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33"/>
  </p:notesMasterIdLst>
  <p:handoutMasterIdLst>
    <p:handoutMasterId r:id="rId34"/>
  </p:handoutMasterIdLst>
  <p:sldIdLst>
    <p:sldId id="331" r:id="rId6"/>
    <p:sldId id="367" r:id="rId7"/>
    <p:sldId id="368" r:id="rId8"/>
    <p:sldId id="369" r:id="rId9"/>
    <p:sldId id="370" r:id="rId10"/>
    <p:sldId id="371" r:id="rId11"/>
    <p:sldId id="364" r:id="rId12"/>
    <p:sldId id="365" r:id="rId13"/>
    <p:sldId id="332" r:id="rId14"/>
    <p:sldId id="366" r:id="rId15"/>
    <p:sldId id="363" r:id="rId16"/>
    <p:sldId id="361" r:id="rId17"/>
    <p:sldId id="360" r:id="rId18"/>
    <p:sldId id="349" r:id="rId19"/>
    <p:sldId id="356" r:id="rId20"/>
    <p:sldId id="333" r:id="rId21"/>
    <p:sldId id="335" r:id="rId22"/>
    <p:sldId id="336" r:id="rId23"/>
    <p:sldId id="339" r:id="rId24"/>
    <p:sldId id="337" r:id="rId25"/>
    <p:sldId id="338" r:id="rId26"/>
    <p:sldId id="353" r:id="rId27"/>
    <p:sldId id="341" r:id="rId28"/>
    <p:sldId id="342" r:id="rId29"/>
    <p:sldId id="354" r:id="rId30"/>
    <p:sldId id="359" r:id="rId31"/>
    <p:sldId id="362"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90088"/>
    <a:srgbClr val="92D050"/>
    <a:srgbClr val="EAE4FE"/>
    <a:srgbClr val="B0306B"/>
    <a:srgbClr val="B3AA7E"/>
    <a:srgbClr val="AA1E41"/>
    <a:srgbClr val="401285"/>
    <a:srgbClr val="577C78"/>
    <a:srgbClr val="EEB62A"/>
    <a:srgbClr val="467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92" autoAdjust="0"/>
    <p:restoredTop sz="87822" autoAdjust="0"/>
  </p:normalViewPr>
  <p:slideViewPr>
    <p:cSldViewPr snapToGrid="0">
      <p:cViewPr varScale="1">
        <p:scale>
          <a:sx n="100" d="100"/>
          <a:sy n="100" d="100"/>
        </p:scale>
        <p:origin x="1512" y="9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BAF2C-F492-4AC5-AEC8-A69673DEDE13}"/>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a:extLst>
              <a:ext uri="{FF2B5EF4-FFF2-40B4-BE49-F238E27FC236}">
                <a16:creationId xmlns:a16="http://schemas.microsoft.com/office/drawing/2014/main" id="{763C5768-4CBA-44B4-B212-CCDC03274B55}"/>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85A82163-7CF3-4E39-A18C-F0B5435E0593}" type="datetimeFigureOut">
              <a:rPr lang="en-CA" smtClean="0"/>
              <a:t>2018-04-23</a:t>
            </a:fld>
            <a:endParaRPr lang="en-CA"/>
          </a:p>
        </p:txBody>
      </p:sp>
      <p:sp>
        <p:nvSpPr>
          <p:cNvPr id="4" name="Footer Placeholder 3">
            <a:extLst>
              <a:ext uri="{FF2B5EF4-FFF2-40B4-BE49-F238E27FC236}">
                <a16:creationId xmlns:a16="http://schemas.microsoft.com/office/drawing/2014/main" id="{0627FDB9-4214-4C9B-8BD7-59F1A4624A10}"/>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500730F5-56F7-423B-B42B-8DA50F004710}"/>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4415F66-7999-4D0F-BCEF-8546AE6AD617}" type="slidenum">
              <a:rPr lang="en-CA" smtClean="0"/>
              <a:t>‹#›</a:t>
            </a:fld>
            <a:endParaRPr lang="en-CA"/>
          </a:p>
        </p:txBody>
      </p:sp>
    </p:spTree>
    <p:extLst>
      <p:ext uri="{BB962C8B-B14F-4D97-AF65-F5344CB8AC3E}">
        <p14:creationId xmlns:p14="http://schemas.microsoft.com/office/powerpoint/2010/main" val="1836255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B9E61EF-D09D-412B-A36D-8667E3C62306}" type="datetimeFigureOut">
              <a:rPr lang="en-US" smtClean="0"/>
              <a:t>4/23/2018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3827602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GIRLS Inspire worked with various stakeholders to improve girls’ and women’s access to quality education in supportive communities.</a:t>
            </a:r>
          </a:p>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18</a:t>
            </a:fld>
            <a:endParaRPr lang="en-CA"/>
          </a:p>
        </p:txBody>
      </p:sp>
    </p:spTree>
    <p:extLst>
      <p:ext uri="{BB962C8B-B14F-4D97-AF65-F5344CB8AC3E}">
        <p14:creationId xmlns:p14="http://schemas.microsoft.com/office/powerpoint/2010/main" val="4044479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1368366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2065392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1274303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22</a:t>
            </a:fld>
            <a:endParaRPr lang="en-CA"/>
          </a:p>
        </p:txBody>
      </p:sp>
    </p:spTree>
    <p:extLst>
      <p:ext uri="{BB962C8B-B14F-4D97-AF65-F5344CB8AC3E}">
        <p14:creationId xmlns:p14="http://schemas.microsoft.com/office/powerpoint/2010/main" val="28511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24</a:t>
            </a:fld>
            <a:endParaRPr lang="en-CA"/>
          </a:p>
        </p:txBody>
      </p:sp>
    </p:spTree>
    <p:extLst>
      <p:ext uri="{BB962C8B-B14F-4D97-AF65-F5344CB8AC3E}">
        <p14:creationId xmlns:p14="http://schemas.microsoft.com/office/powerpoint/2010/main" val="439945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25</a:t>
            </a:fld>
            <a:endParaRPr lang="en-CA"/>
          </a:p>
        </p:txBody>
      </p:sp>
    </p:spTree>
    <p:extLst>
      <p:ext uri="{BB962C8B-B14F-4D97-AF65-F5344CB8AC3E}">
        <p14:creationId xmlns:p14="http://schemas.microsoft.com/office/powerpoint/2010/main" val="2411447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4D3DF7F-3F12-49EC-82AC-C2384FB59EFB}" type="slidenum">
              <a:rPr lang="en-CA" smtClean="0"/>
              <a:t>26</a:t>
            </a:fld>
            <a:endParaRPr lang="en-CA"/>
          </a:p>
        </p:txBody>
      </p:sp>
    </p:spTree>
    <p:extLst>
      <p:ext uri="{BB962C8B-B14F-4D97-AF65-F5344CB8AC3E}">
        <p14:creationId xmlns:p14="http://schemas.microsoft.com/office/powerpoint/2010/main" val="187634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1175066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1945393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961058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3119696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a:t>
            </a:fld>
            <a:endParaRPr lang="en-US"/>
          </a:p>
        </p:txBody>
      </p:sp>
    </p:spTree>
    <p:extLst>
      <p:ext uri="{BB962C8B-B14F-4D97-AF65-F5344CB8AC3E}">
        <p14:creationId xmlns:p14="http://schemas.microsoft.com/office/powerpoint/2010/main" val="15078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2582363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1453252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837424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a:p>
            <a:pPr defTabSz="931774">
              <a:defRPr/>
            </a:pPr>
            <a:endParaRPr lang="en-US" dirty="0"/>
          </a:p>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18945044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0"/>
            <a:ext cx="9143999" cy="6857999"/>
          </a:xfrm>
          <a:prstGeom prst="rect">
            <a:avLst/>
          </a:prstGeom>
        </p:spPr>
      </p:pic>
      <p:sp>
        <p:nvSpPr>
          <p:cNvPr id="2" name="Title 1"/>
          <p:cNvSpPr>
            <a:spLocks noGrp="1"/>
          </p:cNvSpPr>
          <p:nvPr>
            <p:ph type="title"/>
          </p:nvPr>
        </p:nvSpPr>
        <p:spPr>
          <a:xfrm>
            <a:off x="341524" y="122464"/>
            <a:ext cx="8486282"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04389"/>
            <a:ext cx="4791075"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3488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4/23/2018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83438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1"/>
            <a:ext cx="9143999" cy="6894285"/>
          </a:xfrm>
          <a:prstGeom prst="rect">
            <a:avLst/>
          </a:prstGeom>
        </p:spPr>
      </p:pic>
      <p:sp>
        <p:nvSpPr>
          <p:cNvPr id="2" name="Title 1"/>
          <p:cNvSpPr>
            <a:spLocks noGrp="1"/>
          </p:cNvSpPr>
          <p:nvPr>
            <p:ph type="title"/>
          </p:nvPr>
        </p:nvSpPr>
        <p:spPr>
          <a:xfrm>
            <a:off x="341524" y="122468"/>
            <a:ext cx="8595648"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265840" y="5203334"/>
            <a:ext cx="4791075"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3"/>
            <a:ext cx="4032078"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CEE33B1D-6557-4FFA-BEF1-D6D7923A2555}"/>
              </a:ext>
            </a:extLst>
          </p:cNvPr>
          <p:cNvSpPr>
            <a:spLocks noGrp="1"/>
          </p:cNvSpPr>
          <p:nvPr>
            <p:ph type="body" sz="quarter" idx="10"/>
          </p:nvPr>
        </p:nvSpPr>
        <p:spPr>
          <a:xfrm>
            <a:off x="628650" y="1914525"/>
            <a:ext cx="7886700" cy="4705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5" name="Picture 4">
            <a:extLst>
              <a:ext uri="{FF2B5EF4-FFF2-40B4-BE49-F238E27FC236}">
                <a16:creationId xmlns:a16="http://schemas.microsoft.com/office/drawing/2014/main" id="{1621B678-AC2B-4098-AB64-8732296FF93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1246673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87088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10119"/>
            <a:ext cx="4791075"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4/23/2018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712" r:id="rId10"/>
    <p:sldLayoutId id="2147483672" r:id="rId11"/>
    <p:sldLayoutId id="2147483684" r:id="rId12"/>
    <p:sldLayoutId id="2147483681" r:id="rId13"/>
    <p:sldLayoutId id="2147483705" r:id="rId14"/>
    <p:sldLayoutId id="2147483706" r:id="rId15"/>
    <p:sldLayoutId id="2147483708" r:id="rId16"/>
    <p:sldLayoutId id="2147483711" r:id="rId17"/>
    <p:sldLayoutId id="2147483715" r:id="rId18"/>
    <p:sldLayoutId id="2147483716"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hyperlink" Target="http://data.unicef.org/wp-content/uploads/2018/03/SOWC-Statistical-Tables-2017.xlsx" TargetMode="Externa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3.pn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gallery.dfat.gov.au/AmbassadorforWomenandGirls/Highlights/" TargetMode="External"/><Relationship Id="rId2" Type="http://schemas.openxmlformats.org/officeDocument/2006/relationships/image" Target="../media/image25.jpeg"/><Relationship Id="rId1" Type="http://schemas.openxmlformats.org/officeDocument/2006/relationships/slideLayout" Target="../slideLayouts/slideLayout1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5663AEC-B1A5-42CE-AA6D-69036E75470B}"/>
              </a:ext>
            </a:extLst>
          </p:cNvPr>
          <p:cNvSpPr/>
          <p:nvPr/>
        </p:nvSpPr>
        <p:spPr>
          <a:xfrm>
            <a:off x="0" y="1707018"/>
            <a:ext cx="9144000" cy="92869"/>
          </a:xfrm>
          <a:prstGeom prst="rect">
            <a:avLst/>
          </a:prstGeom>
          <a:solidFill>
            <a:srgbClr val="684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12">
            <a:extLst>
              <a:ext uri="{FF2B5EF4-FFF2-40B4-BE49-F238E27FC236}">
                <a16:creationId xmlns:a16="http://schemas.microsoft.com/office/drawing/2014/main" id="{D30F102F-F4D9-4A18-9537-6A597AD03808}"/>
              </a:ext>
            </a:extLst>
          </p:cNvPr>
          <p:cNvSpPr/>
          <p:nvPr/>
        </p:nvSpPr>
        <p:spPr>
          <a:xfrm rot="5400000">
            <a:off x="4457228" y="-2831579"/>
            <a:ext cx="191718" cy="9181829"/>
          </a:xfrm>
          <a:prstGeom prst="rect">
            <a:avLst/>
          </a:prstGeom>
          <a:solidFill>
            <a:srgbClr val="2E06C2">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69EDE079-A631-4465-A3E8-CCC8E0959BA9}"/>
              </a:ext>
            </a:extLst>
          </p:cNvPr>
          <p:cNvSpPr>
            <a:spLocks noGrp="1"/>
          </p:cNvSpPr>
          <p:nvPr>
            <p:ph type="title"/>
          </p:nvPr>
        </p:nvSpPr>
        <p:spPr>
          <a:xfrm>
            <a:off x="341524" y="1327150"/>
            <a:ext cx="8486282" cy="4086789"/>
          </a:xfrm>
        </p:spPr>
        <p:txBody>
          <a:bodyPr/>
          <a:lstStyle/>
          <a:p>
            <a:r>
              <a:rPr lang="en-US" sz="5400" dirty="0"/>
              <a:t>Ending Child, Early and </a:t>
            </a:r>
            <a:br>
              <a:rPr lang="en-US" sz="5400" dirty="0"/>
            </a:br>
            <a:r>
              <a:rPr lang="en-US" sz="5400" dirty="0"/>
              <a:t>Forced Marriage: A Holistic Approach</a:t>
            </a:r>
          </a:p>
        </p:txBody>
      </p:sp>
      <p:sp>
        <p:nvSpPr>
          <p:cNvPr id="3" name="Text Placeholder 2">
            <a:extLst>
              <a:ext uri="{FF2B5EF4-FFF2-40B4-BE49-F238E27FC236}">
                <a16:creationId xmlns:a16="http://schemas.microsoft.com/office/drawing/2014/main" id="{7E96D92A-46C1-4F1A-941C-CD9A94B8E793}"/>
              </a:ext>
            </a:extLst>
          </p:cNvPr>
          <p:cNvSpPr>
            <a:spLocks noGrp="1"/>
          </p:cNvSpPr>
          <p:nvPr>
            <p:ph type="body" sz="quarter" idx="10"/>
          </p:nvPr>
        </p:nvSpPr>
        <p:spPr>
          <a:xfrm>
            <a:off x="4419600" y="5204389"/>
            <a:ext cx="4724400" cy="1653610"/>
          </a:xfrm>
        </p:spPr>
        <p:txBody>
          <a:bodyPr>
            <a:normAutofit lnSpcReduction="10000"/>
          </a:bodyPr>
          <a:lstStyle/>
          <a:p>
            <a:r>
              <a:rPr lang="en-US" dirty="0"/>
              <a:t>Professor Asha Kanwar</a:t>
            </a:r>
            <a:br>
              <a:rPr lang="en-US" dirty="0"/>
            </a:br>
            <a:r>
              <a:rPr lang="en-US" dirty="0"/>
              <a:t>President &amp; CEO</a:t>
            </a:r>
          </a:p>
          <a:p>
            <a:r>
              <a:rPr lang="en-US" dirty="0"/>
              <a:t>Frances Ferreira, Senior Advisor</a:t>
            </a:r>
          </a:p>
          <a:p>
            <a:r>
              <a:rPr lang="en-US" dirty="0"/>
              <a:t>Women’s Forum, CHOGM</a:t>
            </a:r>
            <a:br>
              <a:rPr lang="en-US" dirty="0"/>
            </a:br>
            <a:r>
              <a:rPr lang="en-US" dirty="0"/>
              <a:t>London, United Kingdom  | April 18, 2018</a:t>
            </a:r>
          </a:p>
          <a:p>
            <a:endParaRPr lang="en-CA" dirty="0"/>
          </a:p>
        </p:txBody>
      </p:sp>
      <p:pic>
        <p:nvPicPr>
          <p:cNvPr id="14" name="Picture 13">
            <a:extLst>
              <a:ext uri="{FF2B5EF4-FFF2-40B4-BE49-F238E27FC236}">
                <a16:creationId xmlns:a16="http://schemas.microsoft.com/office/drawing/2014/main" id="{037124AD-1E12-493C-83AA-6A367697F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0314" y="5910781"/>
            <a:ext cx="1665766" cy="866021"/>
          </a:xfrm>
          <a:prstGeom prst="rect">
            <a:avLst/>
          </a:prstGeom>
        </p:spPr>
      </p:pic>
      <p:pic>
        <p:nvPicPr>
          <p:cNvPr id="10" name="Picture 9">
            <a:extLst>
              <a:ext uri="{FF2B5EF4-FFF2-40B4-BE49-F238E27FC236}">
                <a16:creationId xmlns:a16="http://schemas.microsoft.com/office/drawing/2014/main" id="{53409E8C-B8DE-42EE-A4F2-4D96C0CFA8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1" y="-16859"/>
            <a:ext cx="9252947" cy="5226192"/>
          </a:xfrm>
          <a:prstGeom prst="rect">
            <a:avLst/>
          </a:prstGeom>
        </p:spPr>
      </p:pic>
    </p:spTree>
    <p:extLst>
      <p:ext uri="{BB962C8B-B14F-4D97-AF65-F5344CB8AC3E}">
        <p14:creationId xmlns:p14="http://schemas.microsoft.com/office/powerpoint/2010/main" val="38414167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32732"/>
          </a:xfrm>
        </p:spPr>
        <p:txBody>
          <a:bodyPr/>
          <a:lstStyle/>
          <a:p>
            <a:r>
              <a:rPr lang="en-US" sz="3600" dirty="0"/>
              <a:t>High Rates of Child Marriage</a:t>
            </a:r>
          </a:p>
        </p:txBody>
      </p:sp>
      <p:sp>
        <p:nvSpPr>
          <p:cNvPr id="13" name="Content Placeholder 2"/>
          <p:cNvSpPr txBox="1">
            <a:spLocks/>
          </p:cNvSpPr>
          <p:nvPr/>
        </p:nvSpPr>
        <p:spPr bwMode="auto">
          <a:xfrm>
            <a:off x="493019" y="6173996"/>
            <a:ext cx="7323627" cy="396458"/>
          </a:xfrm>
          <a:prstGeom prst="rect">
            <a:avLst/>
          </a:prstGeom>
          <a:ln w="88900" cap="sq">
            <a:noFill/>
            <a:miter lim="800000"/>
          </a:ln>
          <a:effectLst/>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1">
                    <a:lumMod val="50000"/>
                  </a:schemeClr>
                </a:solidFill>
              </a:rPr>
              <a:t>Source: </a:t>
            </a:r>
            <a:r>
              <a:rPr lang="en-US" sz="1000" dirty="0">
                <a:solidFill>
                  <a:schemeClr val="bg1">
                    <a:lumMod val="50000"/>
                  </a:schemeClr>
                </a:solidFill>
                <a:hlinkClick r:id="rId2"/>
              </a:rPr>
              <a:t>The State of the World’s Children Report 2017 Statistical Tables: Child Marriages, UNICEF</a:t>
            </a:r>
            <a:endParaRPr lang="en-US" sz="1000" dirty="0">
              <a:solidFill>
                <a:schemeClr val="bg1">
                  <a:lumMod val="5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368293041"/>
              </p:ext>
            </p:extLst>
          </p:nvPr>
        </p:nvGraphicFramePr>
        <p:xfrm>
          <a:off x="685800" y="1559549"/>
          <a:ext cx="7658100" cy="4460252"/>
        </p:xfrm>
        <a:graphic>
          <a:graphicData uri="http://schemas.openxmlformats.org/drawingml/2006/table">
            <a:tbl>
              <a:tblPr firstRow="1" firstCol="1" bandRow="1">
                <a:tableStyleId>{21E4AEA4-8DFA-4A89-87EB-49C32662AFE0}</a:tableStyleId>
              </a:tblPr>
              <a:tblGrid>
                <a:gridCol w="2552700">
                  <a:extLst>
                    <a:ext uri="{9D8B030D-6E8A-4147-A177-3AD203B41FA5}">
                      <a16:colId xmlns:a16="http://schemas.microsoft.com/office/drawing/2014/main" val="20000"/>
                    </a:ext>
                  </a:extLst>
                </a:gridCol>
                <a:gridCol w="2552700">
                  <a:extLst>
                    <a:ext uri="{9D8B030D-6E8A-4147-A177-3AD203B41FA5}">
                      <a16:colId xmlns:a16="http://schemas.microsoft.com/office/drawing/2014/main" val="20001"/>
                    </a:ext>
                  </a:extLst>
                </a:gridCol>
                <a:gridCol w="2552700">
                  <a:extLst>
                    <a:ext uri="{9D8B030D-6E8A-4147-A177-3AD203B41FA5}">
                      <a16:colId xmlns:a16="http://schemas.microsoft.com/office/drawing/2014/main" val="20002"/>
                    </a:ext>
                  </a:extLst>
                </a:gridCol>
              </a:tblGrid>
              <a:tr h="723358">
                <a:tc rowSpan="2">
                  <a:txBody>
                    <a:bodyPr/>
                    <a:lstStyle/>
                    <a:p>
                      <a:pPr marL="0" marR="0" algn="ctr">
                        <a:spcBef>
                          <a:spcPts val="0"/>
                        </a:spcBef>
                        <a:spcAft>
                          <a:spcPts val="0"/>
                        </a:spcAft>
                      </a:pPr>
                      <a:r>
                        <a:rPr lang="en-US" b="0" dirty="0">
                          <a:latin typeface="+mj-lt"/>
                        </a:rPr>
                        <a:t>Countries &amp; Regions</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spcBef>
                          <a:spcPts val="0"/>
                        </a:spcBef>
                        <a:spcAft>
                          <a:spcPts val="0"/>
                        </a:spcAft>
                      </a:pPr>
                      <a:r>
                        <a:rPr lang="en-US" b="0" dirty="0">
                          <a:latin typeface="+mj-lt"/>
                        </a:rPr>
                        <a:t>Child marriage (%) 2010 - 2016*</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10000"/>
                  </a:ext>
                </a:extLst>
              </a:tr>
              <a:tr h="723358">
                <a:tc vMerge="1">
                  <a:txBody>
                    <a:bodyPr/>
                    <a:lstStyle/>
                    <a:p>
                      <a:endParaRPr lang="en-US"/>
                    </a:p>
                  </a:txBody>
                  <a:tcPr/>
                </a:tc>
                <a:tc>
                  <a:txBody>
                    <a:bodyPr/>
                    <a:lstStyle/>
                    <a:p>
                      <a:pPr marL="0" marR="0" algn="ctr">
                        <a:spcBef>
                          <a:spcPts val="0"/>
                        </a:spcBef>
                        <a:spcAft>
                          <a:spcPts val="0"/>
                        </a:spcAft>
                      </a:pPr>
                      <a:r>
                        <a:rPr lang="en-US" sz="2400" b="0" dirty="0">
                          <a:latin typeface="+mj-lt"/>
                        </a:rPr>
                        <a:t>Married by 15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b="0" dirty="0">
                          <a:latin typeface="+mj-lt"/>
                        </a:rPr>
                        <a:t>Married by 18</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16224">
                <a:tc>
                  <a:txBody>
                    <a:bodyPr/>
                    <a:lstStyle/>
                    <a:p>
                      <a:pPr marL="0" marR="0" algn="l">
                        <a:spcBef>
                          <a:spcPts val="0"/>
                        </a:spcBef>
                        <a:spcAft>
                          <a:spcPts val="0"/>
                        </a:spcAft>
                      </a:pPr>
                      <a:r>
                        <a:rPr lang="en-US" sz="2400" b="0" dirty="0">
                          <a:latin typeface="+mj-lt"/>
                        </a:rPr>
                        <a:t>Bangladesh</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22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59</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16224">
                <a:tc>
                  <a:txBody>
                    <a:bodyPr/>
                    <a:lstStyle/>
                    <a:p>
                      <a:pPr marL="0" marR="0" algn="l">
                        <a:spcBef>
                          <a:spcPts val="0"/>
                        </a:spcBef>
                        <a:spcAft>
                          <a:spcPts val="0"/>
                        </a:spcAft>
                      </a:pPr>
                      <a:r>
                        <a:rPr lang="en-US" sz="2400" b="0" dirty="0">
                          <a:latin typeface="+mj-lt"/>
                        </a:rPr>
                        <a:t>Pakistan</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a:t>21</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16224">
                <a:tc>
                  <a:txBody>
                    <a:bodyPr/>
                    <a:lstStyle/>
                    <a:p>
                      <a:pPr marL="0" marR="0" algn="l">
                        <a:spcBef>
                          <a:spcPts val="0"/>
                        </a:spcBef>
                        <a:spcAft>
                          <a:spcPts val="0"/>
                        </a:spcAft>
                      </a:pPr>
                      <a:r>
                        <a:rPr lang="en-US" sz="2400" b="0" dirty="0">
                          <a:latin typeface="+mj-lt"/>
                        </a:rPr>
                        <a:t>India</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18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47</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6224">
                <a:tc>
                  <a:txBody>
                    <a:bodyPr/>
                    <a:lstStyle/>
                    <a:p>
                      <a:pPr marL="0" marR="0" algn="l">
                        <a:spcBef>
                          <a:spcPts val="0"/>
                        </a:spcBef>
                        <a:spcAft>
                          <a:spcPts val="0"/>
                        </a:spcAft>
                      </a:pPr>
                      <a:r>
                        <a:rPr lang="en-US" sz="2400" b="0" dirty="0">
                          <a:latin typeface="+mj-lt"/>
                        </a:rPr>
                        <a:t>Mozambique</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14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a:t>48</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79389">
                <a:tc>
                  <a:txBody>
                    <a:bodyPr/>
                    <a:lstStyle/>
                    <a:p>
                      <a:pPr marL="0" marR="0" algn="l">
                        <a:spcBef>
                          <a:spcPts val="0"/>
                        </a:spcBef>
                        <a:spcAft>
                          <a:spcPts val="0"/>
                        </a:spcAft>
                      </a:pPr>
                      <a:r>
                        <a:rPr lang="en-US" sz="2400" b="0" dirty="0">
                          <a:latin typeface="+mj-lt"/>
                        </a:rPr>
                        <a:t>Tanzania</a:t>
                      </a:r>
                    </a:p>
                  </a:txBody>
                  <a:tcPr marL="68580" marR="68580"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600" dirty="0"/>
                        <a:t>31</a:t>
                      </a:r>
                    </a:p>
                  </a:txBody>
                  <a:tcPr marL="68580" marR="68580"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64237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The Price of Early Marriage</a:t>
            </a:r>
          </a:p>
        </p:txBody>
      </p:sp>
      <p:sp>
        <p:nvSpPr>
          <p:cNvPr id="7" name="Content Placeholder 2"/>
          <p:cNvSpPr txBox="1">
            <a:spLocks/>
          </p:cNvSpPr>
          <p:nvPr/>
        </p:nvSpPr>
        <p:spPr bwMode="auto">
          <a:xfrm>
            <a:off x="722672" y="2025440"/>
            <a:ext cx="1941786" cy="1047463"/>
          </a:xfrm>
          <a:prstGeom prst="rect">
            <a:avLst/>
          </a:prstGeom>
          <a:noFill/>
          <a:ln w="9525">
            <a:noFill/>
            <a:miter lim="800000"/>
            <a:headEnd/>
            <a:tailEnd/>
          </a:ln>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9900" dirty="0">
                <a:solidFill>
                  <a:srgbClr val="290088"/>
                </a:solidFill>
              </a:rPr>
              <a:t>“</a:t>
            </a:r>
            <a:endParaRPr lang="en-US" sz="13800" dirty="0">
              <a:solidFill>
                <a:srgbClr val="290088"/>
              </a:solidFill>
            </a:endParaRPr>
          </a:p>
        </p:txBody>
      </p:sp>
      <p:sp>
        <p:nvSpPr>
          <p:cNvPr id="8" name="Content Placeholder 2"/>
          <p:cNvSpPr txBox="1">
            <a:spLocks/>
          </p:cNvSpPr>
          <p:nvPr/>
        </p:nvSpPr>
        <p:spPr bwMode="auto">
          <a:xfrm>
            <a:off x="884902" y="1573161"/>
            <a:ext cx="7602795" cy="4501201"/>
          </a:xfrm>
          <a:prstGeom prst="rect">
            <a:avLst/>
          </a:prstGeom>
          <a:ln w="88900" cap="sq">
            <a:noFill/>
            <a:miter lim="800000"/>
          </a:ln>
          <a:effectLst/>
        </p:spPr>
        <p:txBody>
          <a:bodyPr vert="horz" wrap="square" lIns="182880" tIns="182880" rIns="274320" bIns="18288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i="1" dirty="0">
                <a:solidFill>
                  <a:srgbClr val="290088"/>
                </a:solidFill>
              </a:rPr>
              <a:t>         If girls are not educated, they are compelled to early marriages. Most of these girls, who enter into early marriage, cannot even take care of themselves, so how can they take care of their children?”</a:t>
            </a:r>
          </a:p>
          <a:p>
            <a:pPr marL="0" indent="0">
              <a:buNone/>
            </a:pPr>
            <a:endParaRPr lang="en-US" sz="3200" i="1" dirty="0">
              <a:solidFill>
                <a:srgbClr val="290088"/>
              </a:solidFill>
            </a:endParaRPr>
          </a:p>
          <a:p>
            <a:pPr marL="0" indent="0">
              <a:buNone/>
            </a:pPr>
            <a:endParaRPr lang="en-US" sz="3200" i="1" dirty="0">
              <a:solidFill>
                <a:srgbClr val="290088"/>
              </a:solidFill>
            </a:endParaRPr>
          </a:p>
          <a:p>
            <a:pPr marL="0" indent="0">
              <a:buNone/>
            </a:pPr>
            <a:endParaRPr lang="en-US" sz="3200" i="1" dirty="0">
              <a:solidFill>
                <a:srgbClr val="290088"/>
              </a:solidFill>
            </a:endParaRPr>
          </a:p>
        </p:txBody>
      </p:sp>
      <p:sp>
        <p:nvSpPr>
          <p:cNvPr id="12" name="Content Placeholder 2"/>
          <p:cNvSpPr txBox="1">
            <a:spLocks/>
          </p:cNvSpPr>
          <p:nvPr/>
        </p:nvSpPr>
        <p:spPr bwMode="auto">
          <a:xfrm>
            <a:off x="3431459" y="4997247"/>
            <a:ext cx="5793660" cy="1222368"/>
          </a:xfrm>
          <a:prstGeom prst="rect">
            <a:avLst/>
          </a:prstGeom>
          <a:ln w="88900" cap="sq">
            <a:noFill/>
            <a:miter lim="800000"/>
          </a:ln>
          <a:effectLst/>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dirty="0">
                <a:solidFill>
                  <a:srgbClr val="290088"/>
                </a:solidFill>
              </a:rPr>
              <a:t>Religious leader in the Bihar, India</a:t>
            </a:r>
          </a:p>
        </p:txBody>
      </p:sp>
    </p:spTree>
    <p:extLst>
      <p:ext uri="{BB962C8B-B14F-4D97-AF65-F5344CB8AC3E}">
        <p14:creationId xmlns:p14="http://schemas.microsoft.com/office/powerpoint/2010/main" val="2961387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6505B8-DAC5-4520-828C-9E04CC9F1D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9144000" cy="5139950"/>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3999" cy="830997"/>
          </a:xfrm>
          <a:prstGeom prst="rect">
            <a:avLst/>
          </a:prstGeom>
          <a:solidFill>
            <a:srgbClr val="FFFFFF">
              <a:alpha val="80000"/>
            </a:srgbClr>
          </a:solidFill>
        </p:spPr>
        <p:txBody>
          <a:bodyPr wrap="square" rtlCol="0">
            <a:spAutoFit/>
          </a:bodyPr>
          <a:lstStyle/>
          <a:p>
            <a:pPr algn="ctr"/>
            <a:r>
              <a:rPr lang="en-US" sz="2400" dirty="0">
                <a:solidFill>
                  <a:srgbClr val="290088"/>
                </a:solidFill>
                <a:latin typeface="+mj-lt"/>
              </a:rPr>
              <a:t>Community involvement prevented Fatima’s early marriage </a:t>
            </a:r>
            <a:br>
              <a:rPr lang="en-US" sz="2400" dirty="0">
                <a:solidFill>
                  <a:srgbClr val="290088"/>
                </a:solidFill>
                <a:latin typeface="+mj-lt"/>
              </a:rPr>
            </a:br>
            <a:r>
              <a:rPr lang="en-US" sz="2400" dirty="0">
                <a:solidFill>
                  <a:srgbClr val="290088"/>
                </a:solidFill>
                <a:latin typeface="+mj-lt"/>
              </a:rPr>
              <a:t>in Mozambique</a:t>
            </a:r>
          </a:p>
        </p:txBody>
      </p:sp>
      <p:pic>
        <p:nvPicPr>
          <p:cNvPr id="5" name="Picture 4">
            <a:extLst>
              <a:ext uri="{FF2B5EF4-FFF2-40B4-BE49-F238E27FC236}">
                <a16:creationId xmlns:a16="http://schemas.microsoft.com/office/drawing/2014/main" id="{60A90279-5E53-41F3-A7E9-4042E6BFD8A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7061" b="7991"/>
          <a:stretch/>
        </p:blipFill>
        <p:spPr>
          <a:xfrm>
            <a:off x="0" y="1"/>
            <a:ext cx="9144000" cy="5139950"/>
          </a:xfrm>
          <a:prstGeom prst="rect">
            <a:avLst/>
          </a:prstGeom>
        </p:spPr>
      </p:pic>
    </p:spTree>
    <p:extLst>
      <p:ext uri="{BB962C8B-B14F-4D97-AF65-F5344CB8AC3E}">
        <p14:creationId xmlns:p14="http://schemas.microsoft.com/office/powerpoint/2010/main" val="2823712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6505B8-DAC5-4520-828C-9E04CC9F1D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9144000" cy="5139950"/>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3999" cy="461665"/>
          </a:xfrm>
          <a:prstGeom prst="rect">
            <a:avLst/>
          </a:prstGeom>
          <a:solidFill>
            <a:srgbClr val="FFFFFF">
              <a:alpha val="80000"/>
            </a:srgbClr>
          </a:solidFill>
        </p:spPr>
        <p:txBody>
          <a:bodyPr wrap="square" rtlCol="0">
            <a:spAutoFit/>
          </a:bodyPr>
          <a:lstStyle/>
          <a:p>
            <a:pPr algn="ctr"/>
            <a:r>
              <a:rPr lang="en-US" sz="2400" dirty="0">
                <a:solidFill>
                  <a:srgbClr val="290088"/>
                </a:solidFill>
                <a:latin typeface="+mj-lt"/>
              </a:rPr>
              <a:t>Giving girls and women agency: </a:t>
            </a:r>
            <a:r>
              <a:rPr lang="en-US" sz="2400" b="1" dirty="0" err="1">
                <a:solidFill>
                  <a:srgbClr val="290088"/>
                </a:solidFill>
                <a:latin typeface="+mj-lt"/>
              </a:rPr>
              <a:t>Atia’s</a:t>
            </a:r>
            <a:r>
              <a:rPr lang="en-US" sz="2400" b="1" dirty="0">
                <a:solidFill>
                  <a:srgbClr val="290088"/>
                </a:solidFill>
                <a:latin typeface="+mj-lt"/>
              </a:rPr>
              <a:t> Story</a:t>
            </a:r>
          </a:p>
        </p:txBody>
      </p:sp>
    </p:spTree>
    <p:extLst>
      <p:ext uri="{BB962C8B-B14F-4D97-AF65-F5344CB8AC3E}">
        <p14:creationId xmlns:p14="http://schemas.microsoft.com/office/powerpoint/2010/main" val="1379496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ECBDEFE-7700-4539-ACAF-823754BF4EBC}"/>
              </a:ext>
            </a:extLst>
          </p:cNvPr>
          <p:cNvPicPr>
            <a:picLocks noChangeAspect="1"/>
          </p:cNvPicPr>
          <p:nvPr/>
        </p:nvPicPr>
        <p:blipFill rotWithShape="1">
          <a:blip r:embed="rId3">
            <a:extLst>
              <a:ext uri="{28A0092B-C50C-407E-A947-70E740481C1C}">
                <a14:useLocalDpi xmlns:a14="http://schemas.microsoft.com/office/drawing/2010/main" val="0"/>
              </a:ext>
            </a:extLst>
          </a:blip>
          <a:srcRect l="1031"/>
          <a:stretch/>
        </p:blipFill>
        <p:spPr>
          <a:xfrm>
            <a:off x="0" y="0"/>
            <a:ext cx="9144000" cy="5122384"/>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3999" cy="461665"/>
          </a:xfrm>
          <a:prstGeom prst="rect">
            <a:avLst/>
          </a:prstGeom>
          <a:solidFill>
            <a:srgbClr val="FFFFFF">
              <a:alpha val="80000"/>
            </a:srgbClr>
          </a:solidFill>
        </p:spPr>
        <p:txBody>
          <a:bodyPr wrap="square" rtlCol="0">
            <a:spAutoFit/>
          </a:bodyPr>
          <a:lstStyle/>
          <a:p>
            <a:pPr algn="ctr"/>
            <a:r>
              <a:rPr lang="en-US" sz="2400" dirty="0">
                <a:solidFill>
                  <a:srgbClr val="290088"/>
                </a:solidFill>
                <a:latin typeface="+mj-lt"/>
              </a:rPr>
              <a:t>Carpentry training with Shidhulai Swanirvar Sangstha in Bangladesh </a:t>
            </a:r>
          </a:p>
        </p:txBody>
      </p:sp>
    </p:spTree>
    <p:extLst>
      <p:ext uri="{BB962C8B-B14F-4D97-AF65-F5344CB8AC3E}">
        <p14:creationId xmlns:p14="http://schemas.microsoft.com/office/powerpoint/2010/main" val="1035053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2047FC23-1486-453B-85A7-5356129F51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1116"/>
            <a:ext cx="9144000" cy="5143500"/>
          </a:xfrm>
          <a:prstGeom prst="rect">
            <a:avLst/>
          </a:prstGeom>
        </p:spPr>
      </p:pic>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4000" cy="461665"/>
          </a:xfrm>
          <a:prstGeom prst="rect">
            <a:avLst/>
          </a:prstGeom>
          <a:solidFill>
            <a:srgbClr val="FFFFFF">
              <a:alpha val="80000"/>
            </a:srgbClr>
          </a:solidFill>
        </p:spPr>
        <p:txBody>
          <a:bodyPr wrap="square" rtlCol="0">
            <a:spAutoFit/>
          </a:bodyPr>
          <a:lstStyle/>
          <a:p>
            <a:pPr algn="ctr"/>
            <a:r>
              <a:rPr lang="en-US" sz="2400" dirty="0">
                <a:solidFill>
                  <a:srgbClr val="290088"/>
                </a:solidFill>
                <a:latin typeface="+mj-lt"/>
              </a:rPr>
              <a:t>Mobile phone technology training with Mann </a:t>
            </a:r>
            <a:r>
              <a:rPr lang="en-US" sz="2400" dirty="0" err="1">
                <a:solidFill>
                  <a:srgbClr val="290088"/>
                </a:solidFill>
                <a:latin typeface="+mj-lt"/>
              </a:rPr>
              <a:t>Deshi</a:t>
            </a:r>
            <a:r>
              <a:rPr lang="en-US" sz="2400" dirty="0">
                <a:solidFill>
                  <a:srgbClr val="290088"/>
                </a:solidFill>
                <a:latin typeface="+mj-lt"/>
              </a:rPr>
              <a:t> in India</a:t>
            </a:r>
          </a:p>
        </p:txBody>
      </p:sp>
    </p:spTree>
    <p:extLst>
      <p:ext uri="{BB962C8B-B14F-4D97-AF65-F5344CB8AC3E}">
        <p14:creationId xmlns:p14="http://schemas.microsoft.com/office/powerpoint/2010/main" val="3270667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22A6C1-DFBE-4FEF-9F1C-DC0213D7223B}"/>
              </a:ext>
            </a:extLst>
          </p:cNvPr>
          <p:cNvPicPr>
            <a:picLocks noChangeAspect="1"/>
          </p:cNvPicPr>
          <p:nvPr/>
        </p:nvPicPr>
        <p:blipFill rotWithShape="1">
          <a:blip r:embed="rId2">
            <a:extLst>
              <a:ext uri="{28A0092B-C50C-407E-A947-70E740481C1C}">
                <a14:useLocalDpi xmlns:a14="http://schemas.microsoft.com/office/drawing/2010/main" val="0"/>
              </a:ext>
            </a:extLst>
          </a:blip>
          <a:srcRect t="11178"/>
          <a:stretch/>
        </p:blipFill>
        <p:spPr>
          <a:xfrm>
            <a:off x="0" y="1320800"/>
            <a:ext cx="9144000" cy="4906964"/>
          </a:xfrm>
          <a:prstGeom prst="rect">
            <a:avLst/>
          </a:prstGeom>
        </p:spPr>
      </p:pic>
      <p:sp>
        <p:nvSpPr>
          <p:cNvPr id="2" name="Title 1">
            <a:extLst>
              <a:ext uri="{FF2B5EF4-FFF2-40B4-BE49-F238E27FC236}">
                <a16:creationId xmlns:a16="http://schemas.microsoft.com/office/drawing/2014/main" id="{706878D9-3B63-4101-8E66-69BE86E479E0}"/>
              </a:ext>
            </a:extLst>
          </p:cNvPr>
          <p:cNvSpPr>
            <a:spLocks noGrp="1"/>
          </p:cNvSpPr>
          <p:nvPr>
            <p:ph type="title"/>
          </p:nvPr>
        </p:nvSpPr>
        <p:spPr>
          <a:xfrm>
            <a:off x="628650" y="0"/>
            <a:ext cx="7886700" cy="1325563"/>
          </a:xfrm>
        </p:spPr>
        <p:txBody>
          <a:bodyPr/>
          <a:lstStyle/>
          <a:p>
            <a:r>
              <a:rPr lang="en-US" dirty="0"/>
              <a:t>GIRLS Inspire: Results</a:t>
            </a:r>
            <a:endParaRPr lang="en-CA" dirty="0"/>
          </a:p>
        </p:txBody>
      </p:sp>
    </p:spTree>
    <p:extLst>
      <p:ext uri="{BB962C8B-B14F-4D97-AF65-F5344CB8AC3E}">
        <p14:creationId xmlns:p14="http://schemas.microsoft.com/office/powerpoint/2010/main" val="2882290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47542" y="3202518"/>
            <a:ext cx="4110246" cy="2275535"/>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10" name="Rounded Rectangle 9"/>
          <p:cNvSpPr/>
          <p:nvPr/>
        </p:nvSpPr>
        <p:spPr>
          <a:xfrm>
            <a:off x="4724852" y="937588"/>
            <a:ext cx="4061595" cy="2160239"/>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9" name="Rounded Rectangle 8"/>
          <p:cNvSpPr/>
          <p:nvPr/>
        </p:nvSpPr>
        <p:spPr>
          <a:xfrm>
            <a:off x="4611104" y="3217933"/>
            <a:ext cx="4238136" cy="2309240"/>
          </a:xfrm>
          <a:prstGeom prst="roundRect">
            <a:avLst/>
          </a:prstGeom>
          <a:solidFill>
            <a:srgbClr val="B0306B">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Calibri" panose="020F0502020204030204"/>
            </a:endParaRPr>
          </a:p>
        </p:txBody>
      </p:sp>
      <p:sp>
        <p:nvSpPr>
          <p:cNvPr id="8" name="Rounded Rectangle 7"/>
          <p:cNvSpPr/>
          <p:nvPr/>
        </p:nvSpPr>
        <p:spPr>
          <a:xfrm>
            <a:off x="392723" y="937589"/>
            <a:ext cx="4261545" cy="2185446"/>
          </a:xfrm>
          <a:prstGeom prst="roundRect">
            <a:avLst/>
          </a:prstGeom>
          <a:solidFill>
            <a:srgbClr val="B0306B">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14" name="TextBox 13"/>
          <p:cNvSpPr txBox="1"/>
          <p:nvPr/>
        </p:nvSpPr>
        <p:spPr>
          <a:xfrm>
            <a:off x="392723" y="1624467"/>
            <a:ext cx="4261544" cy="830997"/>
          </a:xfrm>
          <a:prstGeom prst="rect">
            <a:avLst/>
          </a:prstGeom>
          <a:noFill/>
        </p:spPr>
        <p:txBody>
          <a:bodyPr wrap="square" rtlCol="0">
            <a:spAutoFit/>
          </a:bodyPr>
          <a:lstStyle/>
          <a:p>
            <a:pPr algn="ctr" defTabSz="685800">
              <a:defRPr/>
            </a:pPr>
            <a:r>
              <a:rPr lang="en-US" sz="4800" b="1" dirty="0">
                <a:solidFill>
                  <a:prstClr val="white">
                    <a:lumMod val="95000"/>
                  </a:prstClr>
                </a:solidFill>
                <a:latin typeface="+mj-lt"/>
              </a:rPr>
              <a:t>Inform</a:t>
            </a:r>
          </a:p>
        </p:txBody>
      </p:sp>
      <p:sp>
        <p:nvSpPr>
          <p:cNvPr id="15" name="TextBox 14"/>
          <p:cNvSpPr txBox="1"/>
          <p:nvPr/>
        </p:nvSpPr>
        <p:spPr>
          <a:xfrm>
            <a:off x="447541" y="3949167"/>
            <a:ext cx="4110247" cy="830997"/>
          </a:xfrm>
          <a:prstGeom prst="rect">
            <a:avLst/>
          </a:prstGeom>
          <a:noFill/>
        </p:spPr>
        <p:txBody>
          <a:bodyPr wrap="square" rtlCol="0">
            <a:spAutoFit/>
          </a:bodyPr>
          <a:lstStyle/>
          <a:p>
            <a:pPr algn="ctr" defTabSz="685800">
              <a:defRPr/>
            </a:pPr>
            <a:r>
              <a:rPr lang="en-US" sz="4800" b="1" dirty="0">
                <a:solidFill>
                  <a:prstClr val="white">
                    <a:lumMod val="95000"/>
                  </a:prstClr>
                </a:solidFill>
                <a:latin typeface="+mj-lt"/>
              </a:rPr>
              <a:t>Collaborate</a:t>
            </a:r>
          </a:p>
        </p:txBody>
      </p:sp>
      <p:sp>
        <p:nvSpPr>
          <p:cNvPr id="16" name="TextBox 15"/>
          <p:cNvSpPr txBox="1"/>
          <p:nvPr/>
        </p:nvSpPr>
        <p:spPr>
          <a:xfrm>
            <a:off x="4611104" y="3970918"/>
            <a:ext cx="4274432" cy="830997"/>
          </a:xfrm>
          <a:prstGeom prst="rect">
            <a:avLst/>
          </a:prstGeom>
          <a:noFill/>
        </p:spPr>
        <p:txBody>
          <a:bodyPr wrap="square" rtlCol="0">
            <a:spAutoFit/>
          </a:bodyPr>
          <a:lstStyle/>
          <a:p>
            <a:pPr algn="ctr" defTabSz="685800">
              <a:defRPr/>
            </a:pPr>
            <a:r>
              <a:rPr lang="en-US" sz="4800" b="1" dirty="0">
                <a:solidFill>
                  <a:prstClr val="white">
                    <a:lumMod val="95000"/>
                  </a:prstClr>
                </a:solidFill>
                <a:latin typeface="+mj-lt"/>
              </a:rPr>
              <a:t>Empower</a:t>
            </a:r>
          </a:p>
        </p:txBody>
      </p:sp>
      <p:sp>
        <p:nvSpPr>
          <p:cNvPr id="17" name="TextBox 16"/>
          <p:cNvSpPr txBox="1"/>
          <p:nvPr/>
        </p:nvSpPr>
        <p:spPr>
          <a:xfrm>
            <a:off x="4724852" y="1600713"/>
            <a:ext cx="4061595" cy="830997"/>
          </a:xfrm>
          <a:prstGeom prst="rect">
            <a:avLst/>
          </a:prstGeom>
          <a:noFill/>
        </p:spPr>
        <p:txBody>
          <a:bodyPr wrap="square" rtlCol="0">
            <a:spAutoFit/>
          </a:bodyPr>
          <a:lstStyle/>
          <a:p>
            <a:pPr algn="ctr" defTabSz="685800">
              <a:defRPr/>
            </a:pPr>
            <a:r>
              <a:rPr lang="en-US" sz="4800" b="1" dirty="0">
                <a:solidFill>
                  <a:prstClr val="white">
                    <a:lumMod val="95000"/>
                  </a:prstClr>
                </a:solidFill>
                <a:latin typeface="+mj-lt"/>
              </a:rPr>
              <a:t>Consult</a:t>
            </a:r>
          </a:p>
        </p:txBody>
      </p:sp>
      <p:sp>
        <p:nvSpPr>
          <p:cNvPr id="18" name="Title 1">
            <a:extLst>
              <a:ext uri="{FF2B5EF4-FFF2-40B4-BE49-F238E27FC236}">
                <a16:creationId xmlns:a16="http://schemas.microsoft.com/office/drawing/2014/main" id="{2093DD07-76D9-41B1-83F2-EC91F7CC2863}"/>
              </a:ext>
            </a:extLst>
          </p:cNvPr>
          <p:cNvSpPr txBox="1">
            <a:spLocks/>
          </p:cNvSpPr>
          <p:nvPr/>
        </p:nvSpPr>
        <p:spPr>
          <a:xfrm>
            <a:off x="3496504" y="2121495"/>
            <a:ext cx="2303773" cy="2172651"/>
          </a:xfrm>
          <a:prstGeom prst="ellipse">
            <a:avLst/>
          </a:prstGeom>
          <a:solidFill>
            <a:srgbClr val="401285"/>
          </a:solidFill>
        </p:spPr>
        <p:txBody>
          <a:bodyPr vert="horz" lIns="68580" tIns="34290" rIns="68580" bIns="3429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defRPr/>
            </a:pPr>
            <a:endParaRPr lang="en-US" sz="2250" dirty="0">
              <a:solidFill>
                <a:prstClr val="white"/>
              </a:solidFill>
              <a:latin typeface="Calibri Light" panose="020F0302020204030204"/>
            </a:endParaRPr>
          </a:p>
          <a:p>
            <a:pPr defTabSz="685800">
              <a:defRPr/>
            </a:pPr>
            <a:endParaRPr lang="en-US" sz="2250" dirty="0">
              <a:solidFill>
                <a:prstClr val="white"/>
              </a:solidFill>
              <a:latin typeface="Calibri Light" panose="020F0302020204030204"/>
            </a:endParaRPr>
          </a:p>
          <a:p>
            <a:pPr defTabSz="685800">
              <a:defRPr/>
            </a:pPr>
            <a:r>
              <a:rPr lang="en-US" sz="2250" dirty="0">
                <a:solidFill>
                  <a:prstClr val="white"/>
                </a:solidFill>
                <a:latin typeface="Calibri Light" panose="020F0302020204030204"/>
              </a:rPr>
              <a:t>Community Engagement </a:t>
            </a:r>
          </a:p>
        </p:txBody>
      </p:sp>
      <p:pic>
        <p:nvPicPr>
          <p:cNvPr id="19" name="Picture 18">
            <a:extLst>
              <a:ext uri="{FF2B5EF4-FFF2-40B4-BE49-F238E27FC236}">
                <a16:creationId xmlns:a16="http://schemas.microsoft.com/office/drawing/2014/main" id="{B4BAA036-911E-4CD8-9C7F-E85BBAB4890D}"/>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tretch>
            <a:fillRect/>
          </a:stretch>
        </p:blipFill>
        <p:spPr>
          <a:xfrm>
            <a:off x="4173404" y="2225358"/>
            <a:ext cx="957396" cy="957396"/>
          </a:xfrm>
          <a:prstGeom prst="rect">
            <a:avLst/>
          </a:prstGeom>
        </p:spPr>
      </p:pic>
    </p:spTree>
    <p:extLst>
      <p:ext uri="{BB962C8B-B14F-4D97-AF65-F5344CB8AC3E}">
        <p14:creationId xmlns:p14="http://schemas.microsoft.com/office/powerpoint/2010/main" val="3219667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p:txBody>
          <a:bodyPr/>
          <a:lstStyle/>
          <a:p>
            <a:r>
              <a:rPr lang="en-US" dirty="0"/>
              <a:t>Education Strategy</a:t>
            </a:r>
          </a:p>
        </p:txBody>
      </p:sp>
      <p:sp>
        <p:nvSpPr>
          <p:cNvPr id="14" name="TextBox 13">
            <a:extLst>
              <a:ext uri="{FF2B5EF4-FFF2-40B4-BE49-F238E27FC236}">
                <a16:creationId xmlns:a16="http://schemas.microsoft.com/office/drawing/2014/main" id="{98E4C2E6-9595-4F50-8908-1BE350A565C5}"/>
              </a:ext>
            </a:extLst>
          </p:cNvPr>
          <p:cNvSpPr txBox="1"/>
          <p:nvPr/>
        </p:nvSpPr>
        <p:spPr>
          <a:xfrm>
            <a:off x="194447" y="3132300"/>
            <a:ext cx="2304048" cy="830997"/>
          </a:xfrm>
          <a:prstGeom prst="rect">
            <a:avLst/>
          </a:prstGeom>
          <a:noFill/>
        </p:spPr>
        <p:txBody>
          <a:bodyPr wrap="square" rtlCol="0">
            <a:spAutoFit/>
          </a:bodyPr>
          <a:lstStyle/>
          <a:p>
            <a:pPr algn="ctr"/>
            <a:r>
              <a:rPr lang="en-US" sz="2400" b="1" dirty="0">
                <a:latin typeface="+mj-lt"/>
              </a:rPr>
              <a:t>Boat Schools in Bangladesh</a:t>
            </a:r>
          </a:p>
        </p:txBody>
      </p:sp>
      <p:sp>
        <p:nvSpPr>
          <p:cNvPr id="15" name="TextBox 14">
            <a:extLst>
              <a:ext uri="{FF2B5EF4-FFF2-40B4-BE49-F238E27FC236}">
                <a16:creationId xmlns:a16="http://schemas.microsoft.com/office/drawing/2014/main" id="{6F22BFCE-66B4-4337-8DA6-C7525D87E0BA}"/>
              </a:ext>
            </a:extLst>
          </p:cNvPr>
          <p:cNvSpPr txBox="1"/>
          <p:nvPr/>
        </p:nvSpPr>
        <p:spPr>
          <a:xfrm>
            <a:off x="3190173" y="3158887"/>
            <a:ext cx="2582146" cy="830997"/>
          </a:xfrm>
          <a:prstGeom prst="rect">
            <a:avLst/>
          </a:prstGeom>
          <a:noFill/>
        </p:spPr>
        <p:txBody>
          <a:bodyPr wrap="square" rtlCol="0">
            <a:spAutoFit/>
          </a:bodyPr>
          <a:lstStyle/>
          <a:p>
            <a:pPr algn="ctr"/>
            <a:r>
              <a:rPr lang="en-US" sz="2400" b="1" dirty="0">
                <a:latin typeface="+mj-lt"/>
              </a:rPr>
              <a:t>Pop-Up Learning </a:t>
            </a:r>
            <a:r>
              <a:rPr lang="en-US" sz="2400" b="1" dirty="0" err="1">
                <a:latin typeface="+mj-lt"/>
              </a:rPr>
              <a:t>Centres</a:t>
            </a:r>
            <a:r>
              <a:rPr lang="en-US" sz="2400" b="1" dirty="0">
                <a:latin typeface="+mj-lt"/>
              </a:rPr>
              <a:t> in Pakistan</a:t>
            </a:r>
          </a:p>
        </p:txBody>
      </p:sp>
      <p:sp>
        <p:nvSpPr>
          <p:cNvPr id="17" name="TextBox 16">
            <a:extLst>
              <a:ext uri="{FF2B5EF4-FFF2-40B4-BE49-F238E27FC236}">
                <a16:creationId xmlns:a16="http://schemas.microsoft.com/office/drawing/2014/main" id="{F5792FE8-B99F-439D-BC4A-B759F7E74921}"/>
              </a:ext>
            </a:extLst>
          </p:cNvPr>
          <p:cNvSpPr txBox="1"/>
          <p:nvPr/>
        </p:nvSpPr>
        <p:spPr>
          <a:xfrm>
            <a:off x="4654793" y="5550174"/>
            <a:ext cx="3178616" cy="461665"/>
          </a:xfrm>
          <a:prstGeom prst="rect">
            <a:avLst/>
          </a:prstGeom>
          <a:noFill/>
        </p:spPr>
        <p:txBody>
          <a:bodyPr wrap="square" rtlCol="0">
            <a:spAutoFit/>
          </a:bodyPr>
          <a:lstStyle/>
          <a:p>
            <a:pPr algn="ctr"/>
            <a:r>
              <a:rPr lang="en-US" sz="2400" b="1" dirty="0">
                <a:latin typeface="+mj-lt"/>
              </a:rPr>
              <a:t>Vocational Skills Training</a:t>
            </a:r>
          </a:p>
        </p:txBody>
      </p:sp>
      <p:sp>
        <p:nvSpPr>
          <p:cNvPr id="19" name="TextBox 18">
            <a:extLst>
              <a:ext uri="{FF2B5EF4-FFF2-40B4-BE49-F238E27FC236}">
                <a16:creationId xmlns:a16="http://schemas.microsoft.com/office/drawing/2014/main" id="{D0A5405A-993F-4329-89E1-0FDC1C4C6BCD}"/>
              </a:ext>
            </a:extLst>
          </p:cNvPr>
          <p:cNvSpPr txBox="1"/>
          <p:nvPr/>
        </p:nvSpPr>
        <p:spPr>
          <a:xfrm>
            <a:off x="1459439" y="5550174"/>
            <a:ext cx="1921475" cy="830997"/>
          </a:xfrm>
          <a:prstGeom prst="rect">
            <a:avLst/>
          </a:prstGeom>
          <a:noFill/>
        </p:spPr>
        <p:txBody>
          <a:bodyPr wrap="square" rtlCol="0">
            <a:spAutoFit/>
          </a:bodyPr>
          <a:lstStyle/>
          <a:p>
            <a:pPr algn="ctr"/>
            <a:r>
              <a:rPr lang="en-US" sz="2400" b="1" dirty="0">
                <a:latin typeface="+mj-lt"/>
              </a:rPr>
              <a:t>Safe Learning Environments</a:t>
            </a:r>
          </a:p>
        </p:txBody>
      </p:sp>
      <p:sp>
        <p:nvSpPr>
          <p:cNvPr id="20" name="TextBox 19">
            <a:extLst>
              <a:ext uri="{FF2B5EF4-FFF2-40B4-BE49-F238E27FC236}">
                <a16:creationId xmlns:a16="http://schemas.microsoft.com/office/drawing/2014/main" id="{626CF3FC-5636-4200-B836-444972982D14}"/>
              </a:ext>
            </a:extLst>
          </p:cNvPr>
          <p:cNvSpPr txBox="1"/>
          <p:nvPr/>
        </p:nvSpPr>
        <p:spPr>
          <a:xfrm>
            <a:off x="6244101" y="3132300"/>
            <a:ext cx="2822343" cy="1200329"/>
          </a:xfrm>
          <a:prstGeom prst="rect">
            <a:avLst/>
          </a:prstGeom>
          <a:noFill/>
        </p:spPr>
        <p:txBody>
          <a:bodyPr wrap="square" rtlCol="0">
            <a:spAutoFit/>
          </a:bodyPr>
          <a:lstStyle/>
          <a:p>
            <a:pPr algn="ctr"/>
            <a:r>
              <a:rPr lang="en-US" sz="2400" b="1" dirty="0">
                <a:latin typeface="+mj-lt"/>
              </a:rPr>
              <a:t>Mobile Learning </a:t>
            </a:r>
            <a:r>
              <a:rPr lang="en-US" sz="2400" b="1" dirty="0" err="1">
                <a:latin typeface="+mj-lt"/>
              </a:rPr>
              <a:t>Centres</a:t>
            </a:r>
            <a:r>
              <a:rPr lang="en-US" sz="2400" b="1" dirty="0">
                <a:latin typeface="+mj-lt"/>
              </a:rPr>
              <a:t> in India and Mozambique </a:t>
            </a:r>
          </a:p>
        </p:txBody>
      </p:sp>
      <p:pic>
        <p:nvPicPr>
          <p:cNvPr id="9" name="Picture 8">
            <a:extLst>
              <a:ext uri="{FF2B5EF4-FFF2-40B4-BE49-F238E27FC236}">
                <a16:creationId xmlns:a16="http://schemas.microsoft.com/office/drawing/2014/main" id="{AE2CC68F-6557-44FB-A144-A4D9FBE041B5}"/>
              </a:ext>
            </a:extLst>
          </p:cNvPr>
          <p:cNvPicPr>
            <a:picLocks noChangeAspect="1"/>
          </p:cNvPicPr>
          <p:nvPr/>
        </p:nvPicPr>
        <p:blipFill rotWithShape="1">
          <a:blip r:embed="rId3">
            <a:extLst>
              <a:ext uri="{28A0092B-C50C-407E-A947-70E740481C1C}">
                <a14:useLocalDpi xmlns:a14="http://schemas.microsoft.com/office/drawing/2010/main" val="0"/>
              </a:ext>
            </a:extLst>
          </a:blip>
          <a:srcRect l="10426" t="33530" r="81689" b="49450"/>
          <a:stretch/>
        </p:blipFill>
        <p:spPr>
          <a:xfrm>
            <a:off x="524390" y="1235347"/>
            <a:ext cx="1644162" cy="1996482"/>
          </a:xfrm>
          <a:prstGeom prst="rect">
            <a:avLst/>
          </a:prstGeom>
        </p:spPr>
      </p:pic>
      <p:pic>
        <p:nvPicPr>
          <p:cNvPr id="10" name="Picture 9">
            <a:extLst>
              <a:ext uri="{FF2B5EF4-FFF2-40B4-BE49-F238E27FC236}">
                <a16:creationId xmlns:a16="http://schemas.microsoft.com/office/drawing/2014/main" id="{D9C99F74-D9CC-45F7-97F8-15892E6E6C85}"/>
              </a:ext>
            </a:extLst>
          </p:cNvPr>
          <p:cNvPicPr>
            <a:picLocks noChangeAspect="1"/>
          </p:cNvPicPr>
          <p:nvPr/>
        </p:nvPicPr>
        <p:blipFill rotWithShape="1">
          <a:blip r:embed="rId3">
            <a:extLst>
              <a:ext uri="{28A0092B-C50C-407E-A947-70E740481C1C}">
                <a14:useLocalDpi xmlns:a14="http://schemas.microsoft.com/office/drawing/2010/main" val="0"/>
              </a:ext>
            </a:extLst>
          </a:blip>
          <a:srcRect l="10426" t="61563" r="81689" b="23920"/>
          <a:stretch/>
        </p:blipFill>
        <p:spPr>
          <a:xfrm>
            <a:off x="1859165" y="3989884"/>
            <a:ext cx="1644162" cy="1702882"/>
          </a:xfrm>
          <a:prstGeom prst="rect">
            <a:avLst/>
          </a:prstGeom>
        </p:spPr>
      </p:pic>
      <p:pic>
        <p:nvPicPr>
          <p:cNvPr id="11" name="Picture 10">
            <a:extLst>
              <a:ext uri="{FF2B5EF4-FFF2-40B4-BE49-F238E27FC236}">
                <a16:creationId xmlns:a16="http://schemas.microsoft.com/office/drawing/2014/main" id="{ED58ED2B-176D-4A53-B447-0F1AE94DF58F}"/>
              </a:ext>
            </a:extLst>
          </p:cNvPr>
          <p:cNvPicPr>
            <a:picLocks noChangeAspect="1"/>
          </p:cNvPicPr>
          <p:nvPr/>
        </p:nvPicPr>
        <p:blipFill rotWithShape="1">
          <a:blip r:embed="rId3">
            <a:extLst>
              <a:ext uri="{28A0092B-C50C-407E-A947-70E740481C1C}">
                <a14:useLocalDpi xmlns:a14="http://schemas.microsoft.com/office/drawing/2010/main" val="0"/>
              </a:ext>
            </a:extLst>
          </a:blip>
          <a:srcRect l="34646" t="33530" r="57281" b="49450"/>
          <a:stretch/>
        </p:blipFill>
        <p:spPr>
          <a:xfrm>
            <a:off x="3639593" y="1235347"/>
            <a:ext cx="1683307" cy="1996483"/>
          </a:xfrm>
          <a:prstGeom prst="rect">
            <a:avLst/>
          </a:prstGeom>
        </p:spPr>
      </p:pic>
      <p:pic>
        <p:nvPicPr>
          <p:cNvPr id="12" name="Picture 11">
            <a:extLst>
              <a:ext uri="{FF2B5EF4-FFF2-40B4-BE49-F238E27FC236}">
                <a16:creationId xmlns:a16="http://schemas.microsoft.com/office/drawing/2014/main" id="{9234FA41-B09C-49E8-98FB-537B4550E282}"/>
              </a:ext>
            </a:extLst>
          </p:cNvPr>
          <p:cNvPicPr>
            <a:picLocks noChangeAspect="1"/>
          </p:cNvPicPr>
          <p:nvPr/>
        </p:nvPicPr>
        <p:blipFill rotWithShape="1">
          <a:blip r:embed="rId3">
            <a:extLst>
              <a:ext uri="{28A0092B-C50C-407E-A947-70E740481C1C}">
                <a14:useLocalDpi xmlns:a14="http://schemas.microsoft.com/office/drawing/2010/main" val="0"/>
              </a:ext>
            </a:extLst>
          </a:blip>
          <a:srcRect l="57927" t="33530" r="34376" b="49450"/>
          <a:stretch/>
        </p:blipFill>
        <p:spPr>
          <a:xfrm>
            <a:off x="6793941" y="1107967"/>
            <a:ext cx="1605014" cy="1996483"/>
          </a:xfrm>
          <a:prstGeom prst="rect">
            <a:avLst/>
          </a:prstGeom>
        </p:spPr>
      </p:pic>
      <p:pic>
        <p:nvPicPr>
          <p:cNvPr id="13" name="Picture 12">
            <a:extLst>
              <a:ext uri="{FF2B5EF4-FFF2-40B4-BE49-F238E27FC236}">
                <a16:creationId xmlns:a16="http://schemas.microsoft.com/office/drawing/2014/main" id="{21FF6F8B-C7AA-4D90-A816-4FA94C595C33}"/>
              </a:ext>
            </a:extLst>
          </p:cNvPr>
          <p:cNvPicPr>
            <a:picLocks noChangeAspect="1"/>
          </p:cNvPicPr>
          <p:nvPr/>
        </p:nvPicPr>
        <p:blipFill rotWithShape="1">
          <a:blip r:embed="rId3">
            <a:extLst>
              <a:ext uri="{28A0092B-C50C-407E-A947-70E740481C1C}">
                <a14:useLocalDpi xmlns:a14="http://schemas.microsoft.com/office/drawing/2010/main" val="0"/>
              </a:ext>
            </a:extLst>
          </a:blip>
          <a:srcRect l="57925" t="61563" r="33533" b="23920"/>
          <a:stretch/>
        </p:blipFill>
        <p:spPr>
          <a:xfrm>
            <a:off x="5239269" y="3894632"/>
            <a:ext cx="1684850" cy="1610791"/>
          </a:xfrm>
          <a:prstGeom prst="rect">
            <a:avLst/>
          </a:prstGeom>
        </p:spPr>
      </p:pic>
    </p:spTree>
    <p:extLst>
      <p:ext uri="{BB962C8B-B14F-4D97-AF65-F5344CB8AC3E}">
        <p14:creationId xmlns:p14="http://schemas.microsoft.com/office/powerpoint/2010/main" val="179615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p:txBody>
          <a:bodyPr/>
          <a:lstStyle/>
          <a:p>
            <a:r>
              <a:rPr lang="en-US"/>
              <a:t>Capacity Building</a:t>
            </a:r>
            <a:endParaRPr lang="en-US" dirty="0"/>
          </a:p>
        </p:txBody>
      </p:sp>
      <p:sp>
        <p:nvSpPr>
          <p:cNvPr id="14" name="TextBox 13">
            <a:extLst>
              <a:ext uri="{FF2B5EF4-FFF2-40B4-BE49-F238E27FC236}">
                <a16:creationId xmlns:a16="http://schemas.microsoft.com/office/drawing/2014/main" id="{98E4C2E6-9595-4F50-8908-1BE350A565C5}"/>
              </a:ext>
            </a:extLst>
          </p:cNvPr>
          <p:cNvSpPr txBox="1"/>
          <p:nvPr/>
        </p:nvSpPr>
        <p:spPr>
          <a:xfrm>
            <a:off x="387441" y="3085790"/>
            <a:ext cx="2217418" cy="1200329"/>
          </a:xfrm>
          <a:prstGeom prst="rect">
            <a:avLst/>
          </a:prstGeom>
          <a:noFill/>
        </p:spPr>
        <p:txBody>
          <a:bodyPr wrap="square" rtlCol="0">
            <a:spAutoFit/>
          </a:bodyPr>
          <a:lstStyle/>
          <a:p>
            <a:pPr algn="ctr"/>
            <a:r>
              <a:rPr lang="en-US" sz="2400" b="1" dirty="0">
                <a:latin typeface="+mj-lt"/>
              </a:rPr>
              <a:t>Learning about legal and social rights </a:t>
            </a:r>
          </a:p>
        </p:txBody>
      </p:sp>
      <p:sp>
        <p:nvSpPr>
          <p:cNvPr id="15" name="TextBox 14">
            <a:extLst>
              <a:ext uri="{FF2B5EF4-FFF2-40B4-BE49-F238E27FC236}">
                <a16:creationId xmlns:a16="http://schemas.microsoft.com/office/drawing/2014/main" id="{6F22BFCE-66B4-4337-8DA6-C7525D87E0BA}"/>
              </a:ext>
            </a:extLst>
          </p:cNvPr>
          <p:cNvSpPr txBox="1"/>
          <p:nvPr/>
        </p:nvSpPr>
        <p:spPr>
          <a:xfrm>
            <a:off x="3234666" y="3081803"/>
            <a:ext cx="2545162" cy="1200329"/>
          </a:xfrm>
          <a:prstGeom prst="rect">
            <a:avLst/>
          </a:prstGeom>
          <a:noFill/>
        </p:spPr>
        <p:txBody>
          <a:bodyPr wrap="square" rtlCol="0">
            <a:spAutoFit/>
          </a:bodyPr>
          <a:lstStyle/>
          <a:p>
            <a:pPr algn="ctr"/>
            <a:r>
              <a:rPr lang="en-US" sz="2400" b="1" dirty="0">
                <a:latin typeface="+mj-lt"/>
              </a:rPr>
              <a:t>Acquiring life skills, including health care</a:t>
            </a:r>
          </a:p>
        </p:txBody>
      </p:sp>
      <p:sp>
        <p:nvSpPr>
          <p:cNvPr id="16" name="TextBox 15">
            <a:extLst>
              <a:ext uri="{FF2B5EF4-FFF2-40B4-BE49-F238E27FC236}">
                <a16:creationId xmlns:a16="http://schemas.microsoft.com/office/drawing/2014/main" id="{9EC5B9F7-7647-4EE5-8E3F-6612A7760897}"/>
              </a:ext>
            </a:extLst>
          </p:cNvPr>
          <p:cNvSpPr txBox="1"/>
          <p:nvPr/>
        </p:nvSpPr>
        <p:spPr>
          <a:xfrm>
            <a:off x="6409635" y="3081803"/>
            <a:ext cx="2194259" cy="830997"/>
          </a:xfrm>
          <a:prstGeom prst="rect">
            <a:avLst/>
          </a:prstGeom>
          <a:noFill/>
        </p:spPr>
        <p:txBody>
          <a:bodyPr wrap="square" rtlCol="0">
            <a:spAutoFit/>
          </a:bodyPr>
          <a:lstStyle/>
          <a:p>
            <a:pPr algn="ctr"/>
            <a:r>
              <a:rPr lang="en-US" sz="2400" b="1" dirty="0">
                <a:latin typeface="+mj-lt"/>
              </a:rPr>
              <a:t>Understanding their choices</a:t>
            </a:r>
          </a:p>
        </p:txBody>
      </p:sp>
      <p:sp>
        <p:nvSpPr>
          <p:cNvPr id="17" name="TextBox 16">
            <a:extLst>
              <a:ext uri="{FF2B5EF4-FFF2-40B4-BE49-F238E27FC236}">
                <a16:creationId xmlns:a16="http://schemas.microsoft.com/office/drawing/2014/main" id="{F5792FE8-B99F-439D-BC4A-B759F7E74921}"/>
              </a:ext>
            </a:extLst>
          </p:cNvPr>
          <p:cNvSpPr txBox="1"/>
          <p:nvPr/>
        </p:nvSpPr>
        <p:spPr>
          <a:xfrm>
            <a:off x="4990653" y="5494841"/>
            <a:ext cx="2787797" cy="1200329"/>
          </a:xfrm>
          <a:prstGeom prst="rect">
            <a:avLst/>
          </a:prstGeom>
          <a:noFill/>
        </p:spPr>
        <p:txBody>
          <a:bodyPr wrap="square" rtlCol="0">
            <a:spAutoFit/>
          </a:bodyPr>
          <a:lstStyle/>
          <a:p>
            <a:pPr algn="ctr"/>
            <a:r>
              <a:rPr lang="en-US" sz="2400" b="1" dirty="0">
                <a:latin typeface="+mj-lt"/>
              </a:rPr>
              <a:t>Gaining the support of fathers, spouses and brothers</a:t>
            </a:r>
          </a:p>
        </p:txBody>
      </p:sp>
      <p:sp>
        <p:nvSpPr>
          <p:cNvPr id="18" name="TextBox 17">
            <a:extLst>
              <a:ext uri="{FF2B5EF4-FFF2-40B4-BE49-F238E27FC236}">
                <a16:creationId xmlns:a16="http://schemas.microsoft.com/office/drawing/2014/main" id="{124DF251-9878-469C-A0E2-BCF18933D4F1}"/>
              </a:ext>
            </a:extLst>
          </p:cNvPr>
          <p:cNvSpPr txBox="1"/>
          <p:nvPr/>
        </p:nvSpPr>
        <p:spPr>
          <a:xfrm>
            <a:off x="1641503" y="5579115"/>
            <a:ext cx="2704650" cy="830997"/>
          </a:xfrm>
          <a:prstGeom prst="rect">
            <a:avLst/>
          </a:prstGeom>
          <a:noFill/>
        </p:spPr>
        <p:txBody>
          <a:bodyPr wrap="square" rtlCol="0">
            <a:spAutoFit/>
          </a:bodyPr>
          <a:lstStyle/>
          <a:p>
            <a:pPr algn="ctr"/>
            <a:r>
              <a:rPr lang="en-US" sz="2400" b="1" dirty="0" err="1">
                <a:latin typeface="+mj-lt"/>
              </a:rPr>
              <a:t>Instil</a:t>
            </a:r>
            <a:r>
              <a:rPr lang="en-US" sz="2400" b="1" dirty="0">
                <a:latin typeface="+mj-lt"/>
              </a:rPr>
              <a:t> confidence for making decisions</a:t>
            </a:r>
          </a:p>
        </p:txBody>
      </p:sp>
      <p:pic>
        <p:nvPicPr>
          <p:cNvPr id="9" name="Picture 8">
            <a:extLst>
              <a:ext uri="{FF2B5EF4-FFF2-40B4-BE49-F238E27FC236}">
                <a16:creationId xmlns:a16="http://schemas.microsoft.com/office/drawing/2014/main" id="{1B29A295-FDA2-4887-AC99-276C3AD2D78F}"/>
              </a:ext>
            </a:extLst>
          </p:cNvPr>
          <p:cNvPicPr>
            <a:picLocks noChangeAspect="1"/>
          </p:cNvPicPr>
          <p:nvPr/>
        </p:nvPicPr>
        <p:blipFill rotWithShape="1">
          <a:blip r:embed="rId3">
            <a:extLst>
              <a:ext uri="{28A0092B-C50C-407E-A947-70E740481C1C}">
                <a14:useLocalDpi xmlns:a14="http://schemas.microsoft.com/office/drawing/2010/main" val="0"/>
              </a:ext>
            </a:extLst>
          </a:blip>
          <a:srcRect l="14429" t="30911" r="72795" b="50622"/>
          <a:stretch/>
        </p:blipFill>
        <p:spPr>
          <a:xfrm>
            <a:off x="488089" y="1403921"/>
            <a:ext cx="2016123" cy="1639199"/>
          </a:xfrm>
          <a:prstGeom prst="rect">
            <a:avLst/>
          </a:prstGeom>
        </p:spPr>
      </p:pic>
      <p:pic>
        <p:nvPicPr>
          <p:cNvPr id="10" name="Picture 9">
            <a:extLst>
              <a:ext uri="{FF2B5EF4-FFF2-40B4-BE49-F238E27FC236}">
                <a16:creationId xmlns:a16="http://schemas.microsoft.com/office/drawing/2014/main" id="{AAD7EA2E-9A48-402E-A092-36BA1A54AE56}"/>
              </a:ext>
            </a:extLst>
          </p:cNvPr>
          <p:cNvPicPr>
            <a:picLocks noChangeAspect="1"/>
          </p:cNvPicPr>
          <p:nvPr/>
        </p:nvPicPr>
        <p:blipFill rotWithShape="1">
          <a:blip r:embed="rId3">
            <a:extLst>
              <a:ext uri="{28A0092B-C50C-407E-A947-70E740481C1C}">
                <a14:useLocalDpi xmlns:a14="http://schemas.microsoft.com/office/drawing/2010/main" val="0"/>
              </a:ext>
            </a:extLst>
          </a:blip>
          <a:srcRect l="47194" t="30911" r="42124" b="50622"/>
          <a:stretch/>
        </p:blipFill>
        <p:spPr>
          <a:xfrm>
            <a:off x="3780386" y="1566647"/>
            <a:ext cx="1685591" cy="1639199"/>
          </a:xfrm>
          <a:prstGeom prst="rect">
            <a:avLst/>
          </a:prstGeom>
        </p:spPr>
      </p:pic>
      <p:pic>
        <p:nvPicPr>
          <p:cNvPr id="11" name="Picture 10">
            <a:extLst>
              <a:ext uri="{FF2B5EF4-FFF2-40B4-BE49-F238E27FC236}">
                <a16:creationId xmlns:a16="http://schemas.microsoft.com/office/drawing/2014/main" id="{FF249B29-C7FD-416B-A28E-14CEEED36CE4}"/>
              </a:ext>
            </a:extLst>
          </p:cNvPr>
          <p:cNvPicPr>
            <a:picLocks noChangeAspect="1"/>
          </p:cNvPicPr>
          <p:nvPr/>
        </p:nvPicPr>
        <p:blipFill rotWithShape="1">
          <a:blip r:embed="rId3">
            <a:extLst>
              <a:ext uri="{28A0092B-C50C-407E-A947-70E740481C1C}">
                <a14:useLocalDpi xmlns:a14="http://schemas.microsoft.com/office/drawing/2010/main" val="0"/>
              </a:ext>
            </a:extLst>
          </a:blip>
          <a:srcRect l="76299" t="30911" r="15372" b="50622"/>
          <a:stretch/>
        </p:blipFill>
        <p:spPr>
          <a:xfrm>
            <a:off x="6762748" y="1492062"/>
            <a:ext cx="1314455" cy="1639199"/>
          </a:xfrm>
          <a:prstGeom prst="rect">
            <a:avLst/>
          </a:prstGeom>
        </p:spPr>
      </p:pic>
      <p:pic>
        <p:nvPicPr>
          <p:cNvPr id="12" name="Picture 11">
            <a:extLst>
              <a:ext uri="{FF2B5EF4-FFF2-40B4-BE49-F238E27FC236}">
                <a16:creationId xmlns:a16="http://schemas.microsoft.com/office/drawing/2014/main" id="{525BB09E-F335-4248-8CA8-0291F169BB00}"/>
              </a:ext>
            </a:extLst>
          </p:cNvPr>
          <p:cNvPicPr>
            <a:picLocks noChangeAspect="1"/>
          </p:cNvPicPr>
          <p:nvPr/>
        </p:nvPicPr>
        <p:blipFill rotWithShape="1">
          <a:blip r:embed="rId3">
            <a:extLst>
              <a:ext uri="{28A0092B-C50C-407E-A947-70E740481C1C}">
                <a14:useLocalDpi xmlns:a14="http://schemas.microsoft.com/office/drawing/2010/main" val="0"/>
              </a:ext>
            </a:extLst>
          </a:blip>
          <a:srcRect l="32595" t="65057" r="59761" b="20134"/>
          <a:stretch/>
        </p:blipFill>
        <p:spPr>
          <a:xfrm>
            <a:off x="2495450" y="4253309"/>
            <a:ext cx="1206203" cy="1314452"/>
          </a:xfrm>
          <a:prstGeom prst="rect">
            <a:avLst/>
          </a:prstGeom>
        </p:spPr>
      </p:pic>
      <p:pic>
        <p:nvPicPr>
          <p:cNvPr id="13" name="Picture 12">
            <a:extLst>
              <a:ext uri="{FF2B5EF4-FFF2-40B4-BE49-F238E27FC236}">
                <a16:creationId xmlns:a16="http://schemas.microsoft.com/office/drawing/2014/main" id="{906CA576-53CC-42B8-BC2C-3BF86D845F0E}"/>
              </a:ext>
            </a:extLst>
          </p:cNvPr>
          <p:cNvPicPr>
            <a:picLocks noChangeAspect="1"/>
          </p:cNvPicPr>
          <p:nvPr/>
        </p:nvPicPr>
        <p:blipFill rotWithShape="1">
          <a:blip r:embed="rId3">
            <a:extLst>
              <a:ext uri="{28A0092B-C50C-407E-A947-70E740481C1C}">
                <a14:useLocalDpi xmlns:a14="http://schemas.microsoft.com/office/drawing/2010/main" val="0"/>
              </a:ext>
            </a:extLst>
          </a:blip>
          <a:srcRect l="64052" t="65057" r="25168" b="20134"/>
          <a:stretch/>
        </p:blipFill>
        <p:spPr>
          <a:xfrm>
            <a:off x="5534024" y="4232674"/>
            <a:ext cx="1701054" cy="1314452"/>
          </a:xfrm>
          <a:prstGeom prst="rect">
            <a:avLst/>
          </a:prstGeom>
        </p:spPr>
      </p:pic>
    </p:spTree>
    <p:extLst>
      <p:ext uri="{BB962C8B-B14F-4D97-AF65-F5344CB8AC3E}">
        <p14:creationId xmlns:p14="http://schemas.microsoft.com/office/powerpoint/2010/main" val="2520641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1123122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9FBDD4-1D2A-46B8-B867-AB889EE8B50C}"/>
              </a:ext>
            </a:extLst>
          </p:cNvPr>
          <p:cNvPicPr>
            <a:picLocks noChangeAspect="1"/>
          </p:cNvPicPr>
          <p:nvPr/>
        </p:nvPicPr>
        <p:blipFill rotWithShape="1">
          <a:blip r:embed="rId3">
            <a:extLst>
              <a:ext uri="{28A0092B-C50C-407E-A947-70E740481C1C}">
                <a14:useLocalDpi xmlns:a14="http://schemas.microsoft.com/office/drawing/2010/main" val="0"/>
              </a:ext>
            </a:extLst>
          </a:blip>
          <a:srcRect l="21296" t="61473" r="53950" b="17160"/>
          <a:stretch/>
        </p:blipFill>
        <p:spPr>
          <a:xfrm>
            <a:off x="1481932" y="1732408"/>
            <a:ext cx="5375621" cy="2610152"/>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p:txBody>
          <a:bodyPr/>
          <a:lstStyle/>
          <a:p>
            <a:r>
              <a:rPr lang="en-US" dirty="0"/>
              <a:t>Health and Safety Strategy</a:t>
            </a:r>
          </a:p>
        </p:txBody>
      </p:sp>
      <p:sp>
        <p:nvSpPr>
          <p:cNvPr id="14" name="TextBox 13">
            <a:extLst>
              <a:ext uri="{FF2B5EF4-FFF2-40B4-BE49-F238E27FC236}">
                <a16:creationId xmlns:a16="http://schemas.microsoft.com/office/drawing/2014/main" id="{98E4C2E6-9595-4F50-8908-1BE350A565C5}"/>
              </a:ext>
            </a:extLst>
          </p:cNvPr>
          <p:cNvSpPr txBox="1"/>
          <p:nvPr/>
        </p:nvSpPr>
        <p:spPr>
          <a:xfrm>
            <a:off x="248397" y="3788376"/>
            <a:ext cx="2304048" cy="830997"/>
          </a:xfrm>
          <a:prstGeom prst="rect">
            <a:avLst/>
          </a:prstGeom>
          <a:noFill/>
        </p:spPr>
        <p:txBody>
          <a:bodyPr wrap="square" rtlCol="0">
            <a:spAutoFit/>
          </a:bodyPr>
          <a:lstStyle/>
          <a:p>
            <a:pPr algn="ctr"/>
            <a:r>
              <a:rPr lang="en-US" sz="2400" b="1" dirty="0">
                <a:latin typeface="+mj-lt"/>
              </a:rPr>
              <a:t>Access to Health Resources</a:t>
            </a:r>
          </a:p>
        </p:txBody>
      </p:sp>
      <p:sp>
        <p:nvSpPr>
          <p:cNvPr id="17" name="TextBox 16">
            <a:extLst>
              <a:ext uri="{FF2B5EF4-FFF2-40B4-BE49-F238E27FC236}">
                <a16:creationId xmlns:a16="http://schemas.microsoft.com/office/drawing/2014/main" id="{F5792FE8-B99F-439D-BC4A-B759F7E74921}"/>
              </a:ext>
            </a:extLst>
          </p:cNvPr>
          <p:cNvSpPr txBox="1"/>
          <p:nvPr/>
        </p:nvSpPr>
        <p:spPr>
          <a:xfrm>
            <a:off x="6084688" y="3788376"/>
            <a:ext cx="2876827" cy="1200329"/>
          </a:xfrm>
          <a:prstGeom prst="rect">
            <a:avLst/>
          </a:prstGeom>
          <a:noFill/>
        </p:spPr>
        <p:txBody>
          <a:bodyPr wrap="square" rtlCol="0">
            <a:spAutoFit/>
          </a:bodyPr>
          <a:lstStyle/>
          <a:p>
            <a:pPr algn="ctr"/>
            <a:r>
              <a:rPr lang="en-US" sz="2400" b="1" dirty="0">
                <a:latin typeface="+mj-lt"/>
              </a:rPr>
              <a:t>Support Networks for family- and health-related issues</a:t>
            </a:r>
          </a:p>
        </p:txBody>
      </p:sp>
      <p:sp>
        <p:nvSpPr>
          <p:cNvPr id="18" name="TextBox 17">
            <a:extLst>
              <a:ext uri="{FF2B5EF4-FFF2-40B4-BE49-F238E27FC236}">
                <a16:creationId xmlns:a16="http://schemas.microsoft.com/office/drawing/2014/main" id="{124DF251-9878-469C-A0E2-BCF18933D4F1}"/>
              </a:ext>
            </a:extLst>
          </p:cNvPr>
          <p:cNvSpPr txBox="1"/>
          <p:nvPr/>
        </p:nvSpPr>
        <p:spPr>
          <a:xfrm>
            <a:off x="3217994" y="3788376"/>
            <a:ext cx="2515779" cy="1200329"/>
          </a:xfrm>
          <a:prstGeom prst="rect">
            <a:avLst/>
          </a:prstGeom>
          <a:noFill/>
        </p:spPr>
        <p:txBody>
          <a:bodyPr wrap="square" rtlCol="0">
            <a:spAutoFit/>
          </a:bodyPr>
          <a:lstStyle/>
          <a:p>
            <a:pPr algn="ctr"/>
            <a:r>
              <a:rPr lang="en-US" sz="2400" b="1" dirty="0">
                <a:latin typeface="+mj-lt"/>
              </a:rPr>
              <a:t>Accessible, safe, hygienic learning environments</a:t>
            </a:r>
          </a:p>
        </p:txBody>
      </p:sp>
      <p:pic>
        <p:nvPicPr>
          <p:cNvPr id="4" name="Picture 3">
            <a:extLst>
              <a:ext uri="{FF2B5EF4-FFF2-40B4-BE49-F238E27FC236}">
                <a16:creationId xmlns:a16="http://schemas.microsoft.com/office/drawing/2014/main" id="{7503A42A-BC0F-4D7C-934D-F82B329EE0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806" y="1980466"/>
            <a:ext cx="1854262" cy="1854262"/>
          </a:xfrm>
          <a:prstGeom prst="rect">
            <a:avLst/>
          </a:prstGeom>
        </p:spPr>
      </p:pic>
      <p:pic>
        <p:nvPicPr>
          <p:cNvPr id="9" name="Picture 8">
            <a:extLst>
              <a:ext uri="{FF2B5EF4-FFF2-40B4-BE49-F238E27FC236}">
                <a16:creationId xmlns:a16="http://schemas.microsoft.com/office/drawing/2014/main" id="{82388DEF-1FD7-44F1-9220-BC7196286197}"/>
              </a:ext>
            </a:extLst>
          </p:cNvPr>
          <p:cNvPicPr>
            <a:picLocks noChangeAspect="1"/>
          </p:cNvPicPr>
          <p:nvPr/>
        </p:nvPicPr>
        <p:blipFill rotWithShape="1">
          <a:blip r:embed="rId3">
            <a:extLst>
              <a:ext uri="{28A0092B-C50C-407E-A947-70E740481C1C}">
                <a14:useLocalDpi xmlns:a14="http://schemas.microsoft.com/office/drawing/2010/main" val="0"/>
              </a:ext>
            </a:extLst>
          </a:blip>
          <a:srcRect l="57061" t="61293" r="28423" b="17340"/>
          <a:stretch/>
        </p:blipFill>
        <p:spPr>
          <a:xfrm>
            <a:off x="5927006" y="1610253"/>
            <a:ext cx="2972742" cy="2461433"/>
          </a:xfrm>
          <a:prstGeom prst="rect">
            <a:avLst/>
          </a:prstGeom>
        </p:spPr>
      </p:pic>
    </p:spTree>
    <p:extLst>
      <p:ext uri="{BB962C8B-B14F-4D97-AF65-F5344CB8AC3E}">
        <p14:creationId xmlns:p14="http://schemas.microsoft.com/office/powerpoint/2010/main" val="1460847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C1A8EA-B2DF-4D44-A0D3-BF174534EF4C}"/>
              </a:ext>
            </a:extLst>
          </p:cNvPr>
          <p:cNvPicPr>
            <a:picLocks noChangeAspect="1"/>
          </p:cNvPicPr>
          <p:nvPr/>
        </p:nvPicPr>
        <p:blipFill rotWithShape="1">
          <a:blip r:embed="rId3">
            <a:extLst>
              <a:ext uri="{28A0092B-C50C-407E-A947-70E740481C1C}">
                <a14:useLocalDpi xmlns:a14="http://schemas.microsoft.com/office/drawing/2010/main" val="0"/>
              </a:ext>
            </a:extLst>
          </a:blip>
          <a:srcRect l="16890" t="60175" r="67233"/>
          <a:stretch/>
        </p:blipFill>
        <p:spPr>
          <a:xfrm>
            <a:off x="381414" y="3435462"/>
            <a:ext cx="2392615" cy="3375881"/>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p:txBody>
          <a:bodyPr/>
          <a:lstStyle/>
          <a:p>
            <a:r>
              <a:rPr lang="en-US" dirty="0"/>
              <a:t>Strategy for Employment</a:t>
            </a:r>
          </a:p>
        </p:txBody>
      </p:sp>
      <p:sp>
        <p:nvSpPr>
          <p:cNvPr id="14" name="TextBox 13">
            <a:extLst>
              <a:ext uri="{FF2B5EF4-FFF2-40B4-BE49-F238E27FC236}">
                <a16:creationId xmlns:a16="http://schemas.microsoft.com/office/drawing/2014/main" id="{98E4C2E6-9595-4F50-8908-1BE350A565C5}"/>
              </a:ext>
            </a:extLst>
          </p:cNvPr>
          <p:cNvSpPr txBox="1"/>
          <p:nvPr/>
        </p:nvSpPr>
        <p:spPr>
          <a:xfrm>
            <a:off x="991324" y="2804893"/>
            <a:ext cx="3361749" cy="461665"/>
          </a:xfrm>
          <a:prstGeom prst="rect">
            <a:avLst/>
          </a:prstGeom>
          <a:noFill/>
        </p:spPr>
        <p:txBody>
          <a:bodyPr wrap="square" rtlCol="0">
            <a:spAutoFit/>
          </a:bodyPr>
          <a:lstStyle/>
          <a:p>
            <a:pPr algn="ctr"/>
            <a:r>
              <a:rPr lang="en-US" sz="2400" b="1" dirty="0">
                <a:latin typeface="+mj-lt"/>
              </a:rPr>
              <a:t>Financial literacy</a:t>
            </a:r>
          </a:p>
        </p:txBody>
      </p:sp>
      <p:sp>
        <p:nvSpPr>
          <p:cNvPr id="15" name="TextBox 14">
            <a:extLst>
              <a:ext uri="{FF2B5EF4-FFF2-40B4-BE49-F238E27FC236}">
                <a16:creationId xmlns:a16="http://schemas.microsoft.com/office/drawing/2014/main" id="{6F22BFCE-66B4-4337-8DA6-C7525D87E0BA}"/>
              </a:ext>
            </a:extLst>
          </p:cNvPr>
          <p:cNvSpPr txBox="1"/>
          <p:nvPr/>
        </p:nvSpPr>
        <p:spPr>
          <a:xfrm>
            <a:off x="4993892" y="2928404"/>
            <a:ext cx="2569869" cy="461665"/>
          </a:xfrm>
          <a:prstGeom prst="rect">
            <a:avLst/>
          </a:prstGeom>
          <a:noFill/>
        </p:spPr>
        <p:txBody>
          <a:bodyPr wrap="square" rtlCol="0">
            <a:spAutoFit/>
          </a:bodyPr>
          <a:lstStyle/>
          <a:p>
            <a:pPr algn="ctr"/>
            <a:r>
              <a:rPr lang="en-US" sz="2400" b="1" dirty="0">
                <a:latin typeface="+mj-lt"/>
              </a:rPr>
              <a:t>Career counselling</a:t>
            </a:r>
          </a:p>
        </p:txBody>
      </p:sp>
      <p:sp>
        <p:nvSpPr>
          <p:cNvPr id="17" name="TextBox 16">
            <a:extLst>
              <a:ext uri="{FF2B5EF4-FFF2-40B4-BE49-F238E27FC236}">
                <a16:creationId xmlns:a16="http://schemas.microsoft.com/office/drawing/2014/main" id="{F5792FE8-B99F-439D-BC4A-B759F7E74921}"/>
              </a:ext>
            </a:extLst>
          </p:cNvPr>
          <p:cNvSpPr txBox="1"/>
          <p:nvPr/>
        </p:nvSpPr>
        <p:spPr>
          <a:xfrm>
            <a:off x="2951368" y="5312099"/>
            <a:ext cx="3248383" cy="830997"/>
          </a:xfrm>
          <a:prstGeom prst="rect">
            <a:avLst/>
          </a:prstGeom>
          <a:noFill/>
        </p:spPr>
        <p:txBody>
          <a:bodyPr wrap="square" rtlCol="0">
            <a:spAutoFit/>
          </a:bodyPr>
          <a:lstStyle/>
          <a:p>
            <a:pPr algn="ctr"/>
            <a:r>
              <a:rPr lang="en-US" sz="2400" b="1" dirty="0">
                <a:latin typeface="+mj-lt"/>
              </a:rPr>
              <a:t>Internships and Employment Placement</a:t>
            </a:r>
          </a:p>
        </p:txBody>
      </p:sp>
      <p:sp>
        <p:nvSpPr>
          <p:cNvPr id="18" name="TextBox 17">
            <a:extLst>
              <a:ext uri="{FF2B5EF4-FFF2-40B4-BE49-F238E27FC236}">
                <a16:creationId xmlns:a16="http://schemas.microsoft.com/office/drawing/2014/main" id="{124DF251-9878-469C-A0E2-BCF18933D4F1}"/>
              </a:ext>
            </a:extLst>
          </p:cNvPr>
          <p:cNvSpPr txBox="1"/>
          <p:nvPr/>
        </p:nvSpPr>
        <p:spPr>
          <a:xfrm>
            <a:off x="289584" y="5265932"/>
            <a:ext cx="2005323" cy="461665"/>
          </a:xfrm>
          <a:prstGeom prst="rect">
            <a:avLst/>
          </a:prstGeom>
          <a:noFill/>
        </p:spPr>
        <p:txBody>
          <a:bodyPr wrap="square" rtlCol="0">
            <a:spAutoFit/>
          </a:bodyPr>
          <a:lstStyle/>
          <a:p>
            <a:pPr algn="ctr"/>
            <a:r>
              <a:rPr lang="en-US" sz="2400" b="1" dirty="0">
                <a:latin typeface="+mj-lt"/>
              </a:rPr>
              <a:t>Job Fairs</a:t>
            </a:r>
          </a:p>
        </p:txBody>
      </p:sp>
      <p:sp>
        <p:nvSpPr>
          <p:cNvPr id="11" name="TextBox 10">
            <a:extLst>
              <a:ext uri="{FF2B5EF4-FFF2-40B4-BE49-F238E27FC236}">
                <a16:creationId xmlns:a16="http://schemas.microsoft.com/office/drawing/2014/main" id="{71BAE85B-28E7-4045-9518-219113D61776}"/>
              </a:ext>
            </a:extLst>
          </p:cNvPr>
          <p:cNvSpPr txBox="1"/>
          <p:nvPr/>
        </p:nvSpPr>
        <p:spPr>
          <a:xfrm>
            <a:off x="6715903" y="5295058"/>
            <a:ext cx="2005323" cy="461665"/>
          </a:xfrm>
          <a:prstGeom prst="rect">
            <a:avLst/>
          </a:prstGeom>
          <a:noFill/>
        </p:spPr>
        <p:txBody>
          <a:bodyPr wrap="square" rtlCol="0">
            <a:spAutoFit/>
          </a:bodyPr>
          <a:lstStyle/>
          <a:p>
            <a:pPr algn="ctr"/>
            <a:r>
              <a:rPr lang="en-US" sz="2400" b="1" dirty="0">
                <a:latin typeface="+mj-lt"/>
              </a:rPr>
              <a:t>Microloans</a:t>
            </a:r>
          </a:p>
        </p:txBody>
      </p:sp>
      <p:pic>
        <p:nvPicPr>
          <p:cNvPr id="10" name="Picture 9">
            <a:extLst>
              <a:ext uri="{FF2B5EF4-FFF2-40B4-BE49-F238E27FC236}">
                <a16:creationId xmlns:a16="http://schemas.microsoft.com/office/drawing/2014/main" id="{889CFEF0-BD7B-445D-8214-63FB6633A700}"/>
              </a:ext>
            </a:extLst>
          </p:cNvPr>
          <p:cNvPicPr>
            <a:picLocks noChangeAspect="1"/>
          </p:cNvPicPr>
          <p:nvPr/>
        </p:nvPicPr>
        <p:blipFill rotWithShape="1">
          <a:blip r:embed="rId3">
            <a:extLst>
              <a:ext uri="{28A0092B-C50C-407E-A947-70E740481C1C}">
                <a14:useLocalDpi xmlns:a14="http://schemas.microsoft.com/office/drawing/2010/main" val="0"/>
              </a:ext>
            </a:extLst>
          </a:blip>
          <a:srcRect l="16174" t="24386" r="71029" b="50885"/>
          <a:stretch/>
        </p:blipFill>
        <p:spPr>
          <a:xfrm>
            <a:off x="1632143" y="952266"/>
            <a:ext cx="1928618" cy="2096314"/>
          </a:xfrm>
          <a:prstGeom prst="rect">
            <a:avLst/>
          </a:prstGeom>
        </p:spPr>
      </p:pic>
      <p:pic>
        <p:nvPicPr>
          <p:cNvPr id="12" name="Picture 11">
            <a:extLst>
              <a:ext uri="{FF2B5EF4-FFF2-40B4-BE49-F238E27FC236}">
                <a16:creationId xmlns:a16="http://schemas.microsoft.com/office/drawing/2014/main" id="{E9081112-012A-4F16-9480-A2C75BF07092}"/>
              </a:ext>
            </a:extLst>
          </p:cNvPr>
          <p:cNvPicPr>
            <a:picLocks noChangeAspect="1"/>
          </p:cNvPicPr>
          <p:nvPr/>
        </p:nvPicPr>
        <p:blipFill rotWithShape="1">
          <a:blip r:embed="rId3">
            <a:extLst>
              <a:ext uri="{28A0092B-C50C-407E-A947-70E740481C1C}">
                <a14:useLocalDpi xmlns:a14="http://schemas.microsoft.com/office/drawing/2010/main" val="0"/>
              </a:ext>
            </a:extLst>
          </a:blip>
          <a:srcRect l="43966" t="60175" r="41897" b="12259"/>
          <a:stretch/>
        </p:blipFill>
        <p:spPr>
          <a:xfrm>
            <a:off x="3656769" y="3435462"/>
            <a:ext cx="2130412" cy="2336697"/>
          </a:xfrm>
          <a:prstGeom prst="rect">
            <a:avLst/>
          </a:prstGeom>
        </p:spPr>
      </p:pic>
      <p:pic>
        <p:nvPicPr>
          <p:cNvPr id="16" name="Picture 15">
            <a:extLst>
              <a:ext uri="{FF2B5EF4-FFF2-40B4-BE49-F238E27FC236}">
                <a16:creationId xmlns:a16="http://schemas.microsoft.com/office/drawing/2014/main" id="{1EBC24FF-93EB-4E1F-9C30-5C068359C8A7}"/>
              </a:ext>
            </a:extLst>
          </p:cNvPr>
          <p:cNvPicPr>
            <a:picLocks noChangeAspect="1"/>
          </p:cNvPicPr>
          <p:nvPr/>
        </p:nvPicPr>
        <p:blipFill rotWithShape="1">
          <a:blip r:embed="rId3">
            <a:extLst>
              <a:ext uri="{28A0092B-C50C-407E-A947-70E740481C1C}">
                <a14:useLocalDpi xmlns:a14="http://schemas.microsoft.com/office/drawing/2010/main" val="0"/>
              </a:ext>
            </a:extLst>
          </a:blip>
          <a:srcRect l="69248" t="49202" r="13897" b="10973"/>
          <a:stretch/>
        </p:blipFill>
        <p:spPr>
          <a:xfrm>
            <a:off x="6300794" y="2640283"/>
            <a:ext cx="2540104" cy="3375880"/>
          </a:xfrm>
          <a:prstGeom prst="rect">
            <a:avLst/>
          </a:prstGeom>
        </p:spPr>
      </p:pic>
      <p:pic>
        <p:nvPicPr>
          <p:cNvPr id="19" name="Picture 18">
            <a:extLst>
              <a:ext uri="{FF2B5EF4-FFF2-40B4-BE49-F238E27FC236}">
                <a16:creationId xmlns:a16="http://schemas.microsoft.com/office/drawing/2014/main" id="{7EB1E071-01F4-45A9-9824-B9259D65AB59}"/>
              </a:ext>
            </a:extLst>
          </p:cNvPr>
          <p:cNvPicPr>
            <a:picLocks noChangeAspect="1"/>
          </p:cNvPicPr>
          <p:nvPr/>
        </p:nvPicPr>
        <p:blipFill rotWithShape="1">
          <a:blip r:embed="rId3">
            <a:extLst>
              <a:ext uri="{28A0092B-C50C-407E-A947-70E740481C1C}">
                <a14:useLocalDpi xmlns:a14="http://schemas.microsoft.com/office/drawing/2010/main" val="0"/>
              </a:ext>
            </a:extLst>
          </a:blip>
          <a:srcRect l="42511" t="24386" r="41694" b="42481"/>
          <a:stretch/>
        </p:blipFill>
        <p:spPr>
          <a:xfrm>
            <a:off x="5284028" y="959743"/>
            <a:ext cx="2380323" cy="2808630"/>
          </a:xfrm>
          <a:prstGeom prst="rect">
            <a:avLst/>
          </a:prstGeom>
        </p:spPr>
      </p:pic>
    </p:spTree>
    <p:extLst>
      <p:ext uri="{BB962C8B-B14F-4D97-AF65-F5344CB8AC3E}">
        <p14:creationId xmlns:p14="http://schemas.microsoft.com/office/powerpoint/2010/main" val="2850281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79D40B0-7D3A-410B-BC09-843D740AFC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33" y="66140"/>
            <a:ext cx="9952673" cy="5598378"/>
          </a:xfrm>
          <a:prstGeom prst="rect">
            <a:avLst/>
          </a:prstGeom>
        </p:spPr>
      </p:pic>
      <p:sp useBgFill="1">
        <p:nvSpPr>
          <p:cNvPr id="2" name="Title 1">
            <a:extLst>
              <a:ext uri="{FF2B5EF4-FFF2-40B4-BE49-F238E27FC236}">
                <a16:creationId xmlns:a16="http://schemas.microsoft.com/office/drawing/2014/main" id="{F796E2ED-A8AE-480D-A619-3A9698C4083B}"/>
              </a:ext>
            </a:extLst>
          </p:cNvPr>
          <p:cNvSpPr>
            <a:spLocks noGrp="1"/>
          </p:cNvSpPr>
          <p:nvPr>
            <p:ph type="title"/>
          </p:nvPr>
        </p:nvSpPr>
        <p:spPr/>
        <p:txBody>
          <a:bodyPr/>
          <a:lstStyle/>
          <a:p>
            <a:r>
              <a:rPr lang="en-US"/>
              <a:t>Model</a:t>
            </a:r>
            <a:endParaRPr lang="en-US" dirty="0"/>
          </a:p>
        </p:txBody>
      </p:sp>
      <p:sp>
        <p:nvSpPr>
          <p:cNvPr id="9" name="TextBox 8">
            <a:extLst>
              <a:ext uri="{FF2B5EF4-FFF2-40B4-BE49-F238E27FC236}">
                <a16:creationId xmlns:a16="http://schemas.microsoft.com/office/drawing/2014/main" id="{929793AF-9820-44BC-AC28-7822E9461CC9}"/>
              </a:ext>
            </a:extLst>
          </p:cNvPr>
          <p:cNvSpPr txBox="1"/>
          <p:nvPr/>
        </p:nvSpPr>
        <p:spPr>
          <a:xfrm>
            <a:off x="209126" y="3854470"/>
            <a:ext cx="1297388" cy="830997"/>
          </a:xfrm>
          <a:prstGeom prst="rect">
            <a:avLst/>
          </a:prstGeom>
          <a:noFill/>
        </p:spPr>
        <p:txBody>
          <a:bodyPr wrap="square" rtlCol="0">
            <a:spAutoFit/>
          </a:bodyPr>
          <a:lstStyle/>
          <a:p>
            <a:pPr algn="ctr"/>
            <a:r>
              <a:rPr lang="en-US" sz="2400" b="1" dirty="0">
                <a:latin typeface="+mj-lt"/>
              </a:rPr>
              <a:t>Women &amp; Girls</a:t>
            </a:r>
          </a:p>
        </p:txBody>
      </p:sp>
      <p:sp>
        <p:nvSpPr>
          <p:cNvPr id="10" name="TextBox 9">
            <a:extLst>
              <a:ext uri="{FF2B5EF4-FFF2-40B4-BE49-F238E27FC236}">
                <a16:creationId xmlns:a16="http://schemas.microsoft.com/office/drawing/2014/main" id="{199F00AB-EE71-4C42-A649-73FA34F7E0DA}"/>
              </a:ext>
            </a:extLst>
          </p:cNvPr>
          <p:cNvSpPr txBox="1"/>
          <p:nvPr/>
        </p:nvSpPr>
        <p:spPr>
          <a:xfrm>
            <a:off x="2322397" y="3869402"/>
            <a:ext cx="1859078" cy="461665"/>
          </a:xfrm>
          <a:prstGeom prst="rect">
            <a:avLst/>
          </a:prstGeom>
          <a:noFill/>
        </p:spPr>
        <p:txBody>
          <a:bodyPr wrap="square" rtlCol="0">
            <a:spAutoFit/>
          </a:bodyPr>
          <a:lstStyle/>
          <a:p>
            <a:pPr algn="ctr"/>
            <a:r>
              <a:rPr lang="en-US" sz="2400" b="1" dirty="0">
                <a:latin typeface="+mj-lt"/>
              </a:rPr>
              <a:t>Communities</a:t>
            </a:r>
          </a:p>
        </p:txBody>
      </p:sp>
      <p:sp>
        <p:nvSpPr>
          <p:cNvPr id="11" name="TextBox 10">
            <a:extLst>
              <a:ext uri="{FF2B5EF4-FFF2-40B4-BE49-F238E27FC236}">
                <a16:creationId xmlns:a16="http://schemas.microsoft.com/office/drawing/2014/main" id="{0B6286DF-CF0F-4647-ABAA-29B3727B3D2D}"/>
              </a:ext>
            </a:extLst>
          </p:cNvPr>
          <p:cNvSpPr txBox="1"/>
          <p:nvPr/>
        </p:nvSpPr>
        <p:spPr>
          <a:xfrm>
            <a:off x="4959541" y="3880606"/>
            <a:ext cx="1514003" cy="830997"/>
          </a:xfrm>
          <a:prstGeom prst="rect">
            <a:avLst/>
          </a:prstGeom>
          <a:noFill/>
        </p:spPr>
        <p:txBody>
          <a:bodyPr wrap="square" rtlCol="0">
            <a:spAutoFit/>
          </a:bodyPr>
          <a:lstStyle/>
          <a:p>
            <a:pPr algn="ctr"/>
            <a:r>
              <a:rPr lang="en-US" sz="2400" b="1" dirty="0">
                <a:latin typeface="+mj-lt"/>
              </a:rPr>
              <a:t>Local Employers</a:t>
            </a:r>
          </a:p>
        </p:txBody>
      </p:sp>
      <p:sp>
        <p:nvSpPr>
          <p:cNvPr id="12" name="TextBox 11">
            <a:extLst>
              <a:ext uri="{FF2B5EF4-FFF2-40B4-BE49-F238E27FC236}">
                <a16:creationId xmlns:a16="http://schemas.microsoft.com/office/drawing/2014/main" id="{1D9E67D8-DE07-4EF9-BB5D-F1429BDCEA45}"/>
              </a:ext>
            </a:extLst>
          </p:cNvPr>
          <p:cNvSpPr txBox="1"/>
          <p:nvPr/>
        </p:nvSpPr>
        <p:spPr>
          <a:xfrm>
            <a:off x="7347457" y="3895538"/>
            <a:ext cx="1614146" cy="830997"/>
          </a:xfrm>
          <a:prstGeom prst="rect">
            <a:avLst/>
          </a:prstGeom>
          <a:noFill/>
        </p:spPr>
        <p:txBody>
          <a:bodyPr wrap="square" rtlCol="0">
            <a:spAutoFit/>
          </a:bodyPr>
          <a:lstStyle/>
          <a:p>
            <a:pPr algn="ctr"/>
            <a:r>
              <a:rPr lang="en-US" sz="2400" b="1" dirty="0">
                <a:latin typeface="+mj-lt"/>
              </a:rPr>
              <a:t>In-Country Partners</a:t>
            </a:r>
          </a:p>
        </p:txBody>
      </p:sp>
    </p:spTree>
    <p:extLst>
      <p:ext uri="{BB962C8B-B14F-4D97-AF65-F5344CB8AC3E}">
        <p14:creationId xmlns:p14="http://schemas.microsoft.com/office/powerpoint/2010/main" val="4136952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F902A4-7DD1-4ADC-985F-E197C270B255}"/>
              </a:ext>
            </a:extLst>
          </p:cNvPr>
          <p:cNvSpPr>
            <a:spLocks noGrp="1"/>
          </p:cNvSpPr>
          <p:nvPr>
            <p:ph type="title"/>
          </p:nvPr>
        </p:nvSpPr>
        <p:spPr>
          <a:xfrm>
            <a:off x="638934" y="0"/>
            <a:ext cx="7886700" cy="990591"/>
          </a:xfrm>
        </p:spPr>
        <p:txBody>
          <a:bodyPr/>
          <a:lstStyle/>
          <a:p>
            <a:r>
              <a:rPr lang="en-CA" dirty="0"/>
              <a:t>Changing Social Norms </a:t>
            </a:r>
          </a:p>
        </p:txBody>
      </p:sp>
      <p:pic>
        <p:nvPicPr>
          <p:cNvPr id="11" name="Content Placeholder 10">
            <a:extLst>
              <a:ext uri="{FF2B5EF4-FFF2-40B4-BE49-F238E27FC236}">
                <a16:creationId xmlns:a16="http://schemas.microsoft.com/office/drawing/2014/main" id="{AA307EB0-8527-4CDF-8D34-285DCFFFAA2D}"/>
              </a:ext>
            </a:extLst>
          </p:cNvPr>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1456" t="27349" r="34510" b="10707"/>
          <a:stretch/>
        </p:blipFill>
        <p:spPr>
          <a:xfrm>
            <a:off x="95250" y="1495426"/>
            <a:ext cx="9048750" cy="4741372"/>
          </a:xfrm>
        </p:spPr>
      </p:pic>
      <p:sp>
        <p:nvSpPr>
          <p:cNvPr id="6" name="TextBox 5">
            <a:extLst>
              <a:ext uri="{FF2B5EF4-FFF2-40B4-BE49-F238E27FC236}">
                <a16:creationId xmlns:a16="http://schemas.microsoft.com/office/drawing/2014/main" id="{F15EE00C-B53E-4597-B323-D7621A2E2E4D}"/>
              </a:ext>
            </a:extLst>
          </p:cNvPr>
          <p:cNvSpPr txBox="1"/>
          <p:nvPr/>
        </p:nvSpPr>
        <p:spPr>
          <a:xfrm>
            <a:off x="298322" y="990591"/>
            <a:ext cx="3820191" cy="830997"/>
          </a:xfrm>
          <a:prstGeom prst="rect">
            <a:avLst/>
          </a:prstGeom>
          <a:solidFill>
            <a:srgbClr val="EAE4FE"/>
          </a:solidFill>
        </p:spPr>
        <p:txBody>
          <a:bodyPr wrap="square" rtlCol="0">
            <a:spAutoFit/>
          </a:bodyPr>
          <a:lstStyle/>
          <a:p>
            <a:pPr algn="ctr"/>
            <a:r>
              <a:rPr lang="en-US" sz="2400" b="1" dirty="0">
                <a:latin typeface="+mj-lt"/>
              </a:rPr>
              <a:t>Support for Women’s and Girl’s Education</a:t>
            </a:r>
          </a:p>
        </p:txBody>
      </p:sp>
      <p:sp>
        <p:nvSpPr>
          <p:cNvPr id="7" name="TextBox 6">
            <a:extLst>
              <a:ext uri="{FF2B5EF4-FFF2-40B4-BE49-F238E27FC236}">
                <a16:creationId xmlns:a16="http://schemas.microsoft.com/office/drawing/2014/main" id="{7B895D7A-480D-4ABA-8DFB-3DE7C62C5FF4}"/>
              </a:ext>
            </a:extLst>
          </p:cNvPr>
          <p:cNvSpPr txBox="1"/>
          <p:nvPr/>
        </p:nvSpPr>
        <p:spPr>
          <a:xfrm>
            <a:off x="4736879" y="990591"/>
            <a:ext cx="3788755" cy="830997"/>
          </a:xfrm>
          <a:prstGeom prst="rect">
            <a:avLst/>
          </a:prstGeom>
          <a:solidFill>
            <a:srgbClr val="EAE4FE"/>
          </a:solidFill>
        </p:spPr>
        <p:txBody>
          <a:bodyPr wrap="square" rtlCol="0">
            <a:spAutoFit/>
          </a:bodyPr>
          <a:lstStyle/>
          <a:p>
            <a:pPr algn="ctr"/>
            <a:r>
              <a:rPr lang="en-US" sz="2400" b="1" dirty="0">
                <a:latin typeface="+mj-lt"/>
              </a:rPr>
              <a:t>Perceptions of Decision Making in the Family</a:t>
            </a:r>
          </a:p>
        </p:txBody>
      </p:sp>
    </p:spTree>
    <p:extLst>
      <p:ext uri="{BB962C8B-B14F-4D97-AF65-F5344CB8AC3E}">
        <p14:creationId xmlns:p14="http://schemas.microsoft.com/office/powerpoint/2010/main" val="2812197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p:txBody>
          <a:bodyPr/>
          <a:lstStyle/>
          <a:p>
            <a:r>
              <a:rPr lang="en-US"/>
              <a:t> Social Return on Investment</a:t>
            </a:r>
            <a:endParaRPr lang="en-US" dirty="0"/>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p:txBody>
          <a:bodyPr>
            <a:normAutofit/>
          </a:bodyPr>
          <a:lstStyle/>
          <a:p>
            <a:r>
              <a:rPr lang="en-US" dirty="0"/>
              <a:t>Likelihood of being employed increased by 50 %</a:t>
            </a:r>
          </a:p>
          <a:p>
            <a:r>
              <a:rPr lang="en-US" dirty="0"/>
              <a:t>Average number of hours of paid work per week increased by 11 hours</a:t>
            </a:r>
          </a:p>
          <a:p>
            <a:r>
              <a:rPr lang="en-US" dirty="0"/>
              <a:t>Fivefold increase in income </a:t>
            </a:r>
          </a:p>
          <a:p>
            <a:r>
              <a:rPr lang="en-US" dirty="0"/>
              <a:t>10 % increase in the probability of females being decision makers</a:t>
            </a:r>
          </a:p>
        </p:txBody>
      </p:sp>
      <p:pic>
        <p:nvPicPr>
          <p:cNvPr id="6" name="Picture 5">
            <a:extLst>
              <a:ext uri="{FF2B5EF4-FFF2-40B4-BE49-F238E27FC236}">
                <a16:creationId xmlns:a16="http://schemas.microsoft.com/office/drawing/2014/main" id="{FF2F377B-A69E-4F72-9B8A-ACA28FDFE6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509486" cy="1509486"/>
          </a:xfrm>
          <a:prstGeom prst="rect">
            <a:avLst/>
          </a:prstGeom>
        </p:spPr>
      </p:pic>
    </p:spTree>
    <p:extLst>
      <p:ext uri="{BB962C8B-B14F-4D97-AF65-F5344CB8AC3E}">
        <p14:creationId xmlns:p14="http://schemas.microsoft.com/office/powerpoint/2010/main" val="2803236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p:txBody>
          <a:bodyPr/>
          <a:lstStyle/>
          <a:p>
            <a:r>
              <a:rPr lang="en-US"/>
              <a:t> Lessons Learned</a:t>
            </a:r>
            <a:endParaRPr lang="en-US" dirty="0"/>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p:txBody>
          <a:bodyPr>
            <a:normAutofit/>
          </a:bodyPr>
          <a:lstStyle/>
          <a:p>
            <a:r>
              <a:rPr lang="en-US" sz="3600" dirty="0"/>
              <a:t>Building trust in the community </a:t>
            </a:r>
          </a:p>
          <a:p>
            <a:r>
              <a:rPr lang="en-US" sz="3600" dirty="0"/>
              <a:t>Establishing safe learning environments</a:t>
            </a:r>
          </a:p>
          <a:p>
            <a:r>
              <a:rPr lang="en-US" sz="3600" dirty="0"/>
              <a:t>Establishing multi-stakeholder partnerships</a:t>
            </a:r>
          </a:p>
          <a:p>
            <a:r>
              <a:rPr lang="en-US" sz="3600" dirty="0"/>
              <a:t>Creating linkages with the labor market and financial institutions</a:t>
            </a:r>
          </a:p>
          <a:p>
            <a:endParaRPr lang="en-US" sz="3600" dirty="0"/>
          </a:p>
          <a:p>
            <a:endParaRPr lang="en-US" sz="3200" dirty="0"/>
          </a:p>
        </p:txBody>
      </p:sp>
      <p:pic>
        <p:nvPicPr>
          <p:cNvPr id="6" name="Picture 5">
            <a:extLst>
              <a:ext uri="{FF2B5EF4-FFF2-40B4-BE49-F238E27FC236}">
                <a16:creationId xmlns:a16="http://schemas.microsoft.com/office/drawing/2014/main" id="{433B23A7-9AD3-4935-A52E-BDF4CF713B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474839" cy="1474839"/>
          </a:xfrm>
          <a:prstGeom prst="rect">
            <a:avLst/>
          </a:prstGeom>
        </p:spPr>
      </p:pic>
    </p:spTree>
    <p:extLst>
      <p:ext uri="{BB962C8B-B14F-4D97-AF65-F5344CB8AC3E}">
        <p14:creationId xmlns:p14="http://schemas.microsoft.com/office/powerpoint/2010/main" val="3339484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77180A-AFAF-4919-BFFB-14D76DD133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474839" cy="1474839"/>
          </a:xfrm>
          <a:prstGeom prst="rect">
            <a:avLst/>
          </a:prstGeom>
        </p:spPr>
      </p:pic>
      <p:sp>
        <p:nvSpPr>
          <p:cNvPr id="2" name="Title 1">
            <a:extLst>
              <a:ext uri="{FF2B5EF4-FFF2-40B4-BE49-F238E27FC236}">
                <a16:creationId xmlns:a16="http://schemas.microsoft.com/office/drawing/2014/main" id="{5923A38A-6A5C-457F-A412-31650B1F81D8}"/>
              </a:ext>
            </a:extLst>
          </p:cNvPr>
          <p:cNvSpPr>
            <a:spLocks noGrp="1"/>
          </p:cNvSpPr>
          <p:nvPr>
            <p:ph type="title"/>
          </p:nvPr>
        </p:nvSpPr>
        <p:spPr/>
        <p:txBody>
          <a:bodyPr/>
          <a:lstStyle/>
          <a:p>
            <a:r>
              <a:rPr lang="en-US"/>
              <a:t> Integrate and Mainstream</a:t>
            </a:r>
            <a:endParaRPr lang="en-US" dirty="0"/>
          </a:p>
        </p:txBody>
      </p:sp>
      <p:sp>
        <p:nvSpPr>
          <p:cNvPr id="3" name="Content Placeholder 2">
            <a:extLst>
              <a:ext uri="{FF2B5EF4-FFF2-40B4-BE49-F238E27FC236}">
                <a16:creationId xmlns:a16="http://schemas.microsoft.com/office/drawing/2014/main" id="{89B05EFB-D6DF-4463-9001-B1EA6E1A63B3}"/>
              </a:ext>
            </a:extLst>
          </p:cNvPr>
          <p:cNvSpPr>
            <a:spLocks noGrp="1"/>
          </p:cNvSpPr>
          <p:nvPr>
            <p:ph idx="1"/>
          </p:nvPr>
        </p:nvSpPr>
        <p:spPr/>
        <p:txBody>
          <a:bodyPr>
            <a:normAutofit/>
          </a:bodyPr>
          <a:lstStyle/>
          <a:p>
            <a:r>
              <a:rPr lang="en-US" sz="3600" dirty="0"/>
              <a:t>Digitize training programs in local languages</a:t>
            </a:r>
          </a:p>
          <a:p>
            <a:r>
              <a:rPr lang="en-US" sz="3600" dirty="0"/>
              <a:t>Create  skill-based value chains </a:t>
            </a:r>
          </a:p>
          <a:p>
            <a:r>
              <a:rPr lang="en-US" sz="3600" dirty="0"/>
              <a:t>Engage governments to effect policy change</a:t>
            </a:r>
            <a:endParaRPr lang="en-US" sz="3200" dirty="0"/>
          </a:p>
        </p:txBody>
      </p:sp>
    </p:spTree>
    <p:extLst>
      <p:ext uri="{BB962C8B-B14F-4D97-AF65-F5344CB8AC3E}">
        <p14:creationId xmlns:p14="http://schemas.microsoft.com/office/powerpoint/2010/main" val="10603795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A3320A-293F-4EB8-80A6-68611354A0B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33799" y="-71794"/>
            <a:ext cx="5410201" cy="3606801"/>
          </a:xfrm>
          <a:prstGeom prst="rect">
            <a:avLst/>
          </a:prstGeom>
        </p:spPr>
      </p:pic>
      <p:pic>
        <p:nvPicPr>
          <p:cNvPr id="3" name="Picture 2">
            <a:extLst>
              <a:ext uri="{FF2B5EF4-FFF2-40B4-BE49-F238E27FC236}">
                <a16:creationId xmlns:a16="http://schemas.microsoft.com/office/drawing/2014/main" id="{5EC97A0B-3AF6-4BDF-9C1D-8E5548C552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946" t="11187"/>
          <a:stretch/>
        </p:blipFill>
        <p:spPr>
          <a:xfrm>
            <a:off x="0" y="-71794"/>
            <a:ext cx="4584700" cy="3590456"/>
          </a:xfrm>
          <a:prstGeom prst="rect">
            <a:avLst/>
          </a:prstGeom>
        </p:spPr>
      </p:pic>
      <p:pic>
        <p:nvPicPr>
          <p:cNvPr id="9" name="Picture 8">
            <a:extLst>
              <a:ext uri="{FF2B5EF4-FFF2-40B4-BE49-F238E27FC236}">
                <a16:creationId xmlns:a16="http://schemas.microsoft.com/office/drawing/2014/main" id="{4788C576-35F3-4BF2-96B4-B0B381C0B6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306" r="6545" b="9850"/>
          <a:stretch/>
        </p:blipFill>
        <p:spPr>
          <a:xfrm>
            <a:off x="0" y="3690827"/>
            <a:ext cx="4475550" cy="3775444"/>
          </a:xfrm>
          <a:prstGeom prst="rect">
            <a:avLst/>
          </a:prstGeom>
        </p:spPr>
      </p:pic>
      <p:pic>
        <p:nvPicPr>
          <p:cNvPr id="7" name="Picture 6">
            <a:extLst>
              <a:ext uri="{FF2B5EF4-FFF2-40B4-BE49-F238E27FC236}">
                <a16:creationId xmlns:a16="http://schemas.microsoft.com/office/drawing/2014/main" id="{94DAC7BC-F88A-469B-A5EA-8364DDAB29C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7260"/>
          <a:stretch/>
        </p:blipFill>
        <p:spPr>
          <a:xfrm>
            <a:off x="4475551" y="3678126"/>
            <a:ext cx="4668450" cy="3775444"/>
          </a:xfrm>
          <a:prstGeom prst="rect">
            <a:avLst/>
          </a:prstGeom>
        </p:spPr>
      </p:pic>
      <p:sp>
        <p:nvSpPr>
          <p:cNvPr id="19" name="Rectangle 18">
            <a:extLst>
              <a:ext uri="{FF2B5EF4-FFF2-40B4-BE49-F238E27FC236}">
                <a16:creationId xmlns:a16="http://schemas.microsoft.com/office/drawing/2014/main" id="{83E66942-DA30-4A87-9132-1B35A758DDB9}"/>
              </a:ext>
            </a:extLst>
          </p:cNvPr>
          <p:cNvSpPr/>
          <p:nvPr/>
        </p:nvSpPr>
        <p:spPr>
          <a:xfrm>
            <a:off x="0" y="3360627"/>
            <a:ext cx="9144000" cy="159950"/>
          </a:xfrm>
          <a:prstGeom prst="rect">
            <a:avLst/>
          </a:prstGeom>
          <a:solidFill>
            <a:srgbClr val="684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19">
            <a:extLst>
              <a:ext uri="{FF2B5EF4-FFF2-40B4-BE49-F238E27FC236}">
                <a16:creationId xmlns:a16="http://schemas.microsoft.com/office/drawing/2014/main" id="{F1FA8504-D52D-4FC8-8413-FF5004C9A2A9}"/>
              </a:ext>
            </a:extLst>
          </p:cNvPr>
          <p:cNvSpPr/>
          <p:nvPr/>
        </p:nvSpPr>
        <p:spPr>
          <a:xfrm rot="5400000">
            <a:off x="4387986" y="-1065187"/>
            <a:ext cx="330201" cy="9181829"/>
          </a:xfrm>
          <a:prstGeom prst="rect">
            <a:avLst/>
          </a:prstGeom>
          <a:solidFill>
            <a:srgbClr val="2E06C2">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ound Diagonal Corner Rectangle 22">
            <a:extLst>
              <a:ext uri="{FF2B5EF4-FFF2-40B4-BE49-F238E27FC236}">
                <a16:creationId xmlns:a16="http://schemas.microsoft.com/office/drawing/2014/main" id="{F9AEFCB0-741C-4004-9655-4323195AC50B}"/>
              </a:ext>
            </a:extLst>
          </p:cNvPr>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rgbClr val="290088"/>
                </a:solidFill>
                <a:latin typeface="+mj-lt"/>
              </a:rPr>
              <a:t>Thank You</a:t>
            </a:r>
          </a:p>
          <a:p>
            <a:pPr algn="ctr"/>
            <a:r>
              <a:rPr lang="en-US" sz="5400" dirty="0">
                <a:solidFill>
                  <a:srgbClr val="290088"/>
                </a:solidFill>
                <a:latin typeface="+mj-lt"/>
              </a:rPr>
              <a:t>www.col.org</a:t>
            </a:r>
          </a:p>
        </p:txBody>
      </p:sp>
    </p:spTree>
    <p:extLst>
      <p:ext uri="{BB962C8B-B14F-4D97-AF65-F5344CB8AC3E}">
        <p14:creationId xmlns:p14="http://schemas.microsoft.com/office/powerpoint/2010/main" val="2749531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1750304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4237241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2903661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165615" y="2029611"/>
            <a:ext cx="4812771" cy="2798778"/>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290088"/>
                </a:solidFill>
                <a:latin typeface="+mj-lt"/>
              </a:rPr>
              <a:t>Leveraging </a:t>
            </a:r>
            <a:br>
              <a:rPr lang="en-US" sz="4800" dirty="0">
                <a:solidFill>
                  <a:srgbClr val="290088"/>
                </a:solidFill>
                <a:latin typeface="+mj-lt"/>
              </a:rPr>
            </a:br>
            <a:r>
              <a:rPr lang="en-US" sz="4800" dirty="0">
                <a:solidFill>
                  <a:srgbClr val="290088"/>
                </a:solidFill>
                <a:latin typeface="+mj-lt"/>
              </a:rPr>
              <a:t>New &amp; Existing Technologies</a:t>
            </a:r>
          </a:p>
        </p:txBody>
      </p:sp>
      <p:pic>
        <p:nvPicPr>
          <p:cNvPr id="6" name="Picture 5" descr="Screen Clipping"/>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2007686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COL Strategic Plan 2015-2021</a:t>
            </a:r>
          </a:p>
        </p:txBody>
      </p:sp>
      <p:sp>
        <p:nvSpPr>
          <p:cNvPr id="2" name="Content Placeholder 1"/>
          <p:cNvSpPr>
            <a:spLocks noGrp="1"/>
          </p:cNvSpPr>
          <p:nvPr>
            <p:ph idx="1"/>
          </p:nvPr>
        </p:nvSpPr>
        <p:spPr>
          <a:xfrm>
            <a:off x="3736258" y="1825625"/>
            <a:ext cx="4779092" cy="4351338"/>
          </a:xfrm>
        </p:spPr>
        <p:txBody>
          <a:bodyPr/>
          <a:lstStyle/>
          <a:p>
            <a:pPr marL="0" indent="0">
              <a:buNone/>
            </a:pPr>
            <a:r>
              <a:rPr lang="en-US" sz="3200" i="1" dirty="0"/>
              <a:t>COL recognizes that advancing the goals of both women’s empowerment and gender equality are central to ‘Learning for Sustainable Development</a:t>
            </a:r>
            <a:r>
              <a:rPr lang="en-US" dirty="0"/>
              <a: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60582"/>
            <a:ext cx="3392129" cy="5107250"/>
          </a:xfrm>
          <a:prstGeom prst="rect">
            <a:avLst/>
          </a:prstGeom>
        </p:spPr>
      </p:pic>
    </p:spTree>
    <p:extLst>
      <p:ext uri="{BB962C8B-B14F-4D97-AF65-F5344CB8AC3E}">
        <p14:creationId xmlns:p14="http://schemas.microsoft.com/office/powerpoint/2010/main" val="18298368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a:t>Empowering Women and Girls</a:t>
            </a:r>
          </a:p>
        </p:txBody>
      </p:sp>
      <p:pic>
        <p:nvPicPr>
          <p:cNvPr id="1026" name="Picture 2" descr="Ambassador for Women and Girls, Natasha Stott Despoja visiting a health clinic in Jakarta, Indonesia, 17 February 2014.&#10;&#10;Photographer credit: Joshua Est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7307" y="2589693"/>
            <a:ext cx="4466693" cy="3602173"/>
          </a:xfrm>
          <a:prstGeom prst="rect">
            <a:avLst/>
          </a:prstGeom>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bwMode="auto">
          <a:xfrm>
            <a:off x="4505857" y="6113210"/>
            <a:ext cx="3199788" cy="396458"/>
          </a:xfrm>
          <a:prstGeom prst="rect">
            <a:avLst/>
          </a:prstGeom>
          <a:noFill/>
          <a:ln w="88900" cap="sq">
            <a:noFill/>
            <a:miter lim="800000"/>
          </a:ln>
          <a:effectLst/>
        </p:spPr>
        <p:txBody>
          <a:bodyPr vert="horz" wrap="square" lIns="182880" tIns="182880" rIns="274320" bIns="1828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1">
                    <a:lumMod val="50000"/>
                  </a:schemeClr>
                </a:solidFill>
              </a:rPr>
              <a:t>Photo credit: Joshua </a:t>
            </a:r>
            <a:r>
              <a:rPr lang="en-US" sz="1000" dirty="0" err="1">
                <a:solidFill>
                  <a:schemeClr val="bg1">
                    <a:lumMod val="50000"/>
                  </a:schemeClr>
                </a:solidFill>
              </a:rPr>
              <a:t>Estey</a:t>
            </a:r>
            <a:r>
              <a:rPr lang="en-US" sz="1000" dirty="0">
                <a:solidFill>
                  <a:schemeClr val="bg1">
                    <a:lumMod val="50000"/>
                  </a:schemeClr>
                </a:solidFill>
              </a:rPr>
              <a:t>, </a:t>
            </a:r>
            <a:r>
              <a:rPr lang="en-US" sz="1000" dirty="0">
                <a:solidFill>
                  <a:schemeClr val="bg1">
                    <a:lumMod val="50000"/>
                  </a:schemeClr>
                </a:solidFill>
                <a:hlinkClick r:id="rId3"/>
              </a:rPr>
              <a:t>DFAT Gallery</a:t>
            </a:r>
            <a:endParaRPr lang="en-US" sz="1000" dirty="0">
              <a:solidFill>
                <a:schemeClr val="bg1">
                  <a:lumMod val="50000"/>
                </a:schemeClr>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258516"/>
            <a:ext cx="4483154" cy="2988769"/>
          </a:xfrm>
          <a:prstGeom prst="rect">
            <a:avLst/>
          </a:prstGeom>
        </p:spPr>
      </p:pic>
      <p:pic>
        <p:nvPicPr>
          <p:cNvPr id="3" name="Picture 2" descr="https://upload.wikimedia.org/wikipedia/en/thumb/c/cf/Flag_of_Canada.svg/1280px-Flag_of_Canada.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06636" y="1258517"/>
            <a:ext cx="2060575" cy="10302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8/88/Flag_of_Australia_(converted).svg/2000px-Flag_of_Australia_(converted).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183" y="5147842"/>
            <a:ext cx="2088047" cy="1044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515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AF7681C-D87B-4B4B-A729-F3F881925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059" y="6110879"/>
            <a:ext cx="3020039" cy="529343"/>
          </a:xfrm>
          <a:prstGeom prst="rect">
            <a:avLst/>
          </a:prstGeom>
        </p:spPr>
      </p:pic>
      <p:pic>
        <p:nvPicPr>
          <p:cNvPr id="1026" name="Picture 2" descr="http://www.international.gc.ca/world-monde/assets/images/funding-financement/GAC_colour_en.png">
            <a:extLst>
              <a:ext uri="{FF2B5EF4-FFF2-40B4-BE49-F238E27FC236}">
                <a16:creationId xmlns:a16="http://schemas.microsoft.com/office/drawing/2014/main" id="{B50E6ACF-3712-464F-9A90-E792111629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812" y="6215687"/>
            <a:ext cx="2976512" cy="319728"/>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BDDFA6A9-FFBB-4DFF-8E9D-05D5B93C2BDA}"/>
              </a:ext>
            </a:extLst>
          </p:cNvPr>
          <p:cNvGrpSpPr/>
          <p:nvPr/>
        </p:nvGrpSpPr>
        <p:grpSpPr>
          <a:xfrm>
            <a:off x="68117" y="741680"/>
            <a:ext cx="9025736" cy="4642869"/>
            <a:chOff x="798921" y="1259848"/>
            <a:chExt cx="8156675" cy="4195821"/>
          </a:xfrm>
        </p:grpSpPr>
        <p:sp>
          <p:nvSpPr>
            <p:cNvPr id="4" name="Shape 254">
              <a:extLst>
                <a:ext uri="{FF2B5EF4-FFF2-40B4-BE49-F238E27FC236}">
                  <a16:creationId xmlns:a16="http://schemas.microsoft.com/office/drawing/2014/main" id="{E926D8D1-DCED-4B78-BE7A-CCA39F2608B7}"/>
                </a:ext>
              </a:extLst>
            </p:cNvPr>
            <p:cNvSpPr/>
            <p:nvPr/>
          </p:nvSpPr>
          <p:spPr>
            <a:xfrm>
              <a:off x="798921" y="1259848"/>
              <a:ext cx="8156675" cy="4195821"/>
            </a:xfrm>
            <a:custGeom>
              <a:avLst/>
              <a:gdLst/>
              <a:ahLst/>
              <a:cxnLst/>
              <a:rect l="0" t="0" r="0" b="0"/>
              <a:pathLst>
                <a:path w="285750" h="136125" extrusionOk="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2E06C2">
                <a:alpha val="65882"/>
              </a:srgbClr>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7" name="Shape 369">
              <a:extLst>
                <a:ext uri="{FF2B5EF4-FFF2-40B4-BE49-F238E27FC236}">
                  <a16:creationId xmlns:a16="http://schemas.microsoft.com/office/drawing/2014/main" id="{8C51BF6A-1AAC-4721-A80C-A0293F8D1866}"/>
                </a:ext>
              </a:extLst>
            </p:cNvPr>
            <p:cNvSpPr/>
            <p:nvPr/>
          </p:nvSpPr>
          <p:spPr>
            <a:xfrm>
              <a:off x="6265187" y="2913364"/>
              <a:ext cx="148678" cy="197000"/>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8" name="Shape 369">
              <a:extLst>
                <a:ext uri="{FF2B5EF4-FFF2-40B4-BE49-F238E27FC236}">
                  <a16:creationId xmlns:a16="http://schemas.microsoft.com/office/drawing/2014/main" id="{8539B5A9-18D0-4CB5-9FF9-E90BEDA893AD}"/>
                </a:ext>
              </a:extLst>
            </p:cNvPr>
            <p:cNvSpPr/>
            <p:nvPr/>
          </p:nvSpPr>
          <p:spPr>
            <a:xfrm>
              <a:off x="6459570" y="2787925"/>
              <a:ext cx="148678" cy="197000"/>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9" name="Shape 369">
              <a:extLst>
                <a:ext uri="{FF2B5EF4-FFF2-40B4-BE49-F238E27FC236}">
                  <a16:creationId xmlns:a16="http://schemas.microsoft.com/office/drawing/2014/main" id="{34144C89-94D6-48F1-8883-4D8560363A12}"/>
                </a:ext>
              </a:extLst>
            </p:cNvPr>
            <p:cNvSpPr/>
            <p:nvPr/>
          </p:nvSpPr>
          <p:spPr>
            <a:xfrm>
              <a:off x="5019126" y="4228080"/>
              <a:ext cx="148678" cy="197000"/>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10" name="Shape 369">
              <a:extLst>
                <a:ext uri="{FF2B5EF4-FFF2-40B4-BE49-F238E27FC236}">
                  <a16:creationId xmlns:a16="http://schemas.microsoft.com/office/drawing/2014/main" id="{DAF98036-EAB8-4C2F-BBA9-3BDD9EC89B07}"/>
                </a:ext>
              </a:extLst>
            </p:cNvPr>
            <p:cNvSpPr/>
            <p:nvPr/>
          </p:nvSpPr>
          <p:spPr>
            <a:xfrm>
              <a:off x="6087469" y="2658403"/>
              <a:ext cx="148678" cy="197000"/>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11" name="Shape 369">
              <a:extLst>
                <a:ext uri="{FF2B5EF4-FFF2-40B4-BE49-F238E27FC236}">
                  <a16:creationId xmlns:a16="http://schemas.microsoft.com/office/drawing/2014/main" id="{B8989E9D-CFFB-46C5-B245-680384CB8DCC}"/>
                </a:ext>
              </a:extLst>
            </p:cNvPr>
            <p:cNvSpPr/>
            <p:nvPr/>
          </p:nvSpPr>
          <p:spPr>
            <a:xfrm>
              <a:off x="5194589" y="3918356"/>
              <a:ext cx="148678" cy="197000"/>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solidFill>
            <a:ln>
              <a:noFill/>
            </a:ln>
          </p:spPr>
          <p:txBody>
            <a:bodyPr spcFirstLastPara="1" wrap="square" lIns="68569" tIns="68569" rIns="68569" bIns="68569"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sz="1050"/>
            </a:p>
          </p:txBody>
        </p:sp>
        <p:sp>
          <p:nvSpPr>
            <p:cNvPr id="12" name="TextBox 11">
              <a:extLst>
                <a:ext uri="{FF2B5EF4-FFF2-40B4-BE49-F238E27FC236}">
                  <a16:creationId xmlns:a16="http://schemas.microsoft.com/office/drawing/2014/main" id="{AC7784FA-0BC2-4D68-A931-54D4E5AD8C8A}"/>
                </a:ext>
              </a:extLst>
            </p:cNvPr>
            <p:cNvSpPr txBox="1"/>
            <p:nvPr/>
          </p:nvSpPr>
          <p:spPr>
            <a:xfrm>
              <a:off x="5019126" y="4370014"/>
              <a:ext cx="1070598" cy="507831"/>
            </a:xfrm>
            <a:prstGeom prst="rect">
              <a:avLst/>
            </a:prstGeom>
            <a:noFill/>
          </p:spPr>
          <p:txBody>
            <a:bodyPr wrap="square" rtlCol="0">
              <a:spAutoFit/>
            </a:bodyPr>
            <a:lstStyle/>
            <a:p>
              <a:r>
                <a:rPr lang="en-US" sz="1350" b="1" dirty="0"/>
                <a:t>Mozambique</a:t>
              </a:r>
            </a:p>
          </p:txBody>
        </p:sp>
        <p:sp>
          <p:nvSpPr>
            <p:cNvPr id="14" name="TextBox 13">
              <a:extLst>
                <a:ext uri="{FF2B5EF4-FFF2-40B4-BE49-F238E27FC236}">
                  <a16:creationId xmlns:a16="http://schemas.microsoft.com/office/drawing/2014/main" id="{3BB708AD-BF7A-45BC-B7B6-308E203FB8CE}"/>
                </a:ext>
              </a:extLst>
            </p:cNvPr>
            <p:cNvSpPr txBox="1"/>
            <p:nvPr/>
          </p:nvSpPr>
          <p:spPr>
            <a:xfrm>
              <a:off x="5325189" y="3906787"/>
              <a:ext cx="1070598" cy="300082"/>
            </a:xfrm>
            <a:prstGeom prst="rect">
              <a:avLst/>
            </a:prstGeom>
            <a:noFill/>
          </p:spPr>
          <p:txBody>
            <a:bodyPr wrap="square" rtlCol="0">
              <a:spAutoFit/>
            </a:bodyPr>
            <a:lstStyle/>
            <a:p>
              <a:r>
                <a:rPr lang="en-US" sz="1350" b="1" dirty="0"/>
                <a:t>Tanzania</a:t>
              </a:r>
            </a:p>
          </p:txBody>
        </p:sp>
        <p:sp>
          <p:nvSpPr>
            <p:cNvPr id="15" name="TextBox 14">
              <a:extLst>
                <a:ext uri="{FF2B5EF4-FFF2-40B4-BE49-F238E27FC236}">
                  <a16:creationId xmlns:a16="http://schemas.microsoft.com/office/drawing/2014/main" id="{19DA0E91-CC95-44DE-A940-877650D92E4A}"/>
                </a:ext>
              </a:extLst>
            </p:cNvPr>
            <p:cNvSpPr txBox="1"/>
            <p:nvPr/>
          </p:nvSpPr>
          <p:spPr>
            <a:xfrm>
              <a:off x="6236147" y="3100520"/>
              <a:ext cx="1070598" cy="300082"/>
            </a:xfrm>
            <a:prstGeom prst="rect">
              <a:avLst/>
            </a:prstGeom>
            <a:noFill/>
          </p:spPr>
          <p:txBody>
            <a:bodyPr wrap="square" rtlCol="0">
              <a:spAutoFit/>
            </a:bodyPr>
            <a:lstStyle/>
            <a:p>
              <a:r>
                <a:rPr lang="en-US" sz="1350" b="1" dirty="0"/>
                <a:t>India</a:t>
              </a:r>
            </a:p>
          </p:txBody>
        </p:sp>
        <p:sp>
          <p:nvSpPr>
            <p:cNvPr id="16" name="TextBox 15">
              <a:extLst>
                <a:ext uri="{FF2B5EF4-FFF2-40B4-BE49-F238E27FC236}">
                  <a16:creationId xmlns:a16="http://schemas.microsoft.com/office/drawing/2014/main" id="{59FBFE85-3BAD-43C4-A2A0-1D56273250CC}"/>
                </a:ext>
              </a:extLst>
            </p:cNvPr>
            <p:cNvSpPr txBox="1"/>
            <p:nvPr/>
          </p:nvSpPr>
          <p:spPr>
            <a:xfrm>
              <a:off x="6525273" y="2774864"/>
              <a:ext cx="1070598" cy="300082"/>
            </a:xfrm>
            <a:prstGeom prst="rect">
              <a:avLst/>
            </a:prstGeom>
            <a:noFill/>
          </p:spPr>
          <p:txBody>
            <a:bodyPr wrap="square" rtlCol="0">
              <a:spAutoFit/>
            </a:bodyPr>
            <a:lstStyle/>
            <a:p>
              <a:r>
                <a:rPr lang="en-US" sz="1350" b="1" dirty="0"/>
                <a:t>Bangladesh</a:t>
              </a:r>
            </a:p>
          </p:txBody>
        </p:sp>
        <p:sp>
          <p:nvSpPr>
            <p:cNvPr id="17" name="TextBox 16">
              <a:extLst>
                <a:ext uri="{FF2B5EF4-FFF2-40B4-BE49-F238E27FC236}">
                  <a16:creationId xmlns:a16="http://schemas.microsoft.com/office/drawing/2014/main" id="{24146CDA-110F-43D4-92BF-1D2DAA5E4012}"/>
                </a:ext>
              </a:extLst>
            </p:cNvPr>
            <p:cNvSpPr txBox="1"/>
            <p:nvPr/>
          </p:nvSpPr>
          <p:spPr>
            <a:xfrm>
              <a:off x="6236147" y="2542786"/>
              <a:ext cx="1070598" cy="300082"/>
            </a:xfrm>
            <a:prstGeom prst="rect">
              <a:avLst/>
            </a:prstGeom>
            <a:noFill/>
          </p:spPr>
          <p:txBody>
            <a:bodyPr wrap="square" rtlCol="0">
              <a:spAutoFit/>
            </a:bodyPr>
            <a:lstStyle/>
            <a:p>
              <a:r>
                <a:rPr lang="en-US" sz="1350" b="1" dirty="0"/>
                <a:t>Pakistan</a:t>
              </a:r>
            </a:p>
          </p:txBody>
        </p:sp>
      </p:grpSp>
    </p:spTree>
    <p:extLst>
      <p:ext uri="{BB962C8B-B14F-4D97-AF65-F5344CB8AC3E}">
        <p14:creationId xmlns:p14="http://schemas.microsoft.com/office/powerpoint/2010/main" val="3886675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Value>424</Value>
    </TaxCatchAll>
    <Publication_x0020_Date xmlns="1d6b7383-7e41-4726-b05f-ac2dc8786e4c">2017-06-02T07:00:00+00:00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_dlc_DocId xmlns="d7f63a0c-3387-4091-80af-370ec6ca6610">QKDJTPZ2MZUH-49-6215</_dlc_DocId>
    <_dlc_DocIdUrl xmlns="d7f63a0c-3387-4091-80af-370ec6ca6610">
      <Url>http://connect.col.org/PresidentOffice/_layouts/DocIdRedir.aspx?ID=QKDJTPZ2MZUH-49-6215</Url>
      <Description>QKDJTPZ2MZUH-49-6215</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6AEBA3-32B0-47BA-96F8-0A9021F2E158}">
  <ds:schemaRefs>
    <ds:schemaRef ds:uri="http://schemas.microsoft.com/office/2006/metadata/properties"/>
    <ds:schemaRef ds:uri="d7f63a0c-3387-4091-80af-370ec6ca6610"/>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1d6b7383-7e41-4726-b05f-ac2dc8786e4c"/>
    <ds:schemaRef ds:uri="http://www.w3.org/XML/1998/namespace"/>
  </ds:schemaRefs>
</ds:datastoreItem>
</file>

<file path=customXml/itemProps2.xml><?xml version="1.0" encoding="utf-8"?>
<ds:datastoreItem xmlns:ds="http://schemas.openxmlformats.org/officeDocument/2006/customXml" ds:itemID="{AABAB020-3665-40F5-976D-704D1080F7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4.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3442</TotalTime>
  <Words>516</Words>
  <Application>Microsoft Office PowerPoint</Application>
  <PresentationFormat>On-screen Show (4:3)</PresentationFormat>
  <Paragraphs>128</Paragraphs>
  <Slides>27</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HelveticaNeueLT Std</vt:lpstr>
      <vt:lpstr>HelveticaNeueLT Std Cn</vt:lpstr>
      <vt:lpstr>HelveticaNeueLT Std Lt</vt:lpstr>
      <vt:lpstr>HelveticaNeueLT Std Lt Cn</vt:lpstr>
      <vt:lpstr>Office Theme</vt:lpstr>
      <vt:lpstr>Ending Child, Early and  Forced Marriage: A Holistic Approach</vt:lpstr>
      <vt:lpstr>Commonwealth Heads of Government Meeting Vancouver, 1987</vt:lpstr>
      <vt:lpstr>PowerPoint Presentation</vt:lpstr>
      <vt:lpstr>Learning for Sustainable Development</vt:lpstr>
      <vt:lpstr>PowerPoint Presentation</vt:lpstr>
      <vt:lpstr>PowerPoint Presentation</vt:lpstr>
      <vt:lpstr>COL Strategic Plan 2015-2021</vt:lpstr>
      <vt:lpstr>Empowering Women and Girls</vt:lpstr>
      <vt:lpstr>PowerPoint Presentation</vt:lpstr>
      <vt:lpstr>High Rates of Child Marriage</vt:lpstr>
      <vt:lpstr>The Price of Early Marriage</vt:lpstr>
      <vt:lpstr>PowerPoint Presentation</vt:lpstr>
      <vt:lpstr>PowerPoint Presentation</vt:lpstr>
      <vt:lpstr>PowerPoint Presentation</vt:lpstr>
      <vt:lpstr>PowerPoint Presentation</vt:lpstr>
      <vt:lpstr>GIRLS Inspire: Results</vt:lpstr>
      <vt:lpstr>PowerPoint Presentation</vt:lpstr>
      <vt:lpstr>Education Strategy</vt:lpstr>
      <vt:lpstr>Capacity Building</vt:lpstr>
      <vt:lpstr>Health and Safety Strategy</vt:lpstr>
      <vt:lpstr>Strategy for Employment</vt:lpstr>
      <vt:lpstr>Model</vt:lpstr>
      <vt:lpstr>Changing Social Norms </vt:lpstr>
      <vt:lpstr> Social Return on Investment</vt:lpstr>
      <vt:lpstr> Lessons Learned</vt:lpstr>
      <vt:lpstr> Integrate and Mainstream</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Learning for Sustainable Development</dc:title>
  <dc:creator>Helen Askounis</dc:creator>
  <cp:keywords/>
  <cp:lastModifiedBy>Jennifer Lam</cp:lastModifiedBy>
  <cp:revision>285</cp:revision>
  <cp:lastPrinted>2018-04-09T19:18:50Z</cp:lastPrinted>
  <dcterms:created xsi:type="dcterms:W3CDTF">2017-05-17T16:29:55Z</dcterms:created>
  <dcterms:modified xsi:type="dcterms:W3CDTF">2018-04-23T23:12:40Z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dc7b3939-53a8-4338-91a6-b0279531bc5f</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ies>
</file>