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6" r:id="rId11"/>
    <p:sldId id="262" r:id="rId12"/>
    <p:sldId id="263" r:id="rId13"/>
    <p:sldId id="264" r:id="rId14"/>
    <p:sldId id="265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12192000" cy="6858000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1A58DF-6105-43B6-BF46-03F8C37D5ED8}" v="2" dt="2020-08-13T17:54:27.0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Angheli-Zaicenco" userId="00d19434-dd1f-4f60-a29e-5c7c3e6b43b8" providerId="ADAL" clId="{B83FB423-8DA2-4F9F-85E7-2CC0A7F37890}"/>
    <pc:docChg chg="modSld">
      <pc:chgData name="Natalia Angheli-Zaicenco" userId="00d19434-dd1f-4f60-a29e-5c7c3e6b43b8" providerId="ADAL" clId="{B83FB423-8DA2-4F9F-85E7-2CC0A7F37890}" dt="2020-08-13T16:17:29.458" v="11" actId="20577"/>
      <pc:docMkLst>
        <pc:docMk/>
      </pc:docMkLst>
      <pc:sldChg chg="modSp mod">
        <pc:chgData name="Natalia Angheli-Zaicenco" userId="00d19434-dd1f-4f60-a29e-5c7c3e6b43b8" providerId="ADAL" clId="{B83FB423-8DA2-4F9F-85E7-2CC0A7F37890}" dt="2020-08-13T16:15:59.330" v="1" actId="20577"/>
        <pc:sldMkLst>
          <pc:docMk/>
          <pc:sldMk cId="4002112087" sldId="256"/>
        </pc:sldMkLst>
        <pc:spChg chg="mod">
          <ac:chgData name="Natalia Angheli-Zaicenco" userId="00d19434-dd1f-4f60-a29e-5c7c3e6b43b8" providerId="ADAL" clId="{B83FB423-8DA2-4F9F-85E7-2CC0A7F37890}" dt="2020-08-13T16:15:59.330" v="1" actId="20577"/>
          <ac:spMkLst>
            <pc:docMk/>
            <pc:sldMk cId="4002112087" sldId="256"/>
            <ac:spMk id="2" creationId="{E5CCED49-C721-4EAE-993A-0FE4850A30CE}"/>
          </ac:spMkLst>
        </pc:spChg>
      </pc:sldChg>
      <pc:sldChg chg="modSp mod">
        <pc:chgData name="Natalia Angheli-Zaicenco" userId="00d19434-dd1f-4f60-a29e-5c7c3e6b43b8" providerId="ADAL" clId="{B83FB423-8DA2-4F9F-85E7-2CC0A7F37890}" dt="2020-08-13T16:17:29.458" v="11" actId="20577"/>
        <pc:sldMkLst>
          <pc:docMk/>
          <pc:sldMk cId="926115398" sldId="262"/>
        </pc:sldMkLst>
        <pc:spChg chg="mod">
          <ac:chgData name="Natalia Angheli-Zaicenco" userId="00d19434-dd1f-4f60-a29e-5c7c3e6b43b8" providerId="ADAL" clId="{B83FB423-8DA2-4F9F-85E7-2CC0A7F37890}" dt="2020-08-13T16:17:29.458" v="11" actId="20577"/>
          <ac:spMkLst>
            <pc:docMk/>
            <pc:sldMk cId="926115398" sldId="262"/>
            <ac:spMk id="3" creationId="{762FD375-3183-4A19-9765-E3DBA287488D}"/>
          </ac:spMkLst>
        </pc:spChg>
      </pc:sldChg>
    </pc:docChg>
  </pc:docChgLst>
  <pc:docChgLst>
    <pc:chgData name="Rebecca Ferrie" userId="3e06e0b0-3fe2-4a94-af38-cc5f447ecc23" providerId="ADAL" clId="{2E1A58DF-6105-43B6-BF46-03F8C37D5ED8}"/>
    <pc:docChg chg="custSel modSld">
      <pc:chgData name="Rebecca Ferrie" userId="3e06e0b0-3fe2-4a94-af38-cc5f447ecc23" providerId="ADAL" clId="{2E1A58DF-6105-43B6-BF46-03F8C37D5ED8}" dt="2020-08-13T17:54:35.583" v="6" actId="1076"/>
      <pc:docMkLst>
        <pc:docMk/>
      </pc:docMkLst>
      <pc:sldChg chg="addSp delSp modSp mod">
        <pc:chgData name="Rebecca Ferrie" userId="3e06e0b0-3fe2-4a94-af38-cc5f447ecc23" providerId="ADAL" clId="{2E1A58DF-6105-43B6-BF46-03F8C37D5ED8}" dt="2020-08-13T17:54:35.583" v="6" actId="1076"/>
        <pc:sldMkLst>
          <pc:docMk/>
          <pc:sldMk cId="3236102939" sldId="279"/>
        </pc:sldMkLst>
        <pc:picChg chg="add del mod">
          <ac:chgData name="Rebecca Ferrie" userId="3e06e0b0-3fe2-4a94-af38-cc5f447ecc23" providerId="ADAL" clId="{2E1A58DF-6105-43B6-BF46-03F8C37D5ED8}" dt="2020-08-13T17:54:24.768" v="1" actId="478"/>
          <ac:picMkLst>
            <pc:docMk/>
            <pc:sldMk cId="3236102939" sldId="279"/>
            <ac:picMk id="5" creationId="{4743F2A4-D2B6-4437-A9EF-66577DCD229B}"/>
          </ac:picMkLst>
        </pc:picChg>
        <pc:picChg chg="add mod">
          <ac:chgData name="Rebecca Ferrie" userId="3e06e0b0-3fe2-4a94-af38-cc5f447ecc23" providerId="ADAL" clId="{2E1A58DF-6105-43B6-BF46-03F8C37D5ED8}" dt="2020-08-13T17:54:35.583" v="6" actId="1076"/>
          <ac:picMkLst>
            <pc:docMk/>
            <pc:sldMk cId="3236102939" sldId="279"/>
            <ac:picMk id="7" creationId="{50D7BD9E-E7E3-44E4-8566-AEEB257FEBE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1DA43-225C-4FFB-BD38-CA0955027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18167C-315F-4AE4-BCBF-B94F48FBEB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E63E4-B61C-4BE1-994F-18F106EA3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C913-1FFF-4356-AF3C-73A355F726E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A123C-369C-46C5-8AF0-FDE062B82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57C6B-FF49-4382-9586-E04BECC38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E86-4FBA-4566-BCF0-D3F30E99E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00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C6D3C-1F83-49B4-B210-69CF6E992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201693-CA84-4ED7-8926-554657DE1F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1D0726-9ABD-48F6-89B9-064A6F361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C913-1FFF-4356-AF3C-73A355F726E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3A05C-A750-415A-8ABB-E98919880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CF013-9736-4466-82BF-0D5D4DFED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E86-4FBA-4566-BCF0-D3F30E99E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32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48A6A7-6859-457C-BDAF-2D055D128C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8083C1-04DE-449F-B6E3-A3C4F459B0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C41AD-4149-4596-B4C1-F558C1EDE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C913-1FFF-4356-AF3C-73A355F726E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B8373-5006-4FE7-AC92-DFC60E686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8A924-6E55-4E79-A95F-A1884A15A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E86-4FBA-4566-BCF0-D3F30E99E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60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34190-2E5F-486B-AD12-0E474620E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AB3F6-F9F1-4618-91CD-7CE1C6D363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21C79-A241-43D8-8F16-570BD6036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C913-1FFF-4356-AF3C-73A355F726E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1B51B4-B249-49A9-B07B-276922B9C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2E53E0-EAE2-4558-A5C4-989A465E3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E86-4FBA-4566-BCF0-D3F30E99E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002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FAAF6-36AF-41FA-BB94-206631DE5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262407-1926-4A12-BC9A-BD08F08EE6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EA690-C3CC-43B1-8EFF-4F851360A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C913-1FFF-4356-AF3C-73A355F726E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61C504-0245-4FA2-9AA4-A0CDD06B3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F9D4D0-611B-4352-B33D-B23D5EE72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E86-4FBA-4566-BCF0-D3F30E99E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378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EE8E6-09AE-4EB0-BDE5-3263B698D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DF54DF-F874-4FA1-96A7-525F45F51B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B17408-5D86-4777-8DF2-D8BFF3C338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4140AF-26AF-48B9-8F9B-A400FB3F4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C913-1FFF-4356-AF3C-73A355F726E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827F13-77BF-48DF-ADA9-D4DC5F7FD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ECC241-AEDC-4DDE-9C05-12FEB701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E86-4FBA-4566-BCF0-D3F30E99E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219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9E77B-70E7-4E38-A68E-3F414B368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DD6DB1-C461-45F4-9B28-E05E50D78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A84697-4DE5-4DBB-A55B-C64652B8A1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16EB9B-3215-41E2-84F0-D38B31CCD2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3F6648-8E0A-4B3F-AE9B-CAF2691E9A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304C1A-0B02-4E80-87DE-AAFFCAB2A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C913-1FFF-4356-AF3C-73A355F726E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6191E3-983F-4AF0-8056-BF9BD73BD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1591D1-DAA2-4E59-81AD-D59A3BAD2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E86-4FBA-4566-BCF0-D3F30E99E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130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54796-5BAD-47E7-A9B5-ABC4B974E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D89236-487F-462A-80D9-83E8DA820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C913-1FFF-4356-AF3C-73A355F726E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E0D05F-C5C6-4D9B-A0B4-A767E6CE6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833559-9E9C-42DF-AE69-522AEAF5D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E86-4FBA-4566-BCF0-D3F30E99E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332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623A41-9802-4FDF-BEB4-E756A2A8A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C913-1FFF-4356-AF3C-73A355F726E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0FB30C-9DEA-4B88-9923-3D1DC87F2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53F35E-8533-4C33-8452-AF0E3833B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E86-4FBA-4566-BCF0-D3F30E99E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827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C0685-A904-4C47-8D31-36F2C6F93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D1DA-35C8-407C-8418-281EAED9E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10F81-5E63-4A1C-AD8B-25B3F7782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3E1C25-3973-478C-8654-9BFEF4D66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C913-1FFF-4356-AF3C-73A355F726E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6C5C32-BEAA-4397-AB79-8A8744986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D6EEF6-CC58-4631-B072-AC5565DF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E86-4FBA-4566-BCF0-D3F30E99E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85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A2770-7FFF-44C7-BDB6-22D92266C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BF1D45-490D-4DFA-8205-5D1D0A6264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1737C6-894E-4724-A2FD-3719592393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89DFD3-BCA8-43A2-AEA2-0F28D1856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C913-1FFF-4356-AF3C-73A355F726E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D11D56-DF30-463B-BF8B-C560C1F72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CD3D17-5492-4A0E-A310-DB95E7C1E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6E86-4FBA-4566-BCF0-D3F30E99E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27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AF146C-B6C1-4B2A-A047-31BEB6E77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D97A03-452D-4785-B1EF-428D2BD71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BCCF3-8F1A-49D1-A57A-8DBDA8F954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2C913-1FFF-4356-AF3C-73A355F726E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7166E9-9D95-4739-94F4-F1A448C77A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7C3986-AA48-4341-97F0-B314DEBAD9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26E86-4FBA-4566-BCF0-D3F30E99E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69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hyperlink" Target="https://commons.wikimedia.org/wiki/File:COVID-19_Outbreak_World_Map_per_Capita.svg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CED49-C721-4EAE-993A-0FE4850A30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Digital transformation of learning due to COVID 19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60AA27-D4DB-4EDB-BB4D-DB469FF428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Naveed Malik</a:t>
            </a:r>
          </a:p>
          <a:p>
            <a:r>
              <a:rPr lang="en-US" dirty="0"/>
              <a:t>August 10, 2020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211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D727-B05B-438C-B2EE-BAFFC16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ABD9-8D8B-4378-AC8F-354C85695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Schools (developed countries)</a:t>
            </a:r>
          </a:p>
          <a:p>
            <a:r>
              <a:rPr lang="en-US" dirty="0"/>
              <a:t>Teachers engaged with their students using videoconferencing</a:t>
            </a:r>
          </a:p>
          <a:p>
            <a:r>
              <a:rPr lang="en-US" dirty="0"/>
              <a:t>Gave students activities and projects to do</a:t>
            </a:r>
          </a:p>
          <a:p>
            <a:r>
              <a:rPr lang="en-US" dirty="0"/>
              <a:t>Came back online to discuss progress (typically the next day)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However</a:t>
            </a:r>
          </a:p>
          <a:p>
            <a:r>
              <a:rPr lang="en-US" dirty="0"/>
              <a:t>Assumption: adequate bandwidth at home</a:t>
            </a:r>
          </a:p>
          <a:p>
            <a:r>
              <a:rPr lang="en-US" dirty="0"/>
              <a:t>Enough devices to cover all siblings if more than one</a:t>
            </a:r>
          </a:p>
          <a:p>
            <a:pPr marL="0" indent="0">
              <a:buNone/>
            </a:pPr>
            <a:r>
              <a:rPr lang="en-US" dirty="0"/>
              <a:t>- Not always true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5099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D727-B05B-438C-B2EE-BAFFC16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ABD9-8D8B-4378-AC8F-354C85695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Schools (developing countries)</a:t>
            </a:r>
          </a:p>
          <a:p>
            <a:endParaRPr lang="en-US" dirty="0"/>
          </a:p>
          <a:p>
            <a:r>
              <a:rPr lang="en-US" dirty="0"/>
              <a:t>Adopted many blended learning approaches</a:t>
            </a:r>
          </a:p>
          <a:p>
            <a:r>
              <a:rPr lang="en-US" dirty="0"/>
              <a:t>No interaction during lockdowns</a:t>
            </a:r>
          </a:p>
          <a:p>
            <a:r>
              <a:rPr lang="en-US" dirty="0"/>
              <a:t>Broadcast media used to deliver education</a:t>
            </a:r>
          </a:p>
          <a:p>
            <a:r>
              <a:rPr lang="en-US" dirty="0"/>
              <a:t>However, no possibility of interaction</a:t>
            </a:r>
          </a:p>
          <a:p>
            <a:endParaRPr lang="en-US" dirty="0"/>
          </a:p>
          <a:p>
            <a:r>
              <a:rPr lang="en-US" dirty="0"/>
              <a:t>Basically, operations halted till lockdowns eased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21710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D727-B05B-438C-B2EE-BAFFC16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ABD9-8D8B-4378-AC8F-354C85695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Higher education</a:t>
            </a:r>
          </a:p>
          <a:p>
            <a:r>
              <a:rPr lang="en-US" dirty="0"/>
              <a:t>Not much different</a:t>
            </a:r>
          </a:p>
          <a:p>
            <a:r>
              <a:rPr lang="en-US" dirty="0"/>
              <a:t>Clear divide between developed and developing countries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Similar challenges</a:t>
            </a:r>
          </a:p>
          <a:p>
            <a:r>
              <a:rPr lang="en-US" dirty="0"/>
              <a:t>Teachers had to learn to teach online</a:t>
            </a:r>
          </a:p>
          <a:p>
            <a:r>
              <a:rPr lang="en-US" dirty="0"/>
              <a:t>Every approach / technique was used</a:t>
            </a:r>
          </a:p>
          <a:p>
            <a:r>
              <a:rPr lang="en-US" dirty="0"/>
              <a:t>Different technologies were tried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9341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D727-B05B-438C-B2EE-BAFFC16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ABD9-8D8B-4378-AC8F-354C85695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Higher education approaches</a:t>
            </a:r>
          </a:p>
          <a:p>
            <a:r>
              <a:rPr lang="en-US" dirty="0"/>
              <a:t>From photographing and sharing course notes via social media</a:t>
            </a:r>
          </a:p>
          <a:p>
            <a:pPr marL="0" indent="0">
              <a:buNone/>
            </a:pPr>
            <a:r>
              <a:rPr lang="en-US" dirty="0"/>
              <a:t>to</a:t>
            </a:r>
          </a:p>
          <a:p>
            <a:r>
              <a:rPr lang="en-US" dirty="0"/>
              <a:t>Developing and delivering lecture videos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Synchronous sessions</a:t>
            </a:r>
          </a:p>
          <a:p>
            <a:r>
              <a:rPr lang="en-US" dirty="0"/>
              <a:t>Similar challenges as school level education</a:t>
            </a:r>
          </a:p>
          <a:p>
            <a:r>
              <a:rPr lang="en-US" dirty="0"/>
              <a:t>Even print media used to deliver content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9269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D727-B05B-438C-B2EE-BAFFC16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ABD9-8D8B-4378-AC8F-354C85695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Learning Management Systems </a:t>
            </a:r>
          </a:p>
          <a:p>
            <a:r>
              <a:rPr lang="en-US" dirty="0"/>
              <a:t>Institutions showed varying levels of capability to induct LMSs</a:t>
            </a:r>
          </a:p>
          <a:p>
            <a:r>
              <a:rPr lang="en-US" dirty="0"/>
              <a:t>Infrastructure challenges </a:t>
            </a:r>
          </a:p>
          <a:p>
            <a:r>
              <a:rPr lang="en-US" dirty="0"/>
              <a:t>Trained manpower shortages</a:t>
            </a:r>
          </a:p>
          <a:p>
            <a:r>
              <a:rPr lang="en-US" dirty="0"/>
              <a:t>Steep learning curve</a:t>
            </a:r>
          </a:p>
          <a:p>
            <a:r>
              <a:rPr lang="en-US" dirty="0"/>
              <a:t>Availability of H/W platforms and familiarity with them</a:t>
            </a:r>
          </a:p>
          <a:p>
            <a:pPr marL="0" indent="0">
              <a:buNone/>
            </a:pPr>
            <a:r>
              <a:rPr lang="en-US" dirty="0"/>
              <a:t>Still</a:t>
            </a:r>
          </a:p>
          <a:p>
            <a:r>
              <a:rPr lang="en-US" dirty="0"/>
              <a:t>Constrained by shortage of available content</a:t>
            </a:r>
          </a:p>
          <a:p>
            <a:r>
              <a:rPr lang="en-US" dirty="0"/>
              <a:t>Limited content development capability of face-face professors</a:t>
            </a:r>
          </a:p>
          <a:p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66184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D727-B05B-438C-B2EE-BAFFC16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Transformation - Opportunity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ABD9-8D8B-4378-AC8F-354C85695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Institutions using e-Learning have a distinct advantage</a:t>
            </a:r>
          </a:p>
          <a:p>
            <a:r>
              <a:rPr lang="en-US" dirty="0"/>
              <a:t>Already have platforms established</a:t>
            </a:r>
          </a:p>
          <a:p>
            <a:r>
              <a:rPr lang="en-US" dirty="0"/>
              <a:t>Develop custom content or use OER</a:t>
            </a:r>
          </a:p>
          <a:p>
            <a:r>
              <a:rPr lang="en-US" dirty="0"/>
              <a:t>Faculty already trained to mentor online</a:t>
            </a:r>
          </a:p>
          <a:p>
            <a:r>
              <a:rPr lang="en-US" dirty="0"/>
              <a:t>Can step up to lead from the front</a:t>
            </a:r>
          </a:p>
          <a:p>
            <a:r>
              <a:rPr lang="en-US" dirty="0"/>
              <a:t>Become thought leaders for the sector</a:t>
            </a:r>
          </a:p>
          <a:p>
            <a:endParaRPr lang="en-US" dirty="0"/>
          </a:p>
          <a:p>
            <a:r>
              <a:rPr lang="en-US" dirty="0"/>
              <a:t>E.g. Virtual University of Pakistan</a:t>
            </a:r>
          </a:p>
          <a:p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0790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D727-B05B-438C-B2EE-BAFFC16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Transformation - MIT case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ABD9-8D8B-4378-AC8F-354C85695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Classic example of high intensity face-to-face environment</a:t>
            </a:r>
          </a:p>
          <a:p>
            <a:r>
              <a:rPr lang="en-US" dirty="0"/>
              <a:t>No stranger to e-content development – OCW, EdX etc.</a:t>
            </a:r>
          </a:p>
          <a:p>
            <a:endParaRPr lang="en-US" dirty="0"/>
          </a:p>
          <a:p>
            <a:r>
              <a:rPr lang="en-US" dirty="0"/>
              <a:t>Education shut down totally during the pandemic</a:t>
            </a:r>
          </a:p>
          <a:p>
            <a:r>
              <a:rPr lang="en-US" dirty="0"/>
              <a:t>However, thinking and planning continued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1618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D727-B05B-438C-B2EE-BAFFC16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Transformation - MIT case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ABD9-8D8B-4378-AC8F-354C85695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studies resume in fall:</a:t>
            </a:r>
          </a:p>
          <a:p>
            <a:pPr lvl="1"/>
            <a:r>
              <a:rPr lang="en-US" dirty="0"/>
              <a:t>Shorter terms (start early and conclude any f-f classes early)</a:t>
            </a:r>
          </a:p>
          <a:p>
            <a:pPr lvl="1"/>
            <a:r>
              <a:rPr lang="en-US" dirty="0"/>
              <a:t>Semester to be finished remotely</a:t>
            </a:r>
          </a:p>
          <a:p>
            <a:pPr lvl="1"/>
            <a:r>
              <a:rPr lang="en-US" dirty="0"/>
              <a:t>Only some undergraduates will be allowed back on campus</a:t>
            </a:r>
          </a:p>
          <a:p>
            <a:pPr lvl="1"/>
            <a:r>
              <a:rPr lang="en-US" dirty="0"/>
              <a:t>Everything that can be taught online, will be taught online </a:t>
            </a:r>
          </a:p>
          <a:p>
            <a:pPr lvl="1"/>
            <a:r>
              <a:rPr lang="en-US" dirty="0"/>
              <a:t>Small-group in-person experiences for courses requiring labs</a:t>
            </a:r>
          </a:p>
          <a:p>
            <a:pPr lvl="1"/>
            <a:r>
              <a:rPr lang="en-US" dirty="0"/>
              <a:t>Hostels will be re-allocated to ensure one student per room!</a:t>
            </a:r>
          </a:p>
          <a:p>
            <a:r>
              <a:rPr lang="en-US" b="1" dirty="0"/>
              <a:t>Capacity will be constrained!!!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0809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D727-B05B-438C-B2EE-BAFFC16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Transformation - MIT case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ABD9-8D8B-4378-AC8F-354C85695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R="0" lvl="0">
              <a:spcAft>
                <a:spcPts val="0"/>
              </a:spcAft>
              <a:buSzPct val="40000"/>
              <a:tabLst>
                <a:tab pos="457200" algn="l"/>
              </a:tabLst>
            </a:pPr>
            <a:r>
              <a:rPr lang="en-US" dirty="0"/>
              <a:t>Mandatory Covid-19 testing before return and regularly thereafter</a:t>
            </a:r>
          </a:p>
          <a:p>
            <a:pPr marR="0"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dirty="0"/>
              <a:t>Mandatory public-health education</a:t>
            </a:r>
          </a:p>
          <a:p>
            <a:pPr marR="0"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dirty="0"/>
              <a:t>Mandatory wearing of masks</a:t>
            </a:r>
          </a:p>
          <a:p>
            <a:pPr marR="0"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dirty="0"/>
              <a:t>Physical distancing and Contact tracing</a:t>
            </a:r>
          </a:p>
          <a:p>
            <a:pPr marR="0"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dirty="0"/>
              <a:t>Staggered scheduling and reconfigured work spaces</a:t>
            </a:r>
          </a:p>
          <a:p>
            <a:pPr marR="0"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dirty="0"/>
              <a:t>Enhanced cleaning protocols</a:t>
            </a:r>
          </a:p>
          <a:p>
            <a:pPr marR="0"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dirty="0"/>
              <a:t>Access to buildings through a single point and only with an MIT ID</a:t>
            </a:r>
          </a:p>
          <a:p>
            <a:pPr marR="0"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dirty="0"/>
              <a:t>No large gatherings or lectures</a:t>
            </a: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b="1" dirty="0"/>
              <a:t>Life will just not be the same!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2832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D727-B05B-438C-B2EE-BAFFC16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ABD9-8D8B-4378-AC8F-354C85695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ts val="1000"/>
              <a:tabLst>
                <a:tab pos="457200" algn="l"/>
              </a:tabLst>
            </a:pPr>
            <a:r>
              <a:rPr lang="en-US" dirty="0"/>
              <a:t>Universities will learn to cope</a:t>
            </a:r>
          </a:p>
          <a:p>
            <a:pPr>
              <a:buSzPts val="1000"/>
              <a:tabLst>
                <a:tab pos="457200" algn="l"/>
              </a:tabLst>
            </a:pPr>
            <a:endParaRPr lang="en-US" dirty="0"/>
          </a:p>
          <a:p>
            <a:pPr>
              <a:buSzPts val="1000"/>
              <a:tabLst>
                <a:tab pos="457200" algn="l"/>
              </a:tabLst>
            </a:pPr>
            <a:r>
              <a:rPr lang="en-US" dirty="0"/>
              <a:t>What about schools?</a:t>
            </a:r>
          </a:p>
          <a:p>
            <a:pPr>
              <a:buSzPts val="1000"/>
              <a:tabLst>
                <a:tab pos="457200" algn="l"/>
              </a:tabLst>
            </a:pPr>
            <a:endParaRPr lang="en-US" dirty="0"/>
          </a:p>
          <a:p>
            <a:pPr>
              <a:buSzPts val="1000"/>
              <a:tabLst>
                <a:tab pos="457200" algn="l"/>
              </a:tabLst>
            </a:pPr>
            <a:r>
              <a:rPr lang="en-US" dirty="0"/>
              <a:t>The problem is much larger</a:t>
            </a:r>
          </a:p>
          <a:p>
            <a:pPr>
              <a:buSzPts val="1000"/>
              <a:tabLst>
                <a:tab pos="457200" algn="l"/>
              </a:tabLst>
            </a:pPr>
            <a:endParaRPr lang="en-US" dirty="0"/>
          </a:p>
          <a:p>
            <a:pPr>
              <a:buSzPts val="1000"/>
              <a:tabLst>
                <a:tab pos="457200" algn="l"/>
              </a:tabLst>
            </a:pPr>
            <a:r>
              <a:rPr lang="en-US" dirty="0"/>
              <a:t>However, there are opportunities!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6213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92D53-CD1E-48FD-8628-04A14FBE0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EA3341-A3C0-4183-BC3C-72397F0801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Pandemic – background</a:t>
            </a:r>
          </a:p>
          <a:p>
            <a:r>
              <a:rPr lang="en-US" dirty="0"/>
              <a:t>Effects on education – school to university</a:t>
            </a:r>
          </a:p>
          <a:p>
            <a:r>
              <a:rPr lang="en-US" dirty="0"/>
              <a:t>Approaches taken by various countries and institutions</a:t>
            </a:r>
          </a:p>
          <a:p>
            <a:r>
              <a:rPr lang="en-US" dirty="0"/>
              <a:t>The haves and the have nots – the digital divide</a:t>
            </a:r>
          </a:p>
          <a:p>
            <a:r>
              <a:rPr lang="en-US" dirty="0"/>
              <a:t>Schools and Universities</a:t>
            </a:r>
          </a:p>
          <a:p>
            <a:r>
              <a:rPr lang="en-US" dirty="0"/>
              <a:t>The opportunity – infrastructure and content</a:t>
            </a:r>
          </a:p>
          <a:p>
            <a:r>
              <a:rPr lang="en-US" dirty="0"/>
              <a:t>What does the future hold?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9865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D727-B05B-438C-B2EE-BAFFC16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Transformation - Schools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20B2710-5254-4381-9D7C-A1560971A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Teachers will definitely need training</a:t>
            </a:r>
          </a:p>
          <a:p>
            <a:pPr lvl="1"/>
            <a:r>
              <a:rPr lang="en-US" dirty="0"/>
              <a:t>For content development</a:t>
            </a:r>
          </a:p>
          <a:p>
            <a:pPr lvl="1"/>
            <a:r>
              <a:rPr lang="en-US" dirty="0"/>
              <a:t>In the use of OER</a:t>
            </a:r>
          </a:p>
          <a:p>
            <a:pPr lvl="1"/>
            <a:r>
              <a:rPr lang="en-US" dirty="0"/>
              <a:t>In the use of a digital environment</a:t>
            </a:r>
          </a:p>
          <a:p>
            <a:pPr lvl="1"/>
            <a:endParaRPr lang="en-US" dirty="0"/>
          </a:p>
          <a:p>
            <a:r>
              <a:rPr lang="en-US" dirty="0"/>
              <a:t>Administrations will need training</a:t>
            </a:r>
          </a:p>
          <a:p>
            <a:pPr lvl="1"/>
            <a:r>
              <a:rPr lang="en-US" dirty="0"/>
              <a:t>How to cope with new environments</a:t>
            </a:r>
          </a:p>
          <a:p>
            <a:pPr lvl="1"/>
            <a:r>
              <a:rPr lang="en-US" dirty="0"/>
              <a:t>Lower student counts</a:t>
            </a:r>
          </a:p>
          <a:p>
            <a:pPr lvl="1"/>
            <a:r>
              <a:rPr lang="en-US" dirty="0"/>
              <a:t>Digital resilience and robust infrastructure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9342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D727-B05B-438C-B2EE-BAFFC16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Transformation - Schools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20B2710-5254-4381-9D7C-A1560971A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E-Learning enabled universities could take the lead</a:t>
            </a:r>
          </a:p>
          <a:p>
            <a:r>
              <a:rPr lang="en-US" dirty="0"/>
              <a:t>Help train teachers for the new environment</a:t>
            </a:r>
          </a:p>
          <a:p>
            <a:r>
              <a:rPr lang="en-US" dirty="0"/>
              <a:t>Develop/adapt content for use by schools</a:t>
            </a:r>
          </a:p>
          <a:p>
            <a:r>
              <a:rPr lang="en-US" dirty="0"/>
              <a:t>Act as the proverbial “big brothers”</a:t>
            </a:r>
          </a:p>
          <a:p>
            <a:endParaRPr lang="en-US" dirty="0"/>
          </a:p>
          <a:p>
            <a:r>
              <a:rPr lang="en-US" dirty="0"/>
              <a:t>Governments’ support will be needed in terms of infrastructure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10282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D727-B05B-438C-B2EE-BAFFC16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Transformation - Schools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20B2710-5254-4381-9D7C-A1560971A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Case study: Pakistan</a:t>
            </a:r>
          </a:p>
          <a:p>
            <a:r>
              <a:rPr lang="en-US" dirty="0"/>
              <a:t>Virtual University of Pakistan – on the spot at the right time</a:t>
            </a:r>
          </a:p>
          <a:p>
            <a:r>
              <a:rPr lang="en-US" dirty="0"/>
              <a:t>Has huge amount of expertise and experience</a:t>
            </a:r>
          </a:p>
          <a:p>
            <a:r>
              <a:rPr lang="en-US" dirty="0"/>
              <a:t>Knows how to establish and maintain infrastructure (H/w and S/w)</a:t>
            </a:r>
          </a:p>
          <a:p>
            <a:r>
              <a:rPr lang="en-US" dirty="0"/>
              <a:t>Has a network of digitally enabled campuses across the country</a:t>
            </a:r>
          </a:p>
          <a:p>
            <a:r>
              <a:rPr lang="en-US" dirty="0"/>
              <a:t>Campus network could assist school sector – minimize new expense</a:t>
            </a:r>
          </a:p>
          <a:p>
            <a:r>
              <a:rPr lang="en-US" dirty="0"/>
              <a:t>Can even assist with teacher training throughout the country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81141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D727-B05B-438C-B2EE-BAFFC16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Transformation - Schools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20B2710-5254-4381-9D7C-A1560971A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Commonwealth of Learning</a:t>
            </a:r>
          </a:p>
          <a:p>
            <a:pPr lvl="1"/>
            <a:r>
              <a:rPr lang="en-US" dirty="0"/>
              <a:t>Has helped many countries with establishing LMSs or MOOC platforms</a:t>
            </a:r>
          </a:p>
          <a:p>
            <a:pPr lvl="1"/>
            <a:r>
              <a:rPr lang="en-US" dirty="0"/>
              <a:t>Has the Open Schooling Model</a:t>
            </a:r>
          </a:p>
          <a:p>
            <a:pPr lvl="1"/>
            <a:r>
              <a:rPr lang="en-US" dirty="0"/>
              <a:t>Focused on out-of-school children</a:t>
            </a:r>
          </a:p>
          <a:p>
            <a:pPr lvl="1"/>
            <a:r>
              <a:rPr lang="en-US" dirty="0"/>
              <a:t>Could easily be adopted for mainstream schools</a:t>
            </a:r>
          </a:p>
          <a:p>
            <a:pPr lvl="1"/>
            <a:r>
              <a:rPr lang="en-US" dirty="0"/>
              <a:t>Would help overcome the capacity shortage introduced by the pandemic</a:t>
            </a:r>
          </a:p>
          <a:p>
            <a:pPr lvl="1"/>
            <a:endParaRPr lang="en-US" dirty="0"/>
          </a:p>
          <a:p>
            <a:r>
              <a:rPr lang="en-US" dirty="0"/>
              <a:t>VUP could;</a:t>
            </a:r>
          </a:p>
          <a:p>
            <a:pPr lvl="1"/>
            <a:r>
              <a:rPr lang="en-US" dirty="0"/>
              <a:t>Develop content for use by all schools – uniform high quality ensured!</a:t>
            </a:r>
          </a:p>
          <a:p>
            <a:pPr lvl="1"/>
            <a:r>
              <a:rPr lang="en-US" dirty="0"/>
              <a:t>Especially important with the new curriculum being introduced</a:t>
            </a:r>
          </a:p>
          <a:p>
            <a:pPr lvl="1"/>
            <a:r>
              <a:rPr lang="en-US" dirty="0"/>
              <a:t>Institute the Open School model through its virtual campuses</a:t>
            </a:r>
          </a:p>
          <a:p>
            <a:r>
              <a:rPr lang="en-US" dirty="0"/>
              <a:t>Major step forward for school education in Pakistan!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4677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D727-B05B-438C-B2EE-BAFFC16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Digital Transformation of Learning </a:t>
            </a:r>
            <a:br>
              <a:rPr lang="en-US" dirty="0"/>
            </a:br>
            <a:r>
              <a:rPr lang="en-US" dirty="0"/>
              <a:t>due to the COVID-19 Pandemic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20B2710-5254-4381-9D7C-A1560971A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Where there are threats, there are also opportunities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Thank you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D7BD9E-E7E3-44E4-8566-AEEB257FEB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857" y="5942246"/>
            <a:ext cx="8102286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102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A3374-AB2A-4CAA-9730-74B8AD045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Pandemic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829BF-F219-46C2-A06C-0CB7CBB38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Caught the world unawares</a:t>
            </a:r>
          </a:p>
          <a:p>
            <a:endParaRPr lang="en-US" dirty="0"/>
          </a:p>
          <a:p>
            <a:r>
              <a:rPr lang="en-US" dirty="0"/>
              <a:t>Speed of spread brought life to a standstill</a:t>
            </a:r>
          </a:p>
          <a:p>
            <a:pPr lvl="1"/>
            <a:r>
              <a:rPr lang="en-US" dirty="0"/>
              <a:t>31st December 2019 – first case reported by China</a:t>
            </a:r>
          </a:p>
          <a:p>
            <a:pPr lvl="1"/>
            <a:r>
              <a:rPr lang="en-US" dirty="0"/>
              <a:t>WHO declares pandemic in mid-March</a:t>
            </a:r>
          </a:p>
          <a:p>
            <a:endParaRPr lang="en-US" dirty="0"/>
          </a:p>
          <a:p>
            <a:r>
              <a:rPr lang="en-US" dirty="0"/>
              <a:t>Breadth of the spread is unprecedented</a:t>
            </a:r>
          </a:p>
          <a:p>
            <a:pPr lvl="1"/>
            <a:r>
              <a:rPr lang="en-US" dirty="0"/>
              <a:t>No corner of the globe has been left unaffected</a:t>
            </a:r>
          </a:p>
          <a:p>
            <a:pPr lvl="1"/>
            <a:r>
              <a:rPr lang="en-US" dirty="0"/>
              <a:t>Countries that had declared victory have gone back into lockdown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638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E2084-3CBC-4FA7-8236-A8DEF8FE7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B3E6C-B95E-4B8E-829D-367523FD0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065B589-2FC9-4D50-8DB9-B131381F04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311" y="285582"/>
            <a:ext cx="11868203" cy="60945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FD6C3C-B472-4188-87F0-868C2368EF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0337" y="4885262"/>
            <a:ext cx="3129581" cy="14266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973E0F4-21FB-41A6-995B-6493A416BA88}"/>
              </a:ext>
            </a:extLst>
          </p:cNvPr>
          <p:cNvSpPr txBox="1"/>
          <p:nvPr/>
        </p:nvSpPr>
        <p:spPr>
          <a:xfrm>
            <a:off x="804970" y="6330445"/>
            <a:ext cx="10582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https://commons.wikimedia.org/wiki/File:COVID-19_Outbreak_World_Map_per_Capita.svg</a:t>
            </a:r>
            <a:r>
              <a:rPr lang="en-US" dirty="0"/>
              <a:t> (August 8, 2020)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4559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42AEF-49A0-4FCE-BCE8-3ACD82B5D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on Education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3850D-357C-437E-8C84-D003E1521C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schools were closed</a:t>
            </a:r>
          </a:p>
          <a:p>
            <a:r>
              <a:rPr lang="en-US" dirty="0"/>
              <a:t>All universities ceased operations; hostels emptied</a:t>
            </a:r>
          </a:p>
          <a:p>
            <a:r>
              <a:rPr lang="en-US" dirty="0"/>
              <a:t>Even on-line universities stopped because of staff unavailability</a:t>
            </a:r>
          </a:p>
          <a:p>
            <a:r>
              <a:rPr lang="en-US" dirty="0"/>
              <a:t>Even Convocations went virtual!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Some pre-school and elementary schools remained open to provide services for children of essential service workers</a:t>
            </a: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825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42AEF-49A0-4FCE-BCE8-3ACD82B5D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on Education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3850D-357C-437E-8C84-D003E1521C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By mid-May:</a:t>
            </a:r>
          </a:p>
          <a:p>
            <a:pPr lvl="1"/>
            <a:r>
              <a:rPr lang="en-US" dirty="0"/>
              <a:t>Worldwide: more than 1.5 billion students’ studies were interrupted</a:t>
            </a:r>
          </a:p>
          <a:p>
            <a:pPr lvl="1"/>
            <a:r>
              <a:rPr lang="en-US" dirty="0"/>
              <a:t>Commonwealth (including Pakistan): more than 574 million learners had been impacted!</a:t>
            </a:r>
          </a:p>
          <a:p>
            <a:r>
              <a:rPr lang="en-US" dirty="0"/>
              <a:t>Interruption of studies affected all lives</a:t>
            </a:r>
          </a:p>
          <a:p>
            <a:pPr lvl="1"/>
            <a:r>
              <a:rPr lang="en-US" dirty="0"/>
              <a:t>Parents found their resources strained</a:t>
            </a:r>
          </a:p>
          <a:p>
            <a:pPr lvl="1"/>
            <a:r>
              <a:rPr lang="en-US" dirty="0"/>
              <a:t>Parents of younger children faced problems</a:t>
            </a:r>
          </a:p>
          <a:p>
            <a:pPr lvl="2"/>
            <a:r>
              <a:rPr lang="en-US" dirty="0"/>
              <a:t>Especially front-line health workers</a:t>
            </a:r>
          </a:p>
          <a:p>
            <a:pPr lvl="1"/>
            <a:r>
              <a:rPr lang="en-US" dirty="0"/>
              <a:t>School and university staff were laid off</a:t>
            </a: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7232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BA713-9682-4ABE-BD3C-FD25C44E4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 we move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E11CE-2099-441C-93A5-79AA8EDB7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the world emerges from the pandemic</a:t>
            </a:r>
          </a:p>
          <a:p>
            <a:pPr lvl="1"/>
            <a:r>
              <a:rPr lang="en-US" dirty="0"/>
              <a:t>“business as usual” will no longer be tenable</a:t>
            </a:r>
          </a:p>
          <a:p>
            <a:r>
              <a:rPr lang="en-US" dirty="0"/>
              <a:t>Many versions of the “new normal” are being tried</a:t>
            </a:r>
          </a:p>
          <a:p>
            <a:r>
              <a:rPr lang="en-US" dirty="0"/>
              <a:t>Education is leading in defining the new normal</a:t>
            </a:r>
          </a:p>
          <a:p>
            <a:r>
              <a:rPr lang="en-US" dirty="0"/>
              <a:t>There is no single solution applicable around the globe</a:t>
            </a:r>
          </a:p>
          <a:p>
            <a:r>
              <a:rPr lang="en-US" dirty="0"/>
              <a:t>Digital divide has become starkly visible</a:t>
            </a:r>
          </a:p>
          <a:p>
            <a:r>
              <a:rPr lang="en-US" dirty="0"/>
              <a:t>Most approaches center around the use of technology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2541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F67DB-A3F9-4437-AEF0-B00994214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Disparities in emergency preparedness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2FD375-3183-4A19-9765-E3DBA2874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Logical choice – go online</a:t>
            </a:r>
          </a:p>
          <a:p>
            <a:endParaRPr lang="en-US" dirty="0"/>
          </a:p>
          <a:p>
            <a:r>
              <a:rPr lang="en-US" dirty="0"/>
              <a:t>Reality:</a:t>
            </a:r>
          </a:p>
          <a:p>
            <a:pPr lvl="1"/>
            <a:r>
              <a:rPr lang="en-US" dirty="0"/>
              <a:t>Nearly half the world has no Internet access</a:t>
            </a:r>
          </a:p>
          <a:p>
            <a:pPr lvl="1"/>
            <a:r>
              <a:rPr lang="en-US" dirty="0"/>
              <a:t>Majority of schools in the developing countries are technology constrained</a:t>
            </a:r>
          </a:p>
          <a:p>
            <a:pPr lvl="1"/>
            <a:r>
              <a:rPr lang="en-US" dirty="0"/>
              <a:t>Schools do not have equipment to teach online</a:t>
            </a:r>
          </a:p>
          <a:p>
            <a:pPr lvl="1"/>
            <a:r>
              <a:rPr lang="en-US" dirty="0"/>
              <a:t>Students do not have access to devices and the Internet</a:t>
            </a:r>
          </a:p>
          <a:p>
            <a:pPr lvl="1"/>
            <a:r>
              <a:rPr lang="en-US" dirty="0"/>
              <a:t>Shortage/nonexistence of digital learning materials </a:t>
            </a:r>
          </a:p>
          <a:p>
            <a:pPr lvl="1"/>
            <a:r>
              <a:rPr lang="en-US" dirty="0"/>
              <a:t>Teachers ill-equipped and untrained for online education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6115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DF9CD-7501-4D4E-AB20-F26B92C8D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Resilience of mankind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7FFB9-370D-446A-83C2-30F91C857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However, people did not give up</a:t>
            </a:r>
          </a:p>
          <a:p>
            <a:r>
              <a:rPr lang="en-US" dirty="0"/>
              <a:t>Teachers learned quickly and acquired new skills</a:t>
            </a:r>
          </a:p>
          <a:p>
            <a:r>
              <a:rPr lang="en-US" dirty="0"/>
              <a:t>Developed content to the best of their abilities</a:t>
            </a:r>
          </a:p>
          <a:p>
            <a:r>
              <a:rPr lang="en-US" dirty="0"/>
              <a:t>Tried various techniques for engaging students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758698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24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43B9EBD52FCF4FBB5027E39D367E56" ma:contentTypeVersion="13" ma:contentTypeDescription="Create a new document." ma:contentTypeScope="" ma:versionID="61fdd8911b8b749e3692e39bc9d54e30">
  <xsd:schema xmlns:xsd="http://www.w3.org/2001/XMLSchema" xmlns:xs="http://www.w3.org/2001/XMLSchema" xmlns:p="http://schemas.microsoft.com/office/2006/metadata/properties" xmlns:ns3="1e1cdd42-e838-4f60-bc66-c1dee9e9dd8a" xmlns:ns4="15ae0fe8-2a37-405b-a83e-bf64d1663ff1" targetNamespace="http://schemas.microsoft.com/office/2006/metadata/properties" ma:root="true" ma:fieldsID="87e03257f3ca736bbfa4fa17c478d079" ns3:_="" ns4:_="">
    <xsd:import namespace="1e1cdd42-e838-4f60-bc66-c1dee9e9dd8a"/>
    <xsd:import namespace="15ae0fe8-2a37-405b-a83e-bf64d1663ff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1cdd42-e838-4f60-bc66-c1dee9e9dd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ae0fe8-2a37-405b-a83e-bf64d1663ff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8F9AF19-2166-438A-94D2-526E8DE8FE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7E87194-C3C6-43F8-9EC3-30B9FEDBE3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1cdd42-e838-4f60-bc66-c1dee9e9dd8a"/>
    <ds:schemaRef ds:uri="15ae0fe8-2a37-405b-a83e-bf64d1663ff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9B33AB1-0C0F-404E-B4E0-88040E25645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1107</Words>
  <Application>Microsoft Office PowerPoint</Application>
  <PresentationFormat>Widescreen</PresentationFormat>
  <Paragraphs>208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Digital transformation of learning due to COVID 19</vt:lpstr>
      <vt:lpstr>Outline</vt:lpstr>
      <vt:lpstr>The Pandemic</vt:lpstr>
      <vt:lpstr>PowerPoint Presentation</vt:lpstr>
      <vt:lpstr>Effects on Education</vt:lpstr>
      <vt:lpstr>Effects on Education</vt:lpstr>
      <vt:lpstr>As we move forward</vt:lpstr>
      <vt:lpstr>Disparities in emergency preparedness</vt:lpstr>
      <vt:lpstr>Resilience of mankind</vt:lpstr>
      <vt:lpstr>Digital Transformation</vt:lpstr>
      <vt:lpstr>Digital Transformation</vt:lpstr>
      <vt:lpstr>Digital Transformation</vt:lpstr>
      <vt:lpstr>Digital Transformation</vt:lpstr>
      <vt:lpstr>Digital Transformation</vt:lpstr>
      <vt:lpstr>Digital Transformation - Opportunity</vt:lpstr>
      <vt:lpstr>Digital Transformation - MIT case study</vt:lpstr>
      <vt:lpstr>Digital Transformation - MIT case study</vt:lpstr>
      <vt:lpstr>Digital Transformation - MIT case study</vt:lpstr>
      <vt:lpstr>Digital Transformation</vt:lpstr>
      <vt:lpstr>Digital Transformation - Schools</vt:lpstr>
      <vt:lpstr>Digital Transformation - Schools</vt:lpstr>
      <vt:lpstr>Digital Transformation - Schools</vt:lpstr>
      <vt:lpstr>Digital Transformation - Schools</vt:lpstr>
      <vt:lpstr>Digital Transformation of Learning  due to the COVID-19 Pandemic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Transformation of learning due to COVID 19</dc:title>
  <dc:creator>Naveed Malik</dc:creator>
  <cp:lastModifiedBy>Rebecca Ferrie</cp:lastModifiedBy>
  <cp:revision>33</cp:revision>
  <dcterms:created xsi:type="dcterms:W3CDTF">2020-08-09T03:59:06Z</dcterms:created>
  <dcterms:modified xsi:type="dcterms:W3CDTF">2020-08-13T17:54:47Z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40128DFE-F07B-46C1-B5C4-B26DC36E6D59</vt:lpwstr>
  </property>
  <property fmtid="{D5CDD505-2E9C-101B-9397-08002B2CF9AE}" pid="3" name="ArticulatePath">
    <vt:lpwstr>Digital Transformation of learning due to COVID 19</vt:lpwstr>
  </property>
  <property fmtid="{D5CDD505-2E9C-101B-9397-08002B2CF9AE}" pid="4" name="ContentTypeId">
    <vt:lpwstr>0x010100A043B9EBD52FCF4FBB5027E39D367E56</vt:lpwstr>
  </property>
</Properties>
</file>