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5"/>
  </p:sldMasterIdLst>
  <p:notesMasterIdLst>
    <p:notesMasterId r:id="rId69"/>
  </p:notesMasterIdLst>
  <p:handoutMasterIdLst>
    <p:handoutMasterId r:id="rId70"/>
  </p:handoutMasterIdLst>
  <p:sldIdLst>
    <p:sldId id="578" r:id="rId6"/>
    <p:sldId id="577" r:id="rId7"/>
    <p:sldId id="509" r:id="rId8"/>
    <p:sldId id="579" r:id="rId9"/>
    <p:sldId id="510" r:id="rId10"/>
    <p:sldId id="580" r:id="rId11"/>
    <p:sldId id="449" r:id="rId12"/>
    <p:sldId id="502" r:id="rId13"/>
    <p:sldId id="512" r:id="rId14"/>
    <p:sldId id="581" r:id="rId15"/>
    <p:sldId id="564" r:id="rId16"/>
    <p:sldId id="514" r:id="rId17"/>
    <p:sldId id="566" r:id="rId18"/>
    <p:sldId id="515" r:id="rId19"/>
    <p:sldId id="567" r:id="rId20"/>
    <p:sldId id="516" r:id="rId21"/>
    <p:sldId id="568" r:id="rId22"/>
    <p:sldId id="517" r:id="rId23"/>
    <p:sldId id="539" r:id="rId24"/>
    <p:sldId id="518" r:id="rId25"/>
    <p:sldId id="519" r:id="rId26"/>
    <p:sldId id="521" r:id="rId27"/>
    <p:sldId id="522" r:id="rId28"/>
    <p:sldId id="523" r:id="rId29"/>
    <p:sldId id="528" r:id="rId30"/>
    <p:sldId id="571" r:id="rId31"/>
    <p:sldId id="572" r:id="rId32"/>
    <p:sldId id="526" r:id="rId33"/>
    <p:sldId id="529" r:id="rId34"/>
    <p:sldId id="534" r:id="rId35"/>
    <p:sldId id="527" r:id="rId36"/>
    <p:sldId id="530" r:id="rId37"/>
    <p:sldId id="531" r:id="rId38"/>
    <p:sldId id="533" r:id="rId39"/>
    <p:sldId id="562" r:id="rId40"/>
    <p:sldId id="537" r:id="rId41"/>
    <p:sldId id="556" r:id="rId42"/>
    <p:sldId id="503" r:id="rId43"/>
    <p:sldId id="504" r:id="rId44"/>
    <p:sldId id="505" r:id="rId45"/>
    <p:sldId id="561" r:id="rId46"/>
    <p:sldId id="506" r:id="rId47"/>
    <p:sldId id="541" r:id="rId48"/>
    <p:sldId id="563" r:id="rId49"/>
    <p:sldId id="538" r:id="rId50"/>
    <p:sldId id="542" r:id="rId51"/>
    <p:sldId id="543" r:id="rId52"/>
    <p:sldId id="544" r:id="rId53"/>
    <p:sldId id="545" r:id="rId54"/>
    <p:sldId id="546" r:id="rId55"/>
    <p:sldId id="548" r:id="rId56"/>
    <p:sldId id="554" r:id="rId57"/>
    <p:sldId id="575" r:id="rId58"/>
    <p:sldId id="576" r:id="rId59"/>
    <p:sldId id="549" r:id="rId60"/>
    <p:sldId id="550" r:id="rId61"/>
    <p:sldId id="569" r:id="rId62"/>
    <p:sldId id="551" r:id="rId63"/>
    <p:sldId id="535" r:id="rId64"/>
    <p:sldId id="570" r:id="rId65"/>
    <p:sldId id="559" r:id="rId66"/>
    <p:sldId id="573" r:id="rId67"/>
    <p:sldId id="536" r:id="rId6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 Askounis" initials="HA" lastIdx="1" clrIdx="0">
    <p:extLst>
      <p:ext uri="{19B8F6BF-5375-455C-9EA6-DF929625EA0E}">
        <p15:presenceInfo xmlns:p15="http://schemas.microsoft.com/office/powerpoint/2012/main" userId="S-1-5-21-542264435-2126130483-1179000955-24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0088"/>
    <a:srgbClr val="B22234"/>
    <a:srgbClr val="8F0249"/>
    <a:srgbClr val="F37022"/>
    <a:srgbClr val="C52333"/>
    <a:srgbClr val="C15914"/>
    <a:srgbClr val="B3AA7E"/>
    <a:srgbClr val="6E6E6D"/>
    <a:srgbClr val="BABE10"/>
    <a:srgbClr val="E058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581" autoAdjust="0"/>
    <p:restoredTop sz="85270" autoAdjust="0"/>
  </p:normalViewPr>
  <p:slideViewPr>
    <p:cSldViewPr snapToGrid="0">
      <p:cViewPr varScale="1">
        <p:scale>
          <a:sx n="94" d="100"/>
          <a:sy n="94" d="100"/>
        </p:scale>
        <p:origin x="1614" y="72"/>
      </p:cViewPr>
      <p:guideLst/>
    </p:cSldViewPr>
  </p:slideViewPr>
  <p:notesTextViewPr>
    <p:cViewPr>
      <p:scale>
        <a:sx n="1" d="1"/>
        <a:sy n="1" d="1"/>
      </p:scale>
      <p:origin x="0" y="0"/>
    </p:cViewPr>
  </p:notesTextViewPr>
  <p:sorterViewPr>
    <p:cViewPr varScale="1">
      <p:scale>
        <a:sx n="100" d="100"/>
        <a:sy n="100" d="100"/>
      </p:scale>
      <p:origin x="0" y="-270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microsoft.com/office/2015/10/relationships/revisionInfo" Target="revisionInfo.xml"/><Relationship Id="rId7" Type="http://schemas.openxmlformats.org/officeDocument/2006/relationships/slide" Target="slides/slide2.xml"/><Relationship Id="rId71"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handoutMaster" Target="handoutMasters/handoutMaster1.xml"/><Relationship Id="rId7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1970's</c:v>
                </c:pt>
              </c:strCache>
            </c:strRef>
          </c:tx>
          <c:spPr>
            <a:solidFill>
              <a:schemeClr val="accent6"/>
            </a:solidFill>
            <a:ln w="19050">
              <a:solidFill>
                <a:schemeClr val="lt1"/>
              </a:solidFill>
            </a:ln>
            <a:effectLst/>
          </c:spPr>
          <c:invertIfNegative val="0"/>
          <c:cat>
            <c:numRef>
              <c:f>Sheet1!$A$2:$A$2</c:f>
              <c:numCache>
                <c:formatCode>General</c:formatCode>
                <c:ptCount val="1"/>
              </c:numCache>
            </c:numRef>
          </c:cat>
          <c:val>
            <c:numRef>
              <c:f>Sheet1!$B$2:$B$2</c:f>
              <c:numCache>
                <c:formatCode>0%</c:formatCode>
                <c:ptCount val="1"/>
                <c:pt idx="0">
                  <c:v>0.1</c:v>
                </c:pt>
              </c:numCache>
            </c:numRef>
          </c:val>
          <c:extLst>
            <c:ext xmlns:c16="http://schemas.microsoft.com/office/drawing/2014/chart" uri="{C3380CC4-5D6E-409C-BE32-E72D297353CC}">
              <c16:uniqueId val="{00000000-211B-4ACF-89C5-96C4588F9EE7}"/>
            </c:ext>
          </c:extLst>
        </c:ser>
        <c:ser>
          <c:idx val="1"/>
          <c:order val="1"/>
          <c:tx>
            <c:strRef>
              <c:f>Sheet1!$C$1</c:f>
              <c:strCache>
                <c:ptCount val="1"/>
                <c:pt idx="0">
                  <c:v>2010's</c:v>
                </c:pt>
              </c:strCache>
            </c:strRef>
          </c:tx>
          <c:spPr>
            <a:solidFill>
              <a:schemeClr val="accent5"/>
            </a:solidFill>
            <a:ln w="19050">
              <a:solidFill>
                <a:schemeClr val="lt1"/>
              </a:solidFill>
            </a:ln>
            <a:effectLst/>
          </c:spPr>
          <c:invertIfNegative val="0"/>
          <c:cat>
            <c:numRef>
              <c:f>Sheet1!$A$2:$A$2</c:f>
              <c:numCache>
                <c:formatCode>General</c:formatCode>
                <c:ptCount val="1"/>
              </c:numCache>
            </c:numRef>
          </c:cat>
          <c:val>
            <c:numRef>
              <c:f>Sheet1!$C$2:$C$2</c:f>
              <c:numCache>
                <c:formatCode>0%</c:formatCode>
                <c:ptCount val="1"/>
                <c:pt idx="0">
                  <c:v>0.15</c:v>
                </c:pt>
              </c:numCache>
            </c:numRef>
          </c:val>
          <c:extLst>
            <c:ext xmlns:c16="http://schemas.microsoft.com/office/drawing/2014/chart" uri="{C3380CC4-5D6E-409C-BE32-E72D297353CC}">
              <c16:uniqueId val="{00000001-211B-4ACF-89C5-96C4588F9EE7}"/>
            </c:ext>
          </c:extLst>
        </c:ser>
        <c:dLbls>
          <c:showLegendKey val="0"/>
          <c:showVal val="0"/>
          <c:showCatName val="0"/>
          <c:showSerName val="0"/>
          <c:showPercent val="0"/>
          <c:showBubbleSize val="0"/>
        </c:dLbls>
        <c:gapWidth val="150"/>
        <c:axId val="365152472"/>
        <c:axId val="365153784"/>
      </c:barChart>
      <c:catAx>
        <c:axId val="36515247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65153784"/>
        <c:crosses val="autoZero"/>
        <c:auto val="1"/>
        <c:lblAlgn val="ctr"/>
        <c:lblOffset val="100"/>
        <c:noMultiLvlLbl val="0"/>
      </c:catAx>
      <c:valAx>
        <c:axId val="365153784"/>
        <c:scaling>
          <c:orientation val="minMax"/>
        </c:scaling>
        <c:delete val="1"/>
        <c:axPos val="l"/>
        <c:numFmt formatCode="0%" sourceLinked="1"/>
        <c:majorTickMark val="out"/>
        <c:minorTickMark val="none"/>
        <c:tickLblPos val="nextTo"/>
        <c:crossAx val="365152472"/>
        <c:crosses val="autoZero"/>
        <c:crossBetween val="between"/>
      </c:valAx>
      <c:spPr>
        <a:noFill/>
        <a:ln w="25400">
          <a:noFill/>
        </a:ln>
        <a:effectLst/>
      </c:spPr>
    </c:plotArea>
    <c:legend>
      <c:legendPos val="b"/>
      <c:layout>
        <c:manualLayout>
          <c:xMode val="edge"/>
          <c:yMode val="edge"/>
          <c:x val="0.159107267705074"/>
          <c:y val="0.83458788997774935"/>
          <c:w val="0.68520349803436142"/>
          <c:h val="0.11982602370737448"/>
        </c:manualLayout>
      </c:layout>
      <c:overlay val="0"/>
      <c:spPr>
        <a:noFill/>
        <a:ln>
          <a:noFill/>
        </a:ln>
        <a:effectLst/>
      </c:spPr>
      <c:txPr>
        <a:bodyPr rot="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991426071741033"/>
          <c:y val="5.0925925925925923E-2"/>
          <c:w val="0.83953018372703414"/>
          <c:h val="0.8416746864975212"/>
        </c:manualLayout>
      </c:layout>
      <c:barChart>
        <c:barDir val="col"/>
        <c:grouping val="clustered"/>
        <c:varyColors val="0"/>
        <c:ser>
          <c:idx val="0"/>
          <c:order val="0"/>
          <c:spPr>
            <a:solidFill>
              <a:srgbClr val="B22234"/>
            </a:solidFill>
            <a:ln>
              <a:noFill/>
            </a:ln>
            <a:effectLst/>
          </c:spPr>
          <c:invertIfNegative val="0"/>
          <c:cat>
            <c:numRef>
              <c:f>Sheet1!$A$1:$A$4</c:f>
              <c:numCache>
                <c:formatCode>General</c:formatCode>
                <c:ptCount val="4"/>
                <c:pt idx="0">
                  <c:v>2012</c:v>
                </c:pt>
                <c:pt idx="1">
                  <c:v>2013</c:v>
                </c:pt>
                <c:pt idx="2">
                  <c:v>2014</c:v>
                </c:pt>
                <c:pt idx="3">
                  <c:v>2015</c:v>
                </c:pt>
              </c:numCache>
            </c:numRef>
          </c:cat>
          <c:val>
            <c:numRef>
              <c:f>Sheet1!$B$1:$B$4</c:f>
              <c:numCache>
                <c:formatCode>General</c:formatCode>
                <c:ptCount val="4"/>
                <c:pt idx="0">
                  <c:v>5425406</c:v>
                </c:pt>
                <c:pt idx="1">
                  <c:v>5611551</c:v>
                </c:pt>
                <c:pt idx="2">
                  <c:v>5795730</c:v>
                </c:pt>
                <c:pt idx="3">
                  <c:v>6022105</c:v>
                </c:pt>
              </c:numCache>
            </c:numRef>
          </c:val>
          <c:extLst>
            <c:ext xmlns:c16="http://schemas.microsoft.com/office/drawing/2014/chart" uri="{C3380CC4-5D6E-409C-BE32-E72D297353CC}">
              <c16:uniqueId val="{00000000-A90F-481B-8769-94F28ADA2607}"/>
            </c:ext>
          </c:extLst>
        </c:ser>
        <c:dLbls>
          <c:showLegendKey val="0"/>
          <c:showVal val="0"/>
          <c:showCatName val="0"/>
          <c:showSerName val="0"/>
          <c:showPercent val="0"/>
          <c:showBubbleSize val="0"/>
        </c:dLbls>
        <c:gapWidth val="219"/>
        <c:overlap val="-27"/>
        <c:axId val="432194664"/>
        <c:axId val="432194992"/>
      </c:barChart>
      <c:catAx>
        <c:axId val="4321946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432194992"/>
        <c:crosses val="autoZero"/>
        <c:auto val="1"/>
        <c:lblAlgn val="ctr"/>
        <c:lblOffset val="100"/>
        <c:noMultiLvlLbl val="0"/>
      </c:catAx>
      <c:valAx>
        <c:axId val="43219499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321946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Sheet1!$A$1</c:f>
              <c:strCache>
                <c:ptCount val="1"/>
                <c:pt idx="0">
                  <c:v>Sales</c:v>
                </c:pt>
              </c:strCache>
            </c:strRef>
          </c:tx>
          <c:explosion val="25"/>
          <c:dPt>
            <c:idx val="0"/>
            <c:bubble3D val="0"/>
            <c:explosion val="0"/>
            <c:spPr>
              <a:solidFill>
                <a:schemeClr val="accent1"/>
              </a:solidFill>
              <a:ln>
                <a:noFill/>
              </a:ln>
              <a:effectLst/>
            </c:spPr>
            <c:extLst>
              <c:ext xmlns:c16="http://schemas.microsoft.com/office/drawing/2014/chart" uri="{C3380CC4-5D6E-409C-BE32-E72D297353CC}">
                <c16:uniqueId val="{00000001-0600-44F7-9C42-636D9DFBB385}"/>
              </c:ext>
            </c:extLst>
          </c:dPt>
          <c:dPt>
            <c:idx val="1"/>
            <c:bubble3D val="0"/>
            <c:explosion val="9"/>
            <c:spPr>
              <a:solidFill>
                <a:schemeClr val="accent2"/>
              </a:solidFill>
              <a:ln>
                <a:noFill/>
              </a:ln>
              <a:effectLst/>
            </c:spPr>
            <c:extLst>
              <c:ext xmlns:c16="http://schemas.microsoft.com/office/drawing/2014/chart" uri="{C3380CC4-5D6E-409C-BE32-E72D297353CC}">
                <c16:uniqueId val="{00000002-0600-44F7-9C42-636D9DFBB385}"/>
              </c:ext>
            </c:extLst>
          </c:dPt>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solidFill>
                    <a:latin typeface="+mn-lt"/>
                    <a:ea typeface="+mn-ea"/>
                    <a:cs typeface="+mn-cs"/>
                  </a:defRPr>
                </a:pPr>
                <a:endParaRPr lang="en-US"/>
              </a:p>
            </c:txPr>
            <c:showLegendKey val="0"/>
            <c:showVal val="0"/>
            <c:showCatName val="1"/>
            <c:showSerName val="0"/>
            <c:showPercent val="0"/>
            <c:showBubbleSize val="0"/>
            <c:showLeaderLines val="1"/>
            <c:leaderLines>
              <c:spPr>
                <a:ln w="6350" cap="flat" cmpd="sng" algn="ctr">
                  <a:solidFill>
                    <a:schemeClr val="tx1"/>
                  </a:solidFill>
                  <a:prstDash val="solid"/>
                  <a:round/>
                </a:ln>
                <a:effectLst/>
              </c:spPr>
            </c:leaderLines>
            <c:extLst>
              <c:ext xmlns:c15="http://schemas.microsoft.com/office/drawing/2012/chart" uri="{CE6537A1-D6FC-4f65-9D91-7224C49458BB}"/>
            </c:extLst>
          </c:dLbls>
          <c:cat>
            <c:multiLvlStrRef>
              <c:f>Sheet1!#REF!</c:f>
            </c:multiLvlStrRef>
          </c:cat>
          <c:val>
            <c:numRef>
              <c:f>Sheet1!$A$2:$A$3</c:f>
              <c:numCache>
                <c:formatCode>0%</c:formatCode>
                <c:ptCount val="2"/>
                <c:pt idx="0">
                  <c:v>0.8</c:v>
                </c:pt>
                <c:pt idx="1">
                  <c:v>0.2</c:v>
                </c:pt>
              </c:numCache>
            </c:numRef>
          </c:val>
          <c:extLst>
            <c:ext xmlns:c16="http://schemas.microsoft.com/office/drawing/2014/chart" uri="{C3380CC4-5D6E-409C-BE32-E72D297353CC}">
              <c16:uniqueId val="{00000003-0600-44F7-9C42-636D9DFBB385}"/>
            </c:ext>
          </c:extLst>
        </c:ser>
        <c:dLbls>
          <c:showLegendKey val="0"/>
          <c:showVal val="0"/>
          <c:showCatName val="1"/>
          <c:showSerName val="0"/>
          <c:showPercent val="0"/>
          <c:showBubbleSize val="0"/>
          <c:showLeaderLines val="1"/>
        </c:dLbls>
        <c:firstSliceAng val="0"/>
      </c:pieChart>
      <c:spPr>
        <a:noFill/>
        <a:ln>
          <a:noFill/>
        </a:ln>
        <a:effectLst/>
      </c:spPr>
    </c:plotArea>
    <c:plotVisOnly val="1"/>
    <c:dispBlanksAs val="gap"/>
    <c:showDLblsOverMax val="0"/>
  </c:chart>
  <c:spPr>
    <a:noFill/>
    <a:ln w="6350" cap="flat" cmpd="sng" algn="ctr">
      <a:noFill/>
      <a:prstDash val="solid"/>
      <a:miter lim="800000"/>
    </a:ln>
    <a:effectLst/>
  </c:spPr>
  <c:txPr>
    <a:bodyPr/>
    <a:lstStyle/>
    <a:p>
      <a:pPr>
        <a:defRPr sz="18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0C8C2A-2CC2-4885-876F-75B0E79E8160}" type="doc">
      <dgm:prSet loTypeId="urn:microsoft.com/office/officeart/2009/layout/CircleArrowProcess" loCatId="cycle" qsTypeId="urn:microsoft.com/office/officeart/2005/8/quickstyle/simple1" qsCatId="simple" csTypeId="urn:microsoft.com/office/officeart/2005/8/colors/colorful1" csCatId="colorful" phldr="1"/>
      <dgm:spPr/>
      <dgm:t>
        <a:bodyPr/>
        <a:lstStyle/>
        <a:p>
          <a:endParaRPr lang="en-CA"/>
        </a:p>
      </dgm:t>
    </dgm:pt>
    <dgm:pt modelId="{18CD4307-536B-4C31-9841-1DBF3D0A0AB4}">
      <dgm:prSet custT="1"/>
      <dgm:spPr/>
      <dgm:t>
        <a:bodyPr/>
        <a:lstStyle/>
        <a:p>
          <a:pPr rtl="0"/>
          <a:r>
            <a:rPr lang="en-US" sz="2000" b="1" dirty="0"/>
            <a:t>ACCESS </a:t>
          </a:r>
          <a:endParaRPr lang="en-CA" sz="2000" b="1" dirty="0"/>
        </a:p>
      </dgm:t>
    </dgm:pt>
    <dgm:pt modelId="{52BB539D-2335-46B0-8ED9-743E08B0D620}" type="parTrans" cxnId="{CEC344D9-869C-4124-B958-EA5791A9F768}">
      <dgm:prSet/>
      <dgm:spPr/>
      <dgm:t>
        <a:bodyPr/>
        <a:lstStyle/>
        <a:p>
          <a:endParaRPr lang="en-CA"/>
        </a:p>
      </dgm:t>
    </dgm:pt>
    <dgm:pt modelId="{F00A4BFD-824E-449F-B9E3-9936EEA52441}" type="sibTrans" cxnId="{CEC344D9-869C-4124-B958-EA5791A9F768}">
      <dgm:prSet/>
      <dgm:spPr/>
      <dgm:t>
        <a:bodyPr/>
        <a:lstStyle/>
        <a:p>
          <a:endParaRPr lang="en-CA"/>
        </a:p>
      </dgm:t>
    </dgm:pt>
    <dgm:pt modelId="{23BA7835-9481-4E41-859D-D9B52B370130}">
      <dgm:prSet custT="1"/>
      <dgm:spPr/>
      <dgm:t>
        <a:bodyPr/>
        <a:lstStyle/>
        <a:p>
          <a:pPr rtl="0"/>
          <a:r>
            <a:rPr lang="en-US" sz="2000" b="1"/>
            <a:t>CONTENT</a:t>
          </a:r>
          <a:endParaRPr lang="en-CA" sz="2000" b="1"/>
        </a:p>
      </dgm:t>
    </dgm:pt>
    <dgm:pt modelId="{45485E6B-7AFD-495D-ADE8-9ECA20E838FA}" type="parTrans" cxnId="{3D16E1DE-B0EE-4B23-BE44-4BAC70CEE54D}">
      <dgm:prSet/>
      <dgm:spPr/>
      <dgm:t>
        <a:bodyPr/>
        <a:lstStyle/>
        <a:p>
          <a:endParaRPr lang="en-CA"/>
        </a:p>
      </dgm:t>
    </dgm:pt>
    <dgm:pt modelId="{86B46F48-C4BF-4CC2-8499-973DAD837B33}" type="sibTrans" cxnId="{3D16E1DE-B0EE-4B23-BE44-4BAC70CEE54D}">
      <dgm:prSet/>
      <dgm:spPr/>
      <dgm:t>
        <a:bodyPr/>
        <a:lstStyle/>
        <a:p>
          <a:endParaRPr lang="en-CA"/>
        </a:p>
      </dgm:t>
    </dgm:pt>
    <dgm:pt modelId="{B1A4CD4D-BDE7-4851-B534-1C3739D71680}">
      <dgm:prSet custT="1"/>
      <dgm:spPr/>
      <dgm:t>
        <a:bodyPr/>
        <a:lstStyle/>
        <a:p>
          <a:pPr rtl="0"/>
          <a:r>
            <a:rPr lang="en-US" sz="2000" b="1"/>
            <a:t>TECHNOLOGY</a:t>
          </a:r>
          <a:endParaRPr lang="en-CA" sz="2000" b="1"/>
        </a:p>
      </dgm:t>
    </dgm:pt>
    <dgm:pt modelId="{D54D2B48-FAB0-4C3B-8705-A0B2BBE877AA}" type="parTrans" cxnId="{044560A3-BA30-4247-857C-3DB31B8F9C90}">
      <dgm:prSet/>
      <dgm:spPr/>
      <dgm:t>
        <a:bodyPr/>
        <a:lstStyle/>
        <a:p>
          <a:endParaRPr lang="en-CA"/>
        </a:p>
      </dgm:t>
    </dgm:pt>
    <dgm:pt modelId="{7047ACA5-2648-4105-8770-F9B2F1D7B8DC}" type="sibTrans" cxnId="{044560A3-BA30-4247-857C-3DB31B8F9C90}">
      <dgm:prSet/>
      <dgm:spPr/>
      <dgm:t>
        <a:bodyPr/>
        <a:lstStyle/>
        <a:p>
          <a:endParaRPr lang="en-CA"/>
        </a:p>
      </dgm:t>
    </dgm:pt>
    <dgm:pt modelId="{335DB45B-C9D4-4474-8CE9-A584C5033130}" type="pres">
      <dgm:prSet presAssocID="{F80C8C2A-2CC2-4885-876F-75B0E79E8160}" presName="Name0" presStyleCnt="0">
        <dgm:presLayoutVars>
          <dgm:chMax val="7"/>
          <dgm:chPref val="7"/>
          <dgm:dir/>
          <dgm:animLvl val="lvl"/>
        </dgm:presLayoutVars>
      </dgm:prSet>
      <dgm:spPr/>
    </dgm:pt>
    <dgm:pt modelId="{A5794B3E-6BF9-48F0-85EB-96D6C86F624D}" type="pres">
      <dgm:prSet presAssocID="{18CD4307-536B-4C31-9841-1DBF3D0A0AB4}" presName="Accent1" presStyleCnt="0"/>
      <dgm:spPr/>
    </dgm:pt>
    <dgm:pt modelId="{524438D2-5D74-4674-AF35-4E16EC6B258E}" type="pres">
      <dgm:prSet presAssocID="{18CD4307-536B-4C31-9841-1DBF3D0A0AB4}" presName="Accent" presStyleLbl="node1" presStyleIdx="0" presStyleCnt="3"/>
      <dgm:spPr/>
    </dgm:pt>
    <dgm:pt modelId="{AE86FDD6-957D-4389-B525-319B0E7A2DD2}" type="pres">
      <dgm:prSet presAssocID="{18CD4307-536B-4C31-9841-1DBF3D0A0AB4}" presName="Parent1" presStyleLbl="revTx" presStyleIdx="0" presStyleCnt="3" custScaleX="174611">
        <dgm:presLayoutVars>
          <dgm:chMax val="1"/>
          <dgm:chPref val="1"/>
          <dgm:bulletEnabled val="1"/>
        </dgm:presLayoutVars>
      </dgm:prSet>
      <dgm:spPr/>
    </dgm:pt>
    <dgm:pt modelId="{DA5696EA-ECA8-412C-9293-B12301D1EF94}" type="pres">
      <dgm:prSet presAssocID="{23BA7835-9481-4E41-859D-D9B52B370130}" presName="Accent2" presStyleCnt="0"/>
      <dgm:spPr/>
    </dgm:pt>
    <dgm:pt modelId="{592D1C43-A728-4562-8C78-590C2A7A3AEC}" type="pres">
      <dgm:prSet presAssocID="{23BA7835-9481-4E41-859D-D9B52B370130}" presName="Accent" presStyleLbl="node1" presStyleIdx="1" presStyleCnt="3"/>
      <dgm:spPr/>
    </dgm:pt>
    <dgm:pt modelId="{31B56CA5-C41A-4FEC-99B4-714CF1DFA301}" type="pres">
      <dgm:prSet presAssocID="{23BA7835-9481-4E41-859D-D9B52B370130}" presName="Parent2" presStyleLbl="revTx" presStyleIdx="1" presStyleCnt="3" custScaleX="174611">
        <dgm:presLayoutVars>
          <dgm:chMax val="1"/>
          <dgm:chPref val="1"/>
          <dgm:bulletEnabled val="1"/>
        </dgm:presLayoutVars>
      </dgm:prSet>
      <dgm:spPr/>
    </dgm:pt>
    <dgm:pt modelId="{EA247F9A-1686-4A1C-A087-27FD1AFEBD78}" type="pres">
      <dgm:prSet presAssocID="{B1A4CD4D-BDE7-4851-B534-1C3739D71680}" presName="Accent3" presStyleCnt="0"/>
      <dgm:spPr/>
    </dgm:pt>
    <dgm:pt modelId="{4155E21C-6873-4E1D-A534-FD7CBB019A29}" type="pres">
      <dgm:prSet presAssocID="{B1A4CD4D-BDE7-4851-B534-1C3739D71680}" presName="Accent" presStyleLbl="node1" presStyleIdx="2" presStyleCnt="3"/>
      <dgm:spPr/>
    </dgm:pt>
    <dgm:pt modelId="{21C10CF7-0690-4886-A35B-ED4C77953E4A}" type="pres">
      <dgm:prSet presAssocID="{B1A4CD4D-BDE7-4851-B534-1C3739D71680}" presName="Parent3" presStyleLbl="revTx" presStyleIdx="2" presStyleCnt="3" custScaleX="174611">
        <dgm:presLayoutVars>
          <dgm:chMax val="1"/>
          <dgm:chPref val="1"/>
          <dgm:bulletEnabled val="1"/>
        </dgm:presLayoutVars>
      </dgm:prSet>
      <dgm:spPr/>
    </dgm:pt>
  </dgm:ptLst>
  <dgm:cxnLst>
    <dgm:cxn modelId="{07107B07-AE67-4C08-B0C4-78758A760F4C}" type="presOf" srcId="{F80C8C2A-2CC2-4885-876F-75B0E79E8160}" destId="{335DB45B-C9D4-4474-8CE9-A584C5033130}" srcOrd="0" destOrd="0" presId="urn:microsoft.com/office/officeart/2009/layout/CircleArrowProcess"/>
    <dgm:cxn modelId="{D138824D-3E26-496A-841B-69E72C55B60B}" type="presOf" srcId="{18CD4307-536B-4C31-9841-1DBF3D0A0AB4}" destId="{AE86FDD6-957D-4389-B525-319B0E7A2DD2}" srcOrd="0" destOrd="0" presId="urn:microsoft.com/office/officeart/2009/layout/CircleArrowProcess"/>
    <dgm:cxn modelId="{044560A3-BA30-4247-857C-3DB31B8F9C90}" srcId="{F80C8C2A-2CC2-4885-876F-75B0E79E8160}" destId="{B1A4CD4D-BDE7-4851-B534-1C3739D71680}" srcOrd="2" destOrd="0" parTransId="{D54D2B48-FAB0-4C3B-8705-A0B2BBE877AA}" sibTransId="{7047ACA5-2648-4105-8770-F9B2F1D7B8DC}"/>
    <dgm:cxn modelId="{CEC344D9-869C-4124-B958-EA5791A9F768}" srcId="{F80C8C2A-2CC2-4885-876F-75B0E79E8160}" destId="{18CD4307-536B-4C31-9841-1DBF3D0A0AB4}" srcOrd="0" destOrd="0" parTransId="{52BB539D-2335-46B0-8ED9-743E08B0D620}" sibTransId="{F00A4BFD-824E-449F-B9E3-9936EEA52441}"/>
    <dgm:cxn modelId="{3D16E1DE-B0EE-4B23-BE44-4BAC70CEE54D}" srcId="{F80C8C2A-2CC2-4885-876F-75B0E79E8160}" destId="{23BA7835-9481-4E41-859D-D9B52B370130}" srcOrd="1" destOrd="0" parTransId="{45485E6B-7AFD-495D-ADE8-9ECA20E838FA}" sibTransId="{86B46F48-C4BF-4CC2-8499-973DAD837B33}"/>
    <dgm:cxn modelId="{8F0611E0-16CF-4C82-A972-BC10A443C000}" type="presOf" srcId="{B1A4CD4D-BDE7-4851-B534-1C3739D71680}" destId="{21C10CF7-0690-4886-A35B-ED4C77953E4A}" srcOrd="0" destOrd="0" presId="urn:microsoft.com/office/officeart/2009/layout/CircleArrowProcess"/>
    <dgm:cxn modelId="{592D19FA-E2D6-4CA5-9122-DADEAFE8617A}" type="presOf" srcId="{23BA7835-9481-4E41-859D-D9B52B370130}" destId="{31B56CA5-C41A-4FEC-99B4-714CF1DFA301}" srcOrd="0" destOrd="0" presId="urn:microsoft.com/office/officeart/2009/layout/CircleArrowProcess"/>
    <dgm:cxn modelId="{FD1BAB03-96E1-44EA-9688-2FD9C38AD0A8}" type="presParOf" srcId="{335DB45B-C9D4-4474-8CE9-A584C5033130}" destId="{A5794B3E-6BF9-48F0-85EB-96D6C86F624D}" srcOrd="0" destOrd="0" presId="urn:microsoft.com/office/officeart/2009/layout/CircleArrowProcess"/>
    <dgm:cxn modelId="{6FBB45F6-B8B0-43EE-B3CA-595E1E0B7FF4}" type="presParOf" srcId="{A5794B3E-6BF9-48F0-85EB-96D6C86F624D}" destId="{524438D2-5D74-4674-AF35-4E16EC6B258E}" srcOrd="0" destOrd="0" presId="urn:microsoft.com/office/officeart/2009/layout/CircleArrowProcess"/>
    <dgm:cxn modelId="{B957510B-5B49-46EC-95A0-106EFE75DF82}" type="presParOf" srcId="{335DB45B-C9D4-4474-8CE9-A584C5033130}" destId="{AE86FDD6-957D-4389-B525-319B0E7A2DD2}" srcOrd="1" destOrd="0" presId="urn:microsoft.com/office/officeart/2009/layout/CircleArrowProcess"/>
    <dgm:cxn modelId="{7A3FCE74-14EB-47BF-B29C-8D87691FDC7F}" type="presParOf" srcId="{335DB45B-C9D4-4474-8CE9-A584C5033130}" destId="{DA5696EA-ECA8-412C-9293-B12301D1EF94}" srcOrd="2" destOrd="0" presId="urn:microsoft.com/office/officeart/2009/layout/CircleArrowProcess"/>
    <dgm:cxn modelId="{E8975B60-68B3-4671-B387-5D2E39DA671B}" type="presParOf" srcId="{DA5696EA-ECA8-412C-9293-B12301D1EF94}" destId="{592D1C43-A728-4562-8C78-590C2A7A3AEC}" srcOrd="0" destOrd="0" presId="urn:microsoft.com/office/officeart/2009/layout/CircleArrowProcess"/>
    <dgm:cxn modelId="{EDFA3665-1D99-4222-9CFE-64E33521BEB6}" type="presParOf" srcId="{335DB45B-C9D4-4474-8CE9-A584C5033130}" destId="{31B56CA5-C41A-4FEC-99B4-714CF1DFA301}" srcOrd="3" destOrd="0" presId="urn:microsoft.com/office/officeart/2009/layout/CircleArrowProcess"/>
    <dgm:cxn modelId="{E3FAF29A-78D0-4C83-804B-325CADDB7E06}" type="presParOf" srcId="{335DB45B-C9D4-4474-8CE9-A584C5033130}" destId="{EA247F9A-1686-4A1C-A087-27FD1AFEBD78}" srcOrd="4" destOrd="0" presId="urn:microsoft.com/office/officeart/2009/layout/CircleArrowProcess"/>
    <dgm:cxn modelId="{B5829A03-71B9-476D-96F3-BC318B3C1DB9}" type="presParOf" srcId="{EA247F9A-1686-4A1C-A087-27FD1AFEBD78}" destId="{4155E21C-6873-4E1D-A534-FD7CBB019A29}" srcOrd="0" destOrd="0" presId="urn:microsoft.com/office/officeart/2009/layout/CircleArrowProcess"/>
    <dgm:cxn modelId="{3B398337-D960-4D25-81B4-2B5316657CE9}" type="presParOf" srcId="{335DB45B-C9D4-4474-8CE9-A584C5033130}" destId="{21C10CF7-0690-4886-A35B-ED4C77953E4A}"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C33D65-C07D-4DF3-B1AE-097C4B13D3FA}"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1BADF023-D827-4D50-9033-FFA4C64636EE}">
      <dgm:prSet phldrT="[Text]" custT="1"/>
      <dgm:spPr/>
      <dgm:t>
        <a:bodyPr/>
        <a:lstStyle/>
        <a:p>
          <a:pPr algn="ctr"/>
          <a:r>
            <a:rPr lang="en-US" sz="2800" dirty="0"/>
            <a:t>CONVENIENT</a:t>
          </a:r>
        </a:p>
      </dgm:t>
    </dgm:pt>
    <dgm:pt modelId="{07C80821-831F-4DEE-841B-36B2EF33983E}" type="parTrans" cxnId="{C5BE2528-AD96-4672-9353-8C36C4D9A8AE}">
      <dgm:prSet/>
      <dgm:spPr/>
      <dgm:t>
        <a:bodyPr/>
        <a:lstStyle/>
        <a:p>
          <a:endParaRPr lang="en-US"/>
        </a:p>
      </dgm:t>
    </dgm:pt>
    <dgm:pt modelId="{B9105F7F-8521-4E1C-8934-A2ADFB442E7C}" type="sibTrans" cxnId="{C5BE2528-AD96-4672-9353-8C36C4D9A8AE}">
      <dgm:prSet/>
      <dgm:spPr/>
      <dgm:t>
        <a:bodyPr/>
        <a:lstStyle/>
        <a:p>
          <a:endParaRPr lang="en-US"/>
        </a:p>
      </dgm:t>
    </dgm:pt>
    <dgm:pt modelId="{42C8F689-6812-43A3-A307-9EBB719CE499}">
      <dgm:prSet phldrT="[Text]"/>
      <dgm:spPr/>
      <dgm:t>
        <a:bodyPr/>
        <a:lstStyle/>
        <a:p>
          <a:r>
            <a:rPr lang="en-CA" dirty="0"/>
            <a:t>Study at your own pace, place, time</a:t>
          </a:r>
          <a:endParaRPr lang="en-US" dirty="0"/>
        </a:p>
      </dgm:t>
    </dgm:pt>
    <dgm:pt modelId="{9953287C-A5C6-4ED0-B6FF-43239CB36FC9}" type="parTrans" cxnId="{751D8BA1-E87D-4357-89BD-CCC96BD4E976}">
      <dgm:prSet/>
      <dgm:spPr/>
      <dgm:t>
        <a:bodyPr/>
        <a:lstStyle/>
        <a:p>
          <a:endParaRPr lang="en-US"/>
        </a:p>
      </dgm:t>
    </dgm:pt>
    <dgm:pt modelId="{0F596728-7100-41A7-B32E-AC2B7EFD7D3E}" type="sibTrans" cxnId="{751D8BA1-E87D-4357-89BD-CCC96BD4E976}">
      <dgm:prSet/>
      <dgm:spPr/>
      <dgm:t>
        <a:bodyPr/>
        <a:lstStyle/>
        <a:p>
          <a:endParaRPr lang="en-US"/>
        </a:p>
      </dgm:t>
    </dgm:pt>
    <dgm:pt modelId="{D55B32A8-A757-4FD8-8195-82B8C9AAB297}">
      <dgm:prSet phldrT="[Text]" custT="1"/>
      <dgm:spPr/>
      <dgm:t>
        <a:bodyPr/>
        <a:lstStyle/>
        <a:p>
          <a:pPr algn="ctr"/>
          <a:r>
            <a:rPr lang="en-US" sz="2800" dirty="0"/>
            <a:t>FLEXIBLE</a:t>
          </a:r>
        </a:p>
      </dgm:t>
    </dgm:pt>
    <dgm:pt modelId="{77AFE2EC-7C30-42C2-95A9-14849C7CE592}" type="parTrans" cxnId="{2C012178-A705-4179-AC07-3B06A6F2BE00}">
      <dgm:prSet/>
      <dgm:spPr/>
      <dgm:t>
        <a:bodyPr/>
        <a:lstStyle/>
        <a:p>
          <a:endParaRPr lang="en-US"/>
        </a:p>
      </dgm:t>
    </dgm:pt>
    <dgm:pt modelId="{95D2A649-453F-4C2A-B813-D9594B004232}" type="sibTrans" cxnId="{2C012178-A705-4179-AC07-3B06A6F2BE00}">
      <dgm:prSet/>
      <dgm:spPr/>
      <dgm:t>
        <a:bodyPr/>
        <a:lstStyle/>
        <a:p>
          <a:endParaRPr lang="en-US"/>
        </a:p>
      </dgm:t>
    </dgm:pt>
    <dgm:pt modelId="{F9137B12-205E-44C0-A650-6642F3F6774E}">
      <dgm:prSet phldrT="[Text]"/>
      <dgm:spPr/>
      <dgm:t>
        <a:bodyPr/>
        <a:lstStyle/>
        <a:p>
          <a:r>
            <a:rPr lang="en-CA" dirty="0"/>
            <a:t>Option to listen, watch or read lecture in different formats</a:t>
          </a:r>
          <a:endParaRPr lang="en-US" dirty="0"/>
        </a:p>
      </dgm:t>
    </dgm:pt>
    <dgm:pt modelId="{470CCD77-2DF2-493A-8D7A-F55768AF51D4}" type="parTrans" cxnId="{38CA131E-C1D0-4851-9673-2DC3675BF36C}">
      <dgm:prSet/>
      <dgm:spPr/>
      <dgm:t>
        <a:bodyPr/>
        <a:lstStyle/>
        <a:p>
          <a:endParaRPr lang="en-US"/>
        </a:p>
      </dgm:t>
    </dgm:pt>
    <dgm:pt modelId="{34EF3416-E63D-426B-BC15-2481C4767AB6}" type="sibTrans" cxnId="{38CA131E-C1D0-4851-9673-2DC3675BF36C}">
      <dgm:prSet/>
      <dgm:spPr/>
      <dgm:t>
        <a:bodyPr/>
        <a:lstStyle/>
        <a:p>
          <a:endParaRPr lang="en-US"/>
        </a:p>
      </dgm:t>
    </dgm:pt>
    <dgm:pt modelId="{77CA4531-D0AE-4F85-9868-75E511C3A175}">
      <dgm:prSet phldrT="[Text]" custT="1"/>
      <dgm:spPr/>
      <dgm:t>
        <a:bodyPr/>
        <a:lstStyle/>
        <a:p>
          <a:pPr algn="ctr"/>
          <a:r>
            <a:rPr lang="en-US" sz="2800" dirty="0"/>
            <a:t>AFFORDABLE</a:t>
          </a:r>
        </a:p>
      </dgm:t>
    </dgm:pt>
    <dgm:pt modelId="{174ED3FC-781D-4B89-BA91-C053F0090127}" type="parTrans" cxnId="{60C4228E-6989-41FA-A041-F9B856E2B1D7}">
      <dgm:prSet/>
      <dgm:spPr/>
      <dgm:t>
        <a:bodyPr/>
        <a:lstStyle/>
        <a:p>
          <a:endParaRPr lang="en-US"/>
        </a:p>
      </dgm:t>
    </dgm:pt>
    <dgm:pt modelId="{F9FF5C5E-F4A1-444F-99A6-2FCA2E5EA10B}" type="sibTrans" cxnId="{60C4228E-6989-41FA-A041-F9B856E2B1D7}">
      <dgm:prSet/>
      <dgm:spPr/>
      <dgm:t>
        <a:bodyPr/>
        <a:lstStyle/>
        <a:p>
          <a:endParaRPr lang="en-US"/>
        </a:p>
      </dgm:t>
    </dgm:pt>
    <dgm:pt modelId="{A19AF930-EDD4-4774-A76C-1EC4A45D2C40}">
      <dgm:prSet phldrT="[Text]" custT="1"/>
      <dgm:spPr/>
      <dgm:t>
        <a:bodyPr/>
        <a:lstStyle/>
        <a:p>
          <a:pPr algn="ctr"/>
          <a:r>
            <a:rPr lang="en-US" sz="2800" dirty="0"/>
            <a:t>ANONYMOUS</a:t>
          </a:r>
        </a:p>
      </dgm:t>
    </dgm:pt>
    <dgm:pt modelId="{C99EEED3-9C20-4B57-93D3-2A304882BEA2}" type="parTrans" cxnId="{60AA6D7D-FA42-48A6-8B46-C1AC954EF980}">
      <dgm:prSet/>
      <dgm:spPr/>
      <dgm:t>
        <a:bodyPr/>
        <a:lstStyle/>
        <a:p>
          <a:endParaRPr lang="en-US"/>
        </a:p>
      </dgm:t>
    </dgm:pt>
    <dgm:pt modelId="{D4E7DEA5-87CB-4743-B194-B1DD1AC7E074}" type="sibTrans" cxnId="{60AA6D7D-FA42-48A6-8B46-C1AC954EF980}">
      <dgm:prSet/>
      <dgm:spPr/>
      <dgm:t>
        <a:bodyPr/>
        <a:lstStyle/>
        <a:p>
          <a:endParaRPr lang="en-US"/>
        </a:p>
      </dgm:t>
    </dgm:pt>
    <dgm:pt modelId="{4E7EAB37-2FDF-4428-84BE-C4041DD62DAA}">
      <dgm:prSet/>
      <dgm:spPr/>
      <dgm:t>
        <a:bodyPr/>
        <a:lstStyle/>
        <a:p>
          <a:r>
            <a:rPr lang="en-CA" dirty="0"/>
            <a:t>Don’t require to travel to campus or accommodation</a:t>
          </a:r>
        </a:p>
      </dgm:t>
    </dgm:pt>
    <dgm:pt modelId="{D1CB3C3B-7CB2-42FA-9648-72876E9785F8}" type="parTrans" cxnId="{736BFD96-9902-4BBC-AF8E-2D9C232D82CA}">
      <dgm:prSet/>
      <dgm:spPr/>
      <dgm:t>
        <a:bodyPr/>
        <a:lstStyle/>
        <a:p>
          <a:endParaRPr lang="en-US"/>
        </a:p>
      </dgm:t>
    </dgm:pt>
    <dgm:pt modelId="{8C36AC76-A01D-4012-A80B-BF4B38DBB6E2}" type="sibTrans" cxnId="{736BFD96-9902-4BBC-AF8E-2D9C232D82CA}">
      <dgm:prSet/>
      <dgm:spPr/>
      <dgm:t>
        <a:bodyPr/>
        <a:lstStyle/>
        <a:p>
          <a:endParaRPr lang="en-US"/>
        </a:p>
      </dgm:t>
    </dgm:pt>
    <dgm:pt modelId="{B847F1A6-5995-4271-8DB6-2C11050F8921}">
      <dgm:prSet phldrT="[Text]"/>
      <dgm:spPr/>
      <dgm:t>
        <a:bodyPr/>
        <a:lstStyle/>
        <a:p>
          <a:r>
            <a:rPr lang="en-CA" dirty="0"/>
            <a:t>Costs less than F2F</a:t>
          </a:r>
          <a:endParaRPr lang="en-US" dirty="0"/>
        </a:p>
      </dgm:t>
    </dgm:pt>
    <dgm:pt modelId="{AFC435BC-D0A2-4F28-A843-F27C6AB97A83}" type="parTrans" cxnId="{0716907C-9985-4686-81D0-D71547F358AC}">
      <dgm:prSet/>
      <dgm:spPr/>
      <dgm:t>
        <a:bodyPr/>
        <a:lstStyle/>
        <a:p>
          <a:endParaRPr lang="en-US"/>
        </a:p>
      </dgm:t>
    </dgm:pt>
    <dgm:pt modelId="{4FC311FA-C15E-49B8-BDA8-DF35E805C6C1}" type="sibTrans" cxnId="{0716907C-9985-4686-81D0-D71547F358AC}">
      <dgm:prSet/>
      <dgm:spPr/>
      <dgm:t>
        <a:bodyPr/>
        <a:lstStyle/>
        <a:p>
          <a:endParaRPr lang="en-US"/>
        </a:p>
      </dgm:t>
    </dgm:pt>
    <dgm:pt modelId="{980EC9DB-4CE7-476A-9434-E48D1D3D3500}">
      <dgm:prSet phldrT="[Text]"/>
      <dgm:spPr/>
      <dgm:t>
        <a:bodyPr/>
        <a:lstStyle/>
        <a:p>
          <a:r>
            <a:rPr lang="en-CA"/>
            <a:t>Engage with professors and classmates without feeling discriminated </a:t>
          </a:r>
          <a:endParaRPr lang="en-US" dirty="0"/>
        </a:p>
      </dgm:t>
    </dgm:pt>
    <dgm:pt modelId="{BBB83414-5F3E-4A4B-8647-8B353F7DD3DD}" type="parTrans" cxnId="{234AEF0E-9110-46D2-AC08-C6F6A0489B63}">
      <dgm:prSet/>
      <dgm:spPr/>
      <dgm:t>
        <a:bodyPr/>
        <a:lstStyle/>
        <a:p>
          <a:endParaRPr lang="en-US"/>
        </a:p>
      </dgm:t>
    </dgm:pt>
    <dgm:pt modelId="{063826E0-097A-4629-AD8A-B23AA2E9BFD8}" type="sibTrans" cxnId="{234AEF0E-9110-46D2-AC08-C6F6A0489B63}">
      <dgm:prSet/>
      <dgm:spPr/>
      <dgm:t>
        <a:bodyPr/>
        <a:lstStyle/>
        <a:p>
          <a:endParaRPr lang="en-US"/>
        </a:p>
      </dgm:t>
    </dgm:pt>
    <dgm:pt modelId="{83B80AC0-7E6C-44D5-B120-6B5A5C05952E}" type="pres">
      <dgm:prSet presAssocID="{F7C33D65-C07D-4DF3-B1AE-097C4B13D3FA}" presName="linear" presStyleCnt="0">
        <dgm:presLayoutVars>
          <dgm:animLvl val="lvl"/>
          <dgm:resizeHandles val="exact"/>
        </dgm:presLayoutVars>
      </dgm:prSet>
      <dgm:spPr/>
    </dgm:pt>
    <dgm:pt modelId="{0B4AFBA5-198F-4FB8-B1B0-5DBC85F5E5D6}" type="pres">
      <dgm:prSet presAssocID="{1BADF023-D827-4D50-9033-FFA4C64636EE}" presName="parentText" presStyleLbl="node1" presStyleIdx="0" presStyleCnt="4">
        <dgm:presLayoutVars>
          <dgm:chMax val="0"/>
          <dgm:bulletEnabled val="1"/>
        </dgm:presLayoutVars>
      </dgm:prSet>
      <dgm:spPr/>
    </dgm:pt>
    <dgm:pt modelId="{1A6F3E03-E6F9-4CEB-B58C-5BBA557B21F0}" type="pres">
      <dgm:prSet presAssocID="{1BADF023-D827-4D50-9033-FFA4C64636EE}" presName="childText" presStyleLbl="revTx" presStyleIdx="0" presStyleCnt="4">
        <dgm:presLayoutVars>
          <dgm:bulletEnabled val="1"/>
        </dgm:presLayoutVars>
      </dgm:prSet>
      <dgm:spPr/>
    </dgm:pt>
    <dgm:pt modelId="{2BA6C080-E45B-4E5E-9F66-15AB5435F0F1}" type="pres">
      <dgm:prSet presAssocID="{D55B32A8-A757-4FD8-8195-82B8C9AAB297}" presName="parentText" presStyleLbl="node1" presStyleIdx="1" presStyleCnt="4">
        <dgm:presLayoutVars>
          <dgm:chMax val="0"/>
          <dgm:bulletEnabled val="1"/>
        </dgm:presLayoutVars>
      </dgm:prSet>
      <dgm:spPr/>
    </dgm:pt>
    <dgm:pt modelId="{FAED2E74-D142-49C6-9C1D-0E435E0537E3}" type="pres">
      <dgm:prSet presAssocID="{D55B32A8-A757-4FD8-8195-82B8C9AAB297}" presName="childText" presStyleLbl="revTx" presStyleIdx="1" presStyleCnt="4">
        <dgm:presLayoutVars>
          <dgm:bulletEnabled val="1"/>
        </dgm:presLayoutVars>
      </dgm:prSet>
      <dgm:spPr/>
    </dgm:pt>
    <dgm:pt modelId="{95C02ECF-92E7-4CAA-89B0-CC5F0A2FDEEE}" type="pres">
      <dgm:prSet presAssocID="{77CA4531-D0AE-4F85-9868-75E511C3A175}" presName="parentText" presStyleLbl="node1" presStyleIdx="2" presStyleCnt="4">
        <dgm:presLayoutVars>
          <dgm:chMax val="0"/>
          <dgm:bulletEnabled val="1"/>
        </dgm:presLayoutVars>
      </dgm:prSet>
      <dgm:spPr/>
    </dgm:pt>
    <dgm:pt modelId="{0795EE5C-1E7D-45AF-A34E-57D5CB011EC6}" type="pres">
      <dgm:prSet presAssocID="{77CA4531-D0AE-4F85-9868-75E511C3A175}" presName="childText" presStyleLbl="revTx" presStyleIdx="2" presStyleCnt="4">
        <dgm:presLayoutVars>
          <dgm:bulletEnabled val="1"/>
        </dgm:presLayoutVars>
      </dgm:prSet>
      <dgm:spPr/>
    </dgm:pt>
    <dgm:pt modelId="{4060248B-F1B8-44CC-A3CE-2818A6E7D901}" type="pres">
      <dgm:prSet presAssocID="{A19AF930-EDD4-4774-A76C-1EC4A45D2C40}" presName="parentText" presStyleLbl="node1" presStyleIdx="3" presStyleCnt="4">
        <dgm:presLayoutVars>
          <dgm:chMax val="0"/>
          <dgm:bulletEnabled val="1"/>
        </dgm:presLayoutVars>
      </dgm:prSet>
      <dgm:spPr/>
    </dgm:pt>
    <dgm:pt modelId="{CAA0DEBA-4D7D-45B1-AE31-10B12639EC31}" type="pres">
      <dgm:prSet presAssocID="{A19AF930-EDD4-4774-A76C-1EC4A45D2C40}" presName="childText" presStyleLbl="revTx" presStyleIdx="3" presStyleCnt="4">
        <dgm:presLayoutVars>
          <dgm:bulletEnabled val="1"/>
        </dgm:presLayoutVars>
      </dgm:prSet>
      <dgm:spPr/>
    </dgm:pt>
  </dgm:ptLst>
  <dgm:cxnLst>
    <dgm:cxn modelId="{234AEF0E-9110-46D2-AC08-C6F6A0489B63}" srcId="{A19AF930-EDD4-4774-A76C-1EC4A45D2C40}" destId="{980EC9DB-4CE7-476A-9434-E48D1D3D3500}" srcOrd="0" destOrd="0" parTransId="{BBB83414-5F3E-4A4B-8647-8B353F7DD3DD}" sibTransId="{063826E0-097A-4629-AD8A-B23AA2E9BFD8}"/>
    <dgm:cxn modelId="{38CA131E-C1D0-4851-9673-2DC3675BF36C}" srcId="{D55B32A8-A757-4FD8-8195-82B8C9AAB297}" destId="{F9137B12-205E-44C0-A650-6642F3F6774E}" srcOrd="0" destOrd="0" parTransId="{470CCD77-2DF2-493A-8D7A-F55768AF51D4}" sibTransId="{34EF3416-E63D-426B-BC15-2481C4767AB6}"/>
    <dgm:cxn modelId="{C5BE2528-AD96-4672-9353-8C36C4D9A8AE}" srcId="{F7C33D65-C07D-4DF3-B1AE-097C4B13D3FA}" destId="{1BADF023-D827-4D50-9033-FFA4C64636EE}" srcOrd="0" destOrd="0" parTransId="{07C80821-831F-4DEE-841B-36B2EF33983E}" sibTransId="{B9105F7F-8521-4E1C-8934-A2ADFB442E7C}"/>
    <dgm:cxn modelId="{9D8B2C3C-F86A-4909-881D-B90A9CAF996D}" type="presOf" srcId="{F7C33D65-C07D-4DF3-B1AE-097C4B13D3FA}" destId="{83B80AC0-7E6C-44D5-B120-6B5A5C05952E}" srcOrd="0" destOrd="0" presId="urn:microsoft.com/office/officeart/2005/8/layout/vList2"/>
    <dgm:cxn modelId="{241D5640-0E6F-4816-BD1F-0676ADE9469B}" type="presOf" srcId="{D55B32A8-A757-4FD8-8195-82B8C9AAB297}" destId="{2BA6C080-E45B-4E5E-9F66-15AB5435F0F1}" srcOrd="0" destOrd="0" presId="urn:microsoft.com/office/officeart/2005/8/layout/vList2"/>
    <dgm:cxn modelId="{98AB1B4A-0A9A-4B7A-9332-BC0F750EBBD2}" type="presOf" srcId="{77CA4531-D0AE-4F85-9868-75E511C3A175}" destId="{95C02ECF-92E7-4CAA-89B0-CC5F0A2FDEEE}" srcOrd="0" destOrd="0" presId="urn:microsoft.com/office/officeart/2005/8/layout/vList2"/>
    <dgm:cxn modelId="{16260477-B685-489E-B6BC-00F53C8A8A6D}" type="presOf" srcId="{42C8F689-6812-43A3-A307-9EBB719CE499}" destId="{1A6F3E03-E6F9-4CEB-B58C-5BBA557B21F0}" srcOrd="0" destOrd="0" presId="urn:microsoft.com/office/officeart/2005/8/layout/vList2"/>
    <dgm:cxn modelId="{2C012178-A705-4179-AC07-3B06A6F2BE00}" srcId="{F7C33D65-C07D-4DF3-B1AE-097C4B13D3FA}" destId="{D55B32A8-A757-4FD8-8195-82B8C9AAB297}" srcOrd="1" destOrd="0" parTransId="{77AFE2EC-7C30-42C2-95A9-14849C7CE592}" sibTransId="{95D2A649-453F-4C2A-B813-D9594B004232}"/>
    <dgm:cxn modelId="{0716907C-9985-4686-81D0-D71547F358AC}" srcId="{77CA4531-D0AE-4F85-9868-75E511C3A175}" destId="{B847F1A6-5995-4271-8DB6-2C11050F8921}" srcOrd="0" destOrd="0" parTransId="{AFC435BC-D0A2-4F28-A843-F27C6AB97A83}" sibTransId="{4FC311FA-C15E-49B8-BDA8-DF35E805C6C1}"/>
    <dgm:cxn modelId="{60AA6D7D-FA42-48A6-8B46-C1AC954EF980}" srcId="{F7C33D65-C07D-4DF3-B1AE-097C4B13D3FA}" destId="{A19AF930-EDD4-4774-A76C-1EC4A45D2C40}" srcOrd="3" destOrd="0" parTransId="{C99EEED3-9C20-4B57-93D3-2A304882BEA2}" sibTransId="{D4E7DEA5-87CB-4743-B194-B1DD1AC7E074}"/>
    <dgm:cxn modelId="{60C4228E-6989-41FA-A041-F9B856E2B1D7}" srcId="{F7C33D65-C07D-4DF3-B1AE-097C4B13D3FA}" destId="{77CA4531-D0AE-4F85-9868-75E511C3A175}" srcOrd="2" destOrd="0" parTransId="{174ED3FC-781D-4B89-BA91-C053F0090127}" sibTransId="{F9FF5C5E-F4A1-444F-99A6-2FCA2E5EA10B}"/>
    <dgm:cxn modelId="{736BFD96-9902-4BBC-AF8E-2D9C232D82CA}" srcId="{1BADF023-D827-4D50-9033-FFA4C64636EE}" destId="{4E7EAB37-2FDF-4428-84BE-C4041DD62DAA}" srcOrd="1" destOrd="0" parTransId="{D1CB3C3B-7CB2-42FA-9648-72876E9785F8}" sibTransId="{8C36AC76-A01D-4012-A80B-BF4B38DBB6E2}"/>
    <dgm:cxn modelId="{16604899-6300-4BF4-8D2A-B720732C9C86}" type="presOf" srcId="{980EC9DB-4CE7-476A-9434-E48D1D3D3500}" destId="{CAA0DEBA-4D7D-45B1-AE31-10B12639EC31}" srcOrd="0" destOrd="0" presId="urn:microsoft.com/office/officeart/2005/8/layout/vList2"/>
    <dgm:cxn modelId="{751D8BA1-E87D-4357-89BD-CCC96BD4E976}" srcId="{1BADF023-D827-4D50-9033-FFA4C64636EE}" destId="{42C8F689-6812-43A3-A307-9EBB719CE499}" srcOrd="0" destOrd="0" parTransId="{9953287C-A5C6-4ED0-B6FF-43239CB36FC9}" sibTransId="{0F596728-7100-41A7-B32E-AC2B7EFD7D3E}"/>
    <dgm:cxn modelId="{43B682D0-3064-481D-9266-AF57318A109F}" type="presOf" srcId="{B847F1A6-5995-4271-8DB6-2C11050F8921}" destId="{0795EE5C-1E7D-45AF-A34E-57D5CB011EC6}" srcOrd="0" destOrd="0" presId="urn:microsoft.com/office/officeart/2005/8/layout/vList2"/>
    <dgm:cxn modelId="{6A2730D8-83AF-40DF-8766-C1A3CA6310DC}" type="presOf" srcId="{4E7EAB37-2FDF-4428-84BE-C4041DD62DAA}" destId="{1A6F3E03-E6F9-4CEB-B58C-5BBA557B21F0}" srcOrd="0" destOrd="1" presId="urn:microsoft.com/office/officeart/2005/8/layout/vList2"/>
    <dgm:cxn modelId="{D735F1DF-15E7-44C5-BBA4-2B75E143FAFD}" type="presOf" srcId="{1BADF023-D827-4D50-9033-FFA4C64636EE}" destId="{0B4AFBA5-198F-4FB8-B1B0-5DBC85F5E5D6}" srcOrd="0" destOrd="0" presId="urn:microsoft.com/office/officeart/2005/8/layout/vList2"/>
    <dgm:cxn modelId="{74FDD7EA-0076-4A2F-8562-22186ED729AD}" type="presOf" srcId="{F9137B12-205E-44C0-A650-6642F3F6774E}" destId="{FAED2E74-D142-49C6-9C1D-0E435E0537E3}" srcOrd="0" destOrd="0" presId="urn:microsoft.com/office/officeart/2005/8/layout/vList2"/>
    <dgm:cxn modelId="{26CFBFFD-3369-4F0B-A074-C788398D5268}" type="presOf" srcId="{A19AF930-EDD4-4774-A76C-1EC4A45D2C40}" destId="{4060248B-F1B8-44CC-A3CE-2818A6E7D901}" srcOrd="0" destOrd="0" presId="urn:microsoft.com/office/officeart/2005/8/layout/vList2"/>
    <dgm:cxn modelId="{E8BC86D5-4D3A-4C5C-804C-33F9F23C298B}" type="presParOf" srcId="{83B80AC0-7E6C-44D5-B120-6B5A5C05952E}" destId="{0B4AFBA5-198F-4FB8-B1B0-5DBC85F5E5D6}" srcOrd="0" destOrd="0" presId="urn:microsoft.com/office/officeart/2005/8/layout/vList2"/>
    <dgm:cxn modelId="{F5938ED9-D48B-4CB3-8A65-33E4C77D407F}" type="presParOf" srcId="{83B80AC0-7E6C-44D5-B120-6B5A5C05952E}" destId="{1A6F3E03-E6F9-4CEB-B58C-5BBA557B21F0}" srcOrd="1" destOrd="0" presId="urn:microsoft.com/office/officeart/2005/8/layout/vList2"/>
    <dgm:cxn modelId="{E5404005-0A93-4D5C-AF4E-4B12E4D0ADC4}" type="presParOf" srcId="{83B80AC0-7E6C-44D5-B120-6B5A5C05952E}" destId="{2BA6C080-E45B-4E5E-9F66-15AB5435F0F1}" srcOrd="2" destOrd="0" presId="urn:microsoft.com/office/officeart/2005/8/layout/vList2"/>
    <dgm:cxn modelId="{C344DD73-7B86-4E50-860F-07E51040985B}" type="presParOf" srcId="{83B80AC0-7E6C-44D5-B120-6B5A5C05952E}" destId="{FAED2E74-D142-49C6-9C1D-0E435E0537E3}" srcOrd="3" destOrd="0" presId="urn:microsoft.com/office/officeart/2005/8/layout/vList2"/>
    <dgm:cxn modelId="{21289ADD-90AC-4706-9516-3526DE7A2749}" type="presParOf" srcId="{83B80AC0-7E6C-44D5-B120-6B5A5C05952E}" destId="{95C02ECF-92E7-4CAA-89B0-CC5F0A2FDEEE}" srcOrd="4" destOrd="0" presId="urn:microsoft.com/office/officeart/2005/8/layout/vList2"/>
    <dgm:cxn modelId="{63F1FD2D-9754-4D5D-867A-B8A011BC58AE}" type="presParOf" srcId="{83B80AC0-7E6C-44D5-B120-6B5A5C05952E}" destId="{0795EE5C-1E7D-45AF-A34E-57D5CB011EC6}" srcOrd="5" destOrd="0" presId="urn:microsoft.com/office/officeart/2005/8/layout/vList2"/>
    <dgm:cxn modelId="{77A31F5B-9717-4694-B346-557817C3EA2E}" type="presParOf" srcId="{83B80AC0-7E6C-44D5-B120-6B5A5C05952E}" destId="{4060248B-F1B8-44CC-A3CE-2818A6E7D901}" srcOrd="6" destOrd="0" presId="urn:microsoft.com/office/officeart/2005/8/layout/vList2"/>
    <dgm:cxn modelId="{6249FF5B-54EC-4647-B8BF-14303F498E4B}" type="presParOf" srcId="{83B80AC0-7E6C-44D5-B120-6B5A5C05952E}" destId="{CAA0DEBA-4D7D-45B1-AE31-10B12639EC31}"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214A34B-4525-4E92-B2E9-0E5433BD3F54}" type="doc">
      <dgm:prSet loTypeId="urn:microsoft.com/office/officeart/2005/8/layout/vList5" loCatId="list" qsTypeId="urn:microsoft.com/office/officeart/2005/8/quickstyle/simple1" qsCatId="simple" csTypeId="urn:microsoft.com/office/officeart/2005/8/colors/colorful3" csCatId="colorful" phldr="1"/>
      <dgm:spPr/>
      <dgm:t>
        <a:bodyPr/>
        <a:lstStyle/>
        <a:p>
          <a:endParaRPr lang="en-US"/>
        </a:p>
      </dgm:t>
    </dgm:pt>
    <dgm:pt modelId="{3E0D96FD-EE2C-4203-9B6F-143BFC321EF6}">
      <dgm:prSet phldrT="[Text]"/>
      <dgm:spPr/>
      <dgm:t>
        <a:bodyPr/>
        <a:lstStyle/>
        <a:p>
          <a:r>
            <a:rPr lang="en-US" dirty="0"/>
            <a:t>Accessing and understanding content</a:t>
          </a:r>
        </a:p>
      </dgm:t>
    </dgm:pt>
    <dgm:pt modelId="{72618A67-B7D3-4D91-ABF7-B9EC3CB91DCA}" type="parTrans" cxnId="{81FC289E-E470-48C0-8E9C-91C8C3640CC5}">
      <dgm:prSet/>
      <dgm:spPr/>
      <dgm:t>
        <a:bodyPr/>
        <a:lstStyle/>
        <a:p>
          <a:endParaRPr lang="en-US"/>
        </a:p>
      </dgm:t>
    </dgm:pt>
    <dgm:pt modelId="{B0D6E657-2869-425C-9138-D3D7A3AB2AA7}" type="sibTrans" cxnId="{81FC289E-E470-48C0-8E9C-91C8C3640CC5}">
      <dgm:prSet/>
      <dgm:spPr/>
      <dgm:t>
        <a:bodyPr/>
        <a:lstStyle/>
        <a:p>
          <a:endParaRPr lang="en-US"/>
        </a:p>
      </dgm:t>
    </dgm:pt>
    <dgm:pt modelId="{DBC5B999-A27B-4DA7-A730-6F628D6C3ACF}">
      <dgm:prSet phldrT="[Text]" custT="1"/>
      <dgm:spPr/>
      <dgm:t>
        <a:bodyPr/>
        <a:lstStyle/>
        <a:p>
          <a:r>
            <a:rPr lang="en-US" sz="1600" dirty="0"/>
            <a:t>Digital learning resources</a:t>
          </a:r>
        </a:p>
      </dgm:t>
    </dgm:pt>
    <dgm:pt modelId="{7C7956D3-1035-4B5C-8B67-B4099F93E361}" type="parTrans" cxnId="{0D9B68B7-9E09-488C-B074-211689535518}">
      <dgm:prSet/>
      <dgm:spPr/>
      <dgm:t>
        <a:bodyPr/>
        <a:lstStyle/>
        <a:p>
          <a:endParaRPr lang="en-US"/>
        </a:p>
      </dgm:t>
    </dgm:pt>
    <dgm:pt modelId="{4BFE0EC4-6742-4823-A954-D0CD7205BCFA}" type="sibTrans" cxnId="{0D9B68B7-9E09-488C-B074-211689535518}">
      <dgm:prSet/>
      <dgm:spPr/>
      <dgm:t>
        <a:bodyPr/>
        <a:lstStyle/>
        <a:p>
          <a:endParaRPr lang="en-US"/>
        </a:p>
      </dgm:t>
    </dgm:pt>
    <dgm:pt modelId="{9DBC2DC3-42F8-4B27-B135-7AABDB9191B9}">
      <dgm:prSet phldrT="[Text]" custT="1"/>
      <dgm:spPr/>
      <dgm:t>
        <a:bodyPr/>
        <a:lstStyle/>
        <a:p>
          <a:r>
            <a:rPr lang="en-US" sz="1600" dirty="0"/>
            <a:t>Educational apps</a:t>
          </a:r>
        </a:p>
      </dgm:t>
    </dgm:pt>
    <dgm:pt modelId="{23C3C22A-3DF8-49A7-9779-14260FE6EFED}" type="parTrans" cxnId="{51D24619-2C66-4280-8665-9F589D91B7C5}">
      <dgm:prSet/>
      <dgm:spPr/>
      <dgm:t>
        <a:bodyPr/>
        <a:lstStyle/>
        <a:p>
          <a:endParaRPr lang="en-US"/>
        </a:p>
      </dgm:t>
    </dgm:pt>
    <dgm:pt modelId="{E8EFA844-86F3-43B8-A1D4-2F3574CA5D33}" type="sibTrans" cxnId="{51D24619-2C66-4280-8665-9F589D91B7C5}">
      <dgm:prSet/>
      <dgm:spPr/>
      <dgm:t>
        <a:bodyPr/>
        <a:lstStyle/>
        <a:p>
          <a:endParaRPr lang="en-US"/>
        </a:p>
      </dgm:t>
    </dgm:pt>
    <dgm:pt modelId="{BB8365CA-A9BA-46A4-9587-A674F9B663FA}">
      <dgm:prSet phldrT="[Text]"/>
      <dgm:spPr/>
      <dgm:t>
        <a:bodyPr/>
        <a:lstStyle/>
        <a:p>
          <a:r>
            <a:rPr lang="en-US" dirty="0"/>
            <a:t>Content creation and Classroom participation</a:t>
          </a:r>
        </a:p>
      </dgm:t>
    </dgm:pt>
    <dgm:pt modelId="{F835A5AB-1C93-461A-B1B7-062437EE0E30}" type="parTrans" cxnId="{BE252271-4686-4E96-A9C9-24CBEEAB8B76}">
      <dgm:prSet/>
      <dgm:spPr/>
      <dgm:t>
        <a:bodyPr/>
        <a:lstStyle/>
        <a:p>
          <a:endParaRPr lang="en-US"/>
        </a:p>
      </dgm:t>
    </dgm:pt>
    <dgm:pt modelId="{1438688E-D82C-438A-895D-46E8186E6C0E}" type="sibTrans" cxnId="{BE252271-4686-4E96-A9C9-24CBEEAB8B76}">
      <dgm:prSet/>
      <dgm:spPr/>
      <dgm:t>
        <a:bodyPr/>
        <a:lstStyle/>
        <a:p>
          <a:endParaRPr lang="en-US"/>
        </a:p>
      </dgm:t>
    </dgm:pt>
    <dgm:pt modelId="{31681A3D-0326-4093-925B-A2DB13720923}">
      <dgm:prSet phldrT="[Text]" custT="1"/>
      <dgm:spPr/>
      <dgm:t>
        <a:bodyPr/>
        <a:lstStyle/>
        <a:p>
          <a:r>
            <a:rPr lang="en-US" sz="1600" dirty="0"/>
            <a:t>Use of alternate means of content creation such as voice recognition</a:t>
          </a:r>
        </a:p>
      </dgm:t>
    </dgm:pt>
    <dgm:pt modelId="{A72524A6-08BB-4D4E-851A-38D06DCCAC42}" type="parTrans" cxnId="{706AFC84-B856-4DB4-BA88-07A36DBF9D4A}">
      <dgm:prSet/>
      <dgm:spPr/>
      <dgm:t>
        <a:bodyPr/>
        <a:lstStyle/>
        <a:p>
          <a:endParaRPr lang="en-US"/>
        </a:p>
      </dgm:t>
    </dgm:pt>
    <dgm:pt modelId="{A3BA6A62-E810-4EE7-9376-0099DDBD096C}" type="sibTrans" cxnId="{706AFC84-B856-4DB4-BA88-07A36DBF9D4A}">
      <dgm:prSet/>
      <dgm:spPr/>
      <dgm:t>
        <a:bodyPr/>
        <a:lstStyle/>
        <a:p>
          <a:endParaRPr lang="en-US"/>
        </a:p>
      </dgm:t>
    </dgm:pt>
    <dgm:pt modelId="{E7AE7533-3CB9-4424-9314-4FF13E81C8B3}">
      <dgm:prSet phldrT="[Text]" custT="1"/>
      <dgm:spPr/>
      <dgm:t>
        <a:bodyPr/>
        <a:lstStyle/>
        <a:p>
          <a:r>
            <a:rPr lang="en-US" sz="1600" dirty="0"/>
            <a:t>Using communication tools to interact with teachers</a:t>
          </a:r>
        </a:p>
      </dgm:t>
    </dgm:pt>
    <dgm:pt modelId="{8BD33957-D287-479E-8691-1CDEFE68E95C}" type="parTrans" cxnId="{EBB6E211-3810-4B8A-B368-8B866C890702}">
      <dgm:prSet/>
      <dgm:spPr/>
      <dgm:t>
        <a:bodyPr/>
        <a:lstStyle/>
        <a:p>
          <a:endParaRPr lang="en-US"/>
        </a:p>
      </dgm:t>
    </dgm:pt>
    <dgm:pt modelId="{763A5360-0ECF-432D-A715-C448A47A0483}" type="sibTrans" cxnId="{EBB6E211-3810-4B8A-B368-8B866C890702}">
      <dgm:prSet/>
      <dgm:spPr/>
      <dgm:t>
        <a:bodyPr/>
        <a:lstStyle/>
        <a:p>
          <a:endParaRPr lang="en-US"/>
        </a:p>
      </dgm:t>
    </dgm:pt>
    <dgm:pt modelId="{4A5F23A4-F8F3-443B-81F2-8E622DBC2C13}">
      <dgm:prSet phldrT="[Text]"/>
      <dgm:spPr/>
      <dgm:t>
        <a:bodyPr/>
        <a:lstStyle/>
        <a:p>
          <a:r>
            <a:rPr lang="en-US" dirty="0" err="1"/>
            <a:t>Organisation</a:t>
          </a:r>
          <a:r>
            <a:rPr lang="en-US" dirty="0"/>
            <a:t> and memory</a:t>
          </a:r>
        </a:p>
      </dgm:t>
    </dgm:pt>
    <dgm:pt modelId="{4286CF2C-CE5A-4FC1-9903-81324C1BB587}" type="parTrans" cxnId="{9C1C0632-E9A2-4185-B595-48A0606439E7}">
      <dgm:prSet/>
      <dgm:spPr/>
      <dgm:t>
        <a:bodyPr/>
        <a:lstStyle/>
        <a:p>
          <a:endParaRPr lang="en-US"/>
        </a:p>
      </dgm:t>
    </dgm:pt>
    <dgm:pt modelId="{B5FC91E8-647D-4837-B3F5-F342F9800000}" type="sibTrans" cxnId="{9C1C0632-E9A2-4185-B595-48A0606439E7}">
      <dgm:prSet/>
      <dgm:spPr/>
      <dgm:t>
        <a:bodyPr/>
        <a:lstStyle/>
        <a:p>
          <a:endParaRPr lang="en-US"/>
        </a:p>
      </dgm:t>
    </dgm:pt>
    <dgm:pt modelId="{0DB11FE5-288E-4A53-B995-3B22057FE9EA}">
      <dgm:prSet phldrT="[Text]" custT="1"/>
      <dgm:spPr/>
      <dgm:t>
        <a:bodyPr/>
        <a:lstStyle/>
        <a:p>
          <a:r>
            <a:rPr lang="en-US" sz="1600" dirty="0"/>
            <a:t>Calendars, memory aids, and organization apps can assist in improving focus</a:t>
          </a:r>
        </a:p>
      </dgm:t>
    </dgm:pt>
    <dgm:pt modelId="{3836F2F7-F2C7-4258-9A40-73D3019FC221}" type="parTrans" cxnId="{CB32F77F-5B31-44A0-9363-E224E23C398E}">
      <dgm:prSet/>
      <dgm:spPr/>
      <dgm:t>
        <a:bodyPr/>
        <a:lstStyle/>
        <a:p>
          <a:endParaRPr lang="en-US"/>
        </a:p>
      </dgm:t>
    </dgm:pt>
    <dgm:pt modelId="{3023F020-E094-40FF-B7FF-68AD7A88C938}" type="sibTrans" cxnId="{CB32F77F-5B31-44A0-9363-E224E23C398E}">
      <dgm:prSet/>
      <dgm:spPr/>
      <dgm:t>
        <a:bodyPr/>
        <a:lstStyle/>
        <a:p>
          <a:endParaRPr lang="en-US"/>
        </a:p>
      </dgm:t>
    </dgm:pt>
    <dgm:pt modelId="{71E98DF2-62D5-46A4-8AE1-2D2052209664}">
      <dgm:prSet phldrT="[Text]" custT="1"/>
      <dgm:spPr/>
      <dgm:t>
        <a:bodyPr/>
        <a:lstStyle/>
        <a:p>
          <a:r>
            <a:rPr lang="en-US" sz="1600" dirty="0"/>
            <a:t>Assistive technologies</a:t>
          </a:r>
        </a:p>
      </dgm:t>
    </dgm:pt>
    <dgm:pt modelId="{9A9590BE-99C3-458D-AA1A-C36C671294DD}" type="parTrans" cxnId="{E46EE2D9-F904-43D8-9BC5-B5DDB00FCF8F}">
      <dgm:prSet/>
      <dgm:spPr/>
      <dgm:t>
        <a:bodyPr/>
        <a:lstStyle/>
        <a:p>
          <a:endParaRPr lang="en-US"/>
        </a:p>
      </dgm:t>
    </dgm:pt>
    <dgm:pt modelId="{D548AA0C-32F8-43B2-9DDC-DA5BA04EAA1C}" type="sibTrans" cxnId="{E46EE2D9-F904-43D8-9BC5-B5DDB00FCF8F}">
      <dgm:prSet/>
      <dgm:spPr/>
      <dgm:t>
        <a:bodyPr/>
        <a:lstStyle/>
        <a:p>
          <a:endParaRPr lang="en-US"/>
        </a:p>
      </dgm:t>
    </dgm:pt>
    <dgm:pt modelId="{FE37207D-27BB-4B55-8299-DDA92F2BA688}">
      <dgm:prSet phldrT="[Text]" custT="1"/>
      <dgm:spPr/>
      <dgm:t>
        <a:bodyPr/>
        <a:lstStyle/>
        <a:p>
          <a:r>
            <a:rPr lang="en-US" sz="1600" dirty="0"/>
            <a:t>Online participation from home</a:t>
          </a:r>
        </a:p>
      </dgm:t>
    </dgm:pt>
    <dgm:pt modelId="{3EBCA025-FDA3-42C0-BAF3-8B5D138436B3}" type="parTrans" cxnId="{E3E241CC-6334-4DF0-A004-702220169D6C}">
      <dgm:prSet/>
      <dgm:spPr/>
      <dgm:t>
        <a:bodyPr/>
        <a:lstStyle/>
        <a:p>
          <a:endParaRPr lang="en-US"/>
        </a:p>
      </dgm:t>
    </dgm:pt>
    <dgm:pt modelId="{6A1B1864-5F54-4A5F-ADC1-59443D2B2178}" type="sibTrans" cxnId="{E3E241CC-6334-4DF0-A004-702220169D6C}">
      <dgm:prSet/>
      <dgm:spPr/>
      <dgm:t>
        <a:bodyPr/>
        <a:lstStyle/>
        <a:p>
          <a:endParaRPr lang="en-US"/>
        </a:p>
      </dgm:t>
    </dgm:pt>
    <dgm:pt modelId="{96451393-4450-41ED-BC30-F772A5352834}">
      <dgm:prSet phldrT="[Text]" custT="1"/>
      <dgm:spPr/>
      <dgm:t>
        <a:bodyPr/>
        <a:lstStyle/>
        <a:p>
          <a:r>
            <a:rPr lang="en-US" sz="1600" dirty="0"/>
            <a:t>Memory aids can support learning task</a:t>
          </a:r>
        </a:p>
      </dgm:t>
    </dgm:pt>
    <dgm:pt modelId="{D4BE91B2-EB22-431B-87BF-342774565EB6}" type="parTrans" cxnId="{E64ED955-2406-4E2D-8CD8-5E0BE32B3060}">
      <dgm:prSet/>
      <dgm:spPr/>
      <dgm:t>
        <a:bodyPr/>
        <a:lstStyle/>
        <a:p>
          <a:endParaRPr lang="en-US"/>
        </a:p>
      </dgm:t>
    </dgm:pt>
    <dgm:pt modelId="{6816D207-6B73-478E-AC91-4A0F5DEF8929}" type="sibTrans" cxnId="{E64ED955-2406-4E2D-8CD8-5E0BE32B3060}">
      <dgm:prSet/>
      <dgm:spPr/>
      <dgm:t>
        <a:bodyPr/>
        <a:lstStyle/>
        <a:p>
          <a:endParaRPr lang="en-US"/>
        </a:p>
      </dgm:t>
    </dgm:pt>
    <dgm:pt modelId="{C9A35FB2-5E27-4CB5-81DD-5D847BFA0BDF}" type="pres">
      <dgm:prSet presAssocID="{7214A34B-4525-4E92-B2E9-0E5433BD3F54}" presName="Name0" presStyleCnt="0">
        <dgm:presLayoutVars>
          <dgm:dir/>
          <dgm:animLvl val="lvl"/>
          <dgm:resizeHandles val="exact"/>
        </dgm:presLayoutVars>
      </dgm:prSet>
      <dgm:spPr/>
    </dgm:pt>
    <dgm:pt modelId="{1D8A7E4E-7FCB-4E72-B26D-A8C50A5B953B}" type="pres">
      <dgm:prSet presAssocID="{3E0D96FD-EE2C-4203-9B6F-143BFC321EF6}" presName="linNode" presStyleCnt="0"/>
      <dgm:spPr/>
    </dgm:pt>
    <dgm:pt modelId="{E15FB1AE-CE02-4FCF-88D5-6671D607387B}" type="pres">
      <dgm:prSet presAssocID="{3E0D96FD-EE2C-4203-9B6F-143BFC321EF6}" presName="parentText" presStyleLbl="node1" presStyleIdx="0" presStyleCnt="3">
        <dgm:presLayoutVars>
          <dgm:chMax val="1"/>
          <dgm:bulletEnabled val="1"/>
        </dgm:presLayoutVars>
      </dgm:prSet>
      <dgm:spPr/>
    </dgm:pt>
    <dgm:pt modelId="{2F3EDE36-4CB8-4C67-821A-406A884EC95B}" type="pres">
      <dgm:prSet presAssocID="{3E0D96FD-EE2C-4203-9B6F-143BFC321EF6}" presName="descendantText" presStyleLbl="alignAccFollowNode1" presStyleIdx="0" presStyleCnt="3">
        <dgm:presLayoutVars>
          <dgm:bulletEnabled val="1"/>
        </dgm:presLayoutVars>
      </dgm:prSet>
      <dgm:spPr/>
    </dgm:pt>
    <dgm:pt modelId="{9BFB6D46-5FCB-4773-881D-D3C197F569E3}" type="pres">
      <dgm:prSet presAssocID="{B0D6E657-2869-425C-9138-D3D7A3AB2AA7}" presName="sp" presStyleCnt="0"/>
      <dgm:spPr/>
    </dgm:pt>
    <dgm:pt modelId="{79093B2E-42BF-41AD-8C92-C56221138420}" type="pres">
      <dgm:prSet presAssocID="{BB8365CA-A9BA-46A4-9587-A674F9B663FA}" presName="linNode" presStyleCnt="0"/>
      <dgm:spPr/>
    </dgm:pt>
    <dgm:pt modelId="{4D74051C-CC04-4BD8-8190-5096CE9972A8}" type="pres">
      <dgm:prSet presAssocID="{BB8365CA-A9BA-46A4-9587-A674F9B663FA}" presName="parentText" presStyleLbl="node1" presStyleIdx="1" presStyleCnt="3" custScaleY="121816">
        <dgm:presLayoutVars>
          <dgm:chMax val="1"/>
          <dgm:bulletEnabled val="1"/>
        </dgm:presLayoutVars>
      </dgm:prSet>
      <dgm:spPr/>
    </dgm:pt>
    <dgm:pt modelId="{B1347BAF-2BE2-405F-A783-098684936318}" type="pres">
      <dgm:prSet presAssocID="{BB8365CA-A9BA-46A4-9587-A674F9B663FA}" presName="descendantText" presStyleLbl="alignAccFollowNode1" presStyleIdx="1" presStyleCnt="3" custScaleY="140559">
        <dgm:presLayoutVars>
          <dgm:bulletEnabled val="1"/>
        </dgm:presLayoutVars>
      </dgm:prSet>
      <dgm:spPr/>
    </dgm:pt>
    <dgm:pt modelId="{67C72E06-3713-48A3-A7B1-F1FC94CD1B4F}" type="pres">
      <dgm:prSet presAssocID="{1438688E-D82C-438A-895D-46E8186E6C0E}" presName="sp" presStyleCnt="0"/>
      <dgm:spPr/>
    </dgm:pt>
    <dgm:pt modelId="{D86CE508-1414-423E-9D10-BE3EE695AC3D}" type="pres">
      <dgm:prSet presAssocID="{4A5F23A4-F8F3-443B-81F2-8E622DBC2C13}" presName="linNode" presStyleCnt="0"/>
      <dgm:spPr/>
    </dgm:pt>
    <dgm:pt modelId="{987E4809-A7C3-4CC7-8D72-7DDE68DEAA8E}" type="pres">
      <dgm:prSet presAssocID="{4A5F23A4-F8F3-443B-81F2-8E622DBC2C13}" presName="parentText" presStyleLbl="node1" presStyleIdx="2" presStyleCnt="3">
        <dgm:presLayoutVars>
          <dgm:chMax val="1"/>
          <dgm:bulletEnabled val="1"/>
        </dgm:presLayoutVars>
      </dgm:prSet>
      <dgm:spPr/>
    </dgm:pt>
    <dgm:pt modelId="{466127D1-4E61-41CB-99CE-889D0468C035}" type="pres">
      <dgm:prSet presAssocID="{4A5F23A4-F8F3-443B-81F2-8E622DBC2C13}" presName="descendantText" presStyleLbl="alignAccFollowNode1" presStyleIdx="2" presStyleCnt="3">
        <dgm:presLayoutVars>
          <dgm:bulletEnabled val="1"/>
        </dgm:presLayoutVars>
      </dgm:prSet>
      <dgm:spPr/>
    </dgm:pt>
  </dgm:ptLst>
  <dgm:cxnLst>
    <dgm:cxn modelId="{E4D37209-5660-436B-9903-BDADDB4A525B}" type="presOf" srcId="{DBC5B999-A27B-4DA7-A730-6F628D6C3ACF}" destId="{2F3EDE36-4CB8-4C67-821A-406A884EC95B}" srcOrd="0" destOrd="0" presId="urn:microsoft.com/office/officeart/2005/8/layout/vList5"/>
    <dgm:cxn modelId="{EBB6E211-3810-4B8A-B368-8B866C890702}" srcId="{BB8365CA-A9BA-46A4-9587-A674F9B663FA}" destId="{E7AE7533-3CB9-4424-9314-4FF13E81C8B3}" srcOrd="1" destOrd="0" parTransId="{8BD33957-D287-479E-8691-1CDEFE68E95C}" sibTransId="{763A5360-0ECF-432D-A715-C448A47A0483}"/>
    <dgm:cxn modelId="{51D24619-2C66-4280-8665-9F589D91B7C5}" srcId="{3E0D96FD-EE2C-4203-9B6F-143BFC321EF6}" destId="{9DBC2DC3-42F8-4B27-B135-7AABDB9191B9}" srcOrd="1" destOrd="0" parTransId="{23C3C22A-3DF8-49A7-9779-14260FE6EFED}" sibTransId="{E8EFA844-86F3-43B8-A1D4-2F3574CA5D33}"/>
    <dgm:cxn modelId="{17F76920-B974-4802-8665-1094C82E23E3}" type="presOf" srcId="{7214A34B-4525-4E92-B2E9-0E5433BD3F54}" destId="{C9A35FB2-5E27-4CB5-81DD-5D847BFA0BDF}" srcOrd="0" destOrd="0" presId="urn:microsoft.com/office/officeart/2005/8/layout/vList5"/>
    <dgm:cxn modelId="{F8048324-1C50-4F9E-B585-BCFE3B6D87E6}" type="presOf" srcId="{E7AE7533-3CB9-4424-9314-4FF13E81C8B3}" destId="{B1347BAF-2BE2-405F-A783-098684936318}" srcOrd="0" destOrd="1" presId="urn:microsoft.com/office/officeart/2005/8/layout/vList5"/>
    <dgm:cxn modelId="{E0E67328-6C3F-4A62-92DA-94B3ACE92A28}" type="presOf" srcId="{4A5F23A4-F8F3-443B-81F2-8E622DBC2C13}" destId="{987E4809-A7C3-4CC7-8D72-7DDE68DEAA8E}" srcOrd="0" destOrd="0" presId="urn:microsoft.com/office/officeart/2005/8/layout/vList5"/>
    <dgm:cxn modelId="{9C1C0632-E9A2-4185-B595-48A0606439E7}" srcId="{7214A34B-4525-4E92-B2E9-0E5433BD3F54}" destId="{4A5F23A4-F8F3-443B-81F2-8E622DBC2C13}" srcOrd="2" destOrd="0" parTransId="{4286CF2C-CE5A-4FC1-9903-81324C1BB587}" sibTransId="{B5FC91E8-647D-4837-B3F5-F342F9800000}"/>
    <dgm:cxn modelId="{862C1734-34F8-495E-AE0C-4AAF0F91F412}" type="presOf" srcId="{31681A3D-0326-4093-925B-A2DB13720923}" destId="{B1347BAF-2BE2-405F-A783-098684936318}" srcOrd="0" destOrd="0" presId="urn:microsoft.com/office/officeart/2005/8/layout/vList5"/>
    <dgm:cxn modelId="{4D8FD664-12F1-4C5F-A618-3F983565B37C}" type="presOf" srcId="{3E0D96FD-EE2C-4203-9B6F-143BFC321EF6}" destId="{E15FB1AE-CE02-4FCF-88D5-6671D607387B}" srcOrd="0" destOrd="0" presId="urn:microsoft.com/office/officeart/2005/8/layout/vList5"/>
    <dgm:cxn modelId="{0E34F16C-2322-48A8-A75B-96B5861BA63C}" type="presOf" srcId="{BB8365CA-A9BA-46A4-9587-A674F9B663FA}" destId="{4D74051C-CC04-4BD8-8190-5096CE9972A8}" srcOrd="0" destOrd="0" presId="urn:microsoft.com/office/officeart/2005/8/layout/vList5"/>
    <dgm:cxn modelId="{BE252271-4686-4E96-A9C9-24CBEEAB8B76}" srcId="{7214A34B-4525-4E92-B2E9-0E5433BD3F54}" destId="{BB8365CA-A9BA-46A4-9587-A674F9B663FA}" srcOrd="1" destOrd="0" parTransId="{F835A5AB-1C93-461A-B1B7-062437EE0E30}" sibTransId="{1438688E-D82C-438A-895D-46E8186E6C0E}"/>
    <dgm:cxn modelId="{E64ED955-2406-4E2D-8CD8-5E0BE32B3060}" srcId="{4A5F23A4-F8F3-443B-81F2-8E622DBC2C13}" destId="{96451393-4450-41ED-BC30-F772A5352834}" srcOrd="1" destOrd="0" parTransId="{D4BE91B2-EB22-431B-87BF-342774565EB6}" sibTransId="{6816D207-6B73-478E-AC91-4A0F5DEF8929}"/>
    <dgm:cxn modelId="{CB32F77F-5B31-44A0-9363-E224E23C398E}" srcId="{4A5F23A4-F8F3-443B-81F2-8E622DBC2C13}" destId="{0DB11FE5-288E-4A53-B995-3B22057FE9EA}" srcOrd="0" destOrd="0" parTransId="{3836F2F7-F2C7-4258-9A40-73D3019FC221}" sibTransId="{3023F020-E094-40FF-B7FF-68AD7A88C938}"/>
    <dgm:cxn modelId="{A8E1EB82-F3D3-4980-AE8E-54C9F4517BA6}" type="presOf" srcId="{9DBC2DC3-42F8-4B27-B135-7AABDB9191B9}" destId="{2F3EDE36-4CB8-4C67-821A-406A884EC95B}" srcOrd="0" destOrd="1" presId="urn:microsoft.com/office/officeart/2005/8/layout/vList5"/>
    <dgm:cxn modelId="{706AFC84-B856-4DB4-BA88-07A36DBF9D4A}" srcId="{BB8365CA-A9BA-46A4-9587-A674F9B663FA}" destId="{31681A3D-0326-4093-925B-A2DB13720923}" srcOrd="0" destOrd="0" parTransId="{A72524A6-08BB-4D4E-851A-38D06DCCAC42}" sibTransId="{A3BA6A62-E810-4EE7-9376-0099DDBD096C}"/>
    <dgm:cxn modelId="{81FC289E-E470-48C0-8E9C-91C8C3640CC5}" srcId="{7214A34B-4525-4E92-B2E9-0E5433BD3F54}" destId="{3E0D96FD-EE2C-4203-9B6F-143BFC321EF6}" srcOrd="0" destOrd="0" parTransId="{72618A67-B7D3-4D91-ABF7-B9EC3CB91DCA}" sibTransId="{B0D6E657-2869-425C-9138-D3D7A3AB2AA7}"/>
    <dgm:cxn modelId="{D2B51DAF-BBA1-4AB8-B9B4-41ED77A465BF}" type="presOf" srcId="{71E98DF2-62D5-46A4-8AE1-2D2052209664}" destId="{2F3EDE36-4CB8-4C67-821A-406A884EC95B}" srcOrd="0" destOrd="2" presId="urn:microsoft.com/office/officeart/2005/8/layout/vList5"/>
    <dgm:cxn modelId="{0D9B68B7-9E09-488C-B074-211689535518}" srcId="{3E0D96FD-EE2C-4203-9B6F-143BFC321EF6}" destId="{DBC5B999-A27B-4DA7-A730-6F628D6C3ACF}" srcOrd="0" destOrd="0" parTransId="{7C7956D3-1035-4B5C-8B67-B4099F93E361}" sibTransId="{4BFE0EC4-6742-4823-A954-D0CD7205BCFA}"/>
    <dgm:cxn modelId="{E3E241CC-6334-4DF0-A004-702220169D6C}" srcId="{BB8365CA-A9BA-46A4-9587-A674F9B663FA}" destId="{FE37207D-27BB-4B55-8299-DDA92F2BA688}" srcOrd="2" destOrd="0" parTransId="{3EBCA025-FDA3-42C0-BAF3-8B5D138436B3}" sibTransId="{6A1B1864-5F54-4A5F-ADC1-59443D2B2178}"/>
    <dgm:cxn modelId="{E46EE2D9-F904-43D8-9BC5-B5DDB00FCF8F}" srcId="{3E0D96FD-EE2C-4203-9B6F-143BFC321EF6}" destId="{71E98DF2-62D5-46A4-8AE1-2D2052209664}" srcOrd="2" destOrd="0" parTransId="{9A9590BE-99C3-458D-AA1A-C36C671294DD}" sibTransId="{D548AA0C-32F8-43B2-9DDC-DA5BA04EAA1C}"/>
    <dgm:cxn modelId="{9D20C6DE-69E8-45AE-ACC3-B2AAF41B58A3}" type="presOf" srcId="{0DB11FE5-288E-4A53-B995-3B22057FE9EA}" destId="{466127D1-4E61-41CB-99CE-889D0468C035}" srcOrd="0" destOrd="0" presId="urn:microsoft.com/office/officeart/2005/8/layout/vList5"/>
    <dgm:cxn modelId="{1C7B90EE-248A-498A-BEB5-D7AF680B9AD8}" type="presOf" srcId="{96451393-4450-41ED-BC30-F772A5352834}" destId="{466127D1-4E61-41CB-99CE-889D0468C035}" srcOrd="0" destOrd="1" presId="urn:microsoft.com/office/officeart/2005/8/layout/vList5"/>
    <dgm:cxn modelId="{C04503F8-D5D2-49BC-8E0D-D3210B489397}" type="presOf" srcId="{FE37207D-27BB-4B55-8299-DDA92F2BA688}" destId="{B1347BAF-2BE2-405F-A783-098684936318}" srcOrd="0" destOrd="2" presId="urn:microsoft.com/office/officeart/2005/8/layout/vList5"/>
    <dgm:cxn modelId="{83C8C5E3-4667-4122-938F-21C7B9CA55F2}" type="presParOf" srcId="{C9A35FB2-5E27-4CB5-81DD-5D847BFA0BDF}" destId="{1D8A7E4E-7FCB-4E72-B26D-A8C50A5B953B}" srcOrd="0" destOrd="0" presId="urn:microsoft.com/office/officeart/2005/8/layout/vList5"/>
    <dgm:cxn modelId="{825249A7-C4D6-4226-9192-B67D1F17D0A1}" type="presParOf" srcId="{1D8A7E4E-7FCB-4E72-B26D-A8C50A5B953B}" destId="{E15FB1AE-CE02-4FCF-88D5-6671D607387B}" srcOrd="0" destOrd="0" presId="urn:microsoft.com/office/officeart/2005/8/layout/vList5"/>
    <dgm:cxn modelId="{E2EC0029-8C38-4F76-94D6-4425DDE27F06}" type="presParOf" srcId="{1D8A7E4E-7FCB-4E72-B26D-A8C50A5B953B}" destId="{2F3EDE36-4CB8-4C67-821A-406A884EC95B}" srcOrd="1" destOrd="0" presId="urn:microsoft.com/office/officeart/2005/8/layout/vList5"/>
    <dgm:cxn modelId="{BA28D919-2BDC-4B03-BFEB-4D825507A88F}" type="presParOf" srcId="{C9A35FB2-5E27-4CB5-81DD-5D847BFA0BDF}" destId="{9BFB6D46-5FCB-4773-881D-D3C197F569E3}" srcOrd="1" destOrd="0" presId="urn:microsoft.com/office/officeart/2005/8/layout/vList5"/>
    <dgm:cxn modelId="{4B591D15-E962-4587-83C0-062A4AA774F7}" type="presParOf" srcId="{C9A35FB2-5E27-4CB5-81DD-5D847BFA0BDF}" destId="{79093B2E-42BF-41AD-8C92-C56221138420}" srcOrd="2" destOrd="0" presId="urn:microsoft.com/office/officeart/2005/8/layout/vList5"/>
    <dgm:cxn modelId="{A277A6F3-0C48-4916-B445-814E2A10F6C9}" type="presParOf" srcId="{79093B2E-42BF-41AD-8C92-C56221138420}" destId="{4D74051C-CC04-4BD8-8190-5096CE9972A8}" srcOrd="0" destOrd="0" presId="urn:microsoft.com/office/officeart/2005/8/layout/vList5"/>
    <dgm:cxn modelId="{5DD171EC-7FFF-4164-845A-8258033B6EA4}" type="presParOf" srcId="{79093B2E-42BF-41AD-8C92-C56221138420}" destId="{B1347BAF-2BE2-405F-A783-098684936318}" srcOrd="1" destOrd="0" presId="urn:microsoft.com/office/officeart/2005/8/layout/vList5"/>
    <dgm:cxn modelId="{DC04F3E1-DA86-4D64-99B9-CA2D6227E32B}" type="presParOf" srcId="{C9A35FB2-5E27-4CB5-81DD-5D847BFA0BDF}" destId="{67C72E06-3713-48A3-A7B1-F1FC94CD1B4F}" srcOrd="3" destOrd="0" presId="urn:microsoft.com/office/officeart/2005/8/layout/vList5"/>
    <dgm:cxn modelId="{A4DADCD3-4865-459B-9C4D-ABFFEEA1FD2B}" type="presParOf" srcId="{C9A35FB2-5E27-4CB5-81DD-5D847BFA0BDF}" destId="{D86CE508-1414-423E-9D10-BE3EE695AC3D}" srcOrd="4" destOrd="0" presId="urn:microsoft.com/office/officeart/2005/8/layout/vList5"/>
    <dgm:cxn modelId="{57E89F1D-61A6-4D81-B6BD-0E0A8257ACE3}" type="presParOf" srcId="{D86CE508-1414-423E-9D10-BE3EE695AC3D}" destId="{987E4809-A7C3-4CC7-8D72-7DDE68DEAA8E}" srcOrd="0" destOrd="0" presId="urn:microsoft.com/office/officeart/2005/8/layout/vList5"/>
    <dgm:cxn modelId="{56CF082E-280F-40DF-B9D2-AC8F79A5CC9F}" type="presParOf" srcId="{D86CE508-1414-423E-9D10-BE3EE695AC3D}" destId="{466127D1-4E61-41CB-99CE-889D0468C035}"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4438D2-5D74-4674-AF35-4E16EC6B258E}">
      <dsp:nvSpPr>
        <dsp:cNvPr id="0" name=""/>
        <dsp:cNvSpPr/>
      </dsp:nvSpPr>
      <dsp:spPr>
        <a:xfrm>
          <a:off x="3396295" y="0"/>
          <a:ext cx="2200625" cy="2200960"/>
        </a:xfrm>
        <a:prstGeom prst="circularArrow">
          <a:avLst>
            <a:gd name="adj1" fmla="val 10980"/>
            <a:gd name="adj2" fmla="val 1142322"/>
            <a:gd name="adj3" fmla="val 4500000"/>
            <a:gd name="adj4" fmla="val 10800000"/>
            <a:gd name="adj5" fmla="val 125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E86FDD6-957D-4389-B525-319B0E7A2DD2}">
      <dsp:nvSpPr>
        <dsp:cNvPr id="0" name=""/>
        <dsp:cNvSpPr/>
      </dsp:nvSpPr>
      <dsp:spPr>
        <a:xfrm>
          <a:off x="3426517" y="794613"/>
          <a:ext cx="2135222" cy="6112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rtl="0">
            <a:lnSpc>
              <a:spcPct val="90000"/>
            </a:lnSpc>
            <a:spcBef>
              <a:spcPct val="0"/>
            </a:spcBef>
            <a:spcAft>
              <a:spcPct val="35000"/>
            </a:spcAft>
            <a:buNone/>
          </a:pPr>
          <a:r>
            <a:rPr lang="en-US" sz="2000" b="1" kern="1200" dirty="0"/>
            <a:t>ACCESS </a:t>
          </a:r>
          <a:endParaRPr lang="en-CA" sz="2000" b="1" kern="1200" dirty="0"/>
        </a:p>
      </dsp:txBody>
      <dsp:txXfrm>
        <a:off x="3426517" y="794613"/>
        <a:ext cx="2135222" cy="611276"/>
      </dsp:txXfrm>
    </dsp:sp>
    <dsp:sp modelId="{592D1C43-A728-4562-8C78-590C2A7A3AEC}">
      <dsp:nvSpPr>
        <dsp:cNvPr id="0" name=""/>
        <dsp:cNvSpPr/>
      </dsp:nvSpPr>
      <dsp:spPr>
        <a:xfrm>
          <a:off x="2785079" y="1264615"/>
          <a:ext cx="2200625" cy="2200960"/>
        </a:xfrm>
        <a:prstGeom prst="leftCircularArrow">
          <a:avLst>
            <a:gd name="adj1" fmla="val 10980"/>
            <a:gd name="adj2" fmla="val 1142322"/>
            <a:gd name="adj3" fmla="val 6300000"/>
            <a:gd name="adj4" fmla="val 18900000"/>
            <a:gd name="adj5" fmla="val 125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1B56CA5-C41A-4FEC-99B4-714CF1DFA301}">
      <dsp:nvSpPr>
        <dsp:cNvPr id="0" name=""/>
        <dsp:cNvSpPr/>
      </dsp:nvSpPr>
      <dsp:spPr>
        <a:xfrm>
          <a:off x="2817780" y="2066544"/>
          <a:ext cx="2135222" cy="6112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rtl="0">
            <a:lnSpc>
              <a:spcPct val="90000"/>
            </a:lnSpc>
            <a:spcBef>
              <a:spcPct val="0"/>
            </a:spcBef>
            <a:spcAft>
              <a:spcPct val="35000"/>
            </a:spcAft>
            <a:buNone/>
          </a:pPr>
          <a:r>
            <a:rPr lang="en-US" sz="2000" b="1" kern="1200"/>
            <a:t>CONTENT</a:t>
          </a:r>
          <a:endParaRPr lang="en-CA" sz="2000" b="1" kern="1200"/>
        </a:p>
      </dsp:txBody>
      <dsp:txXfrm>
        <a:off x="2817780" y="2066544"/>
        <a:ext cx="2135222" cy="611276"/>
      </dsp:txXfrm>
    </dsp:sp>
    <dsp:sp modelId="{4155E21C-6873-4E1D-A534-FD7CBB019A29}">
      <dsp:nvSpPr>
        <dsp:cNvPr id="0" name=""/>
        <dsp:cNvSpPr/>
      </dsp:nvSpPr>
      <dsp:spPr>
        <a:xfrm>
          <a:off x="3552921" y="2680563"/>
          <a:ext cx="1890678" cy="1891436"/>
        </a:xfrm>
        <a:prstGeom prst="blockArc">
          <a:avLst>
            <a:gd name="adj1" fmla="val 13500000"/>
            <a:gd name="adj2" fmla="val 10800000"/>
            <a:gd name="adj3" fmla="val 1274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1C10CF7-0690-4886-A35B-ED4C77953E4A}">
      <dsp:nvSpPr>
        <dsp:cNvPr id="0" name=""/>
        <dsp:cNvSpPr/>
      </dsp:nvSpPr>
      <dsp:spPr>
        <a:xfrm>
          <a:off x="3429409" y="3340303"/>
          <a:ext cx="2135222" cy="6112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rtl="0">
            <a:lnSpc>
              <a:spcPct val="90000"/>
            </a:lnSpc>
            <a:spcBef>
              <a:spcPct val="0"/>
            </a:spcBef>
            <a:spcAft>
              <a:spcPct val="35000"/>
            </a:spcAft>
            <a:buNone/>
          </a:pPr>
          <a:r>
            <a:rPr lang="en-US" sz="2000" b="1" kern="1200"/>
            <a:t>TECHNOLOGY</a:t>
          </a:r>
          <a:endParaRPr lang="en-CA" sz="2000" b="1" kern="1200"/>
        </a:p>
      </dsp:txBody>
      <dsp:txXfrm>
        <a:off x="3429409" y="3340303"/>
        <a:ext cx="2135222" cy="6112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4AFBA5-198F-4FB8-B1B0-5DBC85F5E5D6}">
      <dsp:nvSpPr>
        <dsp:cNvPr id="0" name=""/>
        <dsp:cNvSpPr/>
      </dsp:nvSpPr>
      <dsp:spPr>
        <a:xfrm>
          <a:off x="0" y="16798"/>
          <a:ext cx="8170607" cy="679184"/>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t>CONVENIENT</a:t>
          </a:r>
        </a:p>
      </dsp:txBody>
      <dsp:txXfrm>
        <a:off x="33155" y="49953"/>
        <a:ext cx="8104297" cy="612874"/>
      </dsp:txXfrm>
    </dsp:sp>
    <dsp:sp modelId="{1A6F3E03-E6F9-4CEB-B58C-5BBA557B21F0}">
      <dsp:nvSpPr>
        <dsp:cNvPr id="0" name=""/>
        <dsp:cNvSpPr/>
      </dsp:nvSpPr>
      <dsp:spPr>
        <a:xfrm>
          <a:off x="0" y="695983"/>
          <a:ext cx="8170607" cy="726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9417"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CA" sz="2100" kern="1200" dirty="0"/>
            <a:t>Study at your own pace, place, time</a:t>
          </a:r>
          <a:endParaRPr lang="en-US" sz="2100" kern="1200" dirty="0"/>
        </a:p>
        <a:p>
          <a:pPr marL="228600" lvl="1" indent="-228600" algn="l" defTabSz="933450">
            <a:lnSpc>
              <a:spcPct val="90000"/>
            </a:lnSpc>
            <a:spcBef>
              <a:spcPct val="0"/>
            </a:spcBef>
            <a:spcAft>
              <a:spcPct val="20000"/>
            </a:spcAft>
            <a:buChar char="•"/>
          </a:pPr>
          <a:r>
            <a:rPr lang="en-CA" sz="2100" kern="1200" dirty="0"/>
            <a:t>Don’t require to travel to campus or accommodation</a:t>
          </a:r>
        </a:p>
      </dsp:txBody>
      <dsp:txXfrm>
        <a:off x="0" y="695983"/>
        <a:ext cx="8170607" cy="726570"/>
      </dsp:txXfrm>
    </dsp:sp>
    <dsp:sp modelId="{2BA6C080-E45B-4E5E-9F66-15AB5435F0F1}">
      <dsp:nvSpPr>
        <dsp:cNvPr id="0" name=""/>
        <dsp:cNvSpPr/>
      </dsp:nvSpPr>
      <dsp:spPr>
        <a:xfrm>
          <a:off x="0" y="1422553"/>
          <a:ext cx="8170607" cy="679184"/>
        </a:xfrm>
        <a:prstGeom prst="roundRect">
          <a:avLst/>
        </a:prstGeom>
        <a:solidFill>
          <a:schemeClr val="accent4">
            <a:hueOff val="3465231"/>
            <a:satOff val="-15989"/>
            <a:lumOff val="58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t>FLEXIBLE</a:t>
          </a:r>
        </a:p>
      </dsp:txBody>
      <dsp:txXfrm>
        <a:off x="33155" y="1455708"/>
        <a:ext cx="8104297" cy="612874"/>
      </dsp:txXfrm>
    </dsp:sp>
    <dsp:sp modelId="{FAED2E74-D142-49C6-9C1D-0E435E0537E3}">
      <dsp:nvSpPr>
        <dsp:cNvPr id="0" name=""/>
        <dsp:cNvSpPr/>
      </dsp:nvSpPr>
      <dsp:spPr>
        <a:xfrm>
          <a:off x="0" y="2101738"/>
          <a:ext cx="8170607" cy="447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9417"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CA" sz="2100" kern="1200" dirty="0"/>
            <a:t>Option to listen, watch or read lecture in different formats</a:t>
          </a:r>
          <a:endParaRPr lang="en-US" sz="2100" kern="1200" dirty="0"/>
        </a:p>
      </dsp:txBody>
      <dsp:txXfrm>
        <a:off x="0" y="2101738"/>
        <a:ext cx="8170607" cy="447120"/>
      </dsp:txXfrm>
    </dsp:sp>
    <dsp:sp modelId="{95C02ECF-92E7-4CAA-89B0-CC5F0A2FDEEE}">
      <dsp:nvSpPr>
        <dsp:cNvPr id="0" name=""/>
        <dsp:cNvSpPr/>
      </dsp:nvSpPr>
      <dsp:spPr>
        <a:xfrm>
          <a:off x="0" y="2548858"/>
          <a:ext cx="8170607" cy="679184"/>
        </a:xfrm>
        <a:prstGeom prst="roundRect">
          <a:avLst/>
        </a:prstGeom>
        <a:solidFill>
          <a:schemeClr val="accent4">
            <a:hueOff val="6930461"/>
            <a:satOff val="-31979"/>
            <a:lumOff val="11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t>AFFORDABLE</a:t>
          </a:r>
        </a:p>
      </dsp:txBody>
      <dsp:txXfrm>
        <a:off x="33155" y="2582013"/>
        <a:ext cx="8104297" cy="612874"/>
      </dsp:txXfrm>
    </dsp:sp>
    <dsp:sp modelId="{0795EE5C-1E7D-45AF-A34E-57D5CB011EC6}">
      <dsp:nvSpPr>
        <dsp:cNvPr id="0" name=""/>
        <dsp:cNvSpPr/>
      </dsp:nvSpPr>
      <dsp:spPr>
        <a:xfrm>
          <a:off x="0" y="3228043"/>
          <a:ext cx="8170607" cy="447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9417"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CA" sz="2100" kern="1200" dirty="0"/>
            <a:t>Costs less than F2F</a:t>
          </a:r>
          <a:endParaRPr lang="en-US" sz="2100" kern="1200" dirty="0"/>
        </a:p>
      </dsp:txBody>
      <dsp:txXfrm>
        <a:off x="0" y="3228043"/>
        <a:ext cx="8170607" cy="447120"/>
      </dsp:txXfrm>
    </dsp:sp>
    <dsp:sp modelId="{4060248B-F1B8-44CC-A3CE-2818A6E7D901}">
      <dsp:nvSpPr>
        <dsp:cNvPr id="0" name=""/>
        <dsp:cNvSpPr/>
      </dsp:nvSpPr>
      <dsp:spPr>
        <a:xfrm>
          <a:off x="0" y="3675163"/>
          <a:ext cx="8170607" cy="679184"/>
        </a:xfrm>
        <a:prstGeom prst="roundRect">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t>ANONYMOUS</a:t>
          </a:r>
        </a:p>
      </dsp:txBody>
      <dsp:txXfrm>
        <a:off x="33155" y="3708318"/>
        <a:ext cx="8104297" cy="612874"/>
      </dsp:txXfrm>
    </dsp:sp>
    <dsp:sp modelId="{CAA0DEBA-4D7D-45B1-AE31-10B12639EC31}">
      <dsp:nvSpPr>
        <dsp:cNvPr id="0" name=""/>
        <dsp:cNvSpPr/>
      </dsp:nvSpPr>
      <dsp:spPr>
        <a:xfrm>
          <a:off x="0" y="4354348"/>
          <a:ext cx="8170607" cy="447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9417"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CA" sz="2100" kern="1200"/>
            <a:t>Engage with professors and classmates without feeling discriminated </a:t>
          </a:r>
          <a:endParaRPr lang="en-US" sz="2100" kern="1200" dirty="0"/>
        </a:p>
      </dsp:txBody>
      <dsp:txXfrm>
        <a:off x="0" y="4354348"/>
        <a:ext cx="8170607" cy="4471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3EDE36-4CB8-4C67-821A-406A884EC95B}">
      <dsp:nvSpPr>
        <dsp:cNvPr id="0" name=""/>
        <dsp:cNvSpPr/>
      </dsp:nvSpPr>
      <dsp:spPr>
        <a:xfrm rot="5400000">
          <a:off x="5279911" y="-2081140"/>
          <a:ext cx="1033588" cy="5455723"/>
        </a:xfrm>
        <a:prstGeom prst="round2Same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Digital learning resources</a:t>
          </a:r>
        </a:p>
        <a:p>
          <a:pPr marL="171450" lvl="1" indent="-171450" algn="l" defTabSz="711200">
            <a:lnSpc>
              <a:spcPct val="90000"/>
            </a:lnSpc>
            <a:spcBef>
              <a:spcPct val="0"/>
            </a:spcBef>
            <a:spcAft>
              <a:spcPct val="15000"/>
            </a:spcAft>
            <a:buChar char="•"/>
          </a:pPr>
          <a:r>
            <a:rPr lang="en-US" sz="1600" kern="1200" dirty="0"/>
            <a:t>Educational apps</a:t>
          </a:r>
        </a:p>
        <a:p>
          <a:pPr marL="171450" lvl="1" indent="-171450" algn="l" defTabSz="711200">
            <a:lnSpc>
              <a:spcPct val="90000"/>
            </a:lnSpc>
            <a:spcBef>
              <a:spcPct val="0"/>
            </a:spcBef>
            <a:spcAft>
              <a:spcPct val="15000"/>
            </a:spcAft>
            <a:buChar char="•"/>
          </a:pPr>
          <a:r>
            <a:rPr lang="en-US" sz="1600" kern="1200" dirty="0"/>
            <a:t>Assistive technologies</a:t>
          </a:r>
        </a:p>
      </dsp:txBody>
      <dsp:txXfrm rot="-5400000">
        <a:off x="3068844" y="180383"/>
        <a:ext cx="5405267" cy="932676"/>
      </dsp:txXfrm>
    </dsp:sp>
    <dsp:sp modelId="{E15FB1AE-CE02-4FCF-88D5-6671D607387B}">
      <dsp:nvSpPr>
        <dsp:cNvPr id="0" name=""/>
        <dsp:cNvSpPr/>
      </dsp:nvSpPr>
      <dsp:spPr>
        <a:xfrm>
          <a:off x="0" y="727"/>
          <a:ext cx="3068844" cy="1291985"/>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marL="0" lvl="0" indent="0" algn="ctr" defTabSz="1111250">
            <a:lnSpc>
              <a:spcPct val="90000"/>
            </a:lnSpc>
            <a:spcBef>
              <a:spcPct val="0"/>
            </a:spcBef>
            <a:spcAft>
              <a:spcPct val="35000"/>
            </a:spcAft>
            <a:buNone/>
          </a:pPr>
          <a:r>
            <a:rPr lang="en-US" sz="2500" kern="1200" dirty="0"/>
            <a:t>Accessing and understanding content</a:t>
          </a:r>
        </a:p>
      </dsp:txBody>
      <dsp:txXfrm>
        <a:off x="63070" y="63797"/>
        <a:ext cx="2942704" cy="1165845"/>
      </dsp:txXfrm>
    </dsp:sp>
    <dsp:sp modelId="{B1347BAF-2BE2-405F-A783-098684936318}">
      <dsp:nvSpPr>
        <dsp:cNvPr id="0" name=""/>
        <dsp:cNvSpPr/>
      </dsp:nvSpPr>
      <dsp:spPr>
        <a:xfrm rot="5400000">
          <a:off x="5064644" y="-580962"/>
          <a:ext cx="1452801" cy="5450395"/>
        </a:xfrm>
        <a:prstGeom prst="round2SameRect">
          <a:avLst/>
        </a:prstGeom>
        <a:solidFill>
          <a:schemeClr val="accent3">
            <a:tint val="40000"/>
            <a:alpha val="90000"/>
            <a:hueOff val="1014570"/>
            <a:satOff val="50000"/>
            <a:lumOff val="890"/>
            <a:alphaOff val="0"/>
          </a:schemeClr>
        </a:solidFill>
        <a:ln w="12700" cap="flat" cmpd="sng" algn="ctr">
          <a:solidFill>
            <a:schemeClr val="accent3">
              <a:tint val="40000"/>
              <a:alpha val="90000"/>
              <a:hueOff val="1014570"/>
              <a:satOff val="50000"/>
              <a:lumOff val="89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Use of alternate means of content creation such as voice recognition</a:t>
          </a:r>
        </a:p>
        <a:p>
          <a:pPr marL="171450" lvl="1" indent="-171450" algn="l" defTabSz="711200">
            <a:lnSpc>
              <a:spcPct val="90000"/>
            </a:lnSpc>
            <a:spcBef>
              <a:spcPct val="0"/>
            </a:spcBef>
            <a:spcAft>
              <a:spcPct val="15000"/>
            </a:spcAft>
            <a:buChar char="•"/>
          </a:pPr>
          <a:r>
            <a:rPr lang="en-US" sz="1600" kern="1200" dirty="0"/>
            <a:t>Using communication tools to interact with teachers</a:t>
          </a:r>
        </a:p>
        <a:p>
          <a:pPr marL="171450" lvl="1" indent="-171450" algn="l" defTabSz="711200">
            <a:lnSpc>
              <a:spcPct val="90000"/>
            </a:lnSpc>
            <a:spcBef>
              <a:spcPct val="0"/>
            </a:spcBef>
            <a:spcAft>
              <a:spcPct val="15000"/>
            </a:spcAft>
            <a:buChar char="•"/>
          </a:pPr>
          <a:r>
            <a:rPr lang="en-US" sz="1600" kern="1200" dirty="0"/>
            <a:t>Online participation from home</a:t>
          </a:r>
        </a:p>
      </dsp:txBody>
      <dsp:txXfrm rot="-5400000">
        <a:off x="3065847" y="1488755"/>
        <a:ext cx="5379475" cy="1310961"/>
      </dsp:txXfrm>
    </dsp:sp>
    <dsp:sp modelId="{4D74051C-CC04-4BD8-8190-5096CE9972A8}">
      <dsp:nvSpPr>
        <dsp:cNvPr id="0" name=""/>
        <dsp:cNvSpPr/>
      </dsp:nvSpPr>
      <dsp:spPr>
        <a:xfrm>
          <a:off x="0" y="1357312"/>
          <a:ext cx="3065847" cy="1573845"/>
        </a:xfrm>
        <a:prstGeom prst="roundRect">
          <a:avLst/>
        </a:prstGeom>
        <a:solidFill>
          <a:schemeClr val="accent3">
            <a:hueOff val="1355300"/>
            <a:satOff val="50000"/>
            <a:lumOff val="-7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marL="0" lvl="0" indent="0" algn="ctr" defTabSz="1111250">
            <a:lnSpc>
              <a:spcPct val="90000"/>
            </a:lnSpc>
            <a:spcBef>
              <a:spcPct val="0"/>
            </a:spcBef>
            <a:spcAft>
              <a:spcPct val="35000"/>
            </a:spcAft>
            <a:buNone/>
          </a:pPr>
          <a:r>
            <a:rPr lang="en-US" sz="2500" kern="1200" dirty="0"/>
            <a:t>Content creation and Classroom participation</a:t>
          </a:r>
        </a:p>
      </dsp:txBody>
      <dsp:txXfrm>
        <a:off x="76829" y="1434141"/>
        <a:ext cx="2912189" cy="1420187"/>
      </dsp:txXfrm>
    </dsp:sp>
    <dsp:sp modelId="{466127D1-4E61-41CB-99CE-889D0468C035}">
      <dsp:nvSpPr>
        <dsp:cNvPr id="0" name=""/>
        <dsp:cNvSpPr/>
      </dsp:nvSpPr>
      <dsp:spPr>
        <a:xfrm rot="5400000">
          <a:off x="5279911" y="913888"/>
          <a:ext cx="1033588" cy="5455723"/>
        </a:xfrm>
        <a:prstGeom prst="round2SameRect">
          <a:avLst/>
        </a:prstGeom>
        <a:solidFill>
          <a:schemeClr val="accent3">
            <a:tint val="40000"/>
            <a:alpha val="90000"/>
            <a:hueOff val="2029141"/>
            <a:satOff val="100000"/>
            <a:lumOff val="1779"/>
            <a:alphaOff val="0"/>
          </a:schemeClr>
        </a:solidFill>
        <a:ln w="12700" cap="flat" cmpd="sng" algn="ctr">
          <a:solidFill>
            <a:schemeClr val="accent3">
              <a:tint val="40000"/>
              <a:alpha val="90000"/>
              <a:hueOff val="2029141"/>
              <a:satOff val="100000"/>
              <a:lumOff val="177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Calendars, memory aids, and organization apps can assist in improving focus</a:t>
          </a:r>
        </a:p>
        <a:p>
          <a:pPr marL="171450" lvl="1" indent="-171450" algn="l" defTabSz="711200">
            <a:lnSpc>
              <a:spcPct val="90000"/>
            </a:lnSpc>
            <a:spcBef>
              <a:spcPct val="0"/>
            </a:spcBef>
            <a:spcAft>
              <a:spcPct val="15000"/>
            </a:spcAft>
            <a:buChar char="•"/>
          </a:pPr>
          <a:r>
            <a:rPr lang="en-US" sz="1600" kern="1200" dirty="0"/>
            <a:t>Memory aids can support learning task</a:t>
          </a:r>
        </a:p>
      </dsp:txBody>
      <dsp:txXfrm rot="-5400000">
        <a:off x="3068844" y="3175411"/>
        <a:ext cx="5405267" cy="932676"/>
      </dsp:txXfrm>
    </dsp:sp>
    <dsp:sp modelId="{987E4809-A7C3-4CC7-8D72-7DDE68DEAA8E}">
      <dsp:nvSpPr>
        <dsp:cNvPr id="0" name=""/>
        <dsp:cNvSpPr/>
      </dsp:nvSpPr>
      <dsp:spPr>
        <a:xfrm>
          <a:off x="0" y="2995757"/>
          <a:ext cx="3068844" cy="1291985"/>
        </a:xfrm>
        <a:prstGeom prst="roundRect">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marL="0" lvl="0" indent="0" algn="ctr" defTabSz="1111250">
            <a:lnSpc>
              <a:spcPct val="90000"/>
            </a:lnSpc>
            <a:spcBef>
              <a:spcPct val="0"/>
            </a:spcBef>
            <a:spcAft>
              <a:spcPct val="35000"/>
            </a:spcAft>
            <a:buNone/>
          </a:pPr>
          <a:r>
            <a:rPr lang="en-US" sz="2500" kern="1200" dirty="0" err="1"/>
            <a:t>Organisation</a:t>
          </a:r>
          <a:r>
            <a:rPr lang="en-US" sz="2500" kern="1200" dirty="0"/>
            <a:t> and memory</a:t>
          </a:r>
        </a:p>
      </dsp:txBody>
      <dsp:txXfrm>
        <a:off x="63070" y="3058827"/>
        <a:ext cx="2942704" cy="1165845"/>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DE07C0A-476F-4119-9BE5-1D357D455CFE}"/>
              </a:ext>
            </a:extLst>
          </p:cNvPr>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CA"/>
          </a:p>
        </p:txBody>
      </p:sp>
      <p:sp>
        <p:nvSpPr>
          <p:cNvPr id="3" name="Date Placeholder 2">
            <a:extLst>
              <a:ext uri="{FF2B5EF4-FFF2-40B4-BE49-F238E27FC236}">
                <a16:creationId xmlns:a16="http://schemas.microsoft.com/office/drawing/2014/main" id="{3C77700E-856D-4B87-A982-07289E677915}"/>
              </a:ext>
            </a:extLst>
          </p:cNvPr>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7986CF99-D82F-4127-B6EA-7F8716EEF9CD}" type="datetimeFigureOut">
              <a:rPr lang="en-CA" smtClean="0"/>
              <a:t>19/12/2017</a:t>
            </a:fld>
            <a:endParaRPr lang="en-CA"/>
          </a:p>
        </p:txBody>
      </p:sp>
      <p:sp>
        <p:nvSpPr>
          <p:cNvPr id="4" name="Footer Placeholder 3">
            <a:extLst>
              <a:ext uri="{FF2B5EF4-FFF2-40B4-BE49-F238E27FC236}">
                <a16:creationId xmlns:a16="http://schemas.microsoft.com/office/drawing/2014/main" id="{13634BB1-6034-416A-A5FE-6EFDED52B54A}"/>
              </a:ext>
            </a:extLst>
          </p:cNvPr>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CA"/>
          </a:p>
        </p:txBody>
      </p:sp>
      <p:sp>
        <p:nvSpPr>
          <p:cNvPr id="5" name="Slide Number Placeholder 4">
            <a:extLst>
              <a:ext uri="{FF2B5EF4-FFF2-40B4-BE49-F238E27FC236}">
                <a16:creationId xmlns:a16="http://schemas.microsoft.com/office/drawing/2014/main" id="{E63F987B-B2B2-426B-875E-331842E41DF7}"/>
              </a:ext>
            </a:extLst>
          </p:cNvPr>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BE6F5FEB-3913-42D0-AADC-EB3041665CF3}" type="slidenum">
              <a:rPr lang="en-CA" smtClean="0"/>
              <a:t>‹#›</a:t>
            </a:fld>
            <a:endParaRPr lang="en-CA"/>
          </a:p>
        </p:txBody>
      </p:sp>
    </p:spTree>
    <p:extLst>
      <p:ext uri="{BB962C8B-B14F-4D97-AF65-F5344CB8AC3E}">
        <p14:creationId xmlns:p14="http://schemas.microsoft.com/office/powerpoint/2010/main" val="38938804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4B9E61EF-D09D-412B-A36D-8667E3C62306}" type="datetimeFigureOut">
              <a:rPr lang="en-US" smtClean="0"/>
              <a:t>12/19/2017</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4513173-708C-41F6-B918-200267073A83}" type="slidenum">
              <a:rPr lang="en-US" smtClean="0"/>
              <a:t>‹#›</a:t>
            </a:fld>
            <a:endParaRPr lang="en-US"/>
          </a:p>
        </p:txBody>
      </p:sp>
    </p:spTree>
    <p:extLst>
      <p:ext uri="{BB962C8B-B14F-4D97-AF65-F5344CB8AC3E}">
        <p14:creationId xmlns:p14="http://schemas.microsoft.com/office/powerpoint/2010/main" val="3770550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treaties.un.org/Pages/ViewDetails.aspx?src=TREATY&amp;mtdsg_no=IV-15&amp;chapter=4&amp;clang=_en"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open.ac.uk/about/main/the-ou-explained/facts-and-figures"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fluidproject.org/" TargetMode="External"/><Relationship Id="rId2" Type="http://schemas.openxmlformats.org/officeDocument/2006/relationships/slide" Target="../slides/slide51.xml"/><Relationship Id="rId1" Type="http://schemas.openxmlformats.org/officeDocument/2006/relationships/notesMaster" Target="../notesMasters/notesMaster1.xml"/><Relationship Id="rId4" Type="http://schemas.openxmlformats.org/officeDocument/2006/relationships/hyperlink" Target="https://floeproject.org/" TargetMode="Externa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nces.ed.gov/fastfacts/display.asp?id=60" TargetMode="External"/><Relationship Id="rId7" Type="http://schemas.openxmlformats.org/officeDocument/2006/relationships/hyperlink" Target="http://www.statssa.gov.za/publications/Report-03-01-59/Report-03-01-592011.pdf"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s://www.dailymaverick.co.za/article/2017-08-15-students-with-disabilities-disadvantaged-at-higher-education-level/#.WhSt_lWnGUk" TargetMode="External"/><Relationship Id="rId5" Type="http://schemas.openxmlformats.org/officeDocument/2006/relationships/hyperlink" Target="https://timesofindia.indiatimes.com/home/education/news/Disabled-get-only-0-56-of-seats-in-higher-education/articleshow/46810639.cms" TargetMode="External"/><Relationship Id="rId4" Type="http://schemas.openxmlformats.org/officeDocument/2006/relationships/hyperlink" Target="http://publications.gc.ca/collections/collection_2009/rhdcc-hrsdc/HS61-1-2009E.pdf"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1</a:t>
            </a:fld>
            <a:endParaRPr lang="en-US"/>
          </a:p>
        </p:txBody>
      </p:sp>
    </p:spTree>
    <p:extLst>
      <p:ext uri="{BB962C8B-B14F-4D97-AF65-F5344CB8AC3E}">
        <p14:creationId xmlns:p14="http://schemas.microsoft.com/office/powerpoint/2010/main" val="12262274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u="sng" dirty="0">
                <a:hlinkClick r:id="rId3"/>
              </a:rPr>
              <a:t>https://treaties.un.org/Pages/ViewDetails.aspx?src=TREATY&amp;mtdsg_no=IV-15&amp;chapter=4&amp;clang=_en</a:t>
            </a:r>
            <a:endParaRPr lang="en-US" dirty="0"/>
          </a:p>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16</a:t>
            </a:fld>
            <a:endParaRPr lang="en-US"/>
          </a:p>
        </p:txBody>
      </p:sp>
    </p:spTree>
    <p:extLst>
      <p:ext uri="{BB962C8B-B14F-4D97-AF65-F5344CB8AC3E}">
        <p14:creationId xmlns:p14="http://schemas.microsoft.com/office/powerpoint/2010/main" val="39614994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CA" dirty="0"/>
              <a:t>20% below those without disabilities</a:t>
            </a:r>
          </a:p>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18</a:t>
            </a:fld>
            <a:endParaRPr lang="en-US"/>
          </a:p>
        </p:txBody>
      </p:sp>
    </p:spTree>
    <p:extLst>
      <p:ext uri="{BB962C8B-B14F-4D97-AF65-F5344CB8AC3E}">
        <p14:creationId xmlns:p14="http://schemas.microsoft.com/office/powerpoint/2010/main" val="5175762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19</a:t>
            </a:fld>
            <a:endParaRPr lang="en-US"/>
          </a:p>
        </p:txBody>
      </p:sp>
    </p:spTree>
    <p:extLst>
      <p:ext uri="{BB962C8B-B14F-4D97-AF65-F5344CB8AC3E}">
        <p14:creationId xmlns:p14="http://schemas.microsoft.com/office/powerpoint/2010/main" val="41519650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Alternative approaches</a:t>
            </a:r>
          </a:p>
          <a:p>
            <a:r>
              <a:rPr lang="en-CA" dirty="0"/>
              <a:t>ODL </a:t>
            </a:r>
          </a:p>
          <a:p>
            <a:r>
              <a:rPr lang="en-CA" dirty="0"/>
              <a:t>ICTs</a:t>
            </a:r>
          </a:p>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21</a:t>
            </a:fld>
            <a:endParaRPr lang="en-US"/>
          </a:p>
        </p:txBody>
      </p:sp>
    </p:spTree>
    <p:extLst>
      <p:ext uri="{BB962C8B-B14F-4D97-AF65-F5344CB8AC3E}">
        <p14:creationId xmlns:p14="http://schemas.microsoft.com/office/powerpoint/2010/main" val="20662930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4EE01D1-FB98-4C6C-B303-732CB29BD0A6}" type="slidenum">
              <a:rPr lang="en-US" smtClean="0"/>
              <a:pPr>
                <a:defRPr/>
              </a:pPr>
              <a:t>26</a:t>
            </a:fld>
            <a:endParaRPr lang="en-US" dirty="0"/>
          </a:p>
        </p:txBody>
      </p:sp>
      <p:sp>
        <p:nvSpPr>
          <p:cNvPr id="60419" name="Rectangle 2"/>
          <p:cNvSpPr>
            <a:spLocks noGrp="1" noRot="1" noChangeAspect="1" noChangeArrowheads="1" noTextEdit="1"/>
          </p:cNvSpPr>
          <p:nvPr>
            <p:ph type="sldImg"/>
          </p:nvPr>
        </p:nvSpPr>
        <p:spPr bwMode="auto">
          <a:xfrm>
            <a:off x="1306513" y="708025"/>
            <a:ext cx="4714875" cy="3535363"/>
          </a:xfrm>
          <a:noFill/>
          <a:ln>
            <a:solidFill>
              <a:srgbClr val="000000"/>
            </a:solidFill>
            <a:miter lim="800000"/>
            <a:headEnd/>
            <a:tailEnd/>
          </a:ln>
        </p:spPr>
      </p:sp>
      <p:sp>
        <p:nvSpPr>
          <p:cNvPr id="60420" name="Rectangle 3"/>
          <p:cNvSpPr>
            <a:spLocks noGrp="1" noChangeArrowheads="1"/>
          </p:cNvSpPr>
          <p:nvPr>
            <p:ph type="body" idx="1"/>
          </p:nvPr>
        </p:nvSpPr>
        <p:spPr bwMode="auto">
          <a:xfrm>
            <a:off x="976725" y="4478236"/>
            <a:ext cx="5371986" cy="4320618"/>
          </a:xfrm>
          <a:noFill/>
        </p:spPr>
        <p:txBody>
          <a:bodyPr wrap="square" numCol="1" anchor="t" anchorCtr="0" compatLnSpc="1">
            <a:prstTxWarp prst="textNoShape">
              <a:avLst/>
            </a:prstTxWarp>
          </a:bodyPr>
          <a:lstStyle/>
          <a:p>
            <a:pPr eaLnBrk="1" hangingPunct="1"/>
            <a:endParaRPr lang="en-GB" dirty="0"/>
          </a:p>
        </p:txBody>
      </p:sp>
    </p:spTree>
    <p:extLst>
      <p:ext uri="{BB962C8B-B14F-4D97-AF65-F5344CB8AC3E}">
        <p14:creationId xmlns:p14="http://schemas.microsoft.com/office/powerpoint/2010/main" val="5722540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solidFill>
                  <a:srgbClr val="FF0000"/>
                </a:solidFill>
              </a:rPr>
              <a:t>Remove one dot from Indian Ocean</a:t>
            </a:r>
          </a:p>
        </p:txBody>
      </p:sp>
      <p:sp>
        <p:nvSpPr>
          <p:cNvPr id="4" name="Slide Number Placeholder 3"/>
          <p:cNvSpPr>
            <a:spLocks noGrp="1"/>
          </p:cNvSpPr>
          <p:nvPr>
            <p:ph type="sldNum" sz="quarter" idx="10"/>
          </p:nvPr>
        </p:nvSpPr>
        <p:spPr/>
        <p:txBody>
          <a:bodyPr/>
          <a:lstStyle/>
          <a:p>
            <a:fld id="{D4513173-708C-41F6-B918-200267073A83}" type="slidenum">
              <a:rPr lang="en-US" smtClean="0"/>
              <a:t>27</a:t>
            </a:fld>
            <a:endParaRPr lang="en-US"/>
          </a:p>
        </p:txBody>
      </p:sp>
    </p:spTree>
    <p:extLst>
      <p:ext uri="{BB962C8B-B14F-4D97-AF65-F5344CB8AC3E}">
        <p14:creationId xmlns:p14="http://schemas.microsoft.com/office/powerpoint/2010/main" val="17557824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Students who are taking at least one distance education course comprise 29.7% of all higher education enrollments as of fall 2015. In 2015, the number of students taking at least one distance education course increased 3.9% over the previous year, and grew by 11.0% in the three years since 2012. </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29</a:t>
            </a:fld>
            <a:endParaRPr lang="en-US"/>
          </a:p>
        </p:txBody>
      </p:sp>
    </p:spTree>
    <p:extLst>
      <p:ext uri="{BB962C8B-B14F-4D97-AF65-F5344CB8AC3E}">
        <p14:creationId xmlns:p14="http://schemas.microsoft.com/office/powerpoint/2010/main" val="33441122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Source: </a:t>
            </a:r>
            <a:r>
              <a:rPr lang="en-US" i="1" dirty="0">
                <a:hlinkClick r:id="rId3"/>
              </a:rPr>
              <a:t>http://www.open.ac.uk/about/main/the-ou-explained/facts-and-figures</a:t>
            </a:r>
            <a:endParaRPr lang="en-US" dirty="0"/>
          </a:p>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31</a:t>
            </a:fld>
            <a:endParaRPr lang="en-US"/>
          </a:p>
        </p:txBody>
      </p:sp>
    </p:spTree>
    <p:extLst>
      <p:ext uri="{BB962C8B-B14F-4D97-AF65-F5344CB8AC3E}">
        <p14:creationId xmlns:p14="http://schemas.microsoft.com/office/powerpoint/2010/main" val="8143593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ACCESS: Open means open entry, easier access to study, increased enrollment since 1960s. </a:t>
            </a:r>
          </a:p>
          <a:p>
            <a:r>
              <a:rPr lang="en-US" dirty="0"/>
              <a:t>CONTENT: Open availability of content and resources since 2000s, </a:t>
            </a:r>
          </a:p>
          <a:p>
            <a:r>
              <a:rPr lang="en-US" dirty="0"/>
              <a:t>TECHNOLOGY: MOOCs in 2010s</a:t>
            </a:r>
          </a:p>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32</a:t>
            </a:fld>
            <a:endParaRPr lang="en-US"/>
          </a:p>
        </p:txBody>
      </p:sp>
    </p:spTree>
    <p:extLst>
      <p:ext uri="{BB962C8B-B14F-4D97-AF65-F5344CB8AC3E}">
        <p14:creationId xmlns:p14="http://schemas.microsoft.com/office/powerpoint/2010/main" val="22243421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D00721-2420-4623-AF2C-4780189125AC}" type="slidenum">
              <a:rPr lang="en-CA">
                <a:solidFill>
                  <a:prstClr val="black"/>
                </a:solidFill>
              </a:rPr>
              <a:pPr/>
              <a:t>34</a:t>
            </a:fld>
            <a:endParaRPr lang="en-CA" dirty="0">
              <a:solidFill>
                <a:prstClr val="black"/>
              </a:solidFill>
            </a:endParaRPr>
          </a:p>
        </p:txBody>
      </p:sp>
    </p:spTree>
    <p:extLst>
      <p:ext uri="{BB962C8B-B14F-4D97-AF65-F5344CB8AC3E}">
        <p14:creationId xmlns:p14="http://schemas.microsoft.com/office/powerpoint/2010/main" val="1788734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57325" y="1181100"/>
            <a:ext cx="4251325" cy="3189288"/>
          </a:xfrm>
        </p:spPr>
      </p:sp>
      <p:sp>
        <p:nvSpPr>
          <p:cNvPr id="3" name="Notes Placeholder 2"/>
          <p:cNvSpPr>
            <a:spLocks noGrp="1"/>
          </p:cNvSpPr>
          <p:nvPr>
            <p:ph type="body" idx="1"/>
          </p:nvPr>
        </p:nvSpPr>
        <p:spPr/>
        <p:txBody>
          <a:bodyPr/>
          <a:lstStyle/>
          <a:p>
            <a:r>
              <a:rPr lang="en-US" dirty="0"/>
              <a:t>We invite you to engage us; tap into our thought</a:t>
            </a:r>
            <a:r>
              <a:rPr lang="en-US" baseline="0" dirty="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a:t>
            </a:fld>
            <a:endParaRPr lang="en-US"/>
          </a:p>
        </p:txBody>
      </p:sp>
    </p:spTree>
    <p:extLst>
      <p:ext uri="{BB962C8B-B14F-4D97-AF65-F5344CB8AC3E}">
        <p14:creationId xmlns:p14="http://schemas.microsoft.com/office/powerpoint/2010/main" val="6722876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Resources:</a:t>
            </a:r>
          </a:p>
          <a:p>
            <a:r>
              <a:rPr lang="en-US" dirty="0"/>
              <a:t>https://www.legislation.gov.au/Details/C2013C00022</a:t>
            </a:r>
          </a:p>
          <a:p>
            <a:r>
              <a:rPr lang="en-US" dirty="0"/>
              <a:t>https://en.wikipedia.org/wiki/Disability_Discrimination_Act_1992</a:t>
            </a:r>
          </a:p>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37</a:t>
            </a:fld>
            <a:endParaRPr lang="en-US"/>
          </a:p>
        </p:txBody>
      </p:sp>
    </p:spTree>
    <p:extLst>
      <p:ext uri="{BB962C8B-B14F-4D97-AF65-F5344CB8AC3E}">
        <p14:creationId xmlns:p14="http://schemas.microsoft.com/office/powerpoint/2010/main" val="10851345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In 1976—750 students</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38</a:t>
            </a:fld>
            <a:endParaRPr lang="en-US"/>
          </a:p>
        </p:txBody>
      </p:sp>
    </p:spTree>
    <p:extLst>
      <p:ext uri="{BB962C8B-B14F-4D97-AF65-F5344CB8AC3E}">
        <p14:creationId xmlns:p14="http://schemas.microsoft.com/office/powerpoint/2010/main" val="33449663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39</a:t>
            </a:fld>
            <a:endParaRPr lang="en-US"/>
          </a:p>
        </p:txBody>
      </p:sp>
    </p:spTree>
    <p:extLst>
      <p:ext uri="{BB962C8B-B14F-4D97-AF65-F5344CB8AC3E}">
        <p14:creationId xmlns:p14="http://schemas.microsoft.com/office/powerpoint/2010/main" val="1253292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40</a:t>
            </a:fld>
            <a:endParaRPr lang="en-US"/>
          </a:p>
        </p:txBody>
      </p:sp>
    </p:spTree>
    <p:extLst>
      <p:ext uri="{BB962C8B-B14F-4D97-AF65-F5344CB8AC3E}">
        <p14:creationId xmlns:p14="http://schemas.microsoft.com/office/powerpoint/2010/main" val="2396949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42</a:t>
            </a:fld>
            <a:endParaRPr lang="en-US"/>
          </a:p>
        </p:txBody>
      </p:sp>
    </p:spTree>
    <p:extLst>
      <p:ext uri="{BB962C8B-B14F-4D97-AF65-F5344CB8AC3E}">
        <p14:creationId xmlns:p14="http://schemas.microsoft.com/office/powerpoint/2010/main" val="8014403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46</a:t>
            </a:fld>
            <a:endParaRPr lang="en-US"/>
          </a:p>
        </p:txBody>
      </p:sp>
    </p:spTree>
    <p:extLst>
      <p:ext uri="{BB962C8B-B14F-4D97-AF65-F5344CB8AC3E}">
        <p14:creationId xmlns:p14="http://schemas.microsoft.com/office/powerpoint/2010/main" val="19249606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47</a:t>
            </a:fld>
            <a:endParaRPr lang="en-US"/>
          </a:p>
        </p:txBody>
      </p:sp>
    </p:spTree>
    <p:extLst>
      <p:ext uri="{BB962C8B-B14F-4D97-AF65-F5344CB8AC3E}">
        <p14:creationId xmlns:p14="http://schemas.microsoft.com/office/powerpoint/2010/main" val="42198527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48</a:t>
            </a:fld>
            <a:endParaRPr lang="en-US"/>
          </a:p>
        </p:txBody>
      </p:sp>
    </p:spTree>
    <p:extLst>
      <p:ext uri="{BB962C8B-B14F-4D97-AF65-F5344CB8AC3E}">
        <p14:creationId xmlns:p14="http://schemas.microsoft.com/office/powerpoint/2010/main" val="22501473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49</a:t>
            </a:fld>
            <a:endParaRPr lang="en-US"/>
          </a:p>
        </p:txBody>
      </p:sp>
    </p:spTree>
    <p:extLst>
      <p:ext uri="{BB962C8B-B14F-4D97-AF65-F5344CB8AC3E}">
        <p14:creationId xmlns:p14="http://schemas.microsoft.com/office/powerpoint/2010/main" val="19772056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50</a:t>
            </a:fld>
            <a:endParaRPr lang="en-US"/>
          </a:p>
        </p:txBody>
      </p:sp>
    </p:spTree>
    <p:extLst>
      <p:ext uri="{BB962C8B-B14F-4D97-AF65-F5344CB8AC3E}">
        <p14:creationId xmlns:p14="http://schemas.microsoft.com/office/powerpoint/2010/main" val="4507856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57325" y="1181100"/>
            <a:ext cx="4251325" cy="31892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5</a:t>
            </a:fld>
            <a:endParaRPr lang="en-US"/>
          </a:p>
        </p:txBody>
      </p:sp>
    </p:spTree>
    <p:extLst>
      <p:ext uri="{BB962C8B-B14F-4D97-AF65-F5344CB8AC3E}">
        <p14:creationId xmlns:p14="http://schemas.microsoft.com/office/powerpoint/2010/main" val="5837714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9415" lvl="1"/>
            <a:r>
              <a:rPr lang="en-US" sz="2100" dirty="0"/>
              <a:t>The Inclusive Design Institute (IDI) is a generative hub of applied research that addresses the challenge of designing our ICT systems so that they work for all potential users, including users with disabilities, varying language needs and diverse cultural preferences. The IDI is Canada’s first research hub focused on digital inclusion. Selected projects:</a:t>
            </a:r>
          </a:p>
          <a:p>
            <a:pPr marL="349415" lvl="1"/>
            <a:r>
              <a:rPr lang="en-US" sz="2100" dirty="0">
                <a:hlinkClick r:id="rId3"/>
              </a:rPr>
              <a:t>Fluid project</a:t>
            </a:r>
            <a:r>
              <a:rPr lang="en-US" sz="2100" dirty="0"/>
              <a:t>: an open, collaborative project to improve the user experience and inclusiveness of open source software.</a:t>
            </a:r>
          </a:p>
          <a:p>
            <a:pPr marL="349415" lvl="1"/>
            <a:r>
              <a:rPr lang="en-US" sz="2100" dirty="0">
                <a:hlinkClick r:id="rId4"/>
              </a:rPr>
              <a:t>Floe project</a:t>
            </a:r>
            <a:r>
              <a:rPr lang="en-US" sz="2100" dirty="0"/>
              <a:t>: supports learners, educators and curriculum producers in achieving one-size-fits-one learning design for the full diversity of learners, leveraging the variants made possible by Open Education Resources (OER).</a:t>
            </a:r>
          </a:p>
          <a:p>
            <a:pPr marL="349415" lvl="1"/>
            <a:endParaRPr lang="en-US" sz="2100" dirty="0"/>
          </a:p>
          <a:p>
            <a:pPr marL="349415" lvl="1"/>
            <a:endParaRPr lang="en-US" sz="2100" dirty="0"/>
          </a:p>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51</a:t>
            </a:fld>
            <a:endParaRPr lang="en-US"/>
          </a:p>
        </p:txBody>
      </p:sp>
    </p:spTree>
    <p:extLst>
      <p:ext uri="{BB962C8B-B14F-4D97-AF65-F5344CB8AC3E}">
        <p14:creationId xmlns:p14="http://schemas.microsoft.com/office/powerpoint/2010/main" val="10204104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https://www.bookshare.org/cms/</a:t>
            </a:r>
          </a:p>
        </p:txBody>
      </p:sp>
      <p:sp>
        <p:nvSpPr>
          <p:cNvPr id="4" name="Slide Number Placeholder 3"/>
          <p:cNvSpPr>
            <a:spLocks noGrp="1"/>
          </p:cNvSpPr>
          <p:nvPr>
            <p:ph type="sldNum" sz="quarter" idx="10"/>
          </p:nvPr>
        </p:nvSpPr>
        <p:spPr/>
        <p:txBody>
          <a:bodyPr/>
          <a:lstStyle/>
          <a:p>
            <a:fld id="{D4513173-708C-41F6-B918-200267073A83}" type="slidenum">
              <a:rPr lang="en-US" smtClean="0"/>
              <a:t>60</a:t>
            </a:fld>
            <a:endParaRPr lang="en-US"/>
          </a:p>
        </p:txBody>
      </p:sp>
    </p:spTree>
    <p:extLst>
      <p:ext uri="{BB962C8B-B14F-4D97-AF65-F5344CB8AC3E}">
        <p14:creationId xmlns:p14="http://schemas.microsoft.com/office/powerpoint/2010/main" val="243190691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http://oasis.col.org/bitstream/handle/11599/795/Connections-2011-06.pdf?sequence=1&amp;isAllowed=y</a:t>
            </a:r>
          </a:p>
          <a:p>
            <a:r>
              <a:rPr lang="en-US" dirty="0"/>
              <a:t>http://oasis.col.org/bitstream/handle/11599/202/ProgEvalReport_OER-OpenShools_2011.pdf?sequence=1&amp;isAllowed=y</a:t>
            </a:r>
          </a:p>
          <a:p>
            <a:endParaRPr lang="en-US" dirty="0"/>
          </a:p>
          <a:p>
            <a:r>
              <a:rPr lang="en-US" dirty="0"/>
              <a:t>As OER for Open Schools is focused on expanding access to education, the OER have been designed to be easily accessed by learners of all abilities. The online OER will be accessible to people using assistive devices such as screen magnifiers and voice recognition </a:t>
            </a:r>
            <a:r>
              <a:rPr lang="en-US" dirty="0" err="1"/>
              <a:t>programmes</a:t>
            </a:r>
            <a:r>
              <a:rPr lang="en-US" dirty="0"/>
              <a:t>. This attention to accessibility was inspired by a presentation at a copyright and OER workshop held in conjunction with the launch of COMOSA in November 2009. Ms. </a:t>
            </a:r>
            <a:r>
              <a:rPr lang="en-US" dirty="0" err="1"/>
              <a:t>Nirmita</a:t>
            </a:r>
            <a:r>
              <a:rPr lang="en-US" dirty="0"/>
              <a:t> </a:t>
            </a:r>
            <a:r>
              <a:rPr lang="en-US" dirty="0" err="1"/>
              <a:t>Narasimhan,Programme</a:t>
            </a:r>
            <a:r>
              <a:rPr lang="en-US" dirty="0"/>
              <a:t> Manager at the Centre </a:t>
            </a:r>
            <a:r>
              <a:rPr lang="en-US" dirty="0" err="1"/>
              <a:t>forInternet</a:t>
            </a:r>
            <a:r>
              <a:rPr lang="en-US" dirty="0"/>
              <a:t> and Society and someone who </a:t>
            </a:r>
            <a:r>
              <a:rPr lang="en-US" dirty="0" err="1"/>
              <a:t>liveswith</a:t>
            </a:r>
            <a:r>
              <a:rPr lang="en-US" dirty="0"/>
              <a:t> a visual disability, urged participants to make OER truly “open” by ensuring they are accessible to learners of all abilities</a:t>
            </a:r>
          </a:p>
        </p:txBody>
      </p:sp>
      <p:sp>
        <p:nvSpPr>
          <p:cNvPr id="4" name="Slide Number Placeholder 3"/>
          <p:cNvSpPr>
            <a:spLocks noGrp="1"/>
          </p:cNvSpPr>
          <p:nvPr>
            <p:ph type="sldNum" sz="quarter" idx="10"/>
          </p:nvPr>
        </p:nvSpPr>
        <p:spPr/>
        <p:txBody>
          <a:bodyPr/>
          <a:lstStyle/>
          <a:p>
            <a:fld id="{D4513173-708C-41F6-B918-200267073A83}" type="slidenum">
              <a:rPr lang="en-US" smtClean="0"/>
              <a:t>61</a:t>
            </a:fld>
            <a:endParaRPr lang="en-US"/>
          </a:p>
        </p:txBody>
      </p:sp>
    </p:spTree>
    <p:extLst>
      <p:ext uri="{BB962C8B-B14F-4D97-AF65-F5344CB8AC3E}">
        <p14:creationId xmlns:p14="http://schemas.microsoft.com/office/powerpoint/2010/main" val="14684915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70025" y="1173163"/>
            <a:ext cx="4225925" cy="31686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6</a:t>
            </a:fld>
            <a:endParaRPr lang="en-US"/>
          </a:p>
        </p:txBody>
      </p:sp>
    </p:spTree>
    <p:extLst>
      <p:ext uri="{BB962C8B-B14F-4D97-AF65-F5344CB8AC3E}">
        <p14:creationId xmlns:p14="http://schemas.microsoft.com/office/powerpoint/2010/main" val="416082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1970’s—10%</a:t>
            </a:r>
          </a:p>
          <a:p>
            <a:r>
              <a:rPr lang="en-CA" dirty="0"/>
              <a:t>2010’s—15% --1 billion people</a:t>
            </a:r>
          </a:p>
          <a:p>
            <a:pPr marL="0" indent="0">
              <a:buNone/>
            </a:pPr>
            <a:r>
              <a:rPr lang="en-CA" dirty="0"/>
              <a:t>    (WHO estimates—reference?)</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10</a:t>
            </a:fld>
            <a:endParaRPr lang="en-US"/>
          </a:p>
        </p:txBody>
      </p:sp>
    </p:spTree>
    <p:extLst>
      <p:ext uri="{BB962C8B-B14F-4D97-AF65-F5344CB8AC3E}">
        <p14:creationId xmlns:p14="http://schemas.microsoft.com/office/powerpoint/2010/main" val="2559402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Narrow definition of disability?</a:t>
            </a:r>
          </a:p>
          <a:p>
            <a:r>
              <a:rPr lang="en-CA" dirty="0"/>
              <a:t>Societal stigma associated with disability?</a:t>
            </a:r>
          </a:p>
        </p:txBody>
      </p:sp>
      <p:sp>
        <p:nvSpPr>
          <p:cNvPr id="4" name="Slide Number Placeholder 3"/>
          <p:cNvSpPr>
            <a:spLocks noGrp="1"/>
          </p:cNvSpPr>
          <p:nvPr>
            <p:ph type="sldNum" sz="quarter" idx="10"/>
          </p:nvPr>
        </p:nvSpPr>
        <p:spPr/>
        <p:txBody>
          <a:bodyPr/>
          <a:lstStyle/>
          <a:p>
            <a:fld id="{D4513173-708C-41F6-B918-200267073A83}" type="slidenum">
              <a:rPr lang="en-US" smtClean="0"/>
              <a:t>11</a:t>
            </a:fld>
            <a:endParaRPr lang="en-US"/>
          </a:p>
        </p:txBody>
      </p:sp>
    </p:spTree>
    <p:extLst>
      <p:ext uri="{BB962C8B-B14F-4D97-AF65-F5344CB8AC3E}">
        <p14:creationId xmlns:p14="http://schemas.microsoft.com/office/powerpoint/2010/main" val="21686311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186 million children with disabilities have not completed primary school (Accessible ICTs &amp; Personalised Learning for Students with Disabilities, 17-18 Nov 2011, UNESCO HQs, Paris, p. 13)</a:t>
            </a:r>
          </a:p>
          <a:p>
            <a:r>
              <a:rPr lang="en-CA" dirty="0"/>
              <a:t>93-150 million school-aged children with disabilities globally (2011 World Report on Disability, WHO)</a:t>
            </a:r>
          </a:p>
          <a:p>
            <a:r>
              <a:rPr lang="en-CA" dirty="0"/>
              <a:t>In developing countries, almost 90% of the children with disabilities out of school. (Model Policy for Inclusive ICTs in Education for persons with disabilities, UNESCO, Euro Agency, G3ict, 2014)</a:t>
            </a:r>
          </a:p>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12</a:t>
            </a:fld>
            <a:endParaRPr lang="en-US"/>
          </a:p>
        </p:txBody>
      </p:sp>
    </p:spTree>
    <p:extLst>
      <p:ext uri="{BB962C8B-B14F-4D97-AF65-F5344CB8AC3E}">
        <p14:creationId xmlns:p14="http://schemas.microsoft.com/office/powerpoint/2010/main" val="17003000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People with disabilities are often disadvantaged in terms of access to tertiary education. </a:t>
            </a:r>
            <a:r>
              <a:rPr lang="en-US" dirty="0"/>
              <a:t>Of the 18 countries for which data is available, 15 report disability prevalence under 3 per cent and half report rates under 2 per cent.</a:t>
            </a:r>
            <a:endParaRPr lang="en-CA" dirty="0"/>
          </a:p>
          <a:p>
            <a:r>
              <a:rPr lang="en-US" dirty="0"/>
              <a:t>No info on students with disabilities in tertiary education.</a:t>
            </a:r>
            <a:endParaRPr lang="en-CA" dirty="0"/>
          </a:p>
          <a:p>
            <a:endParaRPr lang="en-CA" dirty="0"/>
          </a:p>
          <a:p>
            <a:r>
              <a:rPr lang="en-US" dirty="0"/>
              <a:t>United states</a:t>
            </a:r>
          </a:p>
          <a:p>
            <a:r>
              <a:rPr lang="en-US" dirty="0"/>
              <a:t>Source: </a:t>
            </a:r>
            <a:r>
              <a:rPr lang="en-US" u="sng" dirty="0">
                <a:hlinkClick r:id="rId3"/>
              </a:rPr>
              <a:t>https://nces.ed.gov/fastfacts/display.asp?id=60</a:t>
            </a:r>
            <a:endParaRPr lang="en-US" dirty="0"/>
          </a:p>
          <a:p>
            <a:r>
              <a:rPr lang="en-US" dirty="0"/>
              <a:t>11.1% (students with disabilities enrolled in post-secondary institutions) in 2011-2012</a:t>
            </a:r>
          </a:p>
          <a:p>
            <a:r>
              <a:rPr lang="en-US" dirty="0"/>
              <a:t> </a:t>
            </a:r>
          </a:p>
          <a:p>
            <a:r>
              <a:rPr lang="en-US" dirty="0"/>
              <a:t>Canada</a:t>
            </a:r>
          </a:p>
          <a:p>
            <a:r>
              <a:rPr lang="en-US" dirty="0"/>
              <a:t>Source: </a:t>
            </a:r>
            <a:r>
              <a:rPr lang="en-US" u="sng" dirty="0">
                <a:hlinkClick r:id="rId4"/>
              </a:rPr>
              <a:t>http://publications.gc.ca/collections/collection_2009/rhdcc-hrsdc/HS61-1-2009E.pdf</a:t>
            </a:r>
            <a:endParaRPr lang="en-US" dirty="0"/>
          </a:p>
          <a:p>
            <a:r>
              <a:rPr lang="en-US" dirty="0"/>
              <a:t>10.7% </a:t>
            </a:r>
          </a:p>
          <a:p>
            <a:endParaRPr lang="en-US" dirty="0"/>
          </a:p>
          <a:p>
            <a:r>
              <a:rPr lang="en-US" dirty="0"/>
              <a:t>Australia:</a:t>
            </a:r>
          </a:p>
          <a:p>
            <a:pPr defTabSz="931774">
              <a:defRPr/>
            </a:pPr>
            <a:r>
              <a:rPr lang="en-US" dirty="0"/>
              <a:t>Source: </a:t>
            </a:r>
            <a:r>
              <a:rPr lang="en-CA" dirty="0"/>
              <a:t>https://www.cdu.edu.au/sites/default/files/the-northern-institute/10.18793-lcj215.17.02.pdf</a:t>
            </a:r>
          </a:p>
          <a:p>
            <a:pPr defTabSz="931774">
              <a:defRPr/>
            </a:pPr>
            <a:r>
              <a:rPr lang="en-CA" dirty="0"/>
              <a:t>5.5%</a:t>
            </a:r>
          </a:p>
          <a:p>
            <a:endParaRPr lang="en-US" dirty="0"/>
          </a:p>
          <a:p>
            <a:r>
              <a:rPr lang="en-US" dirty="0"/>
              <a:t>India</a:t>
            </a:r>
          </a:p>
          <a:p>
            <a:r>
              <a:rPr lang="en-US" u="sng" dirty="0">
                <a:hlinkClick r:id="rId5"/>
              </a:rPr>
              <a:t>https://timesofindia.indiatimes.com/home/education/news/Disabled-get-only-0-56-of-seats-in-higher-education/articleshow/46810639.cms</a:t>
            </a:r>
            <a:endParaRPr lang="en-US" dirty="0"/>
          </a:p>
          <a:p>
            <a:r>
              <a:rPr lang="en-US" dirty="0"/>
              <a:t>0.56%  </a:t>
            </a:r>
          </a:p>
          <a:p>
            <a:r>
              <a:rPr lang="en-US" dirty="0"/>
              <a:t> </a:t>
            </a:r>
          </a:p>
          <a:p>
            <a:r>
              <a:rPr lang="en-US" dirty="0"/>
              <a:t>South Africa</a:t>
            </a:r>
          </a:p>
          <a:p>
            <a:r>
              <a:rPr lang="en-US" u="sng" dirty="0">
                <a:hlinkClick r:id="rId6"/>
              </a:rPr>
              <a:t>https://www.dailymaverick.co.za/article/2017-08-15-students-with-disabilities-disadvantaged-at-higher-education-level/#.WhSt_lWnGUk</a:t>
            </a:r>
            <a:endParaRPr lang="en-US" dirty="0"/>
          </a:p>
          <a:p>
            <a:r>
              <a:rPr lang="en-US" u="sng" dirty="0">
                <a:hlinkClick r:id="rId7"/>
              </a:rPr>
              <a:t>http://www.statssa.gov.za/publications/Report-03-01-59/Report-03-01-592011.pdf</a:t>
            </a:r>
            <a:endParaRPr lang="en-US" dirty="0"/>
          </a:p>
          <a:p>
            <a:r>
              <a:rPr lang="en-US" dirty="0"/>
              <a:t>According to Stats SA, 80% of disabled people aged 20-24 are not attending tertiary education. Put another way, around 7,5% of South Africans have a disability. Yet the number of disabled students at tertiary institutions is far from representative: just 1%.</a:t>
            </a:r>
          </a:p>
          <a:p>
            <a:endParaRPr lang="en-CA" dirty="0"/>
          </a:p>
          <a:p>
            <a:endParaRPr lang="en-CA" dirty="0"/>
          </a:p>
          <a:p>
            <a:endParaRPr lang="en-CA" dirty="0"/>
          </a:p>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14</a:t>
            </a:fld>
            <a:endParaRPr lang="en-US"/>
          </a:p>
        </p:txBody>
      </p:sp>
    </p:spTree>
    <p:extLst>
      <p:ext uri="{BB962C8B-B14F-4D97-AF65-F5344CB8AC3E}">
        <p14:creationId xmlns:p14="http://schemas.microsoft.com/office/powerpoint/2010/main" val="19705879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CA" dirty="0"/>
              <a:t>World Bank Report (2005)</a:t>
            </a:r>
          </a:p>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15</a:t>
            </a:fld>
            <a:endParaRPr lang="en-US"/>
          </a:p>
        </p:txBody>
      </p:sp>
    </p:spTree>
    <p:extLst>
      <p:ext uri="{BB962C8B-B14F-4D97-AF65-F5344CB8AC3E}">
        <p14:creationId xmlns:p14="http://schemas.microsoft.com/office/powerpoint/2010/main" val="39870695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22464"/>
            <a:ext cx="4522620" cy="5178843"/>
          </a:xfrm>
        </p:spPr>
        <p:txBody>
          <a:bodyPr>
            <a:noAutofit/>
          </a:bodyPr>
          <a:lstStyle>
            <a:lvl1pPr algn="l">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HelveticaNeueLT Std Cn" panose="020B0506030502030204" pitchFamily="34" charset="0"/>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3617713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29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5594810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Bla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C0FAA2A-D3A5-4949-AB8E-720FB1D33DD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r="-2" b="-1141"/>
          <a:stretch/>
        </p:blipFill>
        <p:spPr>
          <a:xfrm>
            <a:off x="-25400" y="-38101"/>
            <a:ext cx="4546600" cy="7917929"/>
          </a:xfrm>
          <a:prstGeom prst="rect">
            <a:avLst/>
          </a:prstGeom>
        </p:spPr>
      </p:pic>
      <p:sp>
        <p:nvSpPr>
          <p:cNvPr id="6" name="Title 5">
            <a:extLst>
              <a:ext uri="{FF2B5EF4-FFF2-40B4-BE49-F238E27FC236}">
                <a16:creationId xmlns:a16="http://schemas.microsoft.com/office/drawing/2014/main" id="{DC4EEE22-D244-4DB0-A607-BC117BC5F043}"/>
              </a:ext>
            </a:extLst>
          </p:cNvPr>
          <p:cNvSpPr>
            <a:spLocks noGrp="1"/>
          </p:cNvSpPr>
          <p:nvPr>
            <p:ph type="title"/>
          </p:nvPr>
        </p:nvSpPr>
        <p:spPr>
          <a:xfrm>
            <a:off x="628650" y="0"/>
            <a:ext cx="7886700" cy="1325563"/>
          </a:xfrm>
        </p:spPr>
        <p:txBody>
          <a:bodyPr/>
          <a:lstStyle/>
          <a:p>
            <a:r>
              <a:rPr lang="en-US"/>
              <a:t>Click to edit Master title style</a:t>
            </a:r>
            <a:endParaRPr lang="en-CA"/>
          </a:p>
        </p:txBody>
      </p:sp>
    </p:spTree>
    <p:extLst>
      <p:ext uri="{BB962C8B-B14F-4D97-AF65-F5344CB8AC3E}">
        <p14:creationId xmlns:p14="http://schemas.microsoft.com/office/powerpoint/2010/main" val="5243591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9112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941946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095996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3888" y="0"/>
            <a:ext cx="78867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55407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90256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27534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144472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1_Custom Layout">
    <p:bg>
      <p:bgPr>
        <a:solidFill>
          <a:srgbClr val="F6F4E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23342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3832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16" cstate="print">
            <a:extLst>
              <a:ext uri="{28A0092B-C50C-407E-A947-70E740481C1C}">
                <a14:useLocalDpi xmlns:a14="http://schemas.microsoft.com/office/drawing/2010/main" val="0"/>
              </a:ext>
            </a:extLst>
          </a:blip>
          <a:srcRect/>
          <a:stretch/>
        </p:blipFill>
        <p:spPr>
          <a:xfrm>
            <a:off x="1" y="-36285"/>
            <a:ext cx="9143999" cy="6894285"/>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12/19/2017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6457950" y="6356351"/>
            <a:ext cx="1681732"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7" name="Picture 6"/>
          <p:cNvPicPr>
            <a:picLocks noChangeAspect="1"/>
          </p:cNvPicPr>
          <p:nvPr userDrawn="1"/>
        </p:nvPicPr>
        <p:blipFill rotWithShape="1">
          <a:blip r:embed="rId17"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3250088108"/>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70" r:id="rId7"/>
    <p:sldLayoutId id="2147483678" r:id="rId8"/>
    <p:sldLayoutId id="2147483683" r:id="rId9"/>
    <p:sldLayoutId id="2147483672" r:id="rId10"/>
    <p:sldLayoutId id="2147483684" r:id="rId11"/>
    <p:sldLayoutId id="2147483710" r:id="rId12"/>
    <p:sldLayoutId id="2147483714" r:id="rId13"/>
    <p:sldLayoutId id="2147483716" r:id="rId14"/>
  </p:sldLayoutIdLs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1.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www.who.int/disabilities/world_report/2011/report/en/"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www.unescwa.org/sites/www.unescwa.org/files/page_attachments/disability_in_the_arab_region-_an_overview_-_en_1.pdf"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10" Type="http://schemas.openxmlformats.org/officeDocument/2006/relationships/image" Target="../media/image33.png"/><Relationship Id="rId4" Type="http://schemas.openxmlformats.org/officeDocument/2006/relationships/image" Target="../media/image28.png"/><Relationship Id="rId9"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hyperlink" Target="https://www.google.ca/url?sa=t&amp;rct=j&amp;q=&amp;esrc=s&amp;source=web&amp;cd=1&amp;cad=rja&amp;uact=8&amp;ved=0ahUKEwjKys3Cw9jXAhVKiFQKHU68B6MQFggmMAA&amp;url=http://siteresources.worldbank.org/DISABILITY/Resources/Regions/MENA/MENADisabilities.doc&amp;usg=AOvVaw29W3ry8iH1sjW7Q4F3pms3"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hyperlink" Target="https://treaties.un.org/Pages/ViewDetails.aspx?src=TREATY&amp;mtdsg_no=IV-15&amp;chapter=4&amp;clang=_en"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hyperlink" Target="http://undesadspd.org.dnnmax.com/Publications/tabid/83/news/229/Default.aspx"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0.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44.tif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onlinelearningsurvey.com/reports/digtiallearningcompassenrollment2017.pdf" TargetMode="External"/><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image" Target="../media/image27.png"/><Relationship Id="rId4" Type="http://schemas.openxmlformats.org/officeDocument/2006/relationships/chart" Target="../charts/char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hyperlink" Target="https://www.ou.nl/Docs/Expertise/RdMC/2007%20Working%20Papers/The_need_to_invest_230207_web.pdf"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www.timeshighereducation.com/student/news/national-student-survey-2017-overall-satisfaction-results"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8.xml.rels><?xml version="1.0" encoding="UTF-8" standalone="yes"?>
<Relationships xmlns="http://schemas.openxmlformats.org/package/2006/relationships"><Relationship Id="rId3" Type="http://schemas.openxmlformats.org/officeDocument/2006/relationships/hyperlink" Target="http://www.open.ac.uk/courses/do-it/disability"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9.xml.rels><?xml version="1.0" encoding="UTF-8" standalone="yes"?>
<Relationships xmlns="http://schemas.openxmlformats.org/package/2006/relationships"><Relationship Id="rId3" Type="http://schemas.openxmlformats.org/officeDocument/2006/relationships/hyperlink" Target="http://www.unisa.ac.za/sites/corporate/default/Apply-for-admission/Students-with-disabilities"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hyperlink" Target="http://heda.unisa.ac.za/filearchive/Facts%20&amp;%20Figures/Unisa%20Facts%20&amp;%20Figures%20HEMIS%202007%202011-high%20res.pdf?g=1&amp;ot=12&amp;oid=10117&amp;usr="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hyperlink" Target="http://asd.athabascau.ca/services/" TargetMode="External"/><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50.jpeg"/></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hyperlink" Target="https://dailytimes.com.pk/29246/aiou-offers-free-education-for-disabled-persons-up-to-phd-level/"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globalaccessibilitynews.com/2014/01/08/open-university-of-tanzania-helps-people-with-vision-disabilities-access-ict/"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43.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hyperlink" Target="https://www.atia.org/at-resources/what-is-at/"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s://support.apple.com/accessibility/iphone-ipad"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56.jpeg"/><Relationship Id="rId5" Type="http://schemas.openxmlformats.org/officeDocument/2006/relationships/image" Target="../media/image55.jpeg"/><Relationship Id="rId4" Type="http://schemas.openxmlformats.org/officeDocument/2006/relationships/hyperlink" Target="https://support.google.com/accessibility/android#topic=6004807" TargetMode="External"/></Relationships>
</file>

<file path=ppt/slides/_rels/slide48.xml.rels><?xml version="1.0" encoding="UTF-8" standalone="yes"?>
<Relationships xmlns="http://schemas.openxmlformats.org/package/2006/relationships"><Relationship Id="rId8" Type="http://schemas.openxmlformats.org/officeDocument/2006/relationships/hyperlink" Target="http://www.wheelmate.com/en/" TargetMode="External"/><Relationship Id="rId3" Type="http://schemas.openxmlformats.org/officeDocument/2006/relationships/image" Target="../media/image57.jpg"/><Relationship Id="rId7" Type="http://schemas.openxmlformats.org/officeDocument/2006/relationships/hyperlink" Target="https://rogervoice.com/en/home"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hyperlink" Target="https://itunes.apple.com/au/app/hearyounow-your-personal-sound/id569522474?mt=8" TargetMode="External"/><Relationship Id="rId5" Type="http://schemas.openxmlformats.org/officeDocument/2006/relationships/hyperlink" Target="http://www.avazapp.com/" TargetMode="External"/><Relationship Id="rId4" Type="http://schemas.openxmlformats.org/officeDocument/2006/relationships/hyperlink" Target="http://bemyeyes.com/"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s://progrss.com/policy/20170511/tools-smart-cities-disabilities/"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58.jp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50.xml.rels><?xml version="1.0" encoding="UTF-8" standalone="yes"?>
<Relationships xmlns="http://schemas.openxmlformats.org/package/2006/relationships"><Relationship Id="rId3" Type="http://schemas.openxmlformats.org/officeDocument/2006/relationships/hyperlink" Target="http://www.thegenius.ca/augmented-virtual-reality-benefit-disabled-people/" TargetMode="External"/><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59.jpg"/></Relationships>
</file>

<file path=ppt/slides/_rels/slide5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hyperlink" Target="http://unesdoc.unesco.org/images/0022/002272/227229e.pdf"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png"/></Relationships>
</file>

<file path=ppt/slides/_rels/slide6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3.xml"/><Relationship Id="rId4" Type="http://schemas.openxmlformats.org/officeDocument/2006/relationships/image" Target="../media/image68.png"/></Relationships>
</file>

<file path=ppt/slides/_rels/slide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3BEAC1A-970A-4727-B864-A9411F8516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9381"/>
            <a:ext cx="9144000" cy="1631704"/>
          </a:xfrm>
          <a:prstGeom prst="rect">
            <a:avLst/>
          </a:prstGeom>
          <a:effectLst>
            <a:reflection blurRad="6350" stA="52000" endA="300" endPos="35000" dir="5400000" sy="-100000" algn="bl" rotWithShape="0"/>
          </a:effec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5249580"/>
            <a:ext cx="4203201" cy="775718"/>
          </a:xfrm>
          <a:prstGeom prst="rect">
            <a:avLst/>
          </a:prstGeom>
        </p:spPr>
      </p:pic>
      <p:pic>
        <p:nvPicPr>
          <p:cNvPr id="11" name="Picture 10"/>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 y="-9381"/>
            <a:ext cx="9143999" cy="6867381"/>
          </a:xfrm>
          <a:prstGeom prst="rect">
            <a:avLst/>
          </a:prstGeom>
          <a:effectLst>
            <a:reflection blurRad="6350" stA="50000" endA="300" endPos="55000" dir="5400000" sy="-100000" algn="bl" rotWithShape="0"/>
          </a:effectLst>
        </p:spPr>
      </p:pic>
      <p:sp>
        <p:nvSpPr>
          <p:cNvPr id="3" name="Title 37"/>
          <p:cNvSpPr txBox="1">
            <a:spLocks/>
          </p:cNvSpPr>
          <p:nvPr/>
        </p:nvSpPr>
        <p:spPr>
          <a:xfrm>
            <a:off x="1546017" y="1527816"/>
            <a:ext cx="5365164" cy="5039286"/>
          </a:xfrm>
          <a:prstGeom prst="rect">
            <a:avLst/>
          </a:prstGeom>
          <a:noFill/>
        </p:spPr>
        <p:txBody>
          <a:bodyPr anchor="ctr" anchorCtr="0">
            <a:noAutofit/>
          </a:bodyPr>
          <a:lstStyle>
            <a:lvl1pPr algn="ctr" defTabSz="914400" rtl="0" eaLnBrk="1" latinLnBrk="0" hangingPunct="1">
              <a:lnSpc>
                <a:spcPct val="90000"/>
              </a:lnSpc>
              <a:spcBef>
                <a:spcPct val="0"/>
              </a:spcBef>
              <a:buNone/>
              <a:defRPr sz="4800" kern="1200">
                <a:solidFill>
                  <a:srgbClr val="312A7F"/>
                </a:solidFill>
                <a:latin typeface="HelveticaNeueLT Std Med" panose="020B0604020202020204" pitchFamily="34" charset="0"/>
                <a:ea typeface="+mj-ea"/>
                <a:cs typeface="+mj-cs"/>
              </a:defRPr>
            </a:lvl1pPr>
          </a:lstStyle>
          <a:p>
            <a:pPr algn="l"/>
            <a:endParaRPr lang="en-US" sz="5400" dirty="0">
              <a:latin typeface="+mn-lt"/>
            </a:endParaRPr>
          </a:p>
        </p:txBody>
      </p:sp>
      <p:sp>
        <p:nvSpPr>
          <p:cNvPr id="2" name="Title 1">
            <a:extLst>
              <a:ext uri="{FF2B5EF4-FFF2-40B4-BE49-F238E27FC236}">
                <a16:creationId xmlns:a16="http://schemas.microsoft.com/office/drawing/2014/main" id="{0FBF929B-DB9F-40F0-8F10-84287E6F1D41}"/>
              </a:ext>
            </a:extLst>
          </p:cNvPr>
          <p:cNvSpPr>
            <a:spLocks noGrp="1"/>
          </p:cNvSpPr>
          <p:nvPr>
            <p:ph type="title" idx="4294967295"/>
          </p:nvPr>
        </p:nvSpPr>
        <p:spPr>
          <a:xfrm>
            <a:off x="0" y="1328807"/>
            <a:ext cx="9212826" cy="3920773"/>
          </a:xfrm>
        </p:spPr>
        <p:txBody>
          <a:bodyPr/>
          <a:lstStyle/>
          <a:p>
            <a:r>
              <a:rPr lang="en-US" sz="6600" dirty="0"/>
              <a:t>Making ODL Inclusive: </a:t>
            </a:r>
            <a:br>
              <a:rPr lang="en-US" sz="6600" dirty="0"/>
            </a:br>
            <a:r>
              <a:rPr lang="en-US" sz="6600" dirty="0"/>
              <a:t>The Role of Technology</a:t>
            </a:r>
          </a:p>
        </p:txBody>
      </p:sp>
      <p:sp>
        <p:nvSpPr>
          <p:cNvPr id="4" name="Text Placeholder 3">
            <a:extLst>
              <a:ext uri="{FF2B5EF4-FFF2-40B4-BE49-F238E27FC236}">
                <a16:creationId xmlns:a16="http://schemas.microsoft.com/office/drawing/2014/main" id="{D50C331E-E6C3-4097-9612-E66ABD50F98F}"/>
              </a:ext>
            </a:extLst>
          </p:cNvPr>
          <p:cNvSpPr>
            <a:spLocks noGrp="1"/>
          </p:cNvSpPr>
          <p:nvPr>
            <p:ph type="body" sz="quarter" idx="4294967295"/>
          </p:nvPr>
        </p:nvSpPr>
        <p:spPr>
          <a:xfrm>
            <a:off x="5132439" y="5189204"/>
            <a:ext cx="4045974" cy="1438275"/>
          </a:xfrm>
        </p:spPr>
        <p:txBody>
          <a:bodyPr>
            <a:normAutofit/>
          </a:bodyPr>
          <a:lstStyle/>
          <a:p>
            <a:pPr marL="0" indent="0">
              <a:buNone/>
            </a:pPr>
            <a:r>
              <a:rPr lang="en-US" sz="2000" b="1" dirty="0">
                <a:latin typeface="+mj-lt"/>
              </a:rPr>
              <a:t>Professor Asha </a:t>
            </a:r>
            <a:r>
              <a:rPr lang="en-US" sz="2000" b="1" dirty="0" err="1">
                <a:latin typeface="+mj-lt"/>
              </a:rPr>
              <a:t>Kanwar</a:t>
            </a:r>
            <a:br>
              <a:rPr lang="en-US" sz="2000" b="1" dirty="0">
                <a:latin typeface="+mj-lt"/>
              </a:rPr>
            </a:br>
            <a:r>
              <a:rPr lang="en-US" sz="2000" dirty="0">
                <a:latin typeface="+mj-lt"/>
              </a:rPr>
              <a:t>President &amp; CEO</a:t>
            </a:r>
          </a:p>
          <a:p>
            <a:pPr marL="0" indent="0">
              <a:buNone/>
            </a:pPr>
            <a:r>
              <a:rPr lang="en-US" sz="2000" b="1" dirty="0">
                <a:latin typeface="+mj-lt"/>
              </a:rPr>
              <a:t>Ricky Cheng</a:t>
            </a:r>
            <a:br>
              <a:rPr lang="en-US" sz="2000" b="1" dirty="0">
                <a:latin typeface="+mj-lt"/>
              </a:rPr>
            </a:br>
            <a:r>
              <a:rPr lang="en-US" sz="2000" dirty="0">
                <a:latin typeface="+mj-lt"/>
              </a:rPr>
              <a:t>Knowledge Services Manager</a:t>
            </a:r>
          </a:p>
        </p:txBody>
      </p:sp>
      <p:sp>
        <p:nvSpPr>
          <p:cNvPr id="5" name="Rectangle 4">
            <a:extLst>
              <a:ext uri="{FF2B5EF4-FFF2-40B4-BE49-F238E27FC236}">
                <a16:creationId xmlns:a16="http://schemas.microsoft.com/office/drawing/2014/main" id="{D1E9E711-B0FB-4079-A9BD-386090164A66}"/>
              </a:ext>
            </a:extLst>
          </p:cNvPr>
          <p:cNvSpPr/>
          <p:nvPr/>
        </p:nvSpPr>
        <p:spPr>
          <a:xfrm>
            <a:off x="0" y="6072317"/>
            <a:ext cx="4203201" cy="646331"/>
          </a:xfrm>
          <a:prstGeom prst="rect">
            <a:avLst/>
          </a:prstGeom>
        </p:spPr>
        <p:txBody>
          <a:bodyPr wrap="square">
            <a:spAutoFit/>
          </a:bodyPr>
          <a:lstStyle/>
          <a:p>
            <a:pPr algn="ctr"/>
            <a:r>
              <a:rPr lang="en-US" dirty="0">
                <a:solidFill>
                  <a:srgbClr val="290088"/>
                </a:solidFill>
                <a:latin typeface="+mj-lt"/>
              </a:rPr>
              <a:t>Muscat, Sultanate of Oman</a:t>
            </a:r>
          </a:p>
          <a:p>
            <a:pPr algn="ctr"/>
            <a:r>
              <a:rPr lang="en-US" dirty="0">
                <a:solidFill>
                  <a:srgbClr val="290088"/>
                </a:solidFill>
                <a:latin typeface="+mj-lt"/>
              </a:rPr>
              <a:t>December 19-21, 2017</a:t>
            </a:r>
          </a:p>
        </p:txBody>
      </p:sp>
    </p:spTree>
    <p:extLst>
      <p:ext uri="{BB962C8B-B14F-4D97-AF65-F5344CB8AC3E}">
        <p14:creationId xmlns:p14="http://schemas.microsoft.com/office/powerpoint/2010/main" val="1951808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141" y="130267"/>
            <a:ext cx="7886700" cy="1325563"/>
          </a:xfrm>
        </p:spPr>
        <p:txBody>
          <a:bodyPr/>
          <a:lstStyle/>
          <a:p>
            <a:r>
              <a:rPr lang="en-CA" dirty="0"/>
              <a:t>Increase in # of people with disabilities</a:t>
            </a:r>
            <a:endParaRPr lang="en-CA" dirty="0">
              <a:solidFill>
                <a:srgbClr val="FF0000"/>
              </a:solidFill>
            </a:endParaRPr>
          </a:p>
        </p:txBody>
      </p:sp>
      <p:graphicFrame>
        <p:nvGraphicFramePr>
          <p:cNvPr id="7" name="Content Placeholder 6">
            <a:extLst>
              <a:ext uri="{FF2B5EF4-FFF2-40B4-BE49-F238E27FC236}">
                <a16:creationId xmlns:a16="http://schemas.microsoft.com/office/drawing/2014/main" id="{4465CA37-DCD5-4C8E-A551-48E38BFEEE61}"/>
              </a:ext>
            </a:extLst>
          </p:cNvPr>
          <p:cNvGraphicFramePr>
            <a:graphicFrameLocks noGrp="1"/>
          </p:cNvGraphicFramePr>
          <p:nvPr>
            <p:ph idx="1"/>
            <p:extLst>
              <p:ext uri="{D42A27DB-BD31-4B8C-83A1-F6EECF244321}">
                <p14:modId xmlns:p14="http://schemas.microsoft.com/office/powerpoint/2010/main" val="3934159351"/>
              </p:ext>
            </p:extLst>
          </p:nvPr>
        </p:nvGraphicFramePr>
        <p:xfrm>
          <a:off x="294967" y="1675665"/>
          <a:ext cx="8724900" cy="4734898"/>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190500" y="6544362"/>
            <a:ext cx="8534400" cy="215444"/>
          </a:xfrm>
          <a:prstGeom prst="rect">
            <a:avLst/>
          </a:prstGeom>
          <a:noFill/>
        </p:spPr>
        <p:txBody>
          <a:bodyPr wrap="square" rtlCol="0">
            <a:spAutoFit/>
          </a:bodyPr>
          <a:lstStyle/>
          <a:p>
            <a:r>
              <a:rPr lang="en-US" sz="800" dirty="0"/>
              <a:t>Source: WHO, </a:t>
            </a:r>
            <a:r>
              <a:rPr lang="en-US" sz="800" dirty="0">
                <a:hlinkClick r:id="rId4"/>
              </a:rPr>
              <a:t>World report on disability 2011</a:t>
            </a:r>
            <a:endParaRPr lang="en-CA" sz="800" dirty="0"/>
          </a:p>
        </p:txBody>
      </p:sp>
      <p:sp>
        <p:nvSpPr>
          <p:cNvPr id="12" name="Rectangle 11">
            <a:extLst>
              <a:ext uri="{FF2B5EF4-FFF2-40B4-BE49-F238E27FC236}">
                <a16:creationId xmlns:a16="http://schemas.microsoft.com/office/drawing/2014/main" id="{A439654A-0C5C-476C-952E-F3C24E50D984}"/>
              </a:ext>
            </a:extLst>
          </p:cNvPr>
          <p:cNvSpPr/>
          <p:nvPr/>
        </p:nvSpPr>
        <p:spPr>
          <a:xfrm>
            <a:off x="4866967" y="2127489"/>
            <a:ext cx="1968183" cy="1323439"/>
          </a:xfrm>
          <a:prstGeom prst="rect">
            <a:avLst/>
          </a:prstGeom>
        </p:spPr>
        <p:txBody>
          <a:bodyPr wrap="square">
            <a:spAutoFit/>
          </a:bodyPr>
          <a:lstStyle/>
          <a:p>
            <a:pPr algn="ctr"/>
            <a:r>
              <a:rPr lang="en-US" sz="4000" dirty="0">
                <a:solidFill>
                  <a:schemeClr val="bg1"/>
                </a:solidFill>
              </a:rPr>
              <a:t>1</a:t>
            </a:r>
            <a:br>
              <a:rPr lang="en-US" sz="4000" dirty="0">
                <a:solidFill>
                  <a:schemeClr val="bg1"/>
                </a:solidFill>
              </a:rPr>
            </a:br>
            <a:r>
              <a:rPr lang="en-US" sz="4000" dirty="0">
                <a:solidFill>
                  <a:schemeClr val="bg1"/>
                </a:solidFill>
              </a:rPr>
              <a:t>billion </a:t>
            </a:r>
            <a:endParaRPr lang="en-CA" sz="4000" dirty="0">
              <a:solidFill>
                <a:schemeClr val="bg1"/>
              </a:solidFill>
            </a:endParaRPr>
          </a:p>
        </p:txBody>
      </p:sp>
      <p:cxnSp>
        <p:nvCxnSpPr>
          <p:cNvPr id="14" name="Straight Arrow Connector 13">
            <a:extLst>
              <a:ext uri="{FF2B5EF4-FFF2-40B4-BE49-F238E27FC236}">
                <a16:creationId xmlns:a16="http://schemas.microsoft.com/office/drawing/2014/main" id="{72146F0F-24EB-4FDD-9E35-9CFA457E3A20}"/>
              </a:ext>
            </a:extLst>
          </p:cNvPr>
          <p:cNvCxnSpPr>
            <a:cxnSpLocks/>
          </p:cNvCxnSpPr>
          <p:nvPr/>
        </p:nvCxnSpPr>
        <p:spPr>
          <a:xfrm flipV="1">
            <a:off x="2310581" y="2075145"/>
            <a:ext cx="2314910" cy="1110507"/>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55FF05AE-19C4-453C-BA06-9B989EE09ADE}"/>
              </a:ext>
            </a:extLst>
          </p:cNvPr>
          <p:cNvSpPr/>
          <p:nvPr/>
        </p:nvSpPr>
        <p:spPr>
          <a:xfrm>
            <a:off x="2157594" y="1855310"/>
            <a:ext cx="1968183" cy="707886"/>
          </a:xfrm>
          <a:prstGeom prst="rect">
            <a:avLst/>
          </a:prstGeom>
        </p:spPr>
        <p:txBody>
          <a:bodyPr wrap="square">
            <a:spAutoFit/>
          </a:bodyPr>
          <a:lstStyle/>
          <a:p>
            <a:pPr algn="ctr"/>
            <a:r>
              <a:rPr lang="en-US" sz="4000" dirty="0"/>
              <a:t>5%</a:t>
            </a:r>
            <a:endParaRPr lang="en-CA" sz="4000" dirty="0"/>
          </a:p>
        </p:txBody>
      </p:sp>
    </p:spTree>
    <p:extLst>
      <p:ext uri="{BB962C8B-B14F-4D97-AF65-F5344CB8AC3E}">
        <p14:creationId xmlns:p14="http://schemas.microsoft.com/office/powerpoint/2010/main" val="15790254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upload.wikimedia.org/wikipedia/commons/thumb/8/87/BlankMap-Middle_East.svg/2000px-BlankMap-Middle_East.svg.png">
            <a:extLst>
              <a:ext uri="{FF2B5EF4-FFF2-40B4-BE49-F238E27FC236}">
                <a16:creationId xmlns:a16="http://schemas.microsoft.com/office/drawing/2014/main" id="{906DD9F3-45E4-4E80-B0B6-F4D2ADAD04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464026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0100726-E59D-4FD1-88C2-B1B44784FB95}"/>
              </a:ext>
            </a:extLst>
          </p:cNvPr>
          <p:cNvSpPr>
            <a:spLocks noGrp="1"/>
          </p:cNvSpPr>
          <p:nvPr>
            <p:ph type="title"/>
          </p:nvPr>
        </p:nvSpPr>
        <p:spPr>
          <a:xfrm>
            <a:off x="707308" y="1797802"/>
            <a:ext cx="7886700" cy="1325563"/>
          </a:xfrm>
        </p:spPr>
        <p:txBody>
          <a:bodyPr>
            <a:normAutofit/>
          </a:bodyPr>
          <a:lstStyle/>
          <a:p>
            <a:r>
              <a:rPr lang="en-CA" sz="5400" dirty="0"/>
              <a:t>MENA Region</a:t>
            </a:r>
          </a:p>
        </p:txBody>
      </p:sp>
      <p:sp>
        <p:nvSpPr>
          <p:cNvPr id="4" name="Rectangle 3">
            <a:extLst>
              <a:ext uri="{FF2B5EF4-FFF2-40B4-BE49-F238E27FC236}">
                <a16:creationId xmlns:a16="http://schemas.microsoft.com/office/drawing/2014/main" id="{AC605A79-0BB8-4CB0-BE46-84A39CB23C00}"/>
              </a:ext>
            </a:extLst>
          </p:cNvPr>
          <p:cNvSpPr/>
          <p:nvPr/>
        </p:nvSpPr>
        <p:spPr>
          <a:xfrm>
            <a:off x="310330" y="6241074"/>
            <a:ext cx="8283678" cy="215444"/>
          </a:xfrm>
          <a:prstGeom prst="rect">
            <a:avLst/>
          </a:prstGeom>
        </p:spPr>
        <p:txBody>
          <a:bodyPr wrap="square">
            <a:spAutoFit/>
          </a:bodyPr>
          <a:lstStyle/>
          <a:p>
            <a:r>
              <a:rPr lang="en-CA" sz="800" dirty="0"/>
              <a:t>Source: ESCWA &amp; League of Arab States, </a:t>
            </a:r>
            <a:r>
              <a:rPr lang="en-US" sz="800" dirty="0">
                <a:hlinkClick r:id="rId4"/>
              </a:rPr>
              <a:t>Disability in the Arab Region - an Overview </a:t>
            </a:r>
            <a:r>
              <a:rPr lang="en-US" sz="800" dirty="0"/>
              <a:t>, published in April 2014</a:t>
            </a:r>
            <a:endParaRPr lang="en-CA" sz="800" dirty="0"/>
          </a:p>
        </p:txBody>
      </p:sp>
      <p:sp>
        <p:nvSpPr>
          <p:cNvPr id="6" name="Rectangle 5">
            <a:extLst>
              <a:ext uri="{FF2B5EF4-FFF2-40B4-BE49-F238E27FC236}">
                <a16:creationId xmlns:a16="http://schemas.microsoft.com/office/drawing/2014/main" id="{50E5EE83-45FA-4D91-B39A-887D22379609}"/>
              </a:ext>
            </a:extLst>
          </p:cNvPr>
          <p:cNvSpPr/>
          <p:nvPr/>
        </p:nvSpPr>
        <p:spPr>
          <a:xfrm>
            <a:off x="0" y="3038168"/>
            <a:ext cx="9144000" cy="3038167"/>
          </a:xfrm>
          <a:prstGeom prst="rect">
            <a:avLst/>
          </a:prstGeom>
          <a:solidFill>
            <a:srgbClr val="B22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 name="Content Placeholder 2">
            <a:extLst>
              <a:ext uri="{FF2B5EF4-FFF2-40B4-BE49-F238E27FC236}">
                <a16:creationId xmlns:a16="http://schemas.microsoft.com/office/drawing/2014/main" id="{B0F341BC-EF17-47ED-AFA9-2716227F7AAD}"/>
              </a:ext>
            </a:extLst>
          </p:cNvPr>
          <p:cNvSpPr>
            <a:spLocks noGrp="1"/>
          </p:cNvSpPr>
          <p:nvPr>
            <p:ph idx="1"/>
          </p:nvPr>
        </p:nvSpPr>
        <p:spPr>
          <a:xfrm>
            <a:off x="864625" y="3348086"/>
            <a:ext cx="4788924" cy="2460369"/>
          </a:xfrm>
        </p:spPr>
        <p:txBody>
          <a:bodyPr>
            <a:normAutofit/>
          </a:bodyPr>
          <a:lstStyle/>
          <a:p>
            <a:r>
              <a:rPr lang="en-CA" sz="3600" dirty="0">
                <a:solidFill>
                  <a:schemeClr val="bg1"/>
                </a:solidFill>
              </a:rPr>
              <a:t>West Bank/Gaza: 4.6 %</a:t>
            </a:r>
          </a:p>
          <a:p>
            <a:r>
              <a:rPr lang="en-CA" sz="3600" dirty="0">
                <a:solidFill>
                  <a:schemeClr val="bg1"/>
                </a:solidFill>
              </a:rPr>
              <a:t>Oman: 3.2 %</a:t>
            </a:r>
          </a:p>
          <a:p>
            <a:r>
              <a:rPr lang="en-CA" sz="3600" dirty="0">
                <a:solidFill>
                  <a:schemeClr val="bg1"/>
                </a:solidFill>
              </a:rPr>
              <a:t>Bahrain: 2.9%</a:t>
            </a:r>
          </a:p>
        </p:txBody>
      </p:sp>
      <p:sp>
        <p:nvSpPr>
          <p:cNvPr id="8" name="Content Placeholder 2">
            <a:extLst>
              <a:ext uri="{FF2B5EF4-FFF2-40B4-BE49-F238E27FC236}">
                <a16:creationId xmlns:a16="http://schemas.microsoft.com/office/drawing/2014/main" id="{B47DCAA9-BABF-4CF6-B99F-A17B44ADFE26}"/>
              </a:ext>
            </a:extLst>
          </p:cNvPr>
          <p:cNvSpPr txBox="1">
            <a:spLocks/>
          </p:cNvSpPr>
          <p:nvPr/>
        </p:nvSpPr>
        <p:spPr>
          <a:xfrm>
            <a:off x="5367798" y="4490499"/>
            <a:ext cx="3607359" cy="14925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A" sz="3600" dirty="0">
                <a:solidFill>
                  <a:schemeClr val="bg1"/>
                </a:solidFill>
              </a:rPr>
              <a:t>Tunisia: 1.3%</a:t>
            </a:r>
          </a:p>
          <a:p>
            <a:r>
              <a:rPr lang="en-CA" sz="3600" dirty="0">
                <a:solidFill>
                  <a:schemeClr val="bg1"/>
                </a:solidFill>
              </a:rPr>
              <a:t>Egypt: 0.7%</a:t>
            </a:r>
          </a:p>
        </p:txBody>
      </p:sp>
    </p:spTree>
    <p:extLst>
      <p:ext uri="{BB962C8B-B14F-4D97-AF65-F5344CB8AC3E}">
        <p14:creationId xmlns:p14="http://schemas.microsoft.com/office/powerpoint/2010/main" val="6103575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0D730-CBB6-4E42-9199-1F3D6D6C6E19}"/>
              </a:ext>
            </a:extLst>
          </p:cNvPr>
          <p:cNvSpPr>
            <a:spLocks noGrp="1"/>
          </p:cNvSpPr>
          <p:nvPr>
            <p:ph type="title"/>
          </p:nvPr>
        </p:nvSpPr>
        <p:spPr>
          <a:xfrm>
            <a:off x="393290" y="365126"/>
            <a:ext cx="8122060" cy="1325563"/>
          </a:xfrm>
        </p:spPr>
        <p:txBody>
          <a:bodyPr/>
          <a:lstStyle/>
          <a:p>
            <a:pPr algn="l"/>
            <a:r>
              <a:rPr lang="en-CA" dirty="0"/>
              <a:t>Access to Education</a:t>
            </a:r>
            <a:br>
              <a:rPr lang="en-CA" dirty="0"/>
            </a:br>
            <a:r>
              <a:rPr lang="en-CA" dirty="0"/>
              <a:t>- Global</a:t>
            </a:r>
          </a:p>
        </p:txBody>
      </p:sp>
      <p:sp>
        <p:nvSpPr>
          <p:cNvPr id="3" name="Content Placeholder 2">
            <a:extLst>
              <a:ext uri="{FF2B5EF4-FFF2-40B4-BE49-F238E27FC236}">
                <a16:creationId xmlns:a16="http://schemas.microsoft.com/office/drawing/2014/main" id="{D896A22C-6A7B-46B9-814B-5E48F4A4F6D5}"/>
              </a:ext>
            </a:extLst>
          </p:cNvPr>
          <p:cNvSpPr>
            <a:spLocks noGrp="1"/>
          </p:cNvSpPr>
          <p:nvPr>
            <p:ph idx="1"/>
          </p:nvPr>
        </p:nvSpPr>
        <p:spPr>
          <a:xfrm>
            <a:off x="425618" y="2349910"/>
            <a:ext cx="8354588" cy="3970800"/>
          </a:xfrm>
        </p:spPr>
        <p:txBody>
          <a:bodyPr>
            <a:normAutofit/>
          </a:bodyPr>
          <a:lstStyle/>
          <a:p>
            <a:pPr marL="0" indent="0">
              <a:buNone/>
            </a:pPr>
            <a:r>
              <a:rPr lang="en-US" sz="3600" dirty="0"/>
              <a:t>Children with disabilities…</a:t>
            </a:r>
            <a:endParaRPr lang="en-CA" sz="3200" dirty="0"/>
          </a:p>
          <a:p>
            <a:r>
              <a:rPr lang="en-CA" sz="3200" dirty="0"/>
              <a:t>186 million have not completed primary school</a:t>
            </a:r>
          </a:p>
          <a:p>
            <a:r>
              <a:rPr lang="en-CA" sz="3200" dirty="0"/>
              <a:t>In developing countries, almost 90% are out of school</a:t>
            </a:r>
          </a:p>
          <a:p>
            <a:r>
              <a:rPr lang="en-CA" sz="3200" dirty="0"/>
              <a:t>In Cambodia, primary attendance of children with disabilities 43% to 93% for those without</a:t>
            </a:r>
          </a:p>
        </p:txBody>
      </p:sp>
      <p:sp>
        <p:nvSpPr>
          <p:cNvPr id="8" name="Rectangle 7">
            <a:extLst>
              <a:ext uri="{FF2B5EF4-FFF2-40B4-BE49-F238E27FC236}">
                <a16:creationId xmlns:a16="http://schemas.microsoft.com/office/drawing/2014/main" id="{ADB9066D-85F0-4917-A894-549A00BB9D0D}"/>
              </a:ext>
            </a:extLst>
          </p:cNvPr>
          <p:cNvSpPr/>
          <p:nvPr/>
        </p:nvSpPr>
        <p:spPr>
          <a:xfrm>
            <a:off x="5407742" y="1772946"/>
            <a:ext cx="3736256" cy="316522"/>
          </a:xfrm>
          <a:prstGeom prst="rect">
            <a:avLst/>
          </a:prstGeom>
          <a:solidFill>
            <a:srgbClr val="290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9" name="Picture 8">
            <a:extLst>
              <a:ext uri="{FF2B5EF4-FFF2-40B4-BE49-F238E27FC236}">
                <a16:creationId xmlns:a16="http://schemas.microsoft.com/office/drawing/2014/main" id="{E2C44D17-98D3-437E-888E-BD781B2215FB}"/>
              </a:ext>
            </a:extLst>
          </p:cNvPr>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618512" y="541030"/>
            <a:ext cx="1390177" cy="1390177"/>
          </a:xfrm>
          <a:prstGeom prst="rect">
            <a:avLst/>
          </a:prstGeom>
        </p:spPr>
      </p:pic>
      <p:pic>
        <p:nvPicPr>
          <p:cNvPr id="5" name="Picture 4">
            <a:extLst>
              <a:ext uri="{FF2B5EF4-FFF2-40B4-BE49-F238E27FC236}">
                <a16:creationId xmlns:a16="http://schemas.microsoft.com/office/drawing/2014/main" id="{F1175B0B-276D-42E1-B55F-A601D1B71B66}"/>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7179949" y="323430"/>
            <a:ext cx="1733796" cy="1733796"/>
          </a:xfrm>
          <a:prstGeom prst="rect">
            <a:avLst/>
          </a:prstGeom>
        </p:spPr>
      </p:pic>
      <p:sp>
        <p:nvSpPr>
          <p:cNvPr id="10" name="Rectangle 9">
            <a:extLst>
              <a:ext uri="{FF2B5EF4-FFF2-40B4-BE49-F238E27FC236}">
                <a16:creationId xmlns:a16="http://schemas.microsoft.com/office/drawing/2014/main" id="{B00369CC-7BAB-4FA8-8D0E-15809332E32E}"/>
              </a:ext>
            </a:extLst>
          </p:cNvPr>
          <p:cNvSpPr/>
          <p:nvPr/>
        </p:nvSpPr>
        <p:spPr>
          <a:xfrm>
            <a:off x="255638" y="6161849"/>
            <a:ext cx="7600336" cy="707886"/>
          </a:xfrm>
          <a:prstGeom prst="rect">
            <a:avLst/>
          </a:prstGeom>
        </p:spPr>
        <p:txBody>
          <a:bodyPr wrap="square">
            <a:spAutoFit/>
          </a:bodyPr>
          <a:lstStyle/>
          <a:p>
            <a:r>
              <a:rPr lang="en-US" sz="800" dirty="0"/>
              <a:t>Sources:</a:t>
            </a:r>
            <a:endParaRPr lang="en-CA" sz="800" dirty="0"/>
          </a:p>
          <a:p>
            <a:r>
              <a:rPr lang="en-CA" sz="800" dirty="0"/>
              <a:t>Accessible ICTs &amp; Personalised Learning for Students with Disabilities, 17-18 Nov 2011, UNESCO HQs, Paris, p. 13</a:t>
            </a:r>
          </a:p>
          <a:p>
            <a:r>
              <a:rPr lang="en-CA" sz="800" dirty="0"/>
              <a:t>2011 World Report on Disability, WHO</a:t>
            </a:r>
          </a:p>
          <a:p>
            <a:r>
              <a:rPr lang="en-CA" sz="800" dirty="0"/>
              <a:t>Model Policy for Inclusive ICTs in Education for persons with disabilities, UNESCO, Euro Agency, G3ict, 2014</a:t>
            </a:r>
          </a:p>
          <a:p>
            <a:r>
              <a:rPr lang="en-CA" sz="800" dirty="0"/>
              <a:t>2016 GEM Report</a:t>
            </a:r>
          </a:p>
        </p:txBody>
      </p:sp>
    </p:spTree>
    <p:extLst>
      <p:ext uri="{BB962C8B-B14F-4D97-AF65-F5344CB8AC3E}">
        <p14:creationId xmlns:p14="http://schemas.microsoft.com/office/powerpoint/2010/main" val="26276815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F581BB8-B0D8-47F2-AB4F-B30150D2055B}"/>
              </a:ext>
            </a:extLst>
          </p:cNvPr>
          <p:cNvSpPr>
            <a:spLocks noGrp="1"/>
          </p:cNvSpPr>
          <p:nvPr>
            <p:ph idx="1"/>
          </p:nvPr>
        </p:nvSpPr>
        <p:spPr>
          <a:xfrm>
            <a:off x="468808" y="2156770"/>
            <a:ext cx="4498012" cy="4121148"/>
          </a:xfrm>
        </p:spPr>
        <p:txBody>
          <a:bodyPr>
            <a:normAutofit/>
          </a:bodyPr>
          <a:lstStyle/>
          <a:p>
            <a:r>
              <a:rPr lang="en-CA" sz="4000" b="1" dirty="0"/>
              <a:t>95% of children </a:t>
            </a:r>
            <a:br>
              <a:rPr lang="en-CA" sz="3200" dirty="0"/>
            </a:br>
            <a:r>
              <a:rPr lang="en-CA" sz="3200" dirty="0"/>
              <a:t>with disabilities not in primary school </a:t>
            </a:r>
            <a:r>
              <a:rPr lang="en-CA" sz="1800" dirty="0"/>
              <a:t>(Peters, 2009)</a:t>
            </a:r>
            <a:endParaRPr lang="en-CA" sz="3200" dirty="0"/>
          </a:p>
        </p:txBody>
      </p:sp>
      <p:pic>
        <p:nvPicPr>
          <p:cNvPr id="5" name="Picture 2" descr="https://upload.wikimedia.org/wikipedia/commons/thumb/8/87/BlankMap-Middle_East.svg/2000px-BlankMap-Middle_East.svg.png">
            <a:extLst>
              <a:ext uri="{FF2B5EF4-FFF2-40B4-BE49-F238E27FC236}">
                <a16:creationId xmlns:a16="http://schemas.microsoft.com/office/drawing/2014/main" id="{1883E9AE-BC6A-4A99-B298-96F0F431CA1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28408"/>
          <a:stretch/>
        </p:blipFill>
        <p:spPr bwMode="auto">
          <a:xfrm>
            <a:off x="4203315" y="0"/>
            <a:ext cx="4940685" cy="179499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A7283D6A-736F-41D1-A743-D860FC2700F1}"/>
              </a:ext>
            </a:extLst>
          </p:cNvPr>
          <p:cNvSpPr/>
          <p:nvPr/>
        </p:nvSpPr>
        <p:spPr>
          <a:xfrm>
            <a:off x="4385185" y="1772946"/>
            <a:ext cx="4758813" cy="316522"/>
          </a:xfrm>
          <a:prstGeom prst="rect">
            <a:avLst/>
          </a:prstGeom>
          <a:solidFill>
            <a:srgbClr val="290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Content Placeholder 2">
            <a:extLst>
              <a:ext uri="{FF2B5EF4-FFF2-40B4-BE49-F238E27FC236}">
                <a16:creationId xmlns:a16="http://schemas.microsoft.com/office/drawing/2014/main" id="{0E7E5607-61B5-4324-8458-B260D55B76C5}"/>
              </a:ext>
            </a:extLst>
          </p:cNvPr>
          <p:cNvSpPr txBox="1">
            <a:spLocks/>
          </p:cNvSpPr>
          <p:nvPr/>
        </p:nvSpPr>
        <p:spPr>
          <a:xfrm>
            <a:off x="1770894" y="3886281"/>
            <a:ext cx="7315201" cy="41211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b="1" dirty="0"/>
              <a:t>Person with disabilities</a:t>
            </a:r>
            <a:r>
              <a:rPr lang="en-US" sz="3200" b="1" dirty="0"/>
              <a:t> </a:t>
            </a:r>
            <a:r>
              <a:rPr lang="en-US" sz="3200" dirty="0"/>
              <a:t>(Oman 2010) </a:t>
            </a:r>
          </a:p>
          <a:p>
            <a:pPr marL="457200" lvl="1" indent="0">
              <a:buNone/>
            </a:pPr>
            <a:r>
              <a:rPr lang="en-US" sz="3200" dirty="0"/>
              <a:t>56.4% illiterate</a:t>
            </a:r>
          </a:p>
          <a:p>
            <a:pPr marL="457200" lvl="1" indent="0">
              <a:buNone/>
            </a:pPr>
            <a:r>
              <a:rPr lang="en-US" sz="3200" dirty="0"/>
              <a:t>1.8% university</a:t>
            </a:r>
          </a:p>
          <a:p>
            <a:pPr marL="457200" lvl="1" indent="0">
              <a:buNone/>
            </a:pPr>
            <a:r>
              <a:rPr lang="en-US" sz="3200" dirty="0"/>
              <a:t>1.9% diploma</a:t>
            </a:r>
          </a:p>
          <a:p>
            <a:pPr marL="457200" lvl="1" indent="0">
              <a:buNone/>
            </a:pPr>
            <a:r>
              <a:rPr lang="en-US" sz="3200" dirty="0"/>
              <a:t>10.6% secondary</a:t>
            </a:r>
          </a:p>
          <a:p>
            <a:endParaRPr lang="en-CA" sz="3200" dirty="0"/>
          </a:p>
        </p:txBody>
      </p:sp>
      <p:sp>
        <p:nvSpPr>
          <p:cNvPr id="2" name="Title 1">
            <a:extLst>
              <a:ext uri="{FF2B5EF4-FFF2-40B4-BE49-F238E27FC236}">
                <a16:creationId xmlns:a16="http://schemas.microsoft.com/office/drawing/2014/main" id="{56BD47BF-FB49-432B-B312-6DCEAEB9695D}"/>
              </a:ext>
            </a:extLst>
          </p:cNvPr>
          <p:cNvSpPr>
            <a:spLocks noGrp="1"/>
          </p:cNvSpPr>
          <p:nvPr>
            <p:ph type="title"/>
          </p:nvPr>
        </p:nvSpPr>
        <p:spPr>
          <a:xfrm>
            <a:off x="441835" y="312482"/>
            <a:ext cx="7886700" cy="1325563"/>
          </a:xfrm>
        </p:spPr>
        <p:txBody>
          <a:bodyPr/>
          <a:lstStyle/>
          <a:p>
            <a:pPr algn="l"/>
            <a:r>
              <a:rPr lang="en-CA" dirty="0"/>
              <a:t>Access to Education</a:t>
            </a:r>
            <a:br>
              <a:rPr lang="en-CA" dirty="0"/>
            </a:br>
            <a:r>
              <a:rPr lang="en-CA" dirty="0"/>
              <a:t>- MENA Region</a:t>
            </a:r>
          </a:p>
        </p:txBody>
      </p:sp>
      <p:pic>
        <p:nvPicPr>
          <p:cNvPr id="9" name="Picture 8">
            <a:extLst>
              <a:ext uri="{FF2B5EF4-FFF2-40B4-BE49-F238E27FC236}">
                <a16:creationId xmlns:a16="http://schemas.microsoft.com/office/drawing/2014/main" id="{36E6A44B-569F-400B-87E9-3225C6DE7B8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93830" y="638432"/>
            <a:ext cx="1390177" cy="1390177"/>
          </a:xfrm>
          <a:prstGeom prst="rect">
            <a:avLst/>
          </a:prstGeom>
        </p:spPr>
      </p:pic>
      <p:pic>
        <p:nvPicPr>
          <p:cNvPr id="10" name="Picture 9">
            <a:extLst>
              <a:ext uri="{FF2B5EF4-FFF2-40B4-BE49-F238E27FC236}">
                <a16:creationId xmlns:a16="http://schemas.microsoft.com/office/drawing/2014/main" id="{980DDB28-7E21-4881-B958-80392A93418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55267" y="420832"/>
            <a:ext cx="1733796" cy="1733796"/>
          </a:xfrm>
          <a:prstGeom prst="rect">
            <a:avLst/>
          </a:prstGeom>
        </p:spPr>
      </p:pic>
    </p:spTree>
    <p:extLst>
      <p:ext uri="{BB962C8B-B14F-4D97-AF65-F5344CB8AC3E}">
        <p14:creationId xmlns:p14="http://schemas.microsoft.com/office/powerpoint/2010/main" val="3070548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D777EFF6-EF91-4A6A-A851-C2262F464674}"/>
              </a:ext>
            </a:extLst>
          </p:cNvPr>
          <p:cNvSpPr/>
          <p:nvPr/>
        </p:nvSpPr>
        <p:spPr>
          <a:xfrm>
            <a:off x="4385187" y="1887619"/>
            <a:ext cx="4758813" cy="285009"/>
          </a:xfrm>
          <a:prstGeom prst="rect">
            <a:avLst/>
          </a:prstGeom>
          <a:solidFill>
            <a:srgbClr val="290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DE1EA7E6-137D-4506-A806-EEA9A036A973}"/>
              </a:ext>
            </a:extLst>
          </p:cNvPr>
          <p:cNvSpPr>
            <a:spLocks noGrp="1"/>
          </p:cNvSpPr>
          <p:nvPr>
            <p:ph type="title"/>
          </p:nvPr>
        </p:nvSpPr>
        <p:spPr>
          <a:xfrm>
            <a:off x="0" y="267897"/>
            <a:ext cx="9144000" cy="867870"/>
          </a:xfrm>
        </p:spPr>
        <p:txBody>
          <a:bodyPr/>
          <a:lstStyle/>
          <a:p>
            <a:r>
              <a:rPr lang="en-CA" dirty="0"/>
              <a:t>Access to Tertiary Education</a:t>
            </a:r>
          </a:p>
        </p:txBody>
      </p:sp>
      <p:sp>
        <p:nvSpPr>
          <p:cNvPr id="3" name="Content Placeholder 2">
            <a:extLst>
              <a:ext uri="{FF2B5EF4-FFF2-40B4-BE49-F238E27FC236}">
                <a16:creationId xmlns:a16="http://schemas.microsoft.com/office/drawing/2014/main" id="{03F75713-F935-4EDD-A3C1-31FF7FD7751C}"/>
              </a:ext>
            </a:extLst>
          </p:cNvPr>
          <p:cNvSpPr>
            <a:spLocks noGrp="1"/>
          </p:cNvSpPr>
          <p:nvPr>
            <p:ph idx="1"/>
          </p:nvPr>
        </p:nvSpPr>
        <p:spPr>
          <a:xfrm>
            <a:off x="1131600" y="5598963"/>
            <a:ext cx="5932889" cy="946687"/>
          </a:xfrm>
        </p:spPr>
        <p:txBody>
          <a:bodyPr>
            <a:normAutofit/>
          </a:bodyPr>
          <a:lstStyle/>
          <a:p>
            <a:pPr marL="0" indent="0" algn="r">
              <a:buNone/>
            </a:pPr>
            <a:r>
              <a:rPr lang="en-CA" sz="2000" dirty="0"/>
              <a:t>In South Africa 80% of disabled people aged 20-24 are not in tertiary education. </a:t>
            </a:r>
          </a:p>
        </p:txBody>
      </p:sp>
      <p:pic>
        <p:nvPicPr>
          <p:cNvPr id="2050" name="Picture 2" descr="Image result for usa flag">
            <a:extLst>
              <a:ext uri="{FF2B5EF4-FFF2-40B4-BE49-F238E27FC236}">
                <a16:creationId xmlns:a16="http://schemas.microsoft.com/office/drawing/2014/main" id="{7B1D4484-C9A9-4D45-A3E1-A6EC2C5462B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9619" y="2336235"/>
            <a:ext cx="1484671" cy="78177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canada flag">
            <a:extLst>
              <a:ext uri="{FF2B5EF4-FFF2-40B4-BE49-F238E27FC236}">
                <a16:creationId xmlns:a16="http://schemas.microsoft.com/office/drawing/2014/main" id="{2D40D163-A70A-4AD2-83ED-6C17841F244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30506" y="2725371"/>
            <a:ext cx="1563543" cy="78177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australia flag">
            <a:extLst>
              <a:ext uri="{FF2B5EF4-FFF2-40B4-BE49-F238E27FC236}">
                <a16:creationId xmlns:a16="http://schemas.microsoft.com/office/drawing/2014/main" id="{4F6208EB-93A0-4007-BBA6-67B2C21F7B3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12404" y="3116257"/>
            <a:ext cx="1564244" cy="782122"/>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india flag">
            <a:extLst>
              <a:ext uri="{FF2B5EF4-FFF2-40B4-BE49-F238E27FC236}">
                <a16:creationId xmlns:a16="http://schemas.microsoft.com/office/drawing/2014/main" id="{0636E030-2F63-48A6-BE4B-EE622F5E88A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92163" y="3454207"/>
            <a:ext cx="1564245" cy="77347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Image result for south africa flag">
            <a:extLst>
              <a:ext uri="{FF2B5EF4-FFF2-40B4-BE49-F238E27FC236}">
                <a16:creationId xmlns:a16="http://schemas.microsoft.com/office/drawing/2014/main" id="{655AC100-ACE1-446E-9A59-75D2F95D639E}"/>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072623" y="3832913"/>
            <a:ext cx="1564245" cy="78177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E61BE742-FEC9-44DF-A7F0-B5C825E57DFB}"/>
              </a:ext>
            </a:extLst>
          </p:cNvPr>
          <p:cNvSpPr/>
          <p:nvPr/>
        </p:nvSpPr>
        <p:spPr>
          <a:xfrm>
            <a:off x="348912" y="3192210"/>
            <a:ext cx="1565377" cy="830997"/>
          </a:xfrm>
          <a:prstGeom prst="rect">
            <a:avLst/>
          </a:prstGeom>
        </p:spPr>
        <p:txBody>
          <a:bodyPr wrap="square">
            <a:spAutoFit/>
          </a:bodyPr>
          <a:lstStyle/>
          <a:p>
            <a:pPr algn="ctr"/>
            <a:r>
              <a:rPr lang="en-CA" sz="2400" dirty="0"/>
              <a:t>USA</a:t>
            </a:r>
          </a:p>
          <a:p>
            <a:pPr algn="ctr"/>
            <a:r>
              <a:rPr lang="en-CA" sz="2400" dirty="0"/>
              <a:t>11.1%</a:t>
            </a:r>
          </a:p>
        </p:txBody>
      </p:sp>
      <p:sp>
        <p:nvSpPr>
          <p:cNvPr id="6" name="Rectangle 5">
            <a:extLst>
              <a:ext uri="{FF2B5EF4-FFF2-40B4-BE49-F238E27FC236}">
                <a16:creationId xmlns:a16="http://schemas.microsoft.com/office/drawing/2014/main" id="{86F32FB4-0ADF-49ED-BBD0-045CA1D2D977}"/>
              </a:ext>
            </a:extLst>
          </p:cNvPr>
          <p:cNvSpPr/>
          <p:nvPr/>
        </p:nvSpPr>
        <p:spPr>
          <a:xfrm>
            <a:off x="1956241" y="3581346"/>
            <a:ext cx="1637807" cy="830997"/>
          </a:xfrm>
          <a:prstGeom prst="rect">
            <a:avLst/>
          </a:prstGeom>
        </p:spPr>
        <p:txBody>
          <a:bodyPr wrap="square">
            <a:spAutoFit/>
          </a:bodyPr>
          <a:lstStyle/>
          <a:p>
            <a:pPr algn="ctr"/>
            <a:r>
              <a:rPr lang="en-CA" sz="2400" dirty="0"/>
              <a:t>Canada</a:t>
            </a:r>
          </a:p>
          <a:p>
            <a:pPr algn="ctr"/>
            <a:r>
              <a:rPr lang="en-CA" sz="2400" dirty="0"/>
              <a:t>10.7%</a:t>
            </a:r>
          </a:p>
        </p:txBody>
      </p:sp>
      <p:sp>
        <p:nvSpPr>
          <p:cNvPr id="12" name="Rectangle 11">
            <a:extLst>
              <a:ext uri="{FF2B5EF4-FFF2-40B4-BE49-F238E27FC236}">
                <a16:creationId xmlns:a16="http://schemas.microsoft.com/office/drawing/2014/main" id="{A1E7D244-29C4-455D-8B9A-A30216DE2954}"/>
              </a:ext>
            </a:extLst>
          </p:cNvPr>
          <p:cNvSpPr/>
          <p:nvPr/>
        </p:nvSpPr>
        <p:spPr>
          <a:xfrm>
            <a:off x="3712403" y="3972231"/>
            <a:ext cx="1564245" cy="830997"/>
          </a:xfrm>
          <a:prstGeom prst="rect">
            <a:avLst/>
          </a:prstGeom>
        </p:spPr>
        <p:txBody>
          <a:bodyPr wrap="square">
            <a:spAutoFit/>
          </a:bodyPr>
          <a:lstStyle/>
          <a:p>
            <a:pPr algn="ctr"/>
            <a:r>
              <a:rPr lang="en-CA" sz="2400" dirty="0"/>
              <a:t>Australia</a:t>
            </a:r>
          </a:p>
          <a:p>
            <a:pPr algn="ctr"/>
            <a:r>
              <a:rPr lang="en-CA" sz="2400" dirty="0"/>
              <a:t>5.5%</a:t>
            </a:r>
          </a:p>
        </p:txBody>
      </p:sp>
      <p:sp>
        <p:nvSpPr>
          <p:cNvPr id="13" name="Rectangle 12">
            <a:extLst>
              <a:ext uri="{FF2B5EF4-FFF2-40B4-BE49-F238E27FC236}">
                <a16:creationId xmlns:a16="http://schemas.microsoft.com/office/drawing/2014/main" id="{218E0530-16F8-4252-B080-12886D72C757}"/>
              </a:ext>
            </a:extLst>
          </p:cNvPr>
          <p:cNvSpPr/>
          <p:nvPr/>
        </p:nvSpPr>
        <p:spPr>
          <a:xfrm>
            <a:off x="5392162" y="4301879"/>
            <a:ext cx="1564245" cy="830997"/>
          </a:xfrm>
          <a:prstGeom prst="rect">
            <a:avLst/>
          </a:prstGeom>
        </p:spPr>
        <p:txBody>
          <a:bodyPr wrap="square">
            <a:spAutoFit/>
          </a:bodyPr>
          <a:lstStyle/>
          <a:p>
            <a:pPr algn="ctr"/>
            <a:r>
              <a:rPr lang="en-CA" sz="2400" dirty="0"/>
              <a:t>India</a:t>
            </a:r>
          </a:p>
          <a:p>
            <a:pPr algn="ctr"/>
            <a:r>
              <a:rPr lang="en-CA" sz="2400" dirty="0"/>
              <a:t>.56%</a:t>
            </a:r>
          </a:p>
        </p:txBody>
      </p:sp>
      <p:sp>
        <p:nvSpPr>
          <p:cNvPr id="14" name="Rectangle 13">
            <a:extLst>
              <a:ext uri="{FF2B5EF4-FFF2-40B4-BE49-F238E27FC236}">
                <a16:creationId xmlns:a16="http://schemas.microsoft.com/office/drawing/2014/main" id="{FCB0BBDA-B5E9-4CB2-A604-8BFD8F803263}"/>
              </a:ext>
            </a:extLst>
          </p:cNvPr>
          <p:cNvSpPr/>
          <p:nvPr/>
        </p:nvSpPr>
        <p:spPr>
          <a:xfrm>
            <a:off x="6953935" y="4705534"/>
            <a:ext cx="1777111" cy="830997"/>
          </a:xfrm>
          <a:prstGeom prst="rect">
            <a:avLst/>
          </a:prstGeom>
        </p:spPr>
        <p:txBody>
          <a:bodyPr wrap="square">
            <a:spAutoFit/>
          </a:bodyPr>
          <a:lstStyle/>
          <a:p>
            <a:pPr algn="ctr"/>
            <a:r>
              <a:rPr lang="en-CA" sz="2400" dirty="0"/>
              <a:t>South Africa</a:t>
            </a:r>
          </a:p>
          <a:p>
            <a:pPr algn="ctr"/>
            <a:r>
              <a:rPr lang="en-CA" sz="2400" dirty="0"/>
              <a:t>1%</a:t>
            </a:r>
          </a:p>
        </p:txBody>
      </p:sp>
      <p:pic>
        <p:nvPicPr>
          <p:cNvPr id="15" name="Picture 2" descr="white line figure of a person seated over the axis of a wheel, blue background">
            <a:extLst>
              <a:ext uri="{FF2B5EF4-FFF2-40B4-BE49-F238E27FC236}">
                <a16:creationId xmlns:a16="http://schemas.microsoft.com/office/drawing/2014/main" id="{F710A686-81B1-4469-BB26-FCF55F499665}"/>
              </a:ext>
            </a:extLst>
          </p:cNvPr>
          <p:cNvPicPr>
            <a:picLocks noChangeAspect="1" noChangeArrowheads="1"/>
          </p:cNvPicPr>
          <p:nvPr/>
        </p:nvPicPr>
        <p:blipFill>
          <a:blip r:embed="rId8">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250426" y="1389722"/>
            <a:ext cx="1268056" cy="126805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19D6AA2A-E65B-4715-8BC2-77BDAAE508A0}"/>
              </a:ext>
            </a:extLst>
          </p:cNvPr>
          <p:cNvPicPr>
            <a:picLocks noChangeAspect="1"/>
          </p:cNvPicPr>
          <p:nvPr/>
        </p:nvPicPr>
        <p:blipFill>
          <a:blip r:embed="rId10" cstate="print">
            <a:duotone>
              <a:prstClr val="black"/>
              <a:srgbClr val="290088">
                <a:tint val="45000"/>
                <a:satMod val="400000"/>
              </a:srgbClr>
            </a:duotone>
            <a:extLst>
              <a:ext uri="{28A0092B-C50C-407E-A947-70E740481C1C}">
                <a14:useLocalDpi xmlns:a14="http://schemas.microsoft.com/office/drawing/2010/main" val="0"/>
              </a:ext>
            </a:extLst>
          </a:blip>
          <a:stretch>
            <a:fillRect/>
          </a:stretch>
        </p:blipFill>
        <p:spPr>
          <a:xfrm>
            <a:off x="6936898" y="1389722"/>
            <a:ext cx="1261634" cy="12616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0613791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E855A33-F6F0-4E47-B3C7-064064068645}"/>
              </a:ext>
            </a:extLst>
          </p:cNvPr>
          <p:cNvSpPr/>
          <p:nvPr/>
        </p:nvSpPr>
        <p:spPr>
          <a:xfrm>
            <a:off x="137578" y="6078387"/>
            <a:ext cx="4572000" cy="215444"/>
          </a:xfrm>
          <a:prstGeom prst="rect">
            <a:avLst/>
          </a:prstGeom>
        </p:spPr>
        <p:txBody>
          <a:bodyPr>
            <a:spAutoFit/>
          </a:bodyPr>
          <a:lstStyle/>
          <a:p>
            <a:r>
              <a:rPr lang="en-CA" sz="800" dirty="0">
                <a:latin typeface="Calibri" panose="020F0502020204030204" pitchFamily="34" charset="0"/>
                <a:ea typeface="Calibri" panose="020F0502020204030204" pitchFamily="34" charset="0"/>
                <a:cs typeface="Calibri" panose="020F0502020204030204" pitchFamily="34" charset="0"/>
              </a:rPr>
              <a:t>Source: </a:t>
            </a:r>
            <a:r>
              <a:rPr lang="en-CA" sz="800" dirty="0">
                <a:latin typeface="Calibri" panose="020F0502020204030204" pitchFamily="34" charset="0"/>
                <a:ea typeface="Calibri" panose="020F0502020204030204" pitchFamily="34" charset="0"/>
                <a:cs typeface="Calibri" panose="020F0502020204030204" pitchFamily="34" charset="0"/>
                <a:hlinkClick r:id="rId3"/>
              </a:rPr>
              <a:t>World Bank Report (2005)</a:t>
            </a:r>
            <a:endParaRPr lang="en-CA" sz="800" dirty="0">
              <a:latin typeface="Calibri" panose="020F0502020204030204" pitchFamily="34" charset="0"/>
              <a:ea typeface="Calibri" panose="020F0502020204030204" pitchFamily="34" charset="0"/>
              <a:cs typeface="Calibri" panose="020F0502020204030204" pitchFamily="34" charset="0"/>
            </a:endParaRPr>
          </a:p>
        </p:txBody>
      </p:sp>
      <p:pic>
        <p:nvPicPr>
          <p:cNvPr id="2050" name="Picture 2">
            <a:extLst>
              <a:ext uri="{FF2B5EF4-FFF2-40B4-BE49-F238E27FC236}">
                <a16:creationId xmlns:a16="http://schemas.microsoft.com/office/drawing/2014/main" id="{8F3775F0-5625-4FC6-9AE4-CDA7129369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6570" y="1378046"/>
            <a:ext cx="8751536" cy="462146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a:extLst>
              <a:ext uri="{FF2B5EF4-FFF2-40B4-BE49-F238E27FC236}">
                <a16:creationId xmlns:a16="http://schemas.microsoft.com/office/drawing/2014/main" id="{761F444D-C523-4671-BC06-7F09CCE1C93F}"/>
              </a:ext>
            </a:extLst>
          </p:cNvPr>
          <p:cNvSpPr txBox="1">
            <a:spLocks/>
          </p:cNvSpPr>
          <p:nvPr/>
        </p:nvSpPr>
        <p:spPr>
          <a:xfrm>
            <a:off x="319373" y="305625"/>
            <a:ext cx="8628733" cy="885825"/>
          </a:xfrm>
          <a:prstGeom prst="rect">
            <a:avLst/>
          </a:prstGeom>
        </p:spPr>
        <p:txBody>
          <a:bodyPr>
            <a:no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r>
              <a:rPr lang="en-US" sz="3200" dirty="0"/>
              <a:t>Disability - Poverty Cycle I </a:t>
            </a:r>
            <a:br>
              <a:rPr lang="en-US" sz="2800" dirty="0"/>
            </a:br>
            <a:r>
              <a:rPr lang="en-US" sz="2400" dirty="0"/>
              <a:t>How Persons with Disability are More Likely to Become Poor</a:t>
            </a:r>
            <a:endParaRPr lang="en-US" sz="2800" dirty="0"/>
          </a:p>
        </p:txBody>
      </p:sp>
    </p:spTree>
    <p:extLst>
      <p:ext uri="{BB962C8B-B14F-4D97-AF65-F5344CB8AC3E}">
        <p14:creationId xmlns:p14="http://schemas.microsoft.com/office/powerpoint/2010/main" val="691079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5CE471E-45EA-44FD-B310-8D59A708E584}"/>
              </a:ext>
            </a:extLst>
          </p:cNvPr>
          <p:cNvSpPr>
            <a:spLocks noGrp="1"/>
          </p:cNvSpPr>
          <p:nvPr>
            <p:ph idx="1"/>
          </p:nvPr>
        </p:nvSpPr>
        <p:spPr>
          <a:xfrm>
            <a:off x="2998225" y="1227263"/>
            <a:ext cx="5644331" cy="5242898"/>
          </a:xfrm>
        </p:spPr>
        <p:txBody>
          <a:bodyPr>
            <a:normAutofit/>
          </a:bodyPr>
          <a:lstStyle/>
          <a:p>
            <a:r>
              <a:rPr lang="en-CA" sz="3200" dirty="0"/>
              <a:t>UN Convention on the Rights of Persons with Disabilities (2006)</a:t>
            </a:r>
          </a:p>
          <a:p>
            <a:r>
              <a:rPr lang="en-CA" sz="3200" dirty="0"/>
              <a:t>Education</a:t>
            </a:r>
          </a:p>
          <a:p>
            <a:r>
              <a:rPr lang="en-CA" sz="3200" dirty="0"/>
              <a:t>Work and Employment</a:t>
            </a:r>
          </a:p>
        </p:txBody>
      </p:sp>
      <p:sp>
        <p:nvSpPr>
          <p:cNvPr id="4" name="TextBox 3">
            <a:extLst>
              <a:ext uri="{FF2B5EF4-FFF2-40B4-BE49-F238E27FC236}">
                <a16:creationId xmlns:a16="http://schemas.microsoft.com/office/drawing/2014/main" id="{58633C7A-6962-4844-867E-41E798C62EAA}"/>
              </a:ext>
            </a:extLst>
          </p:cNvPr>
          <p:cNvSpPr txBox="1"/>
          <p:nvPr/>
        </p:nvSpPr>
        <p:spPr>
          <a:xfrm>
            <a:off x="275303" y="6470161"/>
            <a:ext cx="7772400" cy="215444"/>
          </a:xfrm>
          <a:prstGeom prst="rect">
            <a:avLst/>
          </a:prstGeom>
          <a:noFill/>
        </p:spPr>
        <p:txBody>
          <a:bodyPr wrap="square" rtlCol="0">
            <a:spAutoFit/>
          </a:bodyPr>
          <a:lstStyle/>
          <a:p>
            <a:r>
              <a:rPr lang="en-US" sz="800" dirty="0"/>
              <a:t>Source: UN Treaty Collection, </a:t>
            </a:r>
            <a:r>
              <a:rPr lang="en-US" sz="800" dirty="0">
                <a:hlinkClick r:id="rId3"/>
              </a:rPr>
              <a:t>Convention on the Rights of Persons with Disabilities</a:t>
            </a:r>
            <a:r>
              <a:rPr lang="en-US" sz="800" dirty="0"/>
              <a:t>. Last accessed on 24 November ,2017</a:t>
            </a:r>
          </a:p>
        </p:txBody>
      </p:sp>
      <p:pic>
        <p:nvPicPr>
          <p:cNvPr id="3076" name="Picture 4" descr="United Nations, Blue, Logo, Uno, Unicef">
            <a:extLst>
              <a:ext uri="{FF2B5EF4-FFF2-40B4-BE49-F238E27FC236}">
                <a16:creationId xmlns:a16="http://schemas.microsoft.com/office/drawing/2014/main" id="{F2C7D22F-86CB-4EC8-A52E-BD930B30C03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5303" y="640571"/>
            <a:ext cx="2330246" cy="1973855"/>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2">
            <a:extLst>
              <a:ext uri="{FF2B5EF4-FFF2-40B4-BE49-F238E27FC236}">
                <a16:creationId xmlns:a16="http://schemas.microsoft.com/office/drawing/2014/main" id="{BEA2D312-0EB8-4D47-AC22-1BA0583F8BE1}"/>
              </a:ext>
            </a:extLst>
          </p:cNvPr>
          <p:cNvSpPr txBox="1">
            <a:spLocks/>
          </p:cNvSpPr>
          <p:nvPr/>
        </p:nvSpPr>
        <p:spPr>
          <a:xfrm>
            <a:off x="673509" y="3555514"/>
            <a:ext cx="7969047" cy="274058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CA" sz="3200" dirty="0"/>
              <a:t>87 % countries ratified the Convention in 10 years</a:t>
            </a:r>
          </a:p>
          <a:p>
            <a:pPr marL="0" indent="0">
              <a:buFont typeface="Arial" panose="020B0604020202020204" pitchFamily="34" charset="0"/>
              <a:buNone/>
            </a:pPr>
            <a:r>
              <a:rPr lang="en-CA" sz="3200" dirty="0"/>
              <a:t>ALECSO countries have ratified the Convention</a:t>
            </a:r>
          </a:p>
        </p:txBody>
      </p:sp>
    </p:spTree>
    <p:extLst>
      <p:ext uri="{BB962C8B-B14F-4D97-AF65-F5344CB8AC3E}">
        <p14:creationId xmlns:p14="http://schemas.microsoft.com/office/powerpoint/2010/main" val="37931842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AA09F62-2F79-45FA-B22D-0CE0EEB6B715}"/>
              </a:ext>
            </a:extLst>
          </p:cNvPr>
          <p:cNvSpPr>
            <a:spLocks noGrp="1"/>
          </p:cNvSpPr>
          <p:nvPr>
            <p:ph idx="1"/>
          </p:nvPr>
        </p:nvSpPr>
        <p:spPr>
          <a:xfrm>
            <a:off x="628650" y="2190751"/>
            <a:ext cx="7886700" cy="3986212"/>
          </a:xfrm>
        </p:spPr>
        <p:txBody>
          <a:bodyPr/>
          <a:lstStyle/>
          <a:p>
            <a:r>
              <a:rPr lang="en-CA" dirty="0"/>
              <a:t>Majority of MENA countries have included articles on disability in their constitutions</a:t>
            </a:r>
          </a:p>
          <a:p>
            <a:r>
              <a:rPr lang="en-CA" dirty="0"/>
              <a:t>Most national governments have devised new laws, policies to align with the CRPD</a:t>
            </a:r>
          </a:p>
          <a:p>
            <a:r>
              <a:rPr lang="en-CA" dirty="0"/>
              <a:t>Half the MENA countries had/were developing a national strategy/plan on disability</a:t>
            </a:r>
          </a:p>
          <a:p>
            <a:r>
              <a:rPr lang="en-CA" dirty="0"/>
              <a:t>Legal provisions to provide employment for people with disabilities: quotas (1-5%) in Egypt Lebanon, Tunisia</a:t>
            </a:r>
          </a:p>
          <a:p>
            <a:endParaRPr lang="en-CA" dirty="0"/>
          </a:p>
        </p:txBody>
      </p:sp>
      <p:pic>
        <p:nvPicPr>
          <p:cNvPr id="4" name="Picture 2" descr="https://upload.wikimedia.org/wikipedia/commons/thumb/8/87/BlankMap-Middle_East.svg/2000px-BlankMap-Middle_East.svg.png">
            <a:extLst>
              <a:ext uri="{FF2B5EF4-FFF2-40B4-BE49-F238E27FC236}">
                <a16:creationId xmlns:a16="http://schemas.microsoft.com/office/drawing/2014/main" id="{2C7C2C6E-2BDE-4072-845A-CA02D7FCA60F}"/>
              </a:ext>
            </a:extLst>
          </p:cNvPr>
          <p:cNvPicPr>
            <a:picLocks noChangeAspect="1" noChangeArrowheads="1"/>
          </p:cNvPicPr>
          <p:nvPr/>
        </p:nvPicPr>
        <p:blipFill rotWithShape="1">
          <a:blip r:embed="rId2" cstate="print">
            <a:duotone>
              <a:schemeClr val="bg2">
                <a:shade val="45000"/>
                <a:satMod val="135000"/>
              </a:schemeClr>
              <a:prstClr val="white"/>
            </a:duotone>
            <a:extLst>
              <a:ext uri="{28A0092B-C50C-407E-A947-70E740481C1C}">
                <a14:useLocalDpi xmlns:a14="http://schemas.microsoft.com/office/drawing/2010/main" val="0"/>
              </a:ext>
            </a:extLst>
          </a:blip>
          <a:srcRect b="28408"/>
          <a:stretch/>
        </p:blipFill>
        <p:spPr bwMode="auto">
          <a:xfrm>
            <a:off x="4118995" y="0"/>
            <a:ext cx="5025006" cy="182562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D61DB333-DA0C-4250-93BC-8B117E6FF19B}"/>
              </a:ext>
            </a:extLst>
          </p:cNvPr>
          <p:cNvSpPr/>
          <p:nvPr/>
        </p:nvSpPr>
        <p:spPr>
          <a:xfrm>
            <a:off x="4355690" y="1772946"/>
            <a:ext cx="4788308" cy="163973"/>
          </a:xfrm>
          <a:prstGeom prst="rect">
            <a:avLst/>
          </a:prstGeom>
          <a:solidFill>
            <a:srgbClr val="290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6" name="Picture 5">
            <a:extLst>
              <a:ext uri="{FF2B5EF4-FFF2-40B4-BE49-F238E27FC236}">
                <a16:creationId xmlns:a16="http://schemas.microsoft.com/office/drawing/2014/main" id="{0E8C41D3-4089-4FD9-8B0B-29E14B59DFF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79890" y="869192"/>
            <a:ext cx="1067727" cy="1067727"/>
          </a:xfrm>
          <a:prstGeom prst="rect">
            <a:avLst/>
          </a:prstGeom>
        </p:spPr>
      </p:pic>
      <p:sp>
        <p:nvSpPr>
          <p:cNvPr id="2" name="Title 1">
            <a:extLst>
              <a:ext uri="{FF2B5EF4-FFF2-40B4-BE49-F238E27FC236}">
                <a16:creationId xmlns:a16="http://schemas.microsoft.com/office/drawing/2014/main" id="{2261A5FF-0A73-4C75-A9B9-0DA1A267AE92}"/>
              </a:ext>
            </a:extLst>
          </p:cNvPr>
          <p:cNvSpPr>
            <a:spLocks noGrp="1"/>
          </p:cNvSpPr>
          <p:nvPr>
            <p:ph type="title"/>
          </p:nvPr>
        </p:nvSpPr>
        <p:spPr/>
        <p:txBody>
          <a:bodyPr>
            <a:normAutofit fontScale="90000"/>
          </a:bodyPr>
          <a:lstStyle/>
          <a:p>
            <a:pPr algn="l"/>
            <a:r>
              <a:rPr lang="en-CA" dirty="0"/>
              <a:t>Arab Decade for Persons with Disabilities 2004-13</a:t>
            </a:r>
            <a:br>
              <a:rPr lang="en-CA" dirty="0"/>
            </a:br>
            <a:endParaRPr lang="en-CA" dirty="0"/>
          </a:p>
        </p:txBody>
      </p:sp>
    </p:spTree>
    <p:extLst>
      <p:ext uri="{BB962C8B-B14F-4D97-AF65-F5344CB8AC3E}">
        <p14:creationId xmlns:p14="http://schemas.microsoft.com/office/powerpoint/2010/main" val="37051283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33088-4CE1-43E6-8A3B-012FB140FEAC}"/>
              </a:ext>
            </a:extLst>
          </p:cNvPr>
          <p:cNvSpPr>
            <a:spLocks noGrp="1"/>
          </p:cNvSpPr>
          <p:nvPr>
            <p:ph type="title"/>
          </p:nvPr>
        </p:nvSpPr>
        <p:spPr/>
        <p:txBody>
          <a:bodyPr/>
          <a:lstStyle/>
          <a:p>
            <a:r>
              <a:rPr lang="en-CA" dirty="0"/>
              <a:t>Exclusion and Impact on Development</a:t>
            </a:r>
          </a:p>
        </p:txBody>
      </p:sp>
      <p:sp>
        <p:nvSpPr>
          <p:cNvPr id="3" name="Content Placeholder 2">
            <a:extLst>
              <a:ext uri="{FF2B5EF4-FFF2-40B4-BE49-F238E27FC236}">
                <a16:creationId xmlns:a16="http://schemas.microsoft.com/office/drawing/2014/main" id="{5F4625D6-8A95-43E7-8EAB-B69339283C68}"/>
              </a:ext>
            </a:extLst>
          </p:cNvPr>
          <p:cNvSpPr>
            <a:spLocks noGrp="1"/>
          </p:cNvSpPr>
          <p:nvPr>
            <p:ph idx="4294967295"/>
          </p:nvPr>
        </p:nvSpPr>
        <p:spPr>
          <a:xfrm>
            <a:off x="1101214" y="2202425"/>
            <a:ext cx="2629426" cy="4200679"/>
          </a:xfrm>
        </p:spPr>
        <p:txBody>
          <a:bodyPr/>
          <a:lstStyle/>
          <a:p>
            <a:pPr marL="0" indent="0">
              <a:buNone/>
            </a:pPr>
            <a:r>
              <a:rPr lang="en-CA" sz="3200" dirty="0"/>
              <a:t>OECD: </a:t>
            </a:r>
            <a:r>
              <a:rPr lang="en-CA" sz="3200" b="1" dirty="0"/>
              <a:t>Employment rate </a:t>
            </a:r>
            <a:r>
              <a:rPr lang="en-CA" sz="3200" dirty="0"/>
              <a:t>for people with disabilities </a:t>
            </a:r>
            <a:r>
              <a:rPr lang="en-CA" sz="7200" dirty="0"/>
              <a:t>47.3%</a:t>
            </a:r>
          </a:p>
        </p:txBody>
      </p:sp>
      <p:sp>
        <p:nvSpPr>
          <p:cNvPr id="4" name="Rectangle 3">
            <a:extLst>
              <a:ext uri="{FF2B5EF4-FFF2-40B4-BE49-F238E27FC236}">
                <a16:creationId xmlns:a16="http://schemas.microsoft.com/office/drawing/2014/main" id="{11BB73E6-4571-41DE-A1FB-A35B108ADEE1}"/>
              </a:ext>
            </a:extLst>
          </p:cNvPr>
          <p:cNvSpPr/>
          <p:nvPr/>
        </p:nvSpPr>
        <p:spPr>
          <a:xfrm>
            <a:off x="211392" y="6471931"/>
            <a:ext cx="5530645" cy="215444"/>
          </a:xfrm>
          <a:prstGeom prst="rect">
            <a:avLst/>
          </a:prstGeom>
        </p:spPr>
        <p:txBody>
          <a:bodyPr wrap="square">
            <a:spAutoFit/>
          </a:bodyPr>
          <a:lstStyle/>
          <a:p>
            <a:r>
              <a:rPr lang="en-CA" sz="800" dirty="0"/>
              <a:t>Source: Learning for All: Guideline on the inclusion of Learners with Disabilities in ODL, Diane Chambers et al, UNESCO, 2016</a:t>
            </a:r>
          </a:p>
        </p:txBody>
      </p:sp>
      <p:sp>
        <p:nvSpPr>
          <p:cNvPr id="5" name="Content Placeholder 2">
            <a:extLst>
              <a:ext uri="{FF2B5EF4-FFF2-40B4-BE49-F238E27FC236}">
                <a16:creationId xmlns:a16="http://schemas.microsoft.com/office/drawing/2014/main" id="{506F2260-EF71-4795-939C-1E12687227B8}"/>
              </a:ext>
            </a:extLst>
          </p:cNvPr>
          <p:cNvSpPr txBox="1">
            <a:spLocks/>
          </p:cNvSpPr>
          <p:nvPr/>
        </p:nvSpPr>
        <p:spPr>
          <a:xfrm>
            <a:off x="5250426" y="2202425"/>
            <a:ext cx="3067665" cy="323481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CA" sz="3200" dirty="0"/>
              <a:t>In 10 low/middle income countries, </a:t>
            </a:r>
            <a:r>
              <a:rPr lang="en-CA" sz="3600" b="1" dirty="0"/>
              <a:t>exclusion from the labour market</a:t>
            </a:r>
            <a:r>
              <a:rPr lang="en-CA" sz="3200" dirty="0"/>
              <a:t> of PWD is </a:t>
            </a:r>
            <a:r>
              <a:rPr lang="en-CA" sz="7200" dirty="0"/>
              <a:t>3-7% </a:t>
            </a:r>
            <a:br>
              <a:rPr lang="en-CA" sz="7200" dirty="0"/>
            </a:br>
            <a:r>
              <a:rPr lang="en-CA" sz="3200" dirty="0"/>
              <a:t>GDP loss</a:t>
            </a:r>
          </a:p>
        </p:txBody>
      </p:sp>
    </p:spTree>
    <p:extLst>
      <p:ext uri="{BB962C8B-B14F-4D97-AF65-F5344CB8AC3E}">
        <p14:creationId xmlns:p14="http://schemas.microsoft.com/office/powerpoint/2010/main" val="5143448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1913612" y="365127"/>
            <a:ext cx="7230388" cy="1247364"/>
          </a:xfrm>
        </p:spPr>
        <p:txBody>
          <a:bodyPr/>
          <a:lstStyle/>
          <a:p>
            <a:r>
              <a:rPr lang="en-US" dirty="0"/>
              <a:t>Disability and the MDGs</a:t>
            </a:r>
            <a:endParaRPr lang="en-CA" dirty="0"/>
          </a:p>
        </p:txBody>
      </p:sp>
      <p:sp>
        <p:nvSpPr>
          <p:cNvPr id="2" name="Content Placeholder 1"/>
          <p:cNvSpPr>
            <a:spLocks noGrp="1"/>
          </p:cNvSpPr>
          <p:nvPr>
            <p:ph idx="1"/>
          </p:nvPr>
        </p:nvSpPr>
        <p:spPr>
          <a:xfrm>
            <a:off x="717140" y="1956314"/>
            <a:ext cx="7886700" cy="4351338"/>
          </a:xfrm>
        </p:spPr>
        <p:txBody>
          <a:bodyPr>
            <a:normAutofit/>
          </a:bodyPr>
          <a:lstStyle/>
          <a:p>
            <a:pPr marL="0" indent="0">
              <a:buNone/>
            </a:pPr>
            <a:r>
              <a:rPr lang="en-US" dirty="0"/>
              <a:t>The Millennium Development Goals (MDGs) represent a concerted effort to address global poverty. Yet there is a striking gap in the current MDGs: persons with disabilities, that is, the estimated 1 billion people worldwide who live with one or more physical, sensory (blindness/deafness), intellectual or mental health impairments, </a:t>
            </a:r>
            <a:r>
              <a:rPr lang="en-US" sz="3600" b="1" dirty="0"/>
              <a:t>are not mentioned </a:t>
            </a:r>
            <a:r>
              <a:rPr lang="en-US" dirty="0"/>
              <a:t>in any of the 8 Goals or the attendant 21 Targets or 60 Indicators, nor in the Millennium Declaration.</a:t>
            </a:r>
            <a:endParaRPr lang="en-CA" dirty="0"/>
          </a:p>
        </p:txBody>
      </p:sp>
      <p:sp>
        <p:nvSpPr>
          <p:cNvPr id="6" name="TextBox 5">
            <a:extLst>
              <a:ext uri="{FF2B5EF4-FFF2-40B4-BE49-F238E27FC236}">
                <a16:creationId xmlns:a16="http://schemas.microsoft.com/office/drawing/2014/main" id="{5EFDBF1E-B476-40E2-89C2-F13E2286C41F}"/>
              </a:ext>
            </a:extLst>
          </p:cNvPr>
          <p:cNvSpPr txBox="1"/>
          <p:nvPr/>
        </p:nvSpPr>
        <p:spPr>
          <a:xfrm>
            <a:off x="308637" y="6442588"/>
            <a:ext cx="6058979" cy="215444"/>
          </a:xfrm>
          <a:prstGeom prst="rect">
            <a:avLst/>
          </a:prstGeom>
          <a:noFill/>
        </p:spPr>
        <p:txBody>
          <a:bodyPr wrap="square" rtlCol="0">
            <a:spAutoFit/>
          </a:bodyPr>
          <a:lstStyle/>
          <a:p>
            <a:r>
              <a:rPr lang="en-CA" sz="800" dirty="0"/>
              <a:t>Source: United Nations DESA, </a:t>
            </a:r>
            <a:r>
              <a:rPr lang="en-US" sz="800" dirty="0">
                <a:hlinkClick r:id="rId3"/>
              </a:rPr>
              <a:t>Disability and the Millennium Development Goals (2012)</a:t>
            </a:r>
            <a:endParaRPr lang="en-CA" sz="800" dirty="0"/>
          </a:p>
        </p:txBody>
      </p:sp>
      <p:pic>
        <p:nvPicPr>
          <p:cNvPr id="1026" name="Picture 2" descr="https://i.ytimg.com/vi/4hA81oaCNXk/maxresdefault.jpg">
            <a:extLst>
              <a:ext uri="{FF2B5EF4-FFF2-40B4-BE49-F238E27FC236}">
                <a16:creationId xmlns:a16="http://schemas.microsoft.com/office/drawing/2014/main" id="{C43121D9-CB6F-4180-BCF8-ED72CDEC8AC0}"/>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0133" r="18182"/>
          <a:stretch/>
        </p:blipFill>
        <p:spPr bwMode="auto">
          <a:xfrm>
            <a:off x="0" y="0"/>
            <a:ext cx="1913613" cy="17450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3822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Image result for alecso logo">
            <a:extLst>
              <a:ext uri="{FF2B5EF4-FFF2-40B4-BE49-F238E27FC236}">
                <a16:creationId xmlns:a16="http://schemas.microsoft.com/office/drawing/2014/main" id="{C5868553-38A6-4EDB-9B26-C08BD0BE4CD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022" t="10838" r="7678" b="4258"/>
          <a:stretch/>
        </p:blipFill>
        <p:spPr bwMode="auto">
          <a:xfrm>
            <a:off x="4119715" y="661600"/>
            <a:ext cx="4159046" cy="279250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A6784F76-4962-41C6-99DA-FB61D0B00895}"/>
              </a:ext>
            </a:extLst>
          </p:cNvPr>
          <p:cNvPicPr>
            <a:picLocks noChangeAspect="1"/>
          </p:cNvPicPr>
          <p:nvPr/>
        </p:nvPicPr>
        <p:blipFill rotWithShape="1">
          <a:blip r:embed="rId3">
            <a:extLst>
              <a:ext uri="{28A0092B-C50C-407E-A947-70E740481C1C}">
                <a14:useLocalDpi xmlns:a14="http://schemas.microsoft.com/office/drawing/2010/main" val="0"/>
              </a:ext>
            </a:extLst>
          </a:blip>
          <a:srcRect r="71935"/>
          <a:stretch/>
        </p:blipFill>
        <p:spPr>
          <a:xfrm>
            <a:off x="993057" y="359641"/>
            <a:ext cx="3146323" cy="3517333"/>
          </a:xfrm>
          <a:prstGeom prst="rect">
            <a:avLst/>
          </a:prstGeom>
        </p:spPr>
      </p:pic>
      <p:pic>
        <p:nvPicPr>
          <p:cNvPr id="12" name="Picture 11">
            <a:extLst>
              <a:ext uri="{FF2B5EF4-FFF2-40B4-BE49-F238E27FC236}">
                <a16:creationId xmlns:a16="http://schemas.microsoft.com/office/drawing/2014/main" id="{504C114C-07DA-404A-9E56-A4C6E542AC0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 y="3411794"/>
            <a:ext cx="9143999" cy="3446206"/>
          </a:xfrm>
          <a:prstGeom prst="rect">
            <a:avLst/>
          </a:prstGeom>
        </p:spPr>
      </p:pic>
    </p:spTree>
    <p:extLst>
      <p:ext uri="{BB962C8B-B14F-4D97-AF65-F5344CB8AC3E}">
        <p14:creationId xmlns:p14="http://schemas.microsoft.com/office/powerpoint/2010/main" val="32799227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0"/>
            <a:ext cx="9144000" cy="6878638"/>
          </a:xfrm>
        </p:spPr>
      </p:pic>
    </p:spTree>
    <p:extLst>
      <p:ext uri="{BB962C8B-B14F-4D97-AF65-F5344CB8AC3E}">
        <p14:creationId xmlns:p14="http://schemas.microsoft.com/office/powerpoint/2010/main" val="288480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3D3D2-FDD8-4A0B-B8F9-C7F0208437EA}"/>
              </a:ext>
            </a:extLst>
          </p:cNvPr>
          <p:cNvSpPr>
            <a:spLocks noGrp="1"/>
          </p:cNvSpPr>
          <p:nvPr>
            <p:ph type="title"/>
          </p:nvPr>
        </p:nvSpPr>
        <p:spPr>
          <a:xfrm>
            <a:off x="628650" y="365127"/>
            <a:ext cx="7886700" cy="1021222"/>
          </a:xfrm>
        </p:spPr>
        <p:txBody>
          <a:bodyPr/>
          <a:lstStyle/>
          <a:p>
            <a:pPr algn="l"/>
            <a:r>
              <a:rPr lang="en-CA" dirty="0">
                <a:solidFill>
                  <a:srgbClr val="C52333"/>
                </a:solidFill>
              </a:rPr>
              <a:t>SDG4 Targets</a:t>
            </a:r>
          </a:p>
        </p:txBody>
      </p:sp>
      <p:sp>
        <p:nvSpPr>
          <p:cNvPr id="3" name="Content Placeholder 2">
            <a:extLst>
              <a:ext uri="{FF2B5EF4-FFF2-40B4-BE49-F238E27FC236}">
                <a16:creationId xmlns:a16="http://schemas.microsoft.com/office/drawing/2014/main" id="{F4867FD3-B664-4301-B01E-1C316919A44B}"/>
              </a:ext>
            </a:extLst>
          </p:cNvPr>
          <p:cNvSpPr>
            <a:spLocks noGrp="1"/>
          </p:cNvSpPr>
          <p:nvPr>
            <p:ph idx="1"/>
          </p:nvPr>
        </p:nvSpPr>
        <p:spPr>
          <a:xfrm>
            <a:off x="628650" y="1690689"/>
            <a:ext cx="8063066" cy="4351338"/>
          </a:xfrm>
        </p:spPr>
        <p:txBody>
          <a:bodyPr/>
          <a:lstStyle/>
          <a:p>
            <a:r>
              <a:rPr lang="en-CA" dirty="0">
                <a:solidFill>
                  <a:srgbClr val="C52333"/>
                </a:solidFill>
              </a:rPr>
              <a:t>4.5: </a:t>
            </a:r>
            <a:r>
              <a:rPr lang="en-CA" dirty="0"/>
              <a:t>By 2030, eliminate gender disparities in education and ensure equal access to all levels of education and vocational training for the vulnerable, </a:t>
            </a:r>
            <a:r>
              <a:rPr lang="en-CA" b="1" dirty="0"/>
              <a:t>including people with disabilities</a:t>
            </a:r>
            <a:r>
              <a:rPr lang="en-CA" dirty="0"/>
              <a:t>….</a:t>
            </a:r>
          </a:p>
          <a:p>
            <a:endParaRPr lang="en-CA" dirty="0"/>
          </a:p>
          <a:p>
            <a:r>
              <a:rPr lang="en-CA" dirty="0">
                <a:solidFill>
                  <a:srgbClr val="C52333"/>
                </a:solidFill>
              </a:rPr>
              <a:t>4.a: </a:t>
            </a:r>
            <a:r>
              <a:rPr lang="en-CA" dirty="0"/>
              <a:t>Build and upgrade education facilities that are child, </a:t>
            </a:r>
            <a:r>
              <a:rPr lang="en-CA" b="1" dirty="0"/>
              <a:t>disability and gender sensitive </a:t>
            </a:r>
            <a:r>
              <a:rPr lang="en-CA" dirty="0"/>
              <a:t>and provide safe, non-violent, inclusive and effective learning environments for all (</a:t>
            </a:r>
            <a:r>
              <a:rPr lang="en-CA" b="1" dirty="0"/>
              <a:t>adapted infrastructure and materials for students with disabilities</a:t>
            </a:r>
            <a:r>
              <a:rPr lang="en-CA" dirty="0"/>
              <a:t>)</a:t>
            </a:r>
          </a:p>
        </p:txBody>
      </p:sp>
      <p:pic>
        <p:nvPicPr>
          <p:cNvPr id="4" name="Picture 3">
            <a:extLst>
              <a:ext uri="{FF2B5EF4-FFF2-40B4-BE49-F238E27FC236}">
                <a16:creationId xmlns:a16="http://schemas.microsoft.com/office/drawing/2014/main" id="{BA22AF7C-03C4-4236-B7DA-F92222012AC2}"/>
              </a:ext>
            </a:extLst>
          </p:cNvPr>
          <p:cNvPicPr>
            <a:picLocks noChangeAspect="1"/>
          </p:cNvPicPr>
          <p:nvPr/>
        </p:nvPicPr>
        <p:blipFill>
          <a:blip r:embed="rId3"/>
          <a:stretch>
            <a:fillRect/>
          </a:stretch>
        </p:blipFill>
        <p:spPr>
          <a:xfrm>
            <a:off x="7079386" y="0"/>
            <a:ext cx="2064614" cy="1563329"/>
          </a:xfrm>
          <a:prstGeom prst="rect">
            <a:avLst/>
          </a:prstGeom>
        </p:spPr>
      </p:pic>
    </p:spTree>
    <p:extLst>
      <p:ext uri="{BB962C8B-B14F-4D97-AF65-F5344CB8AC3E}">
        <p14:creationId xmlns:p14="http://schemas.microsoft.com/office/powerpoint/2010/main" val="20628514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90F36-2ECB-4F8C-A0B2-DE3002180088}"/>
              </a:ext>
            </a:extLst>
          </p:cNvPr>
          <p:cNvSpPr>
            <a:spLocks noGrp="1"/>
          </p:cNvSpPr>
          <p:nvPr>
            <p:ph type="title"/>
          </p:nvPr>
        </p:nvSpPr>
        <p:spPr/>
        <p:txBody>
          <a:bodyPr/>
          <a:lstStyle/>
          <a:p>
            <a:r>
              <a:rPr lang="en-CA"/>
              <a:t>What is ODL?</a:t>
            </a:r>
            <a:endParaRPr lang="en-CA" dirty="0"/>
          </a:p>
        </p:txBody>
      </p:sp>
    </p:spTree>
    <p:extLst>
      <p:ext uri="{BB962C8B-B14F-4D97-AF65-F5344CB8AC3E}">
        <p14:creationId xmlns:p14="http://schemas.microsoft.com/office/powerpoint/2010/main" val="28820885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3"/>
          <p:cNvSpPr txBox="1">
            <a:spLocks noChangeArrowheads="1"/>
          </p:cNvSpPr>
          <p:nvPr/>
        </p:nvSpPr>
        <p:spPr bwMode="auto">
          <a:xfrm>
            <a:off x="4724400" y="4267200"/>
            <a:ext cx="83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itchFamily="18" charset="0"/>
              </a:defRPr>
            </a:lvl1pPr>
            <a:lvl2pPr marL="742950" indent="-285750" algn="l">
              <a:spcBef>
                <a:spcPct val="20000"/>
              </a:spcBef>
              <a:buChar char="–"/>
              <a:defRPr sz="2800">
                <a:solidFill>
                  <a:schemeClr val="tx1"/>
                </a:solidFill>
                <a:latin typeface="Times New Roman" pitchFamily="18" charset="0"/>
              </a:defRPr>
            </a:lvl2pPr>
            <a:lvl3pPr marL="1143000" indent="-228600" algn="l">
              <a:spcBef>
                <a:spcPct val="20000"/>
              </a:spcBef>
              <a:buChar char="•"/>
              <a:defRPr sz="2400">
                <a:solidFill>
                  <a:schemeClr val="tx1"/>
                </a:solidFill>
                <a:latin typeface="Times New Roman" pitchFamily="18" charset="0"/>
              </a:defRPr>
            </a:lvl3pPr>
            <a:lvl4pPr marL="1600200" indent="-228600" algn="l">
              <a:spcBef>
                <a:spcPct val="20000"/>
              </a:spcBef>
              <a:buChar char="–"/>
              <a:defRPr sz="2000">
                <a:solidFill>
                  <a:schemeClr val="tx1"/>
                </a:solidFill>
                <a:latin typeface="Times New Roman" pitchFamily="18" charset="0"/>
              </a:defRPr>
            </a:lvl4pPr>
            <a:lvl5pPr marL="2057400" indent="-228600" algn="l">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50000"/>
              </a:spcBef>
              <a:buFontTx/>
              <a:buNone/>
            </a:pPr>
            <a:endParaRPr lang="en-GB" altLang="en-US" sz="2400"/>
          </a:p>
        </p:txBody>
      </p:sp>
      <p:sp>
        <p:nvSpPr>
          <p:cNvPr id="3076" name="Text Box 4"/>
          <p:cNvSpPr txBox="1">
            <a:spLocks noChangeArrowheads="1"/>
          </p:cNvSpPr>
          <p:nvPr/>
        </p:nvSpPr>
        <p:spPr bwMode="auto">
          <a:xfrm>
            <a:off x="457200" y="0"/>
            <a:ext cx="83058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itchFamily="18" charset="0"/>
              </a:defRPr>
            </a:lvl1pPr>
            <a:lvl2pPr marL="742950" indent="-285750" algn="l">
              <a:spcBef>
                <a:spcPct val="20000"/>
              </a:spcBef>
              <a:buChar char="–"/>
              <a:defRPr sz="2800">
                <a:solidFill>
                  <a:schemeClr val="tx1"/>
                </a:solidFill>
                <a:latin typeface="Times New Roman" pitchFamily="18" charset="0"/>
              </a:defRPr>
            </a:lvl2pPr>
            <a:lvl3pPr marL="1143000" indent="-228600" algn="l">
              <a:spcBef>
                <a:spcPct val="20000"/>
              </a:spcBef>
              <a:buChar char="•"/>
              <a:defRPr sz="2400">
                <a:solidFill>
                  <a:schemeClr val="tx1"/>
                </a:solidFill>
                <a:latin typeface="Times New Roman" pitchFamily="18" charset="0"/>
              </a:defRPr>
            </a:lvl3pPr>
            <a:lvl4pPr marL="1600200" indent="-228600" algn="l">
              <a:spcBef>
                <a:spcPct val="20000"/>
              </a:spcBef>
              <a:buChar char="–"/>
              <a:defRPr sz="2000">
                <a:solidFill>
                  <a:schemeClr val="tx1"/>
                </a:solidFill>
                <a:latin typeface="Times New Roman" pitchFamily="18" charset="0"/>
              </a:defRPr>
            </a:lvl4pPr>
            <a:lvl5pPr marL="2057400" indent="-228600" algn="l">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a:spcBef>
                <a:spcPct val="0"/>
              </a:spcBef>
              <a:buFontTx/>
              <a:buNone/>
            </a:pPr>
            <a:endParaRPr lang="en-GB" altLang="en-US" sz="2400">
              <a:latin typeface="Arial" charset="0"/>
            </a:endParaRPr>
          </a:p>
          <a:p>
            <a:pPr algn="ctr">
              <a:spcBef>
                <a:spcPct val="0"/>
              </a:spcBef>
              <a:buFontTx/>
              <a:buNone/>
            </a:pPr>
            <a:endParaRPr lang="en-GB" altLang="en-US" sz="2400">
              <a:latin typeface="Arial" charset="0"/>
            </a:endParaRPr>
          </a:p>
          <a:p>
            <a:pPr algn="ctr">
              <a:spcBef>
                <a:spcPct val="0"/>
              </a:spcBef>
              <a:buFontTx/>
              <a:buNone/>
            </a:pPr>
            <a:endParaRPr lang="en-GB" altLang="en-US" sz="2400">
              <a:latin typeface="Arial" charset="0"/>
            </a:endParaRPr>
          </a:p>
        </p:txBody>
      </p:sp>
      <p:sp>
        <p:nvSpPr>
          <p:cNvPr id="3077" name="Text Box 5"/>
          <p:cNvSpPr txBox="1">
            <a:spLocks noChangeArrowheads="1"/>
          </p:cNvSpPr>
          <p:nvPr/>
        </p:nvSpPr>
        <p:spPr bwMode="auto">
          <a:xfrm>
            <a:off x="1219200" y="1295400"/>
            <a:ext cx="6781800" cy="1646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itchFamily="18" charset="0"/>
              </a:defRPr>
            </a:lvl1pPr>
            <a:lvl2pPr marL="742950" indent="-285750" algn="l">
              <a:spcBef>
                <a:spcPct val="20000"/>
              </a:spcBef>
              <a:buChar char="–"/>
              <a:defRPr sz="2800">
                <a:solidFill>
                  <a:schemeClr val="tx1"/>
                </a:solidFill>
                <a:latin typeface="Times New Roman" pitchFamily="18" charset="0"/>
              </a:defRPr>
            </a:lvl2pPr>
            <a:lvl3pPr marL="1143000" indent="-228600" algn="l">
              <a:spcBef>
                <a:spcPct val="20000"/>
              </a:spcBef>
              <a:buChar char="•"/>
              <a:defRPr sz="2400">
                <a:solidFill>
                  <a:schemeClr val="tx1"/>
                </a:solidFill>
                <a:latin typeface="Times New Roman" pitchFamily="18" charset="0"/>
              </a:defRPr>
            </a:lvl3pPr>
            <a:lvl4pPr marL="1600200" indent="-228600" algn="l">
              <a:spcBef>
                <a:spcPct val="20000"/>
              </a:spcBef>
              <a:buChar char="–"/>
              <a:defRPr sz="2000">
                <a:solidFill>
                  <a:schemeClr val="tx1"/>
                </a:solidFill>
                <a:latin typeface="Times New Roman" pitchFamily="18" charset="0"/>
              </a:defRPr>
            </a:lvl4pPr>
            <a:lvl5pPr marL="2057400" indent="-228600" algn="l">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a:spcBef>
                <a:spcPct val="50000"/>
              </a:spcBef>
              <a:buFontTx/>
              <a:buNone/>
            </a:pPr>
            <a:endParaRPr lang="en-GB" altLang="en-US" sz="6600"/>
          </a:p>
          <a:p>
            <a:pPr algn="ctr">
              <a:spcBef>
                <a:spcPct val="50000"/>
              </a:spcBef>
              <a:buFontTx/>
              <a:buNone/>
            </a:pPr>
            <a:endParaRPr lang="en-GB" altLang="en-US" sz="2400"/>
          </a:p>
        </p:txBody>
      </p:sp>
      <p:pic>
        <p:nvPicPr>
          <p:cNvPr id="7" name="Picture 6">
            <a:extLst>
              <a:ext uri="{FF2B5EF4-FFF2-40B4-BE49-F238E27FC236}">
                <a16:creationId xmlns:a16="http://schemas.microsoft.com/office/drawing/2014/main" id="{F910F162-EBAB-451C-B20E-60D23B24766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3449" y="3890662"/>
            <a:ext cx="2060765" cy="2060765"/>
          </a:xfrm>
          <a:prstGeom prst="rect">
            <a:avLst/>
          </a:prstGeom>
        </p:spPr>
      </p:pic>
      <p:pic>
        <p:nvPicPr>
          <p:cNvPr id="8" name="Picture 7">
            <a:extLst>
              <a:ext uri="{FF2B5EF4-FFF2-40B4-BE49-F238E27FC236}">
                <a16:creationId xmlns:a16="http://schemas.microsoft.com/office/drawing/2014/main" id="{B81A3174-DF67-45F7-9813-F636ABC5EC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3500" y="3848856"/>
            <a:ext cx="1967398" cy="1967398"/>
          </a:xfrm>
          <a:prstGeom prst="rect">
            <a:avLst/>
          </a:prstGeom>
        </p:spPr>
      </p:pic>
      <p:cxnSp>
        <p:nvCxnSpPr>
          <p:cNvPr id="3" name="Straight Connector 2">
            <a:extLst>
              <a:ext uri="{FF2B5EF4-FFF2-40B4-BE49-F238E27FC236}">
                <a16:creationId xmlns:a16="http://schemas.microsoft.com/office/drawing/2014/main" id="{B1B97B30-601A-4DE4-B99E-D20F48FCBC26}"/>
              </a:ext>
            </a:extLst>
          </p:cNvPr>
          <p:cNvCxnSpPr/>
          <p:nvPr/>
        </p:nvCxnSpPr>
        <p:spPr>
          <a:xfrm>
            <a:off x="4571999" y="3269226"/>
            <a:ext cx="0" cy="3126658"/>
          </a:xfrm>
          <a:prstGeom prst="line">
            <a:avLst/>
          </a:prstGeom>
          <a:ln w="76200"/>
        </p:spPr>
        <p:style>
          <a:lnRef idx="1">
            <a:schemeClr val="dk1"/>
          </a:lnRef>
          <a:fillRef idx="0">
            <a:schemeClr val="dk1"/>
          </a:fillRef>
          <a:effectRef idx="0">
            <a:schemeClr val="dk1"/>
          </a:effectRef>
          <a:fontRef idx="minor">
            <a:schemeClr val="tx1"/>
          </a:fontRef>
        </p:style>
      </p:cxnSp>
      <p:sp>
        <p:nvSpPr>
          <p:cNvPr id="2" name="Title 1">
            <a:extLst>
              <a:ext uri="{FF2B5EF4-FFF2-40B4-BE49-F238E27FC236}">
                <a16:creationId xmlns:a16="http://schemas.microsoft.com/office/drawing/2014/main" id="{07CBB962-9518-4107-BD67-EC0F00255A03}"/>
              </a:ext>
            </a:extLst>
          </p:cNvPr>
          <p:cNvSpPr>
            <a:spLocks noGrp="1"/>
          </p:cNvSpPr>
          <p:nvPr>
            <p:ph type="title"/>
          </p:nvPr>
        </p:nvSpPr>
        <p:spPr>
          <a:xfrm>
            <a:off x="0" y="1117939"/>
            <a:ext cx="9143999" cy="1325563"/>
          </a:xfrm>
        </p:spPr>
        <p:txBody>
          <a:bodyPr>
            <a:noAutofit/>
          </a:bodyPr>
          <a:lstStyle/>
          <a:p>
            <a:r>
              <a:rPr lang="en-US" sz="4800" dirty="0">
                <a:solidFill>
                  <a:schemeClr val="tx1"/>
                </a:solidFill>
              </a:rPr>
              <a:t>DISTANCE EDUCATION</a:t>
            </a:r>
            <a:br>
              <a:rPr lang="en-US" sz="4800" dirty="0">
                <a:solidFill>
                  <a:schemeClr val="tx1"/>
                </a:solidFill>
              </a:rPr>
            </a:br>
            <a:r>
              <a:rPr lang="en-US" sz="9600" dirty="0">
                <a:solidFill>
                  <a:schemeClr val="tx1"/>
                </a:solidFill>
              </a:rPr>
              <a:t>=</a:t>
            </a:r>
            <a:br>
              <a:rPr lang="en-US" sz="4800" dirty="0">
                <a:solidFill>
                  <a:schemeClr val="tx1"/>
                </a:solidFill>
              </a:rPr>
            </a:br>
            <a:r>
              <a:rPr lang="en-US" sz="4800" dirty="0">
                <a:solidFill>
                  <a:schemeClr val="tx1"/>
                </a:solidFill>
              </a:rPr>
              <a:t>Separation of teacher and learner</a:t>
            </a:r>
            <a:endParaRPr lang="en-CA" sz="4800" dirty="0">
              <a:solidFill>
                <a:schemeClr val="tx1"/>
              </a:solidFill>
            </a:endParaRPr>
          </a:p>
        </p:txBody>
      </p:sp>
    </p:spTree>
    <p:extLst>
      <p:ext uri="{BB962C8B-B14F-4D97-AF65-F5344CB8AC3E}">
        <p14:creationId xmlns:p14="http://schemas.microsoft.com/office/powerpoint/2010/main" val="807667130"/>
      </p:ext>
    </p:extLst>
  </p:cSld>
  <p:clrMapOvr>
    <a:masterClrMapping/>
  </p:clrMapOvr>
  <p:transition>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flipH="1" flipV="1">
            <a:off x="-228600" y="0"/>
            <a:ext cx="76200" cy="579438"/>
          </a:xfrm>
          <a:prstGeom prst="rect">
            <a:avLst/>
          </a:prstGeom>
          <a:solidFill>
            <a:srgbClr val="FFCC00"/>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a:spAutoFit/>
          </a:bodyPr>
          <a:lstStyle>
            <a:lvl1pPr algn="l">
              <a:spcBef>
                <a:spcPct val="20000"/>
              </a:spcBef>
              <a:buChar char="•"/>
              <a:defRPr sz="3200">
                <a:solidFill>
                  <a:schemeClr val="tx1"/>
                </a:solidFill>
                <a:latin typeface="Times New Roman" pitchFamily="18" charset="0"/>
              </a:defRPr>
            </a:lvl1pPr>
            <a:lvl2pPr marL="742950" indent="-285750" algn="l">
              <a:spcBef>
                <a:spcPct val="20000"/>
              </a:spcBef>
              <a:buChar char="–"/>
              <a:defRPr sz="2800">
                <a:solidFill>
                  <a:schemeClr val="tx1"/>
                </a:solidFill>
                <a:latin typeface="Times New Roman" pitchFamily="18" charset="0"/>
              </a:defRPr>
            </a:lvl2pPr>
            <a:lvl3pPr marL="1143000" indent="-228600" algn="l">
              <a:spcBef>
                <a:spcPct val="20000"/>
              </a:spcBef>
              <a:buChar char="•"/>
              <a:defRPr sz="2400">
                <a:solidFill>
                  <a:schemeClr val="tx1"/>
                </a:solidFill>
                <a:latin typeface="Times New Roman" pitchFamily="18" charset="0"/>
              </a:defRPr>
            </a:lvl3pPr>
            <a:lvl4pPr marL="1600200" indent="-228600" algn="l">
              <a:spcBef>
                <a:spcPct val="20000"/>
              </a:spcBef>
              <a:buChar char="–"/>
              <a:defRPr sz="2000">
                <a:solidFill>
                  <a:schemeClr val="tx1"/>
                </a:solidFill>
                <a:latin typeface="Times New Roman" pitchFamily="18" charset="0"/>
              </a:defRPr>
            </a:lvl4pPr>
            <a:lvl5pPr marL="2057400" indent="-228600" algn="l">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50000"/>
              </a:spcBef>
              <a:buFontTx/>
              <a:buNone/>
            </a:pPr>
            <a:endParaRPr lang="en-GB" altLang="en-US">
              <a:solidFill>
                <a:srgbClr val="000000"/>
              </a:solidFill>
              <a:latin typeface="LogoCentre" pitchFamily="2" charset="0"/>
            </a:endParaRPr>
          </a:p>
        </p:txBody>
      </p:sp>
      <p:sp>
        <p:nvSpPr>
          <p:cNvPr id="4099" name="Text Box 3"/>
          <p:cNvSpPr txBox="1">
            <a:spLocks noChangeArrowheads="1"/>
          </p:cNvSpPr>
          <p:nvPr/>
        </p:nvSpPr>
        <p:spPr bwMode="auto">
          <a:xfrm>
            <a:off x="4724400" y="4267200"/>
            <a:ext cx="83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itchFamily="18" charset="0"/>
              </a:defRPr>
            </a:lvl1pPr>
            <a:lvl2pPr marL="742950" indent="-285750" algn="l">
              <a:spcBef>
                <a:spcPct val="20000"/>
              </a:spcBef>
              <a:buChar char="–"/>
              <a:defRPr sz="2800">
                <a:solidFill>
                  <a:schemeClr val="tx1"/>
                </a:solidFill>
                <a:latin typeface="Times New Roman" pitchFamily="18" charset="0"/>
              </a:defRPr>
            </a:lvl2pPr>
            <a:lvl3pPr marL="1143000" indent="-228600" algn="l">
              <a:spcBef>
                <a:spcPct val="20000"/>
              </a:spcBef>
              <a:buChar char="•"/>
              <a:defRPr sz="2400">
                <a:solidFill>
                  <a:schemeClr val="tx1"/>
                </a:solidFill>
                <a:latin typeface="Times New Roman" pitchFamily="18" charset="0"/>
              </a:defRPr>
            </a:lvl3pPr>
            <a:lvl4pPr marL="1600200" indent="-228600" algn="l">
              <a:spcBef>
                <a:spcPct val="20000"/>
              </a:spcBef>
              <a:buChar char="–"/>
              <a:defRPr sz="2000">
                <a:solidFill>
                  <a:schemeClr val="tx1"/>
                </a:solidFill>
                <a:latin typeface="Times New Roman" pitchFamily="18" charset="0"/>
              </a:defRPr>
            </a:lvl4pPr>
            <a:lvl5pPr marL="2057400" indent="-228600" algn="l">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50000"/>
              </a:spcBef>
              <a:buFontTx/>
              <a:buNone/>
            </a:pPr>
            <a:endParaRPr lang="en-GB" altLang="en-US" sz="2400"/>
          </a:p>
        </p:txBody>
      </p:sp>
      <p:sp>
        <p:nvSpPr>
          <p:cNvPr id="4100" name="Text Box 4"/>
          <p:cNvSpPr txBox="1">
            <a:spLocks noChangeArrowheads="1"/>
          </p:cNvSpPr>
          <p:nvPr/>
        </p:nvSpPr>
        <p:spPr bwMode="auto">
          <a:xfrm>
            <a:off x="457200" y="0"/>
            <a:ext cx="83058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itchFamily="18" charset="0"/>
              </a:defRPr>
            </a:lvl1pPr>
            <a:lvl2pPr marL="742950" indent="-285750" algn="l">
              <a:spcBef>
                <a:spcPct val="20000"/>
              </a:spcBef>
              <a:buChar char="–"/>
              <a:defRPr sz="2800">
                <a:solidFill>
                  <a:schemeClr val="tx1"/>
                </a:solidFill>
                <a:latin typeface="Times New Roman" pitchFamily="18" charset="0"/>
              </a:defRPr>
            </a:lvl2pPr>
            <a:lvl3pPr marL="1143000" indent="-228600" algn="l">
              <a:spcBef>
                <a:spcPct val="20000"/>
              </a:spcBef>
              <a:buChar char="•"/>
              <a:defRPr sz="2400">
                <a:solidFill>
                  <a:schemeClr val="tx1"/>
                </a:solidFill>
                <a:latin typeface="Times New Roman" pitchFamily="18" charset="0"/>
              </a:defRPr>
            </a:lvl3pPr>
            <a:lvl4pPr marL="1600200" indent="-228600" algn="l">
              <a:spcBef>
                <a:spcPct val="20000"/>
              </a:spcBef>
              <a:buChar char="–"/>
              <a:defRPr sz="2000">
                <a:solidFill>
                  <a:schemeClr val="tx1"/>
                </a:solidFill>
                <a:latin typeface="Times New Roman" pitchFamily="18" charset="0"/>
              </a:defRPr>
            </a:lvl4pPr>
            <a:lvl5pPr marL="2057400" indent="-228600" algn="l">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a:spcBef>
                <a:spcPct val="0"/>
              </a:spcBef>
              <a:buFontTx/>
              <a:buNone/>
            </a:pPr>
            <a:endParaRPr lang="en-GB" altLang="en-US" sz="2400">
              <a:latin typeface="Arial" charset="0"/>
            </a:endParaRPr>
          </a:p>
          <a:p>
            <a:pPr algn="ctr">
              <a:spcBef>
                <a:spcPct val="0"/>
              </a:spcBef>
              <a:buFontTx/>
              <a:buNone/>
            </a:pPr>
            <a:endParaRPr lang="en-GB" altLang="en-US" sz="2400">
              <a:latin typeface="Arial" charset="0"/>
            </a:endParaRPr>
          </a:p>
          <a:p>
            <a:pPr algn="ctr">
              <a:spcBef>
                <a:spcPct val="0"/>
              </a:spcBef>
              <a:buFontTx/>
              <a:buNone/>
            </a:pPr>
            <a:endParaRPr lang="en-GB" altLang="en-US" sz="2400">
              <a:latin typeface="Arial" charset="0"/>
            </a:endParaRPr>
          </a:p>
        </p:txBody>
      </p:sp>
      <p:sp>
        <p:nvSpPr>
          <p:cNvPr id="4101" name="Text Box 5"/>
          <p:cNvSpPr txBox="1">
            <a:spLocks noChangeArrowheads="1"/>
          </p:cNvSpPr>
          <p:nvPr/>
        </p:nvSpPr>
        <p:spPr bwMode="auto">
          <a:xfrm>
            <a:off x="1219200" y="1295400"/>
            <a:ext cx="6781800" cy="1646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itchFamily="18" charset="0"/>
              </a:defRPr>
            </a:lvl1pPr>
            <a:lvl2pPr marL="742950" indent="-285750" algn="l">
              <a:spcBef>
                <a:spcPct val="20000"/>
              </a:spcBef>
              <a:buChar char="–"/>
              <a:defRPr sz="2800">
                <a:solidFill>
                  <a:schemeClr val="tx1"/>
                </a:solidFill>
                <a:latin typeface="Times New Roman" pitchFamily="18" charset="0"/>
              </a:defRPr>
            </a:lvl2pPr>
            <a:lvl3pPr marL="1143000" indent="-228600" algn="l">
              <a:spcBef>
                <a:spcPct val="20000"/>
              </a:spcBef>
              <a:buChar char="•"/>
              <a:defRPr sz="2400">
                <a:solidFill>
                  <a:schemeClr val="tx1"/>
                </a:solidFill>
                <a:latin typeface="Times New Roman" pitchFamily="18" charset="0"/>
              </a:defRPr>
            </a:lvl3pPr>
            <a:lvl4pPr marL="1600200" indent="-228600" algn="l">
              <a:spcBef>
                <a:spcPct val="20000"/>
              </a:spcBef>
              <a:buChar char="–"/>
              <a:defRPr sz="2000">
                <a:solidFill>
                  <a:schemeClr val="tx1"/>
                </a:solidFill>
                <a:latin typeface="Times New Roman" pitchFamily="18" charset="0"/>
              </a:defRPr>
            </a:lvl4pPr>
            <a:lvl5pPr marL="2057400" indent="-228600" algn="l">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a:spcBef>
                <a:spcPct val="50000"/>
              </a:spcBef>
              <a:buFontTx/>
              <a:buNone/>
            </a:pPr>
            <a:endParaRPr lang="en-GB" altLang="en-US" sz="6600"/>
          </a:p>
          <a:p>
            <a:pPr algn="ctr">
              <a:spcBef>
                <a:spcPct val="50000"/>
              </a:spcBef>
              <a:buFontTx/>
              <a:buNone/>
            </a:pPr>
            <a:endParaRPr lang="en-GB" altLang="en-US" sz="2400"/>
          </a:p>
        </p:txBody>
      </p:sp>
      <p:sp>
        <p:nvSpPr>
          <p:cNvPr id="4102" name="Text Box 6"/>
          <p:cNvSpPr txBox="1">
            <a:spLocks noChangeArrowheads="1"/>
          </p:cNvSpPr>
          <p:nvPr/>
        </p:nvSpPr>
        <p:spPr bwMode="auto">
          <a:xfrm>
            <a:off x="533400" y="457200"/>
            <a:ext cx="8077200"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itchFamily="18" charset="0"/>
              </a:defRPr>
            </a:lvl1pPr>
            <a:lvl2pPr marL="742950" indent="-285750" algn="l">
              <a:spcBef>
                <a:spcPct val="20000"/>
              </a:spcBef>
              <a:buChar char="–"/>
              <a:defRPr sz="2800">
                <a:solidFill>
                  <a:schemeClr val="tx1"/>
                </a:solidFill>
                <a:latin typeface="Times New Roman" pitchFamily="18" charset="0"/>
              </a:defRPr>
            </a:lvl2pPr>
            <a:lvl3pPr marL="1143000" indent="-228600" algn="l">
              <a:spcBef>
                <a:spcPct val="20000"/>
              </a:spcBef>
              <a:buChar char="•"/>
              <a:defRPr sz="2400">
                <a:solidFill>
                  <a:schemeClr val="tx1"/>
                </a:solidFill>
                <a:latin typeface="Times New Roman" pitchFamily="18" charset="0"/>
              </a:defRPr>
            </a:lvl3pPr>
            <a:lvl4pPr marL="1600200" indent="-228600" algn="l">
              <a:spcBef>
                <a:spcPct val="20000"/>
              </a:spcBef>
              <a:buChar char="–"/>
              <a:defRPr sz="2000">
                <a:solidFill>
                  <a:schemeClr val="tx1"/>
                </a:solidFill>
                <a:latin typeface="Times New Roman" pitchFamily="18" charset="0"/>
              </a:defRPr>
            </a:lvl4pPr>
            <a:lvl5pPr marL="2057400" indent="-228600" algn="l">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a:spcBef>
                <a:spcPct val="50000"/>
              </a:spcBef>
              <a:buFontTx/>
              <a:buNone/>
            </a:pPr>
            <a:r>
              <a:rPr lang="en-GB" altLang="en-US" sz="4400" dirty="0">
                <a:latin typeface="Arial" charset="0"/>
                <a:cs typeface="Arial" charset="0"/>
              </a:rPr>
              <a:t>OPEN LEARNING</a:t>
            </a:r>
          </a:p>
          <a:p>
            <a:pPr algn="ctr">
              <a:spcBef>
                <a:spcPct val="50000"/>
              </a:spcBef>
              <a:buFontTx/>
              <a:buNone/>
            </a:pPr>
            <a:r>
              <a:rPr lang="en-GB" altLang="en-US" sz="4400" dirty="0">
                <a:latin typeface="Arial" charset="0"/>
                <a:cs typeface="Arial" charset="0"/>
              </a:rPr>
              <a:t>= fewer barriers </a:t>
            </a:r>
            <a:br>
              <a:rPr lang="en-GB" altLang="en-US" sz="4400" dirty="0">
                <a:latin typeface="Arial" charset="0"/>
                <a:cs typeface="Arial" charset="0"/>
              </a:rPr>
            </a:br>
            <a:r>
              <a:rPr lang="en-GB" altLang="en-US" sz="4400" dirty="0">
                <a:latin typeface="Arial" charset="0"/>
                <a:cs typeface="Arial" charset="0"/>
              </a:rPr>
              <a:t>and is NOT the same as</a:t>
            </a:r>
          </a:p>
          <a:p>
            <a:pPr algn="ctr">
              <a:spcBef>
                <a:spcPct val="50000"/>
              </a:spcBef>
              <a:buFontTx/>
              <a:buNone/>
            </a:pPr>
            <a:r>
              <a:rPr lang="en-GB" altLang="en-US" sz="4400" dirty="0">
                <a:latin typeface="Arial" charset="0"/>
                <a:cs typeface="Arial" charset="0"/>
              </a:rPr>
              <a:t>DISTANCE EDUCATION</a:t>
            </a:r>
          </a:p>
          <a:p>
            <a:pPr algn="ctr">
              <a:spcBef>
                <a:spcPct val="50000"/>
              </a:spcBef>
              <a:buFontTx/>
              <a:buNone/>
            </a:pPr>
            <a:br>
              <a:rPr lang="en-GB" altLang="en-US" sz="4400" dirty="0">
                <a:latin typeface="Arial" charset="0"/>
                <a:cs typeface="Arial" charset="0"/>
              </a:rPr>
            </a:br>
            <a:r>
              <a:rPr lang="en-GB" altLang="en-US" sz="4400" dirty="0">
                <a:latin typeface="Arial" charset="0"/>
                <a:cs typeface="Arial" charset="0"/>
              </a:rPr>
              <a:t>BUT, they are complementary</a:t>
            </a:r>
          </a:p>
          <a:p>
            <a:pPr algn="ctr">
              <a:spcBef>
                <a:spcPct val="50000"/>
              </a:spcBef>
              <a:buFontTx/>
              <a:buNone/>
            </a:pPr>
            <a:r>
              <a:rPr lang="en-GB" altLang="en-US" sz="4400" dirty="0">
                <a:latin typeface="Arial" charset="0"/>
                <a:cs typeface="Arial" charset="0"/>
              </a:rPr>
              <a:t>Therefore: ODL</a:t>
            </a:r>
          </a:p>
        </p:txBody>
      </p:sp>
      <p:cxnSp>
        <p:nvCxnSpPr>
          <p:cNvPr id="3" name="Straight Connector 2">
            <a:extLst>
              <a:ext uri="{FF2B5EF4-FFF2-40B4-BE49-F238E27FC236}">
                <a16:creationId xmlns:a16="http://schemas.microsoft.com/office/drawing/2014/main" id="{00AB4575-3E17-4DF9-9E31-99AF5AA61BB8}"/>
              </a:ext>
            </a:extLst>
          </p:cNvPr>
          <p:cNvCxnSpPr/>
          <p:nvPr/>
        </p:nvCxnSpPr>
        <p:spPr>
          <a:xfrm>
            <a:off x="506361" y="4306529"/>
            <a:ext cx="8256639" cy="0"/>
          </a:xfrm>
          <a:prstGeom prst="line">
            <a:avLst/>
          </a:prstGeom>
          <a:ln w="76200">
            <a:solidFill>
              <a:srgbClr val="29008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2010833"/>
      </p:ext>
    </p:extLst>
  </p:cSld>
  <p:clrMapOvr>
    <a:masterClrMapping/>
  </p:clrMapOvr>
  <p:transition>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213360" y="1737359"/>
            <a:ext cx="8850975" cy="3810001"/>
          </a:xfrm>
          <a:prstGeom prst="rect">
            <a:avLst/>
          </a:prstGeom>
        </p:spPr>
      </p:pic>
      <p:sp>
        <p:nvSpPr>
          <p:cNvPr id="10" name="Title 1"/>
          <p:cNvSpPr>
            <a:spLocks noGrp="1"/>
          </p:cNvSpPr>
          <p:nvPr>
            <p:ph type="title"/>
          </p:nvPr>
        </p:nvSpPr>
        <p:spPr/>
        <p:txBody>
          <a:bodyPr/>
          <a:lstStyle/>
          <a:p>
            <a:r>
              <a:rPr lang="en-US" dirty="0"/>
              <a:t>ODL and eLearning</a:t>
            </a:r>
          </a:p>
        </p:txBody>
      </p:sp>
    </p:spTree>
    <p:extLst>
      <p:ext uri="{BB962C8B-B14F-4D97-AF65-F5344CB8AC3E}">
        <p14:creationId xmlns:p14="http://schemas.microsoft.com/office/powerpoint/2010/main" val="2702325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OUMAP-1988">
            <a:extLst>
              <a:ext uri="{FF2B5EF4-FFF2-40B4-BE49-F238E27FC236}">
                <a16:creationId xmlns:a16="http://schemas.microsoft.com/office/drawing/2014/main" id="{89D44719-6451-43E1-A72F-5A1F5BE9C0F2}"/>
              </a:ext>
            </a:extLst>
          </p:cNvPr>
          <p:cNvPicPr>
            <a:picLocks noChangeAspect="1" noChangeArrowheads="1"/>
          </p:cNvPicPr>
          <p:nvPr/>
        </p:nvPicPr>
        <p:blipFill>
          <a:blip r:embed="rId3" cstate="print"/>
          <a:srcRect/>
          <a:stretch>
            <a:fillRect/>
          </a:stretch>
        </p:blipFill>
        <p:spPr bwMode="auto">
          <a:xfrm>
            <a:off x="0" y="311086"/>
            <a:ext cx="9144000" cy="5273675"/>
          </a:xfrm>
          <a:prstGeom prst="rect">
            <a:avLst/>
          </a:prstGeom>
          <a:noFill/>
          <a:ln w="9525">
            <a:noFill/>
            <a:miter lim="800000"/>
            <a:headEnd/>
            <a:tailEnd/>
          </a:ln>
        </p:spPr>
      </p:pic>
      <p:sp>
        <p:nvSpPr>
          <p:cNvPr id="3" name="TextBox 2">
            <a:extLst>
              <a:ext uri="{FF2B5EF4-FFF2-40B4-BE49-F238E27FC236}">
                <a16:creationId xmlns:a16="http://schemas.microsoft.com/office/drawing/2014/main" id="{BEB88FEA-77F0-4DF2-BA8E-7E8DCAAA9DFD}"/>
              </a:ext>
            </a:extLst>
          </p:cNvPr>
          <p:cNvSpPr txBox="1"/>
          <p:nvPr/>
        </p:nvSpPr>
        <p:spPr>
          <a:xfrm>
            <a:off x="266831" y="2583527"/>
            <a:ext cx="1505015" cy="2246769"/>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marL="228600" indent="-228600">
              <a:buFont typeface="+mj-lt"/>
              <a:buAutoNum type="arabicPeriod"/>
            </a:pPr>
            <a:r>
              <a:rPr lang="en-US" sz="1400" dirty="0">
                <a:solidFill>
                  <a:srgbClr val="A9103D"/>
                </a:solidFill>
                <a:latin typeface="+mj-lt"/>
              </a:rPr>
              <a:t>AIOU</a:t>
            </a:r>
          </a:p>
          <a:p>
            <a:pPr marL="228600" indent="-228600">
              <a:buFont typeface="+mj-lt"/>
              <a:buAutoNum type="arabicPeriod"/>
            </a:pPr>
            <a:r>
              <a:rPr lang="en-US" sz="1400" dirty="0">
                <a:solidFill>
                  <a:srgbClr val="A9103D"/>
                </a:solidFill>
                <a:latin typeface="+mj-lt"/>
              </a:rPr>
              <a:t>ATHABASCA</a:t>
            </a:r>
          </a:p>
          <a:p>
            <a:pPr marL="228600" indent="-228600">
              <a:buFont typeface="+mj-lt"/>
              <a:buAutoNum type="arabicPeriod"/>
            </a:pPr>
            <a:r>
              <a:rPr lang="en-US" sz="1400" dirty="0">
                <a:solidFill>
                  <a:srgbClr val="A9103D"/>
                </a:solidFill>
                <a:latin typeface="+mj-lt"/>
              </a:rPr>
              <a:t>BCOU</a:t>
            </a:r>
          </a:p>
          <a:p>
            <a:pPr marL="228600" indent="-228600">
              <a:buFont typeface="+mj-lt"/>
              <a:buAutoNum type="arabicPeriod"/>
            </a:pPr>
            <a:r>
              <a:rPr lang="en-US" sz="1400" dirty="0">
                <a:solidFill>
                  <a:srgbClr val="A9103D"/>
                </a:solidFill>
                <a:latin typeface="+mj-lt"/>
              </a:rPr>
              <a:t>BRAOU</a:t>
            </a:r>
          </a:p>
          <a:p>
            <a:pPr marL="228600" indent="-228600">
              <a:buFont typeface="+mj-lt"/>
              <a:buAutoNum type="arabicPeriod"/>
            </a:pPr>
            <a:r>
              <a:rPr lang="en-US" sz="1400" dirty="0">
                <a:solidFill>
                  <a:srgbClr val="A9103D"/>
                </a:solidFill>
                <a:latin typeface="+mj-lt"/>
              </a:rPr>
              <a:t>IGNOU</a:t>
            </a:r>
          </a:p>
          <a:p>
            <a:pPr marL="228600" indent="-228600">
              <a:buFont typeface="+mj-lt"/>
              <a:buAutoNum type="arabicPeriod"/>
            </a:pPr>
            <a:r>
              <a:rPr lang="en-US" sz="1400" dirty="0">
                <a:solidFill>
                  <a:srgbClr val="A9103D"/>
                </a:solidFill>
                <a:latin typeface="+mj-lt"/>
              </a:rPr>
              <a:t>OLA</a:t>
            </a:r>
          </a:p>
          <a:p>
            <a:pPr marL="228600" indent="-228600">
              <a:buFont typeface="+mj-lt"/>
              <a:buAutoNum type="arabicPeriod"/>
            </a:pPr>
            <a:r>
              <a:rPr lang="en-US" sz="1400" dirty="0">
                <a:solidFill>
                  <a:srgbClr val="A9103D"/>
                </a:solidFill>
                <a:latin typeface="+mj-lt"/>
              </a:rPr>
              <a:t>OUSL</a:t>
            </a:r>
          </a:p>
          <a:p>
            <a:pPr marL="228600" indent="-228600">
              <a:buFont typeface="+mj-lt"/>
              <a:buAutoNum type="arabicPeriod"/>
            </a:pPr>
            <a:r>
              <a:rPr lang="en-US" sz="1400" dirty="0">
                <a:solidFill>
                  <a:srgbClr val="A9103D"/>
                </a:solidFill>
                <a:latin typeface="+mj-lt"/>
              </a:rPr>
              <a:t>TELUQ</a:t>
            </a:r>
          </a:p>
          <a:p>
            <a:pPr marL="228600" indent="-228600">
              <a:buFont typeface="+mj-lt"/>
              <a:buAutoNum type="arabicPeriod"/>
            </a:pPr>
            <a:r>
              <a:rPr lang="en-US" sz="1400" dirty="0">
                <a:solidFill>
                  <a:srgbClr val="A9103D"/>
                </a:solidFill>
                <a:latin typeface="+mj-lt"/>
              </a:rPr>
              <a:t>UKOU</a:t>
            </a:r>
          </a:p>
          <a:p>
            <a:pPr marL="228600" indent="-228600">
              <a:buFont typeface="+mj-lt"/>
              <a:buAutoNum type="arabicPeriod"/>
            </a:pPr>
            <a:r>
              <a:rPr lang="en-US" sz="1400" dirty="0">
                <a:solidFill>
                  <a:srgbClr val="A9103D"/>
                </a:solidFill>
                <a:latin typeface="+mj-lt"/>
              </a:rPr>
              <a:t>UNISA</a:t>
            </a:r>
          </a:p>
        </p:txBody>
      </p:sp>
    </p:spTree>
    <p:extLst>
      <p:ext uri="{BB962C8B-B14F-4D97-AF65-F5344CB8AC3E}">
        <p14:creationId xmlns:p14="http://schemas.microsoft.com/office/powerpoint/2010/main" val="10049640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AD1F9DC-EE34-4146-A0AF-DC01430264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6746"/>
            <a:ext cx="9144000" cy="5088194"/>
          </a:xfrm>
          <a:prstGeom prst="rect">
            <a:avLst/>
          </a:prstGeom>
        </p:spPr>
      </p:pic>
      <p:sp>
        <p:nvSpPr>
          <p:cNvPr id="6" name="Rectangle 5">
            <a:extLst>
              <a:ext uri="{FF2B5EF4-FFF2-40B4-BE49-F238E27FC236}">
                <a16:creationId xmlns:a16="http://schemas.microsoft.com/office/drawing/2014/main" id="{DFE437EF-8116-4091-834D-707C92F9D7B1}"/>
              </a:ext>
            </a:extLst>
          </p:cNvPr>
          <p:cNvSpPr/>
          <p:nvPr/>
        </p:nvSpPr>
        <p:spPr>
          <a:xfrm>
            <a:off x="282804" y="2922309"/>
            <a:ext cx="3148552" cy="3655817"/>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TextBox 6">
            <a:extLst>
              <a:ext uri="{FF2B5EF4-FFF2-40B4-BE49-F238E27FC236}">
                <a16:creationId xmlns:a16="http://schemas.microsoft.com/office/drawing/2014/main" id="{A5BC2005-AEFF-4BB2-A82F-060118A9E389}"/>
              </a:ext>
            </a:extLst>
          </p:cNvPr>
          <p:cNvSpPr txBox="1"/>
          <p:nvPr/>
        </p:nvSpPr>
        <p:spPr>
          <a:xfrm>
            <a:off x="474223" y="3038696"/>
            <a:ext cx="1420565" cy="3323987"/>
          </a:xfrm>
          <a:prstGeom prst="rect">
            <a:avLst/>
          </a:prstGeom>
          <a:solidFill>
            <a:schemeClr val="bg1"/>
          </a:solidFill>
          <a:effectLst/>
        </p:spPr>
        <p:txBody>
          <a:bodyPr wrap="square" rtlCol="0">
            <a:spAutoFit/>
          </a:bodyPr>
          <a:lstStyle/>
          <a:p>
            <a:pPr marL="228600" indent="-228600">
              <a:buFont typeface="+mj-lt"/>
              <a:buAutoNum type="arabicPeriod"/>
            </a:pPr>
            <a:r>
              <a:rPr lang="en-US" sz="1400" dirty="0">
                <a:solidFill>
                  <a:srgbClr val="A9103D"/>
                </a:solidFill>
                <a:latin typeface="+mj-lt"/>
              </a:rPr>
              <a:t>AIOU</a:t>
            </a:r>
          </a:p>
          <a:p>
            <a:pPr marL="228600" indent="-228600">
              <a:buFont typeface="+mj-lt"/>
              <a:buAutoNum type="arabicPeriod"/>
            </a:pPr>
            <a:r>
              <a:rPr lang="en-US" sz="1400" dirty="0">
                <a:solidFill>
                  <a:srgbClr val="A9103D"/>
                </a:solidFill>
                <a:latin typeface="+mj-lt"/>
              </a:rPr>
              <a:t>ATHABASCA</a:t>
            </a:r>
          </a:p>
          <a:p>
            <a:pPr marL="228600" indent="-228600">
              <a:buFont typeface="+mj-lt"/>
              <a:buAutoNum type="arabicPeriod"/>
            </a:pPr>
            <a:r>
              <a:rPr lang="en-US" sz="1400" dirty="0">
                <a:solidFill>
                  <a:srgbClr val="A9103D"/>
                </a:solidFill>
                <a:latin typeface="+mj-lt"/>
              </a:rPr>
              <a:t>BAOU</a:t>
            </a:r>
          </a:p>
          <a:p>
            <a:pPr marL="228600" indent="-228600">
              <a:buFont typeface="+mj-lt"/>
              <a:buAutoNum type="arabicPeriod"/>
            </a:pPr>
            <a:r>
              <a:rPr lang="en-US" sz="1400" dirty="0">
                <a:solidFill>
                  <a:srgbClr val="A9103D"/>
                </a:solidFill>
                <a:latin typeface="+mj-lt"/>
              </a:rPr>
              <a:t>BOU</a:t>
            </a:r>
          </a:p>
          <a:p>
            <a:pPr marL="228600" indent="-228600">
              <a:buFont typeface="+mj-lt"/>
              <a:buAutoNum type="arabicPeriod"/>
            </a:pPr>
            <a:r>
              <a:rPr lang="en-US" sz="1400" dirty="0" err="1">
                <a:solidFill>
                  <a:srgbClr val="A9103D"/>
                </a:solidFill>
                <a:latin typeface="+mj-lt"/>
              </a:rPr>
              <a:t>DrBRAOU</a:t>
            </a:r>
            <a:endParaRPr lang="en-US" sz="1400" dirty="0">
              <a:solidFill>
                <a:srgbClr val="A9103D"/>
              </a:solidFill>
              <a:latin typeface="+mj-lt"/>
            </a:endParaRPr>
          </a:p>
          <a:p>
            <a:pPr marL="228600" indent="-228600">
              <a:buFont typeface="+mj-lt"/>
              <a:buAutoNum type="arabicPeriod"/>
            </a:pPr>
            <a:r>
              <a:rPr lang="en-US" sz="1400" dirty="0">
                <a:solidFill>
                  <a:srgbClr val="A9103D"/>
                </a:solidFill>
                <a:latin typeface="+mj-lt"/>
              </a:rPr>
              <a:t>GOU</a:t>
            </a:r>
          </a:p>
          <a:p>
            <a:pPr marL="228600" indent="-228600">
              <a:buFont typeface="+mj-lt"/>
              <a:buAutoNum type="arabicPeriod"/>
            </a:pPr>
            <a:r>
              <a:rPr lang="en-US" sz="1400" dirty="0">
                <a:solidFill>
                  <a:srgbClr val="A9103D"/>
                </a:solidFill>
                <a:latin typeface="+mj-lt"/>
              </a:rPr>
              <a:t>IGNOU</a:t>
            </a:r>
          </a:p>
          <a:p>
            <a:pPr marL="228600" indent="-228600">
              <a:buFont typeface="+mj-lt"/>
              <a:buAutoNum type="arabicPeriod"/>
            </a:pPr>
            <a:r>
              <a:rPr lang="en-US" sz="1400" dirty="0">
                <a:solidFill>
                  <a:srgbClr val="A9103D"/>
                </a:solidFill>
                <a:latin typeface="+mj-lt"/>
              </a:rPr>
              <a:t>KKHSOU</a:t>
            </a:r>
          </a:p>
          <a:p>
            <a:pPr marL="228600" indent="-228600">
              <a:buFont typeface="+mj-lt"/>
              <a:buAutoNum type="arabicPeriod"/>
            </a:pPr>
            <a:r>
              <a:rPr lang="en-US" sz="1400" dirty="0">
                <a:solidFill>
                  <a:srgbClr val="A9103D"/>
                </a:solidFill>
                <a:latin typeface="+mj-lt"/>
              </a:rPr>
              <a:t>KSOU</a:t>
            </a:r>
          </a:p>
          <a:p>
            <a:pPr marL="228600" indent="-228600">
              <a:buFont typeface="+mj-lt"/>
              <a:buAutoNum type="arabicPeriod"/>
            </a:pPr>
            <a:r>
              <a:rPr lang="en-US" sz="1400" dirty="0">
                <a:solidFill>
                  <a:srgbClr val="A9103D"/>
                </a:solidFill>
                <a:latin typeface="+mj-lt"/>
              </a:rPr>
              <a:t>MPBOU</a:t>
            </a:r>
          </a:p>
          <a:p>
            <a:pPr marL="228600" indent="-228600">
              <a:buFont typeface="+mj-lt"/>
              <a:buAutoNum type="arabicPeriod"/>
            </a:pPr>
            <a:r>
              <a:rPr lang="en-US" sz="1400" dirty="0">
                <a:solidFill>
                  <a:srgbClr val="A9103D"/>
                </a:solidFill>
                <a:latin typeface="+mj-lt"/>
              </a:rPr>
              <a:t>NOU</a:t>
            </a:r>
          </a:p>
          <a:p>
            <a:pPr marL="228600" indent="-228600">
              <a:buFont typeface="+mj-lt"/>
              <a:buAutoNum type="arabicPeriod"/>
            </a:pPr>
            <a:r>
              <a:rPr lang="en-US" sz="1400" dirty="0">
                <a:solidFill>
                  <a:srgbClr val="A9103D"/>
                </a:solidFill>
                <a:latin typeface="+mj-lt"/>
              </a:rPr>
              <a:t>NOUN</a:t>
            </a:r>
          </a:p>
          <a:p>
            <a:pPr marL="228600" indent="-228600">
              <a:buFont typeface="+mj-lt"/>
              <a:buAutoNum type="arabicPeriod"/>
            </a:pPr>
            <a:r>
              <a:rPr lang="en-US" sz="1400" dirty="0">
                <a:solidFill>
                  <a:srgbClr val="A9103D"/>
                </a:solidFill>
                <a:latin typeface="+mj-lt"/>
              </a:rPr>
              <a:t>NSOU</a:t>
            </a:r>
          </a:p>
          <a:p>
            <a:pPr marL="228600" indent="-228600">
              <a:buFont typeface="+mj-lt"/>
              <a:buAutoNum type="arabicPeriod"/>
            </a:pPr>
            <a:r>
              <a:rPr lang="en-US" sz="1400" dirty="0">
                <a:solidFill>
                  <a:srgbClr val="A9103D"/>
                </a:solidFill>
                <a:latin typeface="+mj-lt"/>
              </a:rPr>
              <a:t>OSOU</a:t>
            </a:r>
          </a:p>
          <a:p>
            <a:pPr marL="228600" indent="-228600">
              <a:buFont typeface="+mj-lt"/>
              <a:buAutoNum type="arabicPeriod"/>
            </a:pPr>
            <a:r>
              <a:rPr lang="en-US" sz="1400" dirty="0">
                <a:solidFill>
                  <a:srgbClr val="A9103D"/>
                </a:solidFill>
                <a:latin typeface="+mj-lt"/>
              </a:rPr>
              <a:t>OUC</a:t>
            </a:r>
          </a:p>
        </p:txBody>
      </p:sp>
      <p:sp>
        <p:nvSpPr>
          <p:cNvPr id="10" name="TextBox 9">
            <a:extLst>
              <a:ext uri="{FF2B5EF4-FFF2-40B4-BE49-F238E27FC236}">
                <a16:creationId xmlns:a16="http://schemas.microsoft.com/office/drawing/2014/main" id="{DDE0326F-000D-4B10-AAB8-10FCDA7FC6FD}"/>
              </a:ext>
            </a:extLst>
          </p:cNvPr>
          <p:cNvSpPr txBox="1"/>
          <p:nvPr/>
        </p:nvSpPr>
        <p:spPr>
          <a:xfrm>
            <a:off x="1894788" y="3038696"/>
            <a:ext cx="1461153" cy="3539430"/>
          </a:xfrm>
          <a:prstGeom prst="rect">
            <a:avLst/>
          </a:prstGeom>
          <a:solidFill>
            <a:schemeClr val="bg1"/>
          </a:solidFill>
          <a:effectLst/>
        </p:spPr>
        <p:txBody>
          <a:bodyPr wrap="square" rtlCol="0">
            <a:spAutoFit/>
          </a:bodyPr>
          <a:lstStyle/>
          <a:p>
            <a:pPr marL="342900" indent="-342900">
              <a:buFont typeface="+mj-lt"/>
              <a:buAutoNum type="arabicPeriod" startAt="16"/>
            </a:pPr>
            <a:r>
              <a:rPr lang="en-US" sz="1400" dirty="0">
                <a:solidFill>
                  <a:srgbClr val="A9103D"/>
                </a:solidFill>
                <a:latin typeface="+mj-lt"/>
              </a:rPr>
              <a:t>OUM</a:t>
            </a:r>
          </a:p>
          <a:p>
            <a:pPr marL="228600" indent="-228600">
              <a:buFont typeface="+mj-lt"/>
              <a:buAutoNum type="arabicPeriod" startAt="16"/>
            </a:pPr>
            <a:r>
              <a:rPr lang="en-US" sz="1400" dirty="0">
                <a:solidFill>
                  <a:srgbClr val="A9103D"/>
                </a:solidFill>
                <a:latin typeface="+mj-lt"/>
              </a:rPr>
              <a:t>OU Mauritius</a:t>
            </a:r>
          </a:p>
          <a:p>
            <a:pPr marL="228600" indent="-228600">
              <a:buFont typeface="+mj-lt"/>
              <a:buAutoNum type="arabicPeriod" startAt="16"/>
            </a:pPr>
            <a:r>
              <a:rPr lang="en-US" sz="1400" dirty="0">
                <a:solidFill>
                  <a:srgbClr val="A9103D"/>
                </a:solidFill>
                <a:latin typeface="+mj-lt"/>
              </a:rPr>
              <a:t>OUSL</a:t>
            </a:r>
          </a:p>
          <a:p>
            <a:pPr marL="228600" indent="-228600">
              <a:buFont typeface="+mj-lt"/>
              <a:buAutoNum type="arabicPeriod" startAt="16"/>
            </a:pPr>
            <a:r>
              <a:rPr lang="en-US" sz="1400" dirty="0">
                <a:solidFill>
                  <a:srgbClr val="A9103D"/>
                </a:solidFill>
                <a:latin typeface="+mj-lt"/>
              </a:rPr>
              <a:t>OUT</a:t>
            </a:r>
          </a:p>
          <a:p>
            <a:pPr marL="228600" indent="-228600">
              <a:buFont typeface="+mj-lt"/>
              <a:buAutoNum type="arabicPeriod" startAt="16"/>
            </a:pPr>
            <a:r>
              <a:rPr lang="en-US" sz="1400" dirty="0">
                <a:solidFill>
                  <a:srgbClr val="A9103D"/>
                </a:solidFill>
                <a:latin typeface="+mj-lt"/>
              </a:rPr>
              <a:t>PSSOU</a:t>
            </a:r>
          </a:p>
          <a:p>
            <a:pPr marL="228600" indent="-228600">
              <a:buFont typeface="+mj-lt"/>
              <a:buAutoNum type="arabicPeriod" startAt="16"/>
            </a:pPr>
            <a:r>
              <a:rPr lang="en-US" sz="1400" dirty="0">
                <a:solidFill>
                  <a:srgbClr val="A9103D"/>
                </a:solidFill>
                <a:latin typeface="+mj-lt"/>
              </a:rPr>
              <a:t>TNOU</a:t>
            </a:r>
          </a:p>
          <a:p>
            <a:pPr marL="228600" indent="-228600">
              <a:buFont typeface="+mj-lt"/>
              <a:buAutoNum type="arabicPeriod" startAt="16"/>
            </a:pPr>
            <a:r>
              <a:rPr lang="en-US" sz="1400" dirty="0">
                <a:solidFill>
                  <a:srgbClr val="A9103D"/>
                </a:solidFill>
                <a:latin typeface="+mj-lt"/>
              </a:rPr>
              <a:t>UOU</a:t>
            </a:r>
          </a:p>
          <a:p>
            <a:pPr marL="228600" indent="-228600">
              <a:buFont typeface="+mj-lt"/>
              <a:buAutoNum type="arabicPeriod" startAt="16"/>
            </a:pPr>
            <a:r>
              <a:rPr lang="en-US" sz="1400" dirty="0">
                <a:solidFill>
                  <a:srgbClr val="A9103D"/>
                </a:solidFill>
                <a:latin typeface="+mj-lt"/>
              </a:rPr>
              <a:t>UNISA</a:t>
            </a:r>
          </a:p>
          <a:p>
            <a:pPr marL="228600" indent="-228600">
              <a:buFont typeface="+mj-lt"/>
              <a:buAutoNum type="arabicPeriod" startAt="16"/>
            </a:pPr>
            <a:r>
              <a:rPr lang="en-US" sz="1400" dirty="0">
                <a:solidFill>
                  <a:srgbClr val="A9103D"/>
                </a:solidFill>
                <a:latin typeface="+mj-lt"/>
              </a:rPr>
              <a:t>UKOU</a:t>
            </a:r>
          </a:p>
          <a:p>
            <a:pPr marL="228600" indent="-228600">
              <a:buFont typeface="+mj-lt"/>
              <a:buAutoNum type="arabicPeriod" startAt="16"/>
            </a:pPr>
            <a:r>
              <a:rPr lang="en-US" sz="1400" dirty="0">
                <a:solidFill>
                  <a:srgbClr val="A9103D"/>
                </a:solidFill>
                <a:latin typeface="+mj-lt"/>
              </a:rPr>
              <a:t>UPRTOU</a:t>
            </a:r>
          </a:p>
          <a:p>
            <a:pPr marL="228600" indent="-228600">
              <a:buFont typeface="+mj-lt"/>
              <a:buAutoNum type="arabicPeriod" startAt="16"/>
            </a:pPr>
            <a:r>
              <a:rPr lang="en-US" sz="1400" dirty="0">
                <a:solidFill>
                  <a:srgbClr val="A9103D"/>
                </a:solidFill>
                <a:latin typeface="+mj-lt"/>
              </a:rPr>
              <a:t>VOU</a:t>
            </a:r>
          </a:p>
          <a:p>
            <a:pPr marL="228600" indent="-228600">
              <a:buFont typeface="+mj-lt"/>
              <a:buAutoNum type="arabicPeriod" startAt="16"/>
            </a:pPr>
            <a:r>
              <a:rPr lang="en-US" sz="1400" dirty="0">
                <a:solidFill>
                  <a:srgbClr val="A9103D"/>
                </a:solidFill>
                <a:latin typeface="+mj-lt"/>
              </a:rPr>
              <a:t>VMOU</a:t>
            </a:r>
          </a:p>
          <a:p>
            <a:pPr marL="228600" indent="-228600">
              <a:buFont typeface="+mj-lt"/>
              <a:buAutoNum type="arabicPeriod" startAt="16"/>
            </a:pPr>
            <a:r>
              <a:rPr lang="en-US" sz="1400" dirty="0">
                <a:solidFill>
                  <a:srgbClr val="A9103D"/>
                </a:solidFill>
                <a:latin typeface="+mj-lt"/>
              </a:rPr>
              <a:t>SOU</a:t>
            </a:r>
          </a:p>
          <a:p>
            <a:pPr marL="228600" indent="-228600">
              <a:buFont typeface="+mj-lt"/>
              <a:buAutoNum type="arabicPeriod" startAt="16"/>
            </a:pPr>
            <a:r>
              <a:rPr lang="en-US" sz="1400" dirty="0">
                <a:solidFill>
                  <a:srgbClr val="A9103D"/>
                </a:solidFill>
                <a:latin typeface="+mj-lt"/>
              </a:rPr>
              <a:t>YCMOU</a:t>
            </a:r>
          </a:p>
          <a:p>
            <a:pPr marL="228600" indent="-228600">
              <a:buFont typeface="+mj-lt"/>
              <a:buAutoNum type="arabicPeriod" startAt="16"/>
            </a:pPr>
            <a:r>
              <a:rPr lang="en-US" sz="1400" dirty="0">
                <a:solidFill>
                  <a:srgbClr val="A9103D"/>
                </a:solidFill>
                <a:latin typeface="+mj-lt"/>
              </a:rPr>
              <a:t>ZAOU</a:t>
            </a:r>
          </a:p>
          <a:p>
            <a:pPr marL="228600" indent="-228600">
              <a:buFont typeface="+mj-lt"/>
              <a:buAutoNum type="arabicPeriod" startAt="16"/>
            </a:pPr>
            <a:endParaRPr lang="en-US" sz="1400" dirty="0">
              <a:solidFill>
                <a:srgbClr val="A9103D"/>
              </a:solidFill>
              <a:latin typeface="+mj-lt"/>
            </a:endParaRPr>
          </a:p>
        </p:txBody>
      </p:sp>
    </p:spTree>
    <p:extLst>
      <p:ext uri="{BB962C8B-B14F-4D97-AF65-F5344CB8AC3E}">
        <p14:creationId xmlns:p14="http://schemas.microsoft.com/office/powerpoint/2010/main" val="3244022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304800"/>
            <a:ext cx="9144000" cy="1265238"/>
          </a:xfrm>
        </p:spPr>
        <p:txBody>
          <a:bodyPr>
            <a:normAutofit/>
          </a:bodyPr>
          <a:lstStyle/>
          <a:p>
            <a:r>
              <a:rPr lang="en-US" dirty="0"/>
              <a:t>Open and Distance Education </a:t>
            </a:r>
            <a:br>
              <a:rPr lang="en-US" dirty="0"/>
            </a:br>
            <a:r>
              <a:rPr lang="en-US" dirty="0"/>
              <a:t>in Mega Universities</a:t>
            </a:r>
          </a:p>
        </p:txBody>
      </p:sp>
      <p:pic>
        <p:nvPicPr>
          <p:cNvPr id="7" name="Picture 2" descr="\\06-CLS-01\Users\DTremblay\Desktop\COL logos New\PDF files download\COL_Logo_Crest_white_cmyk.t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86800" y="6388030"/>
            <a:ext cx="304800" cy="3937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Table 7"/>
          <p:cNvGraphicFramePr>
            <a:graphicFrameLocks noGrp="1"/>
          </p:cNvGraphicFramePr>
          <p:nvPr>
            <p:extLst/>
          </p:nvPr>
        </p:nvGraphicFramePr>
        <p:xfrm>
          <a:off x="365760" y="1828799"/>
          <a:ext cx="8412480" cy="3855300"/>
        </p:xfrm>
        <a:graphic>
          <a:graphicData uri="http://schemas.openxmlformats.org/drawingml/2006/table">
            <a:tbl>
              <a:tblPr firstRow="1" bandRow="1">
                <a:tableStyleId>{21E4AEA4-8DFA-4A89-87EB-49C32662AFE0}</a:tableStyleId>
              </a:tblPr>
              <a:tblGrid>
                <a:gridCol w="2103120">
                  <a:extLst>
                    <a:ext uri="{9D8B030D-6E8A-4147-A177-3AD203B41FA5}">
                      <a16:colId xmlns:a16="http://schemas.microsoft.com/office/drawing/2014/main" val="20000"/>
                    </a:ext>
                  </a:extLst>
                </a:gridCol>
                <a:gridCol w="2103120">
                  <a:extLst>
                    <a:ext uri="{9D8B030D-6E8A-4147-A177-3AD203B41FA5}">
                      <a16:colId xmlns:a16="http://schemas.microsoft.com/office/drawing/2014/main" val="20001"/>
                    </a:ext>
                  </a:extLst>
                </a:gridCol>
                <a:gridCol w="2103120">
                  <a:extLst>
                    <a:ext uri="{9D8B030D-6E8A-4147-A177-3AD203B41FA5}">
                      <a16:colId xmlns:a16="http://schemas.microsoft.com/office/drawing/2014/main" val="20002"/>
                    </a:ext>
                  </a:extLst>
                </a:gridCol>
                <a:gridCol w="2103120">
                  <a:extLst>
                    <a:ext uri="{9D8B030D-6E8A-4147-A177-3AD203B41FA5}">
                      <a16:colId xmlns:a16="http://schemas.microsoft.com/office/drawing/2014/main" val="20003"/>
                    </a:ext>
                  </a:extLst>
                </a:gridCol>
              </a:tblGrid>
              <a:tr h="427140">
                <a:tc>
                  <a:txBody>
                    <a:bodyPr/>
                    <a:lstStyle/>
                    <a:p>
                      <a:pPr algn="ctr"/>
                      <a:r>
                        <a:rPr lang="en-US" sz="2000" dirty="0"/>
                        <a:t>Country</a:t>
                      </a:r>
                    </a:p>
                  </a:txBody>
                  <a:tcPr anchor="ctr"/>
                </a:tc>
                <a:tc>
                  <a:txBody>
                    <a:bodyPr/>
                    <a:lstStyle/>
                    <a:p>
                      <a:pPr algn="ctr"/>
                      <a:r>
                        <a:rPr lang="en-US" sz="2000" dirty="0"/>
                        <a:t>Institution</a:t>
                      </a:r>
                    </a:p>
                  </a:txBody>
                  <a:tcPr anchor="ctr"/>
                </a:tc>
                <a:tc>
                  <a:txBody>
                    <a:bodyPr/>
                    <a:lstStyle/>
                    <a:p>
                      <a:pPr algn="ctr"/>
                      <a:r>
                        <a:rPr lang="en-US" sz="2000" dirty="0"/>
                        <a:t>Enrolment</a:t>
                      </a:r>
                    </a:p>
                  </a:txBody>
                  <a:tcPr anchor="ctr"/>
                </a:tc>
                <a:tc>
                  <a:txBody>
                    <a:bodyPr/>
                    <a:lstStyle/>
                    <a:p>
                      <a:pPr algn="ctr"/>
                      <a:r>
                        <a:rPr lang="en-US" sz="2000" dirty="0"/>
                        <a:t>%</a:t>
                      </a:r>
                      <a:r>
                        <a:rPr lang="en-US" sz="2000" baseline="0" dirty="0"/>
                        <a:t> of Campus Cost</a:t>
                      </a:r>
                      <a:r>
                        <a:rPr lang="en-US" sz="2000" dirty="0"/>
                        <a:t>*</a:t>
                      </a:r>
                    </a:p>
                  </a:txBody>
                  <a:tcPr anchor="ctr"/>
                </a:tc>
                <a:extLst>
                  <a:ext uri="{0D108BD9-81ED-4DB2-BD59-A6C34878D82A}">
                    <a16:rowId xmlns:a16="http://schemas.microsoft.com/office/drawing/2014/main" val="10000"/>
                  </a:ext>
                </a:extLst>
              </a:tr>
              <a:tr h="788565">
                <a:tc>
                  <a:txBody>
                    <a:bodyPr/>
                    <a:lstStyle/>
                    <a:p>
                      <a:pPr algn="ctr"/>
                      <a:r>
                        <a:rPr lang="en-US" sz="2000" dirty="0"/>
                        <a:t>Pakistan</a:t>
                      </a:r>
                    </a:p>
                  </a:txBody>
                  <a:tcPr anchor="ctr"/>
                </a:tc>
                <a:tc>
                  <a:txBody>
                    <a:bodyPr/>
                    <a:lstStyle/>
                    <a:p>
                      <a:pPr algn="ctr"/>
                      <a:r>
                        <a:rPr lang="en-US" sz="2000" dirty="0"/>
                        <a:t>AIOU</a:t>
                      </a:r>
                    </a:p>
                  </a:txBody>
                  <a:tcPr anchor="ctr"/>
                </a:tc>
                <a:tc>
                  <a:txBody>
                    <a:bodyPr/>
                    <a:lstStyle/>
                    <a:p>
                      <a:pPr algn="ctr"/>
                      <a:r>
                        <a:rPr lang="en-US" sz="2000" dirty="0"/>
                        <a:t>456.126</a:t>
                      </a:r>
                    </a:p>
                  </a:txBody>
                  <a:tcPr anchor="ctr"/>
                </a:tc>
                <a:tc>
                  <a:txBody>
                    <a:bodyPr/>
                    <a:lstStyle/>
                    <a:p>
                      <a:pPr algn="ctr"/>
                      <a:r>
                        <a:rPr lang="en-US" sz="2000" dirty="0"/>
                        <a:t>22</a:t>
                      </a:r>
                    </a:p>
                  </a:txBody>
                  <a:tcPr anchor="ctr"/>
                </a:tc>
                <a:extLst>
                  <a:ext uri="{0D108BD9-81ED-4DB2-BD59-A6C34878D82A}">
                    <a16:rowId xmlns:a16="http://schemas.microsoft.com/office/drawing/2014/main" val="10001"/>
                  </a:ext>
                </a:extLst>
              </a:tr>
              <a:tr h="788565">
                <a:tc>
                  <a:txBody>
                    <a:bodyPr/>
                    <a:lstStyle/>
                    <a:p>
                      <a:pPr algn="ctr"/>
                      <a:r>
                        <a:rPr lang="en-US" sz="2000" dirty="0"/>
                        <a:t>China</a:t>
                      </a:r>
                    </a:p>
                  </a:txBody>
                  <a:tcPr anchor="ctr"/>
                </a:tc>
                <a:tc>
                  <a:txBody>
                    <a:bodyPr/>
                    <a:lstStyle/>
                    <a:p>
                      <a:pPr algn="ctr"/>
                      <a:r>
                        <a:rPr lang="en-US" sz="2000" dirty="0"/>
                        <a:t>CCRTVU</a:t>
                      </a:r>
                    </a:p>
                  </a:txBody>
                  <a:tcPr anchor="ctr"/>
                </a:tc>
                <a:tc>
                  <a:txBody>
                    <a:bodyPr/>
                    <a:lstStyle/>
                    <a:p>
                      <a:pPr algn="ctr"/>
                      <a:r>
                        <a:rPr lang="en-US" sz="2000" dirty="0"/>
                        <a:t>2,300,000</a:t>
                      </a:r>
                    </a:p>
                  </a:txBody>
                  <a:tcPr anchor="ctr"/>
                </a:tc>
                <a:tc>
                  <a:txBody>
                    <a:bodyPr/>
                    <a:lstStyle/>
                    <a:p>
                      <a:pPr algn="ctr"/>
                      <a:r>
                        <a:rPr lang="en-US" sz="2000" dirty="0"/>
                        <a:t>40</a:t>
                      </a:r>
                    </a:p>
                  </a:txBody>
                  <a:tcPr anchor="ctr"/>
                </a:tc>
                <a:extLst>
                  <a:ext uri="{0D108BD9-81ED-4DB2-BD59-A6C34878D82A}">
                    <a16:rowId xmlns:a16="http://schemas.microsoft.com/office/drawing/2014/main" val="10002"/>
                  </a:ext>
                </a:extLst>
              </a:tr>
              <a:tr h="788565">
                <a:tc>
                  <a:txBody>
                    <a:bodyPr/>
                    <a:lstStyle/>
                    <a:p>
                      <a:pPr algn="ctr"/>
                      <a:r>
                        <a:rPr lang="en-US" sz="2000" dirty="0"/>
                        <a:t>India</a:t>
                      </a:r>
                    </a:p>
                  </a:txBody>
                  <a:tcPr anchor="ctr"/>
                </a:tc>
                <a:tc>
                  <a:txBody>
                    <a:bodyPr/>
                    <a:lstStyle/>
                    <a:p>
                      <a:pPr algn="ctr"/>
                      <a:r>
                        <a:rPr lang="en-US" sz="2000" dirty="0"/>
                        <a:t>IGNOU</a:t>
                      </a:r>
                    </a:p>
                  </a:txBody>
                  <a:tcPr anchor="ctr"/>
                </a:tc>
                <a:tc>
                  <a:txBody>
                    <a:bodyPr/>
                    <a:lstStyle/>
                    <a:p>
                      <a:pPr algn="ctr"/>
                      <a:r>
                        <a:rPr lang="en-US" sz="2000" dirty="0"/>
                        <a:t>1,187,100</a:t>
                      </a:r>
                    </a:p>
                  </a:txBody>
                  <a:tcPr anchor="ctr"/>
                </a:tc>
                <a:tc>
                  <a:txBody>
                    <a:bodyPr/>
                    <a:lstStyle/>
                    <a:p>
                      <a:pPr algn="ctr"/>
                      <a:r>
                        <a:rPr lang="en-US" sz="2000" dirty="0"/>
                        <a:t>35</a:t>
                      </a:r>
                    </a:p>
                  </a:txBody>
                  <a:tcPr anchor="ctr"/>
                </a:tc>
                <a:extLst>
                  <a:ext uri="{0D108BD9-81ED-4DB2-BD59-A6C34878D82A}">
                    <a16:rowId xmlns:a16="http://schemas.microsoft.com/office/drawing/2014/main" val="10003"/>
                  </a:ext>
                </a:extLst>
              </a:tr>
              <a:tr h="788565">
                <a:tc>
                  <a:txBody>
                    <a:bodyPr/>
                    <a:lstStyle/>
                    <a:p>
                      <a:pPr algn="ctr"/>
                      <a:r>
                        <a:rPr lang="en-US" sz="2000" dirty="0"/>
                        <a:t>UK</a:t>
                      </a:r>
                    </a:p>
                  </a:txBody>
                  <a:tcPr anchor="ctr"/>
                </a:tc>
                <a:tc>
                  <a:txBody>
                    <a:bodyPr/>
                    <a:lstStyle/>
                    <a:p>
                      <a:pPr algn="ctr"/>
                      <a:r>
                        <a:rPr lang="en-US" sz="2000" dirty="0"/>
                        <a:t>OU</a:t>
                      </a:r>
                    </a:p>
                  </a:txBody>
                  <a:tcPr anchor="ctr"/>
                </a:tc>
                <a:tc>
                  <a:txBody>
                    <a:bodyPr/>
                    <a:lstStyle/>
                    <a:p>
                      <a:pPr algn="ctr"/>
                      <a:r>
                        <a:rPr lang="en-US" sz="2000" dirty="0"/>
                        <a:t>203,744</a:t>
                      </a:r>
                    </a:p>
                  </a:txBody>
                  <a:tcPr anchor="ctr"/>
                </a:tc>
                <a:tc>
                  <a:txBody>
                    <a:bodyPr/>
                    <a:lstStyle/>
                    <a:p>
                      <a:pPr algn="ctr"/>
                      <a:r>
                        <a:rPr lang="en-US" sz="2000" dirty="0"/>
                        <a:t>50</a:t>
                      </a:r>
                    </a:p>
                  </a:txBody>
                  <a:tcPr anchor="ctr"/>
                </a:tc>
                <a:extLst>
                  <a:ext uri="{0D108BD9-81ED-4DB2-BD59-A6C34878D82A}">
                    <a16:rowId xmlns:a16="http://schemas.microsoft.com/office/drawing/2014/main" val="10004"/>
                  </a:ext>
                </a:extLst>
              </a:tr>
            </a:tbl>
          </a:graphicData>
        </a:graphic>
      </p:graphicFrame>
      <p:sp>
        <p:nvSpPr>
          <p:cNvPr id="9" name="TextBox 8"/>
          <p:cNvSpPr txBox="1"/>
          <p:nvPr/>
        </p:nvSpPr>
        <p:spPr>
          <a:xfrm>
            <a:off x="381000" y="5715000"/>
            <a:ext cx="8458200" cy="307777"/>
          </a:xfrm>
          <a:prstGeom prst="rect">
            <a:avLst/>
          </a:prstGeom>
          <a:noFill/>
        </p:spPr>
        <p:txBody>
          <a:bodyPr wrap="square" rtlCol="0">
            <a:spAutoFit/>
          </a:bodyPr>
          <a:lstStyle/>
          <a:p>
            <a:r>
              <a:rPr lang="en-US" sz="1400" dirty="0"/>
              <a:t>*Unit cost per student as a percentage of the average for other universities in the country, NKC, 2004.</a:t>
            </a:r>
          </a:p>
        </p:txBody>
      </p:sp>
    </p:spTree>
    <p:extLst>
      <p:ext uri="{BB962C8B-B14F-4D97-AF65-F5344CB8AC3E}">
        <p14:creationId xmlns:p14="http://schemas.microsoft.com/office/powerpoint/2010/main" val="2363711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1995948" y="238757"/>
            <a:ext cx="7236540" cy="1314739"/>
          </a:xfrm>
        </p:spPr>
        <p:txBody>
          <a:bodyPr/>
          <a:lstStyle/>
          <a:p>
            <a:pPr algn="l"/>
            <a:r>
              <a:rPr lang="en-US" b="0" dirty="0"/>
              <a:t>Online Enrolment in the USA</a:t>
            </a:r>
            <a:br>
              <a:rPr lang="en-US" sz="2400" b="0" dirty="0"/>
            </a:br>
            <a:endParaRPr lang="en-US" b="0" dirty="0"/>
          </a:p>
        </p:txBody>
      </p:sp>
      <p:sp>
        <p:nvSpPr>
          <p:cNvPr id="7" name="TextBox 6"/>
          <p:cNvSpPr txBox="1"/>
          <p:nvPr/>
        </p:nvSpPr>
        <p:spPr>
          <a:xfrm>
            <a:off x="201561" y="6516345"/>
            <a:ext cx="7772400" cy="215444"/>
          </a:xfrm>
          <a:prstGeom prst="rect">
            <a:avLst/>
          </a:prstGeom>
          <a:noFill/>
        </p:spPr>
        <p:txBody>
          <a:bodyPr wrap="square" rtlCol="0">
            <a:spAutoFit/>
          </a:bodyPr>
          <a:lstStyle/>
          <a:p>
            <a:r>
              <a:rPr lang="en-US" sz="800" dirty="0"/>
              <a:t>Source: Digital Learning Compass: Distance Education Enrollment Report 2017, Retrieved from </a:t>
            </a:r>
            <a:r>
              <a:rPr lang="en-US" sz="800" dirty="0">
                <a:hlinkClick r:id="rId3"/>
              </a:rPr>
              <a:t>https://onlinelearningsurvey.com/reports/digtiallearningcompassenrollment2017.pdf</a:t>
            </a:r>
            <a:r>
              <a:rPr lang="en-US" sz="800" dirty="0"/>
              <a:t> </a:t>
            </a:r>
          </a:p>
        </p:txBody>
      </p:sp>
      <p:graphicFrame>
        <p:nvGraphicFramePr>
          <p:cNvPr id="5" name="Chart 4">
            <a:extLst>
              <a:ext uri="{FF2B5EF4-FFF2-40B4-BE49-F238E27FC236}">
                <a16:creationId xmlns:a16="http://schemas.microsoft.com/office/drawing/2014/main" id="{7C40472B-3D43-4951-8D1A-A6246ED62E94}"/>
              </a:ext>
            </a:extLst>
          </p:cNvPr>
          <p:cNvGraphicFramePr>
            <a:graphicFrameLocks/>
          </p:cNvGraphicFramePr>
          <p:nvPr>
            <p:extLst>
              <p:ext uri="{D42A27DB-BD31-4B8C-83A1-F6EECF244321}">
                <p14:modId xmlns:p14="http://schemas.microsoft.com/office/powerpoint/2010/main" val="2169753472"/>
              </p:ext>
            </p:extLst>
          </p:nvPr>
        </p:nvGraphicFramePr>
        <p:xfrm>
          <a:off x="88489" y="934065"/>
          <a:ext cx="8662220" cy="5456903"/>
        </p:xfrm>
        <a:graphic>
          <a:graphicData uri="http://schemas.openxmlformats.org/drawingml/2006/chart">
            <c:chart xmlns:c="http://schemas.openxmlformats.org/drawingml/2006/chart" xmlns:r="http://schemas.openxmlformats.org/officeDocument/2006/relationships" r:id="rId4"/>
          </a:graphicData>
        </a:graphic>
      </p:graphicFrame>
      <p:cxnSp>
        <p:nvCxnSpPr>
          <p:cNvPr id="4" name="Straight Arrow Connector 3">
            <a:extLst>
              <a:ext uri="{FF2B5EF4-FFF2-40B4-BE49-F238E27FC236}">
                <a16:creationId xmlns:a16="http://schemas.microsoft.com/office/drawing/2014/main" id="{55B98C12-96BA-4F89-ADB6-87819A6C71C2}"/>
              </a:ext>
            </a:extLst>
          </p:cNvPr>
          <p:cNvCxnSpPr>
            <a:cxnSpLocks/>
          </p:cNvCxnSpPr>
          <p:nvPr/>
        </p:nvCxnSpPr>
        <p:spPr>
          <a:xfrm flipV="1">
            <a:off x="1887794" y="1678873"/>
            <a:ext cx="5329084" cy="2447450"/>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
        <p:nvSpPr>
          <p:cNvPr id="6" name="Rectangle 5">
            <a:extLst>
              <a:ext uri="{FF2B5EF4-FFF2-40B4-BE49-F238E27FC236}">
                <a16:creationId xmlns:a16="http://schemas.microsoft.com/office/drawing/2014/main" id="{15D474E4-1F9C-4054-9E4F-41AE614DEB71}"/>
              </a:ext>
            </a:extLst>
          </p:cNvPr>
          <p:cNvSpPr/>
          <p:nvPr/>
        </p:nvSpPr>
        <p:spPr>
          <a:xfrm>
            <a:off x="5556570" y="1010497"/>
            <a:ext cx="2476384" cy="584775"/>
          </a:xfrm>
          <a:prstGeom prst="rect">
            <a:avLst/>
          </a:prstGeom>
        </p:spPr>
        <p:txBody>
          <a:bodyPr wrap="none">
            <a:spAutoFit/>
          </a:bodyPr>
          <a:lstStyle/>
          <a:p>
            <a:pPr algn="ctr"/>
            <a:r>
              <a:rPr lang="en-US" sz="3200" dirty="0"/>
              <a:t>11% Increase </a:t>
            </a:r>
            <a:endParaRPr lang="en-CA" sz="3200" dirty="0"/>
          </a:p>
        </p:txBody>
      </p:sp>
      <p:pic>
        <p:nvPicPr>
          <p:cNvPr id="9" name="Picture 2" descr="Image result for usa flag">
            <a:extLst>
              <a:ext uri="{FF2B5EF4-FFF2-40B4-BE49-F238E27FC236}">
                <a16:creationId xmlns:a16="http://schemas.microsoft.com/office/drawing/2014/main" id="{51A6EA19-58B1-472D-9178-5FE18E3663E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196981"/>
            <a:ext cx="1484671" cy="781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2072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descr="\\06-CLS-01\Users\DTremblay\Desktop\CHOGM Vancouver 1987_3 copy.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0" y="254000"/>
            <a:ext cx="9144001" cy="4876801"/>
          </a:xfrm>
          <a:prstGeom prst="rect">
            <a:avLst/>
          </a:prstGeom>
          <a:noFill/>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15267" y="5310245"/>
            <a:ext cx="8628733" cy="885825"/>
          </a:xfrm>
        </p:spPr>
        <p:txBody>
          <a:bodyPr>
            <a:noAutofit/>
          </a:bodyPr>
          <a:lstStyle/>
          <a:p>
            <a:pPr algn="l"/>
            <a:r>
              <a:rPr lang="en-US" sz="2800" dirty="0"/>
              <a:t>Commonwealth Heads of Government Meeting</a:t>
            </a:r>
            <a:br>
              <a:rPr lang="en-US" sz="2400" dirty="0"/>
            </a:br>
            <a:r>
              <a:rPr lang="en-US" sz="2400" dirty="0"/>
              <a:t>Vancouver, 1987</a:t>
            </a:r>
          </a:p>
        </p:txBody>
      </p:sp>
    </p:spTree>
    <p:extLst>
      <p:ext uri="{BB962C8B-B14F-4D97-AF65-F5344CB8AC3E}">
        <p14:creationId xmlns:p14="http://schemas.microsoft.com/office/powerpoint/2010/main" val="3000315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Cost Per Unit Effectiveness </a:t>
            </a:r>
          </a:p>
        </p:txBody>
      </p:sp>
      <p:sp>
        <p:nvSpPr>
          <p:cNvPr id="3" name="Content Placeholder 2"/>
          <p:cNvSpPr>
            <a:spLocks noGrp="1"/>
          </p:cNvSpPr>
          <p:nvPr>
            <p:ph idx="1"/>
          </p:nvPr>
        </p:nvSpPr>
        <p:spPr/>
        <p:txBody>
          <a:bodyPr/>
          <a:lstStyle/>
          <a:p>
            <a:endParaRPr lang="en-US"/>
          </a:p>
          <a:p>
            <a:endParaRPr lang="en-US"/>
          </a:p>
          <a:p>
            <a:endParaRPr lang="en-US"/>
          </a:p>
          <a:p>
            <a:endParaRPr lang="en-US"/>
          </a:p>
          <a:p>
            <a:endParaRPr lang="en-US" dirty="0"/>
          </a:p>
        </p:txBody>
      </p:sp>
      <p:sp>
        <p:nvSpPr>
          <p:cNvPr id="4" name="TextBox 3"/>
          <p:cNvSpPr txBox="1"/>
          <p:nvPr/>
        </p:nvSpPr>
        <p:spPr>
          <a:xfrm>
            <a:off x="228600" y="6503140"/>
            <a:ext cx="8610600" cy="215444"/>
          </a:xfrm>
          <a:prstGeom prst="rect">
            <a:avLst/>
          </a:prstGeom>
          <a:noFill/>
        </p:spPr>
        <p:txBody>
          <a:bodyPr wrap="square" rtlCol="0">
            <a:spAutoFit/>
          </a:bodyPr>
          <a:lstStyle/>
          <a:p>
            <a:r>
              <a:rPr lang="en-CA" sz="800" dirty="0"/>
              <a:t>Source: </a:t>
            </a:r>
            <a:r>
              <a:rPr lang="en-US" sz="800" dirty="0"/>
              <a:t>Evers, A., </a:t>
            </a:r>
            <a:r>
              <a:rPr lang="en-US" sz="800" dirty="0" err="1"/>
              <a:t>Vermeulen</a:t>
            </a:r>
            <a:r>
              <a:rPr lang="en-US" sz="800" dirty="0"/>
              <a:t>, M., &amp; van der Klink, M. (2007). </a:t>
            </a:r>
            <a:r>
              <a:rPr lang="en-US" sz="800" dirty="0">
                <a:hlinkClick r:id="rId2"/>
              </a:rPr>
              <a:t>The need to invest in teachers and teacher education</a:t>
            </a:r>
            <a:r>
              <a:rPr lang="en-US" sz="800" dirty="0"/>
              <a:t>.</a:t>
            </a:r>
            <a:endParaRPr lang="en-CA" sz="800" dirty="0"/>
          </a:p>
        </p:txBody>
      </p:sp>
      <p:graphicFrame>
        <p:nvGraphicFramePr>
          <p:cNvPr id="6" name="Table 5"/>
          <p:cNvGraphicFramePr>
            <a:graphicFrameLocks noGrp="1"/>
          </p:cNvGraphicFramePr>
          <p:nvPr>
            <p:extLst>
              <p:ext uri="{D42A27DB-BD31-4B8C-83A1-F6EECF244321}">
                <p14:modId xmlns:p14="http://schemas.microsoft.com/office/powerpoint/2010/main" val="3441019310"/>
              </p:ext>
            </p:extLst>
          </p:nvPr>
        </p:nvGraphicFramePr>
        <p:xfrm>
          <a:off x="348859" y="1825625"/>
          <a:ext cx="8490341" cy="3010122"/>
        </p:xfrm>
        <a:graphic>
          <a:graphicData uri="http://schemas.openxmlformats.org/drawingml/2006/table">
            <a:tbl>
              <a:tblPr firstRow="1" bandRow="1">
                <a:tableStyleId>{37CE84F3-28C3-443E-9E96-99CF82512B78}</a:tableStyleId>
              </a:tblPr>
              <a:tblGrid>
                <a:gridCol w="2161301">
                  <a:extLst>
                    <a:ext uri="{9D8B030D-6E8A-4147-A177-3AD203B41FA5}">
                      <a16:colId xmlns:a16="http://schemas.microsoft.com/office/drawing/2014/main" val="20000"/>
                    </a:ext>
                  </a:extLst>
                </a:gridCol>
                <a:gridCol w="1796292">
                  <a:extLst>
                    <a:ext uri="{9D8B030D-6E8A-4147-A177-3AD203B41FA5}">
                      <a16:colId xmlns:a16="http://schemas.microsoft.com/office/drawing/2014/main" val="20001"/>
                    </a:ext>
                  </a:extLst>
                </a:gridCol>
                <a:gridCol w="2782326">
                  <a:extLst>
                    <a:ext uri="{9D8B030D-6E8A-4147-A177-3AD203B41FA5}">
                      <a16:colId xmlns:a16="http://schemas.microsoft.com/office/drawing/2014/main" val="20002"/>
                    </a:ext>
                  </a:extLst>
                </a:gridCol>
                <a:gridCol w="1750422">
                  <a:extLst>
                    <a:ext uri="{9D8B030D-6E8A-4147-A177-3AD203B41FA5}">
                      <a16:colId xmlns:a16="http://schemas.microsoft.com/office/drawing/2014/main" val="20003"/>
                    </a:ext>
                  </a:extLst>
                </a:gridCol>
              </a:tblGrid>
              <a:tr h="1435649">
                <a:tc>
                  <a:txBody>
                    <a:bodyPr/>
                    <a:lstStyle/>
                    <a:p>
                      <a:pPr algn="ctr"/>
                      <a:r>
                        <a:rPr lang="en-US" sz="2200" dirty="0"/>
                        <a:t>Training modes</a:t>
                      </a:r>
                    </a:p>
                  </a:txBody>
                  <a:tcPr marL="108065" marR="108065" marT="54032" marB="54032"/>
                </a:tc>
                <a:tc>
                  <a:txBody>
                    <a:bodyPr/>
                    <a:lstStyle/>
                    <a:p>
                      <a:pPr algn="ctr"/>
                      <a:r>
                        <a:rPr lang="en-US" sz="2200" dirty="0"/>
                        <a:t>Cost per completing participant</a:t>
                      </a:r>
                    </a:p>
                  </a:txBody>
                  <a:tcPr marL="108065" marR="108065" marT="54032" marB="54032"/>
                </a:tc>
                <a:tc>
                  <a:txBody>
                    <a:bodyPr/>
                    <a:lstStyle/>
                    <a:p>
                      <a:pPr algn="ctr"/>
                      <a:r>
                        <a:rPr lang="en-US" sz="2200" dirty="0"/>
                        <a:t>Total effectiveness points per completing</a:t>
                      </a:r>
                      <a:r>
                        <a:rPr lang="en-US" sz="2200" baseline="0" dirty="0"/>
                        <a:t> participant (total 300 points)</a:t>
                      </a:r>
                      <a:endParaRPr lang="en-US" sz="2200" dirty="0"/>
                    </a:p>
                  </a:txBody>
                  <a:tcPr marL="108065" marR="108065" marT="54032" marB="54032"/>
                </a:tc>
                <a:tc>
                  <a:txBody>
                    <a:bodyPr/>
                    <a:lstStyle/>
                    <a:p>
                      <a:pPr algn="ctr"/>
                      <a:r>
                        <a:rPr lang="en-US" sz="2200" dirty="0"/>
                        <a:t>Cost per unit</a:t>
                      </a:r>
                      <a:r>
                        <a:rPr lang="en-US" sz="2200" baseline="0" dirty="0"/>
                        <a:t> Effectiveness</a:t>
                      </a:r>
                      <a:endParaRPr lang="en-US" sz="2200" dirty="0"/>
                    </a:p>
                  </a:txBody>
                  <a:tcPr marL="108065" marR="108065" marT="54032" marB="54032"/>
                </a:tc>
                <a:extLst>
                  <a:ext uri="{0D108BD9-81ED-4DB2-BD59-A6C34878D82A}">
                    <a16:rowId xmlns:a16="http://schemas.microsoft.com/office/drawing/2014/main" val="10000"/>
                  </a:ext>
                </a:extLst>
              </a:tr>
              <a:tr h="780469">
                <a:tc>
                  <a:txBody>
                    <a:bodyPr/>
                    <a:lstStyle/>
                    <a:p>
                      <a:pPr algn="ctr"/>
                      <a:r>
                        <a:rPr lang="en-US" sz="2800" dirty="0"/>
                        <a:t>Face</a:t>
                      </a:r>
                      <a:r>
                        <a:rPr lang="en-US" sz="2800" baseline="0" dirty="0"/>
                        <a:t>-to Face</a:t>
                      </a:r>
                      <a:endParaRPr lang="en-US" sz="2800" dirty="0"/>
                    </a:p>
                  </a:txBody>
                  <a:tcPr marL="108065" marR="108065" marT="54032" marB="54032"/>
                </a:tc>
                <a:tc>
                  <a:txBody>
                    <a:bodyPr/>
                    <a:lstStyle/>
                    <a:p>
                      <a:pPr algn="ctr"/>
                      <a:r>
                        <a:rPr lang="en-US" sz="2800" dirty="0"/>
                        <a:t>US$1,614</a:t>
                      </a:r>
                    </a:p>
                  </a:txBody>
                  <a:tcPr marL="108065" marR="108065" marT="54032" marB="54032"/>
                </a:tc>
                <a:tc>
                  <a:txBody>
                    <a:bodyPr/>
                    <a:lstStyle/>
                    <a:p>
                      <a:pPr algn="ctr"/>
                      <a:r>
                        <a:rPr lang="en-US" sz="2800" dirty="0"/>
                        <a:t>244</a:t>
                      </a:r>
                    </a:p>
                  </a:txBody>
                  <a:tcPr marL="108065" marR="108065" marT="54032" marB="54032"/>
                </a:tc>
                <a:tc>
                  <a:txBody>
                    <a:bodyPr/>
                    <a:lstStyle/>
                    <a:p>
                      <a:pPr algn="ctr"/>
                      <a:r>
                        <a:rPr lang="en-US" sz="2800" dirty="0"/>
                        <a:t>US$6.7</a:t>
                      </a:r>
                    </a:p>
                  </a:txBody>
                  <a:tcPr marL="108065" marR="108065" marT="54032" marB="54032"/>
                </a:tc>
                <a:extLst>
                  <a:ext uri="{0D108BD9-81ED-4DB2-BD59-A6C34878D82A}">
                    <a16:rowId xmlns:a16="http://schemas.microsoft.com/office/drawing/2014/main" val="10001"/>
                  </a:ext>
                </a:extLst>
              </a:tr>
              <a:tr h="780469">
                <a:tc>
                  <a:txBody>
                    <a:bodyPr/>
                    <a:lstStyle/>
                    <a:p>
                      <a:pPr algn="ctr"/>
                      <a:r>
                        <a:rPr lang="en-US" sz="2800" dirty="0"/>
                        <a:t>Online</a:t>
                      </a:r>
                    </a:p>
                  </a:txBody>
                  <a:tcPr marL="108065" marR="108065" marT="54032" marB="54032"/>
                </a:tc>
                <a:tc>
                  <a:txBody>
                    <a:bodyPr/>
                    <a:lstStyle/>
                    <a:p>
                      <a:pPr algn="ctr"/>
                      <a:r>
                        <a:rPr lang="en-US" sz="2800" dirty="0"/>
                        <a:t>US$901</a:t>
                      </a:r>
                    </a:p>
                  </a:txBody>
                  <a:tcPr marL="108065" marR="108065" marT="54032" marB="54032"/>
                </a:tc>
                <a:tc>
                  <a:txBody>
                    <a:bodyPr/>
                    <a:lstStyle/>
                    <a:p>
                      <a:pPr algn="ctr"/>
                      <a:r>
                        <a:rPr lang="en-US" sz="2800" dirty="0"/>
                        <a:t>242</a:t>
                      </a:r>
                    </a:p>
                  </a:txBody>
                  <a:tcPr marL="108065" marR="108065" marT="54032" marB="54032"/>
                </a:tc>
                <a:tc>
                  <a:txBody>
                    <a:bodyPr/>
                    <a:lstStyle/>
                    <a:p>
                      <a:pPr algn="ctr"/>
                      <a:r>
                        <a:rPr lang="en-US" sz="2800" dirty="0"/>
                        <a:t>US$3.7</a:t>
                      </a:r>
                    </a:p>
                  </a:txBody>
                  <a:tcPr marL="108065" marR="108065" marT="54032" marB="54032"/>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105246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549446" y="875071"/>
            <a:ext cx="5172382" cy="4571999"/>
          </a:xfrm>
        </p:spPr>
        <p:txBody>
          <a:bodyPr>
            <a:normAutofit/>
          </a:bodyPr>
          <a:lstStyle/>
          <a:p>
            <a:r>
              <a:rPr lang="en-CA" sz="3600" dirty="0"/>
              <a:t>Amongst </a:t>
            </a:r>
            <a:r>
              <a:rPr lang="en-CA" sz="5400" dirty="0"/>
              <a:t>top 10 </a:t>
            </a:r>
            <a:r>
              <a:rPr lang="en-CA" sz="3600" dirty="0"/>
              <a:t>universities for overall student satisfaction in the 2017 National Student Survey </a:t>
            </a:r>
          </a:p>
          <a:p>
            <a:endParaRPr lang="en-CA" sz="3600" dirty="0"/>
          </a:p>
          <a:p>
            <a:r>
              <a:rPr lang="en-CA" sz="3600" dirty="0"/>
              <a:t>86% student satisfaction</a:t>
            </a:r>
          </a:p>
        </p:txBody>
      </p:sp>
      <p:sp>
        <p:nvSpPr>
          <p:cNvPr id="4" name="TextBox 3"/>
          <p:cNvSpPr txBox="1"/>
          <p:nvPr/>
        </p:nvSpPr>
        <p:spPr>
          <a:xfrm>
            <a:off x="183372" y="6509162"/>
            <a:ext cx="7772400" cy="215444"/>
          </a:xfrm>
          <a:prstGeom prst="rect">
            <a:avLst/>
          </a:prstGeom>
          <a:noFill/>
        </p:spPr>
        <p:txBody>
          <a:bodyPr wrap="square" rtlCol="0">
            <a:spAutoFit/>
          </a:bodyPr>
          <a:lstStyle/>
          <a:p>
            <a:r>
              <a:rPr lang="en-US" sz="800" dirty="0"/>
              <a:t>Source: </a:t>
            </a:r>
            <a:r>
              <a:rPr lang="en-US" sz="800" dirty="0">
                <a:hlinkClick r:id="rId3"/>
              </a:rPr>
              <a:t>https://www.timeshighereducation.com/student/news/national-student-survey-2017-overall-satisfaction-results</a:t>
            </a:r>
            <a:r>
              <a:rPr lang="en-US" sz="800" dirty="0"/>
              <a:t> </a:t>
            </a:r>
          </a:p>
        </p:txBody>
      </p:sp>
      <p:pic>
        <p:nvPicPr>
          <p:cNvPr id="5" name="Picture 2" descr="\\06-CLS-01\Users\DTremblay\Desktop\logo_O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5610" y="295068"/>
            <a:ext cx="2790408" cy="19752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0690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Openness: an evolving concept</a:t>
            </a:r>
          </a:p>
        </p:txBody>
      </p:sp>
      <p:graphicFrame>
        <p:nvGraphicFramePr>
          <p:cNvPr id="6" name="Content Placeholder 5"/>
          <p:cNvGraphicFramePr>
            <a:graphicFrameLocks noGrp="1"/>
          </p:cNvGraphicFramePr>
          <p:nvPr>
            <p:ph idx="1"/>
            <p:extLst/>
          </p:nvPr>
        </p:nvGraphicFramePr>
        <p:xfrm>
          <a:off x="-3048" y="1600200"/>
          <a:ext cx="83820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264559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New Dimensions of ‘openness’: OER</a:t>
            </a:r>
            <a:endParaRPr lang="en-US" dirty="0"/>
          </a:p>
        </p:txBody>
      </p:sp>
      <p:sp>
        <p:nvSpPr>
          <p:cNvPr id="2" name="Content Placeholder 1"/>
          <p:cNvSpPr>
            <a:spLocks noGrp="1"/>
          </p:cNvSpPr>
          <p:nvPr>
            <p:ph idx="1"/>
          </p:nvPr>
        </p:nvSpPr>
        <p:spPr/>
        <p:txBody>
          <a:bodyPr>
            <a:normAutofit/>
          </a:bodyPr>
          <a:lstStyle/>
          <a:p>
            <a:r>
              <a:rPr lang="en-US" sz="3200" dirty="0"/>
              <a:t>Free availability of quality content</a:t>
            </a:r>
          </a:p>
          <a:p>
            <a:r>
              <a:rPr lang="en-US" sz="3200" dirty="0"/>
              <a:t>Faculty time can now focus on learner support</a:t>
            </a:r>
          </a:p>
          <a:p>
            <a:endParaRPr lang="en-US" sz="3200" dirty="0"/>
          </a:p>
        </p:txBody>
      </p:sp>
      <p:graphicFrame>
        <p:nvGraphicFramePr>
          <p:cNvPr id="4" name="Chart 3"/>
          <p:cNvGraphicFramePr/>
          <p:nvPr>
            <p:extLst>
              <p:ext uri="{D42A27DB-BD31-4B8C-83A1-F6EECF244321}">
                <p14:modId xmlns:p14="http://schemas.microsoft.com/office/powerpoint/2010/main" val="1557805641"/>
              </p:ext>
            </p:extLst>
          </p:nvPr>
        </p:nvGraphicFramePr>
        <p:xfrm>
          <a:off x="2053098" y="2668199"/>
          <a:ext cx="5734050" cy="4662324"/>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3568802" y="4566401"/>
            <a:ext cx="2702642" cy="1384995"/>
          </a:xfrm>
          <a:prstGeom prst="rect">
            <a:avLst/>
          </a:prstGeom>
        </p:spPr>
        <p:txBody>
          <a:bodyPr wrap="square">
            <a:spAutoFit/>
          </a:bodyPr>
          <a:lstStyle/>
          <a:p>
            <a:pPr algn="ctr"/>
            <a:br>
              <a:rPr lang="en-CA" sz="2800" dirty="0">
                <a:solidFill>
                  <a:schemeClr val="bg1"/>
                </a:solidFill>
                <a:latin typeface="+mj-lt"/>
              </a:rPr>
            </a:br>
            <a:r>
              <a:rPr lang="en-CA" sz="2800" dirty="0">
                <a:solidFill>
                  <a:schemeClr val="bg1"/>
                </a:solidFill>
                <a:latin typeface="+mj-lt"/>
              </a:rPr>
              <a:t>course </a:t>
            </a:r>
          </a:p>
          <a:p>
            <a:pPr algn="ctr"/>
            <a:r>
              <a:rPr lang="en-CA" sz="2800" dirty="0">
                <a:solidFill>
                  <a:schemeClr val="bg1"/>
                </a:solidFill>
                <a:latin typeface="+mj-lt"/>
              </a:rPr>
              <a:t>development</a:t>
            </a:r>
            <a:endParaRPr lang="en-US" sz="2800" dirty="0">
              <a:solidFill>
                <a:schemeClr val="bg1"/>
              </a:solidFill>
              <a:latin typeface="+mj-lt"/>
            </a:endParaRPr>
          </a:p>
        </p:txBody>
      </p:sp>
    </p:spTree>
    <p:extLst>
      <p:ext uri="{BB962C8B-B14F-4D97-AF65-F5344CB8AC3E}">
        <p14:creationId xmlns:p14="http://schemas.microsoft.com/office/powerpoint/2010/main" val="28660145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06-CLS-01\Users\DTremblay\Desktop\VUSSC world Commonwealth 201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53525"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Oval 5"/>
          <p:cNvSpPr/>
          <p:nvPr/>
        </p:nvSpPr>
        <p:spPr>
          <a:xfrm>
            <a:off x="228600" y="4181349"/>
            <a:ext cx="1425611" cy="1570013"/>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defTabSz="914306" fontAlgn="auto">
              <a:spcBef>
                <a:spcPts val="0"/>
              </a:spcBef>
              <a:spcAft>
                <a:spcPts val="0"/>
              </a:spcAft>
            </a:pPr>
            <a:endParaRPr lang="en-US" dirty="0">
              <a:solidFill>
                <a:prstClr val="white"/>
              </a:solidFill>
            </a:endParaRPr>
          </a:p>
        </p:txBody>
      </p:sp>
      <p:sp>
        <p:nvSpPr>
          <p:cNvPr id="7" name="Oval 6"/>
          <p:cNvSpPr/>
          <p:nvPr/>
        </p:nvSpPr>
        <p:spPr>
          <a:xfrm>
            <a:off x="2362201" y="3965359"/>
            <a:ext cx="1219200" cy="9906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defTabSz="914306" fontAlgn="auto">
              <a:spcBef>
                <a:spcPts val="0"/>
              </a:spcBef>
              <a:spcAft>
                <a:spcPts val="0"/>
              </a:spcAft>
            </a:pPr>
            <a:endParaRPr lang="en-US" dirty="0">
              <a:solidFill>
                <a:prstClr val="white"/>
              </a:solidFill>
            </a:endParaRPr>
          </a:p>
        </p:txBody>
      </p:sp>
      <p:sp>
        <p:nvSpPr>
          <p:cNvPr id="8" name="Oval 7"/>
          <p:cNvSpPr/>
          <p:nvPr/>
        </p:nvSpPr>
        <p:spPr>
          <a:xfrm>
            <a:off x="3962400" y="4281996"/>
            <a:ext cx="609600" cy="594804"/>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defTabSz="914306" fontAlgn="auto">
              <a:spcBef>
                <a:spcPts val="0"/>
              </a:spcBef>
              <a:spcAft>
                <a:spcPts val="0"/>
              </a:spcAft>
            </a:pPr>
            <a:endParaRPr lang="en-US" dirty="0">
              <a:solidFill>
                <a:prstClr val="white"/>
              </a:solidFill>
            </a:endParaRPr>
          </a:p>
        </p:txBody>
      </p:sp>
      <p:sp>
        <p:nvSpPr>
          <p:cNvPr id="9" name="Oval 8"/>
          <p:cNvSpPr/>
          <p:nvPr/>
        </p:nvSpPr>
        <p:spPr>
          <a:xfrm>
            <a:off x="4917448" y="3346572"/>
            <a:ext cx="838200" cy="6096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defTabSz="914306" fontAlgn="auto">
              <a:spcBef>
                <a:spcPts val="0"/>
              </a:spcBef>
              <a:spcAft>
                <a:spcPts val="0"/>
              </a:spcAft>
            </a:pPr>
            <a:endParaRPr lang="en-US" dirty="0">
              <a:solidFill>
                <a:prstClr val="white"/>
              </a:solidFill>
            </a:endParaRPr>
          </a:p>
        </p:txBody>
      </p:sp>
      <p:sp>
        <p:nvSpPr>
          <p:cNvPr id="10" name="Oval 9"/>
          <p:cNvSpPr/>
          <p:nvPr/>
        </p:nvSpPr>
        <p:spPr>
          <a:xfrm>
            <a:off x="5069479" y="4966317"/>
            <a:ext cx="645523" cy="665117"/>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defTabSz="914306" fontAlgn="auto">
              <a:spcBef>
                <a:spcPts val="0"/>
              </a:spcBef>
              <a:spcAft>
                <a:spcPts val="0"/>
              </a:spcAft>
            </a:pPr>
            <a:endParaRPr lang="en-US" dirty="0">
              <a:solidFill>
                <a:prstClr val="white"/>
              </a:solidFill>
            </a:endParaRPr>
          </a:p>
        </p:txBody>
      </p:sp>
      <p:sp>
        <p:nvSpPr>
          <p:cNvPr id="11" name="Oval 10"/>
          <p:cNvSpPr/>
          <p:nvPr/>
        </p:nvSpPr>
        <p:spPr>
          <a:xfrm>
            <a:off x="5638801" y="4564602"/>
            <a:ext cx="915590" cy="751114"/>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defTabSz="914306" fontAlgn="auto">
              <a:spcBef>
                <a:spcPts val="0"/>
              </a:spcBef>
              <a:spcAft>
                <a:spcPts val="0"/>
              </a:spcAft>
            </a:pPr>
            <a:endParaRPr lang="en-US" dirty="0">
              <a:solidFill>
                <a:prstClr val="white"/>
              </a:solidFill>
            </a:endParaRPr>
          </a:p>
        </p:txBody>
      </p:sp>
      <p:sp>
        <p:nvSpPr>
          <p:cNvPr id="12" name="Oval 11"/>
          <p:cNvSpPr/>
          <p:nvPr/>
        </p:nvSpPr>
        <p:spPr>
          <a:xfrm>
            <a:off x="6954340" y="4097605"/>
            <a:ext cx="493123" cy="588917"/>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defTabSz="914306" fontAlgn="auto">
              <a:spcBef>
                <a:spcPts val="0"/>
              </a:spcBef>
              <a:spcAft>
                <a:spcPts val="0"/>
              </a:spcAft>
            </a:pPr>
            <a:endParaRPr lang="en-US" dirty="0">
              <a:solidFill>
                <a:prstClr val="white"/>
              </a:solidFill>
            </a:endParaRPr>
          </a:p>
        </p:txBody>
      </p:sp>
      <p:sp>
        <p:nvSpPr>
          <p:cNvPr id="13" name="Oval 12"/>
          <p:cNvSpPr/>
          <p:nvPr/>
        </p:nvSpPr>
        <p:spPr>
          <a:xfrm>
            <a:off x="7876002" y="4272514"/>
            <a:ext cx="1283493" cy="1160195"/>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defTabSz="914306" fontAlgn="auto">
              <a:spcBef>
                <a:spcPts val="0"/>
              </a:spcBef>
              <a:spcAft>
                <a:spcPts val="0"/>
              </a:spcAft>
            </a:pPr>
            <a:endParaRPr lang="en-US" dirty="0">
              <a:solidFill>
                <a:prstClr val="white"/>
              </a:solidFill>
            </a:endParaRPr>
          </a:p>
        </p:txBody>
      </p:sp>
      <p:cxnSp>
        <p:nvCxnSpPr>
          <p:cNvPr id="4" name="Straight Connector 3"/>
          <p:cNvCxnSpPr>
            <a:stCxn id="6" idx="6"/>
          </p:cNvCxnSpPr>
          <p:nvPr/>
        </p:nvCxnSpPr>
        <p:spPr>
          <a:xfrm flipV="1">
            <a:off x="1654211" y="4541382"/>
            <a:ext cx="694134" cy="42497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581401" y="4362452"/>
            <a:ext cx="381000" cy="982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8" idx="6"/>
            <a:endCxn id="9" idx="3"/>
          </p:cNvCxnSpPr>
          <p:nvPr/>
        </p:nvCxnSpPr>
        <p:spPr>
          <a:xfrm flipV="1">
            <a:off x="4572000" y="3866898"/>
            <a:ext cx="468200" cy="712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9" idx="5"/>
          </p:cNvCxnSpPr>
          <p:nvPr/>
        </p:nvCxnSpPr>
        <p:spPr>
          <a:xfrm>
            <a:off x="5632896" y="3866898"/>
            <a:ext cx="1321444" cy="415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10" idx="2"/>
            <a:endCxn id="6" idx="6"/>
          </p:cNvCxnSpPr>
          <p:nvPr/>
        </p:nvCxnSpPr>
        <p:spPr>
          <a:xfrm flipH="1" flipV="1">
            <a:off x="1654211" y="4966356"/>
            <a:ext cx="3415268" cy="3325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11" idx="5"/>
          </p:cNvCxnSpPr>
          <p:nvPr/>
        </p:nvCxnSpPr>
        <p:spPr>
          <a:xfrm flipV="1">
            <a:off x="6420306" y="4955959"/>
            <a:ext cx="1455696" cy="2497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12" idx="6"/>
            <a:endCxn id="13" idx="2"/>
          </p:cNvCxnSpPr>
          <p:nvPr/>
        </p:nvCxnSpPr>
        <p:spPr>
          <a:xfrm>
            <a:off x="7447463" y="4392064"/>
            <a:ext cx="428539" cy="4605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0" y="680018"/>
            <a:ext cx="9123925" cy="1875303"/>
          </a:xfrm>
          <a:prstGeom prst="rect">
            <a:avLst/>
          </a:prstGeom>
          <a:solidFill>
            <a:sysClr val="window" lastClr="FFFFFF">
              <a:alpha val="72000"/>
            </a:sysClr>
          </a:solidFill>
          <a:ln w="25400" cap="flat" cmpd="sng" algn="ctr">
            <a:noFill/>
            <a:prstDash val="solid"/>
          </a:ln>
          <a:effectLst/>
        </p:spPr>
        <p:txBody>
          <a:bodyPr rtlCol="0" anchor="ctr"/>
          <a:lstStyle/>
          <a:p>
            <a:pPr algn="ctr" fontAlgn="auto">
              <a:spcBef>
                <a:spcPts val="0"/>
              </a:spcBef>
              <a:spcAft>
                <a:spcPts val="0"/>
              </a:spcAft>
              <a:defRPr/>
            </a:pPr>
            <a:r>
              <a:rPr lang="en-US" sz="5400" kern="0" dirty="0">
                <a:solidFill>
                  <a:srgbClr val="54301A"/>
                </a:solidFill>
                <a:latin typeface="Trebuchet MS"/>
              </a:rPr>
              <a:t>MOOCs: A Connected Classroom</a:t>
            </a:r>
          </a:p>
        </p:txBody>
      </p:sp>
    </p:spTree>
    <p:extLst>
      <p:ext uri="{BB962C8B-B14F-4D97-AF65-F5344CB8AC3E}">
        <p14:creationId xmlns:p14="http://schemas.microsoft.com/office/powerpoint/2010/main" val="16666470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91803-C8C9-4ECC-B4A8-1E0A52518427}"/>
              </a:ext>
            </a:extLst>
          </p:cNvPr>
          <p:cNvSpPr>
            <a:spLocks noGrp="1"/>
          </p:cNvSpPr>
          <p:nvPr>
            <p:ph type="title"/>
          </p:nvPr>
        </p:nvSpPr>
        <p:spPr/>
        <p:txBody>
          <a:bodyPr/>
          <a:lstStyle/>
          <a:p>
            <a:r>
              <a:rPr lang="en-CA" dirty="0"/>
              <a:t>More PWD joining ODL</a:t>
            </a:r>
            <a:br>
              <a:rPr lang="en-CA" dirty="0"/>
            </a:br>
            <a:endParaRPr lang="en-CA" dirty="0"/>
          </a:p>
        </p:txBody>
      </p:sp>
      <p:graphicFrame>
        <p:nvGraphicFramePr>
          <p:cNvPr id="4" name="Diagram 3">
            <a:extLst>
              <a:ext uri="{FF2B5EF4-FFF2-40B4-BE49-F238E27FC236}">
                <a16:creationId xmlns:a16="http://schemas.microsoft.com/office/drawing/2014/main" id="{229B58E8-8A15-4A09-84B2-B3FCD5820E17}"/>
              </a:ext>
            </a:extLst>
          </p:cNvPr>
          <p:cNvGraphicFramePr/>
          <p:nvPr>
            <p:extLst>
              <p:ext uri="{D42A27DB-BD31-4B8C-83A1-F6EECF244321}">
                <p14:modId xmlns:p14="http://schemas.microsoft.com/office/powerpoint/2010/main" val="3878089030"/>
              </p:ext>
            </p:extLst>
          </p:nvPr>
        </p:nvGraphicFramePr>
        <p:xfrm>
          <a:off x="628650" y="1326895"/>
          <a:ext cx="8170607" cy="48182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374778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5F1DF-D840-444C-9914-61E6FEA6D0EB}"/>
              </a:ext>
            </a:extLst>
          </p:cNvPr>
          <p:cNvSpPr>
            <a:spLocks noGrp="1"/>
          </p:cNvSpPr>
          <p:nvPr>
            <p:ph type="title"/>
          </p:nvPr>
        </p:nvSpPr>
        <p:spPr/>
        <p:txBody>
          <a:bodyPr/>
          <a:lstStyle/>
          <a:p>
            <a:r>
              <a:rPr lang="en-CA"/>
              <a:t>Is ODL Inclusive?</a:t>
            </a:r>
            <a:endParaRPr lang="en-CA" dirty="0"/>
          </a:p>
        </p:txBody>
      </p:sp>
    </p:spTree>
    <p:extLst>
      <p:ext uri="{BB962C8B-B14F-4D97-AF65-F5344CB8AC3E}">
        <p14:creationId xmlns:p14="http://schemas.microsoft.com/office/powerpoint/2010/main" val="17910133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0B9F82B-9792-4CBE-96C3-11B80C5F9F5B}"/>
              </a:ext>
            </a:extLst>
          </p:cNvPr>
          <p:cNvPicPr>
            <a:picLocks noChangeAspect="1"/>
          </p:cNvPicPr>
          <p:nvPr/>
        </p:nvPicPr>
        <p:blipFill>
          <a:blip r:embed="rId3"/>
          <a:stretch>
            <a:fillRect/>
          </a:stretch>
        </p:blipFill>
        <p:spPr>
          <a:xfrm>
            <a:off x="353962" y="982766"/>
            <a:ext cx="3244644" cy="1415845"/>
          </a:xfrm>
          <a:prstGeom prst="rect">
            <a:avLst/>
          </a:prstGeom>
        </p:spPr>
      </p:pic>
      <p:sp>
        <p:nvSpPr>
          <p:cNvPr id="2" name="Title 1">
            <a:extLst>
              <a:ext uri="{FF2B5EF4-FFF2-40B4-BE49-F238E27FC236}">
                <a16:creationId xmlns:a16="http://schemas.microsoft.com/office/drawing/2014/main" id="{600B4A01-709A-44F6-BE7C-B49B44A98927}"/>
              </a:ext>
            </a:extLst>
          </p:cNvPr>
          <p:cNvSpPr>
            <a:spLocks noGrp="1"/>
          </p:cNvSpPr>
          <p:nvPr>
            <p:ph type="title"/>
          </p:nvPr>
        </p:nvSpPr>
        <p:spPr>
          <a:xfrm>
            <a:off x="628650" y="365126"/>
            <a:ext cx="7886700" cy="1325563"/>
          </a:xfrm>
        </p:spPr>
        <p:txBody>
          <a:bodyPr/>
          <a:lstStyle/>
          <a:p>
            <a:r>
              <a:rPr lang="en-US" dirty="0"/>
              <a:t>Legal and Policy Framework on Disability – Australia</a:t>
            </a:r>
          </a:p>
        </p:txBody>
      </p:sp>
      <p:sp>
        <p:nvSpPr>
          <p:cNvPr id="3" name="Content Placeholder 2">
            <a:extLst>
              <a:ext uri="{FF2B5EF4-FFF2-40B4-BE49-F238E27FC236}">
                <a16:creationId xmlns:a16="http://schemas.microsoft.com/office/drawing/2014/main" id="{5D848E3F-23DB-4701-B8D9-6EDBBB349DAF}"/>
              </a:ext>
            </a:extLst>
          </p:cNvPr>
          <p:cNvSpPr>
            <a:spLocks noGrp="1"/>
          </p:cNvSpPr>
          <p:nvPr>
            <p:ph idx="1"/>
          </p:nvPr>
        </p:nvSpPr>
        <p:spPr>
          <a:xfrm>
            <a:off x="490998" y="2398611"/>
            <a:ext cx="8279375" cy="3650073"/>
          </a:xfrm>
        </p:spPr>
        <p:txBody>
          <a:bodyPr>
            <a:normAutofit/>
          </a:bodyPr>
          <a:lstStyle/>
          <a:p>
            <a:pPr marL="0" indent="0">
              <a:buNone/>
            </a:pPr>
            <a:r>
              <a:rPr lang="en-US" dirty="0"/>
              <a:t>Disability Discrimination Act 1992: the act prohibits discrimination against persons with disabilities in employment, education, publicly available premises, provision of goods and services, accommodation, clubs and associations, and other contexts. Discrimination is defined to include failing to make reasonable adjustments for the person.</a:t>
            </a:r>
          </a:p>
        </p:txBody>
      </p:sp>
      <p:pic>
        <p:nvPicPr>
          <p:cNvPr id="2050" name="Picture 2" descr="Image result for open access college">
            <a:extLst>
              <a:ext uri="{FF2B5EF4-FFF2-40B4-BE49-F238E27FC236}">
                <a16:creationId xmlns:a16="http://schemas.microsoft.com/office/drawing/2014/main" id="{B4693622-CE7C-4560-B7BD-284A57FF115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12239" y="5205412"/>
            <a:ext cx="5595170" cy="13861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55186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2194" y="365126"/>
            <a:ext cx="6341806" cy="1325563"/>
          </a:xfrm>
        </p:spPr>
        <p:txBody>
          <a:bodyPr>
            <a:normAutofit/>
          </a:bodyPr>
          <a:lstStyle/>
          <a:p>
            <a:pPr algn="l"/>
            <a:r>
              <a:rPr lang="en-CA" sz="3200" dirty="0"/>
              <a:t>Supporting students with disabilities</a:t>
            </a:r>
          </a:p>
        </p:txBody>
      </p:sp>
      <p:sp>
        <p:nvSpPr>
          <p:cNvPr id="3" name="Content Placeholder 2"/>
          <p:cNvSpPr>
            <a:spLocks noGrp="1"/>
          </p:cNvSpPr>
          <p:nvPr>
            <p:ph idx="1"/>
          </p:nvPr>
        </p:nvSpPr>
        <p:spPr>
          <a:xfrm>
            <a:off x="628650" y="2094271"/>
            <a:ext cx="7886700" cy="4082692"/>
          </a:xfrm>
        </p:spPr>
        <p:txBody>
          <a:bodyPr/>
          <a:lstStyle/>
          <a:p>
            <a:r>
              <a:rPr lang="en-US" sz="2800" dirty="0"/>
              <a:t>The OU strives to make all aspects of study accessible to everyone, which is why more disabled students choose the OU than any other UK University</a:t>
            </a:r>
          </a:p>
          <a:p>
            <a:r>
              <a:rPr lang="en-US" sz="2800" dirty="0"/>
              <a:t>In 2014, around 19,000 such students enrolled at the undergraduate level</a:t>
            </a:r>
          </a:p>
          <a:p>
            <a:r>
              <a:rPr lang="en-US" dirty="0"/>
              <a:t>Securing Greater Accessibility policy in place (2010)</a:t>
            </a:r>
          </a:p>
          <a:p>
            <a:r>
              <a:rPr lang="en-US" dirty="0"/>
              <a:t>Ensure that all learning objectives must be met regardless of access</a:t>
            </a:r>
          </a:p>
        </p:txBody>
      </p:sp>
      <p:sp>
        <p:nvSpPr>
          <p:cNvPr id="4" name="TextBox 3"/>
          <p:cNvSpPr txBox="1"/>
          <p:nvPr/>
        </p:nvSpPr>
        <p:spPr>
          <a:xfrm>
            <a:off x="152400" y="6504038"/>
            <a:ext cx="8991600" cy="215444"/>
          </a:xfrm>
          <a:prstGeom prst="rect">
            <a:avLst/>
          </a:prstGeom>
          <a:noFill/>
        </p:spPr>
        <p:txBody>
          <a:bodyPr wrap="square" rtlCol="0">
            <a:spAutoFit/>
          </a:bodyPr>
          <a:lstStyle/>
          <a:p>
            <a:r>
              <a:rPr lang="en-CA" sz="800" dirty="0"/>
              <a:t>Source: </a:t>
            </a:r>
            <a:r>
              <a:rPr lang="en-CA" sz="800" dirty="0">
                <a:hlinkClick r:id="rId3"/>
              </a:rPr>
              <a:t>Open University – Supporting students with disabilities</a:t>
            </a:r>
            <a:r>
              <a:rPr lang="en-CA" sz="800" dirty="0"/>
              <a:t>, last accessed on 14 November, 2017</a:t>
            </a:r>
          </a:p>
        </p:txBody>
      </p:sp>
      <p:pic>
        <p:nvPicPr>
          <p:cNvPr id="5" name="Picture 2" descr="\\06-CLS-01\Users\DTremblay\Desktop\logo_OU.png">
            <a:extLst>
              <a:ext uri="{FF2B5EF4-FFF2-40B4-BE49-F238E27FC236}">
                <a16:creationId xmlns:a16="http://schemas.microsoft.com/office/drawing/2014/main" id="{C37D560B-5A9E-4952-8815-987D62480F4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5610" y="295068"/>
            <a:ext cx="2194480" cy="15533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34820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290498"/>
            <a:ext cx="7886700" cy="590575"/>
          </a:xfrm>
        </p:spPr>
        <p:txBody>
          <a:bodyPr>
            <a:normAutofit/>
          </a:bodyPr>
          <a:lstStyle/>
          <a:p>
            <a:r>
              <a:rPr lang="en-CA" sz="3200" dirty="0"/>
              <a:t>Supporting students with disabilities</a:t>
            </a:r>
          </a:p>
        </p:txBody>
      </p:sp>
      <p:sp>
        <p:nvSpPr>
          <p:cNvPr id="3" name="Content Placeholder 2"/>
          <p:cNvSpPr>
            <a:spLocks noGrp="1"/>
          </p:cNvSpPr>
          <p:nvPr>
            <p:ph idx="1"/>
          </p:nvPr>
        </p:nvSpPr>
        <p:spPr>
          <a:xfrm>
            <a:off x="628650" y="2104103"/>
            <a:ext cx="7886700" cy="4072860"/>
          </a:xfrm>
        </p:spPr>
        <p:txBody>
          <a:bodyPr/>
          <a:lstStyle/>
          <a:p>
            <a:r>
              <a:rPr lang="en-US" dirty="0"/>
              <a:t>P</a:t>
            </a:r>
            <a:r>
              <a:rPr lang="en-US" sz="2800" dirty="0"/>
              <a:t>roduces study material in alternative formats, including Braille, large print, audio and electronic. </a:t>
            </a:r>
          </a:p>
          <a:p>
            <a:r>
              <a:rPr lang="en-US" dirty="0"/>
              <a:t>P</a:t>
            </a:r>
            <a:r>
              <a:rPr lang="en-US" sz="2800" dirty="0"/>
              <a:t>rovides sign language interpretation services in certain of its contact groups.</a:t>
            </a:r>
          </a:p>
          <a:p>
            <a:r>
              <a:rPr lang="en-US" sz="2800" dirty="0"/>
              <a:t>2,469 students (0.8% of total) enrolled in 2011 has a disability.</a:t>
            </a:r>
          </a:p>
          <a:p>
            <a:r>
              <a:rPr lang="en-US" sz="2800" dirty="0"/>
              <a:t>The enrolment of students with disabilities has grown by 59.3% since 2007</a:t>
            </a:r>
            <a:endParaRPr lang="en-US" sz="2200" dirty="0"/>
          </a:p>
        </p:txBody>
      </p:sp>
      <p:sp>
        <p:nvSpPr>
          <p:cNvPr id="4" name="TextBox 3"/>
          <p:cNvSpPr txBox="1"/>
          <p:nvPr/>
        </p:nvSpPr>
        <p:spPr>
          <a:xfrm>
            <a:off x="226142" y="6305873"/>
            <a:ext cx="8991600" cy="461665"/>
          </a:xfrm>
          <a:prstGeom prst="rect">
            <a:avLst/>
          </a:prstGeom>
          <a:noFill/>
        </p:spPr>
        <p:txBody>
          <a:bodyPr wrap="square" rtlCol="0">
            <a:spAutoFit/>
          </a:bodyPr>
          <a:lstStyle/>
          <a:p>
            <a:r>
              <a:rPr lang="en-CA" sz="800" dirty="0"/>
              <a:t>Sources: </a:t>
            </a:r>
          </a:p>
          <a:p>
            <a:r>
              <a:rPr lang="en-CA" sz="800" dirty="0"/>
              <a:t>UNISA: </a:t>
            </a:r>
            <a:r>
              <a:rPr lang="en-CA" sz="800" dirty="0">
                <a:hlinkClick r:id="rId3"/>
              </a:rPr>
              <a:t>Students with disabilities</a:t>
            </a:r>
            <a:r>
              <a:rPr lang="en-CA" sz="800" dirty="0"/>
              <a:t>, last accessed on 14 November 2017</a:t>
            </a:r>
          </a:p>
          <a:p>
            <a:r>
              <a:rPr lang="en-CA" sz="800" dirty="0">
                <a:hlinkClick r:id="rId4"/>
              </a:rPr>
              <a:t>An institutional profile: </a:t>
            </a:r>
            <a:r>
              <a:rPr lang="en-CA" sz="800" dirty="0" err="1">
                <a:hlinkClick r:id="rId4"/>
              </a:rPr>
              <a:t>Unisa</a:t>
            </a:r>
            <a:r>
              <a:rPr lang="en-CA" sz="800" dirty="0">
                <a:hlinkClick r:id="rId4"/>
              </a:rPr>
              <a:t> Facts &amp; Figures HEMIS 2007 – 2011 </a:t>
            </a:r>
            <a:r>
              <a:rPr lang="en-CA" sz="800" dirty="0"/>
              <a:t>(2012)</a:t>
            </a:r>
          </a:p>
        </p:txBody>
      </p:sp>
      <p:pic>
        <p:nvPicPr>
          <p:cNvPr id="4098" name="Picture 2" descr="http://logonoid.com/images/unisa-logo.png">
            <a:extLst>
              <a:ext uri="{FF2B5EF4-FFF2-40B4-BE49-F238E27FC236}">
                <a16:creationId xmlns:a16="http://schemas.microsoft.com/office/drawing/2014/main" id="{A1B2BBFB-0376-4F83-ADE3-42018CBF772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143" y="230190"/>
            <a:ext cx="4286864" cy="8372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1345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worldatlas.com/upload/d3/d6/6c/map-commonwealth.jpg"/>
          <p:cNvPicPr>
            <a:picLocks noChangeAspect="1" noChangeArrowheads="1"/>
          </p:cNvPicPr>
          <p:nvPr/>
        </p:nvPicPr>
        <p:blipFill rotWithShape="1">
          <a:blip r:embed="rId2">
            <a:extLst>
              <a:ext uri="{28A0092B-C50C-407E-A947-70E740481C1C}">
                <a14:useLocalDpi xmlns:a14="http://schemas.microsoft.com/office/drawing/2010/main" val="0"/>
              </a:ext>
            </a:extLst>
          </a:blip>
          <a:srcRect b="15018"/>
          <a:stretch/>
        </p:blipFill>
        <p:spPr bwMode="auto">
          <a:xfrm>
            <a:off x="135964" y="190501"/>
            <a:ext cx="9008036" cy="587556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idx="4294967295"/>
          </p:nvPr>
        </p:nvSpPr>
        <p:spPr>
          <a:xfrm>
            <a:off x="0" y="85725"/>
            <a:ext cx="9144000" cy="1325563"/>
          </a:xfrm>
        </p:spPr>
        <p:txBody>
          <a:bodyPr/>
          <a:lstStyle/>
          <a:p>
            <a:r>
              <a:rPr lang="en-US" dirty="0"/>
              <a:t>The Commonwealth</a:t>
            </a:r>
          </a:p>
        </p:txBody>
      </p:sp>
      <p:sp>
        <p:nvSpPr>
          <p:cNvPr id="3" name="TextBox 2"/>
          <p:cNvSpPr txBox="1"/>
          <p:nvPr/>
        </p:nvSpPr>
        <p:spPr>
          <a:xfrm>
            <a:off x="0" y="6133491"/>
            <a:ext cx="9144000" cy="400110"/>
          </a:xfrm>
          <a:prstGeom prst="rect">
            <a:avLst/>
          </a:prstGeom>
          <a:noFill/>
        </p:spPr>
        <p:txBody>
          <a:bodyPr wrap="square" rtlCol="0">
            <a:spAutoFit/>
          </a:bodyPr>
          <a:lstStyle/>
          <a:p>
            <a:pPr algn="ctr"/>
            <a:r>
              <a:rPr lang="en-US" sz="2000" dirty="0">
                <a:latin typeface="Helvetica Neue"/>
              </a:rPr>
              <a:t>52 developed and developing nations around the world </a:t>
            </a:r>
          </a:p>
        </p:txBody>
      </p:sp>
    </p:spTree>
    <p:extLst>
      <p:ext uri="{BB962C8B-B14F-4D97-AF65-F5344CB8AC3E}">
        <p14:creationId xmlns:p14="http://schemas.microsoft.com/office/powerpoint/2010/main" val="78171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1235" y="151160"/>
            <a:ext cx="5270092" cy="1325563"/>
          </a:xfrm>
        </p:spPr>
        <p:txBody>
          <a:bodyPr>
            <a:normAutofit/>
          </a:bodyPr>
          <a:lstStyle/>
          <a:p>
            <a:pPr algn="r"/>
            <a:r>
              <a:rPr lang="en-CA" sz="3200" dirty="0"/>
              <a:t>Supporting students </a:t>
            </a:r>
            <a:br>
              <a:rPr lang="en-CA" sz="3200" dirty="0"/>
            </a:br>
            <a:r>
              <a:rPr lang="en-CA" sz="3200" dirty="0"/>
              <a:t>with disabilities</a:t>
            </a:r>
          </a:p>
        </p:txBody>
      </p:sp>
      <p:sp>
        <p:nvSpPr>
          <p:cNvPr id="3" name="Content Placeholder 2"/>
          <p:cNvSpPr>
            <a:spLocks noGrp="1"/>
          </p:cNvSpPr>
          <p:nvPr>
            <p:ph sz="half" idx="1"/>
          </p:nvPr>
        </p:nvSpPr>
        <p:spPr>
          <a:xfrm>
            <a:off x="628648" y="1687974"/>
            <a:ext cx="8230215" cy="4351338"/>
          </a:xfrm>
        </p:spPr>
        <p:txBody>
          <a:bodyPr>
            <a:normAutofit/>
          </a:bodyPr>
          <a:lstStyle/>
          <a:p>
            <a:pPr marL="0" indent="0">
              <a:buNone/>
            </a:pPr>
            <a:r>
              <a:rPr lang="en-US" dirty="0"/>
              <a:t>Services provided by ASD </a:t>
            </a:r>
            <a:br>
              <a:rPr lang="en-US" dirty="0"/>
            </a:br>
            <a:r>
              <a:rPr lang="en-US" dirty="0"/>
              <a:t>(Access to Students with Disabilities):</a:t>
            </a:r>
          </a:p>
          <a:p>
            <a:r>
              <a:rPr lang="en-US" dirty="0"/>
              <a:t>Advocacy, Liaison and Referral</a:t>
            </a:r>
          </a:p>
          <a:p>
            <a:r>
              <a:rPr lang="en-US" dirty="0"/>
              <a:t>Alternative Format Course Materials</a:t>
            </a:r>
          </a:p>
          <a:p>
            <a:r>
              <a:rPr lang="en-US" dirty="0"/>
              <a:t>Assistive Technology</a:t>
            </a:r>
          </a:p>
          <a:p>
            <a:r>
              <a:rPr lang="en-US" dirty="0"/>
              <a:t>Course Management Services</a:t>
            </a:r>
          </a:p>
          <a:p>
            <a:r>
              <a:rPr lang="en-US" dirty="0"/>
              <a:t>Exam Accommodations</a:t>
            </a:r>
          </a:p>
          <a:p>
            <a:r>
              <a:rPr lang="en-US" dirty="0"/>
              <a:t>Learning Support Services</a:t>
            </a:r>
          </a:p>
        </p:txBody>
      </p:sp>
      <p:sp>
        <p:nvSpPr>
          <p:cNvPr id="7" name="Content Placeholder 6">
            <a:extLst>
              <a:ext uri="{FF2B5EF4-FFF2-40B4-BE49-F238E27FC236}">
                <a16:creationId xmlns:a16="http://schemas.microsoft.com/office/drawing/2014/main" id="{303B3279-9630-4272-A241-2BA72044907E}"/>
              </a:ext>
            </a:extLst>
          </p:cNvPr>
          <p:cNvSpPr>
            <a:spLocks noGrp="1"/>
          </p:cNvSpPr>
          <p:nvPr>
            <p:ph sz="half" idx="2"/>
          </p:nvPr>
        </p:nvSpPr>
        <p:spPr>
          <a:xfrm>
            <a:off x="5840361" y="4385188"/>
            <a:ext cx="3303639" cy="1654124"/>
          </a:xfrm>
          <a:prstGeom prst="rect">
            <a:avLst/>
          </a:prstGeom>
          <a:solidFill>
            <a:srgbClr val="F37022"/>
          </a:solidFill>
        </p:spPr>
        <p:txBody>
          <a:bodyPr/>
          <a:lstStyle/>
          <a:p>
            <a:pPr marL="0" indent="0">
              <a:buNone/>
            </a:pPr>
            <a:r>
              <a:rPr lang="en-US" dirty="0">
                <a:solidFill>
                  <a:schemeClr val="bg1"/>
                </a:solidFill>
              </a:rPr>
              <a:t>No statistics </a:t>
            </a:r>
            <a:br>
              <a:rPr lang="en-US" dirty="0">
                <a:solidFill>
                  <a:schemeClr val="bg1"/>
                </a:solidFill>
              </a:rPr>
            </a:br>
            <a:r>
              <a:rPr lang="en-US" dirty="0">
                <a:solidFill>
                  <a:schemeClr val="bg1"/>
                </a:solidFill>
              </a:rPr>
              <a:t>available on # </a:t>
            </a:r>
            <a:br>
              <a:rPr lang="en-US" dirty="0">
                <a:solidFill>
                  <a:schemeClr val="bg1"/>
                </a:solidFill>
              </a:rPr>
            </a:br>
            <a:r>
              <a:rPr lang="en-US" dirty="0">
                <a:solidFill>
                  <a:schemeClr val="bg1"/>
                </a:solidFill>
              </a:rPr>
              <a:t>of disabled </a:t>
            </a:r>
            <a:br>
              <a:rPr lang="en-US" dirty="0">
                <a:solidFill>
                  <a:schemeClr val="bg1"/>
                </a:solidFill>
              </a:rPr>
            </a:br>
            <a:r>
              <a:rPr lang="en-US" dirty="0">
                <a:solidFill>
                  <a:schemeClr val="bg1"/>
                </a:solidFill>
              </a:rPr>
              <a:t>students enrolled</a:t>
            </a:r>
            <a:endParaRPr lang="en-CA" dirty="0">
              <a:solidFill>
                <a:schemeClr val="bg1"/>
              </a:solidFill>
            </a:endParaRPr>
          </a:p>
        </p:txBody>
      </p:sp>
      <p:sp>
        <p:nvSpPr>
          <p:cNvPr id="4" name="TextBox 3"/>
          <p:cNvSpPr txBox="1"/>
          <p:nvPr/>
        </p:nvSpPr>
        <p:spPr>
          <a:xfrm>
            <a:off x="247956" y="6461813"/>
            <a:ext cx="8991600" cy="215444"/>
          </a:xfrm>
          <a:prstGeom prst="rect">
            <a:avLst/>
          </a:prstGeom>
          <a:noFill/>
        </p:spPr>
        <p:txBody>
          <a:bodyPr wrap="square" rtlCol="0">
            <a:spAutoFit/>
          </a:bodyPr>
          <a:lstStyle/>
          <a:p>
            <a:r>
              <a:rPr lang="en-CA" sz="800" dirty="0"/>
              <a:t>Source: Athabasca University –</a:t>
            </a:r>
            <a:r>
              <a:rPr lang="en-CA" sz="800" dirty="0">
                <a:hlinkClick r:id="rId3"/>
              </a:rPr>
              <a:t> Access to students with disabilities</a:t>
            </a:r>
            <a:r>
              <a:rPr lang="en-CA" sz="800" dirty="0"/>
              <a:t> last accessed on 14 November 2017</a:t>
            </a:r>
          </a:p>
        </p:txBody>
      </p:sp>
      <p:pic>
        <p:nvPicPr>
          <p:cNvPr id="6150" name="Picture 6" descr="Image result for athabasca university">
            <a:extLst>
              <a:ext uri="{FF2B5EF4-FFF2-40B4-BE49-F238E27FC236}">
                <a16:creationId xmlns:a16="http://schemas.microsoft.com/office/drawing/2014/main" id="{8DB956AF-1BE2-4A92-9E21-A66088F6AA8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956" y="220548"/>
            <a:ext cx="3350650" cy="12564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47384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DA2FB-5F65-4A55-909D-86EE583E9D0A}"/>
              </a:ext>
            </a:extLst>
          </p:cNvPr>
          <p:cNvSpPr>
            <a:spLocks noGrp="1"/>
          </p:cNvSpPr>
          <p:nvPr>
            <p:ph type="title"/>
          </p:nvPr>
        </p:nvSpPr>
        <p:spPr>
          <a:xfrm>
            <a:off x="2556386" y="365126"/>
            <a:ext cx="6312311" cy="1325563"/>
          </a:xfrm>
        </p:spPr>
        <p:txBody>
          <a:bodyPr>
            <a:normAutofit/>
          </a:bodyPr>
          <a:lstStyle/>
          <a:p>
            <a:pPr algn="l"/>
            <a:r>
              <a:rPr lang="en-US" sz="3200" dirty="0"/>
              <a:t>AIOU offers free education for disabled persons up to PhD level</a:t>
            </a:r>
          </a:p>
        </p:txBody>
      </p:sp>
      <p:sp>
        <p:nvSpPr>
          <p:cNvPr id="3" name="Content Placeholder 2">
            <a:extLst>
              <a:ext uri="{FF2B5EF4-FFF2-40B4-BE49-F238E27FC236}">
                <a16:creationId xmlns:a16="http://schemas.microsoft.com/office/drawing/2014/main" id="{F5A60657-F2EF-4A56-8589-57152C13F7FD}"/>
              </a:ext>
            </a:extLst>
          </p:cNvPr>
          <p:cNvSpPr>
            <a:spLocks noGrp="1"/>
          </p:cNvSpPr>
          <p:nvPr>
            <p:ph idx="1"/>
          </p:nvPr>
        </p:nvSpPr>
        <p:spPr>
          <a:xfrm>
            <a:off x="658147" y="2261419"/>
            <a:ext cx="7886700" cy="3915544"/>
          </a:xfrm>
        </p:spPr>
        <p:txBody>
          <a:bodyPr/>
          <a:lstStyle/>
          <a:p>
            <a:r>
              <a:rPr lang="en-US" dirty="0"/>
              <a:t>The </a:t>
            </a:r>
            <a:r>
              <a:rPr lang="en-US" dirty="0" err="1"/>
              <a:t>Allama</a:t>
            </a:r>
            <a:r>
              <a:rPr lang="en-US" dirty="0"/>
              <a:t> Iqbal Open University will offer free education to physically handicapped, visually and physically impaired students up to the PhD level</a:t>
            </a:r>
          </a:p>
          <a:p>
            <a:r>
              <a:rPr lang="en-US" dirty="0"/>
              <a:t>Students will get enhanced facilities including provision of study material through computerized accessibility network</a:t>
            </a:r>
          </a:p>
          <a:p>
            <a:r>
              <a:rPr lang="en-US" dirty="0"/>
              <a:t>The number of disabled persons enrolled with AIOU has recently reached 400</a:t>
            </a:r>
          </a:p>
        </p:txBody>
      </p:sp>
      <p:sp>
        <p:nvSpPr>
          <p:cNvPr id="4" name="TextBox 3">
            <a:extLst>
              <a:ext uri="{FF2B5EF4-FFF2-40B4-BE49-F238E27FC236}">
                <a16:creationId xmlns:a16="http://schemas.microsoft.com/office/drawing/2014/main" id="{669225D6-A44C-484C-AC69-B7391699A460}"/>
              </a:ext>
            </a:extLst>
          </p:cNvPr>
          <p:cNvSpPr txBox="1"/>
          <p:nvPr/>
        </p:nvSpPr>
        <p:spPr>
          <a:xfrm>
            <a:off x="213237" y="6506145"/>
            <a:ext cx="8991600" cy="215444"/>
          </a:xfrm>
          <a:prstGeom prst="rect">
            <a:avLst/>
          </a:prstGeom>
          <a:noFill/>
        </p:spPr>
        <p:txBody>
          <a:bodyPr wrap="square" rtlCol="0">
            <a:spAutoFit/>
          </a:bodyPr>
          <a:lstStyle/>
          <a:p>
            <a:r>
              <a:rPr lang="en-CA" sz="800" dirty="0"/>
              <a:t>Source: </a:t>
            </a:r>
            <a:r>
              <a:rPr lang="en-US" sz="800" dirty="0"/>
              <a:t>Daily Times, </a:t>
            </a:r>
            <a:r>
              <a:rPr lang="en-US" sz="800" dirty="0">
                <a:hlinkClick r:id="rId2"/>
              </a:rPr>
              <a:t>AIOU offers free education for disabled persons up to PhD level</a:t>
            </a:r>
            <a:r>
              <a:rPr lang="en-US" sz="800" dirty="0"/>
              <a:t>, published on 13 February, 2017 </a:t>
            </a:r>
            <a:endParaRPr lang="en-CA" sz="800" dirty="0"/>
          </a:p>
        </p:txBody>
      </p:sp>
      <p:pic>
        <p:nvPicPr>
          <p:cNvPr id="7170" name="Picture 2" descr="https://upload.wikimedia.org/wikipedia/en/8/87/Allama_Iqbal_Open_University_logo.png">
            <a:extLst>
              <a:ext uri="{FF2B5EF4-FFF2-40B4-BE49-F238E27FC236}">
                <a16:creationId xmlns:a16="http://schemas.microsoft.com/office/drawing/2014/main" id="{42BB9BC9-A19D-4F0C-AA6E-0789FCD91EB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237" y="0"/>
            <a:ext cx="2058015" cy="20580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69087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49676" y="365126"/>
            <a:ext cx="5565673" cy="1325563"/>
          </a:xfrm>
        </p:spPr>
        <p:txBody>
          <a:bodyPr>
            <a:normAutofit/>
          </a:bodyPr>
          <a:lstStyle/>
          <a:p>
            <a:pPr algn="l"/>
            <a:r>
              <a:rPr lang="en-US" sz="3200" dirty="0"/>
              <a:t>OUT helps people with vision disabilities access ICT</a:t>
            </a:r>
            <a:endParaRPr lang="en-CA" sz="3200" dirty="0"/>
          </a:p>
        </p:txBody>
      </p:sp>
      <p:sp>
        <p:nvSpPr>
          <p:cNvPr id="3" name="Content Placeholder 2"/>
          <p:cNvSpPr>
            <a:spLocks noGrp="1"/>
          </p:cNvSpPr>
          <p:nvPr>
            <p:ph idx="1"/>
          </p:nvPr>
        </p:nvSpPr>
        <p:spPr>
          <a:xfrm>
            <a:off x="1111044" y="2517059"/>
            <a:ext cx="7404305" cy="3659904"/>
          </a:xfrm>
        </p:spPr>
        <p:txBody>
          <a:bodyPr>
            <a:normAutofit/>
          </a:bodyPr>
          <a:lstStyle/>
          <a:p>
            <a:pPr marL="0" indent="0">
              <a:buNone/>
            </a:pPr>
            <a:r>
              <a:rPr lang="en-US" dirty="0"/>
              <a:t>People who are blind or low vision in Tanzania can now access Information and Communication Technology (ICT) studies following the introduction of a special program that offers computer courses to people with vision disabilities, an initiative launched recently by Open University of Tanzania (OUT)</a:t>
            </a:r>
          </a:p>
          <a:p>
            <a:pPr marL="0" indent="0">
              <a:buNone/>
            </a:pPr>
            <a:endParaRPr lang="en-US" dirty="0"/>
          </a:p>
        </p:txBody>
      </p:sp>
      <p:sp>
        <p:nvSpPr>
          <p:cNvPr id="4" name="TextBox 3"/>
          <p:cNvSpPr txBox="1"/>
          <p:nvPr/>
        </p:nvSpPr>
        <p:spPr>
          <a:xfrm>
            <a:off x="304800" y="6500633"/>
            <a:ext cx="8991600" cy="215444"/>
          </a:xfrm>
          <a:prstGeom prst="rect">
            <a:avLst/>
          </a:prstGeom>
          <a:noFill/>
        </p:spPr>
        <p:txBody>
          <a:bodyPr wrap="square" rtlCol="0">
            <a:spAutoFit/>
          </a:bodyPr>
          <a:lstStyle/>
          <a:p>
            <a:r>
              <a:rPr lang="en-CA" sz="800" dirty="0"/>
              <a:t>Source: Global accessibility news - </a:t>
            </a:r>
            <a:r>
              <a:rPr lang="en-US" sz="800" dirty="0">
                <a:hlinkClick r:id="rId3"/>
              </a:rPr>
              <a:t>OUT helps people with vision disabilities access ICT</a:t>
            </a:r>
            <a:r>
              <a:rPr lang="en-US" sz="800" dirty="0"/>
              <a:t>, published on 8 January ,2014.</a:t>
            </a:r>
            <a:endParaRPr lang="en-CA" sz="800" dirty="0"/>
          </a:p>
        </p:txBody>
      </p:sp>
      <p:pic>
        <p:nvPicPr>
          <p:cNvPr id="8194" name="Picture 2" descr="Image result for open university tanzania logo">
            <a:extLst>
              <a:ext uri="{FF2B5EF4-FFF2-40B4-BE49-F238E27FC236}">
                <a16:creationId xmlns:a16="http://schemas.microsoft.com/office/drawing/2014/main" id="{9A306B6A-3734-4B44-88D1-3F753067DB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285" y="206477"/>
            <a:ext cx="2129749" cy="18791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9717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14865-F107-49B6-8EFF-E016DF510DFE}"/>
              </a:ext>
            </a:extLst>
          </p:cNvPr>
          <p:cNvSpPr>
            <a:spLocks noGrp="1"/>
          </p:cNvSpPr>
          <p:nvPr>
            <p:ph type="title"/>
          </p:nvPr>
        </p:nvSpPr>
        <p:spPr>
          <a:xfrm>
            <a:off x="2261418" y="365126"/>
            <a:ext cx="6253931" cy="1325563"/>
          </a:xfrm>
        </p:spPr>
        <p:txBody>
          <a:bodyPr>
            <a:normAutofit/>
          </a:bodyPr>
          <a:lstStyle/>
          <a:p>
            <a:pPr algn="l"/>
            <a:r>
              <a:rPr lang="en-CA" sz="3200" dirty="0"/>
              <a:t>Krishna </a:t>
            </a:r>
            <a:r>
              <a:rPr lang="en-CA" sz="3200" dirty="0" err="1"/>
              <a:t>Kanta</a:t>
            </a:r>
            <a:r>
              <a:rPr lang="en-CA" sz="3200" dirty="0"/>
              <a:t> </a:t>
            </a:r>
            <a:r>
              <a:rPr lang="en-CA" sz="3200" dirty="0" err="1"/>
              <a:t>Handiqui</a:t>
            </a:r>
            <a:r>
              <a:rPr lang="en-CA" sz="3200" dirty="0"/>
              <a:t> State </a:t>
            </a:r>
            <a:br>
              <a:rPr lang="en-CA" sz="3200" dirty="0"/>
            </a:br>
            <a:r>
              <a:rPr lang="en-CA" sz="3200" dirty="0"/>
              <a:t>Open University (KKHSOU)</a:t>
            </a:r>
          </a:p>
        </p:txBody>
      </p:sp>
      <p:sp>
        <p:nvSpPr>
          <p:cNvPr id="3" name="Content Placeholder 2">
            <a:extLst>
              <a:ext uri="{FF2B5EF4-FFF2-40B4-BE49-F238E27FC236}">
                <a16:creationId xmlns:a16="http://schemas.microsoft.com/office/drawing/2014/main" id="{78786412-4712-457C-BA6B-79002346E59A}"/>
              </a:ext>
            </a:extLst>
          </p:cNvPr>
          <p:cNvSpPr>
            <a:spLocks noGrp="1"/>
          </p:cNvSpPr>
          <p:nvPr>
            <p:ph idx="1"/>
          </p:nvPr>
        </p:nvSpPr>
        <p:spPr>
          <a:xfrm>
            <a:off x="1504334" y="2151293"/>
            <a:ext cx="7011015" cy="4025670"/>
          </a:xfrm>
        </p:spPr>
        <p:txBody>
          <a:bodyPr/>
          <a:lstStyle/>
          <a:p>
            <a:r>
              <a:rPr lang="en-CA" dirty="0"/>
              <a:t>Policy for Persons with Disabilities</a:t>
            </a:r>
          </a:p>
          <a:p>
            <a:r>
              <a:rPr lang="en-CA" dirty="0"/>
              <a:t>Content in accessible formats</a:t>
            </a:r>
          </a:p>
          <a:p>
            <a:r>
              <a:rPr lang="en-CA" dirty="0"/>
              <a:t>Provision of various ICT s</a:t>
            </a:r>
          </a:p>
          <a:p>
            <a:r>
              <a:rPr lang="en-CA" dirty="0"/>
              <a:t>Special Educators provided for support with sign language</a:t>
            </a:r>
          </a:p>
          <a:p>
            <a:r>
              <a:rPr lang="en-CA" dirty="0"/>
              <a:t>Resource Centre for Persons with Disabilities</a:t>
            </a:r>
          </a:p>
          <a:p>
            <a:r>
              <a:rPr lang="en-CA" dirty="0"/>
              <a:t>Rehabilitation Support</a:t>
            </a:r>
          </a:p>
          <a:p>
            <a:r>
              <a:rPr lang="en-CA" dirty="0"/>
              <a:t>Appropriate funds and resources</a:t>
            </a:r>
          </a:p>
        </p:txBody>
      </p:sp>
      <p:pic>
        <p:nvPicPr>
          <p:cNvPr id="4" name="Picture 4" descr="http://www.kkhsou.in/4mobile/images/logo.jpeg">
            <a:extLst>
              <a:ext uri="{FF2B5EF4-FFF2-40B4-BE49-F238E27FC236}">
                <a16:creationId xmlns:a16="http://schemas.microsoft.com/office/drawing/2014/main" id="{EB41FAE2-EEA7-45B7-B204-223F0B6C2B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494" y="222117"/>
            <a:ext cx="1576910" cy="1786167"/>
          </a:xfrm>
          <a:prstGeom prst="roundRect">
            <a:avLst>
              <a:gd name="adj" fmla="val 8594"/>
            </a:avLst>
          </a:prstGeom>
          <a:solidFill>
            <a:srgbClr val="FFFFFF">
              <a:shade val="85000"/>
            </a:srgbClr>
          </a:solidFill>
          <a:ln>
            <a:noFill/>
          </a:ln>
          <a:effectLst/>
          <a:extLst/>
        </p:spPr>
      </p:pic>
    </p:spTree>
    <p:extLst>
      <p:ext uri="{BB962C8B-B14F-4D97-AF65-F5344CB8AC3E}">
        <p14:creationId xmlns:p14="http://schemas.microsoft.com/office/powerpoint/2010/main" val="36728292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E60627-7FAE-4AAE-9EB6-3D4D2A26BF43}"/>
              </a:ext>
            </a:extLst>
          </p:cNvPr>
          <p:cNvSpPr>
            <a:spLocks noGrp="1"/>
          </p:cNvSpPr>
          <p:nvPr>
            <p:ph type="title"/>
          </p:nvPr>
        </p:nvSpPr>
        <p:spPr/>
        <p:txBody>
          <a:bodyPr/>
          <a:lstStyle/>
          <a:p>
            <a:r>
              <a:rPr lang="en-CA" dirty="0"/>
              <a:t>Open Education and Disabilities</a:t>
            </a:r>
          </a:p>
        </p:txBody>
      </p:sp>
      <p:sp>
        <p:nvSpPr>
          <p:cNvPr id="3" name="Content Placeholder 2">
            <a:extLst>
              <a:ext uri="{FF2B5EF4-FFF2-40B4-BE49-F238E27FC236}">
                <a16:creationId xmlns:a16="http://schemas.microsoft.com/office/drawing/2014/main" id="{D4D386A3-7CC9-4079-9ACE-8A6AD2EDFCB9}"/>
              </a:ext>
            </a:extLst>
          </p:cNvPr>
          <p:cNvSpPr>
            <a:spLocks noGrp="1"/>
          </p:cNvSpPr>
          <p:nvPr>
            <p:ph idx="1"/>
          </p:nvPr>
        </p:nvSpPr>
        <p:spPr>
          <a:xfrm>
            <a:off x="628650" y="1825625"/>
            <a:ext cx="8131892" cy="4351338"/>
          </a:xfrm>
        </p:spPr>
        <p:txBody>
          <a:bodyPr/>
          <a:lstStyle/>
          <a:p>
            <a:r>
              <a:rPr lang="en-CA" dirty="0"/>
              <a:t>Inclusion fits with social mission of open universities</a:t>
            </a:r>
          </a:p>
          <a:p>
            <a:r>
              <a:rPr lang="en-CA" dirty="0"/>
              <a:t>Varying levels of interventions</a:t>
            </a:r>
          </a:p>
          <a:p>
            <a:r>
              <a:rPr lang="en-CA" dirty="0"/>
              <a:t>Emphasis on convergence of ODL and ICTs/Assistive Technologies</a:t>
            </a:r>
          </a:p>
        </p:txBody>
      </p:sp>
      <p:sp>
        <p:nvSpPr>
          <p:cNvPr id="4" name="TextBox 3">
            <a:extLst>
              <a:ext uri="{FF2B5EF4-FFF2-40B4-BE49-F238E27FC236}">
                <a16:creationId xmlns:a16="http://schemas.microsoft.com/office/drawing/2014/main" id="{4E175E4B-436A-4FCE-B533-E314879F5858}"/>
              </a:ext>
            </a:extLst>
          </p:cNvPr>
          <p:cNvSpPr txBox="1"/>
          <p:nvPr/>
        </p:nvSpPr>
        <p:spPr>
          <a:xfrm>
            <a:off x="0" y="4001294"/>
            <a:ext cx="6331974" cy="2509242"/>
          </a:xfrm>
          <a:prstGeom prst="snip1Rect">
            <a:avLst/>
          </a:prstGeom>
          <a:blipFill>
            <a:blip r:embed="rId2"/>
            <a:stretch>
              <a:fillRect/>
            </a:stretch>
          </a:blipFill>
        </p:spPr>
        <p:txBody>
          <a:bodyPr wrap="square" rtlCol="0">
            <a:spAutoFit/>
          </a:bodyPr>
          <a:lstStyle/>
          <a:p>
            <a:pPr lvl="2"/>
            <a:r>
              <a:rPr lang="en-US" sz="2400" b="1" dirty="0">
                <a:solidFill>
                  <a:srgbClr val="290088"/>
                </a:solidFill>
              </a:rPr>
              <a:t>Services Provided</a:t>
            </a:r>
          </a:p>
          <a:p>
            <a:pPr marL="2114550" lvl="4" indent="-285750">
              <a:buFont typeface="Arial" panose="020B0604020202020204" pitchFamily="34" charset="0"/>
              <a:buChar char="•"/>
            </a:pPr>
            <a:r>
              <a:rPr lang="en-US" sz="2400" dirty="0">
                <a:solidFill>
                  <a:srgbClr val="290088"/>
                </a:solidFill>
              </a:rPr>
              <a:t>Course Accommodation</a:t>
            </a:r>
          </a:p>
          <a:p>
            <a:pPr marL="2114550" lvl="4" indent="-285750">
              <a:buFont typeface="Arial" panose="020B0604020202020204" pitchFamily="34" charset="0"/>
              <a:buChar char="•"/>
            </a:pPr>
            <a:r>
              <a:rPr lang="en-US" sz="2400" dirty="0">
                <a:solidFill>
                  <a:srgbClr val="290088"/>
                </a:solidFill>
              </a:rPr>
              <a:t>Examination Accommodation</a:t>
            </a:r>
          </a:p>
          <a:p>
            <a:pPr marL="2114550" lvl="4" indent="-285750">
              <a:buFont typeface="Arial" panose="020B0604020202020204" pitchFamily="34" charset="0"/>
              <a:buChar char="•"/>
            </a:pPr>
            <a:r>
              <a:rPr lang="en-US" sz="2400" dirty="0">
                <a:solidFill>
                  <a:srgbClr val="290088"/>
                </a:solidFill>
              </a:rPr>
              <a:t>External Support</a:t>
            </a:r>
          </a:p>
          <a:p>
            <a:pPr marL="2114550" lvl="4" indent="-285750">
              <a:buFont typeface="Arial" panose="020B0604020202020204" pitchFamily="34" charset="0"/>
              <a:buChar char="•"/>
            </a:pPr>
            <a:r>
              <a:rPr lang="en-US" sz="2400" dirty="0">
                <a:solidFill>
                  <a:srgbClr val="290088"/>
                </a:solidFill>
              </a:rPr>
              <a:t>Assistive Technology</a:t>
            </a:r>
            <a:br>
              <a:rPr lang="en-US" sz="2400" dirty="0">
                <a:solidFill>
                  <a:srgbClr val="290088"/>
                </a:solidFill>
              </a:rPr>
            </a:br>
            <a:endParaRPr lang="en-US" sz="2400" dirty="0">
              <a:solidFill>
                <a:srgbClr val="290088"/>
              </a:solidFill>
            </a:endParaRPr>
          </a:p>
        </p:txBody>
      </p:sp>
    </p:spTree>
    <p:extLst>
      <p:ext uri="{BB962C8B-B14F-4D97-AF65-F5344CB8AC3E}">
        <p14:creationId xmlns:p14="http://schemas.microsoft.com/office/powerpoint/2010/main" val="11519618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1181F1-0C69-4A7C-8497-5F5F5B4CE392}"/>
              </a:ext>
            </a:extLst>
          </p:cNvPr>
          <p:cNvSpPr>
            <a:spLocks noGrp="1"/>
          </p:cNvSpPr>
          <p:nvPr>
            <p:ph type="title"/>
          </p:nvPr>
        </p:nvSpPr>
        <p:spPr/>
        <p:txBody>
          <a:bodyPr/>
          <a:lstStyle/>
          <a:p>
            <a:r>
              <a:rPr lang="en-CA"/>
              <a:t>The Role of Technology</a:t>
            </a:r>
            <a:endParaRPr lang="en-CA" dirty="0"/>
          </a:p>
        </p:txBody>
      </p:sp>
    </p:spTree>
    <p:extLst>
      <p:ext uri="{BB962C8B-B14F-4D97-AF65-F5344CB8AC3E}">
        <p14:creationId xmlns:p14="http://schemas.microsoft.com/office/powerpoint/2010/main" val="41355088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628650" y="365126"/>
            <a:ext cx="7886700" cy="2102771"/>
          </a:xfrm>
        </p:spPr>
        <p:txBody>
          <a:bodyPr>
            <a:normAutofit/>
          </a:bodyPr>
          <a:lstStyle/>
          <a:p>
            <a:r>
              <a:rPr lang="en-US" dirty="0"/>
              <a:t>Assistive Technology (AT)</a:t>
            </a:r>
            <a:br>
              <a:rPr lang="en-US" dirty="0"/>
            </a:br>
            <a:br>
              <a:rPr lang="en-US" dirty="0"/>
            </a:br>
            <a:r>
              <a:rPr lang="en-US" dirty="0"/>
              <a:t>Definition</a:t>
            </a:r>
            <a:endParaRPr lang="en-CA" dirty="0"/>
          </a:p>
        </p:txBody>
      </p:sp>
      <p:sp>
        <p:nvSpPr>
          <p:cNvPr id="2" name="Content Placeholder 1"/>
          <p:cNvSpPr>
            <a:spLocks noGrp="1"/>
          </p:cNvSpPr>
          <p:nvPr>
            <p:ph idx="1"/>
          </p:nvPr>
        </p:nvSpPr>
        <p:spPr>
          <a:xfrm>
            <a:off x="1061884" y="2526967"/>
            <a:ext cx="7453466" cy="3846718"/>
          </a:xfrm>
        </p:spPr>
        <p:txBody>
          <a:bodyPr>
            <a:normAutofit/>
          </a:bodyPr>
          <a:lstStyle/>
          <a:p>
            <a:pPr marL="0" indent="0">
              <a:buNone/>
            </a:pPr>
            <a:r>
              <a:rPr lang="en-US" sz="3600" dirty="0"/>
              <a:t>products, equipment, and systems that enhance learning, working, and daily living for persons with disabilities.</a:t>
            </a:r>
            <a:endParaRPr lang="en-CA" sz="3600" dirty="0"/>
          </a:p>
        </p:txBody>
      </p:sp>
      <p:sp>
        <p:nvSpPr>
          <p:cNvPr id="6" name="TextBox 5">
            <a:extLst>
              <a:ext uri="{FF2B5EF4-FFF2-40B4-BE49-F238E27FC236}">
                <a16:creationId xmlns:a16="http://schemas.microsoft.com/office/drawing/2014/main" id="{5EFDBF1E-B476-40E2-89C2-F13E2286C41F}"/>
              </a:ext>
            </a:extLst>
          </p:cNvPr>
          <p:cNvSpPr txBox="1"/>
          <p:nvPr/>
        </p:nvSpPr>
        <p:spPr>
          <a:xfrm>
            <a:off x="328302" y="6432756"/>
            <a:ext cx="6058979" cy="215444"/>
          </a:xfrm>
          <a:prstGeom prst="rect">
            <a:avLst/>
          </a:prstGeom>
          <a:noFill/>
        </p:spPr>
        <p:txBody>
          <a:bodyPr wrap="square" rtlCol="0">
            <a:spAutoFit/>
          </a:bodyPr>
          <a:lstStyle/>
          <a:p>
            <a:r>
              <a:rPr lang="en-CA" sz="800" dirty="0"/>
              <a:t>Source: Assistive Technology Industry Association(</a:t>
            </a:r>
            <a:r>
              <a:rPr lang="en-CA" sz="800" dirty="0" err="1"/>
              <a:t>ATiA</a:t>
            </a:r>
            <a:r>
              <a:rPr lang="en-CA" sz="800" dirty="0"/>
              <a:t>), </a:t>
            </a:r>
            <a:r>
              <a:rPr lang="en-CA" sz="800" dirty="0">
                <a:hlinkClick r:id="rId3"/>
              </a:rPr>
              <a:t>What is AT?</a:t>
            </a:r>
            <a:r>
              <a:rPr lang="en-CA" sz="800" dirty="0"/>
              <a:t>, last accessed on 23 November, 2017</a:t>
            </a:r>
          </a:p>
        </p:txBody>
      </p:sp>
    </p:spTree>
    <p:extLst>
      <p:ext uri="{BB962C8B-B14F-4D97-AF65-F5344CB8AC3E}">
        <p14:creationId xmlns:p14="http://schemas.microsoft.com/office/powerpoint/2010/main" val="9539214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p:txBody>
          <a:bodyPr>
            <a:normAutofit/>
          </a:bodyPr>
          <a:lstStyle/>
          <a:p>
            <a:r>
              <a:rPr lang="en-US" dirty="0"/>
              <a:t>Mobile Devices – Built-in AT features</a:t>
            </a:r>
            <a:endParaRPr lang="en-CA" dirty="0"/>
          </a:p>
        </p:txBody>
      </p:sp>
      <p:sp>
        <p:nvSpPr>
          <p:cNvPr id="2" name="Content Placeholder 1"/>
          <p:cNvSpPr>
            <a:spLocks noGrp="1"/>
          </p:cNvSpPr>
          <p:nvPr>
            <p:ph idx="1"/>
          </p:nvPr>
        </p:nvSpPr>
        <p:spPr/>
        <p:txBody>
          <a:bodyPr>
            <a:normAutofit/>
          </a:bodyPr>
          <a:lstStyle/>
          <a:p>
            <a:r>
              <a:rPr lang="en-US" sz="2400" dirty="0"/>
              <a:t>Most mobile devices come with assistive technology (AT) that can help with reading, writing and organization.</a:t>
            </a:r>
          </a:p>
          <a:p>
            <a:r>
              <a:rPr lang="en-US" sz="2400" dirty="0"/>
              <a:t>Common built-in AT features include text-to-speech and dictation technology.</a:t>
            </a:r>
          </a:p>
          <a:p>
            <a:r>
              <a:rPr lang="en-US" sz="2400" dirty="0"/>
              <a:t>Some examples:</a:t>
            </a:r>
          </a:p>
          <a:p>
            <a:pPr lvl="1"/>
            <a:r>
              <a:rPr lang="en-US" sz="2100" dirty="0"/>
              <a:t>Made for iPhone hearing aids</a:t>
            </a:r>
            <a:r>
              <a:rPr lang="en-US" sz="2100" baseline="30000" dirty="0"/>
              <a:t>1</a:t>
            </a:r>
            <a:r>
              <a:rPr lang="en-US" sz="2100" dirty="0"/>
              <a:t>.</a:t>
            </a:r>
          </a:p>
          <a:p>
            <a:pPr lvl="1"/>
            <a:r>
              <a:rPr lang="en-US" sz="2100" dirty="0"/>
              <a:t>Use accessibility features with Siri (Voice access)</a:t>
            </a:r>
            <a:r>
              <a:rPr lang="en-US" sz="2100" baseline="30000" dirty="0"/>
              <a:t>1</a:t>
            </a:r>
            <a:r>
              <a:rPr lang="en-US" sz="2100" dirty="0"/>
              <a:t>.</a:t>
            </a:r>
          </a:p>
          <a:p>
            <a:pPr lvl="1"/>
            <a:r>
              <a:rPr lang="en-US" sz="2100" dirty="0"/>
              <a:t>Braille support for Android with BrailleBack</a:t>
            </a:r>
            <a:r>
              <a:rPr lang="en-US" sz="2100" baseline="30000" dirty="0"/>
              <a:t>2</a:t>
            </a:r>
            <a:r>
              <a:rPr lang="en-US" sz="2100" dirty="0"/>
              <a:t>.</a:t>
            </a:r>
          </a:p>
          <a:p>
            <a:pPr lvl="1"/>
            <a:r>
              <a:rPr lang="en-US" sz="2100" dirty="0"/>
              <a:t>Zoom &amp; Magnification</a:t>
            </a:r>
            <a:r>
              <a:rPr lang="en-US" sz="2100" baseline="30000" dirty="0"/>
              <a:t>2</a:t>
            </a:r>
            <a:r>
              <a:rPr lang="en-US" sz="2100" dirty="0"/>
              <a:t>.</a:t>
            </a:r>
          </a:p>
          <a:p>
            <a:pPr lvl="1"/>
            <a:endParaRPr lang="en-CA" sz="2100" dirty="0"/>
          </a:p>
        </p:txBody>
      </p:sp>
      <p:sp>
        <p:nvSpPr>
          <p:cNvPr id="6" name="TextBox 5">
            <a:extLst>
              <a:ext uri="{FF2B5EF4-FFF2-40B4-BE49-F238E27FC236}">
                <a16:creationId xmlns:a16="http://schemas.microsoft.com/office/drawing/2014/main" id="{5EFDBF1E-B476-40E2-89C2-F13E2286C41F}"/>
              </a:ext>
            </a:extLst>
          </p:cNvPr>
          <p:cNvSpPr txBox="1"/>
          <p:nvPr/>
        </p:nvSpPr>
        <p:spPr>
          <a:xfrm>
            <a:off x="247036" y="6311899"/>
            <a:ext cx="6058979" cy="461665"/>
          </a:xfrm>
          <a:prstGeom prst="rect">
            <a:avLst/>
          </a:prstGeom>
          <a:noFill/>
        </p:spPr>
        <p:txBody>
          <a:bodyPr wrap="square" rtlCol="0">
            <a:spAutoFit/>
          </a:bodyPr>
          <a:lstStyle/>
          <a:p>
            <a:r>
              <a:rPr lang="en-CA" sz="800" dirty="0"/>
              <a:t>Sources: </a:t>
            </a:r>
          </a:p>
          <a:p>
            <a:r>
              <a:rPr lang="en-CA" sz="800" dirty="0"/>
              <a:t>Apple.com, </a:t>
            </a:r>
            <a:r>
              <a:rPr lang="en-CA" sz="800" dirty="0">
                <a:hlinkClick r:id="rId3"/>
              </a:rPr>
              <a:t>iPhone &amp; iPad Accessibility support</a:t>
            </a:r>
            <a:r>
              <a:rPr lang="en-CA" sz="800" dirty="0"/>
              <a:t>, last accessed on 23 November, 2017</a:t>
            </a:r>
          </a:p>
          <a:p>
            <a:r>
              <a:rPr lang="en-CA" sz="800" dirty="0"/>
              <a:t>Google.com, </a:t>
            </a:r>
            <a:r>
              <a:rPr lang="en-CA" sz="800" dirty="0">
                <a:hlinkClick r:id="rId4"/>
              </a:rPr>
              <a:t>Android Accessibility Help Center</a:t>
            </a:r>
            <a:r>
              <a:rPr lang="en-CA" sz="800" dirty="0"/>
              <a:t>, last accessed on 23 November, 2017</a:t>
            </a:r>
          </a:p>
        </p:txBody>
      </p:sp>
      <p:pic>
        <p:nvPicPr>
          <p:cNvPr id="8" name="Picture 7">
            <a:extLst>
              <a:ext uri="{FF2B5EF4-FFF2-40B4-BE49-F238E27FC236}">
                <a16:creationId xmlns:a16="http://schemas.microsoft.com/office/drawing/2014/main" id="{75F7B9C0-3C03-416B-B48E-ABA5546A3D4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1048" t="19272" r="25801" b="10019"/>
          <a:stretch/>
        </p:blipFill>
        <p:spPr>
          <a:xfrm>
            <a:off x="7658396" y="3103026"/>
            <a:ext cx="1485604" cy="1622322"/>
          </a:xfrm>
          <a:prstGeom prst="rect">
            <a:avLst/>
          </a:prstGeom>
        </p:spPr>
      </p:pic>
      <p:pic>
        <p:nvPicPr>
          <p:cNvPr id="5" name="Picture 4">
            <a:extLst>
              <a:ext uri="{FF2B5EF4-FFF2-40B4-BE49-F238E27FC236}">
                <a16:creationId xmlns:a16="http://schemas.microsoft.com/office/drawing/2014/main" id="{799F371E-2995-4D18-A557-FDF391339D1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0000" t="28105" r="36665" b="25443"/>
          <a:stretch/>
        </p:blipFill>
        <p:spPr>
          <a:xfrm>
            <a:off x="6873876" y="4518870"/>
            <a:ext cx="2270124" cy="1622322"/>
          </a:xfrm>
          <a:prstGeom prst="rect">
            <a:avLst/>
          </a:prstGeom>
        </p:spPr>
      </p:pic>
    </p:spTree>
    <p:extLst>
      <p:ext uri="{BB962C8B-B14F-4D97-AF65-F5344CB8AC3E}">
        <p14:creationId xmlns:p14="http://schemas.microsoft.com/office/powerpoint/2010/main" val="12306119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4D4456C-2710-46E5-A20F-83922C841AC9}"/>
              </a:ext>
            </a:extLst>
          </p:cNvPr>
          <p:cNvPicPr>
            <a:picLocks noChangeAspect="1"/>
          </p:cNvPicPr>
          <p:nvPr/>
        </p:nvPicPr>
        <p:blipFill rotWithShape="1">
          <a:blip r:embed="rId3">
            <a:extLst>
              <a:ext uri="{28A0092B-C50C-407E-A947-70E740481C1C}">
                <a14:useLocalDpi xmlns:a14="http://schemas.microsoft.com/office/drawing/2010/main" val="0"/>
              </a:ext>
            </a:extLst>
          </a:blip>
          <a:srcRect l="11389" t="201" r="11973" b="68400"/>
          <a:stretch/>
        </p:blipFill>
        <p:spPr>
          <a:xfrm>
            <a:off x="-16463" y="0"/>
            <a:ext cx="9160464" cy="2502040"/>
          </a:xfrm>
          <a:prstGeom prst="rect">
            <a:avLst/>
          </a:prstGeom>
        </p:spPr>
      </p:pic>
      <p:sp>
        <p:nvSpPr>
          <p:cNvPr id="2" name="Content Placeholder 1"/>
          <p:cNvSpPr>
            <a:spLocks noGrp="1"/>
          </p:cNvSpPr>
          <p:nvPr>
            <p:ph idx="1"/>
          </p:nvPr>
        </p:nvSpPr>
        <p:spPr>
          <a:xfrm>
            <a:off x="363793" y="2703871"/>
            <a:ext cx="8573729" cy="3873909"/>
          </a:xfrm>
        </p:spPr>
        <p:txBody>
          <a:bodyPr>
            <a:normAutofit lnSpcReduction="10000"/>
          </a:bodyPr>
          <a:lstStyle/>
          <a:p>
            <a:pPr marL="0" indent="0">
              <a:buNone/>
            </a:pPr>
            <a:r>
              <a:rPr lang="en-CA" sz="3200" dirty="0">
                <a:hlinkClick r:id="rId4"/>
              </a:rPr>
              <a:t>Be My Eyes</a:t>
            </a:r>
            <a:r>
              <a:rPr lang="en-CA" sz="2400" dirty="0"/>
              <a:t> - </a:t>
            </a:r>
            <a:r>
              <a:rPr lang="en-US" sz="2400" dirty="0"/>
              <a:t>a free mobile app designed to bring sight to the blind and visually impaired.</a:t>
            </a:r>
          </a:p>
          <a:p>
            <a:pPr marL="0" indent="0">
              <a:buNone/>
            </a:pPr>
            <a:r>
              <a:rPr lang="en-US" sz="3200" dirty="0" err="1">
                <a:hlinkClick r:id="rId5"/>
              </a:rPr>
              <a:t>Avaz</a:t>
            </a:r>
            <a:r>
              <a:rPr lang="en-CA" sz="2400" dirty="0"/>
              <a:t> - </a:t>
            </a:r>
            <a:r>
              <a:rPr lang="en-US" sz="2400" dirty="0"/>
              <a:t>an augmentative and alternative communication (AAC) tool, notable for being India's first successful AAC intervention.</a:t>
            </a:r>
            <a:endParaRPr lang="en-CA" sz="2400" dirty="0">
              <a:hlinkClick r:id="rId6"/>
            </a:endParaRPr>
          </a:p>
          <a:p>
            <a:pPr marL="0" indent="0">
              <a:buNone/>
            </a:pPr>
            <a:r>
              <a:rPr lang="en-CA" sz="3200" dirty="0">
                <a:hlinkClick r:id="rId6"/>
              </a:rPr>
              <a:t>Hear You Now</a:t>
            </a:r>
            <a:r>
              <a:rPr lang="en-CA" sz="2400" dirty="0"/>
              <a:t> - a free sound amplifier tool.</a:t>
            </a:r>
          </a:p>
          <a:p>
            <a:pPr marL="0" indent="0">
              <a:buNone/>
            </a:pPr>
            <a:r>
              <a:rPr lang="en-CA" sz="3200" dirty="0">
                <a:hlinkClick r:id="rId7"/>
              </a:rPr>
              <a:t>Roger Voice</a:t>
            </a:r>
            <a:r>
              <a:rPr lang="en-CA" sz="3200" dirty="0"/>
              <a:t> - </a:t>
            </a:r>
            <a:r>
              <a:rPr lang="en-CA" sz="2400" dirty="0"/>
              <a:t>an app </a:t>
            </a:r>
            <a:r>
              <a:rPr lang="en-US" sz="2400" dirty="0"/>
              <a:t>allows deaf and hard of hearing persons to make phone calls by automatic captioning.</a:t>
            </a:r>
            <a:endParaRPr lang="en-CA" sz="2400" dirty="0">
              <a:hlinkClick r:id="rId8"/>
            </a:endParaRPr>
          </a:p>
          <a:p>
            <a:pPr marL="0" indent="0">
              <a:buNone/>
            </a:pPr>
            <a:r>
              <a:rPr lang="en-CA" sz="3200" dirty="0">
                <a:hlinkClick r:id="rId8"/>
              </a:rPr>
              <a:t>Wheel Mate</a:t>
            </a:r>
            <a:r>
              <a:rPr lang="en-CA" sz="2400" dirty="0"/>
              <a:t> - find wheelchair-accessible toilets and parking spaces.</a:t>
            </a:r>
          </a:p>
        </p:txBody>
      </p:sp>
      <p:sp>
        <p:nvSpPr>
          <p:cNvPr id="11" name="Rectangle: Rounded Corners 10">
            <a:extLst>
              <a:ext uri="{FF2B5EF4-FFF2-40B4-BE49-F238E27FC236}">
                <a16:creationId xmlns:a16="http://schemas.microsoft.com/office/drawing/2014/main" id="{1264E205-ED9C-46FB-B8D9-B4DB4CBC1E2A}"/>
              </a:ext>
            </a:extLst>
          </p:cNvPr>
          <p:cNvSpPr/>
          <p:nvPr/>
        </p:nvSpPr>
        <p:spPr>
          <a:xfrm>
            <a:off x="2104104" y="835742"/>
            <a:ext cx="4975122" cy="197628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itle 2"/>
          <p:cNvSpPr>
            <a:spLocks noGrp="1"/>
          </p:cNvSpPr>
          <p:nvPr>
            <p:ph type="title"/>
          </p:nvPr>
        </p:nvSpPr>
        <p:spPr>
          <a:xfrm>
            <a:off x="19665" y="1006109"/>
            <a:ext cx="9144000" cy="1325563"/>
          </a:xfrm>
        </p:spPr>
        <p:txBody>
          <a:bodyPr>
            <a:normAutofit/>
          </a:bodyPr>
          <a:lstStyle/>
          <a:p>
            <a:r>
              <a:rPr lang="en-US" dirty="0"/>
              <a:t>Mobile Apps to Help </a:t>
            </a:r>
            <a:br>
              <a:rPr lang="en-US" dirty="0"/>
            </a:br>
            <a:r>
              <a:rPr lang="en-US" dirty="0"/>
              <a:t>People with Disability</a:t>
            </a:r>
            <a:endParaRPr lang="en-CA" dirty="0"/>
          </a:p>
        </p:txBody>
      </p:sp>
    </p:spTree>
    <p:extLst>
      <p:ext uri="{BB962C8B-B14F-4D97-AF65-F5344CB8AC3E}">
        <p14:creationId xmlns:p14="http://schemas.microsoft.com/office/powerpoint/2010/main" val="27435525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p:txBody>
          <a:bodyPr/>
          <a:lstStyle/>
          <a:p>
            <a:r>
              <a:rPr lang="en-US"/>
              <a:t>Artificial Intelligence &amp; Robotics</a:t>
            </a:r>
            <a:endParaRPr lang="en-CA" dirty="0"/>
          </a:p>
        </p:txBody>
      </p:sp>
      <p:sp>
        <p:nvSpPr>
          <p:cNvPr id="2" name="Content Placeholder 1"/>
          <p:cNvSpPr>
            <a:spLocks noGrp="1"/>
          </p:cNvSpPr>
          <p:nvPr>
            <p:ph idx="1"/>
          </p:nvPr>
        </p:nvSpPr>
        <p:spPr>
          <a:xfrm>
            <a:off x="628650" y="1825625"/>
            <a:ext cx="7886700" cy="4351338"/>
          </a:xfrm>
        </p:spPr>
        <p:txBody>
          <a:bodyPr/>
          <a:lstStyle/>
          <a:p>
            <a:r>
              <a:rPr lang="en-US" dirty="0"/>
              <a:t>AI for the visually impaired such as vision-free communications</a:t>
            </a:r>
          </a:p>
          <a:p>
            <a:r>
              <a:rPr lang="en-US" dirty="0"/>
              <a:t>Robot caregivers</a:t>
            </a:r>
          </a:p>
          <a:p>
            <a:r>
              <a:rPr lang="en-US" dirty="0"/>
              <a:t>Exoskeletons for the Paralyzed</a:t>
            </a:r>
          </a:p>
          <a:p>
            <a:r>
              <a:rPr lang="en-US" dirty="0"/>
              <a:t>Smart cities for all</a:t>
            </a:r>
            <a:endParaRPr lang="en-US" sz="1400" dirty="0"/>
          </a:p>
          <a:p>
            <a:pPr lvl="1"/>
            <a:r>
              <a:rPr lang="en-US" dirty="0"/>
              <a:t>ICT accessibility </a:t>
            </a:r>
          </a:p>
          <a:p>
            <a:pPr lvl="1"/>
            <a:r>
              <a:rPr lang="en-US" dirty="0"/>
              <a:t>Digital inclusion</a:t>
            </a:r>
          </a:p>
          <a:p>
            <a:pPr lvl="1"/>
            <a:r>
              <a:rPr lang="en-US" dirty="0"/>
              <a:t>ICT accessibility procurement policy</a:t>
            </a:r>
          </a:p>
          <a:p>
            <a:pPr lvl="1"/>
            <a:r>
              <a:rPr lang="en-US" dirty="0"/>
              <a:t>Database solutions for digital inclusion in cities.</a:t>
            </a:r>
          </a:p>
          <a:p>
            <a:pPr lvl="2"/>
            <a:endParaRPr lang="en-US" dirty="0"/>
          </a:p>
          <a:p>
            <a:pPr lvl="2"/>
            <a:endParaRPr lang="en-US" dirty="0"/>
          </a:p>
          <a:p>
            <a:pPr lvl="1"/>
            <a:endParaRPr lang="en-US" dirty="0"/>
          </a:p>
          <a:p>
            <a:pPr lvl="1"/>
            <a:endParaRPr lang="en-US" dirty="0"/>
          </a:p>
          <a:p>
            <a:pPr lvl="1"/>
            <a:endParaRPr lang="en-CA" dirty="0"/>
          </a:p>
        </p:txBody>
      </p:sp>
      <p:sp>
        <p:nvSpPr>
          <p:cNvPr id="6" name="TextBox 5">
            <a:extLst>
              <a:ext uri="{FF2B5EF4-FFF2-40B4-BE49-F238E27FC236}">
                <a16:creationId xmlns:a16="http://schemas.microsoft.com/office/drawing/2014/main" id="{5EFDBF1E-B476-40E2-89C2-F13E2286C41F}"/>
              </a:ext>
            </a:extLst>
          </p:cNvPr>
          <p:cNvSpPr txBox="1"/>
          <p:nvPr/>
        </p:nvSpPr>
        <p:spPr>
          <a:xfrm>
            <a:off x="207707" y="6469215"/>
            <a:ext cx="6058979" cy="215444"/>
          </a:xfrm>
          <a:prstGeom prst="rect">
            <a:avLst/>
          </a:prstGeom>
          <a:noFill/>
        </p:spPr>
        <p:txBody>
          <a:bodyPr wrap="square" rtlCol="0">
            <a:spAutoFit/>
          </a:bodyPr>
          <a:lstStyle/>
          <a:p>
            <a:r>
              <a:rPr lang="en-CA" sz="800" dirty="0"/>
              <a:t>1 </a:t>
            </a:r>
            <a:r>
              <a:rPr lang="en-CA" sz="800" dirty="0" err="1"/>
              <a:t>Progrss</a:t>
            </a:r>
            <a:r>
              <a:rPr lang="en-CA" sz="800" dirty="0"/>
              <a:t>,.</a:t>
            </a:r>
            <a:r>
              <a:rPr lang="en-CA" sz="800" dirty="0">
                <a:hlinkClick r:id="rId3"/>
              </a:rPr>
              <a:t> Four Tools to Design Smart Cities for Persons with Disabilities</a:t>
            </a:r>
            <a:r>
              <a:rPr lang="en-CA" sz="800" dirty="0"/>
              <a:t>,  published on 11 May, 2017</a:t>
            </a:r>
          </a:p>
        </p:txBody>
      </p:sp>
      <p:sp>
        <p:nvSpPr>
          <p:cNvPr id="9" name="Rectangle 8">
            <a:extLst>
              <a:ext uri="{FF2B5EF4-FFF2-40B4-BE49-F238E27FC236}">
                <a16:creationId xmlns:a16="http://schemas.microsoft.com/office/drawing/2014/main" id="{7FC6CF21-FD41-400F-8628-DBA371D169E9}"/>
              </a:ext>
            </a:extLst>
          </p:cNvPr>
          <p:cNvSpPr/>
          <p:nvPr/>
        </p:nvSpPr>
        <p:spPr>
          <a:xfrm>
            <a:off x="3437931" y="3671290"/>
            <a:ext cx="276038" cy="307777"/>
          </a:xfrm>
          <a:prstGeom prst="rect">
            <a:avLst/>
          </a:prstGeom>
        </p:spPr>
        <p:txBody>
          <a:bodyPr wrap="none">
            <a:spAutoFit/>
          </a:bodyPr>
          <a:lstStyle/>
          <a:p>
            <a:r>
              <a:rPr lang="en-US" sz="1400" dirty="0">
                <a:solidFill>
                  <a:srgbClr val="290088"/>
                </a:solidFill>
              </a:rPr>
              <a:t>1</a:t>
            </a:r>
            <a:endParaRPr lang="en-CA" sz="1400" dirty="0">
              <a:solidFill>
                <a:srgbClr val="290088"/>
              </a:solidFill>
            </a:endParaRPr>
          </a:p>
        </p:txBody>
      </p:sp>
      <p:pic>
        <p:nvPicPr>
          <p:cNvPr id="13" name="Picture 12">
            <a:extLst>
              <a:ext uri="{FF2B5EF4-FFF2-40B4-BE49-F238E27FC236}">
                <a16:creationId xmlns:a16="http://schemas.microsoft.com/office/drawing/2014/main" id="{AD8C29B6-A1F3-4A24-AB10-F211CF42FD66}"/>
              </a:ext>
            </a:extLst>
          </p:cNvPr>
          <p:cNvPicPr>
            <a:picLocks noChangeAspect="1"/>
          </p:cNvPicPr>
          <p:nvPr/>
        </p:nvPicPr>
        <p:blipFill rotWithShape="1">
          <a:blip r:embed="rId4">
            <a:extLst>
              <a:ext uri="{28A0092B-C50C-407E-A947-70E740481C1C}">
                <a14:useLocalDpi xmlns:a14="http://schemas.microsoft.com/office/drawing/2010/main" val="0"/>
              </a:ext>
            </a:extLst>
          </a:blip>
          <a:srcRect t="3238" r="12065" b="11808"/>
          <a:stretch/>
        </p:blipFill>
        <p:spPr>
          <a:xfrm>
            <a:off x="5732206" y="2669058"/>
            <a:ext cx="3411794" cy="2142773"/>
          </a:xfrm>
          <a:prstGeom prst="rect">
            <a:avLst/>
          </a:prstGeom>
        </p:spPr>
      </p:pic>
    </p:spTree>
    <p:extLst>
      <p:ext uri="{BB962C8B-B14F-4D97-AF65-F5344CB8AC3E}">
        <p14:creationId xmlns:p14="http://schemas.microsoft.com/office/powerpoint/2010/main" val="1573980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18601" y="1906294"/>
            <a:ext cx="2976553" cy="2478419"/>
          </a:xfrm>
          <a:prstGeom prst="roundRect">
            <a:avLst>
              <a:gd name="adj" fmla="val 8594"/>
            </a:avLst>
          </a:prstGeom>
          <a:solidFill>
            <a:srgbClr val="FFFFFF">
              <a:shade val="85000"/>
            </a:srgbClr>
          </a:solidFill>
          <a:ln>
            <a:noFill/>
          </a:ln>
          <a:effectLst/>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255"/>
          <a:stretch/>
        </p:blipFill>
        <p:spPr>
          <a:xfrm>
            <a:off x="0" y="1901520"/>
            <a:ext cx="2984889" cy="2490792"/>
          </a:xfrm>
          <a:prstGeom prst="roundRect">
            <a:avLst>
              <a:gd name="adj" fmla="val 8594"/>
            </a:avLst>
          </a:prstGeom>
          <a:solidFill>
            <a:srgbClr val="FFFFFF">
              <a:shade val="85000"/>
            </a:srgbClr>
          </a:solidFill>
          <a:ln>
            <a:noFill/>
          </a:ln>
          <a:effectLst/>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047275" y="1906294"/>
            <a:ext cx="3008448" cy="2486117"/>
          </a:xfrm>
          <a:prstGeom prst="roundRect">
            <a:avLst>
              <a:gd name="adj" fmla="val 8594"/>
            </a:avLst>
          </a:prstGeom>
          <a:solidFill>
            <a:srgbClr val="FFFFFF">
              <a:shade val="85000"/>
            </a:srgbClr>
          </a:solidFill>
          <a:ln>
            <a:noFill/>
          </a:ln>
          <a:effectLst/>
        </p:spPr>
      </p:pic>
      <p:sp>
        <p:nvSpPr>
          <p:cNvPr id="16" name="Rectangle 15"/>
          <p:cNvSpPr/>
          <p:nvPr/>
        </p:nvSpPr>
        <p:spPr>
          <a:xfrm>
            <a:off x="442737" y="4522562"/>
            <a:ext cx="8257427" cy="2062103"/>
          </a:xfrm>
          <a:prstGeom prst="rect">
            <a:avLst/>
          </a:prstGeom>
          <a:effectLst/>
        </p:spPr>
        <p:txBody>
          <a:bodyPr wrap="square">
            <a:spAutoFit/>
          </a:bodyPr>
          <a:lstStyle/>
          <a:p>
            <a:pPr algn="ctr"/>
            <a:r>
              <a:rPr lang="en-US" sz="3200" dirty="0">
                <a:solidFill>
                  <a:srgbClr val="290088"/>
                </a:solidFill>
                <a:latin typeface="HelveticaNeueLT Std" panose="020B0604020202020204" pitchFamily="34" charset="0"/>
              </a:rPr>
              <a:t>To help Commonwealth governments and institutions use technologies to improve and expand learning for sustainable development</a:t>
            </a:r>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55660"/>
            <a:ext cx="9144000" cy="1845860"/>
          </a:xfrm>
          <a:prstGeom prst="rect">
            <a:avLst/>
          </a:prstGeom>
        </p:spPr>
      </p:pic>
    </p:spTree>
    <p:extLst>
      <p:ext uri="{BB962C8B-B14F-4D97-AF65-F5344CB8AC3E}">
        <p14:creationId xmlns:p14="http://schemas.microsoft.com/office/powerpoint/2010/main" val="3341348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p:txBody>
          <a:bodyPr>
            <a:normAutofit/>
          </a:bodyPr>
          <a:lstStyle/>
          <a:p>
            <a:r>
              <a:rPr lang="en-US" dirty="0"/>
              <a:t>Virtual Reality &amp; Augmented Reality</a:t>
            </a:r>
            <a:endParaRPr lang="en-CA" dirty="0"/>
          </a:p>
        </p:txBody>
      </p:sp>
      <p:sp>
        <p:nvSpPr>
          <p:cNvPr id="2" name="Content Placeholder 1"/>
          <p:cNvSpPr>
            <a:spLocks noGrp="1"/>
          </p:cNvSpPr>
          <p:nvPr>
            <p:ph sz="half" idx="1"/>
          </p:nvPr>
        </p:nvSpPr>
        <p:spPr>
          <a:xfrm>
            <a:off x="377006" y="1550721"/>
            <a:ext cx="3886200" cy="4351338"/>
          </a:xfrm>
        </p:spPr>
        <p:txBody>
          <a:bodyPr>
            <a:normAutofit/>
          </a:bodyPr>
          <a:lstStyle/>
          <a:p>
            <a:pPr marL="0" indent="0">
              <a:buNone/>
            </a:pPr>
            <a:r>
              <a:rPr lang="en-US" sz="3600" b="1" dirty="0"/>
              <a:t>VR</a:t>
            </a:r>
          </a:p>
          <a:p>
            <a:pPr lvl="1"/>
            <a:r>
              <a:rPr lang="en-US" sz="2800" dirty="0"/>
              <a:t>Try out-of-reach experiences</a:t>
            </a:r>
          </a:p>
          <a:p>
            <a:pPr lvl="1"/>
            <a:r>
              <a:rPr lang="en-US" sz="2800" dirty="0"/>
              <a:t>Increase safety for persons with learning disabilities such as autism</a:t>
            </a:r>
          </a:p>
          <a:p>
            <a:pPr lvl="1"/>
            <a:r>
              <a:rPr lang="en-US" sz="2800" dirty="0"/>
              <a:t>Practice social skills</a:t>
            </a:r>
            <a:endParaRPr lang="en-US" sz="2000" dirty="0"/>
          </a:p>
          <a:p>
            <a:endParaRPr lang="en-US" sz="2000" dirty="0"/>
          </a:p>
          <a:p>
            <a:pPr marL="342900" lvl="1" indent="0">
              <a:buNone/>
            </a:pPr>
            <a:endParaRPr lang="en-CA" dirty="0"/>
          </a:p>
        </p:txBody>
      </p:sp>
      <p:sp>
        <p:nvSpPr>
          <p:cNvPr id="7" name="Content Placeholder 6">
            <a:extLst>
              <a:ext uri="{FF2B5EF4-FFF2-40B4-BE49-F238E27FC236}">
                <a16:creationId xmlns:a16="http://schemas.microsoft.com/office/drawing/2014/main" id="{CFB48E8B-D4DC-43AB-BDCE-D143A11A951B}"/>
              </a:ext>
            </a:extLst>
          </p:cNvPr>
          <p:cNvSpPr>
            <a:spLocks noGrp="1"/>
          </p:cNvSpPr>
          <p:nvPr>
            <p:ph sz="half" idx="2"/>
          </p:nvPr>
        </p:nvSpPr>
        <p:spPr>
          <a:xfrm>
            <a:off x="4393176" y="3485516"/>
            <a:ext cx="4446024" cy="3112346"/>
          </a:xfrm>
        </p:spPr>
        <p:txBody>
          <a:bodyPr>
            <a:normAutofit/>
          </a:bodyPr>
          <a:lstStyle/>
          <a:p>
            <a:pPr marL="0" indent="0">
              <a:buNone/>
            </a:pPr>
            <a:r>
              <a:rPr lang="en-US" sz="3600" b="1" dirty="0"/>
              <a:t>AR</a:t>
            </a:r>
          </a:p>
          <a:p>
            <a:pPr lvl="1"/>
            <a:r>
              <a:rPr lang="en-US" sz="2800" dirty="0"/>
              <a:t>Help visually-impaired persons to recognize their environments with ease</a:t>
            </a:r>
          </a:p>
          <a:p>
            <a:pPr lvl="1"/>
            <a:r>
              <a:rPr lang="en-US" sz="2800" dirty="0"/>
              <a:t>Learn essential life skills</a:t>
            </a:r>
          </a:p>
        </p:txBody>
      </p:sp>
      <p:sp>
        <p:nvSpPr>
          <p:cNvPr id="6" name="TextBox 5">
            <a:extLst>
              <a:ext uri="{FF2B5EF4-FFF2-40B4-BE49-F238E27FC236}">
                <a16:creationId xmlns:a16="http://schemas.microsoft.com/office/drawing/2014/main" id="{5EFDBF1E-B476-40E2-89C2-F13E2286C41F}"/>
              </a:ext>
            </a:extLst>
          </p:cNvPr>
          <p:cNvSpPr txBox="1"/>
          <p:nvPr/>
        </p:nvSpPr>
        <p:spPr>
          <a:xfrm>
            <a:off x="247035" y="6519446"/>
            <a:ext cx="6058979" cy="338554"/>
          </a:xfrm>
          <a:prstGeom prst="rect">
            <a:avLst/>
          </a:prstGeom>
          <a:noFill/>
        </p:spPr>
        <p:txBody>
          <a:bodyPr wrap="square" rtlCol="0">
            <a:spAutoFit/>
          </a:bodyPr>
          <a:lstStyle/>
          <a:p>
            <a:r>
              <a:rPr lang="en-CA" sz="800" dirty="0"/>
              <a:t>Source:  </a:t>
            </a:r>
            <a:r>
              <a:rPr lang="en-CA" sz="800" dirty="0">
                <a:hlinkClick r:id="rId3"/>
              </a:rPr>
              <a:t>http://www.thegenius.ca/augmented-virtual-reality-benefit-disabled-people/</a:t>
            </a:r>
            <a:endParaRPr lang="en-CA" sz="800" dirty="0"/>
          </a:p>
          <a:p>
            <a:pPr marL="257175" indent="-257175">
              <a:buFont typeface="+mj-lt"/>
              <a:buAutoNum type="arabicPeriod"/>
            </a:pPr>
            <a:endParaRPr lang="en-CA" sz="800" dirty="0"/>
          </a:p>
        </p:txBody>
      </p:sp>
      <p:pic>
        <p:nvPicPr>
          <p:cNvPr id="17" name="Picture 16">
            <a:extLst>
              <a:ext uri="{FF2B5EF4-FFF2-40B4-BE49-F238E27FC236}">
                <a16:creationId xmlns:a16="http://schemas.microsoft.com/office/drawing/2014/main" id="{65ABBC26-B2B5-4C5C-9B4D-6D688922B933}"/>
              </a:ext>
            </a:extLst>
          </p:cNvPr>
          <p:cNvPicPr>
            <a:picLocks noChangeAspect="1"/>
          </p:cNvPicPr>
          <p:nvPr/>
        </p:nvPicPr>
        <p:blipFill rotWithShape="1">
          <a:blip r:embed="rId4">
            <a:extLst>
              <a:ext uri="{28A0092B-C50C-407E-A947-70E740481C1C}">
                <a14:useLocalDpi xmlns:a14="http://schemas.microsoft.com/office/drawing/2010/main" val="0"/>
              </a:ext>
            </a:extLst>
          </a:blip>
          <a:srcRect t="17149" b="12231"/>
          <a:stretch/>
        </p:blipFill>
        <p:spPr>
          <a:xfrm>
            <a:off x="5358581" y="1550721"/>
            <a:ext cx="3785419" cy="1937263"/>
          </a:xfrm>
          <a:prstGeom prst="rect">
            <a:avLst/>
          </a:prstGeom>
        </p:spPr>
      </p:pic>
    </p:spTree>
    <p:extLst>
      <p:ext uri="{BB962C8B-B14F-4D97-AF65-F5344CB8AC3E}">
        <p14:creationId xmlns:p14="http://schemas.microsoft.com/office/powerpoint/2010/main" val="308477309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99975C-BAC4-465A-981C-88F5B3C6C0DD}"/>
              </a:ext>
            </a:extLst>
          </p:cNvPr>
          <p:cNvSpPr>
            <a:spLocks noGrp="1"/>
          </p:cNvSpPr>
          <p:nvPr>
            <p:ph type="title"/>
          </p:nvPr>
        </p:nvSpPr>
        <p:spPr>
          <a:xfrm>
            <a:off x="0" y="138984"/>
            <a:ext cx="9144000" cy="1325563"/>
          </a:xfrm>
        </p:spPr>
        <p:txBody>
          <a:bodyPr/>
          <a:lstStyle/>
          <a:p>
            <a:r>
              <a:rPr lang="en-CA"/>
              <a:t>Inclusive Design Institute – Fluid project</a:t>
            </a:r>
            <a:endParaRPr lang="en-CA" dirty="0"/>
          </a:p>
        </p:txBody>
      </p:sp>
      <p:pic>
        <p:nvPicPr>
          <p:cNvPr id="5" name="Content Placeholder 4">
            <a:extLst>
              <a:ext uri="{FF2B5EF4-FFF2-40B4-BE49-F238E27FC236}">
                <a16:creationId xmlns:a16="http://schemas.microsoft.com/office/drawing/2014/main" id="{E20E8AF6-1A03-4462-861B-1CCA8D940FD1}"/>
              </a:ext>
            </a:extLst>
          </p:cNvPr>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652462" y="1464547"/>
            <a:ext cx="7839075" cy="4572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5520618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B3A28-C56B-401C-BBA2-3C7295E60D14}"/>
              </a:ext>
            </a:extLst>
          </p:cNvPr>
          <p:cNvSpPr>
            <a:spLocks noGrp="1"/>
          </p:cNvSpPr>
          <p:nvPr>
            <p:ph type="title"/>
          </p:nvPr>
        </p:nvSpPr>
        <p:spPr/>
        <p:txBody>
          <a:bodyPr/>
          <a:lstStyle/>
          <a:p>
            <a:r>
              <a:rPr lang="en-CA" dirty="0"/>
              <a:t>Barriers to ICT in Education</a:t>
            </a:r>
          </a:p>
        </p:txBody>
      </p:sp>
      <p:sp>
        <p:nvSpPr>
          <p:cNvPr id="3" name="Content Placeholder 2">
            <a:extLst>
              <a:ext uri="{FF2B5EF4-FFF2-40B4-BE49-F238E27FC236}">
                <a16:creationId xmlns:a16="http://schemas.microsoft.com/office/drawing/2014/main" id="{02263926-1A5F-49F8-84E0-199793AB9073}"/>
              </a:ext>
            </a:extLst>
          </p:cNvPr>
          <p:cNvSpPr>
            <a:spLocks noGrp="1"/>
          </p:cNvSpPr>
          <p:nvPr>
            <p:ph idx="1"/>
          </p:nvPr>
        </p:nvSpPr>
        <p:spPr>
          <a:xfrm>
            <a:off x="628650" y="1818968"/>
            <a:ext cx="8446524" cy="4357995"/>
          </a:xfrm>
        </p:spPr>
        <p:txBody>
          <a:bodyPr>
            <a:normAutofit fontScale="92500" lnSpcReduction="20000"/>
          </a:bodyPr>
          <a:lstStyle/>
          <a:p>
            <a:pPr marL="0" indent="0">
              <a:buNone/>
            </a:pPr>
            <a:r>
              <a:rPr lang="en-CA" sz="3200" b="1" dirty="0"/>
              <a:t>Physical</a:t>
            </a:r>
            <a:r>
              <a:rPr lang="en-CA" sz="3200" dirty="0"/>
              <a:t> - access</a:t>
            </a:r>
          </a:p>
          <a:p>
            <a:pPr marL="0" indent="0">
              <a:buNone/>
            </a:pPr>
            <a:endParaRPr lang="en-CA" sz="3200" dirty="0"/>
          </a:p>
          <a:p>
            <a:pPr marL="0" indent="0">
              <a:buNone/>
            </a:pPr>
            <a:r>
              <a:rPr lang="en-CA" sz="3200" b="1" dirty="0"/>
              <a:t>Cognitive</a:t>
            </a:r>
            <a:r>
              <a:rPr lang="en-CA" sz="3200" dirty="0"/>
              <a:t> - specific learning problems</a:t>
            </a:r>
          </a:p>
          <a:p>
            <a:pPr marL="0" indent="0">
              <a:buNone/>
            </a:pPr>
            <a:endParaRPr lang="en-CA" sz="3200" dirty="0"/>
          </a:p>
          <a:p>
            <a:pPr marL="0" indent="0">
              <a:buNone/>
            </a:pPr>
            <a:r>
              <a:rPr lang="en-CA" sz="3200" b="1" dirty="0"/>
              <a:t>Content</a:t>
            </a:r>
            <a:r>
              <a:rPr lang="en-CA" sz="3200" dirty="0"/>
              <a:t> - language; software</a:t>
            </a:r>
          </a:p>
          <a:p>
            <a:pPr marL="0" indent="0">
              <a:buNone/>
            </a:pPr>
            <a:endParaRPr lang="en-CA" sz="3200" dirty="0"/>
          </a:p>
          <a:p>
            <a:pPr marL="0" indent="0">
              <a:buNone/>
            </a:pPr>
            <a:r>
              <a:rPr lang="en-CA" sz="3200" b="1" dirty="0"/>
              <a:t>Didactic</a:t>
            </a:r>
            <a:r>
              <a:rPr lang="en-CA" sz="3200" dirty="0"/>
              <a:t> - teachers lack skills; inflexible learning</a:t>
            </a:r>
          </a:p>
          <a:p>
            <a:pPr marL="0" indent="0">
              <a:buNone/>
            </a:pPr>
            <a:endParaRPr lang="en-CA" sz="3200" dirty="0"/>
          </a:p>
          <a:p>
            <a:pPr marL="0" indent="0">
              <a:buNone/>
            </a:pPr>
            <a:r>
              <a:rPr lang="en-CA" sz="3200" b="1" dirty="0"/>
              <a:t>Financial</a:t>
            </a:r>
            <a:r>
              <a:rPr lang="en-CA" sz="3200" dirty="0"/>
              <a:t> - cost of devices; hardware and software</a:t>
            </a:r>
          </a:p>
        </p:txBody>
      </p:sp>
      <p:sp>
        <p:nvSpPr>
          <p:cNvPr id="4" name="Rectangle 3">
            <a:extLst>
              <a:ext uri="{FF2B5EF4-FFF2-40B4-BE49-F238E27FC236}">
                <a16:creationId xmlns:a16="http://schemas.microsoft.com/office/drawing/2014/main" id="{5037269E-C3E4-41B7-B3BE-3D0C875ABB05}"/>
              </a:ext>
            </a:extLst>
          </p:cNvPr>
          <p:cNvSpPr/>
          <p:nvPr/>
        </p:nvSpPr>
        <p:spPr>
          <a:xfrm>
            <a:off x="221226" y="6440170"/>
            <a:ext cx="5235677" cy="215444"/>
          </a:xfrm>
          <a:prstGeom prst="rect">
            <a:avLst/>
          </a:prstGeom>
        </p:spPr>
        <p:txBody>
          <a:bodyPr wrap="square">
            <a:spAutoFit/>
          </a:bodyPr>
          <a:lstStyle/>
          <a:p>
            <a:r>
              <a:rPr lang="en-US" sz="800" dirty="0">
                <a:hlinkClick r:id="rId2"/>
              </a:rPr>
              <a:t>Model Policy for Inclusive ICTs in Education for Persons with Disabilities</a:t>
            </a:r>
            <a:r>
              <a:rPr lang="en-CA" sz="800" dirty="0"/>
              <a:t>, UNESCO, Euro Agency; G3ict, 2014, p.10</a:t>
            </a:r>
          </a:p>
        </p:txBody>
      </p:sp>
    </p:spTree>
    <p:extLst>
      <p:ext uri="{BB962C8B-B14F-4D97-AF65-F5344CB8AC3E}">
        <p14:creationId xmlns:p14="http://schemas.microsoft.com/office/powerpoint/2010/main" val="30559710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AECF2-5077-4BFA-8CCF-BD1F2F439B94}"/>
              </a:ext>
            </a:extLst>
          </p:cNvPr>
          <p:cNvSpPr>
            <a:spLocks noGrp="1"/>
          </p:cNvSpPr>
          <p:nvPr>
            <p:ph type="title"/>
          </p:nvPr>
        </p:nvSpPr>
        <p:spPr/>
        <p:txBody>
          <a:bodyPr/>
          <a:lstStyle/>
          <a:p>
            <a:r>
              <a:rPr lang="en-CA" dirty="0"/>
              <a:t>Using Technology</a:t>
            </a:r>
          </a:p>
        </p:txBody>
      </p:sp>
      <p:graphicFrame>
        <p:nvGraphicFramePr>
          <p:cNvPr id="9" name="Table 8">
            <a:extLst>
              <a:ext uri="{FF2B5EF4-FFF2-40B4-BE49-F238E27FC236}">
                <a16:creationId xmlns:a16="http://schemas.microsoft.com/office/drawing/2014/main" id="{7A9C962C-CEAB-4ADD-9972-8D66DEFF0FD7}"/>
              </a:ext>
            </a:extLst>
          </p:cNvPr>
          <p:cNvGraphicFramePr>
            <a:graphicFrameLocks noGrp="1"/>
          </p:cNvGraphicFramePr>
          <p:nvPr>
            <p:extLst>
              <p:ext uri="{D42A27DB-BD31-4B8C-83A1-F6EECF244321}">
                <p14:modId xmlns:p14="http://schemas.microsoft.com/office/powerpoint/2010/main" val="3774878153"/>
              </p:ext>
            </p:extLst>
          </p:nvPr>
        </p:nvGraphicFramePr>
        <p:xfrm>
          <a:off x="792480" y="1590040"/>
          <a:ext cx="7548880" cy="4407858"/>
        </p:xfrm>
        <a:graphic>
          <a:graphicData uri="http://schemas.openxmlformats.org/drawingml/2006/table">
            <a:tbl>
              <a:tblPr firstRow="1" bandRow="1">
                <a:tableStyleId>{37CE84F3-28C3-443E-9E96-99CF82512B78}</a:tableStyleId>
              </a:tblPr>
              <a:tblGrid>
                <a:gridCol w="3774440">
                  <a:extLst>
                    <a:ext uri="{9D8B030D-6E8A-4147-A177-3AD203B41FA5}">
                      <a16:colId xmlns:a16="http://schemas.microsoft.com/office/drawing/2014/main" val="773675235"/>
                    </a:ext>
                  </a:extLst>
                </a:gridCol>
                <a:gridCol w="3774440">
                  <a:extLst>
                    <a:ext uri="{9D8B030D-6E8A-4147-A177-3AD203B41FA5}">
                      <a16:colId xmlns:a16="http://schemas.microsoft.com/office/drawing/2014/main" val="1388071777"/>
                    </a:ext>
                  </a:extLst>
                </a:gridCol>
              </a:tblGrid>
              <a:tr h="49942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a:t>Assistive Technologies</a:t>
                      </a:r>
                    </a:p>
                  </a:txBody>
                  <a:tcPr/>
                </a:tc>
                <a:tc>
                  <a:txBody>
                    <a:bodyPr/>
                    <a:lstStyle/>
                    <a:p>
                      <a:pPr algn="ctr"/>
                      <a:r>
                        <a:rPr lang="en-US" sz="2400" dirty="0"/>
                        <a:t>ODL Technologies</a:t>
                      </a:r>
                    </a:p>
                  </a:txBody>
                  <a:tcPr/>
                </a:tc>
                <a:extLst>
                  <a:ext uri="{0D108BD9-81ED-4DB2-BD59-A6C34878D82A}">
                    <a16:rowId xmlns:a16="http://schemas.microsoft.com/office/drawing/2014/main" val="1215209173"/>
                  </a:ext>
                </a:extLst>
              </a:tr>
              <a:tr h="862018">
                <a:tc>
                  <a:txBody>
                    <a:bodyPr/>
                    <a:lstStyle/>
                    <a:p>
                      <a:pPr marL="0" indent="0">
                        <a:buFont typeface="Arial" panose="020B0604020202020204" pitchFamily="34" charset="0"/>
                        <a:buNone/>
                      </a:pPr>
                      <a:r>
                        <a:rPr lang="en-US" sz="2400" dirty="0"/>
                        <a:t>Voice recognition of typing</a:t>
                      </a:r>
                    </a:p>
                  </a:txBody>
                  <a:tcPr/>
                </a:tc>
                <a:tc>
                  <a:txBody>
                    <a:bodyPr/>
                    <a:lstStyle/>
                    <a:p>
                      <a:pPr marL="285750" indent="-285750">
                        <a:buFont typeface="Arial" panose="020B0604020202020204" pitchFamily="34" charset="0"/>
                        <a:buChar char="•"/>
                      </a:pPr>
                      <a:r>
                        <a:rPr lang="en-US" sz="2400" dirty="0"/>
                        <a:t>Audio, video and interactive multimedia</a:t>
                      </a:r>
                    </a:p>
                  </a:txBody>
                  <a:tcPr/>
                </a:tc>
                <a:extLst>
                  <a:ext uri="{0D108BD9-81ED-4DB2-BD59-A6C34878D82A}">
                    <a16:rowId xmlns:a16="http://schemas.microsoft.com/office/drawing/2014/main" val="621018047"/>
                  </a:ext>
                </a:extLst>
              </a:tr>
              <a:tr h="499422">
                <a:tc>
                  <a:txBody>
                    <a:bodyPr/>
                    <a:lstStyle/>
                    <a:p>
                      <a:pPr marL="0" indent="0">
                        <a:buFont typeface="Arial" panose="020B0604020202020204" pitchFamily="34" charset="0"/>
                        <a:buNone/>
                      </a:pPr>
                      <a:r>
                        <a:rPr lang="en-US" sz="2400" dirty="0"/>
                        <a:t>Pointing devices (track ball, touch screen)</a:t>
                      </a:r>
                    </a:p>
                  </a:txBody>
                  <a:tcPr/>
                </a:tc>
                <a:tc>
                  <a:txBody>
                    <a:bodyPr/>
                    <a:lstStyle/>
                    <a:p>
                      <a:pPr marL="285750" indent="-285750">
                        <a:buFont typeface="Arial" panose="020B0604020202020204" pitchFamily="34" charset="0"/>
                        <a:buChar char="•"/>
                      </a:pPr>
                      <a:r>
                        <a:rPr lang="en-US" sz="2400" dirty="0"/>
                        <a:t>Online courses</a:t>
                      </a:r>
                    </a:p>
                  </a:txBody>
                  <a:tcPr/>
                </a:tc>
                <a:extLst>
                  <a:ext uri="{0D108BD9-81ED-4DB2-BD59-A6C34878D82A}">
                    <a16:rowId xmlns:a16="http://schemas.microsoft.com/office/drawing/2014/main" val="237998796"/>
                  </a:ext>
                </a:extLst>
              </a:tr>
              <a:tr h="862018">
                <a:tc>
                  <a:txBody>
                    <a:bodyPr/>
                    <a:lstStyle/>
                    <a:p>
                      <a:pPr marL="0" indent="0">
                        <a:buFont typeface="Arial" panose="020B0604020202020204" pitchFamily="34" charset="0"/>
                        <a:buNone/>
                      </a:pPr>
                      <a:r>
                        <a:rPr lang="en-US" sz="2400" dirty="0"/>
                        <a:t>Magnification of screen </a:t>
                      </a:r>
                    </a:p>
                  </a:txBody>
                  <a:tcPr/>
                </a:tc>
                <a:tc>
                  <a:txBody>
                    <a:bodyPr/>
                    <a:lstStyle/>
                    <a:p>
                      <a:pPr marL="285750" indent="-285750">
                        <a:buFont typeface="Arial" panose="020B0604020202020204" pitchFamily="34" charset="0"/>
                        <a:buChar char="•"/>
                      </a:pPr>
                      <a:r>
                        <a:rPr lang="en-US" sz="2400" dirty="0"/>
                        <a:t>Email, Forum and asynchronous tools</a:t>
                      </a:r>
                    </a:p>
                  </a:txBody>
                  <a:tcPr/>
                </a:tc>
                <a:extLst>
                  <a:ext uri="{0D108BD9-81ED-4DB2-BD59-A6C34878D82A}">
                    <a16:rowId xmlns:a16="http://schemas.microsoft.com/office/drawing/2014/main" val="2643842274"/>
                  </a:ext>
                </a:extLst>
              </a:tr>
              <a:tr h="862018">
                <a:tc>
                  <a:txBody>
                    <a:bodyPr/>
                    <a:lstStyle/>
                    <a:p>
                      <a:pPr marL="0" indent="0">
                        <a:buFont typeface="Arial" panose="020B0604020202020204" pitchFamily="34" charset="0"/>
                        <a:buNone/>
                      </a:pPr>
                      <a:r>
                        <a:rPr lang="en-US" sz="2400" dirty="0"/>
                        <a:t>Planning and </a:t>
                      </a:r>
                      <a:r>
                        <a:rPr lang="en-US" sz="2400" dirty="0" err="1"/>
                        <a:t>organisation</a:t>
                      </a:r>
                      <a:r>
                        <a:rPr lang="en-US" sz="2400" dirty="0"/>
                        <a:t> software</a:t>
                      </a:r>
                    </a:p>
                  </a:txBody>
                  <a:tcPr/>
                </a:tc>
                <a:tc>
                  <a:txBody>
                    <a:bodyPr/>
                    <a:lstStyle/>
                    <a:p>
                      <a:pPr marL="285750" indent="-285750">
                        <a:buFont typeface="Arial" panose="020B0604020202020204" pitchFamily="34" charset="0"/>
                        <a:buChar char="•"/>
                      </a:pPr>
                      <a:r>
                        <a:rPr lang="en-US" sz="2400" dirty="0"/>
                        <a:t>Chatrooms, whiteboards and video conferencing</a:t>
                      </a:r>
                    </a:p>
                  </a:txBody>
                  <a:tcPr/>
                </a:tc>
                <a:extLst>
                  <a:ext uri="{0D108BD9-81ED-4DB2-BD59-A6C34878D82A}">
                    <a16:rowId xmlns:a16="http://schemas.microsoft.com/office/drawing/2014/main" val="1374698960"/>
                  </a:ext>
                </a:extLst>
              </a:tr>
              <a:tr h="499422">
                <a:tc>
                  <a:txBody>
                    <a:bodyPr/>
                    <a:lstStyle/>
                    <a:p>
                      <a:pPr marL="0" indent="0">
                        <a:buFont typeface="Arial" panose="020B0604020202020204" pitchFamily="34" charset="0"/>
                        <a:buNone/>
                      </a:pPr>
                      <a:r>
                        <a:rPr lang="en-US" sz="2400" dirty="0"/>
                        <a:t>Refreshable braille display</a:t>
                      </a:r>
                    </a:p>
                  </a:txBody>
                  <a:tcPr/>
                </a:tc>
                <a:tc>
                  <a:txBody>
                    <a:bodyPr/>
                    <a:lstStyle/>
                    <a:p>
                      <a:pPr marL="285750" indent="-285750">
                        <a:buFont typeface="Arial" panose="020B0604020202020204" pitchFamily="34" charset="0"/>
                        <a:buChar char="•"/>
                      </a:pPr>
                      <a:r>
                        <a:rPr lang="en-US" sz="2400" dirty="0"/>
                        <a:t>Social media</a:t>
                      </a:r>
                    </a:p>
                  </a:txBody>
                  <a:tcPr/>
                </a:tc>
                <a:extLst>
                  <a:ext uri="{0D108BD9-81ED-4DB2-BD59-A6C34878D82A}">
                    <a16:rowId xmlns:a16="http://schemas.microsoft.com/office/drawing/2014/main" val="1838798060"/>
                  </a:ext>
                </a:extLst>
              </a:tr>
            </a:tbl>
          </a:graphicData>
        </a:graphic>
      </p:graphicFrame>
    </p:spTree>
    <p:extLst>
      <p:ext uri="{BB962C8B-B14F-4D97-AF65-F5344CB8AC3E}">
        <p14:creationId xmlns:p14="http://schemas.microsoft.com/office/powerpoint/2010/main" val="34711417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236982-0B57-4C13-B5F4-EBB08F5394BB}"/>
              </a:ext>
            </a:extLst>
          </p:cNvPr>
          <p:cNvSpPr>
            <a:spLocks noGrp="1"/>
          </p:cNvSpPr>
          <p:nvPr>
            <p:ph type="title"/>
          </p:nvPr>
        </p:nvSpPr>
        <p:spPr>
          <a:xfrm>
            <a:off x="0" y="365126"/>
            <a:ext cx="9144000" cy="1325563"/>
          </a:xfrm>
        </p:spPr>
        <p:txBody>
          <a:bodyPr/>
          <a:lstStyle/>
          <a:p>
            <a:r>
              <a:rPr lang="en-US" dirty="0"/>
              <a:t>ICT and Disabilities</a:t>
            </a:r>
          </a:p>
        </p:txBody>
      </p:sp>
      <p:graphicFrame>
        <p:nvGraphicFramePr>
          <p:cNvPr id="4" name="Diagram 3">
            <a:extLst>
              <a:ext uri="{FF2B5EF4-FFF2-40B4-BE49-F238E27FC236}">
                <a16:creationId xmlns:a16="http://schemas.microsoft.com/office/drawing/2014/main" id="{12736E8D-B20D-46D8-A89B-7F9780F77374}"/>
              </a:ext>
            </a:extLst>
          </p:cNvPr>
          <p:cNvGraphicFramePr/>
          <p:nvPr>
            <p:extLst>
              <p:ext uri="{D42A27DB-BD31-4B8C-83A1-F6EECF244321}">
                <p14:modId xmlns:p14="http://schemas.microsoft.com/office/powerpoint/2010/main" val="1878438434"/>
              </p:ext>
            </p:extLst>
          </p:nvPr>
        </p:nvGraphicFramePr>
        <p:xfrm>
          <a:off x="436716" y="1612031"/>
          <a:ext cx="8524568" cy="42884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4DF98C2A-A3E5-4A63-9394-B6523A8E395D}"/>
              </a:ext>
            </a:extLst>
          </p:cNvPr>
          <p:cNvSpPr txBox="1"/>
          <p:nvPr/>
        </p:nvSpPr>
        <p:spPr>
          <a:xfrm>
            <a:off x="239907" y="6447176"/>
            <a:ext cx="7934960" cy="215444"/>
          </a:xfrm>
          <a:prstGeom prst="rect">
            <a:avLst/>
          </a:prstGeom>
          <a:noFill/>
        </p:spPr>
        <p:txBody>
          <a:bodyPr wrap="square" rtlCol="0">
            <a:spAutoFit/>
          </a:bodyPr>
          <a:lstStyle/>
          <a:p>
            <a:r>
              <a:rPr lang="en-US" sz="800" dirty="0"/>
              <a:t>Source: Raja, Deepti </a:t>
            </a:r>
            <a:r>
              <a:rPr lang="en-US" sz="800" dirty="0" err="1"/>
              <a:t>Samant</a:t>
            </a:r>
            <a:r>
              <a:rPr lang="en-US" sz="800" dirty="0"/>
              <a:t>. 2015. “Bridging the Disability Divide through Digital Technologies.” Background paper for the World Development Report 2016, World Bank, Washington, DC. </a:t>
            </a:r>
          </a:p>
        </p:txBody>
      </p:sp>
    </p:spTree>
    <p:extLst>
      <p:ext uri="{BB962C8B-B14F-4D97-AF65-F5344CB8AC3E}">
        <p14:creationId xmlns:p14="http://schemas.microsoft.com/office/powerpoint/2010/main" val="206561909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B72F837-8BB8-429D-8590-82391842617B}"/>
              </a:ext>
            </a:extLst>
          </p:cNvPr>
          <p:cNvSpPr>
            <a:spLocks noGrp="1"/>
          </p:cNvSpPr>
          <p:nvPr>
            <p:ph type="title"/>
          </p:nvPr>
        </p:nvSpPr>
        <p:spPr/>
        <p:txBody>
          <a:bodyPr/>
          <a:lstStyle/>
          <a:p>
            <a:r>
              <a:rPr lang="en-CA"/>
              <a:t>Towards inclusion</a:t>
            </a:r>
            <a:endParaRPr lang="en-CA" dirty="0"/>
          </a:p>
        </p:txBody>
      </p:sp>
    </p:spTree>
    <p:extLst>
      <p:ext uri="{BB962C8B-B14F-4D97-AF65-F5344CB8AC3E}">
        <p14:creationId xmlns:p14="http://schemas.microsoft.com/office/powerpoint/2010/main" val="101877756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4F3B3-D8F9-4F23-82B8-3DC214D64489}"/>
              </a:ext>
            </a:extLst>
          </p:cNvPr>
          <p:cNvSpPr>
            <a:spLocks noGrp="1"/>
          </p:cNvSpPr>
          <p:nvPr>
            <p:ph type="title"/>
          </p:nvPr>
        </p:nvSpPr>
        <p:spPr>
          <a:xfrm>
            <a:off x="0" y="79533"/>
            <a:ext cx="9144000" cy="1325563"/>
          </a:xfrm>
        </p:spPr>
        <p:txBody>
          <a:bodyPr/>
          <a:lstStyle/>
          <a:p>
            <a:r>
              <a:rPr lang="en-CA" dirty="0"/>
              <a:t>Principles of Universal Design for Learning </a:t>
            </a:r>
          </a:p>
        </p:txBody>
      </p:sp>
      <p:sp>
        <p:nvSpPr>
          <p:cNvPr id="3" name="Content Placeholder 2">
            <a:extLst>
              <a:ext uri="{FF2B5EF4-FFF2-40B4-BE49-F238E27FC236}">
                <a16:creationId xmlns:a16="http://schemas.microsoft.com/office/drawing/2014/main" id="{639616E2-0D66-4A57-A84F-CF514D1E0FDA}"/>
              </a:ext>
            </a:extLst>
          </p:cNvPr>
          <p:cNvSpPr>
            <a:spLocks noGrp="1"/>
          </p:cNvSpPr>
          <p:nvPr>
            <p:ph idx="1"/>
          </p:nvPr>
        </p:nvSpPr>
        <p:spPr>
          <a:xfrm>
            <a:off x="486410" y="1501161"/>
            <a:ext cx="7886700" cy="4351338"/>
          </a:xfrm>
        </p:spPr>
        <p:txBody>
          <a:bodyPr>
            <a:normAutofit/>
          </a:bodyPr>
          <a:lstStyle/>
          <a:p>
            <a:pPr marL="514350" indent="-514350">
              <a:buFont typeface="+mj-lt"/>
              <a:buAutoNum type="arabicPeriod"/>
            </a:pPr>
            <a:r>
              <a:rPr lang="en-US" sz="3600" dirty="0"/>
              <a:t>Equitable use </a:t>
            </a:r>
          </a:p>
          <a:p>
            <a:pPr marL="514350" indent="-514350">
              <a:buFont typeface="+mj-lt"/>
              <a:buAutoNum type="arabicPeriod"/>
            </a:pPr>
            <a:r>
              <a:rPr lang="en-US" sz="3600" dirty="0"/>
              <a:t>Flexibility in use </a:t>
            </a:r>
          </a:p>
          <a:p>
            <a:pPr marL="514350" indent="-514350">
              <a:buFont typeface="+mj-lt"/>
              <a:buAutoNum type="arabicPeriod"/>
            </a:pPr>
            <a:r>
              <a:rPr lang="en-US" sz="3600" dirty="0"/>
              <a:t>Simple and intuitive use</a:t>
            </a:r>
          </a:p>
          <a:p>
            <a:pPr marL="514350" indent="-514350">
              <a:buFont typeface="+mj-lt"/>
              <a:buAutoNum type="arabicPeriod"/>
            </a:pPr>
            <a:r>
              <a:rPr lang="en-US" sz="3600" dirty="0"/>
              <a:t>Perceptible information</a:t>
            </a:r>
          </a:p>
          <a:p>
            <a:pPr marL="514350" indent="-514350">
              <a:buFont typeface="+mj-lt"/>
              <a:buAutoNum type="arabicPeriod"/>
            </a:pPr>
            <a:r>
              <a:rPr lang="en-US" sz="3600" dirty="0"/>
              <a:t>Tolerance for error</a:t>
            </a:r>
          </a:p>
          <a:p>
            <a:pPr marL="514350" indent="-514350">
              <a:buFont typeface="+mj-lt"/>
              <a:buAutoNum type="arabicPeriod"/>
            </a:pPr>
            <a:r>
              <a:rPr lang="en-US" sz="3600" dirty="0"/>
              <a:t>Low physical effort</a:t>
            </a:r>
          </a:p>
          <a:p>
            <a:pPr marL="514350" indent="-514350">
              <a:buFont typeface="+mj-lt"/>
              <a:buAutoNum type="arabicPeriod"/>
            </a:pPr>
            <a:r>
              <a:rPr lang="en-US" sz="3600" dirty="0"/>
              <a:t>Size and space for approach and use </a:t>
            </a:r>
            <a:endParaRPr lang="en-CA" dirty="0"/>
          </a:p>
        </p:txBody>
      </p:sp>
      <p:sp>
        <p:nvSpPr>
          <p:cNvPr id="4" name="TextBox 3">
            <a:extLst>
              <a:ext uri="{FF2B5EF4-FFF2-40B4-BE49-F238E27FC236}">
                <a16:creationId xmlns:a16="http://schemas.microsoft.com/office/drawing/2014/main" id="{E5C9DA31-C00F-4E5E-AB6F-73E8B24FE2A1}"/>
              </a:ext>
            </a:extLst>
          </p:cNvPr>
          <p:cNvSpPr txBox="1"/>
          <p:nvPr/>
        </p:nvSpPr>
        <p:spPr>
          <a:xfrm>
            <a:off x="289069" y="6446024"/>
            <a:ext cx="7213600" cy="215444"/>
          </a:xfrm>
          <a:prstGeom prst="rect">
            <a:avLst/>
          </a:prstGeom>
          <a:noFill/>
        </p:spPr>
        <p:txBody>
          <a:bodyPr wrap="square" rtlCol="0">
            <a:spAutoFit/>
          </a:bodyPr>
          <a:lstStyle/>
          <a:p>
            <a:r>
              <a:rPr lang="en-US" sz="800" dirty="0"/>
              <a:t>Source: http://www.washington.edu/doit/universal-design-education-principles-and-applications</a:t>
            </a:r>
          </a:p>
        </p:txBody>
      </p:sp>
      <p:pic>
        <p:nvPicPr>
          <p:cNvPr id="1026" name="Picture 2" descr="white line figure of a person seated over the axis of a wheel, blue background">
            <a:extLst>
              <a:ext uri="{FF2B5EF4-FFF2-40B4-BE49-F238E27FC236}">
                <a16:creationId xmlns:a16="http://schemas.microsoft.com/office/drawing/2014/main" id="{EB47CFD2-2C9D-4503-8B4B-613AC033CB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4919" y="2103652"/>
            <a:ext cx="2095500" cy="2095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286169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1AABF0-5FD4-431C-9CA3-F129DA863576}"/>
              </a:ext>
            </a:extLst>
          </p:cNvPr>
          <p:cNvSpPr>
            <a:spLocks noGrp="1"/>
          </p:cNvSpPr>
          <p:nvPr>
            <p:ph type="title"/>
          </p:nvPr>
        </p:nvSpPr>
        <p:spPr>
          <a:xfrm>
            <a:off x="628649" y="197977"/>
            <a:ext cx="7886700" cy="962229"/>
          </a:xfrm>
        </p:spPr>
        <p:txBody>
          <a:bodyPr/>
          <a:lstStyle/>
          <a:p>
            <a:r>
              <a:rPr lang="en-CA" dirty="0"/>
              <a:t>Benefits</a:t>
            </a:r>
          </a:p>
        </p:txBody>
      </p:sp>
      <p:sp>
        <p:nvSpPr>
          <p:cNvPr id="3" name="Content Placeholder 2">
            <a:extLst>
              <a:ext uri="{FF2B5EF4-FFF2-40B4-BE49-F238E27FC236}">
                <a16:creationId xmlns:a16="http://schemas.microsoft.com/office/drawing/2014/main" id="{92766803-08C4-42DF-A21E-08B3C5AA0651}"/>
              </a:ext>
            </a:extLst>
          </p:cNvPr>
          <p:cNvSpPr>
            <a:spLocks noGrp="1"/>
          </p:cNvSpPr>
          <p:nvPr>
            <p:ph idx="1"/>
          </p:nvPr>
        </p:nvSpPr>
        <p:spPr>
          <a:xfrm>
            <a:off x="707922" y="1160206"/>
            <a:ext cx="7993626" cy="5697794"/>
          </a:xfrm>
        </p:spPr>
        <p:txBody>
          <a:bodyPr>
            <a:normAutofit fontScale="92500" lnSpcReduction="10000"/>
          </a:bodyPr>
          <a:lstStyle/>
          <a:p>
            <a:pPr marL="0" indent="0">
              <a:buNone/>
            </a:pPr>
            <a:r>
              <a:rPr lang="en-US" dirty="0"/>
              <a:t>‘There is little doubt that distance education can enhance access to students with disabilities and that disability specific support services can enhance success.’</a:t>
            </a:r>
          </a:p>
          <a:p>
            <a:pPr marL="0" indent="0">
              <a:buNone/>
            </a:pPr>
            <a:r>
              <a:rPr lang="en-US" sz="2200" i="1" dirty="0"/>
              <a:t>- Susan D. Moisey, 2004</a:t>
            </a:r>
          </a:p>
          <a:p>
            <a:pPr marL="0" indent="0">
              <a:buNone/>
            </a:pPr>
            <a:endParaRPr lang="en-CA" dirty="0"/>
          </a:p>
          <a:p>
            <a:pPr marL="0" indent="0">
              <a:buNone/>
            </a:pPr>
            <a:r>
              <a:rPr lang="en-CA" dirty="0"/>
              <a:t>‘making courses accessible to students with disabilities promotes best practices for all students’ </a:t>
            </a:r>
          </a:p>
          <a:p>
            <a:pPr marL="0" indent="0">
              <a:buNone/>
            </a:pPr>
            <a:r>
              <a:rPr lang="en-CA" sz="2200" i="1" dirty="0"/>
              <a:t>- Sheryl </a:t>
            </a:r>
            <a:r>
              <a:rPr lang="en-CA" sz="2200" i="1" dirty="0" err="1"/>
              <a:t>Burgstahler</a:t>
            </a:r>
            <a:endParaRPr lang="en-CA" sz="2200" i="1" dirty="0"/>
          </a:p>
          <a:p>
            <a:pPr marL="0" indent="0">
              <a:buNone/>
            </a:pPr>
            <a:endParaRPr lang="en-CA" dirty="0"/>
          </a:p>
          <a:p>
            <a:pPr marL="0" indent="0">
              <a:buNone/>
            </a:pPr>
            <a:r>
              <a:rPr lang="en-CA" dirty="0"/>
              <a:t>‘learning activities…designed with accessibility in mind …facilitate learning in a variety of ways and usually exhibit well-considered pedagogy…accessibility is a driver for quality in general’</a:t>
            </a:r>
          </a:p>
          <a:p>
            <a:pPr marL="0" indent="0">
              <a:buNone/>
            </a:pPr>
            <a:r>
              <a:rPr lang="en-CA" sz="2200" i="1" dirty="0"/>
              <a:t>- Martyn Cooper, 2014</a:t>
            </a:r>
          </a:p>
          <a:p>
            <a:pPr marL="0" indent="0">
              <a:buNone/>
            </a:pPr>
            <a:endParaRPr lang="en-CA" dirty="0"/>
          </a:p>
        </p:txBody>
      </p:sp>
    </p:spTree>
    <p:extLst>
      <p:ext uri="{BB962C8B-B14F-4D97-AF65-F5344CB8AC3E}">
        <p14:creationId xmlns:p14="http://schemas.microsoft.com/office/powerpoint/2010/main" val="287897133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0CD944E-17FA-417C-9264-8AA7842DB473}"/>
              </a:ext>
            </a:extLst>
          </p:cNvPr>
          <p:cNvPicPr>
            <a:picLocks noChangeAspect="1"/>
          </p:cNvPicPr>
          <p:nvPr/>
        </p:nvPicPr>
        <p:blipFill rotWithShape="1">
          <a:blip r:embed="rId2"/>
          <a:srcRect r="3775"/>
          <a:stretch/>
        </p:blipFill>
        <p:spPr>
          <a:xfrm>
            <a:off x="628650" y="1075042"/>
            <a:ext cx="3825363" cy="5540667"/>
          </a:xfrm>
          <a:prstGeom prst="rect">
            <a:avLst/>
          </a:prstGeom>
          <a:ln>
            <a:noFill/>
          </a:ln>
          <a:effectLst>
            <a:outerShdw blurRad="292100" dist="139700" dir="2700000" algn="tl" rotWithShape="0">
              <a:srgbClr val="333333">
                <a:alpha val="65000"/>
              </a:srgbClr>
            </a:outerShdw>
          </a:effectLst>
        </p:spPr>
      </p:pic>
      <p:sp>
        <p:nvSpPr>
          <p:cNvPr id="2" name="Title 1">
            <a:extLst>
              <a:ext uri="{FF2B5EF4-FFF2-40B4-BE49-F238E27FC236}">
                <a16:creationId xmlns:a16="http://schemas.microsoft.com/office/drawing/2014/main" id="{18D34283-30B4-46F6-9265-6966ECA5C55B}"/>
              </a:ext>
            </a:extLst>
          </p:cNvPr>
          <p:cNvSpPr>
            <a:spLocks noGrp="1"/>
          </p:cNvSpPr>
          <p:nvPr>
            <p:ph type="title"/>
          </p:nvPr>
        </p:nvSpPr>
        <p:spPr/>
        <p:txBody>
          <a:bodyPr/>
          <a:lstStyle/>
          <a:p>
            <a:r>
              <a:rPr lang="en-CA"/>
              <a:t>Capacity: Training Staff</a:t>
            </a:r>
            <a:endParaRPr lang="en-CA" dirty="0"/>
          </a:p>
        </p:txBody>
      </p:sp>
      <p:sp>
        <p:nvSpPr>
          <p:cNvPr id="3" name="Content Placeholder 2">
            <a:extLst>
              <a:ext uri="{FF2B5EF4-FFF2-40B4-BE49-F238E27FC236}">
                <a16:creationId xmlns:a16="http://schemas.microsoft.com/office/drawing/2014/main" id="{CE802C02-47E5-4FF4-AFAE-DBC32EC6BFCC}"/>
              </a:ext>
            </a:extLst>
          </p:cNvPr>
          <p:cNvSpPr>
            <a:spLocks noGrp="1"/>
          </p:cNvSpPr>
          <p:nvPr>
            <p:ph idx="4294967295"/>
          </p:nvPr>
        </p:nvSpPr>
        <p:spPr>
          <a:xfrm>
            <a:off x="5010200" y="2163830"/>
            <a:ext cx="3779838" cy="4351338"/>
          </a:xfrm>
        </p:spPr>
        <p:txBody>
          <a:bodyPr/>
          <a:lstStyle/>
          <a:p>
            <a:r>
              <a:rPr lang="en-CA" dirty="0"/>
              <a:t>Legal issues</a:t>
            </a:r>
          </a:p>
          <a:p>
            <a:r>
              <a:rPr lang="en-CA" dirty="0"/>
              <a:t>Disabilities</a:t>
            </a:r>
          </a:p>
          <a:p>
            <a:r>
              <a:rPr lang="en-CA" dirty="0"/>
              <a:t>Assistive technologies</a:t>
            </a:r>
          </a:p>
          <a:p>
            <a:r>
              <a:rPr lang="en-CA" dirty="0"/>
              <a:t>ODL technologies</a:t>
            </a:r>
          </a:p>
          <a:p>
            <a:endParaRPr lang="en-CA" dirty="0"/>
          </a:p>
          <a:p>
            <a:endParaRPr lang="en-CA" dirty="0"/>
          </a:p>
        </p:txBody>
      </p:sp>
    </p:spTree>
    <p:extLst>
      <p:ext uri="{BB962C8B-B14F-4D97-AF65-F5344CB8AC3E}">
        <p14:creationId xmlns:p14="http://schemas.microsoft.com/office/powerpoint/2010/main" val="415238229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92363" y="1520825"/>
            <a:ext cx="4480892" cy="4724964"/>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a:xfrm>
            <a:off x="0" y="0"/>
            <a:ext cx="9144000" cy="1325563"/>
          </a:xfrm>
        </p:spPr>
        <p:txBody>
          <a:bodyPr/>
          <a:lstStyle/>
          <a:p>
            <a:r>
              <a:rPr lang="en-US" dirty="0"/>
              <a:t>Special Needs Assessment Instruments</a:t>
            </a:r>
          </a:p>
        </p:txBody>
      </p:sp>
      <p:sp>
        <p:nvSpPr>
          <p:cNvPr id="7" name="Content Placeholder 6">
            <a:extLst>
              <a:ext uri="{FF2B5EF4-FFF2-40B4-BE49-F238E27FC236}">
                <a16:creationId xmlns:a16="http://schemas.microsoft.com/office/drawing/2014/main" id="{67C8E438-CAD2-4048-8003-027135FC7388}"/>
              </a:ext>
            </a:extLst>
          </p:cNvPr>
          <p:cNvSpPr>
            <a:spLocks noGrp="1"/>
          </p:cNvSpPr>
          <p:nvPr>
            <p:ph sz="half" idx="4294967295"/>
          </p:nvPr>
        </p:nvSpPr>
        <p:spPr>
          <a:xfrm>
            <a:off x="5142270" y="1707638"/>
            <a:ext cx="3746091" cy="4351338"/>
          </a:xfrm>
        </p:spPr>
        <p:txBody>
          <a:bodyPr>
            <a:normAutofit fontScale="92500"/>
          </a:bodyPr>
          <a:lstStyle/>
          <a:p>
            <a:r>
              <a:rPr lang="en-US" dirty="0"/>
              <a:t>Diagnostic instruments for Reading and Mathematics which are culturally appropriate for students in the English-speaking Caribbean countries</a:t>
            </a:r>
          </a:p>
          <a:p>
            <a:r>
              <a:rPr lang="en-US" dirty="0"/>
              <a:t>Pilot tests to be administered in schools in Belize, Jamaica and </a:t>
            </a:r>
            <a:br>
              <a:rPr lang="en-US" dirty="0"/>
            </a:br>
            <a:r>
              <a:rPr lang="en-US" dirty="0"/>
              <a:t>Trinidad and Tobago</a:t>
            </a:r>
          </a:p>
          <a:p>
            <a:endParaRPr lang="en-CA" dirty="0"/>
          </a:p>
        </p:txBody>
      </p:sp>
    </p:spTree>
    <p:extLst>
      <p:ext uri="{BB962C8B-B14F-4D97-AF65-F5344CB8AC3E}">
        <p14:creationId xmlns:p14="http://schemas.microsoft.com/office/powerpoint/2010/main" val="139518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1"/>
          <p:cNvSpPr txBox="1">
            <a:spLocks/>
          </p:cNvSpPr>
          <p:nvPr/>
        </p:nvSpPr>
        <p:spPr bwMode="auto">
          <a:xfrm>
            <a:off x="3024266" y="2808052"/>
            <a:ext cx="3012564" cy="1446448"/>
          </a:xfrm>
          <a:prstGeom prst="roundRect">
            <a:avLst/>
          </a:prstGeom>
          <a:blipFill>
            <a:blip r:embed="rId3" cstate="print">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b="1" dirty="0">
              <a:solidFill>
                <a:schemeClr val="bg1"/>
              </a:solidFill>
            </a:endParaRPr>
          </a:p>
        </p:txBody>
      </p:sp>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024265" y="-203200"/>
            <a:ext cx="3012565" cy="3381630"/>
          </a:xfrm>
          <a:prstGeom prst="rect">
            <a:avLst/>
          </a:prstGeom>
          <a:ln>
            <a:noFill/>
          </a:ln>
          <a:effectLst>
            <a:outerShdw blurRad="292100" dist="139700" dir="2700000" algn="tl" rotWithShape="0">
              <a:srgbClr val="333333">
                <a:alpha val="65000"/>
              </a:srgbClr>
            </a:outerShdw>
          </a:effectLst>
        </p:spPr>
      </p:pic>
      <p:sp>
        <p:nvSpPr>
          <p:cNvPr id="21" name="Content Placeholder 1"/>
          <p:cNvSpPr txBox="1">
            <a:spLocks/>
          </p:cNvSpPr>
          <p:nvPr/>
        </p:nvSpPr>
        <p:spPr bwMode="auto">
          <a:xfrm>
            <a:off x="-39114" y="2808052"/>
            <a:ext cx="3010820" cy="1446448"/>
          </a:xfrm>
          <a:prstGeom prst="roundRect">
            <a:avLst/>
          </a:prstGeom>
          <a:blipFill>
            <a:blip r:embed="rId5" cstate="print">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b="1" dirty="0">
              <a:solidFill>
                <a:schemeClr val="bg1"/>
              </a:solidFill>
            </a:endParaRPr>
          </a:p>
        </p:txBody>
      </p:sp>
      <p:sp>
        <p:nvSpPr>
          <p:cNvPr id="16" name="Content Placeholder 1"/>
          <p:cNvSpPr txBox="1">
            <a:spLocks/>
          </p:cNvSpPr>
          <p:nvPr/>
        </p:nvSpPr>
        <p:spPr bwMode="auto">
          <a:xfrm>
            <a:off x="-50346" y="3198383"/>
            <a:ext cx="3010820" cy="102566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b="1" dirty="0">
                <a:solidFill>
                  <a:schemeClr val="bg1"/>
                </a:solidFill>
              </a:rPr>
              <a:t>ECONOMIC</a:t>
            </a:r>
          </a:p>
          <a:p>
            <a:pPr marL="0" indent="0" algn="ctr">
              <a:spcBef>
                <a:spcPts val="0"/>
              </a:spcBef>
              <a:buNone/>
            </a:pPr>
            <a:r>
              <a:rPr lang="en-GB" b="1" dirty="0">
                <a:solidFill>
                  <a:schemeClr val="bg1"/>
                </a:solidFill>
              </a:rPr>
              <a:t>GROWTH</a:t>
            </a:r>
          </a:p>
        </p:txBody>
      </p:sp>
      <p:sp>
        <p:nvSpPr>
          <p:cNvPr id="27" name="Content Placeholder 1"/>
          <p:cNvSpPr txBox="1">
            <a:spLocks/>
          </p:cNvSpPr>
          <p:nvPr/>
        </p:nvSpPr>
        <p:spPr bwMode="auto">
          <a:xfrm>
            <a:off x="3016924" y="3178430"/>
            <a:ext cx="3019906" cy="107606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b="1" dirty="0">
                <a:solidFill>
                  <a:schemeClr val="bg1"/>
                </a:solidFill>
              </a:rPr>
              <a:t>SOCIAL </a:t>
            </a:r>
          </a:p>
          <a:p>
            <a:pPr marL="0" indent="0" algn="ctr">
              <a:spcBef>
                <a:spcPts val="0"/>
              </a:spcBef>
              <a:buNone/>
            </a:pPr>
            <a:r>
              <a:rPr lang="en-GB" b="1" dirty="0">
                <a:solidFill>
                  <a:schemeClr val="bg1"/>
                </a:solidFill>
              </a:rPr>
              <a:t>INCLUSION</a:t>
            </a:r>
          </a:p>
        </p:txBody>
      </p:sp>
      <p:sp>
        <p:nvSpPr>
          <p:cNvPr id="23" name="Content Placeholder 1"/>
          <p:cNvSpPr txBox="1">
            <a:spLocks/>
          </p:cNvSpPr>
          <p:nvPr/>
        </p:nvSpPr>
        <p:spPr bwMode="auto">
          <a:xfrm>
            <a:off x="6100621" y="2808053"/>
            <a:ext cx="3043379" cy="1446446"/>
          </a:xfrm>
          <a:prstGeom prst="roundRect">
            <a:avLst/>
          </a:prstGeom>
          <a:blipFill>
            <a:blip r:embed="rId6" cstate="print">
              <a:extLst>
                <a:ext uri="{28A0092B-C50C-407E-A947-70E740481C1C}">
                  <a14:useLocalDpi xmlns:a14="http://schemas.microsoft.com/office/drawing/2010/main" val="0"/>
                </a:ext>
              </a:extLst>
            </a:blip>
            <a:srcRect/>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b="1" dirty="0">
              <a:solidFill>
                <a:schemeClr val="bg1"/>
              </a:solidFill>
            </a:endParaRPr>
          </a:p>
        </p:txBody>
      </p:sp>
      <p:pic>
        <p:nvPicPr>
          <p:cNvPr id="15" name="Picture 14"/>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100621" y="-203200"/>
            <a:ext cx="3072407" cy="3371139"/>
          </a:xfrm>
          <a:prstGeom prst="rect">
            <a:avLst/>
          </a:prstGeom>
          <a:ln>
            <a:noFill/>
          </a:ln>
          <a:effectLst>
            <a:outerShdw blurRad="292100" dist="139700" dir="2700000" algn="tl" rotWithShape="0">
              <a:srgbClr val="333333">
                <a:alpha val="65000"/>
              </a:srgbClr>
            </a:outerShdw>
          </a:effectLst>
        </p:spPr>
      </p:pic>
      <p:sp>
        <p:nvSpPr>
          <p:cNvPr id="18" name="Content Placeholder 1"/>
          <p:cNvSpPr txBox="1">
            <a:spLocks/>
          </p:cNvSpPr>
          <p:nvPr/>
        </p:nvSpPr>
        <p:spPr bwMode="auto">
          <a:xfrm>
            <a:off x="6100621" y="3167939"/>
            <a:ext cx="3043379" cy="108655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b="1" dirty="0">
                <a:solidFill>
                  <a:schemeClr val="bg1"/>
                </a:solidFill>
              </a:rPr>
              <a:t>ENVIRONMENTAL CONSERVATION</a:t>
            </a:r>
          </a:p>
        </p:txBody>
      </p:sp>
      <p:sp>
        <p:nvSpPr>
          <p:cNvPr id="2" name="Title 1"/>
          <p:cNvSpPr>
            <a:spLocks noGrp="1"/>
          </p:cNvSpPr>
          <p:nvPr>
            <p:ph type="title"/>
          </p:nvPr>
        </p:nvSpPr>
        <p:spPr>
          <a:xfrm>
            <a:off x="0" y="4620681"/>
            <a:ext cx="9144000" cy="1325563"/>
          </a:xfrm>
        </p:spPr>
        <p:txBody>
          <a:bodyPr>
            <a:noAutofit/>
          </a:bodyPr>
          <a:lstStyle/>
          <a:p>
            <a:r>
              <a:rPr lang="en-US" sz="5400" i="1" dirty="0"/>
              <a:t>Learning for Sustainable Development</a:t>
            </a:r>
          </a:p>
        </p:txBody>
      </p:sp>
      <p:pic>
        <p:nvPicPr>
          <p:cNvPr id="13" name="Picture 12"/>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9114" y="-203201"/>
            <a:ext cx="3010820" cy="337355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83298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809737C-7892-45D4-A8DF-29D845A4F233}"/>
              </a:ext>
            </a:extLst>
          </p:cNvPr>
          <p:cNvPicPr>
            <a:picLocks noChangeAspect="1"/>
          </p:cNvPicPr>
          <p:nvPr/>
        </p:nvPicPr>
        <p:blipFill>
          <a:blip r:embed="rId3"/>
          <a:stretch>
            <a:fillRect/>
          </a:stretch>
        </p:blipFill>
        <p:spPr>
          <a:xfrm>
            <a:off x="235974" y="1442554"/>
            <a:ext cx="5692878" cy="4369284"/>
          </a:xfrm>
          <a:prstGeom prst="rect">
            <a:avLst/>
          </a:prstGeom>
          <a:ln>
            <a:noFill/>
          </a:ln>
          <a:effectLst>
            <a:outerShdw blurRad="292100" dist="139700" dir="2700000" algn="tl" rotWithShape="0">
              <a:srgbClr val="333333">
                <a:alpha val="65000"/>
              </a:srgbClr>
            </a:outerShdw>
          </a:effectLst>
        </p:spPr>
      </p:pic>
      <p:sp>
        <p:nvSpPr>
          <p:cNvPr id="2" name="Title 1">
            <a:extLst>
              <a:ext uri="{FF2B5EF4-FFF2-40B4-BE49-F238E27FC236}">
                <a16:creationId xmlns:a16="http://schemas.microsoft.com/office/drawing/2014/main" id="{83E5D8C6-5A1A-45E4-8BD2-9945A9B8344C}"/>
              </a:ext>
            </a:extLst>
          </p:cNvPr>
          <p:cNvSpPr>
            <a:spLocks noGrp="1"/>
          </p:cNvSpPr>
          <p:nvPr>
            <p:ph type="title"/>
          </p:nvPr>
        </p:nvSpPr>
        <p:spPr/>
        <p:txBody>
          <a:bodyPr/>
          <a:lstStyle/>
          <a:p>
            <a:r>
              <a:rPr lang="en-CA" dirty="0"/>
              <a:t>Promote Openness and Sharing</a:t>
            </a:r>
          </a:p>
        </p:txBody>
      </p:sp>
      <p:sp>
        <p:nvSpPr>
          <p:cNvPr id="3" name="Content Placeholder 2">
            <a:extLst>
              <a:ext uri="{FF2B5EF4-FFF2-40B4-BE49-F238E27FC236}">
                <a16:creationId xmlns:a16="http://schemas.microsoft.com/office/drawing/2014/main" id="{08CFA0E1-6379-49C7-A05A-962F9504B316}"/>
              </a:ext>
            </a:extLst>
          </p:cNvPr>
          <p:cNvSpPr>
            <a:spLocks noGrp="1"/>
          </p:cNvSpPr>
          <p:nvPr>
            <p:ph idx="4294967295"/>
          </p:nvPr>
        </p:nvSpPr>
        <p:spPr>
          <a:xfrm>
            <a:off x="6282813" y="1748350"/>
            <a:ext cx="2861187" cy="4486275"/>
          </a:xfrm>
        </p:spPr>
        <p:txBody>
          <a:bodyPr/>
          <a:lstStyle/>
          <a:p>
            <a:r>
              <a:rPr lang="en-CA" dirty="0"/>
              <a:t>OER </a:t>
            </a:r>
            <a:br>
              <a:rPr lang="en-CA" dirty="0"/>
            </a:br>
            <a:r>
              <a:rPr lang="en-CA" dirty="0"/>
              <a:t>(including exceptions in copyright for people with disability)</a:t>
            </a:r>
          </a:p>
          <a:p>
            <a:r>
              <a:rPr lang="en-CA" dirty="0"/>
              <a:t>Open Access</a:t>
            </a:r>
          </a:p>
          <a:p>
            <a:r>
              <a:rPr lang="en-CA" dirty="0"/>
              <a:t>FOSS</a:t>
            </a:r>
          </a:p>
        </p:txBody>
      </p:sp>
    </p:spTree>
    <p:extLst>
      <p:ext uri="{BB962C8B-B14F-4D97-AF65-F5344CB8AC3E}">
        <p14:creationId xmlns:p14="http://schemas.microsoft.com/office/powerpoint/2010/main" val="228293828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47153-B67E-4687-8AAA-C0117E8054DB}"/>
              </a:ext>
            </a:extLst>
          </p:cNvPr>
          <p:cNvSpPr>
            <a:spLocks noGrp="1"/>
          </p:cNvSpPr>
          <p:nvPr>
            <p:ph type="title"/>
          </p:nvPr>
        </p:nvSpPr>
        <p:spPr/>
        <p:txBody>
          <a:bodyPr/>
          <a:lstStyle/>
          <a:p>
            <a:r>
              <a:rPr lang="en-US" dirty="0"/>
              <a:t>OER for Open Schools in Braille</a:t>
            </a:r>
          </a:p>
        </p:txBody>
      </p:sp>
      <p:pic>
        <p:nvPicPr>
          <p:cNvPr id="5" name="Content Placeholder 4">
            <a:extLst>
              <a:ext uri="{FF2B5EF4-FFF2-40B4-BE49-F238E27FC236}">
                <a16:creationId xmlns:a16="http://schemas.microsoft.com/office/drawing/2014/main" id="{0A5FD18B-D6BD-4F02-9119-235A4B9B7727}"/>
              </a:ext>
            </a:extLst>
          </p:cNvPr>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2489200" y="1474378"/>
            <a:ext cx="4165600" cy="4351337"/>
          </a:xfrm>
        </p:spPr>
      </p:pic>
    </p:spTree>
    <p:extLst>
      <p:ext uri="{BB962C8B-B14F-4D97-AF65-F5344CB8AC3E}">
        <p14:creationId xmlns:p14="http://schemas.microsoft.com/office/powerpoint/2010/main" val="164373949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4B113-B27E-45FA-BF98-5CCE57374621}"/>
              </a:ext>
            </a:extLst>
          </p:cNvPr>
          <p:cNvSpPr>
            <a:spLocks noGrp="1"/>
          </p:cNvSpPr>
          <p:nvPr>
            <p:ph type="title"/>
          </p:nvPr>
        </p:nvSpPr>
        <p:spPr/>
        <p:txBody>
          <a:bodyPr/>
          <a:lstStyle/>
          <a:p>
            <a:r>
              <a:rPr lang="en-CA"/>
              <a:t>Way Forward</a:t>
            </a:r>
            <a:endParaRPr lang="en-CA" dirty="0"/>
          </a:p>
        </p:txBody>
      </p:sp>
      <p:sp>
        <p:nvSpPr>
          <p:cNvPr id="3" name="Content Placeholder 2">
            <a:extLst>
              <a:ext uri="{FF2B5EF4-FFF2-40B4-BE49-F238E27FC236}">
                <a16:creationId xmlns:a16="http://schemas.microsoft.com/office/drawing/2014/main" id="{7CB44FE8-E39D-4649-9707-0BA709317D7F}"/>
              </a:ext>
            </a:extLst>
          </p:cNvPr>
          <p:cNvSpPr>
            <a:spLocks noGrp="1"/>
          </p:cNvSpPr>
          <p:nvPr>
            <p:ph idx="1"/>
          </p:nvPr>
        </p:nvSpPr>
        <p:spPr/>
        <p:txBody>
          <a:bodyPr>
            <a:normAutofit fontScale="92500"/>
          </a:bodyPr>
          <a:lstStyle/>
          <a:p>
            <a:r>
              <a:rPr lang="en-CA" sz="3600" dirty="0"/>
              <a:t>ODL institutions need to be more proactive in catering to disabilities </a:t>
            </a:r>
          </a:p>
          <a:p>
            <a:r>
              <a:rPr lang="en-CA" sz="3600" dirty="0"/>
              <a:t>ICT by themselves cannot serve the needs of PWD but need to be combined with content and pedagogy </a:t>
            </a:r>
          </a:p>
          <a:p>
            <a:r>
              <a:rPr lang="en-CA" sz="3600" dirty="0"/>
              <a:t>Collect data and monitor the results</a:t>
            </a:r>
          </a:p>
          <a:p>
            <a:r>
              <a:rPr lang="en-CA" sz="3600" dirty="0"/>
              <a:t>Develop open accessible content in Arabic</a:t>
            </a:r>
          </a:p>
          <a:p>
            <a:r>
              <a:rPr lang="en-CA" sz="3600"/>
              <a:t> More Collaboration</a:t>
            </a:r>
            <a:endParaRPr lang="en-CA" sz="3600" dirty="0"/>
          </a:p>
        </p:txBody>
      </p:sp>
    </p:spTree>
    <p:extLst>
      <p:ext uri="{BB962C8B-B14F-4D97-AF65-F5344CB8AC3E}">
        <p14:creationId xmlns:p14="http://schemas.microsoft.com/office/powerpoint/2010/main" val="209046804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497416" y="1800447"/>
            <a:ext cx="2902857" cy="4005164"/>
          </a:xfrm>
          <a:prstGeom prst="roundRect">
            <a:avLst>
              <a:gd name="adj" fmla="val 8594"/>
            </a:avLst>
          </a:prstGeom>
          <a:solidFill>
            <a:srgbClr val="FFFFFF">
              <a:shade val="85000"/>
            </a:srgbClr>
          </a:solidFill>
          <a:ln>
            <a:noFill/>
          </a:ln>
          <a:effectLst/>
        </p:spPr>
      </p:pic>
      <p:pic>
        <p:nvPicPr>
          <p:cNvPr id="15362" name="Picture 2" descr="\\06-CLS-01\Users\DTremblay\Desktop\AS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376" y="1787984"/>
            <a:ext cx="2879725" cy="4017627"/>
          </a:xfrm>
          <a:prstGeom prst="roundRect">
            <a:avLst>
              <a:gd name="adj" fmla="val 8594"/>
            </a:avLst>
          </a:prstGeom>
          <a:solidFill>
            <a:srgbClr val="FFFFFF">
              <a:shade val="85000"/>
            </a:srgbClr>
          </a:solidFill>
          <a:ln>
            <a:noFill/>
          </a:ln>
          <a:effectLst/>
          <a:extLst/>
        </p:spPr>
      </p:pic>
      <p:sp>
        <p:nvSpPr>
          <p:cNvPr id="4" name="TextBox 3"/>
          <p:cNvSpPr txBox="1"/>
          <p:nvPr/>
        </p:nvSpPr>
        <p:spPr>
          <a:xfrm>
            <a:off x="6312667" y="5221714"/>
            <a:ext cx="2666081" cy="646986"/>
          </a:xfrm>
          <a:prstGeom prst="roundRect">
            <a:avLst/>
          </a:prstGeom>
          <a:solidFill>
            <a:schemeClr val="bg1"/>
          </a:solidFill>
        </p:spPr>
        <p:txBody>
          <a:bodyPr wrap="square" rtlCol="0">
            <a:spAutoFit/>
          </a:bodyPr>
          <a:lstStyle/>
          <a:p>
            <a:r>
              <a:rPr lang="en-US" sz="1600" b="1" dirty="0" err="1">
                <a:solidFill>
                  <a:srgbClr val="290088"/>
                </a:solidFill>
              </a:rPr>
              <a:t>Mr</a:t>
            </a:r>
            <a:r>
              <a:rPr lang="en-US" sz="1600" b="1" dirty="0">
                <a:solidFill>
                  <a:srgbClr val="290088"/>
                </a:solidFill>
              </a:rPr>
              <a:t> Ricky Cheng</a:t>
            </a:r>
          </a:p>
          <a:p>
            <a:r>
              <a:rPr lang="en-US" sz="1600" dirty="0">
                <a:solidFill>
                  <a:srgbClr val="290088"/>
                </a:solidFill>
              </a:rPr>
              <a:t>Knowledge Services Manager</a:t>
            </a:r>
          </a:p>
        </p:txBody>
      </p:sp>
      <p:sp>
        <p:nvSpPr>
          <p:cNvPr id="7" name="TextBox 6"/>
          <p:cNvSpPr txBox="1"/>
          <p:nvPr/>
        </p:nvSpPr>
        <p:spPr>
          <a:xfrm>
            <a:off x="172835" y="5225130"/>
            <a:ext cx="2768670" cy="646986"/>
          </a:xfrm>
          <a:prstGeom prst="roundRect">
            <a:avLst/>
          </a:prstGeom>
          <a:solidFill>
            <a:schemeClr val="bg1"/>
          </a:solidFill>
        </p:spPr>
        <p:txBody>
          <a:bodyPr wrap="square" rtlCol="0">
            <a:spAutoFit/>
          </a:bodyPr>
          <a:lstStyle/>
          <a:p>
            <a:r>
              <a:rPr lang="en-US" sz="1600" b="1" dirty="0">
                <a:solidFill>
                  <a:srgbClr val="290088"/>
                </a:solidFill>
              </a:rPr>
              <a:t>Professor Asha S. Kanwar</a:t>
            </a:r>
            <a:br>
              <a:rPr lang="en-US" sz="1600" b="1" dirty="0">
                <a:solidFill>
                  <a:srgbClr val="290088"/>
                </a:solidFill>
              </a:rPr>
            </a:br>
            <a:r>
              <a:rPr lang="en-US" sz="1600" dirty="0">
                <a:solidFill>
                  <a:srgbClr val="290088"/>
                </a:solidFill>
              </a:rPr>
              <a:t>President &amp; CEO</a:t>
            </a:r>
          </a:p>
        </p:txBody>
      </p:sp>
      <p:sp>
        <p:nvSpPr>
          <p:cNvPr id="2" name="Title 1"/>
          <p:cNvSpPr>
            <a:spLocks noGrp="1"/>
          </p:cNvSpPr>
          <p:nvPr>
            <p:ph type="title"/>
          </p:nvPr>
        </p:nvSpPr>
        <p:spPr>
          <a:xfrm>
            <a:off x="601854" y="330506"/>
            <a:ext cx="7886700" cy="1066457"/>
          </a:xfrm>
        </p:spPr>
        <p:txBody>
          <a:bodyPr>
            <a:noAutofit/>
          </a:bodyPr>
          <a:lstStyle/>
          <a:p>
            <a:pPr algn="ctr"/>
            <a:r>
              <a:rPr lang="en-US" sz="8800" dirty="0"/>
              <a:t>Thank You</a:t>
            </a: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32599" y="4224321"/>
            <a:ext cx="1107318" cy="1419639"/>
          </a:xfrm>
          <a:prstGeom prst="rect">
            <a:avLst/>
          </a:prstGeom>
        </p:spPr>
      </p:pic>
      <p:sp>
        <p:nvSpPr>
          <p:cNvPr id="10" name="TextBox 9"/>
          <p:cNvSpPr txBox="1"/>
          <p:nvPr/>
        </p:nvSpPr>
        <p:spPr>
          <a:xfrm>
            <a:off x="-26796" y="5523981"/>
            <a:ext cx="9144000" cy="923330"/>
          </a:xfrm>
          <a:prstGeom prst="rect">
            <a:avLst/>
          </a:prstGeom>
          <a:noFill/>
        </p:spPr>
        <p:txBody>
          <a:bodyPr wrap="square" rtlCol="0">
            <a:spAutoFit/>
          </a:bodyPr>
          <a:lstStyle/>
          <a:p>
            <a:pPr algn="ctr"/>
            <a:r>
              <a:rPr lang="en-US" sz="5400" dirty="0">
                <a:solidFill>
                  <a:schemeClr val="bg1"/>
                </a:solidFill>
              </a:rPr>
              <a:t>www. col.org</a:t>
            </a:r>
          </a:p>
        </p:txBody>
      </p:sp>
    </p:spTree>
    <p:extLst>
      <p:ext uri="{BB962C8B-B14F-4D97-AF65-F5344CB8AC3E}">
        <p14:creationId xmlns:p14="http://schemas.microsoft.com/office/powerpoint/2010/main" val="1869682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0"/>
            <a:ext cx="9144000" cy="6878638"/>
          </a:xfrm>
        </p:spPr>
      </p:pic>
    </p:spTree>
    <p:extLst>
      <p:ext uri="{BB962C8B-B14F-4D97-AF65-F5344CB8AC3E}">
        <p14:creationId xmlns:p14="http://schemas.microsoft.com/office/powerpoint/2010/main" val="2155487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D5125-8A52-4A71-854D-F75092281D45}"/>
              </a:ext>
            </a:extLst>
          </p:cNvPr>
          <p:cNvSpPr>
            <a:spLocks noGrp="1"/>
          </p:cNvSpPr>
          <p:nvPr>
            <p:ph type="title"/>
          </p:nvPr>
        </p:nvSpPr>
        <p:spPr/>
        <p:txBody>
          <a:bodyPr/>
          <a:lstStyle/>
          <a:p>
            <a:r>
              <a:rPr lang="en-CA"/>
              <a:t>Plan</a:t>
            </a:r>
            <a:endParaRPr lang="en-CA" dirty="0"/>
          </a:p>
        </p:txBody>
      </p:sp>
      <p:sp>
        <p:nvSpPr>
          <p:cNvPr id="3" name="Content Placeholder 2">
            <a:extLst>
              <a:ext uri="{FF2B5EF4-FFF2-40B4-BE49-F238E27FC236}">
                <a16:creationId xmlns:a16="http://schemas.microsoft.com/office/drawing/2014/main" id="{A92BD44D-915B-4FB4-A92A-48BCA832E2DC}"/>
              </a:ext>
            </a:extLst>
          </p:cNvPr>
          <p:cNvSpPr>
            <a:spLocks noGrp="1"/>
          </p:cNvSpPr>
          <p:nvPr>
            <p:ph idx="1"/>
          </p:nvPr>
        </p:nvSpPr>
        <p:spPr/>
        <p:txBody>
          <a:bodyPr>
            <a:normAutofit/>
          </a:bodyPr>
          <a:lstStyle/>
          <a:p>
            <a:r>
              <a:rPr lang="en-CA" sz="4000" dirty="0"/>
              <a:t>The Context</a:t>
            </a:r>
          </a:p>
          <a:p>
            <a:r>
              <a:rPr lang="en-CA" sz="4000" dirty="0"/>
              <a:t>What is ODL?</a:t>
            </a:r>
          </a:p>
          <a:p>
            <a:r>
              <a:rPr lang="en-CA" sz="4000" dirty="0"/>
              <a:t>Is ODL Inclusive?</a:t>
            </a:r>
          </a:p>
          <a:p>
            <a:r>
              <a:rPr lang="en-CA" sz="4000" dirty="0"/>
              <a:t>The Role of Technologies</a:t>
            </a:r>
          </a:p>
          <a:p>
            <a:r>
              <a:rPr lang="en-CA" sz="4000" dirty="0"/>
              <a:t>Towards Inclusion</a:t>
            </a:r>
          </a:p>
        </p:txBody>
      </p:sp>
    </p:spTree>
    <p:extLst>
      <p:ext uri="{BB962C8B-B14F-4D97-AF65-F5344CB8AC3E}">
        <p14:creationId xmlns:p14="http://schemas.microsoft.com/office/powerpoint/2010/main" val="3975085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6B5F94-5B48-4674-A66E-3FACDF68537E}"/>
              </a:ext>
            </a:extLst>
          </p:cNvPr>
          <p:cNvSpPr>
            <a:spLocks noGrp="1"/>
          </p:cNvSpPr>
          <p:nvPr>
            <p:ph type="title"/>
          </p:nvPr>
        </p:nvSpPr>
        <p:spPr/>
        <p:txBody>
          <a:bodyPr/>
          <a:lstStyle/>
          <a:p>
            <a:r>
              <a:rPr lang="en-CA"/>
              <a:t>Context</a:t>
            </a:r>
            <a:endParaRPr lang="en-CA" dirty="0"/>
          </a:p>
        </p:txBody>
      </p:sp>
    </p:spTree>
    <p:extLst>
      <p:ext uri="{BB962C8B-B14F-4D97-AF65-F5344CB8AC3E}">
        <p14:creationId xmlns:p14="http://schemas.microsoft.com/office/powerpoint/2010/main" val="406643511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7f63a0c-3387-4091-80af-370ec6ca6610">
      <Value>424</Value>
    </TaxCatchAll>
    <TaxKeywordTaxHTField xmlns="d7f63a0c-3387-4091-80af-370ec6ca6610">
      <Terms xmlns="http://schemas.microsoft.com/office/infopath/2007/PartnerControls"/>
    </TaxKeywordTaxHTField>
    <_dlc_DocId xmlns="d7f63a0c-3387-4091-80af-370ec6ca6610">QKDJTPZ2MZUH-49-6143</_dlc_DocId>
    <_dlc_DocIdUrl xmlns="d7f63a0c-3387-4091-80af-370ec6ca6610">
      <Url>http://connect.col.org/PresidentOffice/_layouts/DocIdRedir.aspx?ID=QKDJTPZ2MZUH-49-6143</Url>
      <Description>QKDJTPZ2MZUH-49-6143</Description>
    </_dlc_DocIdUrl>
    <Description0 xmlns="1d6b7383-7e41-4726-b05f-ac2dc8786e4c" xsi:nil="true"/>
    <Publication_x0020_Date xmlns="1d6b7383-7e41-4726-b05f-ac2dc8786e4c">2017-12-19T08:00:00+00:00</Publication_x0020_Date>
    <c1a183c9053e414f86275b227599bec0 xmlns="1d6b7383-7e41-4726-b05f-ac2dc8786e4c">
      <Terms xmlns="http://schemas.microsoft.com/office/infopath/2007/PartnerControls"/>
    </c1a183c9053e414f86275b227599bec0>
    <j061b942e8404477ac9ae56dc8b11adb xmlns="1d6b7383-7e41-4726-b05f-ac2dc8786e4c">
      <Terms xmlns="http://schemas.microsoft.com/office/infopath/2007/PartnerControls">
        <TermInfo xmlns="http://schemas.microsoft.com/office/infopath/2007/PartnerControls">
          <TermName xmlns="http://schemas.microsoft.com/office/infopath/2007/PartnerControls">President's Office</TermName>
          <TermId xmlns="http://schemas.microsoft.com/office/infopath/2007/PartnerControls">f10d0ace-75d4-486d-9a7f-000de40038e3</TermId>
        </TermInfo>
      </Terms>
    </j061b942e8404477ac9ae56dc8b11adb>
    <j52d155617da4b95ac94b868caa32acc xmlns="1d6b7383-7e41-4726-b05f-ac2dc8786e4c">
      <Terms xmlns="http://schemas.microsoft.com/office/infopath/2007/PartnerControls"/>
    </j52d155617da4b95ac94b868caa32acc>
    <p7fe822c9a9c4ba1ae51a7ea575e159e xmlns="1d6b7383-7e41-4726-b05f-ac2dc8786e4c">
      <Terms xmlns="http://schemas.microsoft.com/office/infopath/2007/PartnerControls"/>
    </p7fe822c9a9c4ba1ae51a7ea575e159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3BC5F53AA6BE840B5B0F6969AE13AAE" ma:contentTypeVersion="17" ma:contentTypeDescription="Create a new document." ma:contentTypeScope="" ma:versionID="f98925b8616c1a3a515f7895054abc78">
  <xsd:schema xmlns:xsd="http://www.w3.org/2001/XMLSchema" xmlns:xs="http://www.w3.org/2001/XMLSchema" xmlns:p="http://schemas.microsoft.com/office/2006/metadata/properties" xmlns:ns2="1d6b7383-7e41-4726-b05f-ac2dc8786e4c" xmlns:ns3="d7f63a0c-3387-4091-80af-370ec6ca6610" targetNamespace="http://schemas.microsoft.com/office/2006/metadata/properties" ma:root="true" ma:fieldsID="18fbf90e11f19b72c1ef383259601fc6" ns2:_="" ns3:_="">
    <xsd:import namespace="1d6b7383-7e41-4726-b05f-ac2dc8786e4c"/>
    <xsd:import namespace="d7f63a0c-3387-4091-80af-370ec6ca6610"/>
    <xsd:element name="properties">
      <xsd:complexType>
        <xsd:sequence>
          <xsd:element name="documentManagement">
            <xsd:complexType>
              <xsd:all>
                <xsd:element ref="ns2:Publication_x0020_Date" minOccurs="0"/>
                <xsd:element ref="ns2:Description0" minOccurs="0"/>
                <xsd:element ref="ns3:_dlc_DocId" minOccurs="0"/>
                <xsd:element ref="ns3:_dlc_DocIdUrl" minOccurs="0"/>
                <xsd:element ref="ns3:_dlc_DocIdPersistId" minOccurs="0"/>
                <xsd:element ref="ns2:j061b942e8404477ac9ae56dc8b11adb" minOccurs="0"/>
                <xsd:element ref="ns3:TaxCatchAll" minOccurs="0"/>
                <xsd:element ref="ns2:p7fe822c9a9c4ba1ae51a7ea575e159e" minOccurs="0"/>
                <xsd:element ref="ns2:j52d155617da4b95ac94b868caa32acc" minOccurs="0"/>
                <xsd:element ref="ns2:c1a183c9053e414f86275b227599bec0" minOccurs="0"/>
                <xsd:element ref="ns3:TaxKeyword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6b7383-7e41-4726-b05f-ac2dc8786e4c" elementFormDefault="qualified">
    <xsd:import namespace="http://schemas.microsoft.com/office/2006/documentManagement/types"/>
    <xsd:import namespace="http://schemas.microsoft.com/office/infopath/2007/PartnerControls"/>
    <xsd:element name="Publication_x0020_Date" ma:index="2" nillable="true" ma:displayName="Publication Date" ma:default="[today]" ma:format="DateOnly" ma:internalName="Publication_x0020_Date">
      <xsd:simpleType>
        <xsd:restriction base="dms:DateTime"/>
      </xsd:simpleType>
    </xsd:element>
    <xsd:element name="Description0" ma:index="8" nillable="true" ma:displayName="Description" ma:internalName="Description0">
      <xsd:simpleType>
        <xsd:restriction base="dms:Note">
          <xsd:maxLength value="255"/>
        </xsd:restriction>
      </xsd:simpleType>
    </xsd:element>
    <xsd:element name="j061b942e8404477ac9ae56dc8b11adb" ma:index="14" nillable="true" ma:taxonomy="true" ma:internalName="j061b942e8404477ac9ae56dc8b11adb" ma:taxonomyFieldName="Author_x002f_Source" ma:displayName="Author/Source" ma:readOnly="false" ma:default="" ma:fieldId="{3061b942-e840-4477-ac9a-e56dc8b11adb}" ma:taxonomyMulti="true" ma:sspId="358487c2-ea03-4029-b5bc-4ed1f8385f1b" ma:termSetId="7a5a9770-ee53-40ed-97e9-84eb0cea756f" ma:anchorId="00000000-0000-0000-0000-000000000000" ma:open="false" ma:isKeyword="false">
      <xsd:complexType>
        <xsd:sequence>
          <xsd:element ref="pc:Terms" minOccurs="0" maxOccurs="1"/>
        </xsd:sequence>
      </xsd:complexType>
    </xsd:element>
    <xsd:element name="p7fe822c9a9c4ba1ae51a7ea575e159e" ma:index="16" nillable="true" ma:taxonomy="true" ma:internalName="p7fe822c9a9c4ba1ae51a7ea575e159e" ma:taxonomyFieldName="Organisational_x0020_Activity" ma:displayName="Organisational Activity" ma:readOnly="false" ma:default="" ma:fieldId="{97fe822c-9a9c-4ba1-ae51-a7ea575e159e}" ma:taxonomyMulti="true" ma:sspId="358487c2-ea03-4029-b5bc-4ed1f8385f1b" ma:termSetId="5268b499-4897-4367-89a7-ad7bb1ed12bd" ma:anchorId="00000000-0000-0000-0000-000000000000" ma:open="false" ma:isKeyword="false">
      <xsd:complexType>
        <xsd:sequence>
          <xsd:element ref="pc:Terms" minOccurs="0" maxOccurs="1"/>
        </xsd:sequence>
      </xsd:complexType>
    </xsd:element>
    <xsd:element name="j52d155617da4b95ac94b868caa32acc" ma:index="17" nillable="true" ma:taxonomy="true" ma:internalName="j52d155617da4b95ac94b868caa32acc" ma:taxonomyFieldName="Document_x0020_Type" ma:displayName="Document Type" ma:readOnly="false" ma:default="" ma:fieldId="{352d1556-17da-4b95-ac94-b868caa32acc}" ma:taxonomyMulti="true" ma:sspId="358487c2-ea03-4029-b5bc-4ed1f8385f1b" ma:termSetId="cc730250-f0a1-4d64-a0f4-3c61e9fb9f6d" ma:anchorId="00000000-0000-0000-0000-000000000000" ma:open="false" ma:isKeyword="false">
      <xsd:complexType>
        <xsd:sequence>
          <xsd:element ref="pc:Terms" minOccurs="0" maxOccurs="1"/>
        </xsd:sequence>
      </xsd:complexType>
    </xsd:element>
    <xsd:element name="c1a183c9053e414f86275b227599bec0" ma:index="18" nillable="true" ma:taxonomy="true" ma:internalName="c1a183c9053e414f86275b227599bec0" ma:taxonomyFieldName="Region_x002f_Country" ma:displayName="Region/Country" ma:readOnly="false" ma:default="" ma:fieldId="{c1a183c9-053e-414f-8627-5b227599bec0}" ma:taxonomyMulti="true" ma:sspId="358487c2-ea03-4029-b5bc-4ed1f8385f1b" ma:termSetId="f7888d64-2ce2-43c0-b93f-a783c573d531"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7f63a0c-3387-4091-80af-370ec6ca6610"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15" nillable="true" ma:displayName="Taxonomy Catch All Column" ma:hidden="true" ma:list="{f0e02da1-f936-4633-8c0b-cc5fae9aa1e3}" ma:internalName="TaxCatchAll" ma:showField="CatchAllData" ma:web="d7f63a0c-3387-4091-80af-370ec6ca6610">
      <xsd:complexType>
        <xsd:complexContent>
          <xsd:extension base="dms:MultiChoiceLookup">
            <xsd:sequence>
              <xsd:element name="Value" type="dms:Lookup" maxOccurs="unbounded" minOccurs="0" nillable="true"/>
            </xsd:sequence>
          </xsd:extension>
        </xsd:complexContent>
      </xsd:complexType>
    </xsd:element>
    <xsd:element name="TaxKeywordTaxHTField" ma:index="19" nillable="true" ma:taxonomy="true" ma:internalName="TaxKeywordTaxHTField" ma:taxonomyFieldName="TaxKeyword" ma:displayName="Enterprise Keywords" ma:fieldId="{23f27201-bee3-471e-b2e7-b64fd8b7ca38}" ma:taxonomyMulti="true" ma:sspId="358487c2-ea03-4029-b5bc-4ed1f8385f1b"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76AEBA3-32B0-47BA-96F8-0A9021F2E158}">
  <ds:schemaRefs>
    <ds:schemaRef ds:uri="http://purl.org/dc/elements/1.1/"/>
    <ds:schemaRef ds:uri="http://schemas.openxmlformats.org/package/2006/metadata/core-properties"/>
    <ds:schemaRef ds:uri="http://schemas.microsoft.com/office/2006/metadata/properties"/>
    <ds:schemaRef ds:uri="http://purl.org/dc/terms/"/>
    <ds:schemaRef ds:uri="http://schemas.microsoft.com/office/infopath/2007/PartnerControls"/>
    <ds:schemaRef ds:uri="http://schemas.microsoft.com/office/2006/documentManagement/types"/>
    <ds:schemaRef ds:uri="http://purl.org/dc/dcmitype/"/>
    <ds:schemaRef ds:uri="1d6b7383-7e41-4726-b05f-ac2dc8786e4c"/>
    <ds:schemaRef ds:uri="d7f63a0c-3387-4091-80af-370ec6ca6610"/>
    <ds:schemaRef ds:uri="http://www.w3.org/XML/1998/namespace"/>
  </ds:schemaRefs>
</ds:datastoreItem>
</file>

<file path=customXml/itemProps2.xml><?xml version="1.0" encoding="utf-8"?>
<ds:datastoreItem xmlns:ds="http://schemas.openxmlformats.org/officeDocument/2006/customXml" ds:itemID="{02BB1FCC-08C4-4119-A1AF-9BB2C07644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6b7383-7e41-4726-b05f-ac2dc8786e4c"/>
    <ds:schemaRef ds:uri="d7f63a0c-3387-4091-80af-370ec6ca66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5422305-2CEE-4C11-BD7F-4E563D95E538}">
  <ds:schemaRefs>
    <ds:schemaRef ds:uri="http://schemas.microsoft.com/sharepoint/events"/>
  </ds:schemaRefs>
</ds:datastoreItem>
</file>

<file path=customXml/itemProps4.xml><?xml version="1.0" encoding="utf-8"?>
<ds:datastoreItem xmlns:ds="http://schemas.openxmlformats.org/officeDocument/2006/customXml" ds:itemID="{BFD403DE-548A-4116-8CB3-61125B5536D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4460</TotalTime>
  <Words>3036</Words>
  <Application>Microsoft Office PowerPoint</Application>
  <PresentationFormat>On-screen Show (4:3)</PresentationFormat>
  <Paragraphs>470</Paragraphs>
  <Slides>63</Slides>
  <Notes>32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63</vt:i4>
      </vt:variant>
    </vt:vector>
  </HeadingPairs>
  <TitlesOfParts>
    <vt:vector size="75" baseType="lpstr">
      <vt:lpstr>Arial</vt:lpstr>
      <vt:lpstr>Calibri</vt:lpstr>
      <vt:lpstr>Calibri Light</vt:lpstr>
      <vt:lpstr>Helvetica Neue</vt:lpstr>
      <vt:lpstr>HelveticaNeueLT Std</vt:lpstr>
      <vt:lpstr>HelveticaNeueLT Std Cn</vt:lpstr>
      <vt:lpstr>HelveticaNeueLT Std Lt</vt:lpstr>
      <vt:lpstr>HelveticaNeueLT Std Lt Cn</vt:lpstr>
      <vt:lpstr>LogoCentre</vt:lpstr>
      <vt:lpstr>Times New Roman</vt:lpstr>
      <vt:lpstr>Trebuchet MS</vt:lpstr>
      <vt:lpstr>Office Theme</vt:lpstr>
      <vt:lpstr>Making ODL Inclusive:  The Role of Technology</vt:lpstr>
      <vt:lpstr>PowerPoint Presentation</vt:lpstr>
      <vt:lpstr>Commonwealth Heads of Government Meeting Vancouver, 1987</vt:lpstr>
      <vt:lpstr>The Commonwealth</vt:lpstr>
      <vt:lpstr>PowerPoint Presentation</vt:lpstr>
      <vt:lpstr>Learning for Sustainable Development</vt:lpstr>
      <vt:lpstr>PowerPoint Presentation</vt:lpstr>
      <vt:lpstr>Plan</vt:lpstr>
      <vt:lpstr>Context</vt:lpstr>
      <vt:lpstr>Increase in # of people with disabilities</vt:lpstr>
      <vt:lpstr>MENA Region</vt:lpstr>
      <vt:lpstr>Access to Education - Global</vt:lpstr>
      <vt:lpstr>Access to Education - MENA Region</vt:lpstr>
      <vt:lpstr>Access to Tertiary Education</vt:lpstr>
      <vt:lpstr>PowerPoint Presentation</vt:lpstr>
      <vt:lpstr>PowerPoint Presentation</vt:lpstr>
      <vt:lpstr>Arab Decade for Persons with Disabilities 2004-13 </vt:lpstr>
      <vt:lpstr>Exclusion and Impact on Development</vt:lpstr>
      <vt:lpstr>Disability and the MDGs</vt:lpstr>
      <vt:lpstr>PowerPoint Presentation</vt:lpstr>
      <vt:lpstr>SDG4 Targets</vt:lpstr>
      <vt:lpstr>What is ODL?</vt:lpstr>
      <vt:lpstr>DISTANCE EDUCATION = Separation of teacher and learner</vt:lpstr>
      <vt:lpstr>PowerPoint Presentation</vt:lpstr>
      <vt:lpstr>ODL and eLearning</vt:lpstr>
      <vt:lpstr>PowerPoint Presentation</vt:lpstr>
      <vt:lpstr>PowerPoint Presentation</vt:lpstr>
      <vt:lpstr>Open and Distance Education  in Mega Universities</vt:lpstr>
      <vt:lpstr>Online Enrolment in the USA </vt:lpstr>
      <vt:lpstr>Cost Per Unit Effectiveness </vt:lpstr>
      <vt:lpstr>PowerPoint Presentation</vt:lpstr>
      <vt:lpstr>Openness: an evolving concept</vt:lpstr>
      <vt:lpstr>New Dimensions of ‘openness’: OER</vt:lpstr>
      <vt:lpstr>PowerPoint Presentation</vt:lpstr>
      <vt:lpstr>More PWD joining ODL </vt:lpstr>
      <vt:lpstr>Is ODL Inclusive?</vt:lpstr>
      <vt:lpstr>Legal and Policy Framework on Disability – Australia</vt:lpstr>
      <vt:lpstr>Supporting students with disabilities</vt:lpstr>
      <vt:lpstr>Supporting students with disabilities</vt:lpstr>
      <vt:lpstr>Supporting students  with disabilities</vt:lpstr>
      <vt:lpstr>AIOU offers free education for disabled persons up to PhD level</vt:lpstr>
      <vt:lpstr>OUT helps people with vision disabilities access ICT</vt:lpstr>
      <vt:lpstr>Krishna Kanta Handiqui State  Open University (KKHSOU)</vt:lpstr>
      <vt:lpstr>Open Education and Disabilities</vt:lpstr>
      <vt:lpstr>The Role of Technology</vt:lpstr>
      <vt:lpstr>Assistive Technology (AT)  Definition</vt:lpstr>
      <vt:lpstr>Mobile Devices – Built-in AT features</vt:lpstr>
      <vt:lpstr>Mobile Apps to Help  People with Disability</vt:lpstr>
      <vt:lpstr>Artificial Intelligence &amp; Robotics</vt:lpstr>
      <vt:lpstr>Virtual Reality &amp; Augmented Reality</vt:lpstr>
      <vt:lpstr>Inclusive Design Institute – Fluid project</vt:lpstr>
      <vt:lpstr>Barriers to ICT in Education</vt:lpstr>
      <vt:lpstr>Using Technology</vt:lpstr>
      <vt:lpstr>ICT and Disabilities</vt:lpstr>
      <vt:lpstr>Towards inclusion</vt:lpstr>
      <vt:lpstr>Principles of Universal Design for Learning </vt:lpstr>
      <vt:lpstr>Benefits</vt:lpstr>
      <vt:lpstr>Capacity: Training Staff</vt:lpstr>
      <vt:lpstr>Special Needs Assessment Instruments</vt:lpstr>
      <vt:lpstr>Promote Openness and Sharing</vt:lpstr>
      <vt:lpstr>OER for Open Schools in Braille</vt:lpstr>
      <vt:lpstr>Way Forward</vt:lpstr>
      <vt:lpstr>Thank You</vt:lpstr>
    </vt:vector>
  </TitlesOfParts>
  <Company>Commonwealth of Learning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 Presentation</dc:title>
  <dc:creator>Helen Askounis</dc:creator>
  <cp:keywords/>
  <cp:lastModifiedBy>Jennifer Lam</cp:lastModifiedBy>
  <cp:revision>313</cp:revision>
  <cp:lastPrinted>2017-11-29T21:02:37Z</cp:lastPrinted>
  <dcterms:created xsi:type="dcterms:W3CDTF">2017-05-17T16:29:55Z</dcterms:created>
  <dcterms:modified xsi:type="dcterms:W3CDTF">2017-12-19T18:15:50Z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0x01010003BC5F53AA6BE840B5B0F6969AE13AAE</vt:lpwstr>
  </property>
  <property fmtid="{D5CDD505-2E9C-101B-9397-08002B2CF9AE}" pid="3" name="TaxKeyword">
    <vt:lpwstr/>
  </property>
  <property fmtid="{D5CDD505-2E9C-101B-9397-08002B2CF9AE}" pid="4" name="_dlc_DocIdItemGuid">
    <vt:lpwstr>a4113b3f-58d7-40fc-87bd-c0046362866e</vt:lpwstr>
  </property>
  <property fmtid="{D5CDD505-2E9C-101B-9397-08002B2CF9AE}" pid="5" name="Author/Source">
    <vt:lpwstr>424;#President's Office|f10d0ace-75d4-486d-9a7f-000de40038e3</vt:lpwstr>
  </property>
  <property fmtid="{D5CDD505-2E9C-101B-9397-08002B2CF9AE}" pid="6" name="Document Type">
    <vt:lpwstr/>
  </property>
  <property fmtid="{D5CDD505-2E9C-101B-9397-08002B2CF9AE}" pid="7" name="Region/Country">
    <vt:lpwstr/>
  </property>
  <property fmtid="{D5CDD505-2E9C-101B-9397-08002B2CF9AE}" pid="8" name="Organisational Activity">
    <vt:lpwstr/>
  </property>
  <property fmtid="{D5CDD505-2E9C-101B-9397-08002B2CF9AE}" pid="9" name="COL Document Type">
    <vt:lpwstr>290;#Templates and Forms|0d07ffa7-5963-4a2f-bc23-a8edaa21194d</vt:lpwstr>
  </property>
  <property fmtid="{D5CDD505-2E9C-101B-9397-08002B2CF9AE}" pid="10" name="Authour/Source">
    <vt:lpwstr>323;#COL|5cc2263f-2986-49b9-81e8-8153ae725e65;#288;#COL Staff|8aca960a-b4bb-4160-a552-0c344c375d8f</vt:lpwstr>
  </property>
</Properties>
</file>