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1757" r:id="rId2"/>
    <p:sldId id="262" r:id="rId3"/>
    <p:sldId id="1776" r:id="rId4"/>
    <p:sldId id="1765" r:id="rId5"/>
    <p:sldId id="1772" r:id="rId6"/>
    <p:sldId id="1777" r:id="rId7"/>
    <p:sldId id="1759" r:id="rId8"/>
    <p:sldId id="1773" r:id="rId9"/>
    <p:sldId id="1774" r:id="rId10"/>
    <p:sldId id="1778" r:id="rId11"/>
    <p:sldId id="1779" r:id="rId12"/>
    <p:sldId id="1780" r:id="rId13"/>
    <p:sldId id="1763" r:id="rId14"/>
    <p:sldId id="1761" r:id="rId15"/>
    <p:sldId id="1769" r:id="rId16"/>
    <p:sldId id="1770" r:id="rId17"/>
    <p:sldId id="1771" r:id="rId18"/>
    <p:sldId id="1781" r:id="rId19"/>
    <p:sldId id="1775" r:id="rId20"/>
    <p:sldId id="176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3983"/>
    <a:srgbClr val="E36334"/>
    <a:srgbClr val="9F9D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6EA18D-3519-4F93-AC47-3F26E7A8B7D0}" v="1" dt="2025-01-16T18:41:07.4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6" autoAdjust="0"/>
    <p:restoredTop sz="83553" autoAdjust="0"/>
  </p:normalViewPr>
  <p:slideViewPr>
    <p:cSldViewPr snapToGrid="0">
      <p:cViewPr varScale="1">
        <p:scale>
          <a:sx n="93" d="100"/>
          <a:sy n="93" d="100"/>
        </p:scale>
        <p:origin x="152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entury" panose="02040604050505020304" pitchFamily="18"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Century" panose="02040604050505020304" pitchFamily="18" charset="0"/>
              </a:defRPr>
            </a:lvl1pPr>
          </a:lstStyle>
          <a:p>
            <a:fld id="{6E7E432B-E867-4B88-A6E5-0AD761CD4CCE}" type="datetimeFigureOut">
              <a:rPr lang="en-US" smtClean="0"/>
              <a:pPr/>
              <a:t>1/16/2025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entury" panose="02040604050505020304" pitchFamily="18"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Century" panose="02040604050505020304" pitchFamily="18" charset="0"/>
              </a:defRPr>
            </a:lvl1pPr>
          </a:lstStyle>
          <a:p>
            <a:fld id="{08F37F3E-0230-479F-B3B1-42AA3CC0A5DC}" type="slidenum">
              <a:rPr lang="en-US" smtClean="0"/>
              <a:pPr/>
              <a:t>‹#›</a:t>
            </a:fld>
            <a:endParaRPr lang="en-US" dirty="0"/>
          </a:p>
        </p:txBody>
      </p:sp>
    </p:spTree>
    <p:extLst>
      <p:ext uri="{BB962C8B-B14F-4D97-AF65-F5344CB8AC3E}">
        <p14:creationId xmlns:p14="http://schemas.microsoft.com/office/powerpoint/2010/main" val="897060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panose="02040604050505020304" pitchFamily="18" charset="0"/>
        <a:ea typeface="+mn-ea"/>
        <a:cs typeface="+mn-cs"/>
      </a:defRPr>
    </a:lvl1pPr>
    <a:lvl2pPr marL="457200" algn="l" defTabSz="914400" rtl="0" eaLnBrk="1" latinLnBrk="0" hangingPunct="1">
      <a:defRPr sz="1200" kern="1200">
        <a:solidFill>
          <a:schemeClr val="tx1"/>
        </a:solidFill>
        <a:latin typeface="Century" panose="02040604050505020304" pitchFamily="18" charset="0"/>
        <a:ea typeface="+mn-ea"/>
        <a:cs typeface="+mn-cs"/>
      </a:defRPr>
    </a:lvl2pPr>
    <a:lvl3pPr marL="914400" algn="l" defTabSz="914400" rtl="0" eaLnBrk="1" latinLnBrk="0" hangingPunct="1">
      <a:defRPr sz="1200" kern="1200">
        <a:solidFill>
          <a:schemeClr val="tx1"/>
        </a:solidFill>
        <a:latin typeface="Century" panose="02040604050505020304" pitchFamily="18" charset="0"/>
        <a:ea typeface="+mn-ea"/>
        <a:cs typeface="+mn-cs"/>
      </a:defRPr>
    </a:lvl3pPr>
    <a:lvl4pPr marL="1371600" algn="l" defTabSz="914400" rtl="0" eaLnBrk="1" latinLnBrk="0" hangingPunct="1">
      <a:defRPr sz="1200" kern="1200">
        <a:solidFill>
          <a:schemeClr val="tx1"/>
        </a:solidFill>
        <a:latin typeface="Century" panose="02040604050505020304" pitchFamily="18" charset="0"/>
        <a:ea typeface="+mn-ea"/>
        <a:cs typeface="+mn-cs"/>
      </a:defRPr>
    </a:lvl4pPr>
    <a:lvl5pPr marL="1828800" algn="l" defTabSz="914400" rtl="0" eaLnBrk="1" latinLnBrk="0" hangingPunct="1">
      <a:defRPr sz="1200" kern="1200">
        <a:solidFill>
          <a:schemeClr val="tx1"/>
        </a:solidFill>
        <a:latin typeface="Century" panose="020406040505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08F37F3E-0230-479F-B3B1-42AA3CC0A5DC}" type="slidenum">
              <a:rPr lang="en-US" smtClean="0"/>
              <a:pPr/>
              <a:t>5</a:t>
            </a:fld>
            <a:endParaRPr lang="en-US" dirty="0"/>
          </a:p>
        </p:txBody>
      </p:sp>
    </p:spTree>
    <p:extLst>
      <p:ext uri="{BB962C8B-B14F-4D97-AF65-F5344CB8AC3E}">
        <p14:creationId xmlns:p14="http://schemas.microsoft.com/office/powerpoint/2010/main" val="1079944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DF8DB-92DA-B109-AA9A-189FCBD988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0C8D68-2B0C-A913-B851-13BE339BF6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C95D37-4A48-A14C-DC74-D275C95B4B28}"/>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5ECF7642-FADF-9FFA-575B-7C08A52EAC93}"/>
              </a:ext>
            </a:extLst>
          </p:cNvPr>
          <p:cNvSpPr>
            <a:spLocks noGrp="1"/>
          </p:cNvSpPr>
          <p:nvPr>
            <p:ph type="sldNum" sz="quarter" idx="5"/>
          </p:nvPr>
        </p:nvSpPr>
        <p:spPr/>
        <p:txBody>
          <a:bodyPr/>
          <a:lstStyle/>
          <a:p>
            <a:fld id="{08F37F3E-0230-479F-B3B1-42AA3CC0A5DC}" type="slidenum">
              <a:rPr lang="en-US" smtClean="0"/>
              <a:pPr/>
              <a:t>6</a:t>
            </a:fld>
            <a:endParaRPr lang="en-US" dirty="0"/>
          </a:p>
        </p:txBody>
      </p:sp>
    </p:spTree>
    <p:extLst>
      <p:ext uri="{BB962C8B-B14F-4D97-AF65-F5344CB8AC3E}">
        <p14:creationId xmlns:p14="http://schemas.microsoft.com/office/powerpoint/2010/main" val="3106268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08F37F3E-0230-479F-B3B1-42AA3CC0A5DC}" type="slidenum">
              <a:rPr lang="en-US" smtClean="0"/>
              <a:pPr/>
              <a:t>10</a:t>
            </a:fld>
            <a:endParaRPr lang="en-US" dirty="0"/>
          </a:p>
        </p:txBody>
      </p:sp>
    </p:spTree>
    <p:extLst>
      <p:ext uri="{BB962C8B-B14F-4D97-AF65-F5344CB8AC3E}">
        <p14:creationId xmlns:p14="http://schemas.microsoft.com/office/powerpoint/2010/main" val="3090970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49B33-04A6-D721-7143-7477EEBDB9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476897-61D1-BB12-80BA-C896BD1F8A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F3AAF1-43BB-FFA2-8883-F53CECE88108}"/>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9CF8A42F-0BAF-3D74-17E4-B7B0597A59E9}"/>
              </a:ext>
            </a:extLst>
          </p:cNvPr>
          <p:cNvSpPr>
            <a:spLocks noGrp="1"/>
          </p:cNvSpPr>
          <p:nvPr>
            <p:ph type="sldNum" sz="quarter" idx="5"/>
          </p:nvPr>
        </p:nvSpPr>
        <p:spPr/>
        <p:txBody>
          <a:bodyPr/>
          <a:lstStyle/>
          <a:p>
            <a:fld id="{08F37F3E-0230-479F-B3B1-42AA3CC0A5DC}" type="slidenum">
              <a:rPr lang="en-US" smtClean="0"/>
              <a:pPr/>
              <a:t>11</a:t>
            </a:fld>
            <a:endParaRPr lang="en-US" dirty="0"/>
          </a:p>
        </p:txBody>
      </p:sp>
    </p:spTree>
    <p:extLst>
      <p:ext uri="{BB962C8B-B14F-4D97-AF65-F5344CB8AC3E}">
        <p14:creationId xmlns:p14="http://schemas.microsoft.com/office/powerpoint/2010/main" val="3927715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777BD-268E-6B25-3FC9-423545990F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5D9D9A-A769-7D09-AA0D-AF9F5B5544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D2951A-C155-73E7-077B-97DBFBE5578A}"/>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723893E4-66C9-49F5-7DAB-410EB09139F3}"/>
              </a:ext>
            </a:extLst>
          </p:cNvPr>
          <p:cNvSpPr>
            <a:spLocks noGrp="1"/>
          </p:cNvSpPr>
          <p:nvPr>
            <p:ph type="sldNum" sz="quarter" idx="5"/>
          </p:nvPr>
        </p:nvSpPr>
        <p:spPr/>
        <p:txBody>
          <a:bodyPr/>
          <a:lstStyle/>
          <a:p>
            <a:fld id="{08F37F3E-0230-479F-B3B1-42AA3CC0A5DC}" type="slidenum">
              <a:rPr lang="en-US" smtClean="0"/>
              <a:pPr/>
              <a:t>12</a:t>
            </a:fld>
            <a:endParaRPr lang="en-US" dirty="0"/>
          </a:p>
        </p:txBody>
      </p:sp>
    </p:spTree>
    <p:extLst>
      <p:ext uri="{BB962C8B-B14F-4D97-AF65-F5344CB8AC3E}">
        <p14:creationId xmlns:p14="http://schemas.microsoft.com/office/powerpoint/2010/main" val="4272026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08F37F3E-0230-479F-B3B1-42AA3CC0A5DC}" type="slidenum">
              <a:rPr lang="en-US" smtClean="0"/>
              <a:pPr/>
              <a:t>13</a:t>
            </a:fld>
            <a:endParaRPr lang="en-US" dirty="0"/>
          </a:p>
        </p:txBody>
      </p:sp>
    </p:spTree>
    <p:extLst>
      <p:ext uri="{BB962C8B-B14F-4D97-AF65-F5344CB8AC3E}">
        <p14:creationId xmlns:p14="http://schemas.microsoft.com/office/powerpoint/2010/main" val="3426814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08F37F3E-0230-479F-B3B1-42AA3CC0A5DC}" type="slidenum">
              <a:rPr lang="en-US" smtClean="0"/>
              <a:pPr/>
              <a:t>15</a:t>
            </a:fld>
            <a:endParaRPr lang="en-US" dirty="0"/>
          </a:p>
        </p:txBody>
      </p:sp>
    </p:spTree>
    <p:extLst>
      <p:ext uri="{BB962C8B-B14F-4D97-AF65-F5344CB8AC3E}">
        <p14:creationId xmlns:p14="http://schemas.microsoft.com/office/powerpoint/2010/main" val="2500552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0369D6-327A-1969-C6D0-9A0401F038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2B7992-8F65-A10D-CB34-42FBA026D2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BCAA4F-1D2A-7A06-ED24-1F629AA1B0D3}"/>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8C5D6F2A-B12D-384F-DDC4-0F1D7589698F}"/>
              </a:ext>
            </a:extLst>
          </p:cNvPr>
          <p:cNvSpPr>
            <a:spLocks noGrp="1"/>
          </p:cNvSpPr>
          <p:nvPr>
            <p:ph type="sldNum" sz="quarter" idx="5"/>
          </p:nvPr>
        </p:nvSpPr>
        <p:spPr/>
        <p:txBody>
          <a:bodyPr/>
          <a:lstStyle/>
          <a:p>
            <a:fld id="{08F37F3E-0230-479F-B3B1-42AA3CC0A5DC}" type="slidenum">
              <a:rPr lang="en-US" smtClean="0"/>
              <a:pPr/>
              <a:t>16</a:t>
            </a:fld>
            <a:endParaRPr lang="en-US" dirty="0"/>
          </a:p>
        </p:txBody>
      </p:sp>
    </p:spTree>
    <p:extLst>
      <p:ext uri="{BB962C8B-B14F-4D97-AF65-F5344CB8AC3E}">
        <p14:creationId xmlns:p14="http://schemas.microsoft.com/office/powerpoint/2010/main" val="2233435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262614B-35F9-482B-9D53-44FA6A84E74E}"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6191301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62614B-35F9-482B-9D53-44FA6A84E74E}"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1405408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62614B-35F9-482B-9D53-44FA6A84E74E}"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2243868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62614B-35F9-482B-9D53-44FA6A84E74E}"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3862005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262614B-35F9-482B-9D53-44FA6A84E74E}" type="datetimeFigureOut">
              <a:rPr lang="en-US" smtClean="0"/>
              <a:t>1/16/2025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2880583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262614B-35F9-482B-9D53-44FA6A84E74E}"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2551002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262614B-35F9-482B-9D53-44FA6A84E74E}" type="datetimeFigureOut">
              <a:rPr lang="en-US" smtClean="0"/>
              <a:t>1/16/2025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313308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262614B-35F9-482B-9D53-44FA6A84E74E}" type="datetimeFigureOut">
              <a:rPr lang="en-US" smtClean="0"/>
              <a:t>1/16/2025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2831370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62614B-35F9-482B-9D53-44FA6A84E74E}" type="datetimeFigureOut">
              <a:rPr lang="en-US" smtClean="0"/>
              <a:t>1/16/2025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2016919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262614B-35F9-482B-9D53-44FA6A84E74E}"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272742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262614B-35F9-482B-9D53-44FA6A84E74E}" type="datetimeFigureOut">
              <a:rPr lang="en-US" smtClean="0"/>
              <a:t>1/16/2025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C2DD8D-4626-4C3F-B083-A2CDEAB0AD50}" type="slidenum">
              <a:rPr lang="en-US" smtClean="0"/>
              <a:t>‹#›</a:t>
            </a:fld>
            <a:endParaRPr lang="en-US"/>
          </a:p>
        </p:txBody>
      </p:sp>
    </p:spTree>
    <p:extLst>
      <p:ext uri="{BB962C8B-B14F-4D97-AF65-F5344CB8AC3E}">
        <p14:creationId xmlns:p14="http://schemas.microsoft.com/office/powerpoint/2010/main" val="903543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Century" panose="02040604050505020304" pitchFamily="18" charset="0"/>
              </a:defRPr>
            </a:lvl1pPr>
          </a:lstStyle>
          <a:p>
            <a:fld id="{9262614B-35F9-482B-9D53-44FA6A84E74E}" type="datetimeFigureOut">
              <a:rPr lang="en-US" smtClean="0"/>
              <a:pPr/>
              <a:t>1/16/2025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Century" panose="02040604050505020304" pitchFamily="18" charset="0"/>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Century" panose="02040604050505020304" pitchFamily="18" charset="0"/>
              </a:defRPr>
            </a:lvl1pPr>
          </a:lstStyle>
          <a:p>
            <a:fld id="{9FC2DD8D-4626-4C3F-B083-A2CDEAB0AD50}" type="slidenum">
              <a:rPr lang="en-US" smtClean="0"/>
              <a:pPr/>
              <a:t>‹#›</a:t>
            </a:fld>
            <a:endParaRPr lang="en-US" dirty="0"/>
          </a:p>
        </p:txBody>
      </p:sp>
    </p:spTree>
    <p:extLst>
      <p:ext uri="{BB962C8B-B14F-4D97-AF65-F5344CB8AC3E}">
        <p14:creationId xmlns:p14="http://schemas.microsoft.com/office/powerpoint/2010/main" val="8941985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Century" panose="02040604050505020304"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panose="0204060405050502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panose="0204060405050502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panose="0204060405050502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jpe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3.jpe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3.jpe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png"/><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svg"/><Relationship Id="rId7" Type="http://schemas.openxmlformats.org/officeDocument/2006/relationships/image" Target="../media/image31.sv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sv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sv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5.sv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9.jpeg"/><Relationship Id="rId7" Type="http://schemas.openxmlformats.org/officeDocument/2006/relationships/hyperlink" Target="https://www.col.org/news/connecting-quality-assurance-and-employability-for-a-future-ready-workforce"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hyperlink" Target="https://www.col.org/news/the-complexity-of-graduate-employability-for-odl/"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hyperlink" Target="http://hdl.handle.net/11599/3599" TargetMode="External"/><Relationship Id="rId3" Type="http://schemas.openxmlformats.org/officeDocument/2006/relationships/image" Target="../media/image2.png"/><Relationship Id="rId7" Type="http://schemas.openxmlformats.org/officeDocument/2006/relationships/hyperlink" Target="http://hdl.handle.net/11599/3123"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hyperlink" Target="http://hdl.handle.net/11599/325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posing for a photo&#10;&#10;Description automatically generated">
            <a:extLst>
              <a:ext uri="{FF2B5EF4-FFF2-40B4-BE49-F238E27FC236}">
                <a16:creationId xmlns:a16="http://schemas.microsoft.com/office/drawing/2014/main" id="{96D5CCC1-A172-C986-F0AC-856754B42884}"/>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331270" cy="7069016"/>
          </a:xfrm>
          <a:prstGeom prst="rect">
            <a:avLst/>
          </a:prstGeom>
        </p:spPr>
      </p:pic>
      <p:pic>
        <p:nvPicPr>
          <p:cNvPr id="5" name="Picture 4" descr="A black background with white text&#10;&#10;Description automatically generated">
            <a:extLst>
              <a:ext uri="{FF2B5EF4-FFF2-40B4-BE49-F238E27FC236}">
                <a16:creationId xmlns:a16="http://schemas.microsoft.com/office/drawing/2014/main" id="{6DFDFFA6-0EBD-CBFF-7736-8C79E972899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6262" y="327904"/>
            <a:ext cx="5994402" cy="1245214"/>
          </a:xfrm>
          <a:prstGeom prst="rect">
            <a:avLst/>
          </a:prstGeom>
        </p:spPr>
      </p:pic>
      <p:sp>
        <p:nvSpPr>
          <p:cNvPr id="7" name="TextBox 6">
            <a:extLst>
              <a:ext uri="{FF2B5EF4-FFF2-40B4-BE49-F238E27FC236}">
                <a16:creationId xmlns:a16="http://schemas.microsoft.com/office/drawing/2014/main" id="{F7F67809-C974-3DA5-652F-34D266E647D1}"/>
              </a:ext>
            </a:extLst>
          </p:cNvPr>
          <p:cNvSpPr txBox="1"/>
          <p:nvPr/>
        </p:nvSpPr>
        <p:spPr>
          <a:xfrm>
            <a:off x="211015" y="1766521"/>
            <a:ext cx="11194492" cy="2554545"/>
          </a:xfrm>
          <a:prstGeom prst="rect">
            <a:avLst/>
          </a:prstGeom>
          <a:noFill/>
        </p:spPr>
        <p:txBody>
          <a:bodyPr wrap="square">
            <a:spAutoFit/>
          </a:bodyPr>
          <a:lstStyle/>
          <a:p>
            <a:pPr marR="0" algn="l" rtl="0"/>
            <a:r>
              <a:rPr lang="en-US" sz="4000" b="1" dirty="0">
                <a:solidFill>
                  <a:schemeClr val="bg1"/>
                </a:solidFill>
              </a:rPr>
              <a:t>Strengthening Institutional Effectiveness for Graduate Employability in India  </a:t>
            </a:r>
          </a:p>
          <a:p>
            <a:pPr marR="0" algn="l" rtl="0"/>
            <a:endParaRPr lang="en-US" sz="4000" b="1" dirty="0"/>
          </a:p>
          <a:p>
            <a:pPr marR="0" algn="l" rtl="0"/>
            <a:r>
              <a:rPr lang="en-US" sz="4000" b="1" dirty="0"/>
              <a:t>Introduction to the Graduate Employability Project</a:t>
            </a:r>
            <a:endParaRPr lang="en-US" sz="4000" i="0" u="none" strike="noStrike" baseline="30000" dirty="0">
              <a:latin typeface="Aptos" panose="020B0004020202020204" pitchFamily="34" charset="0"/>
            </a:endParaRPr>
          </a:p>
        </p:txBody>
      </p:sp>
      <p:sp>
        <p:nvSpPr>
          <p:cNvPr id="6" name="TextBox 5">
            <a:extLst>
              <a:ext uri="{FF2B5EF4-FFF2-40B4-BE49-F238E27FC236}">
                <a16:creationId xmlns:a16="http://schemas.microsoft.com/office/drawing/2014/main" id="{BA0CD4E9-2B97-74FE-3FC3-840841204A7D}"/>
              </a:ext>
            </a:extLst>
          </p:cNvPr>
          <p:cNvSpPr txBox="1"/>
          <p:nvPr/>
        </p:nvSpPr>
        <p:spPr>
          <a:xfrm>
            <a:off x="211015" y="4862986"/>
            <a:ext cx="5433647" cy="2123658"/>
          </a:xfrm>
          <a:prstGeom prst="rect">
            <a:avLst/>
          </a:prstGeom>
          <a:noFill/>
        </p:spPr>
        <p:txBody>
          <a:bodyPr wrap="square">
            <a:spAutoFit/>
          </a:bodyPr>
          <a:lstStyle/>
          <a:p>
            <a:r>
              <a:rPr lang="en-US" sz="2200" b="1" dirty="0">
                <a:solidFill>
                  <a:schemeClr val="bg1"/>
                </a:solidFill>
                <a:latin typeface="Century" panose="02040604050505020304" pitchFamily="18" charset="0"/>
                <a:ea typeface="Open Sans" panose="020B0606030504020204" pitchFamily="34" charset="0"/>
                <a:cs typeface="Open Sans" panose="020B0606030504020204" pitchFamily="34" charset="0"/>
              </a:rPr>
              <a:t>Presentation by </a:t>
            </a:r>
            <a:br>
              <a:rPr lang="en-US" sz="2200" b="1" dirty="0">
                <a:solidFill>
                  <a:schemeClr val="bg1"/>
                </a:solidFill>
                <a:latin typeface="Century" panose="02040604050505020304" pitchFamily="18" charset="0"/>
                <a:ea typeface="Open Sans" panose="020B0606030504020204" pitchFamily="34" charset="0"/>
                <a:cs typeface="Open Sans" panose="020B0606030504020204" pitchFamily="34" charset="0"/>
              </a:rPr>
            </a:br>
            <a:r>
              <a:rPr lang="en-US" sz="2200" b="1" dirty="0">
                <a:solidFill>
                  <a:schemeClr val="bg1"/>
                </a:solidFill>
                <a:latin typeface="Century" panose="02040604050505020304" pitchFamily="18" charset="0"/>
                <a:ea typeface="Open Sans" panose="020B0606030504020204" pitchFamily="34" charset="0"/>
                <a:cs typeface="Open Sans" panose="020B0606030504020204" pitchFamily="34" charset="0"/>
              </a:rPr>
              <a:t>Jane-Frances Agbu &amp; Jako Olivier @</a:t>
            </a:r>
            <a:br>
              <a:rPr lang="en-US" sz="2200" b="1" dirty="0">
                <a:solidFill>
                  <a:schemeClr val="bg1"/>
                </a:solidFill>
                <a:latin typeface="Century" panose="02040604050505020304" pitchFamily="18" charset="0"/>
                <a:ea typeface="Open Sans" panose="020B0606030504020204" pitchFamily="34" charset="0"/>
                <a:cs typeface="Open Sans" panose="020B0606030504020204" pitchFamily="34" charset="0"/>
              </a:rPr>
            </a:br>
            <a:br>
              <a:rPr lang="en-US" sz="2200" b="1" dirty="0">
                <a:solidFill>
                  <a:schemeClr val="bg1"/>
                </a:solidFill>
                <a:latin typeface="Century" panose="02040604050505020304" pitchFamily="18" charset="0"/>
                <a:ea typeface="Open Sans" panose="020B0606030504020204" pitchFamily="34" charset="0"/>
                <a:cs typeface="Open Sans" panose="020B0606030504020204" pitchFamily="34" charset="0"/>
              </a:rPr>
            </a:br>
            <a:r>
              <a:rPr lang="en-US" sz="2200" b="1" dirty="0">
                <a:solidFill>
                  <a:schemeClr val="bg1"/>
                </a:solidFill>
                <a:latin typeface="Century" panose="02040604050505020304" pitchFamily="18" charset="0"/>
                <a:ea typeface="Open Sans" panose="020B0606030504020204" pitchFamily="34" charset="0"/>
                <a:cs typeface="Open Sans" panose="020B0606030504020204" pitchFamily="34" charset="0"/>
              </a:rPr>
              <a:t>Stakeholders’ Consultative Meeting on Graduate Employability in Open Universities in India: </a:t>
            </a:r>
            <a:r>
              <a:rPr lang="en-US" sz="2200" b="1" dirty="0">
                <a:solidFill>
                  <a:srgbClr val="223983"/>
                </a:solidFill>
                <a:latin typeface="Century" panose="02040604050505020304" pitchFamily="18" charset="0"/>
                <a:ea typeface="Open Sans" panose="020B0606030504020204" pitchFamily="34" charset="0"/>
                <a:cs typeface="Open Sans" panose="020B0606030504020204" pitchFamily="34" charset="0"/>
              </a:rPr>
              <a:t>10-12 Dec. 2024</a:t>
            </a:r>
          </a:p>
        </p:txBody>
      </p:sp>
      <p:sp>
        <p:nvSpPr>
          <p:cNvPr id="10" name="Rectangle 9">
            <a:extLst>
              <a:ext uri="{FF2B5EF4-FFF2-40B4-BE49-F238E27FC236}">
                <a16:creationId xmlns:a16="http://schemas.microsoft.com/office/drawing/2014/main" id="{2F6B543B-40EB-5A48-02CA-3C879EC2CB9E}"/>
              </a:ext>
            </a:extLst>
          </p:cNvPr>
          <p:cNvSpPr/>
          <p:nvPr/>
        </p:nvSpPr>
        <p:spPr>
          <a:xfrm>
            <a:off x="6096000" y="5304942"/>
            <a:ext cx="6094918" cy="1681702"/>
          </a:xfrm>
          <a:prstGeom prst="rect">
            <a:avLst/>
          </a:prstGeom>
          <a:solidFill>
            <a:srgbClr val="290089">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latin typeface="Century" panose="02040604050505020304" pitchFamily="18" charset="0"/>
              </a:rPr>
              <a:t>Hosted by Madhya Pradesh </a:t>
            </a:r>
            <a:r>
              <a:rPr lang="en-US" dirty="0" err="1">
                <a:latin typeface="Century" panose="02040604050505020304" pitchFamily="18" charset="0"/>
              </a:rPr>
              <a:t>Bhoj</a:t>
            </a:r>
            <a:r>
              <a:rPr lang="en-US" dirty="0">
                <a:latin typeface="Century" panose="02040604050505020304" pitchFamily="18" charset="0"/>
              </a:rPr>
              <a:t> (Open) University, Madhya Pradesh, India, in collaboration with Commonwealth Educational Media Centre for Asia (CEMCA), New Delhi, India &amp; the Commonwealth of Learning, Vancouver, Canada</a:t>
            </a:r>
          </a:p>
        </p:txBody>
      </p:sp>
    </p:spTree>
    <p:extLst>
      <p:ext uri="{BB962C8B-B14F-4D97-AF65-F5344CB8AC3E}">
        <p14:creationId xmlns:p14="http://schemas.microsoft.com/office/powerpoint/2010/main" val="698334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B0A18A-64B6-84F7-1CEF-B356C7BA5EBA}"/>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03F58434-54C6-291F-59BA-EFEA06D8949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B40B5816-51BB-7E6F-31B4-D68A838E4D7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E7E8266D-3507-AD96-E48E-ADB9A80C8C4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C768998B-2F37-7061-73C4-3301AFF394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E6857247-0661-D78E-B5A7-5EDD0EC4953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143278" y="4526507"/>
            <a:ext cx="1282300" cy="1111326"/>
          </a:xfrm>
          <a:prstGeom prst="rect">
            <a:avLst/>
          </a:prstGeom>
        </p:spPr>
      </p:pic>
      <p:sp>
        <p:nvSpPr>
          <p:cNvPr id="9" name="TextBox 8">
            <a:extLst>
              <a:ext uri="{FF2B5EF4-FFF2-40B4-BE49-F238E27FC236}">
                <a16:creationId xmlns:a16="http://schemas.microsoft.com/office/drawing/2014/main" id="{BC6D22E3-6CE3-F976-655A-D2F59A6DF8E1}"/>
              </a:ext>
            </a:extLst>
          </p:cNvPr>
          <p:cNvSpPr txBox="1"/>
          <p:nvPr/>
        </p:nvSpPr>
        <p:spPr>
          <a:xfrm>
            <a:off x="6710282" y="323140"/>
            <a:ext cx="4516518" cy="584775"/>
          </a:xfrm>
          <a:prstGeom prst="rect">
            <a:avLst/>
          </a:prstGeom>
          <a:noFill/>
        </p:spPr>
        <p:txBody>
          <a:bodyPr wrap="square">
            <a:spAutoFit/>
          </a:bodyPr>
          <a:lstStyle/>
          <a:p>
            <a:r>
              <a:rPr lang="en-CA" sz="3200" dirty="0">
                <a:solidFill>
                  <a:schemeClr val="bg1"/>
                </a:solidFill>
                <a:effectLst/>
                <a:ea typeface="Times New Roman" panose="02020603050405020304" pitchFamily="18" charset="0"/>
              </a:rPr>
              <a:t>COL’s Model</a:t>
            </a:r>
            <a:endParaRPr lang="en-CA" sz="3200" dirty="0">
              <a:solidFill>
                <a:schemeClr val="bg1"/>
              </a:solidFill>
            </a:endParaRPr>
          </a:p>
        </p:txBody>
      </p:sp>
      <p:pic>
        <p:nvPicPr>
          <p:cNvPr id="11" name="Picture 10">
            <a:extLst>
              <a:ext uri="{FF2B5EF4-FFF2-40B4-BE49-F238E27FC236}">
                <a16:creationId xmlns:a16="http://schemas.microsoft.com/office/drawing/2014/main" id="{CA02AED9-DF20-8E88-16E6-B4D37330202C}"/>
              </a:ext>
            </a:extLst>
          </p:cNvPr>
          <p:cNvPicPr>
            <a:picLocks noChangeAspect="1"/>
          </p:cNvPicPr>
          <p:nvPr/>
        </p:nvPicPr>
        <p:blipFill>
          <a:blip r:embed="rId7"/>
          <a:stretch>
            <a:fillRect/>
          </a:stretch>
        </p:blipFill>
        <p:spPr>
          <a:xfrm>
            <a:off x="62102" y="1727689"/>
            <a:ext cx="6746307" cy="4807171"/>
          </a:xfrm>
          <a:prstGeom prst="rect">
            <a:avLst/>
          </a:prstGeom>
        </p:spPr>
      </p:pic>
      <p:pic>
        <p:nvPicPr>
          <p:cNvPr id="13" name="Picture 12">
            <a:extLst>
              <a:ext uri="{FF2B5EF4-FFF2-40B4-BE49-F238E27FC236}">
                <a16:creationId xmlns:a16="http://schemas.microsoft.com/office/drawing/2014/main" id="{A87B4974-8962-0A69-C8BB-3E29131CCD79}"/>
              </a:ext>
            </a:extLst>
          </p:cNvPr>
          <p:cNvPicPr>
            <a:picLocks noChangeAspect="1"/>
          </p:cNvPicPr>
          <p:nvPr/>
        </p:nvPicPr>
        <p:blipFill>
          <a:blip r:embed="rId8"/>
          <a:stretch>
            <a:fillRect/>
          </a:stretch>
        </p:blipFill>
        <p:spPr>
          <a:xfrm>
            <a:off x="7010954" y="1953490"/>
            <a:ext cx="4932391" cy="2711825"/>
          </a:xfrm>
          <a:prstGeom prst="rect">
            <a:avLst/>
          </a:prstGeom>
        </p:spPr>
      </p:pic>
    </p:spTree>
    <p:extLst>
      <p:ext uri="{BB962C8B-B14F-4D97-AF65-F5344CB8AC3E}">
        <p14:creationId xmlns:p14="http://schemas.microsoft.com/office/powerpoint/2010/main" val="1490025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5FC7F-8396-719C-6DCF-950431B991AA}"/>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AEA0D400-10DC-7A81-411D-B530BCDD4E5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60DBD32C-A509-0BDA-A6E7-43A05164DB4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29C11FD3-A3E1-6273-1C12-C1D21496543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05943000-953F-4CBA-14B9-4AC88FCD787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2BF257BC-55A0-7474-B46C-793DAC38E7D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143278" y="4526507"/>
            <a:ext cx="1282300" cy="1111326"/>
          </a:xfrm>
          <a:prstGeom prst="rect">
            <a:avLst/>
          </a:prstGeom>
        </p:spPr>
      </p:pic>
      <p:sp>
        <p:nvSpPr>
          <p:cNvPr id="9" name="TextBox 8">
            <a:extLst>
              <a:ext uri="{FF2B5EF4-FFF2-40B4-BE49-F238E27FC236}">
                <a16:creationId xmlns:a16="http://schemas.microsoft.com/office/drawing/2014/main" id="{2FD04894-95B8-6832-D23D-B95D83695B9A}"/>
              </a:ext>
            </a:extLst>
          </p:cNvPr>
          <p:cNvSpPr txBox="1"/>
          <p:nvPr/>
        </p:nvSpPr>
        <p:spPr>
          <a:xfrm>
            <a:off x="6710282" y="323140"/>
            <a:ext cx="4516518" cy="584775"/>
          </a:xfrm>
          <a:prstGeom prst="rect">
            <a:avLst/>
          </a:prstGeom>
          <a:noFill/>
        </p:spPr>
        <p:txBody>
          <a:bodyPr wrap="square">
            <a:spAutoFit/>
          </a:bodyPr>
          <a:lstStyle/>
          <a:p>
            <a:r>
              <a:rPr lang="en-CA" sz="3200" dirty="0">
                <a:solidFill>
                  <a:schemeClr val="bg1"/>
                </a:solidFill>
                <a:effectLst/>
                <a:ea typeface="Times New Roman" panose="02020603050405020304" pitchFamily="18" charset="0"/>
              </a:rPr>
              <a:t>COL’s Model</a:t>
            </a:r>
            <a:endParaRPr lang="en-CA" sz="3200" dirty="0">
              <a:solidFill>
                <a:schemeClr val="bg1"/>
              </a:solidFill>
            </a:endParaRPr>
          </a:p>
        </p:txBody>
      </p:sp>
      <p:pic>
        <p:nvPicPr>
          <p:cNvPr id="5" name="Picture 4">
            <a:extLst>
              <a:ext uri="{FF2B5EF4-FFF2-40B4-BE49-F238E27FC236}">
                <a16:creationId xmlns:a16="http://schemas.microsoft.com/office/drawing/2014/main" id="{20541376-5008-2873-7094-314625C69C1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28600" y="1589843"/>
            <a:ext cx="4343400" cy="5060150"/>
          </a:xfrm>
          <a:prstGeom prst="rect">
            <a:avLst/>
          </a:prstGeom>
        </p:spPr>
      </p:pic>
      <p:pic>
        <p:nvPicPr>
          <p:cNvPr id="12" name="Picture 11">
            <a:extLst>
              <a:ext uri="{FF2B5EF4-FFF2-40B4-BE49-F238E27FC236}">
                <a16:creationId xmlns:a16="http://schemas.microsoft.com/office/drawing/2014/main" id="{57DA3970-F399-6A4A-0131-D66426B56BAB}"/>
              </a:ext>
            </a:extLst>
          </p:cNvPr>
          <p:cNvPicPr>
            <a:picLocks noChangeAspect="1"/>
          </p:cNvPicPr>
          <p:nvPr/>
        </p:nvPicPr>
        <p:blipFill>
          <a:blip r:embed="rId8"/>
          <a:stretch>
            <a:fillRect/>
          </a:stretch>
        </p:blipFill>
        <p:spPr>
          <a:xfrm>
            <a:off x="5141306" y="1642919"/>
            <a:ext cx="4462170" cy="5007074"/>
          </a:xfrm>
          <a:prstGeom prst="rect">
            <a:avLst/>
          </a:prstGeom>
        </p:spPr>
      </p:pic>
    </p:spTree>
    <p:extLst>
      <p:ext uri="{BB962C8B-B14F-4D97-AF65-F5344CB8AC3E}">
        <p14:creationId xmlns:p14="http://schemas.microsoft.com/office/powerpoint/2010/main" val="3639684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A3D279-419A-F23A-0708-ADEC1DF279E5}"/>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CD05AC2A-401D-178A-6E67-CF22DF65DBC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AF253808-0680-CEC3-46D3-5470C10DA1F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F84ABB44-BECC-79DE-D766-262FEFB6285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4A627C9F-C612-0B4A-BD25-479A69D045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CA4E0B88-38D3-A69B-B148-A48FB189AE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143278" y="4526507"/>
            <a:ext cx="1282300" cy="1111326"/>
          </a:xfrm>
          <a:prstGeom prst="rect">
            <a:avLst/>
          </a:prstGeom>
        </p:spPr>
      </p:pic>
      <p:sp>
        <p:nvSpPr>
          <p:cNvPr id="9" name="TextBox 8">
            <a:extLst>
              <a:ext uri="{FF2B5EF4-FFF2-40B4-BE49-F238E27FC236}">
                <a16:creationId xmlns:a16="http://schemas.microsoft.com/office/drawing/2014/main" id="{ED5C62C6-155A-D7AD-7B86-1006436F2AFA}"/>
              </a:ext>
            </a:extLst>
          </p:cNvPr>
          <p:cNvSpPr txBox="1"/>
          <p:nvPr/>
        </p:nvSpPr>
        <p:spPr>
          <a:xfrm>
            <a:off x="6710282" y="323140"/>
            <a:ext cx="4516518" cy="584775"/>
          </a:xfrm>
          <a:prstGeom prst="rect">
            <a:avLst/>
          </a:prstGeom>
          <a:noFill/>
        </p:spPr>
        <p:txBody>
          <a:bodyPr wrap="square">
            <a:spAutoFit/>
          </a:bodyPr>
          <a:lstStyle/>
          <a:p>
            <a:r>
              <a:rPr lang="en-CA" sz="3200" dirty="0">
                <a:solidFill>
                  <a:schemeClr val="bg1"/>
                </a:solidFill>
                <a:effectLst/>
                <a:ea typeface="Times New Roman" panose="02020603050405020304" pitchFamily="18" charset="0"/>
              </a:rPr>
              <a:t>COL’s Model</a:t>
            </a:r>
            <a:endParaRPr lang="en-CA" sz="3200" dirty="0">
              <a:solidFill>
                <a:schemeClr val="bg1"/>
              </a:solidFill>
            </a:endParaRPr>
          </a:p>
        </p:txBody>
      </p:sp>
      <p:pic>
        <p:nvPicPr>
          <p:cNvPr id="10" name="Picture 9">
            <a:extLst>
              <a:ext uri="{FF2B5EF4-FFF2-40B4-BE49-F238E27FC236}">
                <a16:creationId xmlns:a16="http://schemas.microsoft.com/office/drawing/2014/main" id="{E340A0A9-0460-6B57-6243-595607F18D00}"/>
              </a:ext>
            </a:extLst>
          </p:cNvPr>
          <p:cNvPicPr>
            <a:picLocks noChangeAspect="1"/>
          </p:cNvPicPr>
          <p:nvPr/>
        </p:nvPicPr>
        <p:blipFill>
          <a:blip r:embed="rId7"/>
          <a:stretch>
            <a:fillRect/>
          </a:stretch>
        </p:blipFill>
        <p:spPr>
          <a:xfrm>
            <a:off x="0" y="1591406"/>
            <a:ext cx="4530436" cy="2357381"/>
          </a:xfrm>
          <a:prstGeom prst="rect">
            <a:avLst/>
          </a:prstGeom>
        </p:spPr>
      </p:pic>
      <p:pic>
        <p:nvPicPr>
          <p:cNvPr id="11" name="Picture 10">
            <a:extLst>
              <a:ext uri="{FF2B5EF4-FFF2-40B4-BE49-F238E27FC236}">
                <a16:creationId xmlns:a16="http://schemas.microsoft.com/office/drawing/2014/main" id="{DD2966BF-1175-91C5-4E63-4BC37892CE4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30436" y="1591406"/>
            <a:ext cx="6951518" cy="3971712"/>
          </a:xfrm>
          <a:prstGeom prst="rect">
            <a:avLst/>
          </a:prstGeom>
        </p:spPr>
      </p:pic>
      <p:pic>
        <p:nvPicPr>
          <p:cNvPr id="13" name="Picture 12">
            <a:extLst>
              <a:ext uri="{FF2B5EF4-FFF2-40B4-BE49-F238E27FC236}">
                <a16:creationId xmlns:a16="http://schemas.microsoft.com/office/drawing/2014/main" id="{F54BC37F-A7D5-9A27-9AAC-835A9DD1267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00012" y="4156690"/>
            <a:ext cx="4413552" cy="2431472"/>
          </a:xfrm>
          <a:prstGeom prst="rect">
            <a:avLst/>
          </a:prstGeom>
        </p:spPr>
      </p:pic>
    </p:spTree>
    <p:extLst>
      <p:ext uri="{BB962C8B-B14F-4D97-AF65-F5344CB8AC3E}">
        <p14:creationId xmlns:p14="http://schemas.microsoft.com/office/powerpoint/2010/main" val="3883802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E0BF68-CCBA-EF64-A24C-367CF8EEA19F}"/>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2DC16D67-ABA9-A97F-A24F-B440820BBC0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74DDA04D-99C0-F9AB-88CA-BD361B1C6EA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sp>
        <p:nvSpPr>
          <p:cNvPr id="5" name="TextBox 4">
            <a:extLst>
              <a:ext uri="{FF2B5EF4-FFF2-40B4-BE49-F238E27FC236}">
                <a16:creationId xmlns:a16="http://schemas.microsoft.com/office/drawing/2014/main" id="{02A8E832-8F39-F73B-166C-50E61A086396}"/>
              </a:ext>
            </a:extLst>
          </p:cNvPr>
          <p:cNvSpPr txBox="1"/>
          <p:nvPr/>
        </p:nvSpPr>
        <p:spPr>
          <a:xfrm>
            <a:off x="3105883" y="3305880"/>
            <a:ext cx="6211764" cy="369332"/>
          </a:xfrm>
          <a:prstGeom prst="rect">
            <a:avLst/>
          </a:prstGeom>
          <a:noFill/>
        </p:spPr>
        <p:txBody>
          <a:bodyPr wrap="square">
            <a:spAutoFit/>
          </a:bodyPr>
          <a:lstStyle/>
          <a:p>
            <a:r>
              <a:rPr lang="en-CA" dirty="0"/>
              <a:t> </a:t>
            </a:r>
          </a:p>
        </p:txBody>
      </p:sp>
      <p:sp>
        <p:nvSpPr>
          <p:cNvPr id="13" name="TextBox 12">
            <a:extLst>
              <a:ext uri="{FF2B5EF4-FFF2-40B4-BE49-F238E27FC236}">
                <a16:creationId xmlns:a16="http://schemas.microsoft.com/office/drawing/2014/main" id="{1C0A7075-A624-86DA-51D4-32565FB52EB2}"/>
              </a:ext>
            </a:extLst>
          </p:cNvPr>
          <p:cNvSpPr txBox="1"/>
          <p:nvPr/>
        </p:nvSpPr>
        <p:spPr>
          <a:xfrm>
            <a:off x="6710282" y="323140"/>
            <a:ext cx="4516518" cy="584775"/>
          </a:xfrm>
          <a:prstGeom prst="rect">
            <a:avLst/>
          </a:prstGeom>
          <a:noFill/>
        </p:spPr>
        <p:txBody>
          <a:bodyPr wrap="square">
            <a:spAutoFit/>
          </a:bodyPr>
          <a:lstStyle/>
          <a:p>
            <a:r>
              <a:rPr lang="en-CA" sz="3200" dirty="0">
                <a:solidFill>
                  <a:schemeClr val="bg1"/>
                </a:solidFill>
                <a:effectLst/>
                <a:ea typeface="Times New Roman" panose="02020603050405020304" pitchFamily="18" charset="0"/>
              </a:rPr>
              <a:t>COL’s Model</a:t>
            </a:r>
            <a:endParaRPr lang="en-CA" sz="3200" dirty="0">
              <a:solidFill>
                <a:schemeClr val="bg1"/>
              </a:solidFill>
            </a:endParaRPr>
          </a:p>
        </p:txBody>
      </p:sp>
      <p:pic>
        <p:nvPicPr>
          <p:cNvPr id="3" name="Content Placeholder 4" descr="A person in a lab coat&#10;&#10;Description automatically generated">
            <a:extLst>
              <a:ext uri="{FF2B5EF4-FFF2-40B4-BE49-F238E27FC236}">
                <a16:creationId xmlns:a16="http://schemas.microsoft.com/office/drawing/2014/main" id="{D4F5590A-9E7B-7718-2258-35297E945BD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1"/>
          <a:stretch/>
        </p:blipFill>
        <p:spPr>
          <a:xfrm>
            <a:off x="706810" y="1755540"/>
            <a:ext cx="4654899" cy="4946383"/>
          </a:xfrm>
          <a:prstGeom prst="rect">
            <a:avLst/>
          </a:prstGeom>
          <a:solidFill>
            <a:schemeClr val="accent2"/>
          </a:solidFill>
        </p:spPr>
      </p:pic>
      <p:sp>
        <p:nvSpPr>
          <p:cNvPr id="6" name="TextBox 5">
            <a:extLst>
              <a:ext uri="{FF2B5EF4-FFF2-40B4-BE49-F238E27FC236}">
                <a16:creationId xmlns:a16="http://schemas.microsoft.com/office/drawing/2014/main" id="{1442534B-83DF-6C4F-4836-E043C418D2C1}"/>
              </a:ext>
            </a:extLst>
          </p:cNvPr>
          <p:cNvSpPr txBox="1"/>
          <p:nvPr/>
        </p:nvSpPr>
        <p:spPr>
          <a:xfrm>
            <a:off x="6252091" y="1755540"/>
            <a:ext cx="4654900" cy="3776663"/>
          </a:xfrm>
          <a:prstGeom prst="rect">
            <a:avLst/>
          </a:prstGeom>
        </p:spPr>
        <p:txBody>
          <a:bodyPr vert="horz" lIns="91440" tIns="45720" rIns="91440" bIns="45720" rtlCol="0">
            <a:noAutofit/>
          </a:bodyPr>
          <a:lstStyle/>
          <a:p>
            <a:pPr>
              <a:lnSpc>
                <a:spcPct val="90000"/>
              </a:lnSpc>
              <a:spcAft>
                <a:spcPts val="600"/>
              </a:spcAft>
            </a:pPr>
            <a:r>
              <a:rPr lang="en-US" sz="2400" b="1" dirty="0">
                <a:solidFill>
                  <a:srgbClr val="C00000"/>
                </a:solidFill>
              </a:rPr>
              <a:t>Key employability standards for QA</a:t>
            </a:r>
          </a:p>
          <a:p>
            <a:pPr indent="-228600">
              <a:lnSpc>
                <a:spcPct val="90000"/>
              </a:lnSpc>
              <a:spcAft>
                <a:spcPts val="600"/>
              </a:spcAft>
              <a:buFont typeface="Arial" panose="020B0604020202020204" pitchFamily="34" charset="0"/>
              <a:buChar char="•"/>
            </a:pPr>
            <a:r>
              <a:rPr lang="en-US" sz="2400" dirty="0"/>
              <a:t>Institutional strategy</a:t>
            </a:r>
          </a:p>
          <a:p>
            <a:pPr indent="-228600">
              <a:lnSpc>
                <a:spcPct val="90000"/>
              </a:lnSpc>
              <a:spcAft>
                <a:spcPts val="600"/>
              </a:spcAft>
              <a:buFont typeface="Arial" panose="020B0604020202020204" pitchFamily="34" charset="0"/>
              <a:buChar char="•"/>
            </a:pPr>
            <a:r>
              <a:rPr lang="en-US" sz="2400" dirty="0"/>
              <a:t>Admission</a:t>
            </a:r>
          </a:p>
          <a:p>
            <a:pPr indent="-228600">
              <a:lnSpc>
                <a:spcPct val="90000"/>
              </a:lnSpc>
              <a:spcAft>
                <a:spcPts val="600"/>
              </a:spcAft>
              <a:buFont typeface="Arial" panose="020B0604020202020204" pitchFamily="34" charset="0"/>
              <a:buChar char="•"/>
            </a:pPr>
            <a:r>
              <a:rPr lang="en-US" sz="2400" dirty="0" err="1"/>
              <a:t>Programme</a:t>
            </a:r>
            <a:r>
              <a:rPr lang="en-US" sz="2400" dirty="0"/>
              <a:t> design</a:t>
            </a:r>
          </a:p>
          <a:p>
            <a:pPr indent="-228600">
              <a:lnSpc>
                <a:spcPct val="90000"/>
              </a:lnSpc>
              <a:spcAft>
                <a:spcPts val="600"/>
              </a:spcAft>
              <a:buFont typeface="Arial" panose="020B0604020202020204" pitchFamily="34" charset="0"/>
              <a:buChar char="•"/>
            </a:pPr>
            <a:r>
              <a:rPr lang="en-US" sz="2400" dirty="0"/>
              <a:t>Teaching and Learning</a:t>
            </a:r>
          </a:p>
          <a:p>
            <a:pPr indent="-228600">
              <a:lnSpc>
                <a:spcPct val="90000"/>
              </a:lnSpc>
              <a:spcAft>
                <a:spcPts val="600"/>
              </a:spcAft>
              <a:buFont typeface="Arial" panose="020B0604020202020204" pitchFamily="34" charset="0"/>
              <a:buChar char="•"/>
            </a:pPr>
            <a:r>
              <a:rPr lang="en-US" sz="2400" dirty="0"/>
              <a:t>Student engagement</a:t>
            </a:r>
          </a:p>
          <a:p>
            <a:pPr indent="-228600">
              <a:lnSpc>
                <a:spcPct val="90000"/>
              </a:lnSpc>
              <a:spcAft>
                <a:spcPts val="600"/>
              </a:spcAft>
              <a:buFont typeface="Arial" panose="020B0604020202020204" pitchFamily="34" charset="0"/>
              <a:buChar char="•"/>
            </a:pPr>
            <a:r>
              <a:rPr lang="en-US" sz="2400" dirty="0"/>
              <a:t>Digital learning environment</a:t>
            </a:r>
          </a:p>
          <a:p>
            <a:pPr indent="-228600">
              <a:lnSpc>
                <a:spcPct val="90000"/>
              </a:lnSpc>
              <a:spcAft>
                <a:spcPts val="600"/>
              </a:spcAft>
              <a:buFont typeface="Arial" panose="020B0604020202020204" pitchFamily="34" charset="0"/>
              <a:buChar char="•"/>
            </a:pPr>
            <a:r>
              <a:rPr lang="en-US" sz="2400" dirty="0"/>
              <a:t>Assessment</a:t>
            </a:r>
          </a:p>
          <a:p>
            <a:pPr indent="-228600">
              <a:lnSpc>
                <a:spcPct val="90000"/>
              </a:lnSpc>
              <a:spcAft>
                <a:spcPts val="600"/>
              </a:spcAft>
              <a:buFont typeface="Arial" panose="020B0604020202020204" pitchFamily="34" charset="0"/>
              <a:buChar char="•"/>
            </a:pPr>
            <a:r>
              <a:rPr lang="en-US" sz="2400" dirty="0"/>
              <a:t>Student support</a:t>
            </a:r>
          </a:p>
          <a:p>
            <a:pPr indent="-228600">
              <a:lnSpc>
                <a:spcPct val="90000"/>
              </a:lnSpc>
              <a:spcAft>
                <a:spcPts val="600"/>
              </a:spcAft>
              <a:buFont typeface="Arial" panose="020B0604020202020204" pitchFamily="34" charset="0"/>
              <a:buChar char="•"/>
            </a:pPr>
            <a:r>
              <a:rPr lang="en-US" sz="2400" dirty="0"/>
              <a:t>Work integrated Learning</a:t>
            </a:r>
          </a:p>
          <a:p>
            <a:pPr indent="-228600">
              <a:lnSpc>
                <a:spcPct val="90000"/>
              </a:lnSpc>
              <a:spcAft>
                <a:spcPts val="600"/>
              </a:spcAft>
              <a:buFont typeface="Arial" panose="020B0604020202020204" pitchFamily="34" charset="0"/>
              <a:buChar char="•"/>
            </a:pPr>
            <a:r>
              <a:rPr lang="en-US" sz="2400" dirty="0"/>
              <a:t>Internationalization</a:t>
            </a:r>
          </a:p>
          <a:p>
            <a:pPr indent="-228600">
              <a:lnSpc>
                <a:spcPct val="90000"/>
              </a:lnSpc>
              <a:spcAft>
                <a:spcPts val="600"/>
              </a:spcAft>
              <a:buFont typeface="Arial" panose="020B0604020202020204" pitchFamily="34" charset="0"/>
              <a:buChar char="•"/>
            </a:pPr>
            <a:r>
              <a:rPr lang="en-US" sz="2400" dirty="0"/>
              <a:t>Research</a:t>
            </a:r>
          </a:p>
        </p:txBody>
      </p:sp>
    </p:spTree>
    <p:extLst>
      <p:ext uri="{BB962C8B-B14F-4D97-AF65-F5344CB8AC3E}">
        <p14:creationId xmlns:p14="http://schemas.microsoft.com/office/powerpoint/2010/main" val="1359245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95FAD8-E121-8585-9BA5-099E5B6EDC80}"/>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3FD4DCB8-FDA5-1A74-5E1B-A83B3ECAD35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5BD6A03B-20F2-80B6-F261-C753FC0C51D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F71025C8-A7F5-3E0E-3F28-C8A448CF761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BF963BA1-D4AE-5F76-8B16-983B5238E87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57093455-9912-F170-1B35-E620BFD7B5C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43278" y="4526507"/>
            <a:ext cx="1282300" cy="1111326"/>
          </a:xfrm>
          <a:prstGeom prst="rect">
            <a:avLst/>
          </a:prstGeom>
        </p:spPr>
      </p:pic>
      <p:sp>
        <p:nvSpPr>
          <p:cNvPr id="5" name="TextBox 4">
            <a:extLst>
              <a:ext uri="{FF2B5EF4-FFF2-40B4-BE49-F238E27FC236}">
                <a16:creationId xmlns:a16="http://schemas.microsoft.com/office/drawing/2014/main" id="{09C3E132-E565-04A4-88B1-782D99E3552C}"/>
              </a:ext>
            </a:extLst>
          </p:cNvPr>
          <p:cNvSpPr txBox="1"/>
          <p:nvPr/>
        </p:nvSpPr>
        <p:spPr>
          <a:xfrm>
            <a:off x="3105883" y="3305880"/>
            <a:ext cx="6211764" cy="369332"/>
          </a:xfrm>
          <a:prstGeom prst="rect">
            <a:avLst/>
          </a:prstGeom>
          <a:noFill/>
        </p:spPr>
        <p:txBody>
          <a:bodyPr wrap="square">
            <a:spAutoFit/>
          </a:bodyPr>
          <a:lstStyle/>
          <a:p>
            <a:r>
              <a:rPr lang="en-CA" dirty="0"/>
              <a:t> </a:t>
            </a:r>
          </a:p>
        </p:txBody>
      </p:sp>
      <p:sp>
        <p:nvSpPr>
          <p:cNvPr id="9" name="TextBox 8">
            <a:extLst>
              <a:ext uri="{FF2B5EF4-FFF2-40B4-BE49-F238E27FC236}">
                <a16:creationId xmlns:a16="http://schemas.microsoft.com/office/drawing/2014/main" id="{95B0197C-906D-EE8A-2333-4CC585A0977D}"/>
              </a:ext>
            </a:extLst>
          </p:cNvPr>
          <p:cNvSpPr txBox="1"/>
          <p:nvPr/>
        </p:nvSpPr>
        <p:spPr>
          <a:xfrm>
            <a:off x="395165" y="1667580"/>
            <a:ext cx="11633200" cy="4708981"/>
          </a:xfrm>
          <a:prstGeom prst="rect">
            <a:avLst/>
          </a:prstGeom>
          <a:noFill/>
        </p:spPr>
        <p:txBody>
          <a:bodyPr wrap="square">
            <a:spAutoFit/>
          </a:bodyPr>
          <a:lstStyle/>
          <a:p>
            <a:pPr marL="342900" indent="-342900">
              <a:buFont typeface="Arial" panose="020B0604020202020204" pitchFamily="34" charset="0"/>
              <a:buChar char="•"/>
            </a:pPr>
            <a:r>
              <a:rPr lang="en-US" sz="3000" dirty="0">
                <a:ea typeface="Open Sans" panose="020B0606030504020204" pitchFamily="34" charset="0"/>
                <a:cs typeface="Open Sans" panose="020B0606030504020204" pitchFamily="34" charset="0"/>
              </a:rPr>
              <a:t>Collaboration and engagement </a:t>
            </a:r>
          </a:p>
          <a:p>
            <a:pPr marL="342900" indent="-342900">
              <a:buFont typeface="Arial" panose="020B0604020202020204" pitchFamily="34" charset="0"/>
              <a:buChar char="•"/>
            </a:pPr>
            <a:r>
              <a:rPr lang="en-US" sz="3000" dirty="0">
                <a:ea typeface="Open Sans" panose="020B0606030504020204" pitchFamily="34" charset="0"/>
                <a:cs typeface="Open Sans" panose="020B0606030504020204" pitchFamily="34" charset="0"/>
              </a:rPr>
              <a:t>Status review of graduate employability and emerging skills in India</a:t>
            </a:r>
          </a:p>
          <a:p>
            <a:pPr marL="342900" indent="-342900">
              <a:buFont typeface="Arial" panose="020B0604020202020204" pitchFamily="34" charset="0"/>
              <a:buChar char="•"/>
            </a:pPr>
            <a:r>
              <a:rPr lang="en-US" sz="3000" dirty="0">
                <a:ea typeface="Open Sans" panose="020B0606030504020204" pitchFamily="34" charset="0"/>
                <a:cs typeface="Open Sans" panose="020B0606030504020204" pitchFamily="34" charset="0"/>
              </a:rPr>
              <a:t>Evaluate institutional employability readiness </a:t>
            </a:r>
          </a:p>
          <a:p>
            <a:pPr marL="342900" indent="-342900">
              <a:buFont typeface="Arial" panose="020B0604020202020204" pitchFamily="34" charset="0"/>
              <a:buChar char="•"/>
            </a:pPr>
            <a:r>
              <a:rPr lang="en-US" sz="3000" dirty="0">
                <a:ea typeface="Open Sans" panose="020B0606030504020204" pitchFamily="34" charset="0"/>
                <a:cs typeface="Open Sans" panose="020B0606030504020204" pitchFamily="34" charset="0"/>
              </a:rPr>
              <a:t>Identify emerging skills in India</a:t>
            </a:r>
          </a:p>
          <a:p>
            <a:pPr marL="342900" indent="-342900">
              <a:buFont typeface="Arial" panose="020B0604020202020204" pitchFamily="34" charset="0"/>
              <a:buChar char="•"/>
            </a:pPr>
            <a:r>
              <a:rPr lang="en-US" sz="3000" dirty="0">
                <a:solidFill>
                  <a:srgbClr val="000000"/>
                </a:solidFill>
                <a:ea typeface="Open Sans" panose="020B0606030504020204" pitchFamily="34" charset="0"/>
                <a:cs typeface="Open Sans" panose="020B0606030504020204" pitchFamily="34" charset="0"/>
              </a:rPr>
              <a:t>Capacity-building for graduate employability</a:t>
            </a:r>
          </a:p>
          <a:p>
            <a:pPr marL="342900" indent="-342900">
              <a:buFont typeface="Arial" panose="020B0604020202020204" pitchFamily="34" charset="0"/>
              <a:buChar char="•"/>
            </a:pPr>
            <a:r>
              <a:rPr lang="en-US" sz="3000" dirty="0">
                <a:solidFill>
                  <a:srgbClr val="000000"/>
                </a:solidFill>
                <a:ea typeface="Open Sans" panose="020B0606030504020204" pitchFamily="34" charset="0"/>
                <a:cs typeface="Open Sans" panose="020B0606030504020204" pitchFamily="34" charset="0"/>
              </a:rPr>
              <a:t>Development of skill-based courses/course enhancement </a:t>
            </a:r>
          </a:p>
          <a:p>
            <a:pPr marL="342900" indent="-342900">
              <a:buFont typeface="Arial" panose="020B0604020202020204" pitchFamily="34" charset="0"/>
              <a:buChar char="•"/>
            </a:pPr>
            <a:r>
              <a:rPr lang="en-US" sz="3000" dirty="0">
                <a:ea typeface="Open Sans" panose="020B0606030504020204" pitchFamily="34" charset="0"/>
                <a:cs typeface="Open Sans" panose="020B0606030504020204" pitchFamily="34" charset="0"/>
              </a:rPr>
              <a:t>Strengthening institutional effectiveness for graduate employability</a:t>
            </a:r>
            <a:endParaRPr lang="en-US" sz="3000" dirty="0">
              <a:solidFill>
                <a:srgbClr val="000000"/>
              </a:solidFill>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en-US" sz="3000" dirty="0">
                <a:solidFill>
                  <a:srgbClr val="000000"/>
                </a:solidFill>
                <a:ea typeface="Open Sans" panose="020B0606030504020204" pitchFamily="34" charset="0"/>
                <a:cs typeface="Open Sans" panose="020B0606030504020204" pitchFamily="34" charset="0"/>
              </a:rPr>
              <a:t>Courses shared as Open Educational Resources</a:t>
            </a:r>
          </a:p>
          <a:p>
            <a:pPr marL="342900" indent="-342900">
              <a:buFont typeface="Arial" panose="020B0604020202020204" pitchFamily="34" charset="0"/>
              <a:buChar char="•"/>
            </a:pPr>
            <a:r>
              <a:rPr lang="en-US" sz="3000" dirty="0">
                <a:solidFill>
                  <a:srgbClr val="000000"/>
                </a:solidFill>
                <a:ea typeface="Open Sans" panose="020B0606030504020204" pitchFamily="34" charset="0"/>
                <a:cs typeface="Open Sans" panose="020B0606030504020204" pitchFamily="34" charset="0"/>
              </a:rPr>
              <a:t>Advocacy and Research</a:t>
            </a:r>
          </a:p>
          <a:p>
            <a:pPr marL="342900" indent="-342900">
              <a:buFont typeface="Arial" panose="020B0604020202020204" pitchFamily="34" charset="0"/>
              <a:buChar char="•"/>
            </a:pPr>
            <a:r>
              <a:rPr lang="en-US" sz="3000" dirty="0">
                <a:solidFill>
                  <a:srgbClr val="000000"/>
                </a:solidFill>
                <a:ea typeface="Open Sans" panose="020B0606030504020204" pitchFamily="34" charset="0"/>
                <a:cs typeface="Open Sans" panose="020B0606030504020204" pitchFamily="34" charset="0"/>
              </a:rPr>
              <a:t>MEAL</a:t>
            </a:r>
            <a:endParaRPr lang="en-US" sz="3000" b="0" i="0" dirty="0">
              <a:solidFill>
                <a:srgbClr val="000000"/>
              </a:solidFill>
              <a:effectLst/>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A2BD559C-844D-745F-2445-A1994A6EA703}"/>
              </a:ext>
            </a:extLst>
          </p:cNvPr>
          <p:cNvSpPr txBox="1"/>
          <p:nvPr/>
        </p:nvSpPr>
        <p:spPr>
          <a:xfrm>
            <a:off x="6322320" y="498019"/>
            <a:ext cx="5416061" cy="646331"/>
          </a:xfrm>
          <a:prstGeom prst="rect">
            <a:avLst/>
          </a:prstGeom>
          <a:noFill/>
        </p:spPr>
        <p:txBody>
          <a:bodyPr wrap="square">
            <a:spAutoFit/>
          </a:bodyPr>
          <a:lstStyle/>
          <a:p>
            <a:r>
              <a:rPr lang="en-CA" sz="3600" dirty="0">
                <a:solidFill>
                  <a:schemeClr val="bg1"/>
                </a:solidFill>
              </a:rPr>
              <a:t>Project aim</a:t>
            </a:r>
          </a:p>
        </p:txBody>
      </p:sp>
    </p:spTree>
    <p:extLst>
      <p:ext uri="{BB962C8B-B14F-4D97-AF65-F5344CB8AC3E}">
        <p14:creationId xmlns:p14="http://schemas.microsoft.com/office/powerpoint/2010/main" val="2023175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BFE6E-8B5F-9BBC-D964-DB7A00FCE986}"/>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337EF559-3D8C-78DD-9357-A581446CFA9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803353CD-CD06-7705-F711-5FC919CF056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sp>
        <p:nvSpPr>
          <p:cNvPr id="12" name="TextBox 11">
            <a:extLst>
              <a:ext uri="{FF2B5EF4-FFF2-40B4-BE49-F238E27FC236}">
                <a16:creationId xmlns:a16="http://schemas.microsoft.com/office/drawing/2014/main" id="{A4A4647E-3A08-4495-A932-F9DE34CDCC65}"/>
              </a:ext>
            </a:extLst>
          </p:cNvPr>
          <p:cNvSpPr txBox="1"/>
          <p:nvPr/>
        </p:nvSpPr>
        <p:spPr>
          <a:xfrm>
            <a:off x="597254" y="1755540"/>
            <a:ext cx="9847385" cy="1678408"/>
          </a:xfrm>
          <a:prstGeom prst="rect">
            <a:avLst/>
          </a:prstGeom>
          <a:noFill/>
        </p:spPr>
        <p:txBody>
          <a:bodyPr wrap="square">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CA"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en-CA" sz="3200" dirty="0">
              <a:solidFill>
                <a:prstClr val="black"/>
              </a:solidFill>
              <a:latin typeface="Calibri" panose="020F0502020204030204"/>
              <a:ea typeface="Open Sans" panose="020B0606030504020204" pitchFamily="34" charset="0"/>
              <a:cs typeface="Open Sans" panose="020B0606030504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en-CA" sz="3200" dirty="0">
              <a:solidFill>
                <a:prstClr val="black"/>
              </a:solidFill>
              <a:latin typeface="Calibri" panose="020F0502020204030204"/>
              <a:ea typeface="Open Sans" panose="020B0606030504020204" pitchFamily="34" charset="0"/>
              <a:cs typeface="Open Sans" panose="020B0606030504020204" pitchFamily="34" charset="0"/>
            </a:endParaRPr>
          </a:p>
        </p:txBody>
      </p:sp>
      <p:graphicFrame>
        <p:nvGraphicFramePr>
          <p:cNvPr id="3" name="Table 2">
            <a:extLst>
              <a:ext uri="{FF2B5EF4-FFF2-40B4-BE49-F238E27FC236}">
                <a16:creationId xmlns:a16="http://schemas.microsoft.com/office/drawing/2014/main" id="{38D3D1B0-FBBC-CAD4-8A6C-6A33EECB87E1}"/>
              </a:ext>
            </a:extLst>
          </p:cNvPr>
          <p:cNvGraphicFramePr>
            <a:graphicFrameLocks noGrp="1"/>
          </p:cNvGraphicFramePr>
          <p:nvPr>
            <p:extLst>
              <p:ext uri="{D42A27DB-BD31-4B8C-83A1-F6EECF244321}">
                <p14:modId xmlns:p14="http://schemas.microsoft.com/office/powerpoint/2010/main" val="2281458527"/>
              </p:ext>
            </p:extLst>
          </p:nvPr>
        </p:nvGraphicFramePr>
        <p:xfrm>
          <a:off x="118974" y="1453082"/>
          <a:ext cx="11954051" cy="5404918"/>
        </p:xfrm>
        <a:graphic>
          <a:graphicData uri="http://schemas.openxmlformats.org/drawingml/2006/table">
            <a:tbl>
              <a:tblPr firstRow="1" bandRow="1">
                <a:tableStyleId>{5C22544A-7EE6-4342-B048-85BDC9FD1C3A}</a:tableStyleId>
              </a:tblPr>
              <a:tblGrid>
                <a:gridCol w="1811012">
                  <a:extLst>
                    <a:ext uri="{9D8B030D-6E8A-4147-A177-3AD203B41FA5}">
                      <a16:colId xmlns:a16="http://schemas.microsoft.com/office/drawing/2014/main" val="2535107125"/>
                    </a:ext>
                  </a:extLst>
                </a:gridCol>
                <a:gridCol w="3832153">
                  <a:extLst>
                    <a:ext uri="{9D8B030D-6E8A-4147-A177-3AD203B41FA5}">
                      <a16:colId xmlns:a16="http://schemas.microsoft.com/office/drawing/2014/main" val="3474784099"/>
                    </a:ext>
                  </a:extLst>
                </a:gridCol>
                <a:gridCol w="4812984">
                  <a:extLst>
                    <a:ext uri="{9D8B030D-6E8A-4147-A177-3AD203B41FA5}">
                      <a16:colId xmlns:a16="http://schemas.microsoft.com/office/drawing/2014/main" val="1852012312"/>
                    </a:ext>
                  </a:extLst>
                </a:gridCol>
                <a:gridCol w="1497902">
                  <a:extLst>
                    <a:ext uri="{9D8B030D-6E8A-4147-A177-3AD203B41FA5}">
                      <a16:colId xmlns:a16="http://schemas.microsoft.com/office/drawing/2014/main" val="504936268"/>
                    </a:ext>
                  </a:extLst>
                </a:gridCol>
              </a:tblGrid>
              <a:tr h="371726">
                <a:tc>
                  <a:txBody>
                    <a:bodyPr/>
                    <a:lstStyle/>
                    <a:p>
                      <a:r>
                        <a:rPr lang="en-CA" dirty="0"/>
                        <a:t>Phase</a:t>
                      </a:r>
                    </a:p>
                  </a:txBody>
                  <a:tcPr>
                    <a:solidFill>
                      <a:schemeClr val="accent2">
                        <a:lumMod val="40000"/>
                        <a:lumOff val="60000"/>
                      </a:schemeClr>
                    </a:solidFill>
                  </a:tcPr>
                </a:tc>
                <a:tc>
                  <a:txBody>
                    <a:bodyPr/>
                    <a:lstStyle/>
                    <a:p>
                      <a:r>
                        <a:rPr lang="en-CA" dirty="0"/>
                        <a:t>Activities</a:t>
                      </a:r>
                    </a:p>
                  </a:txBody>
                  <a:tcPr>
                    <a:solidFill>
                      <a:schemeClr val="accent2">
                        <a:lumMod val="40000"/>
                        <a:lumOff val="60000"/>
                      </a:schemeClr>
                    </a:solidFill>
                  </a:tcPr>
                </a:tc>
                <a:tc>
                  <a:txBody>
                    <a:bodyPr/>
                    <a:lstStyle/>
                    <a:p>
                      <a:r>
                        <a:rPr lang="en-CA" dirty="0"/>
                        <a:t>Expected Outcome</a:t>
                      </a:r>
                    </a:p>
                  </a:txBody>
                  <a:tcPr>
                    <a:solidFill>
                      <a:schemeClr val="accent2">
                        <a:lumMod val="40000"/>
                        <a:lumOff val="60000"/>
                      </a:schemeClr>
                    </a:solidFill>
                  </a:tcPr>
                </a:tc>
                <a:tc>
                  <a:txBody>
                    <a:bodyPr/>
                    <a:lstStyle/>
                    <a:p>
                      <a:r>
                        <a:rPr lang="en-CA" dirty="0"/>
                        <a:t>Timeline</a:t>
                      </a:r>
                    </a:p>
                  </a:txBody>
                  <a:tcPr>
                    <a:solidFill>
                      <a:schemeClr val="accent2">
                        <a:lumMod val="40000"/>
                        <a:lumOff val="60000"/>
                      </a:schemeClr>
                    </a:solidFill>
                  </a:tcPr>
                </a:tc>
                <a:extLst>
                  <a:ext uri="{0D108BD9-81ED-4DB2-BD59-A6C34878D82A}">
                    <a16:rowId xmlns:a16="http://schemas.microsoft.com/office/drawing/2014/main" val="4181241780"/>
                  </a:ext>
                </a:extLst>
              </a:tr>
              <a:tr h="1668996">
                <a:tc>
                  <a:txBody>
                    <a:bodyPr/>
                    <a:lstStyle/>
                    <a:p>
                      <a:r>
                        <a:rPr lang="en-CA" sz="2000" b="1" i="0" kern="1200" dirty="0">
                          <a:solidFill>
                            <a:schemeClr val="dk1"/>
                          </a:solidFill>
                          <a:effectLst/>
                          <a:latin typeface="+mn-lt"/>
                          <a:ea typeface="+mn-ea"/>
                          <a:cs typeface="+mn-cs"/>
                        </a:rPr>
                        <a:t>Phase 1: Status Review</a:t>
                      </a:r>
                      <a:r>
                        <a:rPr lang="en-CA" sz="2000" b="0" i="0" kern="1200" dirty="0">
                          <a:solidFill>
                            <a:schemeClr val="dk1"/>
                          </a:solidFill>
                          <a:effectLst/>
                          <a:latin typeface="+mn-lt"/>
                          <a:ea typeface="+mn-ea"/>
                          <a:cs typeface="+mn-cs"/>
                        </a:rPr>
                        <a:t> </a:t>
                      </a:r>
                      <a:endParaRPr lang="en-CA" sz="2000" dirty="0"/>
                    </a:p>
                  </a:txBody>
                  <a:tcPr>
                    <a:solidFill>
                      <a:schemeClr val="accent2">
                        <a:lumMod val="40000"/>
                        <a:lumOff val="60000"/>
                      </a:schemeClr>
                    </a:solidFill>
                  </a:tcPr>
                </a:tc>
                <a:tc>
                  <a:txBody>
                    <a:bodyPr/>
                    <a:lstStyle/>
                    <a:p>
                      <a:pPr rtl="0" fontAlgn="base"/>
                      <a:r>
                        <a:rPr lang="en-US" sz="2000" b="1" i="1" kern="1200" dirty="0">
                          <a:solidFill>
                            <a:schemeClr val="dk1"/>
                          </a:solidFill>
                          <a:effectLst/>
                          <a:latin typeface="+mn-lt"/>
                          <a:ea typeface="+mn-ea"/>
                          <a:cs typeface="+mn-cs"/>
                        </a:rPr>
                        <a:t>Activity 1</a:t>
                      </a:r>
                      <a:r>
                        <a:rPr lang="en-US" sz="2000" b="0" i="1" kern="1200" dirty="0">
                          <a:solidFill>
                            <a:schemeClr val="dk1"/>
                          </a:solidFill>
                          <a:effectLst/>
                          <a:latin typeface="+mn-lt"/>
                          <a:ea typeface="+mn-ea"/>
                          <a:cs typeface="+mn-cs"/>
                        </a:rPr>
                        <a:t>: Status review </a:t>
                      </a:r>
                      <a:r>
                        <a:rPr lang="en-US" sz="2000" b="0" i="0" kern="1200" dirty="0">
                          <a:solidFill>
                            <a:schemeClr val="dk1"/>
                          </a:solidFill>
                          <a:effectLst/>
                          <a:latin typeface="+mn-lt"/>
                          <a:ea typeface="+mn-ea"/>
                          <a:cs typeface="+mn-cs"/>
                        </a:rPr>
                        <a:t>of employability processes and emerging employability skills in India, including enabling policy frameworks and published works. </a:t>
                      </a:r>
                      <a:endParaRPr lang="en-CA" sz="2000" dirty="0"/>
                    </a:p>
                  </a:txBody>
                  <a:tcPr>
                    <a:solidFill>
                      <a:schemeClr val="accent2">
                        <a:lumMod val="40000"/>
                        <a:lumOff val="60000"/>
                      </a:schemeClr>
                    </a:solidFill>
                  </a:tcPr>
                </a:tc>
                <a:tc>
                  <a:txBody>
                    <a:bodyPr/>
                    <a:lstStyle/>
                    <a:p>
                      <a:r>
                        <a:rPr lang="en-US" sz="2000" b="0" i="0" kern="1200" dirty="0">
                          <a:solidFill>
                            <a:schemeClr val="dk1"/>
                          </a:solidFill>
                          <a:effectLst/>
                          <a:latin typeface="+mn-lt"/>
                          <a:ea typeface="+mn-ea"/>
                          <a:cs typeface="+mn-cs"/>
                        </a:rPr>
                        <a:t>Baseline data for informed implementation</a:t>
                      </a:r>
                    </a:p>
                    <a:p>
                      <a:r>
                        <a:rPr lang="en-US" sz="2000" b="0" i="0" kern="1200" dirty="0">
                          <a:solidFill>
                            <a:schemeClr val="dk1"/>
                          </a:solidFill>
                          <a:effectLst/>
                          <a:latin typeface="+mn-lt"/>
                          <a:ea typeface="+mn-ea"/>
                          <a:cs typeface="+mn-cs"/>
                        </a:rPr>
                        <a:t>Enhanced awareness on employability issues and strategies</a:t>
                      </a:r>
                    </a:p>
                    <a:p>
                      <a:r>
                        <a:rPr lang="en-US" sz="2000" b="0" i="0" kern="1200" dirty="0">
                          <a:solidFill>
                            <a:schemeClr val="dk1"/>
                          </a:solidFill>
                          <a:effectLst/>
                          <a:latin typeface="+mn-lt"/>
                          <a:ea typeface="+mn-ea"/>
                          <a:cs typeface="+mn-cs"/>
                        </a:rPr>
                        <a:t>Knowledge product developed and shared</a:t>
                      </a:r>
                      <a:endParaRPr lang="en-CA" sz="2000" dirty="0"/>
                    </a:p>
                  </a:txBody>
                  <a:tcPr>
                    <a:solidFill>
                      <a:schemeClr val="accent2">
                        <a:lumMod val="40000"/>
                        <a:lumOff val="60000"/>
                      </a:schemeClr>
                    </a:solidFill>
                  </a:tcPr>
                </a:tc>
                <a:tc>
                  <a:txBody>
                    <a:bodyPr/>
                    <a:lstStyle/>
                    <a:p>
                      <a:r>
                        <a:rPr lang="en-CA" sz="2000" dirty="0"/>
                        <a:t>Sept. – Dec. 2024</a:t>
                      </a:r>
                    </a:p>
                  </a:txBody>
                  <a:tcPr>
                    <a:solidFill>
                      <a:schemeClr val="accent2">
                        <a:lumMod val="40000"/>
                        <a:lumOff val="60000"/>
                      </a:schemeClr>
                    </a:solidFill>
                  </a:tcPr>
                </a:tc>
                <a:extLst>
                  <a:ext uri="{0D108BD9-81ED-4DB2-BD59-A6C34878D82A}">
                    <a16:rowId xmlns:a16="http://schemas.microsoft.com/office/drawing/2014/main" val="3031652676"/>
                  </a:ext>
                </a:extLst>
              </a:tr>
              <a:tr h="1139156">
                <a:tc>
                  <a:txBody>
                    <a:bodyPr/>
                    <a:lstStyle/>
                    <a:p>
                      <a:endParaRPr lang="en-CA" sz="2000"/>
                    </a:p>
                  </a:txBody>
                  <a:tcPr>
                    <a:solidFill>
                      <a:schemeClr val="accent2">
                        <a:lumMod val="40000"/>
                        <a:lumOff val="60000"/>
                      </a:schemeClr>
                    </a:solidFill>
                  </a:tcPr>
                </a:tc>
                <a:tc>
                  <a:txBody>
                    <a:bodyPr/>
                    <a:lstStyle/>
                    <a:p>
                      <a:r>
                        <a:rPr lang="en-CA" sz="2000" b="1" i="0" kern="1200" dirty="0">
                          <a:solidFill>
                            <a:schemeClr val="dk1"/>
                          </a:solidFill>
                          <a:effectLst/>
                          <a:latin typeface="+mn-lt"/>
                          <a:ea typeface="+mn-ea"/>
                          <a:cs typeface="+mn-cs"/>
                        </a:rPr>
                        <a:t>Activity 2: </a:t>
                      </a:r>
                      <a:r>
                        <a:rPr lang="en-CA" sz="2000" b="0" i="0" kern="1200" dirty="0">
                          <a:solidFill>
                            <a:schemeClr val="dk1"/>
                          </a:solidFill>
                          <a:effectLst/>
                          <a:latin typeface="+mn-lt"/>
                          <a:ea typeface="+mn-ea"/>
                          <a:cs typeface="+mn-cs"/>
                        </a:rPr>
                        <a:t>Employability readiness scorecard for pilot institutions</a:t>
                      </a:r>
                      <a:endParaRPr lang="en-CA" sz="2000" dirty="0"/>
                    </a:p>
                  </a:txBody>
                  <a:tcPr>
                    <a:solidFill>
                      <a:schemeClr val="accent2">
                        <a:lumMod val="40000"/>
                        <a:lumOff val="60000"/>
                      </a:schemeClr>
                    </a:solidFill>
                  </a:tcPr>
                </a:tc>
                <a:tc>
                  <a:txBody>
                    <a:bodyPr/>
                    <a:lstStyle/>
                    <a:p>
                      <a:r>
                        <a:rPr lang="en-CA" sz="2000" dirty="0"/>
                        <a:t>Baseline data for informed implementation (overall/specific)</a:t>
                      </a:r>
                    </a:p>
                    <a:p>
                      <a:r>
                        <a:rPr lang="en-CA" sz="2000" dirty="0"/>
                        <a:t>Enhanced awareness of employability status</a:t>
                      </a:r>
                    </a:p>
                  </a:txBody>
                  <a:tcPr>
                    <a:solidFill>
                      <a:schemeClr val="accent2">
                        <a:lumMod val="40000"/>
                        <a:lumOff val="60000"/>
                      </a:schemeClr>
                    </a:solidFill>
                  </a:tcPr>
                </a:tc>
                <a:tc>
                  <a:txBody>
                    <a:bodyPr/>
                    <a:lstStyle/>
                    <a:p>
                      <a:r>
                        <a:rPr lang="en-CA" sz="2000" dirty="0"/>
                        <a:t>Nov. – Dec. 2024</a:t>
                      </a:r>
                    </a:p>
                  </a:txBody>
                  <a:tcPr>
                    <a:solidFill>
                      <a:schemeClr val="accent2">
                        <a:lumMod val="40000"/>
                        <a:lumOff val="60000"/>
                      </a:schemeClr>
                    </a:solidFill>
                  </a:tcPr>
                </a:tc>
                <a:extLst>
                  <a:ext uri="{0D108BD9-81ED-4DB2-BD59-A6C34878D82A}">
                    <a16:rowId xmlns:a16="http://schemas.microsoft.com/office/drawing/2014/main" val="210620886"/>
                  </a:ext>
                </a:extLst>
              </a:tr>
              <a:tr h="2086714">
                <a:tc>
                  <a:txBody>
                    <a:bodyPr/>
                    <a:lstStyle/>
                    <a:p>
                      <a:r>
                        <a:rPr lang="en-CA" sz="2000" dirty="0"/>
                        <a:t>Phase 2: </a:t>
                      </a:r>
                      <a:r>
                        <a:rPr lang="en-CA" sz="2000" b="1" i="0" kern="1200" dirty="0">
                          <a:solidFill>
                            <a:schemeClr val="dk1"/>
                          </a:solidFill>
                          <a:effectLst/>
                          <a:latin typeface="+mn-lt"/>
                          <a:ea typeface="+mn-ea"/>
                          <a:cs typeface="+mn-cs"/>
                        </a:rPr>
                        <a:t>Stakeholders’ Consultative Meeting/Employability Framework</a:t>
                      </a:r>
                      <a:endParaRPr lang="en-CA" sz="2000" dirty="0"/>
                    </a:p>
                  </a:txBody>
                  <a:tcPr>
                    <a:solidFill>
                      <a:schemeClr val="accent2">
                        <a:lumMod val="40000"/>
                        <a:lumOff val="60000"/>
                      </a:schemeClr>
                    </a:solidFill>
                  </a:tcPr>
                </a:tc>
                <a:tc>
                  <a:txBody>
                    <a:bodyPr/>
                    <a:lstStyle/>
                    <a:p>
                      <a:r>
                        <a:rPr lang="en-CA" sz="2000" b="1" dirty="0"/>
                        <a:t>Activity 3: </a:t>
                      </a:r>
                      <a:r>
                        <a:rPr lang="en-CA" sz="2000" dirty="0"/>
                        <a:t>Stakeholders’ consultative meeting</a:t>
                      </a:r>
                    </a:p>
                    <a:p>
                      <a:pPr rtl="0" fontAlgn="base"/>
                      <a:endParaRPr lang="en-US" sz="2000" b="0" i="1" kern="1200" dirty="0">
                        <a:solidFill>
                          <a:schemeClr val="dk1"/>
                        </a:solidFill>
                        <a:effectLst/>
                        <a:latin typeface="+mn-lt"/>
                        <a:ea typeface="+mn-ea"/>
                        <a:cs typeface="+mn-cs"/>
                      </a:endParaRPr>
                    </a:p>
                    <a:p>
                      <a:pPr rtl="0" fontAlgn="base"/>
                      <a:r>
                        <a:rPr lang="en-US" sz="2000" b="1" i="0" kern="1200" dirty="0">
                          <a:solidFill>
                            <a:schemeClr val="dk1"/>
                          </a:solidFill>
                          <a:effectLst/>
                          <a:latin typeface="+mn-lt"/>
                          <a:ea typeface="+mn-ea"/>
                          <a:cs typeface="+mn-cs"/>
                        </a:rPr>
                        <a:t>Activity 4: </a:t>
                      </a:r>
                      <a:r>
                        <a:rPr lang="en-US" sz="2000" b="0" i="0" kern="1200" dirty="0">
                          <a:solidFill>
                            <a:schemeClr val="dk1"/>
                          </a:solidFill>
                          <a:effectLst/>
                          <a:latin typeface="+mn-lt"/>
                          <a:ea typeface="+mn-ea"/>
                          <a:cs typeface="+mn-cs"/>
                        </a:rPr>
                        <a:t>Capacity building for employability and framework</a:t>
                      </a:r>
                      <a:endParaRPr lang="en-CA" sz="2000" dirty="0"/>
                    </a:p>
                  </a:txBody>
                  <a:tcPr>
                    <a:solidFill>
                      <a:schemeClr val="accent2">
                        <a:lumMod val="40000"/>
                        <a:lumOff val="60000"/>
                      </a:schemeClr>
                    </a:solidFill>
                  </a:tcPr>
                </a:tc>
                <a:tc>
                  <a:txBody>
                    <a:bodyPr/>
                    <a:lstStyle/>
                    <a:p>
                      <a:pPr marL="285750" indent="-285750">
                        <a:buFont typeface="Arial" panose="020B0604020202020204" pitchFamily="34" charset="0"/>
                        <a:buChar char="•"/>
                      </a:pPr>
                      <a:r>
                        <a:rPr lang="en-CA" sz="2000" dirty="0"/>
                        <a:t>Stakeholders’ buy in</a:t>
                      </a:r>
                    </a:p>
                    <a:p>
                      <a:pPr marL="285750" indent="-285750">
                        <a:buFont typeface="Arial" panose="020B0604020202020204" pitchFamily="34" charset="0"/>
                        <a:buChar char="•"/>
                      </a:pPr>
                      <a:r>
                        <a:rPr lang="en-CA" sz="2000" dirty="0"/>
                        <a:t>Knowledge enhanced</a:t>
                      </a:r>
                    </a:p>
                    <a:p>
                      <a:pPr marL="285750" indent="-285750">
                        <a:buFont typeface="Arial" panose="020B0604020202020204" pitchFamily="34" charset="0"/>
                        <a:buChar char="•"/>
                      </a:pPr>
                      <a:r>
                        <a:rPr lang="en-CA" sz="2000" dirty="0"/>
                        <a:t>Pilot institutions trained</a:t>
                      </a:r>
                    </a:p>
                    <a:p>
                      <a:pPr marL="285750" indent="-285750">
                        <a:buFont typeface="Arial" panose="020B0604020202020204" pitchFamily="34" charset="0"/>
                        <a:buChar char="•"/>
                      </a:pPr>
                      <a:r>
                        <a:rPr lang="en-CA" sz="2000" dirty="0"/>
                        <a:t>Employability frameworks developed and validated</a:t>
                      </a:r>
                    </a:p>
                    <a:p>
                      <a:pPr marL="285750" indent="-285750">
                        <a:buFont typeface="Arial" panose="020B0604020202020204" pitchFamily="34" charset="0"/>
                        <a:buChar char="•"/>
                      </a:pPr>
                      <a:r>
                        <a:rPr lang="en-CA" sz="2000" dirty="0"/>
                        <a:t>Frameworks approved for implementation</a:t>
                      </a:r>
                    </a:p>
                  </a:txBody>
                  <a:tcPr>
                    <a:solidFill>
                      <a:schemeClr val="accent2">
                        <a:lumMod val="40000"/>
                        <a:lumOff val="60000"/>
                      </a:schemeClr>
                    </a:solidFill>
                  </a:tcPr>
                </a:tc>
                <a:tc>
                  <a:txBody>
                    <a:bodyPr/>
                    <a:lstStyle/>
                    <a:p>
                      <a:r>
                        <a:rPr lang="en-CA" sz="2000" dirty="0"/>
                        <a:t>2025</a:t>
                      </a:r>
                    </a:p>
                  </a:txBody>
                  <a:tcPr>
                    <a:solidFill>
                      <a:schemeClr val="accent2">
                        <a:lumMod val="40000"/>
                        <a:lumOff val="60000"/>
                      </a:schemeClr>
                    </a:solidFill>
                  </a:tcPr>
                </a:tc>
                <a:extLst>
                  <a:ext uri="{0D108BD9-81ED-4DB2-BD59-A6C34878D82A}">
                    <a16:rowId xmlns:a16="http://schemas.microsoft.com/office/drawing/2014/main" val="1877761473"/>
                  </a:ext>
                </a:extLst>
              </a:tr>
            </a:tbl>
          </a:graphicData>
        </a:graphic>
      </p:graphicFrame>
      <p:sp>
        <p:nvSpPr>
          <p:cNvPr id="5" name="TextBox 4">
            <a:extLst>
              <a:ext uri="{FF2B5EF4-FFF2-40B4-BE49-F238E27FC236}">
                <a16:creationId xmlns:a16="http://schemas.microsoft.com/office/drawing/2014/main" id="{63FE8F47-691B-B7EA-7030-9E80D126DCAC}"/>
              </a:ext>
            </a:extLst>
          </p:cNvPr>
          <p:cNvSpPr txBox="1"/>
          <p:nvPr/>
        </p:nvSpPr>
        <p:spPr>
          <a:xfrm>
            <a:off x="6322320" y="498019"/>
            <a:ext cx="5416061" cy="646331"/>
          </a:xfrm>
          <a:prstGeom prst="rect">
            <a:avLst/>
          </a:prstGeom>
          <a:noFill/>
        </p:spPr>
        <p:txBody>
          <a:bodyPr wrap="square">
            <a:spAutoFit/>
          </a:bodyPr>
          <a:lstStyle/>
          <a:p>
            <a:r>
              <a:rPr lang="en-CA" sz="3600" dirty="0">
                <a:solidFill>
                  <a:schemeClr val="bg1"/>
                </a:solidFill>
              </a:rPr>
              <a:t>Project schedule</a:t>
            </a:r>
          </a:p>
        </p:txBody>
      </p:sp>
    </p:spTree>
    <p:extLst>
      <p:ext uri="{BB962C8B-B14F-4D97-AF65-F5344CB8AC3E}">
        <p14:creationId xmlns:p14="http://schemas.microsoft.com/office/powerpoint/2010/main" val="2283311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BC238-E916-A876-A144-B2A03CC76B29}"/>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6E8F6479-27F3-72C6-9A7E-AE9667FFC9F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DD82647A-F279-13F1-56AF-52E114BD5D4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sp>
        <p:nvSpPr>
          <p:cNvPr id="12" name="TextBox 11">
            <a:extLst>
              <a:ext uri="{FF2B5EF4-FFF2-40B4-BE49-F238E27FC236}">
                <a16:creationId xmlns:a16="http://schemas.microsoft.com/office/drawing/2014/main" id="{BD3821CC-6552-2C52-A202-B9098108614C}"/>
              </a:ext>
            </a:extLst>
          </p:cNvPr>
          <p:cNvSpPr txBox="1"/>
          <p:nvPr/>
        </p:nvSpPr>
        <p:spPr>
          <a:xfrm>
            <a:off x="597254" y="1755540"/>
            <a:ext cx="9847385" cy="1678408"/>
          </a:xfrm>
          <a:prstGeom prst="rect">
            <a:avLst/>
          </a:prstGeom>
          <a:noFill/>
        </p:spPr>
        <p:txBody>
          <a:bodyPr wrap="square">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CA"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en-CA" sz="3200" dirty="0">
              <a:solidFill>
                <a:prstClr val="black"/>
              </a:solidFill>
              <a:latin typeface="Calibri" panose="020F0502020204030204"/>
              <a:ea typeface="Open Sans" panose="020B0606030504020204" pitchFamily="34" charset="0"/>
              <a:cs typeface="Open Sans" panose="020B0606030504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en-CA" sz="3200" dirty="0">
              <a:solidFill>
                <a:prstClr val="black"/>
              </a:solidFill>
              <a:latin typeface="Calibri" panose="020F0502020204030204"/>
              <a:ea typeface="Open Sans" panose="020B0606030504020204" pitchFamily="34" charset="0"/>
              <a:cs typeface="Open Sans" panose="020B0606030504020204" pitchFamily="34" charset="0"/>
            </a:endParaRPr>
          </a:p>
        </p:txBody>
      </p:sp>
      <p:graphicFrame>
        <p:nvGraphicFramePr>
          <p:cNvPr id="3" name="Table 2">
            <a:extLst>
              <a:ext uri="{FF2B5EF4-FFF2-40B4-BE49-F238E27FC236}">
                <a16:creationId xmlns:a16="http://schemas.microsoft.com/office/drawing/2014/main" id="{49ABCD71-7EBB-0E55-0928-E3D5257C6888}"/>
              </a:ext>
            </a:extLst>
          </p:cNvPr>
          <p:cNvGraphicFramePr>
            <a:graphicFrameLocks noGrp="1"/>
          </p:cNvGraphicFramePr>
          <p:nvPr>
            <p:extLst>
              <p:ext uri="{D42A27DB-BD31-4B8C-83A1-F6EECF244321}">
                <p14:modId xmlns:p14="http://schemas.microsoft.com/office/powerpoint/2010/main" val="1300752876"/>
              </p:ext>
            </p:extLst>
          </p:nvPr>
        </p:nvGraphicFramePr>
        <p:xfrm>
          <a:off x="88900" y="1277123"/>
          <a:ext cx="12014200" cy="5580877"/>
        </p:xfrm>
        <a:graphic>
          <a:graphicData uri="http://schemas.openxmlformats.org/drawingml/2006/table">
            <a:tbl>
              <a:tblPr firstRow="1" bandRow="1">
                <a:tableStyleId>{5C22544A-7EE6-4342-B048-85BDC9FD1C3A}</a:tableStyleId>
              </a:tblPr>
              <a:tblGrid>
                <a:gridCol w="1940254">
                  <a:extLst>
                    <a:ext uri="{9D8B030D-6E8A-4147-A177-3AD203B41FA5}">
                      <a16:colId xmlns:a16="http://schemas.microsoft.com/office/drawing/2014/main" val="2535107125"/>
                    </a:ext>
                  </a:extLst>
                </a:gridCol>
                <a:gridCol w="3731307">
                  <a:extLst>
                    <a:ext uri="{9D8B030D-6E8A-4147-A177-3AD203B41FA5}">
                      <a16:colId xmlns:a16="http://schemas.microsoft.com/office/drawing/2014/main" val="3474784099"/>
                    </a:ext>
                  </a:extLst>
                </a:gridCol>
                <a:gridCol w="4837201">
                  <a:extLst>
                    <a:ext uri="{9D8B030D-6E8A-4147-A177-3AD203B41FA5}">
                      <a16:colId xmlns:a16="http://schemas.microsoft.com/office/drawing/2014/main" val="1852012312"/>
                    </a:ext>
                  </a:extLst>
                </a:gridCol>
                <a:gridCol w="1505438">
                  <a:extLst>
                    <a:ext uri="{9D8B030D-6E8A-4147-A177-3AD203B41FA5}">
                      <a16:colId xmlns:a16="http://schemas.microsoft.com/office/drawing/2014/main" val="504936268"/>
                    </a:ext>
                  </a:extLst>
                </a:gridCol>
              </a:tblGrid>
              <a:tr h="354764">
                <a:tc>
                  <a:txBody>
                    <a:bodyPr/>
                    <a:lstStyle/>
                    <a:p>
                      <a:r>
                        <a:rPr lang="en-CA" dirty="0"/>
                        <a:t>Phase</a:t>
                      </a:r>
                    </a:p>
                  </a:txBody>
                  <a:tcPr>
                    <a:solidFill>
                      <a:schemeClr val="accent2">
                        <a:lumMod val="40000"/>
                        <a:lumOff val="60000"/>
                      </a:schemeClr>
                    </a:solidFill>
                  </a:tcPr>
                </a:tc>
                <a:tc>
                  <a:txBody>
                    <a:bodyPr/>
                    <a:lstStyle/>
                    <a:p>
                      <a:r>
                        <a:rPr lang="en-CA" dirty="0"/>
                        <a:t>Activities</a:t>
                      </a:r>
                    </a:p>
                  </a:txBody>
                  <a:tcPr>
                    <a:solidFill>
                      <a:schemeClr val="accent2">
                        <a:lumMod val="40000"/>
                        <a:lumOff val="60000"/>
                      </a:schemeClr>
                    </a:solidFill>
                  </a:tcPr>
                </a:tc>
                <a:tc>
                  <a:txBody>
                    <a:bodyPr/>
                    <a:lstStyle/>
                    <a:p>
                      <a:r>
                        <a:rPr lang="en-CA" dirty="0"/>
                        <a:t>Expected Outcome</a:t>
                      </a:r>
                    </a:p>
                  </a:txBody>
                  <a:tcPr>
                    <a:solidFill>
                      <a:schemeClr val="accent2">
                        <a:lumMod val="40000"/>
                        <a:lumOff val="60000"/>
                      </a:schemeClr>
                    </a:solidFill>
                  </a:tcPr>
                </a:tc>
                <a:tc>
                  <a:txBody>
                    <a:bodyPr/>
                    <a:lstStyle/>
                    <a:p>
                      <a:r>
                        <a:rPr lang="en-CA" dirty="0"/>
                        <a:t>Timeline</a:t>
                      </a:r>
                    </a:p>
                  </a:txBody>
                  <a:tcPr>
                    <a:solidFill>
                      <a:schemeClr val="accent2">
                        <a:lumMod val="40000"/>
                        <a:lumOff val="60000"/>
                      </a:schemeClr>
                    </a:solidFill>
                  </a:tcPr>
                </a:tc>
                <a:extLst>
                  <a:ext uri="{0D108BD9-81ED-4DB2-BD59-A6C34878D82A}">
                    <a16:rowId xmlns:a16="http://schemas.microsoft.com/office/drawing/2014/main" val="4181241780"/>
                  </a:ext>
                </a:extLst>
              </a:tr>
              <a:tr h="3074621">
                <a:tc>
                  <a:txBody>
                    <a:bodyPr/>
                    <a:lstStyle/>
                    <a:p>
                      <a:r>
                        <a:rPr lang="en-CA" sz="2000" b="1" i="0" kern="1200" dirty="0">
                          <a:solidFill>
                            <a:schemeClr val="dk1"/>
                          </a:solidFill>
                          <a:effectLst/>
                          <a:latin typeface="+mn-lt"/>
                          <a:ea typeface="+mn-ea"/>
                          <a:cs typeface="+mn-cs"/>
                        </a:rPr>
                        <a:t>Phase 3:Framework Implementation</a:t>
                      </a:r>
                      <a:endParaRPr lang="en-CA" sz="2000" dirty="0"/>
                    </a:p>
                  </a:txBody>
                  <a:tcPr>
                    <a:solidFill>
                      <a:schemeClr val="accent2">
                        <a:lumMod val="40000"/>
                        <a:lumOff val="60000"/>
                      </a:schemeClr>
                    </a:solidFill>
                  </a:tcPr>
                </a:tc>
                <a:tc>
                  <a:txBody>
                    <a:bodyPr/>
                    <a:lstStyle/>
                    <a:p>
                      <a:pPr rtl="0" fontAlgn="base"/>
                      <a:r>
                        <a:rPr lang="en-US" sz="2000" b="1" i="1" kern="1200" dirty="0">
                          <a:solidFill>
                            <a:schemeClr val="dk1"/>
                          </a:solidFill>
                          <a:effectLst/>
                          <a:latin typeface="+mn-lt"/>
                          <a:ea typeface="+mn-ea"/>
                          <a:cs typeface="+mn-cs"/>
                        </a:rPr>
                        <a:t>Activity 5</a:t>
                      </a:r>
                      <a:r>
                        <a:rPr lang="en-US" sz="2000" b="0" i="1" kern="1200" dirty="0">
                          <a:solidFill>
                            <a:schemeClr val="dk1"/>
                          </a:solidFill>
                          <a:effectLst/>
                          <a:latin typeface="+mn-lt"/>
                          <a:ea typeface="+mn-ea"/>
                          <a:cs typeface="+mn-cs"/>
                        </a:rPr>
                        <a:t>: </a:t>
                      </a:r>
                    </a:p>
                    <a:p>
                      <a:pPr marL="285750" indent="-285750" rtl="0" fontAlgn="base">
                        <a:buFont typeface="Arial" panose="020B0604020202020204" pitchFamily="34" charset="0"/>
                        <a:buChar char="•"/>
                      </a:pPr>
                      <a:r>
                        <a:rPr lang="en-US" sz="1800" b="0" i="0" kern="1200" dirty="0">
                          <a:solidFill>
                            <a:schemeClr val="dk1"/>
                          </a:solidFill>
                          <a:effectLst/>
                          <a:latin typeface="+mn-lt"/>
                          <a:ea typeface="+mn-ea"/>
                          <a:cs typeface="+mn-cs"/>
                        </a:rPr>
                        <a:t>Capacity building </a:t>
                      </a:r>
                    </a:p>
                    <a:p>
                      <a:pPr marL="285750" indent="-285750" rtl="0" fontAlgn="base">
                        <a:buFont typeface="Arial" panose="020B0604020202020204" pitchFamily="34" charset="0"/>
                        <a:buChar char="•"/>
                      </a:pPr>
                      <a:r>
                        <a:rPr lang="en-US" sz="1800" b="0" i="0" kern="1200" dirty="0">
                          <a:solidFill>
                            <a:schemeClr val="dk1"/>
                          </a:solidFill>
                          <a:effectLst/>
                          <a:latin typeface="+mn-lt"/>
                          <a:ea typeface="+mn-ea"/>
                          <a:cs typeface="+mn-cs"/>
                        </a:rPr>
                        <a:t>Identification of emerging skills</a:t>
                      </a:r>
                    </a:p>
                    <a:p>
                      <a:pPr marL="285750" indent="-285750" rtl="0" fontAlgn="base">
                        <a:buFont typeface="Arial" panose="020B0604020202020204" pitchFamily="34" charset="0"/>
                        <a:buChar char="•"/>
                      </a:pPr>
                      <a:r>
                        <a:rPr lang="en-US" sz="1800" b="0" i="0" kern="1200" dirty="0">
                          <a:solidFill>
                            <a:schemeClr val="dk1"/>
                          </a:solidFill>
                          <a:effectLst/>
                          <a:latin typeface="+mn-lt"/>
                          <a:ea typeface="+mn-ea"/>
                          <a:cs typeface="+mn-cs"/>
                        </a:rPr>
                        <a:t>Course development/enhancement with employability attributes, using OER</a:t>
                      </a:r>
                    </a:p>
                    <a:p>
                      <a:pPr marL="285750" indent="-285750" rtl="0" fontAlgn="base">
                        <a:buFont typeface="Arial" panose="020B0604020202020204" pitchFamily="34" charset="0"/>
                        <a:buChar char="•"/>
                      </a:pPr>
                      <a:r>
                        <a:rPr lang="en-US" sz="1800" b="0" i="0" kern="1200" dirty="0">
                          <a:solidFill>
                            <a:schemeClr val="dk1"/>
                          </a:solidFill>
                          <a:effectLst/>
                          <a:latin typeface="+mn-lt"/>
                          <a:ea typeface="+mn-ea"/>
                          <a:cs typeface="+mn-cs"/>
                        </a:rPr>
                        <a:t>Course review</a:t>
                      </a:r>
                    </a:p>
                    <a:p>
                      <a:pPr marL="285750" indent="-285750" rtl="0" fontAlgn="base">
                        <a:buFont typeface="Arial" panose="020B0604020202020204" pitchFamily="34" charset="0"/>
                        <a:buChar char="•"/>
                      </a:pPr>
                      <a:r>
                        <a:rPr lang="en-US" sz="1800" b="0" i="0" kern="1200" dirty="0">
                          <a:solidFill>
                            <a:schemeClr val="dk1"/>
                          </a:solidFill>
                          <a:effectLst/>
                          <a:latin typeface="+mn-lt"/>
                          <a:ea typeface="+mn-ea"/>
                          <a:cs typeface="+mn-cs"/>
                        </a:rPr>
                        <a:t>Collaboration</a:t>
                      </a:r>
                      <a:endParaRPr lang="en-CA" sz="2000" b="0" i="0" kern="1200" dirty="0">
                        <a:solidFill>
                          <a:schemeClr val="dk1"/>
                        </a:solidFill>
                        <a:effectLst/>
                        <a:latin typeface="+mn-lt"/>
                        <a:ea typeface="+mn-ea"/>
                        <a:cs typeface="+mn-cs"/>
                      </a:endParaRPr>
                    </a:p>
                    <a:p>
                      <a:pPr marL="342900" indent="-342900" rtl="0" fontAlgn="base">
                        <a:buFont typeface="Arial" panose="020B0604020202020204" pitchFamily="34" charset="0"/>
                        <a:buChar char="•"/>
                      </a:pPr>
                      <a:r>
                        <a:rPr lang="en-CA" sz="2000" b="0" i="0" kern="1200" dirty="0">
                          <a:solidFill>
                            <a:schemeClr val="dk1"/>
                          </a:solidFill>
                          <a:effectLst/>
                          <a:latin typeface="+mn-lt"/>
                          <a:ea typeface="+mn-ea"/>
                          <a:cs typeface="+mn-cs"/>
                        </a:rPr>
                        <a:t>Advocacy</a:t>
                      </a:r>
                    </a:p>
                    <a:p>
                      <a:pPr marL="285750" marR="0" lvl="0" indent="-2857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CA" sz="1800" b="0" i="0" kern="1200" dirty="0">
                          <a:solidFill>
                            <a:schemeClr val="dk1"/>
                          </a:solidFill>
                          <a:effectLst/>
                          <a:latin typeface="+mn-lt"/>
                          <a:ea typeface="+mn-ea"/>
                          <a:cs typeface="+mn-cs"/>
                        </a:rPr>
                        <a:t>Employability scorecard</a:t>
                      </a:r>
                    </a:p>
                  </a:txBody>
                  <a:tcPr>
                    <a:solidFill>
                      <a:schemeClr val="accent2">
                        <a:lumMod val="40000"/>
                        <a:lumOff val="60000"/>
                      </a:schemeClr>
                    </a:solidFill>
                  </a:tcPr>
                </a:tc>
                <a:tc>
                  <a:txBody>
                    <a:bodyPr/>
                    <a:lstStyle/>
                    <a:p>
                      <a:pPr marL="342900" indent="-342900">
                        <a:buFont typeface="Arial" panose="020B0604020202020204" pitchFamily="34" charset="0"/>
                        <a:buChar char="•"/>
                      </a:pPr>
                      <a:r>
                        <a:rPr lang="en-CA" sz="2000" dirty="0"/>
                        <a:t>Knowledge enhanced</a:t>
                      </a:r>
                    </a:p>
                    <a:p>
                      <a:pPr marL="342900" indent="-342900">
                        <a:buFont typeface="Arial" panose="020B0604020202020204" pitchFamily="34" charset="0"/>
                        <a:buChar char="•"/>
                      </a:pPr>
                      <a:r>
                        <a:rPr lang="en-CA" sz="2000" dirty="0"/>
                        <a:t>Emerging skill-based courses developed</a:t>
                      </a:r>
                    </a:p>
                    <a:p>
                      <a:pPr marL="342900" indent="-342900">
                        <a:buFont typeface="Arial" panose="020B0604020202020204" pitchFamily="34" charset="0"/>
                        <a:buChar char="•"/>
                      </a:pPr>
                      <a:r>
                        <a:rPr lang="en-CA" sz="2000" dirty="0"/>
                        <a:t>Courses enhanced with employability attributes</a:t>
                      </a:r>
                    </a:p>
                    <a:p>
                      <a:pPr marL="342900" indent="-342900">
                        <a:buFont typeface="Arial" panose="020B0604020202020204" pitchFamily="34" charset="0"/>
                        <a:buChar char="•"/>
                      </a:pPr>
                      <a:r>
                        <a:rPr lang="en-CA" sz="2000" dirty="0"/>
                        <a:t>OER awareness</a:t>
                      </a:r>
                    </a:p>
                    <a:p>
                      <a:pPr marL="342900" indent="-342900">
                        <a:buFont typeface="Arial" panose="020B0604020202020204" pitchFamily="34" charset="0"/>
                        <a:buChar char="•"/>
                      </a:pPr>
                      <a:r>
                        <a:rPr lang="en-CA" sz="2000" dirty="0"/>
                        <a:t>Curses review</a:t>
                      </a:r>
                    </a:p>
                    <a:p>
                      <a:pPr marL="342900" indent="-342900">
                        <a:buFont typeface="Arial" panose="020B0604020202020204" pitchFamily="34" charset="0"/>
                        <a:buChar char="•"/>
                      </a:pPr>
                      <a:r>
                        <a:rPr lang="en-CA" sz="2000" dirty="0"/>
                        <a:t>Interface between employers of labour</a:t>
                      </a:r>
                    </a:p>
                    <a:p>
                      <a:pPr marL="342900" indent="-342900">
                        <a:buFont typeface="Arial" panose="020B0604020202020204" pitchFamily="34" charset="0"/>
                        <a:buChar char="•"/>
                      </a:pPr>
                      <a:r>
                        <a:rPr lang="en-CA" sz="2000" dirty="0"/>
                        <a:t>Community </a:t>
                      </a:r>
                      <a:r>
                        <a:rPr lang="en-CA" sz="2000" dirty="0" err="1"/>
                        <a:t>sensitised</a:t>
                      </a:r>
                      <a:endParaRPr lang="en-CA" sz="2000" dirty="0"/>
                    </a:p>
                    <a:p>
                      <a:pPr marL="342900" indent="-342900">
                        <a:buFont typeface="Arial" panose="020B0604020202020204" pitchFamily="34" charset="0"/>
                        <a:buChar char="•"/>
                      </a:pPr>
                      <a:r>
                        <a:rPr lang="en-CA" sz="2000" dirty="0"/>
                        <a:t>Monitoring/Accountability/Learning</a:t>
                      </a:r>
                    </a:p>
                  </a:txBody>
                  <a:tcPr>
                    <a:solidFill>
                      <a:schemeClr val="accent2">
                        <a:lumMod val="40000"/>
                        <a:lumOff val="60000"/>
                      </a:schemeClr>
                    </a:solidFill>
                  </a:tcPr>
                </a:tc>
                <a:tc>
                  <a:txBody>
                    <a:bodyPr/>
                    <a:lstStyle/>
                    <a:p>
                      <a:r>
                        <a:rPr lang="en-CA" sz="2000" dirty="0"/>
                        <a:t>2025-2026</a:t>
                      </a:r>
                    </a:p>
                  </a:txBody>
                  <a:tcPr>
                    <a:solidFill>
                      <a:schemeClr val="accent2">
                        <a:lumMod val="40000"/>
                        <a:lumOff val="60000"/>
                      </a:schemeClr>
                    </a:solidFill>
                  </a:tcPr>
                </a:tc>
                <a:extLst>
                  <a:ext uri="{0D108BD9-81ED-4DB2-BD59-A6C34878D82A}">
                    <a16:rowId xmlns:a16="http://schemas.microsoft.com/office/drawing/2014/main" val="3031652676"/>
                  </a:ext>
                </a:extLst>
              </a:tr>
              <a:tr h="1744256">
                <a:tc>
                  <a:txBody>
                    <a:bodyPr/>
                    <a:lstStyle/>
                    <a:p>
                      <a:r>
                        <a:rPr lang="en-CA" sz="2000" dirty="0"/>
                        <a:t>Phase 4: </a:t>
                      </a:r>
                      <a:r>
                        <a:rPr lang="en-CA" sz="1800" b="1" i="0" kern="1200" dirty="0">
                          <a:solidFill>
                            <a:schemeClr val="dk1"/>
                          </a:solidFill>
                          <a:effectLst/>
                          <a:latin typeface="+mn-lt"/>
                          <a:ea typeface="+mn-ea"/>
                          <a:cs typeface="+mn-cs"/>
                        </a:rPr>
                        <a:t>Course Presentation/Dissemination and Feedback</a:t>
                      </a:r>
                      <a:endParaRPr lang="en-CA" sz="2000" dirty="0"/>
                    </a:p>
                  </a:txBody>
                  <a:tcPr>
                    <a:solidFill>
                      <a:schemeClr val="accent2">
                        <a:lumMod val="40000"/>
                        <a:lumOff val="60000"/>
                      </a:schemeClr>
                    </a:solidFill>
                  </a:tcPr>
                </a:tc>
                <a:tc>
                  <a:txBody>
                    <a:bodyPr/>
                    <a:lstStyle/>
                    <a:p>
                      <a:pPr rtl="0" fontAlgn="base"/>
                      <a:r>
                        <a:rPr lang="en-CA" sz="2000" b="1" i="0" kern="1200" dirty="0">
                          <a:solidFill>
                            <a:schemeClr val="dk1"/>
                          </a:solidFill>
                          <a:effectLst/>
                          <a:latin typeface="+mn-lt"/>
                          <a:ea typeface="+mn-ea"/>
                          <a:cs typeface="+mn-cs"/>
                        </a:rPr>
                        <a:t>Activity 6: </a:t>
                      </a:r>
                    </a:p>
                    <a:p>
                      <a:pPr marL="285750" indent="-285750" rtl="0" fontAlgn="base">
                        <a:buFont typeface="Arial" panose="020B0604020202020204" pitchFamily="34" charset="0"/>
                        <a:buChar char="•"/>
                      </a:pPr>
                      <a:r>
                        <a:rPr lang="en-US" sz="1800" b="0" i="0" kern="1200" dirty="0">
                          <a:solidFill>
                            <a:schemeClr val="dk1"/>
                          </a:solidFill>
                          <a:effectLst/>
                          <a:latin typeface="+mn-lt"/>
                          <a:ea typeface="+mn-ea"/>
                          <a:cs typeface="+mn-cs"/>
                        </a:rPr>
                        <a:t>Sharing of courses as OER </a:t>
                      </a:r>
                    </a:p>
                    <a:p>
                      <a:pPr marL="285750" indent="-285750" rtl="0" fontAlgn="base">
                        <a:buFont typeface="Arial" panose="020B0604020202020204" pitchFamily="34" charset="0"/>
                        <a:buChar char="•"/>
                      </a:pPr>
                      <a:r>
                        <a:rPr lang="en-US" sz="1800" b="0" i="0" kern="1200" dirty="0">
                          <a:solidFill>
                            <a:schemeClr val="dk1"/>
                          </a:solidFill>
                          <a:effectLst/>
                          <a:latin typeface="+mn-lt"/>
                          <a:ea typeface="+mn-ea"/>
                          <a:cs typeface="+mn-cs"/>
                        </a:rPr>
                        <a:t>Courses offered (where applicable)</a:t>
                      </a:r>
                    </a:p>
                    <a:p>
                      <a:pPr marL="285750" indent="-285750" rtl="0" fontAlgn="base">
                        <a:buFont typeface="Arial" panose="020B0604020202020204" pitchFamily="34" charset="0"/>
                        <a:buChar char="•"/>
                      </a:pPr>
                      <a:r>
                        <a:rPr lang="en-US" sz="1800" b="0" i="0" kern="1200" dirty="0">
                          <a:solidFill>
                            <a:schemeClr val="dk1"/>
                          </a:solidFill>
                          <a:effectLst/>
                          <a:latin typeface="+mn-lt"/>
                          <a:ea typeface="+mn-ea"/>
                          <a:cs typeface="+mn-cs"/>
                        </a:rPr>
                        <a:t>Advocacy/Dissemination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2000" b="0" i="0" kern="1200" dirty="0">
                          <a:solidFill>
                            <a:schemeClr val="dk1"/>
                          </a:solidFill>
                          <a:effectLst/>
                          <a:latin typeface="+mn-lt"/>
                          <a:ea typeface="+mn-ea"/>
                          <a:cs typeface="+mn-cs"/>
                        </a:rPr>
                        <a:t>Employability scorecard</a:t>
                      </a:r>
                    </a:p>
                  </a:txBody>
                  <a:tcPr>
                    <a:solidFill>
                      <a:schemeClr val="accent2">
                        <a:lumMod val="40000"/>
                        <a:lumOff val="60000"/>
                      </a:schemeClr>
                    </a:solidFill>
                  </a:tcPr>
                </a:tc>
                <a:tc>
                  <a:txBody>
                    <a:bodyPr/>
                    <a:lstStyle/>
                    <a:p>
                      <a:pPr marL="342900" indent="-342900">
                        <a:buFont typeface="Arial" panose="020B0604020202020204" pitchFamily="34" charset="0"/>
                        <a:buChar char="•"/>
                      </a:pPr>
                      <a:r>
                        <a:rPr lang="en-CA" sz="2000" dirty="0"/>
                        <a:t>OER-based shared and offered</a:t>
                      </a:r>
                    </a:p>
                    <a:p>
                      <a:pPr marL="342900" indent="-342900">
                        <a:buFont typeface="Arial" panose="020B0604020202020204" pitchFamily="34" charset="0"/>
                        <a:buChar char="•"/>
                      </a:pPr>
                      <a:r>
                        <a:rPr lang="en-CA" sz="2000" dirty="0"/>
                        <a:t>Community </a:t>
                      </a:r>
                      <a:r>
                        <a:rPr lang="en-CA" sz="2000" dirty="0" err="1"/>
                        <a:t>sensitised</a:t>
                      </a:r>
                      <a:endParaRPr lang="en-CA" sz="2000" dirty="0"/>
                    </a:p>
                    <a:p>
                      <a:pPr marL="342900" indent="-342900">
                        <a:buFont typeface="Arial" panose="020B0604020202020204" pitchFamily="34" charset="0"/>
                        <a:buChar char="•"/>
                      </a:pPr>
                      <a:r>
                        <a:rPr lang="en-CA" sz="2000" dirty="0"/>
                        <a:t>Monitoring/Accountability/Learning</a:t>
                      </a:r>
                    </a:p>
                  </a:txBody>
                  <a:tcPr>
                    <a:solidFill>
                      <a:schemeClr val="accent2">
                        <a:lumMod val="40000"/>
                        <a:lumOff val="60000"/>
                      </a:schemeClr>
                    </a:solidFill>
                  </a:tcPr>
                </a:tc>
                <a:tc>
                  <a:txBody>
                    <a:bodyPr/>
                    <a:lstStyle/>
                    <a:p>
                      <a:r>
                        <a:rPr lang="en-CA" sz="2000" dirty="0"/>
                        <a:t>2026-2027</a:t>
                      </a:r>
                    </a:p>
                  </a:txBody>
                  <a:tcPr>
                    <a:solidFill>
                      <a:schemeClr val="accent2">
                        <a:lumMod val="40000"/>
                        <a:lumOff val="60000"/>
                      </a:schemeClr>
                    </a:solidFill>
                  </a:tcPr>
                </a:tc>
                <a:extLst>
                  <a:ext uri="{0D108BD9-81ED-4DB2-BD59-A6C34878D82A}">
                    <a16:rowId xmlns:a16="http://schemas.microsoft.com/office/drawing/2014/main" val="210620886"/>
                  </a:ext>
                </a:extLst>
              </a:tr>
              <a:tr h="384328">
                <a:tc>
                  <a:txBody>
                    <a:bodyPr/>
                    <a:lstStyle/>
                    <a:p>
                      <a:endParaRPr lang="en-CA" sz="2000" dirty="0"/>
                    </a:p>
                  </a:txBody>
                  <a:tcPr>
                    <a:solidFill>
                      <a:schemeClr val="accent2">
                        <a:lumMod val="40000"/>
                        <a:lumOff val="60000"/>
                      </a:schemeClr>
                    </a:solidFill>
                  </a:tcPr>
                </a:tc>
                <a:tc>
                  <a:txBody>
                    <a:bodyPr/>
                    <a:lstStyle/>
                    <a:p>
                      <a:r>
                        <a:rPr lang="en-CA" sz="2000" b="1" dirty="0"/>
                        <a:t>Project review/Evaluation</a:t>
                      </a:r>
                      <a:endParaRPr lang="en-CA" sz="2000" dirty="0"/>
                    </a:p>
                  </a:txBody>
                  <a:tcPr>
                    <a:solidFill>
                      <a:schemeClr val="accent2">
                        <a:lumMod val="40000"/>
                        <a:lumOff val="60000"/>
                      </a:schemeClr>
                    </a:solidFill>
                  </a:tcPr>
                </a:tc>
                <a:tc>
                  <a:txBody>
                    <a:bodyPr/>
                    <a:lstStyle/>
                    <a:p>
                      <a:pPr marL="0" indent="0">
                        <a:buFont typeface="Arial" panose="020B0604020202020204" pitchFamily="34" charset="0"/>
                        <a:buNone/>
                      </a:pPr>
                      <a:r>
                        <a:rPr lang="en-CA" sz="2000" dirty="0"/>
                        <a:t>Impact Assessment</a:t>
                      </a:r>
                    </a:p>
                  </a:txBody>
                  <a:tcPr>
                    <a:solidFill>
                      <a:schemeClr val="accent2">
                        <a:lumMod val="40000"/>
                        <a:lumOff val="60000"/>
                      </a:schemeClr>
                    </a:solidFill>
                  </a:tcPr>
                </a:tc>
                <a:tc>
                  <a:txBody>
                    <a:bodyPr/>
                    <a:lstStyle/>
                    <a:p>
                      <a:r>
                        <a:rPr lang="en-CA" sz="2000" dirty="0"/>
                        <a:t>2027</a:t>
                      </a:r>
                    </a:p>
                  </a:txBody>
                  <a:tcPr>
                    <a:solidFill>
                      <a:schemeClr val="accent2">
                        <a:lumMod val="40000"/>
                        <a:lumOff val="60000"/>
                      </a:schemeClr>
                    </a:solidFill>
                  </a:tcPr>
                </a:tc>
                <a:extLst>
                  <a:ext uri="{0D108BD9-81ED-4DB2-BD59-A6C34878D82A}">
                    <a16:rowId xmlns:a16="http://schemas.microsoft.com/office/drawing/2014/main" val="1877761473"/>
                  </a:ext>
                </a:extLst>
              </a:tr>
            </a:tbl>
          </a:graphicData>
        </a:graphic>
      </p:graphicFrame>
      <p:sp>
        <p:nvSpPr>
          <p:cNvPr id="5" name="TextBox 4">
            <a:extLst>
              <a:ext uri="{FF2B5EF4-FFF2-40B4-BE49-F238E27FC236}">
                <a16:creationId xmlns:a16="http://schemas.microsoft.com/office/drawing/2014/main" id="{B35081A0-3AD2-1FBB-4B36-F0B7E60D5C18}"/>
              </a:ext>
            </a:extLst>
          </p:cNvPr>
          <p:cNvSpPr txBox="1"/>
          <p:nvPr/>
        </p:nvSpPr>
        <p:spPr>
          <a:xfrm>
            <a:off x="6322320" y="498019"/>
            <a:ext cx="5416061" cy="646331"/>
          </a:xfrm>
          <a:prstGeom prst="rect">
            <a:avLst/>
          </a:prstGeom>
          <a:noFill/>
        </p:spPr>
        <p:txBody>
          <a:bodyPr wrap="square">
            <a:spAutoFit/>
          </a:bodyPr>
          <a:lstStyle/>
          <a:p>
            <a:r>
              <a:rPr lang="en-CA" sz="3600" dirty="0">
                <a:solidFill>
                  <a:schemeClr val="bg1"/>
                </a:solidFill>
              </a:rPr>
              <a:t>Project schedule</a:t>
            </a:r>
          </a:p>
        </p:txBody>
      </p:sp>
    </p:spTree>
    <p:extLst>
      <p:ext uri="{BB962C8B-B14F-4D97-AF65-F5344CB8AC3E}">
        <p14:creationId xmlns:p14="http://schemas.microsoft.com/office/powerpoint/2010/main" val="1370912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77F8DF-5017-9BF7-43ED-E5F0559251AE}"/>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A9742516-7983-C4EF-9557-3A66A820469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E0420D5F-5B61-B828-7502-9D0E13B94C7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1303" y="227754"/>
            <a:ext cx="5161892" cy="1072278"/>
          </a:xfrm>
          <a:prstGeom prst="rect">
            <a:avLst/>
          </a:prstGeom>
        </p:spPr>
      </p:pic>
      <p:sp>
        <p:nvSpPr>
          <p:cNvPr id="5" name="TextBox 4">
            <a:extLst>
              <a:ext uri="{FF2B5EF4-FFF2-40B4-BE49-F238E27FC236}">
                <a16:creationId xmlns:a16="http://schemas.microsoft.com/office/drawing/2014/main" id="{0A169272-1BFB-DF30-D525-0F1443CF7660}"/>
              </a:ext>
            </a:extLst>
          </p:cNvPr>
          <p:cNvSpPr txBox="1"/>
          <p:nvPr/>
        </p:nvSpPr>
        <p:spPr>
          <a:xfrm>
            <a:off x="3105883" y="3305880"/>
            <a:ext cx="6211764" cy="369332"/>
          </a:xfrm>
          <a:prstGeom prst="rect">
            <a:avLst/>
          </a:prstGeom>
          <a:noFill/>
        </p:spPr>
        <p:txBody>
          <a:bodyPr wrap="square">
            <a:spAutoFit/>
          </a:bodyPr>
          <a:lstStyle/>
          <a:p>
            <a:r>
              <a:rPr lang="en-CA" dirty="0"/>
              <a:t> </a:t>
            </a:r>
          </a:p>
        </p:txBody>
      </p:sp>
      <p:graphicFrame>
        <p:nvGraphicFramePr>
          <p:cNvPr id="3" name="Content Placeholder 4">
            <a:extLst>
              <a:ext uri="{FF2B5EF4-FFF2-40B4-BE49-F238E27FC236}">
                <a16:creationId xmlns:a16="http://schemas.microsoft.com/office/drawing/2014/main" id="{777613E3-FEF4-2DE9-84C6-ADECD38518DD}"/>
              </a:ext>
            </a:extLst>
          </p:cNvPr>
          <p:cNvGraphicFramePr>
            <a:graphicFrameLocks/>
          </p:cNvGraphicFramePr>
          <p:nvPr>
            <p:extLst>
              <p:ext uri="{D42A27DB-BD31-4B8C-83A1-F6EECF244321}">
                <p14:modId xmlns:p14="http://schemas.microsoft.com/office/powerpoint/2010/main" val="743860894"/>
              </p:ext>
            </p:extLst>
          </p:nvPr>
        </p:nvGraphicFramePr>
        <p:xfrm>
          <a:off x="242208" y="1574748"/>
          <a:ext cx="11707585" cy="5283252"/>
        </p:xfrm>
        <a:graphic>
          <a:graphicData uri="http://schemas.openxmlformats.org/drawingml/2006/table">
            <a:tbl>
              <a:tblPr firstRow="1" bandRow="1">
                <a:tableStyleId>{5C22544A-7EE6-4342-B048-85BDC9FD1C3A}</a:tableStyleId>
              </a:tblPr>
              <a:tblGrid>
                <a:gridCol w="1603027">
                  <a:extLst>
                    <a:ext uri="{9D8B030D-6E8A-4147-A177-3AD203B41FA5}">
                      <a16:colId xmlns:a16="http://schemas.microsoft.com/office/drawing/2014/main" val="1707211774"/>
                    </a:ext>
                  </a:extLst>
                </a:gridCol>
                <a:gridCol w="1153619">
                  <a:extLst>
                    <a:ext uri="{9D8B030D-6E8A-4147-A177-3AD203B41FA5}">
                      <a16:colId xmlns:a16="http://schemas.microsoft.com/office/drawing/2014/main" val="4022735138"/>
                    </a:ext>
                  </a:extLst>
                </a:gridCol>
                <a:gridCol w="8950939">
                  <a:extLst>
                    <a:ext uri="{9D8B030D-6E8A-4147-A177-3AD203B41FA5}">
                      <a16:colId xmlns:a16="http://schemas.microsoft.com/office/drawing/2014/main" val="1099419607"/>
                    </a:ext>
                  </a:extLst>
                </a:gridCol>
              </a:tblGrid>
              <a:tr h="264833">
                <a:tc>
                  <a:txBody>
                    <a:bodyPr/>
                    <a:lstStyle/>
                    <a:p>
                      <a:pPr algn="just" rtl="0" fontAlgn="base"/>
                      <a:r>
                        <a:rPr lang="en-CA" sz="2000" b="1" dirty="0">
                          <a:effectLst/>
                        </a:rPr>
                        <a:t>No</a:t>
                      </a:r>
                      <a:r>
                        <a:rPr lang="en-CA" sz="2000" b="0" dirty="0">
                          <a:effectLst/>
                        </a:rPr>
                        <a:t> </a:t>
                      </a:r>
                      <a:endParaRPr lang="en-CA" sz="2000" b="0" i="0" dirty="0">
                        <a:effectLst/>
                      </a:endParaRPr>
                    </a:p>
                  </a:txBody>
                  <a:tcPr marL="47240" marR="47240" marT="23620" marB="23620">
                    <a:solidFill>
                      <a:schemeClr val="accent2">
                        <a:lumMod val="60000"/>
                        <a:lumOff val="40000"/>
                      </a:schemeClr>
                    </a:solidFill>
                  </a:tcPr>
                </a:tc>
                <a:tc>
                  <a:txBody>
                    <a:bodyPr/>
                    <a:lstStyle/>
                    <a:p>
                      <a:pPr algn="just" rtl="0" fontAlgn="base"/>
                      <a:r>
                        <a:rPr lang="en-CA" sz="2000" b="1">
                          <a:effectLst/>
                        </a:rPr>
                        <a:t>Zone</a:t>
                      </a:r>
                      <a:r>
                        <a:rPr lang="en-CA" sz="2000" b="0">
                          <a:effectLst/>
                        </a:rPr>
                        <a:t> </a:t>
                      </a:r>
                      <a:endParaRPr lang="en-CA" sz="2000" b="0" i="0">
                        <a:effectLst/>
                      </a:endParaRPr>
                    </a:p>
                  </a:txBody>
                  <a:tcPr marL="47240" marR="47240" marT="23620" marB="23620">
                    <a:solidFill>
                      <a:schemeClr val="accent2">
                        <a:lumMod val="60000"/>
                        <a:lumOff val="40000"/>
                      </a:schemeClr>
                    </a:solidFill>
                  </a:tcPr>
                </a:tc>
                <a:tc>
                  <a:txBody>
                    <a:bodyPr/>
                    <a:lstStyle/>
                    <a:p>
                      <a:pPr algn="just" rtl="0" fontAlgn="base"/>
                      <a:r>
                        <a:rPr lang="en-CA" sz="2000" b="1" dirty="0">
                          <a:effectLst/>
                        </a:rPr>
                        <a:t>Partner Institution</a:t>
                      </a:r>
                      <a:r>
                        <a:rPr lang="en-CA" sz="2000" b="0" dirty="0">
                          <a:effectLst/>
                        </a:rPr>
                        <a:t> </a:t>
                      </a:r>
                      <a:endParaRPr lang="en-CA" sz="2000" b="0" i="0" dirty="0">
                        <a:effectLst/>
                      </a:endParaRPr>
                    </a:p>
                  </a:txBody>
                  <a:tcPr marL="47240" marR="47240" marT="23620" marB="23620">
                    <a:solidFill>
                      <a:schemeClr val="accent2">
                        <a:lumMod val="60000"/>
                        <a:lumOff val="40000"/>
                      </a:schemeClr>
                    </a:solidFill>
                  </a:tcPr>
                </a:tc>
                <a:extLst>
                  <a:ext uri="{0D108BD9-81ED-4DB2-BD59-A6C34878D82A}">
                    <a16:rowId xmlns:a16="http://schemas.microsoft.com/office/drawing/2014/main" val="2441696563"/>
                  </a:ext>
                </a:extLst>
              </a:tr>
              <a:tr h="1441885">
                <a:tc>
                  <a:txBody>
                    <a:bodyPr/>
                    <a:lstStyle/>
                    <a:p>
                      <a:pPr algn="just" rtl="0" fontAlgn="base"/>
                      <a:r>
                        <a:rPr lang="en-CA" sz="1800" b="0" dirty="0">
                          <a:effectLst/>
                        </a:rPr>
                        <a:t>A </a:t>
                      </a:r>
                      <a:endParaRPr lang="en-CA" sz="1800" b="0" i="0" dirty="0">
                        <a:effectLst/>
                      </a:endParaRPr>
                    </a:p>
                  </a:txBody>
                  <a:tcPr marL="47240" marR="47240" marT="23620" marB="23620">
                    <a:solidFill>
                      <a:schemeClr val="accent2">
                        <a:lumMod val="60000"/>
                        <a:lumOff val="40000"/>
                      </a:schemeClr>
                    </a:solidFill>
                  </a:tcPr>
                </a:tc>
                <a:tc>
                  <a:txBody>
                    <a:bodyPr/>
                    <a:lstStyle/>
                    <a:p>
                      <a:pPr algn="just" rtl="0" fontAlgn="base"/>
                      <a:r>
                        <a:rPr lang="en-CA" sz="1800" b="0" dirty="0">
                          <a:effectLst/>
                        </a:rPr>
                        <a:t>East India </a:t>
                      </a:r>
                      <a:endParaRPr lang="en-CA" sz="1800" b="0" i="0" dirty="0">
                        <a:effectLst/>
                      </a:endParaRPr>
                    </a:p>
                  </a:txBody>
                  <a:tcPr marL="47240" marR="47240" marT="23620" marB="23620">
                    <a:solidFill>
                      <a:schemeClr val="accent2">
                        <a:lumMod val="60000"/>
                        <a:lumOff val="40000"/>
                      </a:schemeClr>
                    </a:solidFill>
                  </a:tcPr>
                </a:tc>
                <a:tc>
                  <a:txBody>
                    <a:bodyPr/>
                    <a:lstStyle/>
                    <a:p>
                      <a:pPr algn="just" rtl="0" fontAlgn="base">
                        <a:buFont typeface="+mj-lt"/>
                        <a:buAutoNum type="arabicPeriod"/>
                      </a:pPr>
                      <a:r>
                        <a:rPr lang="en-CA" sz="1800" b="0" dirty="0">
                          <a:effectLst/>
                        </a:rPr>
                        <a:t>Krishna Kanta </a:t>
                      </a:r>
                      <a:r>
                        <a:rPr lang="en-CA" sz="1800" b="0" dirty="0" err="1">
                          <a:effectLst/>
                        </a:rPr>
                        <a:t>Handiqui</a:t>
                      </a:r>
                      <a:r>
                        <a:rPr lang="en-CA" sz="1800" b="0" dirty="0">
                          <a:effectLst/>
                        </a:rPr>
                        <a:t> State Open University, Guwahati, Assam </a:t>
                      </a:r>
                    </a:p>
                    <a:p>
                      <a:pPr algn="just" rtl="0" fontAlgn="base">
                        <a:buFont typeface="+mj-lt"/>
                        <a:buAutoNum type="arabicPeriod" startAt="2"/>
                      </a:pPr>
                      <a:r>
                        <a:rPr lang="en-CA" sz="1800" b="0" dirty="0">
                          <a:effectLst/>
                        </a:rPr>
                        <a:t>Nalanda Open University, Nalanda, Bihar </a:t>
                      </a:r>
                    </a:p>
                    <a:p>
                      <a:pPr algn="just" rtl="0" fontAlgn="base">
                        <a:buFont typeface="+mj-lt"/>
                        <a:buAutoNum type="arabicPeriod" startAt="3"/>
                      </a:pPr>
                      <a:r>
                        <a:rPr lang="en-CA" sz="1800" b="0" dirty="0">
                          <a:effectLst/>
                        </a:rPr>
                        <a:t>Jharkhand State Open University, Ranchi, Jharkhand </a:t>
                      </a:r>
                    </a:p>
                    <a:p>
                      <a:pPr algn="just" rtl="0" fontAlgn="base">
                        <a:buFont typeface="+mj-lt"/>
                        <a:buAutoNum type="arabicPeriod" startAt="4"/>
                      </a:pPr>
                      <a:r>
                        <a:rPr lang="en-CA" sz="1800" b="0" dirty="0">
                          <a:effectLst/>
                        </a:rPr>
                        <a:t>Odisha State Open University, Bhubaneswar, Odisha </a:t>
                      </a:r>
                    </a:p>
                    <a:p>
                      <a:pPr algn="just" rtl="0" fontAlgn="base">
                        <a:buFont typeface="+mj-lt"/>
                        <a:buAutoNum type="arabicPeriod" startAt="5"/>
                      </a:pPr>
                      <a:r>
                        <a:rPr lang="en-CA" sz="1800" b="0" dirty="0">
                          <a:effectLst/>
                        </a:rPr>
                        <a:t>Netaji Subhas Open University, Kolkata, West Bengal </a:t>
                      </a:r>
                      <a:endParaRPr lang="en-CA" sz="1800" b="0" i="0" dirty="0">
                        <a:effectLst/>
                        <a:latin typeface="Times New Roman" panose="02020603050405020304" pitchFamily="18" charset="0"/>
                      </a:endParaRPr>
                    </a:p>
                  </a:txBody>
                  <a:tcPr marL="47240" marR="47240" marT="23620" marB="23620">
                    <a:solidFill>
                      <a:schemeClr val="accent2">
                        <a:lumMod val="60000"/>
                        <a:lumOff val="40000"/>
                      </a:schemeClr>
                    </a:solidFill>
                  </a:tcPr>
                </a:tc>
                <a:extLst>
                  <a:ext uri="{0D108BD9-81ED-4DB2-BD59-A6C34878D82A}">
                    <a16:rowId xmlns:a16="http://schemas.microsoft.com/office/drawing/2014/main" val="3007548612"/>
                  </a:ext>
                </a:extLst>
              </a:tr>
              <a:tr h="1163109">
                <a:tc>
                  <a:txBody>
                    <a:bodyPr/>
                    <a:lstStyle/>
                    <a:p>
                      <a:pPr algn="just" rtl="0" fontAlgn="base"/>
                      <a:r>
                        <a:rPr lang="en-CA" sz="1800" b="0">
                          <a:effectLst/>
                        </a:rPr>
                        <a:t>B </a:t>
                      </a:r>
                      <a:endParaRPr lang="en-CA" sz="1800" b="0" i="0">
                        <a:effectLst/>
                      </a:endParaRPr>
                    </a:p>
                  </a:txBody>
                  <a:tcPr marL="47240" marR="47240" marT="23620" marB="23620">
                    <a:solidFill>
                      <a:schemeClr val="accent2">
                        <a:lumMod val="60000"/>
                        <a:lumOff val="40000"/>
                      </a:schemeClr>
                    </a:solidFill>
                  </a:tcPr>
                </a:tc>
                <a:tc>
                  <a:txBody>
                    <a:bodyPr/>
                    <a:lstStyle/>
                    <a:p>
                      <a:pPr algn="just" rtl="0" fontAlgn="base"/>
                      <a:r>
                        <a:rPr lang="en-CA" sz="1800" b="0">
                          <a:effectLst/>
                        </a:rPr>
                        <a:t>Central India </a:t>
                      </a:r>
                      <a:endParaRPr lang="en-CA" sz="1800" b="0" i="0">
                        <a:effectLst/>
                      </a:endParaRPr>
                    </a:p>
                  </a:txBody>
                  <a:tcPr marL="47240" marR="47240" marT="23620" marB="23620">
                    <a:solidFill>
                      <a:schemeClr val="accent2">
                        <a:lumMod val="60000"/>
                        <a:lumOff val="40000"/>
                      </a:schemeClr>
                    </a:solidFill>
                  </a:tcPr>
                </a:tc>
                <a:tc>
                  <a:txBody>
                    <a:bodyPr/>
                    <a:lstStyle/>
                    <a:p>
                      <a:pPr algn="just" rtl="0" fontAlgn="base">
                        <a:buFont typeface="+mj-lt"/>
                        <a:buNone/>
                      </a:pPr>
                      <a:r>
                        <a:rPr lang="en-CA" sz="1800" b="0" dirty="0">
                          <a:effectLst/>
                        </a:rPr>
                        <a:t>6. M. P. </a:t>
                      </a:r>
                      <a:r>
                        <a:rPr lang="en-CA" sz="1800" b="0" dirty="0" err="1">
                          <a:effectLst/>
                        </a:rPr>
                        <a:t>Bhoj</a:t>
                      </a:r>
                      <a:r>
                        <a:rPr lang="en-CA" sz="1800" b="0" dirty="0">
                          <a:effectLst/>
                        </a:rPr>
                        <a:t> Open University, Bhopal, Madhya Pradesh</a:t>
                      </a:r>
                    </a:p>
                    <a:p>
                      <a:pPr algn="just" rtl="0" fontAlgn="base">
                        <a:buFont typeface="+mj-lt"/>
                        <a:buNone/>
                      </a:pPr>
                      <a:r>
                        <a:rPr lang="en-CA" sz="1800" b="0" dirty="0">
                          <a:effectLst/>
                        </a:rPr>
                        <a:t>7. Pandit </a:t>
                      </a:r>
                      <a:r>
                        <a:rPr lang="en-CA" sz="1800" b="0" dirty="0" err="1">
                          <a:effectLst/>
                        </a:rPr>
                        <a:t>Sundarlal</a:t>
                      </a:r>
                      <a:r>
                        <a:rPr lang="en-CA" sz="1800" b="0" dirty="0">
                          <a:effectLst/>
                        </a:rPr>
                        <a:t> Sharma Open University, Bilaspur, Chhattisgarh </a:t>
                      </a:r>
                    </a:p>
                    <a:p>
                      <a:pPr algn="just" rtl="0" fontAlgn="base">
                        <a:buFont typeface="+mj-lt"/>
                        <a:buNone/>
                      </a:pPr>
                      <a:r>
                        <a:rPr lang="en-CA" sz="1800" b="0" dirty="0">
                          <a:effectLst/>
                        </a:rPr>
                        <a:t>8. Babasaheb Ambedkar Open University, Ahmedabad, Gujarat </a:t>
                      </a:r>
                    </a:p>
                    <a:p>
                      <a:pPr algn="just" rtl="0" fontAlgn="base">
                        <a:buFont typeface="+mj-lt"/>
                        <a:buNone/>
                      </a:pPr>
                      <a:r>
                        <a:rPr lang="en-CA" sz="1800" b="0" dirty="0">
                          <a:effectLst/>
                        </a:rPr>
                        <a:t>9. Yashwantrao Chavan Maharashtra Open University, Nasik, Maharashtra </a:t>
                      </a:r>
                      <a:endParaRPr lang="en-CA" sz="1800" b="0" i="0" dirty="0">
                        <a:effectLst/>
                        <a:latin typeface="Times New Roman" panose="02020603050405020304" pitchFamily="18" charset="0"/>
                      </a:endParaRPr>
                    </a:p>
                  </a:txBody>
                  <a:tcPr marL="47240" marR="47240" marT="23620" marB="23620">
                    <a:solidFill>
                      <a:schemeClr val="accent2">
                        <a:lumMod val="60000"/>
                        <a:lumOff val="40000"/>
                      </a:schemeClr>
                    </a:solidFill>
                  </a:tcPr>
                </a:tc>
                <a:extLst>
                  <a:ext uri="{0D108BD9-81ED-4DB2-BD59-A6C34878D82A}">
                    <a16:rowId xmlns:a16="http://schemas.microsoft.com/office/drawing/2014/main" val="3635620072"/>
                  </a:ext>
                </a:extLst>
              </a:tr>
              <a:tr h="1163109">
                <a:tc>
                  <a:txBody>
                    <a:bodyPr/>
                    <a:lstStyle/>
                    <a:p>
                      <a:pPr algn="just" rtl="0" fontAlgn="base"/>
                      <a:r>
                        <a:rPr lang="en-CA" sz="1800" b="0">
                          <a:effectLst/>
                        </a:rPr>
                        <a:t>C </a:t>
                      </a:r>
                      <a:endParaRPr lang="en-CA" sz="1800" b="0" i="0">
                        <a:effectLst/>
                      </a:endParaRPr>
                    </a:p>
                  </a:txBody>
                  <a:tcPr marL="47240" marR="47240" marT="23620" marB="23620">
                    <a:solidFill>
                      <a:schemeClr val="accent2">
                        <a:lumMod val="60000"/>
                        <a:lumOff val="40000"/>
                      </a:schemeClr>
                    </a:solidFill>
                  </a:tcPr>
                </a:tc>
                <a:tc>
                  <a:txBody>
                    <a:bodyPr/>
                    <a:lstStyle/>
                    <a:p>
                      <a:pPr algn="just" rtl="0" fontAlgn="base"/>
                      <a:r>
                        <a:rPr lang="en-CA" sz="1800" b="0" dirty="0">
                          <a:effectLst/>
                        </a:rPr>
                        <a:t>South India </a:t>
                      </a:r>
                      <a:endParaRPr lang="en-CA" sz="1800" b="0" i="0" dirty="0">
                        <a:effectLst/>
                      </a:endParaRPr>
                    </a:p>
                  </a:txBody>
                  <a:tcPr marL="47240" marR="47240" marT="23620" marB="23620">
                    <a:solidFill>
                      <a:schemeClr val="accent2">
                        <a:lumMod val="60000"/>
                        <a:lumOff val="40000"/>
                      </a:schemeClr>
                    </a:solidFill>
                  </a:tcPr>
                </a:tc>
                <a:tc>
                  <a:txBody>
                    <a:bodyPr/>
                    <a:lstStyle/>
                    <a:p>
                      <a:pPr algn="just" rtl="0" fontAlgn="base">
                        <a:buFont typeface="+mj-lt"/>
                        <a:buNone/>
                      </a:pPr>
                      <a:r>
                        <a:rPr lang="en-CA" sz="1800" b="0" dirty="0">
                          <a:effectLst/>
                        </a:rPr>
                        <a:t>10. </a:t>
                      </a:r>
                      <a:r>
                        <a:rPr lang="en-CA" sz="1800" b="0" dirty="0" err="1">
                          <a:effectLst/>
                        </a:rPr>
                        <a:t>Sreenarayanaguru</a:t>
                      </a:r>
                      <a:r>
                        <a:rPr lang="en-CA" sz="1800" b="0" dirty="0">
                          <a:effectLst/>
                        </a:rPr>
                        <a:t> Open University, Kollam, Kerala </a:t>
                      </a:r>
                    </a:p>
                    <a:p>
                      <a:pPr algn="just" rtl="0" fontAlgn="base">
                        <a:buFont typeface="+mj-lt"/>
                        <a:buNone/>
                      </a:pPr>
                      <a:r>
                        <a:rPr lang="en-CA" sz="1800" b="0" dirty="0">
                          <a:effectLst/>
                        </a:rPr>
                        <a:t>11. Karnataka State Open University, Mysuru, Karnataka </a:t>
                      </a:r>
                    </a:p>
                    <a:p>
                      <a:pPr algn="just" rtl="0" fontAlgn="base">
                        <a:buFont typeface="+mj-lt"/>
                        <a:buNone/>
                      </a:pPr>
                      <a:r>
                        <a:rPr lang="en-CA" sz="1800" b="0" dirty="0">
                          <a:effectLst/>
                        </a:rPr>
                        <a:t>12. Tamil Nadu Open University, Chennai, Tamil Nadu </a:t>
                      </a:r>
                    </a:p>
                    <a:p>
                      <a:pPr algn="just" rtl="0" fontAlgn="base">
                        <a:buFont typeface="+mj-lt"/>
                        <a:buNone/>
                      </a:pPr>
                      <a:r>
                        <a:rPr lang="en-CA" sz="1800" b="0" dirty="0">
                          <a:effectLst/>
                        </a:rPr>
                        <a:t>13. Dr B. R. Ambedkar Open University, Hyderabad, Telangana </a:t>
                      </a:r>
                      <a:endParaRPr lang="en-CA" sz="1800" b="0" i="0" dirty="0">
                        <a:effectLst/>
                        <a:latin typeface="Times New Roman" panose="02020603050405020304" pitchFamily="18" charset="0"/>
                      </a:endParaRPr>
                    </a:p>
                  </a:txBody>
                  <a:tcPr marL="47240" marR="47240" marT="23620" marB="23620">
                    <a:solidFill>
                      <a:schemeClr val="accent2">
                        <a:lumMod val="60000"/>
                        <a:lumOff val="40000"/>
                      </a:schemeClr>
                    </a:solidFill>
                  </a:tcPr>
                </a:tc>
                <a:extLst>
                  <a:ext uri="{0D108BD9-81ED-4DB2-BD59-A6C34878D82A}">
                    <a16:rowId xmlns:a16="http://schemas.microsoft.com/office/drawing/2014/main" val="134812388"/>
                  </a:ext>
                </a:extLst>
              </a:tr>
              <a:tr h="1163109">
                <a:tc>
                  <a:txBody>
                    <a:bodyPr/>
                    <a:lstStyle/>
                    <a:p>
                      <a:pPr algn="just" rtl="0" fontAlgn="base"/>
                      <a:r>
                        <a:rPr lang="en-CA" sz="1800" b="0" dirty="0">
                          <a:effectLst/>
                        </a:rPr>
                        <a:t>D </a:t>
                      </a:r>
                      <a:endParaRPr lang="en-CA" sz="1800" b="0" i="0" dirty="0">
                        <a:effectLst/>
                      </a:endParaRPr>
                    </a:p>
                  </a:txBody>
                  <a:tcPr marL="47240" marR="47240" marT="23620" marB="23620">
                    <a:solidFill>
                      <a:schemeClr val="accent2">
                        <a:lumMod val="60000"/>
                        <a:lumOff val="40000"/>
                      </a:schemeClr>
                    </a:solidFill>
                  </a:tcPr>
                </a:tc>
                <a:tc>
                  <a:txBody>
                    <a:bodyPr/>
                    <a:lstStyle/>
                    <a:p>
                      <a:pPr algn="just" rtl="0" fontAlgn="base"/>
                      <a:r>
                        <a:rPr lang="en-CA" sz="1800" b="0">
                          <a:effectLst/>
                        </a:rPr>
                        <a:t>North India </a:t>
                      </a:r>
                      <a:endParaRPr lang="en-CA" sz="1800" b="0" i="0">
                        <a:effectLst/>
                      </a:endParaRPr>
                    </a:p>
                  </a:txBody>
                  <a:tcPr marL="47240" marR="47240" marT="23620" marB="23620">
                    <a:solidFill>
                      <a:schemeClr val="accent2">
                        <a:lumMod val="60000"/>
                        <a:lumOff val="40000"/>
                      </a:schemeClr>
                    </a:solidFill>
                  </a:tcPr>
                </a:tc>
                <a:tc>
                  <a:txBody>
                    <a:bodyPr/>
                    <a:lstStyle/>
                    <a:p>
                      <a:pPr algn="just" rtl="0" fontAlgn="base">
                        <a:buFont typeface="+mj-lt"/>
                        <a:buNone/>
                      </a:pPr>
                      <a:r>
                        <a:rPr lang="en-CA" sz="1800" b="0" dirty="0">
                          <a:effectLst/>
                        </a:rPr>
                        <a:t>14. Jagat Guru Nanak Dev Punjab State Open University, Patiala, Punjab </a:t>
                      </a:r>
                    </a:p>
                    <a:p>
                      <a:pPr algn="just" rtl="0" fontAlgn="base">
                        <a:buFont typeface="+mj-lt"/>
                        <a:buNone/>
                      </a:pPr>
                      <a:r>
                        <a:rPr lang="en-CA" sz="1800" b="0" dirty="0">
                          <a:effectLst/>
                        </a:rPr>
                        <a:t>15. Vardhman Mahaveer Open University, Kota, Rajasthan </a:t>
                      </a:r>
                    </a:p>
                    <a:p>
                      <a:pPr algn="just" rtl="0" fontAlgn="base">
                        <a:buFont typeface="+mj-lt"/>
                        <a:buNone/>
                      </a:pPr>
                      <a:r>
                        <a:rPr lang="en-CA" sz="1800" b="0" dirty="0">
                          <a:effectLst/>
                        </a:rPr>
                        <a:t>16. Uttarakhand Open University, </a:t>
                      </a:r>
                      <a:r>
                        <a:rPr lang="en-CA" sz="1800" b="0" dirty="0" err="1">
                          <a:effectLst/>
                        </a:rPr>
                        <a:t>Haldwani</a:t>
                      </a:r>
                      <a:r>
                        <a:rPr lang="en-CA" sz="1800" b="0" dirty="0">
                          <a:effectLst/>
                        </a:rPr>
                        <a:t>, Uttarakhand </a:t>
                      </a:r>
                    </a:p>
                    <a:p>
                      <a:pPr algn="just" rtl="0" fontAlgn="base">
                        <a:buFont typeface="+mj-lt"/>
                        <a:buNone/>
                      </a:pPr>
                      <a:r>
                        <a:rPr lang="en-CA" sz="1800" b="0" dirty="0">
                          <a:effectLst/>
                        </a:rPr>
                        <a:t>17. U. P. </a:t>
                      </a:r>
                      <a:r>
                        <a:rPr lang="en-CA" sz="1800" b="0" dirty="0" err="1">
                          <a:effectLst/>
                        </a:rPr>
                        <a:t>Rajarshi</a:t>
                      </a:r>
                      <a:r>
                        <a:rPr lang="en-CA" sz="1800" b="0" dirty="0">
                          <a:effectLst/>
                        </a:rPr>
                        <a:t> Tandon Open University, Prayagraj, Uttar Pradesh </a:t>
                      </a:r>
                      <a:endParaRPr lang="en-CA" sz="1800" b="0" i="0" dirty="0">
                        <a:effectLst/>
                        <a:latin typeface="Times New Roman" panose="02020603050405020304" pitchFamily="18" charset="0"/>
                      </a:endParaRPr>
                    </a:p>
                  </a:txBody>
                  <a:tcPr marL="47240" marR="47240" marT="23620" marB="23620">
                    <a:solidFill>
                      <a:schemeClr val="accent2">
                        <a:lumMod val="60000"/>
                        <a:lumOff val="40000"/>
                      </a:schemeClr>
                    </a:solidFill>
                  </a:tcPr>
                </a:tc>
                <a:extLst>
                  <a:ext uri="{0D108BD9-81ED-4DB2-BD59-A6C34878D82A}">
                    <a16:rowId xmlns:a16="http://schemas.microsoft.com/office/drawing/2014/main" val="3564548231"/>
                  </a:ext>
                </a:extLst>
              </a:tr>
            </a:tbl>
          </a:graphicData>
        </a:graphic>
      </p:graphicFrame>
      <p:sp>
        <p:nvSpPr>
          <p:cNvPr id="6" name="TextBox 5">
            <a:extLst>
              <a:ext uri="{FF2B5EF4-FFF2-40B4-BE49-F238E27FC236}">
                <a16:creationId xmlns:a16="http://schemas.microsoft.com/office/drawing/2014/main" id="{03C18F6B-5C8B-8A06-1DE9-081D0CAB4A9C}"/>
              </a:ext>
            </a:extLst>
          </p:cNvPr>
          <p:cNvSpPr txBox="1"/>
          <p:nvPr/>
        </p:nvSpPr>
        <p:spPr>
          <a:xfrm>
            <a:off x="6322320" y="498019"/>
            <a:ext cx="5416061" cy="646331"/>
          </a:xfrm>
          <a:prstGeom prst="rect">
            <a:avLst/>
          </a:prstGeom>
          <a:noFill/>
        </p:spPr>
        <p:txBody>
          <a:bodyPr wrap="square">
            <a:spAutoFit/>
          </a:bodyPr>
          <a:lstStyle/>
          <a:p>
            <a:r>
              <a:rPr lang="en-CA" sz="3600" dirty="0">
                <a:solidFill>
                  <a:schemeClr val="bg1"/>
                </a:solidFill>
              </a:rPr>
              <a:t>Partner institutions</a:t>
            </a:r>
          </a:p>
        </p:txBody>
      </p:sp>
    </p:spTree>
    <p:extLst>
      <p:ext uri="{BB962C8B-B14F-4D97-AF65-F5344CB8AC3E}">
        <p14:creationId xmlns:p14="http://schemas.microsoft.com/office/powerpoint/2010/main" val="2302277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19A5F5-848C-9222-F05D-FE300A381820}"/>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A9EC4E98-69F0-2ABC-7FB0-CB4635C5680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BC514676-1DC6-09EE-CE17-AE45F6169A7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A3503079-98DD-AA80-4F8B-3E2B4A8B769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7D393986-5B06-DDD0-ABE8-3E5D8A46416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14B159DF-A53E-B9AD-61A7-DF7B14E2168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43278" y="4526507"/>
            <a:ext cx="1282300" cy="1111326"/>
          </a:xfrm>
          <a:prstGeom prst="rect">
            <a:avLst/>
          </a:prstGeom>
        </p:spPr>
      </p:pic>
      <p:sp>
        <p:nvSpPr>
          <p:cNvPr id="5" name="TextBox 4">
            <a:extLst>
              <a:ext uri="{FF2B5EF4-FFF2-40B4-BE49-F238E27FC236}">
                <a16:creationId xmlns:a16="http://schemas.microsoft.com/office/drawing/2014/main" id="{BBD56E7D-2B32-CC8D-D9D0-09B1118A4C51}"/>
              </a:ext>
            </a:extLst>
          </p:cNvPr>
          <p:cNvSpPr txBox="1"/>
          <p:nvPr/>
        </p:nvSpPr>
        <p:spPr>
          <a:xfrm>
            <a:off x="3105883" y="3305880"/>
            <a:ext cx="6211764" cy="369332"/>
          </a:xfrm>
          <a:prstGeom prst="rect">
            <a:avLst/>
          </a:prstGeom>
          <a:noFill/>
        </p:spPr>
        <p:txBody>
          <a:bodyPr wrap="square">
            <a:spAutoFit/>
          </a:bodyPr>
          <a:lstStyle/>
          <a:p>
            <a:r>
              <a:rPr lang="en-CA" dirty="0"/>
              <a:t> </a:t>
            </a:r>
          </a:p>
        </p:txBody>
      </p:sp>
      <p:sp>
        <p:nvSpPr>
          <p:cNvPr id="9" name="TextBox 8">
            <a:extLst>
              <a:ext uri="{FF2B5EF4-FFF2-40B4-BE49-F238E27FC236}">
                <a16:creationId xmlns:a16="http://schemas.microsoft.com/office/drawing/2014/main" id="{6E6AC04A-2BB2-DF4F-7CE9-F77C2362285E}"/>
              </a:ext>
            </a:extLst>
          </p:cNvPr>
          <p:cNvSpPr txBox="1"/>
          <p:nvPr/>
        </p:nvSpPr>
        <p:spPr>
          <a:xfrm>
            <a:off x="498764" y="2058713"/>
            <a:ext cx="10644514" cy="3401198"/>
          </a:xfrm>
          <a:prstGeom prst="rect">
            <a:avLst/>
          </a:prstGeom>
          <a:noFill/>
        </p:spPr>
        <p:txBody>
          <a:bodyPr wrap="square">
            <a:spAutoFit/>
          </a:bodyPr>
          <a:lstStyle/>
          <a:p>
            <a:pPr marL="457200" indent="-457200">
              <a:spcAft>
                <a:spcPts val="600"/>
              </a:spcAft>
              <a:buFont typeface="Arial" panose="020B0604020202020204" pitchFamily="34" charset="0"/>
              <a:buChar char="•"/>
            </a:pPr>
            <a:r>
              <a:rPr lang="en-US" sz="3200" dirty="0">
                <a:latin typeface="Open Sans" panose="020B0606030504020204" pitchFamily="34" charset="0"/>
                <a:ea typeface="Open Sans" panose="020B0606030504020204" pitchFamily="34" charset="0"/>
                <a:cs typeface="Open Sans" panose="020B0606030504020204" pitchFamily="34" charset="0"/>
              </a:rPr>
              <a:t>Share institutional employability scorecard finding to support change-management</a:t>
            </a:r>
          </a:p>
          <a:p>
            <a:pPr marL="457200" indent="-457200">
              <a:spcAft>
                <a:spcPts val="600"/>
              </a:spcAft>
              <a:buFont typeface="Arial" panose="020B0604020202020204" pitchFamily="34" charset="0"/>
              <a:buChar char="•"/>
            </a:pPr>
            <a:r>
              <a:rPr lang="en-US" sz="3200" dirty="0">
                <a:latin typeface="Open Sans" panose="020B0606030504020204" pitchFamily="34" charset="0"/>
                <a:ea typeface="Open Sans" panose="020B0606030504020204" pitchFamily="34" charset="0"/>
                <a:cs typeface="Open Sans" panose="020B0606030504020204" pitchFamily="34" charset="0"/>
              </a:rPr>
              <a:t>Facilitate formal agreement with partner institution</a:t>
            </a:r>
          </a:p>
          <a:p>
            <a:pPr marL="457200" indent="-457200">
              <a:spcAft>
                <a:spcPts val="600"/>
              </a:spcAft>
              <a:buFont typeface="Arial" panose="020B0604020202020204" pitchFamily="34" charset="0"/>
              <a:buChar char="•"/>
            </a:pPr>
            <a:r>
              <a:rPr lang="en-US" sz="3200" dirty="0">
                <a:latin typeface="Open Sans" panose="020B0606030504020204" pitchFamily="34" charset="0"/>
                <a:ea typeface="Open Sans" panose="020B0606030504020204" pitchFamily="34" charset="0"/>
                <a:cs typeface="Open Sans" panose="020B0606030504020204" pitchFamily="34" charset="0"/>
              </a:rPr>
              <a:t>Capacity building for employability and framework, including,</a:t>
            </a:r>
          </a:p>
          <a:p>
            <a:pPr marL="914400" lvl="1" indent="-457200">
              <a:spcAft>
                <a:spcPts val="600"/>
              </a:spcAft>
              <a:buFont typeface="Arial" panose="020B0604020202020204" pitchFamily="34" charset="0"/>
              <a:buChar char="•"/>
            </a:pPr>
            <a:r>
              <a:rPr lang="en-US" sz="3200" dirty="0">
                <a:latin typeface="Open Sans" panose="020B0606030504020204" pitchFamily="34" charset="0"/>
                <a:ea typeface="Open Sans" panose="020B0606030504020204" pitchFamily="34" charset="0"/>
                <a:cs typeface="Open Sans" panose="020B0606030504020204" pitchFamily="34" charset="0"/>
              </a:rPr>
              <a:t>validation and formal approval (Jan-May 2025)</a:t>
            </a:r>
          </a:p>
        </p:txBody>
      </p:sp>
      <p:sp>
        <p:nvSpPr>
          <p:cNvPr id="13" name="TextBox 12">
            <a:extLst>
              <a:ext uri="{FF2B5EF4-FFF2-40B4-BE49-F238E27FC236}">
                <a16:creationId xmlns:a16="http://schemas.microsoft.com/office/drawing/2014/main" id="{DF2F2731-2430-22F0-EC3E-74861110D0E2}"/>
              </a:ext>
            </a:extLst>
          </p:cNvPr>
          <p:cNvSpPr txBox="1"/>
          <p:nvPr/>
        </p:nvSpPr>
        <p:spPr>
          <a:xfrm>
            <a:off x="6322320" y="498019"/>
            <a:ext cx="5416061" cy="646331"/>
          </a:xfrm>
          <a:prstGeom prst="rect">
            <a:avLst/>
          </a:prstGeom>
          <a:noFill/>
        </p:spPr>
        <p:txBody>
          <a:bodyPr wrap="square">
            <a:spAutoFit/>
          </a:bodyPr>
          <a:lstStyle/>
          <a:p>
            <a:r>
              <a:rPr lang="en-CA" sz="3600" dirty="0">
                <a:solidFill>
                  <a:schemeClr val="bg1"/>
                </a:solidFill>
              </a:rPr>
              <a:t>Next Steps</a:t>
            </a:r>
          </a:p>
        </p:txBody>
      </p:sp>
    </p:spTree>
    <p:extLst>
      <p:ext uri="{BB962C8B-B14F-4D97-AF65-F5344CB8AC3E}">
        <p14:creationId xmlns:p14="http://schemas.microsoft.com/office/powerpoint/2010/main" val="262213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EB3A49-C9DB-B394-883A-8B76AB63078C}"/>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5A1D078C-C09D-F1BE-4BED-C63FF133EFE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78538204-89FF-1D55-56F7-E4ADB4A2646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943673FF-942E-6779-C466-14CB68A845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D8A9FB92-1F03-B334-D048-21FC6A2499F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482549D0-C8F0-4E1A-826A-C8DC7CDF99E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43278" y="4526507"/>
            <a:ext cx="1282300" cy="1111326"/>
          </a:xfrm>
          <a:prstGeom prst="rect">
            <a:avLst/>
          </a:prstGeom>
        </p:spPr>
      </p:pic>
      <p:sp>
        <p:nvSpPr>
          <p:cNvPr id="5" name="TextBox 4">
            <a:extLst>
              <a:ext uri="{FF2B5EF4-FFF2-40B4-BE49-F238E27FC236}">
                <a16:creationId xmlns:a16="http://schemas.microsoft.com/office/drawing/2014/main" id="{D6D14DFB-F5A9-E43F-CD2B-677E4A6F558E}"/>
              </a:ext>
            </a:extLst>
          </p:cNvPr>
          <p:cNvSpPr txBox="1"/>
          <p:nvPr/>
        </p:nvSpPr>
        <p:spPr>
          <a:xfrm>
            <a:off x="3105883" y="3305880"/>
            <a:ext cx="6211764" cy="369332"/>
          </a:xfrm>
          <a:prstGeom prst="rect">
            <a:avLst/>
          </a:prstGeom>
          <a:noFill/>
        </p:spPr>
        <p:txBody>
          <a:bodyPr wrap="square">
            <a:spAutoFit/>
          </a:bodyPr>
          <a:lstStyle/>
          <a:p>
            <a:r>
              <a:rPr lang="en-CA" dirty="0"/>
              <a:t> </a:t>
            </a:r>
          </a:p>
        </p:txBody>
      </p:sp>
      <p:sp>
        <p:nvSpPr>
          <p:cNvPr id="9" name="TextBox 8">
            <a:extLst>
              <a:ext uri="{FF2B5EF4-FFF2-40B4-BE49-F238E27FC236}">
                <a16:creationId xmlns:a16="http://schemas.microsoft.com/office/drawing/2014/main" id="{C516F5B2-6C31-BC13-D1DF-7F3B0E4C9F93}"/>
              </a:ext>
            </a:extLst>
          </p:cNvPr>
          <p:cNvSpPr txBox="1"/>
          <p:nvPr/>
        </p:nvSpPr>
        <p:spPr>
          <a:xfrm>
            <a:off x="355600" y="1755540"/>
            <a:ext cx="11836400" cy="3200876"/>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US" sz="3200" b="1" dirty="0">
                <a:latin typeface="Open Sans" panose="020B0606030504020204" pitchFamily="34" charset="0"/>
                <a:ea typeface="Open Sans" panose="020B0606030504020204" pitchFamily="34" charset="0"/>
                <a:cs typeface="Open Sans" panose="020B0606030504020204" pitchFamily="34" charset="0"/>
              </a:rPr>
              <a:t>Impact statement: </a:t>
            </a:r>
            <a:r>
              <a:rPr lang="en-US" sz="3200" dirty="0">
                <a:latin typeface="Open Sans" panose="020B0606030504020204" pitchFamily="34" charset="0"/>
                <a:ea typeface="Open Sans" panose="020B0606030504020204" pitchFamily="34" charset="0"/>
                <a:cs typeface="Open Sans" panose="020B0606030504020204" pitchFamily="34" charset="0"/>
              </a:rPr>
              <a:t>This project will contribute to strengthening institutional effectiveness for graduate employability in selected partner institutions. </a:t>
            </a:r>
          </a:p>
          <a:p>
            <a:pPr marL="342900" indent="-342900">
              <a:spcAft>
                <a:spcPts val="600"/>
              </a:spcAft>
              <a:buFont typeface="Arial" panose="020B0604020202020204" pitchFamily="34" charset="0"/>
              <a:buChar char="•"/>
            </a:pPr>
            <a:r>
              <a:rPr lang="en-US" sz="3200" dirty="0">
                <a:latin typeface="Open Sans" panose="020B0606030504020204" pitchFamily="34" charset="0"/>
                <a:ea typeface="Open Sans" panose="020B0606030504020204" pitchFamily="34" charset="0"/>
                <a:cs typeface="Open Sans" panose="020B0606030504020204" pitchFamily="34" charset="0"/>
              </a:rPr>
              <a:t>Thank you to the participating institutions, institutional representatives and consultants. </a:t>
            </a:r>
          </a:p>
          <a:p>
            <a:pPr marL="342900" indent="-342900">
              <a:spcAft>
                <a:spcPts val="600"/>
              </a:spcAft>
              <a:buFont typeface="Arial" panose="020B0604020202020204" pitchFamily="34" charset="0"/>
              <a:buChar char="•"/>
            </a:pPr>
            <a:r>
              <a:rPr lang="en-US" sz="3200" dirty="0">
                <a:latin typeface="Open Sans" panose="020B0606030504020204" pitchFamily="34" charset="0"/>
                <a:ea typeface="Open Sans" panose="020B0606030504020204" pitchFamily="34" charset="0"/>
                <a:cs typeface="Open Sans" panose="020B0606030504020204" pitchFamily="34" charset="0"/>
              </a:rPr>
              <a:t>Good luck with the workshop!</a:t>
            </a:r>
          </a:p>
        </p:txBody>
      </p:sp>
      <p:sp>
        <p:nvSpPr>
          <p:cNvPr id="13" name="TextBox 12">
            <a:extLst>
              <a:ext uri="{FF2B5EF4-FFF2-40B4-BE49-F238E27FC236}">
                <a16:creationId xmlns:a16="http://schemas.microsoft.com/office/drawing/2014/main" id="{F6A92AFE-8F3A-6DFB-A2B8-C111AF0E87FC}"/>
              </a:ext>
            </a:extLst>
          </p:cNvPr>
          <p:cNvSpPr txBox="1"/>
          <p:nvPr/>
        </p:nvSpPr>
        <p:spPr>
          <a:xfrm>
            <a:off x="6322320" y="498019"/>
            <a:ext cx="5416061" cy="646331"/>
          </a:xfrm>
          <a:prstGeom prst="rect">
            <a:avLst/>
          </a:prstGeom>
          <a:noFill/>
        </p:spPr>
        <p:txBody>
          <a:bodyPr wrap="square">
            <a:spAutoFit/>
          </a:bodyPr>
          <a:lstStyle/>
          <a:p>
            <a:r>
              <a:rPr lang="en-CA" sz="3600" dirty="0">
                <a:solidFill>
                  <a:schemeClr val="bg1"/>
                </a:solidFill>
              </a:rPr>
              <a:t>In conclusion</a:t>
            </a:r>
          </a:p>
        </p:txBody>
      </p:sp>
    </p:spTree>
    <p:extLst>
      <p:ext uri="{BB962C8B-B14F-4D97-AF65-F5344CB8AC3E}">
        <p14:creationId xmlns:p14="http://schemas.microsoft.com/office/powerpoint/2010/main" val="83414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10626023-3A53-EAB6-6369-066A533C052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E53BA6D0-BF8A-0882-82DE-E99C4444193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CD30DCF0-D9D1-5DF3-BFA4-E0A1D57624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A1A97F5F-9927-26DB-A26E-443BE409AB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8230B4FA-4DCA-BF55-51A6-081292E0742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43278" y="4526507"/>
            <a:ext cx="1282300" cy="1111326"/>
          </a:xfrm>
          <a:prstGeom prst="rect">
            <a:avLst/>
          </a:prstGeom>
        </p:spPr>
      </p:pic>
      <p:sp>
        <p:nvSpPr>
          <p:cNvPr id="5" name="TextBox 4">
            <a:extLst>
              <a:ext uri="{FF2B5EF4-FFF2-40B4-BE49-F238E27FC236}">
                <a16:creationId xmlns:a16="http://schemas.microsoft.com/office/drawing/2014/main" id="{10FEA690-5858-7C59-3636-11097650339D}"/>
              </a:ext>
            </a:extLst>
          </p:cNvPr>
          <p:cNvSpPr txBox="1"/>
          <p:nvPr/>
        </p:nvSpPr>
        <p:spPr>
          <a:xfrm>
            <a:off x="3105883" y="3305880"/>
            <a:ext cx="6211764" cy="369332"/>
          </a:xfrm>
          <a:prstGeom prst="rect">
            <a:avLst/>
          </a:prstGeom>
          <a:noFill/>
        </p:spPr>
        <p:txBody>
          <a:bodyPr wrap="square">
            <a:spAutoFit/>
          </a:bodyPr>
          <a:lstStyle/>
          <a:p>
            <a:r>
              <a:rPr lang="en-CA" dirty="0"/>
              <a:t> </a:t>
            </a:r>
          </a:p>
        </p:txBody>
      </p:sp>
      <p:sp>
        <p:nvSpPr>
          <p:cNvPr id="12" name="TextBox 11">
            <a:extLst>
              <a:ext uri="{FF2B5EF4-FFF2-40B4-BE49-F238E27FC236}">
                <a16:creationId xmlns:a16="http://schemas.microsoft.com/office/drawing/2014/main" id="{91E7EC35-31FE-A19F-C869-80C420899CDB}"/>
              </a:ext>
            </a:extLst>
          </p:cNvPr>
          <p:cNvSpPr txBox="1"/>
          <p:nvPr/>
        </p:nvSpPr>
        <p:spPr>
          <a:xfrm>
            <a:off x="518746" y="1764946"/>
            <a:ext cx="9847385" cy="4535601"/>
          </a:xfrm>
          <a:prstGeom prst="rect">
            <a:avLst/>
          </a:prstGeom>
          <a:noFill/>
        </p:spPr>
        <p:txBody>
          <a:bodyPr wrap="square">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Introduction to the Commonwealth of Learning</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More on the Higher Education Initiative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Reason why Graduate Employability is important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COL’s model on Graduate Employability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Project aim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Project schedule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rPr>
              <a:t>Partner institutions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3200" dirty="0">
                <a:solidFill>
                  <a:prstClr val="black"/>
                </a:solidFill>
                <a:latin typeface="Calibri" panose="020F0502020204030204"/>
                <a:ea typeface="Open Sans" panose="020B0606030504020204" pitchFamily="34" charset="0"/>
                <a:cs typeface="Open Sans" panose="020B0606030504020204" pitchFamily="34" charset="0"/>
              </a:rPr>
              <a:t>What next?</a:t>
            </a:r>
            <a:endParaRPr kumimoji="0" lang="en-US" sz="3200" b="0" i="0" u="none" strike="noStrike" kern="1200" cap="none" spc="0" normalizeH="0" baseline="0" noProof="0" dirty="0">
              <a:ln>
                <a:noFill/>
              </a:ln>
              <a:solidFill>
                <a:prstClr val="black"/>
              </a:solidFill>
              <a:effectLst/>
              <a:uLnTx/>
              <a:uFillTx/>
              <a:latin typeface="Calibri" panose="020F0502020204030204"/>
              <a:ea typeface="Open Sans" panose="020B0606030504020204" pitchFamily="34" charset="0"/>
              <a:cs typeface="Open Sans" panose="020B0606030504020204" pitchFamily="34" charset="0"/>
            </a:endParaRPr>
          </a:p>
        </p:txBody>
      </p:sp>
      <p:sp>
        <p:nvSpPr>
          <p:cNvPr id="3" name="TextBox 2">
            <a:extLst>
              <a:ext uri="{FF2B5EF4-FFF2-40B4-BE49-F238E27FC236}">
                <a16:creationId xmlns:a16="http://schemas.microsoft.com/office/drawing/2014/main" id="{8BC8E6C1-C072-BC9A-961E-473AD13E99FC}"/>
              </a:ext>
            </a:extLst>
          </p:cNvPr>
          <p:cNvSpPr txBox="1"/>
          <p:nvPr/>
        </p:nvSpPr>
        <p:spPr>
          <a:xfrm>
            <a:off x="6977744" y="432898"/>
            <a:ext cx="4909456" cy="590931"/>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Tx/>
              <a:buSzTx/>
              <a:tabLst/>
              <a:defRPr/>
            </a:pPr>
            <a:r>
              <a:rPr kumimoji="0" lang="en-CA" sz="3600" b="0" i="0" u="none" strike="noStrike" kern="1200" cap="none" spc="0" normalizeH="0" baseline="0" noProof="0" dirty="0">
                <a:ln>
                  <a:noFill/>
                </a:ln>
                <a:solidFill>
                  <a:schemeClr val="bg1"/>
                </a:solidFill>
                <a:effectLst/>
                <a:uLnTx/>
                <a:uFillTx/>
                <a:latin typeface="Calibri" panose="020F0502020204030204"/>
                <a:ea typeface="Open Sans" panose="020B0606030504020204" pitchFamily="34" charset="0"/>
                <a:cs typeface="Open Sans" panose="020B0606030504020204" pitchFamily="34" charset="0"/>
              </a:rPr>
              <a:t>Outline</a:t>
            </a:r>
          </a:p>
        </p:txBody>
      </p:sp>
    </p:spTree>
    <p:extLst>
      <p:ext uri="{BB962C8B-B14F-4D97-AF65-F5344CB8AC3E}">
        <p14:creationId xmlns:p14="http://schemas.microsoft.com/office/powerpoint/2010/main" val="511686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FBD9A73-BF2C-43BD-959E-122ED56840A7}"/>
              </a:ext>
            </a:extLst>
          </p:cNvPr>
          <p:cNvSpPr/>
          <p:nvPr/>
        </p:nvSpPr>
        <p:spPr>
          <a:xfrm>
            <a:off x="0" y="1"/>
            <a:ext cx="12192000" cy="6858000"/>
          </a:xfrm>
          <a:prstGeom prst="rect">
            <a:avLst/>
          </a:prstGeom>
          <a:solidFill>
            <a:srgbClr val="E363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CA" sz="4000" dirty="0">
              <a:effectLst/>
              <a:latin typeface="Times New Roman" panose="02020603050405020304" pitchFamily="18" charset="0"/>
              <a:ea typeface="Times New Roman" panose="02020603050405020304" pitchFamily="18" charset="0"/>
            </a:endParaRPr>
          </a:p>
        </p:txBody>
      </p:sp>
      <p:pic>
        <p:nvPicPr>
          <p:cNvPr id="3" name="Graphic 2">
            <a:extLst>
              <a:ext uri="{FF2B5EF4-FFF2-40B4-BE49-F238E27FC236}">
                <a16:creationId xmlns:a16="http://schemas.microsoft.com/office/drawing/2014/main" id="{08CEC0E7-0B03-12F2-C833-435E90DB659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962410" y="5773306"/>
            <a:ext cx="860806" cy="746032"/>
          </a:xfrm>
          <a:prstGeom prst="rect">
            <a:avLst/>
          </a:prstGeom>
        </p:spPr>
      </p:pic>
      <p:pic>
        <p:nvPicPr>
          <p:cNvPr id="7" name="Graphic 6">
            <a:extLst>
              <a:ext uri="{FF2B5EF4-FFF2-40B4-BE49-F238E27FC236}">
                <a16:creationId xmlns:a16="http://schemas.microsoft.com/office/drawing/2014/main" id="{6217294A-A10A-0635-F1D5-2F27B455CC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807781" y="4629569"/>
            <a:ext cx="1890320" cy="1638278"/>
          </a:xfrm>
          <a:prstGeom prst="rect">
            <a:avLst/>
          </a:prstGeom>
        </p:spPr>
      </p:pic>
      <p:pic>
        <p:nvPicPr>
          <p:cNvPr id="8" name="Graphic 7">
            <a:extLst>
              <a:ext uri="{FF2B5EF4-FFF2-40B4-BE49-F238E27FC236}">
                <a16:creationId xmlns:a16="http://schemas.microsoft.com/office/drawing/2014/main" id="{BB6F8E9B-A2D4-1AD5-A64A-D4B3A72B1FE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017154" y="3896680"/>
            <a:ext cx="1361894" cy="1180308"/>
          </a:xfrm>
          <a:prstGeom prst="rect">
            <a:avLst/>
          </a:prstGeom>
        </p:spPr>
      </p:pic>
      <p:pic>
        <p:nvPicPr>
          <p:cNvPr id="9" name="Graphic 8">
            <a:extLst>
              <a:ext uri="{FF2B5EF4-FFF2-40B4-BE49-F238E27FC236}">
                <a16:creationId xmlns:a16="http://schemas.microsoft.com/office/drawing/2014/main" id="{31D41958-42F6-38BE-1EF7-2600D6C2ACB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231732" y="5590520"/>
            <a:ext cx="1361894" cy="1180308"/>
          </a:xfrm>
          <a:prstGeom prst="rect">
            <a:avLst/>
          </a:prstGeom>
        </p:spPr>
      </p:pic>
      <p:pic>
        <p:nvPicPr>
          <p:cNvPr id="10" name="Graphic 9">
            <a:extLst>
              <a:ext uri="{FF2B5EF4-FFF2-40B4-BE49-F238E27FC236}">
                <a16:creationId xmlns:a16="http://schemas.microsoft.com/office/drawing/2014/main" id="{F4006AFD-5B7B-07A5-14D7-D037862739A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186534" y="5894831"/>
            <a:ext cx="860806" cy="746032"/>
          </a:xfrm>
          <a:prstGeom prst="rect">
            <a:avLst/>
          </a:prstGeom>
        </p:spPr>
      </p:pic>
      <p:pic>
        <p:nvPicPr>
          <p:cNvPr id="2" name="Picture 1">
            <a:extLst>
              <a:ext uri="{FF2B5EF4-FFF2-40B4-BE49-F238E27FC236}">
                <a16:creationId xmlns:a16="http://schemas.microsoft.com/office/drawing/2014/main" id="{25F9214E-3C72-250E-A13D-6785F4A87664}"/>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6849" y="383425"/>
            <a:ext cx="9412032" cy="5294268"/>
          </a:xfrm>
          <a:prstGeom prst="rect">
            <a:avLst/>
          </a:prstGeom>
        </p:spPr>
      </p:pic>
    </p:spTree>
    <p:extLst>
      <p:ext uri="{BB962C8B-B14F-4D97-AF65-F5344CB8AC3E}">
        <p14:creationId xmlns:p14="http://schemas.microsoft.com/office/powerpoint/2010/main" val="3604483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08BB0-3D9E-A12C-21B9-763DEDDA67DD}"/>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CDD012DD-9F67-CA7D-D492-486976F91F2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A7677733-329A-2B9E-D6BA-2B2FA68DDED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5F8650E8-63B5-06C0-72D5-A07B134A6B0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94256B52-EDBA-3C3E-F20E-9EE9110053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480602FA-C8E7-0A39-F62F-96E9FB52805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43278" y="4526507"/>
            <a:ext cx="1282300" cy="1111326"/>
          </a:xfrm>
          <a:prstGeom prst="rect">
            <a:avLst/>
          </a:prstGeom>
        </p:spPr>
      </p:pic>
      <p:sp>
        <p:nvSpPr>
          <p:cNvPr id="5" name="TextBox 4">
            <a:extLst>
              <a:ext uri="{FF2B5EF4-FFF2-40B4-BE49-F238E27FC236}">
                <a16:creationId xmlns:a16="http://schemas.microsoft.com/office/drawing/2014/main" id="{9B8C1C4C-0076-D915-885A-D5063276BE79}"/>
              </a:ext>
            </a:extLst>
          </p:cNvPr>
          <p:cNvSpPr txBox="1"/>
          <p:nvPr/>
        </p:nvSpPr>
        <p:spPr>
          <a:xfrm>
            <a:off x="3105883" y="3305880"/>
            <a:ext cx="6211764" cy="369332"/>
          </a:xfrm>
          <a:prstGeom prst="rect">
            <a:avLst/>
          </a:prstGeom>
          <a:noFill/>
        </p:spPr>
        <p:txBody>
          <a:bodyPr wrap="square">
            <a:spAutoFit/>
          </a:bodyPr>
          <a:lstStyle/>
          <a:p>
            <a:r>
              <a:rPr lang="en-CA" dirty="0"/>
              <a:t> </a:t>
            </a:r>
          </a:p>
        </p:txBody>
      </p:sp>
      <p:sp>
        <p:nvSpPr>
          <p:cNvPr id="3" name="Content Placeholder 7">
            <a:extLst>
              <a:ext uri="{FF2B5EF4-FFF2-40B4-BE49-F238E27FC236}">
                <a16:creationId xmlns:a16="http://schemas.microsoft.com/office/drawing/2014/main" id="{D5CF9756-17F9-2F99-F1FC-1FDE04EC6E84}"/>
              </a:ext>
            </a:extLst>
          </p:cNvPr>
          <p:cNvSpPr txBox="1">
            <a:spLocks/>
          </p:cNvSpPr>
          <p:nvPr/>
        </p:nvSpPr>
        <p:spPr>
          <a:xfrm>
            <a:off x="706810" y="1855891"/>
            <a:ext cx="10816708" cy="2009527"/>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panose="0204060405050502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panose="0204060405050502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panose="0204060405050502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dirty="0">
                <a:latin typeface="+mn-lt"/>
              </a:rPr>
              <a:t>The Commonwealth of Learning (COL) was established in 1987 by Commonwealth Heads of Government “… to create and widen access to opportunities for learning, making use of the potential offered by distance education and by the application of communication technologies to education.”</a:t>
            </a:r>
          </a:p>
        </p:txBody>
      </p:sp>
      <p:pic>
        <p:nvPicPr>
          <p:cNvPr id="9" name="Picture 8" descr="A picture containing tree, nature, dark&#10;&#10;Description automatically generated">
            <a:extLst>
              <a:ext uri="{FF2B5EF4-FFF2-40B4-BE49-F238E27FC236}">
                <a16:creationId xmlns:a16="http://schemas.microsoft.com/office/drawing/2014/main" id="{F344A28F-64C4-C24E-5F0A-53C6DB9562B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835958" y="3981367"/>
            <a:ext cx="5860030" cy="2719655"/>
          </a:xfrm>
          <a:prstGeom prst="rect">
            <a:avLst/>
          </a:prstGeom>
        </p:spPr>
      </p:pic>
      <p:sp>
        <p:nvSpPr>
          <p:cNvPr id="13" name="Content Placeholder 7">
            <a:extLst>
              <a:ext uri="{FF2B5EF4-FFF2-40B4-BE49-F238E27FC236}">
                <a16:creationId xmlns:a16="http://schemas.microsoft.com/office/drawing/2014/main" id="{71DF7448-CFEB-B92A-C2E1-BEFA568F64DF}"/>
              </a:ext>
            </a:extLst>
          </p:cNvPr>
          <p:cNvSpPr txBox="1">
            <a:spLocks/>
          </p:cNvSpPr>
          <p:nvPr/>
        </p:nvSpPr>
        <p:spPr>
          <a:xfrm>
            <a:off x="598245" y="5173236"/>
            <a:ext cx="3237759" cy="152778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panose="0204060405050502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panose="0204060405050502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panose="0204060405050502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CA" sz="2400" dirty="0">
                <a:solidFill>
                  <a:srgbClr val="223983"/>
                </a:solidFill>
                <a:latin typeface="+mn-lt"/>
              </a:rPr>
              <a:t>Intergovernmental organisation supporting 56 countries</a:t>
            </a:r>
          </a:p>
        </p:txBody>
      </p:sp>
      <p:sp>
        <p:nvSpPr>
          <p:cNvPr id="15" name="TextBox 14">
            <a:extLst>
              <a:ext uri="{FF2B5EF4-FFF2-40B4-BE49-F238E27FC236}">
                <a16:creationId xmlns:a16="http://schemas.microsoft.com/office/drawing/2014/main" id="{4B0692AE-22E0-D745-AB38-3E4183BEC3AF}"/>
              </a:ext>
            </a:extLst>
          </p:cNvPr>
          <p:cNvSpPr txBox="1"/>
          <p:nvPr/>
        </p:nvSpPr>
        <p:spPr>
          <a:xfrm>
            <a:off x="2347346" y="4308893"/>
            <a:ext cx="1517073" cy="307777"/>
          </a:xfrm>
          <a:prstGeom prst="rect">
            <a:avLst/>
          </a:prstGeom>
          <a:noFill/>
        </p:spPr>
        <p:txBody>
          <a:bodyPr wrap="square">
            <a:spAutoFit/>
          </a:bodyPr>
          <a:lstStyle/>
          <a:p>
            <a:r>
              <a:rPr lang="en-CA" sz="1400" dirty="0">
                <a:solidFill>
                  <a:srgbClr val="E36334"/>
                </a:solidFill>
              </a:rPr>
              <a:t>HQ Vancouver</a:t>
            </a:r>
          </a:p>
        </p:txBody>
      </p:sp>
      <p:sp>
        <p:nvSpPr>
          <p:cNvPr id="16" name="TextBox 15">
            <a:extLst>
              <a:ext uri="{FF2B5EF4-FFF2-40B4-BE49-F238E27FC236}">
                <a16:creationId xmlns:a16="http://schemas.microsoft.com/office/drawing/2014/main" id="{30A0DB90-7449-EF60-9387-29BC6950B16D}"/>
              </a:ext>
            </a:extLst>
          </p:cNvPr>
          <p:cNvSpPr txBox="1"/>
          <p:nvPr/>
        </p:nvSpPr>
        <p:spPr>
          <a:xfrm>
            <a:off x="6694488" y="4545455"/>
            <a:ext cx="1821865" cy="307777"/>
          </a:xfrm>
          <a:prstGeom prst="rect">
            <a:avLst/>
          </a:prstGeom>
          <a:noFill/>
        </p:spPr>
        <p:txBody>
          <a:bodyPr wrap="square">
            <a:spAutoFit/>
          </a:bodyPr>
          <a:lstStyle/>
          <a:p>
            <a:r>
              <a:rPr lang="en-CA" sz="1400" dirty="0">
                <a:solidFill>
                  <a:srgbClr val="E36334"/>
                </a:solidFill>
              </a:rPr>
              <a:t>CEMCA New Delhi</a:t>
            </a:r>
          </a:p>
        </p:txBody>
      </p:sp>
      <p:sp>
        <p:nvSpPr>
          <p:cNvPr id="17" name="Oval 16">
            <a:extLst>
              <a:ext uri="{FF2B5EF4-FFF2-40B4-BE49-F238E27FC236}">
                <a16:creationId xmlns:a16="http://schemas.microsoft.com/office/drawing/2014/main" id="{861B5137-4AEF-D5ED-6652-6AE963904CFF}"/>
              </a:ext>
            </a:extLst>
          </p:cNvPr>
          <p:cNvSpPr/>
          <p:nvPr/>
        </p:nvSpPr>
        <p:spPr>
          <a:xfrm>
            <a:off x="6624638" y="4789732"/>
            <a:ext cx="69850" cy="63500"/>
          </a:xfrm>
          <a:prstGeom prst="ellipse">
            <a:avLst/>
          </a:prstGeom>
          <a:solidFill>
            <a:srgbClr val="FF0000"/>
          </a:solidFill>
          <a:ln>
            <a:noFill/>
          </a:ln>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a:extLst>
              <a:ext uri="{FF2B5EF4-FFF2-40B4-BE49-F238E27FC236}">
                <a16:creationId xmlns:a16="http://schemas.microsoft.com/office/drawing/2014/main" id="{0EC9353F-B9D2-517C-AE92-4B5C213257D2}"/>
              </a:ext>
            </a:extLst>
          </p:cNvPr>
          <p:cNvSpPr/>
          <p:nvPr/>
        </p:nvSpPr>
        <p:spPr>
          <a:xfrm>
            <a:off x="3675063" y="4373056"/>
            <a:ext cx="69850" cy="63500"/>
          </a:xfrm>
          <a:prstGeom prst="ellipse">
            <a:avLst/>
          </a:prstGeom>
          <a:solidFill>
            <a:srgbClr val="FF0000"/>
          </a:solidFill>
          <a:ln>
            <a:noFill/>
          </a:ln>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015818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E3BB3-0FA7-8D10-B333-A51A941281A7}"/>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4917223E-AAAD-D0B3-41B1-160E17FF6AC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38188"/>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D92681B3-2B23-0AFD-C4BB-1BCE15175DD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060F35E0-5DA2-6531-3B00-FBA8305B7B8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6CE88D01-D3EB-1F6B-F54E-B9D49F52D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5787BFFF-426B-705E-4B76-0E8FD3E0CAA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43278" y="4526507"/>
            <a:ext cx="1282300" cy="1111326"/>
          </a:xfrm>
          <a:prstGeom prst="rect">
            <a:avLst/>
          </a:prstGeom>
        </p:spPr>
      </p:pic>
      <p:sp>
        <p:nvSpPr>
          <p:cNvPr id="5" name="TextBox 4">
            <a:extLst>
              <a:ext uri="{FF2B5EF4-FFF2-40B4-BE49-F238E27FC236}">
                <a16:creationId xmlns:a16="http://schemas.microsoft.com/office/drawing/2014/main" id="{6BE3E9FF-1772-03B5-422D-B86F58B90C2C}"/>
              </a:ext>
            </a:extLst>
          </p:cNvPr>
          <p:cNvSpPr txBox="1"/>
          <p:nvPr/>
        </p:nvSpPr>
        <p:spPr>
          <a:xfrm>
            <a:off x="3105883" y="3305880"/>
            <a:ext cx="6211764" cy="369332"/>
          </a:xfrm>
          <a:prstGeom prst="rect">
            <a:avLst/>
          </a:prstGeom>
          <a:noFill/>
        </p:spPr>
        <p:txBody>
          <a:bodyPr wrap="square">
            <a:spAutoFit/>
          </a:bodyPr>
          <a:lstStyle/>
          <a:p>
            <a:r>
              <a:rPr lang="en-CA" dirty="0"/>
              <a:t> </a:t>
            </a:r>
          </a:p>
        </p:txBody>
      </p:sp>
      <p:sp>
        <p:nvSpPr>
          <p:cNvPr id="9" name="TextBox 8">
            <a:extLst>
              <a:ext uri="{FF2B5EF4-FFF2-40B4-BE49-F238E27FC236}">
                <a16:creationId xmlns:a16="http://schemas.microsoft.com/office/drawing/2014/main" id="{9599CDDF-C9F4-A310-7F33-57F856F1F7AC}"/>
              </a:ext>
            </a:extLst>
          </p:cNvPr>
          <p:cNvSpPr txBox="1"/>
          <p:nvPr/>
        </p:nvSpPr>
        <p:spPr>
          <a:xfrm>
            <a:off x="6977744" y="432898"/>
            <a:ext cx="4909456" cy="590931"/>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Tx/>
              <a:buSzTx/>
              <a:tabLst/>
              <a:defRPr/>
            </a:pPr>
            <a:r>
              <a:rPr kumimoji="0" lang="en-CA" sz="3600" b="0" i="0" u="none" strike="noStrike" kern="1200" cap="none" spc="0" normalizeH="0" baseline="0" noProof="0" dirty="0">
                <a:ln>
                  <a:noFill/>
                </a:ln>
                <a:solidFill>
                  <a:schemeClr val="bg1"/>
                </a:solidFill>
                <a:effectLst/>
                <a:uLnTx/>
                <a:uFillTx/>
                <a:latin typeface="Calibri" panose="020F0502020204030204"/>
                <a:ea typeface="Open Sans" panose="020B0606030504020204" pitchFamily="34" charset="0"/>
                <a:cs typeface="Open Sans" panose="020B0606030504020204" pitchFamily="34" charset="0"/>
              </a:rPr>
              <a:t>Higher Education</a:t>
            </a:r>
            <a:r>
              <a:rPr lang="en-CA" sz="3600" dirty="0">
                <a:solidFill>
                  <a:schemeClr val="bg1"/>
                </a:solidFill>
                <a:latin typeface="Calibri" panose="020F0502020204030204"/>
                <a:ea typeface="Open Sans" panose="020B0606030504020204" pitchFamily="34" charset="0"/>
                <a:cs typeface="Open Sans" panose="020B0606030504020204" pitchFamily="34" charset="0"/>
              </a:rPr>
              <a:t> at COL</a:t>
            </a:r>
            <a:endParaRPr kumimoji="0" lang="en-CA" sz="3600" b="0" i="0" u="none" strike="noStrike" kern="1200" cap="none" spc="0" normalizeH="0" baseline="0" noProof="0" dirty="0">
              <a:ln>
                <a:noFill/>
              </a:ln>
              <a:solidFill>
                <a:schemeClr val="bg1"/>
              </a:solidFill>
              <a:effectLst/>
              <a:uLnTx/>
              <a:uFillTx/>
              <a:latin typeface="Calibri" panose="020F0502020204030204"/>
              <a:ea typeface="Open Sans" panose="020B0606030504020204" pitchFamily="34" charset="0"/>
              <a:cs typeface="Open Sans" panose="020B0606030504020204" pitchFamily="34" charset="0"/>
            </a:endParaRPr>
          </a:p>
        </p:txBody>
      </p:sp>
      <p:pic>
        <p:nvPicPr>
          <p:cNvPr id="3" name="Picture 2">
            <a:extLst>
              <a:ext uri="{FF2B5EF4-FFF2-40B4-BE49-F238E27FC236}">
                <a16:creationId xmlns:a16="http://schemas.microsoft.com/office/drawing/2014/main" id="{CBB3D669-1C74-E025-D218-DEF254EE086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482036" y="1782510"/>
            <a:ext cx="3651227" cy="2822645"/>
          </a:xfrm>
          <a:prstGeom prst="rect">
            <a:avLst/>
          </a:prstGeom>
          <a:ln>
            <a:solidFill>
              <a:schemeClr val="bg1">
                <a:lumMod val="75000"/>
              </a:schemeClr>
            </a:solidFill>
          </a:ln>
        </p:spPr>
      </p:pic>
      <p:pic>
        <p:nvPicPr>
          <p:cNvPr id="10" name="Picture 9">
            <a:extLst>
              <a:ext uri="{FF2B5EF4-FFF2-40B4-BE49-F238E27FC236}">
                <a16:creationId xmlns:a16="http://schemas.microsoft.com/office/drawing/2014/main" id="{A6C7CB9F-B71B-6B0D-1249-6F27789E531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64000" y="1848980"/>
            <a:ext cx="6707693" cy="39562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Rectangle 10">
            <a:extLst>
              <a:ext uri="{FF2B5EF4-FFF2-40B4-BE49-F238E27FC236}">
                <a16:creationId xmlns:a16="http://schemas.microsoft.com/office/drawing/2014/main" id="{23082ED3-40B2-6892-F426-3BE8CE069E3D}"/>
              </a:ext>
            </a:extLst>
          </p:cNvPr>
          <p:cNvSpPr/>
          <p:nvPr/>
        </p:nvSpPr>
        <p:spPr>
          <a:xfrm>
            <a:off x="533400" y="5285188"/>
            <a:ext cx="6578600" cy="747312"/>
          </a:xfrm>
          <a:prstGeom prst="rect">
            <a:avLst/>
          </a:prstGeom>
          <a:solidFill>
            <a:schemeClr val="accent1">
              <a:lumMod val="60000"/>
              <a:lumOff val="40000"/>
              <a:alpha val="27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3067838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AADC6-320F-40A6-B794-999C3209ACCA}"/>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BD168CC5-5355-FC3E-4E91-29ED6000D74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38188"/>
            <a:ext cx="12192000" cy="1164859"/>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D2586A1B-91DE-9A8C-D59A-73673EF08E9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sp>
        <p:nvSpPr>
          <p:cNvPr id="5" name="TextBox 4">
            <a:extLst>
              <a:ext uri="{FF2B5EF4-FFF2-40B4-BE49-F238E27FC236}">
                <a16:creationId xmlns:a16="http://schemas.microsoft.com/office/drawing/2014/main" id="{DF2564C0-3C82-3BA0-0E58-03CCD3C969D2}"/>
              </a:ext>
            </a:extLst>
          </p:cNvPr>
          <p:cNvSpPr txBox="1"/>
          <p:nvPr/>
        </p:nvSpPr>
        <p:spPr>
          <a:xfrm>
            <a:off x="5868702" y="4482193"/>
            <a:ext cx="5308206" cy="276999"/>
          </a:xfrm>
          <a:prstGeom prst="rect">
            <a:avLst/>
          </a:prstGeom>
          <a:noFill/>
        </p:spPr>
        <p:txBody>
          <a:bodyPr wrap="square">
            <a:spAutoFit/>
          </a:bodyPr>
          <a:lstStyle/>
          <a:p>
            <a:r>
              <a:rPr lang="en-US" sz="1200" dirty="0">
                <a:hlinkClick r:id="rId5"/>
              </a:rPr>
              <a:t>The complexity of graduate employability for ODL - Commonwealth of Learning</a:t>
            </a:r>
            <a:endParaRPr lang="en-CA" sz="1200" dirty="0"/>
          </a:p>
        </p:txBody>
      </p:sp>
      <p:sp>
        <p:nvSpPr>
          <p:cNvPr id="9" name="TextBox 8">
            <a:extLst>
              <a:ext uri="{FF2B5EF4-FFF2-40B4-BE49-F238E27FC236}">
                <a16:creationId xmlns:a16="http://schemas.microsoft.com/office/drawing/2014/main" id="{EDAEED8F-7053-3FF2-1BDA-432E8322FF96}"/>
              </a:ext>
            </a:extLst>
          </p:cNvPr>
          <p:cNvSpPr txBox="1"/>
          <p:nvPr/>
        </p:nvSpPr>
        <p:spPr>
          <a:xfrm>
            <a:off x="6323300" y="227754"/>
            <a:ext cx="5868700" cy="590931"/>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Tx/>
              <a:buSzTx/>
              <a:tabLst/>
              <a:defRPr/>
            </a:pPr>
            <a:r>
              <a:rPr kumimoji="0" lang="en-CA" sz="3600" b="0" i="0" u="none" strike="noStrike" kern="1200" cap="none" spc="0" normalizeH="0" baseline="0" noProof="0" dirty="0">
                <a:ln>
                  <a:noFill/>
                </a:ln>
                <a:solidFill>
                  <a:schemeClr val="bg1"/>
                </a:solidFill>
                <a:effectLst/>
                <a:uLnTx/>
                <a:uFillTx/>
                <a:latin typeface="Calibri" panose="020F0502020204030204"/>
                <a:ea typeface="Open Sans" panose="020B0606030504020204" pitchFamily="34" charset="0"/>
                <a:cs typeface="Open Sans" panose="020B0606030504020204" pitchFamily="34" charset="0"/>
              </a:rPr>
              <a:t>Why Graduate Employability</a:t>
            </a:r>
          </a:p>
        </p:txBody>
      </p:sp>
      <p:pic>
        <p:nvPicPr>
          <p:cNvPr id="3" name="Picture 2">
            <a:extLst>
              <a:ext uri="{FF2B5EF4-FFF2-40B4-BE49-F238E27FC236}">
                <a16:creationId xmlns:a16="http://schemas.microsoft.com/office/drawing/2014/main" id="{43EDFE70-070E-5450-9439-1234487D18C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1460" y="1392613"/>
            <a:ext cx="4373004" cy="3152983"/>
          </a:xfrm>
          <a:prstGeom prst="rect">
            <a:avLst/>
          </a:prstGeom>
        </p:spPr>
      </p:pic>
      <p:sp>
        <p:nvSpPr>
          <p:cNvPr id="11" name="TextBox 10">
            <a:extLst>
              <a:ext uri="{FF2B5EF4-FFF2-40B4-BE49-F238E27FC236}">
                <a16:creationId xmlns:a16="http://schemas.microsoft.com/office/drawing/2014/main" id="{55C171E9-0AD3-BCE9-F15D-59D520CB0050}"/>
              </a:ext>
            </a:extLst>
          </p:cNvPr>
          <p:cNvSpPr txBox="1"/>
          <p:nvPr/>
        </p:nvSpPr>
        <p:spPr>
          <a:xfrm>
            <a:off x="194650" y="4718957"/>
            <a:ext cx="5161892" cy="461665"/>
          </a:xfrm>
          <a:prstGeom prst="rect">
            <a:avLst/>
          </a:prstGeom>
          <a:noFill/>
        </p:spPr>
        <p:txBody>
          <a:bodyPr wrap="square">
            <a:spAutoFit/>
          </a:bodyPr>
          <a:lstStyle/>
          <a:p>
            <a:r>
              <a:rPr lang="en-US" sz="1200" dirty="0">
                <a:hlinkClick r:id="rId7"/>
              </a:rPr>
              <a:t>Connecting quality assurance and employability for a future-ready workforce - Commonwealth of Learning</a:t>
            </a:r>
            <a:endParaRPr lang="en-CA" sz="1200" dirty="0"/>
          </a:p>
        </p:txBody>
      </p:sp>
      <p:pic>
        <p:nvPicPr>
          <p:cNvPr id="13" name="Picture 12">
            <a:extLst>
              <a:ext uri="{FF2B5EF4-FFF2-40B4-BE49-F238E27FC236}">
                <a16:creationId xmlns:a16="http://schemas.microsoft.com/office/drawing/2014/main" id="{A1BA747E-D092-2E42-D5DE-5F9FE4530A5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23300" y="1531737"/>
            <a:ext cx="4565255" cy="2874734"/>
          </a:xfrm>
          <a:prstGeom prst="rect">
            <a:avLst/>
          </a:prstGeom>
        </p:spPr>
      </p:pic>
      <p:sp>
        <p:nvSpPr>
          <p:cNvPr id="15" name="TextBox 14">
            <a:extLst>
              <a:ext uri="{FF2B5EF4-FFF2-40B4-BE49-F238E27FC236}">
                <a16:creationId xmlns:a16="http://schemas.microsoft.com/office/drawing/2014/main" id="{6E201E1F-51ED-F8F8-B472-63179B9237D8}"/>
              </a:ext>
            </a:extLst>
          </p:cNvPr>
          <p:cNvSpPr txBox="1"/>
          <p:nvPr/>
        </p:nvSpPr>
        <p:spPr>
          <a:xfrm>
            <a:off x="5722394" y="4810288"/>
            <a:ext cx="6274955" cy="2031325"/>
          </a:xfrm>
          <a:prstGeom prst="rect">
            <a:avLst/>
          </a:prstGeom>
          <a:noFill/>
        </p:spPr>
        <p:txBody>
          <a:bodyPr wrap="square">
            <a:spAutoFit/>
          </a:bodyPr>
          <a:lstStyle/>
          <a:p>
            <a:r>
              <a:rPr lang="en-US" b="0" i="0" dirty="0">
                <a:solidFill>
                  <a:srgbClr val="353535"/>
                </a:solidFill>
                <a:effectLst/>
                <a:latin typeface="Open Sans" panose="020B0606030504020204" pitchFamily="34" charset="0"/>
              </a:rPr>
              <a:t>The relevance of courses, the soaring cost of qualifications, and the pressing need to enhance employability have become important points of discussion. As universities grapple with their role in this changing environment, it’s crucial to reevaluate how they prepare students for the dynamic employment landscape (Olivier, 2023)</a:t>
            </a:r>
            <a:endParaRPr lang="en-CA" dirty="0"/>
          </a:p>
        </p:txBody>
      </p:sp>
      <p:sp>
        <p:nvSpPr>
          <p:cNvPr id="17" name="TextBox 16">
            <a:extLst>
              <a:ext uri="{FF2B5EF4-FFF2-40B4-BE49-F238E27FC236}">
                <a16:creationId xmlns:a16="http://schemas.microsoft.com/office/drawing/2014/main" id="{588D449C-0E8E-5F18-3727-9C93A871C5A8}"/>
              </a:ext>
            </a:extLst>
          </p:cNvPr>
          <p:cNvSpPr txBox="1"/>
          <p:nvPr/>
        </p:nvSpPr>
        <p:spPr>
          <a:xfrm rot="10800000" flipV="1">
            <a:off x="194650" y="5393243"/>
            <a:ext cx="5308079" cy="1477328"/>
          </a:xfrm>
          <a:prstGeom prst="rect">
            <a:avLst/>
          </a:prstGeom>
          <a:noFill/>
        </p:spPr>
        <p:txBody>
          <a:bodyPr wrap="square">
            <a:spAutoFit/>
          </a:bodyPr>
          <a:lstStyle/>
          <a:p>
            <a:r>
              <a:rPr lang="en-US" b="0" i="0" dirty="0">
                <a:solidFill>
                  <a:srgbClr val="353535"/>
                </a:solidFill>
                <a:effectLst/>
                <a:latin typeface="Open Sans" panose="020B0606030504020204" pitchFamily="34" charset="0"/>
              </a:rPr>
              <a:t>Companies are constantly rethinking what they do and how they work, that’s why they need employees who can flex, stretch and evolve to meet the challenges we can’t yet imagine (Agbu, 2022)</a:t>
            </a:r>
            <a:endParaRPr lang="en-CA" dirty="0"/>
          </a:p>
        </p:txBody>
      </p:sp>
    </p:spTree>
    <p:extLst>
      <p:ext uri="{BB962C8B-B14F-4D97-AF65-F5344CB8AC3E}">
        <p14:creationId xmlns:p14="http://schemas.microsoft.com/office/powerpoint/2010/main" val="3632045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28DDC2-E6BC-164C-9156-89A4E02FCA91}"/>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DE4893B8-8895-EDEA-CF9E-14E9F2D7473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38188"/>
            <a:ext cx="12192000" cy="1164859"/>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E97F453A-CEAB-7A56-68E5-DF272EEE078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sp>
        <p:nvSpPr>
          <p:cNvPr id="9" name="TextBox 8">
            <a:extLst>
              <a:ext uri="{FF2B5EF4-FFF2-40B4-BE49-F238E27FC236}">
                <a16:creationId xmlns:a16="http://schemas.microsoft.com/office/drawing/2014/main" id="{C5F7361B-6FCC-EEC9-97C8-F3D4F8DB0136}"/>
              </a:ext>
            </a:extLst>
          </p:cNvPr>
          <p:cNvSpPr txBox="1"/>
          <p:nvPr/>
        </p:nvSpPr>
        <p:spPr>
          <a:xfrm>
            <a:off x="6323300" y="227754"/>
            <a:ext cx="5868700" cy="590931"/>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Tx/>
              <a:buSzTx/>
              <a:tabLst/>
              <a:defRPr/>
            </a:pPr>
            <a:r>
              <a:rPr kumimoji="0" lang="en-CA" sz="3600" b="0" i="0" u="none" strike="noStrike" kern="1200" cap="none" spc="0" normalizeH="0" baseline="0" noProof="0" dirty="0">
                <a:ln>
                  <a:noFill/>
                </a:ln>
                <a:solidFill>
                  <a:schemeClr val="bg1"/>
                </a:solidFill>
                <a:effectLst/>
                <a:uLnTx/>
                <a:uFillTx/>
                <a:latin typeface="Calibri" panose="020F0502020204030204"/>
                <a:ea typeface="Open Sans" panose="020B0606030504020204" pitchFamily="34" charset="0"/>
                <a:cs typeface="Open Sans" panose="020B0606030504020204" pitchFamily="34" charset="0"/>
              </a:rPr>
              <a:t>Why Graduate Employability</a:t>
            </a:r>
          </a:p>
        </p:txBody>
      </p:sp>
      <p:sp>
        <p:nvSpPr>
          <p:cNvPr id="6" name="Content Placeholder 7">
            <a:extLst>
              <a:ext uri="{FF2B5EF4-FFF2-40B4-BE49-F238E27FC236}">
                <a16:creationId xmlns:a16="http://schemas.microsoft.com/office/drawing/2014/main" id="{EC1809C7-FDEA-EBB4-B822-C647D1109A44}"/>
              </a:ext>
            </a:extLst>
          </p:cNvPr>
          <p:cNvSpPr txBox="1">
            <a:spLocks/>
          </p:cNvSpPr>
          <p:nvPr/>
        </p:nvSpPr>
        <p:spPr>
          <a:xfrm>
            <a:off x="6096000" y="1565974"/>
            <a:ext cx="604582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panose="0204060405050502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panose="0204060405050502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panose="0204060405050502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sz="3600" dirty="0">
                <a:latin typeface="+mn-lt"/>
              </a:rPr>
              <a:t>Why is this needed?</a:t>
            </a:r>
          </a:p>
          <a:p>
            <a:pPr lvl="1"/>
            <a:r>
              <a:rPr lang="en-CA" sz="3200" dirty="0">
                <a:latin typeface="+mn-lt"/>
              </a:rPr>
              <a:t>Universities can show the value of higher education</a:t>
            </a:r>
          </a:p>
          <a:p>
            <a:pPr lvl="1"/>
            <a:r>
              <a:rPr lang="en-CA" sz="3200" dirty="0">
                <a:latin typeface="+mn-lt"/>
              </a:rPr>
              <a:t>Be responsive to the needs of the job market</a:t>
            </a:r>
          </a:p>
          <a:p>
            <a:pPr lvl="1"/>
            <a:r>
              <a:rPr lang="en-CA" sz="3200" dirty="0">
                <a:latin typeface="+mn-lt"/>
              </a:rPr>
              <a:t>Foster students who are adaptable and ready for a changing world of work</a:t>
            </a:r>
          </a:p>
          <a:p>
            <a:pPr marL="0" indent="0">
              <a:buFont typeface="Arial" panose="020B0604020202020204" pitchFamily="34" charset="0"/>
              <a:buNone/>
            </a:pPr>
            <a:endParaRPr lang="en-CA" sz="3600" dirty="0">
              <a:latin typeface="+mn-lt"/>
            </a:endParaRPr>
          </a:p>
        </p:txBody>
      </p:sp>
      <p:pic>
        <p:nvPicPr>
          <p:cNvPr id="7" name="Picture 6">
            <a:extLst>
              <a:ext uri="{FF2B5EF4-FFF2-40B4-BE49-F238E27FC236}">
                <a16:creationId xmlns:a16="http://schemas.microsoft.com/office/drawing/2014/main" id="{228410AF-4A44-2DA2-59BA-64EDBA886D6D}"/>
              </a:ext>
            </a:extLst>
          </p:cNvPr>
          <p:cNvPicPr>
            <a:picLocks noChangeAspect="1"/>
          </p:cNvPicPr>
          <p:nvPr/>
        </p:nvPicPr>
        <p:blipFill>
          <a:blip r:embed="rId5"/>
          <a:stretch>
            <a:fillRect/>
          </a:stretch>
        </p:blipFill>
        <p:spPr>
          <a:xfrm>
            <a:off x="540457" y="2104716"/>
            <a:ext cx="4480385" cy="4024753"/>
          </a:xfrm>
          <a:prstGeom prst="rect">
            <a:avLst/>
          </a:prstGeom>
        </p:spPr>
      </p:pic>
      <p:sp>
        <p:nvSpPr>
          <p:cNvPr id="8" name="TextBox 7">
            <a:extLst>
              <a:ext uri="{FF2B5EF4-FFF2-40B4-BE49-F238E27FC236}">
                <a16:creationId xmlns:a16="http://schemas.microsoft.com/office/drawing/2014/main" id="{16DF9136-2533-7433-8CEF-F93E63B9035F}"/>
              </a:ext>
            </a:extLst>
          </p:cNvPr>
          <p:cNvSpPr txBox="1"/>
          <p:nvPr/>
        </p:nvSpPr>
        <p:spPr>
          <a:xfrm>
            <a:off x="464645" y="6128230"/>
            <a:ext cx="3518126" cy="369332"/>
          </a:xfrm>
          <a:prstGeom prst="rect">
            <a:avLst/>
          </a:prstGeom>
          <a:noFill/>
        </p:spPr>
        <p:txBody>
          <a:bodyPr wrap="square">
            <a:spAutoFit/>
          </a:bodyPr>
          <a:lstStyle/>
          <a:p>
            <a:r>
              <a:rPr lang="en-CA" dirty="0" err="1"/>
              <a:t>Mantz</a:t>
            </a:r>
            <a:r>
              <a:rPr lang="en-CA" dirty="0"/>
              <a:t> Yorke in Mohee (2019)</a:t>
            </a:r>
          </a:p>
        </p:txBody>
      </p:sp>
      <p:sp>
        <p:nvSpPr>
          <p:cNvPr id="10" name="Content Placeholder 7">
            <a:extLst>
              <a:ext uri="{FF2B5EF4-FFF2-40B4-BE49-F238E27FC236}">
                <a16:creationId xmlns:a16="http://schemas.microsoft.com/office/drawing/2014/main" id="{5593F21D-9924-7D04-1052-5CE5C2D06D7F}"/>
              </a:ext>
            </a:extLst>
          </p:cNvPr>
          <p:cNvSpPr txBox="1">
            <a:spLocks/>
          </p:cNvSpPr>
          <p:nvPr/>
        </p:nvSpPr>
        <p:spPr>
          <a:xfrm>
            <a:off x="417006" y="1565974"/>
            <a:ext cx="6045820" cy="59093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panose="020406040505050203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panose="020406040505050203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panose="020406040505050203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panose="020406040505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sz="3600" dirty="0">
                <a:latin typeface="+mn-lt"/>
              </a:rPr>
              <a:t>Employability defined</a:t>
            </a:r>
          </a:p>
        </p:txBody>
      </p:sp>
    </p:spTree>
    <p:extLst>
      <p:ext uri="{BB962C8B-B14F-4D97-AF65-F5344CB8AC3E}">
        <p14:creationId xmlns:p14="http://schemas.microsoft.com/office/powerpoint/2010/main" val="572512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A897D29-0245-9AAF-2E7A-2DF13274D2AF}"/>
              </a:ext>
            </a:extLst>
          </p:cNvPr>
          <p:cNvPicPr>
            <a:picLocks noChangeAspect="1"/>
          </p:cNvPicPr>
          <p:nvPr/>
        </p:nvPicPr>
        <p:blipFill>
          <a:blip r:embed="rId2"/>
          <a:stretch>
            <a:fillRect/>
          </a:stretch>
        </p:blipFill>
        <p:spPr>
          <a:xfrm>
            <a:off x="407676" y="1"/>
            <a:ext cx="11623430" cy="6857999"/>
          </a:xfrm>
          <a:prstGeom prst="rect">
            <a:avLst/>
          </a:prstGeom>
        </p:spPr>
      </p:pic>
      <p:sp>
        <p:nvSpPr>
          <p:cNvPr id="5" name="Rectangle 4">
            <a:extLst>
              <a:ext uri="{FF2B5EF4-FFF2-40B4-BE49-F238E27FC236}">
                <a16:creationId xmlns:a16="http://schemas.microsoft.com/office/drawing/2014/main" id="{BDE39C8A-7760-57DA-AA15-B4C138985FCF}"/>
              </a:ext>
            </a:extLst>
          </p:cNvPr>
          <p:cNvSpPr/>
          <p:nvPr/>
        </p:nvSpPr>
        <p:spPr>
          <a:xfrm>
            <a:off x="9639300" y="227754"/>
            <a:ext cx="2552700" cy="1527786"/>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CA"/>
          </a:p>
        </p:txBody>
      </p:sp>
      <p:pic>
        <p:nvPicPr>
          <p:cNvPr id="2" name="Picture 1" descr="A group of people posing for a photo&#10;&#10;Description automatically generated">
            <a:extLst>
              <a:ext uri="{FF2B5EF4-FFF2-40B4-BE49-F238E27FC236}">
                <a16:creationId xmlns:a16="http://schemas.microsoft.com/office/drawing/2014/main" id="{10626023-3A53-EAB6-6369-066A533C052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39270" y="0"/>
            <a:ext cx="1233127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E53BA6D0-BF8A-0882-82DE-E99C4444193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sp>
        <p:nvSpPr>
          <p:cNvPr id="3" name="TextBox 2">
            <a:extLst>
              <a:ext uri="{FF2B5EF4-FFF2-40B4-BE49-F238E27FC236}">
                <a16:creationId xmlns:a16="http://schemas.microsoft.com/office/drawing/2014/main" id="{64602CBC-CD4F-A6C6-175F-13F55F36E3A2}"/>
              </a:ext>
            </a:extLst>
          </p:cNvPr>
          <p:cNvSpPr txBox="1"/>
          <p:nvPr/>
        </p:nvSpPr>
        <p:spPr>
          <a:xfrm>
            <a:off x="6323300" y="227754"/>
            <a:ext cx="5868700" cy="590931"/>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Tx/>
              <a:buSzTx/>
              <a:tabLst/>
              <a:defRPr/>
            </a:pPr>
            <a:r>
              <a:rPr kumimoji="0" lang="en-CA" sz="3600" b="0" i="0" u="none" strike="noStrike" kern="1200" cap="none" spc="0" normalizeH="0" baseline="0" noProof="0" dirty="0">
                <a:ln>
                  <a:noFill/>
                </a:ln>
                <a:solidFill>
                  <a:schemeClr val="bg1"/>
                </a:solidFill>
                <a:effectLst/>
                <a:uLnTx/>
                <a:uFillTx/>
                <a:latin typeface="Calibri" panose="020F0502020204030204"/>
                <a:ea typeface="Open Sans" panose="020B0606030504020204" pitchFamily="34" charset="0"/>
                <a:cs typeface="Open Sans" panose="020B0606030504020204" pitchFamily="34" charset="0"/>
              </a:rPr>
              <a:t>Why Graduate Employability</a:t>
            </a:r>
          </a:p>
        </p:txBody>
      </p:sp>
    </p:spTree>
    <p:extLst>
      <p:ext uri="{BB962C8B-B14F-4D97-AF65-F5344CB8AC3E}">
        <p14:creationId xmlns:p14="http://schemas.microsoft.com/office/powerpoint/2010/main" val="1122975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3A480-770F-141F-3362-392D57573194}"/>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63A1E93D-901C-A145-69C7-FC79449D346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0"/>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DE1E48CE-823B-36A8-C97D-527103C74F7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pic>
        <p:nvPicPr>
          <p:cNvPr id="6" name="Graphic 5">
            <a:extLst>
              <a:ext uri="{FF2B5EF4-FFF2-40B4-BE49-F238E27FC236}">
                <a16:creationId xmlns:a16="http://schemas.microsoft.com/office/drawing/2014/main" id="{61C253CD-83C0-D029-FD7B-987758915DE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98119" y="5285188"/>
            <a:ext cx="1531779" cy="1327541"/>
          </a:xfrm>
          <a:prstGeom prst="rect">
            <a:avLst/>
          </a:prstGeom>
        </p:spPr>
      </p:pic>
      <p:pic>
        <p:nvPicPr>
          <p:cNvPr id="7" name="Graphic 6">
            <a:extLst>
              <a:ext uri="{FF2B5EF4-FFF2-40B4-BE49-F238E27FC236}">
                <a16:creationId xmlns:a16="http://schemas.microsoft.com/office/drawing/2014/main" id="{7DEF7165-4EE9-2273-C9E4-ADEF48527E9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03476" y="5841047"/>
            <a:ext cx="1313049" cy="1137975"/>
          </a:xfrm>
          <a:prstGeom prst="rect">
            <a:avLst/>
          </a:prstGeom>
        </p:spPr>
      </p:pic>
      <p:pic>
        <p:nvPicPr>
          <p:cNvPr id="8" name="Graphic 7">
            <a:extLst>
              <a:ext uri="{FF2B5EF4-FFF2-40B4-BE49-F238E27FC236}">
                <a16:creationId xmlns:a16="http://schemas.microsoft.com/office/drawing/2014/main" id="{1874E811-315A-E888-A3C3-0787EF9B133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143278" y="4526507"/>
            <a:ext cx="1282300" cy="1111326"/>
          </a:xfrm>
          <a:prstGeom prst="rect">
            <a:avLst/>
          </a:prstGeom>
        </p:spPr>
      </p:pic>
      <p:sp>
        <p:nvSpPr>
          <p:cNvPr id="5" name="TextBox 4">
            <a:extLst>
              <a:ext uri="{FF2B5EF4-FFF2-40B4-BE49-F238E27FC236}">
                <a16:creationId xmlns:a16="http://schemas.microsoft.com/office/drawing/2014/main" id="{C30C26E6-BCA0-99EB-201F-777C3EC8237D}"/>
              </a:ext>
            </a:extLst>
          </p:cNvPr>
          <p:cNvSpPr txBox="1"/>
          <p:nvPr/>
        </p:nvSpPr>
        <p:spPr>
          <a:xfrm>
            <a:off x="3105883" y="3305880"/>
            <a:ext cx="6211764" cy="369332"/>
          </a:xfrm>
          <a:prstGeom prst="rect">
            <a:avLst/>
          </a:prstGeom>
          <a:noFill/>
        </p:spPr>
        <p:txBody>
          <a:bodyPr wrap="square">
            <a:spAutoFit/>
          </a:bodyPr>
          <a:lstStyle/>
          <a:p>
            <a:r>
              <a:rPr lang="en-CA" dirty="0"/>
              <a:t> </a:t>
            </a:r>
          </a:p>
        </p:txBody>
      </p:sp>
      <p:sp>
        <p:nvSpPr>
          <p:cNvPr id="9" name="TextBox 8">
            <a:extLst>
              <a:ext uri="{FF2B5EF4-FFF2-40B4-BE49-F238E27FC236}">
                <a16:creationId xmlns:a16="http://schemas.microsoft.com/office/drawing/2014/main" id="{C46541EE-2126-2289-56CF-4C5F8C7607F9}"/>
              </a:ext>
            </a:extLst>
          </p:cNvPr>
          <p:cNvSpPr txBox="1"/>
          <p:nvPr/>
        </p:nvSpPr>
        <p:spPr>
          <a:xfrm>
            <a:off x="167054" y="1608459"/>
            <a:ext cx="12024946" cy="754053"/>
          </a:xfrm>
          <a:prstGeom prst="rect">
            <a:avLst/>
          </a:prstGeom>
          <a:noFill/>
        </p:spPr>
        <p:txBody>
          <a:bodyPr wrap="square">
            <a:spAutoFit/>
          </a:bodyPr>
          <a:lstStyle/>
          <a:p>
            <a:pPr algn="just" rtl="0" fontAlgn="base">
              <a:lnSpc>
                <a:spcPts val="1457"/>
              </a:lnSpc>
            </a:pPr>
            <a:endParaRPr lang="en-US" b="0" i="0" dirty="0">
              <a:solidFill>
                <a:srgbClr val="000000"/>
              </a:solidFill>
              <a:effectLst/>
              <a:latin typeface="Segoe UI" panose="020B0502040204020203" pitchFamily="34" charset="0"/>
            </a:endParaRPr>
          </a:p>
          <a:p>
            <a:pPr algn="just" rtl="0" fontAlgn="base">
              <a:lnSpc>
                <a:spcPts val="1457"/>
              </a:lnSpc>
            </a:pPr>
            <a:r>
              <a:rPr lang="en-US" sz="1800" b="0" i="0" dirty="0">
                <a:solidFill>
                  <a:srgbClr val="000000"/>
                </a:solidFill>
                <a:effectLst/>
                <a:latin typeface="Times New Roman" panose="02020603050405020304" pitchFamily="18" charset="0"/>
              </a:rPr>
              <a:t> </a:t>
            </a:r>
            <a:endParaRPr lang="en-US" b="0" i="0" dirty="0">
              <a:solidFill>
                <a:srgbClr val="000000"/>
              </a:solidFill>
              <a:effectLst/>
              <a:latin typeface="Segoe UI" panose="020B0502040204020203" pitchFamily="34" charset="0"/>
            </a:endParaRPr>
          </a:p>
          <a:p>
            <a:endParaRPr lang="en-CA" dirty="0"/>
          </a:p>
        </p:txBody>
      </p:sp>
      <p:sp>
        <p:nvSpPr>
          <p:cNvPr id="10" name="TextBox 9">
            <a:extLst>
              <a:ext uri="{FF2B5EF4-FFF2-40B4-BE49-F238E27FC236}">
                <a16:creationId xmlns:a16="http://schemas.microsoft.com/office/drawing/2014/main" id="{C4F63D62-3F09-98ED-8475-7FAC63E1E92E}"/>
              </a:ext>
            </a:extLst>
          </p:cNvPr>
          <p:cNvSpPr txBox="1"/>
          <p:nvPr/>
        </p:nvSpPr>
        <p:spPr>
          <a:xfrm>
            <a:off x="514350" y="1894113"/>
            <a:ext cx="10628928" cy="3539430"/>
          </a:xfrm>
          <a:prstGeom prst="rect">
            <a:avLst/>
          </a:prstGeom>
          <a:noFill/>
        </p:spPr>
        <p:txBody>
          <a:bodyPr wrap="square">
            <a:spAutoFit/>
          </a:bodyPr>
          <a:lstStyle/>
          <a:p>
            <a:pPr marL="0" indent="0">
              <a:buNone/>
            </a:pPr>
            <a:r>
              <a:rPr lang="en-US" sz="2800" b="1" dirty="0">
                <a:latin typeface="Open Sans" panose="020B0606030504020204" pitchFamily="34" charset="0"/>
                <a:ea typeface="Open Sans" panose="020B0606030504020204" pitchFamily="34" charset="0"/>
                <a:cs typeface="Open Sans" panose="020B0606030504020204" pitchFamily="34" charset="0"/>
              </a:rPr>
              <a:t>Points to note….</a:t>
            </a:r>
          </a:p>
          <a:p>
            <a:pPr marL="0" indent="0">
              <a:buNone/>
            </a:pPr>
            <a:endParaRPr lang="en-US" sz="2800" b="1" dirty="0">
              <a:latin typeface="Open Sans" panose="020B0606030504020204" pitchFamily="34" charset="0"/>
              <a:ea typeface="Open Sans" panose="020B0606030504020204" pitchFamily="34" charset="0"/>
              <a:cs typeface="Open Sans" panose="020B0606030504020204" pitchFamily="34" charset="0"/>
            </a:endParaRPr>
          </a:p>
          <a:p>
            <a:r>
              <a:rPr lang="en-US" sz="2800" b="1" dirty="0">
                <a:latin typeface="Open Sans" panose="020B0606030504020204" pitchFamily="34" charset="0"/>
                <a:ea typeface="Open Sans" panose="020B0606030504020204" pitchFamily="34" charset="0"/>
                <a:cs typeface="Open Sans" panose="020B0606030504020204" pitchFamily="34" charset="0"/>
              </a:rPr>
              <a:t>S</a:t>
            </a:r>
            <a:r>
              <a:rPr lang="en-US" sz="2800" b="1" i="0" dirty="0">
                <a:effectLst/>
                <a:latin typeface="Open Sans" panose="020B0606030504020204" pitchFamily="34" charset="0"/>
                <a:ea typeface="Open Sans" panose="020B0606030504020204" pitchFamily="34" charset="0"/>
                <a:cs typeface="Open Sans" panose="020B0606030504020204" pitchFamily="34" charset="0"/>
              </a:rPr>
              <a:t>kills</a:t>
            </a:r>
            <a:r>
              <a:rPr lang="en-US" sz="2800" b="1" dirty="0">
                <a:latin typeface="Open Sans" panose="020B0606030504020204" pitchFamily="34" charset="0"/>
                <a:ea typeface="Open Sans" panose="020B0606030504020204" pitchFamily="34" charset="0"/>
                <a:cs typeface="Open Sans" panose="020B0606030504020204" pitchFamily="34" charset="0"/>
              </a:rPr>
              <a:t> </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2800" b="0" i="0" dirty="0">
                <a:effectLst/>
                <a:latin typeface="Open Sans" panose="020B0606030504020204" pitchFamily="34" charset="0"/>
                <a:ea typeface="Open Sans" panose="020B0606030504020204" pitchFamily="34" charset="0"/>
                <a:cs typeface="Open Sans" panose="020B0606030504020204" pitchFamily="34" charset="0"/>
              </a:rPr>
              <a:t>additional qualities that a graduate needs to have in order to gain and maintain employment</a:t>
            </a:r>
            <a:endParaRPr lang="en-US" sz="2800" b="1" dirty="0">
              <a:latin typeface="Open Sans" panose="020B0606030504020204" pitchFamily="34" charset="0"/>
              <a:ea typeface="Open Sans" panose="020B0606030504020204" pitchFamily="34" charset="0"/>
              <a:cs typeface="Open Sans" panose="020B0606030504020204" pitchFamily="34" charset="0"/>
            </a:endParaRPr>
          </a:p>
          <a:p>
            <a:r>
              <a:rPr lang="en-US" sz="2800" b="1" dirty="0">
                <a:latin typeface="Open Sans" panose="020B0606030504020204" pitchFamily="34" charset="0"/>
                <a:ea typeface="Open Sans" panose="020B0606030504020204" pitchFamily="34" charset="0"/>
                <a:cs typeface="Open Sans" panose="020B0606030504020204" pitchFamily="34" charset="0"/>
              </a:rPr>
              <a:t>C</a:t>
            </a:r>
            <a:r>
              <a:rPr lang="en-US" sz="2800" b="1" i="0" dirty="0">
                <a:effectLst/>
                <a:latin typeface="Open Sans" panose="020B0606030504020204" pitchFamily="34" charset="0"/>
                <a:ea typeface="Open Sans" panose="020B0606030504020204" pitchFamily="34" charset="0"/>
                <a:cs typeface="Open Sans" panose="020B0606030504020204" pitchFamily="34" charset="0"/>
              </a:rPr>
              <a:t>ompetencies</a:t>
            </a:r>
            <a:r>
              <a:rPr lang="en-US" sz="2800" b="0" i="0" dirty="0">
                <a:effectLst/>
                <a:latin typeface="Open Sans" panose="020B0606030504020204" pitchFamily="34" charset="0"/>
                <a:ea typeface="Open Sans" panose="020B0606030504020204" pitchFamily="34" charset="0"/>
                <a:cs typeface="Open Sans" panose="020B0606030504020204" pitchFamily="34" charset="0"/>
              </a:rPr>
              <a:t> - the skills have to be demonstrable. </a:t>
            </a:r>
            <a:endParaRPr lang="en-US" sz="2800" b="1" dirty="0">
              <a:latin typeface="Open Sans" panose="020B0606030504020204" pitchFamily="34" charset="0"/>
              <a:ea typeface="Open Sans" panose="020B0606030504020204" pitchFamily="34" charset="0"/>
              <a:cs typeface="Open Sans" panose="020B0606030504020204" pitchFamily="34" charset="0"/>
            </a:endParaRPr>
          </a:p>
          <a:p>
            <a:r>
              <a:rPr lang="en-US" sz="2800" b="1" dirty="0">
                <a:latin typeface="Open Sans" panose="020B0606030504020204" pitchFamily="34" charset="0"/>
                <a:ea typeface="Open Sans" panose="020B0606030504020204" pitchFamily="34" charset="0"/>
                <a:cs typeface="Open Sans" panose="020B0606030504020204" pitchFamily="34" charset="0"/>
              </a:rPr>
              <a:t>S</a:t>
            </a:r>
            <a:r>
              <a:rPr lang="en-US" sz="2800" b="1" i="0" dirty="0">
                <a:effectLst/>
                <a:latin typeface="Open Sans" panose="020B0606030504020204" pitchFamily="34" charset="0"/>
                <a:ea typeface="Open Sans" panose="020B0606030504020204" pitchFamily="34" charset="0"/>
                <a:cs typeface="Open Sans" panose="020B0606030504020204" pitchFamily="34" charset="0"/>
              </a:rPr>
              <a:t>ocial context </a:t>
            </a:r>
            <a:r>
              <a:rPr lang="en-US" sz="2800" b="0" i="0" dirty="0">
                <a:effectLst/>
                <a:latin typeface="Open Sans" panose="020B0606030504020204" pitchFamily="34" charset="0"/>
                <a:ea typeface="Open Sans" panose="020B0606030504020204" pitchFamily="34" charset="0"/>
                <a:cs typeface="Open Sans" panose="020B0606030504020204" pitchFamily="34" charset="0"/>
              </a:rPr>
              <a:t>- </a:t>
            </a:r>
            <a:r>
              <a:rPr lang="en-CA" sz="2800" dirty="0">
                <a:latin typeface="Open Sans" panose="020B0606030504020204" pitchFamily="34" charset="0"/>
                <a:ea typeface="Open Sans" panose="020B0606030504020204" pitchFamily="34" charset="0"/>
                <a:cs typeface="Open Sans" panose="020B0606030504020204" pitchFamily="34" charset="0"/>
              </a:rPr>
              <a:t>specific needs of different regions</a:t>
            </a:r>
            <a:endParaRPr lang="en-US" sz="2800" b="0" i="0" dirty="0">
              <a:effectLst/>
              <a:latin typeface="Open Sans" panose="020B0606030504020204" pitchFamily="34" charset="0"/>
              <a:ea typeface="Open Sans" panose="020B0606030504020204" pitchFamily="34" charset="0"/>
              <a:cs typeface="Open Sans" panose="020B0606030504020204" pitchFamily="34" charset="0"/>
            </a:endParaRPr>
          </a:p>
          <a:p>
            <a:r>
              <a:rPr lang="en-US" sz="2800" b="1" dirty="0">
                <a:latin typeface="Open Sans" panose="020B0606030504020204" pitchFamily="34" charset="0"/>
                <a:ea typeface="Open Sans" panose="020B0606030504020204" pitchFamily="34" charset="0"/>
                <a:cs typeface="Open Sans" panose="020B0606030504020204" pitchFamily="34" charset="0"/>
              </a:rPr>
              <a:t>S</a:t>
            </a:r>
            <a:r>
              <a:rPr lang="en-US" sz="2800" b="1" i="0" dirty="0">
                <a:effectLst/>
                <a:latin typeface="Open Sans" panose="020B0606030504020204" pitchFamily="34" charset="0"/>
                <a:ea typeface="Open Sans" panose="020B0606030504020204" pitchFamily="34" charset="0"/>
                <a:cs typeface="Open Sans" panose="020B0606030504020204" pitchFamily="34" charset="0"/>
              </a:rPr>
              <a:t>ocial change</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CA" sz="2800" dirty="0">
                <a:latin typeface="Open Sans" panose="020B0606030504020204" pitchFamily="34" charset="0"/>
                <a:ea typeface="Open Sans" panose="020B0606030504020204" pitchFamily="34" charset="0"/>
                <a:cs typeface="Open Sans" panose="020B0606030504020204" pitchFamily="34" charset="0"/>
              </a:rPr>
              <a:t>influenced by emergence of new technologies and cultural advancement</a:t>
            </a:r>
            <a:endParaRPr lang="en-US" sz="2800" b="0" i="0" dirty="0">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a:extLst>
              <a:ext uri="{FF2B5EF4-FFF2-40B4-BE49-F238E27FC236}">
                <a16:creationId xmlns:a16="http://schemas.microsoft.com/office/drawing/2014/main" id="{70C7A083-0918-C142-2249-D96BF1293171}"/>
              </a:ext>
            </a:extLst>
          </p:cNvPr>
          <p:cNvSpPr txBox="1"/>
          <p:nvPr/>
        </p:nvSpPr>
        <p:spPr>
          <a:xfrm>
            <a:off x="6323300" y="227754"/>
            <a:ext cx="5868700" cy="590931"/>
          </a:xfrm>
          <a:prstGeom prst="rect">
            <a:avLst/>
          </a:prstGeom>
          <a:noFill/>
        </p:spPr>
        <p:txBody>
          <a:bodyPr wrap="square">
            <a:spAutoFit/>
          </a:bodyPr>
          <a:lstStyle/>
          <a:p>
            <a:pPr marR="0" lvl="0" algn="l" defTabSz="914400" rtl="0" eaLnBrk="1" fontAlgn="auto" latinLnBrk="0" hangingPunct="1">
              <a:lnSpc>
                <a:spcPct val="90000"/>
              </a:lnSpc>
              <a:spcBef>
                <a:spcPts val="1000"/>
              </a:spcBef>
              <a:spcAft>
                <a:spcPts val="0"/>
              </a:spcAft>
              <a:buClrTx/>
              <a:buSzTx/>
              <a:tabLst/>
              <a:defRPr/>
            </a:pPr>
            <a:r>
              <a:rPr kumimoji="0" lang="en-CA" sz="3600" b="0" i="0" u="none" strike="noStrike" kern="1200" cap="none" spc="0" normalizeH="0" baseline="0" noProof="0" dirty="0">
                <a:ln>
                  <a:noFill/>
                </a:ln>
                <a:solidFill>
                  <a:schemeClr val="bg1"/>
                </a:solidFill>
                <a:effectLst/>
                <a:uLnTx/>
                <a:uFillTx/>
                <a:latin typeface="Calibri" panose="020F0502020204030204"/>
                <a:ea typeface="Open Sans" panose="020B0606030504020204" pitchFamily="34" charset="0"/>
                <a:cs typeface="Open Sans" panose="020B0606030504020204" pitchFamily="34" charset="0"/>
              </a:rPr>
              <a:t>Why Graduate Employability</a:t>
            </a:r>
          </a:p>
        </p:txBody>
      </p:sp>
    </p:spTree>
    <p:extLst>
      <p:ext uri="{BB962C8B-B14F-4D97-AF65-F5344CB8AC3E}">
        <p14:creationId xmlns:p14="http://schemas.microsoft.com/office/powerpoint/2010/main" val="3461642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CD71C0-B2A9-1E38-D6F5-2B2211F80632}"/>
            </a:ext>
          </a:extLst>
        </p:cNvPr>
        <p:cNvGrpSpPr/>
        <p:nvPr/>
      </p:nvGrpSpPr>
      <p:grpSpPr>
        <a:xfrm>
          <a:off x="0" y="0"/>
          <a:ext cx="0" cy="0"/>
          <a:chOff x="0" y="0"/>
          <a:chExt cx="0" cy="0"/>
        </a:xfrm>
      </p:grpSpPr>
      <p:pic>
        <p:nvPicPr>
          <p:cNvPr id="2" name="Picture 1" descr="A group of people posing for a photo&#10;&#10;Description automatically generated">
            <a:extLst>
              <a:ext uri="{FF2B5EF4-FFF2-40B4-BE49-F238E27FC236}">
                <a16:creationId xmlns:a16="http://schemas.microsoft.com/office/drawing/2014/main" id="{115DE7CD-594D-C602-5BF1-6BC6DC4C99D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38188"/>
            <a:ext cx="12192000" cy="1527786"/>
          </a:xfrm>
          <a:prstGeom prst="rect">
            <a:avLst/>
          </a:prstGeom>
        </p:spPr>
      </p:pic>
      <p:pic>
        <p:nvPicPr>
          <p:cNvPr id="4" name="Picture 3" descr="A black background with white text&#10;&#10;Description automatically generated">
            <a:extLst>
              <a:ext uri="{FF2B5EF4-FFF2-40B4-BE49-F238E27FC236}">
                <a16:creationId xmlns:a16="http://schemas.microsoft.com/office/drawing/2014/main" id="{5F4245B5-12CF-B995-2CF8-A1FB885F573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06810" y="227754"/>
            <a:ext cx="5161892" cy="1072278"/>
          </a:xfrm>
          <a:prstGeom prst="rect">
            <a:avLst/>
          </a:prstGeom>
        </p:spPr>
      </p:pic>
      <p:sp>
        <p:nvSpPr>
          <p:cNvPr id="5" name="TextBox 4">
            <a:extLst>
              <a:ext uri="{FF2B5EF4-FFF2-40B4-BE49-F238E27FC236}">
                <a16:creationId xmlns:a16="http://schemas.microsoft.com/office/drawing/2014/main" id="{9A2D87FE-8B24-FE80-2ABA-9FF15C8CCCAD}"/>
              </a:ext>
            </a:extLst>
          </p:cNvPr>
          <p:cNvSpPr txBox="1"/>
          <p:nvPr/>
        </p:nvSpPr>
        <p:spPr>
          <a:xfrm>
            <a:off x="3105883" y="3305880"/>
            <a:ext cx="6211764" cy="369332"/>
          </a:xfrm>
          <a:prstGeom prst="rect">
            <a:avLst/>
          </a:prstGeom>
          <a:noFill/>
        </p:spPr>
        <p:txBody>
          <a:bodyPr wrap="square">
            <a:spAutoFit/>
          </a:bodyPr>
          <a:lstStyle/>
          <a:p>
            <a:r>
              <a:rPr lang="en-CA" dirty="0"/>
              <a:t> </a:t>
            </a:r>
          </a:p>
        </p:txBody>
      </p:sp>
      <p:pic>
        <p:nvPicPr>
          <p:cNvPr id="19" name="Picture 18">
            <a:extLst>
              <a:ext uri="{FF2B5EF4-FFF2-40B4-BE49-F238E27FC236}">
                <a16:creationId xmlns:a16="http://schemas.microsoft.com/office/drawing/2014/main" id="{7D9C7C82-75F4-DF42-54C2-796D82FC93A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83892" y="1672744"/>
            <a:ext cx="3624216" cy="4680000"/>
          </a:xfrm>
          <a:prstGeom prst="rect">
            <a:avLst/>
          </a:prstGeom>
        </p:spPr>
      </p:pic>
      <p:pic>
        <p:nvPicPr>
          <p:cNvPr id="20" name="Picture 19">
            <a:extLst>
              <a:ext uri="{FF2B5EF4-FFF2-40B4-BE49-F238E27FC236}">
                <a16:creationId xmlns:a16="http://schemas.microsoft.com/office/drawing/2014/main" id="{9D753EF1-5963-84DB-DF7C-5DC5FDED6AF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13690" y="1672744"/>
            <a:ext cx="3584842" cy="4680000"/>
          </a:xfrm>
          <a:prstGeom prst="rect">
            <a:avLst/>
          </a:prstGeom>
        </p:spPr>
      </p:pic>
      <p:pic>
        <p:nvPicPr>
          <p:cNvPr id="21" name="Picture 20">
            <a:extLst>
              <a:ext uri="{FF2B5EF4-FFF2-40B4-BE49-F238E27FC236}">
                <a16:creationId xmlns:a16="http://schemas.microsoft.com/office/drawing/2014/main" id="{DC5D389E-B874-1967-50E2-2FB08558111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2476" y="1672744"/>
            <a:ext cx="3575834" cy="4680192"/>
          </a:xfrm>
          <a:prstGeom prst="rect">
            <a:avLst/>
          </a:prstGeom>
        </p:spPr>
      </p:pic>
      <p:sp>
        <p:nvSpPr>
          <p:cNvPr id="22" name="TextBox 21">
            <a:extLst>
              <a:ext uri="{FF2B5EF4-FFF2-40B4-BE49-F238E27FC236}">
                <a16:creationId xmlns:a16="http://schemas.microsoft.com/office/drawing/2014/main" id="{1381C599-9392-B8F1-2584-12F48BF3FF11}"/>
              </a:ext>
            </a:extLst>
          </p:cNvPr>
          <p:cNvSpPr txBox="1"/>
          <p:nvPr/>
        </p:nvSpPr>
        <p:spPr>
          <a:xfrm>
            <a:off x="402477" y="6385752"/>
            <a:ext cx="3575834" cy="369332"/>
          </a:xfrm>
          <a:prstGeom prst="rect">
            <a:avLst/>
          </a:prstGeom>
          <a:noFill/>
        </p:spPr>
        <p:txBody>
          <a:bodyPr wrap="square">
            <a:spAutoFit/>
          </a:bodyPr>
          <a:lstStyle/>
          <a:p>
            <a:pPr algn="ctr"/>
            <a:r>
              <a:rPr lang="en-CA" dirty="0">
                <a:hlinkClick r:id="rId7"/>
              </a:rPr>
              <a:t>http://hdl.handle.net/11599/3123</a:t>
            </a:r>
            <a:r>
              <a:rPr lang="en-CA" dirty="0"/>
              <a:t> </a:t>
            </a:r>
          </a:p>
        </p:txBody>
      </p:sp>
      <p:sp>
        <p:nvSpPr>
          <p:cNvPr id="23" name="TextBox 22">
            <a:extLst>
              <a:ext uri="{FF2B5EF4-FFF2-40B4-BE49-F238E27FC236}">
                <a16:creationId xmlns:a16="http://schemas.microsoft.com/office/drawing/2014/main" id="{EDCE3A97-B44F-A9DE-9CA2-14B90D3400F0}"/>
              </a:ext>
            </a:extLst>
          </p:cNvPr>
          <p:cNvSpPr txBox="1"/>
          <p:nvPr/>
        </p:nvSpPr>
        <p:spPr>
          <a:xfrm>
            <a:off x="8213690" y="6385752"/>
            <a:ext cx="3584842" cy="369332"/>
          </a:xfrm>
          <a:prstGeom prst="rect">
            <a:avLst/>
          </a:prstGeom>
          <a:noFill/>
        </p:spPr>
        <p:txBody>
          <a:bodyPr wrap="square">
            <a:spAutoFit/>
          </a:bodyPr>
          <a:lstStyle/>
          <a:p>
            <a:pPr algn="ctr"/>
            <a:r>
              <a:rPr lang="en-CA" dirty="0">
                <a:hlinkClick r:id="rId8"/>
              </a:rPr>
              <a:t>http://hdl.handle.net/11599/3599</a:t>
            </a:r>
            <a:r>
              <a:rPr lang="en-CA" dirty="0"/>
              <a:t> </a:t>
            </a:r>
          </a:p>
        </p:txBody>
      </p:sp>
      <p:sp>
        <p:nvSpPr>
          <p:cNvPr id="24" name="TextBox 23">
            <a:extLst>
              <a:ext uri="{FF2B5EF4-FFF2-40B4-BE49-F238E27FC236}">
                <a16:creationId xmlns:a16="http://schemas.microsoft.com/office/drawing/2014/main" id="{C6F76DC0-3467-02B9-E2F0-DEECC5F0E65D}"/>
              </a:ext>
            </a:extLst>
          </p:cNvPr>
          <p:cNvSpPr txBox="1"/>
          <p:nvPr/>
        </p:nvSpPr>
        <p:spPr>
          <a:xfrm>
            <a:off x="4283892" y="6385752"/>
            <a:ext cx="3624216" cy="369332"/>
          </a:xfrm>
          <a:prstGeom prst="rect">
            <a:avLst/>
          </a:prstGeom>
          <a:noFill/>
        </p:spPr>
        <p:txBody>
          <a:bodyPr wrap="square">
            <a:spAutoFit/>
          </a:bodyPr>
          <a:lstStyle/>
          <a:p>
            <a:pPr algn="ctr"/>
            <a:r>
              <a:rPr lang="en-CA" dirty="0">
                <a:hlinkClick r:id="rId9"/>
              </a:rPr>
              <a:t>http://hdl.handle.net/11599/3251</a:t>
            </a:r>
            <a:r>
              <a:rPr lang="en-CA" dirty="0"/>
              <a:t> </a:t>
            </a:r>
          </a:p>
        </p:txBody>
      </p:sp>
      <p:sp>
        <p:nvSpPr>
          <p:cNvPr id="25" name="TextBox 24">
            <a:extLst>
              <a:ext uri="{FF2B5EF4-FFF2-40B4-BE49-F238E27FC236}">
                <a16:creationId xmlns:a16="http://schemas.microsoft.com/office/drawing/2014/main" id="{6887F2D4-B277-46ED-83D0-6323E90AA30F}"/>
              </a:ext>
            </a:extLst>
          </p:cNvPr>
          <p:cNvSpPr txBox="1"/>
          <p:nvPr/>
        </p:nvSpPr>
        <p:spPr>
          <a:xfrm>
            <a:off x="6710282" y="323140"/>
            <a:ext cx="4516518" cy="584775"/>
          </a:xfrm>
          <a:prstGeom prst="rect">
            <a:avLst/>
          </a:prstGeom>
          <a:noFill/>
        </p:spPr>
        <p:txBody>
          <a:bodyPr wrap="square">
            <a:spAutoFit/>
          </a:bodyPr>
          <a:lstStyle/>
          <a:p>
            <a:r>
              <a:rPr lang="en-CA" sz="3200" dirty="0">
                <a:solidFill>
                  <a:schemeClr val="bg1"/>
                </a:solidFill>
                <a:effectLst/>
                <a:ea typeface="Times New Roman" panose="02020603050405020304" pitchFamily="18" charset="0"/>
              </a:rPr>
              <a:t>COL’s Model</a:t>
            </a:r>
            <a:endParaRPr lang="en-CA" sz="3200" dirty="0">
              <a:solidFill>
                <a:schemeClr val="bg1"/>
              </a:solidFill>
            </a:endParaRPr>
          </a:p>
        </p:txBody>
      </p:sp>
    </p:spTree>
    <p:extLst>
      <p:ext uri="{BB962C8B-B14F-4D97-AF65-F5344CB8AC3E}">
        <p14:creationId xmlns:p14="http://schemas.microsoft.com/office/powerpoint/2010/main" val="16790519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10877</TotalTime>
  <Words>1043</Words>
  <Application>Microsoft Office PowerPoint</Application>
  <PresentationFormat>Widescreen</PresentationFormat>
  <Paragraphs>191</Paragraphs>
  <Slides>20</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Aptos</vt:lpstr>
      <vt:lpstr>Arial</vt:lpstr>
      <vt:lpstr>Calibri</vt:lpstr>
      <vt:lpstr>Century</vt:lpstr>
      <vt:lpstr>Open Sans</vt:lpstr>
      <vt:lpstr>Segoe UI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Open Schooling</dc:title>
  <dc:creator>Tony Mays</dc:creator>
  <cp:lastModifiedBy>Rebecca Ferrie</cp:lastModifiedBy>
  <cp:revision>14</cp:revision>
  <dcterms:created xsi:type="dcterms:W3CDTF">2019-05-16T20:21:40Z</dcterms:created>
  <dcterms:modified xsi:type="dcterms:W3CDTF">2025-01-16T18:41:11Z</dcterms:modified>
</cp:coreProperties>
</file>