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51"/>
  </p:notesMasterIdLst>
  <p:handoutMasterIdLst>
    <p:handoutMasterId r:id="rId52"/>
  </p:handoutMasterIdLst>
  <p:sldIdLst>
    <p:sldId id="497" r:id="rId6"/>
    <p:sldId id="502" r:id="rId7"/>
    <p:sldId id="499" r:id="rId8"/>
    <p:sldId id="501" r:id="rId9"/>
    <p:sldId id="431" r:id="rId10"/>
    <p:sldId id="444" r:id="rId11"/>
    <p:sldId id="493" r:id="rId12"/>
    <p:sldId id="419" r:id="rId13"/>
    <p:sldId id="484" r:id="rId14"/>
    <p:sldId id="449" r:id="rId15"/>
    <p:sldId id="410" r:id="rId16"/>
    <p:sldId id="504" r:id="rId17"/>
    <p:sldId id="432" r:id="rId18"/>
    <p:sldId id="433" r:id="rId19"/>
    <p:sldId id="413" r:id="rId20"/>
    <p:sldId id="434" r:id="rId21"/>
    <p:sldId id="465" r:id="rId22"/>
    <p:sldId id="466" r:id="rId23"/>
    <p:sldId id="488" r:id="rId24"/>
    <p:sldId id="489" r:id="rId25"/>
    <p:sldId id="490" r:id="rId26"/>
    <p:sldId id="471" r:id="rId27"/>
    <p:sldId id="469" r:id="rId28"/>
    <p:sldId id="456" r:id="rId29"/>
    <p:sldId id="457" r:id="rId30"/>
    <p:sldId id="459" r:id="rId31"/>
    <p:sldId id="458" r:id="rId32"/>
    <p:sldId id="380" r:id="rId33"/>
    <p:sldId id="383" r:id="rId34"/>
    <p:sldId id="384" r:id="rId35"/>
    <p:sldId id="442" r:id="rId36"/>
    <p:sldId id="385" r:id="rId37"/>
    <p:sldId id="386" r:id="rId38"/>
    <p:sldId id="387" r:id="rId39"/>
    <p:sldId id="388" r:id="rId40"/>
    <p:sldId id="503" r:id="rId41"/>
    <p:sldId id="389" r:id="rId42"/>
    <p:sldId id="495" r:id="rId43"/>
    <p:sldId id="472" r:id="rId44"/>
    <p:sldId id="473" r:id="rId45"/>
    <p:sldId id="494" r:id="rId46"/>
    <p:sldId id="476" r:id="rId47"/>
    <p:sldId id="392" r:id="rId48"/>
    <p:sldId id="486" r:id="rId49"/>
    <p:sldId id="500" r:id="rId5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D1F25"/>
    <a:srgbClr val="B5B849"/>
    <a:srgbClr val="008751"/>
    <a:srgbClr val="E9E5F2"/>
    <a:srgbClr val="290088"/>
    <a:srgbClr val="CC6600"/>
    <a:srgbClr val="E74582"/>
    <a:srgbClr val="B9BE10"/>
    <a:srgbClr val="0094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0" autoAdjust="0"/>
    <p:restoredTop sz="85270" autoAdjust="0"/>
  </p:normalViewPr>
  <p:slideViewPr>
    <p:cSldViewPr snapToGrid="0">
      <p:cViewPr varScale="1">
        <p:scale>
          <a:sx n="90" d="100"/>
          <a:sy n="90" d="100"/>
        </p:scale>
        <p:origin x="348" y="7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commentAuthors" Target="commentAuthors.xml"/><Relationship Id="rId58"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Sheet1!$B$9</c:f>
              <c:strCache>
                <c:ptCount val="1"/>
                <c:pt idx="0">
                  <c:v>%</c:v>
                </c:pt>
              </c:strCache>
            </c:strRef>
          </c:tx>
          <c:spPr>
            <a:solidFill>
              <a:schemeClr val="accent2">
                <a:lumMod val="75000"/>
              </a:schemeClr>
            </a:solidFill>
            <a:ln>
              <a:noFill/>
            </a:ln>
            <a:effectLst/>
          </c:spPr>
          <c:invertIfNegative val="0"/>
          <c:dPt>
            <c:idx val="0"/>
            <c:invertIfNegative val="0"/>
            <c:bubble3D val="0"/>
            <c:spPr>
              <a:solidFill>
                <a:srgbClr val="7030A0"/>
              </a:solidFill>
              <a:ln>
                <a:noFill/>
              </a:ln>
              <a:effectLst/>
            </c:spPr>
            <c:extLst>
              <c:ext xmlns:c16="http://schemas.microsoft.com/office/drawing/2014/chart" uri="{C3380CC4-5D6E-409C-BE32-E72D297353CC}">
                <c16:uniqueId val="{00000001-7246-4D49-9230-A818A729BF4F}"/>
              </c:ext>
            </c:extLst>
          </c:dPt>
          <c:dPt>
            <c:idx val="1"/>
            <c:invertIfNegative val="0"/>
            <c:bubble3D val="0"/>
            <c:spPr>
              <a:solidFill>
                <a:schemeClr val="accent4">
                  <a:lumMod val="75000"/>
                </a:schemeClr>
              </a:solidFill>
              <a:ln>
                <a:noFill/>
              </a:ln>
              <a:effectLst/>
            </c:spPr>
            <c:extLst>
              <c:ext xmlns:c16="http://schemas.microsoft.com/office/drawing/2014/chart" uri="{C3380CC4-5D6E-409C-BE32-E72D297353CC}">
                <c16:uniqueId val="{00000003-7246-4D49-9230-A818A729BF4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Sheet1!$A$10:$A$12</c:f>
              <c:strCache>
                <c:ptCount val="3"/>
                <c:pt idx="0">
                  <c:v>Female Population</c:v>
                </c:pt>
                <c:pt idx="1">
                  <c:v>Internet Users</c:v>
                </c:pt>
                <c:pt idx="2">
                  <c:v>Mobile Phones</c:v>
                </c:pt>
              </c:strCache>
            </c:strRef>
          </c:cat>
          <c:val>
            <c:numRef>
              <c:f>Sheet1!$B$10:$B$12</c:f>
              <c:numCache>
                <c:formatCode>0.00%</c:formatCode>
                <c:ptCount val="3"/>
                <c:pt idx="0">
                  <c:v>0.4824</c:v>
                </c:pt>
                <c:pt idx="1">
                  <c:v>0.22470000000000001</c:v>
                </c:pt>
                <c:pt idx="2">
                  <c:v>0.86890000000000001</c:v>
                </c:pt>
              </c:numCache>
            </c:numRef>
          </c:val>
          <c:extLst>
            <c:ext xmlns:c16="http://schemas.microsoft.com/office/drawing/2014/chart" uri="{C3380CC4-5D6E-409C-BE32-E72D297353CC}">
              <c16:uniqueId val="{00000004-7246-4D49-9230-A818A729BF4F}"/>
            </c:ext>
          </c:extLst>
        </c:ser>
        <c:dLbls>
          <c:showLegendKey val="0"/>
          <c:showVal val="0"/>
          <c:showCatName val="0"/>
          <c:showSerName val="0"/>
          <c:showPercent val="0"/>
          <c:showBubbleSize val="0"/>
        </c:dLbls>
        <c:gapWidth val="182"/>
        <c:axId val="455448144"/>
        <c:axId val="455444536"/>
      </c:barChart>
      <c:catAx>
        <c:axId val="4554481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455444536"/>
        <c:crosses val="autoZero"/>
        <c:auto val="1"/>
        <c:lblAlgn val="ctr"/>
        <c:lblOffset val="100"/>
        <c:noMultiLvlLbl val="0"/>
      </c:catAx>
      <c:valAx>
        <c:axId val="455444536"/>
        <c:scaling>
          <c:orientation val="minMax"/>
        </c:scaling>
        <c:delete val="1"/>
        <c:axPos val="b"/>
        <c:numFmt formatCode="0.00%" sourceLinked="1"/>
        <c:majorTickMark val="none"/>
        <c:minorTickMark val="none"/>
        <c:tickLblPos val="nextTo"/>
        <c:crossAx val="455448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Unemployment rate</c:v>
                </c:pt>
              </c:strCache>
            </c:strRef>
          </c:tx>
          <c:spPr>
            <a:solidFill>
              <a:schemeClr val="accent2"/>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F21A-4BB3-A476-6CF468878887}"/>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3-F21A-4BB3-A476-6CF468878887}"/>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Solomon Island</c:v>
                </c:pt>
                <c:pt idx="1">
                  <c:v>South Africa</c:v>
                </c:pt>
                <c:pt idx="2">
                  <c:v>Singapore</c:v>
                </c:pt>
              </c:strCache>
            </c:strRef>
          </c:cat>
          <c:val>
            <c:numRef>
              <c:f>Sheet1!$B$2:$B$4</c:f>
              <c:numCache>
                <c:formatCode>0.00%</c:formatCode>
                <c:ptCount val="3"/>
                <c:pt idx="0">
                  <c:v>0.314</c:v>
                </c:pt>
                <c:pt idx="1">
                  <c:v>0.27300000000000002</c:v>
                </c:pt>
                <c:pt idx="2">
                  <c:v>2.1000000000000001E-2</c:v>
                </c:pt>
              </c:numCache>
            </c:numRef>
          </c:val>
          <c:extLst>
            <c:ext xmlns:c16="http://schemas.microsoft.com/office/drawing/2014/chart" uri="{C3380CC4-5D6E-409C-BE32-E72D297353CC}">
              <c16:uniqueId val="{00000004-F21A-4BB3-A476-6CF468878887}"/>
            </c:ext>
          </c:extLst>
        </c:ser>
        <c:dLbls>
          <c:showLegendKey val="0"/>
          <c:showVal val="0"/>
          <c:showCatName val="0"/>
          <c:showSerName val="0"/>
          <c:showPercent val="0"/>
          <c:showBubbleSize val="0"/>
        </c:dLbls>
        <c:gapWidth val="219"/>
        <c:overlap val="-27"/>
        <c:axId val="456573544"/>
        <c:axId val="456570264"/>
      </c:barChart>
      <c:catAx>
        <c:axId val="456573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456570264"/>
        <c:crosses val="autoZero"/>
        <c:auto val="1"/>
        <c:lblAlgn val="ctr"/>
        <c:lblOffset val="100"/>
        <c:noMultiLvlLbl val="0"/>
      </c:catAx>
      <c:valAx>
        <c:axId val="456570264"/>
        <c:scaling>
          <c:orientation val="minMax"/>
        </c:scaling>
        <c:delete val="1"/>
        <c:axPos val="l"/>
        <c:numFmt formatCode="0.00%" sourceLinked="1"/>
        <c:majorTickMark val="none"/>
        <c:minorTickMark val="none"/>
        <c:tickLblPos val="nextTo"/>
        <c:crossAx val="456573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CA"/>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829B3B2A-63E5-4302-B77B-310A73D26779}" type="datetimeFigureOut">
              <a:rPr lang="en-CA" smtClean="0"/>
              <a:t>19/02/2018</a:t>
            </a:fld>
            <a:endParaRPr lang="en-CA"/>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CA"/>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662F722-AEEA-4CC4-86C0-F1497BEA11E0}" type="slidenum">
              <a:rPr lang="en-CA" smtClean="0"/>
              <a:t>‹#›</a:t>
            </a:fld>
            <a:endParaRPr lang="en-CA"/>
          </a:p>
        </p:txBody>
      </p:sp>
    </p:spTree>
    <p:extLst>
      <p:ext uri="{BB962C8B-B14F-4D97-AF65-F5344CB8AC3E}">
        <p14:creationId xmlns:p14="http://schemas.microsoft.com/office/powerpoint/2010/main" val="12229871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B9E61EF-D09D-412B-A36D-8667E3C62306}" type="datetimeFigureOut">
              <a:rPr lang="en-US" smtClean="0"/>
              <a:t>2/19/2018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Maldives dropped out late 2016.</a:t>
            </a:r>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a:t>
            </a:fld>
            <a:endParaRPr lang="en-US"/>
          </a:p>
        </p:txBody>
      </p:sp>
    </p:spTree>
    <p:extLst>
      <p:ext uri="{BB962C8B-B14F-4D97-AF65-F5344CB8AC3E}">
        <p14:creationId xmlns:p14="http://schemas.microsoft.com/office/powerpoint/2010/main" val="2573072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9635AF-8ECE-4E24-AAA0-265B9C3B0653}" type="slidenum">
              <a:rPr lang="en-US" smtClean="0"/>
              <a:t>25</a:t>
            </a:fld>
            <a:endParaRPr lang="en-US"/>
          </a:p>
        </p:txBody>
      </p:sp>
    </p:spTree>
    <p:extLst>
      <p:ext uri="{BB962C8B-B14F-4D97-AF65-F5344CB8AC3E}">
        <p14:creationId xmlns:p14="http://schemas.microsoft.com/office/powerpoint/2010/main" val="3476002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lgn="l"/>
            <a:r>
              <a:rPr lang="en-CA" sz="1600" dirty="0"/>
              <a:t>KENYA</a:t>
            </a:r>
          </a:p>
          <a:p>
            <a:pPr algn="l"/>
            <a:r>
              <a:rPr lang="en-CA" sz="2000" dirty="0"/>
              <a:t>This L3F project runs in 11 Commonwealth countries. Studies have found that learning leads to empowerment and that for 1% increase in women’s empowerment in Kenya, there was a 2.3% profit in </a:t>
            </a:r>
            <a:r>
              <a:rPr lang="en-CA" sz="2000" dirty="0" err="1"/>
              <a:t>agri</a:t>
            </a:r>
            <a:r>
              <a:rPr lang="en-CA" sz="2000" dirty="0"/>
              <a:t>-enterprises</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28</a:t>
            </a:fld>
            <a:endParaRPr lang="en-US"/>
          </a:p>
        </p:txBody>
      </p:sp>
    </p:spTree>
    <p:extLst>
      <p:ext uri="{BB962C8B-B14F-4D97-AF65-F5344CB8AC3E}">
        <p14:creationId xmlns:p14="http://schemas.microsoft.com/office/powerpoint/2010/main" val="131958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The first cohort of out of</a:t>
            </a:r>
            <a:r>
              <a:rPr lang="en-US" baseline="0" dirty="0"/>
              <a:t> school youth in a remote fishing village in Trinidad &amp; Tobago graduated through a COL-supported open school. The entire curriculum was structured around fisheries which was both interesting and relevant to the needs of the youth.</a:t>
            </a:r>
          </a:p>
          <a:p>
            <a:endParaRPr lang="en-US" baseline="0" dirty="0"/>
          </a:p>
          <a:p>
            <a:r>
              <a:rPr lang="en-US" baseline="0" dirty="0"/>
              <a:t>Photo: Staff Matelot</a:t>
            </a:r>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652204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465887" indent="-465887">
              <a:buFont typeface="Arial" panose="020B0604020202020204" pitchFamily="34" charset="0"/>
              <a:buChar char="•"/>
            </a:pPr>
            <a:r>
              <a:rPr lang="en-US" sz="1600" i="1" dirty="0"/>
              <a:t>COL worked with a partner in a rural community in Samoa to train people in various skills and a study shows that this has enhanced their knowledge and skills leading to increased income and food security.</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a:p>
        </p:txBody>
      </p:sp>
    </p:spTree>
    <p:extLst>
      <p:ext uri="{BB962C8B-B14F-4D97-AF65-F5344CB8AC3E}">
        <p14:creationId xmlns:p14="http://schemas.microsoft.com/office/powerpoint/2010/main" val="140935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Belize</a:t>
            </a:r>
          </a:p>
          <a:p>
            <a:r>
              <a:rPr lang="en-US" dirty="0"/>
              <a:t>Benefits: skills, expected income</a:t>
            </a:r>
          </a:p>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938162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dirty="0"/>
              <a:t>A recent study conducted in Botswana showed that the carbon footprint of</a:t>
            </a:r>
            <a:r>
              <a:rPr lang="en-CA" baseline="0" dirty="0"/>
              <a:t> a</a:t>
            </a:r>
            <a:r>
              <a:rPr lang="en-CA" dirty="0"/>
              <a:t> distance learning student</a:t>
            </a:r>
            <a:r>
              <a:rPr lang="en-CA" baseline="0" dirty="0"/>
              <a:t> </a:t>
            </a:r>
            <a:r>
              <a:rPr lang="en-CA" dirty="0"/>
              <a:t>was only one tenth of that of a campus-based student,</a:t>
            </a:r>
            <a:r>
              <a:rPr lang="en-CA" baseline="0" dirty="0"/>
              <a:t> without a negative impact on learning outcomes.</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32</a:t>
            </a:fld>
            <a:endParaRPr lang="en-US"/>
          </a:p>
        </p:txBody>
      </p:sp>
    </p:spTree>
    <p:extLst>
      <p:ext uri="{BB962C8B-B14F-4D97-AF65-F5344CB8AC3E}">
        <p14:creationId xmlns:p14="http://schemas.microsoft.com/office/powerpoint/2010/main" val="2577196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33</a:t>
            </a:fld>
            <a:endParaRPr lang="en-US"/>
          </a:p>
        </p:txBody>
      </p:sp>
    </p:spTree>
    <p:extLst>
      <p:ext uri="{BB962C8B-B14F-4D97-AF65-F5344CB8AC3E}">
        <p14:creationId xmlns:p14="http://schemas.microsoft.com/office/powerpoint/2010/main" val="236830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dirty="0"/>
              <a:t>COL is working with the National Teachers Institute, Nigeria, which has an annual enrolment of 50,000 trainee teachers,</a:t>
            </a:r>
            <a:r>
              <a:rPr lang="en-CA" baseline="0" dirty="0"/>
              <a:t> to develop a Green Teacher course which will help teachers to integrate environmental concerns into the classroom from a very early age. </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34</a:t>
            </a:fld>
            <a:endParaRPr lang="en-US"/>
          </a:p>
        </p:txBody>
      </p:sp>
    </p:spTree>
    <p:extLst>
      <p:ext uri="{BB962C8B-B14F-4D97-AF65-F5344CB8AC3E}">
        <p14:creationId xmlns:p14="http://schemas.microsoft.com/office/powerpoint/2010/main" val="849002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dirty="0"/>
              <a:t>Let me finally share three highlights of</a:t>
            </a:r>
            <a:r>
              <a:rPr lang="en-CA" baseline="0" dirty="0"/>
              <a:t> this year.</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35</a:t>
            </a:fld>
            <a:endParaRPr lang="en-US"/>
          </a:p>
        </p:txBody>
      </p:sp>
    </p:spTree>
    <p:extLst>
      <p:ext uri="{BB962C8B-B14F-4D97-AF65-F5344CB8AC3E}">
        <p14:creationId xmlns:p14="http://schemas.microsoft.com/office/powerpoint/2010/main" val="3886739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Results Achieved in 2016-17</a:t>
            </a:r>
          </a:p>
          <a:p>
            <a:r>
              <a:rPr lang="en-CA" dirty="0"/>
              <a:t>Reached 372,600 learners, more than 50% women</a:t>
            </a:r>
          </a:p>
          <a:p>
            <a:r>
              <a:rPr lang="en-CA" dirty="0"/>
              <a:t>Worked with 280 partners in 42 countries</a:t>
            </a:r>
          </a:p>
          <a:p>
            <a:r>
              <a:rPr lang="en-CA" dirty="0"/>
              <a:t>102 institutions have adopted COL models and materials</a:t>
            </a:r>
          </a:p>
          <a:p>
            <a:r>
              <a:rPr lang="en-CA" dirty="0"/>
              <a:t>Supported the development of 635 curricula and learning resources</a:t>
            </a:r>
          </a:p>
          <a:p>
            <a:r>
              <a:rPr lang="en-CA" dirty="0"/>
              <a:t>DFID A++</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36</a:t>
            </a:fld>
            <a:endParaRPr lang="en-US"/>
          </a:p>
        </p:txBody>
      </p:sp>
    </p:spTree>
    <p:extLst>
      <p:ext uri="{BB962C8B-B14F-4D97-AF65-F5344CB8AC3E}">
        <p14:creationId xmlns:p14="http://schemas.microsoft.com/office/powerpoint/2010/main" val="3514208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36617265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COL organized its triennial Pan Commonwealth Forum in partnership with the Open University of Malaysia, which attracted</a:t>
            </a:r>
            <a:r>
              <a:rPr lang="en-US" baseline="0" dirty="0"/>
              <a:t> over 500 participants from 60 countries, including ministers of education. This resulted in the 2016 KL Declaration which provides a roadmap </a:t>
            </a:r>
            <a:r>
              <a:rPr lang="en-US" baseline="0" dirty="0" err="1"/>
              <a:t>forCommonwealth</a:t>
            </a:r>
            <a:r>
              <a:rPr lang="en-US" baseline="0" dirty="0"/>
              <a:t> Member States to implement the SDG 4 on education.</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37</a:t>
            </a:fld>
            <a:endParaRPr lang="en-US"/>
          </a:p>
        </p:txBody>
      </p:sp>
    </p:spTree>
    <p:extLst>
      <p:ext uri="{BB962C8B-B14F-4D97-AF65-F5344CB8AC3E}">
        <p14:creationId xmlns:p14="http://schemas.microsoft.com/office/powerpoint/2010/main" val="3560902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t>Thanks to grants</a:t>
            </a:r>
            <a:r>
              <a:rPr lang="en-CA" baseline="0" dirty="0"/>
              <a:t> from the governments of Australia and Canada, COL will train 45000 girls and women in five countries: Bangladesh, India Pakistan, Mozambique and Tanzania. You’ll be pleased to note that in the first eighteen months alone, over 29,000 girls have been trained in various skills and 5, 260 girls have found new sources of income generation.</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39</a:t>
            </a:fld>
            <a:endParaRPr lang="en-US"/>
          </a:p>
        </p:txBody>
      </p:sp>
    </p:spTree>
    <p:extLst>
      <p:ext uri="{BB962C8B-B14F-4D97-AF65-F5344CB8AC3E}">
        <p14:creationId xmlns:p14="http://schemas.microsoft.com/office/powerpoint/2010/main" val="3412040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40</a:t>
            </a:fld>
            <a:endParaRPr lang="en-US"/>
          </a:p>
        </p:txBody>
      </p:sp>
    </p:spTree>
    <p:extLst>
      <p:ext uri="{BB962C8B-B14F-4D97-AF65-F5344CB8AC3E}">
        <p14:creationId xmlns:p14="http://schemas.microsoft.com/office/powerpoint/2010/main" val="85061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42</a:t>
            </a:fld>
            <a:endParaRPr lang="en-US"/>
          </a:p>
        </p:txBody>
      </p:sp>
    </p:spTree>
    <p:extLst>
      <p:ext uri="{BB962C8B-B14F-4D97-AF65-F5344CB8AC3E}">
        <p14:creationId xmlns:p14="http://schemas.microsoft.com/office/powerpoint/2010/main" val="2115310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a:t>We </a:t>
            </a:r>
            <a:r>
              <a:rPr lang="en-US" dirty="0"/>
              <a:t>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43</a:t>
            </a:fld>
            <a:endParaRPr lang="en-US"/>
          </a:p>
        </p:txBody>
      </p:sp>
    </p:spTree>
    <p:extLst>
      <p:ext uri="{BB962C8B-B14F-4D97-AF65-F5344CB8AC3E}">
        <p14:creationId xmlns:p14="http://schemas.microsoft.com/office/powerpoint/2010/main" val="39491428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45</a:t>
            </a:fld>
            <a:endParaRPr lang="en-US"/>
          </a:p>
        </p:txBody>
      </p:sp>
    </p:spTree>
    <p:extLst>
      <p:ext uri="{BB962C8B-B14F-4D97-AF65-F5344CB8AC3E}">
        <p14:creationId xmlns:p14="http://schemas.microsoft.com/office/powerpoint/2010/main" val="3536482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4969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5</a:t>
            </a:fld>
            <a:endParaRPr lang="en-US"/>
          </a:p>
        </p:txBody>
      </p:sp>
    </p:spTree>
    <p:extLst>
      <p:ext uri="{BB962C8B-B14F-4D97-AF65-F5344CB8AC3E}">
        <p14:creationId xmlns:p14="http://schemas.microsoft.com/office/powerpoint/2010/main" val="1632641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8</a:t>
            </a:fld>
            <a:endParaRPr lang="en-US"/>
          </a:p>
        </p:txBody>
      </p:sp>
    </p:spTree>
    <p:extLst>
      <p:ext uri="{BB962C8B-B14F-4D97-AF65-F5344CB8AC3E}">
        <p14:creationId xmlns:p14="http://schemas.microsoft.com/office/powerpoint/2010/main" val="20752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10</a:t>
            </a:fld>
            <a:endParaRPr lang="en-US"/>
          </a:p>
        </p:txBody>
      </p:sp>
    </p:spTree>
    <p:extLst>
      <p:ext uri="{BB962C8B-B14F-4D97-AF65-F5344CB8AC3E}">
        <p14:creationId xmlns:p14="http://schemas.microsoft.com/office/powerpoint/2010/main" val="1954204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11</a:t>
            </a:fld>
            <a:endParaRPr lang="en-US"/>
          </a:p>
        </p:txBody>
      </p:sp>
    </p:spTree>
    <p:extLst>
      <p:ext uri="{BB962C8B-B14F-4D97-AF65-F5344CB8AC3E}">
        <p14:creationId xmlns:p14="http://schemas.microsoft.com/office/powerpoint/2010/main" val="2415068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13</a:t>
            </a:fld>
            <a:endParaRPr lang="en-US"/>
          </a:p>
        </p:txBody>
      </p:sp>
    </p:spTree>
    <p:extLst>
      <p:ext uri="{BB962C8B-B14F-4D97-AF65-F5344CB8AC3E}">
        <p14:creationId xmlns:p14="http://schemas.microsoft.com/office/powerpoint/2010/main" val="433680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16</a:t>
            </a:fld>
            <a:endParaRPr lang="en-US"/>
          </a:p>
        </p:txBody>
      </p:sp>
    </p:spTree>
    <p:extLst>
      <p:ext uri="{BB962C8B-B14F-4D97-AF65-F5344CB8AC3E}">
        <p14:creationId xmlns:p14="http://schemas.microsoft.com/office/powerpoint/2010/main" val="4371127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HelveticaNeueLT Std Cn" panose="020B0506030502030204" pitchFamily="34" charset="0"/>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5862074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2074810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and Content Lef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Tree>
    <p:extLst>
      <p:ext uri="{BB962C8B-B14F-4D97-AF65-F5344CB8AC3E}">
        <p14:creationId xmlns:p14="http://schemas.microsoft.com/office/powerpoint/2010/main" val="3032675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55221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5901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3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75066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4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23310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5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2090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6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8964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7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37915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469430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9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14241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0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87095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1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46506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74825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3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47871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4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72026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2/19/2018</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943194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30484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B9450A-B9E0-4D03-8560-1F634BA3C45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911"/>
          <a:stretch/>
        </p:blipFill>
        <p:spPr>
          <a:xfrm>
            <a:off x="-25400" y="-38101"/>
            <a:ext cx="4546600" cy="6896101"/>
          </a:xfrm>
          <a:prstGeom prst="rect">
            <a:avLst/>
          </a:prstGeom>
        </p:spPr>
      </p:pic>
    </p:spTree>
    <p:extLst>
      <p:ext uri="{BB962C8B-B14F-4D97-AF65-F5344CB8AC3E}">
        <p14:creationId xmlns:p14="http://schemas.microsoft.com/office/powerpoint/2010/main" val="38391376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2/19/2018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4605541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7" name="Title 6">
            <a:extLst>
              <a:ext uri="{FF2B5EF4-FFF2-40B4-BE49-F238E27FC236}">
                <a16:creationId xmlns:a16="http://schemas.microsoft.com/office/drawing/2014/main" id="{DE2666A1-610A-4079-A759-A5F5596BC4C9}"/>
              </a:ext>
            </a:extLst>
          </p:cNvPr>
          <p:cNvSpPr>
            <a:spLocks noGrp="1"/>
          </p:cNvSpPr>
          <p:nvPr>
            <p:ph type="title"/>
          </p:nvPr>
        </p:nvSpPr>
        <p:spPr/>
        <p:txBody>
          <a:bodyPr/>
          <a:lstStyle/>
          <a:p>
            <a:r>
              <a:rPr lang="en-US"/>
              <a:t>Click to edit Master title style</a:t>
            </a:r>
            <a:endParaRPr lang="en-CA"/>
          </a:p>
        </p:txBody>
      </p:sp>
    </p:spTree>
    <p:extLst>
      <p:ext uri="{BB962C8B-B14F-4D97-AF65-F5344CB8AC3E}">
        <p14:creationId xmlns:p14="http://schemas.microsoft.com/office/powerpoint/2010/main" val="2254148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342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35"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2/19/2018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36"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70" r:id="rId7"/>
    <p:sldLayoutId id="2147483678" r:id="rId8"/>
    <p:sldLayoutId id="2147483683" r:id="rId9"/>
    <p:sldLayoutId id="2147483672" r:id="rId10"/>
    <p:sldLayoutId id="2147483684" r:id="rId11"/>
    <p:sldLayoutId id="2147483679" r:id="rId12"/>
    <p:sldLayoutId id="2147483682" r:id="rId13"/>
    <p:sldLayoutId id="2147483685" r:id="rId14"/>
    <p:sldLayoutId id="2147483691" r:id="rId15"/>
    <p:sldLayoutId id="2147483692" r:id="rId16"/>
    <p:sldLayoutId id="2147483693" r:id="rId17"/>
    <p:sldLayoutId id="2147483694" r:id="rId18"/>
    <p:sldLayoutId id="2147483695" r:id="rId19"/>
    <p:sldLayoutId id="2147483696" r:id="rId20"/>
    <p:sldLayoutId id="2147483697" r:id="rId21"/>
    <p:sldLayoutId id="2147483700"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3" r:id="rId33"/>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jpeg"/><Relationship Id="rId4" Type="http://schemas.openxmlformats.org/officeDocument/2006/relationships/image" Target="../media/image45.jpeg"/></Relationships>
</file>

<file path=ppt/slides/_rels/slide14.xml.rels><?xml version="1.0" encoding="UTF-8" standalone="yes"?>
<Relationships xmlns="http://schemas.openxmlformats.org/package/2006/relationships"><Relationship Id="rId2" Type="http://schemas.openxmlformats.org/officeDocument/2006/relationships/image" Target="../media/image48.tmp"/><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59.png"/><Relationship Id="rId4" Type="http://schemas.openxmlformats.org/officeDocument/2006/relationships/image" Target="../media/image58.jpeg"/></Relationships>
</file>

<file path=ppt/slides/_rels/slide18.xml.rels><?xml version="1.0" encoding="UTF-8" standalone="yes"?>
<Relationships xmlns="http://schemas.openxmlformats.org/package/2006/relationships"><Relationship Id="rId8" Type="http://schemas.openxmlformats.org/officeDocument/2006/relationships/image" Target="../media/image66.gif"/><Relationship Id="rId13" Type="http://schemas.openxmlformats.org/officeDocument/2006/relationships/image" Target="../media/image71.gif"/><Relationship Id="rId18" Type="http://schemas.openxmlformats.org/officeDocument/2006/relationships/image" Target="../media/image76.gif"/><Relationship Id="rId26" Type="http://schemas.openxmlformats.org/officeDocument/2006/relationships/image" Target="../media/image84.gif"/><Relationship Id="rId3" Type="http://schemas.openxmlformats.org/officeDocument/2006/relationships/image" Target="../media/image61.png"/><Relationship Id="rId21" Type="http://schemas.openxmlformats.org/officeDocument/2006/relationships/image" Target="../media/image79.gif"/><Relationship Id="rId34" Type="http://schemas.openxmlformats.org/officeDocument/2006/relationships/image" Target="../media/image92.png"/><Relationship Id="rId7" Type="http://schemas.openxmlformats.org/officeDocument/2006/relationships/image" Target="../media/image65.gif"/><Relationship Id="rId12" Type="http://schemas.openxmlformats.org/officeDocument/2006/relationships/image" Target="../media/image70.gif"/><Relationship Id="rId17" Type="http://schemas.openxmlformats.org/officeDocument/2006/relationships/image" Target="../media/image75.gif"/><Relationship Id="rId25" Type="http://schemas.openxmlformats.org/officeDocument/2006/relationships/image" Target="../media/image83.gif"/><Relationship Id="rId33" Type="http://schemas.openxmlformats.org/officeDocument/2006/relationships/image" Target="../media/image91.jpeg"/><Relationship Id="rId2" Type="http://schemas.openxmlformats.org/officeDocument/2006/relationships/image" Target="../media/image60.png"/><Relationship Id="rId16" Type="http://schemas.openxmlformats.org/officeDocument/2006/relationships/image" Target="../media/image74.gif"/><Relationship Id="rId20" Type="http://schemas.openxmlformats.org/officeDocument/2006/relationships/image" Target="../media/image78.gif"/><Relationship Id="rId29" Type="http://schemas.openxmlformats.org/officeDocument/2006/relationships/image" Target="../media/image87.gif"/><Relationship Id="rId1" Type="http://schemas.openxmlformats.org/officeDocument/2006/relationships/slideLayout" Target="../slideLayouts/slideLayout6.xml"/><Relationship Id="rId6" Type="http://schemas.openxmlformats.org/officeDocument/2006/relationships/image" Target="../media/image64.gif"/><Relationship Id="rId11" Type="http://schemas.openxmlformats.org/officeDocument/2006/relationships/image" Target="../media/image69.gif"/><Relationship Id="rId24" Type="http://schemas.openxmlformats.org/officeDocument/2006/relationships/image" Target="../media/image82.gif"/><Relationship Id="rId32" Type="http://schemas.openxmlformats.org/officeDocument/2006/relationships/image" Target="../media/image90.gif"/><Relationship Id="rId5" Type="http://schemas.openxmlformats.org/officeDocument/2006/relationships/image" Target="../media/image63.gif"/><Relationship Id="rId15" Type="http://schemas.openxmlformats.org/officeDocument/2006/relationships/image" Target="../media/image73.gif"/><Relationship Id="rId23" Type="http://schemas.openxmlformats.org/officeDocument/2006/relationships/image" Target="../media/image81.gif"/><Relationship Id="rId28" Type="http://schemas.openxmlformats.org/officeDocument/2006/relationships/image" Target="../media/image86.gif"/><Relationship Id="rId10" Type="http://schemas.openxmlformats.org/officeDocument/2006/relationships/image" Target="../media/image68.gif"/><Relationship Id="rId19" Type="http://schemas.openxmlformats.org/officeDocument/2006/relationships/image" Target="../media/image77.gif"/><Relationship Id="rId31" Type="http://schemas.openxmlformats.org/officeDocument/2006/relationships/image" Target="../media/image89.gif"/><Relationship Id="rId4" Type="http://schemas.openxmlformats.org/officeDocument/2006/relationships/image" Target="../media/image62.gif"/><Relationship Id="rId9" Type="http://schemas.openxmlformats.org/officeDocument/2006/relationships/image" Target="../media/image67.gif"/><Relationship Id="rId14" Type="http://schemas.openxmlformats.org/officeDocument/2006/relationships/image" Target="../media/image72.gif"/><Relationship Id="rId22" Type="http://schemas.openxmlformats.org/officeDocument/2006/relationships/image" Target="../media/image80.gif"/><Relationship Id="rId27" Type="http://schemas.openxmlformats.org/officeDocument/2006/relationships/image" Target="../media/image85.gif"/><Relationship Id="rId30" Type="http://schemas.openxmlformats.org/officeDocument/2006/relationships/image" Target="../media/image88.gif"/></Relationships>
</file>

<file path=ppt/slides/_rels/slide19.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5.png"/><Relationship Id="rId7" Type="http://schemas.openxmlformats.org/officeDocument/2006/relationships/image" Target="../media/image90.gif"/><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65.gif"/><Relationship Id="rId9" Type="http://schemas.openxmlformats.org/officeDocument/2006/relationships/image" Target="../media/image99.png"/></Relationships>
</file>

<file path=ppt/slides/_rels/slide21.xml.rels><?xml version="1.0" encoding="UTF-8" standalone="yes"?>
<Relationships xmlns="http://schemas.openxmlformats.org/package/2006/relationships"><Relationship Id="rId8" Type="http://schemas.openxmlformats.org/officeDocument/2006/relationships/image" Target="../media/image87.gif"/><Relationship Id="rId3" Type="http://schemas.openxmlformats.org/officeDocument/2006/relationships/image" Target="../media/image82.gif"/><Relationship Id="rId7" Type="http://schemas.openxmlformats.org/officeDocument/2006/relationships/image" Target="../media/image100.jpeg"/><Relationship Id="rId2" Type="http://schemas.openxmlformats.org/officeDocument/2006/relationships/image" Target="../media/image77.gif"/><Relationship Id="rId1" Type="http://schemas.openxmlformats.org/officeDocument/2006/relationships/slideLayout" Target="../slideLayouts/slideLayout2.xml"/><Relationship Id="rId6" Type="http://schemas.openxmlformats.org/officeDocument/2006/relationships/image" Target="../media/image84.gif"/><Relationship Id="rId5" Type="http://schemas.openxmlformats.org/officeDocument/2006/relationships/image" Target="../media/image85.gif"/><Relationship Id="rId4" Type="http://schemas.openxmlformats.org/officeDocument/2006/relationships/image" Target="../media/image83.gif"/></Relationships>
</file>

<file path=ppt/slides/_rels/slide22.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notesSlide" Target="../notesSlides/notesSlide10.xml"/><Relationship Id="rId1" Type="http://schemas.openxmlformats.org/officeDocument/2006/relationships/slideLayout" Target="../slideLayouts/slideLayout32.xml"/><Relationship Id="rId5" Type="http://schemas.openxmlformats.org/officeDocument/2006/relationships/image" Target="../media/image107.png"/><Relationship Id="rId4" Type="http://schemas.openxmlformats.org/officeDocument/2006/relationships/image" Target="../media/image10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09.jp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12.jpg"/><Relationship Id="rId4" Type="http://schemas.openxmlformats.org/officeDocument/2006/relationships/image" Target="../media/image111.png"/></Relationships>
</file>

<file path=ppt/slides/_rels/slide29.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15.png"/><Relationship Id="rId5" Type="http://schemas.openxmlformats.org/officeDocument/2006/relationships/image" Target="../media/image114.jpeg"/><Relationship Id="rId4" Type="http://schemas.openxmlformats.org/officeDocument/2006/relationships/image" Target="../media/image109.jpg"/></Relationships>
</file>

<file path=ppt/slides/_rels/slide3.xml.rels><?xml version="1.0" encoding="UTF-8" standalone="yes"?>
<Relationships xmlns="http://schemas.openxmlformats.org/package/2006/relationships"><Relationship Id="rId3" Type="http://schemas.openxmlformats.org/officeDocument/2006/relationships/hyperlink" Target="http://thecommonwealth.org/fastfacts" TargetMode="External"/><Relationship Id="rId2" Type="http://schemas.openxmlformats.org/officeDocument/2006/relationships/notesSlide" Target="../notesSlides/notesSlide2.xml"/><Relationship Id="rId1" Type="http://schemas.openxmlformats.org/officeDocument/2006/relationships/slideLayout" Target="../slideLayouts/slideLayout33.xml"/><Relationship Id="rId5" Type="http://schemas.openxmlformats.org/officeDocument/2006/relationships/image" Target="../media/image12.png"/><Relationship Id="rId4" Type="http://schemas.openxmlformats.org/officeDocument/2006/relationships/image" Target="../media/image11.jpg"/></Relationships>
</file>

<file path=ppt/slides/_rels/slide30.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117.png"/><Relationship Id="rId4" Type="http://schemas.openxmlformats.org/officeDocument/2006/relationships/image" Target="../media/image109.jpg"/></Relationships>
</file>

<file path=ppt/slides/_rels/slide31.xml.rels><?xml version="1.0" encoding="UTF-8" standalone="yes"?>
<Relationships xmlns="http://schemas.openxmlformats.org/package/2006/relationships"><Relationship Id="rId3" Type="http://schemas.openxmlformats.org/officeDocument/2006/relationships/image" Target="../media/image118.jpg"/><Relationship Id="rId2" Type="http://schemas.openxmlformats.org/officeDocument/2006/relationships/notesSlide" Target="../notesSlides/notesSlide14.xml"/><Relationship Id="rId1" Type="http://schemas.openxmlformats.org/officeDocument/2006/relationships/slideLayout" Target="../slideLayouts/slideLayout29.xml"/><Relationship Id="rId5" Type="http://schemas.openxmlformats.org/officeDocument/2006/relationships/image" Target="../media/image109.jpg"/><Relationship Id="rId4" Type="http://schemas.openxmlformats.org/officeDocument/2006/relationships/image" Target="../media/image119.png"/></Relationships>
</file>

<file path=ppt/slides/_rels/slide32.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23.jpeg"/><Relationship Id="rId5" Type="http://schemas.openxmlformats.org/officeDocument/2006/relationships/image" Target="../media/image122.png"/><Relationship Id="rId4" Type="http://schemas.openxmlformats.org/officeDocument/2006/relationships/image" Target="../media/image121.jpg"/></Relationships>
</file>

<file path=ppt/slides/_rels/slide3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1.jpg"/></Relationships>
</file>

<file path=ppt/slides/_rels/slide3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1.jp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133.png"/><Relationship Id="rId4" Type="http://schemas.openxmlformats.org/officeDocument/2006/relationships/image" Target="../media/image132.png"/></Relationships>
</file>

<file path=ppt/slides/_rels/slide38.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136.jpg"/><Relationship Id="rId7" Type="http://schemas.openxmlformats.org/officeDocument/2006/relationships/image" Target="../media/image140.png"/><Relationship Id="rId2" Type="http://schemas.openxmlformats.org/officeDocument/2006/relationships/notesSlide" Target="../notesSlides/notesSlide21.xml"/><Relationship Id="rId1" Type="http://schemas.openxmlformats.org/officeDocument/2006/relationships/slideLayout" Target="../slideLayouts/slideLayout30.xml"/><Relationship Id="rId6" Type="http://schemas.openxmlformats.org/officeDocument/2006/relationships/image" Target="../media/image139.png"/><Relationship Id="rId11" Type="http://schemas.openxmlformats.org/officeDocument/2006/relationships/image" Target="../media/image2.png"/><Relationship Id="rId5" Type="http://schemas.openxmlformats.org/officeDocument/2006/relationships/image" Target="../media/image138.jpeg"/><Relationship Id="rId10" Type="http://schemas.openxmlformats.org/officeDocument/2006/relationships/image" Target="../media/image143.png"/><Relationship Id="rId4" Type="http://schemas.openxmlformats.org/officeDocument/2006/relationships/image" Target="../media/image137.jpeg"/><Relationship Id="rId9" Type="http://schemas.openxmlformats.org/officeDocument/2006/relationships/image" Target="../media/image142.png"/></Relationships>
</file>

<file path=ppt/slides/_rels/slide4.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hyperlink" Target="http://thecommonwealth.org/fastfacts" TargetMode="External"/><Relationship Id="rId7"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itu.int/en/ITU-D/Statistics/Pages/stat/default.aspx" TargetMode="External"/><Relationship Id="rId5" Type="http://schemas.openxmlformats.org/officeDocument/2006/relationships/hyperlink" Target="https://data.worldbank.org/indicator/SP.POP.TOTL.FE.ZS" TargetMode="External"/><Relationship Id="rId4" Type="http://schemas.openxmlformats.org/officeDocument/2006/relationships/hyperlink" Target="https://data.worldbank.org/indicator/SL.UEM.TOTL.Z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45.jpeg"/></Relationships>
</file>

<file path=ppt/slides/_rels/slide41.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146.jpeg"/><Relationship Id="rId1" Type="http://schemas.openxmlformats.org/officeDocument/2006/relationships/slideLayout" Target="../slideLayouts/slideLayout32.xml"/><Relationship Id="rId5" Type="http://schemas.openxmlformats.org/officeDocument/2006/relationships/image" Target="../media/image149.jpeg"/><Relationship Id="rId4" Type="http://schemas.openxmlformats.org/officeDocument/2006/relationships/image" Target="../media/image148.jpeg"/></Relationships>
</file>

<file path=ppt/slides/_rels/slide4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151.png"/><Relationship Id="rId4" Type="http://schemas.openxmlformats.org/officeDocument/2006/relationships/image" Target="../media/image141.png"/></Relationships>
</file>

<file path=ppt/slides/_rels/slide43.xml.rels><?xml version="1.0" encoding="UTF-8" standalone="yes"?>
<Relationships xmlns="http://schemas.openxmlformats.org/package/2006/relationships"><Relationship Id="rId8" Type="http://schemas.openxmlformats.org/officeDocument/2006/relationships/image" Target="../media/image157.jpeg"/><Relationship Id="rId3" Type="http://schemas.openxmlformats.org/officeDocument/2006/relationships/image" Target="../media/image152.jpeg"/><Relationship Id="rId7" Type="http://schemas.openxmlformats.org/officeDocument/2006/relationships/image" Target="../media/image156.jpe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55.jpeg"/><Relationship Id="rId11" Type="http://schemas.openxmlformats.org/officeDocument/2006/relationships/image" Target="../media/image159.jpeg"/><Relationship Id="rId5" Type="http://schemas.openxmlformats.org/officeDocument/2006/relationships/image" Target="../media/image154.jpeg"/><Relationship Id="rId10" Type="http://schemas.openxmlformats.org/officeDocument/2006/relationships/image" Target="../media/image158.jpeg"/><Relationship Id="rId4" Type="http://schemas.openxmlformats.org/officeDocument/2006/relationships/image" Target="../media/image153.jpeg"/><Relationship Id="rId9" Type="http://schemas.microsoft.com/office/2007/relationships/hdphoto" Target="../media/hdphoto2.wdp"/></Relationships>
</file>

<file path=ppt/slides/_rels/slide4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2.jpe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165.png"/><Relationship Id="rId5" Type="http://schemas.openxmlformats.org/officeDocument/2006/relationships/image" Target="../media/image164.jpeg"/><Relationship Id="rId4" Type="http://schemas.openxmlformats.org/officeDocument/2006/relationships/image" Target="../media/image163.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30.png"/><Relationship Id="rId5" Type="http://schemas.openxmlformats.org/officeDocument/2006/relationships/image" Target="../media/image24.jpeg"/><Relationship Id="rId10" Type="http://schemas.openxmlformats.org/officeDocument/2006/relationships/image" Target="../media/image29.png"/><Relationship Id="rId4" Type="http://schemas.openxmlformats.org/officeDocument/2006/relationships/image" Target="../media/image23.jpe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6.xml"/><Relationship Id="rId5" Type="http://schemas.openxmlformats.org/officeDocument/2006/relationships/image" Target="../media/image35.jpeg"/><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6DD722-D1FB-488B-849D-203DAA7F56E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769" b="7570"/>
          <a:stretch/>
        </p:blipFill>
        <p:spPr>
          <a:xfrm>
            <a:off x="-2" y="-1"/>
            <a:ext cx="9144001" cy="6858001"/>
          </a:xfrm>
          <a:prstGeom prst="rect">
            <a:avLst/>
          </a:prstGeom>
        </p:spPr>
      </p:pic>
      <p:sp>
        <p:nvSpPr>
          <p:cNvPr id="8" name="Text Placeholder 14">
            <a:extLst>
              <a:ext uri="{FF2B5EF4-FFF2-40B4-BE49-F238E27FC236}">
                <a16:creationId xmlns:a16="http://schemas.microsoft.com/office/drawing/2014/main" id="{C9324D60-9FBC-401A-B709-D89F8E1BC16A}"/>
              </a:ext>
            </a:extLst>
          </p:cNvPr>
          <p:cNvSpPr txBox="1">
            <a:spLocks/>
          </p:cNvSpPr>
          <p:nvPr/>
        </p:nvSpPr>
        <p:spPr>
          <a:xfrm>
            <a:off x="-1" y="5655317"/>
            <a:ext cx="9144000" cy="1063590"/>
          </a:xfrm>
          <a:prstGeom prst="rect">
            <a:avLst/>
          </a:prstGeom>
          <a:no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t>Professor Asha Kanwar</a:t>
            </a:r>
            <a:br>
              <a:rPr lang="en-US" sz="1600" dirty="0"/>
            </a:br>
            <a:r>
              <a:rPr lang="en-US" sz="1600" dirty="0"/>
              <a:t>President &amp; </a:t>
            </a:r>
            <a:r>
              <a:rPr lang="en-US" sz="1600"/>
              <a:t>Chief Executive </a:t>
            </a:r>
            <a:r>
              <a:rPr lang="en-US" sz="1600" dirty="0"/>
              <a:t>Officer</a:t>
            </a:r>
          </a:p>
        </p:txBody>
      </p:sp>
      <p:sp>
        <p:nvSpPr>
          <p:cNvPr id="3" name="Title 1">
            <a:extLst>
              <a:ext uri="{FF2B5EF4-FFF2-40B4-BE49-F238E27FC236}">
                <a16:creationId xmlns:a16="http://schemas.microsoft.com/office/drawing/2014/main" id="{90216418-0D0E-4701-A030-8A0846F91B19}"/>
              </a:ext>
            </a:extLst>
          </p:cNvPr>
          <p:cNvSpPr txBox="1">
            <a:spLocks/>
          </p:cNvSpPr>
          <p:nvPr/>
        </p:nvSpPr>
        <p:spPr>
          <a:xfrm>
            <a:off x="0" y="3616961"/>
            <a:ext cx="9144000" cy="1899264"/>
          </a:xfrm>
          <a:prstGeom prst="rect">
            <a:avLst/>
          </a:prstGeom>
          <a:solidFill>
            <a:srgbClr val="290088"/>
          </a:solidFill>
        </p:spPr>
        <p:txBody>
          <a:bodyPr anchor="ctr" anchorCtr="1"/>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6000" dirty="0">
                <a:solidFill>
                  <a:schemeClr val="bg1"/>
                </a:solidFill>
                <a:latin typeface="+mj-lt"/>
              </a:rPr>
              <a:t>Promoting Learning for Sustainable Development</a:t>
            </a:r>
          </a:p>
        </p:txBody>
      </p:sp>
    </p:spTree>
    <p:extLst>
      <p:ext uri="{BB962C8B-B14F-4D97-AF65-F5344CB8AC3E}">
        <p14:creationId xmlns:p14="http://schemas.microsoft.com/office/powerpoint/2010/main" val="3573155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06-CLS-01\Users\DTremblay\Desktop\PACFOLD launch 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2479"/>
          <a:stretch/>
        </p:blipFill>
        <p:spPr bwMode="auto">
          <a:xfrm>
            <a:off x="0" y="2009660"/>
            <a:ext cx="9148995" cy="4140705"/>
          </a:xfrm>
          <a:prstGeom prst="rect">
            <a:avLst/>
          </a:prstGeom>
          <a:extLst/>
        </p:spPr>
      </p:pic>
      <p:sp>
        <p:nvSpPr>
          <p:cNvPr id="23" name="Round Diagonal Corner Rectangle 22"/>
          <p:cNvSpPr/>
          <p:nvPr/>
        </p:nvSpPr>
        <p:spPr>
          <a:xfrm>
            <a:off x="3020332" y="1690688"/>
            <a:ext cx="3913868" cy="497741"/>
          </a:xfrm>
          <a:prstGeom prst="roundRect">
            <a:avLst/>
          </a:prstGeom>
          <a:solidFill>
            <a:srgbClr val="29008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COL Regional Centre</a:t>
            </a:r>
            <a:endParaRPr lang="en-CA" sz="2800" dirty="0">
              <a:solidFill>
                <a:schemeClr val="bg1"/>
              </a:solidFill>
              <a:latin typeface="+mj-lt"/>
            </a:endParaRPr>
          </a:p>
        </p:txBody>
      </p:sp>
      <p:sp>
        <p:nvSpPr>
          <p:cNvPr id="4" name="Title 3"/>
          <p:cNvSpPr>
            <a:spLocks noGrp="1"/>
          </p:cNvSpPr>
          <p:nvPr>
            <p:ph type="title"/>
          </p:nvPr>
        </p:nvSpPr>
        <p:spPr>
          <a:xfrm>
            <a:off x="616179" y="205638"/>
            <a:ext cx="7886700" cy="1325563"/>
          </a:xfrm>
        </p:spPr>
        <p:txBody>
          <a:bodyPr>
            <a:normAutofit/>
          </a:bodyPr>
          <a:lstStyle/>
          <a:p>
            <a:pPr algn="l"/>
            <a:r>
              <a:rPr lang="en-US" sz="4400" dirty="0"/>
              <a:t>PACFOLD (Pacific)</a:t>
            </a:r>
          </a:p>
        </p:txBody>
      </p:sp>
      <p:pic>
        <p:nvPicPr>
          <p:cNvPr id="2" name="Picture 1"/>
          <p:cNvPicPr>
            <a:picLocks noChangeAspect="1"/>
          </p:cNvPicPr>
          <p:nvPr/>
        </p:nvPicPr>
        <p:blipFill>
          <a:blip r:embed="rId4"/>
          <a:stretch>
            <a:fillRect/>
          </a:stretch>
        </p:blipFill>
        <p:spPr>
          <a:xfrm>
            <a:off x="7401341" y="1388329"/>
            <a:ext cx="1732686" cy="1150558"/>
          </a:xfrm>
          <a:prstGeom prst="rect">
            <a:avLst/>
          </a:prstGeom>
        </p:spPr>
      </p:pic>
      <p:pic>
        <p:nvPicPr>
          <p:cNvPr id="3" name="Picture 2"/>
          <p:cNvPicPr>
            <a:picLocks noChangeAspect="1"/>
          </p:cNvPicPr>
          <p:nvPr/>
        </p:nvPicPr>
        <p:blipFill>
          <a:blip r:embed="rId5"/>
          <a:stretch>
            <a:fillRect/>
          </a:stretch>
        </p:blipFill>
        <p:spPr>
          <a:xfrm>
            <a:off x="6793058" y="1358770"/>
            <a:ext cx="2350942" cy="1180117"/>
          </a:xfrm>
          <a:prstGeom prst="rect">
            <a:avLst/>
          </a:prstGeom>
        </p:spPr>
      </p:pic>
    </p:spTree>
    <p:extLst>
      <p:ext uri="{BB962C8B-B14F-4D97-AF65-F5344CB8AC3E}">
        <p14:creationId xmlns:p14="http://schemas.microsoft.com/office/powerpoint/2010/main" val="2388191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P:\1_Projects\2_Communications\1_Publications\Strategic Plan 2015-2021\OUTPUT\COL Strategic Plan 19-05-2015\Links\Focal Points _Afr_Med.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903" y="1748856"/>
            <a:ext cx="4516715" cy="2453254"/>
          </a:xfrm>
          <a:prstGeom prst="roundRect">
            <a:avLst>
              <a:gd name="adj" fmla="val 8594"/>
            </a:avLst>
          </a:prstGeom>
          <a:solidFill>
            <a:srgbClr val="FFFFFF">
              <a:shade val="85000"/>
            </a:srgbClr>
          </a:solidFill>
          <a:ln>
            <a:noFill/>
          </a:ln>
          <a:effectLst/>
          <a:extLst/>
        </p:spPr>
      </p:pic>
      <p:pic>
        <p:nvPicPr>
          <p:cNvPr id="2054" name="Picture 6" descr="P:\1_Projects\2_Communications\1_Publications\+++Connections Newsletter\2014\November\links_Large fixed\Focal Points _Asia_IMG_7745.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572000" y="1748856"/>
            <a:ext cx="4580381" cy="2447758"/>
          </a:xfrm>
          <a:prstGeom prst="roundRect">
            <a:avLst>
              <a:gd name="adj" fmla="val 8594"/>
            </a:avLst>
          </a:prstGeom>
          <a:solidFill>
            <a:srgbClr val="FFFFFF">
              <a:shade val="85000"/>
            </a:srgbClr>
          </a:solidFill>
          <a:ln>
            <a:noFill/>
          </a:ln>
          <a:effectLst/>
          <a:extLst/>
        </p:spPr>
      </p:pic>
      <p:pic>
        <p:nvPicPr>
          <p:cNvPr id="2051" name="Picture 3" descr="P:\1_Projects\2_Communications\1_Publications\Strategic Plan 2015-2021\OUTPUT\COL Strategic Plan 19-05-2015\Links\IMG_7741_Final retouched printing_Focal Points Caribbean.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599224" y="4534300"/>
            <a:ext cx="4553157" cy="2327022"/>
          </a:xfrm>
          <a:prstGeom prst="roundRect">
            <a:avLst>
              <a:gd name="adj" fmla="val 8594"/>
            </a:avLst>
          </a:prstGeom>
          <a:solidFill>
            <a:srgbClr val="FFFFFF">
              <a:shade val="85000"/>
            </a:srgbClr>
          </a:solidFill>
          <a:ln>
            <a:noFill/>
          </a:ln>
          <a:effectLst/>
          <a:extLst/>
        </p:spPr>
      </p:pic>
      <p:pic>
        <p:nvPicPr>
          <p:cNvPr id="2053" name="Picture 5" descr="P:\1_Projects\2_Communications\1_Publications\+++Connections Newsletter\2014\November\links_Large fixed\Focal Points_Pacific.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5903" y="4534300"/>
            <a:ext cx="4516715" cy="2338041"/>
          </a:xfrm>
          <a:prstGeom prst="roundRect">
            <a:avLst>
              <a:gd name="adj" fmla="val 8594"/>
            </a:avLst>
          </a:prstGeom>
          <a:solidFill>
            <a:srgbClr val="FFFFFF">
              <a:shade val="85000"/>
            </a:srgbClr>
          </a:solidFill>
          <a:ln>
            <a:noFill/>
          </a:ln>
          <a:effectLst/>
          <a:extLst/>
        </p:spPr>
      </p:pic>
      <p:sp>
        <p:nvSpPr>
          <p:cNvPr id="23" name="Round Diagonal Corner Rectangle 22"/>
          <p:cNvSpPr/>
          <p:nvPr/>
        </p:nvSpPr>
        <p:spPr>
          <a:xfrm>
            <a:off x="-5904" y="1641266"/>
            <a:ext cx="3582863" cy="366145"/>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Africa &amp; the Mediterranean</a:t>
            </a:r>
            <a:endParaRPr lang="en-CA" sz="2400" dirty="0">
              <a:solidFill>
                <a:schemeClr val="bg1"/>
              </a:solidFill>
              <a:latin typeface="+mj-lt"/>
            </a:endParaRPr>
          </a:p>
        </p:txBody>
      </p:sp>
      <p:sp>
        <p:nvSpPr>
          <p:cNvPr id="24" name="Round Diagonal Corner Rectangle 23"/>
          <p:cNvSpPr/>
          <p:nvPr/>
        </p:nvSpPr>
        <p:spPr>
          <a:xfrm>
            <a:off x="4572000" y="1646939"/>
            <a:ext cx="3577680" cy="360472"/>
          </a:xfrm>
          <a:prstGeom prst="round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Asia</a:t>
            </a:r>
            <a:endParaRPr lang="en-CA" sz="2400" dirty="0">
              <a:solidFill>
                <a:schemeClr val="bg1"/>
              </a:solidFill>
              <a:latin typeface="+mj-lt"/>
            </a:endParaRPr>
          </a:p>
        </p:txBody>
      </p:sp>
      <p:sp>
        <p:nvSpPr>
          <p:cNvPr id="26" name="Round Diagonal Corner Rectangle 25"/>
          <p:cNvSpPr/>
          <p:nvPr/>
        </p:nvSpPr>
        <p:spPr>
          <a:xfrm>
            <a:off x="-5903" y="4430908"/>
            <a:ext cx="3582863" cy="390072"/>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Pacific</a:t>
            </a:r>
            <a:endParaRPr lang="en-CA" sz="2400" dirty="0">
              <a:solidFill>
                <a:schemeClr val="bg1"/>
              </a:solidFill>
              <a:latin typeface="+mj-lt"/>
            </a:endParaRPr>
          </a:p>
        </p:txBody>
      </p:sp>
      <p:sp>
        <p:nvSpPr>
          <p:cNvPr id="27" name="Round Diagonal Corner Rectangle 26"/>
          <p:cNvSpPr/>
          <p:nvPr/>
        </p:nvSpPr>
        <p:spPr>
          <a:xfrm>
            <a:off x="4599224" y="4424570"/>
            <a:ext cx="3578868" cy="386672"/>
          </a:xfrm>
          <a:prstGeom prst="roundRect">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mj-lt"/>
              </a:rPr>
              <a:t>Caribbean</a:t>
            </a:r>
            <a:endParaRPr lang="en-CA" sz="2400" dirty="0">
              <a:solidFill>
                <a:schemeClr val="bg1"/>
              </a:solidFill>
              <a:latin typeface="+mj-lt"/>
            </a:endParaRPr>
          </a:p>
        </p:txBody>
      </p:sp>
      <p:sp>
        <p:nvSpPr>
          <p:cNvPr id="2" name="Title 1"/>
          <p:cNvSpPr>
            <a:spLocks noGrp="1"/>
          </p:cNvSpPr>
          <p:nvPr>
            <p:ph type="title"/>
          </p:nvPr>
        </p:nvSpPr>
        <p:spPr>
          <a:xfrm>
            <a:off x="628650" y="175245"/>
            <a:ext cx="7886700" cy="1325563"/>
          </a:xfrm>
        </p:spPr>
        <p:txBody>
          <a:bodyPr/>
          <a:lstStyle/>
          <a:p>
            <a:r>
              <a:rPr lang="en-US" dirty="0"/>
              <a:t>COL Focal Points </a:t>
            </a:r>
            <a:br>
              <a:rPr lang="en-US" dirty="0"/>
            </a:br>
            <a:r>
              <a:rPr lang="en-US" i="1" dirty="0">
                <a:latin typeface="+mj-lt"/>
              </a:rPr>
              <a:t>Our direct link to each country</a:t>
            </a:r>
          </a:p>
        </p:txBody>
      </p:sp>
    </p:spTree>
    <p:extLst>
      <p:ext uri="{BB962C8B-B14F-4D97-AF65-F5344CB8AC3E}">
        <p14:creationId xmlns:p14="http://schemas.microsoft.com/office/powerpoint/2010/main" val="4158719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51C758-E7B2-4D57-A4E7-841589481DB2}"/>
              </a:ext>
            </a:extLst>
          </p:cNvPr>
          <p:cNvPicPr>
            <a:picLocks noChangeAspect="1"/>
          </p:cNvPicPr>
          <p:nvPr/>
        </p:nvPicPr>
        <p:blipFill>
          <a:blip r:embed="rId2"/>
          <a:stretch>
            <a:fillRect/>
          </a:stretch>
        </p:blipFill>
        <p:spPr>
          <a:xfrm>
            <a:off x="2806091" y="325120"/>
            <a:ext cx="4712309" cy="61214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5047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2062103"/>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learning for sustainable development</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220632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Clipping"/>
          <p:cNvPicPr>
            <a:picLocks noGrp="1" noChangeAspect="1"/>
          </p:cNvPicPr>
          <p:nvPr>
            <p:ph idx="4294967295"/>
          </p:nvPr>
        </p:nvPicPr>
        <p:blipFill rotWithShape="1">
          <a:blip r:embed="rId2" cstate="print">
            <a:extLst>
              <a:ext uri="{28A0092B-C50C-407E-A947-70E740481C1C}">
                <a14:useLocalDpi xmlns:a14="http://schemas.microsoft.com/office/drawing/2010/main" val="0"/>
              </a:ext>
            </a:extLst>
          </a:blip>
          <a:srcRect t="1408"/>
          <a:stretch/>
        </p:blipFill>
        <p:spPr>
          <a:xfrm>
            <a:off x="2403409" y="239896"/>
            <a:ext cx="4568891" cy="63636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8279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690792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ound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16924" y="-203200"/>
            <a:ext cx="3019906" cy="3381630"/>
          </a:xfrm>
          <a:prstGeom prst="roundRect">
            <a:avLst>
              <a:gd name="adj" fmla="val 8594"/>
            </a:avLst>
          </a:prstGeom>
          <a:solidFill>
            <a:srgbClr val="FFFFFF">
              <a:shade val="85000"/>
            </a:srgbClr>
          </a:solidFill>
          <a:ln>
            <a:noFill/>
          </a:ln>
          <a:effectLst/>
        </p:spPr>
      </p:pic>
      <p:sp>
        <p:nvSpPr>
          <p:cNvPr id="21" name="Content Placeholder 1"/>
          <p:cNvSpPr txBox="1">
            <a:spLocks/>
          </p:cNvSpPr>
          <p:nvPr/>
        </p:nvSpPr>
        <p:spPr bwMode="auto">
          <a:xfrm>
            <a:off x="-39114" y="2808052"/>
            <a:ext cx="3010820" cy="1446448"/>
          </a:xfrm>
          <a:prstGeom prst="round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39113" y="3228830"/>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ECONOMIC</a:t>
            </a:r>
          </a:p>
          <a:p>
            <a:pPr marL="0" indent="0" algn="ctr">
              <a:spcBef>
                <a:spcPts val="0"/>
              </a:spcBef>
              <a:buNone/>
            </a:pPr>
            <a:r>
              <a:rPr lang="en-GB" dirty="0">
                <a:solidFill>
                  <a:schemeClr val="bg1"/>
                </a:solidFill>
                <a:latin typeface="+mn-lt"/>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SOCIAL </a:t>
            </a:r>
          </a:p>
          <a:p>
            <a:pPr marL="0" indent="0" algn="ctr">
              <a:spcBef>
                <a:spcPts val="0"/>
              </a:spcBef>
              <a:buNone/>
            </a:pPr>
            <a:r>
              <a:rPr lang="en-GB"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ound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oundRect">
            <a:avLst>
              <a:gd name="adj" fmla="val 8594"/>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2001079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58" r="-81"/>
          <a:stretch/>
        </p:blipFill>
        <p:spPr bwMode="auto">
          <a:xfrm>
            <a:off x="0" y="-9526"/>
            <a:ext cx="6840572" cy="418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G:\Aptus test_Maan Deshi_Mhaswad_Maharashtra_India_03032014  (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 t="7672" r="27228"/>
          <a:stretch/>
        </p:blipFill>
        <p:spPr bwMode="auto">
          <a:xfrm>
            <a:off x="4495801" y="-1"/>
            <a:ext cx="4648200" cy="40909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0" y="4090979"/>
            <a:ext cx="9144000" cy="2805832"/>
          </a:xfrm>
          <a:prstGeom prst="rect">
            <a:avLst/>
          </a:prstGeom>
          <a:noFill/>
          <a:ln>
            <a:noFill/>
          </a:ln>
        </p:spPr>
      </p:pic>
      <p:sp>
        <p:nvSpPr>
          <p:cNvPr id="15" name="Round Diagonal Corner Rectangle 14"/>
          <p:cNvSpPr/>
          <p:nvPr/>
        </p:nvSpPr>
        <p:spPr>
          <a:xfrm>
            <a:off x="2165615" y="2029611"/>
            <a:ext cx="4812771" cy="2798778"/>
          </a:xfrm>
          <a:prstGeom prst="round2Diag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i="1" dirty="0">
                <a:solidFill>
                  <a:schemeClr val="tx1"/>
                </a:solidFill>
                <a:latin typeface="+mj-lt"/>
              </a:rPr>
              <a:t>Leveraging </a:t>
            </a:r>
            <a:br>
              <a:rPr lang="en-US" sz="4800" i="1" dirty="0">
                <a:solidFill>
                  <a:schemeClr val="tx1"/>
                </a:solidFill>
                <a:latin typeface="+mj-lt"/>
              </a:rPr>
            </a:br>
            <a:r>
              <a:rPr lang="en-US" sz="4800" i="1" dirty="0">
                <a:solidFill>
                  <a:schemeClr val="tx1"/>
                </a:solidFill>
                <a:latin typeface="+mj-lt"/>
              </a:rPr>
              <a:t>New &amp; Existing Technologies</a:t>
            </a:r>
          </a:p>
        </p:txBody>
      </p:sp>
      <p:pic>
        <p:nvPicPr>
          <p:cNvPr id="6" name="Picture 5" descr="Screen Clipping"/>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8033658" y="5791200"/>
            <a:ext cx="657782" cy="839991"/>
          </a:xfrm>
          <a:prstGeom prst="rect">
            <a:avLst/>
          </a:prstGeom>
        </p:spPr>
      </p:pic>
    </p:spTree>
    <p:extLst>
      <p:ext uri="{BB962C8B-B14F-4D97-AF65-F5344CB8AC3E}">
        <p14:creationId xmlns:p14="http://schemas.microsoft.com/office/powerpoint/2010/main" val="745435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5EFEAA3-F781-476F-B030-D2032E302D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1307"/>
          <a:stretch/>
        </p:blipFill>
        <p:spPr>
          <a:xfrm>
            <a:off x="0" y="1"/>
            <a:ext cx="9144000" cy="6028160"/>
          </a:xfrm>
          <a:prstGeom prst="rect">
            <a:avLst/>
          </a:prstGeom>
        </p:spPr>
      </p:pic>
      <p:pic>
        <p:nvPicPr>
          <p:cNvPr id="12" name="Picture 2" descr="C:\Users\dizcriz\Desktop\VUSSC logo.png"/>
          <p:cNvPicPr>
            <a:picLocks noChangeAspect="1" noChangeArrowheads="1"/>
          </p:cNvPicPr>
          <p:nvPr/>
        </p:nvPicPr>
        <p:blipFill>
          <a:blip r:embed="rId3" cstate="print"/>
          <a:srcRect/>
          <a:stretch>
            <a:fillRect/>
          </a:stretch>
        </p:blipFill>
        <p:spPr bwMode="auto">
          <a:xfrm>
            <a:off x="2857124" y="180508"/>
            <a:ext cx="3356992" cy="2064068"/>
          </a:xfrm>
          <a:prstGeom prst="rect">
            <a:avLst/>
          </a:prstGeom>
          <a:noFill/>
        </p:spPr>
      </p:pic>
      <p:cxnSp>
        <p:nvCxnSpPr>
          <p:cNvPr id="4" name="Straight Connector 3"/>
          <p:cNvCxnSpPr>
            <a:cxnSpLocks/>
          </p:cNvCxnSpPr>
          <p:nvPr/>
        </p:nvCxnSpPr>
        <p:spPr>
          <a:xfrm>
            <a:off x="933363" y="3638938"/>
            <a:ext cx="7289863"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49" name="Title 2">
            <a:extLst>
              <a:ext uri="{FF2B5EF4-FFF2-40B4-BE49-F238E27FC236}">
                <a16:creationId xmlns:a16="http://schemas.microsoft.com/office/drawing/2014/main" id="{0F3AA3B5-00B8-440B-AC4B-E9FA13A67A9B}"/>
              </a:ext>
            </a:extLst>
          </p:cNvPr>
          <p:cNvSpPr txBox="1">
            <a:spLocks/>
          </p:cNvSpPr>
          <p:nvPr/>
        </p:nvSpPr>
        <p:spPr>
          <a:xfrm>
            <a:off x="584114" y="2335146"/>
            <a:ext cx="7886700" cy="1325563"/>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dirty="0"/>
              <a:t>Virtual University for Small States of the Commonwealth</a:t>
            </a:r>
          </a:p>
        </p:txBody>
      </p:sp>
      <p:pic>
        <p:nvPicPr>
          <p:cNvPr id="89" name="Picture 56" descr="C:\Documents and Settings\dtremblay\Desktop\+++Flags download flat\Antigua-and-Barbuda_flag.gif">
            <a:extLst>
              <a:ext uri="{FF2B5EF4-FFF2-40B4-BE49-F238E27FC236}">
                <a16:creationId xmlns:a16="http://schemas.microsoft.com/office/drawing/2014/main" id="{F2615EF0-7D9C-4BF2-9E01-D0D579EAB7C7}"/>
              </a:ext>
            </a:extLst>
          </p:cNvPr>
          <p:cNvPicPr preferRelativeResize="0">
            <a:picLocks noChangeArrowheads="1"/>
          </p:cNvPicPr>
          <p:nvPr/>
        </p:nvPicPr>
        <p:blipFill>
          <a:blip r:embed="rId4" cstate="print"/>
          <a:srcRect/>
          <a:stretch>
            <a:fillRect/>
          </a:stretch>
        </p:blipFill>
        <p:spPr bwMode="auto">
          <a:xfrm>
            <a:off x="3386850" y="4424958"/>
            <a:ext cx="752167" cy="501445"/>
          </a:xfrm>
          <a:prstGeom prst="rect">
            <a:avLst/>
          </a:prstGeom>
          <a:noFill/>
        </p:spPr>
      </p:pic>
      <p:pic>
        <p:nvPicPr>
          <p:cNvPr id="90" name="Picture 89" descr="C:\Documents and Settings\dtremblay\Desktop\+++Flags download flat\Bahamas_flag.gif">
            <a:extLst>
              <a:ext uri="{FF2B5EF4-FFF2-40B4-BE49-F238E27FC236}">
                <a16:creationId xmlns:a16="http://schemas.microsoft.com/office/drawing/2014/main" id="{F6165C45-7193-499B-81E1-E1F27FD1856A}"/>
              </a:ext>
            </a:extLst>
          </p:cNvPr>
          <p:cNvPicPr preferRelativeResize="0">
            <a:picLocks noChangeArrowheads="1"/>
          </p:cNvPicPr>
          <p:nvPr/>
        </p:nvPicPr>
        <p:blipFill>
          <a:blip r:embed="rId5" cstate="print"/>
          <a:srcRect/>
          <a:stretch>
            <a:fillRect/>
          </a:stretch>
        </p:blipFill>
        <p:spPr bwMode="auto">
          <a:xfrm>
            <a:off x="5832936" y="4424958"/>
            <a:ext cx="752167" cy="501445"/>
          </a:xfrm>
          <a:prstGeom prst="rect">
            <a:avLst/>
          </a:prstGeom>
          <a:noFill/>
        </p:spPr>
      </p:pic>
      <p:pic>
        <p:nvPicPr>
          <p:cNvPr id="91" name="Picture 60" descr="C:\Documents and Settings\dtremblay\Desktop\+++Flags download flat\Barbados_flag.gif">
            <a:extLst>
              <a:ext uri="{FF2B5EF4-FFF2-40B4-BE49-F238E27FC236}">
                <a16:creationId xmlns:a16="http://schemas.microsoft.com/office/drawing/2014/main" id="{3ADF69FE-57B5-4F1F-B314-9D9FDF7AB123}"/>
              </a:ext>
            </a:extLst>
          </p:cNvPr>
          <p:cNvPicPr preferRelativeResize="0">
            <a:picLocks noChangeArrowheads="1"/>
          </p:cNvPicPr>
          <p:nvPr/>
        </p:nvPicPr>
        <p:blipFill>
          <a:blip r:embed="rId6" cstate="print"/>
          <a:srcRect/>
          <a:stretch>
            <a:fillRect/>
          </a:stretch>
        </p:blipFill>
        <p:spPr bwMode="auto">
          <a:xfrm>
            <a:off x="6648298" y="4424958"/>
            <a:ext cx="752167" cy="501445"/>
          </a:xfrm>
          <a:prstGeom prst="rect">
            <a:avLst/>
          </a:prstGeom>
          <a:noFill/>
        </p:spPr>
      </p:pic>
      <p:pic>
        <p:nvPicPr>
          <p:cNvPr id="92" name="Picture 61" descr="C:\Documents and Settings\dtremblay\Desktop\+++Flags download flat\Belize_flag.gif">
            <a:extLst>
              <a:ext uri="{FF2B5EF4-FFF2-40B4-BE49-F238E27FC236}">
                <a16:creationId xmlns:a16="http://schemas.microsoft.com/office/drawing/2014/main" id="{EBD541C8-78A8-4765-B681-F3A054B6B93D}"/>
              </a:ext>
            </a:extLst>
          </p:cNvPr>
          <p:cNvPicPr preferRelativeResize="0">
            <a:picLocks noChangeArrowheads="1"/>
          </p:cNvPicPr>
          <p:nvPr/>
        </p:nvPicPr>
        <p:blipFill>
          <a:blip r:embed="rId7" cstate="print"/>
          <a:srcRect/>
          <a:stretch>
            <a:fillRect/>
          </a:stretch>
        </p:blipFill>
        <p:spPr bwMode="auto">
          <a:xfrm>
            <a:off x="2561362" y="3864077"/>
            <a:ext cx="752167" cy="501445"/>
          </a:xfrm>
          <a:prstGeom prst="rect">
            <a:avLst/>
          </a:prstGeom>
          <a:noFill/>
        </p:spPr>
      </p:pic>
      <p:pic>
        <p:nvPicPr>
          <p:cNvPr id="93" name="Picture 62" descr="C:\Documents and Settings\dtremblay\Desktop\+++Flags download flat\Botswana_flag.gif">
            <a:extLst>
              <a:ext uri="{FF2B5EF4-FFF2-40B4-BE49-F238E27FC236}">
                <a16:creationId xmlns:a16="http://schemas.microsoft.com/office/drawing/2014/main" id="{9B041F78-B91E-4161-A895-02E880396869}"/>
              </a:ext>
            </a:extLst>
          </p:cNvPr>
          <p:cNvPicPr preferRelativeResize="0">
            <a:picLocks noChangeArrowheads="1"/>
          </p:cNvPicPr>
          <p:nvPr/>
        </p:nvPicPr>
        <p:blipFill>
          <a:blip r:embed="rId8" cstate="print"/>
          <a:srcRect/>
          <a:stretch>
            <a:fillRect/>
          </a:stretch>
        </p:blipFill>
        <p:spPr bwMode="auto">
          <a:xfrm>
            <a:off x="1746000" y="3864077"/>
            <a:ext cx="752167" cy="501445"/>
          </a:xfrm>
          <a:prstGeom prst="rect">
            <a:avLst/>
          </a:prstGeom>
          <a:noFill/>
        </p:spPr>
      </p:pic>
      <p:pic>
        <p:nvPicPr>
          <p:cNvPr id="94" name="Picture 63" descr="C:\Documents and Settings\dtremblay\Desktop\+++Flags download flat\Brunei_flag.gif">
            <a:extLst>
              <a:ext uri="{FF2B5EF4-FFF2-40B4-BE49-F238E27FC236}">
                <a16:creationId xmlns:a16="http://schemas.microsoft.com/office/drawing/2014/main" id="{3014BCE8-0DCD-4FAB-BF43-6EA69E3884F1}"/>
              </a:ext>
            </a:extLst>
          </p:cNvPr>
          <p:cNvPicPr preferRelativeResize="0">
            <a:picLocks noChangeArrowheads="1"/>
          </p:cNvPicPr>
          <p:nvPr/>
        </p:nvPicPr>
        <p:blipFill>
          <a:blip r:embed="rId9" cstate="print"/>
          <a:srcRect/>
          <a:stretch>
            <a:fillRect/>
          </a:stretch>
        </p:blipFill>
        <p:spPr bwMode="auto">
          <a:xfrm>
            <a:off x="5823067" y="5533636"/>
            <a:ext cx="745157" cy="496772"/>
          </a:xfrm>
          <a:prstGeom prst="rect">
            <a:avLst/>
          </a:prstGeom>
          <a:noFill/>
        </p:spPr>
      </p:pic>
      <p:pic>
        <p:nvPicPr>
          <p:cNvPr id="95" name="Picture 66" descr="C:\Documents and Settings\dtremblay\Desktop\+++Flags download flat\Cyprus_flag.gif">
            <a:extLst>
              <a:ext uri="{FF2B5EF4-FFF2-40B4-BE49-F238E27FC236}">
                <a16:creationId xmlns:a16="http://schemas.microsoft.com/office/drawing/2014/main" id="{044CD64E-4659-4033-B7C7-0EE8C2498100}"/>
              </a:ext>
            </a:extLst>
          </p:cNvPr>
          <p:cNvPicPr preferRelativeResize="0">
            <a:picLocks noChangeArrowheads="1"/>
          </p:cNvPicPr>
          <p:nvPr/>
        </p:nvPicPr>
        <p:blipFill>
          <a:blip r:embed="rId10" cstate="print"/>
          <a:srcRect/>
          <a:stretch>
            <a:fillRect/>
          </a:stretch>
        </p:blipFill>
        <p:spPr bwMode="auto">
          <a:xfrm>
            <a:off x="4202211" y="6098435"/>
            <a:ext cx="740698" cy="492279"/>
          </a:xfrm>
          <a:prstGeom prst="rect">
            <a:avLst/>
          </a:prstGeom>
          <a:noFill/>
          <a:ln>
            <a:solidFill>
              <a:schemeClr val="bg2">
                <a:lumMod val="75000"/>
              </a:schemeClr>
            </a:solidFill>
          </a:ln>
        </p:spPr>
      </p:pic>
      <p:pic>
        <p:nvPicPr>
          <p:cNvPr id="96" name="Picture 67" descr="C:\Documents and Settings\dtremblay\Desktop\+++Flags download flat\Dominica_flag.gif">
            <a:extLst>
              <a:ext uri="{FF2B5EF4-FFF2-40B4-BE49-F238E27FC236}">
                <a16:creationId xmlns:a16="http://schemas.microsoft.com/office/drawing/2014/main" id="{C6B20D77-4457-4810-B2DD-1A48F77E3D27}"/>
              </a:ext>
            </a:extLst>
          </p:cNvPr>
          <p:cNvPicPr preferRelativeResize="0">
            <a:picLocks noChangeArrowheads="1"/>
          </p:cNvPicPr>
          <p:nvPr/>
        </p:nvPicPr>
        <p:blipFill>
          <a:blip r:embed="rId11" cstate="print"/>
          <a:srcRect/>
          <a:stretch>
            <a:fillRect/>
          </a:stretch>
        </p:blipFill>
        <p:spPr bwMode="auto">
          <a:xfrm>
            <a:off x="3376724" y="3864077"/>
            <a:ext cx="752167" cy="501445"/>
          </a:xfrm>
          <a:prstGeom prst="rect">
            <a:avLst/>
          </a:prstGeom>
          <a:noFill/>
        </p:spPr>
      </p:pic>
      <p:pic>
        <p:nvPicPr>
          <p:cNvPr id="97" name="Picture 68" descr="C:\Documents and Settings\dtremblay\Desktop\+++Flags download flat\Fiji-Islands_flag.gif">
            <a:extLst>
              <a:ext uri="{FF2B5EF4-FFF2-40B4-BE49-F238E27FC236}">
                <a16:creationId xmlns:a16="http://schemas.microsoft.com/office/drawing/2014/main" id="{AE615EE3-A5CE-4CC6-BB91-7054FBBBA547}"/>
              </a:ext>
            </a:extLst>
          </p:cNvPr>
          <p:cNvPicPr preferRelativeResize="0">
            <a:picLocks noChangeArrowheads="1"/>
          </p:cNvPicPr>
          <p:nvPr/>
        </p:nvPicPr>
        <p:blipFill>
          <a:blip r:embed="rId12" cstate="print"/>
          <a:srcRect/>
          <a:stretch>
            <a:fillRect/>
          </a:stretch>
        </p:blipFill>
        <p:spPr bwMode="auto">
          <a:xfrm>
            <a:off x="1735874" y="5542802"/>
            <a:ext cx="756276" cy="504185"/>
          </a:xfrm>
          <a:prstGeom prst="rect">
            <a:avLst/>
          </a:prstGeom>
          <a:noFill/>
        </p:spPr>
      </p:pic>
      <p:pic>
        <p:nvPicPr>
          <p:cNvPr id="98" name="Picture 71" descr="C:\Documents and Settings\dtremblay\Desktop\+++Flags download flat\Grenada_flag.gif">
            <a:extLst>
              <a:ext uri="{FF2B5EF4-FFF2-40B4-BE49-F238E27FC236}">
                <a16:creationId xmlns:a16="http://schemas.microsoft.com/office/drawing/2014/main" id="{B15301BD-6126-4C2B-ADBF-DD4C63F9D8E4}"/>
              </a:ext>
            </a:extLst>
          </p:cNvPr>
          <p:cNvPicPr preferRelativeResize="0">
            <a:picLocks noChangeArrowheads="1"/>
          </p:cNvPicPr>
          <p:nvPr/>
        </p:nvPicPr>
        <p:blipFill>
          <a:blip r:embed="rId13" cstate="print"/>
          <a:srcRect/>
          <a:stretch>
            <a:fillRect/>
          </a:stretch>
        </p:blipFill>
        <p:spPr bwMode="auto">
          <a:xfrm>
            <a:off x="5010311" y="5539168"/>
            <a:ext cx="753024" cy="502017"/>
          </a:xfrm>
          <a:prstGeom prst="rect">
            <a:avLst/>
          </a:prstGeom>
          <a:noFill/>
        </p:spPr>
      </p:pic>
      <p:pic>
        <p:nvPicPr>
          <p:cNvPr id="99" name="Picture 72" descr="C:\Documents and Settings\dtremblay\Desktop\+++Flags download flat\Guyana_flag.gif">
            <a:extLst>
              <a:ext uri="{FF2B5EF4-FFF2-40B4-BE49-F238E27FC236}">
                <a16:creationId xmlns:a16="http://schemas.microsoft.com/office/drawing/2014/main" id="{2E7C6139-BCD8-4B40-A91A-65ED5D5EAEB1}"/>
              </a:ext>
            </a:extLst>
          </p:cNvPr>
          <p:cNvPicPr preferRelativeResize="0">
            <a:picLocks noChangeArrowheads="1"/>
          </p:cNvPicPr>
          <p:nvPr/>
        </p:nvPicPr>
        <p:blipFill>
          <a:blip r:embed="rId14" cstate="print"/>
          <a:srcRect/>
          <a:stretch>
            <a:fillRect/>
          </a:stretch>
        </p:blipFill>
        <p:spPr bwMode="auto">
          <a:xfrm>
            <a:off x="6656595" y="5535882"/>
            <a:ext cx="738418" cy="492279"/>
          </a:xfrm>
          <a:prstGeom prst="rect">
            <a:avLst/>
          </a:prstGeom>
          <a:noFill/>
        </p:spPr>
      </p:pic>
      <p:pic>
        <p:nvPicPr>
          <p:cNvPr id="100" name="Picture 74" descr="C:\Documents and Settings\dtremblay\Desktop\+++Flags download flat\Jamaica_flag.gif">
            <a:extLst>
              <a:ext uri="{FF2B5EF4-FFF2-40B4-BE49-F238E27FC236}">
                <a16:creationId xmlns:a16="http://schemas.microsoft.com/office/drawing/2014/main" id="{6C2E7BCC-F84C-40D5-9678-9A0B0CD7558C}"/>
              </a:ext>
            </a:extLst>
          </p:cNvPr>
          <p:cNvPicPr preferRelativeResize="0">
            <a:picLocks noChangeArrowheads="1"/>
          </p:cNvPicPr>
          <p:nvPr/>
        </p:nvPicPr>
        <p:blipFill>
          <a:blip r:embed="rId15" cstate="print"/>
          <a:srcRect/>
          <a:stretch>
            <a:fillRect/>
          </a:stretch>
        </p:blipFill>
        <p:spPr bwMode="auto">
          <a:xfrm>
            <a:off x="5006011" y="6098435"/>
            <a:ext cx="763729" cy="492279"/>
          </a:xfrm>
          <a:prstGeom prst="rect">
            <a:avLst/>
          </a:prstGeom>
          <a:noFill/>
        </p:spPr>
      </p:pic>
      <p:pic>
        <p:nvPicPr>
          <p:cNvPr id="101" name="Picture 76" descr="C:\Documents and Settings\dtremblay\Desktop\+++Flags download flat\Kiribati_flag.gif">
            <a:extLst>
              <a:ext uri="{FF2B5EF4-FFF2-40B4-BE49-F238E27FC236}">
                <a16:creationId xmlns:a16="http://schemas.microsoft.com/office/drawing/2014/main" id="{649A0E47-2461-4637-82FD-86C24A95D3E5}"/>
              </a:ext>
            </a:extLst>
          </p:cNvPr>
          <p:cNvPicPr preferRelativeResize="0">
            <a:picLocks noChangeArrowheads="1"/>
          </p:cNvPicPr>
          <p:nvPr/>
        </p:nvPicPr>
        <p:blipFill>
          <a:blip r:embed="rId16" cstate="print"/>
          <a:srcRect/>
          <a:stretch>
            <a:fillRect/>
          </a:stretch>
        </p:blipFill>
        <p:spPr bwMode="auto">
          <a:xfrm>
            <a:off x="2551236" y="5542802"/>
            <a:ext cx="747270" cy="492279"/>
          </a:xfrm>
          <a:prstGeom prst="rect">
            <a:avLst/>
          </a:prstGeom>
          <a:noFill/>
        </p:spPr>
      </p:pic>
      <p:pic>
        <p:nvPicPr>
          <p:cNvPr id="102" name="Picture 80" descr="C:\Documents and Settings\dtremblay\Desktop\+++Flags download flat\Malta_flag.gif">
            <a:extLst>
              <a:ext uri="{FF2B5EF4-FFF2-40B4-BE49-F238E27FC236}">
                <a16:creationId xmlns:a16="http://schemas.microsoft.com/office/drawing/2014/main" id="{D61DADA4-DD8C-4D45-BE67-8626351401BE}"/>
              </a:ext>
            </a:extLst>
          </p:cNvPr>
          <p:cNvPicPr preferRelativeResize="0">
            <a:picLocks noChangeArrowheads="1"/>
          </p:cNvPicPr>
          <p:nvPr/>
        </p:nvPicPr>
        <p:blipFill>
          <a:blip r:embed="rId17" cstate="print"/>
          <a:srcRect/>
          <a:stretch>
            <a:fillRect/>
          </a:stretch>
        </p:blipFill>
        <p:spPr bwMode="auto">
          <a:xfrm>
            <a:off x="5827873" y="3864077"/>
            <a:ext cx="752167" cy="501445"/>
          </a:xfrm>
          <a:prstGeom prst="rect">
            <a:avLst/>
          </a:prstGeom>
          <a:noFill/>
          <a:ln>
            <a:solidFill>
              <a:schemeClr val="bg2">
                <a:lumMod val="85000"/>
              </a:schemeClr>
            </a:solidFill>
          </a:ln>
        </p:spPr>
      </p:pic>
      <p:pic>
        <p:nvPicPr>
          <p:cNvPr id="103" name="Picture 81" descr="C:\Documents and Settings\dtremblay\Desktop\+++Flags download flat\Mauritius_flag.gif">
            <a:extLst>
              <a:ext uri="{FF2B5EF4-FFF2-40B4-BE49-F238E27FC236}">
                <a16:creationId xmlns:a16="http://schemas.microsoft.com/office/drawing/2014/main" id="{91B74AA4-BB79-441E-869A-3D6254EBB516}"/>
              </a:ext>
            </a:extLst>
          </p:cNvPr>
          <p:cNvPicPr preferRelativeResize="0">
            <a:picLocks noChangeArrowheads="1"/>
          </p:cNvPicPr>
          <p:nvPr/>
        </p:nvPicPr>
        <p:blipFill>
          <a:blip r:embed="rId18" cstate="print"/>
          <a:srcRect/>
          <a:stretch>
            <a:fillRect/>
          </a:stretch>
        </p:blipFill>
        <p:spPr bwMode="auto">
          <a:xfrm>
            <a:off x="3376296" y="6098435"/>
            <a:ext cx="752426" cy="501618"/>
          </a:xfrm>
          <a:prstGeom prst="rect">
            <a:avLst/>
          </a:prstGeom>
          <a:noFill/>
        </p:spPr>
      </p:pic>
      <p:pic>
        <p:nvPicPr>
          <p:cNvPr id="104" name="Picture 83" descr="C:\Documents and Settings\dtremblay\Desktop\+++Flags download flat\Namibia_flag.gif">
            <a:extLst>
              <a:ext uri="{FF2B5EF4-FFF2-40B4-BE49-F238E27FC236}">
                <a16:creationId xmlns:a16="http://schemas.microsoft.com/office/drawing/2014/main" id="{2C6F80A3-3CE9-46CD-85CB-49EBFE081C5E}"/>
              </a:ext>
            </a:extLst>
          </p:cNvPr>
          <p:cNvPicPr preferRelativeResize="0">
            <a:picLocks noChangeArrowheads="1"/>
          </p:cNvPicPr>
          <p:nvPr/>
        </p:nvPicPr>
        <p:blipFill>
          <a:blip r:embed="rId19" cstate="print"/>
          <a:srcRect/>
          <a:stretch>
            <a:fillRect/>
          </a:stretch>
        </p:blipFill>
        <p:spPr bwMode="auto">
          <a:xfrm>
            <a:off x="4196370" y="4985839"/>
            <a:ext cx="746539" cy="492279"/>
          </a:xfrm>
          <a:prstGeom prst="rect">
            <a:avLst/>
          </a:prstGeom>
          <a:noFill/>
        </p:spPr>
      </p:pic>
      <p:pic>
        <p:nvPicPr>
          <p:cNvPr id="105" name="Picture 84" descr="C:\Documents and Settings\dtremblay\Desktop\+++Flags download flat\Nauru_flag.gif">
            <a:extLst>
              <a:ext uri="{FF2B5EF4-FFF2-40B4-BE49-F238E27FC236}">
                <a16:creationId xmlns:a16="http://schemas.microsoft.com/office/drawing/2014/main" id="{CB202100-F904-4821-A35A-E5E3DE1836D0}"/>
              </a:ext>
            </a:extLst>
          </p:cNvPr>
          <p:cNvPicPr preferRelativeResize="0">
            <a:picLocks noChangeArrowheads="1"/>
          </p:cNvPicPr>
          <p:nvPr/>
        </p:nvPicPr>
        <p:blipFill>
          <a:blip r:embed="rId20" cstate="print"/>
          <a:srcRect/>
          <a:stretch>
            <a:fillRect/>
          </a:stretch>
        </p:blipFill>
        <p:spPr bwMode="auto">
          <a:xfrm>
            <a:off x="4202212" y="4424958"/>
            <a:ext cx="752167" cy="501445"/>
          </a:xfrm>
          <a:prstGeom prst="rect">
            <a:avLst/>
          </a:prstGeom>
          <a:noFill/>
        </p:spPr>
      </p:pic>
      <p:pic>
        <p:nvPicPr>
          <p:cNvPr id="106" name="Picture 88" descr="C:\Documents and Settings\dtremblay\Desktop\+++Flags download flat\Papua-New-Guinea_flag.gif">
            <a:extLst>
              <a:ext uri="{FF2B5EF4-FFF2-40B4-BE49-F238E27FC236}">
                <a16:creationId xmlns:a16="http://schemas.microsoft.com/office/drawing/2014/main" id="{0E40E752-C845-48D9-A8B8-E5B63968E3A3}"/>
              </a:ext>
            </a:extLst>
          </p:cNvPr>
          <p:cNvPicPr preferRelativeResize="0">
            <a:picLocks noChangeArrowheads="1"/>
          </p:cNvPicPr>
          <p:nvPr/>
        </p:nvPicPr>
        <p:blipFill>
          <a:blip r:embed="rId21" cstate="print"/>
          <a:srcRect/>
          <a:stretch>
            <a:fillRect/>
          </a:stretch>
        </p:blipFill>
        <p:spPr bwMode="auto">
          <a:xfrm>
            <a:off x="6656984" y="4985839"/>
            <a:ext cx="738029" cy="492279"/>
          </a:xfrm>
          <a:prstGeom prst="rect">
            <a:avLst/>
          </a:prstGeom>
          <a:noFill/>
        </p:spPr>
      </p:pic>
      <p:pic>
        <p:nvPicPr>
          <p:cNvPr id="107" name="Picture 90" descr="C:\Documents and Settings\dtremblay\Desktop\+++Flags download flat\Saint-Kitts-and-Nevis_flag.gif">
            <a:extLst>
              <a:ext uri="{FF2B5EF4-FFF2-40B4-BE49-F238E27FC236}">
                <a16:creationId xmlns:a16="http://schemas.microsoft.com/office/drawing/2014/main" id="{7FB2A9CD-288F-4391-B578-AA5C270FCD3F}"/>
              </a:ext>
            </a:extLst>
          </p:cNvPr>
          <p:cNvPicPr preferRelativeResize="0">
            <a:picLocks noChangeArrowheads="1"/>
          </p:cNvPicPr>
          <p:nvPr/>
        </p:nvPicPr>
        <p:blipFill>
          <a:blip r:embed="rId22" cstate="print"/>
          <a:srcRect/>
          <a:stretch>
            <a:fillRect/>
          </a:stretch>
        </p:blipFill>
        <p:spPr bwMode="auto">
          <a:xfrm>
            <a:off x="5007448" y="3864077"/>
            <a:ext cx="752167" cy="501445"/>
          </a:xfrm>
          <a:prstGeom prst="rect">
            <a:avLst/>
          </a:prstGeom>
          <a:noFill/>
        </p:spPr>
      </p:pic>
      <p:pic>
        <p:nvPicPr>
          <p:cNvPr id="108" name="Picture 92" descr="C:\Documents and Settings\dtremblay\Desktop\+++Flags download flat\Saint-Vincent-and-The-Grenadines_flag.gif">
            <a:extLst>
              <a:ext uri="{FF2B5EF4-FFF2-40B4-BE49-F238E27FC236}">
                <a16:creationId xmlns:a16="http://schemas.microsoft.com/office/drawing/2014/main" id="{76F3F9AD-B25E-4B6C-81E2-7E4958B14333}"/>
              </a:ext>
            </a:extLst>
          </p:cNvPr>
          <p:cNvPicPr preferRelativeResize="0">
            <a:picLocks noChangeArrowheads="1"/>
          </p:cNvPicPr>
          <p:nvPr/>
        </p:nvPicPr>
        <p:blipFill>
          <a:blip r:embed="rId23" cstate="print"/>
          <a:srcRect/>
          <a:stretch>
            <a:fillRect/>
          </a:stretch>
        </p:blipFill>
        <p:spPr bwMode="auto">
          <a:xfrm>
            <a:off x="3376335" y="4985839"/>
            <a:ext cx="752167" cy="501445"/>
          </a:xfrm>
          <a:prstGeom prst="rect">
            <a:avLst/>
          </a:prstGeom>
          <a:noFill/>
        </p:spPr>
      </p:pic>
      <p:pic>
        <p:nvPicPr>
          <p:cNvPr id="109" name="Picture 93" descr="C:\Documents and Settings\dtremblay\Desktop\+++Flags download flat\Samoa_flag.gif">
            <a:extLst>
              <a:ext uri="{FF2B5EF4-FFF2-40B4-BE49-F238E27FC236}">
                <a16:creationId xmlns:a16="http://schemas.microsoft.com/office/drawing/2014/main" id="{D2BADEF7-CA55-4DA2-AEE5-B44A38F1315F}"/>
              </a:ext>
            </a:extLst>
          </p:cNvPr>
          <p:cNvPicPr preferRelativeResize="0">
            <a:picLocks noChangeArrowheads="1"/>
          </p:cNvPicPr>
          <p:nvPr/>
        </p:nvPicPr>
        <p:blipFill>
          <a:blip r:embed="rId24" cstate="print"/>
          <a:srcRect/>
          <a:stretch>
            <a:fillRect/>
          </a:stretch>
        </p:blipFill>
        <p:spPr bwMode="auto">
          <a:xfrm>
            <a:off x="5006011" y="4985839"/>
            <a:ext cx="763729" cy="492279"/>
          </a:xfrm>
          <a:prstGeom prst="rect">
            <a:avLst/>
          </a:prstGeom>
          <a:noFill/>
        </p:spPr>
      </p:pic>
      <p:pic>
        <p:nvPicPr>
          <p:cNvPr id="110" name="Picture 94" descr="C:\Documents and Settings\dtremblay\Desktop\+++Flags download flat\Seychelles_flag.gif">
            <a:extLst>
              <a:ext uri="{FF2B5EF4-FFF2-40B4-BE49-F238E27FC236}">
                <a16:creationId xmlns:a16="http://schemas.microsoft.com/office/drawing/2014/main" id="{C1006A4F-55BC-4F3B-AE7D-20B0C8CFF419}"/>
              </a:ext>
            </a:extLst>
          </p:cNvPr>
          <p:cNvPicPr preferRelativeResize="0">
            <a:picLocks noChangeArrowheads="1"/>
          </p:cNvPicPr>
          <p:nvPr/>
        </p:nvPicPr>
        <p:blipFill>
          <a:blip r:embed="rId25" cstate="print"/>
          <a:srcRect/>
          <a:stretch>
            <a:fillRect/>
          </a:stretch>
        </p:blipFill>
        <p:spPr bwMode="auto">
          <a:xfrm>
            <a:off x="5017574" y="4424958"/>
            <a:ext cx="752167" cy="501445"/>
          </a:xfrm>
          <a:prstGeom prst="rect">
            <a:avLst/>
          </a:prstGeom>
          <a:noFill/>
        </p:spPr>
      </p:pic>
      <p:pic>
        <p:nvPicPr>
          <p:cNvPr id="111" name="Picture 97" descr="C:\Documents and Settings\dtremblay\Desktop\+++Flags download flat\Solomon-Islands_flag.gif">
            <a:extLst>
              <a:ext uri="{FF2B5EF4-FFF2-40B4-BE49-F238E27FC236}">
                <a16:creationId xmlns:a16="http://schemas.microsoft.com/office/drawing/2014/main" id="{693F4F1A-A529-4D2A-877E-08F8637089E2}"/>
              </a:ext>
            </a:extLst>
          </p:cNvPr>
          <p:cNvPicPr preferRelativeResize="0">
            <a:picLocks noChangeArrowheads="1"/>
          </p:cNvPicPr>
          <p:nvPr/>
        </p:nvPicPr>
        <p:blipFill>
          <a:blip r:embed="rId26" cstate="print"/>
          <a:srcRect/>
          <a:stretch>
            <a:fillRect/>
          </a:stretch>
        </p:blipFill>
        <p:spPr bwMode="auto">
          <a:xfrm>
            <a:off x="2566425" y="4424958"/>
            <a:ext cx="752167" cy="501445"/>
          </a:xfrm>
          <a:prstGeom prst="rect">
            <a:avLst/>
          </a:prstGeom>
          <a:noFill/>
        </p:spPr>
      </p:pic>
      <p:pic>
        <p:nvPicPr>
          <p:cNvPr id="112" name="Picture 100" descr="C:\Documents and Settings\dtremblay\Desktop\+++Flags download flat\Swaziland_flag.gif">
            <a:extLst>
              <a:ext uri="{FF2B5EF4-FFF2-40B4-BE49-F238E27FC236}">
                <a16:creationId xmlns:a16="http://schemas.microsoft.com/office/drawing/2014/main" id="{649A2A64-5DB7-4A10-9356-85EF3B2EC0F4}"/>
              </a:ext>
            </a:extLst>
          </p:cNvPr>
          <p:cNvPicPr preferRelativeResize="0">
            <a:picLocks noChangeArrowheads="1"/>
          </p:cNvPicPr>
          <p:nvPr/>
        </p:nvPicPr>
        <p:blipFill>
          <a:blip r:embed="rId27" cstate="print"/>
          <a:srcRect/>
          <a:stretch>
            <a:fillRect/>
          </a:stretch>
        </p:blipFill>
        <p:spPr bwMode="auto">
          <a:xfrm>
            <a:off x="4192086" y="3864077"/>
            <a:ext cx="752167" cy="501445"/>
          </a:xfrm>
          <a:prstGeom prst="rect">
            <a:avLst/>
          </a:prstGeom>
          <a:noFill/>
        </p:spPr>
      </p:pic>
      <p:pic>
        <p:nvPicPr>
          <p:cNvPr id="113" name="Picture 102" descr="C:\Documents and Settings\dtremblay\Desktop\+++Flags download flat\Tonga_flag.gif">
            <a:extLst>
              <a:ext uri="{FF2B5EF4-FFF2-40B4-BE49-F238E27FC236}">
                <a16:creationId xmlns:a16="http://schemas.microsoft.com/office/drawing/2014/main" id="{DB5F6007-AE92-4626-B14D-77A380DD11F8}"/>
              </a:ext>
            </a:extLst>
          </p:cNvPr>
          <p:cNvPicPr preferRelativeResize="0">
            <a:picLocks noChangeArrowheads="1"/>
          </p:cNvPicPr>
          <p:nvPr/>
        </p:nvPicPr>
        <p:blipFill>
          <a:blip r:embed="rId28" cstate="print"/>
          <a:srcRect/>
          <a:stretch>
            <a:fillRect/>
          </a:stretch>
        </p:blipFill>
        <p:spPr bwMode="auto">
          <a:xfrm>
            <a:off x="2561362" y="4985839"/>
            <a:ext cx="746715" cy="497811"/>
          </a:xfrm>
          <a:prstGeom prst="rect">
            <a:avLst/>
          </a:prstGeom>
          <a:noFill/>
        </p:spPr>
      </p:pic>
      <p:pic>
        <p:nvPicPr>
          <p:cNvPr id="114" name="Picture 103" descr="C:\Documents and Settings\dtremblay\Desktop\+++Flags download flat\Trinidad-and-Tobago_flag.gif">
            <a:extLst>
              <a:ext uri="{FF2B5EF4-FFF2-40B4-BE49-F238E27FC236}">
                <a16:creationId xmlns:a16="http://schemas.microsoft.com/office/drawing/2014/main" id="{A05D99EE-9C25-4528-B2B7-3F7B78C96D5D}"/>
              </a:ext>
            </a:extLst>
          </p:cNvPr>
          <p:cNvPicPr preferRelativeResize="0">
            <a:picLocks noChangeArrowheads="1"/>
          </p:cNvPicPr>
          <p:nvPr/>
        </p:nvPicPr>
        <p:blipFill>
          <a:blip r:embed="rId29" cstate="print"/>
          <a:srcRect/>
          <a:stretch>
            <a:fillRect/>
          </a:stretch>
        </p:blipFill>
        <p:spPr bwMode="auto">
          <a:xfrm>
            <a:off x="1735874" y="4985839"/>
            <a:ext cx="752167" cy="501445"/>
          </a:xfrm>
          <a:prstGeom prst="rect">
            <a:avLst/>
          </a:prstGeom>
          <a:noFill/>
        </p:spPr>
      </p:pic>
      <p:pic>
        <p:nvPicPr>
          <p:cNvPr id="115" name="Picture 104" descr="C:\Documents and Settings\dtremblay\Desktop\+++Flags download flat\Tuvalu_flag.gif">
            <a:extLst>
              <a:ext uri="{FF2B5EF4-FFF2-40B4-BE49-F238E27FC236}">
                <a16:creationId xmlns:a16="http://schemas.microsoft.com/office/drawing/2014/main" id="{B237197E-44D0-4F10-B57A-EDD51AF2A8A5}"/>
              </a:ext>
            </a:extLst>
          </p:cNvPr>
          <p:cNvPicPr preferRelativeResize="0">
            <a:picLocks noChangeArrowheads="1"/>
          </p:cNvPicPr>
          <p:nvPr/>
        </p:nvPicPr>
        <p:blipFill>
          <a:blip r:embed="rId30" cstate="print"/>
          <a:srcRect/>
          <a:stretch>
            <a:fillRect/>
          </a:stretch>
        </p:blipFill>
        <p:spPr bwMode="auto">
          <a:xfrm>
            <a:off x="3365907" y="5546720"/>
            <a:ext cx="762595" cy="488361"/>
          </a:xfrm>
          <a:prstGeom prst="rect">
            <a:avLst/>
          </a:prstGeom>
          <a:noFill/>
        </p:spPr>
      </p:pic>
      <p:pic>
        <p:nvPicPr>
          <p:cNvPr id="116" name="Picture 107" descr="C:\Documents and Settings\dtremblay\Desktop\+++Flags download flat\Vanuatu_flag.gif">
            <a:extLst>
              <a:ext uri="{FF2B5EF4-FFF2-40B4-BE49-F238E27FC236}">
                <a16:creationId xmlns:a16="http://schemas.microsoft.com/office/drawing/2014/main" id="{AA4B83E5-CB56-40FA-B511-EA72D8B3193F}"/>
              </a:ext>
            </a:extLst>
          </p:cNvPr>
          <p:cNvPicPr preferRelativeResize="0">
            <a:picLocks noChangeArrowheads="1"/>
          </p:cNvPicPr>
          <p:nvPr/>
        </p:nvPicPr>
        <p:blipFill>
          <a:blip r:embed="rId31" cstate="print"/>
          <a:srcRect/>
          <a:stretch>
            <a:fillRect/>
          </a:stretch>
        </p:blipFill>
        <p:spPr bwMode="auto">
          <a:xfrm>
            <a:off x="4203955" y="5539168"/>
            <a:ext cx="738955" cy="512140"/>
          </a:xfrm>
          <a:prstGeom prst="rect">
            <a:avLst/>
          </a:prstGeom>
          <a:noFill/>
        </p:spPr>
      </p:pic>
      <p:pic>
        <p:nvPicPr>
          <p:cNvPr id="117" name="Picture 110" descr="C:\Documents and Settings\dtremblay\Desktop\+++Flags download flat\Lesotho_small.gif">
            <a:extLst>
              <a:ext uri="{FF2B5EF4-FFF2-40B4-BE49-F238E27FC236}">
                <a16:creationId xmlns:a16="http://schemas.microsoft.com/office/drawing/2014/main" id="{8FA06F1B-1501-4DA3-9FF0-396B5CAB18B9}"/>
              </a:ext>
            </a:extLst>
          </p:cNvPr>
          <p:cNvPicPr preferRelativeResize="0">
            <a:picLocks noChangeArrowheads="1"/>
          </p:cNvPicPr>
          <p:nvPr/>
        </p:nvPicPr>
        <p:blipFill>
          <a:blip r:embed="rId32" cstate="print"/>
          <a:srcRect/>
          <a:stretch>
            <a:fillRect/>
          </a:stretch>
        </p:blipFill>
        <p:spPr bwMode="auto">
          <a:xfrm>
            <a:off x="1746000" y="4424958"/>
            <a:ext cx="752167" cy="501445"/>
          </a:xfrm>
          <a:prstGeom prst="rect">
            <a:avLst/>
          </a:prstGeom>
          <a:noFill/>
        </p:spPr>
      </p:pic>
      <p:pic>
        <p:nvPicPr>
          <p:cNvPr id="118" name="Picture 3" descr="E:\Documents\Work Related Workspace\CCEM\CCEM 2015\VUSSC Presentation to Ministers\St lucia flag.jpg">
            <a:extLst>
              <a:ext uri="{FF2B5EF4-FFF2-40B4-BE49-F238E27FC236}">
                <a16:creationId xmlns:a16="http://schemas.microsoft.com/office/drawing/2014/main" id="{D37CCE59-2561-4756-BC96-2C9B55129214}"/>
              </a:ext>
            </a:extLst>
          </p:cNvPr>
          <p:cNvPicPr>
            <a:picLocks noChangeAspect="1" noChangeArrowheads="1"/>
          </p:cNvPicPr>
          <p:nvPr/>
        </p:nvPicPr>
        <p:blipFill rotWithShape="1">
          <a:blip r:embed="rId33" cstate="print">
            <a:extLst>
              <a:ext uri="{28A0092B-C50C-407E-A947-70E740481C1C}">
                <a14:useLocalDpi xmlns:a14="http://schemas.microsoft.com/office/drawing/2010/main" val="0"/>
              </a:ext>
            </a:extLst>
          </a:blip>
          <a:srcRect l="7632" r="6193"/>
          <a:stretch/>
        </p:blipFill>
        <p:spPr bwMode="auto">
          <a:xfrm>
            <a:off x="5821374" y="4985839"/>
            <a:ext cx="758666" cy="492279"/>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4" descr="E:\Documents\Work Related Workspace\CCEM\CCEM 2015\VUSSC Presentation to Ministers\Sierra leone flag.png">
            <a:extLst>
              <a:ext uri="{FF2B5EF4-FFF2-40B4-BE49-F238E27FC236}">
                <a16:creationId xmlns:a16="http://schemas.microsoft.com/office/drawing/2014/main" id="{9449097E-31CA-4EF9-ACED-D4E9BB202809}"/>
              </a:ext>
            </a:extLst>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6648298" y="3864077"/>
            <a:ext cx="746715" cy="501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2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has the VUSSC Achieved?</a:t>
            </a:r>
          </a:p>
        </p:txBody>
      </p:sp>
      <p:sp>
        <p:nvSpPr>
          <p:cNvPr id="3" name="Content Placeholder 2"/>
          <p:cNvSpPr>
            <a:spLocks noGrp="1"/>
          </p:cNvSpPr>
          <p:nvPr>
            <p:ph idx="1"/>
          </p:nvPr>
        </p:nvSpPr>
        <p:spPr>
          <a:xfrm>
            <a:off x="736600" y="1868998"/>
            <a:ext cx="4180840" cy="4572442"/>
          </a:xfrm>
        </p:spPr>
        <p:txBody>
          <a:bodyPr>
            <a:normAutofit fontScale="92500" lnSpcReduction="10000"/>
          </a:bodyPr>
          <a:lstStyle/>
          <a:p>
            <a:pPr marL="514350" indent="-514350">
              <a:buAutoNum type="arabicPeriod"/>
            </a:pPr>
            <a:r>
              <a:rPr lang="en-US" sz="3200" dirty="0"/>
              <a:t>Professionals trained in ICT skills</a:t>
            </a:r>
          </a:p>
          <a:p>
            <a:pPr marL="514350" indent="-514350">
              <a:buAutoNum type="arabicPeriod"/>
            </a:pPr>
            <a:r>
              <a:rPr lang="en-US" sz="3200" dirty="0"/>
              <a:t>Courses offered</a:t>
            </a:r>
          </a:p>
          <a:p>
            <a:pPr marL="514350" indent="-514350">
              <a:buAutoNum type="arabicPeriod"/>
            </a:pPr>
            <a:r>
              <a:rPr lang="en-US" sz="3200" dirty="0"/>
              <a:t>Open Educational Resources (OER) developed</a:t>
            </a:r>
          </a:p>
          <a:p>
            <a:pPr marL="514350" indent="-514350">
              <a:buAutoNum type="arabicPeriod"/>
            </a:pPr>
            <a:r>
              <a:rPr lang="en-US" sz="3200" dirty="0"/>
              <a:t>VUSSC Website and online Learning Management System in place</a:t>
            </a:r>
          </a:p>
        </p:txBody>
      </p:sp>
      <p:pic>
        <p:nvPicPr>
          <p:cNvPr id="2050" name="Picture 2" descr="\\06-CLS-01\Users\DTremblay\Desktop\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8626" y="1974850"/>
            <a:ext cx="4045374" cy="3034030"/>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0474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pload.wikimedia.org/wikipedia/commons/a/a7/Commonwealth_games_2006_countries_ma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 y="1366785"/>
            <a:ext cx="9162542" cy="4240293"/>
          </a:xfrm>
          <a:prstGeom prst="roundRect">
            <a:avLst>
              <a:gd name="adj" fmla="val 8594"/>
            </a:avLst>
          </a:prstGeom>
          <a:solidFill>
            <a:srgbClr val="FFFFFF">
              <a:shade val="85000"/>
            </a:srgbClr>
          </a:solidFill>
          <a:ln>
            <a:noFill/>
          </a:ln>
          <a:effectLst/>
          <a:extLst/>
        </p:spPr>
      </p:pic>
      <p:sp>
        <p:nvSpPr>
          <p:cNvPr id="2" name="Title 1"/>
          <p:cNvSpPr>
            <a:spLocks noGrp="1"/>
          </p:cNvSpPr>
          <p:nvPr>
            <p:ph type="title" idx="4294967295"/>
          </p:nvPr>
        </p:nvSpPr>
        <p:spPr>
          <a:xfrm>
            <a:off x="0" y="163513"/>
            <a:ext cx="7886700" cy="1325562"/>
          </a:xfrm>
        </p:spPr>
        <p:txBody>
          <a:bodyPr/>
          <a:lstStyle/>
          <a:p>
            <a:r>
              <a:rPr lang="en-US" dirty="0"/>
              <a:t>The Commonwealth</a:t>
            </a:r>
          </a:p>
        </p:txBody>
      </p:sp>
      <p:sp>
        <p:nvSpPr>
          <p:cNvPr id="3" name="Content Placeholder 2"/>
          <p:cNvSpPr>
            <a:spLocks noGrp="1"/>
          </p:cNvSpPr>
          <p:nvPr>
            <p:ph idx="4294967295"/>
          </p:nvPr>
        </p:nvSpPr>
        <p:spPr>
          <a:xfrm>
            <a:off x="0" y="5840413"/>
            <a:ext cx="9144000" cy="623887"/>
          </a:xfrm>
        </p:spPr>
        <p:txBody>
          <a:bodyPr>
            <a:normAutofit/>
          </a:bodyPr>
          <a:lstStyle/>
          <a:p>
            <a:pPr marL="0" indent="0" algn="ctr">
              <a:buNone/>
            </a:pPr>
            <a:r>
              <a:rPr lang="en-US" dirty="0"/>
              <a:t>52 developed and developing nations around the world </a:t>
            </a:r>
          </a:p>
        </p:txBody>
      </p:sp>
    </p:spTree>
    <p:extLst>
      <p:ext uri="{BB962C8B-B14F-4D97-AF65-F5344CB8AC3E}">
        <p14:creationId xmlns:p14="http://schemas.microsoft.com/office/powerpoint/2010/main" val="3119257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Courses offered: 23 institutions in 14 countries</a:t>
            </a:r>
          </a:p>
        </p:txBody>
      </p:sp>
      <p:sp>
        <p:nvSpPr>
          <p:cNvPr id="3" name="Content Placeholder 2"/>
          <p:cNvSpPr>
            <a:spLocks noGrp="1"/>
          </p:cNvSpPr>
          <p:nvPr>
            <p:ph idx="1"/>
          </p:nvPr>
        </p:nvSpPr>
        <p:spPr>
          <a:xfrm>
            <a:off x="1263173" y="1703438"/>
            <a:ext cx="7521948" cy="4372897"/>
          </a:xfrm>
        </p:spPr>
        <p:txBody>
          <a:bodyPr/>
          <a:lstStyle/>
          <a:p>
            <a:pPr marL="0" indent="0">
              <a:buNone/>
            </a:pPr>
            <a:r>
              <a:rPr lang="en-US" sz="2400" dirty="0"/>
              <a:t>Antigua State College</a:t>
            </a:r>
          </a:p>
          <a:p>
            <a:pPr marL="0" indent="0">
              <a:buNone/>
            </a:pPr>
            <a:r>
              <a:rPr lang="en-US" sz="2400" dirty="0"/>
              <a:t>Barbados Community College</a:t>
            </a:r>
          </a:p>
          <a:p>
            <a:pPr marL="0" indent="0">
              <a:buNone/>
            </a:pPr>
            <a:r>
              <a:rPr lang="en-US" sz="2400" dirty="0"/>
              <a:t>Belize Teachers’ College</a:t>
            </a:r>
          </a:p>
          <a:p>
            <a:pPr marL="0" indent="0">
              <a:buNone/>
            </a:pPr>
            <a:r>
              <a:rPr lang="en-US" sz="2400" dirty="0"/>
              <a:t>Botswana College of Open and Distance Learning</a:t>
            </a:r>
          </a:p>
          <a:p>
            <a:pPr marL="0" indent="0">
              <a:buNone/>
            </a:pPr>
            <a:r>
              <a:rPr lang="en-US" sz="2400" dirty="0"/>
              <a:t>RADA</a:t>
            </a:r>
          </a:p>
          <a:p>
            <a:pPr marL="0" indent="0">
              <a:buNone/>
            </a:pPr>
            <a:r>
              <a:rPr lang="en-US" sz="2400" dirty="0"/>
              <a:t>National University of Lesotho</a:t>
            </a:r>
          </a:p>
          <a:p>
            <a:pPr marL="0" indent="0">
              <a:buNone/>
            </a:pPr>
            <a:r>
              <a:rPr lang="en-US" sz="2400" dirty="0"/>
              <a:t>Villa College</a:t>
            </a:r>
          </a:p>
          <a:p>
            <a:pPr marL="0" indent="0">
              <a:buNone/>
            </a:pPr>
            <a:r>
              <a:rPr lang="en-US" sz="2400" dirty="0"/>
              <a:t>Open University of Mauritius, Mauritius Institute of Training &amp; Development, Sir Gaetan Duval Hotel School, University of Mauritius and Mauritius Qualifications Authority</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950" y="1798565"/>
            <a:ext cx="459521" cy="300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a:extLst>
              <a:ext uri="{FF2B5EF4-FFF2-40B4-BE49-F238E27FC236}">
                <a16:creationId xmlns:a16="http://schemas.microsoft.com/office/drawing/2014/main" id="{20C73C2B-0A87-4DE8-A504-DEF0CFD6ACF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3471" y="2221300"/>
            <a:ext cx="472000" cy="315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61" descr="C:\Documents and Settings\dtremblay\Desktop\+++Flags download flat\Belize_flag.gif">
            <a:extLst>
              <a:ext uri="{FF2B5EF4-FFF2-40B4-BE49-F238E27FC236}">
                <a16:creationId xmlns:a16="http://schemas.microsoft.com/office/drawing/2014/main" id="{0B12CEE4-0497-4ECE-BBE2-26CF388864DC}"/>
              </a:ext>
            </a:extLst>
          </p:cNvPr>
          <p:cNvPicPr preferRelativeResize="0">
            <a:picLocks noChangeArrowheads="1"/>
          </p:cNvPicPr>
          <p:nvPr/>
        </p:nvPicPr>
        <p:blipFill>
          <a:blip r:embed="rId4" cstate="print"/>
          <a:srcRect/>
          <a:stretch>
            <a:fillRect/>
          </a:stretch>
        </p:blipFill>
        <p:spPr bwMode="auto">
          <a:xfrm>
            <a:off x="744070" y="2654672"/>
            <a:ext cx="461401" cy="307601"/>
          </a:xfrm>
          <a:prstGeom prst="rect">
            <a:avLst/>
          </a:prstGeom>
          <a:noFill/>
        </p:spPr>
      </p:pic>
      <p:pic>
        <p:nvPicPr>
          <p:cNvPr id="20" name="Picture 4">
            <a:extLst>
              <a:ext uri="{FF2B5EF4-FFF2-40B4-BE49-F238E27FC236}">
                <a16:creationId xmlns:a16="http://schemas.microsoft.com/office/drawing/2014/main" id="{625D861F-E47D-4C08-AE49-5A8EA382629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1535" y="3116895"/>
            <a:ext cx="453936" cy="296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2D86BB67-680E-4E97-82B8-96B85FC4D643}"/>
              </a:ext>
            </a:extLst>
          </p:cNvPr>
          <p:cNvPicPr>
            <a:picLocks noChangeAspect="1"/>
          </p:cNvPicPr>
          <p:nvPr/>
        </p:nvPicPr>
        <p:blipFill>
          <a:blip r:embed="rId6"/>
          <a:stretch>
            <a:fillRect/>
          </a:stretch>
        </p:blipFill>
        <p:spPr>
          <a:xfrm>
            <a:off x="749883" y="3549299"/>
            <a:ext cx="457240" cy="310923"/>
          </a:xfrm>
          <a:prstGeom prst="rect">
            <a:avLst/>
          </a:prstGeom>
        </p:spPr>
      </p:pic>
      <p:pic>
        <p:nvPicPr>
          <p:cNvPr id="22" name="Picture 110" descr="C:\Documents and Settings\dtremblay\Desktop\+++Flags download flat\Lesotho_small.gif">
            <a:extLst>
              <a:ext uri="{FF2B5EF4-FFF2-40B4-BE49-F238E27FC236}">
                <a16:creationId xmlns:a16="http://schemas.microsoft.com/office/drawing/2014/main" id="{120DFE83-E5FF-4CA2-81A0-24A92A8610EC}"/>
              </a:ext>
            </a:extLst>
          </p:cNvPr>
          <p:cNvPicPr preferRelativeResize="0">
            <a:picLocks noChangeArrowheads="1"/>
          </p:cNvPicPr>
          <p:nvPr/>
        </p:nvPicPr>
        <p:blipFill>
          <a:blip r:embed="rId7" cstate="print"/>
          <a:srcRect/>
          <a:stretch>
            <a:fillRect/>
          </a:stretch>
        </p:blipFill>
        <p:spPr bwMode="auto">
          <a:xfrm>
            <a:off x="744070" y="4006564"/>
            <a:ext cx="461401" cy="307601"/>
          </a:xfrm>
          <a:prstGeom prst="rect">
            <a:avLst/>
          </a:prstGeom>
          <a:noFill/>
        </p:spPr>
      </p:pic>
      <p:pic>
        <p:nvPicPr>
          <p:cNvPr id="23" name="Picture 7">
            <a:extLst>
              <a:ext uri="{FF2B5EF4-FFF2-40B4-BE49-F238E27FC236}">
                <a16:creationId xmlns:a16="http://schemas.microsoft.com/office/drawing/2014/main" id="{2967623F-002E-49A8-9120-C78742729F2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4070" y="4467073"/>
            <a:ext cx="461401" cy="29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8">
            <a:extLst>
              <a:ext uri="{FF2B5EF4-FFF2-40B4-BE49-F238E27FC236}">
                <a16:creationId xmlns:a16="http://schemas.microsoft.com/office/drawing/2014/main" id="{E6C1F9AF-5E30-4207-A1D7-97BC38B4421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4069" y="4923562"/>
            <a:ext cx="461401" cy="298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38961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Courses offered: 23 institutions in 14 countries</a:t>
            </a:r>
          </a:p>
        </p:txBody>
      </p:sp>
      <p:sp>
        <p:nvSpPr>
          <p:cNvPr id="3" name="Content Placeholder 2"/>
          <p:cNvSpPr>
            <a:spLocks noGrp="1"/>
          </p:cNvSpPr>
          <p:nvPr>
            <p:ph idx="1"/>
          </p:nvPr>
        </p:nvSpPr>
        <p:spPr>
          <a:xfrm>
            <a:off x="1534160" y="1825625"/>
            <a:ext cx="6981190" cy="4351338"/>
          </a:xfrm>
        </p:spPr>
        <p:txBody>
          <a:bodyPr>
            <a:normAutofit lnSpcReduction="10000"/>
          </a:bodyPr>
          <a:lstStyle/>
          <a:p>
            <a:pPr marL="0" indent="0">
              <a:buNone/>
            </a:pPr>
            <a:r>
              <a:rPr lang="en-US" dirty="0"/>
              <a:t>Namibian College of Open Learning</a:t>
            </a:r>
          </a:p>
          <a:p>
            <a:pPr marL="0" indent="0">
              <a:buNone/>
            </a:pPr>
            <a:r>
              <a:rPr lang="en-US" dirty="0"/>
              <a:t>National University of Samoa</a:t>
            </a:r>
          </a:p>
          <a:p>
            <a:pPr marL="0" indent="0">
              <a:buNone/>
            </a:pPr>
            <a:r>
              <a:rPr lang="en-US" dirty="0"/>
              <a:t>University of Seychelles, Seychelles Tourism Academy, Seychelles Institute of Management and Seychelles Institute of Teacher Education</a:t>
            </a:r>
          </a:p>
          <a:p>
            <a:pPr marL="0" indent="0">
              <a:buNone/>
            </a:pPr>
            <a:r>
              <a:rPr lang="en-US" dirty="0"/>
              <a:t>Solomon Islands National University</a:t>
            </a:r>
          </a:p>
          <a:p>
            <a:pPr marL="0" indent="0">
              <a:buNone/>
            </a:pPr>
            <a:r>
              <a:rPr lang="en-US" dirty="0"/>
              <a:t>University of Swaziland</a:t>
            </a:r>
          </a:p>
          <a:p>
            <a:pPr marL="0" indent="0">
              <a:buNone/>
            </a:pPr>
            <a:r>
              <a:rPr lang="en-US" dirty="0"/>
              <a:t>University of The West Indies (Open Campus)</a:t>
            </a:r>
          </a:p>
          <a:p>
            <a:pPr marL="0" indent="0">
              <a:buNone/>
            </a:pPr>
            <a:r>
              <a:rPr lang="en-US" dirty="0"/>
              <a:t>Policy Academy and Caribbean Public Health Agency</a:t>
            </a:r>
          </a:p>
        </p:txBody>
      </p:sp>
      <p:pic>
        <p:nvPicPr>
          <p:cNvPr id="12" name="Picture 83" descr="C:\Documents and Settings\dtremblay\Desktop\+++Flags download flat\Namibia_flag.gif">
            <a:extLst>
              <a:ext uri="{FF2B5EF4-FFF2-40B4-BE49-F238E27FC236}">
                <a16:creationId xmlns:a16="http://schemas.microsoft.com/office/drawing/2014/main" id="{4661FAA0-EC8C-4897-B3C5-FF948080C1F2}"/>
              </a:ext>
            </a:extLst>
          </p:cNvPr>
          <p:cNvPicPr preferRelativeResize="0">
            <a:picLocks noChangeArrowheads="1"/>
          </p:cNvPicPr>
          <p:nvPr/>
        </p:nvPicPr>
        <p:blipFill>
          <a:blip r:embed="rId2" cstate="print"/>
          <a:srcRect/>
          <a:stretch>
            <a:fillRect/>
          </a:stretch>
        </p:blipFill>
        <p:spPr bwMode="auto">
          <a:xfrm>
            <a:off x="761999" y="1884158"/>
            <a:ext cx="461401" cy="307601"/>
          </a:xfrm>
          <a:prstGeom prst="rect">
            <a:avLst/>
          </a:prstGeom>
          <a:noFill/>
        </p:spPr>
      </p:pic>
      <p:pic>
        <p:nvPicPr>
          <p:cNvPr id="13" name="Picture 93" descr="C:\Documents and Settings\dtremblay\Desktop\+++Flags download flat\Samoa_flag.gif">
            <a:extLst>
              <a:ext uri="{FF2B5EF4-FFF2-40B4-BE49-F238E27FC236}">
                <a16:creationId xmlns:a16="http://schemas.microsoft.com/office/drawing/2014/main" id="{17FFE83C-2103-4E87-8169-A56AF34FB1ED}"/>
              </a:ext>
            </a:extLst>
          </p:cNvPr>
          <p:cNvPicPr preferRelativeResize="0">
            <a:picLocks noChangeArrowheads="1"/>
          </p:cNvPicPr>
          <p:nvPr/>
        </p:nvPicPr>
        <p:blipFill>
          <a:blip r:embed="rId3" cstate="print"/>
          <a:srcRect/>
          <a:stretch>
            <a:fillRect/>
          </a:stretch>
        </p:blipFill>
        <p:spPr bwMode="auto">
          <a:xfrm>
            <a:off x="761998" y="2336966"/>
            <a:ext cx="461401" cy="307601"/>
          </a:xfrm>
          <a:prstGeom prst="rect">
            <a:avLst/>
          </a:prstGeom>
          <a:noFill/>
        </p:spPr>
      </p:pic>
      <p:pic>
        <p:nvPicPr>
          <p:cNvPr id="14" name="Picture 94" descr="C:\Documents and Settings\dtremblay\Desktop\+++Flags download flat\Seychelles_flag.gif">
            <a:extLst>
              <a:ext uri="{FF2B5EF4-FFF2-40B4-BE49-F238E27FC236}">
                <a16:creationId xmlns:a16="http://schemas.microsoft.com/office/drawing/2014/main" id="{FF77C4C1-2FD3-487C-A5CD-DB8BE383AA13}"/>
              </a:ext>
            </a:extLst>
          </p:cNvPr>
          <p:cNvPicPr preferRelativeResize="0">
            <a:picLocks noChangeArrowheads="1"/>
          </p:cNvPicPr>
          <p:nvPr/>
        </p:nvPicPr>
        <p:blipFill>
          <a:blip r:embed="rId4" cstate="print"/>
          <a:srcRect/>
          <a:stretch>
            <a:fillRect/>
          </a:stretch>
        </p:blipFill>
        <p:spPr bwMode="auto">
          <a:xfrm>
            <a:off x="761997" y="2801727"/>
            <a:ext cx="461401" cy="307601"/>
          </a:xfrm>
          <a:prstGeom prst="rect">
            <a:avLst/>
          </a:prstGeom>
          <a:noFill/>
        </p:spPr>
      </p:pic>
      <p:pic>
        <p:nvPicPr>
          <p:cNvPr id="15" name="Picture 100" descr="C:\Documents and Settings\dtremblay\Desktop\+++Flags download flat\Swaziland_flag.gif">
            <a:extLst>
              <a:ext uri="{FF2B5EF4-FFF2-40B4-BE49-F238E27FC236}">
                <a16:creationId xmlns:a16="http://schemas.microsoft.com/office/drawing/2014/main" id="{E4EE70A9-5253-4E33-BF8F-6623D637DB12}"/>
              </a:ext>
            </a:extLst>
          </p:cNvPr>
          <p:cNvPicPr preferRelativeResize="0">
            <a:picLocks noChangeArrowheads="1"/>
          </p:cNvPicPr>
          <p:nvPr/>
        </p:nvPicPr>
        <p:blipFill>
          <a:blip r:embed="rId5" cstate="print"/>
          <a:srcRect/>
          <a:stretch>
            <a:fillRect/>
          </a:stretch>
        </p:blipFill>
        <p:spPr bwMode="auto">
          <a:xfrm>
            <a:off x="761997" y="4416229"/>
            <a:ext cx="461401" cy="307601"/>
          </a:xfrm>
          <a:prstGeom prst="rect">
            <a:avLst/>
          </a:prstGeom>
          <a:noFill/>
        </p:spPr>
      </p:pic>
      <p:pic>
        <p:nvPicPr>
          <p:cNvPr id="16" name="Picture 97" descr="C:\Documents and Settings\dtremblay\Desktop\+++Flags download flat\Solomon-Islands_flag.gif">
            <a:extLst>
              <a:ext uri="{FF2B5EF4-FFF2-40B4-BE49-F238E27FC236}">
                <a16:creationId xmlns:a16="http://schemas.microsoft.com/office/drawing/2014/main" id="{51581605-2C0E-4D9E-B525-887E6146D97E}"/>
              </a:ext>
            </a:extLst>
          </p:cNvPr>
          <p:cNvPicPr preferRelativeResize="0">
            <a:picLocks noChangeArrowheads="1"/>
          </p:cNvPicPr>
          <p:nvPr/>
        </p:nvPicPr>
        <p:blipFill>
          <a:blip r:embed="rId6" cstate="print"/>
          <a:srcRect/>
          <a:stretch>
            <a:fillRect/>
          </a:stretch>
        </p:blipFill>
        <p:spPr bwMode="auto">
          <a:xfrm>
            <a:off x="761997" y="3932418"/>
            <a:ext cx="461401" cy="307601"/>
          </a:xfrm>
          <a:prstGeom prst="rect">
            <a:avLst/>
          </a:prstGeom>
          <a:noFill/>
        </p:spPr>
      </p:pic>
      <p:pic>
        <p:nvPicPr>
          <p:cNvPr id="19" name="Picture 18" descr="C:\Users\jlesperance\Desktop\UWI_logo_full.jpg">
            <a:extLst>
              <a:ext uri="{FF2B5EF4-FFF2-40B4-BE49-F238E27FC236}">
                <a16:creationId xmlns:a16="http://schemas.microsoft.com/office/drawing/2014/main" id="{538797FD-6FEA-4644-8EA0-774D93B47C79}"/>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63622"/>
          <a:stretch/>
        </p:blipFill>
        <p:spPr bwMode="auto">
          <a:xfrm>
            <a:off x="753638" y="4883150"/>
            <a:ext cx="469759" cy="30466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03" descr="C:\Documents and Settings\dtremblay\Desktop\+++Flags download flat\Trinidad-and-Tobago_flag.gif">
            <a:extLst>
              <a:ext uri="{FF2B5EF4-FFF2-40B4-BE49-F238E27FC236}">
                <a16:creationId xmlns:a16="http://schemas.microsoft.com/office/drawing/2014/main" id="{19339DE4-5957-42D3-A6A8-1E2F73D383DC}"/>
              </a:ext>
            </a:extLst>
          </p:cNvPr>
          <p:cNvPicPr preferRelativeResize="0">
            <a:picLocks noChangeArrowheads="1"/>
          </p:cNvPicPr>
          <p:nvPr/>
        </p:nvPicPr>
        <p:blipFill>
          <a:blip r:embed="rId8" cstate="print"/>
          <a:srcRect/>
          <a:stretch>
            <a:fillRect/>
          </a:stretch>
        </p:blipFill>
        <p:spPr bwMode="auto">
          <a:xfrm>
            <a:off x="753639" y="5389781"/>
            <a:ext cx="461401" cy="307601"/>
          </a:xfrm>
          <a:prstGeom prst="rect">
            <a:avLst/>
          </a:prstGeom>
          <a:noFill/>
        </p:spPr>
      </p:pic>
    </p:spTree>
    <p:extLst>
      <p:ext uri="{BB962C8B-B14F-4D97-AF65-F5344CB8AC3E}">
        <p14:creationId xmlns:p14="http://schemas.microsoft.com/office/powerpoint/2010/main" val="1307626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1700" y="365126"/>
            <a:ext cx="5073650" cy="1325563"/>
          </a:xfrm>
        </p:spPr>
        <p:txBody>
          <a:bodyPr/>
          <a:lstStyle/>
          <a:p>
            <a:pPr algn="l"/>
            <a:r>
              <a:rPr lang="en-CA" dirty="0"/>
              <a:t>Graduation</a:t>
            </a:r>
          </a:p>
        </p:txBody>
      </p:sp>
      <p:sp>
        <p:nvSpPr>
          <p:cNvPr id="3" name="Content Placeholder 2"/>
          <p:cNvSpPr>
            <a:spLocks noGrp="1"/>
          </p:cNvSpPr>
          <p:nvPr>
            <p:ph idx="1"/>
          </p:nvPr>
        </p:nvSpPr>
        <p:spPr>
          <a:xfrm>
            <a:off x="3352800" y="1825625"/>
            <a:ext cx="5162550" cy="4351338"/>
          </a:xfrm>
        </p:spPr>
        <p:txBody>
          <a:bodyPr/>
          <a:lstStyle/>
          <a:p>
            <a:r>
              <a:rPr lang="en-US" dirty="0"/>
              <a:t>First cohort graduate after following a full-time Diploma in Sustainable Agriculture for Small States, Samoa and are in full time employment </a:t>
            </a:r>
          </a:p>
          <a:p>
            <a:endParaRPr lang="en-CA" dirty="0"/>
          </a:p>
        </p:txBody>
      </p:sp>
      <p:pic>
        <p:nvPicPr>
          <p:cNvPr id="4" name="Picture 3">
            <a:extLst>
              <a:ext uri="{FF2B5EF4-FFF2-40B4-BE49-F238E27FC236}">
                <a16:creationId xmlns:a16="http://schemas.microsoft.com/office/drawing/2014/main" id="{CBDF4D9B-D3B5-4E0B-9DFC-F8FCB2B2F3A0}"/>
              </a:ext>
            </a:extLst>
          </p:cNvPr>
          <p:cNvPicPr>
            <a:picLocks noChangeAspect="1"/>
          </p:cNvPicPr>
          <p:nvPr/>
        </p:nvPicPr>
        <p:blipFill>
          <a:blip r:embed="rId2"/>
          <a:stretch>
            <a:fillRect/>
          </a:stretch>
        </p:blipFill>
        <p:spPr>
          <a:xfrm>
            <a:off x="0" y="0"/>
            <a:ext cx="1749744" cy="6858000"/>
          </a:xfrm>
          <a:prstGeom prst="rect">
            <a:avLst/>
          </a:prstGeom>
        </p:spPr>
      </p:pic>
      <p:pic>
        <p:nvPicPr>
          <p:cNvPr id="10" name="Picture 9">
            <a:extLst>
              <a:ext uri="{FF2B5EF4-FFF2-40B4-BE49-F238E27FC236}">
                <a16:creationId xmlns:a16="http://schemas.microsoft.com/office/drawing/2014/main" id="{C15A41AA-CDB9-4533-BACB-C4961F9A84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319" y="819664"/>
            <a:ext cx="2276156" cy="5523472"/>
          </a:xfrm>
          <a:prstGeom prst="rect">
            <a:avLst/>
          </a:prstGeom>
        </p:spPr>
      </p:pic>
      <p:pic>
        <p:nvPicPr>
          <p:cNvPr id="11" name="Picture 2" descr="C:\Users\dizcriz\Desktop\VUSSC logo.png">
            <a:extLst>
              <a:ext uri="{FF2B5EF4-FFF2-40B4-BE49-F238E27FC236}">
                <a16:creationId xmlns:a16="http://schemas.microsoft.com/office/drawing/2014/main" id="{36401E4A-EE53-4249-812B-9565D9759347}"/>
              </a:ext>
            </a:extLst>
          </p:cNvPr>
          <p:cNvPicPr>
            <a:picLocks noChangeAspect="1" noChangeArrowheads="1"/>
          </p:cNvPicPr>
          <p:nvPr/>
        </p:nvPicPr>
        <p:blipFill>
          <a:blip r:embed="rId4" cstate="print"/>
          <a:srcRect/>
          <a:stretch>
            <a:fillRect/>
          </a:stretch>
        </p:blipFill>
        <p:spPr bwMode="auto">
          <a:xfrm>
            <a:off x="7316912" y="365126"/>
            <a:ext cx="1367353" cy="840726"/>
          </a:xfrm>
          <a:prstGeom prst="rect">
            <a:avLst/>
          </a:prstGeom>
          <a:noFill/>
        </p:spPr>
      </p:pic>
    </p:spTree>
    <p:extLst>
      <p:ext uri="{BB962C8B-B14F-4D97-AF65-F5344CB8AC3E}">
        <p14:creationId xmlns:p14="http://schemas.microsoft.com/office/powerpoint/2010/main" val="236969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DCE0495-97EA-4D4B-A570-11DFE36525D0}"/>
              </a:ext>
            </a:extLst>
          </p:cNvPr>
          <p:cNvSpPr/>
          <p:nvPr/>
        </p:nvSpPr>
        <p:spPr>
          <a:xfrm>
            <a:off x="6754585" y="1561419"/>
            <a:ext cx="2514599" cy="1077218"/>
          </a:xfrm>
          <a:prstGeom prst="rect">
            <a:avLst/>
          </a:prstGeom>
        </p:spPr>
        <p:txBody>
          <a:bodyPr wrap="square">
            <a:spAutoFit/>
          </a:bodyPr>
          <a:lstStyle/>
          <a:p>
            <a:r>
              <a:rPr lang="en-US" altLang="en-US" sz="3200" dirty="0">
                <a:solidFill>
                  <a:srgbClr val="290088"/>
                </a:solidFill>
                <a:latin typeface="+mj-lt"/>
              </a:rPr>
              <a:t>For QA and mobility</a:t>
            </a:r>
          </a:p>
        </p:txBody>
      </p:sp>
      <p:pic>
        <p:nvPicPr>
          <p:cNvPr id="7" name="Picture 6">
            <a:extLst>
              <a:ext uri="{FF2B5EF4-FFF2-40B4-BE49-F238E27FC236}">
                <a16:creationId xmlns:a16="http://schemas.microsoft.com/office/drawing/2014/main" id="{1DB061A1-ACB3-4786-A78A-421AB2F3E98A}"/>
              </a:ext>
            </a:extLst>
          </p:cNvPr>
          <p:cNvPicPr>
            <a:picLocks noChangeAspect="1"/>
          </p:cNvPicPr>
          <p:nvPr/>
        </p:nvPicPr>
        <p:blipFill>
          <a:blip r:embed="rId2"/>
          <a:stretch>
            <a:fillRect/>
          </a:stretch>
        </p:blipFill>
        <p:spPr>
          <a:xfrm>
            <a:off x="1484679" y="152400"/>
            <a:ext cx="4890721" cy="64384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98246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2570"/>
            <a:ext cx="7886700" cy="800734"/>
          </a:xfrm>
        </p:spPr>
        <p:txBody>
          <a:bodyPr/>
          <a:lstStyle/>
          <a:p>
            <a:r>
              <a:rPr lang="en-CA" dirty="0">
                <a:solidFill>
                  <a:srgbClr val="C15914"/>
                </a:solidFill>
              </a:rPr>
              <a:t>Commonwealth Executive MBA/MPA</a:t>
            </a:r>
          </a:p>
        </p:txBody>
      </p:sp>
      <p:sp>
        <p:nvSpPr>
          <p:cNvPr id="3" name="Content Placeholder 2"/>
          <p:cNvSpPr>
            <a:spLocks noGrp="1"/>
          </p:cNvSpPr>
          <p:nvPr>
            <p:ph idx="1"/>
          </p:nvPr>
        </p:nvSpPr>
        <p:spPr>
          <a:xfrm>
            <a:off x="383458" y="1018377"/>
            <a:ext cx="8131892" cy="5839623"/>
          </a:xfrm>
        </p:spPr>
        <p:txBody>
          <a:bodyPr>
            <a:normAutofit/>
          </a:bodyPr>
          <a:lstStyle/>
          <a:p>
            <a:pPr marL="0" indent="0">
              <a:buNone/>
            </a:pPr>
            <a:r>
              <a:rPr lang="en-US" dirty="0"/>
              <a:t>National Open University of Nigeria</a:t>
            </a:r>
          </a:p>
          <a:p>
            <a:pPr marL="0" indent="0">
              <a:buNone/>
            </a:pPr>
            <a:r>
              <a:rPr lang="en-US" dirty="0"/>
              <a:t>Kwame Nkrumah University of Science and Technology</a:t>
            </a:r>
          </a:p>
          <a:p>
            <a:pPr marL="0" indent="0">
              <a:buNone/>
            </a:pPr>
            <a:r>
              <a:rPr lang="en-US" dirty="0"/>
              <a:t>University of the Commonwealth Caribbean </a:t>
            </a:r>
          </a:p>
          <a:p>
            <a:pPr marL="0" indent="0">
              <a:buNone/>
            </a:pPr>
            <a:r>
              <a:rPr lang="en-US" dirty="0"/>
              <a:t>University of Guyana</a:t>
            </a:r>
          </a:p>
          <a:p>
            <a:pPr marL="0" indent="0">
              <a:buNone/>
            </a:pPr>
            <a:r>
              <a:rPr lang="en-US" dirty="0"/>
              <a:t>University College of the Cayman Islands</a:t>
            </a:r>
          </a:p>
          <a:p>
            <a:pPr marL="0" indent="0">
              <a:buNone/>
            </a:pPr>
            <a:r>
              <a:rPr lang="en-US" dirty="0" err="1"/>
              <a:t>Allama</a:t>
            </a:r>
            <a:r>
              <a:rPr lang="en-US" dirty="0"/>
              <a:t> Iqbal Open University	</a:t>
            </a:r>
          </a:p>
          <a:p>
            <a:pPr marL="0" indent="0">
              <a:buNone/>
            </a:pPr>
            <a:r>
              <a:rPr lang="en-US" dirty="0"/>
              <a:t>Bangladesh Open University </a:t>
            </a:r>
          </a:p>
          <a:p>
            <a:pPr marL="0" indent="0">
              <a:buNone/>
            </a:pPr>
            <a:r>
              <a:rPr lang="en-US" dirty="0"/>
              <a:t>Open University of Sri Lanka </a:t>
            </a:r>
          </a:p>
          <a:p>
            <a:pPr marL="0" indent="0">
              <a:buNone/>
            </a:pPr>
            <a:r>
              <a:rPr lang="en-US" dirty="0"/>
              <a:t>Open University of Mauritius </a:t>
            </a:r>
          </a:p>
          <a:p>
            <a:pPr marL="0" indent="0">
              <a:buNone/>
            </a:pPr>
            <a:r>
              <a:rPr lang="en-US" dirty="0" err="1"/>
              <a:t>Wawasan</a:t>
            </a:r>
            <a:r>
              <a:rPr lang="en-US" dirty="0"/>
              <a:t> Open University </a:t>
            </a:r>
          </a:p>
          <a:p>
            <a:pPr marL="0" indent="0">
              <a:buNone/>
            </a:pPr>
            <a:r>
              <a:rPr lang="en-US" dirty="0"/>
              <a:t>Botswana College of Distance and Open Learning</a:t>
            </a:r>
          </a:p>
          <a:p>
            <a:pPr marL="0" indent="0">
              <a:buNone/>
            </a:pPr>
            <a:endParaRPr lang="en-US" dirty="0"/>
          </a:p>
          <a:p>
            <a:pPr marL="0" indent="0">
              <a:buNone/>
            </a:pPr>
            <a:endParaRPr lang="en-US" dirty="0"/>
          </a:p>
        </p:txBody>
      </p:sp>
      <p:pic>
        <p:nvPicPr>
          <p:cNvPr id="6" name="Picture 5">
            <a:extLst>
              <a:ext uri="{FF2B5EF4-FFF2-40B4-BE49-F238E27FC236}">
                <a16:creationId xmlns:a16="http://schemas.microsoft.com/office/drawing/2014/main" id="{1F69508D-D4A2-475D-8536-4D867524794F}"/>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415313" y="2797367"/>
            <a:ext cx="2598057" cy="3001092"/>
          </a:xfrm>
          <a:prstGeom prst="rect">
            <a:avLst/>
          </a:prstGeom>
        </p:spPr>
      </p:pic>
      <p:sp>
        <p:nvSpPr>
          <p:cNvPr id="7" name="Rectangle 6">
            <a:extLst>
              <a:ext uri="{FF2B5EF4-FFF2-40B4-BE49-F238E27FC236}">
                <a16:creationId xmlns:a16="http://schemas.microsoft.com/office/drawing/2014/main" id="{A8B2B698-AC56-4529-97BE-167790A82F3A}"/>
              </a:ext>
            </a:extLst>
          </p:cNvPr>
          <p:cNvSpPr/>
          <p:nvPr/>
        </p:nvSpPr>
        <p:spPr>
          <a:xfrm>
            <a:off x="5438866" y="2845581"/>
            <a:ext cx="4572000" cy="2308324"/>
          </a:xfrm>
          <a:prstGeom prst="rect">
            <a:avLst/>
          </a:prstGeom>
        </p:spPr>
        <p:txBody>
          <a:bodyPr>
            <a:spAutoFit/>
          </a:bodyPr>
          <a:lstStyle/>
          <a:p>
            <a:pPr algn="ctr"/>
            <a:r>
              <a:rPr lang="en-US" sz="9600" b="1" dirty="0"/>
              <a:t>11</a:t>
            </a:r>
            <a:r>
              <a:rPr lang="en-US" sz="4000" dirty="0"/>
              <a:t> </a:t>
            </a:r>
          </a:p>
          <a:p>
            <a:pPr algn="ctr"/>
            <a:r>
              <a:rPr lang="en-US" sz="2400" dirty="0"/>
              <a:t>Partner </a:t>
            </a:r>
          </a:p>
          <a:p>
            <a:pPr algn="ctr"/>
            <a:r>
              <a:rPr lang="en-US" sz="2400" dirty="0"/>
              <a:t>Institutions</a:t>
            </a:r>
          </a:p>
        </p:txBody>
      </p:sp>
    </p:spTree>
    <p:extLst>
      <p:ext uri="{BB962C8B-B14F-4D97-AF65-F5344CB8AC3E}">
        <p14:creationId xmlns:p14="http://schemas.microsoft.com/office/powerpoint/2010/main" val="333486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7203" t="17725" r="11699" b="457"/>
          <a:stretch/>
        </p:blipFill>
        <p:spPr>
          <a:xfrm>
            <a:off x="0" y="0"/>
            <a:ext cx="9143999" cy="6152322"/>
          </a:xfrm>
        </p:spPr>
      </p:pic>
      <p:sp>
        <p:nvSpPr>
          <p:cNvPr id="2" name="Rectangle 1">
            <a:extLst>
              <a:ext uri="{FF2B5EF4-FFF2-40B4-BE49-F238E27FC236}">
                <a16:creationId xmlns:a16="http://schemas.microsoft.com/office/drawing/2014/main" id="{B5CA7C2A-759A-4CE8-91B1-4AE11F265F7C}"/>
              </a:ext>
            </a:extLst>
          </p:cNvPr>
          <p:cNvSpPr/>
          <p:nvPr/>
        </p:nvSpPr>
        <p:spPr>
          <a:xfrm>
            <a:off x="0" y="5156200"/>
            <a:ext cx="8318500" cy="1701800"/>
          </a:xfrm>
          <a:prstGeom prst="rect">
            <a:avLst/>
          </a:prstGeom>
          <a:solidFill>
            <a:srgbClr val="C159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6" name="Picture 2" descr="Signature_White Backgrou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182" y="3076161"/>
            <a:ext cx="3009433" cy="16531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18"/>
          <p:cNvSpPr/>
          <p:nvPr/>
        </p:nvSpPr>
        <p:spPr>
          <a:xfrm>
            <a:off x="199182" y="5222270"/>
            <a:ext cx="7928818" cy="1569660"/>
          </a:xfrm>
          <a:prstGeom prst="rect">
            <a:avLst/>
          </a:prstGeom>
        </p:spPr>
        <p:txBody>
          <a:bodyPr wrap="square">
            <a:spAutoFit/>
          </a:bodyPr>
          <a:lstStyle/>
          <a:p>
            <a:r>
              <a:rPr lang="en-US" sz="3200" dirty="0">
                <a:solidFill>
                  <a:schemeClr val="bg1"/>
                </a:solidFill>
              </a:rPr>
              <a:t>Raymond </a:t>
            </a:r>
            <a:r>
              <a:rPr lang="en-US" sz="3200" dirty="0" err="1">
                <a:solidFill>
                  <a:schemeClr val="bg1"/>
                </a:solidFill>
              </a:rPr>
              <a:t>Loh</a:t>
            </a:r>
            <a:r>
              <a:rPr lang="en-US" sz="3200" dirty="0">
                <a:solidFill>
                  <a:schemeClr val="bg1"/>
                </a:solidFill>
              </a:rPr>
              <a:t>: CEMBA Graduate - “…offering moving and relocation services to clients in over 40 countries.”</a:t>
            </a:r>
          </a:p>
        </p:txBody>
      </p:sp>
      <p:pic>
        <p:nvPicPr>
          <p:cNvPr id="12" name="Picture 10" descr="https://upload.wikimedia.org/wikipedia/commons/thumb/6/66/Flag_of_Malaysia.svg/1920px-Flag_of_Malaysia.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423974" cy="924339"/>
          </a:xfrm>
          <a:prstGeom prst="rect">
            <a:avLst/>
          </a:prstGeom>
          <a:noFill/>
          <a:ln>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590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226704" y="1335317"/>
            <a:ext cx="4727123" cy="5172303"/>
          </a:xfrm>
        </p:spPr>
        <p:txBody>
          <a:bodyPr>
            <a:normAutofit/>
          </a:bodyPr>
          <a:lstStyle/>
          <a:p>
            <a:pPr marL="0" indent="0">
              <a:buNone/>
            </a:pPr>
            <a:r>
              <a:rPr lang="en-US" sz="3600" u="sng" dirty="0"/>
              <a:t>ASIA</a:t>
            </a:r>
          </a:p>
          <a:p>
            <a:pPr marL="0" indent="0">
              <a:buNone/>
            </a:pPr>
            <a:r>
              <a:rPr lang="en-US" sz="3600" dirty="0"/>
              <a:t>India</a:t>
            </a:r>
          </a:p>
          <a:p>
            <a:pPr marL="0" indent="0">
              <a:buNone/>
            </a:pPr>
            <a:r>
              <a:rPr lang="en-US" sz="3600" dirty="0"/>
              <a:t>Sri Lanka</a:t>
            </a:r>
            <a:endParaRPr lang="en-US" sz="3600" u="sng" dirty="0"/>
          </a:p>
          <a:p>
            <a:pPr marL="0" indent="0">
              <a:buNone/>
            </a:pPr>
            <a:endParaRPr lang="en-US" sz="3600" u="sng" dirty="0"/>
          </a:p>
          <a:p>
            <a:pPr marL="0" indent="0">
              <a:buNone/>
            </a:pPr>
            <a:endParaRPr lang="en-US" sz="3600" u="sng" dirty="0"/>
          </a:p>
          <a:p>
            <a:pPr marL="0" indent="0">
              <a:buNone/>
            </a:pPr>
            <a:r>
              <a:rPr lang="en-US" sz="3600" u="sng" dirty="0"/>
              <a:t>CARIBBEAN</a:t>
            </a:r>
          </a:p>
          <a:p>
            <a:pPr marL="0" indent="0">
              <a:buNone/>
            </a:pPr>
            <a:r>
              <a:rPr lang="en-US" sz="3600" dirty="0"/>
              <a:t>Antigua and Barbuda</a:t>
            </a:r>
          </a:p>
          <a:p>
            <a:pPr marL="0" indent="0">
              <a:buNone/>
            </a:pPr>
            <a:r>
              <a:rPr lang="en-US" sz="3600" dirty="0"/>
              <a:t>Jamaica</a:t>
            </a:r>
          </a:p>
        </p:txBody>
      </p:sp>
      <p:sp>
        <p:nvSpPr>
          <p:cNvPr id="4" name="Content Placeholder 3">
            <a:extLst>
              <a:ext uri="{FF2B5EF4-FFF2-40B4-BE49-F238E27FC236}">
                <a16:creationId xmlns:a16="http://schemas.microsoft.com/office/drawing/2014/main" id="{4301D6E8-B010-4F4A-9AC5-BC5F0DBFE09E}"/>
              </a:ext>
            </a:extLst>
          </p:cNvPr>
          <p:cNvSpPr>
            <a:spLocks noGrp="1"/>
          </p:cNvSpPr>
          <p:nvPr>
            <p:ph sz="half" idx="2"/>
          </p:nvPr>
        </p:nvSpPr>
        <p:spPr>
          <a:xfrm>
            <a:off x="595992" y="1346654"/>
            <a:ext cx="3886200" cy="4351338"/>
          </a:xfrm>
        </p:spPr>
        <p:txBody>
          <a:bodyPr>
            <a:noAutofit/>
          </a:bodyPr>
          <a:lstStyle/>
          <a:p>
            <a:pPr marL="0" indent="0">
              <a:buNone/>
            </a:pPr>
            <a:r>
              <a:rPr lang="en-US" sz="3600" u="sng" dirty="0"/>
              <a:t>AFRICA</a:t>
            </a:r>
          </a:p>
          <a:p>
            <a:pPr marL="0" indent="0">
              <a:buNone/>
            </a:pPr>
            <a:r>
              <a:rPr lang="en-US" sz="3600" dirty="0"/>
              <a:t>Kenya</a:t>
            </a:r>
          </a:p>
          <a:p>
            <a:pPr marL="0" indent="0">
              <a:buNone/>
            </a:pPr>
            <a:r>
              <a:rPr lang="en-US" sz="3600" dirty="0"/>
              <a:t>Uganda</a:t>
            </a:r>
          </a:p>
          <a:p>
            <a:pPr marL="0" indent="0">
              <a:buNone/>
            </a:pPr>
            <a:r>
              <a:rPr lang="en-US" sz="3600" dirty="0"/>
              <a:t>Tanzania</a:t>
            </a:r>
          </a:p>
          <a:p>
            <a:pPr marL="0" indent="0">
              <a:buNone/>
            </a:pPr>
            <a:r>
              <a:rPr lang="en-US" sz="3600" dirty="0"/>
              <a:t>Ghana</a:t>
            </a:r>
          </a:p>
          <a:p>
            <a:pPr marL="0" indent="0">
              <a:buNone/>
            </a:pPr>
            <a:r>
              <a:rPr lang="en-US" sz="3600" dirty="0"/>
              <a:t>Seychelles</a:t>
            </a:r>
          </a:p>
          <a:p>
            <a:pPr marL="0" indent="0">
              <a:buNone/>
            </a:pPr>
            <a:r>
              <a:rPr lang="en-US" sz="3600" dirty="0"/>
              <a:t>Mauritius</a:t>
            </a:r>
          </a:p>
          <a:p>
            <a:pPr marL="0" indent="0">
              <a:buNone/>
            </a:pPr>
            <a:r>
              <a:rPr lang="en-US" sz="3600" dirty="0"/>
              <a:t>Tonga</a:t>
            </a:r>
          </a:p>
        </p:txBody>
      </p:sp>
      <p:sp>
        <p:nvSpPr>
          <p:cNvPr id="5" name="Rectangle 4">
            <a:extLst>
              <a:ext uri="{FF2B5EF4-FFF2-40B4-BE49-F238E27FC236}">
                <a16:creationId xmlns:a16="http://schemas.microsoft.com/office/drawing/2014/main" id="{B9872184-CAD8-4DA0-BD27-1BBEA86AAF81}"/>
              </a:ext>
            </a:extLst>
          </p:cNvPr>
          <p:cNvSpPr/>
          <p:nvPr/>
        </p:nvSpPr>
        <p:spPr>
          <a:xfrm>
            <a:off x="0" y="0"/>
            <a:ext cx="9144000" cy="816161"/>
          </a:xfrm>
          <a:prstGeom prst="rect">
            <a:avLst/>
          </a:prstGeom>
          <a:solidFill>
            <a:srgbClr val="8F0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2FAFD63F-FCEF-4546-81A0-14D36EBB7D13}"/>
              </a:ext>
            </a:extLst>
          </p:cNvPr>
          <p:cNvSpPr/>
          <p:nvPr/>
        </p:nvSpPr>
        <p:spPr>
          <a:xfrm>
            <a:off x="157648" y="46719"/>
            <a:ext cx="8986352" cy="646331"/>
          </a:xfrm>
          <a:prstGeom prst="rect">
            <a:avLst/>
          </a:prstGeom>
        </p:spPr>
        <p:txBody>
          <a:bodyPr wrap="square">
            <a:spAutoFit/>
          </a:bodyPr>
          <a:lstStyle/>
          <a:p>
            <a:pPr algn="ctr"/>
            <a:r>
              <a:rPr lang="en-US" sz="3600" dirty="0">
                <a:solidFill>
                  <a:schemeClr val="bg1"/>
                </a:solidFill>
                <a:latin typeface="+mj-lt"/>
              </a:rPr>
              <a:t>Lifelong Learning for Farmers</a:t>
            </a:r>
          </a:p>
        </p:txBody>
      </p:sp>
      <p:sp>
        <p:nvSpPr>
          <p:cNvPr id="7" name="Rectangle 6">
            <a:extLst>
              <a:ext uri="{FF2B5EF4-FFF2-40B4-BE49-F238E27FC236}">
                <a16:creationId xmlns:a16="http://schemas.microsoft.com/office/drawing/2014/main" id="{57EA2307-C1C3-4005-BD6D-7ECDA1D41A08}"/>
              </a:ext>
            </a:extLst>
          </p:cNvPr>
          <p:cNvSpPr/>
          <p:nvPr/>
        </p:nvSpPr>
        <p:spPr>
          <a:xfrm>
            <a:off x="6125030" y="626509"/>
            <a:ext cx="2612571" cy="3323987"/>
          </a:xfrm>
          <a:prstGeom prst="rect">
            <a:avLst/>
          </a:prstGeom>
        </p:spPr>
        <p:txBody>
          <a:bodyPr wrap="square">
            <a:spAutoFit/>
          </a:bodyPr>
          <a:lstStyle/>
          <a:p>
            <a:pPr algn="ctr"/>
            <a:r>
              <a:rPr lang="en-CA" sz="17000" dirty="0">
                <a:solidFill>
                  <a:srgbClr val="8F0249"/>
                </a:solidFill>
                <a:latin typeface="+mj-lt"/>
              </a:rPr>
              <a:t>11</a:t>
            </a:r>
            <a:r>
              <a:rPr lang="en-CA" sz="16600" dirty="0">
                <a:solidFill>
                  <a:srgbClr val="8F0249"/>
                </a:solidFill>
                <a:latin typeface="+mj-lt"/>
              </a:rPr>
              <a:t> </a:t>
            </a:r>
            <a:br>
              <a:rPr lang="en-CA" sz="2800" dirty="0">
                <a:latin typeface="+mj-lt"/>
              </a:rPr>
            </a:br>
            <a:r>
              <a:rPr lang="en-CA" sz="4000" b="1" dirty="0">
                <a:solidFill>
                  <a:srgbClr val="8F0249"/>
                </a:solidFill>
                <a:latin typeface="+mj-lt"/>
              </a:rPr>
              <a:t>COUNTRIES</a:t>
            </a:r>
            <a:endParaRPr lang="en-CA" sz="2800" b="1" dirty="0">
              <a:solidFill>
                <a:srgbClr val="8F0249"/>
              </a:solidFill>
              <a:latin typeface="+mj-lt"/>
            </a:endParaRPr>
          </a:p>
        </p:txBody>
      </p:sp>
    </p:spTree>
    <p:extLst>
      <p:ext uri="{BB962C8B-B14F-4D97-AF65-F5344CB8AC3E}">
        <p14:creationId xmlns:p14="http://schemas.microsoft.com/office/powerpoint/2010/main" val="2865167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829" t="7917" r="2304" b="223"/>
          <a:stretch/>
        </p:blipFill>
        <p:spPr bwMode="auto">
          <a:xfrm>
            <a:off x="0" y="0"/>
            <a:ext cx="9144000" cy="6081486"/>
          </a:xfrm>
          <a:prstGeom prst="rect">
            <a:avLst/>
          </a:prstGeom>
          <a:extLst>
            <a:ext uri="{909E8E84-426E-40DD-AFC4-6F175D3DCCD1}">
              <a14:hiddenFill xmlns:a14="http://schemas.microsoft.com/office/drawing/2010/main">
                <a:solidFill>
                  <a:schemeClr val="accent1"/>
                </a:solidFill>
              </a14:hiddenFill>
            </a:ext>
          </a:extLst>
        </p:spPr>
      </p:pic>
      <p:sp>
        <p:nvSpPr>
          <p:cNvPr id="4" name="Rectangle: Single Corner Snipped 3">
            <a:extLst>
              <a:ext uri="{FF2B5EF4-FFF2-40B4-BE49-F238E27FC236}">
                <a16:creationId xmlns:a16="http://schemas.microsoft.com/office/drawing/2014/main" id="{0E2C0035-0FDF-4F2F-B955-A03A6CA36B3E}"/>
              </a:ext>
            </a:extLst>
          </p:cNvPr>
          <p:cNvSpPr/>
          <p:nvPr/>
        </p:nvSpPr>
        <p:spPr>
          <a:xfrm>
            <a:off x="0" y="5515429"/>
            <a:ext cx="8244114" cy="1342572"/>
          </a:xfrm>
          <a:prstGeom prst="snip1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000" dirty="0">
                <a:solidFill>
                  <a:schemeClr val="bg1"/>
                </a:solidFill>
              </a:rPr>
              <a:t>INCREASING FOOD SECURITY - Every $1 invested in learning, facilitation and networking resulted in $9 worth of income and assets.</a:t>
            </a:r>
          </a:p>
        </p:txBody>
      </p:sp>
    </p:spTree>
    <p:extLst>
      <p:ext uri="{BB962C8B-B14F-4D97-AF65-F5344CB8AC3E}">
        <p14:creationId xmlns:p14="http://schemas.microsoft.com/office/powerpoint/2010/main" val="280188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p:cNvCxnSpPr/>
          <p:nvPr/>
        </p:nvCxnSpPr>
        <p:spPr>
          <a:xfrm>
            <a:off x="-9796" y="6082388"/>
            <a:ext cx="916359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0"/>
            <a:ext cx="9143999" cy="6192078"/>
          </a:xfrm>
          <a:prstGeom prst="rect">
            <a:avLst/>
          </a:prstGeom>
        </p:spPr>
      </p:pic>
      <p:pic>
        <p:nvPicPr>
          <p:cNvPr id="1026" name="Picture 2" descr="Kenya fla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0"/>
            <a:ext cx="1456118" cy="971628"/>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1"/>
          <p:cNvSpPr txBox="1">
            <a:spLocks/>
          </p:cNvSpPr>
          <p:nvPr/>
        </p:nvSpPr>
        <p:spPr bwMode="auto">
          <a:xfrm>
            <a:off x="-9796" y="6082748"/>
            <a:ext cx="9153795" cy="775252"/>
          </a:xfrm>
          <a:prstGeom prst="snip1Rect">
            <a:avLst/>
          </a:prstGeom>
          <a:blipFill>
            <a:blip r:embed="rId5">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1" name="Content Placeholder 1"/>
          <p:cNvSpPr txBox="1">
            <a:spLocks/>
          </p:cNvSpPr>
          <p:nvPr/>
        </p:nvSpPr>
        <p:spPr bwMode="auto">
          <a:xfrm>
            <a:off x="290284" y="6191637"/>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ECONOMIC GROWTH</a:t>
            </a:r>
          </a:p>
        </p:txBody>
      </p:sp>
      <p:sp>
        <p:nvSpPr>
          <p:cNvPr id="12" name="Rectangle 11"/>
          <p:cNvSpPr/>
          <p:nvPr/>
        </p:nvSpPr>
        <p:spPr>
          <a:xfrm>
            <a:off x="3649617" y="6270319"/>
            <a:ext cx="5382623" cy="400110"/>
          </a:xfrm>
          <a:prstGeom prst="rect">
            <a:avLst/>
          </a:prstGeom>
        </p:spPr>
        <p:txBody>
          <a:bodyPr wrap="square">
            <a:spAutoFit/>
          </a:bodyPr>
          <a:lstStyle/>
          <a:p>
            <a:r>
              <a:rPr lang="en-US" sz="2000" dirty="0">
                <a:solidFill>
                  <a:schemeClr val="bg1"/>
                </a:solidFill>
                <a:latin typeface="HelveticaNeueLT Std Cn" panose="020B0506030502030204" pitchFamily="34" charset="0"/>
              </a:rPr>
              <a:t>1% increase in empowerment 2.3% increase in profit</a:t>
            </a:r>
          </a:p>
        </p:txBody>
      </p:sp>
    </p:spTree>
    <p:extLst>
      <p:ext uri="{BB962C8B-B14F-4D97-AF65-F5344CB8AC3E}">
        <p14:creationId xmlns:p14="http://schemas.microsoft.com/office/powerpoint/2010/main" val="29262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514" y="0"/>
            <a:ext cx="9158514" cy="6858000"/>
          </a:xfrm>
          <a:prstGeom prst="rect">
            <a:avLst/>
          </a:prstGeom>
        </p:spPr>
      </p:pic>
      <p:sp>
        <p:nvSpPr>
          <p:cNvPr id="10" name="Content Placeholder 1"/>
          <p:cNvSpPr txBox="1">
            <a:spLocks/>
          </p:cNvSpPr>
          <p:nvPr/>
        </p:nvSpPr>
        <p:spPr bwMode="auto">
          <a:xfrm>
            <a:off x="-5077" y="6099906"/>
            <a:ext cx="9163591" cy="758094"/>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1" name="Content Placeholder 1"/>
          <p:cNvSpPr txBox="1">
            <a:spLocks/>
          </p:cNvSpPr>
          <p:nvPr/>
        </p:nvSpPr>
        <p:spPr bwMode="auto">
          <a:xfrm>
            <a:off x="285207" y="6195432"/>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SOCIAL INCLUSION</a:t>
            </a:r>
          </a:p>
        </p:txBody>
      </p: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818536" y="0"/>
            <a:ext cx="3339978" cy="2464904"/>
          </a:xfrm>
          <a:prstGeom prst="rect">
            <a:avLst/>
          </a:prstGeom>
          <a:noFill/>
          <a:ln w="38100">
            <a:solidFill>
              <a:schemeClr val="bg1"/>
            </a:solidFill>
          </a:ln>
        </p:spPr>
      </p:pic>
      <p:sp>
        <p:nvSpPr>
          <p:cNvPr id="15" name="Rectangle 14"/>
          <p:cNvSpPr/>
          <p:nvPr/>
        </p:nvSpPr>
        <p:spPr>
          <a:xfrm>
            <a:off x="5818536" y="6125010"/>
            <a:ext cx="3502863" cy="707886"/>
          </a:xfrm>
          <a:prstGeom prst="rect">
            <a:avLst/>
          </a:prstGeom>
        </p:spPr>
        <p:txBody>
          <a:bodyPr wrap="square">
            <a:spAutoFit/>
          </a:bodyPr>
          <a:lstStyle/>
          <a:p>
            <a:r>
              <a:rPr lang="en-US" sz="2000" dirty="0">
                <a:solidFill>
                  <a:schemeClr val="bg1"/>
                </a:solidFill>
                <a:latin typeface="HelveticaNeueLT Std Cn" panose="020B0506030502030204" pitchFamily="34" charset="0"/>
              </a:rPr>
              <a:t>Out-of-school youth in a remote fishing village graduate</a:t>
            </a:r>
            <a:endParaRPr lang="en-US" sz="2000" i="1" dirty="0">
              <a:solidFill>
                <a:schemeClr val="bg1"/>
              </a:solidFill>
              <a:latin typeface="HelveticaNeueLT Std Cn" panose="020B0506030502030204" pitchFamily="34" charset="0"/>
            </a:endParaRPr>
          </a:p>
        </p:txBody>
      </p:sp>
      <p:cxnSp>
        <p:nvCxnSpPr>
          <p:cNvPr id="8" name="Straight Connector 7"/>
          <p:cNvCxnSpPr/>
          <p:nvPr/>
        </p:nvCxnSpPr>
        <p:spPr>
          <a:xfrm>
            <a:off x="-7257" y="6089607"/>
            <a:ext cx="9143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074" name="Picture 2" descr="Trinidad and Tobago fla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 y="0"/>
            <a:ext cx="1428334" cy="924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7393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1844"/>
            <a:ext cx="7886700" cy="1325563"/>
          </a:xfrm>
        </p:spPr>
        <p:txBody>
          <a:bodyPr/>
          <a:lstStyle/>
          <a:p>
            <a:r>
              <a:rPr lang="en-CA" dirty="0"/>
              <a:t>The Commonwealth</a:t>
            </a:r>
            <a:endParaRPr lang="en-CA" dirty="0">
              <a:solidFill>
                <a:srgbClr val="FF0000"/>
              </a:solidFill>
            </a:endParaRPr>
          </a:p>
        </p:txBody>
      </p:sp>
      <p:sp>
        <p:nvSpPr>
          <p:cNvPr id="4" name="TextBox 3"/>
          <p:cNvSpPr txBox="1"/>
          <p:nvPr/>
        </p:nvSpPr>
        <p:spPr>
          <a:xfrm>
            <a:off x="113686" y="6534530"/>
            <a:ext cx="7772400" cy="215444"/>
          </a:xfrm>
          <a:prstGeom prst="rect">
            <a:avLst/>
          </a:prstGeom>
          <a:noFill/>
        </p:spPr>
        <p:txBody>
          <a:bodyPr wrap="square" rtlCol="0">
            <a:spAutoFit/>
          </a:bodyPr>
          <a:lstStyle/>
          <a:p>
            <a:r>
              <a:rPr lang="en-CA" sz="800" dirty="0"/>
              <a:t>Source:  The Commonwealth Secretariat, </a:t>
            </a:r>
            <a:r>
              <a:rPr lang="en-CA" sz="800" dirty="0">
                <a:hlinkClick r:id="rId3"/>
              </a:rPr>
              <a:t>Fast facts on the Commonwealth</a:t>
            </a:r>
            <a:r>
              <a:rPr lang="en-CA" sz="800" dirty="0"/>
              <a:t>, retrieved on 7 November, 2017</a:t>
            </a:r>
          </a:p>
        </p:txBody>
      </p:sp>
      <p:pic>
        <p:nvPicPr>
          <p:cNvPr id="6" name="Picture 5">
            <a:extLst>
              <a:ext uri="{FF2B5EF4-FFF2-40B4-BE49-F238E27FC236}">
                <a16:creationId xmlns:a16="http://schemas.microsoft.com/office/drawing/2014/main" id="{4989D2B8-20B3-4FD9-8027-E4EDAB3853AB}"/>
              </a:ext>
            </a:extLst>
          </p:cNvPr>
          <p:cNvPicPr>
            <a:picLocks noChangeAspect="1"/>
          </p:cNvPicPr>
          <p:nvPr/>
        </p:nvPicPr>
        <p:blipFill rotWithShape="1">
          <a:blip r:embed="rId4">
            <a:extLst>
              <a:ext uri="{28A0092B-C50C-407E-A947-70E740481C1C}">
                <a14:useLocalDpi xmlns:a14="http://schemas.microsoft.com/office/drawing/2010/main" val="0"/>
              </a:ext>
            </a:extLst>
          </a:blip>
          <a:srcRect l="45269"/>
          <a:stretch/>
        </p:blipFill>
        <p:spPr>
          <a:xfrm>
            <a:off x="9820" y="3071400"/>
            <a:ext cx="5004619" cy="3006934"/>
          </a:xfrm>
          <a:prstGeom prst="rect">
            <a:avLst/>
          </a:prstGeom>
        </p:spPr>
      </p:pic>
      <p:pic>
        <p:nvPicPr>
          <p:cNvPr id="9" name="Picture 8">
            <a:extLst>
              <a:ext uri="{FF2B5EF4-FFF2-40B4-BE49-F238E27FC236}">
                <a16:creationId xmlns:a16="http://schemas.microsoft.com/office/drawing/2014/main" id="{DBA9AC9F-25F7-4122-BBB2-3BAB12E8B80D}"/>
              </a:ext>
            </a:extLst>
          </p:cNvPr>
          <p:cNvPicPr>
            <a:picLocks noChangeAspect="1"/>
          </p:cNvPicPr>
          <p:nvPr/>
        </p:nvPicPr>
        <p:blipFill>
          <a:blip r:embed="rId5"/>
          <a:stretch>
            <a:fillRect/>
          </a:stretch>
        </p:blipFill>
        <p:spPr>
          <a:xfrm>
            <a:off x="3588775" y="1776716"/>
            <a:ext cx="3188110" cy="4604118"/>
          </a:xfrm>
          <a:prstGeom prst="rect">
            <a:avLst/>
          </a:prstGeom>
        </p:spPr>
      </p:pic>
      <p:sp>
        <p:nvSpPr>
          <p:cNvPr id="8" name="Content Placeholder 2">
            <a:extLst>
              <a:ext uri="{FF2B5EF4-FFF2-40B4-BE49-F238E27FC236}">
                <a16:creationId xmlns:a16="http://schemas.microsoft.com/office/drawing/2014/main" id="{50655C7F-17B9-4FC3-814D-767A0D1EF38D}"/>
              </a:ext>
            </a:extLst>
          </p:cNvPr>
          <p:cNvSpPr txBox="1">
            <a:spLocks/>
          </p:cNvSpPr>
          <p:nvPr/>
        </p:nvSpPr>
        <p:spPr>
          <a:xfrm>
            <a:off x="5936495" y="1472216"/>
            <a:ext cx="2706663" cy="4007261"/>
          </a:xfrm>
          <a:prstGeom prst="rect">
            <a:avLst/>
          </a:prstGeom>
          <a:solidFill>
            <a:srgbClr val="FFFFFF"/>
          </a:solidFill>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100" b="1" dirty="0">
                <a:solidFill>
                  <a:srgbClr val="BD1F25"/>
                </a:solidFill>
              </a:rPr>
              <a:t>65% of children </a:t>
            </a:r>
            <a:r>
              <a:rPr lang="en-US" sz="3200" dirty="0"/>
              <a:t>entering primary school today will work in completely new job types that don’t yet exist.</a:t>
            </a:r>
          </a:p>
        </p:txBody>
      </p:sp>
      <p:sp>
        <p:nvSpPr>
          <p:cNvPr id="3" name="Content Placeholder 2"/>
          <p:cNvSpPr>
            <a:spLocks noGrp="1"/>
          </p:cNvSpPr>
          <p:nvPr>
            <p:ph idx="4294967295"/>
          </p:nvPr>
        </p:nvSpPr>
        <p:spPr>
          <a:xfrm>
            <a:off x="255638" y="1472216"/>
            <a:ext cx="4070556" cy="1473200"/>
          </a:xfrm>
        </p:spPr>
        <p:txBody>
          <a:bodyPr>
            <a:normAutofit lnSpcReduction="10000"/>
          </a:bodyPr>
          <a:lstStyle/>
          <a:p>
            <a:r>
              <a:rPr lang="en-US" sz="3200" dirty="0"/>
              <a:t>population 2.4 billion, </a:t>
            </a:r>
            <a:br>
              <a:rPr lang="en-US" sz="3200" dirty="0"/>
            </a:br>
            <a:r>
              <a:rPr lang="en-US" sz="3200" dirty="0"/>
              <a:t>more than </a:t>
            </a:r>
            <a:r>
              <a:rPr lang="en-US" sz="3600" b="1" dirty="0">
                <a:solidFill>
                  <a:srgbClr val="BD1F25"/>
                </a:solidFill>
              </a:rPr>
              <a:t>60% under 30</a:t>
            </a:r>
            <a:endParaRPr lang="en-US" sz="3200" dirty="0"/>
          </a:p>
        </p:txBody>
      </p:sp>
    </p:spTree>
    <p:extLst>
      <p:ext uri="{BB962C8B-B14F-4D97-AF65-F5344CB8AC3E}">
        <p14:creationId xmlns:p14="http://schemas.microsoft.com/office/powerpoint/2010/main" val="211777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25400"/>
            <a:ext cx="9158514" cy="6316869"/>
          </a:xfrm>
          <a:prstGeom prst="rect">
            <a:avLst/>
          </a:prstGeom>
        </p:spPr>
      </p:pic>
      <p:sp>
        <p:nvSpPr>
          <p:cNvPr id="9" name="Content Placeholder 1"/>
          <p:cNvSpPr txBox="1">
            <a:spLocks/>
          </p:cNvSpPr>
          <p:nvPr/>
        </p:nvSpPr>
        <p:spPr bwMode="auto">
          <a:xfrm>
            <a:off x="-5077" y="6099906"/>
            <a:ext cx="9163591" cy="758094"/>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0" name="Content Placeholder 1"/>
          <p:cNvSpPr txBox="1">
            <a:spLocks/>
          </p:cNvSpPr>
          <p:nvPr/>
        </p:nvSpPr>
        <p:spPr bwMode="auto">
          <a:xfrm>
            <a:off x="285207" y="6195432"/>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SOCIAL INCLUSION</a:t>
            </a:r>
          </a:p>
        </p:txBody>
      </p:sp>
      <p:sp>
        <p:nvSpPr>
          <p:cNvPr id="15" name="Rectangle 14"/>
          <p:cNvSpPr/>
          <p:nvPr/>
        </p:nvSpPr>
        <p:spPr>
          <a:xfrm>
            <a:off x="4124739" y="6115481"/>
            <a:ext cx="5019263" cy="707886"/>
          </a:xfrm>
          <a:prstGeom prst="rect">
            <a:avLst/>
          </a:prstGeom>
        </p:spPr>
        <p:txBody>
          <a:bodyPr wrap="square">
            <a:spAutoFit/>
          </a:bodyPr>
          <a:lstStyle/>
          <a:p>
            <a:r>
              <a:rPr lang="en-US" sz="2000" dirty="0">
                <a:solidFill>
                  <a:schemeClr val="bg1"/>
                </a:solidFill>
                <a:latin typeface="HelveticaNeueLT Std Cn" panose="020B0506030502030204" pitchFamily="34" charset="0"/>
              </a:rPr>
              <a:t>Learners experienced increased knowledge in various skills, increased income and food security</a:t>
            </a:r>
            <a:endParaRPr lang="en-US" sz="2000" i="1" dirty="0">
              <a:solidFill>
                <a:schemeClr val="bg1"/>
              </a:solidFill>
              <a:latin typeface="HelveticaNeueLT Std Cn" panose="020B0506030502030204" pitchFamily="34" charset="0"/>
            </a:endParaRPr>
          </a:p>
        </p:txBody>
      </p:sp>
      <p:cxnSp>
        <p:nvCxnSpPr>
          <p:cNvPr id="6" name="Straight Connector 5"/>
          <p:cNvCxnSpPr/>
          <p:nvPr/>
        </p:nvCxnSpPr>
        <p:spPr>
          <a:xfrm>
            <a:off x="0" y="6099906"/>
            <a:ext cx="9143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4098" name="Picture 2" descr="Samoa fla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7" y="-25400"/>
            <a:ext cx="1423974" cy="949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4022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3">
            <a:extLst>
              <a:ext uri="{28A0092B-C50C-407E-A947-70E740481C1C}">
                <a14:useLocalDpi xmlns:a14="http://schemas.microsoft.com/office/drawing/2010/main" val="0"/>
              </a:ext>
            </a:extLst>
          </a:blip>
          <a:srcRect l="18517" t="26144" r="2889" b="13146"/>
          <a:stretch/>
        </p:blipFill>
        <p:spPr bwMode="auto">
          <a:xfrm>
            <a:off x="0" y="0"/>
            <a:ext cx="9245600" cy="6195432"/>
          </a:xfrm>
          <a:prstGeom prst="rect">
            <a:avLst/>
          </a:prstGeom>
          <a:extLst>
            <a:ext uri="{53640926-AAD7-44D8-BBD7-CCE9431645EC}">
              <a14:shadowObscured xmlns:a14="http://schemas.microsoft.com/office/drawing/2010/main"/>
            </a:ext>
          </a:extLst>
        </p:spPr>
      </p:pic>
      <p:pic>
        <p:nvPicPr>
          <p:cNvPr id="12" name="Picture 11"/>
          <p:cNvPicPr>
            <a:picLocks noChangeAspect="1"/>
          </p:cNvPicPr>
          <p:nvPr/>
        </p:nvPicPr>
        <p:blipFill>
          <a:blip r:embed="rId4"/>
          <a:stretch>
            <a:fillRect/>
          </a:stretch>
        </p:blipFill>
        <p:spPr>
          <a:xfrm>
            <a:off x="0" y="-2"/>
            <a:ext cx="1424866" cy="949188"/>
          </a:xfrm>
          <a:prstGeom prst="rect">
            <a:avLst/>
          </a:prstGeom>
        </p:spPr>
      </p:pic>
      <p:sp>
        <p:nvSpPr>
          <p:cNvPr id="13" name="Content Placeholder 1"/>
          <p:cNvSpPr txBox="1">
            <a:spLocks/>
          </p:cNvSpPr>
          <p:nvPr/>
        </p:nvSpPr>
        <p:spPr bwMode="auto">
          <a:xfrm>
            <a:off x="-5077" y="6099906"/>
            <a:ext cx="9163591" cy="758094"/>
          </a:xfrm>
          <a:prstGeom prst="rect">
            <a:avLst/>
          </a:prstGeom>
          <a:blipFill>
            <a:blip r:embed="rId5">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4" name="Content Placeholder 1"/>
          <p:cNvSpPr txBox="1">
            <a:spLocks/>
          </p:cNvSpPr>
          <p:nvPr/>
        </p:nvSpPr>
        <p:spPr bwMode="auto">
          <a:xfrm>
            <a:off x="285207" y="6195432"/>
            <a:ext cx="4005942" cy="496353"/>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SOCIAL INCLUSION</a:t>
            </a:r>
          </a:p>
        </p:txBody>
      </p:sp>
      <p:sp>
        <p:nvSpPr>
          <p:cNvPr id="15" name="Rectangle 14"/>
          <p:cNvSpPr/>
          <p:nvPr/>
        </p:nvSpPr>
        <p:spPr>
          <a:xfrm>
            <a:off x="2755900" y="6115481"/>
            <a:ext cx="6388103" cy="707886"/>
          </a:xfrm>
          <a:prstGeom prst="rect">
            <a:avLst/>
          </a:prstGeom>
        </p:spPr>
        <p:txBody>
          <a:bodyPr wrap="square">
            <a:spAutoFit/>
          </a:bodyPr>
          <a:lstStyle/>
          <a:p>
            <a:r>
              <a:rPr lang="en-US" sz="2000" dirty="0">
                <a:solidFill>
                  <a:schemeClr val="bg1"/>
                </a:solidFill>
                <a:latin typeface="HelveticaNeueLT Std Cn" panose="020B0506030502030204" pitchFamily="34" charset="0"/>
              </a:rPr>
              <a:t>Social Return on Investment of an Open School showed that every US$ invested resulted in US$8 worth of benefits to students.</a:t>
            </a:r>
          </a:p>
        </p:txBody>
      </p:sp>
      <p:cxnSp>
        <p:nvCxnSpPr>
          <p:cNvPr id="16" name="Straight Connector 15"/>
          <p:cNvCxnSpPr/>
          <p:nvPr/>
        </p:nvCxnSpPr>
        <p:spPr>
          <a:xfrm>
            <a:off x="0" y="6099906"/>
            <a:ext cx="914399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22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descr="Foliage, Footprints, Nature, Green, Natural, Foot, Lea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86" y="0"/>
            <a:ext cx="9144286" cy="6381950"/>
          </a:xfrm>
          <a:prstGeom prst="rect">
            <a:avLst/>
          </a:prstGeom>
          <a:noFill/>
          <a:extLst>
            <a:ext uri="{909E8E84-426E-40DD-AFC4-6F175D3DCCD1}">
              <a14:hiddenFill xmlns:a14="http://schemas.microsoft.com/office/drawing/2010/main">
                <a:solidFill>
                  <a:srgbClr val="FFFFFF"/>
                </a:solidFill>
              </a14:hiddenFill>
            </a:ext>
          </a:extLst>
        </p:spPr>
      </p:pic>
      <p:sp>
        <p:nvSpPr>
          <p:cNvPr id="15" name="Content Placeholder 1"/>
          <p:cNvSpPr txBox="1">
            <a:spLocks/>
          </p:cNvSpPr>
          <p:nvPr/>
        </p:nvSpPr>
        <p:spPr bwMode="auto">
          <a:xfrm>
            <a:off x="-19592" y="6099906"/>
            <a:ext cx="9163591" cy="758094"/>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6" name="Content Placeholder 1"/>
          <p:cNvSpPr txBox="1">
            <a:spLocks/>
          </p:cNvSpPr>
          <p:nvPr/>
        </p:nvSpPr>
        <p:spPr bwMode="auto">
          <a:xfrm>
            <a:off x="290284" y="6099906"/>
            <a:ext cx="4072994" cy="630438"/>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ENVIRONMENTAL CONSERVATION</a:t>
            </a:r>
          </a:p>
        </p:txBody>
      </p:sp>
      <p:sp>
        <p:nvSpPr>
          <p:cNvPr id="17" name="Rectangle 16"/>
          <p:cNvSpPr/>
          <p:nvPr/>
        </p:nvSpPr>
        <p:spPr>
          <a:xfrm>
            <a:off x="4830271" y="6089037"/>
            <a:ext cx="4522786" cy="1015663"/>
          </a:xfrm>
          <a:prstGeom prst="rect">
            <a:avLst/>
          </a:prstGeom>
        </p:spPr>
        <p:txBody>
          <a:bodyPr wrap="square">
            <a:spAutoFit/>
          </a:bodyPr>
          <a:lstStyle/>
          <a:p>
            <a:r>
              <a:rPr lang="en-US" sz="2000" dirty="0">
                <a:solidFill>
                  <a:schemeClr val="bg1"/>
                </a:solidFill>
                <a:latin typeface="HelveticaNeueLT Std Cn" panose="020B0506030502030204" pitchFamily="34" charset="0"/>
              </a:rPr>
              <a:t>ODL students have 1/3 carbon footprint compared to campus-based students</a:t>
            </a:r>
          </a:p>
        </p:txBody>
      </p:sp>
      <p:cxnSp>
        <p:nvCxnSpPr>
          <p:cNvPr id="7" name="Straight Connector 6"/>
          <p:cNvCxnSpPr/>
          <p:nvPr/>
        </p:nvCxnSpPr>
        <p:spPr>
          <a:xfrm>
            <a:off x="-19878" y="6092960"/>
            <a:ext cx="91635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5122" name="Picture 2" descr="Botswana"/>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428335" cy="95308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0" y="894204"/>
            <a:ext cx="1428334" cy="1798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descr="http://jobstenders.co.bw/jsjobsdata/data/employer/comp_65/logo/bocodol_img.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1067" y="1015086"/>
            <a:ext cx="1346200" cy="1556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734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30135"/>
            <a:ext cx="9143999" cy="6290128"/>
          </a:xfrm>
          <a:prstGeom prst="rect">
            <a:avLst/>
          </a:prstGeom>
          <a:effectLst/>
        </p:spPr>
      </p:pic>
      <p:sp>
        <p:nvSpPr>
          <p:cNvPr id="2" name="Rectangle 1"/>
          <p:cNvSpPr/>
          <p:nvPr/>
        </p:nvSpPr>
        <p:spPr>
          <a:xfrm>
            <a:off x="0" y="894204"/>
            <a:ext cx="1428334" cy="1798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
          <p:cNvSpPr txBox="1">
            <a:spLocks/>
          </p:cNvSpPr>
          <p:nvPr/>
        </p:nvSpPr>
        <p:spPr bwMode="auto">
          <a:xfrm>
            <a:off x="-19592" y="6099906"/>
            <a:ext cx="9163591" cy="758094"/>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7" name="Content Placeholder 1"/>
          <p:cNvSpPr txBox="1">
            <a:spLocks/>
          </p:cNvSpPr>
          <p:nvPr/>
        </p:nvSpPr>
        <p:spPr bwMode="auto">
          <a:xfrm>
            <a:off x="290284" y="6099906"/>
            <a:ext cx="4072994" cy="630438"/>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ENVIRONMENTAL CONSERVATION</a:t>
            </a:r>
          </a:p>
        </p:txBody>
      </p:sp>
      <p:cxnSp>
        <p:nvCxnSpPr>
          <p:cNvPr id="18" name="Straight Connector 17"/>
          <p:cNvCxnSpPr/>
          <p:nvPr/>
        </p:nvCxnSpPr>
        <p:spPr>
          <a:xfrm>
            <a:off x="-19878" y="6092960"/>
            <a:ext cx="91635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284" y="1000939"/>
            <a:ext cx="826965" cy="1108884"/>
          </a:xfrm>
          <a:prstGeom prst="rect">
            <a:avLst/>
          </a:prstGeom>
          <a:ln>
            <a:noFill/>
          </a:ln>
          <a:effectLst/>
        </p:spPr>
      </p:pic>
      <p:sp>
        <p:nvSpPr>
          <p:cNvPr id="12" name="Content Placeholder 2"/>
          <p:cNvSpPr txBox="1">
            <a:spLocks/>
          </p:cNvSpPr>
          <p:nvPr/>
        </p:nvSpPr>
        <p:spPr>
          <a:xfrm>
            <a:off x="-38100" y="2158578"/>
            <a:ext cx="1524000" cy="825922"/>
          </a:xfrm>
          <a:prstGeom prst="rect">
            <a:avLst/>
          </a:prstGeom>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dirty="0">
                <a:solidFill>
                  <a:srgbClr val="C00000"/>
                </a:solidFill>
              </a:rPr>
              <a:t>Blue Economy</a:t>
            </a:r>
            <a:br>
              <a:rPr lang="en-US" sz="1400" dirty="0">
                <a:solidFill>
                  <a:srgbClr val="C00000"/>
                </a:solidFill>
              </a:rPr>
            </a:br>
            <a:r>
              <a:rPr lang="en-US" sz="1400" dirty="0">
                <a:solidFill>
                  <a:srgbClr val="C00000"/>
                </a:solidFill>
              </a:rPr>
              <a:t>Research Institute</a:t>
            </a:r>
          </a:p>
          <a:p>
            <a:pPr algn="ctr"/>
            <a:endParaRPr lang="en-US" sz="1400" dirty="0">
              <a:solidFill>
                <a:srgbClr val="C00000"/>
              </a:solidFill>
            </a:endParaRPr>
          </a:p>
          <a:p>
            <a:pPr lvl="1" algn="ctr"/>
            <a:endParaRPr lang="en-US" sz="1400" dirty="0">
              <a:solidFill>
                <a:srgbClr val="C00000"/>
              </a:solidFill>
            </a:endParaRPr>
          </a:p>
          <a:p>
            <a:pPr lvl="1" algn="ctr"/>
            <a:endParaRPr lang="en-US" sz="1400" dirty="0">
              <a:solidFill>
                <a:srgbClr val="C00000"/>
              </a:solidFill>
            </a:endParaRPr>
          </a:p>
          <a:p>
            <a:pPr lvl="1" algn="ctr"/>
            <a:endParaRPr lang="en-US" sz="1400" dirty="0">
              <a:solidFill>
                <a:srgbClr val="C00000"/>
              </a:solidFill>
            </a:endParaRPr>
          </a:p>
          <a:p>
            <a:pPr marL="457200" lvl="1" indent="0" algn="ctr">
              <a:buNone/>
            </a:pPr>
            <a:endParaRPr lang="en-US" sz="1400" dirty="0">
              <a:solidFill>
                <a:srgbClr val="C00000"/>
              </a:solidFill>
            </a:endParaRPr>
          </a:p>
        </p:txBody>
      </p:sp>
      <p:sp>
        <p:nvSpPr>
          <p:cNvPr id="22" name="Rectangle 21"/>
          <p:cNvSpPr/>
          <p:nvPr/>
        </p:nvSpPr>
        <p:spPr>
          <a:xfrm>
            <a:off x="5342283" y="6125306"/>
            <a:ext cx="3672534" cy="707886"/>
          </a:xfrm>
          <a:prstGeom prst="rect">
            <a:avLst/>
          </a:prstGeom>
        </p:spPr>
        <p:txBody>
          <a:bodyPr wrap="square">
            <a:spAutoFit/>
          </a:bodyPr>
          <a:lstStyle/>
          <a:p>
            <a:r>
              <a:rPr lang="en-US" sz="2000" dirty="0">
                <a:solidFill>
                  <a:schemeClr val="bg1"/>
                </a:solidFill>
                <a:latin typeface="HelveticaNeueLT Std Cn" panose="020B0506030502030204" pitchFamily="34" charset="0"/>
              </a:rPr>
              <a:t>Understanding the Blue Economy:</a:t>
            </a:r>
          </a:p>
          <a:p>
            <a:r>
              <a:rPr lang="en-US" sz="2000" dirty="0">
                <a:solidFill>
                  <a:schemeClr val="bg1"/>
                </a:solidFill>
                <a:latin typeface="HelveticaNeueLT Std Cn" panose="020B0506030502030204" pitchFamily="34" charset="0"/>
              </a:rPr>
              <a:t>Massive Open Online Course (MOOC)</a:t>
            </a:r>
          </a:p>
        </p:txBody>
      </p:sp>
      <p:pic>
        <p:nvPicPr>
          <p:cNvPr id="6146" name="Picture 2" descr="Seychelles fla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30135"/>
            <a:ext cx="1428334" cy="924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9224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798" y="-19665"/>
            <a:ext cx="9153798" cy="6358779"/>
          </a:xfrm>
          <a:prstGeom prst="rect">
            <a:avLst/>
          </a:prstGeom>
          <a:effectLst/>
        </p:spPr>
      </p:pic>
      <p:sp>
        <p:nvSpPr>
          <p:cNvPr id="10" name="Content Placeholder 1"/>
          <p:cNvSpPr txBox="1">
            <a:spLocks/>
          </p:cNvSpPr>
          <p:nvPr/>
        </p:nvSpPr>
        <p:spPr bwMode="auto">
          <a:xfrm>
            <a:off x="-19592" y="6099906"/>
            <a:ext cx="9163591" cy="758094"/>
          </a:xfrm>
          <a:prstGeom prst="rect">
            <a:avLst/>
          </a:prstGeom>
          <a:blipFill>
            <a:blip r:embed="rId4">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dirty="0">
              <a:solidFill>
                <a:schemeClr val="bg1"/>
              </a:solidFill>
            </a:endParaRPr>
          </a:p>
        </p:txBody>
      </p:sp>
      <p:sp>
        <p:nvSpPr>
          <p:cNvPr id="11" name="Content Placeholder 1"/>
          <p:cNvSpPr txBox="1">
            <a:spLocks/>
          </p:cNvSpPr>
          <p:nvPr/>
        </p:nvSpPr>
        <p:spPr bwMode="auto">
          <a:xfrm>
            <a:off x="290284" y="6099906"/>
            <a:ext cx="4072994" cy="630438"/>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GB" sz="2400" dirty="0">
                <a:solidFill>
                  <a:schemeClr val="bg1"/>
                </a:solidFill>
                <a:latin typeface="HelveticaNeueLT Std Cn" panose="020B0506030502030204" pitchFamily="34" charset="0"/>
              </a:rPr>
              <a:t>ENVIRONMENTAL CONSERVATION</a:t>
            </a:r>
          </a:p>
        </p:txBody>
      </p:sp>
      <p:sp>
        <p:nvSpPr>
          <p:cNvPr id="14" name="Rectangle 13"/>
          <p:cNvSpPr/>
          <p:nvPr/>
        </p:nvSpPr>
        <p:spPr>
          <a:xfrm>
            <a:off x="4276348" y="6268499"/>
            <a:ext cx="4604292" cy="400110"/>
          </a:xfrm>
          <a:prstGeom prst="rect">
            <a:avLst/>
          </a:prstGeom>
        </p:spPr>
        <p:txBody>
          <a:bodyPr wrap="square">
            <a:spAutoFit/>
          </a:bodyPr>
          <a:lstStyle/>
          <a:p>
            <a:pPr algn="r"/>
            <a:r>
              <a:rPr lang="en-US" sz="2000" dirty="0">
                <a:solidFill>
                  <a:schemeClr val="bg1"/>
                </a:solidFill>
                <a:latin typeface="HelveticaNeueLT Std Cn" panose="020B0506030502030204" pitchFamily="34" charset="0"/>
              </a:rPr>
              <a:t>Green Teacher</a:t>
            </a:r>
          </a:p>
        </p:txBody>
      </p:sp>
      <p:pic>
        <p:nvPicPr>
          <p:cNvPr id="7170" name="Picture 2" descr="Nigeria fla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96" y="-24900"/>
            <a:ext cx="1447926" cy="92433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8" name="Rectangle 7"/>
          <p:cNvSpPr/>
          <p:nvPr/>
        </p:nvSpPr>
        <p:spPr>
          <a:xfrm>
            <a:off x="-9798" y="899439"/>
            <a:ext cx="1447928" cy="1822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4" descr="Image result for nti kaduna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400" y="1263077"/>
            <a:ext cx="1380246" cy="1022924"/>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14"/>
          <p:cNvCxnSpPr/>
          <p:nvPr/>
        </p:nvCxnSpPr>
        <p:spPr>
          <a:xfrm>
            <a:off x="-19878" y="6092960"/>
            <a:ext cx="91635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217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 Highlights</a:t>
            </a:r>
            <a:br>
              <a:rPr lang="en-US" dirty="0"/>
            </a:br>
            <a:br>
              <a:rPr lang="en-US" dirty="0"/>
            </a:br>
            <a:r>
              <a:rPr lang="en-US" sz="7200" dirty="0"/>
              <a:t>2015-2017</a:t>
            </a:r>
            <a:endParaRPr lang="en-US" dirty="0"/>
          </a:p>
        </p:txBody>
      </p:sp>
    </p:spTree>
    <p:extLst>
      <p:ext uri="{BB962C8B-B14F-4D97-AF65-F5344CB8AC3E}">
        <p14:creationId xmlns:p14="http://schemas.microsoft.com/office/powerpoint/2010/main" val="191687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74166A6-895F-40B2-8FBF-64C4FD4BDA0F}"/>
              </a:ext>
            </a:extLst>
          </p:cNvPr>
          <p:cNvPicPr>
            <a:picLocks noChangeAspect="1"/>
          </p:cNvPicPr>
          <p:nvPr/>
        </p:nvPicPr>
        <p:blipFill rotWithShape="1">
          <a:blip r:embed="rId3"/>
          <a:srcRect t="3901" b="5506"/>
          <a:stretch/>
        </p:blipFill>
        <p:spPr>
          <a:xfrm>
            <a:off x="0" y="838952"/>
            <a:ext cx="9144000" cy="5409448"/>
          </a:xfrm>
          <a:prstGeom prst="rect">
            <a:avLst/>
          </a:prstGeom>
        </p:spPr>
      </p:pic>
      <p:sp>
        <p:nvSpPr>
          <p:cNvPr id="12" name="Rectangle 11"/>
          <p:cNvSpPr/>
          <p:nvPr/>
        </p:nvSpPr>
        <p:spPr>
          <a:xfrm>
            <a:off x="4572001" y="272711"/>
            <a:ext cx="4572000" cy="769441"/>
          </a:xfrm>
          <a:prstGeom prst="rect">
            <a:avLst/>
          </a:prstGeom>
        </p:spPr>
        <p:txBody>
          <a:bodyPr wrap="square">
            <a:spAutoFit/>
          </a:bodyPr>
          <a:lstStyle/>
          <a:p>
            <a:r>
              <a:rPr lang="en-US" sz="4400" b="1" dirty="0">
                <a:solidFill>
                  <a:srgbClr val="290088"/>
                </a:solidFill>
              </a:rPr>
              <a:t>Results Achieved</a:t>
            </a:r>
            <a:endParaRPr lang="en-US" sz="4400" dirty="0">
              <a:solidFill>
                <a:srgbClr val="290088"/>
              </a:solidFill>
            </a:endParaRPr>
          </a:p>
        </p:txBody>
      </p:sp>
    </p:spTree>
    <p:extLst>
      <p:ext uri="{BB962C8B-B14F-4D97-AF65-F5344CB8AC3E}">
        <p14:creationId xmlns:p14="http://schemas.microsoft.com/office/powerpoint/2010/main" val="1819434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lides_blan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9" y="0"/>
            <a:ext cx="9142571" cy="685800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350" y="1500297"/>
            <a:ext cx="5465374" cy="1724447"/>
          </a:xfrm>
          <a:prstGeom prst="rect">
            <a:avLst/>
          </a:prstGeom>
          <a:effectLst/>
        </p:spPr>
      </p:pic>
      <p:sp>
        <p:nvSpPr>
          <p:cNvPr id="3" name="Rectangle 2"/>
          <p:cNvSpPr/>
          <p:nvPr/>
        </p:nvSpPr>
        <p:spPr>
          <a:xfrm>
            <a:off x="0" y="3429000"/>
            <a:ext cx="9144000" cy="1534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05800" y="6172200"/>
            <a:ext cx="487234" cy="533400"/>
          </a:xfrm>
          <a:prstGeom prst="rect">
            <a:avLst/>
          </a:prstGeom>
        </p:spPr>
      </p:pic>
      <p:sp>
        <p:nvSpPr>
          <p:cNvPr id="10" name="Title 1"/>
          <p:cNvSpPr txBox="1">
            <a:spLocks/>
          </p:cNvSpPr>
          <p:nvPr/>
        </p:nvSpPr>
        <p:spPr>
          <a:xfrm>
            <a:off x="0" y="3604227"/>
            <a:ext cx="9144000" cy="1155403"/>
          </a:xfrm>
          <a:prstGeom prst="rect">
            <a:avLst/>
          </a:prstGeom>
        </p:spPr>
        <p:txBody>
          <a:bodyPr>
            <a:noAutofit/>
          </a:bodyPr>
          <a:lstStyle>
            <a:lvl1pPr marL="228600" indent="-228600" algn="ctr" defTabSz="914400" rtl="0" eaLnBrk="1" latinLnBrk="0" hangingPunct="1">
              <a:lnSpc>
                <a:spcPct val="90000"/>
              </a:lnSpc>
              <a:spcBef>
                <a:spcPct val="0"/>
              </a:spcBef>
              <a:buFont typeface="Arial" panose="020B0604020202020204" pitchFamily="34" charset="0"/>
              <a:buNone/>
              <a:defRPr sz="4400" kern="1200">
                <a:solidFill>
                  <a:schemeClr val="tx1"/>
                </a:solidFill>
                <a:latin typeface="+mj-lt"/>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b="1" dirty="0">
                <a:latin typeface="HelveticaNeueLT Std Cn" panose="020B0506030502030204" pitchFamily="34" charset="0"/>
              </a:rPr>
              <a:t>Open Online and Flexible Learning: </a:t>
            </a:r>
          </a:p>
          <a:p>
            <a:r>
              <a:rPr lang="en-US" sz="3600" b="1" i="1" dirty="0">
                <a:latin typeface="HelveticaNeueLT Std Cn" panose="020B0506030502030204" pitchFamily="34" charset="0"/>
              </a:rPr>
              <a:t>the key to sustainable development </a:t>
            </a:r>
          </a:p>
        </p:txBody>
      </p:sp>
      <p:sp>
        <p:nvSpPr>
          <p:cNvPr id="12" name="Rectangle 11"/>
          <p:cNvSpPr/>
          <p:nvPr/>
        </p:nvSpPr>
        <p:spPr>
          <a:xfrm>
            <a:off x="2732314" y="0"/>
            <a:ext cx="3679371" cy="10305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1966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66883-1266-48FB-AACE-174681C8CE9B}"/>
              </a:ext>
            </a:extLst>
          </p:cNvPr>
          <p:cNvSpPr>
            <a:spLocks noGrp="1"/>
          </p:cNvSpPr>
          <p:nvPr>
            <p:ph type="title"/>
          </p:nvPr>
        </p:nvSpPr>
        <p:spPr>
          <a:xfrm>
            <a:off x="4592320" y="212523"/>
            <a:ext cx="4480560" cy="1325563"/>
          </a:xfrm>
        </p:spPr>
        <p:txBody>
          <a:bodyPr>
            <a:normAutofit/>
          </a:bodyPr>
          <a:lstStyle/>
          <a:p>
            <a:pPr algn="l"/>
            <a:r>
              <a:rPr lang="en-CA" sz="5400" dirty="0"/>
              <a:t>KL Declaration</a:t>
            </a:r>
          </a:p>
        </p:txBody>
      </p:sp>
      <p:pic>
        <p:nvPicPr>
          <p:cNvPr id="4" name="Picture 3">
            <a:extLst>
              <a:ext uri="{FF2B5EF4-FFF2-40B4-BE49-F238E27FC236}">
                <a16:creationId xmlns:a16="http://schemas.microsoft.com/office/drawing/2014/main" id="{5B185C97-2383-48D7-8754-81A4B95BA111}"/>
              </a:ext>
            </a:extLst>
          </p:cNvPr>
          <p:cNvPicPr>
            <a:picLocks noChangeAspect="1"/>
          </p:cNvPicPr>
          <p:nvPr/>
        </p:nvPicPr>
        <p:blipFill>
          <a:blip r:embed="rId2"/>
          <a:stretch>
            <a:fillRect/>
          </a:stretch>
        </p:blipFill>
        <p:spPr>
          <a:xfrm>
            <a:off x="3725510" y="1538086"/>
            <a:ext cx="3900178" cy="5076074"/>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2DF85DC4-D0FF-4B80-9132-94F96A2DD385}"/>
              </a:ext>
            </a:extLst>
          </p:cNvPr>
          <p:cNvPicPr>
            <a:picLocks noChangeAspect="1"/>
          </p:cNvPicPr>
          <p:nvPr/>
        </p:nvPicPr>
        <p:blipFill>
          <a:blip r:embed="rId3"/>
          <a:stretch>
            <a:fillRect/>
          </a:stretch>
        </p:blipFill>
        <p:spPr>
          <a:xfrm>
            <a:off x="121341" y="132080"/>
            <a:ext cx="3892875" cy="506146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405440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3032027-5851-45B2-B928-BA0E4357B1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86668"/>
            <a:ext cx="9044299" cy="3599631"/>
          </a:xfrm>
          <a:prstGeom prst="rect">
            <a:avLst/>
          </a:prstGeom>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150" y="4813300"/>
            <a:ext cx="4166404" cy="899425"/>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5047" y="5150459"/>
            <a:ext cx="3830310" cy="401644"/>
          </a:xfrm>
          <a:prstGeom prst="rect">
            <a:avLst/>
          </a:prstGeom>
        </p:spPr>
      </p:pic>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604" y="156476"/>
            <a:ext cx="1646920" cy="10975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9" name="Picture 4" descr="India flag">
            <a:extLst>
              <a:ext uri="{FF2B5EF4-FFF2-40B4-BE49-F238E27FC236}">
                <a16:creationId xmlns:a16="http://schemas.microsoft.com/office/drawing/2014/main" id="{223CCFCB-BF54-40F0-8B15-5E9078B2746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93184" y="174659"/>
            <a:ext cx="1646920" cy="1098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42624" y="174659"/>
            <a:ext cx="1637876" cy="1098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38764" y="174659"/>
            <a:ext cx="1646920" cy="1098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2" name="Picture 10" descr="Tanzania flag">
            <a:extLst>
              <a:ext uri="{FF2B5EF4-FFF2-40B4-BE49-F238E27FC236}">
                <a16:creationId xmlns:a16="http://schemas.microsoft.com/office/drawing/2014/main" id="{5C34CAB4-6775-4521-935A-DC180D21C2B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84344" y="174659"/>
            <a:ext cx="1646920" cy="10989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51B18F26-CE4E-4239-81E0-98931B4612B0}"/>
              </a:ext>
            </a:extLst>
          </p:cNvPr>
          <p:cNvSpPr/>
          <p:nvPr/>
        </p:nvSpPr>
        <p:spPr>
          <a:xfrm>
            <a:off x="-1" y="6705599"/>
            <a:ext cx="9144001" cy="152401"/>
          </a:xfrm>
          <a:prstGeom prst="rect">
            <a:avLst/>
          </a:prstGeom>
          <a:solidFill>
            <a:srgbClr val="E742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3" name="Picture 22">
            <a:extLst>
              <a:ext uri="{FF2B5EF4-FFF2-40B4-BE49-F238E27FC236}">
                <a16:creationId xmlns:a16="http://schemas.microsoft.com/office/drawing/2014/main" id="{F65993B2-7D81-4232-A29E-40380662E8E8}"/>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143876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368" y="1381126"/>
            <a:ext cx="7886700" cy="1325563"/>
          </a:xfrm>
        </p:spPr>
        <p:txBody>
          <a:bodyPr>
            <a:normAutofit/>
          </a:bodyPr>
          <a:lstStyle/>
          <a:p>
            <a:pPr algn="r"/>
            <a:r>
              <a:rPr lang="en-CA" sz="6600" dirty="0"/>
              <a:t>Context</a:t>
            </a:r>
          </a:p>
        </p:txBody>
      </p:sp>
      <p:sp>
        <p:nvSpPr>
          <p:cNvPr id="4" name="TextBox 3"/>
          <p:cNvSpPr txBox="1"/>
          <p:nvPr/>
        </p:nvSpPr>
        <p:spPr>
          <a:xfrm>
            <a:off x="331288" y="5762652"/>
            <a:ext cx="6743700" cy="784830"/>
          </a:xfrm>
          <a:prstGeom prst="rect">
            <a:avLst/>
          </a:prstGeom>
          <a:noFill/>
        </p:spPr>
        <p:txBody>
          <a:bodyPr wrap="square" rtlCol="0">
            <a:spAutoFit/>
          </a:bodyPr>
          <a:lstStyle/>
          <a:p>
            <a:r>
              <a:rPr lang="en-CA" sz="900" dirty="0">
                <a:solidFill>
                  <a:prstClr val="black"/>
                </a:solidFill>
                <a:latin typeface="Calibri" panose="020F0502020204030204"/>
              </a:rPr>
              <a:t>Sources (last accessed on 6 February 2018): </a:t>
            </a:r>
          </a:p>
          <a:p>
            <a:pPr marL="171450" indent="-171450">
              <a:buFont typeface="+mj-lt"/>
              <a:buAutoNum type="arabicPeriod"/>
            </a:pPr>
            <a:r>
              <a:rPr lang="en-CA" sz="900" dirty="0">
                <a:solidFill>
                  <a:prstClr val="black"/>
                </a:solidFill>
                <a:latin typeface="Calibri" panose="020F0502020204030204"/>
                <a:hlinkClick r:id="rId3"/>
              </a:rPr>
              <a:t>http://thecommonwealth.org/fastfacts</a:t>
            </a:r>
            <a:endParaRPr lang="en-CA" sz="900" dirty="0">
              <a:solidFill>
                <a:prstClr val="black"/>
              </a:solidFill>
              <a:latin typeface="Calibri" panose="020F0502020204030204"/>
            </a:endParaRPr>
          </a:p>
          <a:p>
            <a:pPr marL="171450" indent="-171450">
              <a:buFont typeface="+mj-lt"/>
              <a:buAutoNum type="arabicPeriod"/>
            </a:pPr>
            <a:r>
              <a:rPr lang="en-CA" sz="900" dirty="0">
                <a:solidFill>
                  <a:prstClr val="black"/>
                </a:solidFill>
                <a:latin typeface="Calibri" panose="020F0502020204030204"/>
                <a:hlinkClick r:id="rId4"/>
              </a:rPr>
              <a:t>https://data.worldbank.org/indicator/SL.UEM.TOTL.ZS</a:t>
            </a:r>
            <a:endParaRPr lang="en-CA" sz="900" dirty="0">
              <a:solidFill>
                <a:prstClr val="black"/>
              </a:solidFill>
              <a:latin typeface="Calibri" panose="020F0502020204030204"/>
            </a:endParaRPr>
          </a:p>
          <a:p>
            <a:pPr marL="171450" indent="-171450">
              <a:buFont typeface="+mj-lt"/>
              <a:buAutoNum type="arabicPeriod"/>
            </a:pPr>
            <a:r>
              <a:rPr lang="en-CA" sz="900" dirty="0">
                <a:solidFill>
                  <a:prstClr val="black"/>
                </a:solidFill>
                <a:latin typeface="Calibri" panose="020F0502020204030204"/>
                <a:hlinkClick r:id="rId5"/>
              </a:rPr>
              <a:t>https://data.worldbank.org/indicator/SP.POP.TOTL.FE.ZS</a:t>
            </a:r>
            <a:endParaRPr lang="en-CA" sz="900" dirty="0">
              <a:solidFill>
                <a:prstClr val="black"/>
              </a:solidFill>
              <a:latin typeface="Calibri" panose="020F0502020204030204"/>
            </a:endParaRPr>
          </a:p>
          <a:p>
            <a:pPr marL="171450" indent="-171450">
              <a:buFont typeface="+mj-lt"/>
              <a:buAutoNum type="arabicPeriod"/>
            </a:pPr>
            <a:r>
              <a:rPr lang="en-CA" sz="900" dirty="0">
                <a:solidFill>
                  <a:prstClr val="black"/>
                </a:solidFill>
                <a:latin typeface="Calibri" panose="020F0502020204030204"/>
                <a:hlinkClick r:id="rId6"/>
              </a:rPr>
              <a:t>http://www.itu.int/en/ITU-D/Statistics/Pages/stat/default.aspx</a:t>
            </a:r>
            <a:endParaRPr lang="en-CA" sz="900" dirty="0">
              <a:solidFill>
                <a:prstClr val="black"/>
              </a:solidFill>
              <a:latin typeface="Calibri" panose="020F0502020204030204"/>
            </a:endParaRPr>
          </a:p>
        </p:txBody>
      </p:sp>
      <p:graphicFrame>
        <p:nvGraphicFramePr>
          <p:cNvPr id="7" name="Chart 6">
            <a:extLst>
              <a:ext uri="{FF2B5EF4-FFF2-40B4-BE49-F238E27FC236}">
                <a16:creationId xmlns:a16="http://schemas.microsoft.com/office/drawing/2014/main" id="{9221C4DC-4F57-4A3A-876A-5301C8C247B6}"/>
              </a:ext>
            </a:extLst>
          </p:cNvPr>
          <p:cNvGraphicFramePr>
            <a:graphicFrameLocks/>
          </p:cNvGraphicFramePr>
          <p:nvPr>
            <p:extLst>
              <p:ext uri="{D42A27DB-BD31-4B8C-83A1-F6EECF244321}">
                <p14:modId xmlns:p14="http://schemas.microsoft.com/office/powerpoint/2010/main" val="4050263550"/>
              </p:ext>
            </p:extLst>
          </p:nvPr>
        </p:nvGraphicFramePr>
        <p:xfrm>
          <a:off x="128088" y="2278"/>
          <a:ext cx="6313352" cy="380772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a:extLst>
              <a:ext uri="{FF2B5EF4-FFF2-40B4-BE49-F238E27FC236}">
                <a16:creationId xmlns:a16="http://schemas.microsoft.com/office/drawing/2014/main" id="{07F9C28A-03C3-4616-8EFB-62CEC73034EF}"/>
              </a:ext>
            </a:extLst>
          </p:cNvPr>
          <p:cNvGraphicFramePr>
            <a:graphicFrameLocks/>
          </p:cNvGraphicFramePr>
          <p:nvPr>
            <p:extLst>
              <p:ext uri="{D42A27DB-BD31-4B8C-83A1-F6EECF244321}">
                <p14:modId xmlns:p14="http://schemas.microsoft.com/office/powerpoint/2010/main" val="1069181977"/>
              </p:ext>
            </p:extLst>
          </p:nvPr>
        </p:nvGraphicFramePr>
        <p:xfrm>
          <a:off x="3860800" y="2987040"/>
          <a:ext cx="5667587" cy="3324556"/>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675009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28B7F6B-CE7E-4E9E-BAE9-89D86C7BE04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872"/>
          <a:stretch/>
        </p:blipFill>
        <p:spPr>
          <a:xfrm>
            <a:off x="1" y="5745271"/>
            <a:ext cx="2971799" cy="1112730"/>
          </a:xfrm>
          <a:prstGeom prst="rect">
            <a:avLst/>
          </a:prstGeom>
        </p:spPr>
      </p:pic>
      <p:pic>
        <p:nvPicPr>
          <p:cNvPr id="5" name="Picture 4" descr="C:\Users\ccruz\Downloads\IMG_9836.jpg"/>
          <p:cNvPicPr/>
          <p:nvPr/>
        </p:nvPicPr>
        <p:blipFill rotWithShape="1">
          <a:blip r:embed="rId4" cstate="print">
            <a:extLst>
              <a:ext uri="{28A0092B-C50C-407E-A947-70E740481C1C}">
                <a14:useLocalDpi xmlns:a14="http://schemas.microsoft.com/office/drawing/2010/main" val="0"/>
              </a:ext>
            </a:extLst>
          </a:blip>
          <a:srcRect b="-80"/>
          <a:stretch/>
        </p:blipFill>
        <p:spPr bwMode="auto">
          <a:xfrm>
            <a:off x="1" y="0"/>
            <a:ext cx="9144000" cy="5765800"/>
          </a:xfrm>
          <a:prstGeom prst="rect">
            <a:avLst/>
          </a:prstGeom>
        </p:spPr>
      </p:pic>
      <p:sp>
        <p:nvSpPr>
          <p:cNvPr id="2" name="Title 1"/>
          <p:cNvSpPr>
            <a:spLocks noGrp="1"/>
          </p:cNvSpPr>
          <p:nvPr>
            <p:ph type="title"/>
          </p:nvPr>
        </p:nvSpPr>
        <p:spPr>
          <a:xfrm>
            <a:off x="3187700" y="5649119"/>
            <a:ext cx="5308600" cy="1325563"/>
          </a:xfrm>
          <a:noFill/>
          <a:ln w="9525">
            <a:noFill/>
            <a:miter lim="800000"/>
            <a:headEnd/>
            <a:tailEnd/>
          </a:ln>
        </p:spPr>
        <p:txBody>
          <a:bodyPr vert="horz" wrap="square" lIns="91440" tIns="45720" rIns="91440" bIns="45720" numCol="1" anchor="ctr" anchorCtr="0" compatLnSpc="1">
            <a:prstTxWarp prst="textNoShape">
              <a:avLst/>
            </a:prstTxWarp>
            <a:normAutofit/>
          </a:bodyPr>
          <a:lstStyle/>
          <a:p>
            <a:pPr algn="l"/>
            <a:r>
              <a:rPr lang="en-US" sz="3600" dirty="0">
                <a:solidFill>
                  <a:schemeClr val="tx1"/>
                </a:solidFill>
              </a:rPr>
              <a:t>Schooling and Skilling </a:t>
            </a:r>
            <a:br>
              <a:rPr lang="en-US" sz="3600" dirty="0">
                <a:solidFill>
                  <a:schemeClr val="tx1"/>
                </a:solidFill>
              </a:rPr>
            </a:br>
            <a:r>
              <a:rPr lang="en-CA" sz="3600" dirty="0">
                <a:solidFill>
                  <a:schemeClr val="tx1"/>
                </a:solidFill>
              </a:rPr>
              <a:t>45,000 girls in 5 countries</a:t>
            </a:r>
            <a:endParaRPr lang="en-US" sz="3600" dirty="0">
              <a:solidFill>
                <a:schemeClr val="tx1"/>
              </a:solidFill>
            </a:endParaRPr>
          </a:p>
        </p:txBody>
      </p:sp>
      <p:sp>
        <p:nvSpPr>
          <p:cNvPr id="8" name="Text Box 2"/>
          <p:cNvSpPr txBox="1">
            <a:spLocks noChangeArrowheads="1"/>
          </p:cNvSpPr>
          <p:nvPr/>
        </p:nvSpPr>
        <p:spPr bwMode="auto">
          <a:xfrm>
            <a:off x="5945414" y="5516671"/>
            <a:ext cx="3477986" cy="2286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800" dirty="0">
                <a:effectLst/>
                <a:ea typeface="Calibri" panose="020F0502020204030204" pitchFamily="34" charset="0"/>
                <a:cs typeface="Times New Roman" panose="02020603050405020304" pitchFamily="18" charset="0"/>
              </a:rPr>
              <a:t>Photo credit: </a:t>
            </a:r>
            <a:r>
              <a:rPr lang="en-GB" sz="800" dirty="0" err="1">
                <a:effectLst/>
                <a:ea typeface="Calibri" panose="020F0502020204030204" pitchFamily="34" charset="0"/>
                <a:cs typeface="Times New Roman" panose="02020603050405020304" pitchFamily="18" charset="0"/>
              </a:rPr>
              <a:t>Abir</a:t>
            </a:r>
            <a:r>
              <a:rPr lang="en-GB" sz="800" dirty="0">
                <a:effectLst/>
                <a:ea typeface="Calibri" panose="020F0502020204030204" pitchFamily="34" charset="0"/>
                <a:cs typeface="Times New Roman" panose="02020603050405020304" pitchFamily="18" charset="0"/>
              </a:rPr>
              <a:t> Abdullah / </a:t>
            </a:r>
            <a:r>
              <a:rPr lang="en-GB" sz="800" dirty="0" err="1">
                <a:effectLst/>
                <a:ea typeface="Calibri" panose="020F0502020204030204" pitchFamily="34" charset="0"/>
                <a:cs typeface="Times New Roman" panose="02020603050405020304" pitchFamily="18" charset="0"/>
              </a:rPr>
              <a:t>Shidhulai</a:t>
            </a:r>
            <a:r>
              <a:rPr lang="en-GB" sz="800" dirty="0">
                <a:effectLst/>
                <a:ea typeface="Calibri" panose="020F0502020204030204" pitchFamily="34" charset="0"/>
                <a:cs typeface="Times New Roman" panose="02020603050405020304" pitchFamily="18" charset="0"/>
              </a:rPr>
              <a:t> </a:t>
            </a:r>
            <a:r>
              <a:rPr lang="en-GB" sz="800" dirty="0" err="1">
                <a:effectLst/>
                <a:ea typeface="Calibri" panose="020F0502020204030204" pitchFamily="34" charset="0"/>
                <a:cs typeface="Times New Roman" panose="02020603050405020304" pitchFamily="18" charset="0"/>
              </a:rPr>
              <a:t>Swanirvar</a:t>
            </a:r>
            <a:r>
              <a:rPr lang="en-GB" sz="800" dirty="0">
                <a:effectLst/>
                <a:ea typeface="Calibri" panose="020F0502020204030204" pitchFamily="34" charset="0"/>
                <a:cs typeface="Times New Roman" panose="02020603050405020304" pitchFamily="18" charset="0"/>
              </a:rPr>
              <a:t> </a:t>
            </a:r>
            <a:r>
              <a:rPr lang="en-GB" sz="800" dirty="0" err="1">
                <a:effectLst/>
                <a:ea typeface="Calibri" panose="020F0502020204030204" pitchFamily="34" charset="0"/>
                <a:cs typeface="Times New Roman" panose="02020603050405020304" pitchFamily="18" charset="0"/>
              </a:rPr>
              <a:t>Sangstha</a:t>
            </a:r>
            <a:r>
              <a:rPr lang="en-GB" sz="800" dirty="0">
                <a:effectLst/>
                <a:ea typeface="Calibri" panose="020F0502020204030204" pitchFamily="34" charset="0"/>
                <a:cs typeface="Times New Roman" panose="02020603050405020304" pitchFamily="18" charset="0"/>
              </a:rPr>
              <a:t>. Bangladesh</a:t>
            </a:r>
            <a:endParaRPr lang="en-CA" sz="8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8978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8752D45-3B1F-4326-A0ED-C1595BAA6D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26146" y="3423278"/>
            <a:ext cx="2862130" cy="2836401"/>
          </a:xfrm>
          <a:prstGeom prst="rect">
            <a:avLst/>
          </a:prstGeom>
        </p:spPr>
      </p:pic>
      <p:pic>
        <p:nvPicPr>
          <p:cNvPr id="3" name="Picture 2">
            <a:extLst>
              <a:ext uri="{FF2B5EF4-FFF2-40B4-BE49-F238E27FC236}">
                <a16:creationId xmlns:a16="http://schemas.microsoft.com/office/drawing/2014/main" id="{984E86F8-15E3-45F9-A442-19026F86B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5440" y="3423278"/>
            <a:ext cx="2836401" cy="2836401"/>
          </a:xfrm>
          <a:prstGeom prst="rect">
            <a:avLst/>
          </a:prstGeom>
        </p:spPr>
      </p:pic>
      <p:pic>
        <p:nvPicPr>
          <p:cNvPr id="4" name="Picture 3">
            <a:extLst>
              <a:ext uri="{FF2B5EF4-FFF2-40B4-BE49-F238E27FC236}">
                <a16:creationId xmlns:a16="http://schemas.microsoft.com/office/drawing/2014/main" id="{4EF0F140-F00A-46E0-B311-5B69A6E933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5441" y="521269"/>
            <a:ext cx="2836402" cy="2836402"/>
          </a:xfrm>
          <a:prstGeom prst="rect">
            <a:avLst/>
          </a:prstGeom>
        </p:spPr>
      </p:pic>
      <p:pic>
        <p:nvPicPr>
          <p:cNvPr id="5" name="Picture 4">
            <a:extLst>
              <a:ext uri="{FF2B5EF4-FFF2-40B4-BE49-F238E27FC236}">
                <a16:creationId xmlns:a16="http://schemas.microsoft.com/office/drawing/2014/main" id="{D92705C0-267E-43D3-9A38-E180EC42BD7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26145" y="515678"/>
            <a:ext cx="2862131" cy="2841994"/>
          </a:xfrm>
          <a:prstGeom prst="rect">
            <a:avLst/>
          </a:prstGeom>
        </p:spPr>
      </p:pic>
    </p:spTree>
    <p:extLst>
      <p:ext uri="{BB962C8B-B14F-4D97-AF65-F5344CB8AC3E}">
        <p14:creationId xmlns:p14="http://schemas.microsoft.com/office/powerpoint/2010/main" val="41212027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37F51BD-F6FE-4A06-BCA7-5DAEFF33635B}"/>
              </a:ext>
            </a:extLst>
          </p:cNvPr>
          <p:cNvPicPr>
            <a:picLocks noChangeAspect="1"/>
          </p:cNvPicPr>
          <p:nvPr/>
        </p:nvPicPr>
        <p:blipFill rotWithShape="1">
          <a:blip r:embed="rId3"/>
          <a:srcRect l="26567" t="10336"/>
          <a:stretch/>
        </p:blipFill>
        <p:spPr>
          <a:xfrm>
            <a:off x="-2" y="1125430"/>
            <a:ext cx="9144000" cy="5732570"/>
          </a:xfrm>
          <a:prstGeom prst="rect">
            <a:avLst/>
          </a:prstGeom>
        </p:spPr>
      </p:pic>
      <p:sp>
        <p:nvSpPr>
          <p:cNvPr id="3" name="Rectangle 2">
            <a:extLst>
              <a:ext uri="{FF2B5EF4-FFF2-40B4-BE49-F238E27FC236}">
                <a16:creationId xmlns:a16="http://schemas.microsoft.com/office/drawing/2014/main" id="{9BB16EFA-62D5-454F-9EA9-B87780F04D70}"/>
              </a:ext>
            </a:extLst>
          </p:cNvPr>
          <p:cNvSpPr/>
          <p:nvPr/>
        </p:nvSpPr>
        <p:spPr>
          <a:xfrm>
            <a:off x="0" y="0"/>
            <a:ext cx="9144000" cy="1384300"/>
          </a:xfrm>
          <a:prstGeom prst="rect">
            <a:avLst/>
          </a:prstGeom>
          <a:solidFill>
            <a:srgbClr val="E742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190500" y="-177800"/>
            <a:ext cx="8953498" cy="1562100"/>
          </a:xfrm>
          <a:noFill/>
          <a:ln w="9525">
            <a:noFill/>
            <a:miter lim="800000"/>
            <a:headEnd/>
            <a:tailEnd/>
          </a:ln>
        </p:spPr>
        <p:txBody>
          <a:bodyPr vert="horz" wrap="square" lIns="91440" tIns="45720" rIns="91440" bIns="45720" numCol="1" anchor="ctr" anchorCtr="0" compatLnSpc="1">
            <a:prstTxWarp prst="textNoShape">
              <a:avLst/>
            </a:prstTxWarp>
            <a:normAutofit/>
          </a:bodyPr>
          <a:lstStyle/>
          <a:p>
            <a:pPr algn="l"/>
            <a:r>
              <a:rPr lang="en-US" sz="2400" dirty="0">
                <a:solidFill>
                  <a:schemeClr val="bg1"/>
                </a:solidFill>
              </a:rPr>
              <a:t>Faaria, on the right, is a 14-year old from Muzaffargarh in Pakistan, who was saved from child marriage through community advocacy.</a:t>
            </a:r>
          </a:p>
        </p:txBody>
      </p:sp>
      <p:pic>
        <p:nvPicPr>
          <p:cNvPr id="10" name="Picture 6" descr="Pakistan flag">
            <a:extLst>
              <a:ext uri="{FF2B5EF4-FFF2-40B4-BE49-F238E27FC236}">
                <a16:creationId xmlns:a16="http://schemas.microsoft.com/office/drawing/2014/main" id="{D7776C87-D2F9-4DC8-A0C2-B027C29F591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39" y="1384300"/>
            <a:ext cx="2054530" cy="1378502"/>
          </a:xfrm>
          <a:prstGeom prst="rect">
            <a:avLst/>
          </a:prstGeom>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E28B7F6B-CE7E-4E9E-BAE9-89D86C7BE04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872"/>
          <a:stretch/>
        </p:blipFill>
        <p:spPr>
          <a:xfrm>
            <a:off x="590" y="2758768"/>
            <a:ext cx="2044700" cy="765596"/>
          </a:xfrm>
          <a:prstGeom prst="rect">
            <a:avLst/>
          </a:prstGeom>
        </p:spPr>
      </p:pic>
    </p:spTree>
    <p:extLst>
      <p:ext uri="{BB962C8B-B14F-4D97-AF65-F5344CB8AC3E}">
        <p14:creationId xmlns:p14="http://schemas.microsoft.com/office/powerpoint/2010/main" val="3444290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189" y="2117869"/>
            <a:ext cx="9154336" cy="3236734"/>
            <a:chOff x="-5189" y="1809752"/>
            <a:chExt cx="9154336" cy="3236734"/>
          </a:xfrm>
        </p:grpSpPr>
        <p:sp>
          <p:nvSpPr>
            <p:cNvPr id="8" name="Rectangle 7"/>
            <p:cNvSpPr/>
            <p:nvPr/>
          </p:nvSpPr>
          <p:spPr>
            <a:xfrm>
              <a:off x="-5189" y="3638754"/>
              <a:ext cx="2298929" cy="1117396"/>
            </a:xfrm>
            <a:prstGeom prst="rect">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HelveticaNeueLT Std Cn" panose="020B0506030502030204" pitchFamily="34" charset="0"/>
                </a:rPr>
                <a:t>World Class Expertise</a:t>
              </a:r>
            </a:p>
          </p:txBody>
        </p:sp>
        <p:sp>
          <p:nvSpPr>
            <p:cNvPr id="10" name="Rectangle 9"/>
            <p:cNvSpPr/>
            <p:nvPr/>
          </p:nvSpPr>
          <p:spPr>
            <a:xfrm>
              <a:off x="2293700" y="3638752"/>
              <a:ext cx="2288593" cy="1117397"/>
            </a:xfrm>
            <a:prstGeom prst="rect">
              <a:avLst/>
            </a:prstGeom>
            <a:blipFill>
              <a:blip r:embed="rId4"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HelveticaNeueLT Std Cn" panose="020B0506030502030204" pitchFamily="34" charset="0"/>
                </a:rPr>
                <a:t>Innovative Models</a:t>
              </a:r>
            </a:p>
          </p:txBody>
        </p:sp>
        <p:sp>
          <p:nvSpPr>
            <p:cNvPr id="11" name="Rectangle 10"/>
            <p:cNvSpPr/>
            <p:nvPr/>
          </p:nvSpPr>
          <p:spPr>
            <a:xfrm>
              <a:off x="6902932" y="3638751"/>
              <a:ext cx="2246215" cy="1117398"/>
            </a:xfrm>
            <a:prstGeom prst="rect">
              <a:avLst/>
            </a:prstGeom>
            <a:blipFill>
              <a:blip r:embed="rId5"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HelveticaNeueLT Std Cn" panose="020B0506030502030204" pitchFamily="34" charset="0"/>
                </a:rPr>
                <a:t>Resources</a:t>
              </a:r>
              <a:endParaRPr lang="en-CA" sz="2800" dirty="0">
                <a:solidFill>
                  <a:schemeClr val="bg1"/>
                </a:solidFill>
                <a:latin typeface="HelveticaNeueLT Std Cn" panose="020B0506030502030204" pitchFamily="34" charset="0"/>
              </a:endParaRPr>
            </a:p>
          </p:txBody>
        </p:sp>
        <p:sp>
          <p:nvSpPr>
            <p:cNvPr id="9" name="Rectangle 8"/>
            <p:cNvSpPr/>
            <p:nvPr/>
          </p:nvSpPr>
          <p:spPr>
            <a:xfrm>
              <a:off x="4571999" y="3638750"/>
              <a:ext cx="2344071" cy="1117400"/>
            </a:xfrm>
            <a:prstGeom prst="rect">
              <a:avLst/>
            </a:prstGeom>
            <a:blipFill>
              <a:blip r:embed="rId6"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800" dirty="0">
                  <a:solidFill>
                    <a:schemeClr val="bg1"/>
                  </a:solidFill>
                  <a:latin typeface="HelveticaNeueLT Std Cn" panose="020B0506030502030204" pitchFamily="34" charset="0"/>
                </a:rPr>
                <a:t>Capacity Building</a:t>
              </a:r>
            </a:p>
          </p:txBody>
        </p:sp>
        <p:sp>
          <p:nvSpPr>
            <p:cNvPr id="18" name="Rectangle 17"/>
            <p:cNvSpPr/>
            <p:nvPr/>
          </p:nvSpPr>
          <p:spPr>
            <a:xfrm>
              <a:off x="2293701" y="1873783"/>
              <a:ext cx="2288592" cy="1772757"/>
            </a:xfrm>
            <a:prstGeom prst="rect">
              <a:avLst/>
            </a:prstGeom>
            <a:solidFill>
              <a:srgbClr val="D7D2E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9" name="Picture 5" descr="P:\2_Images\Delegation from Pakistan _Apr 2015\IMG_9690.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5188" y="1831903"/>
              <a:ext cx="2288593" cy="18027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2_Images\OS_workshopport moresby 2014\PB080070.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rightnessContrast bright="1000" contrast="14000"/>
                      </a14:imgEffect>
                    </a14:imgLayer>
                  </a14:imgProps>
                </a:ext>
                <a:ext uri="{28A0092B-C50C-407E-A947-70E740481C1C}">
                  <a14:useLocalDpi xmlns:a14="http://schemas.microsoft.com/office/drawing/2010/main" val="0"/>
                </a:ext>
              </a:extLst>
            </a:blip>
            <a:srcRect l="36171" t="30000" r="30081" b="36326"/>
            <a:stretch/>
          </p:blipFill>
          <p:spPr bwMode="auto">
            <a:xfrm>
              <a:off x="2283406" y="1828800"/>
              <a:ext cx="2288593" cy="181773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P:\2_Images\_2015 CEMCA\IMG_0246_VUSSC-TQF-Approved.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4572000" y="1828799"/>
              <a:ext cx="2344070" cy="181774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a:stretch/>
          </p:blipFill>
          <p:spPr bwMode="auto">
            <a:xfrm>
              <a:off x="6902932" y="1828797"/>
              <a:ext cx="2246214" cy="1817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p:nvCxnSpPr>
          <p:spPr>
            <a:xfrm flipH="1">
              <a:off x="2298888" y="1809752"/>
              <a:ext cx="5145" cy="32067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82293" y="1809752"/>
              <a:ext cx="0" cy="32067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892637" y="1809752"/>
              <a:ext cx="33726" cy="32367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 y="4786137"/>
              <a:ext cx="9144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 y="1814334"/>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 y="3646539"/>
              <a:ext cx="9144000"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grpSp>
      <p:sp>
        <p:nvSpPr>
          <p:cNvPr id="5" name="Title 4"/>
          <p:cNvSpPr>
            <a:spLocks noGrp="1"/>
          </p:cNvSpPr>
          <p:nvPr>
            <p:ph type="title"/>
          </p:nvPr>
        </p:nvSpPr>
        <p:spPr/>
        <p:txBody>
          <a:bodyPr>
            <a:normAutofit/>
          </a:bodyPr>
          <a:lstStyle/>
          <a:p>
            <a:r>
              <a:rPr lang="en-US" sz="6600" dirty="0"/>
              <a:t>COL Offers…</a:t>
            </a:r>
          </a:p>
        </p:txBody>
      </p:sp>
    </p:spTree>
    <p:extLst>
      <p:ext uri="{BB962C8B-B14F-4D97-AF65-F5344CB8AC3E}">
        <p14:creationId xmlns:p14="http://schemas.microsoft.com/office/powerpoint/2010/main" val="1414525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 y="3119872"/>
            <a:ext cx="9220200" cy="3204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88640" y="1611412"/>
            <a:ext cx="5740400" cy="1265238"/>
          </a:xfrm>
        </p:spPr>
        <p:txBody>
          <a:bodyPr>
            <a:normAutofit/>
          </a:bodyPr>
          <a:lstStyle/>
          <a:p>
            <a:pPr algn="l"/>
            <a:r>
              <a:rPr lang="en-US" sz="4800" dirty="0"/>
              <a:t>What COL asks of you</a:t>
            </a:r>
          </a:p>
        </p:txBody>
      </p:sp>
      <p:sp>
        <p:nvSpPr>
          <p:cNvPr id="3" name="Content Placeholder 2"/>
          <p:cNvSpPr>
            <a:spLocks noGrp="1"/>
          </p:cNvSpPr>
          <p:nvPr>
            <p:ph idx="1"/>
          </p:nvPr>
        </p:nvSpPr>
        <p:spPr>
          <a:xfrm>
            <a:off x="688084" y="3759200"/>
            <a:ext cx="8303516" cy="2209800"/>
          </a:xfrm>
        </p:spPr>
        <p:txBody>
          <a:bodyPr>
            <a:normAutofit/>
          </a:bodyPr>
          <a:lstStyle/>
          <a:p>
            <a:r>
              <a:rPr lang="en-US" sz="3600" dirty="0"/>
              <a:t>Dialogue about your priorities</a:t>
            </a:r>
          </a:p>
          <a:p>
            <a:r>
              <a:rPr lang="en-US" sz="3600" dirty="0"/>
              <a:t>Identification of common regional issues</a:t>
            </a:r>
          </a:p>
          <a:p>
            <a:r>
              <a:rPr lang="en-US" sz="3600" dirty="0"/>
              <a:t>Your involvement</a:t>
            </a:r>
          </a:p>
        </p:txBody>
      </p:sp>
      <p:pic>
        <p:nvPicPr>
          <p:cNvPr id="10" name="Picture 4" descr="P:\1_Projects\5_Vice-President Office\Focal Points 2014\PPT asia pacific a rt\pacifi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7240"/>
            <a:ext cx="3288547" cy="31994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C9EF8D0-D4E2-42FB-9CC4-8FF45D119F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884" y="1085734"/>
            <a:ext cx="2123952" cy="338186"/>
          </a:xfrm>
          <a:prstGeom prst="rect">
            <a:avLst/>
          </a:prstGeom>
        </p:spPr>
      </p:pic>
    </p:spTree>
    <p:extLst>
      <p:ext uri="{BB962C8B-B14F-4D97-AF65-F5344CB8AC3E}">
        <p14:creationId xmlns:p14="http://schemas.microsoft.com/office/powerpoint/2010/main" val="110301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www.col.org/sites/default/files/styles/image_responsive/public/field/image/PACFOLD%20launch%202.jpg?itok=f04KP1qU">
            <a:extLst>
              <a:ext uri="{FF2B5EF4-FFF2-40B4-BE49-F238E27FC236}">
                <a16:creationId xmlns:a16="http://schemas.microsoft.com/office/drawing/2014/main" id="{200C9E30-BF7F-4C5C-B00D-40F4BA498A1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69" r="10612"/>
          <a:stretch/>
        </p:blipFill>
        <p:spPr bwMode="auto">
          <a:xfrm>
            <a:off x="7484677" y="4591432"/>
            <a:ext cx="1659323" cy="1410690"/>
          </a:xfrm>
          <a:prstGeom prst="rect">
            <a:avLst/>
          </a:prstGeom>
          <a:noFill/>
          <a:extLst>
            <a:ext uri="{909E8E84-426E-40DD-AFC4-6F175D3DCCD1}">
              <a14:hiddenFill xmlns:a14="http://schemas.microsoft.com/office/drawing/2010/main">
                <a:solidFill>
                  <a:srgbClr val="FFFFFF"/>
                </a:solidFill>
              </a14:hiddenFill>
            </a:ext>
          </a:extLst>
        </p:spPr>
      </p:pic>
      <p:sp>
        <p:nvSpPr>
          <p:cNvPr id="5" name="Isosceles Triangle 4"/>
          <p:cNvSpPr/>
          <p:nvPr/>
        </p:nvSpPr>
        <p:spPr>
          <a:xfrm>
            <a:off x="1714500" y="4112260"/>
            <a:ext cx="6286500" cy="245745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26" name="Picture 2" descr="https://www.col.org/sites/default/files/styles/image_responsive/public/field/image/Tuvalu%20TVSD%20workshop.jpg?itok=vwviYo0L">
            <a:extLst>
              <a:ext uri="{FF2B5EF4-FFF2-40B4-BE49-F238E27FC236}">
                <a16:creationId xmlns:a16="http://schemas.microsoft.com/office/drawing/2014/main" id="{21621AB3-05EC-42DA-9C6D-051AE42AA14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357" r="34086" b="-475"/>
          <a:stretch/>
        </p:blipFill>
        <p:spPr bwMode="auto">
          <a:xfrm>
            <a:off x="5794404" y="4611581"/>
            <a:ext cx="1690274" cy="1397392"/>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0A39D384-C0C1-4E7F-91F9-4BFC5E916E13}"/>
              </a:ext>
            </a:extLst>
          </p:cNvPr>
          <p:cNvSpPr/>
          <p:nvPr/>
        </p:nvSpPr>
        <p:spPr>
          <a:xfrm>
            <a:off x="1" y="4598130"/>
            <a:ext cx="2486025" cy="1404724"/>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8" name="TextBox 7">
            <a:extLst>
              <a:ext uri="{FF2B5EF4-FFF2-40B4-BE49-F238E27FC236}">
                <a16:creationId xmlns:a16="http://schemas.microsoft.com/office/drawing/2014/main" id="{C5C728E5-A42A-4D46-B47F-3DFFF69B4B55}"/>
              </a:ext>
            </a:extLst>
          </p:cNvPr>
          <p:cNvSpPr txBox="1"/>
          <p:nvPr/>
        </p:nvSpPr>
        <p:spPr>
          <a:xfrm>
            <a:off x="100013" y="4675009"/>
            <a:ext cx="2257425" cy="1015663"/>
          </a:xfrm>
          <a:prstGeom prst="rect">
            <a:avLst/>
          </a:prstGeom>
          <a:noFill/>
          <a:effectLst/>
        </p:spPr>
        <p:txBody>
          <a:bodyPr wrap="square" rtlCol="0">
            <a:spAutoFit/>
          </a:bodyPr>
          <a:lstStyle/>
          <a:p>
            <a:pPr algn="ctr"/>
            <a:r>
              <a:rPr lang="en-US" sz="6000" dirty="0">
                <a:solidFill>
                  <a:schemeClr val="bg1"/>
                </a:solidFill>
                <a:latin typeface="+mj-lt"/>
              </a:rPr>
              <a:t>col.org</a:t>
            </a:r>
          </a:p>
        </p:txBody>
      </p:sp>
      <p:sp>
        <p:nvSpPr>
          <p:cNvPr id="9" name="Rectangle 8">
            <a:extLst>
              <a:ext uri="{FF2B5EF4-FFF2-40B4-BE49-F238E27FC236}">
                <a16:creationId xmlns:a16="http://schemas.microsoft.com/office/drawing/2014/main" id="{15A238AE-3E72-4FBA-92CB-3A5B9D216F10}"/>
              </a:ext>
            </a:extLst>
          </p:cNvPr>
          <p:cNvSpPr/>
          <p:nvPr/>
        </p:nvSpPr>
        <p:spPr>
          <a:xfrm>
            <a:off x="2" y="394685"/>
            <a:ext cx="9144000" cy="2554545"/>
          </a:xfrm>
          <a:prstGeom prst="rect">
            <a:avLst/>
          </a:prstGeom>
        </p:spPr>
        <p:txBody>
          <a:bodyPr wrap="square">
            <a:spAutoFit/>
          </a:bodyPr>
          <a:lstStyle/>
          <a:p>
            <a:pPr algn="ctr"/>
            <a:r>
              <a:rPr lang="en-US" sz="8800" dirty="0">
                <a:solidFill>
                  <a:srgbClr val="270188"/>
                </a:solidFill>
                <a:latin typeface="+mj-lt"/>
              </a:rPr>
              <a:t>Thank You</a:t>
            </a:r>
          </a:p>
          <a:p>
            <a:pPr algn="ctr"/>
            <a:r>
              <a:rPr lang="en-US" sz="7200" dirty="0">
                <a:solidFill>
                  <a:srgbClr val="270188"/>
                </a:solidFill>
                <a:latin typeface="+mj-lt"/>
              </a:rPr>
              <a:t>for your contributions</a:t>
            </a:r>
          </a:p>
        </p:txBody>
      </p:sp>
      <p:pic>
        <p:nvPicPr>
          <p:cNvPr id="19" name="Picture 2">
            <a:extLst>
              <a:ext uri="{FF2B5EF4-FFF2-40B4-BE49-F238E27FC236}">
                <a16:creationId xmlns:a16="http://schemas.microsoft.com/office/drawing/2014/main" id="{4418B64B-C4E0-4902-8E30-81A9D79555E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150979" y="4598130"/>
            <a:ext cx="1656214" cy="1404724"/>
          </a:xfrm>
          <a:prstGeom prst="rect">
            <a:avLst/>
          </a:prstGeom>
          <a:extLst/>
        </p:spPr>
      </p:pic>
      <p:cxnSp>
        <p:nvCxnSpPr>
          <p:cNvPr id="6" name="Straight Connector 5">
            <a:extLst>
              <a:ext uri="{FF2B5EF4-FFF2-40B4-BE49-F238E27FC236}">
                <a16:creationId xmlns:a16="http://schemas.microsoft.com/office/drawing/2014/main" id="{0D91436B-B829-4DE1-8020-817477770732}"/>
              </a:ext>
            </a:extLst>
          </p:cNvPr>
          <p:cNvCxnSpPr>
            <a:cxnSpLocks/>
          </p:cNvCxnSpPr>
          <p:nvPr/>
        </p:nvCxnSpPr>
        <p:spPr>
          <a:xfrm>
            <a:off x="4150978" y="4589020"/>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0520B8B-BE36-46DF-B7AD-57BE11B320C4}"/>
              </a:ext>
            </a:extLst>
          </p:cNvPr>
          <p:cNvCxnSpPr>
            <a:cxnSpLocks/>
          </p:cNvCxnSpPr>
          <p:nvPr/>
        </p:nvCxnSpPr>
        <p:spPr>
          <a:xfrm>
            <a:off x="0" y="6002853"/>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A2BC9629-ED4F-4B8C-8EDF-E8EFF7FB45F9}"/>
              </a:ext>
            </a:extLst>
          </p:cNvPr>
          <p:cNvPicPr>
            <a:picLocks noChangeAspect="1"/>
          </p:cNvPicPr>
          <p:nvPr/>
        </p:nvPicPr>
        <p:blipFill rotWithShape="1">
          <a:blip r:embed="rId6">
            <a:extLst>
              <a:ext uri="{28A0092B-C50C-407E-A947-70E740481C1C}">
                <a14:useLocalDpi xmlns:a14="http://schemas.microsoft.com/office/drawing/2010/main" val="0"/>
              </a:ext>
            </a:extLst>
          </a:blip>
          <a:srcRect r="72556"/>
          <a:stretch/>
        </p:blipFill>
        <p:spPr>
          <a:xfrm>
            <a:off x="1940992" y="3461738"/>
            <a:ext cx="2557901" cy="2924176"/>
          </a:xfrm>
          <a:prstGeom prst="rect">
            <a:avLst/>
          </a:prstGeom>
        </p:spPr>
      </p:pic>
      <p:cxnSp>
        <p:nvCxnSpPr>
          <p:cNvPr id="44" name="Straight Connector 43">
            <a:extLst>
              <a:ext uri="{FF2B5EF4-FFF2-40B4-BE49-F238E27FC236}">
                <a16:creationId xmlns:a16="http://schemas.microsoft.com/office/drawing/2014/main" id="{4B6A8506-7D36-4D03-9CF9-21F83B2EE113}"/>
              </a:ext>
            </a:extLst>
          </p:cNvPr>
          <p:cNvCxnSpPr/>
          <p:nvPr/>
        </p:nvCxnSpPr>
        <p:spPr>
          <a:xfrm>
            <a:off x="5807192"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96A9BD9-ED0A-468B-8032-F1D8A85CFFAF}"/>
              </a:ext>
            </a:extLst>
          </p:cNvPr>
          <p:cNvCxnSpPr/>
          <p:nvPr/>
        </p:nvCxnSpPr>
        <p:spPr>
          <a:xfrm>
            <a:off x="7484679"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A30526C-DFCD-4393-B5CF-16A50BEC8144}"/>
              </a:ext>
            </a:extLst>
          </p:cNvPr>
          <p:cNvCxnSpPr>
            <a:cxnSpLocks/>
          </p:cNvCxnSpPr>
          <p:nvPr/>
        </p:nvCxnSpPr>
        <p:spPr>
          <a:xfrm>
            <a:off x="4150978" y="6002853"/>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9F8A041-7960-4790-ACDC-D23190E7E7F3}"/>
              </a:ext>
            </a:extLst>
          </p:cNvPr>
          <p:cNvCxnSpPr>
            <a:cxnSpLocks/>
          </p:cNvCxnSpPr>
          <p:nvPr/>
        </p:nvCxnSpPr>
        <p:spPr>
          <a:xfrm>
            <a:off x="0" y="4589020"/>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172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102515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059015"/>
            <a:ext cx="9144000" cy="1151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623888" y="1269275"/>
            <a:ext cx="7886700" cy="5588724"/>
          </a:xfrm>
        </p:spPr>
        <p:txBody>
          <a:bodyPr>
            <a:normAutofit/>
          </a:bodyPr>
          <a:lstStyle/>
          <a:p>
            <a:r>
              <a:rPr lang="en-US" sz="6600" dirty="0"/>
              <a:t>Who supports COL?</a:t>
            </a:r>
            <a:endParaRPr lang="en-CA" sz="6600" dirty="0"/>
          </a:p>
        </p:txBody>
      </p:sp>
      <p:pic>
        <p:nvPicPr>
          <p:cNvPr id="10" name="Picture 2" descr="P:\3_Resources\+++Stock photos &amp; Clip Art\FLAGS Border\comm flags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8080" y="622779"/>
            <a:ext cx="762000" cy="49730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P:\3_Resources\+++Stock photos &amp; Clip Art\FLAGS Border\comm flags-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8080" y="1232378"/>
            <a:ext cx="762001" cy="4973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P:\3_Resources\+++Stock photos &amp; Clip Art\FLAGS Border\Indi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8080" y="1841978"/>
            <a:ext cx="762001" cy="49730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7" descr="P:\3_Resources\+++Stock photos &amp; Clip Art\FLAGS Border\comm flags5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8080" y="2471631"/>
            <a:ext cx="762000" cy="49730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P:\3_Resources\+++Stock photos &amp; Clip Art\FLAGS Border\south africa .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84165" y="2174184"/>
            <a:ext cx="762001" cy="497306"/>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23"/>
          <p:cNvSpPr txBox="1">
            <a:spLocks/>
          </p:cNvSpPr>
          <p:nvPr/>
        </p:nvSpPr>
        <p:spPr bwMode="auto">
          <a:xfrm>
            <a:off x="1696281" y="662884"/>
            <a:ext cx="24384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panose="020B0604020202020204" pitchFamily="34" charset="0"/>
              <a:buChar char="•"/>
              <a:defRPr sz="2600" kern="1200">
                <a:solidFill>
                  <a:schemeClr val="accent1">
                    <a:lumMod val="75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panose="020B0604020202020204" pitchFamily="34" charset="0"/>
              <a:buChar char="•"/>
              <a:defRPr sz="2300" kern="1200">
                <a:solidFill>
                  <a:schemeClr val="accent1">
                    <a:lumMod val="75000"/>
                  </a:schemeClr>
                </a:solidFill>
                <a:latin typeface="+mj-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rPr>
              <a:t>Canada </a:t>
            </a:r>
          </a:p>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UK</a:t>
            </a:r>
          </a:p>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India</a:t>
            </a:r>
          </a:p>
          <a:p>
            <a:pP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Australia</a:t>
            </a:r>
          </a:p>
        </p:txBody>
      </p:sp>
      <p:sp>
        <p:nvSpPr>
          <p:cNvPr id="18" name="Content Placeholder 25"/>
          <p:cNvSpPr txBox="1">
            <a:spLocks/>
          </p:cNvSpPr>
          <p:nvPr/>
        </p:nvSpPr>
        <p:spPr bwMode="auto">
          <a:xfrm>
            <a:off x="4512365" y="878784"/>
            <a:ext cx="28956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75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panose="020B0604020202020204" pitchFamily="34" charset="0"/>
              <a:buChar char="•"/>
              <a:defRPr sz="2600" kern="1200">
                <a:solidFill>
                  <a:schemeClr val="accent1">
                    <a:lumMod val="75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panose="020B0604020202020204" pitchFamily="34" charset="0"/>
              <a:buChar char="•"/>
              <a:defRPr sz="2300" kern="1200">
                <a:solidFill>
                  <a:schemeClr val="accent1">
                    <a:lumMod val="75000"/>
                  </a:schemeClr>
                </a:solidFill>
                <a:latin typeface="+mj-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accent1">
                    <a:lumMod val="75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buNone/>
              <a:tabLst>
                <a:tab pos="50800" algn="l"/>
              </a:tabLst>
            </a:pPr>
            <a:r>
              <a:rPr lang="en-US" altLang="zh-CN" sz="3200" dirty="0">
                <a:solidFill>
                  <a:schemeClr val="bg1"/>
                </a:solidFill>
                <a:latin typeface="HelveticaNeueLT Std" panose="020B0604020202020204" pitchFamily="34" charset="0"/>
                <a:cs typeface="Tahoma" pitchFamily="18" charset="0"/>
              </a:rPr>
              <a:t>New Zealand</a:t>
            </a:r>
          </a:p>
          <a:p>
            <a:pPr algn="r">
              <a:buNone/>
              <a:tabLst>
                <a:tab pos="50800" algn="l"/>
              </a:tabLst>
            </a:pPr>
            <a:r>
              <a:rPr lang="en-US" altLang="zh-CN" sz="3200" dirty="0">
                <a:solidFill>
                  <a:schemeClr val="bg1"/>
                </a:solidFill>
                <a:latin typeface="HelveticaNeueLT Std" panose="020B0604020202020204" pitchFamily="34" charset="0"/>
                <a:cs typeface="Tahoma" pitchFamily="18" charset="0"/>
              </a:rPr>
              <a:t>Nigeria</a:t>
            </a:r>
          </a:p>
          <a:p>
            <a:pPr algn="r">
              <a:buFont typeface="Arial" panose="020B0604020202020204" pitchFamily="34" charset="0"/>
              <a:buNone/>
              <a:tabLst>
                <a:tab pos="50800" algn="l"/>
              </a:tabLst>
            </a:pPr>
            <a:r>
              <a:rPr lang="en-US" altLang="zh-CN" sz="3200" dirty="0">
                <a:solidFill>
                  <a:schemeClr val="bg1"/>
                </a:solidFill>
                <a:latin typeface="HelveticaNeueLT Std" panose="020B0604020202020204" pitchFamily="34" charset="0"/>
                <a:cs typeface="Tahoma" pitchFamily="18" charset="0"/>
              </a:rPr>
              <a:t>South Africa</a:t>
            </a:r>
          </a:p>
        </p:txBody>
      </p:sp>
      <p:sp>
        <p:nvSpPr>
          <p:cNvPr id="5" name="Rectangle 4"/>
          <p:cNvSpPr/>
          <p:nvPr/>
        </p:nvSpPr>
        <p:spPr>
          <a:xfrm>
            <a:off x="-1" y="5103733"/>
            <a:ext cx="9143999" cy="1077218"/>
          </a:xfrm>
          <a:prstGeom prst="rect">
            <a:avLst/>
          </a:prstGeom>
        </p:spPr>
        <p:txBody>
          <a:bodyPr wrap="square">
            <a:spAutoFit/>
          </a:bodyPr>
          <a:lstStyle/>
          <a:p>
            <a:pPr algn="ctr"/>
            <a:r>
              <a:rPr lang="en-US" altLang="zh-CN" sz="3200" dirty="0">
                <a:latin typeface="+mj-lt"/>
              </a:rPr>
              <a:t>The number of countries contributing </a:t>
            </a:r>
            <a:br>
              <a:rPr lang="en-US" altLang="zh-CN" sz="3200" dirty="0">
                <a:latin typeface="+mj-lt"/>
              </a:rPr>
            </a:br>
            <a:r>
              <a:rPr lang="en-US" altLang="zh-CN" sz="3200" dirty="0">
                <a:latin typeface="+mj-lt"/>
              </a:rPr>
              <a:t>doubled from </a:t>
            </a:r>
            <a:r>
              <a:rPr lang="en-US" altLang="zh-CN" sz="3200" b="1" dirty="0">
                <a:latin typeface="+mj-lt"/>
              </a:rPr>
              <a:t>23</a:t>
            </a:r>
            <a:r>
              <a:rPr lang="en-US" altLang="zh-CN" sz="3200" dirty="0">
                <a:latin typeface="+mj-lt"/>
              </a:rPr>
              <a:t> in 2006 to </a:t>
            </a:r>
            <a:r>
              <a:rPr lang="en-US" altLang="zh-CN" sz="3200" b="1" dirty="0">
                <a:latin typeface="+mj-lt"/>
              </a:rPr>
              <a:t>46</a:t>
            </a:r>
            <a:r>
              <a:rPr lang="en-US" altLang="zh-CN" sz="3200" dirty="0">
                <a:latin typeface="+mj-lt"/>
              </a:rPr>
              <a:t> currently</a:t>
            </a:r>
          </a:p>
        </p:txBody>
      </p:sp>
      <p:pic>
        <p:nvPicPr>
          <p:cNvPr id="19" name="Picture 6" descr="P:\3_Resources\+++Stock photos &amp; Clip Art\FLAGS Border\New Zealand.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4165" y="938994"/>
            <a:ext cx="762000" cy="49730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P:\3_Resources\+++Stock photos &amp; Clip Art\FLAGS Border\nigeria.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84165" y="1561868"/>
            <a:ext cx="762001" cy="497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542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38150" y="5133975"/>
            <a:ext cx="6724650" cy="885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rgbClr val="312A7F"/>
                </a:solidFill>
                <a:latin typeface="HelveticaNeueLT Std Med" panose="020B0604020202020204" pitchFamily="34" charset="0"/>
                <a:ea typeface="+mj-ea"/>
                <a:cs typeface="+mj-cs"/>
              </a:defRPr>
            </a:lvl1pPr>
          </a:lstStyle>
          <a:p>
            <a:endParaRPr lang="en-US" sz="2000" dirty="0"/>
          </a:p>
        </p:txBody>
      </p:sp>
      <p:sp>
        <p:nvSpPr>
          <p:cNvPr id="9" name="Title 8"/>
          <p:cNvSpPr>
            <a:spLocks noGrp="1"/>
          </p:cNvSpPr>
          <p:nvPr>
            <p:ph type="title"/>
          </p:nvPr>
        </p:nvSpPr>
        <p:spPr>
          <a:xfrm>
            <a:off x="628650" y="144379"/>
            <a:ext cx="7886700" cy="1325563"/>
          </a:xfrm>
        </p:spPr>
        <p:txBody>
          <a:bodyPr>
            <a:normAutofit/>
          </a:bodyPr>
          <a:lstStyle/>
          <a:p>
            <a:pPr algn="ctr"/>
            <a:r>
              <a:rPr lang="en-US" dirty="0"/>
              <a:t>COL Board of Governors</a:t>
            </a:r>
          </a:p>
        </p:txBody>
      </p:sp>
      <p:sp>
        <p:nvSpPr>
          <p:cNvPr id="13" name="Title 1"/>
          <p:cNvSpPr txBox="1">
            <a:spLocks/>
          </p:cNvSpPr>
          <p:nvPr/>
        </p:nvSpPr>
        <p:spPr>
          <a:xfrm>
            <a:off x="0" y="5823404"/>
            <a:ext cx="9144000" cy="8858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rgbClr val="312A7F"/>
                </a:solidFill>
                <a:latin typeface="HelveticaNeueLT Std Med" panose="020B0604020202020204" pitchFamily="34" charset="0"/>
                <a:ea typeface="+mj-ea"/>
                <a:cs typeface="+mj-cs"/>
              </a:defRPr>
            </a:lvl1pPr>
          </a:lstStyle>
          <a:p>
            <a:pPr algn="ctr"/>
            <a:r>
              <a:rPr lang="en-US" sz="2000" dirty="0"/>
              <a:t>June 2017</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49509"/>
            <a:ext cx="9143999" cy="4424967"/>
          </a:xfrm>
          <a:prstGeom prst="rect">
            <a:avLst/>
          </a:prstGeom>
        </p:spPr>
      </p:pic>
    </p:spTree>
    <p:extLst>
      <p:ext uri="{BB962C8B-B14F-4D97-AF65-F5344CB8AC3E}">
        <p14:creationId xmlns:p14="http://schemas.microsoft.com/office/powerpoint/2010/main" val="2424465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5872898" y="6149575"/>
            <a:ext cx="1178867" cy="716248"/>
          </a:xfrm>
          <a:prstGeom prst="rect">
            <a:avLst/>
          </a:prstGeom>
          <a:ln>
            <a:solidFill>
              <a:srgbClr val="E9E5F2"/>
            </a:solidFill>
          </a:ln>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399634">
            <a:off x="349268" y="384652"/>
            <a:ext cx="3305560" cy="2624826"/>
          </a:xfrm>
          <a:prstGeom prst="roundRect">
            <a:avLst>
              <a:gd name="adj" fmla="val 4167"/>
            </a:avLst>
          </a:prstGeom>
          <a:solidFill>
            <a:srgbClr val="FFFFFF"/>
          </a:solidFill>
          <a:ln w="28575" cap="sq">
            <a:solidFill>
              <a:srgbClr val="292929"/>
            </a:solidFill>
            <a:miter lim="800000"/>
          </a:ln>
          <a:effectLst>
            <a:reflection blurRad="6350" stA="50000" endA="300" endPos="90000" dir="5400000" sy="-100000" algn="bl" rotWithShape="0"/>
          </a:effectLst>
          <a:scene3d>
            <a:camera prst="orthographicFront"/>
            <a:lightRig rig="threePt" dir="t">
              <a:rot lat="0" lon="0" rev="2700000"/>
            </a:lightRig>
          </a:scene3d>
          <a:sp3d>
            <a:bevelT h="38100"/>
            <a:contourClr>
              <a:srgbClr val="C0C0C0"/>
            </a:contourClr>
          </a:sp3d>
        </p:spPr>
      </p:pic>
      <p:sp>
        <p:nvSpPr>
          <p:cNvPr id="3" name="Title 2"/>
          <p:cNvSpPr>
            <a:spLocks noGrp="1"/>
          </p:cNvSpPr>
          <p:nvPr>
            <p:ph type="title"/>
          </p:nvPr>
        </p:nvSpPr>
        <p:spPr>
          <a:xfrm>
            <a:off x="4061860" y="365126"/>
            <a:ext cx="4453489" cy="1325563"/>
          </a:xfrm>
        </p:spPr>
        <p:txBody>
          <a:bodyPr/>
          <a:lstStyle/>
          <a:p>
            <a:r>
              <a:rPr lang="en-GB" dirty="0"/>
              <a:t>Regional Office </a:t>
            </a:r>
            <a:br>
              <a:rPr lang="en-GB" dirty="0"/>
            </a:br>
            <a:r>
              <a:rPr lang="en-GB" dirty="0"/>
              <a:t>CEMCA</a:t>
            </a:r>
          </a:p>
        </p:txBody>
      </p:sp>
      <p:sp>
        <p:nvSpPr>
          <p:cNvPr id="4" name="Subtitle 3"/>
          <p:cNvSpPr>
            <a:spLocks noGrp="1"/>
          </p:cNvSpPr>
          <p:nvPr>
            <p:ph idx="1"/>
          </p:nvPr>
        </p:nvSpPr>
        <p:spPr>
          <a:xfrm>
            <a:off x="5524900" y="1968765"/>
            <a:ext cx="3089710" cy="3842438"/>
          </a:xfrm>
        </p:spPr>
        <p:txBody>
          <a:bodyPr>
            <a:normAutofit/>
          </a:bodyPr>
          <a:lstStyle/>
          <a:p>
            <a:pPr marL="0" indent="0">
              <a:buNone/>
            </a:pPr>
            <a:r>
              <a:rPr lang="en-GB" dirty="0"/>
              <a:t>Bangladesh </a:t>
            </a:r>
          </a:p>
          <a:p>
            <a:pPr marL="0" indent="0">
              <a:buNone/>
            </a:pPr>
            <a:r>
              <a:rPr lang="en-GB" dirty="0"/>
              <a:t>Brunei Darussalam</a:t>
            </a:r>
          </a:p>
          <a:p>
            <a:pPr marL="0" indent="0">
              <a:buNone/>
            </a:pPr>
            <a:r>
              <a:rPr lang="en-GB" dirty="0"/>
              <a:t>India</a:t>
            </a:r>
          </a:p>
          <a:p>
            <a:pPr marL="0" indent="0">
              <a:buNone/>
            </a:pPr>
            <a:r>
              <a:rPr lang="en-GB" dirty="0"/>
              <a:t>Malaysia</a:t>
            </a:r>
          </a:p>
          <a:p>
            <a:pPr marL="0" indent="0">
              <a:buNone/>
            </a:pPr>
            <a:r>
              <a:rPr lang="en-GB" dirty="0"/>
              <a:t>Pakistan</a:t>
            </a:r>
          </a:p>
          <a:p>
            <a:pPr marL="0" indent="0">
              <a:buNone/>
            </a:pPr>
            <a:r>
              <a:rPr lang="en-GB" dirty="0"/>
              <a:t>Singapore</a:t>
            </a:r>
          </a:p>
          <a:p>
            <a:pPr marL="0" indent="0">
              <a:buNone/>
            </a:pPr>
            <a:r>
              <a:rPr lang="en-GB" dirty="0"/>
              <a:t>Sri Lanka</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808330">
            <a:off x="1539570" y="1735899"/>
            <a:ext cx="2866642" cy="2431626"/>
          </a:xfrm>
          <a:prstGeom prst="roundRect">
            <a:avLst>
              <a:gd name="adj" fmla="val 4167"/>
            </a:avLst>
          </a:prstGeom>
          <a:solidFill>
            <a:srgbClr val="FFFFFF"/>
          </a:solidFill>
          <a:ln w="28575"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577602">
            <a:off x="544668" y="3990252"/>
            <a:ext cx="2540156" cy="2160621"/>
          </a:xfrm>
          <a:prstGeom prst="roundRect">
            <a:avLst>
              <a:gd name="adj" fmla="val 4167"/>
            </a:avLst>
          </a:prstGeom>
          <a:solidFill>
            <a:srgbClr val="FFFFFF"/>
          </a:solidFill>
          <a:ln w="28575"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8" name="Picture 7"/>
          <p:cNvPicPr>
            <a:picLocks noChangeAspect="1"/>
          </p:cNvPicPr>
          <p:nvPr/>
        </p:nvPicPr>
        <p:blipFill>
          <a:blip r:embed="rId7"/>
          <a:stretch>
            <a:fillRect/>
          </a:stretch>
        </p:blipFill>
        <p:spPr>
          <a:xfrm>
            <a:off x="0" y="6141752"/>
            <a:ext cx="1173990" cy="706495"/>
          </a:xfrm>
          <a:prstGeom prst="rect">
            <a:avLst/>
          </a:prstGeom>
        </p:spPr>
      </p:pic>
      <p:pic>
        <p:nvPicPr>
          <p:cNvPr id="9" name="Picture 8"/>
          <p:cNvPicPr>
            <a:picLocks noChangeAspect="1"/>
          </p:cNvPicPr>
          <p:nvPr/>
        </p:nvPicPr>
        <p:blipFill>
          <a:blip r:embed="rId8"/>
          <a:stretch>
            <a:fillRect/>
          </a:stretch>
        </p:blipFill>
        <p:spPr>
          <a:xfrm>
            <a:off x="1173990" y="6141752"/>
            <a:ext cx="1173990" cy="706495"/>
          </a:xfrm>
          <a:prstGeom prst="rect">
            <a:avLst/>
          </a:prstGeom>
        </p:spPr>
      </p:pic>
      <p:pic>
        <p:nvPicPr>
          <p:cNvPr id="10" name="Picture 9"/>
          <p:cNvPicPr>
            <a:picLocks noChangeAspect="1"/>
          </p:cNvPicPr>
          <p:nvPr/>
        </p:nvPicPr>
        <p:blipFill>
          <a:blip r:embed="rId9"/>
          <a:stretch>
            <a:fillRect/>
          </a:stretch>
        </p:blipFill>
        <p:spPr>
          <a:xfrm>
            <a:off x="2343104" y="6141752"/>
            <a:ext cx="1178866" cy="709430"/>
          </a:xfrm>
          <a:prstGeom prst="rect">
            <a:avLst/>
          </a:prstGeom>
        </p:spPr>
      </p:pic>
      <p:pic>
        <p:nvPicPr>
          <p:cNvPr id="11" name="Picture 10"/>
          <p:cNvPicPr>
            <a:picLocks noChangeAspect="1"/>
          </p:cNvPicPr>
          <p:nvPr/>
        </p:nvPicPr>
        <p:blipFill>
          <a:blip r:embed="rId10"/>
          <a:stretch>
            <a:fillRect/>
          </a:stretch>
        </p:blipFill>
        <p:spPr>
          <a:xfrm>
            <a:off x="3517094" y="6141752"/>
            <a:ext cx="1173990" cy="762990"/>
          </a:xfrm>
          <a:prstGeom prst="rect">
            <a:avLst/>
          </a:prstGeom>
        </p:spPr>
      </p:pic>
      <p:pic>
        <p:nvPicPr>
          <p:cNvPr id="12" name="Picture 11"/>
          <p:cNvPicPr>
            <a:picLocks noChangeAspect="1"/>
          </p:cNvPicPr>
          <p:nvPr/>
        </p:nvPicPr>
        <p:blipFill>
          <a:blip r:embed="rId11"/>
          <a:stretch>
            <a:fillRect/>
          </a:stretch>
        </p:blipFill>
        <p:spPr>
          <a:xfrm>
            <a:off x="4703784" y="6141752"/>
            <a:ext cx="1173990" cy="716248"/>
          </a:xfrm>
          <a:prstGeom prst="rect">
            <a:avLst/>
          </a:prstGeom>
          <a:ln>
            <a:solidFill>
              <a:schemeClr val="bg1">
                <a:lumMod val="95000"/>
              </a:schemeClr>
            </a:solidFill>
          </a:ln>
        </p:spPr>
      </p:pic>
      <p:pic>
        <p:nvPicPr>
          <p:cNvPr id="14" name="Picture 13"/>
          <p:cNvPicPr>
            <a:picLocks noChangeAspect="1"/>
          </p:cNvPicPr>
          <p:nvPr/>
        </p:nvPicPr>
        <p:blipFill>
          <a:blip r:embed="rId12"/>
          <a:stretch>
            <a:fillRect/>
          </a:stretch>
        </p:blipFill>
        <p:spPr>
          <a:xfrm>
            <a:off x="7039064" y="6143995"/>
            <a:ext cx="1173989" cy="760747"/>
          </a:xfrm>
          <a:prstGeom prst="rect">
            <a:avLst/>
          </a:prstGeom>
        </p:spPr>
      </p:pic>
    </p:spTree>
    <p:extLst>
      <p:ext uri="{BB962C8B-B14F-4D97-AF65-F5344CB8AC3E}">
        <p14:creationId xmlns:p14="http://schemas.microsoft.com/office/powerpoint/2010/main" val="141389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990600"/>
          </a:xfrm>
        </p:spPr>
        <p:txBody>
          <a:bodyPr>
            <a:normAutofit/>
          </a:bodyPr>
          <a:lstStyle/>
          <a:p>
            <a:r>
              <a:rPr lang="en-GB" sz="4400" b="1" dirty="0"/>
              <a:t>Regional Support</a:t>
            </a:r>
          </a:p>
        </p:txBody>
      </p:sp>
      <p:sp>
        <p:nvSpPr>
          <p:cNvPr id="9" name="Freeform 8"/>
          <p:cNvSpPr/>
          <p:nvPr/>
        </p:nvSpPr>
        <p:spPr>
          <a:xfrm>
            <a:off x="1828800" y="1478707"/>
            <a:ext cx="6711545" cy="1056375"/>
          </a:xfrm>
          <a:custGeom>
            <a:avLst/>
            <a:gdLst>
              <a:gd name="connsiteX0" fmla="*/ 0 w 6501896"/>
              <a:gd name="connsiteY0" fmla="*/ 0 h 885718"/>
              <a:gd name="connsiteX1" fmla="*/ 6059037 w 6501896"/>
              <a:gd name="connsiteY1" fmla="*/ 0 h 885718"/>
              <a:gd name="connsiteX2" fmla="*/ 6501896 w 6501896"/>
              <a:gd name="connsiteY2" fmla="*/ 442859 h 885718"/>
              <a:gd name="connsiteX3" fmla="*/ 6059037 w 6501896"/>
              <a:gd name="connsiteY3" fmla="*/ 885718 h 885718"/>
              <a:gd name="connsiteX4" fmla="*/ 0 w 6501896"/>
              <a:gd name="connsiteY4" fmla="*/ 885718 h 885718"/>
              <a:gd name="connsiteX5" fmla="*/ 0 w 6501896"/>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01896" h="885718">
                <a:moveTo>
                  <a:pt x="6501896" y="885717"/>
                </a:moveTo>
                <a:lnTo>
                  <a:pt x="442859" y="885717"/>
                </a:lnTo>
                <a:lnTo>
                  <a:pt x="0" y="442859"/>
                </a:lnTo>
                <a:lnTo>
                  <a:pt x="442859" y="1"/>
                </a:lnTo>
                <a:lnTo>
                  <a:pt x="6501896" y="1"/>
                </a:lnTo>
                <a:lnTo>
                  <a:pt x="6501896"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68581" rIns="128016" bIns="68581" numCol="1" spcCol="1270" anchor="ctr" anchorCtr="0">
            <a:noAutofit/>
          </a:bodyPr>
          <a:lstStyle/>
          <a:p>
            <a:pPr lvl="0" algn="l" defTabSz="800100">
              <a:lnSpc>
                <a:spcPct val="90000"/>
              </a:lnSpc>
              <a:spcBef>
                <a:spcPct val="0"/>
              </a:spcBef>
              <a:spcAft>
                <a:spcPct val="35000"/>
              </a:spcAft>
            </a:pPr>
            <a:r>
              <a:rPr lang="en-US" sz="2200" b="1" kern="1200" dirty="0">
                <a:solidFill>
                  <a:schemeClr val="tx1"/>
                </a:solidFill>
              </a:rPr>
              <a:t>Southern African Development Community Centre for Distance Education (SADC-CDE)</a:t>
            </a:r>
            <a:endParaRPr lang="en-GB" sz="2200" b="1" kern="1200" dirty="0">
              <a:solidFill>
                <a:schemeClr val="tx1"/>
              </a:solidFill>
            </a:endParaRPr>
          </a:p>
        </p:txBody>
      </p:sp>
      <p:sp>
        <p:nvSpPr>
          <p:cNvPr id="11" name="Freeform 10"/>
          <p:cNvSpPr/>
          <p:nvPr/>
        </p:nvSpPr>
        <p:spPr>
          <a:xfrm>
            <a:off x="1841795" y="2693988"/>
            <a:ext cx="6698550" cy="1016231"/>
          </a:xfrm>
          <a:custGeom>
            <a:avLst/>
            <a:gdLst>
              <a:gd name="connsiteX0" fmla="*/ 0 w 6616392"/>
              <a:gd name="connsiteY0" fmla="*/ 0 h 885718"/>
              <a:gd name="connsiteX1" fmla="*/ 6173533 w 6616392"/>
              <a:gd name="connsiteY1" fmla="*/ 0 h 885718"/>
              <a:gd name="connsiteX2" fmla="*/ 6616392 w 6616392"/>
              <a:gd name="connsiteY2" fmla="*/ 442859 h 885718"/>
              <a:gd name="connsiteX3" fmla="*/ 6173533 w 6616392"/>
              <a:gd name="connsiteY3" fmla="*/ 885718 h 885718"/>
              <a:gd name="connsiteX4" fmla="*/ 0 w 6616392"/>
              <a:gd name="connsiteY4" fmla="*/ 885718 h 885718"/>
              <a:gd name="connsiteX5" fmla="*/ 0 w 6616392"/>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16392" h="885718">
                <a:moveTo>
                  <a:pt x="6616392" y="885717"/>
                </a:moveTo>
                <a:lnTo>
                  <a:pt x="442859" y="885717"/>
                </a:lnTo>
                <a:lnTo>
                  <a:pt x="0" y="442859"/>
                </a:lnTo>
                <a:lnTo>
                  <a:pt x="442859" y="1"/>
                </a:lnTo>
                <a:lnTo>
                  <a:pt x="6616392" y="1"/>
                </a:lnTo>
                <a:lnTo>
                  <a:pt x="6616392"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0" bIns="76201" numCol="1" spcCol="1270" anchor="ctr" anchorCtr="0">
            <a:noAutofit/>
          </a:bodyPr>
          <a:lstStyle/>
          <a:p>
            <a:pPr lvl="0" defTabSz="889000">
              <a:lnSpc>
                <a:spcPct val="90000"/>
              </a:lnSpc>
              <a:spcBef>
                <a:spcPct val="0"/>
              </a:spcBef>
              <a:spcAft>
                <a:spcPct val="35000"/>
              </a:spcAft>
            </a:pPr>
            <a:r>
              <a:rPr lang="en-US" sz="2200" b="1" kern="1200" dirty="0">
                <a:solidFill>
                  <a:schemeClr val="tx1"/>
                </a:solidFill>
              </a:rPr>
              <a:t>Regional Training and Research Institute for Open and Distance Learning (RETRIDOL)</a:t>
            </a:r>
          </a:p>
        </p:txBody>
      </p:sp>
      <p:sp>
        <p:nvSpPr>
          <p:cNvPr id="15" name="Freeform 14"/>
          <p:cNvSpPr/>
          <p:nvPr/>
        </p:nvSpPr>
        <p:spPr>
          <a:xfrm>
            <a:off x="1912037" y="3893875"/>
            <a:ext cx="6628308" cy="970005"/>
          </a:xfrm>
          <a:custGeom>
            <a:avLst/>
            <a:gdLst>
              <a:gd name="connsiteX0" fmla="*/ 0 w 6475907"/>
              <a:gd name="connsiteY0" fmla="*/ 0 h 885718"/>
              <a:gd name="connsiteX1" fmla="*/ 6033048 w 6475907"/>
              <a:gd name="connsiteY1" fmla="*/ 0 h 885718"/>
              <a:gd name="connsiteX2" fmla="*/ 6475907 w 6475907"/>
              <a:gd name="connsiteY2" fmla="*/ 442859 h 885718"/>
              <a:gd name="connsiteX3" fmla="*/ 6033048 w 6475907"/>
              <a:gd name="connsiteY3" fmla="*/ 885718 h 885718"/>
              <a:gd name="connsiteX4" fmla="*/ 0 w 6475907"/>
              <a:gd name="connsiteY4" fmla="*/ 885718 h 885718"/>
              <a:gd name="connsiteX5" fmla="*/ 0 w 6475907"/>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5907" h="885718">
                <a:moveTo>
                  <a:pt x="6475907" y="885717"/>
                </a:moveTo>
                <a:lnTo>
                  <a:pt x="442859" y="885717"/>
                </a:lnTo>
                <a:lnTo>
                  <a:pt x="0" y="442859"/>
                </a:lnTo>
                <a:lnTo>
                  <a:pt x="442859" y="1"/>
                </a:lnTo>
                <a:lnTo>
                  <a:pt x="6475907" y="1"/>
                </a:lnTo>
                <a:lnTo>
                  <a:pt x="6475907"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1" bIns="76200" numCol="1" spcCol="1270" anchor="ctr" anchorCtr="0">
            <a:noAutofit/>
          </a:bodyPr>
          <a:lstStyle/>
          <a:p>
            <a:pPr lvl="0" defTabSz="889000">
              <a:lnSpc>
                <a:spcPct val="90000"/>
              </a:lnSpc>
              <a:spcBef>
                <a:spcPct val="0"/>
              </a:spcBef>
              <a:spcAft>
                <a:spcPct val="35000"/>
              </a:spcAft>
            </a:pPr>
            <a:r>
              <a:rPr lang="en-GB" sz="2200" b="1" kern="1200" dirty="0">
                <a:solidFill>
                  <a:schemeClr val="tx1"/>
                </a:solidFill>
              </a:rPr>
              <a:t>Commonwealth Centre for Connected Learning (CCCL)</a:t>
            </a:r>
          </a:p>
        </p:txBody>
      </p:sp>
      <p:sp>
        <p:nvSpPr>
          <p:cNvPr id="14" name="Freeform 13"/>
          <p:cNvSpPr/>
          <p:nvPr/>
        </p:nvSpPr>
        <p:spPr>
          <a:xfrm>
            <a:off x="1912037" y="5070298"/>
            <a:ext cx="6628308" cy="934314"/>
          </a:xfrm>
          <a:custGeom>
            <a:avLst/>
            <a:gdLst>
              <a:gd name="connsiteX0" fmla="*/ 0 w 6475907"/>
              <a:gd name="connsiteY0" fmla="*/ 0 h 885718"/>
              <a:gd name="connsiteX1" fmla="*/ 6033048 w 6475907"/>
              <a:gd name="connsiteY1" fmla="*/ 0 h 885718"/>
              <a:gd name="connsiteX2" fmla="*/ 6475907 w 6475907"/>
              <a:gd name="connsiteY2" fmla="*/ 442859 h 885718"/>
              <a:gd name="connsiteX3" fmla="*/ 6033048 w 6475907"/>
              <a:gd name="connsiteY3" fmla="*/ 885718 h 885718"/>
              <a:gd name="connsiteX4" fmla="*/ 0 w 6475907"/>
              <a:gd name="connsiteY4" fmla="*/ 885718 h 885718"/>
              <a:gd name="connsiteX5" fmla="*/ 0 w 6475907"/>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5907" h="885718">
                <a:moveTo>
                  <a:pt x="6475907" y="885717"/>
                </a:moveTo>
                <a:lnTo>
                  <a:pt x="442859" y="885717"/>
                </a:lnTo>
                <a:lnTo>
                  <a:pt x="0" y="442859"/>
                </a:lnTo>
                <a:lnTo>
                  <a:pt x="442859" y="1"/>
                </a:lnTo>
                <a:lnTo>
                  <a:pt x="6475907" y="1"/>
                </a:lnTo>
                <a:lnTo>
                  <a:pt x="6475907"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1" bIns="76200" numCol="1" spcCol="1270" anchor="ctr" anchorCtr="0">
            <a:noAutofit/>
          </a:bodyPr>
          <a:lstStyle/>
          <a:p>
            <a:pPr lvl="0" defTabSz="889000">
              <a:lnSpc>
                <a:spcPct val="90000"/>
              </a:lnSpc>
              <a:spcBef>
                <a:spcPct val="0"/>
              </a:spcBef>
              <a:spcAft>
                <a:spcPct val="35000"/>
              </a:spcAft>
            </a:pPr>
            <a:r>
              <a:rPr lang="en-GB" sz="2200" b="1" kern="1200" dirty="0">
                <a:solidFill>
                  <a:schemeClr val="tx1"/>
                </a:solidFill>
              </a:rPr>
              <a:t>Pacific Regional Centre </a:t>
            </a:r>
            <a:r>
              <a:rPr lang="en-GB" sz="2200" b="1" dirty="0">
                <a:solidFill>
                  <a:schemeClr val="tx1"/>
                </a:solidFill>
              </a:rPr>
              <a:t>(PACFOLD)</a:t>
            </a:r>
            <a:endParaRPr lang="en-GB" sz="2200" b="1" kern="1200" dirty="0">
              <a:solidFill>
                <a:schemeClr val="tx1"/>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6391" y="5064031"/>
            <a:ext cx="1182965"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341" y="3952867"/>
            <a:ext cx="1179576" cy="87186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1541208"/>
            <a:ext cx="1165617"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0636" y="2766323"/>
            <a:ext cx="1201333"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597365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7f63a0c-3387-4091-80af-370ec6ca6610">
      <Value>424</Value>
    </TaxCatchAll>
    <TaxKeywordTaxHTField xmlns="d7f63a0c-3387-4091-80af-370ec6ca6610">
      <Terms xmlns="http://schemas.microsoft.com/office/infopath/2007/PartnerControls"/>
    </TaxKeywordTaxHTField>
    <_dlc_DocId xmlns="d7f63a0c-3387-4091-80af-370ec6ca6610">QKDJTPZ2MZUH-49-6205</_dlc_DocId>
    <_dlc_DocIdUrl xmlns="d7f63a0c-3387-4091-80af-370ec6ca6610">
      <Url>http://connect.col.org/PresidentOffice/_layouts/DocIdRedir.aspx?ID=QKDJTPZ2MZUH-49-6205</Url>
      <Description>QKDJTPZ2MZUH-49-6205</Description>
    </_dlc_DocIdUrl>
    <Description0 xmlns="1d6b7383-7e41-4726-b05f-ac2dc8786e4c" xsi:nil="true"/>
    <Publication_x0020_Date xmlns="1d6b7383-7e41-4726-b05f-ac2dc8786e4c">2017-08-31T07:00:00+00:00</Publication_x0020_Date>
    <c1a183c9053e414f86275b227599bec0 xmlns="1d6b7383-7e41-4726-b05f-ac2dc8786e4c">
      <Terms xmlns="http://schemas.microsoft.com/office/infopath/2007/PartnerControls"/>
    </c1a183c9053e414f86275b227599bec0>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6AEBA3-32B0-47BA-96F8-0A9021F2E158}">
  <ds:schemaRefs>
    <ds:schemaRef ds:uri="http://schemas.microsoft.com/office/2006/metadata/properties"/>
    <ds:schemaRef ds:uri="1d6b7383-7e41-4726-b05f-ac2dc8786e4c"/>
    <ds:schemaRef ds:uri="http://purl.org/dc/elements/1.1/"/>
    <ds:schemaRef ds:uri="http://schemas.microsoft.com/office/2006/documentManagement/types"/>
    <ds:schemaRef ds:uri="d7f63a0c-3387-4091-80af-370ec6ca6610"/>
    <ds:schemaRef ds:uri="http://www.w3.org/XML/1998/namespace"/>
    <ds:schemaRef ds:uri="http://purl.org/dc/terms/"/>
    <ds:schemaRef ds:uri="http://schemas.openxmlformats.org/package/2006/metadata/core-properties"/>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3DBDDA95-B6A6-4591-A509-B6258541B4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4.xml><?xml version="1.0" encoding="utf-8"?>
<ds:datastoreItem xmlns:ds="http://schemas.openxmlformats.org/officeDocument/2006/customXml" ds:itemID="{BFD403DE-548A-4116-8CB3-61125B5536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2612</TotalTime>
  <Words>1211</Words>
  <Application>Microsoft Office PowerPoint</Application>
  <PresentationFormat>On-screen Show (4:3)</PresentationFormat>
  <Paragraphs>204</Paragraphs>
  <Slides>45</Slides>
  <Notes>25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45</vt:i4>
      </vt:variant>
    </vt:vector>
  </HeadingPairs>
  <TitlesOfParts>
    <vt:vector size="57" baseType="lpstr">
      <vt:lpstr>宋体</vt:lpstr>
      <vt:lpstr>Arial</vt:lpstr>
      <vt:lpstr>Calibri</vt:lpstr>
      <vt:lpstr>Calibri Light</vt:lpstr>
      <vt:lpstr>HelveticaNeueLT Std</vt:lpstr>
      <vt:lpstr>HelveticaNeueLT Std Cn</vt:lpstr>
      <vt:lpstr>HelveticaNeueLT Std Lt</vt:lpstr>
      <vt:lpstr>HelveticaNeueLT Std Lt Cn</vt:lpstr>
      <vt:lpstr>HelveticaNeueLT Std Med</vt:lpstr>
      <vt:lpstr>Tahoma</vt:lpstr>
      <vt:lpstr>Times New Roman</vt:lpstr>
      <vt:lpstr>Office Theme</vt:lpstr>
      <vt:lpstr>PowerPoint Presentation</vt:lpstr>
      <vt:lpstr>The Commonwealth</vt:lpstr>
      <vt:lpstr>The Commonwealth</vt:lpstr>
      <vt:lpstr>Context</vt:lpstr>
      <vt:lpstr>Commonwealth Heads of Government Meeting Vancouver, 1987</vt:lpstr>
      <vt:lpstr>Who supports COL?</vt:lpstr>
      <vt:lpstr>COL Board of Governors</vt:lpstr>
      <vt:lpstr>Regional Office  CEMCA</vt:lpstr>
      <vt:lpstr>Regional Support</vt:lpstr>
      <vt:lpstr>PACFOLD (Pacific)</vt:lpstr>
      <vt:lpstr>COL Focal Points  Our direct link to each country</vt:lpstr>
      <vt:lpstr>PowerPoint Presentation</vt:lpstr>
      <vt:lpstr>PowerPoint Presentation</vt:lpstr>
      <vt:lpstr>PowerPoint Presentation</vt:lpstr>
      <vt:lpstr>PowerPoint Presentation</vt:lpstr>
      <vt:lpstr>Learning for Sustainable Development</vt:lpstr>
      <vt:lpstr>PowerPoint Presentation</vt:lpstr>
      <vt:lpstr>PowerPoint Presentation</vt:lpstr>
      <vt:lpstr>What has the VUSSC Achieved?</vt:lpstr>
      <vt:lpstr>Courses offered: 23 institutions in 14 countries</vt:lpstr>
      <vt:lpstr>Courses offered: 23 institutions in 14 countries</vt:lpstr>
      <vt:lpstr>Graduation</vt:lpstr>
      <vt:lpstr>PowerPoint Presentation</vt:lpstr>
      <vt:lpstr>Commonwealth Executive MBA/MPA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 Highlights  2015-2017</vt:lpstr>
      <vt:lpstr>PowerPoint Presentation</vt:lpstr>
      <vt:lpstr>PowerPoint Presentation</vt:lpstr>
      <vt:lpstr>KL Declaration</vt:lpstr>
      <vt:lpstr>PowerPoint Presentation</vt:lpstr>
      <vt:lpstr>Schooling and Skilling  45,000 girls in 5 countries</vt:lpstr>
      <vt:lpstr>PowerPoint Presentation</vt:lpstr>
      <vt:lpstr>Faaria, on the right, is a 14-year old from Muzaffargarh in Pakistan, who was saved from child marriage through community advocacy.</vt:lpstr>
      <vt:lpstr>COL Offers…</vt:lpstr>
      <vt:lpstr>What COL asks of you</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Presentation</dc:title>
  <dc:creator>Helen Askounis</dc:creator>
  <cp:keywords/>
  <cp:lastModifiedBy>Helen Askounis</cp:lastModifiedBy>
  <cp:revision>238</cp:revision>
  <cp:lastPrinted>2017-09-29T18:39:17Z</cp:lastPrinted>
  <dcterms:created xsi:type="dcterms:W3CDTF">2017-05-17T16:29:55Z</dcterms:created>
  <dcterms:modified xsi:type="dcterms:W3CDTF">2018-02-19T17:53:00Z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4858b095-6fa4-4e53-8ed1-4de3ad541075</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290;#Templates and Forms|0d07ffa7-5963-4a2f-bc23-a8edaa21194d</vt:lpwstr>
  </property>
  <property fmtid="{D5CDD505-2E9C-101B-9397-08002B2CF9AE}" pid="10" name="Authour/Source">
    <vt:lpwstr>323;#COL|5cc2263f-2986-49b9-81e8-8153ae725e65;#288;#COL Staff|8aca960a-b4bb-4160-a552-0c344c375d8f</vt:lpwstr>
  </property>
</Properties>
</file>