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7" r:id="rId6"/>
    <p:sldId id="307" r:id="rId7"/>
    <p:sldId id="308" r:id="rId8"/>
    <p:sldId id="261" r:id="rId9"/>
    <p:sldId id="263" r:id="rId10"/>
    <p:sldId id="264" r:id="rId11"/>
    <p:sldId id="265" r:id="rId12"/>
    <p:sldId id="305" r:id="rId13"/>
    <p:sldId id="306" r:id="rId14"/>
    <p:sldId id="304" r:id="rId15"/>
    <p:sldId id="30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33E1E-9B44-4B83-B718-8348313563BE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7C293-2217-46D6-BDE7-140E8D4312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992888" cy="1800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Making mobile learning highly viable in contexts with no connectivity or grid power</a:t>
            </a:r>
            <a:br>
              <a:rPr lang="en-US" sz="3200" b="1" dirty="0" smtClean="0">
                <a:solidFill>
                  <a:srgbClr val="00B050"/>
                </a:solidFill>
              </a:rPr>
            </a:br>
            <a:r>
              <a:rPr lang="en-US" sz="3200" b="1" dirty="0" smtClean="0">
                <a:solidFill>
                  <a:srgbClr val="00B050"/>
                </a:solidFill>
              </a:rPr>
              <a:t>A Recent Implementation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280920" cy="252028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Dr. </a:t>
            </a:r>
            <a:r>
              <a:rPr lang="en-US" sz="2400" dirty="0" err="1" smtClean="0">
                <a:solidFill>
                  <a:schemeClr val="tx1"/>
                </a:solidFill>
              </a:rPr>
              <a:t>Balaji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Venkataraman</a:t>
            </a:r>
            <a:r>
              <a:rPr lang="en-US" sz="2400" dirty="0" smtClean="0">
                <a:solidFill>
                  <a:schemeClr val="tx1"/>
                </a:solidFill>
              </a:rPr>
              <a:t>, Commonwealth of Learning, Canada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Dr. Mohamed Ally, Athabasca University, Canada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err="1" smtClean="0">
                <a:solidFill>
                  <a:schemeClr val="tx1"/>
                </a:solidFill>
              </a:rPr>
              <a:t>Vanita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Shinde</a:t>
            </a:r>
            <a:r>
              <a:rPr lang="en-US" sz="2400" dirty="0" smtClean="0">
                <a:solidFill>
                  <a:schemeClr val="tx1"/>
                </a:solidFill>
              </a:rPr>
              <a:t>, Mann </a:t>
            </a:r>
            <a:r>
              <a:rPr lang="en-US" sz="2400" dirty="0" err="1" smtClean="0">
                <a:solidFill>
                  <a:schemeClr val="tx1"/>
                </a:solidFill>
              </a:rPr>
              <a:t>Deshi</a:t>
            </a:r>
            <a:r>
              <a:rPr lang="en-US" sz="2400" dirty="0" smtClean="0">
                <a:solidFill>
                  <a:schemeClr val="tx1"/>
                </a:solidFill>
              </a:rPr>
              <a:t> Foundation, India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err="1" smtClean="0">
                <a:solidFill>
                  <a:schemeClr val="tx1"/>
                </a:solidFill>
              </a:rPr>
              <a:t>Mose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Mose</a:t>
            </a:r>
            <a:r>
              <a:rPr lang="en-US" sz="2400" dirty="0" smtClean="0">
                <a:solidFill>
                  <a:schemeClr val="tx1"/>
                </a:solidFill>
              </a:rPr>
              <a:t>, National University of Samoa, Samoa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UNESCO MLW2017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March 22, 2017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6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6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600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U_Logo_RGB_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5877272"/>
            <a:ext cx="1551059" cy="53511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517232"/>
            <a:ext cx="1721751" cy="117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0" y="5460616"/>
            <a:ext cx="1835696" cy="1397384"/>
            <a:chOff x="6360" y="-315"/>
            <a:chExt cx="3810" cy="298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60" y="-315"/>
              <a:ext cx="3810" cy="2985"/>
            </a:xfrm>
            <a:prstGeom prst="rect">
              <a:avLst/>
            </a:prstGeom>
            <a:noFill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90" y="15"/>
              <a:ext cx="2850" cy="2025"/>
            </a:xfrm>
            <a:prstGeom prst="rect">
              <a:avLst/>
            </a:prstGeom>
            <a:noFill/>
          </p:spPr>
        </p:pic>
      </p:grpSp>
      <p:pic>
        <p:nvPicPr>
          <p:cNvPr id="10" name="Picture 9" descr="md-logo-whi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5589240"/>
            <a:ext cx="1024913" cy="1008112"/>
          </a:xfrm>
          <a:prstGeom prst="rect">
            <a:avLst/>
          </a:prstGeom>
        </p:spPr>
      </p:pic>
      <p:pic>
        <p:nvPicPr>
          <p:cNvPr id="11" name="Picture 10" descr="nushome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5949280"/>
            <a:ext cx="2232216" cy="435042"/>
          </a:xfrm>
          <a:prstGeom prst="rect">
            <a:avLst/>
          </a:prstGeom>
        </p:spPr>
      </p:pic>
      <p:pic>
        <p:nvPicPr>
          <p:cNvPr id="12" name="Picture 11" descr="eaa_logo_color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79912" y="4869160"/>
            <a:ext cx="1616769" cy="730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268760"/>
            <a:ext cx="813690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6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Use of </a:t>
            </a:r>
            <a:r>
              <a:rPr lang="en-US" sz="4000" b="1" dirty="0" err="1" smtClean="0"/>
              <a:t>Aptus</a:t>
            </a:r>
            <a:r>
              <a:rPr lang="en-US" sz="4000" b="1" dirty="0" smtClean="0"/>
              <a:t> for </a:t>
            </a:r>
          </a:p>
          <a:p>
            <a:r>
              <a:rPr lang="en-US" sz="4000" b="1" dirty="0" smtClean="0"/>
              <a:t>Education in Emergencies and Crisis</a:t>
            </a:r>
            <a:endParaRPr lang="en-US" sz="4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Students do not need internet connectivity</a:t>
            </a:r>
          </a:p>
          <a:p>
            <a:r>
              <a:rPr lang="en-US" dirty="0" smtClean="0"/>
              <a:t>Device is affordable and portable – can be located in refugee camps, disaster areas, remote areas, and used by people with nomadic lifestyles</a:t>
            </a:r>
          </a:p>
          <a:p>
            <a:r>
              <a:rPr lang="en-US" dirty="0" smtClean="0"/>
              <a:t>Teachers control what students access</a:t>
            </a:r>
          </a:p>
          <a:p>
            <a:r>
              <a:rPr lang="en-US" dirty="0" smtClean="0"/>
              <a:t>Students can access learning materials from the </a:t>
            </a:r>
            <a:r>
              <a:rPr lang="en-US" dirty="0" err="1" smtClean="0"/>
              <a:t>Aptus</a:t>
            </a:r>
            <a:r>
              <a:rPr lang="en-US" dirty="0" smtClean="0"/>
              <a:t> using any mobile device with wireless capability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fugee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352928" cy="5854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_of_pakist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964" y="476672"/>
            <a:ext cx="7941414" cy="5964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Funding and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Reach Out To Asia (ROTA) – Education Above All (EAA), Qatar Foundation</a:t>
            </a:r>
          </a:p>
          <a:p>
            <a:r>
              <a:rPr lang="en-US" dirty="0" smtClean="0"/>
              <a:t>Commonwealth of Learning (COL)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995120" cy="4525963"/>
          </a:xfrm>
        </p:spPr>
        <p:txBody>
          <a:bodyPr/>
          <a:lstStyle/>
          <a:p>
            <a:r>
              <a:rPr lang="en-US" dirty="0" smtClean="0"/>
              <a:t>To conduct research on the effectiveness of mobile learning to improve access to education and enhance the quality of teaching and learning for the purpose of recommending a sustainable and scalable model to improve access and quality of education in a dangerous area.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/>
              <a:t>Purpose of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The following research questions were investigated: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dirty="0" smtClean="0"/>
              <a:t>How effective is mobile learning as a delivery </a:t>
            </a:r>
            <a:br>
              <a:rPr lang="en-US" sz="2600" dirty="0" smtClean="0"/>
            </a:br>
            <a:r>
              <a:rPr lang="en-US" sz="2600" dirty="0" smtClean="0"/>
              <a:t>method for learning and student support as </a:t>
            </a:r>
            <a:br>
              <a:rPr lang="en-US" sz="2600" dirty="0" smtClean="0"/>
            </a:br>
            <a:r>
              <a:rPr lang="en-US" sz="2600" dirty="0" smtClean="0"/>
              <a:t>measured by students’ performance?</a:t>
            </a:r>
          </a:p>
          <a:p>
            <a:r>
              <a:rPr lang="en-US" sz="2600" dirty="0" smtClean="0"/>
              <a:t>How effective is mobile learning as a learning and support method as measured by students’ feedback?</a:t>
            </a:r>
          </a:p>
          <a:p>
            <a:r>
              <a:rPr lang="en-US" sz="2600" dirty="0" smtClean="0"/>
              <a:t>How effective is mobile learning as a teaching and delivery method as measured by teachers’ feedback?</a:t>
            </a:r>
          </a:p>
          <a:p>
            <a:r>
              <a:rPr lang="en-US" sz="2600" dirty="0" smtClean="0"/>
              <a:t>What is an effective pedagogical model for mobile learning  to educate students located in dangerous and remote locations?</a:t>
            </a:r>
          </a:p>
          <a:p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/>
              <a:t>The Research </a:t>
            </a:r>
            <a:r>
              <a:rPr lang="en-US" sz="4000" b="1" dirty="0" smtClean="0"/>
              <a:t>Component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1"/>
            <a:ext cx="7139136" cy="4032447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This project ran for 6 weeks. 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dirty="0" smtClean="0"/>
              <a:t>The project used a blended learning approach consisting of face-to-face instruction and mobile learning where students used the tablets to access learning materials from the Aptus system to learn independently.</a:t>
            </a:r>
          </a:p>
          <a:p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/>
              <a:t>Implementation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067128" cy="51845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Teachers were trained on how to design </a:t>
            </a:r>
            <a:br>
              <a:rPr lang="en-US" sz="2800" dirty="0" smtClean="0"/>
            </a:br>
            <a:r>
              <a:rPr lang="en-US" sz="2800" dirty="0" smtClean="0"/>
              <a:t>the courses and how to use the Aptus system </a:t>
            </a:r>
            <a:br>
              <a:rPr lang="en-US" sz="2800" dirty="0" smtClean="0"/>
            </a:br>
            <a:r>
              <a:rPr lang="en-US" sz="2800" dirty="0" smtClean="0"/>
              <a:t>and the tablets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Teachers selected the course(s) they want </a:t>
            </a:r>
            <a:br>
              <a:rPr lang="en-US" sz="2800" dirty="0" smtClean="0"/>
            </a:br>
            <a:r>
              <a:rPr lang="en-US" sz="2800" dirty="0" smtClean="0"/>
              <a:t>to use for the pilot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Teachers organized the course(s) into units (chapters) and modules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Teachers identified existing educational resources or used their own resources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The learning materials were loaded on the </a:t>
            </a:r>
            <a:r>
              <a:rPr lang="en-US" sz="2800" dirty="0" err="1" smtClean="0"/>
              <a:t>Aptus</a:t>
            </a:r>
            <a:endParaRPr lang="en-US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/>
              <a:t>Implementation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1016"/>
            <a:ext cx="70671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The first implementation gave very promising results. The project was implemented in Grades 8, 9 &amp; 10.  A total of 90 students participated in the project.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dirty="0" smtClean="0"/>
              <a:t>Grade 10 had 1-1 tablets (each student had a tablet</a:t>
            </a:r>
          </a:p>
          <a:p>
            <a:r>
              <a:rPr lang="en-US" sz="2600" dirty="0" smtClean="0"/>
              <a:t>Grades 8 and 9 – two students shared 1 tablet</a:t>
            </a:r>
          </a:p>
          <a:p>
            <a:pPr marL="0" indent="0">
              <a:buNone/>
            </a:pP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/>
              <a:t>Results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7833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1016"/>
            <a:ext cx="8435280" cy="4525963"/>
          </a:xfrm>
        </p:spPr>
        <p:txBody>
          <a:bodyPr>
            <a:noAutofit/>
          </a:bodyPr>
          <a:lstStyle/>
          <a:p>
            <a:pPr lvl="0"/>
            <a:r>
              <a:rPr lang="en-US" sz="2600" dirty="0" smtClean="0"/>
              <a:t>Improved students’ technology skills: 79% of the students did not use a tablet or computer before this project. The students learned how to use the tablets in a matter of days and were then using them to access learning materials</a:t>
            </a:r>
          </a:p>
          <a:p>
            <a:pPr lvl="0"/>
            <a:r>
              <a:rPr lang="en-US" sz="2600" dirty="0" smtClean="0"/>
              <a:t>In the 1-1 class, 100% of the students reported that they enjoyed learning on their own (independently)</a:t>
            </a:r>
            <a:endParaRPr lang="en-US" sz="2600" dirty="0"/>
          </a:p>
          <a:p>
            <a:r>
              <a:rPr lang="en-US" sz="2600" dirty="0" smtClean="0"/>
              <a:t>The </a:t>
            </a:r>
            <a:r>
              <a:rPr lang="en-US" sz="2600" dirty="0"/>
              <a:t>parents </a:t>
            </a:r>
            <a:r>
              <a:rPr lang="en-US" sz="2600" dirty="0" smtClean="0"/>
              <a:t>perception of </a:t>
            </a:r>
            <a:r>
              <a:rPr lang="en-US" sz="2600" dirty="0"/>
              <a:t>mobiles and computers as tools of </a:t>
            </a:r>
            <a:r>
              <a:rPr lang="en-US" sz="2600" dirty="0" smtClean="0"/>
              <a:t>entertainment has changed after witnessing their children using technology for learning</a:t>
            </a:r>
          </a:p>
          <a:p>
            <a:r>
              <a:rPr lang="en-US" sz="2600" dirty="0" smtClean="0"/>
              <a:t>Students </a:t>
            </a:r>
            <a:r>
              <a:rPr lang="en-US" sz="2600" dirty="0"/>
              <a:t>who have </a:t>
            </a:r>
            <a:r>
              <a:rPr lang="en-US" sz="2600" dirty="0" smtClean="0"/>
              <a:t>eyesight </a:t>
            </a:r>
            <a:r>
              <a:rPr lang="en-US" sz="2600" dirty="0"/>
              <a:t>problems were able to read better </a:t>
            </a:r>
            <a:r>
              <a:rPr lang="en-US" sz="2600" dirty="0" smtClean="0"/>
              <a:t>using the tablets </a:t>
            </a:r>
            <a:r>
              <a:rPr lang="en-US" sz="2600" dirty="0"/>
              <a:t>than the blackboard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/>
              <a:t>Result Highlights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5906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41E0480EFEC04486A65CC6B2C52AE8" ma:contentTypeVersion="32" ma:contentTypeDescription="Create a new document." ma:contentTypeScope="" ma:versionID="1cd3e48800ed58659613162ebf9ce5ce">
  <xsd:schema xmlns:xsd="http://www.w3.org/2001/XMLSchema" xmlns:xs="http://www.w3.org/2001/XMLSchema" xmlns:p="http://schemas.microsoft.com/office/2006/metadata/properties" xmlns:ns2="d7f63a0c-3387-4091-80af-370ec6ca6610" xmlns:ns3="44294920-0bfb-4d91-9e19-d7c71b799e52" targetNamespace="http://schemas.microsoft.com/office/2006/metadata/properties" ma:root="true" ma:fieldsID="ddf40c48323cda57627871b5985f68f0" ns2:_="" ns3:_="">
    <xsd:import namespace="d7f63a0c-3387-4091-80af-370ec6ca6610"/>
    <xsd:import namespace="44294920-0bfb-4d91-9e19-d7c71b799e5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Publication_x0020_Date" minOccurs="0"/>
                <xsd:element ref="ns3:Description0" minOccurs="0"/>
                <xsd:element ref="ns2:TaxCatchAll" minOccurs="0"/>
                <xsd:element ref="ns2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8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294920-0bfb-4d91-9e19-d7c71b799e52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11" nillable="true" ma:displayName="Publication Date" ma:default="[today]" ma:format="DateOnly" ma:internalName="Publication_x0020_Date0">
      <xsd:simpleType>
        <xsd:restriction base="dms:DateTime"/>
      </xsd:simpleType>
    </xsd:element>
    <xsd:element name="Description0" ma:index="17" nillable="true" ma:displayName="Description" ma:internalName="Description0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/>
    <Description0 xmlns="44294920-0bfb-4d91-9e19-d7c71b799e52" xsi:nil="true"/>
    <Publication_x0020_Date xmlns="44294920-0bfb-4d91-9e19-d7c71b799e52">2017-04-03T17:45:22+00:00</Publication_x0020_Date>
    <TaxKeywordTaxHTField xmlns="d7f63a0c-3387-4091-80af-370ec6ca6610">
      <Terms xmlns="http://schemas.microsoft.com/office/infopath/2007/PartnerControls"/>
    </TaxKeywordTaxHTField>
    <_dlc_DocId xmlns="d7f63a0c-3387-4091-80af-370ec6ca6610">QKDJTPZ2MZUH-94-594</_dlc_DocId>
    <_dlc_DocIdUrl xmlns="d7f63a0c-3387-4091-80af-370ec6ca6610">
      <Url>http://connect.col.org/KM/_layouts/DocIdRedir.aspx?ID=QKDJTPZ2MZUH-94-594</Url>
      <Description>QKDJTPZ2MZUH-94-594</Description>
    </_dlc_DocIdUrl>
  </documentManagement>
</p:properties>
</file>

<file path=customXml/itemProps1.xml><?xml version="1.0" encoding="utf-8"?>
<ds:datastoreItem xmlns:ds="http://schemas.openxmlformats.org/officeDocument/2006/customXml" ds:itemID="{A26B22FE-AC78-49D4-8063-C14009297728}"/>
</file>

<file path=customXml/itemProps2.xml><?xml version="1.0" encoding="utf-8"?>
<ds:datastoreItem xmlns:ds="http://schemas.openxmlformats.org/officeDocument/2006/customXml" ds:itemID="{5660BD80-95C1-4D66-994D-E6D13F1F167D}"/>
</file>

<file path=customXml/itemProps3.xml><?xml version="1.0" encoding="utf-8"?>
<ds:datastoreItem xmlns:ds="http://schemas.openxmlformats.org/officeDocument/2006/customXml" ds:itemID="{212F364C-C64A-47C2-B855-2034F0A8736B}"/>
</file>

<file path=customXml/itemProps4.xml><?xml version="1.0" encoding="utf-8"?>
<ds:datastoreItem xmlns:ds="http://schemas.openxmlformats.org/officeDocument/2006/customXml" ds:itemID="{09945EE1-14F5-46CD-B4A6-70D9A03C23D2}"/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351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Making mobile learning highly viable in contexts with no connectivity or grid power A Recent Implementation</vt:lpstr>
      <vt:lpstr>PowerPoint Presentation</vt:lpstr>
      <vt:lpstr>Project Funding and Support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Athabasca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Learning: Use of Tablets and Aptus to Deliver Education in Remote Locations</dc:title>
  <dc:creator>R1</dc:creator>
  <cp:lastModifiedBy>Helen Askounis</cp:lastModifiedBy>
  <cp:revision>83</cp:revision>
  <dcterms:created xsi:type="dcterms:W3CDTF">2016-05-30T07:59:22Z</dcterms:created>
  <dcterms:modified xsi:type="dcterms:W3CDTF">2017-04-03T17:45:22Z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0x0101006541E0480EFEC04486A65CC6B2C52AE8</vt:lpwstr>
  </property>
  <property fmtid="{D5CDD505-2E9C-101B-9397-08002B2CF9AE}" pid="3" name="TaxKeyword">
    <vt:lpwstr/>
  </property>
  <property fmtid="{D5CDD505-2E9C-101B-9397-08002B2CF9AE}" pid="4" name="_dlc_DocIdItemGuid">
    <vt:lpwstr>0d710a86-99f6-4cd7-b5f3-28441e49ea05</vt:lpwstr>
  </property>
</Properties>
</file>