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5"/>
  </p:sldMasterIdLst>
  <p:notesMasterIdLst>
    <p:notesMasterId r:id="rId51"/>
  </p:notesMasterIdLst>
  <p:handoutMasterIdLst>
    <p:handoutMasterId r:id="rId52"/>
  </p:handoutMasterIdLst>
  <p:sldIdLst>
    <p:sldId id="256" r:id="rId6"/>
    <p:sldId id="311" r:id="rId7"/>
    <p:sldId id="312" r:id="rId8"/>
    <p:sldId id="304" r:id="rId9"/>
    <p:sldId id="259" r:id="rId10"/>
    <p:sldId id="318" r:id="rId11"/>
    <p:sldId id="258" r:id="rId12"/>
    <p:sldId id="285" r:id="rId13"/>
    <p:sldId id="317" r:id="rId14"/>
    <p:sldId id="261" r:id="rId15"/>
    <p:sldId id="302" r:id="rId16"/>
    <p:sldId id="264" r:id="rId17"/>
    <p:sldId id="301" r:id="rId18"/>
    <p:sldId id="319" r:id="rId19"/>
    <p:sldId id="286" r:id="rId20"/>
    <p:sldId id="265" r:id="rId21"/>
    <p:sldId id="305" r:id="rId22"/>
    <p:sldId id="306" r:id="rId23"/>
    <p:sldId id="320" r:id="rId24"/>
    <p:sldId id="287" r:id="rId25"/>
    <p:sldId id="303" r:id="rId26"/>
    <p:sldId id="291" r:id="rId27"/>
    <p:sldId id="321" r:id="rId28"/>
    <p:sldId id="327" r:id="rId29"/>
    <p:sldId id="323" r:id="rId30"/>
    <p:sldId id="262" r:id="rId31"/>
    <p:sldId id="328" r:id="rId32"/>
    <p:sldId id="324" r:id="rId33"/>
    <p:sldId id="295" r:id="rId34"/>
    <p:sldId id="267" r:id="rId35"/>
    <p:sldId id="297" r:id="rId36"/>
    <p:sldId id="271" r:id="rId37"/>
    <p:sldId id="298" r:id="rId38"/>
    <p:sldId id="300" r:id="rId39"/>
    <p:sldId id="272" r:id="rId40"/>
    <p:sldId id="273" r:id="rId41"/>
    <p:sldId id="326" r:id="rId42"/>
    <p:sldId id="307" r:id="rId43"/>
    <p:sldId id="329" r:id="rId44"/>
    <p:sldId id="308" r:id="rId45"/>
    <p:sldId id="292" r:id="rId46"/>
    <p:sldId id="309" r:id="rId47"/>
    <p:sldId id="314" r:id="rId48"/>
    <p:sldId id="331" r:id="rId49"/>
    <p:sldId id="310" r:id="rId50"/>
  </p:sldIdLst>
  <p:sldSz cx="9144000" cy="6858000" type="screen4x3"/>
  <p:notesSz cx="7010400" cy="9296400"/>
  <p:embeddedFontLst>
    <p:embeddedFont>
      <p:font typeface="Roboto Slab" panose="020B0604020202020204" charset="0"/>
      <p:regular r:id="rId53"/>
      <p:bold r:id="rId54"/>
    </p:embeddedFont>
    <p:embeddedFont>
      <p:font typeface="Source Sans Pro" panose="020B0604020202020204" charset="0"/>
      <p:regular r:id="rId55"/>
      <p:bold r:id="rId56"/>
      <p:italic r:id="rId57"/>
      <p:boldItalic r:id="rId58"/>
    </p:embeddedFont>
    <p:embeddedFont>
      <p:font typeface="Aharoni" panose="02010803020104030203" pitchFamily="2" charset="-79"/>
      <p:bold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BF892020-BBAE-485E-A7AA-5E550A8E81EE}">
          <p14:sldIdLst/>
        </p14:section>
        <p14:section name="Untitled Section" id="{6D6C8E7F-5E91-45B9-AF8B-4342AF6E6A2D}">
          <p14:sldIdLst>
            <p14:sldId id="256"/>
            <p14:sldId id="311"/>
            <p14:sldId id="312"/>
            <p14:sldId id="304"/>
            <p14:sldId id="259"/>
            <p14:sldId id="318"/>
            <p14:sldId id="258"/>
            <p14:sldId id="285"/>
            <p14:sldId id="317"/>
            <p14:sldId id="261"/>
            <p14:sldId id="302"/>
            <p14:sldId id="264"/>
            <p14:sldId id="301"/>
            <p14:sldId id="319"/>
            <p14:sldId id="286"/>
            <p14:sldId id="265"/>
            <p14:sldId id="305"/>
            <p14:sldId id="306"/>
            <p14:sldId id="320"/>
            <p14:sldId id="287"/>
            <p14:sldId id="303"/>
            <p14:sldId id="291"/>
            <p14:sldId id="321"/>
            <p14:sldId id="327"/>
            <p14:sldId id="323"/>
            <p14:sldId id="262"/>
            <p14:sldId id="328"/>
            <p14:sldId id="324"/>
            <p14:sldId id="295"/>
            <p14:sldId id="267"/>
            <p14:sldId id="297"/>
            <p14:sldId id="271"/>
            <p14:sldId id="298"/>
            <p14:sldId id="300"/>
            <p14:sldId id="272"/>
            <p14:sldId id="273"/>
            <p14:sldId id="326"/>
            <p14:sldId id="307"/>
            <p14:sldId id="329"/>
            <p14:sldId id="308"/>
            <p14:sldId id="292"/>
            <p14:sldId id="309"/>
            <p14:sldId id="314"/>
            <p14:sldId id="331"/>
            <p14:sldId id="31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CC"/>
    <a:srgbClr val="F9F9F9"/>
    <a:srgbClr val="A6D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9B83E09-F817-45E2-86EE-C983DB5DF278}">
  <a:tblStyle styleId="{19B83E09-F817-45E2-86EE-C983DB5DF278}"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74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font" Target="fonts/font3.fntdata"/><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font" Target="fonts/font2.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1.fntdata"/><Relationship Id="rId58" Type="http://schemas.openxmlformats.org/officeDocument/2006/relationships/font" Target="fonts/font6.fntdata"/><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5.fntdata"/><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6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4.fntdata"/><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7.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Internet users per 100 inhabitants</c:v>
                </c:pt>
              </c:strCache>
            </c:strRef>
          </c:tx>
          <c:spPr>
            <a:ln w="28575" cap="rnd" cmpd="sng" algn="ctr">
              <a:solidFill>
                <a:schemeClr val="accent1">
                  <a:shade val="95000"/>
                  <a:satMod val="105000"/>
                </a:schemeClr>
              </a:solidFill>
              <a:prstDash val="solid"/>
              <a:round/>
            </a:ln>
            <a:effectLst/>
          </c:spPr>
          <c:marker>
            <c:symbol val="none"/>
          </c:marker>
          <c:cat>
            <c:numRef>
              <c:f>Sheet1!$A$2:$A$14</c:f>
              <c:numCache>
                <c:formatCode>0</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Sheet1!$B$2:$B$14</c:f>
              <c:numCache>
                <c:formatCode>0.00</c:formatCode>
                <c:ptCount val="13"/>
                <c:pt idx="0">
                  <c:v>15.8</c:v>
                </c:pt>
                <c:pt idx="1">
                  <c:v>17.600000000000001</c:v>
                </c:pt>
                <c:pt idx="2">
                  <c:v>20.5</c:v>
                </c:pt>
                <c:pt idx="3">
                  <c:v>23.1</c:v>
                </c:pt>
                <c:pt idx="4">
                  <c:v>25.5</c:v>
                </c:pt>
                <c:pt idx="5">
                  <c:v>28.9</c:v>
                </c:pt>
                <c:pt idx="6">
                  <c:v>31.3</c:v>
                </c:pt>
                <c:pt idx="7">
                  <c:v>34.299999999999997</c:v>
                </c:pt>
                <c:pt idx="8">
                  <c:v>36.9</c:v>
                </c:pt>
                <c:pt idx="9">
                  <c:v>39.9</c:v>
                </c:pt>
                <c:pt idx="10">
                  <c:v>43.2</c:v>
                </c:pt>
                <c:pt idx="11">
                  <c:v>45.9</c:v>
                </c:pt>
                <c:pt idx="12">
                  <c:v>48</c:v>
                </c:pt>
              </c:numCache>
            </c:numRef>
          </c:val>
          <c:smooth val="0"/>
          <c:extLst>
            <c:ext xmlns:c16="http://schemas.microsoft.com/office/drawing/2014/chart" uri="{C3380CC4-5D6E-409C-BE32-E72D297353CC}">
              <c16:uniqueId val="{00000000-F591-4FE5-B532-1FE9D38E5A2B}"/>
            </c:ext>
          </c:extLst>
        </c:ser>
        <c:ser>
          <c:idx val="1"/>
          <c:order val="1"/>
          <c:tx>
            <c:strRef>
              <c:f>Sheet1!$C$1</c:f>
              <c:strCache>
                <c:ptCount val="1"/>
                <c:pt idx="0">
                  <c:v>Mobile subscriptions per 100 inhabitants</c:v>
                </c:pt>
              </c:strCache>
            </c:strRef>
          </c:tx>
          <c:spPr>
            <a:ln w="28575" cap="rnd" cmpd="sng" algn="ctr">
              <a:solidFill>
                <a:schemeClr val="accent3">
                  <a:shade val="95000"/>
                  <a:satMod val="105000"/>
                </a:schemeClr>
              </a:solidFill>
              <a:prstDash val="solid"/>
              <a:round/>
            </a:ln>
            <a:effectLst/>
          </c:spPr>
          <c:marker>
            <c:symbol val="none"/>
          </c:marker>
          <c:cat>
            <c:numRef>
              <c:f>Sheet1!$A$2:$A$14</c:f>
              <c:numCache>
                <c:formatCode>0</c:formatCode>
                <c:ptCount val="13"/>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numCache>
            </c:numRef>
          </c:cat>
          <c:val>
            <c:numRef>
              <c:f>Sheet1!$C$2:$C$14</c:f>
              <c:numCache>
                <c:formatCode>General</c:formatCode>
                <c:ptCount val="13"/>
                <c:pt idx="0">
                  <c:v>33.9</c:v>
                </c:pt>
                <c:pt idx="1">
                  <c:v>41.7</c:v>
                </c:pt>
                <c:pt idx="2" formatCode="0.0">
                  <c:v>50.6</c:v>
                </c:pt>
                <c:pt idx="3" formatCode="0.0">
                  <c:v>59.7</c:v>
                </c:pt>
                <c:pt idx="4" formatCode="0.0">
                  <c:v>68</c:v>
                </c:pt>
                <c:pt idx="5" formatCode="0.0">
                  <c:v>76.599999999999994</c:v>
                </c:pt>
                <c:pt idx="6" formatCode="0.0">
                  <c:v>84.2</c:v>
                </c:pt>
                <c:pt idx="7">
                  <c:v>88.5</c:v>
                </c:pt>
                <c:pt idx="8">
                  <c:v>93.1</c:v>
                </c:pt>
                <c:pt idx="9" formatCode="#,##0">
                  <c:v>96.7</c:v>
                </c:pt>
                <c:pt idx="10">
                  <c:v>98.2</c:v>
                </c:pt>
                <c:pt idx="11">
                  <c:v>101.5</c:v>
                </c:pt>
                <c:pt idx="12">
                  <c:v>103.5</c:v>
                </c:pt>
              </c:numCache>
            </c:numRef>
          </c:val>
          <c:smooth val="0"/>
          <c:extLst>
            <c:ext xmlns:c16="http://schemas.microsoft.com/office/drawing/2014/chart" uri="{C3380CC4-5D6E-409C-BE32-E72D297353CC}">
              <c16:uniqueId val="{00000001-F591-4FE5-B532-1FE9D38E5A2B}"/>
            </c:ext>
          </c:extLst>
        </c:ser>
        <c:dLbls>
          <c:showLegendKey val="0"/>
          <c:showVal val="0"/>
          <c:showCatName val="0"/>
          <c:showSerName val="0"/>
          <c:showPercent val="0"/>
          <c:showBubbleSize val="0"/>
        </c:dLbls>
        <c:smooth val="0"/>
        <c:axId val="443486024"/>
        <c:axId val="443486416"/>
      </c:lineChart>
      <c:catAx>
        <c:axId val="443486024"/>
        <c:scaling>
          <c:orientation val="minMax"/>
        </c:scaling>
        <c:delete val="0"/>
        <c:axPos val="b"/>
        <c:numFmt formatCode="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Roboto Slab" panose="020B0604020202020204" charset="0"/>
                <a:ea typeface="Roboto Slab" panose="020B0604020202020204" charset="0"/>
                <a:cs typeface="+mn-cs"/>
              </a:defRPr>
            </a:pPr>
            <a:endParaRPr lang="en-US"/>
          </a:p>
        </c:txPr>
        <c:crossAx val="443486416"/>
        <c:crosses val="autoZero"/>
        <c:auto val="0"/>
        <c:lblAlgn val="ctr"/>
        <c:lblOffset val="100"/>
        <c:noMultiLvlLbl val="0"/>
      </c:catAx>
      <c:valAx>
        <c:axId val="443486416"/>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443486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Roboto Slab" panose="020B0604020202020204" charset="0"/>
              <a:ea typeface="Roboto Slab" panose="020B0604020202020204" charset="0"/>
              <a:cs typeface="+mn-cs"/>
            </a:defRPr>
          </a:pPr>
          <a:endParaRPr lang="en-US"/>
        </a:p>
      </c:txPr>
    </c:legend>
    <c:plotVisOnly val="1"/>
    <c:dispBlanksAs val="gap"/>
    <c:showDLblsOverMax val="0"/>
  </c:chart>
  <c:spPr>
    <a:noFill/>
    <a:ln w="9525" cap="flat" cmpd="sng" algn="ctr">
      <a:noFill/>
      <a:prstDash val="solid"/>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4">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61" tIns="46582" rIns="93161" bIns="46582" rtlCol="0"/>
          <a:lstStyle>
            <a:lvl1pPr algn="l">
              <a:defRPr sz="1100"/>
            </a:lvl1pPr>
          </a:lstStyle>
          <a:p>
            <a:endParaRPr lang="en-CA"/>
          </a:p>
        </p:txBody>
      </p:sp>
      <p:sp>
        <p:nvSpPr>
          <p:cNvPr id="3" name="Date Placeholder 2"/>
          <p:cNvSpPr>
            <a:spLocks noGrp="1"/>
          </p:cNvSpPr>
          <p:nvPr>
            <p:ph type="dt" sz="quarter" idx="1"/>
          </p:nvPr>
        </p:nvSpPr>
        <p:spPr>
          <a:xfrm>
            <a:off x="3970938" y="0"/>
            <a:ext cx="3037840" cy="466434"/>
          </a:xfrm>
          <a:prstGeom prst="rect">
            <a:avLst/>
          </a:prstGeom>
        </p:spPr>
        <p:txBody>
          <a:bodyPr vert="horz" lIns="93161" tIns="46582" rIns="93161" bIns="46582" rtlCol="0"/>
          <a:lstStyle>
            <a:lvl1pPr algn="r">
              <a:defRPr sz="1100"/>
            </a:lvl1pPr>
          </a:lstStyle>
          <a:p>
            <a:fld id="{CF6E05CE-A459-4850-A9A0-97D2983B578C}" type="datetimeFigureOut">
              <a:rPr lang="en-CA" smtClean="0"/>
              <a:t>14/09/2017</a:t>
            </a:fld>
            <a:endParaRPr lang="en-CA"/>
          </a:p>
        </p:txBody>
      </p:sp>
      <p:sp>
        <p:nvSpPr>
          <p:cNvPr id="4" name="Footer Placeholder 3"/>
          <p:cNvSpPr>
            <a:spLocks noGrp="1"/>
          </p:cNvSpPr>
          <p:nvPr>
            <p:ph type="ftr" sz="quarter" idx="2"/>
          </p:nvPr>
        </p:nvSpPr>
        <p:spPr>
          <a:xfrm>
            <a:off x="0" y="8829968"/>
            <a:ext cx="3037840" cy="466433"/>
          </a:xfrm>
          <a:prstGeom prst="rect">
            <a:avLst/>
          </a:prstGeom>
        </p:spPr>
        <p:txBody>
          <a:bodyPr vert="horz" lIns="93161" tIns="46582" rIns="93161" bIns="46582" rtlCol="0" anchor="b"/>
          <a:lstStyle>
            <a:lvl1pPr algn="l">
              <a:defRPr sz="1100"/>
            </a:lvl1pPr>
          </a:lstStyle>
          <a:p>
            <a:endParaRPr lang="en-CA"/>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3161" tIns="46582" rIns="93161" bIns="46582" rtlCol="0" anchor="b"/>
          <a:lstStyle>
            <a:lvl1pPr algn="r">
              <a:defRPr sz="1100"/>
            </a:lvl1pPr>
          </a:lstStyle>
          <a:p>
            <a:fld id="{70D3B5FF-9299-4D31-8284-3497766E7C17}" type="slidenum">
              <a:rPr lang="en-CA" smtClean="0"/>
              <a:t>‹#›</a:t>
            </a:fld>
            <a:endParaRPr lang="en-CA"/>
          </a:p>
        </p:txBody>
      </p:sp>
    </p:spTree>
    <p:extLst>
      <p:ext uri="{BB962C8B-B14F-4D97-AF65-F5344CB8AC3E}">
        <p14:creationId xmlns:p14="http://schemas.microsoft.com/office/powerpoint/2010/main" val="3927621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3" y="4415790"/>
            <a:ext cx="5608319" cy="4183380"/>
          </a:xfrm>
          <a:prstGeom prst="rect">
            <a:avLst/>
          </a:prstGeom>
          <a:noFill/>
          <a:ln>
            <a:noFill/>
          </a:ln>
        </p:spPr>
        <p:txBody>
          <a:bodyPr wrap="square" lIns="93146" tIns="93146" rIns="93146" bIns="93146"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extLst>
      <p:ext uri="{BB962C8B-B14F-4D97-AF65-F5344CB8AC3E}">
        <p14:creationId xmlns:p14="http://schemas.microsoft.com/office/powerpoint/2010/main" val="14865143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weforum.org/agenda/2016/01/the-10-skills-you-need-to-thrive-in-the-fourth-industrial-revolutio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1453847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1932870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41454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When we become part of a group, through a </a:t>
            </a:r>
            <a:r>
              <a:rPr lang="en-US" dirty="0" err="1"/>
              <a:t>socialisation</a:t>
            </a:r>
            <a:r>
              <a:rPr lang="en-US" dirty="0"/>
              <a:t> process, we build our social capital.</a:t>
            </a:r>
          </a:p>
          <a:p>
            <a:pPr>
              <a:buNone/>
            </a:pPr>
            <a:endParaRPr lang="en-US" dirty="0"/>
          </a:p>
          <a:p>
            <a:pPr>
              <a:buNone/>
            </a:pPr>
            <a:r>
              <a:rPr lang="en-US" dirty="0"/>
              <a:t>Social capital includes trust, reciprocity and networks. There can be both positive and negative social capital. </a:t>
            </a:r>
          </a:p>
          <a:p>
            <a:pPr>
              <a:buNone/>
            </a:pPr>
            <a:endParaRPr lang="en-US" dirty="0"/>
          </a:p>
          <a:p>
            <a:pPr>
              <a:buNone/>
            </a:pPr>
            <a:r>
              <a:rPr lang="en-US" dirty="0"/>
              <a:t>By measuring positive social capital we can capture the ability to 'live together'.</a:t>
            </a:r>
            <a:endParaRPr dirty="0"/>
          </a:p>
        </p:txBody>
      </p:sp>
    </p:spTree>
    <p:extLst>
      <p:ext uri="{BB962C8B-B14F-4D97-AF65-F5344CB8AC3E}">
        <p14:creationId xmlns:p14="http://schemas.microsoft.com/office/powerpoint/2010/main" val="2800229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950517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sz="2000" dirty="0">
                <a:latin typeface="Times New Roman" panose="02020603050405020304" pitchFamily="18" charset="0"/>
                <a:cs typeface="Times New Roman" panose="02020603050405020304" pitchFamily="18" charset="0"/>
              </a:rPr>
              <a:t>These women</a:t>
            </a:r>
            <a:r>
              <a:rPr lang="en-CA" sz="2000" baseline="0" dirty="0">
                <a:latin typeface="Times New Roman" panose="02020603050405020304" pitchFamily="18" charset="0"/>
                <a:cs typeface="Times New Roman" panose="02020603050405020304" pitchFamily="18" charset="0"/>
              </a:rPr>
              <a:t> are part of COL’s L3F under which they have learnt agriculture and enterprise development skills using basic mobile phones. Because of this they have established companies in agriculture and livestock in which they are shareholders. They have generated enough </a:t>
            </a:r>
            <a:r>
              <a:rPr lang="en-CA" sz="2000" baseline="0" dirty="0" err="1">
                <a:latin typeface="Times New Roman" panose="02020603050405020304" pitchFamily="18" charset="0"/>
                <a:cs typeface="Times New Roman" panose="02020603050405020304" pitchFamily="18" charset="0"/>
              </a:rPr>
              <a:t>assest</a:t>
            </a:r>
            <a:r>
              <a:rPr lang="en-CA" sz="2000" baseline="0" dirty="0">
                <a:latin typeface="Times New Roman" panose="02020603050405020304" pitchFamily="18" charset="0"/>
                <a:cs typeface="Times New Roman" panose="02020603050405020304" pitchFamily="18" charset="0"/>
              </a:rPr>
              <a:t> within a space of three years.</a:t>
            </a:r>
            <a:endParaRPr lang="en-CA"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2805366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Empathy allows us to feel what another person might feel</a:t>
            </a:r>
          </a:p>
          <a:p>
            <a:pPr>
              <a:buNone/>
            </a:pPr>
            <a:endParaRPr lang="en-US" dirty="0"/>
          </a:p>
          <a:p>
            <a:pPr>
              <a:buNone/>
            </a:pPr>
            <a:r>
              <a:rPr lang="en-US" dirty="0"/>
              <a:t>Empathy can help to build social capital, and is key to living together</a:t>
            </a:r>
          </a:p>
          <a:p>
            <a:pPr>
              <a:buNone/>
            </a:pPr>
            <a:endParaRPr lang="en-US" dirty="0"/>
          </a:p>
          <a:p>
            <a:pPr>
              <a:buNone/>
            </a:pPr>
            <a:r>
              <a:rPr lang="en-US" dirty="0"/>
              <a:t>Empathy for action as opposed to bystander empathy is necessary to affect change and bring about positive outcomes like peace, justice and equality</a:t>
            </a:r>
            <a:endParaRPr dirty="0"/>
          </a:p>
        </p:txBody>
      </p:sp>
    </p:spTree>
    <p:extLst>
      <p:ext uri="{BB962C8B-B14F-4D97-AF65-F5344CB8AC3E}">
        <p14:creationId xmlns:p14="http://schemas.microsoft.com/office/powerpoint/2010/main" val="28429732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Empathy allows us to feel what another person might feel</a:t>
            </a:r>
          </a:p>
          <a:p>
            <a:pPr>
              <a:buNone/>
            </a:pPr>
            <a:endParaRPr lang="en-US" dirty="0"/>
          </a:p>
          <a:p>
            <a:pPr>
              <a:buNone/>
            </a:pPr>
            <a:r>
              <a:rPr lang="en-US" dirty="0"/>
              <a:t>Empathy can help to build social capital, and is key to living together</a:t>
            </a:r>
          </a:p>
          <a:p>
            <a:pPr>
              <a:buNone/>
            </a:pPr>
            <a:endParaRPr lang="en-US" dirty="0"/>
          </a:p>
          <a:p>
            <a:pPr>
              <a:buNone/>
            </a:pPr>
            <a:r>
              <a:rPr lang="en-US" dirty="0"/>
              <a:t>Empathy for action as opposed to bystander empathy is necessary to affect change and bring about positive outcomes like peace, justice and equality</a:t>
            </a:r>
            <a:endParaRPr dirty="0"/>
          </a:p>
        </p:txBody>
      </p:sp>
    </p:spTree>
    <p:extLst>
      <p:ext uri="{BB962C8B-B14F-4D97-AF65-F5344CB8AC3E}">
        <p14:creationId xmlns:p14="http://schemas.microsoft.com/office/powerpoint/2010/main" val="2999603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Formal</a:t>
            </a:r>
            <a:r>
              <a:rPr lang="en-US" baseline="0" dirty="0"/>
              <a:t> education p</a:t>
            </a:r>
            <a:r>
              <a:rPr lang="en-US" dirty="0"/>
              <a:t>lays an important role in </a:t>
            </a:r>
            <a:r>
              <a:rPr lang="en-US" dirty="0" err="1"/>
              <a:t>socialisation</a:t>
            </a:r>
            <a:r>
              <a:rPr lang="en-US" dirty="0"/>
              <a:t> </a:t>
            </a:r>
          </a:p>
          <a:p>
            <a:pPr>
              <a:buNone/>
            </a:pPr>
            <a:endParaRPr lang="en-US" dirty="0"/>
          </a:p>
          <a:p>
            <a:pPr>
              <a:buNone/>
            </a:pPr>
            <a:r>
              <a:rPr lang="en-US" dirty="0" err="1"/>
              <a:t>Criticised</a:t>
            </a:r>
            <a:r>
              <a:rPr lang="en-US" dirty="0"/>
              <a:t> as antithetical to empathy, cooperation and collaboration</a:t>
            </a:r>
          </a:p>
          <a:p>
            <a:pPr>
              <a:buNone/>
            </a:pPr>
            <a:endParaRPr lang="en-US" dirty="0"/>
          </a:p>
          <a:p>
            <a:pPr>
              <a:buNone/>
            </a:pPr>
            <a:r>
              <a:rPr lang="en-US" dirty="0"/>
              <a:t>Promotes competition as opposed to living together</a:t>
            </a:r>
          </a:p>
          <a:p>
            <a:pPr>
              <a:buNone/>
            </a:pPr>
            <a:r>
              <a:rPr lang="en-US" dirty="0"/>
              <a:t>Empathy education is growing in popularity</a:t>
            </a:r>
          </a:p>
          <a:p>
            <a:pPr>
              <a:buNone/>
            </a:pPr>
            <a:endParaRPr lang="en-US" dirty="0"/>
          </a:p>
          <a:p>
            <a:pPr>
              <a:buNone/>
            </a:pPr>
            <a:endParaRPr lang="en-US" dirty="0"/>
          </a:p>
          <a:p>
            <a:pPr>
              <a:buNone/>
            </a:pPr>
            <a:r>
              <a:rPr lang="en-US" dirty="0"/>
              <a:t>-Has shown positive outcomes in terms of learning to live together including, reduction in bullying and violence in schools.</a:t>
            </a:r>
          </a:p>
          <a:p>
            <a:pPr>
              <a:buNone/>
            </a:pPr>
            <a:endParaRPr lang="en-US" dirty="0"/>
          </a:p>
          <a:p>
            <a:pPr>
              <a:buNone/>
            </a:pPr>
            <a:r>
              <a:rPr lang="en-US" dirty="0"/>
              <a:t>-However, it is still not being integrated in many systems</a:t>
            </a:r>
          </a:p>
          <a:p>
            <a:pPr>
              <a:buNone/>
            </a:pPr>
            <a:endParaRPr lang="en-US" dirty="0"/>
          </a:p>
          <a:p>
            <a:pPr>
              <a:buNone/>
            </a:pPr>
            <a:endParaRPr dirty="0"/>
          </a:p>
        </p:txBody>
      </p:sp>
    </p:spTree>
    <p:extLst>
      <p:ext uri="{BB962C8B-B14F-4D97-AF65-F5344CB8AC3E}">
        <p14:creationId xmlns:p14="http://schemas.microsoft.com/office/powerpoint/2010/main" val="2897076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938" y="8772451"/>
            <a:ext cx="3037840" cy="462041"/>
          </a:xfrm>
          <a:prstGeom prst="rect">
            <a:avLst/>
          </a:prstGeom>
        </p:spPr>
        <p:txBody>
          <a:bodyPr/>
          <a:lstStyle/>
          <a:p>
            <a:pPr>
              <a:defRPr/>
            </a:pPr>
            <a:fld id="{4F6FFD71-0FC1-4B3B-A0F1-6A1FF688BBE5}" type="slidenum">
              <a:rPr lang="en-US" smtClean="0"/>
              <a:pPr>
                <a:defRPr/>
              </a:pPr>
              <a:t>24</a:t>
            </a:fld>
            <a:endParaRPr lang="en-US"/>
          </a:p>
        </p:txBody>
      </p:sp>
    </p:spTree>
    <p:extLst>
      <p:ext uri="{BB962C8B-B14F-4D97-AF65-F5344CB8AC3E}">
        <p14:creationId xmlns:p14="http://schemas.microsoft.com/office/powerpoint/2010/main" val="3397250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0" y="8829967"/>
            <a:ext cx="3037840" cy="466433"/>
          </a:xfrm>
          <a:prstGeom prst="rect">
            <a:avLst/>
          </a:prstGeom>
        </p:spPr>
        <p:txBody>
          <a:bodyPr/>
          <a:lstStyle/>
          <a:p>
            <a:endParaRPr lang="en-US"/>
          </a:p>
        </p:txBody>
      </p:sp>
      <p:sp>
        <p:nvSpPr>
          <p:cNvPr id="5" name="Slide Number Placeholder 4"/>
          <p:cNvSpPr>
            <a:spLocks noGrp="1"/>
          </p:cNvSpPr>
          <p:nvPr>
            <p:ph type="sldNum" sz="quarter" idx="11"/>
          </p:nvPr>
        </p:nvSpPr>
        <p:spPr>
          <a:xfrm>
            <a:off x="3970938" y="8829967"/>
            <a:ext cx="3037840" cy="466433"/>
          </a:xfrm>
          <a:prstGeom prst="rect">
            <a:avLst/>
          </a:prstGeom>
        </p:spPr>
        <p:txBody>
          <a:bodyPr/>
          <a:lstStyle/>
          <a:p>
            <a:fld id="{58A19C03-841C-4706-B395-C6CA3FBB0C64}" type="slidenum">
              <a:rPr lang="en-US" smtClean="0"/>
              <a:t>25</a:t>
            </a:fld>
            <a:endParaRPr lang="en-US"/>
          </a:p>
        </p:txBody>
      </p:sp>
    </p:spTree>
    <p:extLst>
      <p:ext uri="{BB962C8B-B14F-4D97-AF65-F5344CB8AC3E}">
        <p14:creationId xmlns:p14="http://schemas.microsoft.com/office/powerpoint/2010/main" val="741343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a:xfrm>
            <a:off x="3970938" y="8829967"/>
            <a:ext cx="3037840" cy="466433"/>
          </a:xfrm>
          <a:prstGeom prst="rect">
            <a:avLst/>
          </a:prstGeom>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3775291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3404681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3474132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One of COL’s L3F partners has developed a </a:t>
            </a:r>
            <a:r>
              <a:rPr lang="en-US" dirty="0" err="1"/>
              <a:t>facebook</a:t>
            </a:r>
            <a:r>
              <a:rPr lang="en-US" dirty="0"/>
              <a:t> group to share information on</a:t>
            </a:r>
            <a:r>
              <a:rPr lang="en-US" baseline="0" dirty="0"/>
              <a:t> farming practices. The page has attracted many followers who watch </a:t>
            </a:r>
            <a:r>
              <a:rPr lang="en-US" baseline="0" dirty="0" err="1"/>
              <a:t>yuoutbe</a:t>
            </a:r>
            <a:r>
              <a:rPr lang="en-US" baseline="0" dirty="0"/>
              <a:t> videos, look at photos, and engage with others in the community on farming practices. </a:t>
            </a:r>
            <a:endParaRPr dirty="0"/>
          </a:p>
        </p:txBody>
      </p:sp>
    </p:spTree>
    <p:extLst>
      <p:ext uri="{BB962C8B-B14F-4D97-AF65-F5344CB8AC3E}">
        <p14:creationId xmlns:p14="http://schemas.microsoft.com/office/powerpoint/2010/main" val="2632975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defTabSz="931611">
              <a:buNone/>
              <a:defRPr/>
            </a:pPr>
            <a:r>
              <a:rPr lang="en-US" dirty="0"/>
              <a:t>Surveys were available</a:t>
            </a:r>
            <a:r>
              <a:rPr lang="en-US" baseline="0" dirty="0"/>
              <a:t> in English and in Tamil, the main language of the region.</a:t>
            </a:r>
            <a:endParaRPr lang="en-US" dirty="0"/>
          </a:p>
          <a:p>
            <a:pPr defTabSz="931611">
              <a:buNone/>
              <a:defRPr/>
            </a:pPr>
            <a:r>
              <a:rPr lang="en-US" dirty="0"/>
              <a:t>Surveys were opt-in, so this should be considered when look</a:t>
            </a:r>
            <a:r>
              <a:rPr lang="en-US" baseline="0" dirty="0"/>
              <a:t>ing at representativeness of the sample.</a:t>
            </a:r>
            <a:endParaRPr lang="en-US" dirty="0"/>
          </a:p>
          <a:p>
            <a:pPr defTabSz="931611">
              <a:buNone/>
              <a:defRPr/>
            </a:pPr>
            <a:r>
              <a:rPr lang="en-US" dirty="0"/>
              <a:t>It is important</a:t>
            </a:r>
            <a:r>
              <a:rPr lang="en-US" baseline="0" dirty="0"/>
              <a:t> to note that gender roles regarding technology means that the users are largely male. Further research is planned to delve into this further.</a:t>
            </a:r>
            <a:endParaRPr lang="en-US" dirty="0"/>
          </a:p>
          <a:p>
            <a:pPr>
              <a:buNone/>
            </a:pPr>
            <a:endParaRPr dirty="0"/>
          </a:p>
        </p:txBody>
      </p:sp>
    </p:spTree>
    <p:extLst>
      <p:ext uri="{BB962C8B-B14F-4D97-AF65-F5344CB8AC3E}">
        <p14:creationId xmlns:p14="http://schemas.microsoft.com/office/powerpoint/2010/main" val="2789439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2517789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23291793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dirty="0"/>
          </a:p>
        </p:txBody>
      </p:sp>
    </p:spTree>
    <p:extLst>
      <p:ext uri="{BB962C8B-B14F-4D97-AF65-F5344CB8AC3E}">
        <p14:creationId xmlns:p14="http://schemas.microsoft.com/office/powerpoint/2010/main" val="1947465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dirty="0"/>
          </a:p>
        </p:txBody>
      </p:sp>
    </p:spTree>
    <p:extLst>
      <p:ext uri="{BB962C8B-B14F-4D97-AF65-F5344CB8AC3E}">
        <p14:creationId xmlns:p14="http://schemas.microsoft.com/office/powerpoint/2010/main" val="33439509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9" name="Shape 229"/>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Social interactions online are an extension of our ability to interact with others, or live together, in our communities. </a:t>
            </a:r>
          </a:p>
          <a:p>
            <a:pPr>
              <a:buNone/>
            </a:pPr>
            <a:endParaRPr lang="en-US" dirty="0"/>
          </a:p>
          <a:p>
            <a:pPr>
              <a:buNone/>
            </a:pPr>
            <a:r>
              <a:rPr lang="en-US" dirty="0"/>
              <a:t>Face-to-face social interactions remain important, and strongly predict the quality of our online interactions. </a:t>
            </a:r>
          </a:p>
          <a:p>
            <a:pPr>
              <a:buNone/>
            </a:pPr>
            <a:endParaRPr lang="en-US" dirty="0"/>
          </a:p>
          <a:p>
            <a:pPr>
              <a:buNone/>
            </a:pPr>
            <a:r>
              <a:rPr lang="en-US" dirty="0"/>
              <a:t>Empathy plays an important role in developing our face-to-face social capital</a:t>
            </a:r>
          </a:p>
          <a:p>
            <a:pPr>
              <a:buNone/>
            </a:pPr>
            <a:r>
              <a:rPr lang="en-US" dirty="0"/>
              <a:t>Technology itself does not lead to increased empathy,  social capital, or ability to live together - it is how we use it that determines its efficacy and impact.</a:t>
            </a:r>
          </a:p>
          <a:p>
            <a:pPr>
              <a:buNone/>
            </a:pPr>
            <a:r>
              <a:rPr lang="en-US" dirty="0"/>
              <a:t>If formal education is not a significant predictor of social capital,  we must rethink the role of formal education in helping future generations to learn to live together.</a:t>
            </a:r>
          </a:p>
          <a:p>
            <a:pPr>
              <a:buNone/>
            </a:pPr>
            <a:endParaRPr lang="en-US" dirty="0"/>
          </a:p>
          <a:p>
            <a:pPr>
              <a:buNone/>
            </a:pPr>
            <a:endParaRPr dirty="0"/>
          </a:p>
        </p:txBody>
      </p:sp>
    </p:spTree>
    <p:extLst>
      <p:ext uri="{BB962C8B-B14F-4D97-AF65-F5344CB8AC3E}">
        <p14:creationId xmlns:p14="http://schemas.microsoft.com/office/powerpoint/2010/main" val="34117871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Technology should be integrated into formal education and used to promote collaboration rather than competition </a:t>
            </a:r>
          </a:p>
          <a:p>
            <a:pPr>
              <a:buNone/>
            </a:pPr>
            <a:r>
              <a:rPr lang="en-US" dirty="0"/>
              <a:t>Specific empathy education </a:t>
            </a:r>
            <a:r>
              <a:rPr lang="en-US" dirty="0" err="1"/>
              <a:t>programmes</a:t>
            </a:r>
            <a:r>
              <a:rPr lang="en-US" dirty="0"/>
              <a:t> should be developed and integrated into all areas of teaching and learning, with a focus on empathy for action.</a:t>
            </a:r>
          </a:p>
          <a:p>
            <a:pPr>
              <a:buNone/>
            </a:pPr>
            <a:r>
              <a:rPr lang="en-US" dirty="0"/>
              <a:t>Teachers should become allies in using technology appropriately, to teach skills like empathy and collaboration which can help us to live together</a:t>
            </a:r>
            <a:endParaRPr dirty="0"/>
          </a:p>
        </p:txBody>
      </p:sp>
    </p:spTree>
    <p:extLst>
      <p:ext uri="{BB962C8B-B14F-4D97-AF65-F5344CB8AC3E}">
        <p14:creationId xmlns:p14="http://schemas.microsoft.com/office/powerpoint/2010/main" val="423916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938" y="8829967"/>
            <a:ext cx="3037840" cy="466433"/>
          </a:xfrm>
          <a:prstGeom prst="rect">
            <a:avLst/>
          </a:prstGeom>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13393696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lang="en-US" dirty="0"/>
          </a:p>
          <a:p>
            <a:pPr>
              <a:buNone/>
            </a:pPr>
            <a:endParaRPr lang="en-US" dirty="0"/>
          </a:p>
          <a:p>
            <a:pPr>
              <a:buNone/>
            </a:pPr>
            <a:r>
              <a:rPr lang="en-US" dirty="0"/>
              <a:t>-For example, countries like Denmark are making empathy education mandatory for all schools, and in the USA doctors are being trained in empathy through classic literature</a:t>
            </a:r>
          </a:p>
          <a:p>
            <a:pPr>
              <a:buNone/>
            </a:pPr>
            <a:endParaRPr lang="en-US" dirty="0"/>
          </a:p>
          <a:p>
            <a:pPr>
              <a:buNone/>
            </a:pPr>
            <a:r>
              <a:rPr lang="en-US" dirty="0"/>
              <a:t>-Has shown positive outcomes in terms of learning to live together including, reduction in bullying and violence in schools.</a:t>
            </a:r>
          </a:p>
          <a:p>
            <a:pPr>
              <a:buNone/>
            </a:pPr>
            <a:endParaRPr lang="en-US" dirty="0"/>
          </a:p>
          <a:p>
            <a:pPr>
              <a:buNone/>
            </a:pPr>
            <a:endParaRPr dirty="0"/>
          </a:p>
        </p:txBody>
      </p:sp>
    </p:spTree>
    <p:extLst>
      <p:ext uri="{BB962C8B-B14F-4D97-AF65-F5344CB8AC3E}">
        <p14:creationId xmlns:p14="http://schemas.microsoft.com/office/powerpoint/2010/main" val="3648372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938" y="8829967"/>
            <a:ext cx="3037840" cy="466433"/>
          </a:xfrm>
          <a:prstGeom prst="rect">
            <a:avLst/>
          </a:prstGeom>
        </p:spPr>
        <p:txBody>
          <a:bodyPr/>
          <a:lstStyle/>
          <a:p>
            <a:fld id="{D4513173-708C-41F6-B918-200267073A83}" type="slidenum">
              <a:rPr lang="en-US" smtClean="0"/>
              <a:t>43</a:t>
            </a:fld>
            <a:endParaRPr lang="en-US"/>
          </a:p>
        </p:txBody>
      </p:sp>
    </p:spTree>
    <p:extLst>
      <p:ext uri="{BB962C8B-B14F-4D97-AF65-F5344CB8AC3E}">
        <p14:creationId xmlns:p14="http://schemas.microsoft.com/office/powerpoint/2010/main" val="1630170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3542435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 </a:t>
            </a:r>
            <a:r>
              <a:rPr lang="en-US" dirty="0" err="1"/>
              <a:t>Jaques</a:t>
            </a:r>
            <a:r>
              <a:rPr lang="en-US" dirty="0"/>
              <a:t> </a:t>
            </a:r>
            <a:r>
              <a:rPr lang="en-US" dirty="0" err="1"/>
              <a:t>Delors</a:t>
            </a:r>
            <a:endParaRPr dirty="0"/>
          </a:p>
        </p:txBody>
      </p:sp>
    </p:spTree>
    <p:extLst>
      <p:ext uri="{BB962C8B-B14F-4D97-AF65-F5344CB8AC3E}">
        <p14:creationId xmlns:p14="http://schemas.microsoft.com/office/powerpoint/2010/main" val="2665828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We have incredible access to information and are more connected than ever before, yet there is still conflict, discord and violence</a:t>
            </a:r>
            <a:endParaRPr dirty="0"/>
          </a:p>
        </p:txBody>
      </p:sp>
    </p:spTree>
    <p:extLst>
      <p:ext uri="{BB962C8B-B14F-4D97-AF65-F5344CB8AC3E}">
        <p14:creationId xmlns:p14="http://schemas.microsoft.com/office/powerpoint/2010/main" val="3426456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Source: </a:t>
            </a:r>
            <a:r>
              <a:rPr lang="en-CA" dirty="0">
                <a:hlinkClick r:id="rId3"/>
              </a:rPr>
              <a:t>https://www.weforum.org/agenda/2016/01/the-10-skills-you-need-to-thrive-in-the-fourth-industrial-revolution/</a:t>
            </a:r>
            <a:r>
              <a:rPr lang="en-CA" dirty="0"/>
              <a:t> </a:t>
            </a:r>
          </a:p>
          <a:p>
            <a:endParaRPr lang="en-US" dirty="0"/>
          </a:p>
        </p:txBody>
      </p:sp>
      <p:sp>
        <p:nvSpPr>
          <p:cNvPr id="4" name="Footer Placeholder 3"/>
          <p:cNvSpPr>
            <a:spLocks noGrp="1"/>
          </p:cNvSpPr>
          <p:nvPr>
            <p:ph type="ftr" sz="quarter" idx="10"/>
          </p:nvPr>
        </p:nvSpPr>
        <p:spPr>
          <a:xfrm>
            <a:off x="0" y="8829967"/>
            <a:ext cx="3037840" cy="466433"/>
          </a:xfrm>
          <a:prstGeom prst="rect">
            <a:avLst/>
          </a:prstGeom>
        </p:spPr>
        <p:txBody>
          <a:bodyPr/>
          <a:lstStyle/>
          <a:p>
            <a:endParaRPr lang="en-US"/>
          </a:p>
        </p:txBody>
      </p:sp>
      <p:sp>
        <p:nvSpPr>
          <p:cNvPr id="5" name="Slide Number Placeholder 4"/>
          <p:cNvSpPr>
            <a:spLocks noGrp="1"/>
          </p:cNvSpPr>
          <p:nvPr>
            <p:ph type="sldNum" sz="quarter" idx="11"/>
          </p:nvPr>
        </p:nvSpPr>
        <p:spPr>
          <a:xfrm>
            <a:off x="3970938" y="8829967"/>
            <a:ext cx="3037840" cy="466433"/>
          </a:xfrm>
          <a:prstGeom prst="rect">
            <a:avLst/>
          </a:prstGeom>
        </p:spPr>
        <p:txBody>
          <a:bodyPr/>
          <a:lstStyle/>
          <a:p>
            <a:fld id="{58A19C03-841C-4706-B395-C6CA3FBB0C64}" type="slidenum">
              <a:rPr lang="en-US" smtClean="0"/>
              <a:t>9</a:t>
            </a:fld>
            <a:endParaRPr lang="en-US"/>
          </a:p>
        </p:txBody>
      </p:sp>
    </p:spTree>
    <p:extLst>
      <p:ext uri="{BB962C8B-B14F-4D97-AF65-F5344CB8AC3E}">
        <p14:creationId xmlns:p14="http://schemas.microsoft.com/office/powerpoint/2010/main" val="2847511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r>
              <a:rPr lang="en-US" dirty="0"/>
              <a:t>Homo Sapiens have evolved with the  unique ability to form groups, collaborate and cooperate.</a:t>
            </a:r>
          </a:p>
          <a:p>
            <a:pPr>
              <a:buNone/>
            </a:pPr>
            <a:endParaRPr lang="en-US" dirty="0"/>
          </a:p>
          <a:p>
            <a:pPr>
              <a:buNone/>
            </a:pPr>
            <a:r>
              <a:rPr lang="en-US" dirty="0" err="1"/>
              <a:t>Socialisation</a:t>
            </a:r>
            <a:r>
              <a:rPr lang="en-US" dirty="0"/>
              <a:t> processes build cohesion and understanding within groups. In other words, </a:t>
            </a:r>
            <a:r>
              <a:rPr lang="en-US" dirty="0" err="1"/>
              <a:t>socialisation</a:t>
            </a:r>
            <a:r>
              <a:rPr lang="en-US" dirty="0"/>
              <a:t> is how we learn to live together.</a:t>
            </a:r>
            <a:endParaRPr dirty="0"/>
          </a:p>
        </p:txBody>
      </p:sp>
    </p:spTree>
    <p:extLst>
      <p:ext uri="{BB962C8B-B14F-4D97-AF65-F5344CB8AC3E}">
        <p14:creationId xmlns:p14="http://schemas.microsoft.com/office/powerpoint/2010/main" val="993242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81100" y="695325"/>
            <a:ext cx="4649788"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701043" y="4415790"/>
            <a:ext cx="5608319" cy="4183380"/>
          </a:xfrm>
          <a:prstGeom prst="rect">
            <a:avLst/>
          </a:prstGeom>
        </p:spPr>
        <p:txBody>
          <a:bodyPr wrap="square" lIns="93146" tIns="93146" rIns="93146" bIns="93146" anchor="t" anchorCtr="0">
            <a:noAutofit/>
          </a:bodyPr>
          <a:lstStyle/>
          <a:p>
            <a:pPr>
              <a:buNone/>
            </a:pPr>
            <a:endParaRPr/>
          </a:p>
        </p:txBody>
      </p:sp>
    </p:spTree>
    <p:extLst>
      <p:ext uri="{BB962C8B-B14F-4D97-AF65-F5344CB8AC3E}">
        <p14:creationId xmlns:p14="http://schemas.microsoft.com/office/powerpoint/2010/main" val="26175862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1700184" y="1360350"/>
            <a:ext cx="5807399" cy="1546500"/>
          </a:xfrm>
          <a:prstGeom prst="rect">
            <a:avLst/>
          </a:prstGeom>
        </p:spPr>
        <p:txBody>
          <a:bodyPr wrap="square" lIns="91425" tIns="91425" rIns="91425" bIns="91425" anchor="t" anchorCtr="0"/>
          <a:lstStyle>
            <a:lvl1pPr lvl="0">
              <a:spcBef>
                <a:spcPts val="0"/>
              </a:spcBef>
              <a:buClr>
                <a:srgbClr val="0091EA"/>
              </a:buClr>
              <a:buSzPct val="100000"/>
              <a:defRPr sz="6000" b="1">
                <a:solidFill>
                  <a:srgbClr val="0091EA"/>
                </a:solidFill>
              </a:defRPr>
            </a:lvl1pPr>
            <a:lvl2pPr lvl="1">
              <a:spcBef>
                <a:spcPts val="0"/>
              </a:spcBef>
              <a:buClr>
                <a:srgbClr val="0091EA"/>
              </a:buClr>
              <a:buSzPct val="100000"/>
              <a:defRPr sz="6000" b="1">
                <a:solidFill>
                  <a:srgbClr val="0091EA"/>
                </a:solidFill>
              </a:defRPr>
            </a:lvl2pPr>
            <a:lvl3pPr lvl="2">
              <a:spcBef>
                <a:spcPts val="0"/>
              </a:spcBef>
              <a:buClr>
                <a:srgbClr val="0091EA"/>
              </a:buClr>
              <a:buSzPct val="100000"/>
              <a:defRPr sz="6000" b="1">
                <a:solidFill>
                  <a:srgbClr val="0091EA"/>
                </a:solidFill>
              </a:defRPr>
            </a:lvl3pPr>
            <a:lvl4pPr lvl="3">
              <a:spcBef>
                <a:spcPts val="0"/>
              </a:spcBef>
              <a:buClr>
                <a:srgbClr val="0091EA"/>
              </a:buClr>
              <a:buSzPct val="100000"/>
              <a:defRPr sz="6000" b="1">
                <a:solidFill>
                  <a:srgbClr val="0091EA"/>
                </a:solidFill>
              </a:defRPr>
            </a:lvl4pPr>
            <a:lvl5pPr lvl="4">
              <a:spcBef>
                <a:spcPts val="0"/>
              </a:spcBef>
              <a:buClr>
                <a:srgbClr val="0091EA"/>
              </a:buClr>
              <a:buSzPct val="100000"/>
              <a:defRPr sz="6000" b="1">
                <a:solidFill>
                  <a:srgbClr val="0091EA"/>
                </a:solidFill>
              </a:defRPr>
            </a:lvl5pPr>
            <a:lvl6pPr lvl="5">
              <a:spcBef>
                <a:spcPts val="0"/>
              </a:spcBef>
              <a:buClr>
                <a:srgbClr val="0091EA"/>
              </a:buClr>
              <a:buSzPct val="100000"/>
              <a:defRPr sz="6000" b="1">
                <a:solidFill>
                  <a:srgbClr val="0091EA"/>
                </a:solidFill>
              </a:defRPr>
            </a:lvl6pPr>
            <a:lvl7pPr lvl="6">
              <a:spcBef>
                <a:spcPts val="0"/>
              </a:spcBef>
              <a:buClr>
                <a:srgbClr val="0091EA"/>
              </a:buClr>
              <a:buSzPct val="100000"/>
              <a:defRPr sz="6000" b="1">
                <a:solidFill>
                  <a:srgbClr val="0091EA"/>
                </a:solidFill>
              </a:defRPr>
            </a:lvl7pPr>
            <a:lvl8pPr lvl="7">
              <a:spcBef>
                <a:spcPts val="0"/>
              </a:spcBef>
              <a:buClr>
                <a:srgbClr val="0091EA"/>
              </a:buClr>
              <a:buSzPct val="100000"/>
              <a:defRPr sz="6000" b="1">
                <a:solidFill>
                  <a:srgbClr val="0091EA"/>
                </a:solidFill>
              </a:defRPr>
            </a:lvl8pPr>
            <a:lvl9pPr lvl="8">
              <a:spcBef>
                <a:spcPts val="0"/>
              </a:spcBef>
              <a:buClr>
                <a:srgbClr val="0091EA"/>
              </a:buClr>
              <a:buSzPct val="100000"/>
              <a:defRPr sz="6000" b="1">
                <a:solidFill>
                  <a:srgbClr val="0091EA"/>
                </a:solidFill>
              </a:defRPr>
            </a:lvl9pPr>
          </a:lstStyle>
          <a:p>
            <a:endParaRPr/>
          </a:p>
        </p:txBody>
      </p:sp>
      <p:sp>
        <p:nvSpPr>
          <p:cNvPr id="10" name="Shape 10"/>
          <p:cNvSpPr/>
          <p:nvPr/>
        </p:nvSpPr>
        <p:spPr>
          <a:xfrm>
            <a:off x="6897625" y="6199950"/>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7454375" y="5638800"/>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2" name="Shape 12"/>
          <p:cNvSpPr/>
          <p:nvPr/>
        </p:nvSpPr>
        <p:spPr>
          <a:xfrm>
            <a:off x="8827727" y="4597553"/>
            <a:ext cx="75899" cy="75899"/>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3" name="Shape 13"/>
          <p:cNvSpPr/>
          <p:nvPr/>
        </p:nvSpPr>
        <p:spPr>
          <a:xfrm>
            <a:off x="8677050" y="6577875"/>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4" name="Shape 14"/>
          <p:cNvSpPr/>
          <p:nvPr/>
        </p:nvSpPr>
        <p:spPr>
          <a:xfrm>
            <a:off x="2972225" y="633400"/>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5" name="Shape 15"/>
          <p:cNvSpPr/>
          <p:nvPr/>
        </p:nvSpPr>
        <p:spPr>
          <a:xfrm>
            <a:off x="579634" y="3373478"/>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6" name="Shape 16"/>
          <p:cNvSpPr/>
          <p:nvPr/>
        </p:nvSpPr>
        <p:spPr>
          <a:xfrm>
            <a:off x="311843" y="791518"/>
            <a:ext cx="126900" cy="126900"/>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17" name="Shape 17"/>
          <p:cNvSpPr/>
          <p:nvPr/>
        </p:nvSpPr>
        <p:spPr>
          <a:xfrm>
            <a:off x="626321" y="1339871"/>
            <a:ext cx="253800" cy="253800"/>
          </a:xfrm>
          <a:prstGeom prst="ellipse">
            <a:avLst/>
          </a:prstGeom>
          <a:noFill/>
          <a:ln w="19050" cap="flat" cmpd="sng">
            <a:solidFill>
              <a:srgbClr val="0091EA"/>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8" name="Shape 18"/>
          <p:cNvSpPr/>
          <p:nvPr/>
        </p:nvSpPr>
        <p:spPr>
          <a:xfrm>
            <a:off x="8104500" y="4963100"/>
            <a:ext cx="190200" cy="190500"/>
          </a:xfrm>
          <a:prstGeom prst="ellipse">
            <a:avLst/>
          </a:prstGeom>
          <a:noFill/>
          <a:ln w="19050" cap="flat" cmpd="sng">
            <a:solidFill>
              <a:srgbClr val="0091EA"/>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9" name="Shape 19"/>
          <p:cNvSpPr/>
          <p:nvPr/>
        </p:nvSpPr>
        <p:spPr>
          <a:xfrm>
            <a:off x="8803950" y="5654656"/>
            <a:ext cx="190200" cy="190500"/>
          </a:xfrm>
          <a:prstGeom prst="ellipse">
            <a:avLst/>
          </a:prstGeom>
          <a:noFill/>
          <a:ln w="19050" cap="flat" cmpd="sng">
            <a:solidFill>
              <a:srgbClr val="0091EA"/>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0" name="Shape 20"/>
          <p:cNvSpPr/>
          <p:nvPr/>
        </p:nvSpPr>
        <p:spPr>
          <a:xfrm>
            <a:off x="196310" y="1990890"/>
            <a:ext cx="75899" cy="75899"/>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21" name="Shape 21"/>
          <p:cNvSpPr/>
          <p:nvPr/>
        </p:nvSpPr>
        <p:spPr>
          <a:xfrm>
            <a:off x="1738050" y="271321"/>
            <a:ext cx="253800" cy="253800"/>
          </a:xfrm>
          <a:prstGeom prst="ellipse">
            <a:avLst/>
          </a:prstGeom>
          <a:noFill/>
          <a:ln w="19050" cap="flat" cmpd="sng">
            <a:solidFill>
              <a:srgbClr val="0091EA"/>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2" name="Shape 22"/>
          <p:cNvSpPr/>
          <p:nvPr/>
        </p:nvSpPr>
        <p:spPr>
          <a:xfrm>
            <a:off x="771658" y="2504485"/>
            <a:ext cx="75899" cy="75899"/>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23" name="Shape 23"/>
          <p:cNvSpPr/>
          <p:nvPr/>
        </p:nvSpPr>
        <p:spPr>
          <a:xfrm>
            <a:off x="4271583" y="474825"/>
            <a:ext cx="75899" cy="75899"/>
          </a:xfrm>
          <a:prstGeom prst="ellipse">
            <a:avLst/>
          </a:prstGeom>
          <a:solidFill>
            <a:srgbClr val="0091EA"/>
          </a:solidFill>
          <a:ln>
            <a:noFill/>
          </a:ln>
        </p:spPr>
        <p:txBody>
          <a:bodyPr wrap="square" lIns="91425" tIns="91425" rIns="91425" bIns="91425" anchor="ctr" anchorCtr="0">
            <a:noAutofit/>
          </a:bodyPr>
          <a:lstStyle/>
          <a:p>
            <a:pPr lvl="0">
              <a:spcBef>
                <a:spcPts val="0"/>
              </a:spcBef>
              <a:buNone/>
            </a:pPr>
            <a:endParaRPr/>
          </a:p>
        </p:txBody>
      </p:sp>
      <p:sp>
        <p:nvSpPr>
          <p:cNvPr id="24" name="Shape 24"/>
          <p:cNvSpPr/>
          <p:nvPr/>
        </p:nvSpPr>
        <p:spPr>
          <a:xfrm>
            <a:off x="7729213" y="6127437"/>
            <a:ext cx="253800" cy="254100"/>
          </a:xfrm>
          <a:prstGeom prst="ellipse">
            <a:avLst/>
          </a:prstGeom>
          <a:noFill/>
          <a:ln w="19050" cap="flat" cmpd="sng">
            <a:solidFill>
              <a:srgbClr val="0091EA"/>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Shape 26"/>
          <p:cNvSpPr txBox="1">
            <a:spLocks noGrp="1"/>
          </p:cNvSpPr>
          <p:nvPr>
            <p:ph type="ctrTitle"/>
          </p:nvPr>
        </p:nvSpPr>
        <p:spPr>
          <a:xfrm>
            <a:off x="1546025" y="2034925"/>
            <a:ext cx="5832600" cy="1546500"/>
          </a:xfrm>
          <a:prstGeom prst="rect">
            <a:avLst/>
          </a:prstGeom>
        </p:spPr>
        <p:txBody>
          <a:bodyPr wrap="square" lIns="91425" tIns="91425" rIns="91425" bIns="91425" anchor="b" anchorCtr="0"/>
          <a:lstStyle>
            <a:lvl1pPr lvl="0" rtl="0">
              <a:spcBef>
                <a:spcPts val="0"/>
              </a:spcBef>
              <a:buSzPct val="100000"/>
              <a:defRPr sz="4800" b="1"/>
            </a:lvl1pPr>
            <a:lvl2pPr lvl="1" rtl="0">
              <a:spcBef>
                <a:spcPts val="0"/>
              </a:spcBef>
              <a:buSzPct val="100000"/>
              <a:defRPr sz="4800" b="1"/>
            </a:lvl2pPr>
            <a:lvl3pPr lvl="2" rtl="0">
              <a:spcBef>
                <a:spcPts val="0"/>
              </a:spcBef>
              <a:buSzPct val="100000"/>
              <a:defRPr sz="4800" b="1"/>
            </a:lvl3pPr>
            <a:lvl4pPr lvl="3" rtl="0">
              <a:spcBef>
                <a:spcPts val="0"/>
              </a:spcBef>
              <a:buSzPct val="100000"/>
              <a:defRPr sz="4800" b="1"/>
            </a:lvl4pPr>
            <a:lvl5pPr lvl="4" rtl="0">
              <a:spcBef>
                <a:spcPts val="0"/>
              </a:spcBef>
              <a:buSzPct val="100000"/>
              <a:defRPr sz="4800" b="1"/>
            </a:lvl5pPr>
            <a:lvl6pPr lvl="5" rtl="0">
              <a:spcBef>
                <a:spcPts val="0"/>
              </a:spcBef>
              <a:buSzPct val="100000"/>
              <a:defRPr sz="4800" b="1"/>
            </a:lvl6pPr>
            <a:lvl7pPr lvl="6" rtl="0">
              <a:spcBef>
                <a:spcPts val="0"/>
              </a:spcBef>
              <a:buSzPct val="100000"/>
              <a:defRPr sz="4800" b="1"/>
            </a:lvl7pPr>
            <a:lvl8pPr lvl="7" rtl="0">
              <a:spcBef>
                <a:spcPts val="0"/>
              </a:spcBef>
              <a:buSzPct val="100000"/>
              <a:defRPr sz="4800" b="1"/>
            </a:lvl8pPr>
            <a:lvl9pPr lvl="8" rtl="0">
              <a:spcBef>
                <a:spcPts val="0"/>
              </a:spcBef>
              <a:buSzPct val="100000"/>
              <a:defRPr sz="4800" b="1"/>
            </a:lvl9pPr>
          </a:lstStyle>
          <a:p>
            <a:endParaRPr/>
          </a:p>
        </p:txBody>
      </p:sp>
      <p:sp>
        <p:nvSpPr>
          <p:cNvPr id="27" name="Shape 27"/>
          <p:cNvSpPr txBox="1">
            <a:spLocks noGrp="1"/>
          </p:cNvSpPr>
          <p:nvPr>
            <p:ph type="subTitle" idx="1"/>
          </p:nvPr>
        </p:nvSpPr>
        <p:spPr>
          <a:xfrm>
            <a:off x="1546025" y="3710548"/>
            <a:ext cx="5832600" cy="1046400"/>
          </a:xfrm>
          <a:prstGeom prst="rect">
            <a:avLst/>
          </a:prstGeom>
        </p:spPr>
        <p:txBody>
          <a:bodyPr wrap="square" lIns="91425" tIns="91425" rIns="91425" bIns="91425" anchor="t" anchorCtr="0"/>
          <a:lstStyle>
            <a:lvl1pPr lvl="0" rtl="0">
              <a:spcBef>
                <a:spcPts val="0"/>
              </a:spcBef>
              <a:buClr>
                <a:srgbClr val="607D8B"/>
              </a:buClr>
              <a:buNone/>
              <a:defRPr>
                <a:solidFill>
                  <a:srgbClr val="607D8B"/>
                </a:solidFill>
              </a:defRPr>
            </a:lvl1pPr>
            <a:lvl2pPr lvl="1" rtl="0">
              <a:spcBef>
                <a:spcPts val="0"/>
              </a:spcBef>
              <a:buClr>
                <a:srgbClr val="607D8B"/>
              </a:buClr>
              <a:buSzPct val="100000"/>
              <a:buNone/>
              <a:defRPr sz="3000">
                <a:solidFill>
                  <a:srgbClr val="607D8B"/>
                </a:solidFill>
              </a:defRPr>
            </a:lvl2pPr>
            <a:lvl3pPr lvl="2" rtl="0">
              <a:spcBef>
                <a:spcPts val="0"/>
              </a:spcBef>
              <a:buClr>
                <a:srgbClr val="607D8B"/>
              </a:buClr>
              <a:buSzPct val="100000"/>
              <a:buNone/>
              <a:defRPr sz="3000">
                <a:solidFill>
                  <a:srgbClr val="607D8B"/>
                </a:solidFill>
              </a:defRPr>
            </a:lvl3pPr>
            <a:lvl4pPr lvl="3" rtl="0">
              <a:spcBef>
                <a:spcPts val="0"/>
              </a:spcBef>
              <a:buClr>
                <a:srgbClr val="607D8B"/>
              </a:buClr>
              <a:buSzPct val="100000"/>
              <a:buNone/>
              <a:defRPr sz="3000">
                <a:solidFill>
                  <a:srgbClr val="607D8B"/>
                </a:solidFill>
              </a:defRPr>
            </a:lvl4pPr>
            <a:lvl5pPr lvl="4" rtl="0">
              <a:spcBef>
                <a:spcPts val="0"/>
              </a:spcBef>
              <a:buClr>
                <a:srgbClr val="607D8B"/>
              </a:buClr>
              <a:buSzPct val="100000"/>
              <a:buNone/>
              <a:defRPr sz="3000">
                <a:solidFill>
                  <a:srgbClr val="607D8B"/>
                </a:solidFill>
              </a:defRPr>
            </a:lvl5pPr>
            <a:lvl6pPr lvl="5" rtl="0">
              <a:spcBef>
                <a:spcPts val="0"/>
              </a:spcBef>
              <a:buClr>
                <a:srgbClr val="607D8B"/>
              </a:buClr>
              <a:buSzPct val="100000"/>
              <a:buNone/>
              <a:defRPr sz="3000">
                <a:solidFill>
                  <a:srgbClr val="607D8B"/>
                </a:solidFill>
              </a:defRPr>
            </a:lvl6pPr>
            <a:lvl7pPr lvl="6" rtl="0">
              <a:spcBef>
                <a:spcPts val="0"/>
              </a:spcBef>
              <a:buClr>
                <a:srgbClr val="607D8B"/>
              </a:buClr>
              <a:buSzPct val="100000"/>
              <a:buNone/>
              <a:defRPr sz="3000">
                <a:solidFill>
                  <a:srgbClr val="607D8B"/>
                </a:solidFill>
              </a:defRPr>
            </a:lvl7pPr>
            <a:lvl8pPr lvl="7" rtl="0">
              <a:spcBef>
                <a:spcPts val="0"/>
              </a:spcBef>
              <a:buClr>
                <a:srgbClr val="607D8B"/>
              </a:buClr>
              <a:buSzPct val="100000"/>
              <a:buNone/>
              <a:defRPr sz="3000">
                <a:solidFill>
                  <a:srgbClr val="607D8B"/>
                </a:solidFill>
              </a:defRPr>
            </a:lvl8pPr>
            <a:lvl9pPr lvl="8" rtl="0">
              <a:spcBef>
                <a:spcPts val="0"/>
              </a:spcBef>
              <a:buClr>
                <a:srgbClr val="607D8B"/>
              </a:buClr>
              <a:buSzPct val="100000"/>
              <a:buNone/>
              <a:defRPr sz="3000">
                <a:solidFill>
                  <a:srgbClr val="607D8B"/>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786150" y="410826"/>
            <a:ext cx="7571700" cy="936899"/>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body" idx="1"/>
          </p:nvPr>
        </p:nvSpPr>
        <p:spPr>
          <a:xfrm>
            <a:off x="786150" y="1682266"/>
            <a:ext cx="7571700" cy="4764899"/>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786150" y="410826"/>
            <a:ext cx="7571700" cy="936899"/>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1"/>
          </p:nvPr>
        </p:nvSpPr>
        <p:spPr>
          <a:xfrm>
            <a:off x="786137" y="1600200"/>
            <a:ext cx="3675300" cy="4967700"/>
          </a:xfrm>
          <a:prstGeom prst="rect">
            <a:avLst/>
          </a:prstGeom>
        </p:spPr>
        <p:txBody>
          <a:bodyPr wrap="square" lIns="91425" tIns="91425" rIns="91425" bIns="91425" anchor="t" anchorCtr="0"/>
          <a:lstStyle>
            <a:lvl1pPr lvl="0">
              <a:spcBef>
                <a:spcPts val="0"/>
              </a:spcBef>
              <a:buSzPct val="100000"/>
              <a:defRPr sz="2600"/>
            </a:lvl1pPr>
            <a:lvl2pPr lvl="1">
              <a:spcBef>
                <a:spcPts val="0"/>
              </a:spcBef>
              <a:buSzPct val="100000"/>
              <a:defRPr sz="2600"/>
            </a:lvl2pPr>
            <a:lvl3pPr lvl="2">
              <a:spcBef>
                <a:spcPts val="0"/>
              </a:spcBef>
              <a:buSzPct val="100000"/>
              <a:defRPr sz="2600"/>
            </a:lvl3pPr>
            <a:lvl4pPr lvl="3">
              <a:spcBef>
                <a:spcPts val="0"/>
              </a:spcBef>
              <a:buSzPct val="100000"/>
              <a:defRPr sz="2600"/>
            </a:lvl4pPr>
            <a:lvl5pPr lvl="4">
              <a:spcBef>
                <a:spcPts val="0"/>
              </a:spcBef>
              <a:buSzPct val="100000"/>
              <a:defRPr sz="2600"/>
            </a:lvl5pPr>
            <a:lvl6pPr lvl="5">
              <a:spcBef>
                <a:spcPts val="0"/>
              </a:spcBef>
              <a:buSzPct val="100000"/>
              <a:defRPr sz="2600"/>
            </a:lvl6pPr>
            <a:lvl7pPr lvl="6">
              <a:spcBef>
                <a:spcPts val="0"/>
              </a:spcBef>
              <a:buSzPct val="100000"/>
              <a:defRPr sz="2600"/>
            </a:lvl7pPr>
            <a:lvl8pPr lvl="7">
              <a:spcBef>
                <a:spcPts val="0"/>
              </a:spcBef>
              <a:buSzPct val="100000"/>
              <a:defRPr sz="2600"/>
            </a:lvl8pPr>
            <a:lvl9pPr lvl="8">
              <a:spcBef>
                <a:spcPts val="0"/>
              </a:spcBef>
              <a:buSzPct val="100000"/>
              <a:defRPr sz="2600"/>
            </a:lvl9pPr>
          </a:lstStyle>
          <a:p>
            <a:endParaRPr/>
          </a:p>
        </p:txBody>
      </p:sp>
      <p:sp>
        <p:nvSpPr>
          <p:cNvPr id="44" name="Shape 44"/>
          <p:cNvSpPr txBox="1">
            <a:spLocks noGrp="1"/>
          </p:cNvSpPr>
          <p:nvPr>
            <p:ph type="body" idx="2"/>
          </p:nvPr>
        </p:nvSpPr>
        <p:spPr>
          <a:xfrm>
            <a:off x="4682658" y="1600200"/>
            <a:ext cx="3675300" cy="4967700"/>
          </a:xfrm>
          <a:prstGeom prst="rect">
            <a:avLst/>
          </a:prstGeom>
        </p:spPr>
        <p:txBody>
          <a:bodyPr wrap="square" lIns="91425" tIns="91425" rIns="91425" bIns="91425" anchor="t" anchorCtr="0"/>
          <a:lstStyle>
            <a:lvl1pPr lvl="0">
              <a:spcBef>
                <a:spcPts val="0"/>
              </a:spcBef>
              <a:buSzPct val="100000"/>
              <a:defRPr sz="2600"/>
            </a:lvl1pPr>
            <a:lvl2pPr lvl="1">
              <a:spcBef>
                <a:spcPts val="0"/>
              </a:spcBef>
              <a:buSzPct val="100000"/>
              <a:defRPr sz="2600"/>
            </a:lvl2pPr>
            <a:lvl3pPr lvl="2">
              <a:spcBef>
                <a:spcPts val="0"/>
              </a:spcBef>
              <a:buSzPct val="100000"/>
              <a:defRPr sz="2600"/>
            </a:lvl3pPr>
            <a:lvl4pPr lvl="3">
              <a:spcBef>
                <a:spcPts val="0"/>
              </a:spcBef>
              <a:buSzPct val="100000"/>
              <a:defRPr sz="2600"/>
            </a:lvl4pPr>
            <a:lvl5pPr lvl="4">
              <a:spcBef>
                <a:spcPts val="0"/>
              </a:spcBef>
              <a:buSzPct val="100000"/>
              <a:defRPr sz="2600"/>
            </a:lvl5pPr>
            <a:lvl6pPr lvl="5">
              <a:spcBef>
                <a:spcPts val="0"/>
              </a:spcBef>
              <a:buSzPct val="100000"/>
              <a:defRPr sz="2600"/>
            </a:lvl6pPr>
            <a:lvl7pPr lvl="6">
              <a:spcBef>
                <a:spcPts val="0"/>
              </a:spcBef>
              <a:buSzPct val="100000"/>
              <a:defRPr sz="2600"/>
            </a:lvl7pPr>
            <a:lvl8pPr lvl="7">
              <a:spcBef>
                <a:spcPts val="0"/>
              </a:spcBef>
              <a:buSzPct val="100000"/>
              <a:defRPr sz="2600"/>
            </a:lvl8pPr>
            <a:lvl9pPr lvl="8">
              <a:spcBef>
                <a:spcPts val="0"/>
              </a:spcBef>
              <a:buSzPct val="100000"/>
              <a:defRPr sz="2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786150" y="410826"/>
            <a:ext cx="7571700" cy="936899"/>
          </a:xfrm>
          <a:prstGeom prst="rect">
            <a:avLst/>
          </a:prstGeom>
        </p:spPr>
        <p:txBody>
          <a:bodyPr wrap="square"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7" name="Shape 47"/>
          <p:cNvSpPr txBox="1">
            <a:spLocks noGrp="1"/>
          </p:cNvSpPr>
          <p:nvPr>
            <p:ph type="body" idx="1"/>
          </p:nvPr>
        </p:nvSpPr>
        <p:spPr>
          <a:xfrm>
            <a:off x="786150" y="1600200"/>
            <a:ext cx="2419799" cy="4967700"/>
          </a:xfrm>
          <a:prstGeom prst="rect">
            <a:avLst/>
          </a:prstGeom>
        </p:spPr>
        <p:txBody>
          <a:bodyPr wrap="square"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48" name="Shape 48"/>
          <p:cNvSpPr txBox="1">
            <a:spLocks noGrp="1"/>
          </p:cNvSpPr>
          <p:nvPr>
            <p:ph type="body" idx="2"/>
          </p:nvPr>
        </p:nvSpPr>
        <p:spPr>
          <a:xfrm>
            <a:off x="3329991" y="1600200"/>
            <a:ext cx="2419799" cy="4967700"/>
          </a:xfrm>
          <a:prstGeom prst="rect">
            <a:avLst/>
          </a:prstGeom>
        </p:spPr>
        <p:txBody>
          <a:bodyPr wrap="square"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49" name="Shape 49"/>
          <p:cNvSpPr txBox="1">
            <a:spLocks noGrp="1"/>
          </p:cNvSpPr>
          <p:nvPr>
            <p:ph type="body" idx="3"/>
          </p:nvPr>
        </p:nvSpPr>
        <p:spPr>
          <a:xfrm>
            <a:off x="5873833" y="1600200"/>
            <a:ext cx="2419799" cy="4967700"/>
          </a:xfrm>
          <a:prstGeom prst="rect">
            <a:avLst/>
          </a:prstGeom>
        </p:spPr>
        <p:txBody>
          <a:bodyPr wrap="square"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bg>
      <p:bgPr>
        <a:blipFill>
          <a:blip r:embed="rId2">
            <a:alphaModFix/>
          </a:blip>
          <a:stretch>
            <a:fillRect/>
          </a:stretch>
        </a:blip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786150" y="410826"/>
            <a:ext cx="7571700" cy="936899"/>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bg>
      <p:bgPr>
        <a:blipFill>
          <a:blip r:embed="rId2">
            <a:alphaModFix/>
          </a:blip>
          <a:stretch>
            <a:fillRect/>
          </a:stretch>
        </a:blipFill>
        <a:effectLst/>
      </p:bgPr>
    </p:bg>
    <p:spTree>
      <p:nvGrpSpPr>
        <p:cNvPr id="1" name="Shape 54"/>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Blank complete pattern">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Shape 56"/>
          <p:cNvSpPr/>
          <p:nvPr/>
        </p:nvSpPr>
        <p:spPr>
          <a:xfrm>
            <a:off x="-26550" y="-19800"/>
            <a:ext cx="9197100" cy="6897600"/>
          </a:xfrm>
          <a:prstGeom prst="rect">
            <a:avLst/>
          </a:prstGeom>
          <a:solidFill>
            <a:srgbClr val="CFD8DC">
              <a:alpha val="49230"/>
            </a:srgbClr>
          </a:solidFill>
          <a:ln>
            <a:noFill/>
          </a:ln>
        </p:spPr>
        <p:txBody>
          <a:bodyPr wrap="square" lIns="91425" tIns="91425" rIns="91425" bIns="91425" anchor="ctr" anchorCtr="0">
            <a:noAutofit/>
          </a:bodyPr>
          <a:lstStyle/>
          <a:p>
            <a:pPr lvl="0">
              <a:spcBef>
                <a:spcPts val="0"/>
              </a:spcBef>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03EA6F-09DB-443B-B17A-76613FDF79B8}" type="datetimeFigureOut">
              <a:rPr lang="en-US" smtClean="0"/>
              <a:t>9/14/2017</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1681732" cy="365125"/>
          </a:xfrm>
          <a:prstGeom prst="rect">
            <a:avLst/>
          </a:prstGeom>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4293518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86150" y="410826"/>
            <a:ext cx="7571700" cy="936899"/>
          </a:xfrm>
          <a:prstGeom prst="rect">
            <a:avLst/>
          </a:prstGeom>
          <a:noFill/>
          <a:ln>
            <a:noFill/>
          </a:ln>
        </p:spPr>
        <p:txBody>
          <a:bodyPr wrap="square" lIns="91425" tIns="91425" rIns="91425" bIns="91425" anchor="b" anchorCtr="0"/>
          <a:lstStyle>
            <a:lvl1pPr lv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1pPr>
            <a:lvl2pPr lvl="1">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786150" y="1682266"/>
            <a:ext cx="7571700" cy="4764899"/>
          </a:xfrm>
          <a:prstGeom prst="rect">
            <a:avLst/>
          </a:prstGeom>
          <a:noFill/>
          <a:ln>
            <a:noFill/>
          </a:ln>
        </p:spPr>
        <p:txBody>
          <a:bodyPr wrap="square" lIns="91425" tIns="91425" rIns="91425" bIns="91425" anchor="t" anchorCtr="0"/>
          <a:lstStyle>
            <a:lvl1pPr lvl="0">
              <a:spcBef>
                <a:spcPts val="600"/>
              </a:spcBef>
              <a:buClr>
                <a:srgbClr val="CFD8DC"/>
              </a:buClr>
              <a:buSzPct val="100000"/>
              <a:buFont typeface="Source Sans Pro"/>
              <a:buChar char="◎"/>
              <a:defRPr sz="3000">
                <a:solidFill>
                  <a:srgbClr val="263238"/>
                </a:solidFill>
                <a:latin typeface="Source Sans Pro"/>
                <a:ea typeface="Source Sans Pro"/>
                <a:cs typeface="Source Sans Pro"/>
                <a:sym typeface="Source Sans Pro"/>
              </a:defRPr>
            </a:lvl1pPr>
            <a:lvl2pPr lvl="1">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2pPr>
            <a:lvl3pPr lvl="2">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3pPr>
            <a:lvl4pPr lvl="3">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4pPr>
            <a:lvl5pPr lvl="4">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5pPr>
            <a:lvl6pPr lvl="5">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6pPr>
            <a:lvl7pPr lvl="6">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7pPr>
            <a:lvl8pPr lvl="7">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8pPr>
            <a:lvl9pPr lvl="8">
              <a:spcBef>
                <a:spcPts val="360"/>
              </a:spcBef>
              <a:buClr>
                <a:srgbClr val="CFD8DC"/>
              </a:buClr>
              <a:buSzPct val="100000"/>
              <a:buFont typeface="Source Sans Pro"/>
              <a:buChar char="■"/>
              <a:defRPr sz="1800">
                <a:solidFill>
                  <a:srgbClr val="26323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 id="2147483659" r:id="rId9"/>
  </p:sldLayoutIdLst>
  <p:transition>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8.png"/><Relationship Id="rId1" Type="http://schemas.openxmlformats.org/officeDocument/2006/relationships/slideLayout" Target="../slideLayouts/slideLayout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1.jp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58.jpeg"/><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hyperlink" Target="http://www.itu.int/en/ITU-D/Statistics/Pages/facts/default.aspx"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66.jpg"/><Relationship Id="rId5" Type="http://schemas.openxmlformats.org/officeDocument/2006/relationships/image" Target="../media/image65.png"/><Relationship Id="rId4" Type="http://schemas.openxmlformats.org/officeDocument/2006/relationships/image" Target="../media/image6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70.png"/></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72.jpeg"/></Relationships>
</file>

<file path=ppt/slides/_rels/slide3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74.jp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5.png"/><Relationship Id="rId1" Type="http://schemas.openxmlformats.org/officeDocument/2006/relationships/slideLayout" Target="../slideLayouts/slideLayout6.xml"/><Relationship Id="rId4" Type="http://schemas.openxmlformats.org/officeDocument/2006/relationships/image" Target="../media/image76.jpe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28.png"/><Relationship Id="rId1" Type="http://schemas.openxmlformats.org/officeDocument/2006/relationships/slideLayout" Target="../slideLayouts/slideLayout6.xml"/><Relationship Id="rId5" Type="http://schemas.openxmlformats.org/officeDocument/2006/relationships/image" Target="../media/image82.jpeg"/><Relationship Id="rId4" Type="http://schemas.openxmlformats.org/officeDocument/2006/relationships/image" Target="../media/image81.jpeg"/></Relationships>
</file>

<file path=ppt/slides/_rels/slide41.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hyperlink" Target="http://www.rootsofempathy.org/"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hyperlink" Target="https://www.theatlantic.com/education/archive/2016/08/the-us-empathy-gap/494975/" TargetMode="External"/><Relationship Id="rId5" Type="http://schemas.openxmlformats.org/officeDocument/2006/relationships/image" Target="../media/image85.jpeg"/><Relationship Id="rId4" Type="http://schemas.openxmlformats.org/officeDocument/2006/relationships/image" Target="../media/image84.jpeg"/></Relationships>
</file>

<file path=ppt/slides/_rels/slide4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6.xml"/><Relationship Id="rId4" Type="http://schemas.openxmlformats.org/officeDocument/2006/relationships/image" Target="../media/image88.jpeg"/></Relationships>
</file>

<file path=ppt/slides/_rels/slide4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90.png"/></Relationships>
</file>

<file path=ppt/slides/_rels/slide4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image" Target="../media/image92.jpg"/><Relationship Id="rId1" Type="http://schemas.openxmlformats.org/officeDocument/2006/relationships/slideLayout" Target="../slideLayouts/slideLayout6.xml"/><Relationship Id="rId5" Type="http://schemas.openxmlformats.org/officeDocument/2006/relationships/image" Target="../media/image95.tiff"/><Relationship Id="rId4" Type="http://schemas.openxmlformats.org/officeDocument/2006/relationships/image" Target="../media/image94.jp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ctrTitle"/>
          </p:nvPr>
        </p:nvSpPr>
        <p:spPr>
          <a:xfrm>
            <a:off x="809896" y="3182648"/>
            <a:ext cx="7461233" cy="1546500"/>
          </a:xfrm>
          <a:prstGeom prst="rect">
            <a:avLst/>
          </a:prstGeom>
        </p:spPr>
        <p:txBody>
          <a:bodyPr wrap="square" lIns="91425" tIns="91425" rIns="91425" bIns="91425" anchor="t" anchorCtr="0">
            <a:noAutofit/>
          </a:bodyPr>
          <a:lstStyle/>
          <a:p>
            <a:pPr lvl="0" algn="ctr">
              <a:spcBef>
                <a:spcPts val="0"/>
              </a:spcBef>
              <a:buNone/>
            </a:pPr>
            <a:r>
              <a:rPr lang="en" sz="4800" dirty="0">
                <a:solidFill>
                  <a:schemeClr val="accent5">
                    <a:lumMod val="50000"/>
                  </a:schemeClr>
                </a:solidFill>
              </a:rPr>
              <a:t>Learning to live together: </a:t>
            </a:r>
            <a:r>
              <a:rPr lang="en" sz="4800" i="1" dirty="0">
                <a:solidFill>
                  <a:schemeClr val="accent4">
                    <a:lumMod val="75000"/>
                  </a:schemeClr>
                </a:solidFill>
              </a:rPr>
              <a:t>Can technology help?</a:t>
            </a:r>
          </a:p>
        </p:txBody>
      </p:sp>
      <p:pic>
        <p:nvPicPr>
          <p:cNvPr id="2" name="Picture 1"/>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6113613" y="-34571"/>
            <a:ext cx="4747424" cy="2351444"/>
          </a:xfrm>
          <a:prstGeom prst="rect">
            <a:avLst/>
          </a:prstGeom>
        </p:spPr>
      </p:pic>
      <p:pic>
        <p:nvPicPr>
          <p:cNvPr id="3" name="Picture 2"/>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955177" y="1"/>
            <a:ext cx="2316872" cy="2316872"/>
          </a:xfrm>
          <a:prstGeom prst="rect">
            <a:avLst/>
          </a:prstGeom>
        </p:spPr>
      </p:pic>
      <p:pic>
        <p:nvPicPr>
          <p:cNvPr id="4" name="Picture 3"/>
          <p:cNvPicPr>
            <a:picLocks noChangeAspect="1"/>
          </p:cNvPicPr>
          <p:nvPr/>
        </p:nvPicPr>
        <p:blipFill>
          <a:blip r:embed="rId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09303" y="-1785"/>
            <a:ext cx="3091544" cy="2318658"/>
          </a:xfrm>
          <a:prstGeom prst="rect">
            <a:avLst/>
          </a:prstGeom>
        </p:spPr>
      </p:pic>
      <p:pic>
        <p:nvPicPr>
          <p:cNvPr id="5" name="Picture 4"/>
          <p:cNvPicPr>
            <a:picLocks noChangeAspect="1"/>
          </p:cNvPicPr>
          <p:nvPr/>
        </p:nvPicPr>
        <p:blipFill>
          <a:blip r:embed="rId6"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682241" y="-34572"/>
            <a:ext cx="2272936" cy="2351445"/>
          </a:xfrm>
          <a:prstGeom prst="rect">
            <a:avLst/>
          </a:prstGeom>
        </p:spPr>
      </p:pic>
      <p:sp>
        <p:nvSpPr>
          <p:cNvPr id="6" name="TextBox 5"/>
          <p:cNvSpPr txBox="1"/>
          <p:nvPr/>
        </p:nvSpPr>
        <p:spPr>
          <a:xfrm>
            <a:off x="1136468" y="5760719"/>
            <a:ext cx="7134661" cy="954107"/>
          </a:xfrm>
          <a:prstGeom prst="rect">
            <a:avLst/>
          </a:prstGeom>
          <a:noFill/>
        </p:spPr>
        <p:txBody>
          <a:bodyPr wrap="square" rtlCol="0">
            <a:spAutoFit/>
          </a:bodyPr>
          <a:lstStyle/>
          <a:p>
            <a:r>
              <a:rPr lang="en-US" b="1" dirty="0">
                <a:solidFill>
                  <a:schemeClr val="accent4">
                    <a:lumMod val="75000"/>
                  </a:schemeClr>
                </a:solidFill>
                <a:latin typeface="Roboto Slab" panose="020B0604020202020204" charset="0"/>
                <a:ea typeface="Roboto Slab" panose="020B0604020202020204" charset="0"/>
              </a:rPr>
              <a:t>Professor Asha Kanwar, President &amp; CEO; Dr. K. </a:t>
            </a:r>
            <a:r>
              <a:rPr lang="en-US" b="1" dirty="0" err="1">
                <a:solidFill>
                  <a:schemeClr val="accent4">
                    <a:lumMod val="75000"/>
                  </a:schemeClr>
                </a:solidFill>
                <a:latin typeface="Roboto Slab" panose="020B0604020202020204" charset="0"/>
                <a:ea typeface="Roboto Slab" panose="020B0604020202020204" charset="0"/>
              </a:rPr>
              <a:t>Balasubramanian</a:t>
            </a:r>
            <a:r>
              <a:rPr lang="en-US" b="1" dirty="0">
                <a:solidFill>
                  <a:schemeClr val="accent4">
                    <a:lumMod val="75000"/>
                  </a:schemeClr>
                </a:solidFill>
                <a:latin typeface="Roboto Slab" panose="020B0604020202020204" charset="0"/>
                <a:ea typeface="Roboto Slab" panose="020B0604020202020204" charset="0"/>
              </a:rPr>
              <a:t>, Vice President; Alexis Carr, Research Coordinator,</a:t>
            </a:r>
          </a:p>
          <a:p>
            <a:r>
              <a:rPr lang="en-US" b="1" dirty="0">
                <a:solidFill>
                  <a:schemeClr val="accent4">
                    <a:lumMod val="75000"/>
                  </a:schemeClr>
                </a:solidFill>
                <a:latin typeface="Roboto Slab" panose="020B0604020202020204" charset="0"/>
                <a:ea typeface="Roboto Slab" panose="020B0604020202020204" charset="0"/>
              </a:rPr>
              <a:t>Commonwealth of Learning</a:t>
            </a:r>
          </a:p>
          <a:p>
            <a:r>
              <a:rPr lang="en-US" b="1" dirty="0">
                <a:solidFill>
                  <a:schemeClr val="accent4">
                    <a:lumMod val="75000"/>
                  </a:schemeClr>
                </a:solidFill>
                <a:latin typeface="Roboto Slab" panose="020B0604020202020204" charset="0"/>
                <a:ea typeface="Roboto Slab" panose="020B0604020202020204" charset="0"/>
              </a:rPr>
              <a:t>September 14, 2017</a:t>
            </a:r>
          </a:p>
        </p:txBody>
      </p:sp>
      <p:pic>
        <p:nvPicPr>
          <p:cNvPr id="9" name="Picture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31396" y="5454883"/>
            <a:ext cx="1115465" cy="15657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418434" y="340174"/>
            <a:ext cx="7571700" cy="936899"/>
          </a:xfrm>
          <a:prstGeom prst="rect">
            <a:avLst/>
          </a:prstGeom>
        </p:spPr>
        <p:txBody>
          <a:bodyPr wrap="square" lIns="91425" tIns="91425" rIns="91425" bIns="91425" anchor="b" anchorCtr="0">
            <a:noAutofit/>
          </a:bodyPr>
          <a:lstStyle/>
          <a:p>
            <a:pPr lvl="0">
              <a:spcBef>
                <a:spcPts val="0"/>
              </a:spcBef>
              <a:buNone/>
            </a:pPr>
            <a:r>
              <a:rPr lang="en" sz="3200" b="1" dirty="0">
                <a:solidFill>
                  <a:schemeClr val="accent4">
                    <a:lumMod val="75000"/>
                  </a:schemeClr>
                </a:solidFill>
              </a:rPr>
              <a:t>The Socialisation of Sapiens</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088" y="1689463"/>
            <a:ext cx="4754009" cy="3169340"/>
          </a:xfrm>
          <a:prstGeom prst="rect">
            <a:avLst/>
          </a:prstGeom>
          <a:ln>
            <a:noFill/>
          </a:ln>
          <a:effectLst>
            <a:outerShdw blurRad="190500" algn="tl" rotWithShape="0">
              <a:srgbClr val="000000">
                <a:alpha val="70000"/>
              </a:srgbClr>
            </a:outerShdw>
          </a:effectLst>
        </p:spPr>
      </p:pic>
      <p:pic>
        <p:nvPicPr>
          <p:cNvPr id="3" name="Picture 2"/>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30290" y="388929"/>
            <a:ext cx="888144" cy="888144"/>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32960" y="2106459"/>
            <a:ext cx="4267200" cy="2752344"/>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18263" y="3631473"/>
            <a:ext cx="2229394" cy="2886057"/>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Shape 125"/>
          <p:cNvSpPr txBox="1">
            <a:spLocks noGrp="1"/>
          </p:cNvSpPr>
          <p:nvPr>
            <p:ph type="body" idx="1"/>
          </p:nvPr>
        </p:nvSpPr>
        <p:spPr>
          <a:xfrm>
            <a:off x="1342304" y="555171"/>
            <a:ext cx="5694221" cy="4967700"/>
          </a:xfrm>
          <a:prstGeom prst="rect">
            <a:avLst/>
          </a:prstGeom>
        </p:spPr>
        <p:txBody>
          <a:bodyPr wrap="square" lIns="91425" tIns="91425" rIns="91425" bIns="91425" anchor="t" anchorCtr="0">
            <a:noAutofit/>
          </a:bodyPr>
          <a:lstStyle/>
          <a:p>
            <a:pPr lvl="0" rtl="0">
              <a:spcBef>
                <a:spcPts val="0"/>
              </a:spcBef>
              <a:buNone/>
            </a:pPr>
            <a:r>
              <a:rPr lang="en" sz="3200" b="1" dirty="0">
                <a:solidFill>
                  <a:schemeClr val="accent4">
                    <a:lumMod val="75000"/>
                  </a:schemeClr>
                </a:solidFill>
                <a:latin typeface="Roboto Slab" panose="020B0604020202020204" charset="0"/>
                <a:ea typeface="Roboto Slab" panose="020B0604020202020204" charset="0"/>
              </a:rPr>
              <a:t>Informal socialisation</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40028" y="1596286"/>
            <a:ext cx="6745433" cy="4505739"/>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95229" y="555171"/>
            <a:ext cx="747075" cy="747075"/>
          </a:xfrm>
          <a:prstGeom prst="rect">
            <a:avLst/>
          </a:prstGeom>
        </p:spPr>
      </p:pic>
    </p:spTree>
    <p:extLst>
      <p:ext uri="{BB962C8B-B14F-4D97-AF65-F5344CB8AC3E}">
        <p14:creationId xmlns:p14="http://schemas.microsoft.com/office/powerpoint/2010/main" val="3521088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6" name="Shape 126"/>
          <p:cNvSpPr txBox="1">
            <a:spLocks noGrp="1"/>
          </p:cNvSpPr>
          <p:nvPr>
            <p:ph type="body" idx="2"/>
          </p:nvPr>
        </p:nvSpPr>
        <p:spPr>
          <a:xfrm>
            <a:off x="1835078" y="718456"/>
            <a:ext cx="5273578" cy="4967700"/>
          </a:xfrm>
          <a:prstGeom prst="rect">
            <a:avLst/>
          </a:prstGeom>
        </p:spPr>
        <p:txBody>
          <a:bodyPr wrap="square" lIns="91425" tIns="91425" rIns="91425" bIns="91425" anchor="t" anchorCtr="0">
            <a:noAutofit/>
          </a:bodyPr>
          <a:lstStyle/>
          <a:p>
            <a:pPr lvl="0" rtl="0">
              <a:spcBef>
                <a:spcPts val="0"/>
              </a:spcBef>
              <a:buNone/>
            </a:pPr>
            <a:r>
              <a:rPr lang="en" sz="3200" b="1" dirty="0">
                <a:solidFill>
                  <a:schemeClr val="accent4">
                    <a:lumMod val="75000"/>
                  </a:schemeClr>
                </a:solidFill>
                <a:latin typeface="Roboto Slab" panose="020B0604020202020204" charset="0"/>
                <a:ea typeface="Roboto Slab" panose="020B0604020202020204" charset="0"/>
              </a:rPr>
              <a:t>Formal socialisation</a:t>
            </a: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584" y="1958889"/>
            <a:ext cx="7510566" cy="4197531"/>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944896" y="626063"/>
            <a:ext cx="829222" cy="82922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7" name="Shape 127"/>
          <p:cNvSpPr txBox="1">
            <a:spLocks noGrp="1"/>
          </p:cNvSpPr>
          <p:nvPr>
            <p:ph type="body" idx="3"/>
          </p:nvPr>
        </p:nvSpPr>
        <p:spPr>
          <a:xfrm>
            <a:off x="1238052" y="662241"/>
            <a:ext cx="6477741" cy="4967700"/>
          </a:xfrm>
          <a:prstGeom prst="rect">
            <a:avLst/>
          </a:prstGeom>
        </p:spPr>
        <p:txBody>
          <a:bodyPr wrap="square" lIns="91425" tIns="91425" rIns="91425" bIns="91425" anchor="t" anchorCtr="0">
            <a:noAutofit/>
          </a:bodyPr>
          <a:lstStyle/>
          <a:p>
            <a:pPr lvl="0" rtl="0">
              <a:spcBef>
                <a:spcPts val="0"/>
              </a:spcBef>
              <a:buNone/>
            </a:pPr>
            <a:r>
              <a:rPr lang="en" sz="3200" b="1" dirty="0">
                <a:solidFill>
                  <a:schemeClr val="accent4">
                    <a:lumMod val="75000"/>
                  </a:schemeClr>
                </a:solidFill>
              </a:rPr>
              <a:t>Technology-enabled socialisation</a:t>
            </a:r>
          </a:p>
          <a:p>
            <a:pPr lvl="0">
              <a:spcBef>
                <a:spcPts val="0"/>
              </a:spcBef>
              <a:buNone/>
            </a:pPr>
            <a:endParaRPr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64325" y="1612926"/>
            <a:ext cx="6225194" cy="4667666"/>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rotWithShape="1">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654787" y="749327"/>
            <a:ext cx="583265" cy="592719"/>
          </a:xfrm>
          <a:prstGeom prst="rect">
            <a:avLst/>
          </a:prstGeom>
        </p:spPr>
      </p:pic>
    </p:spTree>
    <p:extLst>
      <p:ext uri="{BB962C8B-B14F-4D97-AF65-F5344CB8AC3E}">
        <p14:creationId xmlns:p14="http://schemas.microsoft.com/office/powerpoint/2010/main" val="1326564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0562" y="3907267"/>
            <a:ext cx="8064136" cy="1546500"/>
          </a:xfrm>
        </p:spPr>
        <p:txBody>
          <a:bodyPr/>
          <a:lstStyle/>
          <a:p>
            <a:pPr algn="ctr"/>
            <a:r>
              <a:rPr lang="en-CA" sz="8000" dirty="0">
                <a:solidFill>
                  <a:schemeClr val="accent5">
                    <a:lumMod val="50000"/>
                  </a:schemeClr>
                </a:solidFill>
              </a:rPr>
              <a:t>Social capital and </a:t>
            </a:r>
            <a:br>
              <a:rPr lang="en-CA" sz="8000" dirty="0">
                <a:solidFill>
                  <a:schemeClr val="accent5">
                    <a:lumMod val="50000"/>
                  </a:schemeClr>
                </a:solidFill>
              </a:rPr>
            </a:br>
            <a:r>
              <a:rPr lang="en-CA" sz="8000" dirty="0">
                <a:solidFill>
                  <a:schemeClr val="accent5">
                    <a:lumMod val="50000"/>
                  </a:schemeClr>
                </a:solidFill>
              </a:rPr>
              <a:t>empathy</a:t>
            </a:r>
          </a:p>
        </p:txBody>
      </p:sp>
    </p:spTree>
    <p:extLst>
      <p:ext uri="{BB962C8B-B14F-4D97-AF65-F5344CB8AC3E}">
        <p14:creationId xmlns:p14="http://schemas.microsoft.com/office/powerpoint/2010/main" val="2066298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356051" y="174186"/>
            <a:ext cx="7571700" cy="936899"/>
          </a:xfrm>
          <a:prstGeom prst="rect">
            <a:avLst/>
          </a:prstGeom>
        </p:spPr>
        <p:txBody>
          <a:bodyPr wrap="square" lIns="91425" tIns="91425" rIns="91425" bIns="91425" anchor="b" anchorCtr="0">
            <a:noAutofit/>
          </a:bodyPr>
          <a:lstStyle/>
          <a:p>
            <a:pPr lvl="0">
              <a:spcBef>
                <a:spcPts val="0"/>
              </a:spcBef>
              <a:buNone/>
            </a:pPr>
            <a:r>
              <a:rPr lang="en" sz="3200" b="1" dirty="0">
                <a:solidFill>
                  <a:schemeClr val="accent4">
                    <a:lumMod val="75000"/>
                  </a:schemeClr>
                </a:solidFill>
              </a:rPr>
              <a:t>Social Capital</a:t>
            </a:r>
          </a:p>
        </p:txBody>
      </p:sp>
      <p:sp>
        <p:nvSpPr>
          <p:cNvPr id="8" name="TextBox 7"/>
          <p:cNvSpPr txBox="1"/>
          <p:nvPr/>
        </p:nvSpPr>
        <p:spPr>
          <a:xfrm>
            <a:off x="4432663" y="2850646"/>
            <a:ext cx="3849191" cy="2585323"/>
          </a:xfrm>
          <a:prstGeom prst="rect">
            <a:avLst/>
          </a:prstGeom>
          <a:noFill/>
        </p:spPr>
        <p:txBody>
          <a:bodyPr wrap="square" rtlCol="0">
            <a:spAutoFit/>
          </a:bodyPr>
          <a:lstStyle/>
          <a:p>
            <a:r>
              <a:rPr lang="en-US" sz="5400" b="1" dirty="0">
                <a:solidFill>
                  <a:schemeClr val="accent4">
                    <a:lumMod val="75000"/>
                  </a:schemeClr>
                </a:solidFill>
                <a:latin typeface="Aharoni" panose="02010803020104030203" pitchFamily="2" charset="-79"/>
                <a:cs typeface="Aharoni" panose="02010803020104030203" pitchFamily="2" charset="-79"/>
              </a:rPr>
              <a:t>Trust</a:t>
            </a:r>
          </a:p>
          <a:p>
            <a:r>
              <a:rPr lang="en-US" sz="5400" b="1" dirty="0">
                <a:solidFill>
                  <a:schemeClr val="accent4">
                    <a:lumMod val="75000"/>
                  </a:schemeClr>
                </a:solidFill>
                <a:latin typeface="Aharoni" panose="02010803020104030203" pitchFamily="2" charset="-79"/>
                <a:cs typeface="Aharoni" panose="02010803020104030203" pitchFamily="2" charset="-79"/>
              </a:rPr>
              <a:t>Reciprocity</a:t>
            </a:r>
          </a:p>
          <a:p>
            <a:r>
              <a:rPr lang="en-US" sz="5400" b="1" dirty="0">
                <a:solidFill>
                  <a:schemeClr val="accent4">
                    <a:lumMod val="75000"/>
                  </a:schemeClr>
                </a:solidFill>
                <a:latin typeface="Aharoni" panose="02010803020104030203" pitchFamily="2" charset="-79"/>
                <a:cs typeface="Aharoni" panose="02010803020104030203" pitchFamily="2" charset="-79"/>
              </a:rPr>
              <a:t>Networks</a:t>
            </a: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V="1">
            <a:off x="577959" y="4342653"/>
            <a:ext cx="2992556" cy="2398722"/>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8947" y="1596357"/>
            <a:ext cx="3011568" cy="2386239"/>
          </a:xfrm>
          <a:prstGeom prst="rect">
            <a:avLst/>
          </a:prstGeom>
          <a:ln>
            <a:noFill/>
          </a:ln>
          <a:effectLst>
            <a:outerShdw blurRad="190500" algn="tl" rotWithShape="0">
              <a:srgbClr val="000000">
                <a:alpha val="70000"/>
              </a:srgbClr>
            </a:outerShdw>
          </a:effectLst>
        </p:spPr>
      </p:pic>
      <p:sp>
        <p:nvSpPr>
          <p:cNvPr id="2" name="Plus 1"/>
          <p:cNvSpPr/>
          <p:nvPr/>
        </p:nvSpPr>
        <p:spPr>
          <a:xfrm>
            <a:off x="254146" y="1619998"/>
            <a:ext cx="609600" cy="670560"/>
          </a:xfrm>
          <a:prstGeom prst="mathPl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 name="Minus 2"/>
          <p:cNvSpPr/>
          <p:nvPr/>
        </p:nvSpPr>
        <p:spPr>
          <a:xfrm>
            <a:off x="229616" y="4288581"/>
            <a:ext cx="696686" cy="539931"/>
          </a:xfrm>
          <a:prstGeom prst="mathMin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97417" y="453316"/>
            <a:ext cx="657769" cy="657769"/>
          </a:xfrm>
          <a:prstGeom prst="rect">
            <a:avLst/>
          </a:prstGeom>
        </p:spPr>
      </p:pic>
    </p:spTree>
    <p:extLst>
      <p:ext uri="{BB962C8B-B14F-4D97-AF65-F5344CB8AC3E}">
        <p14:creationId xmlns:p14="http://schemas.microsoft.com/office/powerpoint/2010/main" val="497191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p:nvPr/>
        </p:nvSpPr>
        <p:spPr>
          <a:xfrm>
            <a:off x="4681425" y="2224437"/>
            <a:ext cx="3809100" cy="3809100"/>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33" name="Shape 133"/>
          <p:cNvSpPr txBox="1">
            <a:spLocks noGrp="1"/>
          </p:cNvSpPr>
          <p:nvPr>
            <p:ph type="title"/>
          </p:nvPr>
        </p:nvSpPr>
        <p:spPr>
          <a:xfrm>
            <a:off x="1474127" y="401754"/>
            <a:ext cx="7571700" cy="936899"/>
          </a:xfrm>
          <a:prstGeom prst="rect">
            <a:avLst/>
          </a:prstGeom>
        </p:spPr>
        <p:txBody>
          <a:bodyPr wrap="square" lIns="91425" tIns="91425" rIns="91425" bIns="91425" anchor="b" anchorCtr="0">
            <a:noAutofit/>
          </a:bodyPr>
          <a:lstStyle/>
          <a:p>
            <a:pPr lvl="0" rtl="0">
              <a:spcBef>
                <a:spcPts val="0"/>
              </a:spcBef>
              <a:buNone/>
            </a:pPr>
            <a:r>
              <a:rPr lang="en" sz="3200" b="1" dirty="0">
                <a:solidFill>
                  <a:schemeClr val="accent4">
                    <a:lumMod val="75000"/>
                  </a:schemeClr>
                </a:solidFill>
              </a:rPr>
              <a:t>Lifelong Learning for Farmers</a:t>
            </a:r>
          </a:p>
        </p:txBody>
      </p:sp>
      <p:sp>
        <p:nvSpPr>
          <p:cNvPr id="134" name="Shape 134"/>
          <p:cNvSpPr txBox="1">
            <a:spLocks noGrp="1"/>
          </p:cNvSpPr>
          <p:nvPr>
            <p:ph type="body" idx="1"/>
          </p:nvPr>
        </p:nvSpPr>
        <p:spPr>
          <a:xfrm>
            <a:off x="743235" y="1896874"/>
            <a:ext cx="3854805" cy="4967700"/>
          </a:xfrm>
          <a:prstGeom prst="rect">
            <a:avLst/>
          </a:prstGeom>
        </p:spPr>
        <p:txBody>
          <a:bodyPr wrap="square" lIns="91425" tIns="91425" rIns="91425" bIns="91425" anchor="t" anchorCtr="0">
            <a:noAutofit/>
          </a:bodyPr>
          <a:lstStyle/>
          <a:p>
            <a:pPr lvl="0">
              <a:buNone/>
            </a:pPr>
            <a:r>
              <a:rPr lang="en-US" sz="2400" dirty="0">
                <a:latin typeface="Roboto Slab" panose="020B0604020202020204" charset="0"/>
                <a:ea typeface="Roboto Slab" panose="020B0604020202020204" charset="0"/>
              </a:rPr>
              <a:t>The L3F </a:t>
            </a:r>
            <a:r>
              <a:rPr lang="en-US" sz="2400" dirty="0" err="1">
                <a:latin typeface="Roboto Slab" panose="020B0604020202020204" charset="0"/>
                <a:ea typeface="Roboto Slab" panose="020B0604020202020204" charset="0"/>
              </a:rPr>
              <a:t>programme</a:t>
            </a:r>
            <a:r>
              <a:rPr lang="en-US" sz="2400" dirty="0">
                <a:latin typeface="Roboto Slab" panose="020B0604020202020204" charset="0"/>
                <a:ea typeface="Roboto Slab" panose="020B0604020202020204" charset="0"/>
              </a:rPr>
              <a:t> uses information and communication technologies to build the capacity of farmers, and links this process with social and financial capital building.</a:t>
            </a:r>
            <a:endParaRPr lang="en" sz="2400" dirty="0">
              <a:latin typeface="Roboto Slab" panose="020B0604020202020204" charset="0"/>
              <a:ea typeface="Roboto Slab" panose="020B0604020202020204" charset="0"/>
            </a:endParaRPr>
          </a:p>
        </p:txBody>
      </p:sp>
      <p:pic>
        <p:nvPicPr>
          <p:cNvPr id="135" name="Shape 135"/>
          <p:cNvPicPr preferRelativeResize="0"/>
          <p:nvPr/>
        </p:nvPicPr>
        <p:blipFill>
          <a:blip r:embed="rId3" cstate="screen">
            <a:extLst>
              <a:ext uri="{28A0092B-C50C-407E-A947-70E740481C1C}">
                <a14:useLocalDpi xmlns:a14="http://schemas.microsoft.com/office/drawing/2010/main"/>
              </a:ext>
            </a:extLst>
          </a:blip>
          <a:stretch>
            <a:fillRect/>
          </a:stretch>
        </p:blipFill>
        <p:spPr>
          <a:xfrm>
            <a:off x="4948125" y="2485984"/>
            <a:ext cx="3275699" cy="3286006"/>
          </a:xfrm>
          <a:prstGeom prst="ellipse">
            <a:avLst/>
          </a:prstGeom>
          <a:noFill/>
          <a:ln>
            <a:noFill/>
          </a:ln>
        </p:spPr>
      </p:pic>
      <p:cxnSp>
        <p:nvCxnSpPr>
          <p:cNvPr id="136" name="Shape 136"/>
          <p:cNvCxnSpPr/>
          <p:nvPr/>
        </p:nvCxnSpPr>
        <p:spPr>
          <a:xfrm rot="10800000" flipH="1">
            <a:off x="7401125" y="1758974"/>
            <a:ext cx="218999" cy="624300"/>
          </a:xfrm>
          <a:prstGeom prst="straightConnector1">
            <a:avLst/>
          </a:prstGeom>
          <a:noFill/>
          <a:ln w="9525" cap="flat" cmpd="sng">
            <a:solidFill>
              <a:srgbClr val="CFD8DC"/>
            </a:solidFill>
            <a:prstDash val="solid"/>
            <a:round/>
            <a:headEnd type="none" w="lg" len="lg"/>
            <a:tailEnd type="none" w="lg" len="lg"/>
          </a:ln>
        </p:spPr>
      </p:cxnSp>
      <p:cxnSp>
        <p:nvCxnSpPr>
          <p:cNvPr id="137" name="Shape 137"/>
          <p:cNvCxnSpPr/>
          <p:nvPr/>
        </p:nvCxnSpPr>
        <p:spPr>
          <a:xfrm rot="10800000" flipH="1">
            <a:off x="7932695" y="2472367"/>
            <a:ext cx="522299" cy="309899"/>
          </a:xfrm>
          <a:prstGeom prst="straightConnector1">
            <a:avLst/>
          </a:prstGeom>
          <a:noFill/>
          <a:ln w="9525" cap="flat" cmpd="sng">
            <a:solidFill>
              <a:srgbClr val="CFD8DC"/>
            </a:solidFill>
            <a:prstDash val="solid"/>
            <a:round/>
            <a:headEnd type="none" w="lg" len="lg"/>
            <a:tailEnd type="none" w="lg" len="lg"/>
          </a:ln>
        </p:spPr>
      </p:cxnSp>
      <p:cxnSp>
        <p:nvCxnSpPr>
          <p:cNvPr id="138" name="Shape 138"/>
          <p:cNvCxnSpPr/>
          <p:nvPr/>
        </p:nvCxnSpPr>
        <p:spPr>
          <a:xfrm rot="10800000" flipH="1">
            <a:off x="7765925" y="1896874"/>
            <a:ext cx="648599" cy="737700"/>
          </a:xfrm>
          <a:prstGeom prst="straightConnector1">
            <a:avLst/>
          </a:prstGeom>
          <a:noFill/>
          <a:ln w="9525" cap="flat" cmpd="sng">
            <a:solidFill>
              <a:srgbClr val="CFD8DC"/>
            </a:solidFill>
            <a:prstDash val="solid"/>
            <a:round/>
            <a:headEnd type="none" w="lg" len="lg"/>
            <a:tailEnd type="none" w="lg" len="lg"/>
          </a:ln>
        </p:spPr>
      </p:cxnSp>
      <p:pic>
        <p:nvPicPr>
          <p:cNvPr id="2" name="Picture 1"/>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637740" y="552959"/>
            <a:ext cx="785694" cy="78569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436" y="404922"/>
            <a:ext cx="7571700" cy="936899"/>
          </a:xfrm>
        </p:spPr>
        <p:txBody>
          <a:bodyPr/>
          <a:lstStyle/>
          <a:p>
            <a:r>
              <a:rPr lang="en-US" sz="3200" b="1" dirty="0">
                <a:solidFill>
                  <a:schemeClr val="accent4">
                    <a:lumMod val="75000"/>
                  </a:schemeClr>
                </a:solidFill>
              </a:rPr>
              <a:t>L3F Presence</a:t>
            </a:r>
          </a:p>
        </p:txBody>
      </p:sp>
      <p:sp>
        <p:nvSpPr>
          <p:cNvPr id="3" name="Text Placeholder 2"/>
          <p:cNvSpPr>
            <a:spLocks noGrp="1"/>
          </p:cNvSpPr>
          <p:nvPr>
            <p:ph type="body" idx="1"/>
          </p:nvPr>
        </p:nvSpPr>
        <p:spPr>
          <a:xfrm>
            <a:off x="955764" y="1455843"/>
            <a:ext cx="3180807" cy="4764899"/>
          </a:xfrm>
        </p:spPr>
        <p:txBody>
          <a:bodyPr/>
          <a:lstStyle/>
          <a:p>
            <a:r>
              <a:rPr lang="en-US" sz="2400" dirty="0">
                <a:latin typeface="Roboto Slab" panose="020B0604020202020204" charset="0"/>
                <a:ea typeface="Roboto Slab" panose="020B0604020202020204" charset="0"/>
              </a:rPr>
              <a:t>Antigua &amp; Barbuda</a:t>
            </a:r>
          </a:p>
          <a:p>
            <a:endParaRPr lang="en-US" sz="2400" dirty="0"/>
          </a:p>
          <a:p>
            <a:r>
              <a:rPr lang="en-US" sz="2400" dirty="0">
                <a:latin typeface="Roboto Slab" panose="020B0604020202020204" charset="0"/>
                <a:ea typeface="Roboto Slab" panose="020B0604020202020204" charset="0"/>
              </a:rPr>
              <a:t>Ghana</a:t>
            </a:r>
          </a:p>
          <a:p>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India</a:t>
            </a:r>
          </a:p>
          <a:p>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Jamaica</a:t>
            </a:r>
          </a:p>
          <a:p>
            <a:pPr>
              <a:buNone/>
            </a:pPr>
            <a:r>
              <a:rPr lang="en-US" sz="2400" dirty="0">
                <a:latin typeface="Roboto Slab" panose="020B0604020202020204" charset="0"/>
                <a:ea typeface="Roboto Slab" panose="020B0604020202020204" charset="0"/>
              </a:rPr>
              <a:t>	</a:t>
            </a:r>
          </a:p>
          <a:p>
            <a:r>
              <a:rPr lang="en-US" sz="2400" dirty="0">
                <a:latin typeface="Roboto Slab" panose="020B0604020202020204" charset="0"/>
                <a:ea typeface="Roboto Slab" panose="020B0604020202020204" charset="0"/>
              </a:rPr>
              <a:t>Kenya</a:t>
            </a:r>
          </a:p>
          <a:p>
            <a:pPr>
              <a:buNone/>
            </a:pPr>
            <a:r>
              <a:rPr lang="en-US" sz="2400" dirty="0">
                <a:latin typeface="Roboto Slab" panose="020B0604020202020204" charset="0"/>
                <a:ea typeface="Roboto Slab" panose="020B0604020202020204" charset="0"/>
              </a:rPr>
              <a:t>	</a:t>
            </a:r>
          </a:p>
          <a:p>
            <a:r>
              <a:rPr lang="en-US" sz="2400" dirty="0">
                <a:latin typeface="Roboto Slab" panose="020B0604020202020204" charset="0"/>
                <a:ea typeface="Roboto Slab" panose="020B0604020202020204" charset="0"/>
              </a:rPr>
              <a:t>Mauritius</a:t>
            </a:r>
          </a:p>
          <a:p>
            <a:endParaRPr lang="en-US" sz="2400" dirty="0"/>
          </a:p>
          <a:p>
            <a:endParaRPr lang="en-US" sz="2400" dirty="0"/>
          </a:p>
          <a:p>
            <a:endParaRPr lang="en-US" sz="2400" dirty="0"/>
          </a:p>
          <a:p>
            <a:pPr>
              <a:buNone/>
            </a:pPr>
            <a:r>
              <a:rPr lang="en-US" dirty="0"/>
              <a:t>	</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2192" y="1521768"/>
            <a:ext cx="655864" cy="438237"/>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408" y="2210515"/>
            <a:ext cx="655864" cy="437133"/>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9064" y="2977077"/>
            <a:ext cx="628775" cy="445088"/>
          </a:xfrm>
          <a:prstGeom prst="rect">
            <a:avLst/>
          </a:prstGeom>
        </p:spPr>
      </p:pic>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l="10952" r="9691"/>
          <a:stretch/>
        </p:blipFill>
        <p:spPr>
          <a:xfrm>
            <a:off x="714848" y="3732119"/>
            <a:ext cx="640080" cy="404870"/>
          </a:xfrm>
          <a:prstGeom prst="rect">
            <a:avLst/>
          </a:prstGeom>
        </p:spPr>
      </p:pic>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2192" y="4430802"/>
            <a:ext cx="640080" cy="425945"/>
          </a:xfrm>
          <a:prstGeom prst="rect">
            <a:avLst/>
          </a:prstGeom>
        </p:spPr>
      </p:pic>
      <p:pic>
        <p:nvPicPr>
          <p:cNvPr id="10" name="Picture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06956" y="5145626"/>
            <a:ext cx="640080" cy="426720"/>
          </a:xfrm>
          <a:prstGeom prst="rect">
            <a:avLst/>
          </a:prstGeom>
        </p:spPr>
      </p:pic>
      <p:grpSp>
        <p:nvGrpSpPr>
          <p:cNvPr id="16" name="Group 15"/>
          <p:cNvGrpSpPr/>
          <p:nvPr/>
        </p:nvGrpSpPr>
        <p:grpSpPr>
          <a:xfrm>
            <a:off x="4572000" y="1536875"/>
            <a:ext cx="3167536" cy="4764899"/>
            <a:chOff x="5190314" y="1521896"/>
            <a:chExt cx="3167536" cy="4764899"/>
          </a:xfrm>
        </p:grpSpPr>
        <p:sp>
          <p:nvSpPr>
            <p:cNvPr id="5" name="Text Placeholder 2"/>
            <p:cNvSpPr txBox="1">
              <a:spLocks/>
            </p:cNvSpPr>
            <p:nvPr/>
          </p:nvSpPr>
          <p:spPr>
            <a:xfrm>
              <a:off x="5442857" y="1521896"/>
              <a:ext cx="2914993" cy="4764899"/>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CFD8DC"/>
                </a:buClr>
                <a:buSzPct val="100000"/>
                <a:buFont typeface="Source Sans Pro"/>
                <a:buChar char="◎"/>
                <a:defRPr sz="3000" b="0" i="0" u="none" strike="noStrike" cap="none">
                  <a:solidFill>
                    <a:srgbClr val="263238"/>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CFD8DC"/>
                </a:buClr>
                <a:buSzPct val="100000"/>
                <a:buFont typeface="Source Sans Pro"/>
                <a:buChar char="○"/>
                <a:defRPr sz="2400" b="0" i="0" u="none" strike="noStrike" cap="none">
                  <a:solidFill>
                    <a:srgbClr val="263238"/>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CFD8DC"/>
                </a:buClr>
                <a:buSzPct val="100000"/>
                <a:buFont typeface="Source Sans Pro"/>
                <a:buChar char="◉"/>
                <a:defRPr sz="2400" b="0" i="0" u="none" strike="noStrike" cap="none">
                  <a:solidFill>
                    <a:srgbClr val="263238"/>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9pPr>
            </a:lstStyle>
            <a:p>
              <a:pPr marL="342900" indent="-342900"/>
              <a:r>
                <a:rPr lang="en-US" sz="2400" dirty="0">
                  <a:latin typeface="Roboto Slab" panose="020B0604020202020204" charset="0"/>
                  <a:ea typeface="Roboto Slab" panose="020B0604020202020204" charset="0"/>
                </a:rPr>
                <a:t>Seychelles</a:t>
              </a:r>
            </a:p>
            <a:p>
              <a:pPr>
                <a:buNone/>
              </a:pPr>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Sri Lanka</a:t>
              </a:r>
            </a:p>
            <a:p>
              <a:pPr>
                <a:buNone/>
              </a:pPr>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Tanzania</a:t>
              </a:r>
            </a:p>
            <a:p>
              <a:pPr>
                <a:buNone/>
              </a:pPr>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Tonga</a:t>
              </a:r>
            </a:p>
            <a:p>
              <a:pPr>
                <a:buNone/>
              </a:pPr>
              <a:endParaRPr lang="en-US" sz="2400" dirty="0">
                <a:latin typeface="Roboto Slab" panose="020B0604020202020204" charset="0"/>
                <a:ea typeface="Roboto Slab" panose="020B0604020202020204" charset="0"/>
              </a:endParaRPr>
            </a:p>
            <a:p>
              <a:r>
                <a:rPr lang="en-US" sz="2400" dirty="0">
                  <a:latin typeface="Roboto Slab" panose="020B0604020202020204" charset="0"/>
                  <a:ea typeface="Roboto Slab" panose="020B0604020202020204" charset="0"/>
                </a:rPr>
                <a:t>Uganda</a:t>
              </a:r>
            </a:p>
            <a:p>
              <a:pPr>
                <a:buFont typeface="Source Sans Pro"/>
                <a:buNone/>
              </a:pPr>
              <a:r>
                <a:rPr lang="en-US" dirty="0"/>
                <a:t>	</a:t>
              </a:r>
            </a:p>
          </p:txBody>
        </p:sp>
        <p:pic>
          <p:nvPicPr>
            <p:cNvPr id="11" name="Picture 10"/>
            <p:cNvPicPr>
              <a:picLocks noChangeAspect="1"/>
            </p:cNvPicPr>
            <p:nvPr/>
          </p:nvPicPr>
          <p:blipFill rotWithShape="1">
            <a:blip r:embed="rId8" cstate="screen">
              <a:extLst>
                <a:ext uri="{28A0092B-C50C-407E-A947-70E740481C1C}">
                  <a14:useLocalDpi xmlns:a14="http://schemas.microsoft.com/office/drawing/2010/main"/>
                </a:ext>
              </a:extLst>
            </a:blip>
            <a:srcRect l="6587" r="16936"/>
            <a:stretch/>
          </p:blipFill>
          <p:spPr>
            <a:xfrm>
              <a:off x="5190314" y="1541660"/>
              <a:ext cx="640080" cy="418473"/>
            </a:xfrm>
            <a:prstGeom prst="rect">
              <a:avLst/>
            </a:prstGeom>
          </p:spPr>
        </p:pic>
        <p:pic>
          <p:nvPicPr>
            <p:cNvPr id="12" name="Picture 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190314" y="2253429"/>
              <a:ext cx="640080" cy="435349"/>
            </a:xfrm>
            <a:prstGeom prst="rect">
              <a:avLst/>
            </a:prstGeom>
          </p:spPr>
        </p:pic>
        <p:pic>
          <p:nvPicPr>
            <p:cNvPr id="13" name="Picture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190314" y="2995544"/>
              <a:ext cx="640080" cy="429834"/>
            </a:xfrm>
            <a:prstGeom prst="rect">
              <a:avLst/>
            </a:prstGeom>
          </p:spPr>
        </p:pic>
        <p:pic>
          <p:nvPicPr>
            <p:cNvPr id="14" name="Picture 1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90314" y="3732144"/>
              <a:ext cx="640080" cy="435348"/>
            </a:xfrm>
            <a:prstGeom prst="rect">
              <a:avLst/>
            </a:prstGeom>
          </p:spPr>
        </p:pic>
        <p:pic>
          <p:nvPicPr>
            <p:cNvPr id="15" name="Picture 1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90314" y="4474258"/>
              <a:ext cx="640080" cy="410949"/>
            </a:xfrm>
            <a:prstGeom prst="rect">
              <a:avLst/>
            </a:prstGeom>
          </p:spPr>
        </p:pic>
      </p:grpSp>
    </p:spTree>
    <p:extLst>
      <p:ext uri="{BB962C8B-B14F-4D97-AF65-F5344CB8AC3E}">
        <p14:creationId xmlns:p14="http://schemas.microsoft.com/office/powerpoint/2010/main" val="1793126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5428" y="827315"/>
            <a:ext cx="8383358" cy="5016137"/>
          </a:xfrm>
          <a:prstGeom prst="rect">
            <a:avLst/>
          </a:prstGeom>
          <a:ln>
            <a:noFill/>
          </a:ln>
          <a:effectLst>
            <a:outerShdw blurRad="190500" algn="tl" rotWithShape="0">
              <a:srgbClr val="000000">
                <a:alpha val="70000"/>
              </a:srgbClr>
            </a:outerShdw>
          </a:effectLst>
        </p:spPr>
      </p:pic>
      <p:sp>
        <p:nvSpPr>
          <p:cNvPr id="6" name="TextBox 5"/>
          <p:cNvSpPr txBox="1"/>
          <p:nvPr/>
        </p:nvSpPr>
        <p:spPr>
          <a:xfrm>
            <a:off x="923109" y="287383"/>
            <a:ext cx="6357257" cy="307777"/>
          </a:xfrm>
          <a:prstGeom prst="rect">
            <a:avLst/>
          </a:prstGeom>
          <a:noFill/>
        </p:spPr>
        <p:txBody>
          <a:bodyPr wrap="square" rtlCol="0">
            <a:spAutoFit/>
          </a:bodyPr>
          <a:lstStyle/>
          <a:p>
            <a:endParaRPr lang="en-US" dirty="0">
              <a:latin typeface="Roboto Slab" panose="020B0604020202020204" charset="0"/>
              <a:ea typeface="Roboto Slab" panose="020B0604020202020204" charset="0"/>
            </a:endParaRPr>
          </a:p>
        </p:txBody>
      </p:sp>
    </p:spTree>
    <p:extLst>
      <p:ext uri="{BB962C8B-B14F-4D97-AF65-F5344CB8AC3E}">
        <p14:creationId xmlns:p14="http://schemas.microsoft.com/office/powerpoint/2010/main" val="3338620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
            <a:ext cx="9173387" cy="6869137"/>
          </a:xfrm>
          <a:prstGeom prst="rect">
            <a:avLst/>
          </a:prstGeom>
        </p:spPr>
      </p:pic>
      <p:sp>
        <p:nvSpPr>
          <p:cNvPr id="6" name="Content Placeholder 1"/>
          <p:cNvSpPr txBox="1">
            <a:spLocks/>
          </p:cNvSpPr>
          <p:nvPr/>
        </p:nvSpPr>
        <p:spPr bwMode="auto">
          <a:xfrm>
            <a:off x="-9796" y="6049064"/>
            <a:ext cx="9173387" cy="820071"/>
          </a:xfrm>
          <a:prstGeom prst="rect">
            <a:avLst/>
          </a:prstGeom>
          <a:blipFill>
            <a:blip r:embed="rId4">
              <a:duotone>
                <a:schemeClr val="accent4">
                  <a:shade val="45000"/>
                  <a:satMod val="135000"/>
                </a:schemeClr>
                <a:prstClr val="white"/>
              </a:duotone>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3" name="Rectangle 2"/>
          <p:cNvSpPr/>
          <p:nvPr/>
        </p:nvSpPr>
        <p:spPr>
          <a:xfrm>
            <a:off x="128261" y="6166711"/>
            <a:ext cx="3479853" cy="584775"/>
          </a:xfrm>
          <a:prstGeom prst="rect">
            <a:avLst/>
          </a:prstGeom>
        </p:spPr>
        <p:txBody>
          <a:bodyPr wrap="square">
            <a:spAutoFit/>
          </a:bodyPr>
          <a:lstStyle/>
          <a:p>
            <a:r>
              <a:rPr lang="en-US" sz="1600" b="1" dirty="0">
                <a:solidFill>
                  <a:schemeClr val="bg1"/>
                </a:solidFill>
                <a:latin typeface="Roboto Slab" panose="020B0604020202020204" charset="0"/>
                <a:ea typeface="Roboto Slab" panose="020B0604020202020204" charset="0"/>
              </a:rPr>
              <a:t>Companies established by women at the bottom of the pyramid</a:t>
            </a:r>
          </a:p>
        </p:txBody>
      </p:sp>
      <p:cxnSp>
        <p:nvCxnSpPr>
          <p:cNvPr id="5" name="Straight Connector 4"/>
          <p:cNvCxnSpPr/>
          <p:nvPr/>
        </p:nvCxnSpPr>
        <p:spPr>
          <a:xfrm>
            <a:off x="-9796" y="6082388"/>
            <a:ext cx="916359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98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ctr"/>
            <a:r>
              <a:rPr lang="en-US" sz="2800" dirty="0">
                <a:solidFill>
                  <a:schemeClr val="accent5">
                    <a:lumMod val="50000"/>
                  </a:schemeClr>
                </a:solidFill>
              </a:rPr>
              <a:t>Commonwealth Heads of Government Meeting</a:t>
            </a:r>
            <a:br>
              <a:rPr lang="en-US" sz="2400" dirty="0">
                <a:solidFill>
                  <a:schemeClr val="accent5">
                    <a:lumMod val="50000"/>
                  </a:schemeClr>
                </a:solidFill>
              </a:rPr>
            </a:br>
            <a:r>
              <a:rPr lang="en-US" sz="2400" dirty="0">
                <a:solidFill>
                  <a:schemeClr val="accent5">
                    <a:lumMod val="50000"/>
                  </a:schemeClr>
                </a:solidFill>
              </a:rPr>
              <a:t>Vancouver, 1987</a:t>
            </a:r>
          </a:p>
        </p:txBody>
      </p:sp>
    </p:spTree>
    <p:extLst>
      <p:ext uri="{BB962C8B-B14F-4D97-AF65-F5344CB8AC3E}">
        <p14:creationId xmlns:p14="http://schemas.microsoft.com/office/powerpoint/2010/main" val="991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7" name="Rectangle 6"/>
          <p:cNvSpPr/>
          <p:nvPr/>
        </p:nvSpPr>
        <p:spPr>
          <a:xfrm>
            <a:off x="596537" y="2580697"/>
            <a:ext cx="7894321" cy="2308324"/>
          </a:xfrm>
          <a:prstGeom prst="rect">
            <a:avLst/>
          </a:prstGeom>
        </p:spPr>
        <p:txBody>
          <a:bodyPr wrap="square">
            <a:spAutoFit/>
          </a:bodyPr>
          <a:lstStyle/>
          <a:p>
            <a:r>
              <a:rPr lang="en-US" sz="3600" dirty="0">
                <a:solidFill>
                  <a:schemeClr val="tx1"/>
                </a:solidFill>
                <a:latin typeface="Roboto Slab" panose="020B0604020202020204" charset="0"/>
                <a:ea typeface="Roboto Slab" panose="020B0604020202020204" charset="0"/>
              </a:rPr>
              <a:t>The ability to share someone else’s feelings or experiences by imagining what it would be like to be in that person’s situation. </a:t>
            </a:r>
          </a:p>
        </p:txBody>
      </p:sp>
      <p:pic>
        <p:nvPicPr>
          <p:cNvPr id="8" name="Picture 7"/>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00742" y="869699"/>
            <a:ext cx="5134692" cy="990738"/>
          </a:xfrm>
          <a:prstGeom prst="rect">
            <a:avLst/>
          </a:prstGeom>
        </p:spPr>
      </p:pic>
    </p:spTree>
    <p:extLst>
      <p:ext uri="{BB962C8B-B14F-4D97-AF65-F5344CB8AC3E}">
        <p14:creationId xmlns:p14="http://schemas.microsoft.com/office/powerpoint/2010/main" val="265433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378333" y="346943"/>
            <a:ext cx="7571700" cy="936899"/>
          </a:xfrm>
          <a:prstGeom prst="rect">
            <a:avLst/>
          </a:prstGeom>
        </p:spPr>
        <p:txBody>
          <a:bodyPr wrap="square" lIns="91425" tIns="91425" rIns="91425" bIns="91425" anchor="b" anchorCtr="0">
            <a:noAutofit/>
          </a:bodyPr>
          <a:lstStyle/>
          <a:p>
            <a:pPr lvl="0">
              <a:spcBef>
                <a:spcPts val="0"/>
              </a:spcBef>
              <a:buNone/>
            </a:pPr>
            <a:r>
              <a:rPr lang="en" sz="3600" b="1" dirty="0">
                <a:solidFill>
                  <a:schemeClr val="accent4">
                    <a:lumMod val="75000"/>
                  </a:schemeClr>
                </a:solidFill>
              </a:rPr>
              <a:t>Empathy</a:t>
            </a:r>
          </a:p>
        </p:txBody>
      </p:sp>
      <p:sp>
        <p:nvSpPr>
          <p:cNvPr id="5" name="Text Placeholder 2"/>
          <p:cNvSpPr>
            <a:spLocks noGrp="1"/>
          </p:cNvSpPr>
          <p:nvPr>
            <p:ph type="body" idx="1"/>
          </p:nvPr>
        </p:nvSpPr>
        <p:spPr>
          <a:xfrm>
            <a:off x="0" y="1963981"/>
            <a:ext cx="9779726" cy="4764899"/>
          </a:xfrm>
        </p:spPr>
        <p:txBody>
          <a:bodyPr/>
          <a:lstStyle/>
          <a:p>
            <a:r>
              <a:rPr lang="en-US" b="1" dirty="0">
                <a:solidFill>
                  <a:schemeClr val="accent4">
                    <a:lumMod val="75000"/>
                  </a:schemeClr>
                </a:solidFill>
              </a:rPr>
              <a:t>Bystander empathy</a:t>
            </a:r>
          </a:p>
          <a:p>
            <a:endParaRPr lang="en-US" b="1" dirty="0">
              <a:solidFill>
                <a:schemeClr val="accent1">
                  <a:lumMod val="75000"/>
                </a:schemeClr>
              </a:solidFill>
            </a:endParaRPr>
          </a:p>
          <a:p>
            <a:endParaRPr lang="en-US" dirty="0"/>
          </a:p>
          <a:p>
            <a:pPr>
              <a:buNone/>
            </a:pPr>
            <a:endParaRPr lang="en-US" dirty="0"/>
          </a:p>
        </p:txBody>
      </p:sp>
      <p:sp>
        <p:nvSpPr>
          <p:cNvPr id="6" name="Text Placeholder 2"/>
          <p:cNvSpPr txBox="1">
            <a:spLocks/>
          </p:cNvSpPr>
          <p:nvPr/>
        </p:nvSpPr>
        <p:spPr>
          <a:xfrm>
            <a:off x="4416335" y="1963980"/>
            <a:ext cx="4876800" cy="4764899"/>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CFD8DC"/>
              </a:buClr>
              <a:buSzPct val="100000"/>
              <a:buFont typeface="Source Sans Pro"/>
              <a:buChar char="◎"/>
              <a:defRPr sz="3000" b="0" i="0" u="none" strike="noStrike" cap="none">
                <a:solidFill>
                  <a:srgbClr val="263238"/>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CFD8DC"/>
              </a:buClr>
              <a:buSzPct val="100000"/>
              <a:buFont typeface="Source Sans Pro"/>
              <a:buChar char="○"/>
              <a:defRPr sz="2400" b="0" i="0" u="none" strike="noStrike" cap="none">
                <a:solidFill>
                  <a:srgbClr val="263238"/>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CFD8DC"/>
              </a:buClr>
              <a:buSzPct val="100000"/>
              <a:buFont typeface="Source Sans Pro"/>
              <a:buChar char="◉"/>
              <a:defRPr sz="2400" b="0" i="0" u="none" strike="noStrike" cap="none">
                <a:solidFill>
                  <a:srgbClr val="263238"/>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CFD8DC"/>
              </a:buClr>
              <a:buSzPct val="100000"/>
              <a:buFont typeface="Source Sans Pro"/>
              <a:buChar char="■"/>
              <a:defRPr sz="1800" b="0" i="0" u="none" strike="noStrike" cap="none">
                <a:solidFill>
                  <a:srgbClr val="263238"/>
                </a:solidFill>
                <a:latin typeface="Source Sans Pro"/>
                <a:ea typeface="Source Sans Pro"/>
                <a:cs typeface="Source Sans Pro"/>
                <a:sym typeface="Source Sans Pro"/>
              </a:defRPr>
            </a:lvl9pPr>
          </a:lstStyle>
          <a:p>
            <a:r>
              <a:rPr lang="en-US" b="1" dirty="0">
                <a:solidFill>
                  <a:schemeClr val="accent4">
                    <a:lumMod val="75000"/>
                  </a:schemeClr>
                </a:solidFill>
              </a:rPr>
              <a:t>Action-oriented empathy</a:t>
            </a:r>
          </a:p>
          <a:p>
            <a:endParaRPr lang="en-US" dirty="0"/>
          </a:p>
          <a:p>
            <a:pPr>
              <a:buFont typeface="Source Sans Pro"/>
              <a:buNone/>
            </a:pPr>
            <a:endParaRPr lang="en-US" dirty="0"/>
          </a:p>
        </p:txBody>
      </p:sp>
      <p:pic>
        <p:nvPicPr>
          <p:cNvPr id="2" name="Picture 1"/>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565470" y="3328841"/>
            <a:ext cx="4578530" cy="4578530"/>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1453" y="3328841"/>
            <a:ext cx="5852160" cy="3898392"/>
          </a:xfrm>
          <a:prstGeom prst="rect">
            <a:avLst/>
          </a:prstGeom>
        </p:spPr>
      </p:pic>
      <p:pic>
        <p:nvPicPr>
          <p:cNvPr id="4" name="Picture 3"/>
          <p:cNvPicPr>
            <a:picLocks noChangeAspect="1"/>
          </p:cNvPicPr>
          <p:nvPr/>
        </p:nvPicPr>
        <p:blipFill>
          <a:blip r:embed="rId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62855" y="577051"/>
            <a:ext cx="717305" cy="656258"/>
          </a:xfrm>
          <a:prstGeom prst="rect">
            <a:avLst/>
          </a:prstGeom>
        </p:spPr>
      </p:pic>
    </p:spTree>
    <p:extLst>
      <p:ext uri="{BB962C8B-B14F-4D97-AF65-F5344CB8AC3E}">
        <p14:creationId xmlns:p14="http://schemas.microsoft.com/office/powerpoint/2010/main" val="2126574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63933" y="480062"/>
            <a:ext cx="7571700" cy="936899"/>
          </a:xfrm>
          <a:prstGeom prst="rect">
            <a:avLst/>
          </a:prstGeom>
        </p:spPr>
        <p:txBody>
          <a:bodyPr wrap="square" lIns="91425" tIns="91425" rIns="91425" bIns="91425" anchor="b" anchorCtr="0">
            <a:noAutofit/>
          </a:bodyPr>
          <a:lstStyle/>
          <a:p>
            <a:pPr lvl="0">
              <a:spcBef>
                <a:spcPts val="0"/>
              </a:spcBef>
              <a:buNone/>
            </a:pPr>
            <a:r>
              <a:rPr lang="en" sz="3600" b="1" dirty="0">
                <a:solidFill>
                  <a:schemeClr val="accent5">
                    <a:lumMod val="50000"/>
                  </a:schemeClr>
                </a:solidFill>
              </a:rPr>
              <a:t>Does Education build empathy?</a:t>
            </a:r>
          </a:p>
        </p:txBody>
      </p:sp>
      <p:pic>
        <p:nvPicPr>
          <p:cNvPr id="5" name="Picture 4"/>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4893" y="1637195"/>
            <a:ext cx="1756753" cy="1756753"/>
          </a:xfrm>
          <a:prstGeom prst="rect">
            <a:avLst/>
          </a:prstGeom>
        </p:spPr>
      </p:pic>
      <p:pic>
        <p:nvPicPr>
          <p:cNvPr id="4" name="Picture 3"/>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16460" y="1713194"/>
            <a:ext cx="1047845" cy="1680754"/>
          </a:xfrm>
          <a:prstGeom prst="rect">
            <a:avLst/>
          </a:prstGeom>
        </p:spPr>
      </p:pic>
      <p:sp>
        <p:nvSpPr>
          <p:cNvPr id="6" name="TextBox 5"/>
          <p:cNvSpPr txBox="1"/>
          <p:nvPr/>
        </p:nvSpPr>
        <p:spPr>
          <a:xfrm>
            <a:off x="714103" y="3614182"/>
            <a:ext cx="2420983" cy="1015663"/>
          </a:xfrm>
          <a:prstGeom prst="rect">
            <a:avLst/>
          </a:prstGeom>
          <a:noFill/>
        </p:spPr>
        <p:txBody>
          <a:bodyPr wrap="square" rtlCol="0">
            <a:spAutoFit/>
          </a:bodyPr>
          <a:lstStyle/>
          <a:p>
            <a:r>
              <a:rPr lang="en-US" sz="2000" b="1" dirty="0">
                <a:latin typeface="Roboto Slab" panose="020B0604020202020204" charset="0"/>
                <a:ea typeface="Roboto Slab" panose="020B0604020202020204" charset="0"/>
                <a:cs typeface="Aharoni" panose="02010803020104030203" pitchFamily="2" charset="-79"/>
              </a:rPr>
              <a:t>Formal education: Competition over collaboration</a:t>
            </a:r>
          </a:p>
        </p:txBody>
      </p:sp>
      <p:sp>
        <p:nvSpPr>
          <p:cNvPr id="10" name="TextBox 9"/>
          <p:cNvSpPr txBox="1"/>
          <p:nvPr/>
        </p:nvSpPr>
        <p:spPr>
          <a:xfrm>
            <a:off x="4519747" y="2241882"/>
            <a:ext cx="4328160" cy="1015663"/>
          </a:xfrm>
          <a:prstGeom prst="rect">
            <a:avLst/>
          </a:prstGeom>
          <a:noFill/>
        </p:spPr>
        <p:txBody>
          <a:bodyPr wrap="square" rtlCol="0">
            <a:spAutoFit/>
          </a:bodyPr>
          <a:lstStyle/>
          <a:p>
            <a:r>
              <a:rPr lang="en-US" sz="2000" b="1" dirty="0">
                <a:latin typeface="Roboto Slab" panose="020B0604020202020204" charset="0"/>
                <a:ea typeface="Roboto Slab" panose="020B0604020202020204" charset="0"/>
                <a:cs typeface="Aharoni" panose="02010803020104030203" pitchFamily="2" charset="-79"/>
              </a:rPr>
              <a:t>Empathy education: Relationship building, compassion and cooperation</a:t>
            </a:r>
          </a:p>
        </p:txBody>
      </p:sp>
      <p:pic>
        <p:nvPicPr>
          <p:cNvPr id="7" name="Picture 6"/>
          <p:cNvPicPr>
            <a:picLocks noChangeAspect="1"/>
          </p:cNvPicPr>
          <p:nvPr/>
        </p:nvPicPr>
        <p:blipFill>
          <a:blip r:embed="rId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589417" y="3393948"/>
            <a:ext cx="4357479" cy="326810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57347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8642" y="2931909"/>
            <a:ext cx="7084170" cy="1546500"/>
          </a:xfrm>
        </p:spPr>
        <p:txBody>
          <a:bodyPr/>
          <a:lstStyle/>
          <a:p>
            <a:pPr algn="ctr"/>
            <a:r>
              <a:rPr lang="en-CA" sz="8000" dirty="0">
                <a:solidFill>
                  <a:schemeClr val="accent5">
                    <a:lumMod val="50000"/>
                  </a:schemeClr>
                </a:solidFill>
              </a:rPr>
              <a:t>Technology and its uses</a:t>
            </a:r>
          </a:p>
        </p:txBody>
      </p:sp>
    </p:spTree>
    <p:extLst>
      <p:ext uri="{BB962C8B-B14F-4D97-AF65-F5344CB8AC3E}">
        <p14:creationId xmlns:p14="http://schemas.microsoft.com/office/powerpoint/2010/main" val="1842717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chemeClr val="accent4">
                    <a:lumMod val="75000"/>
                  </a:schemeClr>
                </a:solidFill>
              </a:rPr>
              <a:t>Global ICT Statistics 2005-2017</a:t>
            </a:r>
          </a:p>
        </p:txBody>
      </p:sp>
      <p:graphicFrame>
        <p:nvGraphicFramePr>
          <p:cNvPr id="6" name="Chart 5"/>
          <p:cNvGraphicFramePr/>
          <p:nvPr>
            <p:extLst>
              <p:ext uri="{D42A27DB-BD31-4B8C-83A1-F6EECF244321}">
                <p14:modId xmlns:p14="http://schemas.microsoft.com/office/powerpoint/2010/main" val="3716003387"/>
              </p:ext>
            </p:extLst>
          </p:nvPr>
        </p:nvGraphicFramePr>
        <p:xfrm>
          <a:off x="381000" y="1524000"/>
          <a:ext cx="8211438" cy="469498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6337885"/>
            <a:ext cx="7924800" cy="276999"/>
          </a:xfrm>
          <a:prstGeom prst="rect">
            <a:avLst/>
          </a:prstGeom>
          <a:noFill/>
        </p:spPr>
        <p:txBody>
          <a:bodyPr wrap="square" rtlCol="0">
            <a:spAutoFit/>
          </a:bodyPr>
          <a:lstStyle/>
          <a:p>
            <a:r>
              <a:rPr lang="en-CA" sz="1200" dirty="0">
                <a:latin typeface="Roboto Slab" panose="020B0604020202020204" charset="0"/>
                <a:ea typeface="Roboto Slab" panose="020B0604020202020204" charset="0"/>
              </a:rPr>
              <a:t>Source: </a:t>
            </a:r>
            <a:r>
              <a:rPr lang="en-CA" sz="1200" dirty="0">
                <a:latin typeface="Roboto Slab" panose="020B0604020202020204" charset="0"/>
                <a:ea typeface="Roboto Slab" panose="020B0604020202020204" charset="0"/>
                <a:hlinkClick r:id="rId4"/>
              </a:rPr>
              <a:t>ITU ICT Facts and Figures 2017</a:t>
            </a:r>
            <a:r>
              <a:rPr lang="en-CA" sz="1200" dirty="0">
                <a:latin typeface="Roboto Slab" panose="020B0604020202020204" charset="0"/>
                <a:ea typeface="Roboto Slab" panose="020B0604020202020204" charset="0"/>
              </a:rPr>
              <a:t>, last accessed on September 13, 2017</a:t>
            </a:r>
          </a:p>
        </p:txBody>
      </p:sp>
    </p:spTree>
    <p:extLst>
      <p:ext uri="{BB962C8B-B14F-4D97-AF65-F5344CB8AC3E}">
        <p14:creationId xmlns:p14="http://schemas.microsoft.com/office/powerpoint/2010/main" val="2606154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3"/>
          <p:cNvPicPr>
            <a:picLocks noGrp="1" noChangeAspect="1"/>
          </p:cNvPicPr>
          <p:nvPr>
            <p:ph idx="1"/>
          </p:nvPr>
        </p:nvPicPr>
        <p:blipFill>
          <a:blip r:embed="rId3"/>
          <a:stretch>
            <a:fillRect/>
          </a:stretch>
        </p:blipFill>
        <p:spPr>
          <a:xfrm>
            <a:off x="644435" y="591921"/>
            <a:ext cx="7896036" cy="5878548"/>
          </a:xfrm>
          <a:prstGeom prst="rect">
            <a:avLst/>
          </a:prstGeom>
        </p:spPr>
      </p:pic>
    </p:spTree>
    <p:extLst>
      <p:ext uri="{BB962C8B-B14F-4D97-AF65-F5344CB8AC3E}">
        <p14:creationId xmlns:p14="http://schemas.microsoft.com/office/powerpoint/2010/main" val="2603646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4" name="Picture 3"/>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0" y="4310743"/>
            <a:ext cx="9144000" cy="2547257"/>
          </a:xfrm>
          <a:prstGeom prst="rect">
            <a:avLst/>
          </a:prstGeom>
        </p:spPr>
      </p:pic>
      <p:sp>
        <p:nvSpPr>
          <p:cNvPr id="104" name="Shape 104"/>
          <p:cNvSpPr txBox="1">
            <a:spLocks noGrp="1"/>
          </p:cNvSpPr>
          <p:nvPr>
            <p:ph type="title"/>
          </p:nvPr>
        </p:nvSpPr>
        <p:spPr>
          <a:xfrm>
            <a:off x="690356" y="193498"/>
            <a:ext cx="7571700" cy="936899"/>
          </a:xfrm>
          <a:prstGeom prst="rect">
            <a:avLst/>
          </a:prstGeom>
        </p:spPr>
        <p:txBody>
          <a:bodyPr wrap="square" lIns="91425" tIns="91425" rIns="91425" bIns="91425" anchor="b" anchorCtr="0">
            <a:noAutofit/>
          </a:bodyPr>
          <a:lstStyle/>
          <a:p>
            <a:pPr lvl="0" rtl="0">
              <a:spcBef>
                <a:spcPts val="0"/>
              </a:spcBef>
              <a:buNone/>
            </a:pPr>
            <a:r>
              <a:rPr lang="en" sz="3600" b="1" dirty="0">
                <a:solidFill>
                  <a:schemeClr val="accent4">
                    <a:lumMod val="75000"/>
                  </a:schemeClr>
                </a:solidFill>
              </a:rPr>
              <a:t>Negative effects</a:t>
            </a:r>
          </a:p>
        </p:txBody>
      </p:sp>
      <p:sp>
        <p:nvSpPr>
          <p:cNvPr id="16" name="Down Arrow 15"/>
          <p:cNvSpPr/>
          <p:nvPr/>
        </p:nvSpPr>
        <p:spPr>
          <a:xfrm>
            <a:off x="4850674" y="2150158"/>
            <a:ext cx="1010194" cy="1419497"/>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760720" y="2196753"/>
            <a:ext cx="768961" cy="768961"/>
          </a:xfrm>
          <a:prstGeom prst="rect">
            <a:avLst/>
          </a:prstGeom>
        </p:spPr>
      </p:pic>
      <p:grpSp>
        <p:nvGrpSpPr>
          <p:cNvPr id="12" name="Group 11"/>
          <p:cNvGrpSpPr/>
          <p:nvPr/>
        </p:nvGrpSpPr>
        <p:grpSpPr>
          <a:xfrm>
            <a:off x="3076458" y="1744521"/>
            <a:ext cx="1626146" cy="1825134"/>
            <a:chOff x="2297551" y="1606302"/>
            <a:chExt cx="1626146" cy="1825134"/>
          </a:xfrm>
        </p:grpSpPr>
        <p:sp>
          <p:nvSpPr>
            <p:cNvPr id="8" name="Down Arrow 7"/>
            <p:cNvSpPr/>
            <p:nvPr/>
          </p:nvSpPr>
          <p:spPr>
            <a:xfrm rot="10800000">
              <a:off x="2812870" y="1606302"/>
              <a:ext cx="1010194" cy="1419497"/>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l="-2226" t="-24103"/>
            <a:stretch/>
          </p:blipFill>
          <p:spPr>
            <a:xfrm>
              <a:off x="2297551" y="2112465"/>
              <a:ext cx="533232" cy="677359"/>
            </a:xfrm>
            <a:prstGeom prst="rect">
              <a:avLst/>
            </a:prstGeom>
          </p:spPr>
        </p:pic>
        <p:sp>
          <p:nvSpPr>
            <p:cNvPr id="11" name="TextBox 10"/>
            <p:cNvSpPr txBox="1"/>
            <p:nvPr/>
          </p:nvSpPr>
          <p:spPr>
            <a:xfrm>
              <a:off x="2712235" y="3123659"/>
              <a:ext cx="1211462" cy="307777"/>
            </a:xfrm>
            <a:prstGeom prst="rect">
              <a:avLst/>
            </a:prstGeom>
            <a:noFill/>
          </p:spPr>
          <p:txBody>
            <a:bodyPr wrap="square" rtlCol="0">
              <a:spAutoFit/>
            </a:bodyPr>
            <a:lstStyle/>
            <a:p>
              <a:pPr algn="ctr"/>
              <a:r>
                <a:rPr lang="en-US" b="1" dirty="0">
                  <a:solidFill>
                    <a:schemeClr val="accent4">
                      <a:lumMod val="75000"/>
                    </a:schemeClr>
                  </a:solidFill>
                  <a:latin typeface="Roboto Slab" panose="020B0604020202020204" charset="0"/>
                  <a:ea typeface="Roboto Slab" panose="020B0604020202020204" charset="0"/>
                </a:rPr>
                <a:t>1 hour</a:t>
              </a:r>
            </a:p>
          </p:txBody>
        </p:sp>
      </p:grpSp>
      <p:sp>
        <p:nvSpPr>
          <p:cNvPr id="20" name="TextBox 19"/>
          <p:cNvSpPr txBox="1"/>
          <p:nvPr/>
        </p:nvSpPr>
        <p:spPr>
          <a:xfrm>
            <a:off x="4750040" y="1792137"/>
            <a:ext cx="1211462" cy="307777"/>
          </a:xfrm>
          <a:prstGeom prst="rect">
            <a:avLst/>
          </a:prstGeom>
          <a:noFill/>
        </p:spPr>
        <p:txBody>
          <a:bodyPr wrap="square" rtlCol="0">
            <a:spAutoFit/>
          </a:bodyPr>
          <a:lstStyle/>
          <a:p>
            <a:pPr algn="ctr"/>
            <a:r>
              <a:rPr lang="en-US" b="1" dirty="0">
                <a:solidFill>
                  <a:schemeClr val="accent4">
                    <a:lumMod val="75000"/>
                  </a:schemeClr>
                </a:solidFill>
                <a:latin typeface="Roboto Slab" panose="020B0604020202020204" charset="0"/>
                <a:ea typeface="Roboto Slab" panose="020B0604020202020204" charset="0"/>
              </a:rPr>
              <a:t>23 minutes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4" name="Shape 104"/>
          <p:cNvSpPr txBox="1">
            <a:spLocks noGrp="1"/>
          </p:cNvSpPr>
          <p:nvPr>
            <p:ph type="title"/>
          </p:nvPr>
        </p:nvSpPr>
        <p:spPr>
          <a:xfrm>
            <a:off x="685452" y="188912"/>
            <a:ext cx="7571700" cy="936899"/>
          </a:xfrm>
          <a:prstGeom prst="rect">
            <a:avLst/>
          </a:prstGeom>
        </p:spPr>
        <p:txBody>
          <a:bodyPr wrap="square" lIns="91425" tIns="91425" rIns="91425" bIns="91425" anchor="b" anchorCtr="0">
            <a:noAutofit/>
          </a:bodyPr>
          <a:lstStyle/>
          <a:p>
            <a:pPr lvl="0" rtl="0">
              <a:spcBef>
                <a:spcPts val="0"/>
              </a:spcBef>
              <a:buNone/>
            </a:pPr>
            <a:r>
              <a:rPr lang="en" sz="3600" b="1" dirty="0">
                <a:solidFill>
                  <a:schemeClr val="accent4">
                    <a:lumMod val="75000"/>
                  </a:schemeClr>
                </a:solidFill>
              </a:rPr>
              <a:t>Positive effects</a:t>
            </a: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6126" y="3174228"/>
            <a:ext cx="2908663" cy="2895600"/>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6547" y="2703965"/>
            <a:ext cx="2524397" cy="3365863"/>
          </a:xfrm>
          <a:prstGeom prst="rect">
            <a:avLst/>
          </a:prstGeom>
        </p:spPr>
      </p:pic>
      <p:sp>
        <p:nvSpPr>
          <p:cNvPr id="9" name="Shape 104"/>
          <p:cNvSpPr txBox="1">
            <a:spLocks/>
          </p:cNvSpPr>
          <p:nvPr/>
        </p:nvSpPr>
        <p:spPr>
          <a:xfrm rot="19806179">
            <a:off x="128001" y="734525"/>
            <a:ext cx="7571700" cy="936899"/>
          </a:xfrm>
          <a:prstGeom prst="rect">
            <a:avLst/>
          </a:prstGeom>
          <a:noFill/>
          <a:ln>
            <a:noFill/>
          </a:ln>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91EA"/>
              </a:buClr>
              <a:buSzPct val="100000"/>
              <a:buFont typeface="Roboto Slab"/>
              <a:buNone/>
              <a:defRPr sz="2000" b="0" i="0" u="none" strike="noStrike" cap="none">
                <a:solidFill>
                  <a:srgbClr val="0091EA"/>
                </a:solidFill>
                <a:latin typeface="Roboto Slab"/>
                <a:ea typeface="Roboto Slab"/>
                <a:cs typeface="Roboto Slab"/>
                <a:sym typeface="Roboto Slab"/>
              </a:defRPr>
            </a:lvl1pPr>
            <a:lvl2pPr lvl="1">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a:r>
              <a:rPr lang="en" sz="2800" b="1" dirty="0">
                <a:solidFill>
                  <a:schemeClr val="accent5">
                    <a:lumMod val="50000"/>
                  </a:schemeClr>
                </a:solidFill>
                <a:latin typeface="Aharoni" panose="02010803020104030203" pitchFamily="2" charset="-79"/>
                <a:cs typeface="Aharoni" panose="02010803020104030203" pitchFamily="2" charset="-79"/>
              </a:rPr>
              <a:t>Bonding</a:t>
            </a:r>
          </a:p>
        </p:txBody>
      </p:sp>
      <p:sp>
        <p:nvSpPr>
          <p:cNvPr id="10" name="Shape 104"/>
          <p:cNvSpPr txBox="1">
            <a:spLocks/>
          </p:cNvSpPr>
          <p:nvPr/>
        </p:nvSpPr>
        <p:spPr>
          <a:xfrm rot="19663580">
            <a:off x="6008393" y="3708493"/>
            <a:ext cx="7571700" cy="936899"/>
          </a:xfrm>
          <a:prstGeom prst="rect">
            <a:avLst/>
          </a:prstGeom>
          <a:noFill/>
          <a:ln>
            <a:noFill/>
          </a:ln>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91EA"/>
              </a:buClr>
              <a:buSzPct val="100000"/>
              <a:buFont typeface="Roboto Slab"/>
              <a:buNone/>
              <a:defRPr sz="2000" b="0" i="0" u="none" strike="noStrike" cap="none">
                <a:solidFill>
                  <a:srgbClr val="0091EA"/>
                </a:solidFill>
                <a:latin typeface="Roboto Slab"/>
                <a:ea typeface="Roboto Slab"/>
                <a:cs typeface="Roboto Slab"/>
                <a:sym typeface="Roboto Slab"/>
              </a:defRPr>
            </a:lvl1pPr>
            <a:lvl2pPr lvl="1">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a:r>
              <a:rPr lang="en" sz="2800" b="1" dirty="0">
                <a:solidFill>
                  <a:schemeClr val="accent5">
                    <a:lumMod val="50000"/>
                  </a:schemeClr>
                </a:solidFill>
                <a:latin typeface="Aharoni" panose="02010803020104030203" pitchFamily="2" charset="-79"/>
                <a:cs typeface="Aharoni" panose="02010803020104030203" pitchFamily="2" charset="-79"/>
              </a:rPr>
              <a:t>Bridging</a:t>
            </a:r>
          </a:p>
        </p:txBody>
      </p:sp>
      <p:pic>
        <p:nvPicPr>
          <p:cNvPr id="8" name="Picture 7"/>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661405" y="1333894"/>
            <a:ext cx="2029441" cy="1424169"/>
          </a:xfrm>
          <a:prstGeom prst="rect">
            <a:avLst/>
          </a:prstGeom>
        </p:spPr>
      </p:pic>
      <p:pic>
        <p:nvPicPr>
          <p:cNvPr id="11" name="Picture 10"/>
          <p:cNvPicPr>
            <a:picLocks noChangeAspect="1"/>
          </p:cNvPicPr>
          <p:nvPr/>
        </p:nvPicPr>
        <p:blipFill>
          <a:blip r:embed="rId6">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939161" y="134511"/>
            <a:ext cx="2980453" cy="2136928"/>
          </a:xfrm>
          <a:prstGeom prst="rect">
            <a:avLst/>
          </a:prstGeom>
        </p:spPr>
      </p:pic>
    </p:spTree>
    <p:extLst>
      <p:ext uri="{BB962C8B-B14F-4D97-AF65-F5344CB8AC3E}">
        <p14:creationId xmlns:p14="http://schemas.microsoft.com/office/powerpoint/2010/main" val="2623674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5362" y="2914491"/>
            <a:ext cx="5832600" cy="1546500"/>
          </a:xfrm>
        </p:spPr>
        <p:txBody>
          <a:bodyPr/>
          <a:lstStyle/>
          <a:p>
            <a:pPr algn="ctr"/>
            <a:r>
              <a:rPr lang="en-CA" sz="8000" dirty="0">
                <a:solidFill>
                  <a:schemeClr val="accent5">
                    <a:lumMod val="50000"/>
                  </a:schemeClr>
                </a:solidFill>
              </a:rPr>
              <a:t>COL </a:t>
            </a:r>
            <a:br>
              <a:rPr lang="en-CA" sz="8000" dirty="0">
                <a:solidFill>
                  <a:schemeClr val="accent5">
                    <a:lumMod val="50000"/>
                  </a:schemeClr>
                </a:solidFill>
              </a:rPr>
            </a:br>
            <a:r>
              <a:rPr lang="en-CA" sz="8000" dirty="0">
                <a:solidFill>
                  <a:schemeClr val="accent5">
                    <a:lumMod val="50000"/>
                  </a:schemeClr>
                </a:solidFill>
              </a:rPr>
              <a:t>Case Study</a:t>
            </a:r>
          </a:p>
        </p:txBody>
      </p:sp>
    </p:spTree>
    <p:extLst>
      <p:ext uri="{BB962C8B-B14F-4D97-AF65-F5344CB8AC3E}">
        <p14:creationId xmlns:p14="http://schemas.microsoft.com/office/powerpoint/2010/main" val="2592988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Shape 118"/>
          <p:cNvSpPr txBox="1">
            <a:spLocks noGrp="1"/>
          </p:cNvSpPr>
          <p:nvPr>
            <p:ph type="title"/>
          </p:nvPr>
        </p:nvSpPr>
        <p:spPr>
          <a:xfrm>
            <a:off x="170490" y="175694"/>
            <a:ext cx="7571700" cy="936899"/>
          </a:xfrm>
          <a:prstGeom prst="rect">
            <a:avLst/>
          </a:prstGeom>
        </p:spPr>
        <p:txBody>
          <a:bodyPr wrap="square" lIns="91425" tIns="91425" rIns="91425" bIns="91425" anchor="b" anchorCtr="0">
            <a:noAutofit/>
          </a:bodyPr>
          <a:lstStyle/>
          <a:p>
            <a:pPr lvl="0">
              <a:spcBef>
                <a:spcPts val="0"/>
              </a:spcBef>
              <a:buNone/>
            </a:pPr>
            <a:r>
              <a:rPr lang="en" sz="3600" b="1" dirty="0">
                <a:solidFill>
                  <a:schemeClr val="accent4">
                    <a:lumMod val="75000"/>
                  </a:schemeClr>
                </a:solidFill>
              </a:rPr>
              <a:t>RSGA Facebook Group</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3563" y="1915886"/>
            <a:ext cx="2654210" cy="2743816"/>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4100" y="1393371"/>
            <a:ext cx="5046615" cy="39841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76355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18601" y="210842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0" y="2103651"/>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47275" y="210842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512405" y="4850261"/>
            <a:ext cx="8257427" cy="1015663"/>
          </a:xfrm>
          <a:prstGeom prst="rect">
            <a:avLst/>
          </a:prstGeom>
          <a:effectLst/>
        </p:spPr>
        <p:txBody>
          <a:bodyPr wrap="square">
            <a:spAutoFit/>
          </a:bodyPr>
          <a:lstStyle/>
          <a:p>
            <a:pPr algn="ctr"/>
            <a:r>
              <a:rPr lang="en-US" sz="2000" dirty="0">
                <a:solidFill>
                  <a:srgbClr val="290088"/>
                </a:solidFill>
                <a:latin typeface="Roboto Slab" panose="020B0604020202020204" charset="0"/>
                <a:ea typeface="Roboto Slab" panose="020B0604020202020204" charset="0"/>
              </a:rPr>
              <a:t>To help Commonwealth governments </a:t>
            </a:r>
            <a:br>
              <a:rPr lang="en-US" sz="2000" dirty="0">
                <a:solidFill>
                  <a:srgbClr val="290088"/>
                </a:solidFill>
                <a:latin typeface="Roboto Slab" panose="020B0604020202020204" charset="0"/>
                <a:ea typeface="Roboto Slab" panose="020B0604020202020204" charset="0"/>
              </a:rPr>
            </a:br>
            <a:r>
              <a:rPr lang="en-US" sz="2000" dirty="0">
                <a:solidFill>
                  <a:srgbClr val="290088"/>
                </a:solidFill>
                <a:latin typeface="Roboto Slab" panose="020B0604020202020204" charset="0"/>
                <a:ea typeface="Roboto Slab" panose="020B0604020202020204" charset="0"/>
              </a:rPr>
              <a:t>and institutions use distance education and technologies for education &amp; training</a:t>
            </a:r>
          </a:p>
        </p:txBody>
      </p:sp>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4739"/>
            <a:ext cx="9144000" cy="1845860"/>
          </a:xfrm>
          <a:prstGeom prst="rect">
            <a:avLst/>
          </a:prstGeom>
        </p:spPr>
      </p:pic>
      <p:sp>
        <p:nvSpPr>
          <p:cNvPr id="2" name="Title 1"/>
          <p:cNvSpPr>
            <a:spLocks noGrp="1"/>
          </p:cNvSpPr>
          <p:nvPr>
            <p:ph type="title"/>
          </p:nvPr>
        </p:nvSpPr>
        <p:spPr>
          <a:xfrm>
            <a:off x="628100" y="1123330"/>
            <a:ext cx="7886700" cy="980321"/>
          </a:xfrm>
        </p:spPr>
        <p:txBody>
          <a:bodyPr/>
          <a:lstStyle/>
          <a:p>
            <a:r>
              <a:rPr lang="en-US" b="1" dirty="0"/>
              <a:t>What is it For?</a:t>
            </a:r>
          </a:p>
        </p:txBody>
      </p:sp>
    </p:spTree>
    <p:extLst>
      <p:ext uri="{BB962C8B-B14F-4D97-AF65-F5344CB8AC3E}">
        <p14:creationId xmlns:p14="http://schemas.microsoft.com/office/powerpoint/2010/main" val="3323157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9" name="Shape 149"/>
          <p:cNvSpPr/>
          <p:nvPr/>
        </p:nvSpPr>
        <p:spPr>
          <a:xfrm>
            <a:off x="3190800" y="2133600"/>
            <a:ext cx="2724300" cy="2724300"/>
          </a:xfrm>
          <a:prstGeom prst="ellipse">
            <a:avLst/>
          </a:prstGeom>
          <a:noFill/>
          <a:ln w="9525" cap="flat" cmpd="sng">
            <a:solidFill>
              <a:srgbClr val="0091EA"/>
            </a:solidFill>
            <a:prstDash val="dash"/>
            <a:round/>
            <a:headEnd type="none" w="med" len="med"/>
            <a:tailEnd type="none" w="med" len="med"/>
          </a:ln>
        </p:spPr>
        <p:txBody>
          <a:bodyPr wrap="square" lIns="91425" tIns="91425" rIns="91425" bIns="91425" anchor="ctr" anchorCtr="0">
            <a:noAutofit/>
          </a:bodyPr>
          <a:lstStyle/>
          <a:p>
            <a:pPr lvl="0" algn="ctr">
              <a:spcBef>
                <a:spcPts val="0"/>
              </a:spcBef>
              <a:buNone/>
            </a:pPr>
            <a:r>
              <a:rPr lang="en" sz="2000" dirty="0">
                <a:solidFill>
                  <a:srgbClr val="607D8B"/>
                </a:solidFill>
                <a:latin typeface="Aharoni" panose="02010803020104030203" pitchFamily="2" charset="-79"/>
                <a:ea typeface="Source Sans Pro"/>
                <a:cs typeface="Aharoni" panose="02010803020104030203" pitchFamily="2" charset="-79"/>
                <a:sym typeface="Source Sans Pro"/>
              </a:rPr>
              <a:t>Canvassed via </a:t>
            </a:r>
            <a:r>
              <a:rPr lang="en" sz="2000" dirty="0">
                <a:solidFill>
                  <a:srgbClr val="0070C0"/>
                </a:solidFill>
                <a:latin typeface="Aharoni" panose="02010803020104030203" pitchFamily="2" charset="-79"/>
                <a:ea typeface="Source Sans Pro"/>
                <a:cs typeface="Aharoni" panose="02010803020104030203" pitchFamily="2" charset="-79"/>
                <a:sym typeface="Source Sans Pro"/>
              </a:rPr>
              <a:t>Facebook</a:t>
            </a:r>
          </a:p>
        </p:txBody>
      </p:sp>
      <p:sp>
        <p:nvSpPr>
          <p:cNvPr id="150" name="Shape 150"/>
          <p:cNvSpPr/>
          <p:nvPr/>
        </p:nvSpPr>
        <p:spPr>
          <a:xfrm>
            <a:off x="733350" y="2133600"/>
            <a:ext cx="2724300" cy="2724300"/>
          </a:xfrm>
          <a:prstGeom prst="ellipse">
            <a:avLst/>
          </a:prstGeom>
          <a:noFill/>
          <a:ln w="9525" cap="flat" cmpd="sng">
            <a:solidFill>
              <a:srgbClr val="0091EA"/>
            </a:solidFill>
            <a:prstDash val="dash"/>
            <a:round/>
            <a:headEnd type="none" w="med" len="med"/>
            <a:tailEnd type="none" w="med" len="med"/>
          </a:ln>
        </p:spPr>
        <p:txBody>
          <a:bodyPr wrap="square" lIns="91425" tIns="91425" rIns="91425" bIns="91425" anchor="ctr" anchorCtr="0">
            <a:noAutofit/>
          </a:bodyPr>
          <a:lstStyle/>
          <a:p>
            <a:pPr lvl="0" algn="ctr">
              <a:spcBef>
                <a:spcPts val="0"/>
              </a:spcBef>
              <a:buNone/>
            </a:pPr>
            <a:r>
              <a:rPr lang="en" sz="6600" dirty="0">
                <a:solidFill>
                  <a:srgbClr val="0070C0"/>
                </a:solidFill>
                <a:latin typeface="Aharoni" panose="02010803020104030203" pitchFamily="2" charset="-79"/>
                <a:ea typeface="Source Sans Pro"/>
                <a:cs typeface="Aharoni" panose="02010803020104030203" pitchFamily="2" charset="-79"/>
                <a:sym typeface="Source Sans Pro"/>
              </a:rPr>
              <a:t>350</a:t>
            </a:r>
            <a:r>
              <a:rPr lang="en" sz="2000" dirty="0">
                <a:solidFill>
                  <a:srgbClr val="607D8B"/>
                </a:solidFill>
                <a:latin typeface="Aharoni" panose="02010803020104030203" pitchFamily="2" charset="-79"/>
                <a:ea typeface="Source Sans Pro"/>
                <a:cs typeface="Aharoni" panose="02010803020104030203" pitchFamily="2" charset="-79"/>
                <a:sym typeface="Source Sans Pro"/>
              </a:rPr>
              <a:t> respondents</a:t>
            </a:r>
          </a:p>
        </p:txBody>
      </p:sp>
      <p:sp>
        <p:nvSpPr>
          <p:cNvPr id="151" name="Shape 151"/>
          <p:cNvSpPr/>
          <p:nvPr/>
        </p:nvSpPr>
        <p:spPr>
          <a:xfrm>
            <a:off x="5686350" y="2133600"/>
            <a:ext cx="2724300" cy="2724300"/>
          </a:xfrm>
          <a:prstGeom prst="ellipse">
            <a:avLst/>
          </a:prstGeom>
          <a:noFill/>
          <a:ln w="9525" cap="flat" cmpd="sng">
            <a:solidFill>
              <a:srgbClr val="0091EA"/>
            </a:solidFill>
            <a:prstDash val="dash"/>
            <a:round/>
            <a:headEnd type="none" w="med" len="med"/>
            <a:tailEnd type="none" w="med" len="med"/>
          </a:ln>
        </p:spPr>
        <p:txBody>
          <a:bodyPr wrap="square" lIns="91425" tIns="91425" rIns="91425" bIns="91425" anchor="ctr" anchorCtr="0">
            <a:noAutofit/>
          </a:bodyPr>
          <a:lstStyle/>
          <a:p>
            <a:pPr lvl="0" algn="ctr">
              <a:spcBef>
                <a:spcPts val="0"/>
              </a:spcBef>
              <a:buNone/>
            </a:pPr>
            <a:r>
              <a:rPr lang="en-US" sz="2000" dirty="0">
                <a:solidFill>
                  <a:srgbClr val="607D8B"/>
                </a:solidFill>
                <a:latin typeface="Aharoni" panose="02010803020104030203" pitchFamily="2" charset="-79"/>
                <a:ea typeface="Source Sans Pro"/>
                <a:cs typeface="Aharoni" panose="02010803020104030203" pitchFamily="2" charset="-79"/>
                <a:sym typeface="Source Sans Pro"/>
              </a:rPr>
              <a:t>Q</a:t>
            </a:r>
            <a:r>
              <a:rPr lang="en" sz="2000" dirty="0">
                <a:solidFill>
                  <a:srgbClr val="607D8B"/>
                </a:solidFill>
                <a:latin typeface="Aharoni" panose="02010803020104030203" pitchFamily="2" charset="-79"/>
                <a:ea typeface="Source Sans Pro"/>
                <a:cs typeface="Aharoni" panose="02010803020104030203" pitchFamily="2" charset="-79"/>
                <a:sym typeface="Source Sans Pro"/>
              </a:rPr>
              <a:t>uestions on </a:t>
            </a:r>
            <a:r>
              <a:rPr lang="en" sz="2000" dirty="0">
                <a:solidFill>
                  <a:srgbClr val="0070C0"/>
                </a:solidFill>
                <a:latin typeface="Aharoni" panose="02010803020104030203" pitchFamily="2" charset="-79"/>
                <a:ea typeface="Source Sans Pro"/>
                <a:cs typeface="Aharoni" panose="02010803020104030203" pitchFamily="2" charset="-79"/>
                <a:sym typeface="Source Sans Pro"/>
              </a:rPr>
              <a:t>empathy, social capital and use of social media </a:t>
            </a:r>
            <a:r>
              <a:rPr lang="en" sz="2000" dirty="0">
                <a:solidFill>
                  <a:srgbClr val="607D8B"/>
                </a:solidFill>
                <a:latin typeface="Aharoni" panose="02010803020104030203" pitchFamily="2" charset="-79"/>
                <a:ea typeface="Source Sans Pro"/>
                <a:cs typeface="Aharoni" panose="02010803020104030203" pitchFamily="2" charset="-79"/>
                <a:sym typeface="Source Sans Pro"/>
              </a:rPr>
              <a:t>for learning</a:t>
            </a:r>
          </a:p>
        </p:txBody>
      </p:sp>
      <p:sp>
        <p:nvSpPr>
          <p:cNvPr id="2" name="Title 1"/>
          <p:cNvSpPr>
            <a:spLocks noGrp="1"/>
          </p:cNvSpPr>
          <p:nvPr>
            <p:ph type="title"/>
          </p:nvPr>
        </p:nvSpPr>
        <p:spPr>
          <a:xfrm>
            <a:off x="1327688" y="410826"/>
            <a:ext cx="7571700" cy="936899"/>
          </a:xfrm>
        </p:spPr>
        <p:txBody>
          <a:bodyPr/>
          <a:lstStyle/>
          <a:p>
            <a:r>
              <a:rPr lang="en-US" sz="3600" b="1" i="1" dirty="0">
                <a:solidFill>
                  <a:schemeClr val="accent4">
                    <a:lumMod val="75000"/>
                  </a:schemeClr>
                </a:solidFill>
              </a:rPr>
              <a:t>The Survey</a:t>
            </a:r>
          </a:p>
        </p:txBody>
      </p:sp>
      <p:pic>
        <p:nvPicPr>
          <p:cNvPr id="3" name="Picture 2"/>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733839" y="656222"/>
            <a:ext cx="593849" cy="593849"/>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41405">
            <a:off x="6380131" y="237189"/>
            <a:ext cx="2983861" cy="172470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Shape 118"/>
          <p:cNvSpPr txBox="1">
            <a:spLocks noGrp="1"/>
          </p:cNvSpPr>
          <p:nvPr>
            <p:ph type="title"/>
          </p:nvPr>
        </p:nvSpPr>
        <p:spPr>
          <a:xfrm>
            <a:off x="1428734" y="657277"/>
            <a:ext cx="7571700" cy="936899"/>
          </a:xfrm>
          <a:prstGeom prst="rect">
            <a:avLst/>
          </a:prstGeom>
        </p:spPr>
        <p:txBody>
          <a:bodyPr wrap="square" lIns="91425" tIns="91425" rIns="91425" bIns="91425" anchor="b" anchorCtr="0">
            <a:noAutofit/>
          </a:bodyPr>
          <a:lstStyle/>
          <a:p>
            <a:pPr lvl="0">
              <a:spcBef>
                <a:spcPts val="0"/>
              </a:spcBef>
              <a:buNone/>
            </a:pPr>
            <a:r>
              <a:rPr lang="en" sz="3600" b="1" i="1" dirty="0">
                <a:solidFill>
                  <a:schemeClr val="accent4">
                    <a:lumMod val="75000"/>
                  </a:schemeClr>
                </a:solidFill>
              </a:rPr>
              <a:t>Research Questions</a:t>
            </a:r>
          </a:p>
        </p:txBody>
      </p:sp>
      <p:sp>
        <p:nvSpPr>
          <p:cNvPr id="2" name="TextBox 1"/>
          <p:cNvSpPr txBox="1"/>
          <p:nvPr/>
        </p:nvSpPr>
        <p:spPr>
          <a:xfrm>
            <a:off x="497149" y="2376932"/>
            <a:ext cx="8424908" cy="1631216"/>
          </a:xfrm>
          <a:prstGeom prst="rect">
            <a:avLst/>
          </a:prstGeom>
          <a:noFill/>
        </p:spPr>
        <p:txBody>
          <a:bodyPr wrap="square" rtlCol="0">
            <a:spAutoFit/>
          </a:bodyPr>
          <a:lstStyle/>
          <a:p>
            <a:r>
              <a:rPr lang="en-US" sz="2000" dirty="0">
                <a:latin typeface="Aharoni" panose="02010803020104030203" pitchFamily="2" charset="-79"/>
                <a:cs typeface="Aharoni" panose="02010803020104030203" pitchFamily="2" charset="-79"/>
              </a:rPr>
              <a:t>Is there a relationship between empathy, social capital online and face-to-face social capital?</a:t>
            </a:r>
          </a:p>
          <a:p>
            <a:endParaRPr lang="en-US" sz="2000" dirty="0">
              <a:latin typeface="Aharoni" panose="02010803020104030203" pitchFamily="2" charset="-79"/>
              <a:cs typeface="Aharoni" panose="02010803020104030203" pitchFamily="2" charset="-79"/>
            </a:endParaRPr>
          </a:p>
          <a:p>
            <a:endParaRPr lang="en-US" sz="2000" dirty="0">
              <a:latin typeface="Aharoni" panose="02010803020104030203" pitchFamily="2" charset="-79"/>
              <a:cs typeface="Aharoni" panose="02010803020104030203" pitchFamily="2" charset="-79"/>
            </a:endParaRPr>
          </a:p>
          <a:p>
            <a:r>
              <a:rPr lang="en-US" sz="2000" dirty="0">
                <a:latin typeface="Aharoni" panose="02010803020104030203" pitchFamily="2" charset="-79"/>
                <a:cs typeface="Aharoni" panose="02010803020104030203" pitchFamily="2" charset="-79"/>
              </a:rPr>
              <a:t>Does empathy promote learning to live together?</a:t>
            </a:r>
          </a:p>
        </p:txBody>
      </p:sp>
      <p:pic>
        <p:nvPicPr>
          <p:cNvPr id="6" name="Picture 5"/>
          <p:cNvPicPr>
            <a:picLocks noChangeAspect="1"/>
          </p:cNvPicPr>
          <p:nvPr/>
        </p:nvPicPr>
        <p:blipFill rotWithShape="1">
          <a:blip r:embed="rId3"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3156262" y="4767943"/>
            <a:ext cx="3916684" cy="2090057"/>
          </a:xfrm>
          <a:prstGeom prst="rect">
            <a:avLst/>
          </a:prstGeom>
        </p:spPr>
      </p:pic>
      <p:pic>
        <p:nvPicPr>
          <p:cNvPr id="7" name="Picture 6"/>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0800000" flipV="1">
            <a:off x="0" y="4767943"/>
            <a:ext cx="3156261" cy="2090057"/>
          </a:xfrm>
          <a:prstGeom prst="rect">
            <a:avLst/>
          </a:prstGeom>
        </p:spPr>
      </p:pic>
      <p:pic>
        <p:nvPicPr>
          <p:cNvPr id="8" name="Picture 7"/>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6269703" y="4767943"/>
            <a:ext cx="4369147" cy="2164080"/>
          </a:xfrm>
          <a:prstGeom prst="rect">
            <a:avLst/>
          </a:prstGeom>
        </p:spPr>
      </p:pic>
      <p:sp>
        <p:nvSpPr>
          <p:cNvPr id="5" name="Rectangle 4"/>
          <p:cNvSpPr/>
          <p:nvPr/>
        </p:nvSpPr>
        <p:spPr>
          <a:xfrm>
            <a:off x="708144" y="765928"/>
            <a:ext cx="869987" cy="923330"/>
          </a:xfrm>
          <a:prstGeom prst="rect">
            <a:avLst/>
          </a:prstGeom>
          <a:noFill/>
        </p:spPr>
        <p:txBody>
          <a:bodyPr wrap="square" lIns="91440" tIns="45720" rIns="91440" bIns="45720">
            <a:spAutoFit/>
          </a:bodyPr>
          <a:lstStyle/>
          <a:p>
            <a:pPr algn="ctr"/>
            <a:r>
              <a:rPr lang="en-US" sz="5400" b="1" cap="none" spc="0" dirty="0">
                <a:ln w="28575" cmpd="sng">
                  <a:solidFill>
                    <a:schemeClr val="accent4">
                      <a:lumMod val="75000"/>
                    </a:schemeClr>
                  </a:solidFill>
                  <a:prstDash val="solid"/>
                </a:ln>
                <a:solidFill>
                  <a:schemeClr val="bg1"/>
                </a:solidFill>
                <a:effectLst/>
              </a:rPr>
              <a:t>?</a:t>
            </a:r>
          </a:p>
        </p:txBody>
      </p:sp>
    </p:spTree>
    <p:extLst>
      <p:ext uri="{BB962C8B-B14F-4D97-AF65-F5344CB8AC3E}">
        <p14:creationId xmlns:p14="http://schemas.microsoft.com/office/powerpoint/2010/main" val="7549197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ctrTitle" idx="4294967295"/>
          </p:nvPr>
        </p:nvSpPr>
        <p:spPr>
          <a:xfrm>
            <a:off x="746761" y="2938438"/>
            <a:ext cx="7772400" cy="1546500"/>
          </a:xfrm>
          <a:prstGeom prst="rect">
            <a:avLst/>
          </a:prstGeom>
        </p:spPr>
        <p:txBody>
          <a:bodyPr wrap="square" lIns="91425" tIns="91425" rIns="91425" bIns="91425" anchor="b" anchorCtr="0">
            <a:noAutofit/>
          </a:bodyPr>
          <a:lstStyle/>
          <a:p>
            <a:pPr lvl="0" algn="ctr" rtl="0">
              <a:spcBef>
                <a:spcPts val="0"/>
              </a:spcBef>
              <a:buNone/>
            </a:pPr>
            <a:r>
              <a:rPr lang="en" sz="3600" b="1" dirty="0"/>
              <a:t>Empathy, face-to-face social capital and online social capital are all positively correlated</a:t>
            </a:r>
          </a:p>
        </p:txBody>
      </p:sp>
      <p:sp>
        <p:nvSpPr>
          <p:cNvPr id="4" name="TextBox 3"/>
          <p:cNvSpPr txBox="1"/>
          <p:nvPr/>
        </p:nvSpPr>
        <p:spPr>
          <a:xfrm>
            <a:off x="1166948" y="4606833"/>
            <a:ext cx="7707086" cy="400110"/>
          </a:xfrm>
          <a:prstGeom prst="rect">
            <a:avLst/>
          </a:prstGeom>
          <a:noFill/>
        </p:spPr>
        <p:txBody>
          <a:bodyPr wrap="square" rtlCol="0">
            <a:spAutoFit/>
          </a:bodyPr>
          <a:lstStyle/>
          <a:p>
            <a:endParaRPr lang="en-US" sz="2000" dirty="0"/>
          </a:p>
        </p:txBody>
      </p:sp>
      <p:pic>
        <p:nvPicPr>
          <p:cNvPr id="5" name="Picture 4"/>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286560" y="1639059"/>
            <a:ext cx="692802" cy="692802"/>
          </a:xfrm>
          <a:prstGeom prst="ellipse">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ctrTitle" idx="4294967295"/>
          </p:nvPr>
        </p:nvSpPr>
        <p:spPr>
          <a:xfrm>
            <a:off x="816430" y="4087728"/>
            <a:ext cx="7772400" cy="1546500"/>
          </a:xfrm>
          <a:prstGeom prst="rect">
            <a:avLst/>
          </a:prstGeom>
        </p:spPr>
        <p:txBody>
          <a:bodyPr wrap="square" lIns="91425" tIns="91425" rIns="91425" bIns="91425" anchor="b" anchorCtr="0">
            <a:noAutofit/>
          </a:bodyPr>
          <a:lstStyle/>
          <a:p>
            <a:pPr lvl="0" algn="ctr" rtl="0">
              <a:spcBef>
                <a:spcPts val="0"/>
              </a:spcBef>
              <a:buNone/>
            </a:pPr>
            <a:r>
              <a:rPr lang="en" sz="3600" b="1" dirty="0"/>
              <a:t>Empathy and online social capital are the most significant predictors of face-to-face social capital.</a:t>
            </a:r>
            <a:br>
              <a:rPr lang="en" sz="3600" b="1" dirty="0"/>
            </a:br>
            <a:br>
              <a:rPr lang="en" sz="3600" b="1" dirty="0"/>
            </a:br>
            <a:endParaRPr lang="en" sz="3600" b="1" dirty="0"/>
          </a:p>
        </p:txBody>
      </p:sp>
      <p:pic>
        <p:nvPicPr>
          <p:cNvPr id="3" name="Picture 2"/>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286560" y="1639059"/>
            <a:ext cx="692802" cy="692802"/>
          </a:xfrm>
          <a:prstGeom prst="ellipse">
            <a:avLst/>
          </a:prstGeom>
        </p:spPr>
      </p:pic>
      <p:sp>
        <p:nvSpPr>
          <p:cNvPr id="4" name="TextBox 3"/>
          <p:cNvSpPr txBox="1"/>
          <p:nvPr/>
        </p:nvSpPr>
        <p:spPr>
          <a:xfrm>
            <a:off x="779418" y="4660923"/>
            <a:ext cx="7707086" cy="400110"/>
          </a:xfrm>
          <a:prstGeom prst="rect">
            <a:avLst/>
          </a:prstGeom>
          <a:noFill/>
        </p:spPr>
        <p:txBody>
          <a:bodyPr wrap="square" rtlCol="0">
            <a:spAutoFit/>
          </a:bodyPr>
          <a:lstStyle/>
          <a:p>
            <a:pPr algn="ctr"/>
            <a:endParaRPr lang="en-US" sz="2000" dirty="0"/>
          </a:p>
        </p:txBody>
      </p:sp>
      <p:sp>
        <p:nvSpPr>
          <p:cNvPr id="2" name="Rectangle 1"/>
          <p:cNvSpPr/>
          <p:nvPr/>
        </p:nvSpPr>
        <p:spPr>
          <a:xfrm>
            <a:off x="2416630" y="572524"/>
            <a:ext cx="4572000" cy="400110"/>
          </a:xfrm>
          <a:prstGeom prst="rect">
            <a:avLst/>
          </a:prstGeom>
        </p:spPr>
        <p:txBody>
          <a:bodyPr>
            <a:spAutoFit/>
          </a:bodyPr>
          <a:lstStyle/>
          <a:p>
            <a:pPr algn="ctr"/>
            <a:r>
              <a:rPr lang="en-US" sz="2000" dirty="0"/>
              <a:t>. </a:t>
            </a:r>
          </a:p>
        </p:txBody>
      </p:sp>
    </p:spTree>
    <p:extLst>
      <p:ext uri="{BB962C8B-B14F-4D97-AF65-F5344CB8AC3E}">
        <p14:creationId xmlns:p14="http://schemas.microsoft.com/office/powerpoint/2010/main" val="4173432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ctrTitle" idx="4294967295"/>
          </p:nvPr>
        </p:nvSpPr>
        <p:spPr>
          <a:xfrm>
            <a:off x="942704" y="2981981"/>
            <a:ext cx="7772400" cy="1546500"/>
          </a:xfrm>
          <a:prstGeom prst="rect">
            <a:avLst/>
          </a:prstGeom>
        </p:spPr>
        <p:txBody>
          <a:bodyPr wrap="square" lIns="91425" tIns="91425" rIns="91425" bIns="91425" anchor="b" anchorCtr="0">
            <a:noAutofit/>
          </a:bodyPr>
          <a:lstStyle/>
          <a:p>
            <a:pPr lvl="0" algn="ctr" rtl="0">
              <a:spcBef>
                <a:spcPts val="0"/>
              </a:spcBef>
              <a:buNone/>
            </a:pPr>
            <a:r>
              <a:rPr lang="en" sz="3600" b="1" dirty="0"/>
              <a:t>Years of formal education is not a significant predictor of social capital.</a:t>
            </a:r>
            <a:br>
              <a:rPr lang="en" sz="3600" b="1" dirty="0"/>
            </a:br>
            <a:endParaRPr lang="en" sz="3600" b="1" dirty="0"/>
          </a:p>
        </p:txBody>
      </p:sp>
      <p:pic>
        <p:nvPicPr>
          <p:cNvPr id="3" name="Picture 2"/>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338812" y="750785"/>
            <a:ext cx="692802" cy="692802"/>
          </a:xfrm>
          <a:prstGeom prst="ellipse">
            <a:avLst/>
          </a:prstGeom>
        </p:spPr>
      </p:pic>
      <p:sp>
        <p:nvSpPr>
          <p:cNvPr id="4" name="TextBox 3"/>
          <p:cNvSpPr txBox="1"/>
          <p:nvPr/>
        </p:nvSpPr>
        <p:spPr>
          <a:xfrm>
            <a:off x="942704" y="4692512"/>
            <a:ext cx="7707086" cy="400110"/>
          </a:xfrm>
          <a:prstGeom prst="rect">
            <a:avLst/>
          </a:prstGeom>
          <a:noFill/>
        </p:spPr>
        <p:txBody>
          <a:bodyPr wrap="square" rtlCol="0">
            <a:spAutoFit/>
          </a:bodyPr>
          <a:lstStyle/>
          <a:p>
            <a:pPr algn="ctr"/>
            <a:endParaRPr lang="en-US" sz="2000" dirty="0"/>
          </a:p>
        </p:txBody>
      </p:sp>
    </p:spTree>
    <p:extLst>
      <p:ext uri="{BB962C8B-B14F-4D97-AF65-F5344CB8AC3E}">
        <p14:creationId xmlns:p14="http://schemas.microsoft.com/office/powerpoint/2010/main" val="31974673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0"/>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0632558" cy="6857999"/>
          </a:xfrm>
          <a:prstGeom prst="rect">
            <a:avLst/>
          </a:prstGeom>
        </p:spPr>
      </p:pic>
      <p:sp>
        <p:nvSpPr>
          <p:cNvPr id="14" name="Shape 118"/>
          <p:cNvSpPr txBox="1">
            <a:spLocks/>
          </p:cNvSpPr>
          <p:nvPr/>
        </p:nvSpPr>
        <p:spPr>
          <a:xfrm>
            <a:off x="1" y="-226423"/>
            <a:ext cx="6028492" cy="936899"/>
          </a:xfrm>
          <a:prstGeom prst="rect">
            <a:avLst/>
          </a:prstGeom>
          <a:solidFill>
            <a:schemeClr val="accent4">
              <a:lumMod val="75000"/>
              <a:alpha val="66000"/>
            </a:schemeClr>
          </a:solidFill>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r>
              <a:rPr lang="en" sz="3600" b="1" i="1" dirty="0">
                <a:solidFill>
                  <a:schemeClr val="bg1"/>
                </a:solidFill>
                <a:latin typeface="Roboto Slab" panose="020B0604020202020204" charset="0"/>
                <a:ea typeface="Roboto Slab" panose="020B0604020202020204" charset="0"/>
              </a:rPr>
              <a:t>Conclusions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p:nvPr/>
        </p:nvSpPr>
        <p:spPr>
          <a:xfrm>
            <a:off x="839750" y="1924400"/>
            <a:ext cx="2236200" cy="2235899"/>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42" name="Shape 242"/>
          <p:cNvSpPr txBox="1">
            <a:spLocks noGrp="1"/>
          </p:cNvSpPr>
          <p:nvPr>
            <p:ph type="title"/>
          </p:nvPr>
        </p:nvSpPr>
        <p:spPr>
          <a:xfrm>
            <a:off x="1036199" y="14165"/>
            <a:ext cx="6978615" cy="936899"/>
          </a:xfrm>
          <a:prstGeom prst="rect">
            <a:avLst/>
          </a:prstGeom>
        </p:spPr>
        <p:txBody>
          <a:bodyPr wrap="square" lIns="91425" tIns="91425" rIns="91425" bIns="91425" anchor="b" anchorCtr="0">
            <a:noAutofit/>
          </a:bodyPr>
          <a:lstStyle/>
          <a:p>
            <a:pPr lvl="0" rtl="0">
              <a:spcBef>
                <a:spcPts val="0"/>
              </a:spcBef>
              <a:buNone/>
            </a:pPr>
            <a:r>
              <a:rPr lang="en" sz="3600" b="1" dirty="0">
                <a:solidFill>
                  <a:schemeClr val="accent4">
                    <a:lumMod val="75000"/>
                  </a:schemeClr>
                </a:solidFill>
              </a:rPr>
              <a:t>Conclusions</a:t>
            </a:r>
          </a:p>
        </p:txBody>
      </p:sp>
      <p:sp>
        <p:nvSpPr>
          <p:cNvPr id="243" name="Shape 243"/>
          <p:cNvSpPr/>
          <p:nvPr/>
        </p:nvSpPr>
        <p:spPr>
          <a:xfrm>
            <a:off x="1036199" y="2120850"/>
            <a:ext cx="1842900" cy="1842900"/>
          </a:xfrm>
          <a:prstGeom prst="ellipse">
            <a:avLst/>
          </a:prstGeom>
          <a:noFill/>
          <a:ln w="9525" cap="flat" cmpd="sng">
            <a:solidFill>
              <a:srgbClr val="CFD8DC"/>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endParaRPr lang="en" sz="1700" b="1" dirty="0">
              <a:solidFill>
                <a:srgbClr val="263238"/>
              </a:solidFill>
              <a:latin typeface="Source Sans Pro"/>
              <a:ea typeface="Source Sans Pro"/>
              <a:cs typeface="Source Sans Pro"/>
              <a:sym typeface="Source Sans Pro"/>
            </a:endParaRPr>
          </a:p>
        </p:txBody>
      </p:sp>
      <p:sp>
        <p:nvSpPr>
          <p:cNvPr id="244" name="Shape 244"/>
          <p:cNvSpPr/>
          <p:nvPr/>
        </p:nvSpPr>
        <p:spPr>
          <a:xfrm>
            <a:off x="3506750" y="3219800"/>
            <a:ext cx="2399699" cy="2399399"/>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45" name="Shape 245"/>
          <p:cNvSpPr/>
          <p:nvPr/>
        </p:nvSpPr>
        <p:spPr>
          <a:xfrm>
            <a:off x="3717575" y="3430625"/>
            <a:ext cx="1977900" cy="1977900"/>
          </a:xfrm>
          <a:prstGeom prst="ellipse">
            <a:avLst/>
          </a:prstGeom>
          <a:noFill/>
          <a:ln w="28575" cap="flat" cmpd="sng">
            <a:solidFill>
              <a:srgbClr val="CFD8DC"/>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endParaRPr lang="en" sz="1800" b="1" dirty="0">
              <a:solidFill>
                <a:srgbClr val="263238"/>
              </a:solidFill>
              <a:latin typeface="Source Sans Pro"/>
              <a:ea typeface="Source Sans Pro"/>
              <a:cs typeface="Source Sans Pro"/>
              <a:sym typeface="Source Sans Pro"/>
            </a:endParaRPr>
          </a:p>
        </p:txBody>
      </p:sp>
      <p:sp>
        <p:nvSpPr>
          <p:cNvPr id="246" name="Shape 246"/>
          <p:cNvSpPr/>
          <p:nvPr/>
        </p:nvSpPr>
        <p:spPr>
          <a:xfrm>
            <a:off x="6000368" y="1086200"/>
            <a:ext cx="2649299" cy="2649000"/>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47" name="Shape 247"/>
          <p:cNvSpPr/>
          <p:nvPr/>
        </p:nvSpPr>
        <p:spPr>
          <a:xfrm>
            <a:off x="6233170" y="1318851"/>
            <a:ext cx="2183700" cy="2183700"/>
          </a:xfrm>
          <a:prstGeom prst="ellipse">
            <a:avLst/>
          </a:prstGeom>
          <a:noFill/>
          <a:ln w="76200" cap="flat" cmpd="sng">
            <a:solidFill>
              <a:srgbClr val="CFD8DC"/>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endParaRPr lang="en" sz="1800" b="1" dirty="0">
              <a:solidFill>
                <a:srgbClr val="263238"/>
              </a:solidFill>
              <a:latin typeface="Source Sans Pro"/>
              <a:ea typeface="Source Sans Pro"/>
              <a:cs typeface="Source Sans Pro"/>
              <a:sym typeface="Source Sans Pro"/>
            </a:endParaRPr>
          </a:p>
        </p:txBody>
      </p:sp>
      <p:cxnSp>
        <p:nvCxnSpPr>
          <p:cNvPr id="248" name="Shape 248"/>
          <p:cNvCxnSpPr/>
          <p:nvPr/>
        </p:nvCxnSpPr>
        <p:spPr>
          <a:xfrm>
            <a:off x="2804800" y="3437100"/>
            <a:ext cx="980999" cy="600000"/>
          </a:xfrm>
          <a:prstGeom prst="straightConnector1">
            <a:avLst/>
          </a:prstGeom>
          <a:noFill/>
          <a:ln w="9525" cap="flat" cmpd="sng">
            <a:solidFill>
              <a:srgbClr val="CFD8DC"/>
            </a:solidFill>
            <a:prstDash val="solid"/>
            <a:round/>
            <a:headEnd type="none" w="lg" len="lg"/>
            <a:tailEnd type="none" w="lg" len="lg"/>
          </a:ln>
        </p:spPr>
      </p:cxnSp>
      <p:cxnSp>
        <p:nvCxnSpPr>
          <p:cNvPr id="249" name="Shape 249"/>
          <p:cNvCxnSpPr/>
          <p:nvPr/>
        </p:nvCxnSpPr>
        <p:spPr>
          <a:xfrm rot="10800000" flipH="1">
            <a:off x="5520450" y="2991325"/>
            <a:ext cx="859199" cy="859199"/>
          </a:xfrm>
          <a:prstGeom prst="straightConnector1">
            <a:avLst/>
          </a:prstGeom>
          <a:noFill/>
          <a:ln w="28575" cap="flat" cmpd="sng">
            <a:solidFill>
              <a:srgbClr val="CFD8DC"/>
            </a:solidFill>
            <a:prstDash val="solid"/>
            <a:round/>
            <a:headEnd type="none" w="lg" len="lg"/>
            <a:tailEnd type="none" w="lg" len="lg"/>
          </a:ln>
        </p:spPr>
      </p:cxnSp>
      <p:pic>
        <p:nvPicPr>
          <p:cNvPr id="18" name="Picture 17"/>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43397" y="179489"/>
            <a:ext cx="692802" cy="692802"/>
          </a:xfrm>
          <a:prstGeom prst="rect">
            <a:avLst/>
          </a:prstGeom>
        </p:spPr>
      </p:pic>
      <p:sp>
        <p:nvSpPr>
          <p:cNvPr id="5" name="TextBox 4"/>
          <p:cNvSpPr txBox="1"/>
          <p:nvPr/>
        </p:nvSpPr>
        <p:spPr>
          <a:xfrm>
            <a:off x="1320437" y="2514270"/>
            <a:ext cx="1297577" cy="954107"/>
          </a:xfrm>
          <a:prstGeom prst="rect">
            <a:avLst/>
          </a:prstGeom>
          <a:noFill/>
        </p:spPr>
        <p:txBody>
          <a:bodyPr wrap="square" rtlCol="0">
            <a:spAutoFit/>
          </a:bodyPr>
          <a:lstStyle/>
          <a:p>
            <a:r>
              <a:rPr lang="en-US" dirty="0">
                <a:latin typeface="Roboto Slab" panose="020B0604020202020204" charset="0"/>
                <a:ea typeface="Roboto Slab" panose="020B0604020202020204" charset="0"/>
              </a:rPr>
              <a:t>Empathy is important in learning to live together</a:t>
            </a:r>
          </a:p>
        </p:txBody>
      </p:sp>
      <p:sp>
        <p:nvSpPr>
          <p:cNvPr id="16" name="TextBox 15"/>
          <p:cNvSpPr txBox="1"/>
          <p:nvPr/>
        </p:nvSpPr>
        <p:spPr>
          <a:xfrm>
            <a:off x="4033184" y="3850524"/>
            <a:ext cx="1487265" cy="1169551"/>
          </a:xfrm>
          <a:prstGeom prst="rect">
            <a:avLst/>
          </a:prstGeom>
          <a:noFill/>
        </p:spPr>
        <p:txBody>
          <a:bodyPr wrap="square" rtlCol="0">
            <a:spAutoFit/>
          </a:bodyPr>
          <a:lstStyle/>
          <a:p>
            <a:r>
              <a:rPr lang="en-US" dirty="0">
                <a:latin typeface="Roboto Slab" panose="020B0604020202020204" charset="0"/>
                <a:ea typeface="Roboto Slab" panose="020B0604020202020204" charset="0"/>
              </a:rPr>
              <a:t>Online and face-to-face social capital can strengthen each other</a:t>
            </a:r>
          </a:p>
        </p:txBody>
      </p:sp>
      <p:sp>
        <p:nvSpPr>
          <p:cNvPr id="17" name="TextBox 16"/>
          <p:cNvSpPr txBox="1"/>
          <p:nvPr/>
        </p:nvSpPr>
        <p:spPr>
          <a:xfrm>
            <a:off x="6676236" y="2041368"/>
            <a:ext cx="1487265" cy="738664"/>
          </a:xfrm>
          <a:prstGeom prst="rect">
            <a:avLst/>
          </a:prstGeom>
          <a:noFill/>
        </p:spPr>
        <p:txBody>
          <a:bodyPr wrap="square" rtlCol="0">
            <a:spAutoFit/>
          </a:bodyPr>
          <a:lstStyle/>
          <a:p>
            <a:r>
              <a:rPr lang="en-US" dirty="0">
                <a:latin typeface="Roboto Slab" panose="020B0604020202020204" charset="0"/>
                <a:ea typeface="Roboto Slab" panose="020B0604020202020204" charset="0"/>
              </a:rPr>
              <a:t>Technology is a tool, not a panacea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795" y="2357142"/>
            <a:ext cx="9592238" cy="1546500"/>
          </a:xfrm>
        </p:spPr>
        <p:txBody>
          <a:bodyPr/>
          <a:lstStyle/>
          <a:p>
            <a:pPr algn="ctr"/>
            <a:r>
              <a:rPr lang="en-CA" sz="8000" dirty="0">
                <a:solidFill>
                  <a:srgbClr val="002060"/>
                </a:solidFill>
              </a:rPr>
              <a:t>The way forward</a:t>
            </a:r>
          </a:p>
        </p:txBody>
      </p:sp>
    </p:spTree>
    <p:extLst>
      <p:ext uri="{BB962C8B-B14F-4D97-AF65-F5344CB8AC3E}">
        <p14:creationId xmlns:p14="http://schemas.microsoft.com/office/powerpoint/2010/main" val="799442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20086714">
            <a:off x="238064" y="310042"/>
            <a:ext cx="684302" cy="684302"/>
          </a:xfrm>
          <a:prstGeom prst="rect">
            <a:avLst/>
          </a:prstGeom>
          <a:effectLst>
            <a:softEdge rad="0"/>
          </a:effectLst>
        </p:spPr>
      </p:pic>
      <p:sp>
        <p:nvSpPr>
          <p:cNvPr id="2" name="Title 1"/>
          <p:cNvSpPr>
            <a:spLocks noGrp="1"/>
          </p:cNvSpPr>
          <p:nvPr>
            <p:ph type="title"/>
          </p:nvPr>
        </p:nvSpPr>
        <p:spPr>
          <a:xfrm>
            <a:off x="1421985" y="1107523"/>
            <a:ext cx="7571700" cy="936899"/>
          </a:xfrm>
        </p:spPr>
        <p:txBody>
          <a:bodyPr/>
          <a:lstStyle/>
          <a:p>
            <a:r>
              <a:rPr lang="en-US" sz="2800" b="1" dirty="0">
                <a:solidFill>
                  <a:srgbClr val="002060"/>
                </a:solidFill>
              </a:rPr>
              <a:t>Technology should be integrated into formal education and used to promote collaboration rather than competition </a:t>
            </a:r>
            <a:br>
              <a:rPr lang="en-US" dirty="0"/>
            </a:b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07835" y="2739328"/>
            <a:ext cx="2908662" cy="2908662"/>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313" y="2934788"/>
            <a:ext cx="4069803" cy="2713202"/>
          </a:xfrm>
          <a:prstGeom prst="rect">
            <a:avLst/>
          </a:prstGeom>
        </p:spPr>
      </p:pic>
      <p:sp>
        <p:nvSpPr>
          <p:cNvPr id="7" name="Rectangle 6"/>
          <p:cNvSpPr/>
          <p:nvPr/>
        </p:nvSpPr>
        <p:spPr>
          <a:xfrm>
            <a:off x="829313" y="167711"/>
            <a:ext cx="575799" cy="923330"/>
          </a:xfrm>
          <a:prstGeom prst="rect">
            <a:avLst/>
          </a:prstGeom>
          <a:noFill/>
          <a:ln>
            <a:noFill/>
          </a:ln>
        </p:spPr>
        <p:txBody>
          <a:bodyPr wrap="none" lIns="91440" tIns="45720" rIns="91440" bIns="45720">
            <a:spAutoFit/>
          </a:bodyPr>
          <a:lstStyle/>
          <a:p>
            <a:pPr algn="ctr"/>
            <a:r>
              <a:rPr lang="en-US" sz="5400" b="1" cap="none" spc="50" dirty="0">
                <a:ln w="9525" cmpd="sng">
                  <a:solidFill>
                    <a:schemeClr val="accent4">
                      <a:lumMod val="50000"/>
                    </a:schemeClr>
                  </a:solidFill>
                  <a:prstDash val="solid"/>
                </a:ln>
                <a:solidFill>
                  <a:schemeClr val="accent4">
                    <a:lumMod val="75000"/>
                  </a:schemeClr>
                </a:solidFill>
                <a:effectLst>
                  <a:glow rad="38100">
                    <a:schemeClr val="accent1">
                      <a:alpha val="40000"/>
                    </a:schemeClr>
                  </a:glow>
                </a:effectLst>
              </a:rPr>
              <a:t>1</a:t>
            </a:r>
          </a:p>
        </p:txBody>
      </p:sp>
    </p:spTree>
    <p:extLst>
      <p:ext uri="{BB962C8B-B14F-4D97-AF65-F5344CB8AC3E}">
        <p14:creationId xmlns:p14="http://schemas.microsoft.com/office/powerpoint/2010/main" val="35756261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25622" y="1879159"/>
            <a:ext cx="6248400" cy="1631216"/>
          </a:xfrm>
          <a:prstGeom prst="rect">
            <a:avLst/>
          </a:prstGeom>
        </p:spPr>
        <p:txBody>
          <a:bodyPr wrap="square">
            <a:spAutoFit/>
          </a:bodyPr>
          <a:lstStyle/>
          <a:p>
            <a:r>
              <a:rPr lang="en-US" sz="2000" dirty="0">
                <a:solidFill>
                  <a:srgbClr val="002060"/>
                </a:solidFill>
                <a:latin typeface="Roboto Slab" panose="020B0604020202020204" charset="0"/>
                <a:ea typeface="Roboto Slab" panose="020B0604020202020204" charset="0"/>
              </a:rPr>
              <a:t>Students in North Carolina, collaborated with a Swedish classroom on a science project using a combination of Skype, </a:t>
            </a:r>
            <a:r>
              <a:rPr lang="en-US" sz="2000" dirty="0" err="1">
                <a:solidFill>
                  <a:srgbClr val="002060"/>
                </a:solidFill>
                <a:latin typeface="Roboto Slab" panose="020B0604020202020204" charset="0"/>
                <a:ea typeface="Roboto Slab" panose="020B0604020202020204" charset="0"/>
              </a:rPr>
              <a:t>Crocodoc</a:t>
            </a:r>
            <a:r>
              <a:rPr lang="en-US" sz="2000" dirty="0">
                <a:solidFill>
                  <a:srgbClr val="002060"/>
                </a:solidFill>
                <a:latin typeface="Roboto Slab" panose="020B0604020202020204" charset="0"/>
                <a:ea typeface="Roboto Slab" panose="020B0604020202020204" charset="0"/>
              </a:rPr>
              <a:t> (similar to Google Docs), Voice Threads and a Wiki to connect the two classrooms.</a:t>
            </a:r>
          </a:p>
        </p:txBody>
      </p:sp>
      <p:sp>
        <p:nvSpPr>
          <p:cNvPr id="5" name="Rectangle 4"/>
          <p:cNvSpPr/>
          <p:nvPr/>
        </p:nvSpPr>
        <p:spPr>
          <a:xfrm>
            <a:off x="0" y="5863828"/>
            <a:ext cx="6592389" cy="230832"/>
          </a:xfrm>
          <a:prstGeom prst="rect">
            <a:avLst/>
          </a:prstGeom>
        </p:spPr>
        <p:txBody>
          <a:bodyPr wrap="square">
            <a:spAutoFit/>
          </a:bodyPr>
          <a:lstStyle/>
          <a:p>
            <a:r>
              <a:rPr lang="en-US" sz="900" dirty="0">
                <a:latin typeface="Roboto Slab" panose="020B0604020202020204" charset="0"/>
                <a:ea typeface="Roboto Slab" panose="020B0604020202020204" charset="0"/>
              </a:rPr>
              <a:t>http://www.channelpronetwork.com/slideshow/5-examples-collaborative-technology-k-12-classrooms?page=1</a:t>
            </a:r>
          </a:p>
        </p:txBody>
      </p:sp>
      <p:pic>
        <p:nvPicPr>
          <p:cNvPr id="6" name="Picture 5"/>
          <p:cNvPicPr>
            <a:picLocks noChangeAspect="1"/>
          </p:cNvPicPr>
          <p:nvPr/>
        </p:nvPicPr>
        <p:blipFill>
          <a:blip r:embed="rId2">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44000" y="1048008"/>
            <a:ext cx="1933575" cy="2362200"/>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63246" y="3540177"/>
            <a:ext cx="814329" cy="507522"/>
          </a:xfrm>
          <a:prstGeom prst="rect">
            <a:avLst/>
          </a:prstGeom>
        </p:spPr>
      </p:pic>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4000" y="3509697"/>
            <a:ext cx="928224" cy="568482"/>
          </a:xfrm>
          <a:prstGeom prst="rect">
            <a:avLst/>
          </a:prstGeom>
        </p:spPr>
      </p:pic>
    </p:spTree>
    <p:extLst>
      <p:ext uri="{BB962C8B-B14F-4D97-AF65-F5344CB8AC3E}">
        <p14:creationId xmlns:p14="http://schemas.microsoft.com/office/powerpoint/2010/main" val="1043449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9007" y="1249679"/>
            <a:ext cx="9858862" cy="4824549"/>
          </a:xfrm>
          <a:prstGeom prst="rect">
            <a:avLst/>
          </a:prstGeom>
        </p:spPr>
      </p:pic>
      <p:sp>
        <p:nvSpPr>
          <p:cNvPr id="6" name="TextBox 5"/>
          <p:cNvSpPr txBox="1"/>
          <p:nvPr/>
        </p:nvSpPr>
        <p:spPr>
          <a:xfrm>
            <a:off x="1036320" y="653143"/>
            <a:ext cx="7437119" cy="646331"/>
          </a:xfrm>
          <a:prstGeom prst="rect">
            <a:avLst/>
          </a:prstGeom>
          <a:noFill/>
        </p:spPr>
        <p:txBody>
          <a:bodyPr wrap="square" rtlCol="0">
            <a:spAutoFit/>
          </a:bodyPr>
          <a:lstStyle/>
          <a:p>
            <a:r>
              <a:rPr lang="en-US" sz="3600" b="1" dirty="0">
                <a:solidFill>
                  <a:schemeClr val="accent4">
                    <a:lumMod val="75000"/>
                  </a:schemeClr>
                </a:solidFill>
                <a:latin typeface="Roboto Slab" panose="020B0604020202020204" charset="0"/>
                <a:ea typeface="Roboto Slab" panose="020B0604020202020204" charset="0"/>
              </a:rPr>
              <a:t>Commonwealth Member States</a:t>
            </a:r>
          </a:p>
        </p:txBody>
      </p:sp>
      <p:pic>
        <p:nvPicPr>
          <p:cNvPr id="7" name="Picture 6"/>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409305" y="582386"/>
            <a:ext cx="738050" cy="738050"/>
          </a:xfrm>
          <a:prstGeom prst="rect">
            <a:avLst/>
          </a:prstGeom>
        </p:spPr>
      </p:pic>
    </p:spTree>
    <p:extLst>
      <p:ext uri="{BB962C8B-B14F-4D97-AF65-F5344CB8AC3E}">
        <p14:creationId xmlns:p14="http://schemas.microsoft.com/office/powerpoint/2010/main" val="28586350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17715" y="323709"/>
            <a:ext cx="784370" cy="784370"/>
          </a:xfrm>
          <a:prstGeom prst="rect">
            <a:avLst/>
          </a:prstGeom>
        </p:spPr>
      </p:pic>
      <p:sp>
        <p:nvSpPr>
          <p:cNvPr id="2" name="Title 1"/>
          <p:cNvSpPr>
            <a:spLocks noGrp="1"/>
          </p:cNvSpPr>
          <p:nvPr>
            <p:ph type="title"/>
          </p:nvPr>
        </p:nvSpPr>
        <p:spPr>
          <a:xfrm>
            <a:off x="1750968" y="2103302"/>
            <a:ext cx="7053398" cy="936899"/>
          </a:xfrm>
        </p:spPr>
        <p:txBody>
          <a:bodyPr/>
          <a:lstStyle/>
          <a:p>
            <a:r>
              <a:rPr lang="en-US" sz="2800" b="1" dirty="0">
                <a:solidFill>
                  <a:srgbClr val="002060"/>
                </a:solidFill>
              </a:rPr>
              <a:t>Specific empathy education </a:t>
            </a:r>
            <a:r>
              <a:rPr lang="en-US" sz="2800" b="1" dirty="0" err="1">
                <a:solidFill>
                  <a:srgbClr val="002060"/>
                </a:solidFill>
              </a:rPr>
              <a:t>programmes</a:t>
            </a:r>
            <a:r>
              <a:rPr lang="en-US" sz="2800" b="1" dirty="0">
                <a:solidFill>
                  <a:srgbClr val="002060"/>
                </a:solidFill>
              </a:rPr>
              <a:t> should be developed and integrated into all areas of teaching and learning, with a focus on empathy for action.</a:t>
            </a:r>
            <a:br>
              <a:rPr lang="en-US" dirty="0"/>
            </a:br>
            <a:endParaRPr lang="en-US" dirty="0"/>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8218" y="3037188"/>
            <a:ext cx="3648890" cy="2432593"/>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2590" y="3762439"/>
            <a:ext cx="3215021" cy="2462012"/>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7715" y="4180114"/>
            <a:ext cx="3066506" cy="2044337"/>
          </a:xfrm>
          <a:prstGeom prst="rect">
            <a:avLst/>
          </a:prstGeom>
        </p:spPr>
      </p:pic>
      <p:sp>
        <p:nvSpPr>
          <p:cNvPr id="8" name="Rectangle 7"/>
          <p:cNvSpPr/>
          <p:nvPr/>
        </p:nvSpPr>
        <p:spPr>
          <a:xfrm>
            <a:off x="1002085" y="254229"/>
            <a:ext cx="575800" cy="923330"/>
          </a:xfrm>
          <a:prstGeom prst="rect">
            <a:avLst/>
          </a:prstGeom>
          <a:noFill/>
        </p:spPr>
        <p:txBody>
          <a:bodyPr wrap="none" lIns="91440" tIns="45720" rIns="91440" bIns="45720">
            <a:spAutoFit/>
          </a:bodyPr>
          <a:lstStyle/>
          <a:p>
            <a:pPr algn="ctr"/>
            <a:r>
              <a:rPr lang="en-US" sz="5400" b="1" spc="50" dirty="0">
                <a:ln w="9525" cmpd="sng">
                  <a:solidFill>
                    <a:schemeClr val="accent4">
                      <a:lumMod val="50000"/>
                    </a:schemeClr>
                  </a:solidFill>
                  <a:prstDash val="solid"/>
                </a:ln>
                <a:solidFill>
                  <a:schemeClr val="accent4">
                    <a:lumMod val="75000"/>
                  </a:schemeClr>
                </a:solidFill>
                <a:effectLst>
                  <a:glow rad="38100">
                    <a:schemeClr val="accent1">
                      <a:alpha val="40000"/>
                    </a:schemeClr>
                  </a:glow>
                </a:effectLst>
              </a:rPr>
              <a:t>2</a:t>
            </a:r>
            <a:endParaRPr lang="en-US" sz="5400" b="1" cap="none" spc="50" dirty="0">
              <a:ln w="9525" cmpd="sng">
                <a:solidFill>
                  <a:schemeClr val="accent4">
                    <a:lumMod val="50000"/>
                  </a:schemeClr>
                </a:solidFill>
                <a:prstDash val="solid"/>
              </a:ln>
              <a:solidFill>
                <a:schemeClr val="accent4">
                  <a:lumMod val="75000"/>
                </a:schemeClr>
              </a:solidFill>
              <a:effectLst>
                <a:glow rad="38100">
                  <a:schemeClr val="accent1">
                    <a:alpha val="40000"/>
                  </a:schemeClr>
                </a:glow>
              </a:effectLst>
            </a:endParaRPr>
          </a:p>
        </p:txBody>
      </p:sp>
    </p:spTree>
    <p:extLst>
      <p:ext uri="{BB962C8B-B14F-4D97-AF65-F5344CB8AC3E}">
        <p14:creationId xmlns:p14="http://schemas.microsoft.com/office/powerpoint/2010/main" val="36003045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4054" y="3917638"/>
            <a:ext cx="2847983" cy="1853449"/>
          </a:xfrm>
          <a:prstGeom prst="roundRect">
            <a:avLst/>
          </a:prstGeom>
        </p:spPr>
      </p:pic>
      <p:sp>
        <p:nvSpPr>
          <p:cNvPr id="10" name="Teardrop 9"/>
          <p:cNvSpPr/>
          <p:nvPr/>
        </p:nvSpPr>
        <p:spPr>
          <a:xfrm rot="15678423">
            <a:off x="5466540" y="4300851"/>
            <a:ext cx="1477148" cy="1436914"/>
          </a:xfrm>
          <a:prstGeom prst="teardrop">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9363" y="457132"/>
            <a:ext cx="3387634" cy="3271168"/>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76354" y="0"/>
            <a:ext cx="4081445" cy="2720964"/>
          </a:xfrm>
          <a:prstGeom prst="rect">
            <a:avLst/>
          </a:prstGeom>
        </p:spPr>
      </p:pic>
      <p:sp>
        <p:nvSpPr>
          <p:cNvPr id="2" name="Teardrop 1"/>
          <p:cNvSpPr/>
          <p:nvPr/>
        </p:nvSpPr>
        <p:spPr>
          <a:xfrm>
            <a:off x="481862" y="3046004"/>
            <a:ext cx="1477148" cy="1436914"/>
          </a:xfrm>
          <a:prstGeom prst="teardrop">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 name="Rectangle 8"/>
          <p:cNvSpPr/>
          <p:nvPr/>
        </p:nvSpPr>
        <p:spPr>
          <a:xfrm>
            <a:off x="736293" y="3256629"/>
            <a:ext cx="1396887" cy="1015663"/>
          </a:xfrm>
          <a:prstGeom prst="rect">
            <a:avLst/>
          </a:prstGeom>
        </p:spPr>
        <p:txBody>
          <a:bodyPr wrap="square">
            <a:spAutoFit/>
          </a:bodyPr>
          <a:lstStyle/>
          <a:p>
            <a:r>
              <a:rPr lang="en-US" sz="1200" b="1" dirty="0">
                <a:solidFill>
                  <a:srgbClr val="002060"/>
                </a:solidFill>
                <a:latin typeface="Roboto Slab" panose="020B0604020202020204" charset="0"/>
                <a:ea typeface="Roboto Slab" panose="020B0604020202020204" charset="0"/>
              </a:rPr>
              <a:t>Integrating empathy into preschool and elementary curriculum</a:t>
            </a:r>
            <a:endParaRPr lang="en-US" sz="1100" b="1" dirty="0">
              <a:solidFill>
                <a:srgbClr val="002060"/>
              </a:solidFill>
              <a:latin typeface="Roboto Slab" panose="020B0604020202020204" charset="0"/>
              <a:ea typeface="Roboto Slab" panose="020B0604020202020204" charset="0"/>
            </a:endParaRPr>
          </a:p>
        </p:txBody>
      </p:sp>
      <p:sp>
        <p:nvSpPr>
          <p:cNvPr id="15" name="Rectangle 14"/>
          <p:cNvSpPr/>
          <p:nvPr/>
        </p:nvSpPr>
        <p:spPr>
          <a:xfrm>
            <a:off x="5651404" y="4568041"/>
            <a:ext cx="1375542" cy="830997"/>
          </a:xfrm>
          <a:prstGeom prst="rect">
            <a:avLst/>
          </a:prstGeom>
        </p:spPr>
        <p:txBody>
          <a:bodyPr wrap="square">
            <a:spAutoFit/>
          </a:bodyPr>
          <a:lstStyle/>
          <a:p>
            <a:r>
              <a:rPr lang="en-US" sz="1200" b="1" dirty="0">
                <a:solidFill>
                  <a:srgbClr val="002060"/>
                </a:solidFill>
                <a:latin typeface="Roboto Slab" panose="020B0604020202020204" charset="0"/>
                <a:ea typeface="Roboto Slab" panose="020B0604020202020204" charset="0"/>
              </a:rPr>
              <a:t>Empathy </a:t>
            </a:r>
            <a:r>
              <a:rPr lang="en-US" sz="1200" b="1" dirty="0" err="1">
                <a:solidFill>
                  <a:srgbClr val="002060"/>
                </a:solidFill>
                <a:latin typeface="Roboto Slab" panose="020B0604020202020204" charset="0"/>
                <a:ea typeface="Roboto Slab" panose="020B0604020202020204" charset="0"/>
              </a:rPr>
              <a:t>programmes</a:t>
            </a:r>
            <a:r>
              <a:rPr lang="en-US" sz="1200" b="1" dirty="0">
                <a:solidFill>
                  <a:srgbClr val="002060"/>
                </a:solidFill>
                <a:latin typeface="Roboto Slab" panose="020B0604020202020204" charset="0"/>
                <a:ea typeface="Roboto Slab" panose="020B0604020202020204" charset="0"/>
              </a:rPr>
              <a:t> to prevent bullying</a:t>
            </a:r>
          </a:p>
        </p:txBody>
      </p:sp>
      <p:sp>
        <p:nvSpPr>
          <p:cNvPr id="13" name="Teardrop 12"/>
          <p:cNvSpPr/>
          <p:nvPr/>
        </p:nvSpPr>
        <p:spPr>
          <a:xfrm rot="18856587">
            <a:off x="6819631" y="2557992"/>
            <a:ext cx="1477148" cy="1436914"/>
          </a:xfrm>
          <a:prstGeom prst="teardrop">
            <a:avLst/>
          </a:prstGeom>
          <a:solidFill>
            <a:schemeClr val="bg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 name="Rectangle 13"/>
          <p:cNvSpPr/>
          <p:nvPr/>
        </p:nvSpPr>
        <p:spPr>
          <a:xfrm>
            <a:off x="6911503" y="2933463"/>
            <a:ext cx="1430612" cy="646331"/>
          </a:xfrm>
          <a:prstGeom prst="rect">
            <a:avLst/>
          </a:prstGeom>
        </p:spPr>
        <p:txBody>
          <a:bodyPr wrap="square">
            <a:spAutoFit/>
          </a:bodyPr>
          <a:lstStyle/>
          <a:p>
            <a:r>
              <a:rPr lang="en-US" sz="1200" b="1" dirty="0">
                <a:solidFill>
                  <a:srgbClr val="002060"/>
                </a:solidFill>
                <a:latin typeface="Roboto Slab" panose="020B0604020202020204" charset="0"/>
                <a:ea typeface="Roboto Slab" panose="020B0604020202020204" charset="0"/>
              </a:rPr>
              <a:t>Literary fiction to teach doctors about empathy</a:t>
            </a:r>
          </a:p>
        </p:txBody>
      </p:sp>
      <p:sp>
        <p:nvSpPr>
          <p:cNvPr id="4" name="TextBox 3"/>
          <p:cNvSpPr txBox="1"/>
          <p:nvPr/>
        </p:nvSpPr>
        <p:spPr>
          <a:xfrm>
            <a:off x="4728333" y="6228087"/>
            <a:ext cx="4642089" cy="861774"/>
          </a:xfrm>
          <a:prstGeom prst="rect">
            <a:avLst/>
          </a:prstGeom>
          <a:noFill/>
        </p:spPr>
        <p:txBody>
          <a:bodyPr wrap="square" rtlCol="0">
            <a:spAutoFit/>
          </a:bodyPr>
          <a:lstStyle/>
          <a:p>
            <a:r>
              <a:rPr lang="en-US" sz="900" i="1" dirty="0">
                <a:solidFill>
                  <a:schemeClr val="tx1"/>
                </a:solidFill>
              </a:rPr>
              <a:t>1. America's Insensitive Children? </a:t>
            </a:r>
            <a:r>
              <a:rPr lang="en-US" sz="900" dirty="0">
                <a:solidFill>
                  <a:schemeClr val="tx1"/>
                </a:solidFill>
                <a:hlinkClick r:id="rId6"/>
              </a:rPr>
              <a:t>https://www.theatlantic.com/education/archive/2016/08/the-us-empathy-gap/494975/</a:t>
            </a:r>
            <a:endParaRPr lang="en-US" sz="900" dirty="0">
              <a:solidFill>
                <a:schemeClr val="tx1"/>
              </a:solidFill>
            </a:endParaRPr>
          </a:p>
          <a:p>
            <a:r>
              <a:rPr lang="en-US" sz="900" dirty="0">
                <a:solidFill>
                  <a:schemeClr val="tx1"/>
                </a:solidFill>
              </a:rPr>
              <a:t>2.Colvin, Geoff. Humans are Underrated. 2015. </a:t>
            </a:r>
            <a:r>
              <a:rPr lang="en-US" sz="900" dirty="0" err="1">
                <a:solidFill>
                  <a:schemeClr val="tx1"/>
                </a:solidFill>
              </a:rPr>
              <a:t>Porfolio</a:t>
            </a:r>
            <a:r>
              <a:rPr lang="en-US" sz="900" dirty="0">
                <a:solidFill>
                  <a:schemeClr val="tx1"/>
                </a:solidFill>
              </a:rPr>
              <a:t>/Penguin: New York.</a:t>
            </a:r>
          </a:p>
          <a:p>
            <a:r>
              <a:rPr lang="en-US" sz="900" dirty="0">
                <a:solidFill>
                  <a:schemeClr val="tx1"/>
                </a:solidFill>
              </a:rPr>
              <a:t>3. Roots of Empathy. </a:t>
            </a:r>
            <a:r>
              <a:rPr lang="en-US" sz="900" dirty="0">
                <a:solidFill>
                  <a:schemeClr val="tx1"/>
                </a:solidFill>
                <a:hlinkClick r:id="rId7"/>
              </a:rPr>
              <a:t>http://www.rootsofempathy.org/</a:t>
            </a:r>
            <a:endParaRPr lang="en-US" sz="900" dirty="0">
              <a:solidFill>
                <a:schemeClr val="tx1"/>
              </a:solidFill>
            </a:endParaRPr>
          </a:p>
          <a:p>
            <a:endParaRPr lang="en-US" dirty="0"/>
          </a:p>
        </p:txBody>
      </p:sp>
    </p:spTree>
    <p:extLst>
      <p:ext uri="{BB962C8B-B14F-4D97-AF65-F5344CB8AC3E}">
        <p14:creationId xmlns:p14="http://schemas.microsoft.com/office/powerpoint/2010/main" val="21361460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591" y="2465495"/>
            <a:ext cx="6975953" cy="936899"/>
          </a:xfrm>
        </p:spPr>
        <p:txBody>
          <a:bodyPr/>
          <a:lstStyle/>
          <a:p>
            <a:r>
              <a:rPr lang="en-US" sz="2800" b="1" dirty="0">
                <a:solidFill>
                  <a:srgbClr val="002060"/>
                </a:solidFill>
              </a:rPr>
              <a:t>Teachers should become allies in using technology appropriately, to teach skills like empathy and collaboration which can help us to live together. They should be supported to develop these skills.</a:t>
            </a:r>
            <a:br>
              <a:rPr lang="en-US" dirty="0"/>
            </a:br>
            <a:endParaRPr lang="en-US"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0905" y="3649517"/>
            <a:ext cx="4023360" cy="2326004"/>
          </a:xfrm>
          <a:prstGeom prst="rect">
            <a:avLst/>
          </a:prstGeom>
        </p:spPr>
      </p:pic>
      <p:pic>
        <p:nvPicPr>
          <p:cNvPr id="4" name="Picture 3"/>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7086" y="206065"/>
            <a:ext cx="936574" cy="936574"/>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20345" y="3673501"/>
            <a:ext cx="1604984" cy="2302020"/>
          </a:xfrm>
          <a:prstGeom prst="rect">
            <a:avLst/>
          </a:prstGeom>
        </p:spPr>
      </p:pic>
      <p:sp>
        <p:nvSpPr>
          <p:cNvPr id="6" name="Rectangle 5"/>
          <p:cNvSpPr/>
          <p:nvPr/>
        </p:nvSpPr>
        <p:spPr>
          <a:xfrm>
            <a:off x="893552" y="280269"/>
            <a:ext cx="575800" cy="923330"/>
          </a:xfrm>
          <a:prstGeom prst="rect">
            <a:avLst/>
          </a:prstGeom>
          <a:noFill/>
        </p:spPr>
        <p:txBody>
          <a:bodyPr wrap="none" lIns="91440" tIns="45720" rIns="91440" bIns="45720">
            <a:spAutoFit/>
          </a:bodyPr>
          <a:lstStyle/>
          <a:p>
            <a:pPr algn="ctr"/>
            <a:r>
              <a:rPr lang="en-US" sz="5400" b="1" spc="50" dirty="0">
                <a:ln w="9525" cmpd="sng">
                  <a:solidFill>
                    <a:schemeClr val="accent4">
                      <a:lumMod val="50000"/>
                    </a:schemeClr>
                  </a:solidFill>
                  <a:prstDash val="solid"/>
                </a:ln>
                <a:solidFill>
                  <a:schemeClr val="accent4">
                    <a:lumMod val="75000"/>
                  </a:schemeClr>
                </a:solidFill>
                <a:effectLst>
                  <a:glow rad="38100">
                    <a:schemeClr val="accent1">
                      <a:alpha val="40000"/>
                    </a:schemeClr>
                  </a:glow>
                </a:effectLst>
              </a:rPr>
              <a:t>3</a:t>
            </a:r>
            <a:endParaRPr lang="en-US" sz="5400" b="1" cap="none" spc="50" dirty="0">
              <a:ln w="9525" cmpd="sng">
                <a:solidFill>
                  <a:schemeClr val="accent4">
                    <a:lumMod val="50000"/>
                  </a:schemeClr>
                </a:solidFill>
                <a:prstDash val="solid"/>
              </a:ln>
              <a:solidFill>
                <a:schemeClr val="accent4">
                  <a:lumMod val="75000"/>
                </a:schemeClr>
              </a:solidFill>
              <a:effectLst>
                <a:glow rad="38100">
                  <a:schemeClr val="accent1">
                    <a:alpha val="40000"/>
                  </a:schemeClr>
                </a:glow>
              </a:effectLst>
            </a:endParaRPr>
          </a:p>
        </p:txBody>
      </p:sp>
    </p:spTree>
    <p:extLst>
      <p:ext uri="{BB962C8B-B14F-4D97-AF65-F5344CB8AC3E}">
        <p14:creationId xmlns:p14="http://schemas.microsoft.com/office/powerpoint/2010/main" val="40528513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726" y="263525"/>
            <a:ext cx="7430233" cy="3272155"/>
          </a:xfrm>
        </p:spPr>
        <p:txBody>
          <a:bodyPr/>
          <a:lstStyle/>
          <a:p>
            <a:pPr>
              <a:buNone/>
            </a:pPr>
            <a:r>
              <a:rPr lang="en-CA" sz="3200" dirty="0">
                <a:solidFill>
                  <a:srgbClr val="002060"/>
                </a:solidFill>
              </a:rPr>
              <a:t>Support for a ‘culture of collaboration’ </a:t>
            </a:r>
            <a:br>
              <a:rPr lang="en-CA" dirty="0">
                <a:solidFill>
                  <a:srgbClr val="002060"/>
                </a:solidFill>
              </a:rPr>
            </a:br>
            <a:r>
              <a:rPr lang="en-CA" dirty="0">
                <a:solidFill>
                  <a:srgbClr val="002060"/>
                </a:solidFill>
              </a:rPr>
              <a:t>-</a:t>
            </a:r>
            <a:r>
              <a:rPr lang="en-CA" sz="2000" i="1" dirty="0" err="1">
                <a:solidFill>
                  <a:srgbClr val="002060"/>
                </a:solidFill>
              </a:rPr>
              <a:t>Pasi</a:t>
            </a:r>
            <a:r>
              <a:rPr lang="en-CA" sz="2000" i="1" dirty="0">
                <a:solidFill>
                  <a:srgbClr val="002060"/>
                </a:solidFill>
              </a:rPr>
              <a:t> </a:t>
            </a:r>
            <a:r>
              <a:rPr lang="en-CA" sz="2000" i="1" dirty="0" err="1">
                <a:solidFill>
                  <a:srgbClr val="002060"/>
                </a:solidFill>
              </a:rPr>
              <a:t>Sahlberg</a:t>
            </a:r>
            <a:endParaRPr lang="en-CA" sz="2000" i="1" dirty="0">
              <a:solidFill>
                <a:srgbClr val="002060"/>
              </a:solidFill>
            </a:endParaRPr>
          </a:p>
          <a:p>
            <a:pPr>
              <a:buNone/>
            </a:pPr>
            <a:endParaRPr lang="en-CA" dirty="0"/>
          </a:p>
          <a:p>
            <a:pPr>
              <a:buNone/>
            </a:pPr>
            <a:endParaRPr lang="en-CA" dirty="0"/>
          </a:p>
          <a:p>
            <a:pPr>
              <a:buNone/>
            </a:pPr>
            <a:endParaRPr lang="en-CA" dirty="0"/>
          </a:p>
          <a:p>
            <a:pPr>
              <a:buNone/>
            </a:pPr>
            <a:endParaRPr lang="en-CA" dirty="0"/>
          </a:p>
          <a:p>
            <a:pPr>
              <a:buNone/>
            </a:pPr>
            <a:endParaRPr lang="en-CA" dirty="0"/>
          </a:p>
          <a:p>
            <a:pPr>
              <a:buNone/>
            </a:pPr>
            <a:r>
              <a:rPr lang="en-CA" dirty="0">
                <a:solidFill>
                  <a:srgbClr val="002060"/>
                </a:solidFill>
              </a:rPr>
              <a:t>			In Shanghai teachers will 			not be promoted unless			they give evidence of 				collaboration</a:t>
            </a:r>
          </a:p>
          <a:p>
            <a:endParaRPr lang="en-CA" dirty="0">
              <a:solidFill>
                <a:srgbClr val="002060"/>
              </a:solidFill>
            </a:endParaRPr>
          </a:p>
        </p:txBody>
      </p:sp>
      <p:grpSp>
        <p:nvGrpSpPr>
          <p:cNvPr id="7" name="Group 6"/>
          <p:cNvGrpSpPr/>
          <p:nvPr/>
        </p:nvGrpSpPr>
        <p:grpSpPr>
          <a:xfrm>
            <a:off x="2899268" y="1420322"/>
            <a:ext cx="2378126" cy="1906352"/>
            <a:chOff x="2899268" y="1420322"/>
            <a:chExt cx="1547953" cy="1308591"/>
          </a:xfrm>
        </p:grpSpPr>
        <p:sp>
          <p:nvSpPr>
            <p:cNvPr id="4" name="Rounded Rectangle 3"/>
            <p:cNvSpPr/>
            <p:nvPr/>
          </p:nvSpPr>
          <p:spPr>
            <a:xfrm>
              <a:off x="2899268" y="1420322"/>
              <a:ext cx="1547953" cy="1308591"/>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3236835" y="1611085"/>
              <a:ext cx="872820" cy="872820"/>
            </a:xfrm>
            <a:prstGeom prst="rect">
              <a:avLst/>
            </a:prstGeom>
          </p:spPr>
        </p:pic>
      </p:gr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78012" y="4127862"/>
            <a:ext cx="1321256" cy="880837"/>
          </a:xfrm>
          <a:prstGeom prst="rect">
            <a:avLst/>
          </a:prstGeom>
        </p:spPr>
      </p:pic>
    </p:spTree>
    <p:extLst>
      <p:ext uri="{BB962C8B-B14F-4D97-AF65-F5344CB8AC3E}">
        <p14:creationId xmlns:p14="http://schemas.microsoft.com/office/powerpoint/2010/main" val="3299192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5120" y="1989574"/>
            <a:ext cx="9144000" cy="3125037"/>
          </a:xfrm>
          <a:prstGeom prst="rect">
            <a:avLst/>
          </a:prstGeom>
        </p:spPr>
      </p:pic>
      <p:sp>
        <p:nvSpPr>
          <p:cNvPr id="2" name="Title 1"/>
          <p:cNvSpPr>
            <a:spLocks noGrp="1"/>
          </p:cNvSpPr>
          <p:nvPr>
            <p:ph type="title"/>
          </p:nvPr>
        </p:nvSpPr>
        <p:spPr>
          <a:xfrm>
            <a:off x="190917" y="134014"/>
            <a:ext cx="8812407" cy="1325563"/>
          </a:xfrm>
        </p:spPr>
        <p:txBody>
          <a:bodyPr>
            <a:noAutofit/>
          </a:bodyPr>
          <a:lstStyle/>
          <a:p>
            <a:r>
              <a:rPr lang="en-CA" sz="2400" dirty="0">
                <a:solidFill>
                  <a:schemeClr val="accent5">
                    <a:lumMod val="50000"/>
                  </a:schemeClr>
                </a:solidFill>
              </a:rPr>
              <a:t>Support for Teacher Confidence with Online Collaborative Tools</a:t>
            </a:r>
          </a:p>
        </p:txBody>
      </p:sp>
    </p:spTree>
    <p:extLst>
      <p:ext uri="{BB962C8B-B14F-4D97-AF65-F5344CB8AC3E}">
        <p14:creationId xmlns:p14="http://schemas.microsoft.com/office/powerpoint/2010/main" val="2854757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5955" y="287384"/>
            <a:ext cx="6574971" cy="1323439"/>
          </a:xfrm>
          <a:prstGeom prst="rect">
            <a:avLst/>
          </a:prstGeom>
          <a:noFill/>
        </p:spPr>
        <p:txBody>
          <a:bodyPr wrap="square" rtlCol="0">
            <a:spAutoFit/>
          </a:bodyPr>
          <a:lstStyle/>
          <a:p>
            <a:pPr algn="ctr"/>
            <a:r>
              <a:rPr lang="en-US" sz="8000" b="1" dirty="0">
                <a:ln>
                  <a:solidFill>
                    <a:schemeClr val="accent5">
                      <a:lumMod val="50000"/>
                    </a:schemeClr>
                  </a:solidFill>
                </a:ln>
                <a:solidFill>
                  <a:schemeClr val="accent5">
                    <a:lumMod val="50000"/>
                  </a:schemeClr>
                </a:solidFill>
                <a:latin typeface="Roboto Slab" panose="020B0604020202020204" charset="0"/>
                <a:ea typeface="Roboto Slab" panose="020B0604020202020204" charset="0"/>
              </a:rPr>
              <a:t>Thank you!</a:t>
            </a:r>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00800" y="2123278"/>
            <a:ext cx="1479107" cy="182605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6949" y="2090029"/>
            <a:ext cx="1506039" cy="185930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52182" y="2081940"/>
            <a:ext cx="1369424" cy="1867396"/>
          </a:xfrm>
          <a:prstGeom prst="rect">
            <a:avLst/>
          </a:prstGeom>
        </p:spPr>
      </p:pic>
      <p:sp>
        <p:nvSpPr>
          <p:cNvPr id="7" name="Rectangle 6"/>
          <p:cNvSpPr/>
          <p:nvPr/>
        </p:nvSpPr>
        <p:spPr>
          <a:xfrm>
            <a:off x="1092926" y="3949336"/>
            <a:ext cx="4572000" cy="646331"/>
          </a:xfrm>
          <a:prstGeom prst="rect">
            <a:avLst/>
          </a:prstGeom>
        </p:spPr>
        <p:txBody>
          <a:bodyPr>
            <a:spAutoFit/>
          </a:bodyPr>
          <a:lstStyle/>
          <a:p>
            <a:r>
              <a:rPr lang="en-US" sz="1200" dirty="0">
                <a:solidFill>
                  <a:schemeClr val="accent5">
                    <a:lumMod val="50000"/>
                  </a:schemeClr>
                </a:solidFill>
                <a:latin typeface="Roboto Slab" panose="020B0604020202020204" charset="0"/>
                <a:ea typeface="Roboto Slab" panose="020B0604020202020204" charset="0"/>
              </a:rPr>
              <a:t>Professor Asha Kanwar</a:t>
            </a:r>
          </a:p>
          <a:p>
            <a:r>
              <a:rPr lang="en-US" sz="1200" dirty="0">
                <a:solidFill>
                  <a:schemeClr val="accent5">
                    <a:lumMod val="50000"/>
                  </a:schemeClr>
                </a:solidFill>
                <a:latin typeface="Roboto Slab" panose="020B0604020202020204" charset="0"/>
                <a:ea typeface="Roboto Slab" panose="020B0604020202020204" charset="0"/>
              </a:rPr>
              <a:t>President &amp; CEO</a:t>
            </a:r>
          </a:p>
          <a:p>
            <a:r>
              <a:rPr lang="en-US" sz="1200" dirty="0">
                <a:solidFill>
                  <a:schemeClr val="accent5">
                    <a:lumMod val="50000"/>
                  </a:schemeClr>
                </a:solidFill>
                <a:latin typeface="Roboto Slab" panose="020B0604020202020204" charset="0"/>
                <a:ea typeface="Roboto Slab" panose="020B0604020202020204" charset="0"/>
              </a:rPr>
              <a:t>Commonwealth of Learning</a:t>
            </a:r>
          </a:p>
        </p:txBody>
      </p:sp>
      <p:sp>
        <p:nvSpPr>
          <p:cNvPr id="8" name="Rectangle 7"/>
          <p:cNvSpPr/>
          <p:nvPr/>
        </p:nvSpPr>
        <p:spPr>
          <a:xfrm>
            <a:off x="3746863" y="3949336"/>
            <a:ext cx="4572000" cy="646331"/>
          </a:xfrm>
          <a:prstGeom prst="rect">
            <a:avLst/>
          </a:prstGeom>
        </p:spPr>
        <p:txBody>
          <a:bodyPr>
            <a:spAutoFit/>
          </a:bodyPr>
          <a:lstStyle/>
          <a:p>
            <a:r>
              <a:rPr lang="en-US" sz="1200" dirty="0">
                <a:solidFill>
                  <a:schemeClr val="accent5">
                    <a:lumMod val="50000"/>
                  </a:schemeClr>
                </a:solidFill>
                <a:latin typeface="Roboto Slab" panose="020B0604020202020204" charset="0"/>
                <a:ea typeface="Roboto Slab" panose="020B0604020202020204" charset="0"/>
              </a:rPr>
              <a:t>Dr. K Balasubramanian</a:t>
            </a:r>
          </a:p>
          <a:p>
            <a:r>
              <a:rPr lang="en-US" sz="1200" dirty="0">
                <a:solidFill>
                  <a:schemeClr val="accent5">
                    <a:lumMod val="50000"/>
                  </a:schemeClr>
                </a:solidFill>
                <a:latin typeface="Roboto Slab" panose="020B0604020202020204" charset="0"/>
                <a:ea typeface="Roboto Slab" panose="020B0604020202020204" charset="0"/>
              </a:rPr>
              <a:t>Vice President </a:t>
            </a:r>
          </a:p>
          <a:p>
            <a:r>
              <a:rPr lang="en-US" sz="1200" dirty="0">
                <a:solidFill>
                  <a:schemeClr val="accent5">
                    <a:lumMod val="50000"/>
                  </a:schemeClr>
                </a:solidFill>
                <a:latin typeface="Roboto Slab" panose="020B0604020202020204" charset="0"/>
                <a:ea typeface="Roboto Slab" panose="020B0604020202020204" charset="0"/>
              </a:rPr>
              <a:t>Commonwealth of Learning</a:t>
            </a:r>
          </a:p>
        </p:txBody>
      </p:sp>
      <p:sp>
        <p:nvSpPr>
          <p:cNvPr id="9" name="Rectangle 8"/>
          <p:cNvSpPr/>
          <p:nvPr/>
        </p:nvSpPr>
        <p:spPr>
          <a:xfrm>
            <a:off x="6355080" y="3949335"/>
            <a:ext cx="4572000" cy="646331"/>
          </a:xfrm>
          <a:prstGeom prst="rect">
            <a:avLst/>
          </a:prstGeom>
        </p:spPr>
        <p:txBody>
          <a:bodyPr>
            <a:spAutoFit/>
          </a:bodyPr>
          <a:lstStyle/>
          <a:p>
            <a:r>
              <a:rPr lang="en-US" sz="1200" dirty="0">
                <a:solidFill>
                  <a:schemeClr val="accent5">
                    <a:lumMod val="50000"/>
                  </a:schemeClr>
                </a:solidFill>
                <a:latin typeface="Roboto Slab" panose="020B0604020202020204" charset="0"/>
                <a:ea typeface="Roboto Slab" panose="020B0604020202020204" charset="0"/>
              </a:rPr>
              <a:t>Alexis Carr</a:t>
            </a:r>
          </a:p>
          <a:p>
            <a:r>
              <a:rPr lang="en-US" sz="1200" dirty="0">
                <a:solidFill>
                  <a:schemeClr val="accent5">
                    <a:lumMod val="50000"/>
                  </a:schemeClr>
                </a:solidFill>
                <a:latin typeface="Roboto Slab" panose="020B0604020202020204" charset="0"/>
                <a:ea typeface="Roboto Slab" panose="020B0604020202020204" charset="0"/>
              </a:rPr>
              <a:t>Research Coordinator</a:t>
            </a:r>
          </a:p>
          <a:p>
            <a:r>
              <a:rPr lang="en-US" sz="1200" dirty="0">
                <a:solidFill>
                  <a:schemeClr val="accent5">
                    <a:lumMod val="50000"/>
                  </a:schemeClr>
                </a:solidFill>
                <a:latin typeface="Roboto Slab" panose="020B0604020202020204" charset="0"/>
                <a:ea typeface="Roboto Slab" panose="020B0604020202020204" charset="0"/>
              </a:rPr>
              <a:t>Commonwealth of Learning</a:t>
            </a:r>
          </a:p>
        </p:txBody>
      </p:sp>
      <p:sp>
        <p:nvSpPr>
          <p:cNvPr id="10" name="Rectangle 9"/>
          <p:cNvSpPr/>
          <p:nvPr/>
        </p:nvSpPr>
        <p:spPr>
          <a:xfrm>
            <a:off x="1" y="5330265"/>
            <a:ext cx="9144000" cy="1124708"/>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00819" y="5477120"/>
            <a:ext cx="4672149" cy="830997"/>
          </a:xfrm>
          <a:prstGeom prst="rect">
            <a:avLst/>
          </a:prstGeom>
          <a:noFill/>
        </p:spPr>
        <p:txBody>
          <a:bodyPr wrap="square" rtlCol="0">
            <a:spAutoFit/>
          </a:bodyPr>
          <a:lstStyle/>
          <a:p>
            <a:pPr algn="ctr"/>
            <a:r>
              <a:rPr lang="en-US" sz="4800" b="1" dirty="0">
                <a:solidFill>
                  <a:schemeClr val="bg1"/>
                </a:solidFill>
                <a:latin typeface="Roboto Slab" panose="020B0604020202020204" charset="0"/>
                <a:ea typeface="Roboto Slab" panose="020B0604020202020204" charset="0"/>
              </a:rPr>
              <a:t>www.col.org</a:t>
            </a:r>
          </a:p>
        </p:txBody>
      </p:sp>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7605" y="5477120"/>
            <a:ext cx="729344" cy="941977"/>
          </a:xfrm>
          <a:prstGeom prst="rect">
            <a:avLst/>
          </a:prstGeom>
        </p:spPr>
      </p:pic>
    </p:spTree>
    <p:extLst>
      <p:ext uri="{BB962C8B-B14F-4D97-AF65-F5344CB8AC3E}">
        <p14:creationId xmlns:p14="http://schemas.microsoft.com/office/powerpoint/2010/main" val="875284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2" name="Picture 1"/>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0" y="-1"/>
            <a:ext cx="9144000" cy="3381375"/>
          </a:xfrm>
          <a:prstGeom prst="rect">
            <a:avLst/>
          </a:prstGeom>
        </p:spPr>
      </p:pic>
      <p:sp>
        <p:nvSpPr>
          <p:cNvPr id="86" name="Shape 86"/>
          <p:cNvSpPr txBox="1">
            <a:spLocks noGrp="1"/>
          </p:cNvSpPr>
          <p:nvPr>
            <p:ph type="ctrTitle"/>
          </p:nvPr>
        </p:nvSpPr>
        <p:spPr>
          <a:xfrm>
            <a:off x="78377" y="1834874"/>
            <a:ext cx="5832600" cy="1546500"/>
          </a:xfrm>
          <a:prstGeom prst="rect">
            <a:avLst/>
          </a:prstGeom>
        </p:spPr>
        <p:txBody>
          <a:bodyPr wrap="square" lIns="91425" tIns="91425" rIns="91425" bIns="91425" anchor="b" anchorCtr="0">
            <a:noAutofit/>
          </a:bodyPr>
          <a:lstStyle/>
          <a:p>
            <a:pPr lvl="0" rtl="0">
              <a:spcBef>
                <a:spcPts val="0"/>
              </a:spcBef>
              <a:buNone/>
            </a:pPr>
            <a:r>
              <a:rPr lang="en" sz="6000" dirty="0">
                <a:solidFill>
                  <a:schemeClr val="bg1"/>
                </a:solidFill>
              </a:rPr>
              <a:t>Outline</a:t>
            </a:r>
          </a:p>
        </p:txBody>
      </p:sp>
      <p:sp>
        <p:nvSpPr>
          <p:cNvPr id="87" name="Shape 87"/>
          <p:cNvSpPr txBox="1">
            <a:spLocks noGrp="1"/>
          </p:cNvSpPr>
          <p:nvPr>
            <p:ph type="subTitle" idx="1"/>
          </p:nvPr>
        </p:nvSpPr>
        <p:spPr>
          <a:xfrm>
            <a:off x="768658" y="3902136"/>
            <a:ext cx="7606684" cy="2699832"/>
          </a:xfrm>
          <a:prstGeom prst="rect">
            <a:avLst/>
          </a:prstGeom>
        </p:spPr>
        <p:txBody>
          <a:bodyPr wrap="square" lIns="91425" tIns="91425" rIns="91425" bIns="91425" anchor="t" anchorCtr="0">
            <a:noAutofit/>
          </a:bodyPr>
          <a:lstStyle/>
          <a:p>
            <a:pPr marL="457200" lvl="0" indent="-457200" rtl="0">
              <a:spcBef>
                <a:spcPts val="0"/>
              </a:spcBef>
              <a:buFont typeface="Arial" panose="020B0604020202020204" pitchFamily="34" charset="0"/>
              <a:buChar char="•"/>
            </a:pPr>
            <a:r>
              <a:rPr lang="en" dirty="0">
                <a:latin typeface="Roboto Slab" panose="020B0604020202020204" charset="0"/>
                <a:ea typeface="Roboto Slab" panose="020B0604020202020204" charset="0"/>
              </a:rPr>
              <a:t>Context</a:t>
            </a:r>
          </a:p>
          <a:p>
            <a:pPr marL="457200" lvl="0" indent="-457200" rtl="0">
              <a:spcBef>
                <a:spcPts val="0"/>
              </a:spcBef>
              <a:buFont typeface="Arial" panose="020B0604020202020204" pitchFamily="34" charset="0"/>
              <a:buChar char="•"/>
            </a:pPr>
            <a:r>
              <a:rPr lang="en" dirty="0">
                <a:latin typeface="Roboto Slab" panose="020B0604020202020204" charset="0"/>
                <a:ea typeface="Roboto Slab" panose="020B0604020202020204" charset="0"/>
              </a:rPr>
              <a:t>Social Capital &amp; Empathy</a:t>
            </a:r>
          </a:p>
          <a:p>
            <a:pPr marL="457200" lvl="0" indent="-457200" rtl="0">
              <a:spcBef>
                <a:spcPts val="0"/>
              </a:spcBef>
              <a:buFont typeface="Arial" panose="020B0604020202020204" pitchFamily="34" charset="0"/>
              <a:buChar char="•"/>
            </a:pPr>
            <a:r>
              <a:rPr lang="en" dirty="0">
                <a:latin typeface="Roboto Slab" panose="020B0604020202020204" charset="0"/>
                <a:ea typeface="Roboto Slab" panose="020B0604020202020204" charset="0"/>
              </a:rPr>
              <a:t>Technology and its Uses</a:t>
            </a:r>
          </a:p>
          <a:p>
            <a:pPr marL="457200" lvl="0" indent="-457200" rtl="0">
              <a:spcBef>
                <a:spcPts val="0"/>
              </a:spcBef>
              <a:buFont typeface="Arial" panose="020B0604020202020204" pitchFamily="34" charset="0"/>
              <a:buChar char="•"/>
            </a:pPr>
            <a:r>
              <a:rPr lang="en" dirty="0">
                <a:latin typeface="Roboto Slab" panose="020B0604020202020204" charset="0"/>
                <a:ea typeface="Roboto Slab" panose="020B0604020202020204" charset="0"/>
              </a:rPr>
              <a:t>COL Case Study</a:t>
            </a:r>
          </a:p>
          <a:p>
            <a:pPr marL="457200" lvl="0" indent="-457200" rtl="0">
              <a:spcBef>
                <a:spcPts val="0"/>
              </a:spcBef>
              <a:buFont typeface="Arial" panose="020B0604020202020204" pitchFamily="34" charset="0"/>
              <a:buChar char="•"/>
            </a:pPr>
            <a:r>
              <a:rPr lang="en" dirty="0">
                <a:latin typeface="Roboto Slab" panose="020B0604020202020204" charset="0"/>
                <a:ea typeface="Roboto Slab" panose="020B0604020202020204" charset="0"/>
              </a:rPr>
              <a:t>The Way Forward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2778" y="2444227"/>
            <a:ext cx="5832600" cy="1546500"/>
          </a:xfrm>
        </p:spPr>
        <p:txBody>
          <a:bodyPr/>
          <a:lstStyle/>
          <a:p>
            <a:r>
              <a:rPr lang="en-CA" sz="9600" dirty="0">
                <a:solidFill>
                  <a:schemeClr val="accent5">
                    <a:lumMod val="50000"/>
                  </a:schemeClr>
                </a:solidFill>
              </a:rPr>
              <a:t>Context</a:t>
            </a:r>
          </a:p>
        </p:txBody>
      </p:sp>
    </p:spTree>
    <p:extLst>
      <p:ext uri="{BB962C8B-B14F-4D97-AF65-F5344CB8AC3E}">
        <p14:creationId xmlns:p14="http://schemas.microsoft.com/office/powerpoint/2010/main" val="3645609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3"/>
        <p:cNvGrpSpPr/>
        <p:nvPr/>
      </p:nvGrpSpPr>
      <p:grpSpPr>
        <a:xfrm>
          <a:off x="0" y="0"/>
          <a:ext cx="0" cy="0"/>
          <a:chOff x="0" y="0"/>
          <a:chExt cx="0" cy="0"/>
        </a:xfrm>
      </p:grpSpPr>
      <p:sp>
        <p:nvSpPr>
          <p:cNvPr id="74" name="Shape 74"/>
          <p:cNvSpPr/>
          <p:nvPr/>
        </p:nvSpPr>
        <p:spPr>
          <a:xfrm>
            <a:off x="5865747" y="3416025"/>
            <a:ext cx="1820699" cy="1820699"/>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77" name="Shape 77"/>
          <p:cNvSpPr txBox="1">
            <a:spLocks noGrp="1"/>
          </p:cNvSpPr>
          <p:nvPr>
            <p:ph type="body" idx="4294967295"/>
          </p:nvPr>
        </p:nvSpPr>
        <p:spPr>
          <a:xfrm>
            <a:off x="693520" y="467614"/>
            <a:ext cx="7440286" cy="3281999"/>
          </a:xfrm>
          <a:prstGeom prst="rect">
            <a:avLst/>
          </a:prstGeom>
        </p:spPr>
        <p:txBody>
          <a:bodyPr wrap="square" lIns="91425" tIns="91425" rIns="91425" bIns="91425" anchor="t" anchorCtr="0">
            <a:noAutofit/>
          </a:bodyPr>
          <a:lstStyle/>
          <a:p>
            <a:pPr lvl="0" rtl="0">
              <a:spcBef>
                <a:spcPts val="0"/>
              </a:spcBef>
              <a:buNone/>
            </a:pPr>
            <a:r>
              <a:rPr lang="en" sz="4000" b="1" dirty="0">
                <a:solidFill>
                  <a:schemeClr val="accent4">
                    <a:lumMod val="75000"/>
                  </a:schemeClr>
                </a:solidFill>
              </a:rPr>
              <a:t>Learning to Live Together is …</a:t>
            </a:r>
          </a:p>
        </p:txBody>
      </p:sp>
      <p:cxnSp>
        <p:nvCxnSpPr>
          <p:cNvPr id="79" name="Shape 79"/>
          <p:cNvCxnSpPr/>
          <p:nvPr/>
        </p:nvCxnSpPr>
        <p:spPr>
          <a:xfrm>
            <a:off x="6939075" y="5244825"/>
            <a:ext cx="145799" cy="567599"/>
          </a:xfrm>
          <a:prstGeom prst="straightConnector1">
            <a:avLst/>
          </a:prstGeom>
          <a:noFill/>
          <a:ln w="9525" cap="flat" cmpd="sng">
            <a:solidFill>
              <a:srgbClr val="CFD8DC"/>
            </a:solidFill>
            <a:prstDash val="solid"/>
            <a:round/>
            <a:headEnd type="none" w="lg" len="lg"/>
            <a:tailEnd type="none" w="lg" len="lg"/>
          </a:ln>
        </p:spPr>
      </p:cxnSp>
      <p:cxnSp>
        <p:nvCxnSpPr>
          <p:cNvPr id="80" name="Shape 80"/>
          <p:cNvCxnSpPr/>
          <p:nvPr/>
        </p:nvCxnSpPr>
        <p:spPr>
          <a:xfrm>
            <a:off x="7419811" y="4970089"/>
            <a:ext cx="289500" cy="396300"/>
          </a:xfrm>
          <a:prstGeom prst="straightConnector1">
            <a:avLst/>
          </a:prstGeom>
          <a:noFill/>
          <a:ln w="9525" cap="flat" cmpd="sng">
            <a:solidFill>
              <a:srgbClr val="CFD8DC"/>
            </a:solidFill>
            <a:prstDash val="solid"/>
            <a:round/>
            <a:headEnd type="none" w="lg" len="lg"/>
            <a:tailEnd type="none" w="lg" len="lg"/>
          </a:ln>
        </p:spPr>
      </p:cxnSp>
      <p:cxnSp>
        <p:nvCxnSpPr>
          <p:cNvPr id="81" name="Shape 81"/>
          <p:cNvCxnSpPr/>
          <p:nvPr/>
        </p:nvCxnSpPr>
        <p:spPr>
          <a:xfrm>
            <a:off x="7636225" y="4669275"/>
            <a:ext cx="802500" cy="259499"/>
          </a:xfrm>
          <a:prstGeom prst="straightConnector1">
            <a:avLst/>
          </a:prstGeom>
          <a:noFill/>
          <a:ln w="9525" cap="flat" cmpd="sng">
            <a:solidFill>
              <a:srgbClr val="CFD8DC"/>
            </a:solidFill>
            <a:prstDash val="solid"/>
            <a:round/>
            <a:headEnd type="none" w="lg" len="lg"/>
            <a:tailEnd type="none" w="lg" len="lg"/>
          </a:ln>
        </p:spPr>
      </p:cxnSp>
      <p:pic>
        <p:nvPicPr>
          <p:cNvPr id="3" name="Picture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33307" y="1618222"/>
            <a:ext cx="3186144" cy="4481324"/>
          </a:xfrm>
          <a:prstGeom prst="rect">
            <a:avLst/>
          </a:prstGeom>
        </p:spPr>
      </p:pic>
      <p:sp>
        <p:nvSpPr>
          <p:cNvPr id="4" name="TextBox 3"/>
          <p:cNvSpPr txBox="1"/>
          <p:nvPr/>
        </p:nvSpPr>
        <p:spPr>
          <a:xfrm>
            <a:off x="5097885" y="5253815"/>
            <a:ext cx="2611426" cy="307777"/>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	- </a:t>
            </a:r>
            <a:r>
              <a:rPr lang="en-US" dirty="0" err="1">
                <a:latin typeface="Aharoni" panose="02010803020104030203" pitchFamily="2" charset="-79"/>
                <a:cs typeface="Aharoni" panose="02010803020104030203" pitchFamily="2" charset="-79"/>
              </a:rPr>
              <a:t>Jaques</a:t>
            </a:r>
            <a:r>
              <a:rPr lang="en-US" dirty="0">
                <a:latin typeface="Aharoni" panose="02010803020104030203" pitchFamily="2" charset="-79"/>
                <a:cs typeface="Aharoni" panose="02010803020104030203" pitchFamily="2" charset="-79"/>
              </a:rPr>
              <a:t> </a:t>
            </a:r>
            <a:r>
              <a:rPr lang="en-US" dirty="0" err="1">
                <a:latin typeface="Aharoni" panose="02010803020104030203" pitchFamily="2" charset="-79"/>
                <a:cs typeface="Aharoni" panose="02010803020104030203" pitchFamily="2" charset="-79"/>
              </a:rPr>
              <a:t>Delors</a:t>
            </a:r>
            <a:endParaRPr lang="en-US" dirty="0">
              <a:latin typeface="Aharoni" panose="02010803020104030203" pitchFamily="2" charset="-79"/>
              <a:cs typeface="Aharoni" panose="02010803020104030203" pitchFamily="2" charset="-79"/>
            </a:endParaRPr>
          </a:p>
        </p:txBody>
      </p:sp>
      <p:sp>
        <p:nvSpPr>
          <p:cNvPr id="2" name="Rectangle 1"/>
          <p:cNvSpPr/>
          <p:nvPr/>
        </p:nvSpPr>
        <p:spPr>
          <a:xfrm>
            <a:off x="4558675" y="1851547"/>
            <a:ext cx="4689827" cy="3539430"/>
          </a:xfrm>
          <a:prstGeom prst="rect">
            <a:avLst/>
          </a:prstGeom>
        </p:spPr>
        <p:txBody>
          <a:bodyPr wrap="square">
            <a:spAutoFit/>
          </a:bodyPr>
          <a:lstStyle/>
          <a:p>
            <a:pPr lvl="0"/>
            <a:r>
              <a:rPr lang="en-US" sz="2800" dirty="0">
                <a:latin typeface="Roboto Slab" panose="020B0604020202020204" charset="0"/>
                <a:ea typeface="Roboto Slab" panose="020B0604020202020204" charset="0"/>
              </a:rPr>
              <a:t>"developing an </a:t>
            </a:r>
            <a:r>
              <a:rPr lang="en-US" sz="2800" b="1" dirty="0">
                <a:solidFill>
                  <a:schemeClr val="accent4">
                    <a:lumMod val="75000"/>
                  </a:schemeClr>
                </a:solidFill>
                <a:latin typeface="Roboto Slab" panose="020B0604020202020204" charset="0"/>
                <a:ea typeface="Roboto Slab" panose="020B0604020202020204" charset="0"/>
              </a:rPr>
              <a:t>understanding of others</a:t>
            </a:r>
            <a:r>
              <a:rPr lang="en-US" sz="2800" dirty="0">
                <a:latin typeface="Roboto Slab" panose="020B0604020202020204" charset="0"/>
                <a:ea typeface="Roboto Slab" panose="020B0604020202020204" charset="0"/>
              </a:rPr>
              <a:t>... guided by recognition of our growing interdependence and a common analysis of the risks and challenges of the future"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3"/>
        <p:cNvGrpSpPr/>
        <p:nvPr/>
      </p:nvGrpSpPr>
      <p:grpSpPr>
        <a:xfrm>
          <a:off x="0" y="0"/>
          <a:ext cx="0" cy="0"/>
          <a:chOff x="0" y="0"/>
          <a:chExt cx="0" cy="0"/>
        </a:xfrm>
      </p:grpSpPr>
      <p:sp>
        <p:nvSpPr>
          <p:cNvPr id="74" name="Shape 74"/>
          <p:cNvSpPr/>
          <p:nvPr/>
        </p:nvSpPr>
        <p:spPr>
          <a:xfrm>
            <a:off x="5865747" y="3416025"/>
            <a:ext cx="1820699" cy="1820699"/>
          </a:xfrm>
          <a:prstGeom prst="ellipse">
            <a:avLst/>
          </a:prstGeom>
          <a:noFill/>
          <a:ln w="9525" cap="flat" cmpd="sng">
            <a:solidFill>
              <a:srgbClr val="CFD8DC"/>
            </a:solidFill>
            <a:prstDash val="dash"/>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77" name="Shape 77"/>
          <p:cNvSpPr txBox="1">
            <a:spLocks noGrp="1"/>
          </p:cNvSpPr>
          <p:nvPr>
            <p:ph type="body" idx="4294967295"/>
          </p:nvPr>
        </p:nvSpPr>
        <p:spPr>
          <a:xfrm>
            <a:off x="1246107" y="794456"/>
            <a:ext cx="6318454" cy="3281999"/>
          </a:xfrm>
          <a:prstGeom prst="rect">
            <a:avLst/>
          </a:prstGeom>
        </p:spPr>
        <p:txBody>
          <a:bodyPr wrap="square" lIns="91425" tIns="91425" rIns="91425" bIns="91425" anchor="t" anchorCtr="0">
            <a:noAutofit/>
          </a:bodyPr>
          <a:lstStyle/>
          <a:p>
            <a:pPr lvl="0" rtl="0">
              <a:spcBef>
                <a:spcPts val="0"/>
              </a:spcBef>
              <a:buNone/>
            </a:pPr>
            <a:r>
              <a:rPr lang="en" sz="3200" b="1" dirty="0">
                <a:solidFill>
                  <a:schemeClr val="accent4">
                    <a:lumMod val="75000"/>
                  </a:schemeClr>
                </a:solidFill>
                <a:latin typeface="Roboto Slab" panose="020B0604020202020204" charset="0"/>
                <a:ea typeface="Roboto Slab" panose="020B0604020202020204" charset="0"/>
              </a:rPr>
              <a:t>An age of information; </a:t>
            </a:r>
          </a:p>
          <a:p>
            <a:pPr lvl="0" rtl="0">
              <a:spcBef>
                <a:spcPts val="0"/>
              </a:spcBef>
              <a:buNone/>
            </a:pPr>
            <a:r>
              <a:rPr lang="en" sz="3200" b="1" dirty="0">
                <a:solidFill>
                  <a:schemeClr val="accent4">
                    <a:lumMod val="75000"/>
                  </a:schemeClr>
                </a:solidFill>
                <a:latin typeface="Roboto Slab" panose="020B0604020202020204" charset="0"/>
                <a:ea typeface="Roboto Slab" panose="020B0604020202020204" charset="0"/>
              </a:rPr>
              <a:t>an age of conflict</a:t>
            </a:r>
          </a:p>
        </p:txBody>
      </p:sp>
      <p:cxnSp>
        <p:nvCxnSpPr>
          <p:cNvPr id="79" name="Shape 79"/>
          <p:cNvCxnSpPr/>
          <p:nvPr/>
        </p:nvCxnSpPr>
        <p:spPr>
          <a:xfrm>
            <a:off x="6939075" y="5244825"/>
            <a:ext cx="145799" cy="567599"/>
          </a:xfrm>
          <a:prstGeom prst="straightConnector1">
            <a:avLst/>
          </a:prstGeom>
          <a:noFill/>
          <a:ln w="9525" cap="flat" cmpd="sng">
            <a:solidFill>
              <a:srgbClr val="CFD8DC"/>
            </a:solidFill>
            <a:prstDash val="solid"/>
            <a:round/>
            <a:headEnd type="none" w="lg" len="lg"/>
            <a:tailEnd type="none" w="lg" len="lg"/>
          </a:ln>
        </p:spPr>
      </p:cxnSp>
      <p:cxnSp>
        <p:nvCxnSpPr>
          <p:cNvPr id="80" name="Shape 80"/>
          <p:cNvCxnSpPr/>
          <p:nvPr/>
        </p:nvCxnSpPr>
        <p:spPr>
          <a:xfrm>
            <a:off x="7419811" y="4970089"/>
            <a:ext cx="289500" cy="396300"/>
          </a:xfrm>
          <a:prstGeom prst="straightConnector1">
            <a:avLst/>
          </a:prstGeom>
          <a:noFill/>
          <a:ln w="9525" cap="flat" cmpd="sng">
            <a:solidFill>
              <a:srgbClr val="CFD8DC"/>
            </a:solidFill>
            <a:prstDash val="solid"/>
            <a:round/>
            <a:headEnd type="none" w="lg" len="lg"/>
            <a:tailEnd type="none" w="lg" len="lg"/>
          </a:ln>
        </p:spPr>
      </p:cxnSp>
      <p:cxnSp>
        <p:nvCxnSpPr>
          <p:cNvPr id="81" name="Shape 81"/>
          <p:cNvCxnSpPr/>
          <p:nvPr/>
        </p:nvCxnSpPr>
        <p:spPr>
          <a:xfrm>
            <a:off x="7636225" y="4669275"/>
            <a:ext cx="802500" cy="259499"/>
          </a:xfrm>
          <a:prstGeom prst="straightConnector1">
            <a:avLst/>
          </a:prstGeom>
          <a:noFill/>
          <a:ln w="9525" cap="flat" cmpd="sng">
            <a:solidFill>
              <a:srgbClr val="CFD8DC"/>
            </a:solidFill>
            <a:prstDash val="solid"/>
            <a:round/>
            <a:headEnd type="none" w="lg" len="lg"/>
            <a:tailEnd type="none" w="lg" len="lg"/>
          </a:ln>
        </p:spPr>
      </p:cxn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36" y="2211978"/>
            <a:ext cx="5419876" cy="3531388"/>
          </a:xfrm>
          <a:prstGeom prst="roundRect">
            <a:avLst/>
          </a:prstGeom>
          <a:effectLst>
            <a:softEdge rad="317500"/>
          </a:effectLst>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48595" y="2127915"/>
            <a:ext cx="3797249" cy="2531499"/>
          </a:xfrm>
          <a:prstGeom prst="roundRect">
            <a:avLst/>
          </a:prstGeom>
          <a:effectLst>
            <a:softEdge rad="317500"/>
          </a:effectLst>
        </p:spPr>
      </p:pic>
      <p:pic>
        <p:nvPicPr>
          <p:cNvPr id="12" name="Picture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73829" y="4076455"/>
            <a:ext cx="4153683" cy="2771284"/>
          </a:xfrm>
          <a:prstGeom prst="roundRect">
            <a:avLst/>
          </a:prstGeom>
          <a:effectLst>
            <a:softEdge rad="317500"/>
          </a:effectLst>
        </p:spPr>
      </p:pic>
    </p:spTree>
    <p:extLst>
      <p:ext uri="{BB962C8B-B14F-4D97-AF65-F5344CB8AC3E}">
        <p14:creationId xmlns:p14="http://schemas.microsoft.com/office/powerpoint/2010/main" val="2076966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98139" y="2362239"/>
            <a:ext cx="4636620" cy="3208571"/>
          </a:xfrm>
          <a:prstGeom prst="rect">
            <a:avLst/>
          </a:prstGeom>
          <a:solidFill>
            <a:schemeClr val="accent1">
              <a:lumMod val="40000"/>
              <a:lumOff val="60000"/>
            </a:schemeClr>
          </a:solidFill>
        </p:spPr>
        <p:txBody>
          <a:bodyPr wrap="square" rtlCol="0">
            <a:spAutoFit/>
          </a:bodyPr>
          <a:lstStyle/>
          <a:p>
            <a:r>
              <a:rPr lang="en-US" sz="4050" dirty="0">
                <a:solidFill>
                  <a:schemeClr val="accent5">
                    <a:lumMod val="50000"/>
                  </a:schemeClr>
                </a:solidFill>
                <a:latin typeface="Roboto Slab" panose="020B0604020202020204" charset="0"/>
                <a:ea typeface="Roboto Slab" panose="020B0604020202020204" charset="0"/>
              </a:rPr>
              <a:t>Empathy related skills will be amongst</a:t>
            </a:r>
          </a:p>
          <a:p>
            <a:r>
              <a:rPr lang="en-US" sz="4050" dirty="0">
                <a:solidFill>
                  <a:schemeClr val="accent5">
                    <a:lumMod val="50000"/>
                  </a:schemeClr>
                </a:solidFill>
                <a:latin typeface="Roboto Slab" panose="020B0604020202020204" charset="0"/>
                <a:ea typeface="Roboto Slab" panose="020B0604020202020204" charset="0"/>
              </a:rPr>
              <a:t>the top ten skills workers will need</a:t>
            </a:r>
          </a:p>
        </p:txBody>
      </p:sp>
      <p:sp>
        <p:nvSpPr>
          <p:cNvPr id="25" name="TextBox 24"/>
          <p:cNvSpPr txBox="1"/>
          <p:nvPr/>
        </p:nvSpPr>
        <p:spPr>
          <a:xfrm>
            <a:off x="159276" y="1456636"/>
            <a:ext cx="5892404" cy="461665"/>
          </a:xfrm>
          <a:prstGeom prst="rect">
            <a:avLst/>
          </a:prstGeom>
          <a:noFill/>
        </p:spPr>
        <p:txBody>
          <a:bodyPr wrap="square" rtlCol="0">
            <a:spAutoFit/>
          </a:bodyPr>
          <a:lstStyle/>
          <a:p>
            <a:r>
              <a:rPr lang="en-US" sz="2400" b="1" dirty="0">
                <a:solidFill>
                  <a:schemeClr val="accent5">
                    <a:lumMod val="50000"/>
                  </a:schemeClr>
                </a:solidFill>
                <a:latin typeface="Roboto Slab" panose="020B0604020202020204" charset="0"/>
                <a:ea typeface="Roboto Slab" panose="020B0604020202020204" charset="0"/>
              </a:rPr>
              <a:t>WEF Report</a:t>
            </a:r>
          </a:p>
        </p:txBody>
      </p:sp>
      <p:pic>
        <p:nvPicPr>
          <p:cNvPr id="16" name="Picture 2" descr="https://weforum-assets-production.s3-eu-west-1.amazonaws.com/editor/bD4ikTLC2_fTr1843WCwYsZFbkCs-VwJBAQu2COD1rE.png"/>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4734759" y="1918329"/>
            <a:ext cx="3995294" cy="365248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0236" y="488883"/>
            <a:ext cx="7739398" cy="584775"/>
          </a:xfrm>
          <a:prstGeom prst="rect">
            <a:avLst/>
          </a:prstGeom>
          <a:noFill/>
        </p:spPr>
        <p:txBody>
          <a:bodyPr wrap="square" rtlCol="0">
            <a:spAutoFit/>
          </a:bodyPr>
          <a:lstStyle/>
          <a:p>
            <a:r>
              <a:rPr lang="en-US" sz="3200" b="1" dirty="0">
                <a:solidFill>
                  <a:schemeClr val="accent4">
                    <a:lumMod val="75000"/>
                  </a:schemeClr>
                </a:solidFill>
                <a:latin typeface="Roboto Slab" panose="020B0604020202020204" charset="0"/>
                <a:ea typeface="Roboto Slab" panose="020B0604020202020204" charset="0"/>
              </a:rPr>
              <a:t>The growing importance of empathy</a:t>
            </a:r>
          </a:p>
        </p:txBody>
      </p:sp>
    </p:spTree>
    <p:extLst>
      <p:ext uri="{BB962C8B-B14F-4D97-AF65-F5344CB8AC3E}">
        <p14:creationId xmlns:p14="http://schemas.microsoft.com/office/powerpoint/2010/main" val="1070258421"/>
      </p:ext>
    </p:extLst>
  </p:cSld>
  <p:clrMapOvr>
    <a:masterClrMapping/>
  </p:clrMapOvr>
</p:sld>
</file>

<file path=ppt/theme/theme1.xml><?xml version="1.0" encoding="utf-8"?>
<a:theme xmlns:a="http://schemas.openxmlformats.org/drawingml/2006/main"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Value>424</Value>
    </TaxCatchAll>
    <Publication_x0020_Date xmlns="1d6b7383-7e41-4726-b05f-ac2dc8786e4c">2017-09-11T07:00:00+00:00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_dlc_DocId xmlns="d7f63a0c-3387-4091-80af-370ec6ca6610">QKDJTPZ2MZUH-49-6059</_dlc_DocId>
    <_dlc_DocIdUrl xmlns="d7f63a0c-3387-4091-80af-370ec6ca6610">
      <Url>http://connect.col.org/PresidentOffice/_layouts/DocIdRedir.aspx?ID=QKDJTPZ2MZUH-49-6059</Url>
      <Description>QKDJTPZ2MZUH-49-6059</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167D68-85EF-406E-A918-BF83243861AE}">
  <ds:schemaRefs>
    <ds:schemaRef ds:uri="http://schemas.microsoft.com/sharepoint/events"/>
  </ds:schemaRefs>
</ds:datastoreItem>
</file>

<file path=customXml/itemProps2.xml><?xml version="1.0" encoding="utf-8"?>
<ds:datastoreItem xmlns:ds="http://schemas.openxmlformats.org/officeDocument/2006/customXml" ds:itemID="{B8D15BAD-E39F-4F42-80AE-0E305CF6332A}">
  <ds:schemaRefs>
    <ds:schemaRef ds:uri="http://schemas.microsoft.com/sharepoint/v3/contenttype/forms"/>
  </ds:schemaRefs>
</ds:datastoreItem>
</file>

<file path=customXml/itemProps3.xml><?xml version="1.0" encoding="utf-8"?>
<ds:datastoreItem xmlns:ds="http://schemas.openxmlformats.org/officeDocument/2006/customXml" ds:itemID="{5A339B10-BD35-4CD8-9D8E-8868383FCFCC}">
  <ds:schemaRefs>
    <ds:schemaRef ds:uri="http://purl.org/dc/terms/"/>
    <ds:schemaRef ds:uri="http://schemas.openxmlformats.org/package/2006/metadata/core-properties"/>
    <ds:schemaRef ds:uri="http://www.w3.org/XML/1998/namespace"/>
    <ds:schemaRef ds:uri="http://schemas.microsoft.com/office/2006/metadata/properties"/>
    <ds:schemaRef ds:uri="http://purl.org/dc/dcmitype/"/>
    <ds:schemaRef ds:uri="http://purl.org/dc/elements/1.1/"/>
    <ds:schemaRef ds:uri="http://schemas.microsoft.com/office/2006/documentManagement/types"/>
    <ds:schemaRef ds:uri="http://schemas.microsoft.com/office/infopath/2007/PartnerControls"/>
    <ds:schemaRef ds:uri="d7f63a0c-3387-4091-80af-370ec6ca6610"/>
    <ds:schemaRef ds:uri="1d6b7383-7e41-4726-b05f-ac2dc8786e4c"/>
  </ds:schemaRefs>
</ds:datastoreItem>
</file>

<file path=customXml/itemProps4.xml><?xml version="1.0" encoding="utf-8"?>
<ds:datastoreItem xmlns:ds="http://schemas.openxmlformats.org/officeDocument/2006/customXml" ds:itemID="{F607C3F9-AE11-405D-88E4-26D345E3E8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583</TotalTime>
  <Words>1362</Words>
  <Application>Microsoft Office PowerPoint</Application>
  <PresentationFormat>On-screen Show (4:3)</PresentationFormat>
  <Paragraphs>194</Paragraphs>
  <Slides>45</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Roboto Slab</vt:lpstr>
      <vt:lpstr>Arial</vt:lpstr>
      <vt:lpstr>Source Sans Pro</vt:lpstr>
      <vt:lpstr>Times New Roman</vt:lpstr>
      <vt:lpstr>Aharoni</vt:lpstr>
      <vt:lpstr>Cordelia template</vt:lpstr>
      <vt:lpstr>Learning to live together: Can technology help?</vt:lpstr>
      <vt:lpstr>Commonwealth Heads of Government Meeting Vancouver, 1987</vt:lpstr>
      <vt:lpstr>What is it For?</vt:lpstr>
      <vt:lpstr>PowerPoint Presentation</vt:lpstr>
      <vt:lpstr>Outline</vt:lpstr>
      <vt:lpstr>Context</vt:lpstr>
      <vt:lpstr>PowerPoint Presentation</vt:lpstr>
      <vt:lpstr>PowerPoint Presentation</vt:lpstr>
      <vt:lpstr>PowerPoint Presentation</vt:lpstr>
      <vt:lpstr>The Socialisation of Sapiens</vt:lpstr>
      <vt:lpstr>PowerPoint Presentation</vt:lpstr>
      <vt:lpstr>PowerPoint Presentation</vt:lpstr>
      <vt:lpstr>PowerPoint Presentation</vt:lpstr>
      <vt:lpstr>Social capital and  empathy</vt:lpstr>
      <vt:lpstr>Social Capital</vt:lpstr>
      <vt:lpstr>Lifelong Learning for Farmers</vt:lpstr>
      <vt:lpstr>L3F Presence</vt:lpstr>
      <vt:lpstr>PowerPoint Presentation</vt:lpstr>
      <vt:lpstr>PowerPoint Presentation</vt:lpstr>
      <vt:lpstr>PowerPoint Presentation</vt:lpstr>
      <vt:lpstr>Empathy</vt:lpstr>
      <vt:lpstr>Does Education build empathy?</vt:lpstr>
      <vt:lpstr>Technology and its uses</vt:lpstr>
      <vt:lpstr>Global ICT Statistics 2005-2017</vt:lpstr>
      <vt:lpstr>PowerPoint Presentation</vt:lpstr>
      <vt:lpstr>Negative effects</vt:lpstr>
      <vt:lpstr>Positive effects</vt:lpstr>
      <vt:lpstr>COL  Case Study</vt:lpstr>
      <vt:lpstr>RSGA Facebook Group</vt:lpstr>
      <vt:lpstr>The Survey</vt:lpstr>
      <vt:lpstr>Research Questions</vt:lpstr>
      <vt:lpstr>Empathy, face-to-face social capital and online social capital are all positively correlated</vt:lpstr>
      <vt:lpstr>Empathy and online social capital are the most significant predictors of face-to-face social capital.  </vt:lpstr>
      <vt:lpstr>Years of formal education is not a significant predictor of social capital. </vt:lpstr>
      <vt:lpstr>PowerPoint Presentation</vt:lpstr>
      <vt:lpstr>Conclusions</vt:lpstr>
      <vt:lpstr>The way forward</vt:lpstr>
      <vt:lpstr>Technology should be integrated into formal education and used to promote collaboration rather than competition  </vt:lpstr>
      <vt:lpstr>PowerPoint Presentation</vt:lpstr>
      <vt:lpstr>Specific empathy education programmes should be developed and integrated into all areas of teaching and learning, with a focus on empathy for action. </vt:lpstr>
      <vt:lpstr>PowerPoint Presentation</vt:lpstr>
      <vt:lpstr>Teachers should become allies in using technology appropriately, to teach skills like empathy and collaboration which can help us to live together. They should be supported to develop these skills. </vt:lpstr>
      <vt:lpstr>PowerPoint Presentation</vt:lpstr>
      <vt:lpstr>Support for Teacher Confidence with Online Collaborative Tools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Live Together: Can Technology help?</dc:title>
  <dc:creator>Alexis Carr</dc:creator>
  <cp:keywords/>
  <cp:lastModifiedBy>Jennifer Lam</cp:lastModifiedBy>
  <cp:revision>68</cp:revision>
  <cp:lastPrinted>2017-09-12T21:12:17Z</cp:lastPrinted>
  <dcterms:modified xsi:type="dcterms:W3CDTF">2017-09-14T19:14:21Z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_dlc_DocIdItemGuid">
    <vt:lpwstr>aaa48bd2-590e-4828-bedc-befa894ed36d</vt:lpwstr>
  </property>
  <property fmtid="{D5CDD505-2E9C-101B-9397-08002B2CF9AE}" pid="4" name="TaxKeyword">
    <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Organisational Activity">
    <vt:lpwstr/>
  </property>
  <property fmtid="{D5CDD505-2E9C-101B-9397-08002B2CF9AE}" pid="8" name="Region/Country">
    <vt:lpwstr/>
  </property>
</Properties>
</file>