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6.xml" ContentType="application/vnd.openxmlformats-officedocument.theme+xml"/>
  <Override PartName="/ppt/slideLayouts/slideLayout34.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83" r:id="rId5"/>
    <p:sldMasterId id="2147483820" r:id="rId6"/>
    <p:sldMasterId id="2147483975" r:id="rId7"/>
    <p:sldMasterId id="2147483973" r:id="rId8"/>
    <p:sldMasterId id="2147483663" r:id="rId9"/>
    <p:sldMasterId id="2147483648" r:id="rId10"/>
  </p:sldMasterIdLst>
  <p:notesMasterIdLst>
    <p:notesMasterId r:id="rId38"/>
  </p:notesMasterIdLst>
  <p:handoutMasterIdLst>
    <p:handoutMasterId r:id="rId39"/>
  </p:handoutMasterIdLst>
  <p:sldIdLst>
    <p:sldId id="1113" r:id="rId11"/>
    <p:sldId id="1495" r:id="rId12"/>
    <p:sldId id="275" r:id="rId13"/>
    <p:sldId id="1518" r:id="rId14"/>
    <p:sldId id="1498" r:id="rId15"/>
    <p:sldId id="1134" r:id="rId16"/>
    <p:sldId id="1484" r:id="rId17"/>
    <p:sldId id="1510" r:id="rId18"/>
    <p:sldId id="1578" r:id="rId19"/>
    <p:sldId id="1516" r:id="rId20"/>
    <p:sldId id="1505" r:id="rId21"/>
    <p:sldId id="1520" r:id="rId22"/>
    <p:sldId id="1582" r:id="rId23"/>
    <p:sldId id="1465" r:id="rId24"/>
    <p:sldId id="1492" r:id="rId25"/>
    <p:sldId id="1507" r:id="rId26"/>
    <p:sldId id="1521" r:id="rId27"/>
    <p:sldId id="1513" r:id="rId28"/>
    <p:sldId id="1430" r:id="rId29"/>
    <p:sldId id="1583" r:id="rId30"/>
    <p:sldId id="1508" r:id="rId31"/>
    <p:sldId id="1517" r:id="rId32"/>
    <p:sldId id="1515" r:id="rId33"/>
    <p:sldId id="1511" r:id="rId34"/>
    <p:sldId id="1494" r:id="rId35"/>
    <p:sldId id="1421" r:id="rId36"/>
    <p:sldId id="1110" r:id="rId37"/>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7D8"/>
    <a:srgbClr val="38563D"/>
    <a:srgbClr val="1B3480"/>
    <a:srgbClr val="6ABAE9"/>
    <a:srgbClr val="F4F5F9"/>
    <a:srgbClr val="5F586C"/>
    <a:srgbClr val="A59FB0"/>
    <a:srgbClr val="A8A1B1"/>
    <a:srgbClr val="A2AFE3"/>
    <a:srgbClr val="B3AA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B919F2-ECB5-48F6-83A8-E7B4E981E7D3}" v="64" dt="2023-05-16T20:25:52.02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3" d="2"/>
        <a:sy n="3" d="2"/>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notesMaster" Target="notesMasters/notesMaster1.xml"/><Relationship Id="rId46"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commentAuthors" Target="commentAuthors.xml"/><Relationship Id="rId45"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Ferrie" userId="3e06e0b0-3fe2-4a94-af38-cc5f447ecc23" providerId="ADAL" clId="{C18A80AB-E413-4375-A112-C09A75423395}"/>
    <pc:docChg chg="undo custSel modSld">
      <pc:chgData name="Rebecca Ferrie" userId="3e06e0b0-3fe2-4a94-af38-cc5f447ecc23" providerId="ADAL" clId="{C18A80AB-E413-4375-A112-C09A75423395}" dt="2023-05-17T17:07:03.333" v="40" actId="1038"/>
      <pc:docMkLst>
        <pc:docMk/>
      </pc:docMkLst>
      <pc:sldChg chg="modSp mod">
        <pc:chgData name="Rebecca Ferrie" userId="3e06e0b0-3fe2-4a94-af38-cc5f447ecc23" providerId="ADAL" clId="{C18A80AB-E413-4375-A112-C09A75423395}" dt="2023-05-17T17:07:03.333" v="40" actId="1038"/>
        <pc:sldMkLst>
          <pc:docMk/>
          <pc:sldMk cId="3533807498" sldId="1113"/>
        </pc:sldMkLst>
        <pc:spChg chg="mod">
          <ac:chgData name="Rebecca Ferrie" userId="3e06e0b0-3fe2-4a94-af38-cc5f447ecc23" providerId="ADAL" clId="{C18A80AB-E413-4375-A112-C09A75423395}" dt="2023-05-17T17:07:03.333" v="40" actId="1038"/>
          <ac:spMkLst>
            <pc:docMk/>
            <pc:sldMk cId="3533807498" sldId="1113"/>
            <ac:spMk id="18" creationId="{F10D069E-AC58-4049-B45C-6150CF3A85E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5/17/2023</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2023-05-17</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defTabSz="914674">
              <a:defRPr/>
            </a:pPr>
            <a:fld id="{B2D11531-2816-406B-B695-3DA7D013782A}" type="slidenum">
              <a:rPr lang="en-CA">
                <a:solidFill>
                  <a:prstClr val="black"/>
                </a:solidFill>
                <a:latin typeface="Calibri" panose="020F0502020204030204"/>
              </a:rPr>
              <a:pPr defTabSz="914674">
                <a:defRPr/>
              </a:pPr>
              <a:t>1</a:t>
            </a:fld>
            <a:endParaRPr lang="en-CA">
              <a:solidFill>
                <a:prstClr val="black"/>
              </a:solidFill>
              <a:latin typeface="Calibri" panose="020F0502020204030204"/>
            </a:endParaRPr>
          </a:p>
        </p:txBody>
      </p:sp>
    </p:spTree>
    <p:extLst>
      <p:ext uri="{BB962C8B-B14F-4D97-AF65-F5344CB8AC3E}">
        <p14:creationId xmlns:p14="http://schemas.microsoft.com/office/powerpoint/2010/main" val="2670233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22762907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17</a:t>
            </a:fld>
            <a:endParaRPr lang="en-US"/>
          </a:p>
        </p:txBody>
      </p:sp>
    </p:spTree>
    <p:extLst>
      <p:ext uri="{BB962C8B-B14F-4D97-AF65-F5344CB8AC3E}">
        <p14:creationId xmlns:p14="http://schemas.microsoft.com/office/powerpoint/2010/main" val="2908397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a:effectLst/>
                <a:latin typeface="Times New Roman" panose="02020603050405020304" pitchFamily="18" charset="0"/>
                <a:ea typeface="Calibri" panose="020F0502020204030204" pitchFamily="34" charset="0"/>
              </a:rPr>
              <a:t># taken from Shadrach presentation at PUM April 2023. Enrolments since July 2021 for all three platforms.</a:t>
            </a:r>
          </a:p>
          <a:p>
            <a:endParaRPr lang="en-CA"/>
          </a:p>
        </p:txBody>
      </p:sp>
      <p:sp>
        <p:nvSpPr>
          <p:cNvPr id="4" name="Slide Number Placeholder 3"/>
          <p:cNvSpPr>
            <a:spLocks noGrp="1"/>
          </p:cNvSpPr>
          <p:nvPr>
            <p:ph type="sldNum" sz="quarter" idx="5"/>
          </p:nvPr>
        </p:nvSpPr>
        <p:spPr/>
        <p:txBody>
          <a:bodyPr/>
          <a:lstStyle/>
          <a:p>
            <a:fld id="{B2D11531-2816-406B-B695-3DA7D013782A}" type="slidenum">
              <a:rPr lang="en-CA" smtClean="0"/>
              <a:t>18</a:t>
            </a:fld>
            <a:endParaRPr lang="en-CA"/>
          </a:p>
        </p:txBody>
      </p:sp>
    </p:spTree>
    <p:extLst>
      <p:ext uri="{BB962C8B-B14F-4D97-AF65-F5344CB8AC3E}">
        <p14:creationId xmlns:p14="http://schemas.microsoft.com/office/powerpoint/2010/main" val="37759484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a:t>Belize</a:t>
            </a:r>
          </a:p>
          <a:p>
            <a:r>
              <a:rPr lang="en-US"/>
              <a:t>Benefits: skills, expected income</a:t>
            </a:r>
          </a:p>
          <a:p>
            <a:endParaRPr lang="en-US"/>
          </a:p>
          <a:p>
            <a:r>
              <a:rPr lang="en-US" sz="1000" kern="1200">
                <a:solidFill>
                  <a:schemeClr val="bg1"/>
                </a:solidFill>
                <a:latin typeface="+mn-lt"/>
                <a:ea typeface="+mn-ea"/>
                <a:cs typeface="+mn-cs"/>
              </a:rPr>
              <a:t>Social Return on Investment of an Open School showed that every US$ invested resulted in US$8 worth of benefits to students.</a:t>
            </a:r>
            <a:endParaRPr lang="en-US"/>
          </a:p>
          <a:p>
            <a:endParaRPr lang="en-US"/>
          </a:p>
        </p:txBody>
      </p:sp>
      <p:sp>
        <p:nvSpPr>
          <p:cNvPr id="4" name="Slide Number Placeholder 3"/>
          <p:cNvSpPr>
            <a:spLocks noGrp="1"/>
          </p:cNvSpPr>
          <p:nvPr>
            <p:ph type="sldNum" sz="quarter" idx="10"/>
          </p:nvPr>
        </p:nvSpPr>
        <p:spPr/>
        <p:txBody>
          <a:bodyPr/>
          <a:lstStyle/>
          <a:p>
            <a:fld id="{9F1A785F-37C7-41D6-B63B-7EA1E1902DB4}"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12803264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21</a:t>
            </a:fld>
            <a:endParaRPr lang="en-CA"/>
          </a:p>
        </p:txBody>
      </p:sp>
    </p:spTree>
    <p:extLst>
      <p:ext uri="{BB962C8B-B14F-4D97-AF65-F5344CB8AC3E}">
        <p14:creationId xmlns:p14="http://schemas.microsoft.com/office/powerpoint/2010/main" val="3779633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a:solidFill>
                  <a:srgbClr val="D1D5DB"/>
                </a:solidFill>
                <a:effectLst/>
                <a:latin typeface="Söhne"/>
              </a:rPr>
              <a:t>Blue collar skills are required for jobs in industries that involve manual labor, such as construction, manufacturing, transportation, and agriculture (Technical, physical, spatial, time management, teamwork, and safety). As the workforce evolves and new technologies emerge, blue collar workers will need to continually update their skills to keep up with changing job demands.</a:t>
            </a:r>
          </a:p>
          <a:p>
            <a:endParaRPr lang="en-US" b="0" i="0">
              <a:solidFill>
                <a:srgbClr val="D1D5DB"/>
              </a:solidFill>
              <a:effectLst/>
              <a:latin typeface="Söhne"/>
            </a:endParaRPr>
          </a:p>
          <a:p>
            <a:pPr defTabSz="933237">
              <a:defRPr/>
            </a:pPr>
            <a:r>
              <a:rPr lang="en-US" b="0" i="0">
                <a:solidFill>
                  <a:srgbClr val="D1D5DB"/>
                </a:solidFill>
                <a:effectLst/>
                <a:latin typeface="Söhne"/>
              </a:rPr>
              <a:t>Empathy skills enable workforce to build strong relationships, provide effective care and support, and to work collaboratively with others, especially in professions like healthcare, education, social work, counseling, and customer service (Active listening, emotional intelligence, communication, cultural competence, patience and tolerance, and problem solving).</a:t>
            </a:r>
          </a:p>
          <a:p>
            <a:endParaRPr lang="en-US" b="0" i="0">
              <a:solidFill>
                <a:srgbClr val="D1D5DB"/>
              </a:solidFill>
              <a:effectLst/>
              <a:latin typeface="Söhne"/>
            </a:endParaRPr>
          </a:p>
          <a:p>
            <a:r>
              <a:rPr lang="en-US" b="0" i="0">
                <a:solidFill>
                  <a:srgbClr val="D1D5DB"/>
                </a:solidFill>
                <a:effectLst/>
                <a:latin typeface="Söhne"/>
              </a:rPr>
              <a:t>Creativity and innovation – Creativity enable workforce to generate new and original ideas, while innovation enables them to turn the ideas created into practical solutions that add value (complex problem solving, adaptability, curiosity, open mindedness, collaboration and entrepreneurship).</a:t>
            </a:r>
            <a:endParaRPr lang="en-CA"/>
          </a:p>
        </p:txBody>
      </p:sp>
      <p:sp>
        <p:nvSpPr>
          <p:cNvPr id="4" name="Slide Number Placeholder 3"/>
          <p:cNvSpPr>
            <a:spLocks noGrp="1"/>
          </p:cNvSpPr>
          <p:nvPr>
            <p:ph type="sldNum" sz="quarter" idx="5"/>
          </p:nvPr>
        </p:nvSpPr>
        <p:spPr/>
        <p:txBody>
          <a:bodyPr/>
          <a:lstStyle/>
          <a:p>
            <a:fld id="{648BB336-A23A-480D-A52C-6EA85BA22483}" type="slidenum">
              <a:rPr lang="en-CA" smtClean="0"/>
              <a:t>23</a:t>
            </a:fld>
            <a:endParaRPr lang="en-CA"/>
          </a:p>
        </p:txBody>
      </p:sp>
    </p:spTree>
    <p:extLst>
      <p:ext uri="{BB962C8B-B14F-4D97-AF65-F5344CB8AC3E}">
        <p14:creationId xmlns:p14="http://schemas.microsoft.com/office/powerpoint/2010/main" val="3351948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27</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4219900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a:solidFill>
                <a:srgbClr val="000000"/>
              </a:solidFill>
              <a:latin typeface="ITC Galliard Pro"/>
            </a:endParaRPr>
          </a:p>
          <a:p>
            <a:r>
              <a:rPr lang="en-US" sz="1800" b="0" i="0" u="none" strike="noStrike" baseline="0">
                <a:solidFill>
                  <a:srgbClr val="3F3F41"/>
                </a:solidFill>
                <a:latin typeface="ITC Galliard Pro"/>
              </a:rPr>
              <a:t>COL continues to promote ‘learning for sustainable development’. Learning must lead to economic growth, social inclusion and environmental conservation. </a:t>
            </a:r>
            <a:endParaRPr lang="en-GB"/>
          </a:p>
        </p:txBody>
      </p:sp>
      <p:sp>
        <p:nvSpPr>
          <p:cNvPr id="4" name="Slide Number Placeholder 3"/>
          <p:cNvSpPr>
            <a:spLocks noGrp="1"/>
          </p:cNvSpPr>
          <p:nvPr>
            <p:ph type="sldNum" sz="quarter" idx="10"/>
          </p:nvPr>
        </p:nvSpPr>
        <p:spPr/>
        <p:txBody>
          <a:bodyPr/>
          <a:lstStyle/>
          <a:p>
            <a:fld id="{BCF431FB-46BD-4AD2-BB8C-7049FB77C2CC}" type="slidenum">
              <a:rPr lang="en-GB" smtClean="0"/>
              <a:t>4</a:t>
            </a:fld>
            <a:endParaRPr lang="en-GB"/>
          </a:p>
        </p:txBody>
      </p:sp>
    </p:spTree>
    <p:extLst>
      <p:ext uri="{BB962C8B-B14F-4D97-AF65-F5344CB8AC3E}">
        <p14:creationId xmlns:p14="http://schemas.microsoft.com/office/powerpoint/2010/main" val="17358655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7</a:t>
            </a:fld>
            <a:endParaRPr lang="en-US"/>
          </a:p>
        </p:txBody>
      </p:sp>
    </p:spTree>
    <p:extLst>
      <p:ext uri="{BB962C8B-B14F-4D97-AF65-F5344CB8AC3E}">
        <p14:creationId xmlns:p14="http://schemas.microsoft.com/office/powerpoint/2010/main" val="1903077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COL supported the </a:t>
            </a:r>
            <a:r>
              <a:rPr lang="en-US"/>
              <a:t>Ministry of Education, Tertiary Education, Science and Technology. Mauritius to develop the national OER policy and assisted the revision and implementation of ICT in education and training policy for Seychelles. In Sierra Leone, a national policy for open and distance learning in tertiary education was developed along with building the capacity of the Tertiary Education Commission to ensure systematic implementation of the policy in educational institutions.</a:t>
            </a:r>
            <a:endParaRPr lang="en-CA"/>
          </a:p>
        </p:txBody>
      </p:sp>
      <p:sp>
        <p:nvSpPr>
          <p:cNvPr id="4" name="Slide Number Placeholder 3"/>
          <p:cNvSpPr>
            <a:spLocks noGrp="1"/>
          </p:cNvSpPr>
          <p:nvPr>
            <p:ph type="sldNum" sz="quarter" idx="5"/>
          </p:nvPr>
        </p:nvSpPr>
        <p:spPr/>
        <p:txBody>
          <a:bodyPr/>
          <a:lstStyle/>
          <a:p>
            <a:fld id="{B23F5141-3E97-4E6B-B00C-DC66489E0DF5}" type="slidenum">
              <a:rPr lang="en-CA" smtClean="0"/>
              <a:t>8</a:t>
            </a:fld>
            <a:endParaRPr lang="en-CA"/>
          </a:p>
        </p:txBody>
      </p:sp>
    </p:spTree>
    <p:extLst>
      <p:ext uri="{BB962C8B-B14F-4D97-AF65-F5344CB8AC3E}">
        <p14:creationId xmlns:p14="http://schemas.microsoft.com/office/powerpoint/2010/main" val="1139409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is the first of several presentations each of which summarises the key issues in different chapters of COL’s new publication </a:t>
            </a:r>
            <a:r>
              <a:rPr lang="en-US" i="1"/>
              <a:t>Addressing the Needs of Out of School Children through Expansion of </a:t>
            </a:r>
            <a:br>
              <a:rPr lang="en-US" i="1"/>
            </a:br>
            <a:r>
              <a:rPr lang="en-US" i="1"/>
              <a:t>Open Schooling. </a:t>
            </a:r>
            <a:r>
              <a:rPr lang="en-US" i="0"/>
              <a:t>This first presentation discusses Chapter 1 by Tony Mays.</a:t>
            </a:r>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4513173-708C-41F6-B918-200267073A8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3053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12</a:t>
            </a:fld>
            <a:endParaRPr lang="en-US"/>
          </a:p>
        </p:txBody>
      </p:sp>
    </p:spTree>
    <p:extLst>
      <p:ext uri="{BB962C8B-B14F-4D97-AF65-F5344CB8AC3E}">
        <p14:creationId xmlns:p14="http://schemas.microsoft.com/office/powerpoint/2010/main" val="24078228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13</a:t>
            </a:fld>
            <a:endParaRPr lang="en-US"/>
          </a:p>
        </p:txBody>
      </p:sp>
    </p:spTree>
    <p:extLst>
      <p:ext uri="{BB962C8B-B14F-4D97-AF65-F5344CB8AC3E}">
        <p14:creationId xmlns:p14="http://schemas.microsoft.com/office/powerpoint/2010/main" val="2946435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3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80DE11-9CC4-4868-8908-A70E3BE61740}"/>
              </a:ext>
            </a:extLst>
          </p:cNvPr>
          <p:cNvSpPr/>
          <p:nvPr userDrawn="1"/>
        </p:nvSpPr>
        <p:spPr>
          <a:xfrm>
            <a:off x="0" y="-4738"/>
            <a:ext cx="12192000" cy="2187524"/>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752742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a:p>
        </p:txBody>
      </p:sp>
    </p:spTree>
    <p:extLst>
      <p:ext uri="{BB962C8B-B14F-4D97-AF65-F5344CB8AC3E}">
        <p14:creationId xmlns:p14="http://schemas.microsoft.com/office/powerpoint/2010/main" val="1769672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a:p>
        </p:txBody>
      </p:sp>
    </p:spTree>
    <p:extLst>
      <p:ext uri="{BB962C8B-B14F-4D97-AF65-F5344CB8AC3E}">
        <p14:creationId xmlns:p14="http://schemas.microsoft.com/office/powerpoint/2010/main" val="2808117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66339-095D-4CA6-8EDE-995FB5EF6F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CC3189-3D91-4B2A-B85C-672223E8F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40B84E-F459-4149-A304-480644A2E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D7064C-729A-4820-9BBF-CF05CB123F5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5/17/2023</a:t>
            </a:fld>
            <a:endParaRPr lang="en-US"/>
          </a:p>
        </p:txBody>
      </p:sp>
      <p:sp>
        <p:nvSpPr>
          <p:cNvPr id="6" name="Footer Placeholder 5">
            <a:extLst>
              <a:ext uri="{FF2B5EF4-FFF2-40B4-BE49-F238E27FC236}">
                <a16:creationId xmlns:a16="http://schemas.microsoft.com/office/drawing/2014/main" id="{0DD8F65A-BB83-4CA5-8E62-52A962414B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CEB9FD-1D1E-4FDC-89F6-E0547465EC14}"/>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3233103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6FDEC-1BB7-4A1B-85E4-24755F9B91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286321-E932-4DFA-938F-BFB1CFF39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F4D541-0142-4F19-8720-FAD461DD29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B320954-656F-4A86-A79A-9FFF312F8490}"/>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5/17/2023</a:t>
            </a:fld>
            <a:endParaRPr lang="en-US"/>
          </a:p>
        </p:txBody>
      </p:sp>
      <p:sp>
        <p:nvSpPr>
          <p:cNvPr id="6" name="Footer Placeholder 5">
            <a:extLst>
              <a:ext uri="{FF2B5EF4-FFF2-40B4-BE49-F238E27FC236}">
                <a16:creationId xmlns:a16="http://schemas.microsoft.com/office/drawing/2014/main" id="{EF6CC1EF-E1F1-452A-86D0-B20F5A8031E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EEFFDD4-F35D-4B9A-A85E-013CC8BE0B37}"/>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801445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934473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2"/>
            <a:ext cx="2743200" cy="365125"/>
          </a:xfrm>
          <a:prstGeom prst="rect">
            <a:avLst/>
          </a:prstGeom>
        </p:spPr>
        <p:txBody>
          <a:bodyPr/>
          <a:lstStyle/>
          <a:p>
            <a:fld id="{841C7C4D-4187-4444-BF5E-C3A8E92A2532}" type="datetimeFigureOut">
              <a:rPr lang="en-US" smtClean="0"/>
              <a:t>5/17/2023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2"/>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1156644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5930E77-288E-4CBC-8DAB-69F24B6B73DC}"/>
              </a:ext>
            </a:extLst>
          </p:cNvPr>
          <p:cNvSpPr>
            <a:spLocks noGrp="1"/>
          </p:cNvSpPr>
          <p:nvPr>
            <p:ph type="pic" sz="quarter" idx="10"/>
          </p:nvPr>
        </p:nvSpPr>
        <p:spPr>
          <a:xfrm>
            <a:off x="874643" y="1917540"/>
            <a:ext cx="1736035" cy="3022916"/>
          </a:xfrm>
          <a:custGeom>
            <a:avLst/>
            <a:gdLst>
              <a:gd name="connsiteX0" fmla="*/ 0 w 1736035"/>
              <a:gd name="connsiteY0" fmla="*/ 0 h 3022916"/>
              <a:gd name="connsiteX1" fmla="*/ 1736035 w 1736035"/>
              <a:gd name="connsiteY1" fmla="*/ 0 h 3022916"/>
              <a:gd name="connsiteX2" fmla="*/ 1736035 w 1736035"/>
              <a:gd name="connsiteY2" fmla="*/ 3022916 h 3022916"/>
              <a:gd name="connsiteX3" fmla="*/ 0 w 1736035"/>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1736035" h="3022916">
                <a:moveTo>
                  <a:pt x="0" y="0"/>
                </a:moveTo>
                <a:lnTo>
                  <a:pt x="1736035" y="0"/>
                </a:lnTo>
                <a:lnTo>
                  <a:pt x="1736035" y="3022916"/>
                </a:lnTo>
                <a:lnTo>
                  <a:pt x="0" y="3022916"/>
                </a:lnTo>
                <a:close/>
              </a:path>
            </a:pathLst>
          </a:custGeom>
        </p:spPr>
        <p:txBody>
          <a:bodyPr wrap="square">
            <a:noAutofit/>
          </a:bodyPr>
          <a:lstStyle/>
          <a:p>
            <a:endParaRPr lang="en-US"/>
          </a:p>
        </p:txBody>
      </p:sp>
      <p:sp>
        <p:nvSpPr>
          <p:cNvPr id="7" name="Picture Placeholder 6">
            <a:extLst>
              <a:ext uri="{FF2B5EF4-FFF2-40B4-BE49-F238E27FC236}">
                <a16:creationId xmlns:a16="http://schemas.microsoft.com/office/drawing/2014/main" id="{37892FCC-1B88-4E46-BB35-31038E99CAA4}"/>
              </a:ext>
            </a:extLst>
          </p:cNvPr>
          <p:cNvSpPr>
            <a:spLocks noGrp="1"/>
          </p:cNvSpPr>
          <p:nvPr>
            <p:ph type="pic" sz="quarter" idx="11"/>
          </p:nvPr>
        </p:nvSpPr>
        <p:spPr>
          <a:xfrm>
            <a:off x="2940720" y="1917540"/>
            <a:ext cx="4440740" cy="3022916"/>
          </a:xfrm>
          <a:custGeom>
            <a:avLst/>
            <a:gdLst>
              <a:gd name="connsiteX0" fmla="*/ 0 w 4440740"/>
              <a:gd name="connsiteY0" fmla="*/ 0 h 3022916"/>
              <a:gd name="connsiteX1" fmla="*/ 4440740 w 4440740"/>
              <a:gd name="connsiteY1" fmla="*/ 0 h 3022916"/>
              <a:gd name="connsiteX2" fmla="*/ 4440740 w 4440740"/>
              <a:gd name="connsiteY2" fmla="*/ 3022916 h 3022916"/>
              <a:gd name="connsiteX3" fmla="*/ 0 w 4440740"/>
              <a:gd name="connsiteY3" fmla="*/ 3022916 h 3022916"/>
            </a:gdLst>
            <a:ahLst/>
            <a:cxnLst>
              <a:cxn ang="0">
                <a:pos x="connsiteX0" y="connsiteY0"/>
              </a:cxn>
              <a:cxn ang="0">
                <a:pos x="connsiteX1" y="connsiteY1"/>
              </a:cxn>
              <a:cxn ang="0">
                <a:pos x="connsiteX2" y="connsiteY2"/>
              </a:cxn>
              <a:cxn ang="0">
                <a:pos x="connsiteX3" y="connsiteY3"/>
              </a:cxn>
            </a:cxnLst>
            <a:rect l="l" t="t" r="r" b="b"/>
            <a:pathLst>
              <a:path w="4440740" h="3022916">
                <a:moveTo>
                  <a:pt x="0" y="0"/>
                </a:moveTo>
                <a:lnTo>
                  <a:pt x="4440740" y="0"/>
                </a:lnTo>
                <a:lnTo>
                  <a:pt x="4440740" y="3022916"/>
                </a:lnTo>
                <a:lnTo>
                  <a:pt x="0" y="3022916"/>
                </a:lnTo>
                <a:close/>
              </a:path>
            </a:pathLst>
          </a:custGeom>
        </p:spPr>
        <p:txBody>
          <a:bodyPr wrap="square">
            <a:noAutofit/>
          </a:bodyPr>
          <a:lstStyle/>
          <a:p>
            <a:endParaRPr lang="en-US"/>
          </a:p>
        </p:txBody>
      </p:sp>
    </p:spTree>
    <p:extLst>
      <p:ext uri="{BB962C8B-B14F-4D97-AF65-F5344CB8AC3E}">
        <p14:creationId xmlns:p14="http://schemas.microsoft.com/office/powerpoint/2010/main" val="25521830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screen">
            <a:extLst>
              <a:ext uri="{28A0092B-C50C-407E-A947-70E740481C1C}">
                <a14:useLocalDpi xmlns:a14="http://schemas.microsoft.com/office/drawing/2010/main"/>
              </a:ext>
            </a:extLst>
          </a:blip>
          <a:srcRect r="-2" b="-1141"/>
          <a:stretch/>
        </p:blipFill>
        <p:spPr>
          <a:xfrm>
            <a:off x="-33867" y="-38101"/>
            <a:ext cx="6062133" cy="7917929"/>
          </a:xfrm>
          <a:prstGeom prst="rect">
            <a:avLst/>
          </a:prstGeom>
        </p:spPr>
      </p:pic>
      <p:sp>
        <p:nvSpPr>
          <p:cNvPr id="6" name="Title 4"/>
          <p:cNvSpPr>
            <a:spLocks noGrp="1"/>
          </p:cNvSpPr>
          <p:nvPr>
            <p:ph type="title"/>
          </p:nvPr>
        </p:nvSpPr>
        <p:spPr>
          <a:xfrm>
            <a:off x="4165600" y="5649687"/>
            <a:ext cx="8026400" cy="1208314"/>
          </a:xfrm>
        </p:spPr>
        <p:txBody>
          <a:bodyPr>
            <a:normAutofit/>
          </a:bodyPr>
          <a:lstStyle>
            <a:lvl1pPr algn="l">
              <a:defRPr sz="2800"/>
            </a:lvl1pPr>
          </a:lstStyle>
          <a:p>
            <a:r>
              <a:rPr lang="en-US"/>
              <a:t>Click to edit Master title style</a:t>
            </a:r>
          </a:p>
        </p:txBody>
      </p:sp>
    </p:spTree>
    <p:extLst>
      <p:ext uri="{BB962C8B-B14F-4D97-AF65-F5344CB8AC3E}">
        <p14:creationId xmlns:p14="http://schemas.microsoft.com/office/powerpoint/2010/main" val="2135292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250375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Tree>
    <p:extLst>
      <p:ext uri="{BB962C8B-B14F-4D97-AF65-F5344CB8AC3E}">
        <p14:creationId xmlns:p14="http://schemas.microsoft.com/office/powerpoint/2010/main" val="33373676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5/17/2023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p>
        </p:txBody>
      </p:sp>
    </p:spTree>
    <p:extLst>
      <p:ext uri="{BB962C8B-B14F-4D97-AF65-F5344CB8AC3E}">
        <p14:creationId xmlns:p14="http://schemas.microsoft.com/office/powerpoint/2010/main" val="7277769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5/17/2023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0549972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9391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2_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marL="342900" indent="-342900">
              <a:buClr>
                <a:schemeClr val="tx2">
                  <a:lumMod val="75000"/>
                </a:schemeClr>
              </a:buClr>
              <a:buFont typeface="Arial" panose="020B0604020202020204" pitchFamily="34" charset="0"/>
              <a:buChar cha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5/17/2023</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p>
        </p:txBody>
      </p:sp>
    </p:spTree>
    <p:extLst>
      <p:ext uri="{BB962C8B-B14F-4D97-AF65-F5344CB8AC3E}">
        <p14:creationId xmlns:p14="http://schemas.microsoft.com/office/powerpoint/2010/main" val="490995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5/17/2023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848AA-6A72-2B38-A597-5A399776BEA0}"/>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1644322D-E384-5426-B993-E2A46AD204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8C546AEF-4865-818E-80B2-B7192562DCC8}"/>
              </a:ext>
            </a:extLst>
          </p:cNvPr>
          <p:cNvSpPr>
            <a:spLocks noGrp="1"/>
          </p:cNvSpPr>
          <p:nvPr>
            <p:ph type="dt" sz="half" idx="10"/>
          </p:nvPr>
        </p:nvSpPr>
        <p:spPr/>
        <p:txBody>
          <a:bodyPr/>
          <a:lstStyle/>
          <a:p>
            <a:fld id="{B0FEEA97-CE9F-419A-A350-5991F38CBCCF}" type="datetimeFigureOut">
              <a:rPr lang="en-CA" smtClean="0"/>
              <a:t>2023-05-17</a:t>
            </a:fld>
            <a:endParaRPr lang="en-CA"/>
          </a:p>
        </p:txBody>
      </p:sp>
      <p:sp>
        <p:nvSpPr>
          <p:cNvPr id="5" name="Footer Placeholder 4">
            <a:extLst>
              <a:ext uri="{FF2B5EF4-FFF2-40B4-BE49-F238E27FC236}">
                <a16:creationId xmlns:a16="http://schemas.microsoft.com/office/drawing/2014/main" id="{5C16A48D-7C3C-7819-AB2D-2E30DAC0902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74CCA747-B408-D6C8-A9EB-B3704A85D0C9}"/>
              </a:ext>
            </a:extLst>
          </p:cNvPr>
          <p:cNvSpPr>
            <a:spLocks noGrp="1"/>
          </p:cNvSpPr>
          <p:nvPr>
            <p:ph type="sldNum" sz="quarter" idx="12"/>
          </p:nvPr>
        </p:nvSpPr>
        <p:spPr/>
        <p:txBody>
          <a:bodyPr/>
          <a:lstStyle/>
          <a:p>
            <a:fld id="{64A523DB-89AC-467C-9118-8961433BAEEB}" type="slidenum">
              <a:rPr lang="en-CA" smtClean="0"/>
              <a:t>‹#›</a:t>
            </a:fld>
            <a:endParaRPr lang="en-CA"/>
          </a:p>
        </p:txBody>
      </p:sp>
    </p:spTree>
    <p:extLst>
      <p:ext uri="{BB962C8B-B14F-4D97-AF65-F5344CB8AC3E}">
        <p14:creationId xmlns:p14="http://schemas.microsoft.com/office/powerpoint/2010/main" val="9159743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47050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0ECAB-68BF-450B-AA6C-80A0F5A5D979}"/>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2A23D9D4-C002-4C93-8EB7-1383A412CF0F}"/>
              </a:ext>
            </a:extLst>
          </p:cNvPr>
          <p:cNvSpPr>
            <a:spLocks noGrp="1"/>
          </p:cNvSpPr>
          <p:nvPr>
            <p:ph type="dt" sz="half" idx="10"/>
          </p:nvPr>
        </p:nvSpPr>
        <p:spPr/>
        <p:txBody>
          <a:bodyPr/>
          <a:lstStyle/>
          <a:p>
            <a:fld id="{86269F3D-AE94-45EE-B094-2555F67CF215}" type="datetimeFigureOut">
              <a:rPr lang="en-CA" smtClean="0"/>
              <a:t>2023-05-17</a:t>
            </a:fld>
            <a:endParaRPr lang="en-CA"/>
          </a:p>
        </p:txBody>
      </p:sp>
      <p:sp>
        <p:nvSpPr>
          <p:cNvPr id="4" name="Footer Placeholder 3">
            <a:extLst>
              <a:ext uri="{FF2B5EF4-FFF2-40B4-BE49-F238E27FC236}">
                <a16:creationId xmlns:a16="http://schemas.microsoft.com/office/drawing/2014/main" id="{F462E343-24B4-49F8-88B4-9EDC0C05BA4F}"/>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9BB94D0F-A5D1-46E3-9B9C-2111098D2B4D}"/>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3796919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F862F2-DE12-46F7-BF39-B52F54A84E8F}"/>
              </a:ext>
            </a:extLst>
          </p:cNvPr>
          <p:cNvSpPr>
            <a:spLocks noGrp="1"/>
          </p:cNvSpPr>
          <p:nvPr>
            <p:ph type="dt" sz="half" idx="10"/>
          </p:nvPr>
        </p:nvSpPr>
        <p:spPr/>
        <p:txBody>
          <a:bodyPr/>
          <a:lstStyle/>
          <a:p>
            <a:fld id="{86269F3D-AE94-45EE-B094-2555F67CF215}" type="datetimeFigureOut">
              <a:rPr lang="en-CA" smtClean="0"/>
              <a:t>2023-05-17</a:t>
            </a:fld>
            <a:endParaRPr lang="en-CA"/>
          </a:p>
        </p:txBody>
      </p:sp>
      <p:sp>
        <p:nvSpPr>
          <p:cNvPr id="3" name="Footer Placeholder 2">
            <a:extLst>
              <a:ext uri="{FF2B5EF4-FFF2-40B4-BE49-F238E27FC236}">
                <a16:creationId xmlns:a16="http://schemas.microsoft.com/office/drawing/2014/main" id="{E4349417-9EFF-4154-926C-D5A9B6DCF0EC}"/>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05584111-0EA8-4546-AE7C-BCA93DEEEE4F}"/>
              </a:ext>
            </a:extLst>
          </p:cNvPr>
          <p:cNvSpPr>
            <a:spLocks noGrp="1"/>
          </p:cNvSpPr>
          <p:nvPr>
            <p:ph type="sldNum" sz="quarter" idx="12"/>
          </p:nvPr>
        </p:nvSpPr>
        <p:spPr/>
        <p:txBody>
          <a:bodyPr/>
          <a:lstStyle/>
          <a:p>
            <a:fld id="{C5881719-840E-4ABD-97BD-53D9D027882F}" type="slidenum">
              <a:rPr lang="en-CA" smtClean="0"/>
              <a:t>‹#›</a:t>
            </a:fld>
            <a:endParaRPr lang="en-CA"/>
          </a:p>
        </p:txBody>
      </p:sp>
    </p:spTree>
    <p:extLst>
      <p:ext uri="{BB962C8B-B14F-4D97-AF65-F5344CB8AC3E}">
        <p14:creationId xmlns:p14="http://schemas.microsoft.com/office/powerpoint/2010/main" val="29441926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491D8-37A4-81F9-F2CA-5F12AD71D19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4637CB4F-916E-48F1-23D9-CA808F95FDD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F8F2E3E-3660-489E-56FD-F120050E60A0}"/>
              </a:ext>
            </a:extLst>
          </p:cNvPr>
          <p:cNvSpPr>
            <a:spLocks noGrp="1"/>
          </p:cNvSpPr>
          <p:nvPr>
            <p:ph type="dt" sz="half" idx="10"/>
          </p:nvPr>
        </p:nvSpPr>
        <p:spPr/>
        <p:txBody>
          <a:bodyPr/>
          <a:lstStyle/>
          <a:p>
            <a:fld id="{67C7B7A2-73FE-4368-AE1E-F3C90D128485}" type="datetimeFigureOut">
              <a:rPr lang="en-CA" smtClean="0"/>
              <a:t>2023-05-17</a:t>
            </a:fld>
            <a:endParaRPr lang="en-CA"/>
          </a:p>
        </p:txBody>
      </p:sp>
      <p:sp>
        <p:nvSpPr>
          <p:cNvPr id="5" name="Footer Placeholder 4">
            <a:extLst>
              <a:ext uri="{FF2B5EF4-FFF2-40B4-BE49-F238E27FC236}">
                <a16:creationId xmlns:a16="http://schemas.microsoft.com/office/drawing/2014/main" id="{70305038-AB6C-DAC5-E309-EB04AE5BB2EF}"/>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C63B28A-C060-6937-82C0-31272F06C9D0}"/>
              </a:ext>
            </a:extLst>
          </p:cNvPr>
          <p:cNvSpPr>
            <a:spLocks noGrp="1"/>
          </p:cNvSpPr>
          <p:nvPr>
            <p:ph type="sldNum" sz="quarter" idx="12"/>
          </p:nvPr>
        </p:nvSpPr>
        <p:spPr/>
        <p:txBody>
          <a:bodyPr/>
          <a:lstStyle/>
          <a:p>
            <a:fld id="{AEBF3BBC-A3B7-453F-B8B0-394C52E68394}" type="slidenum">
              <a:rPr lang="en-CA" smtClean="0"/>
              <a:t>‹#›</a:t>
            </a:fld>
            <a:endParaRPr lang="en-CA"/>
          </a:p>
        </p:txBody>
      </p:sp>
    </p:spTree>
    <p:extLst>
      <p:ext uri="{BB962C8B-B14F-4D97-AF65-F5344CB8AC3E}">
        <p14:creationId xmlns:p14="http://schemas.microsoft.com/office/powerpoint/2010/main" val="35898008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5/17/2023</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621663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5/17/2023</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5/17/2023</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29.xml"/><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1.xml"/><Relationship Id="rId1"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3.xml"/><Relationship Id="rId1" Type="http://schemas.openxmlformats.org/officeDocument/2006/relationships/slideLayout" Target="../slideLayouts/slideLayout32.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96" r:id="rId1"/>
    <p:sldLayoutId id="2147483778" r:id="rId2"/>
    <p:sldLayoutId id="2147483757" r:id="rId3"/>
    <p:sldLayoutId id="2147483754" r:id="rId4"/>
    <p:sldLayoutId id="2147483768" r:id="rId5"/>
    <p:sldLayoutId id="2147483651" r:id="rId6"/>
    <p:sldLayoutId id="2147483652" r:id="rId7"/>
    <p:sldLayoutId id="2147483653" r:id="rId8"/>
    <p:sldLayoutId id="2147483755" r:id="rId9"/>
    <p:sldLayoutId id="2147483756" r:id="rId10"/>
    <p:sldLayoutId id="2147483772" r:id="rId11"/>
    <p:sldLayoutId id="2147483773" r:id="rId12"/>
    <p:sldLayoutId id="2147483771" r:id="rId13"/>
    <p:sldLayoutId id="2147483775" r:id="rId14"/>
    <p:sldLayoutId id="2147483656" r:id="rId15"/>
    <p:sldLayoutId id="2147483657" r:id="rId16"/>
    <p:sldLayoutId id="2147483670" r:id="rId17"/>
    <p:sldLayoutId id="2147483752" r:id="rId18"/>
    <p:sldLayoutId id="2147483685" r:id="rId19"/>
    <p:sldLayoutId id="2147483764" r:id="rId20"/>
    <p:sldLayoutId id="2147483765" r:id="rId21"/>
    <p:sldLayoutId id="2147483767" r:id="rId22"/>
    <p:sldLayoutId id="2147483797" r:id="rId23"/>
    <p:sldLayoutId id="2147483799" r:id="rId24"/>
    <p:sldLayoutId id="2147483976" r:id="rId25"/>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89079309"/>
      </p:ext>
    </p:extLst>
  </p:cSld>
  <p:clrMap bg1="lt1" tx1="dk1" bg2="lt2" tx2="dk2" accent1="accent1" accent2="accent2" accent3="accent3" accent4="accent4" accent5="accent5" accent6="accent6" hlink="hlink" folHlink="folHlink"/>
  <p:sldLayoutIdLst>
    <p:sldLayoutId id="2147483727" r:id="rId1"/>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5/17/2023</a:t>
            </a:fld>
            <a:endParaRPr 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pic>
        <p:nvPicPr>
          <p:cNvPr id="7" name="Picture 6">
            <a:extLst>
              <a:ext uri="{FF2B5EF4-FFF2-40B4-BE49-F238E27FC236}">
                <a16:creationId xmlns:a16="http://schemas.microsoft.com/office/drawing/2014/main" id="{852CFDD4-49A5-409B-A21E-33AFCB3FE600}"/>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11351022" y="5967025"/>
            <a:ext cx="462756" cy="598565"/>
          </a:xfrm>
          <a:prstGeom prst="rect">
            <a:avLst/>
          </a:prstGeom>
        </p:spPr>
      </p:pic>
    </p:spTree>
    <p:extLst>
      <p:ext uri="{BB962C8B-B14F-4D97-AF65-F5344CB8AC3E}">
        <p14:creationId xmlns:p14="http://schemas.microsoft.com/office/powerpoint/2010/main" val="3576800441"/>
      </p:ext>
    </p:extLst>
  </p:cSld>
  <p:clrMap bg1="lt1" tx1="dk1" bg2="lt2" tx2="dk2" accent1="accent1" accent2="accent2" accent3="accent3" accent4="accent4" accent5="accent5" accent6="accent6" hlink="hlink" folHlink="folHlink"/>
  <p:sldLayoutIdLst>
    <p:sldLayoutId id="2147483954" r:id="rId1"/>
    <p:sldLayoutId id="2147483969"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2" y="-36285"/>
            <a:ext cx="12191999" cy="6894285"/>
          </a:xfrm>
          <a:prstGeom prst="rect">
            <a:avLst/>
          </a:prstGeom>
        </p:spPr>
      </p:pic>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5/17/2023</a:t>
            </a:fld>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8610600" y="6356352"/>
            <a:ext cx="2242309"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706"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862538-E5DB-12F0-DBC7-BE2271EE50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F40BF767-8E68-FC17-64F7-79CAC0A42B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FEB8C3B-66DC-5EE0-3E94-B32F2C7F64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FEEA97-CE9F-419A-A350-5991F38CBCCF}" type="datetimeFigureOut">
              <a:rPr lang="en-CA" smtClean="0"/>
              <a:t>2023-05-17</a:t>
            </a:fld>
            <a:endParaRPr lang="en-CA"/>
          </a:p>
        </p:txBody>
      </p:sp>
      <p:sp>
        <p:nvSpPr>
          <p:cNvPr id="5" name="Footer Placeholder 4">
            <a:extLst>
              <a:ext uri="{FF2B5EF4-FFF2-40B4-BE49-F238E27FC236}">
                <a16:creationId xmlns:a16="http://schemas.microsoft.com/office/drawing/2014/main" id="{24BE84B2-770E-5C80-FFA9-B8FE78794DE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6003EA8F-D6B2-5426-F105-78897C339E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A523DB-89AC-467C-9118-8961433BAEEB}" type="slidenum">
              <a:rPr lang="en-CA" smtClean="0"/>
              <a:t>‹#›</a:t>
            </a:fld>
            <a:endParaRPr lang="en-CA"/>
          </a:p>
        </p:txBody>
      </p:sp>
    </p:spTree>
    <p:extLst>
      <p:ext uri="{BB962C8B-B14F-4D97-AF65-F5344CB8AC3E}">
        <p14:creationId xmlns:p14="http://schemas.microsoft.com/office/powerpoint/2010/main" val="3940380577"/>
      </p:ext>
    </p:extLst>
  </p:cSld>
  <p:clrMap bg1="lt1" tx1="dk1" bg2="lt2" tx2="dk2" accent1="accent1" accent2="accent2" accent3="accent3" accent4="accent4" accent5="accent5" accent6="accent6" hlink="hlink" folHlink="folHlink"/>
  <p:sldLayoutIdLst>
    <p:sldLayoutId id="2147483974" r:id="rId1"/>
    <p:sldLayoutId id="2147483977"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9CBE72-DAD4-46C0-98DE-4D4D978184B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37879A5-B2AB-462F-9C0D-78685B2562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4F5E8BE0-EB75-4F6A-A010-BFD993FAB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269F3D-AE94-45EE-B094-2555F67CF215}" type="datetimeFigureOut">
              <a:rPr lang="en-CA" smtClean="0"/>
              <a:t>2023-05-17</a:t>
            </a:fld>
            <a:endParaRPr lang="en-CA"/>
          </a:p>
        </p:txBody>
      </p:sp>
      <p:sp>
        <p:nvSpPr>
          <p:cNvPr id="5" name="Footer Placeholder 4">
            <a:extLst>
              <a:ext uri="{FF2B5EF4-FFF2-40B4-BE49-F238E27FC236}">
                <a16:creationId xmlns:a16="http://schemas.microsoft.com/office/drawing/2014/main" id="{7F80AA75-AA3A-40DC-9008-082ACE42A43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13BEC7BC-5124-4425-9E0D-91A60F15A5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881719-840E-4ABD-97BD-53D9D027882F}" type="slidenum">
              <a:rPr lang="en-CA" smtClean="0"/>
              <a:t>‹#›</a:t>
            </a:fld>
            <a:endParaRPr lang="en-CA"/>
          </a:p>
        </p:txBody>
      </p:sp>
    </p:spTree>
    <p:extLst>
      <p:ext uri="{BB962C8B-B14F-4D97-AF65-F5344CB8AC3E}">
        <p14:creationId xmlns:p14="http://schemas.microsoft.com/office/powerpoint/2010/main" val="1110067360"/>
      </p:ext>
    </p:extLst>
  </p:cSld>
  <p:clrMap bg1="lt1" tx1="dk1" bg2="lt2" tx2="dk2" accent1="accent1" accent2="accent2" accent3="accent3" accent4="accent4" accent5="accent5" accent6="accent6" hlink="hlink" folHlink="folHlink"/>
  <p:sldLayoutIdLst>
    <p:sldLayoutId id="2147483654" r:id="rId1"/>
    <p:sldLayoutId id="2147483655"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344F5B2-1992-C3D1-996F-F143BF28F82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2D8E6CA4-95A1-EC5E-6FB4-D14ECF59144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CD8FC7DD-D897-CF06-07B2-A059167E47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C7B7A2-73FE-4368-AE1E-F3C90D128485}" type="datetimeFigureOut">
              <a:rPr lang="en-CA" smtClean="0"/>
              <a:t>2023-05-17</a:t>
            </a:fld>
            <a:endParaRPr lang="en-CA"/>
          </a:p>
        </p:txBody>
      </p:sp>
      <p:sp>
        <p:nvSpPr>
          <p:cNvPr id="5" name="Footer Placeholder 4">
            <a:extLst>
              <a:ext uri="{FF2B5EF4-FFF2-40B4-BE49-F238E27FC236}">
                <a16:creationId xmlns:a16="http://schemas.microsoft.com/office/drawing/2014/main" id="{40A6D0E4-DC6F-4400-6659-1F2EBBE4429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74792229-E48B-992C-E2E4-4A8E84F4544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BF3BBC-A3B7-453F-B8B0-394C52E68394}" type="slidenum">
              <a:rPr lang="en-CA" smtClean="0"/>
              <a:t>‹#›</a:t>
            </a:fld>
            <a:endParaRPr lang="en-CA"/>
          </a:p>
        </p:txBody>
      </p:sp>
    </p:spTree>
    <p:extLst>
      <p:ext uri="{BB962C8B-B14F-4D97-AF65-F5344CB8AC3E}">
        <p14:creationId xmlns:p14="http://schemas.microsoft.com/office/powerpoint/2010/main" val="3091782649"/>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38.png"/><Relationship Id="rId2" Type="http://schemas.openxmlformats.org/officeDocument/2006/relationships/image" Target="../media/image41.jpeg"/><Relationship Id="rId1" Type="http://schemas.openxmlformats.org/officeDocument/2006/relationships/slideLayout" Target="../slideLayouts/slideLayout1.xml"/><Relationship Id="rId6" Type="http://schemas.openxmlformats.org/officeDocument/2006/relationships/image" Target="../media/image44.png"/><Relationship Id="rId5" Type="http://schemas.microsoft.com/office/2007/relationships/hdphoto" Target="../media/hdphoto12.wdp"/><Relationship Id="rId4" Type="http://schemas.openxmlformats.org/officeDocument/2006/relationships/image" Target="../media/image43.png"/></Relationships>
</file>

<file path=ppt/slides/_rels/slide11.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47.jpe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25.xml"/><Relationship Id="rId6" Type="http://schemas.openxmlformats.org/officeDocument/2006/relationships/image" Target="../media/image50.png"/><Relationship Id="rId5" Type="http://schemas.openxmlformats.org/officeDocument/2006/relationships/image" Target="../media/image49.png"/><Relationship Id="rId4" Type="http://schemas.microsoft.com/office/2007/relationships/hdphoto" Target="../media/hdphoto13.wdp"/></Relationships>
</file>

<file path=ppt/slides/_rels/slide14.xml.rels><?xml version="1.0" encoding="UTF-8" standalone="yes"?>
<Relationships xmlns="http://schemas.openxmlformats.org/package/2006/relationships"><Relationship Id="rId8" Type="http://schemas.openxmlformats.org/officeDocument/2006/relationships/image" Target="../media/image55.svg"/><Relationship Id="rId3" Type="http://schemas.openxmlformats.org/officeDocument/2006/relationships/image" Target="../media/image51.png"/><Relationship Id="rId7" Type="http://schemas.openxmlformats.org/officeDocument/2006/relationships/image" Target="../media/image54.png"/><Relationship Id="rId2" Type="http://schemas.openxmlformats.org/officeDocument/2006/relationships/notesSlide" Target="../notesSlides/notesSlide10.xml"/><Relationship Id="rId1" Type="http://schemas.openxmlformats.org/officeDocument/2006/relationships/slideLayout" Target="../slideLayouts/slideLayout29.xml"/><Relationship Id="rId6" Type="http://schemas.openxmlformats.org/officeDocument/2006/relationships/image" Target="../media/image53.svg"/><Relationship Id="rId5" Type="http://schemas.openxmlformats.org/officeDocument/2006/relationships/image" Target="../media/image52.png"/><Relationship Id="rId4" Type="http://schemas.microsoft.com/office/2007/relationships/hdphoto" Target="../media/hdphoto14.wdp"/><Relationship Id="rId9"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microsoft.com/office/2007/relationships/hdphoto" Target="../media/hdphoto15.wdp"/><Relationship Id="rId2" Type="http://schemas.openxmlformats.org/officeDocument/2006/relationships/image" Target="../media/image56.png"/><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29.xml"/><Relationship Id="rId5" Type="http://schemas.openxmlformats.org/officeDocument/2006/relationships/image" Target="../media/image58.png"/><Relationship Id="rId4" Type="http://schemas.openxmlformats.org/officeDocument/2006/relationships/image" Target="../media/image57.jpe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33.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image" Target="../media/image75.png"/><Relationship Id="rId18" Type="http://schemas.openxmlformats.org/officeDocument/2006/relationships/image" Target="../media/image80.png"/><Relationship Id="rId3" Type="http://schemas.openxmlformats.org/officeDocument/2006/relationships/image" Target="../media/image68.jpeg"/><Relationship Id="rId21" Type="http://schemas.openxmlformats.org/officeDocument/2006/relationships/image" Target="../media/image37.png"/><Relationship Id="rId7" Type="http://schemas.microsoft.com/office/2007/relationships/hdphoto" Target="../media/hdphoto16.wdp"/><Relationship Id="rId12" Type="http://schemas.openxmlformats.org/officeDocument/2006/relationships/image" Target="../media/image74.png"/><Relationship Id="rId17" Type="http://schemas.openxmlformats.org/officeDocument/2006/relationships/image" Target="../media/image79.png"/><Relationship Id="rId2" Type="http://schemas.openxmlformats.org/officeDocument/2006/relationships/image" Target="../media/image67.png"/><Relationship Id="rId16" Type="http://schemas.openxmlformats.org/officeDocument/2006/relationships/image" Target="../media/image78.png"/><Relationship Id="rId20" Type="http://schemas.openxmlformats.org/officeDocument/2006/relationships/image" Target="../media/image82.png"/><Relationship Id="rId1" Type="http://schemas.openxmlformats.org/officeDocument/2006/relationships/slideLayout" Target="../slideLayouts/slideLayout10.xml"/><Relationship Id="rId6" Type="http://schemas.openxmlformats.org/officeDocument/2006/relationships/image" Target="../media/image71.png"/><Relationship Id="rId11" Type="http://schemas.microsoft.com/office/2007/relationships/hdphoto" Target="../media/hdphoto18.wdp"/><Relationship Id="rId5" Type="http://schemas.openxmlformats.org/officeDocument/2006/relationships/image" Target="../media/image70.png"/><Relationship Id="rId15" Type="http://schemas.openxmlformats.org/officeDocument/2006/relationships/image" Target="../media/image77.png"/><Relationship Id="rId10" Type="http://schemas.openxmlformats.org/officeDocument/2006/relationships/image" Target="../media/image73.png"/><Relationship Id="rId19" Type="http://schemas.openxmlformats.org/officeDocument/2006/relationships/image" Target="../media/image81.png"/><Relationship Id="rId4" Type="http://schemas.openxmlformats.org/officeDocument/2006/relationships/image" Target="../media/image69.jpeg"/><Relationship Id="rId9" Type="http://schemas.microsoft.com/office/2007/relationships/hdphoto" Target="../media/hdphoto17.wdp"/><Relationship Id="rId14" Type="http://schemas.openxmlformats.org/officeDocument/2006/relationships/image" Target="../media/image76.png"/></Relationships>
</file>

<file path=ppt/slides/_rels/slide2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85.png"/><Relationship Id="rId5" Type="http://schemas.openxmlformats.org/officeDocument/2006/relationships/image" Target="../media/image84.png"/><Relationship Id="rId4" Type="http://schemas.microsoft.com/office/2007/relationships/hdphoto" Target="../media/hdphoto19.wdp"/></Relationships>
</file>

<file path=ppt/slides/_rels/slide22.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15.xml"/><Relationship Id="rId1" Type="http://schemas.openxmlformats.org/officeDocument/2006/relationships/slideLayout" Target="../slideLayouts/slideLayout32.xml"/><Relationship Id="rId6" Type="http://schemas.openxmlformats.org/officeDocument/2006/relationships/image" Target="../media/image90.jpeg"/><Relationship Id="rId5" Type="http://schemas.openxmlformats.org/officeDocument/2006/relationships/image" Target="../media/image89.jpeg"/><Relationship Id="rId4" Type="http://schemas.openxmlformats.org/officeDocument/2006/relationships/image" Target="../media/image88.jpeg"/></Relationships>
</file>

<file path=ppt/slides/_rels/slide2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image" Target="../media/image93.jpeg"/><Relationship Id="rId7" Type="http://schemas.openxmlformats.org/officeDocument/2006/relationships/image" Target="../media/image97.jpeg"/><Relationship Id="rId2" Type="http://schemas.openxmlformats.org/officeDocument/2006/relationships/image" Target="../media/image92.png"/><Relationship Id="rId1" Type="http://schemas.openxmlformats.org/officeDocument/2006/relationships/slideLayout" Target="../slideLayouts/slideLayout10.xml"/><Relationship Id="rId6" Type="http://schemas.openxmlformats.org/officeDocument/2006/relationships/image" Target="../media/image96.jpeg"/><Relationship Id="rId11" Type="http://schemas.openxmlformats.org/officeDocument/2006/relationships/image" Target="../media/image101.jpeg"/><Relationship Id="rId5" Type="http://schemas.openxmlformats.org/officeDocument/2006/relationships/image" Target="../media/image95.jpeg"/><Relationship Id="rId10" Type="http://schemas.openxmlformats.org/officeDocument/2006/relationships/image" Target="../media/image100.jpeg"/><Relationship Id="rId4" Type="http://schemas.openxmlformats.org/officeDocument/2006/relationships/image" Target="../media/image94.jpeg"/><Relationship Id="rId9" Type="http://schemas.openxmlformats.org/officeDocument/2006/relationships/image" Target="../media/image99.jpeg"/></Relationships>
</file>

<file path=ppt/slides/_rels/slide26.xml.rels><?xml version="1.0" encoding="UTF-8" standalone="yes"?>
<Relationships xmlns="http://schemas.openxmlformats.org/package/2006/relationships"><Relationship Id="rId2" Type="http://schemas.openxmlformats.org/officeDocument/2006/relationships/image" Target="../media/image102.jpe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0.xml"/><Relationship Id="rId4" Type="http://schemas.openxmlformats.org/officeDocument/2006/relationships/image" Target="../media/image103.png"/></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1.xml"/><Relationship Id="rId6" Type="http://schemas.openxmlformats.org/officeDocument/2006/relationships/image" Target="../media/image12.emf"/><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13.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microsoft.com/office/2007/relationships/hdphoto" Target="../media/hdphoto2.wdp"/><Relationship Id="rId5" Type="http://schemas.openxmlformats.org/officeDocument/2006/relationships/image" Target="../media/image14.png"/><Relationship Id="rId10" Type="http://schemas.openxmlformats.org/officeDocument/2006/relationships/image" Target="../media/image17.png"/><Relationship Id="rId4" Type="http://schemas.microsoft.com/office/2007/relationships/hdphoto" Target="../media/hdphoto1.wdp"/><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8.png"/><Relationship Id="rId1" Type="http://schemas.openxmlformats.org/officeDocument/2006/relationships/slideLayout" Target="../slideLayouts/slideLayout28.xml"/><Relationship Id="rId6" Type="http://schemas.openxmlformats.org/officeDocument/2006/relationships/image" Target="../media/image17.png"/><Relationship Id="rId5" Type="http://schemas.microsoft.com/office/2007/relationships/hdphoto" Target="../media/hdphoto5.wdp"/><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13" Type="http://schemas.microsoft.com/office/2007/relationships/hdphoto" Target="../media/hdphoto11.wdp"/><Relationship Id="rId3" Type="http://schemas.microsoft.com/office/2007/relationships/hdphoto" Target="../media/hdphoto6.wdp"/><Relationship Id="rId7" Type="http://schemas.microsoft.com/office/2007/relationships/hdphoto" Target="../media/hdphoto8.wdp"/><Relationship Id="rId12"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2.xml"/><Relationship Id="rId6" Type="http://schemas.openxmlformats.org/officeDocument/2006/relationships/image" Target="../media/image22.png"/><Relationship Id="rId11" Type="http://schemas.microsoft.com/office/2007/relationships/hdphoto" Target="../media/hdphoto10.wdp"/><Relationship Id="rId5" Type="http://schemas.microsoft.com/office/2007/relationships/hdphoto" Target="../media/hdphoto7.wdp"/><Relationship Id="rId10" Type="http://schemas.openxmlformats.org/officeDocument/2006/relationships/image" Target="../media/image24.png"/><Relationship Id="rId4" Type="http://schemas.openxmlformats.org/officeDocument/2006/relationships/image" Target="../media/image21.png"/><Relationship Id="rId9" Type="http://schemas.microsoft.com/office/2007/relationships/hdphoto" Target="../media/hdphoto9.wdp"/></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3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jpeg"/><Relationship Id="rId7" Type="http://schemas.openxmlformats.org/officeDocument/2006/relationships/image" Target="../media/image35.png"/><Relationship Id="rId12"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31.xml"/><Relationship Id="rId6" Type="http://schemas.openxmlformats.org/officeDocument/2006/relationships/image" Target="../media/image34.png"/><Relationship Id="rId11" Type="http://schemas.openxmlformats.org/officeDocument/2006/relationships/image" Target="../media/image39.png"/><Relationship Id="rId5" Type="http://schemas.openxmlformats.org/officeDocument/2006/relationships/image" Target="../media/image33.png"/><Relationship Id="rId10" Type="http://schemas.openxmlformats.org/officeDocument/2006/relationships/image" Target="../media/image38.png"/><Relationship Id="rId4" Type="http://schemas.openxmlformats.org/officeDocument/2006/relationships/image" Target="../media/image32.png"/><Relationship Id="rId9"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3E3C98F-7180-42E1-BDAD-A891AA266167}"/>
              </a:ext>
            </a:extLst>
          </p:cNvPr>
          <p:cNvSpPr/>
          <p:nvPr/>
        </p:nvSpPr>
        <p:spPr>
          <a:xfrm>
            <a:off x="0" y="-1"/>
            <a:ext cx="12192000" cy="6857999"/>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569B49DE-FF64-4281-985D-5BFEE4621FA5}"/>
              </a:ext>
            </a:extLst>
          </p:cNvPr>
          <p:cNvSpPr/>
          <p:nvPr/>
        </p:nvSpPr>
        <p:spPr>
          <a:xfrm>
            <a:off x="0" y="5346700"/>
            <a:ext cx="7267575" cy="15113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248405DE-E04F-4882-BBC6-E6EB32C20601}"/>
              </a:ext>
            </a:extLst>
          </p:cNvPr>
          <p:cNvSpPr/>
          <p:nvPr/>
        </p:nvSpPr>
        <p:spPr>
          <a:xfrm>
            <a:off x="573203" y="4952999"/>
            <a:ext cx="1641476" cy="1909815"/>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Placeholder 20">
            <a:extLst>
              <a:ext uri="{FF2B5EF4-FFF2-40B4-BE49-F238E27FC236}">
                <a16:creationId xmlns:a16="http://schemas.microsoft.com/office/drawing/2014/main" id="{F12E45E2-4BDB-44A6-BEEB-80D72E943EE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608594" y="24065"/>
            <a:ext cx="4557469" cy="6858000"/>
          </a:xfrm>
          <a:prstGeom prst="rect">
            <a:avLst/>
          </a:prstGeom>
        </p:spPr>
      </p:pic>
      <p:sp>
        <p:nvSpPr>
          <p:cNvPr id="10" name="Title 4">
            <a:extLst>
              <a:ext uri="{FF2B5EF4-FFF2-40B4-BE49-F238E27FC236}">
                <a16:creationId xmlns:a16="http://schemas.microsoft.com/office/drawing/2014/main" id="{8E4041C3-8FF0-4512-9EB8-655DC40CD015}"/>
              </a:ext>
            </a:extLst>
          </p:cNvPr>
          <p:cNvSpPr>
            <a:spLocks noGrp="1"/>
          </p:cNvSpPr>
          <p:nvPr>
            <p:ph type="ctrTitle"/>
          </p:nvPr>
        </p:nvSpPr>
        <p:spPr>
          <a:xfrm>
            <a:off x="487478" y="1053035"/>
            <a:ext cx="8343900" cy="3722648"/>
          </a:xfrm>
        </p:spPr>
        <p:txBody>
          <a:bodyPr>
            <a:normAutofit/>
          </a:bodyPr>
          <a:lstStyle/>
          <a:p>
            <a:pPr algn="l"/>
            <a:r>
              <a:rPr lang="en-US" sz="6700" b="1">
                <a:solidFill>
                  <a:schemeClr val="bg1"/>
                </a:solidFill>
              </a:rPr>
              <a:t>Commonwealth </a:t>
            </a:r>
            <a:br>
              <a:rPr lang="en-US" sz="6700" b="1">
                <a:solidFill>
                  <a:schemeClr val="bg1"/>
                </a:solidFill>
              </a:rPr>
            </a:br>
            <a:r>
              <a:rPr lang="en-US" sz="6700" b="1">
                <a:solidFill>
                  <a:schemeClr val="bg1"/>
                </a:solidFill>
              </a:rPr>
              <a:t>of Learning </a:t>
            </a:r>
            <a:br>
              <a:rPr lang="en-US" sz="4400" b="1">
                <a:solidFill>
                  <a:schemeClr val="bg1"/>
                </a:solidFill>
              </a:rPr>
            </a:br>
            <a:br>
              <a:rPr lang="en-US" sz="4400" b="1">
                <a:solidFill>
                  <a:schemeClr val="bg1"/>
                </a:solidFill>
              </a:rPr>
            </a:br>
            <a:r>
              <a:rPr lang="en-US" sz="4000">
                <a:solidFill>
                  <a:schemeClr val="bg1"/>
                </a:solidFill>
              </a:rPr>
              <a:t>PROMOTING LEARNING </a:t>
            </a:r>
            <a:br>
              <a:rPr lang="en-US" sz="4000">
                <a:solidFill>
                  <a:schemeClr val="bg1"/>
                </a:solidFill>
              </a:rPr>
            </a:br>
            <a:r>
              <a:rPr lang="en-US" sz="4000">
                <a:solidFill>
                  <a:schemeClr val="bg1"/>
                </a:solidFill>
              </a:rPr>
              <a:t>FOR SUSTAINABLE DEVELOPMENT</a:t>
            </a:r>
            <a:endParaRPr lang="en-US" sz="4400">
              <a:solidFill>
                <a:schemeClr val="bg1"/>
              </a:solidFill>
            </a:endParaRPr>
          </a:p>
        </p:txBody>
      </p:sp>
      <p:pic>
        <p:nvPicPr>
          <p:cNvPr id="19" name="Picture 18" descr="Logo, icon&#10;&#10;Description automatically generated">
            <a:extLst>
              <a:ext uri="{FF2B5EF4-FFF2-40B4-BE49-F238E27FC236}">
                <a16:creationId xmlns:a16="http://schemas.microsoft.com/office/drawing/2014/main" id="{FC042812-4FA5-4649-BECD-D9EA948B60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9453" y="5543403"/>
            <a:ext cx="715426" cy="925388"/>
          </a:xfrm>
          <a:prstGeom prst="rect">
            <a:avLst/>
          </a:prstGeom>
        </p:spPr>
      </p:pic>
      <p:sp>
        <p:nvSpPr>
          <p:cNvPr id="18" name="TextBox 17">
            <a:extLst>
              <a:ext uri="{FF2B5EF4-FFF2-40B4-BE49-F238E27FC236}">
                <a16:creationId xmlns:a16="http://schemas.microsoft.com/office/drawing/2014/main" id="{F10D069E-AC58-4049-B45C-6150CF3A85EC}"/>
              </a:ext>
            </a:extLst>
          </p:cNvPr>
          <p:cNvSpPr txBox="1"/>
          <p:nvPr/>
        </p:nvSpPr>
        <p:spPr>
          <a:xfrm>
            <a:off x="2484378" y="5467455"/>
            <a:ext cx="4555618" cy="1169551"/>
          </a:xfrm>
          <a:prstGeom prst="rect">
            <a:avLst/>
          </a:prstGeom>
          <a:noFill/>
        </p:spPr>
        <p:txBody>
          <a:bodyPr wrap="square">
            <a:spAutoFit/>
          </a:bodyPr>
          <a:lstStyle/>
          <a:p>
            <a:r>
              <a:rPr lang="en-CA" sz="14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4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COL President &amp; CEO</a:t>
            </a:r>
          </a:p>
          <a:p>
            <a:r>
              <a:rPr lang="en-US" sz="1400" dirty="0">
                <a:solidFill>
                  <a:srgbClr val="250188"/>
                </a:solidFill>
                <a:latin typeface="Open Sans" panose="020B0606030504020204" pitchFamily="34" charset="0"/>
                <a:ea typeface="Open Sans" panose="020B0606030504020204" pitchFamily="34" charset="0"/>
                <a:cs typeface="Open Sans" panose="020B0606030504020204" pitchFamily="34" charset="0"/>
              </a:rPr>
              <a:t>Commonwealth Secretariat Annual Meeting </a:t>
            </a:r>
            <a:br>
              <a:rPr lang="en-US" sz="1400" dirty="0">
                <a:solidFill>
                  <a:srgbClr val="250188"/>
                </a:solidFill>
                <a:latin typeface="Open Sans" panose="020B0606030504020204" pitchFamily="34" charset="0"/>
                <a:ea typeface="Open Sans" panose="020B0606030504020204" pitchFamily="34" charset="0"/>
                <a:cs typeface="Open Sans" panose="020B0606030504020204" pitchFamily="34" charset="0"/>
              </a:rPr>
            </a:br>
            <a:r>
              <a:rPr lang="en-US" sz="1400" dirty="0">
                <a:solidFill>
                  <a:srgbClr val="250188"/>
                </a:solidFill>
                <a:latin typeface="Open Sans" panose="020B0606030504020204" pitchFamily="34" charset="0"/>
                <a:ea typeface="Open Sans" panose="020B0606030504020204" pitchFamily="34" charset="0"/>
                <a:cs typeface="Open Sans" panose="020B0606030504020204" pitchFamily="34" charset="0"/>
              </a:rPr>
              <a:t>of the Board of Governors</a:t>
            </a:r>
            <a:br>
              <a:rPr lang="en-US" sz="1400" dirty="0">
                <a:solidFill>
                  <a:srgbClr val="250188"/>
                </a:solidFill>
                <a:latin typeface="Open Sans" panose="020B0606030504020204" pitchFamily="34" charset="0"/>
                <a:ea typeface="Open Sans" panose="020B0606030504020204" pitchFamily="34" charset="0"/>
                <a:cs typeface="Open Sans" panose="020B0606030504020204" pitchFamily="34" charset="0"/>
              </a:rPr>
            </a:br>
            <a:r>
              <a:rPr lang="en-CA" sz="1400" dirty="0">
                <a:solidFill>
                  <a:srgbClr val="250188"/>
                </a:solidFill>
                <a:latin typeface="Open Sans" panose="020B0606030504020204" pitchFamily="34" charset="0"/>
                <a:ea typeface="Open Sans" panose="020B0606030504020204" pitchFamily="34" charset="0"/>
                <a:cs typeface="Open Sans" panose="020B0606030504020204" pitchFamily="34" charset="0"/>
              </a:rPr>
              <a:t>17 May, 2023</a:t>
            </a:r>
          </a:p>
        </p:txBody>
      </p:sp>
    </p:spTree>
    <p:extLst>
      <p:ext uri="{BB962C8B-B14F-4D97-AF65-F5344CB8AC3E}">
        <p14:creationId xmlns:p14="http://schemas.microsoft.com/office/powerpoint/2010/main" val="3533807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g">
            <a:extLst>
              <a:ext uri="{FF2B5EF4-FFF2-40B4-BE49-F238E27FC236}">
                <a16:creationId xmlns:a16="http://schemas.microsoft.com/office/drawing/2014/main" id="{C6BF3C9B-FF29-C701-15EE-6A806A22F635}"/>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0" y="0"/>
            <a:ext cx="6000267" cy="373379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g">
            <a:extLst>
              <a:ext uri="{FF2B5EF4-FFF2-40B4-BE49-F238E27FC236}">
                <a16:creationId xmlns:a16="http://schemas.microsoft.com/office/drawing/2014/main" id="{FADAA6D5-AAC2-DC51-26B4-7176239E69C1}"/>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231673" y="3429000"/>
            <a:ext cx="596973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D1F9637D-F367-BEB2-B5F9-E8BC38B396B7}"/>
              </a:ext>
            </a:extLst>
          </p:cNvPr>
          <p:cNvPicPr>
            <a:picLocks noChangeAspect="1"/>
          </p:cNvPicPr>
          <p:nvPr/>
        </p:nvPicPr>
        <p:blipFill rotWithShape="1">
          <a:blip r:embed="rId4" cstate="screen">
            <a:alphaModFix/>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a:ext>
            </a:extLst>
          </a:blip>
          <a:srcRect/>
          <a:stretch/>
        </p:blipFill>
        <p:spPr>
          <a:xfrm>
            <a:off x="0" y="4346075"/>
            <a:ext cx="3771900" cy="2511925"/>
          </a:xfrm>
          <a:prstGeom prst="rect">
            <a:avLst/>
          </a:prstGeom>
        </p:spPr>
      </p:pic>
      <p:sp>
        <p:nvSpPr>
          <p:cNvPr id="10" name="TextBox 9">
            <a:extLst>
              <a:ext uri="{FF2B5EF4-FFF2-40B4-BE49-F238E27FC236}">
                <a16:creationId xmlns:a16="http://schemas.microsoft.com/office/drawing/2014/main" id="{32222925-F651-809F-1A42-E317A1A1D43D}"/>
              </a:ext>
            </a:extLst>
          </p:cNvPr>
          <p:cNvSpPr txBox="1"/>
          <p:nvPr/>
        </p:nvSpPr>
        <p:spPr>
          <a:xfrm>
            <a:off x="6664083" y="1568270"/>
            <a:ext cx="5104917" cy="1200329"/>
          </a:xfrm>
          <a:prstGeom prst="rect">
            <a:avLst/>
          </a:prstGeom>
          <a:noFill/>
        </p:spPr>
        <p:txBody>
          <a:bodyPr wrap="square">
            <a:spAutoFit/>
          </a:bodyPr>
          <a:lstStyle/>
          <a:p>
            <a:pPr algn="ctr" fontAlgn="base"/>
            <a:r>
              <a:rPr lang="en-US" sz="2400" dirty="0">
                <a:latin typeface="Open Sans" panose="020B0606030504020204" pitchFamily="34" charset="0"/>
                <a:ea typeface="Open Sans" panose="020B0606030504020204" pitchFamily="34" charset="0"/>
                <a:cs typeface="Open Sans" panose="020B0606030504020204" pitchFamily="34" charset="0"/>
              </a:rPr>
              <a:t>Dominica launches online platform to boost disaster preparedness with COL’s support</a:t>
            </a:r>
          </a:p>
        </p:txBody>
      </p:sp>
      <p:sp>
        <p:nvSpPr>
          <p:cNvPr id="4" name="TextBox 3">
            <a:extLst>
              <a:ext uri="{FF2B5EF4-FFF2-40B4-BE49-F238E27FC236}">
                <a16:creationId xmlns:a16="http://schemas.microsoft.com/office/drawing/2014/main" id="{9B0003CB-4719-7E31-815E-FEBF11FE1369}"/>
              </a:ext>
            </a:extLst>
          </p:cNvPr>
          <p:cNvSpPr txBox="1"/>
          <p:nvPr/>
        </p:nvSpPr>
        <p:spPr>
          <a:xfrm>
            <a:off x="3314699" y="4355784"/>
            <a:ext cx="2476501" cy="1569660"/>
          </a:xfrm>
          <a:prstGeom prst="rect">
            <a:avLst/>
          </a:prstGeom>
          <a:noFill/>
        </p:spPr>
        <p:txBody>
          <a:bodyPr wrap="square">
            <a:spAutoFit/>
          </a:bodyPr>
          <a:lstStyle/>
          <a:p>
            <a:pPr algn="r" fontAlgn="base"/>
            <a:r>
              <a:rPr lang="en-US" sz="2400" b="0" i="0" dirty="0">
                <a:effectLst/>
                <a:latin typeface="Open Sans" panose="020B0606030504020204" pitchFamily="34" charset="0"/>
                <a:ea typeface="Open Sans" panose="020B0606030504020204" pitchFamily="34" charset="0"/>
                <a:cs typeface="Open Sans" panose="020B0606030504020204" pitchFamily="34" charset="0"/>
              </a:rPr>
              <a:t>COL deploys </a:t>
            </a:r>
            <a:r>
              <a:rPr lang="en-US" sz="2400" b="0" i="0" dirty="0" err="1">
                <a:effectLst/>
                <a:latin typeface="Open Sans" panose="020B0606030504020204" pitchFamily="34" charset="0"/>
                <a:ea typeface="Open Sans" panose="020B0606030504020204" pitchFamily="34" charset="0"/>
                <a:cs typeface="Open Sans" panose="020B0606030504020204" pitchFamily="34" charset="0"/>
              </a:rPr>
              <a:t>Aptus</a:t>
            </a:r>
            <a:r>
              <a:rPr lang="en-US" sz="2400" b="0" i="0" dirty="0">
                <a:effectLst/>
                <a:latin typeface="Open Sans" panose="020B0606030504020204" pitchFamily="34" charset="0"/>
                <a:ea typeface="Open Sans" panose="020B0606030504020204" pitchFamily="34" charset="0"/>
                <a:cs typeface="Open Sans" panose="020B0606030504020204" pitchFamily="34" charset="0"/>
              </a:rPr>
              <a:t> in cyclone-hit Tonga</a:t>
            </a:r>
          </a:p>
        </p:txBody>
      </p:sp>
      <p:grpSp>
        <p:nvGrpSpPr>
          <p:cNvPr id="11" name="Group 10">
            <a:extLst>
              <a:ext uri="{FF2B5EF4-FFF2-40B4-BE49-F238E27FC236}">
                <a16:creationId xmlns:a16="http://schemas.microsoft.com/office/drawing/2014/main" id="{E504E335-6365-9362-968B-A5A8BE1381AC}"/>
              </a:ext>
            </a:extLst>
          </p:cNvPr>
          <p:cNvGrpSpPr/>
          <p:nvPr/>
        </p:nvGrpSpPr>
        <p:grpSpPr>
          <a:xfrm>
            <a:off x="8576181" y="604198"/>
            <a:ext cx="1280720" cy="786272"/>
            <a:chOff x="2259631" y="827774"/>
            <a:chExt cx="1034374" cy="633782"/>
          </a:xfrm>
        </p:grpSpPr>
        <p:pic>
          <p:nvPicPr>
            <p:cNvPr id="12" name="Picture 24" descr="Dominica flag">
              <a:extLst>
                <a:ext uri="{FF2B5EF4-FFF2-40B4-BE49-F238E27FC236}">
                  <a16:creationId xmlns:a16="http://schemas.microsoft.com/office/drawing/2014/main" id="{AB9B01DF-BB1C-147D-1039-EE5A256DDFB4}"/>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259631" y="827774"/>
              <a:ext cx="1034374" cy="517187"/>
            </a:xfrm>
            <a:prstGeom prst="rect">
              <a:avLst/>
            </a:prstGeom>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861230A-F8D5-8783-0BEB-BBCFD4587572}"/>
                </a:ext>
              </a:extLst>
            </p:cNvPr>
            <p:cNvSpPr txBox="1"/>
            <p:nvPr/>
          </p:nvSpPr>
          <p:spPr>
            <a:xfrm>
              <a:off x="2259631" y="1328163"/>
              <a:ext cx="1034374" cy="133393"/>
            </a:xfrm>
            <a:prstGeom prst="rect">
              <a:avLst/>
            </a:prstGeom>
            <a:noFill/>
          </p:spPr>
          <p:txBody>
            <a:bodyPr wrap="square" lIns="0" tIns="0" rIns="0" bIns="0" rtlCol="0" anchor="ctr" anchorCtr="0">
              <a:noAutofit/>
            </a:bodyPr>
            <a:lstStyle/>
            <a:p>
              <a:pPr algn="ctr"/>
              <a:r>
                <a:rPr lang="en-US" sz="700">
                  <a:latin typeface="+mj-lt"/>
                </a:rPr>
                <a:t>DOMINICA</a:t>
              </a:r>
              <a:endParaRPr lang="en-CA" sz="700">
                <a:latin typeface="+mj-lt"/>
              </a:endParaRPr>
            </a:p>
          </p:txBody>
        </p:sp>
      </p:grpSp>
      <p:grpSp>
        <p:nvGrpSpPr>
          <p:cNvPr id="14" name="Group 13">
            <a:extLst>
              <a:ext uri="{FF2B5EF4-FFF2-40B4-BE49-F238E27FC236}">
                <a16:creationId xmlns:a16="http://schemas.microsoft.com/office/drawing/2014/main" id="{466DAD9B-29BA-EF22-CB5F-1EE48B3664C2}"/>
              </a:ext>
            </a:extLst>
          </p:cNvPr>
          <p:cNvGrpSpPr/>
          <p:nvPr/>
        </p:nvGrpSpPr>
        <p:grpSpPr>
          <a:xfrm>
            <a:off x="224066" y="3374465"/>
            <a:ext cx="1293583" cy="784100"/>
            <a:chOff x="204843" y="3972782"/>
            <a:chExt cx="1044762" cy="632031"/>
          </a:xfrm>
        </p:grpSpPr>
        <p:pic>
          <p:nvPicPr>
            <p:cNvPr id="15" name="Picture 52" descr="Tonga flag">
              <a:extLst>
                <a:ext uri="{FF2B5EF4-FFF2-40B4-BE49-F238E27FC236}">
                  <a16:creationId xmlns:a16="http://schemas.microsoft.com/office/drawing/2014/main" id="{2274F116-00B4-6477-B793-B98B3EFF4841}"/>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15899" y="3972782"/>
              <a:ext cx="1033706" cy="516853"/>
            </a:xfrm>
            <a:prstGeom prst="rect">
              <a:avLst/>
            </a:prstGeom>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0E8E048F-4878-98AE-D8C9-6BEDA4D50321}"/>
                </a:ext>
              </a:extLst>
            </p:cNvPr>
            <p:cNvSpPr txBox="1"/>
            <p:nvPr/>
          </p:nvSpPr>
          <p:spPr>
            <a:xfrm>
              <a:off x="204843" y="4471420"/>
              <a:ext cx="1040838" cy="133393"/>
            </a:xfrm>
            <a:prstGeom prst="rect">
              <a:avLst/>
            </a:prstGeom>
            <a:noFill/>
          </p:spPr>
          <p:txBody>
            <a:bodyPr wrap="square" lIns="0" tIns="0" rIns="0" bIns="0" rtlCol="0" anchor="ctr" anchorCtr="0">
              <a:noAutofit/>
            </a:bodyPr>
            <a:lstStyle/>
            <a:p>
              <a:pPr algn="ctr"/>
              <a:r>
                <a:rPr lang="en-US" sz="700">
                  <a:latin typeface="+mj-lt"/>
                </a:rPr>
                <a:t>TONGA</a:t>
              </a:r>
              <a:endParaRPr lang="en-CA" sz="700">
                <a:latin typeface="+mj-lt"/>
              </a:endParaRPr>
            </a:p>
          </p:txBody>
        </p:sp>
      </p:grpSp>
    </p:spTree>
    <p:extLst>
      <p:ext uri="{BB962C8B-B14F-4D97-AF65-F5344CB8AC3E}">
        <p14:creationId xmlns:p14="http://schemas.microsoft.com/office/powerpoint/2010/main" val="10763170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043492E-3BF9-D993-086D-F0541C71CEDD}"/>
              </a:ext>
            </a:extLst>
          </p:cNvPr>
          <p:cNvSpPr/>
          <p:nvPr/>
        </p:nvSpPr>
        <p:spPr>
          <a:xfrm>
            <a:off x="0" y="0"/>
            <a:ext cx="4699000" cy="6858000"/>
          </a:xfrm>
          <a:prstGeom prst="rect">
            <a:avLst/>
          </a:prstGeom>
          <a:solidFill>
            <a:srgbClr val="38563D">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udea" panose="02000000000000000000" pitchFamily="50" charset="0"/>
              <a:ea typeface="PT Sans" panose="020B0503020203020204" pitchFamily="34" charset="0"/>
            </a:endParaRPr>
          </a:p>
        </p:txBody>
      </p:sp>
      <p:sp>
        <p:nvSpPr>
          <p:cNvPr id="10" name="Content Placeholder 1">
            <a:extLst>
              <a:ext uri="{FF2B5EF4-FFF2-40B4-BE49-F238E27FC236}">
                <a16:creationId xmlns:a16="http://schemas.microsoft.com/office/drawing/2014/main" id="{99D3ED02-42EC-1C85-8BF8-584DC769AC8F}"/>
              </a:ext>
            </a:extLst>
          </p:cNvPr>
          <p:cNvSpPr txBox="1">
            <a:spLocks/>
          </p:cNvSpPr>
          <p:nvPr/>
        </p:nvSpPr>
        <p:spPr>
          <a:xfrm>
            <a:off x="5321299" y="1663700"/>
            <a:ext cx="6045201" cy="4978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3200" dirty="0"/>
              <a:t>‘COL is an invaluable partner…. Seychelles has gained a high income status, and whilst almost all international </a:t>
            </a:r>
            <a:r>
              <a:rPr lang="en-US" sz="3200" dirty="0" err="1"/>
              <a:t>organisations</a:t>
            </a:r>
            <a:r>
              <a:rPr lang="en-US" sz="3200" dirty="0"/>
              <a:t> have disengaged their support, COL is still with Seychelles because of its conviction that small states of the Commonwealth need continuous support.’</a:t>
            </a:r>
          </a:p>
        </p:txBody>
      </p:sp>
      <p:sp>
        <p:nvSpPr>
          <p:cNvPr id="11" name="TextBox 10">
            <a:extLst>
              <a:ext uri="{FF2B5EF4-FFF2-40B4-BE49-F238E27FC236}">
                <a16:creationId xmlns:a16="http://schemas.microsoft.com/office/drawing/2014/main" id="{65B0F9F2-265D-00E0-DC9D-6B91EA4A6218}"/>
              </a:ext>
            </a:extLst>
          </p:cNvPr>
          <p:cNvSpPr txBox="1"/>
          <p:nvPr/>
        </p:nvSpPr>
        <p:spPr>
          <a:xfrm>
            <a:off x="482599" y="4667601"/>
            <a:ext cx="3924300" cy="646331"/>
          </a:xfrm>
          <a:prstGeom prst="rect">
            <a:avLst/>
          </a:prstGeom>
          <a:noFill/>
        </p:spPr>
        <p:txBody>
          <a:bodyPr wrap="square">
            <a:spAutoFit/>
          </a:bodyPr>
          <a:lstStyle/>
          <a:p>
            <a:pPr marL="0" indent="0">
              <a:buNone/>
            </a:pPr>
            <a:r>
              <a:rPr lang="en-CA" dirty="0">
                <a:solidFill>
                  <a:schemeClr val="tx1"/>
                </a:solidFill>
                <a:latin typeface="Open Sans" panose="020B0606030504020204" pitchFamily="34" charset="0"/>
                <a:ea typeface="Open Sans" panose="020B0606030504020204" pitchFamily="34" charset="0"/>
                <a:cs typeface="Open Sans" panose="020B0606030504020204" pitchFamily="34" charset="0"/>
              </a:rPr>
              <a:t>Dr Justin Valentin</a:t>
            </a:r>
            <a:br>
              <a:rPr lang="en-CA" dirty="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tx1"/>
                </a:solidFill>
                <a:latin typeface="Open Sans" panose="020B0606030504020204" pitchFamily="34" charset="0"/>
                <a:ea typeface="Open Sans" panose="020B0606030504020204" pitchFamily="34" charset="0"/>
                <a:cs typeface="Open Sans" panose="020B0606030504020204" pitchFamily="34" charset="0"/>
              </a:rPr>
              <a:t>Minister of Education, Seychelles</a:t>
            </a:r>
          </a:p>
        </p:txBody>
      </p:sp>
      <p:pic>
        <p:nvPicPr>
          <p:cNvPr id="12" name="Graphic 11" descr="Open quotation mark with solid fill">
            <a:extLst>
              <a:ext uri="{FF2B5EF4-FFF2-40B4-BE49-F238E27FC236}">
                <a16:creationId xmlns:a16="http://schemas.microsoft.com/office/drawing/2014/main" id="{19362C00-22C5-2481-8E3C-C464828F0C37}"/>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137400" y="-237977"/>
            <a:ext cx="2209800" cy="2209800"/>
          </a:xfrm>
          <a:prstGeom prst="rect">
            <a:avLst/>
          </a:prstGeom>
        </p:spPr>
      </p:pic>
      <p:pic>
        <p:nvPicPr>
          <p:cNvPr id="2050" name="Picture 2" descr="Img">
            <a:extLst>
              <a:ext uri="{FF2B5EF4-FFF2-40B4-BE49-F238E27FC236}">
                <a16:creationId xmlns:a16="http://schemas.microsoft.com/office/drawing/2014/main" id="{30CF356F-C75B-8D49-4C84-0FF71349AAC7}"/>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0" y="700235"/>
            <a:ext cx="4699000" cy="3103564"/>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A24C7475-3EA2-BC16-27E6-22DCB08A395B}"/>
              </a:ext>
            </a:extLst>
          </p:cNvPr>
          <p:cNvGrpSpPr/>
          <p:nvPr/>
        </p:nvGrpSpPr>
        <p:grpSpPr>
          <a:xfrm>
            <a:off x="3427764" y="3642285"/>
            <a:ext cx="1271236" cy="782626"/>
            <a:chOff x="2135587" y="3185988"/>
            <a:chExt cx="1026714" cy="630843"/>
          </a:xfrm>
        </p:grpSpPr>
        <p:pic>
          <p:nvPicPr>
            <p:cNvPr id="5" name="Picture 38" descr="Seychelles flag">
              <a:extLst>
                <a:ext uri="{FF2B5EF4-FFF2-40B4-BE49-F238E27FC236}">
                  <a16:creationId xmlns:a16="http://schemas.microsoft.com/office/drawing/2014/main" id="{7C6709B7-D676-B251-13B8-AF47A26A922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35587" y="3185988"/>
              <a:ext cx="1026714" cy="513357"/>
            </a:xfrm>
            <a:prstGeom prst="rect">
              <a:avLst/>
            </a:prstGeom>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978814D-A8FC-D03B-44DA-50C5CC3C9273}"/>
                </a:ext>
              </a:extLst>
            </p:cNvPr>
            <p:cNvSpPr txBox="1"/>
            <p:nvPr/>
          </p:nvSpPr>
          <p:spPr>
            <a:xfrm>
              <a:off x="2140695" y="3683438"/>
              <a:ext cx="1021606" cy="133393"/>
            </a:xfrm>
            <a:prstGeom prst="rect">
              <a:avLst/>
            </a:prstGeom>
            <a:noFill/>
          </p:spPr>
          <p:txBody>
            <a:bodyPr wrap="square" lIns="0" tIns="0" rIns="0" bIns="0" rtlCol="0" anchor="ctr" anchorCtr="0">
              <a:noAutofit/>
            </a:bodyPr>
            <a:lstStyle/>
            <a:p>
              <a:pPr algn="ctr"/>
              <a:r>
                <a:rPr lang="en-US" sz="700">
                  <a:latin typeface="+mj-lt"/>
                </a:rPr>
                <a:t>SEYCHELLES</a:t>
              </a:r>
              <a:endParaRPr lang="en-CA" sz="700">
                <a:latin typeface="+mj-lt"/>
              </a:endParaRPr>
            </a:p>
          </p:txBody>
        </p:sp>
      </p:grpSp>
    </p:spTree>
    <p:extLst>
      <p:ext uri="{BB962C8B-B14F-4D97-AF65-F5344CB8AC3E}">
        <p14:creationId xmlns:p14="http://schemas.microsoft.com/office/powerpoint/2010/main" val="3249146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D4D1D1">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 name="Picture 2" descr="Shape&#10;&#10;Description automatically generated with medium confidence">
            <a:extLst>
              <a:ext uri="{FF2B5EF4-FFF2-40B4-BE49-F238E27FC236}">
                <a16:creationId xmlns:a16="http://schemas.microsoft.com/office/drawing/2014/main" id="{5D95650B-7B66-71B0-78B4-52C406A694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488806" cy="6878001"/>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3695700" y="1072669"/>
            <a:ext cx="8750300" cy="3613631"/>
          </a:xfrm>
        </p:spPr>
        <p:txBody>
          <a:bodyPr>
            <a:normAutofit/>
          </a:bodyPr>
          <a:lstStyle/>
          <a:p>
            <a:pPr algn="l"/>
            <a:r>
              <a:rPr lang="en-US" sz="8800" b="1">
                <a:solidFill>
                  <a:srgbClr val="5F586C"/>
                </a:solidFill>
                <a:latin typeface="Open Sans"/>
                <a:ea typeface="Open Sans"/>
                <a:cs typeface="Open Sans"/>
              </a:rPr>
              <a:t>Strengthening Institutions</a:t>
            </a:r>
            <a:endParaRPr lang="en-US" sz="6600">
              <a:solidFill>
                <a:srgbClr val="5F586C"/>
              </a:solidFill>
            </a:endParaRPr>
          </a:p>
        </p:txBody>
      </p:sp>
    </p:spTree>
    <p:extLst>
      <p:ext uri="{BB962C8B-B14F-4D97-AF65-F5344CB8AC3E}">
        <p14:creationId xmlns:p14="http://schemas.microsoft.com/office/powerpoint/2010/main" val="4196210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5" name="Group 374">
            <a:extLst>
              <a:ext uri="{FF2B5EF4-FFF2-40B4-BE49-F238E27FC236}">
                <a16:creationId xmlns:a16="http://schemas.microsoft.com/office/drawing/2014/main" id="{5BACA3F5-2909-42EE-ADED-E926DD525A92}"/>
              </a:ext>
            </a:extLst>
          </p:cNvPr>
          <p:cNvGrpSpPr/>
          <p:nvPr/>
        </p:nvGrpSpPr>
        <p:grpSpPr>
          <a:xfrm>
            <a:off x="850774" y="614498"/>
            <a:ext cx="10490451" cy="6237021"/>
            <a:chOff x="449943" y="192808"/>
            <a:chExt cx="11393714" cy="6774049"/>
          </a:xfrm>
        </p:grpSpPr>
        <p:pic>
          <p:nvPicPr>
            <p:cNvPr id="399" name="Picture 2" descr="\\06-CLS-01\Users\DTremblay\Desktop\VUSSC world Commonwealth 2014.jpg">
              <a:extLst>
                <a:ext uri="{FF2B5EF4-FFF2-40B4-BE49-F238E27FC236}">
                  <a16:creationId xmlns:a16="http://schemas.microsoft.com/office/drawing/2014/main" id="{367B598C-E3DD-427E-99EC-754A705D8816}"/>
                </a:ext>
              </a:extLst>
            </p:cNvPr>
            <p:cNvPicPr>
              <a:picLocks noChangeAspect="1" noChangeArrowheads="1"/>
            </p:cNvPicPr>
            <p:nvPr/>
          </p:nvPicPr>
          <p:blipFill rotWithShape="1">
            <a:blip r:embed="rId3" cstate="screen">
              <a:alphaModFix amt="70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l="885" t="8795" r="945" b="6194"/>
            <a:stretch/>
          </p:blipFill>
          <p:spPr bwMode="auto">
            <a:xfrm>
              <a:off x="449943" y="192808"/>
              <a:ext cx="11277600" cy="6774049"/>
            </a:xfrm>
            <a:prstGeom prst="rect">
              <a:avLst/>
            </a:prstGeom>
            <a:noFill/>
            <a:extLst>
              <a:ext uri="{909E8E84-426E-40DD-AFC4-6F175D3DCCD1}">
                <a14:hiddenFill xmlns:a14="http://schemas.microsoft.com/office/drawing/2010/main">
                  <a:solidFill>
                    <a:srgbClr val="FFFFFF"/>
                  </a:solidFill>
                </a14:hiddenFill>
              </a:ext>
            </a:extLst>
          </p:spPr>
        </p:pic>
        <p:sp>
          <p:nvSpPr>
            <p:cNvPr id="402" name="Oval 401">
              <a:extLst>
                <a:ext uri="{FF2B5EF4-FFF2-40B4-BE49-F238E27FC236}">
                  <a16:creationId xmlns:a16="http://schemas.microsoft.com/office/drawing/2014/main" id="{0F0355D9-694B-4B6F-8532-5030EFBE651E}"/>
                </a:ext>
              </a:extLst>
            </p:cNvPr>
            <p:cNvSpPr/>
            <p:nvPr/>
          </p:nvSpPr>
          <p:spPr>
            <a:xfrm>
              <a:off x="635240" y="4350330"/>
              <a:ext cx="1789165" cy="1824206"/>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sp>
          <p:nvSpPr>
            <p:cNvPr id="403" name="Oval 402">
              <a:extLst>
                <a:ext uri="{FF2B5EF4-FFF2-40B4-BE49-F238E27FC236}">
                  <a16:creationId xmlns:a16="http://schemas.microsoft.com/office/drawing/2014/main" id="{54807D5D-6D30-431B-ADD9-1D0E344CC0BC}"/>
                </a:ext>
              </a:extLst>
            </p:cNvPr>
            <p:cNvSpPr/>
            <p:nvPr/>
          </p:nvSpPr>
          <p:spPr>
            <a:xfrm>
              <a:off x="3312942" y="4099369"/>
              <a:ext cx="1530116" cy="1150983"/>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sp>
          <p:nvSpPr>
            <p:cNvPr id="405" name="Oval 404">
              <a:extLst>
                <a:ext uri="{FF2B5EF4-FFF2-40B4-BE49-F238E27FC236}">
                  <a16:creationId xmlns:a16="http://schemas.microsoft.com/office/drawing/2014/main" id="{05EF263A-7032-4827-8EE4-F43BA88092ED}"/>
                </a:ext>
              </a:extLst>
            </p:cNvPr>
            <p:cNvSpPr/>
            <p:nvPr/>
          </p:nvSpPr>
          <p:spPr>
            <a:xfrm>
              <a:off x="5321218" y="4467271"/>
              <a:ext cx="765058" cy="691106"/>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sp>
          <p:nvSpPr>
            <p:cNvPr id="407" name="Oval 406">
              <a:extLst>
                <a:ext uri="{FF2B5EF4-FFF2-40B4-BE49-F238E27FC236}">
                  <a16:creationId xmlns:a16="http://schemas.microsoft.com/office/drawing/2014/main" id="{CD449DAC-FBCF-4EC0-BC8B-F69B37066DBA}"/>
                </a:ext>
              </a:extLst>
            </p:cNvPr>
            <p:cNvSpPr/>
            <p:nvPr/>
          </p:nvSpPr>
          <p:spPr>
            <a:xfrm>
              <a:off x="6519818" y="3380397"/>
              <a:ext cx="1051955" cy="708297"/>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sp>
          <p:nvSpPr>
            <p:cNvPr id="408" name="Oval 407">
              <a:extLst>
                <a:ext uri="{FF2B5EF4-FFF2-40B4-BE49-F238E27FC236}">
                  <a16:creationId xmlns:a16="http://schemas.microsoft.com/office/drawing/2014/main" id="{27F5E1CE-AE88-4EA0-B2B0-4B3306AD022E}"/>
                </a:ext>
              </a:extLst>
            </p:cNvPr>
            <p:cNvSpPr/>
            <p:nvPr/>
          </p:nvSpPr>
          <p:spPr>
            <a:xfrm>
              <a:off x="6710621" y="5262388"/>
              <a:ext cx="810142" cy="772803"/>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sp>
          <p:nvSpPr>
            <p:cNvPr id="410" name="Oval 409">
              <a:extLst>
                <a:ext uri="{FF2B5EF4-FFF2-40B4-BE49-F238E27FC236}">
                  <a16:creationId xmlns:a16="http://schemas.microsoft.com/office/drawing/2014/main" id="{FAC65F5D-27B9-4516-AAB4-C4F614F80819}"/>
                </a:ext>
              </a:extLst>
            </p:cNvPr>
            <p:cNvSpPr/>
            <p:nvPr/>
          </p:nvSpPr>
          <p:spPr>
            <a:xfrm>
              <a:off x="7425128" y="4795632"/>
              <a:ext cx="1149080" cy="872723"/>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sp>
          <p:nvSpPr>
            <p:cNvPr id="412" name="Oval 411">
              <a:extLst>
                <a:ext uri="{FF2B5EF4-FFF2-40B4-BE49-F238E27FC236}">
                  <a16:creationId xmlns:a16="http://schemas.microsoft.com/office/drawing/2014/main" id="{157B688C-60E2-4738-9926-9DF468E2275F}"/>
                </a:ext>
              </a:extLst>
            </p:cNvPr>
            <p:cNvSpPr/>
            <p:nvPr/>
          </p:nvSpPr>
          <p:spPr>
            <a:xfrm>
              <a:off x="9076152" y="4253027"/>
              <a:ext cx="618877" cy="684265"/>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sp>
          <p:nvSpPr>
            <p:cNvPr id="414" name="Oval 413">
              <a:extLst>
                <a:ext uri="{FF2B5EF4-FFF2-40B4-BE49-F238E27FC236}">
                  <a16:creationId xmlns:a16="http://schemas.microsoft.com/office/drawing/2014/main" id="{B4FDFEC5-5B0C-41B4-82C4-C8E0742763FB}"/>
                </a:ext>
              </a:extLst>
            </p:cNvPr>
            <p:cNvSpPr/>
            <p:nvPr/>
          </p:nvSpPr>
          <p:spPr>
            <a:xfrm>
              <a:off x="10232853" y="4456255"/>
              <a:ext cx="1610804" cy="1348036"/>
            </a:xfrm>
            <a:prstGeom prst="ellipse">
              <a:avLst/>
            </a:prstGeom>
            <a:noFill/>
            <a:ln w="22225">
              <a:solidFill>
                <a:srgbClr val="427EC4"/>
              </a:solidFill>
            </a:ln>
          </p:spPr>
          <p:style>
            <a:lnRef idx="2">
              <a:schemeClr val="accent1">
                <a:shade val="50000"/>
              </a:schemeClr>
            </a:lnRef>
            <a:fillRef idx="1">
              <a:schemeClr val="accent1"/>
            </a:fillRef>
            <a:effectRef idx="0">
              <a:schemeClr val="accent1"/>
            </a:effectRef>
            <a:fontRef idx="minor">
              <a:schemeClr val="lt1"/>
            </a:fontRef>
          </p:style>
          <p:txBody>
            <a:bodyPr lIns="91430" tIns="45716" rIns="91430" bIns="45716" rtlCol="0" anchor="ctr"/>
            <a:lstStyle/>
            <a:p>
              <a:pPr defTabSz="914306"/>
              <a:endParaRPr lang="en-US">
                <a:solidFill>
                  <a:prstClr val="white"/>
                </a:solidFill>
              </a:endParaRPr>
            </a:p>
          </p:txBody>
        </p:sp>
        <p:cxnSp>
          <p:nvCxnSpPr>
            <p:cNvPr id="415" name="Straight Connector 414">
              <a:extLst>
                <a:ext uri="{FF2B5EF4-FFF2-40B4-BE49-F238E27FC236}">
                  <a16:creationId xmlns:a16="http://schemas.microsoft.com/office/drawing/2014/main" id="{D710EE0A-553D-4C6B-9EC5-7215C5F2C0DA}"/>
                </a:ext>
              </a:extLst>
            </p:cNvPr>
            <p:cNvCxnSpPr>
              <a:stCxn id="402" idx="6"/>
            </p:cNvCxnSpPr>
            <p:nvPr/>
          </p:nvCxnSpPr>
          <p:spPr>
            <a:xfrm flipV="1">
              <a:off x="2424403" y="4768653"/>
              <a:ext cx="871149" cy="493779"/>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cxnSp>
          <p:nvCxnSpPr>
            <p:cNvPr id="417" name="Straight Connector 416">
              <a:extLst>
                <a:ext uri="{FF2B5EF4-FFF2-40B4-BE49-F238E27FC236}">
                  <a16:creationId xmlns:a16="http://schemas.microsoft.com/office/drawing/2014/main" id="{5B5D158D-4F82-4E24-9014-69A51717E33E}"/>
                </a:ext>
              </a:extLst>
            </p:cNvPr>
            <p:cNvCxnSpPr/>
            <p:nvPr/>
          </p:nvCxnSpPr>
          <p:spPr>
            <a:xfrm>
              <a:off x="4843058" y="4560754"/>
              <a:ext cx="478161" cy="114110"/>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cxnSp>
          <p:nvCxnSpPr>
            <p:cNvPr id="418" name="Straight Connector 417">
              <a:extLst>
                <a:ext uri="{FF2B5EF4-FFF2-40B4-BE49-F238E27FC236}">
                  <a16:creationId xmlns:a16="http://schemas.microsoft.com/office/drawing/2014/main" id="{86B53ECD-F8FA-4F8F-A055-564E98582771}"/>
                </a:ext>
              </a:extLst>
            </p:cNvPr>
            <p:cNvCxnSpPr>
              <a:stCxn id="405" idx="6"/>
              <a:endCxn id="407" idx="3"/>
            </p:cNvCxnSpPr>
            <p:nvPr/>
          </p:nvCxnSpPr>
          <p:spPr>
            <a:xfrm flipV="1">
              <a:off x="6086276" y="3984967"/>
              <a:ext cx="587599" cy="827857"/>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cxnSp>
          <p:nvCxnSpPr>
            <p:cNvPr id="419" name="Straight Connector 418">
              <a:extLst>
                <a:ext uri="{FF2B5EF4-FFF2-40B4-BE49-F238E27FC236}">
                  <a16:creationId xmlns:a16="http://schemas.microsoft.com/office/drawing/2014/main" id="{6E8B2AC2-E22E-4950-96F1-3B2AEB00148B}"/>
                </a:ext>
              </a:extLst>
            </p:cNvPr>
            <p:cNvCxnSpPr>
              <a:stCxn id="407" idx="5"/>
            </p:cNvCxnSpPr>
            <p:nvPr/>
          </p:nvCxnSpPr>
          <p:spPr>
            <a:xfrm>
              <a:off x="7417717" y="3984967"/>
              <a:ext cx="1658434" cy="482304"/>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cxnSp>
          <p:nvCxnSpPr>
            <p:cNvPr id="420" name="Straight Connector 419">
              <a:extLst>
                <a:ext uri="{FF2B5EF4-FFF2-40B4-BE49-F238E27FC236}">
                  <a16:creationId xmlns:a16="http://schemas.microsoft.com/office/drawing/2014/main" id="{54BA69DC-F07E-4C61-8A1C-7AF97EEBE7E4}"/>
                </a:ext>
              </a:extLst>
            </p:cNvPr>
            <p:cNvCxnSpPr>
              <a:stCxn id="408" idx="2"/>
              <a:endCxn id="402" idx="6"/>
            </p:cNvCxnSpPr>
            <p:nvPr/>
          </p:nvCxnSpPr>
          <p:spPr>
            <a:xfrm flipH="1" flipV="1">
              <a:off x="2424403" y="5262432"/>
              <a:ext cx="4286216" cy="386357"/>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cxnSp>
          <p:nvCxnSpPr>
            <p:cNvPr id="421" name="Straight Connector 420">
              <a:extLst>
                <a:ext uri="{FF2B5EF4-FFF2-40B4-BE49-F238E27FC236}">
                  <a16:creationId xmlns:a16="http://schemas.microsoft.com/office/drawing/2014/main" id="{1AA78FAF-E7FA-422D-9A12-EDCB265D689C}"/>
                </a:ext>
              </a:extLst>
            </p:cNvPr>
            <p:cNvCxnSpPr>
              <a:stCxn id="410" idx="5"/>
            </p:cNvCxnSpPr>
            <p:nvPr/>
          </p:nvCxnSpPr>
          <p:spPr>
            <a:xfrm flipV="1">
              <a:off x="8405929" y="5250353"/>
              <a:ext cx="1826922" cy="290196"/>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cxnSp>
          <p:nvCxnSpPr>
            <p:cNvPr id="422" name="Straight Connector 421">
              <a:extLst>
                <a:ext uri="{FF2B5EF4-FFF2-40B4-BE49-F238E27FC236}">
                  <a16:creationId xmlns:a16="http://schemas.microsoft.com/office/drawing/2014/main" id="{DE1F3CC1-CF82-4DD7-A6E1-0B25B774A841}"/>
                </a:ext>
              </a:extLst>
            </p:cNvPr>
            <p:cNvCxnSpPr>
              <a:stCxn id="412" idx="6"/>
              <a:endCxn id="414" idx="2"/>
            </p:cNvCxnSpPr>
            <p:nvPr/>
          </p:nvCxnSpPr>
          <p:spPr>
            <a:xfrm>
              <a:off x="9695029" y="4595160"/>
              <a:ext cx="537823" cy="535113"/>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cxnSp>
          <p:nvCxnSpPr>
            <p:cNvPr id="406" name="Straight Connector 405">
              <a:extLst>
                <a:ext uri="{FF2B5EF4-FFF2-40B4-BE49-F238E27FC236}">
                  <a16:creationId xmlns:a16="http://schemas.microsoft.com/office/drawing/2014/main" id="{DC5469A4-7021-42A4-8BDB-E0D2801A401F}"/>
                </a:ext>
              </a:extLst>
            </p:cNvPr>
            <p:cNvCxnSpPr>
              <a:cxnSpLocks/>
            </p:cNvCxnSpPr>
            <p:nvPr/>
          </p:nvCxnSpPr>
          <p:spPr>
            <a:xfrm>
              <a:off x="3657445" y="4459591"/>
              <a:ext cx="324746" cy="41488"/>
            </a:xfrm>
            <a:prstGeom prst="line">
              <a:avLst/>
            </a:prstGeom>
            <a:ln w="22225">
              <a:solidFill>
                <a:srgbClr val="427EC4"/>
              </a:solidFill>
            </a:ln>
          </p:spPr>
          <p:style>
            <a:lnRef idx="1">
              <a:schemeClr val="accent1"/>
            </a:lnRef>
            <a:fillRef idx="0">
              <a:schemeClr val="accent1"/>
            </a:fillRef>
            <a:effectRef idx="0">
              <a:schemeClr val="accent1"/>
            </a:effectRef>
            <a:fontRef idx="minor">
              <a:schemeClr val="tx1"/>
            </a:fontRef>
          </p:style>
        </p:cxnSp>
      </p:grpSp>
      <p:sp>
        <p:nvSpPr>
          <p:cNvPr id="376" name="Rectangle 375">
            <a:extLst>
              <a:ext uri="{FF2B5EF4-FFF2-40B4-BE49-F238E27FC236}">
                <a16:creationId xmlns:a16="http://schemas.microsoft.com/office/drawing/2014/main" id="{B59E3B36-07FD-4A14-AF48-41C0B2FCCA4F}"/>
              </a:ext>
            </a:extLst>
          </p:cNvPr>
          <p:cNvSpPr/>
          <p:nvPr/>
        </p:nvSpPr>
        <p:spPr>
          <a:xfrm>
            <a:off x="11274" y="6481"/>
            <a:ext cx="12180726" cy="2991302"/>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pic>
        <p:nvPicPr>
          <p:cNvPr id="6" name="Picture 5">
            <a:extLst>
              <a:ext uri="{FF2B5EF4-FFF2-40B4-BE49-F238E27FC236}">
                <a16:creationId xmlns:a16="http://schemas.microsoft.com/office/drawing/2014/main" id="{A91AFAB6-77FD-48F0-8497-BAEEB3558004}"/>
              </a:ext>
            </a:extLst>
          </p:cNvPr>
          <p:cNvPicPr>
            <a:picLocks noChangeAspect="1"/>
          </p:cNvPicPr>
          <p:nvPr/>
        </p:nvPicPr>
        <p:blipFill>
          <a:blip r:embed="rId5">
            <a:alphaModFix amt="20000"/>
            <a:extLst>
              <a:ext uri="{28A0092B-C50C-407E-A947-70E740481C1C}">
                <a14:useLocalDpi xmlns:a14="http://schemas.microsoft.com/office/drawing/2010/main"/>
              </a:ext>
            </a:extLst>
          </a:blip>
          <a:stretch>
            <a:fillRect/>
          </a:stretch>
        </p:blipFill>
        <p:spPr>
          <a:xfrm>
            <a:off x="0" y="0"/>
            <a:ext cx="12204340" cy="933450"/>
          </a:xfrm>
          <a:prstGeom prst="rect">
            <a:avLst/>
          </a:prstGeom>
        </p:spPr>
      </p:pic>
      <p:pic>
        <p:nvPicPr>
          <p:cNvPr id="4" name="Picture 3" descr="Text&#10;&#10;Description automatically generated">
            <a:extLst>
              <a:ext uri="{FF2B5EF4-FFF2-40B4-BE49-F238E27FC236}">
                <a16:creationId xmlns:a16="http://schemas.microsoft.com/office/drawing/2014/main" id="{7EEB70E5-D8DE-4634-B5B9-8EFC7CA40680}"/>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7047413" y="876405"/>
            <a:ext cx="4061227" cy="2317526"/>
          </a:xfrm>
          <a:prstGeom prst="rect">
            <a:avLst/>
          </a:prstGeom>
        </p:spPr>
      </p:pic>
      <p:sp>
        <p:nvSpPr>
          <p:cNvPr id="426" name="TextBox 425">
            <a:extLst>
              <a:ext uri="{FF2B5EF4-FFF2-40B4-BE49-F238E27FC236}">
                <a16:creationId xmlns:a16="http://schemas.microsoft.com/office/drawing/2014/main" id="{8A246720-0A73-4553-9D20-39133CDEF7CA}"/>
              </a:ext>
            </a:extLst>
          </p:cNvPr>
          <p:cNvSpPr txBox="1"/>
          <p:nvPr/>
        </p:nvSpPr>
        <p:spPr>
          <a:xfrm>
            <a:off x="619901" y="1365452"/>
            <a:ext cx="6646261" cy="1200329"/>
          </a:xfrm>
          <a:prstGeom prst="rect">
            <a:avLst/>
          </a:prstGeom>
          <a:noFill/>
        </p:spPr>
        <p:txBody>
          <a:bodyPr wrap="square">
            <a:spAutoFit/>
          </a:bodyPr>
          <a:lstStyle/>
          <a:p>
            <a:pPr algn="r"/>
            <a:r>
              <a:rPr lang="en-US" sz="3600">
                <a:solidFill>
                  <a:srgbClr val="407BBF"/>
                </a:solidFill>
                <a:latin typeface="Open Sans" panose="020B0606030504020204" pitchFamily="34" charset="0"/>
                <a:ea typeface="Open Sans" panose="020B0606030504020204" pitchFamily="34" charset="0"/>
                <a:cs typeface="Open Sans" panose="020B0606030504020204" pitchFamily="34" charset="0"/>
              </a:rPr>
              <a:t>Virtual Universities for Small States of the Commonwealth</a:t>
            </a:r>
            <a:endParaRPr lang="en-US" sz="3600"/>
          </a:p>
        </p:txBody>
      </p:sp>
    </p:spTree>
    <p:extLst>
      <p:ext uri="{BB962C8B-B14F-4D97-AF65-F5344CB8AC3E}">
        <p14:creationId xmlns:p14="http://schemas.microsoft.com/office/powerpoint/2010/main" val="4137245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1_Projects\1_Programmes\3_Higher Education\CEMBA-CEMPA poster re-design\xtra photos\UCC CEMBA graduation 2.jpg"/>
          <p:cNvPicPr>
            <a:picLocks noChangeAspect="1" noChangeArrowheads="1"/>
          </p:cNvPicPr>
          <p:nvPr/>
        </p:nvPicPr>
        <p:blipFill rotWithShape="1">
          <a:blip r:embed="rId3" cstate="screen">
            <a:alphaModFix/>
            <a:extLst>
              <a:ext uri="{BEBA8EAE-BF5A-486C-A8C5-ECC9F3942E4B}">
                <a14:imgProps xmlns:a14="http://schemas.microsoft.com/office/drawing/2010/main">
                  <a14:imgLayer r:embed="rId4">
                    <a14:imgEffect>
                      <a14:brightnessContrast bright="-15000"/>
                    </a14:imgEffect>
                  </a14:imgLayer>
                </a14:imgProps>
              </a:ext>
              <a:ext uri="{28A0092B-C50C-407E-A947-70E740481C1C}">
                <a14:useLocalDpi xmlns:a14="http://schemas.microsoft.com/office/drawing/2010/main"/>
              </a:ext>
            </a:extLst>
          </a:blip>
          <a:srcRect/>
          <a:stretch/>
        </p:blipFill>
        <p:spPr bwMode="auto">
          <a:xfrm>
            <a:off x="16010" y="0"/>
            <a:ext cx="12167985" cy="5444167"/>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B6E578F8-AA9C-2EFA-F887-36DD39D64CDD}"/>
              </a:ext>
            </a:extLst>
          </p:cNvPr>
          <p:cNvSpPr/>
          <p:nvPr/>
        </p:nvSpPr>
        <p:spPr>
          <a:xfrm>
            <a:off x="8005" y="5229560"/>
            <a:ext cx="12192000" cy="1628439"/>
          </a:xfrm>
          <a:prstGeom prst="rect">
            <a:avLst/>
          </a:prstGeom>
          <a:solidFill>
            <a:srgbClr val="3491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9" name="Rectangle 8">
            <a:extLst>
              <a:ext uri="{FF2B5EF4-FFF2-40B4-BE49-F238E27FC236}">
                <a16:creationId xmlns:a16="http://schemas.microsoft.com/office/drawing/2014/main" id="{F3DFC159-15EF-4FBD-F5E4-612DDA09A767}"/>
              </a:ext>
            </a:extLst>
          </p:cNvPr>
          <p:cNvSpPr/>
          <p:nvPr/>
        </p:nvSpPr>
        <p:spPr>
          <a:xfrm>
            <a:off x="16011" y="4430270"/>
            <a:ext cx="12183994" cy="886279"/>
          </a:xfrm>
          <a:prstGeom prst="rect">
            <a:avLst/>
          </a:prstGeom>
          <a:solidFill>
            <a:srgbClr val="B3AA7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2" name="Title 1"/>
          <p:cNvSpPr>
            <a:spLocks noGrp="1"/>
          </p:cNvSpPr>
          <p:nvPr>
            <p:ph type="title"/>
          </p:nvPr>
        </p:nvSpPr>
        <p:spPr>
          <a:xfrm>
            <a:off x="545393" y="4390484"/>
            <a:ext cx="11638602" cy="939929"/>
          </a:xfrm>
        </p:spPr>
        <p:txBody>
          <a:bodyPr>
            <a:noAutofit/>
          </a:bodyPr>
          <a:lstStyle/>
          <a:p>
            <a:r>
              <a:rPr lang="en-US" b="1" i="0" dirty="0">
                <a:solidFill>
                  <a:schemeClr val="bg1"/>
                </a:solidFill>
                <a:latin typeface="Open Sans"/>
                <a:ea typeface="Open Sans"/>
                <a:cs typeface="Open Sans"/>
              </a:rPr>
              <a:t>Commonwealth Executive MBA/MPA</a:t>
            </a:r>
          </a:p>
        </p:txBody>
      </p:sp>
      <p:sp>
        <p:nvSpPr>
          <p:cNvPr id="8" name="Content Placeholder 2">
            <a:extLst>
              <a:ext uri="{FF2B5EF4-FFF2-40B4-BE49-F238E27FC236}">
                <a16:creationId xmlns:a16="http://schemas.microsoft.com/office/drawing/2014/main" id="{78600637-B01D-86A9-BCF5-12B17700C910}"/>
              </a:ext>
            </a:extLst>
          </p:cNvPr>
          <p:cNvSpPr>
            <a:spLocks noGrp="1"/>
          </p:cNvSpPr>
          <p:nvPr>
            <p:ph idx="1"/>
          </p:nvPr>
        </p:nvSpPr>
        <p:spPr>
          <a:xfrm>
            <a:off x="1625951" y="5360462"/>
            <a:ext cx="3856920" cy="740141"/>
          </a:xfrm>
        </p:spPr>
        <p:txBody>
          <a:bodyPr vert="horz" lIns="68580" tIns="34290" rIns="68580" bIns="34290" rtlCol="0" anchor="t">
            <a:noAutofit/>
          </a:bodyPr>
          <a:lstStyle/>
          <a:p>
            <a:pPr marL="0" indent="0">
              <a:buNone/>
            </a:pPr>
            <a:r>
              <a:rPr lang="en-US" sz="3000" dirty="0">
                <a:solidFill>
                  <a:schemeClr val="bg1"/>
                </a:solidFill>
              </a:rPr>
              <a:t>Graduates saw on increase of</a:t>
            </a:r>
            <a:r>
              <a:rPr lang="en-US" sz="3000" dirty="0">
                <a:solidFill>
                  <a:schemeClr val="bg1">
                    <a:lumMod val="95000"/>
                  </a:schemeClr>
                </a:solidFill>
              </a:rPr>
              <a:t> </a:t>
            </a:r>
            <a:r>
              <a:rPr lang="en-US" sz="3500" b="1" dirty="0">
                <a:solidFill>
                  <a:schemeClr val="bg1">
                    <a:lumMod val="95000"/>
                  </a:schemeClr>
                </a:solidFill>
              </a:rPr>
              <a:t>38%</a:t>
            </a:r>
            <a:r>
              <a:rPr lang="en-US" sz="3000" dirty="0">
                <a:solidFill>
                  <a:schemeClr val="bg1">
                    <a:lumMod val="95000"/>
                  </a:schemeClr>
                </a:solidFill>
              </a:rPr>
              <a:t> </a:t>
            </a:r>
            <a:r>
              <a:rPr lang="en-US" sz="3000" dirty="0">
                <a:solidFill>
                  <a:schemeClr val="bg1"/>
                </a:solidFill>
              </a:rPr>
              <a:t>in monthly income</a:t>
            </a:r>
            <a:endParaRPr lang="en-US" sz="3000" dirty="0">
              <a:solidFill>
                <a:schemeClr val="bg1"/>
              </a:solidFill>
              <a:cs typeface="Calibri"/>
            </a:endParaRPr>
          </a:p>
        </p:txBody>
      </p:sp>
      <p:pic>
        <p:nvPicPr>
          <p:cNvPr id="11" name="Graphic 10" descr="Coins">
            <a:extLst>
              <a:ext uri="{FF2B5EF4-FFF2-40B4-BE49-F238E27FC236}">
                <a16:creationId xmlns:a16="http://schemas.microsoft.com/office/drawing/2014/main" id="{AA70436A-C1BA-614C-7BC5-036A9ABD831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45392" y="5296935"/>
            <a:ext cx="1081350" cy="1054350"/>
          </a:xfrm>
          <a:prstGeom prst="rect">
            <a:avLst/>
          </a:prstGeom>
        </p:spPr>
      </p:pic>
      <p:sp>
        <p:nvSpPr>
          <p:cNvPr id="13" name="TextBox 12">
            <a:extLst>
              <a:ext uri="{FF2B5EF4-FFF2-40B4-BE49-F238E27FC236}">
                <a16:creationId xmlns:a16="http://schemas.microsoft.com/office/drawing/2014/main" id="{1125DEB4-D8D4-E97E-091A-4FE2B5BEED0F}"/>
              </a:ext>
            </a:extLst>
          </p:cNvPr>
          <p:cNvSpPr txBox="1"/>
          <p:nvPr/>
        </p:nvSpPr>
        <p:spPr>
          <a:xfrm>
            <a:off x="6304365" y="5454256"/>
            <a:ext cx="5608824" cy="1302344"/>
          </a:xfrm>
          <a:prstGeom prst="rect">
            <a:avLst/>
          </a:prstGeom>
          <a:noFill/>
        </p:spPr>
        <p:txBody>
          <a:bodyPr wrap="square" lIns="68580" tIns="34290" rIns="68580" bIns="34290" rtlCol="0" anchor="t">
            <a:spAutoFit/>
          </a:bodyPr>
          <a:lstStyle/>
          <a:p>
            <a:r>
              <a:rPr lang="en-US" sz="3000" dirty="0">
                <a:solidFill>
                  <a:schemeClr val="bg1"/>
                </a:solidFill>
                <a:latin typeface="Calibri"/>
                <a:cs typeface="Calibri"/>
              </a:rPr>
              <a:t>For every </a:t>
            </a:r>
            <a:r>
              <a:rPr lang="en-US" sz="3500" b="1" dirty="0">
                <a:solidFill>
                  <a:schemeClr val="bg1"/>
                </a:solidFill>
                <a:latin typeface="Calibri"/>
                <a:cs typeface="Calibri"/>
              </a:rPr>
              <a:t>$1</a:t>
            </a:r>
            <a:r>
              <a:rPr lang="en-US" sz="3000" b="1" dirty="0">
                <a:solidFill>
                  <a:schemeClr val="bg1"/>
                </a:solidFill>
                <a:latin typeface="Calibri"/>
                <a:cs typeface="Calibri"/>
              </a:rPr>
              <a:t> </a:t>
            </a:r>
            <a:r>
              <a:rPr lang="en-US" sz="3000" dirty="0">
                <a:solidFill>
                  <a:schemeClr val="bg1"/>
                </a:solidFill>
                <a:latin typeface="Calibri"/>
                <a:cs typeface="Calibri"/>
              </a:rPr>
              <a:t>invested, learners received</a:t>
            </a:r>
            <a:r>
              <a:rPr lang="en-US" sz="3000" dirty="0">
                <a:solidFill>
                  <a:srgbClr val="FF0000"/>
                </a:solidFill>
                <a:latin typeface="Calibri"/>
                <a:cs typeface="Calibri"/>
              </a:rPr>
              <a:t> </a:t>
            </a:r>
            <a:r>
              <a:rPr lang="en-US" sz="3500" b="1" dirty="0">
                <a:solidFill>
                  <a:schemeClr val="bg1"/>
                </a:solidFill>
                <a:latin typeface="Calibri"/>
                <a:cs typeface="Calibri"/>
              </a:rPr>
              <a:t>$3.40 </a:t>
            </a:r>
            <a:r>
              <a:rPr lang="en-US" sz="3000" dirty="0">
                <a:solidFill>
                  <a:schemeClr val="bg1"/>
                </a:solidFill>
                <a:latin typeface="+mj-lt"/>
              </a:rPr>
              <a:t>in direct returns</a:t>
            </a:r>
            <a:endParaRPr lang="en-US" sz="3000">
              <a:solidFill>
                <a:schemeClr val="bg1"/>
              </a:solidFill>
              <a:latin typeface="+mj-lt"/>
              <a:cs typeface="Calibri Light"/>
            </a:endParaRPr>
          </a:p>
          <a:p>
            <a:endParaRPr lang="en-US" sz="1013" dirty="0">
              <a:latin typeface="+mj-lt"/>
            </a:endParaRPr>
          </a:p>
        </p:txBody>
      </p:sp>
      <p:sp>
        <p:nvSpPr>
          <p:cNvPr id="15" name="Oval 14">
            <a:extLst>
              <a:ext uri="{FF2B5EF4-FFF2-40B4-BE49-F238E27FC236}">
                <a16:creationId xmlns:a16="http://schemas.microsoft.com/office/drawing/2014/main" id="{78031C32-298E-BA47-0C39-69DA477E659C}"/>
              </a:ext>
            </a:extLst>
          </p:cNvPr>
          <p:cNvSpPr/>
          <p:nvPr/>
        </p:nvSpPr>
        <p:spPr>
          <a:xfrm>
            <a:off x="5236104" y="5535079"/>
            <a:ext cx="979613" cy="1008140"/>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ln>
                <a:solidFill>
                  <a:srgbClr val="E05829"/>
                </a:solidFill>
              </a:ln>
              <a:solidFill>
                <a:srgbClr val="000000"/>
              </a:solidFill>
            </a:endParaRPr>
          </a:p>
        </p:txBody>
      </p:sp>
      <p:sp>
        <p:nvSpPr>
          <p:cNvPr id="17" name="TextBox 16">
            <a:extLst>
              <a:ext uri="{FF2B5EF4-FFF2-40B4-BE49-F238E27FC236}">
                <a16:creationId xmlns:a16="http://schemas.microsoft.com/office/drawing/2014/main" id="{9467C735-D8B4-D681-13C1-803FCFC4F64C}"/>
              </a:ext>
            </a:extLst>
          </p:cNvPr>
          <p:cNvSpPr txBox="1"/>
          <p:nvPr/>
        </p:nvSpPr>
        <p:spPr>
          <a:xfrm>
            <a:off x="5223764" y="5817642"/>
            <a:ext cx="971703" cy="588623"/>
          </a:xfrm>
          <a:prstGeom prst="rect">
            <a:avLst/>
          </a:prstGeom>
          <a:noFill/>
        </p:spPr>
        <p:txBody>
          <a:bodyPr wrap="square" lIns="68580" tIns="34290" rIns="68580" bIns="34290" rtlCol="0" anchor="t">
            <a:spAutoFit/>
          </a:bodyPr>
          <a:lstStyle/>
          <a:p>
            <a:pPr algn="ctr"/>
            <a:r>
              <a:rPr lang="en-US" sz="3350" b="1" dirty="0">
                <a:solidFill>
                  <a:schemeClr val="bg1">
                    <a:lumMod val="95000"/>
                  </a:schemeClr>
                </a:solidFill>
                <a:latin typeface="Aharoni"/>
                <a:cs typeface="Aharoni"/>
              </a:rPr>
              <a:t>1:3.4</a:t>
            </a:r>
          </a:p>
        </p:txBody>
      </p:sp>
      <p:pic>
        <p:nvPicPr>
          <p:cNvPr id="18" name="Graphic 17" descr="Upward trend">
            <a:extLst>
              <a:ext uri="{FF2B5EF4-FFF2-40B4-BE49-F238E27FC236}">
                <a16:creationId xmlns:a16="http://schemas.microsoft.com/office/drawing/2014/main" id="{2B1BE231-4496-CE33-C5A8-3D700CE1C86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557034" y="5602222"/>
            <a:ext cx="415350" cy="415350"/>
          </a:xfrm>
          <a:prstGeom prst="rect">
            <a:avLst/>
          </a:prstGeom>
        </p:spPr>
      </p:pic>
      <p:pic>
        <p:nvPicPr>
          <p:cNvPr id="3" name="Picture 2">
            <a:extLst>
              <a:ext uri="{FF2B5EF4-FFF2-40B4-BE49-F238E27FC236}">
                <a16:creationId xmlns:a16="http://schemas.microsoft.com/office/drawing/2014/main" id="{112C7D95-26BE-3FF0-2708-4F047A955522}"/>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11500983" y="5948427"/>
            <a:ext cx="462756" cy="598565"/>
          </a:xfrm>
          <a:prstGeom prst="rect">
            <a:avLst/>
          </a:prstGeom>
        </p:spPr>
      </p:pic>
    </p:spTree>
    <p:extLst>
      <p:ext uri="{BB962C8B-B14F-4D97-AF65-F5344CB8AC3E}">
        <p14:creationId xmlns:p14="http://schemas.microsoft.com/office/powerpoint/2010/main" val="329732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59FB2A2-8DF6-436E-ADFC-1CCCB81017DC}"/>
              </a:ext>
            </a:extLst>
          </p:cNvPr>
          <p:cNvSpPr/>
          <p:nvPr/>
        </p:nvSpPr>
        <p:spPr>
          <a:xfrm>
            <a:off x="7377547" y="2538951"/>
            <a:ext cx="4814455" cy="2698173"/>
          </a:xfrm>
          <a:prstGeom prst="rect">
            <a:avLst/>
          </a:prstGeom>
          <a:solidFill>
            <a:srgbClr val="BBBF11">
              <a:alpha val="25000"/>
            </a:srgbClr>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 name="Title 1">
            <a:extLst>
              <a:ext uri="{FF2B5EF4-FFF2-40B4-BE49-F238E27FC236}">
                <a16:creationId xmlns:a16="http://schemas.microsoft.com/office/drawing/2014/main" id="{9E582916-B36B-4FDB-B9BC-7C5937BC5637}"/>
              </a:ext>
            </a:extLst>
          </p:cNvPr>
          <p:cNvSpPr>
            <a:spLocks noGrp="1"/>
          </p:cNvSpPr>
          <p:nvPr>
            <p:ph type="title"/>
          </p:nvPr>
        </p:nvSpPr>
        <p:spPr/>
        <p:txBody>
          <a:bodyPr/>
          <a:lstStyle/>
          <a:p>
            <a:r>
              <a:rPr lang="en-US"/>
              <a:t>ICT Augmentation for Small States/LDCs</a:t>
            </a:r>
            <a:endParaRPr lang="en-CA"/>
          </a:p>
        </p:txBody>
      </p:sp>
      <p:sp>
        <p:nvSpPr>
          <p:cNvPr id="3" name="Content Placeholder 2">
            <a:extLst>
              <a:ext uri="{FF2B5EF4-FFF2-40B4-BE49-F238E27FC236}">
                <a16:creationId xmlns:a16="http://schemas.microsoft.com/office/drawing/2014/main" id="{25711A5B-9BBA-4D63-9369-4D213637A31B}"/>
              </a:ext>
            </a:extLst>
          </p:cNvPr>
          <p:cNvSpPr>
            <a:spLocks noGrp="1"/>
          </p:cNvSpPr>
          <p:nvPr>
            <p:ph idx="1"/>
          </p:nvPr>
        </p:nvSpPr>
        <p:spPr>
          <a:xfrm>
            <a:off x="975011" y="1870971"/>
            <a:ext cx="5635337" cy="4376738"/>
          </a:xfrm>
        </p:spPr>
        <p:txBody>
          <a:bodyPr>
            <a:normAutofit/>
          </a:bodyPr>
          <a:lstStyle/>
          <a:p>
            <a:r>
              <a:rPr lang="en-US">
                <a:solidFill>
                  <a:schemeClr val="tx1"/>
                </a:solidFill>
              </a:rPr>
              <a:t>Addressing ICT resources and capacities</a:t>
            </a:r>
          </a:p>
          <a:p>
            <a:r>
              <a:rPr lang="en-US">
                <a:solidFill>
                  <a:schemeClr val="tx1"/>
                </a:solidFill>
              </a:rPr>
              <a:t>Build national resilience for education by supporting disaster preparedness in small states </a:t>
            </a:r>
          </a:p>
          <a:p>
            <a:r>
              <a:rPr lang="en-US">
                <a:solidFill>
                  <a:schemeClr val="tx1"/>
                </a:solidFill>
              </a:rPr>
              <a:t>Introduce and model the use of environmentally sustainable green technologies</a:t>
            </a:r>
          </a:p>
          <a:p>
            <a:endParaRPr lang="en-CA">
              <a:solidFill>
                <a:schemeClr val="tx1"/>
              </a:solidFill>
            </a:endParaRPr>
          </a:p>
        </p:txBody>
      </p:sp>
      <p:pic>
        <p:nvPicPr>
          <p:cNvPr id="5" name="Picture 4" descr="Graphical user interface&#10;&#10;Description automatically generated with medium confidence">
            <a:extLst>
              <a:ext uri="{FF2B5EF4-FFF2-40B4-BE49-F238E27FC236}">
                <a16:creationId xmlns:a16="http://schemas.microsoft.com/office/drawing/2014/main" id="{0D0C99A2-DB38-4079-B2E5-EDD828BFA71C}"/>
              </a:ext>
            </a:extLst>
          </p:cNvPr>
          <p:cNvPicPr>
            <a:picLocks noChangeAspect="1"/>
          </p:cNvPicPr>
          <p:nvPr/>
        </p:nvPicPr>
        <p:blipFill>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tretch>
            <a:fillRect/>
          </a:stretch>
        </p:blipFill>
        <p:spPr>
          <a:xfrm flipH="1">
            <a:off x="7377545" y="2538198"/>
            <a:ext cx="4047260" cy="2698173"/>
          </a:xfrm>
          <a:prstGeom prst="rect">
            <a:avLst/>
          </a:prstGeom>
        </p:spPr>
      </p:pic>
      <p:pic>
        <p:nvPicPr>
          <p:cNvPr id="4" name="Picture 3">
            <a:extLst>
              <a:ext uri="{FF2B5EF4-FFF2-40B4-BE49-F238E27FC236}">
                <a16:creationId xmlns:a16="http://schemas.microsoft.com/office/drawing/2014/main" id="{DC6CAE3A-05F5-9E9A-74C1-5B0A529D172D}"/>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338469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04DB5D-3DF5-B47B-7A16-C01DFE563AEE}"/>
              </a:ext>
            </a:extLst>
          </p:cNvPr>
          <p:cNvSpPr/>
          <p:nvPr/>
        </p:nvSpPr>
        <p:spPr>
          <a:xfrm>
            <a:off x="0" y="0"/>
            <a:ext cx="12192000" cy="685800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udea" panose="02000000000000000000" pitchFamily="50" charset="0"/>
              <a:ea typeface="PT Sans" panose="020B0503020203020204" pitchFamily="34" charset="0"/>
            </a:endParaRPr>
          </a:p>
        </p:txBody>
      </p:sp>
      <p:sp>
        <p:nvSpPr>
          <p:cNvPr id="11" name="Rectangle 10">
            <a:extLst>
              <a:ext uri="{FF2B5EF4-FFF2-40B4-BE49-F238E27FC236}">
                <a16:creationId xmlns:a16="http://schemas.microsoft.com/office/drawing/2014/main" id="{8ECC6887-72AD-2009-F05F-943564ABE2C3}"/>
              </a:ext>
            </a:extLst>
          </p:cNvPr>
          <p:cNvSpPr/>
          <p:nvPr/>
        </p:nvSpPr>
        <p:spPr>
          <a:xfrm>
            <a:off x="4051300" y="0"/>
            <a:ext cx="8140700" cy="6858000"/>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Gudea" panose="02000000000000000000" pitchFamily="50" charset="0"/>
              <a:ea typeface="PT Sans" panose="020B0503020203020204" pitchFamily="34" charset="0"/>
            </a:endParaRPr>
          </a:p>
        </p:txBody>
      </p:sp>
      <p:sp>
        <p:nvSpPr>
          <p:cNvPr id="2" name="Content Placeholder 1">
            <a:extLst>
              <a:ext uri="{FF2B5EF4-FFF2-40B4-BE49-F238E27FC236}">
                <a16:creationId xmlns:a16="http://schemas.microsoft.com/office/drawing/2014/main" id="{8DDBA86A-9F20-567E-65F0-533FA729A4A0}"/>
              </a:ext>
            </a:extLst>
          </p:cNvPr>
          <p:cNvSpPr>
            <a:spLocks noGrp="1"/>
          </p:cNvSpPr>
          <p:nvPr>
            <p:ph idx="1"/>
          </p:nvPr>
        </p:nvSpPr>
        <p:spPr>
          <a:xfrm>
            <a:off x="5118100" y="1765300"/>
            <a:ext cx="6134100" cy="3784600"/>
          </a:xfrm>
        </p:spPr>
        <p:txBody>
          <a:bodyPr>
            <a:normAutofit/>
          </a:bodyPr>
          <a:lstStyle/>
          <a:p>
            <a:pPr marL="0" indent="0" algn="ctr">
              <a:buNone/>
            </a:pPr>
            <a:r>
              <a:rPr lang="en-CA" sz="3600" i="1" dirty="0">
                <a:solidFill>
                  <a:schemeClr val="tx1"/>
                </a:solidFill>
                <a:latin typeface="Open Sans" panose="020B0606030504020204" pitchFamily="34" charset="0"/>
                <a:ea typeface="Open Sans" panose="020B0606030504020204" pitchFamily="34" charset="0"/>
                <a:cs typeface="Open Sans" panose="020B0606030504020204" pitchFamily="34" charset="0"/>
              </a:rPr>
              <a:t>More than material contributions, associational pride, prestige and learning are significant contributions to all institutions engaged with COL</a:t>
            </a:r>
          </a:p>
        </p:txBody>
      </p:sp>
      <p:sp>
        <p:nvSpPr>
          <p:cNvPr id="7" name="TextBox 6">
            <a:extLst>
              <a:ext uri="{FF2B5EF4-FFF2-40B4-BE49-F238E27FC236}">
                <a16:creationId xmlns:a16="http://schemas.microsoft.com/office/drawing/2014/main" id="{4F3BD1CC-F94D-DBE6-A753-7D92214DCEF9}"/>
              </a:ext>
            </a:extLst>
          </p:cNvPr>
          <p:cNvSpPr txBox="1"/>
          <p:nvPr/>
        </p:nvSpPr>
        <p:spPr>
          <a:xfrm>
            <a:off x="5271828" y="5666175"/>
            <a:ext cx="6134101" cy="923330"/>
          </a:xfrm>
          <a:prstGeom prst="rect">
            <a:avLst/>
          </a:prstGeom>
          <a:noFill/>
        </p:spPr>
        <p:txBody>
          <a:bodyPr wrap="square">
            <a:spAutoFit/>
          </a:bodyPr>
          <a:lstStyle/>
          <a:p>
            <a:pPr marL="0" indent="0">
              <a:buNone/>
            </a:pPr>
            <a:r>
              <a:rPr lang="en-CA" dirty="0">
                <a:solidFill>
                  <a:schemeClr val="tx1"/>
                </a:solidFill>
                <a:latin typeface="Open Sans" panose="020B0606030504020204" pitchFamily="34" charset="0"/>
                <a:ea typeface="Open Sans" panose="020B0606030504020204" pitchFamily="34" charset="0"/>
                <a:cs typeface="Open Sans" panose="020B0606030504020204" pitchFamily="34" charset="0"/>
              </a:rPr>
              <a:t>Professor V.S. Prasad</a:t>
            </a:r>
            <a:br>
              <a:rPr lang="en-CA" dirty="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tx1"/>
                </a:solidFill>
                <a:latin typeface="Open Sans" panose="020B0606030504020204" pitchFamily="34" charset="0"/>
                <a:ea typeface="Open Sans" panose="020B0606030504020204" pitchFamily="34" charset="0"/>
                <a:cs typeface="Open Sans" panose="020B0606030504020204" pitchFamily="34" charset="0"/>
              </a:rPr>
              <a:t>former Vice Chancellor, Dr. B.R. Ambedkar Open University</a:t>
            </a:r>
          </a:p>
        </p:txBody>
      </p:sp>
      <p:pic>
        <p:nvPicPr>
          <p:cNvPr id="9" name="Graphic 8" descr="Open quotation mark with solid fill">
            <a:extLst>
              <a:ext uri="{FF2B5EF4-FFF2-40B4-BE49-F238E27FC236}">
                <a16:creationId xmlns:a16="http://schemas.microsoft.com/office/drawing/2014/main" id="{AE35EAEA-F489-1EC6-A0C8-9E5105B16265}"/>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080250" y="0"/>
            <a:ext cx="2209800" cy="2209800"/>
          </a:xfrm>
          <a:prstGeom prst="rect">
            <a:avLst/>
          </a:prstGeom>
        </p:spPr>
      </p:pic>
      <p:pic>
        <p:nvPicPr>
          <p:cNvPr id="1026" name="Picture 2" descr="Prof. V S Prasad - Hyderabad, Telangana, India | Professional Profile |  LinkedIn">
            <a:extLst>
              <a:ext uri="{FF2B5EF4-FFF2-40B4-BE49-F238E27FC236}">
                <a16:creationId xmlns:a16="http://schemas.microsoft.com/office/drawing/2014/main" id="{32A6E1E7-05A2-E11C-289C-EDE081D20E4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0" y="523875"/>
            <a:ext cx="4762500" cy="47625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a:extLst>
              <a:ext uri="{FF2B5EF4-FFF2-40B4-BE49-F238E27FC236}">
                <a16:creationId xmlns:a16="http://schemas.microsoft.com/office/drawing/2014/main" id="{9B7F8DB5-2C0F-46C9-A770-648229E2B7D7}"/>
              </a:ext>
            </a:extLst>
          </p:cNvPr>
          <p:cNvGrpSpPr/>
          <p:nvPr/>
        </p:nvGrpSpPr>
        <p:grpSpPr>
          <a:xfrm>
            <a:off x="4001165" y="5286375"/>
            <a:ext cx="1013342" cy="776367"/>
            <a:chOff x="7963413" y="828870"/>
            <a:chExt cx="818426" cy="625798"/>
          </a:xfrm>
        </p:grpSpPr>
        <p:pic>
          <p:nvPicPr>
            <p:cNvPr id="4" name="Picture 36">
              <a:extLst>
                <a:ext uri="{FF2B5EF4-FFF2-40B4-BE49-F238E27FC236}">
                  <a16:creationId xmlns:a16="http://schemas.microsoft.com/office/drawing/2014/main" id="{9E94859E-7445-2456-E890-09CE9325244F}"/>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7988631" y="828870"/>
              <a:ext cx="767991" cy="511994"/>
            </a:xfrm>
            <a:prstGeom prst="rect">
              <a:avLst/>
            </a:prstGeom>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108226C-94D5-5F9D-9FED-23EC9127AEC3}"/>
                </a:ext>
              </a:extLst>
            </p:cNvPr>
            <p:cNvSpPr txBox="1"/>
            <p:nvPr/>
          </p:nvSpPr>
          <p:spPr>
            <a:xfrm>
              <a:off x="7963413" y="1321275"/>
              <a:ext cx="818426" cy="133393"/>
            </a:xfrm>
            <a:prstGeom prst="rect">
              <a:avLst/>
            </a:prstGeom>
            <a:noFill/>
          </p:spPr>
          <p:txBody>
            <a:bodyPr wrap="square" lIns="0" tIns="0" rIns="0" bIns="0" rtlCol="0" anchor="ctr" anchorCtr="0">
              <a:noAutofit/>
            </a:bodyPr>
            <a:lstStyle/>
            <a:p>
              <a:pPr algn="ctr"/>
              <a:r>
                <a:rPr lang="en-US" sz="700">
                  <a:latin typeface="+mj-lt"/>
                </a:rPr>
                <a:t>INDIA</a:t>
              </a:r>
              <a:endParaRPr lang="en-CA" sz="700">
                <a:latin typeface="+mj-lt"/>
              </a:endParaRPr>
            </a:p>
          </p:txBody>
        </p:sp>
      </p:grpSp>
    </p:spTree>
    <p:extLst>
      <p:ext uri="{BB962C8B-B14F-4D97-AF65-F5344CB8AC3E}">
        <p14:creationId xmlns:p14="http://schemas.microsoft.com/office/powerpoint/2010/main" val="21322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D4D1D1">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 name="Picture 2" descr="Shape&#10;&#10;Description automatically generated with medium confidence">
            <a:extLst>
              <a:ext uri="{FF2B5EF4-FFF2-40B4-BE49-F238E27FC236}">
                <a16:creationId xmlns:a16="http://schemas.microsoft.com/office/drawing/2014/main" id="{5D95650B-7B66-71B0-78B4-52C406A694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488806" cy="6878001"/>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3543300" y="1072669"/>
            <a:ext cx="8902700" cy="3613631"/>
          </a:xfrm>
        </p:spPr>
        <p:txBody>
          <a:bodyPr>
            <a:normAutofit/>
          </a:bodyPr>
          <a:lstStyle/>
          <a:p>
            <a:pPr algn="l"/>
            <a:r>
              <a:rPr lang="en-US" sz="8800" b="1">
                <a:solidFill>
                  <a:srgbClr val="5F586C"/>
                </a:solidFill>
                <a:latin typeface="Open Sans"/>
                <a:ea typeface="Open Sans"/>
                <a:cs typeface="Open Sans"/>
              </a:rPr>
              <a:t>Improving lives and livelihoods</a:t>
            </a:r>
            <a:endParaRPr lang="en-US" sz="6600">
              <a:solidFill>
                <a:srgbClr val="5F586C"/>
              </a:solidFill>
            </a:endParaRPr>
          </a:p>
        </p:txBody>
      </p:sp>
    </p:spTree>
    <p:extLst>
      <p:ext uri="{BB962C8B-B14F-4D97-AF65-F5344CB8AC3E}">
        <p14:creationId xmlns:p14="http://schemas.microsoft.com/office/powerpoint/2010/main" val="3007045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application&#10;&#10;Description automatically generated">
            <a:extLst>
              <a:ext uri="{FF2B5EF4-FFF2-40B4-BE49-F238E27FC236}">
                <a16:creationId xmlns:a16="http://schemas.microsoft.com/office/drawing/2014/main" id="{E9A11591-7AB7-479F-8FCB-E55F7928945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080000" cy="6858000"/>
          </a:xfrm>
          <a:prstGeom prst="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p:spPr>
      </p:pic>
      <p:sp>
        <p:nvSpPr>
          <p:cNvPr id="2" name="Rectangle 1">
            <a:extLst>
              <a:ext uri="{FF2B5EF4-FFF2-40B4-BE49-F238E27FC236}">
                <a16:creationId xmlns:a16="http://schemas.microsoft.com/office/drawing/2014/main" id="{1AD94A0A-2A03-495F-A195-5CA29C514A43}"/>
              </a:ext>
            </a:extLst>
          </p:cNvPr>
          <p:cNvSpPr/>
          <p:nvPr/>
        </p:nvSpPr>
        <p:spPr>
          <a:xfrm>
            <a:off x="0" y="5340629"/>
            <a:ext cx="10955867" cy="1517372"/>
          </a:xfrm>
          <a:prstGeom prst="rect">
            <a:avLst/>
          </a:prstGeom>
          <a:solidFill>
            <a:srgbClr val="ADB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5" name="Rectangle 4">
            <a:extLst>
              <a:ext uri="{FF2B5EF4-FFF2-40B4-BE49-F238E27FC236}">
                <a16:creationId xmlns:a16="http://schemas.microsoft.com/office/drawing/2014/main" id="{E07E2815-9BB5-FE6F-33F2-82C8C7A8ACCB}"/>
              </a:ext>
            </a:extLst>
          </p:cNvPr>
          <p:cNvSpPr/>
          <p:nvPr/>
        </p:nvSpPr>
        <p:spPr>
          <a:xfrm>
            <a:off x="414526" y="5164667"/>
            <a:ext cx="11176000" cy="144315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2" name="Content Placeholder 4">
            <a:extLst>
              <a:ext uri="{FF2B5EF4-FFF2-40B4-BE49-F238E27FC236}">
                <a16:creationId xmlns:a16="http://schemas.microsoft.com/office/drawing/2014/main" id="{CB43E61B-2AA8-4115-8401-DC5246A6F227}"/>
              </a:ext>
            </a:extLst>
          </p:cNvPr>
          <p:cNvSpPr txBox="1">
            <a:spLocks/>
          </p:cNvSpPr>
          <p:nvPr/>
        </p:nvSpPr>
        <p:spPr>
          <a:xfrm>
            <a:off x="5544189" y="2373005"/>
            <a:ext cx="4947489" cy="195887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a:solidFill>
                  <a:schemeClr val="tx1"/>
                </a:solidFill>
              </a:rPr>
              <a:t>COL has admitted over </a:t>
            </a:r>
            <a:r>
              <a:rPr lang="en-US" sz="4400" b="1">
                <a:solidFill>
                  <a:srgbClr val="250188"/>
                </a:solidFill>
              </a:rPr>
              <a:t>350,742 </a:t>
            </a:r>
            <a:r>
              <a:rPr lang="en-US" b="1">
                <a:solidFill>
                  <a:srgbClr val="250188"/>
                </a:solidFill>
              </a:rPr>
              <a:t>citizens</a:t>
            </a:r>
            <a:r>
              <a:rPr lang="en-US">
                <a:solidFill>
                  <a:srgbClr val="250188"/>
                </a:solidFill>
              </a:rPr>
              <a:t> </a:t>
            </a:r>
            <a:br>
              <a:rPr lang="en-US">
                <a:solidFill>
                  <a:srgbClr val="250188"/>
                </a:solidFill>
              </a:rPr>
            </a:br>
            <a:r>
              <a:rPr lang="en-US" sz="2000">
                <a:solidFill>
                  <a:schemeClr val="tx1"/>
                </a:solidFill>
              </a:rPr>
              <a:t>of the Commonwealth to gain skills for employability and entrepreneurship</a:t>
            </a:r>
            <a:endParaRPr lang="en-US" sz="2000" b="1">
              <a:solidFill>
                <a:srgbClr val="FF0000"/>
              </a:solidFill>
            </a:endParaRPr>
          </a:p>
        </p:txBody>
      </p:sp>
      <p:sp>
        <p:nvSpPr>
          <p:cNvPr id="14" name="TextBox 13">
            <a:extLst>
              <a:ext uri="{FF2B5EF4-FFF2-40B4-BE49-F238E27FC236}">
                <a16:creationId xmlns:a16="http://schemas.microsoft.com/office/drawing/2014/main" id="{6020A226-B91B-4AE7-BFB4-F7C0DB942937}"/>
              </a:ext>
            </a:extLst>
          </p:cNvPr>
          <p:cNvSpPr txBox="1"/>
          <p:nvPr/>
        </p:nvSpPr>
        <p:spPr>
          <a:xfrm>
            <a:off x="5477933" y="1427602"/>
            <a:ext cx="5921019" cy="769441"/>
          </a:xfrm>
          <a:prstGeom prst="rect">
            <a:avLst/>
          </a:prstGeom>
          <a:noFill/>
        </p:spPr>
        <p:txBody>
          <a:bodyPr wrap="square">
            <a:spAutoFit/>
          </a:bodyPr>
          <a:lstStyle/>
          <a:p>
            <a:r>
              <a:rPr lang="en-US" sz="4400">
                <a:latin typeface="Open Sans" panose="020B0606030504020204" pitchFamily="34" charset="0"/>
                <a:ea typeface="Open Sans" panose="020B0606030504020204" pitchFamily="34" charset="0"/>
                <a:cs typeface="Open Sans" panose="020B0606030504020204" pitchFamily="34" charset="0"/>
              </a:rPr>
              <a:t>Skilling and re-skilling</a:t>
            </a:r>
          </a:p>
        </p:txBody>
      </p:sp>
      <p:pic>
        <p:nvPicPr>
          <p:cNvPr id="15" name="Picture 14">
            <a:extLst>
              <a:ext uri="{FF2B5EF4-FFF2-40B4-BE49-F238E27FC236}">
                <a16:creationId xmlns:a16="http://schemas.microsoft.com/office/drawing/2014/main" id="{310B2718-77C0-4C32-9446-1239F2844DEE}"/>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pic>
        <p:nvPicPr>
          <p:cNvPr id="4102" name="Picture 6" descr="Coursera Logo and symbol, meaning, history, PNG, brand">
            <a:extLst>
              <a:ext uri="{FF2B5EF4-FFF2-40B4-BE49-F238E27FC236}">
                <a16:creationId xmlns:a16="http://schemas.microsoft.com/office/drawing/2014/main" id="{C3A81F06-5980-3EC4-6A16-64F64081288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87587" y="5163648"/>
            <a:ext cx="2887648" cy="1624302"/>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a:extLst>
              <a:ext uri="{FF2B5EF4-FFF2-40B4-BE49-F238E27FC236}">
                <a16:creationId xmlns:a16="http://schemas.microsoft.com/office/drawing/2014/main" id="{575A558A-9176-E0F4-DCFE-6AF611D3E0D0}"/>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817760" y="5609991"/>
            <a:ext cx="1879600" cy="701913"/>
          </a:xfrm>
          <a:prstGeom prst="rect">
            <a:avLst/>
          </a:prstGeom>
          <a:noFill/>
          <a:extLst>
            <a:ext uri="{909E8E84-426E-40DD-AFC4-6F175D3DCCD1}">
              <a14:hiddenFill xmlns:a14="http://schemas.microsoft.com/office/drawing/2010/main">
                <a:solidFill>
                  <a:srgbClr val="FFFFFF"/>
                </a:solidFill>
              </a14:hiddenFill>
            </a:ext>
          </a:extLst>
        </p:spPr>
      </p:pic>
      <p:pic>
        <p:nvPicPr>
          <p:cNvPr id="4110" name="Picture 14" descr="Full Color Grow with Google logo (1) | ICSB | International ...">
            <a:extLst>
              <a:ext uri="{FF2B5EF4-FFF2-40B4-BE49-F238E27FC236}">
                <a16:creationId xmlns:a16="http://schemas.microsoft.com/office/drawing/2014/main" id="{16D54D73-7852-763A-3387-B794A15ADEA1}"/>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321298" y="5237049"/>
            <a:ext cx="5427663" cy="14076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2851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CD0996AF-866D-48D5-9849-6DA7F6B82DEC}"/>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0" y="1505527"/>
            <a:ext cx="12192000" cy="5352474"/>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a:extLst>
              <a:ext uri="{FF2B5EF4-FFF2-40B4-BE49-F238E27FC236}">
                <a16:creationId xmlns:a16="http://schemas.microsoft.com/office/drawing/2014/main" id="{3EC02E4F-9B33-4AF1-B6DD-8E11FDE8F233}"/>
              </a:ext>
            </a:extLst>
          </p:cNvPr>
          <p:cNvSpPr/>
          <p:nvPr/>
        </p:nvSpPr>
        <p:spPr>
          <a:xfrm>
            <a:off x="0" y="-4867"/>
            <a:ext cx="12192000" cy="151039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4" name="Rectangle 13">
            <a:extLst>
              <a:ext uri="{FF2B5EF4-FFF2-40B4-BE49-F238E27FC236}">
                <a16:creationId xmlns:a16="http://schemas.microsoft.com/office/drawing/2014/main" id="{31882713-CC97-48EE-B09E-BBC34703B010}"/>
              </a:ext>
            </a:extLst>
          </p:cNvPr>
          <p:cNvSpPr/>
          <p:nvPr/>
        </p:nvSpPr>
        <p:spPr>
          <a:xfrm>
            <a:off x="508001" y="426933"/>
            <a:ext cx="11176000" cy="1376467"/>
          </a:xfrm>
          <a:prstGeom prst="rect">
            <a:avLst/>
          </a:prstGeom>
          <a:solidFill>
            <a:srgbClr val="B3AA7E">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5" name="Rectangle 14"/>
          <p:cNvSpPr/>
          <p:nvPr/>
        </p:nvSpPr>
        <p:spPr>
          <a:xfrm>
            <a:off x="2396012" y="612285"/>
            <a:ext cx="9021288" cy="707886"/>
          </a:xfrm>
          <a:prstGeom prst="rect">
            <a:avLst/>
          </a:prstGeom>
        </p:spPr>
        <p:txBody>
          <a:bodyPr wrap="square">
            <a:spAutoFit/>
          </a:bodyPr>
          <a:lstStyle/>
          <a:p>
            <a:r>
              <a:rPr lang="en-US" sz="2000" b="1">
                <a:latin typeface="Open Sans" panose="020B0606030504020204" pitchFamily="34" charset="0"/>
                <a:ea typeface="Open Sans" panose="020B0606030504020204" pitchFamily="34" charset="0"/>
                <a:cs typeface="Open Sans" panose="020B0606030504020204" pitchFamily="34" charset="0"/>
              </a:rPr>
              <a:t>Lifelong Learning for Farmers (Kenya, Tanzania, Uganda): </a:t>
            </a:r>
            <a:br>
              <a:rPr lang="en-US" sz="2000" b="1">
                <a:latin typeface="Open Sans" panose="020B0606030504020204" pitchFamily="34" charset="0"/>
                <a:ea typeface="Open Sans" panose="020B0606030504020204" pitchFamily="34" charset="0"/>
                <a:cs typeface="Open Sans" panose="020B0606030504020204" pitchFamily="34" charset="0"/>
              </a:rPr>
            </a:br>
            <a:r>
              <a:rPr lang="en-US" sz="2000">
                <a:latin typeface="Open Sans" panose="020B0606030504020204" pitchFamily="34" charset="0"/>
                <a:ea typeface="Open Sans" panose="020B0606030504020204" pitchFamily="34" charset="0"/>
                <a:cs typeface="Open Sans" panose="020B0606030504020204" pitchFamily="34" charset="0"/>
              </a:rPr>
              <a:t>1% increase in empowerment 2.3% increase in profit</a:t>
            </a:r>
          </a:p>
        </p:txBody>
      </p:sp>
      <p:pic>
        <p:nvPicPr>
          <p:cNvPr id="10" name="Picture 2" descr="Kenya flag">
            <a:extLst>
              <a:ext uri="{FF2B5EF4-FFF2-40B4-BE49-F238E27FC236}">
                <a16:creationId xmlns:a16="http://schemas.microsoft.com/office/drawing/2014/main" id="{89FE45DA-536F-466D-B899-F065098D741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7999" y="426932"/>
            <a:ext cx="1621312" cy="108185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Background pattern&#10;&#10;Description automatically generated">
            <a:extLst>
              <a:ext uri="{FF2B5EF4-FFF2-40B4-BE49-F238E27FC236}">
                <a16:creationId xmlns:a16="http://schemas.microsoft.com/office/drawing/2014/main" id="{A9B8AC04-239C-46F0-B171-DD000EAFD2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7999" y="1650093"/>
            <a:ext cx="1621312" cy="1080453"/>
          </a:xfrm>
          <a:prstGeom prst="rect">
            <a:avLst/>
          </a:prstGeom>
        </p:spPr>
      </p:pic>
      <p:pic>
        <p:nvPicPr>
          <p:cNvPr id="5" name="Picture 4" descr="A picture containing graphical user interface&#10;&#10;Description automatically generated">
            <a:extLst>
              <a:ext uri="{FF2B5EF4-FFF2-40B4-BE49-F238E27FC236}">
                <a16:creationId xmlns:a16="http://schemas.microsoft.com/office/drawing/2014/main" id="{C2D4EFFE-2C32-4911-960B-CAEE726D647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7999" y="2871850"/>
            <a:ext cx="1620680" cy="1080453"/>
          </a:xfrm>
          <a:prstGeom prst="rect">
            <a:avLst/>
          </a:prstGeom>
        </p:spPr>
      </p:pic>
    </p:spTree>
    <p:extLst>
      <p:ext uri="{BB962C8B-B14F-4D97-AF65-F5344CB8AC3E}">
        <p14:creationId xmlns:p14="http://schemas.microsoft.com/office/powerpoint/2010/main" val="79520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FB2A1FD-17C3-4C8C-97F7-3B7B7E92D529}"/>
              </a:ext>
            </a:extLst>
          </p:cNvPr>
          <p:cNvSpPr/>
          <p:nvPr/>
        </p:nvSpPr>
        <p:spPr>
          <a:xfrm>
            <a:off x="-1" y="0"/>
            <a:ext cx="6093994" cy="6857999"/>
          </a:xfrm>
          <a:prstGeom prst="rect">
            <a:avLst/>
          </a:prstGeom>
          <a:solidFill>
            <a:srgbClr val="A2AFE3">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8" name="Picture 5" descr="\\06-CLS-01\Users\DTremblay\Desktop\CHOGM Vancouver 1987_3 copy.jpg">
            <a:extLst>
              <a:ext uri="{FF2B5EF4-FFF2-40B4-BE49-F238E27FC236}">
                <a16:creationId xmlns:a16="http://schemas.microsoft.com/office/drawing/2014/main" id="{FC07A600-481A-4591-AAAF-C75AF65AA351}"/>
              </a:ext>
            </a:extLst>
          </p:cNvPr>
          <p:cNvPicPr>
            <a:picLocks noGrp="1" noChangeAspect="1" noChangeArrowheads="1"/>
          </p:cNvPicPr>
          <p:nvPr>
            <p:ph type="pic" sz="quarter" idx="4294967295"/>
          </p:nvPr>
        </p:nvPicPr>
        <p:blipFill rotWithShape="1">
          <a:blip r:embed="rId3" cstate="print">
            <a:extLst>
              <a:ext uri="{28A0092B-C50C-407E-A947-70E740481C1C}">
                <a14:useLocalDpi xmlns:a14="http://schemas.microsoft.com/office/drawing/2010/main"/>
              </a:ext>
            </a:extLst>
          </a:blip>
          <a:srcRect/>
          <a:stretch/>
        </p:blipFill>
        <p:spPr bwMode="auto">
          <a:xfrm>
            <a:off x="529771" y="0"/>
            <a:ext cx="11132457" cy="55673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CF5A314-4142-45D5-9E4F-D1AF50D30E15}"/>
              </a:ext>
            </a:extLst>
          </p:cNvPr>
          <p:cNvSpPr txBox="1"/>
          <p:nvPr/>
        </p:nvSpPr>
        <p:spPr>
          <a:xfrm>
            <a:off x="529771" y="5627888"/>
            <a:ext cx="6093994" cy="584775"/>
          </a:xfrm>
          <a:prstGeom prst="rect">
            <a:avLst/>
          </a:prstGeom>
          <a:noFill/>
        </p:spPr>
        <p:txBody>
          <a:bodyPr wrap="square">
            <a:spAutoFit/>
          </a:bodyPr>
          <a:lstStyle/>
          <a:p>
            <a: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t>Commonwealth Heads of Government Meeting</a:t>
            </a:r>
            <a:b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br>
            <a:r>
              <a:rPr lang="en-US" sz="1600">
                <a:solidFill>
                  <a:schemeClr val="tx1"/>
                </a:solidFill>
                <a:latin typeface="Open Sans" panose="020B0606030504020204" pitchFamily="34" charset="0"/>
                <a:ea typeface="Open Sans" panose="020B0606030504020204" pitchFamily="34" charset="0"/>
                <a:cs typeface="Open Sans" panose="020B0606030504020204" pitchFamily="34" charset="0"/>
              </a:rPr>
              <a:t>Vancouver, 1987</a:t>
            </a:r>
          </a:p>
        </p:txBody>
      </p:sp>
    </p:spTree>
    <p:extLst>
      <p:ext uri="{BB962C8B-B14F-4D97-AF65-F5344CB8AC3E}">
        <p14:creationId xmlns:p14="http://schemas.microsoft.com/office/powerpoint/2010/main" val="2817386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72A4EC06-1934-41CA-947A-1A2AD66340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picture containing screenshot, graphics, purple, design&#10;&#10;Description automatically generated">
            <a:extLst>
              <a:ext uri="{FF2B5EF4-FFF2-40B4-BE49-F238E27FC236}">
                <a16:creationId xmlns:a16="http://schemas.microsoft.com/office/drawing/2014/main" id="{9F818CA7-50F5-9B00-6408-BE84E8FF2038}"/>
              </a:ext>
            </a:extLst>
          </p:cNvPr>
          <p:cNvPicPr>
            <a:picLocks noChangeAspect="1"/>
          </p:cNvPicPr>
          <p:nvPr/>
        </p:nvPicPr>
        <p:blipFill>
          <a:blip r:embed="rId2" cstate="screen">
            <a:alphaModFix amt="50000"/>
            <a:extLst>
              <a:ext uri="{28A0092B-C50C-407E-A947-70E740481C1C}">
                <a14:useLocalDpi xmlns:a14="http://schemas.microsoft.com/office/drawing/2010/main"/>
              </a:ext>
            </a:extLst>
          </a:blip>
          <a:stretch>
            <a:fillRect/>
          </a:stretch>
        </p:blipFill>
        <p:spPr>
          <a:xfrm>
            <a:off x="-6682" y="0"/>
            <a:ext cx="6918614" cy="6858000"/>
          </a:xfrm>
          <a:prstGeom prst="rect">
            <a:avLst/>
          </a:prstGeom>
        </p:spPr>
      </p:pic>
      <p:pic>
        <p:nvPicPr>
          <p:cNvPr id="3" name="Picture 2" descr="A picture containing ground, outdoor&#10;&#10;Description automatically generated">
            <a:extLst>
              <a:ext uri="{FF2B5EF4-FFF2-40B4-BE49-F238E27FC236}">
                <a16:creationId xmlns:a16="http://schemas.microsoft.com/office/drawing/2014/main" id="{E9D23688-2FB4-299A-9C0C-42ACA047D18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82" y="4823293"/>
            <a:ext cx="3307299" cy="2034705"/>
          </a:xfrm>
          <a:prstGeom prst="rect">
            <a:avLst/>
          </a:prstGeom>
        </p:spPr>
      </p:pic>
      <p:pic>
        <p:nvPicPr>
          <p:cNvPr id="4" name="Picture 3">
            <a:extLst>
              <a:ext uri="{FF2B5EF4-FFF2-40B4-BE49-F238E27FC236}">
                <a16:creationId xmlns:a16="http://schemas.microsoft.com/office/drawing/2014/main" id="{A35BA774-3132-593A-93AC-FC0194A0747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581163" y="-3"/>
            <a:ext cx="4610837" cy="2183056"/>
          </a:xfrm>
          <a:prstGeom prst="rect">
            <a:avLst/>
          </a:prstGeom>
        </p:spPr>
      </p:pic>
      <p:pic>
        <p:nvPicPr>
          <p:cNvPr id="6" name="Picture 5">
            <a:extLst>
              <a:ext uri="{FF2B5EF4-FFF2-40B4-BE49-F238E27FC236}">
                <a16:creationId xmlns:a16="http://schemas.microsoft.com/office/drawing/2014/main" id="{DC9F3730-50CC-4504-E049-2F260354FDE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412898" y="4826207"/>
            <a:ext cx="2748620" cy="2021245"/>
          </a:xfrm>
          <a:prstGeom prst="rect">
            <a:avLst/>
          </a:prstGeom>
        </p:spPr>
      </p:pic>
      <p:pic>
        <p:nvPicPr>
          <p:cNvPr id="8" name="Picture 2" descr="P:\2_Images\Open Schools _frances 2012\ThapaSindh\IMG_0892.JPG">
            <a:extLst>
              <a:ext uri="{FF2B5EF4-FFF2-40B4-BE49-F238E27FC236}">
                <a16:creationId xmlns:a16="http://schemas.microsoft.com/office/drawing/2014/main" id="{D351B98A-7C96-64FC-EA79-396BF8E00555}"/>
              </a:ext>
            </a:extLst>
          </p:cNvPr>
          <p:cNvPicPr>
            <a:picLocks noChangeAspect="1" noChangeArrowheads="1"/>
          </p:cNvPicPr>
          <p:nvPr/>
        </p:nvPicPr>
        <p:blipFill rotWithShape="1">
          <a:blip r:embed="rId6" cstate="screen">
            <a:extLst>
              <a:ext uri="{BEBA8EAE-BF5A-486C-A8C5-ECC9F3942E4B}">
                <a14:imgProps xmlns:a14="http://schemas.microsoft.com/office/drawing/2010/main">
                  <a14:imgLayer r:embed="rId7">
                    <a14:imgEffect>
                      <a14:saturation sat="66000"/>
                    </a14:imgEffect>
                  </a14:imgLayer>
                </a14:imgProps>
              </a:ext>
              <a:ext uri="{28A0092B-C50C-407E-A947-70E740481C1C}">
                <a14:useLocalDpi xmlns:a14="http://schemas.microsoft.com/office/drawing/2010/main"/>
              </a:ext>
            </a:extLst>
          </a:blip>
          <a:srcRect l="-2"/>
          <a:stretch/>
        </p:blipFill>
        <p:spPr bwMode="auto">
          <a:xfrm flipH="1">
            <a:off x="6273799" y="4607390"/>
            <a:ext cx="2104923" cy="22506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B7D1C556-24ED-763B-BBCC-FC0B01574BF5}"/>
              </a:ext>
            </a:extLst>
          </p:cNvPr>
          <p:cNvPicPr>
            <a:picLocks noChangeAspect="1"/>
          </p:cNvPicPr>
          <p:nvPr/>
        </p:nvPicPr>
        <p:blipFill rotWithShape="1">
          <a:blip r:embed="rId8" cstate="screen">
            <a:extLst>
              <a:ext uri="{BEBA8EAE-BF5A-486C-A8C5-ECC9F3942E4B}">
                <a14:imgProps xmlns:a14="http://schemas.microsoft.com/office/drawing/2010/main">
                  <a14:imgLayer r:embed="rId9">
                    <a14:imgEffect>
                      <a14:saturation sat="66000"/>
                    </a14:imgEffect>
                  </a14:imgLayer>
                </a14:imgProps>
              </a:ext>
              <a:ext uri="{28A0092B-C50C-407E-A947-70E740481C1C}">
                <a14:useLocalDpi xmlns:a14="http://schemas.microsoft.com/office/drawing/2010/main"/>
              </a:ext>
            </a:extLst>
          </a:blip>
          <a:srcRect/>
          <a:stretch/>
        </p:blipFill>
        <p:spPr>
          <a:xfrm>
            <a:off x="8491003" y="4607391"/>
            <a:ext cx="3691267" cy="2250609"/>
          </a:xfrm>
          <a:prstGeom prst="rect">
            <a:avLst/>
          </a:prstGeom>
        </p:spPr>
      </p:pic>
      <p:pic>
        <p:nvPicPr>
          <p:cNvPr id="10" name="Picture 9">
            <a:extLst>
              <a:ext uri="{FF2B5EF4-FFF2-40B4-BE49-F238E27FC236}">
                <a16:creationId xmlns:a16="http://schemas.microsoft.com/office/drawing/2014/main" id="{D511D24C-A04A-F279-F94D-C42B3196A1D0}"/>
              </a:ext>
            </a:extLst>
          </p:cNvPr>
          <p:cNvPicPr>
            <a:picLocks noChangeAspect="1"/>
          </p:cNvPicPr>
          <p:nvPr/>
        </p:nvPicPr>
        <p:blipFill rotWithShape="1">
          <a:blip r:embed="rId10" cstate="screen">
            <a:extLst>
              <a:ext uri="{BEBA8EAE-BF5A-486C-A8C5-ECC9F3942E4B}">
                <a14:imgProps xmlns:a14="http://schemas.microsoft.com/office/drawing/2010/main">
                  <a14:imgLayer r:embed="rId11">
                    <a14:imgEffect>
                      <a14:sharpenSoften amount="50000"/>
                    </a14:imgEffect>
                    <a14:imgEffect>
                      <a14:saturation sat="66000"/>
                    </a14:imgEffect>
                  </a14:imgLayer>
                </a14:imgProps>
              </a:ext>
              <a:ext uri="{28A0092B-C50C-407E-A947-70E740481C1C}">
                <a14:useLocalDpi xmlns:a14="http://schemas.microsoft.com/office/drawing/2010/main"/>
              </a:ext>
            </a:extLst>
          </a:blip>
          <a:srcRect/>
          <a:stretch/>
        </p:blipFill>
        <p:spPr>
          <a:xfrm>
            <a:off x="7581162" y="2250609"/>
            <a:ext cx="4610838" cy="1937395"/>
          </a:xfrm>
          <a:prstGeom prst="rect">
            <a:avLst/>
          </a:prstGeom>
          <a:effectLst/>
        </p:spPr>
      </p:pic>
      <p:sp>
        <p:nvSpPr>
          <p:cNvPr id="11" name="TextBox 10">
            <a:extLst>
              <a:ext uri="{FF2B5EF4-FFF2-40B4-BE49-F238E27FC236}">
                <a16:creationId xmlns:a16="http://schemas.microsoft.com/office/drawing/2014/main" id="{BCC463B4-1C0D-7E31-2E7C-7DB4229C34BC}"/>
              </a:ext>
            </a:extLst>
          </p:cNvPr>
          <p:cNvSpPr txBox="1"/>
          <p:nvPr/>
        </p:nvSpPr>
        <p:spPr>
          <a:xfrm>
            <a:off x="866263" y="987506"/>
            <a:ext cx="6831863" cy="1200329"/>
          </a:xfrm>
          <a:prstGeom prst="rect">
            <a:avLst/>
          </a:prstGeom>
          <a:noFill/>
        </p:spPr>
        <p:txBody>
          <a:bodyPr wrap="square" rtlCol="0">
            <a:spAutoFit/>
          </a:bodyPr>
          <a:lstStyle/>
          <a:p>
            <a:r>
              <a:rPr lang="en-US" sz="7200" dirty="0">
                <a:solidFill>
                  <a:srgbClr val="250188"/>
                </a:solidFill>
                <a:latin typeface="Open Sans" panose="020B0606030504020204" pitchFamily="34" charset="0"/>
                <a:ea typeface="Open Sans" panose="020B0606030504020204" pitchFamily="34" charset="0"/>
                <a:cs typeface="Open Sans" panose="020B0606030504020204" pitchFamily="34" charset="0"/>
              </a:rPr>
              <a:t>GIRLS Inspire</a:t>
            </a:r>
          </a:p>
        </p:txBody>
      </p:sp>
      <p:sp>
        <p:nvSpPr>
          <p:cNvPr id="12" name="TextBox 11">
            <a:extLst>
              <a:ext uri="{FF2B5EF4-FFF2-40B4-BE49-F238E27FC236}">
                <a16:creationId xmlns:a16="http://schemas.microsoft.com/office/drawing/2014/main" id="{F896BAAD-A056-5728-AADF-5950423112F7}"/>
              </a:ext>
            </a:extLst>
          </p:cNvPr>
          <p:cNvSpPr txBox="1"/>
          <p:nvPr/>
        </p:nvSpPr>
        <p:spPr>
          <a:xfrm>
            <a:off x="859581" y="2066221"/>
            <a:ext cx="5589153" cy="1107996"/>
          </a:xfrm>
          <a:prstGeom prst="rect">
            <a:avLst/>
          </a:prstGeom>
          <a:noFill/>
        </p:spPr>
        <p:txBody>
          <a:bodyPr wrap="square">
            <a:spAutoFit/>
          </a:bodyPr>
          <a:lstStyle/>
          <a:p>
            <a:r>
              <a:rPr lang="en-CA" sz="6600" b="1" dirty="0">
                <a:effectLst/>
                <a:latin typeface="Open Sans" panose="020B0606030504020204" pitchFamily="34" charset="0"/>
                <a:ea typeface="Open Sans" panose="020B0606030504020204" pitchFamily="34" charset="0"/>
                <a:cs typeface="Open Sans" panose="020B0606030504020204" pitchFamily="34" charset="0"/>
              </a:rPr>
              <a:t>126,895</a:t>
            </a:r>
            <a:r>
              <a:rPr lang="en-CA" sz="4400" dirty="0">
                <a:effectLst/>
                <a:latin typeface="Open Sans" panose="020B0606030504020204" pitchFamily="34" charset="0"/>
                <a:ea typeface="Open Sans" panose="020B0606030504020204" pitchFamily="34" charset="0"/>
                <a:cs typeface="Open Sans" panose="020B0606030504020204" pitchFamily="34" charset="0"/>
              </a:rPr>
              <a:t> </a:t>
            </a:r>
            <a:r>
              <a:rPr lang="en-CA" sz="4400" dirty="0">
                <a:latin typeface="Open Sans" panose="020B0606030504020204" pitchFamily="34" charset="0"/>
                <a:ea typeface="Open Sans" panose="020B0606030504020204" pitchFamily="34" charset="0"/>
                <a:cs typeface="Open Sans" panose="020B0606030504020204" pitchFamily="34" charset="0"/>
              </a:rPr>
              <a:t>trained</a:t>
            </a:r>
          </a:p>
        </p:txBody>
      </p:sp>
      <p:sp>
        <p:nvSpPr>
          <p:cNvPr id="16" name="Rectangle 15">
            <a:extLst>
              <a:ext uri="{FF2B5EF4-FFF2-40B4-BE49-F238E27FC236}">
                <a16:creationId xmlns:a16="http://schemas.microsoft.com/office/drawing/2014/main" id="{D7DBEF0B-6A78-ED03-B1FF-E5A3458226A2}"/>
              </a:ext>
            </a:extLst>
          </p:cNvPr>
          <p:cNvSpPr/>
          <p:nvPr/>
        </p:nvSpPr>
        <p:spPr>
          <a:xfrm>
            <a:off x="-9730" y="3882239"/>
            <a:ext cx="12201730" cy="95646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grpSp>
        <p:nvGrpSpPr>
          <p:cNvPr id="17" name="Group 16">
            <a:extLst>
              <a:ext uri="{FF2B5EF4-FFF2-40B4-BE49-F238E27FC236}">
                <a16:creationId xmlns:a16="http://schemas.microsoft.com/office/drawing/2014/main" id="{7976E8A3-77B4-2CBE-DD2C-3BE18DA93F77}"/>
              </a:ext>
            </a:extLst>
          </p:cNvPr>
          <p:cNvGrpSpPr/>
          <p:nvPr/>
        </p:nvGrpSpPr>
        <p:grpSpPr>
          <a:xfrm>
            <a:off x="482600" y="3882239"/>
            <a:ext cx="11317836" cy="690344"/>
            <a:chOff x="309903" y="5882840"/>
            <a:chExt cx="11419815" cy="696565"/>
          </a:xfrm>
        </p:grpSpPr>
        <p:pic>
          <p:nvPicPr>
            <p:cNvPr id="18" name="Picture 2" descr="Bangladesh flag">
              <a:extLst>
                <a:ext uri="{FF2B5EF4-FFF2-40B4-BE49-F238E27FC236}">
                  <a16:creationId xmlns:a16="http://schemas.microsoft.com/office/drawing/2014/main" id="{4B9C3D2F-E9EA-0FCA-CEA7-967C4F8E934B}"/>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09903" y="5891722"/>
              <a:ext cx="1018841" cy="678963"/>
            </a:xfrm>
            <a:prstGeom prst="rect">
              <a:avLst/>
            </a:prstGeom>
            <a:extLst>
              <a:ext uri="{909E8E84-426E-40DD-AFC4-6F175D3DCCD1}">
                <a14:hiddenFill xmlns:a14="http://schemas.microsoft.com/office/drawing/2010/main">
                  <a:solidFill>
                    <a:srgbClr val="FFFFFF"/>
                  </a:solidFill>
                </a14:hiddenFill>
              </a:ext>
            </a:extLst>
          </p:spPr>
        </p:pic>
        <p:pic>
          <p:nvPicPr>
            <p:cNvPr id="19" name="Picture 6" descr="Pakistan flag">
              <a:extLst>
                <a:ext uri="{FF2B5EF4-FFF2-40B4-BE49-F238E27FC236}">
                  <a16:creationId xmlns:a16="http://schemas.microsoft.com/office/drawing/2014/main" id="{C7AA81BB-A5C5-371A-CAA9-0B64CE3A3600}"/>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5898792" y="5882840"/>
              <a:ext cx="1026484" cy="688727"/>
            </a:xfrm>
            <a:prstGeom prst="rect">
              <a:avLst/>
            </a:prstGeom>
            <a:ln>
              <a:solidFill>
                <a:schemeClr val="bg2">
                  <a:lumMod val="90000"/>
                </a:schemeClr>
              </a:solidFill>
            </a:ln>
            <a:extLst>
              <a:ext uri="{909E8E84-426E-40DD-AFC4-6F175D3DCCD1}">
                <a14:hiddenFill xmlns:a14="http://schemas.microsoft.com/office/drawing/2010/main">
                  <a:solidFill>
                    <a:srgbClr val="FFFFFF"/>
                  </a:solidFill>
                </a14:hiddenFill>
              </a:ext>
            </a:extLst>
          </p:spPr>
        </p:pic>
        <p:pic>
          <p:nvPicPr>
            <p:cNvPr id="20" name="Picture 8" descr="https://www.col.org/sites/default/files/styles/image_responsive/public/Mozambique.png?itok=xCshDEEK">
              <a:extLst>
                <a:ext uri="{FF2B5EF4-FFF2-40B4-BE49-F238E27FC236}">
                  <a16:creationId xmlns:a16="http://schemas.microsoft.com/office/drawing/2014/main" id="{12CF67B1-F879-ADFA-5B7E-9778EDFC6229}"/>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669923" y="5885068"/>
              <a:ext cx="1018841" cy="679845"/>
            </a:xfrm>
            <a:prstGeom prst="rect">
              <a:avLst/>
            </a:prstGeom>
            <a:extLst>
              <a:ext uri="{909E8E84-426E-40DD-AFC4-6F175D3DCCD1}">
                <a14:hiddenFill xmlns:a14="http://schemas.microsoft.com/office/drawing/2010/main">
                  <a:solidFill>
                    <a:srgbClr val="FFFFFF"/>
                  </a:solidFill>
                </a14:hiddenFill>
              </a:ext>
            </a:extLst>
          </p:spPr>
        </p:pic>
        <p:pic>
          <p:nvPicPr>
            <p:cNvPr id="21" name="Picture 20" descr="A picture containing logo&#10;&#10;Description automatically generated">
              <a:extLst>
                <a:ext uri="{FF2B5EF4-FFF2-40B4-BE49-F238E27FC236}">
                  <a16:creationId xmlns:a16="http://schemas.microsoft.com/office/drawing/2014/main" id="{0788BDDB-BCAF-F1CD-37A0-E384A77192E4}"/>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9519970" y="5886608"/>
              <a:ext cx="1078563" cy="692797"/>
            </a:xfrm>
            <a:prstGeom prst="rect">
              <a:avLst/>
            </a:prstGeom>
          </p:spPr>
        </p:pic>
        <p:pic>
          <p:nvPicPr>
            <p:cNvPr id="22" name="Picture 2" descr="Aircraft, Font, Wood, Art, Rectangle, Insect, Automotive design, Wing, Emblem, Symbol">
              <a:extLst>
                <a:ext uri="{FF2B5EF4-FFF2-40B4-BE49-F238E27FC236}">
                  <a16:creationId xmlns:a16="http://schemas.microsoft.com/office/drawing/2014/main" id="{C3D9FEB8-5E2E-AD86-40B0-21DDFAC5AA1F}"/>
                </a:ext>
              </a:extLst>
            </p:cNvPr>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420733" y="5891722"/>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Font, Rectangle, Magenta, Tints and shades, Circle, Logo, Symmetry, Electric blue, Graphics, Arch">
              <a:extLst>
                <a:ext uri="{FF2B5EF4-FFF2-40B4-BE49-F238E27FC236}">
                  <a16:creationId xmlns:a16="http://schemas.microsoft.com/office/drawing/2014/main" id="{7D2169EE-AA6D-F743-901B-8FDE4E496DE5}"/>
                </a:ext>
              </a:extLst>
            </p:cNvPr>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2545328" y="5888110"/>
              <a:ext cx="1026945" cy="686186"/>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6" descr="Flag, Rectangle, Slope, Triangle, Font, Aqua, Parallel, Symmetry, Electric blue, Circle">
              <a:extLst>
                <a:ext uri="{FF2B5EF4-FFF2-40B4-BE49-F238E27FC236}">
                  <a16:creationId xmlns:a16="http://schemas.microsoft.com/office/drawing/2014/main" id="{6EBA6EA7-5139-A915-4225-C3F49F4A84FA}"/>
                </a:ext>
              </a:extLst>
            </p:cNvP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4776727" y="5883087"/>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8" descr="Font, Triangle, Rectangle, Logo, Event, Star, Graphics, Design, Symbol, Pattern">
              <a:extLst>
                <a:ext uri="{FF2B5EF4-FFF2-40B4-BE49-F238E27FC236}">
                  <a16:creationId xmlns:a16="http://schemas.microsoft.com/office/drawing/2014/main" id="{156C6946-01B1-C3FA-1528-8BA1C057E76F}"/>
                </a:ext>
              </a:extLst>
            </p:cNvPr>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7023387" y="5886608"/>
              <a:ext cx="912104" cy="68407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0" descr="Rectangle, Orange, Flag, Font, Emblem, Circle, Symbol, Motor vehicle, Logo, Electric blue">
              <a:extLst>
                <a:ext uri="{FF2B5EF4-FFF2-40B4-BE49-F238E27FC236}">
                  <a16:creationId xmlns:a16="http://schemas.microsoft.com/office/drawing/2014/main" id="{4C849856-8EAB-A323-4700-01D6A99BE5CC}"/>
                </a:ext>
              </a:extLst>
            </p:cNvPr>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10697297" y="5888064"/>
              <a:ext cx="1032421" cy="68984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2" descr="Flag, Rectangle, Font, Triangle, Art, Sky, Symmetry, Electric blue, Astronomical object, Pattern">
              <a:extLst>
                <a:ext uri="{FF2B5EF4-FFF2-40B4-BE49-F238E27FC236}">
                  <a16:creationId xmlns:a16="http://schemas.microsoft.com/office/drawing/2014/main" id="{69A7E9AE-F458-AA4F-C423-E3B1C4214B41}"/>
                </a:ext>
              </a:extLst>
            </p:cNvPr>
            <p:cNvPicPr>
              <a:picLocks noChangeAspect="1" noChangeArrowheads="1"/>
            </p:cNvPicPr>
            <p:nvPr/>
          </p:nvPicPr>
          <p:blipFill>
            <a:blip r:embed="rId21">
              <a:extLst>
                <a:ext uri="{28A0092B-C50C-407E-A947-70E740481C1C}">
                  <a14:useLocalDpi xmlns:a14="http://schemas.microsoft.com/office/drawing/2010/main"/>
                </a:ext>
              </a:extLst>
            </a:blip>
            <a:srcRect/>
            <a:stretch>
              <a:fillRect/>
            </a:stretch>
          </p:blipFill>
          <p:spPr bwMode="auto">
            <a:xfrm>
              <a:off x="8033601" y="5883176"/>
              <a:ext cx="1389466" cy="694733"/>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TextBox 27">
            <a:extLst>
              <a:ext uri="{FF2B5EF4-FFF2-40B4-BE49-F238E27FC236}">
                <a16:creationId xmlns:a16="http://schemas.microsoft.com/office/drawing/2014/main" id="{405FB28A-E0A8-5CDD-4868-69F085828C4F}"/>
              </a:ext>
            </a:extLst>
          </p:cNvPr>
          <p:cNvSpPr txBox="1"/>
          <p:nvPr/>
        </p:nvSpPr>
        <p:spPr>
          <a:xfrm>
            <a:off x="9730" y="4546396"/>
            <a:ext cx="12172539" cy="307777"/>
          </a:xfrm>
          <a:prstGeom prst="rect">
            <a:avLst/>
          </a:prstGeom>
          <a:noFill/>
        </p:spPr>
        <p:txBody>
          <a:bodyPr wrap="square">
            <a:spAutoFit/>
          </a:bodyPr>
          <a:lstStyle/>
          <a:p>
            <a:pPr algn="ctr"/>
            <a:r>
              <a:rPr lang="en-CA" sz="1400" dirty="0">
                <a:effectLst/>
                <a:latin typeface="Calibri" panose="020F0502020204030204" pitchFamily="34" charset="0"/>
                <a:ea typeface="Calibri" panose="020F0502020204030204" pitchFamily="34" charset="0"/>
              </a:rPr>
              <a:t>BANGLADESH | KENYA | MALAWI | MOZAMBIQUE | NAMIBIA | PAKISTAN | PAPUA NEW GUINEA | SOLOMON ISLANDS | SRI LANKA | UGANDA</a:t>
            </a:r>
          </a:p>
        </p:txBody>
      </p:sp>
    </p:spTree>
    <p:extLst>
      <p:ext uri="{BB962C8B-B14F-4D97-AF65-F5344CB8AC3E}">
        <p14:creationId xmlns:p14="http://schemas.microsoft.com/office/powerpoint/2010/main" val="120664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EE644C-4D43-44B1-A236-22838F88CAAF}"/>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a:stretch/>
        </p:blipFill>
        <p:spPr>
          <a:xfrm>
            <a:off x="6096000" y="0"/>
            <a:ext cx="6095999" cy="6858000"/>
          </a:xfrm>
          <a:prstGeom prst="rect">
            <a:avLst/>
          </a:prstGeom>
          <a:effectLst/>
        </p:spPr>
      </p:pic>
      <p:sp>
        <p:nvSpPr>
          <p:cNvPr id="13" name="Rectangle 12">
            <a:extLst>
              <a:ext uri="{FF2B5EF4-FFF2-40B4-BE49-F238E27FC236}">
                <a16:creationId xmlns:a16="http://schemas.microsoft.com/office/drawing/2014/main" id="{CC74DA42-965B-4854-AF48-9467725B8123}"/>
              </a:ext>
            </a:extLst>
          </p:cNvPr>
          <p:cNvSpPr/>
          <p:nvPr/>
        </p:nvSpPr>
        <p:spPr>
          <a:xfrm>
            <a:off x="1" y="0"/>
            <a:ext cx="6096000" cy="6858000"/>
          </a:xfrm>
          <a:prstGeom prst="rect">
            <a:avLst/>
          </a:prstGeom>
          <a:solidFill>
            <a:srgbClr val="D4DAF3">
              <a:alpha val="2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8687DA4-9FDA-4950-B46F-A5D14DAFB50D}"/>
              </a:ext>
            </a:extLst>
          </p:cNvPr>
          <p:cNvSpPr/>
          <p:nvPr/>
        </p:nvSpPr>
        <p:spPr>
          <a:xfrm>
            <a:off x="348343" y="0"/>
            <a:ext cx="6392697" cy="6163431"/>
          </a:xfrm>
          <a:prstGeom prst="rect">
            <a:avLst/>
          </a:prstGeom>
          <a:solidFill>
            <a:srgbClr val="D4DAF3">
              <a:alpha val="5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2E562C15-B635-47DB-9E26-B5679B2DE304}"/>
              </a:ext>
            </a:extLst>
          </p:cNvPr>
          <p:cNvSpPr txBox="1"/>
          <p:nvPr/>
        </p:nvSpPr>
        <p:spPr>
          <a:xfrm>
            <a:off x="647128" y="5519476"/>
            <a:ext cx="6093912" cy="400110"/>
          </a:xfrm>
          <a:prstGeom prst="rect">
            <a:avLst/>
          </a:prstGeom>
          <a:noFill/>
        </p:spPr>
        <p:txBody>
          <a:bodyPr wrap="square">
            <a:spAutoFit/>
          </a:bodyPr>
          <a:lstStyle/>
          <a:p>
            <a:r>
              <a:rPr lang="en-US" sz="2000" b="1">
                <a:latin typeface="Open Sans" panose="020B0606030504020204" pitchFamily="34" charset="0"/>
                <a:ea typeface="Open Sans" panose="020B0606030504020204" pitchFamily="34" charset="0"/>
                <a:cs typeface="Open Sans" panose="020B0606030504020204" pitchFamily="34" charset="0"/>
              </a:rPr>
              <a:t>Martine </a:t>
            </a:r>
            <a:r>
              <a:rPr lang="en-US" sz="2000" b="1" err="1">
                <a:latin typeface="Open Sans" panose="020B0606030504020204" pitchFamily="34" charset="0"/>
                <a:ea typeface="Open Sans" panose="020B0606030504020204" pitchFamily="34" charset="0"/>
                <a:cs typeface="Open Sans" panose="020B0606030504020204" pitchFamily="34" charset="0"/>
              </a:rPr>
              <a:t>Benemariya</a:t>
            </a:r>
            <a:r>
              <a:rPr lang="en-US" sz="2000">
                <a:latin typeface="Open Sans" panose="020B0606030504020204" pitchFamily="34" charset="0"/>
                <a:ea typeface="Open Sans" panose="020B0606030504020204" pitchFamily="34" charset="0"/>
                <a:cs typeface="Open Sans" panose="020B0606030504020204" pitchFamily="34" charset="0"/>
              </a:rPr>
              <a:t>, Rwanda</a:t>
            </a:r>
          </a:p>
        </p:txBody>
      </p:sp>
      <p:pic>
        <p:nvPicPr>
          <p:cNvPr id="1026" name="Picture 2" descr="Sky, Rectangle, Font, Aqua, Electric blue, Pattern, Circle, Cloud, Flag, Parallel">
            <a:extLst>
              <a:ext uri="{FF2B5EF4-FFF2-40B4-BE49-F238E27FC236}">
                <a16:creationId xmlns:a16="http://schemas.microsoft.com/office/drawing/2014/main" id="{4D3E061D-8E62-457E-AD8D-85FB22657E14}"/>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26927" y="5284308"/>
            <a:ext cx="1302707" cy="87044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D4CE54E-4EF5-4D1C-BA31-BF665B7A14FC}"/>
              </a:ext>
            </a:extLst>
          </p:cNvPr>
          <p:cNvSpPr txBox="1"/>
          <p:nvPr/>
        </p:nvSpPr>
        <p:spPr>
          <a:xfrm>
            <a:off x="576551" y="353276"/>
            <a:ext cx="5318244" cy="4401205"/>
          </a:xfrm>
          <a:prstGeom prst="rect">
            <a:avLst/>
          </a:prstGeom>
          <a:noFill/>
        </p:spPr>
        <p:txBody>
          <a:bodyPr wrap="square">
            <a:spAutoFit/>
          </a:bodyPr>
          <a:lstStyle/>
          <a:p>
            <a:r>
              <a:rPr lang="en-US" sz="2800" i="1">
                <a:latin typeface="Open Sans" panose="020B0606030504020204" pitchFamily="34" charset="0"/>
                <a:ea typeface="Open Sans" panose="020B0606030504020204" pitchFamily="34" charset="0"/>
                <a:cs typeface="Open Sans" panose="020B0606030504020204" pitchFamily="34" charset="0"/>
              </a:rPr>
              <a:t>“My customer base and revenues have increased and I have regained confidence. I am giving back to my community by training youth, women and people with disabilities equipping them with digital literacy skills because these skills help us change our life for the better</a:t>
            </a:r>
            <a:r>
              <a:rPr lang="en-US" sz="2800">
                <a:latin typeface="Open Sans" panose="020B0606030504020204" pitchFamily="34" charset="0"/>
                <a:ea typeface="Open Sans" panose="020B0606030504020204" pitchFamily="34" charset="0"/>
                <a:cs typeface="Open Sans" panose="020B0606030504020204" pitchFamily="34" charset="0"/>
              </a:rPr>
              <a:t>.”</a:t>
            </a:r>
            <a:endParaRPr lang="en-CA" sz="2800">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2" descr="A picture containing text, clipart&#10;&#10;Description automatically generated">
            <a:extLst>
              <a:ext uri="{FF2B5EF4-FFF2-40B4-BE49-F238E27FC236}">
                <a16:creationId xmlns:a16="http://schemas.microsoft.com/office/drawing/2014/main" id="{0B55A849-273A-4DF0-9A8B-5E3A853B230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1421658" y="5967284"/>
            <a:ext cx="466725" cy="600075"/>
          </a:xfrm>
          <a:prstGeom prst="rect">
            <a:avLst/>
          </a:prstGeom>
        </p:spPr>
      </p:pic>
    </p:spTree>
    <p:extLst>
      <p:ext uri="{BB962C8B-B14F-4D97-AF65-F5344CB8AC3E}">
        <p14:creationId xmlns:p14="http://schemas.microsoft.com/office/powerpoint/2010/main" val="120539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2E387F6-4525-F02C-ED8A-BCBFD7DF7F4E}"/>
              </a:ext>
            </a:extLst>
          </p:cNvPr>
          <p:cNvSpPr/>
          <p:nvPr/>
        </p:nvSpPr>
        <p:spPr>
          <a:xfrm>
            <a:off x="0" y="0"/>
            <a:ext cx="12192000" cy="6858000"/>
          </a:xfrm>
          <a:prstGeom prst="rect">
            <a:avLst/>
          </a:prstGeom>
          <a:solidFill>
            <a:srgbClr val="1B34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Content Placeholder 4">
            <a:extLst>
              <a:ext uri="{FF2B5EF4-FFF2-40B4-BE49-F238E27FC236}">
                <a16:creationId xmlns:a16="http://schemas.microsoft.com/office/drawing/2014/main" id="{A7EBC0FF-3358-BDBA-03C6-A720E96231FF}"/>
              </a:ext>
            </a:extLst>
          </p:cNvPr>
          <p:cNvPicPr>
            <a:picLocks noGrp="1" noChangeAspect="1"/>
          </p:cNvPicPr>
          <p:nvPr>
            <p:ph idx="1"/>
          </p:nvPr>
        </p:nvPicPr>
        <p:blipFill rotWithShape="1">
          <a:blip r:embed="rId2" cstate="screen">
            <a:extLst>
              <a:ext uri="{28A0092B-C50C-407E-A947-70E740481C1C}">
                <a14:useLocalDpi xmlns:a14="http://schemas.microsoft.com/office/drawing/2010/main"/>
              </a:ext>
            </a:extLst>
          </a:blip>
          <a:srcRect/>
          <a:stretch/>
        </p:blipFill>
        <p:spPr>
          <a:xfrm>
            <a:off x="609600" y="258233"/>
            <a:ext cx="11150600" cy="5956300"/>
          </a:xfrm>
          <a:prstGeom prst="rect">
            <a:avLst/>
          </a:prstGeom>
          <a:ln>
            <a:noFill/>
          </a:ln>
        </p:spPr>
      </p:pic>
      <p:sp>
        <p:nvSpPr>
          <p:cNvPr id="3" name="TextBox 2">
            <a:extLst>
              <a:ext uri="{FF2B5EF4-FFF2-40B4-BE49-F238E27FC236}">
                <a16:creationId xmlns:a16="http://schemas.microsoft.com/office/drawing/2014/main" id="{90AF5F6F-6E19-BFE4-8E68-57C5CC163C8F}"/>
              </a:ext>
            </a:extLst>
          </p:cNvPr>
          <p:cNvSpPr txBox="1"/>
          <p:nvPr/>
        </p:nvSpPr>
        <p:spPr>
          <a:xfrm>
            <a:off x="558800" y="6231466"/>
            <a:ext cx="5600700" cy="430887"/>
          </a:xfrm>
          <a:prstGeom prst="rect">
            <a:avLst/>
          </a:prstGeom>
          <a:noFill/>
        </p:spPr>
        <p:txBody>
          <a:bodyPr wrap="square">
            <a:spAutoFit/>
          </a:bodyPr>
          <a:lstStyle/>
          <a:p>
            <a:pPr fontAlgn="base"/>
            <a:r>
              <a:rPr lang="en-US" sz="1100" b="0" i="0" dirty="0">
                <a:solidFill>
                  <a:schemeClr val="bg1"/>
                </a:solidFill>
                <a:effectLst/>
              </a:rPr>
              <a:t>Dr Wayne Holmes, Associate Professor in the UCL Knowledge Lab at University College London, Webinar on Artificial Intelligence and Open Education: A critical studies approach</a:t>
            </a:r>
          </a:p>
        </p:txBody>
      </p:sp>
    </p:spTree>
    <p:extLst>
      <p:ext uri="{BB962C8B-B14F-4D97-AF65-F5344CB8AC3E}">
        <p14:creationId xmlns:p14="http://schemas.microsoft.com/office/powerpoint/2010/main" val="1322786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8" name="Picture 2" descr="What Does ChatGPT Really Mean For Businesses?">
            <a:extLst>
              <a:ext uri="{FF2B5EF4-FFF2-40B4-BE49-F238E27FC236}">
                <a16:creationId xmlns:a16="http://schemas.microsoft.com/office/drawing/2014/main" id="{5E102015-F13A-766E-92AF-9824D897EC75}"/>
              </a:ext>
            </a:extLst>
          </p:cNvPr>
          <p:cNvPicPr>
            <a:picLocks noChangeAspect="1" noChangeArrowheads="1"/>
          </p:cNvPicPr>
          <p:nvPr/>
        </p:nvPicPr>
        <p:blipFill rotWithShape="1">
          <a:blip r:embed="rId3" cstate="screen">
            <a:alphaModFix amt="20000"/>
            <a:extLst>
              <a:ext uri="{28A0092B-C50C-407E-A947-70E740481C1C}">
                <a14:useLocalDpi xmlns:a14="http://schemas.microsoft.com/office/drawing/2010/main"/>
              </a:ext>
            </a:extLst>
          </a:blip>
          <a:srcRect/>
          <a:stretch/>
        </p:blipFill>
        <p:spPr bwMode="auto">
          <a:xfrm>
            <a:off x="0" y="0"/>
            <a:ext cx="12192000" cy="6848305"/>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9CF7E4B8-995E-7A98-10F4-116BB6CEA470}"/>
              </a:ext>
            </a:extLst>
          </p:cNvPr>
          <p:cNvSpPr/>
          <p:nvPr/>
        </p:nvSpPr>
        <p:spPr>
          <a:xfrm>
            <a:off x="908681" y="1690688"/>
            <a:ext cx="3304049" cy="5167310"/>
          </a:xfrm>
          <a:prstGeom prst="rect">
            <a:avLst/>
          </a:prstGeom>
          <a:solidFill>
            <a:srgbClr val="5AA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8178C5A9-2EF8-1869-9DDB-097CF0774A97}"/>
              </a:ext>
            </a:extLst>
          </p:cNvPr>
          <p:cNvSpPr/>
          <p:nvPr/>
        </p:nvSpPr>
        <p:spPr>
          <a:xfrm>
            <a:off x="4414828" y="1690688"/>
            <a:ext cx="3304049" cy="5167310"/>
          </a:xfrm>
          <a:prstGeom prst="rect">
            <a:avLst/>
          </a:prstGeom>
          <a:solidFill>
            <a:srgbClr val="DBB6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0E3E1DA6-18EF-C156-1BB6-42DC07EF6974}"/>
              </a:ext>
            </a:extLst>
          </p:cNvPr>
          <p:cNvSpPr/>
          <p:nvPr/>
        </p:nvSpPr>
        <p:spPr>
          <a:xfrm>
            <a:off x="8026910" y="1690688"/>
            <a:ext cx="3304049" cy="5167310"/>
          </a:xfrm>
          <a:prstGeom prst="rect">
            <a:avLst/>
          </a:prstGeom>
          <a:solidFill>
            <a:srgbClr val="FEBD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9F87EE80-8E07-F142-0E3F-0A171B822B82}"/>
              </a:ext>
            </a:extLst>
          </p:cNvPr>
          <p:cNvSpPr>
            <a:spLocks noGrp="1"/>
          </p:cNvSpPr>
          <p:nvPr>
            <p:ph type="title"/>
          </p:nvPr>
        </p:nvSpPr>
        <p:spPr>
          <a:xfrm>
            <a:off x="857250" y="212726"/>
            <a:ext cx="10515600" cy="1516804"/>
          </a:xfrm>
        </p:spPr>
        <p:txBody>
          <a:bodyPr>
            <a:normAutofit/>
          </a:bodyPr>
          <a:lstStyle/>
          <a:p>
            <a:r>
              <a:rPr lang="en-US" b="1"/>
              <a:t>Even with AI, </a:t>
            </a:r>
            <a:br>
              <a:rPr lang="en-US" b="1"/>
            </a:br>
            <a:r>
              <a:rPr lang="en-US" b="1"/>
              <a:t>the world will still need…</a:t>
            </a:r>
          </a:p>
        </p:txBody>
      </p:sp>
      <p:sp>
        <p:nvSpPr>
          <p:cNvPr id="6" name="Content Placeholder 2">
            <a:extLst>
              <a:ext uri="{FF2B5EF4-FFF2-40B4-BE49-F238E27FC236}">
                <a16:creationId xmlns:a16="http://schemas.microsoft.com/office/drawing/2014/main" id="{1F29CE23-F7F6-7CA9-0E82-5B8F5496C7EF}"/>
              </a:ext>
            </a:extLst>
          </p:cNvPr>
          <p:cNvSpPr txBox="1">
            <a:spLocks/>
          </p:cNvSpPr>
          <p:nvPr/>
        </p:nvSpPr>
        <p:spPr>
          <a:xfrm>
            <a:off x="8043572" y="1881930"/>
            <a:ext cx="3287387"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Skills with Creativity and Innovation</a:t>
            </a:r>
          </a:p>
          <a:p>
            <a:pPr algn="ctr"/>
            <a:endParaRPr lang="en-US" sz="3200" b="1">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a:extLst>
              <a:ext uri="{FF2B5EF4-FFF2-40B4-BE49-F238E27FC236}">
                <a16:creationId xmlns:a16="http://schemas.microsoft.com/office/drawing/2014/main" id="{DA8B67B9-BBB8-DDC2-1126-05A2AD632033}"/>
              </a:ext>
            </a:extLst>
          </p:cNvPr>
          <p:cNvSpPr txBox="1">
            <a:spLocks/>
          </p:cNvSpPr>
          <p:nvPr/>
        </p:nvSpPr>
        <p:spPr>
          <a:xfrm>
            <a:off x="4461248" y="1881930"/>
            <a:ext cx="3257629" cy="700150"/>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786384">
              <a:spcBef>
                <a:spcPts val="860"/>
              </a:spcBef>
              <a:buNone/>
            </a:pPr>
            <a:r>
              <a:rPr lang="en-US" sz="320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Skills relating to empathy</a:t>
            </a:r>
          </a:p>
          <a:p>
            <a:pPr algn="ctr"/>
            <a:endParaRPr lang="en-US" sz="3200" b="1">
              <a:latin typeface="Open Sans" panose="020B0606030504020204" pitchFamily="34" charset="0"/>
              <a:ea typeface="Open Sans" panose="020B0606030504020204" pitchFamily="34" charset="0"/>
              <a:cs typeface="Open Sans" panose="020B0606030504020204" pitchFamily="34" charset="0"/>
            </a:endParaRPr>
          </a:p>
        </p:txBody>
      </p:sp>
      <p:pic>
        <p:nvPicPr>
          <p:cNvPr id="2050" name="Picture 2" descr="Img">
            <a:extLst>
              <a:ext uri="{FF2B5EF4-FFF2-40B4-BE49-F238E27FC236}">
                <a16:creationId xmlns:a16="http://schemas.microsoft.com/office/drawing/2014/main" id="{0AF297E9-4183-AF1C-55A0-124A97618A8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08681" y="4645606"/>
            <a:ext cx="3304049" cy="220269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Smiling couple embracing at home">
            <a:extLst>
              <a:ext uri="{FF2B5EF4-FFF2-40B4-BE49-F238E27FC236}">
                <a16:creationId xmlns:a16="http://schemas.microsoft.com/office/drawing/2014/main" id="{B7C45A63-8747-0F82-EE0D-7B4A5670300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30648" y="4625995"/>
            <a:ext cx="3288229" cy="2270951"/>
          </a:xfrm>
          <a:prstGeom prst="rect">
            <a:avLst/>
          </a:prstGeom>
        </p:spPr>
      </p:pic>
      <p:pic>
        <p:nvPicPr>
          <p:cNvPr id="17" name="Picture 16" descr="Lightbulb off with illuminated background">
            <a:extLst>
              <a:ext uri="{FF2B5EF4-FFF2-40B4-BE49-F238E27FC236}">
                <a16:creationId xmlns:a16="http://schemas.microsoft.com/office/drawing/2014/main" id="{C88A74DE-54E8-B0EF-6E1B-15FFB8CE7B6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043572" y="4665583"/>
            <a:ext cx="3298807" cy="2220801"/>
          </a:xfrm>
          <a:prstGeom prst="rect">
            <a:avLst/>
          </a:prstGeom>
        </p:spPr>
      </p:pic>
      <p:sp>
        <p:nvSpPr>
          <p:cNvPr id="18" name="Content Placeholder 2">
            <a:extLst>
              <a:ext uri="{FF2B5EF4-FFF2-40B4-BE49-F238E27FC236}">
                <a16:creationId xmlns:a16="http://schemas.microsoft.com/office/drawing/2014/main" id="{62B92900-030C-8C64-542D-7193E3234C76}"/>
              </a:ext>
            </a:extLst>
          </p:cNvPr>
          <p:cNvSpPr txBox="1">
            <a:spLocks/>
          </p:cNvSpPr>
          <p:nvPr/>
        </p:nvSpPr>
        <p:spPr>
          <a:xfrm>
            <a:off x="908682" y="3207492"/>
            <a:ext cx="3304048" cy="1814694"/>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800">
              <a:latin typeface="Open Sans" panose="020B0606030504020204" pitchFamily="34" charset="0"/>
              <a:ea typeface="Open Sans" panose="020B0606030504020204" pitchFamily="34" charset="0"/>
              <a:cs typeface="Open Sans" panose="020B0606030504020204" pitchFamily="34" charset="0"/>
            </a:endParaRPr>
          </a:p>
        </p:txBody>
      </p:sp>
      <p:sp>
        <p:nvSpPr>
          <p:cNvPr id="19" name="Content Placeholder 2">
            <a:extLst>
              <a:ext uri="{FF2B5EF4-FFF2-40B4-BE49-F238E27FC236}">
                <a16:creationId xmlns:a16="http://schemas.microsoft.com/office/drawing/2014/main" id="{E2EA7B7A-C40B-923E-75C7-D07258713B72}"/>
              </a:ext>
            </a:extLst>
          </p:cNvPr>
          <p:cNvSpPr txBox="1">
            <a:spLocks/>
          </p:cNvSpPr>
          <p:nvPr/>
        </p:nvSpPr>
        <p:spPr>
          <a:xfrm>
            <a:off x="4391988" y="2613241"/>
            <a:ext cx="3326890" cy="2044476"/>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latin typeface="Open Sans" panose="020B0606030504020204" pitchFamily="34" charset="0"/>
              <a:ea typeface="Open Sans" panose="020B0606030504020204" pitchFamily="34" charset="0"/>
              <a:cs typeface="Open Sans" panose="020B0606030504020204" pitchFamily="34" charset="0"/>
            </a:endParaRPr>
          </a:p>
        </p:txBody>
      </p:sp>
      <p:sp>
        <p:nvSpPr>
          <p:cNvPr id="20" name="Content Placeholder 2">
            <a:extLst>
              <a:ext uri="{FF2B5EF4-FFF2-40B4-BE49-F238E27FC236}">
                <a16:creationId xmlns:a16="http://schemas.microsoft.com/office/drawing/2014/main" id="{1C1A752B-FF87-1C2E-2F19-084442B7935C}"/>
              </a:ext>
            </a:extLst>
          </p:cNvPr>
          <p:cNvSpPr txBox="1">
            <a:spLocks/>
          </p:cNvSpPr>
          <p:nvPr/>
        </p:nvSpPr>
        <p:spPr>
          <a:xfrm>
            <a:off x="8015490" y="2977710"/>
            <a:ext cx="3315469" cy="1646260"/>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800">
              <a:latin typeface="Open Sans" panose="020B0606030504020204" pitchFamily="34" charset="0"/>
              <a:ea typeface="Open Sans" panose="020B0606030504020204" pitchFamily="34" charset="0"/>
              <a:cs typeface="Open Sans" panose="020B0606030504020204" pitchFamily="34" charset="0"/>
            </a:endParaRPr>
          </a:p>
        </p:txBody>
      </p:sp>
      <p:sp>
        <p:nvSpPr>
          <p:cNvPr id="27" name="TextBox 26">
            <a:extLst>
              <a:ext uri="{FF2B5EF4-FFF2-40B4-BE49-F238E27FC236}">
                <a16:creationId xmlns:a16="http://schemas.microsoft.com/office/drawing/2014/main" id="{35DE1C83-D011-E3AD-80C3-8D1ECB59E2D3}"/>
              </a:ext>
            </a:extLst>
          </p:cNvPr>
          <p:cNvSpPr txBox="1"/>
          <p:nvPr/>
        </p:nvSpPr>
        <p:spPr>
          <a:xfrm>
            <a:off x="908681" y="1817892"/>
            <a:ext cx="3304049" cy="1077218"/>
          </a:xfrm>
          <a:prstGeom prst="rect">
            <a:avLst/>
          </a:prstGeom>
          <a:noFill/>
        </p:spPr>
        <p:txBody>
          <a:bodyPr wrap="square">
            <a:spAutoFit/>
          </a:bodyPr>
          <a:lstStyle/>
          <a:p>
            <a:pPr algn="ctr"/>
            <a:r>
              <a:rPr lang="en-US" sz="3200" b="1">
                <a:latin typeface="Open Sans" panose="020B0606030504020204" pitchFamily="34" charset="0"/>
                <a:ea typeface="Open Sans" panose="020B0606030504020204" pitchFamily="34" charset="0"/>
                <a:cs typeface="Open Sans" panose="020B0606030504020204" pitchFamily="34" charset="0"/>
              </a:rPr>
              <a:t>Blue collar </a:t>
            </a:r>
          </a:p>
          <a:p>
            <a:pPr algn="ctr"/>
            <a:r>
              <a:rPr lang="en-US" sz="3200" b="1">
                <a:latin typeface="Open Sans" panose="020B0606030504020204" pitchFamily="34" charset="0"/>
                <a:ea typeface="Open Sans" panose="020B0606030504020204" pitchFamily="34" charset="0"/>
                <a:cs typeface="Open Sans" panose="020B0606030504020204" pitchFamily="34" charset="0"/>
              </a:rPr>
              <a:t>skills</a:t>
            </a:r>
          </a:p>
        </p:txBody>
      </p:sp>
    </p:spTree>
    <p:extLst>
      <p:ext uri="{BB962C8B-B14F-4D97-AF65-F5344CB8AC3E}">
        <p14:creationId xmlns:p14="http://schemas.microsoft.com/office/powerpoint/2010/main" val="342162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D0A0560-66BA-7218-25A3-0034BAB8DB35}"/>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pic>
        <p:nvPicPr>
          <p:cNvPr id="7" name="Picture 6">
            <a:extLst>
              <a:ext uri="{FF2B5EF4-FFF2-40B4-BE49-F238E27FC236}">
                <a16:creationId xmlns:a16="http://schemas.microsoft.com/office/drawing/2014/main" id="{1B90AABB-E8BE-DA25-9290-A61EF88D07F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17240" y="280987"/>
            <a:ext cx="4466411" cy="62960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16542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50187"/>
        </a:solidFill>
        <a:effectLst/>
      </p:bgPr>
    </p:bg>
    <p:spTree>
      <p:nvGrpSpPr>
        <p:cNvPr id="1" name=""/>
        <p:cNvGrpSpPr/>
        <p:nvPr/>
      </p:nvGrpSpPr>
      <p:grpSpPr>
        <a:xfrm>
          <a:off x="0" y="0"/>
          <a:ext cx="0" cy="0"/>
          <a:chOff x="0" y="0"/>
          <a:chExt cx="0" cy="0"/>
        </a:xfrm>
      </p:grpSpPr>
      <p:sp>
        <p:nvSpPr>
          <p:cNvPr id="4" name="object 4"/>
          <p:cNvSpPr txBox="1"/>
          <p:nvPr/>
        </p:nvSpPr>
        <p:spPr>
          <a:xfrm>
            <a:off x="0" y="4991218"/>
            <a:ext cx="12192000" cy="1107996"/>
          </a:xfrm>
          <a:prstGeom prst="rect">
            <a:avLst/>
          </a:prstGeom>
        </p:spPr>
        <p:txBody>
          <a:bodyPr vert="horz" wrap="square" lIns="0" tIns="0" rIns="0" bIns="0" rtlCol="0">
            <a:spAutoFit/>
          </a:bodyPr>
          <a:lstStyle/>
          <a:p>
            <a:pPr algn="ctr">
              <a:lnSpc>
                <a:spcPct val="100000"/>
              </a:lnSpc>
            </a:pPr>
            <a:r>
              <a:rPr lang="en-US" sz="4000" b="1" spc="-19">
                <a:solidFill>
                  <a:srgbClr val="FC671A"/>
                </a:solidFill>
                <a:latin typeface="Open Sans" panose="020B0606030504020204" pitchFamily="34" charset="0"/>
                <a:ea typeface="Open Sans" panose="020B0606030504020204" pitchFamily="34" charset="0"/>
                <a:cs typeface="Open Sans" panose="020B0606030504020204" pitchFamily="34" charset="0"/>
              </a:rPr>
              <a:t>Innovations for Educational Resilience</a:t>
            </a:r>
          </a:p>
          <a:p>
            <a:pPr algn="ctr">
              <a:lnSpc>
                <a:spcPct val="100000"/>
              </a:lnSpc>
            </a:pPr>
            <a:r>
              <a:rPr lang="en-US" sz="3200" b="1" spc="-19">
                <a:solidFill>
                  <a:schemeClr val="bg1"/>
                </a:solidFill>
                <a:latin typeface="Open Sans" panose="020B0606030504020204" pitchFamily="34" charset="0"/>
                <a:ea typeface="Open Sans" panose="020B0606030504020204" pitchFamily="34" charset="0"/>
                <a:cs typeface="Open Sans" panose="020B0606030504020204" pitchFamily="34" charset="0"/>
              </a:rPr>
              <a:t>14 – 16 September 2022</a:t>
            </a:r>
          </a:p>
        </p:txBody>
      </p:sp>
      <p:grpSp>
        <p:nvGrpSpPr>
          <p:cNvPr id="7" name="Group 6">
            <a:extLst>
              <a:ext uri="{FF2B5EF4-FFF2-40B4-BE49-F238E27FC236}">
                <a16:creationId xmlns:a16="http://schemas.microsoft.com/office/drawing/2014/main" id="{6844EBE9-DE1C-4406-930C-AF661A68641A}"/>
              </a:ext>
            </a:extLst>
          </p:cNvPr>
          <p:cNvGrpSpPr/>
          <p:nvPr/>
        </p:nvGrpSpPr>
        <p:grpSpPr>
          <a:xfrm>
            <a:off x="0" y="-17018"/>
            <a:ext cx="12192000" cy="6883527"/>
            <a:chOff x="0" y="-17018"/>
            <a:chExt cx="12192000" cy="6883527"/>
          </a:xfrm>
        </p:grpSpPr>
        <p:sp>
          <p:nvSpPr>
            <p:cNvPr id="3" name="Rectangle 2">
              <a:extLst>
                <a:ext uri="{FF2B5EF4-FFF2-40B4-BE49-F238E27FC236}">
                  <a16:creationId xmlns:a16="http://schemas.microsoft.com/office/drawing/2014/main" id="{024F9268-073C-42F6-8D5C-8775453EFB28}"/>
                </a:ext>
              </a:extLst>
            </p:cNvPr>
            <p:cNvSpPr/>
            <p:nvPr/>
          </p:nvSpPr>
          <p:spPr>
            <a:xfrm>
              <a:off x="0" y="-8509"/>
              <a:ext cx="12192000" cy="6875018"/>
            </a:xfrm>
            <a:prstGeom prst="rect">
              <a:avLst/>
            </a:prstGeom>
            <a:solidFill>
              <a:srgbClr val="2501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5021A51-0D81-41F9-912B-D753A51765F0}"/>
                </a:ext>
              </a:extLst>
            </p:cNvPr>
            <p:cNvSpPr/>
            <p:nvPr/>
          </p:nvSpPr>
          <p:spPr>
            <a:xfrm>
              <a:off x="0" y="-17018"/>
              <a:ext cx="4181475" cy="2160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1026" name="Picture 2" descr="PCF10 Logo">
              <a:extLst>
                <a:ext uri="{FF2B5EF4-FFF2-40B4-BE49-F238E27FC236}">
                  <a16:creationId xmlns:a16="http://schemas.microsoft.com/office/drawing/2014/main" id="{D4304D58-85AF-4F6A-9B7B-864902AE9690}"/>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8387" y="77217"/>
              <a:ext cx="3082389" cy="1198707"/>
            </a:xfrm>
            <a:prstGeom prst="rect">
              <a:avLst/>
            </a:prstGeom>
            <a:noFill/>
            <a:extLst>
              <a:ext uri="{909E8E84-426E-40DD-AFC4-6F175D3DCCD1}">
                <a14:hiddenFill xmlns:a14="http://schemas.microsoft.com/office/drawing/2010/main">
                  <a:solidFill>
                    <a:srgbClr val="FFFFFF"/>
                  </a:solidFill>
                </a14:hiddenFill>
              </a:ext>
            </a:extLst>
          </p:spPr>
        </p:pic>
      </p:grpSp>
      <p:pic>
        <p:nvPicPr>
          <p:cNvPr id="1028" name="Picture 4">
            <a:extLst>
              <a:ext uri="{FF2B5EF4-FFF2-40B4-BE49-F238E27FC236}">
                <a16:creationId xmlns:a16="http://schemas.microsoft.com/office/drawing/2014/main" id="{1BBC93CF-0DF0-4C18-BD17-F93A33EE5BB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154391" y="0"/>
            <a:ext cx="3037609" cy="33750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B4DC76C3-69EE-4169-9441-86F2F7C7E004}"/>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8925363" y="2883993"/>
            <a:ext cx="3266637" cy="232866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B4CEFD7B-0CC6-451A-983C-1EF36553A45E}"/>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0" y="1846000"/>
            <a:ext cx="9620491" cy="338037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70015A51-F575-4059-8214-C7DE384CEF3D}"/>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3995898" y="8361"/>
            <a:ext cx="2656450" cy="184174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79382FE-CD3D-464F-9B7A-56DCF3AD201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53590" y="1101"/>
            <a:ext cx="2800801" cy="1841746"/>
          </a:xfrm>
          <a:prstGeom prst="rect">
            <a:avLst/>
          </a:prstGeom>
        </p:spPr>
      </p:pic>
      <p:pic>
        <p:nvPicPr>
          <p:cNvPr id="1034" name="Picture 10">
            <a:extLst>
              <a:ext uri="{FF2B5EF4-FFF2-40B4-BE49-F238E27FC236}">
                <a16:creationId xmlns:a16="http://schemas.microsoft.com/office/drawing/2014/main" id="{285FEDE1-C592-4E96-AB7E-5D85CEE556B0}"/>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0" y="4728407"/>
            <a:ext cx="1849582" cy="2129594"/>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401E2697-275B-4D82-B7F5-58510B74F8EE}"/>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849582" y="4714876"/>
            <a:ext cx="3227450" cy="2151633"/>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50398515-C442-4DBC-9C5F-A37747F68ED2}"/>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5077032" y="4709998"/>
            <a:ext cx="4124530" cy="2158087"/>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7AE767BA-AECF-4A61-87C4-8AF7AE4B5086}"/>
              </a:ext>
            </a:extLst>
          </p:cNvPr>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8728364" y="4714876"/>
            <a:ext cx="3463636" cy="2142023"/>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5FCD2BFC-F035-4BA3-B975-E0F1266DEFF2}"/>
              </a:ext>
            </a:extLst>
          </p:cNvPr>
          <p:cNvSpPr txBox="1"/>
          <p:nvPr/>
        </p:nvSpPr>
        <p:spPr>
          <a:xfrm>
            <a:off x="458707" y="1376296"/>
            <a:ext cx="3048000" cy="369332"/>
          </a:xfrm>
          <a:prstGeom prst="rect">
            <a:avLst/>
          </a:prstGeom>
          <a:noFill/>
        </p:spPr>
        <p:txBody>
          <a:bodyPr wrap="square">
            <a:spAutoFit/>
          </a:bodyPr>
          <a:lstStyle/>
          <a:p>
            <a:r>
              <a:rPr lang="en-US" b="0" i="0">
                <a:solidFill>
                  <a:srgbClr val="353535"/>
                </a:solidFill>
                <a:effectLst/>
                <a:latin typeface="Open Sans" panose="020B0606030504020204" pitchFamily="34" charset="0"/>
              </a:rPr>
              <a:t>14 to 16 September 2022</a:t>
            </a:r>
            <a:endParaRPr lang="en-US"/>
          </a:p>
        </p:txBody>
      </p:sp>
    </p:spTree>
    <p:extLst>
      <p:ext uri="{BB962C8B-B14F-4D97-AF65-F5344CB8AC3E}">
        <p14:creationId xmlns:p14="http://schemas.microsoft.com/office/powerpoint/2010/main" val="275102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2" descr="Shridath Ramphal - Wikipedia">
            <a:extLst>
              <a:ext uri="{FF2B5EF4-FFF2-40B4-BE49-F238E27FC236}">
                <a16:creationId xmlns:a16="http://schemas.microsoft.com/office/drawing/2014/main" id="{18FDA73A-679A-44BD-B33D-05BC221713D9}"/>
              </a:ext>
            </a:extLst>
          </p:cNvPr>
          <p:cNvPicPr>
            <a:picLocks noChangeAspect="1" noChangeArrowheads="1"/>
          </p:cNvPicPr>
          <p:nvPr/>
        </p:nvPicPr>
        <p:blipFill>
          <a:blip r:embed="rId2">
            <a:alphaModFix amt="50000"/>
            <a:extLst>
              <a:ext uri="{28A0092B-C50C-407E-A947-70E740481C1C}">
                <a14:useLocalDpi xmlns:a14="http://schemas.microsoft.com/office/drawing/2010/main"/>
              </a:ext>
            </a:extLst>
          </a:blip>
          <a:srcRect/>
          <a:stretch>
            <a:fillRect/>
          </a:stretch>
        </p:blipFill>
        <p:spPr bwMode="auto">
          <a:xfrm>
            <a:off x="-1314450" y="-826513"/>
            <a:ext cx="6400800" cy="7854369"/>
          </a:xfrm>
          <a:prstGeom prst="rect">
            <a:avLst/>
          </a:prstGeom>
          <a:noFill/>
          <a:effectLst>
            <a:softEdge rad="647700"/>
          </a:effectLst>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54C2323-D265-4A84-AFC6-834872BAE348}"/>
              </a:ext>
            </a:extLst>
          </p:cNvPr>
          <p:cNvSpPr txBox="1"/>
          <p:nvPr/>
        </p:nvSpPr>
        <p:spPr>
          <a:xfrm>
            <a:off x="3976022" y="673177"/>
            <a:ext cx="7511128" cy="4210448"/>
          </a:xfrm>
          <a:prstGeom prst="rect">
            <a:avLst/>
          </a:prstGeom>
          <a:noFill/>
        </p:spPr>
        <p:txBody>
          <a:bodyPr wrap="square">
            <a:spAutoFit/>
          </a:bodyPr>
          <a:lstStyle/>
          <a:p>
            <a:pPr>
              <a:lnSpc>
                <a:spcPct val="107000"/>
              </a:lnSpc>
              <a:spcAft>
                <a:spcPts val="800"/>
              </a:spcAft>
            </a:pPr>
            <a:r>
              <a:rPr lang="en-029" sz="2800" i="1">
                <a:solidFill>
                  <a:schemeClr val="bg1"/>
                </a:solidFill>
                <a:latin typeface="Times New Roman" panose="02020603050405020304" pitchFamily="18" charset="0"/>
                <a:ea typeface="Open Sans" panose="020B0606030504020204" pitchFamily="34" charset="0"/>
                <a:cs typeface="Times New Roman" panose="02020603050405020304" pitchFamily="18" charset="0"/>
              </a:rPr>
              <a:t>‘Learning for Sustainable Development’ </a:t>
            </a:r>
            <a:br>
              <a:rPr lang="en-029" sz="2800" i="1">
                <a:solidFill>
                  <a:schemeClr val="bg1"/>
                </a:solidFill>
                <a:latin typeface="Times New Roman" panose="02020603050405020304" pitchFamily="18" charset="0"/>
                <a:ea typeface="Open Sans" panose="020B0606030504020204" pitchFamily="34" charset="0"/>
                <a:cs typeface="Times New Roman" panose="02020603050405020304" pitchFamily="18" charset="0"/>
              </a:rPr>
            </a:br>
            <a:r>
              <a:rPr lang="en-029" sz="2800" i="1">
                <a:solidFill>
                  <a:schemeClr val="bg1"/>
                </a:solidFill>
                <a:latin typeface="Times New Roman" panose="02020603050405020304" pitchFamily="18" charset="0"/>
                <a:ea typeface="Open Sans" panose="020B0606030504020204" pitchFamily="34" charset="0"/>
                <a:cs typeface="Times New Roman" panose="02020603050405020304" pitchFamily="18" charset="0"/>
              </a:rPr>
              <a:t>is one of the higher purposes toward which the Commonwealth can reach. As the world itself strives toward… ‘a new social contract’, ‘a new global deal’, COL’s mandate and vision are ever more important. I have elsewhere described the Commonwealth of Learning as ‘a jewel in the crown of the Commonwealth’.  </a:t>
            </a:r>
            <a:br>
              <a:rPr lang="en-029" sz="2800" i="1">
                <a:solidFill>
                  <a:schemeClr val="bg1"/>
                </a:solidFill>
                <a:latin typeface="Times New Roman" panose="02020603050405020304" pitchFamily="18" charset="0"/>
                <a:ea typeface="Open Sans" panose="020B0606030504020204" pitchFamily="34" charset="0"/>
                <a:cs typeface="Times New Roman" panose="02020603050405020304" pitchFamily="18" charset="0"/>
              </a:rPr>
            </a:br>
            <a:r>
              <a:rPr lang="en-029" sz="2800" i="1">
                <a:solidFill>
                  <a:schemeClr val="bg1"/>
                </a:solidFill>
                <a:latin typeface="Times New Roman" panose="02020603050405020304" pitchFamily="18" charset="0"/>
                <a:ea typeface="Open Sans" panose="020B0606030504020204" pitchFamily="34" charset="0"/>
                <a:cs typeface="Times New Roman" panose="02020603050405020304" pitchFamily="18" charset="0"/>
              </a:rPr>
              <a:t>We need to keep it ever exceptional.’</a:t>
            </a:r>
            <a:r>
              <a:rPr lang="en-029" sz="2800">
                <a:solidFill>
                  <a:schemeClr val="bg1"/>
                </a:solidFill>
                <a:latin typeface="Times New Roman" panose="02020603050405020304" pitchFamily="18" charset="0"/>
                <a:ea typeface="Open Sans" panose="020B0606030504020204" pitchFamily="34" charset="0"/>
                <a:cs typeface="Times New Roman" panose="02020603050405020304" pitchFamily="18" charset="0"/>
              </a:rPr>
              <a:t> </a:t>
            </a:r>
          </a:p>
        </p:txBody>
      </p:sp>
      <p:sp>
        <p:nvSpPr>
          <p:cNvPr id="9" name="TextBox 8">
            <a:extLst>
              <a:ext uri="{FF2B5EF4-FFF2-40B4-BE49-F238E27FC236}">
                <a16:creationId xmlns:a16="http://schemas.microsoft.com/office/drawing/2014/main" id="{B7D4035D-F49E-40D9-95B2-819C3ED8F319}"/>
              </a:ext>
            </a:extLst>
          </p:cNvPr>
          <p:cNvSpPr txBox="1"/>
          <p:nvPr/>
        </p:nvSpPr>
        <p:spPr>
          <a:xfrm>
            <a:off x="3976022" y="5514190"/>
            <a:ext cx="6096000" cy="670633"/>
          </a:xfrm>
          <a:prstGeom prst="rect">
            <a:avLst/>
          </a:prstGeom>
          <a:noFill/>
        </p:spPr>
        <p:txBody>
          <a:bodyPr wrap="square">
            <a:spAutoFit/>
          </a:bodyPr>
          <a:lstStyle/>
          <a:p>
            <a:pPr>
              <a:lnSpc>
                <a:spcPct val="107000"/>
              </a:lnSpc>
              <a:spcAft>
                <a:spcPts val="800"/>
              </a:spcAft>
            </a:pPr>
            <a:r>
              <a:rPr lang="en-029" b="1">
                <a:solidFill>
                  <a:schemeClr val="bg1"/>
                </a:solidFill>
                <a:latin typeface="Open Sans" panose="020B0606030504020204" pitchFamily="34" charset="0"/>
                <a:ea typeface="Open Sans" panose="020B0606030504020204" pitchFamily="34" charset="0"/>
                <a:cs typeface="Open Sans" panose="020B0606030504020204" pitchFamily="34" charset="0"/>
              </a:rPr>
              <a:t>Sir </a:t>
            </a:r>
            <a:r>
              <a:rPr lang="en-029" b="1" err="1">
                <a:solidFill>
                  <a:schemeClr val="bg1"/>
                </a:solidFill>
                <a:latin typeface="Open Sans" panose="020B0606030504020204" pitchFamily="34" charset="0"/>
                <a:ea typeface="Open Sans" panose="020B0606030504020204" pitchFamily="34" charset="0"/>
                <a:cs typeface="Open Sans" panose="020B0606030504020204" pitchFamily="34" charset="0"/>
              </a:rPr>
              <a:t>Shridath</a:t>
            </a:r>
            <a:r>
              <a:rPr lang="en-029" b="1">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029" b="1" err="1">
                <a:solidFill>
                  <a:schemeClr val="bg1"/>
                </a:solidFill>
                <a:latin typeface="Open Sans" panose="020B0606030504020204" pitchFamily="34" charset="0"/>
                <a:ea typeface="Open Sans" panose="020B0606030504020204" pitchFamily="34" charset="0"/>
                <a:cs typeface="Open Sans" panose="020B0606030504020204" pitchFamily="34" charset="0"/>
              </a:rPr>
              <a:t>Ramphal</a:t>
            </a:r>
            <a:r>
              <a:rPr lang="en-029" b="1">
                <a:solidFill>
                  <a:schemeClr val="bg1"/>
                </a:solidFill>
                <a:latin typeface="Open Sans" panose="020B0606030504020204" pitchFamily="34" charset="0"/>
                <a:ea typeface="Open Sans" panose="020B0606030504020204" pitchFamily="34" charset="0"/>
                <a:cs typeface="Open Sans" panose="020B0606030504020204" pitchFamily="34" charset="0"/>
              </a:rPr>
              <a:t> GCMG AC ONZ OE OCC QC</a:t>
            </a:r>
            <a:r>
              <a:rPr lang="en-029">
                <a:solidFill>
                  <a:schemeClr val="bg1"/>
                </a:solidFill>
                <a:latin typeface="Open Sans" panose="020B0606030504020204" pitchFamily="34" charset="0"/>
                <a:ea typeface="Open Sans" panose="020B0606030504020204" pitchFamily="34" charset="0"/>
                <a:cs typeface="Open Sans" panose="020B0606030504020204" pitchFamily="34" charset="0"/>
              </a:rPr>
              <a:t> Secretary General Commonwealth 1975-1990</a:t>
            </a:r>
            <a:endParaRPr lang="en-CA" sz="1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63691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F94B876-1D13-44FC-9F96-8F51F8160DA7}"/>
              </a:ext>
            </a:extLst>
          </p:cNvPr>
          <p:cNvSpPr/>
          <p:nvPr/>
        </p:nvSpPr>
        <p:spPr>
          <a:xfrm>
            <a:off x="0" y="0"/>
            <a:ext cx="12191999"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231838" y="1264799"/>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err="1">
                <a:solidFill>
                  <a:schemeClr val="tx1">
                    <a:lumMod val="75000"/>
                    <a:lumOff val="25000"/>
                  </a:schemeClr>
                </a:solidFill>
                <a:latin typeface="Arial" charset="0"/>
              </a:rPr>
              <a:t>ShareAlike</a:t>
            </a:r>
            <a:r>
              <a:rPr lang="en-US" sz="1000">
                <a:solidFill>
                  <a:schemeClr val="tx1">
                    <a:lumMod val="75000"/>
                    <a:lumOff val="25000"/>
                  </a:schemeClr>
                </a:solidFill>
                <a:latin typeface="Arial" charset="0"/>
              </a:rPr>
              <a:t> 4.0 International (CC BY-SA 4.0). </a:t>
            </a:r>
            <a:endParaRPr lang="en-CA" sz="100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a:solidFill>
                  <a:srgbClr val="FFFFFF"/>
                </a:solidFill>
                <a:latin typeface="Stone Sans ITC Std SemiBold" panose="02000703060000020004" pitchFamily="50" charset="0"/>
              </a:rPr>
              <a:t>$</a:t>
            </a:r>
          </a:p>
          <a:p>
            <a:pPr marL="9525" algn="ctr">
              <a:spcBef>
                <a:spcPts val="98"/>
              </a:spcBef>
            </a:pPr>
            <a:r>
              <a:rPr lang="en-US" sz="3113" kern="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62168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standing, outdoor, academic costume&#10;&#10;Description automatically generated">
            <a:extLst>
              <a:ext uri="{FF2B5EF4-FFF2-40B4-BE49-F238E27FC236}">
                <a16:creationId xmlns:a16="http://schemas.microsoft.com/office/drawing/2014/main" id="{9DC51F4D-50DF-40B4-AC5C-60A28CE299ED}"/>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1111213" y="-8064"/>
            <a:ext cx="3928872" cy="5349240"/>
          </a:xfrm>
          <a:prstGeom prst="rect">
            <a:avLst/>
          </a:prstGeom>
        </p:spPr>
      </p:pic>
      <p:pic>
        <p:nvPicPr>
          <p:cNvPr id="6" name="Picture 5" descr="A picture containing person&#10;&#10;Description automatically generated">
            <a:extLst>
              <a:ext uri="{FF2B5EF4-FFF2-40B4-BE49-F238E27FC236}">
                <a16:creationId xmlns:a16="http://schemas.microsoft.com/office/drawing/2014/main" id="{5C27B3D0-E6DD-4BBF-81C9-13BEB9C3501E}"/>
              </a:ext>
            </a:extLst>
          </p:cNvPr>
          <p:cNvPicPr>
            <a:picLocks noChangeAspect="1"/>
          </p:cNvPicPr>
          <p:nvPr/>
        </p:nvPicPr>
        <p:blipFill>
          <a:blip r:embed="rId4" cstate="screen">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tretch>
            <a:fillRect/>
          </a:stretch>
        </p:blipFill>
        <p:spPr>
          <a:xfrm>
            <a:off x="7220034" y="-8064"/>
            <a:ext cx="3928872" cy="5349240"/>
          </a:xfrm>
          <a:prstGeom prst="rect">
            <a:avLst/>
          </a:prstGeom>
        </p:spPr>
      </p:pic>
      <p:sp>
        <p:nvSpPr>
          <p:cNvPr id="17" name="Rectangle 16">
            <a:extLst>
              <a:ext uri="{FF2B5EF4-FFF2-40B4-BE49-F238E27FC236}">
                <a16:creationId xmlns:a16="http://schemas.microsoft.com/office/drawing/2014/main" id="{7F398189-D10A-429A-A678-CCA27B4B786A}"/>
              </a:ext>
            </a:extLst>
          </p:cNvPr>
          <p:cNvSpPr/>
          <p:nvPr/>
        </p:nvSpPr>
        <p:spPr>
          <a:xfrm>
            <a:off x="1111213" y="4248405"/>
            <a:ext cx="3928872" cy="1323439"/>
          </a:xfrm>
          <a:prstGeom prst="rect">
            <a:avLst/>
          </a:prstGeom>
          <a:solidFill>
            <a:schemeClr val="tx1"/>
          </a:solidFill>
          <a:effectLst/>
        </p:spPr>
        <p:txBody>
          <a:bodyPr wrap="square">
            <a:spAutoFit/>
          </a:bodyPr>
          <a:lstStyle/>
          <a:p>
            <a:pPr algn="ctr"/>
            <a:endPar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p>
        </p:txBody>
      </p:sp>
      <p:sp>
        <p:nvSpPr>
          <p:cNvPr id="26" name="Rectangle 25">
            <a:extLst>
              <a:ext uri="{FF2B5EF4-FFF2-40B4-BE49-F238E27FC236}">
                <a16:creationId xmlns:a16="http://schemas.microsoft.com/office/drawing/2014/main" id="{A3342A01-DEBD-4DEB-B873-54E654B5D0CD}"/>
              </a:ext>
            </a:extLst>
          </p:cNvPr>
          <p:cNvSpPr/>
          <p:nvPr/>
        </p:nvSpPr>
        <p:spPr>
          <a:xfrm>
            <a:off x="7220034" y="4248405"/>
            <a:ext cx="3928872" cy="1323439"/>
          </a:xfrm>
          <a:prstGeom prst="rect">
            <a:avLst/>
          </a:prstGeom>
          <a:solidFill>
            <a:schemeClr val="tx1"/>
          </a:solidFill>
          <a:effectLst/>
        </p:spPr>
        <p:txBody>
          <a:bodyPr wrap="square">
            <a:spAutoFit/>
          </a:bodyPr>
          <a:lstStyle/>
          <a:p>
            <a:pPr algn="ctr"/>
            <a:endPar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algn="ctr"/>
            <a:r>
              <a:rPr lang="en-US" sz="4000" b="1">
                <a:solidFill>
                  <a:schemeClr val="bg1"/>
                </a:solidFill>
                <a:latin typeface="Open Sans" panose="020B0606030504020204" pitchFamily="34" charset="0"/>
                <a:ea typeface="Open Sans" panose="020B0606030504020204" pitchFamily="34" charset="0"/>
                <a:cs typeface="Open Sans" panose="020B0606030504020204" pitchFamily="34" charset="0"/>
              </a:rPr>
              <a:t>Skills</a:t>
            </a:r>
          </a:p>
        </p:txBody>
      </p:sp>
      <p:sp>
        <p:nvSpPr>
          <p:cNvPr id="13" name="Rectangle 12">
            <a:extLst>
              <a:ext uri="{FF2B5EF4-FFF2-40B4-BE49-F238E27FC236}">
                <a16:creationId xmlns:a16="http://schemas.microsoft.com/office/drawing/2014/main" id="{7BAF1BC9-D206-4FFB-ACE6-0D583D2229CA}"/>
              </a:ext>
            </a:extLst>
          </p:cNvPr>
          <p:cNvSpPr/>
          <p:nvPr/>
        </p:nvSpPr>
        <p:spPr>
          <a:xfrm>
            <a:off x="14514" y="5949665"/>
            <a:ext cx="12192000" cy="584775"/>
          </a:xfrm>
          <a:prstGeom prst="rect">
            <a:avLst/>
          </a:prstGeom>
          <a:effectLst/>
        </p:spPr>
        <p:txBody>
          <a:bodyPr wrap="square">
            <a:spAutoFit/>
          </a:bodyPr>
          <a:lstStyle/>
          <a:p>
            <a:pPr algn="ctr"/>
            <a:r>
              <a:rPr lang="en-US" sz="3200" b="1">
                <a:latin typeface="Open Sans" panose="020B0606030504020204" pitchFamily="34" charset="0"/>
                <a:ea typeface="Open Sans" panose="020B0606030504020204" pitchFamily="34" charset="0"/>
                <a:cs typeface="Open Sans" panose="020B0606030504020204" pitchFamily="34" charset="0"/>
              </a:rPr>
              <a:t>Gender Equality  </a:t>
            </a:r>
          </a:p>
        </p:txBody>
      </p:sp>
      <p:sp>
        <p:nvSpPr>
          <p:cNvPr id="18" name="Rectangle 17">
            <a:extLst>
              <a:ext uri="{FF2B5EF4-FFF2-40B4-BE49-F238E27FC236}">
                <a16:creationId xmlns:a16="http://schemas.microsoft.com/office/drawing/2014/main" id="{F8FA4878-3836-470F-8956-210D77F782EC}"/>
              </a:ext>
            </a:extLst>
          </p:cNvPr>
          <p:cNvSpPr/>
          <p:nvPr/>
        </p:nvSpPr>
        <p:spPr>
          <a:xfrm>
            <a:off x="0" y="3721033"/>
            <a:ext cx="12192000" cy="1035368"/>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latin typeface="Gudea" panose="02000000000000000000" pitchFamily="50" charset="0"/>
              <a:ea typeface="PT Sans" panose="020B0503020203020204" pitchFamily="34" charset="0"/>
            </a:endParaRPr>
          </a:p>
        </p:txBody>
      </p:sp>
      <p:sp>
        <p:nvSpPr>
          <p:cNvPr id="15" name="TextBox 14">
            <a:extLst>
              <a:ext uri="{FF2B5EF4-FFF2-40B4-BE49-F238E27FC236}">
                <a16:creationId xmlns:a16="http://schemas.microsoft.com/office/drawing/2014/main" id="{B1BCD392-AF11-41EB-8CE6-FCD82D1BB9F2}"/>
              </a:ext>
            </a:extLst>
          </p:cNvPr>
          <p:cNvSpPr txBox="1"/>
          <p:nvPr/>
        </p:nvSpPr>
        <p:spPr>
          <a:xfrm>
            <a:off x="0" y="3909718"/>
            <a:ext cx="12192000" cy="615553"/>
          </a:xfrm>
          <a:prstGeom prst="rect">
            <a:avLst/>
          </a:prstGeom>
          <a:noFill/>
          <a:ln>
            <a:noFill/>
          </a:ln>
        </p:spPr>
        <p:txBody>
          <a:bodyPr wrap="square" lIns="0" tIns="0" rIns="0" bIns="0" rtlCol="0" anchor="ctr" anchorCtr="0">
            <a:spAutoFit/>
          </a:bodyPr>
          <a:lstStyle>
            <a:defPPr>
              <a:defRPr lang="en-US"/>
            </a:defPPr>
            <a:lvl1pPr algn="ctr">
              <a:defRPr sz="3200" b="1">
                <a:solidFill>
                  <a:schemeClr val="bg1"/>
                </a:solidFill>
                <a:latin typeface="Oscine" panose="020B0506040202020204" pitchFamily="34" charset="0"/>
                <a:ea typeface="PT Sans" panose="020B0503020203020204" pitchFamily="34" charset="0"/>
                <a:cs typeface="Oscine" panose="020B0506040202020204" pitchFamily="34" charset="0"/>
              </a:defRPr>
            </a:lvl1pPr>
          </a:lstStyle>
          <a:p>
            <a:r>
              <a:rPr lang="en-US" sz="4000" b="0">
                <a:latin typeface="Open Sans" panose="020B0606030504020204" pitchFamily="34" charset="0"/>
                <a:ea typeface="Open Sans" panose="020B0606030504020204" pitchFamily="34" charset="0"/>
                <a:cs typeface="Open Sans" panose="020B0606030504020204" pitchFamily="34" charset="0"/>
              </a:rPr>
              <a:t>PROGRAMME SECTORS</a:t>
            </a:r>
          </a:p>
        </p:txBody>
      </p:sp>
      <p:pic>
        <p:nvPicPr>
          <p:cNvPr id="19" name="Picture 18">
            <a:extLst>
              <a:ext uri="{FF2B5EF4-FFF2-40B4-BE49-F238E27FC236}">
                <a16:creationId xmlns:a16="http://schemas.microsoft.com/office/drawing/2014/main" id="{33C00970-376F-4A21-B653-FE3820CEDCCB}"/>
              </a:ext>
            </a:extLst>
          </p:cNvPr>
          <p:cNvPicPr>
            <a:picLocks noChangeAspect="1"/>
          </p:cNvPicPr>
          <p:nvPr/>
        </p:nvPicPr>
        <p:blipFill>
          <a:blip r:embed="rId6" cstate="print">
            <a:extLst>
              <a:ext uri="{28A0092B-C50C-407E-A947-70E740481C1C}">
                <a14:useLocalDpi xmlns:a14="http://schemas.microsoft.com/office/drawing/2010/main"/>
              </a:ext>
            </a:extLst>
          </a:blip>
          <a:srcRect/>
          <a:stretch/>
        </p:blipFill>
        <p:spPr>
          <a:xfrm>
            <a:off x="5820386" y="3055829"/>
            <a:ext cx="609444" cy="788303"/>
          </a:xfrm>
          <a:prstGeom prst="rect">
            <a:avLst/>
          </a:prstGeom>
        </p:spPr>
      </p:pic>
    </p:spTree>
    <p:extLst>
      <p:ext uri="{BB962C8B-B14F-4D97-AF65-F5344CB8AC3E}">
        <p14:creationId xmlns:p14="http://schemas.microsoft.com/office/powerpoint/2010/main" val="1298390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descr="A picture containing person, group&#10;&#10;Description automatically generated">
            <a:extLst>
              <a:ext uri="{FF2B5EF4-FFF2-40B4-BE49-F238E27FC236}">
                <a16:creationId xmlns:a16="http://schemas.microsoft.com/office/drawing/2014/main" id="{BFA16501-70E6-4EDB-B539-FE0EA1F651DF}"/>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p:blipFill>
        <p:spPr>
          <a:xfrm>
            <a:off x="0" y="4105846"/>
            <a:ext cx="2139146" cy="2760303"/>
          </a:xfrm>
          <a:prstGeom prst="rect">
            <a:avLst/>
          </a:prstGeom>
        </p:spPr>
      </p:pic>
      <p:pic>
        <p:nvPicPr>
          <p:cNvPr id="25" name="Picture 24" descr="A group of women looking at a computer&#10;&#10;Description automatically generated with medium confidence">
            <a:extLst>
              <a:ext uri="{FF2B5EF4-FFF2-40B4-BE49-F238E27FC236}">
                <a16:creationId xmlns:a16="http://schemas.microsoft.com/office/drawing/2014/main" id="{CEF82447-B86F-43C5-ABC2-B52515B202E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66000"/>
                    </a14:imgEffect>
                  </a14:imgLayer>
                </a14:imgProps>
              </a:ext>
              <a:ext uri="{28A0092B-C50C-407E-A947-70E740481C1C}">
                <a14:useLocalDpi xmlns:a14="http://schemas.microsoft.com/office/drawing/2010/main"/>
              </a:ext>
            </a:extLst>
          </a:blip>
          <a:srcRect/>
          <a:stretch/>
        </p:blipFill>
        <p:spPr>
          <a:xfrm>
            <a:off x="1" y="-8149"/>
            <a:ext cx="4370952" cy="2760304"/>
          </a:xfrm>
          <a:prstGeom prst="rect">
            <a:avLst/>
          </a:prstGeom>
        </p:spPr>
      </p:pic>
      <p:pic>
        <p:nvPicPr>
          <p:cNvPr id="17" name="Picture 16">
            <a:extLst>
              <a:ext uri="{FF2B5EF4-FFF2-40B4-BE49-F238E27FC236}">
                <a16:creationId xmlns:a16="http://schemas.microsoft.com/office/drawing/2014/main" id="{4C46E8EC-4371-4E31-B43B-136BB1341CDB}"/>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aturation sat="33000"/>
                    </a14:imgEffect>
                  </a14:imgLayer>
                </a14:imgProps>
              </a:ext>
              <a:ext uri="{28A0092B-C50C-407E-A947-70E740481C1C}">
                <a14:useLocalDpi xmlns:a14="http://schemas.microsoft.com/office/drawing/2010/main"/>
              </a:ext>
            </a:extLst>
          </a:blip>
          <a:srcRect/>
          <a:stretch/>
        </p:blipFill>
        <p:spPr>
          <a:xfrm>
            <a:off x="4577002" y="0"/>
            <a:ext cx="4907206" cy="2760313"/>
          </a:xfrm>
          <a:prstGeom prst="rect">
            <a:avLst/>
          </a:prstGeom>
        </p:spPr>
      </p:pic>
      <p:pic>
        <p:nvPicPr>
          <p:cNvPr id="16" name="Picture 15" descr="A person in a red dress walking a group of sheep in a grassy field&#10;&#10;Description automatically generated with low confidence">
            <a:extLst>
              <a:ext uri="{FF2B5EF4-FFF2-40B4-BE49-F238E27FC236}">
                <a16:creationId xmlns:a16="http://schemas.microsoft.com/office/drawing/2014/main" id="{68EF5422-8455-419B-95BE-CFEFBEDD8CBA}"/>
              </a:ext>
            </a:extLst>
          </p:cNvPr>
          <p:cNvPicPr>
            <a:picLocks noChangeAspect="1"/>
          </p:cNvPicPr>
          <p:nvPr/>
        </p:nvPicPr>
        <p:blipFill rotWithShape="1">
          <a:blip r:embed="rId8" cstate="screen">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a:ext>
            </a:extLst>
          </a:blip>
          <a:srcRect/>
          <a:stretch/>
        </p:blipFill>
        <p:spPr>
          <a:xfrm>
            <a:off x="2326436" y="4097681"/>
            <a:ext cx="4771045" cy="2760319"/>
          </a:xfrm>
          <a:prstGeom prst="rect">
            <a:avLst/>
          </a:prstGeom>
        </p:spPr>
      </p:pic>
      <p:pic>
        <p:nvPicPr>
          <p:cNvPr id="18" name="Picture 17" descr="A group of people sitting on the ground&#10;&#10;Description automatically generated with low confidence">
            <a:extLst>
              <a:ext uri="{FF2B5EF4-FFF2-40B4-BE49-F238E27FC236}">
                <a16:creationId xmlns:a16="http://schemas.microsoft.com/office/drawing/2014/main" id="{A5B856B8-1FE3-4F3B-88B1-86E23EE29B3D}"/>
              </a:ext>
            </a:extLst>
          </p:cNvPr>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33000"/>
                    </a14:imgEffect>
                  </a14:imgLayer>
                </a14:imgProps>
              </a:ext>
              <a:ext uri="{28A0092B-C50C-407E-A947-70E740481C1C}">
                <a14:useLocalDpi xmlns:a14="http://schemas.microsoft.com/office/drawing/2010/main"/>
              </a:ext>
            </a:extLst>
          </a:blip>
          <a:srcRect/>
          <a:stretch/>
        </p:blipFill>
        <p:spPr>
          <a:xfrm>
            <a:off x="7284777" y="4097687"/>
            <a:ext cx="4907222" cy="2760313"/>
          </a:xfrm>
          <a:prstGeom prst="rect">
            <a:avLst/>
          </a:prstGeom>
          <a:noFill/>
        </p:spPr>
      </p:pic>
      <p:pic>
        <p:nvPicPr>
          <p:cNvPr id="23" name="Picture 22" descr="A group of people wearing masks&#10;&#10;Description automatically generated with low confidence">
            <a:extLst>
              <a:ext uri="{FF2B5EF4-FFF2-40B4-BE49-F238E27FC236}">
                <a16:creationId xmlns:a16="http://schemas.microsoft.com/office/drawing/2014/main" id="{83C70193-DD00-454C-AE62-56E2CEA2C80E}"/>
              </a:ext>
            </a:extLst>
          </p:cNvPr>
          <p:cNvPicPr>
            <a:picLocks noChangeAspect="1"/>
          </p:cNvPicPr>
          <p:nvPr/>
        </p:nvPicPr>
        <p:blipFill rotWithShape="1">
          <a:blip r:embed="rId12" cstate="screen">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a:ext>
            </a:extLst>
          </a:blip>
          <a:srcRect/>
          <a:stretch/>
        </p:blipFill>
        <p:spPr>
          <a:xfrm>
            <a:off x="9663017" y="0"/>
            <a:ext cx="2528983" cy="2760304"/>
          </a:xfrm>
          <a:prstGeom prst="rect">
            <a:avLst/>
          </a:prstGeom>
        </p:spPr>
      </p:pic>
      <p:sp>
        <p:nvSpPr>
          <p:cNvPr id="9" name="Rectangle 8">
            <a:extLst>
              <a:ext uri="{FF2B5EF4-FFF2-40B4-BE49-F238E27FC236}">
                <a16:creationId xmlns:a16="http://schemas.microsoft.com/office/drawing/2014/main" id="{F87A302D-D1D2-4376-ACB6-ED822BD22F96}"/>
              </a:ext>
            </a:extLst>
          </p:cNvPr>
          <p:cNvSpPr/>
          <p:nvPr/>
        </p:nvSpPr>
        <p:spPr>
          <a:xfrm>
            <a:off x="0" y="2623128"/>
            <a:ext cx="12192000" cy="1597890"/>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
        <p:nvSpPr>
          <p:cNvPr id="13" name="TextBox 12">
            <a:extLst>
              <a:ext uri="{FF2B5EF4-FFF2-40B4-BE49-F238E27FC236}">
                <a16:creationId xmlns:a16="http://schemas.microsoft.com/office/drawing/2014/main" id="{117575F4-45DD-4A9B-BC0E-63A49CB46B7B}"/>
              </a:ext>
            </a:extLst>
          </p:cNvPr>
          <p:cNvSpPr txBox="1"/>
          <p:nvPr/>
        </p:nvSpPr>
        <p:spPr>
          <a:xfrm>
            <a:off x="203200" y="2420465"/>
            <a:ext cx="11798300" cy="2000548"/>
          </a:xfrm>
          <a:prstGeom prst="rect">
            <a:avLst/>
          </a:prstGeom>
          <a:solidFill>
            <a:schemeClr val="bg1">
              <a:alpha val="62000"/>
            </a:schemeClr>
          </a:solidFill>
        </p:spPr>
        <p:txBody>
          <a:bodyPr wrap="square">
            <a:spAutoFit/>
          </a:bodyPr>
          <a:lstStyle/>
          <a:p>
            <a:pPr algn="ctr"/>
            <a:endParaRPr lang="en-US" sz="4000">
              <a:latin typeface="Open Sans" panose="020B0606030504020204" pitchFamily="34" charset="0"/>
              <a:ea typeface="Open Sans" panose="020B0606030504020204" pitchFamily="34" charset="0"/>
              <a:cs typeface="Open Sans" panose="020B0606030504020204" pitchFamily="34" charset="0"/>
            </a:endParaRPr>
          </a:p>
          <a:p>
            <a:pPr algn="ctr"/>
            <a:r>
              <a:rPr lang="en-US" sz="4400">
                <a:latin typeface="Open Sans" panose="020B0606030504020204" pitchFamily="34" charset="0"/>
                <a:ea typeface="Open Sans" panose="020B0606030504020204" pitchFamily="34" charset="0"/>
                <a:cs typeface="Open Sans" panose="020B0606030504020204" pitchFamily="34" charset="0"/>
              </a:rPr>
              <a:t>Leveraging new and existing technologies</a:t>
            </a:r>
          </a:p>
          <a:p>
            <a:pPr algn="ctr"/>
            <a:endParaRPr lang="en-US" sz="4000"/>
          </a:p>
        </p:txBody>
      </p:sp>
    </p:spTree>
    <p:extLst>
      <p:ext uri="{BB962C8B-B14F-4D97-AF65-F5344CB8AC3E}">
        <p14:creationId xmlns:p14="http://schemas.microsoft.com/office/powerpoint/2010/main" val="3657678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1D6F522-610D-45DE-AC35-9BFA335D110B}"/>
              </a:ext>
            </a:extLst>
          </p:cNvPr>
          <p:cNvSpPr/>
          <p:nvPr/>
        </p:nvSpPr>
        <p:spPr>
          <a:xfrm>
            <a:off x="2" y="1"/>
            <a:ext cx="531743" cy="6857999"/>
          </a:xfrm>
          <a:prstGeom prst="rect">
            <a:avLst/>
          </a:prstGeom>
          <a:solidFill>
            <a:srgbClr val="D4D1D1">
              <a:alpha val="1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3" name="Picture 2" descr="Shape&#10;&#10;Description automatically generated with medium confidence">
            <a:extLst>
              <a:ext uri="{FF2B5EF4-FFF2-40B4-BE49-F238E27FC236}">
                <a16:creationId xmlns:a16="http://schemas.microsoft.com/office/drawing/2014/main" id="{5D95650B-7B66-71B0-78B4-52C406A694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5488806" cy="6878001"/>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5069840" y="609601"/>
            <a:ext cx="6104937" cy="4597400"/>
          </a:xfrm>
        </p:spPr>
        <p:txBody>
          <a:bodyPr>
            <a:normAutofit/>
          </a:bodyPr>
          <a:lstStyle/>
          <a:p>
            <a:pPr algn="l"/>
            <a:r>
              <a:rPr lang="en-US" sz="8800" b="1" dirty="0">
                <a:solidFill>
                  <a:srgbClr val="5F586C"/>
                </a:solidFill>
                <a:latin typeface="Open Sans"/>
                <a:ea typeface="Open Sans"/>
                <a:cs typeface="Open Sans"/>
              </a:rPr>
              <a:t>Building National Resilience</a:t>
            </a:r>
            <a:endParaRPr lang="en-US" sz="6600" dirty="0">
              <a:solidFill>
                <a:srgbClr val="5F586C"/>
              </a:solidFill>
            </a:endParaRPr>
          </a:p>
        </p:txBody>
      </p:sp>
    </p:spTree>
    <p:extLst>
      <p:ext uri="{BB962C8B-B14F-4D97-AF65-F5344CB8AC3E}">
        <p14:creationId xmlns:p14="http://schemas.microsoft.com/office/powerpoint/2010/main" val="2084757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hite notebook and color pencil">
            <a:extLst>
              <a:ext uri="{FF2B5EF4-FFF2-40B4-BE49-F238E27FC236}">
                <a16:creationId xmlns:a16="http://schemas.microsoft.com/office/drawing/2014/main" id="{97B3B2F2-29AC-4948-B61D-0F00DC51F0E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9392" cy="6858000"/>
          </a:xfrm>
          <a:prstGeom prst="rect">
            <a:avLst/>
          </a:prstGeom>
        </p:spPr>
      </p:pic>
      <p:sp>
        <p:nvSpPr>
          <p:cNvPr id="4" name="Title 3">
            <a:extLst>
              <a:ext uri="{FF2B5EF4-FFF2-40B4-BE49-F238E27FC236}">
                <a16:creationId xmlns:a16="http://schemas.microsoft.com/office/drawing/2014/main" id="{3A020FF8-609E-5987-B0F5-BBB207994CAF}"/>
              </a:ext>
            </a:extLst>
          </p:cNvPr>
          <p:cNvSpPr>
            <a:spLocks noGrp="1"/>
          </p:cNvSpPr>
          <p:nvPr>
            <p:ph type="title"/>
          </p:nvPr>
        </p:nvSpPr>
        <p:spPr/>
        <p:txBody>
          <a:bodyPr/>
          <a:lstStyle/>
          <a:p>
            <a:pPr algn="ctr"/>
            <a:r>
              <a:rPr lang="en-CA" dirty="0">
                <a:latin typeface="Open Sans" panose="020B0606030504020204" pitchFamily="34" charset="0"/>
                <a:ea typeface="Open Sans" panose="020B0606030504020204" pitchFamily="34" charset="0"/>
                <a:cs typeface="Open Sans" panose="020B0606030504020204" pitchFamily="34" charset="0"/>
              </a:rPr>
              <a:t>National Policy Development</a:t>
            </a:r>
          </a:p>
        </p:txBody>
      </p:sp>
      <p:sp>
        <p:nvSpPr>
          <p:cNvPr id="9" name="TextBox 8">
            <a:extLst>
              <a:ext uri="{FF2B5EF4-FFF2-40B4-BE49-F238E27FC236}">
                <a16:creationId xmlns:a16="http://schemas.microsoft.com/office/drawing/2014/main" id="{B7E9CF47-6584-F583-E7FF-30CC04299016}"/>
              </a:ext>
            </a:extLst>
          </p:cNvPr>
          <p:cNvSpPr txBox="1"/>
          <p:nvPr/>
        </p:nvSpPr>
        <p:spPr>
          <a:xfrm>
            <a:off x="8421474" y="2114732"/>
            <a:ext cx="3368085" cy="1938992"/>
          </a:xfrm>
          <a:prstGeom prst="rect">
            <a:avLst/>
          </a:prstGeom>
          <a:noFill/>
        </p:spPr>
        <p:txBody>
          <a:bodyPr wrap="square">
            <a:spAutoFit/>
          </a:bodyPr>
          <a:lstStyle/>
          <a:p>
            <a:pPr algn="ctr"/>
            <a:r>
              <a:rPr lang="en-US" sz="2400" b="1" dirty="0">
                <a:latin typeface="Open Sans" panose="020B0606030504020204" pitchFamily="34" charset="0"/>
                <a:ea typeface="Open Sans" panose="020B0606030504020204" pitchFamily="34" charset="0"/>
                <a:cs typeface="Open Sans" panose="020B0606030504020204" pitchFamily="34" charset="0"/>
              </a:rPr>
              <a:t>Open and Distance Learning Policy for Tertiary Education Institutions, </a:t>
            </a:r>
            <a:br>
              <a:rPr lang="en-US" sz="2400" b="1" dirty="0">
                <a:latin typeface="Open Sans" panose="020B0606030504020204" pitchFamily="34" charset="0"/>
                <a:ea typeface="Open Sans" panose="020B0606030504020204" pitchFamily="34" charset="0"/>
                <a:cs typeface="Open Sans" panose="020B0606030504020204" pitchFamily="34" charset="0"/>
              </a:rPr>
            </a:br>
            <a:r>
              <a:rPr lang="en-US" sz="2400" b="1" dirty="0">
                <a:latin typeface="Open Sans" panose="020B0606030504020204" pitchFamily="34" charset="0"/>
                <a:ea typeface="Open Sans" panose="020B0606030504020204" pitchFamily="34" charset="0"/>
                <a:cs typeface="Open Sans" panose="020B0606030504020204" pitchFamily="34" charset="0"/>
              </a:rPr>
              <a:t>Sierra Leone</a:t>
            </a:r>
          </a:p>
        </p:txBody>
      </p:sp>
      <p:sp>
        <p:nvSpPr>
          <p:cNvPr id="11" name="TextBox 10">
            <a:extLst>
              <a:ext uri="{FF2B5EF4-FFF2-40B4-BE49-F238E27FC236}">
                <a16:creationId xmlns:a16="http://schemas.microsoft.com/office/drawing/2014/main" id="{49346A83-BCAC-6490-AFCD-3285B015CCA6}"/>
              </a:ext>
            </a:extLst>
          </p:cNvPr>
          <p:cNvSpPr txBox="1"/>
          <p:nvPr/>
        </p:nvSpPr>
        <p:spPr>
          <a:xfrm>
            <a:off x="736600" y="2231420"/>
            <a:ext cx="3173625" cy="1569660"/>
          </a:xfrm>
          <a:prstGeom prst="rect">
            <a:avLst/>
          </a:prstGeom>
          <a:noFill/>
        </p:spPr>
        <p:txBody>
          <a:bodyPr wrap="square">
            <a:spAutoFit/>
          </a:bodyPr>
          <a:lstStyle/>
          <a:p>
            <a:pPr algn="ctr"/>
            <a:r>
              <a:rPr lang="en-CA" sz="2400" b="1" dirty="0">
                <a:latin typeface="Open Sans" panose="020B0606030504020204" pitchFamily="34" charset="0"/>
                <a:ea typeface="Open Sans" panose="020B0606030504020204" pitchFamily="34" charset="0"/>
                <a:cs typeface="Open Sans" panose="020B0606030504020204" pitchFamily="34" charset="0"/>
              </a:rPr>
              <a:t>National Open Educational Resources Policy, Mauritius</a:t>
            </a:r>
          </a:p>
        </p:txBody>
      </p:sp>
      <p:sp>
        <p:nvSpPr>
          <p:cNvPr id="5" name="Rectangle 4">
            <a:extLst>
              <a:ext uri="{FF2B5EF4-FFF2-40B4-BE49-F238E27FC236}">
                <a16:creationId xmlns:a16="http://schemas.microsoft.com/office/drawing/2014/main" id="{A6B818C6-ABC3-60BC-1886-80E56BE6861E}"/>
              </a:ext>
            </a:extLst>
          </p:cNvPr>
          <p:cNvSpPr/>
          <p:nvPr/>
        </p:nvSpPr>
        <p:spPr>
          <a:xfrm>
            <a:off x="4411957" y="2060732"/>
            <a:ext cx="3368085" cy="3438368"/>
          </a:xfrm>
          <a:prstGeom prst="rect">
            <a:avLst/>
          </a:prstGeom>
          <a:solidFill>
            <a:srgbClr val="D9D7D8">
              <a:alpha val="5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TextBox 6">
            <a:extLst>
              <a:ext uri="{FF2B5EF4-FFF2-40B4-BE49-F238E27FC236}">
                <a16:creationId xmlns:a16="http://schemas.microsoft.com/office/drawing/2014/main" id="{09FDAF9B-5363-D472-CF87-CCC3ACD996BA}"/>
              </a:ext>
            </a:extLst>
          </p:cNvPr>
          <p:cNvSpPr txBox="1"/>
          <p:nvPr/>
        </p:nvSpPr>
        <p:spPr>
          <a:xfrm>
            <a:off x="4594202" y="2416086"/>
            <a:ext cx="3003593" cy="1200329"/>
          </a:xfrm>
          <a:prstGeom prst="rect">
            <a:avLst/>
          </a:prstGeom>
          <a:noFill/>
        </p:spPr>
        <p:txBody>
          <a:bodyPr wrap="square">
            <a:spAutoFit/>
          </a:bodyPr>
          <a:lstStyle/>
          <a:p>
            <a:pPr algn="ctr"/>
            <a:r>
              <a:rPr lang="en-CA" sz="2400" b="1" dirty="0">
                <a:latin typeface="Open Sans" panose="020B0606030504020204" pitchFamily="34" charset="0"/>
                <a:ea typeface="Open Sans" panose="020B0606030504020204" pitchFamily="34" charset="0"/>
                <a:cs typeface="Open Sans" panose="020B0606030504020204" pitchFamily="34" charset="0"/>
              </a:rPr>
              <a:t>ICT in Education and Training Policy, Seychelles</a:t>
            </a:r>
          </a:p>
        </p:txBody>
      </p:sp>
      <p:grpSp>
        <p:nvGrpSpPr>
          <p:cNvPr id="6" name="Group 5">
            <a:extLst>
              <a:ext uri="{FF2B5EF4-FFF2-40B4-BE49-F238E27FC236}">
                <a16:creationId xmlns:a16="http://schemas.microsoft.com/office/drawing/2014/main" id="{23F660AB-08A6-D70B-1B38-447A8B56FFA8}"/>
              </a:ext>
            </a:extLst>
          </p:cNvPr>
          <p:cNvGrpSpPr/>
          <p:nvPr/>
        </p:nvGrpSpPr>
        <p:grpSpPr>
          <a:xfrm>
            <a:off x="1810403" y="4699363"/>
            <a:ext cx="965519" cy="790989"/>
            <a:chOff x="6973510" y="1630011"/>
            <a:chExt cx="779802" cy="637584"/>
          </a:xfrm>
        </p:grpSpPr>
        <p:pic>
          <p:nvPicPr>
            <p:cNvPr id="8" name="Picture 12" descr="Mauritius flag">
              <a:extLst>
                <a:ext uri="{FF2B5EF4-FFF2-40B4-BE49-F238E27FC236}">
                  <a16:creationId xmlns:a16="http://schemas.microsoft.com/office/drawing/2014/main" id="{D9FBC719-0635-8EFF-9B0D-BBBA1E3AC4E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973510" y="1630011"/>
              <a:ext cx="779802" cy="521050"/>
            </a:xfrm>
            <a:prstGeom prst="rect">
              <a:avLst/>
            </a:prstGeom>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AC3E713-0D3E-BAEB-6A33-919E7C05E414}"/>
                </a:ext>
              </a:extLst>
            </p:cNvPr>
            <p:cNvSpPr txBox="1"/>
            <p:nvPr/>
          </p:nvSpPr>
          <p:spPr>
            <a:xfrm>
              <a:off x="6976156" y="2134202"/>
              <a:ext cx="774510" cy="133393"/>
            </a:xfrm>
            <a:prstGeom prst="rect">
              <a:avLst/>
            </a:prstGeom>
            <a:noFill/>
          </p:spPr>
          <p:txBody>
            <a:bodyPr wrap="square" lIns="0" tIns="0" rIns="0" bIns="0" rtlCol="0" anchor="ctr" anchorCtr="0">
              <a:noAutofit/>
            </a:bodyPr>
            <a:lstStyle/>
            <a:p>
              <a:pPr algn="ctr"/>
              <a:r>
                <a:rPr lang="en-US" sz="700">
                  <a:latin typeface="+mj-lt"/>
                </a:rPr>
                <a:t>MAURITIUS</a:t>
              </a:r>
              <a:endParaRPr lang="en-CA" sz="700">
                <a:latin typeface="+mj-lt"/>
              </a:endParaRPr>
            </a:p>
          </p:txBody>
        </p:sp>
      </p:grpSp>
      <p:grpSp>
        <p:nvGrpSpPr>
          <p:cNvPr id="12" name="Group 11">
            <a:extLst>
              <a:ext uri="{FF2B5EF4-FFF2-40B4-BE49-F238E27FC236}">
                <a16:creationId xmlns:a16="http://schemas.microsoft.com/office/drawing/2014/main" id="{BCB50596-2474-1BA7-B328-860D7D29BE33}"/>
              </a:ext>
            </a:extLst>
          </p:cNvPr>
          <p:cNvGrpSpPr/>
          <p:nvPr/>
        </p:nvGrpSpPr>
        <p:grpSpPr>
          <a:xfrm>
            <a:off x="5464313" y="4699363"/>
            <a:ext cx="1271236" cy="782626"/>
            <a:chOff x="2135587" y="3185988"/>
            <a:chExt cx="1026714" cy="630843"/>
          </a:xfrm>
        </p:grpSpPr>
        <p:pic>
          <p:nvPicPr>
            <p:cNvPr id="13" name="Picture 38" descr="Seychelles flag">
              <a:extLst>
                <a:ext uri="{FF2B5EF4-FFF2-40B4-BE49-F238E27FC236}">
                  <a16:creationId xmlns:a16="http://schemas.microsoft.com/office/drawing/2014/main" id="{9E25A729-0240-77BB-94D5-6CEFBE173B05}"/>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35587" y="3185988"/>
              <a:ext cx="1026714" cy="513357"/>
            </a:xfrm>
            <a:prstGeom prst="rect">
              <a:avLst/>
            </a:prstGeom>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70791D03-E630-F16D-6703-B03D79533503}"/>
                </a:ext>
              </a:extLst>
            </p:cNvPr>
            <p:cNvSpPr txBox="1"/>
            <p:nvPr/>
          </p:nvSpPr>
          <p:spPr>
            <a:xfrm>
              <a:off x="2140695" y="3683438"/>
              <a:ext cx="1021606" cy="133393"/>
            </a:xfrm>
            <a:prstGeom prst="rect">
              <a:avLst/>
            </a:prstGeom>
            <a:noFill/>
          </p:spPr>
          <p:txBody>
            <a:bodyPr wrap="square" lIns="0" tIns="0" rIns="0" bIns="0" rtlCol="0" anchor="ctr" anchorCtr="0">
              <a:noAutofit/>
            </a:bodyPr>
            <a:lstStyle/>
            <a:p>
              <a:pPr algn="ctr"/>
              <a:r>
                <a:rPr lang="en-US" sz="700">
                  <a:latin typeface="+mj-lt"/>
                </a:rPr>
                <a:t>SEYCHELLES</a:t>
              </a:r>
              <a:endParaRPr lang="en-CA" sz="700">
                <a:latin typeface="+mj-lt"/>
              </a:endParaRPr>
            </a:p>
          </p:txBody>
        </p:sp>
      </p:grpSp>
      <p:grpSp>
        <p:nvGrpSpPr>
          <p:cNvPr id="15" name="Group 14">
            <a:extLst>
              <a:ext uri="{FF2B5EF4-FFF2-40B4-BE49-F238E27FC236}">
                <a16:creationId xmlns:a16="http://schemas.microsoft.com/office/drawing/2014/main" id="{EE1B22E1-A998-2B61-5DC7-3F9574A2604A}"/>
              </a:ext>
            </a:extLst>
          </p:cNvPr>
          <p:cNvGrpSpPr/>
          <p:nvPr/>
        </p:nvGrpSpPr>
        <p:grpSpPr>
          <a:xfrm>
            <a:off x="9631227" y="4719443"/>
            <a:ext cx="948578" cy="779657"/>
            <a:chOff x="3210569" y="3187031"/>
            <a:chExt cx="766119" cy="628449"/>
          </a:xfrm>
        </p:grpSpPr>
        <p:pic>
          <p:nvPicPr>
            <p:cNvPr id="16" name="Picture 40" descr="Sierra Leone flag">
              <a:extLst>
                <a:ext uri="{FF2B5EF4-FFF2-40B4-BE49-F238E27FC236}">
                  <a16:creationId xmlns:a16="http://schemas.microsoft.com/office/drawing/2014/main" id="{37631D86-4385-09F8-7BD8-FDA36FA841BF}"/>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11965" y="3187031"/>
              <a:ext cx="764723" cy="510974"/>
            </a:xfrm>
            <a:prstGeom prst="rect">
              <a:avLst/>
            </a:prstGeom>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1D220A2E-DA5D-3C96-648C-FC271AF7D24F}"/>
                </a:ext>
              </a:extLst>
            </p:cNvPr>
            <p:cNvSpPr txBox="1"/>
            <p:nvPr/>
          </p:nvSpPr>
          <p:spPr>
            <a:xfrm>
              <a:off x="3210569" y="3682087"/>
              <a:ext cx="766119" cy="133393"/>
            </a:xfrm>
            <a:prstGeom prst="rect">
              <a:avLst/>
            </a:prstGeom>
            <a:noFill/>
          </p:spPr>
          <p:txBody>
            <a:bodyPr wrap="square" lIns="0" tIns="0" rIns="0" bIns="0" rtlCol="0" anchor="ctr" anchorCtr="0">
              <a:noAutofit/>
            </a:bodyPr>
            <a:lstStyle/>
            <a:p>
              <a:pPr algn="ctr"/>
              <a:r>
                <a:rPr lang="en-US" sz="700">
                  <a:latin typeface="+mj-lt"/>
                </a:rPr>
                <a:t>SIERRA LEONE</a:t>
              </a:r>
              <a:endParaRPr lang="en-CA" sz="700">
                <a:latin typeface="+mj-lt"/>
              </a:endParaRPr>
            </a:p>
          </p:txBody>
        </p:sp>
      </p:grpSp>
    </p:spTree>
    <p:extLst>
      <p:ext uri="{BB962C8B-B14F-4D97-AF65-F5344CB8AC3E}">
        <p14:creationId xmlns:p14="http://schemas.microsoft.com/office/powerpoint/2010/main" val="2567964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FEDE2FA6-EF94-4882-AF8E-CC52A328463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p:cNvSpPr>
            <a:spLocks noGrp="1"/>
          </p:cNvSpPr>
          <p:nvPr>
            <p:ph type="ctrTitle" idx="4294967295"/>
          </p:nvPr>
        </p:nvSpPr>
        <p:spPr>
          <a:xfrm>
            <a:off x="0" y="2130425"/>
            <a:ext cx="10363200" cy="1470025"/>
          </a:xfrm>
        </p:spPr>
        <p:txBody>
          <a:bodyPr>
            <a:normAutofit fontScale="90000"/>
          </a:bodyPr>
          <a:lstStyle/>
          <a:p>
            <a:br>
              <a:rPr lang="en-US"/>
            </a:br>
            <a:br>
              <a:rPr lang="en-US"/>
            </a:br>
            <a:br>
              <a:rPr lang="en-US"/>
            </a:br>
            <a:br>
              <a:rPr lang="en-US"/>
            </a:br>
            <a:br>
              <a:rPr lang="en-US"/>
            </a:br>
            <a:br>
              <a:rPr lang="en-US"/>
            </a:br>
            <a:br>
              <a:rPr lang="en-US"/>
            </a:br>
            <a:br>
              <a:rPr lang="en-US"/>
            </a:br>
            <a:br>
              <a:rPr lang="en-US"/>
            </a:br>
            <a:endParaRPr lang="en-US"/>
          </a:p>
        </p:txBody>
      </p:sp>
      <p:sp>
        <p:nvSpPr>
          <p:cNvPr id="15" name="TextBox 14">
            <a:extLst>
              <a:ext uri="{FF2B5EF4-FFF2-40B4-BE49-F238E27FC236}">
                <a16:creationId xmlns:a16="http://schemas.microsoft.com/office/drawing/2014/main" id="{BC7DB8FA-7E00-4A57-9B62-B5662FC83F57}"/>
              </a:ext>
            </a:extLst>
          </p:cNvPr>
          <p:cNvSpPr txBox="1"/>
          <p:nvPr/>
        </p:nvSpPr>
        <p:spPr>
          <a:xfrm>
            <a:off x="3733800" y="4233683"/>
            <a:ext cx="4724400" cy="578882"/>
          </a:xfrm>
          <a:prstGeom prst="roundRect">
            <a:avLst/>
          </a:prstGeom>
          <a:solidFill>
            <a:srgbClr val="B9BE10"/>
          </a:solidFill>
        </p:spPr>
        <p:txBody>
          <a:bodyPr wrap="square">
            <a:spAutoFit/>
          </a:bodyPr>
          <a:lstStyle/>
          <a:p>
            <a:pPr algn="ctr"/>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pacificpartnership.col.org</a:t>
            </a:r>
          </a:p>
        </p:txBody>
      </p:sp>
      <p:grpSp>
        <p:nvGrpSpPr>
          <p:cNvPr id="3" name="Group 2">
            <a:extLst>
              <a:ext uri="{FF2B5EF4-FFF2-40B4-BE49-F238E27FC236}">
                <a16:creationId xmlns:a16="http://schemas.microsoft.com/office/drawing/2014/main" id="{87F08921-7618-00CD-8AB4-CBF78935A9DC}"/>
              </a:ext>
            </a:extLst>
          </p:cNvPr>
          <p:cNvGrpSpPr/>
          <p:nvPr/>
        </p:nvGrpSpPr>
        <p:grpSpPr>
          <a:xfrm>
            <a:off x="547914" y="5610151"/>
            <a:ext cx="1276321" cy="779107"/>
            <a:chOff x="3360900" y="827773"/>
            <a:chExt cx="1030821" cy="628006"/>
          </a:xfrm>
        </p:grpSpPr>
        <p:pic>
          <p:nvPicPr>
            <p:cNvPr id="4" name="Picture 26" descr="Fiji flag">
              <a:extLst>
                <a:ext uri="{FF2B5EF4-FFF2-40B4-BE49-F238E27FC236}">
                  <a16:creationId xmlns:a16="http://schemas.microsoft.com/office/drawing/2014/main" id="{51F33F27-4424-195F-6119-21D3CBD9A0F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60900" y="827773"/>
              <a:ext cx="1030821" cy="515411"/>
            </a:xfrm>
            <a:prstGeom prst="rect">
              <a:avLst/>
            </a:prstGeom>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EC466F0-6F18-E118-A9E7-BC7877B2FE92}"/>
                </a:ext>
              </a:extLst>
            </p:cNvPr>
            <p:cNvSpPr txBox="1"/>
            <p:nvPr/>
          </p:nvSpPr>
          <p:spPr>
            <a:xfrm>
              <a:off x="3360909" y="1322386"/>
              <a:ext cx="1030802" cy="133393"/>
            </a:xfrm>
            <a:prstGeom prst="rect">
              <a:avLst/>
            </a:prstGeom>
            <a:noFill/>
          </p:spPr>
          <p:txBody>
            <a:bodyPr wrap="square" lIns="0" tIns="0" rIns="0" bIns="0" rtlCol="0" anchor="ctr" anchorCtr="0">
              <a:noAutofit/>
            </a:bodyPr>
            <a:lstStyle/>
            <a:p>
              <a:pPr algn="ctr"/>
              <a:r>
                <a:rPr lang="en-US" sz="700">
                  <a:latin typeface="+mj-lt"/>
                </a:rPr>
                <a:t>FIJI</a:t>
              </a:r>
              <a:endParaRPr lang="en-CA" sz="700">
                <a:latin typeface="+mj-lt"/>
              </a:endParaRPr>
            </a:p>
          </p:txBody>
        </p:sp>
      </p:grpSp>
      <p:grpSp>
        <p:nvGrpSpPr>
          <p:cNvPr id="7" name="Group 6">
            <a:extLst>
              <a:ext uri="{FF2B5EF4-FFF2-40B4-BE49-F238E27FC236}">
                <a16:creationId xmlns:a16="http://schemas.microsoft.com/office/drawing/2014/main" id="{AA98B241-982D-1A82-08D6-770E5E3C8476}"/>
              </a:ext>
            </a:extLst>
          </p:cNvPr>
          <p:cNvGrpSpPr/>
          <p:nvPr/>
        </p:nvGrpSpPr>
        <p:grpSpPr>
          <a:xfrm>
            <a:off x="1824222" y="5619866"/>
            <a:ext cx="1289562" cy="784549"/>
            <a:chOff x="2239722" y="1631498"/>
            <a:chExt cx="1041515" cy="632393"/>
          </a:xfrm>
        </p:grpSpPr>
        <p:pic>
          <p:nvPicPr>
            <p:cNvPr id="8" name="Picture 2" descr="https://www.col.org/sites/default/files/styles/medium/public/Kiribati.png?itok=dRxawUdX">
              <a:extLst>
                <a:ext uri="{FF2B5EF4-FFF2-40B4-BE49-F238E27FC236}">
                  <a16:creationId xmlns:a16="http://schemas.microsoft.com/office/drawing/2014/main" id="{29D3F5FA-5DCF-F12D-E656-A9EAAEB2D7A4}"/>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39722" y="1631498"/>
              <a:ext cx="1041515" cy="521151"/>
            </a:xfrm>
            <a:prstGeom prst="rect">
              <a:avLst/>
            </a:prstGeom>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D180D4E-7B5C-555C-13E7-ECABB3DDB058}"/>
                </a:ext>
              </a:extLst>
            </p:cNvPr>
            <p:cNvSpPr txBox="1"/>
            <p:nvPr/>
          </p:nvSpPr>
          <p:spPr>
            <a:xfrm>
              <a:off x="2245912" y="2130498"/>
              <a:ext cx="1034374" cy="133393"/>
            </a:xfrm>
            <a:prstGeom prst="rect">
              <a:avLst/>
            </a:prstGeom>
            <a:noFill/>
          </p:spPr>
          <p:txBody>
            <a:bodyPr wrap="square" lIns="0" tIns="0" rIns="0" bIns="0" rtlCol="0" anchor="ctr" anchorCtr="0">
              <a:noAutofit/>
            </a:bodyPr>
            <a:lstStyle/>
            <a:p>
              <a:pPr algn="ctr"/>
              <a:r>
                <a:rPr lang="en-US" sz="700">
                  <a:latin typeface="+mj-lt"/>
                </a:rPr>
                <a:t>KIRIBATI</a:t>
              </a:r>
              <a:endParaRPr lang="en-CA" sz="700">
                <a:latin typeface="+mj-lt"/>
              </a:endParaRPr>
            </a:p>
          </p:txBody>
        </p:sp>
      </p:grpSp>
      <p:grpSp>
        <p:nvGrpSpPr>
          <p:cNvPr id="10" name="Group 9">
            <a:extLst>
              <a:ext uri="{FF2B5EF4-FFF2-40B4-BE49-F238E27FC236}">
                <a16:creationId xmlns:a16="http://schemas.microsoft.com/office/drawing/2014/main" id="{8931177B-798F-E19F-177C-FD9807902DBD}"/>
              </a:ext>
            </a:extLst>
          </p:cNvPr>
          <p:cNvGrpSpPr/>
          <p:nvPr/>
        </p:nvGrpSpPr>
        <p:grpSpPr>
          <a:xfrm>
            <a:off x="3120019" y="5620643"/>
            <a:ext cx="1275724" cy="783772"/>
            <a:chOff x="1064955" y="2419468"/>
            <a:chExt cx="1030339" cy="631767"/>
          </a:xfrm>
        </p:grpSpPr>
        <p:pic>
          <p:nvPicPr>
            <p:cNvPr id="11" name="Picture 18" descr="Nauru flag">
              <a:extLst>
                <a:ext uri="{FF2B5EF4-FFF2-40B4-BE49-F238E27FC236}">
                  <a16:creationId xmlns:a16="http://schemas.microsoft.com/office/drawing/2014/main" id="{7017856D-2A63-9BEC-8028-7AADAC5E84F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64955" y="2419468"/>
              <a:ext cx="1030339" cy="515170"/>
            </a:xfrm>
            <a:prstGeom prst="rect">
              <a:avLst/>
            </a:prstGeom>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39C5C03C-4FAA-CCF1-DB53-F98ED0D3DE7D}"/>
                </a:ext>
              </a:extLst>
            </p:cNvPr>
            <p:cNvSpPr txBox="1"/>
            <p:nvPr/>
          </p:nvSpPr>
          <p:spPr>
            <a:xfrm>
              <a:off x="1073429" y="2917842"/>
              <a:ext cx="1014009" cy="133393"/>
            </a:xfrm>
            <a:prstGeom prst="rect">
              <a:avLst/>
            </a:prstGeom>
            <a:noFill/>
          </p:spPr>
          <p:txBody>
            <a:bodyPr wrap="square" lIns="0" tIns="0" rIns="0" bIns="0" rtlCol="0" anchor="ctr" anchorCtr="0">
              <a:noAutofit/>
            </a:bodyPr>
            <a:lstStyle/>
            <a:p>
              <a:pPr algn="ctr"/>
              <a:r>
                <a:rPr lang="en-US" sz="700">
                  <a:latin typeface="+mj-lt"/>
                </a:rPr>
                <a:t>NAURU</a:t>
              </a:r>
              <a:endParaRPr lang="en-CA" sz="700">
                <a:latin typeface="+mj-lt"/>
              </a:endParaRPr>
            </a:p>
          </p:txBody>
        </p:sp>
      </p:grpSp>
      <p:grpSp>
        <p:nvGrpSpPr>
          <p:cNvPr id="14" name="Group 13">
            <a:extLst>
              <a:ext uri="{FF2B5EF4-FFF2-40B4-BE49-F238E27FC236}">
                <a16:creationId xmlns:a16="http://schemas.microsoft.com/office/drawing/2014/main" id="{00532489-1E9C-9899-DFFF-BEDA5D677E78}"/>
              </a:ext>
            </a:extLst>
          </p:cNvPr>
          <p:cNvGrpSpPr/>
          <p:nvPr/>
        </p:nvGrpSpPr>
        <p:grpSpPr>
          <a:xfrm>
            <a:off x="4430028" y="5619866"/>
            <a:ext cx="859315" cy="791562"/>
            <a:chOff x="5191875" y="2419468"/>
            <a:chExt cx="694026" cy="638046"/>
          </a:xfrm>
        </p:grpSpPr>
        <p:pic>
          <p:nvPicPr>
            <p:cNvPr id="16" name="Picture 26" descr="Papua New Guinea flag">
              <a:extLst>
                <a:ext uri="{FF2B5EF4-FFF2-40B4-BE49-F238E27FC236}">
                  <a16:creationId xmlns:a16="http://schemas.microsoft.com/office/drawing/2014/main" id="{95EC854D-AED1-B820-792B-3FBF04108A84}"/>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192817" y="2419468"/>
              <a:ext cx="693083" cy="519812"/>
            </a:xfrm>
            <a:prstGeom prst="rect">
              <a:avLst/>
            </a:prstGeom>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41630791-779F-94E9-8F08-595463C794A6}"/>
                </a:ext>
              </a:extLst>
            </p:cNvPr>
            <p:cNvSpPr txBox="1"/>
            <p:nvPr/>
          </p:nvSpPr>
          <p:spPr>
            <a:xfrm>
              <a:off x="5191875" y="2924121"/>
              <a:ext cx="694026" cy="133393"/>
            </a:xfrm>
            <a:prstGeom prst="rect">
              <a:avLst/>
            </a:prstGeom>
            <a:noFill/>
          </p:spPr>
          <p:txBody>
            <a:bodyPr wrap="square" lIns="0" tIns="0" rIns="0" bIns="0" rtlCol="0" anchor="ctr" anchorCtr="0">
              <a:noAutofit/>
            </a:bodyPr>
            <a:lstStyle/>
            <a:p>
              <a:pPr algn="ctr"/>
              <a:r>
                <a:rPr lang="en-US" sz="700">
                  <a:latin typeface="+mj-lt"/>
                </a:rPr>
                <a:t>PAPUA NEW GUINEA</a:t>
              </a:r>
              <a:endParaRPr lang="en-CA" sz="700">
                <a:latin typeface="+mj-lt"/>
              </a:endParaRPr>
            </a:p>
          </p:txBody>
        </p:sp>
      </p:grpSp>
      <p:grpSp>
        <p:nvGrpSpPr>
          <p:cNvPr id="18" name="Group 17">
            <a:extLst>
              <a:ext uri="{FF2B5EF4-FFF2-40B4-BE49-F238E27FC236}">
                <a16:creationId xmlns:a16="http://schemas.microsoft.com/office/drawing/2014/main" id="{D10F8D69-78D3-165C-AC66-23DF050CBBA7}"/>
              </a:ext>
            </a:extLst>
          </p:cNvPr>
          <p:cNvGrpSpPr/>
          <p:nvPr/>
        </p:nvGrpSpPr>
        <p:grpSpPr>
          <a:xfrm>
            <a:off x="5289341" y="5638157"/>
            <a:ext cx="1296725" cy="780430"/>
            <a:chOff x="1040018" y="3182472"/>
            <a:chExt cx="1047301" cy="629073"/>
          </a:xfrm>
        </p:grpSpPr>
        <p:pic>
          <p:nvPicPr>
            <p:cNvPr id="19" name="Picture 36" descr="Samoa flag">
              <a:extLst>
                <a:ext uri="{FF2B5EF4-FFF2-40B4-BE49-F238E27FC236}">
                  <a16:creationId xmlns:a16="http://schemas.microsoft.com/office/drawing/2014/main" id="{42FFF280-3FD3-160E-5B90-86D6C0AD80BC}"/>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046005" y="3182472"/>
              <a:ext cx="1035329" cy="517665"/>
            </a:xfrm>
            <a:prstGeom prst="rect">
              <a:avLst/>
            </a:prstGeom>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C74B6EBD-5E6C-7D89-D23F-F5C0171A6AFB}"/>
                </a:ext>
              </a:extLst>
            </p:cNvPr>
            <p:cNvSpPr txBox="1"/>
            <p:nvPr/>
          </p:nvSpPr>
          <p:spPr>
            <a:xfrm>
              <a:off x="1040018" y="3678152"/>
              <a:ext cx="1047301" cy="133393"/>
            </a:xfrm>
            <a:prstGeom prst="rect">
              <a:avLst/>
            </a:prstGeom>
            <a:noFill/>
          </p:spPr>
          <p:txBody>
            <a:bodyPr wrap="square" lIns="0" tIns="0" rIns="0" bIns="0" rtlCol="0" anchor="ctr" anchorCtr="0">
              <a:noAutofit/>
            </a:bodyPr>
            <a:lstStyle/>
            <a:p>
              <a:pPr algn="ctr"/>
              <a:r>
                <a:rPr lang="en-US" sz="700">
                  <a:latin typeface="+mj-lt"/>
                </a:rPr>
                <a:t>SAMOA</a:t>
              </a:r>
              <a:endParaRPr lang="en-CA" sz="700">
                <a:latin typeface="+mj-lt"/>
              </a:endParaRPr>
            </a:p>
          </p:txBody>
        </p:sp>
      </p:grpSp>
      <p:grpSp>
        <p:nvGrpSpPr>
          <p:cNvPr id="21" name="Group 20">
            <a:extLst>
              <a:ext uri="{FF2B5EF4-FFF2-40B4-BE49-F238E27FC236}">
                <a16:creationId xmlns:a16="http://schemas.microsoft.com/office/drawing/2014/main" id="{EB36F705-7B00-8D0F-FCEA-193966E01E85}"/>
              </a:ext>
            </a:extLst>
          </p:cNvPr>
          <p:cNvGrpSpPr/>
          <p:nvPr/>
        </p:nvGrpSpPr>
        <p:grpSpPr>
          <a:xfrm>
            <a:off x="6606751" y="5628281"/>
            <a:ext cx="1272306" cy="783147"/>
            <a:chOff x="4857557" y="3184216"/>
            <a:chExt cx="1027578" cy="631263"/>
          </a:xfrm>
        </p:grpSpPr>
        <p:pic>
          <p:nvPicPr>
            <p:cNvPr id="22" name="Picture 44" descr="Solomon Islands flag">
              <a:extLst>
                <a:ext uri="{FF2B5EF4-FFF2-40B4-BE49-F238E27FC236}">
                  <a16:creationId xmlns:a16="http://schemas.microsoft.com/office/drawing/2014/main" id="{32BC3B43-F9AD-CD2C-4B21-BF30C86ACAB6}"/>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857557" y="3184216"/>
              <a:ext cx="1027578" cy="513789"/>
            </a:xfrm>
            <a:prstGeom prst="rect">
              <a:avLst/>
            </a:prstGeom>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D14C8AE9-4955-169F-D886-1054EC5A5FB4}"/>
                </a:ext>
              </a:extLst>
            </p:cNvPr>
            <p:cNvSpPr txBox="1"/>
            <p:nvPr/>
          </p:nvSpPr>
          <p:spPr>
            <a:xfrm>
              <a:off x="4857557" y="3682086"/>
              <a:ext cx="1027578" cy="133393"/>
            </a:xfrm>
            <a:prstGeom prst="rect">
              <a:avLst/>
            </a:prstGeom>
            <a:noFill/>
          </p:spPr>
          <p:txBody>
            <a:bodyPr wrap="square" lIns="0" tIns="0" rIns="0" bIns="0" rtlCol="0" anchor="ctr" anchorCtr="0">
              <a:noAutofit/>
            </a:bodyPr>
            <a:lstStyle/>
            <a:p>
              <a:pPr algn="ctr"/>
              <a:r>
                <a:rPr lang="en-US" sz="700">
                  <a:latin typeface="+mj-lt"/>
                </a:rPr>
                <a:t>SOLOMON ISLANDS</a:t>
              </a:r>
              <a:endParaRPr lang="en-CA" sz="700">
                <a:latin typeface="+mj-lt"/>
              </a:endParaRPr>
            </a:p>
          </p:txBody>
        </p:sp>
      </p:grpSp>
      <p:grpSp>
        <p:nvGrpSpPr>
          <p:cNvPr id="24" name="Group 23">
            <a:extLst>
              <a:ext uri="{FF2B5EF4-FFF2-40B4-BE49-F238E27FC236}">
                <a16:creationId xmlns:a16="http://schemas.microsoft.com/office/drawing/2014/main" id="{2A903F96-BDCC-FF99-70F8-1D0AF12B14A6}"/>
              </a:ext>
            </a:extLst>
          </p:cNvPr>
          <p:cNvGrpSpPr/>
          <p:nvPr/>
        </p:nvGrpSpPr>
        <p:grpSpPr>
          <a:xfrm>
            <a:off x="7875017" y="5650074"/>
            <a:ext cx="1293583" cy="784100"/>
            <a:chOff x="204843" y="3972782"/>
            <a:chExt cx="1044762" cy="632031"/>
          </a:xfrm>
        </p:grpSpPr>
        <p:pic>
          <p:nvPicPr>
            <p:cNvPr id="25" name="Picture 52" descr="Tonga flag">
              <a:extLst>
                <a:ext uri="{FF2B5EF4-FFF2-40B4-BE49-F238E27FC236}">
                  <a16:creationId xmlns:a16="http://schemas.microsoft.com/office/drawing/2014/main" id="{2B60334F-5025-0A49-22F2-FBD3F17E7FE3}"/>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15899" y="3972782"/>
              <a:ext cx="1033706" cy="516853"/>
            </a:xfrm>
            <a:prstGeom prst="rect">
              <a:avLst/>
            </a:prstGeom>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A577911E-3FE2-E92D-FE4E-C2D647A7BC7F}"/>
                </a:ext>
              </a:extLst>
            </p:cNvPr>
            <p:cNvSpPr txBox="1"/>
            <p:nvPr/>
          </p:nvSpPr>
          <p:spPr>
            <a:xfrm>
              <a:off x="204843" y="4471420"/>
              <a:ext cx="1040838" cy="133393"/>
            </a:xfrm>
            <a:prstGeom prst="rect">
              <a:avLst/>
            </a:prstGeom>
            <a:noFill/>
          </p:spPr>
          <p:txBody>
            <a:bodyPr wrap="square" lIns="0" tIns="0" rIns="0" bIns="0" rtlCol="0" anchor="ctr" anchorCtr="0">
              <a:noAutofit/>
            </a:bodyPr>
            <a:lstStyle/>
            <a:p>
              <a:pPr algn="ctr"/>
              <a:r>
                <a:rPr lang="en-US" sz="700">
                  <a:latin typeface="+mj-lt"/>
                </a:rPr>
                <a:t>TONGA</a:t>
              </a:r>
              <a:endParaRPr lang="en-CA" sz="700">
                <a:latin typeface="+mj-lt"/>
              </a:endParaRPr>
            </a:p>
          </p:txBody>
        </p:sp>
      </p:grpSp>
      <p:grpSp>
        <p:nvGrpSpPr>
          <p:cNvPr id="27" name="Group 26">
            <a:extLst>
              <a:ext uri="{FF2B5EF4-FFF2-40B4-BE49-F238E27FC236}">
                <a16:creationId xmlns:a16="http://schemas.microsoft.com/office/drawing/2014/main" id="{4077CE7D-F6B9-8338-6ED7-69F309456549}"/>
              </a:ext>
            </a:extLst>
          </p:cNvPr>
          <p:cNvGrpSpPr/>
          <p:nvPr/>
        </p:nvGrpSpPr>
        <p:grpSpPr>
          <a:xfrm>
            <a:off x="9174593" y="5659754"/>
            <a:ext cx="1281089" cy="785611"/>
            <a:chOff x="2230215" y="3973401"/>
            <a:chExt cx="1034672" cy="633250"/>
          </a:xfrm>
        </p:grpSpPr>
        <p:pic>
          <p:nvPicPr>
            <p:cNvPr id="28" name="Picture 56" descr="Tuvalu flag">
              <a:extLst>
                <a:ext uri="{FF2B5EF4-FFF2-40B4-BE49-F238E27FC236}">
                  <a16:creationId xmlns:a16="http://schemas.microsoft.com/office/drawing/2014/main" id="{7FE3C315-73C5-1D95-8BC1-04C03A0D7AA5}"/>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2230215" y="3973401"/>
              <a:ext cx="1034672" cy="517336"/>
            </a:xfrm>
            <a:prstGeom prst="rect">
              <a:avLst/>
            </a:prstGeom>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C8420303-3603-A1C4-F23E-ACBF772B4DD1}"/>
                </a:ext>
              </a:extLst>
            </p:cNvPr>
            <p:cNvSpPr txBox="1"/>
            <p:nvPr/>
          </p:nvSpPr>
          <p:spPr>
            <a:xfrm>
              <a:off x="2241465" y="4473258"/>
              <a:ext cx="1013739" cy="133393"/>
            </a:xfrm>
            <a:prstGeom prst="rect">
              <a:avLst/>
            </a:prstGeom>
            <a:noFill/>
          </p:spPr>
          <p:txBody>
            <a:bodyPr wrap="square" lIns="0" tIns="0" rIns="0" bIns="0" rtlCol="0" anchor="ctr" anchorCtr="0">
              <a:noAutofit/>
            </a:bodyPr>
            <a:lstStyle/>
            <a:p>
              <a:pPr algn="ctr"/>
              <a:r>
                <a:rPr lang="en-US" sz="700">
                  <a:latin typeface="+mj-lt"/>
                </a:rPr>
                <a:t>TUVALU</a:t>
              </a:r>
              <a:endParaRPr lang="en-CA" sz="700">
                <a:latin typeface="+mj-lt"/>
              </a:endParaRPr>
            </a:p>
          </p:txBody>
        </p:sp>
      </p:grpSp>
      <p:grpSp>
        <p:nvGrpSpPr>
          <p:cNvPr id="30" name="Group 29">
            <a:extLst>
              <a:ext uri="{FF2B5EF4-FFF2-40B4-BE49-F238E27FC236}">
                <a16:creationId xmlns:a16="http://schemas.microsoft.com/office/drawing/2014/main" id="{0BA0D0B8-14A5-8E00-FB70-BE42C8BECB5C}"/>
              </a:ext>
            </a:extLst>
          </p:cNvPr>
          <p:cNvGrpSpPr/>
          <p:nvPr/>
        </p:nvGrpSpPr>
        <p:grpSpPr>
          <a:xfrm>
            <a:off x="10461675" y="5659754"/>
            <a:ext cx="1067737" cy="781869"/>
            <a:chOff x="6095655" y="3974578"/>
            <a:chExt cx="862358" cy="630233"/>
          </a:xfrm>
        </p:grpSpPr>
        <p:pic>
          <p:nvPicPr>
            <p:cNvPr id="31" name="Picture 74" descr="Vanuatu flag">
              <a:extLst>
                <a:ext uri="{FF2B5EF4-FFF2-40B4-BE49-F238E27FC236}">
                  <a16:creationId xmlns:a16="http://schemas.microsoft.com/office/drawing/2014/main" id="{8AB1BDCD-9B09-F0CB-AA44-E3F77038738F}"/>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6095656" y="3974578"/>
              <a:ext cx="862357" cy="517414"/>
            </a:xfrm>
            <a:prstGeom prst="rect">
              <a:avLst/>
            </a:prstGeom>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F84C66DB-43CB-54D8-3B77-D2AB7831AECF}"/>
                </a:ext>
              </a:extLst>
            </p:cNvPr>
            <p:cNvSpPr txBox="1"/>
            <p:nvPr/>
          </p:nvSpPr>
          <p:spPr>
            <a:xfrm>
              <a:off x="6095655" y="4471418"/>
              <a:ext cx="862358" cy="133393"/>
            </a:xfrm>
            <a:prstGeom prst="rect">
              <a:avLst/>
            </a:prstGeom>
            <a:noFill/>
          </p:spPr>
          <p:txBody>
            <a:bodyPr wrap="square" lIns="0" tIns="0" rIns="0" bIns="0" rtlCol="0" anchor="ctr" anchorCtr="0">
              <a:noAutofit/>
            </a:bodyPr>
            <a:lstStyle/>
            <a:p>
              <a:pPr algn="ctr"/>
              <a:r>
                <a:rPr lang="en-US" sz="700">
                  <a:latin typeface="+mj-lt"/>
                </a:rPr>
                <a:t>VANUATU</a:t>
              </a:r>
              <a:endParaRPr lang="en-CA" sz="700">
                <a:latin typeface="+mj-lt"/>
              </a:endParaRPr>
            </a:p>
          </p:txBody>
        </p:sp>
      </p:grpSp>
    </p:spTree>
    <p:extLst>
      <p:ext uri="{BB962C8B-B14F-4D97-AF65-F5344CB8AC3E}">
        <p14:creationId xmlns:p14="http://schemas.microsoft.com/office/powerpoint/2010/main" val="964429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OL09-12 Powerpoint">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56C30BC3BCE6840B33B458BDA8B7D8A" ma:contentTypeVersion="15" ma:contentTypeDescription="Create a new document." ma:contentTypeScope="" ma:versionID="c770b5c99b9297366daf5012556dcbe3">
  <xsd:schema xmlns:xsd="http://www.w3.org/2001/XMLSchema" xmlns:xs="http://www.w3.org/2001/XMLSchema" xmlns:p="http://schemas.microsoft.com/office/2006/metadata/properties" xmlns:ns3="a89af2f0-31a4-49b1-b200-1149bf6ecb54" xmlns:ns4="a19972c2-ecab-4751-a6bc-56b9bf065da2" targetNamespace="http://schemas.microsoft.com/office/2006/metadata/properties" ma:root="true" ma:fieldsID="cfac5cf98c487d175fcc5c691f9ac5f2" ns3:_="" ns4:_="">
    <xsd:import namespace="a89af2f0-31a4-49b1-b200-1149bf6ecb54"/>
    <xsd:import namespace="a19972c2-ecab-4751-a6bc-56b9bf065da2"/>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89af2f0-31a4-49b1-b200-1149bf6ecb5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19972c2-ecab-4751-a6bc-56b9bf065da2"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SharingHintHash" ma:index="17"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a89af2f0-31a4-49b1-b200-1149bf6ecb54" xsi:nil="true"/>
  </documentManagement>
</p:properties>
</file>

<file path=customXml/itemProps1.xml><?xml version="1.0" encoding="utf-8"?>
<ds:datastoreItem xmlns:ds="http://schemas.openxmlformats.org/officeDocument/2006/customXml" ds:itemID="{FE7EE7EC-0A9A-48BE-A471-43E151A4812F}">
  <ds:schemaRefs>
    <ds:schemaRef ds:uri="a19972c2-ecab-4751-a6bc-56b9bf065da2"/>
    <ds:schemaRef ds:uri="a89af2f0-31a4-49b1-b200-1149bf6ecb5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A9C97830-5540-4ABE-9F0B-28053AA336B2}">
  <ds:schemaRefs>
    <ds:schemaRef ds:uri="http://schemas.microsoft.com/sharepoint/v3/contenttype/forms"/>
  </ds:schemaRefs>
</ds:datastoreItem>
</file>

<file path=customXml/itemProps3.xml><?xml version="1.0" encoding="utf-8"?>
<ds:datastoreItem xmlns:ds="http://schemas.openxmlformats.org/officeDocument/2006/customXml" ds:itemID="{4BF7C06E-8293-4F32-8C21-1BAEFBAC1EAE}">
  <ds:schemaRefs>
    <ds:schemaRef ds:uri="http://schemas.microsoft.com/office/2006/documentManagement/types"/>
    <ds:schemaRef ds:uri="http://purl.org/dc/elements/1.1/"/>
    <ds:schemaRef ds:uri="http://schemas.microsoft.com/office/2006/metadata/properties"/>
    <ds:schemaRef ds:uri="http://www.w3.org/XML/1998/namespace"/>
    <ds:schemaRef ds:uri="http://schemas.openxmlformats.org/package/2006/metadata/core-properties"/>
    <ds:schemaRef ds:uri="a89af2f0-31a4-49b1-b200-1149bf6ecb54"/>
    <ds:schemaRef ds:uri="http://schemas.microsoft.com/office/infopath/2007/PartnerControls"/>
    <ds:schemaRef ds:uri="a19972c2-ecab-4751-a6bc-56b9bf065da2"/>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14</TotalTime>
  <Words>1031</Words>
  <Application>Microsoft Office PowerPoint</Application>
  <PresentationFormat>Widescreen</PresentationFormat>
  <Paragraphs>112</Paragraphs>
  <Slides>27</Slides>
  <Notes>16</Notes>
  <HiddenSlides>0</HiddenSlides>
  <MMClips>0</MMClips>
  <ScaleCrop>false</ScaleCrop>
  <HeadingPairs>
    <vt:vector size="6" baseType="variant">
      <vt:variant>
        <vt:lpstr>Fonts Used</vt:lpstr>
      </vt:variant>
      <vt:variant>
        <vt:i4>16</vt:i4>
      </vt:variant>
      <vt:variant>
        <vt:lpstr>Theme</vt:lpstr>
      </vt:variant>
      <vt:variant>
        <vt:i4>7</vt:i4>
      </vt:variant>
      <vt:variant>
        <vt:lpstr>Slide Titles</vt:lpstr>
      </vt:variant>
      <vt:variant>
        <vt:i4>27</vt:i4>
      </vt:variant>
    </vt:vector>
  </HeadingPairs>
  <TitlesOfParts>
    <vt:vector size="50" baseType="lpstr">
      <vt:lpstr>Aharoni</vt:lpstr>
      <vt:lpstr>Arial</vt:lpstr>
      <vt:lpstr>Calibri</vt:lpstr>
      <vt:lpstr>Calibri Light</vt:lpstr>
      <vt:lpstr>Georgia</vt:lpstr>
      <vt:lpstr>Gudea</vt:lpstr>
      <vt:lpstr>HelveticaNeueLT Std Lt</vt:lpstr>
      <vt:lpstr>HelveticaNeueLT Std Lt Cn</vt:lpstr>
      <vt:lpstr>ITC Galliard Pro</vt:lpstr>
      <vt:lpstr>Open Sans</vt:lpstr>
      <vt:lpstr>PT Sans</vt:lpstr>
      <vt:lpstr>Söhne</vt:lpstr>
      <vt:lpstr>Source Sans Pro</vt:lpstr>
      <vt:lpstr>Stone Sans ITC Std SemiBold</vt:lpstr>
      <vt:lpstr>Times New Roman</vt:lpstr>
      <vt:lpstr>Trebuchet MS</vt:lpstr>
      <vt:lpstr>Office Theme</vt:lpstr>
      <vt:lpstr>1_COL09-12 Powerpoint</vt:lpstr>
      <vt:lpstr>Office Theme</vt:lpstr>
      <vt:lpstr>Office Theme</vt:lpstr>
      <vt:lpstr>Office Theme</vt:lpstr>
      <vt:lpstr>Office Theme</vt:lpstr>
      <vt:lpstr>Office Theme</vt:lpstr>
      <vt:lpstr>Commonwealth  of Learning   PROMOTING LEARNING  FOR SUSTAINABLE DEVELOPMENT</vt:lpstr>
      <vt:lpstr>PowerPoint Presentation</vt:lpstr>
      <vt:lpstr>PowerPoint Presentation</vt:lpstr>
      <vt:lpstr>PowerPoint Presentation</vt:lpstr>
      <vt:lpstr>PowerPoint Presentation</vt:lpstr>
      <vt:lpstr>PowerPoint Presentation</vt:lpstr>
      <vt:lpstr>Building National Resilience</vt:lpstr>
      <vt:lpstr>National Policy Development</vt:lpstr>
      <vt:lpstr>         </vt:lpstr>
      <vt:lpstr>PowerPoint Presentation</vt:lpstr>
      <vt:lpstr>PowerPoint Presentation</vt:lpstr>
      <vt:lpstr>Strengthening Institutions</vt:lpstr>
      <vt:lpstr>PowerPoint Presentation</vt:lpstr>
      <vt:lpstr>Commonwealth Executive MBA/MPA</vt:lpstr>
      <vt:lpstr>ICT Augmentation for Small States/LDCs</vt:lpstr>
      <vt:lpstr>PowerPoint Presentation</vt:lpstr>
      <vt:lpstr>Improving lives and livelihoods</vt:lpstr>
      <vt:lpstr>PowerPoint Presentation</vt:lpstr>
      <vt:lpstr>PowerPoint Presentation</vt:lpstr>
      <vt:lpstr>PowerPoint Presentation</vt:lpstr>
      <vt:lpstr>PowerPoint Presentation</vt:lpstr>
      <vt:lpstr>PowerPoint Presentation</vt:lpstr>
      <vt:lpstr>Even with AI,  the world will still need…</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Rebecca Ferrie</cp:lastModifiedBy>
  <cp:revision>4</cp:revision>
  <cp:lastPrinted>2023-05-11T19:15:38Z</cp:lastPrinted>
  <dcterms:created xsi:type="dcterms:W3CDTF">2019-01-29T19:11:34Z</dcterms:created>
  <dcterms:modified xsi:type="dcterms:W3CDTF">2023-05-17T17:07:11Z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0x010100C56C30BC3BCE6840B33B458BDA8B7D8A</vt:lpwstr>
  </property>
</Properties>
</file>