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4681" autoAdjust="0"/>
    <p:restoredTop sz="94660"/>
  </p:normalViewPr>
  <p:slideViewPr>
    <p:cSldViewPr>
      <p:cViewPr varScale="1">
        <p:scale>
          <a:sx n="84" d="100"/>
          <a:sy n="84" d="100"/>
        </p:scale>
        <p:origin x="869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C8693486-84B8-4F87-894E-0D8774ABCB1D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40A2CBAE-92D3-4568-9673-3565A06C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0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49843B07-4DF0-4689-B60D-174843474BEE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A0D59D55-2945-4321-81EA-E0801C471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97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115C083-40DA-4E15-9575-86D77B6B72D3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170E8AD-3BBA-494E-9267-832CDA7E59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l4d.org/index.php/ejl4d/article/view/124" TargetMode="Externa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0" y="4800600"/>
            <a:ext cx="4495800" cy="1260629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Based on the Experiences of the Commonwealth of Learning (COL)’s Lifelong Learning for Farmers (L3F) </a:t>
            </a:r>
            <a:r>
              <a:rPr lang="en-US" b="1" dirty="0" err="1" smtClean="0"/>
              <a:t>Programme</a:t>
            </a:r>
            <a:endParaRPr lang="en-US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82" r="25260"/>
          <a:stretch/>
        </p:blipFill>
        <p:spPr>
          <a:xfrm>
            <a:off x="5368182" y="5327449"/>
            <a:ext cx="1993307" cy="61252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Picture 2" descr="C:\Users\cwalker\AppData\Local\Microsoft\Windows\Temporary Internet Files\Content.Outlook\LC4FWA89\IMG_2534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3" b="10160"/>
          <a:stretch/>
        </p:blipFill>
        <p:spPr bwMode="auto">
          <a:xfrm>
            <a:off x="0" y="-12192"/>
            <a:ext cx="4543153" cy="2227036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endPos="0" dist="5000" dir="5400000" sy="-100000" algn="bl" rotWithShape="0"/>
          </a:effectLst>
          <a:extLst/>
        </p:spPr>
      </p:pic>
      <p:sp>
        <p:nvSpPr>
          <p:cNvPr id="10" name="Title 12"/>
          <p:cNvSpPr txBox="1">
            <a:spLocks/>
          </p:cNvSpPr>
          <p:nvPr/>
        </p:nvSpPr>
        <p:spPr>
          <a:xfrm>
            <a:off x="381000" y="2656642"/>
            <a:ext cx="3657600" cy="170216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1" dirty="0" smtClean="0">
                <a:solidFill>
                  <a:schemeClr val="bg1"/>
                </a:solidFill>
              </a:rPr>
              <a:t>Learning to Empowerment: A Roadmap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48200" y="2362200"/>
            <a:ext cx="3505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K. Balasubramanian 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&amp; </a:t>
            </a:r>
          </a:p>
          <a:p>
            <a:pPr algn="ctr"/>
            <a:r>
              <a:rPr lang="en-US" sz="2400" b="1" dirty="0" smtClean="0"/>
              <a:t>Alexis Carr</a:t>
            </a:r>
          </a:p>
          <a:p>
            <a:pPr algn="ctr"/>
            <a:endParaRPr lang="en-US" b="1" dirty="0"/>
          </a:p>
          <a:p>
            <a:pPr algn="ctr"/>
            <a:r>
              <a:rPr lang="en-US" sz="1600" b="1" dirty="0" smtClean="0"/>
              <a:t>Group 5 </a:t>
            </a:r>
          </a:p>
          <a:p>
            <a:pPr algn="ctr"/>
            <a:r>
              <a:rPr lang="en-US" sz="1600" b="1" dirty="0" smtClean="0"/>
              <a:t>Parallel Workshop, </a:t>
            </a:r>
          </a:p>
          <a:p>
            <a:pPr algn="ctr"/>
            <a:r>
              <a:rPr lang="en-US" sz="1600" b="1" dirty="0" smtClean="0"/>
              <a:t>Women’s Forum</a:t>
            </a:r>
          </a:p>
          <a:p>
            <a:pPr algn="ctr"/>
            <a:r>
              <a:rPr lang="en-US" sz="1600" b="1" dirty="0" smtClean="0"/>
              <a:t>CHOGM 2015</a:t>
            </a:r>
          </a:p>
          <a:p>
            <a:pPr algn="ctr"/>
            <a:r>
              <a:rPr lang="en-US" sz="1600" b="1" dirty="0" smtClean="0"/>
              <a:t>Malta</a:t>
            </a:r>
            <a:endParaRPr lang="en-CA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1" y="304800"/>
            <a:ext cx="3505200" cy="124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108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778" y="1447800"/>
            <a:ext cx="7620000" cy="4689629"/>
          </a:xfrm>
        </p:spPr>
        <p:txBody>
          <a:bodyPr/>
          <a:lstStyle/>
          <a:p>
            <a:pPr marL="68580" indent="0">
              <a:buNone/>
            </a:pPr>
            <a:r>
              <a:rPr lang="en-CA" dirty="0" smtClean="0"/>
              <a:t> The </a:t>
            </a:r>
            <a:r>
              <a:rPr lang="en-CA" dirty="0"/>
              <a:t>process of empowerment </a:t>
            </a:r>
            <a:r>
              <a:rPr lang="en-CA" dirty="0" smtClean="0"/>
              <a:t>is </a:t>
            </a:r>
            <a:r>
              <a:rPr lang="en-CA" dirty="0"/>
              <a:t>not </a:t>
            </a:r>
            <a:r>
              <a:rPr lang="en-CA" dirty="0" smtClean="0"/>
              <a:t> </a:t>
            </a:r>
            <a:r>
              <a:rPr lang="en-CA" dirty="0"/>
              <a:t>uniform </a:t>
            </a:r>
            <a:r>
              <a:rPr lang="en-CA" dirty="0" smtClean="0"/>
              <a:t> at the household, community and enterprise levels.</a:t>
            </a:r>
          </a:p>
          <a:p>
            <a:pPr marL="68580" indent="0">
              <a:buNone/>
            </a:pPr>
            <a:endParaRPr lang="en-CA" dirty="0"/>
          </a:p>
          <a:p>
            <a:pPr marL="68580" indent="0">
              <a:buNone/>
            </a:pPr>
            <a:r>
              <a:rPr lang="en-CA" dirty="0" smtClean="0"/>
              <a:t>Women in L3F  </a:t>
            </a:r>
            <a:r>
              <a:rPr lang="en-CA" dirty="0"/>
              <a:t>have a higher empowerment score at the community level and enterprise level but </a:t>
            </a:r>
            <a:r>
              <a:rPr lang="en-CA" dirty="0" smtClean="0"/>
              <a:t>at the household level, less empowered.  </a:t>
            </a:r>
          </a:p>
          <a:p>
            <a:pPr marL="68580" indent="0">
              <a:buNone/>
            </a:pPr>
            <a:endParaRPr lang="en-CA" dirty="0"/>
          </a:p>
          <a:p>
            <a:pPr marL="68580" indent="0">
              <a:buNone/>
            </a:pPr>
            <a:endParaRPr lang="en-C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9778" y="838200"/>
            <a:ext cx="7024744" cy="494264"/>
          </a:xfrm>
        </p:spPr>
        <p:txBody>
          <a:bodyPr>
            <a:normAutofit fontScale="90000"/>
          </a:bodyPr>
          <a:lstStyle/>
          <a:p>
            <a:pPr algn="ctr"/>
            <a:r>
              <a:rPr lang="en-CA" sz="3200" b="1" dirty="0" smtClean="0"/>
              <a:t>In Uganda</a:t>
            </a:r>
            <a:endParaRPr lang="en-CA" sz="3200" b="1" dirty="0"/>
          </a:p>
        </p:txBody>
      </p:sp>
    </p:spTree>
    <p:extLst>
      <p:ext uri="{BB962C8B-B14F-4D97-AF65-F5344CB8AC3E}">
        <p14:creationId xmlns:p14="http://schemas.microsoft.com/office/powerpoint/2010/main" val="1548878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9778" y="838200"/>
            <a:ext cx="7024744" cy="494264"/>
          </a:xfrm>
        </p:spPr>
        <p:txBody>
          <a:bodyPr>
            <a:normAutofit fontScale="90000"/>
          </a:bodyPr>
          <a:lstStyle/>
          <a:p>
            <a:pPr algn="ctr"/>
            <a:r>
              <a:rPr lang="en-CA" sz="3200" b="1" dirty="0" smtClean="0"/>
              <a:t>In Kenya</a:t>
            </a:r>
            <a:endParaRPr lang="en-CA" sz="3200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5962650" cy="47720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867400" y="2819400"/>
            <a:ext cx="2819400" cy="35394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b="1" dirty="0" smtClean="0"/>
              <a:t>Empowerment </a:t>
            </a:r>
            <a:r>
              <a:rPr lang="en-CA" sz="1400" b="1" dirty="0"/>
              <a:t>scores are higher for the L3F </a:t>
            </a:r>
            <a:r>
              <a:rPr lang="en-CA" sz="1400" b="1" dirty="0" smtClean="0"/>
              <a:t>Households compared to other two control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b="1" dirty="0" smtClean="0"/>
              <a:t>Female </a:t>
            </a:r>
            <a:r>
              <a:rPr lang="en-CA" sz="1400" b="1" dirty="0"/>
              <a:t>empowerment scores are </a:t>
            </a:r>
            <a:r>
              <a:rPr lang="en-CA" sz="1400" b="1" dirty="0" smtClean="0"/>
              <a:t>almost equivalent to Male L3F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b="1" dirty="0" smtClean="0"/>
              <a:t>Female empowerment scores in L3F is much higher than male empowerment in other two groups</a:t>
            </a:r>
          </a:p>
          <a:p>
            <a:endParaRPr lang="en-CA" sz="1400" b="1" dirty="0"/>
          </a:p>
          <a:p>
            <a:endParaRPr lang="en-CA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2133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solidFill>
                  <a:srgbClr val="0000FF"/>
                </a:solidFill>
              </a:rPr>
              <a:t>Male</a:t>
            </a:r>
            <a:endParaRPr lang="en-CA" sz="12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3633013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solidFill>
                  <a:srgbClr val="0000FF"/>
                </a:solidFill>
              </a:rPr>
              <a:t>Male</a:t>
            </a:r>
            <a:endParaRPr lang="en-CA" sz="12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3937813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solidFill>
                  <a:srgbClr val="0000FF"/>
                </a:solidFill>
              </a:rPr>
              <a:t>Male</a:t>
            </a:r>
            <a:endParaRPr lang="en-CA" sz="12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0" y="2272099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>
                <a:solidFill>
                  <a:srgbClr val="FF0066"/>
                </a:solidFill>
              </a:rPr>
              <a:t>Female</a:t>
            </a:r>
            <a:endParaRPr lang="en-CA" sz="1200" b="1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2497" y="4007063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>
                <a:solidFill>
                  <a:srgbClr val="FF0066"/>
                </a:solidFill>
              </a:rPr>
              <a:t>Female</a:t>
            </a:r>
            <a:endParaRPr lang="en-CA" sz="1200" b="1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51149" y="4893661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>
                <a:solidFill>
                  <a:srgbClr val="FF0066"/>
                </a:solidFill>
              </a:rPr>
              <a:t>Female</a:t>
            </a:r>
            <a:endParaRPr lang="en-CA" sz="1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848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8382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CA" sz="2400" b="1" dirty="0" smtClean="0"/>
              <a:t>Determinants of Empowerment based on Regression Analysis in </a:t>
            </a:r>
            <a:br>
              <a:rPr lang="en-CA" sz="2400" b="1" dirty="0" smtClean="0"/>
            </a:br>
            <a:r>
              <a:rPr lang="en-CA" sz="2400" b="1" dirty="0" smtClean="0"/>
              <a:t>Uganda &amp; Kenya</a:t>
            </a:r>
            <a:endParaRPr lang="en-CA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Education  (particularly primary </a:t>
            </a:r>
            <a:r>
              <a:rPr lang="en-CA" smtClean="0"/>
              <a:t>and secondary) has </a:t>
            </a:r>
            <a:r>
              <a:rPr lang="en-CA" dirty="0" smtClean="0"/>
              <a:t>not emerged as a significant factor</a:t>
            </a:r>
          </a:p>
          <a:p>
            <a:endParaRPr lang="en-CA" dirty="0" smtClean="0"/>
          </a:p>
          <a:p>
            <a:r>
              <a:rPr lang="en-CA" dirty="0" smtClean="0"/>
              <a:t>Age , family income, reproductive role, years of farming are also not significant</a:t>
            </a:r>
          </a:p>
          <a:p>
            <a:endParaRPr lang="en-CA" dirty="0" smtClean="0"/>
          </a:p>
          <a:p>
            <a:r>
              <a:rPr lang="en-CA" dirty="0" smtClean="0"/>
              <a:t>Social capital by itself is not enough</a:t>
            </a:r>
          </a:p>
          <a:p>
            <a:endParaRPr lang="en-CA" dirty="0"/>
          </a:p>
          <a:p>
            <a:r>
              <a:rPr lang="en-CA" dirty="0" smtClean="0"/>
              <a:t>Learning ( in the context of social capital and financial capital) significant determinant of empowerment.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9483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CA" sz="3600" b="1" dirty="0" smtClean="0"/>
              <a:t>Conclusion</a:t>
            </a:r>
            <a:endParaRPr lang="en-C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16698"/>
            <a:ext cx="8001000" cy="4419600"/>
          </a:xfrm>
        </p:spPr>
        <p:txBody>
          <a:bodyPr>
            <a:normAutofit fontScale="70000" lnSpcReduction="20000"/>
          </a:bodyPr>
          <a:lstStyle/>
          <a:p>
            <a:r>
              <a:rPr lang="en-CA" dirty="0" smtClean="0"/>
              <a:t>Education by itself is not learning</a:t>
            </a:r>
          </a:p>
          <a:p>
            <a:endParaRPr lang="en-CA" dirty="0"/>
          </a:p>
          <a:p>
            <a:r>
              <a:rPr lang="en-CA" dirty="0" smtClean="0"/>
              <a:t>Learning cannot be a sectoral activity. Need to have a holistic approach. </a:t>
            </a:r>
          </a:p>
          <a:p>
            <a:endParaRPr lang="en-CA" dirty="0"/>
          </a:p>
          <a:p>
            <a:r>
              <a:rPr lang="en-CA" dirty="0" smtClean="0"/>
              <a:t>Learning linked to social and financial capital offer potentials for women empowerment at the community and enterprise levels. </a:t>
            </a:r>
          </a:p>
          <a:p>
            <a:endParaRPr lang="en-CA" dirty="0" smtClean="0"/>
          </a:p>
          <a:p>
            <a:r>
              <a:rPr lang="en-CA" dirty="0" smtClean="0"/>
              <a:t>Men’s empowerment may be required for strengthening the women’s empowerment at the household level.</a:t>
            </a:r>
          </a:p>
          <a:p>
            <a:endParaRPr lang="en-CA" dirty="0"/>
          </a:p>
          <a:p>
            <a:r>
              <a:rPr lang="en-CA" dirty="0" smtClean="0"/>
              <a:t>Programmes  &amp; institutions such as banks,  microfinance, financial literacy  need to invest on enabling the community particularly women in learning in the context of social and financial capital  since it offers  a win-win framework</a:t>
            </a:r>
          </a:p>
          <a:p>
            <a:endParaRPr lang="en-CA" dirty="0" smtClean="0"/>
          </a:p>
          <a:p>
            <a:r>
              <a:rPr lang="en-CA" dirty="0" smtClean="0"/>
              <a:t>Empowerment is not a zero-sum game</a:t>
            </a:r>
          </a:p>
          <a:p>
            <a:pPr marL="68580" indent="0">
              <a:buNone/>
            </a:pPr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83666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1828800"/>
            <a:ext cx="3343834" cy="724936"/>
          </a:xfrm>
        </p:spPr>
        <p:txBody>
          <a:bodyPr>
            <a:noAutofit/>
          </a:bodyPr>
          <a:lstStyle/>
          <a:p>
            <a:pPr algn="ctr"/>
            <a:r>
              <a:rPr lang="en-CA" sz="5400" b="1" dirty="0" smtClean="0"/>
              <a:t>Thank You</a:t>
            </a:r>
            <a:endParaRPr lang="en-CA" sz="5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0999"/>
            <a:ext cx="4114800" cy="28803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553736"/>
            <a:ext cx="4114800" cy="28803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642490"/>
            <a:ext cx="4114800" cy="28803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96117" y="5624529"/>
            <a:ext cx="381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50" b="1" dirty="0" smtClean="0">
                <a:solidFill>
                  <a:schemeClr val="accent2"/>
                </a:solidFill>
              </a:rPr>
              <a:t>For full details on empowerment index and analysis of Uganda read the  paper in the online Journal, “Journal of Learning for </a:t>
            </a:r>
            <a:r>
              <a:rPr lang="en-CA" sz="1050" b="1" dirty="0">
                <a:solidFill>
                  <a:schemeClr val="accent2"/>
                </a:solidFill>
              </a:rPr>
              <a:t>Development  </a:t>
            </a:r>
            <a:r>
              <a:rPr lang="en-CA" sz="1050" b="1" dirty="0" smtClean="0">
                <a:solidFill>
                  <a:schemeClr val="accent2"/>
                </a:solidFill>
              </a:rPr>
              <a:t> </a:t>
            </a:r>
            <a:r>
              <a:rPr lang="en-CA" sz="1050" b="1" dirty="0" smtClean="0">
                <a:solidFill>
                  <a:schemeClr val="accent2"/>
                </a:solidFill>
                <a:hlinkClick r:id="rId5"/>
              </a:rPr>
              <a:t>http</a:t>
            </a:r>
            <a:r>
              <a:rPr lang="en-CA" sz="1050" b="1" dirty="0">
                <a:solidFill>
                  <a:schemeClr val="accent2"/>
                </a:solidFill>
                <a:hlinkClick r:id="rId5"/>
              </a:rPr>
              <a:t>://</a:t>
            </a:r>
            <a:r>
              <a:rPr lang="en-CA" sz="1050" b="1" dirty="0" smtClean="0">
                <a:solidFill>
                  <a:schemeClr val="accent2"/>
                </a:solidFill>
                <a:hlinkClick r:id="rId5"/>
              </a:rPr>
              <a:t>jl4d.org/index.php/ejl4d/article/view/124</a:t>
            </a:r>
            <a:r>
              <a:rPr lang="en-CA" sz="1050" b="1" dirty="0" smtClean="0">
                <a:solidFill>
                  <a:schemeClr val="accent2"/>
                </a:solidFill>
              </a:rPr>
              <a:t>  </a:t>
            </a:r>
            <a:endParaRPr lang="en-CA" sz="105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391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CA" sz="2400" b="1" dirty="0" smtClean="0"/>
              <a:t>Relationship </a:t>
            </a:r>
            <a:r>
              <a:rPr lang="en-CA" sz="2000" b="1" dirty="0" smtClean="0"/>
              <a:t>between</a:t>
            </a:r>
            <a:r>
              <a:rPr lang="en-CA" sz="2400" b="1" dirty="0" smtClean="0"/>
              <a:t> Education and Empowerment  </a:t>
            </a:r>
            <a:endParaRPr lang="en-CA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Enigmatic Relationship</a:t>
            </a:r>
          </a:p>
          <a:p>
            <a:endParaRPr lang="en-CA" dirty="0" smtClean="0"/>
          </a:p>
          <a:p>
            <a:r>
              <a:rPr lang="en-CA" dirty="0" smtClean="0"/>
              <a:t>Empowerment </a:t>
            </a:r>
            <a:r>
              <a:rPr lang="en-CA" dirty="0"/>
              <a:t>is </a:t>
            </a:r>
            <a:r>
              <a:rPr lang="en-CA" dirty="0" smtClean="0"/>
              <a:t>more than building </a:t>
            </a:r>
            <a:r>
              <a:rPr lang="en-CA" dirty="0"/>
              <a:t>skills and </a:t>
            </a:r>
            <a:r>
              <a:rPr lang="en-CA" dirty="0" smtClean="0"/>
              <a:t>competencies- Paulo Freire</a:t>
            </a:r>
          </a:p>
          <a:p>
            <a:endParaRPr lang="en-CA" dirty="0" smtClean="0"/>
          </a:p>
          <a:p>
            <a:r>
              <a:rPr lang="en-CA" dirty="0" smtClean="0"/>
              <a:t>No </a:t>
            </a:r>
            <a:r>
              <a:rPr lang="en-CA" dirty="0"/>
              <a:t>positive linear relationship between education and the economic, social and political empowerment of women in </a:t>
            </a:r>
            <a:r>
              <a:rPr lang="en-CA" dirty="0" smtClean="0"/>
              <a:t>Asia- </a:t>
            </a:r>
            <a:r>
              <a:rPr lang="en-CA" dirty="0" err="1" smtClean="0"/>
              <a:t>Jayaweera</a:t>
            </a:r>
            <a:r>
              <a:rPr lang="en-CA" dirty="0"/>
              <a:t>, </a:t>
            </a:r>
            <a:r>
              <a:rPr lang="en-CA" dirty="0" smtClean="0"/>
              <a:t>1997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5283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Non-Formal Learning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Followed the traditions of formal education</a:t>
            </a:r>
          </a:p>
          <a:p>
            <a:endParaRPr lang="en-CA" dirty="0" smtClean="0"/>
          </a:p>
          <a:p>
            <a:r>
              <a:rPr lang="en-CA" dirty="0" smtClean="0"/>
              <a:t>Yet to show that non-formal learning can empower particularly women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2422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Definition of Empowerment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Plethora of definitions and hence the confusion</a:t>
            </a:r>
          </a:p>
          <a:p>
            <a:endParaRPr lang="en-CA" dirty="0"/>
          </a:p>
          <a:p>
            <a:r>
              <a:rPr lang="en-CA" dirty="0" smtClean="0"/>
              <a:t>COL used </a:t>
            </a:r>
            <a:r>
              <a:rPr lang="en-CA" dirty="0" err="1" smtClean="0"/>
              <a:t>Naila</a:t>
            </a:r>
            <a:r>
              <a:rPr lang="en-CA" dirty="0" smtClean="0"/>
              <a:t> </a:t>
            </a:r>
            <a:r>
              <a:rPr lang="en-CA" dirty="0" err="1" smtClean="0"/>
              <a:t>Kabeer’s</a:t>
            </a:r>
            <a:r>
              <a:rPr lang="en-CA" dirty="0" smtClean="0"/>
              <a:t> definition “the </a:t>
            </a:r>
            <a:r>
              <a:rPr lang="en-CA" dirty="0"/>
              <a:t>expansion in people’s ability to make strategic life choices in a context where this ability was previously denied to </a:t>
            </a:r>
            <a:r>
              <a:rPr lang="en-CA" dirty="0" smtClean="0"/>
              <a:t>them”- in the context of resources,  agency and achievements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5513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Measuring Empowerment- Empowerment Index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Women’s Empowerment in Agriculture Index (IFPRI, 2012), the Women’s Empowerment Matrix (</a:t>
            </a:r>
            <a:r>
              <a:rPr lang="en-CA" sz="2000" dirty="0" err="1"/>
              <a:t>Charmes</a:t>
            </a:r>
            <a:r>
              <a:rPr lang="en-CA" sz="2000" dirty="0"/>
              <a:t>, &amp; </a:t>
            </a:r>
            <a:r>
              <a:rPr lang="en-CA" sz="2000" dirty="0" err="1"/>
              <a:t>Wieringa</a:t>
            </a:r>
            <a:r>
              <a:rPr lang="en-CA" sz="2000" dirty="0"/>
              <a:t>, 2010) and the Women Empowerment Index of CARE International (</a:t>
            </a:r>
            <a:r>
              <a:rPr lang="en-CA" sz="2000" dirty="0" err="1"/>
              <a:t>Njuki</a:t>
            </a:r>
            <a:r>
              <a:rPr lang="en-CA" sz="2000" dirty="0"/>
              <a:t>, Kruger, &amp; Starr, 2013</a:t>
            </a:r>
            <a:r>
              <a:rPr lang="en-CA" sz="2000" dirty="0" smtClean="0"/>
              <a:t>)</a:t>
            </a:r>
          </a:p>
          <a:p>
            <a:r>
              <a:rPr lang="en-CA" sz="2000" dirty="0" smtClean="0"/>
              <a:t>COL further developed  an index both for women and men</a:t>
            </a:r>
          </a:p>
          <a:p>
            <a:r>
              <a:rPr lang="en-CA" sz="2000" dirty="0" smtClean="0"/>
              <a:t>“patriarchal </a:t>
            </a:r>
            <a:r>
              <a:rPr lang="en-CA" sz="2000" dirty="0"/>
              <a:t>structures and stereotyped notions of gender hide the increasing disempowerment of many men” </a:t>
            </a:r>
            <a:r>
              <a:rPr lang="en-CA" sz="2000" dirty="0" smtClean="0"/>
              <a:t>(Silberschmidt</a:t>
            </a:r>
            <a:r>
              <a:rPr lang="en-CA" sz="2000" dirty="0"/>
              <a:t>,</a:t>
            </a:r>
            <a:r>
              <a:rPr lang="en-CA" sz="2000" dirty="0" smtClean="0"/>
              <a:t>2001</a:t>
            </a:r>
            <a:r>
              <a:rPr lang="en-CA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14643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024744" cy="685800"/>
          </a:xfrm>
        </p:spPr>
        <p:txBody>
          <a:bodyPr>
            <a:normAutofit/>
          </a:bodyPr>
          <a:lstStyle/>
          <a:p>
            <a:pPr algn="ctr"/>
            <a:r>
              <a:rPr lang="en-CA" sz="2400" b="1" dirty="0" smtClean="0"/>
              <a:t>COL 3 Dimensional Model of Empowerment</a:t>
            </a:r>
            <a:endParaRPr lang="en-CA" sz="2400" b="1" dirty="0"/>
          </a:p>
        </p:txBody>
      </p:sp>
      <p:pic>
        <p:nvPicPr>
          <p:cNvPr id="4" name="officeArt object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143000" y="1371600"/>
            <a:ext cx="5992338" cy="50292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808093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960" y="746120"/>
            <a:ext cx="8229600" cy="59631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 smtClean="0"/>
              <a:t>Lifelong Learning for Farmers (L3F)  Model implemented in 7 Commonwealth  Countries</a:t>
            </a:r>
            <a:endParaRPr lang="en-US" sz="2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451887" y="2057400"/>
            <a:ext cx="8095746" cy="3099584"/>
            <a:chOff x="472190" y="2504666"/>
            <a:chExt cx="8095746" cy="3099584"/>
          </a:xfrm>
        </p:grpSpPr>
        <p:grpSp>
          <p:nvGrpSpPr>
            <p:cNvPr id="18" name="Group 17"/>
            <p:cNvGrpSpPr/>
            <p:nvPr/>
          </p:nvGrpSpPr>
          <p:grpSpPr>
            <a:xfrm>
              <a:off x="472190" y="2504666"/>
              <a:ext cx="8095746" cy="3099584"/>
              <a:chOff x="174014" y="1457744"/>
              <a:chExt cx="8809129" cy="3229306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74014" y="1457744"/>
                <a:ext cx="6902094" cy="2381570"/>
                <a:chOff x="128376" y="3612098"/>
                <a:chExt cx="8113757" cy="2681717"/>
              </a:xfrm>
            </p:grpSpPr>
            <p:sp>
              <p:nvSpPr>
                <p:cNvPr id="23" name="Isosceles Triangle 22"/>
                <p:cNvSpPr/>
                <p:nvPr/>
              </p:nvSpPr>
              <p:spPr>
                <a:xfrm>
                  <a:off x="1181849" y="3919875"/>
                  <a:ext cx="1905000" cy="2057400"/>
                </a:xfrm>
                <a:prstGeom prst="triangl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Left Arrow 23"/>
                <p:cNvSpPr/>
                <p:nvPr/>
              </p:nvSpPr>
              <p:spPr>
                <a:xfrm>
                  <a:off x="2836299" y="5127536"/>
                  <a:ext cx="495300" cy="198120"/>
                </a:xfrm>
                <a:prstGeom prst="leftArrow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Left Arrow 24"/>
                <p:cNvSpPr/>
                <p:nvPr/>
              </p:nvSpPr>
              <p:spPr>
                <a:xfrm rot="10800000">
                  <a:off x="2836299" y="4772334"/>
                  <a:ext cx="495300" cy="198120"/>
                </a:xfrm>
                <a:prstGeom prst="leftArrow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3448051" y="4690970"/>
                  <a:ext cx="1143000" cy="685800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Natural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Physical</a:t>
                  </a: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851789" y="4717521"/>
                  <a:ext cx="1739510" cy="685800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Empowerment</a:t>
                  </a: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6858000" y="4706716"/>
                  <a:ext cx="1384133" cy="685800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Livelihood Outcome</a:t>
                  </a:r>
                </a:p>
              </p:txBody>
            </p:sp>
            <p:sp>
              <p:nvSpPr>
                <p:cNvPr id="31" name="Left Arrow 30"/>
                <p:cNvSpPr/>
                <p:nvPr/>
              </p:nvSpPr>
              <p:spPr>
                <a:xfrm rot="10800000">
                  <a:off x="4604141" y="4937760"/>
                  <a:ext cx="247648" cy="198120"/>
                </a:xfrm>
                <a:prstGeom prst="leftArrow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Left Arrow 31"/>
                <p:cNvSpPr/>
                <p:nvPr/>
              </p:nvSpPr>
              <p:spPr>
                <a:xfrm rot="10800000">
                  <a:off x="6599213" y="4987905"/>
                  <a:ext cx="266701" cy="196400"/>
                </a:xfrm>
                <a:prstGeom prst="leftArrow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Bent Arrow 32"/>
                <p:cNvSpPr/>
                <p:nvPr/>
              </p:nvSpPr>
              <p:spPr>
                <a:xfrm rot="10800000">
                  <a:off x="3313362" y="5437734"/>
                  <a:ext cx="4553365" cy="395930"/>
                </a:xfrm>
                <a:prstGeom prst="bentArrow">
                  <a:avLst>
                    <a:gd name="adj1" fmla="val 25000"/>
                    <a:gd name="adj2" fmla="val 28094"/>
                    <a:gd name="adj3" fmla="val 25000"/>
                    <a:gd name="adj4" fmla="val 4375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1509241" y="3612098"/>
                  <a:ext cx="1327058" cy="3249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Social Capital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2711232" y="5950800"/>
                  <a:ext cx="1445986" cy="3249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Human Capital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128376" y="5932745"/>
                  <a:ext cx="1583366" cy="361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Financial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 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Capital</a:t>
                  </a:r>
                </a:p>
              </p:txBody>
            </p:sp>
          </p:grpSp>
          <p:sp>
            <p:nvSpPr>
              <p:cNvPr id="20" name="Right Arrow 19"/>
              <p:cNvSpPr/>
              <p:nvPr/>
            </p:nvSpPr>
            <p:spPr>
              <a:xfrm>
                <a:off x="7239000" y="2576099"/>
                <a:ext cx="381000" cy="502953"/>
              </a:xfrm>
              <a:prstGeom prst="rightArrow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680995" y="2439446"/>
                <a:ext cx="1302148" cy="692650"/>
              </a:xfrm>
              <a:prstGeom prst="rect">
                <a:avLst/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Policy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Institutions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Investments</a:t>
                </a:r>
              </a:p>
            </p:txBody>
          </p:sp>
          <p:sp>
            <p:nvSpPr>
              <p:cNvPr id="22" name="Bent Arrow 21"/>
              <p:cNvSpPr/>
              <p:nvPr/>
            </p:nvSpPr>
            <p:spPr>
              <a:xfrm rot="10800000">
                <a:off x="2997948" y="3257827"/>
                <a:ext cx="5599844" cy="1429223"/>
              </a:xfrm>
              <a:prstGeom prst="bentArrow">
                <a:avLst>
                  <a:gd name="adj1" fmla="val 25000"/>
                  <a:gd name="adj2" fmla="val 28094"/>
                  <a:gd name="adj3" fmla="val 25000"/>
                  <a:gd name="adj4" fmla="val 43750"/>
                </a:avLst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 rot="17530199">
              <a:off x="1086490" y="3219519"/>
              <a:ext cx="11753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b="1" dirty="0" smtClean="0">
                  <a:solidFill>
                    <a:srgbClr val="FF0000"/>
                  </a:solidFill>
                </a:rPr>
                <a:t>ICT Based ODL</a:t>
              </a:r>
              <a:endParaRPr lang="en-CA" sz="105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3956143">
              <a:off x="1776600" y="3203964"/>
              <a:ext cx="11753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smtClean="0">
                  <a:solidFill>
                    <a:srgbClr val="FF0000"/>
                  </a:solidFill>
                </a:rPr>
                <a:t>ICT Based ODL</a:t>
              </a:r>
              <a:endParaRPr lang="en-CA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65431" y="4461357"/>
              <a:ext cx="9925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900" b="1" dirty="0" smtClean="0">
                  <a:solidFill>
                    <a:srgbClr val="FF0000"/>
                  </a:solidFill>
                </a:rPr>
                <a:t>ICT Based ODL</a:t>
              </a:r>
              <a:endParaRPr lang="en-CA" sz="9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33400" y="5562600"/>
            <a:ext cx="815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/>
              <a:t>ICT based Open and Distance Learning reduces the opportunity costs in learning</a:t>
            </a:r>
            <a:endParaRPr lang="en-CA" sz="1600" b="1" dirty="0"/>
          </a:p>
        </p:txBody>
      </p:sp>
    </p:spTree>
    <p:extLst>
      <p:ext uri="{BB962C8B-B14F-4D97-AF65-F5344CB8AC3E}">
        <p14:creationId xmlns:p14="http://schemas.microsoft.com/office/powerpoint/2010/main" val="2769254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300" y="914400"/>
            <a:ext cx="7024744" cy="722864"/>
          </a:xfrm>
        </p:spPr>
        <p:txBody>
          <a:bodyPr>
            <a:normAutofit/>
          </a:bodyPr>
          <a:lstStyle/>
          <a:p>
            <a:pPr algn="ctr"/>
            <a:r>
              <a:rPr lang="en-CA" sz="2400" b="1" dirty="0" smtClean="0"/>
              <a:t>Based </a:t>
            </a:r>
            <a:r>
              <a:rPr lang="en-CA" sz="2400" b="1" dirty="0"/>
              <a:t>o</a:t>
            </a:r>
            <a:r>
              <a:rPr lang="en-CA" sz="2400" b="1" dirty="0" smtClean="0"/>
              <a:t>n Studies in Uganda and Kenya</a:t>
            </a:r>
            <a:endParaRPr lang="en-CA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91000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In Uganda, the study compared L3F village and Non-L3F village within the same socio-economic, cultural and agro-climatic zone.</a:t>
            </a:r>
          </a:p>
          <a:p>
            <a:endParaRPr lang="en-CA" dirty="0" smtClean="0"/>
          </a:p>
          <a:p>
            <a:r>
              <a:rPr lang="en-CA" dirty="0" smtClean="0"/>
              <a:t>In Kenya compared three groups of households with backyard poultry: </a:t>
            </a:r>
            <a:r>
              <a:rPr lang="en-CA" dirty="0"/>
              <a:t>L3F households,</a:t>
            </a:r>
            <a:r>
              <a:rPr lang="en-CA" dirty="0" smtClean="0"/>
              <a:t> Association member but not in L3F, neither in L3F nor a member in associations.</a:t>
            </a:r>
          </a:p>
          <a:p>
            <a:endParaRPr lang="en-CA" dirty="0"/>
          </a:p>
          <a:p>
            <a:r>
              <a:rPr lang="en-CA" dirty="0" smtClean="0"/>
              <a:t>Empowerment index ranges from  0 to 1, with 0 depicting  least empowered or highly disempowered  and one reflecting highly empowered.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52485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9778" y="838200"/>
            <a:ext cx="7024744" cy="494264"/>
          </a:xfrm>
        </p:spPr>
        <p:txBody>
          <a:bodyPr>
            <a:normAutofit fontScale="90000"/>
          </a:bodyPr>
          <a:lstStyle/>
          <a:p>
            <a:pPr algn="ctr"/>
            <a:r>
              <a:rPr lang="en-CA" sz="3200" b="1" dirty="0" smtClean="0"/>
              <a:t>In Uganda</a:t>
            </a:r>
            <a:endParaRPr lang="en-CA" sz="3200" b="1" dirty="0"/>
          </a:p>
        </p:txBody>
      </p:sp>
      <p:pic>
        <p:nvPicPr>
          <p:cNvPr id="4" name="officeArt object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533400" y="1339048"/>
            <a:ext cx="5612360" cy="450056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91200" y="2667000"/>
            <a:ext cx="2819400" cy="33239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b="1" dirty="0" smtClean="0"/>
              <a:t>Empowerment </a:t>
            </a:r>
            <a:r>
              <a:rPr lang="en-CA" sz="1400" b="1" dirty="0"/>
              <a:t>scores are higher for the L3F </a:t>
            </a:r>
            <a:r>
              <a:rPr lang="en-CA" sz="1400" b="1" dirty="0" smtClean="0"/>
              <a:t>village </a:t>
            </a:r>
            <a:r>
              <a:rPr lang="en-CA" sz="1400" b="1" dirty="0"/>
              <a:t>than the Non-L3F </a:t>
            </a:r>
            <a:r>
              <a:rPr lang="en-CA" sz="1400" b="1" dirty="0" smtClean="0"/>
              <a:t>village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b="1" dirty="0" smtClean="0"/>
              <a:t>Female </a:t>
            </a:r>
            <a:r>
              <a:rPr lang="en-CA" sz="1400" b="1" dirty="0"/>
              <a:t>empowerment scores are lower than the Male </a:t>
            </a:r>
            <a:r>
              <a:rPr lang="en-CA" sz="1400" b="1" dirty="0" smtClean="0"/>
              <a:t>scores- though in L3F the margin is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b="1" dirty="0" smtClean="0"/>
              <a:t>Women </a:t>
            </a:r>
            <a:r>
              <a:rPr lang="en-CA" sz="1400" b="1" dirty="0"/>
              <a:t>in the L3F village have a higher mean empowerment score than men in the Non-L3F </a:t>
            </a:r>
            <a:r>
              <a:rPr lang="en-CA" sz="1400" b="1" dirty="0" smtClean="0"/>
              <a:t>village</a:t>
            </a:r>
            <a:r>
              <a:rPr lang="en-CA" sz="1400" b="1" dirty="0"/>
              <a:t>.</a:t>
            </a:r>
            <a:endParaRPr lang="en-CA" sz="1400" b="1" dirty="0" smtClean="0"/>
          </a:p>
          <a:p>
            <a:endParaRPr lang="en-CA" sz="1400" b="1" dirty="0"/>
          </a:p>
          <a:p>
            <a:endParaRPr lang="en-CA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12392" y="2307336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solidFill>
                  <a:srgbClr val="0000FF"/>
                </a:solidFill>
              </a:rPr>
              <a:t>Male</a:t>
            </a:r>
            <a:endParaRPr lang="en-CA" sz="12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7704" y="2843784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>
                <a:solidFill>
                  <a:srgbClr val="FF0066"/>
                </a:solidFill>
              </a:rPr>
              <a:t>Female</a:t>
            </a:r>
            <a:endParaRPr lang="en-CA" sz="1200" b="1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3312807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solidFill>
                  <a:srgbClr val="0000FF"/>
                </a:solidFill>
              </a:rPr>
              <a:t>Male</a:t>
            </a:r>
            <a:endParaRPr lang="en-CA" sz="12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24656" y="5026152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>
                <a:solidFill>
                  <a:srgbClr val="FF0066"/>
                </a:solidFill>
              </a:rPr>
              <a:t>Female</a:t>
            </a:r>
            <a:endParaRPr lang="en-CA" sz="1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831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1629</TotalTime>
  <Words>681</Words>
  <Application>Microsoft Office PowerPoint</Application>
  <PresentationFormat>On-screen Show (4:3)</PresentationFormat>
  <Paragraphs>100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2</vt:lpstr>
      <vt:lpstr>Austin</vt:lpstr>
      <vt:lpstr>PowerPoint Presentation</vt:lpstr>
      <vt:lpstr>Relationship between Education and Empowerment  </vt:lpstr>
      <vt:lpstr>Non-Formal Learning</vt:lpstr>
      <vt:lpstr>Definition of Empowerment</vt:lpstr>
      <vt:lpstr>Measuring Empowerment- Empowerment Index</vt:lpstr>
      <vt:lpstr>COL 3 Dimensional Model of Empowerment</vt:lpstr>
      <vt:lpstr>Lifelong Learning for Farmers (L3F)  Model implemented in 7 Commonwealth  Countries</vt:lpstr>
      <vt:lpstr>Based on Studies in Uganda and Kenya</vt:lpstr>
      <vt:lpstr>In Uganda</vt:lpstr>
      <vt:lpstr>In Uganda</vt:lpstr>
      <vt:lpstr>In Kenya</vt:lpstr>
      <vt:lpstr>Determinants of Empowerment based on Regression Analysis in  Uganda &amp; Kenya</vt:lpstr>
      <vt:lpstr>Conclusion</vt:lpstr>
      <vt:lpstr>Thank You</vt:lpstr>
    </vt:vector>
  </TitlesOfParts>
  <Company>Commonwealth of Learning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ICTs, ODL and Women’s Empowerment</dc:title>
  <dc:creator>Alexis Carr</dc:creator>
  <cp:lastModifiedBy>K Balasubramanian</cp:lastModifiedBy>
  <cp:revision>173</cp:revision>
  <cp:lastPrinted>2015-01-21T21:30:03Z</cp:lastPrinted>
  <dcterms:created xsi:type="dcterms:W3CDTF">2014-12-10T18:47:04Z</dcterms:created>
  <dcterms:modified xsi:type="dcterms:W3CDTF">2015-11-23T21:14:38Z</dcterms:modified>
</cp:coreProperties>
</file>