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60"/>
  </p:notesMasterIdLst>
  <p:sldIdLst>
    <p:sldId id="524" r:id="rId6"/>
    <p:sldId id="525" r:id="rId7"/>
    <p:sldId id="526" r:id="rId8"/>
    <p:sldId id="527" r:id="rId9"/>
    <p:sldId id="528" r:id="rId10"/>
    <p:sldId id="574" r:id="rId11"/>
    <p:sldId id="1090" r:id="rId12"/>
    <p:sldId id="1091" r:id="rId13"/>
    <p:sldId id="1098" r:id="rId14"/>
    <p:sldId id="1092" r:id="rId15"/>
    <p:sldId id="1093" r:id="rId16"/>
    <p:sldId id="1099" r:id="rId17"/>
    <p:sldId id="1095" r:id="rId18"/>
    <p:sldId id="1100" r:id="rId19"/>
    <p:sldId id="1094" r:id="rId20"/>
    <p:sldId id="530" r:id="rId21"/>
    <p:sldId id="256" r:id="rId22"/>
    <p:sldId id="537" r:id="rId23"/>
    <p:sldId id="1081" r:id="rId24"/>
    <p:sldId id="966" r:id="rId25"/>
    <p:sldId id="482" r:id="rId26"/>
    <p:sldId id="543" r:id="rId27"/>
    <p:sldId id="974" r:id="rId28"/>
    <p:sldId id="976" r:id="rId29"/>
    <p:sldId id="977" r:id="rId30"/>
    <p:sldId id="979" r:id="rId31"/>
    <p:sldId id="981" r:id="rId32"/>
    <p:sldId id="983" r:id="rId33"/>
    <p:sldId id="975" r:id="rId34"/>
    <p:sldId id="1082" r:id="rId35"/>
    <p:sldId id="534" r:id="rId36"/>
    <p:sldId id="969" r:id="rId37"/>
    <p:sldId id="1083" r:id="rId38"/>
    <p:sldId id="257" r:id="rId39"/>
    <p:sldId id="258" r:id="rId40"/>
    <p:sldId id="259" r:id="rId41"/>
    <p:sldId id="1073" r:id="rId42"/>
    <p:sldId id="1074" r:id="rId43"/>
    <p:sldId id="1076" r:id="rId44"/>
    <p:sldId id="1077" r:id="rId45"/>
    <p:sldId id="1078" r:id="rId46"/>
    <p:sldId id="1080" r:id="rId47"/>
    <p:sldId id="1079" r:id="rId48"/>
    <p:sldId id="1085" r:id="rId49"/>
    <p:sldId id="485" r:id="rId50"/>
    <p:sldId id="1084" r:id="rId51"/>
    <p:sldId id="1089" r:id="rId52"/>
    <p:sldId id="1086" r:id="rId53"/>
    <p:sldId id="1088" r:id="rId54"/>
    <p:sldId id="1087" r:id="rId55"/>
    <p:sldId id="1096" r:id="rId56"/>
    <p:sldId id="1097" r:id="rId57"/>
    <p:sldId id="1049" r:id="rId58"/>
    <p:sldId id="429"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90088"/>
    <a:srgbClr val="005588"/>
    <a:srgbClr val="8D609B"/>
    <a:srgbClr val="FF9933"/>
    <a:srgbClr val="004F9E"/>
    <a:srgbClr val="B3AA7E"/>
    <a:srgbClr val="F80531"/>
    <a:srgbClr val="1F3882"/>
    <a:srgbClr val="0065BD"/>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0" autoAdjust="0"/>
    <p:restoredTop sz="85270" autoAdjust="0"/>
  </p:normalViewPr>
  <p:slideViewPr>
    <p:cSldViewPr snapToGrid="0">
      <p:cViewPr varScale="1">
        <p:scale>
          <a:sx n="86" d="100"/>
          <a:sy n="86" d="100"/>
        </p:scale>
        <p:origin x="1064" y="64"/>
      </p:cViewPr>
      <p:guideLst/>
    </p:cSldViewPr>
  </p:slideViewPr>
  <p:notesTextViewPr>
    <p:cViewPr>
      <p:scale>
        <a:sx n="1" d="1"/>
        <a:sy n="1" d="1"/>
      </p:scale>
      <p:origin x="0" y="0"/>
    </p:cViewPr>
  </p:notesTextViewPr>
  <p:sorterViewPr>
    <p:cViewPr varScale="1">
      <p:scale>
        <a:sx n="100" d="100"/>
        <a:sy n="100" d="100"/>
      </p:scale>
      <p:origin x="0" y="-559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1.xml"/><Relationship Id="rId61" Type="http://schemas.openxmlformats.org/officeDocument/2006/relationships/commentAuthors" Target="commentAuthor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smishra\Downloads\Stat_page_all_charts_2018.xls"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mishra\Downloads\API_SE.TER.ENRR_DS2_en_excel_v2_103750.xls"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2.9661932640246361E-2"/>
          <c:y val="3.0539406192599882E-2"/>
          <c:w val="0.96565460431129369"/>
          <c:h val="0.88038189980633097"/>
        </c:manualLayout>
      </c:layout>
      <c:barChart>
        <c:barDir val="col"/>
        <c:grouping val="clustered"/>
        <c:varyColors val="0"/>
        <c:ser>
          <c:idx val="0"/>
          <c:order val="0"/>
          <c:tx>
            <c:strRef>
              <c:f>Data!$A$5</c:f>
              <c:strCache>
                <c:ptCount val="1"/>
                <c:pt idx="0">
                  <c:v>World</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Data!$B$5</c:f>
              <c:numCache>
                <c:formatCode>General</c:formatCode>
                <c:ptCount val="1"/>
                <c:pt idx="0">
                  <c:v>37.880000000000003</c:v>
                </c:pt>
              </c:numCache>
            </c:numRef>
          </c:val>
          <c:extLst>
            <c:ext xmlns:c16="http://schemas.microsoft.com/office/drawing/2014/chart" uri="{C3380CC4-5D6E-409C-BE32-E72D297353CC}">
              <c16:uniqueId val="{00000000-2676-4E96-90DC-55F080393537}"/>
            </c:ext>
          </c:extLst>
        </c:ser>
        <c:ser>
          <c:idx val="1"/>
          <c:order val="1"/>
          <c:tx>
            <c:strRef>
              <c:f>Data!$A$6</c:f>
              <c:strCache>
                <c:ptCount val="1"/>
                <c:pt idx="0">
                  <c:v>Bangladesh</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Data!$B$6</c:f>
              <c:numCache>
                <c:formatCode>0.00</c:formatCode>
                <c:ptCount val="1"/>
                <c:pt idx="0">
                  <c:v>17.615720748901399</c:v>
                </c:pt>
              </c:numCache>
            </c:numRef>
          </c:val>
          <c:extLst>
            <c:ext xmlns:c16="http://schemas.microsoft.com/office/drawing/2014/chart" uri="{C3380CC4-5D6E-409C-BE32-E72D297353CC}">
              <c16:uniqueId val="{00000001-2676-4E96-90DC-55F080393537}"/>
            </c:ext>
          </c:extLst>
        </c:ser>
        <c:ser>
          <c:idx val="2"/>
          <c:order val="2"/>
          <c:tx>
            <c:strRef>
              <c:f>Data!$A$7</c:f>
              <c:strCache>
                <c:ptCount val="1"/>
                <c:pt idx="0">
                  <c:v>Ghana</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Data!$B$7</c:f>
              <c:numCache>
                <c:formatCode>0.00</c:formatCode>
                <c:ptCount val="1"/>
                <c:pt idx="0">
                  <c:v>16.163589477539102</c:v>
                </c:pt>
              </c:numCache>
            </c:numRef>
          </c:val>
          <c:extLst>
            <c:ext xmlns:c16="http://schemas.microsoft.com/office/drawing/2014/chart" uri="{C3380CC4-5D6E-409C-BE32-E72D297353CC}">
              <c16:uniqueId val="{00000002-2676-4E96-90DC-55F080393537}"/>
            </c:ext>
          </c:extLst>
        </c:ser>
        <c:ser>
          <c:idx val="3"/>
          <c:order val="3"/>
          <c:tx>
            <c:strRef>
              <c:f>Data!$A$8</c:f>
              <c:strCache>
                <c:ptCount val="1"/>
                <c:pt idx="0">
                  <c:v>Pakistan</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Data!$B$8</c:f>
              <c:numCache>
                <c:formatCode>0.00</c:formatCode>
                <c:ptCount val="1"/>
                <c:pt idx="0">
                  <c:v>10.1188497543335</c:v>
                </c:pt>
              </c:numCache>
            </c:numRef>
          </c:val>
          <c:extLst>
            <c:ext xmlns:c16="http://schemas.microsoft.com/office/drawing/2014/chart" uri="{C3380CC4-5D6E-409C-BE32-E72D297353CC}">
              <c16:uniqueId val="{00000003-2676-4E96-90DC-55F080393537}"/>
            </c:ext>
          </c:extLst>
        </c:ser>
        <c:ser>
          <c:idx val="4"/>
          <c:order val="4"/>
          <c:tx>
            <c:strRef>
              <c:f>Data!$A$9</c:f>
              <c:strCache>
                <c:ptCount val="1"/>
                <c:pt idx="0">
                  <c:v>Rwanda</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Data!$B$9</c:f>
              <c:numCache>
                <c:formatCode>0.00</c:formatCode>
                <c:ptCount val="1"/>
                <c:pt idx="0">
                  <c:v>7.6364297866821298</c:v>
                </c:pt>
              </c:numCache>
            </c:numRef>
          </c:val>
          <c:extLst>
            <c:ext xmlns:c16="http://schemas.microsoft.com/office/drawing/2014/chart" uri="{C3380CC4-5D6E-409C-BE32-E72D297353CC}">
              <c16:uniqueId val="{00000004-2676-4E96-90DC-55F080393537}"/>
            </c:ext>
          </c:extLst>
        </c:ser>
        <c:ser>
          <c:idx val="5"/>
          <c:order val="5"/>
          <c:tx>
            <c:strRef>
              <c:f>Data!$A$10</c:f>
              <c:strCache>
                <c:ptCount val="1"/>
                <c:pt idx="0">
                  <c:v>Mozambique</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Data!$B$10</c:f>
              <c:numCache>
                <c:formatCode>0.00</c:formatCode>
                <c:ptCount val="1"/>
                <c:pt idx="0">
                  <c:v>6.93624019622803</c:v>
                </c:pt>
              </c:numCache>
            </c:numRef>
          </c:val>
          <c:extLst>
            <c:ext xmlns:c16="http://schemas.microsoft.com/office/drawing/2014/chart" uri="{C3380CC4-5D6E-409C-BE32-E72D297353CC}">
              <c16:uniqueId val="{00000005-2676-4E96-90DC-55F080393537}"/>
            </c:ext>
          </c:extLst>
        </c:ser>
        <c:ser>
          <c:idx val="6"/>
          <c:order val="6"/>
          <c:tx>
            <c:strRef>
              <c:f>Data!$A$11</c:f>
              <c:strCache>
                <c:ptCount val="1"/>
                <c:pt idx="0">
                  <c:v>Sub-Saharan Africa </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Data!$B$11</c:f>
              <c:numCache>
                <c:formatCode>0.00</c:formatCode>
                <c:ptCount val="1"/>
                <c:pt idx="0">
                  <c:v>9.3149204254150408</c:v>
                </c:pt>
              </c:numCache>
            </c:numRef>
          </c:val>
          <c:extLst>
            <c:ext xmlns:c16="http://schemas.microsoft.com/office/drawing/2014/chart" uri="{C3380CC4-5D6E-409C-BE32-E72D297353CC}">
              <c16:uniqueId val="{00000006-2676-4E96-90DC-55F080393537}"/>
            </c:ext>
          </c:extLst>
        </c:ser>
        <c:dLbls>
          <c:showLegendKey val="0"/>
          <c:showVal val="0"/>
          <c:showCatName val="0"/>
          <c:showSerName val="0"/>
          <c:showPercent val="0"/>
          <c:showBubbleSize val="0"/>
        </c:dLbls>
        <c:gapWidth val="219"/>
        <c:overlap val="-27"/>
        <c:axId val="2040679423"/>
        <c:axId val="2036492367"/>
      </c:barChart>
      <c:catAx>
        <c:axId val="2040679423"/>
        <c:scaling>
          <c:orientation val="minMax"/>
        </c:scaling>
        <c:delete val="1"/>
        <c:axPos val="b"/>
        <c:numFmt formatCode="General" sourceLinked="1"/>
        <c:majorTickMark val="none"/>
        <c:minorTickMark val="none"/>
        <c:tickLblPos val="nextTo"/>
        <c:crossAx val="2036492367"/>
        <c:crosses val="autoZero"/>
        <c:auto val="1"/>
        <c:lblAlgn val="ctr"/>
        <c:lblOffset val="100"/>
        <c:noMultiLvlLbl val="0"/>
      </c:catAx>
      <c:valAx>
        <c:axId val="2036492367"/>
        <c:scaling>
          <c:orientation val="minMax"/>
        </c:scaling>
        <c:delete val="1"/>
        <c:axPos val="l"/>
        <c:numFmt formatCode="General" sourceLinked="1"/>
        <c:majorTickMark val="none"/>
        <c:minorTickMark val="none"/>
        <c:tickLblPos val="nextTo"/>
        <c:crossAx val="204067942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1" i="0" u="none" strike="noStrike" baseline="0">
                <a:solidFill>
                  <a:srgbClr val="000000"/>
                </a:solidFill>
                <a:latin typeface="Calibri"/>
                <a:ea typeface="Calibri"/>
                <a:cs typeface="Calibri"/>
              </a:defRPr>
            </a:pPr>
            <a:r>
              <a:rPr lang="en-CA"/>
              <a:t>Global ICT developments, 2001-2018*</a:t>
            </a:r>
          </a:p>
        </c:rich>
      </c:tx>
      <c:layout>
        <c:manualLayout>
          <c:xMode val="edge"/>
          <c:yMode val="edge"/>
          <c:x val="0.55785142899445073"/>
          <c:y val="1.6771767687345902E-2"/>
        </c:manualLayout>
      </c:layout>
      <c:overlay val="0"/>
    </c:title>
    <c:autoTitleDeleted val="0"/>
    <c:plotArea>
      <c:layout>
        <c:manualLayout>
          <c:layoutTarget val="inner"/>
          <c:xMode val="edge"/>
          <c:yMode val="edge"/>
          <c:x val="9.8261440856630147E-2"/>
          <c:y val="9.7224487255298614E-2"/>
          <c:w val="0.88282039464867634"/>
          <c:h val="0.72630419221312736"/>
        </c:manualLayout>
      </c:layout>
      <c:lineChart>
        <c:grouping val="standard"/>
        <c:varyColors val="0"/>
        <c:ser>
          <c:idx val="0"/>
          <c:order val="0"/>
          <c:tx>
            <c:strRef>
              <c:f>'Global ICT Developments'!$A$6</c:f>
              <c:strCache>
                <c:ptCount val="1"/>
                <c:pt idx="0">
                  <c:v>Mobile-cellular telephone subscriptions</c:v>
                </c:pt>
              </c:strCache>
            </c:strRef>
          </c:tx>
          <c:spPr>
            <a:ln w="50800"/>
          </c:spPr>
          <c:marker>
            <c:symbol val="none"/>
          </c:marker>
          <c:dLbls>
            <c:dLbl>
              <c:idx val="16"/>
              <c:layout>
                <c:manualLayout>
                  <c:x val="2.3971230725496853E-2"/>
                  <c:y val="-4.9169934839226187E-2"/>
                </c:manualLayout>
              </c:layout>
              <c:tx>
                <c:rich>
                  <a:bodyPr wrap="square" lIns="38100" tIns="19050" rIns="38100" bIns="19050" anchor="ctr">
                    <a:spAutoFit/>
                  </a:bodyPr>
                  <a:lstStyle/>
                  <a:p>
                    <a:pPr>
                      <a:defRPr/>
                    </a:pPr>
                    <a:r>
                      <a:rPr lang="en-US"/>
                      <a:t>107.0</a:t>
                    </a:r>
                  </a:p>
                </c:rich>
              </c:tx>
              <c:spPr>
                <a:noFill/>
                <a:ln w="25400">
                  <a:noFill/>
                </a:ln>
              </c:spPr>
              <c:dLblPos val="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D76-4899-9203-2871EB98ED5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'Global ICT Developments'!$B$5:$S$5</c:f>
              <c:strCach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strCache>
            </c:strRef>
          </c:cat>
          <c:val>
            <c:numRef>
              <c:f>'Global ICT Developments'!$B$6:$S$6</c:f>
              <c:numCache>
                <c:formatCode>0.0</c:formatCode>
                <c:ptCount val="18"/>
                <c:pt idx="0">
                  <c:v>15.4643657542232</c:v>
                </c:pt>
                <c:pt idx="1">
                  <c:v>18.382667410567326</c:v>
                </c:pt>
                <c:pt idx="2">
                  <c:v>22.221129607389457</c:v>
                </c:pt>
                <c:pt idx="3">
                  <c:v>27.311033529103213</c:v>
                </c:pt>
                <c:pt idx="4">
                  <c:v>33.917534916654837</c:v>
                </c:pt>
                <c:pt idx="5">
                  <c:v>41.71657818418327</c:v>
                </c:pt>
                <c:pt idx="6">
                  <c:v>50.592543786410992</c:v>
                </c:pt>
                <c:pt idx="7">
                  <c:v>59.726366475383642</c:v>
                </c:pt>
                <c:pt idx="8">
                  <c:v>67.952036193258309</c:v>
                </c:pt>
                <c:pt idx="9">
                  <c:v>76.562555654756281</c:v>
                </c:pt>
                <c:pt idx="10">
                  <c:v>84.219888344530148</c:v>
                </c:pt>
                <c:pt idx="11">
                  <c:v>88.487977833067234</c:v>
                </c:pt>
                <c:pt idx="12">
                  <c:v>93.077573333942567</c:v>
                </c:pt>
                <c:pt idx="13">
                  <c:v>96.685703417061688</c:v>
                </c:pt>
                <c:pt idx="14">
                  <c:v>98.181724109066195</c:v>
                </c:pt>
                <c:pt idx="15">
                  <c:v>100.7</c:v>
                </c:pt>
                <c:pt idx="16">
                  <c:v>103.6</c:v>
                </c:pt>
                <c:pt idx="17">
                  <c:v>107</c:v>
                </c:pt>
              </c:numCache>
            </c:numRef>
          </c:val>
          <c:smooth val="0"/>
          <c:extLst>
            <c:ext xmlns:c16="http://schemas.microsoft.com/office/drawing/2014/chart" uri="{C3380CC4-5D6E-409C-BE32-E72D297353CC}">
              <c16:uniqueId val="{00000001-3D76-4899-9203-2871EB98ED5C}"/>
            </c:ext>
          </c:extLst>
        </c:ser>
        <c:ser>
          <c:idx val="1"/>
          <c:order val="1"/>
          <c:tx>
            <c:strRef>
              <c:f>'Global ICT Developments'!$A$7</c:f>
              <c:strCache>
                <c:ptCount val="1"/>
                <c:pt idx="0">
                  <c:v>Individuals using the Internet</c:v>
                </c:pt>
              </c:strCache>
            </c:strRef>
          </c:tx>
          <c:spPr>
            <a:ln w="50800"/>
          </c:spPr>
          <c:marker>
            <c:symbol val="none"/>
          </c:marker>
          <c:dLbls>
            <c:dLbl>
              <c:idx val="16"/>
              <c:layout>
                <c:manualLayout>
                  <c:x val="4.0143735976220639E-2"/>
                  <c:y val="-3.5772150102858856E-2"/>
                </c:manualLayout>
              </c:layout>
              <c:tx>
                <c:rich>
                  <a:bodyPr wrap="square" lIns="38100" tIns="19050" rIns="38100" bIns="19050" anchor="ctr">
                    <a:spAutoFit/>
                  </a:bodyPr>
                  <a:lstStyle/>
                  <a:p>
                    <a:pPr>
                      <a:defRPr/>
                    </a:pPr>
                    <a:r>
                      <a:rPr lang="en-US"/>
                      <a:t>51.2</a:t>
                    </a:r>
                  </a:p>
                </c:rich>
              </c:tx>
              <c:spPr>
                <a:noFill/>
                <a:ln w="25400">
                  <a:noFill/>
                </a:ln>
              </c:spPr>
              <c:dLblPos val="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D76-4899-9203-2871EB98ED5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'Global ICT Developments'!$B$5:$S$5</c:f>
              <c:strCach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strCache>
            </c:strRef>
          </c:cat>
          <c:val>
            <c:numRef>
              <c:f>'Global ICT Developments'!$B$7:$S$7</c:f>
              <c:numCache>
                <c:formatCode>0.0</c:formatCode>
                <c:ptCount val="18"/>
                <c:pt idx="0">
                  <c:v>7.9547556097771404</c:v>
                </c:pt>
                <c:pt idx="1">
                  <c:v>10.703843035475154</c:v>
                </c:pt>
                <c:pt idx="2">
                  <c:v>12.285903891572472</c:v>
                </c:pt>
                <c:pt idx="3">
                  <c:v>14.095771809581992</c:v>
                </c:pt>
                <c:pt idx="4">
                  <c:v>15.791957278920153</c:v>
                </c:pt>
                <c:pt idx="5">
                  <c:v>17.584779215788387</c:v>
                </c:pt>
                <c:pt idx="6">
                  <c:v>20.515420395819891</c:v>
                </c:pt>
                <c:pt idx="7">
                  <c:v>23.069449106699938</c:v>
                </c:pt>
                <c:pt idx="8">
                  <c:v>25.489242013628633</c:v>
                </c:pt>
                <c:pt idx="9">
                  <c:v>28.85410829014042</c:v>
                </c:pt>
                <c:pt idx="10">
                  <c:v>31.27560061971279</c:v>
                </c:pt>
                <c:pt idx="11">
                  <c:v>34.34102252536961</c:v>
                </c:pt>
                <c:pt idx="12">
                  <c:v>36.885403812259518</c:v>
                </c:pt>
                <c:pt idx="13">
                  <c:v>39.938806996313915</c:v>
                </c:pt>
                <c:pt idx="14">
                  <c:v>43</c:v>
                </c:pt>
                <c:pt idx="15">
                  <c:v>45.8</c:v>
                </c:pt>
                <c:pt idx="16">
                  <c:v>48.6</c:v>
                </c:pt>
                <c:pt idx="17">
                  <c:v>51.2</c:v>
                </c:pt>
              </c:numCache>
            </c:numRef>
          </c:val>
          <c:smooth val="0"/>
          <c:extLst>
            <c:ext xmlns:c16="http://schemas.microsoft.com/office/drawing/2014/chart" uri="{C3380CC4-5D6E-409C-BE32-E72D297353CC}">
              <c16:uniqueId val="{00000003-3D76-4899-9203-2871EB98ED5C}"/>
            </c:ext>
          </c:extLst>
        </c:ser>
        <c:ser>
          <c:idx val="2"/>
          <c:order val="2"/>
          <c:tx>
            <c:strRef>
              <c:f>'Global ICT Developments'!$A$8</c:f>
              <c:strCache>
                <c:ptCount val="1"/>
                <c:pt idx="0">
                  <c:v>Fixed-telephone subscriptions</c:v>
                </c:pt>
              </c:strCache>
            </c:strRef>
          </c:tx>
          <c:spPr>
            <a:ln w="50800"/>
          </c:spPr>
          <c:marker>
            <c:symbol val="none"/>
          </c:marker>
          <c:dLbls>
            <c:dLbl>
              <c:idx val="0"/>
              <c:delete val="1"/>
              <c:extLst>
                <c:ext xmlns:c15="http://schemas.microsoft.com/office/drawing/2012/chart" uri="{CE6537A1-D6FC-4f65-9D91-7224C49458BB}"/>
                <c:ext xmlns:c16="http://schemas.microsoft.com/office/drawing/2014/chart" uri="{C3380CC4-5D6E-409C-BE32-E72D297353CC}">
                  <c16:uniqueId val="{00000004-3D76-4899-9203-2871EB98ED5C}"/>
                </c:ext>
              </c:extLst>
            </c:dLbl>
            <c:dLbl>
              <c:idx val="1"/>
              <c:delete val="1"/>
              <c:extLst>
                <c:ext xmlns:c15="http://schemas.microsoft.com/office/drawing/2012/chart" uri="{CE6537A1-D6FC-4f65-9D91-7224C49458BB}"/>
                <c:ext xmlns:c16="http://schemas.microsoft.com/office/drawing/2014/chart" uri="{C3380CC4-5D6E-409C-BE32-E72D297353CC}">
                  <c16:uniqueId val="{00000005-3D76-4899-9203-2871EB98ED5C}"/>
                </c:ext>
              </c:extLst>
            </c:dLbl>
            <c:dLbl>
              <c:idx val="2"/>
              <c:delete val="1"/>
              <c:extLst>
                <c:ext xmlns:c15="http://schemas.microsoft.com/office/drawing/2012/chart" uri="{CE6537A1-D6FC-4f65-9D91-7224C49458BB}"/>
                <c:ext xmlns:c16="http://schemas.microsoft.com/office/drawing/2014/chart" uri="{C3380CC4-5D6E-409C-BE32-E72D297353CC}">
                  <c16:uniqueId val="{00000006-3D76-4899-9203-2871EB98ED5C}"/>
                </c:ext>
              </c:extLst>
            </c:dLbl>
            <c:dLbl>
              <c:idx val="3"/>
              <c:delete val="1"/>
              <c:extLst>
                <c:ext xmlns:c15="http://schemas.microsoft.com/office/drawing/2012/chart" uri="{CE6537A1-D6FC-4f65-9D91-7224C49458BB}"/>
                <c:ext xmlns:c16="http://schemas.microsoft.com/office/drawing/2014/chart" uri="{C3380CC4-5D6E-409C-BE32-E72D297353CC}">
                  <c16:uniqueId val="{00000007-3D76-4899-9203-2871EB98ED5C}"/>
                </c:ext>
              </c:extLst>
            </c:dLbl>
            <c:dLbl>
              <c:idx val="4"/>
              <c:delete val="1"/>
              <c:extLst>
                <c:ext xmlns:c15="http://schemas.microsoft.com/office/drawing/2012/chart" uri="{CE6537A1-D6FC-4f65-9D91-7224C49458BB}"/>
                <c:ext xmlns:c16="http://schemas.microsoft.com/office/drawing/2014/chart" uri="{C3380CC4-5D6E-409C-BE32-E72D297353CC}">
                  <c16:uniqueId val="{00000008-3D76-4899-9203-2871EB98ED5C}"/>
                </c:ext>
              </c:extLst>
            </c:dLbl>
            <c:dLbl>
              <c:idx val="5"/>
              <c:delete val="1"/>
              <c:extLst>
                <c:ext xmlns:c15="http://schemas.microsoft.com/office/drawing/2012/chart" uri="{CE6537A1-D6FC-4f65-9D91-7224C49458BB}"/>
                <c:ext xmlns:c16="http://schemas.microsoft.com/office/drawing/2014/chart" uri="{C3380CC4-5D6E-409C-BE32-E72D297353CC}">
                  <c16:uniqueId val="{00000009-3D76-4899-9203-2871EB98ED5C}"/>
                </c:ext>
              </c:extLst>
            </c:dLbl>
            <c:dLbl>
              <c:idx val="6"/>
              <c:delete val="1"/>
              <c:extLst>
                <c:ext xmlns:c15="http://schemas.microsoft.com/office/drawing/2012/chart" uri="{CE6537A1-D6FC-4f65-9D91-7224C49458BB}"/>
                <c:ext xmlns:c16="http://schemas.microsoft.com/office/drawing/2014/chart" uri="{C3380CC4-5D6E-409C-BE32-E72D297353CC}">
                  <c16:uniqueId val="{0000000A-3D76-4899-9203-2871EB98ED5C}"/>
                </c:ext>
              </c:extLst>
            </c:dLbl>
            <c:dLbl>
              <c:idx val="7"/>
              <c:delete val="1"/>
              <c:extLst>
                <c:ext xmlns:c15="http://schemas.microsoft.com/office/drawing/2012/chart" uri="{CE6537A1-D6FC-4f65-9D91-7224C49458BB}"/>
                <c:ext xmlns:c16="http://schemas.microsoft.com/office/drawing/2014/chart" uri="{C3380CC4-5D6E-409C-BE32-E72D297353CC}">
                  <c16:uniqueId val="{0000000B-3D76-4899-9203-2871EB98ED5C}"/>
                </c:ext>
              </c:extLst>
            </c:dLbl>
            <c:dLbl>
              <c:idx val="8"/>
              <c:delete val="1"/>
              <c:extLst>
                <c:ext xmlns:c15="http://schemas.microsoft.com/office/drawing/2012/chart" uri="{CE6537A1-D6FC-4f65-9D91-7224C49458BB}"/>
                <c:ext xmlns:c16="http://schemas.microsoft.com/office/drawing/2014/chart" uri="{C3380CC4-5D6E-409C-BE32-E72D297353CC}">
                  <c16:uniqueId val="{0000000C-3D76-4899-9203-2871EB98ED5C}"/>
                </c:ext>
              </c:extLst>
            </c:dLbl>
            <c:dLbl>
              <c:idx val="9"/>
              <c:delete val="1"/>
              <c:extLst>
                <c:ext xmlns:c15="http://schemas.microsoft.com/office/drawing/2012/chart" uri="{CE6537A1-D6FC-4f65-9D91-7224C49458BB}"/>
                <c:ext xmlns:c16="http://schemas.microsoft.com/office/drawing/2014/chart" uri="{C3380CC4-5D6E-409C-BE32-E72D297353CC}">
                  <c16:uniqueId val="{0000000D-3D76-4899-9203-2871EB98ED5C}"/>
                </c:ext>
              </c:extLst>
            </c:dLbl>
            <c:dLbl>
              <c:idx val="10"/>
              <c:delete val="1"/>
              <c:extLst>
                <c:ext xmlns:c15="http://schemas.microsoft.com/office/drawing/2012/chart" uri="{CE6537A1-D6FC-4f65-9D91-7224C49458BB}"/>
                <c:ext xmlns:c16="http://schemas.microsoft.com/office/drawing/2014/chart" uri="{C3380CC4-5D6E-409C-BE32-E72D297353CC}">
                  <c16:uniqueId val="{0000000E-3D76-4899-9203-2871EB98ED5C}"/>
                </c:ext>
              </c:extLst>
            </c:dLbl>
            <c:dLbl>
              <c:idx val="11"/>
              <c:delete val="1"/>
              <c:extLst>
                <c:ext xmlns:c15="http://schemas.microsoft.com/office/drawing/2012/chart" uri="{CE6537A1-D6FC-4f65-9D91-7224C49458BB}"/>
                <c:ext xmlns:c16="http://schemas.microsoft.com/office/drawing/2014/chart" uri="{C3380CC4-5D6E-409C-BE32-E72D297353CC}">
                  <c16:uniqueId val="{0000000F-3D76-4899-9203-2871EB98ED5C}"/>
                </c:ext>
              </c:extLst>
            </c:dLbl>
            <c:dLbl>
              <c:idx val="12"/>
              <c:delete val="1"/>
              <c:extLst>
                <c:ext xmlns:c15="http://schemas.microsoft.com/office/drawing/2012/chart" uri="{CE6537A1-D6FC-4f65-9D91-7224C49458BB}"/>
                <c:ext xmlns:c16="http://schemas.microsoft.com/office/drawing/2014/chart" uri="{C3380CC4-5D6E-409C-BE32-E72D297353CC}">
                  <c16:uniqueId val="{00000010-3D76-4899-9203-2871EB98ED5C}"/>
                </c:ext>
              </c:extLst>
            </c:dLbl>
            <c:dLbl>
              <c:idx val="13"/>
              <c:delete val="1"/>
              <c:extLst>
                <c:ext xmlns:c15="http://schemas.microsoft.com/office/drawing/2012/chart" uri="{CE6537A1-D6FC-4f65-9D91-7224C49458BB}"/>
                <c:ext xmlns:c16="http://schemas.microsoft.com/office/drawing/2014/chart" uri="{C3380CC4-5D6E-409C-BE32-E72D297353CC}">
                  <c16:uniqueId val="{00000011-3D76-4899-9203-2871EB98ED5C}"/>
                </c:ext>
              </c:extLst>
            </c:dLbl>
            <c:dLbl>
              <c:idx val="14"/>
              <c:delete val="1"/>
              <c:extLst>
                <c:ext xmlns:c15="http://schemas.microsoft.com/office/drawing/2012/chart" uri="{CE6537A1-D6FC-4f65-9D91-7224C49458BB}"/>
                <c:ext xmlns:c16="http://schemas.microsoft.com/office/drawing/2014/chart" uri="{C3380CC4-5D6E-409C-BE32-E72D297353CC}">
                  <c16:uniqueId val="{00000012-3D76-4899-9203-2871EB98ED5C}"/>
                </c:ext>
              </c:extLst>
            </c:dLbl>
            <c:dLbl>
              <c:idx val="15"/>
              <c:delete val="1"/>
              <c:extLst>
                <c:ext xmlns:c15="http://schemas.microsoft.com/office/drawing/2012/chart" uri="{CE6537A1-D6FC-4f65-9D91-7224C49458BB}"/>
                <c:ext xmlns:c16="http://schemas.microsoft.com/office/drawing/2014/chart" uri="{C3380CC4-5D6E-409C-BE32-E72D297353CC}">
                  <c16:uniqueId val="{00000013-3D76-4899-9203-2871EB98ED5C}"/>
                </c:ext>
              </c:extLst>
            </c:dLbl>
            <c:dLbl>
              <c:idx val="16"/>
              <c:delete val="1"/>
              <c:extLst>
                <c:ext xmlns:c15="http://schemas.microsoft.com/office/drawing/2012/chart" uri="{CE6537A1-D6FC-4f65-9D91-7224C49458BB}"/>
                <c:ext xmlns:c16="http://schemas.microsoft.com/office/drawing/2014/chart" uri="{C3380CC4-5D6E-409C-BE32-E72D297353CC}">
                  <c16:uniqueId val="{00000014-3D76-4899-9203-2871EB98ED5C}"/>
                </c:ext>
              </c:extLst>
            </c:dLbl>
            <c:dLbl>
              <c:idx val="17"/>
              <c:layout>
                <c:manualLayout>
                  <c:x val="-1.2618296529968454E-2"/>
                  <c:y val="1.5444015444015444E-2"/>
                </c:manualLayout>
              </c:layout>
              <c:spPr>
                <a:noFill/>
                <a:ln w="25400">
                  <a:noFill/>
                </a:ln>
              </c:spPr>
              <c:txPr>
                <a:bodyPr wrap="square" lIns="38100" tIns="19050" rIns="38100" bIns="19050" anchor="ctr">
                  <a:spAutoFit/>
                </a:bodyPr>
                <a:lstStyle/>
                <a:p>
                  <a:pPr>
                    <a:defRPr/>
                  </a:pPr>
                  <a:endParaRPr lang="en-U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3D76-4899-9203-2871EB98ED5C}"/>
                </c:ext>
              </c:extLst>
            </c:dLbl>
            <c:spPr>
              <a:noFill/>
              <a:ln w="25400">
                <a:noFill/>
              </a:ln>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'Global ICT Developments'!$B$5:$S$5</c:f>
              <c:strCach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strCache>
            </c:strRef>
          </c:cat>
          <c:val>
            <c:numRef>
              <c:f>'Global ICT Developments'!$B$8:$S$8</c:f>
              <c:numCache>
                <c:formatCode>0.0</c:formatCode>
                <c:ptCount val="18"/>
                <c:pt idx="0">
                  <c:v>16.64244648083454</c:v>
                </c:pt>
                <c:pt idx="1">
                  <c:v>17.208155078757876</c:v>
                </c:pt>
                <c:pt idx="2">
                  <c:v>17.815542084492044</c:v>
                </c:pt>
                <c:pt idx="3">
                  <c:v>18.650004457821943</c:v>
                </c:pt>
                <c:pt idx="4">
                  <c:v>19.12095959187431</c:v>
                </c:pt>
                <c:pt idx="5">
                  <c:v>19.164749145982125</c:v>
                </c:pt>
                <c:pt idx="6">
                  <c:v>18.8334299938358</c:v>
                </c:pt>
                <c:pt idx="7">
                  <c:v>18.516550699147341</c:v>
                </c:pt>
                <c:pt idx="8">
                  <c:v>18.357684307292015</c:v>
                </c:pt>
                <c:pt idx="9">
                  <c:v>17.787000973998762</c:v>
                </c:pt>
                <c:pt idx="10">
                  <c:v>17.182276760364761</c:v>
                </c:pt>
                <c:pt idx="11">
                  <c:v>16.669225631213578</c:v>
                </c:pt>
                <c:pt idx="12">
                  <c:v>15.960765604085699</c:v>
                </c:pt>
                <c:pt idx="13">
                  <c:v>15.132946683299206</c:v>
                </c:pt>
                <c:pt idx="14">
                  <c:v>14.2</c:v>
                </c:pt>
                <c:pt idx="15">
                  <c:v>13.5</c:v>
                </c:pt>
                <c:pt idx="16">
                  <c:v>12.992863438020247</c:v>
                </c:pt>
                <c:pt idx="17">
                  <c:v>12.4</c:v>
                </c:pt>
              </c:numCache>
            </c:numRef>
          </c:val>
          <c:smooth val="0"/>
          <c:extLst>
            <c:ext xmlns:c16="http://schemas.microsoft.com/office/drawing/2014/chart" uri="{C3380CC4-5D6E-409C-BE32-E72D297353CC}">
              <c16:uniqueId val="{00000016-3D76-4899-9203-2871EB98ED5C}"/>
            </c:ext>
          </c:extLst>
        </c:ser>
        <c:ser>
          <c:idx val="3"/>
          <c:order val="3"/>
          <c:tx>
            <c:strRef>
              <c:f>'Global ICT Developments'!$A$9</c:f>
              <c:strCache>
                <c:ptCount val="1"/>
                <c:pt idx="0">
                  <c:v>Active mobile-broadband subscriptions</c:v>
                </c:pt>
              </c:strCache>
            </c:strRef>
          </c:tx>
          <c:spPr>
            <a:ln w="50800"/>
          </c:spPr>
          <c:marker>
            <c:symbol val="none"/>
          </c:marker>
          <c:dLbls>
            <c:dLbl>
              <c:idx val="16"/>
              <c:layout>
                <c:manualLayout>
                  <c:x val="2.8927472394026457E-2"/>
                  <c:y val="-0.1057979914672828"/>
                </c:manualLayout>
              </c:layout>
              <c:tx>
                <c:rich>
                  <a:bodyPr wrap="square" lIns="38100" tIns="19050" rIns="38100" bIns="19050" anchor="ctr">
                    <a:spAutoFit/>
                  </a:bodyPr>
                  <a:lstStyle/>
                  <a:p>
                    <a:pPr>
                      <a:defRPr/>
                    </a:pPr>
                    <a:r>
                      <a:rPr lang="en-US"/>
                      <a:t>69.3</a:t>
                    </a:r>
                  </a:p>
                </c:rich>
              </c:tx>
              <c:spPr>
                <a:noFill/>
                <a:ln w="25400">
                  <a:noFill/>
                </a:ln>
              </c:spPr>
              <c:dLblPos val="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3D76-4899-9203-2871EB98ED5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'Global ICT Developments'!$B$5:$S$5</c:f>
              <c:strCach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strCache>
            </c:strRef>
          </c:cat>
          <c:val>
            <c:numRef>
              <c:f>'Global ICT Developments'!$B$9:$S$9</c:f>
              <c:numCache>
                <c:formatCode>General</c:formatCode>
                <c:ptCount val="18"/>
                <c:pt idx="6" formatCode="0.0">
                  <c:v>4.0259550782132711</c:v>
                </c:pt>
                <c:pt idx="7" formatCode="0.0">
                  <c:v>6.2660183036773525</c:v>
                </c:pt>
                <c:pt idx="8" formatCode="0.0">
                  <c:v>9.0270872305779495</c:v>
                </c:pt>
                <c:pt idx="9" formatCode="0.0">
                  <c:v>11.538754335258844</c:v>
                </c:pt>
                <c:pt idx="10" formatCode="0.0">
                  <c:v>16.924219202839481</c:v>
                </c:pt>
                <c:pt idx="11" formatCode="0.0">
                  <c:v>21.902736448246749</c:v>
                </c:pt>
                <c:pt idx="12" formatCode="0.0">
                  <c:v>27.377851813719641</c:v>
                </c:pt>
                <c:pt idx="13" formatCode="0.0">
                  <c:v>36.768284751946808</c:v>
                </c:pt>
                <c:pt idx="14" formatCode="0.0">
                  <c:v>45.064426536161186</c:v>
                </c:pt>
                <c:pt idx="15" formatCode="0.0">
                  <c:v>52.231620783821576</c:v>
                </c:pt>
                <c:pt idx="16" formatCode="0.0">
                  <c:v>62</c:v>
                </c:pt>
                <c:pt idx="17" formatCode="0.0">
                  <c:v>69.3</c:v>
                </c:pt>
              </c:numCache>
            </c:numRef>
          </c:val>
          <c:smooth val="0"/>
          <c:extLst>
            <c:ext xmlns:c16="http://schemas.microsoft.com/office/drawing/2014/chart" uri="{C3380CC4-5D6E-409C-BE32-E72D297353CC}">
              <c16:uniqueId val="{00000018-3D76-4899-9203-2871EB98ED5C}"/>
            </c:ext>
          </c:extLst>
        </c:ser>
        <c:ser>
          <c:idx val="4"/>
          <c:order val="4"/>
          <c:tx>
            <c:strRef>
              <c:f>'Global ICT Developments'!$A$10</c:f>
              <c:strCache>
                <c:ptCount val="1"/>
                <c:pt idx="0">
                  <c:v>Fixed-broadband subscriptions</c:v>
                </c:pt>
              </c:strCache>
            </c:strRef>
          </c:tx>
          <c:spPr>
            <a:ln w="50800"/>
          </c:spPr>
          <c:marker>
            <c:symbol val="none"/>
          </c:marker>
          <c:dLbls>
            <c:dLbl>
              <c:idx val="16"/>
              <c:layout>
                <c:manualLayout>
                  <c:x val="4.0143735976220639E-2"/>
                  <c:y val="-2.0328134658843415E-2"/>
                </c:manualLayout>
              </c:layout>
              <c:tx>
                <c:rich>
                  <a:bodyPr wrap="square" lIns="38100" tIns="19050" rIns="38100" bIns="19050" anchor="ctr">
                    <a:spAutoFit/>
                  </a:bodyPr>
                  <a:lstStyle/>
                  <a:p>
                    <a:pPr>
                      <a:defRPr/>
                    </a:pPr>
                    <a:r>
                      <a:rPr lang="en-US"/>
                      <a:t>14.1</a:t>
                    </a:r>
                  </a:p>
                </c:rich>
              </c:tx>
              <c:spPr>
                <a:noFill/>
                <a:ln w="25400">
                  <a:noFill/>
                </a:ln>
              </c:spPr>
              <c:dLblPos val="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3D76-4899-9203-2871EB98ED5C}"/>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'Global ICT Developments'!$B$5:$S$5</c:f>
              <c:strCach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strCache>
            </c:strRef>
          </c:cat>
          <c:val>
            <c:numRef>
              <c:f>'Global ICT Developments'!$B$10:$S$10</c:f>
              <c:numCache>
                <c:formatCode>0.0</c:formatCode>
                <c:ptCount val="18"/>
                <c:pt idx="0">
                  <c:v>0.59618485318494296</c:v>
                </c:pt>
                <c:pt idx="1">
                  <c:v>1.0497579801447574</c:v>
                </c:pt>
                <c:pt idx="2">
                  <c:v>1.6276843838277082</c:v>
                </c:pt>
                <c:pt idx="3">
                  <c:v>2.4473905650272187</c:v>
                </c:pt>
                <c:pt idx="4">
                  <c:v>3.377539245657212</c:v>
                </c:pt>
                <c:pt idx="5">
                  <c:v>4.316172544169028</c:v>
                </c:pt>
                <c:pt idx="6">
                  <c:v>5.1992093024827275</c:v>
                </c:pt>
                <c:pt idx="7">
                  <c:v>6.0905982766873468</c:v>
                </c:pt>
                <c:pt idx="8">
                  <c:v>6.8558670389099658</c:v>
                </c:pt>
                <c:pt idx="9">
                  <c:v>7.617039481259531</c:v>
                </c:pt>
                <c:pt idx="10">
                  <c:v>8.550874593147757</c:v>
                </c:pt>
                <c:pt idx="11">
                  <c:v>9.1713180103319587</c:v>
                </c:pt>
                <c:pt idx="12">
                  <c:v>9.675038770843905</c:v>
                </c:pt>
                <c:pt idx="13">
                  <c:v>10.099923352024467</c:v>
                </c:pt>
                <c:pt idx="14">
                  <c:v>11.4</c:v>
                </c:pt>
                <c:pt idx="15">
                  <c:v>12.3</c:v>
                </c:pt>
                <c:pt idx="16">
                  <c:v>13.3</c:v>
                </c:pt>
                <c:pt idx="17">
                  <c:v>14.1</c:v>
                </c:pt>
              </c:numCache>
            </c:numRef>
          </c:val>
          <c:smooth val="0"/>
          <c:extLst>
            <c:ext xmlns:c16="http://schemas.microsoft.com/office/drawing/2014/chart" uri="{C3380CC4-5D6E-409C-BE32-E72D297353CC}">
              <c16:uniqueId val="{0000001A-3D76-4899-9203-2871EB98ED5C}"/>
            </c:ext>
          </c:extLst>
        </c:ser>
        <c:dLbls>
          <c:showLegendKey val="0"/>
          <c:showVal val="0"/>
          <c:showCatName val="0"/>
          <c:showSerName val="0"/>
          <c:showPercent val="0"/>
          <c:showBubbleSize val="0"/>
        </c:dLbls>
        <c:smooth val="0"/>
        <c:axId val="1647485695"/>
        <c:axId val="1"/>
      </c:lineChart>
      <c:catAx>
        <c:axId val="1647485695"/>
        <c:scaling>
          <c:orientation val="minMax"/>
        </c:scaling>
        <c:delete val="0"/>
        <c:axPos val="b"/>
        <c:numFmt formatCode="General" sourceLinked="1"/>
        <c:majorTickMark val="out"/>
        <c:minorTickMark val="none"/>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1"/>
        <c:crosses val="autoZero"/>
        <c:auto val="1"/>
        <c:lblAlgn val="ctr"/>
        <c:lblOffset val="100"/>
        <c:noMultiLvlLbl val="0"/>
      </c:catAx>
      <c:valAx>
        <c:axId val="1"/>
        <c:scaling>
          <c:orientation val="minMax"/>
          <c:max val="110"/>
          <c:min val="0"/>
        </c:scaling>
        <c:delete val="0"/>
        <c:axPos val="l"/>
        <c:title>
          <c:tx>
            <c:rich>
              <a:bodyPr/>
              <a:lstStyle/>
              <a:p>
                <a:pPr>
                  <a:defRPr sz="1200" b="0" i="0" u="none" strike="noStrike" baseline="0">
                    <a:solidFill>
                      <a:srgbClr val="000000"/>
                    </a:solidFill>
                    <a:latin typeface="Calibri"/>
                    <a:ea typeface="Calibri"/>
                    <a:cs typeface="Calibri"/>
                  </a:defRPr>
                </a:pPr>
                <a:r>
                  <a:rPr lang="en-CA"/>
                  <a:t>Per 100 inhabitants</a:t>
                </a:r>
              </a:p>
            </c:rich>
          </c:tx>
          <c:overlay val="0"/>
        </c:title>
        <c:numFmt formatCode="0" sourceLinked="0"/>
        <c:majorTickMark val="out"/>
        <c:minorTickMark val="none"/>
        <c:tickLblPos val="nextTo"/>
        <c:txPr>
          <a:bodyPr rot="0" vert="horz"/>
          <a:lstStyle/>
          <a:p>
            <a:pPr>
              <a:defRPr sz="1200" b="0" i="0" u="none" strike="noStrike" baseline="0">
                <a:solidFill>
                  <a:srgbClr val="000000"/>
                </a:solidFill>
                <a:latin typeface="Calibri"/>
                <a:ea typeface="Calibri"/>
                <a:cs typeface="Calibri"/>
              </a:defRPr>
            </a:pPr>
            <a:endParaRPr lang="en-US"/>
          </a:p>
        </c:txPr>
        <c:crossAx val="1647485695"/>
        <c:crosses val="autoZero"/>
        <c:crossBetween val="between"/>
      </c:valAx>
    </c:plotArea>
    <c:legend>
      <c:legendPos val="r"/>
      <c:layout>
        <c:manualLayout>
          <c:xMode val="edge"/>
          <c:yMode val="edge"/>
          <c:x val="0.10918809046781063"/>
          <c:y val="0"/>
          <c:w val="0.36327824275289949"/>
          <c:h val="0.41360620327763936"/>
        </c:manualLayout>
      </c:layout>
      <c:overlay val="0"/>
      <c:spPr>
        <a:solidFill>
          <a:schemeClr val="bg1"/>
        </a:solidFill>
        <a:ln>
          <a:solidFill>
            <a:schemeClr val="accent1"/>
          </a:solidFill>
        </a:ln>
      </c:spPr>
      <c:txPr>
        <a:bodyPr/>
        <a:lstStyle/>
        <a:p>
          <a:pPr>
            <a:defRPr sz="1100" b="0" i="0" u="none" strike="noStrike" baseline="0">
              <a:solidFill>
                <a:srgbClr val="000000"/>
              </a:solidFill>
              <a:latin typeface="Calibri"/>
              <a:ea typeface="Calibri"/>
              <a:cs typeface="Calibri"/>
            </a:defRPr>
          </a:pPr>
          <a:endParaRPr lang="en-US"/>
        </a:p>
      </c:txPr>
    </c:legend>
    <c:plotVisOnly val="1"/>
    <c:dispBlanksAs val="gap"/>
    <c:showDLblsOverMax val="0"/>
  </c:chart>
  <c:spPr>
    <a:ln>
      <a:solidFill>
        <a:schemeClr val="tx1"/>
      </a:solidFill>
    </a:ln>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bg1"/>
                </a:solidFill>
                <a:latin typeface="+mn-lt"/>
                <a:ea typeface="+mn-ea"/>
                <a:cs typeface="+mn-cs"/>
              </a:defRPr>
            </a:pPr>
            <a:r>
              <a:rPr lang="en-US" sz="4000" dirty="0">
                <a:solidFill>
                  <a:schemeClr val="bg1"/>
                </a:solidFill>
              </a:rPr>
              <a:t>Cost as % of income in 2015</a:t>
            </a:r>
          </a:p>
        </c:rich>
      </c:tx>
      <c:overlay val="0"/>
      <c:spPr>
        <a:solidFill>
          <a:srgbClr val="C00000"/>
        </a:solidFill>
        <a:ln>
          <a:noFill/>
        </a:ln>
        <a:effectLst/>
      </c:spPr>
      <c:txPr>
        <a:bodyPr rot="0" spcFirstLastPara="1" vertOverflow="ellipsis" vert="horz" wrap="square" anchor="ctr" anchorCtr="1"/>
        <a:lstStyle/>
        <a:p>
          <a:pPr>
            <a:defRPr sz="4000" b="1" i="0" u="none" strike="noStrike" kern="1200" spc="0" baseline="0">
              <a:solidFill>
                <a:schemeClr val="bg1"/>
              </a:solidFill>
              <a:latin typeface="+mn-lt"/>
              <a:ea typeface="+mn-ea"/>
              <a:cs typeface="+mn-cs"/>
            </a:defRPr>
          </a:pPr>
          <a:endParaRPr lang="en-US"/>
        </a:p>
      </c:txPr>
    </c:title>
    <c:autoTitleDeleted val="0"/>
    <c:plotArea>
      <c:layout/>
      <c:barChart>
        <c:barDir val="bar"/>
        <c:grouping val="clustered"/>
        <c:varyColors val="0"/>
        <c:ser>
          <c:idx val="0"/>
          <c:order val="0"/>
          <c:tx>
            <c:strRef>
              <c:f>Sheet1!$E$6</c:f>
              <c:strCache>
                <c:ptCount val="1"/>
                <c:pt idx="0">
                  <c:v>Cost as % of income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C0000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Sheet1!$D$7:$D$11</c:f>
              <c:strCache>
                <c:ptCount val="5"/>
                <c:pt idx="0">
                  <c:v>India</c:v>
                </c:pt>
                <c:pt idx="1">
                  <c:v>Indonesia</c:v>
                </c:pt>
                <c:pt idx="2">
                  <c:v>China</c:v>
                </c:pt>
                <c:pt idx="3">
                  <c:v>South Korea</c:v>
                </c:pt>
                <c:pt idx="4">
                  <c:v>Japan</c:v>
                </c:pt>
              </c:strCache>
            </c:strRef>
          </c:cat>
          <c:val>
            <c:numRef>
              <c:f>Sheet1!$E$7:$E$11</c:f>
              <c:numCache>
                <c:formatCode>General</c:formatCode>
                <c:ptCount val="5"/>
                <c:pt idx="0">
                  <c:v>503.1</c:v>
                </c:pt>
                <c:pt idx="1">
                  <c:v>346.8</c:v>
                </c:pt>
                <c:pt idx="2">
                  <c:v>99.5</c:v>
                </c:pt>
                <c:pt idx="3">
                  <c:v>95.5</c:v>
                </c:pt>
                <c:pt idx="4">
                  <c:v>61.3</c:v>
                </c:pt>
              </c:numCache>
            </c:numRef>
          </c:val>
          <c:extLst>
            <c:ext xmlns:c16="http://schemas.microsoft.com/office/drawing/2014/chart" uri="{C3380CC4-5D6E-409C-BE32-E72D297353CC}">
              <c16:uniqueId val="{00000000-055B-4602-9C6B-046E6D3D1178}"/>
            </c:ext>
          </c:extLst>
        </c:ser>
        <c:dLbls>
          <c:showLegendKey val="0"/>
          <c:showVal val="0"/>
          <c:showCatName val="0"/>
          <c:showSerName val="0"/>
          <c:showPercent val="0"/>
          <c:showBubbleSize val="0"/>
        </c:dLbls>
        <c:gapWidth val="182"/>
        <c:axId val="127781576"/>
        <c:axId val="127781968"/>
      </c:barChart>
      <c:catAx>
        <c:axId val="127781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1" i="0" u="none" strike="noStrike" kern="1200" baseline="0">
                <a:solidFill>
                  <a:srgbClr val="000000"/>
                </a:solidFill>
                <a:latin typeface="+mn-lt"/>
                <a:ea typeface="+mn-ea"/>
                <a:cs typeface="+mn-cs"/>
              </a:defRPr>
            </a:pPr>
            <a:endParaRPr lang="en-US"/>
          </a:p>
        </c:txPr>
        <c:crossAx val="127781968"/>
        <c:crosses val="autoZero"/>
        <c:auto val="1"/>
        <c:lblAlgn val="ctr"/>
        <c:lblOffset val="100"/>
        <c:noMultiLvlLbl val="0"/>
      </c:catAx>
      <c:valAx>
        <c:axId val="1277819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rgbClr val="000000"/>
                </a:solidFill>
                <a:latin typeface="+mn-lt"/>
                <a:ea typeface="+mn-ea"/>
                <a:cs typeface="+mn-cs"/>
              </a:defRPr>
            </a:pPr>
            <a:endParaRPr lang="en-US"/>
          </a:p>
        </c:txPr>
        <c:crossAx val="1277815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chemeClr val="accent2"/>
              </a:solidFill>
              <a:round/>
            </a:ln>
            <a:effectLst/>
          </c:spPr>
          <c:marker>
            <c:symbol val="circle"/>
            <c:size val="5"/>
            <c:spPr>
              <a:solidFill>
                <a:srgbClr val="C00000"/>
              </a:solidFill>
              <a:ln w="9525">
                <a:solidFill>
                  <a:schemeClr val="accent1"/>
                </a:solidFill>
              </a:ln>
              <a:effectLst/>
            </c:spPr>
          </c:marker>
          <c:dLbls>
            <c:dLbl>
              <c:idx val="1"/>
              <c:layout>
                <c:manualLayout>
                  <c:x val="2.0865936358894104E-3"/>
                  <c:y val="3.429059905676552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488-449F-8721-573018DC613B}"/>
                </c:ext>
              </c:extLst>
            </c:dLbl>
            <c:dLbl>
              <c:idx val="2"/>
              <c:layout>
                <c:manualLayout>
                  <c:x val="-5.8424621804903494E-2"/>
                  <c:y val="-7.543931792488417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2488-449F-8721-573018DC613B}"/>
                </c:ext>
              </c:extLst>
            </c:dLbl>
            <c:dLbl>
              <c:idx val="3"/>
              <c:layout>
                <c:manualLayout>
                  <c:x val="-8.3463745435577181E-3"/>
                  <c:y val="5.143589858514828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2488-449F-8721-573018DC613B}"/>
                </c:ext>
              </c:extLst>
            </c:dLbl>
            <c:dLbl>
              <c:idx val="4"/>
              <c:layout>
                <c:manualLayout>
                  <c:x val="-4.5905059989566954E-2"/>
                  <c:y val="-5.486495849082483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488-449F-8721-573018DC613B}"/>
                </c:ext>
              </c:extLst>
            </c:dLbl>
            <c:dLbl>
              <c:idx val="5"/>
              <c:layout>
                <c:manualLayout>
                  <c:x val="-3.1298904538341159E-2"/>
                  <c:y val="4.114871886811862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488-449F-8721-573018DC613B}"/>
                </c:ext>
              </c:extLst>
            </c:dLbl>
            <c:dLbl>
              <c:idx val="6"/>
              <c:layout>
                <c:manualLayout>
                  <c:x val="-4.3818466353677775E-2"/>
                  <c:y val="-2.743247924541241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2488-449F-8721-573018DC613B}"/>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Data!$A$31:$A$37</c:f>
              <c:strCache>
                <c:ptCount val="7"/>
                <c:pt idx="0">
                  <c:v>World </c:v>
                </c:pt>
                <c:pt idx="1">
                  <c:v>Botswana </c:v>
                </c:pt>
                <c:pt idx="2">
                  <c:v>St. Vincent and the Grenadines</c:v>
                </c:pt>
                <c:pt idx="3">
                  <c:v>Eswatini </c:v>
                </c:pt>
                <c:pt idx="4">
                  <c:v>Namibia   </c:v>
                </c:pt>
                <c:pt idx="5">
                  <c:v>St. Lucia </c:v>
                </c:pt>
                <c:pt idx="6">
                  <c:v>South Africa </c:v>
                </c:pt>
              </c:strCache>
            </c:strRef>
          </c:cat>
          <c:val>
            <c:numRef>
              <c:f>Data!$B$31:$B$37</c:f>
              <c:numCache>
                <c:formatCode>0.00%</c:formatCode>
                <c:ptCount val="7"/>
                <c:pt idx="0">
                  <c:v>0.128</c:v>
                </c:pt>
                <c:pt idx="1">
                  <c:v>0.371</c:v>
                </c:pt>
                <c:pt idx="2">
                  <c:v>0.41399999999999998</c:v>
                </c:pt>
                <c:pt idx="3">
                  <c:v>0.442</c:v>
                </c:pt>
                <c:pt idx="4">
                  <c:v>0.44400000000000001</c:v>
                </c:pt>
                <c:pt idx="5">
                  <c:v>0.45200000000000001</c:v>
                </c:pt>
                <c:pt idx="6">
                  <c:v>0.52900000000000003</c:v>
                </c:pt>
              </c:numCache>
            </c:numRef>
          </c:val>
          <c:smooth val="0"/>
          <c:extLst>
            <c:ext xmlns:c16="http://schemas.microsoft.com/office/drawing/2014/chart" uri="{C3380CC4-5D6E-409C-BE32-E72D297353CC}">
              <c16:uniqueId val="{00000006-2488-449F-8721-573018DC613B}"/>
            </c:ext>
          </c:extLst>
        </c:ser>
        <c:dLbls>
          <c:showLegendKey val="0"/>
          <c:showVal val="0"/>
          <c:showCatName val="0"/>
          <c:showSerName val="0"/>
          <c:showPercent val="0"/>
          <c:showBubbleSize val="0"/>
        </c:dLbls>
        <c:marker val="1"/>
        <c:smooth val="0"/>
        <c:axId val="985326111"/>
        <c:axId val="821109855"/>
      </c:lineChart>
      <c:catAx>
        <c:axId val="98532611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821109855"/>
        <c:crosses val="autoZero"/>
        <c:auto val="1"/>
        <c:lblAlgn val="ctr"/>
        <c:lblOffset val="100"/>
        <c:noMultiLvlLbl val="0"/>
      </c:catAx>
      <c:valAx>
        <c:axId val="821109855"/>
        <c:scaling>
          <c:orientation val="minMax"/>
        </c:scaling>
        <c:delete val="1"/>
        <c:axPos val="l"/>
        <c:numFmt formatCode="0.00%" sourceLinked="1"/>
        <c:majorTickMark val="none"/>
        <c:minorTickMark val="none"/>
        <c:tickLblPos val="nextTo"/>
        <c:crossAx val="98532611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46.png"/></Relationships>
</file>

<file path=ppt/diagrams/_rels/drawing2.xml.rels><?xml version="1.0" encoding="UTF-8" standalone="yes"?>
<Relationships xmlns="http://schemas.openxmlformats.org/package/2006/relationships"><Relationship Id="rId8" Type="http://schemas.openxmlformats.org/officeDocument/2006/relationships/image" Target="../media/image45.sv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svg"/><Relationship Id="rId1" Type="http://schemas.openxmlformats.org/officeDocument/2006/relationships/image" Target="../media/image38.png"/><Relationship Id="rId6" Type="http://schemas.openxmlformats.org/officeDocument/2006/relationships/image" Target="../media/image43.svg"/><Relationship Id="rId5" Type="http://schemas.openxmlformats.org/officeDocument/2006/relationships/image" Target="../media/image42.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46.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CEAAEA-B34A-4AA3-9BAD-A8653DC4010B}" type="doc">
      <dgm:prSet loTypeId="urn:microsoft.com/office/officeart/2005/8/layout/hChevron3" loCatId="process" qsTypeId="urn:microsoft.com/office/officeart/2005/8/quickstyle/simple1" qsCatId="simple" csTypeId="urn:microsoft.com/office/officeart/2005/8/colors/colorful1" csCatId="colorful" phldr="1"/>
      <dgm:spPr/>
    </dgm:pt>
    <dgm:pt modelId="{A4BEB92E-BA40-4939-B4AE-068FD01EE569}">
      <dgm:prSet phldrT="[Text]" custT="1"/>
      <dgm:spPr/>
      <dgm:t>
        <a:bodyPr/>
        <a:lstStyle/>
        <a:p>
          <a:r>
            <a:rPr lang="en-US" sz="2800" b="1" dirty="0"/>
            <a:t>Gen 1</a:t>
          </a:r>
          <a:endParaRPr lang="en-CA" sz="2800" b="1" dirty="0"/>
        </a:p>
      </dgm:t>
    </dgm:pt>
    <dgm:pt modelId="{12593D07-A4AA-46DB-8310-690EEC8A3330}" type="parTrans" cxnId="{E196AF90-D2F2-4185-BB29-FF78806B2DB2}">
      <dgm:prSet/>
      <dgm:spPr/>
      <dgm:t>
        <a:bodyPr/>
        <a:lstStyle/>
        <a:p>
          <a:endParaRPr lang="en-CA"/>
        </a:p>
      </dgm:t>
    </dgm:pt>
    <dgm:pt modelId="{611B343F-1BDF-49EE-A45B-C1B22727BD76}" type="sibTrans" cxnId="{E196AF90-D2F2-4185-BB29-FF78806B2DB2}">
      <dgm:prSet/>
      <dgm:spPr/>
      <dgm:t>
        <a:bodyPr/>
        <a:lstStyle/>
        <a:p>
          <a:endParaRPr lang="en-CA"/>
        </a:p>
      </dgm:t>
    </dgm:pt>
    <dgm:pt modelId="{3A2F8977-576A-487B-9A8B-165007EAB9F9}">
      <dgm:prSet phldrT="[Text]" custT="1"/>
      <dgm:spPr/>
      <dgm:t>
        <a:bodyPr/>
        <a:lstStyle/>
        <a:p>
          <a:r>
            <a:rPr lang="en-US" sz="2800" b="1" dirty="0"/>
            <a:t>Gen 2</a:t>
          </a:r>
          <a:endParaRPr lang="en-CA" sz="2800" b="1" dirty="0"/>
        </a:p>
      </dgm:t>
    </dgm:pt>
    <dgm:pt modelId="{413CAA4A-6C5A-445A-A841-28627A49289B}" type="parTrans" cxnId="{1ABB2DA4-76DD-4337-996C-1A6C64C07342}">
      <dgm:prSet/>
      <dgm:spPr/>
      <dgm:t>
        <a:bodyPr/>
        <a:lstStyle/>
        <a:p>
          <a:endParaRPr lang="en-CA"/>
        </a:p>
      </dgm:t>
    </dgm:pt>
    <dgm:pt modelId="{B55F2F20-2A82-4DED-8B69-7B87FA5F4D59}" type="sibTrans" cxnId="{1ABB2DA4-76DD-4337-996C-1A6C64C07342}">
      <dgm:prSet/>
      <dgm:spPr/>
      <dgm:t>
        <a:bodyPr/>
        <a:lstStyle/>
        <a:p>
          <a:endParaRPr lang="en-CA"/>
        </a:p>
      </dgm:t>
    </dgm:pt>
    <dgm:pt modelId="{FEB23726-7E7B-4A3D-A234-B6FB738C32F1}">
      <dgm:prSet phldrT="[Text]" custT="1"/>
      <dgm:spPr/>
      <dgm:t>
        <a:bodyPr/>
        <a:lstStyle/>
        <a:p>
          <a:r>
            <a:rPr lang="en-US" sz="2800" b="1" dirty="0"/>
            <a:t>Gen 3</a:t>
          </a:r>
          <a:endParaRPr lang="en-CA" sz="2800" b="1" dirty="0"/>
        </a:p>
      </dgm:t>
    </dgm:pt>
    <dgm:pt modelId="{92BC52C9-1105-4534-81DD-2346339C5F64}" type="parTrans" cxnId="{080F5F1C-F5D2-43A1-A0B6-DFD0A461447A}">
      <dgm:prSet/>
      <dgm:spPr/>
      <dgm:t>
        <a:bodyPr/>
        <a:lstStyle/>
        <a:p>
          <a:endParaRPr lang="en-CA"/>
        </a:p>
      </dgm:t>
    </dgm:pt>
    <dgm:pt modelId="{3CEFE776-C25E-481D-9F8B-944AD26EEDDF}" type="sibTrans" cxnId="{080F5F1C-F5D2-43A1-A0B6-DFD0A461447A}">
      <dgm:prSet/>
      <dgm:spPr/>
      <dgm:t>
        <a:bodyPr/>
        <a:lstStyle/>
        <a:p>
          <a:endParaRPr lang="en-CA"/>
        </a:p>
      </dgm:t>
    </dgm:pt>
    <dgm:pt modelId="{E425CA58-0719-4A63-8B76-D7A9446206B8}">
      <dgm:prSet phldrT="[Text]" custT="1"/>
      <dgm:spPr/>
      <dgm:t>
        <a:bodyPr/>
        <a:lstStyle/>
        <a:p>
          <a:r>
            <a:rPr lang="en-US" sz="2800" b="1" dirty="0"/>
            <a:t>Gen 4</a:t>
          </a:r>
          <a:endParaRPr lang="en-CA" sz="2800" b="1" dirty="0"/>
        </a:p>
      </dgm:t>
    </dgm:pt>
    <dgm:pt modelId="{D2B34C92-820B-401A-8426-211350675DF3}" type="parTrans" cxnId="{37249FC2-E586-411E-BD3E-E8E4E0AFBD0D}">
      <dgm:prSet/>
      <dgm:spPr/>
      <dgm:t>
        <a:bodyPr/>
        <a:lstStyle/>
        <a:p>
          <a:endParaRPr lang="en-CA"/>
        </a:p>
      </dgm:t>
    </dgm:pt>
    <dgm:pt modelId="{0A6F94FB-F98E-4E3C-9B3A-8255DAE8141C}" type="sibTrans" cxnId="{37249FC2-E586-411E-BD3E-E8E4E0AFBD0D}">
      <dgm:prSet/>
      <dgm:spPr/>
      <dgm:t>
        <a:bodyPr/>
        <a:lstStyle/>
        <a:p>
          <a:endParaRPr lang="en-CA"/>
        </a:p>
      </dgm:t>
    </dgm:pt>
    <dgm:pt modelId="{EEE4F647-3CAB-4E22-8FC0-F278503D138D}">
      <dgm:prSet phldrT="[Text]" custT="1"/>
      <dgm:spPr/>
      <dgm:t>
        <a:bodyPr/>
        <a:lstStyle/>
        <a:p>
          <a:r>
            <a:rPr lang="en-US" sz="2800" b="1" dirty="0"/>
            <a:t>Gen 5</a:t>
          </a:r>
          <a:endParaRPr lang="en-CA" sz="2800" b="1" dirty="0"/>
        </a:p>
      </dgm:t>
    </dgm:pt>
    <dgm:pt modelId="{4A040088-5602-403A-BCA0-9508F4439CE3}" type="parTrans" cxnId="{BBA86AC0-6C4E-4B9A-B47F-FE2F80B3F725}">
      <dgm:prSet/>
      <dgm:spPr/>
      <dgm:t>
        <a:bodyPr/>
        <a:lstStyle/>
        <a:p>
          <a:endParaRPr lang="en-CA"/>
        </a:p>
      </dgm:t>
    </dgm:pt>
    <dgm:pt modelId="{376760C7-54CE-4542-8979-A6C3135D88CD}" type="sibTrans" cxnId="{BBA86AC0-6C4E-4B9A-B47F-FE2F80B3F725}">
      <dgm:prSet/>
      <dgm:spPr/>
      <dgm:t>
        <a:bodyPr/>
        <a:lstStyle/>
        <a:p>
          <a:endParaRPr lang="en-CA"/>
        </a:p>
      </dgm:t>
    </dgm:pt>
    <dgm:pt modelId="{BABF4275-064B-48A1-8061-A884101AE9A0}" type="pres">
      <dgm:prSet presAssocID="{32CEAAEA-B34A-4AA3-9BAD-A8653DC4010B}" presName="Name0" presStyleCnt="0">
        <dgm:presLayoutVars>
          <dgm:dir/>
          <dgm:resizeHandles val="exact"/>
        </dgm:presLayoutVars>
      </dgm:prSet>
      <dgm:spPr/>
    </dgm:pt>
    <dgm:pt modelId="{6DA57ED7-21B6-4FD7-9C92-8A4C5A1C471C}" type="pres">
      <dgm:prSet presAssocID="{A4BEB92E-BA40-4939-B4AE-068FD01EE569}" presName="parTxOnly" presStyleLbl="node1" presStyleIdx="0" presStyleCnt="5">
        <dgm:presLayoutVars>
          <dgm:bulletEnabled val="1"/>
        </dgm:presLayoutVars>
      </dgm:prSet>
      <dgm:spPr/>
    </dgm:pt>
    <dgm:pt modelId="{F590AEC6-708C-49CF-BC73-AC89C0A28D21}" type="pres">
      <dgm:prSet presAssocID="{611B343F-1BDF-49EE-A45B-C1B22727BD76}" presName="parSpace" presStyleCnt="0"/>
      <dgm:spPr/>
    </dgm:pt>
    <dgm:pt modelId="{2A2A038E-0653-49C8-B906-FBEEEAB11C31}" type="pres">
      <dgm:prSet presAssocID="{3A2F8977-576A-487B-9A8B-165007EAB9F9}" presName="parTxOnly" presStyleLbl="node1" presStyleIdx="1" presStyleCnt="5">
        <dgm:presLayoutVars>
          <dgm:bulletEnabled val="1"/>
        </dgm:presLayoutVars>
      </dgm:prSet>
      <dgm:spPr/>
    </dgm:pt>
    <dgm:pt modelId="{A0E8F800-0129-4801-8FBE-685DC40BC98B}" type="pres">
      <dgm:prSet presAssocID="{B55F2F20-2A82-4DED-8B69-7B87FA5F4D59}" presName="parSpace" presStyleCnt="0"/>
      <dgm:spPr/>
    </dgm:pt>
    <dgm:pt modelId="{6D852E2E-78B5-4C23-946F-BDCBC548BBE0}" type="pres">
      <dgm:prSet presAssocID="{FEB23726-7E7B-4A3D-A234-B6FB738C32F1}" presName="parTxOnly" presStyleLbl="node1" presStyleIdx="2" presStyleCnt="5">
        <dgm:presLayoutVars>
          <dgm:bulletEnabled val="1"/>
        </dgm:presLayoutVars>
      </dgm:prSet>
      <dgm:spPr/>
    </dgm:pt>
    <dgm:pt modelId="{12EA949E-20CB-47CF-9064-CAEAC780FD11}" type="pres">
      <dgm:prSet presAssocID="{3CEFE776-C25E-481D-9F8B-944AD26EEDDF}" presName="parSpace" presStyleCnt="0"/>
      <dgm:spPr/>
    </dgm:pt>
    <dgm:pt modelId="{2E44B36F-3075-4418-ACC2-7B4A738CE25C}" type="pres">
      <dgm:prSet presAssocID="{E425CA58-0719-4A63-8B76-D7A9446206B8}" presName="parTxOnly" presStyleLbl="node1" presStyleIdx="3" presStyleCnt="5">
        <dgm:presLayoutVars>
          <dgm:bulletEnabled val="1"/>
        </dgm:presLayoutVars>
      </dgm:prSet>
      <dgm:spPr/>
    </dgm:pt>
    <dgm:pt modelId="{81282CB1-AB79-4D76-9E4A-31299ED81634}" type="pres">
      <dgm:prSet presAssocID="{0A6F94FB-F98E-4E3C-9B3A-8255DAE8141C}" presName="parSpace" presStyleCnt="0"/>
      <dgm:spPr/>
    </dgm:pt>
    <dgm:pt modelId="{262C16C9-DC37-4813-BF69-39A5AE357797}" type="pres">
      <dgm:prSet presAssocID="{EEE4F647-3CAB-4E22-8FC0-F278503D138D}" presName="parTxOnly" presStyleLbl="node1" presStyleIdx="4" presStyleCnt="5">
        <dgm:presLayoutVars>
          <dgm:bulletEnabled val="1"/>
        </dgm:presLayoutVars>
      </dgm:prSet>
      <dgm:spPr/>
    </dgm:pt>
  </dgm:ptLst>
  <dgm:cxnLst>
    <dgm:cxn modelId="{926F5C0D-BFC5-43C1-A2C3-1C0BD9A3A4AE}" type="presOf" srcId="{A4BEB92E-BA40-4939-B4AE-068FD01EE569}" destId="{6DA57ED7-21B6-4FD7-9C92-8A4C5A1C471C}" srcOrd="0" destOrd="0" presId="urn:microsoft.com/office/officeart/2005/8/layout/hChevron3"/>
    <dgm:cxn modelId="{080F5F1C-F5D2-43A1-A0B6-DFD0A461447A}" srcId="{32CEAAEA-B34A-4AA3-9BAD-A8653DC4010B}" destId="{FEB23726-7E7B-4A3D-A234-B6FB738C32F1}" srcOrd="2" destOrd="0" parTransId="{92BC52C9-1105-4534-81DD-2346339C5F64}" sibTransId="{3CEFE776-C25E-481D-9F8B-944AD26EEDDF}"/>
    <dgm:cxn modelId="{F6B60A64-2817-4CA2-BF58-EB25ABE0CA0C}" type="presOf" srcId="{EEE4F647-3CAB-4E22-8FC0-F278503D138D}" destId="{262C16C9-DC37-4813-BF69-39A5AE357797}" srcOrd="0" destOrd="0" presId="urn:microsoft.com/office/officeart/2005/8/layout/hChevron3"/>
    <dgm:cxn modelId="{41DAAB6A-E343-4E02-994C-855B6B72B1B5}" type="presOf" srcId="{3A2F8977-576A-487B-9A8B-165007EAB9F9}" destId="{2A2A038E-0653-49C8-B906-FBEEEAB11C31}" srcOrd="0" destOrd="0" presId="urn:microsoft.com/office/officeart/2005/8/layout/hChevron3"/>
    <dgm:cxn modelId="{FAB84D74-FE43-46BA-B1C3-1441557C4913}" type="presOf" srcId="{32CEAAEA-B34A-4AA3-9BAD-A8653DC4010B}" destId="{BABF4275-064B-48A1-8061-A884101AE9A0}" srcOrd="0" destOrd="0" presId="urn:microsoft.com/office/officeart/2005/8/layout/hChevron3"/>
    <dgm:cxn modelId="{F264667D-0A5D-4ADB-AF93-5496DE459789}" type="presOf" srcId="{E425CA58-0719-4A63-8B76-D7A9446206B8}" destId="{2E44B36F-3075-4418-ACC2-7B4A738CE25C}" srcOrd="0" destOrd="0" presId="urn:microsoft.com/office/officeart/2005/8/layout/hChevron3"/>
    <dgm:cxn modelId="{4F37EF81-E2F1-4CBC-B416-D223804E0AC1}" type="presOf" srcId="{FEB23726-7E7B-4A3D-A234-B6FB738C32F1}" destId="{6D852E2E-78B5-4C23-946F-BDCBC548BBE0}" srcOrd="0" destOrd="0" presId="urn:microsoft.com/office/officeart/2005/8/layout/hChevron3"/>
    <dgm:cxn modelId="{E196AF90-D2F2-4185-BB29-FF78806B2DB2}" srcId="{32CEAAEA-B34A-4AA3-9BAD-A8653DC4010B}" destId="{A4BEB92E-BA40-4939-B4AE-068FD01EE569}" srcOrd="0" destOrd="0" parTransId="{12593D07-A4AA-46DB-8310-690EEC8A3330}" sibTransId="{611B343F-1BDF-49EE-A45B-C1B22727BD76}"/>
    <dgm:cxn modelId="{1ABB2DA4-76DD-4337-996C-1A6C64C07342}" srcId="{32CEAAEA-B34A-4AA3-9BAD-A8653DC4010B}" destId="{3A2F8977-576A-487B-9A8B-165007EAB9F9}" srcOrd="1" destOrd="0" parTransId="{413CAA4A-6C5A-445A-A841-28627A49289B}" sibTransId="{B55F2F20-2A82-4DED-8B69-7B87FA5F4D59}"/>
    <dgm:cxn modelId="{BBA86AC0-6C4E-4B9A-B47F-FE2F80B3F725}" srcId="{32CEAAEA-B34A-4AA3-9BAD-A8653DC4010B}" destId="{EEE4F647-3CAB-4E22-8FC0-F278503D138D}" srcOrd="4" destOrd="0" parTransId="{4A040088-5602-403A-BCA0-9508F4439CE3}" sibTransId="{376760C7-54CE-4542-8979-A6C3135D88CD}"/>
    <dgm:cxn modelId="{37249FC2-E586-411E-BD3E-E8E4E0AFBD0D}" srcId="{32CEAAEA-B34A-4AA3-9BAD-A8653DC4010B}" destId="{E425CA58-0719-4A63-8B76-D7A9446206B8}" srcOrd="3" destOrd="0" parTransId="{D2B34C92-820B-401A-8426-211350675DF3}" sibTransId="{0A6F94FB-F98E-4E3C-9B3A-8255DAE8141C}"/>
    <dgm:cxn modelId="{2E576182-A4C3-48CA-8C0D-B133AB96F15D}" type="presParOf" srcId="{BABF4275-064B-48A1-8061-A884101AE9A0}" destId="{6DA57ED7-21B6-4FD7-9C92-8A4C5A1C471C}" srcOrd="0" destOrd="0" presId="urn:microsoft.com/office/officeart/2005/8/layout/hChevron3"/>
    <dgm:cxn modelId="{A321BA7F-168A-4755-8AA7-087CD842E500}" type="presParOf" srcId="{BABF4275-064B-48A1-8061-A884101AE9A0}" destId="{F590AEC6-708C-49CF-BC73-AC89C0A28D21}" srcOrd="1" destOrd="0" presId="urn:microsoft.com/office/officeart/2005/8/layout/hChevron3"/>
    <dgm:cxn modelId="{BFE3D260-6250-4115-921D-4D7A82BD206D}" type="presParOf" srcId="{BABF4275-064B-48A1-8061-A884101AE9A0}" destId="{2A2A038E-0653-49C8-B906-FBEEEAB11C31}" srcOrd="2" destOrd="0" presId="urn:microsoft.com/office/officeart/2005/8/layout/hChevron3"/>
    <dgm:cxn modelId="{8EA5BED2-4157-4A49-ABE3-74C8E650BC2C}" type="presParOf" srcId="{BABF4275-064B-48A1-8061-A884101AE9A0}" destId="{A0E8F800-0129-4801-8FBE-685DC40BC98B}" srcOrd="3" destOrd="0" presId="urn:microsoft.com/office/officeart/2005/8/layout/hChevron3"/>
    <dgm:cxn modelId="{147C76C8-D083-4E5B-9BA9-2283A9AD41BC}" type="presParOf" srcId="{BABF4275-064B-48A1-8061-A884101AE9A0}" destId="{6D852E2E-78B5-4C23-946F-BDCBC548BBE0}" srcOrd="4" destOrd="0" presId="urn:microsoft.com/office/officeart/2005/8/layout/hChevron3"/>
    <dgm:cxn modelId="{766DE114-0EAD-4BC9-85E9-0ACB352722F8}" type="presParOf" srcId="{BABF4275-064B-48A1-8061-A884101AE9A0}" destId="{12EA949E-20CB-47CF-9064-CAEAC780FD11}" srcOrd="5" destOrd="0" presId="urn:microsoft.com/office/officeart/2005/8/layout/hChevron3"/>
    <dgm:cxn modelId="{3D88F90E-91C6-4EE3-A8BA-D99B5276BF90}" type="presParOf" srcId="{BABF4275-064B-48A1-8061-A884101AE9A0}" destId="{2E44B36F-3075-4418-ACC2-7B4A738CE25C}" srcOrd="6" destOrd="0" presId="urn:microsoft.com/office/officeart/2005/8/layout/hChevron3"/>
    <dgm:cxn modelId="{89E959AE-F686-47C2-9927-8CEF795BD467}" type="presParOf" srcId="{BABF4275-064B-48A1-8061-A884101AE9A0}" destId="{81282CB1-AB79-4D76-9E4A-31299ED81634}" srcOrd="7" destOrd="0" presId="urn:microsoft.com/office/officeart/2005/8/layout/hChevron3"/>
    <dgm:cxn modelId="{D55015DF-7D24-4EB1-B306-FD82F2A3DD19}" type="presParOf" srcId="{BABF4275-064B-48A1-8061-A884101AE9A0}" destId="{262C16C9-DC37-4813-BF69-39A5AE357797}" srcOrd="8" destOrd="0" presId="urn:microsoft.com/office/officeart/2005/8/layout/hChevron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D5D11D-0B9B-4C4F-9A06-CF3B7A9A937C}"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493A9DF0-E14B-47D0-93EE-A9D518786C74}">
      <dgm:prSet/>
      <dgm:spPr/>
      <dgm:t>
        <a:bodyPr/>
        <a:lstStyle/>
        <a:p>
          <a:pPr>
            <a:lnSpc>
              <a:spcPct val="100000"/>
            </a:lnSpc>
            <a:defRPr cap="all"/>
          </a:pPr>
          <a:r>
            <a:rPr lang="en-US" b="1"/>
            <a:t>Content</a:t>
          </a:r>
          <a:r>
            <a:rPr lang="en-US"/>
            <a:t>: Self-learning materials in print and digital formats</a:t>
          </a:r>
        </a:p>
      </dgm:t>
    </dgm:pt>
    <dgm:pt modelId="{4E0A0752-3618-4D6A-9F61-D419ABF89413}" type="parTrans" cxnId="{0801CA3E-D985-4E02-A9DD-167DC526A8BE}">
      <dgm:prSet/>
      <dgm:spPr/>
      <dgm:t>
        <a:bodyPr/>
        <a:lstStyle/>
        <a:p>
          <a:endParaRPr lang="en-US"/>
        </a:p>
      </dgm:t>
    </dgm:pt>
    <dgm:pt modelId="{C07B186F-10FA-44A3-8231-3F3437CAB86E}" type="sibTrans" cxnId="{0801CA3E-D985-4E02-A9DD-167DC526A8BE}">
      <dgm:prSet/>
      <dgm:spPr/>
      <dgm:t>
        <a:bodyPr/>
        <a:lstStyle/>
        <a:p>
          <a:endParaRPr lang="en-US"/>
        </a:p>
      </dgm:t>
    </dgm:pt>
    <dgm:pt modelId="{A0C102E8-49F6-48BA-BFB0-22E6D540CEE8}">
      <dgm:prSet/>
      <dgm:spPr/>
      <dgm:t>
        <a:bodyPr/>
        <a:lstStyle/>
        <a:p>
          <a:pPr>
            <a:lnSpc>
              <a:spcPct val="100000"/>
            </a:lnSpc>
            <a:defRPr cap="all"/>
          </a:pPr>
          <a:r>
            <a:rPr lang="en-US" b="1"/>
            <a:t>Delivery</a:t>
          </a:r>
          <a:r>
            <a:rPr lang="en-US"/>
            <a:t>: Use campus-based face-to- face contact and use of online technologies</a:t>
          </a:r>
        </a:p>
      </dgm:t>
    </dgm:pt>
    <dgm:pt modelId="{A24AF2A7-2923-414A-B774-031E9BC4DB1F}" type="parTrans" cxnId="{867D5D7F-959C-4C9A-B813-A5DFB519A9A4}">
      <dgm:prSet/>
      <dgm:spPr/>
      <dgm:t>
        <a:bodyPr/>
        <a:lstStyle/>
        <a:p>
          <a:endParaRPr lang="en-US"/>
        </a:p>
      </dgm:t>
    </dgm:pt>
    <dgm:pt modelId="{D6E1B8E3-FA5C-4FB0-9DD3-0E84D537FEE4}" type="sibTrans" cxnId="{867D5D7F-959C-4C9A-B813-A5DFB519A9A4}">
      <dgm:prSet/>
      <dgm:spPr/>
      <dgm:t>
        <a:bodyPr/>
        <a:lstStyle/>
        <a:p>
          <a:endParaRPr lang="en-US"/>
        </a:p>
      </dgm:t>
    </dgm:pt>
    <dgm:pt modelId="{F4A2DBF4-7BB9-427A-B2A8-D9DE8EB055C8}">
      <dgm:prSet/>
      <dgm:spPr/>
      <dgm:t>
        <a:bodyPr/>
        <a:lstStyle/>
        <a:p>
          <a:pPr>
            <a:lnSpc>
              <a:spcPct val="100000"/>
            </a:lnSpc>
            <a:defRPr cap="all"/>
          </a:pPr>
          <a:r>
            <a:rPr lang="en-US" b="1"/>
            <a:t>Recognition</a:t>
          </a:r>
          <a:r>
            <a:rPr lang="en-US"/>
            <a:t>: Formal credentials</a:t>
          </a:r>
        </a:p>
      </dgm:t>
    </dgm:pt>
    <dgm:pt modelId="{FB2FB741-E4FC-4659-BF2E-F238BB6DFCAA}" type="parTrans" cxnId="{F57FBE06-6C9E-4CDF-8498-3E17C3D4E3B4}">
      <dgm:prSet/>
      <dgm:spPr/>
      <dgm:t>
        <a:bodyPr/>
        <a:lstStyle/>
        <a:p>
          <a:endParaRPr lang="en-US"/>
        </a:p>
      </dgm:t>
    </dgm:pt>
    <dgm:pt modelId="{1A4F07AC-5E40-4866-9130-02B11DBFE205}" type="sibTrans" cxnId="{F57FBE06-6C9E-4CDF-8498-3E17C3D4E3B4}">
      <dgm:prSet/>
      <dgm:spPr/>
      <dgm:t>
        <a:bodyPr/>
        <a:lstStyle/>
        <a:p>
          <a:endParaRPr lang="en-US"/>
        </a:p>
      </dgm:t>
    </dgm:pt>
    <dgm:pt modelId="{47A9E3B7-D0D1-48E1-87FE-CEDC392584B5}">
      <dgm:prSet/>
      <dgm:spPr/>
      <dgm:t>
        <a:bodyPr/>
        <a:lstStyle/>
        <a:p>
          <a:pPr>
            <a:lnSpc>
              <a:spcPct val="100000"/>
            </a:lnSpc>
            <a:defRPr cap="all"/>
          </a:pPr>
          <a:r>
            <a:rPr lang="en-US" b="1"/>
            <a:t>Flexibility</a:t>
          </a:r>
          <a:r>
            <a:rPr lang="en-US"/>
            <a:t>: Programmes replicate face-to-face mode</a:t>
          </a:r>
        </a:p>
      </dgm:t>
    </dgm:pt>
    <dgm:pt modelId="{05F7AA8E-D1EB-42B5-B544-D975A2205F5B}" type="parTrans" cxnId="{1A343D4C-C355-4E73-9428-291D37A08BC4}">
      <dgm:prSet/>
      <dgm:spPr/>
      <dgm:t>
        <a:bodyPr/>
        <a:lstStyle/>
        <a:p>
          <a:endParaRPr lang="en-US"/>
        </a:p>
      </dgm:t>
    </dgm:pt>
    <dgm:pt modelId="{D98A363A-4C37-4102-86BA-8ACE4AD093CC}" type="sibTrans" cxnId="{1A343D4C-C355-4E73-9428-291D37A08BC4}">
      <dgm:prSet/>
      <dgm:spPr/>
      <dgm:t>
        <a:bodyPr/>
        <a:lstStyle/>
        <a:p>
          <a:endParaRPr lang="en-US"/>
        </a:p>
      </dgm:t>
    </dgm:pt>
    <dgm:pt modelId="{2924C854-35E8-44DD-9E68-04F128F36DCB}">
      <dgm:prSet/>
      <dgm:spPr/>
      <dgm:t>
        <a:bodyPr/>
        <a:lstStyle/>
        <a:p>
          <a:pPr>
            <a:lnSpc>
              <a:spcPct val="100000"/>
            </a:lnSpc>
            <a:defRPr cap="all"/>
          </a:pPr>
          <a:r>
            <a:rPr lang="en-US" b="1"/>
            <a:t>Openness</a:t>
          </a:r>
          <a:r>
            <a:rPr lang="en-US"/>
            <a:t>:  Limited</a:t>
          </a:r>
        </a:p>
      </dgm:t>
    </dgm:pt>
    <dgm:pt modelId="{162BDBC5-FBDF-4E60-889B-3AB1274D5666}" type="parTrans" cxnId="{90287CF8-A221-4FDF-8719-437E7CB6D639}">
      <dgm:prSet/>
      <dgm:spPr/>
      <dgm:t>
        <a:bodyPr/>
        <a:lstStyle/>
        <a:p>
          <a:endParaRPr lang="en-US"/>
        </a:p>
      </dgm:t>
    </dgm:pt>
    <dgm:pt modelId="{607B8FD8-AC88-4518-A2BB-91A96C2ED11A}" type="sibTrans" cxnId="{90287CF8-A221-4FDF-8719-437E7CB6D639}">
      <dgm:prSet/>
      <dgm:spPr/>
      <dgm:t>
        <a:bodyPr/>
        <a:lstStyle/>
        <a:p>
          <a:endParaRPr lang="en-US"/>
        </a:p>
      </dgm:t>
    </dgm:pt>
    <dgm:pt modelId="{3D7DC61F-3946-47E5-86B9-23A2AB1DDAB6}" type="pres">
      <dgm:prSet presAssocID="{B8D5D11D-0B9B-4C4F-9A06-CF3B7A9A937C}" presName="root" presStyleCnt="0">
        <dgm:presLayoutVars>
          <dgm:dir/>
          <dgm:resizeHandles val="exact"/>
        </dgm:presLayoutVars>
      </dgm:prSet>
      <dgm:spPr/>
    </dgm:pt>
    <dgm:pt modelId="{2010461C-D62B-4DBE-9B55-6F2CE654B115}" type="pres">
      <dgm:prSet presAssocID="{493A9DF0-E14B-47D0-93EE-A9D518786C74}" presName="compNode" presStyleCnt="0"/>
      <dgm:spPr/>
    </dgm:pt>
    <dgm:pt modelId="{DDB1E966-4090-4069-B781-95DE6FAD2D4B}" type="pres">
      <dgm:prSet presAssocID="{493A9DF0-E14B-47D0-93EE-A9D518786C74}" presName="iconBgRect" presStyleLbl="bgShp" presStyleIdx="0" presStyleCnt="5"/>
      <dgm:spPr>
        <a:prstGeom prst="round2DiagRect">
          <a:avLst>
            <a:gd name="adj1" fmla="val 29727"/>
            <a:gd name="adj2" fmla="val 0"/>
          </a:avLst>
        </a:prstGeom>
      </dgm:spPr>
    </dgm:pt>
    <dgm:pt modelId="{7CA288D2-E3CA-47FD-ACB9-1F0134184F75}" type="pres">
      <dgm:prSet presAssocID="{493A9DF0-E14B-47D0-93EE-A9D518786C74}"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aptop"/>
        </a:ext>
      </dgm:extLst>
    </dgm:pt>
    <dgm:pt modelId="{DF1450CA-D57C-4BA9-BAB6-38AD120D4919}" type="pres">
      <dgm:prSet presAssocID="{493A9DF0-E14B-47D0-93EE-A9D518786C74}" presName="spaceRect" presStyleCnt="0"/>
      <dgm:spPr/>
    </dgm:pt>
    <dgm:pt modelId="{40B95A4E-F51C-455C-946E-CC66C651E0F4}" type="pres">
      <dgm:prSet presAssocID="{493A9DF0-E14B-47D0-93EE-A9D518786C74}" presName="textRect" presStyleLbl="revTx" presStyleIdx="0" presStyleCnt="5">
        <dgm:presLayoutVars>
          <dgm:chMax val="1"/>
          <dgm:chPref val="1"/>
        </dgm:presLayoutVars>
      </dgm:prSet>
      <dgm:spPr/>
    </dgm:pt>
    <dgm:pt modelId="{4C8588F9-19EC-4C11-AB52-D8C98BBFCC65}" type="pres">
      <dgm:prSet presAssocID="{C07B186F-10FA-44A3-8231-3F3437CAB86E}" presName="sibTrans" presStyleCnt="0"/>
      <dgm:spPr/>
    </dgm:pt>
    <dgm:pt modelId="{0DC5DA9A-82A5-41CB-852B-69037E6AF102}" type="pres">
      <dgm:prSet presAssocID="{A0C102E8-49F6-48BA-BFB0-22E6D540CEE8}" presName="compNode" presStyleCnt="0"/>
      <dgm:spPr/>
    </dgm:pt>
    <dgm:pt modelId="{9C66AB7B-5C7B-47FB-BF22-AA9E9CD2245A}" type="pres">
      <dgm:prSet presAssocID="{A0C102E8-49F6-48BA-BFB0-22E6D540CEE8}" presName="iconBgRect" presStyleLbl="bgShp" presStyleIdx="1" presStyleCnt="5"/>
      <dgm:spPr>
        <a:prstGeom prst="round2DiagRect">
          <a:avLst>
            <a:gd name="adj1" fmla="val 29727"/>
            <a:gd name="adj2" fmla="val 0"/>
          </a:avLst>
        </a:prstGeom>
      </dgm:spPr>
    </dgm:pt>
    <dgm:pt modelId="{B07AA851-BFF5-4542-B526-99A0CB901746}" type="pres">
      <dgm:prSet presAssocID="{A0C102E8-49F6-48BA-BFB0-22E6D540CEE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mputer"/>
        </a:ext>
      </dgm:extLst>
    </dgm:pt>
    <dgm:pt modelId="{2790DFFC-4CF2-4284-B524-32E5E49B27D0}" type="pres">
      <dgm:prSet presAssocID="{A0C102E8-49F6-48BA-BFB0-22E6D540CEE8}" presName="spaceRect" presStyleCnt="0"/>
      <dgm:spPr/>
    </dgm:pt>
    <dgm:pt modelId="{7377108E-C3AC-47A8-8974-6F07EEF20865}" type="pres">
      <dgm:prSet presAssocID="{A0C102E8-49F6-48BA-BFB0-22E6D540CEE8}" presName="textRect" presStyleLbl="revTx" presStyleIdx="1" presStyleCnt="5">
        <dgm:presLayoutVars>
          <dgm:chMax val="1"/>
          <dgm:chPref val="1"/>
        </dgm:presLayoutVars>
      </dgm:prSet>
      <dgm:spPr/>
    </dgm:pt>
    <dgm:pt modelId="{E619DE00-0932-4312-9AA6-24B1F7E9D25C}" type="pres">
      <dgm:prSet presAssocID="{D6E1B8E3-FA5C-4FB0-9DD3-0E84D537FEE4}" presName="sibTrans" presStyleCnt="0"/>
      <dgm:spPr/>
    </dgm:pt>
    <dgm:pt modelId="{175FA4C5-2DC2-4250-A297-8B380BC23913}" type="pres">
      <dgm:prSet presAssocID="{F4A2DBF4-7BB9-427A-B2A8-D9DE8EB055C8}" presName="compNode" presStyleCnt="0"/>
      <dgm:spPr/>
    </dgm:pt>
    <dgm:pt modelId="{18404FA8-4240-49F9-8DF7-9A5FD5BF087B}" type="pres">
      <dgm:prSet presAssocID="{F4A2DBF4-7BB9-427A-B2A8-D9DE8EB055C8}" presName="iconBgRect" presStyleLbl="bgShp" presStyleIdx="2" presStyleCnt="5"/>
      <dgm:spPr>
        <a:prstGeom prst="round2DiagRect">
          <a:avLst>
            <a:gd name="adj1" fmla="val 29727"/>
            <a:gd name="adj2" fmla="val 0"/>
          </a:avLst>
        </a:prstGeom>
      </dgm:spPr>
    </dgm:pt>
    <dgm:pt modelId="{8EF7F3FB-48EB-41BD-B662-90E728CC33E8}" type="pres">
      <dgm:prSet presAssocID="{F4A2DBF4-7BB9-427A-B2A8-D9DE8EB055C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ibbon"/>
        </a:ext>
      </dgm:extLst>
    </dgm:pt>
    <dgm:pt modelId="{2D4B2718-7032-4AA6-B493-14010B966CD6}" type="pres">
      <dgm:prSet presAssocID="{F4A2DBF4-7BB9-427A-B2A8-D9DE8EB055C8}" presName="spaceRect" presStyleCnt="0"/>
      <dgm:spPr/>
    </dgm:pt>
    <dgm:pt modelId="{BAC7525B-79B9-406D-9C5E-21A1F05E7114}" type="pres">
      <dgm:prSet presAssocID="{F4A2DBF4-7BB9-427A-B2A8-D9DE8EB055C8}" presName="textRect" presStyleLbl="revTx" presStyleIdx="2" presStyleCnt="5">
        <dgm:presLayoutVars>
          <dgm:chMax val="1"/>
          <dgm:chPref val="1"/>
        </dgm:presLayoutVars>
      </dgm:prSet>
      <dgm:spPr/>
    </dgm:pt>
    <dgm:pt modelId="{89E69FC6-578C-4088-9571-95882A643554}" type="pres">
      <dgm:prSet presAssocID="{1A4F07AC-5E40-4866-9130-02B11DBFE205}" presName="sibTrans" presStyleCnt="0"/>
      <dgm:spPr/>
    </dgm:pt>
    <dgm:pt modelId="{C0E438A8-BC59-43D1-843C-C8F40C96F558}" type="pres">
      <dgm:prSet presAssocID="{47A9E3B7-D0D1-48E1-87FE-CEDC392584B5}" presName="compNode" presStyleCnt="0"/>
      <dgm:spPr/>
    </dgm:pt>
    <dgm:pt modelId="{C7F4A661-5875-47AF-BB61-861B420234D3}" type="pres">
      <dgm:prSet presAssocID="{47A9E3B7-D0D1-48E1-87FE-CEDC392584B5}" presName="iconBgRect" presStyleLbl="bgShp" presStyleIdx="3" presStyleCnt="5"/>
      <dgm:spPr>
        <a:prstGeom prst="round2DiagRect">
          <a:avLst>
            <a:gd name="adj1" fmla="val 29727"/>
            <a:gd name="adj2" fmla="val 0"/>
          </a:avLst>
        </a:prstGeom>
      </dgm:spPr>
    </dgm:pt>
    <dgm:pt modelId="{C5ED6FE4-6C51-4796-8E7A-6BF2E9A71EF0}" type="pres">
      <dgm:prSet presAssocID="{47A9E3B7-D0D1-48E1-87FE-CEDC392584B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unny Face with Solid Fill"/>
        </a:ext>
      </dgm:extLst>
    </dgm:pt>
    <dgm:pt modelId="{1C3514B1-2C35-493E-8413-3CE3C6DB9C05}" type="pres">
      <dgm:prSet presAssocID="{47A9E3B7-D0D1-48E1-87FE-CEDC392584B5}" presName="spaceRect" presStyleCnt="0"/>
      <dgm:spPr/>
    </dgm:pt>
    <dgm:pt modelId="{D4BC3C22-345A-420D-8511-0CB4CA3E2DC4}" type="pres">
      <dgm:prSet presAssocID="{47A9E3B7-D0D1-48E1-87FE-CEDC392584B5}" presName="textRect" presStyleLbl="revTx" presStyleIdx="3" presStyleCnt="5">
        <dgm:presLayoutVars>
          <dgm:chMax val="1"/>
          <dgm:chPref val="1"/>
        </dgm:presLayoutVars>
      </dgm:prSet>
      <dgm:spPr/>
    </dgm:pt>
    <dgm:pt modelId="{863314EE-6521-4EBA-9951-EE972A2D6502}" type="pres">
      <dgm:prSet presAssocID="{D98A363A-4C37-4102-86BA-8ACE4AD093CC}" presName="sibTrans" presStyleCnt="0"/>
      <dgm:spPr/>
    </dgm:pt>
    <dgm:pt modelId="{E796D288-D957-48E8-BC73-722DC63D4668}" type="pres">
      <dgm:prSet presAssocID="{2924C854-35E8-44DD-9E68-04F128F36DCB}" presName="compNode" presStyleCnt="0"/>
      <dgm:spPr/>
    </dgm:pt>
    <dgm:pt modelId="{2958600A-4036-4406-82A1-AC4EDB2B00D4}" type="pres">
      <dgm:prSet presAssocID="{2924C854-35E8-44DD-9E68-04F128F36DCB}" presName="iconBgRect" presStyleLbl="bgShp" presStyleIdx="4" presStyleCnt="5"/>
      <dgm:spPr>
        <a:prstGeom prst="round2DiagRect">
          <a:avLst>
            <a:gd name="adj1" fmla="val 29727"/>
            <a:gd name="adj2" fmla="val 0"/>
          </a:avLst>
        </a:prstGeom>
      </dgm:spPr>
    </dgm:pt>
    <dgm:pt modelId="{75AE9229-F719-4573-A3A6-5FFB520AE885}" type="pres">
      <dgm:prSet presAssocID="{2924C854-35E8-44DD-9E68-04F128F36DC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nlock"/>
        </a:ext>
      </dgm:extLst>
    </dgm:pt>
    <dgm:pt modelId="{7B5104A5-A39B-4590-B75C-4E04F942BC1C}" type="pres">
      <dgm:prSet presAssocID="{2924C854-35E8-44DD-9E68-04F128F36DCB}" presName="spaceRect" presStyleCnt="0"/>
      <dgm:spPr/>
    </dgm:pt>
    <dgm:pt modelId="{B28526C5-29DF-4CD6-BF76-CD52331EBBDB}" type="pres">
      <dgm:prSet presAssocID="{2924C854-35E8-44DD-9E68-04F128F36DCB}" presName="textRect" presStyleLbl="revTx" presStyleIdx="4" presStyleCnt="5">
        <dgm:presLayoutVars>
          <dgm:chMax val="1"/>
          <dgm:chPref val="1"/>
        </dgm:presLayoutVars>
      </dgm:prSet>
      <dgm:spPr/>
    </dgm:pt>
  </dgm:ptLst>
  <dgm:cxnLst>
    <dgm:cxn modelId="{D4360503-2987-4600-B3CC-51DDDAA9B03B}" type="presOf" srcId="{F4A2DBF4-7BB9-427A-B2A8-D9DE8EB055C8}" destId="{BAC7525B-79B9-406D-9C5E-21A1F05E7114}" srcOrd="0" destOrd="0" presId="urn:microsoft.com/office/officeart/2018/5/layout/IconLeafLabelList"/>
    <dgm:cxn modelId="{F57FBE06-6C9E-4CDF-8498-3E17C3D4E3B4}" srcId="{B8D5D11D-0B9B-4C4F-9A06-CF3B7A9A937C}" destId="{F4A2DBF4-7BB9-427A-B2A8-D9DE8EB055C8}" srcOrd="2" destOrd="0" parTransId="{FB2FB741-E4FC-4659-BF2E-F238BB6DFCAA}" sibTransId="{1A4F07AC-5E40-4866-9130-02B11DBFE205}"/>
    <dgm:cxn modelId="{680B3909-BE7A-4715-A947-AEBF496A6401}" type="presOf" srcId="{A0C102E8-49F6-48BA-BFB0-22E6D540CEE8}" destId="{7377108E-C3AC-47A8-8974-6F07EEF20865}" srcOrd="0" destOrd="0" presId="urn:microsoft.com/office/officeart/2018/5/layout/IconLeafLabelList"/>
    <dgm:cxn modelId="{C9DC3922-7A21-4910-A921-F45D3109BA0B}" type="presOf" srcId="{2924C854-35E8-44DD-9E68-04F128F36DCB}" destId="{B28526C5-29DF-4CD6-BF76-CD52331EBBDB}" srcOrd="0" destOrd="0" presId="urn:microsoft.com/office/officeart/2018/5/layout/IconLeafLabelList"/>
    <dgm:cxn modelId="{49186B22-5337-491D-90D5-39F34C924742}" type="presOf" srcId="{B8D5D11D-0B9B-4C4F-9A06-CF3B7A9A937C}" destId="{3D7DC61F-3946-47E5-86B9-23A2AB1DDAB6}" srcOrd="0" destOrd="0" presId="urn:microsoft.com/office/officeart/2018/5/layout/IconLeafLabelList"/>
    <dgm:cxn modelId="{0801CA3E-D985-4E02-A9DD-167DC526A8BE}" srcId="{B8D5D11D-0B9B-4C4F-9A06-CF3B7A9A937C}" destId="{493A9DF0-E14B-47D0-93EE-A9D518786C74}" srcOrd="0" destOrd="0" parTransId="{4E0A0752-3618-4D6A-9F61-D419ABF89413}" sibTransId="{C07B186F-10FA-44A3-8231-3F3437CAB86E}"/>
    <dgm:cxn modelId="{1A343D4C-C355-4E73-9428-291D37A08BC4}" srcId="{B8D5D11D-0B9B-4C4F-9A06-CF3B7A9A937C}" destId="{47A9E3B7-D0D1-48E1-87FE-CEDC392584B5}" srcOrd="3" destOrd="0" parTransId="{05F7AA8E-D1EB-42B5-B544-D975A2205F5B}" sibTransId="{D98A363A-4C37-4102-86BA-8ACE4AD093CC}"/>
    <dgm:cxn modelId="{5157447E-8ED6-4F9D-9686-23ECAA2CFFEE}" type="presOf" srcId="{493A9DF0-E14B-47D0-93EE-A9D518786C74}" destId="{40B95A4E-F51C-455C-946E-CC66C651E0F4}" srcOrd="0" destOrd="0" presId="urn:microsoft.com/office/officeart/2018/5/layout/IconLeafLabelList"/>
    <dgm:cxn modelId="{867D5D7F-959C-4C9A-B813-A5DFB519A9A4}" srcId="{B8D5D11D-0B9B-4C4F-9A06-CF3B7A9A937C}" destId="{A0C102E8-49F6-48BA-BFB0-22E6D540CEE8}" srcOrd="1" destOrd="0" parTransId="{A24AF2A7-2923-414A-B774-031E9BC4DB1F}" sibTransId="{D6E1B8E3-FA5C-4FB0-9DD3-0E84D537FEE4}"/>
    <dgm:cxn modelId="{B3F0B8D0-3F85-4727-89F8-220B06CCC8DA}" type="presOf" srcId="{47A9E3B7-D0D1-48E1-87FE-CEDC392584B5}" destId="{D4BC3C22-345A-420D-8511-0CB4CA3E2DC4}" srcOrd="0" destOrd="0" presId="urn:microsoft.com/office/officeart/2018/5/layout/IconLeafLabelList"/>
    <dgm:cxn modelId="{90287CF8-A221-4FDF-8719-437E7CB6D639}" srcId="{B8D5D11D-0B9B-4C4F-9A06-CF3B7A9A937C}" destId="{2924C854-35E8-44DD-9E68-04F128F36DCB}" srcOrd="4" destOrd="0" parTransId="{162BDBC5-FBDF-4E60-889B-3AB1274D5666}" sibTransId="{607B8FD8-AC88-4518-A2BB-91A96C2ED11A}"/>
    <dgm:cxn modelId="{58EA4A2D-FE1E-4161-A17D-7ACCAB5431C6}" type="presParOf" srcId="{3D7DC61F-3946-47E5-86B9-23A2AB1DDAB6}" destId="{2010461C-D62B-4DBE-9B55-6F2CE654B115}" srcOrd="0" destOrd="0" presId="urn:microsoft.com/office/officeart/2018/5/layout/IconLeafLabelList"/>
    <dgm:cxn modelId="{FB262315-5694-4214-ACDA-B7E952A84B9F}" type="presParOf" srcId="{2010461C-D62B-4DBE-9B55-6F2CE654B115}" destId="{DDB1E966-4090-4069-B781-95DE6FAD2D4B}" srcOrd="0" destOrd="0" presId="urn:microsoft.com/office/officeart/2018/5/layout/IconLeafLabelList"/>
    <dgm:cxn modelId="{55ACD634-7F15-4EFA-B0FF-B72F60A479E4}" type="presParOf" srcId="{2010461C-D62B-4DBE-9B55-6F2CE654B115}" destId="{7CA288D2-E3CA-47FD-ACB9-1F0134184F75}" srcOrd="1" destOrd="0" presId="urn:microsoft.com/office/officeart/2018/5/layout/IconLeafLabelList"/>
    <dgm:cxn modelId="{D6A6CDBB-B30A-4018-B53A-59C19A4BB968}" type="presParOf" srcId="{2010461C-D62B-4DBE-9B55-6F2CE654B115}" destId="{DF1450CA-D57C-4BA9-BAB6-38AD120D4919}" srcOrd="2" destOrd="0" presId="urn:microsoft.com/office/officeart/2018/5/layout/IconLeafLabelList"/>
    <dgm:cxn modelId="{25465978-E6E4-4E62-8894-8A70D6E8538C}" type="presParOf" srcId="{2010461C-D62B-4DBE-9B55-6F2CE654B115}" destId="{40B95A4E-F51C-455C-946E-CC66C651E0F4}" srcOrd="3" destOrd="0" presId="urn:microsoft.com/office/officeart/2018/5/layout/IconLeafLabelList"/>
    <dgm:cxn modelId="{52A61F75-3668-4682-8C92-EF7D13A2CCDA}" type="presParOf" srcId="{3D7DC61F-3946-47E5-86B9-23A2AB1DDAB6}" destId="{4C8588F9-19EC-4C11-AB52-D8C98BBFCC65}" srcOrd="1" destOrd="0" presId="urn:microsoft.com/office/officeart/2018/5/layout/IconLeafLabelList"/>
    <dgm:cxn modelId="{83C121EE-A615-4F7A-A814-8DE9FF53CA68}" type="presParOf" srcId="{3D7DC61F-3946-47E5-86B9-23A2AB1DDAB6}" destId="{0DC5DA9A-82A5-41CB-852B-69037E6AF102}" srcOrd="2" destOrd="0" presId="urn:microsoft.com/office/officeart/2018/5/layout/IconLeafLabelList"/>
    <dgm:cxn modelId="{C0B0FE9E-01CD-49F5-8D20-94DD6E2D6785}" type="presParOf" srcId="{0DC5DA9A-82A5-41CB-852B-69037E6AF102}" destId="{9C66AB7B-5C7B-47FB-BF22-AA9E9CD2245A}" srcOrd="0" destOrd="0" presId="urn:microsoft.com/office/officeart/2018/5/layout/IconLeafLabelList"/>
    <dgm:cxn modelId="{6AC197C6-13D3-4A22-A0AC-DE7D55D6D986}" type="presParOf" srcId="{0DC5DA9A-82A5-41CB-852B-69037E6AF102}" destId="{B07AA851-BFF5-4542-B526-99A0CB901746}" srcOrd="1" destOrd="0" presId="urn:microsoft.com/office/officeart/2018/5/layout/IconLeafLabelList"/>
    <dgm:cxn modelId="{94FDC907-22ED-4087-98B6-035B1460D9CF}" type="presParOf" srcId="{0DC5DA9A-82A5-41CB-852B-69037E6AF102}" destId="{2790DFFC-4CF2-4284-B524-32E5E49B27D0}" srcOrd="2" destOrd="0" presId="urn:microsoft.com/office/officeart/2018/5/layout/IconLeafLabelList"/>
    <dgm:cxn modelId="{3A97632E-89C4-4A98-A2E2-E51BA59EEDD4}" type="presParOf" srcId="{0DC5DA9A-82A5-41CB-852B-69037E6AF102}" destId="{7377108E-C3AC-47A8-8974-6F07EEF20865}" srcOrd="3" destOrd="0" presId="urn:microsoft.com/office/officeart/2018/5/layout/IconLeafLabelList"/>
    <dgm:cxn modelId="{15EA461A-6D4F-4EA1-853E-D9EE9E1F4405}" type="presParOf" srcId="{3D7DC61F-3946-47E5-86B9-23A2AB1DDAB6}" destId="{E619DE00-0932-4312-9AA6-24B1F7E9D25C}" srcOrd="3" destOrd="0" presId="urn:microsoft.com/office/officeart/2018/5/layout/IconLeafLabelList"/>
    <dgm:cxn modelId="{C2ECDB2B-1D9A-4CFE-BBD3-0A3F4817315F}" type="presParOf" srcId="{3D7DC61F-3946-47E5-86B9-23A2AB1DDAB6}" destId="{175FA4C5-2DC2-4250-A297-8B380BC23913}" srcOrd="4" destOrd="0" presId="urn:microsoft.com/office/officeart/2018/5/layout/IconLeafLabelList"/>
    <dgm:cxn modelId="{460134BB-6865-4195-8BD3-35C209D76A54}" type="presParOf" srcId="{175FA4C5-2DC2-4250-A297-8B380BC23913}" destId="{18404FA8-4240-49F9-8DF7-9A5FD5BF087B}" srcOrd="0" destOrd="0" presId="urn:microsoft.com/office/officeart/2018/5/layout/IconLeafLabelList"/>
    <dgm:cxn modelId="{F60AEEA7-6C7D-47C7-BEBE-0DD9C6AD7D30}" type="presParOf" srcId="{175FA4C5-2DC2-4250-A297-8B380BC23913}" destId="{8EF7F3FB-48EB-41BD-B662-90E728CC33E8}" srcOrd="1" destOrd="0" presId="urn:microsoft.com/office/officeart/2018/5/layout/IconLeafLabelList"/>
    <dgm:cxn modelId="{3126C691-ED5E-4564-AC20-C701A35D7E9A}" type="presParOf" srcId="{175FA4C5-2DC2-4250-A297-8B380BC23913}" destId="{2D4B2718-7032-4AA6-B493-14010B966CD6}" srcOrd="2" destOrd="0" presId="urn:microsoft.com/office/officeart/2018/5/layout/IconLeafLabelList"/>
    <dgm:cxn modelId="{30426388-C9A0-41DA-B2BB-D18E4A5F4189}" type="presParOf" srcId="{175FA4C5-2DC2-4250-A297-8B380BC23913}" destId="{BAC7525B-79B9-406D-9C5E-21A1F05E7114}" srcOrd="3" destOrd="0" presId="urn:microsoft.com/office/officeart/2018/5/layout/IconLeafLabelList"/>
    <dgm:cxn modelId="{EB89DE6E-9FF4-457C-B6C6-2D01C1AC703B}" type="presParOf" srcId="{3D7DC61F-3946-47E5-86B9-23A2AB1DDAB6}" destId="{89E69FC6-578C-4088-9571-95882A643554}" srcOrd="5" destOrd="0" presId="urn:microsoft.com/office/officeart/2018/5/layout/IconLeafLabelList"/>
    <dgm:cxn modelId="{B7108F51-82DC-4492-83D9-481AD5775A68}" type="presParOf" srcId="{3D7DC61F-3946-47E5-86B9-23A2AB1DDAB6}" destId="{C0E438A8-BC59-43D1-843C-C8F40C96F558}" srcOrd="6" destOrd="0" presId="urn:microsoft.com/office/officeart/2018/5/layout/IconLeafLabelList"/>
    <dgm:cxn modelId="{3F79467B-C377-47F2-8B8B-A967A9CE26D4}" type="presParOf" srcId="{C0E438A8-BC59-43D1-843C-C8F40C96F558}" destId="{C7F4A661-5875-47AF-BB61-861B420234D3}" srcOrd="0" destOrd="0" presId="urn:microsoft.com/office/officeart/2018/5/layout/IconLeafLabelList"/>
    <dgm:cxn modelId="{D23D3F24-4A1F-4302-BBC0-C634A0196185}" type="presParOf" srcId="{C0E438A8-BC59-43D1-843C-C8F40C96F558}" destId="{C5ED6FE4-6C51-4796-8E7A-6BF2E9A71EF0}" srcOrd="1" destOrd="0" presId="urn:microsoft.com/office/officeart/2018/5/layout/IconLeafLabelList"/>
    <dgm:cxn modelId="{9A81950F-0182-4710-A107-0689AF2E8DD5}" type="presParOf" srcId="{C0E438A8-BC59-43D1-843C-C8F40C96F558}" destId="{1C3514B1-2C35-493E-8413-3CE3C6DB9C05}" srcOrd="2" destOrd="0" presId="urn:microsoft.com/office/officeart/2018/5/layout/IconLeafLabelList"/>
    <dgm:cxn modelId="{8DB0B819-D870-454E-A197-B9B901830E01}" type="presParOf" srcId="{C0E438A8-BC59-43D1-843C-C8F40C96F558}" destId="{D4BC3C22-345A-420D-8511-0CB4CA3E2DC4}" srcOrd="3" destOrd="0" presId="urn:microsoft.com/office/officeart/2018/5/layout/IconLeafLabelList"/>
    <dgm:cxn modelId="{ACB99FD6-097C-4A31-8AB5-216E13562053}" type="presParOf" srcId="{3D7DC61F-3946-47E5-86B9-23A2AB1DDAB6}" destId="{863314EE-6521-4EBA-9951-EE972A2D6502}" srcOrd="7" destOrd="0" presId="urn:microsoft.com/office/officeart/2018/5/layout/IconLeafLabelList"/>
    <dgm:cxn modelId="{E5DFE862-8072-4331-8472-5242532E3CC8}" type="presParOf" srcId="{3D7DC61F-3946-47E5-86B9-23A2AB1DDAB6}" destId="{E796D288-D957-48E8-BC73-722DC63D4668}" srcOrd="8" destOrd="0" presId="urn:microsoft.com/office/officeart/2018/5/layout/IconLeafLabelList"/>
    <dgm:cxn modelId="{38C57D0C-1984-427D-B693-61618ED7064F}" type="presParOf" srcId="{E796D288-D957-48E8-BC73-722DC63D4668}" destId="{2958600A-4036-4406-82A1-AC4EDB2B00D4}" srcOrd="0" destOrd="0" presId="urn:microsoft.com/office/officeart/2018/5/layout/IconLeafLabelList"/>
    <dgm:cxn modelId="{0D67F985-4173-4112-9036-F32B6987AB5E}" type="presParOf" srcId="{E796D288-D957-48E8-BC73-722DC63D4668}" destId="{75AE9229-F719-4573-A3A6-5FFB520AE885}" srcOrd="1" destOrd="0" presId="urn:microsoft.com/office/officeart/2018/5/layout/IconLeafLabelList"/>
    <dgm:cxn modelId="{4714B868-8A19-4096-917A-E73D250D66E7}" type="presParOf" srcId="{E796D288-D957-48E8-BC73-722DC63D4668}" destId="{7B5104A5-A39B-4590-B75C-4E04F942BC1C}" srcOrd="2" destOrd="0" presId="urn:microsoft.com/office/officeart/2018/5/layout/IconLeafLabelList"/>
    <dgm:cxn modelId="{B6C0FC5A-C015-465D-B7DB-23F69DAC9E4F}" type="presParOf" srcId="{E796D288-D957-48E8-BC73-722DC63D4668}" destId="{B28526C5-29DF-4CD6-BF76-CD52331EBBDB}" srcOrd="3" destOrd="0" presId="urn:microsoft.com/office/officeart/2018/5/layout/IconLeaf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A57ED7-21B6-4FD7-9C92-8A4C5A1C471C}">
      <dsp:nvSpPr>
        <dsp:cNvPr id="0" name=""/>
        <dsp:cNvSpPr/>
      </dsp:nvSpPr>
      <dsp:spPr>
        <a:xfrm>
          <a:off x="1049" y="1993506"/>
          <a:ext cx="2046014" cy="818405"/>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1</a:t>
          </a:r>
          <a:endParaRPr lang="en-CA" sz="2800" b="1" kern="1200" dirty="0"/>
        </a:p>
      </dsp:txBody>
      <dsp:txXfrm>
        <a:off x="1049" y="1993506"/>
        <a:ext cx="1841413" cy="818405"/>
      </dsp:txXfrm>
    </dsp:sp>
    <dsp:sp modelId="{2A2A038E-0653-49C8-B906-FBEEEAB11C31}">
      <dsp:nvSpPr>
        <dsp:cNvPr id="0" name=""/>
        <dsp:cNvSpPr/>
      </dsp:nvSpPr>
      <dsp:spPr>
        <a:xfrm>
          <a:off x="1637860" y="1993506"/>
          <a:ext cx="2046014" cy="818405"/>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2</a:t>
          </a:r>
          <a:endParaRPr lang="en-CA" sz="2800" b="1" kern="1200" dirty="0"/>
        </a:p>
      </dsp:txBody>
      <dsp:txXfrm>
        <a:off x="2047063" y="1993506"/>
        <a:ext cx="1227609" cy="818405"/>
      </dsp:txXfrm>
    </dsp:sp>
    <dsp:sp modelId="{6D852E2E-78B5-4C23-946F-BDCBC548BBE0}">
      <dsp:nvSpPr>
        <dsp:cNvPr id="0" name=""/>
        <dsp:cNvSpPr/>
      </dsp:nvSpPr>
      <dsp:spPr>
        <a:xfrm>
          <a:off x="3274672" y="1993506"/>
          <a:ext cx="2046014" cy="818405"/>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3</a:t>
          </a:r>
          <a:endParaRPr lang="en-CA" sz="2800" b="1" kern="1200" dirty="0"/>
        </a:p>
      </dsp:txBody>
      <dsp:txXfrm>
        <a:off x="3683875" y="1993506"/>
        <a:ext cx="1227609" cy="818405"/>
      </dsp:txXfrm>
    </dsp:sp>
    <dsp:sp modelId="{2E44B36F-3075-4418-ACC2-7B4A738CE25C}">
      <dsp:nvSpPr>
        <dsp:cNvPr id="0" name=""/>
        <dsp:cNvSpPr/>
      </dsp:nvSpPr>
      <dsp:spPr>
        <a:xfrm>
          <a:off x="4911483" y="1993506"/>
          <a:ext cx="2046014" cy="818405"/>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4</a:t>
          </a:r>
          <a:endParaRPr lang="en-CA" sz="2800" b="1" kern="1200" dirty="0"/>
        </a:p>
      </dsp:txBody>
      <dsp:txXfrm>
        <a:off x="5320686" y="1993506"/>
        <a:ext cx="1227609" cy="818405"/>
      </dsp:txXfrm>
    </dsp:sp>
    <dsp:sp modelId="{262C16C9-DC37-4813-BF69-39A5AE357797}">
      <dsp:nvSpPr>
        <dsp:cNvPr id="0" name=""/>
        <dsp:cNvSpPr/>
      </dsp:nvSpPr>
      <dsp:spPr>
        <a:xfrm>
          <a:off x="6548295" y="1993506"/>
          <a:ext cx="2046014" cy="818405"/>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74676" rIns="37338" bIns="74676" numCol="1" spcCol="1270" anchor="ctr" anchorCtr="0">
          <a:noAutofit/>
        </a:bodyPr>
        <a:lstStyle/>
        <a:p>
          <a:pPr marL="0" lvl="0" indent="0" algn="ctr" defTabSz="1244600">
            <a:lnSpc>
              <a:spcPct val="90000"/>
            </a:lnSpc>
            <a:spcBef>
              <a:spcPct val="0"/>
            </a:spcBef>
            <a:spcAft>
              <a:spcPct val="35000"/>
            </a:spcAft>
            <a:buNone/>
          </a:pPr>
          <a:r>
            <a:rPr lang="en-US" sz="2800" b="1" kern="1200" dirty="0"/>
            <a:t>Gen 5</a:t>
          </a:r>
          <a:endParaRPr lang="en-CA" sz="2800" b="1" kern="1200" dirty="0"/>
        </a:p>
      </dsp:txBody>
      <dsp:txXfrm>
        <a:off x="6957498" y="1993506"/>
        <a:ext cx="1227609" cy="8184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B1E966-4090-4069-B781-95DE6FAD2D4B}">
      <dsp:nvSpPr>
        <dsp:cNvPr id="0" name=""/>
        <dsp:cNvSpPr/>
      </dsp:nvSpPr>
      <dsp:spPr>
        <a:xfrm>
          <a:off x="286441" y="1058874"/>
          <a:ext cx="895341" cy="895341"/>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CA288D2-E3CA-47FD-ACB9-1F0134184F75}">
      <dsp:nvSpPr>
        <dsp:cNvPr id="0" name=""/>
        <dsp:cNvSpPr/>
      </dsp:nvSpPr>
      <dsp:spPr>
        <a:xfrm>
          <a:off x="477252" y="1249684"/>
          <a:ext cx="513720" cy="5137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0B95A4E-F51C-455C-946E-CC66C651E0F4}">
      <dsp:nvSpPr>
        <dsp:cNvPr id="0" name=""/>
        <dsp:cNvSpPr/>
      </dsp:nvSpPr>
      <dsp:spPr>
        <a:xfrm>
          <a:off x="225" y="2233093"/>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b="1" kern="1200"/>
            <a:t>Content</a:t>
          </a:r>
          <a:r>
            <a:rPr lang="en-US" sz="1100" kern="1200"/>
            <a:t>: Self-learning materials in print and digital formats</a:t>
          </a:r>
        </a:p>
      </dsp:txBody>
      <dsp:txXfrm>
        <a:off x="225" y="2233093"/>
        <a:ext cx="1467773" cy="587109"/>
      </dsp:txXfrm>
    </dsp:sp>
    <dsp:sp modelId="{9C66AB7B-5C7B-47FB-BF22-AA9E9CD2245A}">
      <dsp:nvSpPr>
        <dsp:cNvPr id="0" name=""/>
        <dsp:cNvSpPr/>
      </dsp:nvSpPr>
      <dsp:spPr>
        <a:xfrm>
          <a:off x="2011075" y="1058874"/>
          <a:ext cx="895341" cy="895341"/>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7AA851-BFF5-4542-B526-99A0CB901746}">
      <dsp:nvSpPr>
        <dsp:cNvPr id="0" name=""/>
        <dsp:cNvSpPr/>
      </dsp:nvSpPr>
      <dsp:spPr>
        <a:xfrm>
          <a:off x="2201885" y="1249684"/>
          <a:ext cx="513720" cy="5137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377108E-C3AC-47A8-8974-6F07EEF20865}">
      <dsp:nvSpPr>
        <dsp:cNvPr id="0" name=""/>
        <dsp:cNvSpPr/>
      </dsp:nvSpPr>
      <dsp:spPr>
        <a:xfrm>
          <a:off x="1724859" y="2233093"/>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b="1" kern="1200"/>
            <a:t>Delivery</a:t>
          </a:r>
          <a:r>
            <a:rPr lang="en-US" sz="1100" kern="1200"/>
            <a:t>: Use campus-based face-to- face contact and use of online technologies</a:t>
          </a:r>
        </a:p>
      </dsp:txBody>
      <dsp:txXfrm>
        <a:off x="1724859" y="2233093"/>
        <a:ext cx="1467773" cy="587109"/>
      </dsp:txXfrm>
    </dsp:sp>
    <dsp:sp modelId="{18404FA8-4240-49F9-8DF7-9A5FD5BF087B}">
      <dsp:nvSpPr>
        <dsp:cNvPr id="0" name=""/>
        <dsp:cNvSpPr/>
      </dsp:nvSpPr>
      <dsp:spPr>
        <a:xfrm>
          <a:off x="3735709" y="1058874"/>
          <a:ext cx="895341" cy="895341"/>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EF7F3FB-48EB-41BD-B662-90E728CC33E8}">
      <dsp:nvSpPr>
        <dsp:cNvPr id="0" name=""/>
        <dsp:cNvSpPr/>
      </dsp:nvSpPr>
      <dsp:spPr>
        <a:xfrm>
          <a:off x="3926519" y="1249684"/>
          <a:ext cx="513720" cy="5137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AC7525B-79B9-406D-9C5E-21A1F05E7114}">
      <dsp:nvSpPr>
        <dsp:cNvPr id="0" name=""/>
        <dsp:cNvSpPr/>
      </dsp:nvSpPr>
      <dsp:spPr>
        <a:xfrm>
          <a:off x="3449493" y="2233093"/>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b="1" kern="1200"/>
            <a:t>Recognition</a:t>
          </a:r>
          <a:r>
            <a:rPr lang="en-US" sz="1100" kern="1200"/>
            <a:t>: Formal credentials</a:t>
          </a:r>
        </a:p>
      </dsp:txBody>
      <dsp:txXfrm>
        <a:off x="3449493" y="2233093"/>
        <a:ext cx="1467773" cy="587109"/>
      </dsp:txXfrm>
    </dsp:sp>
    <dsp:sp modelId="{C7F4A661-5875-47AF-BB61-861B420234D3}">
      <dsp:nvSpPr>
        <dsp:cNvPr id="0" name=""/>
        <dsp:cNvSpPr/>
      </dsp:nvSpPr>
      <dsp:spPr>
        <a:xfrm>
          <a:off x="5460342" y="1058874"/>
          <a:ext cx="895341" cy="895341"/>
        </a:xfrm>
        <a:prstGeom prst="round2DiagRect">
          <a:avLst>
            <a:gd name="adj1" fmla="val 29727"/>
            <a:gd name="adj2" fmla="val 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ED6FE4-6C51-4796-8E7A-6BF2E9A71EF0}">
      <dsp:nvSpPr>
        <dsp:cNvPr id="0" name=""/>
        <dsp:cNvSpPr/>
      </dsp:nvSpPr>
      <dsp:spPr>
        <a:xfrm>
          <a:off x="5651153" y="1249684"/>
          <a:ext cx="513720" cy="5137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4BC3C22-345A-420D-8511-0CB4CA3E2DC4}">
      <dsp:nvSpPr>
        <dsp:cNvPr id="0" name=""/>
        <dsp:cNvSpPr/>
      </dsp:nvSpPr>
      <dsp:spPr>
        <a:xfrm>
          <a:off x="5174127" y="2233093"/>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b="1" kern="1200"/>
            <a:t>Flexibility</a:t>
          </a:r>
          <a:r>
            <a:rPr lang="en-US" sz="1100" kern="1200"/>
            <a:t>: Programmes replicate face-to-face mode</a:t>
          </a:r>
        </a:p>
      </dsp:txBody>
      <dsp:txXfrm>
        <a:off x="5174127" y="2233093"/>
        <a:ext cx="1467773" cy="587109"/>
      </dsp:txXfrm>
    </dsp:sp>
    <dsp:sp modelId="{2958600A-4036-4406-82A1-AC4EDB2B00D4}">
      <dsp:nvSpPr>
        <dsp:cNvPr id="0" name=""/>
        <dsp:cNvSpPr/>
      </dsp:nvSpPr>
      <dsp:spPr>
        <a:xfrm>
          <a:off x="7184976" y="1058874"/>
          <a:ext cx="895341" cy="895341"/>
        </a:xfrm>
        <a:prstGeom prst="round2DiagRect">
          <a:avLst>
            <a:gd name="adj1" fmla="val 29727"/>
            <a:gd name="adj2" fmla="val 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AE9229-F719-4573-A3A6-5FFB520AE885}">
      <dsp:nvSpPr>
        <dsp:cNvPr id="0" name=""/>
        <dsp:cNvSpPr/>
      </dsp:nvSpPr>
      <dsp:spPr>
        <a:xfrm>
          <a:off x="7375787" y="1249684"/>
          <a:ext cx="513720" cy="51372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28526C5-29DF-4CD6-BF76-CD52331EBBDB}">
      <dsp:nvSpPr>
        <dsp:cNvPr id="0" name=""/>
        <dsp:cNvSpPr/>
      </dsp:nvSpPr>
      <dsp:spPr>
        <a:xfrm>
          <a:off x="6898760" y="2233093"/>
          <a:ext cx="1467773" cy="587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defRPr cap="all"/>
          </a:pPr>
          <a:r>
            <a:rPr lang="en-US" sz="1100" b="1" kern="1200"/>
            <a:t>Openness</a:t>
          </a:r>
          <a:r>
            <a:rPr lang="en-US" sz="1100" kern="1200"/>
            <a:t>:  Limited</a:t>
          </a:r>
        </a:p>
      </dsp:txBody>
      <dsp:txXfrm>
        <a:off x="6898760" y="2233093"/>
        <a:ext cx="1467773" cy="587109"/>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0.0015</cdr:x>
      <cdr:y>0.8975</cdr:y>
    </cdr:from>
    <cdr:to>
      <cdr:x>0.01288</cdr:x>
      <cdr:y>0.90019</cdr:y>
    </cdr:to>
    <cdr:sp macro="" textlink="">
      <cdr:nvSpPr>
        <cdr:cNvPr id="2" name="TextBox 1"/>
        <cdr:cNvSpPr txBox="1"/>
      </cdr:nvSpPr>
      <cdr:spPr>
        <a:xfrm xmlns:a="http://schemas.openxmlformats.org/drawingml/2006/main">
          <a:off x="60325" y="5074708"/>
          <a:ext cx="4527338" cy="502181"/>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900" baseline="0">
              <a:effectLst/>
              <a:latin typeface="+mn-lt"/>
              <a:ea typeface="+mn-ea"/>
              <a:cs typeface="+mn-cs"/>
            </a:rPr>
            <a:t>Note: * Estimate</a:t>
          </a:r>
          <a:endParaRPr lang="en-US" sz="900">
            <a:effectLst/>
          </a:endParaRPr>
        </a:p>
        <a:p xmlns:a="http://schemas.openxmlformats.org/drawingml/2006/main">
          <a:pPr marL="0" marR="0" indent="0" defTabSz="914400" eaLnBrk="1" fontAlgn="auto" latinLnBrk="0" hangingPunct="1">
            <a:lnSpc>
              <a:spcPct val="100000"/>
            </a:lnSpc>
            <a:spcBef>
              <a:spcPts val="0"/>
            </a:spcBef>
            <a:spcAft>
              <a:spcPts val="0"/>
            </a:spcAft>
            <a:buClrTx/>
            <a:buSzTx/>
            <a:buFontTx/>
            <a:buNone/>
            <a:tabLst/>
            <a:defRPr/>
          </a:pPr>
          <a:r>
            <a:rPr lang="en-US" sz="900">
              <a:effectLst/>
              <a:latin typeface="+mn-lt"/>
              <a:ea typeface="+mn-ea"/>
              <a:cs typeface="+mn-cs"/>
            </a:rPr>
            <a:t>Source:</a:t>
          </a:r>
          <a:r>
            <a:rPr lang="en-US" sz="900" baseline="0">
              <a:effectLst/>
              <a:latin typeface="+mn-lt"/>
              <a:ea typeface="+mn-ea"/>
              <a:cs typeface="+mn-cs"/>
            </a:rPr>
            <a:t>  ITU World Telecommunication /ICT Indicators database</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11/25/2019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aca-secretariat.be/fileadmin/aca_docs/images/members/Fred_Mulder.pdf"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236490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17</a:t>
            </a:fld>
            <a:endParaRPr lang="en-US"/>
          </a:p>
        </p:txBody>
      </p:sp>
    </p:spTree>
    <p:extLst>
      <p:ext uri="{BB962C8B-B14F-4D97-AF65-F5344CB8AC3E}">
        <p14:creationId xmlns:p14="http://schemas.microsoft.com/office/powerpoint/2010/main" val="35284241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18</a:t>
            </a:fld>
            <a:endParaRPr lang="en-US" dirty="0"/>
          </a:p>
        </p:txBody>
      </p:sp>
    </p:spTree>
    <p:extLst>
      <p:ext uri="{BB962C8B-B14F-4D97-AF65-F5344CB8AC3E}">
        <p14:creationId xmlns:p14="http://schemas.microsoft.com/office/powerpoint/2010/main" val="21211318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19</a:t>
            </a:fld>
            <a:endParaRPr lang="en-US"/>
          </a:p>
        </p:txBody>
      </p:sp>
    </p:spTree>
    <p:extLst>
      <p:ext uri="{BB962C8B-B14F-4D97-AF65-F5344CB8AC3E}">
        <p14:creationId xmlns:p14="http://schemas.microsoft.com/office/powerpoint/2010/main" val="4119318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CC BY-SA by David Right https://commons.wikimedia.org/wiki/File:E_II_R_Postbox,_Burgate,_Barton_Upon_Humber_-_geograph.org.uk_-_1064916.jpg</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20</a:t>
            </a:fld>
            <a:endParaRPr lang="en-US"/>
          </a:p>
        </p:txBody>
      </p:sp>
    </p:spTree>
    <p:extLst>
      <p:ext uri="{BB962C8B-B14F-4D97-AF65-F5344CB8AC3E}">
        <p14:creationId xmlns:p14="http://schemas.microsoft.com/office/powerpoint/2010/main" val="3061550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21</a:t>
            </a:fld>
            <a:endParaRPr lang="en-US"/>
          </a:p>
        </p:txBody>
      </p:sp>
    </p:spTree>
    <p:extLst>
      <p:ext uri="{BB962C8B-B14F-4D97-AF65-F5344CB8AC3E}">
        <p14:creationId xmlns:p14="http://schemas.microsoft.com/office/powerpoint/2010/main" val="2203676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single mode open universities started in 1969, the model promoted by them are still relevant in many countries due to lack of access to technology. They provide a cost-effective way to increase access and improve quality of education anywhere, anytime.</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24</a:t>
            </a:fld>
            <a:endParaRPr lang="en-US"/>
          </a:p>
        </p:txBody>
      </p:sp>
    </p:spTree>
    <p:extLst>
      <p:ext uri="{BB962C8B-B14F-4D97-AF65-F5344CB8AC3E}">
        <p14:creationId xmlns:p14="http://schemas.microsoft.com/office/powerpoint/2010/main" val="17056285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Increasingly, the conventional face-to-face institutions are adopting online technologies to offer online/ blended </a:t>
            </a:r>
            <a:r>
              <a:rPr lang="en-US" dirty="0" err="1"/>
              <a:t>programmes</a:t>
            </a:r>
            <a:r>
              <a:rPr lang="en-US" dirty="0"/>
              <a:t>. In the US, the Babson Survey 2018 reported that 31.6% students were taking at least one distance course on campus. This model normally uses the strengths of the existing faculty to reach more learners, and increasingly seen as a new business model for universities.</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25</a:t>
            </a:fld>
            <a:endParaRPr lang="en-US"/>
          </a:p>
        </p:txBody>
      </p:sp>
    </p:spTree>
    <p:extLst>
      <p:ext uri="{BB962C8B-B14F-4D97-AF65-F5344CB8AC3E}">
        <p14:creationId xmlns:p14="http://schemas.microsoft.com/office/powerpoint/2010/main" val="1207289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Open University Malaysia is an interesting example of consortium model, where 11 public universities joined together to start another university specializing in offering distance and online courses. This model has further seen new ways of collaboration by bringing in several other initiatives such as COL’s own Virtual University for Small States of the Commonwealth (VUSSC), the Open Universities Australia and OER </a:t>
            </a:r>
            <a:r>
              <a:rPr lang="en-US" dirty="0" err="1"/>
              <a:t>universitas</a:t>
            </a:r>
            <a:r>
              <a:rPr lang="en-US" dirty="0"/>
              <a:t>. The strength of the collaborative model is the power of network – that reduces time and efforts and optimizes existing resources.</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26</a:t>
            </a:fld>
            <a:endParaRPr lang="en-US"/>
          </a:p>
        </p:txBody>
      </p:sp>
    </p:spTree>
    <p:extLst>
      <p:ext uri="{BB962C8B-B14F-4D97-AF65-F5344CB8AC3E}">
        <p14:creationId xmlns:p14="http://schemas.microsoft.com/office/powerpoint/2010/main" val="2536695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countries have also started virtual universities to leverage the potential of technologies, and especially the power of the increased access to internet and mobile technologies. Such models like the Virtual University Pakistan is an example for other countries to follow. </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27</a:t>
            </a:fld>
            <a:endParaRPr lang="en-US"/>
          </a:p>
        </p:txBody>
      </p:sp>
    </p:spTree>
    <p:extLst>
      <p:ext uri="{BB962C8B-B14F-4D97-AF65-F5344CB8AC3E}">
        <p14:creationId xmlns:p14="http://schemas.microsoft.com/office/powerpoint/2010/main" val="10307725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Open University is an example of an emerging new model that uses multiple strategies and has moved from its single mode approach to use of a range of technologies, including MOOCs. Its </a:t>
            </a:r>
            <a:r>
              <a:rPr lang="en-US" dirty="0" err="1"/>
              <a:t>FutureLearn</a:t>
            </a:r>
            <a:r>
              <a:rPr lang="en-US" dirty="0"/>
              <a:t> platform provide social learning opportunities that are accredited to provide formal credentials. Many of the courses are now offered in collaboration with other universities. </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28</a:t>
            </a:fld>
            <a:endParaRPr lang="en-US"/>
          </a:p>
        </p:txBody>
      </p:sp>
    </p:spTree>
    <p:extLst>
      <p:ext uri="{BB962C8B-B14F-4D97-AF65-F5344CB8AC3E}">
        <p14:creationId xmlns:p14="http://schemas.microsoft.com/office/powerpoint/2010/main" val="2452099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4153358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ICDE study on open online flexible and technology-enhanced models in higher education provides a framework for analyzing different institutions. This framework provides five areas to critical analysis: Content, Delivery, Recognition, Flexibility and Openness. </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29</a:t>
            </a:fld>
            <a:endParaRPr lang="en-US"/>
          </a:p>
        </p:txBody>
      </p:sp>
    </p:spTree>
    <p:extLst>
      <p:ext uri="{BB962C8B-B14F-4D97-AF65-F5344CB8AC3E}">
        <p14:creationId xmlns:p14="http://schemas.microsoft.com/office/powerpoint/2010/main" val="109119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4EE01D1-FB98-4C6C-B303-732CB29BD0A6}" type="slidenum">
              <a:rPr lang="en-US" smtClean="0">
                <a:solidFill>
                  <a:prstClr val="black"/>
                </a:solidFill>
              </a:rPr>
              <a:pPr>
                <a:defRPr/>
              </a:pPr>
              <a:t>31</a:t>
            </a:fld>
            <a:endParaRPr lang="en-US" dirty="0">
              <a:solidFill>
                <a:prstClr val="black"/>
              </a:solidFill>
            </a:endParaRPr>
          </a:p>
        </p:txBody>
      </p:sp>
      <p:sp>
        <p:nvSpPr>
          <p:cNvPr id="60419" name="Rectangle 2"/>
          <p:cNvSpPr>
            <a:spLocks noGrp="1" noRot="1" noChangeAspect="1" noChangeArrowheads="1" noTextEdit="1"/>
          </p:cNvSpPr>
          <p:nvPr>
            <p:ph type="sldImg"/>
          </p:nvPr>
        </p:nvSpPr>
        <p:spPr bwMode="auto">
          <a:xfrm>
            <a:off x="1196975" y="695325"/>
            <a:ext cx="4618038" cy="3463925"/>
          </a:xfrm>
          <a:noFill/>
          <a:ln>
            <a:solidFill>
              <a:srgbClr val="000000"/>
            </a:solidFill>
            <a:miter lim="800000"/>
            <a:headEnd/>
            <a:tailEnd/>
          </a:ln>
        </p:spPr>
      </p:sp>
      <p:sp>
        <p:nvSpPr>
          <p:cNvPr id="60420" name="Rectangle 3"/>
          <p:cNvSpPr>
            <a:spLocks noGrp="1" noChangeArrowheads="1"/>
          </p:cNvSpPr>
          <p:nvPr>
            <p:ph type="body" idx="1"/>
          </p:nvPr>
        </p:nvSpPr>
        <p:spPr bwMode="auto">
          <a:xfrm>
            <a:off x="934721" y="4389393"/>
            <a:ext cx="5140960" cy="4234903"/>
          </a:xfrm>
          <a:noFill/>
        </p:spPr>
        <p:txBody>
          <a:bodyPr wrap="square" numCol="1" anchor="t" anchorCtr="0" compatLnSpc="1">
            <a:prstTxWarp prst="textNoShape">
              <a:avLst/>
            </a:prstTxWarp>
          </a:bodyPr>
          <a:lstStyle/>
          <a:p>
            <a:pPr eaLnBrk="1" hangingPunct="1"/>
            <a:endParaRPr lang="en-GB" dirty="0"/>
          </a:p>
        </p:txBody>
      </p:sp>
    </p:spTree>
    <p:extLst>
      <p:ext uri="{BB962C8B-B14F-4D97-AF65-F5344CB8AC3E}">
        <p14:creationId xmlns:p14="http://schemas.microsoft.com/office/powerpoint/2010/main" val="1920064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Universities today are facing multiple challenges. New emerging models of educational delivery such as MOOCs are both an opportunity for new business models and a threat to status quo. There is an increased pressure on Vice-Chancellors and Presidents to show results within reduced budget. Learners today are digital natives, and thus universities need to adapt new technologies efficiently and effectively. Moreover, there is also a strong societal pressure to excel as a </a:t>
            </a:r>
            <a:r>
              <a:rPr lang="en-US" dirty="0" err="1"/>
              <a:t>centre</a:t>
            </a:r>
            <a:r>
              <a:rPr lang="en-US" dirty="0"/>
              <a:t> for knowledge creation and provide relevant skills to produce employable graduates. In such a challenging environment, how are the open universities preparing themselves?</a:t>
            </a:r>
          </a:p>
        </p:txBody>
      </p:sp>
      <p:sp>
        <p:nvSpPr>
          <p:cNvPr id="4" name="Slide Number Placeholder 3"/>
          <p:cNvSpPr>
            <a:spLocks noGrp="1"/>
          </p:cNvSpPr>
          <p:nvPr>
            <p:ph type="sldNum" sz="quarter" idx="5"/>
          </p:nvPr>
        </p:nvSpPr>
        <p:spPr/>
        <p:txBody>
          <a:bodyPr/>
          <a:lstStyle/>
          <a:p>
            <a:fld id="{B2D11531-2816-406B-B695-3DA7D013782A}" type="slidenum">
              <a:rPr lang="en-CA" smtClean="0"/>
              <a:t>37</a:t>
            </a:fld>
            <a:endParaRPr lang="en-CA"/>
          </a:p>
        </p:txBody>
      </p:sp>
    </p:spTree>
    <p:extLst>
      <p:ext uri="{BB962C8B-B14F-4D97-AF65-F5344CB8AC3E}">
        <p14:creationId xmlns:p14="http://schemas.microsoft.com/office/powerpoint/2010/main" val="1602864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38</a:t>
            </a:fld>
            <a:endParaRPr lang="en-US"/>
          </a:p>
        </p:txBody>
      </p:sp>
    </p:spTree>
    <p:extLst>
      <p:ext uri="{BB962C8B-B14F-4D97-AF65-F5344CB8AC3E}">
        <p14:creationId xmlns:p14="http://schemas.microsoft.com/office/powerpoint/2010/main" val="31276140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39</a:t>
            </a:fld>
            <a:endParaRPr lang="en-US"/>
          </a:p>
        </p:txBody>
      </p:sp>
    </p:spTree>
    <p:extLst>
      <p:ext uri="{BB962C8B-B14F-4D97-AF65-F5344CB8AC3E}">
        <p14:creationId xmlns:p14="http://schemas.microsoft.com/office/powerpoint/2010/main" val="2133222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40</a:t>
            </a:fld>
            <a:endParaRPr lang="en-US"/>
          </a:p>
        </p:txBody>
      </p:sp>
    </p:spTree>
    <p:extLst>
      <p:ext uri="{BB962C8B-B14F-4D97-AF65-F5344CB8AC3E}">
        <p14:creationId xmlns:p14="http://schemas.microsoft.com/office/powerpoint/2010/main" val="22136384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44</a:t>
            </a:fld>
            <a:endParaRPr lang="en-US"/>
          </a:p>
        </p:txBody>
      </p:sp>
    </p:spTree>
    <p:extLst>
      <p:ext uri="{BB962C8B-B14F-4D97-AF65-F5344CB8AC3E}">
        <p14:creationId xmlns:p14="http://schemas.microsoft.com/office/powerpoint/2010/main" val="8178289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45</a:t>
            </a:fld>
            <a:endParaRPr lang="en-US"/>
          </a:p>
        </p:txBody>
      </p:sp>
    </p:spTree>
    <p:extLst>
      <p:ext uri="{BB962C8B-B14F-4D97-AF65-F5344CB8AC3E}">
        <p14:creationId xmlns:p14="http://schemas.microsoft.com/office/powerpoint/2010/main" val="10098490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46</a:t>
            </a:fld>
            <a:endParaRPr lang="en-US"/>
          </a:p>
        </p:txBody>
      </p:sp>
    </p:spTree>
    <p:extLst>
      <p:ext uri="{BB962C8B-B14F-4D97-AF65-F5344CB8AC3E}">
        <p14:creationId xmlns:p14="http://schemas.microsoft.com/office/powerpoint/2010/main" val="36611023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hlinkClick r:id="rId3"/>
              </a:rPr>
              <a:t>http://www.aca-secretariat.be/fileadmin/aca_docs/images/members/Fred_Mulder.pdf</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48</a:t>
            </a:fld>
            <a:endParaRPr lang="en-US"/>
          </a:p>
        </p:txBody>
      </p:sp>
    </p:spTree>
    <p:extLst>
      <p:ext uri="{BB962C8B-B14F-4D97-AF65-F5344CB8AC3E}">
        <p14:creationId xmlns:p14="http://schemas.microsoft.com/office/powerpoint/2010/main" val="2647326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18691273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6050" y="1163638"/>
            <a:ext cx="4187825" cy="3140075"/>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53</a:t>
            </a:fld>
            <a:endParaRPr lang="en-US"/>
          </a:p>
        </p:txBody>
      </p:sp>
    </p:spTree>
    <p:extLst>
      <p:ext uri="{BB962C8B-B14F-4D97-AF65-F5344CB8AC3E}">
        <p14:creationId xmlns:p14="http://schemas.microsoft.com/office/powerpoint/2010/main" val="3513270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dirty="0">
                <a:solidFill>
                  <a:schemeClr val="bg1">
                    <a:lumMod val="95000"/>
                  </a:schemeClr>
                </a:solidFill>
              </a:rPr>
              <a:t>(2017)</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9</a:t>
            </a:fld>
            <a:endParaRPr lang="en-US"/>
          </a:p>
        </p:txBody>
      </p:sp>
    </p:spTree>
    <p:extLst>
      <p:ext uri="{BB962C8B-B14F-4D97-AF65-F5344CB8AC3E}">
        <p14:creationId xmlns:p14="http://schemas.microsoft.com/office/powerpoint/2010/main" val="3477110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Unites states students spend USD 1200 per year. Over 5.2 million students use</a:t>
            </a:r>
          </a:p>
          <a:p>
            <a:r>
              <a:rPr lang="en-US" dirty="0"/>
              <a:t>financial aid to purchase their textbooks.  About 65% students inform</a:t>
            </a:r>
            <a:r>
              <a:rPr lang="en-US" baseline="0" dirty="0"/>
              <a:t> that their grades are affected due to non-purchase of required textbooks.</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11</a:t>
            </a:fld>
            <a:endParaRPr lang="en-US"/>
          </a:p>
        </p:txBody>
      </p:sp>
    </p:spTree>
    <p:extLst>
      <p:ext uri="{BB962C8B-B14F-4D97-AF65-F5344CB8AC3E}">
        <p14:creationId xmlns:p14="http://schemas.microsoft.com/office/powerpoint/2010/main" val="1387184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12</a:t>
            </a:fld>
            <a:endParaRPr lang="en-US"/>
          </a:p>
        </p:txBody>
      </p:sp>
    </p:spTree>
    <p:extLst>
      <p:ext uri="{BB962C8B-B14F-4D97-AF65-F5344CB8AC3E}">
        <p14:creationId xmlns:p14="http://schemas.microsoft.com/office/powerpoint/2010/main" val="3962572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Convinced that higher education leads to higher earnings and social mobility, most governments have invested heavily in higher education. But even where there is increased access to tertiary education, it is not a passport to employment. Half the youth surveyed by a McKinsey report were not sure that their post-secondary qualifications would lead to a job—58% employers did not believe that new graduates were well prepared for work.</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13</a:t>
            </a:fld>
            <a:endParaRPr lang="en-US"/>
          </a:p>
        </p:txBody>
      </p:sp>
    </p:spTree>
    <p:extLst>
      <p:ext uri="{BB962C8B-B14F-4D97-AF65-F5344CB8AC3E}">
        <p14:creationId xmlns:p14="http://schemas.microsoft.com/office/powerpoint/2010/main" val="26484983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Commonwealth is young with 60% of its population under the age of 30. Youth unemployment in some Commonwealth countries is exceptionally high. The global youth unemployment average is nearly 13% in many Commonwealth it is well over 40%. What do we need to differently to make our youth ready for employment and entrepreneurship?</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14</a:t>
            </a:fld>
            <a:endParaRPr lang="en-US"/>
          </a:p>
        </p:txBody>
      </p:sp>
    </p:spTree>
    <p:extLst>
      <p:ext uri="{BB962C8B-B14F-4D97-AF65-F5344CB8AC3E}">
        <p14:creationId xmlns:p14="http://schemas.microsoft.com/office/powerpoint/2010/main" val="914589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Increasing access</a:t>
            </a:r>
          </a:p>
          <a:p>
            <a:r>
              <a:rPr lang="en-US" sz="1200" dirty="0"/>
              <a:t>Improving quality</a:t>
            </a:r>
          </a:p>
          <a:p>
            <a:r>
              <a:rPr lang="en-US" sz="1200" dirty="0"/>
              <a:t>Reducing gender inequality</a:t>
            </a:r>
          </a:p>
          <a:p>
            <a:r>
              <a:rPr lang="en-US" sz="1200" dirty="0"/>
              <a:t>Reducing unemployment</a:t>
            </a:r>
          </a:p>
          <a:p>
            <a:r>
              <a:rPr lang="en-US" sz="1200" dirty="0"/>
              <a:t>Providing lifelong and life-wide learning opportunities</a:t>
            </a:r>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35681305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FC7A485-88BC-4868-A765-CAC1461BD24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0"/>
            <a:ext cx="9143999" cy="6857999"/>
          </a:xfrm>
          <a:prstGeom prst="rect">
            <a:avLst/>
          </a:prstGeom>
        </p:spPr>
      </p:pic>
      <p:sp>
        <p:nvSpPr>
          <p:cNvPr id="2" name="Title 1"/>
          <p:cNvSpPr>
            <a:spLocks noGrp="1"/>
          </p:cNvSpPr>
          <p:nvPr>
            <p:ph type="title"/>
          </p:nvPr>
        </p:nvSpPr>
        <p:spPr>
          <a:xfrm>
            <a:off x="341524" y="122464"/>
            <a:ext cx="8486282" cy="5081925"/>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04389"/>
            <a:ext cx="4791075" cy="1653610"/>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Pr>
        <a:solidFill>
          <a:srgbClr val="F6F4E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011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_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11/25/2019</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90995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834384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996264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_Title Slide">
    <p:bg>
      <p:bgPr>
        <a:solidFill>
          <a:srgbClr val="B3AA7E">
            <a:alpha val="18000"/>
          </a:srgbClr>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3" y="1"/>
            <a:ext cx="9143999" cy="6894285"/>
          </a:xfrm>
          <a:prstGeom prst="rect">
            <a:avLst/>
          </a:prstGeom>
        </p:spPr>
      </p:pic>
      <p:sp>
        <p:nvSpPr>
          <p:cNvPr id="2" name="Title 1"/>
          <p:cNvSpPr>
            <a:spLocks noGrp="1"/>
          </p:cNvSpPr>
          <p:nvPr>
            <p:ph type="title"/>
          </p:nvPr>
        </p:nvSpPr>
        <p:spPr>
          <a:xfrm>
            <a:off x="341524" y="122468"/>
            <a:ext cx="8595648" cy="5178843"/>
          </a:xfrm>
        </p:spPr>
        <p:txBody>
          <a:bodyPr>
            <a:noAutofit/>
          </a:bodyPr>
          <a:lstStyle>
            <a:lvl1pPr algn="ctr">
              <a:defRPr lang="en-US" sz="45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265840" y="5203334"/>
            <a:ext cx="4791075" cy="1538550"/>
          </a:xfrm>
        </p:spPr>
        <p:txBody>
          <a:bodyPr>
            <a:normAutofit/>
          </a:bodyPr>
          <a:lstStyle>
            <a:lvl1pPr marL="0" indent="0" algn="l">
              <a:buNone/>
              <a:defRPr sz="1800">
                <a:solidFill>
                  <a:srgbClr val="290088"/>
                </a:solidFill>
                <a:latin typeface="+mj-lt"/>
              </a:defRPr>
            </a:lvl1pPr>
            <a:lvl2pPr marL="342900" indent="0" algn="ctr">
              <a:buNone/>
              <a:defRPr sz="1350">
                <a:latin typeface="HelveticaNeueLT Std Cn" panose="020B0506030502030204" pitchFamily="34" charset="0"/>
              </a:defRPr>
            </a:lvl2pPr>
            <a:lvl3pPr marL="685800" indent="0" algn="ctr">
              <a:buNone/>
              <a:defRPr sz="1350">
                <a:latin typeface="HelveticaNeueLT Std Cn" panose="020B0506030502030204" pitchFamily="34" charset="0"/>
              </a:defRPr>
            </a:lvl3pPr>
            <a:lvl4pPr marL="1028700" indent="0" algn="ctr">
              <a:buNone/>
              <a:defRPr sz="1350">
                <a:latin typeface="HelveticaNeueLT Std Cn" panose="020B0506030502030204" pitchFamily="34" charset="0"/>
              </a:defRPr>
            </a:lvl4pPr>
            <a:lvl5pPr marL="1371600" indent="0" algn="ctr">
              <a:buNone/>
              <a:defRPr sz="135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205133"/>
            <a:ext cx="4032078" cy="892665"/>
          </a:xfrm>
          <a:prstGeom prst="rect">
            <a:avLst/>
          </a:prstGeom>
        </p:spPr>
      </p:pic>
    </p:spTree>
    <p:extLst>
      <p:ext uri="{BB962C8B-B14F-4D97-AF65-F5344CB8AC3E}">
        <p14:creationId xmlns:p14="http://schemas.microsoft.com/office/powerpoint/2010/main" val="687686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C71C48-5897-4F8B-8E59-D833F3A8C17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6" y="6176965"/>
            <a:ext cx="604303" cy="681037"/>
          </a:xfrm>
          <a:prstGeom prst="rect">
            <a:avLst/>
          </a:prstGeom>
        </p:spPr>
      </p:pic>
      <p:sp>
        <p:nvSpPr>
          <p:cNvPr id="3" name="Title 1">
            <a:extLst>
              <a:ext uri="{FF2B5EF4-FFF2-40B4-BE49-F238E27FC236}">
                <a16:creationId xmlns:a16="http://schemas.microsoft.com/office/drawing/2014/main" id="{06783C61-074F-4F1E-B5A4-77188723C92F}"/>
              </a:ext>
            </a:extLst>
          </p:cNvPr>
          <p:cNvSpPr>
            <a:spLocks noGrp="1"/>
          </p:cNvSpPr>
          <p:nvPr>
            <p:ph type="title"/>
          </p:nvPr>
        </p:nvSpPr>
        <p:spPr>
          <a:xfrm>
            <a:off x="628650" y="365128"/>
            <a:ext cx="7886700" cy="1325563"/>
          </a:xfrm>
        </p:spPr>
        <p:txBody>
          <a:bodyPr/>
          <a:lstStyle>
            <a:lvl1pPr>
              <a:defRPr b="0"/>
            </a:lvl1pPr>
          </a:lstStyle>
          <a:p>
            <a:r>
              <a:rPr lang="en-US" dirty="0"/>
              <a:t>Click to edit Master title style</a:t>
            </a:r>
          </a:p>
        </p:txBody>
      </p:sp>
      <p:sp>
        <p:nvSpPr>
          <p:cNvPr id="4" name="Content Placeholder 2">
            <a:extLst>
              <a:ext uri="{FF2B5EF4-FFF2-40B4-BE49-F238E27FC236}">
                <a16:creationId xmlns:a16="http://schemas.microsoft.com/office/drawing/2014/main" id="{4BA08D53-B442-4B98-864E-700A0ECBD2EA}"/>
              </a:ext>
            </a:extLst>
          </p:cNvPr>
          <p:cNvSpPr>
            <a:spLocks noGrp="1"/>
          </p:cNvSpPr>
          <p:nvPr>
            <p:ph idx="1"/>
          </p:nvPr>
        </p:nvSpPr>
        <p:spPr>
          <a:xfrm>
            <a:off x="628650" y="1825625"/>
            <a:ext cx="78867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871113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210119"/>
            <a:ext cx="4791075" cy="1647879"/>
          </a:xfrm>
        </p:spPr>
        <p:txBody>
          <a:bodyPr>
            <a:normAutofit/>
          </a:bodyPr>
          <a:lstStyle>
            <a:lvl1pPr marL="0" indent="0" algn="l">
              <a:buNone/>
              <a:defRPr sz="20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531847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dirty="0"/>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0"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11/25/2019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1"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663" r:id="rId1"/>
    <p:sldLayoutId id="2147483704" r:id="rId2"/>
    <p:sldLayoutId id="2147483664" r:id="rId3"/>
    <p:sldLayoutId id="2147483665" r:id="rId4"/>
    <p:sldLayoutId id="2147483666" r:id="rId5"/>
    <p:sldLayoutId id="2147483667" r:id="rId6"/>
    <p:sldLayoutId id="2147483668" r:id="rId7"/>
    <p:sldLayoutId id="2147483670" r:id="rId8"/>
    <p:sldLayoutId id="2147483683" r:id="rId9"/>
    <p:sldLayoutId id="2147483712" r:id="rId10"/>
    <p:sldLayoutId id="2147483672" r:id="rId11"/>
    <p:sldLayoutId id="2147483684" r:id="rId12"/>
    <p:sldLayoutId id="2147483681" r:id="rId13"/>
    <p:sldLayoutId id="2147483706" r:id="rId14"/>
    <p:sldLayoutId id="2147483708" r:id="rId15"/>
    <p:sldLayoutId id="2147483709" r:id="rId16"/>
    <p:sldLayoutId id="2147483711" r:id="rId17"/>
    <p:sldLayoutId id="2147483718"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www.eiuperspectives.economist.com/sites/default/files/EIU_Yidan%20prize%20forecast_Education%20to%202030.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insights.manpowergroupsolutions.com/2018-talent-shortage-survey/"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hyperlink" Target="https://tinyurl.com/y79fqao8" TargetMode="External"/><Relationship Id="rId4" Type="http://schemas.openxmlformats.org/officeDocument/2006/relationships/hyperlink" Target="https://www.oecd.org/education/oecd-skills-outlook-2019-df80bc12-en.htm" TargetMode="Externa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s://data.worldbank.org/indicator/SL.UEM.1524.ZS?most_recent_value_desc=fals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31.jpeg"/><Relationship Id="rId7" Type="http://schemas.openxmlformats.org/officeDocument/2006/relationships/diagramLayout" Target="../diagrams/layout1.xml"/><Relationship Id="rId12"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diagramData" Target="../diagrams/data1.xml"/><Relationship Id="rId11" Type="http://schemas.openxmlformats.org/officeDocument/2006/relationships/image" Target="../media/image34.jpeg"/><Relationship Id="rId5" Type="http://schemas.openxmlformats.org/officeDocument/2006/relationships/image" Target="../media/image33.jpeg"/><Relationship Id="rId10" Type="http://schemas.microsoft.com/office/2007/relationships/diagramDrawing" Target="../diagrams/drawing1.xml"/><Relationship Id="rId4" Type="http://schemas.openxmlformats.org/officeDocument/2006/relationships/image" Target="../media/image32.jpeg"/><Relationship Id="rId9" Type="http://schemas.openxmlformats.org/officeDocument/2006/relationships/diagramColors" Target="../diagrams/colors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hyperlink" Target="http://latinajadediogenes.blogspot.com/2011/10/cara-y-cruz-de-la-revolucion-industrial.html" TargetMode="External"/><Relationship Id="rId2" Type="http://schemas.openxmlformats.org/officeDocument/2006/relationships/image" Target="../media/image36.jpg"/><Relationship Id="rId1" Type="http://schemas.openxmlformats.org/officeDocument/2006/relationships/slideLayout" Target="../slideLayouts/slideLayout3.xml"/><Relationship Id="rId4" Type="http://schemas.openxmlformats.org/officeDocument/2006/relationships/hyperlink" Target="https://creativecommons.org/licenses/by-nc-sa/3.0/"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51.gif"/><Relationship Id="rId5" Type="http://schemas.openxmlformats.org/officeDocument/2006/relationships/image" Target="../media/image50.png"/><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hyperlink" Target="https://oofat.oerhub.net/OOFA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8.jpe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xml"/><Relationship Id="rId5" Type="http://schemas.openxmlformats.org/officeDocument/2006/relationships/image" Target="../media/image62.png"/><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hyperlink" Target="http://imagine.athabascau.ca/"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4.xml"/><Relationship Id="rId1" Type="http://schemas.openxmlformats.org/officeDocument/2006/relationships/slideLayout" Target="../slideLayouts/slideLayout3.xml"/><Relationship Id="rId5" Type="http://schemas.openxmlformats.org/officeDocument/2006/relationships/image" Target="../media/image68.jpeg"/><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40.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notesSlide" Target="../notesSlides/notesSlide25.xml"/><Relationship Id="rId1" Type="http://schemas.openxmlformats.org/officeDocument/2006/relationships/slideLayout" Target="../slideLayouts/slideLayout3.xml"/><Relationship Id="rId5" Type="http://schemas.openxmlformats.org/officeDocument/2006/relationships/hyperlink" Target="https://www.unisa.ac.za/sites/corporate/default/About/Who-we-are/Our-future" TargetMode="External"/><Relationship Id="rId4" Type="http://schemas.openxmlformats.org/officeDocument/2006/relationships/image" Target="../media/image70.png"/></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3.xml"/><Relationship Id="rId4" Type="http://schemas.openxmlformats.org/officeDocument/2006/relationships/image" Target="../media/image73.jpeg"/></Relationships>
</file>

<file path=ppt/slides/_rels/slide42.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png"/><Relationship Id="rId1" Type="http://schemas.openxmlformats.org/officeDocument/2006/relationships/slideLayout" Target="../slideLayouts/slideLayout3.xml"/><Relationship Id="rId5" Type="http://schemas.openxmlformats.org/officeDocument/2006/relationships/image" Target="../media/image77.png"/><Relationship Id="rId4" Type="http://schemas.openxmlformats.org/officeDocument/2006/relationships/image" Target="../media/image76.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80.png"/></Relationships>
</file>

<file path=ppt/slides/_rels/slide4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hyperlink" Target="https://commons.wikimedia.org/wiki/File:A_Remote_Habitation_-_geograph.org.uk_-_595352.jpg"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24.jpeg"/></Relationships>
</file>

<file path=ppt/slides/_rels/slide50.xml.rels><?xml version="1.0" encoding="UTF-8" standalone="yes"?>
<Relationships xmlns="http://schemas.openxmlformats.org/package/2006/relationships"><Relationship Id="rId3" Type="http://schemas.openxmlformats.org/officeDocument/2006/relationships/hyperlink" Target="http://publications.jrc.ec.europa.eu/repository/handle/JRC101436" TargetMode="External"/><Relationship Id="rId2" Type="http://schemas.openxmlformats.org/officeDocument/2006/relationships/image" Target="../media/image85.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0.xml"/><Relationship Id="rId1" Type="http://schemas.openxmlformats.org/officeDocument/2006/relationships/slideLayout" Target="../slideLayouts/slideLayout18.xml"/><Relationship Id="rId6" Type="http://schemas.openxmlformats.org/officeDocument/2006/relationships/image" Target="../media/image89.png"/><Relationship Id="rId5" Type="http://schemas.openxmlformats.org/officeDocument/2006/relationships/image" Target="../media/image88.svg"/><Relationship Id="rId4" Type="http://schemas.openxmlformats.org/officeDocument/2006/relationships/image" Target="../media/image87.png"/></Relationships>
</file>

<file path=ppt/slides/_rels/slide54.xml.rels><?xml version="1.0" encoding="UTF-8" standalone="yes"?>
<Relationships xmlns="http://schemas.openxmlformats.org/package/2006/relationships"><Relationship Id="rId2" Type="http://schemas.openxmlformats.org/officeDocument/2006/relationships/image" Target="../media/image90.tif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data.uis.unesco.org/" TargetMode="External"/><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data.worldbank.org/indicator/se.ter.enr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map&#10;&#10;Description automatically generated">
            <a:extLst>
              <a:ext uri="{FF2B5EF4-FFF2-40B4-BE49-F238E27FC236}">
                <a16:creationId xmlns:a16="http://schemas.microsoft.com/office/drawing/2014/main" id="{41B5D224-B58F-486F-9B17-C3B1FBAF9D41}"/>
              </a:ext>
            </a:extLst>
          </p:cNvPr>
          <p:cNvPicPr>
            <a:picLocks noChangeAspect="1"/>
          </p:cNvPicPr>
          <p:nvPr/>
        </p:nvPicPr>
        <p:blipFill>
          <a:blip r:embed="rId2">
            <a:duotone>
              <a:schemeClr val="bg2">
                <a:shade val="45000"/>
                <a:satMod val="135000"/>
              </a:schemeClr>
              <a:prstClr val="white"/>
            </a:duotone>
            <a:alphaModFix amt="50000"/>
            <a:extLst>
              <a:ext uri="{28A0092B-C50C-407E-A947-70E740481C1C}">
                <a14:useLocalDpi xmlns:a14="http://schemas.microsoft.com/office/drawing/2010/main" val="0"/>
              </a:ext>
            </a:extLst>
          </a:blip>
          <a:stretch>
            <a:fillRect/>
          </a:stretch>
        </p:blipFill>
        <p:spPr>
          <a:xfrm>
            <a:off x="0" y="-2149758"/>
            <a:ext cx="9698769" cy="9698769"/>
          </a:xfrm>
          <a:prstGeom prst="rect">
            <a:avLst/>
          </a:prstGeom>
        </p:spPr>
      </p:pic>
      <p:sp>
        <p:nvSpPr>
          <p:cNvPr id="10" name="Text Placeholder 14">
            <a:extLst>
              <a:ext uri="{FF2B5EF4-FFF2-40B4-BE49-F238E27FC236}">
                <a16:creationId xmlns:a16="http://schemas.microsoft.com/office/drawing/2014/main" id="{9AA8D073-21C0-41CF-8A0D-C4C816696C1B}"/>
              </a:ext>
            </a:extLst>
          </p:cNvPr>
          <p:cNvSpPr txBox="1">
            <a:spLocks/>
          </p:cNvSpPr>
          <p:nvPr/>
        </p:nvSpPr>
        <p:spPr>
          <a:xfrm>
            <a:off x="0" y="4679289"/>
            <a:ext cx="9144000" cy="177323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b="1" dirty="0"/>
              <a:t>Sanjaya Mishra</a:t>
            </a:r>
            <a:br>
              <a:rPr lang="en-US" sz="2000" dirty="0"/>
            </a:br>
            <a:r>
              <a:rPr lang="en-US" sz="1800" dirty="0"/>
              <a:t>Education Specialist, eLearning</a:t>
            </a:r>
          </a:p>
          <a:p>
            <a:pPr marL="0" indent="0" algn="ctr">
              <a:buNone/>
            </a:pPr>
            <a:r>
              <a:rPr lang="en-US" sz="1800" dirty="0"/>
              <a:t>Commonwealth of Learning, Canada</a:t>
            </a:r>
          </a:p>
          <a:p>
            <a:pPr marL="0" indent="0" algn="ctr">
              <a:buNone/>
            </a:pPr>
            <a:r>
              <a:rPr lang="en-US" sz="1800" dirty="0"/>
              <a:t>XXVII International Conference on Distance Education </a:t>
            </a:r>
          </a:p>
          <a:p>
            <a:pPr marL="0" indent="0" algn="ctr">
              <a:buNone/>
            </a:pPr>
            <a:r>
              <a:rPr lang="en-US" sz="1800" dirty="0"/>
              <a:t>2-6 December 2019, Guadalajara, Mexico</a:t>
            </a:r>
          </a:p>
        </p:txBody>
      </p:sp>
      <p:pic>
        <p:nvPicPr>
          <p:cNvPr id="14" name="Picture 13">
            <a:extLst>
              <a:ext uri="{FF2B5EF4-FFF2-40B4-BE49-F238E27FC236}">
                <a16:creationId xmlns:a16="http://schemas.microsoft.com/office/drawing/2014/main" id="{903F7219-0AF5-4F2C-9350-6BB1F558E57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72556"/>
          <a:stretch/>
        </p:blipFill>
        <p:spPr>
          <a:xfrm>
            <a:off x="-88320" y="4692987"/>
            <a:ext cx="1711918" cy="1957053"/>
          </a:xfrm>
          <a:prstGeom prst="rect">
            <a:avLst/>
          </a:prstGeom>
        </p:spPr>
      </p:pic>
      <p:sp>
        <p:nvSpPr>
          <p:cNvPr id="9" name="Title 13">
            <a:extLst>
              <a:ext uri="{FF2B5EF4-FFF2-40B4-BE49-F238E27FC236}">
                <a16:creationId xmlns:a16="http://schemas.microsoft.com/office/drawing/2014/main" id="{8210A8B2-184D-4439-A92E-AA6B9E7C0CDB}"/>
              </a:ext>
            </a:extLst>
          </p:cNvPr>
          <p:cNvSpPr txBox="1">
            <a:spLocks/>
          </p:cNvSpPr>
          <p:nvPr/>
        </p:nvSpPr>
        <p:spPr>
          <a:xfrm>
            <a:off x="-10327" y="2315443"/>
            <a:ext cx="9154241" cy="2227113"/>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6600" dirty="0">
                <a:effectLst>
                  <a:outerShdw blurRad="50800" dist="38100" dir="5400000" algn="t" rotWithShape="0">
                    <a:prstClr val="black">
                      <a:alpha val="40000"/>
                    </a:prstClr>
                  </a:outerShdw>
                </a:effectLst>
              </a:rPr>
              <a:t>ODL 2020 and beyond</a:t>
            </a:r>
          </a:p>
        </p:txBody>
      </p:sp>
      <p:pic>
        <p:nvPicPr>
          <p:cNvPr id="5" name="Picture 4">
            <a:extLst>
              <a:ext uri="{FF2B5EF4-FFF2-40B4-BE49-F238E27FC236}">
                <a16:creationId xmlns:a16="http://schemas.microsoft.com/office/drawing/2014/main" id="{F5BAB465-DB03-4345-B81A-9C326B5A89D7}"/>
              </a:ext>
            </a:extLst>
          </p:cNvPr>
          <p:cNvPicPr>
            <a:picLocks noChangeAspect="1"/>
          </p:cNvPicPr>
          <p:nvPr/>
        </p:nvPicPr>
        <p:blipFill>
          <a:blip r:embed="rId4"/>
          <a:stretch>
            <a:fillRect/>
          </a:stretch>
        </p:blipFill>
        <p:spPr>
          <a:xfrm>
            <a:off x="-10326" y="0"/>
            <a:ext cx="9137714" cy="3657600"/>
          </a:xfrm>
          <a:prstGeom prst="rect">
            <a:avLst/>
          </a:prstGeom>
        </p:spPr>
      </p:pic>
      <p:pic>
        <p:nvPicPr>
          <p:cNvPr id="3" name="Picture 2">
            <a:extLst>
              <a:ext uri="{FF2B5EF4-FFF2-40B4-BE49-F238E27FC236}">
                <a16:creationId xmlns:a16="http://schemas.microsoft.com/office/drawing/2014/main" id="{1774D1F5-BA10-4734-81D6-35C227FA6E47}"/>
              </a:ext>
            </a:extLst>
          </p:cNvPr>
          <p:cNvPicPr>
            <a:picLocks noChangeAspect="1"/>
          </p:cNvPicPr>
          <p:nvPr/>
        </p:nvPicPr>
        <p:blipFill>
          <a:blip r:embed="rId5"/>
          <a:stretch>
            <a:fillRect/>
          </a:stretch>
        </p:blipFill>
        <p:spPr>
          <a:xfrm>
            <a:off x="6038850" y="5919"/>
            <a:ext cx="3105150" cy="638175"/>
          </a:xfrm>
          <a:prstGeom prst="rect">
            <a:avLst/>
          </a:prstGeom>
        </p:spPr>
      </p:pic>
      <p:pic>
        <p:nvPicPr>
          <p:cNvPr id="2" name="Picture 2">
            <a:extLst>
              <a:ext uri="{FF2B5EF4-FFF2-40B4-BE49-F238E27FC236}">
                <a16:creationId xmlns:a16="http://schemas.microsoft.com/office/drawing/2014/main" id="{45CF9A72-D4AD-4B25-9049-BB29B1B5C59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72443" y="4876801"/>
            <a:ext cx="1079449" cy="146642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E4DA719-8081-4B6F-B724-5BC4E752408D}"/>
              </a:ext>
            </a:extLst>
          </p:cNvPr>
          <p:cNvSpPr txBox="1"/>
          <p:nvPr/>
        </p:nvSpPr>
        <p:spPr>
          <a:xfrm>
            <a:off x="3165" y="2187872"/>
            <a:ext cx="9137629" cy="1569660"/>
          </a:xfrm>
          <a:prstGeom prst="rect">
            <a:avLst/>
          </a:prstGeom>
          <a:solidFill>
            <a:srgbClr val="005588"/>
          </a:solidFill>
        </p:spPr>
        <p:txBody>
          <a:bodyPr wrap="square" rtlCol="0">
            <a:spAutoFit/>
          </a:bodyPr>
          <a:lstStyle/>
          <a:p>
            <a:pPr algn="ctr"/>
            <a:r>
              <a:rPr lang="en-US" sz="4800" dirty="0">
                <a:solidFill>
                  <a:schemeClr val="bg1">
                    <a:lumMod val="95000"/>
                  </a:schemeClr>
                </a:solidFill>
              </a:rPr>
              <a:t>Rethinking Openness: Experiences from the Commonwealth</a:t>
            </a:r>
            <a:endParaRPr lang="en-CA" sz="4800" dirty="0">
              <a:solidFill>
                <a:schemeClr val="bg1">
                  <a:lumMod val="95000"/>
                </a:schemeClr>
              </a:solidFill>
            </a:endParaRPr>
          </a:p>
        </p:txBody>
      </p:sp>
    </p:spTree>
    <p:extLst>
      <p:ext uri="{BB962C8B-B14F-4D97-AF65-F5344CB8AC3E}">
        <p14:creationId xmlns:p14="http://schemas.microsoft.com/office/powerpoint/2010/main" val="127541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CD31-BB44-46C5-82FB-3F7E4C2E0B14}"/>
              </a:ext>
            </a:extLst>
          </p:cNvPr>
          <p:cNvSpPr>
            <a:spLocks noGrp="1"/>
          </p:cNvSpPr>
          <p:nvPr>
            <p:ph type="title"/>
          </p:nvPr>
        </p:nvSpPr>
        <p:spPr>
          <a:xfrm>
            <a:off x="0" y="0"/>
            <a:ext cx="9144000" cy="1325563"/>
          </a:xfrm>
          <a:solidFill>
            <a:schemeClr val="accent5">
              <a:lumMod val="75000"/>
            </a:schemeClr>
          </a:solidFill>
        </p:spPr>
        <p:txBody>
          <a:bodyPr>
            <a:normAutofit/>
          </a:bodyPr>
          <a:lstStyle/>
          <a:p>
            <a:r>
              <a:rPr lang="en-US" sz="4800" dirty="0">
                <a:solidFill>
                  <a:schemeClr val="bg1">
                    <a:lumMod val="95000"/>
                  </a:schemeClr>
                </a:solidFill>
              </a:rPr>
              <a:t>Access to ICTs</a:t>
            </a:r>
            <a:endParaRPr lang="en-CA" sz="4800" dirty="0">
              <a:solidFill>
                <a:schemeClr val="bg1">
                  <a:lumMod val="95000"/>
                </a:schemeClr>
              </a:solidFill>
            </a:endParaRPr>
          </a:p>
        </p:txBody>
      </p:sp>
      <p:graphicFrame>
        <p:nvGraphicFramePr>
          <p:cNvPr id="6" name="Global ICT developments, 2001-2013">
            <a:extLst>
              <a:ext uri="{FF2B5EF4-FFF2-40B4-BE49-F238E27FC236}">
                <a16:creationId xmlns:a16="http://schemas.microsoft.com/office/drawing/2014/main" id="{66B71E3C-2428-4BDF-A784-9A5436FE5EDD}"/>
              </a:ext>
            </a:extLst>
          </p:cNvPr>
          <p:cNvGraphicFramePr>
            <a:graphicFrameLocks/>
          </p:cNvGraphicFramePr>
          <p:nvPr>
            <p:extLst>
              <p:ext uri="{D42A27DB-BD31-4B8C-83A1-F6EECF244321}">
                <p14:modId xmlns:p14="http://schemas.microsoft.com/office/powerpoint/2010/main" val="1965963963"/>
              </p:ext>
            </p:extLst>
          </p:nvPr>
        </p:nvGraphicFramePr>
        <p:xfrm>
          <a:off x="107934" y="1531117"/>
          <a:ext cx="8861406" cy="46025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28622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CD31-BB44-46C5-82FB-3F7E4C2E0B14}"/>
              </a:ext>
            </a:extLst>
          </p:cNvPr>
          <p:cNvSpPr>
            <a:spLocks noGrp="1"/>
          </p:cNvSpPr>
          <p:nvPr>
            <p:ph type="title"/>
          </p:nvPr>
        </p:nvSpPr>
        <p:spPr>
          <a:xfrm>
            <a:off x="0" y="0"/>
            <a:ext cx="9144000" cy="1325563"/>
          </a:xfrm>
          <a:solidFill>
            <a:schemeClr val="accent5">
              <a:lumMod val="75000"/>
            </a:schemeClr>
          </a:solidFill>
        </p:spPr>
        <p:txBody>
          <a:bodyPr>
            <a:normAutofit/>
          </a:bodyPr>
          <a:lstStyle/>
          <a:p>
            <a:r>
              <a:rPr lang="en-US" sz="4800" dirty="0">
                <a:solidFill>
                  <a:schemeClr val="bg1">
                    <a:lumMod val="95000"/>
                  </a:schemeClr>
                </a:solidFill>
              </a:rPr>
              <a:t>Access to learning resources</a:t>
            </a:r>
            <a:endParaRPr lang="en-CA" sz="4800" dirty="0">
              <a:solidFill>
                <a:schemeClr val="bg1">
                  <a:lumMod val="95000"/>
                </a:schemeClr>
              </a:solidFill>
            </a:endParaRPr>
          </a:p>
        </p:txBody>
      </p:sp>
      <p:sp>
        <p:nvSpPr>
          <p:cNvPr id="3" name="Content Placeholder 2">
            <a:extLst>
              <a:ext uri="{FF2B5EF4-FFF2-40B4-BE49-F238E27FC236}">
                <a16:creationId xmlns:a16="http://schemas.microsoft.com/office/drawing/2014/main" id="{14F23C37-4F12-48F0-A687-0CB4334E86B1}"/>
              </a:ext>
            </a:extLst>
          </p:cNvPr>
          <p:cNvSpPr>
            <a:spLocks noGrp="1"/>
          </p:cNvSpPr>
          <p:nvPr>
            <p:ph idx="1"/>
          </p:nvPr>
        </p:nvSpPr>
        <p:spPr>
          <a:xfrm>
            <a:off x="426085" y="1733156"/>
            <a:ext cx="8291830" cy="4821755"/>
          </a:xfrm>
        </p:spPr>
        <p:txBody>
          <a:bodyPr>
            <a:noAutofit/>
          </a:bodyPr>
          <a:lstStyle/>
          <a:p>
            <a:r>
              <a:rPr lang="en-US" dirty="0"/>
              <a:t>1 reading textbook for 12 students and only 1 mathematics textbook for 14 students in grade 2 in Cameroon. (UNESCO GEMR Policy Paper 23)</a:t>
            </a:r>
          </a:p>
          <a:p>
            <a:r>
              <a:rPr lang="en-US" dirty="0"/>
              <a:t>3 students for every reading textbook, compared with 8 students for every mathematics textbook in Togo. (UNESCO GEMR Policy Paper 23)</a:t>
            </a:r>
          </a:p>
          <a:p>
            <a:r>
              <a:rPr lang="en-US" dirty="0"/>
              <a:t>Average higher education students in Bangladesh spend BDT 1850 per year on books and supplies. (COL, 2017)</a:t>
            </a:r>
          </a:p>
          <a:p>
            <a:r>
              <a:rPr lang="en-US" dirty="0"/>
              <a:t>In Malaysia 76.4% learners decide not to buy textbooks due to high costs (COL, 2017)</a:t>
            </a:r>
          </a:p>
        </p:txBody>
      </p:sp>
    </p:spTree>
    <p:extLst>
      <p:ext uri="{BB962C8B-B14F-4D97-AF65-F5344CB8AC3E}">
        <p14:creationId xmlns:p14="http://schemas.microsoft.com/office/powerpoint/2010/main" val="173399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CD31-BB44-46C5-82FB-3F7E4C2E0B14}"/>
              </a:ext>
            </a:extLst>
          </p:cNvPr>
          <p:cNvSpPr>
            <a:spLocks noGrp="1"/>
          </p:cNvSpPr>
          <p:nvPr>
            <p:ph type="title"/>
          </p:nvPr>
        </p:nvSpPr>
        <p:spPr>
          <a:xfrm>
            <a:off x="0" y="0"/>
            <a:ext cx="9144000" cy="1325563"/>
          </a:xfrm>
          <a:solidFill>
            <a:schemeClr val="accent5">
              <a:lumMod val="75000"/>
            </a:schemeClr>
          </a:solidFill>
        </p:spPr>
        <p:txBody>
          <a:bodyPr>
            <a:normAutofit/>
          </a:bodyPr>
          <a:lstStyle/>
          <a:p>
            <a:r>
              <a:rPr lang="en-US" sz="4800" dirty="0">
                <a:solidFill>
                  <a:schemeClr val="bg1">
                    <a:lumMod val="95000"/>
                  </a:schemeClr>
                </a:solidFill>
              </a:rPr>
              <a:t>Cost of tertiary education</a:t>
            </a:r>
            <a:endParaRPr lang="en-CA" sz="4800" dirty="0">
              <a:solidFill>
                <a:schemeClr val="bg1">
                  <a:lumMod val="95000"/>
                </a:schemeClr>
              </a:solidFill>
            </a:endParaRPr>
          </a:p>
        </p:txBody>
      </p:sp>
      <p:graphicFrame>
        <p:nvGraphicFramePr>
          <p:cNvPr id="6" name="Chart 5">
            <a:extLst>
              <a:ext uri="{FF2B5EF4-FFF2-40B4-BE49-F238E27FC236}">
                <a16:creationId xmlns:a16="http://schemas.microsoft.com/office/drawing/2014/main" id="{F0C88BC8-40BD-48B2-BC80-105412E53A09}"/>
              </a:ext>
            </a:extLst>
          </p:cNvPr>
          <p:cNvGraphicFramePr>
            <a:graphicFrameLocks/>
          </p:cNvGraphicFramePr>
          <p:nvPr>
            <p:extLst>
              <p:ext uri="{D42A27DB-BD31-4B8C-83A1-F6EECF244321}">
                <p14:modId xmlns:p14="http://schemas.microsoft.com/office/powerpoint/2010/main" val="940911766"/>
              </p:ext>
            </p:extLst>
          </p:nvPr>
        </p:nvGraphicFramePr>
        <p:xfrm>
          <a:off x="867107" y="1513490"/>
          <a:ext cx="7410597" cy="4469524"/>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5DE9AD77-F7C6-447F-937E-D315E7A1BE78}"/>
              </a:ext>
            </a:extLst>
          </p:cNvPr>
          <p:cNvSpPr txBox="1"/>
          <p:nvPr/>
        </p:nvSpPr>
        <p:spPr>
          <a:xfrm>
            <a:off x="372836" y="6386081"/>
            <a:ext cx="5724644" cy="213585"/>
          </a:xfrm>
          <a:prstGeom prst="rect">
            <a:avLst/>
          </a:prstGeom>
          <a:noFill/>
        </p:spPr>
        <p:txBody>
          <a:bodyPr wrap="none" rtlCol="0">
            <a:spAutoFit/>
          </a:bodyPr>
          <a:lstStyle/>
          <a:p>
            <a:r>
              <a:rPr lang="en-CA" sz="788" dirty="0"/>
              <a:t>Source: </a:t>
            </a:r>
            <a:r>
              <a:rPr lang="en-CA" sz="788" dirty="0">
                <a:hlinkClick r:id="rId4"/>
              </a:rPr>
              <a:t>https://www.eiuperspectives.economist.com/sites/default/files/EIU_Yidan%20prize%20forecast_Education%20to%202030.pdf</a:t>
            </a:r>
            <a:r>
              <a:rPr lang="en-CA" sz="788" dirty="0"/>
              <a:t> </a:t>
            </a:r>
          </a:p>
        </p:txBody>
      </p:sp>
    </p:spTree>
    <p:extLst>
      <p:ext uri="{BB962C8B-B14F-4D97-AF65-F5344CB8AC3E}">
        <p14:creationId xmlns:p14="http://schemas.microsoft.com/office/powerpoint/2010/main" val="1613641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CD31-BB44-46C5-82FB-3F7E4C2E0B14}"/>
              </a:ext>
            </a:extLst>
          </p:cNvPr>
          <p:cNvSpPr>
            <a:spLocks noGrp="1"/>
          </p:cNvSpPr>
          <p:nvPr>
            <p:ph type="title"/>
          </p:nvPr>
        </p:nvSpPr>
        <p:spPr>
          <a:xfrm>
            <a:off x="0" y="0"/>
            <a:ext cx="9144000" cy="1325563"/>
          </a:xfrm>
          <a:solidFill>
            <a:schemeClr val="accent5">
              <a:lumMod val="75000"/>
            </a:schemeClr>
          </a:solidFill>
        </p:spPr>
        <p:txBody>
          <a:bodyPr>
            <a:normAutofit/>
          </a:bodyPr>
          <a:lstStyle/>
          <a:p>
            <a:r>
              <a:rPr lang="en-US" sz="4800" dirty="0">
                <a:solidFill>
                  <a:schemeClr val="bg1">
                    <a:lumMod val="95000"/>
                  </a:schemeClr>
                </a:solidFill>
              </a:rPr>
              <a:t>Skills shortage</a:t>
            </a:r>
            <a:endParaRPr lang="en-CA" sz="4800" dirty="0">
              <a:solidFill>
                <a:schemeClr val="bg1">
                  <a:lumMod val="95000"/>
                </a:schemeClr>
              </a:solidFill>
            </a:endParaRPr>
          </a:p>
        </p:txBody>
      </p:sp>
      <p:sp>
        <p:nvSpPr>
          <p:cNvPr id="3" name="Content Placeholder 2">
            <a:extLst>
              <a:ext uri="{FF2B5EF4-FFF2-40B4-BE49-F238E27FC236}">
                <a16:creationId xmlns:a16="http://schemas.microsoft.com/office/drawing/2014/main" id="{14F23C37-4F12-48F0-A687-0CB4334E86B1}"/>
              </a:ext>
            </a:extLst>
          </p:cNvPr>
          <p:cNvSpPr>
            <a:spLocks noGrp="1"/>
          </p:cNvSpPr>
          <p:nvPr>
            <p:ph idx="1"/>
          </p:nvPr>
        </p:nvSpPr>
        <p:spPr>
          <a:xfrm>
            <a:off x="628650" y="1825625"/>
            <a:ext cx="8291830" cy="4351338"/>
          </a:xfrm>
        </p:spPr>
        <p:txBody>
          <a:bodyPr>
            <a:normAutofit fontScale="92500" lnSpcReduction="10000"/>
          </a:bodyPr>
          <a:lstStyle/>
          <a:p>
            <a:r>
              <a:rPr lang="en-US" sz="4000" dirty="0"/>
              <a:t>45% of employers can’t find skilled individuals to recruit</a:t>
            </a:r>
            <a:r>
              <a:rPr lang="en-US" sz="4000" baseline="30000" dirty="0"/>
              <a:t>1</a:t>
            </a:r>
          </a:p>
          <a:p>
            <a:r>
              <a:rPr lang="en-US" sz="4000" dirty="0" err="1"/>
              <a:t>Digitalisation</a:t>
            </a:r>
            <a:r>
              <a:rPr lang="en-US" sz="4000" dirty="0"/>
              <a:t> is transforming the way many jobs are carried out.</a:t>
            </a:r>
            <a:r>
              <a:rPr lang="en-US" sz="4000" baseline="30000" dirty="0"/>
              <a:t>2 </a:t>
            </a:r>
            <a:r>
              <a:rPr lang="en-US" sz="4000" dirty="0"/>
              <a:t>There is a skills shift happening towards digital.</a:t>
            </a:r>
          </a:p>
          <a:p>
            <a:r>
              <a:rPr lang="en-US" sz="4000" dirty="0"/>
              <a:t>By 2020 there will be a global shortfall of 85 million high- and middle-skilled workers</a:t>
            </a:r>
            <a:r>
              <a:rPr lang="en-US" sz="4000" baseline="30000" dirty="0"/>
              <a:t>3</a:t>
            </a:r>
          </a:p>
        </p:txBody>
      </p:sp>
      <p:sp>
        <p:nvSpPr>
          <p:cNvPr id="4" name="TextBox 3">
            <a:extLst>
              <a:ext uri="{FF2B5EF4-FFF2-40B4-BE49-F238E27FC236}">
                <a16:creationId xmlns:a16="http://schemas.microsoft.com/office/drawing/2014/main" id="{0C7E303A-AEDE-458F-BD83-F5A7D2136CD1}"/>
              </a:ext>
            </a:extLst>
          </p:cNvPr>
          <p:cNvSpPr txBox="1"/>
          <p:nvPr/>
        </p:nvSpPr>
        <p:spPr>
          <a:xfrm>
            <a:off x="349956" y="6176963"/>
            <a:ext cx="4424609" cy="507831"/>
          </a:xfrm>
          <a:prstGeom prst="rect">
            <a:avLst/>
          </a:prstGeom>
          <a:noFill/>
        </p:spPr>
        <p:txBody>
          <a:bodyPr wrap="none" rtlCol="0">
            <a:spAutoFit/>
          </a:bodyPr>
          <a:lstStyle/>
          <a:p>
            <a:pPr marL="228600" indent="-228600">
              <a:buAutoNum type="arabicPeriod"/>
            </a:pPr>
            <a:r>
              <a:rPr lang="en-CA" sz="900" dirty="0"/>
              <a:t>Source: </a:t>
            </a:r>
            <a:r>
              <a:rPr lang="en-CA" sz="900" dirty="0">
                <a:hlinkClick r:id="rId3"/>
              </a:rPr>
              <a:t>https://insights.manpowergroupsolutions.com/2018-talent-shortage-survey/</a:t>
            </a:r>
            <a:endParaRPr lang="en-CA" sz="900" dirty="0"/>
          </a:p>
          <a:p>
            <a:pPr marL="228600" indent="-228600">
              <a:buAutoNum type="arabicPeriod"/>
            </a:pPr>
            <a:r>
              <a:rPr lang="en-CA" sz="900" dirty="0"/>
              <a:t>Source: </a:t>
            </a:r>
            <a:r>
              <a:rPr lang="en-CA" sz="900" dirty="0">
                <a:hlinkClick r:id="rId4"/>
              </a:rPr>
              <a:t>https://www.oecd.org/education/oecd-skills-outlook-2019-df80bc12-en.htm</a:t>
            </a:r>
            <a:r>
              <a:rPr lang="en-CA" sz="900" dirty="0"/>
              <a:t> </a:t>
            </a:r>
          </a:p>
          <a:p>
            <a:pPr marL="228600" indent="-228600">
              <a:buAutoNum type="arabicPeriod"/>
            </a:pPr>
            <a:r>
              <a:rPr lang="en-CA" sz="900" dirty="0"/>
              <a:t>Source: McKinsey, </a:t>
            </a:r>
            <a:r>
              <a:rPr lang="en-CA" sz="900" dirty="0">
                <a:hlinkClick r:id="rId5"/>
              </a:rPr>
              <a:t>https://tinyurl.com/y79fqao8</a:t>
            </a:r>
            <a:r>
              <a:rPr lang="en-CA" sz="900" dirty="0"/>
              <a:t> </a:t>
            </a:r>
          </a:p>
        </p:txBody>
      </p:sp>
    </p:spTree>
    <p:extLst>
      <p:ext uri="{BB962C8B-B14F-4D97-AF65-F5344CB8AC3E}">
        <p14:creationId xmlns:p14="http://schemas.microsoft.com/office/powerpoint/2010/main" val="3329987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3E93-7ED0-432A-BA75-0893342FE5CC}"/>
              </a:ext>
            </a:extLst>
          </p:cNvPr>
          <p:cNvSpPr>
            <a:spLocks noGrp="1"/>
          </p:cNvSpPr>
          <p:nvPr>
            <p:ph type="title"/>
          </p:nvPr>
        </p:nvSpPr>
        <p:spPr>
          <a:xfrm>
            <a:off x="0" y="7890"/>
            <a:ext cx="9143999" cy="1325563"/>
          </a:xfrm>
          <a:solidFill>
            <a:schemeClr val="accent5">
              <a:lumMod val="75000"/>
            </a:schemeClr>
          </a:solidFill>
        </p:spPr>
        <p:txBody>
          <a:bodyPr>
            <a:normAutofit/>
          </a:bodyPr>
          <a:lstStyle/>
          <a:p>
            <a:r>
              <a:rPr lang="en-CA" sz="4800" dirty="0">
                <a:solidFill>
                  <a:schemeClr val="bg1">
                    <a:lumMod val="95000"/>
                  </a:schemeClr>
                </a:solidFill>
              </a:rPr>
              <a:t>Youth unemployment </a:t>
            </a:r>
          </a:p>
        </p:txBody>
      </p:sp>
      <p:graphicFrame>
        <p:nvGraphicFramePr>
          <p:cNvPr id="4" name="Chart 3">
            <a:extLst>
              <a:ext uri="{FF2B5EF4-FFF2-40B4-BE49-F238E27FC236}">
                <a16:creationId xmlns:a16="http://schemas.microsoft.com/office/drawing/2014/main" id="{1F0B57D2-15F1-4B6F-BEF8-1B79264FBD0B}"/>
              </a:ext>
            </a:extLst>
          </p:cNvPr>
          <p:cNvGraphicFramePr>
            <a:graphicFrameLocks/>
          </p:cNvGraphicFramePr>
          <p:nvPr>
            <p:extLst>
              <p:ext uri="{D42A27DB-BD31-4B8C-83A1-F6EECF244321}">
                <p14:modId xmlns:p14="http://schemas.microsoft.com/office/powerpoint/2010/main" val="771122517"/>
              </p:ext>
            </p:extLst>
          </p:nvPr>
        </p:nvGraphicFramePr>
        <p:xfrm>
          <a:off x="624251" y="1370401"/>
          <a:ext cx="8086727" cy="480665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4178A2E0-A0F2-4111-93C5-DACDD33A2D50}"/>
              </a:ext>
            </a:extLst>
          </p:cNvPr>
          <p:cNvSpPr/>
          <p:nvPr/>
        </p:nvSpPr>
        <p:spPr>
          <a:xfrm>
            <a:off x="498140" y="6398444"/>
            <a:ext cx="3890809" cy="323165"/>
          </a:xfrm>
          <a:prstGeom prst="rect">
            <a:avLst/>
          </a:prstGeom>
        </p:spPr>
        <p:txBody>
          <a:bodyPr wrap="none">
            <a:spAutoFit/>
          </a:bodyPr>
          <a:lstStyle/>
          <a:p>
            <a:r>
              <a:rPr lang="en-CA" sz="750" dirty="0"/>
              <a:t>Source: </a:t>
            </a:r>
            <a:r>
              <a:rPr lang="en-CA" sz="750" dirty="0">
                <a:hlinkClick r:id="rId4"/>
              </a:rPr>
              <a:t>https://data.worldbank.org/indicator/SL.UEM.1524.ZS?most_recent_value_desc=false</a:t>
            </a:r>
            <a:endParaRPr lang="en-CA" sz="750" dirty="0"/>
          </a:p>
          <a:p>
            <a:r>
              <a:rPr lang="en-CA" sz="750" dirty="0"/>
              <a:t> </a:t>
            </a:r>
          </a:p>
        </p:txBody>
      </p:sp>
    </p:spTree>
    <p:extLst>
      <p:ext uri="{BB962C8B-B14F-4D97-AF65-F5344CB8AC3E}">
        <p14:creationId xmlns:p14="http://schemas.microsoft.com/office/powerpoint/2010/main" val="257418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CD31-BB44-46C5-82FB-3F7E4C2E0B14}"/>
              </a:ext>
            </a:extLst>
          </p:cNvPr>
          <p:cNvSpPr>
            <a:spLocks noGrp="1"/>
          </p:cNvSpPr>
          <p:nvPr>
            <p:ph type="title"/>
          </p:nvPr>
        </p:nvSpPr>
        <p:spPr>
          <a:xfrm>
            <a:off x="0" y="0"/>
            <a:ext cx="9144000" cy="1325563"/>
          </a:xfrm>
          <a:solidFill>
            <a:schemeClr val="accent5">
              <a:lumMod val="75000"/>
            </a:schemeClr>
          </a:solidFill>
        </p:spPr>
        <p:txBody>
          <a:bodyPr>
            <a:normAutofit/>
          </a:bodyPr>
          <a:lstStyle/>
          <a:p>
            <a:r>
              <a:rPr lang="en-US" sz="4800" dirty="0">
                <a:solidFill>
                  <a:schemeClr val="bg1">
                    <a:lumMod val="95000"/>
                  </a:schemeClr>
                </a:solidFill>
              </a:rPr>
              <a:t>Global educational Challenges</a:t>
            </a:r>
            <a:endParaRPr lang="en-CA" sz="4800" dirty="0">
              <a:solidFill>
                <a:schemeClr val="bg1">
                  <a:lumMod val="95000"/>
                </a:schemeClr>
              </a:solidFill>
            </a:endParaRPr>
          </a:p>
        </p:txBody>
      </p:sp>
      <p:sp>
        <p:nvSpPr>
          <p:cNvPr id="3" name="Content Placeholder 2">
            <a:extLst>
              <a:ext uri="{FF2B5EF4-FFF2-40B4-BE49-F238E27FC236}">
                <a16:creationId xmlns:a16="http://schemas.microsoft.com/office/drawing/2014/main" id="{14F23C37-4F12-48F0-A687-0CB4334E86B1}"/>
              </a:ext>
            </a:extLst>
          </p:cNvPr>
          <p:cNvSpPr>
            <a:spLocks noGrp="1"/>
          </p:cNvSpPr>
          <p:nvPr>
            <p:ph idx="1"/>
          </p:nvPr>
        </p:nvSpPr>
        <p:spPr>
          <a:xfrm>
            <a:off x="587554" y="2000286"/>
            <a:ext cx="4878298" cy="4351338"/>
          </a:xfrm>
        </p:spPr>
        <p:txBody>
          <a:bodyPr>
            <a:normAutofit/>
          </a:bodyPr>
          <a:lstStyle/>
          <a:p>
            <a:r>
              <a:rPr lang="en-US" sz="4000" dirty="0"/>
              <a:t>Access</a:t>
            </a:r>
          </a:p>
          <a:p>
            <a:r>
              <a:rPr lang="en-US" sz="4000" dirty="0"/>
              <a:t>Quality</a:t>
            </a:r>
          </a:p>
          <a:p>
            <a:r>
              <a:rPr lang="en-US" sz="4000" dirty="0"/>
              <a:t>Gender inequality</a:t>
            </a:r>
          </a:p>
          <a:p>
            <a:r>
              <a:rPr lang="en-US" sz="4000" dirty="0"/>
              <a:t>Unemployment</a:t>
            </a:r>
          </a:p>
          <a:p>
            <a:r>
              <a:rPr lang="en-US" sz="4000" dirty="0"/>
              <a:t>Lifelong and life-wide learning</a:t>
            </a:r>
          </a:p>
        </p:txBody>
      </p:sp>
      <p:pic>
        <p:nvPicPr>
          <p:cNvPr id="7" name="Picture 6" descr="A picture containing timepiece, object, orange, table&#10;&#10;Description automatically generated">
            <a:extLst>
              <a:ext uri="{FF2B5EF4-FFF2-40B4-BE49-F238E27FC236}">
                <a16:creationId xmlns:a16="http://schemas.microsoft.com/office/drawing/2014/main" id="{DF29F08E-F54D-49CA-AAA9-BCDC8AAB33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0229" y="2000286"/>
            <a:ext cx="3685604" cy="3685604"/>
          </a:xfrm>
          <a:prstGeom prst="rect">
            <a:avLst/>
          </a:prstGeom>
        </p:spPr>
      </p:pic>
    </p:spTree>
    <p:extLst>
      <p:ext uri="{BB962C8B-B14F-4D97-AF65-F5344CB8AC3E}">
        <p14:creationId xmlns:p14="http://schemas.microsoft.com/office/powerpoint/2010/main" val="1819753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BFE87-9BB1-4771-925F-49BC376F14E0}"/>
              </a:ext>
            </a:extLst>
          </p:cNvPr>
          <p:cNvSpPr>
            <a:spLocks noGrp="1"/>
          </p:cNvSpPr>
          <p:nvPr>
            <p:ph type="title"/>
          </p:nvPr>
        </p:nvSpPr>
        <p:spPr/>
        <p:txBody>
          <a:bodyPr/>
          <a:lstStyle/>
          <a:p>
            <a:r>
              <a:rPr lang="en-CA" dirty="0"/>
              <a:t>Evolution of ODL</a:t>
            </a:r>
          </a:p>
        </p:txBody>
      </p:sp>
    </p:spTree>
    <p:extLst>
      <p:ext uri="{BB962C8B-B14F-4D97-AF65-F5344CB8AC3E}">
        <p14:creationId xmlns:p14="http://schemas.microsoft.com/office/powerpoint/2010/main" val="3863321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 name="TextBox 4"/>
          <p:cNvSpPr txBox="1"/>
          <p:nvPr/>
        </p:nvSpPr>
        <p:spPr>
          <a:xfrm>
            <a:off x="4229898" y="4721330"/>
            <a:ext cx="4914102" cy="300082"/>
          </a:xfrm>
          <a:prstGeom prst="rect">
            <a:avLst/>
          </a:prstGeom>
          <a:noFill/>
        </p:spPr>
        <p:txBody>
          <a:bodyPr wrap="none" rtlCol="0">
            <a:spAutoFit/>
          </a:bodyPr>
          <a:lstStyle/>
          <a:p>
            <a:r>
              <a:rPr lang="en-CA" sz="1350" dirty="0">
                <a:solidFill>
                  <a:schemeClr val="bg1"/>
                </a:solidFill>
              </a:rPr>
              <a:t>Source: https://www.flickr.com/photos/velkr0/3472576304 (CC BY)</a:t>
            </a:r>
          </a:p>
        </p:txBody>
      </p:sp>
      <p:sp>
        <p:nvSpPr>
          <p:cNvPr id="6" name="Title 2"/>
          <p:cNvSpPr txBox="1">
            <a:spLocks/>
          </p:cNvSpPr>
          <p:nvPr/>
        </p:nvSpPr>
        <p:spPr>
          <a:xfrm>
            <a:off x="0" y="5143500"/>
            <a:ext cx="9144000" cy="948929"/>
          </a:xfrm>
          <a:prstGeom prst="rect">
            <a:avLst/>
          </a:prstGeom>
          <a:solidFill>
            <a:schemeClr val="accent1">
              <a:lumMod val="75000"/>
            </a:schemeClr>
          </a:solidFill>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CA" sz="4500" i="1" dirty="0">
                <a:solidFill>
                  <a:schemeClr val="bg1"/>
                </a:solidFill>
                <a:latin typeface="Georgia" panose="02040502050405020303" pitchFamily="18" charset="0"/>
              </a:rPr>
              <a:t>business as usual continues…</a:t>
            </a:r>
          </a:p>
        </p:txBody>
      </p:sp>
    </p:spTree>
    <p:extLst>
      <p:ext uri="{BB962C8B-B14F-4D97-AF65-F5344CB8AC3E}">
        <p14:creationId xmlns:p14="http://schemas.microsoft.com/office/powerpoint/2010/main" val="2652586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72"/>
            <a:ext cx="9144000" cy="1325563"/>
          </a:xfrm>
          <a:solidFill>
            <a:schemeClr val="accent5">
              <a:lumMod val="75000"/>
            </a:schemeClr>
          </a:solidFill>
        </p:spPr>
        <p:txBody>
          <a:bodyPr>
            <a:normAutofit/>
          </a:bodyPr>
          <a:lstStyle/>
          <a:p>
            <a:r>
              <a:rPr lang="en-US" dirty="0">
                <a:solidFill>
                  <a:schemeClr val="bg1">
                    <a:lumMod val="95000"/>
                  </a:schemeClr>
                </a:solidFill>
              </a:rPr>
              <a:t>M</a:t>
            </a:r>
            <a:r>
              <a:rPr lang="en-CA" dirty="0" err="1">
                <a:solidFill>
                  <a:schemeClr val="bg1">
                    <a:lumMod val="95000"/>
                  </a:schemeClr>
                </a:solidFill>
              </a:rPr>
              <a:t>odels</a:t>
            </a:r>
            <a:r>
              <a:rPr lang="en-CA" dirty="0">
                <a:solidFill>
                  <a:schemeClr val="bg1">
                    <a:lumMod val="95000"/>
                  </a:schemeClr>
                </a:solidFill>
              </a:rPr>
              <a:t> of universities</a:t>
            </a:r>
          </a:p>
        </p:txBody>
      </p:sp>
      <p:graphicFrame>
        <p:nvGraphicFramePr>
          <p:cNvPr id="4" name="Table 3"/>
          <p:cNvGraphicFramePr>
            <a:graphicFrameLocks noGrp="1"/>
          </p:cNvGraphicFramePr>
          <p:nvPr/>
        </p:nvGraphicFramePr>
        <p:xfrm>
          <a:off x="1682750" y="1854200"/>
          <a:ext cx="5778500" cy="4089400"/>
        </p:xfrm>
        <a:graphic>
          <a:graphicData uri="http://schemas.openxmlformats.org/drawingml/2006/table">
            <a:tbl>
              <a:tblPr firstRow="1" bandRow="1">
                <a:tableStyleId>{5C22544A-7EE6-4342-B048-85BDC9FD1C3A}</a:tableStyleId>
              </a:tblPr>
              <a:tblGrid>
                <a:gridCol w="2889250">
                  <a:extLst>
                    <a:ext uri="{9D8B030D-6E8A-4147-A177-3AD203B41FA5}">
                      <a16:colId xmlns:a16="http://schemas.microsoft.com/office/drawing/2014/main" val="20000"/>
                    </a:ext>
                  </a:extLst>
                </a:gridCol>
                <a:gridCol w="2889250">
                  <a:extLst>
                    <a:ext uri="{9D8B030D-6E8A-4147-A177-3AD203B41FA5}">
                      <a16:colId xmlns:a16="http://schemas.microsoft.com/office/drawing/2014/main" val="20001"/>
                    </a:ext>
                  </a:extLst>
                </a:gridCol>
              </a:tblGrid>
              <a:tr h="2044700">
                <a:tc>
                  <a:txBody>
                    <a:bodyPr/>
                    <a:lstStyle/>
                    <a:p>
                      <a:pPr marL="342900" indent="-342900">
                        <a:buAutoNum type="alphaLcParenBoth"/>
                      </a:pPr>
                      <a:r>
                        <a:rPr lang="en-CA" sz="1800" b="0" dirty="0">
                          <a:latin typeface="+mj-lt"/>
                        </a:rPr>
                        <a:t>ivory tower</a:t>
                      </a:r>
                    </a:p>
                    <a:p>
                      <a:pPr marL="0" indent="0">
                        <a:buNone/>
                      </a:pPr>
                      <a:endParaRPr lang="en-CA" sz="1800" b="0" dirty="0">
                        <a:latin typeface="+mj-lt"/>
                      </a:endParaRPr>
                    </a:p>
                    <a:p>
                      <a:pPr marL="0" indent="0">
                        <a:buNone/>
                      </a:pPr>
                      <a:r>
                        <a:rPr lang="en-CA" sz="1800" b="0" dirty="0">
                          <a:latin typeface="+mj-lt"/>
                        </a:rPr>
                        <a:t>OXBRIDGE TYPE</a:t>
                      </a:r>
                    </a:p>
                    <a:p>
                      <a:pPr marL="342900" indent="-342900">
                        <a:buAutoNum type="alphaLcParenBoth"/>
                      </a:pPr>
                      <a:endParaRPr lang="en-CA" sz="1800" b="0" dirty="0">
                        <a:latin typeface="+mj-lt"/>
                      </a:endParaRPr>
                    </a:p>
                  </a:txBody>
                  <a:tcPr>
                    <a:lnL w="12700" cmpd="sng">
                      <a:noFill/>
                    </a:lnL>
                    <a:lnR w="12700" cap="flat" cmpd="sng" algn="ctr">
                      <a:solidFill>
                        <a:schemeClr val="bg1"/>
                      </a:solidFill>
                      <a:prstDash val="solid"/>
                      <a:round/>
                      <a:headEnd type="none" w="med" len="med"/>
                      <a:tailEnd type="none" w="med" len="med"/>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75000"/>
                        <a:lumOff val="25000"/>
                      </a:schemeClr>
                    </a:solidFill>
                  </a:tcPr>
                </a:tc>
                <a:tc>
                  <a:txBody>
                    <a:bodyPr/>
                    <a:lstStyle/>
                    <a:p>
                      <a:r>
                        <a:rPr lang="en-CA" sz="1800" b="0" dirty="0">
                          <a:latin typeface="+mj-lt"/>
                        </a:rPr>
                        <a:t>(b) the ‘professionalised university’</a:t>
                      </a:r>
                    </a:p>
                    <a:p>
                      <a:endParaRPr lang="en-CA" sz="1800" b="0" dirty="0">
                        <a:latin typeface="+mj-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CA" sz="1800" b="0" kern="1200" dirty="0">
                          <a:solidFill>
                            <a:schemeClr val="bg1"/>
                          </a:solidFill>
                          <a:latin typeface="+mj-lt"/>
                          <a:ea typeface="+mn-ea"/>
                          <a:cs typeface="+mn-cs"/>
                        </a:rPr>
                        <a:t>DISCIPLINE BASED UNIVERSITY</a:t>
                      </a:r>
                    </a:p>
                  </a:txBody>
                  <a:tcPr>
                    <a:lnL w="12700" cap="flat" cmpd="sng" algn="ctr">
                      <a:solidFill>
                        <a:schemeClr val="bg1"/>
                      </a:solidFill>
                      <a:prstDash val="solid"/>
                      <a:round/>
                      <a:headEnd type="none" w="med" len="med"/>
                      <a:tailEnd type="none" w="med" len="med"/>
                    </a:lnL>
                    <a:lnR w="12700" cmpd="sng">
                      <a:noFill/>
                    </a:lnR>
                    <a:lnT w="12700" cmpd="sng">
                      <a:noFill/>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extLst>
                  <a:ext uri="{0D108BD9-81ED-4DB2-BD59-A6C34878D82A}">
                    <a16:rowId xmlns:a16="http://schemas.microsoft.com/office/drawing/2014/main" val="10000"/>
                  </a:ext>
                </a:extLst>
              </a:tr>
              <a:tr h="2044700">
                <a:tc>
                  <a:txBody>
                    <a:bodyPr/>
                    <a:lstStyle/>
                    <a:p>
                      <a:r>
                        <a:rPr lang="en-CA" sz="1800" b="0" dirty="0">
                          <a:solidFill>
                            <a:schemeClr val="bg1"/>
                          </a:solidFill>
                          <a:latin typeface="+mj-lt"/>
                        </a:rPr>
                        <a:t>(c) the</a:t>
                      </a:r>
                      <a:r>
                        <a:rPr lang="en-CA" sz="1800" b="0" baseline="0" dirty="0">
                          <a:solidFill>
                            <a:schemeClr val="bg1"/>
                          </a:solidFill>
                          <a:latin typeface="+mj-lt"/>
                        </a:rPr>
                        <a:t> ‘entrepreneurial university’</a:t>
                      </a:r>
                    </a:p>
                    <a:p>
                      <a:endParaRPr lang="en-CA" sz="1800" b="0" baseline="0" dirty="0">
                        <a:solidFill>
                          <a:schemeClr val="bg1"/>
                        </a:solidFill>
                        <a:latin typeface="+mj-lt"/>
                      </a:endParaRPr>
                    </a:p>
                    <a:p>
                      <a:r>
                        <a:rPr lang="en-CA" sz="1800" b="0" dirty="0">
                          <a:solidFill>
                            <a:schemeClr val="bg1"/>
                          </a:solidFill>
                          <a:latin typeface="+mj-lt"/>
                        </a:rPr>
                        <a:t>PRIVATE/ CORPORATE UNIVERSITIES</a:t>
                      </a:r>
                    </a:p>
                    <a:p>
                      <a:endParaRPr lang="en-CA" sz="1800" b="0" dirty="0">
                        <a:solidFill>
                          <a:schemeClr val="bg1"/>
                        </a:solidFill>
                        <a:latin typeface="+mj-lt"/>
                      </a:endParaRPr>
                    </a:p>
                  </a:txBody>
                  <a:tcP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75000"/>
                      </a:schemeClr>
                    </a:solidFill>
                  </a:tcPr>
                </a:tc>
                <a:tc>
                  <a:txBody>
                    <a:bodyPr/>
                    <a:lstStyle/>
                    <a:p>
                      <a:r>
                        <a:rPr lang="en-CA" sz="1800" b="0" dirty="0">
                          <a:solidFill>
                            <a:schemeClr val="bg1"/>
                          </a:solidFill>
                          <a:latin typeface="+mj-lt"/>
                        </a:rPr>
                        <a:t>(d) the ‘developmental</a:t>
                      </a:r>
                      <a:r>
                        <a:rPr lang="en-CA" sz="1800" b="0" baseline="0" dirty="0">
                          <a:solidFill>
                            <a:schemeClr val="bg1"/>
                          </a:solidFill>
                          <a:latin typeface="+mj-lt"/>
                        </a:rPr>
                        <a:t> university’</a:t>
                      </a:r>
                    </a:p>
                    <a:p>
                      <a:endParaRPr lang="en-CA" sz="1800" b="0" baseline="0" dirty="0">
                        <a:solidFill>
                          <a:schemeClr val="bg1"/>
                        </a:solidFill>
                        <a:latin typeface="+mj-lt"/>
                      </a:endParaRPr>
                    </a:p>
                    <a:p>
                      <a:r>
                        <a:rPr lang="en-CA" sz="1800" b="0" dirty="0">
                          <a:solidFill>
                            <a:schemeClr val="bg1"/>
                          </a:solidFill>
                          <a:latin typeface="+mj-lt"/>
                        </a:rPr>
                        <a:t>OPEN UNIVERSITIES/ VIRTUAL UNIVERSITIES</a:t>
                      </a:r>
                    </a:p>
                    <a:p>
                      <a:endParaRPr lang="en-CA" sz="1800" b="0" dirty="0">
                        <a:solidFill>
                          <a:schemeClr val="bg1"/>
                        </a:solidFill>
                        <a:latin typeface="+mj-lt"/>
                      </a:endParaRPr>
                    </a:p>
                  </a:txBody>
                  <a:tcPr>
                    <a:lnL w="1270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3">
                        <a:lumMod val="75000"/>
                      </a:schemeClr>
                    </a:solidFill>
                  </a:tcPr>
                </a:tc>
                <a:extLst>
                  <a:ext uri="{0D108BD9-81ED-4DB2-BD59-A6C34878D82A}">
                    <a16:rowId xmlns:a16="http://schemas.microsoft.com/office/drawing/2014/main" val="10001"/>
                  </a:ext>
                </a:extLst>
              </a:tr>
            </a:tbl>
          </a:graphicData>
        </a:graphic>
      </p:graphicFrame>
      <p:sp>
        <p:nvSpPr>
          <p:cNvPr id="11" name="TextBox 10"/>
          <p:cNvSpPr txBox="1"/>
          <p:nvPr/>
        </p:nvSpPr>
        <p:spPr>
          <a:xfrm>
            <a:off x="2861735" y="1409700"/>
            <a:ext cx="3211586" cy="400110"/>
          </a:xfrm>
          <a:prstGeom prst="rect">
            <a:avLst/>
          </a:prstGeom>
          <a:noFill/>
        </p:spPr>
        <p:txBody>
          <a:bodyPr wrap="square" rtlCol="0">
            <a:spAutoFit/>
          </a:bodyPr>
          <a:lstStyle/>
          <a:p>
            <a:pPr algn="ctr"/>
            <a:r>
              <a:rPr lang="en-CA" sz="2000" dirty="0">
                <a:latin typeface="+mj-lt"/>
              </a:rPr>
              <a:t>Knowledge-for-itself</a:t>
            </a:r>
          </a:p>
        </p:txBody>
      </p:sp>
      <p:sp>
        <p:nvSpPr>
          <p:cNvPr id="12" name="TextBox 11"/>
          <p:cNvSpPr txBox="1"/>
          <p:nvPr/>
        </p:nvSpPr>
        <p:spPr>
          <a:xfrm>
            <a:off x="50800" y="3383251"/>
            <a:ext cx="1587500" cy="707886"/>
          </a:xfrm>
          <a:prstGeom prst="rect">
            <a:avLst/>
          </a:prstGeom>
          <a:noFill/>
        </p:spPr>
        <p:txBody>
          <a:bodyPr wrap="square" rtlCol="0">
            <a:spAutoFit/>
          </a:bodyPr>
          <a:lstStyle/>
          <a:p>
            <a:pPr algn="ctr"/>
            <a:r>
              <a:rPr lang="en-CA" sz="2000" dirty="0">
                <a:latin typeface="+mj-lt"/>
              </a:rPr>
              <a:t>Knowledge-in-itself</a:t>
            </a:r>
          </a:p>
        </p:txBody>
      </p:sp>
      <p:sp>
        <p:nvSpPr>
          <p:cNvPr id="13" name="TextBox 12"/>
          <p:cNvSpPr txBox="1"/>
          <p:nvPr/>
        </p:nvSpPr>
        <p:spPr>
          <a:xfrm>
            <a:off x="7418211" y="3383251"/>
            <a:ext cx="1763889" cy="707886"/>
          </a:xfrm>
          <a:prstGeom prst="rect">
            <a:avLst/>
          </a:prstGeom>
          <a:noFill/>
        </p:spPr>
        <p:txBody>
          <a:bodyPr wrap="square" rtlCol="0">
            <a:spAutoFit/>
          </a:bodyPr>
          <a:lstStyle/>
          <a:p>
            <a:pPr algn="ctr"/>
            <a:r>
              <a:rPr lang="en-CA" sz="2000" dirty="0">
                <a:latin typeface="+mj-lt"/>
              </a:rPr>
              <a:t>Knowledge-in-the-world</a:t>
            </a:r>
          </a:p>
        </p:txBody>
      </p:sp>
      <p:sp>
        <p:nvSpPr>
          <p:cNvPr id="14" name="TextBox 13"/>
          <p:cNvSpPr txBox="1"/>
          <p:nvPr/>
        </p:nvSpPr>
        <p:spPr>
          <a:xfrm>
            <a:off x="2807758" y="5987990"/>
            <a:ext cx="3319541" cy="400110"/>
          </a:xfrm>
          <a:prstGeom prst="rect">
            <a:avLst/>
          </a:prstGeom>
          <a:noFill/>
        </p:spPr>
        <p:txBody>
          <a:bodyPr wrap="square" rtlCol="0">
            <a:spAutoFit/>
          </a:bodyPr>
          <a:lstStyle/>
          <a:p>
            <a:pPr algn="ctr"/>
            <a:r>
              <a:rPr lang="en-CA" sz="2000" dirty="0">
                <a:latin typeface="+mj-lt"/>
              </a:rPr>
              <a:t>Knowledge-for-the-world</a:t>
            </a:r>
          </a:p>
        </p:txBody>
      </p:sp>
      <p:sp>
        <p:nvSpPr>
          <p:cNvPr id="15" name="TextBox 14"/>
          <p:cNvSpPr txBox="1"/>
          <p:nvPr/>
        </p:nvSpPr>
        <p:spPr>
          <a:xfrm>
            <a:off x="304800" y="6432490"/>
            <a:ext cx="4282263" cy="276999"/>
          </a:xfrm>
          <a:prstGeom prst="rect">
            <a:avLst/>
          </a:prstGeom>
          <a:noFill/>
        </p:spPr>
        <p:txBody>
          <a:bodyPr wrap="none" rtlCol="0">
            <a:spAutoFit/>
          </a:bodyPr>
          <a:lstStyle/>
          <a:p>
            <a:r>
              <a:rPr lang="en-CA" sz="1200" dirty="0">
                <a:solidFill>
                  <a:schemeClr val="tx2"/>
                </a:solidFill>
                <a:latin typeface="+mn-lt"/>
              </a:rPr>
              <a:t>Source: Barnett, R. (2011). Being a university, London: Routledge</a:t>
            </a:r>
          </a:p>
        </p:txBody>
      </p:sp>
    </p:spTree>
    <p:extLst>
      <p:ext uri="{BB962C8B-B14F-4D97-AF65-F5344CB8AC3E}">
        <p14:creationId xmlns:p14="http://schemas.microsoft.com/office/powerpoint/2010/main" val="2079912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129CA7-C165-47C7-BD06-86DFF91C57BD}"/>
              </a:ext>
            </a:extLst>
          </p:cNvPr>
          <p:cNvSpPr>
            <a:spLocks noGrp="1"/>
          </p:cNvSpPr>
          <p:nvPr>
            <p:ph idx="4294967295"/>
          </p:nvPr>
        </p:nvSpPr>
        <p:spPr>
          <a:xfrm>
            <a:off x="635725" y="1485795"/>
            <a:ext cx="4542051" cy="5134188"/>
          </a:xfrm>
        </p:spPr>
        <p:txBody>
          <a:bodyPr>
            <a:normAutofit lnSpcReduction="10000"/>
          </a:bodyPr>
          <a:lstStyle/>
          <a:p>
            <a:r>
              <a:rPr lang="en-US" sz="4000" dirty="0"/>
              <a:t>Boston Gazette 1728</a:t>
            </a:r>
          </a:p>
          <a:p>
            <a:r>
              <a:rPr lang="en-US" sz="4000" dirty="0"/>
              <a:t>Pitman’s Shorthand 1840</a:t>
            </a:r>
          </a:p>
          <a:p>
            <a:r>
              <a:rPr lang="en-US" sz="4000" dirty="0"/>
              <a:t>UNISA as the first distance teaching university in 1946</a:t>
            </a:r>
          </a:p>
          <a:p>
            <a:r>
              <a:rPr lang="en-US" sz="4000" dirty="0"/>
              <a:t>UK Open University in 1969</a:t>
            </a:r>
          </a:p>
        </p:txBody>
      </p:sp>
      <p:sp>
        <p:nvSpPr>
          <p:cNvPr id="3" name="Title 2">
            <a:extLst>
              <a:ext uri="{FF2B5EF4-FFF2-40B4-BE49-F238E27FC236}">
                <a16:creationId xmlns:a16="http://schemas.microsoft.com/office/drawing/2014/main" id="{1769FD29-5EF4-4D1B-9A4E-7E765BF3E3A1}"/>
              </a:ext>
            </a:extLst>
          </p:cNvPr>
          <p:cNvSpPr>
            <a:spLocks noGrp="1"/>
          </p:cNvSpPr>
          <p:nvPr>
            <p:ph type="title" idx="4294967295"/>
          </p:nvPr>
        </p:nvSpPr>
        <p:spPr>
          <a:xfrm>
            <a:off x="0" y="13620"/>
            <a:ext cx="9144000" cy="1325563"/>
          </a:xfrm>
          <a:solidFill>
            <a:schemeClr val="accent5">
              <a:lumMod val="75000"/>
            </a:schemeClr>
          </a:solidFill>
        </p:spPr>
        <p:txBody>
          <a:bodyPr/>
          <a:lstStyle/>
          <a:p>
            <a:r>
              <a:rPr lang="en-US" dirty="0">
                <a:solidFill>
                  <a:schemeClr val="bg1">
                    <a:lumMod val="95000"/>
                  </a:schemeClr>
                </a:solidFill>
              </a:rPr>
              <a:t>Innovations in teaching and learning </a:t>
            </a:r>
          </a:p>
        </p:txBody>
      </p:sp>
      <p:sp>
        <p:nvSpPr>
          <p:cNvPr id="4" name="AutoShape 2" descr="Image result for The boston Gazette 1728 short hand training">
            <a:extLst>
              <a:ext uri="{FF2B5EF4-FFF2-40B4-BE49-F238E27FC236}">
                <a16:creationId xmlns:a16="http://schemas.microsoft.com/office/drawing/2014/main" id="{3CF8C4B2-447A-4045-8046-6D03E7E7B6A8}"/>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a:p>
        </p:txBody>
      </p:sp>
      <p:pic>
        <p:nvPicPr>
          <p:cNvPr id="2052" name="Picture 4" descr="Image result for The boston Gazette 1728 short hand training">
            <a:extLst>
              <a:ext uri="{FF2B5EF4-FFF2-40B4-BE49-F238E27FC236}">
                <a16:creationId xmlns:a16="http://schemas.microsoft.com/office/drawing/2014/main" id="{842974C0-DA16-46FB-913C-244963DA18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7736" y="1485795"/>
            <a:ext cx="3876264" cy="209560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screenshot of a cell phone screen with text&#10;&#10;Description automatically generated">
            <a:extLst>
              <a:ext uri="{FF2B5EF4-FFF2-40B4-BE49-F238E27FC236}">
                <a16:creationId xmlns:a16="http://schemas.microsoft.com/office/drawing/2014/main" id="{33C49DD8-6130-48AE-8FBA-A3A3972A89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2651" y="2386149"/>
            <a:ext cx="2565624" cy="3919328"/>
          </a:xfrm>
          <a:prstGeom prst="rect">
            <a:avLst/>
          </a:prstGeom>
        </p:spPr>
      </p:pic>
    </p:spTree>
    <p:extLst>
      <p:ext uri="{BB962C8B-B14F-4D97-AF65-F5344CB8AC3E}">
        <p14:creationId xmlns:p14="http://schemas.microsoft.com/office/powerpoint/2010/main" val="3790724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2144631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129CA7-C165-47C7-BD06-86DFF91C57BD}"/>
              </a:ext>
            </a:extLst>
          </p:cNvPr>
          <p:cNvSpPr>
            <a:spLocks noGrp="1"/>
          </p:cNvSpPr>
          <p:nvPr>
            <p:ph idx="4294967295"/>
          </p:nvPr>
        </p:nvSpPr>
        <p:spPr>
          <a:xfrm>
            <a:off x="725546" y="1489305"/>
            <a:ext cx="8365114" cy="2653436"/>
          </a:xfrm>
        </p:spPr>
        <p:txBody>
          <a:bodyPr>
            <a:normAutofit fontScale="92500" lnSpcReduction="10000"/>
          </a:bodyPr>
          <a:lstStyle/>
          <a:p>
            <a:r>
              <a:rPr lang="en-US" sz="3600" dirty="0"/>
              <a:t>Correspondence model</a:t>
            </a:r>
          </a:p>
          <a:p>
            <a:r>
              <a:rPr lang="en-US" sz="3600" dirty="0"/>
              <a:t>Multi-media model</a:t>
            </a:r>
          </a:p>
          <a:p>
            <a:r>
              <a:rPr lang="en-US" sz="3600" dirty="0"/>
              <a:t>Tele-learning model</a:t>
            </a:r>
          </a:p>
          <a:p>
            <a:r>
              <a:rPr lang="en-US" sz="3600" dirty="0"/>
              <a:t>Flexible learning model</a:t>
            </a:r>
          </a:p>
          <a:p>
            <a:r>
              <a:rPr lang="en-US" sz="3600" dirty="0"/>
              <a:t>Intelligent flexible learning model</a:t>
            </a:r>
          </a:p>
        </p:txBody>
      </p:sp>
      <p:sp>
        <p:nvSpPr>
          <p:cNvPr id="3" name="Title 2">
            <a:extLst>
              <a:ext uri="{FF2B5EF4-FFF2-40B4-BE49-F238E27FC236}">
                <a16:creationId xmlns:a16="http://schemas.microsoft.com/office/drawing/2014/main" id="{1769FD29-5EF4-4D1B-9A4E-7E765BF3E3A1}"/>
              </a:ext>
            </a:extLst>
          </p:cNvPr>
          <p:cNvSpPr>
            <a:spLocks noGrp="1"/>
          </p:cNvSpPr>
          <p:nvPr>
            <p:ph type="title" idx="4294967295"/>
          </p:nvPr>
        </p:nvSpPr>
        <p:spPr>
          <a:xfrm>
            <a:off x="0" y="13620"/>
            <a:ext cx="9144000" cy="1325563"/>
          </a:xfrm>
          <a:solidFill>
            <a:schemeClr val="accent5">
              <a:lumMod val="75000"/>
            </a:schemeClr>
          </a:solidFill>
        </p:spPr>
        <p:txBody>
          <a:bodyPr/>
          <a:lstStyle/>
          <a:p>
            <a:r>
              <a:rPr lang="en-US" dirty="0">
                <a:solidFill>
                  <a:schemeClr val="bg1">
                    <a:lumMod val="95000"/>
                  </a:schemeClr>
                </a:solidFill>
              </a:rPr>
              <a:t>ODL Over the Five Stages</a:t>
            </a:r>
          </a:p>
        </p:txBody>
      </p:sp>
      <p:pic>
        <p:nvPicPr>
          <p:cNvPr id="5" name="Picture 4">
            <a:extLst>
              <a:ext uri="{FF2B5EF4-FFF2-40B4-BE49-F238E27FC236}">
                <a16:creationId xmlns:a16="http://schemas.microsoft.com/office/drawing/2014/main" id="{F29804E6-3A90-4968-AE65-8E162893CE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842" y="4265527"/>
            <a:ext cx="979086" cy="1098820"/>
          </a:xfrm>
          <a:prstGeom prst="rect">
            <a:avLst/>
          </a:prstGeom>
        </p:spPr>
      </p:pic>
      <p:pic>
        <p:nvPicPr>
          <p:cNvPr id="9" name="Picture 8">
            <a:extLst>
              <a:ext uri="{FF2B5EF4-FFF2-40B4-BE49-F238E27FC236}">
                <a16:creationId xmlns:a16="http://schemas.microsoft.com/office/drawing/2014/main" id="{850BE227-40BB-45CB-B78E-BE9D10B40E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651" r="18167"/>
          <a:stretch/>
        </p:blipFill>
        <p:spPr>
          <a:xfrm>
            <a:off x="4285662" y="4312533"/>
            <a:ext cx="911637" cy="1056162"/>
          </a:xfrm>
          <a:prstGeom prst="rect">
            <a:avLst/>
          </a:prstGeom>
        </p:spPr>
      </p:pic>
      <p:pic>
        <p:nvPicPr>
          <p:cNvPr id="13" name="Picture 12">
            <a:extLst>
              <a:ext uri="{FF2B5EF4-FFF2-40B4-BE49-F238E27FC236}">
                <a16:creationId xmlns:a16="http://schemas.microsoft.com/office/drawing/2014/main" id="{418151AE-55DF-4FAE-9ED0-5E7D332F86E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206" r="12078"/>
          <a:stretch/>
        </p:blipFill>
        <p:spPr>
          <a:xfrm>
            <a:off x="5789875" y="4324812"/>
            <a:ext cx="1019543" cy="1039535"/>
          </a:xfrm>
          <a:prstGeom prst="rect">
            <a:avLst/>
          </a:prstGeom>
        </p:spPr>
      </p:pic>
      <p:graphicFrame>
        <p:nvGraphicFramePr>
          <p:cNvPr id="4" name="Diagram 3">
            <a:extLst>
              <a:ext uri="{FF2B5EF4-FFF2-40B4-BE49-F238E27FC236}">
                <a16:creationId xmlns:a16="http://schemas.microsoft.com/office/drawing/2014/main" id="{62C0BA1D-0703-4A11-86E9-C4A5C28A401A}"/>
              </a:ext>
            </a:extLst>
          </p:cNvPr>
          <p:cNvGraphicFramePr/>
          <p:nvPr>
            <p:extLst>
              <p:ext uri="{D42A27DB-BD31-4B8C-83A1-F6EECF244321}">
                <p14:modId xmlns:p14="http://schemas.microsoft.com/office/powerpoint/2010/main" val="2849883041"/>
              </p:ext>
            </p:extLst>
          </p:nvPr>
        </p:nvGraphicFramePr>
        <p:xfrm>
          <a:off x="373381" y="3429000"/>
          <a:ext cx="8595359" cy="480541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3074" name="Picture 2" descr="Artificial Intelligence, Brain, Think, Control">
            <a:extLst>
              <a:ext uri="{FF2B5EF4-FFF2-40B4-BE49-F238E27FC236}">
                <a16:creationId xmlns:a16="http://schemas.microsoft.com/office/drawing/2014/main" id="{170928B6-D2EC-4994-A8D0-3ACDAA97466E}"/>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367945" y="4312533"/>
            <a:ext cx="1052855" cy="105181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TV and radio">
            <a:extLst>
              <a:ext uri="{FF2B5EF4-FFF2-40B4-BE49-F238E27FC236}">
                <a16:creationId xmlns:a16="http://schemas.microsoft.com/office/drawing/2014/main" id="{18088871-6AD5-484B-AF80-0ABF6691D463}"/>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431180" y="4289030"/>
            <a:ext cx="1019460" cy="1098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1767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325563"/>
          </a:xfrm>
          <a:solidFill>
            <a:schemeClr val="accent5">
              <a:lumMod val="75000"/>
            </a:schemeClr>
          </a:solidFill>
        </p:spPr>
        <p:txBody>
          <a:bodyPr>
            <a:normAutofit/>
          </a:bodyPr>
          <a:lstStyle/>
          <a:p>
            <a:r>
              <a:rPr lang="en-CA" dirty="0">
                <a:solidFill>
                  <a:schemeClr val="bg1">
                    <a:lumMod val="95000"/>
                  </a:schemeClr>
                </a:solidFill>
              </a:rPr>
              <a:t>Disruption in Higher Education</a:t>
            </a:r>
          </a:p>
        </p:txBody>
      </p:sp>
      <p:grpSp>
        <p:nvGrpSpPr>
          <p:cNvPr id="3" name="Group 2">
            <a:extLst>
              <a:ext uri="{FF2B5EF4-FFF2-40B4-BE49-F238E27FC236}">
                <a16:creationId xmlns:a16="http://schemas.microsoft.com/office/drawing/2014/main" id="{73D063CB-35C2-42B6-A55A-480E4DBACBCF}"/>
              </a:ext>
            </a:extLst>
          </p:cNvPr>
          <p:cNvGrpSpPr/>
          <p:nvPr/>
        </p:nvGrpSpPr>
        <p:grpSpPr>
          <a:xfrm>
            <a:off x="362540" y="1325563"/>
            <a:ext cx="8598241" cy="4848421"/>
            <a:chOff x="403180" y="1481436"/>
            <a:chExt cx="8598241" cy="4848421"/>
          </a:xfrm>
        </p:grpSpPr>
        <p:grpSp>
          <p:nvGrpSpPr>
            <p:cNvPr id="13" name="Group 12">
              <a:extLst>
                <a:ext uri="{FF2B5EF4-FFF2-40B4-BE49-F238E27FC236}">
                  <a16:creationId xmlns:a16="http://schemas.microsoft.com/office/drawing/2014/main" id="{13CA6F3A-82CB-4DB0-A593-8DE2C2D8CE8A}"/>
                </a:ext>
              </a:extLst>
            </p:cNvPr>
            <p:cNvGrpSpPr/>
            <p:nvPr/>
          </p:nvGrpSpPr>
          <p:grpSpPr>
            <a:xfrm>
              <a:off x="1524000" y="1763960"/>
              <a:ext cx="5791200" cy="4114800"/>
              <a:chOff x="1524000" y="1763960"/>
              <a:chExt cx="5791200" cy="4114800"/>
            </a:xfrm>
          </p:grpSpPr>
          <p:cxnSp>
            <p:nvCxnSpPr>
              <p:cNvPr id="8" name="Straight Connector 7">
                <a:extLst>
                  <a:ext uri="{FF2B5EF4-FFF2-40B4-BE49-F238E27FC236}">
                    <a16:creationId xmlns:a16="http://schemas.microsoft.com/office/drawing/2014/main" id="{BA4B1184-1375-4CEF-AAC3-582557FE388F}"/>
                  </a:ext>
                </a:extLst>
              </p:cNvPr>
              <p:cNvCxnSpPr/>
              <p:nvPr/>
            </p:nvCxnSpPr>
            <p:spPr>
              <a:xfrm>
                <a:off x="1524000" y="5867400"/>
                <a:ext cx="5791200" cy="0"/>
              </a:xfrm>
              <a:prstGeom prst="line">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055B3EA-9F53-42C7-9C99-3D8E14F8A453}"/>
                  </a:ext>
                </a:extLst>
              </p:cNvPr>
              <p:cNvCxnSpPr/>
              <p:nvPr/>
            </p:nvCxnSpPr>
            <p:spPr>
              <a:xfrm>
                <a:off x="1524000" y="1763960"/>
                <a:ext cx="0" cy="4114800"/>
              </a:xfrm>
              <a:prstGeom prst="line">
                <a:avLst/>
              </a:prstGeom>
              <a:ln w="25400">
                <a:solidFill>
                  <a:schemeClr val="tx1"/>
                </a:solidFill>
                <a:headEnd type="arrow"/>
              </a:ln>
            </p:spPr>
            <p:style>
              <a:lnRef idx="1">
                <a:schemeClr val="accent1"/>
              </a:lnRef>
              <a:fillRef idx="0">
                <a:schemeClr val="accent1"/>
              </a:fillRef>
              <a:effectRef idx="0">
                <a:schemeClr val="accent1"/>
              </a:effectRef>
              <a:fontRef idx="minor">
                <a:schemeClr val="tx1"/>
              </a:fontRef>
            </p:style>
          </p:cxnSp>
        </p:grpSp>
        <p:cxnSp>
          <p:nvCxnSpPr>
            <p:cNvPr id="15" name="Straight Connector 14">
              <a:extLst>
                <a:ext uri="{FF2B5EF4-FFF2-40B4-BE49-F238E27FC236}">
                  <a16:creationId xmlns:a16="http://schemas.microsoft.com/office/drawing/2014/main" id="{7F701B5C-BE2A-4562-A1A5-BE61FC53540D}"/>
                </a:ext>
              </a:extLst>
            </p:cNvPr>
            <p:cNvCxnSpPr>
              <a:cxnSpLocks/>
            </p:cNvCxnSpPr>
            <p:nvPr/>
          </p:nvCxnSpPr>
          <p:spPr>
            <a:xfrm flipV="1">
              <a:off x="1524000" y="4495800"/>
              <a:ext cx="5791200" cy="10668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9B99DE7-3F68-4B43-9C3A-03DA73499F6F}"/>
                </a:ext>
              </a:extLst>
            </p:cNvPr>
            <p:cNvCxnSpPr>
              <a:cxnSpLocks/>
            </p:cNvCxnSpPr>
            <p:nvPr/>
          </p:nvCxnSpPr>
          <p:spPr>
            <a:xfrm flipV="1">
              <a:off x="1524000" y="3200400"/>
              <a:ext cx="5791200" cy="11430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A69D0FF-DC39-49F0-804B-F7A450524311}"/>
                </a:ext>
              </a:extLst>
            </p:cNvPr>
            <p:cNvCxnSpPr/>
            <p:nvPr/>
          </p:nvCxnSpPr>
          <p:spPr>
            <a:xfrm flipV="1">
              <a:off x="1524000" y="1954460"/>
              <a:ext cx="5791200" cy="105544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6ED83F-35F7-488A-ABFE-A7D6D5B3A912}"/>
                </a:ext>
              </a:extLst>
            </p:cNvPr>
            <p:cNvCxnSpPr/>
            <p:nvPr/>
          </p:nvCxnSpPr>
          <p:spPr>
            <a:xfrm flipV="1">
              <a:off x="3124200" y="3886200"/>
              <a:ext cx="2057400" cy="12954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F8C4408-169B-465E-A065-E182EAA4A944}"/>
                </a:ext>
              </a:extLst>
            </p:cNvPr>
            <p:cNvSpPr/>
            <p:nvPr/>
          </p:nvSpPr>
          <p:spPr>
            <a:xfrm rot="19689955">
              <a:off x="3134210" y="3905250"/>
              <a:ext cx="1447800" cy="1028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ODL as innovation</a:t>
              </a:r>
            </a:p>
          </p:txBody>
        </p:sp>
        <p:cxnSp>
          <p:nvCxnSpPr>
            <p:cNvPr id="30" name="Straight Connector 29">
              <a:extLst>
                <a:ext uri="{FF2B5EF4-FFF2-40B4-BE49-F238E27FC236}">
                  <a16:creationId xmlns:a16="http://schemas.microsoft.com/office/drawing/2014/main" id="{FC945A48-9D54-433D-AE19-A335AA5F9D8D}"/>
                </a:ext>
              </a:extLst>
            </p:cNvPr>
            <p:cNvCxnSpPr/>
            <p:nvPr/>
          </p:nvCxnSpPr>
          <p:spPr>
            <a:xfrm flipV="1">
              <a:off x="1676400" y="2590800"/>
              <a:ext cx="3962400" cy="2362200"/>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AA506BBE-1757-4754-9D66-19F9CAC383C7}"/>
                </a:ext>
              </a:extLst>
            </p:cNvPr>
            <p:cNvSpPr/>
            <p:nvPr/>
          </p:nvSpPr>
          <p:spPr>
            <a:xfrm rot="19689955">
              <a:off x="2847314" y="2723792"/>
              <a:ext cx="2330194" cy="1028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Face-to-face teaching: sustaining trajectory</a:t>
              </a:r>
            </a:p>
          </p:txBody>
        </p:sp>
        <p:sp>
          <p:nvSpPr>
            <p:cNvPr id="32" name="TextBox 31">
              <a:extLst>
                <a:ext uri="{FF2B5EF4-FFF2-40B4-BE49-F238E27FC236}">
                  <a16:creationId xmlns:a16="http://schemas.microsoft.com/office/drawing/2014/main" id="{A1702103-03D0-425A-8C37-58C6BC3059C6}"/>
                </a:ext>
              </a:extLst>
            </p:cNvPr>
            <p:cNvSpPr txBox="1"/>
            <p:nvPr/>
          </p:nvSpPr>
          <p:spPr>
            <a:xfrm>
              <a:off x="7162801" y="2855991"/>
              <a:ext cx="1828800" cy="923330"/>
            </a:xfrm>
            <a:prstGeom prst="rect">
              <a:avLst/>
            </a:prstGeom>
            <a:noFill/>
          </p:spPr>
          <p:txBody>
            <a:bodyPr wrap="square" rtlCol="0">
              <a:spAutoFit/>
            </a:bodyPr>
            <a:lstStyle/>
            <a:p>
              <a:pPr algn="ctr"/>
              <a:r>
                <a:rPr lang="en-US" dirty="0"/>
                <a:t>Mainstream F2F Higher Education</a:t>
              </a:r>
            </a:p>
          </p:txBody>
        </p:sp>
        <p:sp>
          <p:nvSpPr>
            <p:cNvPr id="33" name="TextBox 32">
              <a:extLst>
                <a:ext uri="{FF2B5EF4-FFF2-40B4-BE49-F238E27FC236}">
                  <a16:creationId xmlns:a16="http://schemas.microsoft.com/office/drawing/2014/main" id="{69AE734D-6564-4EE8-AB2D-BFF3DE0A5D22}"/>
                </a:ext>
              </a:extLst>
            </p:cNvPr>
            <p:cNvSpPr txBox="1"/>
            <p:nvPr/>
          </p:nvSpPr>
          <p:spPr>
            <a:xfrm>
              <a:off x="7239000" y="4112282"/>
              <a:ext cx="1696042" cy="1477328"/>
            </a:xfrm>
            <a:prstGeom prst="rect">
              <a:avLst/>
            </a:prstGeom>
            <a:noFill/>
          </p:spPr>
          <p:txBody>
            <a:bodyPr wrap="square" rtlCol="0">
              <a:spAutoFit/>
            </a:bodyPr>
            <a:lstStyle/>
            <a:p>
              <a:pPr algn="ctr"/>
              <a:r>
                <a:rPr lang="en-US" dirty="0"/>
                <a:t>Open Universities and Dual-mode institutions</a:t>
              </a:r>
            </a:p>
          </p:txBody>
        </p:sp>
        <p:sp>
          <p:nvSpPr>
            <p:cNvPr id="34" name="TextBox 33">
              <a:extLst>
                <a:ext uri="{FF2B5EF4-FFF2-40B4-BE49-F238E27FC236}">
                  <a16:creationId xmlns:a16="http://schemas.microsoft.com/office/drawing/2014/main" id="{9277EEE3-CB06-4738-B2E4-A0E69558670D}"/>
                </a:ext>
              </a:extLst>
            </p:cNvPr>
            <p:cNvSpPr txBox="1"/>
            <p:nvPr/>
          </p:nvSpPr>
          <p:spPr>
            <a:xfrm>
              <a:off x="7172621" y="1481436"/>
              <a:ext cx="1828800" cy="1200329"/>
            </a:xfrm>
            <a:prstGeom prst="rect">
              <a:avLst/>
            </a:prstGeom>
            <a:noFill/>
          </p:spPr>
          <p:txBody>
            <a:bodyPr wrap="square" rtlCol="0">
              <a:spAutoFit/>
            </a:bodyPr>
            <a:lstStyle/>
            <a:p>
              <a:pPr algn="ctr"/>
              <a:r>
                <a:rPr lang="en-US" dirty="0"/>
                <a:t>Top-tier F2F Higher Education institutions</a:t>
              </a:r>
            </a:p>
          </p:txBody>
        </p:sp>
        <p:sp>
          <p:nvSpPr>
            <p:cNvPr id="35" name="TextBox 34">
              <a:extLst>
                <a:ext uri="{FF2B5EF4-FFF2-40B4-BE49-F238E27FC236}">
                  <a16:creationId xmlns:a16="http://schemas.microsoft.com/office/drawing/2014/main" id="{C1FA523E-DA15-4A0F-9449-C484B6780ECE}"/>
                </a:ext>
              </a:extLst>
            </p:cNvPr>
            <p:cNvSpPr txBox="1"/>
            <p:nvPr/>
          </p:nvSpPr>
          <p:spPr>
            <a:xfrm>
              <a:off x="6627113" y="5960525"/>
              <a:ext cx="689035" cy="369332"/>
            </a:xfrm>
            <a:prstGeom prst="rect">
              <a:avLst/>
            </a:prstGeom>
            <a:noFill/>
          </p:spPr>
          <p:txBody>
            <a:bodyPr wrap="none" rtlCol="0">
              <a:spAutoFit/>
            </a:bodyPr>
            <a:lstStyle/>
            <a:p>
              <a:r>
                <a:rPr lang="en-US" dirty="0"/>
                <a:t>Time</a:t>
              </a:r>
            </a:p>
          </p:txBody>
        </p:sp>
        <p:sp>
          <p:nvSpPr>
            <p:cNvPr id="36" name="TextBox 35">
              <a:extLst>
                <a:ext uri="{FF2B5EF4-FFF2-40B4-BE49-F238E27FC236}">
                  <a16:creationId xmlns:a16="http://schemas.microsoft.com/office/drawing/2014/main" id="{5D9A6B4C-24B4-4749-989D-7679CE3BF259}"/>
                </a:ext>
              </a:extLst>
            </p:cNvPr>
            <p:cNvSpPr txBox="1"/>
            <p:nvPr/>
          </p:nvSpPr>
          <p:spPr>
            <a:xfrm>
              <a:off x="454475" y="5490886"/>
              <a:ext cx="1069524" cy="369332"/>
            </a:xfrm>
            <a:prstGeom prst="rect">
              <a:avLst/>
            </a:prstGeom>
            <a:noFill/>
          </p:spPr>
          <p:txBody>
            <a:bodyPr wrap="none" rtlCol="0">
              <a:spAutoFit/>
            </a:bodyPr>
            <a:lstStyle/>
            <a:p>
              <a:r>
                <a:rPr lang="en-US" dirty="0"/>
                <a:t>Low-end</a:t>
              </a:r>
            </a:p>
          </p:txBody>
        </p:sp>
        <p:sp>
          <p:nvSpPr>
            <p:cNvPr id="37" name="TextBox 36">
              <a:extLst>
                <a:ext uri="{FF2B5EF4-FFF2-40B4-BE49-F238E27FC236}">
                  <a16:creationId xmlns:a16="http://schemas.microsoft.com/office/drawing/2014/main" id="{ACFA94CC-D0DE-48BE-805C-B981091D49E1}"/>
                </a:ext>
              </a:extLst>
            </p:cNvPr>
            <p:cNvSpPr txBox="1"/>
            <p:nvPr/>
          </p:nvSpPr>
          <p:spPr>
            <a:xfrm>
              <a:off x="403180" y="1656842"/>
              <a:ext cx="1120820" cy="369332"/>
            </a:xfrm>
            <a:prstGeom prst="rect">
              <a:avLst/>
            </a:prstGeom>
            <a:noFill/>
          </p:spPr>
          <p:txBody>
            <a:bodyPr wrap="none" rtlCol="0">
              <a:spAutoFit/>
            </a:bodyPr>
            <a:lstStyle/>
            <a:p>
              <a:r>
                <a:rPr lang="en-US" dirty="0"/>
                <a:t>High-end</a:t>
              </a:r>
            </a:p>
          </p:txBody>
        </p:sp>
        <p:sp>
          <p:nvSpPr>
            <p:cNvPr id="38" name="Rectangle 37">
              <a:extLst>
                <a:ext uri="{FF2B5EF4-FFF2-40B4-BE49-F238E27FC236}">
                  <a16:creationId xmlns:a16="http://schemas.microsoft.com/office/drawing/2014/main" id="{902FAE33-091E-4560-830F-0DB30D3E0CFE}"/>
                </a:ext>
              </a:extLst>
            </p:cNvPr>
            <p:cNvSpPr/>
            <p:nvPr/>
          </p:nvSpPr>
          <p:spPr>
            <a:xfrm>
              <a:off x="5023221" y="3162300"/>
              <a:ext cx="1742590" cy="600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Online and blended courses</a:t>
              </a:r>
            </a:p>
          </p:txBody>
        </p:sp>
        <p:sp>
          <p:nvSpPr>
            <p:cNvPr id="39" name="Rectangle 38">
              <a:extLst>
                <a:ext uri="{FF2B5EF4-FFF2-40B4-BE49-F238E27FC236}">
                  <a16:creationId xmlns:a16="http://schemas.microsoft.com/office/drawing/2014/main" id="{91BCA3E8-FA1D-43AA-B261-BD6B3AAA9890}"/>
                </a:ext>
              </a:extLst>
            </p:cNvPr>
            <p:cNvSpPr/>
            <p:nvPr/>
          </p:nvSpPr>
          <p:spPr>
            <a:xfrm>
              <a:off x="4900622" y="2305389"/>
              <a:ext cx="1447800" cy="314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C00000"/>
                  </a:solidFill>
                </a:rPr>
                <a:t>MOOCs</a:t>
              </a:r>
            </a:p>
          </p:txBody>
        </p:sp>
      </p:grpSp>
    </p:spTree>
    <p:extLst>
      <p:ext uri="{BB962C8B-B14F-4D97-AF65-F5344CB8AC3E}">
        <p14:creationId xmlns:p14="http://schemas.microsoft.com/office/powerpoint/2010/main" val="4520162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55"/>
            <a:ext cx="9144000" cy="1325563"/>
          </a:xfrm>
          <a:solidFill>
            <a:schemeClr val="accent5">
              <a:lumMod val="75000"/>
            </a:schemeClr>
          </a:solidFill>
        </p:spPr>
        <p:txBody>
          <a:bodyPr/>
          <a:lstStyle/>
          <a:p>
            <a:r>
              <a:rPr lang="en-US" dirty="0">
                <a:solidFill>
                  <a:schemeClr val="bg1">
                    <a:lumMod val="95000"/>
                  </a:schemeClr>
                </a:solidFill>
              </a:rPr>
              <a:t>Industrial Model</a:t>
            </a:r>
          </a:p>
        </p:txBody>
      </p:sp>
      <p:sp>
        <p:nvSpPr>
          <p:cNvPr id="6" name="Content Placeholder 5">
            <a:extLst>
              <a:ext uri="{FF2B5EF4-FFF2-40B4-BE49-F238E27FC236}">
                <a16:creationId xmlns:a16="http://schemas.microsoft.com/office/drawing/2014/main" id="{7AACE08B-3734-44B2-93B2-17F4519008A6}"/>
              </a:ext>
            </a:extLst>
          </p:cNvPr>
          <p:cNvSpPr>
            <a:spLocks noGrp="1"/>
          </p:cNvSpPr>
          <p:nvPr>
            <p:ph idx="1"/>
          </p:nvPr>
        </p:nvSpPr>
        <p:spPr>
          <a:xfrm>
            <a:off x="5791200" y="1990725"/>
            <a:ext cx="3200400" cy="4351338"/>
          </a:xfrm>
        </p:spPr>
        <p:txBody>
          <a:bodyPr/>
          <a:lstStyle/>
          <a:p>
            <a:pPr lvl="0"/>
            <a:r>
              <a:rPr lang="en-US" sz="3200" dirty="0"/>
              <a:t>Division of </a:t>
            </a:r>
            <a:r>
              <a:rPr lang="en-US" sz="3200" dirty="0" err="1"/>
              <a:t>labour</a:t>
            </a:r>
            <a:endParaRPr lang="en-US" sz="3200" dirty="0"/>
          </a:p>
          <a:p>
            <a:pPr lvl="0"/>
            <a:r>
              <a:rPr lang="en-US" sz="3200" dirty="0"/>
              <a:t>Mass production</a:t>
            </a:r>
          </a:p>
          <a:p>
            <a:pPr lvl="0"/>
            <a:r>
              <a:rPr lang="en-US" sz="3200" dirty="0"/>
              <a:t>Planning and </a:t>
            </a:r>
            <a:r>
              <a:rPr lang="en-US" sz="3200" dirty="0" err="1"/>
              <a:t>organisation</a:t>
            </a:r>
            <a:r>
              <a:rPr lang="en-US" sz="3200" dirty="0"/>
              <a:t> </a:t>
            </a:r>
          </a:p>
          <a:p>
            <a:pPr marL="0" lvl="0" indent="0">
              <a:buNone/>
            </a:pPr>
            <a:endParaRPr lang="en-US" dirty="0"/>
          </a:p>
          <a:p>
            <a:pPr marL="0" lvl="0" indent="0" algn="r">
              <a:buNone/>
            </a:pPr>
            <a:r>
              <a:rPr lang="en-US" sz="2000" dirty="0"/>
              <a:t>Otto Peters, 1967</a:t>
            </a:r>
          </a:p>
        </p:txBody>
      </p:sp>
      <p:pic>
        <p:nvPicPr>
          <p:cNvPr id="8" name="Picture 7" descr="A group of people standing in front of a building&#10;&#10;Description generated with very high confidence">
            <a:extLst>
              <a:ext uri="{FF2B5EF4-FFF2-40B4-BE49-F238E27FC236}">
                <a16:creationId xmlns:a16="http://schemas.microsoft.com/office/drawing/2014/main" id="{AA608855-A73D-4267-AB81-F0AF0B95085B}"/>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0" y="1920231"/>
            <a:ext cx="5715000" cy="4025900"/>
          </a:xfrm>
          <a:prstGeom prst="rect">
            <a:avLst/>
          </a:prstGeom>
        </p:spPr>
      </p:pic>
      <p:sp>
        <p:nvSpPr>
          <p:cNvPr id="9" name="TextBox 8">
            <a:extLst>
              <a:ext uri="{FF2B5EF4-FFF2-40B4-BE49-F238E27FC236}">
                <a16:creationId xmlns:a16="http://schemas.microsoft.com/office/drawing/2014/main" id="{02D9B3CC-3C44-4D95-8246-1A2388671DC5}"/>
              </a:ext>
            </a:extLst>
          </p:cNvPr>
          <p:cNvSpPr txBox="1"/>
          <p:nvPr/>
        </p:nvSpPr>
        <p:spPr>
          <a:xfrm>
            <a:off x="0" y="5946131"/>
            <a:ext cx="5715000" cy="230832"/>
          </a:xfrm>
          <a:prstGeom prst="rect">
            <a:avLst/>
          </a:prstGeom>
          <a:noFill/>
        </p:spPr>
        <p:txBody>
          <a:bodyPr wrap="square" rtlCol="0">
            <a:spAutoFit/>
          </a:bodyPr>
          <a:lstStyle/>
          <a:p>
            <a:r>
              <a:rPr lang="en-US" sz="900" dirty="0">
                <a:hlinkClick r:id="rId3" tooltip="http://latinajadediogenes.blogspot.com/2011/10/cara-y-cruz-de-la-revolucion-industrial.html"/>
              </a:rPr>
              <a:t>This Photo</a:t>
            </a:r>
            <a:r>
              <a:rPr lang="en-US" sz="900" dirty="0"/>
              <a:t> by Unknown Author is licensed under </a:t>
            </a:r>
            <a:r>
              <a:rPr lang="en-US" sz="900" dirty="0">
                <a:hlinkClick r:id="rId4" tooltip="https://creativecommons.org/licenses/by-nc-sa/3.0/"/>
              </a:rPr>
              <a:t>CC BY-SA-NC</a:t>
            </a:r>
            <a:endParaRPr lang="en-US" sz="900" dirty="0"/>
          </a:p>
        </p:txBody>
      </p:sp>
    </p:spTree>
    <p:extLst>
      <p:ext uri="{BB962C8B-B14F-4D97-AF65-F5344CB8AC3E}">
        <p14:creationId xmlns:p14="http://schemas.microsoft.com/office/powerpoint/2010/main" val="3893443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a:xfrm>
            <a:off x="0" y="-5020"/>
            <a:ext cx="9144000" cy="975331"/>
          </a:xfrm>
          <a:solidFill>
            <a:schemeClr val="accent5">
              <a:lumMod val="75000"/>
            </a:schemeClr>
          </a:solidFill>
        </p:spPr>
        <p:txBody>
          <a:bodyPr>
            <a:normAutofit/>
          </a:bodyPr>
          <a:lstStyle/>
          <a:p>
            <a:r>
              <a:rPr lang="en-US" dirty="0">
                <a:solidFill>
                  <a:schemeClr val="bg1">
                    <a:lumMod val="95000"/>
                  </a:schemeClr>
                </a:solidFill>
              </a:rPr>
              <a:t>Models of Open Universities</a:t>
            </a:r>
          </a:p>
        </p:txBody>
      </p:sp>
      <p:sp>
        <p:nvSpPr>
          <p:cNvPr id="2" name="TextBox 1">
            <a:extLst>
              <a:ext uri="{FF2B5EF4-FFF2-40B4-BE49-F238E27FC236}">
                <a16:creationId xmlns:a16="http://schemas.microsoft.com/office/drawing/2014/main" id="{FFABF8A5-0A61-4289-92F4-B7E8B83A671E}"/>
              </a:ext>
            </a:extLst>
          </p:cNvPr>
          <p:cNvSpPr txBox="1"/>
          <p:nvPr/>
        </p:nvSpPr>
        <p:spPr>
          <a:xfrm>
            <a:off x="224528" y="1798398"/>
            <a:ext cx="1849348" cy="646331"/>
          </a:xfrm>
          <a:prstGeom prst="rect">
            <a:avLst/>
          </a:prstGeom>
          <a:solidFill>
            <a:schemeClr val="accent1"/>
          </a:solidFill>
          <a:ln>
            <a:solidFill>
              <a:schemeClr val="accent1"/>
            </a:solidFill>
          </a:ln>
        </p:spPr>
        <p:txBody>
          <a:bodyPr wrap="square" rtlCol="0">
            <a:spAutoFit/>
          </a:bodyPr>
          <a:lstStyle/>
          <a:p>
            <a:pPr algn="ctr"/>
            <a:r>
              <a:rPr lang="en-US" dirty="0"/>
              <a:t>Single-Mode Open University</a:t>
            </a:r>
            <a:endParaRPr lang="en-CA" dirty="0"/>
          </a:p>
        </p:txBody>
      </p:sp>
      <p:sp>
        <p:nvSpPr>
          <p:cNvPr id="7" name="TextBox 6">
            <a:extLst>
              <a:ext uri="{FF2B5EF4-FFF2-40B4-BE49-F238E27FC236}">
                <a16:creationId xmlns:a16="http://schemas.microsoft.com/office/drawing/2014/main" id="{E242DADF-0937-4529-908F-457688AA404D}"/>
              </a:ext>
            </a:extLst>
          </p:cNvPr>
          <p:cNvSpPr txBox="1"/>
          <p:nvPr/>
        </p:nvSpPr>
        <p:spPr>
          <a:xfrm>
            <a:off x="224527" y="2604452"/>
            <a:ext cx="1849349" cy="646331"/>
          </a:xfrm>
          <a:prstGeom prst="rect">
            <a:avLst/>
          </a:prstGeom>
          <a:solidFill>
            <a:schemeClr val="accent2">
              <a:lumMod val="60000"/>
              <a:lumOff val="40000"/>
            </a:schemeClr>
          </a:solidFill>
        </p:spPr>
        <p:txBody>
          <a:bodyPr wrap="square" rtlCol="0">
            <a:spAutoFit/>
          </a:bodyPr>
          <a:lstStyle/>
          <a:p>
            <a:pPr algn="ctr"/>
            <a:r>
              <a:rPr lang="en-US" dirty="0"/>
              <a:t>Dual-Mode University</a:t>
            </a:r>
            <a:endParaRPr lang="en-CA" dirty="0"/>
          </a:p>
        </p:txBody>
      </p:sp>
      <p:sp>
        <p:nvSpPr>
          <p:cNvPr id="8" name="TextBox 7">
            <a:extLst>
              <a:ext uri="{FF2B5EF4-FFF2-40B4-BE49-F238E27FC236}">
                <a16:creationId xmlns:a16="http://schemas.microsoft.com/office/drawing/2014/main" id="{4BA3A53A-F891-4ACB-9986-AF470F25418D}"/>
              </a:ext>
            </a:extLst>
          </p:cNvPr>
          <p:cNvSpPr txBox="1"/>
          <p:nvPr/>
        </p:nvSpPr>
        <p:spPr>
          <a:xfrm>
            <a:off x="224527" y="3410506"/>
            <a:ext cx="1849349" cy="646331"/>
          </a:xfrm>
          <a:prstGeom prst="rect">
            <a:avLst/>
          </a:prstGeom>
          <a:solidFill>
            <a:schemeClr val="accent6">
              <a:lumMod val="60000"/>
              <a:lumOff val="40000"/>
            </a:schemeClr>
          </a:solidFill>
        </p:spPr>
        <p:txBody>
          <a:bodyPr wrap="square" rtlCol="0">
            <a:spAutoFit/>
          </a:bodyPr>
          <a:lstStyle/>
          <a:p>
            <a:pPr algn="ctr"/>
            <a:r>
              <a:rPr lang="en-US" dirty="0"/>
              <a:t>Consortium Model</a:t>
            </a:r>
            <a:endParaRPr lang="en-CA" dirty="0"/>
          </a:p>
        </p:txBody>
      </p:sp>
      <p:sp>
        <p:nvSpPr>
          <p:cNvPr id="9" name="TextBox 8">
            <a:extLst>
              <a:ext uri="{FF2B5EF4-FFF2-40B4-BE49-F238E27FC236}">
                <a16:creationId xmlns:a16="http://schemas.microsoft.com/office/drawing/2014/main" id="{32E1B222-57B7-48C4-B8C0-9E02DBC7B0E6}"/>
              </a:ext>
            </a:extLst>
          </p:cNvPr>
          <p:cNvSpPr txBox="1"/>
          <p:nvPr/>
        </p:nvSpPr>
        <p:spPr>
          <a:xfrm>
            <a:off x="224528" y="4216560"/>
            <a:ext cx="1849349" cy="646331"/>
          </a:xfrm>
          <a:prstGeom prst="rect">
            <a:avLst/>
          </a:prstGeom>
          <a:solidFill>
            <a:srgbClr val="8D609B">
              <a:alpha val="55000"/>
            </a:srgbClr>
          </a:solidFill>
        </p:spPr>
        <p:txBody>
          <a:bodyPr wrap="square" rtlCol="0">
            <a:spAutoFit/>
          </a:bodyPr>
          <a:lstStyle/>
          <a:p>
            <a:pPr algn="ctr"/>
            <a:r>
              <a:rPr lang="en-US" dirty="0"/>
              <a:t>Virtual University Model</a:t>
            </a:r>
            <a:endParaRPr lang="en-CA" dirty="0"/>
          </a:p>
        </p:txBody>
      </p:sp>
      <p:sp>
        <p:nvSpPr>
          <p:cNvPr id="11" name="TextBox 10">
            <a:extLst>
              <a:ext uri="{FF2B5EF4-FFF2-40B4-BE49-F238E27FC236}">
                <a16:creationId xmlns:a16="http://schemas.microsoft.com/office/drawing/2014/main" id="{AB8086D6-623A-48C4-92B5-8E216324E612}"/>
              </a:ext>
            </a:extLst>
          </p:cNvPr>
          <p:cNvSpPr txBox="1"/>
          <p:nvPr/>
        </p:nvSpPr>
        <p:spPr>
          <a:xfrm>
            <a:off x="235229" y="5091371"/>
            <a:ext cx="1838647" cy="646331"/>
          </a:xfrm>
          <a:prstGeom prst="rect">
            <a:avLst/>
          </a:prstGeom>
          <a:solidFill>
            <a:srgbClr val="002060">
              <a:alpha val="32000"/>
            </a:srgbClr>
          </a:solidFill>
        </p:spPr>
        <p:txBody>
          <a:bodyPr wrap="square" rtlCol="0">
            <a:spAutoFit/>
          </a:bodyPr>
          <a:lstStyle/>
          <a:p>
            <a:pPr algn="ctr"/>
            <a:r>
              <a:rPr lang="en-US" dirty="0"/>
              <a:t>Multi-Modal Institutions</a:t>
            </a:r>
            <a:endParaRPr lang="en-CA" dirty="0"/>
          </a:p>
        </p:txBody>
      </p:sp>
      <p:sp>
        <p:nvSpPr>
          <p:cNvPr id="13" name="TextBox 12">
            <a:extLst>
              <a:ext uri="{FF2B5EF4-FFF2-40B4-BE49-F238E27FC236}">
                <a16:creationId xmlns:a16="http://schemas.microsoft.com/office/drawing/2014/main" id="{6876CA50-00BF-4214-A0E6-E95EBF6D6C75}"/>
              </a:ext>
            </a:extLst>
          </p:cNvPr>
          <p:cNvSpPr txBox="1"/>
          <p:nvPr/>
        </p:nvSpPr>
        <p:spPr>
          <a:xfrm>
            <a:off x="3130400" y="2432131"/>
            <a:ext cx="1849349" cy="369332"/>
          </a:xfrm>
          <a:prstGeom prst="rect">
            <a:avLst/>
          </a:prstGeom>
          <a:solidFill>
            <a:schemeClr val="accent2">
              <a:lumMod val="60000"/>
              <a:lumOff val="40000"/>
            </a:schemeClr>
          </a:solidFill>
        </p:spPr>
        <p:txBody>
          <a:bodyPr wrap="square" rtlCol="0">
            <a:spAutoFit/>
          </a:bodyPr>
          <a:lstStyle/>
          <a:p>
            <a:pPr algn="ctr"/>
            <a:r>
              <a:rPr lang="en-US" dirty="0"/>
              <a:t>Multimedia</a:t>
            </a:r>
            <a:endParaRPr lang="en-CA" dirty="0"/>
          </a:p>
        </p:txBody>
      </p:sp>
      <p:sp>
        <p:nvSpPr>
          <p:cNvPr id="14" name="TextBox 13">
            <a:extLst>
              <a:ext uri="{FF2B5EF4-FFF2-40B4-BE49-F238E27FC236}">
                <a16:creationId xmlns:a16="http://schemas.microsoft.com/office/drawing/2014/main" id="{86CFD226-E40E-48B3-9872-69F7C091542B}"/>
              </a:ext>
            </a:extLst>
          </p:cNvPr>
          <p:cNvSpPr txBox="1"/>
          <p:nvPr/>
        </p:nvSpPr>
        <p:spPr>
          <a:xfrm>
            <a:off x="3130400" y="2980108"/>
            <a:ext cx="1849349" cy="369332"/>
          </a:xfrm>
          <a:prstGeom prst="rect">
            <a:avLst/>
          </a:prstGeom>
          <a:solidFill>
            <a:schemeClr val="accent2">
              <a:lumMod val="60000"/>
              <a:lumOff val="40000"/>
            </a:schemeClr>
          </a:solidFill>
        </p:spPr>
        <p:txBody>
          <a:bodyPr wrap="square" rtlCol="0">
            <a:spAutoFit/>
          </a:bodyPr>
          <a:lstStyle/>
          <a:p>
            <a:pPr algn="ctr"/>
            <a:r>
              <a:rPr lang="en-US" dirty="0"/>
              <a:t>Blended/ Online</a:t>
            </a:r>
            <a:endParaRPr lang="en-CA" dirty="0"/>
          </a:p>
        </p:txBody>
      </p:sp>
      <p:sp>
        <p:nvSpPr>
          <p:cNvPr id="15" name="TextBox 14">
            <a:extLst>
              <a:ext uri="{FF2B5EF4-FFF2-40B4-BE49-F238E27FC236}">
                <a16:creationId xmlns:a16="http://schemas.microsoft.com/office/drawing/2014/main" id="{4DD2E47F-A604-450F-A719-91D156D3CA09}"/>
              </a:ext>
            </a:extLst>
          </p:cNvPr>
          <p:cNvSpPr txBox="1"/>
          <p:nvPr/>
        </p:nvSpPr>
        <p:spPr>
          <a:xfrm>
            <a:off x="3130399" y="3444884"/>
            <a:ext cx="1849349" cy="369332"/>
          </a:xfrm>
          <a:prstGeom prst="rect">
            <a:avLst/>
          </a:prstGeom>
          <a:solidFill>
            <a:schemeClr val="accent6">
              <a:lumMod val="60000"/>
              <a:lumOff val="40000"/>
            </a:schemeClr>
          </a:solidFill>
        </p:spPr>
        <p:txBody>
          <a:bodyPr wrap="square" rtlCol="0">
            <a:spAutoFit/>
          </a:bodyPr>
          <a:lstStyle/>
          <a:p>
            <a:pPr algn="ctr"/>
            <a:r>
              <a:rPr lang="en-US" dirty="0"/>
              <a:t>Collaborative</a:t>
            </a:r>
            <a:endParaRPr lang="en-CA" dirty="0"/>
          </a:p>
        </p:txBody>
      </p:sp>
      <p:sp>
        <p:nvSpPr>
          <p:cNvPr id="16" name="TextBox 15">
            <a:extLst>
              <a:ext uri="{FF2B5EF4-FFF2-40B4-BE49-F238E27FC236}">
                <a16:creationId xmlns:a16="http://schemas.microsoft.com/office/drawing/2014/main" id="{5356A6A7-B245-441C-8A34-8A0CB5175928}"/>
              </a:ext>
            </a:extLst>
          </p:cNvPr>
          <p:cNvSpPr txBox="1"/>
          <p:nvPr/>
        </p:nvSpPr>
        <p:spPr>
          <a:xfrm>
            <a:off x="3130398" y="3909660"/>
            <a:ext cx="1849349" cy="369332"/>
          </a:xfrm>
          <a:prstGeom prst="rect">
            <a:avLst/>
          </a:prstGeom>
          <a:solidFill>
            <a:schemeClr val="accent6">
              <a:lumMod val="60000"/>
              <a:lumOff val="40000"/>
            </a:schemeClr>
          </a:solidFill>
        </p:spPr>
        <p:txBody>
          <a:bodyPr wrap="square" rtlCol="0">
            <a:spAutoFit/>
          </a:bodyPr>
          <a:lstStyle/>
          <a:p>
            <a:pPr algn="ctr"/>
            <a:r>
              <a:rPr lang="en-US" dirty="0"/>
              <a:t>Degree Oriented</a:t>
            </a:r>
            <a:endParaRPr lang="en-CA" dirty="0"/>
          </a:p>
        </p:txBody>
      </p:sp>
      <p:cxnSp>
        <p:nvCxnSpPr>
          <p:cNvPr id="17" name="Connector: Elbow 16">
            <a:extLst>
              <a:ext uri="{FF2B5EF4-FFF2-40B4-BE49-F238E27FC236}">
                <a16:creationId xmlns:a16="http://schemas.microsoft.com/office/drawing/2014/main" id="{B5A0ED05-EF2C-456E-9977-ADCDC3CD0A10}"/>
              </a:ext>
            </a:extLst>
          </p:cNvPr>
          <p:cNvCxnSpPr>
            <a:stCxn id="7" idx="3"/>
          </p:cNvCxnSpPr>
          <p:nvPr/>
        </p:nvCxnSpPr>
        <p:spPr>
          <a:xfrm flipV="1">
            <a:off x="2073876" y="2604452"/>
            <a:ext cx="1056522" cy="32316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A01DDBB9-0C03-411F-BA53-6F1D03221842}"/>
              </a:ext>
            </a:extLst>
          </p:cNvPr>
          <p:cNvCxnSpPr>
            <a:stCxn id="7" idx="3"/>
          </p:cNvCxnSpPr>
          <p:nvPr/>
        </p:nvCxnSpPr>
        <p:spPr>
          <a:xfrm>
            <a:off x="2073876" y="2927618"/>
            <a:ext cx="1056522" cy="27358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28571911-5C3B-4569-9FF5-B678D953F592}"/>
              </a:ext>
            </a:extLst>
          </p:cNvPr>
          <p:cNvCxnSpPr>
            <a:stCxn id="8" idx="3"/>
            <a:endCxn id="15" idx="1"/>
          </p:cNvCxnSpPr>
          <p:nvPr/>
        </p:nvCxnSpPr>
        <p:spPr>
          <a:xfrm flipV="1">
            <a:off x="2073876" y="3629550"/>
            <a:ext cx="1056523" cy="10412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Connector: Elbow 22">
            <a:extLst>
              <a:ext uri="{FF2B5EF4-FFF2-40B4-BE49-F238E27FC236}">
                <a16:creationId xmlns:a16="http://schemas.microsoft.com/office/drawing/2014/main" id="{2A9D285A-0C6A-497F-95F9-1BF4B36ACAC3}"/>
              </a:ext>
            </a:extLst>
          </p:cNvPr>
          <p:cNvCxnSpPr>
            <a:stCxn id="8" idx="3"/>
            <a:endCxn id="16" idx="1"/>
          </p:cNvCxnSpPr>
          <p:nvPr/>
        </p:nvCxnSpPr>
        <p:spPr>
          <a:xfrm>
            <a:off x="2073876" y="3733672"/>
            <a:ext cx="1056522" cy="36065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B8D1381F-37DC-4FC0-9568-76F3C4F7BF7E}"/>
              </a:ext>
            </a:extLst>
          </p:cNvPr>
          <p:cNvSpPr txBox="1"/>
          <p:nvPr/>
        </p:nvSpPr>
        <p:spPr>
          <a:xfrm>
            <a:off x="3037931" y="1839339"/>
            <a:ext cx="2578142" cy="369332"/>
          </a:xfrm>
          <a:prstGeom prst="rect">
            <a:avLst/>
          </a:prstGeom>
          <a:noFill/>
        </p:spPr>
        <p:txBody>
          <a:bodyPr wrap="none" rtlCol="0">
            <a:spAutoFit/>
          </a:bodyPr>
          <a:lstStyle/>
          <a:p>
            <a:r>
              <a:rPr lang="en-US" dirty="0"/>
              <a:t>AIOU, BOU, IGNOU, OUSL</a:t>
            </a:r>
            <a:endParaRPr lang="en-CA" dirty="0"/>
          </a:p>
        </p:txBody>
      </p:sp>
      <p:cxnSp>
        <p:nvCxnSpPr>
          <p:cNvPr id="26" name="Straight Arrow Connector 25">
            <a:extLst>
              <a:ext uri="{FF2B5EF4-FFF2-40B4-BE49-F238E27FC236}">
                <a16:creationId xmlns:a16="http://schemas.microsoft.com/office/drawing/2014/main" id="{AAA25CCE-D7A5-42DC-BD3B-607518EBC39C}"/>
              </a:ext>
            </a:extLst>
          </p:cNvPr>
          <p:cNvCxnSpPr>
            <a:stCxn id="2" idx="3"/>
          </p:cNvCxnSpPr>
          <p:nvPr/>
        </p:nvCxnSpPr>
        <p:spPr>
          <a:xfrm flipV="1">
            <a:off x="2073876" y="2033291"/>
            <a:ext cx="874807" cy="882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D5DBC29-4199-4850-8B37-613D478C0AED}"/>
              </a:ext>
            </a:extLst>
          </p:cNvPr>
          <p:cNvSpPr txBox="1"/>
          <p:nvPr/>
        </p:nvSpPr>
        <p:spPr>
          <a:xfrm>
            <a:off x="5616073" y="2419786"/>
            <a:ext cx="1908086" cy="369332"/>
          </a:xfrm>
          <a:prstGeom prst="rect">
            <a:avLst/>
          </a:prstGeom>
          <a:noFill/>
        </p:spPr>
        <p:txBody>
          <a:bodyPr wrap="none" rtlCol="0">
            <a:spAutoFit/>
          </a:bodyPr>
          <a:lstStyle/>
          <a:p>
            <a:r>
              <a:rPr lang="en-US" dirty="0"/>
              <a:t>University of Delhi</a:t>
            </a:r>
            <a:endParaRPr lang="en-CA" dirty="0"/>
          </a:p>
        </p:txBody>
      </p:sp>
      <p:cxnSp>
        <p:nvCxnSpPr>
          <p:cNvPr id="29" name="Straight Arrow Connector 28">
            <a:extLst>
              <a:ext uri="{FF2B5EF4-FFF2-40B4-BE49-F238E27FC236}">
                <a16:creationId xmlns:a16="http://schemas.microsoft.com/office/drawing/2014/main" id="{19AA18CF-22FE-4069-A98A-8AF6C9EB4845}"/>
              </a:ext>
            </a:extLst>
          </p:cNvPr>
          <p:cNvCxnSpPr>
            <a:stCxn id="13" idx="3"/>
            <a:endCxn id="28" idx="1"/>
          </p:cNvCxnSpPr>
          <p:nvPr/>
        </p:nvCxnSpPr>
        <p:spPr>
          <a:xfrm flipV="1">
            <a:off x="4979749" y="2604452"/>
            <a:ext cx="636324" cy="123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976EACD9-119C-4F8D-8F8F-B2A305C1657A}"/>
              </a:ext>
            </a:extLst>
          </p:cNvPr>
          <p:cNvSpPr txBox="1"/>
          <p:nvPr/>
        </p:nvSpPr>
        <p:spPr>
          <a:xfrm>
            <a:off x="5616073" y="3012986"/>
            <a:ext cx="3461717" cy="369332"/>
          </a:xfrm>
          <a:prstGeom prst="rect">
            <a:avLst/>
          </a:prstGeom>
          <a:noFill/>
        </p:spPr>
        <p:txBody>
          <a:bodyPr wrap="none" rtlCol="0">
            <a:spAutoFit/>
          </a:bodyPr>
          <a:lstStyle/>
          <a:p>
            <a:r>
              <a:rPr lang="en-US" dirty="0"/>
              <a:t>Most universities in North America</a:t>
            </a:r>
            <a:endParaRPr lang="en-CA" dirty="0"/>
          </a:p>
        </p:txBody>
      </p:sp>
      <p:cxnSp>
        <p:nvCxnSpPr>
          <p:cNvPr id="32" name="Straight Arrow Connector 31">
            <a:extLst>
              <a:ext uri="{FF2B5EF4-FFF2-40B4-BE49-F238E27FC236}">
                <a16:creationId xmlns:a16="http://schemas.microsoft.com/office/drawing/2014/main" id="{4175DADA-1DE3-434D-AFEE-E83919F9C9AF}"/>
              </a:ext>
            </a:extLst>
          </p:cNvPr>
          <p:cNvCxnSpPr>
            <a:stCxn id="14" idx="3"/>
            <a:endCxn id="31" idx="1"/>
          </p:cNvCxnSpPr>
          <p:nvPr/>
        </p:nvCxnSpPr>
        <p:spPr>
          <a:xfrm>
            <a:off x="4979749" y="3164774"/>
            <a:ext cx="636324" cy="328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107E2FE7-98F1-4F4D-B051-DBD3FD53A291}"/>
              </a:ext>
            </a:extLst>
          </p:cNvPr>
          <p:cNvSpPr txBox="1"/>
          <p:nvPr/>
        </p:nvSpPr>
        <p:spPr>
          <a:xfrm>
            <a:off x="5616071" y="3337095"/>
            <a:ext cx="3237190" cy="646331"/>
          </a:xfrm>
          <a:prstGeom prst="rect">
            <a:avLst/>
          </a:prstGeom>
          <a:noFill/>
        </p:spPr>
        <p:txBody>
          <a:bodyPr wrap="square" rtlCol="0">
            <a:spAutoFit/>
          </a:bodyPr>
          <a:lstStyle/>
          <a:p>
            <a:r>
              <a:rPr lang="en-US" dirty="0"/>
              <a:t>VUSSC, </a:t>
            </a:r>
            <a:r>
              <a:rPr lang="en-US" dirty="0" err="1"/>
              <a:t>OERu</a:t>
            </a:r>
            <a:r>
              <a:rPr lang="en-US" dirty="0"/>
              <a:t>, Open Universities Australia</a:t>
            </a:r>
            <a:endParaRPr lang="en-CA" dirty="0"/>
          </a:p>
        </p:txBody>
      </p:sp>
      <p:cxnSp>
        <p:nvCxnSpPr>
          <p:cNvPr id="35" name="Straight Arrow Connector 34">
            <a:extLst>
              <a:ext uri="{FF2B5EF4-FFF2-40B4-BE49-F238E27FC236}">
                <a16:creationId xmlns:a16="http://schemas.microsoft.com/office/drawing/2014/main" id="{B7818AB1-7664-495A-9539-ED00B994A55B}"/>
              </a:ext>
            </a:extLst>
          </p:cNvPr>
          <p:cNvCxnSpPr>
            <a:stCxn id="15" idx="3"/>
            <a:endCxn id="34" idx="1"/>
          </p:cNvCxnSpPr>
          <p:nvPr/>
        </p:nvCxnSpPr>
        <p:spPr>
          <a:xfrm>
            <a:off x="4979748" y="3629550"/>
            <a:ext cx="636323" cy="30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E1871972-C81B-4595-831C-498EC3089D9C}"/>
              </a:ext>
            </a:extLst>
          </p:cNvPr>
          <p:cNvSpPr txBox="1"/>
          <p:nvPr/>
        </p:nvSpPr>
        <p:spPr>
          <a:xfrm>
            <a:off x="5616073" y="3990750"/>
            <a:ext cx="2563715" cy="369332"/>
          </a:xfrm>
          <a:prstGeom prst="rect">
            <a:avLst/>
          </a:prstGeom>
          <a:noFill/>
        </p:spPr>
        <p:txBody>
          <a:bodyPr wrap="none" rtlCol="0">
            <a:spAutoFit/>
          </a:bodyPr>
          <a:lstStyle/>
          <a:p>
            <a:r>
              <a:rPr lang="en-US" dirty="0"/>
              <a:t>Open University Malaysia</a:t>
            </a:r>
            <a:endParaRPr lang="en-CA" dirty="0"/>
          </a:p>
        </p:txBody>
      </p:sp>
      <p:cxnSp>
        <p:nvCxnSpPr>
          <p:cNvPr id="38" name="Straight Arrow Connector 37">
            <a:extLst>
              <a:ext uri="{FF2B5EF4-FFF2-40B4-BE49-F238E27FC236}">
                <a16:creationId xmlns:a16="http://schemas.microsoft.com/office/drawing/2014/main" id="{85AE343A-8EB5-4FBF-B61D-31DF453B94CB}"/>
              </a:ext>
            </a:extLst>
          </p:cNvPr>
          <p:cNvCxnSpPr>
            <a:stCxn id="16" idx="3"/>
            <a:endCxn id="37" idx="1"/>
          </p:cNvCxnSpPr>
          <p:nvPr/>
        </p:nvCxnSpPr>
        <p:spPr>
          <a:xfrm>
            <a:off x="4979747" y="4094326"/>
            <a:ext cx="636326" cy="810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B2EC9FC1-EEB0-4C75-92A0-7E76E933BD18}"/>
              </a:ext>
            </a:extLst>
          </p:cNvPr>
          <p:cNvSpPr txBox="1"/>
          <p:nvPr/>
        </p:nvSpPr>
        <p:spPr>
          <a:xfrm>
            <a:off x="3076273" y="4516148"/>
            <a:ext cx="5079596" cy="369332"/>
          </a:xfrm>
          <a:prstGeom prst="rect">
            <a:avLst/>
          </a:prstGeom>
          <a:noFill/>
        </p:spPr>
        <p:txBody>
          <a:bodyPr wrap="none" rtlCol="0">
            <a:spAutoFit/>
          </a:bodyPr>
          <a:lstStyle/>
          <a:p>
            <a:r>
              <a:rPr lang="en-US" dirty="0"/>
              <a:t>Virtual University Pakistan, African Virtual University</a:t>
            </a:r>
            <a:endParaRPr lang="en-CA" dirty="0"/>
          </a:p>
        </p:txBody>
      </p:sp>
      <p:cxnSp>
        <p:nvCxnSpPr>
          <p:cNvPr id="41" name="Straight Arrow Connector 40">
            <a:extLst>
              <a:ext uri="{FF2B5EF4-FFF2-40B4-BE49-F238E27FC236}">
                <a16:creationId xmlns:a16="http://schemas.microsoft.com/office/drawing/2014/main" id="{B8147390-723B-4A83-8160-93CC9BFF44ED}"/>
              </a:ext>
            </a:extLst>
          </p:cNvPr>
          <p:cNvCxnSpPr>
            <a:cxnSpLocks/>
            <a:stCxn id="9" idx="3"/>
            <a:endCxn id="40" idx="1"/>
          </p:cNvCxnSpPr>
          <p:nvPr/>
        </p:nvCxnSpPr>
        <p:spPr>
          <a:xfrm>
            <a:off x="2073877" y="4539726"/>
            <a:ext cx="1002396" cy="1610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8D15FC10-29C3-4797-86CC-FA3ACFDEE35D}"/>
              </a:ext>
            </a:extLst>
          </p:cNvPr>
          <p:cNvSpPr txBox="1"/>
          <p:nvPr/>
        </p:nvSpPr>
        <p:spPr>
          <a:xfrm>
            <a:off x="3130398" y="5291473"/>
            <a:ext cx="2090829" cy="369332"/>
          </a:xfrm>
          <a:prstGeom prst="rect">
            <a:avLst/>
          </a:prstGeom>
          <a:noFill/>
        </p:spPr>
        <p:txBody>
          <a:bodyPr wrap="none" rtlCol="0">
            <a:spAutoFit/>
          </a:bodyPr>
          <a:lstStyle/>
          <a:p>
            <a:r>
              <a:rPr lang="en-US" dirty="0"/>
              <a:t>The Open University</a:t>
            </a:r>
            <a:endParaRPr lang="en-CA" dirty="0"/>
          </a:p>
        </p:txBody>
      </p:sp>
      <p:cxnSp>
        <p:nvCxnSpPr>
          <p:cNvPr id="48" name="Straight Arrow Connector 47">
            <a:extLst>
              <a:ext uri="{FF2B5EF4-FFF2-40B4-BE49-F238E27FC236}">
                <a16:creationId xmlns:a16="http://schemas.microsoft.com/office/drawing/2014/main" id="{0995C95D-ADC3-437A-890D-BA1E897DD8CC}"/>
              </a:ext>
            </a:extLst>
          </p:cNvPr>
          <p:cNvCxnSpPr>
            <a:stCxn id="11" idx="3"/>
            <a:endCxn id="47" idx="1"/>
          </p:cNvCxnSpPr>
          <p:nvPr/>
        </p:nvCxnSpPr>
        <p:spPr>
          <a:xfrm>
            <a:off x="2073876" y="5414537"/>
            <a:ext cx="1056522" cy="616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945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B8636-D71D-4069-AD19-2D50A33ABE56}"/>
              </a:ext>
            </a:extLst>
          </p:cNvPr>
          <p:cNvSpPr>
            <a:spLocks noGrp="1"/>
          </p:cNvSpPr>
          <p:nvPr>
            <p:ph type="title"/>
          </p:nvPr>
        </p:nvSpPr>
        <p:spPr>
          <a:xfrm>
            <a:off x="0" y="365125"/>
            <a:ext cx="4462272" cy="1692794"/>
          </a:xfrm>
          <a:solidFill>
            <a:schemeClr val="accent5">
              <a:lumMod val="75000"/>
            </a:schemeClr>
          </a:solidFill>
        </p:spPr>
        <p:txBody>
          <a:bodyPr>
            <a:normAutofit/>
          </a:bodyPr>
          <a:lstStyle/>
          <a:p>
            <a:r>
              <a:rPr lang="en-US" dirty="0">
                <a:solidFill>
                  <a:schemeClr val="bg1">
                    <a:lumMod val="95000"/>
                  </a:schemeClr>
                </a:solidFill>
              </a:rPr>
              <a:t>Single Mode Open Universities</a:t>
            </a:r>
            <a:endParaRPr lang="en-CA" dirty="0">
              <a:solidFill>
                <a:schemeClr val="bg1">
                  <a:lumMod val="95000"/>
                </a:schemeClr>
              </a:solidFill>
            </a:endParaRPr>
          </a:p>
        </p:txBody>
      </p:sp>
      <p:sp>
        <p:nvSpPr>
          <p:cNvPr id="3" name="Content Placeholder 2">
            <a:extLst>
              <a:ext uri="{FF2B5EF4-FFF2-40B4-BE49-F238E27FC236}">
                <a16:creationId xmlns:a16="http://schemas.microsoft.com/office/drawing/2014/main" id="{1774584D-BE30-4752-B143-B013A29A3E7A}"/>
              </a:ext>
            </a:extLst>
          </p:cNvPr>
          <p:cNvSpPr>
            <a:spLocks noGrp="1"/>
          </p:cNvSpPr>
          <p:nvPr>
            <p:ph idx="1"/>
          </p:nvPr>
        </p:nvSpPr>
        <p:spPr>
          <a:xfrm>
            <a:off x="491490" y="2575034"/>
            <a:ext cx="3840085" cy="3462228"/>
          </a:xfrm>
        </p:spPr>
        <p:txBody>
          <a:bodyPr>
            <a:normAutofit fontScale="92500" lnSpcReduction="10000"/>
          </a:bodyPr>
          <a:lstStyle/>
          <a:p>
            <a:r>
              <a:rPr lang="en-US" sz="2400" b="1" dirty="0"/>
              <a:t>Content</a:t>
            </a:r>
            <a:r>
              <a:rPr lang="en-US" sz="2400" dirty="0"/>
              <a:t>: Self-learning materials in multiple media</a:t>
            </a:r>
          </a:p>
          <a:p>
            <a:r>
              <a:rPr lang="en-US" sz="2400" b="1" dirty="0"/>
              <a:t>Delivery</a:t>
            </a:r>
            <a:r>
              <a:rPr lang="en-US" sz="2400" dirty="0"/>
              <a:t>: Use technology and study </a:t>
            </a:r>
            <a:r>
              <a:rPr lang="en-US" sz="2400" dirty="0" err="1"/>
              <a:t>centres</a:t>
            </a:r>
            <a:endParaRPr lang="en-US" sz="2400" dirty="0"/>
          </a:p>
          <a:p>
            <a:r>
              <a:rPr lang="en-US" sz="2400" b="1" dirty="0"/>
              <a:t>Recognition</a:t>
            </a:r>
            <a:r>
              <a:rPr lang="en-US" sz="2400" dirty="0"/>
              <a:t>: Formal credentials</a:t>
            </a:r>
          </a:p>
          <a:p>
            <a:r>
              <a:rPr lang="en-US" sz="2400" b="1" dirty="0"/>
              <a:t>Flexibility</a:t>
            </a:r>
            <a:r>
              <a:rPr lang="en-US" sz="2400" dirty="0"/>
              <a:t>: Anytime, anywhere learning possible</a:t>
            </a:r>
          </a:p>
          <a:p>
            <a:r>
              <a:rPr lang="en-US" sz="2400" b="1" dirty="0"/>
              <a:t>Openness</a:t>
            </a:r>
            <a:r>
              <a:rPr lang="en-US" sz="2400" dirty="0"/>
              <a:t>:  Limited to certain </a:t>
            </a:r>
            <a:r>
              <a:rPr lang="en-US" sz="2400" dirty="0" err="1"/>
              <a:t>programmes</a:t>
            </a:r>
            <a:endParaRPr lang="en-CA" sz="2400" dirty="0"/>
          </a:p>
          <a:p>
            <a:endParaRPr lang="en-CA" sz="1600" dirty="0"/>
          </a:p>
        </p:txBody>
      </p:sp>
      <p:pic>
        <p:nvPicPr>
          <p:cNvPr id="6" name="Picture 5" descr="A tall building&#10;&#10;Description automatically generated">
            <a:extLst>
              <a:ext uri="{FF2B5EF4-FFF2-40B4-BE49-F238E27FC236}">
                <a16:creationId xmlns:a16="http://schemas.microsoft.com/office/drawing/2014/main" id="{F8118E58-F9A2-4A97-807D-048C625E404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613" r="29551"/>
          <a:stretch/>
        </p:blipFill>
        <p:spPr>
          <a:xfrm>
            <a:off x="4409136" y="10"/>
            <a:ext cx="4734863"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516992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737A4-04C2-4062-A1CE-935CDDB1C9C1}"/>
              </a:ext>
            </a:extLst>
          </p:cNvPr>
          <p:cNvSpPr>
            <a:spLocks noGrp="1"/>
          </p:cNvSpPr>
          <p:nvPr>
            <p:ph type="title"/>
          </p:nvPr>
        </p:nvSpPr>
        <p:spPr>
          <a:xfrm>
            <a:off x="1" y="14694"/>
            <a:ext cx="9144000" cy="1325563"/>
          </a:xfrm>
          <a:solidFill>
            <a:schemeClr val="accent5">
              <a:lumMod val="75000"/>
            </a:schemeClr>
          </a:solidFill>
        </p:spPr>
        <p:txBody>
          <a:bodyPr>
            <a:normAutofit/>
          </a:bodyPr>
          <a:lstStyle/>
          <a:p>
            <a:r>
              <a:rPr lang="en-US" dirty="0">
                <a:solidFill>
                  <a:srgbClr val="FFFFFF"/>
                </a:solidFill>
              </a:rPr>
              <a:t>Dual-Mode Universities (Multimedia/Blended/ Online)</a:t>
            </a:r>
            <a:endParaRPr lang="en-CA" dirty="0">
              <a:solidFill>
                <a:srgbClr val="FFFFFF"/>
              </a:solidFill>
            </a:endParaRPr>
          </a:p>
        </p:txBody>
      </p:sp>
      <p:graphicFrame>
        <p:nvGraphicFramePr>
          <p:cNvPr id="6" name="Content Placeholder 2">
            <a:extLst>
              <a:ext uri="{FF2B5EF4-FFF2-40B4-BE49-F238E27FC236}">
                <a16:creationId xmlns:a16="http://schemas.microsoft.com/office/drawing/2014/main" id="{9CC1319F-4737-40A3-B085-F60E8B406F67}"/>
              </a:ext>
            </a:extLst>
          </p:cNvPr>
          <p:cNvGraphicFramePr>
            <a:graphicFrameLocks noGrp="1"/>
          </p:cNvGraphicFramePr>
          <p:nvPr>
            <p:ph idx="1"/>
          </p:nvPr>
        </p:nvGraphicFramePr>
        <p:xfrm>
          <a:off x="510311" y="2164526"/>
          <a:ext cx="8366760" cy="38790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80986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C1900-75A7-4A8B-9B29-E2B5B5388956}"/>
              </a:ext>
            </a:extLst>
          </p:cNvPr>
          <p:cNvSpPr>
            <a:spLocks noGrp="1"/>
          </p:cNvSpPr>
          <p:nvPr>
            <p:ph type="title"/>
          </p:nvPr>
        </p:nvSpPr>
        <p:spPr>
          <a:xfrm>
            <a:off x="0" y="827339"/>
            <a:ext cx="9144000" cy="942937"/>
          </a:xfrm>
          <a:solidFill>
            <a:schemeClr val="accent5">
              <a:lumMod val="75000"/>
            </a:schemeClr>
          </a:solidFill>
        </p:spPr>
        <p:txBody>
          <a:bodyPr/>
          <a:lstStyle/>
          <a:p>
            <a:r>
              <a:rPr lang="en-US" dirty="0">
                <a:solidFill>
                  <a:schemeClr val="bg1">
                    <a:lumMod val="95000"/>
                  </a:schemeClr>
                </a:solidFill>
              </a:rPr>
              <a:t>Consortium Model</a:t>
            </a:r>
            <a:endParaRPr lang="en-CA" dirty="0">
              <a:solidFill>
                <a:schemeClr val="bg1">
                  <a:lumMod val="95000"/>
                </a:schemeClr>
              </a:solidFill>
            </a:endParaRPr>
          </a:p>
        </p:txBody>
      </p:sp>
      <p:sp>
        <p:nvSpPr>
          <p:cNvPr id="3" name="Content Placeholder 2">
            <a:extLst>
              <a:ext uri="{FF2B5EF4-FFF2-40B4-BE49-F238E27FC236}">
                <a16:creationId xmlns:a16="http://schemas.microsoft.com/office/drawing/2014/main" id="{96AACC3B-9BBB-49ED-984F-0379B2163649}"/>
              </a:ext>
            </a:extLst>
          </p:cNvPr>
          <p:cNvSpPr>
            <a:spLocks noGrp="1"/>
          </p:cNvSpPr>
          <p:nvPr>
            <p:ph idx="1"/>
          </p:nvPr>
        </p:nvSpPr>
        <p:spPr/>
        <p:txBody>
          <a:bodyPr/>
          <a:lstStyle/>
          <a:p>
            <a:r>
              <a:rPr lang="en-US" b="1" dirty="0"/>
              <a:t>Content</a:t>
            </a:r>
            <a:r>
              <a:rPr lang="en-US" dirty="0"/>
              <a:t>: Digital learning materials</a:t>
            </a:r>
          </a:p>
          <a:p>
            <a:r>
              <a:rPr lang="en-US" b="1" dirty="0"/>
              <a:t>Delivery</a:t>
            </a:r>
            <a:r>
              <a:rPr lang="en-US" dirty="0"/>
              <a:t>: Use of learning management system and other technologies</a:t>
            </a:r>
          </a:p>
          <a:p>
            <a:r>
              <a:rPr lang="en-US" b="1" dirty="0"/>
              <a:t>Recognition</a:t>
            </a:r>
            <a:r>
              <a:rPr lang="en-US" dirty="0"/>
              <a:t>: Credentials through collaborative institutions </a:t>
            </a:r>
          </a:p>
          <a:p>
            <a:r>
              <a:rPr lang="en-US" b="1" dirty="0"/>
              <a:t>Flexibility</a:t>
            </a:r>
            <a:r>
              <a:rPr lang="en-US" dirty="0"/>
              <a:t>: Anytime, anywhere learning possible</a:t>
            </a:r>
          </a:p>
          <a:p>
            <a:r>
              <a:rPr lang="en-US" b="1" dirty="0"/>
              <a:t>Openness</a:t>
            </a:r>
            <a:r>
              <a:rPr lang="en-US" dirty="0"/>
              <a:t>:  Mostly supported by open content and technologies for course development and delivery</a:t>
            </a:r>
            <a:endParaRPr lang="en-CA" dirty="0"/>
          </a:p>
          <a:p>
            <a:endParaRPr lang="en-CA" dirty="0"/>
          </a:p>
        </p:txBody>
      </p:sp>
      <p:pic>
        <p:nvPicPr>
          <p:cNvPr id="2050" name="Picture 2">
            <a:extLst>
              <a:ext uri="{FF2B5EF4-FFF2-40B4-BE49-F238E27FC236}">
                <a16:creationId xmlns:a16="http://schemas.microsoft.com/office/drawing/2014/main" id="{D6AD0EC3-F494-406A-B4A1-2E8826D2AF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0962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lose up of a logo&#10;&#10;Description automatically generated">
            <a:extLst>
              <a:ext uri="{FF2B5EF4-FFF2-40B4-BE49-F238E27FC236}">
                <a16:creationId xmlns:a16="http://schemas.microsoft.com/office/drawing/2014/main" id="{F40EC18D-67E3-4F98-8AA0-2DC461A434C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84974" y="5813976"/>
            <a:ext cx="1841836" cy="880527"/>
          </a:xfrm>
          <a:prstGeom prst="rect">
            <a:avLst/>
          </a:prstGeom>
        </p:spPr>
      </p:pic>
      <p:pic>
        <p:nvPicPr>
          <p:cNvPr id="8" name="Picture 7">
            <a:extLst>
              <a:ext uri="{FF2B5EF4-FFF2-40B4-BE49-F238E27FC236}">
                <a16:creationId xmlns:a16="http://schemas.microsoft.com/office/drawing/2014/main" id="{82E6C5A3-2A5C-4B3F-AB3C-1F3131A6997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94481" y="5811782"/>
            <a:ext cx="1005927" cy="880527"/>
          </a:xfrm>
          <a:prstGeom prst="rect">
            <a:avLst/>
          </a:prstGeom>
        </p:spPr>
      </p:pic>
      <p:pic>
        <p:nvPicPr>
          <p:cNvPr id="7" name="Picture 6">
            <a:extLst>
              <a:ext uri="{FF2B5EF4-FFF2-40B4-BE49-F238E27FC236}">
                <a16:creationId xmlns:a16="http://schemas.microsoft.com/office/drawing/2014/main" id="{A7C2313D-4C23-47C7-8F6D-56200F3842D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76987" y="5811783"/>
            <a:ext cx="2247850" cy="880527"/>
          </a:xfrm>
          <a:prstGeom prst="rect">
            <a:avLst/>
          </a:prstGeom>
        </p:spPr>
      </p:pic>
    </p:spTree>
    <p:extLst>
      <p:ext uri="{BB962C8B-B14F-4D97-AF65-F5344CB8AC3E}">
        <p14:creationId xmlns:p14="http://schemas.microsoft.com/office/powerpoint/2010/main" val="2344078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ADD8A4-FDAC-4824-88C3-31AA9F16F67A}"/>
              </a:ext>
            </a:extLst>
          </p:cNvPr>
          <p:cNvPicPr>
            <a:picLocks noChangeAspect="1"/>
          </p:cNvPicPr>
          <p:nvPr/>
        </p:nvPicPr>
        <p:blipFill>
          <a:blip r:embed="rId3"/>
          <a:stretch>
            <a:fillRect/>
          </a:stretch>
        </p:blipFill>
        <p:spPr>
          <a:xfrm>
            <a:off x="4138166" y="292302"/>
            <a:ext cx="4143541" cy="911579"/>
          </a:xfrm>
          <a:prstGeom prst="rect">
            <a:avLst/>
          </a:prstGeom>
        </p:spPr>
      </p:pic>
      <p:sp>
        <p:nvSpPr>
          <p:cNvPr id="2" name="Title 1">
            <a:extLst>
              <a:ext uri="{FF2B5EF4-FFF2-40B4-BE49-F238E27FC236}">
                <a16:creationId xmlns:a16="http://schemas.microsoft.com/office/drawing/2014/main" id="{AA6C1900-75A7-4A8B-9B29-E2B5B5388956}"/>
              </a:ext>
            </a:extLst>
          </p:cNvPr>
          <p:cNvSpPr>
            <a:spLocks noGrp="1"/>
          </p:cNvSpPr>
          <p:nvPr>
            <p:ph type="title"/>
          </p:nvPr>
        </p:nvSpPr>
        <p:spPr>
          <a:xfrm>
            <a:off x="0" y="1469002"/>
            <a:ext cx="9144000" cy="1090538"/>
          </a:xfrm>
          <a:solidFill>
            <a:schemeClr val="accent5">
              <a:lumMod val="75000"/>
            </a:schemeClr>
          </a:solidFill>
        </p:spPr>
        <p:txBody>
          <a:bodyPr>
            <a:noAutofit/>
          </a:bodyPr>
          <a:lstStyle/>
          <a:p>
            <a:r>
              <a:rPr lang="en-US" dirty="0">
                <a:solidFill>
                  <a:schemeClr val="bg1">
                    <a:lumMod val="95000"/>
                  </a:schemeClr>
                </a:solidFill>
              </a:rPr>
              <a:t>Virtual Universities</a:t>
            </a:r>
            <a:endParaRPr lang="en-CA" dirty="0">
              <a:solidFill>
                <a:schemeClr val="bg1">
                  <a:lumMod val="95000"/>
                </a:schemeClr>
              </a:solidFill>
            </a:endParaRPr>
          </a:p>
        </p:txBody>
      </p:sp>
      <p:sp>
        <p:nvSpPr>
          <p:cNvPr id="3" name="Content Placeholder 2">
            <a:extLst>
              <a:ext uri="{FF2B5EF4-FFF2-40B4-BE49-F238E27FC236}">
                <a16:creationId xmlns:a16="http://schemas.microsoft.com/office/drawing/2014/main" id="{96AACC3B-9BBB-49ED-984F-0379B2163649}"/>
              </a:ext>
            </a:extLst>
          </p:cNvPr>
          <p:cNvSpPr>
            <a:spLocks noGrp="1"/>
          </p:cNvSpPr>
          <p:nvPr>
            <p:ph idx="1"/>
          </p:nvPr>
        </p:nvSpPr>
        <p:spPr>
          <a:xfrm>
            <a:off x="360470" y="2734663"/>
            <a:ext cx="3858768" cy="4020740"/>
          </a:xfrm>
        </p:spPr>
        <p:txBody>
          <a:bodyPr anchor="ctr">
            <a:normAutofit/>
          </a:bodyPr>
          <a:lstStyle/>
          <a:p>
            <a:r>
              <a:rPr lang="en-US" sz="2000" b="1" dirty="0">
                <a:solidFill>
                  <a:srgbClr val="000000"/>
                </a:solidFill>
              </a:rPr>
              <a:t>Content</a:t>
            </a:r>
            <a:r>
              <a:rPr lang="en-US" sz="2000" dirty="0">
                <a:solidFill>
                  <a:srgbClr val="000000"/>
                </a:solidFill>
              </a:rPr>
              <a:t>: Digital learning materials</a:t>
            </a:r>
          </a:p>
          <a:p>
            <a:r>
              <a:rPr lang="en-US" sz="2000" b="1" dirty="0">
                <a:solidFill>
                  <a:srgbClr val="000000"/>
                </a:solidFill>
              </a:rPr>
              <a:t>Delivery</a:t>
            </a:r>
            <a:r>
              <a:rPr lang="en-US" sz="2000" dirty="0">
                <a:solidFill>
                  <a:srgbClr val="000000"/>
                </a:solidFill>
              </a:rPr>
              <a:t>: Use of learning management system and other technologies</a:t>
            </a:r>
          </a:p>
          <a:p>
            <a:r>
              <a:rPr lang="en-US" sz="2000" b="1" dirty="0">
                <a:solidFill>
                  <a:srgbClr val="000000"/>
                </a:solidFill>
              </a:rPr>
              <a:t>Recognition</a:t>
            </a:r>
            <a:r>
              <a:rPr lang="en-US" sz="2000" dirty="0">
                <a:solidFill>
                  <a:srgbClr val="000000"/>
                </a:solidFill>
              </a:rPr>
              <a:t>: Formal credentials </a:t>
            </a:r>
          </a:p>
          <a:p>
            <a:r>
              <a:rPr lang="en-US" sz="2000" b="1" dirty="0">
                <a:solidFill>
                  <a:srgbClr val="000000"/>
                </a:solidFill>
              </a:rPr>
              <a:t>Flexibility</a:t>
            </a:r>
            <a:r>
              <a:rPr lang="en-US" sz="2000" dirty="0">
                <a:solidFill>
                  <a:srgbClr val="000000"/>
                </a:solidFill>
              </a:rPr>
              <a:t>: Anytime, anywhere learning possible</a:t>
            </a:r>
          </a:p>
          <a:p>
            <a:r>
              <a:rPr lang="en-US" sz="2000" b="1" dirty="0">
                <a:solidFill>
                  <a:srgbClr val="000000"/>
                </a:solidFill>
              </a:rPr>
              <a:t>Openness</a:t>
            </a:r>
            <a:r>
              <a:rPr lang="en-US" sz="2000" dirty="0">
                <a:solidFill>
                  <a:srgbClr val="000000"/>
                </a:solidFill>
              </a:rPr>
              <a:t>:  Supported by technology and open content</a:t>
            </a:r>
            <a:endParaRPr lang="en-CA" sz="2000" dirty="0">
              <a:solidFill>
                <a:srgbClr val="000000"/>
              </a:solidFill>
            </a:endParaRPr>
          </a:p>
          <a:p>
            <a:endParaRPr lang="en-CA" sz="2000" dirty="0">
              <a:solidFill>
                <a:srgbClr val="000000"/>
              </a:solidFill>
            </a:endParaRPr>
          </a:p>
        </p:txBody>
      </p:sp>
      <p:pic>
        <p:nvPicPr>
          <p:cNvPr id="5" name="Picture 4">
            <a:extLst>
              <a:ext uri="{FF2B5EF4-FFF2-40B4-BE49-F238E27FC236}">
                <a16:creationId xmlns:a16="http://schemas.microsoft.com/office/drawing/2014/main" id="{A0C751EF-C79F-4EFF-8994-CE7266A05B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1088" y="3736240"/>
            <a:ext cx="3678249" cy="2390861"/>
          </a:xfrm>
          <a:prstGeom prst="rect">
            <a:avLst/>
          </a:prstGeom>
        </p:spPr>
      </p:pic>
    </p:spTree>
    <p:extLst>
      <p:ext uri="{BB962C8B-B14F-4D97-AF65-F5344CB8AC3E}">
        <p14:creationId xmlns:p14="http://schemas.microsoft.com/office/powerpoint/2010/main" val="1910006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C1900-75A7-4A8B-9B29-E2B5B5388956}"/>
              </a:ext>
            </a:extLst>
          </p:cNvPr>
          <p:cNvSpPr>
            <a:spLocks noGrp="1"/>
          </p:cNvSpPr>
          <p:nvPr>
            <p:ph type="title"/>
          </p:nvPr>
        </p:nvSpPr>
        <p:spPr>
          <a:xfrm>
            <a:off x="3476693" y="1272844"/>
            <a:ext cx="5667287" cy="642583"/>
          </a:xfrm>
          <a:solidFill>
            <a:schemeClr val="accent5">
              <a:lumMod val="75000"/>
            </a:schemeClr>
          </a:solidFill>
        </p:spPr>
        <p:txBody>
          <a:bodyPr anchor="b">
            <a:normAutofit/>
          </a:bodyPr>
          <a:lstStyle/>
          <a:p>
            <a:r>
              <a:rPr lang="en-US" dirty="0">
                <a:solidFill>
                  <a:schemeClr val="bg1">
                    <a:lumMod val="95000"/>
                  </a:schemeClr>
                </a:solidFill>
              </a:rPr>
              <a:t>Multi-modal Universities</a:t>
            </a:r>
            <a:endParaRPr lang="en-CA" dirty="0">
              <a:solidFill>
                <a:schemeClr val="bg1">
                  <a:lumMod val="95000"/>
                </a:schemeClr>
              </a:solidFill>
            </a:endParaRPr>
          </a:p>
        </p:txBody>
      </p:sp>
      <p:pic>
        <p:nvPicPr>
          <p:cNvPr id="7" name="Picture 6" descr="A large white building&#10;&#10;Description automatically generated">
            <a:extLst>
              <a:ext uri="{FF2B5EF4-FFF2-40B4-BE49-F238E27FC236}">
                <a16:creationId xmlns:a16="http://schemas.microsoft.com/office/drawing/2014/main" id="{FDAC2838-3BC6-4521-8C65-917B651CE6E4}"/>
              </a:ext>
            </a:extLst>
          </p:cNvPr>
          <p:cNvPicPr>
            <a:picLocks noChangeAspect="1"/>
          </p:cNvPicPr>
          <p:nvPr/>
        </p:nvPicPr>
        <p:blipFill rotWithShape="1">
          <a:blip r:embed="rId3">
            <a:extLst>
              <a:ext uri="{28A0092B-C50C-407E-A947-70E740481C1C}">
                <a14:useLocalDpi xmlns:a14="http://schemas.microsoft.com/office/drawing/2010/main" val="0"/>
              </a:ext>
            </a:extLst>
          </a:blip>
          <a:srcRect l="30040" r="31938"/>
          <a:stretch/>
        </p:blipFill>
        <p:spPr>
          <a:xfrm>
            <a:off x="20" y="10"/>
            <a:ext cx="3476673" cy="6857990"/>
          </a:xfrm>
          <a:prstGeom prst="rect">
            <a:avLst/>
          </a:prstGeom>
          <a:effectLst/>
        </p:spPr>
      </p:pic>
      <p:sp>
        <p:nvSpPr>
          <p:cNvPr id="3" name="Content Placeholder 2">
            <a:extLst>
              <a:ext uri="{FF2B5EF4-FFF2-40B4-BE49-F238E27FC236}">
                <a16:creationId xmlns:a16="http://schemas.microsoft.com/office/drawing/2014/main" id="{96AACC3B-9BBB-49ED-984F-0379B2163649}"/>
              </a:ext>
            </a:extLst>
          </p:cNvPr>
          <p:cNvSpPr>
            <a:spLocks noGrp="1"/>
          </p:cNvSpPr>
          <p:nvPr>
            <p:ph idx="1"/>
          </p:nvPr>
        </p:nvSpPr>
        <p:spPr>
          <a:xfrm>
            <a:off x="3724073" y="2438400"/>
            <a:ext cx="4939867" cy="4301443"/>
          </a:xfrm>
        </p:spPr>
        <p:txBody>
          <a:bodyPr>
            <a:noAutofit/>
          </a:bodyPr>
          <a:lstStyle/>
          <a:p>
            <a:r>
              <a:rPr lang="en-US" sz="2400" b="1" dirty="0"/>
              <a:t>Content</a:t>
            </a:r>
            <a:r>
              <a:rPr lang="en-US" sz="2400" dirty="0"/>
              <a:t>: Digital learning materials</a:t>
            </a:r>
          </a:p>
          <a:p>
            <a:r>
              <a:rPr lang="en-US" sz="2400" b="1" dirty="0"/>
              <a:t>Delivery</a:t>
            </a:r>
            <a:r>
              <a:rPr lang="en-US" sz="2400" dirty="0"/>
              <a:t>: Use of learning management system, MOOCs </a:t>
            </a:r>
          </a:p>
          <a:p>
            <a:r>
              <a:rPr lang="en-US" sz="2400" b="1" dirty="0"/>
              <a:t>Recognition</a:t>
            </a:r>
            <a:r>
              <a:rPr lang="en-US" sz="2400" dirty="0"/>
              <a:t>: Formal credentials; often recognizing MOOCs</a:t>
            </a:r>
          </a:p>
          <a:p>
            <a:r>
              <a:rPr lang="en-US" sz="2400" b="1" dirty="0"/>
              <a:t>Flexibility</a:t>
            </a:r>
            <a:r>
              <a:rPr lang="en-US" sz="2400" dirty="0"/>
              <a:t>: Anytime, anywhere learning possible</a:t>
            </a:r>
          </a:p>
          <a:p>
            <a:r>
              <a:rPr lang="en-US" sz="2400" b="1" dirty="0"/>
              <a:t>Openness</a:t>
            </a:r>
            <a:r>
              <a:rPr lang="en-US" sz="2400" dirty="0"/>
              <a:t>:  Use of open content and technologies for course development and delivery</a:t>
            </a:r>
            <a:endParaRPr lang="en-CA" sz="2400" dirty="0"/>
          </a:p>
          <a:p>
            <a:endParaRPr lang="en-CA" sz="2400" dirty="0"/>
          </a:p>
        </p:txBody>
      </p:sp>
      <p:pic>
        <p:nvPicPr>
          <p:cNvPr id="6" name="Picture 5">
            <a:extLst>
              <a:ext uri="{FF2B5EF4-FFF2-40B4-BE49-F238E27FC236}">
                <a16:creationId xmlns:a16="http://schemas.microsoft.com/office/drawing/2014/main" id="{AAACC130-43F8-4AD3-B946-9E8FCB6FEFD5}"/>
              </a:ext>
            </a:extLst>
          </p:cNvPr>
          <p:cNvPicPr>
            <a:picLocks noChangeAspect="1"/>
          </p:cNvPicPr>
          <p:nvPr/>
        </p:nvPicPr>
        <p:blipFill rotWithShape="1">
          <a:blip r:embed="rId4"/>
          <a:srcRect l="4195" r="6034"/>
          <a:stretch/>
        </p:blipFill>
        <p:spPr>
          <a:xfrm>
            <a:off x="269987" y="497304"/>
            <a:ext cx="1856385" cy="1064367"/>
          </a:xfrm>
          <a:prstGeom prst="rect">
            <a:avLst/>
          </a:prstGeom>
        </p:spPr>
      </p:pic>
    </p:spTree>
    <p:extLst>
      <p:ext uri="{BB962C8B-B14F-4D97-AF65-F5344CB8AC3E}">
        <p14:creationId xmlns:p14="http://schemas.microsoft.com/office/powerpoint/2010/main" val="2228356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4977B-84C5-4980-80A2-69CAA0002294}"/>
              </a:ext>
            </a:extLst>
          </p:cNvPr>
          <p:cNvSpPr>
            <a:spLocks noGrp="1"/>
          </p:cNvSpPr>
          <p:nvPr>
            <p:ph type="title"/>
          </p:nvPr>
        </p:nvSpPr>
        <p:spPr>
          <a:xfrm>
            <a:off x="0" y="365126"/>
            <a:ext cx="9144000" cy="1325563"/>
          </a:xfrm>
          <a:solidFill>
            <a:schemeClr val="accent5">
              <a:lumMod val="75000"/>
            </a:schemeClr>
          </a:solidFill>
        </p:spPr>
        <p:txBody>
          <a:bodyPr/>
          <a:lstStyle/>
          <a:p>
            <a:r>
              <a:rPr lang="en-US" dirty="0">
                <a:solidFill>
                  <a:schemeClr val="bg1">
                    <a:lumMod val="95000"/>
                  </a:schemeClr>
                </a:solidFill>
              </a:rPr>
              <a:t>Open Online Flexible and Technology-enhanced Models</a:t>
            </a:r>
            <a:endParaRPr lang="en-CA" dirty="0">
              <a:solidFill>
                <a:schemeClr val="bg1">
                  <a:lumMod val="95000"/>
                </a:schemeClr>
              </a:solidFill>
            </a:endParaRPr>
          </a:p>
        </p:txBody>
      </p:sp>
      <p:pic>
        <p:nvPicPr>
          <p:cNvPr id="4" name="Picture 3">
            <a:extLst>
              <a:ext uri="{FF2B5EF4-FFF2-40B4-BE49-F238E27FC236}">
                <a16:creationId xmlns:a16="http://schemas.microsoft.com/office/drawing/2014/main" id="{6CB4EF0E-99C4-45CD-A869-4AE9EC74DA3C}"/>
              </a:ext>
            </a:extLst>
          </p:cNvPr>
          <p:cNvPicPr>
            <a:picLocks noChangeAspect="1"/>
          </p:cNvPicPr>
          <p:nvPr/>
        </p:nvPicPr>
        <p:blipFill>
          <a:blip r:embed="rId3"/>
          <a:stretch>
            <a:fillRect/>
          </a:stretch>
        </p:blipFill>
        <p:spPr>
          <a:xfrm>
            <a:off x="2528887" y="1947543"/>
            <a:ext cx="4086225" cy="3771900"/>
          </a:xfrm>
          <a:prstGeom prst="rect">
            <a:avLst/>
          </a:prstGeom>
        </p:spPr>
      </p:pic>
      <p:sp>
        <p:nvSpPr>
          <p:cNvPr id="6" name="TextBox 5">
            <a:extLst>
              <a:ext uri="{FF2B5EF4-FFF2-40B4-BE49-F238E27FC236}">
                <a16:creationId xmlns:a16="http://schemas.microsoft.com/office/drawing/2014/main" id="{712F6F8B-B6E0-4DCA-8C96-968A41260215}"/>
              </a:ext>
            </a:extLst>
          </p:cNvPr>
          <p:cNvSpPr txBox="1"/>
          <p:nvPr/>
        </p:nvSpPr>
        <p:spPr>
          <a:xfrm>
            <a:off x="3282223" y="5701150"/>
            <a:ext cx="2579552" cy="261610"/>
          </a:xfrm>
          <a:prstGeom prst="rect">
            <a:avLst/>
          </a:prstGeom>
          <a:noFill/>
        </p:spPr>
        <p:txBody>
          <a:bodyPr wrap="none" rtlCol="0">
            <a:spAutoFit/>
          </a:bodyPr>
          <a:lstStyle/>
          <a:p>
            <a:r>
              <a:rPr lang="en-US" sz="1100" dirty="0"/>
              <a:t>Source: </a:t>
            </a:r>
            <a:r>
              <a:rPr lang="en-CA" sz="1100" dirty="0">
                <a:hlinkClick r:id="rId4"/>
              </a:rPr>
              <a:t>https://oofat.oerhub.net/OOFAT/</a:t>
            </a:r>
            <a:endParaRPr lang="en-CA" sz="1100" dirty="0"/>
          </a:p>
        </p:txBody>
      </p:sp>
    </p:spTree>
    <p:extLst>
      <p:ext uri="{BB962C8B-B14F-4D97-AF65-F5344CB8AC3E}">
        <p14:creationId xmlns:p14="http://schemas.microsoft.com/office/powerpoint/2010/main" val="394207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1569660"/>
          </a:xfrm>
          <a:prstGeom prst="rect">
            <a:avLst/>
          </a:prstGeom>
          <a:effectLst/>
        </p:spPr>
        <p:txBody>
          <a:bodyPr wrap="square">
            <a:spAutoFit/>
          </a:bodyPr>
          <a:lstStyle/>
          <a:p>
            <a:pPr algn="ctr"/>
            <a:r>
              <a:rPr lang="en-US" sz="3200" dirty="0">
                <a:solidFill>
                  <a:srgbClr val="290088"/>
                </a:solidFill>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3521893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BFE87-9BB1-4771-925F-49BC376F14E0}"/>
              </a:ext>
            </a:extLst>
          </p:cNvPr>
          <p:cNvSpPr>
            <a:spLocks noGrp="1"/>
          </p:cNvSpPr>
          <p:nvPr>
            <p:ph type="title"/>
          </p:nvPr>
        </p:nvSpPr>
        <p:spPr>
          <a:xfrm>
            <a:off x="0" y="0"/>
            <a:ext cx="9144000" cy="6857999"/>
          </a:xfrm>
        </p:spPr>
        <p:txBody>
          <a:bodyPr/>
          <a:lstStyle/>
          <a:p>
            <a:r>
              <a:rPr lang="en-US" dirty="0"/>
              <a:t>O</a:t>
            </a:r>
            <a:r>
              <a:rPr lang="en-CA" dirty="0"/>
              <a:t>DL in the Commonwealth</a:t>
            </a:r>
          </a:p>
        </p:txBody>
      </p:sp>
    </p:spTree>
    <p:extLst>
      <p:ext uri="{BB962C8B-B14F-4D97-AF65-F5344CB8AC3E}">
        <p14:creationId xmlns:p14="http://schemas.microsoft.com/office/powerpoint/2010/main" val="2784822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idx="4294967295"/>
          </p:nvPr>
        </p:nvSpPr>
        <p:spPr>
          <a:xfrm>
            <a:off x="0" y="1600200"/>
            <a:ext cx="8229600" cy="4525963"/>
          </a:xfrm>
          <a:prstGeom prst="rect">
            <a:avLst/>
          </a:prstGeom>
        </p:spPr>
        <p:txBody>
          <a:bodyPr/>
          <a:lstStyle/>
          <a:p>
            <a:pPr eaLnBrk="1" hangingPunct="1">
              <a:buFontTx/>
              <a:buNone/>
            </a:pPr>
            <a:r>
              <a:rPr lang="zh-TW" altLang="en-US">
                <a:ea typeface="PMingLiU" pitchFamily="18" charset="-120"/>
              </a:rPr>
              <a:t>  </a:t>
            </a:r>
          </a:p>
        </p:txBody>
      </p:sp>
      <p:pic>
        <p:nvPicPr>
          <p:cNvPr id="18435" name="Picture 3" descr="OUMAP-1988"/>
          <p:cNvPicPr>
            <a:picLocks noChangeAspect="1" noChangeArrowheads="1"/>
          </p:cNvPicPr>
          <p:nvPr/>
        </p:nvPicPr>
        <p:blipFill>
          <a:blip r:embed="rId3" cstate="print"/>
          <a:srcRect/>
          <a:stretch>
            <a:fillRect/>
          </a:stretch>
        </p:blipFill>
        <p:spPr bwMode="auto">
          <a:xfrm>
            <a:off x="0" y="-15875"/>
            <a:ext cx="9144000" cy="5273675"/>
          </a:xfrm>
          <a:prstGeom prst="rect">
            <a:avLst/>
          </a:prstGeom>
          <a:noFill/>
          <a:ln>
            <a:noFill/>
          </a:ln>
        </p:spPr>
      </p:pic>
      <p:sp>
        <p:nvSpPr>
          <p:cNvPr id="7" name="TextBox 6">
            <a:extLst>
              <a:ext uri="{FF2B5EF4-FFF2-40B4-BE49-F238E27FC236}">
                <a16:creationId xmlns:a16="http://schemas.microsoft.com/office/drawing/2014/main" id="{0AA4183B-00E1-440B-8123-CC89F538F3AB}"/>
              </a:ext>
            </a:extLst>
          </p:cNvPr>
          <p:cNvSpPr txBox="1"/>
          <p:nvPr/>
        </p:nvSpPr>
        <p:spPr>
          <a:xfrm>
            <a:off x="6071419" y="5296528"/>
            <a:ext cx="1435510" cy="646331"/>
          </a:xfrm>
          <a:prstGeom prst="rect">
            <a:avLst/>
          </a:prstGeom>
          <a:solidFill>
            <a:schemeClr val="bg1"/>
          </a:solidFill>
        </p:spPr>
        <p:txBody>
          <a:bodyPr wrap="square" rtlCol="0">
            <a:spAutoFit/>
          </a:bodyPr>
          <a:lstStyle/>
          <a:p>
            <a:pPr algn="r"/>
            <a:r>
              <a:rPr lang="en-US" sz="3600" dirty="0">
                <a:solidFill>
                  <a:srgbClr val="F80531"/>
                </a:solidFill>
              </a:rPr>
              <a:t>(1988)</a:t>
            </a:r>
          </a:p>
        </p:txBody>
      </p:sp>
      <p:sp>
        <p:nvSpPr>
          <p:cNvPr id="9" name="TextBox 8">
            <a:extLst>
              <a:ext uri="{FF2B5EF4-FFF2-40B4-BE49-F238E27FC236}">
                <a16:creationId xmlns:a16="http://schemas.microsoft.com/office/drawing/2014/main" id="{E1F73DAB-FAC5-403C-9309-5D78EEFACCCE}"/>
              </a:ext>
            </a:extLst>
          </p:cNvPr>
          <p:cNvSpPr txBox="1"/>
          <p:nvPr/>
        </p:nvSpPr>
        <p:spPr>
          <a:xfrm>
            <a:off x="4827639" y="4503882"/>
            <a:ext cx="3952567" cy="830997"/>
          </a:xfrm>
          <a:prstGeom prst="rect">
            <a:avLst/>
          </a:prstGeom>
          <a:solidFill>
            <a:schemeClr val="bg1"/>
          </a:solidFill>
        </p:spPr>
        <p:txBody>
          <a:bodyPr wrap="square" rtlCol="0">
            <a:spAutoFit/>
          </a:bodyPr>
          <a:lstStyle/>
          <a:p>
            <a:r>
              <a:rPr lang="en-US" sz="2400" b="1" dirty="0">
                <a:solidFill>
                  <a:srgbClr val="F80531"/>
                </a:solidFill>
              </a:rPr>
              <a:t>COMMONWEALTH</a:t>
            </a:r>
          </a:p>
          <a:p>
            <a:r>
              <a:rPr lang="en-US" sz="2400" b="1" dirty="0">
                <a:solidFill>
                  <a:srgbClr val="F80531"/>
                </a:solidFill>
              </a:rPr>
              <a:t>OPEN UNIVERSITIES</a:t>
            </a:r>
          </a:p>
        </p:txBody>
      </p:sp>
      <p:sp>
        <p:nvSpPr>
          <p:cNvPr id="8" name="TextBox 7">
            <a:extLst>
              <a:ext uri="{FF2B5EF4-FFF2-40B4-BE49-F238E27FC236}">
                <a16:creationId xmlns:a16="http://schemas.microsoft.com/office/drawing/2014/main" id="{56F36592-6818-4977-BE85-FFCBED63FFBB}"/>
              </a:ext>
            </a:extLst>
          </p:cNvPr>
          <p:cNvSpPr txBox="1"/>
          <p:nvPr/>
        </p:nvSpPr>
        <p:spPr>
          <a:xfrm>
            <a:off x="3392129" y="4369084"/>
            <a:ext cx="1435510" cy="1015663"/>
          </a:xfrm>
          <a:prstGeom prst="rect">
            <a:avLst/>
          </a:prstGeom>
          <a:solidFill>
            <a:schemeClr val="bg1"/>
          </a:solidFill>
        </p:spPr>
        <p:txBody>
          <a:bodyPr wrap="square" rtlCol="0">
            <a:spAutoFit/>
          </a:bodyPr>
          <a:lstStyle/>
          <a:p>
            <a:pPr algn="r"/>
            <a:r>
              <a:rPr lang="en-US" sz="6000" b="1" dirty="0">
                <a:solidFill>
                  <a:srgbClr val="F80531"/>
                </a:solidFill>
              </a:rPr>
              <a:t>10</a:t>
            </a:r>
          </a:p>
        </p:txBody>
      </p:sp>
    </p:spTree>
    <p:extLst>
      <p:ext uri="{BB962C8B-B14F-4D97-AF65-F5344CB8AC3E}">
        <p14:creationId xmlns:p14="http://schemas.microsoft.com/office/powerpoint/2010/main" val="3811665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map with text&#10;&#10;Description generated with very high confidence">
            <a:extLst>
              <a:ext uri="{FF2B5EF4-FFF2-40B4-BE49-F238E27FC236}">
                <a16:creationId xmlns:a16="http://schemas.microsoft.com/office/drawing/2014/main" id="{EFE24793-E9E1-4B23-BAE3-C084AA86B86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244"/>
          <a:stretch/>
        </p:blipFill>
        <p:spPr>
          <a:xfrm>
            <a:off x="-9948" y="50800"/>
            <a:ext cx="9153948" cy="6743700"/>
          </a:xfrm>
          <a:prstGeom prst="rect">
            <a:avLst/>
          </a:prstGeom>
        </p:spPr>
      </p:pic>
      <p:sp>
        <p:nvSpPr>
          <p:cNvPr id="4" name="TextBox 3">
            <a:extLst>
              <a:ext uri="{FF2B5EF4-FFF2-40B4-BE49-F238E27FC236}">
                <a16:creationId xmlns:a16="http://schemas.microsoft.com/office/drawing/2014/main" id="{0D7FD134-D851-4BC5-81BD-82BB4D3C4BF8}"/>
              </a:ext>
            </a:extLst>
          </p:cNvPr>
          <p:cNvSpPr txBox="1"/>
          <p:nvPr/>
        </p:nvSpPr>
        <p:spPr>
          <a:xfrm>
            <a:off x="7581998" y="977248"/>
            <a:ext cx="1435510" cy="646331"/>
          </a:xfrm>
          <a:prstGeom prst="rect">
            <a:avLst/>
          </a:prstGeom>
          <a:solidFill>
            <a:schemeClr val="bg1"/>
          </a:solidFill>
        </p:spPr>
        <p:txBody>
          <a:bodyPr wrap="square" rtlCol="0">
            <a:spAutoFit/>
          </a:bodyPr>
          <a:lstStyle/>
          <a:p>
            <a:pPr algn="r"/>
            <a:r>
              <a:rPr lang="en-US" sz="3600" dirty="0">
                <a:solidFill>
                  <a:srgbClr val="1F3882"/>
                </a:solidFill>
              </a:rPr>
              <a:t>(2018)</a:t>
            </a:r>
          </a:p>
        </p:txBody>
      </p:sp>
      <p:pic>
        <p:nvPicPr>
          <p:cNvPr id="8" name="Picture 7">
            <a:extLst>
              <a:ext uri="{FF2B5EF4-FFF2-40B4-BE49-F238E27FC236}">
                <a16:creationId xmlns:a16="http://schemas.microsoft.com/office/drawing/2014/main" id="{6EC9E5EA-2A33-4963-A635-C24B4EAF068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4230390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1901E7B-5FFF-489C-8985-449B3B6340A4}"/>
              </a:ext>
            </a:extLst>
          </p:cNvPr>
          <p:cNvPicPr>
            <a:picLocks noChangeAspect="1"/>
          </p:cNvPicPr>
          <p:nvPr/>
        </p:nvPicPr>
        <p:blipFill>
          <a:blip r:embed="rId2"/>
          <a:stretch>
            <a:fillRect/>
          </a:stretch>
        </p:blipFill>
        <p:spPr>
          <a:xfrm>
            <a:off x="5028092" y="1764199"/>
            <a:ext cx="3918398" cy="3898805"/>
          </a:xfrm>
          <a:prstGeom prst="rect">
            <a:avLst/>
          </a:prstGeom>
        </p:spPr>
      </p:pic>
      <p:sp>
        <p:nvSpPr>
          <p:cNvPr id="3" name="Title 2">
            <a:extLst>
              <a:ext uri="{FF2B5EF4-FFF2-40B4-BE49-F238E27FC236}">
                <a16:creationId xmlns:a16="http://schemas.microsoft.com/office/drawing/2014/main" id="{B90A59DB-B1B9-4761-9982-BFD477B405C9}"/>
              </a:ext>
            </a:extLst>
          </p:cNvPr>
          <p:cNvSpPr>
            <a:spLocks noGrp="1"/>
          </p:cNvSpPr>
          <p:nvPr>
            <p:ph type="title"/>
          </p:nvPr>
        </p:nvSpPr>
        <p:spPr>
          <a:xfrm>
            <a:off x="0" y="0"/>
            <a:ext cx="9144000" cy="1325563"/>
          </a:xfrm>
          <a:solidFill>
            <a:schemeClr val="accent5">
              <a:lumMod val="75000"/>
            </a:schemeClr>
          </a:solidFill>
        </p:spPr>
        <p:txBody>
          <a:bodyPr/>
          <a:lstStyle/>
          <a:p>
            <a:r>
              <a:rPr lang="en-US" dirty="0">
                <a:solidFill>
                  <a:schemeClr val="bg1">
                    <a:lumMod val="95000"/>
                  </a:schemeClr>
                </a:solidFill>
              </a:rPr>
              <a:t>Open Universities at a Glance</a:t>
            </a:r>
            <a:endParaRPr lang="en-CA" dirty="0">
              <a:solidFill>
                <a:schemeClr val="bg1">
                  <a:lumMod val="95000"/>
                </a:schemeClr>
              </a:solidFill>
            </a:endParaRPr>
          </a:p>
        </p:txBody>
      </p:sp>
      <p:pic>
        <p:nvPicPr>
          <p:cNvPr id="6" name="Picture 5">
            <a:extLst>
              <a:ext uri="{FF2B5EF4-FFF2-40B4-BE49-F238E27FC236}">
                <a16:creationId xmlns:a16="http://schemas.microsoft.com/office/drawing/2014/main" id="{74865354-A4A4-4181-A14D-0CB64DE0F861}"/>
              </a:ext>
            </a:extLst>
          </p:cNvPr>
          <p:cNvPicPr>
            <a:picLocks noChangeAspect="1"/>
          </p:cNvPicPr>
          <p:nvPr/>
        </p:nvPicPr>
        <p:blipFill>
          <a:blip r:embed="rId3"/>
          <a:stretch>
            <a:fillRect/>
          </a:stretch>
        </p:blipFill>
        <p:spPr>
          <a:xfrm>
            <a:off x="676955" y="1582647"/>
            <a:ext cx="1491856" cy="2026784"/>
          </a:xfrm>
          <a:prstGeom prst="rect">
            <a:avLst/>
          </a:prstGeom>
        </p:spPr>
      </p:pic>
      <p:pic>
        <p:nvPicPr>
          <p:cNvPr id="7" name="Picture 6">
            <a:extLst>
              <a:ext uri="{FF2B5EF4-FFF2-40B4-BE49-F238E27FC236}">
                <a16:creationId xmlns:a16="http://schemas.microsoft.com/office/drawing/2014/main" id="{6027DEB4-4F61-49C1-9372-983810904612}"/>
              </a:ext>
            </a:extLst>
          </p:cNvPr>
          <p:cNvPicPr>
            <a:picLocks noChangeAspect="1"/>
          </p:cNvPicPr>
          <p:nvPr/>
        </p:nvPicPr>
        <p:blipFill>
          <a:blip r:embed="rId4"/>
          <a:stretch>
            <a:fillRect/>
          </a:stretch>
        </p:blipFill>
        <p:spPr>
          <a:xfrm>
            <a:off x="676955" y="4161802"/>
            <a:ext cx="1491856" cy="1776274"/>
          </a:xfrm>
          <a:prstGeom prst="rect">
            <a:avLst/>
          </a:prstGeom>
        </p:spPr>
      </p:pic>
      <p:pic>
        <p:nvPicPr>
          <p:cNvPr id="8" name="Picture 7">
            <a:extLst>
              <a:ext uri="{FF2B5EF4-FFF2-40B4-BE49-F238E27FC236}">
                <a16:creationId xmlns:a16="http://schemas.microsoft.com/office/drawing/2014/main" id="{46F3EAA8-FB51-4DD3-9663-6101E156C052}"/>
              </a:ext>
            </a:extLst>
          </p:cNvPr>
          <p:cNvPicPr>
            <a:picLocks noChangeAspect="1"/>
          </p:cNvPicPr>
          <p:nvPr/>
        </p:nvPicPr>
        <p:blipFill>
          <a:blip r:embed="rId5"/>
          <a:stretch>
            <a:fillRect/>
          </a:stretch>
        </p:blipFill>
        <p:spPr>
          <a:xfrm>
            <a:off x="2819966" y="3143454"/>
            <a:ext cx="1585448" cy="1576388"/>
          </a:xfrm>
          <a:prstGeom prst="rect">
            <a:avLst/>
          </a:prstGeom>
        </p:spPr>
      </p:pic>
    </p:spTree>
    <p:extLst>
      <p:ext uri="{BB962C8B-B14F-4D97-AF65-F5344CB8AC3E}">
        <p14:creationId xmlns:p14="http://schemas.microsoft.com/office/powerpoint/2010/main" val="967930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generated with high confidence">
            <a:extLst>
              <a:ext uri="{FF2B5EF4-FFF2-40B4-BE49-F238E27FC236}">
                <a16:creationId xmlns:a16="http://schemas.microsoft.com/office/drawing/2014/main" id="{8DBBCEDC-0A4F-4DB5-831B-FEE71369BB6B}"/>
              </a:ext>
            </a:extLst>
          </p:cNvPr>
          <p:cNvPicPr>
            <a:picLocks noChangeAspect="1"/>
          </p:cNvPicPr>
          <p:nvPr/>
        </p:nvPicPr>
        <p:blipFill>
          <a:blip r:embed="rId2"/>
          <a:stretch>
            <a:fillRect/>
          </a:stretch>
        </p:blipFill>
        <p:spPr>
          <a:xfrm>
            <a:off x="705916" y="1389888"/>
            <a:ext cx="7732167" cy="4832603"/>
          </a:xfrm>
          <a:prstGeom prst="rect">
            <a:avLst/>
          </a:prstGeom>
        </p:spPr>
      </p:pic>
      <p:sp>
        <p:nvSpPr>
          <p:cNvPr id="5" name="Title 2">
            <a:extLst>
              <a:ext uri="{FF2B5EF4-FFF2-40B4-BE49-F238E27FC236}">
                <a16:creationId xmlns:a16="http://schemas.microsoft.com/office/drawing/2014/main" id="{A5E0F540-159B-44AD-B1AA-AC8E313AF5DE}"/>
              </a:ext>
            </a:extLst>
          </p:cNvPr>
          <p:cNvSpPr>
            <a:spLocks noGrp="1"/>
          </p:cNvSpPr>
          <p:nvPr>
            <p:ph type="title"/>
          </p:nvPr>
        </p:nvSpPr>
        <p:spPr>
          <a:xfrm>
            <a:off x="0" y="0"/>
            <a:ext cx="9144000" cy="1325563"/>
          </a:xfrm>
          <a:solidFill>
            <a:schemeClr val="accent5">
              <a:lumMod val="75000"/>
            </a:schemeClr>
          </a:solidFill>
        </p:spPr>
        <p:txBody>
          <a:bodyPr/>
          <a:lstStyle/>
          <a:p>
            <a:r>
              <a:rPr lang="en-US" dirty="0">
                <a:solidFill>
                  <a:schemeClr val="bg1">
                    <a:lumMod val="95000"/>
                  </a:schemeClr>
                </a:solidFill>
              </a:rPr>
              <a:t>Open Universities at a Glance</a:t>
            </a:r>
            <a:endParaRPr lang="en-CA" dirty="0">
              <a:solidFill>
                <a:schemeClr val="bg1">
                  <a:lumMod val="95000"/>
                </a:schemeClr>
              </a:solidFill>
            </a:endParaRPr>
          </a:p>
        </p:txBody>
      </p:sp>
    </p:spTree>
    <p:extLst>
      <p:ext uri="{BB962C8B-B14F-4D97-AF65-F5344CB8AC3E}">
        <p14:creationId xmlns:p14="http://schemas.microsoft.com/office/powerpoint/2010/main" val="3541463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D868E85-51EE-4F39-9849-10B1A949F155}"/>
              </a:ext>
            </a:extLst>
          </p:cNvPr>
          <p:cNvPicPr>
            <a:picLocks noChangeAspect="1"/>
          </p:cNvPicPr>
          <p:nvPr/>
        </p:nvPicPr>
        <p:blipFill>
          <a:blip r:embed="rId2"/>
          <a:stretch>
            <a:fillRect/>
          </a:stretch>
        </p:blipFill>
        <p:spPr>
          <a:xfrm>
            <a:off x="1238531" y="1391056"/>
            <a:ext cx="6537526" cy="5162019"/>
          </a:xfrm>
          <a:prstGeom prst="rect">
            <a:avLst/>
          </a:prstGeom>
        </p:spPr>
      </p:pic>
      <p:sp>
        <p:nvSpPr>
          <p:cNvPr id="5" name="Title 2">
            <a:extLst>
              <a:ext uri="{FF2B5EF4-FFF2-40B4-BE49-F238E27FC236}">
                <a16:creationId xmlns:a16="http://schemas.microsoft.com/office/drawing/2014/main" id="{DBA4C13F-B8AC-4A45-AFE8-0010F0D0A6DF}"/>
              </a:ext>
            </a:extLst>
          </p:cNvPr>
          <p:cNvSpPr>
            <a:spLocks noGrp="1"/>
          </p:cNvSpPr>
          <p:nvPr>
            <p:ph type="title"/>
          </p:nvPr>
        </p:nvSpPr>
        <p:spPr>
          <a:xfrm>
            <a:off x="0" y="0"/>
            <a:ext cx="9144000" cy="1325563"/>
          </a:xfrm>
          <a:solidFill>
            <a:schemeClr val="accent5">
              <a:lumMod val="75000"/>
            </a:schemeClr>
          </a:solidFill>
        </p:spPr>
        <p:txBody>
          <a:bodyPr/>
          <a:lstStyle/>
          <a:p>
            <a:r>
              <a:rPr lang="en-US" dirty="0">
                <a:solidFill>
                  <a:schemeClr val="bg1">
                    <a:lumMod val="95000"/>
                  </a:schemeClr>
                </a:solidFill>
              </a:rPr>
              <a:t>Open Universities at a Glance</a:t>
            </a:r>
            <a:endParaRPr lang="en-CA" dirty="0">
              <a:solidFill>
                <a:schemeClr val="bg1">
                  <a:lumMod val="95000"/>
                </a:schemeClr>
              </a:solidFill>
            </a:endParaRPr>
          </a:p>
        </p:txBody>
      </p:sp>
    </p:spTree>
    <p:extLst>
      <p:ext uri="{BB962C8B-B14F-4D97-AF65-F5344CB8AC3E}">
        <p14:creationId xmlns:p14="http://schemas.microsoft.com/office/powerpoint/2010/main" val="3930968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37D6C38-686E-4119-9504-872C9804E340}"/>
              </a:ext>
            </a:extLst>
          </p:cNvPr>
          <p:cNvPicPr>
            <a:picLocks noChangeAspect="1"/>
          </p:cNvPicPr>
          <p:nvPr/>
        </p:nvPicPr>
        <p:blipFill>
          <a:blip r:embed="rId2"/>
          <a:stretch>
            <a:fillRect/>
          </a:stretch>
        </p:blipFill>
        <p:spPr>
          <a:xfrm>
            <a:off x="693539" y="1325563"/>
            <a:ext cx="7756921" cy="5159255"/>
          </a:xfrm>
          <a:prstGeom prst="rect">
            <a:avLst/>
          </a:prstGeom>
        </p:spPr>
      </p:pic>
      <p:sp>
        <p:nvSpPr>
          <p:cNvPr id="5" name="Title 2">
            <a:extLst>
              <a:ext uri="{FF2B5EF4-FFF2-40B4-BE49-F238E27FC236}">
                <a16:creationId xmlns:a16="http://schemas.microsoft.com/office/drawing/2014/main" id="{6D42E43F-825B-4EC7-AB55-1642140D4033}"/>
              </a:ext>
            </a:extLst>
          </p:cNvPr>
          <p:cNvSpPr>
            <a:spLocks noGrp="1"/>
          </p:cNvSpPr>
          <p:nvPr>
            <p:ph type="title"/>
          </p:nvPr>
        </p:nvSpPr>
        <p:spPr>
          <a:xfrm>
            <a:off x="0" y="0"/>
            <a:ext cx="9144000" cy="1325563"/>
          </a:xfrm>
          <a:solidFill>
            <a:schemeClr val="accent5">
              <a:lumMod val="75000"/>
            </a:schemeClr>
          </a:solidFill>
        </p:spPr>
        <p:txBody>
          <a:bodyPr/>
          <a:lstStyle/>
          <a:p>
            <a:r>
              <a:rPr lang="en-US" dirty="0">
                <a:solidFill>
                  <a:schemeClr val="bg1">
                    <a:lumMod val="95000"/>
                  </a:schemeClr>
                </a:solidFill>
              </a:rPr>
              <a:t>Open Universities at a Glance</a:t>
            </a:r>
            <a:endParaRPr lang="en-CA" dirty="0">
              <a:solidFill>
                <a:schemeClr val="bg1">
                  <a:lumMod val="95000"/>
                </a:schemeClr>
              </a:solidFill>
            </a:endParaRPr>
          </a:p>
        </p:txBody>
      </p:sp>
    </p:spTree>
    <p:extLst>
      <p:ext uri="{BB962C8B-B14F-4D97-AF65-F5344CB8AC3E}">
        <p14:creationId xmlns:p14="http://schemas.microsoft.com/office/powerpoint/2010/main" val="4025935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22559-03C9-4F39-B971-647337D7688E}"/>
              </a:ext>
            </a:extLst>
          </p:cNvPr>
          <p:cNvSpPr>
            <a:spLocks noGrp="1"/>
          </p:cNvSpPr>
          <p:nvPr>
            <p:ph type="title"/>
          </p:nvPr>
        </p:nvSpPr>
        <p:spPr>
          <a:xfrm>
            <a:off x="0" y="-7951"/>
            <a:ext cx="9144000" cy="1325563"/>
          </a:xfrm>
          <a:solidFill>
            <a:schemeClr val="accent5">
              <a:lumMod val="75000"/>
            </a:schemeClr>
          </a:solidFill>
        </p:spPr>
        <p:txBody>
          <a:bodyPr/>
          <a:lstStyle/>
          <a:p>
            <a:r>
              <a:rPr lang="en-CA" dirty="0">
                <a:solidFill>
                  <a:schemeClr val="bg1">
                    <a:lumMod val="95000"/>
                  </a:schemeClr>
                </a:solidFill>
              </a:rPr>
              <a:t>Challenges for Universities</a:t>
            </a:r>
          </a:p>
        </p:txBody>
      </p:sp>
      <p:sp>
        <p:nvSpPr>
          <p:cNvPr id="3" name="Content Placeholder 2">
            <a:extLst>
              <a:ext uri="{FF2B5EF4-FFF2-40B4-BE49-F238E27FC236}">
                <a16:creationId xmlns:a16="http://schemas.microsoft.com/office/drawing/2014/main" id="{EDEDA313-4EF1-48DF-A2CC-8FAFD4571D07}"/>
              </a:ext>
            </a:extLst>
          </p:cNvPr>
          <p:cNvSpPr>
            <a:spLocks noGrp="1"/>
          </p:cNvSpPr>
          <p:nvPr>
            <p:ph idx="1"/>
          </p:nvPr>
        </p:nvSpPr>
        <p:spPr/>
        <p:txBody>
          <a:bodyPr/>
          <a:lstStyle/>
          <a:p>
            <a:r>
              <a:rPr lang="en-US" dirty="0"/>
              <a:t>Emergence of new educational delivery models</a:t>
            </a:r>
          </a:p>
          <a:p>
            <a:r>
              <a:rPr lang="en-US" dirty="0"/>
              <a:t>Changes in management and accountability</a:t>
            </a:r>
          </a:p>
          <a:p>
            <a:r>
              <a:rPr lang="en-US" dirty="0"/>
              <a:t>Demands for knowledge creation</a:t>
            </a:r>
          </a:p>
          <a:p>
            <a:r>
              <a:rPr lang="en-US" dirty="0"/>
              <a:t>Demands from the learner community (digital natives) to change and adapt ICTs</a:t>
            </a:r>
          </a:p>
          <a:p>
            <a:r>
              <a:rPr lang="en-US" dirty="0"/>
              <a:t>More social responsibilities, including improving employability of graduates</a:t>
            </a: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3667153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3B227-8258-43BD-B546-4448444A516D}"/>
              </a:ext>
            </a:extLst>
          </p:cNvPr>
          <p:cNvSpPr>
            <a:spLocks noGrp="1"/>
          </p:cNvSpPr>
          <p:nvPr>
            <p:ph type="title"/>
          </p:nvPr>
        </p:nvSpPr>
        <p:spPr>
          <a:xfrm>
            <a:off x="0" y="0"/>
            <a:ext cx="9144000" cy="1325563"/>
          </a:xfrm>
          <a:solidFill>
            <a:schemeClr val="accent5">
              <a:lumMod val="75000"/>
            </a:schemeClr>
          </a:solidFill>
        </p:spPr>
        <p:txBody>
          <a:bodyPr/>
          <a:lstStyle/>
          <a:p>
            <a:r>
              <a:rPr lang="en-US" dirty="0">
                <a:solidFill>
                  <a:schemeClr val="bg1">
                    <a:lumMod val="95000"/>
                  </a:schemeClr>
                </a:solidFill>
              </a:rPr>
              <a:t>Athabasca University, Canada</a:t>
            </a:r>
            <a:endParaRPr lang="en-CA" dirty="0">
              <a:solidFill>
                <a:schemeClr val="bg1">
                  <a:lumMod val="95000"/>
                </a:schemeClr>
              </a:solidFill>
            </a:endParaRPr>
          </a:p>
        </p:txBody>
      </p:sp>
      <p:sp>
        <p:nvSpPr>
          <p:cNvPr id="3" name="Content Placeholder 2">
            <a:extLst>
              <a:ext uri="{FF2B5EF4-FFF2-40B4-BE49-F238E27FC236}">
                <a16:creationId xmlns:a16="http://schemas.microsoft.com/office/drawing/2014/main" id="{AD8E0BA4-D3F5-4F60-87FE-C7D8CD339FCC}"/>
              </a:ext>
            </a:extLst>
          </p:cNvPr>
          <p:cNvSpPr>
            <a:spLocks noGrp="1"/>
          </p:cNvSpPr>
          <p:nvPr>
            <p:ph sz="half" idx="1"/>
          </p:nvPr>
        </p:nvSpPr>
        <p:spPr>
          <a:xfrm>
            <a:off x="628650" y="1825625"/>
            <a:ext cx="3886200" cy="4351338"/>
          </a:xfrm>
        </p:spPr>
        <p:txBody>
          <a:bodyPr>
            <a:normAutofit fontScale="77500" lnSpcReduction="20000"/>
          </a:bodyPr>
          <a:lstStyle/>
          <a:p>
            <a:r>
              <a:rPr lang="en-US" dirty="0"/>
              <a:t>Teaching and learning framework that supports lifelong self-paced learning</a:t>
            </a:r>
          </a:p>
          <a:p>
            <a:r>
              <a:rPr lang="en-US" dirty="0"/>
              <a:t>National enrollment growth through pathways, credential completion and non-credit courses</a:t>
            </a:r>
          </a:p>
          <a:p>
            <a:r>
              <a:rPr lang="en-US" dirty="0"/>
              <a:t>Data informed student service</a:t>
            </a:r>
          </a:p>
          <a:p>
            <a:r>
              <a:rPr lang="en-US" dirty="0"/>
              <a:t>Agile course development using open educational resources</a:t>
            </a:r>
          </a:p>
          <a:p>
            <a:r>
              <a:rPr lang="en-US" dirty="0"/>
              <a:t>Focus on digital strategy, innovation, research and collaboration</a:t>
            </a:r>
          </a:p>
          <a:p>
            <a:endParaRPr lang="en-CA" dirty="0"/>
          </a:p>
        </p:txBody>
      </p:sp>
      <p:pic>
        <p:nvPicPr>
          <p:cNvPr id="8" name="Content Placeholder 7">
            <a:extLst>
              <a:ext uri="{FF2B5EF4-FFF2-40B4-BE49-F238E27FC236}">
                <a16:creationId xmlns:a16="http://schemas.microsoft.com/office/drawing/2014/main" id="{0C051870-5CA8-4E2B-BD4A-2CE8C61CE597}"/>
              </a:ext>
            </a:extLst>
          </p:cNvPr>
          <p:cNvPicPr>
            <a:picLocks noGrp="1" noChangeAspect="1"/>
          </p:cNvPicPr>
          <p:nvPr>
            <p:ph sz="half" idx="2"/>
          </p:nvPr>
        </p:nvPicPr>
        <p:blipFill>
          <a:blip r:embed="rId3"/>
          <a:stretch>
            <a:fillRect/>
          </a:stretch>
        </p:blipFill>
        <p:spPr>
          <a:xfrm>
            <a:off x="4629150" y="2426115"/>
            <a:ext cx="3886200" cy="2900742"/>
          </a:xfrm>
          <a:prstGeom prst="rect">
            <a:avLst/>
          </a:prstGeom>
        </p:spPr>
      </p:pic>
      <p:sp>
        <p:nvSpPr>
          <p:cNvPr id="7" name="TextBox 6">
            <a:extLst>
              <a:ext uri="{FF2B5EF4-FFF2-40B4-BE49-F238E27FC236}">
                <a16:creationId xmlns:a16="http://schemas.microsoft.com/office/drawing/2014/main" id="{2DA8868E-B33C-4FE5-814F-C0A88D011209}"/>
              </a:ext>
            </a:extLst>
          </p:cNvPr>
          <p:cNvSpPr txBox="1"/>
          <p:nvPr/>
        </p:nvSpPr>
        <p:spPr>
          <a:xfrm>
            <a:off x="5409986" y="5326857"/>
            <a:ext cx="2588978" cy="276999"/>
          </a:xfrm>
          <a:prstGeom prst="rect">
            <a:avLst/>
          </a:prstGeom>
          <a:noFill/>
        </p:spPr>
        <p:txBody>
          <a:bodyPr wrap="none" rtlCol="0">
            <a:spAutoFit/>
          </a:bodyPr>
          <a:lstStyle/>
          <a:p>
            <a:r>
              <a:rPr lang="en-US" sz="1200" dirty="0"/>
              <a:t>Source: </a:t>
            </a:r>
            <a:r>
              <a:rPr lang="en-CA" sz="1200" dirty="0">
                <a:hlinkClick r:id="rId4"/>
              </a:rPr>
              <a:t>http://imagine.athabascau.ca/</a:t>
            </a:r>
            <a:endParaRPr lang="en-CA" sz="1200" dirty="0"/>
          </a:p>
        </p:txBody>
      </p:sp>
    </p:spTree>
    <p:extLst>
      <p:ext uri="{BB962C8B-B14F-4D97-AF65-F5344CB8AC3E}">
        <p14:creationId xmlns:p14="http://schemas.microsoft.com/office/powerpoint/2010/main" val="365560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F6CDC51-8D27-4BF4-AB33-7D5905E80D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75329" y="2795"/>
            <a:ext cx="6468672" cy="6842743"/>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5" name="Picture 14">
            <a:extLst>
              <a:ext uri="{FF2B5EF4-FFF2-40B4-BE49-F238E27FC236}">
                <a16:creationId xmlns:a16="http://schemas.microsoft.com/office/drawing/2014/main" id="{24FB90F3-DFB9-42D4-B851-120249962A2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r="24833"/>
          <a:stretch/>
        </p:blipFill>
        <p:spPr>
          <a:xfrm flipH="1">
            <a:off x="0" y="0"/>
            <a:ext cx="9144000" cy="6842743"/>
          </a:xfrm>
          <a:prstGeom prst="rect">
            <a:avLst/>
          </a:prstGeom>
        </p:spPr>
      </p:pic>
      <p:sp>
        <p:nvSpPr>
          <p:cNvPr id="17" name="Freeform 60">
            <a:extLst>
              <a:ext uri="{FF2B5EF4-FFF2-40B4-BE49-F238E27FC236}">
                <a16:creationId xmlns:a16="http://schemas.microsoft.com/office/drawing/2014/main" id="{DF4CE22F-8463-44F2-BE50-65D9B5035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42453" y="-2795"/>
            <a:ext cx="3753812" cy="2253410"/>
          </a:xfrm>
          <a:custGeom>
            <a:avLst/>
            <a:gdLst>
              <a:gd name="connsiteX0" fmla="*/ 39946 w 3960192"/>
              <a:gd name="connsiteY0" fmla="*/ 0 h 2377300"/>
              <a:gd name="connsiteX1" fmla="*/ 3920247 w 3960192"/>
              <a:gd name="connsiteY1" fmla="*/ 0 h 2377300"/>
              <a:gd name="connsiteX2" fmla="*/ 3949969 w 3960192"/>
              <a:gd name="connsiteY2" fmla="*/ 194751 h 2377300"/>
              <a:gd name="connsiteX3" fmla="*/ 3960192 w 3960192"/>
              <a:gd name="connsiteY3" fmla="*/ 397204 h 2377300"/>
              <a:gd name="connsiteX4" fmla="*/ 1980096 w 3960192"/>
              <a:gd name="connsiteY4" fmla="*/ 2377300 h 2377300"/>
              <a:gd name="connsiteX5" fmla="*/ 0 w 3960192"/>
              <a:gd name="connsiteY5" fmla="*/ 397204 h 2377300"/>
              <a:gd name="connsiteX6" fmla="*/ 10224 w 3960192"/>
              <a:gd name="connsiteY6" fmla="*/ 194751 h 2377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2" h="2377300">
                <a:moveTo>
                  <a:pt x="39946" y="0"/>
                </a:moveTo>
                <a:lnTo>
                  <a:pt x="3920247" y="0"/>
                </a:lnTo>
                <a:lnTo>
                  <a:pt x="3949969" y="194751"/>
                </a:lnTo>
                <a:cubicBezTo>
                  <a:pt x="3956729" y="261316"/>
                  <a:pt x="3960192" y="328856"/>
                  <a:pt x="3960192" y="397204"/>
                </a:cubicBezTo>
                <a:cubicBezTo>
                  <a:pt x="3960192" y="1490781"/>
                  <a:pt x="3073673" y="2377300"/>
                  <a:pt x="1980096" y="2377300"/>
                </a:cubicBezTo>
                <a:cubicBezTo>
                  <a:pt x="886519" y="2377300"/>
                  <a:pt x="0" y="1490781"/>
                  <a:pt x="0" y="397204"/>
                </a:cubicBezTo>
                <a:cubicBezTo>
                  <a:pt x="0" y="328856"/>
                  <a:pt x="3463" y="261316"/>
                  <a:pt x="10224" y="194751"/>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6" name="Picture 5">
            <a:extLst>
              <a:ext uri="{FF2B5EF4-FFF2-40B4-BE49-F238E27FC236}">
                <a16:creationId xmlns:a16="http://schemas.microsoft.com/office/drawing/2014/main" id="{AAACC130-43F8-4AD3-B946-9E8FCB6FEFD5}"/>
              </a:ext>
            </a:extLst>
          </p:cNvPr>
          <p:cNvPicPr>
            <a:picLocks noChangeAspect="1"/>
          </p:cNvPicPr>
          <p:nvPr/>
        </p:nvPicPr>
        <p:blipFill rotWithShape="1">
          <a:blip r:embed="rId4"/>
          <a:srcRect l="4195" r="6034"/>
          <a:stretch/>
        </p:blipFill>
        <p:spPr>
          <a:xfrm>
            <a:off x="4420036" y="272350"/>
            <a:ext cx="2066028" cy="1184567"/>
          </a:xfrm>
          <a:prstGeom prst="rect">
            <a:avLst/>
          </a:prstGeom>
        </p:spPr>
      </p:pic>
      <p:sp>
        <p:nvSpPr>
          <p:cNvPr id="2" name="Title 1">
            <a:extLst>
              <a:ext uri="{FF2B5EF4-FFF2-40B4-BE49-F238E27FC236}">
                <a16:creationId xmlns:a16="http://schemas.microsoft.com/office/drawing/2014/main" id="{AA6C1900-75A7-4A8B-9B29-E2B5B5388956}"/>
              </a:ext>
            </a:extLst>
          </p:cNvPr>
          <p:cNvSpPr>
            <a:spLocks noGrp="1"/>
          </p:cNvSpPr>
          <p:nvPr>
            <p:ph type="title"/>
          </p:nvPr>
        </p:nvSpPr>
        <p:spPr>
          <a:xfrm>
            <a:off x="14019" y="864634"/>
            <a:ext cx="3528433" cy="1090538"/>
          </a:xfrm>
          <a:solidFill>
            <a:schemeClr val="accent5">
              <a:lumMod val="75000"/>
            </a:schemeClr>
          </a:solidFill>
        </p:spPr>
        <p:txBody>
          <a:bodyPr>
            <a:noAutofit/>
          </a:bodyPr>
          <a:lstStyle/>
          <a:p>
            <a:r>
              <a:rPr lang="en-US" dirty="0">
                <a:solidFill>
                  <a:schemeClr val="bg1">
                    <a:lumMod val="95000"/>
                  </a:schemeClr>
                </a:solidFill>
              </a:rPr>
              <a:t>The Open University, UK</a:t>
            </a:r>
            <a:endParaRPr lang="en-CA" dirty="0">
              <a:solidFill>
                <a:schemeClr val="bg1">
                  <a:lumMod val="95000"/>
                </a:schemeClr>
              </a:solidFill>
            </a:endParaRPr>
          </a:p>
        </p:txBody>
      </p:sp>
      <p:sp>
        <p:nvSpPr>
          <p:cNvPr id="3" name="Content Placeholder 2">
            <a:extLst>
              <a:ext uri="{FF2B5EF4-FFF2-40B4-BE49-F238E27FC236}">
                <a16:creationId xmlns:a16="http://schemas.microsoft.com/office/drawing/2014/main" id="{96AACC3B-9BBB-49ED-984F-0379B2163649}"/>
              </a:ext>
            </a:extLst>
          </p:cNvPr>
          <p:cNvSpPr>
            <a:spLocks noGrp="1"/>
          </p:cNvSpPr>
          <p:nvPr>
            <p:ph idx="1"/>
          </p:nvPr>
        </p:nvSpPr>
        <p:spPr>
          <a:xfrm>
            <a:off x="441579" y="1955172"/>
            <a:ext cx="3534043" cy="4610015"/>
          </a:xfrm>
        </p:spPr>
        <p:txBody>
          <a:bodyPr anchor="ctr">
            <a:normAutofit/>
          </a:bodyPr>
          <a:lstStyle/>
          <a:p>
            <a:pPr>
              <a:lnSpc>
                <a:spcPct val="70000"/>
              </a:lnSpc>
            </a:pPr>
            <a:r>
              <a:rPr lang="en-US" sz="2200" dirty="0"/>
              <a:t>Increased enrollment and student satisfaction</a:t>
            </a:r>
          </a:p>
          <a:p>
            <a:pPr>
              <a:lnSpc>
                <a:spcPct val="70000"/>
              </a:lnSpc>
            </a:pPr>
            <a:r>
              <a:rPr lang="en-US" sz="2200" dirty="0"/>
              <a:t>Extending reach through </a:t>
            </a:r>
            <a:r>
              <a:rPr lang="en-US" sz="2200" dirty="0" err="1"/>
              <a:t>FutureLearn</a:t>
            </a:r>
            <a:endParaRPr lang="en-US" sz="2200" dirty="0"/>
          </a:p>
          <a:p>
            <a:pPr>
              <a:lnSpc>
                <a:spcPct val="70000"/>
              </a:lnSpc>
            </a:pPr>
            <a:r>
              <a:rPr lang="en-US" sz="2200" dirty="0"/>
              <a:t>Enhancing use of multiple media channels such as iTunes and YouTube</a:t>
            </a:r>
          </a:p>
          <a:p>
            <a:pPr>
              <a:lnSpc>
                <a:spcPct val="70000"/>
              </a:lnSpc>
            </a:pPr>
            <a:r>
              <a:rPr lang="en-US" sz="2200" dirty="0"/>
              <a:t>Extending global foot-prints through partnership with international development agencies </a:t>
            </a:r>
          </a:p>
          <a:p>
            <a:pPr>
              <a:lnSpc>
                <a:spcPct val="70000"/>
              </a:lnSpc>
            </a:pPr>
            <a:r>
              <a:rPr lang="en-US" sz="2200" dirty="0"/>
              <a:t>Upgrade and improve student support systems and processes</a:t>
            </a:r>
            <a:endParaRPr lang="en-CA" sz="2000" dirty="0">
              <a:solidFill>
                <a:srgbClr val="000000"/>
              </a:solidFill>
            </a:endParaRPr>
          </a:p>
        </p:txBody>
      </p:sp>
      <p:sp>
        <p:nvSpPr>
          <p:cNvPr id="19" name="Freeform 67">
            <a:extLst>
              <a:ext uri="{FF2B5EF4-FFF2-40B4-BE49-F238E27FC236}">
                <a16:creationId xmlns:a16="http://schemas.microsoft.com/office/drawing/2014/main" id="{3FA1383B-2709-4E36-8FF8-7A737213B4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20036" y="3000084"/>
            <a:ext cx="4723965" cy="3842659"/>
          </a:xfrm>
          <a:custGeom>
            <a:avLst/>
            <a:gdLst>
              <a:gd name="connsiteX0" fmla="*/ 2718646 w 4647408"/>
              <a:gd name="connsiteY0" fmla="*/ 0 h 3780384"/>
              <a:gd name="connsiteX1" fmla="*/ 4641019 w 4647408"/>
              <a:gd name="connsiteY1" fmla="*/ 796273 h 3780384"/>
              <a:gd name="connsiteX2" fmla="*/ 4647408 w 4647408"/>
              <a:gd name="connsiteY2" fmla="*/ 803303 h 3780384"/>
              <a:gd name="connsiteX3" fmla="*/ 4647408 w 4647408"/>
              <a:gd name="connsiteY3" fmla="*/ 3780384 h 3780384"/>
              <a:gd name="connsiteX4" fmla="*/ 215340 w 4647408"/>
              <a:gd name="connsiteY4" fmla="*/ 3780384 h 3780384"/>
              <a:gd name="connsiteX5" fmla="*/ 213645 w 4647408"/>
              <a:gd name="connsiteY5" fmla="*/ 3776866 h 3780384"/>
              <a:gd name="connsiteX6" fmla="*/ 0 w 4647408"/>
              <a:gd name="connsiteY6" fmla="*/ 2718646 h 3780384"/>
              <a:gd name="connsiteX7" fmla="*/ 2718646 w 4647408"/>
              <a:gd name="connsiteY7" fmla="*/ 0 h 3780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7408" h="3780384">
                <a:moveTo>
                  <a:pt x="2718646" y="0"/>
                </a:moveTo>
                <a:cubicBezTo>
                  <a:pt x="3469379" y="0"/>
                  <a:pt x="4149041" y="304295"/>
                  <a:pt x="4641019" y="796273"/>
                </a:cubicBezTo>
                <a:lnTo>
                  <a:pt x="4647408" y="803303"/>
                </a:lnTo>
                <a:lnTo>
                  <a:pt x="4647408" y="3780384"/>
                </a:lnTo>
                <a:lnTo>
                  <a:pt x="215340" y="3780384"/>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8" name="Picture 2">
            <a:extLst>
              <a:ext uri="{FF2B5EF4-FFF2-40B4-BE49-F238E27FC236}">
                <a16:creationId xmlns:a16="http://schemas.microsoft.com/office/drawing/2014/main" id="{E8C8F2CF-8E01-49A5-9A44-D5D9E58A4EA0}"/>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882829" y="3996520"/>
            <a:ext cx="2316637" cy="2733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57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1"/>
          <p:cNvSpPr txBox="1">
            <a:spLocks/>
          </p:cNvSpPr>
          <p:nvPr/>
        </p:nvSpPr>
        <p:spPr bwMode="auto">
          <a:xfrm>
            <a:off x="3024266" y="2808052"/>
            <a:ext cx="3012564" cy="1446448"/>
          </a:xfrm>
          <a:prstGeom prst="rect">
            <a:avLst/>
          </a:prstGeom>
          <a:blipFill>
            <a:blip r:embed="rId3"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16924" y="-203200"/>
            <a:ext cx="3019906" cy="3381630"/>
          </a:xfrm>
          <a:prstGeom prst="rect">
            <a:avLst/>
          </a:prstGeom>
          <a:solidFill>
            <a:srgbClr val="FFFFFF">
              <a:shade val="85000"/>
            </a:srgbClr>
          </a:solidFill>
          <a:ln>
            <a:noFill/>
          </a:ln>
          <a:effectLst/>
        </p:spPr>
      </p:pic>
      <p:sp>
        <p:nvSpPr>
          <p:cNvPr id="21" name="Content Placeholder 1"/>
          <p:cNvSpPr txBox="1">
            <a:spLocks/>
          </p:cNvSpPr>
          <p:nvPr/>
        </p:nvSpPr>
        <p:spPr bwMode="auto">
          <a:xfrm>
            <a:off x="-39114" y="2808052"/>
            <a:ext cx="3010820" cy="1446448"/>
          </a:xfrm>
          <a:prstGeom prst="rect">
            <a:avLst/>
          </a:prstGeom>
          <a:blipFill>
            <a:blip r:embed="rId5"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sp>
        <p:nvSpPr>
          <p:cNvPr id="16" name="Content Placeholder 1"/>
          <p:cNvSpPr txBox="1">
            <a:spLocks/>
          </p:cNvSpPr>
          <p:nvPr/>
        </p:nvSpPr>
        <p:spPr bwMode="auto">
          <a:xfrm>
            <a:off x="-102905" y="3124757"/>
            <a:ext cx="3010820" cy="10256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ECONOMIC</a:t>
            </a:r>
          </a:p>
          <a:p>
            <a:pPr marL="0" indent="0" algn="ctr">
              <a:spcBef>
                <a:spcPts val="0"/>
              </a:spcBef>
              <a:buNone/>
            </a:pPr>
            <a:r>
              <a:rPr lang="en-GB" dirty="0">
                <a:solidFill>
                  <a:schemeClr val="bg1"/>
                </a:solidFill>
                <a:latin typeface="+mn-lt"/>
              </a:rPr>
              <a:t>GROWTH</a:t>
            </a:r>
          </a:p>
        </p:txBody>
      </p:sp>
      <p:sp>
        <p:nvSpPr>
          <p:cNvPr id="27" name="Content Placeholder 1"/>
          <p:cNvSpPr txBox="1">
            <a:spLocks/>
          </p:cNvSpPr>
          <p:nvPr/>
        </p:nvSpPr>
        <p:spPr bwMode="auto">
          <a:xfrm>
            <a:off x="3016924" y="3178430"/>
            <a:ext cx="3019906" cy="10760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SOCIAL </a:t>
            </a:r>
          </a:p>
          <a:p>
            <a:pPr marL="0" indent="0" algn="ctr">
              <a:spcBef>
                <a:spcPts val="0"/>
              </a:spcBef>
              <a:buNone/>
            </a:pPr>
            <a:r>
              <a:rPr lang="en-GB" dirty="0">
                <a:solidFill>
                  <a:schemeClr val="bg1"/>
                </a:solidFill>
                <a:latin typeface="+mn-lt"/>
              </a:rPr>
              <a:t>INCLUSION</a:t>
            </a:r>
          </a:p>
        </p:txBody>
      </p:sp>
      <p:sp>
        <p:nvSpPr>
          <p:cNvPr id="23" name="Content Placeholder 1"/>
          <p:cNvSpPr txBox="1">
            <a:spLocks/>
          </p:cNvSpPr>
          <p:nvPr/>
        </p:nvSpPr>
        <p:spPr bwMode="auto">
          <a:xfrm>
            <a:off x="6100621" y="2808053"/>
            <a:ext cx="3043379" cy="1446446"/>
          </a:xfrm>
          <a:prstGeom prst="rect">
            <a:avLst/>
          </a:prstGeom>
          <a:blipFill>
            <a:blip r:embed="rId6"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00621" y="-203200"/>
            <a:ext cx="3072407" cy="3371139"/>
          </a:xfrm>
          <a:prstGeom prst="rect">
            <a:avLst/>
          </a:prstGeom>
          <a:solidFill>
            <a:srgbClr val="FFFFFF">
              <a:shade val="85000"/>
            </a:srgbClr>
          </a:solidFill>
          <a:ln>
            <a:noFill/>
          </a:ln>
          <a:effectLst/>
        </p:spPr>
      </p:pic>
      <p:sp>
        <p:nvSpPr>
          <p:cNvPr id="18" name="Content Placeholder 1"/>
          <p:cNvSpPr txBox="1">
            <a:spLocks/>
          </p:cNvSpPr>
          <p:nvPr/>
        </p:nvSpPr>
        <p:spPr bwMode="auto">
          <a:xfrm>
            <a:off x="6100621" y="3167939"/>
            <a:ext cx="3043379" cy="108655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ENVIRONMENTAL CONSERVATION</a:t>
            </a:r>
          </a:p>
        </p:txBody>
      </p:sp>
      <p:sp>
        <p:nvSpPr>
          <p:cNvPr id="2" name="Title 1"/>
          <p:cNvSpPr>
            <a:spLocks noGrp="1"/>
          </p:cNvSpPr>
          <p:nvPr>
            <p:ph type="title"/>
          </p:nvPr>
        </p:nvSpPr>
        <p:spPr>
          <a:xfrm>
            <a:off x="0" y="4620681"/>
            <a:ext cx="9144000" cy="1325563"/>
          </a:xfrm>
        </p:spPr>
        <p:txBody>
          <a:bodyPr>
            <a:noAutofit/>
          </a:bodyPr>
          <a:lstStyle/>
          <a:p>
            <a:r>
              <a:rPr lang="en-US" sz="5400" i="1" dirty="0"/>
              <a:t>Learning for Sustainable Development</a:t>
            </a:r>
          </a:p>
        </p:txBody>
      </p:sp>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9114" y="-203201"/>
            <a:ext cx="3010820" cy="3373555"/>
          </a:xfrm>
          <a:prstGeom prst="rect">
            <a:avLst/>
          </a:prstGeom>
          <a:solidFill>
            <a:srgbClr val="FFFFFF">
              <a:shade val="85000"/>
            </a:srgbClr>
          </a:solidFill>
          <a:ln>
            <a:noFill/>
          </a:ln>
          <a:effectLst/>
        </p:spPr>
      </p:pic>
    </p:spTree>
    <p:extLst>
      <p:ext uri="{BB962C8B-B14F-4D97-AF65-F5344CB8AC3E}">
        <p14:creationId xmlns:p14="http://schemas.microsoft.com/office/powerpoint/2010/main" val="2578654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descr="A close up of a street sign on a pole&#10;&#10;Description automatically generated">
            <a:extLst>
              <a:ext uri="{FF2B5EF4-FFF2-40B4-BE49-F238E27FC236}">
                <a16:creationId xmlns:a16="http://schemas.microsoft.com/office/drawing/2014/main" id="{7B2E16A6-8402-4141-8DFB-8BA79FB92B7F}"/>
              </a:ext>
            </a:extLst>
          </p:cNvPr>
          <p:cNvPicPr>
            <a:picLocks noChangeAspect="1"/>
          </p:cNvPicPr>
          <p:nvPr/>
        </p:nvPicPr>
        <p:blipFill>
          <a:blip r:embed="rId3">
            <a:alphaModFix amt="20000"/>
            <a:extLst>
              <a:ext uri="{28A0092B-C50C-407E-A947-70E740481C1C}">
                <a14:useLocalDpi xmlns:a14="http://schemas.microsoft.com/office/drawing/2010/main" val="0"/>
              </a:ext>
            </a:extLst>
          </a:blip>
          <a:stretch>
            <a:fillRect/>
          </a:stretch>
        </p:blipFill>
        <p:spPr>
          <a:xfrm>
            <a:off x="-1" y="0"/>
            <a:ext cx="9144001" cy="6130512"/>
          </a:xfrm>
          <a:prstGeom prst="rect">
            <a:avLst/>
          </a:prstGeom>
        </p:spPr>
      </p:pic>
      <p:sp>
        <p:nvSpPr>
          <p:cNvPr id="2" name="Title 1">
            <a:extLst>
              <a:ext uri="{FF2B5EF4-FFF2-40B4-BE49-F238E27FC236}">
                <a16:creationId xmlns:a16="http://schemas.microsoft.com/office/drawing/2014/main" id="{AA6C1900-75A7-4A8B-9B29-E2B5B5388956}"/>
              </a:ext>
            </a:extLst>
          </p:cNvPr>
          <p:cNvSpPr>
            <a:spLocks noGrp="1"/>
          </p:cNvSpPr>
          <p:nvPr>
            <p:ph type="title"/>
          </p:nvPr>
        </p:nvSpPr>
        <p:spPr>
          <a:xfrm>
            <a:off x="-1" y="-1845"/>
            <a:ext cx="9144001" cy="603981"/>
          </a:xfrm>
          <a:solidFill>
            <a:schemeClr val="accent5">
              <a:lumMod val="75000"/>
            </a:schemeClr>
          </a:solidFill>
        </p:spPr>
        <p:txBody>
          <a:bodyPr anchor="t">
            <a:normAutofit fontScale="90000"/>
          </a:bodyPr>
          <a:lstStyle/>
          <a:p>
            <a:pPr algn="l"/>
            <a:r>
              <a:rPr lang="en-US" dirty="0">
                <a:solidFill>
                  <a:schemeClr val="bg1">
                    <a:lumMod val="95000"/>
                  </a:schemeClr>
                </a:solidFill>
              </a:rPr>
              <a:t>University of South Africa</a:t>
            </a:r>
            <a:endParaRPr lang="en-CA" dirty="0">
              <a:solidFill>
                <a:schemeClr val="bg1">
                  <a:lumMod val="95000"/>
                </a:schemeClr>
              </a:solidFill>
            </a:endParaRPr>
          </a:p>
        </p:txBody>
      </p:sp>
      <p:pic>
        <p:nvPicPr>
          <p:cNvPr id="5" name="Picture 4">
            <a:extLst>
              <a:ext uri="{FF2B5EF4-FFF2-40B4-BE49-F238E27FC236}">
                <a16:creationId xmlns:a16="http://schemas.microsoft.com/office/drawing/2014/main" id="{4AEB0504-AE48-4A0D-8865-CD9230883E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05084" y="683248"/>
            <a:ext cx="3461463" cy="749388"/>
          </a:xfrm>
          <a:prstGeom prst="rect">
            <a:avLst/>
          </a:prstGeom>
        </p:spPr>
      </p:pic>
      <p:sp>
        <p:nvSpPr>
          <p:cNvPr id="3" name="Content Placeholder 2">
            <a:extLst>
              <a:ext uri="{FF2B5EF4-FFF2-40B4-BE49-F238E27FC236}">
                <a16:creationId xmlns:a16="http://schemas.microsoft.com/office/drawing/2014/main" id="{96AACC3B-9BBB-49ED-984F-0379B2163649}"/>
              </a:ext>
            </a:extLst>
          </p:cNvPr>
          <p:cNvSpPr>
            <a:spLocks noGrp="1"/>
          </p:cNvSpPr>
          <p:nvPr>
            <p:ph idx="1"/>
          </p:nvPr>
        </p:nvSpPr>
        <p:spPr>
          <a:xfrm>
            <a:off x="510282" y="1808252"/>
            <a:ext cx="7637123" cy="4161034"/>
          </a:xfrm>
        </p:spPr>
        <p:txBody>
          <a:bodyPr anchor="ctr">
            <a:normAutofit/>
          </a:bodyPr>
          <a:lstStyle/>
          <a:p>
            <a:r>
              <a:rPr lang="en-US" sz="2600" dirty="0"/>
              <a:t>Ensure every student has suitable access to the internet.</a:t>
            </a:r>
          </a:p>
          <a:p>
            <a:r>
              <a:rPr lang="en-US" sz="2600" dirty="0"/>
              <a:t>Promoting a paperless environment ensuring every student having access to an electronic device (PC or tablet).</a:t>
            </a:r>
          </a:p>
          <a:p>
            <a:r>
              <a:rPr lang="en-US" sz="2600" dirty="0"/>
              <a:t>Increasing implementation of e-books and online learning including the use of e-tutors and e-mentors.</a:t>
            </a:r>
          </a:p>
          <a:p>
            <a:r>
              <a:rPr lang="en-US" sz="2600" dirty="0"/>
              <a:t>Supporting an open licensing regime to provide students with access to a wide range of study materials</a:t>
            </a:r>
            <a:endParaRPr lang="en-CA" sz="2600" dirty="0"/>
          </a:p>
        </p:txBody>
      </p:sp>
      <p:sp>
        <p:nvSpPr>
          <p:cNvPr id="7" name="TextBox 6">
            <a:extLst>
              <a:ext uri="{FF2B5EF4-FFF2-40B4-BE49-F238E27FC236}">
                <a16:creationId xmlns:a16="http://schemas.microsoft.com/office/drawing/2014/main" id="{2FCC2102-5344-4451-B550-536CFE9E40AB}"/>
              </a:ext>
            </a:extLst>
          </p:cNvPr>
          <p:cNvSpPr txBox="1"/>
          <p:nvPr/>
        </p:nvSpPr>
        <p:spPr>
          <a:xfrm>
            <a:off x="143838" y="6363451"/>
            <a:ext cx="5290231" cy="261610"/>
          </a:xfrm>
          <a:prstGeom prst="rect">
            <a:avLst/>
          </a:prstGeom>
          <a:noFill/>
        </p:spPr>
        <p:txBody>
          <a:bodyPr wrap="none" rtlCol="0">
            <a:spAutoFit/>
          </a:bodyPr>
          <a:lstStyle/>
          <a:p>
            <a:r>
              <a:rPr lang="en-CA" sz="1100" dirty="0"/>
              <a:t>Source: </a:t>
            </a:r>
            <a:r>
              <a:rPr lang="en-CA" sz="1100" dirty="0">
                <a:hlinkClick r:id="rId5"/>
              </a:rPr>
              <a:t>https://www.unisa.ac.za/sites/corporate/default/About/Who-we-are/Our-future</a:t>
            </a:r>
            <a:endParaRPr lang="en-CA" sz="1100" dirty="0"/>
          </a:p>
        </p:txBody>
      </p:sp>
    </p:spTree>
    <p:extLst>
      <p:ext uri="{BB962C8B-B14F-4D97-AF65-F5344CB8AC3E}">
        <p14:creationId xmlns:p14="http://schemas.microsoft.com/office/powerpoint/2010/main" val="2497142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BB852-C7CE-4490-959F-FDD6439BFE3A}"/>
              </a:ext>
            </a:extLst>
          </p:cNvPr>
          <p:cNvSpPr>
            <a:spLocks noGrp="1"/>
          </p:cNvSpPr>
          <p:nvPr>
            <p:ph type="title"/>
          </p:nvPr>
        </p:nvSpPr>
        <p:spPr>
          <a:xfrm>
            <a:off x="0" y="0"/>
            <a:ext cx="9144000" cy="1325563"/>
          </a:xfrm>
          <a:solidFill>
            <a:schemeClr val="accent5">
              <a:lumMod val="75000"/>
            </a:schemeClr>
          </a:solidFill>
        </p:spPr>
        <p:txBody>
          <a:bodyPr/>
          <a:lstStyle/>
          <a:p>
            <a:r>
              <a:rPr lang="en-CA" dirty="0">
                <a:solidFill>
                  <a:schemeClr val="bg1">
                    <a:lumMod val="95000"/>
                  </a:schemeClr>
                </a:solidFill>
              </a:rPr>
              <a:t>Other Examples</a:t>
            </a:r>
          </a:p>
        </p:txBody>
      </p:sp>
      <p:pic>
        <p:nvPicPr>
          <p:cNvPr id="7" name="Picture 6" descr="A close up of a logo&#10;&#10;Description automatically generated">
            <a:extLst>
              <a:ext uri="{FF2B5EF4-FFF2-40B4-BE49-F238E27FC236}">
                <a16:creationId xmlns:a16="http://schemas.microsoft.com/office/drawing/2014/main" id="{6FA1869C-4EDE-4349-88AD-18A63FE0C3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70619" y="4155901"/>
            <a:ext cx="739555" cy="1068937"/>
          </a:xfrm>
          <a:prstGeom prst="rect">
            <a:avLst/>
          </a:prstGeom>
        </p:spPr>
      </p:pic>
      <p:pic>
        <p:nvPicPr>
          <p:cNvPr id="9" name="Picture 8" descr="A close up of a sign&#10;&#10;Description automatically generated">
            <a:extLst>
              <a:ext uri="{FF2B5EF4-FFF2-40B4-BE49-F238E27FC236}">
                <a16:creationId xmlns:a16="http://schemas.microsoft.com/office/drawing/2014/main" id="{B261EAA6-49F8-433E-A898-5878A65453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4048" y="1749962"/>
            <a:ext cx="1172115" cy="1068936"/>
          </a:xfrm>
          <a:prstGeom prst="rect">
            <a:avLst/>
          </a:prstGeom>
        </p:spPr>
      </p:pic>
      <p:pic>
        <p:nvPicPr>
          <p:cNvPr id="11" name="Picture 10" descr="A close up of a sign&#10;&#10;Description automatically generated">
            <a:extLst>
              <a:ext uri="{FF2B5EF4-FFF2-40B4-BE49-F238E27FC236}">
                <a16:creationId xmlns:a16="http://schemas.microsoft.com/office/drawing/2014/main" id="{67C0E1F7-9512-4051-B015-099343C391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76333" y="2960164"/>
            <a:ext cx="928125" cy="937672"/>
          </a:xfrm>
          <a:prstGeom prst="rect">
            <a:avLst/>
          </a:prstGeom>
        </p:spPr>
      </p:pic>
      <p:sp>
        <p:nvSpPr>
          <p:cNvPr id="13" name="Content Placeholder 12">
            <a:extLst>
              <a:ext uri="{FF2B5EF4-FFF2-40B4-BE49-F238E27FC236}">
                <a16:creationId xmlns:a16="http://schemas.microsoft.com/office/drawing/2014/main" id="{88E11D27-1FD8-49DF-B51F-F1861F852A19}"/>
              </a:ext>
            </a:extLst>
          </p:cNvPr>
          <p:cNvSpPr>
            <a:spLocks noGrp="1"/>
          </p:cNvSpPr>
          <p:nvPr>
            <p:ph idx="1"/>
          </p:nvPr>
        </p:nvSpPr>
        <p:spPr>
          <a:xfrm>
            <a:off x="628650" y="1825625"/>
            <a:ext cx="7065398" cy="4351338"/>
          </a:xfrm>
        </p:spPr>
        <p:txBody>
          <a:bodyPr/>
          <a:lstStyle/>
          <a:p>
            <a:r>
              <a:rPr lang="en-CA" dirty="0"/>
              <a:t>Supporting learners with disabilities to improve access and equity (Open University of Tanzania)</a:t>
            </a:r>
          </a:p>
          <a:p>
            <a:r>
              <a:rPr lang="en-CA" dirty="0"/>
              <a:t>Using Technology-Enabled Learning to increase participation rate (National Open University of Nigeria)</a:t>
            </a:r>
          </a:p>
          <a:p>
            <a:r>
              <a:rPr lang="en-CA" dirty="0"/>
              <a:t>Increasing collaboration and reaching out to other African countries (Open University of Mauritius)</a:t>
            </a:r>
          </a:p>
        </p:txBody>
      </p:sp>
    </p:spTree>
    <p:extLst>
      <p:ext uri="{BB962C8B-B14F-4D97-AF65-F5344CB8AC3E}">
        <p14:creationId xmlns:p14="http://schemas.microsoft.com/office/powerpoint/2010/main" val="2724490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BB852-C7CE-4490-959F-FDD6439BFE3A}"/>
              </a:ext>
            </a:extLst>
          </p:cNvPr>
          <p:cNvSpPr>
            <a:spLocks noGrp="1"/>
          </p:cNvSpPr>
          <p:nvPr>
            <p:ph type="title"/>
          </p:nvPr>
        </p:nvSpPr>
        <p:spPr>
          <a:xfrm>
            <a:off x="0" y="0"/>
            <a:ext cx="9144000" cy="1325563"/>
          </a:xfrm>
          <a:solidFill>
            <a:schemeClr val="accent5">
              <a:lumMod val="75000"/>
            </a:schemeClr>
          </a:solidFill>
        </p:spPr>
        <p:txBody>
          <a:bodyPr/>
          <a:lstStyle/>
          <a:p>
            <a:r>
              <a:rPr lang="en-CA" dirty="0">
                <a:solidFill>
                  <a:schemeClr val="bg1">
                    <a:lumMod val="95000"/>
                  </a:schemeClr>
                </a:solidFill>
              </a:rPr>
              <a:t>Key Strategies</a:t>
            </a:r>
          </a:p>
        </p:txBody>
      </p:sp>
      <p:sp>
        <p:nvSpPr>
          <p:cNvPr id="13" name="Content Placeholder 12">
            <a:extLst>
              <a:ext uri="{FF2B5EF4-FFF2-40B4-BE49-F238E27FC236}">
                <a16:creationId xmlns:a16="http://schemas.microsoft.com/office/drawing/2014/main" id="{88E11D27-1FD8-49DF-B51F-F1861F852A19}"/>
              </a:ext>
            </a:extLst>
          </p:cNvPr>
          <p:cNvSpPr>
            <a:spLocks noGrp="1"/>
          </p:cNvSpPr>
          <p:nvPr>
            <p:ph idx="1"/>
          </p:nvPr>
        </p:nvSpPr>
        <p:spPr>
          <a:xfrm>
            <a:off x="628650" y="1640693"/>
            <a:ext cx="5762875" cy="4351338"/>
          </a:xfrm>
        </p:spPr>
        <p:txBody>
          <a:bodyPr>
            <a:normAutofit lnSpcReduction="10000"/>
          </a:bodyPr>
          <a:lstStyle/>
          <a:p>
            <a:r>
              <a:rPr lang="en-CA" dirty="0"/>
              <a:t>Use of technology to enhance access and reach</a:t>
            </a:r>
          </a:p>
          <a:p>
            <a:r>
              <a:rPr lang="en-CA" dirty="0"/>
              <a:t>Using openly licences resources to reduce costs</a:t>
            </a:r>
          </a:p>
          <a:p>
            <a:r>
              <a:rPr lang="en-CA" dirty="0"/>
              <a:t>Building partnerships to expand and optimise resources</a:t>
            </a:r>
          </a:p>
          <a:p>
            <a:r>
              <a:rPr lang="en-CA" dirty="0"/>
              <a:t>Strengthening learner support for success</a:t>
            </a:r>
          </a:p>
          <a:p>
            <a:r>
              <a:rPr lang="en-CA" dirty="0"/>
              <a:t>Using data to drive innovation and research</a:t>
            </a:r>
          </a:p>
        </p:txBody>
      </p:sp>
      <p:pic>
        <p:nvPicPr>
          <p:cNvPr id="4" name="Picture 3" descr="A close up of a logo&#10;&#10;Description automatically generated">
            <a:extLst>
              <a:ext uri="{FF2B5EF4-FFF2-40B4-BE49-F238E27FC236}">
                <a16:creationId xmlns:a16="http://schemas.microsoft.com/office/drawing/2014/main" id="{35F9409D-FE26-4FBD-BE77-AD3CB6745A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79229" y="5700790"/>
            <a:ext cx="1568143" cy="1061252"/>
          </a:xfrm>
          <a:prstGeom prst="rect">
            <a:avLst/>
          </a:prstGeom>
        </p:spPr>
      </p:pic>
      <p:pic>
        <p:nvPicPr>
          <p:cNvPr id="6" name="Picture 5" descr="A hand holding a cell phone&#10;&#10;Description automatically generated">
            <a:extLst>
              <a:ext uri="{FF2B5EF4-FFF2-40B4-BE49-F238E27FC236}">
                <a16:creationId xmlns:a16="http://schemas.microsoft.com/office/drawing/2014/main" id="{13333C4B-5BBE-4038-9D79-F2E8397C21B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7435" y="5725965"/>
            <a:ext cx="1568142" cy="1045427"/>
          </a:xfrm>
          <a:prstGeom prst="rect">
            <a:avLst/>
          </a:prstGeom>
        </p:spPr>
      </p:pic>
      <p:pic>
        <p:nvPicPr>
          <p:cNvPr id="10" name="Picture 9" descr="A close up of a sign&#10;&#10;Description automatically generated">
            <a:extLst>
              <a:ext uri="{FF2B5EF4-FFF2-40B4-BE49-F238E27FC236}">
                <a16:creationId xmlns:a16="http://schemas.microsoft.com/office/drawing/2014/main" id="{0B328BB1-DDE3-4552-903B-9880CAECB6E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67155" y="5718085"/>
            <a:ext cx="1858538" cy="1045427"/>
          </a:xfrm>
          <a:prstGeom prst="rect">
            <a:avLst/>
          </a:prstGeom>
        </p:spPr>
      </p:pic>
      <p:pic>
        <p:nvPicPr>
          <p:cNvPr id="14" name="Picture 13" descr="A close up of a logo&#10;&#10;Description automatically generated">
            <a:extLst>
              <a:ext uri="{FF2B5EF4-FFF2-40B4-BE49-F238E27FC236}">
                <a16:creationId xmlns:a16="http://schemas.microsoft.com/office/drawing/2014/main" id="{B31CFC94-7C8B-4E11-A75B-025B70B7FB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5916619" y="2277070"/>
            <a:ext cx="3554858" cy="2605045"/>
          </a:xfrm>
          <a:prstGeom prst="rect">
            <a:avLst/>
          </a:prstGeom>
        </p:spPr>
      </p:pic>
    </p:spTree>
    <p:extLst>
      <p:ext uri="{BB962C8B-B14F-4D97-AF65-F5344CB8AC3E}">
        <p14:creationId xmlns:p14="http://schemas.microsoft.com/office/powerpoint/2010/main" val="1783777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41918-AA4E-4DF3-B6E0-1CCBC13E01C9}"/>
              </a:ext>
            </a:extLst>
          </p:cNvPr>
          <p:cNvSpPr>
            <a:spLocks noGrp="1"/>
          </p:cNvSpPr>
          <p:nvPr>
            <p:ph type="title"/>
          </p:nvPr>
        </p:nvSpPr>
        <p:spPr>
          <a:xfrm>
            <a:off x="0" y="0"/>
            <a:ext cx="9144000" cy="6857999"/>
          </a:xfrm>
        </p:spPr>
        <p:txBody>
          <a:bodyPr/>
          <a:lstStyle/>
          <a:p>
            <a:r>
              <a:rPr lang="en-US" dirty="0"/>
              <a:t>Rethinking Openness in Distance Education</a:t>
            </a:r>
            <a:endParaRPr lang="en-CA" dirty="0"/>
          </a:p>
        </p:txBody>
      </p:sp>
    </p:spTree>
    <p:extLst>
      <p:ext uri="{BB962C8B-B14F-4D97-AF65-F5344CB8AC3E}">
        <p14:creationId xmlns:p14="http://schemas.microsoft.com/office/powerpoint/2010/main" val="2811725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mirror&#10;&#10;Description automatically generated">
            <a:extLst>
              <a:ext uri="{FF2B5EF4-FFF2-40B4-BE49-F238E27FC236}">
                <a16:creationId xmlns:a16="http://schemas.microsoft.com/office/drawing/2014/main" id="{E8B5CB41-4361-4BEC-BDD6-3BD4DB1CD6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12267" y="2641600"/>
            <a:ext cx="4216400" cy="4216400"/>
          </a:xfrm>
          <a:prstGeom prst="rect">
            <a:avLst/>
          </a:prstGeom>
        </p:spPr>
      </p:pic>
      <p:sp>
        <p:nvSpPr>
          <p:cNvPr id="23554" name="Rectangle 2"/>
          <p:cNvSpPr>
            <a:spLocks noGrp="1"/>
          </p:cNvSpPr>
          <p:nvPr>
            <p:ph type="title"/>
          </p:nvPr>
        </p:nvSpPr>
        <p:spPr>
          <a:xfrm>
            <a:off x="0" y="-634"/>
            <a:ext cx="9144000" cy="1325563"/>
          </a:xfrm>
          <a:solidFill>
            <a:schemeClr val="accent5">
              <a:lumMod val="75000"/>
            </a:schemeClr>
          </a:solidFill>
        </p:spPr>
        <p:txBody>
          <a:bodyPr/>
          <a:lstStyle/>
          <a:p>
            <a:r>
              <a:rPr lang="en-US" altLang="en-US" dirty="0">
                <a:solidFill>
                  <a:schemeClr val="bg1"/>
                </a:solidFill>
              </a:rPr>
              <a:t>Distance Learning</a:t>
            </a:r>
            <a:endParaRPr lang="en-CA" altLang="en-US" dirty="0">
              <a:solidFill>
                <a:schemeClr val="bg1"/>
              </a:solidFill>
            </a:endParaRPr>
          </a:p>
        </p:txBody>
      </p:sp>
      <p:sp>
        <p:nvSpPr>
          <p:cNvPr id="23555" name="Rectangle 3"/>
          <p:cNvSpPr>
            <a:spLocks noGrp="1"/>
          </p:cNvSpPr>
          <p:nvPr>
            <p:ph idx="1"/>
          </p:nvPr>
        </p:nvSpPr>
        <p:spPr>
          <a:xfrm>
            <a:off x="628650" y="1483359"/>
            <a:ext cx="7886700" cy="4023043"/>
          </a:xfrm>
        </p:spPr>
        <p:txBody>
          <a:bodyPr>
            <a:normAutofit lnSpcReduction="10000"/>
          </a:bodyPr>
          <a:lstStyle/>
          <a:p>
            <a:r>
              <a:rPr lang="en-US" altLang="en-US" sz="3600" dirty="0"/>
              <a:t>Separation of teacher and learner</a:t>
            </a:r>
          </a:p>
          <a:p>
            <a:r>
              <a:rPr lang="en-US" altLang="en-US" sz="3600" dirty="0"/>
              <a:t>Institutional accreditation</a:t>
            </a:r>
          </a:p>
          <a:p>
            <a:r>
              <a:rPr lang="en-US" altLang="en-US" sz="3600" dirty="0"/>
              <a:t>Use of mixed media courseware</a:t>
            </a:r>
          </a:p>
          <a:p>
            <a:r>
              <a:rPr lang="en-US" altLang="en-US" sz="3600" dirty="0"/>
              <a:t>Two-way communication</a:t>
            </a:r>
          </a:p>
          <a:p>
            <a:r>
              <a:rPr lang="en-US" altLang="en-US" sz="3600" dirty="0"/>
              <a:t>Possibility of face-to-face meeting of leaners</a:t>
            </a:r>
          </a:p>
          <a:p>
            <a:r>
              <a:rPr lang="en-US" altLang="en-US" sz="3600" dirty="0"/>
              <a:t>Industrial process of operation</a:t>
            </a:r>
          </a:p>
          <a:p>
            <a:pPr marL="0" indent="0">
              <a:buNone/>
            </a:pPr>
            <a:endParaRPr lang="en-US" altLang="en-US" sz="3600" dirty="0"/>
          </a:p>
        </p:txBody>
      </p:sp>
      <p:sp>
        <p:nvSpPr>
          <p:cNvPr id="2" name="TextBox 1">
            <a:extLst>
              <a:ext uri="{FF2B5EF4-FFF2-40B4-BE49-F238E27FC236}">
                <a16:creationId xmlns:a16="http://schemas.microsoft.com/office/drawing/2014/main" id="{BCF0AED5-BABE-485B-8BD8-2F39EB108BB1}"/>
              </a:ext>
            </a:extLst>
          </p:cNvPr>
          <p:cNvSpPr txBox="1"/>
          <p:nvPr/>
        </p:nvSpPr>
        <p:spPr>
          <a:xfrm>
            <a:off x="7646639" y="5387833"/>
            <a:ext cx="1119987" cy="276999"/>
          </a:xfrm>
          <a:prstGeom prst="rect">
            <a:avLst/>
          </a:prstGeom>
          <a:noFill/>
        </p:spPr>
        <p:txBody>
          <a:bodyPr wrap="none" rtlCol="0">
            <a:spAutoFit/>
          </a:bodyPr>
          <a:lstStyle/>
          <a:p>
            <a:r>
              <a:rPr lang="en-US" sz="1200" dirty="0">
                <a:solidFill>
                  <a:srgbClr val="290088"/>
                </a:solidFill>
              </a:rPr>
              <a:t>(Keegan, 1996)</a:t>
            </a:r>
            <a:endParaRPr lang="en-CA" sz="1200" dirty="0">
              <a:solidFill>
                <a:srgbClr val="290088"/>
              </a:solidFill>
            </a:endParaRPr>
          </a:p>
        </p:txBody>
      </p:sp>
    </p:spTree>
    <p:extLst>
      <p:ext uri="{BB962C8B-B14F-4D97-AF65-F5344CB8AC3E}">
        <p14:creationId xmlns:p14="http://schemas.microsoft.com/office/powerpoint/2010/main" val="2054773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0" y="-634"/>
            <a:ext cx="9144000" cy="1325563"/>
          </a:xfrm>
          <a:solidFill>
            <a:schemeClr val="accent5">
              <a:lumMod val="75000"/>
            </a:schemeClr>
          </a:solidFill>
        </p:spPr>
        <p:txBody>
          <a:bodyPr/>
          <a:lstStyle/>
          <a:p>
            <a:r>
              <a:rPr lang="en-US" altLang="en-US" dirty="0">
                <a:solidFill>
                  <a:schemeClr val="bg1"/>
                </a:solidFill>
              </a:rPr>
              <a:t>Philosophy of Open-ness</a:t>
            </a:r>
            <a:endParaRPr lang="en-CA" altLang="en-US" dirty="0">
              <a:solidFill>
                <a:schemeClr val="bg1"/>
              </a:solidFill>
            </a:endParaRPr>
          </a:p>
        </p:txBody>
      </p:sp>
      <p:sp>
        <p:nvSpPr>
          <p:cNvPr id="23555" name="Rectangle 3"/>
          <p:cNvSpPr>
            <a:spLocks noGrp="1"/>
          </p:cNvSpPr>
          <p:nvPr>
            <p:ph idx="1"/>
          </p:nvPr>
        </p:nvSpPr>
        <p:spPr>
          <a:xfrm>
            <a:off x="628650" y="1483359"/>
            <a:ext cx="7886700" cy="4023043"/>
          </a:xfrm>
        </p:spPr>
        <p:txBody>
          <a:bodyPr>
            <a:normAutofit/>
          </a:bodyPr>
          <a:lstStyle/>
          <a:p>
            <a:r>
              <a:rPr lang="en-US" altLang="en-US" sz="3600" i="1" dirty="0"/>
              <a:t>Open as to people, </a:t>
            </a:r>
          </a:p>
          <a:p>
            <a:r>
              <a:rPr lang="en-US" altLang="en-US" sz="3600" i="1" dirty="0"/>
              <a:t>Open as to places, </a:t>
            </a:r>
          </a:p>
          <a:p>
            <a:r>
              <a:rPr lang="en-US" altLang="en-US" sz="3600" i="1" dirty="0"/>
              <a:t>Open as to methods, and, finally, </a:t>
            </a:r>
          </a:p>
          <a:p>
            <a:r>
              <a:rPr lang="en-US" altLang="en-US" sz="3600" i="1" dirty="0"/>
              <a:t>Open as to ideas</a:t>
            </a:r>
          </a:p>
          <a:p>
            <a:pPr marL="457200" lvl="1" indent="0" algn="r">
              <a:buNone/>
            </a:pPr>
            <a:r>
              <a:rPr lang="en-US" altLang="en-US" sz="3200" dirty="0"/>
              <a:t>Lord Crowther</a:t>
            </a:r>
          </a:p>
        </p:txBody>
      </p:sp>
      <p:pic>
        <p:nvPicPr>
          <p:cNvPr id="23556" name="Picture 4" descr="crowthe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89181" y="4592320"/>
            <a:ext cx="2321100" cy="1699259"/>
          </a:xfrm>
          <a:prstGeom prst="rect">
            <a:avLst/>
          </a:prstGeom>
        </p:spPr>
      </p:pic>
      <p:pic>
        <p:nvPicPr>
          <p:cNvPr id="5" name="Picture 2" descr="\\06-CLS-01\Users\DTremblay\Desktop\logo_OU.png">
            <a:extLst>
              <a:ext uri="{FF2B5EF4-FFF2-40B4-BE49-F238E27FC236}">
                <a16:creationId xmlns:a16="http://schemas.microsoft.com/office/drawing/2014/main" id="{9E9BDB00-67C9-4901-8D55-15C0F00A220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40254" y="4592320"/>
            <a:ext cx="2206776" cy="1562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844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6F87DDEE-A7FC-489B-A2F8-4107623E72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372" y="-634"/>
            <a:ext cx="8319161" cy="6239371"/>
          </a:xfrm>
          <a:prstGeom prst="rect">
            <a:avLst/>
          </a:prstGeom>
          <a:noFill/>
          <a:extLst>
            <a:ext uri="{909E8E84-426E-40DD-AFC4-6F175D3DCCD1}">
              <a14:hiddenFill xmlns:a14="http://schemas.microsoft.com/office/drawing/2010/main">
                <a:solidFill>
                  <a:srgbClr val="FFFFFF"/>
                </a:solidFill>
              </a14:hiddenFill>
            </a:ext>
          </a:extLst>
        </p:spPr>
      </p:pic>
      <p:sp>
        <p:nvSpPr>
          <p:cNvPr id="23554" name="Rectangle 2"/>
          <p:cNvSpPr>
            <a:spLocks noGrp="1"/>
          </p:cNvSpPr>
          <p:nvPr>
            <p:ph type="title"/>
          </p:nvPr>
        </p:nvSpPr>
        <p:spPr>
          <a:xfrm>
            <a:off x="0" y="-634"/>
            <a:ext cx="9144000" cy="1325563"/>
          </a:xfrm>
          <a:solidFill>
            <a:schemeClr val="accent5">
              <a:lumMod val="75000"/>
            </a:schemeClr>
          </a:solidFill>
        </p:spPr>
        <p:txBody>
          <a:bodyPr/>
          <a:lstStyle/>
          <a:p>
            <a:r>
              <a:rPr lang="en-US" altLang="en-US" dirty="0">
                <a:solidFill>
                  <a:schemeClr val="bg1"/>
                </a:solidFill>
              </a:rPr>
              <a:t>Open learning in practice</a:t>
            </a:r>
            <a:endParaRPr lang="en-CA" altLang="en-US" dirty="0">
              <a:solidFill>
                <a:schemeClr val="bg1"/>
              </a:solidFill>
            </a:endParaRPr>
          </a:p>
        </p:txBody>
      </p:sp>
      <p:sp>
        <p:nvSpPr>
          <p:cNvPr id="23555" name="Rectangle 3"/>
          <p:cNvSpPr>
            <a:spLocks noGrp="1"/>
          </p:cNvSpPr>
          <p:nvPr>
            <p:ph idx="1"/>
          </p:nvPr>
        </p:nvSpPr>
        <p:spPr>
          <a:xfrm>
            <a:off x="628650" y="1483359"/>
            <a:ext cx="7886700" cy="4023043"/>
          </a:xfrm>
        </p:spPr>
        <p:txBody>
          <a:bodyPr>
            <a:normAutofit/>
          </a:bodyPr>
          <a:lstStyle/>
          <a:p>
            <a:r>
              <a:rPr lang="en-US" altLang="en-US" sz="4000" b="1" dirty="0">
                <a:solidFill>
                  <a:schemeClr val="bg1"/>
                </a:solidFill>
              </a:rPr>
              <a:t>Open entry</a:t>
            </a:r>
          </a:p>
          <a:p>
            <a:r>
              <a:rPr lang="en-US" altLang="en-US" sz="4000" b="1" dirty="0">
                <a:solidFill>
                  <a:schemeClr val="bg1"/>
                </a:solidFill>
              </a:rPr>
              <a:t>Study anywhere</a:t>
            </a:r>
          </a:p>
          <a:p>
            <a:r>
              <a:rPr lang="en-US" altLang="en-US" sz="4000" b="1" dirty="0">
                <a:solidFill>
                  <a:schemeClr val="bg1"/>
                </a:solidFill>
              </a:rPr>
              <a:t>Start and study anytime</a:t>
            </a:r>
          </a:p>
          <a:p>
            <a:r>
              <a:rPr lang="en-US" altLang="en-US" sz="4000" b="1" dirty="0">
                <a:solidFill>
                  <a:schemeClr val="bg1"/>
                </a:solidFill>
              </a:rPr>
              <a:t>Flexible choice of courses</a:t>
            </a:r>
          </a:p>
          <a:p>
            <a:pPr marL="0" indent="0">
              <a:buNone/>
            </a:pPr>
            <a:endParaRPr lang="en-US" altLang="en-US" sz="3600" dirty="0"/>
          </a:p>
        </p:txBody>
      </p:sp>
      <p:sp>
        <p:nvSpPr>
          <p:cNvPr id="2" name="TextBox 1">
            <a:extLst>
              <a:ext uri="{FF2B5EF4-FFF2-40B4-BE49-F238E27FC236}">
                <a16:creationId xmlns:a16="http://schemas.microsoft.com/office/drawing/2014/main" id="{BCF0AED5-BABE-485B-8BD8-2F39EB108BB1}"/>
              </a:ext>
            </a:extLst>
          </p:cNvPr>
          <p:cNvSpPr txBox="1"/>
          <p:nvPr/>
        </p:nvSpPr>
        <p:spPr>
          <a:xfrm>
            <a:off x="4899102" y="4036741"/>
            <a:ext cx="1140120" cy="276999"/>
          </a:xfrm>
          <a:prstGeom prst="rect">
            <a:avLst/>
          </a:prstGeom>
          <a:noFill/>
        </p:spPr>
        <p:txBody>
          <a:bodyPr wrap="none" rtlCol="0">
            <a:spAutoFit/>
          </a:bodyPr>
          <a:lstStyle/>
          <a:p>
            <a:r>
              <a:rPr lang="en-US" sz="1200" dirty="0">
                <a:solidFill>
                  <a:schemeClr val="bg1"/>
                </a:solidFill>
              </a:rPr>
              <a:t>(</a:t>
            </a:r>
            <a:r>
              <a:rPr lang="en-US" sz="1200" dirty="0" err="1">
                <a:solidFill>
                  <a:schemeClr val="bg1"/>
                </a:solidFill>
              </a:rPr>
              <a:t>Kember</a:t>
            </a:r>
            <a:r>
              <a:rPr lang="en-US" sz="1200" dirty="0">
                <a:solidFill>
                  <a:schemeClr val="bg1"/>
                </a:solidFill>
              </a:rPr>
              <a:t>, 2007)</a:t>
            </a:r>
            <a:endParaRPr lang="en-CA" sz="1200" dirty="0">
              <a:solidFill>
                <a:schemeClr val="bg1"/>
              </a:solidFill>
            </a:endParaRPr>
          </a:p>
        </p:txBody>
      </p:sp>
      <p:sp>
        <p:nvSpPr>
          <p:cNvPr id="3" name="TextBox 2">
            <a:extLst>
              <a:ext uri="{FF2B5EF4-FFF2-40B4-BE49-F238E27FC236}">
                <a16:creationId xmlns:a16="http://schemas.microsoft.com/office/drawing/2014/main" id="{56988539-D1F6-4F24-AA6C-0FB39DA46843}"/>
              </a:ext>
            </a:extLst>
          </p:cNvPr>
          <p:cNvSpPr txBox="1"/>
          <p:nvPr/>
        </p:nvSpPr>
        <p:spPr>
          <a:xfrm>
            <a:off x="515145" y="5982038"/>
            <a:ext cx="7632218" cy="230832"/>
          </a:xfrm>
          <a:prstGeom prst="rect">
            <a:avLst/>
          </a:prstGeom>
          <a:noFill/>
        </p:spPr>
        <p:txBody>
          <a:bodyPr wrap="none" rtlCol="0">
            <a:spAutoFit/>
          </a:bodyPr>
          <a:lstStyle/>
          <a:p>
            <a:r>
              <a:rPr lang="en-US" sz="900" dirty="0"/>
              <a:t>Image: Roger Brooks / A Remote Habitation / CC BY-SA 2.0  </a:t>
            </a:r>
            <a:r>
              <a:rPr lang="en-CA" sz="900" dirty="0">
                <a:hlinkClick r:id="rId4"/>
              </a:rPr>
              <a:t>https://commons.wikimedia.org/wiki/File:A_Remote_Habitation_-_geograph.org.uk_-_595352.jpg</a:t>
            </a:r>
            <a:r>
              <a:rPr lang="en-US" sz="900" dirty="0"/>
              <a:t> </a:t>
            </a:r>
            <a:endParaRPr lang="en-CA" sz="900" dirty="0"/>
          </a:p>
        </p:txBody>
      </p:sp>
    </p:spTree>
    <p:extLst>
      <p:ext uri="{BB962C8B-B14F-4D97-AF65-F5344CB8AC3E}">
        <p14:creationId xmlns:p14="http://schemas.microsoft.com/office/powerpoint/2010/main" val="4250052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89163-1497-48E9-AF2D-4B8E5209E10A}"/>
              </a:ext>
            </a:extLst>
          </p:cNvPr>
          <p:cNvSpPr>
            <a:spLocks noGrp="1"/>
          </p:cNvSpPr>
          <p:nvPr>
            <p:ph type="title"/>
          </p:nvPr>
        </p:nvSpPr>
        <p:spPr>
          <a:xfrm>
            <a:off x="0" y="18255"/>
            <a:ext cx="9144000" cy="1325563"/>
          </a:xfrm>
          <a:solidFill>
            <a:schemeClr val="accent5">
              <a:lumMod val="75000"/>
            </a:schemeClr>
          </a:solidFill>
        </p:spPr>
        <p:txBody>
          <a:bodyPr/>
          <a:lstStyle/>
          <a:p>
            <a:r>
              <a:rPr lang="en-US" dirty="0">
                <a:solidFill>
                  <a:schemeClr val="bg1"/>
                </a:solidFill>
              </a:rPr>
              <a:t>Emerging areas of openness</a:t>
            </a:r>
            <a:endParaRPr lang="en-CA" dirty="0">
              <a:solidFill>
                <a:schemeClr val="bg1"/>
              </a:solidFill>
            </a:endParaRPr>
          </a:p>
        </p:txBody>
      </p:sp>
      <p:sp>
        <p:nvSpPr>
          <p:cNvPr id="3" name="Content Placeholder 2">
            <a:extLst>
              <a:ext uri="{FF2B5EF4-FFF2-40B4-BE49-F238E27FC236}">
                <a16:creationId xmlns:a16="http://schemas.microsoft.com/office/drawing/2014/main" id="{DC13FFE8-42AA-4CC3-9941-026A1CA1610E}"/>
              </a:ext>
            </a:extLst>
          </p:cNvPr>
          <p:cNvSpPr>
            <a:spLocks noGrp="1"/>
          </p:cNvSpPr>
          <p:nvPr>
            <p:ph idx="1"/>
          </p:nvPr>
        </p:nvSpPr>
        <p:spPr/>
        <p:txBody>
          <a:bodyPr/>
          <a:lstStyle/>
          <a:p>
            <a:r>
              <a:rPr lang="en-US" sz="4000" dirty="0"/>
              <a:t>Open source software</a:t>
            </a:r>
          </a:p>
          <a:p>
            <a:r>
              <a:rPr lang="en-US" sz="4000" dirty="0"/>
              <a:t>Open access to scientific information</a:t>
            </a:r>
          </a:p>
          <a:p>
            <a:r>
              <a:rPr lang="en-US" sz="4000" dirty="0"/>
              <a:t>Open educational resources</a:t>
            </a:r>
          </a:p>
          <a:p>
            <a:r>
              <a:rPr lang="en-US" sz="4000" dirty="0"/>
              <a:t>Open science</a:t>
            </a:r>
          </a:p>
          <a:p>
            <a:endParaRPr lang="en-CA" dirty="0"/>
          </a:p>
        </p:txBody>
      </p:sp>
      <p:pic>
        <p:nvPicPr>
          <p:cNvPr id="5" name="Picture 4" descr="A picture containing graphics, drawing&#10;&#10;Description automatically generated">
            <a:extLst>
              <a:ext uri="{FF2B5EF4-FFF2-40B4-BE49-F238E27FC236}">
                <a16:creationId xmlns:a16="http://schemas.microsoft.com/office/drawing/2014/main" id="{39205A82-8915-4F56-8F88-E16F74C05129}"/>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28115" y="1567542"/>
            <a:ext cx="1646965" cy="2573383"/>
          </a:xfrm>
          <a:prstGeom prst="rect">
            <a:avLst/>
          </a:prstGeom>
        </p:spPr>
      </p:pic>
      <p:pic>
        <p:nvPicPr>
          <p:cNvPr id="7" name="Picture 6" descr="A close up of a sign&#10;&#10;Description automatically generated">
            <a:extLst>
              <a:ext uri="{FF2B5EF4-FFF2-40B4-BE49-F238E27FC236}">
                <a16:creationId xmlns:a16="http://schemas.microsoft.com/office/drawing/2014/main" id="{F072D2D9-E6B6-4BCF-ACB5-37CCF09DC6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6298" y="4277620"/>
            <a:ext cx="2643972" cy="1762648"/>
          </a:xfrm>
          <a:prstGeom prst="rect">
            <a:avLst/>
          </a:prstGeom>
        </p:spPr>
      </p:pic>
    </p:spTree>
    <p:extLst>
      <p:ext uri="{BB962C8B-B14F-4D97-AF65-F5344CB8AC3E}">
        <p14:creationId xmlns:p14="http://schemas.microsoft.com/office/powerpoint/2010/main" val="3897161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0" y="-634"/>
            <a:ext cx="9144000" cy="1325563"/>
          </a:xfrm>
          <a:solidFill>
            <a:schemeClr val="accent5">
              <a:lumMod val="75000"/>
            </a:schemeClr>
          </a:solidFill>
        </p:spPr>
        <p:txBody>
          <a:bodyPr/>
          <a:lstStyle/>
          <a:p>
            <a:r>
              <a:rPr lang="en-US" altLang="en-US" dirty="0">
                <a:solidFill>
                  <a:schemeClr val="bg1"/>
                </a:solidFill>
              </a:rPr>
              <a:t>Ecosystem approach to open education</a:t>
            </a:r>
            <a:endParaRPr lang="en-CA" altLang="en-US" dirty="0">
              <a:solidFill>
                <a:schemeClr val="bg1"/>
              </a:solidFill>
            </a:endParaRPr>
          </a:p>
        </p:txBody>
      </p:sp>
      <p:sp>
        <p:nvSpPr>
          <p:cNvPr id="2" name="TextBox 1">
            <a:extLst>
              <a:ext uri="{FF2B5EF4-FFF2-40B4-BE49-F238E27FC236}">
                <a16:creationId xmlns:a16="http://schemas.microsoft.com/office/drawing/2014/main" id="{BCF0AED5-BABE-485B-8BD8-2F39EB108BB1}"/>
              </a:ext>
            </a:extLst>
          </p:cNvPr>
          <p:cNvSpPr txBox="1"/>
          <p:nvPr/>
        </p:nvSpPr>
        <p:spPr>
          <a:xfrm>
            <a:off x="7689054" y="5875041"/>
            <a:ext cx="1109214" cy="276999"/>
          </a:xfrm>
          <a:prstGeom prst="rect">
            <a:avLst/>
          </a:prstGeom>
          <a:noFill/>
        </p:spPr>
        <p:txBody>
          <a:bodyPr wrap="none" rtlCol="0">
            <a:spAutoFit/>
          </a:bodyPr>
          <a:lstStyle/>
          <a:p>
            <a:r>
              <a:rPr lang="en-US" sz="1200" dirty="0">
                <a:solidFill>
                  <a:srgbClr val="290088"/>
                </a:solidFill>
              </a:rPr>
              <a:t>(Mulder, 2013)</a:t>
            </a:r>
            <a:endParaRPr lang="en-CA" sz="1200" dirty="0">
              <a:solidFill>
                <a:srgbClr val="290088"/>
              </a:solidFill>
            </a:endParaRPr>
          </a:p>
        </p:txBody>
      </p:sp>
      <p:pic>
        <p:nvPicPr>
          <p:cNvPr id="3" name="Picture 2">
            <a:extLst>
              <a:ext uri="{FF2B5EF4-FFF2-40B4-BE49-F238E27FC236}">
                <a16:creationId xmlns:a16="http://schemas.microsoft.com/office/drawing/2014/main" id="{C77870E7-A36E-4E62-8F74-05E52FF50933}"/>
              </a:ext>
            </a:extLst>
          </p:cNvPr>
          <p:cNvPicPr>
            <a:picLocks noChangeAspect="1"/>
          </p:cNvPicPr>
          <p:nvPr/>
        </p:nvPicPr>
        <p:blipFill>
          <a:blip r:embed="rId3"/>
          <a:stretch>
            <a:fillRect/>
          </a:stretch>
        </p:blipFill>
        <p:spPr>
          <a:xfrm>
            <a:off x="0" y="1666901"/>
            <a:ext cx="9144000" cy="4065443"/>
          </a:xfrm>
          <a:prstGeom prst="rect">
            <a:avLst/>
          </a:prstGeom>
        </p:spPr>
      </p:pic>
    </p:spTree>
    <p:extLst>
      <p:ext uri="{BB962C8B-B14F-4D97-AF65-F5344CB8AC3E}">
        <p14:creationId xmlns:p14="http://schemas.microsoft.com/office/powerpoint/2010/main" val="2358761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147E1-CD65-47AD-82F0-C5BB8A4C3833}"/>
              </a:ext>
            </a:extLst>
          </p:cNvPr>
          <p:cNvSpPr>
            <a:spLocks noGrp="1"/>
          </p:cNvSpPr>
          <p:nvPr>
            <p:ph type="title"/>
          </p:nvPr>
        </p:nvSpPr>
        <p:spPr>
          <a:xfrm>
            <a:off x="0" y="18255"/>
            <a:ext cx="9144000" cy="1325563"/>
          </a:xfrm>
          <a:solidFill>
            <a:schemeClr val="accent5">
              <a:lumMod val="75000"/>
            </a:schemeClr>
          </a:solidFill>
        </p:spPr>
        <p:txBody>
          <a:bodyPr/>
          <a:lstStyle/>
          <a:p>
            <a:r>
              <a:rPr lang="en-US" dirty="0">
                <a:solidFill>
                  <a:schemeClr val="bg1"/>
                </a:solidFill>
              </a:rPr>
              <a:t>Access-Learning-Scholarship</a:t>
            </a:r>
            <a:endParaRPr lang="en-CA" dirty="0">
              <a:solidFill>
                <a:schemeClr val="bg1"/>
              </a:solidFill>
            </a:endParaRPr>
          </a:p>
        </p:txBody>
      </p:sp>
      <p:sp>
        <p:nvSpPr>
          <p:cNvPr id="3" name="Content Placeholder 2">
            <a:extLst>
              <a:ext uri="{FF2B5EF4-FFF2-40B4-BE49-F238E27FC236}">
                <a16:creationId xmlns:a16="http://schemas.microsoft.com/office/drawing/2014/main" id="{43027071-0488-4BCE-828A-DEE9F6F85756}"/>
              </a:ext>
            </a:extLst>
          </p:cNvPr>
          <p:cNvSpPr>
            <a:spLocks noGrp="1"/>
          </p:cNvSpPr>
          <p:nvPr>
            <p:ph idx="1"/>
          </p:nvPr>
        </p:nvSpPr>
        <p:spPr>
          <a:xfrm>
            <a:off x="628650" y="1572864"/>
            <a:ext cx="7886700" cy="4351338"/>
          </a:xfrm>
        </p:spPr>
        <p:txBody>
          <a:bodyPr>
            <a:normAutofit/>
          </a:bodyPr>
          <a:lstStyle/>
          <a:p>
            <a:r>
              <a:rPr lang="en-US" b="1" dirty="0"/>
              <a:t>Open access </a:t>
            </a:r>
            <a:r>
              <a:rPr lang="en-US" dirty="0"/>
              <a:t>which is inclusive and equal access to educational opportunities without barriers such as entry qualifications and ability to pay.</a:t>
            </a:r>
          </a:p>
          <a:p>
            <a:r>
              <a:rPr lang="en-US" b="1" dirty="0"/>
              <a:t>Open learning </a:t>
            </a:r>
            <a:r>
              <a:rPr lang="en-US" dirty="0"/>
              <a:t>which is the ability to study and learn at anytime, anywhere and at any pace, and</a:t>
            </a:r>
          </a:p>
          <a:p>
            <a:r>
              <a:rPr lang="en-US" b="1" dirty="0"/>
              <a:t>Open scholarship </a:t>
            </a:r>
            <a:r>
              <a:rPr lang="en-US" dirty="0"/>
              <a:t>which comprises releasing educational resources under an open license that permits no-cost access, use, adaptation and redistribution by others.</a:t>
            </a:r>
            <a:endParaRPr lang="en-CA" dirty="0"/>
          </a:p>
        </p:txBody>
      </p:sp>
      <p:sp>
        <p:nvSpPr>
          <p:cNvPr id="4" name="TextBox 3">
            <a:extLst>
              <a:ext uri="{FF2B5EF4-FFF2-40B4-BE49-F238E27FC236}">
                <a16:creationId xmlns:a16="http://schemas.microsoft.com/office/drawing/2014/main" id="{EE684F25-B31A-4A80-96C6-07F6456C83C2}"/>
              </a:ext>
            </a:extLst>
          </p:cNvPr>
          <p:cNvSpPr txBox="1"/>
          <p:nvPr/>
        </p:nvSpPr>
        <p:spPr>
          <a:xfrm>
            <a:off x="7612566" y="5146636"/>
            <a:ext cx="1034257" cy="276999"/>
          </a:xfrm>
          <a:prstGeom prst="rect">
            <a:avLst/>
          </a:prstGeom>
          <a:noFill/>
        </p:spPr>
        <p:txBody>
          <a:bodyPr wrap="none" rtlCol="0">
            <a:spAutoFit/>
          </a:bodyPr>
          <a:lstStyle/>
          <a:p>
            <a:r>
              <a:rPr lang="en-US" sz="1200" dirty="0"/>
              <a:t>(</a:t>
            </a:r>
            <a:r>
              <a:rPr lang="en-CA" sz="1200" dirty="0"/>
              <a:t>Naidu, 2016)</a:t>
            </a:r>
          </a:p>
        </p:txBody>
      </p:sp>
    </p:spTree>
    <p:extLst>
      <p:ext uri="{BB962C8B-B14F-4D97-AF65-F5344CB8AC3E}">
        <p14:creationId xmlns:p14="http://schemas.microsoft.com/office/powerpoint/2010/main" val="1570285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58" r="-81"/>
          <a:stretch/>
        </p:blipFill>
        <p:spPr bwMode="auto">
          <a:xfrm>
            <a:off x="0" y="-9526"/>
            <a:ext cx="6840572" cy="418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descr="G:\Aptus test_Maan Deshi_Mhaswad_Maharashtra_India_03032014  (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13" t="7672" r="27228"/>
          <a:stretch/>
        </p:blipFill>
        <p:spPr bwMode="auto">
          <a:xfrm>
            <a:off x="4495801" y="-1"/>
            <a:ext cx="4648200" cy="40909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tretch/>
        </p:blipFill>
        <p:spPr>
          <a:xfrm>
            <a:off x="0" y="4090979"/>
            <a:ext cx="9144000" cy="2805832"/>
          </a:xfrm>
          <a:prstGeom prst="rect">
            <a:avLst/>
          </a:prstGeom>
          <a:noFill/>
          <a:ln>
            <a:noFill/>
          </a:ln>
        </p:spPr>
      </p:pic>
      <p:sp>
        <p:nvSpPr>
          <p:cNvPr id="15" name="Round Diagonal Corner Rectangle 14"/>
          <p:cNvSpPr/>
          <p:nvPr/>
        </p:nvSpPr>
        <p:spPr>
          <a:xfrm>
            <a:off x="2384734" y="2472210"/>
            <a:ext cx="4222133" cy="2468880"/>
          </a:xfrm>
          <a:prstGeom prst="round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290088"/>
                </a:solidFill>
              </a:rPr>
              <a:t>Leveraging </a:t>
            </a:r>
            <a:br>
              <a:rPr lang="en-US" sz="4800" dirty="0">
                <a:solidFill>
                  <a:srgbClr val="290088"/>
                </a:solidFill>
              </a:rPr>
            </a:br>
            <a:r>
              <a:rPr lang="en-US" sz="4800" dirty="0">
                <a:solidFill>
                  <a:srgbClr val="290088"/>
                </a:solidFill>
              </a:rPr>
              <a:t>New &amp; Existing Technologies</a:t>
            </a:r>
          </a:p>
        </p:txBody>
      </p:sp>
      <p:pic>
        <p:nvPicPr>
          <p:cNvPr id="7" name="Picture 6">
            <a:extLst>
              <a:ext uri="{FF2B5EF4-FFF2-40B4-BE49-F238E27FC236}">
                <a16:creationId xmlns:a16="http://schemas.microsoft.com/office/drawing/2014/main" id="{8E200211-80FB-47F9-A9AF-6C5375AA6AA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434355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A9376-C26E-49C1-A61B-169A49795841}"/>
              </a:ext>
            </a:extLst>
          </p:cNvPr>
          <p:cNvSpPr>
            <a:spLocks noGrp="1"/>
          </p:cNvSpPr>
          <p:nvPr>
            <p:ph type="title"/>
          </p:nvPr>
        </p:nvSpPr>
        <p:spPr>
          <a:xfrm>
            <a:off x="0" y="0"/>
            <a:ext cx="9144000" cy="1325563"/>
          </a:xfrm>
          <a:solidFill>
            <a:schemeClr val="accent5">
              <a:lumMod val="75000"/>
            </a:schemeClr>
          </a:solidFill>
        </p:spPr>
        <p:txBody>
          <a:bodyPr/>
          <a:lstStyle/>
          <a:p>
            <a:r>
              <a:rPr lang="en-US" dirty="0">
                <a:solidFill>
                  <a:schemeClr val="bg1"/>
                </a:solidFill>
              </a:rPr>
              <a:t>European opening-up education framework</a:t>
            </a:r>
            <a:endParaRPr lang="en-CA" dirty="0">
              <a:solidFill>
                <a:schemeClr val="bg1"/>
              </a:solidFill>
            </a:endParaRPr>
          </a:p>
        </p:txBody>
      </p:sp>
      <p:pic>
        <p:nvPicPr>
          <p:cNvPr id="2050" name="Picture 2" descr="A support Framework for Opening Up Education">
            <a:extLst>
              <a:ext uri="{FF2B5EF4-FFF2-40B4-BE49-F238E27FC236}">
                <a16:creationId xmlns:a16="http://schemas.microsoft.com/office/drawing/2014/main" id="{F17E6CBA-4671-403E-96EE-CD69D86B8A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3504" y="1350834"/>
            <a:ext cx="6416992" cy="499484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84DADAD-8749-4508-B211-7C199E0D673C}"/>
              </a:ext>
            </a:extLst>
          </p:cNvPr>
          <p:cNvSpPr txBox="1"/>
          <p:nvPr/>
        </p:nvSpPr>
        <p:spPr>
          <a:xfrm>
            <a:off x="1288869" y="6370954"/>
            <a:ext cx="6738801" cy="369332"/>
          </a:xfrm>
          <a:prstGeom prst="rect">
            <a:avLst/>
          </a:prstGeom>
          <a:noFill/>
        </p:spPr>
        <p:txBody>
          <a:bodyPr wrap="square" rtlCol="0">
            <a:spAutoFit/>
          </a:bodyPr>
          <a:lstStyle/>
          <a:p>
            <a:r>
              <a:rPr lang="en-US" sz="900" dirty="0"/>
              <a:t>Source: </a:t>
            </a:r>
            <a:r>
              <a:rPr lang="en-CA" sz="900" dirty="0"/>
              <a:t>Inamorato dos Santos, A., </a:t>
            </a:r>
            <a:r>
              <a:rPr lang="en-CA" sz="900" dirty="0" err="1"/>
              <a:t>Punie</a:t>
            </a:r>
            <a:r>
              <a:rPr lang="en-CA" sz="900" dirty="0"/>
              <a:t>, Y., </a:t>
            </a:r>
            <a:r>
              <a:rPr lang="en-CA" sz="900" dirty="0" err="1"/>
              <a:t>Castaño</a:t>
            </a:r>
            <a:r>
              <a:rPr lang="en-CA" sz="900" dirty="0"/>
              <a:t>-Muñoz, J. (2016) </a:t>
            </a:r>
            <a:r>
              <a:rPr lang="en-CA" sz="900" b="1" dirty="0">
                <a:hlinkClick r:id="rId3"/>
              </a:rPr>
              <a:t>Opening up Education: A Support Framework for Higher Education Institutions</a:t>
            </a:r>
            <a:r>
              <a:rPr lang="en-CA" sz="900" dirty="0"/>
              <a:t>. JRC Science for Policy Report, EUR 27938 EN; doi:10.2791/293408</a:t>
            </a:r>
          </a:p>
        </p:txBody>
      </p:sp>
    </p:spTree>
    <p:extLst>
      <p:ext uri="{BB962C8B-B14F-4D97-AF65-F5344CB8AC3E}">
        <p14:creationId xmlns:p14="http://schemas.microsoft.com/office/powerpoint/2010/main" val="3886848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147E1-CD65-47AD-82F0-C5BB8A4C3833}"/>
              </a:ext>
            </a:extLst>
          </p:cNvPr>
          <p:cNvSpPr>
            <a:spLocks noGrp="1"/>
          </p:cNvSpPr>
          <p:nvPr>
            <p:ph type="title"/>
          </p:nvPr>
        </p:nvSpPr>
        <p:spPr>
          <a:xfrm>
            <a:off x="0" y="18255"/>
            <a:ext cx="9144000" cy="1325563"/>
          </a:xfrm>
          <a:solidFill>
            <a:schemeClr val="accent5">
              <a:lumMod val="75000"/>
            </a:schemeClr>
          </a:solidFill>
        </p:spPr>
        <p:txBody>
          <a:bodyPr/>
          <a:lstStyle/>
          <a:p>
            <a:r>
              <a:rPr lang="en-US" dirty="0">
                <a:solidFill>
                  <a:schemeClr val="bg1"/>
                </a:solidFill>
              </a:rPr>
              <a:t>How open is our distance education?</a:t>
            </a:r>
            <a:endParaRPr lang="en-CA" dirty="0">
              <a:solidFill>
                <a:schemeClr val="bg1"/>
              </a:solidFill>
            </a:endParaRPr>
          </a:p>
        </p:txBody>
      </p:sp>
      <p:graphicFrame>
        <p:nvGraphicFramePr>
          <p:cNvPr id="7" name="Content Placeholder 6">
            <a:extLst>
              <a:ext uri="{FF2B5EF4-FFF2-40B4-BE49-F238E27FC236}">
                <a16:creationId xmlns:a16="http://schemas.microsoft.com/office/drawing/2014/main" id="{AF700F02-2AEF-4ED2-B42D-18A4B2DC3927}"/>
              </a:ext>
            </a:extLst>
          </p:cNvPr>
          <p:cNvGraphicFramePr>
            <a:graphicFrameLocks noGrp="1"/>
          </p:cNvGraphicFramePr>
          <p:nvPr>
            <p:ph idx="1"/>
            <p:extLst>
              <p:ext uri="{D42A27DB-BD31-4B8C-83A1-F6EECF244321}">
                <p14:modId xmlns:p14="http://schemas.microsoft.com/office/powerpoint/2010/main" val="2911922199"/>
              </p:ext>
            </p:extLst>
          </p:nvPr>
        </p:nvGraphicFramePr>
        <p:xfrm>
          <a:off x="126380" y="1550127"/>
          <a:ext cx="8928411" cy="4456104"/>
        </p:xfrm>
        <a:graphic>
          <a:graphicData uri="http://schemas.openxmlformats.org/drawingml/2006/table">
            <a:tbl>
              <a:tblPr>
                <a:tableStyleId>{FABFCF23-3B69-468F-B69F-88F6DE6A72F2}</a:tableStyleId>
              </a:tblPr>
              <a:tblGrid>
                <a:gridCol w="1325097">
                  <a:extLst>
                    <a:ext uri="{9D8B030D-6E8A-4147-A177-3AD203B41FA5}">
                      <a16:colId xmlns:a16="http://schemas.microsoft.com/office/drawing/2014/main" val="2438696725"/>
                    </a:ext>
                  </a:extLst>
                </a:gridCol>
                <a:gridCol w="438653">
                  <a:extLst>
                    <a:ext uri="{9D8B030D-6E8A-4147-A177-3AD203B41FA5}">
                      <a16:colId xmlns:a16="http://schemas.microsoft.com/office/drawing/2014/main" val="3796909577"/>
                    </a:ext>
                  </a:extLst>
                </a:gridCol>
                <a:gridCol w="438653">
                  <a:extLst>
                    <a:ext uri="{9D8B030D-6E8A-4147-A177-3AD203B41FA5}">
                      <a16:colId xmlns:a16="http://schemas.microsoft.com/office/drawing/2014/main" val="3429271825"/>
                    </a:ext>
                  </a:extLst>
                </a:gridCol>
                <a:gridCol w="438653">
                  <a:extLst>
                    <a:ext uri="{9D8B030D-6E8A-4147-A177-3AD203B41FA5}">
                      <a16:colId xmlns:a16="http://schemas.microsoft.com/office/drawing/2014/main" val="4033481094"/>
                    </a:ext>
                  </a:extLst>
                </a:gridCol>
                <a:gridCol w="438653">
                  <a:extLst>
                    <a:ext uri="{9D8B030D-6E8A-4147-A177-3AD203B41FA5}">
                      <a16:colId xmlns:a16="http://schemas.microsoft.com/office/drawing/2014/main" val="1876973996"/>
                    </a:ext>
                  </a:extLst>
                </a:gridCol>
                <a:gridCol w="429513">
                  <a:extLst>
                    <a:ext uri="{9D8B030D-6E8A-4147-A177-3AD203B41FA5}">
                      <a16:colId xmlns:a16="http://schemas.microsoft.com/office/drawing/2014/main" val="3112819122"/>
                    </a:ext>
                  </a:extLst>
                </a:gridCol>
                <a:gridCol w="1699779">
                  <a:extLst>
                    <a:ext uri="{9D8B030D-6E8A-4147-A177-3AD203B41FA5}">
                      <a16:colId xmlns:a16="http://schemas.microsoft.com/office/drawing/2014/main" val="397013998"/>
                    </a:ext>
                  </a:extLst>
                </a:gridCol>
                <a:gridCol w="438653">
                  <a:extLst>
                    <a:ext uri="{9D8B030D-6E8A-4147-A177-3AD203B41FA5}">
                      <a16:colId xmlns:a16="http://schemas.microsoft.com/office/drawing/2014/main" val="2522407416"/>
                    </a:ext>
                  </a:extLst>
                </a:gridCol>
                <a:gridCol w="438653">
                  <a:extLst>
                    <a:ext uri="{9D8B030D-6E8A-4147-A177-3AD203B41FA5}">
                      <a16:colId xmlns:a16="http://schemas.microsoft.com/office/drawing/2014/main" val="2204911439"/>
                    </a:ext>
                  </a:extLst>
                </a:gridCol>
                <a:gridCol w="438653">
                  <a:extLst>
                    <a:ext uri="{9D8B030D-6E8A-4147-A177-3AD203B41FA5}">
                      <a16:colId xmlns:a16="http://schemas.microsoft.com/office/drawing/2014/main" val="3685658389"/>
                    </a:ext>
                  </a:extLst>
                </a:gridCol>
                <a:gridCol w="438653">
                  <a:extLst>
                    <a:ext uri="{9D8B030D-6E8A-4147-A177-3AD203B41FA5}">
                      <a16:colId xmlns:a16="http://schemas.microsoft.com/office/drawing/2014/main" val="3803436725"/>
                    </a:ext>
                  </a:extLst>
                </a:gridCol>
                <a:gridCol w="438653">
                  <a:extLst>
                    <a:ext uri="{9D8B030D-6E8A-4147-A177-3AD203B41FA5}">
                      <a16:colId xmlns:a16="http://schemas.microsoft.com/office/drawing/2014/main" val="858301893"/>
                    </a:ext>
                  </a:extLst>
                </a:gridCol>
                <a:gridCol w="1526145">
                  <a:extLst>
                    <a:ext uri="{9D8B030D-6E8A-4147-A177-3AD203B41FA5}">
                      <a16:colId xmlns:a16="http://schemas.microsoft.com/office/drawing/2014/main" val="709734550"/>
                    </a:ext>
                  </a:extLst>
                </a:gridCol>
              </a:tblGrid>
              <a:tr h="422172">
                <a:tc>
                  <a:txBody>
                    <a:bodyPr/>
                    <a:lstStyle/>
                    <a:p>
                      <a:pPr algn="l" fontAlgn="b"/>
                      <a:r>
                        <a:rPr lang="en-CA" sz="1400" u="none" strike="noStrike" dirty="0">
                          <a:effectLst/>
                        </a:rPr>
                        <a:t>Exclusive entry</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1</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2</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4</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Entry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a:effectLst/>
                        </a:rPr>
                        <a:t>Anyone can join</a:t>
                      </a:r>
                      <a:endParaRPr lang="en-CA" sz="1400" b="0" i="0" u="none" strike="noStrike">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735673943"/>
                  </a:ext>
                </a:extLst>
              </a:tr>
              <a:tr h="425590">
                <a:tc>
                  <a:txBody>
                    <a:bodyPr/>
                    <a:lstStyle/>
                    <a:p>
                      <a:pPr algn="l" fontAlgn="b"/>
                      <a:r>
                        <a:rPr lang="en-CA" sz="1400" u="none" strike="noStrike">
                          <a:effectLst/>
                        </a:rPr>
                        <a:t>Only from one location</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2</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3</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5</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Space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6</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a:effectLst/>
                        </a:rPr>
                        <a:t>Anywhere</a:t>
                      </a:r>
                      <a:endParaRPr lang="en-CA" sz="1400" b="0" i="0" u="none" strike="noStrike">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656460818"/>
                  </a:ext>
                </a:extLst>
              </a:tr>
              <a:tr h="422172">
                <a:tc>
                  <a:txBody>
                    <a:bodyPr/>
                    <a:lstStyle/>
                    <a:p>
                      <a:pPr algn="l" fontAlgn="b"/>
                      <a:r>
                        <a:rPr lang="en-CA" sz="1400" u="none" strike="noStrike">
                          <a:effectLst/>
                        </a:rPr>
                        <a:t>Specific sechedule</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3</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5</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a:effectLst/>
                        </a:rPr>
                        <a:t>Time </a:t>
                      </a:r>
                      <a:endParaRPr lang="en-CA" sz="2000" b="1"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7</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8</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a:effectLst/>
                        </a:rPr>
                        <a:t>Anytime</a:t>
                      </a:r>
                      <a:endParaRPr lang="en-CA" sz="1400" b="0" i="0" u="none" strike="noStrike">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988785538"/>
                  </a:ext>
                </a:extLst>
              </a:tr>
              <a:tr h="422172">
                <a:tc>
                  <a:txBody>
                    <a:bodyPr/>
                    <a:lstStyle/>
                    <a:p>
                      <a:pPr algn="l" fontAlgn="b"/>
                      <a:r>
                        <a:rPr lang="en-CA" sz="1400" u="none" strike="noStrike">
                          <a:effectLst/>
                        </a:rPr>
                        <a:t>Fixed courses</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5</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Subject of study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9</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10</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a:effectLst/>
                        </a:rPr>
                        <a:t>A la carte</a:t>
                      </a:r>
                      <a:endParaRPr lang="en-CA" sz="1400" b="0" i="0" u="none" strike="noStrike">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479707511"/>
                  </a:ext>
                </a:extLst>
              </a:tr>
              <a:tr h="422172">
                <a:tc>
                  <a:txBody>
                    <a:bodyPr/>
                    <a:lstStyle/>
                    <a:p>
                      <a:pPr algn="l" fontAlgn="b"/>
                      <a:r>
                        <a:rPr lang="en-CA" sz="1400" u="none" strike="noStrike">
                          <a:effectLst/>
                        </a:rPr>
                        <a:t>Sage on the stage</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1</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5</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Pedagogy</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10</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Highly collaborative</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91046926"/>
                  </a:ext>
                </a:extLst>
              </a:tr>
              <a:tr h="425590">
                <a:tc>
                  <a:txBody>
                    <a:bodyPr/>
                    <a:lstStyle/>
                    <a:p>
                      <a:pPr algn="l" fontAlgn="b"/>
                      <a:r>
                        <a:rPr lang="en-CA" sz="1400" u="none" strike="noStrike">
                          <a:effectLst/>
                        </a:rPr>
                        <a:t>Proprietory tools; less options</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Technology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Open tools; more options</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930663561"/>
                  </a:ext>
                </a:extLst>
              </a:tr>
              <a:tr h="606276">
                <a:tc>
                  <a:txBody>
                    <a:bodyPr/>
                    <a:lstStyle/>
                    <a:p>
                      <a:pPr algn="l" fontAlgn="b"/>
                      <a:r>
                        <a:rPr lang="en-CA" sz="1400" u="none" strike="noStrike">
                          <a:effectLst/>
                        </a:rPr>
                        <a:t>Copyrighted</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Learning resources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Openly licensed</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692856606"/>
                  </a:ext>
                </a:extLst>
              </a:tr>
              <a:tr h="425590">
                <a:tc>
                  <a:txBody>
                    <a:bodyPr/>
                    <a:lstStyle/>
                    <a:p>
                      <a:pPr algn="l" fontAlgn="b"/>
                      <a:r>
                        <a:rPr lang="en-CA" sz="1400" u="none" strike="noStrike">
                          <a:effectLst/>
                        </a:rPr>
                        <a:t>Institution paced; fixed</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4</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Assessment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Learner paced; multiple pathways</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2265082565"/>
                  </a:ext>
                </a:extLst>
              </a:tr>
              <a:tr h="425590">
                <a:tc>
                  <a:txBody>
                    <a:bodyPr/>
                    <a:lstStyle/>
                    <a:p>
                      <a:pPr algn="l" fontAlgn="b"/>
                      <a:r>
                        <a:rPr lang="en-CA" sz="1400" u="none" strike="noStrike">
                          <a:effectLst/>
                        </a:rPr>
                        <a:t>Less recognition</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4</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Credentials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Recognised everywhere</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2225219707"/>
                  </a:ext>
                </a:extLst>
              </a:tr>
              <a:tr h="422172">
                <a:tc>
                  <a:txBody>
                    <a:bodyPr/>
                    <a:lstStyle/>
                    <a:p>
                      <a:pPr algn="l" fontAlgn="b"/>
                      <a:r>
                        <a:rPr lang="en-CA" sz="1400" u="none" strike="noStrike">
                          <a:effectLst/>
                        </a:rPr>
                        <a:t>High</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4</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Cost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Zero; low</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73724038"/>
                  </a:ext>
                </a:extLst>
              </a:tr>
            </a:tbl>
          </a:graphicData>
        </a:graphic>
      </p:graphicFrame>
    </p:spTree>
    <p:extLst>
      <p:ext uri="{BB962C8B-B14F-4D97-AF65-F5344CB8AC3E}">
        <p14:creationId xmlns:p14="http://schemas.microsoft.com/office/powerpoint/2010/main" val="3442976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147E1-CD65-47AD-82F0-C5BB8A4C3833}"/>
              </a:ext>
            </a:extLst>
          </p:cNvPr>
          <p:cNvSpPr>
            <a:spLocks noGrp="1"/>
          </p:cNvSpPr>
          <p:nvPr>
            <p:ph type="title"/>
          </p:nvPr>
        </p:nvSpPr>
        <p:spPr>
          <a:xfrm>
            <a:off x="0" y="18255"/>
            <a:ext cx="9144000" cy="1325563"/>
          </a:xfrm>
          <a:solidFill>
            <a:schemeClr val="accent5">
              <a:lumMod val="75000"/>
            </a:schemeClr>
          </a:solidFill>
        </p:spPr>
        <p:txBody>
          <a:bodyPr/>
          <a:lstStyle/>
          <a:p>
            <a:r>
              <a:rPr lang="en-US" dirty="0">
                <a:solidFill>
                  <a:schemeClr val="bg1"/>
                </a:solidFill>
              </a:rPr>
              <a:t>How open is our distance education?</a:t>
            </a:r>
            <a:endParaRPr lang="en-CA" dirty="0">
              <a:solidFill>
                <a:schemeClr val="bg1"/>
              </a:solidFill>
            </a:endParaRPr>
          </a:p>
        </p:txBody>
      </p:sp>
      <p:graphicFrame>
        <p:nvGraphicFramePr>
          <p:cNvPr id="7" name="Content Placeholder 6">
            <a:extLst>
              <a:ext uri="{FF2B5EF4-FFF2-40B4-BE49-F238E27FC236}">
                <a16:creationId xmlns:a16="http://schemas.microsoft.com/office/drawing/2014/main" id="{AF700F02-2AEF-4ED2-B42D-18A4B2DC3927}"/>
              </a:ext>
            </a:extLst>
          </p:cNvPr>
          <p:cNvGraphicFramePr>
            <a:graphicFrameLocks noGrp="1"/>
          </p:cNvGraphicFramePr>
          <p:nvPr>
            <p:ph idx="1"/>
          </p:nvPr>
        </p:nvGraphicFramePr>
        <p:xfrm>
          <a:off x="126380" y="1550127"/>
          <a:ext cx="8928411" cy="4456104"/>
        </p:xfrm>
        <a:graphic>
          <a:graphicData uri="http://schemas.openxmlformats.org/drawingml/2006/table">
            <a:tbl>
              <a:tblPr>
                <a:tableStyleId>{FABFCF23-3B69-468F-B69F-88F6DE6A72F2}</a:tableStyleId>
              </a:tblPr>
              <a:tblGrid>
                <a:gridCol w="1325097">
                  <a:extLst>
                    <a:ext uri="{9D8B030D-6E8A-4147-A177-3AD203B41FA5}">
                      <a16:colId xmlns:a16="http://schemas.microsoft.com/office/drawing/2014/main" val="2438696725"/>
                    </a:ext>
                  </a:extLst>
                </a:gridCol>
                <a:gridCol w="438653">
                  <a:extLst>
                    <a:ext uri="{9D8B030D-6E8A-4147-A177-3AD203B41FA5}">
                      <a16:colId xmlns:a16="http://schemas.microsoft.com/office/drawing/2014/main" val="3796909577"/>
                    </a:ext>
                  </a:extLst>
                </a:gridCol>
                <a:gridCol w="438653">
                  <a:extLst>
                    <a:ext uri="{9D8B030D-6E8A-4147-A177-3AD203B41FA5}">
                      <a16:colId xmlns:a16="http://schemas.microsoft.com/office/drawing/2014/main" val="3429271825"/>
                    </a:ext>
                  </a:extLst>
                </a:gridCol>
                <a:gridCol w="438653">
                  <a:extLst>
                    <a:ext uri="{9D8B030D-6E8A-4147-A177-3AD203B41FA5}">
                      <a16:colId xmlns:a16="http://schemas.microsoft.com/office/drawing/2014/main" val="4033481094"/>
                    </a:ext>
                  </a:extLst>
                </a:gridCol>
                <a:gridCol w="438653">
                  <a:extLst>
                    <a:ext uri="{9D8B030D-6E8A-4147-A177-3AD203B41FA5}">
                      <a16:colId xmlns:a16="http://schemas.microsoft.com/office/drawing/2014/main" val="1876973996"/>
                    </a:ext>
                  </a:extLst>
                </a:gridCol>
                <a:gridCol w="429513">
                  <a:extLst>
                    <a:ext uri="{9D8B030D-6E8A-4147-A177-3AD203B41FA5}">
                      <a16:colId xmlns:a16="http://schemas.microsoft.com/office/drawing/2014/main" val="3112819122"/>
                    </a:ext>
                  </a:extLst>
                </a:gridCol>
                <a:gridCol w="1699779">
                  <a:extLst>
                    <a:ext uri="{9D8B030D-6E8A-4147-A177-3AD203B41FA5}">
                      <a16:colId xmlns:a16="http://schemas.microsoft.com/office/drawing/2014/main" val="397013998"/>
                    </a:ext>
                  </a:extLst>
                </a:gridCol>
                <a:gridCol w="438653">
                  <a:extLst>
                    <a:ext uri="{9D8B030D-6E8A-4147-A177-3AD203B41FA5}">
                      <a16:colId xmlns:a16="http://schemas.microsoft.com/office/drawing/2014/main" val="2522407416"/>
                    </a:ext>
                  </a:extLst>
                </a:gridCol>
                <a:gridCol w="438653">
                  <a:extLst>
                    <a:ext uri="{9D8B030D-6E8A-4147-A177-3AD203B41FA5}">
                      <a16:colId xmlns:a16="http://schemas.microsoft.com/office/drawing/2014/main" val="2204911439"/>
                    </a:ext>
                  </a:extLst>
                </a:gridCol>
                <a:gridCol w="438653">
                  <a:extLst>
                    <a:ext uri="{9D8B030D-6E8A-4147-A177-3AD203B41FA5}">
                      <a16:colId xmlns:a16="http://schemas.microsoft.com/office/drawing/2014/main" val="3685658389"/>
                    </a:ext>
                  </a:extLst>
                </a:gridCol>
                <a:gridCol w="438653">
                  <a:extLst>
                    <a:ext uri="{9D8B030D-6E8A-4147-A177-3AD203B41FA5}">
                      <a16:colId xmlns:a16="http://schemas.microsoft.com/office/drawing/2014/main" val="3803436725"/>
                    </a:ext>
                  </a:extLst>
                </a:gridCol>
                <a:gridCol w="438653">
                  <a:extLst>
                    <a:ext uri="{9D8B030D-6E8A-4147-A177-3AD203B41FA5}">
                      <a16:colId xmlns:a16="http://schemas.microsoft.com/office/drawing/2014/main" val="858301893"/>
                    </a:ext>
                  </a:extLst>
                </a:gridCol>
                <a:gridCol w="1526145">
                  <a:extLst>
                    <a:ext uri="{9D8B030D-6E8A-4147-A177-3AD203B41FA5}">
                      <a16:colId xmlns:a16="http://schemas.microsoft.com/office/drawing/2014/main" val="709734550"/>
                    </a:ext>
                  </a:extLst>
                </a:gridCol>
              </a:tblGrid>
              <a:tr h="422172">
                <a:tc>
                  <a:txBody>
                    <a:bodyPr/>
                    <a:lstStyle/>
                    <a:p>
                      <a:pPr algn="l" fontAlgn="b"/>
                      <a:r>
                        <a:rPr lang="en-CA" sz="1400" u="none" strike="noStrike" dirty="0">
                          <a:effectLst/>
                        </a:rPr>
                        <a:t>Exclusive entry</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1</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2</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4</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Entry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a:effectLst/>
                        </a:rPr>
                        <a:t>Anyone can join</a:t>
                      </a:r>
                      <a:endParaRPr lang="en-CA" sz="1400" b="0" i="0" u="none" strike="noStrike">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735673943"/>
                  </a:ext>
                </a:extLst>
              </a:tr>
              <a:tr h="425590">
                <a:tc>
                  <a:txBody>
                    <a:bodyPr/>
                    <a:lstStyle/>
                    <a:p>
                      <a:pPr algn="l" fontAlgn="b"/>
                      <a:r>
                        <a:rPr lang="en-CA" sz="1400" u="none" strike="noStrike">
                          <a:effectLst/>
                        </a:rPr>
                        <a:t>Only from one location</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2</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3</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5</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Space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6</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a:effectLst/>
                        </a:rPr>
                        <a:t>Anywhere</a:t>
                      </a:r>
                      <a:endParaRPr lang="en-CA" sz="1400" b="0" i="0" u="none" strike="noStrike">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656460818"/>
                  </a:ext>
                </a:extLst>
              </a:tr>
              <a:tr h="422172">
                <a:tc>
                  <a:txBody>
                    <a:bodyPr/>
                    <a:lstStyle/>
                    <a:p>
                      <a:pPr algn="l" fontAlgn="b"/>
                      <a:r>
                        <a:rPr lang="en-CA" sz="1400" u="none" strike="noStrike">
                          <a:effectLst/>
                        </a:rPr>
                        <a:t>Specific sechedule</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3</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5</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a:effectLst/>
                        </a:rPr>
                        <a:t>Time </a:t>
                      </a:r>
                      <a:endParaRPr lang="en-CA" sz="2000" b="1"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7</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8</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a:effectLst/>
                        </a:rPr>
                        <a:t>Anytime</a:t>
                      </a:r>
                      <a:endParaRPr lang="en-CA" sz="1400" b="0" i="0" u="none" strike="noStrike">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988785538"/>
                  </a:ext>
                </a:extLst>
              </a:tr>
              <a:tr h="422172">
                <a:tc>
                  <a:txBody>
                    <a:bodyPr/>
                    <a:lstStyle/>
                    <a:p>
                      <a:pPr algn="l" fontAlgn="b"/>
                      <a:r>
                        <a:rPr lang="en-CA" sz="1400" u="none" strike="noStrike">
                          <a:effectLst/>
                        </a:rPr>
                        <a:t>Fixed courses</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5</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Subject of study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9</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10</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a:effectLst/>
                        </a:rPr>
                        <a:t>A la carte</a:t>
                      </a:r>
                      <a:endParaRPr lang="en-CA" sz="1400" b="0" i="0" u="none" strike="noStrike">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479707511"/>
                  </a:ext>
                </a:extLst>
              </a:tr>
              <a:tr h="422172">
                <a:tc>
                  <a:txBody>
                    <a:bodyPr/>
                    <a:lstStyle/>
                    <a:p>
                      <a:pPr algn="l" fontAlgn="b"/>
                      <a:r>
                        <a:rPr lang="en-CA" sz="1400" u="none" strike="noStrike">
                          <a:effectLst/>
                        </a:rPr>
                        <a:t>Sage on the stage</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1</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5</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Pedagogy</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10</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Highly collaborative</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91046926"/>
                  </a:ext>
                </a:extLst>
              </a:tr>
              <a:tr h="425590">
                <a:tc>
                  <a:txBody>
                    <a:bodyPr/>
                    <a:lstStyle/>
                    <a:p>
                      <a:pPr algn="l" fontAlgn="b"/>
                      <a:r>
                        <a:rPr lang="en-CA" sz="1400" u="none" strike="noStrike">
                          <a:effectLst/>
                        </a:rPr>
                        <a:t>Proprietory tools; less options</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Technology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Open tools; more options</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930663561"/>
                  </a:ext>
                </a:extLst>
              </a:tr>
              <a:tr h="606276">
                <a:tc>
                  <a:txBody>
                    <a:bodyPr/>
                    <a:lstStyle/>
                    <a:p>
                      <a:pPr algn="l" fontAlgn="b"/>
                      <a:r>
                        <a:rPr lang="en-CA" sz="1400" u="none" strike="noStrike">
                          <a:effectLst/>
                        </a:rPr>
                        <a:t>Copyrighted</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4</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Learning resources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Openly licensed</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692856606"/>
                  </a:ext>
                </a:extLst>
              </a:tr>
              <a:tr h="425590">
                <a:tc>
                  <a:txBody>
                    <a:bodyPr/>
                    <a:lstStyle/>
                    <a:p>
                      <a:pPr algn="l" fontAlgn="b"/>
                      <a:r>
                        <a:rPr lang="en-CA" sz="1400" u="none" strike="noStrike">
                          <a:effectLst/>
                        </a:rPr>
                        <a:t>Institution paced; fixed</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4</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Assessment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Learner paced; multiple pathways</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2265082565"/>
                  </a:ext>
                </a:extLst>
              </a:tr>
              <a:tr h="425590">
                <a:tc>
                  <a:txBody>
                    <a:bodyPr/>
                    <a:lstStyle/>
                    <a:p>
                      <a:pPr algn="l" fontAlgn="b"/>
                      <a:r>
                        <a:rPr lang="en-CA" sz="1400" u="none" strike="noStrike">
                          <a:effectLst/>
                        </a:rPr>
                        <a:t>Less recognition</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4</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Credentials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Recognised everywhere</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2225219707"/>
                  </a:ext>
                </a:extLst>
              </a:tr>
              <a:tr h="422172">
                <a:tc>
                  <a:txBody>
                    <a:bodyPr/>
                    <a:lstStyle/>
                    <a:p>
                      <a:pPr algn="l" fontAlgn="b"/>
                      <a:r>
                        <a:rPr lang="en-CA" sz="1400" u="none" strike="noStrike">
                          <a:effectLst/>
                        </a:rPr>
                        <a:t>High</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2</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3</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4</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dirty="0">
                          <a:effectLst/>
                        </a:rPr>
                        <a:t>5</a:t>
                      </a:r>
                      <a:endParaRPr lang="en-CA" sz="1400" b="0"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2000" u="none" strike="noStrike" dirty="0">
                          <a:effectLst/>
                        </a:rPr>
                        <a:t>Cost </a:t>
                      </a:r>
                      <a:endParaRPr lang="en-CA" sz="2000" b="1" i="0" u="none" strike="noStrike" dirty="0">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6</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7</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8</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9</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ctr" fontAlgn="b"/>
                      <a:r>
                        <a:rPr lang="en-CA" sz="1400" u="none" strike="noStrike">
                          <a:effectLst/>
                        </a:rPr>
                        <a:t>10</a:t>
                      </a:r>
                      <a:endParaRPr lang="en-CA" sz="1400" b="0" i="0" u="none" strike="noStrike">
                        <a:solidFill>
                          <a:srgbClr val="000000"/>
                        </a:solidFill>
                        <a:effectLst/>
                        <a:latin typeface="Calibri" panose="020F0502020204030204" pitchFamily="34" charset="0"/>
                      </a:endParaRPr>
                    </a:p>
                  </a:txBody>
                  <a:tcPr marL="4036" marR="4036" marT="4036" marB="0" anchor="b"/>
                </a:tc>
                <a:tc>
                  <a:txBody>
                    <a:bodyPr/>
                    <a:lstStyle/>
                    <a:p>
                      <a:pPr algn="l" fontAlgn="b"/>
                      <a:r>
                        <a:rPr lang="en-CA" sz="1400" u="none" strike="noStrike" dirty="0">
                          <a:effectLst/>
                        </a:rPr>
                        <a:t>Zero; low</a:t>
                      </a:r>
                      <a:endParaRPr lang="en-CA" sz="1400" b="0" i="0" u="none" strike="noStrike" dirty="0">
                        <a:solidFill>
                          <a:srgbClr val="000000"/>
                        </a:solidFill>
                        <a:effectLst/>
                        <a:latin typeface="Calibri" panose="020F0502020204030204" pitchFamily="34" charset="0"/>
                      </a:endParaRPr>
                    </a:p>
                  </a:txBody>
                  <a:tcPr marL="4036" marR="4036" marT="4036" marB="0" anchor="b"/>
                </a:tc>
                <a:extLst>
                  <a:ext uri="{0D108BD9-81ED-4DB2-BD59-A6C34878D82A}">
                    <a16:rowId xmlns:a16="http://schemas.microsoft.com/office/drawing/2014/main" val="373724038"/>
                  </a:ext>
                </a:extLst>
              </a:tr>
            </a:tbl>
          </a:graphicData>
        </a:graphic>
      </p:graphicFrame>
      <p:sp>
        <p:nvSpPr>
          <p:cNvPr id="3" name="Oval 2">
            <a:extLst>
              <a:ext uri="{FF2B5EF4-FFF2-40B4-BE49-F238E27FC236}">
                <a16:creationId xmlns:a16="http://schemas.microsoft.com/office/drawing/2014/main" id="{C1B3FD8C-F920-4FD2-A37B-EAB87E03E071}"/>
              </a:ext>
            </a:extLst>
          </p:cNvPr>
          <p:cNvSpPr/>
          <p:nvPr/>
        </p:nvSpPr>
        <p:spPr>
          <a:xfrm>
            <a:off x="5449229" y="1732156"/>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Oval 4">
            <a:extLst>
              <a:ext uri="{FF2B5EF4-FFF2-40B4-BE49-F238E27FC236}">
                <a16:creationId xmlns:a16="http://schemas.microsoft.com/office/drawing/2014/main" id="{B8DD8BC4-3D03-47F9-986C-8D5908546AE3}"/>
              </a:ext>
            </a:extLst>
          </p:cNvPr>
          <p:cNvSpPr/>
          <p:nvPr/>
        </p:nvSpPr>
        <p:spPr>
          <a:xfrm>
            <a:off x="7209263" y="2137317"/>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Oval 5">
            <a:extLst>
              <a:ext uri="{FF2B5EF4-FFF2-40B4-BE49-F238E27FC236}">
                <a16:creationId xmlns:a16="http://schemas.microsoft.com/office/drawing/2014/main" id="{C3075FB8-FB18-4F84-9E3B-D3D5BA76AC02}"/>
              </a:ext>
            </a:extLst>
          </p:cNvPr>
          <p:cNvSpPr/>
          <p:nvPr/>
        </p:nvSpPr>
        <p:spPr>
          <a:xfrm>
            <a:off x="7209263" y="2562933"/>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Oval 7">
            <a:extLst>
              <a:ext uri="{FF2B5EF4-FFF2-40B4-BE49-F238E27FC236}">
                <a16:creationId xmlns:a16="http://schemas.microsoft.com/office/drawing/2014/main" id="{7613319E-BCA5-4000-AAB8-7543E742407E}"/>
              </a:ext>
            </a:extLst>
          </p:cNvPr>
          <p:cNvSpPr/>
          <p:nvPr/>
        </p:nvSpPr>
        <p:spPr>
          <a:xfrm>
            <a:off x="5889702" y="2982963"/>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a:extLst>
              <a:ext uri="{FF2B5EF4-FFF2-40B4-BE49-F238E27FC236}">
                <a16:creationId xmlns:a16="http://schemas.microsoft.com/office/drawing/2014/main" id="{31268EEA-CED8-4A14-B00B-5245A40EC66B}"/>
              </a:ext>
            </a:extLst>
          </p:cNvPr>
          <p:cNvSpPr/>
          <p:nvPr/>
        </p:nvSpPr>
        <p:spPr>
          <a:xfrm>
            <a:off x="3313771" y="3430870"/>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a:extLst>
              <a:ext uri="{FF2B5EF4-FFF2-40B4-BE49-F238E27FC236}">
                <a16:creationId xmlns:a16="http://schemas.microsoft.com/office/drawing/2014/main" id="{09FAFA09-DB87-473F-8056-723F67BB9F58}"/>
              </a:ext>
            </a:extLst>
          </p:cNvPr>
          <p:cNvSpPr/>
          <p:nvPr/>
        </p:nvSpPr>
        <p:spPr>
          <a:xfrm>
            <a:off x="2009078" y="3859955"/>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a:extLst>
              <a:ext uri="{FF2B5EF4-FFF2-40B4-BE49-F238E27FC236}">
                <a16:creationId xmlns:a16="http://schemas.microsoft.com/office/drawing/2014/main" id="{86A801F8-60F0-4099-8081-00416D43EDE8}"/>
              </a:ext>
            </a:extLst>
          </p:cNvPr>
          <p:cNvSpPr/>
          <p:nvPr/>
        </p:nvSpPr>
        <p:spPr>
          <a:xfrm>
            <a:off x="3313770" y="4465789"/>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a:extLst>
              <a:ext uri="{FF2B5EF4-FFF2-40B4-BE49-F238E27FC236}">
                <a16:creationId xmlns:a16="http://schemas.microsoft.com/office/drawing/2014/main" id="{F0AAC8F7-93AC-4396-9322-33AB48BE2FFB}"/>
              </a:ext>
            </a:extLst>
          </p:cNvPr>
          <p:cNvSpPr/>
          <p:nvPr/>
        </p:nvSpPr>
        <p:spPr>
          <a:xfrm>
            <a:off x="1555595" y="4878384"/>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a:extLst>
              <a:ext uri="{FF2B5EF4-FFF2-40B4-BE49-F238E27FC236}">
                <a16:creationId xmlns:a16="http://schemas.microsoft.com/office/drawing/2014/main" id="{64538E5D-B52E-47DB-A4FA-CBE40542C815}"/>
              </a:ext>
            </a:extLst>
          </p:cNvPr>
          <p:cNvSpPr/>
          <p:nvPr/>
        </p:nvSpPr>
        <p:spPr>
          <a:xfrm>
            <a:off x="3313770" y="5307873"/>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a:extLst>
              <a:ext uri="{FF2B5EF4-FFF2-40B4-BE49-F238E27FC236}">
                <a16:creationId xmlns:a16="http://schemas.microsoft.com/office/drawing/2014/main" id="{D1C12F87-26DC-4840-BBEF-2620176BFDB0}"/>
              </a:ext>
            </a:extLst>
          </p:cNvPr>
          <p:cNvSpPr/>
          <p:nvPr/>
        </p:nvSpPr>
        <p:spPr>
          <a:xfrm>
            <a:off x="5432502" y="5753470"/>
            <a:ext cx="237893" cy="25276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5" name="Straight Connector 14">
            <a:extLst>
              <a:ext uri="{FF2B5EF4-FFF2-40B4-BE49-F238E27FC236}">
                <a16:creationId xmlns:a16="http://schemas.microsoft.com/office/drawing/2014/main" id="{A0A65F25-273F-4ECB-A9A6-C774BF2F36DE}"/>
              </a:ext>
            </a:extLst>
          </p:cNvPr>
          <p:cNvCxnSpPr>
            <a:endCxn id="5" idx="2"/>
          </p:cNvCxnSpPr>
          <p:nvPr/>
        </p:nvCxnSpPr>
        <p:spPr>
          <a:xfrm>
            <a:off x="5670395" y="1984917"/>
            <a:ext cx="1538868" cy="278781"/>
          </a:xfrm>
          <a:prstGeom prst="line">
            <a:avLst/>
          </a:prstGeom>
          <a:ln w="12700" cmpd="sng">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FE22436-6407-40BF-BA69-7E8EF71046A3}"/>
              </a:ext>
            </a:extLst>
          </p:cNvPr>
          <p:cNvCxnSpPr>
            <a:endCxn id="6" idx="0"/>
          </p:cNvCxnSpPr>
          <p:nvPr/>
        </p:nvCxnSpPr>
        <p:spPr>
          <a:xfrm>
            <a:off x="7328209" y="2390078"/>
            <a:ext cx="1" cy="17285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E474F7E-A78B-4995-B7C2-6FE88A1A50B1}"/>
              </a:ext>
            </a:extLst>
          </p:cNvPr>
          <p:cNvCxnSpPr>
            <a:cxnSpLocks/>
            <a:stCxn id="6" idx="3"/>
            <a:endCxn id="8" idx="7"/>
          </p:cNvCxnSpPr>
          <p:nvPr/>
        </p:nvCxnSpPr>
        <p:spPr>
          <a:xfrm flipH="1">
            <a:off x="6092756" y="2778678"/>
            <a:ext cx="1151346" cy="241301"/>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132096C-7B46-47F4-80DE-CBF8335435AC}"/>
              </a:ext>
            </a:extLst>
          </p:cNvPr>
          <p:cNvCxnSpPr>
            <a:stCxn id="8" idx="2"/>
            <a:endCxn id="9" idx="7"/>
          </p:cNvCxnSpPr>
          <p:nvPr/>
        </p:nvCxnSpPr>
        <p:spPr>
          <a:xfrm flipH="1">
            <a:off x="3516825" y="3109344"/>
            <a:ext cx="2372877" cy="35854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6E92CFE-66B6-43B4-99CB-47F78AFB9842}"/>
              </a:ext>
            </a:extLst>
          </p:cNvPr>
          <p:cNvCxnSpPr>
            <a:stCxn id="9" idx="3"/>
            <a:endCxn id="10" idx="7"/>
          </p:cNvCxnSpPr>
          <p:nvPr/>
        </p:nvCxnSpPr>
        <p:spPr>
          <a:xfrm flipH="1">
            <a:off x="2212132" y="3646615"/>
            <a:ext cx="1136478" cy="250356"/>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D664927-6EA0-4BCA-928D-FDDDA36DD2A6}"/>
              </a:ext>
            </a:extLst>
          </p:cNvPr>
          <p:cNvCxnSpPr>
            <a:stCxn id="10" idx="5"/>
            <a:endCxn id="11" idx="1"/>
          </p:cNvCxnSpPr>
          <p:nvPr/>
        </p:nvCxnSpPr>
        <p:spPr>
          <a:xfrm>
            <a:off x="2212132" y="4075700"/>
            <a:ext cx="1136477" cy="427105"/>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369A240-7FAF-4E19-A753-8D423E514E7E}"/>
              </a:ext>
            </a:extLst>
          </p:cNvPr>
          <p:cNvCxnSpPr>
            <a:stCxn id="11" idx="3"/>
            <a:endCxn id="12" idx="6"/>
          </p:cNvCxnSpPr>
          <p:nvPr/>
        </p:nvCxnSpPr>
        <p:spPr>
          <a:xfrm flipH="1">
            <a:off x="1793488" y="4681534"/>
            <a:ext cx="1555121" cy="323231"/>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4CF4154-959C-468C-BC3F-2300AD31D185}"/>
              </a:ext>
            </a:extLst>
          </p:cNvPr>
          <p:cNvCxnSpPr>
            <a:stCxn id="12" idx="5"/>
            <a:endCxn id="13" idx="1"/>
          </p:cNvCxnSpPr>
          <p:nvPr/>
        </p:nvCxnSpPr>
        <p:spPr>
          <a:xfrm>
            <a:off x="1758649" y="5094129"/>
            <a:ext cx="1589960" cy="25076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CA7395A1-ADA5-4964-8944-DEB8D4DA8B2A}"/>
              </a:ext>
            </a:extLst>
          </p:cNvPr>
          <p:cNvCxnSpPr>
            <a:stCxn id="13" idx="5"/>
            <a:endCxn id="14" idx="2"/>
          </p:cNvCxnSpPr>
          <p:nvPr/>
        </p:nvCxnSpPr>
        <p:spPr>
          <a:xfrm>
            <a:off x="3516824" y="5523618"/>
            <a:ext cx="1915678" cy="356233"/>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18A3BAB8-1D85-4FC9-AA40-F65D83EE60B9}"/>
              </a:ext>
            </a:extLst>
          </p:cNvPr>
          <p:cNvSpPr txBox="1"/>
          <p:nvPr/>
        </p:nvSpPr>
        <p:spPr>
          <a:xfrm>
            <a:off x="2535735" y="6149957"/>
            <a:ext cx="4004109" cy="369332"/>
          </a:xfrm>
          <a:prstGeom prst="rect">
            <a:avLst/>
          </a:prstGeom>
          <a:noFill/>
        </p:spPr>
        <p:txBody>
          <a:bodyPr wrap="none" rtlCol="0">
            <a:spAutoFit/>
          </a:bodyPr>
          <a:lstStyle/>
          <a:p>
            <a:r>
              <a:rPr lang="en-US" dirty="0"/>
              <a:t>Score of a hypothetical DE institution: 57</a:t>
            </a:r>
            <a:endParaRPr lang="en-CA" dirty="0"/>
          </a:p>
        </p:txBody>
      </p:sp>
    </p:spTree>
    <p:extLst>
      <p:ext uri="{BB962C8B-B14F-4D97-AF65-F5344CB8AC3E}">
        <p14:creationId xmlns:p14="http://schemas.microsoft.com/office/powerpoint/2010/main" val="1310880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33452-D14F-4DD6-826C-E24BFA55DFC6}"/>
              </a:ext>
            </a:extLst>
          </p:cNvPr>
          <p:cNvSpPr>
            <a:spLocks noGrp="1"/>
          </p:cNvSpPr>
          <p:nvPr>
            <p:ph type="title"/>
          </p:nvPr>
        </p:nvSpPr>
        <p:spPr>
          <a:xfrm>
            <a:off x="0" y="0"/>
            <a:ext cx="9144000" cy="1325563"/>
          </a:xfrm>
          <a:solidFill>
            <a:schemeClr val="accent5">
              <a:lumMod val="75000"/>
            </a:schemeClr>
          </a:solidFill>
        </p:spPr>
        <p:txBody>
          <a:bodyPr/>
          <a:lstStyle/>
          <a:p>
            <a:r>
              <a:rPr lang="en-CA" dirty="0">
                <a:solidFill>
                  <a:schemeClr val="bg1"/>
                </a:solidFill>
              </a:rPr>
              <a:t>Three Foundations of Openness</a:t>
            </a:r>
          </a:p>
        </p:txBody>
      </p:sp>
      <p:sp>
        <p:nvSpPr>
          <p:cNvPr id="4" name="Rectangle: Rounded Corners 3">
            <a:extLst>
              <a:ext uri="{FF2B5EF4-FFF2-40B4-BE49-F238E27FC236}">
                <a16:creationId xmlns:a16="http://schemas.microsoft.com/office/drawing/2014/main" id="{E7E61E76-158A-4B1D-B6AA-F30738528739}"/>
              </a:ext>
            </a:extLst>
          </p:cNvPr>
          <p:cNvSpPr/>
          <p:nvPr/>
        </p:nvSpPr>
        <p:spPr>
          <a:xfrm>
            <a:off x="1614488" y="2650923"/>
            <a:ext cx="1889760" cy="1889760"/>
          </a:xfrm>
          <a:prstGeom prst="roundRect">
            <a:avLst/>
          </a:prstGeom>
          <a:solidFill>
            <a:srgbClr val="CFA0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sp>
        <p:nvSpPr>
          <p:cNvPr id="5" name="Rectangle: Rounded Corners 4">
            <a:extLst>
              <a:ext uri="{FF2B5EF4-FFF2-40B4-BE49-F238E27FC236}">
                <a16:creationId xmlns:a16="http://schemas.microsoft.com/office/drawing/2014/main" id="{AA83C920-E0DE-46F6-B552-F38A475CED73}"/>
              </a:ext>
            </a:extLst>
          </p:cNvPr>
          <p:cNvSpPr/>
          <p:nvPr/>
        </p:nvSpPr>
        <p:spPr>
          <a:xfrm>
            <a:off x="3586163" y="2643009"/>
            <a:ext cx="1889760" cy="1889760"/>
          </a:xfrm>
          <a:prstGeom prst="roundRect">
            <a:avLst/>
          </a:prstGeom>
          <a:solidFill>
            <a:srgbClr val="467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sp>
        <p:nvSpPr>
          <p:cNvPr id="6" name="Rectangle: Rounded Corners 5">
            <a:extLst>
              <a:ext uri="{FF2B5EF4-FFF2-40B4-BE49-F238E27FC236}">
                <a16:creationId xmlns:a16="http://schemas.microsoft.com/office/drawing/2014/main" id="{080226DC-FE10-4C48-BF44-D290FFDB03A4}"/>
              </a:ext>
            </a:extLst>
          </p:cNvPr>
          <p:cNvSpPr/>
          <p:nvPr/>
        </p:nvSpPr>
        <p:spPr>
          <a:xfrm>
            <a:off x="5531168" y="2649614"/>
            <a:ext cx="1889760" cy="1889760"/>
          </a:xfrm>
          <a:prstGeom prst="roundRect">
            <a:avLst/>
          </a:prstGeom>
          <a:solidFill>
            <a:srgbClr val="BABE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sp>
        <p:nvSpPr>
          <p:cNvPr id="18" name="TextBox 17">
            <a:extLst>
              <a:ext uri="{FF2B5EF4-FFF2-40B4-BE49-F238E27FC236}">
                <a16:creationId xmlns:a16="http://schemas.microsoft.com/office/drawing/2014/main" id="{C195306D-14BA-492E-92E3-70DC543EDE9B}"/>
              </a:ext>
            </a:extLst>
          </p:cNvPr>
          <p:cNvSpPr txBox="1"/>
          <p:nvPr/>
        </p:nvSpPr>
        <p:spPr>
          <a:xfrm>
            <a:off x="1614488" y="4705227"/>
            <a:ext cx="1889760" cy="461665"/>
          </a:xfrm>
          <a:prstGeom prst="rect">
            <a:avLst/>
          </a:prstGeom>
          <a:noFill/>
        </p:spPr>
        <p:txBody>
          <a:bodyPr wrap="square" rtlCol="0">
            <a:spAutoFit/>
          </a:bodyPr>
          <a:lstStyle/>
          <a:p>
            <a:pPr algn="ctr"/>
            <a:r>
              <a:rPr lang="en-US" sz="2400" dirty="0"/>
              <a:t>Fairness</a:t>
            </a:r>
          </a:p>
        </p:txBody>
      </p:sp>
      <p:sp>
        <p:nvSpPr>
          <p:cNvPr id="19" name="TextBox 18">
            <a:extLst>
              <a:ext uri="{FF2B5EF4-FFF2-40B4-BE49-F238E27FC236}">
                <a16:creationId xmlns:a16="http://schemas.microsoft.com/office/drawing/2014/main" id="{92CA5D82-4D15-49A7-8D92-6F8CCEB736F0}"/>
              </a:ext>
            </a:extLst>
          </p:cNvPr>
          <p:cNvSpPr txBox="1"/>
          <p:nvPr/>
        </p:nvSpPr>
        <p:spPr>
          <a:xfrm>
            <a:off x="3554730" y="4705227"/>
            <a:ext cx="1889760" cy="461665"/>
          </a:xfrm>
          <a:prstGeom prst="rect">
            <a:avLst/>
          </a:prstGeom>
          <a:noFill/>
        </p:spPr>
        <p:txBody>
          <a:bodyPr wrap="square" rtlCol="0">
            <a:spAutoFit/>
          </a:bodyPr>
          <a:lstStyle/>
          <a:p>
            <a:pPr algn="ctr"/>
            <a:r>
              <a:rPr lang="en-US" sz="2400" dirty="0"/>
              <a:t>Flexibility</a:t>
            </a:r>
          </a:p>
        </p:txBody>
      </p:sp>
      <p:sp>
        <p:nvSpPr>
          <p:cNvPr id="20" name="TextBox 19">
            <a:extLst>
              <a:ext uri="{FF2B5EF4-FFF2-40B4-BE49-F238E27FC236}">
                <a16:creationId xmlns:a16="http://schemas.microsoft.com/office/drawing/2014/main" id="{8B5225FB-6824-4AC2-90D2-21B7C669FCE2}"/>
              </a:ext>
            </a:extLst>
          </p:cNvPr>
          <p:cNvSpPr txBox="1"/>
          <p:nvPr/>
        </p:nvSpPr>
        <p:spPr>
          <a:xfrm>
            <a:off x="5531168" y="4705227"/>
            <a:ext cx="1889760" cy="461665"/>
          </a:xfrm>
          <a:prstGeom prst="rect">
            <a:avLst/>
          </a:prstGeom>
          <a:noFill/>
        </p:spPr>
        <p:txBody>
          <a:bodyPr wrap="square" rtlCol="0">
            <a:spAutoFit/>
          </a:bodyPr>
          <a:lstStyle/>
          <a:p>
            <a:pPr algn="ctr"/>
            <a:r>
              <a:rPr lang="en-US" sz="2400" dirty="0"/>
              <a:t>Freedom</a:t>
            </a:r>
            <a:endParaRPr lang="en-CA" sz="1350" dirty="0"/>
          </a:p>
        </p:txBody>
      </p:sp>
      <p:pic>
        <p:nvPicPr>
          <p:cNvPr id="6146" name="Picture 2" descr="Image result for flexibility icon">
            <a:extLst>
              <a:ext uri="{FF2B5EF4-FFF2-40B4-BE49-F238E27FC236}">
                <a16:creationId xmlns:a16="http://schemas.microsoft.com/office/drawing/2014/main" id="{B4B34EA6-0EEB-4424-A04D-A5979736E7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12833" y="2634374"/>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9" name="Graphic 8" descr="Unlock">
            <a:extLst>
              <a:ext uri="{FF2B5EF4-FFF2-40B4-BE49-F238E27FC236}">
                <a16:creationId xmlns:a16="http://schemas.microsoft.com/office/drawing/2014/main" id="{12CBF209-AF21-4261-9CD4-B4F221EF8BB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813449" y="2877014"/>
            <a:ext cx="1345580" cy="1345580"/>
          </a:xfrm>
          <a:prstGeom prst="rect">
            <a:avLst/>
          </a:prstGeom>
        </p:spPr>
      </p:pic>
      <p:pic>
        <p:nvPicPr>
          <p:cNvPr id="6148" name="Picture 4" descr="Image result for fairness icon">
            <a:extLst>
              <a:ext uri="{FF2B5EF4-FFF2-40B4-BE49-F238E27FC236}">
                <a16:creationId xmlns:a16="http://schemas.microsoft.com/office/drawing/2014/main" id="{29B4D06C-B9AF-40A5-92B1-1BFA270B46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03031" y="2649614"/>
            <a:ext cx="1712673" cy="1712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5578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947739"/>
            <a:ext cx="7886700" cy="2852737"/>
          </a:xfrm>
        </p:spPr>
        <p:txBody>
          <a:bodyPr>
            <a:normAutofit/>
          </a:bodyPr>
          <a:lstStyle/>
          <a:p>
            <a:r>
              <a:rPr lang="en-US" sz="11500" dirty="0"/>
              <a:t>Thank you</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47312" y="4323080"/>
            <a:ext cx="989222" cy="1277620"/>
          </a:xfrm>
          <a:prstGeom prst="rect">
            <a:avLst/>
          </a:prstGeom>
        </p:spPr>
      </p:pic>
      <p:sp>
        <p:nvSpPr>
          <p:cNvPr id="3" name="TextBox 2">
            <a:extLst>
              <a:ext uri="{FF2B5EF4-FFF2-40B4-BE49-F238E27FC236}">
                <a16:creationId xmlns:a16="http://schemas.microsoft.com/office/drawing/2014/main" id="{A691070D-2381-40E2-9CA2-F28E0554A16C}"/>
              </a:ext>
            </a:extLst>
          </p:cNvPr>
          <p:cNvSpPr txBox="1"/>
          <p:nvPr/>
        </p:nvSpPr>
        <p:spPr>
          <a:xfrm>
            <a:off x="3346523" y="5679440"/>
            <a:ext cx="2590800" cy="584775"/>
          </a:xfrm>
          <a:prstGeom prst="rect">
            <a:avLst/>
          </a:prstGeom>
          <a:noFill/>
        </p:spPr>
        <p:txBody>
          <a:bodyPr wrap="square" rtlCol="0">
            <a:spAutoFit/>
          </a:bodyPr>
          <a:lstStyle/>
          <a:p>
            <a:pPr algn="ctr"/>
            <a:r>
              <a:rPr lang="en-US" sz="3200" dirty="0">
                <a:solidFill>
                  <a:schemeClr val="bg1"/>
                </a:solidFill>
              </a:rPr>
              <a:t>www.col.org</a:t>
            </a:r>
            <a:endParaRPr lang="en-CA" sz="3200" dirty="0">
              <a:solidFill>
                <a:schemeClr val="bg1"/>
              </a:solidFill>
            </a:endParaRPr>
          </a:p>
        </p:txBody>
      </p:sp>
    </p:spTree>
    <p:extLst>
      <p:ext uri="{BB962C8B-B14F-4D97-AF65-F5344CB8AC3E}">
        <p14:creationId xmlns:p14="http://schemas.microsoft.com/office/powerpoint/2010/main" val="3233236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CD31-BB44-46C5-82FB-3F7E4C2E0B14}"/>
              </a:ext>
            </a:extLst>
          </p:cNvPr>
          <p:cNvSpPr>
            <a:spLocks noGrp="1"/>
          </p:cNvSpPr>
          <p:nvPr>
            <p:ph type="title"/>
          </p:nvPr>
        </p:nvSpPr>
        <p:spPr>
          <a:xfrm>
            <a:off x="491490" y="365125"/>
            <a:ext cx="3840085" cy="1692794"/>
          </a:xfrm>
        </p:spPr>
        <p:txBody>
          <a:bodyPr>
            <a:normAutofit/>
          </a:bodyPr>
          <a:lstStyle/>
          <a:p>
            <a:r>
              <a:rPr lang="en-US" sz="4800" dirty="0"/>
              <a:t>Overview</a:t>
            </a:r>
            <a:endParaRPr lang="en-CA" sz="4800" dirty="0"/>
          </a:p>
        </p:txBody>
      </p:sp>
      <p:cxnSp>
        <p:nvCxnSpPr>
          <p:cNvPr id="15" name="Straight Arrow Connector 14">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490" y="2316480"/>
            <a:ext cx="3429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4F23C37-4F12-48F0-A687-0CB4334E86B1}"/>
              </a:ext>
            </a:extLst>
          </p:cNvPr>
          <p:cNvSpPr>
            <a:spLocks noGrp="1"/>
          </p:cNvSpPr>
          <p:nvPr>
            <p:ph idx="1"/>
          </p:nvPr>
        </p:nvSpPr>
        <p:spPr>
          <a:xfrm>
            <a:off x="491490" y="2575033"/>
            <a:ext cx="4734863" cy="4282954"/>
          </a:xfrm>
        </p:spPr>
        <p:txBody>
          <a:bodyPr>
            <a:normAutofit/>
          </a:bodyPr>
          <a:lstStyle/>
          <a:p>
            <a:r>
              <a:rPr lang="en-US" sz="3600" dirty="0"/>
              <a:t>Context</a:t>
            </a:r>
          </a:p>
          <a:p>
            <a:r>
              <a:rPr lang="en-US" sz="3600" dirty="0"/>
              <a:t>Evolution of ODL</a:t>
            </a:r>
          </a:p>
          <a:p>
            <a:r>
              <a:rPr lang="en-US" sz="3600" dirty="0"/>
              <a:t>ODL in the Commonwealth</a:t>
            </a:r>
          </a:p>
          <a:p>
            <a:r>
              <a:rPr lang="en-US" sz="3600" dirty="0"/>
              <a:t>Rethinking openness in Distance Education</a:t>
            </a:r>
          </a:p>
        </p:txBody>
      </p:sp>
      <p:pic>
        <p:nvPicPr>
          <p:cNvPr id="10" name="Picture 9" descr="A picture containing photo, man, different, people&#10;&#10;Description automatically generated">
            <a:extLst>
              <a:ext uri="{FF2B5EF4-FFF2-40B4-BE49-F238E27FC236}">
                <a16:creationId xmlns:a16="http://schemas.microsoft.com/office/drawing/2014/main" id="{FD3F0AAD-456F-41BB-A147-A9B70AC484D7}"/>
              </a:ext>
            </a:extLst>
          </p:cNvPr>
          <p:cNvPicPr>
            <a:picLocks noChangeAspect="1"/>
          </p:cNvPicPr>
          <p:nvPr/>
        </p:nvPicPr>
        <p:blipFill rotWithShape="1">
          <a:blip r:embed="rId2">
            <a:extLst>
              <a:ext uri="{28A0092B-C50C-407E-A947-70E740481C1C}">
                <a14:useLocalDpi xmlns:a14="http://schemas.microsoft.com/office/drawing/2010/main" val="0"/>
              </a:ext>
            </a:extLst>
          </a:blip>
          <a:srcRect l="15985" r="18535" b="-2"/>
          <a:stretch/>
        </p:blipFill>
        <p:spPr>
          <a:xfrm>
            <a:off x="4409136" y="10"/>
            <a:ext cx="4734863"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223999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BFE87-9BB1-4771-925F-49BC376F14E0}"/>
              </a:ext>
            </a:extLst>
          </p:cNvPr>
          <p:cNvSpPr>
            <a:spLocks noGrp="1"/>
          </p:cNvSpPr>
          <p:nvPr>
            <p:ph type="title"/>
          </p:nvPr>
        </p:nvSpPr>
        <p:spPr/>
        <p:txBody>
          <a:bodyPr/>
          <a:lstStyle/>
          <a:p>
            <a:r>
              <a:rPr lang="en-CA" dirty="0"/>
              <a:t>Context</a:t>
            </a:r>
          </a:p>
        </p:txBody>
      </p:sp>
    </p:spTree>
    <p:extLst>
      <p:ext uri="{BB962C8B-B14F-4D97-AF65-F5344CB8AC3E}">
        <p14:creationId xmlns:p14="http://schemas.microsoft.com/office/powerpoint/2010/main" val="3230507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1F7A71C-3D56-4ECC-A996-1E6E7D8798A3}"/>
              </a:ext>
            </a:extLst>
          </p:cNvPr>
          <p:cNvPicPr>
            <a:picLocks noChangeAspect="1"/>
          </p:cNvPicPr>
          <p:nvPr/>
        </p:nvPicPr>
        <p:blipFill>
          <a:blip r:embed="rId2"/>
          <a:stretch>
            <a:fillRect/>
          </a:stretch>
        </p:blipFill>
        <p:spPr>
          <a:xfrm rot="20332686">
            <a:off x="3005619" y="2501198"/>
            <a:ext cx="6934200" cy="3457575"/>
          </a:xfrm>
          <a:prstGeom prst="rect">
            <a:avLst/>
          </a:prstGeom>
        </p:spPr>
      </p:pic>
      <p:sp>
        <p:nvSpPr>
          <p:cNvPr id="2" name="Title 1">
            <a:extLst>
              <a:ext uri="{FF2B5EF4-FFF2-40B4-BE49-F238E27FC236}">
                <a16:creationId xmlns:a16="http://schemas.microsoft.com/office/drawing/2014/main" id="{0603CD31-BB44-46C5-82FB-3F7E4C2E0B14}"/>
              </a:ext>
            </a:extLst>
          </p:cNvPr>
          <p:cNvSpPr>
            <a:spLocks noGrp="1"/>
          </p:cNvSpPr>
          <p:nvPr>
            <p:ph type="title"/>
          </p:nvPr>
        </p:nvSpPr>
        <p:spPr>
          <a:xfrm>
            <a:off x="0" y="0"/>
            <a:ext cx="9144000" cy="1325563"/>
          </a:xfrm>
          <a:solidFill>
            <a:schemeClr val="accent5">
              <a:lumMod val="75000"/>
            </a:schemeClr>
          </a:solidFill>
        </p:spPr>
        <p:txBody>
          <a:bodyPr>
            <a:normAutofit/>
          </a:bodyPr>
          <a:lstStyle/>
          <a:p>
            <a:r>
              <a:rPr lang="en-US" sz="4800" dirty="0">
                <a:solidFill>
                  <a:schemeClr val="bg1">
                    <a:lumMod val="95000"/>
                  </a:schemeClr>
                </a:solidFill>
              </a:rPr>
              <a:t>Access to education</a:t>
            </a:r>
            <a:endParaRPr lang="en-CA" sz="4800" dirty="0">
              <a:solidFill>
                <a:schemeClr val="bg1">
                  <a:lumMod val="95000"/>
                </a:schemeClr>
              </a:solidFill>
            </a:endParaRPr>
          </a:p>
        </p:txBody>
      </p:sp>
      <p:sp>
        <p:nvSpPr>
          <p:cNvPr id="3" name="Content Placeholder 2">
            <a:extLst>
              <a:ext uri="{FF2B5EF4-FFF2-40B4-BE49-F238E27FC236}">
                <a16:creationId xmlns:a16="http://schemas.microsoft.com/office/drawing/2014/main" id="{14F23C37-4F12-48F0-A687-0CB4334E86B1}"/>
              </a:ext>
            </a:extLst>
          </p:cNvPr>
          <p:cNvSpPr>
            <a:spLocks noGrp="1"/>
          </p:cNvSpPr>
          <p:nvPr>
            <p:ph idx="1"/>
          </p:nvPr>
        </p:nvSpPr>
        <p:spPr>
          <a:xfrm>
            <a:off x="340976" y="1468689"/>
            <a:ext cx="3871430" cy="4351338"/>
          </a:xfrm>
        </p:spPr>
        <p:txBody>
          <a:bodyPr>
            <a:noAutofit/>
          </a:bodyPr>
          <a:lstStyle/>
          <a:p>
            <a:pPr>
              <a:lnSpc>
                <a:spcPct val="100000"/>
              </a:lnSpc>
              <a:spcBef>
                <a:spcPts val="0"/>
              </a:spcBef>
            </a:pPr>
            <a:r>
              <a:rPr lang="en-US" sz="3600" dirty="0"/>
              <a:t>258 million children out co school</a:t>
            </a:r>
          </a:p>
          <a:p>
            <a:pPr>
              <a:lnSpc>
                <a:spcPct val="100000"/>
              </a:lnSpc>
              <a:spcBef>
                <a:spcPts val="0"/>
              </a:spcBef>
            </a:pPr>
            <a:r>
              <a:rPr lang="en-US" sz="3600" dirty="0"/>
              <a:t>More than 50% of young people in 58 out of 133 countries have not completed upper secondary school</a:t>
            </a:r>
          </a:p>
        </p:txBody>
      </p:sp>
      <p:sp>
        <p:nvSpPr>
          <p:cNvPr id="8" name="TextBox 7">
            <a:extLst>
              <a:ext uri="{FF2B5EF4-FFF2-40B4-BE49-F238E27FC236}">
                <a16:creationId xmlns:a16="http://schemas.microsoft.com/office/drawing/2014/main" id="{EA6C4612-4ED7-4DE3-A82A-9DC08AFF44B7}"/>
              </a:ext>
            </a:extLst>
          </p:cNvPr>
          <p:cNvSpPr txBox="1"/>
          <p:nvPr/>
        </p:nvSpPr>
        <p:spPr>
          <a:xfrm>
            <a:off x="340976" y="6498943"/>
            <a:ext cx="1842171" cy="230832"/>
          </a:xfrm>
          <a:prstGeom prst="rect">
            <a:avLst/>
          </a:prstGeom>
          <a:noFill/>
        </p:spPr>
        <p:txBody>
          <a:bodyPr wrap="none" rtlCol="0">
            <a:spAutoFit/>
          </a:bodyPr>
          <a:lstStyle/>
          <a:p>
            <a:r>
              <a:rPr lang="en-CA" sz="900" dirty="0"/>
              <a:t>Source: </a:t>
            </a:r>
            <a:r>
              <a:rPr lang="en-CA" sz="900" dirty="0">
                <a:hlinkClick r:id="rId3"/>
              </a:rPr>
              <a:t>http://data.uis.unesco.org/</a:t>
            </a:r>
            <a:endParaRPr lang="en-CA" sz="900" dirty="0"/>
          </a:p>
        </p:txBody>
      </p:sp>
    </p:spTree>
    <p:extLst>
      <p:ext uri="{BB962C8B-B14F-4D97-AF65-F5344CB8AC3E}">
        <p14:creationId xmlns:p14="http://schemas.microsoft.com/office/powerpoint/2010/main" val="1087202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533BF-A2DE-4DA2-9E0B-6B59338DBCEF}"/>
              </a:ext>
            </a:extLst>
          </p:cNvPr>
          <p:cNvSpPr>
            <a:spLocks noGrp="1"/>
          </p:cNvSpPr>
          <p:nvPr>
            <p:ph type="title"/>
          </p:nvPr>
        </p:nvSpPr>
        <p:spPr>
          <a:xfrm>
            <a:off x="0" y="18255"/>
            <a:ext cx="9144000" cy="1325563"/>
          </a:xfrm>
          <a:solidFill>
            <a:schemeClr val="accent5">
              <a:lumMod val="75000"/>
            </a:schemeClr>
          </a:solidFill>
        </p:spPr>
        <p:txBody>
          <a:bodyPr>
            <a:normAutofit/>
          </a:bodyPr>
          <a:lstStyle/>
          <a:p>
            <a:r>
              <a:rPr lang="en-CA" sz="4800" dirty="0">
                <a:solidFill>
                  <a:schemeClr val="bg1">
                    <a:lumMod val="95000"/>
                  </a:schemeClr>
                </a:solidFill>
              </a:rPr>
              <a:t>Tertiary enrollment rate</a:t>
            </a:r>
          </a:p>
        </p:txBody>
      </p:sp>
      <p:graphicFrame>
        <p:nvGraphicFramePr>
          <p:cNvPr id="4" name="Chart 3">
            <a:extLst>
              <a:ext uri="{FF2B5EF4-FFF2-40B4-BE49-F238E27FC236}">
                <a16:creationId xmlns:a16="http://schemas.microsoft.com/office/drawing/2014/main" id="{4459862C-EDE9-4BE8-846E-8B4EB88DAA65}"/>
              </a:ext>
            </a:extLst>
          </p:cNvPr>
          <p:cNvGraphicFramePr>
            <a:graphicFrameLocks/>
          </p:cNvGraphicFramePr>
          <p:nvPr>
            <p:extLst>
              <p:ext uri="{D42A27DB-BD31-4B8C-83A1-F6EECF244321}">
                <p14:modId xmlns:p14="http://schemas.microsoft.com/office/powerpoint/2010/main" val="2423000837"/>
              </p:ext>
            </p:extLst>
          </p:nvPr>
        </p:nvGraphicFramePr>
        <p:xfrm>
          <a:off x="260311" y="1251350"/>
          <a:ext cx="8135006" cy="540613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9549534F-3177-449E-B83B-FE5993F79792}"/>
              </a:ext>
            </a:extLst>
          </p:cNvPr>
          <p:cNvSpPr txBox="1"/>
          <p:nvPr/>
        </p:nvSpPr>
        <p:spPr>
          <a:xfrm>
            <a:off x="755249" y="6556026"/>
            <a:ext cx="2417650" cy="207749"/>
          </a:xfrm>
          <a:prstGeom prst="rect">
            <a:avLst/>
          </a:prstGeom>
          <a:noFill/>
        </p:spPr>
        <p:txBody>
          <a:bodyPr wrap="none" rtlCol="0">
            <a:spAutoFit/>
          </a:bodyPr>
          <a:lstStyle/>
          <a:p>
            <a:r>
              <a:rPr lang="en-CA" sz="750" dirty="0"/>
              <a:t>Source: </a:t>
            </a:r>
            <a:r>
              <a:rPr lang="en-CA" sz="750" dirty="0">
                <a:hlinkClick r:id="rId4"/>
              </a:rPr>
              <a:t>https://data.worldbank.org/indicator/se.ter.enrr</a:t>
            </a:r>
            <a:r>
              <a:rPr lang="en-CA" sz="750" dirty="0"/>
              <a:t> </a:t>
            </a:r>
          </a:p>
        </p:txBody>
      </p:sp>
    </p:spTree>
    <p:extLst>
      <p:ext uri="{BB962C8B-B14F-4D97-AF65-F5344CB8AC3E}">
        <p14:creationId xmlns:p14="http://schemas.microsoft.com/office/powerpoint/2010/main" val="2854447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7f63a0c-3387-4091-80af-370ec6ca6610">
      <Value>424</Value>
    </TaxCatchAll>
    <TaxKeywordTaxHTField xmlns="d7f63a0c-3387-4091-80af-370ec6ca6610">
      <Terms xmlns="http://schemas.microsoft.com/office/infopath/2007/PartnerControls"/>
    </TaxKeywordTaxHTField>
    <_dlc_DocId xmlns="d7f63a0c-3387-4091-80af-370ec6ca6610">QKDJTPZ2MZUH-49-11926</_dlc_DocId>
    <_dlc_DocIdUrl xmlns="d7f63a0c-3387-4091-80af-370ec6ca6610">
      <Url>http://connect.col.org/PresidentOffice/_layouts/DocIdRedir.aspx?ID=QKDJTPZ2MZUH-49-11926</Url>
      <Description>QKDJTPZ2MZUH-49-11926</Description>
    </_dlc_DocIdUrl>
    <Description0 xmlns="1d6b7383-7e41-4726-b05f-ac2dc8786e4c" xsi:nil="true"/>
    <Publication_x0020_Date xmlns="1d6b7383-7e41-4726-b05f-ac2dc8786e4c">2017-06-02T07:00:00+00:00</Publication_x0020_Date>
    <c1a183c9053e414f86275b227599bec0 xmlns="1d6b7383-7e41-4726-b05f-ac2dc8786e4c">
      <Terms xmlns="http://schemas.microsoft.com/office/infopath/2007/PartnerControls"/>
    </c1a183c9053e414f86275b227599bec0>
    <j061b942e8404477ac9ae56dc8b11adb xmlns="1d6b7383-7e41-4726-b05f-ac2dc8786e4c">
      <Terms xmlns="http://schemas.microsoft.com/office/infopath/2007/PartnerControls">
        <TermInfo xmlns="http://schemas.microsoft.com/office/infopath/2007/PartnerControls">
          <TermName xmlns="http://schemas.microsoft.com/office/infopath/2007/PartnerControls">President's Office</TermName>
          <TermId xmlns="http://schemas.microsoft.com/office/infopath/2007/PartnerControls">f10d0ace-75d4-486d-9a7f-000de40038e3</TermId>
        </TermInfo>
      </Term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6AEBA3-32B0-47BA-96F8-0A9021F2E158}">
  <ds:schemaRefs>
    <ds:schemaRef ds:uri="http://schemas.microsoft.com/office/infopath/2007/PartnerControls"/>
    <ds:schemaRef ds:uri="http://schemas.openxmlformats.org/package/2006/metadata/core-properties"/>
    <ds:schemaRef ds:uri="http://schemas.microsoft.com/office/2006/documentManagement/types"/>
    <ds:schemaRef ds:uri="http://schemas.microsoft.com/office/2006/metadata/properties"/>
    <ds:schemaRef ds:uri="d7f63a0c-3387-4091-80af-370ec6ca6610"/>
    <ds:schemaRef ds:uri="http://purl.org/dc/elements/1.1/"/>
    <ds:schemaRef ds:uri="http://purl.org/dc/terms/"/>
    <ds:schemaRef ds:uri="1d6b7383-7e41-4726-b05f-ac2dc8786e4c"/>
    <ds:schemaRef ds:uri="http://www.w3.org/XML/1998/namespace"/>
    <ds:schemaRef ds:uri="http://purl.org/dc/dcmitype/"/>
  </ds:schemaRefs>
</ds:datastoreItem>
</file>

<file path=customXml/itemProps2.xml><?xml version="1.0" encoding="utf-8"?>
<ds:datastoreItem xmlns:ds="http://schemas.openxmlformats.org/officeDocument/2006/customXml" ds:itemID="{25422305-2CEE-4C11-BD7F-4E563D95E538}">
  <ds:schemaRefs>
    <ds:schemaRef ds:uri="http://schemas.microsoft.com/sharepoint/events"/>
  </ds:schemaRefs>
</ds:datastoreItem>
</file>

<file path=customXml/itemProps3.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4.xml><?xml version="1.0" encoding="utf-8"?>
<ds:datastoreItem xmlns:ds="http://schemas.openxmlformats.org/officeDocument/2006/customXml" ds:itemID="{FFA53463-60F1-4D41-98EB-F96B30B534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617</TotalTime>
  <Words>2662</Words>
  <Application>Microsoft Office PowerPoint</Application>
  <PresentationFormat>On-screen Show (4:3)</PresentationFormat>
  <Paragraphs>572</Paragraphs>
  <Slides>54</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Calibri Light</vt:lpstr>
      <vt:lpstr>Georgia</vt:lpstr>
      <vt:lpstr>HelveticaNeueLT Std Cn</vt:lpstr>
      <vt:lpstr>HelveticaNeueLT Std Lt</vt:lpstr>
      <vt:lpstr>HelveticaNeueLT Std Lt Cn</vt:lpstr>
      <vt:lpstr>Office Theme</vt:lpstr>
      <vt:lpstr>PowerPoint Presentation</vt:lpstr>
      <vt:lpstr>Commonwealth Heads of Government Meeting Vancouver, 1987</vt:lpstr>
      <vt:lpstr>PowerPoint Presentation</vt:lpstr>
      <vt:lpstr>Learning for Sustainable Development</vt:lpstr>
      <vt:lpstr>PowerPoint Presentation</vt:lpstr>
      <vt:lpstr>Overview</vt:lpstr>
      <vt:lpstr>Context</vt:lpstr>
      <vt:lpstr>Access to education</vt:lpstr>
      <vt:lpstr>Tertiary enrollment rate</vt:lpstr>
      <vt:lpstr>Access to ICTs</vt:lpstr>
      <vt:lpstr>Access to learning resources</vt:lpstr>
      <vt:lpstr>Cost of tertiary education</vt:lpstr>
      <vt:lpstr>Skills shortage</vt:lpstr>
      <vt:lpstr>Youth unemployment </vt:lpstr>
      <vt:lpstr>Global educational Challenges</vt:lpstr>
      <vt:lpstr>Evolution of ODL</vt:lpstr>
      <vt:lpstr>PowerPoint Presentation</vt:lpstr>
      <vt:lpstr>Models of universities</vt:lpstr>
      <vt:lpstr>Innovations in teaching and learning </vt:lpstr>
      <vt:lpstr>ODL Over the Five Stages</vt:lpstr>
      <vt:lpstr>Disruption in Higher Education</vt:lpstr>
      <vt:lpstr>Industrial Model</vt:lpstr>
      <vt:lpstr>Models of Open Universities</vt:lpstr>
      <vt:lpstr>Single Mode Open Universities</vt:lpstr>
      <vt:lpstr>Dual-Mode Universities (Multimedia/Blended/ Online)</vt:lpstr>
      <vt:lpstr>Consortium Model</vt:lpstr>
      <vt:lpstr>Virtual Universities</vt:lpstr>
      <vt:lpstr>Multi-modal Universities</vt:lpstr>
      <vt:lpstr>Open Online Flexible and Technology-enhanced Models</vt:lpstr>
      <vt:lpstr>ODL in the Commonwealth</vt:lpstr>
      <vt:lpstr>PowerPoint Presentation</vt:lpstr>
      <vt:lpstr>PowerPoint Presentation</vt:lpstr>
      <vt:lpstr>Open Universities at a Glance</vt:lpstr>
      <vt:lpstr>Open Universities at a Glance</vt:lpstr>
      <vt:lpstr>Open Universities at a Glance</vt:lpstr>
      <vt:lpstr>Open Universities at a Glance</vt:lpstr>
      <vt:lpstr>Challenges for Universities</vt:lpstr>
      <vt:lpstr>Athabasca University, Canada</vt:lpstr>
      <vt:lpstr>The Open University, UK</vt:lpstr>
      <vt:lpstr>University of South Africa</vt:lpstr>
      <vt:lpstr>Other Examples</vt:lpstr>
      <vt:lpstr>Key Strategies</vt:lpstr>
      <vt:lpstr>Rethinking Openness in Distance Education</vt:lpstr>
      <vt:lpstr>Distance Learning</vt:lpstr>
      <vt:lpstr>Philosophy of Open-ness</vt:lpstr>
      <vt:lpstr>Open learning in practice</vt:lpstr>
      <vt:lpstr>Emerging areas of openness</vt:lpstr>
      <vt:lpstr>Ecosystem approach to open education</vt:lpstr>
      <vt:lpstr>Access-Learning-Scholarship</vt:lpstr>
      <vt:lpstr>European opening-up education framework</vt:lpstr>
      <vt:lpstr>How open is our distance education?</vt:lpstr>
      <vt:lpstr>How open is our distance education?</vt:lpstr>
      <vt:lpstr>Three Foundations of Openness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Sanjaya Mishra</dc:creator>
  <cp:lastModifiedBy>Sanjaya Mishra</cp:lastModifiedBy>
  <cp:revision>73</cp:revision>
  <dcterms:created xsi:type="dcterms:W3CDTF">2019-09-20T19:19:19Z</dcterms:created>
  <dcterms:modified xsi:type="dcterms:W3CDTF">2019-11-26T01:23:35Z</dcterms:modified>
</cp:coreProperties>
</file>