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5"/>
  </p:sldMasterIdLst>
  <p:notesMasterIdLst>
    <p:notesMasterId r:id="rId19"/>
  </p:notesMasterIdLst>
  <p:handoutMasterIdLst>
    <p:handoutMasterId r:id="rId20"/>
  </p:handoutMasterIdLst>
  <p:sldIdLst>
    <p:sldId id="384" r:id="rId6"/>
    <p:sldId id="418" r:id="rId7"/>
    <p:sldId id="385" r:id="rId8"/>
    <p:sldId id="391" r:id="rId9"/>
    <p:sldId id="416" r:id="rId10"/>
    <p:sldId id="412" r:id="rId11"/>
    <p:sldId id="413" r:id="rId12"/>
    <p:sldId id="414" r:id="rId13"/>
    <p:sldId id="388" r:id="rId14"/>
    <p:sldId id="417" r:id="rId15"/>
    <p:sldId id="389" r:id="rId16"/>
    <p:sldId id="393" r:id="rId17"/>
    <p:sldId id="394" r:id="rId18"/>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0088"/>
    <a:srgbClr val="E9E6E6"/>
    <a:srgbClr val="F3F1EB"/>
    <a:srgbClr val="A9103D"/>
    <a:srgbClr val="6E6E6D"/>
    <a:srgbClr val="BABE10"/>
    <a:srgbClr val="4679BC"/>
    <a:srgbClr val="00946C"/>
    <a:srgbClr val="EBEBEB"/>
    <a:srgbClr val="CA3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056" autoAdjust="0"/>
    <p:restoredTop sz="96370" autoAdjust="0"/>
  </p:normalViewPr>
  <p:slideViewPr>
    <p:cSldViewPr snapToGrid="0">
      <p:cViewPr varScale="1">
        <p:scale>
          <a:sx n="104" d="100"/>
          <a:sy n="104" d="100"/>
        </p:scale>
        <p:origin x="120" y="7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F15067B-26F0-4D35-8EB7-F403616CD634}"/>
              </a:ext>
            </a:extLst>
          </p:cNvPr>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a:extLst>
              <a:ext uri="{FF2B5EF4-FFF2-40B4-BE49-F238E27FC236}">
                <a16:creationId xmlns:a16="http://schemas.microsoft.com/office/drawing/2014/main" id="{05C52F1B-4BCC-438F-A964-89F44FF92E2C}"/>
              </a:ext>
            </a:extLst>
          </p:cNvPr>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38CADA63-362C-44AB-AD32-55BC99FB230F}" type="datetimeFigureOut">
              <a:rPr lang="en-US" smtClean="0"/>
              <a:t>5/31/2018</a:t>
            </a:fld>
            <a:endParaRPr lang="en-US"/>
          </a:p>
        </p:txBody>
      </p:sp>
      <p:sp>
        <p:nvSpPr>
          <p:cNvPr id="4" name="Footer Placeholder 3">
            <a:extLst>
              <a:ext uri="{FF2B5EF4-FFF2-40B4-BE49-F238E27FC236}">
                <a16:creationId xmlns:a16="http://schemas.microsoft.com/office/drawing/2014/main" id="{44BF07FC-424F-4D49-B244-18138A8D5C04}"/>
              </a:ext>
            </a:extLst>
          </p:cNvPr>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r>
              <a:rPr lang="en-US"/>
              <a:t>RM/COL- Session 5</a:t>
            </a:r>
          </a:p>
        </p:txBody>
      </p:sp>
      <p:sp>
        <p:nvSpPr>
          <p:cNvPr id="5" name="Slide Number Placeholder 4">
            <a:extLst>
              <a:ext uri="{FF2B5EF4-FFF2-40B4-BE49-F238E27FC236}">
                <a16:creationId xmlns:a16="http://schemas.microsoft.com/office/drawing/2014/main" id="{38D38D09-A405-448E-B3EA-14ACEBB89909}"/>
              </a:ext>
            </a:extLst>
          </p:cNvPr>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E272429-D0BB-4A03-B249-AA0380BE9250}" type="slidenum">
              <a:rPr lang="en-US" smtClean="0"/>
              <a:t>‹#›</a:t>
            </a:fld>
            <a:endParaRPr lang="en-US"/>
          </a:p>
        </p:txBody>
      </p:sp>
    </p:spTree>
    <p:extLst>
      <p:ext uri="{BB962C8B-B14F-4D97-AF65-F5344CB8AC3E}">
        <p14:creationId xmlns:p14="http://schemas.microsoft.com/office/powerpoint/2010/main" val="205849850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4B9E61EF-D09D-412B-A36D-8667E3C62306}" type="datetimeFigureOut">
              <a:rPr lang="en-US" smtClean="0"/>
              <a:t>5/31/2018</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r>
              <a:rPr lang="en-US"/>
              <a:t>RM/COL- Session 5</a:t>
            </a:r>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
        <p:nvSpPr>
          <p:cNvPr id="5" name="Footer Placeholder 4">
            <a:extLst>
              <a:ext uri="{FF2B5EF4-FFF2-40B4-BE49-F238E27FC236}">
                <a16:creationId xmlns:a16="http://schemas.microsoft.com/office/drawing/2014/main" id="{5016F726-ACD9-4413-B838-89BE1BA025FA}"/>
              </a:ext>
            </a:extLst>
          </p:cNvPr>
          <p:cNvSpPr>
            <a:spLocks noGrp="1"/>
          </p:cNvSpPr>
          <p:nvPr>
            <p:ph type="ftr" sz="quarter" idx="11"/>
          </p:nvPr>
        </p:nvSpPr>
        <p:spPr/>
        <p:txBody>
          <a:bodyPr/>
          <a:lstStyle/>
          <a:p>
            <a:r>
              <a:rPr lang="en-US"/>
              <a:t>RM/COL- Session 5</a:t>
            </a:r>
          </a:p>
        </p:txBody>
      </p:sp>
    </p:spTree>
    <p:extLst>
      <p:ext uri="{BB962C8B-B14F-4D97-AF65-F5344CB8AC3E}">
        <p14:creationId xmlns:p14="http://schemas.microsoft.com/office/powerpoint/2010/main" val="2546364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4</a:t>
            </a:fld>
            <a:endParaRPr lang="en-US"/>
          </a:p>
        </p:txBody>
      </p:sp>
      <p:sp>
        <p:nvSpPr>
          <p:cNvPr id="5" name="Footer Placeholder 4">
            <a:extLst>
              <a:ext uri="{FF2B5EF4-FFF2-40B4-BE49-F238E27FC236}">
                <a16:creationId xmlns:a16="http://schemas.microsoft.com/office/drawing/2014/main" id="{ACF690B4-7DB5-4E91-A5A5-C808EE146F65}"/>
              </a:ext>
            </a:extLst>
          </p:cNvPr>
          <p:cNvSpPr>
            <a:spLocks noGrp="1"/>
          </p:cNvSpPr>
          <p:nvPr>
            <p:ph type="ftr" sz="quarter" idx="11"/>
          </p:nvPr>
        </p:nvSpPr>
        <p:spPr/>
        <p:txBody>
          <a:bodyPr/>
          <a:lstStyle/>
          <a:p>
            <a:r>
              <a:rPr lang="en-US"/>
              <a:t>RM/COL- Session 5</a:t>
            </a:r>
          </a:p>
        </p:txBody>
      </p:sp>
    </p:spTree>
    <p:extLst>
      <p:ext uri="{BB962C8B-B14F-4D97-AF65-F5344CB8AC3E}">
        <p14:creationId xmlns:p14="http://schemas.microsoft.com/office/powerpoint/2010/main" val="1110639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8</a:t>
            </a:fld>
            <a:endParaRPr lang="en-US"/>
          </a:p>
        </p:txBody>
      </p:sp>
      <p:sp>
        <p:nvSpPr>
          <p:cNvPr id="5" name="Footer Placeholder 4">
            <a:extLst>
              <a:ext uri="{FF2B5EF4-FFF2-40B4-BE49-F238E27FC236}">
                <a16:creationId xmlns:a16="http://schemas.microsoft.com/office/drawing/2014/main" id="{AC78E1FB-1D34-4A8D-BF80-99EC1A39C86B}"/>
              </a:ext>
            </a:extLst>
          </p:cNvPr>
          <p:cNvSpPr>
            <a:spLocks noGrp="1"/>
          </p:cNvSpPr>
          <p:nvPr>
            <p:ph type="ftr" sz="quarter" idx="11"/>
          </p:nvPr>
        </p:nvSpPr>
        <p:spPr/>
        <p:txBody>
          <a:bodyPr/>
          <a:lstStyle/>
          <a:p>
            <a:r>
              <a:rPr lang="en-US"/>
              <a:t>RM/COL- Session 5</a:t>
            </a:r>
          </a:p>
        </p:txBody>
      </p:sp>
    </p:spTree>
    <p:extLst>
      <p:ext uri="{BB962C8B-B14F-4D97-AF65-F5344CB8AC3E}">
        <p14:creationId xmlns:p14="http://schemas.microsoft.com/office/powerpoint/2010/main" val="916058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rgbClr val="B3AA7E">
            <a:alpha val="18000"/>
          </a:srgb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 y="0"/>
            <a:ext cx="12191999" cy="6894285"/>
          </a:xfrm>
          <a:prstGeom prst="rect">
            <a:avLst/>
          </a:prstGeom>
        </p:spPr>
      </p:pic>
      <p:sp>
        <p:nvSpPr>
          <p:cNvPr id="2" name="Title 1"/>
          <p:cNvSpPr>
            <a:spLocks noGrp="1"/>
          </p:cNvSpPr>
          <p:nvPr>
            <p:ph type="title"/>
          </p:nvPr>
        </p:nvSpPr>
        <p:spPr>
          <a:xfrm>
            <a:off x="455365" y="122467"/>
            <a:ext cx="11460864" cy="5178843"/>
          </a:xfrm>
        </p:spPr>
        <p:txBody>
          <a:bodyPr>
            <a:noAutofit/>
          </a:bodyPr>
          <a:lstStyle>
            <a:lvl1pPr algn="ctr">
              <a:defRPr lang="en-US" sz="60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687786" y="5203334"/>
            <a:ext cx="6388100"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05132"/>
            <a:ext cx="5376104" cy="892665"/>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1204182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1469839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3"/>
            <a:ext cx="105156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ECD245-0481-414C-AD4C-E009E2C29EB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F6E461-C688-473F-9C03-55D0626563F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019BB-40F5-4E27-AF33-C72AEC2A297A}"/>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D04D6CBF-C71A-4145-9863-CC7A16DA674C}"/>
              </a:ext>
            </a:extLst>
          </p:cNvPr>
          <p:cNvSpPr>
            <a:spLocks noGrp="1"/>
          </p:cNvSpPr>
          <p:nvPr>
            <p:ph type="dt" sz="half" idx="10"/>
          </p:nvPr>
        </p:nvSpPr>
        <p:spPr/>
        <p:txBody>
          <a:bodyPr/>
          <a:lstStyle/>
          <a:p>
            <a:fld id="{CD03EA6F-09DB-443B-B17A-76613FDF79B8}" type="datetimeFigureOut">
              <a:rPr lang="en-US" smtClean="0"/>
              <a:pPr/>
              <a:t>5/31/2018</a:t>
            </a:fld>
            <a:endParaRPr lang="en-US"/>
          </a:p>
        </p:txBody>
      </p:sp>
      <p:sp>
        <p:nvSpPr>
          <p:cNvPr id="4" name="Footer Placeholder 3">
            <a:extLst>
              <a:ext uri="{FF2B5EF4-FFF2-40B4-BE49-F238E27FC236}">
                <a16:creationId xmlns:a16="http://schemas.microsoft.com/office/drawing/2014/main" id="{D34E2F0E-7F28-4240-814E-0AA06CA3272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CBA040-0BB7-465D-B7C3-893A4DEE3553}"/>
              </a:ext>
            </a:extLst>
          </p:cNvPr>
          <p:cNvSpPr>
            <a:spLocks noGrp="1"/>
          </p:cNvSpPr>
          <p:nvPr>
            <p:ph type="sldNum" sz="quarter" idx="12"/>
          </p:nvPr>
        </p:nvSpPr>
        <p:spPr/>
        <p:txBody>
          <a:bodyPr/>
          <a:lstStyle/>
          <a:p>
            <a:fld id="{E53BA949-CD2C-4590-B090-BB94B8C913C7}" type="slidenum">
              <a:rPr lang="en-US" smtClean="0"/>
              <a:pPr/>
              <a:t>‹#›</a:t>
            </a:fld>
            <a:endParaRPr lang="en-US"/>
          </a:p>
        </p:txBody>
      </p:sp>
      <p:pic>
        <p:nvPicPr>
          <p:cNvPr id="6" name="Picture 5">
            <a:extLst>
              <a:ext uri="{FF2B5EF4-FFF2-40B4-BE49-F238E27FC236}">
                <a16:creationId xmlns:a16="http://schemas.microsoft.com/office/drawing/2014/main" id="{D089DE07-5E6E-47CE-A7AF-E35C83DE9AD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Tree>
    <p:extLst>
      <p:ext uri="{BB962C8B-B14F-4D97-AF65-F5344CB8AC3E}">
        <p14:creationId xmlns:p14="http://schemas.microsoft.com/office/powerpoint/2010/main" val="1281032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7621BA4-DBAF-4A2B-B85A-A8A4C0C496F8}"/>
              </a:ext>
            </a:extLst>
          </p:cNvPr>
          <p:cNvSpPr>
            <a:spLocks noGrp="1"/>
          </p:cNvSpPr>
          <p:nvPr>
            <p:ph type="dt" sz="half" idx="10"/>
          </p:nvPr>
        </p:nvSpPr>
        <p:spPr/>
        <p:txBody>
          <a:bodyPr/>
          <a:lstStyle/>
          <a:p>
            <a:fld id="{CD03EA6F-09DB-443B-B17A-76613FDF79B8}" type="datetimeFigureOut">
              <a:rPr lang="en-US" smtClean="0"/>
              <a:pPr/>
              <a:t>5/31/2018</a:t>
            </a:fld>
            <a:endParaRPr lang="en-US"/>
          </a:p>
        </p:txBody>
      </p:sp>
      <p:sp>
        <p:nvSpPr>
          <p:cNvPr id="4" name="Footer Placeholder 3">
            <a:extLst>
              <a:ext uri="{FF2B5EF4-FFF2-40B4-BE49-F238E27FC236}">
                <a16:creationId xmlns:a16="http://schemas.microsoft.com/office/drawing/2014/main" id="{7F63AE1B-1DFA-4688-9537-39CB9A4BE9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1F954B-8314-4935-B65C-93C75E09C394}"/>
              </a:ext>
            </a:extLst>
          </p:cNvPr>
          <p:cNvSpPr>
            <a:spLocks noGrp="1"/>
          </p:cNvSpPr>
          <p:nvPr>
            <p:ph type="sldNum" sz="quarter" idx="12"/>
          </p:nvPr>
        </p:nvSpPr>
        <p:spPr/>
        <p:txBody>
          <a:bodyPr/>
          <a:lstStyle/>
          <a:p>
            <a:fld id="{E53BA949-CD2C-4590-B090-BB94B8C913C7}" type="slidenum">
              <a:rPr lang="en-US" smtClean="0"/>
              <a:pPr/>
              <a:t>‹#›</a:t>
            </a:fld>
            <a:endParaRPr lang="en-US"/>
          </a:p>
        </p:txBody>
      </p:sp>
      <p:pic>
        <p:nvPicPr>
          <p:cNvPr id="6" name="Picture 5">
            <a:extLst>
              <a:ext uri="{FF2B5EF4-FFF2-40B4-BE49-F238E27FC236}">
                <a16:creationId xmlns:a16="http://schemas.microsoft.com/office/drawing/2014/main" id="{3C3ABB79-15E8-460F-9CA8-DD5F0CF85C2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911"/>
          <a:stretch/>
        </p:blipFill>
        <p:spPr>
          <a:xfrm>
            <a:off x="-33866" y="-38101"/>
            <a:ext cx="4738068" cy="6896101"/>
          </a:xfrm>
          <a:prstGeom prst="rect">
            <a:avLst/>
          </a:prstGeom>
        </p:spPr>
      </p:pic>
    </p:spTree>
    <p:extLst>
      <p:ext uri="{BB962C8B-B14F-4D97-AF65-F5344CB8AC3E}">
        <p14:creationId xmlns:p14="http://schemas.microsoft.com/office/powerpoint/2010/main" val="445372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40252321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7C448-C7B9-4CEA-A569-1927D70CA48D}"/>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1A95CE4C-C8D6-496E-85D8-9CCEBA31DC19}"/>
              </a:ext>
            </a:extLst>
          </p:cNvPr>
          <p:cNvSpPr>
            <a:spLocks noGrp="1"/>
          </p:cNvSpPr>
          <p:nvPr>
            <p:ph type="dt" sz="half" idx="10"/>
          </p:nvPr>
        </p:nvSpPr>
        <p:spPr/>
        <p:txBody>
          <a:bodyPr/>
          <a:lstStyle/>
          <a:p>
            <a:fld id="{CD03EA6F-09DB-443B-B17A-76613FDF79B8}" type="datetimeFigureOut">
              <a:rPr lang="en-US" smtClean="0"/>
              <a:pPr/>
              <a:t>5/31/2018</a:t>
            </a:fld>
            <a:endParaRPr lang="en-US"/>
          </a:p>
        </p:txBody>
      </p:sp>
      <p:sp>
        <p:nvSpPr>
          <p:cNvPr id="4" name="Footer Placeholder 3">
            <a:extLst>
              <a:ext uri="{FF2B5EF4-FFF2-40B4-BE49-F238E27FC236}">
                <a16:creationId xmlns:a16="http://schemas.microsoft.com/office/drawing/2014/main" id="{AC18D0A7-F220-4908-99D8-4799DCB12A3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0198071-6BFF-4B67-8E72-025B968423F9}"/>
              </a:ext>
            </a:extLst>
          </p:cNvPr>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3826579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5/31/2018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04623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03EA6F-09DB-443B-B17A-76613FDF79B8}"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673426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5/31/2018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5338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5/31/2018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14355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5/31/2018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81876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t>5/31/2018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211613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5/31/2018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777561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5/31/2018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2105461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F17B360-CB58-4577-B560-1A67FD772D50}"/>
              </a:ext>
            </a:extLst>
          </p:cNvPr>
          <p:cNvPicPr>
            <a:picLocks noChangeAspect="1"/>
          </p:cNvPicPr>
          <p:nvPr userDrawn="1"/>
        </p:nvPicPr>
        <p:blipFill rotWithShape="1">
          <a:blip r:embed="rId20" cstate="print">
            <a:extLst>
              <a:ext uri="{28A0092B-C50C-407E-A947-70E740481C1C}">
                <a14:useLocalDpi xmlns:a14="http://schemas.microsoft.com/office/drawing/2010/main" val="0"/>
              </a:ext>
            </a:extLst>
          </a:blip>
          <a:srcRect/>
          <a:stretch/>
        </p:blipFill>
        <p:spPr>
          <a:xfrm>
            <a:off x="2" y="-36285"/>
            <a:ext cx="12191999" cy="6894285"/>
          </a:xfrm>
          <a:prstGeom prst="rect">
            <a:avLst/>
          </a:prstGeom>
        </p:spPr>
      </p:pic>
      <p:pic>
        <p:nvPicPr>
          <p:cNvPr id="9" name="Picture 8">
            <a:extLst>
              <a:ext uri="{FF2B5EF4-FFF2-40B4-BE49-F238E27FC236}">
                <a16:creationId xmlns:a16="http://schemas.microsoft.com/office/drawing/2014/main" id="{8196368B-AEB8-4975-80C1-47E30510F47C}"/>
              </a:ext>
            </a:extLst>
          </p:cNvPr>
          <p:cNvPicPr>
            <a:picLocks noChangeAspect="1"/>
          </p:cNvPicPr>
          <p:nvPr userDrawn="1"/>
        </p:nvPicPr>
        <p:blipFill rotWithShape="1">
          <a:blip r:embed="rId21"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5/31/2018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a:p>
        </p:txBody>
      </p:sp>
    </p:spTree>
    <p:extLst>
      <p:ext uri="{BB962C8B-B14F-4D97-AF65-F5344CB8AC3E}">
        <p14:creationId xmlns:p14="http://schemas.microsoft.com/office/powerpoint/2010/main" val="4098781964"/>
      </p:ext>
    </p:extLst>
  </p:cSld>
  <p:clrMap bg1="lt1" tx1="dk1" bg2="lt2" tx2="dk2" accent1="accent1" accent2="accent2" accent3="accent3" accent4="accent4" accent5="accent5" accent6="accent6" hlink="hlink" folHlink="folHlink"/>
  <p:sldLayoutIdLst>
    <p:sldLayoutId id="214748366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665" r:id="rId12"/>
    <p:sldLayoutId id="2147483683" r:id="rId13"/>
    <p:sldLayoutId id="2147483684" r:id="rId14"/>
    <p:sldLayoutId id="2147483727" r:id="rId15"/>
    <p:sldLayoutId id="2147483731" r:id="rId16"/>
    <p:sldLayoutId id="2147483734" r:id="rId17"/>
    <p:sldLayoutId id="2147483735"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uoguelph.ca/vpacademic/avpa/pdf/learning" TargetMode="External"/><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www.fractuslearning.com/2016/01/25/blooms-taxonomy-verbs-free-chart/"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9E6E6"/>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0D56F3B-59B5-4B6F-AF48-C664E8773C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1027906"/>
            <a:ext cx="12191999" cy="6894285"/>
          </a:xfrm>
          <a:prstGeom prst="rect">
            <a:avLst/>
          </a:prstGeom>
        </p:spPr>
      </p:pic>
      <p:sp>
        <p:nvSpPr>
          <p:cNvPr id="5" name="Isosceles Triangle 4"/>
          <p:cNvSpPr/>
          <p:nvPr/>
        </p:nvSpPr>
        <p:spPr>
          <a:xfrm>
            <a:off x="2286000" y="3581400"/>
            <a:ext cx="8382000" cy="3276601"/>
          </a:xfrm>
          <a:prstGeom prst="triangle">
            <a:avLst>
              <a:gd name="adj" fmla="val 50774"/>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14">
            <a:extLst>
              <a:ext uri="{FF2B5EF4-FFF2-40B4-BE49-F238E27FC236}">
                <a16:creationId xmlns:a16="http://schemas.microsoft.com/office/drawing/2014/main" id="{0BE18172-2568-486E-BBCF-99CB76FFE929}"/>
              </a:ext>
            </a:extLst>
          </p:cNvPr>
          <p:cNvSpPr>
            <a:spLocks noGrp="1"/>
          </p:cNvSpPr>
          <p:nvPr>
            <p:ph type="body" sz="quarter" idx="4294967295"/>
          </p:nvPr>
        </p:nvSpPr>
        <p:spPr>
          <a:xfrm>
            <a:off x="6661946" y="4936427"/>
            <a:ext cx="4999037" cy="1800123"/>
          </a:xfrm>
        </p:spPr>
        <p:txBody>
          <a:bodyPr>
            <a:normAutofit/>
          </a:bodyPr>
          <a:lstStyle/>
          <a:p>
            <a:pPr marL="0" indent="0">
              <a:buNone/>
            </a:pPr>
            <a:r>
              <a:rPr lang="en-US" sz="2400" dirty="0">
                <a:solidFill>
                  <a:srgbClr val="290088"/>
                </a:solidFill>
              </a:rPr>
              <a:t>Romeela Mohee</a:t>
            </a:r>
            <a:br>
              <a:rPr lang="en-US" sz="2000" dirty="0">
                <a:solidFill>
                  <a:srgbClr val="290088"/>
                </a:solidFill>
              </a:rPr>
            </a:br>
            <a:r>
              <a:rPr lang="en-US" sz="2000" dirty="0">
                <a:solidFill>
                  <a:srgbClr val="290088"/>
                </a:solidFill>
              </a:rPr>
              <a:t>Education Specialist: Higher Education</a:t>
            </a:r>
            <a:endParaRPr lang="en-CA" sz="2000" dirty="0">
              <a:solidFill>
                <a:srgbClr val="290088"/>
              </a:solidFill>
            </a:endParaRPr>
          </a:p>
          <a:p>
            <a:pPr marL="0" indent="0">
              <a:buNone/>
            </a:pPr>
            <a:br>
              <a:rPr lang="en-US" sz="2000" dirty="0">
                <a:solidFill>
                  <a:srgbClr val="290088"/>
                </a:solidFill>
              </a:rPr>
            </a:br>
            <a:r>
              <a:rPr lang="en-US" sz="2000" dirty="0">
                <a:solidFill>
                  <a:srgbClr val="290088"/>
                </a:solidFill>
              </a:rPr>
              <a:t>PEBL workshop </a:t>
            </a:r>
          </a:p>
          <a:p>
            <a:pPr marL="0" indent="0">
              <a:buNone/>
            </a:pPr>
            <a:r>
              <a:rPr lang="en-US" sz="2000" dirty="0">
                <a:solidFill>
                  <a:srgbClr val="290088"/>
                </a:solidFill>
              </a:rPr>
              <a:t>Nairobi 17-20 April 2018</a:t>
            </a:r>
          </a:p>
        </p:txBody>
      </p:sp>
      <p:pic>
        <p:nvPicPr>
          <p:cNvPr id="3" name="Picture 2">
            <a:extLst>
              <a:ext uri="{FF2B5EF4-FFF2-40B4-BE49-F238E27FC236}">
                <a16:creationId xmlns:a16="http://schemas.microsoft.com/office/drawing/2014/main" id="{296D6DAE-206A-4944-A3E1-AAC8701A75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2497" y="4860227"/>
            <a:ext cx="1545932" cy="1821668"/>
          </a:xfrm>
          <a:prstGeom prst="rect">
            <a:avLst/>
          </a:prstGeom>
        </p:spPr>
      </p:pic>
      <p:sp>
        <p:nvSpPr>
          <p:cNvPr id="2" name="Title 1"/>
          <p:cNvSpPr>
            <a:spLocks noGrp="1"/>
          </p:cNvSpPr>
          <p:nvPr>
            <p:ph type="title"/>
          </p:nvPr>
        </p:nvSpPr>
        <p:spPr>
          <a:xfrm>
            <a:off x="838199" y="1070196"/>
            <a:ext cx="10515600" cy="1325563"/>
          </a:xfrm>
        </p:spPr>
        <p:txBody>
          <a:bodyPr>
            <a:normAutofit/>
          </a:bodyPr>
          <a:lstStyle/>
          <a:p>
            <a:r>
              <a:rPr lang="en-US" dirty="0"/>
              <a:t>Quality Assurance in Blended Learning</a:t>
            </a:r>
            <a:br>
              <a:rPr lang="en-US" dirty="0"/>
            </a:br>
            <a:r>
              <a:rPr lang="en-US" dirty="0"/>
              <a:t>Designing blended learning programs</a:t>
            </a:r>
          </a:p>
        </p:txBody>
      </p:sp>
    </p:spTree>
    <p:extLst>
      <p:ext uri="{BB962C8B-B14F-4D97-AF65-F5344CB8AC3E}">
        <p14:creationId xmlns:p14="http://schemas.microsoft.com/office/powerpoint/2010/main" val="254591681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a:t>
            </a:r>
          </a:p>
        </p:txBody>
      </p:sp>
      <p:sp>
        <p:nvSpPr>
          <p:cNvPr id="3" name="Content Placeholder 2"/>
          <p:cNvSpPr>
            <a:spLocks noGrp="1"/>
          </p:cNvSpPr>
          <p:nvPr>
            <p:ph idx="1"/>
          </p:nvPr>
        </p:nvSpPr>
        <p:spPr/>
        <p:txBody>
          <a:bodyPr/>
          <a:lstStyle/>
          <a:p>
            <a:endParaRPr lang="en-US" dirty="0"/>
          </a:p>
          <a:p>
            <a:r>
              <a:rPr lang="en-US" dirty="0"/>
              <a:t>Write assessments based on your level outcomes</a:t>
            </a:r>
          </a:p>
        </p:txBody>
      </p:sp>
    </p:spTree>
    <p:extLst>
      <p:ext uri="{BB962C8B-B14F-4D97-AF65-F5344CB8AC3E}">
        <p14:creationId xmlns:p14="http://schemas.microsoft.com/office/powerpoint/2010/main" val="821737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F5854-6362-4A03-ABC6-EAD51EAE3114}"/>
              </a:ext>
            </a:extLst>
          </p:cNvPr>
          <p:cNvSpPr>
            <a:spLocks noGrp="1"/>
          </p:cNvSpPr>
          <p:nvPr>
            <p:ph type="title"/>
          </p:nvPr>
        </p:nvSpPr>
        <p:spPr/>
        <p:txBody>
          <a:bodyPr/>
          <a:lstStyle/>
          <a:p>
            <a:r>
              <a:rPr lang="en-US" dirty="0"/>
              <a:t>4 Choose a Blended-learning Format and Schedule – 10 Questions to Consider</a:t>
            </a:r>
            <a:endParaRPr lang="en-CA" dirty="0"/>
          </a:p>
        </p:txBody>
      </p:sp>
      <p:sp>
        <p:nvSpPr>
          <p:cNvPr id="3" name="Content Placeholder 2">
            <a:extLst>
              <a:ext uri="{FF2B5EF4-FFF2-40B4-BE49-F238E27FC236}">
                <a16:creationId xmlns:a16="http://schemas.microsoft.com/office/drawing/2014/main" id="{69495BCF-2D56-4E92-A82C-C3078001B8B2}"/>
              </a:ext>
            </a:extLst>
          </p:cNvPr>
          <p:cNvSpPr>
            <a:spLocks noGrp="1"/>
          </p:cNvSpPr>
          <p:nvPr>
            <p:ph idx="1"/>
          </p:nvPr>
        </p:nvSpPr>
        <p:spPr/>
        <p:txBody>
          <a:bodyPr>
            <a:normAutofit fontScale="47500" lnSpcReduction="20000"/>
          </a:bodyPr>
          <a:lstStyle/>
          <a:p>
            <a:pPr marL="514350" indent="-514350">
              <a:buFont typeface="+mj-lt"/>
              <a:buAutoNum type="arabicPeriod"/>
            </a:pPr>
            <a:r>
              <a:rPr lang="en-US" dirty="0"/>
              <a:t>What do you want students to know when they have finished taking your blended-learning course?</a:t>
            </a:r>
          </a:p>
          <a:p>
            <a:pPr marL="514350" indent="-514350">
              <a:buFont typeface="+mj-lt"/>
              <a:buAutoNum type="arabicPeriod"/>
            </a:pPr>
            <a:r>
              <a:rPr lang="en-US" dirty="0"/>
              <a:t>As you think about learning objectives, which would be better achieved online and which would be best achieved face-to-face?</a:t>
            </a:r>
          </a:p>
          <a:p>
            <a:pPr marL="514350" indent="-514350">
              <a:buFont typeface="+mj-lt"/>
              <a:buAutoNum type="arabicPeriod"/>
            </a:pPr>
            <a:r>
              <a:rPr lang="en-US" dirty="0"/>
              <a:t>What types of learning activities do you think you will be using for the online portion of your course?</a:t>
            </a:r>
          </a:p>
          <a:p>
            <a:pPr marL="514350" indent="-514350">
              <a:buFont typeface="+mj-lt"/>
              <a:buAutoNum type="arabicPeriod"/>
            </a:pPr>
            <a:r>
              <a:rPr lang="en-US" dirty="0"/>
              <a:t>Online asynchronous discussion is often an important part of hybrid courses. What new learning opportunities will arise as a result of using asynchronous discussion? What challenges do you anticipate in using online discussions? How would you address these?</a:t>
            </a:r>
          </a:p>
          <a:p>
            <a:pPr marL="514350" indent="-514350">
              <a:buFont typeface="+mj-lt"/>
              <a:buAutoNum type="arabicPeriod"/>
            </a:pPr>
            <a:r>
              <a:rPr lang="en-US" dirty="0"/>
              <a:t>How will the face-to-face and time out of class components be integrated into a single course? In other words, how will the work done in each component feed back into and support the other?</a:t>
            </a:r>
          </a:p>
          <a:p>
            <a:pPr marL="514350" indent="-514350">
              <a:buFont typeface="+mj-lt"/>
              <a:buAutoNum type="arabicPeriod"/>
            </a:pPr>
            <a:r>
              <a:rPr lang="en-US" dirty="0"/>
              <a:t>When working online, students frequently have problems scheduling their work and managing their time, and understanding the implications of the hybrid course module as related to learning. What do you plan to do to help your students address these issues?</a:t>
            </a:r>
          </a:p>
          <a:p>
            <a:pPr marL="514350" indent="-514350">
              <a:buFont typeface="+mj-lt"/>
              <a:buAutoNum type="arabicPeriod"/>
            </a:pPr>
            <a:r>
              <a:rPr lang="en-US" dirty="0"/>
              <a:t>How will you divide the percent of time between the face-to-face and online portion of your course?</a:t>
            </a:r>
          </a:p>
          <a:p>
            <a:pPr marL="514350" indent="-514350">
              <a:buFont typeface="+mj-lt"/>
              <a:buAutoNum type="arabicPeriod"/>
            </a:pPr>
            <a:r>
              <a:rPr lang="en-US" dirty="0"/>
              <a:t>How will you divide the course-grading scheme between face-to-face and online activities? What means will you use to assess student work in each of these two components?</a:t>
            </a:r>
          </a:p>
          <a:p>
            <a:pPr marL="514350" indent="-514350">
              <a:buFont typeface="+mj-lt"/>
              <a:buAutoNum type="arabicPeriod"/>
            </a:pPr>
            <a:r>
              <a:rPr lang="en-US" dirty="0"/>
              <a:t>Students sometimes have difficulty acclimating to the course Web site and to other instructional technologies you may be using for face-to-face and online activities. What specific technologies will you use for the online and face-to-face portions of your course? What proactive steps can you take to assist students to become familiar with your Web site and those instructional technologies? If students need help with technology later in the course, how will you provide support?</a:t>
            </a:r>
          </a:p>
          <a:p>
            <a:pPr marL="514350" indent="-514350">
              <a:buFont typeface="+mj-lt"/>
              <a:buAutoNum type="arabicPeriod"/>
            </a:pPr>
            <a:r>
              <a:rPr lang="en-US" dirty="0"/>
              <a:t>There is a tendency for faculty to require students to do more work in a hybrid course than they normally would complete in a purely traditional course. What are you going to do to ensure that you have not created a course and one-half? How will you evaluate the student workload as compared to a traditional class</a:t>
            </a:r>
          </a:p>
        </p:txBody>
      </p:sp>
      <p:sp>
        <p:nvSpPr>
          <p:cNvPr id="4" name="Rectangle 3">
            <a:extLst>
              <a:ext uri="{FF2B5EF4-FFF2-40B4-BE49-F238E27FC236}">
                <a16:creationId xmlns:a16="http://schemas.microsoft.com/office/drawing/2014/main" id="{D019CE28-F09E-4C1E-91ED-CD947F396DF6}"/>
              </a:ext>
            </a:extLst>
          </p:cNvPr>
          <p:cNvSpPr/>
          <p:nvPr/>
        </p:nvSpPr>
        <p:spPr>
          <a:xfrm>
            <a:off x="384810" y="6324600"/>
            <a:ext cx="3283271" cy="246221"/>
          </a:xfrm>
          <a:prstGeom prst="rect">
            <a:avLst/>
          </a:prstGeom>
        </p:spPr>
        <p:txBody>
          <a:bodyPr wrap="none">
            <a:spAutoFit/>
          </a:bodyPr>
          <a:lstStyle/>
          <a:p>
            <a:r>
              <a:rPr lang="en-US" sz="1000" dirty="0"/>
              <a:t>Adapted from the University of Wisconsin Milwaukee, 2018</a:t>
            </a:r>
          </a:p>
        </p:txBody>
      </p:sp>
    </p:spTree>
    <p:extLst>
      <p:ext uri="{BB962C8B-B14F-4D97-AF65-F5344CB8AC3E}">
        <p14:creationId xmlns:p14="http://schemas.microsoft.com/office/powerpoint/2010/main" val="2712067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B72FA-A24A-4D37-B452-F1803DC9D4D4}"/>
              </a:ext>
            </a:extLst>
          </p:cNvPr>
          <p:cNvSpPr>
            <a:spLocks noGrp="1"/>
          </p:cNvSpPr>
          <p:nvPr>
            <p:ph type="title"/>
          </p:nvPr>
        </p:nvSpPr>
        <p:spPr/>
        <p:txBody>
          <a:bodyPr/>
          <a:lstStyle/>
          <a:p>
            <a:r>
              <a:rPr lang="en-US" dirty="0"/>
              <a:t>5 &amp; 6: Choose Context Appropriate Resources</a:t>
            </a:r>
            <a:endParaRPr lang="en-CA" dirty="0"/>
          </a:p>
        </p:txBody>
      </p:sp>
      <p:sp>
        <p:nvSpPr>
          <p:cNvPr id="3" name="Content Placeholder 2">
            <a:extLst>
              <a:ext uri="{FF2B5EF4-FFF2-40B4-BE49-F238E27FC236}">
                <a16:creationId xmlns:a16="http://schemas.microsoft.com/office/drawing/2014/main" id="{2F4A7B98-8211-4A3F-80FD-9B5885F085A1}"/>
              </a:ext>
            </a:extLst>
          </p:cNvPr>
          <p:cNvSpPr>
            <a:spLocks noGrp="1"/>
          </p:cNvSpPr>
          <p:nvPr>
            <p:ph idx="1"/>
          </p:nvPr>
        </p:nvSpPr>
        <p:spPr>
          <a:xfrm>
            <a:off x="838200" y="1825625"/>
            <a:ext cx="10515600" cy="4456642"/>
          </a:xfrm>
        </p:spPr>
        <p:txBody>
          <a:bodyPr>
            <a:normAutofit/>
          </a:bodyPr>
          <a:lstStyle/>
          <a:p>
            <a:pPr marL="0" indent="0">
              <a:buNone/>
            </a:pPr>
            <a:r>
              <a:rPr lang="en-CA" dirty="0"/>
              <a:t>5. Choose context appropriate resources </a:t>
            </a:r>
          </a:p>
          <a:p>
            <a:pPr lvl="1"/>
            <a:r>
              <a:rPr lang="en-CA" dirty="0"/>
              <a:t>For example; limited connectivity ; use RACHEL, OER2Go</a:t>
            </a:r>
          </a:p>
          <a:p>
            <a:pPr marL="0" indent="0">
              <a:buNone/>
            </a:pPr>
            <a:r>
              <a:rPr lang="en-CA" dirty="0"/>
              <a:t>6.</a:t>
            </a:r>
            <a:r>
              <a:rPr lang="en-US" dirty="0"/>
              <a:t> Establish netiquette and online communications expectations</a:t>
            </a:r>
          </a:p>
          <a:p>
            <a:pPr lvl="1"/>
            <a:r>
              <a:rPr lang="en-US" dirty="0"/>
              <a:t>How frequently you will check email</a:t>
            </a:r>
          </a:p>
          <a:p>
            <a:pPr lvl="1"/>
            <a:r>
              <a:rPr lang="en-US" dirty="0"/>
              <a:t>How quickly students will receive feedback  </a:t>
            </a:r>
          </a:p>
          <a:p>
            <a:pPr lvl="1"/>
            <a:r>
              <a:rPr lang="en-US" dirty="0"/>
              <a:t>Outline good netiquette</a:t>
            </a:r>
            <a:endParaRPr lang="en-CA" dirty="0"/>
          </a:p>
          <a:p>
            <a:pPr lvl="1"/>
            <a:endParaRPr lang="en-CA" dirty="0"/>
          </a:p>
          <a:p>
            <a:pPr lvl="1"/>
            <a:endParaRPr lang="en-CA" dirty="0"/>
          </a:p>
        </p:txBody>
      </p:sp>
    </p:spTree>
    <p:extLst>
      <p:ext uri="{BB962C8B-B14F-4D97-AF65-F5344CB8AC3E}">
        <p14:creationId xmlns:p14="http://schemas.microsoft.com/office/powerpoint/2010/main" val="1043453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B72FA-A24A-4D37-B452-F1803DC9D4D4}"/>
              </a:ext>
            </a:extLst>
          </p:cNvPr>
          <p:cNvSpPr>
            <a:spLocks noGrp="1"/>
          </p:cNvSpPr>
          <p:nvPr>
            <p:ph type="title"/>
          </p:nvPr>
        </p:nvSpPr>
        <p:spPr/>
        <p:txBody>
          <a:bodyPr/>
          <a:lstStyle/>
          <a:p>
            <a:r>
              <a:rPr lang="en-US" dirty="0"/>
              <a:t>7 Write a Clear and Detailed Syllabus</a:t>
            </a:r>
            <a:endParaRPr lang="en-CA" dirty="0"/>
          </a:p>
        </p:txBody>
      </p:sp>
      <p:sp>
        <p:nvSpPr>
          <p:cNvPr id="3" name="Content Placeholder 2">
            <a:extLst>
              <a:ext uri="{FF2B5EF4-FFF2-40B4-BE49-F238E27FC236}">
                <a16:creationId xmlns:a16="http://schemas.microsoft.com/office/drawing/2014/main" id="{2F4A7B98-8211-4A3F-80FD-9B5885F085A1}"/>
              </a:ext>
            </a:extLst>
          </p:cNvPr>
          <p:cNvSpPr>
            <a:spLocks noGrp="1"/>
          </p:cNvSpPr>
          <p:nvPr>
            <p:ph idx="1"/>
          </p:nvPr>
        </p:nvSpPr>
        <p:spPr/>
        <p:txBody>
          <a:bodyPr>
            <a:normAutofit fontScale="85000" lnSpcReduction="20000"/>
          </a:bodyPr>
          <a:lstStyle/>
          <a:p>
            <a:r>
              <a:rPr lang="en-US" dirty="0"/>
              <a:t>Dates for when classes meet face-to-face and when classes meet online</a:t>
            </a:r>
          </a:p>
          <a:p>
            <a:r>
              <a:rPr lang="en-US" dirty="0"/>
              <a:t>Clear expectations for online communication, both for students and the instructor</a:t>
            </a:r>
          </a:p>
          <a:p>
            <a:r>
              <a:rPr lang="en-US" dirty="0"/>
              <a:t>Information for how to contact the instructor for regular inquiries; </a:t>
            </a:r>
          </a:p>
          <a:p>
            <a:r>
              <a:rPr lang="en-US" dirty="0"/>
              <a:t>Information for how to contact the instructor for urgent inquiries</a:t>
            </a:r>
          </a:p>
          <a:p>
            <a:r>
              <a:rPr lang="en-US" dirty="0"/>
              <a:t>How quickly you expect to respond to emails</a:t>
            </a:r>
          </a:p>
          <a:p>
            <a:r>
              <a:rPr lang="en-US" dirty="0"/>
              <a:t>How quickly you expect students to respond to emails</a:t>
            </a:r>
          </a:p>
          <a:p>
            <a:r>
              <a:rPr lang="en-US" dirty="0"/>
              <a:t>Basic troubleshooting help</a:t>
            </a:r>
          </a:p>
          <a:p>
            <a:r>
              <a:rPr lang="en-US" dirty="0"/>
              <a:t>Information for who to contact with technical difficulties</a:t>
            </a:r>
          </a:p>
          <a:p>
            <a:r>
              <a:rPr lang="en-US" dirty="0"/>
              <a:t>The hours of the campus computer lab </a:t>
            </a:r>
          </a:p>
          <a:p>
            <a:r>
              <a:rPr lang="en-US" dirty="0"/>
              <a:t>Important URLS or Database</a:t>
            </a:r>
          </a:p>
        </p:txBody>
      </p:sp>
    </p:spTree>
    <p:extLst>
      <p:ext uri="{BB962C8B-B14F-4D97-AF65-F5344CB8AC3E}">
        <p14:creationId xmlns:p14="http://schemas.microsoft.com/office/powerpoint/2010/main" val="761002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6" name="Text Placeholder 5"/>
          <p:cNvSpPr>
            <a:spLocks noGrp="1"/>
          </p:cNvSpPr>
          <p:nvPr>
            <p:ph type="body" idx="1"/>
          </p:nvPr>
        </p:nvSpPr>
        <p:spPr/>
        <p:txBody>
          <a:bodyPr/>
          <a:lstStyle/>
          <a:p>
            <a:r>
              <a:rPr lang="en-US" dirty="0"/>
              <a:t>Contents</a:t>
            </a:r>
          </a:p>
        </p:txBody>
      </p:sp>
      <p:sp>
        <p:nvSpPr>
          <p:cNvPr id="3" name="Content Placeholder 2"/>
          <p:cNvSpPr>
            <a:spLocks noGrp="1"/>
          </p:cNvSpPr>
          <p:nvPr>
            <p:ph sz="half" idx="2"/>
          </p:nvPr>
        </p:nvSpPr>
        <p:spPr/>
        <p:txBody>
          <a:bodyPr/>
          <a:lstStyle/>
          <a:p>
            <a:r>
              <a:rPr lang="en-US" dirty="0"/>
              <a:t>Designing quality blended learning programs</a:t>
            </a:r>
          </a:p>
          <a:p>
            <a:pPr lvl="1"/>
            <a:endParaRPr lang="en-US" dirty="0"/>
          </a:p>
        </p:txBody>
      </p:sp>
      <p:sp>
        <p:nvSpPr>
          <p:cNvPr id="7" name="Text Placeholder 6"/>
          <p:cNvSpPr>
            <a:spLocks noGrp="1"/>
          </p:cNvSpPr>
          <p:nvPr>
            <p:ph type="body" sz="quarter" idx="3"/>
          </p:nvPr>
        </p:nvSpPr>
        <p:spPr/>
        <p:txBody>
          <a:bodyPr/>
          <a:lstStyle/>
          <a:p>
            <a:r>
              <a:rPr lang="en-US" dirty="0"/>
              <a:t>Learning outcomes</a:t>
            </a:r>
          </a:p>
        </p:txBody>
      </p:sp>
      <p:sp>
        <p:nvSpPr>
          <p:cNvPr id="5" name="Content Placeholder 4"/>
          <p:cNvSpPr>
            <a:spLocks noGrp="1"/>
          </p:cNvSpPr>
          <p:nvPr>
            <p:ph sz="quarter" idx="4"/>
          </p:nvPr>
        </p:nvSpPr>
        <p:spPr/>
        <p:txBody>
          <a:bodyPr/>
          <a:lstStyle/>
          <a:p>
            <a:r>
              <a:rPr lang="en-US" dirty="0"/>
              <a:t>Define the 7 steps to designing good quality blended learning programs</a:t>
            </a:r>
          </a:p>
          <a:p>
            <a:r>
              <a:rPr lang="en-US" dirty="0"/>
              <a:t>Describe the structure of learning outcomes</a:t>
            </a:r>
          </a:p>
          <a:p>
            <a:r>
              <a:rPr lang="en-US"/>
              <a:t>Define </a:t>
            </a:r>
            <a:r>
              <a:rPr lang="en-US" dirty="0"/>
              <a:t>the modes of assessment</a:t>
            </a:r>
          </a:p>
        </p:txBody>
      </p:sp>
    </p:spTree>
    <p:extLst>
      <p:ext uri="{BB962C8B-B14F-4D97-AF65-F5344CB8AC3E}">
        <p14:creationId xmlns:p14="http://schemas.microsoft.com/office/powerpoint/2010/main" val="998774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F643D-F636-447B-8FB6-60035E4ACF90}"/>
              </a:ext>
            </a:extLst>
          </p:cNvPr>
          <p:cNvSpPr>
            <a:spLocks noGrp="1"/>
          </p:cNvSpPr>
          <p:nvPr>
            <p:ph type="title"/>
          </p:nvPr>
        </p:nvSpPr>
        <p:spPr/>
        <p:txBody>
          <a:bodyPr/>
          <a:lstStyle/>
          <a:p>
            <a:r>
              <a:rPr lang="en-US" dirty="0"/>
              <a:t>How do I Design Good Quality Blended-learning Programs?</a:t>
            </a:r>
            <a:endParaRPr lang="en-CA" dirty="0"/>
          </a:p>
        </p:txBody>
      </p:sp>
      <p:sp>
        <p:nvSpPr>
          <p:cNvPr id="4" name="Text Placeholder 3">
            <a:extLst>
              <a:ext uri="{FF2B5EF4-FFF2-40B4-BE49-F238E27FC236}">
                <a16:creationId xmlns:a16="http://schemas.microsoft.com/office/drawing/2014/main" id="{B243B4E0-CE7B-4EE0-8A1D-93402EA2FBBA}"/>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1075349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F643D-F636-447B-8FB6-60035E4ACF90}"/>
              </a:ext>
            </a:extLst>
          </p:cNvPr>
          <p:cNvSpPr>
            <a:spLocks noGrp="1"/>
          </p:cNvSpPr>
          <p:nvPr>
            <p:ph type="title"/>
          </p:nvPr>
        </p:nvSpPr>
        <p:spPr/>
        <p:txBody>
          <a:bodyPr/>
          <a:lstStyle/>
          <a:p>
            <a:r>
              <a:rPr lang="en-CA" dirty="0"/>
              <a:t>Steps to designing good quality blended learning programs </a:t>
            </a:r>
          </a:p>
        </p:txBody>
      </p:sp>
      <p:sp>
        <p:nvSpPr>
          <p:cNvPr id="5" name="Content Placeholder 4">
            <a:extLst>
              <a:ext uri="{FF2B5EF4-FFF2-40B4-BE49-F238E27FC236}">
                <a16:creationId xmlns:a16="http://schemas.microsoft.com/office/drawing/2014/main" id="{110791B2-28E9-443E-875D-D8310BBD9134}"/>
              </a:ext>
            </a:extLst>
          </p:cNvPr>
          <p:cNvSpPr>
            <a:spLocks noGrp="1"/>
          </p:cNvSpPr>
          <p:nvPr>
            <p:ph idx="1"/>
          </p:nvPr>
        </p:nvSpPr>
        <p:spPr/>
        <p:txBody>
          <a:bodyPr>
            <a:normAutofit/>
          </a:bodyPr>
          <a:lstStyle/>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CA" dirty="0"/>
              <a:t>Keep QA in mind</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CA" dirty="0"/>
              <a:t>Choose Good Learning Objectives</a:t>
            </a:r>
          </a:p>
          <a:p>
            <a:pPr marL="971550" lvl="1" indent="-514350">
              <a:lnSpc>
                <a:spcPct val="100000"/>
              </a:lnSpc>
              <a:spcBef>
                <a:spcPts val="0"/>
              </a:spcBef>
              <a:buFontTx/>
              <a:buAutoNum type="arabicPeriod"/>
              <a:defRPr/>
            </a:pPr>
            <a:r>
              <a:rPr lang="en-US" dirty="0"/>
              <a:t>Learning outcomes are direct statements that describe the essential and enduring disciplinary knowledge and abilities that students should possess, and the depth of learning that is expected upon completion of a program or course (Anderson et al., 2001; Harden, 2002). </a:t>
            </a:r>
          </a:p>
          <a:p>
            <a:pPr marL="971550" lvl="1" indent="-514350">
              <a:lnSpc>
                <a:spcPct val="100000"/>
              </a:lnSpc>
              <a:spcBef>
                <a:spcPts val="0"/>
              </a:spcBef>
              <a:buFontTx/>
              <a:buAutoNum type="arabicPeriod"/>
              <a:defRPr/>
            </a:pPr>
            <a:r>
              <a:rPr lang="en-US" dirty="0"/>
              <a:t>Learning outcomes answer these questions</a:t>
            </a:r>
          </a:p>
          <a:p>
            <a:pPr lvl="2"/>
            <a:r>
              <a:rPr lang="en-US" dirty="0"/>
              <a:t>How would you describe the attributes of an ideal graduate of the program? What unique strengths should students who complete this program possess? </a:t>
            </a:r>
          </a:p>
          <a:p>
            <a:pPr lvl="2"/>
            <a:r>
              <a:rPr lang="en-US" dirty="0"/>
              <a:t>What is essential that students know and be able to do at the end of their learning experiences? What key knowledge, skills and values/attitudes should students who complete the program possess? </a:t>
            </a:r>
            <a:endParaRPr lang="en-CA" dirty="0"/>
          </a:p>
        </p:txBody>
      </p:sp>
    </p:spTree>
    <p:extLst>
      <p:ext uri="{BB962C8B-B14F-4D97-AF65-F5344CB8AC3E}">
        <p14:creationId xmlns:p14="http://schemas.microsoft.com/office/powerpoint/2010/main" val="745916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3801533" cy="1325563"/>
          </a:xfrm>
        </p:spPr>
        <p:txBody>
          <a:bodyPr/>
          <a:lstStyle/>
          <a:p>
            <a:r>
              <a:rPr lang="en-US" dirty="0"/>
              <a:t>Articulation of level outcomes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9099" y="541866"/>
            <a:ext cx="5461000" cy="5842000"/>
          </a:xfrm>
          <a:prstGeom prst="rect">
            <a:avLst/>
          </a:prstGeom>
        </p:spPr>
      </p:pic>
      <p:sp>
        <p:nvSpPr>
          <p:cNvPr id="4" name="TextBox 3"/>
          <p:cNvSpPr txBox="1"/>
          <p:nvPr/>
        </p:nvSpPr>
        <p:spPr>
          <a:xfrm>
            <a:off x="164011" y="3910874"/>
            <a:ext cx="6383867" cy="1477328"/>
          </a:xfrm>
          <a:prstGeom prst="rect">
            <a:avLst/>
          </a:prstGeom>
          <a:noFill/>
        </p:spPr>
        <p:txBody>
          <a:bodyPr wrap="square" rtlCol="0">
            <a:spAutoFit/>
          </a:bodyPr>
          <a:lstStyle/>
          <a:p>
            <a:endParaRPr lang="en-US" dirty="0"/>
          </a:p>
          <a:p>
            <a:r>
              <a:rPr lang="en-US" dirty="0"/>
              <a:t> </a:t>
            </a:r>
            <a:r>
              <a:rPr lang="en-US" b="1" dirty="0"/>
              <a:t>A Guide to</a:t>
            </a:r>
            <a:r>
              <a:rPr lang="en-US" dirty="0"/>
              <a:t> </a:t>
            </a:r>
            <a:r>
              <a:rPr lang="en-US" b="1" dirty="0"/>
              <a:t>Developing and Assessing Learning Outcomes</a:t>
            </a:r>
            <a:endParaRPr lang="en-US" dirty="0"/>
          </a:p>
          <a:p>
            <a:r>
              <a:rPr lang="en-US" b="1" dirty="0"/>
              <a:t>at the</a:t>
            </a:r>
            <a:r>
              <a:rPr lang="en-US" dirty="0"/>
              <a:t> </a:t>
            </a:r>
            <a:r>
              <a:rPr lang="en-US" b="1" dirty="0"/>
              <a:t>University of Guelph: </a:t>
            </a:r>
            <a:r>
              <a:rPr lang="en-US" b="1" dirty="0">
                <a:hlinkClick r:id="rId3"/>
              </a:rPr>
              <a:t>http://www.uoguelph.ca/vpacademic/avpa/pdf/learning</a:t>
            </a:r>
            <a:r>
              <a:rPr lang="en-US" b="1" dirty="0"/>
              <a:t> outcomes.pdf</a:t>
            </a:r>
            <a:endParaRPr lang="en-US" dirty="0"/>
          </a:p>
        </p:txBody>
      </p:sp>
    </p:spTree>
    <p:extLst>
      <p:ext uri="{BB962C8B-B14F-4D97-AF65-F5344CB8AC3E}">
        <p14:creationId xmlns:p14="http://schemas.microsoft.com/office/powerpoint/2010/main" val="1886346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outcomes</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5400000">
            <a:off x="6811961" y="345812"/>
            <a:ext cx="4697945" cy="6062134"/>
          </a:xfrm>
          <a:prstGeom prst="rect">
            <a:avLst/>
          </a:prstGeom>
        </p:spPr>
      </p:pic>
      <p:sp>
        <p:nvSpPr>
          <p:cNvPr id="3" name="Rectangle 2"/>
          <p:cNvSpPr/>
          <p:nvPr/>
        </p:nvSpPr>
        <p:spPr>
          <a:xfrm>
            <a:off x="206844" y="1690688"/>
            <a:ext cx="5735575" cy="3970318"/>
          </a:xfrm>
          <a:prstGeom prst="rect">
            <a:avLst/>
          </a:prstGeom>
        </p:spPr>
        <p:txBody>
          <a:bodyPr wrap="square">
            <a:spAutoFit/>
          </a:bodyPr>
          <a:lstStyle/>
          <a:p>
            <a:r>
              <a:rPr lang="en-US" dirty="0">
                <a:solidFill>
                  <a:srgbClr val="000000"/>
                </a:solidFill>
                <a:latin typeface="Calibri" charset="0"/>
              </a:rPr>
              <a:t>Learning outcomes should: </a:t>
            </a:r>
          </a:p>
          <a:p>
            <a:r>
              <a:rPr lang="en-US" dirty="0">
                <a:solidFill>
                  <a:srgbClr val="000000"/>
                </a:solidFill>
                <a:latin typeface="Calibri" charset="0"/>
              </a:rPr>
              <a:t>• complete a phrase describing what students should know and/or be able to do by the end of the program or course (e.g. “By the end of this program, successful students will be able to...”). </a:t>
            </a:r>
          </a:p>
          <a:p>
            <a:r>
              <a:rPr lang="en-US" dirty="0">
                <a:solidFill>
                  <a:srgbClr val="000000"/>
                </a:solidFill>
                <a:latin typeface="Calibri" charset="0"/>
              </a:rPr>
              <a:t>• start with an action verb that specifying the depth of learning expected followed by a statement describing the knowledge and abilities to be demonstrated, and finally a statement (or statements) to provide context within the discipline. </a:t>
            </a:r>
          </a:p>
          <a:p>
            <a:r>
              <a:rPr lang="en-US" dirty="0">
                <a:solidFill>
                  <a:srgbClr val="000000"/>
                </a:solidFill>
                <a:latin typeface="Calibri" charset="0"/>
              </a:rPr>
              <a:t>• be concise, direct and clearly stated. Terms such as </a:t>
            </a:r>
            <a:r>
              <a:rPr lang="en-US" i="1" dirty="0">
                <a:solidFill>
                  <a:srgbClr val="000000"/>
                </a:solidFill>
                <a:latin typeface="Calibri" charset="0"/>
              </a:rPr>
              <a:t>know</a:t>
            </a:r>
            <a:r>
              <a:rPr lang="en-US" dirty="0">
                <a:solidFill>
                  <a:srgbClr val="000000"/>
                </a:solidFill>
                <a:latin typeface="Calibri" charset="0"/>
              </a:rPr>
              <a:t>, </a:t>
            </a:r>
            <a:r>
              <a:rPr lang="en-US" i="1" dirty="0">
                <a:solidFill>
                  <a:srgbClr val="000000"/>
                </a:solidFill>
                <a:latin typeface="Calibri" charset="0"/>
              </a:rPr>
              <a:t>understand</a:t>
            </a:r>
            <a:r>
              <a:rPr lang="en-US" dirty="0">
                <a:solidFill>
                  <a:srgbClr val="000000"/>
                </a:solidFill>
                <a:latin typeface="Calibri" charset="0"/>
              </a:rPr>
              <a:t>, </a:t>
            </a:r>
            <a:r>
              <a:rPr lang="en-US" i="1" dirty="0">
                <a:solidFill>
                  <a:srgbClr val="000000"/>
                </a:solidFill>
                <a:latin typeface="Calibri" charset="0"/>
              </a:rPr>
              <a:t>learn</a:t>
            </a:r>
            <a:r>
              <a:rPr lang="en-US" dirty="0">
                <a:solidFill>
                  <a:srgbClr val="000000"/>
                </a:solidFill>
                <a:latin typeface="Calibri" charset="0"/>
              </a:rPr>
              <a:t>, </a:t>
            </a:r>
            <a:r>
              <a:rPr lang="en-US" i="1" dirty="0">
                <a:solidFill>
                  <a:srgbClr val="000000"/>
                </a:solidFill>
                <a:latin typeface="Calibri" charset="0"/>
              </a:rPr>
              <a:t>appreciate </a:t>
            </a:r>
            <a:r>
              <a:rPr lang="en-US" dirty="0">
                <a:solidFill>
                  <a:srgbClr val="000000"/>
                </a:solidFill>
                <a:latin typeface="Calibri" charset="0"/>
              </a:rPr>
              <a:t>and </a:t>
            </a:r>
            <a:r>
              <a:rPr lang="en-US" i="1" dirty="0">
                <a:solidFill>
                  <a:srgbClr val="000000"/>
                </a:solidFill>
                <a:latin typeface="Calibri" charset="0"/>
              </a:rPr>
              <a:t>to be aware </a:t>
            </a:r>
            <a:r>
              <a:rPr lang="en-US" dirty="0">
                <a:solidFill>
                  <a:srgbClr val="000000"/>
                </a:solidFill>
                <a:latin typeface="Calibri" charset="0"/>
              </a:rPr>
              <a:t>of should be avoided, and the specific level of achievement should be clearly identified.  ( should be measurable)</a:t>
            </a:r>
            <a:endParaRPr lang="en-US" dirty="0"/>
          </a:p>
        </p:txBody>
      </p:sp>
      <p:sp>
        <p:nvSpPr>
          <p:cNvPr id="5" name="TextBox 4"/>
          <p:cNvSpPr txBox="1"/>
          <p:nvPr/>
        </p:nvSpPr>
        <p:spPr>
          <a:xfrm>
            <a:off x="8212667" y="5683212"/>
            <a:ext cx="3979333" cy="369332"/>
          </a:xfrm>
          <a:prstGeom prst="rect">
            <a:avLst/>
          </a:prstGeom>
          <a:noFill/>
        </p:spPr>
        <p:txBody>
          <a:bodyPr wrap="square" rtlCol="0">
            <a:spAutoFit/>
          </a:bodyPr>
          <a:lstStyle/>
          <a:p>
            <a:r>
              <a:rPr lang="en-US"/>
              <a:t>Bloom’s taxonomy</a:t>
            </a:r>
          </a:p>
        </p:txBody>
      </p:sp>
      <p:sp>
        <p:nvSpPr>
          <p:cNvPr id="7" name="Rectangle 6">
            <a:extLst>
              <a:ext uri="{FF2B5EF4-FFF2-40B4-BE49-F238E27FC236}">
                <a16:creationId xmlns:a16="http://schemas.microsoft.com/office/drawing/2014/main" id="{2ACDA54C-97CF-4860-9C9A-F80613C4B11F}"/>
              </a:ext>
            </a:extLst>
          </p:cNvPr>
          <p:cNvSpPr/>
          <p:nvPr/>
        </p:nvSpPr>
        <p:spPr>
          <a:xfrm>
            <a:off x="6129866" y="6188578"/>
            <a:ext cx="9132711" cy="400110"/>
          </a:xfrm>
          <a:prstGeom prst="rect">
            <a:avLst/>
          </a:prstGeom>
        </p:spPr>
        <p:txBody>
          <a:bodyPr wrap="square">
            <a:spAutoFit/>
          </a:bodyPr>
          <a:lstStyle/>
          <a:p>
            <a:r>
              <a:rPr lang="en-CA" sz="1000" dirty="0">
                <a:ea typeface="Times New Roman" panose="02020603050405020304" pitchFamily="18" charset="0"/>
                <a:cs typeface="Times New Roman" panose="02020603050405020304" pitchFamily="18" charset="0"/>
              </a:rPr>
              <a:t>Source: Bloom's taxonomy verbs - free classroom chart. (2016). </a:t>
            </a:r>
            <a:br>
              <a:rPr lang="en-CA" sz="1000" dirty="0">
                <a:ea typeface="Times New Roman" panose="02020603050405020304" pitchFamily="18" charset="0"/>
                <a:cs typeface="Times New Roman" panose="02020603050405020304" pitchFamily="18" charset="0"/>
              </a:rPr>
            </a:br>
            <a:r>
              <a:rPr lang="en-CA" sz="1000" dirty="0">
                <a:ea typeface="Times New Roman" panose="02020603050405020304" pitchFamily="18" charset="0"/>
                <a:cs typeface="Times New Roman" panose="02020603050405020304" pitchFamily="18" charset="0"/>
              </a:rPr>
              <a:t>Retrieved from </a:t>
            </a:r>
            <a:r>
              <a:rPr lang="en-CA" sz="1000" u="sng" dirty="0">
                <a:ea typeface="Times New Roman" panose="02020603050405020304" pitchFamily="18" charset="0"/>
                <a:hlinkClick r:id="rId3"/>
              </a:rPr>
              <a:t>https://www.fractuslearning.com/2016/01/25/blooms-taxonomy-verbs-free-chart/</a:t>
            </a:r>
            <a:endParaRPr lang="en-CA" sz="1000" dirty="0"/>
          </a:p>
        </p:txBody>
      </p:sp>
    </p:spTree>
    <p:extLst>
      <p:ext uri="{BB962C8B-B14F-4D97-AF65-F5344CB8AC3E}">
        <p14:creationId xmlns:p14="http://schemas.microsoft.com/office/powerpoint/2010/main" val="465646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Learning outcomes (levels)</a:t>
            </a:r>
          </a:p>
        </p:txBody>
      </p:sp>
      <p:sp>
        <p:nvSpPr>
          <p:cNvPr id="3" name="Content Placeholder 2"/>
          <p:cNvSpPr>
            <a:spLocks noGrp="1"/>
          </p:cNvSpPr>
          <p:nvPr>
            <p:ph idx="1"/>
          </p:nvPr>
        </p:nvSpPr>
        <p:spPr>
          <a:xfrm>
            <a:off x="838200" y="1825625"/>
            <a:ext cx="10515600" cy="4863042"/>
          </a:xfrm>
        </p:spPr>
        <p:txBody>
          <a:bodyPr>
            <a:normAutofit fontScale="70000" lnSpcReduction="20000"/>
          </a:bodyPr>
          <a:lstStyle/>
          <a:p>
            <a:r>
              <a:rPr lang="en-CA" b="1" dirty="0"/>
              <a:t>Beginning language course</a:t>
            </a:r>
          </a:p>
          <a:p>
            <a:pPr marL="0" indent="0">
              <a:buNone/>
            </a:pPr>
            <a:br>
              <a:rPr lang="en-CA" dirty="0"/>
            </a:br>
            <a:r>
              <a:rPr lang="en-CA" dirty="0"/>
              <a:t>By the end of this course students will be able to:</a:t>
            </a:r>
            <a:endParaRPr lang="en-US" dirty="0"/>
          </a:p>
          <a:p>
            <a:pPr lvl="1"/>
            <a:r>
              <a:rPr lang="en-CA" dirty="0">
                <a:solidFill>
                  <a:srgbClr val="FF0000"/>
                </a:solidFill>
              </a:rPr>
              <a:t>identify</a:t>
            </a:r>
            <a:r>
              <a:rPr lang="en-CA" dirty="0"/>
              <a:t> the most frequently encountered endings for nouns, adjectives and verbs</a:t>
            </a:r>
            <a:endParaRPr lang="en-US" dirty="0"/>
          </a:p>
          <a:p>
            <a:pPr lvl="1"/>
            <a:r>
              <a:rPr lang="en-CA" dirty="0"/>
              <a:t>read basic material relating to current affairs using appropriate reference works, where necessary</a:t>
            </a:r>
            <a:endParaRPr lang="en-US" dirty="0"/>
          </a:p>
          <a:p>
            <a:pPr marL="457200" lvl="1" indent="0">
              <a:buNone/>
            </a:pPr>
            <a:endParaRPr lang="en-US" dirty="0"/>
          </a:p>
          <a:p>
            <a:r>
              <a:rPr lang="en-CA" b="1" dirty="0"/>
              <a:t>Graduate research methodologies class</a:t>
            </a:r>
          </a:p>
          <a:p>
            <a:pPr marL="0" indent="0">
              <a:buNone/>
            </a:pPr>
            <a:br>
              <a:rPr lang="en-CA" dirty="0"/>
            </a:br>
            <a:r>
              <a:rPr lang="en-CA" dirty="0"/>
              <a:t>By the end of this course, students will be able to:</a:t>
            </a:r>
            <a:endParaRPr lang="en-US" dirty="0"/>
          </a:p>
          <a:p>
            <a:pPr lvl="1"/>
            <a:r>
              <a:rPr lang="en-CA" dirty="0">
                <a:solidFill>
                  <a:srgbClr val="FF0000"/>
                </a:solidFill>
              </a:rPr>
              <a:t>assess </a:t>
            </a:r>
            <a:r>
              <a:rPr lang="en-CA" dirty="0"/>
              <a:t>the strengths and weaknesses of alternative strategies for collecting, analyzing and interpreting data from needs analyses and evaluations in direct practice, program and policy interventions</a:t>
            </a:r>
            <a:endParaRPr lang="en-US" dirty="0"/>
          </a:p>
          <a:p>
            <a:pPr lvl="1"/>
            <a:r>
              <a:rPr lang="en-CA" dirty="0">
                <a:solidFill>
                  <a:srgbClr val="FF0000"/>
                </a:solidFill>
              </a:rPr>
              <a:t>identify </a:t>
            </a:r>
            <a:r>
              <a:rPr lang="en-CA" dirty="0"/>
              <a:t>specific strategies for collaborating with practitioners in developmental projects, formulation of research questions, and selection of designs and measurement tools so as to produce findings usable by practitioners at all levels</a:t>
            </a:r>
            <a:endParaRPr lang="en-US" dirty="0"/>
          </a:p>
          <a:p>
            <a:pPr lvl="1"/>
            <a:r>
              <a:rPr lang="en-CA" dirty="0">
                <a:solidFill>
                  <a:srgbClr val="FF0000"/>
                </a:solidFill>
              </a:rPr>
              <a:t>analyze</a:t>
            </a:r>
            <a:r>
              <a:rPr lang="en-CA" dirty="0"/>
              <a:t> qualitative data systematically by selecting appropriate interpretive or quantified content analysis strategies</a:t>
            </a:r>
          </a:p>
          <a:p>
            <a:pPr lvl="1"/>
            <a:r>
              <a:rPr lang="en-CA" dirty="0">
                <a:solidFill>
                  <a:srgbClr val="FF0000"/>
                </a:solidFill>
              </a:rPr>
              <a:t>articulate</a:t>
            </a:r>
            <a:r>
              <a:rPr lang="en-CA" dirty="0"/>
              <a:t> implications of research findings for explanatory and practice theory development and for practice/program implementation</a:t>
            </a:r>
            <a:endParaRPr lang="en-US" dirty="0"/>
          </a:p>
          <a:p>
            <a:pPr lvl="1"/>
            <a:r>
              <a:rPr lang="en-CA" dirty="0">
                <a:solidFill>
                  <a:srgbClr val="FF0000"/>
                </a:solidFill>
              </a:rPr>
              <a:t>instruct</a:t>
            </a:r>
            <a:r>
              <a:rPr lang="en-CA" dirty="0"/>
              <a:t> classmates and others in an advanced statistical or qualitative data analysis procedure</a:t>
            </a:r>
            <a:endParaRPr lang="en-US" dirty="0"/>
          </a:p>
        </p:txBody>
      </p:sp>
    </p:spTree>
    <p:extLst>
      <p:ext uri="{BB962C8B-B14F-4D97-AF65-F5344CB8AC3E}">
        <p14:creationId xmlns:p14="http://schemas.microsoft.com/office/powerpoint/2010/main" val="694685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 learning </a:t>
            </a:r>
            <a:r>
              <a:rPr lang="en-US" dirty="0"/>
              <a:t>outcomes</a:t>
            </a:r>
          </a:p>
        </p:txBody>
      </p:sp>
      <p:sp>
        <p:nvSpPr>
          <p:cNvPr id="3" name="Content Placeholder 2"/>
          <p:cNvSpPr>
            <a:spLocks noGrp="1"/>
          </p:cNvSpPr>
          <p:nvPr>
            <p:ph idx="1"/>
          </p:nvPr>
        </p:nvSpPr>
        <p:spPr/>
        <p:txBody>
          <a:bodyPr>
            <a:normAutofit fontScale="92500" lnSpcReduction="10000"/>
          </a:bodyPr>
          <a:lstStyle/>
          <a:p>
            <a:r>
              <a:rPr lang="en-CA" b="1" dirty="0"/>
              <a:t>Teaching development course for faculty</a:t>
            </a:r>
            <a:br>
              <a:rPr lang="en-CA" dirty="0"/>
            </a:br>
            <a:r>
              <a:rPr lang="en-CA" dirty="0"/>
              <a:t>By the end of the course you will be able to:</a:t>
            </a:r>
            <a:endParaRPr lang="en-US" dirty="0"/>
          </a:p>
          <a:p>
            <a:pPr lvl="1"/>
            <a:r>
              <a:rPr lang="en-CA" dirty="0"/>
              <a:t>identify several learning style models and know how to use these models in your teaching</a:t>
            </a:r>
            <a:br>
              <a:rPr lang="en-CA" dirty="0"/>
            </a:br>
            <a:r>
              <a:rPr lang="en-CA" dirty="0"/>
              <a:t>construct and use learning objectives</a:t>
            </a:r>
            <a:endParaRPr lang="en-US" dirty="0"/>
          </a:p>
          <a:p>
            <a:pPr lvl="1"/>
            <a:r>
              <a:rPr lang="en-CA" dirty="0"/>
              <a:t>design a course and a syllabus</a:t>
            </a:r>
            <a:endParaRPr lang="en-US" dirty="0"/>
          </a:p>
          <a:p>
            <a:pPr lvl="1"/>
            <a:r>
              <a:rPr lang="en-CA" dirty="0"/>
              <a:t>implement the principles of Universal Instructional Design in the design of a course</a:t>
            </a:r>
            <a:endParaRPr lang="en-US" dirty="0"/>
          </a:p>
          <a:p>
            <a:pPr lvl="1"/>
            <a:r>
              <a:rPr lang="en-CA" dirty="0"/>
              <a:t>use strategies and instructional methods for effective teaching of small classes and large classes</a:t>
            </a:r>
            <a:endParaRPr lang="en-US" dirty="0"/>
          </a:p>
          <a:p>
            <a:pPr lvl="1"/>
            <a:r>
              <a:rPr lang="en-CA" dirty="0"/>
              <a:t>identify the advantages and disadvantages of different assessment methods</a:t>
            </a:r>
            <a:endParaRPr lang="en-US" dirty="0"/>
          </a:p>
          <a:p>
            <a:pPr lvl="1"/>
            <a:r>
              <a:rPr lang="en-CA" dirty="0"/>
              <a:t>construct a teaching portfolio</a:t>
            </a:r>
            <a:endParaRPr lang="en-US" dirty="0"/>
          </a:p>
          <a:p>
            <a:r>
              <a:rPr lang="en-CA" dirty="0"/>
              <a:t>[Learning outcomes for OTA course designed by Prof. Susan </a:t>
            </a:r>
            <a:r>
              <a:rPr lang="en-CA" dirty="0" err="1"/>
              <a:t>McCahan</a:t>
            </a:r>
            <a:r>
              <a:rPr lang="en-CA" dirty="0"/>
              <a:t>, “Fundamentals of University Teaching”]</a:t>
            </a:r>
            <a:endParaRPr lang="en-US" dirty="0"/>
          </a:p>
          <a:p>
            <a:endParaRPr lang="en-US" dirty="0"/>
          </a:p>
        </p:txBody>
      </p:sp>
    </p:spTree>
    <p:extLst>
      <p:ext uri="{BB962C8B-B14F-4D97-AF65-F5344CB8AC3E}">
        <p14:creationId xmlns:p14="http://schemas.microsoft.com/office/powerpoint/2010/main" val="1860648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65ACA-EE79-4AEA-A28A-7EE165898EEB}"/>
              </a:ext>
            </a:extLst>
          </p:cNvPr>
          <p:cNvSpPr>
            <a:spLocks noGrp="1"/>
          </p:cNvSpPr>
          <p:nvPr>
            <p:ph type="title"/>
          </p:nvPr>
        </p:nvSpPr>
        <p:spPr/>
        <p:txBody>
          <a:bodyPr/>
          <a:lstStyle/>
          <a:p>
            <a:r>
              <a:rPr lang="en-US" dirty="0"/>
              <a:t>3 Choose Appropriate Learning Assessments</a:t>
            </a:r>
            <a:endParaRPr lang="en-CA" dirty="0"/>
          </a:p>
        </p:txBody>
      </p:sp>
      <p:sp>
        <p:nvSpPr>
          <p:cNvPr id="3" name="Content Placeholder 2">
            <a:extLst>
              <a:ext uri="{FF2B5EF4-FFF2-40B4-BE49-F238E27FC236}">
                <a16:creationId xmlns:a16="http://schemas.microsoft.com/office/drawing/2014/main" id="{68773175-25B3-4426-9511-EBD844EC94EA}"/>
              </a:ext>
            </a:extLst>
          </p:cNvPr>
          <p:cNvSpPr>
            <a:spLocks noGrp="1"/>
          </p:cNvSpPr>
          <p:nvPr>
            <p:ph idx="1"/>
          </p:nvPr>
        </p:nvSpPr>
        <p:spPr>
          <a:xfrm>
            <a:off x="838200" y="1825625"/>
            <a:ext cx="6883400" cy="4351338"/>
          </a:xfrm>
        </p:spPr>
        <p:txBody>
          <a:bodyPr>
            <a:normAutofit fontScale="92500"/>
          </a:bodyPr>
          <a:lstStyle/>
          <a:p>
            <a:r>
              <a:rPr lang="en-US" dirty="0"/>
              <a:t>What assessment strategies can be effectively completed online? </a:t>
            </a:r>
          </a:p>
          <a:p>
            <a:r>
              <a:rPr lang="en-US" dirty="0"/>
              <a:t>What is best mix for assessment? </a:t>
            </a:r>
          </a:p>
          <a:p>
            <a:r>
              <a:rPr lang="en-US" dirty="0"/>
              <a:t>QA issues: Alignment of assessment to learning outcomes</a:t>
            </a:r>
          </a:p>
          <a:p>
            <a:pPr lvl="1"/>
            <a:r>
              <a:rPr lang="en-US" dirty="0"/>
              <a:t>Example of alignment as follows (QA matters rubric)</a:t>
            </a:r>
          </a:p>
          <a:p>
            <a:pPr marL="1371600" lvl="2" indent="-457200">
              <a:buFont typeface="+mj-lt"/>
              <a:buAutoNum type="arabicPeriod"/>
            </a:pPr>
            <a:r>
              <a:rPr lang="en-US" dirty="0"/>
              <a:t>A problem analysis demonstrates critical thinking skills</a:t>
            </a:r>
          </a:p>
          <a:p>
            <a:pPr marL="1371600" lvl="2" indent="-457200">
              <a:buFont typeface="+mj-lt"/>
              <a:buAutoNum type="arabicPeriod"/>
            </a:pPr>
            <a:r>
              <a:rPr lang="en-US" dirty="0"/>
              <a:t>A multiple choice quiz verifies vocabulary knowledge</a:t>
            </a:r>
          </a:p>
          <a:p>
            <a:pPr marL="1371600" lvl="2" indent="-457200">
              <a:buFont typeface="+mj-lt"/>
              <a:buAutoNum type="arabicPeriod"/>
            </a:pPr>
            <a:r>
              <a:rPr lang="en-US" dirty="0"/>
              <a:t>A composition shows writing skills</a:t>
            </a:r>
          </a:p>
          <a:p>
            <a:pPr marL="1371600" lvl="2" indent="-457200">
              <a:buFont typeface="+mj-lt"/>
              <a:buAutoNum type="arabicPeriod"/>
            </a:pPr>
            <a:r>
              <a:rPr lang="en-US" dirty="0"/>
              <a:t>A video of a learner presentation shows mastery of the language</a:t>
            </a:r>
          </a:p>
        </p:txBody>
      </p:sp>
      <p:grpSp>
        <p:nvGrpSpPr>
          <p:cNvPr id="4" name="Group 3"/>
          <p:cNvGrpSpPr/>
          <p:nvPr/>
        </p:nvGrpSpPr>
        <p:grpSpPr>
          <a:xfrm>
            <a:off x="8263467" y="2243904"/>
            <a:ext cx="1775865" cy="2768363"/>
            <a:chOff x="1764301" y="571591"/>
            <a:chExt cx="1257373" cy="2057537"/>
          </a:xfrm>
        </p:grpSpPr>
        <p:sp>
          <p:nvSpPr>
            <p:cNvPr id="9" name="Round Same Side Corner Rectangle 8"/>
            <p:cNvSpPr/>
            <p:nvPr/>
          </p:nvSpPr>
          <p:spPr>
            <a:xfrm rot="16200000">
              <a:off x="1364219" y="971673"/>
              <a:ext cx="2057537" cy="1257373"/>
            </a:xfrm>
            <a:prstGeom prst="round2SameRect">
              <a:avLst>
                <a:gd name="adj1" fmla="val 16670"/>
                <a:gd name="adj2" fmla="val 0"/>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0" name="Round Same Side Corner Rectangle 4"/>
            <p:cNvSpPr/>
            <p:nvPr/>
          </p:nvSpPr>
          <p:spPr>
            <a:xfrm rot="21600000">
              <a:off x="1825692" y="632983"/>
              <a:ext cx="1195982" cy="1934755"/>
            </a:xfrm>
            <a:prstGeom prst="rect">
              <a:avLst/>
            </a:prstGeom>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38100" tIns="63500" rIns="57150" bIns="63500" numCol="1" spcCol="1270" anchor="t" anchorCtr="0">
              <a:noAutofit/>
            </a:bodyPr>
            <a:lstStyle/>
            <a:p>
              <a:pPr lvl="0" algn="l" defTabSz="444500">
                <a:lnSpc>
                  <a:spcPct val="90000"/>
                </a:lnSpc>
                <a:spcBef>
                  <a:spcPct val="0"/>
                </a:spcBef>
                <a:spcAft>
                  <a:spcPct val="35000"/>
                </a:spcAft>
              </a:pPr>
              <a:r>
                <a:rPr lang="en-US" sz="1000" b="1" kern="1200" dirty="0">
                  <a:solidFill>
                    <a:schemeClr val="tx1"/>
                  </a:solidFill>
                </a:rPr>
                <a:t>Formative Assessments</a:t>
              </a:r>
            </a:p>
            <a:p>
              <a:pPr marL="57150" lvl="1" indent="-57150" algn="l" defTabSz="355600">
                <a:lnSpc>
                  <a:spcPct val="90000"/>
                </a:lnSpc>
                <a:spcBef>
                  <a:spcPct val="0"/>
                </a:spcBef>
                <a:spcAft>
                  <a:spcPct val="15000"/>
                </a:spcAft>
                <a:buChar char="••"/>
              </a:pPr>
              <a:r>
                <a:rPr lang="en-US" sz="1100" kern="1200" dirty="0">
                  <a:solidFill>
                    <a:schemeClr val="tx1"/>
                  </a:solidFill>
                </a:rPr>
                <a:t>In-Class or Online Discussions</a:t>
              </a:r>
            </a:p>
            <a:p>
              <a:pPr marL="57150" lvl="1" indent="-57150" algn="l" defTabSz="355600">
                <a:lnSpc>
                  <a:spcPct val="90000"/>
                </a:lnSpc>
                <a:spcBef>
                  <a:spcPct val="0"/>
                </a:spcBef>
                <a:spcAft>
                  <a:spcPct val="15000"/>
                </a:spcAft>
                <a:buChar char="••"/>
              </a:pPr>
              <a:r>
                <a:rPr lang="en-US" sz="1100" kern="1200" dirty="0">
                  <a:solidFill>
                    <a:schemeClr val="tx1"/>
                  </a:solidFill>
                </a:rPr>
                <a:t>Polls</a:t>
              </a:r>
            </a:p>
            <a:p>
              <a:pPr marL="57150" lvl="1" indent="-57150" algn="l" defTabSz="355600">
                <a:lnSpc>
                  <a:spcPct val="90000"/>
                </a:lnSpc>
                <a:spcBef>
                  <a:spcPct val="0"/>
                </a:spcBef>
                <a:spcAft>
                  <a:spcPct val="15000"/>
                </a:spcAft>
                <a:buChar char="••"/>
              </a:pPr>
              <a:r>
                <a:rPr lang="en-US" sz="1100" kern="1200" dirty="0">
                  <a:solidFill>
                    <a:schemeClr val="tx1"/>
                  </a:solidFill>
                </a:rPr>
                <a:t>Quizzes</a:t>
              </a:r>
            </a:p>
            <a:p>
              <a:pPr marL="57150" lvl="1" indent="-57150" algn="l" defTabSz="355600">
                <a:lnSpc>
                  <a:spcPct val="90000"/>
                </a:lnSpc>
                <a:spcBef>
                  <a:spcPct val="0"/>
                </a:spcBef>
                <a:spcAft>
                  <a:spcPct val="15000"/>
                </a:spcAft>
                <a:buChar char="••"/>
              </a:pPr>
              <a:r>
                <a:rPr lang="en-US" sz="1100" kern="1200" dirty="0">
                  <a:solidFill>
                    <a:schemeClr val="tx1"/>
                  </a:solidFill>
                </a:rPr>
                <a:t>Low-Stakes Group Work</a:t>
              </a:r>
            </a:p>
            <a:p>
              <a:pPr marL="57150" lvl="1" indent="-57150" algn="l" defTabSz="355600">
                <a:lnSpc>
                  <a:spcPct val="90000"/>
                </a:lnSpc>
                <a:spcBef>
                  <a:spcPct val="0"/>
                </a:spcBef>
                <a:spcAft>
                  <a:spcPct val="15000"/>
                </a:spcAft>
                <a:buChar char="••"/>
              </a:pPr>
              <a:r>
                <a:rPr lang="en-US" sz="1100" kern="1200" dirty="0">
                  <a:solidFill>
                    <a:schemeClr val="tx1"/>
                  </a:solidFill>
                </a:rPr>
                <a:t>Weekly Quizzes</a:t>
              </a:r>
            </a:p>
            <a:p>
              <a:pPr marL="57150" lvl="1" indent="-57150" algn="l" defTabSz="355600">
                <a:lnSpc>
                  <a:spcPct val="90000"/>
                </a:lnSpc>
                <a:spcBef>
                  <a:spcPct val="0"/>
                </a:spcBef>
                <a:spcAft>
                  <a:spcPct val="15000"/>
                </a:spcAft>
                <a:buChar char="••"/>
              </a:pPr>
              <a:r>
                <a:rPr lang="en-US" sz="1100" kern="1200" dirty="0">
                  <a:solidFill>
                    <a:schemeClr val="tx1"/>
                  </a:solidFill>
                </a:rPr>
                <a:t>Short Reflective Writing</a:t>
              </a:r>
            </a:p>
            <a:p>
              <a:pPr marL="57150" lvl="1" indent="-57150" algn="l" defTabSz="355600">
                <a:lnSpc>
                  <a:spcPct val="90000"/>
                </a:lnSpc>
                <a:spcBef>
                  <a:spcPct val="0"/>
                </a:spcBef>
                <a:spcAft>
                  <a:spcPct val="15000"/>
                </a:spcAft>
                <a:buChar char="••"/>
              </a:pPr>
              <a:r>
                <a:rPr lang="en-US" sz="1100" kern="1200" dirty="0">
                  <a:solidFill>
                    <a:schemeClr val="tx1"/>
                  </a:solidFill>
                </a:rPr>
                <a:t>Homework</a:t>
              </a:r>
            </a:p>
          </p:txBody>
        </p:sp>
      </p:grpSp>
      <p:grpSp>
        <p:nvGrpSpPr>
          <p:cNvPr id="5" name="Group 4"/>
          <p:cNvGrpSpPr/>
          <p:nvPr/>
        </p:nvGrpSpPr>
        <p:grpSpPr>
          <a:xfrm>
            <a:off x="10039332" y="2243904"/>
            <a:ext cx="1722278" cy="2768363"/>
            <a:chOff x="3078769" y="571591"/>
            <a:chExt cx="1257373" cy="2057537"/>
          </a:xfrm>
        </p:grpSpPr>
        <p:sp>
          <p:nvSpPr>
            <p:cNvPr id="7" name="Round Same Side Corner Rectangle 6"/>
            <p:cNvSpPr/>
            <p:nvPr/>
          </p:nvSpPr>
          <p:spPr>
            <a:xfrm rot="5400000">
              <a:off x="2678687" y="971673"/>
              <a:ext cx="2057537" cy="1257373"/>
            </a:xfrm>
            <a:prstGeom prst="round2SameRect">
              <a:avLst>
                <a:gd name="adj1" fmla="val 16670"/>
                <a:gd name="adj2" fmla="val 0"/>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8" name="Round Same Side Corner Rectangle 6"/>
            <p:cNvSpPr/>
            <p:nvPr/>
          </p:nvSpPr>
          <p:spPr>
            <a:xfrm>
              <a:off x="3078769" y="632983"/>
              <a:ext cx="1195982" cy="1934755"/>
            </a:xfrm>
            <a:prstGeom prst="rect">
              <a:avLst/>
            </a:prstGeom>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57150" tIns="63500" rIns="38100" bIns="63500" numCol="1" spcCol="1270" anchor="t" anchorCtr="0">
              <a:noAutofit/>
            </a:bodyPr>
            <a:lstStyle/>
            <a:p>
              <a:pPr lvl="0" algn="l" defTabSz="444500">
                <a:lnSpc>
                  <a:spcPct val="90000"/>
                </a:lnSpc>
                <a:spcBef>
                  <a:spcPct val="0"/>
                </a:spcBef>
                <a:spcAft>
                  <a:spcPct val="35000"/>
                </a:spcAft>
              </a:pPr>
              <a:r>
                <a:rPr lang="en-US" sz="1100" b="1" kern="1200" dirty="0">
                  <a:solidFill>
                    <a:schemeClr val="tx1"/>
                  </a:solidFill>
                </a:rPr>
                <a:t>Summative Assessments</a:t>
              </a:r>
            </a:p>
            <a:p>
              <a:pPr marL="57150" lvl="1" indent="-57150" algn="l" defTabSz="355600">
                <a:lnSpc>
                  <a:spcPct val="90000"/>
                </a:lnSpc>
                <a:spcBef>
                  <a:spcPct val="0"/>
                </a:spcBef>
                <a:spcAft>
                  <a:spcPct val="15000"/>
                </a:spcAft>
                <a:buChar char="••"/>
              </a:pPr>
              <a:r>
                <a:rPr lang="en-US" sz="1100" kern="1200" dirty="0">
                  <a:solidFill>
                    <a:schemeClr val="tx1"/>
                  </a:solidFill>
                </a:rPr>
                <a:t>Instructor Created Exams</a:t>
              </a:r>
            </a:p>
            <a:p>
              <a:pPr marL="57150" lvl="1" indent="-57150" algn="l" defTabSz="355600">
                <a:lnSpc>
                  <a:spcPct val="90000"/>
                </a:lnSpc>
                <a:spcBef>
                  <a:spcPct val="0"/>
                </a:spcBef>
                <a:spcAft>
                  <a:spcPct val="15000"/>
                </a:spcAft>
                <a:buChar char="••"/>
              </a:pPr>
              <a:r>
                <a:rPr lang="en-US" sz="1100" kern="1200" dirty="0">
                  <a:solidFill>
                    <a:schemeClr val="tx1"/>
                  </a:solidFill>
                </a:rPr>
                <a:t>Standardized Tests</a:t>
              </a:r>
            </a:p>
            <a:p>
              <a:pPr marL="57150" lvl="1" indent="-57150" algn="l" defTabSz="355600">
                <a:lnSpc>
                  <a:spcPct val="90000"/>
                </a:lnSpc>
                <a:spcBef>
                  <a:spcPct val="0"/>
                </a:spcBef>
                <a:spcAft>
                  <a:spcPct val="15000"/>
                </a:spcAft>
                <a:buChar char="••"/>
              </a:pPr>
              <a:r>
                <a:rPr lang="en-US" sz="1100" kern="1200" dirty="0">
                  <a:solidFill>
                    <a:schemeClr val="tx1"/>
                  </a:solidFill>
                </a:rPr>
                <a:t>Major Projects</a:t>
              </a:r>
            </a:p>
            <a:p>
              <a:pPr marL="57150" lvl="1" indent="-57150" algn="l" defTabSz="355600">
                <a:lnSpc>
                  <a:spcPct val="90000"/>
                </a:lnSpc>
                <a:spcBef>
                  <a:spcPct val="0"/>
                </a:spcBef>
                <a:spcAft>
                  <a:spcPct val="15000"/>
                </a:spcAft>
                <a:buChar char="••"/>
              </a:pPr>
              <a:r>
                <a:rPr lang="en-US" sz="1100" kern="1200" dirty="0">
                  <a:solidFill>
                    <a:schemeClr val="tx1"/>
                  </a:solidFill>
                </a:rPr>
                <a:t>Final Essays</a:t>
              </a:r>
            </a:p>
            <a:p>
              <a:pPr marL="57150" lvl="1" indent="-57150" algn="l" defTabSz="355600">
                <a:lnSpc>
                  <a:spcPct val="90000"/>
                </a:lnSpc>
                <a:spcBef>
                  <a:spcPct val="0"/>
                </a:spcBef>
                <a:spcAft>
                  <a:spcPct val="15000"/>
                </a:spcAft>
                <a:buChar char="••"/>
              </a:pPr>
              <a:r>
                <a:rPr lang="en-US" sz="1100" kern="1200" dirty="0">
                  <a:solidFill>
                    <a:schemeClr val="tx1"/>
                  </a:solidFill>
                </a:rPr>
                <a:t>Final Presentations</a:t>
              </a:r>
            </a:p>
            <a:p>
              <a:pPr marL="57150" lvl="1" indent="-57150" algn="l" defTabSz="355600">
                <a:lnSpc>
                  <a:spcPct val="90000"/>
                </a:lnSpc>
                <a:spcBef>
                  <a:spcPct val="0"/>
                </a:spcBef>
                <a:spcAft>
                  <a:spcPct val="15000"/>
                </a:spcAft>
                <a:buChar char="••"/>
              </a:pPr>
              <a:r>
                <a:rPr lang="en-US" sz="1100" kern="1200" dirty="0">
                  <a:solidFill>
                    <a:schemeClr val="tx1"/>
                  </a:solidFill>
                </a:rPr>
                <a:t>Final/Mid-Term Examinations</a:t>
              </a:r>
            </a:p>
          </p:txBody>
        </p:sp>
      </p:grpSp>
      <p:sp>
        <p:nvSpPr>
          <p:cNvPr id="6" name="Circular Arrow 5"/>
          <p:cNvSpPr/>
          <p:nvPr/>
        </p:nvSpPr>
        <p:spPr>
          <a:xfrm>
            <a:off x="9111080" y="1359654"/>
            <a:ext cx="1856504" cy="1768497"/>
          </a:xfrm>
          <a:prstGeom prst="circularArrow">
            <a:avLst>
              <a:gd name="adj1" fmla="val 12500"/>
              <a:gd name="adj2" fmla="val 1142322"/>
              <a:gd name="adj3" fmla="val 20457678"/>
              <a:gd name="adj4" fmla="val 10800000"/>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3683752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7f63a0c-3387-4091-80af-370ec6ca6610">
      <Value>424</Value>
    </TaxCatchAll>
    <TaxKeywordTaxHTField xmlns="d7f63a0c-3387-4091-80af-370ec6ca6610">
      <Terms xmlns="http://schemas.microsoft.com/office/infopath/2007/PartnerControls"/>
    </TaxKeywordTaxHTField>
    <_dlc_DocId xmlns="d7f63a0c-3387-4091-80af-370ec6ca6610">QKDJTPZ2MZUH-49-6073</_dlc_DocId>
    <_dlc_DocIdUrl xmlns="d7f63a0c-3387-4091-80af-370ec6ca6610">
      <Url>http://connect.col.org/PresidentOffice/_layouts/DocIdRedir.aspx?ID=QKDJTPZ2MZUH-49-6073</Url>
      <Description>QKDJTPZ2MZUH-49-6073</Description>
    </_dlc_DocIdUrl>
    <Description0 xmlns="1d6b7383-7e41-4726-b05f-ac2dc8786e4c" xsi:nil="true"/>
    <Publication_x0020_Date xmlns="1d6b7383-7e41-4726-b05f-ac2dc8786e4c">2017-08-31T07:00:00+00:00</Publication_x0020_Date>
    <c1a183c9053e414f86275b227599bec0 xmlns="1d6b7383-7e41-4726-b05f-ac2dc8786e4c">
      <Terms xmlns="http://schemas.microsoft.com/office/infopath/2007/PartnerControls"/>
    </c1a183c9053e414f86275b227599bec0>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422305-2CEE-4C11-BD7F-4E563D95E538}">
  <ds:schemaRefs>
    <ds:schemaRef ds:uri="http://schemas.microsoft.com/sharepoint/events"/>
  </ds:schemaRefs>
</ds:datastoreItem>
</file>

<file path=customXml/itemProps2.xml><?xml version="1.0" encoding="utf-8"?>
<ds:datastoreItem xmlns:ds="http://schemas.openxmlformats.org/officeDocument/2006/customXml" ds:itemID="{681B1CEF-9710-43A7-BDCA-FE40F93F33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76AEBA3-32B0-47BA-96F8-0A9021F2E158}">
  <ds:schemaRefs>
    <ds:schemaRef ds:uri="http://purl.org/dc/elements/1.1/"/>
    <ds:schemaRef ds:uri="http://schemas.microsoft.com/office/2006/metadata/properties"/>
    <ds:schemaRef ds:uri="http://schemas.openxmlformats.org/package/2006/metadata/core-properties"/>
    <ds:schemaRef ds:uri="1d6b7383-7e41-4726-b05f-ac2dc8786e4c"/>
    <ds:schemaRef ds:uri="http://schemas.microsoft.com/office/infopath/2007/PartnerControls"/>
    <ds:schemaRef ds:uri="http://purl.org/dc/terms/"/>
    <ds:schemaRef ds:uri="http://schemas.microsoft.com/office/2006/documentManagement/types"/>
    <ds:schemaRef ds:uri="http://purl.org/dc/dcmitype/"/>
    <ds:schemaRef ds:uri="d7f63a0c-3387-4091-80af-370ec6ca6610"/>
    <ds:schemaRef ds:uri="http://www.w3.org/XML/1998/namespace"/>
  </ds:schemaRefs>
</ds:datastoreItem>
</file>

<file path=customXml/itemProps4.xml><?xml version="1.0" encoding="utf-8"?>
<ds:datastoreItem xmlns:ds="http://schemas.openxmlformats.org/officeDocument/2006/customXml" ds:itemID="{BFD403DE-548A-4116-8CB3-61125B5536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4012</TotalTime>
  <Words>1033</Words>
  <Application>Microsoft Office PowerPoint</Application>
  <PresentationFormat>Widescreen</PresentationFormat>
  <Paragraphs>115</Paragraphs>
  <Slides>13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HelveticaNeueLT Std Cn</vt:lpstr>
      <vt:lpstr>Times New Roman</vt:lpstr>
      <vt:lpstr>Office Theme</vt:lpstr>
      <vt:lpstr>Quality Assurance in Blended Learning Designing blended learning programs</vt:lpstr>
      <vt:lpstr>Overview</vt:lpstr>
      <vt:lpstr>How do I Design Good Quality Blended-learning Programs?</vt:lpstr>
      <vt:lpstr>Steps to designing good quality blended learning programs </vt:lpstr>
      <vt:lpstr>Articulation of level outcomes</vt:lpstr>
      <vt:lpstr>Learning outcomes</vt:lpstr>
      <vt:lpstr>Example of Learning outcomes (levels)</vt:lpstr>
      <vt:lpstr>Example learning outcomes</vt:lpstr>
      <vt:lpstr>3 Choose Appropriate Learning Assessments</vt:lpstr>
      <vt:lpstr>Activity</vt:lpstr>
      <vt:lpstr>4 Choose a Blended-learning Format and Schedule – 10 Questions to Consider</vt:lpstr>
      <vt:lpstr>5 &amp; 6: Choose Context Appropriate Resources</vt:lpstr>
      <vt:lpstr>7 Write a Clear and Detailed Syllabus</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Presentation</dc:title>
  <dc:creator>Helen Askounis</dc:creator>
  <cp:keywords/>
  <cp:lastModifiedBy>Jennifer Lam</cp:lastModifiedBy>
  <cp:revision>358</cp:revision>
  <cp:lastPrinted>2018-04-05T21:42:08Z</cp:lastPrinted>
  <dcterms:created xsi:type="dcterms:W3CDTF">2017-05-17T16:29:55Z</dcterms:created>
  <dcterms:modified xsi:type="dcterms:W3CDTF">2018-05-31T16:18:49Z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fc98006a-07e3-4ab6-aa76-f93cfc2f7be5</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290;#Templates and Forms|0d07ffa7-5963-4a2f-bc23-a8edaa21194d</vt:lpwstr>
  </property>
  <property fmtid="{D5CDD505-2E9C-101B-9397-08002B2CF9AE}" pid="10" name="Authour/Source">
    <vt:lpwstr>323;#COL|5cc2263f-2986-49b9-81e8-8153ae725e65;#288;#COL Staff|8aca960a-b4bb-4160-a552-0c344c375d8f</vt:lpwstr>
  </property>
</Properties>
</file>