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3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6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7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8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19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328" r:id="rId2"/>
    <p:sldId id="359" r:id="rId3"/>
    <p:sldId id="339" r:id="rId4"/>
    <p:sldId id="265" r:id="rId5"/>
    <p:sldId id="266" r:id="rId6"/>
    <p:sldId id="267" r:id="rId7"/>
    <p:sldId id="264" r:id="rId8"/>
    <p:sldId id="262" r:id="rId9"/>
    <p:sldId id="263" r:id="rId10"/>
    <p:sldId id="261" r:id="rId11"/>
    <p:sldId id="260" r:id="rId12"/>
    <p:sldId id="259" r:id="rId13"/>
    <p:sldId id="329" r:id="rId14"/>
    <p:sldId id="276" r:id="rId15"/>
    <p:sldId id="315" r:id="rId16"/>
    <p:sldId id="290" r:id="rId17"/>
    <p:sldId id="292" r:id="rId18"/>
    <p:sldId id="294" r:id="rId19"/>
    <p:sldId id="305" r:id="rId20"/>
    <p:sldId id="306" r:id="rId21"/>
    <p:sldId id="307" r:id="rId22"/>
    <p:sldId id="295" r:id="rId23"/>
    <p:sldId id="293" r:id="rId24"/>
    <p:sldId id="308" r:id="rId25"/>
    <p:sldId id="309" r:id="rId26"/>
    <p:sldId id="311" r:id="rId27"/>
    <p:sldId id="312" r:id="rId28"/>
    <p:sldId id="313" r:id="rId29"/>
    <p:sldId id="299" r:id="rId30"/>
    <p:sldId id="357" r:id="rId31"/>
    <p:sldId id="330" r:id="rId32"/>
    <p:sldId id="333" r:id="rId33"/>
    <p:sldId id="321" r:id="rId34"/>
    <p:sldId id="322" r:id="rId35"/>
    <p:sldId id="350" r:id="rId36"/>
    <p:sldId id="351" r:id="rId37"/>
    <p:sldId id="352" r:id="rId38"/>
    <p:sldId id="343" r:id="rId39"/>
    <p:sldId id="344" r:id="rId40"/>
    <p:sldId id="345" r:id="rId41"/>
    <p:sldId id="354" r:id="rId42"/>
    <p:sldId id="355" r:id="rId43"/>
    <p:sldId id="356" r:id="rId44"/>
    <p:sldId id="353" r:id="rId45"/>
    <p:sldId id="348" r:id="rId46"/>
    <p:sldId id="336" r:id="rId47"/>
    <p:sldId id="337" r:id="rId48"/>
    <p:sldId id="327" r:id="rId49"/>
    <p:sldId id="302" r:id="rId50"/>
    <p:sldId id="349" r:id="rId51"/>
    <p:sldId id="338" r:id="rId52"/>
    <p:sldId id="304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han Abeywardena" initials="IA" lastIdx="5" clrIdx="0">
    <p:extLst>
      <p:ext uri="{19B8F6BF-5375-455C-9EA6-DF929625EA0E}">
        <p15:presenceInfo xmlns:p15="http://schemas.microsoft.com/office/powerpoint/2012/main" userId="S-1-5-21-542264435-2126130483-1179000955-115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142B"/>
    <a:srgbClr val="002776"/>
    <a:srgbClr val="FEDF00"/>
    <a:srgbClr val="1A206D"/>
    <a:srgbClr val="8D1B3D"/>
    <a:srgbClr val="606288"/>
    <a:srgbClr val="9999FF"/>
    <a:srgbClr val="CED1DF"/>
    <a:srgbClr val="263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68" autoAdjust="0"/>
    <p:restoredTop sz="63904" autoAdjust="0"/>
  </p:normalViewPr>
  <p:slideViewPr>
    <p:cSldViewPr snapToGrid="0">
      <p:cViewPr varScale="1">
        <p:scale>
          <a:sx n="68" d="100"/>
          <a:sy n="68" d="100"/>
        </p:scale>
        <p:origin x="1248" y="66"/>
      </p:cViewPr>
      <p:guideLst/>
    </p:cSldViewPr>
  </p:slideViewPr>
  <p:outlineViewPr>
    <p:cViewPr>
      <p:scale>
        <a:sx n="33" d="100"/>
        <a:sy n="33" d="100"/>
      </p:scale>
      <p:origin x="0" y="-4218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" d="1"/>
        <a:sy n="1" d="1"/>
      </p:scale>
      <p:origin x="0" y="-55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5%20Govt%20Survey_Data_with%20French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4%20Stakeholder%20survey%20data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4%20Stakeholder%20survey%20data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4%20Stakeholder%20survey%20data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4%20Stakeholder%20survey%20data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4%20Stakeholder%20survey%20data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5%20Govt%20Survey_Data_with%20French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5%20Govt%20Survey_Data_with%20French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5%20Govt%20Survey_Data_with%20French.xls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5%20Govt%20Survey_Data_with%20French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5%20Govt%20Survey_Data_with%20French.xls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4%20Stakeholder%20survey%20dat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4%20Stakeholder%20survey%20dat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rah\Documents\COL%20OER\Data%20received%20from%20COL\Mar%202017\2017%2003%2024%20Stakeholder%20survey%20dat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/>
              <a:t>Policies supporting OER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explosion val="5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B8F-4DA4-88D3-712806EE63CE}"/>
              </c:ext>
            </c:extLst>
          </c:dPt>
          <c:dPt>
            <c:idx val="1"/>
            <c:bubble3D val="0"/>
            <c:explosion val="7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B8F-4DA4-88D3-712806EE63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B8F-4DA4-88D3-712806EE63C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'All regions +French'!$V$82:$V$84</c:f>
              <c:strCache>
                <c:ptCount val="3"/>
                <c:pt idx="0">
                  <c:v>No</c:v>
                </c:pt>
                <c:pt idx="1">
                  <c:v>Yes</c:v>
                </c:pt>
                <c:pt idx="2">
                  <c:v>Don’t know</c:v>
                </c:pt>
              </c:strCache>
            </c:strRef>
          </c:cat>
          <c:val>
            <c:numRef>
              <c:f>'All regions +French'!$W$82:$W$84</c:f>
              <c:numCache>
                <c:formatCode>General</c:formatCode>
                <c:ptCount val="3"/>
                <c:pt idx="0">
                  <c:v>25</c:v>
                </c:pt>
                <c:pt idx="1">
                  <c:v>41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B8F-4DA4-88D3-712806EE63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/>
              <a:t>Respondents: Where they</a:t>
            </a:r>
            <a:r>
              <a:rPr lang="en-US" sz="2000" b="1" baseline="0"/>
              <a:t> work</a:t>
            </a:r>
            <a:r>
              <a:rPr lang="en-US" sz="2000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'All regions'!$AK$603:$AK$612</c:f>
              <c:strCache>
                <c:ptCount val="10"/>
                <c:pt idx="0">
                  <c:v>Secondary School</c:v>
                </c:pt>
                <c:pt idx="1">
                  <c:v>Vocational and technical training institution</c:v>
                </c:pt>
                <c:pt idx="2">
                  <c:v>College or university</c:v>
                </c:pt>
                <c:pt idx="3">
                  <c:v>Industrial or commercial organization (including publishers) </c:v>
                </c:pt>
                <c:pt idx="4">
                  <c:v>Government department or ministry</c:v>
                </c:pt>
                <c:pt idx="5">
                  <c:v>Hospital or medical school</c:v>
                </c:pt>
                <c:pt idx="6">
                  <c:v>Research institute</c:v>
                </c:pt>
                <c:pt idx="7">
                  <c:v>Non-governmental organization </c:v>
                </c:pt>
                <c:pt idx="8">
                  <c:v>Independent consultant</c:v>
                </c:pt>
                <c:pt idx="9">
                  <c:v>Others </c:v>
                </c:pt>
              </c:strCache>
            </c:strRef>
          </c:cat>
          <c:val>
            <c:numRef>
              <c:f>'All regions'!$AL$603:$AL$612</c:f>
              <c:numCache>
                <c:formatCode>0%</c:formatCode>
                <c:ptCount val="10"/>
                <c:pt idx="0">
                  <c:v>2.5000000000000001E-2</c:v>
                </c:pt>
                <c:pt idx="1">
                  <c:v>5.6666666666666664E-2</c:v>
                </c:pt>
                <c:pt idx="2">
                  <c:v>0.61499999999999999</c:v>
                </c:pt>
                <c:pt idx="3">
                  <c:v>0.01</c:v>
                </c:pt>
                <c:pt idx="4">
                  <c:v>0.08</c:v>
                </c:pt>
                <c:pt idx="5">
                  <c:v>5.0000000000000001E-3</c:v>
                </c:pt>
                <c:pt idx="6">
                  <c:v>2.5000000000000001E-2</c:v>
                </c:pt>
                <c:pt idx="7">
                  <c:v>9.166666666666666E-2</c:v>
                </c:pt>
                <c:pt idx="8">
                  <c:v>2.6666666666666668E-2</c:v>
                </c:pt>
                <c:pt idx="9">
                  <c:v>5.3333333333333337E-2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8C-475F-A554-7D19133AF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99216232"/>
        <c:axId val="299214272"/>
      </c:barChart>
      <c:catAx>
        <c:axId val="2992162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214272"/>
        <c:crosses val="autoZero"/>
        <c:auto val="1"/>
        <c:lblAlgn val="ctr"/>
        <c:lblOffset val="100"/>
        <c:noMultiLvlLbl val="0"/>
      </c:catAx>
      <c:valAx>
        <c:axId val="299214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216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/>
              <a:t>Awareness of OER</a:t>
            </a:r>
            <a:r>
              <a:rPr lang="en-US" sz="2000" b="1" baseline="0" dirty="0"/>
              <a:t> repositories and platforms</a:t>
            </a:r>
            <a:r>
              <a:rPr lang="en-US" sz="2000" b="1" dirty="0"/>
              <a:t> </a:t>
            </a:r>
          </a:p>
        </c:rich>
      </c:tx>
      <c:layout>
        <c:manualLayout>
          <c:xMode val="edge"/>
          <c:yMode val="edge"/>
          <c:x val="0.31046228827741573"/>
          <c:y val="5.085161438860443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4575885027490583"/>
          <c:y val="9.3927136043083712E-2"/>
          <c:w val="0.63284417557219785"/>
          <c:h val="0.7612640830442900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'All regions'!$BJ$603</c:f>
              <c:strCache>
                <c:ptCount val="1"/>
                <c:pt idx="0">
                  <c:v>Yes, but have not used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'All regions'!$BK$602:$CU$602</c:f>
              <c:strCache>
                <c:ptCount val="37"/>
                <c:pt idx="0">
                  <c:v>African Health OER Network</c:v>
                </c:pt>
                <c:pt idx="2">
                  <c:v>BC Campus Open Textbooks</c:v>
                </c:pt>
                <c:pt idx="4">
                  <c:v>CollegeOpenTextbook</c:v>
                </c:pt>
                <c:pt idx="6">
                  <c:v>Directory of Open Access Books</c:v>
                </c:pt>
                <c:pt idx="8">
                  <c:v>Directory of Open Access Journals</c:v>
                </c:pt>
                <c:pt idx="10">
                  <c:v> Directory of OER</c:v>
                </c:pt>
                <c:pt idx="12">
                  <c:v>JORUM</c:v>
                </c:pt>
                <c:pt idx="14">
                  <c:v>MERLOT</c:v>
                </c:pt>
                <c:pt idx="16">
                  <c:v>MIT Open Courseware</c:v>
                </c:pt>
                <c:pt idx="18">
                  <c:v>NOUN OER Repository</c:v>
                </c:pt>
                <c:pt idx="20">
                  <c:v>NPTEL</c:v>
                </c:pt>
                <c:pt idx="22">
                  <c:v>OER Commons</c:v>
                </c:pt>
                <c:pt idx="24">
                  <c:v>OpenLearn</c:v>
                </c:pt>
                <c:pt idx="26">
                  <c:v>OpenStax College</c:v>
                </c:pt>
                <c:pt idx="28">
                  <c:v>OER World Map</c:v>
                </c:pt>
                <c:pt idx="30">
                  <c:v>SkillsCommons</c:v>
                </c:pt>
                <c:pt idx="32">
                  <c:v>Saylor Academy</c:v>
                </c:pt>
                <c:pt idx="34">
                  <c:v>Wikiwijs</c:v>
                </c:pt>
                <c:pt idx="36">
                  <c:v>UTM-OCW</c:v>
                </c:pt>
              </c:strCache>
            </c:strRef>
          </c:cat>
          <c:val>
            <c:numRef>
              <c:f>'All regions'!$BK$603:$CU$603</c:f>
              <c:numCache>
                <c:formatCode>General</c:formatCode>
                <c:ptCount val="37"/>
                <c:pt idx="0" formatCode="0%">
                  <c:v>0.15666666666666668</c:v>
                </c:pt>
                <c:pt idx="2" formatCode="0%">
                  <c:v>0.19500000000000001</c:v>
                </c:pt>
                <c:pt idx="4" formatCode="0%">
                  <c:v>0.185</c:v>
                </c:pt>
                <c:pt idx="6" formatCode="0%">
                  <c:v>0.18333333333333332</c:v>
                </c:pt>
                <c:pt idx="8" formatCode="0%">
                  <c:v>0.17833333333333334</c:v>
                </c:pt>
                <c:pt idx="10" formatCode="0%">
                  <c:v>0.17666666666666667</c:v>
                </c:pt>
                <c:pt idx="12" formatCode="0%">
                  <c:v>0.14333333333333334</c:v>
                </c:pt>
                <c:pt idx="14" formatCode="0%">
                  <c:v>0.185</c:v>
                </c:pt>
                <c:pt idx="16" formatCode="0%">
                  <c:v>0.22833333333333333</c:v>
                </c:pt>
                <c:pt idx="18" formatCode="0%">
                  <c:v>0.13500000000000001</c:v>
                </c:pt>
                <c:pt idx="20" formatCode="0%">
                  <c:v>8.3333333333333329E-2</c:v>
                </c:pt>
                <c:pt idx="22" formatCode="0%">
                  <c:v>0.18833333333333332</c:v>
                </c:pt>
                <c:pt idx="24" formatCode="0%">
                  <c:v>0.20499999999999999</c:v>
                </c:pt>
                <c:pt idx="26" formatCode="0%">
                  <c:v>0.14166666666666666</c:v>
                </c:pt>
                <c:pt idx="28" formatCode="0%">
                  <c:v>0.14833333333333334</c:v>
                </c:pt>
                <c:pt idx="30" formatCode="0%">
                  <c:v>0.12333333333333334</c:v>
                </c:pt>
                <c:pt idx="32" formatCode="0%">
                  <c:v>0.115</c:v>
                </c:pt>
                <c:pt idx="34" formatCode="0%">
                  <c:v>0.125</c:v>
                </c:pt>
                <c:pt idx="36" formatCode="0%">
                  <c:v>0.10166666666666667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251-46EB-8AF5-995C801519C9}"/>
            </c:ext>
          </c:extLst>
        </c:ser>
        <c:ser>
          <c:idx val="1"/>
          <c:order val="1"/>
          <c:tx>
            <c:strRef>
              <c:f>'All regions'!$BJ$604</c:f>
              <c:strCache>
                <c:ptCount val="1"/>
                <c:pt idx="0">
                  <c:v>Yes, and I  use/ have used it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'All regions'!$BK$602:$CU$602</c:f>
              <c:strCache>
                <c:ptCount val="37"/>
                <c:pt idx="0">
                  <c:v>African Health OER Network</c:v>
                </c:pt>
                <c:pt idx="2">
                  <c:v>BC Campus Open Textbooks</c:v>
                </c:pt>
                <c:pt idx="4">
                  <c:v>CollegeOpenTextbook</c:v>
                </c:pt>
                <c:pt idx="6">
                  <c:v>Directory of Open Access Books</c:v>
                </c:pt>
                <c:pt idx="8">
                  <c:v>Directory of Open Access Journals</c:v>
                </c:pt>
                <c:pt idx="10">
                  <c:v> Directory of OER</c:v>
                </c:pt>
                <c:pt idx="12">
                  <c:v>JORUM</c:v>
                </c:pt>
                <c:pt idx="14">
                  <c:v>MERLOT</c:v>
                </c:pt>
                <c:pt idx="16">
                  <c:v>MIT Open Courseware</c:v>
                </c:pt>
                <c:pt idx="18">
                  <c:v>NOUN OER Repository</c:v>
                </c:pt>
                <c:pt idx="20">
                  <c:v>NPTEL</c:v>
                </c:pt>
                <c:pt idx="22">
                  <c:v>OER Commons</c:v>
                </c:pt>
                <c:pt idx="24">
                  <c:v>OpenLearn</c:v>
                </c:pt>
                <c:pt idx="26">
                  <c:v>OpenStax College</c:v>
                </c:pt>
                <c:pt idx="28">
                  <c:v>OER World Map</c:v>
                </c:pt>
                <c:pt idx="30">
                  <c:v>SkillsCommons</c:v>
                </c:pt>
                <c:pt idx="32">
                  <c:v>Saylor Academy</c:v>
                </c:pt>
                <c:pt idx="34">
                  <c:v>Wikiwijs</c:v>
                </c:pt>
                <c:pt idx="36">
                  <c:v>UTM-OCW</c:v>
                </c:pt>
              </c:strCache>
            </c:strRef>
          </c:cat>
          <c:val>
            <c:numRef>
              <c:f>'All regions'!$BK$604:$CU$604</c:f>
              <c:numCache>
                <c:formatCode>General</c:formatCode>
                <c:ptCount val="37"/>
                <c:pt idx="0" formatCode="0%">
                  <c:v>2.8333333333333332E-2</c:v>
                </c:pt>
                <c:pt idx="2" formatCode="0%">
                  <c:v>0.10833333333333334</c:v>
                </c:pt>
                <c:pt idx="4" formatCode="0%">
                  <c:v>0.115</c:v>
                </c:pt>
                <c:pt idx="6" formatCode="0%">
                  <c:v>0.15666666666666668</c:v>
                </c:pt>
                <c:pt idx="8" formatCode="0%">
                  <c:v>0.29833333333333334</c:v>
                </c:pt>
                <c:pt idx="10" formatCode="0%">
                  <c:v>0.16666666666666666</c:v>
                </c:pt>
                <c:pt idx="12" formatCode="0%">
                  <c:v>0.10833333333333334</c:v>
                </c:pt>
                <c:pt idx="14" formatCode="0%">
                  <c:v>0.22333333333333333</c:v>
                </c:pt>
                <c:pt idx="16" formatCode="0%">
                  <c:v>0.35499999999999998</c:v>
                </c:pt>
                <c:pt idx="18" formatCode="0%">
                  <c:v>7.0000000000000007E-2</c:v>
                </c:pt>
                <c:pt idx="20" formatCode="0%">
                  <c:v>5.5E-2</c:v>
                </c:pt>
                <c:pt idx="22" formatCode="0%">
                  <c:v>0.28833333333333333</c:v>
                </c:pt>
                <c:pt idx="24" formatCode="0%">
                  <c:v>0.23333333333333334</c:v>
                </c:pt>
                <c:pt idx="26" formatCode="0%">
                  <c:v>8.666666666666667E-2</c:v>
                </c:pt>
                <c:pt idx="28" formatCode="0%">
                  <c:v>0.16666666666666666</c:v>
                </c:pt>
                <c:pt idx="30" formatCode="0%">
                  <c:v>4.4999999999999998E-2</c:v>
                </c:pt>
                <c:pt idx="32" formatCode="0%">
                  <c:v>8.666666666666667E-2</c:v>
                </c:pt>
                <c:pt idx="34" formatCode="0%">
                  <c:v>8.1666666666666665E-2</c:v>
                </c:pt>
                <c:pt idx="36" formatCode="0%">
                  <c:v>5.5E-2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251-46EB-8AF5-995C801519C9}"/>
            </c:ext>
          </c:extLst>
        </c:ser>
        <c:ser>
          <c:idx val="2"/>
          <c:order val="2"/>
          <c:tx>
            <c:strRef>
              <c:f>'All regions'!$BJ$605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'All regions'!$BK$602:$CU$602</c:f>
              <c:strCache>
                <c:ptCount val="37"/>
                <c:pt idx="0">
                  <c:v>African Health OER Network</c:v>
                </c:pt>
                <c:pt idx="2">
                  <c:v>BC Campus Open Textbooks</c:v>
                </c:pt>
                <c:pt idx="4">
                  <c:v>CollegeOpenTextbook</c:v>
                </c:pt>
                <c:pt idx="6">
                  <c:v>Directory of Open Access Books</c:v>
                </c:pt>
                <c:pt idx="8">
                  <c:v>Directory of Open Access Journals</c:v>
                </c:pt>
                <c:pt idx="10">
                  <c:v> Directory of OER</c:v>
                </c:pt>
                <c:pt idx="12">
                  <c:v>JORUM</c:v>
                </c:pt>
                <c:pt idx="14">
                  <c:v>MERLOT</c:v>
                </c:pt>
                <c:pt idx="16">
                  <c:v>MIT Open Courseware</c:v>
                </c:pt>
                <c:pt idx="18">
                  <c:v>NOUN OER Repository</c:v>
                </c:pt>
                <c:pt idx="20">
                  <c:v>NPTEL</c:v>
                </c:pt>
                <c:pt idx="22">
                  <c:v>OER Commons</c:v>
                </c:pt>
                <c:pt idx="24">
                  <c:v>OpenLearn</c:v>
                </c:pt>
                <c:pt idx="26">
                  <c:v>OpenStax College</c:v>
                </c:pt>
                <c:pt idx="28">
                  <c:v>OER World Map</c:v>
                </c:pt>
                <c:pt idx="30">
                  <c:v>SkillsCommons</c:v>
                </c:pt>
                <c:pt idx="32">
                  <c:v>Saylor Academy</c:v>
                </c:pt>
                <c:pt idx="34">
                  <c:v>Wikiwijs</c:v>
                </c:pt>
                <c:pt idx="36">
                  <c:v>UTM-OCW</c:v>
                </c:pt>
              </c:strCache>
            </c:strRef>
          </c:cat>
          <c:val>
            <c:numRef>
              <c:f>'All regions'!$BK$605:$CU$605</c:f>
              <c:numCache>
                <c:formatCode>General</c:formatCode>
                <c:ptCount val="37"/>
                <c:pt idx="0" formatCode="0%">
                  <c:v>0.59499999999999997</c:v>
                </c:pt>
                <c:pt idx="2" formatCode="0%">
                  <c:v>0.49</c:v>
                </c:pt>
                <c:pt idx="4" formatCode="0%">
                  <c:v>0.48833333333333334</c:v>
                </c:pt>
                <c:pt idx="6" formatCode="0%">
                  <c:v>0.44166666666666665</c:v>
                </c:pt>
                <c:pt idx="8" formatCode="0%">
                  <c:v>0.32833333333333331</c:v>
                </c:pt>
                <c:pt idx="10" formatCode="0%">
                  <c:v>0.43833333333333335</c:v>
                </c:pt>
                <c:pt idx="12" formatCode="0%">
                  <c:v>0.52500000000000002</c:v>
                </c:pt>
                <c:pt idx="14" formatCode="0%">
                  <c:v>0.38166666666666665</c:v>
                </c:pt>
                <c:pt idx="16" formatCode="0%">
                  <c:v>0.23666666666666666</c:v>
                </c:pt>
                <c:pt idx="18" formatCode="0%">
                  <c:v>0.57166666666666666</c:v>
                </c:pt>
                <c:pt idx="20" formatCode="0%">
                  <c:v>0.6216666666666667</c:v>
                </c:pt>
                <c:pt idx="22" formatCode="0%">
                  <c:v>0.33166666666666667</c:v>
                </c:pt>
                <c:pt idx="24" formatCode="0%">
                  <c:v>0.35333333333333333</c:v>
                </c:pt>
                <c:pt idx="26" formatCode="0%">
                  <c:v>0.52833333333333332</c:v>
                </c:pt>
                <c:pt idx="28" formatCode="0%">
                  <c:v>0.47166666666666668</c:v>
                </c:pt>
                <c:pt idx="30" formatCode="0%">
                  <c:v>0.60833333333333328</c:v>
                </c:pt>
                <c:pt idx="32" formatCode="0%">
                  <c:v>0.56833333333333336</c:v>
                </c:pt>
                <c:pt idx="34" formatCode="0%">
                  <c:v>0.56000000000000005</c:v>
                </c:pt>
                <c:pt idx="36" formatCode="0%">
                  <c:v>0.60166666666666668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251-46EB-8AF5-995C801519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5392928"/>
        <c:axId val="465394888"/>
      </c:barChart>
      <c:catAx>
        <c:axId val="465392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394888"/>
        <c:crosses val="autoZero"/>
        <c:auto val="1"/>
        <c:lblAlgn val="ctr"/>
        <c:lblOffset val="100"/>
        <c:noMultiLvlLbl val="0"/>
      </c:catAx>
      <c:valAx>
        <c:axId val="465394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392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/>
              <a:t>Benefits of OER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65391752"/>
        <c:axId val="465396456"/>
      </c:barChart>
      <c:catAx>
        <c:axId val="465391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396456"/>
        <c:crosses val="autoZero"/>
        <c:auto val="1"/>
        <c:lblAlgn val="ctr"/>
        <c:lblOffset val="100"/>
        <c:noMultiLvlLbl val="0"/>
      </c:catAx>
      <c:valAx>
        <c:axId val="465396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391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/>
              <a:t>Benefits of OER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876779557843083"/>
          <c:y val="0.13050531841414559"/>
          <c:w val="0.67288605659426515"/>
          <c:h val="0.7358682690979417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'All regions'!$CZ$611:$DH$611</c:f>
              <c:strCache>
                <c:ptCount val="5"/>
                <c:pt idx="0">
                  <c:v>OER save teachers time</c:v>
                </c:pt>
                <c:pt idx="1">
                  <c:v>OER lower the cost of learning materials</c:v>
                </c:pt>
                <c:pt idx="2">
                  <c:v>OER do not require permission for reuse</c:v>
                </c:pt>
                <c:pt idx="3">
                  <c:v>Open licensing of OER enables continuous quality improvement</c:v>
                </c:pt>
                <c:pt idx="4">
                  <c:v>OER assist developing countries in accessing quality materials</c:v>
                </c:pt>
              </c:strCache>
              <c:extLst xmlns:c16r2="http://schemas.microsoft.com/office/drawing/2015/06/chart"/>
            </c:strRef>
          </c:cat>
          <c:val>
            <c:numRef>
              <c:f>'All regions'!$CZ$612:$DH$612</c:f>
              <c:numCache>
                <c:formatCode>0%</c:formatCode>
                <c:ptCount val="5"/>
                <c:pt idx="0">
                  <c:v>0.63</c:v>
                </c:pt>
                <c:pt idx="1">
                  <c:v>0.72166666666666668</c:v>
                </c:pt>
                <c:pt idx="2">
                  <c:v>0.55333333333333334</c:v>
                </c:pt>
                <c:pt idx="3">
                  <c:v>0.66500000000000004</c:v>
                </c:pt>
                <c:pt idx="4">
                  <c:v>0.69333333333333336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FE-4539-A226-2B9611CC2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5396848"/>
        <c:axId val="200876664"/>
      </c:barChart>
      <c:catAx>
        <c:axId val="465396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876664"/>
        <c:crossesAt val="0"/>
        <c:auto val="1"/>
        <c:lblAlgn val="ctr"/>
        <c:lblOffset val="100"/>
        <c:noMultiLvlLbl val="0"/>
      </c:catAx>
      <c:valAx>
        <c:axId val="200876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5396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/>
              <a:t>Barriers to mainstreaming OER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'All regions'!$EX$611</c:f>
              <c:strCache>
                <c:ptCount val="1"/>
                <c:pt idx="0">
                  <c:v>Lack of users’ capacity to access, reuse and share OER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'All regions'!$EX$612</c:f>
              <c:numCache>
                <c:formatCode>0%</c:formatCode>
                <c:ptCount val="1"/>
                <c:pt idx="0">
                  <c:v>0.67666666666666675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6ED-4E19-8ED8-5D11F4E8FA9A}"/>
            </c:ext>
          </c:extLst>
        </c:ser>
        <c:ser>
          <c:idx val="2"/>
          <c:order val="2"/>
          <c:tx>
            <c:strRef>
              <c:f>'All regions'!$EZ$611</c:f>
              <c:strCache>
                <c:ptCount val="1"/>
                <c:pt idx="0">
                  <c:v>Language and cultural barriers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'All regions'!$EZ$612</c:f>
              <c:numCache>
                <c:formatCode>0%</c:formatCode>
                <c:ptCount val="1"/>
                <c:pt idx="0">
                  <c:v>0.58499999999999996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6ED-4E19-8ED8-5D11F4E8FA9A}"/>
            </c:ext>
          </c:extLst>
        </c:ser>
        <c:ser>
          <c:idx val="4"/>
          <c:order val="4"/>
          <c:tx>
            <c:strRef>
              <c:f>'All regions'!$FB$611</c:f>
              <c:strCache>
                <c:ptCount val="1"/>
                <c:pt idx="0">
                  <c:v>Insufficient inclusive and equitable access to quality content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'All regions'!$FB$612</c:f>
              <c:numCache>
                <c:formatCode>0%</c:formatCode>
                <c:ptCount val="1"/>
                <c:pt idx="0">
                  <c:v>0.64666666666666672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6ED-4E19-8ED8-5D11F4E8FA9A}"/>
            </c:ext>
          </c:extLst>
        </c:ser>
        <c:ser>
          <c:idx val="6"/>
          <c:order val="6"/>
          <c:tx>
            <c:strRef>
              <c:f>'All regions'!$FD$611</c:f>
              <c:strCache>
                <c:ptCount val="1"/>
                <c:pt idx="0">
                  <c:v>Changing business models 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'All regions'!$FD$612</c:f>
              <c:numCache>
                <c:formatCode>0%</c:formatCode>
                <c:ptCount val="1"/>
                <c:pt idx="0">
                  <c:v>0.65833333333333333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6ED-4E19-8ED8-5D11F4E8FA9A}"/>
            </c:ext>
          </c:extLst>
        </c:ser>
        <c:ser>
          <c:idx val="8"/>
          <c:order val="8"/>
          <c:tx>
            <c:strRef>
              <c:f>'All regions'!$FF$611</c:f>
              <c:strCache>
                <c:ptCount val="1"/>
                <c:pt idx="0">
                  <c:v> Lack of appropriate policy solutions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'All regions'!$FF$612</c:f>
              <c:numCache>
                <c:formatCode>0%</c:formatCode>
                <c:ptCount val="1"/>
                <c:pt idx="0">
                  <c:v>0.71333333333333337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6ED-4E19-8ED8-5D11F4E8FA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0877840"/>
        <c:axId val="200878232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'All regions'!$EY$611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'All regions'!$EY$612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5-46ED-4E19-8ED8-5D11F4E8FA9A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'All regions'!$FA$611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val>
                  <c:num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'All regions'!$FA$612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06-46ED-4E19-8ED8-5D11F4E8FA9A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'All regions'!$FC$611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val>
                  <c:num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'All regions'!$FC$612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07-46ED-4E19-8ED8-5D11F4E8FA9A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'All regions'!$FE$611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val>
                  <c:num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'All regions'!$FE$612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08-46ED-4E19-8ED8-5D11F4E8FA9A}"/>
                  </c:ext>
                </c:extLst>
              </c15:ser>
            </c15:filteredBarSeries>
          </c:ext>
        </c:extLst>
      </c:barChart>
      <c:catAx>
        <c:axId val="2008778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0878232"/>
        <c:crosses val="autoZero"/>
        <c:auto val="1"/>
        <c:lblAlgn val="ctr"/>
        <c:lblOffset val="100"/>
        <c:noMultiLvlLbl val="0"/>
      </c:catAx>
      <c:valAx>
        <c:axId val="2008782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20087784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/>
              <a:t>Types of OER Policies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92825896762904"/>
          <c:y val="0.18560185185185185"/>
          <c:w val="0.88396062992125979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'All regions +French'!$X$82:$X$84</c:f>
              <c:strCache>
                <c:ptCount val="3"/>
                <c:pt idx="0">
                  <c:v>National</c:v>
                </c:pt>
                <c:pt idx="1">
                  <c:v>Institutional</c:v>
                </c:pt>
                <c:pt idx="2">
                  <c:v>Project</c:v>
                </c:pt>
              </c:strCache>
            </c:strRef>
          </c:cat>
          <c:val>
            <c:numRef>
              <c:f>'All regions +French'!$Y$82:$Y$84</c:f>
              <c:numCache>
                <c:formatCode>General</c:formatCode>
                <c:ptCount val="3"/>
                <c:pt idx="0">
                  <c:v>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14C-4E32-8740-4B9DEF4B8494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'All regions +French'!$X$82:$X$84</c:f>
              <c:strCache>
                <c:ptCount val="3"/>
                <c:pt idx="0">
                  <c:v>National</c:v>
                </c:pt>
                <c:pt idx="1">
                  <c:v>Institutional</c:v>
                </c:pt>
                <c:pt idx="2">
                  <c:v>Project</c:v>
                </c:pt>
              </c:strCache>
            </c:strRef>
          </c:cat>
          <c:val>
            <c:numRef>
              <c:f>'All regions +French'!$Z$82:$Z$84</c:f>
              <c:numCache>
                <c:formatCode>General</c:formatCode>
                <c:ptCount val="3"/>
                <c:pt idx="1">
                  <c:v>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14C-4E32-8740-4B9DEF4B8494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'All regions +French'!$X$82:$X$84</c:f>
              <c:strCache>
                <c:ptCount val="3"/>
                <c:pt idx="0">
                  <c:v>National</c:v>
                </c:pt>
                <c:pt idx="1">
                  <c:v>Institutional</c:v>
                </c:pt>
                <c:pt idx="2">
                  <c:v>Project</c:v>
                </c:pt>
              </c:strCache>
            </c:strRef>
          </c:cat>
          <c:val>
            <c:numRef>
              <c:f>'All regions +French'!$AA$82:$AA$84</c:f>
              <c:numCache>
                <c:formatCode>General</c:formatCode>
                <c:ptCount val="3"/>
                <c:pt idx="2">
                  <c:v>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14C-4E32-8740-4B9DEF4B84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198520"/>
        <c:axId val="203199304"/>
      </c:barChart>
      <c:catAx>
        <c:axId val="203198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199304"/>
        <c:crosses val="autoZero"/>
        <c:auto val="1"/>
        <c:lblAlgn val="ctr"/>
        <c:lblOffset val="100"/>
        <c:noMultiLvlLbl val="0"/>
      </c:catAx>
      <c:valAx>
        <c:axId val="203199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198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/>
              <a:t>Considering National OER Policy Development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explosion val="1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81B-4DEC-B1D7-C0E97D3631D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81B-4DEC-B1D7-C0E97D3631D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81B-4DEC-B1D7-C0E97D3631D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'All regions +French'!$AE$82:$AE$84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No response</c:v>
                </c:pt>
              </c:strCache>
            </c:strRef>
          </c:cat>
          <c:val>
            <c:numRef>
              <c:f>'All regions +French'!$AF$82:$AF$84</c:f>
              <c:numCache>
                <c:formatCode>General</c:formatCode>
                <c:ptCount val="3"/>
                <c:pt idx="0">
                  <c:v>40</c:v>
                </c:pt>
                <c:pt idx="1">
                  <c:v>16</c:v>
                </c:pt>
                <c:pt idx="2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81B-4DEC-B1D7-C0E97D363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/>
              <a:t>How are they engaged in OER Activities?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49575660381361081"/>
          <c:y val="0.10916139764736482"/>
          <c:w val="0.4721107781875078"/>
          <c:h val="0.8338228850899654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'All regions +French'!$AI$81:$AO$81</c:f>
              <c:strCache>
                <c:ptCount val="7"/>
                <c:pt idx="0">
                  <c:v>Through initiatives by institutions and engaged individuals</c:v>
                </c:pt>
                <c:pt idx="1">
                  <c:v>Through specific projects or programmes with public funding</c:v>
                </c:pt>
                <c:pt idx="2">
                  <c:v>Through specific projects or programmes with private funding</c:v>
                </c:pt>
                <c:pt idx="3">
                  <c:v>Through specific projects or programmes with donor funding</c:v>
                </c:pt>
                <c:pt idx="4">
                  <c:v>Through government initiatives, including specific measures and incentives</c:v>
                </c:pt>
                <c:pt idx="5">
                  <c:v>Other ways</c:v>
                </c:pt>
                <c:pt idx="6">
                  <c:v>No</c:v>
                </c:pt>
              </c:strCache>
            </c:strRef>
          </c:cat>
          <c:val>
            <c:numRef>
              <c:f>'All regions +French'!$AI$82:$AO$82</c:f>
              <c:numCache>
                <c:formatCode>General</c:formatCode>
                <c:ptCount val="7"/>
                <c:pt idx="0">
                  <c:v>33</c:v>
                </c:pt>
                <c:pt idx="1">
                  <c:v>36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1</c:v>
                </c:pt>
                <c:pt idx="6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353-4033-BD77-01D86D1B2E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99213488"/>
        <c:axId val="299218192"/>
      </c:barChart>
      <c:catAx>
        <c:axId val="299213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218192"/>
        <c:crosses val="autoZero"/>
        <c:auto val="1"/>
        <c:lblAlgn val="ctr"/>
        <c:lblOffset val="100"/>
        <c:noMultiLvlLbl val="0"/>
      </c:catAx>
      <c:valAx>
        <c:axId val="299218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213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E8A-498B-AB49-238433B48C5E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E8A-498B-AB49-238433B48C5E}"/>
              </c:ext>
            </c:extLst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E8A-498B-AB49-238433B48C5E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E8A-498B-AB49-238433B48C5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'All regions +French'!$AQ$81:$AU$81</c:f>
              <c:strCache>
                <c:ptCount val="5"/>
                <c:pt idx="0">
                  <c:v>To promote open and flexible learning opportunities</c:v>
                </c:pt>
                <c:pt idx="1">
                  <c:v>To increase the efficiency and quality of learning resources</c:v>
                </c:pt>
                <c:pt idx="2">
                  <c:v>The cost-efficiency of OER</c:v>
                </c:pt>
                <c:pt idx="3">
                  <c:v>The innovative potential of OER</c:v>
                </c:pt>
                <c:pt idx="4">
                  <c:v>To improve access to quality resources</c:v>
                </c:pt>
              </c:strCache>
            </c:strRef>
          </c:cat>
          <c:val>
            <c:numRef>
              <c:f>'All regions +French'!$AQ$82:$AU$82</c:f>
              <c:numCache>
                <c:formatCode>General</c:formatCode>
                <c:ptCount val="5"/>
                <c:pt idx="0">
                  <c:v>52</c:v>
                </c:pt>
                <c:pt idx="1">
                  <c:v>52</c:v>
                </c:pt>
                <c:pt idx="2">
                  <c:v>37</c:v>
                </c:pt>
                <c:pt idx="3">
                  <c:v>38</c:v>
                </c:pt>
                <c:pt idx="4">
                  <c:v>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E8A-498B-AB49-238433B48C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9212312"/>
        <c:axId val="299217408"/>
      </c:barChart>
      <c:catAx>
        <c:axId val="299212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217408"/>
        <c:crosses val="autoZero"/>
        <c:auto val="1"/>
        <c:lblAlgn val="ctr"/>
        <c:lblOffset val="100"/>
        <c:noMultiLvlLbl val="0"/>
      </c:catAx>
      <c:valAx>
        <c:axId val="299217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212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'All regions +French'!$BZ$96</c:f>
              <c:strCache>
                <c:ptCount val="1"/>
                <c:pt idx="0">
                  <c:v>Lack of users’ capacity to access, reuse and share OER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'All regions +French'!$BZ$97</c:f>
              <c:numCache>
                <c:formatCode>0%</c:formatCode>
                <c:ptCount val="1"/>
                <c:pt idx="0">
                  <c:v>0.84285714285714286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FA-47A6-A96A-D402742F9FD4}"/>
            </c:ext>
          </c:extLst>
        </c:ser>
        <c:ser>
          <c:idx val="1"/>
          <c:order val="1"/>
          <c:tx>
            <c:strRef>
              <c:f>'All regions +French'!$CA$96</c:f>
              <c:strCache>
                <c:ptCount val="1"/>
                <c:pt idx="0">
                  <c:v>Language and cultural barriers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'All regions +French'!$CA$97</c:f>
              <c:numCache>
                <c:formatCode>0%</c:formatCode>
                <c:ptCount val="1"/>
                <c:pt idx="0">
                  <c:v>0.58571428571428563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0FA-47A6-A96A-D402742F9FD4}"/>
            </c:ext>
          </c:extLst>
        </c:ser>
        <c:ser>
          <c:idx val="2"/>
          <c:order val="2"/>
          <c:tx>
            <c:strRef>
              <c:f>'All regions +French'!$CB$96</c:f>
              <c:strCache>
                <c:ptCount val="1"/>
                <c:pt idx="0">
                  <c:v>Insufficient inclusive and equitable access to quality content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'All regions +French'!$CB$97</c:f>
              <c:numCache>
                <c:formatCode>0%</c:formatCode>
                <c:ptCount val="1"/>
                <c:pt idx="0">
                  <c:v>0.8571428571428571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0FA-47A6-A96A-D402742F9FD4}"/>
            </c:ext>
          </c:extLst>
        </c:ser>
        <c:ser>
          <c:idx val="3"/>
          <c:order val="3"/>
          <c:tx>
            <c:strRef>
              <c:f>'All regions +French'!$CC$96</c:f>
              <c:strCache>
                <c:ptCount val="1"/>
                <c:pt idx="0">
                  <c:v>Changing business models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'All regions +French'!$CC$97</c:f>
              <c:numCache>
                <c:formatCode>0%</c:formatCode>
                <c:ptCount val="1"/>
                <c:pt idx="0">
                  <c:v>0.71428571428571419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0FA-47A6-A96A-D402742F9FD4}"/>
            </c:ext>
          </c:extLst>
        </c:ser>
        <c:ser>
          <c:idx val="4"/>
          <c:order val="4"/>
          <c:tx>
            <c:strRef>
              <c:f>'All regions +French'!$CD$96</c:f>
              <c:strCache>
                <c:ptCount val="1"/>
                <c:pt idx="0">
                  <c:v>Lack of appropriate policy solutions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'All regions +French'!$CD$97</c:f>
              <c:numCache>
                <c:formatCode>0%</c:formatCode>
                <c:ptCount val="1"/>
                <c:pt idx="0">
                  <c:v>0.7857142857142857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0FA-47A6-A96A-D402742F9F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9215448"/>
        <c:axId val="299213880"/>
      </c:barChart>
      <c:catAx>
        <c:axId val="2992154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99213880"/>
        <c:crosses val="autoZero"/>
        <c:auto val="1"/>
        <c:lblAlgn val="ctr"/>
        <c:lblOffset val="100"/>
        <c:noMultiLvlLbl val="0"/>
      </c:catAx>
      <c:valAx>
        <c:axId val="299213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215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9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Respondents: </a:t>
            </a:r>
            <a:r>
              <a:rPr lang="en-US" sz="1900" b="1" dirty="0"/>
              <a:t>Experiences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18-4A26-9A4B-6CE493384E6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18-4A26-9A4B-6CE493384E6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418-4A26-9A4B-6CE493384E6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418-4A26-9A4B-6CE493384E6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418-4A26-9A4B-6CE493384E6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418-4A26-9A4B-6CE493384E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'All regions'!$AF$603:$AF$608</c:f>
              <c:strCache>
                <c:ptCount val="6"/>
                <c:pt idx="0">
                  <c:v>No work experience</c:v>
                </c:pt>
                <c:pt idx="1">
                  <c:v>1-5 yrs</c:v>
                </c:pt>
                <c:pt idx="2">
                  <c:v>6-10 yrs</c:v>
                </c:pt>
                <c:pt idx="3">
                  <c:v>11-15 yrs</c:v>
                </c:pt>
                <c:pt idx="4">
                  <c:v>16-20 yrs</c:v>
                </c:pt>
                <c:pt idx="5">
                  <c:v>Over 20 yrs</c:v>
                </c:pt>
              </c:strCache>
            </c:strRef>
          </c:cat>
          <c:val>
            <c:numRef>
              <c:f>'All regions'!$AG$603:$AG$608</c:f>
              <c:numCache>
                <c:formatCode>0%</c:formatCode>
                <c:ptCount val="6"/>
                <c:pt idx="0">
                  <c:v>8.3333333333333332E-3</c:v>
                </c:pt>
                <c:pt idx="1">
                  <c:v>8.3333333333333329E-2</c:v>
                </c:pt>
                <c:pt idx="2">
                  <c:v>0.14000000000000001</c:v>
                </c:pt>
                <c:pt idx="3">
                  <c:v>0.15666666666666668</c:v>
                </c:pt>
                <c:pt idx="4">
                  <c:v>0.14499999999999999</c:v>
                </c:pt>
                <c:pt idx="5">
                  <c:v>0.46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1418-4A26-9A4B-6CE493384E6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sz="2000"/>
              <a:t>Main Area of Experience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'All regions'!$AH$603</c:f>
              <c:strCache>
                <c:ptCount val="1"/>
                <c:pt idx="0">
                  <c:v>Teaching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'All regions'!$AI$603</c:f>
              <c:numCache>
                <c:formatCode>0%</c:formatCode>
                <c:ptCount val="1"/>
                <c:pt idx="0">
                  <c:v>0.42499999999999999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2D-44B7-A73E-67BCF7AD64D3}"/>
            </c:ext>
          </c:extLst>
        </c:ser>
        <c:ser>
          <c:idx val="1"/>
          <c:order val="1"/>
          <c:tx>
            <c:strRef>
              <c:f>'All regions'!$AH$604</c:f>
              <c:strCache>
                <c:ptCount val="1"/>
                <c:pt idx="0">
                  <c:v>Research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'All regions'!$AI$604</c:f>
              <c:numCache>
                <c:formatCode>0%</c:formatCode>
                <c:ptCount val="1"/>
                <c:pt idx="0">
                  <c:v>0.17166666666666666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2D-44B7-A73E-67BCF7AD64D3}"/>
            </c:ext>
          </c:extLst>
        </c:ser>
        <c:ser>
          <c:idx val="2"/>
          <c:order val="2"/>
          <c:tx>
            <c:strRef>
              <c:f>'All regions'!$AH$605</c:f>
              <c:strCache>
                <c:ptCount val="1"/>
                <c:pt idx="0">
                  <c:v>Administration and management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'All regions'!$AI$605</c:f>
              <c:numCache>
                <c:formatCode>0%</c:formatCode>
                <c:ptCount val="1"/>
                <c:pt idx="0">
                  <c:v>0.25833333333333336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B2D-44B7-A73E-67BCF7AD64D3}"/>
            </c:ext>
          </c:extLst>
        </c:ser>
        <c:ser>
          <c:idx val="3"/>
          <c:order val="3"/>
          <c:tx>
            <c:strRef>
              <c:f>'All regions'!$AH$606</c:f>
              <c:strCache>
                <c:ptCount val="1"/>
                <c:pt idx="0">
                  <c:v>Others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'All regions'!$AI$606</c:f>
              <c:numCache>
                <c:formatCode>0%</c:formatCode>
                <c:ptCount val="1"/>
                <c:pt idx="0">
                  <c:v>0.13166666666666665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B2D-44B7-A73E-67BCF7AD64D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99213096"/>
        <c:axId val="299211920"/>
      </c:barChart>
      <c:catAx>
        <c:axId val="299213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211920"/>
        <c:crosses val="autoZero"/>
        <c:auto val="1"/>
        <c:lblAlgn val="ctr"/>
        <c:lblOffset val="100"/>
        <c:noMultiLvlLbl val="0"/>
      </c:catAx>
      <c:valAx>
        <c:axId val="299211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213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sz="2000"/>
              <a:t>Respondents: Awareness of OER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9F-49B5-9F34-FEB7168B16E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9F-49B5-9F34-FEB7168B16E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99F-49B5-9F34-FEB7168B16E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'All regions'!$AQ$603:$AQ$605</c:f>
              <c:strCache>
                <c:ptCount val="3"/>
                <c:pt idx="0">
                  <c:v>Yes </c:v>
                </c:pt>
                <c:pt idx="1">
                  <c:v>No</c:v>
                </c:pt>
                <c:pt idx="2">
                  <c:v>No response</c:v>
                </c:pt>
              </c:strCache>
            </c:strRef>
          </c:cat>
          <c:val>
            <c:numRef>
              <c:f>'All regions'!$AR$603:$AR$605</c:f>
              <c:numCache>
                <c:formatCode>0%</c:formatCode>
                <c:ptCount val="3"/>
                <c:pt idx="0">
                  <c:v>0.83</c:v>
                </c:pt>
                <c:pt idx="1">
                  <c:v>7.0000000000000007E-2</c:v>
                </c:pt>
                <c:pt idx="2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99F-49B5-9F34-FEB7168B16E3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2858E-A53A-44D4-A7F4-6F279F1723EB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09EF2-0EFF-4F99-A698-0E35C3374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95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Source: https://commons.wikimedia.org/wiki/File:Malta_Valletta_Panorama_10.jpg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1FB1-1994-45C3-844A-C1A8A87D78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53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954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82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Reasons for OER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722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Government Survey Barriers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20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067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821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8351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150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309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16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2256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854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867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48</a:t>
            </a:r>
            <a:r>
              <a:rPr lang="en-CA" baseline="0" dirty="0"/>
              <a:t> participants from 24 countries participated, including 20 countries from Asia.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2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48</a:t>
            </a:r>
            <a:r>
              <a:rPr lang="en-CA" baseline="0" dirty="0"/>
              <a:t> participants from 24 countries participated, including 20 countries from Asia.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322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588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9761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While OER policies are in place in only</a:t>
            </a:r>
            <a:r>
              <a:rPr lang="en-US" baseline="0" dirty="0" smtClean="0"/>
              <a:t> three countries, the notion of policy is contested. For example, in Mauritius there is mention of OER in the national development plan as a strategic objective, but officials do not consider the same as equivalent to policy statement of the government.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285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193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061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</a:t>
            </a:r>
            <a:r>
              <a:rPr lang="en-US" dirty="0"/>
              <a:t>://c1.staticflickr.com/4/3004/2863546891_ce2053ceab_b.jpg</a:t>
            </a:r>
          </a:p>
          <a:p>
            <a:r>
              <a:rPr lang="en-US" dirty="0"/>
              <a:t>https://</a:t>
            </a:r>
            <a:r>
              <a:rPr lang="en-US" dirty="0" smtClean="0"/>
              <a:t>upload.wikimedia.org/wikipedia/commons/6/60/Bayswater_Marina_Auckland_New_Zealand.jpg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57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470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64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err="1"/>
              <a:t>Dr.</a:t>
            </a:r>
            <a:r>
              <a:rPr lang="en-GB" sz="1200" b="1" dirty="0"/>
              <a:t> </a:t>
            </a:r>
            <a:r>
              <a:rPr lang="en-GB" sz="1200" b="1" dirty="0" err="1"/>
              <a:t>Venkataraman</a:t>
            </a:r>
            <a:r>
              <a:rPr lang="en-GB" sz="1200" b="1" dirty="0"/>
              <a:t> </a:t>
            </a:r>
            <a:r>
              <a:rPr lang="en-GB" sz="1200" b="1" dirty="0" err="1"/>
              <a:t>Balaji</a:t>
            </a:r>
            <a:r>
              <a:rPr lang="en-GB" sz="1200" dirty="0"/>
              <a:t>, Director: Technology and Knowledge Management, Commonwealth of Learning (Chair of Task Team)</a:t>
            </a:r>
            <a:endParaRPr lang="en-GB" sz="1200" i="1" dirty="0"/>
          </a:p>
          <a:p>
            <a:r>
              <a:rPr lang="en-GB" sz="1400" dirty="0"/>
              <a:t>Mr. John </a:t>
            </a:r>
            <a:r>
              <a:rPr lang="en-GB" sz="1400" dirty="0" err="1"/>
              <a:t>Lesperance</a:t>
            </a:r>
            <a:r>
              <a:rPr lang="en-GB" sz="1200" dirty="0"/>
              <a:t>, Education Specialist: Virtual University for Small States of the Commonwealth, Commonwealth of Learning</a:t>
            </a:r>
          </a:p>
          <a:p>
            <a:r>
              <a:rPr lang="en-GB" sz="1200" b="1" dirty="0" err="1"/>
              <a:t>Dr.</a:t>
            </a:r>
            <a:r>
              <a:rPr lang="en-GB" sz="1200" b="1" dirty="0"/>
              <a:t> Ishan </a:t>
            </a:r>
            <a:r>
              <a:rPr lang="en-GB" sz="1200" b="1" dirty="0" err="1"/>
              <a:t>Abeywardena</a:t>
            </a:r>
            <a:r>
              <a:rPr lang="en-GB" sz="1200" dirty="0"/>
              <a:t>, Adviser: Open Educational Resources, Commonwealth of Learning</a:t>
            </a:r>
          </a:p>
          <a:p>
            <a:r>
              <a:rPr lang="en-GB" sz="1200" b="1" dirty="0"/>
              <a:t>Mr. Joe </a:t>
            </a:r>
            <a:r>
              <a:rPr lang="en-GB" sz="1200" b="1" dirty="0" err="1"/>
              <a:t>Hironaka</a:t>
            </a:r>
            <a:r>
              <a:rPr lang="en-GB" sz="1200" dirty="0"/>
              <a:t>, Programme Specialist, Communication and Information Sector, UNESCO</a:t>
            </a:r>
          </a:p>
          <a:p>
            <a:r>
              <a:rPr lang="en-GB" sz="1200" b="1" dirty="0"/>
              <a:t>Ms. </a:t>
            </a:r>
            <a:r>
              <a:rPr lang="en-GB" sz="1200" b="1" dirty="0" err="1"/>
              <a:t>Zeynep</a:t>
            </a:r>
            <a:r>
              <a:rPr lang="en-GB" sz="1200" b="1" dirty="0"/>
              <a:t> </a:t>
            </a:r>
            <a:r>
              <a:rPr lang="en-GB" sz="1200" b="1" dirty="0" err="1"/>
              <a:t>Varoglu</a:t>
            </a:r>
            <a:r>
              <a:rPr lang="en-GB" sz="1200" dirty="0"/>
              <a:t>, Programme Specialist, Communication and Information Sector, UNESCO</a:t>
            </a:r>
          </a:p>
          <a:p>
            <a:r>
              <a:rPr lang="en-GB" sz="1200" b="1" dirty="0" err="1"/>
              <a:t>Dr.</a:t>
            </a:r>
            <a:r>
              <a:rPr lang="en-GB" sz="1200" b="1" dirty="0"/>
              <a:t> Cable Green</a:t>
            </a:r>
            <a:r>
              <a:rPr lang="en-GB" sz="1200" dirty="0"/>
              <a:t>, Director of Open Education, Creative Commons Global</a:t>
            </a:r>
          </a:p>
          <a:p>
            <a:r>
              <a:rPr lang="en-GB" sz="1200" b="1" dirty="0" err="1"/>
              <a:t>Dr.</a:t>
            </a:r>
            <a:r>
              <a:rPr lang="en-GB" sz="1200" b="1" dirty="0"/>
              <a:t> David Porter</a:t>
            </a:r>
            <a:r>
              <a:rPr lang="en-GB" sz="1200" dirty="0"/>
              <a:t>, Associate Vice President, Education Support and Innovation, BCIT and incoming CEO of </a:t>
            </a:r>
            <a:r>
              <a:rPr lang="en-GB" sz="1200" dirty="0" err="1"/>
              <a:t>eCampusOntario</a:t>
            </a:r>
            <a:r>
              <a:rPr lang="en-GB" sz="1200" dirty="0"/>
              <a:t> </a:t>
            </a:r>
          </a:p>
          <a:p>
            <a:r>
              <a:rPr lang="en-GB" sz="1200" b="1" dirty="0" err="1"/>
              <a:t>Dr.</a:t>
            </a:r>
            <a:r>
              <a:rPr lang="en-GB" sz="1200" b="1" dirty="0"/>
              <a:t> TJ Bliss</a:t>
            </a:r>
            <a:r>
              <a:rPr lang="en-GB" sz="1200" dirty="0"/>
              <a:t>, Program Officer, Education Program, Hewlett Foundation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1960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/>
              <a:t>Professor Asha </a:t>
            </a:r>
            <a:r>
              <a:rPr lang="en-GB" sz="1200" b="1" dirty="0" err="1"/>
              <a:t>Kanwar</a:t>
            </a:r>
            <a:r>
              <a:rPr lang="en-GB" sz="1200" dirty="0"/>
              <a:t>, President and CEO, Commonwealth of Learning (Chair)</a:t>
            </a:r>
            <a:endParaRPr lang="en-US" sz="1200" dirty="0"/>
          </a:p>
          <a:p>
            <a:r>
              <a:rPr lang="en-GB" sz="1200" b="1" dirty="0" err="1"/>
              <a:t>Dr.</a:t>
            </a:r>
            <a:r>
              <a:rPr lang="en-GB" sz="1200" b="1" dirty="0"/>
              <a:t> K </a:t>
            </a:r>
            <a:r>
              <a:rPr lang="en-GB" sz="1200" b="1" dirty="0" err="1"/>
              <a:t>Balasubramanian</a:t>
            </a:r>
            <a:r>
              <a:rPr lang="en-GB" sz="1200" dirty="0"/>
              <a:t>, Vice President, Commonwealth of Learning</a:t>
            </a:r>
          </a:p>
          <a:p>
            <a:r>
              <a:rPr lang="en-GB" sz="1200" b="1" dirty="0" err="1"/>
              <a:t>Dr.</a:t>
            </a:r>
            <a:r>
              <a:rPr lang="en-GB" sz="1200" b="1" dirty="0"/>
              <a:t> </a:t>
            </a:r>
            <a:r>
              <a:rPr lang="en-GB" sz="1200" b="1" dirty="0" err="1"/>
              <a:t>Indrajit</a:t>
            </a:r>
            <a:r>
              <a:rPr lang="en-GB" sz="1200" b="1" dirty="0"/>
              <a:t> Banerjee</a:t>
            </a:r>
            <a:r>
              <a:rPr lang="en-GB" sz="1200" dirty="0"/>
              <a:t>, Director: Knowledge Societies Division, Communication and Information Sector, UNESCO</a:t>
            </a:r>
          </a:p>
          <a:p>
            <a:r>
              <a:rPr lang="en-GB" sz="1200" b="1" dirty="0" err="1"/>
              <a:t>Dr.</a:t>
            </a:r>
            <a:r>
              <a:rPr lang="en-GB" sz="1200" b="1" dirty="0"/>
              <a:t> David </a:t>
            </a:r>
            <a:r>
              <a:rPr lang="en-GB" sz="1200" b="1" dirty="0" err="1"/>
              <a:t>Atchoarena</a:t>
            </a:r>
            <a:r>
              <a:rPr lang="en-GB" sz="1200" dirty="0"/>
              <a:t>, Director: Division for Policies and Lifelong Learning Systems, UNESCO</a:t>
            </a:r>
          </a:p>
          <a:p>
            <a:r>
              <a:rPr lang="en-GB" sz="1200" b="1" dirty="0"/>
              <a:t>Mr. Gasper </a:t>
            </a:r>
            <a:r>
              <a:rPr lang="en-GB" sz="1200" b="1" dirty="0" err="1"/>
              <a:t>Hrastelj</a:t>
            </a:r>
            <a:r>
              <a:rPr lang="en-GB" sz="1200" dirty="0"/>
              <a:t>, Deputy Secretary-General, Slovenian National Commission for UNESCO</a:t>
            </a:r>
          </a:p>
          <a:p>
            <a:r>
              <a:rPr lang="en-GB" sz="1200" b="1" dirty="0"/>
              <a:t>Mr. </a:t>
            </a:r>
            <a:r>
              <a:rPr lang="en-GB" sz="1200" b="1" dirty="0" err="1"/>
              <a:t>Davor</a:t>
            </a:r>
            <a:r>
              <a:rPr lang="en-GB" sz="1200" b="1" dirty="0"/>
              <a:t> </a:t>
            </a:r>
            <a:r>
              <a:rPr lang="en-GB" sz="1200" b="1" dirty="0" err="1"/>
              <a:t>Orlic</a:t>
            </a:r>
            <a:r>
              <a:rPr lang="en-GB" sz="1200" dirty="0"/>
              <a:t>, UNESCO Chair Team on Open Technologies for OER and Open Learning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804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Where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4804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made available to COL Focal Points and to National Delegations in UNESCO.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9154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82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8363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56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62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66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8113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38400" y="584203"/>
            <a:ext cx="9753600" cy="126523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438400" y="2006600"/>
            <a:ext cx="9753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13716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5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800" b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149" y="5715630"/>
            <a:ext cx="570251" cy="72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95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9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1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587500"/>
            <a:ext cx="12192000" cy="527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96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6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8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4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34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11766-E57D-493B-B71C-15CF8504394E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5"/>
          <a:srcRect t="56307"/>
          <a:stretch/>
        </p:blipFill>
        <p:spPr>
          <a:xfrm>
            <a:off x="0" y="0"/>
            <a:ext cx="12243739" cy="1592443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5855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7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5" r:id="rId12"/>
    <p:sldLayoutId id="214748367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luidsurveys.com/s/rcoer-stakeholdersurvey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4" t="10361" b="7127"/>
          <a:stretch/>
        </p:blipFill>
        <p:spPr>
          <a:xfrm>
            <a:off x="0" y="524437"/>
            <a:ext cx="12243740" cy="31466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56307" b="399"/>
          <a:stretch/>
        </p:blipFill>
        <p:spPr>
          <a:xfrm>
            <a:off x="-25871" y="0"/>
            <a:ext cx="12243739" cy="971344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056" y="5534097"/>
            <a:ext cx="2962656" cy="1021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25870" y="-77777"/>
            <a:ext cx="122437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OER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 Consultation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3-4 April,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|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Sao Paulo, Brazil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754554"/>
            <a:ext cx="1219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1" dirty="0">
                <a:latin typeface="Georgia" panose="02040502050405020303" pitchFamily="18" charset="0"/>
                <a:cs typeface="Arial" panose="020B0604020202020204" pitchFamily="34" charset="0"/>
              </a:rPr>
              <a:t>OER for Inclusive and Equitable Quality Education: From Commitment to Action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96331" b="-1"/>
          <a:stretch/>
        </p:blipFill>
        <p:spPr>
          <a:xfrm>
            <a:off x="1" y="6752636"/>
            <a:ext cx="12192000" cy="133192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20" name="Text Placeholder 7"/>
          <p:cNvSpPr txBox="1">
            <a:spLocks/>
          </p:cNvSpPr>
          <p:nvPr/>
        </p:nvSpPr>
        <p:spPr>
          <a:xfrm>
            <a:off x="0" y="5235101"/>
            <a:ext cx="12192000" cy="15409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Professor Asha </a:t>
            </a:r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Kanwar, 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Sanjaya Mishra &amp; Dr. Ishan </a:t>
            </a:r>
            <a:r>
              <a:rPr lang="en-US" sz="2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Abeywardena</a:t>
            </a:r>
            <a:endParaRPr lang="en-US" sz="2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Commonwealth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Learning, Canada</a:t>
            </a:r>
          </a:p>
          <a:p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www.mc.unicamp.br/application/files/4014/5978/9272/unicamp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84" y="5370880"/>
            <a:ext cx="1015145" cy="115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3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63"/>
          <a:stretch/>
        </p:blipFill>
        <p:spPr>
          <a:xfrm>
            <a:off x="0" y="-1"/>
            <a:ext cx="12345842" cy="6865257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Round Diagonal Corner Rectangle 5"/>
          <p:cNvSpPr/>
          <p:nvPr/>
        </p:nvSpPr>
        <p:spPr>
          <a:xfrm>
            <a:off x="7373257" y="5428343"/>
            <a:ext cx="4972585" cy="1545771"/>
          </a:xfrm>
          <a:prstGeom prst="round2DiagRect">
            <a:avLst/>
          </a:prstGeom>
          <a:solidFill>
            <a:srgbClr val="FFFFFF">
              <a:alpha val="9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Georgia" panose="02040502050405020303" pitchFamily="18" charset="0"/>
              </a:rPr>
              <a:t>Task Team</a:t>
            </a:r>
            <a:endParaRPr lang="en-US" sz="4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6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8" b="-415"/>
          <a:stretch/>
        </p:blipFill>
        <p:spPr>
          <a:xfrm>
            <a:off x="0" y="-1"/>
            <a:ext cx="12242954" cy="7300687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Round Diagonal Corner Rectangle 5"/>
          <p:cNvSpPr/>
          <p:nvPr/>
        </p:nvSpPr>
        <p:spPr>
          <a:xfrm>
            <a:off x="5312229" y="5754915"/>
            <a:ext cx="7120700" cy="1545771"/>
          </a:xfrm>
          <a:prstGeom prst="round2DiagRect">
            <a:avLst/>
          </a:prstGeom>
          <a:solidFill>
            <a:srgbClr val="FFFFFF">
              <a:alpha val="9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b="1" dirty="0">
                <a:solidFill>
                  <a:schemeClr val="tx1"/>
                </a:solidFill>
                <a:latin typeface="Georgia" panose="02040502050405020303" pitchFamily="18" charset="0"/>
              </a:rPr>
              <a:t>Steering Committee</a:t>
            </a:r>
            <a:endParaRPr lang="en-US" sz="4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18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Georgia" panose="02040502050405020303" pitchFamily="18" charset="0"/>
              </a:rPr>
              <a:t>Partners</a:t>
            </a:r>
          </a:p>
        </p:txBody>
      </p:sp>
      <p:pic>
        <p:nvPicPr>
          <p:cNvPr id="4" name="Picture 2" descr="http://ats2020.eu/images/com_droppics/60/MIZSa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156" y="4441472"/>
            <a:ext cx="4011386" cy="78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583" y="2132348"/>
            <a:ext cx="988833" cy="1262743"/>
          </a:xfrm>
          <a:prstGeom prst="rect">
            <a:avLst/>
          </a:prstGeom>
        </p:spPr>
      </p:pic>
      <p:pic>
        <p:nvPicPr>
          <p:cNvPr id="1028" name="Picture 4" descr="https://upload.wikimedia.org/wikipedia/commons/thumb/b/b0/UNESCO_logo_English.svg/250px-UNESCO_logo_English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644" y="3730152"/>
            <a:ext cx="23812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lasspockets.org/var/ezflow_site/storage/images/site_glasspockets/glasspockets-gallery/who-has-glass-pockets/the-william-and-flora-hewlett-foundation/3483996-2-eng-US/the-william-and-flora-hewlett-foundati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066" y="4441472"/>
            <a:ext cx="2683782" cy="87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3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73879"/>
            <a:ext cx="12195461" cy="33884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56307"/>
          <a:stretch/>
        </p:blipFill>
        <p:spPr>
          <a:xfrm>
            <a:off x="1" y="1"/>
            <a:ext cx="12192000" cy="1585714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OER: Then and Now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01603" y="4818743"/>
            <a:ext cx="5264906" cy="135822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sz="2800" dirty="0"/>
              <a:t>Focus was on Governments</a:t>
            </a:r>
          </a:p>
          <a:p>
            <a:pPr marL="0" indent="0" algn="r">
              <a:buNone/>
            </a:pPr>
            <a:r>
              <a:rPr lang="en-US" sz="2800" dirty="0"/>
              <a:t>Policies</a:t>
            </a:r>
          </a:p>
          <a:p>
            <a:pPr marL="0" indent="0" algn="r">
              <a:buNone/>
            </a:pPr>
            <a:r>
              <a:rPr lang="en-US" sz="2800" dirty="0"/>
              <a:t>Commitment</a:t>
            </a:r>
          </a:p>
          <a:p>
            <a:pPr marL="0" indent="0" algn="r">
              <a:buNone/>
            </a:pP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647543" y="4818743"/>
            <a:ext cx="5544457" cy="13582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Additional focus on stakeholders</a:t>
            </a:r>
          </a:p>
          <a:p>
            <a:pPr marL="0" indent="0">
              <a:buNone/>
            </a:pPr>
            <a:r>
              <a:rPr lang="en-US" sz="2800" dirty="0"/>
              <a:t>Strategies</a:t>
            </a:r>
          </a:p>
          <a:p>
            <a:pPr marL="0" indent="0">
              <a:buNone/>
            </a:pPr>
            <a:r>
              <a:rPr lang="en-US" sz="2800" dirty="0"/>
              <a:t>Concrete action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5086" y="3454399"/>
            <a:ext cx="25109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Stone Sans ITC Std SemiBold" panose="02000703060000020004" pitchFamily="50" charset="0"/>
                <a:ea typeface="Batang" panose="02030600000101010101" pitchFamily="18" charset="-127"/>
                <a:cs typeface="FrankRuehl" panose="020E0503060101010101" pitchFamily="34" charset="-79"/>
              </a:rPr>
              <a:t>2012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74114" y="2221634"/>
            <a:ext cx="25109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accent4">
                    <a:lumMod val="75000"/>
                  </a:schemeClr>
                </a:solidFill>
                <a:latin typeface="Stone Sans ITC Std SemiBold" panose="02000703060000020004" pitchFamily="50" charset="0"/>
                <a:ea typeface="Batang" panose="02030600000101010101" pitchFamily="18" charset="-127"/>
                <a:cs typeface="FrankRuehl" panose="020E0503060101010101" pitchFamily="34" charset="-79"/>
              </a:rPr>
              <a:t>2017</a:t>
            </a:r>
          </a:p>
        </p:txBody>
      </p:sp>
      <p:sp>
        <p:nvSpPr>
          <p:cNvPr id="4" name="Rectangle 3"/>
          <p:cNvSpPr/>
          <p:nvPr/>
        </p:nvSpPr>
        <p:spPr>
          <a:xfrm>
            <a:off x="5988678" y="4818743"/>
            <a:ext cx="115910" cy="17366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90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Objectives of RCOER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90725"/>
            <a:ext cx="10287000" cy="4351338"/>
          </a:xfrm>
        </p:spPr>
        <p:txBody>
          <a:bodyPr>
            <a:normAutofit/>
          </a:bodyPr>
          <a:lstStyle/>
          <a:p>
            <a:r>
              <a:rPr lang="en-US" dirty="0"/>
              <a:t>Raise regional awareness about the importance of OER and its relationship to SDG4</a:t>
            </a:r>
          </a:p>
          <a:p>
            <a:r>
              <a:rPr lang="en-US" dirty="0"/>
              <a:t>Identify strategies and solutions to overcome the challenges or barriers to mainstreaming OER</a:t>
            </a:r>
          </a:p>
          <a:p>
            <a:r>
              <a:rPr lang="en-US" dirty="0"/>
              <a:t>Agree on actions for consideration at the 2nd World OER Congress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64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4638"/>
          <a:stretch/>
        </p:blipFill>
        <p:spPr>
          <a:xfrm>
            <a:off x="-13169" y="4338977"/>
            <a:ext cx="12205170" cy="19482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 b="6687"/>
          <a:stretch/>
        </p:blipFill>
        <p:spPr>
          <a:xfrm>
            <a:off x="1" y="0"/>
            <a:ext cx="12192000" cy="433897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1513693" y="1194256"/>
            <a:ext cx="9164615" cy="3144721"/>
          </a:xfrm>
          <a:prstGeom prst="round2Diag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7200" b="0" i="0" cap="none" dirty="0">
                <a:latin typeface="Georgia" panose="02040502050405020303" pitchFamily="18" charset="0"/>
              </a:rPr>
              <a:t>The Surveys</a:t>
            </a:r>
          </a:p>
        </p:txBody>
      </p:sp>
    </p:spTree>
    <p:extLst>
      <p:ext uri="{BB962C8B-B14F-4D97-AF65-F5344CB8AC3E}">
        <p14:creationId xmlns:p14="http://schemas.microsoft.com/office/powerpoint/2010/main" val="219836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Surveys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A government survey sent by COL to Member States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UNESCO sent the survey in English &amp; French to Member States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A stakeholder survey, which COL posted online at </a:t>
            </a:r>
            <a:r>
              <a:rPr lang="en-GB" u="sng" dirty="0">
                <a:hlinkClick r:id="rId3"/>
              </a:rPr>
              <a:t>http://fluidsurveys.com/s/rcoer-stakeholdersurvey/</a:t>
            </a:r>
            <a:r>
              <a:rPr lang="en-GB" u="sng" dirty="0"/>
              <a:t> </a:t>
            </a:r>
            <a:r>
              <a:rPr lang="en-GB" dirty="0"/>
              <a:t>and publicized via social media.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94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Government Responses: 70 countries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290773"/>
              </p:ext>
            </p:extLst>
          </p:nvPr>
        </p:nvGraphicFramePr>
        <p:xfrm>
          <a:off x="1127755" y="1885195"/>
          <a:ext cx="10226045" cy="3553335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5918612">
                  <a:extLst>
                    <a:ext uri="{9D8B030D-6E8A-4147-A177-3AD203B41FA5}">
                      <a16:colId xmlns="" xmlns:a16="http://schemas.microsoft.com/office/drawing/2014/main" val="821957075"/>
                    </a:ext>
                  </a:extLst>
                </a:gridCol>
                <a:gridCol w="4307433">
                  <a:extLst>
                    <a:ext uri="{9D8B030D-6E8A-4147-A177-3AD203B41FA5}">
                      <a16:colId xmlns="" xmlns:a16="http://schemas.microsoft.com/office/drawing/2014/main" val="397819241"/>
                    </a:ext>
                  </a:extLst>
                </a:gridCol>
              </a:tblGrid>
              <a:tr h="5286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Region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Government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extLst>
                  <a:ext uri="{0D108BD9-81ED-4DB2-BD59-A6C34878D82A}">
                    <a16:rowId xmlns="" xmlns:a16="http://schemas.microsoft.com/office/drawing/2014/main" val="3025388688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Africa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="" xmlns:a16="http://schemas.microsoft.com/office/drawing/2014/main" val="361496471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Middle</a:t>
                      </a:r>
                      <a:r>
                        <a:rPr lang="en-GB" sz="3500" baseline="0" dirty="0">
                          <a:effectLst/>
                        </a:rPr>
                        <a:t> East and North Africa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="" xmlns:a16="http://schemas.microsoft.com/office/drawing/2014/main" val="1316592023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Asia and Pacific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>
                          <a:effectLst/>
                        </a:rPr>
                        <a:t>14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="" xmlns:a16="http://schemas.microsoft.com/office/drawing/2014/main" val="363705319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Europe and North America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>
                          <a:effectLst/>
                        </a:rPr>
                        <a:t>14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="" xmlns:a16="http://schemas.microsoft.com/office/drawing/2014/main" val="860469058"/>
                  </a:ext>
                </a:extLst>
              </a:tr>
              <a:tr h="7643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Latin America and Caribbean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="" xmlns:a16="http://schemas.microsoft.com/office/drawing/2014/main" val="1204703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09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Findings from Government Survey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="" xmlns:a16="http://schemas.microsoft.com/office/drawing/2014/main" id="{B09BA457-0D54-42BC-94AC-D6274CA2C6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9865641"/>
              </p:ext>
            </p:extLst>
          </p:nvPr>
        </p:nvGraphicFramePr>
        <p:xfrm>
          <a:off x="-1056068" y="1690687"/>
          <a:ext cx="7041232" cy="5057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="" xmlns:a16="http://schemas.microsoft.com/office/drawing/2014/main" id="{00F76796-7CB9-480E-912D-A4466A6114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8285080"/>
              </p:ext>
            </p:extLst>
          </p:nvPr>
        </p:nvGraphicFramePr>
        <p:xfrm>
          <a:off x="5512159" y="1690686"/>
          <a:ext cx="6208786" cy="4967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3105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Findings from Government Survey</a:t>
            </a:r>
            <a:endParaRPr lang="en-CA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="" xmlns:a16="http://schemas.microsoft.com/office/drawing/2014/main" id="{FC8A0019-F983-469B-A0D4-F934636B3F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7003515"/>
              </p:ext>
            </p:extLst>
          </p:nvPr>
        </p:nvGraphicFramePr>
        <p:xfrm>
          <a:off x="2163699" y="1574777"/>
          <a:ext cx="7864601" cy="5167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7298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085" y="251514"/>
            <a:ext cx="7045428" cy="1325563"/>
          </a:xfrm>
          <a:effectLst/>
        </p:spPr>
        <p:txBody>
          <a:bodyPr>
            <a:normAutofit/>
          </a:bodyPr>
          <a:lstStyle/>
          <a:p>
            <a:pPr algn="l"/>
            <a:r>
              <a:rPr lang="en-US" sz="4400" dirty="0" smtClean="0">
                <a:solidFill>
                  <a:srgbClr val="002776"/>
                </a:solidFill>
              </a:rPr>
              <a:t>Remembering Paulo Freire</a:t>
            </a:r>
            <a:endParaRPr lang="en-US" sz="4400" dirty="0">
              <a:solidFill>
                <a:srgbClr val="002776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99963" y="1700010"/>
            <a:ext cx="7056550" cy="4520485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altLang="en-US" sz="3900" i="1" dirty="0">
                <a:solidFill>
                  <a:srgbClr val="002776"/>
                </a:solidFill>
                <a:latin typeface="Georgia" panose="02040502050405020303" pitchFamily="18" charset="0"/>
                <a:ea typeface="+mj-ea"/>
                <a:cs typeface="+mj-cs"/>
              </a:rPr>
              <a:t>Knowledge emerges only through invention and re-invention, through the restless, impatient, continuing, hopeful inquiry human beings pursue in the world, with the world, and with each other.</a:t>
            </a:r>
            <a:r>
              <a:rPr lang="en-US" altLang="en-US" sz="2600" dirty="0" smtClean="0">
                <a:solidFill>
                  <a:srgbClr val="002776"/>
                </a:solidFill>
              </a:rPr>
              <a:t> </a:t>
            </a:r>
            <a:br>
              <a:rPr lang="en-US" altLang="en-US" sz="2600" dirty="0" smtClean="0">
                <a:solidFill>
                  <a:srgbClr val="002776"/>
                </a:solidFill>
              </a:rPr>
            </a:br>
            <a:endParaRPr lang="en-CA" altLang="en-US" sz="2600" dirty="0" smtClean="0">
              <a:solidFill>
                <a:srgbClr val="002776"/>
              </a:solidFill>
            </a:endParaRPr>
          </a:p>
          <a:p>
            <a:pPr marL="0" lvl="0" indent="0" algn="r">
              <a:buNone/>
            </a:pPr>
            <a:r>
              <a:rPr lang="en-US" altLang="en-US" dirty="0" smtClean="0">
                <a:solidFill>
                  <a:srgbClr val="002776"/>
                </a:solidFill>
              </a:rPr>
              <a:t>- Paulo Freire</a:t>
            </a:r>
            <a:endParaRPr lang="en-US" altLang="en-US" dirty="0">
              <a:solidFill>
                <a:srgbClr val="002776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673212" y="6510266"/>
            <a:ext cx="4941976" cy="321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smtClean="0"/>
              <a:t>https://en.wikipedia.org/wiki/Paulo_Freire#/media/File:Paulo_Freire.jpg</a:t>
            </a:r>
            <a:endParaRPr lang="en-US" sz="1200" dirty="0"/>
          </a:p>
        </p:txBody>
      </p:sp>
      <p:pic>
        <p:nvPicPr>
          <p:cNvPr id="1026" name="Picture 2" descr="Paulo Freire.jpg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0" t="5417" r="2848" b="1364"/>
          <a:stretch/>
        </p:blipFill>
        <p:spPr>
          <a:xfrm>
            <a:off x="7879189" y="-1"/>
            <a:ext cx="4312812" cy="5573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File:Flag of Brazil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2467" y="5369502"/>
            <a:ext cx="2544689" cy="150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0"/>
            <a:ext cx="333829" cy="688627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Findings from Government Survey</a:t>
            </a:r>
            <a:endParaRPr lang="en-CA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="" xmlns:a16="http://schemas.microsoft.com/office/drawing/2014/main" id="{FC349F5F-8334-49A5-AD27-83E0D4C909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4649462"/>
              </p:ext>
            </p:extLst>
          </p:nvPr>
        </p:nvGraphicFramePr>
        <p:xfrm>
          <a:off x="1981200" y="1454727"/>
          <a:ext cx="8229599" cy="5403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788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Findings from Government Survey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60400" y="2235199"/>
            <a:ext cx="4089400" cy="39417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b="1" u="sng" dirty="0"/>
              <a:t>Benefits</a:t>
            </a:r>
          </a:p>
          <a:p>
            <a:r>
              <a:rPr lang="en-CA" dirty="0"/>
              <a:t>Promote flexible learning</a:t>
            </a:r>
          </a:p>
          <a:p>
            <a:r>
              <a:rPr lang="en-CA" dirty="0"/>
              <a:t>Increase efficiency and quality of resources</a:t>
            </a:r>
          </a:p>
          <a:p>
            <a:r>
              <a:rPr lang="en-CA" dirty="0"/>
              <a:t>Improve access to resources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="" xmlns:a16="http://schemas.microsoft.com/office/drawing/2014/main" id="{6369B510-D940-45E1-AD12-58EA1F33E5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0882742"/>
              </p:ext>
            </p:extLst>
          </p:nvPr>
        </p:nvGraphicFramePr>
        <p:xfrm>
          <a:off x="4572001" y="2046514"/>
          <a:ext cx="7402286" cy="4424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3010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Findings from Government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4500" y="1960562"/>
            <a:ext cx="46228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/>
              <a:t>Barriers</a:t>
            </a:r>
          </a:p>
          <a:p>
            <a:r>
              <a:rPr lang="en-CA" sz="2800" dirty="0"/>
              <a:t>Insufficient access to quality content (86%)</a:t>
            </a:r>
          </a:p>
          <a:p>
            <a:r>
              <a:rPr lang="en-CA" sz="2800" dirty="0"/>
              <a:t>Lack of users’ capacity  (84%)</a:t>
            </a:r>
          </a:p>
          <a:p>
            <a:r>
              <a:rPr lang="en-CA" sz="2800" dirty="0"/>
              <a:t>Lack of appropriate policies (79%)</a:t>
            </a:r>
          </a:p>
          <a:p>
            <a:r>
              <a:rPr lang="en-US" sz="2800" dirty="0"/>
              <a:t>Changing business models (71%)</a:t>
            </a:r>
          </a:p>
          <a:p>
            <a:r>
              <a:rPr lang="en-US" sz="2800" dirty="0"/>
              <a:t>Language and cultural barriers (59%)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="" xmlns:a16="http://schemas.microsoft.com/office/drawing/2014/main" id="{80A57FC1-DAC3-478B-8475-B147D82F70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8356644"/>
              </p:ext>
            </p:extLst>
          </p:nvPr>
        </p:nvGraphicFramePr>
        <p:xfrm>
          <a:off x="5735782" y="1960562"/>
          <a:ext cx="5618018" cy="4897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8045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Responses: 600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41381" t="37537" r="17571" b="22562"/>
          <a:stretch/>
        </p:blipFill>
        <p:spPr bwMode="auto">
          <a:xfrm>
            <a:off x="204834" y="1690688"/>
            <a:ext cx="6618693" cy="34351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324681"/>
              </p:ext>
            </p:extLst>
          </p:nvPr>
        </p:nvGraphicFramePr>
        <p:xfrm>
          <a:off x="4431942" y="2859795"/>
          <a:ext cx="7391400" cy="3591559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5092700">
                  <a:extLst>
                    <a:ext uri="{9D8B030D-6E8A-4147-A177-3AD203B41FA5}">
                      <a16:colId xmlns="" xmlns:a16="http://schemas.microsoft.com/office/drawing/2014/main" val="821957075"/>
                    </a:ext>
                  </a:extLst>
                </a:gridCol>
                <a:gridCol w="2298700">
                  <a:extLst>
                    <a:ext uri="{9D8B030D-6E8A-4147-A177-3AD203B41FA5}">
                      <a16:colId xmlns="" xmlns:a16="http://schemas.microsoft.com/office/drawing/2014/main" val="2105815133"/>
                    </a:ext>
                  </a:extLst>
                </a:gridCol>
              </a:tblGrid>
              <a:tr h="4649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Region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Stakeholder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25388688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Africa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126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496471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Middle East and North Africa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26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16592023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Asia and Pacific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267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3705319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Europe and North America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147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60469058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</a:rPr>
                        <a:t>Latin America and Caribbean</a:t>
                      </a:r>
                      <a:endParaRPr lang="en-ZA" sz="29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34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04703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02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="" xmlns:a16="http://schemas.microsoft.com/office/drawing/2014/main" id="{5267BC7A-00DC-4D95-915C-F701E25CD7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3181075"/>
              </p:ext>
            </p:extLst>
          </p:nvPr>
        </p:nvGraphicFramePr>
        <p:xfrm>
          <a:off x="-238258" y="1690688"/>
          <a:ext cx="6181859" cy="4645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="" xmlns:a16="http://schemas.microsoft.com/office/drawing/2014/main" id="{9F0C9093-6EAC-43C5-BDF5-E5477FD045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7129892"/>
              </p:ext>
            </p:extLst>
          </p:nvPr>
        </p:nvGraphicFramePr>
        <p:xfrm>
          <a:off x="6781800" y="2152784"/>
          <a:ext cx="5410200" cy="4484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6264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Stakeholder Responses</a:t>
            </a:r>
            <a:endParaRPr lang="en-CA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="" xmlns:a16="http://schemas.microsoft.com/office/drawing/2014/main" id="{A7F14958-25C3-4528-8174-4AB2281D42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1993377"/>
              </p:ext>
            </p:extLst>
          </p:nvPr>
        </p:nvGraphicFramePr>
        <p:xfrm>
          <a:off x="-398172" y="1801506"/>
          <a:ext cx="5214256" cy="4554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="" xmlns:a16="http://schemas.microsoft.com/office/drawing/2014/main" id="{5310E3E7-1ACA-4788-942F-6FEEFC6359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9962741"/>
              </p:ext>
            </p:extLst>
          </p:nvPr>
        </p:nvGraphicFramePr>
        <p:xfrm>
          <a:off x="4275787" y="1802274"/>
          <a:ext cx="7916214" cy="5055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293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="" xmlns:a16="http://schemas.microsoft.com/office/drawing/2014/main" id="{BA8B69FE-E959-474F-AD84-34A89A0D7C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3004729"/>
              </p:ext>
            </p:extLst>
          </p:nvPr>
        </p:nvGraphicFramePr>
        <p:xfrm>
          <a:off x="605308" y="1690687"/>
          <a:ext cx="11088710" cy="5167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0981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596900" y="1863725"/>
            <a:ext cx="42164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b="1" u="sng" dirty="0"/>
              <a:t>Benefits</a:t>
            </a:r>
          </a:p>
          <a:p>
            <a:r>
              <a:rPr lang="en-CA" sz="2800" dirty="0"/>
              <a:t>Reduced costs of learning materials</a:t>
            </a:r>
          </a:p>
          <a:p>
            <a:r>
              <a:rPr lang="en-CA" sz="2800" dirty="0"/>
              <a:t>Provides access to quality materials</a:t>
            </a:r>
          </a:p>
          <a:p>
            <a:r>
              <a:rPr lang="en-CA" sz="2800" dirty="0"/>
              <a:t>Enables continuous quality enhancement</a:t>
            </a:r>
          </a:p>
          <a:p>
            <a:r>
              <a:rPr lang="en-CA" sz="2800" dirty="0"/>
              <a:t>Save teachers time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="" xmlns:a16="http://schemas.microsoft.com/office/drawing/2014/main" id="{2EF785CB-5C8F-4A6C-B18A-CBCD6CC025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63921"/>
              </p:ext>
            </p:extLst>
          </p:nvPr>
        </p:nvGraphicFramePr>
        <p:xfrm>
          <a:off x="4090737" y="1863725"/>
          <a:ext cx="7628021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="" xmlns:a16="http://schemas.microsoft.com/office/drawing/2014/main" id="{2009DE92-E0B0-4117-8244-3009F5A7FD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327700"/>
              </p:ext>
            </p:extLst>
          </p:nvPr>
        </p:nvGraphicFramePr>
        <p:xfrm>
          <a:off x="4655127" y="1863725"/>
          <a:ext cx="7252855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4026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2892425"/>
            <a:ext cx="5181600" cy="2924175"/>
          </a:xfrm>
        </p:spPr>
        <p:txBody>
          <a:bodyPr/>
          <a:lstStyle/>
          <a:p>
            <a:pPr marL="0" indent="0">
              <a:buNone/>
            </a:pPr>
            <a:r>
              <a:rPr lang="en-CA" b="1" u="sng" dirty="0"/>
              <a:t>Barriers</a:t>
            </a:r>
          </a:p>
          <a:p>
            <a:r>
              <a:rPr lang="en-CA" dirty="0"/>
              <a:t>Lack of policy (71%)</a:t>
            </a:r>
          </a:p>
          <a:p>
            <a:r>
              <a:rPr lang="en-CA" dirty="0"/>
              <a:t>Lack of Capacity (68%)</a:t>
            </a:r>
          </a:p>
          <a:p>
            <a:r>
              <a:rPr lang="en-CA" dirty="0"/>
              <a:t>Changing business models (66%)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="" xmlns:a16="http://schemas.microsoft.com/office/drawing/2014/main" id="{01B670B5-18E8-4198-844A-DFCC599154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076371"/>
              </p:ext>
            </p:extLst>
          </p:nvPr>
        </p:nvGraphicFramePr>
        <p:xfrm>
          <a:off x="5442857" y="1690688"/>
          <a:ext cx="6109492" cy="4993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2797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73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Governments and Stakeholders:</a:t>
            </a:r>
            <a:br>
              <a:rPr lang="en-US" dirty="0"/>
            </a:br>
            <a:r>
              <a:rPr lang="en-US" dirty="0"/>
              <a:t>Commonalities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ZA" dirty="0"/>
          </a:p>
          <a:p>
            <a:r>
              <a:rPr lang="en-ZA" dirty="0"/>
              <a:t>Provides access to quality materials</a:t>
            </a:r>
          </a:p>
          <a:p>
            <a:r>
              <a:rPr lang="en-GB" dirty="0"/>
              <a:t>Lack of appropriate policy solutions</a:t>
            </a:r>
          </a:p>
          <a:p>
            <a:r>
              <a:rPr lang="en-GB" dirty="0"/>
              <a:t>Poor awareness and capacity of users</a:t>
            </a:r>
          </a:p>
          <a:p>
            <a:r>
              <a:rPr lang="en-ZA" dirty="0"/>
              <a:t>Changing business models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09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  <a:p>
            <a:r>
              <a:rPr lang="en-US" dirty="0"/>
              <a:t>Government &amp; Stakeholder Surveys</a:t>
            </a:r>
          </a:p>
          <a:p>
            <a:r>
              <a:rPr lang="en-US" dirty="0"/>
              <a:t>Regional Consultations: </a:t>
            </a:r>
          </a:p>
          <a:p>
            <a:pPr lvl="1"/>
            <a:r>
              <a:rPr lang="en-US" dirty="0"/>
              <a:t>Asia, </a:t>
            </a:r>
            <a:r>
              <a:rPr lang="en-US" dirty="0" smtClean="0"/>
              <a:t>Europe, Middle </a:t>
            </a:r>
            <a:r>
              <a:rPr lang="en-US" dirty="0"/>
              <a:t>East and North </a:t>
            </a:r>
            <a:r>
              <a:rPr lang="en-US" dirty="0" smtClean="0"/>
              <a:t>Africa, and Africa</a:t>
            </a:r>
            <a:endParaRPr lang="en-US" dirty="0"/>
          </a:p>
          <a:p>
            <a:r>
              <a:rPr lang="en-US" dirty="0"/>
              <a:t>Towards the 2</a:t>
            </a:r>
            <a:r>
              <a:rPr lang="en-US" baseline="30000" dirty="0"/>
              <a:t>nd</a:t>
            </a:r>
            <a:r>
              <a:rPr lang="en-US" dirty="0"/>
              <a:t> World OER Congress &amp; Beyond</a:t>
            </a:r>
          </a:p>
        </p:txBody>
      </p:sp>
    </p:spTree>
    <p:extLst>
      <p:ext uri="{BB962C8B-B14F-4D97-AF65-F5344CB8AC3E}">
        <p14:creationId xmlns:p14="http://schemas.microsoft.com/office/powerpoint/2010/main" val="190168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Different Focus?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39925"/>
            <a:ext cx="9728200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Governments: </a:t>
            </a:r>
          </a:p>
          <a:p>
            <a:pPr marL="0" indent="0">
              <a:buNone/>
            </a:pPr>
            <a:r>
              <a:rPr lang="en-GB" smtClean="0"/>
              <a:t>Language </a:t>
            </a:r>
            <a:r>
              <a:rPr lang="en-GB" dirty="0" smtClean="0"/>
              <a:t>&amp; Cultural Issues</a:t>
            </a:r>
          </a:p>
          <a:p>
            <a:pPr marL="0" indent="0" algn="r">
              <a:buNone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Stakeholders:</a:t>
            </a:r>
          </a:p>
          <a:p>
            <a:pPr marL="0" indent="0" algn="r">
              <a:buNone/>
            </a:pPr>
            <a:r>
              <a:rPr lang="en-GB" dirty="0" smtClean="0"/>
              <a:t>Saves time for teachers</a:t>
            </a:r>
          </a:p>
          <a:p>
            <a:pPr marL="0" indent="0" algn="r">
              <a:buNone/>
            </a:pPr>
            <a:r>
              <a:rPr lang="en-GB" dirty="0" smtClean="0"/>
              <a:t>Enables </a:t>
            </a:r>
            <a:r>
              <a:rPr lang="en-GB" dirty="0"/>
              <a:t>continuous quality improvement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3162075" y="-37028"/>
            <a:ext cx="1456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Governments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5417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94638"/>
          <a:stretch/>
        </p:blipFill>
        <p:spPr>
          <a:xfrm>
            <a:off x="-13169" y="4338977"/>
            <a:ext cx="12205170" cy="19482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56307" b="6687"/>
          <a:stretch/>
        </p:blipFill>
        <p:spPr>
          <a:xfrm>
            <a:off x="1" y="0"/>
            <a:ext cx="12192000" cy="433897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1513693" y="1194256"/>
            <a:ext cx="9164615" cy="3144721"/>
          </a:xfrm>
          <a:prstGeom prst="round2Diag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7200" b="0" i="0" cap="none" dirty="0">
                <a:latin typeface="Georgia" panose="02040502050405020303" pitchFamily="18" charset="0"/>
              </a:rPr>
              <a:t>Regional Consultations</a:t>
            </a:r>
          </a:p>
        </p:txBody>
      </p:sp>
    </p:spTree>
    <p:extLst>
      <p:ext uri="{BB962C8B-B14F-4D97-AF65-F5344CB8AC3E}">
        <p14:creationId xmlns:p14="http://schemas.microsoft.com/office/powerpoint/2010/main" val="402857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086600" y="1004947"/>
            <a:ext cx="477069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dirty="0">
                <a:latin typeface="Georgia" panose="02040502050405020303" pitchFamily="18" charset="0"/>
              </a:rPr>
              <a:t/>
            </a:r>
            <a:br>
              <a:rPr lang="en-US" sz="3600" dirty="0">
                <a:latin typeface="Georgia" panose="02040502050405020303" pitchFamily="18" charset="0"/>
              </a:rPr>
            </a:br>
            <a:r>
              <a:rPr lang="en-US" sz="6600" dirty="0">
                <a:latin typeface="Georgia" panose="02040502050405020303" pitchFamily="18" charset="0"/>
              </a:rPr>
              <a:t>ASIA</a:t>
            </a:r>
            <a:r>
              <a:rPr lang="en-US" sz="3600" dirty="0">
                <a:latin typeface="Georgia" panose="02040502050405020303" pitchFamily="18" charset="0"/>
              </a:rPr>
              <a:t> </a:t>
            </a:r>
          </a:p>
          <a:p>
            <a:pPr algn="r"/>
            <a:r>
              <a:rPr lang="en-US" sz="3600" dirty="0">
                <a:latin typeface="Georgia" panose="02040502050405020303" pitchFamily="18" charset="0"/>
              </a:rPr>
              <a:t>Regional Consultation</a:t>
            </a:r>
            <a:br>
              <a:rPr lang="en-US" sz="3600" dirty="0">
                <a:latin typeface="Georgia" panose="02040502050405020303" pitchFamily="18" charset="0"/>
              </a:rPr>
            </a:br>
            <a:r>
              <a:rPr lang="en-US" sz="3600" dirty="0">
                <a:latin typeface="Georgia" panose="02040502050405020303" pitchFamily="18" charset="0"/>
              </a:rPr>
              <a:t>1-2 December, 2016</a:t>
            </a:r>
          </a:p>
        </p:txBody>
      </p:sp>
      <p:sp>
        <p:nvSpPr>
          <p:cNvPr id="7" name="Rectangle 6"/>
          <p:cNvSpPr/>
          <p:nvPr/>
        </p:nvSpPr>
        <p:spPr>
          <a:xfrm>
            <a:off x="8280211" y="2496488"/>
            <a:ext cx="393700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3900" dirty="0">
                <a:solidFill>
                  <a:srgbClr val="CED1DF"/>
                </a:solidFill>
                <a:latin typeface="Georgia" panose="02040502050405020303" pitchFamily="18" charset="0"/>
              </a:rPr>
              <a:t>20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17" t="29367" r="9318" b="28104"/>
          <a:stretch/>
        </p:blipFill>
        <p:spPr>
          <a:xfrm>
            <a:off x="-1" y="-12700"/>
            <a:ext cx="8614729" cy="68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1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Practices -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Free supply of textbooks at school Level (Bangladesh)</a:t>
            </a:r>
          </a:p>
          <a:p>
            <a:r>
              <a:rPr lang="en-CA" dirty="0"/>
              <a:t>NME-ICT follows CC BY-SA licence (India)</a:t>
            </a:r>
          </a:p>
          <a:p>
            <a:r>
              <a:rPr lang="en-CA" dirty="0"/>
              <a:t>Commitment to </a:t>
            </a:r>
            <a:r>
              <a:rPr lang="en-CA" dirty="0" err="1"/>
              <a:t>OpenCourseWare</a:t>
            </a:r>
            <a:r>
              <a:rPr lang="en-CA" dirty="0"/>
              <a:t> in eLearning policy (Malaysia)</a:t>
            </a:r>
          </a:p>
          <a:p>
            <a:r>
              <a:rPr lang="en-CA" dirty="0"/>
              <a:t>OER repositories in India, Indonesia, Malaysia, Pakistan, Philippines, Vietnam.</a:t>
            </a:r>
          </a:p>
        </p:txBody>
      </p:sp>
    </p:spTree>
    <p:extLst>
      <p:ext uri="{BB962C8B-B14F-4D97-AF65-F5344CB8AC3E}">
        <p14:creationId xmlns:p14="http://schemas.microsoft.com/office/powerpoint/2010/main" val="348522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Barriers to OER - 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Low bandwidth and Internet access</a:t>
            </a:r>
          </a:p>
          <a:p>
            <a:r>
              <a:rPr lang="en-CA" dirty="0"/>
              <a:t>Low attention to content for people with disabilities</a:t>
            </a:r>
          </a:p>
          <a:p>
            <a:r>
              <a:rPr lang="en-CA" dirty="0"/>
              <a:t>Lack of awareness and capacity to use and contribute to OER</a:t>
            </a:r>
          </a:p>
          <a:p>
            <a:r>
              <a:rPr lang="en-CA" dirty="0"/>
              <a:t>Lack of availability of OER in local languages</a:t>
            </a:r>
          </a:p>
          <a:p>
            <a:r>
              <a:rPr lang="en-CA" dirty="0"/>
              <a:t>No national policy to guide OER</a:t>
            </a:r>
          </a:p>
        </p:txBody>
      </p:sp>
    </p:spTree>
    <p:extLst>
      <p:ext uri="{BB962C8B-B14F-4D97-AF65-F5344CB8AC3E}">
        <p14:creationId xmlns:p14="http://schemas.microsoft.com/office/powerpoint/2010/main" val="392445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0" t="1926" r="6945" b="50752"/>
          <a:stretch/>
        </p:blipFill>
        <p:spPr>
          <a:xfrm>
            <a:off x="-13252" y="-12880"/>
            <a:ext cx="12205252" cy="68708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18986" y="4487461"/>
            <a:ext cx="4932608" cy="26468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5400" dirty="0">
                <a:latin typeface="Georgia" panose="02040502050405020303" pitchFamily="18" charset="0"/>
              </a:rPr>
              <a:t> </a:t>
            </a:r>
            <a:r>
              <a:rPr lang="en-US" sz="6600" dirty="0">
                <a:latin typeface="Georgia" panose="02040502050405020303" pitchFamily="18" charset="0"/>
              </a:rPr>
              <a:t>EUROPE</a:t>
            </a:r>
            <a:r>
              <a:rPr lang="en-US" sz="2800" dirty="0">
                <a:latin typeface="Georgia" panose="02040502050405020303" pitchFamily="18" charset="0"/>
              </a:rPr>
              <a:t> </a:t>
            </a:r>
          </a:p>
          <a:p>
            <a:pPr algn="r"/>
            <a:r>
              <a:rPr lang="en-US" sz="2800" dirty="0">
                <a:latin typeface="Georgia" panose="02040502050405020303" pitchFamily="18" charset="0"/>
              </a:rPr>
              <a:t>  </a:t>
            </a:r>
            <a:r>
              <a:rPr lang="en-US" sz="3600" dirty="0">
                <a:latin typeface="Georgia" panose="02040502050405020303" pitchFamily="18" charset="0"/>
              </a:rPr>
              <a:t>Regional Consultation</a:t>
            </a:r>
            <a:br>
              <a:rPr lang="en-US" sz="3600" dirty="0">
                <a:latin typeface="Georgia" panose="02040502050405020303" pitchFamily="18" charset="0"/>
              </a:rPr>
            </a:br>
            <a:r>
              <a:rPr lang="en-US" sz="3600" dirty="0">
                <a:latin typeface="Georgia" panose="02040502050405020303" pitchFamily="18" charset="0"/>
              </a:rPr>
              <a:t>  23-24 February, 2017</a:t>
            </a:r>
          </a:p>
          <a:p>
            <a:pPr algn="r"/>
            <a:endParaRPr lang="en-US" sz="2800" dirty="0">
              <a:latin typeface="Georgia" panose="0204050205040502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481440" y="717198"/>
            <a:ext cx="3937000" cy="37702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CA" sz="23900" dirty="0">
                <a:solidFill>
                  <a:srgbClr val="CED1DF"/>
                </a:solidFill>
                <a:latin typeface="Georgia" panose="02040502050405020303" pitchFamily="18" charset="0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9590355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Rich &amp; Diverse initiatives- Europe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Mostly led by institutions/project mode</a:t>
            </a:r>
          </a:p>
          <a:p>
            <a:r>
              <a:rPr lang="en-US" dirty="0"/>
              <a:t>Advanced technologies for multi-lingual searches possible</a:t>
            </a:r>
          </a:p>
          <a:p>
            <a:r>
              <a:rPr lang="en-US" dirty="0"/>
              <a:t>OER as part of a wider Open ecosystem</a:t>
            </a:r>
          </a:p>
          <a:p>
            <a:r>
              <a:rPr lang="en-US" dirty="0"/>
              <a:t>Many initiatives but fragmented</a:t>
            </a:r>
          </a:p>
        </p:txBody>
      </p:sp>
    </p:spTree>
    <p:extLst>
      <p:ext uri="{BB962C8B-B14F-4D97-AF65-F5344CB8AC3E}">
        <p14:creationId xmlns:p14="http://schemas.microsoft.com/office/powerpoint/2010/main" val="37610796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Actions- Europe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for political will and national level policies</a:t>
            </a:r>
          </a:p>
          <a:p>
            <a:r>
              <a:rPr lang="en-US" dirty="0"/>
              <a:t>Teachers critical in mainstreaming OER</a:t>
            </a:r>
          </a:p>
          <a:p>
            <a:r>
              <a:rPr lang="en-US" dirty="0"/>
              <a:t>Need for business models</a:t>
            </a:r>
          </a:p>
          <a:p>
            <a:r>
              <a:rPr lang="en-US" dirty="0"/>
              <a:t>Invite publishers to enter the world of ‘open’ </a:t>
            </a:r>
          </a:p>
          <a:p>
            <a:r>
              <a:rPr lang="en-US" dirty="0"/>
              <a:t>Institutions must invest in QA and evidence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930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5" t="41451" r="34828" b="29935"/>
          <a:stretch/>
        </p:blipFill>
        <p:spPr>
          <a:xfrm>
            <a:off x="943428" y="1"/>
            <a:ext cx="11248572" cy="69723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8056" y="1450990"/>
            <a:ext cx="3937000" cy="37702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CA" sz="23900" dirty="0">
                <a:solidFill>
                  <a:srgbClr val="CED1DF"/>
                </a:solidFill>
                <a:latin typeface="Georgia" panose="02040502050405020303" pitchFamily="18" charset="0"/>
              </a:rPr>
              <a:t>13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5002616"/>
            <a:ext cx="9027886" cy="18466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5400" dirty="0">
                <a:latin typeface="Georgia" panose="02040502050405020303" pitchFamily="18" charset="0"/>
              </a:rPr>
              <a:t> MIDDLE EAST/N. AFRICA</a:t>
            </a:r>
            <a:r>
              <a:rPr lang="en-US" sz="2000" dirty="0">
                <a:latin typeface="Georgia" panose="02040502050405020303" pitchFamily="18" charset="0"/>
              </a:rPr>
              <a:t> </a:t>
            </a:r>
          </a:p>
          <a:p>
            <a:r>
              <a:rPr lang="en-US" sz="3200" dirty="0">
                <a:latin typeface="Georgia" panose="02040502050405020303" pitchFamily="18" charset="0"/>
              </a:rPr>
              <a:t>  Regional Consultation | 27-28 February, 2017</a:t>
            </a:r>
          </a:p>
          <a:p>
            <a:endParaRPr lang="en-US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49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Practices – Middle East/N. Africa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National OER Policies: Bahrain &amp; Oman</a:t>
            </a:r>
          </a:p>
          <a:p>
            <a:r>
              <a:rPr lang="en-US" dirty="0"/>
              <a:t>Institutional initiatives: Open University of Sudan</a:t>
            </a:r>
          </a:p>
          <a:p>
            <a:r>
              <a:rPr lang="en-US" dirty="0"/>
              <a:t>Portals: Morocco, Jordan</a:t>
            </a:r>
          </a:p>
          <a:p>
            <a:r>
              <a:rPr lang="en-US" dirty="0"/>
              <a:t>Emphasis on translating content into Arabic</a:t>
            </a:r>
          </a:p>
        </p:txBody>
      </p:sp>
    </p:spTree>
    <p:extLst>
      <p:ext uri="{BB962C8B-B14F-4D97-AF65-F5344CB8AC3E}">
        <p14:creationId xmlns:p14="http://schemas.microsoft.com/office/powerpoint/2010/main" val="55664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185" y="133816"/>
            <a:ext cx="4420541" cy="66308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974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Autofit/>
          </a:bodyPr>
          <a:lstStyle/>
          <a:p>
            <a:r>
              <a:rPr lang="en-US" dirty="0"/>
              <a:t>Needs: Middle East/N. Africa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awareness</a:t>
            </a:r>
          </a:p>
          <a:p>
            <a:r>
              <a:rPr lang="en-US" dirty="0"/>
              <a:t>Capacity-building</a:t>
            </a:r>
          </a:p>
          <a:p>
            <a:r>
              <a:rPr lang="en-US" dirty="0"/>
              <a:t>Policies at national and institutional levels</a:t>
            </a:r>
          </a:p>
          <a:p>
            <a:r>
              <a:rPr lang="en-US" dirty="0"/>
              <a:t>Regional cooperation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74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89257" y="4518898"/>
            <a:ext cx="4662153" cy="233910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5400" dirty="0" smtClean="0">
                <a:latin typeface="Georgia" panose="02040502050405020303" pitchFamily="18" charset="0"/>
              </a:rPr>
              <a:t>AFRICA</a:t>
            </a:r>
            <a:r>
              <a:rPr lang="en-US" sz="2000" dirty="0" smtClean="0">
                <a:latin typeface="Georgia" panose="02040502050405020303" pitchFamily="18" charset="0"/>
              </a:rPr>
              <a:t> </a:t>
            </a:r>
            <a:endParaRPr lang="en-US" sz="2000" dirty="0">
              <a:latin typeface="Georgia" panose="02040502050405020303" pitchFamily="18" charset="0"/>
            </a:endParaRPr>
          </a:p>
          <a:p>
            <a:r>
              <a:rPr lang="en-US" sz="3200" dirty="0" smtClean="0">
                <a:latin typeface="Georgia" panose="02040502050405020303" pitchFamily="18" charset="0"/>
              </a:rPr>
              <a:t>Regional Consultation</a:t>
            </a:r>
          </a:p>
          <a:p>
            <a:r>
              <a:rPr lang="en-US" sz="3200" dirty="0" smtClean="0">
                <a:latin typeface="Georgia" panose="02040502050405020303" pitchFamily="18" charset="0"/>
              </a:rPr>
              <a:t>2-3 March, </a:t>
            </a:r>
            <a:r>
              <a:rPr lang="en-US" sz="3200" dirty="0">
                <a:latin typeface="Georgia" panose="02040502050405020303" pitchFamily="18" charset="0"/>
              </a:rPr>
              <a:t>2017</a:t>
            </a:r>
          </a:p>
          <a:p>
            <a:endParaRPr lang="en-US" sz="2800" dirty="0">
              <a:latin typeface="Georgia" panose="020405020504050203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1" t="48572" r="32930" b="17350"/>
          <a:stretch/>
        </p:blipFill>
        <p:spPr>
          <a:xfrm>
            <a:off x="2657744" y="0"/>
            <a:ext cx="9534256" cy="674853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3333" y="748635"/>
            <a:ext cx="3937000" cy="37702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CA" sz="23900" dirty="0" smtClean="0">
                <a:solidFill>
                  <a:srgbClr val="CED1DF"/>
                </a:solidFill>
                <a:latin typeface="Georgia" panose="02040502050405020303" pitchFamily="18" charset="0"/>
              </a:rPr>
              <a:t>23</a:t>
            </a:r>
            <a:endParaRPr lang="en-CA" sz="23900" dirty="0">
              <a:solidFill>
                <a:srgbClr val="CED1DF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20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Practices </a:t>
            </a:r>
            <a:r>
              <a:rPr lang="en-US" dirty="0" smtClean="0"/>
              <a:t>– </a:t>
            </a:r>
            <a:r>
              <a:rPr lang="en-US" dirty="0"/>
              <a:t>Africa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282084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National OER Policies: </a:t>
            </a:r>
            <a:r>
              <a:rPr lang="en-US" dirty="0" smtClean="0"/>
              <a:t>South Africa, Seychelles &amp; </a:t>
            </a:r>
          </a:p>
          <a:p>
            <a:r>
              <a:rPr lang="en-US" dirty="0" smtClean="0"/>
              <a:t>Institutional </a:t>
            </a:r>
            <a:r>
              <a:rPr lang="en-US" dirty="0"/>
              <a:t>initiatives: </a:t>
            </a:r>
            <a:r>
              <a:rPr lang="en-US" dirty="0" smtClean="0"/>
              <a:t>Several institutional initiatives, National Open University of Nigeria, and Open University of Tanzania</a:t>
            </a:r>
            <a:endParaRPr lang="en-US" dirty="0"/>
          </a:p>
          <a:p>
            <a:r>
              <a:rPr lang="en-US" i="1" dirty="0" err="1" smtClean="0"/>
              <a:t>Siyavula</a:t>
            </a:r>
            <a:r>
              <a:rPr lang="en-US" dirty="0" smtClean="0"/>
              <a:t> courses (developed with philanthropic support) adopted by South Africa</a:t>
            </a:r>
            <a:endParaRPr lang="en-US" dirty="0"/>
          </a:p>
          <a:p>
            <a:r>
              <a:rPr lang="en-US" dirty="0" smtClean="0"/>
              <a:t>OER Africa supporting institutions to mainstream OER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65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Autofit/>
          </a:bodyPr>
          <a:lstStyle/>
          <a:p>
            <a:r>
              <a:rPr lang="en-US" dirty="0" smtClean="0"/>
              <a:t>Barriers to OER: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 to Internet and electricity</a:t>
            </a:r>
            <a:endParaRPr lang="en-US" dirty="0"/>
          </a:p>
          <a:p>
            <a:r>
              <a:rPr lang="en-US" dirty="0" smtClean="0"/>
              <a:t>Poor awareness and capacity to use and contribute OER</a:t>
            </a:r>
            <a:endParaRPr lang="en-US" dirty="0"/>
          </a:p>
          <a:p>
            <a:r>
              <a:rPr lang="en-US" dirty="0" smtClean="0"/>
              <a:t>Lack of policies </a:t>
            </a:r>
            <a:r>
              <a:rPr lang="en-US" dirty="0"/>
              <a:t>at national and institutional levels</a:t>
            </a:r>
          </a:p>
          <a:p>
            <a:r>
              <a:rPr lang="en-US" dirty="0" smtClean="0"/>
              <a:t>Lack of local language resources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2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Actions: Stakeholders Identified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Governments</a:t>
            </a:r>
          </a:p>
          <a:p>
            <a:r>
              <a:rPr lang="en-US" dirty="0"/>
              <a:t>Educational Institutions</a:t>
            </a:r>
          </a:p>
          <a:p>
            <a:r>
              <a:rPr lang="en-US" dirty="0"/>
              <a:t>Teachers</a:t>
            </a:r>
          </a:p>
          <a:p>
            <a:r>
              <a:rPr lang="en-US" dirty="0"/>
              <a:t>Learners</a:t>
            </a:r>
          </a:p>
          <a:p>
            <a:r>
              <a:rPr lang="en-US"/>
              <a:t>QA Agencies</a:t>
            </a:r>
            <a:endParaRPr lang="en-US" dirty="0"/>
          </a:p>
          <a:p>
            <a:r>
              <a:rPr lang="en-US" dirty="0"/>
              <a:t>Publishers</a:t>
            </a:r>
          </a:p>
          <a:p>
            <a:r>
              <a:rPr lang="en-US" dirty="0"/>
              <a:t>Civil Society</a:t>
            </a:r>
          </a:p>
          <a:p>
            <a:r>
              <a:rPr lang="en-US" dirty="0"/>
              <a:t>Associations</a:t>
            </a:r>
          </a:p>
        </p:txBody>
      </p:sp>
      <p:sp>
        <p:nvSpPr>
          <p:cNvPr id="5" name="Curved Up Ribbon 4"/>
          <p:cNvSpPr/>
          <p:nvPr/>
        </p:nvSpPr>
        <p:spPr>
          <a:xfrm>
            <a:off x="6658377" y="2401612"/>
            <a:ext cx="5425349" cy="2240905"/>
          </a:xfrm>
          <a:prstGeom prst="ellipseRibbon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3600" dirty="0">
                <a:solidFill>
                  <a:srgbClr val="463691"/>
                </a:solidFill>
              </a:rPr>
              <a:t>International Cooperation</a:t>
            </a:r>
          </a:p>
        </p:txBody>
      </p:sp>
    </p:spTree>
    <p:extLst>
      <p:ext uri="{BB962C8B-B14F-4D97-AF65-F5344CB8AC3E}">
        <p14:creationId xmlns:p14="http://schemas.microsoft.com/office/powerpoint/2010/main" val="32835117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4638"/>
          <a:stretch/>
        </p:blipFill>
        <p:spPr>
          <a:xfrm>
            <a:off x="-13169" y="4338977"/>
            <a:ext cx="12205170" cy="19482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 b="6687"/>
          <a:stretch/>
        </p:blipFill>
        <p:spPr>
          <a:xfrm>
            <a:off x="1" y="0"/>
            <a:ext cx="12192000" cy="433897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921265" y="1194256"/>
            <a:ext cx="10412144" cy="3144721"/>
          </a:xfrm>
          <a:prstGeom prst="round2Diag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7200" b="0" i="0" cap="none" dirty="0">
                <a:latin typeface="Georgia" panose="02040502050405020303" pitchFamily="18" charset="0"/>
              </a:rPr>
              <a:t>Towards 2</a:t>
            </a:r>
            <a:r>
              <a:rPr lang="en-US" sz="7200" b="0" i="0" cap="none" baseline="30000" dirty="0">
                <a:latin typeface="Georgia" panose="02040502050405020303" pitchFamily="18" charset="0"/>
              </a:rPr>
              <a:t>nd</a:t>
            </a:r>
            <a:r>
              <a:rPr lang="en-US" sz="7200" b="0" i="0" cap="none" dirty="0">
                <a:latin typeface="Georgia" panose="02040502050405020303" pitchFamily="18" charset="0"/>
              </a:rPr>
              <a:t> World OER Congress &amp; Beyond</a:t>
            </a:r>
          </a:p>
        </p:txBody>
      </p:sp>
    </p:spTree>
    <p:extLst>
      <p:ext uri="{BB962C8B-B14F-4D97-AF65-F5344CB8AC3E}">
        <p14:creationId xmlns:p14="http://schemas.microsoft.com/office/powerpoint/2010/main" val="365865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/>
              <a:t>2016 KL Declaration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97099"/>
            <a:ext cx="5016500" cy="3979863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Mainstream the use of OER by developing strategies and policies at governmental and institutional levels to enhance quality while potentially reducing the cost of education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8061" y="239633"/>
            <a:ext cx="4467969" cy="57486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622"/>
          <a:stretch/>
        </p:blipFill>
        <p:spPr>
          <a:xfrm>
            <a:off x="5898243" y="1545438"/>
            <a:ext cx="4460775" cy="5748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8624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upload.wikimedia.org/wikipedia/commons/6/60/Bayswater_Marina_Auckland_New_Zealan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" t="6860" r="2245" b="10542"/>
          <a:stretch/>
        </p:blipFill>
        <p:spPr bwMode="auto">
          <a:xfrm>
            <a:off x="1" y="1579100"/>
            <a:ext cx="12247808" cy="527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9354"/>
            <a:ext cx="10515600" cy="1325563"/>
          </a:xfrm>
        </p:spPr>
        <p:txBody>
          <a:bodyPr>
            <a:normAutofit/>
          </a:bodyPr>
          <a:lstStyle/>
          <a:p>
            <a:r>
              <a:rPr lang="en-CA" sz="4800" dirty="0" smtClean="0"/>
              <a:t>Final Regional Meeting</a:t>
            </a:r>
            <a:endParaRPr lang="en-CA" sz="4800" dirty="0"/>
          </a:p>
        </p:txBody>
      </p:sp>
      <p:sp>
        <p:nvSpPr>
          <p:cNvPr id="27" name="TextBox 26"/>
          <p:cNvSpPr txBox="1"/>
          <p:nvPr/>
        </p:nvSpPr>
        <p:spPr>
          <a:xfrm>
            <a:off x="1" y="1579100"/>
            <a:ext cx="5190185" cy="923330"/>
          </a:xfrm>
          <a:prstGeom prst="rect">
            <a:avLst/>
          </a:prstGeom>
          <a:solidFill>
            <a:srgbClr val="CC142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Auckland, NZ</a:t>
            </a:r>
          </a:p>
        </p:txBody>
      </p:sp>
    </p:spTree>
    <p:extLst>
      <p:ext uri="{BB962C8B-B14F-4D97-AF65-F5344CB8AC3E}">
        <p14:creationId xmlns:p14="http://schemas.microsoft.com/office/powerpoint/2010/main" val="317352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Autofit/>
          </a:bodyPr>
          <a:lstStyle/>
          <a:p>
            <a:r>
              <a:rPr lang="en-CA" sz="4800" dirty="0"/>
              <a:t>Outcomes of the Regional Consultations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3" y="1843592"/>
            <a:ext cx="2264230" cy="2264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3" y="4107822"/>
            <a:ext cx="2264230" cy="22642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95070" y="2590986"/>
            <a:ext cx="72173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400" dirty="0">
                <a:latin typeface="Arial" panose="020B0604020202020204" pitchFamily="34" charset="0"/>
                <a:cs typeface="Arial" panose="020B0604020202020204" pitchFamily="34" charset="0"/>
              </a:rPr>
              <a:t>Global OER Survey Report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95069" y="4516662"/>
            <a:ext cx="74313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400" dirty="0">
                <a:latin typeface="Arial" panose="020B0604020202020204" pitchFamily="34" charset="0"/>
                <a:cs typeface="Arial" panose="020B0604020202020204" pitchFamily="34" charset="0"/>
              </a:rPr>
              <a:t>Synthesis of Actions </a:t>
            </a:r>
            <a:br>
              <a:rPr lang="en-CA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4400" dirty="0">
                <a:latin typeface="Arial" panose="020B0604020202020204" pitchFamily="34" charset="0"/>
                <a:cs typeface="Arial" panose="020B0604020202020204" pitchFamily="34" charset="0"/>
              </a:rPr>
              <a:t>for consideration/ adoption</a:t>
            </a:r>
          </a:p>
        </p:txBody>
      </p:sp>
    </p:spTree>
    <p:extLst>
      <p:ext uri="{BB962C8B-B14F-4D97-AF65-F5344CB8AC3E}">
        <p14:creationId xmlns:p14="http://schemas.microsoft.com/office/powerpoint/2010/main" val="185627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after 2012?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policies—institutional level</a:t>
            </a:r>
          </a:p>
          <a:p>
            <a:r>
              <a:rPr lang="en-US" dirty="0"/>
              <a:t>More awareness about the benefits of OER</a:t>
            </a:r>
          </a:p>
          <a:p>
            <a:r>
              <a:rPr lang="en-US" dirty="0"/>
              <a:t>More champions and advocates</a:t>
            </a:r>
          </a:p>
          <a:p>
            <a:r>
              <a:rPr lang="en-US" dirty="0"/>
              <a:t>More content available—repositories; but low awareness of repositories</a:t>
            </a:r>
          </a:p>
          <a:p>
            <a:r>
              <a:rPr lang="en-US" dirty="0"/>
              <a:t>Better ICT infrastructure and connectivity</a:t>
            </a:r>
          </a:p>
        </p:txBody>
      </p:sp>
    </p:spTree>
    <p:extLst>
      <p:ext uri="{BB962C8B-B14F-4D97-AF65-F5344CB8AC3E}">
        <p14:creationId xmlns:p14="http://schemas.microsoft.com/office/powerpoint/2010/main" val="41580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365125"/>
            <a:ext cx="12191998" cy="1325563"/>
          </a:xfrm>
        </p:spPr>
        <p:txBody>
          <a:bodyPr>
            <a:noAutofit/>
          </a:bodyPr>
          <a:lstStyle/>
          <a:p>
            <a:r>
              <a:rPr lang="en-US" sz="4800" dirty="0"/>
              <a:t>World OER Congress – Paris 2012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2"/>
          <a:stretch/>
        </p:blipFill>
        <p:spPr>
          <a:xfrm>
            <a:off x="2" y="1611350"/>
            <a:ext cx="6172198" cy="40056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3915" y="5760498"/>
            <a:ext cx="4927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Sir John Daniel, Former President of COL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596835"/>
            <a:ext cx="6019799" cy="40131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5755410"/>
            <a:ext cx="4360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Congress at UNESCO HQ Paris</a:t>
            </a:r>
          </a:p>
        </p:txBody>
      </p:sp>
      <p:sp>
        <p:nvSpPr>
          <p:cNvPr id="4" name="Rectangle 3"/>
          <p:cNvSpPr/>
          <p:nvPr/>
        </p:nvSpPr>
        <p:spPr>
          <a:xfrm>
            <a:off x="285739" y="6548240"/>
            <a:ext cx="112923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Image source (CC-BY): http://www.unesco.org/new/en/communication-and-information/resources/multimedia/photo-galleries/open-educational-resources/world-open-educational-resources-congress-in-photos/ </a:t>
            </a:r>
          </a:p>
        </p:txBody>
      </p:sp>
    </p:spTree>
    <p:extLst>
      <p:ext uri="{BB962C8B-B14F-4D97-AF65-F5344CB8AC3E}">
        <p14:creationId xmlns:p14="http://schemas.microsoft.com/office/powerpoint/2010/main" val="30717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Evidence-based advocacy</a:t>
            </a:r>
          </a:p>
          <a:p>
            <a:r>
              <a:rPr lang="en-US" dirty="0"/>
              <a:t>More capacity building</a:t>
            </a:r>
          </a:p>
          <a:p>
            <a:r>
              <a:rPr lang="en-US" dirty="0"/>
              <a:t>Targeted interventions</a:t>
            </a:r>
          </a:p>
          <a:p>
            <a:r>
              <a:rPr lang="en-US" dirty="0"/>
              <a:t>Continue to build and strengthen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288303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d/d1/Rabindranath_Tago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715" y="-17982"/>
            <a:ext cx="3338286" cy="464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56176"/>
          <a:stretch/>
        </p:blipFill>
        <p:spPr>
          <a:xfrm>
            <a:off x="0" y="4586514"/>
            <a:ext cx="12192000" cy="1590449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4" name="Rectangle 3"/>
          <p:cNvSpPr/>
          <p:nvPr/>
        </p:nvSpPr>
        <p:spPr>
          <a:xfrm>
            <a:off x="290286" y="6379968"/>
            <a:ext cx="52977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Photo credit: https://commons.wikimedia.org/wiki/File:Rabindranath_Tagore.jpg</a:t>
            </a:r>
          </a:p>
        </p:txBody>
      </p:sp>
      <p:sp>
        <p:nvSpPr>
          <p:cNvPr id="7" name="Rectangle 6"/>
          <p:cNvSpPr/>
          <p:nvPr/>
        </p:nvSpPr>
        <p:spPr>
          <a:xfrm>
            <a:off x="522513" y="4741627"/>
            <a:ext cx="11611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OER for Inclusive and Equitable Quality Education: </a:t>
            </a:r>
            <a:br>
              <a:rPr lang="en-CA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Commitment to Action</a:t>
            </a:r>
            <a:endParaRPr lang="en-US" sz="3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38628" y="223141"/>
            <a:ext cx="7852229" cy="4160368"/>
          </a:xfrm>
        </p:spPr>
        <p:txBody>
          <a:bodyPr>
            <a:normAutofit lnSpcReduction="10000"/>
          </a:bodyPr>
          <a:lstStyle/>
          <a:p>
            <a:endParaRPr lang="en-CA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CA" sz="4400" i="1" dirty="0">
                <a:latin typeface="Georgia" panose="02040502050405020303" pitchFamily="18" charset="0"/>
              </a:rPr>
              <a:t>Where the mind is without fear and the head is held high</a:t>
            </a:r>
          </a:p>
          <a:p>
            <a:pPr marL="0" indent="0">
              <a:buNone/>
            </a:pPr>
            <a:endParaRPr lang="en-CA" sz="4400" i="1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CA" sz="4400" i="1" dirty="0">
                <a:latin typeface="Georgia" panose="02040502050405020303" pitchFamily="18" charset="0"/>
              </a:rPr>
              <a:t>Where knowledge is free</a:t>
            </a:r>
          </a:p>
          <a:p>
            <a:pPr marL="0" indent="0" algn="r">
              <a:buNone/>
            </a:pPr>
            <a:r>
              <a:rPr lang="en-CA" sz="2800" dirty="0"/>
              <a:t/>
            </a:r>
            <a:br>
              <a:rPr lang="en-CA" sz="2800" dirty="0"/>
            </a:br>
            <a:r>
              <a:rPr lang="en-CA" sz="3200" dirty="0"/>
              <a:t>Tagore, 1910</a:t>
            </a:r>
            <a:endParaRPr lang="en-CA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9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/>
          <a:stretch/>
        </p:blipFill>
        <p:spPr>
          <a:xfrm>
            <a:off x="0" y="0"/>
            <a:ext cx="12243739" cy="5592943"/>
          </a:xfrm>
          <a:prstGeom prst="rect">
            <a:avLst/>
          </a:prstGeom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64069" y="255587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rcoer.col.org</a:t>
            </a:r>
            <a:endParaRPr lang="en-US" sz="88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01" y="4516474"/>
            <a:ext cx="1181100" cy="150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0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Paris OER Declaration 2012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682" y="1968304"/>
            <a:ext cx="4992918" cy="4351338"/>
          </a:xfrm>
        </p:spPr>
        <p:txBody>
          <a:bodyPr>
            <a:normAutofit/>
          </a:bodyPr>
          <a:lstStyle/>
          <a:p>
            <a:r>
              <a:rPr lang="en-US" sz="2800" dirty="0"/>
              <a:t>Foster awareness and use of OER</a:t>
            </a:r>
          </a:p>
          <a:p>
            <a:r>
              <a:rPr lang="en-US" sz="2800" dirty="0"/>
              <a:t>Encourage the development and adaptation of OER in a variety of languages and cultural contexts</a:t>
            </a:r>
          </a:p>
          <a:p>
            <a:r>
              <a:rPr lang="en-US" sz="2800" dirty="0"/>
              <a:t>Encourage the open licensing of educational materials produced with public funds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878294" y="2920837"/>
            <a:ext cx="6330042" cy="4005432"/>
            <a:chOff x="427416" y="3505200"/>
            <a:chExt cx="5135184" cy="3276599"/>
          </a:xfrm>
        </p:grpSpPr>
        <p:grpSp>
          <p:nvGrpSpPr>
            <p:cNvPr id="13" name="Group 12"/>
            <p:cNvGrpSpPr/>
            <p:nvPr/>
          </p:nvGrpSpPr>
          <p:grpSpPr>
            <a:xfrm>
              <a:off x="427416" y="3505200"/>
              <a:ext cx="5135184" cy="3276599"/>
              <a:chOff x="551656" y="3928451"/>
              <a:chExt cx="3988182" cy="2643481"/>
            </a:xfrm>
          </p:grpSpPr>
          <p:pic>
            <p:nvPicPr>
              <p:cNvPr id="15" name="Picture 14" descr="\\06-CLS-01\Users\DTremblay\Desktop\oer_declaration_drafting_group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5947" y="3928451"/>
                <a:ext cx="3893891" cy="2595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Box 1"/>
              <p:cNvSpPr txBox="1"/>
              <p:nvPr/>
            </p:nvSpPr>
            <p:spPr>
              <a:xfrm rot="16200000">
                <a:off x="-257869" y="5611022"/>
                <a:ext cx="1770435" cy="151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aseline="30000" dirty="0">
                    <a:solidFill>
                      <a:srgbClr val="463688"/>
                    </a:solidFill>
                    <a:latin typeface="Arial" charset="0"/>
                  </a:rPr>
                  <a:t>Photo: CC-BY </a:t>
                </a:r>
                <a:r>
                  <a:rPr lang="en-US" sz="1000" baseline="30000" dirty="0" err="1">
                    <a:solidFill>
                      <a:srgbClr val="463688"/>
                    </a:solidFill>
                    <a:latin typeface="Arial" charset="0"/>
                  </a:rPr>
                  <a:t>Davide</a:t>
                </a:r>
                <a:r>
                  <a:rPr lang="en-US" sz="1000" baseline="30000" dirty="0">
                    <a:solidFill>
                      <a:srgbClr val="463688"/>
                    </a:solidFill>
                    <a:latin typeface="Arial" charset="0"/>
                  </a:rPr>
                  <a:t> </a:t>
                </a:r>
                <a:r>
                  <a:rPr lang="en-US" sz="1000" baseline="30000" dirty="0" err="1">
                    <a:solidFill>
                      <a:srgbClr val="463688"/>
                    </a:solidFill>
                    <a:latin typeface="Arial" charset="0"/>
                  </a:rPr>
                  <a:t>Storti</a:t>
                </a:r>
                <a:endParaRPr lang="en-US" sz="1000" baseline="30000" dirty="0">
                  <a:solidFill>
                    <a:srgbClr val="463688"/>
                  </a:solidFill>
                  <a:latin typeface="Arial" charset="0"/>
                </a:endParaRPr>
              </a:p>
            </p:txBody>
          </p:sp>
        </p:grpSp>
        <p:sp>
          <p:nvSpPr>
            <p:cNvPr id="14" name="TextBox 5"/>
            <p:cNvSpPr txBox="1"/>
            <p:nvPr/>
          </p:nvSpPr>
          <p:spPr>
            <a:xfrm>
              <a:off x="685800" y="3616404"/>
              <a:ext cx="2209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aseline="30000" dirty="0">
                  <a:solidFill>
                    <a:srgbClr val="FFFFFF"/>
                  </a:solidFill>
                  <a:latin typeface="Arial" charset="0"/>
                </a:rPr>
                <a:t>The 2012 Paris OER Declaration drafting group at UNESCO Headquarters, Paris, France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463688"/>
                </a:solidFill>
                <a:latin typeface="Arial" charset="0"/>
              </a:endParaRPr>
            </a:p>
          </p:txBody>
        </p:sp>
      </p:grpSp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616"/>
          <a:stretch/>
        </p:blipFill>
        <p:spPr bwMode="auto">
          <a:xfrm>
            <a:off x="8718642" y="1589903"/>
            <a:ext cx="3184887" cy="265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799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2</a:t>
            </a:r>
            <a:r>
              <a:rPr lang="en-US" sz="4800" baseline="30000" dirty="0"/>
              <a:t>nd</a:t>
            </a:r>
            <a:r>
              <a:rPr lang="en-US" sz="4800" dirty="0"/>
              <a:t> World OER Congress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26"/>
            <a:ext cx="6036732" cy="398686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731" y="1556726"/>
            <a:ext cx="6155268" cy="39939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0" y="5699228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Ljubljana, Slovenia – 18-20 September 2017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415133" y="5289670"/>
            <a:ext cx="26719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Image Source (CC BY):https://www.flickr.com </a:t>
            </a:r>
          </a:p>
        </p:txBody>
      </p:sp>
    </p:spTree>
    <p:extLst>
      <p:ext uri="{BB962C8B-B14F-4D97-AF65-F5344CB8AC3E}">
        <p14:creationId xmlns:p14="http://schemas.microsoft.com/office/powerpoint/2010/main" val="227185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The Road to Ljubljana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86035" y="2649101"/>
            <a:ext cx="5521167" cy="388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SzPct val="125000"/>
              <a:buFont typeface="Wingdings" pitchFamily="2" charset="2"/>
              <a:buChar char="§"/>
              <a:defRPr sz="3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–"/>
              <a:defRPr sz="2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Font typeface="Arial" charset="0"/>
              <a:buChar char="•"/>
              <a:defRPr sz="23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AFRICA</a:t>
            </a:r>
          </a:p>
          <a:p>
            <a:pPr marL="0" indent="0">
              <a:buNone/>
            </a:pPr>
            <a:r>
              <a:rPr lang="en-US" sz="2000" dirty="0"/>
              <a:t>Ministry of Education, Mauritius:</a:t>
            </a:r>
            <a:br>
              <a:rPr lang="en-US" sz="2000" dirty="0"/>
            </a:br>
            <a:r>
              <a:rPr lang="en-US" sz="2000" dirty="0"/>
              <a:t>​​2-3 March, 2017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 smtClean="0"/>
              <a:t>LATIN AMERICA &amp; CARIBBEAN</a:t>
            </a:r>
          </a:p>
          <a:p>
            <a:pPr marL="0" indent="0">
              <a:buNone/>
            </a:pPr>
            <a:r>
              <a:rPr lang="en-US" sz="2000" dirty="0" smtClean="0"/>
              <a:t>UNICAMP</a:t>
            </a:r>
            <a:r>
              <a:rPr lang="en-US" sz="2000" dirty="0"/>
              <a:t>: ​​3-4 April, 2017</a:t>
            </a:r>
            <a:br>
              <a:rPr lang="en-US" sz="2000" dirty="0"/>
            </a:br>
            <a:r>
              <a:rPr lang="en-US" sz="2000" dirty="0"/>
              <a:t>​</a:t>
            </a:r>
          </a:p>
          <a:p>
            <a:pPr marL="0" indent="0">
              <a:buNone/>
            </a:pPr>
            <a:r>
              <a:rPr lang="en-US" sz="2000" b="1" dirty="0"/>
              <a:t>PACIFIC</a:t>
            </a:r>
          </a:p>
          <a:p>
            <a:pPr marL="0" indent="0">
              <a:buNone/>
            </a:pPr>
            <a:r>
              <a:rPr lang="en-US" sz="2000" dirty="0"/>
              <a:t>Open Polytechnic of New Zealand:</a:t>
            </a:r>
            <a:br>
              <a:rPr lang="en-US" sz="2000" dirty="0"/>
            </a:br>
            <a:r>
              <a:rPr lang="en-US" sz="2000" dirty="0"/>
              <a:t>​​29-30 May, 2017</a:t>
            </a:r>
            <a:br>
              <a:rPr lang="en-US" sz="2000" dirty="0"/>
            </a:br>
            <a:r>
              <a:rPr lang="en-US" sz="2000" dirty="0"/>
              <a:t>​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64030" y="2627573"/>
            <a:ext cx="5780314" cy="388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SzPct val="125000"/>
              <a:buFont typeface="Wingdings" pitchFamily="2" charset="2"/>
              <a:buChar char="§"/>
              <a:defRPr sz="3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–"/>
              <a:defRPr sz="2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Font typeface="Arial" charset="0"/>
              <a:buChar char="•"/>
              <a:defRPr sz="23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ASIA</a:t>
            </a:r>
          </a:p>
          <a:p>
            <a:pPr marL="0" indent="0">
              <a:buNone/>
            </a:pPr>
            <a:r>
              <a:rPr lang="en-US" sz="2000" dirty="0"/>
              <a:t>Asia </a:t>
            </a:r>
            <a:r>
              <a:rPr lang="en-US" sz="2000" dirty="0" smtClean="0"/>
              <a:t>eUniversity</a:t>
            </a:r>
            <a:r>
              <a:rPr lang="en-US" sz="2000" dirty="0"/>
              <a:t>: ​​1-2 December, 2016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EUROPE</a:t>
            </a:r>
          </a:p>
          <a:p>
            <a:pPr marL="0" indent="0">
              <a:buNone/>
            </a:pPr>
            <a:r>
              <a:rPr lang="en-US" sz="2000" dirty="0"/>
              <a:t>Malta Ministry for Education and Employment: </a:t>
            </a:r>
            <a:br>
              <a:rPr lang="en-US" sz="2000" dirty="0"/>
            </a:br>
            <a:r>
              <a:rPr lang="en-US" sz="2000" dirty="0"/>
              <a:t>​​23-24 February, 2017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Font typeface="Wingdings" pitchFamily="2" charset="2"/>
              <a:buNone/>
            </a:pPr>
            <a:r>
              <a:rPr lang="en-US" sz="2000" b="1" dirty="0"/>
              <a:t>MIDDLE EAST &amp; NORTH AFRICA</a:t>
            </a:r>
          </a:p>
          <a:p>
            <a:pPr marL="0" indent="0">
              <a:buNone/>
            </a:pPr>
            <a:r>
              <a:rPr lang="en-US" sz="2000" dirty="0"/>
              <a:t>Qatar Foundation: ​​27-28 February, 2017</a:t>
            </a:r>
          </a:p>
        </p:txBody>
      </p:sp>
      <p:pic>
        <p:nvPicPr>
          <p:cNvPr id="18" name="Picture 8" descr="https://upload.wikimedia.org/wikipedia/commons/thumb/7/73/Flag_of_Malta.svg/900px-Flag_of_Malt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074" y="1587551"/>
            <a:ext cx="1350428" cy="9002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upload.wikimedia.org/wikipedia/commons/thumb/6/66/Flag_of_Malaysia.svg/1920px-Flag_of_Malaysia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30" y="1572953"/>
            <a:ext cx="1386158" cy="89979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upload.wikimedia.org/wikipedia/commons/thumb/6/65/Flag_of_Qatar.svg/1400px-Flag_of_Qatar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463" y="1587551"/>
            <a:ext cx="1350661" cy="9059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https://upload.wikimedia.org/wikipedia/commons/thumb/7/77/Flag_of_Mauritius.svg/450px-Flag_of_Mauritius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742" y="1592540"/>
            <a:ext cx="1394643" cy="9117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6" descr="https://upload.wikimedia.org/wikipedia/commons/thumb/0/05/Flag_of_Brazil.svg/720px-Flag_of_Brazil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605" y="1579101"/>
            <a:ext cx="1386159" cy="9087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https://upload.wikimedia.org/wikipedia/commons/thumb/3/3e/Flag_of_New_Zealand.svg/1200px-Flag_of_New_Zealand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081" y="1587551"/>
            <a:ext cx="1356041" cy="91488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39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0" y="0"/>
            <a:ext cx="5372100" cy="68813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27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2798</TotalTime>
  <Words>1416</Words>
  <Application>Microsoft Office PowerPoint</Application>
  <PresentationFormat>Widescreen</PresentationFormat>
  <Paragraphs>297</Paragraphs>
  <Slides>52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Batang</vt:lpstr>
      <vt:lpstr>Arial</vt:lpstr>
      <vt:lpstr>Calibri</vt:lpstr>
      <vt:lpstr>Calibri Light</vt:lpstr>
      <vt:lpstr>FrankRuehl</vt:lpstr>
      <vt:lpstr>Georgia</vt:lpstr>
      <vt:lpstr>Stone Sans ITC Std SemiBold</vt:lpstr>
      <vt:lpstr>Times New Roman</vt:lpstr>
      <vt:lpstr>Wingdings</vt:lpstr>
      <vt:lpstr>Office Theme</vt:lpstr>
      <vt:lpstr>PowerPoint Presentation</vt:lpstr>
      <vt:lpstr>Remembering Paulo Freire</vt:lpstr>
      <vt:lpstr>Plan</vt:lpstr>
      <vt:lpstr>PowerPoint Presentation</vt:lpstr>
      <vt:lpstr>World OER Congress – Paris 2012</vt:lpstr>
      <vt:lpstr>Paris OER Declaration 2012</vt:lpstr>
      <vt:lpstr>2nd World OER Congress</vt:lpstr>
      <vt:lpstr>The Road to Ljubljana</vt:lpstr>
      <vt:lpstr>PowerPoint Presentation</vt:lpstr>
      <vt:lpstr>PowerPoint Presentation</vt:lpstr>
      <vt:lpstr>PowerPoint Presentation</vt:lpstr>
      <vt:lpstr>Partners</vt:lpstr>
      <vt:lpstr>OER: Then and Now</vt:lpstr>
      <vt:lpstr>Objectives of RCOER</vt:lpstr>
      <vt:lpstr>PowerPoint Presentation</vt:lpstr>
      <vt:lpstr>Two Surveys</vt:lpstr>
      <vt:lpstr>Government Responses: 70 countries</vt:lpstr>
      <vt:lpstr>Key Findings from Government Survey</vt:lpstr>
      <vt:lpstr>Key Findings from Government Survey</vt:lpstr>
      <vt:lpstr>Key Findings from Government Survey</vt:lpstr>
      <vt:lpstr>Key Findings from Government Survey</vt:lpstr>
      <vt:lpstr>Key Findings from Government Survey</vt:lpstr>
      <vt:lpstr>Stakeholder Responses: 600</vt:lpstr>
      <vt:lpstr>Stakeholder Responses</vt:lpstr>
      <vt:lpstr>Stakeholder Responses</vt:lpstr>
      <vt:lpstr>Stakeholder Responses</vt:lpstr>
      <vt:lpstr>Stakeholder Responses</vt:lpstr>
      <vt:lpstr>Stakeholder Responses</vt:lpstr>
      <vt:lpstr>Governments and Stakeholders: Commonalities</vt:lpstr>
      <vt:lpstr>Different Focus?</vt:lpstr>
      <vt:lpstr>PowerPoint Presentation</vt:lpstr>
      <vt:lpstr>PowerPoint Presentation</vt:lpstr>
      <vt:lpstr>Key Practices - Asia</vt:lpstr>
      <vt:lpstr>Barriers to OER - Asia</vt:lpstr>
      <vt:lpstr>PowerPoint Presentation</vt:lpstr>
      <vt:lpstr>Rich &amp; Diverse initiatives- Europe</vt:lpstr>
      <vt:lpstr>Actions- Europe</vt:lpstr>
      <vt:lpstr>PowerPoint Presentation</vt:lpstr>
      <vt:lpstr>Key Practices – Middle East/N. Africa</vt:lpstr>
      <vt:lpstr>Needs: Middle East/N. Africa</vt:lpstr>
      <vt:lpstr>PowerPoint Presentation</vt:lpstr>
      <vt:lpstr>Key Practices – Africa</vt:lpstr>
      <vt:lpstr>Barriers to OER: Africa</vt:lpstr>
      <vt:lpstr>Actions: Stakeholders Identified</vt:lpstr>
      <vt:lpstr>PowerPoint Presentation</vt:lpstr>
      <vt:lpstr>2016 KL Declaration</vt:lpstr>
      <vt:lpstr>Final Regional Meeting</vt:lpstr>
      <vt:lpstr>Outcomes of the Regional Consultations </vt:lpstr>
      <vt:lpstr>Progress after 2012?</vt:lpstr>
      <vt:lpstr>What next?</vt:lpstr>
      <vt:lpstr>PowerPoint Presentation</vt:lpstr>
      <vt:lpstr>PowerPoint Presentation</vt:lpstr>
    </vt:vector>
  </TitlesOfParts>
  <Company>Commonwealth of Learning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Askounis</dc:creator>
  <cp:lastModifiedBy>Jennifer Lam</cp:lastModifiedBy>
  <cp:revision>159</cp:revision>
  <dcterms:created xsi:type="dcterms:W3CDTF">2016-11-30T10:20:38Z</dcterms:created>
  <dcterms:modified xsi:type="dcterms:W3CDTF">2017-04-06T23:35:47Z</dcterms:modified>
</cp:coreProperties>
</file>