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tmp" ContentType="image/p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3.xml" ContentType="application/vnd.openxmlformats-officedocument.theme+xml"/>
  <Override PartName="/ppt/slideLayouts/slideLayout60.xml" ContentType="application/vnd.openxmlformats-officedocument.presentationml.slideLayout+xml"/>
  <Override PartName="/ppt/theme/theme4.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725" r:id="rId5"/>
    <p:sldMasterId id="2147483762" r:id="rId6"/>
    <p:sldMasterId id="2147483791" r:id="rId7"/>
    <p:sldMasterId id="2147483809" r:id="rId8"/>
    <p:sldMasterId id="2147483813" r:id="rId9"/>
  </p:sldMasterIdLst>
  <p:notesMasterIdLst>
    <p:notesMasterId r:id="rId55"/>
  </p:notesMasterIdLst>
  <p:sldIdLst>
    <p:sldId id="969" r:id="rId10"/>
    <p:sldId id="588" r:id="rId11"/>
    <p:sldId id="1183" r:id="rId12"/>
    <p:sldId id="341" r:id="rId13"/>
    <p:sldId id="1266" r:id="rId14"/>
    <p:sldId id="1174" r:id="rId15"/>
    <p:sldId id="1278" r:id="rId16"/>
    <p:sldId id="1294" r:id="rId17"/>
    <p:sldId id="1295" r:id="rId18"/>
    <p:sldId id="1299" r:id="rId19"/>
    <p:sldId id="1296" r:id="rId20"/>
    <p:sldId id="1243" r:id="rId21"/>
    <p:sldId id="1315" r:id="rId22"/>
    <p:sldId id="1279" r:id="rId23"/>
    <p:sldId id="1171" r:id="rId24"/>
    <p:sldId id="1149" r:id="rId25"/>
    <p:sldId id="1162" r:id="rId26"/>
    <p:sldId id="1166" r:id="rId27"/>
    <p:sldId id="1164" r:id="rId28"/>
    <p:sldId id="1240" r:id="rId29"/>
    <p:sldId id="485" r:id="rId30"/>
    <p:sldId id="821" r:id="rId31"/>
    <p:sldId id="1319" r:id="rId32"/>
    <p:sldId id="1320" r:id="rId33"/>
    <p:sldId id="1324" r:id="rId34"/>
    <p:sldId id="1316" r:id="rId35"/>
    <p:sldId id="1280" r:id="rId36"/>
    <p:sldId id="1052" r:id="rId37"/>
    <p:sldId id="1110" r:id="rId38"/>
    <p:sldId id="1283" r:id="rId39"/>
    <p:sldId id="1037" r:id="rId40"/>
    <p:sldId id="1038" r:id="rId41"/>
    <p:sldId id="1286" r:id="rId42"/>
    <p:sldId id="1284" r:id="rId43"/>
    <p:sldId id="1309" r:id="rId44"/>
    <p:sldId id="1311" r:id="rId45"/>
    <p:sldId id="1258" r:id="rId46"/>
    <p:sldId id="511" r:id="rId47"/>
    <p:sldId id="1265" r:id="rId48"/>
    <p:sldId id="1292" r:id="rId49"/>
    <p:sldId id="1322" r:id="rId50"/>
    <p:sldId id="512" r:id="rId51"/>
    <p:sldId id="1323" r:id="rId52"/>
    <p:sldId id="1032" r:id="rId53"/>
    <p:sldId id="429"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290088"/>
    <a:srgbClr val="58399F"/>
    <a:srgbClr val="6FC9EC"/>
    <a:srgbClr val="006666"/>
    <a:srgbClr val="6600CC"/>
    <a:srgbClr val="463691"/>
    <a:srgbClr val="5B9BD5"/>
    <a:srgbClr val="302A7E"/>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89" autoAdjust="0"/>
    <p:restoredTop sz="82918" autoAdjust="0"/>
  </p:normalViewPr>
  <p:slideViewPr>
    <p:cSldViewPr snapToGrid="0">
      <p:cViewPr varScale="1">
        <p:scale>
          <a:sx n="80" d="100"/>
          <a:sy n="80" d="100"/>
        </p:scale>
        <p:origin x="1282" y="67"/>
      </p:cViewPr>
      <p:guideLst/>
    </p:cSldViewPr>
  </p:slideViewPr>
  <p:notesTextViewPr>
    <p:cViewPr>
      <p:scale>
        <a:sx n="3" d="2"/>
        <a:sy n="3" d="2"/>
      </p:scale>
      <p:origin x="0" y="0"/>
    </p:cViewPr>
  </p:notesTextViewPr>
  <p:sorterViewPr>
    <p:cViewPr varScale="1">
      <p:scale>
        <a:sx n="1" d="1"/>
        <a:sy n="1" d="1"/>
      </p:scale>
      <p:origin x="0" y="-936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notesMaster" Target="notesMasters/notesMaster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viewProps" Target="viewProps.xml"/><Relationship Id="rId5" Type="http://schemas.openxmlformats.org/officeDocument/2006/relationships/slideMaster" Target="slideMasters/slideMaster2.xml"/><Relationship Id="rId61" Type="http://schemas.microsoft.com/office/2016/11/relationships/changesInfo" Target="changesInfos/changesInfo1.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commentAuthors" Target="commentAuthors.xml"/><Relationship Id="rId8" Type="http://schemas.openxmlformats.org/officeDocument/2006/relationships/slideMaster" Target="slideMasters/slideMaster5.xml"/><Relationship Id="rId51" Type="http://schemas.openxmlformats.org/officeDocument/2006/relationships/slide" Target="slides/slide42.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theme" Target="theme/theme1.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presProps" Target="presProps.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ha Kanwar" userId="8c9fa4aa-a64c-491f-8163-b4c906372afb" providerId="ADAL" clId="{24B7224D-3309-4CAD-B73F-F2F0115CA29B}"/>
    <pc:docChg chg="delSld modSld">
      <pc:chgData name="Asha Kanwar" userId="8c9fa4aa-a64c-491f-8163-b4c906372afb" providerId="ADAL" clId="{24B7224D-3309-4CAD-B73F-F2F0115CA29B}" dt="2021-04-13T21:10:56.620" v="33" actId="20577"/>
      <pc:docMkLst>
        <pc:docMk/>
      </pc:docMkLst>
      <pc:sldChg chg="modSp mod">
        <pc:chgData name="Asha Kanwar" userId="8c9fa4aa-a64c-491f-8163-b4c906372afb" providerId="ADAL" clId="{24B7224D-3309-4CAD-B73F-F2F0115CA29B}" dt="2021-04-13T21:10:56.620" v="33" actId="20577"/>
        <pc:sldMkLst>
          <pc:docMk/>
          <pc:sldMk cId="267082862" sldId="1032"/>
        </pc:sldMkLst>
        <pc:spChg chg="mod">
          <ac:chgData name="Asha Kanwar" userId="8c9fa4aa-a64c-491f-8163-b4c906372afb" providerId="ADAL" clId="{24B7224D-3309-4CAD-B73F-F2F0115CA29B}" dt="2021-04-13T21:10:56.620" v="33" actId="20577"/>
          <ac:spMkLst>
            <pc:docMk/>
            <pc:sldMk cId="267082862" sldId="1032"/>
            <ac:spMk id="9" creationId="{B8632CB8-F9E9-4085-89CC-16FA66564D63}"/>
          </ac:spMkLst>
        </pc:spChg>
      </pc:sldChg>
      <pc:sldChg chg="del">
        <pc:chgData name="Asha Kanwar" userId="8c9fa4aa-a64c-491f-8163-b4c906372afb" providerId="ADAL" clId="{24B7224D-3309-4CAD-B73F-F2F0115CA29B}" dt="2021-04-13T21:09:48.784" v="0" actId="47"/>
        <pc:sldMkLst>
          <pc:docMk/>
          <pc:sldMk cId="1232952429" sldId="1298"/>
        </pc:sldMkLst>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svg"/><Relationship Id="rId1" Type="http://schemas.openxmlformats.org/officeDocument/2006/relationships/image" Target="../media/image77.png"/><Relationship Id="rId5" Type="http://schemas.openxmlformats.org/officeDocument/2006/relationships/image" Target="../media/image81.svg"/><Relationship Id="rId4" Type="http://schemas.openxmlformats.org/officeDocument/2006/relationships/image" Target="../media/image80.png"/></Relationships>
</file>

<file path=ppt/diagrams/_rels/drawing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8.svg"/><Relationship Id="rId1" Type="http://schemas.openxmlformats.org/officeDocument/2006/relationships/image" Target="../media/image77.png"/><Relationship Id="rId5" Type="http://schemas.openxmlformats.org/officeDocument/2006/relationships/image" Target="../media/image79.png"/><Relationship Id="rId4" Type="http://schemas.openxmlformats.org/officeDocument/2006/relationships/image" Target="../media/image81.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BA1FA4-879A-400D-AEF5-416FAD970A81}" type="doc">
      <dgm:prSet loTypeId="urn:microsoft.com/office/officeart/2011/layout/TabList" loCatId="list" qsTypeId="urn:microsoft.com/office/officeart/2005/8/quickstyle/simple1" qsCatId="simple" csTypeId="urn:microsoft.com/office/officeart/2005/8/colors/colorful1" csCatId="colorful" phldr="1"/>
      <dgm:spPr/>
      <dgm:t>
        <a:bodyPr/>
        <a:lstStyle/>
        <a:p>
          <a:endParaRPr lang="en-US"/>
        </a:p>
      </dgm:t>
    </dgm:pt>
    <dgm:pt modelId="{11F2727B-6147-4A30-BFD2-B6CCEB408F30}">
      <dgm:prSet/>
      <dgm:spPr/>
      <dgm:t>
        <a:bodyPr/>
        <a:lstStyle/>
        <a:p>
          <a:r>
            <a:rPr lang="en-US" dirty="0"/>
            <a:t>Building capacities of policy-makers </a:t>
          </a:r>
        </a:p>
      </dgm:t>
    </dgm:pt>
    <dgm:pt modelId="{B748FED0-1684-472B-BEE3-B1460A489937}" type="parTrans" cxnId="{194381F5-BB29-4EA5-8779-0269435F7843}">
      <dgm:prSet/>
      <dgm:spPr/>
      <dgm:t>
        <a:bodyPr/>
        <a:lstStyle/>
        <a:p>
          <a:endParaRPr lang="en-US"/>
        </a:p>
      </dgm:t>
    </dgm:pt>
    <dgm:pt modelId="{0BC4A011-7468-40EC-B6FC-5D3E613FDB35}" type="sibTrans" cxnId="{194381F5-BB29-4EA5-8779-0269435F7843}">
      <dgm:prSet/>
      <dgm:spPr/>
      <dgm:t>
        <a:bodyPr/>
        <a:lstStyle/>
        <a:p>
          <a:endParaRPr lang="en-US"/>
        </a:p>
      </dgm:t>
    </dgm:pt>
    <dgm:pt modelId="{F6FAA970-9F1C-48B7-AA7B-D8726B83D237}">
      <dgm:prSet/>
      <dgm:spPr>
        <a:blipFill rotWithShape="0">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t>
        <a:bodyPr/>
        <a:lstStyle/>
        <a:p>
          <a:endParaRPr lang="en-US" dirty="0"/>
        </a:p>
      </dgm:t>
    </dgm:pt>
    <dgm:pt modelId="{F2B11C82-C39E-4EB1-8D16-BFC22BB3E4DE}" type="parTrans" cxnId="{EA7F4A02-D225-4E18-8099-8274D613807F}">
      <dgm:prSet/>
      <dgm:spPr/>
      <dgm:t>
        <a:bodyPr/>
        <a:lstStyle/>
        <a:p>
          <a:endParaRPr lang="en-CA"/>
        </a:p>
      </dgm:t>
    </dgm:pt>
    <dgm:pt modelId="{0DC74D45-BEA5-40A0-830E-C8F449CDB603}" type="sibTrans" cxnId="{EA7F4A02-D225-4E18-8099-8274D613807F}">
      <dgm:prSet/>
      <dgm:spPr/>
      <dgm:t>
        <a:bodyPr/>
        <a:lstStyle/>
        <a:p>
          <a:endParaRPr lang="en-CA"/>
        </a:p>
      </dgm:t>
    </dgm:pt>
    <dgm:pt modelId="{99536624-B015-42A1-A225-1C35794FB0CC}">
      <dgm:prSet/>
      <dgm:spPr>
        <a:blipFill rotWithShape="0">
          <a:blip xmlns:r="http://schemas.openxmlformats.org/officeDocument/2006/relationships" r:embed="rId3"/>
          <a:srcRect/>
          <a:stretch>
            <a:fillRect/>
          </a:stretch>
        </a:blipFill>
      </dgm:spPr>
      <dgm:t>
        <a:bodyPr/>
        <a:lstStyle/>
        <a:p>
          <a:endParaRPr lang="en-US" dirty="0"/>
        </a:p>
      </dgm:t>
    </dgm:pt>
    <dgm:pt modelId="{6B6621D1-611F-4B50-8EF4-FA143897E831}" type="parTrans" cxnId="{3995E88C-630C-4C87-A247-712BF0C9BC42}">
      <dgm:prSet/>
      <dgm:spPr/>
      <dgm:t>
        <a:bodyPr/>
        <a:lstStyle/>
        <a:p>
          <a:endParaRPr lang="en-CA"/>
        </a:p>
      </dgm:t>
    </dgm:pt>
    <dgm:pt modelId="{B855DC4A-49D1-4AC4-B95A-6792F9563F41}" type="sibTrans" cxnId="{3995E88C-630C-4C87-A247-712BF0C9BC42}">
      <dgm:prSet/>
      <dgm:spPr/>
      <dgm:t>
        <a:bodyPr/>
        <a:lstStyle/>
        <a:p>
          <a:endParaRPr lang="en-CA"/>
        </a:p>
      </dgm:t>
    </dgm:pt>
    <dgm:pt modelId="{6B8070C7-ED54-4812-90C6-8E7EDE27AD9A}">
      <dgm:prSet/>
      <dgm:spPr>
        <a:blipFill rotWithShape="0">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dgm:spPr>
      <dgm:t>
        <a:bodyPr/>
        <a:lstStyle/>
        <a:p>
          <a:endParaRPr lang="en-US" dirty="0"/>
        </a:p>
      </dgm:t>
    </dgm:pt>
    <dgm:pt modelId="{888BB4D7-5D6C-4E79-B01C-04D89768E21A}" type="sibTrans" cxnId="{4AF22F56-E1CD-47D6-85DC-FDC9133F0417}">
      <dgm:prSet/>
      <dgm:spPr/>
      <dgm:t>
        <a:bodyPr/>
        <a:lstStyle/>
        <a:p>
          <a:endParaRPr lang="en-US"/>
        </a:p>
      </dgm:t>
    </dgm:pt>
    <dgm:pt modelId="{20926667-711F-4343-8443-5810C68F580C}" type="parTrans" cxnId="{4AF22F56-E1CD-47D6-85DC-FDC9133F0417}">
      <dgm:prSet/>
      <dgm:spPr/>
      <dgm:t>
        <a:bodyPr/>
        <a:lstStyle/>
        <a:p>
          <a:endParaRPr lang="en-US"/>
        </a:p>
      </dgm:t>
    </dgm:pt>
    <dgm:pt modelId="{E726A01C-E9E3-47E6-866C-9D7737DB0941}">
      <dgm:prSet/>
      <dgm:spPr/>
      <dgm:t>
        <a:bodyPr/>
        <a:lstStyle/>
        <a:p>
          <a:r>
            <a:rPr lang="en-US" dirty="0"/>
            <a:t>Developing capacity of teachers</a:t>
          </a:r>
        </a:p>
      </dgm:t>
    </dgm:pt>
    <dgm:pt modelId="{75DE76A9-AD70-41C2-9295-F710D5B40B18}" type="parTrans" cxnId="{8441375D-92CE-48FF-9197-89391DFAB0B4}">
      <dgm:prSet/>
      <dgm:spPr/>
      <dgm:t>
        <a:bodyPr/>
        <a:lstStyle/>
        <a:p>
          <a:endParaRPr lang="en-CA"/>
        </a:p>
      </dgm:t>
    </dgm:pt>
    <dgm:pt modelId="{289D7EB5-9A73-4D5F-B55A-E343C2C33442}" type="sibTrans" cxnId="{8441375D-92CE-48FF-9197-89391DFAB0B4}">
      <dgm:prSet/>
      <dgm:spPr/>
      <dgm:t>
        <a:bodyPr/>
        <a:lstStyle/>
        <a:p>
          <a:endParaRPr lang="en-CA"/>
        </a:p>
      </dgm:t>
    </dgm:pt>
    <dgm:pt modelId="{61ACFC2E-6D25-44D7-9924-53FFED6291F1}">
      <dgm:prSet/>
      <dgm:spPr/>
      <dgm:t>
        <a:bodyPr/>
        <a:lstStyle/>
        <a:p>
          <a:r>
            <a:rPr lang="en-US" dirty="0"/>
            <a:t>Preparing learners to find and use OER</a:t>
          </a:r>
        </a:p>
      </dgm:t>
    </dgm:pt>
    <dgm:pt modelId="{C6B5D86D-9396-4E25-89E8-9AD3E070B652}" type="parTrans" cxnId="{987F3362-CDBA-4BED-B306-B53DE3FFD388}">
      <dgm:prSet/>
      <dgm:spPr/>
      <dgm:t>
        <a:bodyPr/>
        <a:lstStyle/>
        <a:p>
          <a:endParaRPr lang="en-CA"/>
        </a:p>
      </dgm:t>
    </dgm:pt>
    <dgm:pt modelId="{6666ED94-9D90-414E-8FE9-7E81DC50B099}" type="sibTrans" cxnId="{987F3362-CDBA-4BED-B306-B53DE3FFD388}">
      <dgm:prSet/>
      <dgm:spPr/>
      <dgm:t>
        <a:bodyPr/>
        <a:lstStyle/>
        <a:p>
          <a:endParaRPr lang="en-CA"/>
        </a:p>
      </dgm:t>
    </dgm:pt>
    <dgm:pt modelId="{9631C6A4-E970-4F84-ABDD-1E4B05D131AF}" type="pres">
      <dgm:prSet presAssocID="{4ABA1FA4-879A-400D-AEF5-416FAD970A81}" presName="Name0" presStyleCnt="0">
        <dgm:presLayoutVars>
          <dgm:chMax/>
          <dgm:chPref val="3"/>
          <dgm:dir/>
          <dgm:animOne val="branch"/>
          <dgm:animLvl val="lvl"/>
        </dgm:presLayoutVars>
      </dgm:prSet>
      <dgm:spPr/>
    </dgm:pt>
    <dgm:pt modelId="{AFBA1C66-1EC9-43D4-892A-E1032812354F}" type="pres">
      <dgm:prSet presAssocID="{F6FAA970-9F1C-48B7-AA7B-D8726B83D237}" presName="composite" presStyleCnt="0"/>
      <dgm:spPr/>
    </dgm:pt>
    <dgm:pt modelId="{BA9177A5-18C5-449C-A675-2FDAC8C43BC0}" type="pres">
      <dgm:prSet presAssocID="{F6FAA970-9F1C-48B7-AA7B-D8726B83D237}" presName="FirstChild" presStyleLbl="revTx" presStyleIdx="0" presStyleCnt="3">
        <dgm:presLayoutVars>
          <dgm:chMax val="0"/>
          <dgm:chPref val="0"/>
          <dgm:bulletEnabled val="1"/>
        </dgm:presLayoutVars>
      </dgm:prSet>
      <dgm:spPr/>
    </dgm:pt>
    <dgm:pt modelId="{7D0E41CA-269B-4C51-B527-3881965AE467}" type="pres">
      <dgm:prSet presAssocID="{F6FAA970-9F1C-48B7-AA7B-D8726B83D237}" presName="Parent" presStyleLbl="alignNode1" presStyleIdx="0" presStyleCnt="3">
        <dgm:presLayoutVars>
          <dgm:chMax val="3"/>
          <dgm:chPref val="3"/>
          <dgm:bulletEnabled val="1"/>
        </dgm:presLayoutVars>
      </dgm:prSet>
      <dgm:spPr/>
    </dgm:pt>
    <dgm:pt modelId="{EC3DC0AF-9B61-4BF8-A6FB-CD3192DEBE59}" type="pres">
      <dgm:prSet presAssocID="{F6FAA970-9F1C-48B7-AA7B-D8726B83D237}" presName="Accent" presStyleLbl="parChTrans1D1" presStyleIdx="0" presStyleCnt="3"/>
      <dgm:spPr/>
    </dgm:pt>
    <dgm:pt modelId="{02ADC198-6A45-4D4C-9B41-ECA5981D6FBE}" type="pres">
      <dgm:prSet presAssocID="{0DC74D45-BEA5-40A0-830E-C8F449CDB603}" presName="sibTrans" presStyleCnt="0"/>
      <dgm:spPr/>
    </dgm:pt>
    <dgm:pt modelId="{72AE99D5-950F-48B0-97A9-8D0D5BA494AC}" type="pres">
      <dgm:prSet presAssocID="{6B8070C7-ED54-4812-90C6-8E7EDE27AD9A}" presName="composite" presStyleCnt="0"/>
      <dgm:spPr/>
    </dgm:pt>
    <dgm:pt modelId="{BCD7FC00-9E29-4FA5-8188-5BDEF1B0504F}" type="pres">
      <dgm:prSet presAssocID="{6B8070C7-ED54-4812-90C6-8E7EDE27AD9A}" presName="FirstChild" presStyleLbl="revTx" presStyleIdx="1" presStyleCnt="3">
        <dgm:presLayoutVars>
          <dgm:chMax val="0"/>
          <dgm:chPref val="0"/>
          <dgm:bulletEnabled val="1"/>
        </dgm:presLayoutVars>
      </dgm:prSet>
      <dgm:spPr/>
    </dgm:pt>
    <dgm:pt modelId="{0B1C4404-785D-49A8-A015-977E21EDE5C4}" type="pres">
      <dgm:prSet presAssocID="{6B8070C7-ED54-4812-90C6-8E7EDE27AD9A}" presName="Parent" presStyleLbl="alignNode1" presStyleIdx="1" presStyleCnt="3">
        <dgm:presLayoutVars>
          <dgm:chMax val="3"/>
          <dgm:chPref val="3"/>
          <dgm:bulletEnabled val="1"/>
        </dgm:presLayoutVars>
      </dgm:prSet>
      <dgm:spPr/>
    </dgm:pt>
    <dgm:pt modelId="{44FD9DA9-A0D3-4990-91E5-C88170BA4618}" type="pres">
      <dgm:prSet presAssocID="{6B8070C7-ED54-4812-90C6-8E7EDE27AD9A}" presName="Accent" presStyleLbl="parChTrans1D1" presStyleIdx="1" presStyleCnt="3"/>
      <dgm:spPr/>
    </dgm:pt>
    <dgm:pt modelId="{14059718-0807-4D5C-A749-33D4528FE5C0}" type="pres">
      <dgm:prSet presAssocID="{888BB4D7-5D6C-4E79-B01C-04D89768E21A}" presName="sibTrans" presStyleCnt="0"/>
      <dgm:spPr/>
    </dgm:pt>
    <dgm:pt modelId="{83A1C1C2-4B82-469A-B51E-EA9C6DF16B84}" type="pres">
      <dgm:prSet presAssocID="{99536624-B015-42A1-A225-1C35794FB0CC}" presName="composite" presStyleCnt="0"/>
      <dgm:spPr/>
    </dgm:pt>
    <dgm:pt modelId="{A1E20E92-8CA3-4B1C-862A-4E04C75EC295}" type="pres">
      <dgm:prSet presAssocID="{99536624-B015-42A1-A225-1C35794FB0CC}" presName="FirstChild" presStyleLbl="revTx" presStyleIdx="2" presStyleCnt="3">
        <dgm:presLayoutVars>
          <dgm:chMax val="0"/>
          <dgm:chPref val="0"/>
          <dgm:bulletEnabled val="1"/>
        </dgm:presLayoutVars>
      </dgm:prSet>
      <dgm:spPr/>
    </dgm:pt>
    <dgm:pt modelId="{2807524B-E04A-4757-AD0F-21B13C724F70}" type="pres">
      <dgm:prSet presAssocID="{99536624-B015-42A1-A225-1C35794FB0CC}" presName="Parent" presStyleLbl="alignNode1" presStyleIdx="2" presStyleCnt="3">
        <dgm:presLayoutVars>
          <dgm:chMax val="3"/>
          <dgm:chPref val="3"/>
          <dgm:bulletEnabled val="1"/>
        </dgm:presLayoutVars>
      </dgm:prSet>
      <dgm:spPr/>
    </dgm:pt>
    <dgm:pt modelId="{902B2982-31CA-40CA-93F9-04FD57A4F854}" type="pres">
      <dgm:prSet presAssocID="{99536624-B015-42A1-A225-1C35794FB0CC}" presName="Accent" presStyleLbl="parChTrans1D1" presStyleIdx="2" presStyleCnt="3"/>
      <dgm:spPr/>
    </dgm:pt>
  </dgm:ptLst>
  <dgm:cxnLst>
    <dgm:cxn modelId="{EA7F4A02-D225-4E18-8099-8274D613807F}" srcId="{4ABA1FA4-879A-400D-AEF5-416FAD970A81}" destId="{F6FAA970-9F1C-48B7-AA7B-D8726B83D237}" srcOrd="0" destOrd="0" parTransId="{F2B11C82-C39E-4EB1-8D16-BFC22BB3E4DE}" sibTransId="{0DC74D45-BEA5-40A0-830E-C8F449CDB603}"/>
    <dgm:cxn modelId="{9CD0661F-587A-4437-9A8F-D05E36BC1907}" type="presOf" srcId="{6B8070C7-ED54-4812-90C6-8E7EDE27AD9A}" destId="{0B1C4404-785D-49A8-A015-977E21EDE5C4}" srcOrd="0" destOrd="0" presId="urn:microsoft.com/office/officeart/2011/layout/TabList"/>
    <dgm:cxn modelId="{B0D90720-0133-4B74-B3C2-5EAFA1BF9F28}" type="presOf" srcId="{E726A01C-E9E3-47E6-866C-9D7737DB0941}" destId="{BCD7FC00-9E29-4FA5-8188-5BDEF1B0504F}" srcOrd="0" destOrd="0" presId="urn:microsoft.com/office/officeart/2011/layout/TabList"/>
    <dgm:cxn modelId="{1A904221-3B5E-44EE-92E0-F9C336CC9CF4}" type="presOf" srcId="{4ABA1FA4-879A-400D-AEF5-416FAD970A81}" destId="{9631C6A4-E970-4F84-ABDD-1E4B05D131AF}" srcOrd="0" destOrd="0" presId="urn:microsoft.com/office/officeart/2011/layout/TabList"/>
    <dgm:cxn modelId="{B9B10933-F90C-4D89-9733-AC1F89305EE1}" type="presOf" srcId="{61ACFC2E-6D25-44D7-9924-53FFED6291F1}" destId="{A1E20E92-8CA3-4B1C-862A-4E04C75EC295}" srcOrd="0" destOrd="0" presId="urn:microsoft.com/office/officeart/2011/layout/TabList"/>
    <dgm:cxn modelId="{8441375D-92CE-48FF-9197-89391DFAB0B4}" srcId="{6B8070C7-ED54-4812-90C6-8E7EDE27AD9A}" destId="{E726A01C-E9E3-47E6-866C-9D7737DB0941}" srcOrd="0" destOrd="0" parTransId="{75DE76A9-AD70-41C2-9295-F710D5B40B18}" sibTransId="{289D7EB5-9A73-4D5F-B55A-E343C2C33442}"/>
    <dgm:cxn modelId="{987F3362-CDBA-4BED-B306-B53DE3FFD388}" srcId="{99536624-B015-42A1-A225-1C35794FB0CC}" destId="{61ACFC2E-6D25-44D7-9924-53FFED6291F1}" srcOrd="0" destOrd="0" parTransId="{C6B5D86D-9396-4E25-89E8-9AD3E070B652}" sibTransId="{6666ED94-9D90-414E-8FE9-7E81DC50B099}"/>
    <dgm:cxn modelId="{67940569-60F3-44BA-88EB-FB0554D2B229}" type="presOf" srcId="{99536624-B015-42A1-A225-1C35794FB0CC}" destId="{2807524B-E04A-4757-AD0F-21B13C724F70}" srcOrd="0" destOrd="0" presId="urn:microsoft.com/office/officeart/2011/layout/TabList"/>
    <dgm:cxn modelId="{4AF22F56-E1CD-47D6-85DC-FDC9133F0417}" srcId="{4ABA1FA4-879A-400D-AEF5-416FAD970A81}" destId="{6B8070C7-ED54-4812-90C6-8E7EDE27AD9A}" srcOrd="1" destOrd="0" parTransId="{20926667-711F-4343-8443-5810C68F580C}" sibTransId="{888BB4D7-5D6C-4E79-B01C-04D89768E21A}"/>
    <dgm:cxn modelId="{7496D580-4AF7-4198-815B-4085CD313155}" type="presOf" srcId="{11F2727B-6147-4A30-BFD2-B6CCEB408F30}" destId="{BA9177A5-18C5-449C-A675-2FDAC8C43BC0}" srcOrd="0" destOrd="0" presId="urn:microsoft.com/office/officeart/2011/layout/TabList"/>
    <dgm:cxn modelId="{3995E88C-630C-4C87-A247-712BF0C9BC42}" srcId="{4ABA1FA4-879A-400D-AEF5-416FAD970A81}" destId="{99536624-B015-42A1-A225-1C35794FB0CC}" srcOrd="2" destOrd="0" parTransId="{6B6621D1-611F-4B50-8EF4-FA143897E831}" sibTransId="{B855DC4A-49D1-4AC4-B95A-6792F9563F41}"/>
    <dgm:cxn modelId="{A3E47B9C-5D15-49B9-B6E6-F75399591C3E}" type="presOf" srcId="{F6FAA970-9F1C-48B7-AA7B-D8726B83D237}" destId="{7D0E41CA-269B-4C51-B527-3881965AE467}" srcOrd="0" destOrd="0" presId="urn:microsoft.com/office/officeart/2011/layout/TabList"/>
    <dgm:cxn modelId="{194381F5-BB29-4EA5-8779-0269435F7843}" srcId="{F6FAA970-9F1C-48B7-AA7B-D8726B83D237}" destId="{11F2727B-6147-4A30-BFD2-B6CCEB408F30}" srcOrd="0" destOrd="0" parTransId="{B748FED0-1684-472B-BEE3-B1460A489937}" sibTransId="{0BC4A011-7468-40EC-B6FC-5D3E613FDB35}"/>
    <dgm:cxn modelId="{394975C9-7303-4ABC-98EB-E06FF18FC9B2}" type="presParOf" srcId="{9631C6A4-E970-4F84-ABDD-1E4B05D131AF}" destId="{AFBA1C66-1EC9-43D4-892A-E1032812354F}" srcOrd="0" destOrd="0" presId="urn:microsoft.com/office/officeart/2011/layout/TabList"/>
    <dgm:cxn modelId="{D11DA728-E877-47DF-BB78-26BB916B3669}" type="presParOf" srcId="{AFBA1C66-1EC9-43D4-892A-E1032812354F}" destId="{BA9177A5-18C5-449C-A675-2FDAC8C43BC0}" srcOrd="0" destOrd="0" presId="urn:microsoft.com/office/officeart/2011/layout/TabList"/>
    <dgm:cxn modelId="{BED3007E-BB88-4B9D-B193-47DA466FBA6D}" type="presParOf" srcId="{AFBA1C66-1EC9-43D4-892A-E1032812354F}" destId="{7D0E41CA-269B-4C51-B527-3881965AE467}" srcOrd="1" destOrd="0" presId="urn:microsoft.com/office/officeart/2011/layout/TabList"/>
    <dgm:cxn modelId="{BDDF4CA5-3985-461C-AFB5-FB2291B413D7}" type="presParOf" srcId="{AFBA1C66-1EC9-43D4-892A-E1032812354F}" destId="{EC3DC0AF-9B61-4BF8-A6FB-CD3192DEBE59}" srcOrd="2" destOrd="0" presId="urn:microsoft.com/office/officeart/2011/layout/TabList"/>
    <dgm:cxn modelId="{09F4F955-5D49-4B12-983B-C4673CA77633}" type="presParOf" srcId="{9631C6A4-E970-4F84-ABDD-1E4B05D131AF}" destId="{02ADC198-6A45-4D4C-9B41-ECA5981D6FBE}" srcOrd="1" destOrd="0" presId="urn:microsoft.com/office/officeart/2011/layout/TabList"/>
    <dgm:cxn modelId="{601BEEE9-DA2C-4B75-803D-1C18F187802C}" type="presParOf" srcId="{9631C6A4-E970-4F84-ABDD-1E4B05D131AF}" destId="{72AE99D5-950F-48B0-97A9-8D0D5BA494AC}" srcOrd="2" destOrd="0" presId="urn:microsoft.com/office/officeart/2011/layout/TabList"/>
    <dgm:cxn modelId="{77B583AC-9665-49F4-8AD2-9003A6174B11}" type="presParOf" srcId="{72AE99D5-950F-48B0-97A9-8D0D5BA494AC}" destId="{BCD7FC00-9E29-4FA5-8188-5BDEF1B0504F}" srcOrd="0" destOrd="0" presId="urn:microsoft.com/office/officeart/2011/layout/TabList"/>
    <dgm:cxn modelId="{CC993451-A5E3-4F5E-9736-E645D8497A77}" type="presParOf" srcId="{72AE99D5-950F-48B0-97A9-8D0D5BA494AC}" destId="{0B1C4404-785D-49A8-A015-977E21EDE5C4}" srcOrd="1" destOrd="0" presId="urn:microsoft.com/office/officeart/2011/layout/TabList"/>
    <dgm:cxn modelId="{9FFCCEE3-2113-43E3-BDC1-FD8527286A0F}" type="presParOf" srcId="{72AE99D5-950F-48B0-97A9-8D0D5BA494AC}" destId="{44FD9DA9-A0D3-4990-91E5-C88170BA4618}" srcOrd="2" destOrd="0" presId="urn:microsoft.com/office/officeart/2011/layout/TabList"/>
    <dgm:cxn modelId="{52ED08FD-4F62-47FC-BC0F-00EF928310F9}" type="presParOf" srcId="{9631C6A4-E970-4F84-ABDD-1E4B05D131AF}" destId="{14059718-0807-4D5C-A749-33D4528FE5C0}" srcOrd="3" destOrd="0" presId="urn:microsoft.com/office/officeart/2011/layout/TabList"/>
    <dgm:cxn modelId="{466FAB52-3DA1-491E-8A3D-F20AD4DE81DD}" type="presParOf" srcId="{9631C6A4-E970-4F84-ABDD-1E4B05D131AF}" destId="{83A1C1C2-4B82-469A-B51E-EA9C6DF16B84}" srcOrd="4" destOrd="0" presId="urn:microsoft.com/office/officeart/2011/layout/TabList"/>
    <dgm:cxn modelId="{886E7E98-0116-431A-A54E-03AA7D13F2FA}" type="presParOf" srcId="{83A1C1C2-4B82-469A-B51E-EA9C6DF16B84}" destId="{A1E20E92-8CA3-4B1C-862A-4E04C75EC295}" srcOrd="0" destOrd="0" presId="urn:microsoft.com/office/officeart/2011/layout/TabList"/>
    <dgm:cxn modelId="{7270704C-8CD8-43A5-905B-4757502EFD37}" type="presParOf" srcId="{83A1C1C2-4B82-469A-B51E-EA9C6DF16B84}" destId="{2807524B-E04A-4757-AD0F-21B13C724F70}" srcOrd="1" destOrd="0" presId="urn:microsoft.com/office/officeart/2011/layout/TabList"/>
    <dgm:cxn modelId="{7C57E211-1AF3-4B22-AD9B-82B8A4599AFB}" type="presParOf" srcId="{83A1C1C2-4B82-469A-B51E-EA9C6DF16B84}" destId="{902B2982-31CA-40CA-93F9-04FD57A4F854}" srcOrd="2" destOrd="0" presId="urn:microsoft.com/office/officeart/2011/layout/Tab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2B2982-31CA-40CA-93F9-04FD57A4F854}">
      <dsp:nvSpPr>
        <dsp:cNvPr id="0" name=""/>
        <dsp:cNvSpPr/>
      </dsp:nvSpPr>
      <dsp:spPr>
        <a:xfrm>
          <a:off x="0" y="3035534"/>
          <a:ext cx="3779168" cy="0"/>
        </a:xfrm>
        <a:prstGeom prst="line">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4FD9DA9-A0D3-4990-91E5-C88170BA4618}">
      <dsp:nvSpPr>
        <dsp:cNvPr id="0" name=""/>
        <dsp:cNvSpPr/>
      </dsp:nvSpPr>
      <dsp:spPr>
        <a:xfrm>
          <a:off x="0" y="2007404"/>
          <a:ext cx="3779168" cy="0"/>
        </a:xfrm>
        <a:prstGeom prst="line">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C3DC0AF-9B61-4BF8-A6FB-CD3192DEBE59}">
      <dsp:nvSpPr>
        <dsp:cNvPr id="0" name=""/>
        <dsp:cNvSpPr/>
      </dsp:nvSpPr>
      <dsp:spPr>
        <a:xfrm>
          <a:off x="0" y="979274"/>
          <a:ext cx="3779168" cy="0"/>
        </a:xfrm>
        <a:prstGeom prst="line">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A9177A5-18C5-449C-A675-2FDAC8C43BC0}">
      <dsp:nvSpPr>
        <dsp:cNvPr id="0" name=""/>
        <dsp:cNvSpPr/>
      </dsp:nvSpPr>
      <dsp:spPr>
        <a:xfrm>
          <a:off x="982583" y="102"/>
          <a:ext cx="2796584" cy="979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marL="0" lvl="0" indent="0" algn="l" defTabSz="1155700">
            <a:lnSpc>
              <a:spcPct val="90000"/>
            </a:lnSpc>
            <a:spcBef>
              <a:spcPct val="0"/>
            </a:spcBef>
            <a:spcAft>
              <a:spcPct val="35000"/>
            </a:spcAft>
            <a:buNone/>
          </a:pPr>
          <a:r>
            <a:rPr lang="en-US" sz="2600" kern="1200" dirty="0"/>
            <a:t>Building capacities of policy-makers </a:t>
          </a:r>
        </a:p>
      </dsp:txBody>
      <dsp:txXfrm>
        <a:off x="982583" y="102"/>
        <a:ext cx="2796584" cy="979171"/>
      </dsp:txXfrm>
    </dsp:sp>
    <dsp:sp modelId="{7D0E41CA-269B-4C51-B527-3881965AE467}">
      <dsp:nvSpPr>
        <dsp:cNvPr id="0" name=""/>
        <dsp:cNvSpPr/>
      </dsp:nvSpPr>
      <dsp:spPr>
        <a:xfrm>
          <a:off x="0" y="102"/>
          <a:ext cx="982583" cy="979171"/>
        </a:xfrm>
        <a:prstGeom prst="round2SameRect">
          <a:avLst>
            <a:gd name="adj1" fmla="val 16670"/>
            <a:gd name="adj2" fmla="val 0"/>
          </a:avLst>
        </a:prstGeom>
        <a:blipFill rotWithShape="0">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2311400">
            <a:lnSpc>
              <a:spcPct val="90000"/>
            </a:lnSpc>
            <a:spcBef>
              <a:spcPct val="0"/>
            </a:spcBef>
            <a:spcAft>
              <a:spcPct val="35000"/>
            </a:spcAft>
            <a:buNone/>
          </a:pPr>
          <a:endParaRPr lang="en-US" sz="5200" kern="1200" dirty="0"/>
        </a:p>
      </dsp:txBody>
      <dsp:txXfrm>
        <a:off x="47808" y="47910"/>
        <a:ext cx="886967" cy="931363"/>
      </dsp:txXfrm>
    </dsp:sp>
    <dsp:sp modelId="{BCD7FC00-9E29-4FA5-8188-5BDEF1B0504F}">
      <dsp:nvSpPr>
        <dsp:cNvPr id="0" name=""/>
        <dsp:cNvSpPr/>
      </dsp:nvSpPr>
      <dsp:spPr>
        <a:xfrm>
          <a:off x="982583" y="1028232"/>
          <a:ext cx="2796584" cy="979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marL="0" lvl="0" indent="0" algn="l" defTabSz="1155700">
            <a:lnSpc>
              <a:spcPct val="90000"/>
            </a:lnSpc>
            <a:spcBef>
              <a:spcPct val="0"/>
            </a:spcBef>
            <a:spcAft>
              <a:spcPct val="35000"/>
            </a:spcAft>
            <a:buNone/>
          </a:pPr>
          <a:r>
            <a:rPr lang="en-US" sz="2600" kern="1200" dirty="0"/>
            <a:t>Developing capacity of teachers</a:t>
          </a:r>
        </a:p>
      </dsp:txBody>
      <dsp:txXfrm>
        <a:off x="982583" y="1028232"/>
        <a:ext cx="2796584" cy="979171"/>
      </dsp:txXfrm>
    </dsp:sp>
    <dsp:sp modelId="{0B1C4404-785D-49A8-A015-977E21EDE5C4}">
      <dsp:nvSpPr>
        <dsp:cNvPr id="0" name=""/>
        <dsp:cNvSpPr/>
      </dsp:nvSpPr>
      <dsp:spPr>
        <a:xfrm>
          <a:off x="0" y="1028232"/>
          <a:ext cx="982583" cy="979171"/>
        </a:xfrm>
        <a:prstGeom prst="round2SameRect">
          <a:avLst>
            <a:gd name="adj1" fmla="val 16670"/>
            <a:gd name="adj2" fmla="val 0"/>
          </a:avLst>
        </a:prstGeom>
        <a:blipFill rotWithShape="0">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2311400">
            <a:lnSpc>
              <a:spcPct val="90000"/>
            </a:lnSpc>
            <a:spcBef>
              <a:spcPct val="0"/>
            </a:spcBef>
            <a:spcAft>
              <a:spcPct val="35000"/>
            </a:spcAft>
            <a:buNone/>
          </a:pPr>
          <a:endParaRPr lang="en-US" sz="5200" kern="1200" dirty="0"/>
        </a:p>
      </dsp:txBody>
      <dsp:txXfrm>
        <a:off x="47808" y="1076040"/>
        <a:ext cx="886967" cy="931363"/>
      </dsp:txXfrm>
    </dsp:sp>
    <dsp:sp modelId="{A1E20E92-8CA3-4B1C-862A-4E04C75EC295}">
      <dsp:nvSpPr>
        <dsp:cNvPr id="0" name=""/>
        <dsp:cNvSpPr/>
      </dsp:nvSpPr>
      <dsp:spPr>
        <a:xfrm>
          <a:off x="982583" y="2056362"/>
          <a:ext cx="2796584" cy="979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marL="0" lvl="0" indent="0" algn="l" defTabSz="1155700">
            <a:lnSpc>
              <a:spcPct val="90000"/>
            </a:lnSpc>
            <a:spcBef>
              <a:spcPct val="0"/>
            </a:spcBef>
            <a:spcAft>
              <a:spcPct val="35000"/>
            </a:spcAft>
            <a:buNone/>
          </a:pPr>
          <a:r>
            <a:rPr lang="en-US" sz="2600" kern="1200" dirty="0"/>
            <a:t>Preparing learners to find and use OER</a:t>
          </a:r>
        </a:p>
      </dsp:txBody>
      <dsp:txXfrm>
        <a:off x="982583" y="2056362"/>
        <a:ext cx="2796584" cy="979171"/>
      </dsp:txXfrm>
    </dsp:sp>
    <dsp:sp modelId="{2807524B-E04A-4757-AD0F-21B13C724F70}">
      <dsp:nvSpPr>
        <dsp:cNvPr id="0" name=""/>
        <dsp:cNvSpPr/>
      </dsp:nvSpPr>
      <dsp:spPr>
        <a:xfrm>
          <a:off x="0" y="2056362"/>
          <a:ext cx="982583" cy="979171"/>
        </a:xfrm>
        <a:prstGeom prst="round2SameRect">
          <a:avLst>
            <a:gd name="adj1" fmla="val 16670"/>
            <a:gd name="adj2" fmla="val 0"/>
          </a:avLst>
        </a:prstGeom>
        <a:blipFill rotWithShape="0">
          <a:blip xmlns:r="http://schemas.openxmlformats.org/officeDocument/2006/relationships" r:embed="rId5"/>
          <a:srcRect/>
          <a:stretch>
            <a:fillRect/>
          </a:stretch>
        </a:blip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2311400">
            <a:lnSpc>
              <a:spcPct val="90000"/>
            </a:lnSpc>
            <a:spcBef>
              <a:spcPct val="0"/>
            </a:spcBef>
            <a:spcAft>
              <a:spcPct val="35000"/>
            </a:spcAft>
            <a:buNone/>
          </a:pPr>
          <a:endParaRPr lang="en-US" sz="5200" kern="1200" dirty="0"/>
        </a:p>
      </dsp:txBody>
      <dsp:txXfrm>
        <a:off x="47808" y="2104170"/>
        <a:ext cx="886967" cy="931363"/>
      </dsp:txXfrm>
    </dsp:sp>
  </dsp:spTree>
</dsp:drawing>
</file>

<file path=ppt/diagrams/layout1.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9E61EF-D09D-412B-A36D-8667E3C62306}" type="datetimeFigureOut">
              <a:rPr lang="en-US" smtClean="0"/>
              <a:t>4/13/2021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nces.ed.gov/fastfacts/display.asp?id=60" TargetMode="External"/><Relationship Id="rId7" Type="http://schemas.openxmlformats.org/officeDocument/2006/relationships/hyperlink" Target="http://www.statssa.gov.za/publications/Report-03-01-59/Report-03-01-592011.pdf" TargetMode="External"/><Relationship Id="rId2" Type="http://schemas.openxmlformats.org/officeDocument/2006/relationships/slide" Target="../slides/slide28.xml"/><Relationship Id="rId1" Type="http://schemas.openxmlformats.org/officeDocument/2006/relationships/notesMaster" Target="../notesMasters/notesMaster1.xml"/><Relationship Id="rId6" Type="http://schemas.openxmlformats.org/officeDocument/2006/relationships/hyperlink" Target="https://www.dailymaverick.co.za/article/2017-08-15-students-with-disabilities-disadvantaged-at-higher-education-level/#.WhSt_lWnGUk" TargetMode="External"/><Relationship Id="rId5" Type="http://schemas.openxmlformats.org/officeDocument/2006/relationships/hyperlink" Target="https://timesofindia.indiatimes.com/home/education/news/Disabled-get-only-0-56-of-seats-in-higher-education/articleshow/46810639.cms" TargetMode="External"/><Relationship Id="rId4" Type="http://schemas.openxmlformats.org/officeDocument/2006/relationships/hyperlink" Target="http://publications.gc.ca/collections/collection_2009/rhdcc-hrsdc/HS61-1-2009E.pdf" TargetMode="Externa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worldbank.org/en/publication/wdr2018"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unesdoc.unesco.org/ark:/48223/pf0000264428?posInSet=4&amp;queryId=N-e4559bf5-0bec-40c7-91a9-5cdea42e1ca4"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en.wikipedia.org/wiki/United_Nations_University"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a:t>
            </a:fld>
            <a:endParaRPr lang="en-US"/>
          </a:p>
        </p:txBody>
      </p:sp>
    </p:spTree>
    <p:extLst>
      <p:ext uri="{BB962C8B-B14F-4D97-AF65-F5344CB8AC3E}">
        <p14:creationId xmlns:p14="http://schemas.microsoft.com/office/powerpoint/2010/main" val="4214376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UK study shows positive rating for online learning.</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13</a:t>
            </a:fld>
            <a:endParaRPr lang="en-US"/>
          </a:p>
        </p:txBody>
      </p:sp>
    </p:spTree>
    <p:extLst>
      <p:ext uri="{BB962C8B-B14F-4D97-AF65-F5344CB8AC3E}">
        <p14:creationId xmlns:p14="http://schemas.microsoft.com/office/powerpoint/2010/main" val="994912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15</a:t>
            </a:fld>
            <a:endParaRPr lang="en-US"/>
          </a:p>
        </p:txBody>
      </p:sp>
    </p:spTree>
    <p:extLst>
      <p:ext uri="{BB962C8B-B14F-4D97-AF65-F5344CB8AC3E}">
        <p14:creationId xmlns:p14="http://schemas.microsoft.com/office/powerpoint/2010/main" val="1691178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OER4Covid support initiative with OER Foundation, New Zealand attracted 1,349 participants from 89 Countries with</a:t>
            </a:r>
          </a:p>
          <a:p>
            <a:r>
              <a:rPr lang="en-CA" dirty="0"/>
              <a:t>participation from 32 Commonwealth Countries including: Australia, Bangladesh, Barbados, Belize,</a:t>
            </a:r>
          </a:p>
          <a:p>
            <a:r>
              <a:rPr lang="en-CA" dirty="0"/>
              <a:t>Botswana, Canada, Eswatini, Fiji, Ghana, India, Jamaica, Kenya, Kiribati, Malawi, Malaysia, Namibia,</a:t>
            </a:r>
          </a:p>
          <a:p>
            <a:r>
              <a:rPr lang="en-CA" dirty="0"/>
              <a:t>New Zealand, Nigeria, Pakistan, Papua New Guinea, Saint Lucia, Samoa, Singapore, South Africa, Sri</a:t>
            </a:r>
          </a:p>
          <a:p>
            <a:r>
              <a:rPr lang="en-CA" dirty="0"/>
              <a:t>Lanka, Tanzania, Tonga, Trinidad and Tobago, Uganda, United Kingdom, Vanuatu, and Zambia) </a:t>
            </a:r>
          </a:p>
          <a:p>
            <a:r>
              <a:rPr lang="en-CA" dirty="0"/>
              <a:t>Zimbabwe. </a:t>
            </a:r>
          </a:p>
          <a:p>
            <a:endParaRPr lang="en-CA" dirty="0"/>
          </a:p>
          <a:p>
            <a:r>
              <a:rPr lang="en-CA" dirty="0"/>
              <a:t>when registering.)</a:t>
            </a:r>
          </a:p>
        </p:txBody>
      </p:sp>
      <p:sp>
        <p:nvSpPr>
          <p:cNvPr id="4" name="Slide Number Placeholder 3"/>
          <p:cNvSpPr>
            <a:spLocks noGrp="1"/>
          </p:cNvSpPr>
          <p:nvPr>
            <p:ph type="sldNum" sz="quarter" idx="5"/>
          </p:nvPr>
        </p:nvSpPr>
        <p:spPr/>
        <p:txBody>
          <a:bodyPr/>
          <a:lstStyle/>
          <a:p>
            <a:fld id="{D4513173-708C-41F6-B918-200267073A83}" type="slidenum">
              <a:rPr lang="en-US" smtClean="0"/>
              <a:t>16</a:t>
            </a:fld>
            <a:endParaRPr lang="en-US"/>
          </a:p>
        </p:txBody>
      </p:sp>
    </p:spTree>
    <p:extLst>
      <p:ext uri="{BB962C8B-B14F-4D97-AF65-F5344CB8AC3E}">
        <p14:creationId xmlns:p14="http://schemas.microsoft.com/office/powerpoint/2010/main" val="12093466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solidFill>
                  <a:srgbClr val="463691"/>
                </a:solidFill>
              </a:rPr>
              <a:t>bring together institutions/</a:t>
            </a:r>
            <a:r>
              <a:rPr lang="en-US" dirty="0" err="1">
                <a:solidFill>
                  <a:srgbClr val="463691"/>
                </a:solidFill>
              </a:rPr>
              <a:t>organisations</a:t>
            </a:r>
            <a:r>
              <a:rPr lang="en-US" dirty="0">
                <a:solidFill>
                  <a:srgbClr val="463691"/>
                </a:solidFill>
              </a:rPr>
              <a:t> committed to supporting learning at this time of crisis;</a:t>
            </a:r>
          </a:p>
          <a:p>
            <a:pPr marL="171450" indent="-171450">
              <a:buFont typeface="Arial" panose="020B0604020202020204" pitchFamily="34" charset="0"/>
              <a:buChar char="•"/>
            </a:pPr>
            <a:r>
              <a:rPr lang="en-US" dirty="0">
                <a:solidFill>
                  <a:srgbClr val="463691"/>
                </a:solidFill>
              </a:rPr>
              <a:t>share open educational resources (OER) and learning content;</a:t>
            </a:r>
          </a:p>
          <a:p>
            <a:pPr marL="171450" indent="-171450">
              <a:buFont typeface="Arial" panose="020B0604020202020204" pitchFamily="34" charset="0"/>
              <a:buChar char="•"/>
            </a:pPr>
            <a:r>
              <a:rPr lang="en-US" dirty="0">
                <a:solidFill>
                  <a:srgbClr val="463691"/>
                </a:solidFill>
              </a:rPr>
              <a:t>provide tools for implementing affordable learning;</a:t>
            </a:r>
          </a:p>
          <a:p>
            <a:pPr marL="171450" indent="-171450">
              <a:buFont typeface="Arial" panose="020B0604020202020204" pitchFamily="34" charset="0"/>
              <a:buChar char="•"/>
            </a:pPr>
            <a:r>
              <a:rPr lang="en-CA" dirty="0">
                <a:solidFill>
                  <a:srgbClr val="463691"/>
                </a:solidFill>
              </a:rPr>
              <a:t>identify concrete collaborative activities;</a:t>
            </a:r>
          </a:p>
          <a:p>
            <a:pPr marL="171450" indent="-171450">
              <a:buFont typeface="Arial" panose="020B0604020202020204" pitchFamily="34" charset="0"/>
              <a:buChar char="•"/>
            </a:pPr>
            <a:r>
              <a:rPr lang="en-US" dirty="0">
                <a:solidFill>
                  <a:srgbClr val="463691"/>
                </a:solidFill>
              </a:rPr>
              <a:t>build capacity in institutions offering distance and online learning; and</a:t>
            </a:r>
          </a:p>
          <a:p>
            <a:pPr marL="171450" indent="-171450">
              <a:buFont typeface="Arial" panose="020B0604020202020204" pitchFamily="34" charset="0"/>
              <a:buChar char="•"/>
            </a:pPr>
            <a:r>
              <a:rPr lang="en-US" dirty="0">
                <a:solidFill>
                  <a:srgbClr val="463691"/>
                </a:solidFill>
              </a:rPr>
              <a:t>develop innovative technology solutions for reaching the unreached</a:t>
            </a:r>
          </a:p>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20212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20</a:t>
            </a:fld>
            <a:endParaRPr lang="en-US"/>
          </a:p>
        </p:txBody>
      </p:sp>
    </p:spTree>
    <p:extLst>
      <p:ext uri="{BB962C8B-B14F-4D97-AF65-F5344CB8AC3E}">
        <p14:creationId xmlns:p14="http://schemas.microsoft.com/office/powerpoint/2010/main" val="6364310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98490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4" name="Slide Number Placeholder 3"/>
          <p:cNvSpPr>
            <a:spLocks noGrp="1"/>
          </p:cNvSpPr>
          <p:nvPr>
            <p:ph type="sldNum" sz="quarter" idx="5"/>
          </p:nvPr>
        </p:nvSpPr>
        <p:spPr/>
        <p:txBody>
          <a:bodyPr/>
          <a:lstStyle/>
          <a:p>
            <a:pPr>
              <a:defRPr/>
            </a:pPr>
            <a:fld id="{E633B8BD-1EFB-4553-AE28-E90BB194A325}" type="slidenum">
              <a:rPr lang="en-US" smtClean="0"/>
              <a:pPr>
                <a:defRPr/>
              </a:pPr>
              <a:t>22</a:t>
            </a:fld>
            <a:endParaRPr lang="en-US"/>
          </a:p>
        </p:txBody>
      </p:sp>
    </p:spTree>
    <p:extLst>
      <p:ext uri="{BB962C8B-B14F-4D97-AF65-F5344CB8AC3E}">
        <p14:creationId xmlns:p14="http://schemas.microsoft.com/office/powerpoint/2010/main" val="31051427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Times New Roman" panose="02020603050405020304" pitchFamily="18" charset="0"/>
                <a:ea typeface="Calibri" panose="020F0502020204030204" pitchFamily="34" charset="0"/>
                <a:cs typeface="Times New Roman" panose="02020603050405020304" pitchFamily="18" charset="0"/>
              </a:rPr>
              <a:t>Flexibility for what? – empowering of students, global citizens, leaving no one behind</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Times New Roman" panose="02020603050405020304" pitchFamily="18" charset="0"/>
                <a:ea typeface="Calibri" panose="020F0502020204030204" pitchFamily="34" charset="0"/>
                <a:cs typeface="Times New Roman" panose="02020603050405020304" pitchFamily="18" charset="0"/>
              </a:rPr>
              <a:t>Work integrated learning</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24</a:t>
            </a:fld>
            <a:endParaRPr lang="en-US"/>
          </a:p>
        </p:txBody>
      </p:sp>
    </p:spTree>
    <p:extLst>
      <p:ext uri="{BB962C8B-B14F-4D97-AF65-F5344CB8AC3E}">
        <p14:creationId xmlns:p14="http://schemas.microsoft.com/office/powerpoint/2010/main" val="24785359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Way back in 1990s, Jim Taylor talked about flexible learning model and intelligent flexible learning. Distance education provided flexibility in terms of time, place and pace. But as synchronous delivery mechanism such as broadcast came into picture flexibility was lost. The Internet provides us the opportunity to deliver better interactive asynchronous learning that is flexible. New developments in AI and bid data helps us create the Gen 5 learning environment providing personalized learning.</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25</a:t>
            </a:fld>
            <a:endParaRPr lang="en-US"/>
          </a:p>
        </p:txBody>
      </p:sp>
    </p:spTree>
    <p:extLst>
      <p:ext uri="{BB962C8B-B14F-4D97-AF65-F5344CB8AC3E}">
        <p14:creationId xmlns:p14="http://schemas.microsoft.com/office/powerpoint/2010/main" val="22407705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26</a:t>
            </a:fld>
            <a:endParaRPr lang="en-US"/>
          </a:p>
        </p:txBody>
      </p:sp>
    </p:spTree>
    <p:extLst>
      <p:ext uri="{BB962C8B-B14F-4D97-AF65-F5344CB8AC3E}">
        <p14:creationId xmlns:p14="http://schemas.microsoft.com/office/powerpoint/2010/main" val="2551738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2</a:t>
            </a:fld>
            <a:endParaRPr lang="en-US"/>
          </a:p>
        </p:txBody>
      </p:sp>
    </p:spTree>
    <p:extLst>
      <p:ext uri="{BB962C8B-B14F-4D97-AF65-F5344CB8AC3E}">
        <p14:creationId xmlns:p14="http://schemas.microsoft.com/office/powerpoint/2010/main" val="10858794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B624B0-730A-4B76-B504-B259F9F1E991}"/>
              </a:ext>
            </a:extLst>
          </p:cNvPr>
          <p:cNvSpPr>
            <a:spLocks noGrp="1" noRot="1" noChangeAspect="1"/>
          </p:cNvSpPr>
          <p:nvPr>
            <p:ph type="sldImg"/>
          </p:nvPr>
        </p:nvSpPr>
        <p:spPr>
          <a:xfrm>
            <a:off x="1182688" y="696913"/>
            <a:ext cx="4657725" cy="3494087"/>
          </a:xfrm>
        </p:spPr>
      </p:sp>
      <p:sp>
        <p:nvSpPr>
          <p:cNvPr id="3" name="Notes Placeholder 2">
            <a:extLst>
              <a:ext uri="{FF2B5EF4-FFF2-40B4-BE49-F238E27FC236}">
                <a16:creationId xmlns:a16="http://schemas.microsoft.com/office/drawing/2014/main" id="{4455E447-5AF2-41A6-BBD8-C6E461F3A531}"/>
              </a:ext>
            </a:extLst>
          </p:cNvPr>
          <p:cNvSpPr txBox="1">
            <a:spLocks noGrp="1"/>
          </p:cNvSpPr>
          <p:nvPr>
            <p:ph type="body" sz="quarter" idx="1"/>
          </p:nvPr>
        </p:nvSpPr>
        <p:spPr/>
        <p:txBody>
          <a:bodyPr>
            <a:normAutofit fontScale="70000" lnSpcReduction="20000"/>
          </a:bodyPr>
          <a:lstStyle/>
          <a:p>
            <a:pPr lvl="0"/>
            <a:r>
              <a:rPr lang="en-CA" dirty="0"/>
              <a:t>Mean year of schooling for persons with disabilities in select 49 countries in the UNESCO report is 4.8, whereas in general is 7 years. For female PWD, the mean years of schooling reduces to 4.3. ( see UIS, 2018: http://uis.unesco.org/sites/default/files/documents/ip49-education-disability-2018-en.pdf  </a:t>
            </a:r>
          </a:p>
          <a:p>
            <a:pPr lvl="0"/>
            <a:endParaRPr lang="en-CA" dirty="0"/>
          </a:p>
          <a:p>
            <a:pPr lvl="0"/>
            <a:r>
              <a:rPr lang="en-CA" dirty="0"/>
              <a:t>People with disabilities are often disadvantaged in terms of access to tertiary education. </a:t>
            </a:r>
            <a:r>
              <a:rPr lang="en-US" dirty="0"/>
              <a:t>Of the 18 countries for which data is available, 15 report disability prevalence under 3 per cent and half report rates under 2 per cent.</a:t>
            </a:r>
            <a:endParaRPr lang="en-CA" dirty="0"/>
          </a:p>
          <a:p>
            <a:pPr lvl="0"/>
            <a:r>
              <a:rPr lang="en-US" dirty="0"/>
              <a:t>No info on students with disabilities in tertiary education.</a:t>
            </a:r>
            <a:endParaRPr lang="en-CA" dirty="0"/>
          </a:p>
          <a:p>
            <a:pPr lvl="0"/>
            <a:endParaRPr lang="en-CA" dirty="0"/>
          </a:p>
          <a:p>
            <a:pPr lvl="0"/>
            <a:r>
              <a:rPr lang="en-US" dirty="0"/>
              <a:t>United states</a:t>
            </a:r>
          </a:p>
          <a:p>
            <a:pPr lvl="0"/>
            <a:r>
              <a:rPr lang="en-US" dirty="0"/>
              <a:t>Source: </a:t>
            </a:r>
            <a:r>
              <a:rPr lang="en-US" u="sng" dirty="0">
                <a:hlinkClick r:id="rId3"/>
              </a:rPr>
              <a:t>https://nces.ed.gov/fastfacts/display.asp?id=60</a:t>
            </a:r>
            <a:endParaRPr lang="en-US" dirty="0"/>
          </a:p>
          <a:p>
            <a:pPr lvl="0"/>
            <a:r>
              <a:rPr lang="en-US" dirty="0"/>
              <a:t>11.1% (students with disabilities enrolled in post-secondary institutions) in 2011-2012</a:t>
            </a:r>
          </a:p>
          <a:p>
            <a:pPr lvl="0"/>
            <a:r>
              <a:rPr lang="en-US" dirty="0"/>
              <a:t> </a:t>
            </a:r>
          </a:p>
          <a:p>
            <a:pPr lvl="0"/>
            <a:r>
              <a:rPr lang="en-US" dirty="0"/>
              <a:t>Canada</a:t>
            </a:r>
          </a:p>
          <a:p>
            <a:pPr lvl="0"/>
            <a:r>
              <a:rPr lang="en-US" dirty="0"/>
              <a:t>Source: </a:t>
            </a:r>
            <a:r>
              <a:rPr lang="en-US" u="sng" dirty="0">
                <a:hlinkClick r:id="rId4"/>
              </a:rPr>
              <a:t>http://publications.gc.ca/collections/collection_2009/rhdcc-hrsdc/HS61-1-2009E.pdf</a:t>
            </a:r>
            <a:endParaRPr lang="en-US" dirty="0"/>
          </a:p>
          <a:p>
            <a:pPr lvl="0"/>
            <a:r>
              <a:rPr lang="en-US" dirty="0"/>
              <a:t>10.7% </a:t>
            </a:r>
          </a:p>
          <a:p>
            <a:pPr lvl="0"/>
            <a:endParaRPr lang="en-US" dirty="0"/>
          </a:p>
          <a:p>
            <a:pPr lvl="0"/>
            <a:r>
              <a:rPr lang="en-US" dirty="0"/>
              <a:t>Australia:</a:t>
            </a:r>
          </a:p>
          <a:p>
            <a:pPr lvl="0" defTabSz="919154"/>
            <a:r>
              <a:rPr lang="en-US" dirty="0"/>
              <a:t>Source: </a:t>
            </a:r>
            <a:r>
              <a:rPr lang="en-CA" dirty="0"/>
              <a:t>https://www.cdu.edu.au/sites/default/files/the-northern-institute/10.18793-lcj215.17.02.pdf</a:t>
            </a:r>
          </a:p>
          <a:p>
            <a:pPr lvl="0" defTabSz="919154"/>
            <a:r>
              <a:rPr lang="en-CA" dirty="0"/>
              <a:t>5.5%</a:t>
            </a:r>
          </a:p>
          <a:p>
            <a:pPr lvl="0"/>
            <a:endParaRPr lang="en-US" dirty="0"/>
          </a:p>
          <a:p>
            <a:pPr lvl="0"/>
            <a:r>
              <a:rPr lang="en-US" dirty="0"/>
              <a:t>India</a:t>
            </a:r>
          </a:p>
          <a:p>
            <a:pPr lvl="0"/>
            <a:r>
              <a:rPr lang="en-US" u="sng" dirty="0">
                <a:hlinkClick r:id="rId5"/>
              </a:rPr>
              <a:t>https://timesofindia.indiatimes.com/home/education/news/Disabled-get-only-0-56-of-seats-in-higher-education/articleshow/46810639.cms</a:t>
            </a:r>
            <a:endParaRPr lang="en-US" dirty="0"/>
          </a:p>
          <a:p>
            <a:pPr lvl="0"/>
            <a:r>
              <a:rPr lang="en-US" dirty="0"/>
              <a:t>0.56%  </a:t>
            </a:r>
          </a:p>
          <a:p>
            <a:pPr lvl="0"/>
            <a:r>
              <a:rPr lang="en-US" dirty="0"/>
              <a:t> </a:t>
            </a:r>
          </a:p>
          <a:p>
            <a:pPr lvl="0"/>
            <a:r>
              <a:rPr lang="en-US" dirty="0"/>
              <a:t>South Africa</a:t>
            </a:r>
          </a:p>
          <a:p>
            <a:pPr lvl="0"/>
            <a:r>
              <a:rPr lang="en-US" u="sng" dirty="0">
                <a:hlinkClick r:id="rId6"/>
              </a:rPr>
              <a:t>https://www.dailymaverick.co.za/article/2017-08-15-students-with-disabilities-disadvantaged-at-higher-education-level/#.WhSt_lWnGUk</a:t>
            </a:r>
            <a:endParaRPr lang="en-US" dirty="0"/>
          </a:p>
          <a:p>
            <a:pPr lvl="0"/>
            <a:r>
              <a:rPr lang="en-US" u="sng" dirty="0">
                <a:hlinkClick r:id="rId7"/>
              </a:rPr>
              <a:t>http://www.statssa.gov.za/publications/Report-03-01-59/Report-03-01-592011.pdf</a:t>
            </a:r>
            <a:endParaRPr lang="en-US" dirty="0"/>
          </a:p>
          <a:p>
            <a:pPr lvl="0"/>
            <a:r>
              <a:rPr lang="en-US" dirty="0"/>
              <a:t>According to Stats SA, 80% of disabled people aged 20-24 are not attending tertiary education. Put another way, around 7,5% of South Africans have a disability. Yet the number of disabled students at tertiary institutions is far from representative: just 1%.</a:t>
            </a:r>
          </a:p>
          <a:p>
            <a:pPr lvl="0"/>
            <a:endParaRPr lang="en-CA" dirty="0"/>
          </a:p>
          <a:p>
            <a:pPr lvl="0"/>
            <a:endParaRPr lang="en-CA" dirty="0"/>
          </a:p>
          <a:p>
            <a:pPr lvl="0"/>
            <a:endParaRPr lang="en-CA" dirty="0"/>
          </a:p>
          <a:p>
            <a:pPr lvl="0"/>
            <a:endParaRPr lang="en-CA" dirty="0"/>
          </a:p>
        </p:txBody>
      </p:sp>
      <p:sp>
        <p:nvSpPr>
          <p:cNvPr id="4" name="Slide Number Placeholder 3">
            <a:extLst>
              <a:ext uri="{FF2B5EF4-FFF2-40B4-BE49-F238E27FC236}">
                <a16:creationId xmlns:a16="http://schemas.microsoft.com/office/drawing/2014/main" id="{D138E9AA-6EE4-4844-906A-6A3D1E34AE4C}"/>
              </a:ext>
            </a:extLst>
          </p:cNvPr>
          <p:cNvSpPr txBox="1">
            <a:spLocks noGrp="1"/>
          </p:cNvSpPr>
          <p:nvPr>
            <p:ph type="sldNum" sz="quarter" idx="8"/>
          </p:nvPr>
        </p:nvSpPr>
        <p:spPr/>
        <p:txBody>
          <a:bodyPr/>
          <a:lstStyle/>
          <a:p>
            <a:pPr marL="0" marR="0" lvl="0" indent="0" algn="r" defTabSz="919154" rtl="0" eaLnBrk="1" fontAlgn="auto" latinLnBrk="0" hangingPunct="1">
              <a:lnSpc>
                <a:spcPct val="100000"/>
              </a:lnSpc>
              <a:spcBef>
                <a:spcPts val="0"/>
              </a:spcBef>
              <a:spcAft>
                <a:spcPts val="0"/>
              </a:spcAft>
              <a:buClrTx/>
              <a:buSzTx/>
              <a:buFontTx/>
              <a:buNone/>
              <a:tabLst/>
              <a:defRPr/>
            </a:pPr>
            <a:fld id="{E237C3BB-3A72-466F-9680-121E238D6B64}" type="slidenum">
              <a:rPr kumimoji="0" lang="en-US" sz="1200" b="0" i="0" u="none" strike="noStrike" kern="1200" cap="none" spc="0" normalizeH="0" baseline="0" noProof="0">
                <a:ln>
                  <a:noFill/>
                </a:ln>
                <a:solidFill>
                  <a:srgbClr val="000000"/>
                </a:solidFill>
                <a:effectLst/>
                <a:uLnTx/>
                <a:uFillTx/>
                <a:latin typeface="Calibri"/>
                <a:ea typeface="+mn-ea"/>
                <a:cs typeface="+mn-cs"/>
              </a:rPr>
              <a:pPr marL="0" marR="0" lvl="0" indent="0" algn="r" defTabSz="919154"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According to estimates by UNICEF, in 2015, over 115 million children did not attend primary school</a:t>
            </a:r>
          </a:p>
          <a:p>
            <a:r>
              <a:rPr lang="en-CA" dirty="0"/>
              <a:t>56% of children in school are not learning (World Bank)</a:t>
            </a:r>
          </a:p>
          <a:p>
            <a:r>
              <a:rPr lang="en-CA" dirty="0"/>
              <a:t>In West &amp; Central Africa, less than 45% students in Grade 6 achieved competency level in maths and reading</a:t>
            </a:r>
          </a:p>
          <a:p>
            <a:r>
              <a:rPr lang="en-CA" dirty="0"/>
              <a:t>In SA, majority of Grade 4 students displayed the capacity of Grade 1 (World Bank, 2018)</a:t>
            </a:r>
          </a:p>
          <a:p>
            <a:r>
              <a:rPr lang="en-CA" dirty="0"/>
              <a:t>Teacher absenteeism and ‘presenteeism’ </a:t>
            </a:r>
          </a:p>
          <a:p>
            <a:endParaRPr lang="en-US" dirty="0"/>
          </a:p>
          <a:p>
            <a:r>
              <a:rPr lang="en-US" dirty="0"/>
              <a:t>World Bank (2018). </a:t>
            </a:r>
            <a:r>
              <a:rPr lang="en-US" i="1" dirty="0"/>
              <a:t>Learning: To Realize Education’s Promise. </a:t>
            </a:r>
            <a:r>
              <a:rPr lang="en-US" i="0" dirty="0"/>
              <a:t>Washington: The World Bank. Retrieved from </a:t>
            </a:r>
            <a:r>
              <a:rPr lang="en-CA" dirty="0">
                <a:hlinkClick r:id="rId3"/>
              </a:rPr>
              <a:t>https://www.worldbank.org/en/publication/wdr2018</a:t>
            </a:r>
            <a:endParaRPr lang="en-CA" dirty="0"/>
          </a:p>
          <a:p>
            <a:endParaRPr lang="en-CA" i="0" dirty="0"/>
          </a:p>
          <a:p>
            <a:r>
              <a:rPr lang="en-CA" i="0" dirty="0"/>
              <a:t>Kenya is allowing pupils to re-take a year to ensure learning outcomes</a:t>
            </a:r>
          </a:p>
          <a:p>
            <a:r>
              <a:rPr lang="en-US" i="0" dirty="0"/>
              <a:t>https://www.devex.com/news/opinion-how-will-countries-make-up-for-lost-learning-during-the-pandemic-99453 </a:t>
            </a:r>
            <a:endParaRPr lang="en-CA" i="0" dirty="0"/>
          </a:p>
          <a:p>
            <a:r>
              <a:rPr lang="en-US" i="0" dirty="0"/>
              <a:t>https://www.nytimes.com/2020/08/05/world/africa/Kenya-cancels-school-year-coronavirus.html </a:t>
            </a:r>
            <a:endParaRPr lang="en-CA" i="0" dirty="0"/>
          </a:p>
          <a:p>
            <a:endParaRPr lang="en-US" i="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513173-708C-41F6-B918-200267073A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98808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30</a:t>
            </a:fld>
            <a:endParaRPr lang="en-US"/>
          </a:p>
        </p:txBody>
      </p:sp>
    </p:spTree>
    <p:extLst>
      <p:ext uri="{BB962C8B-B14F-4D97-AF65-F5344CB8AC3E}">
        <p14:creationId xmlns:p14="http://schemas.microsoft.com/office/powerpoint/2010/main" val="6209469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7638" y="1163638"/>
            <a:ext cx="4187825" cy="3141662"/>
          </a:xfrm>
        </p:spPr>
      </p:sp>
      <p:sp>
        <p:nvSpPr>
          <p:cNvPr id="3" name="Notes Placeholder 2"/>
          <p:cNvSpPr>
            <a:spLocks noGrp="1"/>
          </p:cNvSpPr>
          <p:nvPr>
            <p:ph type="body" idx="1"/>
          </p:nvPr>
        </p:nvSpPr>
        <p:spPr/>
        <p:txBody>
          <a:bodyPr/>
          <a:lstStyle/>
          <a:p>
            <a:pPr lvl="0"/>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31</a:t>
            </a:fld>
            <a:endParaRPr lang="en-US"/>
          </a:p>
        </p:txBody>
      </p:sp>
    </p:spTree>
    <p:extLst>
      <p:ext uri="{BB962C8B-B14F-4D97-AF65-F5344CB8AC3E}">
        <p14:creationId xmlns:p14="http://schemas.microsoft.com/office/powerpoint/2010/main" val="31631921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32</a:t>
            </a:fld>
            <a:endParaRPr lang="en-US"/>
          </a:p>
        </p:txBody>
      </p:sp>
    </p:spTree>
    <p:extLst>
      <p:ext uri="{BB962C8B-B14F-4D97-AF65-F5344CB8AC3E}">
        <p14:creationId xmlns:p14="http://schemas.microsoft.com/office/powerpoint/2010/main" val="25345459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7638" y="1163638"/>
            <a:ext cx="4187825" cy="3141662"/>
          </a:xfrm>
        </p:spPr>
      </p:sp>
      <p:sp>
        <p:nvSpPr>
          <p:cNvPr id="3" name="Notes Placeholder 2"/>
          <p:cNvSpPr>
            <a:spLocks noGrp="1"/>
          </p:cNvSpPr>
          <p:nvPr>
            <p:ph type="body" idx="1"/>
          </p:nvPr>
        </p:nvSpPr>
        <p:spPr/>
        <p:txBody>
          <a:bodyPr/>
          <a:lstStyle/>
          <a:p>
            <a:endParaRPr lang="en-US" dirty="0">
              <a:hlinkClick r:id="rId3"/>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513173-708C-41F6-B918-200267073A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49432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climate crisis is one of the defining issues of our world today. The science is clear: the drastic changes in global climate patterns starting in the mid-to-late twentieth century are attributable to the increasing level of greenhouse gases in our atmosphere, produced by human activities. The result of this change in climate patterns is apparent in the devastating storms, floods, and other natural disasters that have become a regular occurrence across the globe today. </a:t>
            </a:r>
          </a:p>
          <a:p>
            <a:endParaRPr lang="en-US" dirty="0"/>
          </a:p>
          <a:p>
            <a:r>
              <a:rPr lang="en-US" dirty="0"/>
              <a:t>The Commonwealth, which comprises 53 countries, is disproportionately affected by climate change, as many of its members are amongst the small or least developed states.</a:t>
            </a:r>
          </a:p>
          <a:p>
            <a:r>
              <a:rPr lang="en-US" dirty="0"/>
              <a:t>According to the </a:t>
            </a:r>
            <a:r>
              <a:rPr lang="en" i="1" dirty="0"/>
              <a:t>World Risk Index</a:t>
            </a:r>
            <a:r>
              <a:rPr lang="en" dirty="0"/>
              <a:t>, calculated by the </a:t>
            </a:r>
            <a:r>
              <a:rPr lang="en" dirty="0">
                <a:hlinkClick r:id="rId3"/>
              </a:rPr>
              <a:t>United Nations University</a:t>
            </a:r>
            <a:r>
              <a:rPr lang="en" dirty="0"/>
              <a:t> Institute for Environment and Human Security (UNU-EHS) and featured in the 2016 World Risk Report (WRR 2016), 9 out of the top 20 countries most at risk for natural disaster are Commonwealth countries.</a:t>
            </a:r>
          </a:p>
          <a:p>
            <a:pPr marL="0" marR="0" lvl="0" indent="0" algn="l" defTabSz="914400" rtl="0" eaLnBrk="1" fontAlgn="auto" latinLnBrk="0" hangingPunct="1">
              <a:lnSpc>
                <a:spcPct val="100000"/>
              </a:lnSpc>
              <a:spcBef>
                <a:spcPts val="0"/>
              </a:spcBef>
              <a:spcAft>
                <a:spcPts val="0"/>
              </a:spcAft>
              <a:buClrTx/>
              <a:buSzTx/>
              <a:buFontTx/>
              <a:buNone/>
              <a:tabLst/>
              <a:defRPr/>
            </a:pPr>
            <a:r>
              <a:rPr lang="en" dirty="0"/>
              <a:t>Climate related natural disasters have major, detrimental impacts on education. Events such as hurricanes, storms and floods can have catastrophic effects on the infrastructure, resources and systems of the education sector. Entire schools can be destroyed or irreparably damaged, leading to thousands of displaced students, unable to continue their education. Critical data and student records may be wiped out entirely, leaving the system in shambles, and learners and institutions in the dark. These impacts can effectively lead to the collapse of the education system in disaster affected areas.</a:t>
            </a:r>
            <a:endParaRPr lang="en-US" dirty="0">
              <a:cs typeface="Calibri"/>
            </a:endParaRPr>
          </a:p>
          <a:p>
            <a:endParaRPr lang="en-US" dirty="0"/>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34</a:t>
            </a:fld>
            <a:endParaRPr lang="en-US"/>
          </a:p>
        </p:txBody>
      </p:sp>
    </p:spTree>
    <p:extLst>
      <p:ext uri="{BB962C8B-B14F-4D97-AF65-F5344CB8AC3E}">
        <p14:creationId xmlns:p14="http://schemas.microsoft.com/office/powerpoint/2010/main" val="8165900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CA" dirty="0">
                <a:cs typeface="Calibri"/>
              </a:rPr>
              <a:t>The education sector, from primary to tertiary, contributes to both direct and indirect emissions, which impact on climate change, and environmental degradation, as well as incur associated economic costs. If we look strictly at contributions to emissions, the achievement of SDG4, </a:t>
            </a:r>
            <a:r>
              <a:rPr lang="en-CA" dirty="0"/>
              <a:t>under the current paradigm, </a:t>
            </a:r>
            <a:r>
              <a:rPr lang="en-CA" dirty="0">
                <a:cs typeface="Calibri"/>
              </a:rPr>
              <a:t> could potentially worsen the climate crisis.</a:t>
            </a:r>
          </a:p>
        </p:txBody>
      </p:sp>
      <p:sp>
        <p:nvSpPr>
          <p:cNvPr id="4" name="Slide Number Placeholder 3"/>
          <p:cNvSpPr>
            <a:spLocks noGrp="1"/>
          </p:cNvSpPr>
          <p:nvPr>
            <p:ph type="sldNum" sz="quarter" idx="5"/>
          </p:nvPr>
        </p:nvSpPr>
        <p:spPr/>
        <p:txBody>
          <a:bodyPr/>
          <a:lstStyle/>
          <a:p>
            <a:fld id="{4C316E7F-BDF2-4341-ACD7-6ED5AE1B1E63}" type="slidenum">
              <a:rPr lang="en-US" smtClean="0"/>
              <a:t>35</a:t>
            </a:fld>
            <a:endParaRPr lang="en-US"/>
          </a:p>
        </p:txBody>
      </p:sp>
    </p:spTree>
    <p:extLst>
      <p:ext uri="{BB962C8B-B14F-4D97-AF65-F5344CB8AC3E}">
        <p14:creationId xmlns:p14="http://schemas.microsoft.com/office/powerpoint/2010/main" val="36125497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a:t>Perh</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36</a:t>
            </a:fld>
            <a:endParaRPr lang="en-US"/>
          </a:p>
        </p:txBody>
      </p:sp>
    </p:spTree>
    <p:extLst>
      <p:ext uri="{BB962C8B-B14F-4D97-AF65-F5344CB8AC3E}">
        <p14:creationId xmlns:p14="http://schemas.microsoft.com/office/powerpoint/2010/main" val="3939702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5388" y="692150"/>
            <a:ext cx="4619625" cy="34655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38</a:t>
            </a:fld>
            <a:endParaRPr lang="en-US"/>
          </a:p>
        </p:txBody>
      </p:sp>
    </p:spTree>
    <p:extLst>
      <p:ext uri="{BB962C8B-B14F-4D97-AF65-F5344CB8AC3E}">
        <p14:creationId xmlns:p14="http://schemas.microsoft.com/office/powerpoint/2010/main" val="10430523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a:t>
            </a:fld>
            <a:endParaRPr lang="en-US"/>
          </a:p>
        </p:txBody>
      </p:sp>
    </p:spTree>
    <p:extLst>
      <p:ext uri="{BB962C8B-B14F-4D97-AF65-F5344CB8AC3E}">
        <p14:creationId xmlns:p14="http://schemas.microsoft.com/office/powerpoint/2010/main" val="37754347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648BB336-A23A-480D-A52C-6EA85BA22483}" type="slidenum">
              <a:rPr lang="en-CA" smtClean="0"/>
              <a:t>39</a:t>
            </a:fld>
            <a:endParaRPr lang="en-CA"/>
          </a:p>
        </p:txBody>
      </p:sp>
    </p:spTree>
    <p:extLst>
      <p:ext uri="{BB962C8B-B14F-4D97-AF65-F5344CB8AC3E}">
        <p14:creationId xmlns:p14="http://schemas.microsoft.com/office/powerpoint/2010/main" val="21703682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5388" y="692150"/>
            <a:ext cx="4619625" cy="3465513"/>
          </a:xfrm>
        </p:spPr>
      </p:sp>
      <p:sp>
        <p:nvSpPr>
          <p:cNvPr id="3" name="Notes Placeholder 2"/>
          <p:cNvSpPr>
            <a:spLocks noGrp="1"/>
          </p:cNvSpPr>
          <p:nvPr>
            <p:ph type="body" idx="1"/>
          </p:nvPr>
        </p:nvSpPr>
        <p:spPr/>
        <p:txBody>
          <a:bodyPr/>
          <a:lstStyle/>
          <a:p>
            <a:r>
              <a:rPr lang="en-US" dirty="0"/>
              <a:t>NZQA has developed a micro-credential framework to provide industry, employers, and/or the community to develop </a:t>
            </a:r>
            <a:r>
              <a:rPr lang="en-US" dirty="0" err="1"/>
              <a:t>programmes</a:t>
            </a:r>
            <a:r>
              <a:rPr lang="en-US" dirty="0"/>
              <a:t> and certify achievement of a coherent set of skills and knowledge and promote lifelong learning through an evidence-based measure of learning outcomes. See https://www.nzqa.govt.nz/providers-partners/approval-accreditation-and-registration/micro-credentials/ </a:t>
            </a:r>
          </a:p>
          <a:p>
            <a:endParaRPr lang="en-US" dirty="0"/>
          </a:p>
          <a:p>
            <a:r>
              <a:rPr lang="en-US" dirty="0"/>
              <a:t>Authentic learning: project based, experiential, portfolios, term-papers, case studies, etc.</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41</a:t>
            </a:fld>
            <a:endParaRPr lang="en-US"/>
          </a:p>
        </p:txBody>
      </p:sp>
    </p:spTree>
    <p:extLst>
      <p:ext uri="{BB962C8B-B14F-4D97-AF65-F5344CB8AC3E}">
        <p14:creationId xmlns:p14="http://schemas.microsoft.com/office/powerpoint/2010/main" val="175638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National Institute of Open Schooling in India runs a 24X7 Call Centre to help learners solve their academic, administrative and technical issues.</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42</a:t>
            </a:fld>
            <a:endParaRPr lang="en-US"/>
          </a:p>
        </p:txBody>
      </p:sp>
    </p:spTree>
    <p:extLst>
      <p:ext uri="{BB962C8B-B14F-4D97-AF65-F5344CB8AC3E}">
        <p14:creationId xmlns:p14="http://schemas.microsoft.com/office/powerpoint/2010/main" val="21370601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According to Marc Prensky, the dominant educational paradigm emphasizes individual achievement, which is defined as “A person doing something that benefits only (or principally) him or her (=an achievement).”  In the current paradigm, the focus is on the Acquisition of Skills and Competencies as well as Employability and Entrepreneurship – individualistic goals.</a:t>
            </a:r>
            <a:endParaRPr lang="en-US" sz="800" dirty="0">
              <a:cs typeface="Calibri" panose="020F0502020204030204"/>
            </a:endParaRPr>
          </a:p>
          <a:p>
            <a:endParaRPr lang="en-US" dirty="0"/>
          </a:p>
          <a:p>
            <a:r>
              <a:rPr lang="en-US" dirty="0">
                <a:cs typeface="Calibri"/>
              </a:rPr>
              <a:t>Under a transformative approach, the focus is on bettering </a:t>
            </a:r>
            <a:r>
              <a:rPr lang="en-US" dirty="0" err="1">
                <a:cs typeface="Calibri"/>
              </a:rPr>
              <a:t>soceity</a:t>
            </a:r>
            <a:r>
              <a:rPr lang="en-US" dirty="0">
                <a:cs typeface="Calibri"/>
              </a:rPr>
              <a:t> as a whole, what Prensky calls</a:t>
            </a:r>
            <a:r>
              <a:rPr lang="en-US" dirty="0"/>
              <a:t>  “real, world-improving accomplishment”.  In contrast to an achievement an accomplishment is “A person doing something (or being a part of something) that benefits others and the world outside of that person (=an accomplishment).” </a:t>
            </a:r>
            <a:endParaRPr lang="en-US" dirty="0">
              <a:cs typeface="Calibri"/>
            </a:endParaRPr>
          </a:p>
          <a:p>
            <a:r>
              <a:rPr lang="en-US" dirty="0"/>
              <a:t>And Prensky claims that this model “is far better for us because it liberates huge amounts of unused potential – the potential of our students – to improve our communities and our planet.</a:t>
            </a:r>
            <a:endParaRPr lang="en-US" dirty="0">
              <a:cs typeface="Calibri"/>
            </a:endParaRPr>
          </a:p>
          <a:p>
            <a:endParaRPr lang="en-US" sz="800" dirty="0">
              <a:cs typeface="Calibri"/>
            </a:endParaRPr>
          </a:p>
          <a:p>
            <a:r>
              <a:rPr lang="en-US" dirty="0"/>
              <a:t>Under the transformative approach, the focus is on Empowerment, Environmental Conservation, and Social Cohesion/Peace.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dirty="0">
                <a:solidFill>
                  <a:srgbClr val="000000"/>
                </a:solidFill>
              </a:rPr>
              <a:t>We need flexible learning (</a:t>
            </a:r>
            <a:r>
              <a:rPr lang="en-GB" sz="1200" b="1" i="1" dirty="0">
                <a:solidFill>
                  <a:srgbClr val="000000"/>
                </a:solidFill>
              </a:rPr>
              <a:t>anytime</a:t>
            </a:r>
            <a:r>
              <a:rPr lang="en-GB" sz="1200" i="1" dirty="0">
                <a:solidFill>
                  <a:srgbClr val="000000"/>
                </a:solidFill>
              </a:rPr>
              <a:t>, </a:t>
            </a:r>
            <a:r>
              <a:rPr lang="en-GB" sz="1200" b="1" i="1" dirty="0">
                <a:solidFill>
                  <a:srgbClr val="000000"/>
                </a:solidFill>
              </a:rPr>
              <a:t>anywhere</a:t>
            </a:r>
            <a:r>
              <a:rPr lang="en-GB" sz="1200" i="1" dirty="0">
                <a:solidFill>
                  <a:srgbClr val="000000"/>
                </a:solidFill>
              </a:rPr>
              <a:t>, </a:t>
            </a:r>
            <a:r>
              <a:rPr lang="en-GB" sz="1200" b="1" i="1" dirty="0">
                <a:solidFill>
                  <a:srgbClr val="000000"/>
                </a:solidFill>
              </a:rPr>
              <a:t>any resource</a:t>
            </a:r>
            <a:r>
              <a:rPr lang="en-GB" sz="1200" i="1" dirty="0">
                <a:solidFill>
                  <a:srgbClr val="000000"/>
                </a:solidFill>
              </a:rPr>
              <a:t>) that is </a:t>
            </a:r>
            <a:r>
              <a:rPr lang="en-GB" sz="1200" b="1" i="1" dirty="0">
                <a:solidFill>
                  <a:srgbClr val="000000"/>
                </a:solidFill>
              </a:rPr>
              <a:t>affordable</a:t>
            </a:r>
            <a:r>
              <a:rPr lang="en-GB" sz="1200" i="1" dirty="0">
                <a:solidFill>
                  <a:srgbClr val="000000"/>
                </a:solidFill>
              </a:rPr>
              <a:t> and </a:t>
            </a:r>
            <a:r>
              <a:rPr lang="en-GB" sz="1200" b="1" i="1" dirty="0">
                <a:solidFill>
                  <a:srgbClr val="000000"/>
                </a:solidFill>
              </a:rPr>
              <a:t>accessible, </a:t>
            </a:r>
            <a:r>
              <a:rPr lang="en-GB" sz="1200" i="1" dirty="0">
                <a:solidFill>
                  <a:srgbClr val="000000"/>
                </a:solidFill>
              </a:rPr>
              <a:t>that </a:t>
            </a:r>
            <a:r>
              <a:rPr lang="en-GB" sz="1200" b="1" i="1" dirty="0">
                <a:solidFill>
                  <a:srgbClr val="000000"/>
                </a:solidFill>
              </a:rPr>
              <a:t>empowers</a:t>
            </a:r>
            <a:r>
              <a:rPr lang="en-GB" sz="1200" i="1" dirty="0">
                <a:solidFill>
                  <a:srgbClr val="000000"/>
                </a:solidFill>
              </a:rPr>
              <a:t> learners to </a:t>
            </a:r>
            <a:r>
              <a:rPr lang="en-GB" sz="1200" b="1" i="1" dirty="0">
                <a:solidFill>
                  <a:srgbClr val="000000"/>
                </a:solidFill>
              </a:rPr>
              <a:t>access</a:t>
            </a:r>
            <a:r>
              <a:rPr lang="en-GB" sz="1200" i="1" dirty="0">
                <a:solidFill>
                  <a:srgbClr val="000000"/>
                </a:solidFill>
              </a:rPr>
              <a:t> quality educational opportunities to support </a:t>
            </a:r>
            <a:r>
              <a:rPr lang="en-GB" sz="1200" b="1" i="1" dirty="0">
                <a:solidFill>
                  <a:srgbClr val="000000"/>
                </a:solidFill>
              </a:rPr>
              <a:t>social change</a:t>
            </a:r>
            <a:r>
              <a:rPr lang="en-GB" sz="1200" i="1" dirty="0">
                <a:solidFill>
                  <a:srgbClr val="000000"/>
                </a:solidFill>
              </a:rPr>
              <a:t>,  create </a:t>
            </a:r>
            <a:r>
              <a:rPr lang="en-GB" sz="1200" b="1" i="1" dirty="0">
                <a:solidFill>
                  <a:srgbClr val="000000"/>
                </a:solidFill>
              </a:rPr>
              <a:t>global citizens, leave no one behind</a:t>
            </a:r>
            <a:r>
              <a:rPr lang="en-GB" sz="1200" i="1" dirty="0">
                <a:solidFill>
                  <a:srgbClr val="000000"/>
                </a:solidFill>
              </a:rPr>
              <a:t>, and contribute to </a:t>
            </a:r>
            <a:r>
              <a:rPr lang="en-GB" sz="1200" b="1" i="1" dirty="0">
                <a:solidFill>
                  <a:srgbClr val="000000"/>
                </a:solidFill>
              </a:rPr>
              <a:t>environmental conservation</a:t>
            </a:r>
            <a:r>
              <a:rPr lang="en-GB" sz="1200" i="1" dirty="0">
                <a:solidFill>
                  <a:srgbClr val="000000"/>
                </a:solidFill>
              </a:rPr>
              <a:t>.</a:t>
            </a:r>
            <a:endParaRPr lang="en-US" sz="1200" dirty="0">
              <a:solidFill>
                <a:srgbClr val="000000"/>
              </a:solidFill>
            </a:endParaRPr>
          </a:p>
          <a:p>
            <a:endParaRPr lang="en-US"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C316E7F-BDF2-4341-ACD7-6ED5AE1B1E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42459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7638" y="1163638"/>
            <a:ext cx="4187825" cy="3141662"/>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lvl="0"/>
            <a:fld id="{C4D64870-08A0-4789-874E-5E8988D908EF}" type="slidenum">
              <a:rPr lang="en-CA" smtClean="0"/>
              <a:t>6</a:t>
            </a:fld>
            <a:endParaRPr lang="en-CA"/>
          </a:p>
        </p:txBody>
      </p:sp>
    </p:spTree>
    <p:extLst>
      <p:ext uri="{BB962C8B-B14F-4D97-AF65-F5344CB8AC3E}">
        <p14:creationId xmlns:p14="http://schemas.microsoft.com/office/powerpoint/2010/main" val="1627548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8</a:t>
            </a:fld>
            <a:endParaRPr lang="en-US"/>
          </a:p>
        </p:txBody>
      </p:sp>
    </p:spTree>
    <p:extLst>
      <p:ext uri="{BB962C8B-B14F-4D97-AF65-F5344CB8AC3E}">
        <p14:creationId xmlns:p14="http://schemas.microsoft.com/office/powerpoint/2010/main" val="3283566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7638" y="1163638"/>
            <a:ext cx="4187825" cy="3141662"/>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lvl="0"/>
            <a:fld id="{C4D64870-08A0-4789-874E-5E8988D908EF}" type="slidenum">
              <a:rPr lang="en-CA" smtClean="0"/>
              <a:t>9</a:t>
            </a:fld>
            <a:endParaRPr lang="en-CA"/>
          </a:p>
        </p:txBody>
      </p:sp>
    </p:spTree>
    <p:extLst>
      <p:ext uri="{BB962C8B-B14F-4D97-AF65-F5344CB8AC3E}">
        <p14:creationId xmlns:p14="http://schemas.microsoft.com/office/powerpoint/2010/main" val="40241646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10</a:t>
            </a:fld>
            <a:endParaRPr lang="en-US"/>
          </a:p>
        </p:txBody>
      </p:sp>
    </p:spTree>
    <p:extLst>
      <p:ext uri="{BB962C8B-B14F-4D97-AF65-F5344CB8AC3E}">
        <p14:creationId xmlns:p14="http://schemas.microsoft.com/office/powerpoint/2010/main" val="35777718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7638" y="1163638"/>
            <a:ext cx="4187825" cy="3141662"/>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lvl="0"/>
            <a:fld id="{C4D64870-08A0-4789-874E-5E8988D908EF}" type="slidenum">
              <a:rPr lang="en-CA" smtClean="0"/>
              <a:t>11</a:t>
            </a:fld>
            <a:endParaRPr lang="en-CA"/>
          </a:p>
        </p:txBody>
      </p:sp>
    </p:spTree>
    <p:extLst>
      <p:ext uri="{BB962C8B-B14F-4D97-AF65-F5344CB8AC3E}">
        <p14:creationId xmlns:p14="http://schemas.microsoft.com/office/powerpoint/2010/main" val="2878729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Netherlands, during the COVID19 pandemic, learning loss of about 3 percentile points or 0.08 standard deviations was recorded in a study. Losses are up to 55% larger among students from less-educated homes. </a:t>
            </a:r>
            <a:endParaRPr lang="en-CA" dirty="0"/>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12</a:t>
            </a:fld>
            <a:endParaRPr lang="en-US"/>
          </a:p>
        </p:txBody>
      </p:sp>
    </p:spTree>
    <p:extLst>
      <p:ext uri="{BB962C8B-B14F-4D97-AF65-F5344CB8AC3E}">
        <p14:creationId xmlns:p14="http://schemas.microsoft.com/office/powerpoint/2010/main" val="41237079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2.xml"/><Relationship Id="rId4" Type="http://schemas.microsoft.com/office/2007/relationships/hdphoto" Target="../media/hdphoto2.wdp"/></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3.xml"/><Relationship Id="rId4" Type="http://schemas.microsoft.com/office/2007/relationships/hdphoto" Target="../media/hdphoto2.wdp"/></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197033"/>
            <a:ext cx="8548476" cy="4547062"/>
          </a:xfrm>
        </p:spPr>
        <p:txBody>
          <a:bodyPr>
            <a:noAutofit/>
          </a:bodyPr>
          <a:lstStyle>
            <a:lvl1pPr algn="ctr">
              <a:defRPr lang="en-US" sz="6000" kern="1200" dirty="0">
                <a:solidFill>
                  <a:srgbClr val="302A7E"/>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9527" y="5860473"/>
            <a:ext cx="9134473" cy="997526"/>
          </a:xfrm>
        </p:spPr>
        <p:txBody>
          <a:bodyPr>
            <a:normAutofit/>
          </a:bodyPr>
          <a:lstStyle>
            <a:lvl1pPr marL="0" indent="0" algn="ctr">
              <a:buNone/>
              <a:defRPr sz="2000">
                <a:solidFill>
                  <a:srgbClr val="302A7E"/>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7" name="Picture 6" descr="A close up of a sign&#10;&#10;Description generated with very high confidence">
            <a:extLst>
              <a:ext uri="{FF2B5EF4-FFF2-40B4-BE49-F238E27FC236}">
                <a16:creationId xmlns:a16="http://schemas.microsoft.com/office/drawing/2014/main" id="{F4D7DFE4-1F98-4B17-AFE2-49588C35111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2421" y="328067"/>
            <a:ext cx="2861107" cy="752588"/>
          </a:xfrm>
          <a:prstGeom prst="rect">
            <a:avLst/>
          </a:prstGeom>
        </p:spPr>
      </p:pic>
    </p:spTree>
    <p:extLst>
      <p:ext uri="{BB962C8B-B14F-4D97-AF65-F5344CB8AC3E}">
        <p14:creationId xmlns:p14="http://schemas.microsoft.com/office/powerpoint/2010/main" val="436023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3832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9481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
        <p:nvSpPr>
          <p:cNvPr id="3" name="Title 2">
            <a:extLst>
              <a:ext uri="{FF2B5EF4-FFF2-40B4-BE49-F238E27FC236}">
                <a16:creationId xmlns:a16="http://schemas.microsoft.com/office/drawing/2014/main" id="{CA638D24-859D-43EA-A843-AECF59974E8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123600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338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4551153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450474" y="755274"/>
            <a:ext cx="1225926" cy="1225926"/>
          </a:xfrm>
          <a:prstGeom prst="rect">
            <a:avLst/>
          </a:prstGeom>
        </p:spPr>
      </p:pic>
      <p:sp>
        <p:nvSpPr>
          <p:cNvPr id="17" name="Text Placeholder 16"/>
          <p:cNvSpPr>
            <a:spLocks noGrp="1"/>
          </p:cNvSpPr>
          <p:nvPr>
            <p:ph type="body" sz="quarter" idx="10" hasCustomPrompt="1"/>
          </p:nvPr>
        </p:nvSpPr>
        <p:spPr>
          <a:xfrm>
            <a:off x="533400" y="2195286"/>
            <a:ext cx="7772400" cy="1081314"/>
          </a:xfrm>
        </p:spPr>
        <p:txBody>
          <a:bodyPr/>
          <a:lstStyle>
            <a:lvl1pPr marL="0" indent="0">
              <a:buNone/>
              <a:defRPr sz="6000" i="1"/>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a:t>Presentation Title</a:t>
            </a:r>
          </a:p>
        </p:txBody>
      </p:sp>
      <p:sp>
        <p:nvSpPr>
          <p:cNvPr id="19" name="Text Placeholder 18"/>
          <p:cNvSpPr>
            <a:spLocks noGrp="1"/>
          </p:cNvSpPr>
          <p:nvPr>
            <p:ph type="body" sz="quarter" idx="11" hasCustomPrompt="1"/>
          </p:nvPr>
        </p:nvSpPr>
        <p:spPr>
          <a:xfrm>
            <a:off x="533400" y="3276600"/>
            <a:ext cx="7772400" cy="1143000"/>
          </a:xfrm>
        </p:spPr>
        <p:txBody>
          <a:bodyPr/>
          <a:lstStyle>
            <a:lvl1pPr marL="0" indent="0">
              <a:buNone/>
              <a:defRPr sz="4000" i="1"/>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a:t>Presentation Subtitle</a:t>
            </a:r>
            <a:endParaRPr lang="en-CA" dirty="0"/>
          </a:p>
        </p:txBody>
      </p:sp>
      <p:sp>
        <p:nvSpPr>
          <p:cNvPr id="21" name="Text Placeholder 20"/>
          <p:cNvSpPr>
            <a:spLocks noGrp="1"/>
          </p:cNvSpPr>
          <p:nvPr>
            <p:ph type="body" sz="quarter" idx="12" hasCustomPrompt="1"/>
          </p:nvPr>
        </p:nvSpPr>
        <p:spPr>
          <a:xfrm>
            <a:off x="533400" y="4648200"/>
            <a:ext cx="77724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a:t>Presenter Name</a:t>
            </a:r>
          </a:p>
          <a:p>
            <a:pPr lvl="0">
              <a:spcBef>
                <a:spcPct val="0"/>
              </a:spcBef>
            </a:pPr>
            <a:r>
              <a:rPr lang="en-US" dirty="0"/>
              <a:t>Title</a:t>
            </a:r>
            <a:endParaRPr lang="en-CA" dirty="0"/>
          </a:p>
        </p:txBody>
      </p:sp>
    </p:spTree>
    <p:extLst>
      <p:ext uri="{BB962C8B-B14F-4D97-AF65-F5344CB8AC3E}">
        <p14:creationId xmlns:p14="http://schemas.microsoft.com/office/powerpoint/2010/main" val="37997372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ur Background">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81026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9439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6177139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4/13/2021</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21251161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_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199"/>
            <a:ext cx="8382000" cy="4816475"/>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4/13/2021</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33549265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j-lt"/>
              </a:defRPr>
            </a:lvl1pPr>
            <a:lvl2pPr>
              <a:defRPr lang="en-US" dirty="0" smtClean="0">
                <a:solidFill>
                  <a:schemeClr val="accent1">
                    <a:lumMod val="50000"/>
                  </a:schemeClr>
                </a:solidFill>
                <a:latin typeface="+mj-lt"/>
              </a:defRPr>
            </a:lvl2pPr>
            <a:lvl3pPr>
              <a:defRPr lang="en-US" dirty="0" smtClean="0">
                <a:solidFill>
                  <a:schemeClr val="accent1">
                    <a:lumMod val="50000"/>
                  </a:schemeClr>
                </a:solidFill>
                <a:latin typeface="+mj-lt"/>
              </a:defRPr>
            </a:lvl3pPr>
            <a:lvl4pPr>
              <a:defRPr lang="en-US" dirty="0" smtClean="0">
                <a:solidFill>
                  <a:schemeClr val="accent1">
                    <a:lumMod val="50000"/>
                  </a:schemeClr>
                </a:solidFill>
                <a:latin typeface="+mj-lt"/>
              </a:defRPr>
            </a:lvl4pPr>
            <a:lvl5pPr>
              <a:defRPr lang="en-US" dirty="0">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4/13/2021</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38083769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4251" t="34288" r="28719" b="20525"/>
          <a:stretch/>
        </p:blipFill>
        <p:spPr bwMode="auto">
          <a:xfrm>
            <a:off x="1378858" y="1596571"/>
            <a:ext cx="7474856"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378858" y="304800"/>
            <a:ext cx="7467600" cy="1128604"/>
          </a:xfrm>
        </p:spPr>
        <p:txBody>
          <a:bodyPr anchor="ctr"/>
          <a:lstStyle>
            <a:lvl1pPr>
              <a:defRPr sz="4000" i="1">
                <a:solidFill>
                  <a:schemeClr val="accent1">
                    <a:lumMod val="50000"/>
                  </a:schemeClr>
                </a:solidFill>
              </a:defRPr>
            </a:lvl1pPr>
          </a:lstStyle>
          <a:p>
            <a:r>
              <a:rPr lang="en-US" dirty="0"/>
              <a:t>Feature slide</a:t>
            </a:r>
          </a:p>
        </p:txBody>
      </p:sp>
      <p:sp>
        <p:nvSpPr>
          <p:cNvPr id="11" name="Text Placeholder 10"/>
          <p:cNvSpPr>
            <a:spLocks noGrp="1"/>
          </p:cNvSpPr>
          <p:nvPr>
            <p:ph type="body" sz="quarter" idx="10" hasCustomPrompt="1"/>
          </p:nvPr>
        </p:nvSpPr>
        <p:spPr>
          <a:xfrm rot="16200000">
            <a:off x="-2447472" y="2980872"/>
            <a:ext cx="6342744" cy="9906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a:t>Subtitle</a:t>
            </a:r>
            <a:endParaRPr lang="en-CA" dirty="0"/>
          </a:p>
        </p:txBody>
      </p:sp>
      <p:sp>
        <p:nvSpPr>
          <p:cNvPr id="13" name="Text Placeholder 12"/>
          <p:cNvSpPr>
            <a:spLocks noGrp="1"/>
          </p:cNvSpPr>
          <p:nvPr>
            <p:ph type="body" sz="quarter" idx="11" hasCustomPrompt="1"/>
          </p:nvPr>
        </p:nvSpPr>
        <p:spPr>
          <a:xfrm>
            <a:off x="1600200" y="1752600"/>
            <a:ext cx="3516313"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19732406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7037" t="34288" r="28719" b="20525"/>
          <a:stretch/>
        </p:blipFill>
        <p:spPr bwMode="auto">
          <a:xfrm>
            <a:off x="232229" y="1596571"/>
            <a:ext cx="862148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232229" y="304800"/>
            <a:ext cx="8614229" cy="1128604"/>
          </a:xfrm>
        </p:spPr>
        <p:txBody>
          <a:bodyPr anchor="ctr"/>
          <a:lstStyle>
            <a:lvl1pPr>
              <a:defRPr sz="4000" i="1">
                <a:solidFill>
                  <a:schemeClr val="accent1">
                    <a:lumMod val="50000"/>
                  </a:schemeClr>
                </a:solidFill>
              </a:defRPr>
            </a:lvl1pPr>
          </a:lstStyle>
          <a:p>
            <a:r>
              <a:rPr lang="en-US" dirty="0"/>
              <a:t>Feature slide</a:t>
            </a:r>
          </a:p>
        </p:txBody>
      </p:sp>
      <p:sp>
        <p:nvSpPr>
          <p:cNvPr id="13" name="Text Placeholder 12"/>
          <p:cNvSpPr>
            <a:spLocks noGrp="1"/>
          </p:cNvSpPr>
          <p:nvPr>
            <p:ph type="body" sz="quarter" idx="11" hasCustomPrompt="1"/>
          </p:nvPr>
        </p:nvSpPr>
        <p:spPr>
          <a:xfrm>
            <a:off x="457200" y="1788886"/>
            <a:ext cx="3516313"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30522252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and Content 5">
    <p:spTree>
      <p:nvGrpSpPr>
        <p:cNvPr id="1" name=""/>
        <p:cNvGrpSpPr/>
        <p:nvPr/>
      </p:nvGrpSpPr>
      <p:grpSpPr>
        <a:xfrm>
          <a:off x="0" y="0"/>
          <a:ext cx="0" cy="0"/>
          <a:chOff x="0" y="0"/>
          <a:chExt cx="0" cy="0"/>
        </a:xfrm>
      </p:grpSpPr>
      <p:sp>
        <p:nvSpPr>
          <p:cNvPr id="2" name="Title 1"/>
          <p:cNvSpPr>
            <a:spLocks noGrp="1"/>
          </p:cNvSpPr>
          <p:nvPr>
            <p:ph type="title"/>
          </p:nvPr>
        </p:nvSpPr>
        <p:spPr>
          <a:xfrm>
            <a:off x="1981200" y="889000"/>
            <a:ext cx="6934200" cy="1016000"/>
          </a:xfrm>
        </p:spPr>
        <p:txBody>
          <a:bodyPr/>
          <a:lstStyle>
            <a:lvl1pPr>
              <a:defRPr b="1"/>
            </a:lvl1pPr>
          </a:lstStyle>
          <a:p>
            <a:r>
              <a:rPr lang="en-US" dirty="0"/>
              <a:t>Click to edit Master title style</a:t>
            </a:r>
          </a:p>
        </p:txBody>
      </p:sp>
      <p:sp>
        <p:nvSpPr>
          <p:cNvPr id="3" name="Content Placeholder 2"/>
          <p:cNvSpPr>
            <a:spLocks noGrp="1"/>
          </p:cNvSpPr>
          <p:nvPr>
            <p:ph sz="half" idx="1"/>
          </p:nvPr>
        </p:nvSpPr>
        <p:spPr>
          <a:xfrm>
            <a:off x="1828803" y="2313925"/>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
        <p:nvSpPr>
          <p:cNvPr id="5" name="Content Placeholder 2"/>
          <p:cNvSpPr>
            <a:spLocks noGrp="1"/>
          </p:cNvSpPr>
          <p:nvPr>
            <p:ph sz="half" idx="10"/>
          </p:nvPr>
        </p:nvSpPr>
        <p:spPr>
          <a:xfrm>
            <a:off x="5410200" y="2311400"/>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Tree>
    <p:extLst>
      <p:ext uri="{BB962C8B-B14F-4D97-AF65-F5344CB8AC3E}">
        <p14:creationId xmlns:p14="http://schemas.microsoft.com/office/powerpoint/2010/main" val="41932273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Custom Layout">
    <p:bg>
      <p:bgRef idx="1001">
        <a:schemeClr val="bg1"/>
      </p:bgRef>
    </p:bg>
    <p:spTree>
      <p:nvGrpSpPr>
        <p:cNvPr id="1" name=""/>
        <p:cNvGrpSpPr/>
        <p:nvPr/>
      </p:nvGrpSpPr>
      <p:grpSpPr>
        <a:xfrm>
          <a:off x="0" y="0"/>
          <a:ext cx="0" cy="0"/>
          <a:chOff x="0" y="0"/>
          <a:chExt cx="0" cy="0"/>
        </a:xfrm>
      </p:grpSpPr>
      <p:sp>
        <p:nvSpPr>
          <p:cNvPr id="3" name="Title 1"/>
          <p:cNvSpPr>
            <a:spLocks noGrp="1"/>
          </p:cNvSpPr>
          <p:nvPr>
            <p:ph type="title"/>
          </p:nvPr>
        </p:nvSpPr>
        <p:spPr>
          <a:xfrm>
            <a:off x="304800" y="168166"/>
            <a:ext cx="8382000" cy="1265238"/>
          </a:xfrm>
        </p:spPr>
        <p:txBody>
          <a:bodyPr/>
          <a:lstStyle/>
          <a:p>
            <a:r>
              <a:rPr lang="en-US" dirty="0"/>
              <a:t>Click to edit Master title style</a:t>
            </a:r>
          </a:p>
        </p:txBody>
      </p:sp>
    </p:spTree>
    <p:extLst>
      <p:ext uri="{BB962C8B-B14F-4D97-AF65-F5344CB8AC3E}">
        <p14:creationId xmlns:p14="http://schemas.microsoft.com/office/powerpoint/2010/main" val="1638007961"/>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and Content with 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4/13/2021</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27869347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4_Custom Layou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itle 4"/>
          <p:cNvSpPr>
            <a:spLocks noGrp="1"/>
          </p:cNvSpPr>
          <p:nvPr>
            <p:ph type="title"/>
          </p:nvPr>
        </p:nvSpPr>
        <p:spPr/>
        <p:txBody>
          <a:bodyPr/>
          <a:lstStyle/>
          <a:p>
            <a:r>
              <a:rPr lang="en-US"/>
              <a:t>Click to edit Master title style</a:t>
            </a:r>
          </a:p>
        </p:txBody>
      </p:sp>
      <p:sp>
        <p:nvSpPr>
          <p:cNvPr id="7" name="Rectangle 6"/>
          <p:cNvSpPr/>
          <p:nvPr userDrawn="1"/>
        </p:nvSpPr>
        <p:spPr>
          <a:xfrm>
            <a:off x="0" y="6324600"/>
            <a:ext cx="9144000" cy="533400"/>
          </a:xfrm>
          <a:prstGeom prst="rect">
            <a:avLst/>
          </a:prstGeom>
          <a:gradFill>
            <a:gsLst>
              <a:gs pos="0">
                <a:srgbClr val="AED255"/>
              </a:gs>
              <a:gs pos="100000">
                <a:srgbClr val="00B197"/>
              </a:gs>
              <a:gs pos="100000">
                <a:schemeClr val="accent1">
                  <a:tint val="23500"/>
                  <a:satMod val="16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2" descr="\\06-CLS-01\Users\DTremblay\Desktop\COL logos New\PDF files download\COL_Logo_Crest_white_cmyk.t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686800" y="6388030"/>
            <a:ext cx="304800" cy="393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0745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itle 4"/>
          <p:cNvSpPr>
            <a:spLocks noGrp="1"/>
          </p:cNvSpPr>
          <p:nvPr>
            <p:ph type="title"/>
          </p:nvPr>
        </p:nvSpPr>
        <p:spPr>
          <a:xfrm>
            <a:off x="381000" y="0"/>
            <a:ext cx="8229600" cy="1265238"/>
          </a:xfrm>
        </p:spPr>
        <p:txBody>
          <a:bodyPr/>
          <a:lstStyle>
            <a:lvl1pPr>
              <a:defRPr b="1">
                <a:solidFill>
                  <a:srgbClr val="005000"/>
                </a:solidFill>
              </a:defRPr>
            </a:lvl1pPr>
          </a:lstStyle>
          <a:p>
            <a:r>
              <a:rPr lang="en-US" dirty="0"/>
              <a:t>Click to edit Master title style</a:t>
            </a:r>
          </a:p>
        </p:txBody>
      </p:sp>
    </p:spTree>
    <p:extLst>
      <p:ext uri="{BB962C8B-B14F-4D97-AF65-F5344CB8AC3E}">
        <p14:creationId xmlns:p14="http://schemas.microsoft.com/office/powerpoint/2010/main" val="492877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43762" y="0"/>
            <a:ext cx="9143999" cy="6894285"/>
          </a:xfrm>
          <a:prstGeom prst="rect">
            <a:avLst/>
          </a:prstGeom>
        </p:spPr>
      </p:pic>
      <p:sp>
        <p:nvSpPr>
          <p:cNvPr id="2" name="Title 1"/>
          <p:cNvSpPr>
            <a:spLocks noGrp="1"/>
          </p:cNvSpPr>
          <p:nvPr>
            <p:ph type="title"/>
          </p:nvPr>
        </p:nvSpPr>
        <p:spPr>
          <a:xfrm>
            <a:off x="341524" y="122464"/>
            <a:ext cx="8548476"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16482365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cSld name="Title Slide 1">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730375"/>
            <a:ext cx="7543800" cy="2308225"/>
          </a:xfrm>
          <a:effectLst/>
        </p:spPr>
        <p:txBody>
          <a:bodyPr>
            <a:noAutofit/>
          </a:bodyPr>
          <a:lstStyle>
            <a:lvl1pPr>
              <a:defRPr sz="5400">
                <a:solidFill>
                  <a:schemeClr val="tx1"/>
                </a:solidFill>
                <a:latin typeface="+mj-lt"/>
              </a:defRPr>
            </a:lvl1pPr>
          </a:lstStyle>
          <a:p>
            <a:r>
              <a:rPr lang="en-US" dirty="0"/>
              <a:t>Click to edit Master title style</a:t>
            </a:r>
          </a:p>
        </p:txBody>
      </p:sp>
      <p:sp>
        <p:nvSpPr>
          <p:cNvPr id="3" name="Subtitle 2"/>
          <p:cNvSpPr>
            <a:spLocks noGrp="1"/>
          </p:cNvSpPr>
          <p:nvPr>
            <p:ph type="subTitle" idx="1"/>
          </p:nvPr>
        </p:nvSpPr>
        <p:spPr>
          <a:xfrm>
            <a:off x="762000" y="4495800"/>
            <a:ext cx="7543800" cy="1752600"/>
          </a:xfrm>
        </p:spPr>
        <p:txBody>
          <a:bodyPr>
            <a:normAutofit/>
          </a:bodyPr>
          <a:lstStyle>
            <a:lvl1pPr marL="0" indent="0" algn="ctr">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EA612F8D-39B6-4B06-A68C-2CED7CB40ECC}" type="datetimeFigureOut">
              <a:rPr lang="en-US"/>
              <a:pPr>
                <a:defRPr/>
              </a:pPr>
              <a:t>4/13/2021</a:t>
            </a:fld>
            <a:endParaRPr lang="en-US"/>
          </a:p>
        </p:txBody>
      </p:sp>
      <p:sp>
        <p:nvSpPr>
          <p:cNvPr id="8"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sz="1000" dirty="0">
                <a:solidFill>
                  <a:schemeClr val="bg1"/>
                </a:solidFill>
                <a:latin typeface="+mn-lt"/>
              </a:defRPr>
            </a:lvl1pPr>
          </a:lstStyle>
          <a:p>
            <a:pPr>
              <a:defRPr/>
            </a:pPr>
            <a:endParaRPr lang="en-US" dirty="0"/>
          </a:p>
        </p:txBody>
      </p:sp>
      <p:sp>
        <p:nvSpPr>
          <p:cNvPr id="9"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31806E18-9C89-4DF9-981C-68129960BC67}" type="slidenum">
              <a:rPr lang="en-US"/>
              <a:pPr>
                <a:defRPr/>
              </a:pPr>
              <a:t>‹#›</a:t>
            </a:fld>
            <a:endParaRPr lang="en-US" dirty="0"/>
          </a:p>
        </p:txBody>
      </p:sp>
    </p:spTree>
    <p:extLst>
      <p:ext uri="{BB962C8B-B14F-4D97-AF65-F5344CB8AC3E}">
        <p14:creationId xmlns:p14="http://schemas.microsoft.com/office/powerpoint/2010/main" val="15396050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Title and Content4">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1828800" y="584202"/>
            <a:ext cx="7010400" cy="1265239"/>
          </a:xfrm>
        </p:spPr>
        <p:txBody>
          <a:bodyPr/>
          <a:lstStyle>
            <a:lvl1pPr>
              <a:defRPr b="1">
                <a:solidFill>
                  <a:srgbClr val="463691"/>
                </a:solidFill>
              </a:defRPr>
            </a:lvl1pPr>
          </a:lstStyle>
          <a:p>
            <a:r>
              <a:rPr lang="en-US" dirty="0"/>
              <a:t>Click to edit Master title style</a:t>
            </a:r>
          </a:p>
        </p:txBody>
      </p:sp>
      <p:sp>
        <p:nvSpPr>
          <p:cNvPr id="6" name="Content Placeholder 2"/>
          <p:cNvSpPr>
            <a:spLocks noGrp="1"/>
          </p:cNvSpPr>
          <p:nvPr>
            <p:ph idx="1"/>
          </p:nvPr>
        </p:nvSpPr>
        <p:spPr>
          <a:xfrm>
            <a:off x="1828800" y="2006600"/>
            <a:ext cx="70104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300" y="5905500"/>
            <a:ext cx="1028700" cy="685800"/>
          </a:xfrm>
          <a:prstGeom prst="rect">
            <a:avLst/>
          </a:prstGeom>
        </p:spPr>
      </p:pic>
    </p:spTree>
    <p:extLst>
      <p:ext uri="{BB962C8B-B14F-4D97-AF65-F5344CB8AC3E}">
        <p14:creationId xmlns:p14="http://schemas.microsoft.com/office/powerpoint/2010/main" val="18187071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4/13/2021</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40207821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221A48"/>
                </a:solidFill>
              </a:rPr>
              <a:pPr>
                <a:defRPr/>
              </a:pPr>
              <a:t>4/13/2021</a:t>
            </a:fld>
            <a:endParaRPr lang="en-US">
              <a:solidFill>
                <a:srgbClr val="221A48"/>
              </a:solidFil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rPr>
              <a:pPr>
                <a:defRPr/>
              </a:pPr>
              <a:t>‹#›</a:t>
            </a:fld>
            <a:endParaRPr lang="en-US">
              <a:solidFill>
                <a:srgbClr val="221A48"/>
              </a:solidFil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153345222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020447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6967920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450474" y="755274"/>
            <a:ext cx="1225926" cy="1225926"/>
          </a:xfrm>
          <a:prstGeom prst="rect">
            <a:avLst/>
          </a:prstGeom>
        </p:spPr>
      </p:pic>
      <p:sp>
        <p:nvSpPr>
          <p:cNvPr id="17" name="Text Placeholder 16"/>
          <p:cNvSpPr>
            <a:spLocks noGrp="1"/>
          </p:cNvSpPr>
          <p:nvPr>
            <p:ph type="body" sz="quarter" idx="10" hasCustomPrompt="1"/>
          </p:nvPr>
        </p:nvSpPr>
        <p:spPr>
          <a:xfrm>
            <a:off x="533400" y="2195286"/>
            <a:ext cx="7772400" cy="1081314"/>
          </a:xfrm>
        </p:spPr>
        <p:txBody>
          <a:bodyPr/>
          <a:lstStyle>
            <a:lvl1pPr marL="0" indent="0">
              <a:buNone/>
              <a:defRPr sz="6000" i="1"/>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a:t>Presentation Title</a:t>
            </a:r>
          </a:p>
        </p:txBody>
      </p:sp>
      <p:sp>
        <p:nvSpPr>
          <p:cNvPr id="19" name="Text Placeholder 18"/>
          <p:cNvSpPr>
            <a:spLocks noGrp="1"/>
          </p:cNvSpPr>
          <p:nvPr>
            <p:ph type="body" sz="quarter" idx="11" hasCustomPrompt="1"/>
          </p:nvPr>
        </p:nvSpPr>
        <p:spPr>
          <a:xfrm>
            <a:off x="533400" y="3276600"/>
            <a:ext cx="7772400" cy="1143000"/>
          </a:xfrm>
        </p:spPr>
        <p:txBody>
          <a:bodyPr/>
          <a:lstStyle>
            <a:lvl1pPr marL="0" indent="0">
              <a:buNone/>
              <a:defRPr sz="4000" i="1"/>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a:t>Presentation Subtitle</a:t>
            </a:r>
            <a:endParaRPr lang="en-CA" dirty="0"/>
          </a:p>
        </p:txBody>
      </p:sp>
      <p:sp>
        <p:nvSpPr>
          <p:cNvPr id="21" name="Text Placeholder 20"/>
          <p:cNvSpPr>
            <a:spLocks noGrp="1"/>
          </p:cNvSpPr>
          <p:nvPr>
            <p:ph type="body" sz="quarter" idx="12" hasCustomPrompt="1"/>
          </p:nvPr>
        </p:nvSpPr>
        <p:spPr>
          <a:xfrm>
            <a:off x="533400" y="4648200"/>
            <a:ext cx="77724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a:t>Presenter Name</a:t>
            </a:r>
          </a:p>
          <a:p>
            <a:pPr lvl="0">
              <a:spcBef>
                <a:spcPct val="0"/>
              </a:spcBef>
            </a:pPr>
            <a:r>
              <a:rPr lang="en-US" dirty="0"/>
              <a:t>Title</a:t>
            </a:r>
            <a:endParaRPr lang="en-CA" dirty="0"/>
          </a:p>
        </p:txBody>
      </p:sp>
    </p:spTree>
    <p:extLst>
      <p:ext uri="{BB962C8B-B14F-4D97-AF65-F5344CB8AC3E}">
        <p14:creationId xmlns:p14="http://schemas.microsoft.com/office/powerpoint/2010/main" val="39223028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Colour Background">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89167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2"/>
          <p:cNvSpPr txBox="1">
            <a:spLocks/>
          </p:cNvSpPr>
          <p:nvPr userDrawn="1"/>
        </p:nvSpPr>
        <p:spPr bwMode="auto">
          <a:xfrm>
            <a:off x="2296638" y="2362201"/>
            <a:ext cx="4550724" cy="2133599"/>
          </a:xfrm>
          <a:prstGeom prst="round2DiagRect">
            <a:avLst/>
          </a:prstGeom>
          <a:solidFill>
            <a:srgbClr val="FFFFFF">
              <a:alpha val="69804"/>
            </a:srgb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sz="4800" b="0" cap="none" dirty="0"/>
              <a:t>Section Title</a:t>
            </a:r>
          </a:p>
        </p:txBody>
      </p:sp>
    </p:spTree>
    <p:extLst>
      <p:ext uri="{BB962C8B-B14F-4D97-AF65-F5344CB8AC3E}">
        <p14:creationId xmlns:p14="http://schemas.microsoft.com/office/powerpoint/2010/main" val="24768454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4/13/2021</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2987774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41524" y="122464"/>
            <a:ext cx="8548476"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5358698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_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4/13/2021</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30348118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n-lt"/>
              </a:defRPr>
            </a:lvl1pPr>
            <a:lvl2pPr>
              <a:defRPr lang="en-US" dirty="0" smtClean="0">
                <a:solidFill>
                  <a:schemeClr val="accent1">
                    <a:lumMod val="50000"/>
                  </a:schemeClr>
                </a:solidFill>
                <a:latin typeface="+mn-lt"/>
              </a:defRPr>
            </a:lvl2pPr>
            <a:lvl3pPr>
              <a:defRPr lang="en-US" dirty="0" smtClean="0">
                <a:solidFill>
                  <a:schemeClr val="accent1">
                    <a:lumMod val="50000"/>
                  </a:schemeClr>
                </a:solidFill>
                <a:latin typeface="+mn-lt"/>
              </a:defRPr>
            </a:lvl3pPr>
            <a:lvl4pPr>
              <a:defRPr lang="en-US" dirty="0" smtClean="0">
                <a:solidFill>
                  <a:schemeClr val="accent1">
                    <a:lumMod val="50000"/>
                  </a:schemeClr>
                </a:solidFill>
                <a:latin typeface="+mn-lt"/>
              </a:defRPr>
            </a:lvl4pPr>
            <a:lvl5pPr>
              <a:defRPr lang="en-US" dirty="0">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4/13/2021</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1800653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4251" t="34288" r="28719" b="20525"/>
          <a:stretch/>
        </p:blipFill>
        <p:spPr bwMode="auto">
          <a:xfrm>
            <a:off x="1378858" y="1596571"/>
            <a:ext cx="7474856"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378858" y="304800"/>
            <a:ext cx="7467600" cy="1128604"/>
          </a:xfrm>
        </p:spPr>
        <p:txBody>
          <a:bodyPr anchor="ctr"/>
          <a:lstStyle>
            <a:lvl1pPr>
              <a:defRPr sz="4000" i="1">
                <a:solidFill>
                  <a:schemeClr val="accent1">
                    <a:lumMod val="50000"/>
                  </a:schemeClr>
                </a:solidFill>
              </a:defRPr>
            </a:lvl1pPr>
          </a:lstStyle>
          <a:p>
            <a:r>
              <a:rPr lang="en-US" dirty="0"/>
              <a:t>Feature slide</a:t>
            </a:r>
          </a:p>
        </p:txBody>
      </p:sp>
      <p:sp>
        <p:nvSpPr>
          <p:cNvPr id="11" name="Text Placeholder 10"/>
          <p:cNvSpPr>
            <a:spLocks noGrp="1"/>
          </p:cNvSpPr>
          <p:nvPr>
            <p:ph type="body" sz="quarter" idx="10" hasCustomPrompt="1"/>
          </p:nvPr>
        </p:nvSpPr>
        <p:spPr>
          <a:xfrm rot="16200000">
            <a:off x="-2447472" y="2980872"/>
            <a:ext cx="6342744" cy="9906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a:t>Subtitle</a:t>
            </a:r>
            <a:endParaRPr lang="en-CA" dirty="0"/>
          </a:p>
        </p:txBody>
      </p:sp>
      <p:sp>
        <p:nvSpPr>
          <p:cNvPr id="13" name="Text Placeholder 12"/>
          <p:cNvSpPr>
            <a:spLocks noGrp="1"/>
          </p:cNvSpPr>
          <p:nvPr>
            <p:ph type="body" sz="quarter" idx="11" hasCustomPrompt="1"/>
          </p:nvPr>
        </p:nvSpPr>
        <p:spPr>
          <a:xfrm>
            <a:off x="1600200" y="1752600"/>
            <a:ext cx="3516313"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40510271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7037" t="34288" r="28719" b="20525"/>
          <a:stretch/>
        </p:blipFill>
        <p:spPr bwMode="auto">
          <a:xfrm>
            <a:off x="232229" y="1596571"/>
            <a:ext cx="862148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232229" y="304800"/>
            <a:ext cx="8614229" cy="1128604"/>
          </a:xfrm>
        </p:spPr>
        <p:txBody>
          <a:bodyPr anchor="ctr"/>
          <a:lstStyle>
            <a:lvl1pPr>
              <a:defRPr sz="4000" i="1">
                <a:solidFill>
                  <a:schemeClr val="accent1">
                    <a:lumMod val="50000"/>
                  </a:schemeClr>
                </a:solidFill>
              </a:defRPr>
            </a:lvl1pPr>
          </a:lstStyle>
          <a:p>
            <a:r>
              <a:rPr lang="en-US" dirty="0"/>
              <a:t>Feature slide</a:t>
            </a:r>
          </a:p>
        </p:txBody>
      </p:sp>
      <p:sp>
        <p:nvSpPr>
          <p:cNvPr id="13" name="Text Placeholder 12"/>
          <p:cNvSpPr>
            <a:spLocks noGrp="1"/>
          </p:cNvSpPr>
          <p:nvPr>
            <p:ph type="body" sz="quarter" idx="11" hasCustomPrompt="1"/>
          </p:nvPr>
        </p:nvSpPr>
        <p:spPr>
          <a:xfrm>
            <a:off x="457200" y="1788886"/>
            <a:ext cx="3516313"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20343547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7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716538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2A3BE769-AF63-4D2A-86F7-4B10F2F31F41}" type="datetimeFigureOut">
              <a:rPr lang="en-US" smtClean="0"/>
              <a:pPr/>
              <a:t>4/13/2021</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43E9C5E1-D8D3-491F-A7F8-8F13586B4902}" type="slidenum">
              <a:rPr lang="en-US" smtClean="0"/>
              <a:pPr/>
              <a:t>‹#›</a:t>
            </a:fld>
            <a:endParaRPr lang="en-US" dirty="0"/>
          </a:p>
        </p:txBody>
      </p:sp>
    </p:spTree>
    <p:extLst>
      <p:ext uri="{BB962C8B-B14F-4D97-AF65-F5344CB8AC3E}">
        <p14:creationId xmlns:p14="http://schemas.microsoft.com/office/powerpoint/2010/main" val="42395771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11650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1362075"/>
          </a:xfrm>
        </p:spPr>
        <p:txBody>
          <a:bodyPr anchor="t">
            <a:noAutofit/>
          </a:bodyPr>
          <a:lstStyle>
            <a:lvl1pPr algn="ctr">
              <a:defRPr sz="6000" b="1" cap="all">
                <a:solidFill>
                  <a:schemeClr val="tx1"/>
                </a:solidFill>
              </a:defRPr>
            </a:lvl1pPr>
          </a:lstStyle>
          <a:p>
            <a:r>
              <a:rPr lang="en-US"/>
              <a:t>Click to edit Master title style</a:t>
            </a:r>
            <a:endParaRPr lang="en-US" dirty="0"/>
          </a:p>
        </p:txBody>
      </p:sp>
      <p:pic>
        <p:nvPicPr>
          <p:cNvPr id="3074" name="Picture 2" descr="\\06-CLS-01\Users\DTremblay\Desktop\COL logos New\PDF files download\COL_Logo_Crest_white_cmyk.t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858000" y="4856250"/>
            <a:ext cx="1255712" cy="16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6098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28DCB3B6-DD3D-4688-B2DA-67A68AF60A39}" type="datetimeFigureOut">
              <a:rPr lang="en-US" smtClean="0"/>
              <a:t>4/13/2021</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C59F171-9360-40F9-8699-ED3BDFBFD52C}" type="slidenum">
              <a:rPr lang="en-US" smtClean="0"/>
              <a:t>‹#›</a:t>
            </a:fld>
            <a:endParaRPr lang="en-US"/>
          </a:p>
        </p:txBody>
      </p:sp>
    </p:spTree>
    <p:extLst>
      <p:ext uri="{BB962C8B-B14F-4D97-AF65-F5344CB8AC3E}">
        <p14:creationId xmlns:p14="http://schemas.microsoft.com/office/powerpoint/2010/main" val="352415740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4/13/2021</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2427642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Title and Content 5">
    <p:spTree>
      <p:nvGrpSpPr>
        <p:cNvPr id="1" name=""/>
        <p:cNvGrpSpPr/>
        <p:nvPr/>
      </p:nvGrpSpPr>
      <p:grpSpPr>
        <a:xfrm>
          <a:off x="0" y="0"/>
          <a:ext cx="0" cy="0"/>
          <a:chOff x="0" y="0"/>
          <a:chExt cx="0" cy="0"/>
        </a:xfrm>
      </p:grpSpPr>
      <p:sp>
        <p:nvSpPr>
          <p:cNvPr id="2" name="Title 1"/>
          <p:cNvSpPr>
            <a:spLocks noGrp="1"/>
          </p:cNvSpPr>
          <p:nvPr>
            <p:ph type="title"/>
          </p:nvPr>
        </p:nvSpPr>
        <p:spPr>
          <a:xfrm>
            <a:off x="1981200" y="889000"/>
            <a:ext cx="6934200" cy="1016000"/>
          </a:xfrm>
        </p:spPr>
        <p:txBody>
          <a:bodyPr/>
          <a:lstStyle>
            <a:lvl1pPr>
              <a:defRPr b="1"/>
            </a:lvl1pPr>
          </a:lstStyle>
          <a:p>
            <a:r>
              <a:rPr lang="en-US" dirty="0"/>
              <a:t>Click to edit Master title style</a:t>
            </a:r>
          </a:p>
        </p:txBody>
      </p:sp>
      <p:sp>
        <p:nvSpPr>
          <p:cNvPr id="3" name="Content Placeholder 2"/>
          <p:cNvSpPr>
            <a:spLocks noGrp="1"/>
          </p:cNvSpPr>
          <p:nvPr>
            <p:ph sz="half" idx="1"/>
          </p:nvPr>
        </p:nvSpPr>
        <p:spPr>
          <a:xfrm>
            <a:off x="1828803" y="2313925"/>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
        <p:nvSpPr>
          <p:cNvPr id="5" name="Content Placeholder 2"/>
          <p:cNvSpPr>
            <a:spLocks noGrp="1"/>
          </p:cNvSpPr>
          <p:nvPr>
            <p:ph sz="half" idx="10"/>
          </p:nvPr>
        </p:nvSpPr>
        <p:spPr>
          <a:xfrm>
            <a:off x="5410200" y="2311400"/>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Tree>
    <p:extLst>
      <p:ext uri="{BB962C8B-B14F-4D97-AF65-F5344CB8AC3E}">
        <p14:creationId xmlns:p14="http://schemas.microsoft.com/office/powerpoint/2010/main" val="38441758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itle and Content1">
    <p:spTree>
      <p:nvGrpSpPr>
        <p:cNvPr id="1" name=""/>
        <p:cNvGrpSpPr/>
        <p:nvPr/>
      </p:nvGrpSpPr>
      <p:grpSpPr>
        <a:xfrm>
          <a:off x="0" y="0"/>
          <a:ext cx="0" cy="0"/>
          <a:chOff x="0" y="0"/>
          <a:chExt cx="0" cy="0"/>
        </a:xfrm>
      </p:grpSpPr>
      <p:sp>
        <p:nvSpPr>
          <p:cNvPr id="2" name="Title 1"/>
          <p:cNvSpPr>
            <a:spLocks noGrp="1"/>
          </p:cNvSpPr>
          <p:nvPr>
            <p:ph type="title"/>
          </p:nvPr>
        </p:nvSpPr>
        <p:spPr>
          <a:xfrm>
            <a:off x="2590800" y="889000"/>
            <a:ext cx="6781800" cy="1016000"/>
          </a:xfrm>
        </p:spPr>
        <p:txBody>
          <a:bodyPr/>
          <a:lstStyle/>
          <a:p>
            <a:r>
              <a:rPr lang="en-US" dirty="0"/>
              <a:t>Click to edit Master title style</a:t>
            </a:r>
          </a:p>
        </p:txBody>
      </p:sp>
      <p:sp>
        <p:nvSpPr>
          <p:cNvPr id="4" name="Content Placeholder 3"/>
          <p:cNvSpPr>
            <a:spLocks noGrp="1"/>
          </p:cNvSpPr>
          <p:nvPr>
            <p:ph sz="quarter" idx="10"/>
          </p:nvPr>
        </p:nvSpPr>
        <p:spPr>
          <a:xfrm>
            <a:off x="1752600" y="2209800"/>
            <a:ext cx="7696200" cy="4343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0499517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userDrawn="1">
  <p:cSld name="Section Header 2">
    <p:bg>
      <p:bgPr>
        <a:solidFill>
          <a:srgbClr val="FFFFFF"/>
        </a:solidFill>
        <a:effectLst/>
      </p:bgPr>
    </p:bg>
    <p:spTree>
      <p:nvGrpSpPr>
        <p:cNvPr id="1" name=""/>
        <p:cNvGrpSpPr/>
        <p:nvPr/>
      </p:nvGrpSpPr>
      <p:grpSpPr>
        <a:xfrm>
          <a:off x="0" y="0"/>
          <a:ext cx="0" cy="0"/>
          <a:chOff x="0" y="0"/>
          <a:chExt cx="0" cy="0"/>
        </a:xfrm>
      </p:grpSpPr>
      <p:sp>
        <p:nvSpPr>
          <p:cNvPr id="3" name="Rectangle 2"/>
          <p:cNvSpPr/>
          <p:nvPr userDrawn="1"/>
        </p:nvSpPr>
        <p:spPr>
          <a:xfrm>
            <a:off x="0" y="4343400"/>
            <a:ext cx="9144000" cy="2641600"/>
          </a:xfrm>
          <a:prstGeom prst="rect">
            <a:avLst/>
          </a:prstGeom>
          <a:gradFill>
            <a:gsLst>
              <a:gs pos="79000">
                <a:srgbClr val="463691"/>
              </a:gs>
              <a:gs pos="0">
                <a:srgbClr val="E8F0F1">
                  <a:lumMod val="0"/>
                  <a:lumOff val="10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457200" y="1457325"/>
            <a:ext cx="8229600" cy="1362075"/>
          </a:xfrm>
        </p:spPr>
        <p:txBody>
          <a:bodyPr anchor="t">
            <a:noAutofit/>
          </a:bodyPr>
          <a:lstStyle>
            <a:lvl1pPr algn="ctr">
              <a:defRPr sz="4800" b="1" cap="all">
                <a:solidFill>
                  <a:srgbClr val="463691"/>
                </a:solidFill>
              </a:defRPr>
            </a:lvl1pPr>
          </a:lstStyle>
          <a:p>
            <a:r>
              <a:rPr lang="en-US" dirty="0"/>
              <a:t>Click to edit Master title style</a:t>
            </a:r>
          </a:p>
        </p:txBody>
      </p:sp>
      <p:pic>
        <p:nvPicPr>
          <p:cNvPr id="1027" name="Picture 3" descr="C:\Users\hakkou\Desktop\Untitled-1.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flipH="1" flipV="1">
            <a:off x="7265462" y="5293784"/>
            <a:ext cx="1954738" cy="179281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239000" y="5156200"/>
            <a:ext cx="1600200" cy="1066800"/>
          </a:xfrm>
          <a:prstGeom prst="rect">
            <a:avLst/>
          </a:prstGeom>
        </p:spPr>
      </p:pic>
    </p:spTree>
    <p:extLst>
      <p:ext uri="{BB962C8B-B14F-4D97-AF65-F5344CB8AC3E}">
        <p14:creationId xmlns:p14="http://schemas.microsoft.com/office/powerpoint/2010/main" val="376469582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itle and Content2">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4" name="Title 1"/>
          <p:cNvSpPr>
            <a:spLocks noGrp="1"/>
          </p:cNvSpPr>
          <p:nvPr>
            <p:ph type="title"/>
          </p:nvPr>
        </p:nvSpPr>
        <p:spPr>
          <a:xfrm>
            <a:off x="1828800" y="584202"/>
            <a:ext cx="7315200" cy="1265239"/>
          </a:xfrm>
        </p:spPr>
        <p:txBody>
          <a:bodyPr/>
          <a:lstStyle>
            <a:lvl1pPr>
              <a:defRPr b="1">
                <a:solidFill>
                  <a:srgbClr val="463691"/>
                </a:solidFill>
              </a:defRPr>
            </a:lvl1pPr>
          </a:lstStyle>
          <a:p>
            <a:r>
              <a:rPr lang="en-US" dirty="0"/>
              <a:t>Click to edit Master title style</a:t>
            </a:r>
          </a:p>
        </p:txBody>
      </p:sp>
      <p:sp>
        <p:nvSpPr>
          <p:cNvPr id="5" name="Content Placeholder 2"/>
          <p:cNvSpPr>
            <a:spLocks noGrp="1"/>
          </p:cNvSpPr>
          <p:nvPr>
            <p:ph idx="1"/>
          </p:nvPr>
        </p:nvSpPr>
        <p:spPr>
          <a:xfrm>
            <a:off x="1828800" y="2006600"/>
            <a:ext cx="73152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228600"/>
            <a:ext cx="1028700" cy="685800"/>
          </a:xfrm>
          <a:prstGeom prst="rect">
            <a:avLst/>
          </a:prstGeom>
        </p:spPr>
      </p:pic>
    </p:spTree>
    <p:extLst>
      <p:ext uri="{BB962C8B-B14F-4D97-AF65-F5344CB8AC3E}">
        <p14:creationId xmlns:p14="http://schemas.microsoft.com/office/powerpoint/2010/main" val="8422678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8019776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221A48"/>
                </a:solidFill>
              </a:rPr>
              <a:pPr>
                <a:defRPr/>
              </a:pPr>
              <a:t>4/13/2021</a:t>
            </a:fld>
            <a:endParaRPr lang="en-US">
              <a:solidFill>
                <a:srgbClr val="221A48"/>
              </a:solidFil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rPr>
              <a:pPr>
                <a:defRPr/>
              </a:pPr>
              <a:t>‹#›</a:t>
            </a:fld>
            <a:endParaRPr lang="en-US">
              <a:solidFill>
                <a:srgbClr val="221A48"/>
              </a:solidFil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12265752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65238"/>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B24FEF68-1DF4-4F6E-A05D-5BF6B8B9D51C}" type="datetimeFigureOut">
              <a:rPr lang="en-US"/>
              <a:pPr>
                <a:defRPr/>
              </a:pPr>
              <a:t>4/13/2021</a:t>
            </a:fld>
            <a:endParaRPr lang="en-US"/>
          </a:p>
        </p:txBody>
      </p:sp>
      <p:sp>
        <p:nvSpPr>
          <p:cNvPr id="6" name="Footer Placeholder 5"/>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7" name="Slide Number Placeholder 6"/>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FCDA34AD-6052-4FEB-B563-1F3DA7236264}" type="slidenum">
              <a:rPr lang="en-US"/>
              <a:pPr>
                <a:defRPr/>
              </a:pPr>
              <a:t>‹#›</a:t>
            </a:fld>
            <a:endParaRPr lang="en-US"/>
          </a:p>
        </p:txBody>
      </p:sp>
    </p:spTree>
    <p:extLst>
      <p:ext uri="{BB962C8B-B14F-4D97-AF65-F5344CB8AC3E}">
        <p14:creationId xmlns:p14="http://schemas.microsoft.com/office/powerpoint/2010/main" val="4581866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2367131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7505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userDrawn="1">
  <p:cSld name="1_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6" y="6176965"/>
            <a:ext cx="604303" cy="681037"/>
          </a:xfrm>
          <a:prstGeom prst="rect">
            <a:avLst/>
          </a:prstGeom>
        </p:spPr>
      </p:pic>
      <p:sp>
        <p:nvSpPr>
          <p:cNvPr id="7" name="Title 6">
            <a:extLst>
              <a:ext uri="{FF2B5EF4-FFF2-40B4-BE49-F238E27FC236}">
                <a16:creationId xmlns:a16="http://schemas.microsoft.com/office/drawing/2014/main" id="{DE2666A1-610A-4079-A759-A5F5596BC4C9}"/>
              </a:ext>
            </a:extLst>
          </p:cNvPr>
          <p:cNvSpPr>
            <a:spLocks noGrp="1"/>
          </p:cNvSpPr>
          <p:nvPr>
            <p:ph type="title"/>
          </p:nvPr>
        </p:nvSpPr>
        <p:spPr/>
        <p:txBody>
          <a:bodyPr/>
          <a:lstStyle/>
          <a:p>
            <a:r>
              <a:rPr lang="en-US"/>
              <a:t>Click to edit Master title style</a:t>
            </a:r>
            <a:endParaRPr lang="en-CA"/>
          </a:p>
        </p:txBody>
      </p:sp>
    </p:spTree>
    <p:extLst>
      <p:ext uri="{BB962C8B-B14F-4D97-AF65-F5344CB8AC3E}">
        <p14:creationId xmlns:p14="http://schemas.microsoft.com/office/powerpoint/2010/main" val="3236484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E268A64-886C-4C10-892C-7239958BDDF7}"/>
              </a:ext>
            </a:extLst>
          </p:cNvPr>
          <p:cNvPicPr>
            <a:picLocks noChangeAspect="1"/>
          </p:cNvPicPr>
          <p:nvPr/>
        </p:nvPicPr>
        <p:blipFill>
          <a:blip r:embed="rId2"/>
          <a:srcRect l="15728" r="26935" b="47056"/>
          <a:stretch>
            <a:fillRect/>
          </a:stretch>
        </p:blipFill>
        <p:spPr>
          <a:xfrm>
            <a:off x="0" y="873719"/>
            <a:ext cx="9143997" cy="5984281"/>
          </a:xfrm>
          <a:prstGeom prst="rect">
            <a:avLst/>
          </a:prstGeom>
          <a:noFill/>
          <a:ln cap="flat">
            <a:noFill/>
          </a:ln>
        </p:spPr>
      </p:pic>
      <p:sp>
        <p:nvSpPr>
          <p:cNvPr id="3" name="Content Placeholder 2">
            <a:extLst>
              <a:ext uri="{FF2B5EF4-FFF2-40B4-BE49-F238E27FC236}">
                <a16:creationId xmlns:a16="http://schemas.microsoft.com/office/drawing/2014/main" id="{E824B701-51CB-49F4-9883-C4D30C89B7F2}"/>
              </a:ext>
            </a:extLst>
          </p:cNvPr>
          <p:cNvSpPr txBox="1">
            <a:spLocks noGrp="1"/>
          </p:cNvSpPr>
          <p:nvPr>
            <p:ph idx="4294967295"/>
          </p:nvPr>
        </p:nvSpPr>
        <p:spPr>
          <a:xfrm>
            <a:off x="304797" y="1600200"/>
            <a:ext cx="8381998" cy="4572000"/>
          </a:xfrm>
          <a:solidFill>
            <a:srgbClr val="FFFFFF">
              <a:alpha val="69804"/>
            </a:srgbClr>
          </a:solidFill>
        </p:spPr>
        <p:txBody>
          <a:bodyPr/>
          <a:lstStyle>
            <a:lvl1pPr>
              <a:defRPr>
                <a:latin typeface="Times New Roman"/>
              </a:defRPr>
            </a:lvl1pPr>
            <a:lvl2pPr>
              <a:defRPr>
                <a:latin typeface="Times New Roman"/>
              </a:defRPr>
            </a:lvl2pPr>
            <a:lvl3pPr>
              <a:defRPr>
                <a:latin typeface="Times New Roman"/>
              </a:defRPr>
            </a:lvl3pPr>
            <a:lvl4pPr>
              <a:defRPr>
                <a:latin typeface="Times New Roman"/>
              </a:defRPr>
            </a:lvl4pPr>
            <a:lvl5pPr>
              <a:defRPr>
                <a:latin typeface="Times New Roman"/>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DECB56-2DD4-436E-81E3-B9447359A0D9}"/>
              </a:ext>
            </a:extLst>
          </p:cNvPr>
          <p:cNvSpPr txBox="1">
            <a:spLocks noGrp="1"/>
          </p:cNvSpPr>
          <p:nvPr>
            <p:ph type="dt" sz="quarter" idx="7"/>
          </p:nvPr>
        </p:nvSpPr>
        <p:spPr>
          <a:xfrm>
            <a:off x="457202" y="6416674"/>
            <a:ext cx="2133599" cy="365129"/>
          </a:xfrm>
          <a:prstGeom prst="rect">
            <a:avLst/>
          </a:prstGeom>
          <a:noFill/>
          <a:ln>
            <a:noFill/>
          </a:ln>
        </p:spPr>
        <p:txBody>
          <a:bodyPr vert="horz" wrap="square" lIns="91440" tIns="45720" rIns="91440" bIns="45720" anchor="t" anchorCtr="0" compatLnSpc="1">
            <a:noAutofit/>
          </a:bodyPr>
          <a:lstStyle>
            <a:lvl1pPr marL="0" marR="0" lvl="0" indent="0" algn="l" defTabSz="342900" rtl="0" fontAlgn="auto" hangingPunct="1">
              <a:lnSpc>
                <a:spcPct val="100000"/>
              </a:lnSpc>
              <a:spcBef>
                <a:spcPts val="0"/>
              </a:spcBef>
              <a:spcAft>
                <a:spcPts val="0"/>
              </a:spcAft>
              <a:buNone/>
              <a:tabLst/>
              <a:defRPr lang="en-US" sz="1350" b="0" i="0" u="none" strike="noStrike" kern="1200" cap="none" spc="0" baseline="0">
                <a:solidFill>
                  <a:srgbClr val="221A48"/>
                </a:solidFill>
                <a:uFillTx/>
                <a:latin typeface="Times New Roman"/>
              </a:defRPr>
            </a:lvl1pPr>
          </a:lstStyle>
          <a:p>
            <a:pPr lvl="0"/>
            <a:fld id="{5E035F56-7276-4F18-BE1E-0E9A91C062D0}" type="datetime1">
              <a:rPr lang="en-US"/>
              <a:pPr lvl="0"/>
              <a:t>4/13/2021</a:t>
            </a:fld>
            <a:endParaRPr lang="en-US"/>
          </a:p>
        </p:txBody>
      </p:sp>
      <p:sp>
        <p:nvSpPr>
          <p:cNvPr id="5" name="Footer Placeholder 4">
            <a:extLst>
              <a:ext uri="{FF2B5EF4-FFF2-40B4-BE49-F238E27FC236}">
                <a16:creationId xmlns:a16="http://schemas.microsoft.com/office/drawing/2014/main" id="{ECFEBDC9-7D82-40A9-930B-0A818CFD574D}"/>
              </a:ext>
            </a:extLst>
          </p:cNvPr>
          <p:cNvSpPr txBox="1">
            <a:spLocks noGrp="1"/>
          </p:cNvSpPr>
          <p:nvPr>
            <p:ph type="ftr" sz="quarter" idx="9"/>
          </p:nvPr>
        </p:nvSpPr>
        <p:spPr>
          <a:xfrm>
            <a:off x="3124203" y="6416674"/>
            <a:ext cx="2895598" cy="365129"/>
          </a:xfrm>
          <a:prstGeom prst="rect">
            <a:avLst/>
          </a:prstGeom>
          <a:noFill/>
          <a:ln>
            <a:noFill/>
          </a:ln>
        </p:spPr>
        <p:txBody>
          <a:bodyPr vert="horz" wrap="square" lIns="91440" tIns="45720" rIns="91440" bIns="45720" anchor="t" anchorCtr="0" compatLnSpc="1">
            <a:noAutofit/>
          </a:bodyPr>
          <a:lstStyle>
            <a:lvl1pPr marL="0" marR="0" lvl="0" indent="0" algn="l" defTabSz="342900" rtl="0" fontAlgn="auto" hangingPunct="1">
              <a:lnSpc>
                <a:spcPct val="100000"/>
              </a:lnSpc>
              <a:spcBef>
                <a:spcPts val="0"/>
              </a:spcBef>
              <a:spcAft>
                <a:spcPts val="0"/>
              </a:spcAft>
              <a:buNone/>
              <a:tabLst/>
              <a:defRPr lang="en-US" sz="1350" b="0" i="0" u="none" strike="noStrike" kern="1200" cap="none" spc="0" baseline="0">
                <a:solidFill>
                  <a:srgbClr val="221A48"/>
                </a:solidFill>
                <a:uFillTx/>
                <a:latin typeface="Times New Roman"/>
              </a:defRPr>
            </a:lvl1pPr>
          </a:lstStyle>
          <a:p>
            <a:pPr lvl="0"/>
            <a:endParaRPr lang="en-US"/>
          </a:p>
        </p:txBody>
      </p:sp>
      <p:sp>
        <p:nvSpPr>
          <p:cNvPr id="6" name="Slide Number Placeholder 5">
            <a:extLst>
              <a:ext uri="{FF2B5EF4-FFF2-40B4-BE49-F238E27FC236}">
                <a16:creationId xmlns:a16="http://schemas.microsoft.com/office/drawing/2014/main" id="{34E11B82-65DA-4FBF-9EC7-A6BC192C8594}"/>
              </a:ext>
            </a:extLst>
          </p:cNvPr>
          <p:cNvSpPr txBox="1">
            <a:spLocks noGrp="1"/>
          </p:cNvSpPr>
          <p:nvPr>
            <p:ph type="sldNum" sz="quarter" idx="8"/>
          </p:nvPr>
        </p:nvSpPr>
        <p:spPr>
          <a:xfrm>
            <a:off x="6553203" y="6416674"/>
            <a:ext cx="2133599" cy="365129"/>
          </a:xfrm>
          <a:prstGeom prst="rect">
            <a:avLst/>
          </a:prstGeom>
          <a:noFill/>
          <a:ln>
            <a:noFill/>
          </a:ln>
        </p:spPr>
        <p:txBody>
          <a:bodyPr vert="horz" wrap="square" lIns="91440" tIns="45720" rIns="91440" bIns="45720" anchor="t" anchorCtr="0" compatLnSpc="1">
            <a:noAutofit/>
          </a:bodyPr>
          <a:lstStyle>
            <a:lvl1pPr marL="0" marR="0" lvl="0" indent="0" algn="l" defTabSz="342900" rtl="0" fontAlgn="auto" hangingPunct="1">
              <a:lnSpc>
                <a:spcPct val="100000"/>
              </a:lnSpc>
              <a:spcBef>
                <a:spcPts val="0"/>
              </a:spcBef>
              <a:spcAft>
                <a:spcPts val="0"/>
              </a:spcAft>
              <a:buNone/>
              <a:tabLst/>
              <a:defRPr lang="en-US" sz="1350" b="0" i="0" u="none" strike="noStrike" kern="1200" cap="none" spc="0" baseline="0">
                <a:solidFill>
                  <a:srgbClr val="221A48"/>
                </a:solidFill>
                <a:uFillTx/>
                <a:latin typeface="Times New Roman"/>
              </a:defRPr>
            </a:lvl1pPr>
          </a:lstStyle>
          <a:p>
            <a:pPr lvl="0"/>
            <a:fld id="{EC04BC70-824F-4D30-A54F-83EB7E2FDC8E}" type="slidenum">
              <a:t>‹#›</a:t>
            </a:fld>
            <a:endParaRPr lang="en-US"/>
          </a:p>
        </p:txBody>
      </p:sp>
      <p:sp>
        <p:nvSpPr>
          <p:cNvPr id="7" name="Title 1">
            <a:extLst>
              <a:ext uri="{FF2B5EF4-FFF2-40B4-BE49-F238E27FC236}">
                <a16:creationId xmlns:a16="http://schemas.microsoft.com/office/drawing/2014/main" id="{A0D4BAF6-8018-44ED-B873-5A2DB0BE45B7}"/>
              </a:ext>
            </a:extLst>
          </p:cNvPr>
          <p:cNvSpPr txBox="1">
            <a:spLocks noGrp="1"/>
          </p:cNvSpPr>
          <p:nvPr>
            <p:ph type="title"/>
          </p:nvPr>
        </p:nvSpPr>
        <p:spPr>
          <a:xfrm>
            <a:off x="304797" y="168167"/>
            <a:ext cx="8381998" cy="1265236"/>
          </a:xfrm>
        </p:spPr>
        <p:txBody>
          <a:bodyPr/>
          <a:lstStyle>
            <a:lvl1pPr>
              <a:defRPr sz="3000"/>
            </a:lvl1pPr>
          </a:lstStyle>
          <a:p>
            <a:pPr lvl="0"/>
            <a:r>
              <a:rPr lang="en-US"/>
              <a:t>Click to edit Master title style</a:t>
            </a:r>
          </a:p>
        </p:txBody>
      </p:sp>
    </p:spTree>
    <p:extLst>
      <p:ext uri="{BB962C8B-B14F-4D97-AF65-F5344CB8AC3E}">
        <p14:creationId xmlns:p14="http://schemas.microsoft.com/office/powerpoint/2010/main" val="13016848"/>
      </p:ext>
    </p:extLst>
  </p:cSld>
  <p:clrMapOvr>
    <a:masterClrMapping/>
  </p:clrMapOvr>
  <p:hf sldNum="0"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6" y="6176965"/>
            <a:ext cx="604303" cy="681037"/>
          </a:xfrm>
          <a:prstGeom prst="rect">
            <a:avLst/>
          </a:prstGeom>
        </p:spPr>
      </p:pic>
    </p:spTree>
    <p:extLst>
      <p:ext uri="{BB962C8B-B14F-4D97-AF65-F5344CB8AC3E}">
        <p14:creationId xmlns:p14="http://schemas.microsoft.com/office/powerpoint/2010/main" val="39834231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C6226D1-507B-4181-AB81-CC21E8FA969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515351" y="5990883"/>
            <a:ext cx="540939" cy="812836"/>
          </a:xfrm>
          <a:prstGeom prst="rect">
            <a:avLst/>
          </a:prstGeom>
        </p:spPr>
      </p:pic>
      <p:sp>
        <p:nvSpPr>
          <p:cNvPr id="3" name="Title 2">
            <a:extLst>
              <a:ext uri="{FF2B5EF4-FFF2-40B4-BE49-F238E27FC236}">
                <a16:creationId xmlns:a16="http://schemas.microsoft.com/office/drawing/2014/main" id="{28046DC9-78FD-4CB1-95D0-0D4B9B2CCC9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00708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526670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91670-CE94-45BF-8B8A-B11DC6801F04}"/>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ED8D4F13-CBDE-40A3-A73C-7AD01D4A9DB6}"/>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21D2E554-ED60-451D-B58A-61E519C5E1F9}"/>
              </a:ext>
            </a:extLst>
          </p:cNvPr>
          <p:cNvSpPr>
            <a:spLocks noGrp="1"/>
          </p:cNvSpPr>
          <p:nvPr>
            <p:ph type="dt" sz="half" idx="10"/>
          </p:nvPr>
        </p:nvSpPr>
        <p:spPr/>
        <p:txBody>
          <a:bodyPr/>
          <a:lstStyle/>
          <a:p>
            <a:fld id="{A97D18EB-106F-49CE-A610-DC875C16AA46}" type="datetimeFigureOut">
              <a:rPr lang="en-US" smtClean="0"/>
              <a:t>4/13/2021</a:t>
            </a:fld>
            <a:endParaRPr lang="en-US"/>
          </a:p>
        </p:txBody>
      </p:sp>
      <p:sp>
        <p:nvSpPr>
          <p:cNvPr id="5" name="Footer Placeholder 4">
            <a:extLst>
              <a:ext uri="{FF2B5EF4-FFF2-40B4-BE49-F238E27FC236}">
                <a16:creationId xmlns:a16="http://schemas.microsoft.com/office/drawing/2014/main" id="{8CEF5513-1661-483E-B87E-A11B6C793A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CCBC7C-E9E4-426E-B61D-5C09D8A9748D}"/>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6207776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389E7-7D47-47BE-8C67-3C0B69B455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CDC10D4-7631-46F0-9163-42D52CC5DC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12E301-63CA-4A57-80F2-395DA294E323}"/>
              </a:ext>
            </a:extLst>
          </p:cNvPr>
          <p:cNvSpPr>
            <a:spLocks noGrp="1"/>
          </p:cNvSpPr>
          <p:nvPr>
            <p:ph type="dt" sz="half" idx="10"/>
          </p:nvPr>
        </p:nvSpPr>
        <p:spPr/>
        <p:txBody>
          <a:bodyPr/>
          <a:lstStyle/>
          <a:p>
            <a:fld id="{A97D18EB-106F-49CE-A610-DC875C16AA46}" type="datetimeFigureOut">
              <a:rPr lang="en-US" smtClean="0"/>
              <a:t>4/13/2021</a:t>
            </a:fld>
            <a:endParaRPr lang="en-US"/>
          </a:p>
        </p:txBody>
      </p:sp>
      <p:sp>
        <p:nvSpPr>
          <p:cNvPr id="5" name="Footer Placeholder 4">
            <a:extLst>
              <a:ext uri="{FF2B5EF4-FFF2-40B4-BE49-F238E27FC236}">
                <a16:creationId xmlns:a16="http://schemas.microsoft.com/office/drawing/2014/main" id="{A3BF8BD8-71AE-434B-8B13-FE2ECA029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F806EB-5909-479C-8786-5EDFF08937BC}"/>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83932948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2D203-CEDE-4490-9BAF-CE8F8C82F221}"/>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E14E859F-3800-4A09-80E6-F37368225BC4}"/>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5FDCA10-A991-4A73-A2A9-132F8DB08D43}"/>
              </a:ext>
            </a:extLst>
          </p:cNvPr>
          <p:cNvSpPr>
            <a:spLocks noGrp="1"/>
          </p:cNvSpPr>
          <p:nvPr>
            <p:ph type="dt" sz="half" idx="10"/>
          </p:nvPr>
        </p:nvSpPr>
        <p:spPr/>
        <p:txBody>
          <a:bodyPr/>
          <a:lstStyle/>
          <a:p>
            <a:fld id="{A97D18EB-106F-49CE-A610-DC875C16AA46}" type="datetimeFigureOut">
              <a:rPr lang="en-US" smtClean="0"/>
              <a:t>4/13/2021</a:t>
            </a:fld>
            <a:endParaRPr lang="en-US"/>
          </a:p>
        </p:txBody>
      </p:sp>
      <p:sp>
        <p:nvSpPr>
          <p:cNvPr id="5" name="Footer Placeholder 4">
            <a:extLst>
              <a:ext uri="{FF2B5EF4-FFF2-40B4-BE49-F238E27FC236}">
                <a16:creationId xmlns:a16="http://schemas.microsoft.com/office/drawing/2014/main" id="{D6E5376C-5CC3-4520-A6FC-E0EC86694B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CA7E9E-53A9-4BD1-A3E8-593BCB856330}"/>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87922069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5972A-B800-4AEA-9D40-3F257E6A24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36462A-8336-4F17-BD66-9587B026366C}"/>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FD7B5D8-6780-4214-8D61-BDA39D3CF1F0}"/>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BE1E07-FF29-429E-A54E-8C080C5D87A8}"/>
              </a:ext>
            </a:extLst>
          </p:cNvPr>
          <p:cNvSpPr>
            <a:spLocks noGrp="1"/>
          </p:cNvSpPr>
          <p:nvPr>
            <p:ph type="dt" sz="half" idx="10"/>
          </p:nvPr>
        </p:nvSpPr>
        <p:spPr/>
        <p:txBody>
          <a:bodyPr/>
          <a:lstStyle/>
          <a:p>
            <a:fld id="{A97D18EB-106F-49CE-A610-DC875C16AA46}" type="datetimeFigureOut">
              <a:rPr lang="en-US" smtClean="0"/>
              <a:t>4/13/2021</a:t>
            </a:fld>
            <a:endParaRPr lang="en-US"/>
          </a:p>
        </p:txBody>
      </p:sp>
      <p:sp>
        <p:nvSpPr>
          <p:cNvPr id="6" name="Footer Placeholder 5">
            <a:extLst>
              <a:ext uri="{FF2B5EF4-FFF2-40B4-BE49-F238E27FC236}">
                <a16:creationId xmlns:a16="http://schemas.microsoft.com/office/drawing/2014/main" id="{E937623A-5C6A-4C36-AD8D-F6F6C31FDE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48C379-6E92-4506-B9E8-0B3B4A385F71}"/>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2081726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B3915-E8D6-4A50-BE8B-8745E76BF3FB}"/>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3C3C97-5FA3-42E1-8716-C9C55C6AD8B4}"/>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C07DEC84-9BBC-4BF4-8BA4-5900F37167B3}"/>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BBFA66-8BE5-43A3-A3C9-B0031E3B8363}"/>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A59475CE-0299-4C5E-B7C3-E3F2D8ADDF46}"/>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CF3144F-04A2-4A4E-B8BF-365868814136}"/>
              </a:ext>
            </a:extLst>
          </p:cNvPr>
          <p:cNvSpPr>
            <a:spLocks noGrp="1"/>
          </p:cNvSpPr>
          <p:nvPr>
            <p:ph type="dt" sz="half" idx="10"/>
          </p:nvPr>
        </p:nvSpPr>
        <p:spPr/>
        <p:txBody>
          <a:bodyPr/>
          <a:lstStyle/>
          <a:p>
            <a:fld id="{A97D18EB-106F-49CE-A610-DC875C16AA46}" type="datetimeFigureOut">
              <a:rPr lang="en-US" smtClean="0"/>
              <a:t>4/13/2021</a:t>
            </a:fld>
            <a:endParaRPr lang="en-US"/>
          </a:p>
        </p:txBody>
      </p:sp>
      <p:sp>
        <p:nvSpPr>
          <p:cNvPr id="8" name="Footer Placeholder 7">
            <a:extLst>
              <a:ext uri="{FF2B5EF4-FFF2-40B4-BE49-F238E27FC236}">
                <a16:creationId xmlns:a16="http://schemas.microsoft.com/office/drawing/2014/main" id="{FE81CC1D-6B44-4DC0-A447-40988BBB531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9C92D1C-67B4-46C3-B93D-D1575AC06D49}"/>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81707932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65344-6B61-411F-AE8E-52F10068D8C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6DE9AB6-D5A8-4509-A7C3-9F82BFF75447}"/>
              </a:ext>
            </a:extLst>
          </p:cNvPr>
          <p:cNvSpPr>
            <a:spLocks noGrp="1"/>
          </p:cNvSpPr>
          <p:nvPr>
            <p:ph type="dt" sz="half" idx="10"/>
          </p:nvPr>
        </p:nvSpPr>
        <p:spPr/>
        <p:txBody>
          <a:bodyPr/>
          <a:lstStyle/>
          <a:p>
            <a:fld id="{A97D18EB-106F-49CE-A610-DC875C16AA46}" type="datetimeFigureOut">
              <a:rPr lang="en-US" smtClean="0"/>
              <a:t>4/13/2021</a:t>
            </a:fld>
            <a:endParaRPr lang="en-US"/>
          </a:p>
        </p:txBody>
      </p:sp>
      <p:sp>
        <p:nvSpPr>
          <p:cNvPr id="4" name="Footer Placeholder 3">
            <a:extLst>
              <a:ext uri="{FF2B5EF4-FFF2-40B4-BE49-F238E27FC236}">
                <a16:creationId xmlns:a16="http://schemas.microsoft.com/office/drawing/2014/main" id="{A5645DBD-C44D-42F4-B961-92DE32DB7E0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23C8974-2B2D-4E36-BCA9-7B669A3E0D86}"/>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1786254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1DF33B-9C95-49E1-9343-AFC577BD3D34}"/>
              </a:ext>
            </a:extLst>
          </p:cNvPr>
          <p:cNvSpPr>
            <a:spLocks noGrp="1"/>
          </p:cNvSpPr>
          <p:nvPr>
            <p:ph type="dt" sz="half" idx="10"/>
          </p:nvPr>
        </p:nvSpPr>
        <p:spPr/>
        <p:txBody>
          <a:bodyPr/>
          <a:lstStyle/>
          <a:p>
            <a:fld id="{A97D18EB-106F-49CE-A610-DC875C16AA46}" type="datetimeFigureOut">
              <a:rPr lang="en-US" smtClean="0"/>
              <a:t>4/13/2021</a:t>
            </a:fld>
            <a:endParaRPr lang="en-US"/>
          </a:p>
        </p:txBody>
      </p:sp>
      <p:sp>
        <p:nvSpPr>
          <p:cNvPr id="3" name="Footer Placeholder 2">
            <a:extLst>
              <a:ext uri="{FF2B5EF4-FFF2-40B4-BE49-F238E27FC236}">
                <a16:creationId xmlns:a16="http://schemas.microsoft.com/office/drawing/2014/main" id="{E25BEFDA-0528-4368-B81B-61E128A46F6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82F197-2C15-4A30-AFDD-8E79E9C802AC}"/>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46975689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B5AE1-BB04-4F3C-8E6A-38BF6D6367D6}"/>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BD1E0D4F-4A02-4627-9132-91B3E74E8330}"/>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D209123-4908-48DD-B1A3-A330275756F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8D87861-B6E9-4872-B4C8-6DBB7F24D87B}"/>
              </a:ext>
            </a:extLst>
          </p:cNvPr>
          <p:cNvSpPr>
            <a:spLocks noGrp="1"/>
          </p:cNvSpPr>
          <p:nvPr>
            <p:ph type="dt" sz="half" idx="10"/>
          </p:nvPr>
        </p:nvSpPr>
        <p:spPr/>
        <p:txBody>
          <a:bodyPr/>
          <a:lstStyle/>
          <a:p>
            <a:fld id="{A97D18EB-106F-49CE-A610-DC875C16AA46}" type="datetimeFigureOut">
              <a:rPr lang="en-US" smtClean="0"/>
              <a:t>4/13/2021</a:t>
            </a:fld>
            <a:endParaRPr lang="en-US"/>
          </a:p>
        </p:txBody>
      </p:sp>
      <p:sp>
        <p:nvSpPr>
          <p:cNvPr id="6" name="Footer Placeholder 5">
            <a:extLst>
              <a:ext uri="{FF2B5EF4-FFF2-40B4-BE49-F238E27FC236}">
                <a16:creationId xmlns:a16="http://schemas.microsoft.com/office/drawing/2014/main" id="{6B26905C-118F-4297-ACA2-67D4295607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44D88F-FEBA-4F56-BCF8-B2B6B60FABA3}"/>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24813689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9A5C4-32A2-4679-84FA-E2FB30515A76}"/>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0D373629-A6B3-493E-BEB2-9A16DEF4B1D0}"/>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425BF3EC-0930-4E78-80EA-67E236F25F92}"/>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42C7FA1-B106-463A-84AF-39F51583D577}"/>
              </a:ext>
            </a:extLst>
          </p:cNvPr>
          <p:cNvSpPr>
            <a:spLocks noGrp="1"/>
          </p:cNvSpPr>
          <p:nvPr>
            <p:ph type="dt" sz="half" idx="10"/>
          </p:nvPr>
        </p:nvSpPr>
        <p:spPr/>
        <p:txBody>
          <a:bodyPr/>
          <a:lstStyle/>
          <a:p>
            <a:fld id="{A97D18EB-106F-49CE-A610-DC875C16AA46}" type="datetimeFigureOut">
              <a:rPr lang="en-US" smtClean="0"/>
              <a:t>4/13/2021</a:t>
            </a:fld>
            <a:endParaRPr lang="en-US"/>
          </a:p>
        </p:txBody>
      </p:sp>
      <p:sp>
        <p:nvSpPr>
          <p:cNvPr id="6" name="Footer Placeholder 5">
            <a:extLst>
              <a:ext uri="{FF2B5EF4-FFF2-40B4-BE49-F238E27FC236}">
                <a16:creationId xmlns:a16="http://schemas.microsoft.com/office/drawing/2014/main" id="{48EE0A59-2A2E-45A0-A464-1E1C2895C0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D57319-A22D-4B99-AE2E-A3047956DF2F}"/>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83771939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10C7E-55D5-4D85-A24B-F6491E40F8E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D45AF75-2CBA-4A77-B2AE-20EBD46B62E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FAC303-D04F-4BFD-906C-250BB775B6CD}"/>
              </a:ext>
            </a:extLst>
          </p:cNvPr>
          <p:cNvSpPr>
            <a:spLocks noGrp="1"/>
          </p:cNvSpPr>
          <p:nvPr>
            <p:ph type="dt" sz="half" idx="10"/>
          </p:nvPr>
        </p:nvSpPr>
        <p:spPr/>
        <p:txBody>
          <a:bodyPr/>
          <a:lstStyle/>
          <a:p>
            <a:fld id="{A97D18EB-106F-49CE-A610-DC875C16AA46}" type="datetimeFigureOut">
              <a:rPr lang="en-US" smtClean="0"/>
              <a:t>4/13/2021</a:t>
            </a:fld>
            <a:endParaRPr lang="en-US"/>
          </a:p>
        </p:txBody>
      </p:sp>
      <p:sp>
        <p:nvSpPr>
          <p:cNvPr id="5" name="Footer Placeholder 4">
            <a:extLst>
              <a:ext uri="{FF2B5EF4-FFF2-40B4-BE49-F238E27FC236}">
                <a16:creationId xmlns:a16="http://schemas.microsoft.com/office/drawing/2014/main" id="{BA343EE1-10B1-4A4B-8A06-A340931735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20D1E8-0D8B-4BC2-B92D-73BF40885D90}"/>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404862613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53506E-1AF8-470C-AA08-13A8629D9598}"/>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82AD2F1-ECAC-4F48-A6D1-0E8D8FAE4FDD}"/>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814212-81AC-4ECE-9244-0EA8A79DBC66}"/>
              </a:ext>
            </a:extLst>
          </p:cNvPr>
          <p:cNvSpPr>
            <a:spLocks noGrp="1"/>
          </p:cNvSpPr>
          <p:nvPr>
            <p:ph type="dt" sz="half" idx="10"/>
          </p:nvPr>
        </p:nvSpPr>
        <p:spPr/>
        <p:txBody>
          <a:bodyPr/>
          <a:lstStyle/>
          <a:p>
            <a:fld id="{A97D18EB-106F-49CE-A610-DC875C16AA46}" type="datetimeFigureOut">
              <a:rPr lang="en-US" smtClean="0"/>
              <a:t>4/13/2021</a:t>
            </a:fld>
            <a:endParaRPr lang="en-US"/>
          </a:p>
        </p:txBody>
      </p:sp>
      <p:sp>
        <p:nvSpPr>
          <p:cNvPr id="5" name="Footer Placeholder 4">
            <a:extLst>
              <a:ext uri="{FF2B5EF4-FFF2-40B4-BE49-F238E27FC236}">
                <a16:creationId xmlns:a16="http://schemas.microsoft.com/office/drawing/2014/main" id="{A8DAC7E1-3090-4B86-AE41-7E13AEA258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29D7A8-F563-4D93-A895-F3662D7269EB}"/>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15743078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1565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0547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theme" Target="../theme/theme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slideLayout" Target="../slideLayouts/slideLayout53.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theme" Target="../theme/theme3.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0.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63.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18"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4/13/2021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19"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716" r:id="rId1"/>
    <p:sldLayoutId id="2147483663" r:id="rId2"/>
    <p:sldLayoutId id="2147483704" r:id="rId3"/>
    <p:sldLayoutId id="2147483712" r:id="rId4"/>
    <p:sldLayoutId id="2147483664" r:id="rId5"/>
    <p:sldLayoutId id="2147483665" r:id="rId6"/>
    <p:sldLayoutId id="2147483666" r:id="rId7"/>
    <p:sldLayoutId id="2147483667" r:id="rId8"/>
    <p:sldLayoutId id="2147483668" r:id="rId9"/>
    <p:sldLayoutId id="2147483670" r:id="rId10"/>
    <p:sldLayoutId id="2147483683" r:id="rId11"/>
    <p:sldLayoutId id="2147483672" r:id="rId12"/>
    <p:sldLayoutId id="2147483684" r:id="rId13"/>
    <p:sldLayoutId id="2147483717" r:id="rId14"/>
    <p:sldLayoutId id="2147483714" r:id="rId15"/>
    <p:sldLayoutId id="2147483749" r:id="rId16"/>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304800" y="182562"/>
            <a:ext cx="8382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304800" y="1600200"/>
            <a:ext cx="8382000" cy="4724400"/>
          </a:xfrm>
          <a:prstGeom prst="rect">
            <a:avLst/>
          </a:prstGeom>
          <a:noFill/>
          <a:ln w="9525">
            <a:noFill/>
            <a:miter lim="800000"/>
            <a:headEnd/>
            <a:tailEnd/>
          </a:ln>
        </p:spPr>
        <p:txBody>
          <a:bodyPr vert="horz" wrap="square" lIns="91440" tIns="182880" rIns="91440" bIns="18288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41927833"/>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1" r:id="rId15"/>
    <p:sldLayoutId id="2147483742" r:id="rId16"/>
    <p:sldLayoutId id="2147483743" r:id="rId17"/>
    <p:sldLayoutId id="2147483744" r:id="rId18"/>
    <p:sldLayoutId id="2147483745" r:id="rId19"/>
  </p:sldLayoutIdLst>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304800" y="182562"/>
            <a:ext cx="8382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304800" y="1600200"/>
            <a:ext cx="8382000" cy="4724400"/>
          </a:xfrm>
          <a:prstGeom prst="rect">
            <a:avLst/>
          </a:prstGeom>
          <a:noFill/>
          <a:ln w="9525">
            <a:noFill/>
            <a:miter lim="800000"/>
            <a:headEnd/>
            <a:tailEnd/>
          </a:ln>
        </p:spPr>
        <p:txBody>
          <a:bodyPr vert="horz" wrap="square" lIns="91440" tIns="182880" rIns="91440" bIns="18288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64033979"/>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 id="2147483780" r:id="rId18"/>
    <p:sldLayoutId id="2147483781" r:id="rId19"/>
    <p:sldLayoutId id="2147483782" r:id="rId20"/>
    <p:sldLayoutId id="2147483783" r:id="rId21"/>
    <p:sldLayoutId id="2147483784" r:id="rId22"/>
    <p:sldLayoutId id="2147483785" r:id="rId23"/>
    <p:sldLayoutId id="2147483786" r:id="rId24"/>
  </p:sldLayoutIdLst>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B2BB1E">
            <a:alpha val="0"/>
          </a:srgb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A9DE38-C0C4-4E3A-BA38-C31D9F3FE085}"/>
              </a:ext>
            </a:extLst>
          </p:cNvPr>
          <p:cNvSpPr txBox="1">
            <a:spLocks noGrp="1"/>
          </p:cNvSpPr>
          <p:nvPr>
            <p:ph type="title"/>
          </p:nvPr>
        </p:nvSpPr>
        <p:spPr>
          <a:xfrm>
            <a:off x="304797" y="182559"/>
            <a:ext cx="8381998" cy="1265236"/>
          </a:xfrm>
          <a:prstGeom prst="rect">
            <a:avLst/>
          </a:prstGeom>
          <a:noFill/>
          <a:ln>
            <a:noFill/>
          </a:ln>
        </p:spPr>
        <p:txBody>
          <a:bodyPr vert="horz" wrap="square" lIns="91440" tIns="45720" rIns="91440" bIns="45720" anchor="ctr" anchorCtr="0" compatLnSpc="1">
            <a:noAutofit/>
          </a:bodyPr>
          <a:lstStyle/>
          <a:p>
            <a:pPr lvl="0"/>
            <a:r>
              <a:rPr lang="en-US"/>
              <a:t>Click to edit Master title style</a:t>
            </a:r>
          </a:p>
        </p:txBody>
      </p:sp>
      <p:sp>
        <p:nvSpPr>
          <p:cNvPr id="3" name="Text Placeholder 2">
            <a:extLst>
              <a:ext uri="{FF2B5EF4-FFF2-40B4-BE49-F238E27FC236}">
                <a16:creationId xmlns:a16="http://schemas.microsoft.com/office/drawing/2014/main" id="{80AB6CF5-42C6-437B-A885-A9FDB71B638B}"/>
              </a:ext>
            </a:extLst>
          </p:cNvPr>
          <p:cNvSpPr txBox="1">
            <a:spLocks noGrp="1"/>
          </p:cNvSpPr>
          <p:nvPr>
            <p:ph type="body" idx="1"/>
          </p:nvPr>
        </p:nvSpPr>
        <p:spPr>
          <a:xfrm>
            <a:off x="304797" y="1600201"/>
            <a:ext cx="8381998" cy="4724403"/>
          </a:xfrm>
          <a:prstGeom prst="rect">
            <a:avLst/>
          </a:prstGeom>
          <a:noFill/>
          <a:ln>
            <a:noFill/>
          </a:ln>
        </p:spPr>
        <p:txBody>
          <a:bodyPr vert="horz" wrap="square" lIns="91440" tIns="182880" rIns="91440" bIns="91440" anchor="t" anchorCtr="0" compatLnSpc="1">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45229220"/>
      </p:ext>
    </p:extLst>
  </p:cSld>
  <p:clrMap bg1="lt1" tx1="dk1" bg2="lt2" tx2="dk2" accent1="accent1" accent2="accent2" accent3="accent3" accent4="accent4" accent5="accent5" accent6="accent6" hlink="hlink" folHlink="folHlink"/>
  <p:sldLayoutIdLst>
    <p:sldLayoutId id="2147483792" r:id="rId1"/>
  </p:sldLayoutIdLst>
  <p:txStyles>
    <p:titleStyle>
      <a:lvl1pPr marL="0" marR="0" lvl="0" indent="0" algn="l" defTabSz="685800" rtl="0" fontAlgn="auto" hangingPunct="1">
        <a:lnSpc>
          <a:spcPct val="100000"/>
        </a:lnSpc>
        <a:spcBef>
          <a:spcPts val="0"/>
        </a:spcBef>
        <a:spcAft>
          <a:spcPts val="0"/>
        </a:spcAft>
        <a:buNone/>
        <a:tabLst/>
        <a:defRPr lang="en-US" sz="3600" b="0" i="1" u="none" strike="noStrike" kern="1200" cap="none" spc="0" baseline="0">
          <a:solidFill>
            <a:srgbClr val="221A48"/>
          </a:solidFill>
          <a:uFillTx/>
          <a:latin typeface="Georgia"/>
        </a:defRPr>
      </a:lvl1pPr>
    </p:titleStyle>
    <p:bodyStyle>
      <a:lvl1pPr marL="257175" marR="0" lvl="0" indent="-257175" algn="l" defTabSz="685800" rtl="0" fontAlgn="auto" hangingPunct="1">
        <a:lnSpc>
          <a:spcPct val="100000"/>
        </a:lnSpc>
        <a:spcBef>
          <a:spcPts val="525"/>
        </a:spcBef>
        <a:spcAft>
          <a:spcPts val="0"/>
        </a:spcAft>
        <a:buClr>
          <a:srgbClr val="221A48"/>
        </a:buClr>
        <a:buSzPct val="125000"/>
        <a:buFont typeface="Arial" pitchFamily="34"/>
        <a:buChar char="•"/>
        <a:tabLst/>
        <a:defRPr lang="en-US" sz="2250" b="0" i="0" u="none" strike="noStrike" kern="1200" cap="none" spc="0" baseline="0">
          <a:solidFill>
            <a:srgbClr val="302C1C"/>
          </a:solidFill>
          <a:uFillTx/>
          <a:latin typeface="Georgia"/>
        </a:defRPr>
      </a:lvl1pPr>
      <a:lvl2pPr marL="557213" marR="0" lvl="1" indent="-214313" algn="l" defTabSz="685800" rtl="0" fontAlgn="auto" hangingPunct="1">
        <a:lnSpc>
          <a:spcPct val="100000"/>
        </a:lnSpc>
        <a:spcBef>
          <a:spcPts val="450"/>
        </a:spcBef>
        <a:spcAft>
          <a:spcPts val="0"/>
        </a:spcAft>
        <a:buClr>
          <a:srgbClr val="5F5938"/>
        </a:buClr>
        <a:buSzPct val="100000"/>
        <a:buFont typeface="Arial"/>
        <a:buChar char="–"/>
        <a:tabLst/>
        <a:defRPr lang="en-US" sz="1950" b="0" i="0" u="none" strike="noStrike" kern="1200" cap="none" spc="0" baseline="0">
          <a:solidFill>
            <a:srgbClr val="302C1C"/>
          </a:solidFill>
          <a:uFillTx/>
          <a:latin typeface="Georgia"/>
        </a:defRPr>
      </a:lvl2pPr>
      <a:lvl3pPr marL="857250" marR="0" lvl="2" indent="-171450" algn="l" defTabSz="685800" rtl="0" fontAlgn="auto" hangingPunct="1">
        <a:lnSpc>
          <a:spcPct val="100000"/>
        </a:lnSpc>
        <a:spcBef>
          <a:spcPts val="450"/>
        </a:spcBef>
        <a:spcAft>
          <a:spcPts val="0"/>
        </a:spcAft>
        <a:buClr>
          <a:srgbClr val="E84784"/>
        </a:buClr>
        <a:buSzPct val="100000"/>
        <a:buFont typeface="Arial"/>
        <a:buChar char="•"/>
        <a:tabLst/>
        <a:defRPr lang="en-US" sz="1725" b="0" i="0" u="none" strike="noStrike" kern="1200" cap="none" spc="0" baseline="0">
          <a:solidFill>
            <a:srgbClr val="302C1C"/>
          </a:solidFill>
          <a:uFillTx/>
          <a:latin typeface="Georgia"/>
        </a:defRPr>
      </a:lvl3pPr>
      <a:lvl4pPr marL="1200150" marR="0" lvl="3" indent="-171450" algn="l" defTabSz="685800" rtl="0" fontAlgn="auto" hangingPunct="1">
        <a:lnSpc>
          <a:spcPct val="100000"/>
        </a:lnSpc>
        <a:spcBef>
          <a:spcPts val="375"/>
        </a:spcBef>
        <a:spcAft>
          <a:spcPts val="0"/>
        </a:spcAft>
        <a:buSzPct val="100000"/>
        <a:buFont typeface="Arial"/>
        <a:buChar char="–"/>
        <a:tabLst/>
        <a:defRPr lang="en-US" sz="1500" b="0" i="0" u="none" strike="noStrike" kern="1200" cap="none" spc="0" baseline="0">
          <a:solidFill>
            <a:srgbClr val="302C1C"/>
          </a:solidFill>
          <a:uFillTx/>
          <a:latin typeface="Georgia"/>
        </a:defRPr>
      </a:lvl4pPr>
      <a:lvl5pPr marL="1543050" marR="0" lvl="4" indent="-171450" algn="l" defTabSz="685800" rtl="0" fontAlgn="auto" hangingPunct="1">
        <a:lnSpc>
          <a:spcPct val="100000"/>
        </a:lnSpc>
        <a:spcBef>
          <a:spcPts val="375"/>
        </a:spcBef>
        <a:spcAft>
          <a:spcPts val="0"/>
        </a:spcAft>
        <a:buSzPct val="100000"/>
        <a:buFont typeface="Arial"/>
        <a:buChar char="»"/>
        <a:tabLst/>
        <a:defRPr lang="en-US" sz="1500" b="0" i="0" u="none" strike="noStrike" kern="1200" cap="none" spc="0" baseline="0">
          <a:solidFill>
            <a:srgbClr val="302C1C"/>
          </a:solidFill>
          <a:uFillTx/>
          <a:latin typeface="Georgia"/>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p:blipFill>
        <p:spPr>
          <a:xfrm>
            <a:off x="2"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solidFill>
              </a:defRPr>
            </a:lvl1pPr>
          </a:lstStyle>
          <a:p>
            <a:fld id="{CD03EA6F-09DB-443B-B17A-76613FDF79B8}" type="datetimeFigureOut">
              <a:rPr lang="en-US" smtClean="0"/>
              <a:pPr/>
              <a:t>4/13/2021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solidFill>
              </a:defRPr>
            </a:lvl1pPr>
          </a:lstStyle>
          <a:p>
            <a:fld id="{E53BA949-CD2C-4590-B090-BB94B8C913C7}" type="slidenum">
              <a:rPr lang="en-US" smtClean="0"/>
              <a:pPr/>
              <a:t>‹#›</a:t>
            </a:fld>
            <a:endParaRPr lang="en-US"/>
          </a:p>
        </p:txBody>
      </p:sp>
      <p:pic>
        <p:nvPicPr>
          <p:cNvPr id="10" name="Picture 9">
            <a:extLst>
              <a:ext uri="{FF2B5EF4-FFF2-40B4-BE49-F238E27FC236}">
                <a16:creationId xmlns:a16="http://schemas.microsoft.com/office/drawing/2014/main" id="{AF467E07-BD8C-4389-A4A1-8C809599B395}"/>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8515351" y="5990883"/>
            <a:ext cx="540939" cy="812836"/>
          </a:xfrm>
          <a:prstGeom prst="rect">
            <a:avLst/>
          </a:prstGeom>
        </p:spPr>
      </p:pic>
    </p:spTree>
    <p:extLst>
      <p:ext uri="{BB962C8B-B14F-4D97-AF65-F5344CB8AC3E}">
        <p14:creationId xmlns:p14="http://schemas.microsoft.com/office/powerpoint/2010/main" val="2122656898"/>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C292E7-F941-4239-9408-CCC60E2721C9}"/>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0C8E5AD-B569-48D8-BBC7-57584E201BBA}"/>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882448-3DB6-442A-BB1C-84E82BE4ADE6}"/>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97D18EB-106F-49CE-A610-DC875C16AA46}" type="datetimeFigureOut">
              <a:rPr lang="en-US" smtClean="0"/>
              <a:t>4/13/2021</a:t>
            </a:fld>
            <a:endParaRPr lang="en-US"/>
          </a:p>
        </p:txBody>
      </p:sp>
      <p:sp>
        <p:nvSpPr>
          <p:cNvPr id="5" name="Footer Placeholder 4">
            <a:extLst>
              <a:ext uri="{FF2B5EF4-FFF2-40B4-BE49-F238E27FC236}">
                <a16:creationId xmlns:a16="http://schemas.microsoft.com/office/drawing/2014/main" id="{9296BC4E-AF0B-4D74-BA3F-4967ACD8940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54EFF30-23C2-494A-BE7B-E1CCF59B4F9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093EBDD-E66B-456B-A48C-DC02D790000F}" type="slidenum">
              <a:rPr lang="en-US" smtClean="0"/>
              <a:t>‹#›</a:t>
            </a:fld>
            <a:endParaRPr lang="en-US"/>
          </a:p>
        </p:txBody>
      </p:sp>
    </p:spTree>
    <p:extLst>
      <p:ext uri="{BB962C8B-B14F-4D97-AF65-F5344CB8AC3E}">
        <p14:creationId xmlns:p14="http://schemas.microsoft.com/office/powerpoint/2010/main" val="387934068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826" r:id="rId12"/>
    <p:sldLayoutId id="2147483827"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5.xml"/><Relationship Id="rId4" Type="http://schemas.openxmlformats.org/officeDocument/2006/relationships/image" Target="../media/image17.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hyperlink" Target="https://en.unesco.org/covid19/educationresponse/girlseducation"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hyperlink" Target="https://osf.io/preprints/socarxiv/ve4z7/"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hyperlink" Target="https://repository.jisc.ac.uk/8338/1/DEI%20P1%202021%20student%20data%20for%20HE-FINAL.pdf"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32.png"/><Relationship Id="rId5" Type="http://schemas.openxmlformats.org/officeDocument/2006/relationships/hyperlink" Target="https://www.blpmooc.org/" TargetMode="External"/><Relationship Id="rId4" Type="http://schemas.openxmlformats.org/officeDocument/2006/relationships/hyperlink" Target="http://www.telmooc.ca/"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hyperlink" Target="https://oer4covid.oeru.org/"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hyperlink" Target="https://opendoor.col.org/"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9.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hyperlink" Target="https://unesdoc.unesco.org/ark:/48223/pf0000245752" TargetMode="External"/><Relationship Id="rId2" Type="http://schemas.openxmlformats.org/officeDocument/2006/relationships/image" Target="../media/image42.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60.xml"/><Relationship Id="rId4" Type="http://schemas.openxmlformats.org/officeDocument/2006/relationships/image" Target="../media/image44.svg"/></Relationships>
</file>

<file path=ppt/slides/_rels/slide2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hyperlink" Target="https://pxhere.com/en/photo/718602"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jpeg"/></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openxmlformats.org/officeDocument/2006/relationships/image" Target="../media/image48.PNG"/><Relationship Id="rId4" Type="http://schemas.openxmlformats.org/officeDocument/2006/relationships/image" Target="../media/image47.PNG"/></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52.tmp"/><Relationship Id="rId2" Type="http://schemas.openxmlformats.org/officeDocument/2006/relationships/notesSlide" Target="../notesSlides/notesSlide25.xml"/><Relationship Id="rId1" Type="http://schemas.openxmlformats.org/officeDocument/2006/relationships/slideLayout" Target="../slideLayouts/slideLayout62.xml"/><Relationship Id="rId4" Type="http://schemas.openxmlformats.org/officeDocument/2006/relationships/hyperlink" Target="https://unesdoc.unesco.org/ark:/48223/pf0000264428?posInSet=4&amp;queryId=N-e4559bf5-0bec-40c7-91a9-5cdea42e1ca4" TargetMode="External"/></Relationships>
</file>

<file path=ppt/slides/_rels/slide34.xml.rels><?xml version="1.0" encoding="UTF-8" standalone="yes"?>
<Relationships xmlns="http://schemas.openxmlformats.org/package/2006/relationships"><Relationship Id="rId8" Type="http://schemas.openxmlformats.org/officeDocument/2006/relationships/image" Target="../media/image55.svg"/><Relationship Id="rId3" Type="http://schemas.openxmlformats.org/officeDocument/2006/relationships/image" Target="../media/image53.jpg"/><Relationship Id="rId7" Type="http://schemas.openxmlformats.org/officeDocument/2006/relationships/image" Target="../media/image54.png"/><Relationship Id="rId2" Type="http://schemas.openxmlformats.org/officeDocument/2006/relationships/notesSlide" Target="../notesSlides/notesSlide26.xml"/><Relationship Id="rId1" Type="http://schemas.openxmlformats.org/officeDocument/2006/relationships/slideLayout" Target="../slideLayouts/slideLayout5.xml"/><Relationship Id="rId6" Type="http://schemas.openxmlformats.org/officeDocument/2006/relationships/hyperlink" Target="https://creativecommons.org/licenses/by-sa/3.0/" TargetMode="External"/><Relationship Id="rId5" Type="http://schemas.openxmlformats.org/officeDocument/2006/relationships/hyperlink" Target="https://thecommonwealth.org/climate-change" TargetMode="External"/><Relationship Id="rId4" Type="http://schemas.openxmlformats.org/officeDocument/2006/relationships/hyperlink" Target="http://commons.wikimedia.org/wiki/File:Rain_ot_ocean_beach.jpg"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7.xml"/><Relationship Id="rId1" Type="http://schemas.openxmlformats.org/officeDocument/2006/relationships/slideLayout" Target="../slideLayouts/slideLayout67.xml"/><Relationship Id="rId6" Type="http://schemas.openxmlformats.org/officeDocument/2006/relationships/image" Target="../media/image59.svg"/><Relationship Id="rId5" Type="http://schemas.openxmlformats.org/officeDocument/2006/relationships/image" Target="../media/image58.png"/><Relationship Id="rId4" Type="http://schemas.openxmlformats.org/officeDocument/2006/relationships/image" Target="../media/image57.svg"/></Relationships>
</file>

<file path=ppt/slides/_rels/slide36.xml.rels><?xml version="1.0" encoding="UTF-8" standalone="yes"?>
<Relationships xmlns="http://schemas.openxmlformats.org/package/2006/relationships"><Relationship Id="rId8" Type="http://schemas.openxmlformats.org/officeDocument/2006/relationships/image" Target="../media/image65.svg"/><Relationship Id="rId13" Type="http://schemas.openxmlformats.org/officeDocument/2006/relationships/image" Target="../media/image70.png"/><Relationship Id="rId3" Type="http://schemas.openxmlformats.org/officeDocument/2006/relationships/image" Target="../media/image60.jpg"/><Relationship Id="rId7" Type="http://schemas.openxmlformats.org/officeDocument/2006/relationships/image" Target="../media/image64.png"/><Relationship Id="rId12" Type="http://schemas.openxmlformats.org/officeDocument/2006/relationships/image" Target="../media/image69.svg"/><Relationship Id="rId2" Type="http://schemas.openxmlformats.org/officeDocument/2006/relationships/notesSlide" Target="../notesSlides/notesSlide28.xml"/><Relationship Id="rId1" Type="http://schemas.openxmlformats.org/officeDocument/2006/relationships/slideLayout" Target="../slideLayouts/slideLayout65.xml"/><Relationship Id="rId6" Type="http://schemas.openxmlformats.org/officeDocument/2006/relationships/image" Target="../media/image63.svg"/><Relationship Id="rId11" Type="http://schemas.openxmlformats.org/officeDocument/2006/relationships/image" Target="../media/image68.png"/><Relationship Id="rId5" Type="http://schemas.openxmlformats.org/officeDocument/2006/relationships/image" Target="../media/image62.png"/><Relationship Id="rId15" Type="http://schemas.openxmlformats.org/officeDocument/2006/relationships/image" Target="../media/image72.png"/><Relationship Id="rId10" Type="http://schemas.openxmlformats.org/officeDocument/2006/relationships/image" Target="../media/image67.svg"/><Relationship Id="rId4" Type="http://schemas.openxmlformats.org/officeDocument/2006/relationships/image" Target="../media/image61.png"/><Relationship Id="rId9" Type="http://schemas.openxmlformats.org/officeDocument/2006/relationships/image" Target="../media/image66.png"/><Relationship Id="rId14" Type="http://schemas.openxmlformats.org/officeDocument/2006/relationships/image" Target="../media/image71.sv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74.png"/><Relationship Id="rId7" Type="http://schemas.openxmlformats.org/officeDocument/2006/relationships/diagramLayout" Target="../diagrams/layout1.xml"/><Relationship Id="rId2" Type="http://schemas.openxmlformats.org/officeDocument/2006/relationships/notesSlide" Target="../notesSlides/notesSlide30.xml"/><Relationship Id="rId1" Type="http://schemas.openxmlformats.org/officeDocument/2006/relationships/slideLayout" Target="../slideLayouts/slideLayout5.xml"/><Relationship Id="rId6" Type="http://schemas.openxmlformats.org/officeDocument/2006/relationships/diagramData" Target="../diagrams/data1.xml"/><Relationship Id="rId5" Type="http://schemas.openxmlformats.org/officeDocument/2006/relationships/image" Target="../media/image76.png"/><Relationship Id="rId10" Type="http://schemas.microsoft.com/office/2007/relationships/diagramDrawing" Target="../diagrams/drawing1.xml"/><Relationship Id="rId4" Type="http://schemas.openxmlformats.org/officeDocument/2006/relationships/image" Target="../media/image75.png"/><Relationship Id="rId9" Type="http://schemas.openxmlformats.org/officeDocument/2006/relationships/diagramColors" Target="../diagrams/colors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hyperlink" Target="https://www.classcentral.com/report/mooc-stats-pandemic/" TargetMode="Externa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32.xml"/><Relationship Id="rId1" Type="http://schemas.openxmlformats.org/officeDocument/2006/relationships/slideLayout" Target="../slideLayouts/slideLayout5.xml"/><Relationship Id="rId5" Type="http://schemas.openxmlformats.org/officeDocument/2006/relationships/image" Target="../media/image86.jpeg"/><Relationship Id="rId4" Type="http://schemas.openxmlformats.org/officeDocument/2006/relationships/image" Target="../media/image85.png"/></Relationships>
</file>

<file path=ppt/slides/_rels/slide43.xml.rels><?xml version="1.0" encoding="UTF-8" standalone="yes"?>
<Relationships xmlns="http://schemas.openxmlformats.org/package/2006/relationships"><Relationship Id="rId3" Type="http://schemas.openxmlformats.org/officeDocument/2006/relationships/hyperlink" Target="http://www.nyphotographic.com/" TargetMode="External"/><Relationship Id="rId2" Type="http://schemas.openxmlformats.org/officeDocument/2006/relationships/image" Target="../media/image87.png"/><Relationship Id="rId1" Type="http://schemas.openxmlformats.org/officeDocument/2006/relationships/slideLayout" Target="../slideLayouts/slideLayout5.xml"/><Relationship Id="rId5" Type="http://schemas.openxmlformats.org/officeDocument/2006/relationships/hyperlink" Target="http://alphastockimages.com/" TargetMode="External"/><Relationship Id="rId4" Type="http://schemas.openxmlformats.org/officeDocument/2006/relationships/hyperlink" Target="https://creativecommons.org/licenses/by-sa/3.0/"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8.xml"/></Relationships>
</file>

<file path=ppt/slides/_rels/slide4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tiff"/><Relationship Id="rId1" Type="http://schemas.openxmlformats.org/officeDocument/2006/relationships/slideLayout" Target="../slideLayouts/slideLayout6.xml"/><Relationship Id="rId4" Type="http://schemas.openxmlformats.org/officeDocument/2006/relationships/hyperlink" Target="https://creativecommons.org/licenses/by-sa/4.0/"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s://www.tonybates.ca/2020/08/30/lessons-from-stanford-universitys-move-to-remote-learning/"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s://www.newindianexpress.com/cities/hyderabad/2020/apr/20/covid-19-lockdown-digital-divide-among-students-forces-university-of-hyderabad-to-drop-e-classes-2132571.html"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hyperlink" Target="https://www.oecd.org/education/the-impact-of-covid-19-on-education-insights-education-at-a-glance-2020.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BA87518-3AD9-4662-B78C-89794B536223}"/>
              </a:ext>
            </a:extLst>
          </p:cNvPr>
          <p:cNvSpPr/>
          <p:nvPr/>
        </p:nvSpPr>
        <p:spPr>
          <a:xfrm>
            <a:off x="0" y="2188056"/>
            <a:ext cx="9144000" cy="2978052"/>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 close up of a sign&#10;&#10;Description generated with very high confidence">
            <a:extLst>
              <a:ext uri="{FF2B5EF4-FFF2-40B4-BE49-F238E27FC236}">
                <a16:creationId xmlns:a16="http://schemas.microsoft.com/office/drawing/2014/main" id="{83D73AC8-A5D8-43CD-83EB-54FB9599EC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4888" y="522248"/>
            <a:ext cx="3186680" cy="838227"/>
          </a:xfrm>
          <a:prstGeom prst="rect">
            <a:avLst/>
          </a:prstGeom>
        </p:spPr>
      </p:pic>
      <p:sp>
        <p:nvSpPr>
          <p:cNvPr id="5" name="Rectangle 4">
            <a:extLst>
              <a:ext uri="{FF2B5EF4-FFF2-40B4-BE49-F238E27FC236}">
                <a16:creationId xmlns:a16="http://schemas.microsoft.com/office/drawing/2014/main" id="{3739E5E9-A7D2-4C97-B37C-5CA3AF70513C}"/>
              </a:ext>
            </a:extLst>
          </p:cNvPr>
          <p:cNvSpPr/>
          <p:nvPr/>
        </p:nvSpPr>
        <p:spPr>
          <a:xfrm>
            <a:off x="5044" y="5294954"/>
            <a:ext cx="9148114" cy="1190172"/>
          </a:xfrm>
          <a:prstGeom prst="rect">
            <a:avLst/>
          </a:prstGeom>
          <a:solidFill>
            <a:srgbClr val="6FC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7647DB32-1FFB-4DC8-8E34-65FC22AE59C0}"/>
              </a:ext>
            </a:extLst>
          </p:cNvPr>
          <p:cNvGrpSpPr/>
          <p:nvPr/>
        </p:nvGrpSpPr>
        <p:grpSpPr>
          <a:xfrm>
            <a:off x="-9158" y="2027247"/>
            <a:ext cx="3662430" cy="262056"/>
            <a:chOff x="-9158" y="2027247"/>
            <a:chExt cx="3662430" cy="262056"/>
          </a:xfrm>
        </p:grpSpPr>
        <p:sp>
          <p:nvSpPr>
            <p:cNvPr id="15" name="Rectangle 14">
              <a:extLst>
                <a:ext uri="{FF2B5EF4-FFF2-40B4-BE49-F238E27FC236}">
                  <a16:creationId xmlns:a16="http://schemas.microsoft.com/office/drawing/2014/main" id="{6C874994-9363-4D43-A8C5-5D54391CBA77}"/>
                </a:ext>
              </a:extLst>
            </p:cNvPr>
            <p:cNvSpPr/>
            <p:nvPr/>
          </p:nvSpPr>
          <p:spPr>
            <a:xfrm>
              <a:off x="-9158" y="2031611"/>
              <a:ext cx="257692" cy="257692"/>
            </a:xfrm>
            <a:prstGeom prst="rect">
              <a:avLst/>
            </a:prstGeom>
            <a:solidFill>
              <a:srgbClr val="96C6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D7AD269-BA27-4A3D-8182-D3B4AA5A8CA8}"/>
                </a:ext>
              </a:extLst>
            </p:cNvPr>
            <p:cNvSpPr/>
            <p:nvPr/>
          </p:nvSpPr>
          <p:spPr>
            <a:xfrm>
              <a:off x="379462" y="2031611"/>
              <a:ext cx="257692" cy="257692"/>
            </a:xfrm>
            <a:prstGeom prst="rect">
              <a:avLst/>
            </a:prstGeom>
            <a:solidFill>
              <a:srgbClr val="10A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19C49B9-1627-4BC2-9E3F-CBA97E183034}"/>
                </a:ext>
              </a:extLst>
            </p:cNvPr>
            <p:cNvSpPr/>
            <p:nvPr/>
          </p:nvSpPr>
          <p:spPr>
            <a:xfrm>
              <a:off x="743668" y="2031611"/>
              <a:ext cx="257692" cy="257692"/>
            </a:xfrm>
            <a:prstGeom prst="rect">
              <a:avLst/>
            </a:prstGeom>
            <a:solidFill>
              <a:srgbClr val="302A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E10C76C-39A9-4683-B235-C0BF328EB829}"/>
                </a:ext>
              </a:extLst>
            </p:cNvPr>
            <p:cNvSpPr/>
            <p:nvPr/>
          </p:nvSpPr>
          <p:spPr>
            <a:xfrm>
              <a:off x="1132288" y="2031611"/>
              <a:ext cx="257692" cy="257692"/>
            </a:xfrm>
            <a:prstGeom prst="rect">
              <a:avLst/>
            </a:prstGeom>
            <a:solidFill>
              <a:srgbClr val="D21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64EFC2A7-9DE3-4644-8C42-BD1C9A52A728}"/>
                </a:ext>
              </a:extLst>
            </p:cNvPr>
            <p:cNvSpPr/>
            <p:nvPr/>
          </p:nvSpPr>
          <p:spPr>
            <a:xfrm>
              <a:off x="1497356" y="2027247"/>
              <a:ext cx="257692" cy="257692"/>
            </a:xfrm>
            <a:prstGeom prst="rect">
              <a:avLst/>
            </a:prstGeom>
            <a:solidFill>
              <a:srgbClr val="F66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FD2DB1-D2BE-4054-B1B2-362B2CA7D64D}"/>
                </a:ext>
              </a:extLst>
            </p:cNvPr>
            <p:cNvSpPr/>
            <p:nvPr/>
          </p:nvSpPr>
          <p:spPr>
            <a:xfrm>
              <a:off x="1885976" y="2027247"/>
              <a:ext cx="257692" cy="257692"/>
            </a:xfrm>
            <a:prstGeom prst="rect">
              <a:avLst/>
            </a:prstGeom>
            <a:solidFill>
              <a:srgbClr val="F6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5B11138-A5BB-4090-82AD-9771F3FF90D2}"/>
                </a:ext>
              </a:extLst>
            </p:cNvPr>
            <p:cNvSpPr/>
            <p:nvPr/>
          </p:nvSpPr>
          <p:spPr>
            <a:xfrm>
              <a:off x="2250182" y="2027247"/>
              <a:ext cx="257692" cy="257692"/>
            </a:xfrm>
            <a:prstGeom prst="rect">
              <a:avLst/>
            </a:prstGeom>
            <a:solidFill>
              <a:srgbClr val="A3BB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A059EC2-5FFA-425D-9203-CABC1D196033}"/>
                </a:ext>
              </a:extLst>
            </p:cNvPr>
            <p:cNvSpPr/>
            <p:nvPr/>
          </p:nvSpPr>
          <p:spPr>
            <a:xfrm>
              <a:off x="2638802" y="2027247"/>
              <a:ext cx="257692" cy="257692"/>
            </a:xfrm>
            <a:prstGeom prst="rect">
              <a:avLst/>
            </a:prstGeom>
            <a:solidFill>
              <a:srgbClr val="0063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F7BC1F3-1E38-4239-94DB-D9E6CF294BE5}"/>
                </a:ext>
              </a:extLst>
            </p:cNvPr>
            <p:cNvSpPr/>
            <p:nvPr/>
          </p:nvSpPr>
          <p:spPr>
            <a:xfrm>
              <a:off x="3006960" y="2027247"/>
              <a:ext cx="257692" cy="257692"/>
            </a:xfrm>
            <a:prstGeom prst="rect">
              <a:avLst/>
            </a:prstGeom>
            <a:solidFill>
              <a:srgbClr val="DDC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B305E04F-F984-4C09-83DE-D5232DBF57E9}"/>
                </a:ext>
              </a:extLst>
            </p:cNvPr>
            <p:cNvSpPr/>
            <p:nvPr/>
          </p:nvSpPr>
          <p:spPr>
            <a:xfrm>
              <a:off x="3395580" y="2027247"/>
              <a:ext cx="257692" cy="257692"/>
            </a:xfrm>
            <a:prstGeom prst="rect">
              <a:avLst/>
            </a:prstGeom>
            <a:solidFill>
              <a:srgbClr val="CD10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 Placeholder 7">
            <a:extLst>
              <a:ext uri="{FF2B5EF4-FFF2-40B4-BE49-F238E27FC236}">
                <a16:creationId xmlns:a16="http://schemas.microsoft.com/office/drawing/2014/main" id="{FC78C8E8-CBF4-44A4-8A37-4256B6ABAB5C}"/>
              </a:ext>
            </a:extLst>
          </p:cNvPr>
          <p:cNvSpPr txBox="1">
            <a:spLocks/>
          </p:cNvSpPr>
          <p:nvPr/>
        </p:nvSpPr>
        <p:spPr>
          <a:xfrm>
            <a:off x="186487" y="5448157"/>
            <a:ext cx="2879430" cy="69944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dirty="0">
                <a:solidFill>
                  <a:schemeClr val="tx1"/>
                </a:solidFill>
              </a:rPr>
              <a:t>April 14, 2021</a:t>
            </a:r>
            <a:br>
              <a:rPr lang="en-US" sz="2000" dirty="0">
                <a:solidFill>
                  <a:schemeClr val="tx1"/>
                </a:solidFill>
              </a:rPr>
            </a:br>
            <a:endParaRPr lang="en-US" sz="1600" dirty="0">
              <a:solidFill>
                <a:schemeClr val="tx1"/>
              </a:solidFill>
            </a:endParaRPr>
          </a:p>
        </p:txBody>
      </p:sp>
      <p:grpSp>
        <p:nvGrpSpPr>
          <p:cNvPr id="12" name="Group 11">
            <a:extLst>
              <a:ext uri="{FF2B5EF4-FFF2-40B4-BE49-F238E27FC236}">
                <a16:creationId xmlns:a16="http://schemas.microsoft.com/office/drawing/2014/main" id="{C252CC48-F605-4117-A18A-A60D6BB385C7}"/>
              </a:ext>
            </a:extLst>
          </p:cNvPr>
          <p:cNvGrpSpPr/>
          <p:nvPr/>
        </p:nvGrpSpPr>
        <p:grpSpPr>
          <a:xfrm>
            <a:off x="4765013" y="5037262"/>
            <a:ext cx="3662430" cy="262056"/>
            <a:chOff x="4765013" y="5037262"/>
            <a:chExt cx="3662430" cy="262056"/>
          </a:xfrm>
        </p:grpSpPr>
        <p:sp>
          <p:nvSpPr>
            <p:cNvPr id="26" name="Rectangle 25">
              <a:extLst>
                <a:ext uri="{FF2B5EF4-FFF2-40B4-BE49-F238E27FC236}">
                  <a16:creationId xmlns:a16="http://schemas.microsoft.com/office/drawing/2014/main" id="{AFF88149-80EC-4434-A14F-E57F99F9508C}"/>
                </a:ext>
              </a:extLst>
            </p:cNvPr>
            <p:cNvSpPr/>
            <p:nvPr/>
          </p:nvSpPr>
          <p:spPr>
            <a:xfrm>
              <a:off x="4765013" y="5041626"/>
              <a:ext cx="257692" cy="257692"/>
            </a:xfrm>
            <a:prstGeom prst="rect">
              <a:avLst/>
            </a:prstGeom>
            <a:solidFill>
              <a:srgbClr val="96C6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23E2CD85-2B94-4592-B761-988EE6F7E9F5}"/>
                </a:ext>
              </a:extLst>
            </p:cNvPr>
            <p:cNvSpPr/>
            <p:nvPr/>
          </p:nvSpPr>
          <p:spPr>
            <a:xfrm>
              <a:off x="5153633" y="5041626"/>
              <a:ext cx="257692" cy="257692"/>
            </a:xfrm>
            <a:prstGeom prst="rect">
              <a:avLst/>
            </a:prstGeom>
            <a:solidFill>
              <a:srgbClr val="10A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57AF2211-69DE-442E-86BE-4A00E46DA7A0}"/>
                </a:ext>
              </a:extLst>
            </p:cNvPr>
            <p:cNvSpPr/>
            <p:nvPr/>
          </p:nvSpPr>
          <p:spPr>
            <a:xfrm>
              <a:off x="5517839" y="5041626"/>
              <a:ext cx="257692" cy="257692"/>
            </a:xfrm>
            <a:prstGeom prst="rect">
              <a:avLst/>
            </a:prstGeom>
            <a:solidFill>
              <a:srgbClr val="302A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580E1D63-99B1-4DC7-BABB-CDAEAA358498}"/>
                </a:ext>
              </a:extLst>
            </p:cNvPr>
            <p:cNvSpPr/>
            <p:nvPr/>
          </p:nvSpPr>
          <p:spPr>
            <a:xfrm>
              <a:off x="5906459" y="5041626"/>
              <a:ext cx="257692" cy="257692"/>
            </a:xfrm>
            <a:prstGeom prst="rect">
              <a:avLst/>
            </a:prstGeom>
            <a:solidFill>
              <a:srgbClr val="D21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FB28F930-1CB5-44A7-A12A-304213491C45}"/>
                </a:ext>
              </a:extLst>
            </p:cNvPr>
            <p:cNvSpPr/>
            <p:nvPr/>
          </p:nvSpPr>
          <p:spPr>
            <a:xfrm>
              <a:off x="6271527" y="5037262"/>
              <a:ext cx="257692" cy="257692"/>
            </a:xfrm>
            <a:prstGeom prst="rect">
              <a:avLst/>
            </a:prstGeom>
            <a:solidFill>
              <a:srgbClr val="F66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18EB63-0240-4261-9509-9199D558E675}"/>
                </a:ext>
              </a:extLst>
            </p:cNvPr>
            <p:cNvSpPr/>
            <p:nvPr/>
          </p:nvSpPr>
          <p:spPr>
            <a:xfrm>
              <a:off x="6660147" y="5037262"/>
              <a:ext cx="257692" cy="257692"/>
            </a:xfrm>
            <a:prstGeom prst="rect">
              <a:avLst/>
            </a:prstGeom>
            <a:solidFill>
              <a:srgbClr val="F6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42060845-A7CA-499E-A055-21BDE0CC1CE2}"/>
                </a:ext>
              </a:extLst>
            </p:cNvPr>
            <p:cNvSpPr/>
            <p:nvPr/>
          </p:nvSpPr>
          <p:spPr>
            <a:xfrm>
              <a:off x="7024353" y="5037262"/>
              <a:ext cx="257692" cy="257692"/>
            </a:xfrm>
            <a:prstGeom prst="rect">
              <a:avLst/>
            </a:prstGeom>
            <a:solidFill>
              <a:srgbClr val="A3BB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FFC3BE50-E4D6-45D1-A5CF-24AE5A0E180E}"/>
                </a:ext>
              </a:extLst>
            </p:cNvPr>
            <p:cNvSpPr/>
            <p:nvPr/>
          </p:nvSpPr>
          <p:spPr>
            <a:xfrm>
              <a:off x="7412973" y="5037262"/>
              <a:ext cx="257692" cy="257692"/>
            </a:xfrm>
            <a:prstGeom prst="rect">
              <a:avLst/>
            </a:prstGeom>
            <a:solidFill>
              <a:srgbClr val="0063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1AEE259D-26F4-457A-A9B5-ACD2DB84695B}"/>
                </a:ext>
              </a:extLst>
            </p:cNvPr>
            <p:cNvSpPr/>
            <p:nvPr/>
          </p:nvSpPr>
          <p:spPr>
            <a:xfrm>
              <a:off x="7781131" y="5037262"/>
              <a:ext cx="257692" cy="257692"/>
            </a:xfrm>
            <a:prstGeom prst="rect">
              <a:avLst/>
            </a:prstGeom>
            <a:solidFill>
              <a:srgbClr val="DDC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B4FFDEF-B9B3-4E5F-A072-E61F44AB4922}"/>
                </a:ext>
              </a:extLst>
            </p:cNvPr>
            <p:cNvSpPr/>
            <p:nvPr/>
          </p:nvSpPr>
          <p:spPr>
            <a:xfrm>
              <a:off x="8169751" y="5037262"/>
              <a:ext cx="257692" cy="257692"/>
            </a:xfrm>
            <a:prstGeom prst="rect">
              <a:avLst/>
            </a:prstGeom>
            <a:solidFill>
              <a:srgbClr val="CD10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 Placeholder 7">
            <a:extLst>
              <a:ext uri="{FF2B5EF4-FFF2-40B4-BE49-F238E27FC236}">
                <a16:creationId xmlns:a16="http://schemas.microsoft.com/office/drawing/2014/main" id="{239D86C9-2F56-41D6-9331-4C79FB36C76E}"/>
              </a:ext>
            </a:extLst>
          </p:cNvPr>
          <p:cNvSpPr txBox="1">
            <a:spLocks/>
          </p:cNvSpPr>
          <p:nvPr/>
        </p:nvSpPr>
        <p:spPr>
          <a:xfrm>
            <a:off x="4681285" y="5689521"/>
            <a:ext cx="4471873" cy="699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b="1" dirty="0">
                <a:solidFill>
                  <a:srgbClr val="302A7E"/>
                </a:solidFill>
              </a:rPr>
              <a:t>Professor Asha Kanwar</a:t>
            </a:r>
            <a:br>
              <a:rPr lang="en-US" sz="2000" b="1" dirty="0">
                <a:solidFill>
                  <a:srgbClr val="302A7E"/>
                </a:solidFill>
              </a:rPr>
            </a:br>
            <a:r>
              <a:rPr lang="en-US" sz="1600" b="1" dirty="0">
                <a:solidFill>
                  <a:srgbClr val="302A7E"/>
                </a:solidFill>
              </a:rPr>
              <a:t>President &amp; CEO, Commonwealth of Learning</a:t>
            </a:r>
          </a:p>
          <a:p>
            <a:pPr marL="0" indent="0">
              <a:buFont typeface="Arial" panose="020B0604020202020204" pitchFamily="34" charset="0"/>
              <a:buNone/>
            </a:pPr>
            <a:endParaRPr lang="en-US" sz="1600" dirty="0">
              <a:solidFill>
                <a:srgbClr val="302A7E"/>
              </a:solidFill>
            </a:endParaRPr>
          </a:p>
        </p:txBody>
      </p:sp>
      <p:sp>
        <p:nvSpPr>
          <p:cNvPr id="7" name="Title 3">
            <a:extLst>
              <a:ext uri="{FF2B5EF4-FFF2-40B4-BE49-F238E27FC236}">
                <a16:creationId xmlns:a16="http://schemas.microsoft.com/office/drawing/2014/main" id="{0629A0C9-D2B0-4C6A-89AF-614A5B2D17EC}"/>
              </a:ext>
            </a:extLst>
          </p:cNvPr>
          <p:cNvSpPr txBox="1">
            <a:spLocks/>
          </p:cNvSpPr>
          <p:nvPr/>
        </p:nvSpPr>
        <p:spPr>
          <a:xfrm>
            <a:off x="23672" y="2503802"/>
            <a:ext cx="9129486" cy="2138893"/>
          </a:xfrm>
          <a:prstGeom prst="rect">
            <a:avLst/>
          </a:prstGeom>
        </p:spPr>
        <p:txBody>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US" sz="5400" dirty="0">
                <a:solidFill>
                  <a:schemeClr val="tx1"/>
                </a:solidFill>
              </a:rPr>
              <a:t>Flexible Futures for Education in a post-Covid world</a:t>
            </a:r>
          </a:p>
        </p:txBody>
      </p:sp>
      <p:pic>
        <p:nvPicPr>
          <p:cNvPr id="8" name="Picture 7" descr="Text&#10;&#10;Description automatically generated">
            <a:extLst>
              <a:ext uri="{FF2B5EF4-FFF2-40B4-BE49-F238E27FC236}">
                <a16:creationId xmlns:a16="http://schemas.microsoft.com/office/drawing/2014/main" id="{8AF4D3CE-1E6D-448A-9C8F-915A417058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8094" y="456926"/>
            <a:ext cx="2187450" cy="968870"/>
          </a:xfrm>
          <a:prstGeom prst="rect">
            <a:avLst/>
          </a:prstGeom>
        </p:spPr>
      </p:pic>
    </p:spTree>
    <p:extLst>
      <p:ext uri="{BB962C8B-B14F-4D97-AF65-F5344CB8AC3E}">
        <p14:creationId xmlns:p14="http://schemas.microsoft.com/office/powerpoint/2010/main" val="3095536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D751A-8326-4D6D-8946-C8FB7C73CE59}"/>
              </a:ext>
            </a:extLst>
          </p:cNvPr>
          <p:cNvSpPr>
            <a:spLocks noGrp="1"/>
          </p:cNvSpPr>
          <p:nvPr>
            <p:ph type="title"/>
          </p:nvPr>
        </p:nvSpPr>
        <p:spPr/>
        <p:txBody>
          <a:bodyPr/>
          <a:lstStyle/>
          <a:p>
            <a:r>
              <a:rPr lang="en-US" dirty="0"/>
              <a:t>Teachers engaged in alternative teaching</a:t>
            </a:r>
            <a:endParaRPr lang="en-CA" dirty="0"/>
          </a:p>
        </p:txBody>
      </p:sp>
      <p:pic>
        <p:nvPicPr>
          <p:cNvPr id="5" name="Content Placeholder 4">
            <a:extLst>
              <a:ext uri="{FF2B5EF4-FFF2-40B4-BE49-F238E27FC236}">
                <a16:creationId xmlns:a16="http://schemas.microsoft.com/office/drawing/2014/main" id="{93703459-7470-454B-AF8F-1714E8CAD300}"/>
              </a:ext>
            </a:extLst>
          </p:cNvPr>
          <p:cNvPicPr>
            <a:picLocks noGrp="1" noChangeAspect="1"/>
          </p:cNvPicPr>
          <p:nvPr>
            <p:ph idx="1"/>
          </p:nvPr>
        </p:nvPicPr>
        <p:blipFill>
          <a:blip r:embed="rId3"/>
          <a:stretch>
            <a:fillRect/>
          </a:stretch>
        </p:blipFill>
        <p:spPr>
          <a:xfrm>
            <a:off x="660282" y="1825625"/>
            <a:ext cx="7823436" cy="4351338"/>
          </a:xfrm>
        </p:spPr>
      </p:pic>
    </p:spTree>
    <p:extLst>
      <p:ext uri="{BB962C8B-B14F-4D97-AF65-F5344CB8AC3E}">
        <p14:creationId xmlns:p14="http://schemas.microsoft.com/office/powerpoint/2010/main" val="2678810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158DA-E1E3-4FFB-99CE-B031F0AA107B}"/>
              </a:ext>
            </a:extLst>
          </p:cNvPr>
          <p:cNvSpPr txBox="1">
            <a:spLocks noGrp="1"/>
          </p:cNvSpPr>
          <p:nvPr>
            <p:ph type="title"/>
          </p:nvPr>
        </p:nvSpPr>
        <p:spPr/>
        <p:txBody>
          <a:bodyPr/>
          <a:lstStyle/>
          <a:p>
            <a:pPr lvl="0"/>
            <a:r>
              <a:rPr lang="en-US" dirty="0"/>
              <a:t>3. Inequalities</a:t>
            </a:r>
            <a:endParaRPr lang="en-CA" dirty="0"/>
          </a:p>
        </p:txBody>
      </p:sp>
      <p:pic>
        <p:nvPicPr>
          <p:cNvPr id="9" name="Content Placeholder 5">
            <a:extLst>
              <a:ext uri="{FF2B5EF4-FFF2-40B4-BE49-F238E27FC236}">
                <a16:creationId xmlns:a16="http://schemas.microsoft.com/office/drawing/2014/main" id="{3EE1D460-18A3-4720-96FB-9792957D7A93}"/>
              </a:ext>
            </a:extLst>
          </p:cNvPr>
          <p:cNvPicPr>
            <a:picLocks noChangeAspect="1"/>
          </p:cNvPicPr>
          <p:nvPr/>
        </p:nvPicPr>
        <p:blipFill>
          <a:blip r:embed="rId3"/>
          <a:stretch>
            <a:fillRect/>
          </a:stretch>
        </p:blipFill>
        <p:spPr>
          <a:xfrm>
            <a:off x="674100" y="1585983"/>
            <a:ext cx="7795800" cy="4012383"/>
          </a:xfrm>
          <a:prstGeom prst="rect">
            <a:avLst/>
          </a:prstGeom>
        </p:spPr>
      </p:pic>
      <p:sp>
        <p:nvSpPr>
          <p:cNvPr id="10" name="TextBox 9">
            <a:extLst>
              <a:ext uri="{FF2B5EF4-FFF2-40B4-BE49-F238E27FC236}">
                <a16:creationId xmlns:a16="http://schemas.microsoft.com/office/drawing/2014/main" id="{404FB206-83BF-499C-B36C-39481810B45F}"/>
              </a:ext>
            </a:extLst>
          </p:cNvPr>
          <p:cNvSpPr txBox="1"/>
          <p:nvPr/>
        </p:nvSpPr>
        <p:spPr>
          <a:xfrm>
            <a:off x="628650" y="5598366"/>
            <a:ext cx="4572000" cy="230832"/>
          </a:xfrm>
          <a:prstGeom prst="rect">
            <a:avLst/>
          </a:prstGeom>
          <a:noFill/>
        </p:spPr>
        <p:txBody>
          <a:bodyPr wrap="square">
            <a:spAutoFit/>
          </a:bodyPr>
          <a:lstStyle/>
          <a:p>
            <a:r>
              <a:rPr lang="en-CA" sz="900" dirty="0"/>
              <a:t>Source: </a:t>
            </a:r>
            <a:r>
              <a:rPr lang="en-CA" sz="900" dirty="0">
                <a:hlinkClick r:id="rId4"/>
              </a:rPr>
              <a:t>https://en.unesco.org/covid19/educationresponse/girlseducation</a:t>
            </a:r>
            <a:r>
              <a:rPr lang="en-CA" sz="900" dirty="0"/>
              <a:t> </a:t>
            </a:r>
          </a:p>
        </p:txBody>
      </p:sp>
    </p:spTree>
    <p:extLst>
      <p:ext uri="{BB962C8B-B14F-4D97-AF65-F5344CB8AC3E}">
        <p14:creationId xmlns:p14="http://schemas.microsoft.com/office/powerpoint/2010/main" val="2319291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83601-DCFC-4D1B-B999-79D2BF695D43}"/>
              </a:ext>
            </a:extLst>
          </p:cNvPr>
          <p:cNvSpPr>
            <a:spLocks noGrp="1"/>
          </p:cNvSpPr>
          <p:nvPr>
            <p:ph type="title"/>
          </p:nvPr>
        </p:nvSpPr>
        <p:spPr/>
        <p:txBody>
          <a:bodyPr/>
          <a:lstStyle/>
          <a:p>
            <a:r>
              <a:rPr lang="en-US" dirty="0"/>
              <a:t>Learning Inequality during COVID19</a:t>
            </a:r>
            <a:endParaRPr lang="en-CA" dirty="0"/>
          </a:p>
        </p:txBody>
      </p:sp>
      <p:sp>
        <p:nvSpPr>
          <p:cNvPr id="3" name="Content Placeholder 2">
            <a:extLst>
              <a:ext uri="{FF2B5EF4-FFF2-40B4-BE49-F238E27FC236}">
                <a16:creationId xmlns:a16="http://schemas.microsoft.com/office/drawing/2014/main" id="{E0FD0BDC-D172-471D-98BD-0BE409473E4E}"/>
              </a:ext>
            </a:extLst>
          </p:cNvPr>
          <p:cNvSpPr>
            <a:spLocks noGrp="1"/>
          </p:cNvSpPr>
          <p:nvPr>
            <p:ph sz="half" idx="1"/>
          </p:nvPr>
        </p:nvSpPr>
        <p:spPr/>
        <p:txBody>
          <a:bodyPr>
            <a:normAutofit/>
          </a:bodyPr>
          <a:lstStyle/>
          <a:p>
            <a:r>
              <a:rPr lang="en-US" dirty="0"/>
              <a:t>Learning loss of about three percentile points</a:t>
            </a:r>
          </a:p>
          <a:p>
            <a:r>
              <a:rPr lang="en-US" dirty="0"/>
              <a:t>Learners from less educated home 55% more prone to learning loss</a:t>
            </a:r>
          </a:p>
          <a:p>
            <a:pPr marL="0" indent="0">
              <a:buNone/>
            </a:pPr>
            <a:endParaRPr lang="en-CA" dirty="0"/>
          </a:p>
        </p:txBody>
      </p:sp>
      <p:pic>
        <p:nvPicPr>
          <p:cNvPr id="6" name="Content Placeholder 5">
            <a:extLst>
              <a:ext uri="{FF2B5EF4-FFF2-40B4-BE49-F238E27FC236}">
                <a16:creationId xmlns:a16="http://schemas.microsoft.com/office/drawing/2014/main" id="{0029F0C4-4464-4F34-A5D5-A9C81241FA1F}"/>
              </a:ext>
            </a:extLst>
          </p:cNvPr>
          <p:cNvPicPr>
            <a:picLocks noGrp="1" noChangeAspect="1"/>
          </p:cNvPicPr>
          <p:nvPr>
            <p:ph sz="half" idx="2"/>
          </p:nvPr>
        </p:nvPicPr>
        <p:blipFill>
          <a:blip r:embed="rId3"/>
          <a:stretch>
            <a:fillRect/>
          </a:stretch>
        </p:blipFill>
        <p:spPr>
          <a:xfrm>
            <a:off x="4572000" y="2376526"/>
            <a:ext cx="4516874" cy="2568972"/>
          </a:xfrm>
          <a:prstGeom prst="rect">
            <a:avLst/>
          </a:prstGeom>
          <a:ln w="228600" cap="sq" cmpd="thickThin">
            <a:solidFill>
              <a:srgbClr val="000000"/>
            </a:solidFill>
            <a:prstDash val="solid"/>
            <a:miter lim="800000"/>
          </a:ln>
          <a:effectLst>
            <a:innerShdw blurRad="76200">
              <a:srgbClr val="000000"/>
            </a:innerShdw>
          </a:effectLst>
        </p:spPr>
      </p:pic>
      <p:sp>
        <p:nvSpPr>
          <p:cNvPr id="7" name="TextBox 6">
            <a:extLst>
              <a:ext uri="{FF2B5EF4-FFF2-40B4-BE49-F238E27FC236}">
                <a16:creationId xmlns:a16="http://schemas.microsoft.com/office/drawing/2014/main" id="{6BE841F7-FB78-4D61-881B-2F03EA93282C}"/>
              </a:ext>
            </a:extLst>
          </p:cNvPr>
          <p:cNvSpPr txBox="1"/>
          <p:nvPr/>
        </p:nvSpPr>
        <p:spPr>
          <a:xfrm>
            <a:off x="473069" y="6196483"/>
            <a:ext cx="2420856" cy="230832"/>
          </a:xfrm>
          <a:prstGeom prst="rect">
            <a:avLst/>
          </a:prstGeom>
          <a:noFill/>
        </p:spPr>
        <p:txBody>
          <a:bodyPr wrap="none" rtlCol="0">
            <a:spAutoFit/>
          </a:bodyPr>
          <a:lstStyle/>
          <a:p>
            <a:r>
              <a:rPr lang="en-US" sz="900" dirty="0"/>
              <a:t>Source: </a:t>
            </a:r>
            <a:r>
              <a:rPr lang="en-US" sz="900" dirty="0">
                <a:hlinkClick r:id="rId4"/>
              </a:rPr>
              <a:t>https://osf.io/</a:t>
            </a:r>
            <a:r>
              <a:rPr lang="en-US" sz="800" dirty="0">
                <a:hlinkClick r:id="rId4"/>
              </a:rPr>
              <a:t>preprints</a:t>
            </a:r>
            <a:r>
              <a:rPr lang="en-US" sz="900" dirty="0">
                <a:hlinkClick r:id="rId4"/>
              </a:rPr>
              <a:t>/socarxiv/ve4z7/</a:t>
            </a:r>
            <a:r>
              <a:rPr lang="en-US" sz="900" dirty="0"/>
              <a:t> </a:t>
            </a:r>
            <a:endParaRPr lang="en-CA" sz="900" dirty="0"/>
          </a:p>
        </p:txBody>
      </p:sp>
    </p:spTree>
    <p:extLst>
      <p:ext uri="{BB962C8B-B14F-4D97-AF65-F5344CB8AC3E}">
        <p14:creationId xmlns:p14="http://schemas.microsoft.com/office/powerpoint/2010/main" val="3649992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C669C-EF3B-499A-978A-A617F08156B4}"/>
              </a:ext>
            </a:extLst>
          </p:cNvPr>
          <p:cNvSpPr>
            <a:spLocks noGrp="1"/>
          </p:cNvSpPr>
          <p:nvPr>
            <p:ph type="title"/>
          </p:nvPr>
        </p:nvSpPr>
        <p:spPr/>
        <p:txBody>
          <a:bodyPr/>
          <a:lstStyle/>
          <a:p>
            <a:r>
              <a:rPr lang="en-US" dirty="0"/>
              <a:t>Positive quality rating</a:t>
            </a:r>
            <a:endParaRPr lang="en-CA" dirty="0"/>
          </a:p>
        </p:txBody>
      </p:sp>
      <p:sp>
        <p:nvSpPr>
          <p:cNvPr id="3" name="Content Placeholder 2">
            <a:extLst>
              <a:ext uri="{FF2B5EF4-FFF2-40B4-BE49-F238E27FC236}">
                <a16:creationId xmlns:a16="http://schemas.microsoft.com/office/drawing/2014/main" id="{ECFC9817-C86B-4A48-B0F5-A8BC636947EC}"/>
              </a:ext>
            </a:extLst>
          </p:cNvPr>
          <p:cNvSpPr>
            <a:spLocks noGrp="1"/>
          </p:cNvSpPr>
          <p:nvPr>
            <p:ph sz="half" idx="1"/>
          </p:nvPr>
        </p:nvSpPr>
        <p:spPr/>
        <p:txBody>
          <a:bodyPr>
            <a:normAutofit lnSpcReduction="10000"/>
          </a:bodyPr>
          <a:lstStyle/>
          <a:p>
            <a:r>
              <a:rPr lang="en-US" dirty="0"/>
              <a:t>81% of students were learning online</a:t>
            </a:r>
          </a:p>
          <a:p>
            <a:r>
              <a:rPr lang="en-US" dirty="0"/>
              <a:t>68% of students rated the quality of online digital learning as ‘best imaginable’, ‘excellent’ or ‘good’ </a:t>
            </a:r>
          </a:p>
          <a:p>
            <a:r>
              <a:rPr lang="en-US" dirty="0"/>
              <a:t>62% also rated the support they received for online learning equally highly. </a:t>
            </a:r>
            <a:endParaRPr lang="en-CA" dirty="0"/>
          </a:p>
        </p:txBody>
      </p:sp>
      <p:pic>
        <p:nvPicPr>
          <p:cNvPr id="6" name="Content Placeholder 5">
            <a:extLst>
              <a:ext uri="{FF2B5EF4-FFF2-40B4-BE49-F238E27FC236}">
                <a16:creationId xmlns:a16="http://schemas.microsoft.com/office/drawing/2014/main" id="{28879D59-E6BC-4E5D-9C55-251A4B40C8EA}"/>
              </a:ext>
            </a:extLst>
          </p:cNvPr>
          <p:cNvPicPr>
            <a:picLocks noGrp="1" noChangeAspect="1"/>
          </p:cNvPicPr>
          <p:nvPr>
            <p:ph sz="half" idx="2"/>
          </p:nvPr>
        </p:nvPicPr>
        <p:blipFill>
          <a:blip r:embed="rId3"/>
          <a:stretch>
            <a:fillRect/>
          </a:stretch>
        </p:blipFill>
        <p:spPr>
          <a:xfrm>
            <a:off x="4629150" y="2361138"/>
            <a:ext cx="3886200" cy="3280312"/>
          </a:xfrm>
        </p:spPr>
      </p:pic>
      <p:sp>
        <p:nvSpPr>
          <p:cNvPr id="7" name="TextBox 6">
            <a:extLst>
              <a:ext uri="{FF2B5EF4-FFF2-40B4-BE49-F238E27FC236}">
                <a16:creationId xmlns:a16="http://schemas.microsoft.com/office/drawing/2014/main" id="{F65E85A9-057C-44DD-870B-58DF839EF5BA}"/>
              </a:ext>
            </a:extLst>
          </p:cNvPr>
          <p:cNvSpPr txBox="1"/>
          <p:nvPr/>
        </p:nvSpPr>
        <p:spPr>
          <a:xfrm>
            <a:off x="457201" y="6481482"/>
            <a:ext cx="8058150" cy="400110"/>
          </a:xfrm>
          <a:prstGeom prst="rect">
            <a:avLst/>
          </a:prstGeom>
          <a:noFill/>
        </p:spPr>
        <p:txBody>
          <a:bodyPr wrap="square" rtlCol="0">
            <a:spAutoFit/>
          </a:bodyPr>
          <a:lstStyle/>
          <a:p>
            <a:r>
              <a:rPr lang="en-US" sz="1000" b="1" dirty="0"/>
              <a:t>Source</a:t>
            </a:r>
            <a:r>
              <a:rPr lang="en-US" sz="1000" dirty="0"/>
              <a:t>: JISC (2021). Student digital experience insights survey 2020/21 </a:t>
            </a:r>
            <a:r>
              <a:rPr lang="en-US" sz="1000" dirty="0">
                <a:hlinkClick r:id="rId4"/>
              </a:rPr>
              <a:t>https://repository.jisc.ac.uk/8338/1/DEI%20P1%202021%20student%20data%20for%20HE-FINAL.pdf</a:t>
            </a:r>
            <a:r>
              <a:rPr lang="en-US" sz="1000" dirty="0"/>
              <a:t> </a:t>
            </a:r>
            <a:endParaRPr lang="en-CA" sz="1000" dirty="0"/>
          </a:p>
        </p:txBody>
      </p:sp>
    </p:spTree>
    <p:extLst>
      <p:ext uri="{BB962C8B-B14F-4D97-AF65-F5344CB8AC3E}">
        <p14:creationId xmlns:p14="http://schemas.microsoft.com/office/powerpoint/2010/main" val="2214875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AAB08-C986-4CAA-B451-EC9FAA0FCCFB}"/>
              </a:ext>
            </a:extLst>
          </p:cNvPr>
          <p:cNvSpPr>
            <a:spLocks noGrp="1"/>
          </p:cNvSpPr>
          <p:nvPr>
            <p:ph type="title"/>
          </p:nvPr>
        </p:nvSpPr>
        <p:spPr/>
        <p:txBody>
          <a:bodyPr/>
          <a:lstStyle/>
          <a:p>
            <a:r>
              <a:rPr lang="en-CA" dirty="0"/>
              <a:t>COL Response</a:t>
            </a:r>
          </a:p>
        </p:txBody>
      </p:sp>
    </p:spTree>
    <p:extLst>
      <p:ext uri="{BB962C8B-B14F-4D97-AF65-F5344CB8AC3E}">
        <p14:creationId xmlns:p14="http://schemas.microsoft.com/office/powerpoint/2010/main" val="44296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6FC9E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75F9E-E0F5-44C2-ADFE-691D79410F46}"/>
              </a:ext>
            </a:extLst>
          </p:cNvPr>
          <p:cNvSpPr>
            <a:spLocks noGrp="1"/>
          </p:cNvSpPr>
          <p:nvPr>
            <p:ph type="title"/>
          </p:nvPr>
        </p:nvSpPr>
        <p:spPr>
          <a:xfrm>
            <a:off x="628650" y="36111"/>
            <a:ext cx="7886700" cy="1325563"/>
          </a:xfrm>
        </p:spPr>
        <p:txBody>
          <a:bodyPr>
            <a:normAutofit/>
          </a:bodyPr>
          <a:lstStyle/>
          <a:p>
            <a:r>
              <a:rPr lang="en-US" sz="4400" b="0" dirty="0"/>
              <a:t>Capacity Building of Teachers</a:t>
            </a:r>
            <a:endParaRPr lang="en-CA" sz="4400" b="0" dirty="0"/>
          </a:p>
        </p:txBody>
      </p:sp>
      <p:pic>
        <p:nvPicPr>
          <p:cNvPr id="7" name="Picture 2">
            <a:extLst>
              <a:ext uri="{FF2B5EF4-FFF2-40B4-BE49-F238E27FC236}">
                <a16:creationId xmlns:a16="http://schemas.microsoft.com/office/drawing/2014/main" id="{5B87147F-C24F-435E-B400-78FAB7A8F6F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410" r="8506" b="1"/>
          <a:stretch/>
        </p:blipFill>
        <p:spPr bwMode="auto">
          <a:xfrm>
            <a:off x="3822609" y="3306946"/>
            <a:ext cx="4689474" cy="3194279"/>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D321F7F5-95E2-4A87-BDE8-6ECBAA7EF14E}"/>
              </a:ext>
            </a:extLst>
          </p:cNvPr>
          <p:cNvSpPr/>
          <p:nvPr/>
        </p:nvSpPr>
        <p:spPr>
          <a:xfrm>
            <a:off x="4466431" y="5357826"/>
            <a:ext cx="1821929" cy="276999"/>
          </a:xfrm>
          <a:prstGeom prst="rect">
            <a:avLst/>
          </a:prstGeom>
        </p:spPr>
        <p:txBody>
          <a:bodyPr wrap="square">
            <a:spAutoFit/>
          </a:bodyPr>
          <a:lstStyle/>
          <a:p>
            <a:r>
              <a:rPr lang="en-CA" sz="1200" b="1" dirty="0">
                <a:hlinkClick r:id="rId4"/>
              </a:rPr>
              <a:t>http://www.telmooc.ca/</a:t>
            </a:r>
            <a:endParaRPr lang="en-CA" sz="1200" b="1" dirty="0"/>
          </a:p>
        </p:txBody>
      </p:sp>
      <p:sp>
        <p:nvSpPr>
          <p:cNvPr id="11" name="Rectangle 10">
            <a:extLst>
              <a:ext uri="{FF2B5EF4-FFF2-40B4-BE49-F238E27FC236}">
                <a16:creationId xmlns:a16="http://schemas.microsoft.com/office/drawing/2014/main" id="{1D55220B-784A-4B6A-BC2F-D5CA1D7C15B1}"/>
              </a:ext>
            </a:extLst>
          </p:cNvPr>
          <p:cNvSpPr/>
          <p:nvPr/>
        </p:nvSpPr>
        <p:spPr>
          <a:xfrm>
            <a:off x="6288360" y="6030450"/>
            <a:ext cx="2039105" cy="276999"/>
          </a:xfrm>
          <a:prstGeom prst="rect">
            <a:avLst/>
          </a:prstGeom>
        </p:spPr>
        <p:txBody>
          <a:bodyPr wrap="square">
            <a:spAutoFit/>
          </a:bodyPr>
          <a:lstStyle/>
          <a:p>
            <a:r>
              <a:rPr lang="en-CA" sz="1200" b="1" dirty="0">
                <a:hlinkClick r:id="rId5"/>
              </a:rPr>
              <a:t>https://www.blpmooc.org/</a:t>
            </a:r>
            <a:endParaRPr lang="en-CA" sz="1200" b="1" dirty="0"/>
          </a:p>
        </p:txBody>
      </p:sp>
      <p:pic>
        <p:nvPicPr>
          <p:cNvPr id="12" name="Picture 11">
            <a:extLst>
              <a:ext uri="{FF2B5EF4-FFF2-40B4-BE49-F238E27FC236}">
                <a16:creationId xmlns:a16="http://schemas.microsoft.com/office/drawing/2014/main" id="{F9F6CCEA-A0A7-4927-AA17-9BA356850063}"/>
              </a:ext>
            </a:extLst>
          </p:cNvPr>
          <p:cNvPicPr>
            <a:picLocks noChangeAspect="1"/>
          </p:cNvPicPr>
          <p:nvPr/>
        </p:nvPicPr>
        <p:blipFill>
          <a:blip r:embed="rId6"/>
          <a:stretch>
            <a:fillRect/>
          </a:stretch>
        </p:blipFill>
        <p:spPr>
          <a:xfrm>
            <a:off x="1429498" y="1361674"/>
            <a:ext cx="7082585" cy="2216849"/>
          </a:xfrm>
          <a:prstGeom prst="rect">
            <a:avLst/>
          </a:prstGeom>
        </p:spPr>
      </p:pic>
      <p:sp>
        <p:nvSpPr>
          <p:cNvPr id="14" name="TextBox 13">
            <a:extLst>
              <a:ext uri="{FF2B5EF4-FFF2-40B4-BE49-F238E27FC236}">
                <a16:creationId xmlns:a16="http://schemas.microsoft.com/office/drawing/2014/main" id="{0AA1119C-5C5C-458D-8907-E51C125E3858}"/>
              </a:ext>
            </a:extLst>
          </p:cNvPr>
          <p:cNvSpPr txBox="1"/>
          <p:nvPr/>
        </p:nvSpPr>
        <p:spPr>
          <a:xfrm>
            <a:off x="3321844" y="3209191"/>
            <a:ext cx="5190240" cy="369332"/>
          </a:xfrm>
          <a:prstGeom prst="rect">
            <a:avLst/>
          </a:prstGeom>
          <a:noFill/>
        </p:spPr>
        <p:txBody>
          <a:bodyPr wrap="square">
            <a:spAutoFit/>
          </a:bodyPr>
          <a:lstStyle/>
          <a:p>
            <a:r>
              <a:rPr lang="en-CA" dirty="0">
                <a:solidFill>
                  <a:schemeClr val="bg1"/>
                </a:solidFill>
              </a:rPr>
              <a:t>https://www.mooc4dev.org/CyberSecurity4Teachers1</a:t>
            </a:r>
          </a:p>
        </p:txBody>
      </p:sp>
      <p:sp>
        <p:nvSpPr>
          <p:cNvPr id="18" name="TextBox 17">
            <a:extLst>
              <a:ext uri="{FF2B5EF4-FFF2-40B4-BE49-F238E27FC236}">
                <a16:creationId xmlns:a16="http://schemas.microsoft.com/office/drawing/2014/main" id="{4B9C32BD-ED58-41D3-A334-E1D6DB64C223}"/>
              </a:ext>
            </a:extLst>
          </p:cNvPr>
          <p:cNvSpPr txBox="1"/>
          <p:nvPr/>
        </p:nvSpPr>
        <p:spPr>
          <a:xfrm>
            <a:off x="1544609" y="6550223"/>
            <a:ext cx="2921822" cy="307777"/>
          </a:xfrm>
          <a:prstGeom prst="rect">
            <a:avLst/>
          </a:prstGeom>
          <a:noFill/>
        </p:spPr>
        <p:txBody>
          <a:bodyPr wrap="square">
            <a:spAutoFit/>
          </a:bodyPr>
          <a:lstStyle/>
          <a:p>
            <a:r>
              <a:rPr lang="en-CA" sz="1400" b="1" dirty="0">
                <a:solidFill>
                  <a:schemeClr val="bg1"/>
                </a:solidFill>
              </a:rPr>
              <a:t>https://www.mooc4dev.org/MLM_1</a:t>
            </a:r>
          </a:p>
        </p:txBody>
      </p:sp>
      <p:pic>
        <p:nvPicPr>
          <p:cNvPr id="16" name="Picture 15">
            <a:extLst>
              <a:ext uri="{FF2B5EF4-FFF2-40B4-BE49-F238E27FC236}">
                <a16:creationId xmlns:a16="http://schemas.microsoft.com/office/drawing/2014/main" id="{DC6DF784-27F7-47D6-9179-CF2E73DAF277}"/>
              </a:ext>
            </a:extLst>
          </p:cNvPr>
          <p:cNvPicPr>
            <a:picLocks noChangeAspect="1"/>
          </p:cNvPicPr>
          <p:nvPr/>
        </p:nvPicPr>
        <p:blipFill>
          <a:blip r:embed="rId7"/>
          <a:stretch>
            <a:fillRect/>
          </a:stretch>
        </p:blipFill>
        <p:spPr>
          <a:xfrm>
            <a:off x="0" y="4292710"/>
            <a:ext cx="4361501" cy="2529179"/>
          </a:xfrm>
          <a:prstGeom prst="rect">
            <a:avLst/>
          </a:prstGeom>
        </p:spPr>
      </p:pic>
    </p:spTree>
    <p:extLst>
      <p:ext uri="{BB962C8B-B14F-4D97-AF65-F5344CB8AC3E}">
        <p14:creationId xmlns:p14="http://schemas.microsoft.com/office/powerpoint/2010/main" val="1685395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1168B-5881-4606-A34F-EE1C626F868C}"/>
              </a:ext>
            </a:extLst>
          </p:cNvPr>
          <p:cNvSpPr>
            <a:spLocks noGrp="1"/>
          </p:cNvSpPr>
          <p:nvPr>
            <p:ph type="title"/>
          </p:nvPr>
        </p:nvSpPr>
        <p:spPr>
          <a:xfrm>
            <a:off x="393192" y="4767072"/>
            <a:ext cx="4945641" cy="1625210"/>
          </a:xfrm>
        </p:spPr>
        <p:txBody>
          <a:bodyPr vert="horz" lIns="91440" tIns="45720" rIns="91440" bIns="45720" rtlCol="0" anchor="ctr">
            <a:normAutofit/>
          </a:bodyPr>
          <a:lstStyle/>
          <a:p>
            <a:pPr algn="r" defTabSz="914400"/>
            <a:r>
              <a:rPr lang="en-US" sz="4100" dirty="0">
                <a:solidFill>
                  <a:schemeClr val="tx1"/>
                </a:solidFill>
              </a:rPr>
              <a:t>Promoting OER-based Online Learning</a:t>
            </a:r>
          </a:p>
        </p:txBody>
      </p:sp>
      <p:pic>
        <p:nvPicPr>
          <p:cNvPr id="2050" name="Picture 2">
            <a:extLst>
              <a:ext uri="{FF2B5EF4-FFF2-40B4-BE49-F238E27FC236}">
                <a16:creationId xmlns:a16="http://schemas.microsoft.com/office/drawing/2014/main" id="{52E2209E-1280-40DD-A07B-B88161F4D14B}"/>
              </a:ext>
            </a:extLst>
          </p:cNvPr>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l="10321" r="12348" b="-1"/>
          <a:stretch/>
        </p:blipFill>
        <p:spPr bwMode="auto">
          <a:xfrm>
            <a:off x="245660" y="321733"/>
            <a:ext cx="5293729" cy="4107392"/>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40A97D28-DB0D-4349-9380-2B9140BE62EE}"/>
              </a:ext>
            </a:extLst>
          </p:cNvPr>
          <p:cNvSpPr>
            <a:spLocks noGrp="1"/>
          </p:cNvSpPr>
          <p:nvPr>
            <p:ph sz="half" idx="1"/>
          </p:nvPr>
        </p:nvSpPr>
        <p:spPr>
          <a:xfrm>
            <a:off x="5686922" y="533400"/>
            <a:ext cx="3247349" cy="5698068"/>
          </a:xfrm>
        </p:spPr>
        <p:txBody>
          <a:bodyPr vert="horz" lIns="91440" tIns="45720" rIns="91440" bIns="45720" rtlCol="0" anchor="ctr">
            <a:normAutofit/>
          </a:bodyPr>
          <a:lstStyle/>
          <a:p>
            <a:pPr defTabSz="914400"/>
            <a:r>
              <a:rPr lang="en-US" b="1" dirty="0">
                <a:solidFill>
                  <a:schemeClr val="tx1"/>
                </a:solidFill>
              </a:rPr>
              <a:t>Support network</a:t>
            </a:r>
            <a:r>
              <a:rPr lang="en-US" dirty="0">
                <a:solidFill>
                  <a:schemeClr val="tx1"/>
                </a:solidFill>
              </a:rPr>
              <a:t> for educators </a:t>
            </a:r>
          </a:p>
          <a:p>
            <a:pPr defTabSz="914400"/>
            <a:r>
              <a:rPr lang="en-US" b="1" dirty="0">
                <a:solidFill>
                  <a:schemeClr val="tx1"/>
                </a:solidFill>
              </a:rPr>
              <a:t>Share online courses</a:t>
            </a:r>
            <a:r>
              <a:rPr lang="en-US" dirty="0">
                <a:solidFill>
                  <a:schemeClr val="tx1"/>
                </a:solidFill>
              </a:rPr>
              <a:t> </a:t>
            </a:r>
          </a:p>
          <a:p>
            <a:pPr defTabSz="914400"/>
            <a:r>
              <a:rPr lang="en-US" b="1" dirty="0">
                <a:solidFill>
                  <a:schemeClr val="tx1"/>
                </a:solidFill>
              </a:rPr>
              <a:t>Provide</a:t>
            </a:r>
            <a:r>
              <a:rPr lang="en-US" dirty="0">
                <a:solidFill>
                  <a:schemeClr val="tx1"/>
                </a:solidFill>
              </a:rPr>
              <a:t> </a:t>
            </a:r>
            <a:r>
              <a:rPr lang="en-US" b="1" dirty="0">
                <a:solidFill>
                  <a:schemeClr val="tx1"/>
                </a:solidFill>
              </a:rPr>
              <a:t>open technology tools </a:t>
            </a:r>
            <a:r>
              <a:rPr lang="en-US" dirty="0">
                <a:solidFill>
                  <a:schemeClr val="tx1"/>
                </a:solidFill>
              </a:rPr>
              <a:t> </a:t>
            </a:r>
          </a:p>
          <a:p>
            <a:pPr defTabSz="914400"/>
            <a:r>
              <a:rPr lang="en-US" b="1" dirty="0">
                <a:solidFill>
                  <a:schemeClr val="tx1"/>
                </a:solidFill>
              </a:rPr>
              <a:t>Build capacity</a:t>
            </a:r>
            <a:r>
              <a:rPr lang="en-US" dirty="0">
                <a:solidFill>
                  <a:schemeClr val="tx1"/>
                </a:solidFill>
              </a:rPr>
              <a:t> </a:t>
            </a:r>
            <a:endParaRPr lang="en-US" sz="1400" dirty="0">
              <a:solidFill>
                <a:schemeClr val="tx1"/>
              </a:solidFill>
            </a:endParaRPr>
          </a:p>
        </p:txBody>
      </p:sp>
      <p:sp>
        <p:nvSpPr>
          <p:cNvPr id="4" name="Rectangle 3">
            <a:extLst>
              <a:ext uri="{FF2B5EF4-FFF2-40B4-BE49-F238E27FC236}">
                <a16:creationId xmlns:a16="http://schemas.microsoft.com/office/drawing/2014/main" id="{1340C50F-3525-4153-AB62-2772539BBE19}"/>
              </a:ext>
            </a:extLst>
          </p:cNvPr>
          <p:cNvSpPr/>
          <p:nvPr/>
        </p:nvSpPr>
        <p:spPr>
          <a:xfrm>
            <a:off x="2606965" y="6094942"/>
            <a:ext cx="2864887" cy="369332"/>
          </a:xfrm>
          <a:prstGeom prst="rect">
            <a:avLst/>
          </a:prstGeom>
        </p:spPr>
        <p:txBody>
          <a:bodyPr wrap="none">
            <a:spAutoFit/>
          </a:bodyPr>
          <a:lstStyle/>
          <a:p>
            <a:r>
              <a:rPr lang="en-CA" dirty="0">
                <a:hlinkClick r:id="rId4">
                  <a:extLst>
                    <a:ext uri="{A12FA001-AC4F-418D-AE19-62706E023703}">
                      <ahyp:hlinkClr xmlns:ahyp="http://schemas.microsoft.com/office/drawing/2018/hyperlinkcolor" val="tx"/>
                    </a:ext>
                  </a:extLst>
                </a:hlinkClick>
              </a:rPr>
              <a:t>https://oer4covid.oeru.org/</a:t>
            </a:r>
            <a:endParaRPr lang="en-CA" dirty="0"/>
          </a:p>
        </p:txBody>
      </p:sp>
    </p:spTree>
    <p:extLst>
      <p:ext uri="{BB962C8B-B14F-4D97-AF65-F5344CB8AC3E}">
        <p14:creationId xmlns:p14="http://schemas.microsoft.com/office/powerpoint/2010/main" val="476090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118EE-36D1-4F11-BDA6-351E43641086}"/>
              </a:ext>
            </a:extLst>
          </p:cNvPr>
          <p:cNvSpPr>
            <a:spLocks noGrp="1"/>
          </p:cNvSpPr>
          <p:nvPr>
            <p:ph type="title"/>
          </p:nvPr>
        </p:nvSpPr>
        <p:spPr/>
        <p:txBody>
          <a:bodyPr/>
          <a:lstStyle/>
          <a:p>
            <a:r>
              <a:rPr lang="en-US" dirty="0"/>
              <a:t>Content aligned to curriculum</a:t>
            </a:r>
            <a:endParaRPr lang="en-CA" dirty="0"/>
          </a:p>
        </p:txBody>
      </p:sp>
      <p:sp>
        <p:nvSpPr>
          <p:cNvPr id="3" name="Content Placeholder 2">
            <a:extLst>
              <a:ext uri="{FF2B5EF4-FFF2-40B4-BE49-F238E27FC236}">
                <a16:creationId xmlns:a16="http://schemas.microsoft.com/office/drawing/2014/main" id="{754AE7E2-850B-47AE-A452-EEADB646DF7F}"/>
              </a:ext>
            </a:extLst>
          </p:cNvPr>
          <p:cNvSpPr>
            <a:spLocks noGrp="1"/>
          </p:cNvSpPr>
          <p:nvPr>
            <p:ph idx="1"/>
          </p:nvPr>
        </p:nvSpPr>
        <p:spPr>
          <a:xfrm>
            <a:off x="628650" y="1825625"/>
            <a:ext cx="4834601" cy="4351338"/>
          </a:xfrm>
        </p:spPr>
        <p:txBody>
          <a:bodyPr>
            <a:normAutofit/>
          </a:bodyPr>
          <a:lstStyle/>
          <a:p>
            <a:r>
              <a:rPr lang="en-US" sz="4000" dirty="0"/>
              <a:t>Video-on-demand: </a:t>
            </a:r>
            <a:r>
              <a:rPr lang="en-US" sz="4000" b="1" dirty="0"/>
              <a:t>Fiji, Nauru, Samoa, Tonga</a:t>
            </a:r>
          </a:p>
          <a:p>
            <a:r>
              <a:rPr lang="en-US" sz="4000" dirty="0"/>
              <a:t>STEM courses</a:t>
            </a:r>
          </a:p>
        </p:txBody>
      </p:sp>
      <p:pic>
        <p:nvPicPr>
          <p:cNvPr id="7" name="Graphic 6" descr="Television">
            <a:extLst>
              <a:ext uri="{FF2B5EF4-FFF2-40B4-BE49-F238E27FC236}">
                <a16:creationId xmlns:a16="http://schemas.microsoft.com/office/drawing/2014/main" id="{63488877-BC0B-4578-BBF4-1CDED98D6A9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0980" y="2230357"/>
            <a:ext cx="3674370" cy="3541874"/>
          </a:xfrm>
          <a:prstGeom prst="rect">
            <a:avLst/>
          </a:prstGeom>
        </p:spPr>
      </p:pic>
      <p:sp>
        <p:nvSpPr>
          <p:cNvPr id="10" name="TextBox 9">
            <a:extLst>
              <a:ext uri="{FF2B5EF4-FFF2-40B4-BE49-F238E27FC236}">
                <a16:creationId xmlns:a16="http://schemas.microsoft.com/office/drawing/2014/main" id="{380B7E7B-8784-4E5B-87C5-BD1D405FF7C1}"/>
              </a:ext>
            </a:extLst>
          </p:cNvPr>
          <p:cNvSpPr txBox="1"/>
          <p:nvPr/>
        </p:nvSpPr>
        <p:spPr>
          <a:xfrm>
            <a:off x="4431819" y="5037924"/>
            <a:ext cx="4572000" cy="276999"/>
          </a:xfrm>
          <a:prstGeom prst="rect">
            <a:avLst/>
          </a:prstGeom>
          <a:noFill/>
        </p:spPr>
        <p:txBody>
          <a:bodyPr wrap="square">
            <a:spAutoFit/>
          </a:bodyPr>
          <a:lstStyle/>
          <a:p>
            <a:pPr algn="ctr"/>
            <a:r>
              <a:rPr lang="en-CA" sz="1200" dirty="0">
                <a:solidFill>
                  <a:schemeClr val="bg1"/>
                </a:solidFill>
              </a:rPr>
              <a:t>https://pacificregionalchannel.org/</a:t>
            </a:r>
          </a:p>
        </p:txBody>
      </p:sp>
      <p:pic>
        <p:nvPicPr>
          <p:cNvPr id="12" name="Picture 11">
            <a:extLst>
              <a:ext uri="{FF2B5EF4-FFF2-40B4-BE49-F238E27FC236}">
                <a16:creationId xmlns:a16="http://schemas.microsoft.com/office/drawing/2014/main" id="{5A5C825D-9231-42E2-A6FD-6DBF6F8ADB87}"/>
              </a:ext>
            </a:extLst>
          </p:cNvPr>
          <p:cNvPicPr>
            <a:picLocks noChangeAspect="1"/>
          </p:cNvPicPr>
          <p:nvPr/>
        </p:nvPicPr>
        <p:blipFill>
          <a:blip r:embed="rId4"/>
          <a:stretch>
            <a:fillRect/>
          </a:stretch>
        </p:blipFill>
        <p:spPr>
          <a:xfrm>
            <a:off x="5004267" y="2968329"/>
            <a:ext cx="3347796" cy="1711752"/>
          </a:xfrm>
          <a:prstGeom prst="rect">
            <a:avLst/>
          </a:prstGeom>
        </p:spPr>
      </p:pic>
    </p:spTree>
    <p:extLst>
      <p:ext uri="{BB962C8B-B14F-4D97-AF65-F5344CB8AC3E}">
        <p14:creationId xmlns:p14="http://schemas.microsoft.com/office/powerpoint/2010/main" val="26446866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8FC56-222B-47CC-9A3F-6F5BB282ED0E}"/>
              </a:ext>
            </a:extLst>
          </p:cNvPr>
          <p:cNvSpPr>
            <a:spLocks noGrp="1"/>
          </p:cNvSpPr>
          <p:nvPr>
            <p:ph type="title"/>
          </p:nvPr>
        </p:nvSpPr>
        <p:spPr>
          <a:xfrm>
            <a:off x="-288579" y="4840111"/>
            <a:ext cx="2402736" cy="1615894"/>
          </a:xfrm>
        </p:spPr>
        <p:txBody>
          <a:bodyPr vert="horz" lIns="91440" tIns="45720" rIns="91440" bIns="45720" rtlCol="0" anchor="ctr">
            <a:normAutofit/>
          </a:bodyPr>
          <a:lstStyle/>
          <a:p>
            <a:pPr algn="r" defTabSz="914400"/>
            <a:r>
              <a:rPr lang="en-US" sz="9600" dirty="0"/>
              <a:t>60+</a:t>
            </a:r>
          </a:p>
        </p:txBody>
      </p:sp>
      <p:pic>
        <p:nvPicPr>
          <p:cNvPr id="6" name="Content Placeholder 5">
            <a:extLst>
              <a:ext uri="{FF2B5EF4-FFF2-40B4-BE49-F238E27FC236}">
                <a16:creationId xmlns:a16="http://schemas.microsoft.com/office/drawing/2014/main" id="{210681A4-8D4F-48B5-BFBE-016629499288}"/>
              </a:ext>
            </a:extLst>
          </p:cNvPr>
          <p:cNvPicPr>
            <a:picLocks noGrp="1" noChangeAspect="1"/>
          </p:cNvPicPr>
          <p:nvPr>
            <p:ph sz="half" idx="1"/>
          </p:nvPr>
        </p:nvPicPr>
        <p:blipFill rotWithShape="1">
          <a:blip r:embed="rId3"/>
          <a:srcRect t="1095" b="9152"/>
          <a:stretch/>
        </p:blipFill>
        <p:spPr>
          <a:xfrm>
            <a:off x="20" y="2872"/>
            <a:ext cx="9143980" cy="4595954"/>
          </a:xfrm>
          <a:custGeom>
            <a:avLst/>
            <a:gdLst/>
            <a:ahLst/>
            <a:cxnLst/>
            <a:rect l="l" t="t" r="r" b="b"/>
            <a:pathLst>
              <a:path w="12192000" h="4621300">
                <a:moveTo>
                  <a:pt x="0" y="0"/>
                </a:moveTo>
                <a:lnTo>
                  <a:pt x="12192000" y="0"/>
                </a:lnTo>
                <a:lnTo>
                  <a:pt x="12192000" y="3104412"/>
                </a:lnTo>
                <a:lnTo>
                  <a:pt x="12192000" y="3296537"/>
                </a:lnTo>
                <a:lnTo>
                  <a:pt x="12192000" y="4272355"/>
                </a:lnTo>
                <a:lnTo>
                  <a:pt x="12113803" y="4280638"/>
                </a:lnTo>
                <a:cubicBezTo>
                  <a:pt x="10139508" y="4478587"/>
                  <a:pt x="8237152" y="4571590"/>
                  <a:pt x="6753597" y="4604195"/>
                </a:cubicBezTo>
                <a:cubicBezTo>
                  <a:pt x="4940362" y="4644044"/>
                  <a:pt x="2657278" y="4624714"/>
                  <a:pt x="400746" y="4432852"/>
                </a:cubicBezTo>
                <a:lnTo>
                  <a:pt x="0" y="4395876"/>
                </a:lnTo>
                <a:lnTo>
                  <a:pt x="0" y="3296537"/>
                </a:lnTo>
                <a:lnTo>
                  <a:pt x="0" y="3104412"/>
                </a:lnTo>
                <a:close/>
              </a:path>
            </a:pathLst>
          </a:custGeom>
        </p:spPr>
      </p:pic>
      <p:sp>
        <p:nvSpPr>
          <p:cNvPr id="4" name="Content Placeholder 3">
            <a:extLst>
              <a:ext uri="{FF2B5EF4-FFF2-40B4-BE49-F238E27FC236}">
                <a16:creationId xmlns:a16="http://schemas.microsoft.com/office/drawing/2014/main" id="{29C4AC86-1690-4B79-896A-26F41C68D336}"/>
              </a:ext>
            </a:extLst>
          </p:cNvPr>
          <p:cNvSpPr>
            <a:spLocks noGrp="1"/>
          </p:cNvSpPr>
          <p:nvPr>
            <p:ph sz="half" idx="2"/>
          </p:nvPr>
        </p:nvSpPr>
        <p:spPr>
          <a:xfrm>
            <a:off x="1981200" y="4846531"/>
            <a:ext cx="7158430" cy="1770300"/>
          </a:xfrm>
        </p:spPr>
        <p:txBody>
          <a:bodyPr vert="horz" lIns="91440" tIns="45720" rIns="91440" bIns="45720" rtlCol="0" anchor="ctr">
            <a:noAutofit/>
          </a:bodyPr>
          <a:lstStyle/>
          <a:p>
            <a:pPr defTabSz="914400"/>
            <a:r>
              <a:rPr lang="en-US" sz="4000" dirty="0"/>
              <a:t>Intergovernmental </a:t>
            </a:r>
            <a:r>
              <a:rPr lang="en-US" sz="4000" dirty="0" err="1"/>
              <a:t>organisations</a:t>
            </a:r>
            <a:endParaRPr lang="en-US" sz="4000" dirty="0"/>
          </a:p>
          <a:p>
            <a:pPr defTabSz="914400"/>
            <a:r>
              <a:rPr lang="en-US" sz="4000" dirty="0"/>
              <a:t>Universities and educational institutions </a:t>
            </a:r>
          </a:p>
          <a:p>
            <a:pPr defTabSz="914400"/>
            <a:r>
              <a:rPr lang="en-US" sz="4000" dirty="0"/>
              <a:t>Associations and networks</a:t>
            </a:r>
          </a:p>
        </p:txBody>
      </p:sp>
      <p:sp>
        <p:nvSpPr>
          <p:cNvPr id="3" name="Rectangle 2">
            <a:extLst>
              <a:ext uri="{FF2B5EF4-FFF2-40B4-BE49-F238E27FC236}">
                <a16:creationId xmlns:a16="http://schemas.microsoft.com/office/drawing/2014/main" id="{5100C356-9ABF-4E65-B147-5CA05ACE85CA}"/>
              </a:ext>
            </a:extLst>
          </p:cNvPr>
          <p:cNvSpPr/>
          <p:nvPr/>
        </p:nvSpPr>
        <p:spPr>
          <a:xfrm>
            <a:off x="3158861" y="4116420"/>
            <a:ext cx="2659767"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CA" sz="1800" b="0" i="0" u="none" strike="noStrike" kern="1200" cap="none" spc="0" normalizeH="0" baseline="0" noProof="0" dirty="0">
                <a:ln>
                  <a:noFill/>
                </a:ln>
                <a:solidFill>
                  <a:prstClr val="white"/>
                </a:solidFill>
                <a:effectLst/>
                <a:uLnTx/>
                <a:uFillTx/>
                <a:latin typeface="Arial" charset="0"/>
                <a:ea typeface="+mn-ea"/>
                <a:cs typeface="+mn-cs"/>
                <a:hlinkClick r:id="rId4">
                  <a:extLst>
                    <a:ext uri="{A12FA001-AC4F-418D-AE19-62706E023703}">
                      <ahyp:hlinkClr xmlns:ahyp="http://schemas.microsoft.com/office/drawing/2018/hyperlinkcolor" val="tx"/>
                    </a:ext>
                  </a:extLst>
                </a:hlinkClick>
              </a:rPr>
              <a:t>https://opendoor.col.org/</a:t>
            </a:r>
            <a:endParaRPr kumimoji="0" lang="en-CA" sz="1800" b="0" i="0" u="none" strike="noStrike" kern="1200" cap="none" spc="0" normalizeH="0" baseline="0" noProof="0" dirty="0">
              <a:ln>
                <a:noFill/>
              </a:ln>
              <a:solidFill>
                <a:prstClr val="white"/>
              </a:solidFill>
              <a:effectLst/>
              <a:uLnTx/>
              <a:uFillTx/>
              <a:latin typeface="Arial" charset="0"/>
              <a:ea typeface="+mn-ea"/>
              <a:cs typeface="+mn-cs"/>
            </a:endParaRPr>
          </a:p>
        </p:txBody>
      </p:sp>
    </p:spTree>
    <p:extLst>
      <p:ext uri="{BB962C8B-B14F-4D97-AF65-F5344CB8AC3E}">
        <p14:creationId xmlns:p14="http://schemas.microsoft.com/office/powerpoint/2010/main" val="3431292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6FC9E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64B669-7FFD-4962-AF0B-E5CC371DAE1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266" r="3067"/>
          <a:stretch/>
        </p:blipFill>
        <p:spPr>
          <a:xfrm>
            <a:off x="0" y="1714507"/>
            <a:ext cx="9143985" cy="5143493"/>
          </a:xfrm>
          <a:prstGeom prst="rect">
            <a:avLst/>
          </a:prstGeom>
        </p:spPr>
      </p:pic>
      <p:pic>
        <p:nvPicPr>
          <p:cNvPr id="4" name="Picture 3" descr="A picture containing drawing&#10;&#10;Description automatically generated">
            <a:extLst>
              <a:ext uri="{FF2B5EF4-FFF2-40B4-BE49-F238E27FC236}">
                <a16:creationId xmlns:a16="http://schemas.microsoft.com/office/drawing/2014/main" id="{3BFB3357-F185-40BA-A2D4-AB2CBDC185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9174" y="5817325"/>
            <a:ext cx="1123406" cy="748937"/>
          </a:xfrm>
          <a:prstGeom prst="rect">
            <a:avLst/>
          </a:prstGeom>
        </p:spPr>
      </p:pic>
      <p:sp>
        <p:nvSpPr>
          <p:cNvPr id="2" name="Title 1">
            <a:extLst>
              <a:ext uri="{FF2B5EF4-FFF2-40B4-BE49-F238E27FC236}">
                <a16:creationId xmlns:a16="http://schemas.microsoft.com/office/drawing/2014/main" id="{715DB3A6-5CC3-4D91-91A6-E4D0C7C670B4}"/>
              </a:ext>
            </a:extLst>
          </p:cNvPr>
          <p:cNvSpPr>
            <a:spLocks noGrp="1"/>
          </p:cNvSpPr>
          <p:nvPr>
            <p:ph type="title"/>
          </p:nvPr>
        </p:nvSpPr>
        <p:spPr/>
        <p:txBody>
          <a:bodyPr/>
          <a:lstStyle/>
          <a:p>
            <a:r>
              <a:rPr lang="en-US" dirty="0"/>
              <a:t>Skilling and re-skilling</a:t>
            </a:r>
            <a:endParaRPr lang="en-CA" dirty="0"/>
          </a:p>
        </p:txBody>
      </p:sp>
    </p:spTree>
    <p:extLst>
      <p:ext uri="{BB962C8B-B14F-4D97-AF65-F5344CB8AC3E}">
        <p14:creationId xmlns:p14="http://schemas.microsoft.com/office/powerpoint/2010/main" val="1690438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EC6EFC9-4059-4BCE-BE7A-5932E24A3610}"/>
              </a:ext>
            </a:extLst>
          </p:cNvPr>
          <p:cNvSpPr txBox="1">
            <a:spLocks/>
          </p:cNvSpPr>
          <p:nvPr/>
        </p:nvSpPr>
        <p:spPr>
          <a:xfrm>
            <a:off x="494389" y="4722720"/>
            <a:ext cx="8155222" cy="140277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t>The Commonwealth</a:t>
            </a:r>
            <a:br>
              <a:rPr lang="en-US" sz="2800" dirty="0"/>
            </a:br>
            <a:r>
              <a:rPr lang="en-US" sz="2800" dirty="0"/>
              <a:t>54 developed and developing nations around the world </a:t>
            </a:r>
          </a:p>
        </p:txBody>
      </p:sp>
      <p:pic>
        <p:nvPicPr>
          <p:cNvPr id="3" name="Picture 2">
            <a:extLst>
              <a:ext uri="{FF2B5EF4-FFF2-40B4-BE49-F238E27FC236}">
                <a16:creationId xmlns:a16="http://schemas.microsoft.com/office/drawing/2014/main" id="{FD18F83D-9F5B-48F7-9E42-F748087CE0E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245"/>
          <a:stretch/>
        </p:blipFill>
        <p:spPr>
          <a:xfrm>
            <a:off x="-258410" y="179027"/>
            <a:ext cx="9402410" cy="4204287"/>
          </a:xfrm>
          <a:prstGeom prst="rect">
            <a:avLst/>
          </a:prstGeom>
        </p:spPr>
      </p:pic>
    </p:spTree>
    <p:extLst>
      <p:ext uri="{BB962C8B-B14F-4D97-AF65-F5344CB8AC3E}">
        <p14:creationId xmlns:p14="http://schemas.microsoft.com/office/powerpoint/2010/main" val="3159259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AAB08-C986-4CAA-B451-EC9FAA0FCCFB}"/>
              </a:ext>
            </a:extLst>
          </p:cNvPr>
          <p:cNvSpPr>
            <a:spLocks noGrp="1"/>
          </p:cNvSpPr>
          <p:nvPr>
            <p:ph type="title"/>
          </p:nvPr>
        </p:nvSpPr>
        <p:spPr/>
        <p:txBody>
          <a:bodyPr/>
          <a:lstStyle/>
          <a:p>
            <a:r>
              <a:rPr lang="en-CA" dirty="0"/>
              <a:t>Understanding Flexible Learning</a:t>
            </a:r>
          </a:p>
        </p:txBody>
      </p:sp>
    </p:spTree>
    <p:extLst>
      <p:ext uri="{BB962C8B-B14F-4D97-AF65-F5344CB8AC3E}">
        <p14:creationId xmlns:p14="http://schemas.microsoft.com/office/powerpoint/2010/main" val="2694981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a:xfrm>
            <a:off x="0" y="-634"/>
            <a:ext cx="9022080" cy="1325563"/>
          </a:xfrm>
        </p:spPr>
        <p:txBody>
          <a:bodyPr/>
          <a:lstStyle/>
          <a:p>
            <a:r>
              <a:rPr lang="en-US" altLang="en-US" dirty="0"/>
              <a:t>Philosophy of Open-ness</a:t>
            </a:r>
            <a:endParaRPr lang="en-CA" altLang="en-US" dirty="0"/>
          </a:p>
        </p:txBody>
      </p:sp>
      <p:sp>
        <p:nvSpPr>
          <p:cNvPr id="23555" name="Rectangle 3"/>
          <p:cNvSpPr>
            <a:spLocks noGrp="1"/>
          </p:cNvSpPr>
          <p:nvPr>
            <p:ph idx="1"/>
          </p:nvPr>
        </p:nvSpPr>
        <p:spPr>
          <a:xfrm>
            <a:off x="628650" y="1483359"/>
            <a:ext cx="7886700" cy="4023043"/>
          </a:xfrm>
        </p:spPr>
        <p:txBody>
          <a:bodyPr>
            <a:normAutofit/>
          </a:bodyPr>
          <a:lstStyle/>
          <a:p>
            <a:r>
              <a:rPr lang="en-US" altLang="en-US" sz="3600" i="1" dirty="0"/>
              <a:t>Open as to people, </a:t>
            </a:r>
          </a:p>
          <a:p>
            <a:r>
              <a:rPr lang="en-US" altLang="en-US" sz="3600" i="1" dirty="0"/>
              <a:t>Open as to places, </a:t>
            </a:r>
          </a:p>
          <a:p>
            <a:r>
              <a:rPr lang="en-US" altLang="en-US" sz="3600" i="1" dirty="0"/>
              <a:t>Open as to methods, and, finally, </a:t>
            </a:r>
          </a:p>
          <a:p>
            <a:r>
              <a:rPr lang="en-US" altLang="en-US" sz="3600" i="1" dirty="0"/>
              <a:t>Open as to ideas</a:t>
            </a:r>
          </a:p>
          <a:p>
            <a:pPr marL="457200" lvl="1" indent="0" algn="r">
              <a:buNone/>
            </a:pPr>
            <a:r>
              <a:rPr lang="en-US" altLang="en-US" sz="3200" dirty="0"/>
              <a:t>Lord Crowther</a:t>
            </a:r>
          </a:p>
        </p:txBody>
      </p:sp>
      <p:pic>
        <p:nvPicPr>
          <p:cNvPr id="23556" name="Picture 4" descr="crowther.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89181" y="4592320"/>
            <a:ext cx="2321100" cy="1699259"/>
          </a:xfrm>
          <a:prstGeom prst="rect">
            <a:avLst/>
          </a:prstGeom>
        </p:spPr>
      </p:pic>
      <p:pic>
        <p:nvPicPr>
          <p:cNvPr id="5" name="Picture 2" descr="\\06-CLS-01\Users\DTremblay\Desktop\logo_OU.png">
            <a:extLst>
              <a:ext uri="{FF2B5EF4-FFF2-40B4-BE49-F238E27FC236}">
                <a16:creationId xmlns:a16="http://schemas.microsoft.com/office/drawing/2014/main" id="{9E9BDB00-67C9-4901-8D55-15C0F00A220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40254" y="4592320"/>
            <a:ext cx="2206776" cy="1562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6844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p:txBody>
          <a:bodyPr/>
          <a:lstStyle/>
          <a:p>
            <a:r>
              <a:rPr lang="en-US" altLang="en-US" dirty="0"/>
              <a:t>‘Open-ness’ in Practice</a:t>
            </a:r>
            <a:endParaRPr lang="en-CA" altLang="en-US" dirty="0"/>
          </a:p>
        </p:txBody>
      </p:sp>
      <p:sp>
        <p:nvSpPr>
          <p:cNvPr id="24579" name="Rectangle 3"/>
          <p:cNvSpPr>
            <a:spLocks noGrp="1"/>
          </p:cNvSpPr>
          <p:nvPr>
            <p:ph idx="1"/>
          </p:nvPr>
        </p:nvSpPr>
        <p:spPr/>
        <p:txBody>
          <a:bodyPr>
            <a:normAutofit/>
          </a:bodyPr>
          <a:lstStyle/>
          <a:p>
            <a:r>
              <a:rPr lang="en-US" altLang="en-US" sz="3600" dirty="0"/>
              <a:t>Open admission (no entry qualifications)</a:t>
            </a:r>
          </a:p>
          <a:p>
            <a:r>
              <a:rPr lang="en-US" altLang="en-US" sz="3600" dirty="0"/>
              <a:t>Multiple open channels (radio, TV, etc.)</a:t>
            </a:r>
          </a:p>
          <a:p>
            <a:r>
              <a:rPr lang="en-US" altLang="en-US" sz="3600" dirty="0"/>
              <a:t>Open curriculum</a:t>
            </a:r>
          </a:p>
          <a:p>
            <a:r>
              <a:rPr lang="en-US" altLang="en-US" sz="3600" dirty="0"/>
              <a:t>Open access (Anytime, anywhere)</a:t>
            </a:r>
          </a:p>
          <a:p>
            <a:r>
              <a:rPr lang="en-US" altLang="en-US" sz="3600" dirty="0"/>
              <a:t>Open participation</a:t>
            </a:r>
          </a:p>
          <a:p>
            <a:r>
              <a:rPr lang="en-US" altLang="en-US" sz="3600" dirty="0"/>
              <a:t>Open accreditation</a:t>
            </a:r>
            <a:endParaRPr lang="en-CA" altLang="en-US" sz="3600" dirty="0"/>
          </a:p>
        </p:txBody>
      </p:sp>
      <p:sp>
        <p:nvSpPr>
          <p:cNvPr id="2" name="TextBox 1">
            <a:extLst>
              <a:ext uri="{FF2B5EF4-FFF2-40B4-BE49-F238E27FC236}">
                <a16:creationId xmlns:a16="http://schemas.microsoft.com/office/drawing/2014/main" id="{8171B20D-BAD6-45A9-98EE-528D6B1371BC}"/>
              </a:ext>
            </a:extLst>
          </p:cNvPr>
          <p:cNvSpPr txBox="1"/>
          <p:nvPr/>
        </p:nvSpPr>
        <p:spPr>
          <a:xfrm>
            <a:off x="5237220" y="5653743"/>
            <a:ext cx="3027111" cy="523220"/>
          </a:xfrm>
          <a:prstGeom prst="rect">
            <a:avLst/>
          </a:prstGeom>
          <a:noFill/>
        </p:spPr>
        <p:txBody>
          <a:bodyPr wrap="none" rtlCol="0">
            <a:spAutoFit/>
          </a:bodyPr>
          <a:lstStyle/>
          <a:p>
            <a:r>
              <a:rPr lang="en-US" altLang="en-US" sz="2800" dirty="0">
                <a:solidFill>
                  <a:srgbClr val="290088"/>
                </a:solidFill>
                <a:latin typeface="+mj-lt"/>
              </a:rPr>
              <a:t>(</a:t>
            </a:r>
            <a:r>
              <a:rPr lang="en-US" altLang="en-US" sz="2800" dirty="0" err="1">
                <a:solidFill>
                  <a:srgbClr val="290088"/>
                </a:solidFill>
                <a:latin typeface="+mj-lt"/>
              </a:rPr>
              <a:t>Wedemeyer</a:t>
            </a:r>
            <a:r>
              <a:rPr lang="en-US" altLang="en-US" sz="2800" dirty="0">
                <a:solidFill>
                  <a:srgbClr val="290088"/>
                </a:solidFill>
                <a:latin typeface="+mj-lt"/>
              </a:rPr>
              <a:t>, 1973)</a:t>
            </a:r>
            <a:endParaRPr lang="en-US" sz="2800" dirty="0">
              <a:solidFill>
                <a:srgbClr val="290088"/>
              </a:solidFill>
              <a:latin typeface="+mj-lt"/>
            </a:endParaRPr>
          </a:p>
        </p:txBody>
      </p:sp>
    </p:spTree>
    <p:extLst>
      <p:ext uri="{BB962C8B-B14F-4D97-AF65-F5344CB8AC3E}">
        <p14:creationId xmlns:p14="http://schemas.microsoft.com/office/powerpoint/2010/main" val="1530422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18967E-4F60-426F-8DF5-CED1F2B87551}"/>
              </a:ext>
            </a:extLst>
          </p:cNvPr>
          <p:cNvSpPr>
            <a:spLocks noGrp="1"/>
          </p:cNvSpPr>
          <p:nvPr>
            <p:ph type="title"/>
          </p:nvPr>
        </p:nvSpPr>
        <p:spPr/>
        <p:txBody>
          <a:bodyPr/>
          <a:lstStyle/>
          <a:p>
            <a:r>
              <a:rPr lang="en-US" dirty="0"/>
              <a:t>Flexible Learning</a:t>
            </a:r>
            <a:endParaRPr lang="en-CA" dirty="0"/>
          </a:p>
        </p:txBody>
      </p:sp>
      <p:sp>
        <p:nvSpPr>
          <p:cNvPr id="3" name="Content Placeholder 2">
            <a:extLst>
              <a:ext uri="{FF2B5EF4-FFF2-40B4-BE49-F238E27FC236}">
                <a16:creationId xmlns:a16="http://schemas.microsoft.com/office/drawing/2014/main" id="{D16B1FED-C099-430C-BB20-9F906496DADE}"/>
              </a:ext>
            </a:extLst>
          </p:cNvPr>
          <p:cNvSpPr>
            <a:spLocks noGrp="1"/>
          </p:cNvSpPr>
          <p:nvPr>
            <p:ph idx="1"/>
          </p:nvPr>
        </p:nvSpPr>
        <p:spPr/>
        <p:txBody>
          <a:bodyPr/>
          <a:lstStyle/>
          <a:p>
            <a:pPr marL="0" indent="0" algn="ctr">
              <a:buNone/>
            </a:pPr>
            <a:r>
              <a:rPr lang="en-US" sz="4000" i="1" dirty="0"/>
              <a:t>FL expands choice on what, when, where and how people learn. It supports different styles of learning, including </a:t>
            </a:r>
            <a:r>
              <a:rPr lang="en-US" sz="4000" i="1" dirty="0" err="1"/>
              <a:t>e-learning</a:t>
            </a:r>
            <a:r>
              <a:rPr lang="en-US" sz="4000" i="1" dirty="0"/>
              <a:t>.</a:t>
            </a:r>
          </a:p>
          <a:p>
            <a:pPr marL="0" indent="0" algn="r">
              <a:buNone/>
            </a:pPr>
            <a:r>
              <a:rPr lang="en-US" sz="2000" dirty="0"/>
              <a:t>- Australian Flexible Learning Framework</a:t>
            </a:r>
            <a:endParaRPr lang="en-CA" sz="2000" dirty="0"/>
          </a:p>
        </p:txBody>
      </p:sp>
    </p:spTree>
    <p:extLst>
      <p:ext uri="{BB962C8B-B14F-4D97-AF65-F5344CB8AC3E}">
        <p14:creationId xmlns:p14="http://schemas.microsoft.com/office/powerpoint/2010/main" val="24814870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C9ADA-B660-48F2-AAC2-C0C3C928C49C}"/>
              </a:ext>
            </a:extLst>
          </p:cNvPr>
          <p:cNvSpPr>
            <a:spLocks noGrp="1"/>
          </p:cNvSpPr>
          <p:nvPr>
            <p:ph type="title"/>
          </p:nvPr>
        </p:nvSpPr>
        <p:spPr/>
        <p:txBody>
          <a:bodyPr/>
          <a:lstStyle/>
          <a:p>
            <a:r>
              <a:rPr lang="en-US" dirty="0"/>
              <a:t>Flexible Learning in Practice</a:t>
            </a:r>
            <a:endParaRPr lang="en-CA" dirty="0"/>
          </a:p>
        </p:txBody>
      </p:sp>
      <p:sp>
        <p:nvSpPr>
          <p:cNvPr id="3" name="Content Placeholder 2">
            <a:extLst>
              <a:ext uri="{FF2B5EF4-FFF2-40B4-BE49-F238E27FC236}">
                <a16:creationId xmlns:a16="http://schemas.microsoft.com/office/drawing/2014/main" id="{5A22377D-78A8-45CC-BE04-3FCA0A4ED04D}"/>
              </a:ext>
            </a:extLst>
          </p:cNvPr>
          <p:cNvSpPr>
            <a:spLocks noGrp="1"/>
          </p:cNvSpPr>
          <p:nvPr>
            <p:ph idx="1"/>
          </p:nvPr>
        </p:nvSpPr>
        <p:spPr/>
        <p:txBody>
          <a:bodyPr/>
          <a:lstStyle/>
          <a:p>
            <a:r>
              <a:rPr lang="en-US" dirty="0"/>
              <a:t>Synchronous learning not  the only option (Anytime, anywhere)</a:t>
            </a:r>
          </a:p>
          <a:p>
            <a:r>
              <a:rPr lang="en-CA" dirty="0"/>
              <a:t>Duration of learning hours insignificant (outcomes-oriented curriculum)</a:t>
            </a:r>
          </a:p>
          <a:p>
            <a:r>
              <a:rPr lang="en-CA" dirty="0"/>
              <a:t>Options to mix work-place based learning (internships)</a:t>
            </a:r>
          </a:p>
          <a:p>
            <a:r>
              <a:rPr lang="en-CA" dirty="0"/>
              <a:t>Experiential learning opportunities (Recognition of Prior Learning)</a:t>
            </a:r>
          </a:p>
          <a:p>
            <a:endParaRPr lang="en-CA" dirty="0"/>
          </a:p>
          <a:p>
            <a:endParaRPr lang="en-CA" dirty="0"/>
          </a:p>
        </p:txBody>
      </p:sp>
    </p:spTree>
    <p:extLst>
      <p:ext uri="{BB962C8B-B14F-4D97-AF65-F5344CB8AC3E}">
        <p14:creationId xmlns:p14="http://schemas.microsoft.com/office/powerpoint/2010/main" val="27537485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0E79A-2F20-4B24-9E3E-B137055FA9A0}"/>
              </a:ext>
            </a:extLst>
          </p:cNvPr>
          <p:cNvSpPr>
            <a:spLocks noGrp="1"/>
          </p:cNvSpPr>
          <p:nvPr>
            <p:ph type="title"/>
          </p:nvPr>
        </p:nvSpPr>
        <p:spPr/>
        <p:txBody>
          <a:bodyPr/>
          <a:lstStyle/>
          <a:p>
            <a:r>
              <a:rPr lang="en-US" dirty="0"/>
              <a:t>Evolution of flexibility: J Taylor</a:t>
            </a:r>
            <a:endParaRPr lang="en-CA" dirty="0"/>
          </a:p>
        </p:txBody>
      </p:sp>
      <p:graphicFrame>
        <p:nvGraphicFramePr>
          <p:cNvPr id="7" name="Table 7">
            <a:extLst>
              <a:ext uri="{FF2B5EF4-FFF2-40B4-BE49-F238E27FC236}">
                <a16:creationId xmlns:a16="http://schemas.microsoft.com/office/drawing/2014/main" id="{6B1F6BE4-D53F-4F10-A656-0DEACC6460AD}"/>
              </a:ext>
            </a:extLst>
          </p:cNvPr>
          <p:cNvGraphicFramePr>
            <a:graphicFrameLocks noGrp="1"/>
          </p:cNvGraphicFramePr>
          <p:nvPr>
            <p:ph idx="1"/>
            <p:extLst>
              <p:ext uri="{D42A27DB-BD31-4B8C-83A1-F6EECF244321}">
                <p14:modId xmlns:p14="http://schemas.microsoft.com/office/powerpoint/2010/main" val="2778240929"/>
              </p:ext>
            </p:extLst>
          </p:nvPr>
        </p:nvGraphicFramePr>
        <p:xfrm>
          <a:off x="628650" y="1825625"/>
          <a:ext cx="7886700" cy="4221480"/>
        </p:xfrm>
        <a:graphic>
          <a:graphicData uri="http://schemas.openxmlformats.org/drawingml/2006/table">
            <a:tbl>
              <a:tblPr firstRow="1" bandRow="1">
                <a:tableStyleId>{5C22544A-7EE6-4342-B048-85BDC9FD1C3A}</a:tableStyleId>
              </a:tblPr>
              <a:tblGrid>
                <a:gridCol w="4659630">
                  <a:extLst>
                    <a:ext uri="{9D8B030D-6E8A-4147-A177-3AD203B41FA5}">
                      <a16:colId xmlns:a16="http://schemas.microsoft.com/office/drawing/2014/main" val="2411975424"/>
                    </a:ext>
                  </a:extLst>
                </a:gridCol>
                <a:gridCol w="1143000">
                  <a:extLst>
                    <a:ext uri="{9D8B030D-6E8A-4147-A177-3AD203B41FA5}">
                      <a16:colId xmlns:a16="http://schemas.microsoft.com/office/drawing/2014/main" val="3975142792"/>
                    </a:ext>
                  </a:extLst>
                </a:gridCol>
                <a:gridCol w="1089660">
                  <a:extLst>
                    <a:ext uri="{9D8B030D-6E8A-4147-A177-3AD203B41FA5}">
                      <a16:colId xmlns:a16="http://schemas.microsoft.com/office/drawing/2014/main" val="3324766735"/>
                    </a:ext>
                  </a:extLst>
                </a:gridCol>
                <a:gridCol w="994410">
                  <a:extLst>
                    <a:ext uri="{9D8B030D-6E8A-4147-A177-3AD203B41FA5}">
                      <a16:colId xmlns:a16="http://schemas.microsoft.com/office/drawing/2014/main" val="1387059558"/>
                    </a:ext>
                  </a:extLst>
                </a:gridCol>
              </a:tblGrid>
              <a:tr h="370840">
                <a:tc>
                  <a:txBody>
                    <a:bodyPr/>
                    <a:lstStyle/>
                    <a:p>
                      <a:r>
                        <a:rPr lang="en-US" dirty="0"/>
                        <a:t>Models of Distance Education</a:t>
                      </a:r>
                      <a:endParaRPr lang="en-CA" dirty="0"/>
                    </a:p>
                  </a:txBody>
                  <a:tcPr/>
                </a:tc>
                <a:tc gridSpan="3">
                  <a:txBody>
                    <a:bodyPr/>
                    <a:lstStyle/>
                    <a:p>
                      <a:pPr algn="ctr"/>
                      <a:r>
                        <a:rPr lang="en-US" dirty="0"/>
                        <a:t>Flexibility</a:t>
                      </a:r>
                      <a:endParaRPr lang="en-CA" dirty="0"/>
                    </a:p>
                  </a:txBody>
                  <a:tcPr/>
                </a:tc>
                <a:tc hMerge="1">
                  <a:txBody>
                    <a:bodyPr/>
                    <a:lstStyle/>
                    <a:p>
                      <a:endParaRPr lang="en-CA" dirty="0"/>
                    </a:p>
                  </a:txBody>
                  <a:tcPr/>
                </a:tc>
                <a:tc hMerge="1">
                  <a:txBody>
                    <a:bodyPr/>
                    <a:lstStyle/>
                    <a:p>
                      <a:endParaRPr lang="en-CA" dirty="0"/>
                    </a:p>
                  </a:txBody>
                  <a:tcPr/>
                </a:tc>
                <a:extLst>
                  <a:ext uri="{0D108BD9-81ED-4DB2-BD59-A6C34878D82A}">
                    <a16:rowId xmlns:a16="http://schemas.microsoft.com/office/drawing/2014/main" val="750458324"/>
                  </a:ext>
                </a:extLst>
              </a:tr>
              <a:tr h="370840">
                <a:tc>
                  <a:txBody>
                    <a:bodyPr/>
                    <a:lstStyle/>
                    <a:p>
                      <a:endParaRPr lang="en-CA" dirty="0"/>
                    </a:p>
                  </a:txBody>
                  <a:tcPr/>
                </a:tc>
                <a:tc>
                  <a:txBody>
                    <a:bodyPr/>
                    <a:lstStyle/>
                    <a:p>
                      <a:pPr algn="ctr"/>
                      <a:r>
                        <a:rPr lang="en-US" dirty="0"/>
                        <a:t>Time</a:t>
                      </a:r>
                      <a:endParaRPr lang="en-CA" dirty="0"/>
                    </a:p>
                  </a:txBody>
                  <a:tcPr/>
                </a:tc>
                <a:tc>
                  <a:txBody>
                    <a:bodyPr/>
                    <a:lstStyle/>
                    <a:p>
                      <a:pPr algn="ctr"/>
                      <a:r>
                        <a:rPr lang="en-US" dirty="0"/>
                        <a:t>Place</a:t>
                      </a:r>
                      <a:endParaRPr lang="en-CA" dirty="0"/>
                    </a:p>
                  </a:txBody>
                  <a:tcPr/>
                </a:tc>
                <a:tc>
                  <a:txBody>
                    <a:bodyPr/>
                    <a:lstStyle/>
                    <a:p>
                      <a:pPr algn="ctr"/>
                      <a:r>
                        <a:rPr lang="en-US" dirty="0"/>
                        <a:t>Pace</a:t>
                      </a:r>
                      <a:endParaRPr lang="en-CA" dirty="0"/>
                    </a:p>
                  </a:txBody>
                  <a:tcPr/>
                </a:tc>
                <a:extLst>
                  <a:ext uri="{0D108BD9-81ED-4DB2-BD59-A6C34878D82A}">
                    <a16:rowId xmlns:a16="http://schemas.microsoft.com/office/drawing/2014/main" val="401963999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Gen 1: Correspondence model (print)</a:t>
                      </a:r>
                      <a:endParaRPr lang="en-CA" dirty="0"/>
                    </a:p>
                  </a:txBody>
                  <a:tcPr/>
                </a:tc>
                <a:tc>
                  <a:txBody>
                    <a:bodyPr/>
                    <a:lstStyle/>
                    <a:p>
                      <a:pPr algn="ctr"/>
                      <a:r>
                        <a:rPr lang="en-US" dirty="0"/>
                        <a:t>Yes</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Yes</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Yes</a:t>
                      </a:r>
                      <a:endParaRPr lang="en-CA" dirty="0"/>
                    </a:p>
                  </a:txBody>
                  <a:tcPr/>
                </a:tc>
                <a:extLst>
                  <a:ext uri="{0D108BD9-81ED-4DB2-BD59-A6C34878D82A}">
                    <a16:rowId xmlns:a16="http://schemas.microsoft.com/office/drawing/2014/main" val="1873120611"/>
                  </a:ext>
                </a:extLst>
              </a:tr>
              <a:tr h="370840">
                <a:tc>
                  <a:txBody>
                    <a:bodyPr/>
                    <a:lstStyle/>
                    <a:p>
                      <a:r>
                        <a:rPr lang="en-US" dirty="0"/>
                        <a:t>Gen 2: Multimedia model (print, audio, video, computer-based)</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Yes</a:t>
                      </a:r>
                      <a:endParaRPr lang="en-CA" dirty="0"/>
                    </a:p>
                    <a:p>
                      <a:pPr algn="ct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Yes</a:t>
                      </a:r>
                      <a:endParaRPr lang="en-CA" dirty="0"/>
                    </a:p>
                    <a:p>
                      <a:pPr algn="ct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Yes</a:t>
                      </a:r>
                      <a:endParaRPr lang="en-CA" dirty="0"/>
                    </a:p>
                    <a:p>
                      <a:pPr algn="ctr"/>
                      <a:endParaRPr lang="en-CA" dirty="0"/>
                    </a:p>
                  </a:txBody>
                  <a:tcPr/>
                </a:tc>
                <a:extLst>
                  <a:ext uri="{0D108BD9-81ED-4DB2-BD59-A6C34878D82A}">
                    <a16:rowId xmlns:a16="http://schemas.microsoft.com/office/drawing/2014/main" val="1558474723"/>
                  </a:ext>
                </a:extLst>
              </a:tr>
              <a:tr h="370840">
                <a:tc>
                  <a:txBody>
                    <a:bodyPr/>
                    <a:lstStyle/>
                    <a:p>
                      <a:r>
                        <a:rPr lang="en-US" dirty="0"/>
                        <a:t>Gen 3: Tele-learning model (broadcast TV/Radio, interactive TV/ Videoconferencing)</a:t>
                      </a:r>
                      <a:endParaRPr lang="en-CA" dirty="0"/>
                    </a:p>
                  </a:txBody>
                  <a:tcPr/>
                </a:tc>
                <a:tc>
                  <a:txBody>
                    <a:bodyPr/>
                    <a:lstStyle/>
                    <a:p>
                      <a:pPr algn="ctr"/>
                      <a:r>
                        <a:rPr lang="en-US" dirty="0"/>
                        <a:t>No</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No</a:t>
                      </a:r>
                      <a:endParaRPr lang="en-CA" dirty="0"/>
                    </a:p>
                    <a:p>
                      <a:pPr algn="ct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No</a:t>
                      </a:r>
                      <a:endParaRPr lang="en-CA" dirty="0"/>
                    </a:p>
                    <a:p>
                      <a:pPr algn="ctr"/>
                      <a:endParaRPr lang="en-CA" dirty="0"/>
                    </a:p>
                  </a:txBody>
                  <a:tcPr/>
                </a:tc>
                <a:extLst>
                  <a:ext uri="{0D108BD9-81ED-4DB2-BD59-A6C34878D82A}">
                    <a16:rowId xmlns:a16="http://schemas.microsoft.com/office/drawing/2014/main" val="4021664005"/>
                  </a:ext>
                </a:extLst>
              </a:tr>
              <a:tr h="370840">
                <a:tc>
                  <a:txBody>
                    <a:bodyPr/>
                    <a:lstStyle/>
                    <a:p>
                      <a:r>
                        <a:rPr lang="en-US" dirty="0"/>
                        <a:t>Gen 4: Flexible learning model (Interactive multimedia online, Internet-based courses, computer mediated communications)</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Yes</a:t>
                      </a:r>
                      <a:endParaRPr lang="en-CA" dirty="0"/>
                    </a:p>
                    <a:p>
                      <a:pPr algn="ct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Yes</a:t>
                      </a:r>
                      <a:endParaRPr lang="en-CA" dirty="0"/>
                    </a:p>
                    <a:p>
                      <a:pPr algn="ct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Yes</a:t>
                      </a:r>
                      <a:endParaRPr lang="en-CA" dirty="0"/>
                    </a:p>
                    <a:p>
                      <a:pPr algn="ctr"/>
                      <a:endParaRPr lang="en-CA" dirty="0"/>
                    </a:p>
                  </a:txBody>
                  <a:tcPr/>
                </a:tc>
                <a:extLst>
                  <a:ext uri="{0D108BD9-81ED-4DB2-BD59-A6C34878D82A}">
                    <a16:rowId xmlns:a16="http://schemas.microsoft.com/office/drawing/2014/main" val="351463521"/>
                  </a:ext>
                </a:extLst>
              </a:tr>
              <a:tr h="370840">
                <a:tc>
                  <a:txBody>
                    <a:bodyPr/>
                    <a:lstStyle/>
                    <a:p>
                      <a:r>
                        <a:rPr lang="en-US" dirty="0"/>
                        <a:t>Gen 5: Intelligent flexible learning model (Gen 4 plus, automated response system, automated portal access)</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Yes</a:t>
                      </a:r>
                      <a:endParaRPr lang="en-CA" dirty="0"/>
                    </a:p>
                    <a:p>
                      <a:pPr algn="ct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Yes</a:t>
                      </a:r>
                      <a:endParaRPr lang="en-CA" dirty="0"/>
                    </a:p>
                    <a:p>
                      <a:pPr algn="ct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Yes</a:t>
                      </a:r>
                      <a:endParaRPr lang="en-CA" dirty="0"/>
                    </a:p>
                    <a:p>
                      <a:pPr algn="ctr"/>
                      <a:endParaRPr lang="en-CA" dirty="0"/>
                    </a:p>
                  </a:txBody>
                  <a:tcPr/>
                </a:tc>
                <a:extLst>
                  <a:ext uri="{0D108BD9-81ED-4DB2-BD59-A6C34878D82A}">
                    <a16:rowId xmlns:a16="http://schemas.microsoft.com/office/drawing/2014/main" val="233397378"/>
                  </a:ext>
                </a:extLst>
              </a:tr>
            </a:tbl>
          </a:graphicData>
        </a:graphic>
      </p:graphicFrame>
      <p:sp>
        <p:nvSpPr>
          <p:cNvPr id="8" name="TextBox 7">
            <a:extLst>
              <a:ext uri="{FF2B5EF4-FFF2-40B4-BE49-F238E27FC236}">
                <a16:creationId xmlns:a16="http://schemas.microsoft.com/office/drawing/2014/main" id="{31421A61-802F-4E60-BFB5-A19607E70EBB}"/>
              </a:ext>
            </a:extLst>
          </p:cNvPr>
          <p:cNvSpPr txBox="1"/>
          <p:nvPr/>
        </p:nvSpPr>
        <p:spPr>
          <a:xfrm>
            <a:off x="628650" y="6416040"/>
            <a:ext cx="7886700" cy="253916"/>
          </a:xfrm>
          <a:prstGeom prst="rect">
            <a:avLst/>
          </a:prstGeom>
          <a:noFill/>
        </p:spPr>
        <p:txBody>
          <a:bodyPr wrap="square" rtlCol="0">
            <a:spAutoFit/>
          </a:bodyPr>
          <a:lstStyle/>
          <a:p>
            <a:r>
              <a:rPr lang="en-US" sz="1000" dirty="0"/>
              <a:t>Source: </a:t>
            </a:r>
            <a:r>
              <a:rPr lang="en-US" sz="1000" b="0" i="0" dirty="0">
                <a:solidFill>
                  <a:srgbClr val="333333"/>
                </a:solidFill>
                <a:effectLst/>
                <a:latin typeface="Helvetica Neue"/>
              </a:rPr>
              <a:t>Taylor, J. (1998). Flexible Delivery: The </a:t>
            </a:r>
            <a:r>
              <a:rPr lang="en-US" sz="1000" b="0" i="0" dirty="0" err="1">
                <a:solidFill>
                  <a:srgbClr val="333333"/>
                </a:solidFill>
                <a:effectLst/>
                <a:latin typeface="Helvetica Neue"/>
              </a:rPr>
              <a:t>Globalisation</a:t>
            </a:r>
            <a:r>
              <a:rPr lang="en-US" sz="1000" b="0" i="0" dirty="0">
                <a:solidFill>
                  <a:srgbClr val="333333"/>
                </a:solidFill>
                <a:effectLst/>
                <a:latin typeface="Helvetica Neue"/>
              </a:rPr>
              <a:t> of Lifelong Learning. </a:t>
            </a:r>
            <a:r>
              <a:rPr lang="en-US" sz="1000" b="0" i="1" dirty="0">
                <a:solidFill>
                  <a:srgbClr val="333333"/>
                </a:solidFill>
                <a:effectLst/>
                <a:latin typeface="Helvetica Neue"/>
              </a:rPr>
              <a:t>Indian Journal of Open Learning, 7</a:t>
            </a:r>
            <a:r>
              <a:rPr lang="en-US" sz="1000" b="0" i="0" dirty="0">
                <a:solidFill>
                  <a:srgbClr val="333333"/>
                </a:solidFill>
                <a:effectLst/>
                <a:latin typeface="Helvetica Neue"/>
              </a:rPr>
              <a:t>(1), 55-66. </a:t>
            </a:r>
            <a:endParaRPr lang="en-CA" sz="1000" dirty="0"/>
          </a:p>
        </p:txBody>
      </p:sp>
    </p:spTree>
    <p:extLst>
      <p:ext uri="{BB962C8B-B14F-4D97-AF65-F5344CB8AC3E}">
        <p14:creationId xmlns:p14="http://schemas.microsoft.com/office/powerpoint/2010/main" val="5229802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AAB08-C986-4CAA-B451-EC9FAA0FCCFB}"/>
              </a:ext>
            </a:extLst>
          </p:cNvPr>
          <p:cNvSpPr>
            <a:spLocks noGrp="1"/>
          </p:cNvSpPr>
          <p:nvPr>
            <p:ph type="title"/>
          </p:nvPr>
        </p:nvSpPr>
        <p:spPr/>
        <p:txBody>
          <a:bodyPr/>
          <a:lstStyle/>
          <a:p>
            <a:r>
              <a:rPr lang="en-CA" dirty="0"/>
              <a:t>Futures of Learning</a:t>
            </a:r>
          </a:p>
        </p:txBody>
      </p:sp>
    </p:spTree>
    <p:extLst>
      <p:ext uri="{BB962C8B-B14F-4D97-AF65-F5344CB8AC3E}">
        <p14:creationId xmlns:p14="http://schemas.microsoft.com/office/powerpoint/2010/main" val="1922291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EA86D-78C4-42F9-81E7-C846FB1A6E4E}"/>
              </a:ext>
            </a:extLst>
          </p:cNvPr>
          <p:cNvSpPr>
            <a:spLocks noGrp="1"/>
          </p:cNvSpPr>
          <p:nvPr>
            <p:ph type="title"/>
          </p:nvPr>
        </p:nvSpPr>
        <p:spPr/>
        <p:txBody>
          <a:bodyPr/>
          <a:lstStyle/>
          <a:p>
            <a:r>
              <a:rPr lang="en-US" dirty="0"/>
              <a:t>1. Preferrable Future</a:t>
            </a:r>
            <a:endParaRPr lang="en-CA" dirty="0"/>
          </a:p>
        </p:txBody>
      </p:sp>
      <p:sp>
        <p:nvSpPr>
          <p:cNvPr id="4" name="Content Placeholder 3">
            <a:extLst>
              <a:ext uri="{FF2B5EF4-FFF2-40B4-BE49-F238E27FC236}">
                <a16:creationId xmlns:a16="http://schemas.microsoft.com/office/drawing/2014/main" id="{D927FAB1-E093-4319-B2C6-5F15F7F4575C}"/>
              </a:ext>
            </a:extLst>
          </p:cNvPr>
          <p:cNvSpPr>
            <a:spLocks noGrp="1"/>
          </p:cNvSpPr>
          <p:nvPr>
            <p:ph sz="half" idx="1"/>
          </p:nvPr>
        </p:nvSpPr>
        <p:spPr/>
        <p:txBody>
          <a:bodyPr>
            <a:normAutofit/>
          </a:bodyPr>
          <a:lstStyle/>
          <a:p>
            <a:r>
              <a:rPr lang="en-US" dirty="0"/>
              <a:t>Universal primary completion will be achieved in 2042</a:t>
            </a:r>
          </a:p>
          <a:p>
            <a:r>
              <a:rPr lang="en-US" dirty="0"/>
              <a:t>Universal lower secondary completion in 2059 </a:t>
            </a:r>
          </a:p>
          <a:p>
            <a:r>
              <a:rPr lang="en-US" dirty="0"/>
              <a:t>Universal upper secondary completion in 2084</a:t>
            </a:r>
          </a:p>
          <a:p>
            <a:endParaRPr lang="en-CA" dirty="0"/>
          </a:p>
        </p:txBody>
      </p:sp>
      <p:pic>
        <p:nvPicPr>
          <p:cNvPr id="6" name="Content Placeholder 3">
            <a:extLst>
              <a:ext uri="{FF2B5EF4-FFF2-40B4-BE49-F238E27FC236}">
                <a16:creationId xmlns:a16="http://schemas.microsoft.com/office/drawing/2014/main" id="{521698E2-1FE1-4CCE-9897-9CF224742255}"/>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29150" y="2502261"/>
            <a:ext cx="3886200" cy="2998065"/>
          </a:xfrm>
        </p:spPr>
      </p:pic>
      <p:sp>
        <p:nvSpPr>
          <p:cNvPr id="7" name="TextBox 6">
            <a:extLst>
              <a:ext uri="{FF2B5EF4-FFF2-40B4-BE49-F238E27FC236}">
                <a16:creationId xmlns:a16="http://schemas.microsoft.com/office/drawing/2014/main" id="{5FCAF11E-0E0F-4CBF-9857-BCCAF7A0FAF1}"/>
              </a:ext>
            </a:extLst>
          </p:cNvPr>
          <p:cNvSpPr txBox="1"/>
          <p:nvPr/>
        </p:nvSpPr>
        <p:spPr>
          <a:xfrm>
            <a:off x="628650" y="6262042"/>
            <a:ext cx="5695790" cy="230832"/>
          </a:xfrm>
          <a:prstGeom prst="rect">
            <a:avLst/>
          </a:prstGeom>
          <a:noFill/>
        </p:spPr>
        <p:txBody>
          <a:bodyPr wrap="none" rtlCol="0">
            <a:spAutoFit/>
          </a:bodyPr>
          <a:lstStyle/>
          <a:p>
            <a:r>
              <a:rPr lang="en-US" sz="900" dirty="0"/>
              <a:t>Source: UNESCO (2016). Global Education Monitoring Report. </a:t>
            </a:r>
            <a:r>
              <a:rPr lang="en-US" sz="900" dirty="0">
                <a:hlinkClick r:id="rId3"/>
              </a:rPr>
              <a:t>https://unesdoc.unesco.org/ark:/48223/pf0000245752</a:t>
            </a:r>
            <a:r>
              <a:rPr lang="en-US" sz="900" dirty="0"/>
              <a:t> </a:t>
            </a:r>
            <a:endParaRPr lang="en-CA" sz="900" dirty="0"/>
          </a:p>
        </p:txBody>
      </p:sp>
    </p:spTree>
    <p:extLst>
      <p:ext uri="{BB962C8B-B14F-4D97-AF65-F5344CB8AC3E}">
        <p14:creationId xmlns:p14="http://schemas.microsoft.com/office/powerpoint/2010/main" val="11992453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alpha val="0"/>
          </a:schemeClr>
        </a:solidFill>
        <a:effectLst/>
      </p:bgPr>
    </p:bg>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DB38A82A-799C-4950-8B2A-FE399D905C69}"/>
              </a:ext>
            </a:extLst>
          </p:cNvPr>
          <p:cNvSpPr txBox="1">
            <a:spLocks noGrp="1"/>
          </p:cNvSpPr>
          <p:nvPr>
            <p:ph type="body" idx="4294967295"/>
          </p:nvPr>
        </p:nvSpPr>
        <p:spPr>
          <a:xfrm>
            <a:off x="853440" y="2226470"/>
            <a:ext cx="4232912" cy="3945730"/>
          </a:xfrm>
          <a:solidFill>
            <a:srgbClr val="FFFFFF">
              <a:alpha val="69804"/>
            </a:srgbClr>
          </a:solidFill>
        </p:spPr>
        <p:txBody>
          <a:bodyPr/>
          <a:lstStyle/>
          <a:p>
            <a:pPr lvl="0"/>
            <a:r>
              <a:rPr lang="en-CA" sz="2800" dirty="0">
                <a:latin typeface="Times New Roman"/>
              </a:rPr>
              <a:t>Canada: 10.7%</a:t>
            </a:r>
          </a:p>
          <a:p>
            <a:pPr lvl="0"/>
            <a:r>
              <a:rPr lang="en-CA" sz="2800" dirty="0">
                <a:latin typeface="Times New Roman"/>
              </a:rPr>
              <a:t>India: .56%</a:t>
            </a:r>
          </a:p>
          <a:p>
            <a:pPr lvl="0"/>
            <a:r>
              <a:rPr lang="en-CA" sz="2800" dirty="0">
                <a:latin typeface="Times New Roman"/>
              </a:rPr>
              <a:t>South Africa: 1% . For example, in South Africa 80% of disabled people aged 20-24 are not in tertiary education. </a:t>
            </a:r>
          </a:p>
        </p:txBody>
      </p:sp>
      <p:sp>
        <p:nvSpPr>
          <p:cNvPr id="3" name="Rectangle 2">
            <a:extLst>
              <a:ext uri="{FF2B5EF4-FFF2-40B4-BE49-F238E27FC236}">
                <a16:creationId xmlns:a16="http://schemas.microsoft.com/office/drawing/2014/main" id="{06C7E96C-3BC3-4863-A1C0-6C4BDDE1D39F}"/>
              </a:ext>
            </a:extLst>
          </p:cNvPr>
          <p:cNvSpPr txBox="1"/>
          <p:nvPr/>
        </p:nvSpPr>
        <p:spPr>
          <a:xfrm>
            <a:off x="665822" y="994169"/>
            <a:ext cx="7163723" cy="948927"/>
          </a:xfrm>
          <a:prstGeom prst="rect">
            <a:avLst/>
          </a:prstGeom>
          <a:noFill/>
          <a:ln cap="flat">
            <a:noFill/>
          </a:ln>
        </p:spPr>
        <p:txBody>
          <a:bodyPr vert="horz" wrap="square" lIns="68580" tIns="34290" rIns="68580" bIns="34290" anchor="ctr" anchorCtr="0" compatLnSpc="1">
            <a:normAutofit/>
          </a:bodyPr>
          <a:lstStyle/>
          <a:p>
            <a:pPr defTabSz="685800">
              <a:lnSpc>
                <a:spcPct val="90000"/>
              </a:lnSpc>
              <a:defRPr sz="1800" b="0" i="0" u="none" strike="noStrike" kern="0" cap="none" spc="0" baseline="0">
                <a:solidFill>
                  <a:srgbClr val="000000"/>
                </a:solidFill>
                <a:uFillTx/>
              </a:defRPr>
            </a:pPr>
            <a:r>
              <a:rPr lang="en-US" sz="3000">
                <a:solidFill>
                  <a:srgbClr val="290088"/>
                </a:solidFill>
                <a:latin typeface="Georgia" pitchFamily="18"/>
              </a:rPr>
              <a:t>Inclusion</a:t>
            </a:r>
            <a:endParaRPr lang="en-CA" sz="3000">
              <a:solidFill>
                <a:srgbClr val="290088"/>
              </a:solidFill>
              <a:latin typeface="Georgia" pitchFamily="18"/>
            </a:endParaRPr>
          </a:p>
        </p:txBody>
      </p:sp>
      <p:sp>
        <p:nvSpPr>
          <p:cNvPr id="4" name="Rectangle 6">
            <a:extLst>
              <a:ext uri="{FF2B5EF4-FFF2-40B4-BE49-F238E27FC236}">
                <a16:creationId xmlns:a16="http://schemas.microsoft.com/office/drawing/2014/main" id="{A5E569EA-51A0-420C-B640-0E5AB774A903}"/>
              </a:ext>
            </a:extLst>
          </p:cNvPr>
          <p:cNvSpPr/>
          <p:nvPr/>
        </p:nvSpPr>
        <p:spPr>
          <a:xfrm>
            <a:off x="5086352" y="2018384"/>
            <a:ext cx="2914650" cy="577081"/>
          </a:xfrm>
          <a:prstGeom prst="rect">
            <a:avLst/>
          </a:prstGeom>
          <a:solidFill>
            <a:srgbClr val="A3BB6B"/>
          </a:solidFill>
          <a:ln cap="flat">
            <a:noFill/>
            <a:prstDash val="solid"/>
          </a:ln>
        </p:spPr>
        <p:txBody>
          <a:bodyPr vert="horz" wrap="square" lIns="68580" tIns="34290" rIns="68580" bIns="34290" anchor="t" anchorCtr="0" compatLnSpc="1">
            <a:spAutoFit/>
          </a:bodyPr>
          <a:lstStyle/>
          <a:p>
            <a:pPr defTabSz="685800">
              <a:defRPr sz="1800" b="0" i="0" u="none" strike="noStrike" kern="0" cap="none" spc="0" baseline="0">
                <a:solidFill>
                  <a:srgbClr val="000000"/>
                </a:solidFill>
                <a:uFillTx/>
              </a:defRPr>
            </a:pPr>
            <a:r>
              <a:rPr lang="en-US" sz="3300">
                <a:solidFill>
                  <a:srgbClr val="FFFFFF"/>
                </a:solidFill>
                <a:latin typeface="Calibri"/>
              </a:rPr>
              <a:t>Access to HE</a:t>
            </a:r>
          </a:p>
        </p:txBody>
      </p:sp>
      <p:pic>
        <p:nvPicPr>
          <p:cNvPr id="5" name="Graphic 8" descr="Wheelchair Access">
            <a:extLst>
              <a:ext uri="{FF2B5EF4-FFF2-40B4-BE49-F238E27FC236}">
                <a16:creationId xmlns:a16="http://schemas.microsoft.com/office/drawing/2014/main" id="{D935391E-AC58-4B10-AE41-1FB3283DB8C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72050" y="2268544"/>
            <a:ext cx="3143247" cy="3143247"/>
          </a:xfrm>
          <a:prstGeom prst="rect">
            <a:avLst/>
          </a:prstGeom>
          <a:noFill/>
          <a:ln cap="flat">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5313D9-B297-44C7-A906-64A0B655695F}"/>
              </a:ext>
            </a:extLst>
          </p:cNvPr>
          <p:cNvSpPr>
            <a:spLocks noGrp="1"/>
          </p:cNvSpPr>
          <p:nvPr>
            <p:ph sz="half" idx="1"/>
          </p:nvPr>
        </p:nvSpPr>
        <p:spPr>
          <a:xfrm>
            <a:off x="443592" y="1967948"/>
            <a:ext cx="3976008" cy="4032802"/>
          </a:xfrm>
        </p:spPr>
        <p:txBody>
          <a:bodyPr>
            <a:normAutofit/>
          </a:bodyPr>
          <a:lstStyle/>
          <a:p>
            <a:r>
              <a:rPr lang="en-CA" dirty="0"/>
              <a:t>In South Africa, majority of Grade 4 students displayed the capacity of Grade 1 </a:t>
            </a:r>
            <a:br>
              <a:rPr lang="en-CA" dirty="0"/>
            </a:br>
            <a:r>
              <a:rPr lang="en-CA" sz="1425" dirty="0"/>
              <a:t>(World Bank, 2018)</a:t>
            </a:r>
          </a:p>
          <a:p>
            <a:r>
              <a:rPr lang="en-CA" dirty="0"/>
              <a:t>Kenya allowing pupils to re-take a year</a:t>
            </a:r>
            <a:r>
              <a:rPr lang="en-CA" baseline="30000" dirty="0"/>
              <a:t>1</a:t>
            </a:r>
          </a:p>
        </p:txBody>
      </p:sp>
      <p:pic>
        <p:nvPicPr>
          <p:cNvPr id="12" name="Picture 11" descr="A child posing for the camera&#10;&#10;Description generated with high confidence">
            <a:extLst>
              <a:ext uri="{FF2B5EF4-FFF2-40B4-BE49-F238E27FC236}">
                <a16:creationId xmlns:a16="http://schemas.microsoft.com/office/drawing/2014/main" id="{9162E279-8973-41FA-9B00-6BB653659CC0}"/>
              </a:ext>
            </a:extLst>
          </p:cNvPr>
          <p:cNvPicPr>
            <a:picLocks noChangeAspect="1"/>
          </p:cNvPicPr>
          <p:nvPr/>
        </p:nvPicPr>
        <p:blipFill rotWithShape="1">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p:blipFill>
        <p:spPr>
          <a:xfrm>
            <a:off x="4572000" y="1570264"/>
            <a:ext cx="4498674" cy="4430486"/>
          </a:xfrm>
          <a:prstGeom prst="rect">
            <a:avLst/>
          </a:prstGeom>
        </p:spPr>
      </p:pic>
      <p:sp>
        <p:nvSpPr>
          <p:cNvPr id="5" name="Title 2">
            <a:extLst>
              <a:ext uri="{FF2B5EF4-FFF2-40B4-BE49-F238E27FC236}">
                <a16:creationId xmlns:a16="http://schemas.microsoft.com/office/drawing/2014/main" id="{15A648E6-A346-473E-8CCC-B4E5FCA271B1}"/>
              </a:ext>
            </a:extLst>
          </p:cNvPr>
          <p:cNvSpPr txBox="1">
            <a:spLocks/>
          </p:cNvSpPr>
          <p:nvPr/>
        </p:nvSpPr>
        <p:spPr>
          <a:xfrm>
            <a:off x="628650" y="3741"/>
            <a:ext cx="7886700"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CA" sz="4000" b="0" i="0" u="none" strike="noStrike" kern="1200" cap="none" spc="0" normalizeH="0" baseline="0" noProof="0" dirty="0">
                <a:ln>
                  <a:noFill/>
                </a:ln>
                <a:solidFill>
                  <a:srgbClr val="290088"/>
                </a:solidFill>
                <a:effectLst/>
                <a:uLnTx/>
                <a:uFillTx/>
                <a:latin typeface="Calibri" panose="020F0502020204030204"/>
                <a:ea typeface="+mj-ea"/>
                <a:cs typeface="+mj-cs"/>
              </a:rPr>
              <a:t>‘Learning Crisis &amp; Learning Loss’</a:t>
            </a:r>
            <a:endParaRPr kumimoji="0" lang="en-US" sz="4000" b="0" i="0" u="none" strike="noStrike" kern="1200" cap="none" spc="0" normalizeH="0" baseline="0" noProof="0" dirty="0">
              <a:ln>
                <a:noFill/>
              </a:ln>
              <a:solidFill>
                <a:srgbClr val="290088"/>
              </a:solidFill>
              <a:effectLst/>
              <a:uLnTx/>
              <a:uFillTx/>
              <a:latin typeface="Calibri" panose="020F0502020204030204"/>
              <a:ea typeface="+mj-ea"/>
              <a:cs typeface="+mj-cs"/>
            </a:endParaRPr>
          </a:p>
        </p:txBody>
      </p:sp>
      <p:sp>
        <p:nvSpPr>
          <p:cNvPr id="2" name="TextBox 1">
            <a:extLst>
              <a:ext uri="{FF2B5EF4-FFF2-40B4-BE49-F238E27FC236}">
                <a16:creationId xmlns:a16="http://schemas.microsoft.com/office/drawing/2014/main" id="{89240A9D-1333-4D78-9132-711107704A58}"/>
              </a:ext>
            </a:extLst>
          </p:cNvPr>
          <p:cNvSpPr txBox="1"/>
          <p:nvPr/>
        </p:nvSpPr>
        <p:spPr>
          <a:xfrm>
            <a:off x="443592" y="6446520"/>
            <a:ext cx="5965095" cy="215444"/>
          </a:xfrm>
          <a:prstGeom prst="rect">
            <a:avLst/>
          </a:prstGeom>
          <a:noFill/>
        </p:spPr>
        <p:txBody>
          <a:bodyPr wrap="none" rtlCol="0">
            <a:spAutoFit/>
          </a:bodyPr>
          <a:lstStyle/>
          <a:p>
            <a:r>
              <a:rPr lang="en-US" sz="800" baseline="30000" dirty="0"/>
              <a:t>1 </a:t>
            </a:r>
            <a:r>
              <a:rPr lang="en-US" sz="800" dirty="0"/>
              <a:t>Source: https://www.education.go.ke/images/Kenya_basic_Education_COVID-19_Emergency_Response_Plan-compressed.pdf#page=11</a:t>
            </a:r>
            <a:endParaRPr lang="en-CA" sz="800" dirty="0"/>
          </a:p>
        </p:txBody>
      </p:sp>
    </p:spTree>
    <p:extLst>
      <p:ext uri="{BB962C8B-B14F-4D97-AF65-F5344CB8AC3E}">
        <p14:creationId xmlns:p14="http://schemas.microsoft.com/office/powerpoint/2010/main" val="493356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18601" y="1906294"/>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0"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047275" y="1906294"/>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442737" y="4522562"/>
            <a:ext cx="8257427" cy="1569660"/>
          </a:xfrm>
          <a:prstGeom prst="rect">
            <a:avLst/>
          </a:prstGeom>
          <a:effectLst/>
        </p:spPr>
        <p:txBody>
          <a:bodyPr wrap="square">
            <a:spAutoFit/>
          </a:bodyPr>
          <a:lstStyle/>
          <a:p>
            <a:pPr algn="ctr"/>
            <a:r>
              <a:rPr lang="en-US" sz="3200" dirty="0">
                <a:solidFill>
                  <a:srgbClr val="290088"/>
                </a:solidFill>
              </a:rPr>
              <a:t>To help Commonwealth governments and institutions use technologies to improve and expand access to education and training</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5660"/>
            <a:ext cx="9144000" cy="1845860"/>
          </a:xfrm>
          <a:prstGeom prst="rect">
            <a:avLst/>
          </a:prstGeom>
        </p:spPr>
      </p:pic>
    </p:spTree>
    <p:extLst>
      <p:ext uri="{BB962C8B-B14F-4D97-AF65-F5344CB8AC3E}">
        <p14:creationId xmlns:p14="http://schemas.microsoft.com/office/powerpoint/2010/main" val="3438604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6FC9E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EA86D-78C4-42F9-81E7-C846FB1A6E4E}"/>
              </a:ext>
            </a:extLst>
          </p:cNvPr>
          <p:cNvSpPr>
            <a:spLocks noGrp="1"/>
          </p:cNvSpPr>
          <p:nvPr>
            <p:ph type="title"/>
          </p:nvPr>
        </p:nvSpPr>
        <p:spPr/>
        <p:txBody>
          <a:bodyPr/>
          <a:lstStyle/>
          <a:p>
            <a:r>
              <a:rPr lang="en-US" dirty="0"/>
              <a:t>2. Probable Future</a:t>
            </a:r>
            <a:endParaRPr lang="en-CA" dirty="0"/>
          </a:p>
        </p:txBody>
      </p:sp>
      <p:sp>
        <p:nvSpPr>
          <p:cNvPr id="4" name="Content Placeholder 3">
            <a:extLst>
              <a:ext uri="{FF2B5EF4-FFF2-40B4-BE49-F238E27FC236}">
                <a16:creationId xmlns:a16="http://schemas.microsoft.com/office/drawing/2014/main" id="{D927FAB1-E093-4319-B2C6-5F15F7F4575C}"/>
              </a:ext>
            </a:extLst>
          </p:cNvPr>
          <p:cNvSpPr>
            <a:spLocks noGrp="1"/>
          </p:cNvSpPr>
          <p:nvPr>
            <p:ph idx="1"/>
          </p:nvPr>
        </p:nvSpPr>
        <p:spPr/>
        <p:txBody>
          <a:bodyPr>
            <a:normAutofit/>
          </a:bodyPr>
          <a:lstStyle/>
          <a:p>
            <a:endParaRPr lang="en-CA" dirty="0"/>
          </a:p>
        </p:txBody>
      </p:sp>
      <p:grpSp>
        <p:nvGrpSpPr>
          <p:cNvPr id="8" name="Content Placeholder 4">
            <a:extLst>
              <a:ext uri="{FF2B5EF4-FFF2-40B4-BE49-F238E27FC236}">
                <a16:creationId xmlns:a16="http://schemas.microsoft.com/office/drawing/2014/main" id="{9ED1C601-0EDD-4C19-A714-9639D92BCD61}"/>
              </a:ext>
            </a:extLst>
          </p:cNvPr>
          <p:cNvGrpSpPr/>
          <p:nvPr/>
        </p:nvGrpSpPr>
        <p:grpSpPr>
          <a:xfrm>
            <a:off x="758426" y="1609635"/>
            <a:ext cx="7628750" cy="4034897"/>
            <a:chOff x="1011234" y="1003179"/>
            <a:chExt cx="10171667" cy="5379863"/>
          </a:xfrm>
        </p:grpSpPr>
        <p:sp>
          <p:nvSpPr>
            <p:cNvPr id="9" name="Freeform: Shape 8">
              <a:extLst>
                <a:ext uri="{FF2B5EF4-FFF2-40B4-BE49-F238E27FC236}">
                  <a16:creationId xmlns:a16="http://schemas.microsoft.com/office/drawing/2014/main" id="{D39B7AEC-E26B-46F6-B29B-40A8D71D997B}"/>
                </a:ext>
              </a:extLst>
            </p:cNvPr>
            <p:cNvSpPr/>
            <p:nvPr/>
          </p:nvSpPr>
          <p:spPr>
            <a:xfrm>
              <a:off x="1011234" y="1003179"/>
              <a:ext cx="3323377" cy="5379863"/>
            </a:xfrm>
            <a:custGeom>
              <a:avLst/>
              <a:gdLst>
                <a:gd name="f0" fmla="val 10800000"/>
                <a:gd name="f1" fmla="val 5400000"/>
                <a:gd name="f2" fmla="val 180"/>
                <a:gd name="f3" fmla="val w"/>
                <a:gd name="f4" fmla="val h"/>
                <a:gd name="f5" fmla="val 0"/>
                <a:gd name="f6" fmla="val 3323378"/>
                <a:gd name="f7" fmla="val 5379867"/>
                <a:gd name="f8" fmla="val 332338"/>
                <a:gd name="f9" fmla="val 148793"/>
                <a:gd name="f10" fmla="val 2991040"/>
                <a:gd name="f11" fmla="val 3174585"/>
                <a:gd name="f12" fmla="val 5047529"/>
                <a:gd name="f13" fmla="val 5231074"/>
                <a:gd name="f14" fmla="+- 0 0 -90"/>
                <a:gd name="f15" fmla="*/ f3 1 3323378"/>
                <a:gd name="f16" fmla="*/ f4 1 5379867"/>
                <a:gd name="f17" fmla="val f5"/>
                <a:gd name="f18" fmla="val f6"/>
                <a:gd name="f19" fmla="val f7"/>
                <a:gd name="f20" fmla="*/ f14 f0 1"/>
                <a:gd name="f21" fmla="+- f19 0 f17"/>
                <a:gd name="f22" fmla="+- f18 0 f17"/>
                <a:gd name="f23" fmla="*/ f20 1 f2"/>
                <a:gd name="f24" fmla="*/ f22 1 3323378"/>
                <a:gd name="f25" fmla="*/ f21 1 5379867"/>
                <a:gd name="f26" fmla="*/ 0 f22 1"/>
                <a:gd name="f27" fmla="*/ 332338 f21 1"/>
                <a:gd name="f28" fmla="*/ 332338 f22 1"/>
                <a:gd name="f29" fmla="*/ 0 f21 1"/>
                <a:gd name="f30" fmla="*/ 2991040 f22 1"/>
                <a:gd name="f31" fmla="*/ 3323378 f22 1"/>
                <a:gd name="f32" fmla="*/ 5047529 f21 1"/>
                <a:gd name="f33" fmla="*/ 5379867 f21 1"/>
                <a:gd name="f34" fmla="+- f23 0 f1"/>
                <a:gd name="f35" fmla="*/ f26 1 3323378"/>
                <a:gd name="f36" fmla="*/ f27 1 5379867"/>
                <a:gd name="f37" fmla="*/ f28 1 3323378"/>
                <a:gd name="f38" fmla="*/ f29 1 5379867"/>
                <a:gd name="f39" fmla="*/ f30 1 3323378"/>
                <a:gd name="f40" fmla="*/ f31 1 3323378"/>
                <a:gd name="f41" fmla="*/ f32 1 5379867"/>
                <a:gd name="f42" fmla="*/ f33 1 5379867"/>
                <a:gd name="f43" fmla="*/ f17 1 f24"/>
                <a:gd name="f44" fmla="*/ f18 1 f24"/>
                <a:gd name="f45" fmla="*/ f17 1 f25"/>
                <a:gd name="f46" fmla="*/ f19 1 f25"/>
                <a:gd name="f47" fmla="*/ f35 1 f24"/>
                <a:gd name="f48" fmla="*/ f36 1 f25"/>
                <a:gd name="f49" fmla="*/ f37 1 f24"/>
                <a:gd name="f50" fmla="*/ f38 1 f25"/>
                <a:gd name="f51" fmla="*/ f39 1 f24"/>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5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3" y="f62"/>
                </a:cxn>
                <a:cxn ang="f34">
                  <a:pos x="f64" y="f60"/>
                </a:cxn>
                <a:cxn ang="f34">
                  <a:pos x="f64" y="f65"/>
                </a:cxn>
                <a:cxn ang="f34">
                  <a:pos x="f63" y="f66"/>
                </a:cxn>
                <a:cxn ang="f34">
                  <a:pos x="f61" y="f66"/>
                </a:cxn>
                <a:cxn ang="f34">
                  <a:pos x="f59" y="f65"/>
                </a:cxn>
                <a:cxn ang="f34">
                  <a:pos x="f59" y="f60"/>
                </a:cxn>
              </a:cxnLst>
              <a:rect l="f55" t="f58" r="f56" b="f57"/>
              <a:pathLst>
                <a:path w="3323378" h="5379867">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ED7D31"/>
            </a:solidFill>
            <a:ln w="12701" cap="flat">
              <a:solidFill>
                <a:srgbClr val="FFFFFF"/>
              </a:solidFill>
              <a:prstDash val="solid"/>
              <a:miter/>
            </a:ln>
          </p:spPr>
          <p:txBody>
            <a:bodyPr vert="horz" wrap="square" lIns="181352" tIns="1795314" rIns="181352" bIns="988340" anchor="ctr" anchorCtr="1" compatLnSpc="1">
              <a:noAutofit/>
            </a:bodyPr>
            <a:lstStyle/>
            <a:p>
              <a:pPr algn="ctr" defTabSz="1133477">
                <a:lnSpc>
                  <a:spcPct val="90000"/>
                </a:lnSpc>
                <a:spcAft>
                  <a:spcPts val="1050"/>
                </a:spcAft>
                <a:defRPr sz="1800" b="0" i="0" u="none" strike="noStrike" kern="0" cap="none" spc="0" baseline="0">
                  <a:solidFill>
                    <a:srgbClr val="000000"/>
                  </a:solidFill>
                  <a:uFillTx/>
                </a:defRPr>
              </a:pPr>
              <a:r>
                <a:rPr lang="en-US" sz="2550">
                  <a:solidFill>
                    <a:srgbClr val="FFFFFF"/>
                  </a:solidFill>
                  <a:latin typeface="Calibri"/>
                </a:rPr>
                <a:t>Face-to-Face Courses</a:t>
              </a:r>
            </a:p>
          </p:txBody>
        </p:sp>
        <p:sp>
          <p:nvSpPr>
            <p:cNvPr id="10" name="Freeform: Shape 9">
              <a:extLst>
                <a:ext uri="{FF2B5EF4-FFF2-40B4-BE49-F238E27FC236}">
                  <a16:creationId xmlns:a16="http://schemas.microsoft.com/office/drawing/2014/main" id="{938F0DDF-58CF-4E96-9C35-D9A116F8BF63}"/>
                </a:ext>
              </a:extLst>
            </p:cNvPr>
            <p:cNvSpPr/>
            <p:nvPr/>
          </p:nvSpPr>
          <p:spPr>
            <a:xfrm>
              <a:off x="1633758" y="1182556"/>
              <a:ext cx="2078312" cy="207831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3">
                <a:alphaModFix/>
              </a:blip>
              <a:stretch>
                <a:fillRect/>
              </a:stretch>
            </a:blipFill>
            <a:ln w="12701" cap="flat">
              <a:solidFill>
                <a:srgbClr val="FFFFFF"/>
              </a:solidFill>
              <a:prstDash val="solid"/>
              <a:miter/>
            </a:ln>
          </p:spPr>
          <p:txBody>
            <a:bodyPr lIns="0" tIns="0" rIns="0" bIns="0"/>
            <a:lstStyle/>
            <a:p>
              <a:endParaRPr lang="en-CA" sz="1350"/>
            </a:p>
          </p:txBody>
        </p:sp>
        <p:sp>
          <p:nvSpPr>
            <p:cNvPr id="11" name="Freeform: Shape 10">
              <a:extLst>
                <a:ext uri="{FF2B5EF4-FFF2-40B4-BE49-F238E27FC236}">
                  <a16:creationId xmlns:a16="http://schemas.microsoft.com/office/drawing/2014/main" id="{64E649BD-D4DF-4DC7-ACB5-BE1CADFBCDF4}"/>
                </a:ext>
              </a:extLst>
            </p:cNvPr>
            <p:cNvSpPr/>
            <p:nvPr/>
          </p:nvSpPr>
          <p:spPr>
            <a:xfrm>
              <a:off x="4428558" y="1003179"/>
              <a:ext cx="3323377" cy="5379863"/>
            </a:xfrm>
            <a:custGeom>
              <a:avLst/>
              <a:gdLst>
                <a:gd name="f0" fmla="val 10800000"/>
                <a:gd name="f1" fmla="val 5400000"/>
                <a:gd name="f2" fmla="val 180"/>
                <a:gd name="f3" fmla="val w"/>
                <a:gd name="f4" fmla="val h"/>
                <a:gd name="f5" fmla="val 0"/>
                <a:gd name="f6" fmla="val 3323378"/>
                <a:gd name="f7" fmla="val 5379867"/>
                <a:gd name="f8" fmla="val 332338"/>
                <a:gd name="f9" fmla="val 148793"/>
                <a:gd name="f10" fmla="val 2991040"/>
                <a:gd name="f11" fmla="val 3174585"/>
                <a:gd name="f12" fmla="val 5047529"/>
                <a:gd name="f13" fmla="val 5231074"/>
                <a:gd name="f14" fmla="+- 0 0 -90"/>
                <a:gd name="f15" fmla="*/ f3 1 3323378"/>
                <a:gd name="f16" fmla="*/ f4 1 5379867"/>
                <a:gd name="f17" fmla="val f5"/>
                <a:gd name="f18" fmla="val f6"/>
                <a:gd name="f19" fmla="val f7"/>
                <a:gd name="f20" fmla="*/ f14 f0 1"/>
                <a:gd name="f21" fmla="+- f19 0 f17"/>
                <a:gd name="f22" fmla="+- f18 0 f17"/>
                <a:gd name="f23" fmla="*/ f20 1 f2"/>
                <a:gd name="f24" fmla="*/ f22 1 3323378"/>
                <a:gd name="f25" fmla="*/ f21 1 5379867"/>
                <a:gd name="f26" fmla="*/ 0 f22 1"/>
                <a:gd name="f27" fmla="*/ 332338 f21 1"/>
                <a:gd name="f28" fmla="*/ 332338 f22 1"/>
                <a:gd name="f29" fmla="*/ 0 f21 1"/>
                <a:gd name="f30" fmla="*/ 2991040 f22 1"/>
                <a:gd name="f31" fmla="*/ 3323378 f22 1"/>
                <a:gd name="f32" fmla="*/ 5047529 f21 1"/>
                <a:gd name="f33" fmla="*/ 5379867 f21 1"/>
                <a:gd name="f34" fmla="+- f23 0 f1"/>
                <a:gd name="f35" fmla="*/ f26 1 3323378"/>
                <a:gd name="f36" fmla="*/ f27 1 5379867"/>
                <a:gd name="f37" fmla="*/ f28 1 3323378"/>
                <a:gd name="f38" fmla="*/ f29 1 5379867"/>
                <a:gd name="f39" fmla="*/ f30 1 3323378"/>
                <a:gd name="f40" fmla="*/ f31 1 3323378"/>
                <a:gd name="f41" fmla="*/ f32 1 5379867"/>
                <a:gd name="f42" fmla="*/ f33 1 5379867"/>
                <a:gd name="f43" fmla="*/ f17 1 f24"/>
                <a:gd name="f44" fmla="*/ f18 1 f24"/>
                <a:gd name="f45" fmla="*/ f17 1 f25"/>
                <a:gd name="f46" fmla="*/ f19 1 f25"/>
                <a:gd name="f47" fmla="*/ f35 1 f24"/>
                <a:gd name="f48" fmla="*/ f36 1 f25"/>
                <a:gd name="f49" fmla="*/ f37 1 f24"/>
                <a:gd name="f50" fmla="*/ f38 1 f25"/>
                <a:gd name="f51" fmla="*/ f39 1 f24"/>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5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3" y="f62"/>
                </a:cxn>
                <a:cxn ang="f34">
                  <a:pos x="f64" y="f60"/>
                </a:cxn>
                <a:cxn ang="f34">
                  <a:pos x="f64" y="f65"/>
                </a:cxn>
                <a:cxn ang="f34">
                  <a:pos x="f63" y="f66"/>
                </a:cxn>
                <a:cxn ang="f34">
                  <a:pos x="f61" y="f66"/>
                </a:cxn>
                <a:cxn ang="f34">
                  <a:pos x="f59" y="f65"/>
                </a:cxn>
                <a:cxn ang="f34">
                  <a:pos x="f59" y="f60"/>
                </a:cxn>
              </a:cxnLst>
              <a:rect l="f55" t="f58" r="f56" b="f57"/>
              <a:pathLst>
                <a:path w="3323378" h="5379867">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A5A5A5"/>
            </a:solidFill>
            <a:ln w="12701" cap="flat">
              <a:solidFill>
                <a:srgbClr val="FFFFFF"/>
              </a:solidFill>
              <a:prstDash val="solid"/>
              <a:miter/>
            </a:ln>
          </p:spPr>
          <p:txBody>
            <a:bodyPr vert="horz" wrap="square" lIns="181352" tIns="1795314" rIns="181352" bIns="988340" anchor="ctr" anchorCtr="1" compatLnSpc="1">
              <a:noAutofit/>
            </a:bodyPr>
            <a:lstStyle/>
            <a:p>
              <a:pPr algn="ctr" defTabSz="1133477">
                <a:lnSpc>
                  <a:spcPct val="90000"/>
                </a:lnSpc>
                <a:spcAft>
                  <a:spcPts val="1050"/>
                </a:spcAft>
                <a:defRPr sz="1800" b="0" i="0" u="none" strike="noStrike" kern="0" cap="none" spc="0" baseline="0">
                  <a:solidFill>
                    <a:srgbClr val="000000"/>
                  </a:solidFill>
                  <a:uFillTx/>
                </a:defRPr>
              </a:pPr>
              <a:r>
                <a:rPr lang="en-US" sz="2550">
                  <a:solidFill>
                    <a:srgbClr val="FFFFFF"/>
                  </a:solidFill>
                  <a:latin typeface="Calibri"/>
                </a:rPr>
                <a:t>Blended Courses</a:t>
              </a:r>
            </a:p>
          </p:txBody>
        </p:sp>
        <p:sp>
          <p:nvSpPr>
            <p:cNvPr id="12" name="Freeform: Shape 11">
              <a:extLst>
                <a:ext uri="{FF2B5EF4-FFF2-40B4-BE49-F238E27FC236}">
                  <a16:creationId xmlns:a16="http://schemas.microsoft.com/office/drawing/2014/main" id="{B173A311-0BD0-4D47-A249-FB4CF7019C22}"/>
                </a:ext>
              </a:extLst>
            </p:cNvPr>
            <p:cNvSpPr/>
            <p:nvPr/>
          </p:nvSpPr>
          <p:spPr>
            <a:xfrm>
              <a:off x="5056842" y="1182556"/>
              <a:ext cx="2078312" cy="207831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4">
                <a:alphaModFix/>
              </a:blip>
              <a:stretch>
                <a:fillRect/>
              </a:stretch>
            </a:blipFill>
            <a:ln w="12701" cap="flat">
              <a:solidFill>
                <a:srgbClr val="FFFFFF"/>
              </a:solidFill>
              <a:prstDash val="solid"/>
              <a:miter/>
            </a:ln>
          </p:spPr>
          <p:txBody>
            <a:bodyPr lIns="0" tIns="0" rIns="0" bIns="0"/>
            <a:lstStyle/>
            <a:p>
              <a:endParaRPr lang="en-CA" sz="1350"/>
            </a:p>
          </p:txBody>
        </p:sp>
        <p:sp>
          <p:nvSpPr>
            <p:cNvPr id="13" name="Freeform: Shape 12">
              <a:extLst>
                <a:ext uri="{FF2B5EF4-FFF2-40B4-BE49-F238E27FC236}">
                  <a16:creationId xmlns:a16="http://schemas.microsoft.com/office/drawing/2014/main" id="{0EDB23FD-9AE3-4208-807B-EA277D2B91A0}"/>
                </a:ext>
              </a:extLst>
            </p:cNvPr>
            <p:cNvSpPr/>
            <p:nvPr/>
          </p:nvSpPr>
          <p:spPr>
            <a:xfrm>
              <a:off x="7825618" y="1003179"/>
              <a:ext cx="3323377" cy="5379863"/>
            </a:xfrm>
            <a:custGeom>
              <a:avLst/>
              <a:gdLst>
                <a:gd name="f0" fmla="val 10800000"/>
                <a:gd name="f1" fmla="val 5400000"/>
                <a:gd name="f2" fmla="val 180"/>
                <a:gd name="f3" fmla="val w"/>
                <a:gd name="f4" fmla="val h"/>
                <a:gd name="f5" fmla="val 0"/>
                <a:gd name="f6" fmla="val 3323378"/>
                <a:gd name="f7" fmla="val 5379867"/>
                <a:gd name="f8" fmla="val 332338"/>
                <a:gd name="f9" fmla="val 148793"/>
                <a:gd name="f10" fmla="val 2991040"/>
                <a:gd name="f11" fmla="val 3174585"/>
                <a:gd name="f12" fmla="val 5047529"/>
                <a:gd name="f13" fmla="val 5231074"/>
                <a:gd name="f14" fmla="+- 0 0 -90"/>
                <a:gd name="f15" fmla="*/ f3 1 3323378"/>
                <a:gd name="f16" fmla="*/ f4 1 5379867"/>
                <a:gd name="f17" fmla="val f5"/>
                <a:gd name="f18" fmla="val f6"/>
                <a:gd name="f19" fmla="val f7"/>
                <a:gd name="f20" fmla="*/ f14 f0 1"/>
                <a:gd name="f21" fmla="+- f19 0 f17"/>
                <a:gd name="f22" fmla="+- f18 0 f17"/>
                <a:gd name="f23" fmla="*/ f20 1 f2"/>
                <a:gd name="f24" fmla="*/ f22 1 3323378"/>
                <a:gd name="f25" fmla="*/ f21 1 5379867"/>
                <a:gd name="f26" fmla="*/ 0 f22 1"/>
                <a:gd name="f27" fmla="*/ 332338 f21 1"/>
                <a:gd name="f28" fmla="*/ 332338 f22 1"/>
                <a:gd name="f29" fmla="*/ 0 f21 1"/>
                <a:gd name="f30" fmla="*/ 2991040 f22 1"/>
                <a:gd name="f31" fmla="*/ 3323378 f22 1"/>
                <a:gd name="f32" fmla="*/ 5047529 f21 1"/>
                <a:gd name="f33" fmla="*/ 5379867 f21 1"/>
                <a:gd name="f34" fmla="+- f23 0 f1"/>
                <a:gd name="f35" fmla="*/ f26 1 3323378"/>
                <a:gd name="f36" fmla="*/ f27 1 5379867"/>
                <a:gd name="f37" fmla="*/ f28 1 3323378"/>
                <a:gd name="f38" fmla="*/ f29 1 5379867"/>
                <a:gd name="f39" fmla="*/ f30 1 3323378"/>
                <a:gd name="f40" fmla="*/ f31 1 3323378"/>
                <a:gd name="f41" fmla="*/ f32 1 5379867"/>
                <a:gd name="f42" fmla="*/ f33 1 5379867"/>
                <a:gd name="f43" fmla="*/ f17 1 f24"/>
                <a:gd name="f44" fmla="*/ f18 1 f24"/>
                <a:gd name="f45" fmla="*/ f17 1 f25"/>
                <a:gd name="f46" fmla="*/ f19 1 f25"/>
                <a:gd name="f47" fmla="*/ f35 1 f24"/>
                <a:gd name="f48" fmla="*/ f36 1 f25"/>
                <a:gd name="f49" fmla="*/ f37 1 f24"/>
                <a:gd name="f50" fmla="*/ f38 1 f25"/>
                <a:gd name="f51" fmla="*/ f39 1 f24"/>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5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3" y="f62"/>
                </a:cxn>
                <a:cxn ang="f34">
                  <a:pos x="f64" y="f60"/>
                </a:cxn>
                <a:cxn ang="f34">
                  <a:pos x="f64" y="f65"/>
                </a:cxn>
                <a:cxn ang="f34">
                  <a:pos x="f63" y="f66"/>
                </a:cxn>
                <a:cxn ang="f34">
                  <a:pos x="f61" y="f66"/>
                </a:cxn>
                <a:cxn ang="f34">
                  <a:pos x="f59" y="f65"/>
                </a:cxn>
                <a:cxn ang="f34">
                  <a:pos x="f59" y="f60"/>
                </a:cxn>
              </a:cxnLst>
              <a:rect l="f55" t="f58" r="f56" b="f57"/>
              <a:pathLst>
                <a:path w="3323378" h="5379867">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EA1A73"/>
            </a:solidFill>
            <a:ln w="12701" cap="flat">
              <a:solidFill>
                <a:srgbClr val="FFFFFF"/>
              </a:solidFill>
              <a:prstDash val="solid"/>
              <a:miter/>
            </a:ln>
          </p:spPr>
          <p:txBody>
            <a:bodyPr vert="horz" wrap="square" lIns="181352" tIns="1795314" rIns="181352" bIns="988340" anchor="ctr" anchorCtr="1" compatLnSpc="1">
              <a:noAutofit/>
            </a:bodyPr>
            <a:lstStyle/>
            <a:p>
              <a:pPr algn="ctr" defTabSz="1133477">
                <a:lnSpc>
                  <a:spcPct val="90000"/>
                </a:lnSpc>
                <a:spcAft>
                  <a:spcPts val="1050"/>
                </a:spcAft>
                <a:defRPr sz="1800" b="0" i="0" u="none" strike="noStrike" kern="0" cap="none" spc="0" baseline="0">
                  <a:solidFill>
                    <a:srgbClr val="000000"/>
                  </a:solidFill>
                  <a:uFillTx/>
                </a:defRPr>
              </a:pPr>
              <a:r>
                <a:rPr lang="en-US" sz="2550">
                  <a:solidFill>
                    <a:srgbClr val="FFFFFF"/>
                  </a:solidFill>
                  <a:latin typeface="Calibri"/>
                </a:rPr>
                <a:t>Distance/Online Courses</a:t>
              </a:r>
            </a:p>
          </p:txBody>
        </p:sp>
        <p:sp>
          <p:nvSpPr>
            <p:cNvPr id="14" name="Freeform: Shape 13">
              <a:extLst>
                <a:ext uri="{FF2B5EF4-FFF2-40B4-BE49-F238E27FC236}">
                  <a16:creationId xmlns:a16="http://schemas.microsoft.com/office/drawing/2014/main" id="{09B822B1-5B89-45BA-952E-860A09887747}"/>
                </a:ext>
              </a:extLst>
            </p:cNvPr>
            <p:cNvSpPr/>
            <p:nvPr/>
          </p:nvSpPr>
          <p:spPr>
            <a:xfrm>
              <a:off x="8479926" y="1182556"/>
              <a:ext cx="2078312" cy="207831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5">
                <a:alphaModFix/>
              </a:blip>
              <a:stretch>
                <a:fillRect/>
              </a:stretch>
            </a:blipFill>
            <a:ln w="12701" cap="flat">
              <a:solidFill>
                <a:srgbClr val="FFFFFF"/>
              </a:solidFill>
              <a:prstDash val="solid"/>
              <a:miter/>
            </a:ln>
          </p:spPr>
          <p:txBody>
            <a:bodyPr lIns="0" tIns="0" rIns="0" bIns="0"/>
            <a:lstStyle/>
            <a:p>
              <a:endParaRPr lang="en-CA" sz="1350"/>
            </a:p>
          </p:txBody>
        </p:sp>
        <p:sp>
          <p:nvSpPr>
            <p:cNvPr id="15" name="Freeform: Shape 14">
              <a:extLst>
                <a:ext uri="{FF2B5EF4-FFF2-40B4-BE49-F238E27FC236}">
                  <a16:creationId xmlns:a16="http://schemas.microsoft.com/office/drawing/2014/main" id="{1719127D-C8CC-40D1-B241-E53A2BE324BD}"/>
                </a:ext>
              </a:extLst>
            </p:cNvPr>
            <p:cNvSpPr/>
            <p:nvPr/>
          </p:nvSpPr>
          <p:spPr>
            <a:xfrm>
              <a:off x="4434602" y="5396733"/>
              <a:ext cx="6748299" cy="806976"/>
            </a:xfrm>
            <a:custGeom>
              <a:avLst>
                <a:gd name="f9" fmla="val 50000"/>
                <a:gd name="f10" fmla="val 50000"/>
              </a:avLst>
              <a:gdLst>
                <a:gd name="f2" fmla="val 10800000"/>
                <a:gd name="f3" fmla="val 5400000"/>
                <a:gd name="f4" fmla="val 180"/>
                <a:gd name="f5" fmla="val w"/>
                <a:gd name="f6" fmla="val h"/>
                <a:gd name="f7" fmla="val ss"/>
                <a:gd name="f8" fmla="val 0"/>
                <a:gd name="f9" fmla="val 50000"/>
                <a:gd name="f10" fmla="val 50000"/>
                <a:gd name="f11" fmla="+- 0 0 -360"/>
                <a:gd name="f12" fmla="+- 0 0 -180"/>
                <a:gd name="f13" fmla="abs f5"/>
                <a:gd name="f14" fmla="abs f6"/>
                <a:gd name="f15" fmla="abs f7"/>
                <a:gd name="f16" fmla="val f8"/>
                <a:gd name="f17" fmla="val f9"/>
                <a:gd name="f18" fmla="val f10"/>
                <a:gd name="f19" fmla="*/ f11 f2 1"/>
                <a:gd name="f20" fmla="*/ f12 f2 1"/>
                <a:gd name="f21" fmla="?: f13 f5 1"/>
                <a:gd name="f22" fmla="?: f14 f6 1"/>
                <a:gd name="f23" fmla="?: f15 f7 1"/>
                <a:gd name="f24" fmla="*/ f19 1 f4"/>
                <a:gd name="f25" fmla="*/ f20 1 f4"/>
                <a:gd name="f26" fmla="*/ f21 1 21600"/>
                <a:gd name="f27" fmla="*/ f22 1 21600"/>
                <a:gd name="f28" fmla="*/ 21600 f21 1"/>
                <a:gd name="f29" fmla="*/ 21600 f22 1"/>
                <a:gd name="f30" fmla="+- f24 0 f3"/>
                <a:gd name="f31" fmla="+- f25 0 f3"/>
                <a:gd name="f32" fmla="min f27 f26"/>
                <a:gd name="f33" fmla="*/ f28 1 f23"/>
                <a:gd name="f34" fmla="*/ f29 1 f23"/>
                <a:gd name="f35" fmla="val f33"/>
                <a:gd name="f36" fmla="val f34"/>
                <a:gd name="f37" fmla="*/ f16 f32 1"/>
                <a:gd name="f38" fmla="+- f36 0 f16"/>
                <a:gd name="f39" fmla="+- f35 0 f16"/>
                <a:gd name="f40" fmla="*/ f35 f32 1"/>
                <a:gd name="f41" fmla="*/ f36 f32 1"/>
                <a:gd name="f42" fmla="*/ f38 1 2"/>
                <a:gd name="f43" fmla="*/ f39 1 2"/>
                <a:gd name="f44" fmla="min f39 f38"/>
                <a:gd name="f45" fmla="*/ f38 f17 1"/>
                <a:gd name="f46" fmla="+- f16 f42 0"/>
                <a:gd name="f47" fmla="+- f16 f43 0"/>
                <a:gd name="f48" fmla="*/ f44 f18 1"/>
                <a:gd name="f49" fmla="*/ f45 1 200000"/>
                <a:gd name="f50" fmla="*/ f48 1 100000"/>
                <a:gd name="f51" fmla="+- f46 0 f49"/>
                <a:gd name="f52" fmla="+- f46 f49 0"/>
                <a:gd name="f53" fmla="*/ f46 f32 1"/>
                <a:gd name="f54" fmla="*/ f47 f32 1"/>
                <a:gd name="f55" fmla="+- f35 0 f50"/>
                <a:gd name="f56" fmla="*/ f51 f50 1"/>
                <a:gd name="f57" fmla="*/ f51 f32 1"/>
                <a:gd name="f58" fmla="*/ f52 f32 1"/>
                <a:gd name="f59" fmla="*/ f50 f32 1"/>
                <a:gd name="f60" fmla="*/ f56 1 f42"/>
                <a:gd name="f61" fmla="*/ f55 f32 1"/>
                <a:gd name="f62" fmla="+- f50 0 f60"/>
                <a:gd name="f63" fmla="+- f55 f60 0"/>
                <a:gd name="f64" fmla="*/ f62 f32 1"/>
                <a:gd name="f65" fmla="*/ f63 f32 1"/>
              </a:gdLst>
              <a:ahLst/>
              <a:cxnLst>
                <a:cxn ang="3cd4">
                  <a:pos x="hc" y="t"/>
                </a:cxn>
                <a:cxn ang="0">
                  <a:pos x="r" y="vc"/>
                </a:cxn>
                <a:cxn ang="cd4">
                  <a:pos x="hc" y="b"/>
                </a:cxn>
                <a:cxn ang="cd2">
                  <a:pos x="l" y="vc"/>
                </a:cxn>
                <a:cxn ang="f30">
                  <a:pos x="f61" y="f37"/>
                </a:cxn>
                <a:cxn ang="f30">
                  <a:pos x="f54" y="f57"/>
                </a:cxn>
                <a:cxn ang="f30">
                  <a:pos x="f59" y="f37"/>
                </a:cxn>
                <a:cxn ang="f31">
                  <a:pos x="f59" y="f41"/>
                </a:cxn>
                <a:cxn ang="f31">
                  <a:pos x="f54" y="f58"/>
                </a:cxn>
                <a:cxn ang="f31">
                  <a:pos x="f61" y="f41"/>
                </a:cxn>
              </a:cxnLst>
              <a:rect l="f64" t="f57" r="f65" b="f58"/>
              <a:pathLst>
                <a:path>
                  <a:moveTo>
                    <a:pt x="f37" y="f53"/>
                  </a:moveTo>
                  <a:lnTo>
                    <a:pt x="f59" y="f37"/>
                  </a:lnTo>
                  <a:lnTo>
                    <a:pt x="f59" y="f57"/>
                  </a:lnTo>
                  <a:lnTo>
                    <a:pt x="f61" y="f57"/>
                  </a:lnTo>
                  <a:lnTo>
                    <a:pt x="f61" y="f37"/>
                  </a:lnTo>
                  <a:lnTo>
                    <a:pt x="f40" y="f53"/>
                  </a:lnTo>
                  <a:lnTo>
                    <a:pt x="f61" y="f41"/>
                  </a:lnTo>
                  <a:lnTo>
                    <a:pt x="f61" y="f58"/>
                  </a:lnTo>
                  <a:lnTo>
                    <a:pt x="f59" y="f58"/>
                  </a:lnTo>
                  <a:lnTo>
                    <a:pt x="f59" y="f41"/>
                  </a:lnTo>
                  <a:close/>
                </a:path>
              </a:pathLst>
            </a:custGeom>
            <a:solidFill>
              <a:srgbClr val="000000"/>
            </a:solidFill>
            <a:ln w="12701" cap="flat">
              <a:solidFill>
                <a:srgbClr val="FFFFFF"/>
              </a:solidFill>
              <a:prstDash val="solid"/>
              <a:miter/>
            </a:ln>
          </p:spPr>
          <p:txBody>
            <a:bodyPr lIns="0" tIns="0" rIns="0" bIns="0"/>
            <a:lstStyle/>
            <a:p>
              <a:endParaRPr lang="en-CA" sz="1350"/>
            </a:p>
          </p:txBody>
        </p:sp>
      </p:grpSp>
      <p:sp>
        <p:nvSpPr>
          <p:cNvPr id="16" name="Title 2">
            <a:extLst>
              <a:ext uri="{FF2B5EF4-FFF2-40B4-BE49-F238E27FC236}">
                <a16:creationId xmlns:a16="http://schemas.microsoft.com/office/drawing/2014/main" id="{67F43458-6E08-423E-8368-8BEB0215AC17}"/>
              </a:ext>
            </a:extLst>
          </p:cNvPr>
          <p:cNvSpPr txBox="1">
            <a:spLocks/>
          </p:cNvSpPr>
          <p:nvPr/>
        </p:nvSpPr>
        <p:spPr>
          <a:xfrm>
            <a:off x="1225319" y="5451311"/>
            <a:ext cx="6858000" cy="994169"/>
          </a:xfrm>
          <a:prstGeom prst="rect">
            <a:avLst/>
          </a:prstGeom>
          <a:noFill/>
          <a:ln>
            <a:noFill/>
          </a:ln>
        </p:spPr>
        <p:txBody>
          <a:bodyPr vert="horz" wrap="square" lIns="68580" tIns="34290" rIns="68580" bIns="34290" rtlCol="0" anchor="ctr" anchorCtr="1" compatLnSpc="1">
            <a:normAutofit/>
          </a:bodyPr>
          <a:lstStyle>
            <a:lvl1pPr algn="ctr" defTabSz="914400" rtl="0" eaLnBrk="1" latinLnBrk="0" hangingPunct="1">
              <a:lnSpc>
                <a:spcPct val="90000"/>
              </a:lnSpc>
              <a:spcBef>
                <a:spcPct val="0"/>
              </a:spcBef>
              <a:buNone/>
              <a:defRPr sz="4000" b="0" kern="1200">
                <a:solidFill>
                  <a:srgbClr val="290088"/>
                </a:solidFill>
                <a:latin typeface="+mn-lt"/>
                <a:ea typeface="+mj-ea"/>
                <a:cs typeface="+mj-cs"/>
              </a:defRPr>
            </a:lvl1pPr>
          </a:lstStyle>
          <a:p>
            <a:r>
              <a:rPr lang="en-US" sz="3600" dirty="0"/>
              <a:t>Blended Learning</a:t>
            </a:r>
          </a:p>
        </p:txBody>
      </p:sp>
      <p:sp>
        <p:nvSpPr>
          <p:cNvPr id="17" name="TextBox 5">
            <a:extLst>
              <a:ext uri="{FF2B5EF4-FFF2-40B4-BE49-F238E27FC236}">
                <a16:creationId xmlns:a16="http://schemas.microsoft.com/office/drawing/2014/main" id="{EA09ACF3-BEA0-4327-9729-32CE2F27B987}"/>
              </a:ext>
            </a:extLst>
          </p:cNvPr>
          <p:cNvSpPr txBox="1"/>
          <p:nvPr/>
        </p:nvSpPr>
        <p:spPr>
          <a:xfrm>
            <a:off x="4832113" y="5071594"/>
            <a:ext cx="2118209" cy="276999"/>
          </a:xfrm>
          <a:prstGeom prst="rect">
            <a:avLst/>
          </a:prstGeom>
          <a:noFill/>
          <a:ln cap="flat">
            <a:noFill/>
          </a:ln>
        </p:spPr>
        <p:txBody>
          <a:bodyPr vert="horz" wrap="none" lIns="68580" tIns="34290" rIns="68580" bIns="34290" anchor="t" anchorCtr="0" compatLnSpc="1">
            <a:spAutoFit/>
          </a:bodyPr>
          <a:lstStyle/>
          <a:p>
            <a:pPr defTabSz="685800">
              <a:defRPr sz="1800" b="0" i="0" u="none" strike="noStrike" kern="0" cap="none" spc="0" baseline="0">
                <a:solidFill>
                  <a:srgbClr val="000000"/>
                </a:solidFill>
                <a:uFillTx/>
              </a:defRPr>
            </a:pPr>
            <a:r>
              <a:rPr lang="en-US" sz="1350" dirty="0">
                <a:solidFill>
                  <a:srgbClr val="FFFFFF"/>
                </a:solidFill>
                <a:latin typeface="Calibri"/>
              </a:rPr>
              <a:t>Open and Distance Learning</a:t>
            </a:r>
          </a:p>
        </p:txBody>
      </p:sp>
      <p:grpSp>
        <p:nvGrpSpPr>
          <p:cNvPr id="18" name="Group 1">
            <a:extLst>
              <a:ext uri="{FF2B5EF4-FFF2-40B4-BE49-F238E27FC236}">
                <a16:creationId xmlns:a16="http://schemas.microsoft.com/office/drawing/2014/main" id="{D192676D-DFE5-403F-8642-5EA159EFC60B}"/>
              </a:ext>
            </a:extLst>
          </p:cNvPr>
          <p:cNvGrpSpPr/>
          <p:nvPr/>
        </p:nvGrpSpPr>
        <p:grpSpPr>
          <a:xfrm>
            <a:off x="1269505" y="4281278"/>
            <a:ext cx="4169842" cy="514350"/>
            <a:chOff x="1692673" y="4565370"/>
            <a:chExt cx="5559789" cy="685800"/>
          </a:xfrm>
        </p:grpSpPr>
        <p:sp>
          <p:nvSpPr>
            <p:cNvPr id="19" name="Arrow: Left-Right 7">
              <a:extLst>
                <a:ext uri="{FF2B5EF4-FFF2-40B4-BE49-F238E27FC236}">
                  <a16:creationId xmlns:a16="http://schemas.microsoft.com/office/drawing/2014/main" id="{0F276F34-6F3A-49C2-A18D-9E4223E3DDE7}"/>
                </a:ext>
              </a:extLst>
            </p:cNvPr>
            <p:cNvSpPr/>
            <p:nvPr/>
          </p:nvSpPr>
          <p:spPr>
            <a:xfrm>
              <a:off x="1692673" y="4565370"/>
              <a:ext cx="5559789" cy="685800"/>
            </a:xfrm>
            <a:custGeom>
              <a:avLst>
                <a:gd name="f9" fmla="val 50000"/>
                <a:gd name="f10" fmla="val 50000"/>
              </a:avLst>
              <a:gdLst>
                <a:gd name="f2" fmla="val 10800000"/>
                <a:gd name="f3" fmla="val 5400000"/>
                <a:gd name="f4" fmla="val 180"/>
                <a:gd name="f5" fmla="val w"/>
                <a:gd name="f6" fmla="val h"/>
                <a:gd name="f7" fmla="val ss"/>
                <a:gd name="f8" fmla="val 0"/>
                <a:gd name="f9" fmla="val 50000"/>
                <a:gd name="f10" fmla="val 50000"/>
                <a:gd name="f11" fmla="+- 0 0 -360"/>
                <a:gd name="f12" fmla="+- 0 0 -180"/>
                <a:gd name="f13" fmla="abs f5"/>
                <a:gd name="f14" fmla="abs f6"/>
                <a:gd name="f15" fmla="abs f7"/>
                <a:gd name="f16" fmla="val f8"/>
                <a:gd name="f17" fmla="val f9"/>
                <a:gd name="f18" fmla="val f10"/>
                <a:gd name="f19" fmla="*/ f11 f2 1"/>
                <a:gd name="f20" fmla="*/ f12 f2 1"/>
                <a:gd name="f21" fmla="?: f13 f5 1"/>
                <a:gd name="f22" fmla="?: f14 f6 1"/>
                <a:gd name="f23" fmla="?: f15 f7 1"/>
                <a:gd name="f24" fmla="*/ f19 1 f4"/>
                <a:gd name="f25" fmla="*/ f20 1 f4"/>
                <a:gd name="f26" fmla="*/ f21 1 21600"/>
                <a:gd name="f27" fmla="*/ f22 1 21600"/>
                <a:gd name="f28" fmla="*/ 21600 f21 1"/>
                <a:gd name="f29" fmla="*/ 21600 f22 1"/>
                <a:gd name="f30" fmla="+- f24 0 f3"/>
                <a:gd name="f31" fmla="+- f25 0 f3"/>
                <a:gd name="f32" fmla="min f27 f26"/>
                <a:gd name="f33" fmla="*/ f28 1 f23"/>
                <a:gd name="f34" fmla="*/ f29 1 f23"/>
                <a:gd name="f35" fmla="val f33"/>
                <a:gd name="f36" fmla="val f34"/>
                <a:gd name="f37" fmla="*/ f16 f32 1"/>
                <a:gd name="f38" fmla="+- f36 0 f16"/>
                <a:gd name="f39" fmla="+- f35 0 f16"/>
                <a:gd name="f40" fmla="*/ f35 f32 1"/>
                <a:gd name="f41" fmla="*/ f36 f32 1"/>
                <a:gd name="f42" fmla="*/ f38 1 2"/>
                <a:gd name="f43" fmla="*/ f39 1 2"/>
                <a:gd name="f44" fmla="min f39 f38"/>
                <a:gd name="f45" fmla="*/ f38 f17 1"/>
                <a:gd name="f46" fmla="+- f16 f42 0"/>
                <a:gd name="f47" fmla="+- f16 f43 0"/>
                <a:gd name="f48" fmla="*/ f44 f18 1"/>
                <a:gd name="f49" fmla="*/ f45 1 200000"/>
                <a:gd name="f50" fmla="*/ f48 1 100000"/>
                <a:gd name="f51" fmla="+- f46 0 f49"/>
                <a:gd name="f52" fmla="+- f46 f49 0"/>
                <a:gd name="f53" fmla="*/ f46 f32 1"/>
                <a:gd name="f54" fmla="*/ f47 f32 1"/>
                <a:gd name="f55" fmla="+- f35 0 f50"/>
                <a:gd name="f56" fmla="*/ f51 f50 1"/>
                <a:gd name="f57" fmla="*/ f51 f32 1"/>
                <a:gd name="f58" fmla="*/ f52 f32 1"/>
                <a:gd name="f59" fmla="*/ f50 f32 1"/>
                <a:gd name="f60" fmla="*/ f56 1 f42"/>
                <a:gd name="f61" fmla="*/ f55 f32 1"/>
                <a:gd name="f62" fmla="+- f50 0 f60"/>
                <a:gd name="f63" fmla="+- f55 f60 0"/>
                <a:gd name="f64" fmla="*/ f62 f32 1"/>
                <a:gd name="f65" fmla="*/ f63 f32 1"/>
              </a:gdLst>
              <a:ahLst/>
              <a:cxnLst>
                <a:cxn ang="3cd4">
                  <a:pos x="hc" y="t"/>
                </a:cxn>
                <a:cxn ang="0">
                  <a:pos x="r" y="vc"/>
                </a:cxn>
                <a:cxn ang="cd4">
                  <a:pos x="hc" y="b"/>
                </a:cxn>
                <a:cxn ang="cd2">
                  <a:pos x="l" y="vc"/>
                </a:cxn>
                <a:cxn ang="f30">
                  <a:pos x="f61" y="f37"/>
                </a:cxn>
                <a:cxn ang="f30">
                  <a:pos x="f54" y="f57"/>
                </a:cxn>
                <a:cxn ang="f30">
                  <a:pos x="f59" y="f37"/>
                </a:cxn>
                <a:cxn ang="f31">
                  <a:pos x="f59" y="f41"/>
                </a:cxn>
                <a:cxn ang="f31">
                  <a:pos x="f54" y="f58"/>
                </a:cxn>
                <a:cxn ang="f31">
                  <a:pos x="f61" y="f41"/>
                </a:cxn>
              </a:cxnLst>
              <a:rect l="f64" t="f57" r="f65" b="f58"/>
              <a:pathLst>
                <a:path>
                  <a:moveTo>
                    <a:pt x="f37" y="f53"/>
                  </a:moveTo>
                  <a:lnTo>
                    <a:pt x="f59" y="f37"/>
                  </a:lnTo>
                  <a:lnTo>
                    <a:pt x="f59" y="f57"/>
                  </a:lnTo>
                  <a:lnTo>
                    <a:pt x="f61" y="f57"/>
                  </a:lnTo>
                  <a:lnTo>
                    <a:pt x="f61" y="f37"/>
                  </a:lnTo>
                  <a:lnTo>
                    <a:pt x="f40" y="f53"/>
                  </a:lnTo>
                  <a:lnTo>
                    <a:pt x="f61" y="f41"/>
                  </a:lnTo>
                  <a:lnTo>
                    <a:pt x="f61" y="f58"/>
                  </a:lnTo>
                  <a:lnTo>
                    <a:pt x="f59" y="f58"/>
                  </a:lnTo>
                  <a:lnTo>
                    <a:pt x="f59" y="f41"/>
                  </a:lnTo>
                  <a:close/>
                </a:path>
              </a:pathLst>
            </a:custGeom>
            <a:solidFill>
              <a:srgbClr val="000000"/>
            </a:solidFill>
            <a:ln w="12701" cap="flat">
              <a:solidFill>
                <a:srgbClr val="FFFFFF"/>
              </a:solidFill>
              <a:prstDash val="solid"/>
              <a:miter/>
            </a:ln>
          </p:spPr>
          <p:txBody>
            <a:bodyPr lIns="0" tIns="0" rIns="0" bIns="0"/>
            <a:lstStyle/>
            <a:p>
              <a:endParaRPr lang="en-CA" sz="1350"/>
            </a:p>
          </p:txBody>
        </p:sp>
        <p:sp>
          <p:nvSpPr>
            <p:cNvPr id="20" name="TextBox 8">
              <a:extLst>
                <a:ext uri="{FF2B5EF4-FFF2-40B4-BE49-F238E27FC236}">
                  <a16:creationId xmlns:a16="http://schemas.microsoft.com/office/drawing/2014/main" id="{FDF9C9F5-4C64-4BCD-B5F3-AED764F7663B}"/>
                </a:ext>
              </a:extLst>
            </p:cNvPr>
            <p:cNvSpPr txBox="1"/>
            <p:nvPr/>
          </p:nvSpPr>
          <p:spPr>
            <a:xfrm>
              <a:off x="2537578" y="4723607"/>
              <a:ext cx="3884397" cy="369332"/>
            </a:xfrm>
            <a:prstGeom prst="rect">
              <a:avLst/>
            </a:prstGeom>
            <a:noFill/>
            <a:ln cap="flat">
              <a:noFill/>
            </a:ln>
          </p:spPr>
          <p:txBody>
            <a:bodyPr vert="horz" wrap="none" lIns="68580" tIns="34290" rIns="68580" bIns="34290" anchor="t" anchorCtr="0" compatLnSpc="1">
              <a:spAutoFit/>
            </a:bodyPr>
            <a:lstStyle/>
            <a:p>
              <a:pPr defTabSz="685800">
                <a:defRPr sz="1800" b="0" i="0" u="none" strike="noStrike" kern="0" cap="none" spc="0" baseline="0">
                  <a:solidFill>
                    <a:srgbClr val="000000"/>
                  </a:solidFill>
                  <a:uFillTx/>
                </a:defRPr>
              </a:pPr>
              <a:r>
                <a:rPr lang="en-US" sz="1350" dirty="0">
                  <a:solidFill>
                    <a:srgbClr val="FFFFFF"/>
                  </a:solidFill>
                  <a:latin typeface="Calibri"/>
                </a:rPr>
                <a:t>ICT integration in teaching and learning</a:t>
              </a:r>
            </a:p>
          </p:txBody>
        </p:sp>
      </p:grpSp>
      <p:sp>
        <p:nvSpPr>
          <p:cNvPr id="22" name="TextBox 6">
            <a:extLst>
              <a:ext uri="{FF2B5EF4-FFF2-40B4-BE49-F238E27FC236}">
                <a16:creationId xmlns:a16="http://schemas.microsoft.com/office/drawing/2014/main" id="{2AE01FC2-1F66-48CE-A75F-ECFAE03368F9}"/>
              </a:ext>
            </a:extLst>
          </p:cNvPr>
          <p:cNvSpPr txBox="1"/>
          <p:nvPr/>
        </p:nvSpPr>
        <p:spPr>
          <a:xfrm>
            <a:off x="6005413" y="4399956"/>
            <a:ext cx="1466107" cy="484748"/>
          </a:xfrm>
          <a:prstGeom prst="rect">
            <a:avLst/>
          </a:prstGeom>
          <a:noFill/>
          <a:ln cap="flat">
            <a:noFill/>
          </a:ln>
        </p:spPr>
        <p:txBody>
          <a:bodyPr vert="horz" wrap="none" lIns="68580" tIns="34290" rIns="68580" bIns="34290" anchor="t" anchorCtr="0" compatLnSpc="1">
            <a:spAutoFit/>
          </a:bodyPr>
          <a:lstStyle/>
          <a:p>
            <a:pPr marL="214313" indent="-214313" defTabSz="685800">
              <a:buSzPct val="100000"/>
              <a:buChar char="-"/>
              <a:defRPr sz="1800" b="0" i="0" u="none" strike="noStrike" kern="0" cap="none" spc="0" baseline="0">
                <a:solidFill>
                  <a:srgbClr val="000000"/>
                </a:solidFill>
                <a:uFillTx/>
              </a:defRPr>
            </a:pPr>
            <a:r>
              <a:rPr lang="en-US" sz="1350" dirty="0">
                <a:solidFill>
                  <a:srgbClr val="000000"/>
                </a:solidFill>
                <a:latin typeface="Calibri"/>
              </a:rPr>
              <a:t>MOOC</a:t>
            </a:r>
          </a:p>
          <a:p>
            <a:pPr marL="214313" indent="-214313" defTabSz="685800">
              <a:buSzPct val="100000"/>
              <a:buChar char="-"/>
              <a:defRPr sz="1800" b="0" i="0" u="none" strike="noStrike" kern="0" cap="none" spc="0" baseline="0">
                <a:solidFill>
                  <a:srgbClr val="000000"/>
                </a:solidFill>
                <a:uFillTx/>
              </a:defRPr>
            </a:pPr>
            <a:r>
              <a:rPr lang="en-US" sz="1350" dirty="0">
                <a:solidFill>
                  <a:srgbClr val="000000"/>
                </a:solidFill>
                <a:latin typeface="Calibri"/>
              </a:rPr>
              <a:t>Mobile learning</a:t>
            </a:r>
          </a:p>
        </p:txBody>
      </p:sp>
    </p:spTree>
    <p:extLst>
      <p:ext uri="{BB962C8B-B14F-4D97-AF65-F5344CB8AC3E}">
        <p14:creationId xmlns:p14="http://schemas.microsoft.com/office/powerpoint/2010/main" val="36053725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5B34B-2253-462F-A8FD-FA798D2F8F7F}"/>
              </a:ext>
            </a:extLst>
          </p:cNvPr>
          <p:cNvSpPr>
            <a:spLocks noGrp="1"/>
          </p:cNvSpPr>
          <p:nvPr>
            <p:ph type="title"/>
          </p:nvPr>
        </p:nvSpPr>
        <p:spPr/>
        <p:txBody>
          <a:bodyPr/>
          <a:lstStyle/>
          <a:p>
            <a:pPr algn="l"/>
            <a:r>
              <a:rPr lang="en-US" dirty="0"/>
              <a:t>More Personalized Teaching: AI</a:t>
            </a:r>
            <a:endParaRPr lang="en-CA" dirty="0"/>
          </a:p>
        </p:txBody>
      </p:sp>
      <p:sp>
        <p:nvSpPr>
          <p:cNvPr id="3" name="Content Placeholder 2">
            <a:extLst>
              <a:ext uri="{FF2B5EF4-FFF2-40B4-BE49-F238E27FC236}">
                <a16:creationId xmlns:a16="http://schemas.microsoft.com/office/drawing/2014/main" id="{FC76EA3C-85F0-4A62-A5E9-A17C9B4F9C30}"/>
              </a:ext>
            </a:extLst>
          </p:cNvPr>
          <p:cNvSpPr>
            <a:spLocks noGrp="1"/>
          </p:cNvSpPr>
          <p:nvPr>
            <p:ph idx="1"/>
          </p:nvPr>
        </p:nvSpPr>
        <p:spPr>
          <a:xfrm>
            <a:off x="628650" y="2226469"/>
            <a:ext cx="4556300" cy="3263504"/>
          </a:xfrm>
        </p:spPr>
        <p:txBody>
          <a:bodyPr>
            <a:normAutofit lnSpcReduction="10000"/>
          </a:bodyPr>
          <a:lstStyle/>
          <a:p>
            <a:r>
              <a:rPr lang="en-US" dirty="0"/>
              <a:t>Can provide an intelligent, personal tutor for every learner</a:t>
            </a:r>
          </a:p>
          <a:p>
            <a:r>
              <a:rPr lang="en-US" dirty="0"/>
              <a:t>Encourage intelligent support for collaborative learning</a:t>
            </a:r>
          </a:p>
          <a:p>
            <a:r>
              <a:rPr lang="en-CA" dirty="0"/>
              <a:t>Adaptive group formation </a:t>
            </a:r>
          </a:p>
          <a:p>
            <a:r>
              <a:rPr lang="en-CA" dirty="0"/>
              <a:t>Expert facilitation</a:t>
            </a:r>
          </a:p>
        </p:txBody>
      </p:sp>
      <p:grpSp>
        <p:nvGrpSpPr>
          <p:cNvPr id="14" name="Group 13">
            <a:extLst>
              <a:ext uri="{FF2B5EF4-FFF2-40B4-BE49-F238E27FC236}">
                <a16:creationId xmlns:a16="http://schemas.microsoft.com/office/drawing/2014/main" id="{B09663ED-8CEE-4492-94A7-E25AF8AE5542}"/>
              </a:ext>
            </a:extLst>
          </p:cNvPr>
          <p:cNvGrpSpPr/>
          <p:nvPr/>
        </p:nvGrpSpPr>
        <p:grpSpPr>
          <a:xfrm>
            <a:off x="4171951" y="2744121"/>
            <a:ext cx="3589333" cy="2924175"/>
            <a:chOff x="1155700" y="330200"/>
            <a:chExt cx="3632201" cy="2959100"/>
          </a:xfrm>
        </p:grpSpPr>
        <p:sp>
          <p:nvSpPr>
            <p:cNvPr id="15" name="Rectangle 14">
              <a:extLst>
                <a:ext uri="{FF2B5EF4-FFF2-40B4-BE49-F238E27FC236}">
                  <a16:creationId xmlns:a16="http://schemas.microsoft.com/office/drawing/2014/main" id="{B3DE637C-EA27-4ADC-A2D0-0D676874529E}"/>
                </a:ext>
              </a:extLst>
            </p:cNvPr>
            <p:cNvSpPr/>
            <p:nvPr/>
          </p:nvSpPr>
          <p:spPr>
            <a:xfrm>
              <a:off x="2869407" y="520700"/>
              <a:ext cx="1816894" cy="1041400"/>
            </a:xfrm>
            <a:prstGeom prst="rect">
              <a:avLst/>
            </a:prstGeom>
            <a:solidFill>
              <a:schemeClr val="bg2"/>
            </a:solidFill>
            <a:ln w="476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cxnSp>
          <p:nvCxnSpPr>
            <p:cNvPr id="16" name="Straight Connector 15">
              <a:extLst>
                <a:ext uri="{FF2B5EF4-FFF2-40B4-BE49-F238E27FC236}">
                  <a16:creationId xmlns:a16="http://schemas.microsoft.com/office/drawing/2014/main" id="{D41F017C-36EC-4309-9341-940B5AF4DB29}"/>
                </a:ext>
              </a:extLst>
            </p:cNvPr>
            <p:cNvCxnSpPr>
              <a:cxnSpLocks/>
            </p:cNvCxnSpPr>
            <p:nvPr/>
          </p:nvCxnSpPr>
          <p:spPr>
            <a:xfrm>
              <a:off x="3430587" y="850900"/>
              <a:ext cx="277812" cy="4667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A5562ECA-6754-4DCE-B30C-E8B1F35635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0523" y="923925"/>
              <a:ext cx="1123948" cy="1123949"/>
            </a:xfrm>
            <a:prstGeom prst="rect">
              <a:avLst/>
            </a:prstGeom>
          </p:spPr>
        </p:pic>
        <p:pic>
          <p:nvPicPr>
            <p:cNvPr id="18" name="Picture 17">
              <a:extLst>
                <a:ext uri="{FF2B5EF4-FFF2-40B4-BE49-F238E27FC236}">
                  <a16:creationId xmlns:a16="http://schemas.microsoft.com/office/drawing/2014/main" id="{7683AE73-7597-453F-93E3-0D39B8901C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5700" y="1816100"/>
              <a:ext cx="1473199" cy="1473200"/>
            </a:xfrm>
            <a:prstGeom prst="rect">
              <a:avLst/>
            </a:prstGeom>
          </p:spPr>
        </p:pic>
        <p:sp>
          <p:nvSpPr>
            <p:cNvPr id="19" name="Callout: Line 18">
              <a:extLst>
                <a:ext uri="{FF2B5EF4-FFF2-40B4-BE49-F238E27FC236}">
                  <a16:creationId xmlns:a16="http://schemas.microsoft.com/office/drawing/2014/main" id="{E924069A-7EF0-46AD-8A6B-9E1A8241EEB9}"/>
                </a:ext>
              </a:extLst>
            </p:cNvPr>
            <p:cNvSpPr/>
            <p:nvPr/>
          </p:nvSpPr>
          <p:spPr>
            <a:xfrm>
              <a:off x="2655887" y="330200"/>
              <a:ext cx="2132014" cy="1600200"/>
            </a:xfrm>
            <a:prstGeom prst="borderCallout1">
              <a:avLst>
                <a:gd name="adj1" fmla="val 39385"/>
                <a:gd name="adj2" fmla="val -3404"/>
                <a:gd name="adj3" fmla="val 112500"/>
                <a:gd name="adj4" fmla="val -3833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grpSp>
      <p:sp>
        <p:nvSpPr>
          <p:cNvPr id="4" name="Rectangle 3">
            <a:extLst>
              <a:ext uri="{FF2B5EF4-FFF2-40B4-BE49-F238E27FC236}">
                <a16:creationId xmlns:a16="http://schemas.microsoft.com/office/drawing/2014/main" id="{2FDBF0FF-1370-47E0-B7FA-6A1FE6CB7075}"/>
              </a:ext>
            </a:extLst>
          </p:cNvPr>
          <p:cNvSpPr/>
          <p:nvPr/>
        </p:nvSpPr>
        <p:spPr>
          <a:xfrm>
            <a:off x="1414632" y="5760320"/>
            <a:ext cx="3712907" cy="207749"/>
          </a:xfrm>
          <a:prstGeom prst="rect">
            <a:avLst/>
          </a:prstGeom>
        </p:spPr>
        <p:txBody>
          <a:bodyPr wrap="square">
            <a:spAutoFit/>
          </a:bodyPr>
          <a:lstStyle/>
          <a:p>
            <a:r>
              <a:rPr lang="en-US" sz="750" dirty="0"/>
              <a:t>Source: https://www.ibm.com/watson/advantage-reports/ai-social-good-education.html</a:t>
            </a:r>
            <a:endParaRPr lang="en-CA" sz="750" dirty="0"/>
          </a:p>
        </p:txBody>
      </p:sp>
    </p:spTree>
    <p:extLst>
      <p:ext uri="{BB962C8B-B14F-4D97-AF65-F5344CB8AC3E}">
        <p14:creationId xmlns:p14="http://schemas.microsoft.com/office/powerpoint/2010/main" val="1716232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E419171-9A5A-4D23-A390-D673E16B4A68}"/>
              </a:ext>
            </a:extLst>
          </p:cNvPr>
          <p:cNvPicPr>
            <a:picLocks noChangeAspect="1"/>
          </p:cNvPicPr>
          <p:nvPr/>
        </p:nvPicPr>
        <p:blipFill>
          <a:blip r:embed="rId3"/>
          <a:stretch>
            <a:fillRect/>
          </a:stretch>
        </p:blipFill>
        <p:spPr>
          <a:xfrm>
            <a:off x="2143386" y="1725053"/>
            <a:ext cx="4857228" cy="4125143"/>
          </a:xfrm>
          <a:prstGeom prst="rect">
            <a:avLst/>
          </a:prstGeom>
        </p:spPr>
      </p:pic>
      <p:sp>
        <p:nvSpPr>
          <p:cNvPr id="3" name="Title 1">
            <a:extLst>
              <a:ext uri="{FF2B5EF4-FFF2-40B4-BE49-F238E27FC236}">
                <a16:creationId xmlns:a16="http://schemas.microsoft.com/office/drawing/2014/main" id="{A9B3213E-8109-44C8-9AB4-EF7FD021D1D1}"/>
              </a:ext>
            </a:extLst>
          </p:cNvPr>
          <p:cNvSpPr>
            <a:spLocks noGrp="1"/>
          </p:cNvSpPr>
          <p:nvPr>
            <p:ph type="title"/>
          </p:nvPr>
        </p:nvSpPr>
        <p:spPr>
          <a:xfrm>
            <a:off x="367754" y="581085"/>
            <a:ext cx="7886700" cy="994172"/>
          </a:xfrm>
        </p:spPr>
        <p:txBody>
          <a:bodyPr/>
          <a:lstStyle/>
          <a:p>
            <a:pPr algn="l"/>
            <a:r>
              <a:rPr lang="en-US" b="1" dirty="0"/>
              <a:t>Use of Chatbots</a:t>
            </a:r>
            <a:endParaRPr lang="en-CA" b="1" dirty="0"/>
          </a:p>
        </p:txBody>
      </p:sp>
      <p:sp>
        <p:nvSpPr>
          <p:cNvPr id="2" name="Rectangle 1">
            <a:extLst>
              <a:ext uri="{FF2B5EF4-FFF2-40B4-BE49-F238E27FC236}">
                <a16:creationId xmlns:a16="http://schemas.microsoft.com/office/drawing/2014/main" id="{F427DB27-D05D-4FF9-BFC0-ED782B6CEEB1}"/>
              </a:ext>
            </a:extLst>
          </p:cNvPr>
          <p:cNvSpPr/>
          <p:nvPr/>
        </p:nvSpPr>
        <p:spPr>
          <a:xfrm>
            <a:off x="1424940" y="169679"/>
            <a:ext cx="4038600" cy="523220"/>
          </a:xfrm>
          <a:prstGeom prst="rect">
            <a:avLst/>
          </a:prstGeom>
        </p:spPr>
        <p:txBody>
          <a:bodyPr wrap="square">
            <a:spAutoFit/>
          </a:bodyPr>
          <a:lstStyle/>
          <a:p>
            <a:pPr algn="r"/>
            <a:r>
              <a:rPr lang="en-US" sz="2800" b="1" dirty="0">
                <a:solidFill>
                  <a:srgbClr val="463691"/>
                </a:solidFill>
                <a:latin typeface="+mj-lt"/>
              </a:rPr>
              <a:t>Example of AI in Education</a:t>
            </a:r>
            <a:endParaRPr lang="en-CA" sz="2800" b="1" dirty="0">
              <a:solidFill>
                <a:srgbClr val="463691"/>
              </a:solidFill>
              <a:latin typeface="+mj-lt"/>
            </a:endParaRPr>
          </a:p>
        </p:txBody>
      </p:sp>
    </p:spTree>
    <p:extLst>
      <p:ext uri="{BB962C8B-B14F-4D97-AF65-F5344CB8AC3E}">
        <p14:creationId xmlns:p14="http://schemas.microsoft.com/office/powerpoint/2010/main" val="16356640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2DD48-3077-4B87-A077-FB07D37452AA}"/>
              </a:ext>
            </a:extLst>
          </p:cNvPr>
          <p:cNvSpPr>
            <a:spLocks noGrp="1"/>
          </p:cNvSpPr>
          <p:nvPr>
            <p:ph type="title"/>
          </p:nvPr>
        </p:nvSpPr>
        <p:spPr>
          <a:xfrm>
            <a:off x="4582124" y="1538508"/>
            <a:ext cx="3933226" cy="1153598"/>
          </a:xfrm>
        </p:spPr>
        <p:txBody>
          <a:bodyPr vert="horz" lIns="68580" tIns="34290" rIns="68580" bIns="34290" rtlCol="0" anchor="ctr">
            <a:normAutofit/>
          </a:bodyPr>
          <a:lstStyle/>
          <a:p>
            <a:r>
              <a:rPr lang="en-US" dirty="0"/>
              <a:t>Assessment</a:t>
            </a:r>
          </a:p>
        </p:txBody>
      </p:sp>
      <p:sp>
        <p:nvSpPr>
          <p:cNvPr id="13" name="Freeform 6">
            <a:extLst>
              <a:ext uri="{FF2B5EF4-FFF2-40B4-BE49-F238E27FC236}">
                <a16:creationId xmlns:a16="http://schemas.microsoft.com/office/drawing/2014/main" id="{B6C29DB0-17E9-42FF-986E-0B7F493F4D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649688" y="2121489"/>
            <a:ext cx="2456260" cy="3306366"/>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4C4C4C"/>
          </a:solidFill>
          <a:ln w="0">
            <a:noFill/>
            <a:prstDash val="solid"/>
            <a:round/>
            <a:headEnd/>
            <a:tailEnd/>
          </a:ln>
        </p:spPr>
        <p:txBody>
          <a:bodyPr/>
          <a:lstStyle/>
          <a:p>
            <a:pPr defTabSz="685800">
              <a:defRPr/>
            </a:pPr>
            <a:endParaRPr lang="en-US" sz="1350">
              <a:solidFill>
                <a:prstClr val="black"/>
              </a:solidFill>
              <a:latin typeface="Calibri" panose="020F0502020204030204"/>
            </a:endParaRPr>
          </a:p>
        </p:txBody>
      </p:sp>
      <p:sp>
        <p:nvSpPr>
          <p:cNvPr id="15" name="Freeform 6">
            <a:extLst>
              <a:ext uri="{FF2B5EF4-FFF2-40B4-BE49-F238E27FC236}">
                <a16:creationId xmlns:a16="http://schemas.microsoft.com/office/drawing/2014/main" id="{115AD956-A5B6-4760-B8B2-11E2DF6B02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564644" y="1415602"/>
            <a:ext cx="2456751" cy="3306366"/>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4C4C4C"/>
          </a:solidFill>
          <a:ln w="0">
            <a:noFill/>
            <a:prstDash val="solid"/>
            <a:round/>
            <a:headEnd/>
            <a:tailEnd/>
          </a:ln>
        </p:spPr>
      </p:sp>
      <p:pic>
        <p:nvPicPr>
          <p:cNvPr id="8" name="Content Placeholder 7">
            <a:extLst>
              <a:ext uri="{FF2B5EF4-FFF2-40B4-BE49-F238E27FC236}">
                <a16:creationId xmlns:a16="http://schemas.microsoft.com/office/drawing/2014/main" id="{38987C20-9EAD-40B2-96FB-949BD97ADCF5}"/>
              </a:ext>
            </a:extLst>
          </p:cNvPr>
          <p:cNvPicPr>
            <a:picLocks noGrp="1" noChangeAspect="1"/>
          </p:cNvPicPr>
          <p:nvPr>
            <p:ph sz="half" idx="4294967295"/>
          </p:nvPr>
        </p:nvPicPr>
        <p:blipFill rotWithShape="1">
          <a:blip r:embed="rId3">
            <a:extLst>
              <a:ext uri="{28A0092B-C50C-407E-A947-70E740481C1C}">
                <a14:useLocalDpi xmlns:a14="http://schemas.microsoft.com/office/drawing/2010/main" val="0"/>
              </a:ext>
            </a:extLst>
          </a:blip>
          <a:srcRect l="3330" t="5347" r="2950" b="-2975"/>
          <a:stretch/>
        </p:blipFill>
        <p:spPr>
          <a:xfrm>
            <a:off x="1249862" y="1859856"/>
            <a:ext cx="2791196" cy="4080868"/>
          </a:xfrm>
          <a:prstGeom prst="rect">
            <a:avLst/>
          </a:prstGeom>
        </p:spPr>
      </p:pic>
      <p:sp>
        <p:nvSpPr>
          <p:cNvPr id="3" name="Content Placeholder 2">
            <a:extLst>
              <a:ext uri="{FF2B5EF4-FFF2-40B4-BE49-F238E27FC236}">
                <a16:creationId xmlns:a16="http://schemas.microsoft.com/office/drawing/2014/main" id="{3783C2E7-57AE-4670-9542-75763BACC7EA}"/>
              </a:ext>
            </a:extLst>
          </p:cNvPr>
          <p:cNvSpPr>
            <a:spLocks noGrp="1"/>
          </p:cNvSpPr>
          <p:nvPr>
            <p:ph sz="half" idx="4294967295"/>
          </p:nvPr>
        </p:nvSpPr>
        <p:spPr>
          <a:xfrm>
            <a:off x="4440884" y="2473386"/>
            <a:ext cx="4037739" cy="2602573"/>
          </a:xfrm>
        </p:spPr>
        <p:txBody>
          <a:bodyPr vert="horz" lIns="68580" tIns="34290" rIns="68580" bIns="34290" rtlCol="0">
            <a:normAutofit/>
          </a:bodyPr>
          <a:lstStyle/>
          <a:p>
            <a:r>
              <a:rPr lang="en-US" sz="2100" dirty="0"/>
              <a:t>Badges &amp; micro-credentials</a:t>
            </a:r>
          </a:p>
          <a:p>
            <a:r>
              <a:rPr lang="en-US" sz="2100" dirty="0"/>
              <a:t>Recognition of prior learning</a:t>
            </a:r>
          </a:p>
          <a:p>
            <a:r>
              <a:rPr lang="en-US" sz="2100" dirty="0"/>
              <a:t>Transnational qualifications frameworks for mobility</a:t>
            </a:r>
          </a:p>
          <a:p>
            <a:r>
              <a:rPr lang="en-US" sz="2100" dirty="0"/>
              <a:t>On-demand examination</a:t>
            </a:r>
          </a:p>
          <a:p>
            <a:r>
              <a:rPr lang="en-US" sz="2100" dirty="0"/>
              <a:t>Authentic, project-based assessment</a:t>
            </a:r>
          </a:p>
          <a:p>
            <a:endParaRPr lang="en-US" sz="2100" dirty="0"/>
          </a:p>
        </p:txBody>
      </p:sp>
      <p:sp>
        <p:nvSpPr>
          <p:cNvPr id="4" name="Rectangle 3">
            <a:extLst>
              <a:ext uri="{FF2B5EF4-FFF2-40B4-BE49-F238E27FC236}">
                <a16:creationId xmlns:a16="http://schemas.microsoft.com/office/drawing/2014/main" id="{34D2CAEC-D725-4833-A579-D456A6B0EF04}"/>
              </a:ext>
            </a:extLst>
          </p:cNvPr>
          <p:cNvSpPr/>
          <p:nvPr/>
        </p:nvSpPr>
        <p:spPr>
          <a:xfrm>
            <a:off x="479278" y="5767600"/>
            <a:ext cx="4572000" cy="196208"/>
          </a:xfrm>
          <a:prstGeom prst="rect">
            <a:avLst/>
          </a:prstGeom>
        </p:spPr>
        <p:txBody>
          <a:bodyPr>
            <a:spAutoFit/>
          </a:bodyPr>
          <a:lstStyle/>
          <a:p>
            <a:pPr defTabSz="342900"/>
            <a:r>
              <a:rPr lang="en-CA" sz="675" dirty="0">
                <a:solidFill>
                  <a:prstClr val="black"/>
                </a:solidFill>
                <a:latin typeface="Calibri" panose="020F0502020204030204"/>
                <a:hlinkClick r:id="rId4"/>
              </a:rPr>
              <a:t>https://unesdoc.unesco.org/ark:/48223/pf0000264428?posInSet=4&amp;queryId=N-e4559bf5-0bec-40c7-91a9-5cdea42e1ca4</a:t>
            </a:r>
            <a:r>
              <a:rPr lang="en-CA" sz="675" dirty="0">
                <a:solidFill>
                  <a:prstClr val="black"/>
                </a:solidFill>
                <a:latin typeface="Calibri" panose="020F0502020204030204"/>
              </a:rPr>
              <a:t> </a:t>
            </a:r>
          </a:p>
        </p:txBody>
      </p:sp>
    </p:spTree>
    <p:extLst>
      <p:ext uri="{BB962C8B-B14F-4D97-AF65-F5344CB8AC3E}">
        <p14:creationId xmlns:p14="http://schemas.microsoft.com/office/powerpoint/2010/main" val="2857143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6FC9E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25E27-9186-4F56-B631-B4DE8DE0B0F4}"/>
              </a:ext>
            </a:extLst>
          </p:cNvPr>
          <p:cNvSpPr>
            <a:spLocks noGrp="1"/>
          </p:cNvSpPr>
          <p:nvPr>
            <p:ph type="title"/>
          </p:nvPr>
        </p:nvSpPr>
        <p:spPr>
          <a:xfrm>
            <a:off x="628650" y="0"/>
            <a:ext cx="7886700" cy="1325563"/>
          </a:xfrm>
        </p:spPr>
        <p:txBody>
          <a:bodyPr/>
          <a:lstStyle/>
          <a:p>
            <a:r>
              <a:rPr lang="en-US" dirty="0"/>
              <a:t>3. Possible Future</a:t>
            </a:r>
            <a:endParaRPr lang="en-CA" dirty="0"/>
          </a:p>
        </p:txBody>
      </p:sp>
      <p:sp>
        <p:nvSpPr>
          <p:cNvPr id="3" name="Content Placeholder 2">
            <a:extLst>
              <a:ext uri="{FF2B5EF4-FFF2-40B4-BE49-F238E27FC236}">
                <a16:creationId xmlns:a16="http://schemas.microsoft.com/office/drawing/2014/main" id="{D1965048-B787-4F80-8367-1C7FA0B6A5B5}"/>
              </a:ext>
            </a:extLst>
          </p:cNvPr>
          <p:cNvSpPr>
            <a:spLocks noGrp="1"/>
          </p:cNvSpPr>
          <p:nvPr>
            <p:ph idx="1"/>
          </p:nvPr>
        </p:nvSpPr>
        <p:spPr/>
        <p:txBody>
          <a:bodyPr/>
          <a:lstStyle/>
          <a:p>
            <a:endParaRPr lang="en-CA"/>
          </a:p>
        </p:txBody>
      </p:sp>
      <p:pic>
        <p:nvPicPr>
          <p:cNvPr id="4" name="Picture 3">
            <a:extLst>
              <a:ext uri="{FF2B5EF4-FFF2-40B4-BE49-F238E27FC236}">
                <a16:creationId xmlns:a16="http://schemas.microsoft.com/office/drawing/2014/main" id="{FF914165-BF3E-4B57-AA42-A83C13BB76E5}"/>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23391" r="9091"/>
          <a:stretch/>
        </p:blipFill>
        <p:spPr>
          <a:xfrm>
            <a:off x="15" y="1033470"/>
            <a:ext cx="9143985" cy="5143493"/>
          </a:xfrm>
          <a:prstGeom prst="rect">
            <a:avLst/>
          </a:prstGeom>
        </p:spPr>
      </p:pic>
      <p:sp>
        <p:nvSpPr>
          <p:cNvPr id="5" name="Title 1">
            <a:extLst>
              <a:ext uri="{FF2B5EF4-FFF2-40B4-BE49-F238E27FC236}">
                <a16:creationId xmlns:a16="http://schemas.microsoft.com/office/drawing/2014/main" id="{01BFF652-FAF5-4FFE-8D22-DA53405696B5}"/>
              </a:ext>
            </a:extLst>
          </p:cNvPr>
          <p:cNvSpPr txBox="1">
            <a:spLocks/>
          </p:cNvSpPr>
          <p:nvPr/>
        </p:nvSpPr>
        <p:spPr>
          <a:xfrm>
            <a:off x="720687" y="1221061"/>
            <a:ext cx="2877540"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b="0" kern="1200">
                <a:solidFill>
                  <a:srgbClr val="290088"/>
                </a:solidFill>
                <a:latin typeface="+mn-lt"/>
                <a:ea typeface="+mj-ea"/>
                <a:cs typeface="+mj-cs"/>
              </a:defRPr>
            </a:lvl1pPr>
          </a:lstStyle>
          <a:p>
            <a:r>
              <a:rPr lang="en-US" sz="2700">
                <a:solidFill>
                  <a:schemeClr val="bg1"/>
                </a:solidFill>
                <a:latin typeface="Abadi" panose="020B0604020104020204" pitchFamily="34" charset="0"/>
              </a:rPr>
              <a:t>Trends</a:t>
            </a:r>
            <a:endParaRPr lang="en-US" sz="2700" dirty="0">
              <a:solidFill>
                <a:schemeClr val="bg1"/>
              </a:solidFill>
              <a:latin typeface="Abadi" panose="020B0604020104020204" pitchFamily="34" charset="0"/>
            </a:endParaRPr>
          </a:p>
        </p:txBody>
      </p:sp>
      <p:sp>
        <p:nvSpPr>
          <p:cNvPr id="6" name="Content Placeholder 2">
            <a:extLst>
              <a:ext uri="{FF2B5EF4-FFF2-40B4-BE49-F238E27FC236}">
                <a16:creationId xmlns:a16="http://schemas.microsoft.com/office/drawing/2014/main" id="{B8D09113-FBD1-41BE-9D8B-5BD386F3CAD8}"/>
              </a:ext>
            </a:extLst>
          </p:cNvPr>
          <p:cNvSpPr txBox="1">
            <a:spLocks/>
          </p:cNvSpPr>
          <p:nvPr/>
        </p:nvSpPr>
        <p:spPr>
          <a:xfrm>
            <a:off x="461327" y="2347293"/>
            <a:ext cx="3136900" cy="2071688"/>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700">
                <a:solidFill>
                  <a:schemeClr val="bg1"/>
                </a:solidFill>
              </a:rPr>
              <a:t>At the current rate there will be larger and more frequent climate related disasters</a:t>
            </a:r>
          </a:p>
          <a:p>
            <a:pPr marL="0" indent="0">
              <a:buFont typeface="Arial" panose="020B0604020202020204" pitchFamily="34" charset="0"/>
              <a:buNone/>
            </a:pPr>
            <a:r>
              <a:rPr lang="en-US" sz="750">
                <a:solidFill>
                  <a:schemeClr val="bg1"/>
                </a:solidFill>
              </a:rPr>
              <a:t>Source: The Commonwealth Secretariat. 'Climate Change'. </a:t>
            </a:r>
            <a:r>
              <a:rPr lang="en-US" sz="750">
                <a:solidFill>
                  <a:schemeClr val="bg1"/>
                </a:solidFill>
                <a:latin typeface="Calibri Light"/>
                <a:ea typeface="+mn-lt"/>
                <a:cs typeface="+mn-lt"/>
                <a:hlinkClick r:id="rId5">
                  <a:extLst>
                    <a:ext uri="{A12FA001-AC4F-418D-AE19-62706E023703}">
                      <ahyp:hlinkClr xmlns:ahyp="http://schemas.microsoft.com/office/drawing/2018/hyperlinkcolor" val="tx"/>
                    </a:ext>
                  </a:extLst>
                </a:hlinkClick>
              </a:rPr>
              <a:t>https://thecommonwealth.org/climate-change</a:t>
            </a:r>
          </a:p>
          <a:p>
            <a:pPr marL="0" indent="0">
              <a:buFont typeface="Arial" panose="020B0604020202020204" pitchFamily="34" charset="0"/>
              <a:buNone/>
            </a:pPr>
            <a:endParaRPr lang="en-US" sz="750" dirty="0">
              <a:solidFill>
                <a:schemeClr val="bg1"/>
              </a:solidFill>
              <a:latin typeface="Calibri Light"/>
              <a:ea typeface="+mn-lt"/>
              <a:cs typeface="+mn-lt"/>
            </a:endParaRPr>
          </a:p>
        </p:txBody>
      </p:sp>
      <p:sp>
        <p:nvSpPr>
          <p:cNvPr id="7" name="TextBox 6">
            <a:extLst>
              <a:ext uri="{FF2B5EF4-FFF2-40B4-BE49-F238E27FC236}">
                <a16:creationId xmlns:a16="http://schemas.microsoft.com/office/drawing/2014/main" id="{613E60B8-F2C0-4A03-8810-200FF716261A}"/>
              </a:ext>
            </a:extLst>
          </p:cNvPr>
          <p:cNvSpPr txBox="1"/>
          <p:nvPr/>
        </p:nvSpPr>
        <p:spPr>
          <a:xfrm>
            <a:off x="7378773" y="6026922"/>
            <a:ext cx="1765227" cy="173124"/>
          </a:xfrm>
          <a:prstGeom prst="rect">
            <a:avLst/>
          </a:prstGeom>
          <a:solidFill>
            <a:srgbClr val="000000"/>
          </a:solidFill>
        </p:spPr>
        <p:txBody>
          <a:bodyPr wrap="none" rtlCol="0">
            <a:spAutoFit/>
          </a:bodyPr>
          <a:lstStyle/>
          <a:p>
            <a:pPr algn="r" defTabSz="685800">
              <a:spcAft>
                <a:spcPts val="450"/>
              </a:spcAft>
            </a:pPr>
            <a:r>
              <a:rPr lang="en-US" sz="525">
                <a:solidFill>
                  <a:srgbClr val="FFFFFF"/>
                </a:solidFill>
                <a:latin typeface="Calibri" panose="020F0502020204030204"/>
                <a:hlinkClick r:id="rId4" tooltip="http://commons.wikimedia.org/wiki/File:Rain_ot_ocean_beach.jpg">
                  <a:extLst>
                    <a:ext uri="{A12FA001-AC4F-418D-AE19-62706E023703}">
                      <ahyp:hlinkClr xmlns:ahyp="http://schemas.microsoft.com/office/drawing/2018/hyperlinkcolor" val="tx"/>
                    </a:ext>
                  </a:extLst>
                </a:hlinkClick>
              </a:rPr>
              <a:t>This Photo</a:t>
            </a:r>
            <a:r>
              <a:rPr lang="en-US" sz="525">
                <a:solidFill>
                  <a:srgbClr val="FFFFFF"/>
                </a:solidFill>
                <a:latin typeface="Calibri" panose="020F0502020204030204"/>
              </a:rPr>
              <a:t> by Unknown Author is licensed under </a:t>
            </a:r>
            <a:r>
              <a:rPr lang="en-US" sz="525">
                <a:solidFill>
                  <a:srgbClr val="FFFFFF"/>
                </a:solidFill>
                <a:latin typeface="Calibri" panose="020F0502020204030204"/>
                <a:hlinkClick r:id="rId6" tooltip="https://creativecommons.org/licenses/by-sa/3.0/">
                  <a:extLst>
                    <a:ext uri="{A12FA001-AC4F-418D-AE19-62706E023703}">
                      <ahyp:hlinkClr xmlns:ahyp="http://schemas.microsoft.com/office/drawing/2018/hyperlinkcolor" val="tx"/>
                    </a:ext>
                  </a:extLst>
                </a:hlinkClick>
              </a:rPr>
              <a:t>CC BY-SA</a:t>
            </a:r>
            <a:endParaRPr lang="en-US" sz="525">
              <a:solidFill>
                <a:srgbClr val="FFFFFF"/>
              </a:solidFill>
              <a:latin typeface="Calibri" panose="020F0502020204030204"/>
            </a:endParaRPr>
          </a:p>
        </p:txBody>
      </p:sp>
      <p:sp>
        <p:nvSpPr>
          <p:cNvPr id="8" name="TextBox 7">
            <a:extLst>
              <a:ext uri="{FF2B5EF4-FFF2-40B4-BE49-F238E27FC236}">
                <a16:creationId xmlns:a16="http://schemas.microsoft.com/office/drawing/2014/main" id="{979E933F-BD48-4323-80EF-2F53CB662F2A}"/>
              </a:ext>
            </a:extLst>
          </p:cNvPr>
          <p:cNvSpPr txBox="1"/>
          <p:nvPr/>
        </p:nvSpPr>
        <p:spPr>
          <a:xfrm>
            <a:off x="5302587" y="1213820"/>
            <a:ext cx="3221373" cy="2031325"/>
          </a:xfrm>
          <a:prstGeom prst="rect">
            <a:avLst/>
          </a:prstGeom>
          <a:noFill/>
        </p:spPr>
        <p:txBody>
          <a:bodyPr wrap="square" rtlCol="0">
            <a:spAutoFit/>
          </a:bodyPr>
          <a:lstStyle/>
          <a:p>
            <a:pPr defTabSz="685800"/>
            <a:r>
              <a:rPr lang="en-US" sz="2100" dirty="0">
                <a:solidFill>
                  <a:prstClr val="white"/>
                </a:solidFill>
                <a:latin typeface="Abadi" panose="020B0604020104020204" pitchFamily="34" charset="0"/>
              </a:rPr>
              <a:t>Globally, the number of climate disasters has tripled since 1980, while, hot weather in 2016 broke the historic record set in 2015</a:t>
            </a:r>
          </a:p>
        </p:txBody>
      </p:sp>
      <p:pic>
        <p:nvPicPr>
          <p:cNvPr id="9" name="Graphic 8" descr="Bar graph with upward trend">
            <a:extLst>
              <a:ext uri="{FF2B5EF4-FFF2-40B4-BE49-F238E27FC236}">
                <a16:creationId xmlns:a16="http://schemas.microsoft.com/office/drawing/2014/main" id="{53333900-5F76-4C25-9E62-6511411E9EF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81164" y="1540943"/>
            <a:ext cx="685800" cy="685800"/>
          </a:xfrm>
          <a:prstGeom prst="rect">
            <a:avLst/>
          </a:prstGeom>
        </p:spPr>
      </p:pic>
    </p:spTree>
    <p:extLst>
      <p:ext uri="{BB962C8B-B14F-4D97-AF65-F5344CB8AC3E}">
        <p14:creationId xmlns:p14="http://schemas.microsoft.com/office/powerpoint/2010/main" val="27082215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descr="Open hand with plant">
            <a:extLst>
              <a:ext uri="{FF2B5EF4-FFF2-40B4-BE49-F238E27FC236}">
                <a16:creationId xmlns:a16="http://schemas.microsoft.com/office/drawing/2014/main" id="{CF539AC7-2FDD-426E-A26B-36C72BE9F0B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0701107">
            <a:off x="-226413" y="3572126"/>
            <a:ext cx="2590616" cy="2590616"/>
          </a:xfrm>
          <a:prstGeom prst="rect">
            <a:avLst/>
          </a:prstGeom>
        </p:spPr>
      </p:pic>
      <p:pic>
        <p:nvPicPr>
          <p:cNvPr id="7" name="Graphic 6">
            <a:extLst>
              <a:ext uri="{FF2B5EF4-FFF2-40B4-BE49-F238E27FC236}">
                <a16:creationId xmlns:a16="http://schemas.microsoft.com/office/drawing/2014/main" id="{7AA1AE0F-6AA4-4E79-B5F0-B9C42698068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117" y="1359694"/>
            <a:ext cx="6482816" cy="855314"/>
          </a:xfrm>
          <a:prstGeom prst="rect">
            <a:avLst/>
          </a:prstGeom>
        </p:spPr>
      </p:pic>
      <p:sp>
        <p:nvSpPr>
          <p:cNvPr id="2" name="Title 1">
            <a:extLst>
              <a:ext uri="{FF2B5EF4-FFF2-40B4-BE49-F238E27FC236}">
                <a16:creationId xmlns:a16="http://schemas.microsoft.com/office/drawing/2014/main" id="{D994303A-B3A4-4565-A28C-B0BD1E9E3A38}"/>
              </a:ext>
            </a:extLst>
          </p:cNvPr>
          <p:cNvSpPr>
            <a:spLocks noGrp="1"/>
          </p:cNvSpPr>
          <p:nvPr>
            <p:ph type="title"/>
          </p:nvPr>
        </p:nvSpPr>
        <p:spPr>
          <a:xfrm>
            <a:off x="202522" y="1290265"/>
            <a:ext cx="7886700" cy="994172"/>
          </a:xfrm>
        </p:spPr>
        <p:txBody>
          <a:bodyPr/>
          <a:lstStyle/>
          <a:p>
            <a:r>
              <a:rPr lang="en-US">
                <a:solidFill>
                  <a:schemeClr val="bg1"/>
                </a:solidFill>
                <a:latin typeface="Abadi" panose="020B0604020104020204" pitchFamily="34" charset="0"/>
              </a:rPr>
              <a:t>Education and emissions</a:t>
            </a:r>
          </a:p>
        </p:txBody>
      </p:sp>
      <p:sp>
        <p:nvSpPr>
          <p:cNvPr id="4" name="Content Placeholder 3">
            <a:extLst>
              <a:ext uri="{FF2B5EF4-FFF2-40B4-BE49-F238E27FC236}">
                <a16:creationId xmlns:a16="http://schemas.microsoft.com/office/drawing/2014/main" id="{7E6D73BA-313A-4D9B-AF3C-2B2EC3F47797}"/>
              </a:ext>
            </a:extLst>
          </p:cNvPr>
          <p:cNvSpPr>
            <a:spLocks noGrp="1"/>
          </p:cNvSpPr>
          <p:nvPr>
            <p:ph sz="half" idx="1"/>
          </p:nvPr>
        </p:nvSpPr>
        <p:spPr>
          <a:xfrm>
            <a:off x="614880" y="2932675"/>
            <a:ext cx="3886200" cy="3263504"/>
          </a:xfrm>
        </p:spPr>
        <p:txBody>
          <a:bodyPr vert="horz" lIns="68580" tIns="34290" rIns="68580" bIns="34290" rtlCol="0" anchor="t">
            <a:normAutofit/>
          </a:bodyPr>
          <a:lstStyle/>
          <a:p>
            <a:pPr marL="0" indent="0" algn="ctr">
              <a:buNone/>
            </a:pPr>
            <a:r>
              <a:rPr lang="en-US" sz="3000">
                <a:solidFill>
                  <a:srgbClr val="002060"/>
                </a:solidFill>
                <a:latin typeface="Abadi" panose="020B0604020104020204" pitchFamily="34" charset="0"/>
              </a:rPr>
              <a:t>Direct</a:t>
            </a:r>
          </a:p>
          <a:p>
            <a:r>
              <a:rPr lang="en-US">
                <a:latin typeface="+mj-lt"/>
              </a:rPr>
              <a:t>Emissions from construction of schools/infrastructure</a:t>
            </a:r>
            <a:endParaRPr lang="en-US">
              <a:latin typeface="+mj-lt"/>
              <a:cs typeface="Calibri Light"/>
            </a:endParaRPr>
          </a:p>
          <a:p>
            <a:r>
              <a:rPr lang="en-US">
                <a:latin typeface="+mj-lt"/>
              </a:rPr>
              <a:t>Emissions from energy use in schools </a:t>
            </a:r>
          </a:p>
          <a:p>
            <a:r>
              <a:rPr lang="en-US">
                <a:latin typeface="+mj-lt"/>
              </a:rPr>
              <a:t>Learner emissions </a:t>
            </a:r>
            <a:endParaRPr lang="en-US">
              <a:latin typeface="+mj-lt"/>
              <a:cs typeface="Calibri Light"/>
            </a:endParaRPr>
          </a:p>
        </p:txBody>
      </p:sp>
      <p:sp>
        <p:nvSpPr>
          <p:cNvPr id="5" name="Content Placeholder 4">
            <a:extLst>
              <a:ext uri="{FF2B5EF4-FFF2-40B4-BE49-F238E27FC236}">
                <a16:creationId xmlns:a16="http://schemas.microsoft.com/office/drawing/2014/main" id="{6D6E4BA8-BDF7-4BE9-8686-C754CDF6B6E3}"/>
              </a:ext>
            </a:extLst>
          </p:cNvPr>
          <p:cNvSpPr>
            <a:spLocks noGrp="1"/>
          </p:cNvSpPr>
          <p:nvPr>
            <p:ph sz="half" idx="2"/>
          </p:nvPr>
        </p:nvSpPr>
        <p:spPr>
          <a:xfrm>
            <a:off x="4629151" y="3063501"/>
            <a:ext cx="3886200" cy="3263504"/>
          </a:xfrm>
        </p:spPr>
        <p:txBody>
          <a:bodyPr/>
          <a:lstStyle/>
          <a:p>
            <a:pPr marL="0" indent="0" algn="ctr">
              <a:buNone/>
            </a:pPr>
            <a:r>
              <a:rPr lang="en-US" sz="3000">
                <a:solidFill>
                  <a:srgbClr val="002060"/>
                </a:solidFill>
                <a:latin typeface="Abadi" panose="020B0604020104020204" pitchFamily="34" charset="0"/>
              </a:rPr>
              <a:t>Indirect</a:t>
            </a:r>
          </a:p>
          <a:p>
            <a:r>
              <a:rPr lang="en-US">
                <a:latin typeface="+mj-lt"/>
              </a:rPr>
              <a:t>Emissions from ‘development’ and economic growth associated with higher levels of education in a country</a:t>
            </a:r>
          </a:p>
        </p:txBody>
      </p:sp>
    </p:spTree>
    <p:extLst>
      <p:ext uri="{BB962C8B-B14F-4D97-AF65-F5344CB8AC3E}">
        <p14:creationId xmlns:p14="http://schemas.microsoft.com/office/powerpoint/2010/main" val="29604219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8F2D3B3-9AED-4D61-827D-84133840A6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599" y="978492"/>
            <a:ext cx="1088951" cy="1643699"/>
          </a:xfrm>
          <a:prstGeom prst="rect">
            <a:avLst/>
          </a:prstGeom>
        </p:spPr>
      </p:pic>
      <p:pic>
        <p:nvPicPr>
          <p:cNvPr id="5" name="Picture 4">
            <a:extLst>
              <a:ext uri="{FF2B5EF4-FFF2-40B4-BE49-F238E27FC236}">
                <a16:creationId xmlns:a16="http://schemas.microsoft.com/office/drawing/2014/main" id="{506FD6F3-DABD-49C2-B1C9-10BCE31041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33161" y="1044781"/>
            <a:ext cx="1259007" cy="1236822"/>
          </a:xfrm>
          <a:prstGeom prst="rect">
            <a:avLst/>
          </a:prstGeom>
        </p:spPr>
      </p:pic>
      <p:sp>
        <p:nvSpPr>
          <p:cNvPr id="8" name="Oval 7">
            <a:extLst>
              <a:ext uri="{FF2B5EF4-FFF2-40B4-BE49-F238E27FC236}">
                <a16:creationId xmlns:a16="http://schemas.microsoft.com/office/drawing/2014/main" id="{52AE09B9-5C67-4159-A3D9-74B8542896BA}"/>
              </a:ext>
            </a:extLst>
          </p:cNvPr>
          <p:cNvSpPr/>
          <p:nvPr/>
        </p:nvSpPr>
        <p:spPr>
          <a:xfrm>
            <a:off x="863240" y="2854727"/>
            <a:ext cx="1794041" cy="1769230"/>
          </a:xfrm>
          <a:prstGeom prst="ellipse">
            <a:avLst/>
          </a:prstGeom>
          <a:solidFill>
            <a:schemeClr val="bg1"/>
          </a:solidFill>
          <a:ln w="57150">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 name="Graphic 8" descr="Footprints">
            <a:extLst>
              <a:ext uri="{FF2B5EF4-FFF2-40B4-BE49-F238E27FC236}">
                <a16:creationId xmlns:a16="http://schemas.microsoft.com/office/drawing/2014/main" id="{B639AA99-96A8-4F84-8BCC-494E2CA1D84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44374" y="3183038"/>
            <a:ext cx="1112607" cy="1112607"/>
          </a:xfrm>
          <a:prstGeom prst="rect">
            <a:avLst/>
          </a:prstGeom>
        </p:spPr>
      </p:pic>
      <p:sp>
        <p:nvSpPr>
          <p:cNvPr id="13" name="Oval 12">
            <a:extLst>
              <a:ext uri="{FF2B5EF4-FFF2-40B4-BE49-F238E27FC236}">
                <a16:creationId xmlns:a16="http://schemas.microsoft.com/office/drawing/2014/main" id="{FB16DE71-94C2-4129-9FC5-560C413E8EAB}"/>
              </a:ext>
            </a:extLst>
          </p:cNvPr>
          <p:cNvSpPr/>
          <p:nvPr/>
        </p:nvSpPr>
        <p:spPr>
          <a:xfrm>
            <a:off x="3762580" y="2854728"/>
            <a:ext cx="1794041" cy="1769230"/>
          </a:xfrm>
          <a:prstGeom prst="ellipse">
            <a:avLst/>
          </a:prstGeom>
          <a:solidFill>
            <a:schemeClr val="bg1"/>
          </a:solidFill>
          <a:ln w="57150">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4" name="Graphic 13" descr="Car">
            <a:extLst>
              <a:ext uri="{FF2B5EF4-FFF2-40B4-BE49-F238E27FC236}">
                <a16:creationId xmlns:a16="http://schemas.microsoft.com/office/drawing/2014/main" id="{D457F2C8-BD73-4BDA-8A40-970D84270C1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070062" y="3218839"/>
            <a:ext cx="1179078" cy="1113201"/>
          </a:xfrm>
          <a:prstGeom prst="rect">
            <a:avLst/>
          </a:prstGeom>
        </p:spPr>
      </p:pic>
      <p:sp>
        <p:nvSpPr>
          <p:cNvPr id="15" name="Oval 14">
            <a:extLst>
              <a:ext uri="{FF2B5EF4-FFF2-40B4-BE49-F238E27FC236}">
                <a16:creationId xmlns:a16="http://schemas.microsoft.com/office/drawing/2014/main" id="{9ED96D6C-DE94-47FF-9833-1D98C3160F48}"/>
              </a:ext>
            </a:extLst>
          </p:cNvPr>
          <p:cNvSpPr/>
          <p:nvPr/>
        </p:nvSpPr>
        <p:spPr>
          <a:xfrm>
            <a:off x="6661920" y="2854726"/>
            <a:ext cx="1867651" cy="1858775"/>
          </a:xfrm>
          <a:prstGeom prst="ellipse">
            <a:avLst/>
          </a:prstGeom>
          <a:solidFill>
            <a:schemeClr val="bg1"/>
          </a:solidFill>
          <a:ln w="57150">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Graphic 15" descr="Laptop">
            <a:extLst>
              <a:ext uri="{FF2B5EF4-FFF2-40B4-BE49-F238E27FC236}">
                <a16:creationId xmlns:a16="http://schemas.microsoft.com/office/drawing/2014/main" id="{301C9189-A018-46F9-B932-6E5F6C0330E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38815" y="3573831"/>
            <a:ext cx="768131" cy="744141"/>
          </a:xfrm>
          <a:prstGeom prst="rect">
            <a:avLst/>
          </a:prstGeom>
        </p:spPr>
      </p:pic>
      <p:pic>
        <p:nvPicPr>
          <p:cNvPr id="17" name="Graphic 16" descr="Optical disc">
            <a:extLst>
              <a:ext uri="{FF2B5EF4-FFF2-40B4-BE49-F238E27FC236}">
                <a16:creationId xmlns:a16="http://schemas.microsoft.com/office/drawing/2014/main" id="{3E3F6A42-2D32-4DDE-A627-05CC57099CC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938308" y="3308575"/>
            <a:ext cx="560373" cy="542872"/>
          </a:xfrm>
          <a:prstGeom prst="rect">
            <a:avLst/>
          </a:prstGeom>
        </p:spPr>
      </p:pic>
      <p:pic>
        <p:nvPicPr>
          <p:cNvPr id="18" name="Graphic 17" descr="Books">
            <a:extLst>
              <a:ext uri="{FF2B5EF4-FFF2-40B4-BE49-F238E27FC236}">
                <a16:creationId xmlns:a16="http://schemas.microsoft.com/office/drawing/2014/main" id="{3661F36C-F08B-4DD2-8CDC-CAD9B81F533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687128" y="3674442"/>
            <a:ext cx="560397" cy="542895"/>
          </a:xfrm>
          <a:prstGeom prst="rect">
            <a:avLst/>
          </a:prstGeom>
        </p:spPr>
      </p:pic>
      <p:pic>
        <p:nvPicPr>
          <p:cNvPr id="19" name="Picture 18">
            <a:extLst>
              <a:ext uri="{FF2B5EF4-FFF2-40B4-BE49-F238E27FC236}">
                <a16:creationId xmlns:a16="http://schemas.microsoft.com/office/drawing/2014/main" id="{7106FCF4-94A9-430C-921C-699157D26771}"/>
              </a:ext>
            </a:extLst>
          </p:cNvPr>
          <p:cNvPicPr>
            <a:picLocks noChangeAspect="1"/>
          </p:cNvPicPr>
          <p:nvPr/>
        </p:nvPicPr>
        <p:blipFill>
          <a:blip r:embed="rId15"/>
          <a:stretch>
            <a:fillRect/>
          </a:stretch>
        </p:blipFill>
        <p:spPr>
          <a:xfrm>
            <a:off x="674175" y="4917810"/>
            <a:ext cx="2053006" cy="374936"/>
          </a:xfrm>
          <a:prstGeom prst="rect">
            <a:avLst/>
          </a:prstGeom>
        </p:spPr>
      </p:pic>
      <p:sp>
        <p:nvSpPr>
          <p:cNvPr id="20" name="TextBox 19">
            <a:extLst>
              <a:ext uri="{FF2B5EF4-FFF2-40B4-BE49-F238E27FC236}">
                <a16:creationId xmlns:a16="http://schemas.microsoft.com/office/drawing/2014/main" id="{4B49A2DD-0A3E-4417-91DD-A663C77B1507}"/>
              </a:ext>
            </a:extLst>
          </p:cNvPr>
          <p:cNvSpPr txBox="1"/>
          <p:nvPr/>
        </p:nvSpPr>
        <p:spPr>
          <a:xfrm>
            <a:off x="3502600" y="4917809"/>
            <a:ext cx="2314001" cy="300082"/>
          </a:xfrm>
          <a:prstGeom prst="rect">
            <a:avLst/>
          </a:prstGeom>
          <a:noFill/>
        </p:spPr>
        <p:txBody>
          <a:bodyPr wrap="square" rtlCol="0">
            <a:spAutoFit/>
          </a:bodyPr>
          <a:lstStyle/>
          <a:p>
            <a:r>
              <a:rPr lang="en-US" sz="1350">
                <a:solidFill>
                  <a:srgbClr val="002060"/>
                </a:solidFill>
                <a:latin typeface="Abadi" panose="020B0604020104020204" pitchFamily="34" charset="0"/>
              </a:rPr>
              <a:t>Travel – greatest contributor</a:t>
            </a:r>
          </a:p>
        </p:txBody>
      </p:sp>
      <p:sp>
        <p:nvSpPr>
          <p:cNvPr id="21" name="TextBox 20">
            <a:extLst>
              <a:ext uri="{FF2B5EF4-FFF2-40B4-BE49-F238E27FC236}">
                <a16:creationId xmlns:a16="http://schemas.microsoft.com/office/drawing/2014/main" id="{BA384CAC-85B1-4D96-ACE8-61619791637E}"/>
              </a:ext>
            </a:extLst>
          </p:cNvPr>
          <p:cNvSpPr txBox="1"/>
          <p:nvPr/>
        </p:nvSpPr>
        <p:spPr>
          <a:xfrm>
            <a:off x="6410766" y="4917809"/>
            <a:ext cx="2552724" cy="300082"/>
          </a:xfrm>
          <a:prstGeom prst="rect">
            <a:avLst/>
          </a:prstGeom>
          <a:noFill/>
        </p:spPr>
        <p:txBody>
          <a:bodyPr wrap="square" rtlCol="0">
            <a:spAutoFit/>
          </a:bodyPr>
          <a:lstStyle/>
          <a:p>
            <a:r>
              <a:rPr lang="en-US" sz="1350">
                <a:solidFill>
                  <a:srgbClr val="002060"/>
                </a:solidFill>
                <a:latin typeface="Abadi" panose="020B0604020104020204" pitchFamily="34" charset="0"/>
              </a:rPr>
              <a:t>Mode of delivery - determinant</a:t>
            </a:r>
          </a:p>
        </p:txBody>
      </p:sp>
      <p:sp>
        <p:nvSpPr>
          <p:cNvPr id="22" name="Title 1">
            <a:extLst>
              <a:ext uri="{FF2B5EF4-FFF2-40B4-BE49-F238E27FC236}">
                <a16:creationId xmlns:a16="http://schemas.microsoft.com/office/drawing/2014/main" id="{E2275CDD-B286-4E98-8C00-7880D1D3C099}"/>
              </a:ext>
            </a:extLst>
          </p:cNvPr>
          <p:cNvSpPr>
            <a:spLocks noGrp="1"/>
          </p:cNvSpPr>
          <p:nvPr>
            <p:ph type="title"/>
          </p:nvPr>
        </p:nvSpPr>
        <p:spPr>
          <a:xfrm>
            <a:off x="1698377" y="1416499"/>
            <a:ext cx="5651306" cy="994172"/>
          </a:xfrm>
        </p:spPr>
        <p:txBody>
          <a:bodyPr>
            <a:normAutofit fontScale="90000"/>
          </a:bodyPr>
          <a:lstStyle/>
          <a:p>
            <a:pPr algn="ctr"/>
            <a:r>
              <a:rPr lang="en-US">
                <a:solidFill>
                  <a:srgbClr val="002060"/>
                </a:solidFill>
                <a:latin typeface="Abadi"/>
              </a:rPr>
              <a:t>Research on Emissions and ODL</a:t>
            </a:r>
            <a:endParaRPr lang="en-US">
              <a:latin typeface="Abadi"/>
            </a:endParaRPr>
          </a:p>
        </p:txBody>
      </p:sp>
      <p:sp>
        <p:nvSpPr>
          <p:cNvPr id="2" name="TextBox 1">
            <a:extLst>
              <a:ext uri="{FF2B5EF4-FFF2-40B4-BE49-F238E27FC236}">
                <a16:creationId xmlns:a16="http://schemas.microsoft.com/office/drawing/2014/main" id="{9E5C8D8D-2227-4511-9C87-66F50D60E1E8}"/>
              </a:ext>
            </a:extLst>
          </p:cNvPr>
          <p:cNvSpPr txBox="1"/>
          <p:nvPr/>
        </p:nvSpPr>
        <p:spPr>
          <a:xfrm>
            <a:off x="114301" y="5557322"/>
            <a:ext cx="8619320" cy="392415"/>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US" sz="1350" dirty="0"/>
              <a:t>                                                             </a:t>
            </a:r>
            <a:br>
              <a:rPr lang="en-US" sz="1350" dirty="0"/>
            </a:br>
            <a:r>
              <a:rPr lang="en-US" sz="750" dirty="0">
                <a:latin typeface="Calibri Light"/>
                <a:cs typeface="Calibri"/>
              </a:rPr>
              <a:t>Source: </a:t>
            </a:r>
            <a:r>
              <a:rPr lang="en-US" sz="750" dirty="0" err="1">
                <a:latin typeface="Calibri Light"/>
                <a:cs typeface="Calibri"/>
              </a:rPr>
              <a:t>Carr</a:t>
            </a:r>
            <a:r>
              <a:rPr lang="en-US" sz="750" dirty="0">
                <a:latin typeface="Calibri Light"/>
                <a:cs typeface="Calibri"/>
              </a:rPr>
              <a:t> et.al. </a:t>
            </a:r>
            <a:r>
              <a:rPr lang="en-US" sz="750" dirty="0">
                <a:latin typeface="Calibri Light"/>
                <a:ea typeface="+mn-lt"/>
                <a:cs typeface="+mn-lt"/>
              </a:rPr>
              <a:t>Delivery Mode and Learner Emissions: Comparative Study from Botswana. </a:t>
            </a:r>
            <a:r>
              <a:rPr lang="en-US" sz="750" dirty="0">
                <a:latin typeface="Calibri Light"/>
                <a:ea typeface="+mn-lt"/>
                <a:cs typeface="Calibri Light"/>
              </a:rPr>
              <a:t>W</a:t>
            </a:r>
            <a:r>
              <a:rPr lang="en-US" sz="750" dirty="0">
                <a:latin typeface="Calibri Light"/>
                <a:cs typeface="Calibri Light"/>
              </a:rPr>
              <a:t>.  Leal Filho and S. L. Hemstock (eds.), Climate Change and the Role of Education, Springer Nature. In Production.</a:t>
            </a:r>
            <a:endParaRPr lang="en-US" sz="750" dirty="0">
              <a:latin typeface="Calibri Light"/>
              <a:cs typeface="Calibri" panose="020F0502020204030204"/>
            </a:endParaRPr>
          </a:p>
        </p:txBody>
      </p:sp>
    </p:spTree>
    <p:extLst>
      <p:ext uri="{BB962C8B-B14F-4D97-AF65-F5344CB8AC3E}">
        <p14:creationId xmlns:p14="http://schemas.microsoft.com/office/powerpoint/2010/main" val="4750809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AAB08-C986-4CAA-B451-EC9FAA0FCCFB}"/>
              </a:ext>
            </a:extLst>
          </p:cNvPr>
          <p:cNvSpPr>
            <a:spLocks noGrp="1"/>
          </p:cNvSpPr>
          <p:nvPr>
            <p:ph type="title"/>
          </p:nvPr>
        </p:nvSpPr>
        <p:spPr/>
        <p:txBody>
          <a:bodyPr/>
          <a:lstStyle/>
          <a:p>
            <a:r>
              <a:rPr lang="en-US" dirty="0"/>
              <a:t>Way forward</a:t>
            </a:r>
            <a:endParaRPr lang="en-CA" dirty="0"/>
          </a:p>
        </p:txBody>
      </p:sp>
    </p:spTree>
    <p:extLst>
      <p:ext uri="{BB962C8B-B14F-4D97-AF65-F5344CB8AC3E}">
        <p14:creationId xmlns:p14="http://schemas.microsoft.com/office/powerpoint/2010/main" val="1888333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65238"/>
          </a:xfrm>
          <a:solidFill>
            <a:srgbClr val="302A7E"/>
          </a:solidFill>
        </p:spPr>
        <p:txBody>
          <a:bodyPr>
            <a:normAutofit/>
          </a:bodyPr>
          <a:lstStyle/>
          <a:p>
            <a:pPr algn="ctr"/>
            <a:r>
              <a:rPr lang="en-US" sz="4400" i="0" dirty="0">
                <a:solidFill>
                  <a:schemeClr val="bg1"/>
                </a:solidFill>
              </a:rPr>
              <a:t>1.Technology: t</a:t>
            </a:r>
            <a:r>
              <a:rPr lang="en-US" sz="4400" dirty="0">
                <a:solidFill>
                  <a:schemeClr val="bg1"/>
                </a:solidFill>
              </a:rPr>
              <a:t>he future is flexible</a:t>
            </a:r>
            <a:endParaRPr lang="en-US" i="0" dirty="0">
              <a:solidFill>
                <a:schemeClr val="bg1"/>
              </a:solidFill>
            </a:endParaRPr>
          </a:p>
        </p:txBody>
      </p:sp>
      <p:sp>
        <p:nvSpPr>
          <p:cNvPr id="9" name="Content Placeholder 1">
            <a:extLst>
              <a:ext uri="{FF2B5EF4-FFF2-40B4-BE49-F238E27FC236}">
                <a16:creationId xmlns:a16="http://schemas.microsoft.com/office/drawing/2014/main" id="{C3FFF0AE-E0BA-4E01-8461-AB05307ED5C4}"/>
              </a:ext>
            </a:extLst>
          </p:cNvPr>
          <p:cNvSpPr>
            <a:spLocks noGrp="1"/>
          </p:cNvSpPr>
          <p:nvPr>
            <p:ph idx="1"/>
          </p:nvPr>
        </p:nvSpPr>
        <p:spPr>
          <a:xfrm>
            <a:off x="480518" y="1901142"/>
            <a:ext cx="5447842" cy="4351338"/>
          </a:xfrm>
        </p:spPr>
        <p:txBody>
          <a:bodyPr>
            <a:normAutofit/>
          </a:bodyPr>
          <a:lstStyle/>
          <a:p>
            <a:r>
              <a:rPr lang="en-US" dirty="0"/>
              <a:t>Appropriate technologies to create </a:t>
            </a:r>
            <a:r>
              <a:rPr lang="en-US" b="1" dirty="0">
                <a:solidFill>
                  <a:srgbClr val="C00000"/>
                </a:solidFill>
              </a:rPr>
              <a:t>flexible learning </a:t>
            </a:r>
            <a:r>
              <a:rPr lang="en-US" dirty="0"/>
              <a:t>opportunities</a:t>
            </a:r>
          </a:p>
          <a:p>
            <a:r>
              <a:rPr lang="en-US" b="1" dirty="0">
                <a:solidFill>
                  <a:srgbClr val="C00000"/>
                </a:solidFill>
              </a:rPr>
              <a:t>Multiple pathways </a:t>
            </a:r>
            <a:r>
              <a:rPr lang="en-US" dirty="0"/>
              <a:t>to acquire qualifications</a:t>
            </a:r>
          </a:p>
          <a:p>
            <a:r>
              <a:rPr lang="en-US" dirty="0"/>
              <a:t>Using technology to </a:t>
            </a:r>
            <a:r>
              <a:rPr lang="en-US" b="1" dirty="0" err="1">
                <a:solidFill>
                  <a:srgbClr val="C00000"/>
                </a:solidFill>
              </a:rPr>
              <a:t>personalise</a:t>
            </a:r>
            <a:r>
              <a:rPr lang="en-US" b="1" dirty="0">
                <a:solidFill>
                  <a:srgbClr val="C00000"/>
                </a:solidFill>
              </a:rPr>
              <a:t> learning</a:t>
            </a:r>
          </a:p>
        </p:txBody>
      </p:sp>
      <p:pic>
        <p:nvPicPr>
          <p:cNvPr id="4" name="Picture 3" descr="Icon&#10;&#10;Description automatically generated with medium confidence">
            <a:extLst>
              <a:ext uri="{FF2B5EF4-FFF2-40B4-BE49-F238E27FC236}">
                <a16:creationId xmlns:a16="http://schemas.microsoft.com/office/drawing/2014/main" id="{B5D82546-45E6-4ED4-9C12-CDFDDAD92C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10300" y="1901142"/>
            <a:ext cx="2545080" cy="3817620"/>
          </a:xfrm>
          <a:prstGeom prst="rect">
            <a:avLst/>
          </a:prstGeom>
        </p:spPr>
      </p:pic>
    </p:spTree>
    <p:extLst>
      <p:ext uri="{BB962C8B-B14F-4D97-AF65-F5344CB8AC3E}">
        <p14:creationId xmlns:p14="http://schemas.microsoft.com/office/powerpoint/2010/main" val="3221969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sitting at a table&#10;&#10;Description automatically generated">
            <a:extLst>
              <a:ext uri="{FF2B5EF4-FFF2-40B4-BE49-F238E27FC236}">
                <a16:creationId xmlns:a16="http://schemas.microsoft.com/office/drawing/2014/main" id="{E1256E60-1FBF-4C7B-B61A-C314F9F65F60}"/>
              </a:ext>
            </a:extLst>
          </p:cNvPr>
          <p:cNvPicPr>
            <a:picLocks noChangeAspect="1"/>
          </p:cNvPicPr>
          <p:nvPr/>
        </p:nvPicPr>
        <p:blipFill rotWithShape="1">
          <a:blip r:embed="rId3"/>
          <a:srcRect l="10352" r="8894" b="4"/>
          <a:stretch/>
        </p:blipFill>
        <p:spPr>
          <a:xfrm>
            <a:off x="5949414" y="0"/>
            <a:ext cx="3670075" cy="3408426"/>
          </a:xfrm>
          <a:custGeom>
            <a:avLst/>
            <a:gdLst/>
            <a:ahLst/>
            <a:cxnLst/>
            <a:rect l="l" t="t" r="r" b="b"/>
            <a:pathLst>
              <a:path w="3662680" h="3401568">
                <a:moveTo>
                  <a:pt x="0" y="0"/>
                </a:moveTo>
                <a:lnTo>
                  <a:pt x="3662680" y="0"/>
                </a:lnTo>
                <a:lnTo>
                  <a:pt x="3662680" y="3401568"/>
                </a:lnTo>
                <a:lnTo>
                  <a:pt x="774527" y="3401568"/>
                </a:lnTo>
                <a:lnTo>
                  <a:pt x="769892" y="3133175"/>
                </a:lnTo>
                <a:cubicBezTo>
                  <a:pt x="732577" y="2055441"/>
                  <a:pt x="492520" y="1056020"/>
                  <a:pt x="104445" y="215033"/>
                </a:cubicBezTo>
                <a:close/>
              </a:path>
            </a:pathLst>
          </a:custGeom>
        </p:spPr>
      </p:pic>
      <p:pic>
        <p:nvPicPr>
          <p:cNvPr id="6" name="Picture 5" descr="A person standing in front of a television&#10;&#10;Description automatically generated">
            <a:extLst>
              <a:ext uri="{FF2B5EF4-FFF2-40B4-BE49-F238E27FC236}">
                <a16:creationId xmlns:a16="http://schemas.microsoft.com/office/drawing/2014/main" id="{9BD60FB0-826F-4B59-8B56-D72CDE06E081}"/>
              </a:ext>
            </a:extLst>
          </p:cNvPr>
          <p:cNvPicPr>
            <a:picLocks noChangeAspect="1"/>
          </p:cNvPicPr>
          <p:nvPr/>
        </p:nvPicPr>
        <p:blipFill rotWithShape="1">
          <a:blip r:embed="rId4"/>
          <a:srcRect l="9201" r="4" b="4"/>
          <a:stretch/>
        </p:blipFill>
        <p:spPr>
          <a:xfrm>
            <a:off x="3277336" y="-8687"/>
            <a:ext cx="4126425" cy="3408426"/>
          </a:xfrm>
          <a:custGeom>
            <a:avLst/>
            <a:gdLst/>
            <a:ahLst/>
            <a:cxnLst/>
            <a:rect l="l" t="t" r="r" b="b"/>
            <a:pathLst>
              <a:path w="4118110" h="3401568">
                <a:moveTo>
                  <a:pt x="0" y="0"/>
                </a:moveTo>
                <a:lnTo>
                  <a:pt x="3343575" y="0"/>
                </a:lnTo>
                <a:lnTo>
                  <a:pt x="3448028" y="215050"/>
                </a:lnTo>
                <a:cubicBezTo>
                  <a:pt x="3836103" y="1056037"/>
                  <a:pt x="4076161" y="2055458"/>
                  <a:pt x="4113475" y="3133192"/>
                </a:cubicBezTo>
                <a:lnTo>
                  <a:pt x="4118110" y="3401568"/>
                </a:lnTo>
                <a:lnTo>
                  <a:pt x="801224" y="3401568"/>
                </a:lnTo>
                <a:lnTo>
                  <a:pt x="797493" y="3185579"/>
                </a:lnTo>
                <a:cubicBezTo>
                  <a:pt x="756786" y="2009870"/>
                  <a:pt x="474799" y="927359"/>
                  <a:pt x="22579" y="42066"/>
                </a:cubicBezTo>
                <a:close/>
              </a:path>
            </a:pathLst>
          </a:custGeom>
        </p:spPr>
      </p:pic>
      <p:pic>
        <p:nvPicPr>
          <p:cNvPr id="5" name="Picture 4" descr="A group of people standing in a room&#10;&#10;Description automatically generated">
            <a:extLst>
              <a:ext uri="{FF2B5EF4-FFF2-40B4-BE49-F238E27FC236}">
                <a16:creationId xmlns:a16="http://schemas.microsoft.com/office/drawing/2014/main" id="{E29C3242-ED50-4A42-A27E-B5714374863F}"/>
              </a:ext>
            </a:extLst>
          </p:cNvPr>
          <p:cNvPicPr>
            <a:picLocks noChangeAspect="1"/>
          </p:cNvPicPr>
          <p:nvPr/>
        </p:nvPicPr>
        <p:blipFill rotWithShape="1">
          <a:blip r:embed="rId5"/>
          <a:srcRect t="35427" r="-1" b="-1"/>
          <a:stretch/>
        </p:blipFill>
        <p:spPr>
          <a:xfrm>
            <a:off x="3313911" y="3388529"/>
            <a:ext cx="7140708" cy="3458261"/>
          </a:xfrm>
          <a:custGeom>
            <a:avLst/>
            <a:gdLst/>
            <a:ahLst/>
            <a:cxnLst/>
            <a:rect l="l" t="t" r="r" b="b"/>
            <a:pathLst>
              <a:path w="7023646" h="3401568">
                <a:moveTo>
                  <a:pt x="749132" y="0"/>
                </a:moveTo>
                <a:lnTo>
                  <a:pt x="7023646" y="0"/>
                </a:lnTo>
                <a:lnTo>
                  <a:pt x="7023646" y="3401568"/>
                </a:lnTo>
                <a:lnTo>
                  <a:pt x="0" y="3401568"/>
                </a:lnTo>
                <a:lnTo>
                  <a:pt x="79008" y="3238906"/>
                </a:lnTo>
                <a:cubicBezTo>
                  <a:pt x="502362" y="2321466"/>
                  <a:pt x="749563" y="1215476"/>
                  <a:pt x="749563" y="24956"/>
                </a:cubicBezTo>
                <a:close/>
              </a:path>
            </a:pathLst>
          </a:custGeom>
        </p:spPr>
      </p:pic>
      <p:graphicFrame>
        <p:nvGraphicFramePr>
          <p:cNvPr id="14" name="Content Placeholder 2">
            <a:extLst>
              <a:ext uri="{FF2B5EF4-FFF2-40B4-BE49-F238E27FC236}">
                <a16:creationId xmlns:a16="http://schemas.microsoft.com/office/drawing/2014/main" id="{C397F12B-A689-4394-B942-684FFF024FF0}"/>
              </a:ext>
            </a:extLst>
          </p:cNvPr>
          <p:cNvGraphicFramePr>
            <a:graphicFrameLocks noGrp="1"/>
          </p:cNvGraphicFramePr>
          <p:nvPr>
            <p:ph idx="1"/>
            <p:extLst>
              <p:ext uri="{D42A27DB-BD31-4B8C-83A1-F6EECF244321}">
                <p14:modId xmlns:p14="http://schemas.microsoft.com/office/powerpoint/2010/main" val="1286643153"/>
              </p:ext>
            </p:extLst>
          </p:nvPr>
        </p:nvGraphicFramePr>
        <p:xfrm>
          <a:off x="134418" y="1870710"/>
          <a:ext cx="3779168" cy="303563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 name="Title 1">
            <a:extLst>
              <a:ext uri="{FF2B5EF4-FFF2-40B4-BE49-F238E27FC236}">
                <a16:creationId xmlns:a16="http://schemas.microsoft.com/office/drawing/2014/main" id="{7EB99EDA-E9F6-4CC6-8930-C314F4F2CD5D}"/>
              </a:ext>
            </a:extLst>
          </p:cNvPr>
          <p:cNvSpPr>
            <a:spLocks noGrp="1"/>
          </p:cNvSpPr>
          <p:nvPr>
            <p:ph type="title"/>
          </p:nvPr>
        </p:nvSpPr>
        <p:spPr>
          <a:xfrm>
            <a:off x="0" y="-8687"/>
            <a:ext cx="9619489" cy="994172"/>
          </a:xfrm>
          <a:solidFill>
            <a:srgbClr val="302A7E"/>
          </a:solidFill>
        </p:spPr>
        <p:txBody>
          <a:bodyPr>
            <a:normAutofit/>
          </a:bodyPr>
          <a:lstStyle/>
          <a:p>
            <a:r>
              <a:rPr lang="en-US" dirty="0">
                <a:solidFill>
                  <a:schemeClr val="bg1"/>
                </a:solidFill>
              </a:rPr>
              <a:t>2.Content: mainstreaming OER</a:t>
            </a:r>
            <a:endParaRPr lang="en-CA" dirty="0">
              <a:solidFill>
                <a:schemeClr val="bg1"/>
              </a:solidFill>
            </a:endParaRPr>
          </a:p>
        </p:txBody>
      </p:sp>
    </p:spTree>
    <p:extLst>
      <p:ext uri="{BB962C8B-B14F-4D97-AF65-F5344CB8AC3E}">
        <p14:creationId xmlns:p14="http://schemas.microsoft.com/office/powerpoint/2010/main" val="3288266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p:cNvSpPr>
          <p:nvPr>
            <p:ph type="title"/>
          </p:nvPr>
        </p:nvSpPr>
        <p:spPr/>
        <p:txBody>
          <a:bodyPr/>
          <a:lstStyle/>
          <a:p>
            <a:r>
              <a:rPr lang="en-CA"/>
              <a:t>Plan</a:t>
            </a:r>
            <a:endParaRPr lang="en-CA" dirty="0"/>
          </a:p>
        </p:txBody>
      </p:sp>
      <p:sp>
        <p:nvSpPr>
          <p:cNvPr id="17413" name="Rectangle 3"/>
          <p:cNvSpPr>
            <a:spLocks noGrp="1"/>
          </p:cNvSpPr>
          <p:nvPr>
            <p:ph idx="1"/>
          </p:nvPr>
        </p:nvSpPr>
        <p:spPr/>
        <p:txBody>
          <a:bodyPr>
            <a:normAutofit/>
          </a:bodyPr>
          <a:lstStyle/>
          <a:p>
            <a:r>
              <a:rPr lang="en-US" sz="4400" dirty="0"/>
              <a:t>Issues during Covid-19</a:t>
            </a:r>
          </a:p>
          <a:p>
            <a:r>
              <a:rPr lang="en-US" sz="4400" dirty="0"/>
              <a:t>COL response</a:t>
            </a:r>
          </a:p>
          <a:p>
            <a:r>
              <a:rPr lang="en-US" sz="4400" dirty="0"/>
              <a:t>Understanding flexible learning</a:t>
            </a:r>
          </a:p>
          <a:p>
            <a:r>
              <a:rPr lang="en-US" sz="4400" dirty="0"/>
              <a:t>Futures of learning</a:t>
            </a:r>
          </a:p>
          <a:p>
            <a:r>
              <a:rPr lang="en-US" sz="4400" dirty="0"/>
              <a:t>Way forward</a:t>
            </a:r>
          </a:p>
        </p:txBody>
      </p:sp>
    </p:spTree>
    <p:extLst>
      <p:ext uri="{BB962C8B-B14F-4D97-AF65-F5344CB8AC3E}">
        <p14:creationId xmlns:p14="http://schemas.microsoft.com/office/powerpoint/2010/main" val="3057964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65238"/>
          </a:xfrm>
          <a:solidFill>
            <a:srgbClr val="302A7E"/>
          </a:solidFill>
        </p:spPr>
        <p:txBody>
          <a:bodyPr>
            <a:normAutofit fontScale="90000"/>
          </a:bodyPr>
          <a:lstStyle/>
          <a:p>
            <a:pPr algn="ctr"/>
            <a:r>
              <a:rPr lang="en-US" sz="4400" dirty="0">
                <a:solidFill>
                  <a:schemeClr val="bg1"/>
                </a:solidFill>
              </a:rPr>
              <a:t>3</a:t>
            </a:r>
            <a:r>
              <a:rPr lang="en-US" sz="4400" i="0" dirty="0">
                <a:solidFill>
                  <a:schemeClr val="bg1"/>
                </a:solidFill>
              </a:rPr>
              <a:t>. Rise of self-directed learning: boost for Lifelong Learning</a:t>
            </a:r>
          </a:p>
        </p:txBody>
      </p:sp>
      <p:sp>
        <p:nvSpPr>
          <p:cNvPr id="3" name="Content Placeholder 2"/>
          <p:cNvSpPr>
            <a:spLocks noGrp="1"/>
          </p:cNvSpPr>
          <p:nvPr>
            <p:ph idx="1"/>
          </p:nvPr>
        </p:nvSpPr>
        <p:spPr>
          <a:xfrm>
            <a:off x="628650" y="1825625"/>
            <a:ext cx="4236135" cy="4351338"/>
          </a:xfrm>
        </p:spPr>
        <p:txBody>
          <a:bodyPr>
            <a:normAutofit/>
          </a:bodyPr>
          <a:lstStyle/>
          <a:p>
            <a:r>
              <a:rPr lang="en-US" sz="3600" dirty="0"/>
              <a:t>Learning to learn online</a:t>
            </a:r>
          </a:p>
          <a:p>
            <a:r>
              <a:rPr lang="en-US" sz="3600" dirty="0"/>
              <a:t>Creating an ecosystem for lifelong learning</a:t>
            </a:r>
          </a:p>
          <a:p>
            <a:r>
              <a:rPr lang="en-US" sz="3600" dirty="0"/>
              <a:t>Providing just-in-time training for livelihoods</a:t>
            </a:r>
          </a:p>
        </p:txBody>
      </p:sp>
      <p:sp>
        <p:nvSpPr>
          <p:cNvPr id="8" name="TextBox 7">
            <a:extLst>
              <a:ext uri="{FF2B5EF4-FFF2-40B4-BE49-F238E27FC236}">
                <a16:creationId xmlns:a16="http://schemas.microsoft.com/office/drawing/2014/main" id="{E9277745-14C4-402E-A676-B379EB2D72CF}"/>
              </a:ext>
            </a:extLst>
          </p:cNvPr>
          <p:cNvSpPr txBox="1"/>
          <p:nvPr/>
        </p:nvSpPr>
        <p:spPr>
          <a:xfrm>
            <a:off x="4480560" y="5215746"/>
            <a:ext cx="4572000" cy="230832"/>
          </a:xfrm>
          <a:prstGeom prst="rect">
            <a:avLst/>
          </a:prstGeom>
          <a:noFill/>
        </p:spPr>
        <p:txBody>
          <a:bodyPr wrap="square">
            <a:spAutoFit/>
          </a:bodyPr>
          <a:lstStyle/>
          <a:p>
            <a:r>
              <a:rPr lang="en-CA" sz="900" dirty="0"/>
              <a:t>Source: </a:t>
            </a:r>
            <a:r>
              <a:rPr lang="en-CA" sz="900" dirty="0">
                <a:hlinkClick r:id="rId2"/>
              </a:rPr>
              <a:t>https://www.classcentral.com/report/the-second-year-of-the-mooc/</a:t>
            </a:r>
            <a:r>
              <a:rPr lang="en-CA" sz="900" dirty="0"/>
              <a:t> </a:t>
            </a:r>
          </a:p>
        </p:txBody>
      </p:sp>
      <p:pic>
        <p:nvPicPr>
          <p:cNvPr id="6" name="Picture 5">
            <a:extLst>
              <a:ext uri="{FF2B5EF4-FFF2-40B4-BE49-F238E27FC236}">
                <a16:creationId xmlns:a16="http://schemas.microsoft.com/office/drawing/2014/main" id="{A606C1EF-1305-4CB1-84BC-BE72AEE3DF08}"/>
              </a:ext>
            </a:extLst>
          </p:cNvPr>
          <p:cNvPicPr>
            <a:picLocks noChangeAspect="1"/>
          </p:cNvPicPr>
          <p:nvPr/>
        </p:nvPicPr>
        <p:blipFill>
          <a:blip r:embed="rId3"/>
          <a:stretch>
            <a:fillRect/>
          </a:stretch>
        </p:blipFill>
        <p:spPr>
          <a:xfrm>
            <a:off x="4393882" y="2713693"/>
            <a:ext cx="4750118" cy="2502053"/>
          </a:xfrm>
          <a:prstGeom prst="rect">
            <a:avLst/>
          </a:prstGeom>
        </p:spPr>
      </p:pic>
    </p:spTree>
    <p:extLst>
      <p:ext uri="{BB962C8B-B14F-4D97-AF65-F5344CB8AC3E}">
        <p14:creationId xmlns:p14="http://schemas.microsoft.com/office/powerpoint/2010/main" val="2316834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65238"/>
          </a:xfrm>
          <a:solidFill>
            <a:srgbClr val="302A7E"/>
          </a:solidFill>
        </p:spPr>
        <p:txBody>
          <a:bodyPr>
            <a:normAutofit/>
          </a:bodyPr>
          <a:lstStyle/>
          <a:p>
            <a:pPr algn="ctr"/>
            <a:r>
              <a:rPr lang="en-US" sz="4400" dirty="0">
                <a:solidFill>
                  <a:schemeClr val="bg1"/>
                </a:solidFill>
              </a:rPr>
              <a:t>4</a:t>
            </a:r>
            <a:r>
              <a:rPr lang="en-US" sz="4400" i="0" dirty="0">
                <a:solidFill>
                  <a:schemeClr val="bg1"/>
                </a:solidFill>
              </a:rPr>
              <a:t>. A</a:t>
            </a:r>
            <a:r>
              <a:rPr lang="en-US" sz="4400" dirty="0">
                <a:solidFill>
                  <a:schemeClr val="bg1"/>
                </a:solidFill>
              </a:rPr>
              <a:t>ssessment: alternative approaches</a:t>
            </a:r>
            <a:endParaRPr lang="en-US" i="0" dirty="0">
              <a:solidFill>
                <a:schemeClr val="bg1"/>
              </a:solidFill>
            </a:endParaRPr>
          </a:p>
        </p:txBody>
      </p:sp>
      <p:sp>
        <p:nvSpPr>
          <p:cNvPr id="9" name="Content Placeholder 1">
            <a:extLst>
              <a:ext uri="{FF2B5EF4-FFF2-40B4-BE49-F238E27FC236}">
                <a16:creationId xmlns:a16="http://schemas.microsoft.com/office/drawing/2014/main" id="{C3FFF0AE-E0BA-4E01-8461-AB05307ED5C4}"/>
              </a:ext>
            </a:extLst>
          </p:cNvPr>
          <p:cNvSpPr>
            <a:spLocks noGrp="1"/>
          </p:cNvSpPr>
          <p:nvPr>
            <p:ph idx="1"/>
          </p:nvPr>
        </p:nvSpPr>
        <p:spPr>
          <a:xfrm>
            <a:off x="480518" y="1901142"/>
            <a:ext cx="4091482" cy="4351338"/>
          </a:xfrm>
        </p:spPr>
        <p:txBody>
          <a:bodyPr>
            <a:normAutofit/>
          </a:bodyPr>
          <a:lstStyle/>
          <a:p>
            <a:r>
              <a:rPr lang="en-US" dirty="0"/>
              <a:t>Beyond </a:t>
            </a:r>
            <a:r>
              <a:rPr lang="en-US" b="1" dirty="0">
                <a:solidFill>
                  <a:srgbClr val="C00000"/>
                </a:solidFill>
              </a:rPr>
              <a:t>proctorial tests</a:t>
            </a:r>
          </a:p>
          <a:p>
            <a:r>
              <a:rPr lang="en-US" dirty="0">
                <a:solidFill>
                  <a:srgbClr val="463691"/>
                </a:solidFill>
              </a:rPr>
              <a:t>Adopt </a:t>
            </a:r>
            <a:r>
              <a:rPr lang="en-US" b="1" dirty="0">
                <a:solidFill>
                  <a:srgbClr val="C00000"/>
                </a:solidFill>
              </a:rPr>
              <a:t>authentic learning </a:t>
            </a:r>
            <a:r>
              <a:rPr lang="en-US" dirty="0">
                <a:solidFill>
                  <a:srgbClr val="463691"/>
                </a:solidFill>
              </a:rPr>
              <a:t>assessments</a:t>
            </a:r>
          </a:p>
          <a:p>
            <a:r>
              <a:rPr lang="en-US" dirty="0">
                <a:solidFill>
                  <a:srgbClr val="463691"/>
                </a:solidFill>
              </a:rPr>
              <a:t>Recognition of </a:t>
            </a:r>
            <a:r>
              <a:rPr lang="en-US" b="1" dirty="0">
                <a:solidFill>
                  <a:srgbClr val="C00000"/>
                </a:solidFill>
              </a:rPr>
              <a:t>prior-learning</a:t>
            </a:r>
          </a:p>
          <a:p>
            <a:r>
              <a:rPr lang="en-US" b="1" dirty="0">
                <a:solidFill>
                  <a:srgbClr val="C00000"/>
                </a:solidFill>
              </a:rPr>
              <a:t>Micro-credentials</a:t>
            </a:r>
            <a:r>
              <a:rPr lang="en-US" b="1" dirty="0">
                <a:solidFill>
                  <a:srgbClr val="463691"/>
                </a:solidFill>
              </a:rPr>
              <a:t> </a:t>
            </a:r>
            <a:r>
              <a:rPr lang="en-US" dirty="0">
                <a:solidFill>
                  <a:srgbClr val="463691"/>
                </a:solidFill>
              </a:rPr>
              <a:t>and</a:t>
            </a:r>
            <a:r>
              <a:rPr lang="en-US" b="1" dirty="0">
                <a:solidFill>
                  <a:srgbClr val="463691"/>
                </a:solidFill>
              </a:rPr>
              <a:t> </a:t>
            </a:r>
            <a:r>
              <a:rPr lang="en-US" b="1" dirty="0">
                <a:solidFill>
                  <a:srgbClr val="C00000"/>
                </a:solidFill>
              </a:rPr>
              <a:t>credit stacking</a:t>
            </a:r>
          </a:p>
        </p:txBody>
      </p:sp>
      <p:pic>
        <p:nvPicPr>
          <p:cNvPr id="5" name="Picture 4" descr="A teacher teaching a student in a classroom&#10;&#10;Description automatically generated with low confidence">
            <a:extLst>
              <a:ext uri="{FF2B5EF4-FFF2-40B4-BE49-F238E27FC236}">
                <a16:creationId xmlns:a16="http://schemas.microsoft.com/office/drawing/2014/main" id="{ADD93BDB-27C9-48CC-BCA7-FAF970A7E70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564" t="9091" r="37910"/>
          <a:stretch/>
        </p:blipFill>
        <p:spPr>
          <a:xfrm>
            <a:off x="4626408" y="1265238"/>
            <a:ext cx="4517592" cy="4765386"/>
          </a:xfrm>
          <a:prstGeom prst="rect">
            <a:avLst/>
          </a:prstGeom>
        </p:spPr>
      </p:pic>
    </p:spTree>
    <p:extLst>
      <p:ext uri="{BB962C8B-B14F-4D97-AF65-F5344CB8AC3E}">
        <p14:creationId xmlns:p14="http://schemas.microsoft.com/office/powerpoint/2010/main" val="3777313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65238"/>
          </a:xfrm>
          <a:solidFill>
            <a:srgbClr val="302A7E"/>
          </a:solidFill>
        </p:spPr>
        <p:txBody>
          <a:bodyPr>
            <a:normAutofit fontScale="90000"/>
          </a:bodyPr>
          <a:lstStyle/>
          <a:p>
            <a:pPr algn="ctr"/>
            <a:r>
              <a:rPr lang="en-US" sz="4400" dirty="0">
                <a:solidFill>
                  <a:schemeClr val="bg1"/>
                </a:solidFill>
              </a:rPr>
              <a:t>5</a:t>
            </a:r>
            <a:r>
              <a:rPr lang="en-US" sz="4400" i="0" dirty="0">
                <a:solidFill>
                  <a:schemeClr val="bg1"/>
                </a:solidFill>
              </a:rPr>
              <a:t>. Parental inputs: new ecosystem of learner support</a:t>
            </a:r>
          </a:p>
        </p:txBody>
      </p:sp>
      <p:sp>
        <p:nvSpPr>
          <p:cNvPr id="3" name="Content Placeholder 2"/>
          <p:cNvSpPr>
            <a:spLocks noGrp="1"/>
          </p:cNvSpPr>
          <p:nvPr>
            <p:ph idx="1"/>
          </p:nvPr>
        </p:nvSpPr>
        <p:spPr>
          <a:xfrm>
            <a:off x="628650" y="1825625"/>
            <a:ext cx="4236135" cy="4351338"/>
          </a:xfrm>
        </p:spPr>
        <p:txBody>
          <a:bodyPr>
            <a:normAutofit/>
          </a:bodyPr>
          <a:lstStyle/>
          <a:p>
            <a:r>
              <a:rPr lang="en-US" sz="3600" dirty="0"/>
              <a:t>Empowering parents/siblings</a:t>
            </a:r>
          </a:p>
          <a:p>
            <a:r>
              <a:rPr lang="en-US" sz="3600" dirty="0"/>
              <a:t>Call </a:t>
            </a:r>
            <a:r>
              <a:rPr lang="en-US" sz="3600" dirty="0" err="1"/>
              <a:t>Centres</a:t>
            </a:r>
            <a:r>
              <a:rPr lang="en-US" sz="3600" dirty="0"/>
              <a:t> to support learning</a:t>
            </a:r>
          </a:p>
          <a:p>
            <a:r>
              <a:rPr lang="en-US" sz="3600" dirty="0"/>
              <a:t>Address mental health issues and non-academic challenges</a:t>
            </a:r>
          </a:p>
        </p:txBody>
      </p:sp>
      <p:grpSp>
        <p:nvGrpSpPr>
          <p:cNvPr id="12" name="Group 11">
            <a:extLst>
              <a:ext uri="{FF2B5EF4-FFF2-40B4-BE49-F238E27FC236}">
                <a16:creationId xmlns:a16="http://schemas.microsoft.com/office/drawing/2014/main" id="{C3340DE6-1B43-425A-B01D-C6D47B5313AD}"/>
              </a:ext>
            </a:extLst>
          </p:cNvPr>
          <p:cNvGrpSpPr/>
          <p:nvPr/>
        </p:nvGrpSpPr>
        <p:grpSpPr>
          <a:xfrm>
            <a:off x="4991099" y="1626863"/>
            <a:ext cx="4152901" cy="4351338"/>
            <a:chOff x="4572001" y="1626863"/>
            <a:chExt cx="4572000" cy="4572000"/>
          </a:xfrm>
        </p:grpSpPr>
        <p:pic>
          <p:nvPicPr>
            <p:cNvPr id="7" name="Picture 6">
              <a:extLst>
                <a:ext uri="{FF2B5EF4-FFF2-40B4-BE49-F238E27FC236}">
                  <a16:creationId xmlns:a16="http://schemas.microsoft.com/office/drawing/2014/main" id="{415F3FC4-5060-495E-B825-45C6A29D9C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1" y="1626863"/>
              <a:ext cx="4572000" cy="4572000"/>
            </a:xfrm>
            <a:prstGeom prst="rect">
              <a:avLst/>
            </a:prstGeom>
          </p:spPr>
        </p:pic>
        <p:pic>
          <p:nvPicPr>
            <p:cNvPr id="9" name="Picture 8">
              <a:extLst>
                <a:ext uri="{FF2B5EF4-FFF2-40B4-BE49-F238E27FC236}">
                  <a16:creationId xmlns:a16="http://schemas.microsoft.com/office/drawing/2014/main" id="{E917C3BD-D09B-4109-836B-9E57B353FC7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44590" y="1668463"/>
              <a:ext cx="1169473" cy="1169473"/>
            </a:xfrm>
            <a:prstGeom prst="rect">
              <a:avLst/>
            </a:prstGeom>
          </p:spPr>
        </p:pic>
        <p:pic>
          <p:nvPicPr>
            <p:cNvPr id="11" name="Picture 10">
              <a:extLst>
                <a:ext uri="{FF2B5EF4-FFF2-40B4-BE49-F238E27FC236}">
                  <a16:creationId xmlns:a16="http://schemas.microsoft.com/office/drawing/2014/main" id="{F385DE51-8A96-459C-8E48-78D808D445F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86651" y="1626863"/>
              <a:ext cx="1657349" cy="1211073"/>
            </a:xfrm>
            <a:prstGeom prst="rect">
              <a:avLst/>
            </a:prstGeom>
          </p:spPr>
        </p:pic>
      </p:grpSp>
    </p:spTree>
    <p:extLst>
      <p:ext uri="{BB962C8B-B14F-4D97-AF65-F5344CB8AC3E}">
        <p14:creationId xmlns:p14="http://schemas.microsoft.com/office/powerpoint/2010/main" val="4200393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65238"/>
          </a:xfrm>
          <a:solidFill>
            <a:srgbClr val="302A7E"/>
          </a:solidFill>
        </p:spPr>
        <p:txBody>
          <a:bodyPr>
            <a:normAutofit/>
          </a:bodyPr>
          <a:lstStyle/>
          <a:p>
            <a:pPr algn="ctr"/>
            <a:r>
              <a:rPr lang="en-US" sz="4400" i="0" dirty="0">
                <a:solidFill>
                  <a:schemeClr val="bg1"/>
                </a:solidFill>
              </a:rPr>
              <a:t>6. Inequalities: leave no one behind</a:t>
            </a:r>
          </a:p>
        </p:txBody>
      </p:sp>
      <p:sp>
        <p:nvSpPr>
          <p:cNvPr id="3" name="Content Placeholder 2"/>
          <p:cNvSpPr>
            <a:spLocks noGrp="1"/>
          </p:cNvSpPr>
          <p:nvPr>
            <p:ph idx="1"/>
          </p:nvPr>
        </p:nvSpPr>
        <p:spPr>
          <a:xfrm>
            <a:off x="628650" y="1825625"/>
            <a:ext cx="4236135" cy="4351338"/>
          </a:xfrm>
        </p:spPr>
        <p:txBody>
          <a:bodyPr>
            <a:normAutofit/>
          </a:bodyPr>
          <a:lstStyle/>
          <a:p>
            <a:r>
              <a:rPr lang="en-US" sz="3600" dirty="0"/>
              <a:t>For persons with disabilities</a:t>
            </a:r>
          </a:p>
          <a:p>
            <a:r>
              <a:rPr lang="en-US" sz="3600" dirty="0"/>
              <a:t>Women and disadvantaged groups</a:t>
            </a:r>
          </a:p>
          <a:p>
            <a:r>
              <a:rPr lang="en-US" sz="3600" dirty="0"/>
              <a:t>People in remote areas</a:t>
            </a:r>
          </a:p>
        </p:txBody>
      </p:sp>
      <p:pic>
        <p:nvPicPr>
          <p:cNvPr id="5" name="Picture 4">
            <a:extLst>
              <a:ext uri="{FF2B5EF4-FFF2-40B4-BE49-F238E27FC236}">
                <a16:creationId xmlns:a16="http://schemas.microsoft.com/office/drawing/2014/main" id="{496BB14A-C8CE-4674-9FCF-ACD3510F743F}"/>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480560" y="2293607"/>
            <a:ext cx="4422038" cy="2948025"/>
          </a:xfrm>
          <a:prstGeom prst="rect">
            <a:avLst/>
          </a:prstGeom>
        </p:spPr>
      </p:pic>
      <p:sp>
        <p:nvSpPr>
          <p:cNvPr id="6" name="TextBox 5">
            <a:extLst>
              <a:ext uri="{FF2B5EF4-FFF2-40B4-BE49-F238E27FC236}">
                <a16:creationId xmlns:a16="http://schemas.microsoft.com/office/drawing/2014/main" id="{E092759A-7718-4AC9-98A6-9786DE5B7123}"/>
              </a:ext>
            </a:extLst>
          </p:cNvPr>
          <p:cNvSpPr txBox="1"/>
          <p:nvPr/>
        </p:nvSpPr>
        <p:spPr>
          <a:xfrm>
            <a:off x="5800954" y="5241632"/>
            <a:ext cx="4016045" cy="215444"/>
          </a:xfrm>
          <a:prstGeom prst="rect">
            <a:avLst/>
          </a:prstGeom>
          <a:noFill/>
        </p:spPr>
        <p:txBody>
          <a:bodyPr wrap="square">
            <a:spAutoFit/>
          </a:bodyPr>
          <a:lstStyle/>
          <a:p>
            <a:r>
              <a:rPr lang="en-US" sz="800" b="0" i="0" dirty="0">
                <a:solidFill>
                  <a:srgbClr val="959595"/>
                </a:solidFill>
                <a:effectLst/>
                <a:latin typeface="Arial" panose="020B0604020202020204" pitchFamily="34" charset="0"/>
              </a:rPr>
              <a:t>Policy by </a:t>
            </a:r>
            <a:r>
              <a:rPr lang="en-US" sz="800" b="0" i="0" u="none" strike="noStrike" dirty="0">
                <a:solidFill>
                  <a:srgbClr val="337AB7"/>
                </a:solidFill>
                <a:effectLst/>
                <a:latin typeface="Arial" panose="020B0604020202020204" pitchFamily="34" charset="0"/>
                <a:hlinkClick r:id="rId3"/>
              </a:rPr>
              <a:t>Nick </a:t>
            </a:r>
            <a:r>
              <a:rPr lang="en-US" sz="800" b="0" i="0" u="none" strike="noStrike" dirty="0" err="1">
                <a:solidFill>
                  <a:srgbClr val="337AB7"/>
                </a:solidFill>
                <a:effectLst/>
                <a:latin typeface="Arial" panose="020B0604020202020204" pitchFamily="34" charset="0"/>
                <a:hlinkClick r:id="rId3"/>
              </a:rPr>
              <a:t>Youngson</a:t>
            </a:r>
            <a:r>
              <a:rPr lang="en-US" sz="800" b="0" i="0" dirty="0">
                <a:solidFill>
                  <a:srgbClr val="959595"/>
                </a:solidFill>
                <a:effectLst/>
                <a:latin typeface="Arial" panose="020B0604020202020204" pitchFamily="34" charset="0"/>
              </a:rPr>
              <a:t> </a:t>
            </a:r>
            <a:r>
              <a:rPr lang="en-US" sz="800" b="0" i="0" u="none" strike="noStrike" dirty="0">
                <a:solidFill>
                  <a:srgbClr val="337AB7"/>
                </a:solidFill>
                <a:effectLst/>
                <a:latin typeface="Arial" panose="020B0604020202020204" pitchFamily="34" charset="0"/>
                <a:hlinkClick r:id="rId4"/>
              </a:rPr>
              <a:t>CC BY-SA 3.0</a:t>
            </a:r>
            <a:r>
              <a:rPr lang="en-US" sz="800" b="0" i="0" dirty="0">
                <a:solidFill>
                  <a:srgbClr val="959595"/>
                </a:solidFill>
                <a:effectLst/>
                <a:latin typeface="Arial" panose="020B0604020202020204" pitchFamily="34" charset="0"/>
              </a:rPr>
              <a:t> </a:t>
            </a:r>
            <a:r>
              <a:rPr lang="en-US" sz="800" b="0" i="0" u="none" strike="noStrike" dirty="0">
                <a:solidFill>
                  <a:srgbClr val="337AB7"/>
                </a:solidFill>
                <a:effectLst/>
                <a:latin typeface="Arial" panose="020B0604020202020204" pitchFamily="34" charset="0"/>
                <a:hlinkClick r:id="rId5"/>
              </a:rPr>
              <a:t>Alpha Stock Images</a:t>
            </a:r>
            <a:endParaRPr lang="en-CA" sz="800" dirty="0"/>
          </a:p>
        </p:txBody>
      </p:sp>
    </p:spTree>
    <p:extLst>
      <p:ext uri="{BB962C8B-B14F-4D97-AF65-F5344CB8AC3E}">
        <p14:creationId xmlns:p14="http://schemas.microsoft.com/office/powerpoint/2010/main" val="383245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D14EA65-7E47-46AF-A215-E6E77704B8CB}"/>
              </a:ext>
            </a:extLst>
          </p:cNvPr>
          <p:cNvSpPr>
            <a:spLocks noGrp="1"/>
          </p:cNvSpPr>
          <p:nvPr>
            <p:ph type="body" idx="1"/>
          </p:nvPr>
        </p:nvSpPr>
        <p:spPr>
          <a:xfrm>
            <a:off x="530454" y="2453246"/>
            <a:ext cx="3868340" cy="823912"/>
          </a:xfrm>
        </p:spPr>
        <p:txBody>
          <a:bodyPr>
            <a:normAutofit/>
          </a:bodyPr>
          <a:lstStyle/>
          <a:p>
            <a:r>
              <a:rPr lang="en-US" sz="3200" dirty="0">
                <a:latin typeface="Abadi"/>
              </a:rPr>
              <a:t>Typical Approach:</a:t>
            </a:r>
          </a:p>
          <a:p>
            <a:endParaRPr lang="en-CA" dirty="0"/>
          </a:p>
        </p:txBody>
      </p:sp>
      <p:sp>
        <p:nvSpPr>
          <p:cNvPr id="3" name="Content Placeholder 2">
            <a:extLst>
              <a:ext uri="{FF2B5EF4-FFF2-40B4-BE49-F238E27FC236}">
                <a16:creationId xmlns:a16="http://schemas.microsoft.com/office/drawing/2014/main" id="{DAB1C7D7-EEAA-46B9-B7A7-6864F7102315}"/>
              </a:ext>
            </a:extLst>
          </p:cNvPr>
          <p:cNvSpPr>
            <a:spLocks noGrp="1"/>
          </p:cNvSpPr>
          <p:nvPr>
            <p:ph sz="half" idx="2"/>
          </p:nvPr>
        </p:nvSpPr>
        <p:spPr>
          <a:xfrm>
            <a:off x="212174" y="2515667"/>
            <a:ext cx="3868340" cy="3684588"/>
          </a:xfrm>
        </p:spPr>
        <p:txBody>
          <a:bodyPr vert="horz" lIns="68580" tIns="34290" rIns="68580" bIns="34290" rtlCol="0" anchor="t">
            <a:normAutofit/>
          </a:bodyPr>
          <a:lstStyle/>
          <a:p>
            <a:pPr marL="0" indent="0">
              <a:buNone/>
            </a:pPr>
            <a:endParaRPr lang="en-US" sz="2700" u="sng" dirty="0">
              <a:latin typeface="Abadi"/>
            </a:endParaRPr>
          </a:p>
          <a:p>
            <a:r>
              <a:rPr lang="en-US" sz="2700" dirty="0">
                <a:latin typeface="+mj-lt"/>
              </a:rPr>
              <a:t>Skills /Competencies</a:t>
            </a:r>
            <a:endParaRPr lang="en-US" sz="2700" dirty="0">
              <a:latin typeface="+mj-lt"/>
              <a:cs typeface="Calibri Light"/>
            </a:endParaRPr>
          </a:p>
          <a:p>
            <a:r>
              <a:rPr lang="en-US" sz="2700" dirty="0">
                <a:latin typeface="+mj-lt"/>
              </a:rPr>
              <a:t>Employability and Entrepreneurship</a:t>
            </a:r>
          </a:p>
          <a:p>
            <a:r>
              <a:rPr lang="en-US" sz="2700" dirty="0">
                <a:latin typeface="+mj-lt"/>
              </a:rPr>
              <a:t>Achievement</a:t>
            </a:r>
          </a:p>
        </p:txBody>
      </p:sp>
      <p:sp>
        <p:nvSpPr>
          <p:cNvPr id="14" name="Text Placeholder 13">
            <a:extLst>
              <a:ext uri="{FF2B5EF4-FFF2-40B4-BE49-F238E27FC236}">
                <a16:creationId xmlns:a16="http://schemas.microsoft.com/office/drawing/2014/main" id="{384BECD9-6ACD-4B61-B34B-74C9A00AC17B}"/>
              </a:ext>
            </a:extLst>
          </p:cNvPr>
          <p:cNvSpPr>
            <a:spLocks noGrp="1"/>
          </p:cNvSpPr>
          <p:nvPr>
            <p:ph type="body" sz="quarter" idx="3"/>
          </p:nvPr>
        </p:nvSpPr>
        <p:spPr>
          <a:xfrm>
            <a:off x="4188089" y="2453246"/>
            <a:ext cx="4769511" cy="823912"/>
          </a:xfrm>
        </p:spPr>
        <p:txBody>
          <a:bodyPr>
            <a:normAutofit/>
          </a:bodyPr>
          <a:lstStyle/>
          <a:p>
            <a:r>
              <a:rPr lang="en-US" sz="3000" dirty="0">
                <a:latin typeface="Abadi"/>
              </a:rPr>
              <a:t>Transformative Approach: </a:t>
            </a:r>
            <a:endParaRPr lang="en-US" sz="3000" dirty="0">
              <a:latin typeface="Abadi" panose="020B0604020104020204" pitchFamily="34" charset="0"/>
            </a:endParaRPr>
          </a:p>
          <a:p>
            <a:endParaRPr lang="en-CA" dirty="0"/>
          </a:p>
        </p:txBody>
      </p:sp>
      <p:sp>
        <p:nvSpPr>
          <p:cNvPr id="6" name="Content Placeholder 5">
            <a:extLst>
              <a:ext uri="{FF2B5EF4-FFF2-40B4-BE49-F238E27FC236}">
                <a16:creationId xmlns:a16="http://schemas.microsoft.com/office/drawing/2014/main" id="{2ADBC5A0-A856-4B69-9289-76F5077BD48A}"/>
              </a:ext>
            </a:extLst>
          </p:cNvPr>
          <p:cNvSpPr>
            <a:spLocks noGrp="1"/>
          </p:cNvSpPr>
          <p:nvPr>
            <p:ph sz="quarter" idx="4"/>
          </p:nvPr>
        </p:nvSpPr>
        <p:spPr>
          <a:xfrm>
            <a:off x="4812720" y="2514905"/>
            <a:ext cx="4328450" cy="3684588"/>
          </a:xfrm>
        </p:spPr>
        <p:txBody>
          <a:bodyPr vert="horz" lIns="68580" tIns="34290" rIns="68580" bIns="34290" rtlCol="0" anchor="t">
            <a:normAutofit/>
          </a:bodyPr>
          <a:lstStyle/>
          <a:p>
            <a:pPr marL="0" indent="0">
              <a:buNone/>
            </a:pPr>
            <a:endParaRPr lang="en-US" sz="2700" dirty="0">
              <a:latin typeface="Abadi"/>
            </a:endParaRPr>
          </a:p>
          <a:p>
            <a:r>
              <a:rPr lang="en-US" sz="2700" dirty="0">
                <a:latin typeface="+mj-lt"/>
              </a:rPr>
              <a:t>Empowerment for Change</a:t>
            </a:r>
            <a:endParaRPr lang="en-US" sz="2700" dirty="0">
              <a:latin typeface="+mj-lt"/>
              <a:cs typeface="Calibri Light"/>
            </a:endParaRPr>
          </a:p>
          <a:p>
            <a:r>
              <a:rPr lang="en-US" sz="2700" dirty="0">
                <a:latin typeface="+mj-lt"/>
              </a:rPr>
              <a:t>Environmental Conservation and Global Citizenship</a:t>
            </a:r>
            <a:endParaRPr lang="en-US" sz="2700" dirty="0">
              <a:latin typeface="+mj-lt"/>
              <a:cs typeface="Calibri Light"/>
            </a:endParaRPr>
          </a:p>
          <a:p>
            <a:r>
              <a:rPr lang="en-US" sz="2700" dirty="0">
                <a:latin typeface="+mj-lt"/>
              </a:rPr>
              <a:t>Accomplishment</a:t>
            </a:r>
            <a:endParaRPr lang="en-IN" sz="2700" dirty="0">
              <a:latin typeface="+mj-lt"/>
            </a:endParaRPr>
          </a:p>
        </p:txBody>
      </p:sp>
      <p:sp>
        <p:nvSpPr>
          <p:cNvPr id="5" name="Arrow: Right 4">
            <a:extLst>
              <a:ext uri="{FF2B5EF4-FFF2-40B4-BE49-F238E27FC236}">
                <a16:creationId xmlns:a16="http://schemas.microsoft.com/office/drawing/2014/main" id="{EE47870E-84EF-46B2-882E-F74435EED128}"/>
              </a:ext>
            </a:extLst>
          </p:cNvPr>
          <p:cNvSpPr/>
          <p:nvPr/>
        </p:nvSpPr>
        <p:spPr>
          <a:xfrm>
            <a:off x="3545085" y="3019529"/>
            <a:ext cx="1087916" cy="364934"/>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7" name="Arrow: Right 6">
            <a:extLst>
              <a:ext uri="{FF2B5EF4-FFF2-40B4-BE49-F238E27FC236}">
                <a16:creationId xmlns:a16="http://schemas.microsoft.com/office/drawing/2014/main" id="{DF740231-F1EB-40A4-977E-92FAC4FB0BCC}"/>
              </a:ext>
            </a:extLst>
          </p:cNvPr>
          <p:cNvSpPr/>
          <p:nvPr/>
        </p:nvSpPr>
        <p:spPr>
          <a:xfrm>
            <a:off x="3207694" y="3570464"/>
            <a:ext cx="1425307" cy="364934"/>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8" name="Arrow: Right 7">
            <a:extLst>
              <a:ext uri="{FF2B5EF4-FFF2-40B4-BE49-F238E27FC236}">
                <a16:creationId xmlns:a16="http://schemas.microsoft.com/office/drawing/2014/main" id="{20E466FF-300D-4281-A39A-03014F0937F2}"/>
              </a:ext>
            </a:extLst>
          </p:cNvPr>
          <p:cNvSpPr/>
          <p:nvPr/>
        </p:nvSpPr>
        <p:spPr>
          <a:xfrm>
            <a:off x="2691279" y="4357199"/>
            <a:ext cx="1941722" cy="364934"/>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9" name="Title 1">
            <a:extLst>
              <a:ext uri="{FF2B5EF4-FFF2-40B4-BE49-F238E27FC236}">
                <a16:creationId xmlns:a16="http://schemas.microsoft.com/office/drawing/2014/main" id="{B8632CB8-F9E9-4085-89CC-16FA66564D63}"/>
              </a:ext>
            </a:extLst>
          </p:cNvPr>
          <p:cNvSpPr txBox="1">
            <a:spLocks/>
          </p:cNvSpPr>
          <p:nvPr/>
        </p:nvSpPr>
        <p:spPr>
          <a:xfrm>
            <a:off x="0" y="0"/>
            <a:ext cx="9144000" cy="1265238"/>
          </a:xfrm>
          <a:prstGeom prst="rect">
            <a:avLst/>
          </a:prstGeom>
          <a:solidFill>
            <a:srgbClr val="302A7E"/>
          </a:solidFill>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400" dirty="0">
                <a:solidFill>
                  <a:schemeClr val="bg1"/>
                </a:solidFill>
              </a:rPr>
              <a:t>Flexibility for a </a:t>
            </a:r>
            <a:r>
              <a:rPr lang="en-US" sz="4400">
                <a:solidFill>
                  <a:schemeClr val="bg1"/>
                </a:solidFill>
              </a:rPr>
              <a:t>transformed future</a:t>
            </a:r>
            <a:endParaRPr lang="en-US" sz="4400" dirty="0">
              <a:solidFill>
                <a:schemeClr val="bg1"/>
              </a:solidFill>
            </a:endParaRPr>
          </a:p>
        </p:txBody>
      </p:sp>
    </p:spTree>
    <p:extLst>
      <p:ext uri="{BB962C8B-B14F-4D97-AF65-F5344CB8AC3E}">
        <p14:creationId xmlns:p14="http://schemas.microsoft.com/office/powerpoint/2010/main" val="267082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8" y="947739"/>
            <a:ext cx="7886700" cy="2852737"/>
          </a:xfrm>
        </p:spPr>
        <p:txBody>
          <a:bodyPr>
            <a:normAutofit/>
          </a:bodyPr>
          <a:lstStyle/>
          <a:p>
            <a:r>
              <a:rPr lang="en-US" sz="11500" dirty="0"/>
              <a:t>Thank you</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2627" y="3644210"/>
            <a:ext cx="989222" cy="1277620"/>
          </a:xfrm>
          <a:prstGeom prst="rect">
            <a:avLst/>
          </a:prstGeom>
        </p:spPr>
      </p:pic>
      <p:sp>
        <p:nvSpPr>
          <p:cNvPr id="3" name="TextBox 2">
            <a:extLst>
              <a:ext uri="{FF2B5EF4-FFF2-40B4-BE49-F238E27FC236}">
                <a16:creationId xmlns:a16="http://schemas.microsoft.com/office/drawing/2014/main" id="{A691070D-2381-40E2-9CA2-F28E0554A16C}"/>
              </a:ext>
            </a:extLst>
          </p:cNvPr>
          <p:cNvSpPr txBox="1"/>
          <p:nvPr/>
        </p:nvSpPr>
        <p:spPr>
          <a:xfrm>
            <a:off x="3271838" y="4994683"/>
            <a:ext cx="2590800" cy="584775"/>
          </a:xfrm>
          <a:prstGeom prst="rect">
            <a:avLst/>
          </a:prstGeom>
          <a:noFill/>
        </p:spPr>
        <p:txBody>
          <a:bodyPr wrap="square" rtlCol="0">
            <a:spAutoFit/>
          </a:bodyPr>
          <a:lstStyle/>
          <a:p>
            <a:pPr algn="ctr"/>
            <a:r>
              <a:rPr lang="en-US" sz="3200" dirty="0">
                <a:solidFill>
                  <a:schemeClr val="bg1"/>
                </a:solidFill>
              </a:rPr>
              <a:t>www.col.org</a:t>
            </a:r>
            <a:endParaRPr lang="en-CA" sz="3200" dirty="0">
              <a:solidFill>
                <a:schemeClr val="bg1"/>
              </a:solidFill>
            </a:endParaRPr>
          </a:p>
        </p:txBody>
      </p:sp>
      <p:pic>
        <p:nvPicPr>
          <p:cNvPr id="4" name="Picture 3" descr="A drawing of a face&#10;&#10;Description automatically generated">
            <a:extLst>
              <a:ext uri="{FF2B5EF4-FFF2-40B4-BE49-F238E27FC236}">
                <a16:creationId xmlns:a16="http://schemas.microsoft.com/office/drawing/2014/main" id="{E29EFE56-0EB4-4D4D-8D68-F022CAF597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2714" y="6067505"/>
            <a:ext cx="1227411" cy="429442"/>
          </a:xfrm>
          <a:prstGeom prst="rect">
            <a:avLst/>
          </a:prstGeom>
        </p:spPr>
      </p:pic>
      <p:sp>
        <p:nvSpPr>
          <p:cNvPr id="8" name="TextBox 7">
            <a:extLst>
              <a:ext uri="{FF2B5EF4-FFF2-40B4-BE49-F238E27FC236}">
                <a16:creationId xmlns:a16="http://schemas.microsoft.com/office/drawing/2014/main" id="{DFD03428-3559-40D0-96D0-796D971AF7A8}"/>
              </a:ext>
            </a:extLst>
          </p:cNvPr>
          <p:cNvSpPr txBox="1"/>
          <p:nvPr/>
        </p:nvSpPr>
        <p:spPr>
          <a:xfrm>
            <a:off x="2075364" y="6067506"/>
            <a:ext cx="6858000" cy="430887"/>
          </a:xfrm>
          <a:prstGeom prst="rect">
            <a:avLst/>
          </a:prstGeom>
          <a:noFill/>
        </p:spPr>
        <p:txBody>
          <a:bodyPr wrap="square" rtlCol="0">
            <a:spAutoFit/>
          </a:bodyPr>
          <a:lstStyle/>
          <a:p>
            <a:pPr fontAlgn="base">
              <a:spcBef>
                <a:spcPct val="0"/>
              </a:spcBef>
              <a:spcAft>
                <a:spcPct val="0"/>
              </a:spcAft>
            </a:pPr>
            <a:r>
              <a:rPr lang="en-US" sz="1100" dirty="0">
                <a:solidFill>
                  <a:prstClr val="white"/>
                </a:solidFill>
                <a:latin typeface="Arial" charset="0"/>
              </a:rPr>
              <a:t>The contents of this presentation, except logos/ graphics which are property of the respective owners, is made available under </a:t>
            </a:r>
            <a:r>
              <a:rPr lang="en-US" sz="1100" dirty="0">
                <a:solidFill>
                  <a:prstClr val="white"/>
                </a:solidFill>
                <a:latin typeface="Arial" charset="0"/>
                <a:hlinkClick r:id="rId4">
                  <a:extLst>
                    <a:ext uri="{A12FA001-AC4F-418D-AE19-62706E023703}">
                      <ahyp:hlinkClr xmlns:ahyp="http://schemas.microsoft.com/office/drawing/2018/hyperlinkcolor" val="tx"/>
                    </a:ext>
                  </a:extLst>
                </a:hlinkClick>
              </a:rPr>
              <a:t>Attribution-</a:t>
            </a:r>
            <a:r>
              <a:rPr lang="en-US" sz="1100" dirty="0" err="1">
                <a:solidFill>
                  <a:prstClr val="white"/>
                </a:solidFill>
                <a:latin typeface="Arial" charset="0"/>
                <a:hlinkClick r:id="rId4">
                  <a:extLst>
                    <a:ext uri="{A12FA001-AC4F-418D-AE19-62706E023703}">
                      <ahyp:hlinkClr xmlns:ahyp="http://schemas.microsoft.com/office/drawing/2018/hyperlinkcolor" val="tx"/>
                    </a:ext>
                  </a:extLst>
                </a:hlinkClick>
              </a:rPr>
              <a:t>ShareAlike</a:t>
            </a:r>
            <a:r>
              <a:rPr lang="en-US" sz="1100" dirty="0">
                <a:solidFill>
                  <a:prstClr val="white"/>
                </a:solidFill>
                <a:latin typeface="Arial" charset="0"/>
                <a:hlinkClick r:id="rId4">
                  <a:extLst>
                    <a:ext uri="{A12FA001-AC4F-418D-AE19-62706E023703}">
                      <ahyp:hlinkClr xmlns:ahyp="http://schemas.microsoft.com/office/drawing/2018/hyperlinkcolor" val="tx"/>
                    </a:ext>
                  </a:extLst>
                </a:hlinkClick>
              </a:rPr>
              <a:t> 4.0 International (CC BY-SA 4.0)</a:t>
            </a:r>
            <a:r>
              <a:rPr lang="en-US" sz="1100" dirty="0">
                <a:solidFill>
                  <a:prstClr val="white"/>
                </a:solidFill>
                <a:latin typeface="Arial" charset="0"/>
              </a:rPr>
              <a:t>. </a:t>
            </a:r>
            <a:endParaRPr lang="en-CA" sz="1100" dirty="0">
              <a:solidFill>
                <a:prstClr val="white"/>
              </a:solidFill>
              <a:latin typeface="Arial" charset="0"/>
            </a:endParaRPr>
          </a:p>
        </p:txBody>
      </p:sp>
    </p:spTree>
    <p:extLst>
      <p:ext uri="{BB962C8B-B14F-4D97-AF65-F5344CB8AC3E}">
        <p14:creationId xmlns:p14="http://schemas.microsoft.com/office/powerpoint/2010/main" val="3166594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AAB08-C986-4CAA-B451-EC9FAA0FCCFB}"/>
              </a:ext>
            </a:extLst>
          </p:cNvPr>
          <p:cNvSpPr>
            <a:spLocks noGrp="1"/>
          </p:cNvSpPr>
          <p:nvPr>
            <p:ph type="title"/>
          </p:nvPr>
        </p:nvSpPr>
        <p:spPr/>
        <p:txBody>
          <a:bodyPr/>
          <a:lstStyle/>
          <a:p>
            <a:r>
              <a:rPr lang="en-CA" dirty="0"/>
              <a:t>Issues during Covid-19</a:t>
            </a:r>
          </a:p>
        </p:txBody>
      </p:sp>
    </p:spTree>
    <p:extLst>
      <p:ext uri="{BB962C8B-B14F-4D97-AF65-F5344CB8AC3E}">
        <p14:creationId xmlns:p14="http://schemas.microsoft.com/office/powerpoint/2010/main" val="4086372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05158DA-E1E3-4FFB-99CE-B031F0AA107B}"/>
              </a:ext>
            </a:extLst>
          </p:cNvPr>
          <p:cNvSpPr txBox="1">
            <a:spLocks noGrp="1"/>
          </p:cNvSpPr>
          <p:nvPr>
            <p:ph type="title"/>
          </p:nvPr>
        </p:nvSpPr>
        <p:spPr>
          <a:xfrm>
            <a:off x="442170" y="856180"/>
            <a:ext cx="3420438" cy="1128068"/>
          </a:xfrm>
        </p:spPr>
        <p:txBody>
          <a:bodyPr anchor="ctr">
            <a:normAutofit/>
          </a:bodyPr>
          <a:lstStyle/>
          <a:p>
            <a:pPr lvl="0"/>
            <a:r>
              <a:rPr lang="en-US" sz="3500"/>
              <a:t>COVID19 and Education</a:t>
            </a:r>
            <a:endParaRPr lang="en-CA" sz="3500"/>
          </a:p>
        </p:txBody>
      </p:sp>
      <p:grpSp>
        <p:nvGrpSpPr>
          <p:cNvPr id="11" name="Group 10">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266396" cy="673460"/>
            <a:chOff x="0" y="823811"/>
            <a:chExt cx="355196" cy="673460"/>
          </a:xfrm>
        </p:grpSpPr>
        <p:sp>
          <p:nvSpPr>
            <p:cNvPr id="12" name="Rectangle 1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98813" y="2090569"/>
            <a:ext cx="32232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A4105EB-A8C8-4BC0-A189-F92DAE612982}"/>
              </a:ext>
            </a:extLst>
          </p:cNvPr>
          <p:cNvSpPr txBox="1">
            <a:spLocks noGrp="1"/>
          </p:cNvSpPr>
          <p:nvPr>
            <p:ph idx="1"/>
          </p:nvPr>
        </p:nvSpPr>
        <p:spPr>
          <a:xfrm>
            <a:off x="443039" y="2330505"/>
            <a:ext cx="3419569" cy="3979585"/>
          </a:xfrm>
        </p:spPr>
        <p:txBody>
          <a:bodyPr anchor="ctr">
            <a:normAutofit/>
          </a:bodyPr>
          <a:lstStyle/>
          <a:p>
            <a:pPr marL="355600" indent="-355600"/>
            <a:r>
              <a:rPr lang="en-US" dirty="0">
                <a:latin typeface="Georgia" panose="02040502050405020303" pitchFamily="18" charset="0"/>
              </a:rPr>
              <a:t>Technology</a:t>
            </a:r>
          </a:p>
          <a:p>
            <a:pPr marL="355600" indent="-355600"/>
            <a:r>
              <a:rPr lang="en-US" dirty="0">
                <a:latin typeface="Georgia" panose="02040502050405020303" pitchFamily="18" charset="0"/>
              </a:rPr>
              <a:t>Teacher Capacities</a:t>
            </a:r>
          </a:p>
          <a:p>
            <a:pPr marL="355600" indent="-355600"/>
            <a:r>
              <a:rPr lang="en-US" dirty="0">
                <a:latin typeface="Georgia" panose="02040502050405020303" pitchFamily="18" charset="0"/>
              </a:rPr>
              <a:t>Inequalities</a:t>
            </a:r>
          </a:p>
          <a:p>
            <a:pPr lvl="0"/>
            <a:endParaRPr lang="en-CA" sz="1700" dirty="0"/>
          </a:p>
        </p:txBody>
      </p:sp>
      <p:sp>
        <p:nvSpPr>
          <p:cNvPr id="17" name="Rectangle 1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23252" y="0"/>
            <a:ext cx="112074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4357" y="513853"/>
            <a:ext cx="4507025"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6" descr="A close up of a flower&#10;&#10;Description automatically generated">
            <a:extLst>
              <a:ext uri="{FF2B5EF4-FFF2-40B4-BE49-F238E27FC236}">
                <a16:creationId xmlns:a16="http://schemas.microsoft.com/office/drawing/2014/main" id="{BF41E46E-7867-4B23-89D1-0C802BB1B137}"/>
              </a:ext>
            </a:extLst>
          </p:cNvPr>
          <p:cNvPicPr>
            <a:picLocks noChangeAspect="1"/>
          </p:cNvPicPr>
          <p:nvPr/>
        </p:nvPicPr>
        <p:blipFill rotWithShape="1">
          <a:blip r:embed="rId3"/>
          <a:srcRect l="29278" r="27203" b="2"/>
          <a:stretch/>
        </p:blipFill>
        <p:spPr>
          <a:xfrm>
            <a:off x="4483341" y="799352"/>
            <a:ext cx="4069057" cy="5259296"/>
          </a:xfrm>
          <a:prstGeom prst="rect">
            <a:avLst/>
          </a:prstGeom>
          <a:noFill/>
        </p:spPr>
      </p:pic>
    </p:spTree>
    <p:extLst>
      <p:ext uri="{BB962C8B-B14F-4D97-AF65-F5344CB8AC3E}">
        <p14:creationId xmlns:p14="http://schemas.microsoft.com/office/powerpoint/2010/main" val="123170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F70BBFA-D36B-4266-B1B9-13C6347FF866}"/>
              </a:ext>
            </a:extLst>
          </p:cNvPr>
          <p:cNvSpPr>
            <a:spLocks noGrp="1"/>
          </p:cNvSpPr>
          <p:nvPr>
            <p:ph idx="4294967295"/>
          </p:nvPr>
        </p:nvSpPr>
        <p:spPr>
          <a:xfrm>
            <a:off x="304797" y="2057400"/>
            <a:ext cx="4362454" cy="3429000"/>
          </a:xfrm>
        </p:spPr>
        <p:txBody>
          <a:bodyPr/>
          <a:lstStyle/>
          <a:p>
            <a:r>
              <a:rPr lang="en-US" dirty="0"/>
              <a:t>16% undergraduates did not have access to internet for half the time</a:t>
            </a:r>
          </a:p>
          <a:p>
            <a:r>
              <a:rPr lang="en-US" dirty="0"/>
              <a:t>60% of low-income students did not have a private place to study</a:t>
            </a:r>
          </a:p>
          <a:p>
            <a:endParaRPr lang="en-US" dirty="0"/>
          </a:p>
          <a:p>
            <a:endParaRPr lang="en-US" dirty="0"/>
          </a:p>
        </p:txBody>
      </p:sp>
      <p:sp>
        <p:nvSpPr>
          <p:cNvPr id="3" name="Title 2">
            <a:extLst>
              <a:ext uri="{FF2B5EF4-FFF2-40B4-BE49-F238E27FC236}">
                <a16:creationId xmlns:a16="http://schemas.microsoft.com/office/drawing/2014/main" id="{023C6520-778E-4FE5-B031-33F9B0005312}"/>
              </a:ext>
            </a:extLst>
          </p:cNvPr>
          <p:cNvSpPr>
            <a:spLocks noGrp="1"/>
          </p:cNvSpPr>
          <p:nvPr>
            <p:ph type="title"/>
          </p:nvPr>
        </p:nvSpPr>
        <p:spPr/>
        <p:txBody>
          <a:bodyPr/>
          <a:lstStyle/>
          <a:p>
            <a:r>
              <a:rPr lang="en-US" dirty="0"/>
              <a:t>1 Technology issues: Stanford University</a:t>
            </a:r>
            <a:endParaRPr lang="en-CA" dirty="0"/>
          </a:p>
        </p:txBody>
      </p:sp>
      <p:sp>
        <p:nvSpPr>
          <p:cNvPr id="5" name="TextBox 4">
            <a:extLst>
              <a:ext uri="{FF2B5EF4-FFF2-40B4-BE49-F238E27FC236}">
                <a16:creationId xmlns:a16="http://schemas.microsoft.com/office/drawing/2014/main" id="{C73201A0-CD33-42F2-9179-CE336D803C58}"/>
              </a:ext>
            </a:extLst>
          </p:cNvPr>
          <p:cNvSpPr txBox="1"/>
          <p:nvPr/>
        </p:nvSpPr>
        <p:spPr>
          <a:xfrm>
            <a:off x="473069" y="5611498"/>
            <a:ext cx="7394580" cy="219291"/>
          </a:xfrm>
          <a:prstGeom prst="rect">
            <a:avLst/>
          </a:prstGeom>
          <a:noFill/>
        </p:spPr>
        <p:txBody>
          <a:bodyPr wrap="square">
            <a:spAutoFit/>
          </a:bodyPr>
          <a:lstStyle/>
          <a:p>
            <a:pPr defTabSz="685800"/>
            <a:r>
              <a:rPr lang="en-CA" sz="825" dirty="0">
                <a:solidFill>
                  <a:prstClr val="black"/>
                </a:solidFill>
                <a:latin typeface="Calibri" panose="020F0502020204030204"/>
              </a:rPr>
              <a:t>Source: </a:t>
            </a:r>
            <a:r>
              <a:rPr lang="en-CA" sz="825" dirty="0">
                <a:solidFill>
                  <a:prstClr val="black"/>
                </a:solidFill>
                <a:latin typeface="Calibri" panose="020F0502020204030204"/>
                <a:hlinkClick r:id="rId2"/>
              </a:rPr>
              <a:t>https://www.tonybates.ca/2020/08/30/lessons-from-stanford-universitys-move-to-remote-learning/</a:t>
            </a:r>
            <a:r>
              <a:rPr lang="en-CA" sz="825" dirty="0">
                <a:solidFill>
                  <a:prstClr val="black"/>
                </a:solidFill>
                <a:latin typeface="Calibri" panose="020F0502020204030204"/>
              </a:rPr>
              <a:t> </a:t>
            </a:r>
          </a:p>
        </p:txBody>
      </p:sp>
      <p:pic>
        <p:nvPicPr>
          <p:cNvPr id="7" name="Picture 6" descr="A large lawn in front of a house&#10;&#10;Description automatically generated">
            <a:extLst>
              <a:ext uri="{FF2B5EF4-FFF2-40B4-BE49-F238E27FC236}">
                <a16:creationId xmlns:a16="http://schemas.microsoft.com/office/drawing/2014/main" id="{57816DE8-B20A-49B4-8528-1F1E51304B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1932302"/>
            <a:ext cx="4389120" cy="3291840"/>
          </a:xfrm>
          <a:prstGeom prst="rect">
            <a:avLst/>
          </a:prstGeom>
        </p:spPr>
      </p:pic>
    </p:spTree>
    <p:extLst>
      <p:ext uri="{BB962C8B-B14F-4D97-AF65-F5344CB8AC3E}">
        <p14:creationId xmlns:p14="http://schemas.microsoft.com/office/powerpoint/2010/main" val="3567408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F70BBFA-D36B-4266-B1B9-13C6347FF866}"/>
              </a:ext>
            </a:extLst>
          </p:cNvPr>
          <p:cNvSpPr>
            <a:spLocks noGrp="1"/>
          </p:cNvSpPr>
          <p:nvPr>
            <p:ph idx="4294967295"/>
          </p:nvPr>
        </p:nvSpPr>
        <p:spPr>
          <a:xfrm>
            <a:off x="531568" y="1943977"/>
            <a:ext cx="3616150" cy="3429000"/>
          </a:xfrm>
        </p:spPr>
        <p:txBody>
          <a:bodyPr/>
          <a:lstStyle/>
          <a:p>
            <a:r>
              <a:rPr lang="en-US" dirty="0"/>
              <a:t>40% students indicated “unreliable connectivity</a:t>
            </a:r>
          </a:p>
          <a:p>
            <a:r>
              <a:rPr lang="en-US" dirty="0"/>
              <a:t>30% worried about cost of data</a:t>
            </a:r>
          </a:p>
          <a:p>
            <a:r>
              <a:rPr lang="en-US" dirty="0"/>
              <a:t>18% can’t access online classes at all.</a:t>
            </a:r>
          </a:p>
          <a:p>
            <a:endParaRPr lang="en-US" dirty="0"/>
          </a:p>
          <a:p>
            <a:endParaRPr lang="en-US" dirty="0"/>
          </a:p>
        </p:txBody>
      </p:sp>
      <p:sp>
        <p:nvSpPr>
          <p:cNvPr id="3" name="Title 2">
            <a:extLst>
              <a:ext uri="{FF2B5EF4-FFF2-40B4-BE49-F238E27FC236}">
                <a16:creationId xmlns:a16="http://schemas.microsoft.com/office/drawing/2014/main" id="{023C6520-778E-4FE5-B031-33F9B0005312}"/>
              </a:ext>
            </a:extLst>
          </p:cNvPr>
          <p:cNvSpPr>
            <a:spLocks noGrp="1"/>
          </p:cNvSpPr>
          <p:nvPr>
            <p:ph type="title"/>
          </p:nvPr>
        </p:nvSpPr>
        <p:spPr/>
        <p:txBody>
          <a:bodyPr/>
          <a:lstStyle/>
          <a:p>
            <a:r>
              <a:rPr lang="en-US" dirty="0"/>
              <a:t>University of Hyderabad</a:t>
            </a:r>
            <a:endParaRPr lang="en-CA" dirty="0"/>
          </a:p>
        </p:txBody>
      </p:sp>
      <p:sp>
        <p:nvSpPr>
          <p:cNvPr id="5" name="TextBox 4">
            <a:extLst>
              <a:ext uri="{FF2B5EF4-FFF2-40B4-BE49-F238E27FC236}">
                <a16:creationId xmlns:a16="http://schemas.microsoft.com/office/drawing/2014/main" id="{C73201A0-CD33-42F2-9179-CE336D803C58}"/>
              </a:ext>
            </a:extLst>
          </p:cNvPr>
          <p:cNvSpPr txBox="1"/>
          <p:nvPr/>
        </p:nvSpPr>
        <p:spPr>
          <a:xfrm>
            <a:off x="209720" y="6492874"/>
            <a:ext cx="8436846" cy="219291"/>
          </a:xfrm>
          <a:prstGeom prst="rect">
            <a:avLst/>
          </a:prstGeom>
          <a:noFill/>
        </p:spPr>
        <p:txBody>
          <a:bodyPr wrap="square">
            <a:spAutoFit/>
          </a:bodyPr>
          <a:lstStyle/>
          <a:p>
            <a:pPr defTabSz="685800"/>
            <a:r>
              <a:rPr lang="en-CA" sz="825" dirty="0">
                <a:solidFill>
                  <a:prstClr val="black"/>
                </a:solidFill>
                <a:latin typeface="Calibri" panose="020F0502020204030204"/>
              </a:rPr>
              <a:t>Source: </a:t>
            </a:r>
            <a:r>
              <a:rPr lang="en-CA" sz="825" dirty="0">
                <a:solidFill>
                  <a:prstClr val="black"/>
                </a:solidFill>
                <a:latin typeface="Calibri" panose="020F0502020204030204"/>
                <a:hlinkClick r:id="rId3"/>
              </a:rPr>
              <a:t>https://www.newindianexpress.com/cities/hyderabad/2020/apr/20/covid-19-lockdown-digital-divide-among-students-forces-university-of-hyderabad-to-drop-e-classes-2132571.html</a:t>
            </a:r>
            <a:r>
              <a:rPr lang="en-CA" sz="825" dirty="0">
                <a:solidFill>
                  <a:prstClr val="black"/>
                </a:solidFill>
                <a:latin typeface="Calibri" panose="020F0502020204030204"/>
              </a:rPr>
              <a:t> </a:t>
            </a:r>
          </a:p>
        </p:txBody>
      </p:sp>
      <p:pic>
        <p:nvPicPr>
          <p:cNvPr id="6" name="Picture 5">
            <a:extLst>
              <a:ext uri="{FF2B5EF4-FFF2-40B4-BE49-F238E27FC236}">
                <a16:creationId xmlns:a16="http://schemas.microsoft.com/office/drawing/2014/main" id="{BDD9EBBA-500F-4D59-85E7-3C225C0853D7}"/>
              </a:ext>
            </a:extLst>
          </p:cNvPr>
          <p:cNvPicPr>
            <a:picLocks noChangeAspect="1"/>
          </p:cNvPicPr>
          <p:nvPr/>
        </p:nvPicPr>
        <p:blipFill>
          <a:blip r:embed="rId4"/>
          <a:stretch>
            <a:fillRect/>
          </a:stretch>
        </p:blipFill>
        <p:spPr>
          <a:xfrm>
            <a:off x="4082150" y="1943977"/>
            <a:ext cx="5061850" cy="2891370"/>
          </a:xfrm>
          <a:prstGeom prst="rect">
            <a:avLst/>
          </a:prstGeom>
        </p:spPr>
      </p:pic>
    </p:spTree>
    <p:extLst>
      <p:ext uri="{BB962C8B-B14F-4D97-AF65-F5344CB8AC3E}">
        <p14:creationId xmlns:p14="http://schemas.microsoft.com/office/powerpoint/2010/main" val="3694127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158DA-E1E3-4FFB-99CE-B031F0AA107B}"/>
              </a:ext>
            </a:extLst>
          </p:cNvPr>
          <p:cNvSpPr txBox="1">
            <a:spLocks noGrp="1"/>
          </p:cNvSpPr>
          <p:nvPr>
            <p:ph type="title"/>
          </p:nvPr>
        </p:nvSpPr>
        <p:spPr/>
        <p:txBody>
          <a:bodyPr/>
          <a:lstStyle/>
          <a:p>
            <a:pPr lvl="0"/>
            <a:r>
              <a:rPr lang="en-US" dirty="0"/>
              <a:t>2. Teacher Capacities</a:t>
            </a:r>
            <a:endParaRPr lang="en-CA" dirty="0"/>
          </a:p>
        </p:txBody>
      </p:sp>
      <p:sp>
        <p:nvSpPr>
          <p:cNvPr id="5" name="Content Placeholder 4">
            <a:extLst>
              <a:ext uri="{FF2B5EF4-FFF2-40B4-BE49-F238E27FC236}">
                <a16:creationId xmlns:a16="http://schemas.microsoft.com/office/drawing/2014/main" id="{92E1B712-1AFF-4131-91BE-CF0987C22701}"/>
              </a:ext>
            </a:extLst>
          </p:cNvPr>
          <p:cNvSpPr>
            <a:spLocks noGrp="1"/>
          </p:cNvSpPr>
          <p:nvPr>
            <p:ph idx="1"/>
          </p:nvPr>
        </p:nvSpPr>
        <p:spPr>
          <a:xfrm>
            <a:off x="628650" y="1825625"/>
            <a:ext cx="3358134" cy="4351338"/>
          </a:xfrm>
        </p:spPr>
        <p:txBody>
          <a:bodyPr/>
          <a:lstStyle/>
          <a:p>
            <a:r>
              <a:rPr lang="en-US" dirty="0"/>
              <a:t>ICT for teaching and learning</a:t>
            </a:r>
          </a:p>
          <a:p>
            <a:r>
              <a:rPr lang="en-US" dirty="0"/>
              <a:t>Assessment of learning outcomes</a:t>
            </a:r>
          </a:p>
          <a:p>
            <a:r>
              <a:rPr lang="en-US" dirty="0"/>
              <a:t>Access to technology</a:t>
            </a:r>
            <a:endParaRPr lang="en-CA" dirty="0"/>
          </a:p>
        </p:txBody>
      </p:sp>
      <p:pic>
        <p:nvPicPr>
          <p:cNvPr id="9" name="Picture 8">
            <a:extLst>
              <a:ext uri="{FF2B5EF4-FFF2-40B4-BE49-F238E27FC236}">
                <a16:creationId xmlns:a16="http://schemas.microsoft.com/office/drawing/2014/main" id="{80C23E3D-065E-45C8-A1D2-72E7AAA9C6DE}"/>
              </a:ext>
            </a:extLst>
          </p:cNvPr>
          <p:cNvPicPr>
            <a:picLocks noChangeAspect="1"/>
          </p:cNvPicPr>
          <p:nvPr/>
        </p:nvPicPr>
        <p:blipFill>
          <a:blip r:embed="rId3"/>
          <a:stretch>
            <a:fillRect/>
          </a:stretch>
        </p:blipFill>
        <p:spPr>
          <a:xfrm>
            <a:off x="4056837" y="2317533"/>
            <a:ext cx="5087163" cy="3637040"/>
          </a:xfrm>
          <a:prstGeom prst="rect">
            <a:avLst/>
          </a:prstGeom>
        </p:spPr>
      </p:pic>
      <p:sp>
        <p:nvSpPr>
          <p:cNvPr id="13" name="TextBox 12">
            <a:extLst>
              <a:ext uri="{FF2B5EF4-FFF2-40B4-BE49-F238E27FC236}">
                <a16:creationId xmlns:a16="http://schemas.microsoft.com/office/drawing/2014/main" id="{514C1E42-A213-4A65-87A5-7063160BBB96}"/>
              </a:ext>
            </a:extLst>
          </p:cNvPr>
          <p:cNvSpPr txBox="1"/>
          <p:nvPr/>
        </p:nvSpPr>
        <p:spPr>
          <a:xfrm>
            <a:off x="4100728" y="5954573"/>
            <a:ext cx="4572000" cy="369332"/>
          </a:xfrm>
          <a:prstGeom prst="rect">
            <a:avLst/>
          </a:prstGeom>
          <a:noFill/>
        </p:spPr>
        <p:txBody>
          <a:bodyPr wrap="square">
            <a:spAutoFit/>
          </a:bodyPr>
          <a:lstStyle/>
          <a:p>
            <a:r>
              <a:rPr lang="en-CA" sz="900" dirty="0"/>
              <a:t>Source: </a:t>
            </a:r>
            <a:r>
              <a:rPr lang="en-CA" sz="900" dirty="0">
                <a:hlinkClick r:id="rId4"/>
              </a:rPr>
              <a:t>https://www.oecd.org/education/the-impact-of-covid-19-on-education-insights-education-at-a-glance-2020.pdf</a:t>
            </a:r>
            <a:r>
              <a:rPr lang="en-CA" sz="900" dirty="0"/>
              <a:t> </a:t>
            </a:r>
          </a:p>
        </p:txBody>
      </p:sp>
    </p:spTree>
    <p:extLst>
      <p:ext uri="{BB962C8B-B14F-4D97-AF65-F5344CB8AC3E}">
        <p14:creationId xmlns:p14="http://schemas.microsoft.com/office/powerpoint/2010/main" val="105590011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OL09-12 Powerpoint">
  <a:themeElements>
    <a:clrScheme name="Commonwealth of Learning">
      <a:dk1>
        <a:srgbClr val="463688"/>
      </a:dk1>
      <a:lt1>
        <a:srgbClr val="FFFFFF"/>
      </a:lt1>
      <a:dk2>
        <a:srgbClr val="463688"/>
      </a:dk2>
      <a:lt2>
        <a:srgbClr val="FFFFFF"/>
      </a:lt2>
      <a:accent1>
        <a:srgbClr val="B3AA7E"/>
      </a:accent1>
      <a:accent2>
        <a:srgbClr val="E84784"/>
      </a:accent2>
      <a:accent3>
        <a:srgbClr val="00946D"/>
      </a:accent3>
      <a:accent4>
        <a:srgbClr val="CCCC00"/>
      </a:accent4>
      <a:accent5>
        <a:srgbClr val="463688"/>
      </a:accent5>
      <a:accent6>
        <a:srgbClr val="D6D1EE"/>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OL09-12 Powerpoint">
  <a:themeElements>
    <a:clrScheme name="Commonwealth of Learning">
      <a:dk1>
        <a:srgbClr val="463688"/>
      </a:dk1>
      <a:lt1>
        <a:srgbClr val="FFFFFF"/>
      </a:lt1>
      <a:dk2>
        <a:srgbClr val="463688"/>
      </a:dk2>
      <a:lt2>
        <a:srgbClr val="FFFFFF"/>
      </a:lt2>
      <a:accent1>
        <a:srgbClr val="B3AA7E"/>
      </a:accent1>
      <a:accent2>
        <a:srgbClr val="E84784"/>
      </a:accent2>
      <a:accent3>
        <a:srgbClr val="00946D"/>
      </a:accent3>
      <a:accent4>
        <a:srgbClr val="CCCC00"/>
      </a:accent4>
      <a:accent5>
        <a:srgbClr val="463688"/>
      </a:accent5>
      <a:accent6>
        <a:srgbClr val="D6D1EE"/>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OL_Nov2015">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56C30BC3BCE6840B33B458BDA8B7D8A" ma:contentTypeVersion="13" ma:contentTypeDescription="Create a new document." ma:contentTypeScope="" ma:versionID="cab395582464d0a5ebd0f0d427ae8e4c">
  <xsd:schema xmlns:xsd="http://www.w3.org/2001/XMLSchema" xmlns:xs="http://www.w3.org/2001/XMLSchema" xmlns:p="http://schemas.microsoft.com/office/2006/metadata/properties" xmlns:ns3="a89af2f0-31a4-49b1-b200-1149bf6ecb54" xmlns:ns4="a19972c2-ecab-4751-a6bc-56b9bf065da2" targetNamespace="http://schemas.microsoft.com/office/2006/metadata/properties" ma:root="true" ma:fieldsID="dbda147f8c04b7fe93dd143b3b313c9e" ns3:_="" ns4:_="">
    <xsd:import namespace="a89af2f0-31a4-49b1-b200-1149bf6ecb54"/>
    <xsd:import namespace="a19972c2-ecab-4751-a6bc-56b9bf065da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EventHashCode" minOccurs="0"/>
                <xsd:element ref="ns3:MediaServiceGenerationTime"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9af2f0-31a4-49b1-b200-1149bf6ecb54"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19972c2-ecab-4751-a6bc-56b9bf065da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FD403DE-548A-4116-8CB3-61125B5536D9}">
  <ds:schemaRefs>
    <ds:schemaRef ds:uri="http://schemas.microsoft.com/sharepoint/v3/contenttype/forms"/>
  </ds:schemaRefs>
</ds:datastoreItem>
</file>

<file path=customXml/itemProps2.xml><?xml version="1.0" encoding="utf-8"?>
<ds:datastoreItem xmlns:ds="http://schemas.openxmlformats.org/officeDocument/2006/customXml" ds:itemID="{FEB82178-B3AD-46D4-A9E6-B30748AC79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89af2f0-31a4-49b1-b200-1149bf6ecb54"/>
    <ds:schemaRef ds:uri="a19972c2-ecab-4751-a6bc-56b9bf065d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E3F4483-5D0C-404D-B8AC-B01AB157DC4F}">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800</TotalTime>
  <Words>2911</Words>
  <Application>Microsoft Office PowerPoint</Application>
  <PresentationFormat>On-screen Show (4:3)</PresentationFormat>
  <Paragraphs>321</Paragraphs>
  <Slides>45</Slides>
  <Notes>33</Notes>
  <HiddenSlides>0</HiddenSlides>
  <MMClips>0</MMClips>
  <ScaleCrop>false</ScaleCrop>
  <HeadingPairs>
    <vt:vector size="6" baseType="variant">
      <vt:variant>
        <vt:lpstr>Fonts Used</vt:lpstr>
      </vt:variant>
      <vt:variant>
        <vt:i4>11</vt:i4>
      </vt:variant>
      <vt:variant>
        <vt:lpstr>Theme</vt:lpstr>
      </vt:variant>
      <vt:variant>
        <vt:i4>6</vt:i4>
      </vt:variant>
      <vt:variant>
        <vt:lpstr>Slide Titles</vt:lpstr>
      </vt:variant>
      <vt:variant>
        <vt:i4>45</vt:i4>
      </vt:variant>
    </vt:vector>
  </HeadingPairs>
  <TitlesOfParts>
    <vt:vector size="62" baseType="lpstr">
      <vt:lpstr>Abadi</vt:lpstr>
      <vt:lpstr>Arial</vt:lpstr>
      <vt:lpstr>Calibri</vt:lpstr>
      <vt:lpstr>Calibri Light</vt:lpstr>
      <vt:lpstr>Georgia</vt:lpstr>
      <vt:lpstr>Helvetica Neue</vt:lpstr>
      <vt:lpstr>HelveticaNeueLT Std Cn</vt:lpstr>
      <vt:lpstr>HelveticaNeueLT Std Lt</vt:lpstr>
      <vt:lpstr>HelveticaNeueLT Std Lt Cn</vt:lpstr>
      <vt:lpstr>Times New Roman</vt:lpstr>
      <vt:lpstr>Trebuchet MS</vt:lpstr>
      <vt:lpstr>Office Theme</vt:lpstr>
      <vt:lpstr>1_COL09-12 Powerpoint</vt:lpstr>
      <vt:lpstr>2_COL09-12 Powerpoint</vt:lpstr>
      <vt:lpstr>COL_Nov2015</vt:lpstr>
      <vt:lpstr>2_Office Theme</vt:lpstr>
      <vt:lpstr>3_Office Theme</vt:lpstr>
      <vt:lpstr>PowerPoint Presentation</vt:lpstr>
      <vt:lpstr>PowerPoint Presentation</vt:lpstr>
      <vt:lpstr>PowerPoint Presentation</vt:lpstr>
      <vt:lpstr>Plan</vt:lpstr>
      <vt:lpstr>Issues during Covid-19</vt:lpstr>
      <vt:lpstr>COVID19 and Education</vt:lpstr>
      <vt:lpstr>1 Technology issues: Stanford University</vt:lpstr>
      <vt:lpstr>University of Hyderabad</vt:lpstr>
      <vt:lpstr>2. Teacher Capacities</vt:lpstr>
      <vt:lpstr>Teachers engaged in alternative teaching</vt:lpstr>
      <vt:lpstr>3. Inequalities</vt:lpstr>
      <vt:lpstr>Learning Inequality during COVID19</vt:lpstr>
      <vt:lpstr>Positive quality rating</vt:lpstr>
      <vt:lpstr>COL Response</vt:lpstr>
      <vt:lpstr>Capacity Building of Teachers</vt:lpstr>
      <vt:lpstr>Promoting OER-based Online Learning</vt:lpstr>
      <vt:lpstr>Content aligned to curriculum</vt:lpstr>
      <vt:lpstr>60+</vt:lpstr>
      <vt:lpstr>Skilling and re-skilling</vt:lpstr>
      <vt:lpstr>Understanding Flexible Learning</vt:lpstr>
      <vt:lpstr>Philosophy of Open-ness</vt:lpstr>
      <vt:lpstr>‘Open-ness’ in Practice</vt:lpstr>
      <vt:lpstr>Flexible Learning</vt:lpstr>
      <vt:lpstr>Flexible Learning in Practice</vt:lpstr>
      <vt:lpstr>Evolution of flexibility: J Taylor</vt:lpstr>
      <vt:lpstr>Futures of Learning</vt:lpstr>
      <vt:lpstr>1. Preferrable Future</vt:lpstr>
      <vt:lpstr>PowerPoint Presentation</vt:lpstr>
      <vt:lpstr>PowerPoint Presentation</vt:lpstr>
      <vt:lpstr>2. Probable Future</vt:lpstr>
      <vt:lpstr>More Personalized Teaching: AI</vt:lpstr>
      <vt:lpstr>Use of Chatbots</vt:lpstr>
      <vt:lpstr>Assessment</vt:lpstr>
      <vt:lpstr>3. Possible Future</vt:lpstr>
      <vt:lpstr>Education and emissions</vt:lpstr>
      <vt:lpstr>Research on Emissions and ODL</vt:lpstr>
      <vt:lpstr>Way forward</vt:lpstr>
      <vt:lpstr>1.Technology: the future is flexible</vt:lpstr>
      <vt:lpstr>2.Content: mainstreaming OER</vt:lpstr>
      <vt:lpstr>3. Rise of self-directed learning: boost for Lifelong Learning</vt:lpstr>
      <vt:lpstr>4. Assessment: alternative approaches</vt:lpstr>
      <vt:lpstr>5. Parental inputs: new ecosystem of learner support</vt:lpstr>
      <vt:lpstr>6. Inequalities: leave no one behind</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Sanjaya Mishra</dc:creator>
  <cp:lastModifiedBy>Asha Kanwar</cp:lastModifiedBy>
  <cp:revision>64</cp:revision>
  <dcterms:created xsi:type="dcterms:W3CDTF">2020-11-19T19:36:25Z</dcterms:created>
  <dcterms:modified xsi:type="dcterms:W3CDTF">2021-04-13T22:18:58Z</dcterms:modified>
</cp:coreProperties>
</file>