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28" r:id="rId2"/>
    <p:sldId id="339" r:id="rId3"/>
    <p:sldId id="265" r:id="rId4"/>
    <p:sldId id="266" r:id="rId5"/>
    <p:sldId id="267" r:id="rId6"/>
    <p:sldId id="264" r:id="rId7"/>
    <p:sldId id="262" r:id="rId8"/>
    <p:sldId id="263" r:id="rId9"/>
    <p:sldId id="261" r:id="rId10"/>
    <p:sldId id="260" r:id="rId11"/>
    <p:sldId id="259" r:id="rId12"/>
    <p:sldId id="329" r:id="rId13"/>
    <p:sldId id="276" r:id="rId14"/>
    <p:sldId id="315" r:id="rId15"/>
    <p:sldId id="290" r:id="rId16"/>
    <p:sldId id="292" r:id="rId17"/>
    <p:sldId id="294" r:id="rId18"/>
    <p:sldId id="305" r:id="rId19"/>
    <p:sldId id="306" r:id="rId20"/>
    <p:sldId id="307" r:id="rId21"/>
    <p:sldId id="295" r:id="rId22"/>
    <p:sldId id="293" r:id="rId23"/>
    <p:sldId id="308" r:id="rId24"/>
    <p:sldId id="309" r:id="rId25"/>
    <p:sldId id="311" r:id="rId26"/>
    <p:sldId id="312" r:id="rId27"/>
    <p:sldId id="313" r:id="rId28"/>
    <p:sldId id="299" r:id="rId29"/>
    <p:sldId id="334" r:id="rId30"/>
    <p:sldId id="330" r:id="rId31"/>
    <p:sldId id="333" r:id="rId32"/>
    <p:sldId id="321" r:id="rId33"/>
    <p:sldId id="322" r:id="rId34"/>
    <p:sldId id="350" r:id="rId35"/>
    <p:sldId id="351" r:id="rId36"/>
    <p:sldId id="352" r:id="rId37"/>
    <p:sldId id="343" r:id="rId38"/>
    <p:sldId id="344" r:id="rId39"/>
    <p:sldId id="345" r:id="rId40"/>
    <p:sldId id="353" r:id="rId41"/>
    <p:sldId id="348" r:id="rId42"/>
    <p:sldId id="336" r:id="rId43"/>
    <p:sldId id="337" r:id="rId44"/>
    <p:sldId id="327" r:id="rId45"/>
    <p:sldId id="302" r:id="rId46"/>
    <p:sldId id="349" r:id="rId47"/>
    <p:sldId id="338" r:id="rId48"/>
    <p:sldId id="304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shan Abeywardena" initials="IA" lastIdx="5" clrIdx="0">
    <p:extLst>
      <p:ext uri="{19B8F6BF-5375-455C-9EA6-DF929625EA0E}">
        <p15:presenceInfo xmlns:p15="http://schemas.microsoft.com/office/powerpoint/2012/main" userId="S-1-5-21-542264435-2126130483-1179000955-115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142B"/>
    <a:srgbClr val="002776"/>
    <a:srgbClr val="FEDF00"/>
    <a:srgbClr val="1A206D"/>
    <a:srgbClr val="8D1B3D"/>
    <a:srgbClr val="606288"/>
    <a:srgbClr val="9999FF"/>
    <a:srgbClr val="CED1DF"/>
    <a:srgbClr val="263A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68" autoAdjust="0"/>
    <p:restoredTop sz="63904" autoAdjust="0"/>
  </p:normalViewPr>
  <p:slideViewPr>
    <p:cSldViewPr snapToGrid="0">
      <p:cViewPr varScale="1">
        <p:scale>
          <a:sx n="59" d="100"/>
          <a:sy n="59" d="100"/>
        </p:scale>
        <p:origin x="102" y="234"/>
      </p:cViewPr>
      <p:guideLst/>
    </p:cSldViewPr>
  </p:slideViewPr>
  <p:outlineViewPr>
    <p:cViewPr>
      <p:scale>
        <a:sx n="33" d="100"/>
        <a:sy n="33" d="100"/>
      </p:scale>
      <p:origin x="0" y="-4218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" d="1"/>
        <a:sy n="1" d="1"/>
      </p:scale>
      <p:origin x="0" y="-18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2858E-A53A-44D4-A7F4-6F279F1723EB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09EF2-0EFF-4F99-A698-0E35C3374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895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Source: https://commons.wikimedia.org/wiki/File:Malta_Valletta_Panorama_10.jpg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1FB1-1994-45C3-844A-C1A8A87D78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535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Reasons for OER Activities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7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Government Survey Barriers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22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48</a:t>
            </a:r>
            <a:r>
              <a:rPr lang="en-CA" baseline="0" dirty="0" smtClean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4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48</a:t>
            </a:r>
            <a:r>
              <a:rPr lang="en-CA" baseline="0" dirty="0" smtClean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32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588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193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06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https://upload.wikimedia.org/wikipedia/commons/8/8c/Corniche_Doha_Qatar.jpg</a:t>
            </a:r>
          </a:p>
          <a:p>
            <a:r>
              <a:rPr lang="en-US" dirty="0" smtClean="0"/>
              <a:t>https://upload.wikimedia.org/wikipedia/commons/thumb/d/d9/Port_Louis_Skyline.JPG/800px-Port_Louis_Skyline.JPG</a:t>
            </a:r>
          </a:p>
          <a:p>
            <a:r>
              <a:rPr lang="en-US" dirty="0" smtClean="0"/>
              <a:t>https://c1.staticflickr.com/4/3004/2863546891_ce2053ceab_b.jpg</a:t>
            </a:r>
          </a:p>
          <a:p>
            <a:r>
              <a:rPr lang="en-US" dirty="0" smtClean="0"/>
              <a:t>https://upload.wikimedia.org/wikipedia/commons/6/60/Bayswater_Marina_Auckland_New_Zealand.jpg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576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64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47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Venkataraman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Balaji</a:t>
            </a:r>
            <a:r>
              <a:rPr lang="en-GB" sz="1200" dirty="0" smtClean="0"/>
              <a:t>, Director: Technology and Knowledge Management, Commonwealth of Learning (Chair of Task Team)</a:t>
            </a:r>
            <a:endParaRPr lang="en-GB" sz="1200" i="1" dirty="0" smtClean="0"/>
          </a:p>
          <a:p>
            <a:r>
              <a:rPr lang="en-GB" sz="1400" dirty="0" smtClean="0"/>
              <a:t>Mr. John </a:t>
            </a:r>
            <a:r>
              <a:rPr lang="en-GB" sz="1400" dirty="0" err="1" smtClean="0"/>
              <a:t>Lesperance</a:t>
            </a:r>
            <a:r>
              <a:rPr lang="en-GB" sz="1200" dirty="0" smtClean="0"/>
              <a:t>, Education Specialist: Virtual University for Small States of the Commonwealth, Commonwealth of Learning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Ishan </a:t>
            </a:r>
            <a:r>
              <a:rPr lang="en-GB" sz="1200" b="1" dirty="0" err="1" smtClean="0"/>
              <a:t>Abeywardena</a:t>
            </a:r>
            <a:r>
              <a:rPr lang="en-GB" sz="1200" dirty="0" smtClean="0"/>
              <a:t>, Adviser: Open Educational Resources, Commonwealth of Learning</a:t>
            </a:r>
          </a:p>
          <a:p>
            <a:r>
              <a:rPr lang="en-GB" sz="1200" b="1" dirty="0" smtClean="0"/>
              <a:t>Mr. Joe </a:t>
            </a:r>
            <a:r>
              <a:rPr lang="en-GB" sz="1200" b="1" dirty="0" err="1" smtClean="0"/>
              <a:t>Hironaka</a:t>
            </a:r>
            <a:r>
              <a:rPr lang="en-GB" sz="1200" dirty="0" smtClean="0"/>
              <a:t>, Programme Specialist, Communication and Information Sector, UNESCO</a:t>
            </a:r>
          </a:p>
          <a:p>
            <a:r>
              <a:rPr lang="en-GB" sz="1200" b="1" dirty="0" smtClean="0"/>
              <a:t>Ms. </a:t>
            </a:r>
            <a:r>
              <a:rPr lang="en-GB" sz="1200" b="1" dirty="0" err="1" smtClean="0"/>
              <a:t>Zeynep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Varoglu</a:t>
            </a:r>
            <a:r>
              <a:rPr lang="en-GB" sz="1200" dirty="0" smtClean="0"/>
              <a:t>, Programme Specialist, Communication and Information Sector, UNESCO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Cable Green</a:t>
            </a:r>
            <a:r>
              <a:rPr lang="en-GB" sz="1200" dirty="0" smtClean="0"/>
              <a:t>, Director of Open Education, Creative Commons Global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David Porter</a:t>
            </a:r>
            <a:r>
              <a:rPr lang="en-GB" sz="1200" dirty="0" smtClean="0"/>
              <a:t>, Associate Vice President, Education Support and Innovation, BCIT and incoming CEO of </a:t>
            </a:r>
            <a:r>
              <a:rPr lang="en-GB" sz="1200" dirty="0" err="1" smtClean="0"/>
              <a:t>eCampusOntario</a:t>
            </a:r>
            <a:r>
              <a:rPr lang="en-GB" sz="1200" dirty="0" smtClean="0"/>
              <a:t> 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TJ Bliss</a:t>
            </a:r>
            <a:r>
              <a:rPr lang="en-GB" sz="1200" dirty="0" smtClean="0"/>
              <a:t>, Program Officer, Education Program, Hewlett Foundation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1960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 smtClean="0"/>
              <a:t>Professor Asha </a:t>
            </a:r>
            <a:r>
              <a:rPr lang="en-GB" sz="1200" b="1" dirty="0" err="1" smtClean="0"/>
              <a:t>Kanwar</a:t>
            </a:r>
            <a:r>
              <a:rPr lang="en-GB" sz="1200" dirty="0" smtClean="0"/>
              <a:t>, President and CEO, Commonwealth of Learning (Chair)</a:t>
            </a:r>
            <a:endParaRPr lang="en-US" sz="1200" dirty="0" smtClean="0"/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K </a:t>
            </a:r>
            <a:r>
              <a:rPr lang="en-GB" sz="1200" b="1" dirty="0" err="1" smtClean="0"/>
              <a:t>Balasubramanian</a:t>
            </a:r>
            <a:r>
              <a:rPr lang="en-GB" sz="1200" dirty="0" smtClean="0"/>
              <a:t>, Vice President, Commonwealth of Learning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Indrajit</a:t>
            </a:r>
            <a:r>
              <a:rPr lang="en-GB" sz="1200" b="1" dirty="0" smtClean="0"/>
              <a:t> Banerjee</a:t>
            </a:r>
            <a:r>
              <a:rPr lang="en-GB" sz="1200" dirty="0" smtClean="0"/>
              <a:t>, Director: Knowledge Societies Division, Communication and Information Sector, UNESCO</a:t>
            </a:r>
          </a:p>
          <a:p>
            <a:r>
              <a:rPr lang="en-GB" sz="1200" b="1" dirty="0" err="1" smtClean="0"/>
              <a:t>Dr.</a:t>
            </a:r>
            <a:r>
              <a:rPr lang="en-GB" sz="1200" b="1" dirty="0" smtClean="0"/>
              <a:t> David </a:t>
            </a:r>
            <a:r>
              <a:rPr lang="en-GB" sz="1200" b="1" dirty="0" err="1" smtClean="0"/>
              <a:t>Atchoarena</a:t>
            </a:r>
            <a:r>
              <a:rPr lang="en-GB" sz="1200" dirty="0" smtClean="0"/>
              <a:t>, Director: Division for Policies and Lifelong Learning Systems, UNESCO</a:t>
            </a:r>
          </a:p>
          <a:p>
            <a:r>
              <a:rPr lang="en-GB" sz="1200" b="1" dirty="0" smtClean="0"/>
              <a:t>Mr. Gasper </a:t>
            </a:r>
            <a:r>
              <a:rPr lang="en-GB" sz="1200" b="1" dirty="0" err="1" smtClean="0"/>
              <a:t>Hrastelj</a:t>
            </a:r>
            <a:r>
              <a:rPr lang="en-GB" sz="1200" dirty="0" smtClean="0"/>
              <a:t>, Deputy Secretary-General, Slovenian National Commission for UNESCO</a:t>
            </a:r>
          </a:p>
          <a:p>
            <a:r>
              <a:rPr lang="en-GB" sz="1200" b="1" dirty="0" smtClean="0"/>
              <a:t>Mr. </a:t>
            </a:r>
            <a:r>
              <a:rPr lang="en-GB" sz="1200" b="1" dirty="0" err="1" smtClean="0"/>
              <a:t>Davor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Orlic</a:t>
            </a:r>
            <a:r>
              <a:rPr lang="en-GB" sz="1200" dirty="0" smtClean="0"/>
              <a:t>, UNESCO Chair Team on Open Technologies for OER and Open Learning</a:t>
            </a: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04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Where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4804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made available to COL Focal Points and to National Delegations in UNESCO.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9154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82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83636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8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56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36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6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13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2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438400" y="584203"/>
            <a:ext cx="9753600" cy="1265239"/>
          </a:xfrm>
        </p:spPr>
        <p:txBody>
          <a:bodyPr/>
          <a:lstStyle>
            <a:lvl1pPr>
              <a:defRPr b="1">
                <a:solidFill>
                  <a:srgbClr val="46369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438400" y="2006600"/>
            <a:ext cx="9753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13716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75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800"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149" y="5715630"/>
            <a:ext cx="570251" cy="72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95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69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1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1587500"/>
            <a:ext cx="12192000" cy="5270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596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82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4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4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11766-E57D-493B-B71C-15CF8504394E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2DF1E-1BA6-4DE4-AE1E-F9273FE8F5B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/>
          <a:srcRect t="56307"/>
          <a:stretch/>
        </p:blipFill>
        <p:spPr>
          <a:xfrm>
            <a:off x="0" y="0"/>
            <a:ext cx="12243739" cy="1592443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5855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7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5" r:id="rId12"/>
    <p:sldLayoutId id="214748367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fluidsurveys.com/s/rcoer-stakeholdersurvey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https://upload.wikimedia.org/wikipedia/commons/thumb/d/d9/Port_Louis_Skyline.JPG/800px-Port_Louis_Skylin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" t="34802" r="110" b="35742"/>
          <a:stretch/>
        </p:blipFill>
        <p:spPr bwMode="auto">
          <a:xfrm>
            <a:off x="0" y="1394475"/>
            <a:ext cx="12192000" cy="210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56307" b="399"/>
          <a:stretch/>
        </p:blipFill>
        <p:spPr>
          <a:xfrm>
            <a:off x="1" y="1"/>
            <a:ext cx="12192000" cy="1571222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771" y="5548121"/>
            <a:ext cx="2962656" cy="1021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51739" y="372148"/>
            <a:ext cx="12243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 OER Regional Consultation</a:t>
            </a: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2-3 March, 2017 | Port Louis, Mauritius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545275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>
                <a:latin typeface="Georgia" panose="02040502050405020303" pitchFamily="18" charset="0"/>
                <a:cs typeface="Arial" panose="020B0604020202020204" pitchFamily="34" charset="0"/>
              </a:rPr>
              <a:t>OER for Inclusive and Equitable Quality Education: </a:t>
            </a:r>
            <a:r>
              <a:rPr lang="en-US" sz="4000" b="1" i="1" dirty="0" smtClean="0">
                <a:latin typeface="Georgia" panose="02040502050405020303" pitchFamily="18" charset="0"/>
                <a:cs typeface="Arial" panose="020B0604020202020204" pitchFamily="34" charset="0"/>
              </a:rPr>
              <a:t>From </a:t>
            </a:r>
            <a:r>
              <a:rPr lang="en-US" sz="4000" b="1" i="1" dirty="0">
                <a:latin typeface="Georgia" panose="02040502050405020303" pitchFamily="18" charset="0"/>
                <a:cs typeface="Arial" panose="020B0604020202020204" pitchFamily="34" charset="0"/>
              </a:rPr>
              <a:t>Commitment to Action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96331" b="-1"/>
          <a:stretch/>
        </p:blipFill>
        <p:spPr>
          <a:xfrm>
            <a:off x="1" y="6752636"/>
            <a:ext cx="12192000" cy="133192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20" name="Text Placeholder 7"/>
          <p:cNvSpPr txBox="1">
            <a:spLocks/>
          </p:cNvSpPr>
          <p:nvPr/>
        </p:nvSpPr>
        <p:spPr>
          <a:xfrm>
            <a:off x="-51738" y="5037478"/>
            <a:ext cx="12243738" cy="15409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Professor Asha Kanwar </a:t>
            </a:r>
            <a:r>
              <a:rPr lang="en-US" sz="24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Dr Sanjaya </a:t>
            </a:r>
            <a:r>
              <a:rPr lang="en-US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Mishra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16" y="5386976"/>
            <a:ext cx="1927604" cy="130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8" b="-415"/>
          <a:stretch/>
        </p:blipFill>
        <p:spPr>
          <a:xfrm>
            <a:off x="0" y="-1"/>
            <a:ext cx="12242954" cy="730068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Round Diagonal Corner Rectangle 5"/>
          <p:cNvSpPr/>
          <p:nvPr/>
        </p:nvSpPr>
        <p:spPr>
          <a:xfrm>
            <a:off x="5312229" y="5754915"/>
            <a:ext cx="7120700" cy="1545771"/>
          </a:xfrm>
          <a:prstGeom prst="round2DiagRect">
            <a:avLst/>
          </a:prstGeom>
          <a:solidFill>
            <a:srgbClr val="FFFFFF">
              <a:alpha val="9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Steering Committee</a:t>
            </a:r>
            <a:endParaRPr lang="en-US" sz="4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18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Partners</a:t>
            </a:r>
            <a:endParaRPr lang="en-US" sz="48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Picture 2" descr="http://ats2020.eu/images/com_droppics/60/MIZSa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156" y="4441472"/>
            <a:ext cx="4011386" cy="78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583" y="2132348"/>
            <a:ext cx="988833" cy="1262743"/>
          </a:xfrm>
          <a:prstGeom prst="rect">
            <a:avLst/>
          </a:prstGeom>
        </p:spPr>
      </p:pic>
      <p:pic>
        <p:nvPicPr>
          <p:cNvPr id="1028" name="Picture 4" descr="https://upload.wikimedia.org/wikipedia/commons/thumb/b/b0/UNESCO_logo_English.svg/250px-UNESCO_logo_English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644" y="3730152"/>
            <a:ext cx="23812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lasspockets.org/var/ezflow_site/storage/images/site_glasspockets/glasspockets-gallery/who-has-glass-pockets/the-william-and-flora-hewlett-foundation/3483996-2-eng-US/the-william-and-flora-hewlett-foundati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0066" y="4441472"/>
            <a:ext cx="2683782" cy="87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3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73879"/>
            <a:ext cx="12195461" cy="33884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6307"/>
          <a:stretch/>
        </p:blipFill>
        <p:spPr>
          <a:xfrm>
            <a:off x="1" y="1"/>
            <a:ext cx="12192000" cy="158571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OER: Then and Now</a:t>
            </a:r>
            <a:endParaRPr lang="en-US" sz="48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1603" y="4818743"/>
            <a:ext cx="5264906" cy="135822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2800" dirty="0" smtClean="0"/>
              <a:t>Focus was on Governments</a:t>
            </a:r>
          </a:p>
          <a:p>
            <a:pPr marL="0" indent="0" algn="r">
              <a:buNone/>
            </a:pPr>
            <a:r>
              <a:rPr lang="en-US" sz="2800" dirty="0" smtClean="0"/>
              <a:t>Policies</a:t>
            </a:r>
          </a:p>
          <a:p>
            <a:pPr marL="0" indent="0" algn="r">
              <a:buNone/>
            </a:pPr>
            <a:r>
              <a:rPr lang="en-US" sz="2800" dirty="0" smtClean="0"/>
              <a:t>Commitment</a:t>
            </a:r>
          </a:p>
          <a:p>
            <a:pPr marL="0" indent="0" algn="r">
              <a:buNone/>
            </a:pP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647543" y="4818743"/>
            <a:ext cx="5544457" cy="13582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Additional focus on stakeholders</a:t>
            </a:r>
          </a:p>
          <a:p>
            <a:pPr marL="0" indent="0">
              <a:buNone/>
            </a:pPr>
            <a:r>
              <a:rPr lang="en-US" sz="2800" dirty="0" smtClean="0"/>
              <a:t>Strategies</a:t>
            </a:r>
          </a:p>
          <a:p>
            <a:pPr marL="0" indent="0">
              <a:buNone/>
            </a:pPr>
            <a:r>
              <a:rPr lang="en-US" sz="2800" dirty="0" smtClean="0"/>
              <a:t>Concrete action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135086" y="3454399"/>
            <a:ext cx="2510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2012</a:t>
            </a:r>
            <a:endParaRPr lang="en-US" sz="6600" dirty="0">
              <a:latin typeface="Stone Sans ITC Std SemiBold" panose="02000703060000020004" pitchFamily="50" charset="0"/>
              <a:ea typeface="Batang" panose="02030600000101010101" pitchFamily="18" charset="-127"/>
              <a:cs typeface="FrankRuehl" panose="020E0503060101010101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74114" y="2221634"/>
            <a:ext cx="25109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accent4">
                    <a:lumMod val="75000"/>
                  </a:schemeClr>
                </a:solidFill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2017</a:t>
            </a:r>
            <a:endParaRPr lang="en-US" sz="6600" dirty="0">
              <a:solidFill>
                <a:schemeClr val="accent4">
                  <a:lumMod val="75000"/>
                </a:schemeClr>
              </a:solidFill>
              <a:latin typeface="Stone Sans ITC Std SemiBold" panose="02000703060000020004" pitchFamily="50" charset="0"/>
              <a:ea typeface="Batang" panose="02030600000101010101" pitchFamily="18" charset="-127"/>
              <a:cs typeface="FrankRuehl" panose="020E0503060101010101" pitchFamily="34" charset="-79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988678" y="4818743"/>
            <a:ext cx="115910" cy="17366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0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Objectives of RCOER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90725"/>
            <a:ext cx="102870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Raise regional awareness about the importance of OER and its relationship to SDG4</a:t>
            </a:r>
          </a:p>
          <a:p>
            <a:r>
              <a:rPr lang="en-US" dirty="0" smtClean="0"/>
              <a:t>Identify strategies and solutions to overcome the challenges or barriers to mainstreaming OER</a:t>
            </a:r>
          </a:p>
          <a:p>
            <a:r>
              <a:rPr lang="en-US" dirty="0" smtClean="0"/>
              <a:t>Agree on actions for consideration at the 2nd World OER Congress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4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1513693" y="1194256"/>
            <a:ext cx="9164615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 smtClean="0">
                <a:latin typeface="Georgia" panose="02040502050405020303" pitchFamily="18" charset="0"/>
              </a:rPr>
              <a:t>The Surveys</a:t>
            </a:r>
            <a:endParaRPr lang="en-US" sz="7200" b="0" i="0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36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government survey </a:t>
            </a:r>
            <a:r>
              <a:rPr lang="en-GB" dirty="0" smtClean="0"/>
              <a:t>sent </a:t>
            </a:r>
            <a:r>
              <a:rPr lang="en-GB" dirty="0"/>
              <a:t>by COL </a:t>
            </a:r>
            <a:r>
              <a:rPr lang="en-GB" dirty="0" smtClean="0"/>
              <a:t>to Member States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UNESCO sent the survey in English &amp; French to Member States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A </a:t>
            </a:r>
            <a:r>
              <a:rPr lang="en-GB" dirty="0"/>
              <a:t>stakeholder survey, which COL posted online at </a:t>
            </a:r>
            <a:r>
              <a:rPr lang="en-GB" u="sng" dirty="0">
                <a:hlinkClick r:id="rId3"/>
              </a:rPr>
              <a:t>http://fluidsurveys.com/s/rcoer-stakeholdersurvey</a:t>
            </a:r>
            <a:r>
              <a:rPr lang="en-GB" u="sng" dirty="0" smtClean="0">
                <a:hlinkClick r:id="rId3"/>
              </a:rPr>
              <a:t>/</a:t>
            </a:r>
            <a:r>
              <a:rPr lang="en-GB" u="sng" dirty="0" smtClean="0"/>
              <a:t> </a:t>
            </a:r>
            <a:r>
              <a:rPr lang="en-GB" dirty="0" smtClean="0"/>
              <a:t>and </a:t>
            </a:r>
            <a:r>
              <a:rPr lang="en-GB" dirty="0"/>
              <a:t>publicized via social media.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94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Government Responses: 55 countries</a:t>
            </a: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773055"/>
              </p:ext>
            </p:extLst>
          </p:nvPr>
        </p:nvGraphicFramePr>
        <p:xfrm>
          <a:off x="1127755" y="1885195"/>
          <a:ext cx="10226045" cy="3553335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5918612">
                  <a:extLst>
                    <a:ext uri="{9D8B030D-6E8A-4147-A177-3AD203B41FA5}">
                      <a16:colId xmlns="" xmlns:a16="http://schemas.microsoft.com/office/drawing/2014/main" val="821957075"/>
                    </a:ext>
                  </a:extLst>
                </a:gridCol>
                <a:gridCol w="4307433">
                  <a:extLst>
                    <a:ext uri="{9D8B030D-6E8A-4147-A177-3AD203B41FA5}">
                      <a16:colId xmlns="" xmlns:a16="http://schemas.microsoft.com/office/drawing/2014/main" val="397819241"/>
                    </a:ext>
                  </a:extLst>
                </a:gridCol>
              </a:tblGrid>
              <a:tr h="5286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Region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500" dirty="0" smtClean="0">
                          <a:effectLst/>
                        </a:rPr>
                        <a:t>Government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extLst>
                  <a:ext uri="{0D108BD9-81ED-4DB2-BD59-A6C34878D82A}">
                    <a16:rowId xmlns="" xmlns:a16="http://schemas.microsoft.com/office/drawing/2014/main" val="3025388688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Africa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22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361496471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 smtClean="0">
                          <a:effectLst/>
                        </a:rPr>
                        <a:t>Middle</a:t>
                      </a:r>
                      <a:r>
                        <a:rPr lang="en-GB" sz="3500" baseline="0" dirty="0" smtClean="0">
                          <a:effectLst/>
                        </a:rPr>
                        <a:t> East and North Africa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5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1316592023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Asia and Pacific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12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363705319"/>
                  </a:ext>
                </a:extLst>
              </a:tr>
              <a:tr h="5638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Europe and North America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13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860469058"/>
                  </a:ext>
                </a:extLst>
              </a:tr>
              <a:tr h="76434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3500" dirty="0">
                          <a:effectLst/>
                        </a:rPr>
                        <a:t>Latin America and Caribbean</a:t>
                      </a:r>
                      <a:endParaRPr lang="en-ZA" sz="3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0520" marR="12052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700" dirty="0" smtClean="0">
                          <a:effectLst/>
                        </a:rPr>
                        <a:t>3</a:t>
                      </a:r>
                      <a:endParaRPr lang="en-ZA" sz="37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9298" marR="79298" marT="0" marB="0"/>
                </a:tc>
                <a:extLst>
                  <a:ext uri="{0D108BD9-81ED-4DB2-BD59-A6C34878D82A}">
                    <a16:rowId xmlns="" xmlns:a16="http://schemas.microsoft.com/office/drawing/2014/main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0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Findings from Government Survey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2607" t="1826" r="2912" b="3266"/>
          <a:stretch/>
        </p:blipFill>
        <p:spPr>
          <a:xfrm>
            <a:off x="6642363" y="1924049"/>
            <a:ext cx="5212021" cy="47053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723" t="1126" r="10265" b="705"/>
          <a:stretch/>
        </p:blipFill>
        <p:spPr>
          <a:xfrm>
            <a:off x="415342" y="1693873"/>
            <a:ext cx="5820358" cy="50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5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from Government Survey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028" t="2658" r="5814" b="2241"/>
          <a:stretch/>
        </p:blipFill>
        <p:spPr>
          <a:xfrm>
            <a:off x="2184401" y="1681793"/>
            <a:ext cx="7728396" cy="501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98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Key Findings from Government Survey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04" t="1571" r="904" b="829"/>
          <a:stretch/>
        </p:blipFill>
        <p:spPr>
          <a:xfrm>
            <a:off x="1892300" y="1676399"/>
            <a:ext cx="8280400" cy="513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8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  <a:p>
            <a:r>
              <a:rPr lang="en-US" dirty="0"/>
              <a:t>Government &amp; Stakeholder Surveys</a:t>
            </a:r>
          </a:p>
          <a:p>
            <a:r>
              <a:rPr lang="en-US" dirty="0"/>
              <a:t>Regional </a:t>
            </a:r>
            <a:r>
              <a:rPr lang="en-US" dirty="0" smtClean="0"/>
              <a:t>Consultations: </a:t>
            </a:r>
          </a:p>
          <a:p>
            <a:pPr lvl="1"/>
            <a:r>
              <a:rPr lang="en-US" dirty="0" smtClean="0"/>
              <a:t>Asia, Europe &amp; Middle East and North Africa</a:t>
            </a:r>
            <a:endParaRPr lang="en-US" dirty="0"/>
          </a:p>
          <a:p>
            <a:r>
              <a:rPr lang="en-US" dirty="0" smtClean="0"/>
              <a:t>Towards </a:t>
            </a:r>
            <a:r>
              <a:rPr lang="en-US" dirty="0"/>
              <a:t>the 2</a:t>
            </a:r>
            <a:r>
              <a:rPr lang="en-US" baseline="30000" dirty="0"/>
              <a:t>nd</a:t>
            </a:r>
            <a:r>
              <a:rPr lang="en-US" dirty="0"/>
              <a:t> World OER Congress &amp; </a:t>
            </a:r>
            <a:r>
              <a:rPr lang="en-US" dirty="0" smtClean="0"/>
              <a:t>Beyond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68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Findings from Government Survey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60400" y="2235199"/>
            <a:ext cx="4089400" cy="3941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u="sng" dirty="0" smtClean="0"/>
              <a:t>Benefits</a:t>
            </a:r>
          </a:p>
          <a:p>
            <a:r>
              <a:rPr lang="en-CA" dirty="0" smtClean="0"/>
              <a:t>Promote flexible learning</a:t>
            </a:r>
          </a:p>
          <a:p>
            <a:r>
              <a:rPr lang="en-CA" dirty="0" smtClean="0"/>
              <a:t>Improve quality of learning outcomes</a:t>
            </a:r>
          </a:p>
          <a:p>
            <a:r>
              <a:rPr lang="en-CA" dirty="0" smtClean="0"/>
              <a:t>Increase cost-efficiency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8356" r="5276"/>
          <a:stretch/>
        </p:blipFill>
        <p:spPr>
          <a:xfrm>
            <a:off x="5071225" y="1690688"/>
            <a:ext cx="6841375" cy="5070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010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Findings from Government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4500" y="1960562"/>
            <a:ext cx="46228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Barriers</a:t>
            </a:r>
          </a:p>
          <a:p>
            <a:r>
              <a:rPr lang="en-CA" sz="2800" dirty="0" smtClean="0"/>
              <a:t>Insufficient access to quality content (72.73%)</a:t>
            </a:r>
          </a:p>
          <a:p>
            <a:r>
              <a:rPr lang="en-CA" sz="2800" dirty="0" smtClean="0"/>
              <a:t>Lack of appropriate policies (67.27%)</a:t>
            </a:r>
          </a:p>
          <a:p>
            <a:r>
              <a:rPr lang="en-CA" sz="2800" dirty="0" smtClean="0"/>
              <a:t>Lack of users’ capacity  (60%)</a:t>
            </a:r>
          </a:p>
          <a:p>
            <a:r>
              <a:rPr lang="en-US" sz="2800" dirty="0" smtClean="0"/>
              <a:t>Unavailability of credible business models (49.09%)</a:t>
            </a:r>
          </a:p>
          <a:p>
            <a:r>
              <a:rPr lang="en-US" sz="2800" dirty="0" smtClean="0"/>
              <a:t>Language and cultural barriers (43.64%)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0061" r="6480"/>
          <a:stretch/>
        </p:blipFill>
        <p:spPr>
          <a:xfrm>
            <a:off x="5232539" y="1574800"/>
            <a:ext cx="6856598" cy="4965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045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4803" r="5680" b="11423"/>
          <a:stretch/>
        </p:blipFill>
        <p:spPr>
          <a:xfrm>
            <a:off x="191156" y="1866900"/>
            <a:ext cx="5904844" cy="3073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Responses: 499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509265"/>
              </p:ext>
            </p:extLst>
          </p:nvPr>
        </p:nvGraphicFramePr>
        <p:xfrm>
          <a:off x="4457700" y="3131820"/>
          <a:ext cx="7391400" cy="3591559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5092700">
                  <a:extLst>
                    <a:ext uri="{9D8B030D-6E8A-4147-A177-3AD203B41FA5}">
                      <a16:colId xmlns="" xmlns:a16="http://schemas.microsoft.com/office/drawing/2014/main" val="821957075"/>
                    </a:ext>
                  </a:extLst>
                </a:gridCol>
                <a:gridCol w="2298700">
                  <a:extLst>
                    <a:ext uri="{9D8B030D-6E8A-4147-A177-3AD203B41FA5}">
                      <a16:colId xmlns="" xmlns:a16="http://schemas.microsoft.com/office/drawing/2014/main" val="2105815133"/>
                    </a:ext>
                  </a:extLst>
                </a:gridCol>
              </a:tblGrid>
              <a:tr h="464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Region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</a:rPr>
                        <a:t>Stakeholder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25388688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Africa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99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1496471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 smtClean="0">
                          <a:effectLst/>
                        </a:rPr>
                        <a:t>Middle East and North Africa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6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16592023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Asia and Pacific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247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3705319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 dirty="0">
                          <a:effectLst/>
                        </a:rPr>
                        <a:t>Europe and North America</a:t>
                      </a:r>
                      <a:endParaRPr lang="en-ZA" sz="29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115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60469058"/>
                  </a:ext>
                </a:extLst>
              </a:tr>
              <a:tr h="6253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900">
                          <a:effectLst/>
                        </a:rPr>
                        <a:t>Latin America and Caribbean</a:t>
                      </a:r>
                      <a:endParaRPr lang="en-ZA" sz="29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0957" marR="10095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900" dirty="0">
                          <a:effectLst/>
                        </a:rPr>
                        <a:t>32</a:t>
                      </a:r>
                      <a:endParaRPr lang="en-ZA" sz="39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3029" marR="83029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102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504" r="20689"/>
          <a:stretch/>
        </p:blipFill>
        <p:spPr>
          <a:xfrm>
            <a:off x="368300" y="1672013"/>
            <a:ext cx="4724400" cy="50659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986"/>
          <a:stretch/>
        </p:blipFill>
        <p:spPr>
          <a:xfrm>
            <a:off x="5384800" y="1959602"/>
            <a:ext cx="6485455" cy="4484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264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Stakeholder Responses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/>
          <a:srcRect l="21814" r="18382"/>
          <a:stretch/>
        </p:blipFill>
        <p:spPr>
          <a:xfrm>
            <a:off x="7138597" y="253538"/>
            <a:ext cx="4799403" cy="64393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3011" r="15861"/>
          <a:stretch/>
        </p:blipFill>
        <p:spPr>
          <a:xfrm>
            <a:off x="1219200" y="1921982"/>
            <a:ext cx="4610100" cy="46321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93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041" y="1519979"/>
            <a:ext cx="7708159" cy="5338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1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96900" y="1863725"/>
            <a:ext cx="42164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800" b="1" u="sng" dirty="0" smtClean="0"/>
              <a:t>Benefits</a:t>
            </a:r>
          </a:p>
          <a:p>
            <a:r>
              <a:rPr lang="en-CA" sz="2800" dirty="0" smtClean="0"/>
              <a:t>Reduced costs of learning materials</a:t>
            </a:r>
          </a:p>
          <a:p>
            <a:r>
              <a:rPr lang="en-CA" sz="2800" dirty="0" smtClean="0"/>
              <a:t>Provides access to quality materials</a:t>
            </a:r>
          </a:p>
          <a:p>
            <a:r>
              <a:rPr lang="en-CA" sz="2800" dirty="0" smtClean="0"/>
              <a:t>Enables continuous quality enhancement</a:t>
            </a:r>
          </a:p>
          <a:p>
            <a:r>
              <a:rPr lang="en-CA" sz="2800" dirty="0" smtClean="0"/>
              <a:t>Save teachers time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349" y="1690688"/>
            <a:ext cx="7508604" cy="50849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026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9100" y="2892425"/>
            <a:ext cx="5181600" cy="2924175"/>
          </a:xfrm>
        </p:spPr>
        <p:txBody>
          <a:bodyPr/>
          <a:lstStyle/>
          <a:p>
            <a:pPr marL="0" indent="0">
              <a:buNone/>
            </a:pPr>
            <a:r>
              <a:rPr lang="en-CA" b="1" u="sng" dirty="0" smtClean="0"/>
              <a:t>Barriers</a:t>
            </a:r>
          </a:p>
          <a:p>
            <a:r>
              <a:rPr lang="en-CA" dirty="0" smtClean="0"/>
              <a:t>Lack of policy (60.12%)</a:t>
            </a:r>
          </a:p>
          <a:p>
            <a:r>
              <a:rPr lang="en-CA" dirty="0" smtClean="0"/>
              <a:t>Lack of Capacity (55.31%)</a:t>
            </a:r>
          </a:p>
          <a:p>
            <a:r>
              <a:rPr lang="en-CA" dirty="0" smtClean="0"/>
              <a:t>Insufficient quality resources (48.9%)</a:t>
            </a:r>
            <a:endParaRPr lang="en-C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2500" t="9206" r="11274"/>
          <a:stretch/>
        </p:blipFill>
        <p:spPr>
          <a:xfrm>
            <a:off x="5600700" y="1690688"/>
            <a:ext cx="6422837" cy="4875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797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73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Governments and Stakeholders:</a:t>
            </a:r>
            <a:br>
              <a:rPr lang="en-US" dirty="0" smtClean="0"/>
            </a:br>
            <a:r>
              <a:rPr lang="en-US" dirty="0" smtClean="0"/>
              <a:t>Commonalities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/>
              <a:t>Has the potential to lower cost of learning materials</a:t>
            </a:r>
            <a:endParaRPr lang="en-US" dirty="0"/>
          </a:p>
          <a:p>
            <a:r>
              <a:rPr lang="en-ZA" dirty="0"/>
              <a:t>Provides access to quality materials</a:t>
            </a:r>
          </a:p>
          <a:p>
            <a:r>
              <a:rPr lang="en-GB" dirty="0"/>
              <a:t>Lack of policy solutions is a concern</a:t>
            </a:r>
          </a:p>
          <a:p>
            <a:r>
              <a:rPr lang="en-GB" dirty="0"/>
              <a:t>Insufficient quality OER</a:t>
            </a:r>
          </a:p>
          <a:p>
            <a:r>
              <a:rPr lang="en-GB" dirty="0"/>
              <a:t>Poor awareness and capacity of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Different Focus?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39925"/>
            <a:ext cx="9728200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Governments: </a:t>
            </a:r>
          </a:p>
          <a:p>
            <a:pPr marL="0" indent="0">
              <a:buNone/>
            </a:pPr>
            <a:r>
              <a:rPr lang="en-GB" dirty="0" smtClean="0"/>
              <a:t>Credible Business Models</a:t>
            </a:r>
          </a:p>
          <a:p>
            <a:pPr marL="0" indent="0">
              <a:buNone/>
            </a:pPr>
            <a:r>
              <a:rPr lang="en-GB" dirty="0" smtClean="0"/>
              <a:t>Language &amp; Cultural Issues</a:t>
            </a:r>
          </a:p>
          <a:p>
            <a:pPr marL="0" indent="0" algn="r">
              <a:buNone/>
            </a:pP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Stakeholders:</a:t>
            </a:r>
          </a:p>
          <a:p>
            <a:pPr marL="0" indent="0" algn="r">
              <a:buNone/>
            </a:pPr>
            <a:r>
              <a:rPr lang="en-GB" dirty="0" smtClean="0"/>
              <a:t>Saves time for teachers</a:t>
            </a:r>
          </a:p>
          <a:p>
            <a:pPr marL="0" indent="0" algn="r">
              <a:buNone/>
            </a:pPr>
            <a:r>
              <a:rPr lang="en-GB" dirty="0" smtClean="0"/>
              <a:t>Enables </a:t>
            </a:r>
            <a:r>
              <a:rPr lang="en-GB" dirty="0"/>
              <a:t>continuous quality improvement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3162075" y="-37028"/>
            <a:ext cx="1456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Governments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5417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286" y="-25402"/>
            <a:ext cx="4601028" cy="69015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974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1513693" y="1194256"/>
            <a:ext cx="9164615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 smtClean="0">
                <a:latin typeface="Georgia" panose="02040502050405020303" pitchFamily="18" charset="0"/>
              </a:rPr>
              <a:t>Regional Consultations</a:t>
            </a:r>
            <a:endParaRPr lang="en-US" sz="7200" b="0" i="0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57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086600" y="1004947"/>
            <a:ext cx="477069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600" dirty="0" smtClean="0">
                <a:latin typeface="Georgia" panose="02040502050405020303" pitchFamily="18" charset="0"/>
              </a:rPr>
              <a:t/>
            </a:r>
            <a:br>
              <a:rPr lang="en-US" sz="3600" dirty="0" smtClean="0">
                <a:latin typeface="Georgia" panose="02040502050405020303" pitchFamily="18" charset="0"/>
              </a:rPr>
            </a:br>
            <a:r>
              <a:rPr lang="en-US" sz="6600" dirty="0" smtClean="0">
                <a:latin typeface="Georgia" panose="02040502050405020303" pitchFamily="18" charset="0"/>
              </a:rPr>
              <a:t>ASIA</a:t>
            </a:r>
            <a:r>
              <a:rPr lang="en-US" sz="3600" dirty="0" smtClean="0">
                <a:latin typeface="Georgia" panose="02040502050405020303" pitchFamily="18" charset="0"/>
              </a:rPr>
              <a:t> </a:t>
            </a:r>
          </a:p>
          <a:p>
            <a:pPr algn="r"/>
            <a:r>
              <a:rPr lang="en-US" sz="3600" dirty="0" smtClean="0">
                <a:latin typeface="Georgia" panose="02040502050405020303" pitchFamily="18" charset="0"/>
              </a:rPr>
              <a:t>Regional Consultation</a:t>
            </a:r>
            <a:br>
              <a:rPr lang="en-US" sz="3600" dirty="0" smtClean="0">
                <a:latin typeface="Georgia" panose="02040502050405020303" pitchFamily="18" charset="0"/>
              </a:rPr>
            </a:br>
            <a:r>
              <a:rPr lang="en-US" sz="3600" dirty="0" smtClean="0">
                <a:latin typeface="Georgia" panose="02040502050405020303" pitchFamily="18" charset="0"/>
              </a:rPr>
              <a:t>1-2 December, 2016</a:t>
            </a:r>
            <a:endParaRPr lang="en-US" sz="3600" dirty="0">
              <a:latin typeface="Georgia" panose="020405020504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80211" y="2496488"/>
            <a:ext cx="393700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3900" dirty="0" smtClean="0">
                <a:solidFill>
                  <a:srgbClr val="CED1DF"/>
                </a:solidFill>
                <a:latin typeface="Georgia" panose="02040502050405020303" pitchFamily="18" charset="0"/>
              </a:rPr>
              <a:t>20</a:t>
            </a:r>
            <a:endParaRPr lang="en-CA" sz="23900" dirty="0">
              <a:solidFill>
                <a:srgbClr val="CED1DF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17" t="29367" r="9318" b="28104"/>
          <a:stretch/>
        </p:blipFill>
        <p:spPr>
          <a:xfrm>
            <a:off x="-1" y="-12700"/>
            <a:ext cx="8614729" cy="687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1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Practices -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Free supply of textbooks at school Level (Bangladesh)</a:t>
            </a:r>
          </a:p>
          <a:p>
            <a:r>
              <a:rPr lang="en-CA" dirty="0" smtClean="0"/>
              <a:t>NME-ICT follows CC BY-SA licence (India)</a:t>
            </a:r>
          </a:p>
          <a:p>
            <a:r>
              <a:rPr lang="en-CA" dirty="0" smtClean="0"/>
              <a:t>Commitment to </a:t>
            </a:r>
            <a:r>
              <a:rPr lang="en-CA" dirty="0" err="1" smtClean="0"/>
              <a:t>OpenCourseWare</a:t>
            </a:r>
            <a:r>
              <a:rPr lang="en-CA" dirty="0" smtClean="0"/>
              <a:t> in eLearning policy (Malaysia)</a:t>
            </a:r>
          </a:p>
          <a:p>
            <a:r>
              <a:rPr lang="en-CA" dirty="0" smtClean="0"/>
              <a:t>OER repositories in India, Indonesia, Malaysia, Pakistan, Philippines, Vietnam.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8522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Barriers to OER -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Low bandwidth and Internet access</a:t>
            </a:r>
          </a:p>
          <a:p>
            <a:r>
              <a:rPr lang="en-CA" dirty="0" smtClean="0"/>
              <a:t>Low attention to content for people with disabilities</a:t>
            </a:r>
          </a:p>
          <a:p>
            <a:r>
              <a:rPr lang="en-CA" dirty="0" smtClean="0"/>
              <a:t>Lack of awareness and capacity to use and contribute to OER</a:t>
            </a:r>
          </a:p>
          <a:p>
            <a:r>
              <a:rPr lang="en-CA" dirty="0" smtClean="0"/>
              <a:t>Lack of availability of OER in local languages</a:t>
            </a:r>
          </a:p>
          <a:p>
            <a:r>
              <a:rPr lang="en-CA" dirty="0" smtClean="0"/>
              <a:t>No national policy to guide OER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2445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0" t="1926" r="6945" b="50752"/>
          <a:stretch/>
        </p:blipFill>
        <p:spPr>
          <a:xfrm>
            <a:off x="-13252" y="-12880"/>
            <a:ext cx="12205252" cy="68708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18986" y="4487461"/>
            <a:ext cx="4932608" cy="26468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en-US" sz="5400" dirty="0" smtClean="0">
                <a:latin typeface="Georgia" panose="02040502050405020303" pitchFamily="18" charset="0"/>
              </a:rPr>
              <a:t> </a:t>
            </a:r>
            <a:r>
              <a:rPr lang="en-US" sz="6600" dirty="0" smtClean="0">
                <a:latin typeface="Georgia" panose="02040502050405020303" pitchFamily="18" charset="0"/>
              </a:rPr>
              <a:t>EUROPE</a:t>
            </a:r>
            <a:r>
              <a:rPr lang="en-US" sz="2800" dirty="0" smtClean="0">
                <a:latin typeface="Georgia" panose="02040502050405020303" pitchFamily="18" charset="0"/>
              </a:rPr>
              <a:t> </a:t>
            </a:r>
            <a:endParaRPr lang="en-US" sz="2800" dirty="0">
              <a:latin typeface="Georgia" panose="02040502050405020303" pitchFamily="18" charset="0"/>
            </a:endParaRPr>
          </a:p>
          <a:p>
            <a:pPr algn="r"/>
            <a:r>
              <a:rPr lang="en-US" sz="2800" dirty="0" smtClean="0">
                <a:latin typeface="Georgia" panose="02040502050405020303" pitchFamily="18" charset="0"/>
              </a:rPr>
              <a:t>  </a:t>
            </a:r>
            <a:r>
              <a:rPr lang="en-US" sz="3600" dirty="0" smtClean="0">
                <a:latin typeface="Georgia" panose="02040502050405020303" pitchFamily="18" charset="0"/>
              </a:rPr>
              <a:t>Regional </a:t>
            </a:r>
            <a:r>
              <a:rPr lang="en-US" sz="3600" dirty="0">
                <a:latin typeface="Georgia" panose="02040502050405020303" pitchFamily="18" charset="0"/>
              </a:rPr>
              <a:t>Consultation</a:t>
            </a:r>
            <a:br>
              <a:rPr lang="en-US" sz="3600" dirty="0">
                <a:latin typeface="Georgia" panose="02040502050405020303" pitchFamily="18" charset="0"/>
              </a:rPr>
            </a:br>
            <a:r>
              <a:rPr lang="en-US" sz="3600" dirty="0" smtClean="0">
                <a:latin typeface="Georgia" panose="02040502050405020303" pitchFamily="18" charset="0"/>
              </a:rPr>
              <a:t>  23-24 </a:t>
            </a:r>
            <a:r>
              <a:rPr lang="en-US" sz="3600" dirty="0">
                <a:latin typeface="Georgia" panose="02040502050405020303" pitchFamily="18" charset="0"/>
              </a:rPr>
              <a:t>February, </a:t>
            </a:r>
            <a:r>
              <a:rPr lang="en-US" sz="3600" dirty="0" smtClean="0">
                <a:latin typeface="Georgia" panose="02040502050405020303" pitchFamily="18" charset="0"/>
              </a:rPr>
              <a:t>2017</a:t>
            </a:r>
          </a:p>
          <a:p>
            <a:pPr algn="r"/>
            <a:endParaRPr lang="en-US" sz="2800" dirty="0" smtClean="0">
              <a:latin typeface="Georgia" panose="020405020504050203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81440" y="717198"/>
            <a:ext cx="3937000" cy="37702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CA" sz="23900" dirty="0" smtClean="0">
                <a:solidFill>
                  <a:srgbClr val="CED1DF"/>
                </a:solidFill>
                <a:latin typeface="Georgia" panose="02040502050405020303" pitchFamily="18" charset="0"/>
              </a:rPr>
              <a:t>24</a:t>
            </a:r>
            <a:endParaRPr lang="en-CA" sz="23900" dirty="0">
              <a:solidFill>
                <a:srgbClr val="CED1DF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03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&amp; Diverse initiatives-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Mostly led by institutions/project mode</a:t>
            </a:r>
          </a:p>
          <a:p>
            <a:r>
              <a:rPr lang="en-US" dirty="0" smtClean="0"/>
              <a:t>Advanced technologies for multi-lingual searches possible</a:t>
            </a:r>
          </a:p>
          <a:p>
            <a:r>
              <a:rPr lang="en-US" dirty="0" smtClean="0"/>
              <a:t>OER as part of a wider Open ecosystem</a:t>
            </a:r>
          </a:p>
          <a:p>
            <a:r>
              <a:rPr lang="en-US" dirty="0" smtClean="0"/>
              <a:t>Many initiatives but fragmented</a:t>
            </a:r>
          </a:p>
        </p:txBody>
      </p:sp>
    </p:spTree>
    <p:extLst>
      <p:ext uri="{BB962C8B-B14F-4D97-AF65-F5344CB8AC3E}">
        <p14:creationId xmlns:p14="http://schemas.microsoft.com/office/powerpoint/2010/main" val="37610796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Actions-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 for political will and national level policies</a:t>
            </a:r>
          </a:p>
          <a:p>
            <a:r>
              <a:rPr lang="en-US" dirty="0" smtClean="0"/>
              <a:t>Teachers </a:t>
            </a:r>
            <a:r>
              <a:rPr lang="en-US" dirty="0"/>
              <a:t>critical in mainstreaming OER</a:t>
            </a:r>
          </a:p>
          <a:p>
            <a:r>
              <a:rPr lang="en-US" dirty="0"/>
              <a:t>Need for business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Invite </a:t>
            </a:r>
            <a:r>
              <a:rPr lang="en-US" dirty="0"/>
              <a:t>publishers to enter the world of ‘open’ </a:t>
            </a:r>
            <a:endParaRPr lang="en-US" dirty="0" smtClean="0"/>
          </a:p>
          <a:p>
            <a:r>
              <a:rPr lang="en-US" dirty="0" smtClean="0"/>
              <a:t>Institutions must invest in QA and evidence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49300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5" t="41451" r="34828" b="29935"/>
          <a:stretch/>
        </p:blipFill>
        <p:spPr>
          <a:xfrm>
            <a:off x="943428" y="1"/>
            <a:ext cx="11248572" cy="69723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056" y="1450990"/>
            <a:ext cx="3937000" cy="37702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CA" sz="23900" dirty="0" smtClean="0">
                <a:solidFill>
                  <a:srgbClr val="CED1DF"/>
                </a:solidFill>
                <a:latin typeface="Georgia" panose="02040502050405020303" pitchFamily="18" charset="0"/>
              </a:rPr>
              <a:t>13</a:t>
            </a:r>
            <a:endParaRPr lang="en-CA" sz="23900" dirty="0">
              <a:solidFill>
                <a:srgbClr val="CED1DF"/>
              </a:solidFill>
              <a:latin typeface="Georgia" panose="020405020504050203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002616"/>
            <a:ext cx="9027886" cy="184665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5400" dirty="0" smtClean="0">
                <a:latin typeface="Georgia" panose="02040502050405020303" pitchFamily="18" charset="0"/>
              </a:rPr>
              <a:t> MIDDLE EAST/N. AFRICA</a:t>
            </a:r>
            <a:r>
              <a:rPr lang="en-US" sz="2000" dirty="0" smtClean="0">
                <a:latin typeface="Georgia" panose="02040502050405020303" pitchFamily="18" charset="0"/>
              </a:rPr>
              <a:t> </a:t>
            </a:r>
          </a:p>
          <a:p>
            <a:r>
              <a:rPr lang="en-US" sz="3200" dirty="0" smtClean="0">
                <a:latin typeface="Georgia" panose="02040502050405020303" pitchFamily="18" charset="0"/>
              </a:rPr>
              <a:t>  Regional Consultation | 27-28 </a:t>
            </a:r>
            <a:r>
              <a:rPr lang="en-US" sz="3200" dirty="0">
                <a:latin typeface="Georgia" panose="02040502050405020303" pitchFamily="18" charset="0"/>
              </a:rPr>
              <a:t>February, </a:t>
            </a:r>
            <a:r>
              <a:rPr lang="en-US" sz="3200" dirty="0" smtClean="0">
                <a:latin typeface="Georgia" panose="02040502050405020303" pitchFamily="18" charset="0"/>
              </a:rPr>
              <a:t>2017</a:t>
            </a:r>
          </a:p>
          <a:p>
            <a:endParaRPr lang="en-US" sz="2800" dirty="0" smtClean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49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Practices – Middle East/N.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OER Policies: Bahrain &amp; Oman</a:t>
            </a:r>
          </a:p>
          <a:p>
            <a:r>
              <a:rPr lang="en-US" dirty="0" smtClean="0"/>
              <a:t>Institutional initiatives: Open University of Sudan</a:t>
            </a:r>
          </a:p>
          <a:p>
            <a:r>
              <a:rPr lang="en-US" dirty="0" smtClean="0"/>
              <a:t>Portals: Morocco, Jordan</a:t>
            </a:r>
          </a:p>
          <a:p>
            <a:r>
              <a:rPr lang="en-US" dirty="0" smtClean="0"/>
              <a:t>Emphasis on translating content into Arabic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64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r>
              <a:rPr lang="en-US" dirty="0" smtClean="0"/>
              <a:t>Needs: </a:t>
            </a:r>
            <a:r>
              <a:rPr lang="en-US" dirty="0"/>
              <a:t>Middle East/N</a:t>
            </a:r>
            <a:r>
              <a:rPr lang="en-US" dirty="0" smtClean="0"/>
              <a:t>.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awareness</a:t>
            </a:r>
          </a:p>
          <a:p>
            <a:r>
              <a:rPr lang="en-US" dirty="0" smtClean="0"/>
              <a:t>Capacity-building</a:t>
            </a:r>
          </a:p>
          <a:p>
            <a:r>
              <a:rPr lang="en-US" dirty="0" smtClean="0"/>
              <a:t>Policies at national and institutional levels</a:t>
            </a:r>
          </a:p>
          <a:p>
            <a:r>
              <a:rPr lang="en-US" dirty="0" smtClean="0"/>
              <a:t>Regional cooperation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741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" y="365125"/>
            <a:ext cx="12191998" cy="1325563"/>
          </a:xfrm>
        </p:spPr>
        <p:txBody>
          <a:bodyPr>
            <a:noAutofit/>
          </a:bodyPr>
          <a:lstStyle/>
          <a:p>
            <a:r>
              <a:rPr lang="en-US" sz="4800" dirty="0" smtClean="0"/>
              <a:t>World OER Congress – Paris 2012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2"/>
          <a:stretch/>
        </p:blipFill>
        <p:spPr>
          <a:xfrm>
            <a:off x="2" y="1611350"/>
            <a:ext cx="6172198" cy="40056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915" y="5760498"/>
            <a:ext cx="4927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Sir John Daniel, Former President of COL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596835"/>
            <a:ext cx="6019799" cy="40131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72200" y="5755410"/>
            <a:ext cx="43604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Congress at UNESCO HQ Paris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39" y="6548240"/>
            <a:ext cx="112923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Image source (CC-BY): http://www.unesco.org/new/en/communication-and-information/resources/multimedia/photo-galleries/open-educational-resources/world-open-educational-resources-congress-in-photos/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7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Actions: Stakeholders Identified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Governments</a:t>
            </a:r>
            <a:endParaRPr lang="en-US" dirty="0"/>
          </a:p>
          <a:p>
            <a:r>
              <a:rPr lang="en-US" dirty="0" smtClean="0"/>
              <a:t>Educational Institutions</a:t>
            </a:r>
            <a:endParaRPr lang="en-US" dirty="0"/>
          </a:p>
          <a:p>
            <a:r>
              <a:rPr lang="en-US" dirty="0" smtClean="0"/>
              <a:t>Teachers</a:t>
            </a:r>
          </a:p>
          <a:p>
            <a:r>
              <a:rPr lang="en-US" dirty="0" smtClean="0"/>
              <a:t>Learners</a:t>
            </a:r>
          </a:p>
          <a:p>
            <a:r>
              <a:rPr lang="en-US" smtClean="0"/>
              <a:t>QA Agencies</a:t>
            </a:r>
            <a:endParaRPr lang="en-US" dirty="0" smtClean="0"/>
          </a:p>
          <a:p>
            <a:r>
              <a:rPr lang="en-US" dirty="0" smtClean="0"/>
              <a:t>Publishers</a:t>
            </a:r>
            <a:endParaRPr lang="en-US" dirty="0"/>
          </a:p>
          <a:p>
            <a:r>
              <a:rPr lang="en-US" dirty="0"/>
              <a:t>Civil Society</a:t>
            </a:r>
          </a:p>
          <a:p>
            <a:r>
              <a:rPr lang="en-US" dirty="0" smtClean="0"/>
              <a:t>Associations</a:t>
            </a:r>
            <a:endParaRPr lang="en-US" dirty="0"/>
          </a:p>
        </p:txBody>
      </p:sp>
      <p:sp>
        <p:nvSpPr>
          <p:cNvPr id="5" name="Curved Up Ribbon 4"/>
          <p:cNvSpPr/>
          <p:nvPr/>
        </p:nvSpPr>
        <p:spPr>
          <a:xfrm>
            <a:off x="6658377" y="2401612"/>
            <a:ext cx="5425349" cy="2240905"/>
          </a:xfrm>
          <a:prstGeom prst="ellipseRibbon2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sz="3600" dirty="0">
                <a:solidFill>
                  <a:srgbClr val="463691"/>
                </a:solidFill>
              </a:rPr>
              <a:t>International Cooperation</a:t>
            </a:r>
          </a:p>
        </p:txBody>
      </p:sp>
    </p:spTree>
    <p:extLst>
      <p:ext uri="{BB962C8B-B14F-4D97-AF65-F5344CB8AC3E}">
        <p14:creationId xmlns:p14="http://schemas.microsoft.com/office/powerpoint/2010/main" val="32835117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4638"/>
          <a:stretch/>
        </p:blipFill>
        <p:spPr>
          <a:xfrm>
            <a:off x="-13169" y="4338977"/>
            <a:ext cx="12205170" cy="19482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 b="6687"/>
          <a:stretch/>
        </p:blipFill>
        <p:spPr>
          <a:xfrm>
            <a:off x="1" y="0"/>
            <a:ext cx="12192000" cy="4338977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921265" y="1194256"/>
            <a:ext cx="10412144" cy="3144721"/>
          </a:xfrm>
          <a:prstGeom prst="round2Diag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6000" b="1" i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en-US" sz="7200" b="0" i="0" cap="none" dirty="0">
                <a:latin typeface="Georgia" panose="02040502050405020303" pitchFamily="18" charset="0"/>
              </a:rPr>
              <a:t>Towards 2</a:t>
            </a:r>
            <a:r>
              <a:rPr lang="en-US" sz="7200" b="0" i="0" cap="none" baseline="30000" dirty="0">
                <a:latin typeface="Georgia" panose="02040502050405020303" pitchFamily="18" charset="0"/>
              </a:rPr>
              <a:t>nd</a:t>
            </a:r>
            <a:r>
              <a:rPr lang="en-US" sz="7200" b="0" i="0" cap="none" dirty="0">
                <a:latin typeface="Georgia" panose="02040502050405020303" pitchFamily="18" charset="0"/>
              </a:rPr>
              <a:t> World OER Congress &amp; </a:t>
            </a:r>
            <a:r>
              <a:rPr lang="en-US" sz="7200" b="0" i="0" cap="none" dirty="0" smtClean="0">
                <a:latin typeface="Georgia" panose="02040502050405020303" pitchFamily="18" charset="0"/>
              </a:rPr>
              <a:t>Beyond</a:t>
            </a:r>
            <a:endParaRPr lang="en-US" sz="7200" b="0" i="0" cap="none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65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dirty="0" smtClean="0"/>
              <a:t>2016 KL Declaration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97099"/>
            <a:ext cx="5016500" cy="3979863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Mainstream the use of OER by developing strategies and policies at governmental and institutional levels to enhance quality while potentially reducing the cost of </a:t>
            </a:r>
            <a:r>
              <a:rPr lang="en-CA" dirty="0" smtClean="0"/>
              <a:t>education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061" y="239633"/>
            <a:ext cx="4467969" cy="57486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622"/>
          <a:stretch/>
        </p:blipFill>
        <p:spPr>
          <a:xfrm>
            <a:off x="5898243" y="1545438"/>
            <a:ext cx="4460775" cy="5748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8624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1.staticflickr.com/4/3004/2863546891_ce2053ceab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0" r="24457" b="15028"/>
          <a:stretch/>
        </p:blipFill>
        <p:spPr bwMode="auto">
          <a:xfrm>
            <a:off x="1830595" y="1587551"/>
            <a:ext cx="4005416" cy="527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upload.wikimedia.org/wikipedia/commons/6/60/Bayswater_Marina_Auckland_New_Zealan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9" r="30777" b="6484"/>
          <a:stretch/>
        </p:blipFill>
        <p:spPr bwMode="auto">
          <a:xfrm>
            <a:off x="6192865" y="1590199"/>
            <a:ext cx="4028661" cy="527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9354"/>
            <a:ext cx="10515600" cy="1325563"/>
          </a:xfrm>
        </p:spPr>
        <p:txBody>
          <a:bodyPr>
            <a:normAutofit/>
          </a:bodyPr>
          <a:lstStyle/>
          <a:p>
            <a:r>
              <a:rPr lang="en-CA" sz="4800" dirty="0" smtClean="0"/>
              <a:t>Next 2 Regional </a:t>
            </a:r>
            <a:r>
              <a:rPr lang="en-CA" sz="4800" dirty="0"/>
              <a:t>M</a:t>
            </a:r>
            <a:r>
              <a:rPr lang="en-CA" sz="4800" dirty="0" smtClean="0"/>
              <a:t>eetings</a:t>
            </a:r>
            <a:endParaRPr lang="en-CA" sz="4800" dirty="0"/>
          </a:p>
        </p:txBody>
      </p:sp>
      <p:sp>
        <p:nvSpPr>
          <p:cNvPr id="26" name="TextBox 25"/>
          <p:cNvSpPr txBox="1"/>
          <p:nvPr/>
        </p:nvSpPr>
        <p:spPr>
          <a:xfrm>
            <a:off x="1809373" y="6394182"/>
            <a:ext cx="4026638" cy="461665"/>
          </a:xfrm>
          <a:prstGeom prst="rect">
            <a:avLst/>
          </a:prstGeom>
          <a:solidFill>
            <a:srgbClr val="FED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7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Sao Paulo, Brazil</a:t>
            </a:r>
            <a:endParaRPr lang="en-US" sz="2400" dirty="0">
              <a:solidFill>
                <a:srgbClr val="0027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92865" y="1579101"/>
            <a:ext cx="4076055" cy="461665"/>
          </a:xfrm>
          <a:prstGeom prst="rect">
            <a:avLst/>
          </a:prstGeom>
          <a:solidFill>
            <a:srgbClr val="CC142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Auckland, NZ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52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Autofit/>
          </a:bodyPr>
          <a:lstStyle/>
          <a:p>
            <a:r>
              <a:rPr lang="en-CA" sz="4800" dirty="0" smtClean="0"/>
              <a:t>Outcomes of the Regional Consultations </a:t>
            </a:r>
            <a:endParaRPr lang="en-CA" sz="4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1843592"/>
            <a:ext cx="2264230" cy="22642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813" y="4107822"/>
            <a:ext cx="2264230" cy="2264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95070" y="2590986"/>
            <a:ext cx="72173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Global OER </a:t>
            </a: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Survey Report</a:t>
            </a:r>
            <a:endParaRPr lang="en-CA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95069" y="4516662"/>
            <a:ext cx="74313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Synthesis </a:t>
            </a:r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of Actions </a:t>
            </a: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CA" sz="4400" dirty="0">
                <a:latin typeface="Arial" panose="020B0604020202020204" pitchFamily="34" charset="0"/>
                <a:cs typeface="Arial" panose="020B0604020202020204" pitchFamily="34" charset="0"/>
              </a:rPr>
              <a:t>consideration/ adoption</a:t>
            </a:r>
          </a:p>
        </p:txBody>
      </p:sp>
    </p:spTree>
    <p:extLst>
      <p:ext uri="{BB962C8B-B14F-4D97-AF65-F5344CB8AC3E}">
        <p14:creationId xmlns:p14="http://schemas.microsoft.com/office/powerpoint/2010/main" val="185627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after 2012?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policies—institutional level</a:t>
            </a:r>
          </a:p>
          <a:p>
            <a:r>
              <a:rPr lang="en-US" dirty="0" smtClean="0"/>
              <a:t>More awareness about the benefits of OER</a:t>
            </a:r>
          </a:p>
          <a:p>
            <a:r>
              <a:rPr lang="en-US" dirty="0" smtClean="0"/>
              <a:t>More champions and advocates</a:t>
            </a:r>
          </a:p>
          <a:p>
            <a:r>
              <a:rPr lang="en-US" dirty="0" smtClean="0"/>
              <a:t>More content available—repositories; but low awareness of repositories</a:t>
            </a:r>
          </a:p>
          <a:p>
            <a:r>
              <a:rPr lang="en-US" dirty="0" smtClean="0"/>
              <a:t>Better ICT infrastructure and connectivity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0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Evidence-based advocacy</a:t>
            </a:r>
          </a:p>
          <a:p>
            <a:r>
              <a:rPr lang="en-US" dirty="0"/>
              <a:t>More capacity building</a:t>
            </a:r>
          </a:p>
          <a:p>
            <a:r>
              <a:rPr lang="en-US" dirty="0"/>
              <a:t>Targeted interventions</a:t>
            </a:r>
          </a:p>
          <a:p>
            <a:r>
              <a:rPr lang="en-US" dirty="0"/>
              <a:t>Continue to build and strengthen collaborations</a:t>
            </a:r>
          </a:p>
        </p:txBody>
      </p:sp>
    </p:spTree>
    <p:extLst>
      <p:ext uri="{BB962C8B-B14F-4D97-AF65-F5344CB8AC3E}">
        <p14:creationId xmlns:p14="http://schemas.microsoft.com/office/powerpoint/2010/main" val="288303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d/d1/Rabindranath_Tago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715" y="-17982"/>
            <a:ext cx="3338286" cy="464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56176"/>
          <a:stretch/>
        </p:blipFill>
        <p:spPr>
          <a:xfrm>
            <a:off x="0" y="4586514"/>
            <a:ext cx="12192000" cy="1590449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  <p:sp>
        <p:nvSpPr>
          <p:cNvPr id="4" name="Rectangle 3"/>
          <p:cNvSpPr/>
          <p:nvPr/>
        </p:nvSpPr>
        <p:spPr>
          <a:xfrm>
            <a:off x="290286" y="6379968"/>
            <a:ext cx="529771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Photo credit: https</a:t>
            </a:r>
            <a:r>
              <a:rPr lang="en-US" sz="1100" dirty="0"/>
              <a:t>://commons.wikimedia.org/wiki/File:Rabindranath_Tagore.jpg</a:t>
            </a:r>
          </a:p>
        </p:txBody>
      </p:sp>
      <p:sp>
        <p:nvSpPr>
          <p:cNvPr id="7" name="Rectangle 6"/>
          <p:cNvSpPr/>
          <p:nvPr/>
        </p:nvSpPr>
        <p:spPr>
          <a:xfrm>
            <a:off x="522513" y="4741627"/>
            <a:ext cx="11611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OER for Inclusive and Equitable Quality Education: </a:t>
            </a:r>
            <a:r>
              <a:rPr lang="en-CA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36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CA" sz="36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Commitment to Action</a:t>
            </a:r>
            <a:endParaRPr lang="en-US" sz="36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38628" y="223141"/>
            <a:ext cx="7852229" cy="4160368"/>
          </a:xfrm>
        </p:spPr>
        <p:txBody>
          <a:bodyPr>
            <a:normAutofit lnSpcReduction="10000"/>
          </a:bodyPr>
          <a:lstStyle/>
          <a:p>
            <a:endParaRPr lang="en-CA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CA" sz="4400" i="1" dirty="0" smtClean="0">
                <a:latin typeface="Georgia" panose="02040502050405020303" pitchFamily="18" charset="0"/>
              </a:rPr>
              <a:t>Where the mind is without fear and the head is held high</a:t>
            </a:r>
          </a:p>
          <a:p>
            <a:pPr marL="0" indent="0">
              <a:buNone/>
            </a:pPr>
            <a:endParaRPr lang="en-CA" sz="4400" i="1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CA" sz="4400" i="1" dirty="0" smtClean="0">
                <a:latin typeface="Georgia" panose="02040502050405020303" pitchFamily="18" charset="0"/>
              </a:rPr>
              <a:t>Where knowledge is free</a:t>
            </a:r>
          </a:p>
          <a:p>
            <a:pPr marL="0" indent="0" algn="r">
              <a:buNone/>
            </a:pPr>
            <a:r>
              <a:rPr lang="en-CA" sz="2800" dirty="0" smtClean="0"/>
              <a:t/>
            </a:r>
            <a:br>
              <a:rPr lang="en-CA" sz="2800" dirty="0" smtClean="0"/>
            </a:br>
            <a:r>
              <a:rPr lang="en-CA" sz="3200" dirty="0" smtClean="0"/>
              <a:t>Tagore, 1910</a:t>
            </a:r>
            <a:endParaRPr lang="en-CA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9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56307"/>
          <a:stretch/>
        </p:blipFill>
        <p:spPr>
          <a:xfrm>
            <a:off x="0" y="0"/>
            <a:ext cx="12243739" cy="5592943"/>
          </a:xfrm>
          <a:prstGeom prst="rect">
            <a:avLst/>
          </a:prstGeom>
          <a:effec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864069" y="255587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800" dirty="0" smtClean="0">
                <a:solidFill>
                  <a:schemeClr val="bg1"/>
                </a:solidFill>
                <a:latin typeface="Georgia" panose="02040502050405020303" pitchFamily="18" charset="0"/>
              </a:rPr>
              <a:t>Thank you</a:t>
            </a:r>
            <a:endParaRPr lang="en-US" sz="88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40856" y1="31402" x2="40856" y2="31402"/>
                        <a14:foregroundMark x1="54864" y1="30183" x2="54864" y2="30183"/>
                        <a14:foregroundMark x1="55642" y1="26220" x2="55642" y2="26220"/>
                        <a14:foregroundMark x1="65370" y1="29268" x2="65370" y2="29268"/>
                        <a14:foregroundMark x1="64591" y1="32927" x2="64591" y2="32927"/>
                        <a14:foregroundMark x1="65759" y1="38110" x2="65759" y2="38110"/>
                        <a14:foregroundMark x1="63813" y1="40244" x2="63813" y2="40244"/>
                        <a14:foregroundMark x1="60700" y1="39634" x2="60700" y2="39634"/>
                        <a14:foregroundMark x1="56420" y1="40854" x2="56420" y2="40854"/>
                        <a14:foregroundMark x1="55642" y1="40854" x2="55642" y2="40854"/>
                        <a14:foregroundMark x1="53696" y1="40549" x2="53696" y2="40549"/>
                        <a14:foregroundMark x1="49805" y1="38110" x2="49805" y2="38110"/>
                        <a14:foregroundMark x1="48638" y1="34756" x2="48638" y2="34756"/>
                        <a14:foregroundMark x1="55642" y1="14329" x2="55642" y2="14329"/>
                        <a14:foregroundMark x1="59533" y1="5793" x2="59533" y2="5793"/>
                        <a14:foregroundMark x1="54086" y1="5793" x2="54086" y2="5793"/>
                        <a14:foregroundMark x1="54086" y1="5793" x2="54086" y2="5793"/>
                        <a14:foregroundMark x1="60311" y1="15854" x2="60311" y2="15854"/>
                        <a14:foregroundMark x1="60311" y1="15854" x2="60311" y2="15854"/>
                        <a14:foregroundMark x1="67704" y1="9451" x2="67704" y2="9451"/>
                        <a14:foregroundMark x1="68482" y1="9756" x2="69261" y2="11890"/>
                        <a14:foregroundMark x1="66926" y1="11280" x2="66926" y2="11280"/>
                        <a14:foregroundMark x1="78988" y1="4573" x2="78988" y2="4573"/>
                        <a14:foregroundMark x1="78988" y1="7317" x2="78988" y2="7317"/>
                        <a14:foregroundMark x1="78599" y1="12805" x2="78599" y2="12805"/>
                        <a14:foregroundMark x1="77821" y1="17378" x2="77821" y2="17378"/>
                        <a14:foregroundMark x1="84825" y1="17378" x2="84825" y2="17378"/>
                        <a14:foregroundMark x1="89105" y1="16463" x2="89105" y2="16463"/>
                        <a14:foregroundMark x1="84436" y1="10061" x2="84436" y2="10061"/>
                        <a14:foregroundMark x1="44358" y1="12500" x2="44358" y2="12500"/>
                        <a14:foregroundMark x1="43580" y1="11585" x2="43580" y2="11585"/>
                        <a14:foregroundMark x1="43580" y1="8232" x2="43580" y2="8232"/>
                        <a14:foregroundMark x1="47082" y1="4573" x2="47082" y2="4573"/>
                        <a14:foregroundMark x1="13230" y1="10671" x2="13230" y2="10671"/>
                        <a14:foregroundMark x1="14008" y1="14024" x2="14008" y2="14024"/>
                        <a14:foregroundMark x1="24903" y1="12500" x2="24903" y2="12500"/>
                        <a14:foregroundMark x1="27237" y1="11280" x2="27237" y2="11280"/>
                        <a14:foregroundMark x1="11284" y1="17073" x2="11284" y2="17073"/>
                        <a14:foregroundMark x1="6615" y1="13720" x2="6615" y2="13720"/>
                        <a14:foregroundMark x1="6226" y1="12500" x2="6226" y2="12500"/>
                        <a14:foregroundMark x1="7004" y1="4573" x2="7004" y2="4573"/>
                        <a14:foregroundMark x1="5837" y1="12500" x2="5837" y2="13415"/>
                        <a14:foregroundMark x1="5837" y1="15244" x2="5837" y2="15244"/>
                        <a14:foregroundMark x1="11673" y1="11890" x2="11673" y2="11890"/>
                        <a14:foregroundMark x1="33463" y1="35976" x2="33463" y2="35976"/>
                        <a14:foregroundMark x1="36965" y1="34146" x2="36965" y2="34146"/>
                        <a14:foregroundMark x1="52140" y1="74085" x2="52140" y2="74085"/>
                        <a14:foregroundMark x1="53307" y1="78659" x2="53307" y2="78659"/>
                        <a14:foregroundMark x1="51362" y1="84146" x2="51362" y2="84146"/>
                        <a14:foregroundMark x1="56031" y1="84451" x2="56031" y2="84451"/>
                        <a14:foregroundMark x1="56420" y1="79573" x2="56420" y2="79573"/>
                        <a14:foregroundMark x1="60311" y1="75610" x2="60311" y2="75610"/>
                        <a14:foregroundMark x1="58366" y1="72256" x2="58366" y2="72256"/>
                        <a14:foregroundMark x1="53696" y1="69207" x2="53696" y2="69207"/>
                        <a14:foregroundMark x1="51751" y1="67073" x2="51751" y2="67073"/>
                        <a14:foregroundMark x1="47471" y1="66768" x2="47471" y2="66768"/>
                        <a14:foregroundMark x1="43969" y1="66768" x2="43969" y2="66768"/>
                        <a14:foregroundMark x1="42802" y1="67683" x2="42802" y2="67683"/>
                        <a14:foregroundMark x1="48249" y1="9756" x2="48249" y2="97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901" y="4516474"/>
            <a:ext cx="1181100" cy="150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009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Paris OER Declaration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682" y="1968304"/>
            <a:ext cx="4992918" cy="4351338"/>
          </a:xfrm>
        </p:spPr>
        <p:txBody>
          <a:bodyPr>
            <a:normAutofit/>
          </a:bodyPr>
          <a:lstStyle/>
          <a:p>
            <a:r>
              <a:rPr lang="en-US" sz="2800" dirty="0"/>
              <a:t>Foster awareness and use of OER</a:t>
            </a:r>
          </a:p>
          <a:p>
            <a:r>
              <a:rPr lang="en-US" sz="2800" dirty="0"/>
              <a:t>Encourage the development and adaptation of OER in a variety of languages and cultural contexts</a:t>
            </a:r>
          </a:p>
          <a:p>
            <a:r>
              <a:rPr lang="en-US" sz="2800" dirty="0"/>
              <a:t>Encourage the open licensing of educational materials produced with public </a:t>
            </a:r>
            <a:r>
              <a:rPr lang="en-US" sz="2800" dirty="0" smtClean="0"/>
              <a:t>funds</a:t>
            </a: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878294" y="2920837"/>
            <a:ext cx="6330042" cy="4005432"/>
            <a:chOff x="427416" y="3505200"/>
            <a:chExt cx="5135184" cy="3276599"/>
          </a:xfrm>
        </p:grpSpPr>
        <p:grpSp>
          <p:nvGrpSpPr>
            <p:cNvPr id="13" name="Group 12"/>
            <p:cNvGrpSpPr/>
            <p:nvPr/>
          </p:nvGrpSpPr>
          <p:grpSpPr>
            <a:xfrm>
              <a:off x="427416" y="3505200"/>
              <a:ext cx="5135184" cy="3276599"/>
              <a:chOff x="551656" y="3928451"/>
              <a:chExt cx="3988182" cy="2643481"/>
            </a:xfrm>
          </p:grpSpPr>
          <p:pic>
            <p:nvPicPr>
              <p:cNvPr id="15" name="Picture 14" descr="\\06-CLS-01\Users\DTremblay\Desktop\oer_declaration_drafting_group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5947" y="3928451"/>
                <a:ext cx="3893891" cy="2595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"/>
              <p:cNvSpPr txBox="1"/>
              <p:nvPr/>
            </p:nvSpPr>
            <p:spPr>
              <a:xfrm rot="16200000">
                <a:off x="-257869" y="5611022"/>
                <a:ext cx="1770435" cy="151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aseline="30000" dirty="0">
                    <a:solidFill>
                      <a:srgbClr val="463688"/>
                    </a:solidFill>
                    <a:latin typeface="Arial" charset="0"/>
                  </a:rPr>
                  <a:t>Photo: CC-BY </a:t>
                </a:r>
                <a:r>
                  <a:rPr lang="en-US" sz="1000" baseline="30000" dirty="0" err="1">
                    <a:solidFill>
                      <a:srgbClr val="463688"/>
                    </a:solidFill>
                    <a:latin typeface="Arial" charset="0"/>
                  </a:rPr>
                  <a:t>Davide</a:t>
                </a:r>
                <a:r>
                  <a:rPr lang="en-US" sz="1000" baseline="30000" dirty="0">
                    <a:solidFill>
                      <a:srgbClr val="463688"/>
                    </a:solidFill>
                    <a:latin typeface="Arial" charset="0"/>
                  </a:rPr>
                  <a:t> </a:t>
                </a:r>
                <a:r>
                  <a:rPr lang="en-US" sz="1000" baseline="30000" dirty="0" err="1">
                    <a:solidFill>
                      <a:srgbClr val="463688"/>
                    </a:solidFill>
                    <a:latin typeface="Arial" charset="0"/>
                  </a:rPr>
                  <a:t>Storti</a:t>
                </a:r>
                <a:endParaRPr lang="en-US" sz="1000" baseline="30000" dirty="0">
                  <a:solidFill>
                    <a:srgbClr val="463688"/>
                  </a:solidFill>
                  <a:latin typeface="Arial" charset="0"/>
                </a:endParaRPr>
              </a:p>
            </p:txBody>
          </p:sp>
        </p:grpSp>
        <p:sp>
          <p:nvSpPr>
            <p:cNvPr id="14" name="TextBox 5"/>
            <p:cNvSpPr txBox="1"/>
            <p:nvPr/>
          </p:nvSpPr>
          <p:spPr>
            <a:xfrm>
              <a:off x="685800" y="3616404"/>
              <a:ext cx="2209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aseline="30000" dirty="0">
                  <a:solidFill>
                    <a:srgbClr val="FFFFFF"/>
                  </a:solidFill>
                  <a:latin typeface="Arial" charset="0"/>
                </a:rPr>
                <a:t>The 2012 Paris OER Declaration drafting group at UNESCO Headquarters, Paris, France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463688"/>
                </a:solidFill>
                <a:latin typeface="Arial" charset="0"/>
              </a:endParaRPr>
            </a:p>
          </p:txBody>
        </p:sp>
      </p:grpSp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616"/>
          <a:stretch/>
        </p:blipFill>
        <p:spPr bwMode="auto">
          <a:xfrm>
            <a:off x="8718642" y="1589903"/>
            <a:ext cx="3184887" cy="265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799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2</a:t>
            </a:r>
            <a:r>
              <a:rPr lang="en-US" sz="4800" baseline="30000" dirty="0" smtClean="0"/>
              <a:t>nd</a:t>
            </a:r>
            <a:r>
              <a:rPr lang="en-US" sz="4800" dirty="0" smtClean="0"/>
              <a:t> World OER Congress</a:t>
            </a:r>
            <a:endParaRPr lang="en-US" sz="4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26"/>
            <a:ext cx="6036732" cy="398686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731" y="1556726"/>
            <a:ext cx="6155268" cy="39939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5699228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Ljubljana, Slovenia – 18-20 September 2017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15133" y="5289670"/>
            <a:ext cx="26719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Image Source (CC BY):https://www.flickr.com 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27185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Road to Ljubljana</a:t>
            </a:r>
            <a:endParaRPr lang="en-US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6886035" y="2649101"/>
            <a:ext cx="5521167" cy="388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SzPct val="125000"/>
              <a:buFont typeface="Wingdings" pitchFamily="2" charset="2"/>
              <a:buChar char="§"/>
              <a:defRPr sz="3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Font typeface="Arial" charset="0"/>
              <a:buChar char="•"/>
              <a:defRPr sz="23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AFRICA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 smtClean="0"/>
              <a:t>Ministry of Education, Mauritius:</a:t>
            </a:r>
            <a:br>
              <a:rPr lang="en-US" sz="2000" dirty="0" smtClean="0"/>
            </a:br>
            <a:r>
              <a:rPr lang="en-US" sz="2000" dirty="0" smtClean="0"/>
              <a:t>​​</a:t>
            </a:r>
            <a:r>
              <a:rPr lang="en-US" sz="2000" dirty="0"/>
              <a:t>2-3 March, </a:t>
            </a:r>
            <a:r>
              <a:rPr lang="en-US" sz="2000" dirty="0" smtClean="0"/>
              <a:t>2017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/>
              <a:t>AMERICAS</a:t>
            </a:r>
          </a:p>
          <a:p>
            <a:pPr marL="0" indent="0">
              <a:buNone/>
            </a:pPr>
            <a:r>
              <a:rPr lang="en-US" sz="2000" dirty="0" smtClean="0"/>
              <a:t>UNICAMP: ​​</a:t>
            </a:r>
            <a:r>
              <a:rPr lang="en-US" sz="2000" dirty="0"/>
              <a:t>3-4 April, </a:t>
            </a:r>
            <a:r>
              <a:rPr lang="en-US" sz="2000" dirty="0" smtClean="0"/>
              <a:t>2017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​</a:t>
            </a:r>
          </a:p>
          <a:p>
            <a:pPr marL="0" indent="0">
              <a:buNone/>
            </a:pPr>
            <a:r>
              <a:rPr lang="en-US" sz="2000" b="1" dirty="0" smtClean="0"/>
              <a:t>PACIFIC</a:t>
            </a:r>
            <a:endParaRPr lang="en-US" sz="2000" b="1" dirty="0"/>
          </a:p>
          <a:p>
            <a:pPr marL="0" indent="0">
              <a:buNone/>
            </a:pPr>
            <a:r>
              <a:rPr lang="en-US" sz="2000" dirty="0"/>
              <a:t>Open Polytechnic of New </a:t>
            </a:r>
            <a:r>
              <a:rPr lang="en-US" sz="2000" dirty="0" smtClean="0"/>
              <a:t>Zealand:</a:t>
            </a:r>
            <a:br>
              <a:rPr lang="en-US" sz="2000" dirty="0" smtClean="0"/>
            </a:br>
            <a:r>
              <a:rPr lang="en-US" sz="2000" dirty="0" smtClean="0"/>
              <a:t>​​</a:t>
            </a:r>
            <a:r>
              <a:rPr lang="en-US" sz="2000" dirty="0"/>
              <a:t>29-30 May, </a:t>
            </a:r>
            <a:r>
              <a:rPr lang="en-US" sz="2000" dirty="0" smtClean="0"/>
              <a:t>2017</a:t>
            </a:r>
            <a:br>
              <a:rPr lang="en-US" sz="2000" dirty="0" smtClean="0"/>
            </a:br>
            <a:r>
              <a:rPr lang="en-US" sz="2000" dirty="0" smtClean="0"/>
              <a:t>​</a:t>
            </a:r>
            <a:endParaRPr lang="en-US" sz="20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64030" y="2627573"/>
            <a:ext cx="5780314" cy="3885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SzPct val="125000"/>
              <a:buFont typeface="Wingdings" pitchFamily="2" charset="2"/>
              <a:buChar char="§"/>
              <a:defRPr sz="3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463691"/>
              </a:buClr>
              <a:buFont typeface="Arial" charset="0"/>
              <a:buChar char="•"/>
              <a:defRPr sz="23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B3AA7E"/>
              </a:buClr>
              <a:buFont typeface="Arial" charset="0"/>
              <a:buChar char="»"/>
              <a:defRPr sz="2000" kern="120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ASIA</a:t>
            </a:r>
          </a:p>
          <a:p>
            <a:pPr marL="0" indent="0">
              <a:buNone/>
            </a:pPr>
            <a:r>
              <a:rPr lang="en-US" sz="2000" dirty="0"/>
              <a:t>Asia e </a:t>
            </a:r>
            <a:r>
              <a:rPr lang="en-US" sz="2000" dirty="0" smtClean="0"/>
              <a:t>University: ​​1-2 </a:t>
            </a:r>
            <a:r>
              <a:rPr lang="en-US" sz="2000" dirty="0"/>
              <a:t>December, </a:t>
            </a:r>
            <a:r>
              <a:rPr lang="en-US" sz="2000" dirty="0" smtClean="0"/>
              <a:t>2016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EUROPE</a:t>
            </a:r>
          </a:p>
          <a:p>
            <a:pPr marL="0" indent="0">
              <a:buNone/>
            </a:pPr>
            <a:r>
              <a:rPr lang="en-US" sz="2000" dirty="0"/>
              <a:t>Malta Ministry for Education and </a:t>
            </a:r>
            <a:r>
              <a:rPr lang="en-US" sz="2000" dirty="0" smtClean="0"/>
              <a:t>Employment: </a:t>
            </a:r>
            <a:br>
              <a:rPr lang="en-US" sz="2000" dirty="0" smtClean="0"/>
            </a:br>
            <a:r>
              <a:rPr lang="en-US" sz="2000" dirty="0" smtClean="0"/>
              <a:t>​​</a:t>
            </a:r>
            <a:r>
              <a:rPr lang="en-US" sz="2000" dirty="0"/>
              <a:t>23-24 February, 2017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Font typeface="Wingdings" pitchFamily="2" charset="2"/>
              <a:buNone/>
            </a:pPr>
            <a:r>
              <a:rPr lang="en-US" sz="2000" b="1" dirty="0" smtClean="0"/>
              <a:t>MIDDLE EAST &amp; NORTH AFRICA</a:t>
            </a:r>
          </a:p>
          <a:p>
            <a:pPr marL="0" indent="0">
              <a:buNone/>
            </a:pPr>
            <a:r>
              <a:rPr lang="en-US" sz="2000" dirty="0" smtClean="0"/>
              <a:t>Qatar Foundation: ​​27-28 </a:t>
            </a:r>
            <a:r>
              <a:rPr lang="en-US" sz="2000" dirty="0"/>
              <a:t>February, </a:t>
            </a:r>
            <a:r>
              <a:rPr lang="en-US" sz="2000" dirty="0" smtClean="0"/>
              <a:t>2017</a:t>
            </a:r>
          </a:p>
        </p:txBody>
      </p:sp>
      <p:pic>
        <p:nvPicPr>
          <p:cNvPr id="18" name="Picture 8" descr="https://upload.wikimedia.org/wikipedia/commons/thumb/7/73/Flag_of_Malta.svg/900px-Flag_of_Malt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74" y="1587551"/>
            <a:ext cx="1350428" cy="90028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upload.wikimedia.org/wikipedia/commons/thumb/6/66/Flag_of_Malaysia.svg/1920px-Flag_of_Malaysia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30" y="1572953"/>
            <a:ext cx="1386158" cy="89979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upload.wikimedia.org/wikipedia/commons/thumb/6/65/Flag_of_Qatar.svg/1400px-Flag_of_Qatar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463" y="1587551"/>
            <a:ext cx="1350661" cy="90595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upload.wikimedia.org/wikipedia/commons/thumb/7/77/Flag_of_Mauritius.svg/450px-Flag_of_Mauritius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742" y="1592540"/>
            <a:ext cx="1394643" cy="9117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https://upload.wikimedia.org/wikipedia/commons/thumb/0/05/Flag_of_Brazil.svg/720px-Flag_of_Brazil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605" y="1579101"/>
            <a:ext cx="1386159" cy="9087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https://upload.wikimedia.org/wikipedia/commons/thumb/3/3e/Flag_of_New_Zealand.svg/1200px-Flag_of_New_Zealand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081" y="1587551"/>
            <a:ext cx="1356041" cy="9148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39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0" y="0"/>
            <a:ext cx="5372100" cy="6881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127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63"/>
          <a:stretch/>
        </p:blipFill>
        <p:spPr>
          <a:xfrm>
            <a:off x="0" y="-1"/>
            <a:ext cx="12345842" cy="6865257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Round Diagonal Corner Rectangle 5"/>
          <p:cNvSpPr/>
          <p:nvPr/>
        </p:nvSpPr>
        <p:spPr>
          <a:xfrm>
            <a:off x="7373257" y="5428343"/>
            <a:ext cx="4972585" cy="1545771"/>
          </a:xfrm>
          <a:prstGeom prst="round2DiagRect">
            <a:avLst/>
          </a:prstGeom>
          <a:solidFill>
            <a:srgbClr val="FFFFFF">
              <a:alpha val="9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Task Team</a:t>
            </a:r>
            <a:endParaRPr lang="en-US" sz="4400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6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948</TotalTime>
  <Words>1179</Words>
  <Application>Microsoft Office PowerPoint</Application>
  <PresentationFormat>Widescreen</PresentationFormat>
  <Paragraphs>254</Paragraphs>
  <Slides>48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8" baseType="lpstr">
      <vt:lpstr>Batang</vt:lpstr>
      <vt:lpstr>Arial</vt:lpstr>
      <vt:lpstr>Calibri</vt:lpstr>
      <vt:lpstr>Calibri Light</vt:lpstr>
      <vt:lpstr>FrankRuehl</vt:lpstr>
      <vt:lpstr>Georgia</vt:lpstr>
      <vt:lpstr>Stone Sans ITC Std SemiBold</vt:lpstr>
      <vt:lpstr>Times New Roman</vt:lpstr>
      <vt:lpstr>Wingdings</vt:lpstr>
      <vt:lpstr>Office Theme</vt:lpstr>
      <vt:lpstr>PowerPoint Presentation</vt:lpstr>
      <vt:lpstr>Plan</vt:lpstr>
      <vt:lpstr>PowerPoint Presentation</vt:lpstr>
      <vt:lpstr>World OER Congress – Paris 2012</vt:lpstr>
      <vt:lpstr>Paris OER Declaration 2012</vt:lpstr>
      <vt:lpstr>2nd World OER Congress</vt:lpstr>
      <vt:lpstr>The Road to Ljubljana</vt:lpstr>
      <vt:lpstr>PowerPoint Presentation</vt:lpstr>
      <vt:lpstr>PowerPoint Presentation</vt:lpstr>
      <vt:lpstr>PowerPoint Presentation</vt:lpstr>
      <vt:lpstr>Partners</vt:lpstr>
      <vt:lpstr>OER: Then and Now</vt:lpstr>
      <vt:lpstr>Objectives of RCOER</vt:lpstr>
      <vt:lpstr>PowerPoint Presentation</vt:lpstr>
      <vt:lpstr>Two Surveys</vt:lpstr>
      <vt:lpstr>Government Responses: 55 countries</vt:lpstr>
      <vt:lpstr>Key Findings from Government Survey</vt:lpstr>
      <vt:lpstr>Key Findings from Government Survey</vt:lpstr>
      <vt:lpstr>Key Findings from Government Survey</vt:lpstr>
      <vt:lpstr>Key Findings from Government Survey</vt:lpstr>
      <vt:lpstr>Key Findings from Government Survey</vt:lpstr>
      <vt:lpstr>Stakeholder Responses: 499</vt:lpstr>
      <vt:lpstr>Stakeholder Responses</vt:lpstr>
      <vt:lpstr>Stakeholder Responses</vt:lpstr>
      <vt:lpstr>Stakeholder Responses</vt:lpstr>
      <vt:lpstr>Stakeholder Responses</vt:lpstr>
      <vt:lpstr>Stakeholder Responses</vt:lpstr>
      <vt:lpstr>Governments and Stakeholders: Commonalities</vt:lpstr>
      <vt:lpstr>Different Focus?</vt:lpstr>
      <vt:lpstr>PowerPoint Presentation</vt:lpstr>
      <vt:lpstr>PowerPoint Presentation</vt:lpstr>
      <vt:lpstr>Key Practices - Asia</vt:lpstr>
      <vt:lpstr>Barriers to OER - Asia</vt:lpstr>
      <vt:lpstr>PowerPoint Presentation</vt:lpstr>
      <vt:lpstr>Rich &amp; Diverse initiatives- Europe</vt:lpstr>
      <vt:lpstr>Actions- Europe</vt:lpstr>
      <vt:lpstr>PowerPoint Presentation</vt:lpstr>
      <vt:lpstr>Key Practices – Middle East/N. Africa</vt:lpstr>
      <vt:lpstr>Needs: Middle East/N. Africa</vt:lpstr>
      <vt:lpstr>Actions: Stakeholders Identified</vt:lpstr>
      <vt:lpstr>PowerPoint Presentation</vt:lpstr>
      <vt:lpstr>2016 KL Declaration</vt:lpstr>
      <vt:lpstr>Next 2 Regional Meetings</vt:lpstr>
      <vt:lpstr>Outcomes of the Regional Consultations </vt:lpstr>
      <vt:lpstr>Progress after 2012?</vt:lpstr>
      <vt:lpstr>What next?</vt:lpstr>
      <vt:lpstr>PowerPoint Presentation</vt:lpstr>
      <vt:lpstr>PowerPoint Presentation</vt:lpstr>
    </vt:vector>
  </TitlesOfParts>
  <Company>Commonwealth of Learning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Askounis</dc:creator>
  <cp:lastModifiedBy>Helen Askounis</cp:lastModifiedBy>
  <cp:revision>110</cp:revision>
  <dcterms:created xsi:type="dcterms:W3CDTF">2016-11-30T10:20:38Z</dcterms:created>
  <dcterms:modified xsi:type="dcterms:W3CDTF">2017-03-15T23:12:12Z</dcterms:modified>
</cp:coreProperties>
</file>