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ppt/charts/chart3.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4.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5"/>
  </p:sldMasterIdLst>
  <p:notesMasterIdLst>
    <p:notesMasterId r:id="rId78"/>
  </p:notesMasterIdLst>
  <p:sldIdLst>
    <p:sldId id="787" r:id="rId6"/>
    <p:sldId id="525" r:id="rId7"/>
    <p:sldId id="526" r:id="rId8"/>
    <p:sldId id="527" r:id="rId9"/>
    <p:sldId id="528" r:id="rId10"/>
    <p:sldId id="463" r:id="rId11"/>
    <p:sldId id="464" r:id="rId12"/>
    <p:sldId id="716" r:id="rId13"/>
    <p:sldId id="724" r:id="rId14"/>
    <p:sldId id="746" r:id="rId15"/>
    <p:sldId id="468" r:id="rId16"/>
    <p:sldId id="529" r:id="rId17"/>
    <p:sldId id="471" r:id="rId18"/>
    <p:sldId id="786" r:id="rId19"/>
    <p:sldId id="783" r:id="rId20"/>
    <p:sldId id="490" r:id="rId21"/>
    <p:sldId id="491" r:id="rId22"/>
    <p:sldId id="473" r:id="rId23"/>
    <p:sldId id="478" r:id="rId24"/>
    <p:sldId id="734" r:id="rId25"/>
    <p:sldId id="755" r:id="rId26"/>
    <p:sldId id="729" r:id="rId27"/>
    <p:sldId id="756" r:id="rId28"/>
    <p:sldId id="728" r:id="rId29"/>
    <p:sldId id="757" r:id="rId30"/>
    <p:sldId id="748" r:id="rId31"/>
    <p:sldId id="723" r:id="rId32"/>
    <p:sldId id="782" r:id="rId33"/>
    <p:sldId id="784" r:id="rId34"/>
    <p:sldId id="762" r:id="rId35"/>
    <p:sldId id="763" r:id="rId36"/>
    <p:sldId id="766" r:id="rId37"/>
    <p:sldId id="765" r:id="rId38"/>
    <p:sldId id="296" r:id="rId39"/>
    <p:sldId id="769" r:id="rId40"/>
    <p:sldId id="770" r:id="rId41"/>
    <p:sldId id="774" r:id="rId42"/>
    <p:sldId id="775" r:id="rId43"/>
    <p:sldId id="776" r:id="rId44"/>
    <p:sldId id="777" r:id="rId45"/>
    <p:sldId id="758" r:id="rId46"/>
    <p:sldId id="483" r:id="rId47"/>
    <p:sldId id="484" r:id="rId48"/>
    <p:sldId id="788" r:id="rId49"/>
    <p:sldId id="759" r:id="rId50"/>
    <p:sldId id="764" r:id="rId51"/>
    <p:sldId id="761" r:id="rId52"/>
    <p:sldId id="498" r:id="rId53"/>
    <p:sldId id="779" r:id="rId54"/>
    <p:sldId id="508" r:id="rId55"/>
    <p:sldId id="502" r:id="rId56"/>
    <p:sldId id="780" r:id="rId57"/>
    <p:sldId id="503" r:id="rId58"/>
    <p:sldId id="504" r:id="rId59"/>
    <p:sldId id="781" r:id="rId60"/>
    <p:sldId id="505" r:id="rId61"/>
    <p:sldId id="506" r:id="rId62"/>
    <p:sldId id="507" r:id="rId63"/>
    <p:sldId id="718" r:id="rId64"/>
    <p:sldId id="521" r:id="rId65"/>
    <p:sldId id="680" r:id="rId66"/>
    <p:sldId id="511" r:id="rId67"/>
    <p:sldId id="513" r:id="rId68"/>
    <p:sldId id="751" r:id="rId69"/>
    <p:sldId id="515" r:id="rId70"/>
    <p:sldId id="522" r:id="rId71"/>
    <p:sldId id="517" r:id="rId72"/>
    <p:sldId id="739" r:id="rId73"/>
    <p:sldId id="482" r:id="rId74"/>
    <p:sldId id="684" r:id="rId75"/>
    <p:sldId id="429" r:id="rId76"/>
    <p:sldId id="637" r:id="rId77"/>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Askounis" initials="HA" lastIdx="1" clrIdx="0">
    <p:extLst>
      <p:ext uri="{19B8F6BF-5375-455C-9EA6-DF929625EA0E}">
        <p15:presenceInfo xmlns:p15="http://schemas.microsoft.com/office/powerpoint/2012/main" userId="S-1-5-21-542264435-2126130483-1179000955-24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70633"/>
    <a:srgbClr val="EDECF2"/>
    <a:srgbClr val="181716"/>
    <a:srgbClr val="F6F4EF"/>
    <a:srgbClr val="EC008C"/>
    <a:srgbClr val="1FAEE4"/>
    <a:srgbClr val="290088"/>
    <a:srgbClr val="2E3192"/>
    <a:srgbClr val="EA1A73"/>
    <a:srgbClr val="0091B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69" autoAdjust="0"/>
    <p:restoredTop sz="85270" autoAdjust="0"/>
  </p:normalViewPr>
  <p:slideViewPr>
    <p:cSldViewPr snapToGrid="0">
      <p:cViewPr varScale="1">
        <p:scale>
          <a:sx n="97" d="100"/>
          <a:sy n="97" d="100"/>
        </p:scale>
        <p:origin x="2208" y="96"/>
      </p:cViewPr>
      <p:guideLst/>
    </p:cSldViewPr>
  </p:slideViewPr>
  <p:notesTextViewPr>
    <p:cViewPr>
      <p:scale>
        <a:sx n="3" d="2"/>
        <a:sy n="3" d="2"/>
      </p:scale>
      <p:origin x="0" y="0"/>
    </p:cViewPr>
  </p:notesTextViewPr>
  <p:sorterViewPr>
    <p:cViewPr varScale="1">
      <p:scale>
        <a:sx n="1" d="1"/>
        <a:sy n="1" d="1"/>
      </p:scale>
      <p:origin x="0" y="-897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commentAuthors" Target="commentAuthors.xml"/><Relationship Id="rId5" Type="http://schemas.openxmlformats.org/officeDocument/2006/relationships/slideMaster" Target="slideMasters/slideMaster1.xml"/><Relationship Id="rId61" Type="http://schemas.openxmlformats.org/officeDocument/2006/relationships/slide" Target="slides/slide56.xml"/><Relationship Id="rId82"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notesMaster" Target="notesMasters/notesMaster1.xml"/><Relationship Id="rId8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lineChart>
        <c:grouping val="standard"/>
        <c:varyColors val="0"/>
        <c:ser>
          <c:idx val="0"/>
          <c:order val="0"/>
          <c:tx>
            <c:strRef>
              <c:f>Sheet1!$B$1</c:f>
              <c:strCache>
                <c:ptCount val="1"/>
                <c:pt idx="0">
                  <c:v>Tertiary Enrolment</c:v>
                </c:pt>
              </c:strCache>
            </c:strRef>
          </c:tx>
          <c:marker>
            <c:symbol val="none"/>
          </c:marker>
          <c:cat>
            <c:numRef>
              <c:f>Sheet1!$A$2:$A$12</c:f>
              <c:numCache>
                <c:formatCode>0</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Sheet1!$B$2:$B$12</c:f>
              <c:numCache>
                <c:formatCode>0.00</c:formatCode>
                <c:ptCount val="11"/>
                <c:pt idx="0">
                  <c:v>25.89</c:v>
                </c:pt>
                <c:pt idx="1">
                  <c:v>26.96</c:v>
                </c:pt>
                <c:pt idx="2">
                  <c:v>28.02</c:v>
                </c:pt>
                <c:pt idx="3">
                  <c:v>29.42</c:v>
                </c:pt>
                <c:pt idx="4">
                  <c:v>31.21</c:v>
                </c:pt>
                <c:pt idx="5">
                  <c:v>32.479999999999997</c:v>
                </c:pt>
                <c:pt idx="6">
                  <c:v>33.19</c:v>
                </c:pt>
                <c:pt idx="7">
                  <c:v>35.56</c:v>
                </c:pt>
                <c:pt idx="8">
                  <c:v>36.67</c:v>
                </c:pt>
                <c:pt idx="9">
                  <c:v>37.46</c:v>
                </c:pt>
                <c:pt idx="10">
                  <c:v>37.880000000000003</c:v>
                </c:pt>
              </c:numCache>
            </c:numRef>
          </c:val>
          <c:smooth val="0"/>
          <c:extLst>
            <c:ext xmlns:c16="http://schemas.microsoft.com/office/drawing/2014/chart" uri="{C3380CC4-5D6E-409C-BE32-E72D297353CC}">
              <c16:uniqueId val="{00000000-DB86-4E72-B532-E8A422ECDB0B}"/>
            </c:ext>
          </c:extLst>
        </c:ser>
        <c:dLbls>
          <c:showLegendKey val="0"/>
          <c:showVal val="0"/>
          <c:showCatName val="0"/>
          <c:showSerName val="0"/>
          <c:showPercent val="0"/>
          <c:showBubbleSize val="0"/>
        </c:dLbls>
        <c:smooth val="0"/>
        <c:axId val="226513744"/>
        <c:axId val="226514136"/>
      </c:lineChart>
      <c:catAx>
        <c:axId val="226513744"/>
        <c:scaling>
          <c:orientation val="minMax"/>
        </c:scaling>
        <c:delete val="0"/>
        <c:axPos val="b"/>
        <c:numFmt formatCode="0" sourceLinked="1"/>
        <c:majorTickMark val="out"/>
        <c:minorTickMark val="none"/>
        <c:tickLblPos val="nextTo"/>
        <c:crossAx val="226514136"/>
        <c:crosses val="autoZero"/>
        <c:auto val="0"/>
        <c:lblAlgn val="ctr"/>
        <c:lblOffset val="100"/>
        <c:noMultiLvlLbl val="0"/>
      </c:catAx>
      <c:valAx>
        <c:axId val="226514136"/>
        <c:scaling>
          <c:orientation val="minMax"/>
        </c:scaling>
        <c:delete val="0"/>
        <c:axPos val="l"/>
        <c:majorGridlines/>
        <c:numFmt formatCode="0.0" sourceLinked="0"/>
        <c:majorTickMark val="out"/>
        <c:minorTickMark val="none"/>
        <c:tickLblPos val="nextTo"/>
        <c:crossAx val="22651374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lineChart>
        <c:grouping val="standard"/>
        <c:varyColors val="0"/>
        <c:ser>
          <c:idx val="0"/>
          <c:order val="0"/>
          <c:tx>
            <c:strRef>
              <c:f>Sheet1!$B$1</c:f>
              <c:strCache>
                <c:ptCount val="1"/>
                <c:pt idx="0">
                  <c:v>Tertiary Enrolment</c:v>
                </c:pt>
              </c:strCache>
            </c:strRef>
          </c:tx>
          <c:marker>
            <c:symbol val="none"/>
          </c:marker>
          <c:cat>
            <c:numRef>
              <c:f>Sheet1!$A$2:$A$12</c:f>
              <c:numCache>
                <c:formatCode>0</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Sheet1!$B$2:$B$12</c:f>
              <c:numCache>
                <c:formatCode>0.00</c:formatCode>
                <c:ptCount val="11"/>
                <c:pt idx="0">
                  <c:v>24.49</c:v>
                </c:pt>
                <c:pt idx="1">
                  <c:v>24.99</c:v>
                </c:pt>
                <c:pt idx="2">
                  <c:v>26.45</c:v>
                </c:pt>
                <c:pt idx="3">
                  <c:v>27.93</c:v>
                </c:pt>
                <c:pt idx="4">
                  <c:v>29.31</c:v>
                </c:pt>
                <c:pt idx="5">
                  <c:v>31.62</c:v>
                </c:pt>
                <c:pt idx="6">
                  <c:v>34.1</c:v>
                </c:pt>
                <c:pt idx="7">
                  <c:v>40.42</c:v>
                </c:pt>
                <c:pt idx="8">
                  <c:v>43.02</c:v>
                </c:pt>
                <c:pt idx="9">
                  <c:v>45.02</c:v>
                </c:pt>
                <c:pt idx="10">
                  <c:v>46.66</c:v>
                </c:pt>
              </c:numCache>
            </c:numRef>
          </c:val>
          <c:smooth val="0"/>
          <c:extLst>
            <c:ext xmlns:c16="http://schemas.microsoft.com/office/drawing/2014/chart" uri="{C3380CC4-5D6E-409C-BE32-E72D297353CC}">
              <c16:uniqueId val="{00000000-DB86-4E72-B532-E8A422ECDB0B}"/>
            </c:ext>
          </c:extLst>
        </c:ser>
        <c:dLbls>
          <c:showLegendKey val="0"/>
          <c:showVal val="0"/>
          <c:showCatName val="0"/>
          <c:showSerName val="0"/>
          <c:showPercent val="0"/>
          <c:showBubbleSize val="0"/>
        </c:dLbls>
        <c:smooth val="0"/>
        <c:axId val="226513744"/>
        <c:axId val="226514136"/>
      </c:lineChart>
      <c:catAx>
        <c:axId val="226513744"/>
        <c:scaling>
          <c:orientation val="minMax"/>
        </c:scaling>
        <c:delete val="0"/>
        <c:axPos val="b"/>
        <c:numFmt formatCode="0" sourceLinked="1"/>
        <c:majorTickMark val="out"/>
        <c:minorTickMark val="none"/>
        <c:tickLblPos val="nextTo"/>
        <c:crossAx val="226514136"/>
        <c:crosses val="autoZero"/>
        <c:auto val="0"/>
        <c:lblAlgn val="ctr"/>
        <c:lblOffset val="100"/>
        <c:noMultiLvlLbl val="0"/>
      </c:catAx>
      <c:valAx>
        <c:axId val="226514136"/>
        <c:scaling>
          <c:orientation val="minMax"/>
        </c:scaling>
        <c:delete val="0"/>
        <c:axPos val="l"/>
        <c:majorGridlines/>
        <c:numFmt formatCode="0.0" sourceLinked="0"/>
        <c:majorTickMark val="out"/>
        <c:minorTickMark val="none"/>
        <c:tickLblPos val="nextTo"/>
        <c:crossAx val="22651374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lineChart>
        <c:grouping val="standard"/>
        <c:varyColors val="0"/>
        <c:ser>
          <c:idx val="0"/>
          <c:order val="0"/>
          <c:tx>
            <c:strRef>
              <c:f>Sheet1!$B$1</c:f>
              <c:strCache>
                <c:ptCount val="1"/>
                <c:pt idx="0">
                  <c:v>Tertiary Enrolment</c:v>
                </c:pt>
              </c:strCache>
            </c:strRef>
          </c:tx>
          <c:marker>
            <c:symbol val="none"/>
          </c:marker>
          <c:cat>
            <c:numRef>
              <c:f>Sheet1!$A$2:$A$12</c:f>
              <c:numCache>
                <c:formatCode>0</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Sheet1!$B$2:$B$12</c:f>
              <c:numCache>
                <c:formatCode>0.00</c:formatCode>
                <c:ptCount val="11"/>
                <c:pt idx="0">
                  <c:v>12.65</c:v>
                </c:pt>
                <c:pt idx="1">
                  <c:v>14.45</c:v>
                </c:pt>
                <c:pt idx="2">
                  <c:v>15.45</c:v>
                </c:pt>
                <c:pt idx="3">
                  <c:v>17.29</c:v>
                </c:pt>
                <c:pt idx="4">
                  <c:v>21.21</c:v>
                </c:pt>
                <c:pt idx="5">
                  <c:v>22.69</c:v>
                </c:pt>
                <c:pt idx="6">
                  <c:v>22.49</c:v>
                </c:pt>
                <c:pt idx="7">
                  <c:v>23.89</c:v>
                </c:pt>
                <c:pt idx="8">
                  <c:v>24.88</c:v>
                </c:pt>
                <c:pt idx="9">
                  <c:v>24.96</c:v>
                </c:pt>
                <c:pt idx="10">
                  <c:v>24.92</c:v>
                </c:pt>
              </c:numCache>
            </c:numRef>
          </c:val>
          <c:smooth val="0"/>
          <c:extLst>
            <c:ext xmlns:c16="http://schemas.microsoft.com/office/drawing/2014/chart" uri="{C3380CC4-5D6E-409C-BE32-E72D297353CC}">
              <c16:uniqueId val="{00000000-DB86-4E72-B532-E8A422ECDB0B}"/>
            </c:ext>
          </c:extLst>
        </c:ser>
        <c:dLbls>
          <c:showLegendKey val="0"/>
          <c:showVal val="0"/>
          <c:showCatName val="0"/>
          <c:showSerName val="0"/>
          <c:showPercent val="0"/>
          <c:showBubbleSize val="0"/>
        </c:dLbls>
        <c:smooth val="0"/>
        <c:axId val="226513744"/>
        <c:axId val="226514136"/>
      </c:lineChart>
      <c:catAx>
        <c:axId val="226513744"/>
        <c:scaling>
          <c:orientation val="minMax"/>
        </c:scaling>
        <c:delete val="0"/>
        <c:axPos val="b"/>
        <c:numFmt formatCode="0" sourceLinked="1"/>
        <c:majorTickMark val="out"/>
        <c:minorTickMark val="none"/>
        <c:tickLblPos val="nextTo"/>
        <c:crossAx val="226514136"/>
        <c:crosses val="autoZero"/>
        <c:auto val="0"/>
        <c:lblAlgn val="ctr"/>
        <c:lblOffset val="100"/>
        <c:noMultiLvlLbl val="0"/>
      </c:catAx>
      <c:valAx>
        <c:axId val="226514136"/>
        <c:scaling>
          <c:orientation val="minMax"/>
        </c:scaling>
        <c:delete val="0"/>
        <c:axPos val="l"/>
        <c:majorGridlines/>
        <c:numFmt formatCode="0.0" sourceLinked="0"/>
        <c:majorTickMark val="out"/>
        <c:minorTickMark val="none"/>
        <c:tickLblPos val="nextTo"/>
        <c:crossAx val="22651374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Pt>
            <c:idx val="0"/>
            <c:invertIfNegative val="0"/>
            <c:bubble3D val="0"/>
            <c:spPr>
              <a:pattFill prst="solidDmnd">
                <a:fgClr>
                  <a:srgbClr val="002060"/>
                </a:fgClr>
                <a:bgClr>
                  <a:schemeClr val="bg1"/>
                </a:bgClr>
              </a:pattFill>
              <a:ln>
                <a:noFill/>
              </a:ln>
              <a:effectLst/>
            </c:spPr>
            <c:extLst>
              <c:ext xmlns:c16="http://schemas.microsoft.com/office/drawing/2014/chart" uri="{C3380CC4-5D6E-409C-BE32-E72D297353CC}">
                <c16:uniqueId val="{00000001-EA77-4DA3-A79B-DC9F73722A0C}"/>
              </c:ext>
            </c:extLst>
          </c:dPt>
          <c:dPt>
            <c:idx val="1"/>
            <c:invertIfNegative val="0"/>
            <c:bubble3D val="0"/>
            <c:spPr>
              <a:pattFill prst="solidDmnd">
                <a:fgClr>
                  <a:srgbClr val="002060"/>
                </a:fgClr>
                <a:bgClr>
                  <a:schemeClr val="bg1"/>
                </a:bgClr>
              </a:pattFill>
              <a:ln>
                <a:noFill/>
              </a:ln>
              <a:effectLst/>
            </c:spPr>
            <c:extLst>
              <c:ext xmlns:c16="http://schemas.microsoft.com/office/drawing/2014/chart" uri="{C3380CC4-5D6E-409C-BE32-E72D297353CC}">
                <c16:uniqueId val="{00000003-EA77-4DA3-A79B-DC9F73722A0C}"/>
              </c:ext>
            </c:extLst>
          </c:dPt>
          <c:dPt>
            <c:idx val="2"/>
            <c:invertIfNegative val="0"/>
            <c:bubble3D val="0"/>
            <c:spPr>
              <a:pattFill prst="solidDmnd">
                <a:fgClr>
                  <a:srgbClr val="002060"/>
                </a:fgClr>
                <a:bgClr>
                  <a:schemeClr val="bg1"/>
                </a:bgClr>
              </a:pattFill>
              <a:ln>
                <a:noFill/>
              </a:ln>
              <a:effectLst/>
            </c:spPr>
            <c:extLst>
              <c:ext xmlns:c16="http://schemas.microsoft.com/office/drawing/2014/chart" uri="{C3380CC4-5D6E-409C-BE32-E72D297353CC}">
                <c16:uniqueId val="{00000005-EA77-4DA3-A79B-DC9F73722A0C}"/>
              </c:ext>
            </c:extLst>
          </c:dPt>
          <c:val>
            <c:numRef>
              <c:f>Sheet1!$B$1:$B$3</c:f>
              <c:numCache>
                <c:formatCode>General</c:formatCode>
                <c:ptCount val="3"/>
                <c:pt idx="0">
                  <c:v>57.29</c:v>
                </c:pt>
                <c:pt idx="1">
                  <c:v>88.34</c:v>
                </c:pt>
                <c:pt idx="2">
                  <c:v>93.26</c:v>
                </c:pt>
              </c:numCache>
            </c:numRef>
          </c:val>
          <c:extLst>
            <c:ext xmlns:c16="http://schemas.microsoft.com/office/drawing/2014/chart" uri="{C3380CC4-5D6E-409C-BE32-E72D297353CC}">
              <c16:uniqueId val="{00000006-EA77-4DA3-A79B-DC9F73722A0C}"/>
            </c:ext>
          </c:extLst>
        </c:ser>
        <c:dLbls>
          <c:showLegendKey val="0"/>
          <c:showVal val="0"/>
          <c:showCatName val="0"/>
          <c:showSerName val="0"/>
          <c:showPercent val="0"/>
          <c:showBubbleSize val="0"/>
        </c:dLbls>
        <c:gapWidth val="182"/>
        <c:axId val="455297056"/>
        <c:axId val="455297712"/>
      </c:barChart>
      <c:catAx>
        <c:axId val="455297056"/>
        <c:scaling>
          <c:orientation val="minMax"/>
        </c:scaling>
        <c:delete val="1"/>
        <c:axPos val="l"/>
        <c:numFmt formatCode="General" sourceLinked="1"/>
        <c:majorTickMark val="none"/>
        <c:minorTickMark val="none"/>
        <c:tickLblPos val="nextTo"/>
        <c:crossAx val="455297712"/>
        <c:crosses val="autoZero"/>
        <c:auto val="1"/>
        <c:lblAlgn val="ctr"/>
        <c:lblOffset val="100"/>
        <c:noMultiLvlLbl val="0"/>
      </c:catAx>
      <c:valAx>
        <c:axId val="455297712"/>
        <c:scaling>
          <c:orientation val="minMax"/>
        </c:scaling>
        <c:delete val="1"/>
        <c:axPos val="b"/>
        <c:numFmt formatCode="General" sourceLinked="1"/>
        <c:majorTickMark val="none"/>
        <c:minorTickMark val="none"/>
        <c:tickLblPos val="nextTo"/>
        <c:crossAx val="4552970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FFB02B-3870-451F-A87E-A88BC334587C}" type="doc">
      <dgm:prSet loTypeId="urn:microsoft.com/office/officeart/2005/8/layout/venn1" loCatId="relationship" qsTypeId="urn:microsoft.com/office/officeart/2005/8/quickstyle/simple1" qsCatId="simple" csTypeId="urn:microsoft.com/office/officeart/2005/8/colors/colorful4" csCatId="colorful" phldr="1"/>
      <dgm:spPr/>
    </dgm:pt>
    <dgm:pt modelId="{A8C93EE3-49C0-436C-A5EC-89AE573B9691}">
      <dgm:prSet phldrT="[Text]"/>
      <dgm:spPr/>
      <dgm:t>
        <a:bodyPr/>
        <a:lstStyle/>
        <a:p>
          <a:r>
            <a:rPr lang="en-US" dirty="0"/>
            <a:t>Andragogy</a:t>
          </a:r>
        </a:p>
      </dgm:t>
    </dgm:pt>
    <dgm:pt modelId="{7015DF3D-8F3D-4CBA-8757-EDF2B7DED1B2}" type="parTrans" cxnId="{F612074A-0223-4F98-978F-1FED2BC580DE}">
      <dgm:prSet/>
      <dgm:spPr/>
      <dgm:t>
        <a:bodyPr/>
        <a:lstStyle/>
        <a:p>
          <a:endParaRPr lang="en-US"/>
        </a:p>
      </dgm:t>
    </dgm:pt>
    <dgm:pt modelId="{241EE471-134B-4183-9D5E-39C6C7C3C6A5}" type="sibTrans" cxnId="{F612074A-0223-4F98-978F-1FED2BC580DE}">
      <dgm:prSet/>
      <dgm:spPr/>
      <dgm:t>
        <a:bodyPr/>
        <a:lstStyle/>
        <a:p>
          <a:endParaRPr lang="en-US"/>
        </a:p>
      </dgm:t>
    </dgm:pt>
    <dgm:pt modelId="{4F3272F6-7B78-4D02-AC86-1FA9235E873E}">
      <dgm:prSet phldrT="[Text]"/>
      <dgm:spPr/>
      <dgm:t>
        <a:bodyPr/>
        <a:lstStyle/>
        <a:p>
          <a:r>
            <a:rPr lang="en-US" dirty="0"/>
            <a:t>Pedagogy</a:t>
          </a:r>
        </a:p>
      </dgm:t>
    </dgm:pt>
    <dgm:pt modelId="{008DF53D-FEA2-415D-9DA1-0EAB1805E823}" type="parTrans" cxnId="{9BB65362-06C6-49B1-BE9A-70635B7043AF}">
      <dgm:prSet/>
      <dgm:spPr/>
      <dgm:t>
        <a:bodyPr/>
        <a:lstStyle/>
        <a:p>
          <a:endParaRPr lang="en-US"/>
        </a:p>
      </dgm:t>
    </dgm:pt>
    <dgm:pt modelId="{0EE9C589-2438-4D95-AFA4-57C2FD3AA4F0}" type="sibTrans" cxnId="{9BB65362-06C6-49B1-BE9A-70635B7043AF}">
      <dgm:prSet/>
      <dgm:spPr/>
      <dgm:t>
        <a:bodyPr/>
        <a:lstStyle/>
        <a:p>
          <a:endParaRPr lang="en-US"/>
        </a:p>
      </dgm:t>
    </dgm:pt>
    <dgm:pt modelId="{26537C73-9C31-412B-B9A1-8A1A04A029BD}">
      <dgm:prSet phldrT="[Text]"/>
      <dgm:spPr/>
      <dgm:t>
        <a:bodyPr/>
        <a:lstStyle/>
        <a:p>
          <a:r>
            <a:rPr lang="en-US" dirty="0"/>
            <a:t>Heutagogy</a:t>
          </a:r>
        </a:p>
      </dgm:t>
    </dgm:pt>
    <dgm:pt modelId="{9C89E26E-0D74-4F78-8BC2-36DC05A467A9}" type="parTrans" cxnId="{73214291-9BF9-4B90-8FBF-D750246C2B15}">
      <dgm:prSet/>
      <dgm:spPr/>
      <dgm:t>
        <a:bodyPr/>
        <a:lstStyle/>
        <a:p>
          <a:endParaRPr lang="en-US"/>
        </a:p>
      </dgm:t>
    </dgm:pt>
    <dgm:pt modelId="{61467479-0943-4ECD-90F9-83D46E2D73CC}" type="sibTrans" cxnId="{73214291-9BF9-4B90-8FBF-D750246C2B15}">
      <dgm:prSet/>
      <dgm:spPr/>
      <dgm:t>
        <a:bodyPr/>
        <a:lstStyle/>
        <a:p>
          <a:endParaRPr lang="en-US"/>
        </a:p>
      </dgm:t>
    </dgm:pt>
    <dgm:pt modelId="{14972E91-AF8C-4131-B398-92F9FA3E8731}" type="pres">
      <dgm:prSet presAssocID="{F9FFB02B-3870-451F-A87E-A88BC334587C}" presName="compositeShape" presStyleCnt="0">
        <dgm:presLayoutVars>
          <dgm:chMax val="7"/>
          <dgm:dir/>
          <dgm:resizeHandles val="exact"/>
        </dgm:presLayoutVars>
      </dgm:prSet>
      <dgm:spPr/>
    </dgm:pt>
    <dgm:pt modelId="{6A62AF36-AD9A-46B7-B4F6-7B75E6E979DC}" type="pres">
      <dgm:prSet presAssocID="{A8C93EE3-49C0-436C-A5EC-89AE573B9691}" presName="circ1" presStyleLbl="vennNode1" presStyleIdx="0" presStyleCnt="3"/>
      <dgm:spPr/>
    </dgm:pt>
    <dgm:pt modelId="{4559D8EB-264E-4331-8149-BE9C522E29C6}" type="pres">
      <dgm:prSet presAssocID="{A8C93EE3-49C0-436C-A5EC-89AE573B9691}" presName="circ1Tx" presStyleLbl="revTx" presStyleIdx="0" presStyleCnt="0">
        <dgm:presLayoutVars>
          <dgm:chMax val="0"/>
          <dgm:chPref val="0"/>
          <dgm:bulletEnabled val="1"/>
        </dgm:presLayoutVars>
      </dgm:prSet>
      <dgm:spPr/>
    </dgm:pt>
    <dgm:pt modelId="{8398567E-F981-4DC8-871D-538C46E0DB7F}" type="pres">
      <dgm:prSet presAssocID="{4F3272F6-7B78-4D02-AC86-1FA9235E873E}" presName="circ2" presStyleLbl="vennNode1" presStyleIdx="1" presStyleCnt="3"/>
      <dgm:spPr/>
    </dgm:pt>
    <dgm:pt modelId="{257E2E3A-DA6B-4717-8EB7-4C9C41034660}" type="pres">
      <dgm:prSet presAssocID="{4F3272F6-7B78-4D02-AC86-1FA9235E873E}" presName="circ2Tx" presStyleLbl="revTx" presStyleIdx="0" presStyleCnt="0">
        <dgm:presLayoutVars>
          <dgm:chMax val="0"/>
          <dgm:chPref val="0"/>
          <dgm:bulletEnabled val="1"/>
        </dgm:presLayoutVars>
      </dgm:prSet>
      <dgm:spPr/>
    </dgm:pt>
    <dgm:pt modelId="{BD78087A-CCC3-47C3-9617-4AC8A5713E59}" type="pres">
      <dgm:prSet presAssocID="{26537C73-9C31-412B-B9A1-8A1A04A029BD}" presName="circ3" presStyleLbl="vennNode1" presStyleIdx="2" presStyleCnt="3"/>
      <dgm:spPr/>
    </dgm:pt>
    <dgm:pt modelId="{0D0296A6-B82F-4E94-B1D2-B9850B31874C}" type="pres">
      <dgm:prSet presAssocID="{26537C73-9C31-412B-B9A1-8A1A04A029BD}" presName="circ3Tx" presStyleLbl="revTx" presStyleIdx="0" presStyleCnt="0">
        <dgm:presLayoutVars>
          <dgm:chMax val="0"/>
          <dgm:chPref val="0"/>
          <dgm:bulletEnabled val="1"/>
        </dgm:presLayoutVars>
      </dgm:prSet>
      <dgm:spPr/>
    </dgm:pt>
  </dgm:ptLst>
  <dgm:cxnLst>
    <dgm:cxn modelId="{9BB65362-06C6-49B1-BE9A-70635B7043AF}" srcId="{F9FFB02B-3870-451F-A87E-A88BC334587C}" destId="{4F3272F6-7B78-4D02-AC86-1FA9235E873E}" srcOrd="1" destOrd="0" parTransId="{008DF53D-FEA2-415D-9DA1-0EAB1805E823}" sibTransId="{0EE9C589-2438-4D95-AFA4-57C2FD3AA4F0}"/>
    <dgm:cxn modelId="{99334663-6A8A-4D04-A14B-C272DC865AF2}" type="presOf" srcId="{26537C73-9C31-412B-B9A1-8A1A04A029BD}" destId="{0D0296A6-B82F-4E94-B1D2-B9850B31874C}" srcOrd="1" destOrd="0" presId="urn:microsoft.com/office/officeart/2005/8/layout/venn1"/>
    <dgm:cxn modelId="{C92BDB65-EFC7-41E5-89E1-53081CA09FA5}" type="presOf" srcId="{A8C93EE3-49C0-436C-A5EC-89AE573B9691}" destId="{6A62AF36-AD9A-46B7-B4F6-7B75E6E979DC}" srcOrd="0" destOrd="0" presId="urn:microsoft.com/office/officeart/2005/8/layout/venn1"/>
    <dgm:cxn modelId="{F612074A-0223-4F98-978F-1FED2BC580DE}" srcId="{F9FFB02B-3870-451F-A87E-A88BC334587C}" destId="{A8C93EE3-49C0-436C-A5EC-89AE573B9691}" srcOrd="0" destOrd="0" parTransId="{7015DF3D-8F3D-4CBA-8757-EDF2B7DED1B2}" sibTransId="{241EE471-134B-4183-9D5E-39C6C7C3C6A5}"/>
    <dgm:cxn modelId="{7ED6684E-5939-4CB4-B971-3F4E0E86B9DB}" type="presOf" srcId="{26537C73-9C31-412B-B9A1-8A1A04A029BD}" destId="{BD78087A-CCC3-47C3-9617-4AC8A5713E59}" srcOrd="0" destOrd="0" presId="urn:microsoft.com/office/officeart/2005/8/layout/venn1"/>
    <dgm:cxn modelId="{B04FAC84-2ADD-41E2-82A1-D587A1D1453C}" type="presOf" srcId="{A8C93EE3-49C0-436C-A5EC-89AE573B9691}" destId="{4559D8EB-264E-4331-8149-BE9C522E29C6}" srcOrd="1" destOrd="0" presId="urn:microsoft.com/office/officeart/2005/8/layout/venn1"/>
    <dgm:cxn modelId="{73214291-9BF9-4B90-8FBF-D750246C2B15}" srcId="{F9FFB02B-3870-451F-A87E-A88BC334587C}" destId="{26537C73-9C31-412B-B9A1-8A1A04A029BD}" srcOrd="2" destOrd="0" parTransId="{9C89E26E-0D74-4F78-8BC2-36DC05A467A9}" sibTransId="{61467479-0943-4ECD-90F9-83D46E2D73CC}"/>
    <dgm:cxn modelId="{78D0BB93-320D-4938-AB22-18095D2AA336}" type="presOf" srcId="{F9FFB02B-3870-451F-A87E-A88BC334587C}" destId="{14972E91-AF8C-4131-B398-92F9FA3E8731}" srcOrd="0" destOrd="0" presId="urn:microsoft.com/office/officeart/2005/8/layout/venn1"/>
    <dgm:cxn modelId="{496F6EAD-4E25-4FDE-9671-C5B3F232A0F8}" type="presOf" srcId="{4F3272F6-7B78-4D02-AC86-1FA9235E873E}" destId="{8398567E-F981-4DC8-871D-538C46E0DB7F}" srcOrd="0" destOrd="0" presId="urn:microsoft.com/office/officeart/2005/8/layout/venn1"/>
    <dgm:cxn modelId="{119BB9CD-67F3-4920-BCA2-9CAB900D697A}" type="presOf" srcId="{4F3272F6-7B78-4D02-AC86-1FA9235E873E}" destId="{257E2E3A-DA6B-4717-8EB7-4C9C41034660}" srcOrd="1" destOrd="0" presId="urn:microsoft.com/office/officeart/2005/8/layout/venn1"/>
    <dgm:cxn modelId="{698357CA-81D0-4055-AF87-89D29CFFD1B5}" type="presParOf" srcId="{14972E91-AF8C-4131-B398-92F9FA3E8731}" destId="{6A62AF36-AD9A-46B7-B4F6-7B75E6E979DC}" srcOrd="0" destOrd="0" presId="urn:microsoft.com/office/officeart/2005/8/layout/venn1"/>
    <dgm:cxn modelId="{3A60007B-6BCB-438D-9CEC-0545E5B005C3}" type="presParOf" srcId="{14972E91-AF8C-4131-B398-92F9FA3E8731}" destId="{4559D8EB-264E-4331-8149-BE9C522E29C6}" srcOrd="1" destOrd="0" presId="urn:microsoft.com/office/officeart/2005/8/layout/venn1"/>
    <dgm:cxn modelId="{81FA6BAF-9DA9-40FE-A814-78AAFBD2973E}" type="presParOf" srcId="{14972E91-AF8C-4131-B398-92F9FA3E8731}" destId="{8398567E-F981-4DC8-871D-538C46E0DB7F}" srcOrd="2" destOrd="0" presId="urn:microsoft.com/office/officeart/2005/8/layout/venn1"/>
    <dgm:cxn modelId="{47544276-412D-4195-8F84-62D9B56D3313}" type="presParOf" srcId="{14972E91-AF8C-4131-B398-92F9FA3E8731}" destId="{257E2E3A-DA6B-4717-8EB7-4C9C41034660}" srcOrd="3" destOrd="0" presId="urn:microsoft.com/office/officeart/2005/8/layout/venn1"/>
    <dgm:cxn modelId="{498E9BA8-1078-484B-BD47-9804BD2CD8B9}" type="presParOf" srcId="{14972E91-AF8C-4131-B398-92F9FA3E8731}" destId="{BD78087A-CCC3-47C3-9617-4AC8A5713E59}" srcOrd="4" destOrd="0" presId="urn:microsoft.com/office/officeart/2005/8/layout/venn1"/>
    <dgm:cxn modelId="{7FD9951E-9540-4702-A0F3-CE0B9457C590}" type="presParOf" srcId="{14972E91-AF8C-4131-B398-92F9FA3E8731}" destId="{0D0296A6-B82F-4E94-B1D2-B9850B31874C}"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C42F9E0-317B-4B37-B178-51CFE8EAC6AD}" type="doc">
      <dgm:prSet loTypeId="urn:microsoft.com/office/officeart/2011/layout/CircleProcess" loCatId="process" qsTypeId="urn:microsoft.com/office/officeart/2005/8/quickstyle/simple1" qsCatId="simple" csTypeId="urn:microsoft.com/office/officeart/2005/8/colors/colorful1" csCatId="colorful" phldr="1"/>
      <dgm:spPr/>
      <dgm:t>
        <a:bodyPr/>
        <a:lstStyle/>
        <a:p>
          <a:endParaRPr lang="en-US"/>
        </a:p>
      </dgm:t>
    </dgm:pt>
    <dgm:pt modelId="{6A3B8C17-908F-4680-9968-83C6C6A22C99}">
      <dgm:prSet phldrT="[Text]"/>
      <dgm:spPr/>
      <dgm:t>
        <a:bodyPr/>
        <a:lstStyle/>
        <a:p>
          <a:r>
            <a:rPr lang="en-US" b="1" dirty="0"/>
            <a:t>Industry-Academic Partnership</a:t>
          </a:r>
        </a:p>
      </dgm:t>
    </dgm:pt>
    <dgm:pt modelId="{CE192B31-2997-4E60-9B7E-B35E23433B33}" type="parTrans" cxnId="{90A64FCA-E045-4D91-96BD-C7F43735B837}">
      <dgm:prSet/>
      <dgm:spPr/>
      <dgm:t>
        <a:bodyPr/>
        <a:lstStyle/>
        <a:p>
          <a:endParaRPr lang="en-US"/>
        </a:p>
      </dgm:t>
    </dgm:pt>
    <dgm:pt modelId="{BDD5D762-AD82-494B-9147-C409EB33DB68}" type="sibTrans" cxnId="{90A64FCA-E045-4D91-96BD-C7F43735B837}">
      <dgm:prSet/>
      <dgm:spPr/>
      <dgm:t>
        <a:bodyPr/>
        <a:lstStyle/>
        <a:p>
          <a:endParaRPr lang="en-US"/>
        </a:p>
      </dgm:t>
    </dgm:pt>
    <dgm:pt modelId="{5F5D9F40-7593-4DBE-8BC5-C9205B8E4F7D}">
      <dgm:prSet phldrT="[Text]"/>
      <dgm:spPr/>
      <dgm:t>
        <a:bodyPr/>
        <a:lstStyle/>
        <a:p>
          <a:r>
            <a:rPr lang="en-US" b="1" dirty="0"/>
            <a:t>Online</a:t>
          </a:r>
          <a:r>
            <a:rPr lang="en-US" dirty="0"/>
            <a:t> </a:t>
          </a:r>
          <a:r>
            <a:rPr lang="en-US" b="1" dirty="0"/>
            <a:t>Learning</a:t>
          </a:r>
        </a:p>
      </dgm:t>
    </dgm:pt>
    <dgm:pt modelId="{1646D2DB-71DF-471E-957C-A0465807872A}" type="parTrans" cxnId="{0C2B3934-46A4-45D6-9528-5180D0018655}">
      <dgm:prSet/>
      <dgm:spPr/>
      <dgm:t>
        <a:bodyPr/>
        <a:lstStyle/>
        <a:p>
          <a:endParaRPr lang="en-US"/>
        </a:p>
      </dgm:t>
    </dgm:pt>
    <dgm:pt modelId="{D3B61D23-C657-4048-8A66-8727A2065E89}" type="sibTrans" cxnId="{0C2B3934-46A4-45D6-9528-5180D0018655}">
      <dgm:prSet/>
      <dgm:spPr/>
      <dgm:t>
        <a:bodyPr/>
        <a:lstStyle/>
        <a:p>
          <a:endParaRPr lang="en-US"/>
        </a:p>
      </dgm:t>
    </dgm:pt>
    <dgm:pt modelId="{1646F180-1B81-492A-BAA2-78578F367B3D}">
      <dgm:prSet phldrT="[Text]"/>
      <dgm:spPr/>
      <dgm:t>
        <a:bodyPr/>
        <a:lstStyle/>
        <a:p>
          <a:r>
            <a:rPr lang="en-US" b="1" dirty="0"/>
            <a:t>Proctored Test</a:t>
          </a:r>
        </a:p>
      </dgm:t>
    </dgm:pt>
    <dgm:pt modelId="{C774608D-E125-4C47-8B50-422C27CB7213}" type="parTrans" cxnId="{38EC4636-F3E9-4605-992F-33BC09D81631}">
      <dgm:prSet/>
      <dgm:spPr/>
      <dgm:t>
        <a:bodyPr/>
        <a:lstStyle/>
        <a:p>
          <a:endParaRPr lang="en-US"/>
        </a:p>
      </dgm:t>
    </dgm:pt>
    <dgm:pt modelId="{F97E9C27-602A-464F-8547-AE75208DBB94}" type="sibTrans" cxnId="{38EC4636-F3E9-4605-992F-33BC09D81631}">
      <dgm:prSet/>
      <dgm:spPr/>
      <dgm:t>
        <a:bodyPr/>
        <a:lstStyle/>
        <a:p>
          <a:endParaRPr lang="en-US"/>
        </a:p>
      </dgm:t>
    </dgm:pt>
    <dgm:pt modelId="{83120610-CAAA-4BF0-A103-76158D94A71E}">
      <dgm:prSet phldrT="[Text]"/>
      <dgm:spPr/>
      <dgm:t>
        <a:bodyPr/>
        <a:lstStyle/>
        <a:p>
          <a:r>
            <a:rPr lang="en-US" b="1" dirty="0"/>
            <a:t>Credits for formal learning and/or Employment</a:t>
          </a:r>
        </a:p>
      </dgm:t>
    </dgm:pt>
    <dgm:pt modelId="{0324F113-D298-4E6E-A75A-A45FF90DB592}" type="parTrans" cxnId="{17F82DC8-34EA-435F-BE96-726C5016887F}">
      <dgm:prSet/>
      <dgm:spPr/>
      <dgm:t>
        <a:bodyPr/>
        <a:lstStyle/>
        <a:p>
          <a:endParaRPr lang="en-US"/>
        </a:p>
      </dgm:t>
    </dgm:pt>
    <dgm:pt modelId="{876AF0FE-B1F9-4B1E-9596-B78B56C5DDF4}" type="sibTrans" cxnId="{17F82DC8-34EA-435F-BE96-726C5016887F}">
      <dgm:prSet/>
      <dgm:spPr/>
      <dgm:t>
        <a:bodyPr/>
        <a:lstStyle/>
        <a:p>
          <a:endParaRPr lang="en-US"/>
        </a:p>
      </dgm:t>
    </dgm:pt>
    <dgm:pt modelId="{18E04066-4257-4C2E-92E6-484C7B920D37}" type="pres">
      <dgm:prSet presAssocID="{DC42F9E0-317B-4B37-B178-51CFE8EAC6AD}" presName="Name0" presStyleCnt="0">
        <dgm:presLayoutVars>
          <dgm:chMax val="11"/>
          <dgm:chPref val="11"/>
          <dgm:dir/>
          <dgm:resizeHandles/>
        </dgm:presLayoutVars>
      </dgm:prSet>
      <dgm:spPr/>
    </dgm:pt>
    <dgm:pt modelId="{7DA269D3-ACF9-42DD-AEAE-4D0D7129981D}" type="pres">
      <dgm:prSet presAssocID="{83120610-CAAA-4BF0-A103-76158D94A71E}" presName="Accent4" presStyleCnt="0"/>
      <dgm:spPr/>
    </dgm:pt>
    <dgm:pt modelId="{E2E79631-6850-4D52-BFC8-F84A2F82C8D2}" type="pres">
      <dgm:prSet presAssocID="{83120610-CAAA-4BF0-A103-76158D94A71E}" presName="Accent" presStyleLbl="node1" presStyleIdx="0" presStyleCnt="4"/>
      <dgm:spPr>
        <a:solidFill>
          <a:srgbClr val="EA1A73"/>
        </a:solidFill>
      </dgm:spPr>
    </dgm:pt>
    <dgm:pt modelId="{F476C03C-289D-47DF-B888-0849F2880C76}" type="pres">
      <dgm:prSet presAssocID="{83120610-CAAA-4BF0-A103-76158D94A71E}" presName="ParentBackground4" presStyleCnt="0"/>
      <dgm:spPr/>
    </dgm:pt>
    <dgm:pt modelId="{01021BE2-B05C-4052-8718-2C0467582E74}" type="pres">
      <dgm:prSet presAssocID="{83120610-CAAA-4BF0-A103-76158D94A71E}" presName="ParentBackground" presStyleLbl="fgAcc1" presStyleIdx="0" presStyleCnt="4"/>
      <dgm:spPr/>
    </dgm:pt>
    <dgm:pt modelId="{E4C40DB7-D905-41F6-884C-E4E7C0448372}" type="pres">
      <dgm:prSet presAssocID="{83120610-CAAA-4BF0-A103-76158D94A71E}" presName="Parent4" presStyleLbl="revTx" presStyleIdx="0" presStyleCnt="0">
        <dgm:presLayoutVars>
          <dgm:chMax val="1"/>
          <dgm:chPref val="1"/>
          <dgm:bulletEnabled val="1"/>
        </dgm:presLayoutVars>
      </dgm:prSet>
      <dgm:spPr/>
    </dgm:pt>
    <dgm:pt modelId="{C2E46797-9F5F-4FAB-9238-F16D397E2CF0}" type="pres">
      <dgm:prSet presAssocID="{1646F180-1B81-492A-BAA2-78578F367B3D}" presName="Accent3" presStyleCnt="0"/>
      <dgm:spPr/>
    </dgm:pt>
    <dgm:pt modelId="{9777A145-4046-4199-993D-821170269E48}" type="pres">
      <dgm:prSet presAssocID="{1646F180-1B81-492A-BAA2-78578F367B3D}" presName="Accent" presStyleLbl="node1" presStyleIdx="1" presStyleCnt="4"/>
      <dgm:spPr/>
    </dgm:pt>
    <dgm:pt modelId="{8FC34CE3-85D2-4B61-AB27-ECAB36A5D41E}" type="pres">
      <dgm:prSet presAssocID="{1646F180-1B81-492A-BAA2-78578F367B3D}" presName="ParentBackground3" presStyleCnt="0"/>
      <dgm:spPr/>
    </dgm:pt>
    <dgm:pt modelId="{7BA14F87-6812-45A7-90B9-DE9BB5871F17}" type="pres">
      <dgm:prSet presAssocID="{1646F180-1B81-492A-BAA2-78578F367B3D}" presName="ParentBackground" presStyleLbl="fgAcc1" presStyleIdx="1" presStyleCnt="4"/>
      <dgm:spPr/>
    </dgm:pt>
    <dgm:pt modelId="{2E2FBC6D-F0F5-4B40-9F22-272C032AF38A}" type="pres">
      <dgm:prSet presAssocID="{1646F180-1B81-492A-BAA2-78578F367B3D}" presName="Parent3" presStyleLbl="revTx" presStyleIdx="0" presStyleCnt="0">
        <dgm:presLayoutVars>
          <dgm:chMax val="1"/>
          <dgm:chPref val="1"/>
          <dgm:bulletEnabled val="1"/>
        </dgm:presLayoutVars>
      </dgm:prSet>
      <dgm:spPr/>
    </dgm:pt>
    <dgm:pt modelId="{BF0F2E24-2159-4D39-9303-D9E01156A91D}" type="pres">
      <dgm:prSet presAssocID="{5F5D9F40-7593-4DBE-8BC5-C9205B8E4F7D}" presName="Accent2" presStyleCnt="0"/>
      <dgm:spPr/>
    </dgm:pt>
    <dgm:pt modelId="{A241D330-CBEE-4987-BA97-5E15E071FC06}" type="pres">
      <dgm:prSet presAssocID="{5F5D9F40-7593-4DBE-8BC5-C9205B8E4F7D}" presName="Accent" presStyleLbl="node1" presStyleIdx="2" presStyleCnt="4"/>
      <dgm:spPr/>
    </dgm:pt>
    <dgm:pt modelId="{C81629F7-FA8F-469B-AD2F-2F334FA58DBC}" type="pres">
      <dgm:prSet presAssocID="{5F5D9F40-7593-4DBE-8BC5-C9205B8E4F7D}" presName="ParentBackground2" presStyleCnt="0"/>
      <dgm:spPr/>
    </dgm:pt>
    <dgm:pt modelId="{01B3B31A-87CF-4BBD-9095-3A17947CB700}" type="pres">
      <dgm:prSet presAssocID="{5F5D9F40-7593-4DBE-8BC5-C9205B8E4F7D}" presName="ParentBackground" presStyleLbl="fgAcc1" presStyleIdx="2" presStyleCnt="4"/>
      <dgm:spPr/>
    </dgm:pt>
    <dgm:pt modelId="{612F5A2D-BAE1-4A6D-9165-FE03F39DE857}" type="pres">
      <dgm:prSet presAssocID="{5F5D9F40-7593-4DBE-8BC5-C9205B8E4F7D}" presName="Parent2" presStyleLbl="revTx" presStyleIdx="0" presStyleCnt="0">
        <dgm:presLayoutVars>
          <dgm:chMax val="1"/>
          <dgm:chPref val="1"/>
          <dgm:bulletEnabled val="1"/>
        </dgm:presLayoutVars>
      </dgm:prSet>
      <dgm:spPr/>
    </dgm:pt>
    <dgm:pt modelId="{C308C896-25F9-45E1-B9EA-02F78F927637}" type="pres">
      <dgm:prSet presAssocID="{6A3B8C17-908F-4680-9968-83C6C6A22C99}" presName="Accent1" presStyleCnt="0"/>
      <dgm:spPr/>
    </dgm:pt>
    <dgm:pt modelId="{25C45D56-74F7-4978-8CB2-810CA4FEDABA}" type="pres">
      <dgm:prSet presAssocID="{6A3B8C17-908F-4680-9968-83C6C6A22C99}" presName="Accent" presStyleLbl="node1" presStyleIdx="3" presStyleCnt="4"/>
      <dgm:spPr/>
    </dgm:pt>
    <dgm:pt modelId="{2E4EED06-A5B8-4CE3-9ABE-11FE5D5091B8}" type="pres">
      <dgm:prSet presAssocID="{6A3B8C17-908F-4680-9968-83C6C6A22C99}" presName="ParentBackground1" presStyleCnt="0"/>
      <dgm:spPr/>
    </dgm:pt>
    <dgm:pt modelId="{D9D64BCF-FB63-4CDC-B784-A04CE9C97D54}" type="pres">
      <dgm:prSet presAssocID="{6A3B8C17-908F-4680-9968-83C6C6A22C99}" presName="ParentBackground" presStyleLbl="fgAcc1" presStyleIdx="3" presStyleCnt="4"/>
      <dgm:spPr/>
    </dgm:pt>
    <dgm:pt modelId="{D7249A36-19B5-4CC8-8D70-C4017E7C60B1}" type="pres">
      <dgm:prSet presAssocID="{6A3B8C17-908F-4680-9968-83C6C6A22C99}" presName="Parent1" presStyleLbl="revTx" presStyleIdx="0" presStyleCnt="0">
        <dgm:presLayoutVars>
          <dgm:chMax val="1"/>
          <dgm:chPref val="1"/>
          <dgm:bulletEnabled val="1"/>
        </dgm:presLayoutVars>
      </dgm:prSet>
      <dgm:spPr/>
    </dgm:pt>
  </dgm:ptLst>
  <dgm:cxnLst>
    <dgm:cxn modelId="{B8238524-79CC-440F-8766-E1C15C99B2EC}" type="presOf" srcId="{83120610-CAAA-4BF0-A103-76158D94A71E}" destId="{E4C40DB7-D905-41F6-884C-E4E7C0448372}" srcOrd="1" destOrd="0" presId="urn:microsoft.com/office/officeart/2011/layout/CircleProcess"/>
    <dgm:cxn modelId="{17F6A32F-89E2-44C8-844E-323C81E95B4C}" type="presOf" srcId="{83120610-CAAA-4BF0-A103-76158D94A71E}" destId="{01021BE2-B05C-4052-8718-2C0467582E74}" srcOrd="0" destOrd="0" presId="urn:microsoft.com/office/officeart/2011/layout/CircleProcess"/>
    <dgm:cxn modelId="{0C2B3934-46A4-45D6-9528-5180D0018655}" srcId="{DC42F9E0-317B-4B37-B178-51CFE8EAC6AD}" destId="{5F5D9F40-7593-4DBE-8BC5-C9205B8E4F7D}" srcOrd="1" destOrd="0" parTransId="{1646D2DB-71DF-471E-957C-A0465807872A}" sibTransId="{D3B61D23-C657-4048-8A66-8727A2065E89}"/>
    <dgm:cxn modelId="{38EC4636-F3E9-4605-992F-33BC09D81631}" srcId="{DC42F9E0-317B-4B37-B178-51CFE8EAC6AD}" destId="{1646F180-1B81-492A-BAA2-78578F367B3D}" srcOrd="2" destOrd="0" parTransId="{C774608D-E125-4C47-8B50-422C27CB7213}" sibTransId="{F97E9C27-602A-464F-8547-AE75208DBB94}"/>
    <dgm:cxn modelId="{F6C3D639-6324-4519-ACC7-717C12229370}" type="presOf" srcId="{6A3B8C17-908F-4680-9968-83C6C6A22C99}" destId="{D7249A36-19B5-4CC8-8D70-C4017E7C60B1}" srcOrd="1" destOrd="0" presId="urn:microsoft.com/office/officeart/2011/layout/CircleProcess"/>
    <dgm:cxn modelId="{C55ABC74-69A9-440E-8B8C-0C901036875C}" type="presOf" srcId="{1646F180-1B81-492A-BAA2-78578F367B3D}" destId="{7BA14F87-6812-45A7-90B9-DE9BB5871F17}" srcOrd="0" destOrd="0" presId="urn:microsoft.com/office/officeart/2011/layout/CircleProcess"/>
    <dgm:cxn modelId="{63B8C078-A3C0-44E8-8B5A-D2361257BCE4}" type="presOf" srcId="{5F5D9F40-7593-4DBE-8BC5-C9205B8E4F7D}" destId="{612F5A2D-BAE1-4A6D-9165-FE03F39DE857}" srcOrd="1" destOrd="0" presId="urn:microsoft.com/office/officeart/2011/layout/CircleProcess"/>
    <dgm:cxn modelId="{2DCD0B82-A3EE-4BD1-BD50-882D816CAB26}" type="presOf" srcId="{1646F180-1B81-492A-BAA2-78578F367B3D}" destId="{2E2FBC6D-F0F5-4B40-9F22-272C032AF38A}" srcOrd="1" destOrd="0" presId="urn:microsoft.com/office/officeart/2011/layout/CircleProcess"/>
    <dgm:cxn modelId="{288FC9AC-05E2-4E4D-9D61-F6A57C0AEE2F}" type="presOf" srcId="{DC42F9E0-317B-4B37-B178-51CFE8EAC6AD}" destId="{18E04066-4257-4C2E-92E6-484C7B920D37}" srcOrd="0" destOrd="0" presId="urn:microsoft.com/office/officeart/2011/layout/CircleProcess"/>
    <dgm:cxn modelId="{17F82DC8-34EA-435F-BE96-726C5016887F}" srcId="{DC42F9E0-317B-4B37-B178-51CFE8EAC6AD}" destId="{83120610-CAAA-4BF0-A103-76158D94A71E}" srcOrd="3" destOrd="0" parTransId="{0324F113-D298-4E6E-A75A-A45FF90DB592}" sibTransId="{876AF0FE-B1F9-4B1E-9596-B78B56C5DDF4}"/>
    <dgm:cxn modelId="{90A64FCA-E045-4D91-96BD-C7F43735B837}" srcId="{DC42F9E0-317B-4B37-B178-51CFE8EAC6AD}" destId="{6A3B8C17-908F-4680-9968-83C6C6A22C99}" srcOrd="0" destOrd="0" parTransId="{CE192B31-2997-4E60-9B7E-B35E23433B33}" sibTransId="{BDD5D762-AD82-494B-9147-C409EB33DB68}"/>
    <dgm:cxn modelId="{52B803D3-227E-4A7B-A1D5-A6EA9358D867}" type="presOf" srcId="{6A3B8C17-908F-4680-9968-83C6C6A22C99}" destId="{D9D64BCF-FB63-4CDC-B784-A04CE9C97D54}" srcOrd="0" destOrd="0" presId="urn:microsoft.com/office/officeart/2011/layout/CircleProcess"/>
    <dgm:cxn modelId="{70AA08D6-510B-4126-B3BF-BF597047A61B}" type="presOf" srcId="{5F5D9F40-7593-4DBE-8BC5-C9205B8E4F7D}" destId="{01B3B31A-87CF-4BBD-9095-3A17947CB700}" srcOrd="0" destOrd="0" presId="urn:microsoft.com/office/officeart/2011/layout/CircleProcess"/>
    <dgm:cxn modelId="{46B2D749-53DC-43A7-BEE3-1605D6783F77}" type="presParOf" srcId="{18E04066-4257-4C2E-92E6-484C7B920D37}" destId="{7DA269D3-ACF9-42DD-AEAE-4D0D7129981D}" srcOrd="0" destOrd="0" presId="urn:microsoft.com/office/officeart/2011/layout/CircleProcess"/>
    <dgm:cxn modelId="{5F01A07C-DDEA-4C9D-B1ED-AFBA58117F17}" type="presParOf" srcId="{7DA269D3-ACF9-42DD-AEAE-4D0D7129981D}" destId="{E2E79631-6850-4D52-BFC8-F84A2F82C8D2}" srcOrd="0" destOrd="0" presId="urn:microsoft.com/office/officeart/2011/layout/CircleProcess"/>
    <dgm:cxn modelId="{3A120D79-90F4-4C85-8887-BF39DA07A834}" type="presParOf" srcId="{18E04066-4257-4C2E-92E6-484C7B920D37}" destId="{F476C03C-289D-47DF-B888-0849F2880C76}" srcOrd="1" destOrd="0" presId="urn:microsoft.com/office/officeart/2011/layout/CircleProcess"/>
    <dgm:cxn modelId="{B51C65B7-BDAA-4775-B45F-6F145658A788}" type="presParOf" srcId="{F476C03C-289D-47DF-B888-0849F2880C76}" destId="{01021BE2-B05C-4052-8718-2C0467582E74}" srcOrd="0" destOrd="0" presId="urn:microsoft.com/office/officeart/2011/layout/CircleProcess"/>
    <dgm:cxn modelId="{C11C271B-57B3-4B97-8C83-F2396F30DFC0}" type="presParOf" srcId="{18E04066-4257-4C2E-92E6-484C7B920D37}" destId="{E4C40DB7-D905-41F6-884C-E4E7C0448372}" srcOrd="2" destOrd="0" presId="urn:microsoft.com/office/officeart/2011/layout/CircleProcess"/>
    <dgm:cxn modelId="{775D7117-1778-4466-9F61-4F60D6CC9C82}" type="presParOf" srcId="{18E04066-4257-4C2E-92E6-484C7B920D37}" destId="{C2E46797-9F5F-4FAB-9238-F16D397E2CF0}" srcOrd="3" destOrd="0" presId="urn:microsoft.com/office/officeart/2011/layout/CircleProcess"/>
    <dgm:cxn modelId="{D277940D-8328-43A5-8BB5-3ED9C090AE6C}" type="presParOf" srcId="{C2E46797-9F5F-4FAB-9238-F16D397E2CF0}" destId="{9777A145-4046-4199-993D-821170269E48}" srcOrd="0" destOrd="0" presId="urn:microsoft.com/office/officeart/2011/layout/CircleProcess"/>
    <dgm:cxn modelId="{E2A35503-FE53-4BB7-943A-8389B1416D9A}" type="presParOf" srcId="{18E04066-4257-4C2E-92E6-484C7B920D37}" destId="{8FC34CE3-85D2-4B61-AB27-ECAB36A5D41E}" srcOrd="4" destOrd="0" presId="urn:microsoft.com/office/officeart/2011/layout/CircleProcess"/>
    <dgm:cxn modelId="{E51F3D5E-7D15-462F-A43D-6715C7F0F102}" type="presParOf" srcId="{8FC34CE3-85D2-4B61-AB27-ECAB36A5D41E}" destId="{7BA14F87-6812-45A7-90B9-DE9BB5871F17}" srcOrd="0" destOrd="0" presId="urn:microsoft.com/office/officeart/2011/layout/CircleProcess"/>
    <dgm:cxn modelId="{E600F957-4123-4AA2-95F7-B7531AD59AB2}" type="presParOf" srcId="{18E04066-4257-4C2E-92E6-484C7B920D37}" destId="{2E2FBC6D-F0F5-4B40-9F22-272C032AF38A}" srcOrd="5" destOrd="0" presId="urn:microsoft.com/office/officeart/2011/layout/CircleProcess"/>
    <dgm:cxn modelId="{D58F89CA-4DCC-47DB-B357-E8B11064AD8E}" type="presParOf" srcId="{18E04066-4257-4C2E-92E6-484C7B920D37}" destId="{BF0F2E24-2159-4D39-9303-D9E01156A91D}" srcOrd="6" destOrd="0" presId="urn:microsoft.com/office/officeart/2011/layout/CircleProcess"/>
    <dgm:cxn modelId="{F4679155-6C80-426F-AFFA-D4F0FB217A08}" type="presParOf" srcId="{BF0F2E24-2159-4D39-9303-D9E01156A91D}" destId="{A241D330-CBEE-4987-BA97-5E15E071FC06}" srcOrd="0" destOrd="0" presId="urn:microsoft.com/office/officeart/2011/layout/CircleProcess"/>
    <dgm:cxn modelId="{F2248E6E-9F49-4856-B2A1-012537298116}" type="presParOf" srcId="{18E04066-4257-4C2E-92E6-484C7B920D37}" destId="{C81629F7-FA8F-469B-AD2F-2F334FA58DBC}" srcOrd="7" destOrd="0" presId="urn:microsoft.com/office/officeart/2011/layout/CircleProcess"/>
    <dgm:cxn modelId="{CAC6A3C3-4619-4BD9-91A8-836989858F7D}" type="presParOf" srcId="{C81629F7-FA8F-469B-AD2F-2F334FA58DBC}" destId="{01B3B31A-87CF-4BBD-9095-3A17947CB700}" srcOrd="0" destOrd="0" presId="urn:microsoft.com/office/officeart/2011/layout/CircleProcess"/>
    <dgm:cxn modelId="{90955DF4-5ECE-45A4-AC58-0F17F9EE691B}" type="presParOf" srcId="{18E04066-4257-4C2E-92E6-484C7B920D37}" destId="{612F5A2D-BAE1-4A6D-9165-FE03F39DE857}" srcOrd="8" destOrd="0" presId="urn:microsoft.com/office/officeart/2011/layout/CircleProcess"/>
    <dgm:cxn modelId="{DFB37D38-9E98-4384-860A-33F3CECD8601}" type="presParOf" srcId="{18E04066-4257-4C2E-92E6-484C7B920D37}" destId="{C308C896-25F9-45E1-B9EA-02F78F927637}" srcOrd="9" destOrd="0" presId="urn:microsoft.com/office/officeart/2011/layout/CircleProcess"/>
    <dgm:cxn modelId="{6A66D136-000D-4731-9CAC-C5BD1A2134B6}" type="presParOf" srcId="{C308C896-25F9-45E1-B9EA-02F78F927637}" destId="{25C45D56-74F7-4978-8CB2-810CA4FEDABA}" srcOrd="0" destOrd="0" presId="urn:microsoft.com/office/officeart/2011/layout/CircleProcess"/>
    <dgm:cxn modelId="{CE4BD2A1-96F7-4513-A34A-A1FD8B2E96B2}" type="presParOf" srcId="{18E04066-4257-4C2E-92E6-484C7B920D37}" destId="{2E4EED06-A5B8-4CE3-9ABE-11FE5D5091B8}" srcOrd="10" destOrd="0" presId="urn:microsoft.com/office/officeart/2011/layout/CircleProcess"/>
    <dgm:cxn modelId="{8FAC2435-9402-4EBA-B02F-E66F5D28FEFB}" type="presParOf" srcId="{2E4EED06-A5B8-4CE3-9ABE-11FE5D5091B8}" destId="{D9D64BCF-FB63-4CDC-B784-A04CE9C97D54}" srcOrd="0" destOrd="0" presId="urn:microsoft.com/office/officeart/2011/layout/CircleProcess"/>
    <dgm:cxn modelId="{AEACD287-01ED-41D7-B21A-C61A00824BDA}" type="presParOf" srcId="{18E04066-4257-4C2E-92E6-484C7B920D37}" destId="{D7249A36-19B5-4CC8-8D70-C4017E7C60B1}" srcOrd="11"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9FA54FA-A28A-45D8-A124-2B81824371A9}" type="doc">
      <dgm:prSet loTypeId="urn:microsoft.com/office/officeart/2009/3/layout/StepUpProcess" loCatId="process" qsTypeId="urn:microsoft.com/office/officeart/2005/8/quickstyle/simple1" qsCatId="simple" csTypeId="urn:microsoft.com/office/officeart/2005/8/colors/colorful4" csCatId="colorful" phldr="1"/>
      <dgm:spPr/>
    </dgm:pt>
    <dgm:pt modelId="{89AD174C-5B0D-47BE-9C38-2112D811E021}">
      <dgm:prSet phldrT="[Text]"/>
      <dgm:spPr/>
      <dgm:t>
        <a:bodyPr/>
        <a:lstStyle/>
        <a:p>
          <a:r>
            <a:rPr lang="en-US" dirty="0" err="1"/>
            <a:t>Sensitisation</a:t>
          </a:r>
          <a:endParaRPr lang="en-US" dirty="0"/>
        </a:p>
      </dgm:t>
    </dgm:pt>
    <dgm:pt modelId="{034F8F89-0B5D-48C6-AA11-D1A9D57D2811}" type="parTrans" cxnId="{07D89928-0527-4107-8191-E79C6EF9B69C}">
      <dgm:prSet/>
      <dgm:spPr/>
      <dgm:t>
        <a:bodyPr/>
        <a:lstStyle/>
        <a:p>
          <a:endParaRPr lang="en-US"/>
        </a:p>
      </dgm:t>
    </dgm:pt>
    <dgm:pt modelId="{3874B75E-08E2-4001-87AA-A10FBC6C03A1}" type="sibTrans" cxnId="{07D89928-0527-4107-8191-E79C6EF9B69C}">
      <dgm:prSet/>
      <dgm:spPr/>
      <dgm:t>
        <a:bodyPr/>
        <a:lstStyle/>
        <a:p>
          <a:endParaRPr lang="en-US"/>
        </a:p>
      </dgm:t>
    </dgm:pt>
    <dgm:pt modelId="{F9B3106B-BBA4-427E-ABA6-6238C8AE207E}">
      <dgm:prSet phldrT="[Text]"/>
      <dgm:spPr/>
      <dgm:t>
        <a:bodyPr/>
        <a:lstStyle/>
        <a:p>
          <a:r>
            <a:rPr lang="en-US" dirty="0"/>
            <a:t>Career Counselling</a:t>
          </a:r>
        </a:p>
      </dgm:t>
    </dgm:pt>
    <dgm:pt modelId="{D4FDDA27-A41F-413B-B1E3-3977F7B54B25}" type="parTrans" cxnId="{FFA51F46-77F9-4244-8544-7DD98F05083F}">
      <dgm:prSet/>
      <dgm:spPr/>
      <dgm:t>
        <a:bodyPr/>
        <a:lstStyle/>
        <a:p>
          <a:endParaRPr lang="en-US"/>
        </a:p>
      </dgm:t>
    </dgm:pt>
    <dgm:pt modelId="{38DA60AE-A114-47E3-B7E3-0C6BDD01AE77}" type="sibTrans" cxnId="{FFA51F46-77F9-4244-8544-7DD98F05083F}">
      <dgm:prSet/>
      <dgm:spPr/>
      <dgm:t>
        <a:bodyPr/>
        <a:lstStyle/>
        <a:p>
          <a:endParaRPr lang="en-US"/>
        </a:p>
      </dgm:t>
    </dgm:pt>
    <dgm:pt modelId="{0CBDEEAF-D562-4C82-858F-06C2F80364DD}">
      <dgm:prSet phldrT="[Text]"/>
      <dgm:spPr/>
      <dgm:t>
        <a:bodyPr/>
        <a:lstStyle/>
        <a:p>
          <a:r>
            <a:rPr lang="en-US" dirty="0"/>
            <a:t>Evaluation Drills</a:t>
          </a:r>
        </a:p>
      </dgm:t>
    </dgm:pt>
    <dgm:pt modelId="{7FCAE6E2-B01F-4354-8A96-C0BD20897F0B}" type="parTrans" cxnId="{7ED5C197-7C9B-4B12-A036-69BC0E5B688A}">
      <dgm:prSet/>
      <dgm:spPr/>
      <dgm:t>
        <a:bodyPr/>
        <a:lstStyle/>
        <a:p>
          <a:endParaRPr lang="en-US"/>
        </a:p>
      </dgm:t>
    </dgm:pt>
    <dgm:pt modelId="{C488D82F-F9FE-4102-A6C8-59DB8804D6A5}" type="sibTrans" cxnId="{7ED5C197-7C9B-4B12-A036-69BC0E5B688A}">
      <dgm:prSet/>
      <dgm:spPr/>
      <dgm:t>
        <a:bodyPr/>
        <a:lstStyle/>
        <a:p>
          <a:endParaRPr lang="en-US"/>
        </a:p>
      </dgm:t>
    </dgm:pt>
    <dgm:pt modelId="{285B62B7-E9DA-41E3-9D7B-0131A5CDC2BE}">
      <dgm:prSet phldrT="[Text]"/>
      <dgm:spPr/>
      <dgm:t>
        <a:bodyPr/>
        <a:lstStyle/>
        <a:p>
          <a:r>
            <a:rPr lang="en-US" dirty="0"/>
            <a:t>Career Support</a:t>
          </a:r>
        </a:p>
      </dgm:t>
    </dgm:pt>
    <dgm:pt modelId="{55597A56-5F51-4B3A-8B03-6E743577ADDC}" type="parTrans" cxnId="{F4A6D4C0-4B6B-47D4-8C2D-DE2820C5242A}">
      <dgm:prSet/>
      <dgm:spPr/>
      <dgm:t>
        <a:bodyPr/>
        <a:lstStyle/>
        <a:p>
          <a:endParaRPr lang="en-US"/>
        </a:p>
      </dgm:t>
    </dgm:pt>
    <dgm:pt modelId="{F9BC8312-1EC8-429F-B3AB-B8907AADD606}" type="sibTrans" cxnId="{F4A6D4C0-4B6B-47D4-8C2D-DE2820C5242A}">
      <dgm:prSet/>
      <dgm:spPr/>
      <dgm:t>
        <a:bodyPr/>
        <a:lstStyle/>
        <a:p>
          <a:endParaRPr lang="en-US"/>
        </a:p>
      </dgm:t>
    </dgm:pt>
    <dgm:pt modelId="{73644833-B052-4678-922C-8CF738BEDF55}" type="pres">
      <dgm:prSet presAssocID="{F9FA54FA-A28A-45D8-A124-2B81824371A9}" presName="rootnode" presStyleCnt="0">
        <dgm:presLayoutVars>
          <dgm:chMax/>
          <dgm:chPref/>
          <dgm:dir/>
          <dgm:animLvl val="lvl"/>
        </dgm:presLayoutVars>
      </dgm:prSet>
      <dgm:spPr/>
    </dgm:pt>
    <dgm:pt modelId="{A4D823DE-8084-4545-BA27-860A2BE81172}" type="pres">
      <dgm:prSet presAssocID="{89AD174C-5B0D-47BE-9C38-2112D811E021}" presName="composite" presStyleCnt="0"/>
      <dgm:spPr/>
    </dgm:pt>
    <dgm:pt modelId="{69A25C54-7E47-447A-8539-CF05B481CA01}" type="pres">
      <dgm:prSet presAssocID="{89AD174C-5B0D-47BE-9C38-2112D811E021}" presName="LShape" presStyleLbl="alignNode1" presStyleIdx="0" presStyleCnt="7"/>
      <dgm:spPr/>
    </dgm:pt>
    <dgm:pt modelId="{36F12F55-4D2E-45CE-B73C-20FE380F9434}" type="pres">
      <dgm:prSet presAssocID="{89AD174C-5B0D-47BE-9C38-2112D811E021}" presName="ParentText" presStyleLbl="revTx" presStyleIdx="0" presStyleCnt="4">
        <dgm:presLayoutVars>
          <dgm:chMax val="0"/>
          <dgm:chPref val="0"/>
          <dgm:bulletEnabled val="1"/>
        </dgm:presLayoutVars>
      </dgm:prSet>
      <dgm:spPr/>
    </dgm:pt>
    <dgm:pt modelId="{C555873E-5E61-4EDB-8DF4-E4133834C760}" type="pres">
      <dgm:prSet presAssocID="{89AD174C-5B0D-47BE-9C38-2112D811E021}" presName="Triangle" presStyleLbl="alignNode1" presStyleIdx="1" presStyleCnt="7"/>
      <dgm:spPr/>
    </dgm:pt>
    <dgm:pt modelId="{F1B259FF-3097-4DA4-A6B8-95D3A49306D9}" type="pres">
      <dgm:prSet presAssocID="{3874B75E-08E2-4001-87AA-A10FBC6C03A1}" presName="sibTrans" presStyleCnt="0"/>
      <dgm:spPr/>
    </dgm:pt>
    <dgm:pt modelId="{7AD7520C-CA78-4A72-A3A7-6A0D3A7D673A}" type="pres">
      <dgm:prSet presAssocID="{3874B75E-08E2-4001-87AA-A10FBC6C03A1}" presName="space" presStyleCnt="0"/>
      <dgm:spPr/>
    </dgm:pt>
    <dgm:pt modelId="{4D69106A-5C38-4AC3-8101-F14936C0B566}" type="pres">
      <dgm:prSet presAssocID="{F9B3106B-BBA4-427E-ABA6-6238C8AE207E}" presName="composite" presStyleCnt="0"/>
      <dgm:spPr/>
    </dgm:pt>
    <dgm:pt modelId="{8B8CC602-3FEB-4D0B-9CFC-E7A7494D6B3A}" type="pres">
      <dgm:prSet presAssocID="{F9B3106B-BBA4-427E-ABA6-6238C8AE207E}" presName="LShape" presStyleLbl="alignNode1" presStyleIdx="2" presStyleCnt="7"/>
      <dgm:spPr/>
    </dgm:pt>
    <dgm:pt modelId="{A815DFFC-EAC8-48B8-94CD-1786FF896808}" type="pres">
      <dgm:prSet presAssocID="{F9B3106B-BBA4-427E-ABA6-6238C8AE207E}" presName="ParentText" presStyleLbl="revTx" presStyleIdx="1" presStyleCnt="4">
        <dgm:presLayoutVars>
          <dgm:chMax val="0"/>
          <dgm:chPref val="0"/>
          <dgm:bulletEnabled val="1"/>
        </dgm:presLayoutVars>
      </dgm:prSet>
      <dgm:spPr/>
    </dgm:pt>
    <dgm:pt modelId="{28B63838-8F4B-40C5-855E-B50571EFE074}" type="pres">
      <dgm:prSet presAssocID="{F9B3106B-BBA4-427E-ABA6-6238C8AE207E}" presName="Triangle" presStyleLbl="alignNode1" presStyleIdx="3" presStyleCnt="7"/>
      <dgm:spPr/>
    </dgm:pt>
    <dgm:pt modelId="{7F4CCF89-21F5-44BC-B747-932A27FFE637}" type="pres">
      <dgm:prSet presAssocID="{38DA60AE-A114-47E3-B7E3-0C6BDD01AE77}" presName="sibTrans" presStyleCnt="0"/>
      <dgm:spPr/>
    </dgm:pt>
    <dgm:pt modelId="{51187F07-DBA6-47FD-B9E1-850D9F862A5F}" type="pres">
      <dgm:prSet presAssocID="{38DA60AE-A114-47E3-B7E3-0C6BDD01AE77}" presName="space" presStyleCnt="0"/>
      <dgm:spPr/>
    </dgm:pt>
    <dgm:pt modelId="{C4871398-AA35-4A27-B58A-DC272A07D5CD}" type="pres">
      <dgm:prSet presAssocID="{0CBDEEAF-D562-4C82-858F-06C2F80364DD}" presName="composite" presStyleCnt="0"/>
      <dgm:spPr/>
    </dgm:pt>
    <dgm:pt modelId="{235E7476-B9B6-46DC-A7FA-825C30A0EEAD}" type="pres">
      <dgm:prSet presAssocID="{0CBDEEAF-D562-4C82-858F-06C2F80364DD}" presName="LShape" presStyleLbl="alignNode1" presStyleIdx="4" presStyleCnt="7"/>
      <dgm:spPr/>
    </dgm:pt>
    <dgm:pt modelId="{4240D964-6812-4638-8E34-0B1D106D0A23}" type="pres">
      <dgm:prSet presAssocID="{0CBDEEAF-D562-4C82-858F-06C2F80364DD}" presName="ParentText" presStyleLbl="revTx" presStyleIdx="2" presStyleCnt="4">
        <dgm:presLayoutVars>
          <dgm:chMax val="0"/>
          <dgm:chPref val="0"/>
          <dgm:bulletEnabled val="1"/>
        </dgm:presLayoutVars>
      </dgm:prSet>
      <dgm:spPr/>
    </dgm:pt>
    <dgm:pt modelId="{B0C4950F-2196-4949-8D1D-01A7F7817309}" type="pres">
      <dgm:prSet presAssocID="{0CBDEEAF-D562-4C82-858F-06C2F80364DD}" presName="Triangle" presStyleLbl="alignNode1" presStyleIdx="5" presStyleCnt="7"/>
      <dgm:spPr/>
    </dgm:pt>
    <dgm:pt modelId="{2176D7BB-4F52-41F9-BCB7-1ED49DAFA656}" type="pres">
      <dgm:prSet presAssocID="{C488D82F-F9FE-4102-A6C8-59DB8804D6A5}" presName="sibTrans" presStyleCnt="0"/>
      <dgm:spPr/>
    </dgm:pt>
    <dgm:pt modelId="{05B717FF-FEDB-4818-A534-B1BB7987EBFB}" type="pres">
      <dgm:prSet presAssocID="{C488D82F-F9FE-4102-A6C8-59DB8804D6A5}" presName="space" presStyleCnt="0"/>
      <dgm:spPr/>
    </dgm:pt>
    <dgm:pt modelId="{03E72FC4-F368-406D-8DB5-F2CDAEFCE75D}" type="pres">
      <dgm:prSet presAssocID="{285B62B7-E9DA-41E3-9D7B-0131A5CDC2BE}" presName="composite" presStyleCnt="0"/>
      <dgm:spPr/>
    </dgm:pt>
    <dgm:pt modelId="{E25B5579-1BE3-4B12-9731-5292BE337FF8}" type="pres">
      <dgm:prSet presAssocID="{285B62B7-E9DA-41E3-9D7B-0131A5CDC2BE}" presName="LShape" presStyleLbl="alignNode1" presStyleIdx="6" presStyleCnt="7"/>
      <dgm:spPr/>
    </dgm:pt>
    <dgm:pt modelId="{EAFCE390-5518-4A18-B9AA-A1F18347D3BF}" type="pres">
      <dgm:prSet presAssocID="{285B62B7-E9DA-41E3-9D7B-0131A5CDC2BE}" presName="ParentText" presStyleLbl="revTx" presStyleIdx="3" presStyleCnt="4">
        <dgm:presLayoutVars>
          <dgm:chMax val="0"/>
          <dgm:chPref val="0"/>
          <dgm:bulletEnabled val="1"/>
        </dgm:presLayoutVars>
      </dgm:prSet>
      <dgm:spPr/>
    </dgm:pt>
  </dgm:ptLst>
  <dgm:cxnLst>
    <dgm:cxn modelId="{07D89928-0527-4107-8191-E79C6EF9B69C}" srcId="{F9FA54FA-A28A-45D8-A124-2B81824371A9}" destId="{89AD174C-5B0D-47BE-9C38-2112D811E021}" srcOrd="0" destOrd="0" parTransId="{034F8F89-0B5D-48C6-AA11-D1A9D57D2811}" sibTransId="{3874B75E-08E2-4001-87AA-A10FBC6C03A1}"/>
    <dgm:cxn modelId="{FFA51F46-77F9-4244-8544-7DD98F05083F}" srcId="{F9FA54FA-A28A-45D8-A124-2B81824371A9}" destId="{F9B3106B-BBA4-427E-ABA6-6238C8AE207E}" srcOrd="1" destOrd="0" parTransId="{D4FDDA27-A41F-413B-B1E3-3977F7B54B25}" sibTransId="{38DA60AE-A114-47E3-B7E3-0C6BDD01AE77}"/>
    <dgm:cxn modelId="{6BB7F14A-227C-4BE2-9370-F6DC63D45178}" type="presOf" srcId="{F9FA54FA-A28A-45D8-A124-2B81824371A9}" destId="{73644833-B052-4678-922C-8CF738BEDF55}" srcOrd="0" destOrd="0" presId="urn:microsoft.com/office/officeart/2009/3/layout/StepUpProcess"/>
    <dgm:cxn modelId="{F3323882-E554-4605-BDD7-300959AB39D5}" type="presOf" srcId="{0CBDEEAF-D562-4C82-858F-06C2F80364DD}" destId="{4240D964-6812-4638-8E34-0B1D106D0A23}" srcOrd="0" destOrd="0" presId="urn:microsoft.com/office/officeart/2009/3/layout/StepUpProcess"/>
    <dgm:cxn modelId="{7ED5C197-7C9B-4B12-A036-69BC0E5B688A}" srcId="{F9FA54FA-A28A-45D8-A124-2B81824371A9}" destId="{0CBDEEAF-D562-4C82-858F-06C2F80364DD}" srcOrd="2" destOrd="0" parTransId="{7FCAE6E2-B01F-4354-8A96-C0BD20897F0B}" sibTransId="{C488D82F-F9FE-4102-A6C8-59DB8804D6A5}"/>
    <dgm:cxn modelId="{F3A3F6B3-E5A0-413A-993D-F6FC3E89C805}" type="presOf" srcId="{285B62B7-E9DA-41E3-9D7B-0131A5CDC2BE}" destId="{EAFCE390-5518-4A18-B9AA-A1F18347D3BF}" srcOrd="0" destOrd="0" presId="urn:microsoft.com/office/officeart/2009/3/layout/StepUpProcess"/>
    <dgm:cxn modelId="{F4A6D4C0-4B6B-47D4-8C2D-DE2820C5242A}" srcId="{F9FA54FA-A28A-45D8-A124-2B81824371A9}" destId="{285B62B7-E9DA-41E3-9D7B-0131A5CDC2BE}" srcOrd="3" destOrd="0" parTransId="{55597A56-5F51-4B3A-8B03-6E743577ADDC}" sibTransId="{F9BC8312-1EC8-429F-B3AB-B8907AADD606}"/>
    <dgm:cxn modelId="{E5A372DF-FCC4-4736-A98A-0767F2315F34}" type="presOf" srcId="{F9B3106B-BBA4-427E-ABA6-6238C8AE207E}" destId="{A815DFFC-EAC8-48B8-94CD-1786FF896808}" srcOrd="0" destOrd="0" presId="urn:microsoft.com/office/officeart/2009/3/layout/StepUpProcess"/>
    <dgm:cxn modelId="{962101EC-853B-4F81-B32A-88E25521CE24}" type="presOf" srcId="{89AD174C-5B0D-47BE-9C38-2112D811E021}" destId="{36F12F55-4D2E-45CE-B73C-20FE380F9434}" srcOrd="0" destOrd="0" presId="urn:microsoft.com/office/officeart/2009/3/layout/StepUpProcess"/>
    <dgm:cxn modelId="{59819E7E-9931-44BF-8378-D25B825F7032}" type="presParOf" srcId="{73644833-B052-4678-922C-8CF738BEDF55}" destId="{A4D823DE-8084-4545-BA27-860A2BE81172}" srcOrd="0" destOrd="0" presId="urn:microsoft.com/office/officeart/2009/3/layout/StepUpProcess"/>
    <dgm:cxn modelId="{5972E593-F764-4306-A13D-ED15724EA4EC}" type="presParOf" srcId="{A4D823DE-8084-4545-BA27-860A2BE81172}" destId="{69A25C54-7E47-447A-8539-CF05B481CA01}" srcOrd="0" destOrd="0" presId="urn:microsoft.com/office/officeart/2009/3/layout/StepUpProcess"/>
    <dgm:cxn modelId="{3DBF6457-990D-4834-A3A0-DEEE24679828}" type="presParOf" srcId="{A4D823DE-8084-4545-BA27-860A2BE81172}" destId="{36F12F55-4D2E-45CE-B73C-20FE380F9434}" srcOrd="1" destOrd="0" presId="urn:microsoft.com/office/officeart/2009/3/layout/StepUpProcess"/>
    <dgm:cxn modelId="{97D76152-0838-4E7A-A092-74BCCD703BC6}" type="presParOf" srcId="{A4D823DE-8084-4545-BA27-860A2BE81172}" destId="{C555873E-5E61-4EDB-8DF4-E4133834C760}" srcOrd="2" destOrd="0" presId="urn:microsoft.com/office/officeart/2009/3/layout/StepUpProcess"/>
    <dgm:cxn modelId="{67E78494-93AF-4648-A209-15E53E198F98}" type="presParOf" srcId="{73644833-B052-4678-922C-8CF738BEDF55}" destId="{F1B259FF-3097-4DA4-A6B8-95D3A49306D9}" srcOrd="1" destOrd="0" presId="urn:microsoft.com/office/officeart/2009/3/layout/StepUpProcess"/>
    <dgm:cxn modelId="{B6C92A43-BCBA-4B3F-BE30-2EEFB0FC660F}" type="presParOf" srcId="{F1B259FF-3097-4DA4-A6B8-95D3A49306D9}" destId="{7AD7520C-CA78-4A72-A3A7-6A0D3A7D673A}" srcOrd="0" destOrd="0" presId="urn:microsoft.com/office/officeart/2009/3/layout/StepUpProcess"/>
    <dgm:cxn modelId="{F1B2367A-2140-4542-9C4F-1DC49CE0A325}" type="presParOf" srcId="{73644833-B052-4678-922C-8CF738BEDF55}" destId="{4D69106A-5C38-4AC3-8101-F14936C0B566}" srcOrd="2" destOrd="0" presId="urn:microsoft.com/office/officeart/2009/3/layout/StepUpProcess"/>
    <dgm:cxn modelId="{D31F0524-0EBB-46B1-95AF-EDAF556BAFE9}" type="presParOf" srcId="{4D69106A-5C38-4AC3-8101-F14936C0B566}" destId="{8B8CC602-3FEB-4D0B-9CFC-E7A7494D6B3A}" srcOrd="0" destOrd="0" presId="urn:microsoft.com/office/officeart/2009/3/layout/StepUpProcess"/>
    <dgm:cxn modelId="{8E95B498-12DB-4897-839B-8A6B305DB33D}" type="presParOf" srcId="{4D69106A-5C38-4AC3-8101-F14936C0B566}" destId="{A815DFFC-EAC8-48B8-94CD-1786FF896808}" srcOrd="1" destOrd="0" presId="urn:microsoft.com/office/officeart/2009/3/layout/StepUpProcess"/>
    <dgm:cxn modelId="{758DDB1F-A8BD-4015-85BB-64FBDC71D58A}" type="presParOf" srcId="{4D69106A-5C38-4AC3-8101-F14936C0B566}" destId="{28B63838-8F4B-40C5-855E-B50571EFE074}" srcOrd="2" destOrd="0" presId="urn:microsoft.com/office/officeart/2009/3/layout/StepUpProcess"/>
    <dgm:cxn modelId="{2EC6FD53-C3D0-4345-BB98-595EDFB6CFE1}" type="presParOf" srcId="{73644833-B052-4678-922C-8CF738BEDF55}" destId="{7F4CCF89-21F5-44BC-B747-932A27FFE637}" srcOrd="3" destOrd="0" presId="urn:microsoft.com/office/officeart/2009/3/layout/StepUpProcess"/>
    <dgm:cxn modelId="{E84CAC73-8EA9-4EC5-97CC-B67613283DE6}" type="presParOf" srcId="{7F4CCF89-21F5-44BC-B747-932A27FFE637}" destId="{51187F07-DBA6-47FD-B9E1-850D9F862A5F}" srcOrd="0" destOrd="0" presId="urn:microsoft.com/office/officeart/2009/3/layout/StepUpProcess"/>
    <dgm:cxn modelId="{946C7746-5EDD-4410-AF7A-08CBBFB2D8A2}" type="presParOf" srcId="{73644833-B052-4678-922C-8CF738BEDF55}" destId="{C4871398-AA35-4A27-B58A-DC272A07D5CD}" srcOrd="4" destOrd="0" presId="urn:microsoft.com/office/officeart/2009/3/layout/StepUpProcess"/>
    <dgm:cxn modelId="{AF102537-65CD-4BDE-957E-95D872FF7B29}" type="presParOf" srcId="{C4871398-AA35-4A27-B58A-DC272A07D5CD}" destId="{235E7476-B9B6-46DC-A7FA-825C30A0EEAD}" srcOrd="0" destOrd="0" presId="urn:microsoft.com/office/officeart/2009/3/layout/StepUpProcess"/>
    <dgm:cxn modelId="{F39C3F42-B483-48C6-87AC-E7662C69C9F7}" type="presParOf" srcId="{C4871398-AA35-4A27-B58A-DC272A07D5CD}" destId="{4240D964-6812-4638-8E34-0B1D106D0A23}" srcOrd="1" destOrd="0" presId="urn:microsoft.com/office/officeart/2009/3/layout/StepUpProcess"/>
    <dgm:cxn modelId="{E47000D8-6A12-40CC-84AB-0C7102338979}" type="presParOf" srcId="{C4871398-AA35-4A27-B58A-DC272A07D5CD}" destId="{B0C4950F-2196-4949-8D1D-01A7F7817309}" srcOrd="2" destOrd="0" presId="urn:microsoft.com/office/officeart/2009/3/layout/StepUpProcess"/>
    <dgm:cxn modelId="{009D9452-7E86-421C-AA72-356551A7C426}" type="presParOf" srcId="{73644833-B052-4678-922C-8CF738BEDF55}" destId="{2176D7BB-4F52-41F9-BCB7-1ED49DAFA656}" srcOrd="5" destOrd="0" presId="urn:microsoft.com/office/officeart/2009/3/layout/StepUpProcess"/>
    <dgm:cxn modelId="{6F08CE38-20F5-419D-A8F5-B4F566ED6A6D}" type="presParOf" srcId="{2176D7BB-4F52-41F9-BCB7-1ED49DAFA656}" destId="{05B717FF-FEDB-4818-A534-B1BB7987EBFB}" srcOrd="0" destOrd="0" presId="urn:microsoft.com/office/officeart/2009/3/layout/StepUpProcess"/>
    <dgm:cxn modelId="{9F44C559-DE75-49D5-AE33-3FF300FBD947}" type="presParOf" srcId="{73644833-B052-4678-922C-8CF738BEDF55}" destId="{03E72FC4-F368-406D-8DB5-F2CDAEFCE75D}" srcOrd="6" destOrd="0" presId="urn:microsoft.com/office/officeart/2009/3/layout/StepUpProcess"/>
    <dgm:cxn modelId="{AA0619D9-9853-4D6F-B556-AC70F3722634}" type="presParOf" srcId="{03E72FC4-F368-406D-8DB5-F2CDAEFCE75D}" destId="{E25B5579-1BE3-4B12-9731-5292BE337FF8}" srcOrd="0" destOrd="0" presId="urn:microsoft.com/office/officeart/2009/3/layout/StepUpProcess"/>
    <dgm:cxn modelId="{87A0FA9C-3944-422E-842E-14C2AC7A557D}" type="presParOf" srcId="{03E72FC4-F368-406D-8DB5-F2CDAEFCE75D}" destId="{EAFCE390-5518-4A18-B9AA-A1F18347D3BF}"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F2E0C351-D2DF-4D3F-ACA9-89AB9DFB96FB}" type="doc">
      <dgm:prSet loTypeId="urn:microsoft.com/office/officeart/2011/layout/CircleProcess" loCatId="process" qsTypeId="urn:microsoft.com/office/officeart/2005/8/quickstyle/simple1" qsCatId="simple" csTypeId="urn:microsoft.com/office/officeart/2005/8/colors/colorful1" csCatId="colorful" phldr="1"/>
      <dgm:spPr/>
      <dgm:t>
        <a:bodyPr/>
        <a:lstStyle/>
        <a:p>
          <a:endParaRPr lang="en-US"/>
        </a:p>
      </dgm:t>
    </dgm:pt>
    <dgm:pt modelId="{817F5AE7-B28A-421F-A242-2EAA9DF53A7B}">
      <dgm:prSet phldrT="[Text]"/>
      <dgm:spPr/>
      <dgm:t>
        <a:bodyPr/>
        <a:lstStyle/>
        <a:p>
          <a:r>
            <a:rPr lang="en-US" dirty="0"/>
            <a:t>Before Admission</a:t>
          </a:r>
        </a:p>
      </dgm:t>
    </dgm:pt>
    <dgm:pt modelId="{6E5EE49D-8A90-4F6E-8328-BEF7FE864C7B}" type="parTrans" cxnId="{196F60F4-04C7-4CBF-8007-1D8C7EF4EF9C}">
      <dgm:prSet/>
      <dgm:spPr/>
      <dgm:t>
        <a:bodyPr/>
        <a:lstStyle/>
        <a:p>
          <a:endParaRPr lang="en-US"/>
        </a:p>
      </dgm:t>
    </dgm:pt>
    <dgm:pt modelId="{B16C5FA4-80B4-4461-B31E-0E61CB4DB43C}" type="sibTrans" cxnId="{196F60F4-04C7-4CBF-8007-1D8C7EF4EF9C}">
      <dgm:prSet/>
      <dgm:spPr/>
      <dgm:t>
        <a:bodyPr/>
        <a:lstStyle/>
        <a:p>
          <a:endParaRPr lang="en-US"/>
        </a:p>
      </dgm:t>
    </dgm:pt>
    <dgm:pt modelId="{547F5007-A2AF-4BA4-BE9A-B941A1068A1D}">
      <dgm:prSet phldrT="[Text]"/>
      <dgm:spPr/>
      <dgm:t>
        <a:bodyPr/>
        <a:lstStyle/>
        <a:p>
          <a:r>
            <a:rPr lang="en-US" dirty="0"/>
            <a:t>After Induction</a:t>
          </a:r>
        </a:p>
      </dgm:t>
    </dgm:pt>
    <dgm:pt modelId="{0CF7FB23-01B6-40D7-81B7-722BB556CE2A}" type="parTrans" cxnId="{95E7C6C3-4F30-41AB-B913-EA7B0E0A0474}">
      <dgm:prSet/>
      <dgm:spPr/>
      <dgm:t>
        <a:bodyPr/>
        <a:lstStyle/>
        <a:p>
          <a:endParaRPr lang="en-US"/>
        </a:p>
      </dgm:t>
    </dgm:pt>
    <dgm:pt modelId="{787E48D6-F56F-4161-B31F-07B45CBE98F9}" type="sibTrans" cxnId="{95E7C6C3-4F30-41AB-B913-EA7B0E0A0474}">
      <dgm:prSet/>
      <dgm:spPr/>
      <dgm:t>
        <a:bodyPr/>
        <a:lstStyle/>
        <a:p>
          <a:endParaRPr lang="en-US"/>
        </a:p>
      </dgm:t>
    </dgm:pt>
    <dgm:pt modelId="{0E815B68-A6CA-4AE8-8339-19ED6C57BEEA}">
      <dgm:prSet phldrT="[Text]"/>
      <dgm:spPr/>
      <dgm:t>
        <a:bodyPr/>
        <a:lstStyle/>
        <a:p>
          <a:r>
            <a:rPr lang="en-US" dirty="0"/>
            <a:t>Penultimate Year</a:t>
          </a:r>
        </a:p>
      </dgm:t>
    </dgm:pt>
    <dgm:pt modelId="{EE807DE6-F0EC-4914-9F1F-CA816433F635}" type="parTrans" cxnId="{3063667B-08A5-42BA-8215-9E26246D2C19}">
      <dgm:prSet/>
      <dgm:spPr/>
      <dgm:t>
        <a:bodyPr/>
        <a:lstStyle/>
        <a:p>
          <a:endParaRPr lang="en-US"/>
        </a:p>
      </dgm:t>
    </dgm:pt>
    <dgm:pt modelId="{22E20334-45CE-45E0-8D48-FDB5B06F183B}" type="sibTrans" cxnId="{3063667B-08A5-42BA-8215-9E26246D2C19}">
      <dgm:prSet/>
      <dgm:spPr/>
      <dgm:t>
        <a:bodyPr/>
        <a:lstStyle/>
        <a:p>
          <a:endParaRPr lang="en-US"/>
        </a:p>
      </dgm:t>
    </dgm:pt>
    <dgm:pt modelId="{7BEA976F-D70C-44FD-9882-7FA96F6B1303}">
      <dgm:prSet phldrT="[Text]"/>
      <dgm:spPr/>
      <dgm:t>
        <a:bodyPr/>
        <a:lstStyle/>
        <a:p>
          <a:r>
            <a:rPr lang="en-US" dirty="0"/>
            <a:t>Upon Graduation</a:t>
          </a:r>
        </a:p>
      </dgm:t>
    </dgm:pt>
    <dgm:pt modelId="{EE340A1B-59D0-4DDD-9950-5DC752F78935}" type="parTrans" cxnId="{24DB77E5-04AA-4605-BB4D-0E61F514B87A}">
      <dgm:prSet/>
      <dgm:spPr/>
      <dgm:t>
        <a:bodyPr/>
        <a:lstStyle/>
        <a:p>
          <a:endParaRPr lang="en-US"/>
        </a:p>
      </dgm:t>
    </dgm:pt>
    <dgm:pt modelId="{ABFA5DE0-C6A8-4107-B9A2-A2FE2C538B21}" type="sibTrans" cxnId="{24DB77E5-04AA-4605-BB4D-0E61F514B87A}">
      <dgm:prSet/>
      <dgm:spPr/>
      <dgm:t>
        <a:bodyPr/>
        <a:lstStyle/>
        <a:p>
          <a:endParaRPr lang="en-US"/>
        </a:p>
      </dgm:t>
    </dgm:pt>
    <dgm:pt modelId="{28E6AF4C-DE57-4AFE-B742-8BA061C4EC2F}" type="pres">
      <dgm:prSet presAssocID="{F2E0C351-D2DF-4D3F-ACA9-89AB9DFB96FB}" presName="Name0" presStyleCnt="0">
        <dgm:presLayoutVars>
          <dgm:chMax val="11"/>
          <dgm:chPref val="11"/>
          <dgm:dir/>
          <dgm:resizeHandles/>
        </dgm:presLayoutVars>
      </dgm:prSet>
      <dgm:spPr/>
    </dgm:pt>
    <dgm:pt modelId="{D236568C-E6DC-45A9-9006-A3AF8BC230E6}" type="pres">
      <dgm:prSet presAssocID="{7BEA976F-D70C-44FD-9882-7FA96F6B1303}" presName="Accent4" presStyleCnt="0"/>
      <dgm:spPr/>
    </dgm:pt>
    <dgm:pt modelId="{A07BE8F6-3874-44A4-B6A6-3FEA33C01C72}" type="pres">
      <dgm:prSet presAssocID="{7BEA976F-D70C-44FD-9882-7FA96F6B1303}" presName="Accent" presStyleLbl="node1" presStyleIdx="0" presStyleCnt="4"/>
      <dgm:spPr/>
    </dgm:pt>
    <dgm:pt modelId="{6B17DAA1-1028-4BAA-B106-FDE2DFE13BEB}" type="pres">
      <dgm:prSet presAssocID="{7BEA976F-D70C-44FD-9882-7FA96F6B1303}" presName="ParentBackground4" presStyleCnt="0"/>
      <dgm:spPr/>
    </dgm:pt>
    <dgm:pt modelId="{3A2E788E-544F-4DAA-A250-31C58D8844D2}" type="pres">
      <dgm:prSet presAssocID="{7BEA976F-D70C-44FD-9882-7FA96F6B1303}" presName="ParentBackground" presStyleLbl="fgAcc1" presStyleIdx="0" presStyleCnt="4"/>
      <dgm:spPr/>
    </dgm:pt>
    <dgm:pt modelId="{6F4F45A8-9A3E-4B56-B927-6723ACF31218}" type="pres">
      <dgm:prSet presAssocID="{7BEA976F-D70C-44FD-9882-7FA96F6B1303}" presName="Parent4" presStyleLbl="revTx" presStyleIdx="0" presStyleCnt="0">
        <dgm:presLayoutVars>
          <dgm:chMax val="1"/>
          <dgm:chPref val="1"/>
          <dgm:bulletEnabled val="1"/>
        </dgm:presLayoutVars>
      </dgm:prSet>
      <dgm:spPr/>
    </dgm:pt>
    <dgm:pt modelId="{6877CCD5-765E-4EC5-9052-29EBBE2D9DD4}" type="pres">
      <dgm:prSet presAssocID="{0E815B68-A6CA-4AE8-8339-19ED6C57BEEA}" presName="Accent3" presStyleCnt="0"/>
      <dgm:spPr/>
    </dgm:pt>
    <dgm:pt modelId="{CAE121AA-0791-43E5-B4AD-6F60DC90CEE9}" type="pres">
      <dgm:prSet presAssocID="{0E815B68-A6CA-4AE8-8339-19ED6C57BEEA}" presName="Accent" presStyleLbl="node1" presStyleIdx="1" presStyleCnt="4"/>
      <dgm:spPr/>
    </dgm:pt>
    <dgm:pt modelId="{FAE11EB6-8212-4362-BEA7-8CC2B73A41AF}" type="pres">
      <dgm:prSet presAssocID="{0E815B68-A6CA-4AE8-8339-19ED6C57BEEA}" presName="ParentBackground3" presStyleCnt="0"/>
      <dgm:spPr/>
    </dgm:pt>
    <dgm:pt modelId="{EF2BCFD7-61EA-4F93-B1F9-D53BE71EA560}" type="pres">
      <dgm:prSet presAssocID="{0E815B68-A6CA-4AE8-8339-19ED6C57BEEA}" presName="ParentBackground" presStyleLbl="fgAcc1" presStyleIdx="1" presStyleCnt="4"/>
      <dgm:spPr/>
    </dgm:pt>
    <dgm:pt modelId="{84A028F3-95DB-4323-B766-198F61309BF4}" type="pres">
      <dgm:prSet presAssocID="{0E815B68-A6CA-4AE8-8339-19ED6C57BEEA}" presName="Parent3" presStyleLbl="revTx" presStyleIdx="0" presStyleCnt="0">
        <dgm:presLayoutVars>
          <dgm:chMax val="1"/>
          <dgm:chPref val="1"/>
          <dgm:bulletEnabled val="1"/>
        </dgm:presLayoutVars>
      </dgm:prSet>
      <dgm:spPr/>
    </dgm:pt>
    <dgm:pt modelId="{AFC32261-CFE1-4784-920F-4260BA719C53}" type="pres">
      <dgm:prSet presAssocID="{547F5007-A2AF-4BA4-BE9A-B941A1068A1D}" presName="Accent2" presStyleCnt="0"/>
      <dgm:spPr/>
    </dgm:pt>
    <dgm:pt modelId="{DFD61787-03E2-4B4C-8D21-79E131DB7EF1}" type="pres">
      <dgm:prSet presAssocID="{547F5007-A2AF-4BA4-BE9A-B941A1068A1D}" presName="Accent" presStyleLbl="node1" presStyleIdx="2" presStyleCnt="4"/>
      <dgm:spPr/>
    </dgm:pt>
    <dgm:pt modelId="{34CFED07-5EA2-4710-9BEF-6573D4D0EFDC}" type="pres">
      <dgm:prSet presAssocID="{547F5007-A2AF-4BA4-BE9A-B941A1068A1D}" presName="ParentBackground2" presStyleCnt="0"/>
      <dgm:spPr/>
    </dgm:pt>
    <dgm:pt modelId="{FFC2361E-D2BB-4527-B119-5FC53F2F2932}" type="pres">
      <dgm:prSet presAssocID="{547F5007-A2AF-4BA4-BE9A-B941A1068A1D}" presName="ParentBackground" presStyleLbl="fgAcc1" presStyleIdx="2" presStyleCnt="4"/>
      <dgm:spPr/>
    </dgm:pt>
    <dgm:pt modelId="{9E1001AB-7645-42F0-B971-036494B53B62}" type="pres">
      <dgm:prSet presAssocID="{547F5007-A2AF-4BA4-BE9A-B941A1068A1D}" presName="Parent2" presStyleLbl="revTx" presStyleIdx="0" presStyleCnt="0">
        <dgm:presLayoutVars>
          <dgm:chMax val="1"/>
          <dgm:chPref val="1"/>
          <dgm:bulletEnabled val="1"/>
        </dgm:presLayoutVars>
      </dgm:prSet>
      <dgm:spPr/>
    </dgm:pt>
    <dgm:pt modelId="{DB2C64AC-520B-4E35-BC67-57D616A05510}" type="pres">
      <dgm:prSet presAssocID="{817F5AE7-B28A-421F-A242-2EAA9DF53A7B}" presName="Accent1" presStyleCnt="0"/>
      <dgm:spPr/>
    </dgm:pt>
    <dgm:pt modelId="{9CCB8E35-FCCD-4302-8948-6D8BEA993CA6}" type="pres">
      <dgm:prSet presAssocID="{817F5AE7-B28A-421F-A242-2EAA9DF53A7B}" presName="Accent" presStyleLbl="node1" presStyleIdx="3" presStyleCnt="4"/>
      <dgm:spPr/>
    </dgm:pt>
    <dgm:pt modelId="{6891905E-19EB-4097-A5BF-2283966ED3D6}" type="pres">
      <dgm:prSet presAssocID="{817F5AE7-B28A-421F-A242-2EAA9DF53A7B}" presName="ParentBackground1" presStyleCnt="0"/>
      <dgm:spPr/>
    </dgm:pt>
    <dgm:pt modelId="{92007B7E-1ED4-425B-8D7D-FD19BE443CB2}" type="pres">
      <dgm:prSet presAssocID="{817F5AE7-B28A-421F-A242-2EAA9DF53A7B}" presName="ParentBackground" presStyleLbl="fgAcc1" presStyleIdx="3" presStyleCnt="4"/>
      <dgm:spPr/>
    </dgm:pt>
    <dgm:pt modelId="{6ED23558-FE6E-4D58-A2F8-A8186FB48BAB}" type="pres">
      <dgm:prSet presAssocID="{817F5AE7-B28A-421F-A242-2EAA9DF53A7B}" presName="Parent1" presStyleLbl="revTx" presStyleIdx="0" presStyleCnt="0">
        <dgm:presLayoutVars>
          <dgm:chMax val="1"/>
          <dgm:chPref val="1"/>
          <dgm:bulletEnabled val="1"/>
        </dgm:presLayoutVars>
      </dgm:prSet>
      <dgm:spPr/>
    </dgm:pt>
  </dgm:ptLst>
  <dgm:cxnLst>
    <dgm:cxn modelId="{A593F302-B2BD-42F8-B36A-676A8C5C22FB}" type="presOf" srcId="{817F5AE7-B28A-421F-A242-2EAA9DF53A7B}" destId="{92007B7E-1ED4-425B-8D7D-FD19BE443CB2}" srcOrd="0" destOrd="0" presId="urn:microsoft.com/office/officeart/2011/layout/CircleProcess"/>
    <dgm:cxn modelId="{62636C04-9D0D-4ACA-88D9-1AD96B44EC14}" type="presOf" srcId="{0E815B68-A6CA-4AE8-8339-19ED6C57BEEA}" destId="{EF2BCFD7-61EA-4F93-B1F9-D53BE71EA560}" srcOrd="0" destOrd="0" presId="urn:microsoft.com/office/officeart/2011/layout/CircleProcess"/>
    <dgm:cxn modelId="{77236720-F5E2-448D-B428-7CE07A495EA6}" type="presOf" srcId="{817F5AE7-B28A-421F-A242-2EAA9DF53A7B}" destId="{6ED23558-FE6E-4D58-A2F8-A8186FB48BAB}" srcOrd="1" destOrd="0" presId="urn:microsoft.com/office/officeart/2011/layout/CircleProcess"/>
    <dgm:cxn modelId="{CF52AA37-B695-4E76-B409-CBC39B9794BD}" type="presOf" srcId="{547F5007-A2AF-4BA4-BE9A-B941A1068A1D}" destId="{9E1001AB-7645-42F0-B971-036494B53B62}" srcOrd="1" destOrd="0" presId="urn:microsoft.com/office/officeart/2011/layout/CircleProcess"/>
    <dgm:cxn modelId="{9F934148-4682-4EF1-849E-CD38BB6F1AFD}" type="presOf" srcId="{7BEA976F-D70C-44FD-9882-7FA96F6B1303}" destId="{6F4F45A8-9A3E-4B56-B927-6723ACF31218}" srcOrd="1" destOrd="0" presId="urn:microsoft.com/office/officeart/2011/layout/CircleProcess"/>
    <dgm:cxn modelId="{105C4348-3EE9-4FED-A33C-52CE0D8534DA}" type="presOf" srcId="{F2E0C351-D2DF-4D3F-ACA9-89AB9DFB96FB}" destId="{28E6AF4C-DE57-4AFE-B742-8BA061C4EC2F}" srcOrd="0" destOrd="0" presId="urn:microsoft.com/office/officeart/2011/layout/CircleProcess"/>
    <dgm:cxn modelId="{3063667B-08A5-42BA-8215-9E26246D2C19}" srcId="{F2E0C351-D2DF-4D3F-ACA9-89AB9DFB96FB}" destId="{0E815B68-A6CA-4AE8-8339-19ED6C57BEEA}" srcOrd="2" destOrd="0" parTransId="{EE807DE6-F0EC-4914-9F1F-CA816433F635}" sibTransId="{22E20334-45CE-45E0-8D48-FDB5B06F183B}"/>
    <dgm:cxn modelId="{77B69E7C-2CB5-4273-8D8A-96F6F3F881B3}" type="presOf" srcId="{0E815B68-A6CA-4AE8-8339-19ED6C57BEEA}" destId="{84A028F3-95DB-4323-B766-198F61309BF4}" srcOrd="1" destOrd="0" presId="urn:microsoft.com/office/officeart/2011/layout/CircleProcess"/>
    <dgm:cxn modelId="{95E7C6C3-4F30-41AB-B913-EA7B0E0A0474}" srcId="{F2E0C351-D2DF-4D3F-ACA9-89AB9DFB96FB}" destId="{547F5007-A2AF-4BA4-BE9A-B941A1068A1D}" srcOrd="1" destOrd="0" parTransId="{0CF7FB23-01B6-40D7-81B7-722BB556CE2A}" sibTransId="{787E48D6-F56F-4161-B31F-07B45CBE98F9}"/>
    <dgm:cxn modelId="{1869BDCF-C63B-42ED-8ABA-E4E71A6F9DBC}" type="presOf" srcId="{7BEA976F-D70C-44FD-9882-7FA96F6B1303}" destId="{3A2E788E-544F-4DAA-A250-31C58D8844D2}" srcOrd="0" destOrd="0" presId="urn:microsoft.com/office/officeart/2011/layout/CircleProcess"/>
    <dgm:cxn modelId="{EADE34DE-0857-4DBE-A9AC-65439CB068D4}" type="presOf" srcId="{547F5007-A2AF-4BA4-BE9A-B941A1068A1D}" destId="{FFC2361E-D2BB-4527-B119-5FC53F2F2932}" srcOrd="0" destOrd="0" presId="urn:microsoft.com/office/officeart/2011/layout/CircleProcess"/>
    <dgm:cxn modelId="{24DB77E5-04AA-4605-BB4D-0E61F514B87A}" srcId="{F2E0C351-D2DF-4D3F-ACA9-89AB9DFB96FB}" destId="{7BEA976F-D70C-44FD-9882-7FA96F6B1303}" srcOrd="3" destOrd="0" parTransId="{EE340A1B-59D0-4DDD-9950-5DC752F78935}" sibTransId="{ABFA5DE0-C6A8-4107-B9A2-A2FE2C538B21}"/>
    <dgm:cxn modelId="{196F60F4-04C7-4CBF-8007-1D8C7EF4EF9C}" srcId="{F2E0C351-D2DF-4D3F-ACA9-89AB9DFB96FB}" destId="{817F5AE7-B28A-421F-A242-2EAA9DF53A7B}" srcOrd="0" destOrd="0" parTransId="{6E5EE49D-8A90-4F6E-8328-BEF7FE864C7B}" sibTransId="{B16C5FA4-80B4-4461-B31E-0E61CB4DB43C}"/>
    <dgm:cxn modelId="{A125E702-9572-48F9-A771-A6FAC20A88A0}" type="presParOf" srcId="{28E6AF4C-DE57-4AFE-B742-8BA061C4EC2F}" destId="{D236568C-E6DC-45A9-9006-A3AF8BC230E6}" srcOrd="0" destOrd="0" presId="urn:microsoft.com/office/officeart/2011/layout/CircleProcess"/>
    <dgm:cxn modelId="{2554B7D7-61B7-4A7D-B1CC-018A2B31DCAF}" type="presParOf" srcId="{D236568C-E6DC-45A9-9006-A3AF8BC230E6}" destId="{A07BE8F6-3874-44A4-B6A6-3FEA33C01C72}" srcOrd="0" destOrd="0" presId="urn:microsoft.com/office/officeart/2011/layout/CircleProcess"/>
    <dgm:cxn modelId="{98C03449-2E39-4AD8-B761-81EDAF7595B7}" type="presParOf" srcId="{28E6AF4C-DE57-4AFE-B742-8BA061C4EC2F}" destId="{6B17DAA1-1028-4BAA-B106-FDE2DFE13BEB}" srcOrd="1" destOrd="0" presId="urn:microsoft.com/office/officeart/2011/layout/CircleProcess"/>
    <dgm:cxn modelId="{9FA5C4F3-3650-4F7E-A61F-81E945E0202E}" type="presParOf" srcId="{6B17DAA1-1028-4BAA-B106-FDE2DFE13BEB}" destId="{3A2E788E-544F-4DAA-A250-31C58D8844D2}" srcOrd="0" destOrd="0" presId="urn:microsoft.com/office/officeart/2011/layout/CircleProcess"/>
    <dgm:cxn modelId="{4808427D-2D34-425D-8CE0-13351B3688CA}" type="presParOf" srcId="{28E6AF4C-DE57-4AFE-B742-8BA061C4EC2F}" destId="{6F4F45A8-9A3E-4B56-B927-6723ACF31218}" srcOrd="2" destOrd="0" presId="urn:microsoft.com/office/officeart/2011/layout/CircleProcess"/>
    <dgm:cxn modelId="{A202289A-B158-4823-8EA3-983120E17183}" type="presParOf" srcId="{28E6AF4C-DE57-4AFE-B742-8BA061C4EC2F}" destId="{6877CCD5-765E-4EC5-9052-29EBBE2D9DD4}" srcOrd="3" destOrd="0" presId="urn:microsoft.com/office/officeart/2011/layout/CircleProcess"/>
    <dgm:cxn modelId="{B68832D9-75D5-4A42-B3E3-B7889B64F1F8}" type="presParOf" srcId="{6877CCD5-765E-4EC5-9052-29EBBE2D9DD4}" destId="{CAE121AA-0791-43E5-B4AD-6F60DC90CEE9}" srcOrd="0" destOrd="0" presId="urn:microsoft.com/office/officeart/2011/layout/CircleProcess"/>
    <dgm:cxn modelId="{0C0084A2-FF5E-4CBF-B80F-C3AFA9CCF2E8}" type="presParOf" srcId="{28E6AF4C-DE57-4AFE-B742-8BA061C4EC2F}" destId="{FAE11EB6-8212-4362-BEA7-8CC2B73A41AF}" srcOrd="4" destOrd="0" presId="urn:microsoft.com/office/officeart/2011/layout/CircleProcess"/>
    <dgm:cxn modelId="{37C26404-B7B6-4594-9456-132DFBE5EB3A}" type="presParOf" srcId="{FAE11EB6-8212-4362-BEA7-8CC2B73A41AF}" destId="{EF2BCFD7-61EA-4F93-B1F9-D53BE71EA560}" srcOrd="0" destOrd="0" presId="urn:microsoft.com/office/officeart/2011/layout/CircleProcess"/>
    <dgm:cxn modelId="{F3A2A393-BF4C-4851-AC58-B6CC14FA4264}" type="presParOf" srcId="{28E6AF4C-DE57-4AFE-B742-8BA061C4EC2F}" destId="{84A028F3-95DB-4323-B766-198F61309BF4}" srcOrd="5" destOrd="0" presId="urn:microsoft.com/office/officeart/2011/layout/CircleProcess"/>
    <dgm:cxn modelId="{B2E4F53E-CCD1-48A2-B5BD-9E3FA676BCAA}" type="presParOf" srcId="{28E6AF4C-DE57-4AFE-B742-8BA061C4EC2F}" destId="{AFC32261-CFE1-4784-920F-4260BA719C53}" srcOrd="6" destOrd="0" presId="urn:microsoft.com/office/officeart/2011/layout/CircleProcess"/>
    <dgm:cxn modelId="{90502067-CF62-469E-94A4-B189CA386C80}" type="presParOf" srcId="{AFC32261-CFE1-4784-920F-4260BA719C53}" destId="{DFD61787-03E2-4B4C-8D21-79E131DB7EF1}" srcOrd="0" destOrd="0" presId="urn:microsoft.com/office/officeart/2011/layout/CircleProcess"/>
    <dgm:cxn modelId="{AE711098-F4CD-4E9F-BFDC-290F83260F9F}" type="presParOf" srcId="{28E6AF4C-DE57-4AFE-B742-8BA061C4EC2F}" destId="{34CFED07-5EA2-4710-9BEF-6573D4D0EFDC}" srcOrd="7" destOrd="0" presId="urn:microsoft.com/office/officeart/2011/layout/CircleProcess"/>
    <dgm:cxn modelId="{2D69121C-A88E-4544-9A67-E09A5E34D3C8}" type="presParOf" srcId="{34CFED07-5EA2-4710-9BEF-6573D4D0EFDC}" destId="{FFC2361E-D2BB-4527-B119-5FC53F2F2932}" srcOrd="0" destOrd="0" presId="urn:microsoft.com/office/officeart/2011/layout/CircleProcess"/>
    <dgm:cxn modelId="{C11A1B7C-1F50-4F1B-894E-8B6745EF6A0B}" type="presParOf" srcId="{28E6AF4C-DE57-4AFE-B742-8BA061C4EC2F}" destId="{9E1001AB-7645-42F0-B971-036494B53B62}" srcOrd="8" destOrd="0" presId="urn:microsoft.com/office/officeart/2011/layout/CircleProcess"/>
    <dgm:cxn modelId="{8F6A0633-2864-4FB2-A948-5C3AAFFADA41}" type="presParOf" srcId="{28E6AF4C-DE57-4AFE-B742-8BA061C4EC2F}" destId="{DB2C64AC-520B-4E35-BC67-57D616A05510}" srcOrd="9" destOrd="0" presId="urn:microsoft.com/office/officeart/2011/layout/CircleProcess"/>
    <dgm:cxn modelId="{C9EC5046-4939-46B1-85F1-0B6B872C4F7F}" type="presParOf" srcId="{DB2C64AC-520B-4E35-BC67-57D616A05510}" destId="{9CCB8E35-FCCD-4302-8948-6D8BEA993CA6}" srcOrd="0" destOrd="0" presId="urn:microsoft.com/office/officeart/2011/layout/CircleProcess"/>
    <dgm:cxn modelId="{E0A3F538-B37B-4282-8ECF-751D4DE52EC5}" type="presParOf" srcId="{28E6AF4C-DE57-4AFE-B742-8BA061C4EC2F}" destId="{6891905E-19EB-4097-A5BF-2283966ED3D6}" srcOrd="10" destOrd="0" presId="urn:microsoft.com/office/officeart/2011/layout/CircleProcess"/>
    <dgm:cxn modelId="{91671590-64AB-4E7B-BD79-24783FD11532}" type="presParOf" srcId="{6891905E-19EB-4097-A5BF-2283966ED3D6}" destId="{92007B7E-1ED4-425B-8D7D-FD19BE443CB2}" srcOrd="0" destOrd="0" presId="urn:microsoft.com/office/officeart/2011/layout/CircleProcess"/>
    <dgm:cxn modelId="{D4DFBB8C-2741-4FC0-89D4-6795377B2C05}" type="presParOf" srcId="{28E6AF4C-DE57-4AFE-B742-8BA061C4EC2F}" destId="{6ED23558-FE6E-4D58-A2F8-A8186FB48BAB}" srcOrd="11" destOrd="0" presId="urn:microsoft.com/office/officeart/2011/layout/Circle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62AF36-AD9A-46B7-B4F6-7B75E6E979DC}">
      <dsp:nvSpPr>
        <dsp:cNvPr id="0" name=""/>
        <dsp:cNvSpPr/>
      </dsp:nvSpPr>
      <dsp:spPr>
        <a:xfrm>
          <a:off x="2637948" y="54391"/>
          <a:ext cx="2610802" cy="2610802"/>
        </a:xfrm>
        <a:prstGeom prst="ellipse">
          <a:avLst/>
        </a:prstGeom>
        <a:solidFill>
          <a:schemeClr val="accent4">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r>
            <a:rPr lang="en-US" sz="2800" kern="1200" dirty="0"/>
            <a:t>Andragogy</a:t>
          </a:r>
        </a:p>
      </dsp:txBody>
      <dsp:txXfrm>
        <a:off x="2986055" y="511282"/>
        <a:ext cx="1914588" cy="1174861"/>
      </dsp:txXfrm>
    </dsp:sp>
    <dsp:sp modelId="{8398567E-F981-4DC8-871D-538C46E0DB7F}">
      <dsp:nvSpPr>
        <dsp:cNvPr id="0" name=""/>
        <dsp:cNvSpPr/>
      </dsp:nvSpPr>
      <dsp:spPr>
        <a:xfrm>
          <a:off x="3580013" y="1686143"/>
          <a:ext cx="2610802" cy="2610802"/>
        </a:xfrm>
        <a:prstGeom prst="ellipse">
          <a:avLst/>
        </a:prstGeom>
        <a:solidFill>
          <a:schemeClr val="accent4">
            <a:alpha val="50000"/>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r>
            <a:rPr lang="en-US" sz="2800" kern="1200" dirty="0"/>
            <a:t>Pedagogy</a:t>
          </a:r>
        </a:p>
      </dsp:txBody>
      <dsp:txXfrm>
        <a:off x="4378483" y="2360600"/>
        <a:ext cx="1566481" cy="1435941"/>
      </dsp:txXfrm>
    </dsp:sp>
    <dsp:sp modelId="{BD78087A-CCC3-47C3-9617-4AC8A5713E59}">
      <dsp:nvSpPr>
        <dsp:cNvPr id="0" name=""/>
        <dsp:cNvSpPr/>
      </dsp:nvSpPr>
      <dsp:spPr>
        <a:xfrm>
          <a:off x="1695883" y="1686143"/>
          <a:ext cx="2610802" cy="2610802"/>
        </a:xfrm>
        <a:prstGeom prst="ellipse">
          <a:avLst/>
        </a:prstGeom>
        <a:solidFill>
          <a:schemeClr val="accent4">
            <a:alpha val="50000"/>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r>
            <a:rPr lang="en-US" sz="2800" kern="1200" dirty="0"/>
            <a:t>Heutagogy</a:t>
          </a:r>
        </a:p>
      </dsp:txBody>
      <dsp:txXfrm>
        <a:off x="1941734" y="2360600"/>
        <a:ext cx="1566481" cy="14359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E79631-6850-4D52-BFC8-F84A2F82C8D2}">
      <dsp:nvSpPr>
        <dsp:cNvPr id="0" name=""/>
        <dsp:cNvSpPr/>
      </dsp:nvSpPr>
      <dsp:spPr>
        <a:xfrm>
          <a:off x="6990962" y="1494009"/>
          <a:ext cx="2092240" cy="2092347"/>
        </a:xfrm>
        <a:prstGeom prst="ellipse">
          <a:avLst/>
        </a:prstGeom>
        <a:solidFill>
          <a:srgbClr val="EA1A7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1021BE2-B05C-4052-8718-2C0467582E74}">
      <dsp:nvSpPr>
        <dsp:cNvPr id="0" name=""/>
        <dsp:cNvSpPr/>
      </dsp:nvSpPr>
      <dsp:spPr>
        <a:xfrm>
          <a:off x="7060942" y="1563766"/>
          <a:ext cx="1953176" cy="1952833"/>
        </a:xfrm>
        <a:prstGeom prst="ellipse">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b="1" kern="1200" dirty="0"/>
            <a:t>Credits for formal learning and/or Employment</a:t>
          </a:r>
        </a:p>
      </dsp:txBody>
      <dsp:txXfrm>
        <a:off x="7339968" y="1842795"/>
        <a:ext cx="1395126" cy="1394776"/>
      </dsp:txXfrm>
    </dsp:sp>
    <dsp:sp modelId="{9777A145-4046-4199-993D-821170269E48}">
      <dsp:nvSpPr>
        <dsp:cNvPr id="0" name=""/>
        <dsp:cNvSpPr/>
      </dsp:nvSpPr>
      <dsp:spPr>
        <a:xfrm rot="2700000">
          <a:off x="4819752" y="1493862"/>
          <a:ext cx="2092274" cy="2092274"/>
        </a:xfrm>
        <a:prstGeom prst="teardrop">
          <a:avLst>
            <a:gd name="adj" fmla="val 10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BA14F87-6812-45A7-90B9-DE9BB5871F17}">
      <dsp:nvSpPr>
        <dsp:cNvPr id="0" name=""/>
        <dsp:cNvSpPr/>
      </dsp:nvSpPr>
      <dsp:spPr>
        <a:xfrm>
          <a:off x="4898721" y="1563766"/>
          <a:ext cx="1953176" cy="1952833"/>
        </a:xfrm>
        <a:prstGeom prst="ellipse">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b="1" kern="1200" dirty="0"/>
            <a:t>Proctored Test</a:t>
          </a:r>
        </a:p>
      </dsp:txBody>
      <dsp:txXfrm>
        <a:off x="5177746" y="1842795"/>
        <a:ext cx="1395126" cy="1394776"/>
      </dsp:txXfrm>
    </dsp:sp>
    <dsp:sp modelId="{A241D330-CBEE-4987-BA97-5E15E071FC06}">
      <dsp:nvSpPr>
        <dsp:cNvPr id="0" name=""/>
        <dsp:cNvSpPr/>
      </dsp:nvSpPr>
      <dsp:spPr>
        <a:xfrm rot="2700000">
          <a:off x="2666502" y="1493862"/>
          <a:ext cx="2092274" cy="2092274"/>
        </a:xfrm>
        <a:prstGeom prst="teardrop">
          <a:avLst>
            <a:gd name="adj" fmla="val 10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1B3B31A-87CF-4BBD-9095-3A17947CB700}">
      <dsp:nvSpPr>
        <dsp:cNvPr id="0" name=""/>
        <dsp:cNvSpPr/>
      </dsp:nvSpPr>
      <dsp:spPr>
        <a:xfrm>
          <a:off x="2736500" y="1563766"/>
          <a:ext cx="1953176" cy="1952833"/>
        </a:xfrm>
        <a:prstGeom prst="ellipse">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b="1" kern="1200" dirty="0"/>
            <a:t>Online</a:t>
          </a:r>
          <a:r>
            <a:rPr lang="en-US" sz="1900" kern="1200" dirty="0"/>
            <a:t> </a:t>
          </a:r>
          <a:r>
            <a:rPr lang="en-US" sz="1900" b="1" kern="1200" dirty="0"/>
            <a:t>Learning</a:t>
          </a:r>
        </a:p>
      </dsp:txBody>
      <dsp:txXfrm>
        <a:off x="3015525" y="1842795"/>
        <a:ext cx="1395126" cy="1394776"/>
      </dsp:txXfrm>
    </dsp:sp>
    <dsp:sp modelId="{25C45D56-74F7-4978-8CB2-810CA4FEDABA}">
      <dsp:nvSpPr>
        <dsp:cNvPr id="0" name=""/>
        <dsp:cNvSpPr/>
      </dsp:nvSpPr>
      <dsp:spPr>
        <a:xfrm rot="2700000">
          <a:off x="504281" y="1493862"/>
          <a:ext cx="2092274" cy="2092274"/>
        </a:xfrm>
        <a:prstGeom prst="teardrop">
          <a:avLst>
            <a:gd name="adj" fmla="val 10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9D64BCF-FB63-4CDC-B784-A04CE9C97D54}">
      <dsp:nvSpPr>
        <dsp:cNvPr id="0" name=""/>
        <dsp:cNvSpPr/>
      </dsp:nvSpPr>
      <dsp:spPr>
        <a:xfrm>
          <a:off x="574279" y="1563766"/>
          <a:ext cx="1953176" cy="1952833"/>
        </a:xfrm>
        <a:prstGeom prst="ellipse">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b="1" kern="1200" dirty="0"/>
            <a:t>Industry-Academic Partnership</a:t>
          </a:r>
        </a:p>
      </dsp:txBody>
      <dsp:txXfrm>
        <a:off x="853304" y="1842795"/>
        <a:ext cx="1395126" cy="13947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A25C54-7E47-447A-8539-CF05B481CA01}">
      <dsp:nvSpPr>
        <dsp:cNvPr id="0" name=""/>
        <dsp:cNvSpPr/>
      </dsp:nvSpPr>
      <dsp:spPr>
        <a:xfrm rot="5400000">
          <a:off x="373892" y="2256880"/>
          <a:ext cx="1125904" cy="1873479"/>
        </a:xfrm>
        <a:prstGeom prst="corner">
          <a:avLst>
            <a:gd name="adj1" fmla="val 16120"/>
            <a:gd name="adj2" fmla="val 16110"/>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6F12F55-4D2E-45CE-B73C-20FE380F9434}">
      <dsp:nvSpPr>
        <dsp:cNvPr id="0" name=""/>
        <dsp:cNvSpPr/>
      </dsp:nvSpPr>
      <dsp:spPr>
        <a:xfrm>
          <a:off x="185950" y="2816647"/>
          <a:ext cx="1691388" cy="1482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dirty="0" err="1"/>
            <a:t>Sensitisation</a:t>
          </a:r>
          <a:endParaRPr lang="en-US" sz="2300" kern="1200" dirty="0"/>
        </a:p>
      </dsp:txBody>
      <dsp:txXfrm>
        <a:off x="185950" y="2816647"/>
        <a:ext cx="1691388" cy="1482600"/>
      </dsp:txXfrm>
    </dsp:sp>
    <dsp:sp modelId="{C555873E-5E61-4EDB-8DF4-E4133834C760}">
      <dsp:nvSpPr>
        <dsp:cNvPr id="0" name=""/>
        <dsp:cNvSpPr/>
      </dsp:nvSpPr>
      <dsp:spPr>
        <a:xfrm>
          <a:off x="1558209" y="2118952"/>
          <a:ext cx="319129" cy="319129"/>
        </a:xfrm>
        <a:prstGeom prst="triangle">
          <a:avLst>
            <a:gd name="adj" fmla="val 100000"/>
          </a:avLst>
        </a:prstGeom>
        <a:solidFill>
          <a:schemeClr val="accent4">
            <a:hueOff val="1732615"/>
            <a:satOff val="-7995"/>
            <a:lumOff val="294"/>
            <a:alphaOff val="0"/>
          </a:schemeClr>
        </a:solidFill>
        <a:ln w="12700" cap="flat" cmpd="sng" algn="ctr">
          <a:solidFill>
            <a:schemeClr val="accent4">
              <a:hueOff val="1732615"/>
              <a:satOff val="-7995"/>
              <a:lumOff val="29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8CC602-3FEB-4D0B-9CFC-E7A7494D6B3A}">
      <dsp:nvSpPr>
        <dsp:cNvPr id="0" name=""/>
        <dsp:cNvSpPr/>
      </dsp:nvSpPr>
      <dsp:spPr>
        <a:xfrm rot="5400000">
          <a:off x="2444481" y="1744511"/>
          <a:ext cx="1125904" cy="1873479"/>
        </a:xfrm>
        <a:prstGeom prst="corner">
          <a:avLst>
            <a:gd name="adj1" fmla="val 16120"/>
            <a:gd name="adj2" fmla="val 16110"/>
          </a:avLst>
        </a:prstGeom>
        <a:solidFill>
          <a:schemeClr val="accent4">
            <a:hueOff val="3465231"/>
            <a:satOff val="-15989"/>
            <a:lumOff val="588"/>
            <a:alphaOff val="0"/>
          </a:schemeClr>
        </a:solidFill>
        <a:ln w="12700" cap="flat" cmpd="sng" algn="ctr">
          <a:solidFill>
            <a:schemeClr val="accent4">
              <a:hueOff val="3465231"/>
              <a:satOff val="-15989"/>
              <a:lumOff val="58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815DFFC-EAC8-48B8-94CD-1786FF896808}">
      <dsp:nvSpPr>
        <dsp:cNvPr id="0" name=""/>
        <dsp:cNvSpPr/>
      </dsp:nvSpPr>
      <dsp:spPr>
        <a:xfrm>
          <a:off x="2256540" y="2304277"/>
          <a:ext cx="1691388" cy="1482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dirty="0"/>
            <a:t>Career Counselling</a:t>
          </a:r>
        </a:p>
      </dsp:txBody>
      <dsp:txXfrm>
        <a:off x="2256540" y="2304277"/>
        <a:ext cx="1691388" cy="1482600"/>
      </dsp:txXfrm>
    </dsp:sp>
    <dsp:sp modelId="{28B63838-8F4B-40C5-855E-B50571EFE074}">
      <dsp:nvSpPr>
        <dsp:cNvPr id="0" name=""/>
        <dsp:cNvSpPr/>
      </dsp:nvSpPr>
      <dsp:spPr>
        <a:xfrm>
          <a:off x="3628798" y="1606583"/>
          <a:ext cx="319129" cy="319129"/>
        </a:xfrm>
        <a:prstGeom prst="triangle">
          <a:avLst>
            <a:gd name="adj" fmla="val 100000"/>
          </a:avLst>
        </a:prstGeom>
        <a:solidFill>
          <a:schemeClr val="accent4">
            <a:hueOff val="5197846"/>
            <a:satOff val="-23984"/>
            <a:lumOff val="883"/>
            <a:alphaOff val="0"/>
          </a:schemeClr>
        </a:solidFill>
        <a:ln w="12700" cap="flat" cmpd="sng" algn="ctr">
          <a:solidFill>
            <a:schemeClr val="accent4">
              <a:hueOff val="5197846"/>
              <a:satOff val="-23984"/>
              <a:lumOff val="88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35E7476-B9B6-46DC-A7FA-825C30A0EEAD}">
      <dsp:nvSpPr>
        <dsp:cNvPr id="0" name=""/>
        <dsp:cNvSpPr/>
      </dsp:nvSpPr>
      <dsp:spPr>
        <a:xfrm rot="5400000">
          <a:off x="4515071" y="1232141"/>
          <a:ext cx="1125904" cy="1873479"/>
        </a:xfrm>
        <a:prstGeom prst="corner">
          <a:avLst>
            <a:gd name="adj1" fmla="val 16120"/>
            <a:gd name="adj2" fmla="val 16110"/>
          </a:avLst>
        </a:prstGeom>
        <a:solidFill>
          <a:schemeClr val="accent4">
            <a:hueOff val="6930461"/>
            <a:satOff val="-31979"/>
            <a:lumOff val="1177"/>
            <a:alphaOff val="0"/>
          </a:schemeClr>
        </a:solidFill>
        <a:ln w="12700" cap="flat" cmpd="sng" algn="ctr">
          <a:solidFill>
            <a:schemeClr val="accent4">
              <a:hueOff val="6930461"/>
              <a:satOff val="-31979"/>
              <a:lumOff val="117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240D964-6812-4638-8E34-0B1D106D0A23}">
      <dsp:nvSpPr>
        <dsp:cNvPr id="0" name=""/>
        <dsp:cNvSpPr/>
      </dsp:nvSpPr>
      <dsp:spPr>
        <a:xfrm>
          <a:off x="4327129" y="1791908"/>
          <a:ext cx="1691388" cy="1482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dirty="0"/>
            <a:t>Evaluation Drills</a:t>
          </a:r>
        </a:p>
      </dsp:txBody>
      <dsp:txXfrm>
        <a:off x="4327129" y="1791908"/>
        <a:ext cx="1691388" cy="1482600"/>
      </dsp:txXfrm>
    </dsp:sp>
    <dsp:sp modelId="{B0C4950F-2196-4949-8D1D-01A7F7817309}">
      <dsp:nvSpPr>
        <dsp:cNvPr id="0" name=""/>
        <dsp:cNvSpPr/>
      </dsp:nvSpPr>
      <dsp:spPr>
        <a:xfrm>
          <a:off x="5699388" y="1094213"/>
          <a:ext cx="319129" cy="319129"/>
        </a:xfrm>
        <a:prstGeom prst="triangle">
          <a:avLst>
            <a:gd name="adj" fmla="val 100000"/>
          </a:avLst>
        </a:prstGeom>
        <a:solidFill>
          <a:schemeClr val="accent4">
            <a:hueOff val="8663077"/>
            <a:satOff val="-39973"/>
            <a:lumOff val="1471"/>
            <a:alphaOff val="0"/>
          </a:schemeClr>
        </a:solidFill>
        <a:ln w="12700" cap="flat" cmpd="sng" algn="ctr">
          <a:solidFill>
            <a:schemeClr val="accent4">
              <a:hueOff val="8663077"/>
              <a:satOff val="-39973"/>
              <a:lumOff val="147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5B5579-1BE3-4B12-9731-5292BE337FF8}">
      <dsp:nvSpPr>
        <dsp:cNvPr id="0" name=""/>
        <dsp:cNvSpPr/>
      </dsp:nvSpPr>
      <dsp:spPr>
        <a:xfrm rot="5400000">
          <a:off x="6585660" y="719772"/>
          <a:ext cx="1125904" cy="1873479"/>
        </a:xfrm>
        <a:prstGeom prst="corner">
          <a:avLst>
            <a:gd name="adj1" fmla="val 16120"/>
            <a:gd name="adj2" fmla="val 16110"/>
          </a:avLst>
        </a:prstGeom>
        <a:solidFill>
          <a:schemeClr val="accent4">
            <a:hueOff val="10395692"/>
            <a:satOff val="-47968"/>
            <a:lumOff val="1765"/>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AFCE390-5518-4A18-B9AA-A1F18347D3BF}">
      <dsp:nvSpPr>
        <dsp:cNvPr id="0" name=""/>
        <dsp:cNvSpPr/>
      </dsp:nvSpPr>
      <dsp:spPr>
        <a:xfrm>
          <a:off x="6397719" y="1279539"/>
          <a:ext cx="1691388" cy="1482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dirty="0"/>
            <a:t>Career Support</a:t>
          </a:r>
        </a:p>
      </dsp:txBody>
      <dsp:txXfrm>
        <a:off x="6397719" y="1279539"/>
        <a:ext cx="1691388" cy="14826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7BE8F6-3874-44A4-B6A6-3FEA33C01C72}">
      <dsp:nvSpPr>
        <dsp:cNvPr id="0" name=""/>
        <dsp:cNvSpPr/>
      </dsp:nvSpPr>
      <dsp:spPr>
        <a:xfrm>
          <a:off x="6540933" y="1828060"/>
          <a:ext cx="1957557" cy="1957657"/>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2E788E-544F-4DAA-A250-31C58D8844D2}">
      <dsp:nvSpPr>
        <dsp:cNvPr id="0" name=""/>
        <dsp:cNvSpPr/>
      </dsp:nvSpPr>
      <dsp:spPr>
        <a:xfrm>
          <a:off x="6606409" y="1893326"/>
          <a:ext cx="1827444" cy="1827123"/>
        </a:xfrm>
        <a:prstGeom prst="ellipse">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Upon Graduation</a:t>
          </a:r>
        </a:p>
      </dsp:txBody>
      <dsp:txXfrm>
        <a:off x="6867472" y="2154393"/>
        <a:ext cx="1305317" cy="1304990"/>
      </dsp:txXfrm>
    </dsp:sp>
    <dsp:sp modelId="{CAE121AA-0791-43E5-B4AD-6F60DC90CEE9}">
      <dsp:nvSpPr>
        <dsp:cNvPr id="0" name=""/>
        <dsp:cNvSpPr/>
      </dsp:nvSpPr>
      <dsp:spPr>
        <a:xfrm rot="2700000">
          <a:off x="4509490" y="1827922"/>
          <a:ext cx="1957589" cy="1957589"/>
        </a:xfrm>
        <a:prstGeom prst="teardrop">
          <a:avLst>
            <a:gd name="adj" fmla="val 10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2BCFD7-61EA-4F93-B1F9-D53BE71EA560}">
      <dsp:nvSpPr>
        <dsp:cNvPr id="0" name=""/>
        <dsp:cNvSpPr/>
      </dsp:nvSpPr>
      <dsp:spPr>
        <a:xfrm>
          <a:off x="4583376" y="1893326"/>
          <a:ext cx="1827444" cy="1827123"/>
        </a:xfrm>
        <a:prstGeom prst="ellipse">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Penultimate Year</a:t>
          </a:r>
        </a:p>
      </dsp:txBody>
      <dsp:txXfrm>
        <a:off x="4844440" y="2154393"/>
        <a:ext cx="1305317" cy="1304990"/>
      </dsp:txXfrm>
    </dsp:sp>
    <dsp:sp modelId="{DFD61787-03E2-4B4C-8D21-79E131DB7EF1}">
      <dsp:nvSpPr>
        <dsp:cNvPr id="0" name=""/>
        <dsp:cNvSpPr/>
      </dsp:nvSpPr>
      <dsp:spPr>
        <a:xfrm rot="2700000">
          <a:off x="2494852" y="1827922"/>
          <a:ext cx="1957589" cy="1957589"/>
        </a:xfrm>
        <a:prstGeom prst="teardrop">
          <a:avLst>
            <a:gd name="adj" fmla="val 10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FC2361E-D2BB-4527-B119-5FC53F2F2932}">
      <dsp:nvSpPr>
        <dsp:cNvPr id="0" name=""/>
        <dsp:cNvSpPr/>
      </dsp:nvSpPr>
      <dsp:spPr>
        <a:xfrm>
          <a:off x="2560343" y="1893326"/>
          <a:ext cx="1827444" cy="1827123"/>
        </a:xfrm>
        <a:prstGeom prst="ellipse">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After Induction</a:t>
          </a:r>
        </a:p>
      </dsp:txBody>
      <dsp:txXfrm>
        <a:off x="2821407" y="2154393"/>
        <a:ext cx="1305317" cy="1304990"/>
      </dsp:txXfrm>
    </dsp:sp>
    <dsp:sp modelId="{9CCB8E35-FCCD-4302-8948-6D8BEA993CA6}">
      <dsp:nvSpPr>
        <dsp:cNvPr id="0" name=""/>
        <dsp:cNvSpPr/>
      </dsp:nvSpPr>
      <dsp:spPr>
        <a:xfrm rot="2700000">
          <a:off x="471819" y="1827922"/>
          <a:ext cx="1957589" cy="1957589"/>
        </a:xfrm>
        <a:prstGeom prst="teardrop">
          <a:avLst>
            <a:gd name="adj" fmla="val 10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2007B7E-1ED4-425B-8D7D-FD19BE443CB2}">
      <dsp:nvSpPr>
        <dsp:cNvPr id="0" name=""/>
        <dsp:cNvSpPr/>
      </dsp:nvSpPr>
      <dsp:spPr>
        <a:xfrm>
          <a:off x="537311" y="1893326"/>
          <a:ext cx="1827444" cy="1827123"/>
        </a:xfrm>
        <a:prstGeom prst="ellipse">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Before Admission</a:t>
          </a:r>
        </a:p>
      </dsp:txBody>
      <dsp:txXfrm>
        <a:off x="798374" y="2154393"/>
        <a:ext cx="1305317" cy="1304990"/>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3408"/>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3970938" y="0"/>
            <a:ext cx="3037840" cy="463408"/>
          </a:xfrm>
          <a:prstGeom prst="rect">
            <a:avLst/>
          </a:prstGeom>
        </p:spPr>
        <p:txBody>
          <a:bodyPr vert="horz" lIns="92830" tIns="46415" rIns="92830" bIns="46415" rtlCol="0"/>
          <a:lstStyle>
            <a:lvl1pPr algn="r">
              <a:defRPr sz="1200"/>
            </a:lvl1pPr>
          </a:lstStyle>
          <a:p>
            <a:fld id="{4B9E61EF-D09D-412B-A36D-8667E3C62306}" type="datetimeFigureOut">
              <a:rPr lang="en-US" smtClean="0"/>
              <a:t>10/29/2018</a:t>
            </a:fld>
            <a:endParaRPr lang="en-US"/>
          </a:p>
        </p:txBody>
      </p:sp>
      <p:sp>
        <p:nvSpPr>
          <p:cNvPr id="4" name="Slide Image Placeholder 3"/>
          <p:cNvSpPr>
            <a:spLocks noGrp="1" noRot="1" noChangeAspect="1"/>
          </p:cNvSpPr>
          <p:nvPr>
            <p:ph type="sldImg" idx="2"/>
          </p:nvPr>
        </p:nvSpPr>
        <p:spPr>
          <a:xfrm>
            <a:off x="1427163" y="1154113"/>
            <a:ext cx="4156075" cy="3117850"/>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701040" y="4444861"/>
            <a:ext cx="5608320" cy="3636705"/>
          </a:xfrm>
          <a:prstGeom prst="rect">
            <a:avLst/>
          </a:prstGeom>
        </p:spPr>
        <p:txBody>
          <a:bodyPr vert="horz" lIns="92830" tIns="46415" rIns="92830" bIns="4641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37840" cy="463407"/>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69"/>
            <a:ext cx="3037840" cy="463407"/>
          </a:xfrm>
          <a:prstGeom prst="rect">
            <a:avLst/>
          </a:prstGeom>
        </p:spPr>
        <p:txBody>
          <a:bodyPr vert="horz" lIns="92830" tIns="46415" rIns="92830" bIns="46415" rtlCol="0" anchor="b"/>
          <a:lstStyle>
            <a:lvl1pPr algn="r">
              <a:defRPr sz="1200"/>
            </a:lvl1pPr>
          </a:lstStyle>
          <a:p>
            <a:fld id="{D4513173-708C-41F6-B918-200267073A83}" type="slidenum">
              <a:rPr lang="en-US" smtClean="0"/>
              <a:t>‹#›</a:t>
            </a:fld>
            <a:endParaRPr lang="en-US"/>
          </a:p>
        </p:txBody>
      </p:sp>
    </p:spTree>
    <p:extLst>
      <p:ext uri="{BB962C8B-B14F-4D97-AF65-F5344CB8AC3E}">
        <p14:creationId xmlns:p14="http://schemas.microsoft.com/office/powerpoint/2010/main" val="3770550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economist.com/news/leaders/21594298-effect-todays-technology-tomorrows-jobs-will-be-immenseand-no-country-ready"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www.oxfordmartin.ox.ac.uk/downloads/academic/The_Future_of_Employment.pdf"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economist.com/news/special-report/21700760-artificial-intelligence-will-have-implications-policymakers-education-welfare-and"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s://www.weforum.org/agenda/2016/01/the-10-skills-you-need-to-thrive-in-the-fourth-industrial-revolution/" TargetMode="External"/><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a:t>
            </a:fld>
            <a:endParaRPr lang="en-US"/>
          </a:p>
        </p:txBody>
      </p:sp>
    </p:spTree>
    <p:extLst>
      <p:ext uri="{BB962C8B-B14F-4D97-AF65-F5344CB8AC3E}">
        <p14:creationId xmlns:p14="http://schemas.microsoft.com/office/powerpoint/2010/main" val="28242281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Employers are reporting difficulty in filling roles. a significant share of workers feel they are over- or under-educated for their jobs, while employers often lament a lack of qualified graduates.</a:t>
            </a:r>
          </a:p>
          <a:p>
            <a:r>
              <a:rPr lang="en-US" dirty="0"/>
              <a:t> A Manpower Group survey shows that 48% of employers had difficulty filling vacancies in Asia in 2015, compared to 28% in 2006. </a:t>
            </a:r>
          </a:p>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14</a:t>
            </a:fld>
            <a:endParaRPr lang="en-US"/>
          </a:p>
        </p:txBody>
      </p:sp>
    </p:spTree>
    <p:extLst>
      <p:ext uri="{BB962C8B-B14F-4D97-AF65-F5344CB8AC3E}">
        <p14:creationId xmlns:p14="http://schemas.microsoft.com/office/powerpoint/2010/main" val="26617601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http://www.economist.com/news/leaders/21594298-effect-todays-technology-tomorrows-jobs-will-be-immenseand-no-country-ready</a:t>
            </a:r>
            <a:endParaRPr lang="en-US" dirty="0"/>
          </a:p>
          <a:p>
            <a:r>
              <a:rPr lang="en-US" dirty="0"/>
              <a:t>Jan 18</a:t>
            </a:r>
            <a:r>
              <a:rPr lang="en-US" baseline="30000" dirty="0"/>
              <a:t>th</a:t>
            </a:r>
            <a:r>
              <a:rPr lang="en-US" dirty="0"/>
              <a:t> , 2014</a:t>
            </a:r>
          </a:p>
          <a:p>
            <a:endParaRPr lang="en-US" dirty="0"/>
          </a:p>
          <a:p>
            <a:pPr defTabSz="945937">
              <a:defRPr/>
            </a:pPr>
            <a:r>
              <a:rPr lang="en-CA" dirty="0"/>
              <a:t>Source: </a:t>
            </a:r>
            <a:r>
              <a:rPr lang="en-CA" dirty="0">
                <a:hlinkClick r:id="rId4"/>
              </a:rPr>
              <a:t>http://www.oxfordmartin.ox.ac.uk/downloads/academic/The_Future_of_Employment.pdf</a:t>
            </a:r>
            <a:r>
              <a:rPr lang="en-CA" dirty="0"/>
              <a:t> </a:t>
            </a:r>
          </a:p>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16</a:t>
            </a:fld>
            <a:endParaRPr lang="en-US"/>
          </a:p>
        </p:txBody>
      </p:sp>
    </p:spTree>
    <p:extLst>
      <p:ext uri="{BB962C8B-B14F-4D97-AF65-F5344CB8AC3E}">
        <p14:creationId xmlns:p14="http://schemas.microsoft.com/office/powerpoint/2010/main" val="8202781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8299" fontAlgn="base">
              <a:spcBef>
                <a:spcPct val="30000"/>
              </a:spcBef>
              <a:spcAft>
                <a:spcPct val="0"/>
              </a:spcAft>
              <a:defRPr/>
            </a:pPr>
            <a:r>
              <a:rPr lang="en-CA" dirty="0"/>
              <a:t>Source: </a:t>
            </a:r>
            <a:r>
              <a:rPr lang="en-CA" dirty="0">
                <a:hlinkClick r:id="rId3"/>
              </a:rPr>
              <a:t>http://www.economist.com/news/special-report/21700760-artificial-intelligence-will-have-implications-policymakers-education-welfare-and</a:t>
            </a:r>
            <a:r>
              <a:rPr lang="en-CA" dirty="0"/>
              <a:t> </a:t>
            </a:r>
          </a:p>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17</a:t>
            </a:fld>
            <a:endParaRPr lang="en-US"/>
          </a:p>
        </p:txBody>
      </p:sp>
    </p:spTree>
    <p:extLst>
      <p:ext uri="{BB962C8B-B14F-4D97-AF65-F5344CB8AC3E}">
        <p14:creationId xmlns:p14="http://schemas.microsoft.com/office/powerpoint/2010/main" val="22254042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Critical thinking, communication, leadership and teamwork</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18</a:t>
            </a:fld>
            <a:endParaRPr lang="en-US"/>
          </a:p>
        </p:txBody>
      </p:sp>
    </p:spTree>
    <p:extLst>
      <p:ext uri="{BB962C8B-B14F-4D97-AF65-F5344CB8AC3E}">
        <p14:creationId xmlns:p14="http://schemas.microsoft.com/office/powerpoint/2010/main" val="37406082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20</a:t>
            </a:fld>
            <a:endParaRPr lang="en-US"/>
          </a:p>
        </p:txBody>
      </p:sp>
    </p:spTree>
    <p:extLst>
      <p:ext uri="{BB962C8B-B14F-4D97-AF65-F5344CB8AC3E}">
        <p14:creationId xmlns:p14="http://schemas.microsoft.com/office/powerpoint/2010/main" val="24762616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21</a:t>
            </a:fld>
            <a:endParaRPr lang="en-US"/>
          </a:p>
        </p:txBody>
      </p:sp>
    </p:spTree>
    <p:extLst>
      <p:ext uri="{BB962C8B-B14F-4D97-AF65-F5344CB8AC3E}">
        <p14:creationId xmlns:p14="http://schemas.microsoft.com/office/powerpoint/2010/main" val="22120328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countries such as Lao PDR (84), Myanmar (89) and Cambodia (92) trail the region despite their very high degree of human capital utilization across the Deployment </a:t>
            </a:r>
            <a:r>
              <a:rPr lang="en-US" dirty="0" err="1"/>
              <a:t>subindex</a:t>
            </a:r>
            <a:r>
              <a:rPr lang="en-US" dirty="0"/>
              <a:t>. By contrast, ASEAN economies such as Thailand (40) are managing to complement high Deployment scores with skill-intensive utilization of their human capital potential as evidenced by its strong performance on the Know-how </a:t>
            </a:r>
            <a:r>
              <a:rPr lang="en-US" dirty="0" err="1"/>
              <a:t>subindex</a:t>
            </a:r>
            <a:r>
              <a:rPr lang="en-US" dirty="0"/>
              <a:t>. </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22</a:t>
            </a:fld>
            <a:endParaRPr lang="en-US"/>
          </a:p>
        </p:txBody>
      </p:sp>
    </p:spTree>
    <p:extLst>
      <p:ext uri="{BB962C8B-B14F-4D97-AF65-F5344CB8AC3E}">
        <p14:creationId xmlns:p14="http://schemas.microsoft.com/office/powerpoint/2010/main" val="31416468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24</a:t>
            </a:fld>
            <a:endParaRPr lang="en-US"/>
          </a:p>
        </p:txBody>
      </p:sp>
    </p:spTree>
    <p:extLst>
      <p:ext uri="{BB962C8B-B14F-4D97-AF65-F5344CB8AC3E}">
        <p14:creationId xmlns:p14="http://schemas.microsoft.com/office/powerpoint/2010/main" val="32234762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8299">
              <a:defRPr/>
            </a:pPr>
            <a:r>
              <a:rPr lang="en-US" dirty="0"/>
              <a:t>Millennial will comprise will comprise three-quarters of the global workforce by 2025. According to the Future Ready Report 2019/19, National University of Singapore, “work in the 4</a:t>
            </a:r>
            <a:r>
              <a:rPr lang="en-US" baseline="30000" dirty="0"/>
              <a:t>th</a:t>
            </a:r>
            <a:r>
              <a:rPr lang="en-US" dirty="0"/>
              <a:t> industrial revolution will be ‘fluid and boundary-less’, where individuals transition between employment, studying or upgrading their skillsets, taking a vacation or sabbatical, and even running their own businesses. Staying at a job for a long time may not be in line with their family and lifestyle goals; and </a:t>
            </a:r>
            <a:r>
              <a:rPr lang="en-US" dirty="0" err="1"/>
              <a:t>organisations</a:t>
            </a:r>
            <a:r>
              <a:rPr lang="en-US" dirty="0"/>
              <a:t> have to adapt to this change.” Millennials are looking towards workplace culture of “Purpose”, “Growth”, “Well-being”, and “Trust”</a:t>
            </a:r>
          </a:p>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25</a:t>
            </a:fld>
            <a:endParaRPr lang="en-US"/>
          </a:p>
        </p:txBody>
      </p:sp>
    </p:spTree>
    <p:extLst>
      <p:ext uri="{BB962C8B-B14F-4D97-AF65-F5344CB8AC3E}">
        <p14:creationId xmlns:p14="http://schemas.microsoft.com/office/powerpoint/2010/main" val="38675528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26</a:t>
            </a:fld>
            <a:endParaRPr lang="en-US"/>
          </a:p>
        </p:txBody>
      </p:sp>
    </p:spTree>
    <p:extLst>
      <p:ext uri="{BB962C8B-B14F-4D97-AF65-F5344CB8AC3E}">
        <p14:creationId xmlns:p14="http://schemas.microsoft.com/office/powerpoint/2010/main" val="263029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7163" y="1154113"/>
            <a:ext cx="4156075" cy="3117850"/>
          </a:xfrm>
        </p:spPr>
      </p:sp>
      <p:sp>
        <p:nvSpPr>
          <p:cNvPr id="3" name="Notes Placeholder 2"/>
          <p:cNvSpPr>
            <a:spLocks noGrp="1"/>
          </p:cNvSpPr>
          <p:nvPr>
            <p:ph type="body" idx="1"/>
          </p:nvPr>
        </p:nvSpPr>
        <p:spPr/>
        <p:txBody>
          <a:bodyPr/>
          <a:lstStyle/>
          <a:p>
            <a:r>
              <a:rPr lang="en-US" dirty="0"/>
              <a:t>We 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a:t>
            </a:fld>
            <a:endParaRPr lang="en-US"/>
          </a:p>
        </p:txBody>
      </p:sp>
    </p:spTree>
    <p:extLst>
      <p:ext uri="{BB962C8B-B14F-4D97-AF65-F5344CB8AC3E}">
        <p14:creationId xmlns:p14="http://schemas.microsoft.com/office/powerpoint/2010/main" val="2364906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27</a:t>
            </a:fld>
            <a:endParaRPr lang="en-US"/>
          </a:p>
        </p:txBody>
      </p:sp>
    </p:spTree>
    <p:extLst>
      <p:ext uri="{BB962C8B-B14F-4D97-AF65-F5344CB8AC3E}">
        <p14:creationId xmlns:p14="http://schemas.microsoft.com/office/powerpoint/2010/main" val="37360592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30</a:t>
            </a:fld>
            <a:endParaRPr lang="en-US"/>
          </a:p>
        </p:txBody>
      </p:sp>
    </p:spTree>
    <p:extLst>
      <p:ext uri="{BB962C8B-B14F-4D97-AF65-F5344CB8AC3E}">
        <p14:creationId xmlns:p14="http://schemas.microsoft.com/office/powerpoint/2010/main" val="24326874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Edgar Faure report spoke of ‘Lifelong Education’ in the 70’s while twenty years later, the Jacques </a:t>
            </a:r>
            <a:r>
              <a:rPr lang="en-US" dirty="0" err="1"/>
              <a:t>Delors</a:t>
            </a:r>
            <a:r>
              <a:rPr lang="en-US" dirty="0"/>
              <a:t> Report made the transition to ‘Lifelong Learning’. In the last four decades, we can see the shift to learner centric approaches, and the view that learning can take place in a variety of settings and contexts. The spectrum of lifelong learning includes the formal, non-formal and informal sectors.</a:t>
            </a:r>
          </a:p>
        </p:txBody>
      </p:sp>
      <p:sp>
        <p:nvSpPr>
          <p:cNvPr id="4" name="Slide Number Placeholder 3"/>
          <p:cNvSpPr>
            <a:spLocks noGrp="1"/>
          </p:cNvSpPr>
          <p:nvPr>
            <p:ph type="sldNum" sz="quarter" idx="10"/>
          </p:nvPr>
        </p:nvSpPr>
        <p:spPr/>
        <p:txBody>
          <a:bodyPr/>
          <a:lstStyle/>
          <a:p>
            <a:fld id="{D4513173-708C-41F6-B918-200267073A83}" type="slidenum">
              <a:rPr lang="en-US" smtClean="0"/>
              <a:t>31</a:t>
            </a:fld>
            <a:endParaRPr lang="en-US"/>
          </a:p>
        </p:txBody>
      </p:sp>
    </p:spTree>
    <p:extLst>
      <p:ext uri="{BB962C8B-B14F-4D97-AF65-F5344CB8AC3E}">
        <p14:creationId xmlns:p14="http://schemas.microsoft.com/office/powerpoint/2010/main" val="26642623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Pedagogy: science of teaching and learning</a:t>
            </a:r>
          </a:p>
          <a:p>
            <a:r>
              <a:rPr lang="en-US" dirty="0"/>
              <a:t>Andragogy: how adults learn</a:t>
            </a:r>
          </a:p>
          <a:p>
            <a:r>
              <a:rPr lang="en-US" dirty="0"/>
              <a:t>Heutagogy: self-determined learning</a:t>
            </a:r>
          </a:p>
          <a:p>
            <a:endParaRPr lang="en-US" dirty="0"/>
          </a:p>
          <a:p>
            <a:r>
              <a:rPr lang="en-US" dirty="0"/>
              <a:t>Lifelong learning is a complex process that integrates all the three approaches and include pedagogy to andragogy and heutagogy.</a:t>
            </a:r>
          </a:p>
        </p:txBody>
      </p:sp>
      <p:sp>
        <p:nvSpPr>
          <p:cNvPr id="4" name="Slide Number Placeholder 3"/>
          <p:cNvSpPr>
            <a:spLocks noGrp="1"/>
          </p:cNvSpPr>
          <p:nvPr>
            <p:ph type="sldNum" sz="quarter" idx="10"/>
          </p:nvPr>
        </p:nvSpPr>
        <p:spPr/>
        <p:txBody>
          <a:bodyPr/>
          <a:lstStyle/>
          <a:p>
            <a:fld id="{D4513173-708C-41F6-B918-200267073A83}" type="slidenum">
              <a:rPr lang="en-US" smtClean="0"/>
              <a:t>32</a:t>
            </a:fld>
            <a:endParaRPr lang="en-US"/>
          </a:p>
        </p:txBody>
      </p:sp>
    </p:spTree>
    <p:extLst>
      <p:ext uri="{BB962C8B-B14F-4D97-AF65-F5344CB8AC3E}">
        <p14:creationId xmlns:p14="http://schemas.microsoft.com/office/powerpoint/2010/main" val="17970535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Lifelong learning operates at three levels: (</a:t>
            </a:r>
            <a:r>
              <a:rPr lang="en-US" dirty="0" err="1"/>
              <a:t>i</a:t>
            </a:r>
            <a:r>
              <a:rPr lang="en-US" dirty="0"/>
              <a:t>) where there is high teacher control. (ii) self directed and (iii) self-determined, as  progression of increased learner control and autonomy. Thus, having implications for course and </a:t>
            </a:r>
            <a:r>
              <a:rPr lang="en-US" dirty="0" err="1"/>
              <a:t>programme</a:t>
            </a:r>
            <a:r>
              <a:rPr lang="en-US" dirty="0"/>
              <a:t> design for lifelong learning. </a:t>
            </a:r>
          </a:p>
        </p:txBody>
      </p:sp>
      <p:sp>
        <p:nvSpPr>
          <p:cNvPr id="4" name="Slide Number Placeholder 3"/>
          <p:cNvSpPr>
            <a:spLocks noGrp="1"/>
          </p:cNvSpPr>
          <p:nvPr>
            <p:ph type="sldNum" sz="quarter" idx="10"/>
          </p:nvPr>
        </p:nvSpPr>
        <p:spPr/>
        <p:txBody>
          <a:bodyPr/>
          <a:lstStyle/>
          <a:p>
            <a:fld id="{D4513173-708C-41F6-B918-200267073A83}" type="slidenum">
              <a:rPr lang="en-US" smtClean="0"/>
              <a:t>33</a:t>
            </a:fld>
            <a:endParaRPr lang="en-US"/>
          </a:p>
        </p:txBody>
      </p:sp>
    </p:spTree>
    <p:extLst>
      <p:ext uri="{BB962C8B-B14F-4D97-AF65-F5344CB8AC3E}">
        <p14:creationId xmlns:p14="http://schemas.microsoft.com/office/powerpoint/2010/main" val="34987412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
            </a:r>
            <a:r>
              <a:rPr lang="en-US" dirty="0" err="1"/>
              <a:t>SkillsFuture</a:t>
            </a:r>
            <a:r>
              <a:rPr lang="en-US" dirty="0"/>
              <a:t> initiative in Singapore helps individuals make well-informed choices in education, training and careers; supports an integrated high-quality system of education and training that responds to constantly evolving needs; promote employer recognition and career development based on skills and mastery; and fosters a culture that supports and celebrates lifelong learning. Within the project every Singaporean aged 25 and above received S$500 credit for lifelong learning in designated courses for skills upgradation.</a:t>
            </a:r>
          </a:p>
        </p:txBody>
      </p:sp>
      <p:sp>
        <p:nvSpPr>
          <p:cNvPr id="4" name="Slide Number Placeholder 3"/>
          <p:cNvSpPr>
            <a:spLocks noGrp="1"/>
          </p:cNvSpPr>
          <p:nvPr>
            <p:ph type="sldNum" sz="quarter" idx="10"/>
          </p:nvPr>
        </p:nvSpPr>
        <p:spPr/>
        <p:txBody>
          <a:bodyPr/>
          <a:lstStyle/>
          <a:p>
            <a:fld id="{D4513173-708C-41F6-B918-200267073A83}" type="slidenum">
              <a:rPr lang="en-US" smtClean="0"/>
              <a:t>36</a:t>
            </a:fld>
            <a:endParaRPr lang="en-US"/>
          </a:p>
        </p:txBody>
      </p:sp>
    </p:spTree>
    <p:extLst>
      <p:ext uri="{BB962C8B-B14F-4D97-AF65-F5344CB8AC3E}">
        <p14:creationId xmlns:p14="http://schemas.microsoft.com/office/powerpoint/2010/main" val="4405880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37</a:t>
            </a:fld>
            <a:endParaRPr lang="en-US"/>
          </a:p>
        </p:txBody>
      </p:sp>
    </p:spTree>
    <p:extLst>
      <p:ext uri="{BB962C8B-B14F-4D97-AF65-F5344CB8AC3E}">
        <p14:creationId xmlns:p14="http://schemas.microsoft.com/office/powerpoint/2010/main" val="19233956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38</a:t>
            </a:fld>
            <a:endParaRPr lang="en-US"/>
          </a:p>
        </p:txBody>
      </p:sp>
    </p:spTree>
    <p:extLst>
      <p:ext uri="{BB962C8B-B14F-4D97-AF65-F5344CB8AC3E}">
        <p14:creationId xmlns:p14="http://schemas.microsoft.com/office/powerpoint/2010/main" val="20658405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39</a:t>
            </a:fld>
            <a:endParaRPr lang="en-US"/>
          </a:p>
        </p:txBody>
      </p:sp>
    </p:spTree>
    <p:extLst>
      <p:ext uri="{BB962C8B-B14F-4D97-AF65-F5344CB8AC3E}">
        <p14:creationId xmlns:p14="http://schemas.microsoft.com/office/powerpoint/2010/main" val="2788284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42</a:t>
            </a:fld>
            <a:endParaRPr lang="en-US"/>
          </a:p>
        </p:txBody>
      </p:sp>
    </p:spTree>
    <p:extLst>
      <p:ext uri="{BB962C8B-B14F-4D97-AF65-F5344CB8AC3E}">
        <p14:creationId xmlns:p14="http://schemas.microsoft.com/office/powerpoint/2010/main" val="3014226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70025" y="1173163"/>
            <a:ext cx="4225925" cy="31686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a:t>
            </a:fld>
            <a:endParaRPr lang="en-US"/>
          </a:p>
        </p:txBody>
      </p:sp>
    </p:spTree>
    <p:extLst>
      <p:ext uri="{BB962C8B-B14F-4D97-AF65-F5344CB8AC3E}">
        <p14:creationId xmlns:p14="http://schemas.microsoft.com/office/powerpoint/2010/main" val="41533589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CC BY-SA by David Right https://commons.wikimedia.org/wiki/File:E_II_R_Postbox,_Burgate,_Barton_Upon_Humber_-_geograph.org.uk_-_1064916.jpg</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43</a:t>
            </a:fld>
            <a:endParaRPr lang="en-US"/>
          </a:p>
        </p:txBody>
      </p:sp>
    </p:spTree>
    <p:extLst>
      <p:ext uri="{BB962C8B-B14F-4D97-AF65-F5344CB8AC3E}">
        <p14:creationId xmlns:p14="http://schemas.microsoft.com/office/powerpoint/2010/main" val="30615504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Open Universities in the Commonwealth report indicated that 27 Open Universities offer over 18,000 courses. Of these, over 26% courses are in social sciences and humanities. But the range of courses offered include Agriculture, Health Science, Computer Science, Engineering and Technology etc.</a:t>
            </a:r>
          </a:p>
        </p:txBody>
      </p:sp>
      <p:sp>
        <p:nvSpPr>
          <p:cNvPr id="4" name="Slide Number Placeholder 3"/>
          <p:cNvSpPr>
            <a:spLocks noGrp="1"/>
          </p:cNvSpPr>
          <p:nvPr>
            <p:ph type="sldNum" sz="quarter" idx="10"/>
          </p:nvPr>
        </p:nvSpPr>
        <p:spPr/>
        <p:txBody>
          <a:bodyPr/>
          <a:lstStyle/>
          <a:p>
            <a:fld id="{D4513173-708C-41F6-B918-200267073A83}" type="slidenum">
              <a:rPr lang="en-US" smtClean="0"/>
              <a:t>46</a:t>
            </a:fld>
            <a:endParaRPr lang="en-US"/>
          </a:p>
        </p:txBody>
      </p:sp>
    </p:spTree>
    <p:extLst>
      <p:ext uri="{BB962C8B-B14F-4D97-AF65-F5344CB8AC3E}">
        <p14:creationId xmlns:p14="http://schemas.microsoft.com/office/powerpoint/2010/main" val="24307863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8299">
              <a:defRPr/>
            </a:pPr>
            <a:r>
              <a:rPr lang="en-US" dirty="0"/>
              <a:t>“the development of distance education models, including massive open online courses [MOOCs]), very few studies show how these changes have impacted development”.</a:t>
            </a:r>
          </a:p>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47</a:t>
            </a:fld>
            <a:endParaRPr lang="en-US"/>
          </a:p>
        </p:txBody>
      </p:sp>
    </p:spTree>
    <p:extLst>
      <p:ext uri="{BB962C8B-B14F-4D97-AF65-F5344CB8AC3E}">
        <p14:creationId xmlns:p14="http://schemas.microsoft.com/office/powerpoint/2010/main" val="33308368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48</a:t>
            </a:fld>
            <a:endParaRPr lang="en-US"/>
          </a:p>
        </p:txBody>
      </p:sp>
    </p:spTree>
    <p:extLst>
      <p:ext uri="{BB962C8B-B14F-4D97-AF65-F5344CB8AC3E}">
        <p14:creationId xmlns:p14="http://schemas.microsoft.com/office/powerpoint/2010/main" val="37615770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AAOU MOOC or Asian MOOCs are open online courses offered by member institutions of Asian Association of Open Universities (AAOU). Asian MOOCs serves as a portal for the Massive Open Online Courses (MOOCs) focusing on Open Enrollment, Massive Registration, Learner-Centered, Flexible, Multilingual, Multimedia support, Multi-platforms, Open License, and Quality Assurance of online courses.</a:t>
            </a:r>
          </a:p>
        </p:txBody>
      </p:sp>
      <p:sp>
        <p:nvSpPr>
          <p:cNvPr id="4" name="Slide Number Placeholder 3"/>
          <p:cNvSpPr>
            <a:spLocks noGrp="1"/>
          </p:cNvSpPr>
          <p:nvPr>
            <p:ph type="sldNum" sz="quarter" idx="10"/>
          </p:nvPr>
        </p:nvSpPr>
        <p:spPr/>
        <p:txBody>
          <a:bodyPr/>
          <a:lstStyle/>
          <a:p>
            <a:fld id="{D4513173-708C-41F6-B918-200267073A83}" type="slidenum">
              <a:rPr lang="en-US" smtClean="0"/>
              <a:t>49</a:t>
            </a:fld>
            <a:endParaRPr lang="en-US"/>
          </a:p>
        </p:txBody>
      </p:sp>
    </p:spTree>
    <p:extLst>
      <p:ext uri="{BB962C8B-B14F-4D97-AF65-F5344CB8AC3E}">
        <p14:creationId xmlns:p14="http://schemas.microsoft.com/office/powerpoint/2010/main" val="35124003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50</a:t>
            </a:fld>
            <a:endParaRPr lang="en-US"/>
          </a:p>
        </p:txBody>
      </p:sp>
    </p:spTree>
    <p:extLst>
      <p:ext uri="{BB962C8B-B14F-4D97-AF65-F5344CB8AC3E}">
        <p14:creationId xmlns:p14="http://schemas.microsoft.com/office/powerpoint/2010/main" val="29726024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51</a:t>
            </a:fld>
            <a:endParaRPr lang="en-US"/>
          </a:p>
        </p:txBody>
      </p:sp>
    </p:spTree>
    <p:extLst>
      <p:ext uri="{BB962C8B-B14F-4D97-AF65-F5344CB8AC3E}">
        <p14:creationId xmlns:p14="http://schemas.microsoft.com/office/powerpoint/2010/main" val="39123952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Blockcerts</a:t>
            </a:r>
            <a:r>
              <a:rPr lang="en-US" dirty="0"/>
              <a:t> is an open standard for creating, issuing, viewing, and verifying blockchain-based certificates developed by MIT Labs. These digital records are registered on a blockchain, cryptographically signed, tamper-proof, and shareable. The goal is to enable a wave of innovation that gives individuals the capacity to possess and share their own official records.</a:t>
            </a:r>
          </a:p>
          <a:p>
            <a:endParaRPr lang="en-US" dirty="0"/>
          </a:p>
          <a:p>
            <a:r>
              <a:rPr lang="en-US" dirty="0"/>
              <a:t>Woolf will be a fully-accredited, borderless, blockchain-powered university. Woolf uses a blockchain to enforce regulatory compliance, reduce bureaucracy, and manage the custodianship of sensitive financial and personal data. This makes it possible for Woolf to be open admissions on the faculty side, and selective admissions on the student side.</a:t>
            </a:r>
          </a:p>
        </p:txBody>
      </p:sp>
      <p:sp>
        <p:nvSpPr>
          <p:cNvPr id="4" name="Slide Number Placeholder 3"/>
          <p:cNvSpPr>
            <a:spLocks noGrp="1"/>
          </p:cNvSpPr>
          <p:nvPr>
            <p:ph type="sldNum" sz="quarter" idx="10"/>
          </p:nvPr>
        </p:nvSpPr>
        <p:spPr/>
        <p:txBody>
          <a:bodyPr/>
          <a:lstStyle/>
          <a:p>
            <a:fld id="{D4513173-708C-41F6-B918-200267073A83}" type="slidenum">
              <a:rPr lang="en-US" smtClean="0"/>
              <a:t>52</a:t>
            </a:fld>
            <a:endParaRPr lang="en-US"/>
          </a:p>
        </p:txBody>
      </p:sp>
    </p:spTree>
    <p:extLst>
      <p:ext uri="{BB962C8B-B14F-4D97-AF65-F5344CB8AC3E}">
        <p14:creationId xmlns:p14="http://schemas.microsoft.com/office/powerpoint/2010/main" val="3817795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8299" fontAlgn="base">
              <a:spcBef>
                <a:spcPct val="30000"/>
              </a:spcBef>
              <a:spcAft>
                <a:spcPct val="0"/>
              </a:spcAft>
              <a:defRPr/>
            </a:pP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53</a:t>
            </a:fld>
            <a:endParaRPr lang="en-US" dirty="0"/>
          </a:p>
        </p:txBody>
      </p:sp>
    </p:spTree>
    <p:extLst>
      <p:ext uri="{BB962C8B-B14F-4D97-AF65-F5344CB8AC3E}">
        <p14:creationId xmlns:p14="http://schemas.microsoft.com/office/powerpoint/2010/main" val="233946548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54</a:t>
            </a:fld>
            <a:endParaRPr lang="en-US"/>
          </a:p>
        </p:txBody>
      </p:sp>
    </p:spTree>
    <p:extLst>
      <p:ext uri="{BB962C8B-B14F-4D97-AF65-F5344CB8AC3E}">
        <p14:creationId xmlns:p14="http://schemas.microsoft.com/office/powerpoint/2010/main" val="1545209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70025" y="1173163"/>
            <a:ext cx="4225925" cy="31686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a:t>
            </a:fld>
            <a:endParaRPr lang="en-US"/>
          </a:p>
        </p:txBody>
      </p:sp>
    </p:spTree>
    <p:extLst>
      <p:ext uri="{BB962C8B-B14F-4D97-AF65-F5344CB8AC3E}">
        <p14:creationId xmlns:p14="http://schemas.microsoft.com/office/powerpoint/2010/main" val="186912734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8299" fontAlgn="base">
              <a:spcBef>
                <a:spcPct val="30000"/>
              </a:spcBef>
              <a:spcAft>
                <a:spcPct val="0"/>
              </a:spcAft>
              <a:defRPr/>
            </a:pP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56</a:t>
            </a:fld>
            <a:endParaRPr lang="en-US" dirty="0"/>
          </a:p>
        </p:txBody>
      </p:sp>
    </p:spTree>
    <p:extLst>
      <p:ext uri="{BB962C8B-B14F-4D97-AF65-F5344CB8AC3E}">
        <p14:creationId xmlns:p14="http://schemas.microsoft.com/office/powerpoint/2010/main" val="338382802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57</a:t>
            </a:fld>
            <a:endParaRPr lang="en-US"/>
          </a:p>
        </p:txBody>
      </p:sp>
    </p:spTree>
    <p:extLst>
      <p:ext uri="{BB962C8B-B14F-4D97-AF65-F5344CB8AC3E}">
        <p14:creationId xmlns:p14="http://schemas.microsoft.com/office/powerpoint/2010/main" val="105964130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58</a:t>
            </a:fld>
            <a:endParaRPr lang="en-US"/>
          </a:p>
        </p:txBody>
      </p:sp>
    </p:spTree>
    <p:extLst>
      <p:ext uri="{BB962C8B-B14F-4D97-AF65-F5344CB8AC3E}">
        <p14:creationId xmlns:p14="http://schemas.microsoft.com/office/powerpoint/2010/main" val="320804859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8299">
              <a:defRPr/>
            </a:pPr>
            <a:r>
              <a:rPr lang="en-US" dirty="0"/>
              <a:t>In this scenario, learner mobility part of the landscape, not an exception. “Build-it-they-will-come” model not practical in this context. To help learners sustain their skills and thus livelihoods for longer than a generation there should be adequate pathways for learners to move back and forth from society to education. </a:t>
            </a:r>
            <a:r>
              <a:rPr lang="en-US" dirty="0" err="1"/>
              <a:t>Mobilty</a:t>
            </a:r>
            <a:r>
              <a:rPr lang="en-US" dirty="0"/>
              <a:t> is thus not limited to mobility across institutions. It is also about unlimited freedom and opportunities to move back and forth between education and employment. The concept of a unitary institution must be transformed into a network of </a:t>
            </a:r>
            <a:r>
              <a:rPr lang="en-US" dirty="0" err="1"/>
              <a:t>mulit-versities</a:t>
            </a:r>
            <a:r>
              <a:rPr lang="en-US" dirty="0"/>
              <a:t>. The term owes its origin to the </a:t>
            </a:r>
            <a:r>
              <a:rPr lang="en-US" dirty="0" err="1"/>
              <a:t>wellknown</a:t>
            </a:r>
            <a:r>
              <a:rPr lang="en-US" dirty="0"/>
              <a:t> educator Clark Kerr who was the President of the University of California system</a:t>
            </a:r>
          </a:p>
        </p:txBody>
      </p:sp>
      <p:sp>
        <p:nvSpPr>
          <p:cNvPr id="4" name="Slide Number Placeholder 3"/>
          <p:cNvSpPr>
            <a:spLocks noGrp="1"/>
          </p:cNvSpPr>
          <p:nvPr>
            <p:ph type="sldNum" sz="quarter" idx="10"/>
          </p:nvPr>
        </p:nvSpPr>
        <p:spPr/>
        <p:txBody>
          <a:bodyPr/>
          <a:lstStyle/>
          <a:p>
            <a:fld id="{D4513173-708C-41F6-B918-200267073A83}" type="slidenum">
              <a:rPr lang="en-US" smtClean="0"/>
              <a:t>59</a:t>
            </a:fld>
            <a:endParaRPr lang="en-US"/>
          </a:p>
        </p:txBody>
      </p:sp>
    </p:spTree>
    <p:extLst>
      <p:ext uri="{BB962C8B-B14F-4D97-AF65-F5344CB8AC3E}">
        <p14:creationId xmlns:p14="http://schemas.microsoft.com/office/powerpoint/2010/main" val="230152568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8299" fontAlgn="base">
              <a:spcBef>
                <a:spcPct val="30000"/>
              </a:spcBef>
              <a:spcAft>
                <a:spcPct val="0"/>
              </a:spcAft>
              <a:defRPr/>
            </a:pPr>
            <a:r>
              <a:rPr lang="en-CA" dirty="0">
                <a:hlinkClick r:id="rId3"/>
              </a:rPr>
              <a:t>https://www.weforum.org/agenda/2016/01/the-10-skills-you-need-to-thrive-in-the-fourth-industrial-revolution/</a:t>
            </a:r>
            <a:r>
              <a:rPr lang="en-CA" dirty="0"/>
              <a:t> </a:t>
            </a:r>
          </a:p>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65</a:t>
            </a:fld>
            <a:endParaRPr lang="en-US"/>
          </a:p>
        </p:txBody>
      </p:sp>
    </p:spTree>
    <p:extLst>
      <p:ext uri="{BB962C8B-B14F-4D97-AF65-F5344CB8AC3E}">
        <p14:creationId xmlns:p14="http://schemas.microsoft.com/office/powerpoint/2010/main" val="194645545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8299">
              <a:defRPr/>
            </a:pPr>
            <a:r>
              <a:rPr lang="en-US" dirty="0"/>
              <a:t>The partnerships formed under a signed MOU between the General Department of Vocational Training, Ministry of </a:t>
            </a:r>
            <a:r>
              <a:rPr lang="en-US" dirty="0" err="1"/>
              <a:t>Labour</a:t>
            </a:r>
            <a:r>
              <a:rPr lang="en-US" dirty="0"/>
              <a:t>, Invalids and Social Affairs and the British Council on a collaboration </a:t>
            </a:r>
            <a:r>
              <a:rPr lang="en-US" dirty="0" err="1"/>
              <a:t>programme</a:t>
            </a:r>
            <a:r>
              <a:rPr lang="en-US" dirty="0"/>
              <a:t> called “Development of vocational training quality assurance in some vocational colleges intensely invested to become high quality colleges”.</a:t>
            </a:r>
          </a:p>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68</a:t>
            </a:fld>
            <a:endParaRPr lang="en-US"/>
          </a:p>
        </p:txBody>
      </p:sp>
    </p:spTree>
    <p:extLst>
      <p:ext uri="{BB962C8B-B14F-4D97-AF65-F5344CB8AC3E}">
        <p14:creationId xmlns:p14="http://schemas.microsoft.com/office/powerpoint/2010/main" val="189179185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69</a:t>
            </a:fld>
            <a:endParaRPr lang="en-US"/>
          </a:p>
        </p:txBody>
      </p:sp>
    </p:spTree>
    <p:extLst>
      <p:ext uri="{BB962C8B-B14F-4D97-AF65-F5344CB8AC3E}">
        <p14:creationId xmlns:p14="http://schemas.microsoft.com/office/powerpoint/2010/main" val="166267067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70</a:t>
            </a:fld>
            <a:endParaRPr lang="en-US"/>
          </a:p>
        </p:txBody>
      </p:sp>
    </p:spTree>
    <p:extLst>
      <p:ext uri="{BB962C8B-B14F-4D97-AF65-F5344CB8AC3E}">
        <p14:creationId xmlns:p14="http://schemas.microsoft.com/office/powerpoint/2010/main" val="258112271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71</a:t>
            </a:fld>
            <a:endParaRPr lang="en-US"/>
          </a:p>
        </p:txBody>
      </p:sp>
    </p:spTree>
    <p:extLst>
      <p:ext uri="{BB962C8B-B14F-4D97-AF65-F5344CB8AC3E}">
        <p14:creationId xmlns:p14="http://schemas.microsoft.com/office/powerpoint/2010/main" val="426879433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https://commons.wikimedia.org/wiki/File:Edinburgh_Overview03.jpg</a:t>
            </a:r>
          </a:p>
        </p:txBody>
      </p:sp>
      <p:sp>
        <p:nvSpPr>
          <p:cNvPr id="4" name="Slide Number Placeholder 3"/>
          <p:cNvSpPr>
            <a:spLocks noGrp="1"/>
          </p:cNvSpPr>
          <p:nvPr>
            <p:ph type="sldNum" sz="quarter" idx="10"/>
          </p:nvPr>
        </p:nvSpPr>
        <p:spPr/>
        <p:txBody>
          <a:bodyPr/>
          <a:lstStyle/>
          <a:p>
            <a:fld id="{D4513173-708C-41F6-B918-200267073A83}" type="slidenum">
              <a:rPr lang="en-US" smtClean="0"/>
              <a:t>72</a:t>
            </a:fld>
            <a:endParaRPr lang="en-US"/>
          </a:p>
        </p:txBody>
      </p:sp>
    </p:spTree>
    <p:extLst>
      <p:ext uri="{BB962C8B-B14F-4D97-AF65-F5344CB8AC3E}">
        <p14:creationId xmlns:p14="http://schemas.microsoft.com/office/powerpoint/2010/main" val="424481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8</a:t>
            </a:fld>
            <a:endParaRPr lang="en-US"/>
          </a:p>
        </p:txBody>
      </p:sp>
    </p:spTree>
    <p:extLst>
      <p:ext uri="{BB962C8B-B14F-4D97-AF65-F5344CB8AC3E}">
        <p14:creationId xmlns:p14="http://schemas.microsoft.com/office/powerpoint/2010/main" val="38777949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9</a:t>
            </a:fld>
            <a:endParaRPr lang="en-US"/>
          </a:p>
        </p:txBody>
      </p:sp>
    </p:spTree>
    <p:extLst>
      <p:ext uri="{BB962C8B-B14F-4D97-AF65-F5344CB8AC3E}">
        <p14:creationId xmlns:p14="http://schemas.microsoft.com/office/powerpoint/2010/main" val="1457964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10</a:t>
            </a:fld>
            <a:endParaRPr lang="en-US"/>
          </a:p>
        </p:txBody>
      </p:sp>
    </p:spTree>
    <p:extLst>
      <p:ext uri="{BB962C8B-B14F-4D97-AF65-F5344CB8AC3E}">
        <p14:creationId xmlns:p14="http://schemas.microsoft.com/office/powerpoint/2010/main" val="20057999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11</a:t>
            </a:fld>
            <a:endParaRPr lang="en-US"/>
          </a:p>
        </p:txBody>
      </p:sp>
    </p:spTree>
    <p:extLst>
      <p:ext uri="{BB962C8B-B14F-4D97-AF65-F5344CB8AC3E}">
        <p14:creationId xmlns:p14="http://schemas.microsoft.com/office/powerpoint/2010/main" val="6288106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8299">
              <a:defRPr/>
            </a:pP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12</a:t>
            </a:fld>
            <a:endParaRPr lang="en-US"/>
          </a:p>
        </p:txBody>
      </p:sp>
    </p:spTree>
    <p:extLst>
      <p:ext uri="{BB962C8B-B14F-4D97-AF65-F5344CB8AC3E}">
        <p14:creationId xmlns:p14="http://schemas.microsoft.com/office/powerpoint/2010/main" val="28509543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22464"/>
            <a:ext cx="452262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3617713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29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5594810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25862074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Tree>
    <p:extLst>
      <p:ext uri="{BB962C8B-B14F-4D97-AF65-F5344CB8AC3E}">
        <p14:creationId xmlns:p14="http://schemas.microsoft.com/office/powerpoint/2010/main" val="41310315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10/29/2018</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a:t>Click to edit Master title style</a:t>
            </a:r>
          </a:p>
        </p:txBody>
      </p:sp>
      <p:pic>
        <p:nvPicPr>
          <p:cNvPr id="8" name="Picture 7"/>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4219149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and Content Left No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solidFill>
            <a:srgbClr val="FFFFFF">
              <a:alpha val="69804"/>
            </a:srgbClr>
          </a:solidFill>
          <a:ln w="9525">
            <a:noFill/>
            <a:miter lim="800000"/>
            <a:headEnd/>
            <a:tailEnd/>
          </a:ln>
        </p:spPr>
        <p:txBody>
          <a:bodyPr vert="horz" wrap="square" lIns="91440" tIns="182880" rIns="91440" bIns="182880" numCol="1" anchor="t" anchorCtr="0" compatLnSpc="1">
            <a:prstTxWarp prst="textNoShape">
              <a:avLst/>
            </a:prstTxWarp>
          </a:bodyPr>
          <a:lstStyle>
            <a:lvl1pPr>
              <a:defRPr lang="en-US" dirty="0" smtClean="0">
                <a:solidFill>
                  <a:schemeClr val="accent1">
                    <a:lumMod val="50000"/>
                  </a:schemeClr>
                </a:solidFill>
                <a:latin typeface="+mn-lt"/>
              </a:defRPr>
            </a:lvl1pPr>
            <a:lvl2pPr>
              <a:defRPr lang="en-US" dirty="0" smtClean="0">
                <a:solidFill>
                  <a:schemeClr val="accent1">
                    <a:lumMod val="50000"/>
                  </a:schemeClr>
                </a:solidFill>
                <a:latin typeface="+mn-lt"/>
              </a:defRPr>
            </a:lvl2pPr>
            <a:lvl3pPr>
              <a:defRPr lang="en-US" dirty="0" smtClean="0">
                <a:solidFill>
                  <a:schemeClr val="accent1">
                    <a:lumMod val="50000"/>
                  </a:schemeClr>
                </a:solidFill>
                <a:latin typeface="+mn-lt"/>
              </a:defRPr>
            </a:lvl3pPr>
            <a:lvl4pPr>
              <a:defRPr lang="en-US" dirty="0" smtClean="0">
                <a:solidFill>
                  <a:schemeClr val="accent1">
                    <a:lumMod val="50000"/>
                  </a:schemeClr>
                </a:solidFill>
                <a:latin typeface="+mn-lt"/>
              </a:defRPr>
            </a:lvl4pPr>
            <a:lvl5pPr>
              <a:defRPr lang="en-US" dirty="0">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10/29/2018</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a:t>Click to edit Master title style</a:t>
            </a:r>
          </a:p>
        </p:txBody>
      </p:sp>
    </p:spTree>
    <p:extLst>
      <p:ext uri="{BB962C8B-B14F-4D97-AF65-F5344CB8AC3E}">
        <p14:creationId xmlns:p14="http://schemas.microsoft.com/office/powerpoint/2010/main" val="4199272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677548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Blank_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10/29/2018</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a:t>Click to edit Master title style</a:t>
            </a:r>
          </a:p>
        </p:txBody>
      </p:sp>
      <p:pic>
        <p:nvPicPr>
          <p:cNvPr id="8" name="Picture 7"/>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36249318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9C71C48-5897-4F8B-8E59-D833F3A8C17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
        <p:nvSpPr>
          <p:cNvPr id="3" name="Title 1">
            <a:extLst>
              <a:ext uri="{FF2B5EF4-FFF2-40B4-BE49-F238E27FC236}">
                <a16:creationId xmlns:a16="http://schemas.microsoft.com/office/drawing/2014/main" id="{06783C61-074F-4F1E-B5A4-77188723C92F}"/>
              </a:ext>
            </a:extLst>
          </p:cNvPr>
          <p:cNvSpPr>
            <a:spLocks noGrp="1"/>
          </p:cNvSpPr>
          <p:nvPr>
            <p:ph type="title"/>
          </p:nvPr>
        </p:nvSpPr>
        <p:spPr>
          <a:xfrm>
            <a:off x="628650" y="365126"/>
            <a:ext cx="7886700" cy="1325563"/>
          </a:xfrm>
        </p:spPr>
        <p:txBody>
          <a:bodyPr/>
          <a:lstStyle>
            <a:lvl1pPr>
              <a:defRPr b="0"/>
            </a:lvl1pPr>
          </a:lstStyle>
          <a:p>
            <a:r>
              <a:rPr lang="en-US" dirty="0"/>
              <a:t>Click to edit Master title style</a:t>
            </a:r>
          </a:p>
        </p:txBody>
      </p:sp>
      <p:sp>
        <p:nvSpPr>
          <p:cNvPr id="4" name="Content Placeholder 2">
            <a:extLst>
              <a:ext uri="{FF2B5EF4-FFF2-40B4-BE49-F238E27FC236}">
                <a16:creationId xmlns:a16="http://schemas.microsoft.com/office/drawing/2014/main" id="{4BA08D53-B442-4B98-864E-700A0ECBD2EA}"/>
              </a:ext>
            </a:extLst>
          </p:cNvPr>
          <p:cNvSpPr>
            <a:spLocks noGrp="1"/>
          </p:cNvSpPr>
          <p:nvPr>
            <p:ph idx="1"/>
          </p:nvPr>
        </p:nvSpPr>
        <p:spPr>
          <a:xfrm>
            <a:off x="628650" y="1825625"/>
            <a:ext cx="78867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40439737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3857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BA4CD7E-AD62-40E4-9F92-46655804525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22464"/>
            <a:ext cx="8548476" cy="5178843"/>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1648236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095996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3888" y="0"/>
            <a:ext cx="78867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55407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90256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27534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144472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3832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1" cstate="print">
            <a:extLst>
              <a:ext uri="{28A0092B-C50C-407E-A947-70E740481C1C}">
                <a14:useLocalDpi xmlns:a14="http://schemas.microsoft.com/office/drawing/2010/main" val="0"/>
              </a:ext>
            </a:extLst>
          </a:blip>
          <a:srcRect/>
          <a:stretch/>
        </p:blipFill>
        <p:spPr>
          <a:xfrm>
            <a:off x="1"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10/29/2018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6457950" y="6356351"/>
            <a:ext cx="1681732"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2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3250088108"/>
      </p:ext>
    </p:extLst>
  </p:cSld>
  <p:clrMap bg1="lt1" tx1="dk1" bg2="lt2" tx2="dk2" accent1="accent1" accent2="accent2" accent3="accent3" accent4="accent4" accent5="accent5" accent6="accent6" hlink="hlink" folHlink="folHlink"/>
  <p:sldLayoutIdLst>
    <p:sldLayoutId id="2147483663" r:id="rId1"/>
    <p:sldLayoutId id="2147483704" r:id="rId2"/>
    <p:sldLayoutId id="2147483664" r:id="rId3"/>
    <p:sldLayoutId id="2147483665" r:id="rId4"/>
    <p:sldLayoutId id="2147483666" r:id="rId5"/>
    <p:sldLayoutId id="2147483667" r:id="rId6"/>
    <p:sldLayoutId id="2147483668" r:id="rId7"/>
    <p:sldLayoutId id="2147483670" r:id="rId8"/>
    <p:sldLayoutId id="2147483683" r:id="rId9"/>
    <p:sldLayoutId id="2147483672" r:id="rId10"/>
    <p:sldLayoutId id="2147483684" r:id="rId11"/>
    <p:sldLayoutId id="2147483679" r:id="rId12"/>
    <p:sldLayoutId id="2147483681" r:id="rId13"/>
    <p:sldLayoutId id="2147483708" r:id="rId14"/>
    <p:sldLayoutId id="2147483709" r:id="rId15"/>
    <p:sldLayoutId id="2147483710" r:id="rId16"/>
    <p:sldLayoutId id="2147483711" r:id="rId17"/>
    <p:sldLayoutId id="2147483712" r:id="rId18"/>
    <p:sldLayoutId id="2147483713" r:id="rId19"/>
  </p:sldLayoutIdLs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9.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2.jpg"/></Relationships>
</file>

<file path=ppt/slides/_rels/slide10.xml.rels><?xml version="1.0" encoding="UTF-8" standalone="yes"?>
<Relationships xmlns="http://schemas.openxmlformats.org/package/2006/relationships"><Relationship Id="rId3" Type="http://schemas.openxmlformats.org/officeDocument/2006/relationships/hyperlink" Target="http://www.uis.unesco.org/Pages/default.aspx"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chart" Target="../charts/chart4.xml"/><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hyperlink" Target="https://economicgraph.linkedin.com/research/skills-gap-or-signalling-gap" TargetMode="Externa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www.hays-index.com/wp-content/uploads/2018/09/Hays-Global-Skills-Index-2018-Report.pdf"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www.theguardian.com/business/2018/oct/11/asian-countries-dominate-world-banks-new-index-of-investment-in-human-capital"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hyperlink" Target="http://www3.weforum.org/docs/WEF_Global_Human_Capital_Report_2017.pdf"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www3.weforum.org/docs/WEF_Global_Human_Capital_Report_2017.pdf" TargetMode="External"/><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s://www.researchgate.net/publication/243999843_The_emergence_of_strategic_human_resource_development"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www.pewsocialtrends.org/2016/10/06/the-state-of-american-jobs/st_2016-10-06_jobs-01/" TargetMode="Externa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5.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hyperlink" Target="http://www.irrodl.org/index.php/irrodl/article/viewFile/1076/2113"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46.png"/></Relationships>
</file>

<file path=ppt/slides/_rels/slide37.xml.rels><?xml version="1.0" encoding="UTF-8" standalone="yes"?>
<Relationships xmlns="http://schemas.openxmlformats.org/package/2006/relationships"><Relationship Id="rId3" Type="http://schemas.openxmlformats.org/officeDocument/2006/relationships/hyperlink" Target="http://www.oum.edu.my/?q=node/1" TargetMode="External"/><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image" Target="../media/image47.png"/></Relationships>
</file>

<file path=ppt/slides/_rels/slide38.xml.rels><?xml version="1.0" encoding="UTF-8" standalone="yes"?>
<Relationships xmlns="http://schemas.openxmlformats.org/package/2006/relationships"><Relationship Id="rId3" Type="http://schemas.openxmlformats.org/officeDocument/2006/relationships/hyperlink" Target="http://www.stou.ac.th/Eng/Vision.aspx" TargetMode="External"/><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48.png"/></Relationships>
</file>

<file path=ppt/slides/_rels/slide39.xml.rels><?xml version="1.0" encoding="UTF-8" standalone="yes"?>
<Relationships xmlns="http://schemas.openxmlformats.org/package/2006/relationships"><Relationship Id="rId3" Type="http://schemas.openxmlformats.org/officeDocument/2006/relationships/hyperlink" Target="http://www.ou.ac.lk/home/index.php/2013-12-19-09-04-42/introducing-ousl" TargetMode="External"/><Relationship Id="rId2" Type="http://schemas.openxmlformats.org/officeDocument/2006/relationships/notesSlide" Target="../notesSlides/notesSlide28.xml"/><Relationship Id="rId1" Type="http://schemas.openxmlformats.org/officeDocument/2006/relationships/slideLayout" Target="../slideLayouts/slideLayout12.xml"/><Relationship Id="rId4" Type="http://schemas.openxmlformats.org/officeDocument/2006/relationships/image" Target="../media/image49.jpeg"/></Relationships>
</file>

<file path=ppt/slides/_rels/slide4.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9.xml"/><Relationship Id="rId1" Type="http://schemas.openxmlformats.org/officeDocument/2006/relationships/slideLayout" Target="../slideLayouts/slideLayout12.xml"/><Relationship Id="rId5" Type="http://schemas.openxmlformats.org/officeDocument/2006/relationships/hyperlink" Target="https://commons.wikimedia.org/wiki/User:ChristophRoser" TargetMode="External"/><Relationship Id="rId4" Type="http://schemas.openxmlformats.org/officeDocument/2006/relationships/hyperlink" Target="https://commons.wikimedia.org/wiki/File:Industry_4.0.png"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51.jpeg"/><Relationship Id="rId7" Type="http://schemas.openxmlformats.org/officeDocument/2006/relationships/image" Target="../media/image50.png"/><Relationship Id="rId2" Type="http://schemas.openxmlformats.org/officeDocument/2006/relationships/notesSlide" Target="../notesSlides/notesSlide30.xml"/><Relationship Id="rId1" Type="http://schemas.openxmlformats.org/officeDocument/2006/relationships/slideLayout" Target="../slideLayouts/slideLayout12.xml"/><Relationship Id="rId6" Type="http://schemas.openxmlformats.org/officeDocument/2006/relationships/image" Target="../media/image54.jpeg"/><Relationship Id="rId5" Type="http://schemas.openxmlformats.org/officeDocument/2006/relationships/image" Target="../media/image53.png"/><Relationship Id="rId4" Type="http://schemas.openxmlformats.org/officeDocument/2006/relationships/image" Target="../media/image52.jpeg"/></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5.jpeg"/><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notesSlide" Target="../notesSlides/notesSlide34.xml"/><Relationship Id="rId1" Type="http://schemas.openxmlformats.org/officeDocument/2006/relationships/slideLayout" Target="../slideLayouts/slideLayout1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26.jpeg"/></Relationships>
</file>

<file path=ppt/slides/_rels/slide5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7.xml"/><Relationship Id="rId1" Type="http://schemas.openxmlformats.org/officeDocument/2006/relationships/slideLayout" Target="../slideLayouts/slideLayout3.xml"/><Relationship Id="rId5" Type="http://schemas.openxmlformats.org/officeDocument/2006/relationships/image" Target="../media/image67.png"/><Relationship Id="rId4" Type="http://schemas.openxmlformats.org/officeDocument/2006/relationships/image" Target="../media/image66.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9.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6.xml"/></Relationships>
</file>

<file path=ppt/slides/_rels/slide57.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71.jpeg"/><Relationship Id="rId7" Type="http://schemas.openxmlformats.org/officeDocument/2006/relationships/image" Target="../media/image75.png"/><Relationship Id="rId2" Type="http://schemas.openxmlformats.org/officeDocument/2006/relationships/notesSlide" Target="../notesSlides/notesSlide41.xml"/><Relationship Id="rId1" Type="http://schemas.openxmlformats.org/officeDocument/2006/relationships/slideLayout" Target="../slideLayouts/slideLayout3.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 Id="rId9" Type="http://schemas.openxmlformats.org/officeDocument/2006/relationships/image" Target="../media/image77.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3.xml"/><Relationship Id="rId1" Type="http://schemas.openxmlformats.org/officeDocument/2006/relationships/slideLayout" Target="../slideLayouts/slideLayout3.xml"/><Relationship Id="rId5" Type="http://schemas.openxmlformats.org/officeDocument/2006/relationships/image" Target="../media/image80.png"/><Relationship Id="rId4" Type="http://schemas.openxmlformats.org/officeDocument/2006/relationships/image" Target="../media/image7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image" Target="../media/image81.jpg"/><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3" Type="http://schemas.openxmlformats.org/officeDocument/2006/relationships/hyperlink" Target="https://creativecommons.org/licenses/by-nc-sa/3.0/" TargetMode="External"/><Relationship Id="rId2" Type="http://schemas.openxmlformats.org/officeDocument/2006/relationships/hyperlink" Target="https://technofaq.org/posts/2017/07/if-technology-is-effective-in-the-classroom-why-do-some-students-dislike-it-so-much/" TargetMode="External"/><Relationship Id="rId1" Type="http://schemas.openxmlformats.org/officeDocument/2006/relationships/slideLayout" Target="../slideLayouts/slideLayout3.xml"/><Relationship Id="rId5" Type="http://schemas.openxmlformats.org/officeDocument/2006/relationships/image" Target="../media/image83.jpeg"/><Relationship Id="rId4" Type="http://schemas.openxmlformats.org/officeDocument/2006/relationships/image" Target="../media/image82.jpg"/></Relationships>
</file>

<file path=ppt/slides/_rels/slide63.xml.rels><?xml version="1.0" encoding="UTF-8" standalone="yes"?>
<Relationships xmlns="http://schemas.openxmlformats.org/package/2006/relationships"><Relationship Id="rId2" Type="http://schemas.openxmlformats.org/officeDocument/2006/relationships/hyperlink" Target="http://www.contactnorth.ca/" TargetMode="Externa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png"/><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68.xml.rels><?xml version="1.0" encoding="UTF-8" standalone="yes"?>
<Relationships xmlns="http://schemas.openxmlformats.org/package/2006/relationships"><Relationship Id="rId3" Type="http://schemas.openxmlformats.org/officeDocument/2006/relationships/hyperlink" Target="https://www.britishcouncil.vn/en/vocational-colleges-vietnam-have-effectively-used-uk-models-quality-assurance" TargetMode="External"/><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47.xml"/><Relationship Id="rId1" Type="http://schemas.openxmlformats.org/officeDocument/2006/relationships/slideLayout" Target="../slideLayouts/slideLayout18.xml"/><Relationship Id="rId5" Type="http://schemas.openxmlformats.org/officeDocument/2006/relationships/image" Target="../media/image89.png"/><Relationship Id="rId4" Type="http://schemas.openxmlformats.org/officeDocument/2006/relationships/image" Target="../media/image88.png"/></Relationships>
</file>

<file path=ppt/slides/_rels/slide71.xml.rels><?xml version="1.0" encoding="UTF-8" standalone="yes"?>
<Relationships xmlns="http://schemas.openxmlformats.org/package/2006/relationships"><Relationship Id="rId3" Type="http://schemas.openxmlformats.org/officeDocument/2006/relationships/image" Target="../media/image90.tiff"/><Relationship Id="rId2" Type="http://schemas.openxmlformats.org/officeDocument/2006/relationships/notesSlide" Target="../notesSlides/notesSlide48.xml"/><Relationship Id="rId1" Type="http://schemas.openxmlformats.org/officeDocument/2006/relationships/slideLayout" Target="../slideLayouts/slideLayout4.xml"/><Relationship Id="rId4" Type="http://schemas.openxmlformats.org/officeDocument/2006/relationships/image" Target="../media/image91.png"/></Relationships>
</file>

<file path=ppt/slides/_rels/slide72.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image" Target="../media/image92.png"/><Relationship Id="rId7" Type="http://schemas.openxmlformats.org/officeDocument/2006/relationships/image" Target="../media/image94.png"/><Relationship Id="rId2" Type="http://schemas.openxmlformats.org/officeDocument/2006/relationships/notesSlide" Target="../notesSlides/notesSlide49.xml"/><Relationship Id="rId1" Type="http://schemas.openxmlformats.org/officeDocument/2006/relationships/slideLayout" Target="../slideLayouts/slideLayout19.xml"/><Relationship Id="rId6" Type="http://schemas.openxmlformats.org/officeDocument/2006/relationships/image" Target="../media/image93.jpeg"/><Relationship Id="rId5" Type="http://schemas.openxmlformats.org/officeDocument/2006/relationships/hyperlink" Target="https://commons.wikimedia.org/wiki/File:Edinburgh_Overview03.jpg" TargetMode="External"/><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hyperlink" Target="http://www.uis.unesco.org/Pages/default.aspx"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chart" Target="../charts/chart1.xml"/></Relationships>
</file>

<file path=ppt/slides/_rels/slide9.xml.rels><?xml version="1.0" encoding="UTF-8" standalone="yes"?>
<Relationships xmlns="http://schemas.openxmlformats.org/package/2006/relationships"><Relationship Id="rId3" Type="http://schemas.openxmlformats.org/officeDocument/2006/relationships/hyperlink" Target="http://www.uis.unesco.org/Pages/default.aspx"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CFA1354-3CB2-474E-868B-AB3DBA79467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36285"/>
            <a:ext cx="9143999" cy="6894285"/>
          </a:xfrm>
          <a:prstGeom prst="rect">
            <a:avLst/>
          </a:prstGeom>
        </p:spPr>
      </p:pic>
      <p:sp>
        <p:nvSpPr>
          <p:cNvPr id="15" name="Text Placeholder 14">
            <a:extLst>
              <a:ext uri="{FF2B5EF4-FFF2-40B4-BE49-F238E27FC236}">
                <a16:creationId xmlns:a16="http://schemas.microsoft.com/office/drawing/2014/main" id="{0BE18172-2568-486E-BBCF-99CB76FFE929}"/>
              </a:ext>
            </a:extLst>
          </p:cNvPr>
          <p:cNvSpPr>
            <a:spLocks noGrp="1"/>
          </p:cNvSpPr>
          <p:nvPr>
            <p:ph type="body" sz="quarter" idx="4294967295"/>
          </p:nvPr>
        </p:nvSpPr>
        <p:spPr>
          <a:xfrm>
            <a:off x="1357313" y="5732492"/>
            <a:ext cx="7786687" cy="923925"/>
          </a:xfrm>
        </p:spPr>
        <p:txBody>
          <a:bodyPr>
            <a:normAutofit fontScale="92500" lnSpcReduction="20000"/>
          </a:bodyPr>
          <a:lstStyle/>
          <a:p>
            <a:pPr marL="0" indent="0">
              <a:buNone/>
            </a:pPr>
            <a:r>
              <a:rPr lang="en-US" sz="1800" b="1" dirty="0"/>
              <a:t>Professor Asha Kanwar</a:t>
            </a:r>
            <a:br>
              <a:rPr lang="en-US" sz="1600" dirty="0"/>
            </a:br>
            <a:r>
              <a:rPr lang="en-US" sz="1600" dirty="0"/>
              <a:t>President &amp; CEO</a:t>
            </a:r>
          </a:p>
          <a:p>
            <a:pPr marL="0" indent="0">
              <a:buNone/>
            </a:pPr>
            <a:r>
              <a:rPr lang="en-US" sz="1800" b="1" dirty="0"/>
              <a:t>Dr Sanjaya Mishra</a:t>
            </a:r>
            <a:br>
              <a:rPr lang="en-US" sz="1600" dirty="0"/>
            </a:br>
            <a:r>
              <a:rPr lang="en-US" sz="1600" dirty="0"/>
              <a:t>Education Specialist: eLearning</a:t>
            </a:r>
          </a:p>
        </p:txBody>
      </p:sp>
      <p:pic>
        <p:nvPicPr>
          <p:cNvPr id="13" name="Picture 12">
            <a:extLst>
              <a:ext uri="{FF2B5EF4-FFF2-40B4-BE49-F238E27FC236}">
                <a16:creationId xmlns:a16="http://schemas.microsoft.com/office/drawing/2014/main" id="{DB120DED-4A54-440C-AF04-5636A8895F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35783" y="277150"/>
            <a:ext cx="1575278" cy="1050185"/>
          </a:xfrm>
          <a:prstGeom prst="rect">
            <a:avLst/>
          </a:prstGeom>
        </p:spPr>
      </p:pic>
      <p:pic>
        <p:nvPicPr>
          <p:cNvPr id="16" name="Picture 15" descr="A close up of a sign&#10;&#10;Description generated with very high confidence">
            <a:extLst>
              <a:ext uri="{FF2B5EF4-FFF2-40B4-BE49-F238E27FC236}">
                <a16:creationId xmlns:a16="http://schemas.microsoft.com/office/drawing/2014/main" id="{B819C973-F8CB-4F4D-AF06-77C860AB264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63393" y="165754"/>
            <a:ext cx="1078662" cy="1078662"/>
          </a:xfrm>
          <a:prstGeom prst="rect">
            <a:avLst/>
          </a:prstGeom>
        </p:spPr>
      </p:pic>
      <p:sp>
        <p:nvSpPr>
          <p:cNvPr id="18" name="Rectangle 17">
            <a:extLst>
              <a:ext uri="{FF2B5EF4-FFF2-40B4-BE49-F238E27FC236}">
                <a16:creationId xmlns:a16="http://schemas.microsoft.com/office/drawing/2014/main" id="{B844F671-59AA-4A2F-AFC1-DF3388E42670}"/>
              </a:ext>
            </a:extLst>
          </p:cNvPr>
          <p:cNvSpPr/>
          <p:nvPr userDrawn="1"/>
        </p:nvSpPr>
        <p:spPr>
          <a:xfrm flipH="1">
            <a:off x="1467275" y="2179451"/>
            <a:ext cx="6117771" cy="3240375"/>
          </a:xfrm>
          <a:prstGeom prst="rect">
            <a:avLst/>
          </a:prstGeom>
          <a:solidFill>
            <a:srgbClr val="1FAE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19" name="Rectangle 18">
            <a:extLst>
              <a:ext uri="{FF2B5EF4-FFF2-40B4-BE49-F238E27FC236}">
                <a16:creationId xmlns:a16="http://schemas.microsoft.com/office/drawing/2014/main" id="{9905CD71-2095-40AF-8590-54D7B767F083}"/>
              </a:ext>
            </a:extLst>
          </p:cNvPr>
          <p:cNvSpPr/>
          <p:nvPr userDrawn="1"/>
        </p:nvSpPr>
        <p:spPr>
          <a:xfrm flipH="1">
            <a:off x="988303" y="1536303"/>
            <a:ext cx="7075714" cy="3140105"/>
          </a:xfrm>
          <a:prstGeom prst="rect">
            <a:avLst/>
          </a:prstGeom>
          <a:noFill/>
          <a:ln w="127000">
            <a:solidFill>
              <a:srgbClr val="EC008C"/>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6B676F36-C72D-4F88-A321-DFA14EE34CB9}"/>
              </a:ext>
            </a:extLst>
          </p:cNvPr>
          <p:cNvSpPr/>
          <p:nvPr/>
        </p:nvSpPr>
        <p:spPr>
          <a:xfrm>
            <a:off x="551567" y="1189610"/>
            <a:ext cx="1629571" cy="12028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 close up of a logo&#10;&#10;Description generated with very high confidence">
            <a:extLst>
              <a:ext uri="{FF2B5EF4-FFF2-40B4-BE49-F238E27FC236}">
                <a16:creationId xmlns:a16="http://schemas.microsoft.com/office/drawing/2014/main" id="{01956582-DEBF-406C-AAA7-344F311E3CB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 y="107122"/>
            <a:ext cx="2348917" cy="2143495"/>
          </a:xfrm>
          <a:prstGeom prst="rect">
            <a:avLst/>
          </a:prstGeom>
        </p:spPr>
      </p:pic>
      <p:sp>
        <p:nvSpPr>
          <p:cNvPr id="3" name="Rectangle 2">
            <a:extLst>
              <a:ext uri="{FF2B5EF4-FFF2-40B4-BE49-F238E27FC236}">
                <a16:creationId xmlns:a16="http://schemas.microsoft.com/office/drawing/2014/main" id="{A7C77546-66F7-4574-A72D-241A7F05D92B}"/>
              </a:ext>
            </a:extLst>
          </p:cNvPr>
          <p:cNvSpPr/>
          <p:nvPr/>
        </p:nvSpPr>
        <p:spPr>
          <a:xfrm>
            <a:off x="4801334" y="5814359"/>
            <a:ext cx="4038991" cy="553998"/>
          </a:xfrm>
          <a:prstGeom prst="rect">
            <a:avLst/>
          </a:prstGeom>
        </p:spPr>
        <p:txBody>
          <a:bodyPr wrap="none">
            <a:spAutoFit/>
          </a:bodyPr>
          <a:lstStyle/>
          <a:p>
            <a:r>
              <a:rPr lang="en-US" sz="1500" dirty="0">
                <a:solidFill>
                  <a:srgbClr val="290088"/>
                </a:solidFill>
                <a:latin typeface="+mj-lt"/>
              </a:rPr>
              <a:t>Asian Association of Open Universities Conference</a:t>
            </a:r>
          </a:p>
          <a:p>
            <a:r>
              <a:rPr lang="en-US" sz="1500" dirty="0">
                <a:solidFill>
                  <a:srgbClr val="290088"/>
                </a:solidFill>
                <a:latin typeface="+mj-lt"/>
              </a:rPr>
              <a:t>24-26 October, 2018</a:t>
            </a:r>
          </a:p>
        </p:txBody>
      </p:sp>
      <p:pic>
        <p:nvPicPr>
          <p:cNvPr id="14" name="Picture 13">
            <a:extLst>
              <a:ext uri="{FF2B5EF4-FFF2-40B4-BE49-F238E27FC236}">
                <a16:creationId xmlns:a16="http://schemas.microsoft.com/office/drawing/2014/main" id="{66341D1F-4CF7-420B-A097-48925A87D90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46376" y="5700053"/>
            <a:ext cx="683853" cy="770687"/>
          </a:xfrm>
          <a:prstGeom prst="rect">
            <a:avLst/>
          </a:prstGeom>
        </p:spPr>
      </p:pic>
      <p:pic>
        <p:nvPicPr>
          <p:cNvPr id="23" name="Picture 2">
            <a:extLst>
              <a:ext uri="{FF2B5EF4-FFF2-40B4-BE49-F238E27FC236}">
                <a16:creationId xmlns:a16="http://schemas.microsoft.com/office/drawing/2014/main" id="{CFB538C6-8ADD-4274-9F99-A374BA6312F3}"/>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34849" t="22213" r="2142" b="4672"/>
          <a:stretch/>
        </p:blipFill>
        <p:spPr bwMode="auto">
          <a:xfrm>
            <a:off x="1558949" y="1907819"/>
            <a:ext cx="4467445" cy="3408903"/>
          </a:xfrm>
          <a:prstGeom prst="rect">
            <a:avLst/>
          </a:prstGeom>
          <a:noFill/>
          <a:ln>
            <a:no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Content Placeholder 5">
            <a:extLst>
              <a:ext uri="{FF2B5EF4-FFF2-40B4-BE49-F238E27FC236}">
                <a16:creationId xmlns:a16="http://schemas.microsoft.com/office/drawing/2014/main" id="{2225E419-E256-475F-AEC8-0C463CC5E25A}"/>
              </a:ext>
            </a:extLst>
          </p:cNvPr>
          <p:cNvPicPr>
            <a:picLocks noChangeAspect="1"/>
          </p:cNvPicPr>
          <p:nvPr/>
        </p:nvPicPr>
        <p:blipFill rotWithShape="1">
          <a:blip r:embed="rId9">
            <a:extLst>
              <a:ext uri="{28A0092B-C50C-407E-A947-70E740481C1C}">
                <a14:useLocalDpi xmlns:a14="http://schemas.microsoft.com/office/drawing/2010/main" val="0"/>
              </a:ext>
            </a:extLst>
          </a:blip>
          <a:srcRect l="41771" t="33265" r="26926" b="16037"/>
          <a:stretch/>
        </p:blipFill>
        <p:spPr>
          <a:xfrm>
            <a:off x="5964572" y="1898605"/>
            <a:ext cx="3179428" cy="3414188"/>
          </a:xfrm>
          <a:prstGeom prst="rect">
            <a:avLst/>
          </a:prstGeom>
        </p:spPr>
      </p:pic>
      <p:sp>
        <p:nvSpPr>
          <p:cNvPr id="20" name="Rectangle 19">
            <a:extLst>
              <a:ext uri="{FF2B5EF4-FFF2-40B4-BE49-F238E27FC236}">
                <a16:creationId xmlns:a16="http://schemas.microsoft.com/office/drawing/2014/main" id="{D6D879B2-DDF4-4848-B3E2-020D7EBD2638}"/>
              </a:ext>
            </a:extLst>
          </p:cNvPr>
          <p:cNvSpPr/>
          <p:nvPr/>
        </p:nvSpPr>
        <p:spPr>
          <a:xfrm flipH="1">
            <a:off x="1558955" y="1893258"/>
            <a:ext cx="7585045" cy="3420951"/>
          </a:xfrm>
          <a:prstGeom prst="rect">
            <a:avLst/>
          </a:prstGeom>
          <a:solidFill>
            <a:srgbClr val="290088">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itle 5">
            <a:extLst>
              <a:ext uri="{FF2B5EF4-FFF2-40B4-BE49-F238E27FC236}">
                <a16:creationId xmlns:a16="http://schemas.microsoft.com/office/drawing/2014/main" id="{FABA418C-C803-4D74-8175-B14F69CD3EAD}"/>
              </a:ext>
            </a:extLst>
          </p:cNvPr>
          <p:cNvSpPr txBox="1">
            <a:spLocks/>
          </p:cNvSpPr>
          <p:nvPr/>
        </p:nvSpPr>
        <p:spPr>
          <a:xfrm>
            <a:off x="1558950" y="3216691"/>
            <a:ext cx="7585048" cy="1977029"/>
          </a:xfrm>
          <a:prstGeom prst="rect">
            <a:avLst/>
          </a:prstGeom>
        </p:spPr>
        <p:txBody>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r>
              <a:rPr lang="en-US" sz="4400" b="1" dirty="0">
                <a:solidFill>
                  <a:schemeClr val="bg1"/>
                </a:solidFill>
              </a:rPr>
              <a:t>Human Resource </a:t>
            </a:r>
          </a:p>
          <a:p>
            <a:r>
              <a:rPr lang="en-US" sz="4400" b="1" dirty="0">
                <a:solidFill>
                  <a:schemeClr val="bg1"/>
                </a:solidFill>
              </a:rPr>
              <a:t>Development and Lifelong Learning for Open Universities</a:t>
            </a:r>
          </a:p>
        </p:txBody>
      </p:sp>
    </p:spTree>
    <p:extLst>
      <p:ext uri="{BB962C8B-B14F-4D97-AF65-F5344CB8AC3E}">
        <p14:creationId xmlns:p14="http://schemas.microsoft.com/office/powerpoint/2010/main" val="355281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dirty="0"/>
              <a:t>Tertiary Education- South and West Asia</a:t>
            </a:r>
          </a:p>
        </p:txBody>
      </p:sp>
      <p:sp>
        <p:nvSpPr>
          <p:cNvPr id="4" name="TextBox 3"/>
          <p:cNvSpPr txBox="1"/>
          <p:nvPr/>
        </p:nvSpPr>
        <p:spPr>
          <a:xfrm>
            <a:off x="174171" y="6317225"/>
            <a:ext cx="8991600" cy="276999"/>
          </a:xfrm>
          <a:prstGeom prst="rect">
            <a:avLst/>
          </a:prstGeom>
          <a:noFill/>
        </p:spPr>
        <p:txBody>
          <a:bodyPr wrap="square" rtlCol="0">
            <a:spAutoFit/>
          </a:bodyPr>
          <a:lstStyle/>
          <a:p>
            <a:r>
              <a:rPr lang="en-CA" sz="1200" dirty="0"/>
              <a:t>Source: </a:t>
            </a:r>
            <a:r>
              <a:rPr lang="en-US" sz="1200" dirty="0">
                <a:hlinkClick r:id="rId3"/>
              </a:rPr>
              <a:t>UNESCO Institute for Statistics</a:t>
            </a:r>
            <a:r>
              <a:rPr lang="en-US" sz="1200" dirty="0"/>
              <a:t>, Retrieved on 12 October 2018.</a:t>
            </a:r>
            <a:endParaRPr lang="en-CA" sz="1200" dirty="0"/>
          </a:p>
        </p:txBody>
      </p:sp>
      <p:graphicFrame>
        <p:nvGraphicFramePr>
          <p:cNvPr id="12" name="Chart 11">
            <a:extLst>
              <a:ext uri="{FF2B5EF4-FFF2-40B4-BE49-F238E27FC236}">
                <a16:creationId xmlns:a16="http://schemas.microsoft.com/office/drawing/2014/main" id="{FFFBC68E-F281-4420-838B-38FA88A48DAF}"/>
              </a:ext>
            </a:extLst>
          </p:cNvPr>
          <p:cNvGraphicFramePr/>
          <p:nvPr>
            <p:extLst/>
          </p:nvPr>
        </p:nvGraphicFramePr>
        <p:xfrm>
          <a:off x="381000" y="1477212"/>
          <a:ext cx="8211438" cy="469498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131075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65B21C-41FD-48EA-98C0-FD994850A9FC}"/>
              </a:ext>
            </a:extLst>
          </p:cNvPr>
          <p:cNvSpPr>
            <a:spLocks noGrp="1"/>
          </p:cNvSpPr>
          <p:nvPr>
            <p:ph type="title" idx="4294967295"/>
          </p:nvPr>
        </p:nvSpPr>
        <p:spPr>
          <a:xfrm>
            <a:off x="0" y="0"/>
            <a:ext cx="9144000" cy="1097915"/>
          </a:xfrm>
        </p:spPr>
        <p:txBody>
          <a:bodyPr>
            <a:normAutofit/>
          </a:bodyPr>
          <a:lstStyle/>
          <a:p>
            <a:r>
              <a:rPr lang="en-US" dirty="0"/>
              <a:t>Graduate Premium</a:t>
            </a:r>
          </a:p>
        </p:txBody>
      </p:sp>
      <p:pic>
        <p:nvPicPr>
          <p:cNvPr id="4" name="Picture 3">
            <a:extLst>
              <a:ext uri="{FF2B5EF4-FFF2-40B4-BE49-F238E27FC236}">
                <a16:creationId xmlns:a16="http://schemas.microsoft.com/office/drawing/2014/main" id="{262F7775-5680-4946-81C8-B9F8FA10FA86}"/>
              </a:ext>
            </a:extLst>
          </p:cNvPr>
          <p:cNvPicPr>
            <a:picLocks noChangeAspect="1"/>
          </p:cNvPicPr>
          <p:nvPr/>
        </p:nvPicPr>
        <p:blipFill>
          <a:blip r:embed="rId3"/>
          <a:stretch>
            <a:fillRect/>
          </a:stretch>
        </p:blipFill>
        <p:spPr>
          <a:xfrm>
            <a:off x="538480" y="1174089"/>
            <a:ext cx="7772400" cy="5389906"/>
          </a:xfrm>
          <a:prstGeom prst="rect">
            <a:avLst/>
          </a:prstGeom>
        </p:spPr>
      </p:pic>
    </p:spTree>
    <p:extLst>
      <p:ext uri="{BB962C8B-B14F-4D97-AF65-F5344CB8AC3E}">
        <p14:creationId xmlns:p14="http://schemas.microsoft.com/office/powerpoint/2010/main" val="2675845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B625532-5695-419A-8D78-20C660DF9021}"/>
              </a:ext>
            </a:extLst>
          </p:cNvPr>
          <p:cNvSpPr>
            <a:spLocks noGrp="1"/>
          </p:cNvSpPr>
          <p:nvPr>
            <p:ph type="title"/>
          </p:nvPr>
        </p:nvSpPr>
        <p:spPr/>
        <p:txBody>
          <a:bodyPr/>
          <a:lstStyle/>
          <a:p>
            <a:r>
              <a:rPr lang="en-CA" dirty="0"/>
              <a:t>Countries with High GERs</a:t>
            </a:r>
          </a:p>
        </p:txBody>
      </p:sp>
      <p:pic>
        <p:nvPicPr>
          <p:cNvPr id="1026" name="Picture 2" descr="The Union Flag: a red cross over combined red and white saltires, all with white borders, over a dark blue background.">
            <a:extLst>
              <a:ext uri="{FF2B5EF4-FFF2-40B4-BE49-F238E27FC236}">
                <a16:creationId xmlns:a16="http://schemas.microsoft.com/office/drawing/2014/main" id="{7EEB7706-6633-4477-87CA-FF9F05DED8B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854" y="4357428"/>
            <a:ext cx="1371388" cy="68569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descr="Image result">
            <a:extLst>
              <a:ext uri="{FF2B5EF4-FFF2-40B4-BE49-F238E27FC236}">
                <a16:creationId xmlns:a16="http://schemas.microsoft.com/office/drawing/2014/main" id="{C1DD9F9A-4453-45B4-9180-A30D80C8E0B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1043" y="2096842"/>
            <a:ext cx="1371387" cy="9143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0" name="Picture 6" descr="Image result">
            <a:extLst>
              <a:ext uri="{FF2B5EF4-FFF2-40B4-BE49-F238E27FC236}">
                <a16:creationId xmlns:a16="http://schemas.microsoft.com/office/drawing/2014/main" id="{E14F0C74-51AC-420B-A29E-82F7C9168E8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8232" y="3232138"/>
            <a:ext cx="1357010" cy="90439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aphicFrame>
        <p:nvGraphicFramePr>
          <p:cNvPr id="10" name="Chart 9">
            <a:extLst>
              <a:ext uri="{FF2B5EF4-FFF2-40B4-BE49-F238E27FC236}">
                <a16:creationId xmlns:a16="http://schemas.microsoft.com/office/drawing/2014/main" id="{8BCB9BB2-0185-499A-8F1C-A2ACEA266900}"/>
              </a:ext>
            </a:extLst>
          </p:cNvPr>
          <p:cNvGraphicFramePr>
            <a:graphicFrameLocks/>
          </p:cNvGraphicFramePr>
          <p:nvPr>
            <p:extLst>
              <p:ext uri="{D42A27DB-BD31-4B8C-83A1-F6EECF244321}">
                <p14:modId xmlns:p14="http://schemas.microsoft.com/office/powerpoint/2010/main" val="2868943402"/>
              </p:ext>
            </p:extLst>
          </p:nvPr>
        </p:nvGraphicFramePr>
        <p:xfrm>
          <a:off x="2046399" y="2175493"/>
          <a:ext cx="4898802" cy="3017681"/>
        </p:xfrm>
        <a:graphic>
          <a:graphicData uri="http://schemas.openxmlformats.org/drawingml/2006/chart">
            <c:chart xmlns:c="http://schemas.openxmlformats.org/drawingml/2006/chart" xmlns:r="http://schemas.openxmlformats.org/officeDocument/2006/relationships" r:id="rId6"/>
          </a:graphicData>
        </a:graphic>
      </p:graphicFrame>
      <p:sp>
        <p:nvSpPr>
          <p:cNvPr id="2" name="Rectangle 1">
            <a:extLst>
              <a:ext uri="{FF2B5EF4-FFF2-40B4-BE49-F238E27FC236}">
                <a16:creationId xmlns:a16="http://schemas.microsoft.com/office/drawing/2014/main" id="{22368C07-54FB-41C6-AC96-F0DC4E5F1006}"/>
              </a:ext>
            </a:extLst>
          </p:cNvPr>
          <p:cNvSpPr/>
          <p:nvPr/>
        </p:nvSpPr>
        <p:spPr>
          <a:xfrm>
            <a:off x="6516005" y="2496541"/>
            <a:ext cx="1122423" cy="584775"/>
          </a:xfrm>
          <a:prstGeom prst="rect">
            <a:avLst/>
          </a:prstGeom>
        </p:spPr>
        <p:txBody>
          <a:bodyPr wrap="none">
            <a:spAutoFit/>
          </a:bodyPr>
          <a:lstStyle/>
          <a:p>
            <a:fld id="{04ECA053-64D1-4537-AFD9-B7F7681A396C}" type="VALUE">
              <a:rPr lang="en-US" sz="3200"/>
              <a:pPr/>
              <a:t>93.26</a:t>
            </a:fld>
            <a:endParaRPr lang="en-CA" sz="3200" dirty="0"/>
          </a:p>
        </p:txBody>
      </p:sp>
      <p:sp>
        <p:nvSpPr>
          <p:cNvPr id="8" name="Rectangle 7">
            <a:extLst>
              <a:ext uri="{FF2B5EF4-FFF2-40B4-BE49-F238E27FC236}">
                <a16:creationId xmlns:a16="http://schemas.microsoft.com/office/drawing/2014/main" id="{61707DB4-EB46-4419-8B06-871DAFAF879D}"/>
              </a:ext>
            </a:extLst>
          </p:cNvPr>
          <p:cNvSpPr/>
          <p:nvPr/>
        </p:nvSpPr>
        <p:spPr>
          <a:xfrm>
            <a:off x="6269689" y="3407878"/>
            <a:ext cx="1122423" cy="584775"/>
          </a:xfrm>
          <a:prstGeom prst="rect">
            <a:avLst/>
          </a:prstGeom>
        </p:spPr>
        <p:txBody>
          <a:bodyPr wrap="none">
            <a:spAutoFit/>
          </a:bodyPr>
          <a:lstStyle/>
          <a:p>
            <a:fld id="{B2BC618D-0830-44B7-B326-159F4C34279F}" type="VALUE">
              <a:rPr lang="en-US" sz="3200"/>
              <a:pPr/>
              <a:t>88.34</a:t>
            </a:fld>
            <a:endParaRPr lang="en-CA" sz="3200" dirty="0"/>
          </a:p>
        </p:txBody>
      </p:sp>
      <p:sp>
        <p:nvSpPr>
          <p:cNvPr id="4" name="Rectangle 3">
            <a:extLst>
              <a:ext uri="{FF2B5EF4-FFF2-40B4-BE49-F238E27FC236}">
                <a16:creationId xmlns:a16="http://schemas.microsoft.com/office/drawing/2014/main" id="{CDDC5D4B-7C08-48AD-A329-29C256E14F9C}"/>
              </a:ext>
            </a:extLst>
          </p:cNvPr>
          <p:cNvSpPr/>
          <p:nvPr/>
        </p:nvSpPr>
        <p:spPr>
          <a:xfrm>
            <a:off x="4822564" y="4321299"/>
            <a:ext cx="1122423" cy="584775"/>
          </a:xfrm>
          <a:prstGeom prst="rect">
            <a:avLst/>
          </a:prstGeom>
        </p:spPr>
        <p:txBody>
          <a:bodyPr wrap="none">
            <a:spAutoFit/>
          </a:bodyPr>
          <a:lstStyle/>
          <a:p>
            <a:fld id="{4EC78F45-86BD-4143-9428-5F0A3EA467C3}" type="VALUE">
              <a:rPr lang="en-US" sz="3200"/>
              <a:pPr/>
              <a:t>57.29</a:t>
            </a:fld>
            <a:endParaRPr lang="en-CA" sz="3200" dirty="0"/>
          </a:p>
        </p:txBody>
      </p:sp>
    </p:spTree>
    <p:extLst>
      <p:ext uri="{BB962C8B-B14F-4D97-AF65-F5344CB8AC3E}">
        <p14:creationId xmlns:p14="http://schemas.microsoft.com/office/powerpoint/2010/main" val="3531820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A3B54A3-F667-44A0-947A-A0672293E475}"/>
              </a:ext>
            </a:extLst>
          </p:cNvPr>
          <p:cNvSpPr>
            <a:spLocks noGrp="1"/>
          </p:cNvSpPr>
          <p:nvPr>
            <p:ph type="title"/>
          </p:nvPr>
        </p:nvSpPr>
        <p:spPr/>
        <p:txBody>
          <a:bodyPr/>
          <a:lstStyle/>
          <a:p>
            <a:r>
              <a:rPr lang="en-CA" dirty="0"/>
              <a:t>Skills Shortage</a:t>
            </a:r>
          </a:p>
        </p:txBody>
      </p:sp>
      <p:sp>
        <p:nvSpPr>
          <p:cNvPr id="2" name="Content Placeholder 1">
            <a:extLst>
              <a:ext uri="{FF2B5EF4-FFF2-40B4-BE49-F238E27FC236}">
                <a16:creationId xmlns:a16="http://schemas.microsoft.com/office/drawing/2014/main" id="{D7EE7604-72A4-4402-85FD-FC034F3D19AE}"/>
              </a:ext>
            </a:extLst>
          </p:cNvPr>
          <p:cNvSpPr>
            <a:spLocks noGrp="1"/>
          </p:cNvSpPr>
          <p:nvPr>
            <p:ph idx="1"/>
          </p:nvPr>
        </p:nvSpPr>
        <p:spPr>
          <a:xfrm>
            <a:off x="628650" y="2397759"/>
            <a:ext cx="8007350" cy="3078481"/>
          </a:xfrm>
        </p:spPr>
        <p:txBody>
          <a:bodyPr>
            <a:normAutofit/>
          </a:bodyPr>
          <a:lstStyle/>
          <a:p>
            <a:pPr marL="0" indent="0">
              <a:buNone/>
            </a:pPr>
            <a:r>
              <a:rPr lang="en-CA" sz="4800" i="1" dirty="0"/>
              <a:t>‘Countries have skills shortages, not degree shortages’</a:t>
            </a:r>
          </a:p>
          <a:p>
            <a:pPr marL="0" indent="0">
              <a:buNone/>
            </a:pPr>
            <a:r>
              <a:rPr lang="en-CA" sz="4800" dirty="0"/>
              <a:t>                                                </a:t>
            </a:r>
          </a:p>
          <a:p>
            <a:pPr marL="0" indent="0" algn="r">
              <a:buNone/>
            </a:pPr>
            <a:r>
              <a:rPr lang="en-CA" sz="3200" dirty="0"/>
              <a:t>Andreas </a:t>
            </a:r>
            <a:r>
              <a:rPr lang="en-CA" sz="3200" dirty="0" err="1"/>
              <a:t>Schleicher</a:t>
            </a:r>
            <a:endParaRPr lang="en-CA" sz="4800" dirty="0"/>
          </a:p>
        </p:txBody>
      </p:sp>
    </p:spTree>
    <p:extLst>
      <p:ext uri="{BB962C8B-B14F-4D97-AF65-F5344CB8AC3E}">
        <p14:creationId xmlns:p14="http://schemas.microsoft.com/office/powerpoint/2010/main" val="2577736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D96D619-2B24-47E6-822A-F30AAEB5CBA7}"/>
              </a:ext>
            </a:extLst>
          </p:cNvPr>
          <p:cNvPicPr>
            <a:picLocks noChangeAspect="1"/>
          </p:cNvPicPr>
          <p:nvPr/>
        </p:nvPicPr>
        <p:blipFill rotWithShape="1">
          <a:blip r:embed="rId3"/>
          <a:srcRect l="3559" t="9986" r="60131" b="50426"/>
          <a:stretch/>
        </p:blipFill>
        <p:spPr>
          <a:xfrm>
            <a:off x="1371125" y="2621927"/>
            <a:ext cx="4228404" cy="2616821"/>
          </a:xfrm>
          <a:prstGeom prst="rect">
            <a:avLst/>
          </a:prstGeom>
        </p:spPr>
      </p:pic>
      <p:sp>
        <p:nvSpPr>
          <p:cNvPr id="3" name="Title 2">
            <a:extLst>
              <a:ext uri="{FF2B5EF4-FFF2-40B4-BE49-F238E27FC236}">
                <a16:creationId xmlns:a16="http://schemas.microsoft.com/office/drawing/2014/main" id="{8D6EDCCA-9687-411D-864E-4F82FA2B0864}"/>
              </a:ext>
            </a:extLst>
          </p:cNvPr>
          <p:cNvSpPr>
            <a:spLocks noGrp="1"/>
          </p:cNvSpPr>
          <p:nvPr>
            <p:ph type="title" idx="4294967295"/>
          </p:nvPr>
        </p:nvSpPr>
        <p:spPr>
          <a:xfrm>
            <a:off x="0" y="0"/>
            <a:ext cx="9144000" cy="1940560"/>
          </a:xfrm>
        </p:spPr>
        <p:txBody>
          <a:bodyPr>
            <a:normAutofit/>
          </a:bodyPr>
          <a:lstStyle/>
          <a:p>
            <a:r>
              <a:rPr lang="en-US" dirty="0"/>
              <a:t>Skills Gap</a:t>
            </a:r>
            <a:endParaRPr lang="en-US" sz="2700" dirty="0">
              <a:solidFill>
                <a:srgbClr val="9F313A"/>
              </a:solidFill>
            </a:endParaRPr>
          </a:p>
        </p:txBody>
      </p:sp>
      <p:sp>
        <p:nvSpPr>
          <p:cNvPr id="5" name="TextBox 4">
            <a:extLst>
              <a:ext uri="{FF2B5EF4-FFF2-40B4-BE49-F238E27FC236}">
                <a16:creationId xmlns:a16="http://schemas.microsoft.com/office/drawing/2014/main" id="{A85BE893-34A1-4570-B431-976B14917CB3}"/>
              </a:ext>
            </a:extLst>
          </p:cNvPr>
          <p:cNvSpPr txBox="1"/>
          <p:nvPr/>
        </p:nvSpPr>
        <p:spPr>
          <a:xfrm>
            <a:off x="284016" y="6481166"/>
            <a:ext cx="3767377" cy="253916"/>
          </a:xfrm>
          <a:prstGeom prst="rect">
            <a:avLst/>
          </a:prstGeom>
          <a:noFill/>
        </p:spPr>
        <p:txBody>
          <a:bodyPr wrap="none" rtlCol="0">
            <a:spAutoFit/>
          </a:bodyPr>
          <a:lstStyle/>
          <a:p>
            <a:r>
              <a:rPr lang="en-US" sz="1050" dirty="0"/>
              <a:t>Source: https://www.manpowergroup.com/talent-shortage-2016</a:t>
            </a:r>
          </a:p>
        </p:txBody>
      </p:sp>
      <p:pic>
        <p:nvPicPr>
          <p:cNvPr id="6" name="Picture 5">
            <a:extLst>
              <a:ext uri="{FF2B5EF4-FFF2-40B4-BE49-F238E27FC236}">
                <a16:creationId xmlns:a16="http://schemas.microsoft.com/office/drawing/2014/main" id="{61F78E82-DF4F-498C-9B64-8C2F67222FCB}"/>
              </a:ext>
            </a:extLst>
          </p:cNvPr>
          <p:cNvPicPr>
            <a:picLocks noChangeAspect="1"/>
          </p:cNvPicPr>
          <p:nvPr/>
        </p:nvPicPr>
        <p:blipFill rotWithShape="1">
          <a:blip r:embed="rId3"/>
          <a:srcRect l="59410" t="9986" r="23197" b="50426"/>
          <a:stretch/>
        </p:blipFill>
        <p:spPr>
          <a:xfrm>
            <a:off x="5796592" y="2621927"/>
            <a:ext cx="2025446" cy="2616821"/>
          </a:xfrm>
          <a:prstGeom prst="rect">
            <a:avLst/>
          </a:prstGeom>
        </p:spPr>
      </p:pic>
      <p:sp>
        <p:nvSpPr>
          <p:cNvPr id="2" name="Rectangle 1">
            <a:extLst>
              <a:ext uri="{FF2B5EF4-FFF2-40B4-BE49-F238E27FC236}">
                <a16:creationId xmlns:a16="http://schemas.microsoft.com/office/drawing/2014/main" id="{711BF424-CAEC-46D2-A6F8-B6422CBA0212}"/>
              </a:ext>
            </a:extLst>
          </p:cNvPr>
          <p:cNvSpPr/>
          <p:nvPr/>
        </p:nvSpPr>
        <p:spPr>
          <a:xfrm>
            <a:off x="0" y="1807976"/>
            <a:ext cx="9143999" cy="461665"/>
          </a:xfrm>
          <a:prstGeom prst="rect">
            <a:avLst/>
          </a:prstGeom>
        </p:spPr>
        <p:txBody>
          <a:bodyPr wrap="square">
            <a:spAutoFit/>
          </a:bodyPr>
          <a:lstStyle/>
          <a:p>
            <a:pPr algn="ctr"/>
            <a:r>
              <a:rPr lang="en-US" sz="2400" dirty="0">
                <a:solidFill>
                  <a:srgbClr val="9F313A"/>
                </a:solidFill>
              </a:rPr>
              <a:t>Countries where employers have the most difficulty filling roles</a:t>
            </a:r>
            <a:endParaRPr lang="en-US" sz="2400" dirty="0"/>
          </a:p>
        </p:txBody>
      </p:sp>
    </p:spTree>
    <p:extLst>
      <p:ext uri="{BB962C8B-B14F-4D97-AF65-F5344CB8AC3E}">
        <p14:creationId xmlns:p14="http://schemas.microsoft.com/office/powerpoint/2010/main" val="3622701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27E5E-2C62-4E8D-96A6-7BA8F17E87A3}"/>
              </a:ext>
            </a:extLst>
          </p:cNvPr>
          <p:cNvSpPr>
            <a:spLocks noGrp="1"/>
          </p:cNvSpPr>
          <p:nvPr>
            <p:ph type="title" idx="4294967295"/>
          </p:nvPr>
        </p:nvSpPr>
        <p:spPr>
          <a:xfrm>
            <a:off x="0" y="158648"/>
            <a:ext cx="9144000" cy="1325563"/>
          </a:xfrm>
        </p:spPr>
        <p:txBody>
          <a:bodyPr>
            <a:normAutofit/>
          </a:bodyPr>
          <a:lstStyle/>
          <a:p>
            <a:r>
              <a:rPr lang="en-CA" dirty="0"/>
              <a:t>Employers with difficulty filling jobs </a:t>
            </a:r>
            <a:br>
              <a:rPr lang="en-CA" dirty="0"/>
            </a:br>
            <a:endParaRPr lang="en-CA" dirty="0"/>
          </a:p>
        </p:txBody>
      </p:sp>
      <p:sp>
        <p:nvSpPr>
          <p:cNvPr id="5" name="Rectangle 4">
            <a:extLst>
              <a:ext uri="{FF2B5EF4-FFF2-40B4-BE49-F238E27FC236}">
                <a16:creationId xmlns:a16="http://schemas.microsoft.com/office/drawing/2014/main" id="{FABC37AF-3C8B-4A4A-8E8A-2A4A95D000F3}"/>
              </a:ext>
            </a:extLst>
          </p:cNvPr>
          <p:cNvSpPr/>
          <p:nvPr/>
        </p:nvSpPr>
        <p:spPr>
          <a:xfrm>
            <a:off x="293570" y="6457890"/>
            <a:ext cx="8084128" cy="400110"/>
          </a:xfrm>
          <a:prstGeom prst="rect">
            <a:avLst/>
          </a:prstGeom>
        </p:spPr>
        <p:txBody>
          <a:bodyPr wrap="square">
            <a:spAutoFit/>
          </a:bodyPr>
          <a:lstStyle/>
          <a:p>
            <a:r>
              <a:rPr lang="en-CA" sz="1000" dirty="0"/>
              <a:t>Source: ManpowerGroup Talent Shortage Survey, 2010 and 2016 </a:t>
            </a:r>
            <a:r>
              <a:rPr lang="en-CA" sz="1000" dirty="0">
                <a:hlinkClick r:id="rId2"/>
              </a:rPr>
              <a:t>https://economicgraph.linkedin.com/research/skills-gap-or-signalling-gap</a:t>
            </a:r>
            <a:r>
              <a:rPr lang="en-CA" sz="1000" dirty="0"/>
              <a:t> page 28</a:t>
            </a:r>
          </a:p>
          <a:p>
            <a:r>
              <a:rPr lang="en-CA" sz="1000" dirty="0"/>
              <a:t>  </a:t>
            </a:r>
          </a:p>
        </p:txBody>
      </p:sp>
      <p:grpSp>
        <p:nvGrpSpPr>
          <p:cNvPr id="7" name="Group 6">
            <a:extLst>
              <a:ext uri="{FF2B5EF4-FFF2-40B4-BE49-F238E27FC236}">
                <a16:creationId xmlns:a16="http://schemas.microsoft.com/office/drawing/2014/main" id="{50C80613-6EA8-4796-8062-DC3EE9916996}"/>
              </a:ext>
            </a:extLst>
          </p:cNvPr>
          <p:cNvGrpSpPr/>
          <p:nvPr/>
        </p:nvGrpSpPr>
        <p:grpSpPr>
          <a:xfrm>
            <a:off x="1042218" y="1740310"/>
            <a:ext cx="5594557" cy="4640826"/>
            <a:chOff x="1779638" y="1553497"/>
            <a:chExt cx="5594557" cy="4640826"/>
          </a:xfrm>
        </p:grpSpPr>
        <p:pic>
          <p:nvPicPr>
            <p:cNvPr id="4" name="Picture 3">
              <a:extLst>
                <a:ext uri="{FF2B5EF4-FFF2-40B4-BE49-F238E27FC236}">
                  <a16:creationId xmlns:a16="http://schemas.microsoft.com/office/drawing/2014/main" id="{D188E79B-A61A-478E-BBAC-E94CB71572A3}"/>
                </a:ext>
              </a:extLst>
            </p:cNvPr>
            <p:cNvPicPr>
              <a:picLocks noChangeAspect="1"/>
            </p:cNvPicPr>
            <p:nvPr/>
          </p:nvPicPr>
          <p:blipFill rotWithShape="1">
            <a:blip r:embed="rId3">
              <a:extLst>
                <a:ext uri="{28A0092B-C50C-407E-A947-70E740481C1C}">
                  <a14:useLocalDpi xmlns:a14="http://schemas.microsoft.com/office/drawing/2010/main" val="0"/>
                </a:ext>
              </a:extLst>
            </a:blip>
            <a:srcRect l="39107" t="6107" r="5091" b="9270"/>
            <a:stretch/>
          </p:blipFill>
          <p:spPr>
            <a:xfrm>
              <a:off x="2674369" y="1553497"/>
              <a:ext cx="4699826" cy="4640826"/>
            </a:xfrm>
            <a:prstGeom prst="rect">
              <a:avLst/>
            </a:prstGeom>
          </p:spPr>
        </p:pic>
        <p:pic>
          <p:nvPicPr>
            <p:cNvPr id="6" name="Picture 5">
              <a:extLst>
                <a:ext uri="{FF2B5EF4-FFF2-40B4-BE49-F238E27FC236}">
                  <a16:creationId xmlns:a16="http://schemas.microsoft.com/office/drawing/2014/main" id="{DE2F5606-F8B5-4A30-9844-1BD4B095D121}"/>
                </a:ext>
              </a:extLst>
            </p:cNvPr>
            <p:cNvPicPr>
              <a:picLocks noChangeAspect="1"/>
            </p:cNvPicPr>
            <p:nvPr/>
          </p:nvPicPr>
          <p:blipFill rotWithShape="1">
            <a:blip r:embed="rId3">
              <a:extLst>
                <a:ext uri="{28A0092B-C50C-407E-A947-70E740481C1C}">
                  <a14:useLocalDpi xmlns:a14="http://schemas.microsoft.com/office/drawing/2010/main" val="0"/>
                </a:ext>
              </a:extLst>
            </a:blip>
            <a:srcRect l="6982" t="6107" r="78644" b="9270"/>
            <a:stretch/>
          </p:blipFill>
          <p:spPr>
            <a:xfrm>
              <a:off x="1779638" y="1553497"/>
              <a:ext cx="1210673" cy="4640826"/>
            </a:xfrm>
            <a:prstGeom prst="rect">
              <a:avLst/>
            </a:prstGeom>
          </p:spPr>
        </p:pic>
      </p:grpSp>
      <p:sp>
        <p:nvSpPr>
          <p:cNvPr id="8" name="Rectangle 7">
            <a:extLst>
              <a:ext uri="{FF2B5EF4-FFF2-40B4-BE49-F238E27FC236}">
                <a16:creationId xmlns:a16="http://schemas.microsoft.com/office/drawing/2014/main" id="{E4BEE41B-A0CF-4FEB-9F70-E37E767DB2C8}"/>
              </a:ext>
            </a:extLst>
          </p:cNvPr>
          <p:cNvSpPr/>
          <p:nvPr/>
        </p:nvSpPr>
        <p:spPr>
          <a:xfrm>
            <a:off x="6159710" y="1767442"/>
            <a:ext cx="2743592" cy="1200329"/>
          </a:xfrm>
          <a:prstGeom prst="rect">
            <a:avLst/>
          </a:prstGeom>
          <a:solidFill>
            <a:schemeClr val="bg1"/>
          </a:solidFill>
        </p:spPr>
        <p:txBody>
          <a:bodyPr wrap="square">
            <a:spAutoFit/>
          </a:bodyPr>
          <a:lstStyle/>
          <a:p>
            <a:r>
              <a:rPr lang="en-CA" sz="3600" b="1" dirty="0">
                <a:solidFill>
                  <a:schemeClr val="accent1"/>
                </a:solidFill>
              </a:rPr>
              <a:t>India</a:t>
            </a:r>
            <a:endParaRPr lang="en-CA" sz="3600" b="1" dirty="0"/>
          </a:p>
          <a:p>
            <a:r>
              <a:rPr lang="en-CA" sz="3600" b="1" dirty="0">
                <a:solidFill>
                  <a:schemeClr val="accent4">
                    <a:lumMod val="75000"/>
                  </a:schemeClr>
                </a:solidFill>
              </a:rPr>
              <a:t>South Africa</a:t>
            </a:r>
            <a:endParaRPr lang="en-US" sz="3600" b="1" dirty="0">
              <a:solidFill>
                <a:schemeClr val="accent4">
                  <a:lumMod val="75000"/>
                </a:schemeClr>
              </a:solidFill>
            </a:endParaRPr>
          </a:p>
        </p:txBody>
      </p:sp>
    </p:spTree>
    <p:extLst>
      <p:ext uri="{BB962C8B-B14F-4D97-AF65-F5344CB8AC3E}">
        <p14:creationId xmlns:p14="http://schemas.microsoft.com/office/powerpoint/2010/main" val="3593901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F13B345-6736-44B6-AE52-8C04CCFAF8BD}"/>
              </a:ext>
            </a:extLst>
          </p:cNvPr>
          <p:cNvSpPr>
            <a:spLocks noGrp="1"/>
          </p:cNvSpPr>
          <p:nvPr>
            <p:ph type="title"/>
          </p:nvPr>
        </p:nvSpPr>
        <p:spPr/>
        <p:txBody>
          <a:bodyPr/>
          <a:lstStyle/>
          <a:p>
            <a:r>
              <a:rPr lang="en-US"/>
              <a:t>Impact of Technology</a:t>
            </a:r>
            <a:endParaRPr lang="en-US" dirty="0"/>
          </a:p>
        </p:txBody>
      </p:sp>
      <p:sp>
        <p:nvSpPr>
          <p:cNvPr id="8" name="Content Placeholder 7">
            <a:extLst>
              <a:ext uri="{FF2B5EF4-FFF2-40B4-BE49-F238E27FC236}">
                <a16:creationId xmlns:a16="http://schemas.microsoft.com/office/drawing/2014/main" id="{DFF0565B-36A5-42C4-8CF6-6B2AD6CFA480}"/>
              </a:ext>
            </a:extLst>
          </p:cNvPr>
          <p:cNvSpPr>
            <a:spLocks noGrp="1"/>
          </p:cNvSpPr>
          <p:nvPr>
            <p:ph idx="1"/>
          </p:nvPr>
        </p:nvSpPr>
        <p:spPr>
          <a:xfrm>
            <a:off x="628650" y="1690689"/>
            <a:ext cx="5386070" cy="4798695"/>
          </a:xfrm>
        </p:spPr>
        <p:txBody>
          <a:bodyPr>
            <a:normAutofit/>
          </a:bodyPr>
          <a:lstStyle/>
          <a:p>
            <a:pPr marL="0" indent="0">
              <a:buNone/>
            </a:pPr>
            <a:r>
              <a:rPr lang="en-US" sz="3600" i="1" dirty="0"/>
              <a:t>The effect of today’s technology on tomorrow’s jobs will be immense</a:t>
            </a:r>
          </a:p>
          <a:p>
            <a:pPr marL="0" indent="0" algn="r">
              <a:buNone/>
            </a:pPr>
            <a:r>
              <a:rPr lang="en-US" dirty="0"/>
              <a:t>- The Economist </a:t>
            </a:r>
          </a:p>
          <a:p>
            <a:pPr marL="0" indent="0">
              <a:buNone/>
            </a:pPr>
            <a:endParaRPr lang="en-US" dirty="0"/>
          </a:p>
          <a:p>
            <a:pPr marL="0" indent="0">
              <a:buNone/>
            </a:pPr>
            <a:r>
              <a:rPr lang="en-US" sz="3600" i="1" dirty="0"/>
              <a:t>47% of today’s jobs could be automated in the next 20 years</a:t>
            </a:r>
          </a:p>
          <a:p>
            <a:pPr marL="0" indent="0" algn="r">
              <a:buNone/>
            </a:pPr>
            <a:r>
              <a:rPr lang="en-US" dirty="0"/>
              <a:t>- Oxford University Study </a:t>
            </a:r>
          </a:p>
          <a:p>
            <a:pPr marL="0" indent="0">
              <a:buNone/>
            </a:pPr>
            <a:endParaRPr lang="en-US" dirty="0"/>
          </a:p>
          <a:p>
            <a:pPr marL="0" indent="0">
              <a:buNone/>
            </a:pPr>
            <a:endParaRPr lang="en-US" dirty="0"/>
          </a:p>
          <a:p>
            <a:pPr marL="0" indent="0">
              <a:buNone/>
            </a:pPr>
            <a:endParaRPr lang="en-CA" dirty="0"/>
          </a:p>
        </p:txBody>
      </p:sp>
      <p:pic>
        <p:nvPicPr>
          <p:cNvPr id="4" name="Picture 3">
            <a:extLst>
              <a:ext uri="{FF2B5EF4-FFF2-40B4-BE49-F238E27FC236}">
                <a16:creationId xmlns:a16="http://schemas.microsoft.com/office/drawing/2014/main" id="{FE277D82-3A0F-47FC-9CDC-10E2EFC2DE8D}"/>
              </a:ext>
            </a:extLst>
          </p:cNvPr>
          <p:cNvPicPr>
            <a:picLocks noChangeAspect="1"/>
          </p:cNvPicPr>
          <p:nvPr/>
        </p:nvPicPr>
        <p:blipFill>
          <a:blip r:embed="rId3"/>
          <a:stretch>
            <a:fillRect/>
          </a:stretch>
        </p:blipFill>
        <p:spPr>
          <a:xfrm>
            <a:off x="6415162" y="1764665"/>
            <a:ext cx="2728838" cy="3531080"/>
          </a:xfrm>
          <a:prstGeom prst="rect">
            <a:avLst/>
          </a:prstGeom>
        </p:spPr>
      </p:pic>
    </p:spTree>
    <p:extLst>
      <p:ext uri="{BB962C8B-B14F-4D97-AF65-F5344CB8AC3E}">
        <p14:creationId xmlns:p14="http://schemas.microsoft.com/office/powerpoint/2010/main" val="2697492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535B7F9-A292-4F24-A1D9-4B0D1C9ABC84}"/>
              </a:ext>
            </a:extLst>
          </p:cNvPr>
          <p:cNvSpPr>
            <a:spLocks noGrp="1"/>
          </p:cNvSpPr>
          <p:nvPr>
            <p:ph type="title"/>
          </p:nvPr>
        </p:nvSpPr>
        <p:spPr/>
        <p:txBody>
          <a:bodyPr/>
          <a:lstStyle/>
          <a:p>
            <a:r>
              <a:rPr lang="en-US" dirty="0"/>
              <a:t>Re-educating Rita</a:t>
            </a:r>
          </a:p>
        </p:txBody>
      </p:sp>
      <p:sp>
        <p:nvSpPr>
          <p:cNvPr id="2" name="Content Placeholder 1">
            <a:extLst>
              <a:ext uri="{FF2B5EF4-FFF2-40B4-BE49-F238E27FC236}">
                <a16:creationId xmlns:a16="http://schemas.microsoft.com/office/drawing/2014/main" id="{9648348B-4B01-425B-BC08-9109E62924A4}"/>
              </a:ext>
            </a:extLst>
          </p:cNvPr>
          <p:cNvSpPr>
            <a:spLocks noGrp="1"/>
          </p:cNvSpPr>
          <p:nvPr>
            <p:ph idx="1"/>
          </p:nvPr>
        </p:nvSpPr>
        <p:spPr>
          <a:xfrm>
            <a:off x="628650" y="1825624"/>
            <a:ext cx="5772150" cy="4859655"/>
          </a:xfrm>
        </p:spPr>
        <p:txBody>
          <a:bodyPr>
            <a:normAutofit/>
          </a:bodyPr>
          <a:lstStyle/>
          <a:p>
            <a:r>
              <a:rPr lang="en-US" sz="3200" dirty="0"/>
              <a:t>Technological progress, and artificial intelligence in particular, will require big changes in the way education is delivered…. </a:t>
            </a:r>
          </a:p>
          <a:p>
            <a:r>
              <a:rPr lang="en-US" sz="3200" dirty="0"/>
              <a:t>Automation could have a much bigger impact in developing economies …because much of what they provide is…embodied </a:t>
            </a:r>
            <a:r>
              <a:rPr lang="en-US" sz="3200" dirty="0" err="1"/>
              <a:t>labour</a:t>
            </a:r>
            <a:r>
              <a:rPr lang="en-US" sz="3200" dirty="0"/>
              <a:t>.</a:t>
            </a:r>
          </a:p>
        </p:txBody>
      </p:sp>
      <p:pic>
        <p:nvPicPr>
          <p:cNvPr id="5" name="Picture 4">
            <a:extLst>
              <a:ext uri="{FF2B5EF4-FFF2-40B4-BE49-F238E27FC236}">
                <a16:creationId xmlns:a16="http://schemas.microsoft.com/office/drawing/2014/main" id="{8037D6D9-02AD-4765-B51A-3FFBE0E5FA66}"/>
              </a:ext>
            </a:extLst>
          </p:cNvPr>
          <p:cNvPicPr>
            <a:picLocks noChangeAspect="1"/>
          </p:cNvPicPr>
          <p:nvPr/>
        </p:nvPicPr>
        <p:blipFill>
          <a:blip r:embed="rId3"/>
          <a:stretch>
            <a:fillRect/>
          </a:stretch>
        </p:blipFill>
        <p:spPr>
          <a:xfrm>
            <a:off x="6566810" y="1920581"/>
            <a:ext cx="2577190" cy="3401891"/>
          </a:xfrm>
          <a:prstGeom prst="rect">
            <a:avLst/>
          </a:prstGeom>
        </p:spPr>
      </p:pic>
    </p:spTree>
    <p:extLst>
      <p:ext uri="{BB962C8B-B14F-4D97-AF65-F5344CB8AC3E}">
        <p14:creationId xmlns:p14="http://schemas.microsoft.com/office/powerpoint/2010/main" val="786055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FC62FC4-80BC-4CE4-AA8A-96F2B44506E0}"/>
              </a:ext>
            </a:extLst>
          </p:cNvPr>
          <p:cNvSpPr>
            <a:spLocks noGrp="1"/>
          </p:cNvSpPr>
          <p:nvPr>
            <p:ph type="title" idx="4294967295"/>
          </p:nvPr>
        </p:nvSpPr>
        <p:spPr>
          <a:xfrm>
            <a:off x="0" y="411061"/>
            <a:ext cx="9144000" cy="914502"/>
          </a:xfrm>
        </p:spPr>
        <p:txBody>
          <a:bodyPr/>
          <a:lstStyle/>
          <a:p>
            <a:r>
              <a:rPr lang="en-US" dirty="0"/>
              <a:t>Skills in Demand</a:t>
            </a:r>
          </a:p>
        </p:txBody>
      </p:sp>
      <p:pic>
        <p:nvPicPr>
          <p:cNvPr id="4" name="Picture 3">
            <a:extLst>
              <a:ext uri="{FF2B5EF4-FFF2-40B4-BE49-F238E27FC236}">
                <a16:creationId xmlns:a16="http://schemas.microsoft.com/office/drawing/2014/main" id="{82A132C8-28BA-4405-9CE7-A674B40260CA}"/>
              </a:ext>
            </a:extLst>
          </p:cNvPr>
          <p:cNvPicPr>
            <a:picLocks noChangeAspect="1"/>
          </p:cNvPicPr>
          <p:nvPr/>
        </p:nvPicPr>
        <p:blipFill rotWithShape="1">
          <a:blip r:embed="rId3"/>
          <a:srcRect t="16308" r="2119"/>
          <a:stretch/>
        </p:blipFill>
        <p:spPr>
          <a:xfrm>
            <a:off x="-25460" y="1704975"/>
            <a:ext cx="9247726" cy="2838450"/>
          </a:xfrm>
          <a:prstGeom prst="rect">
            <a:avLst/>
          </a:prstGeom>
        </p:spPr>
      </p:pic>
      <p:sp>
        <p:nvSpPr>
          <p:cNvPr id="5" name="TextBox 4">
            <a:extLst>
              <a:ext uri="{FF2B5EF4-FFF2-40B4-BE49-F238E27FC236}">
                <a16:creationId xmlns:a16="http://schemas.microsoft.com/office/drawing/2014/main" id="{462BA4C4-9D45-4AF4-A519-B36C96241526}"/>
              </a:ext>
            </a:extLst>
          </p:cNvPr>
          <p:cNvSpPr txBox="1"/>
          <p:nvPr/>
        </p:nvSpPr>
        <p:spPr>
          <a:xfrm>
            <a:off x="112849" y="6334760"/>
            <a:ext cx="8229600" cy="261610"/>
          </a:xfrm>
          <a:prstGeom prst="rect">
            <a:avLst/>
          </a:prstGeom>
          <a:noFill/>
        </p:spPr>
        <p:txBody>
          <a:bodyPr wrap="square" rtlCol="0">
            <a:spAutoFit/>
          </a:bodyPr>
          <a:lstStyle/>
          <a:p>
            <a:r>
              <a:rPr lang="en-US" sz="1050" dirty="0"/>
              <a:t>Source: http://www.reimagine-education.com/wp-content/uploads/2018/01/RE_White-Paper_Global-Skills-Gap-Employability.pdf</a:t>
            </a:r>
          </a:p>
        </p:txBody>
      </p:sp>
    </p:spTree>
    <p:extLst>
      <p:ext uri="{BB962C8B-B14F-4D97-AF65-F5344CB8AC3E}">
        <p14:creationId xmlns:p14="http://schemas.microsoft.com/office/powerpoint/2010/main" val="3709763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5E735-C014-45A4-B9B4-2112090A43E0}"/>
              </a:ext>
            </a:extLst>
          </p:cNvPr>
          <p:cNvSpPr>
            <a:spLocks noGrp="1"/>
          </p:cNvSpPr>
          <p:nvPr>
            <p:ph type="title"/>
          </p:nvPr>
        </p:nvSpPr>
        <p:spPr/>
        <p:txBody>
          <a:bodyPr/>
          <a:lstStyle/>
          <a:p>
            <a:r>
              <a:rPr lang="en-US" sz="4800" dirty="0"/>
              <a:t>Human Resource Development</a:t>
            </a:r>
            <a:r>
              <a:rPr lang="en-US" dirty="0"/>
              <a:t> </a:t>
            </a:r>
            <a:br>
              <a:rPr lang="en-US" dirty="0"/>
            </a:br>
            <a:r>
              <a:rPr lang="en-US" dirty="0"/>
              <a:t>Asia</a:t>
            </a:r>
            <a:endParaRPr lang="en-CA" dirty="0"/>
          </a:p>
        </p:txBody>
      </p:sp>
    </p:spTree>
    <p:extLst>
      <p:ext uri="{BB962C8B-B14F-4D97-AF65-F5344CB8AC3E}">
        <p14:creationId xmlns:p14="http://schemas.microsoft.com/office/powerpoint/2010/main" val="2721848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06-CLS-01\Users\DTremblay\Desktop\CHOGM Vancouver 1987_3 copy.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0" y="254000"/>
            <a:ext cx="9144001" cy="4876801"/>
          </a:xfrm>
          <a:prstGeom prst="rect">
            <a:avLst/>
          </a:prstGeom>
          <a:noFill/>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15267" y="5310245"/>
            <a:ext cx="8628733" cy="885825"/>
          </a:xfrm>
        </p:spPr>
        <p:txBody>
          <a:bodyPr>
            <a:noAutofit/>
          </a:bodyPr>
          <a:lstStyle/>
          <a:p>
            <a:pPr algn="l"/>
            <a:r>
              <a:rPr lang="en-US" sz="2800" dirty="0"/>
              <a:t>Commonwealth Heads of Government Meeting</a:t>
            </a:r>
            <a:br>
              <a:rPr lang="en-US" sz="2400" dirty="0"/>
            </a:br>
            <a:r>
              <a:rPr lang="en-US" sz="2400" dirty="0"/>
              <a:t>Vancouver, 1987</a:t>
            </a:r>
          </a:p>
        </p:txBody>
      </p:sp>
    </p:spTree>
    <p:extLst>
      <p:ext uri="{BB962C8B-B14F-4D97-AF65-F5344CB8AC3E}">
        <p14:creationId xmlns:p14="http://schemas.microsoft.com/office/powerpoint/2010/main" val="991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84DF33-1D9F-4BE9-A06A-108718B7B544}"/>
              </a:ext>
            </a:extLst>
          </p:cNvPr>
          <p:cNvSpPr>
            <a:spLocks noGrp="1"/>
          </p:cNvSpPr>
          <p:nvPr>
            <p:ph type="title"/>
          </p:nvPr>
        </p:nvSpPr>
        <p:spPr/>
        <p:txBody>
          <a:bodyPr/>
          <a:lstStyle/>
          <a:p>
            <a:r>
              <a:rPr lang="en-US" dirty="0"/>
              <a:t>Link between GDP and work</a:t>
            </a:r>
          </a:p>
        </p:txBody>
      </p:sp>
      <p:sp>
        <p:nvSpPr>
          <p:cNvPr id="8" name="Content Placeholder 7">
            <a:extLst>
              <a:ext uri="{FF2B5EF4-FFF2-40B4-BE49-F238E27FC236}">
                <a16:creationId xmlns:a16="http://schemas.microsoft.com/office/drawing/2014/main" id="{EE2A2F3F-6D0B-45EC-8464-0D5A1C9115F0}"/>
              </a:ext>
            </a:extLst>
          </p:cNvPr>
          <p:cNvSpPr>
            <a:spLocks noGrp="1"/>
          </p:cNvSpPr>
          <p:nvPr>
            <p:ph idx="1"/>
          </p:nvPr>
        </p:nvSpPr>
        <p:spPr>
          <a:xfrm>
            <a:off x="628649" y="1825625"/>
            <a:ext cx="8070733" cy="4351338"/>
          </a:xfrm>
        </p:spPr>
        <p:txBody>
          <a:bodyPr/>
          <a:lstStyle/>
          <a:p>
            <a:r>
              <a:rPr lang="en-US"/>
              <a:t>Growth will slow down, except for India (7.4%) and China (6.6%), to 1.9% in Asia-Pacific</a:t>
            </a:r>
          </a:p>
          <a:p>
            <a:r>
              <a:rPr lang="en-US"/>
              <a:t>Labour market will also slow down</a:t>
            </a:r>
          </a:p>
          <a:p>
            <a:r>
              <a:rPr lang="en-US"/>
              <a:t>Employers find it harder to attract and retain workers</a:t>
            </a:r>
          </a:p>
          <a:p>
            <a:r>
              <a:rPr lang="en-US"/>
              <a:t>Increased vacancies due to gap between skills required by industry and produced by universities</a:t>
            </a:r>
          </a:p>
          <a:p>
            <a:endParaRPr lang="en-US" dirty="0"/>
          </a:p>
        </p:txBody>
      </p:sp>
      <p:sp>
        <p:nvSpPr>
          <p:cNvPr id="5" name="TextBox 4">
            <a:extLst>
              <a:ext uri="{FF2B5EF4-FFF2-40B4-BE49-F238E27FC236}">
                <a16:creationId xmlns:a16="http://schemas.microsoft.com/office/drawing/2014/main" id="{B68A5C35-1F91-420E-BE90-2821ED965D7F}"/>
              </a:ext>
            </a:extLst>
          </p:cNvPr>
          <p:cNvSpPr txBox="1"/>
          <p:nvPr/>
        </p:nvSpPr>
        <p:spPr>
          <a:xfrm>
            <a:off x="300006" y="6369763"/>
            <a:ext cx="8991600" cy="246221"/>
          </a:xfrm>
          <a:prstGeom prst="rect">
            <a:avLst/>
          </a:prstGeom>
          <a:noFill/>
        </p:spPr>
        <p:txBody>
          <a:bodyPr wrap="square" rtlCol="0">
            <a:spAutoFit/>
          </a:bodyPr>
          <a:lstStyle/>
          <a:p>
            <a:r>
              <a:rPr lang="en-CA" sz="1000" dirty="0"/>
              <a:t>Source: </a:t>
            </a:r>
            <a:r>
              <a:rPr lang="en-CA" sz="1000" dirty="0">
                <a:hlinkClick r:id="rId3"/>
              </a:rPr>
              <a:t>The Hays Global Skill Index 2018 - </a:t>
            </a:r>
            <a:r>
              <a:rPr lang="en-US" sz="1000" dirty="0">
                <a:hlinkClick r:id="rId3"/>
              </a:rPr>
              <a:t>Investing in the skills of tomorrow; Avoiding a </a:t>
            </a:r>
            <a:r>
              <a:rPr lang="en-US" sz="1000" dirty="0" err="1">
                <a:hlinkClick r:id="rId3"/>
              </a:rPr>
              <a:t>spiralling</a:t>
            </a:r>
            <a:r>
              <a:rPr lang="en-US" sz="1000" dirty="0">
                <a:hlinkClick r:id="rId3"/>
              </a:rPr>
              <a:t> skills crisis</a:t>
            </a:r>
            <a:r>
              <a:rPr lang="en-CA" sz="1000" dirty="0">
                <a:hlinkClick r:id="rId3"/>
              </a:rPr>
              <a:t> </a:t>
            </a:r>
            <a:endParaRPr lang="en-CA" sz="1000" dirty="0"/>
          </a:p>
        </p:txBody>
      </p:sp>
      <p:sp>
        <p:nvSpPr>
          <p:cNvPr id="2" name="TextBox 1">
            <a:extLst>
              <a:ext uri="{FF2B5EF4-FFF2-40B4-BE49-F238E27FC236}">
                <a16:creationId xmlns:a16="http://schemas.microsoft.com/office/drawing/2014/main" id="{25CDE484-C2FA-4AB0-8924-E297EAB73A4B}"/>
              </a:ext>
            </a:extLst>
          </p:cNvPr>
          <p:cNvSpPr txBox="1"/>
          <p:nvPr/>
        </p:nvSpPr>
        <p:spPr>
          <a:xfrm>
            <a:off x="1031240" y="1847338"/>
            <a:ext cx="4470400" cy="1732792"/>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855615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84DF33-1D9F-4BE9-A06A-108718B7B544}"/>
              </a:ext>
            </a:extLst>
          </p:cNvPr>
          <p:cNvSpPr>
            <a:spLocks noGrp="1"/>
          </p:cNvSpPr>
          <p:nvPr>
            <p:ph type="title"/>
          </p:nvPr>
        </p:nvSpPr>
        <p:spPr/>
        <p:txBody>
          <a:bodyPr/>
          <a:lstStyle/>
          <a:p>
            <a:r>
              <a:rPr lang="en-US" dirty="0"/>
              <a:t>Human Capital in Asia</a:t>
            </a:r>
          </a:p>
        </p:txBody>
      </p:sp>
      <p:sp>
        <p:nvSpPr>
          <p:cNvPr id="2" name="Content Placeholder 1">
            <a:extLst>
              <a:ext uri="{FF2B5EF4-FFF2-40B4-BE49-F238E27FC236}">
                <a16:creationId xmlns:a16="http://schemas.microsoft.com/office/drawing/2014/main" id="{E571D7E2-A5E5-4817-8A7F-9ED6EBC93612}"/>
              </a:ext>
            </a:extLst>
          </p:cNvPr>
          <p:cNvSpPr>
            <a:spLocks noGrp="1"/>
          </p:cNvSpPr>
          <p:nvPr>
            <p:ph idx="1"/>
          </p:nvPr>
        </p:nvSpPr>
        <p:spPr>
          <a:xfrm>
            <a:off x="628652" y="1690689"/>
            <a:ext cx="5663993" cy="4257827"/>
          </a:xfrm>
        </p:spPr>
        <p:txBody>
          <a:bodyPr>
            <a:normAutofit/>
          </a:bodyPr>
          <a:lstStyle/>
          <a:p>
            <a:r>
              <a:rPr lang="en-US" sz="2400" dirty="0"/>
              <a:t>Asian countries top World Bank “human capital index” – a measure of youth mortality, schooling and health. </a:t>
            </a:r>
          </a:p>
          <a:p>
            <a:r>
              <a:rPr lang="en-US" sz="2400" dirty="0"/>
              <a:t>Singapore tops: universal healthcare, education results and life expectancy figures. </a:t>
            </a:r>
          </a:p>
          <a:p>
            <a:r>
              <a:rPr lang="en-US" sz="2400" dirty="0"/>
              <a:t>Top five include South Korea, Japan, </a:t>
            </a:r>
            <a:br>
              <a:rPr lang="en-US" sz="2400" dirty="0"/>
            </a:br>
            <a:r>
              <a:rPr lang="en-US" sz="2400" dirty="0"/>
              <a:t>Hong Kong. </a:t>
            </a:r>
          </a:p>
          <a:p>
            <a:r>
              <a:rPr lang="en-US" sz="2400" dirty="0"/>
              <a:t>Increasing health and education investment could double lifetime earnings.</a:t>
            </a:r>
          </a:p>
          <a:p>
            <a:endParaRPr lang="en-US" sz="2400" dirty="0"/>
          </a:p>
        </p:txBody>
      </p:sp>
      <p:sp>
        <p:nvSpPr>
          <p:cNvPr id="5" name="TextBox 4">
            <a:extLst>
              <a:ext uri="{FF2B5EF4-FFF2-40B4-BE49-F238E27FC236}">
                <a16:creationId xmlns:a16="http://schemas.microsoft.com/office/drawing/2014/main" id="{B68A5C35-1F91-420E-BE90-2821ED965D7F}"/>
              </a:ext>
            </a:extLst>
          </p:cNvPr>
          <p:cNvSpPr txBox="1"/>
          <p:nvPr/>
        </p:nvSpPr>
        <p:spPr>
          <a:xfrm>
            <a:off x="360983" y="6362069"/>
            <a:ext cx="8991600" cy="246221"/>
          </a:xfrm>
          <a:prstGeom prst="rect">
            <a:avLst/>
          </a:prstGeom>
          <a:noFill/>
        </p:spPr>
        <p:txBody>
          <a:bodyPr wrap="square" rtlCol="0">
            <a:spAutoFit/>
          </a:bodyPr>
          <a:lstStyle/>
          <a:p>
            <a:r>
              <a:rPr lang="en-CA" sz="1000" dirty="0"/>
              <a:t>Source: </a:t>
            </a:r>
            <a:r>
              <a:rPr lang="en-CA" sz="1000" dirty="0">
                <a:hlinkClick r:id="rId3"/>
              </a:rPr>
              <a:t>The Guardian - </a:t>
            </a:r>
            <a:r>
              <a:rPr lang="en-US" sz="1000" dirty="0">
                <a:hlinkClick r:id="rId3"/>
              </a:rPr>
              <a:t>Asian countries dominate World Bank's new index of investment in 'human capital</a:t>
            </a:r>
            <a:endParaRPr lang="en-CA" sz="1000" dirty="0"/>
          </a:p>
        </p:txBody>
      </p:sp>
      <p:pic>
        <p:nvPicPr>
          <p:cNvPr id="4" name="Picture 3">
            <a:extLst>
              <a:ext uri="{FF2B5EF4-FFF2-40B4-BE49-F238E27FC236}">
                <a16:creationId xmlns:a16="http://schemas.microsoft.com/office/drawing/2014/main" id="{AAF0F43C-58C9-4902-9096-871E9BA61507}"/>
              </a:ext>
            </a:extLst>
          </p:cNvPr>
          <p:cNvPicPr>
            <a:picLocks noChangeAspect="1"/>
          </p:cNvPicPr>
          <p:nvPr/>
        </p:nvPicPr>
        <p:blipFill>
          <a:blip r:embed="rId4"/>
          <a:stretch>
            <a:fillRect/>
          </a:stretch>
        </p:blipFill>
        <p:spPr>
          <a:xfrm>
            <a:off x="6566810" y="1888167"/>
            <a:ext cx="2577190" cy="3466717"/>
          </a:xfrm>
          <a:prstGeom prst="rect">
            <a:avLst/>
          </a:prstGeom>
        </p:spPr>
      </p:pic>
    </p:spTree>
    <p:extLst>
      <p:ext uri="{BB962C8B-B14F-4D97-AF65-F5344CB8AC3E}">
        <p14:creationId xmlns:p14="http://schemas.microsoft.com/office/powerpoint/2010/main" val="73177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84DF33-1D9F-4BE9-A06A-108718B7B544}"/>
              </a:ext>
            </a:extLst>
          </p:cNvPr>
          <p:cNvSpPr>
            <a:spLocks noGrp="1"/>
          </p:cNvSpPr>
          <p:nvPr>
            <p:ph type="title"/>
          </p:nvPr>
        </p:nvSpPr>
        <p:spPr/>
        <p:txBody>
          <a:bodyPr/>
          <a:lstStyle/>
          <a:p>
            <a:r>
              <a:rPr lang="en-US" dirty="0"/>
              <a:t>East Asia</a:t>
            </a:r>
          </a:p>
        </p:txBody>
      </p:sp>
      <p:sp>
        <p:nvSpPr>
          <p:cNvPr id="7" name="Content Placeholder 6">
            <a:extLst>
              <a:ext uri="{FF2B5EF4-FFF2-40B4-BE49-F238E27FC236}">
                <a16:creationId xmlns:a16="http://schemas.microsoft.com/office/drawing/2014/main" id="{5208A7BE-A116-465C-B647-E9166772AC67}"/>
              </a:ext>
            </a:extLst>
          </p:cNvPr>
          <p:cNvSpPr>
            <a:spLocks noGrp="1"/>
          </p:cNvSpPr>
          <p:nvPr>
            <p:ph idx="1"/>
          </p:nvPr>
        </p:nvSpPr>
        <p:spPr>
          <a:xfrm>
            <a:off x="410537" y="1825625"/>
            <a:ext cx="5840362" cy="4351338"/>
          </a:xfrm>
        </p:spPr>
        <p:txBody>
          <a:bodyPr/>
          <a:lstStyle/>
          <a:p>
            <a:r>
              <a:rPr lang="en-US" dirty="0"/>
              <a:t>Singapore, Japan , Korea, Rep. strongholds of human capital success, </a:t>
            </a:r>
          </a:p>
          <a:p>
            <a:r>
              <a:rPr lang="en-US" dirty="0"/>
              <a:t>Vietnam , Indonesia have made remarkable progress in educational attainment </a:t>
            </a:r>
          </a:p>
          <a:p>
            <a:r>
              <a:rPr lang="en-US" dirty="0"/>
              <a:t>Malaysia has strong scores in Capacity, Development and Know-how. </a:t>
            </a:r>
          </a:p>
        </p:txBody>
      </p:sp>
      <p:sp>
        <p:nvSpPr>
          <p:cNvPr id="5" name="TextBox 4">
            <a:extLst>
              <a:ext uri="{FF2B5EF4-FFF2-40B4-BE49-F238E27FC236}">
                <a16:creationId xmlns:a16="http://schemas.microsoft.com/office/drawing/2014/main" id="{B68A5C35-1F91-420E-BE90-2821ED965D7F}"/>
              </a:ext>
            </a:extLst>
          </p:cNvPr>
          <p:cNvSpPr txBox="1"/>
          <p:nvPr/>
        </p:nvSpPr>
        <p:spPr>
          <a:xfrm>
            <a:off x="628650" y="6362069"/>
            <a:ext cx="8991600" cy="261610"/>
          </a:xfrm>
          <a:prstGeom prst="rect">
            <a:avLst/>
          </a:prstGeom>
          <a:noFill/>
        </p:spPr>
        <p:txBody>
          <a:bodyPr wrap="square" rtlCol="0">
            <a:spAutoFit/>
          </a:bodyPr>
          <a:lstStyle/>
          <a:p>
            <a:r>
              <a:rPr lang="en-CA" sz="1050" dirty="0"/>
              <a:t>Source: </a:t>
            </a:r>
            <a:r>
              <a:rPr lang="en-CA" sz="1050" dirty="0">
                <a:hlinkClick r:id="rId3"/>
              </a:rPr>
              <a:t>http://www3.weforum.org/docs/WEF_Global_Human_Capital_Report_2017.pdf</a:t>
            </a:r>
            <a:r>
              <a:rPr lang="en-CA" sz="1050" dirty="0"/>
              <a:t> </a:t>
            </a:r>
          </a:p>
        </p:txBody>
      </p:sp>
      <p:pic>
        <p:nvPicPr>
          <p:cNvPr id="2" name="Picture 1">
            <a:extLst>
              <a:ext uri="{FF2B5EF4-FFF2-40B4-BE49-F238E27FC236}">
                <a16:creationId xmlns:a16="http://schemas.microsoft.com/office/drawing/2014/main" id="{F8039828-867A-431E-BB1D-4AB7FC513264}"/>
              </a:ext>
            </a:extLst>
          </p:cNvPr>
          <p:cNvPicPr>
            <a:picLocks noChangeAspect="1"/>
          </p:cNvPicPr>
          <p:nvPr/>
        </p:nvPicPr>
        <p:blipFill>
          <a:blip r:embed="rId4"/>
          <a:stretch>
            <a:fillRect/>
          </a:stretch>
        </p:blipFill>
        <p:spPr>
          <a:xfrm>
            <a:off x="6469013" y="1825625"/>
            <a:ext cx="2674987" cy="3827574"/>
          </a:xfrm>
          <a:prstGeom prst="rect">
            <a:avLst/>
          </a:prstGeom>
        </p:spPr>
      </p:pic>
    </p:spTree>
    <p:extLst>
      <p:ext uri="{BB962C8B-B14F-4D97-AF65-F5344CB8AC3E}">
        <p14:creationId xmlns:p14="http://schemas.microsoft.com/office/powerpoint/2010/main" val="1426656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E89C6-6B73-4EC8-8E18-E522826F8ADB}"/>
              </a:ext>
            </a:extLst>
          </p:cNvPr>
          <p:cNvSpPr>
            <a:spLocks noGrp="1"/>
          </p:cNvSpPr>
          <p:nvPr>
            <p:ph type="title"/>
          </p:nvPr>
        </p:nvSpPr>
        <p:spPr/>
        <p:txBody>
          <a:bodyPr/>
          <a:lstStyle/>
          <a:p>
            <a:r>
              <a:rPr lang="en-US" dirty="0"/>
              <a:t>Future of Jobs</a:t>
            </a:r>
          </a:p>
        </p:txBody>
      </p:sp>
      <p:sp>
        <p:nvSpPr>
          <p:cNvPr id="3" name="Content Placeholder 2">
            <a:extLst>
              <a:ext uri="{FF2B5EF4-FFF2-40B4-BE49-F238E27FC236}">
                <a16:creationId xmlns:a16="http://schemas.microsoft.com/office/drawing/2014/main" id="{147E2043-EAE8-47B9-AB36-A978B20351C8}"/>
              </a:ext>
            </a:extLst>
          </p:cNvPr>
          <p:cNvSpPr>
            <a:spLocks noGrp="1"/>
          </p:cNvSpPr>
          <p:nvPr>
            <p:ph idx="1"/>
          </p:nvPr>
        </p:nvSpPr>
        <p:spPr>
          <a:xfrm>
            <a:off x="628650" y="2241755"/>
            <a:ext cx="5060950" cy="3935208"/>
          </a:xfrm>
        </p:spPr>
        <p:txBody>
          <a:bodyPr>
            <a:normAutofit/>
          </a:bodyPr>
          <a:lstStyle/>
          <a:p>
            <a:pPr marL="0" indent="0">
              <a:buNone/>
            </a:pPr>
            <a:r>
              <a:rPr lang="en-US" sz="3600" i="1" dirty="0"/>
              <a:t>Sixty-five per cent children entering primary school today will ultimately end up working in completely new job types that don’t yet exist </a:t>
            </a:r>
          </a:p>
        </p:txBody>
      </p:sp>
      <p:pic>
        <p:nvPicPr>
          <p:cNvPr id="4" name="Picture 3">
            <a:extLst>
              <a:ext uri="{FF2B5EF4-FFF2-40B4-BE49-F238E27FC236}">
                <a16:creationId xmlns:a16="http://schemas.microsoft.com/office/drawing/2014/main" id="{0AED5DD3-F844-4218-9F29-5AE31C38A820}"/>
              </a:ext>
            </a:extLst>
          </p:cNvPr>
          <p:cNvPicPr>
            <a:picLocks noChangeAspect="1"/>
          </p:cNvPicPr>
          <p:nvPr/>
        </p:nvPicPr>
        <p:blipFill>
          <a:blip r:embed="rId2"/>
          <a:stretch>
            <a:fillRect/>
          </a:stretch>
        </p:blipFill>
        <p:spPr>
          <a:xfrm>
            <a:off x="6195556" y="1690689"/>
            <a:ext cx="2948444" cy="4257576"/>
          </a:xfrm>
          <a:prstGeom prst="rect">
            <a:avLst/>
          </a:prstGeom>
        </p:spPr>
      </p:pic>
    </p:spTree>
    <p:extLst>
      <p:ext uri="{BB962C8B-B14F-4D97-AF65-F5344CB8AC3E}">
        <p14:creationId xmlns:p14="http://schemas.microsoft.com/office/powerpoint/2010/main" val="1010070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84DF33-1D9F-4BE9-A06A-108718B7B544}"/>
              </a:ext>
            </a:extLst>
          </p:cNvPr>
          <p:cNvSpPr>
            <a:spLocks noGrp="1"/>
          </p:cNvSpPr>
          <p:nvPr>
            <p:ph type="title" idx="4294967295"/>
          </p:nvPr>
        </p:nvSpPr>
        <p:spPr>
          <a:xfrm>
            <a:off x="0" y="365125"/>
            <a:ext cx="9144000" cy="1167014"/>
          </a:xfrm>
        </p:spPr>
        <p:txBody>
          <a:bodyPr/>
          <a:lstStyle/>
          <a:p>
            <a:r>
              <a:rPr lang="en-US" dirty="0"/>
              <a:t>Preparing people for the future of work</a:t>
            </a:r>
          </a:p>
        </p:txBody>
      </p:sp>
      <p:sp>
        <p:nvSpPr>
          <p:cNvPr id="5" name="TextBox 4">
            <a:extLst>
              <a:ext uri="{FF2B5EF4-FFF2-40B4-BE49-F238E27FC236}">
                <a16:creationId xmlns:a16="http://schemas.microsoft.com/office/drawing/2014/main" id="{B68A5C35-1F91-420E-BE90-2821ED965D7F}"/>
              </a:ext>
            </a:extLst>
          </p:cNvPr>
          <p:cNvSpPr txBox="1"/>
          <p:nvPr/>
        </p:nvSpPr>
        <p:spPr>
          <a:xfrm>
            <a:off x="338180" y="6369764"/>
            <a:ext cx="8991600" cy="246221"/>
          </a:xfrm>
          <a:prstGeom prst="rect">
            <a:avLst/>
          </a:prstGeom>
          <a:noFill/>
        </p:spPr>
        <p:txBody>
          <a:bodyPr wrap="square" rtlCol="0">
            <a:spAutoFit/>
          </a:bodyPr>
          <a:lstStyle/>
          <a:p>
            <a:r>
              <a:rPr lang="en-CA" sz="1000" dirty="0"/>
              <a:t>Source: </a:t>
            </a:r>
            <a:r>
              <a:rPr lang="en-CA" sz="1000" dirty="0">
                <a:hlinkClick r:id="rId3"/>
              </a:rPr>
              <a:t>http://www3.weforum.org/docs/WEF_Global_Human_Capital_Report_2017.pdf</a:t>
            </a:r>
            <a:r>
              <a:rPr lang="en-CA" sz="1000" dirty="0"/>
              <a:t> </a:t>
            </a:r>
          </a:p>
        </p:txBody>
      </p:sp>
      <p:pic>
        <p:nvPicPr>
          <p:cNvPr id="8" name="Picture 7">
            <a:extLst>
              <a:ext uri="{FF2B5EF4-FFF2-40B4-BE49-F238E27FC236}">
                <a16:creationId xmlns:a16="http://schemas.microsoft.com/office/drawing/2014/main" id="{8746EA0E-7F94-4299-BFFE-0CE9D7403182}"/>
              </a:ext>
            </a:extLst>
          </p:cNvPr>
          <p:cNvPicPr>
            <a:picLocks noChangeAspect="1"/>
          </p:cNvPicPr>
          <p:nvPr/>
        </p:nvPicPr>
        <p:blipFill rotWithShape="1">
          <a:blip r:embed="rId4"/>
          <a:srcRect l="17993" t="39985" r="7098" b="42498"/>
          <a:stretch/>
        </p:blipFill>
        <p:spPr>
          <a:xfrm>
            <a:off x="174171" y="2783817"/>
            <a:ext cx="8791520" cy="1146629"/>
          </a:xfrm>
          <a:prstGeom prst="rect">
            <a:avLst/>
          </a:prstGeom>
        </p:spPr>
      </p:pic>
      <p:sp>
        <p:nvSpPr>
          <p:cNvPr id="6" name="Rectangle 5">
            <a:extLst>
              <a:ext uri="{FF2B5EF4-FFF2-40B4-BE49-F238E27FC236}">
                <a16:creationId xmlns:a16="http://schemas.microsoft.com/office/drawing/2014/main" id="{12260486-A8D0-4DC9-AFD2-F7E0BD63F353}"/>
              </a:ext>
            </a:extLst>
          </p:cNvPr>
          <p:cNvSpPr/>
          <p:nvPr/>
        </p:nvSpPr>
        <p:spPr>
          <a:xfrm>
            <a:off x="338180" y="1952156"/>
            <a:ext cx="7720447" cy="523220"/>
          </a:xfrm>
          <a:prstGeom prst="rect">
            <a:avLst/>
          </a:prstGeom>
        </p:spPr>
        <p:txBody>
          <a:bodyPr wrap="none">
            <a:spAutoFit/>
          </a:bodyPr>
          <a:lstStyle/>
          <a:p>
            <a:r>
              <a:rPr lang="en-US" sz="2800" dirty="0"/>
              <a:t>Gap in human capital development, by region, 2017</a:t>
            </a:r>
          </a:p>
        </p:txBody>
      </p:sp>
      <p:pic>
        <p:nvPicPr>
          <p:cNvPr id="9" name="Picture 8">
            <a:extLst>
              <a:ext uri="{FF2B5EF4-FFF2-40B4-BE49-F238E27FC236}">
                <a16:creationId xmlns:a16="http://schemas.microsoft.com/office/drawing/2014/main" id="{5860D0C2-2E49-4B97-8CC1-9E828F28A10C}"/>
              </a:ext>
            </a:extLst>
          </p:cNvPr>
          <p:cNvPicPr>
            <a:picLocks noChangeAspect="1"/>
          </p:cNvPicPr>
          <p:nvPr/>
        </p:nvPicPr>
        <p:blipFill rotWithShape="1">
          <a:blip r:embed="rId4"/>
          <a:srcRect l="19391" t="74531" r="7098" b="17819"/>
          <a:stretch/>
        </p:blipFill>
        <p:spPr>
          <a:xfrm>
            <a:off x="338180" y="3975215"/>
            <a:ext cx="8627511" cy="500751"/>
          </a:xfrm>
          <a:prstGeom prst="rect">
            <a:avLst/>
          </a:prstGeom>
        </p:spPr>
      </p:pic>
    </p:spTree>
    <p:extLst>
      <p:ext uri="{BB962C8B-B14F-4D97-AF65-F5344CB8AC3E}">
        <p14:creationId xmlns:p14="http://schemas.microsoft.com/office/powerpoint/2010/main" val="313097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54EB1-8D0E-44F8-886B-C3FCD5EC381D}"/>
              </a:ext>
            </a:extLst>
          </p:cNvPr>
          <p:cNvSpPr>
            <a:spLocks noGrp="1"/>
          </p:cNvSpPr>
          <p:nvPr>
            <p:ph type="title"/>
          </p:nvPr>
        </p:nvSpPr>
        <p:spPr/>
        <p:txBody>
          <a:bodyPr/>
          <a:lstStyle/>
          <a:p>
            <a:r>
              <a:rPr lang="en-US" dirty="0"/>
              <a:t>What kind of HRD for Millennials?</a:t>
            </a:r>
          </a:p>
        </p:txBody>
      </p:sp>
      <p:sp>
        <p:nvSpPr>
          <p:cNvPr id="3" name="Content Placeholder 2">
            <a:extLst>
              <a:ext uri="{FF2B5EF4-FFF2-40B4-BE49-F238E27FC236}">
                <a16:creationId xmlns:a16="http://schemas.microsoft.com/office/drawing/2014/main" id="{B105C04B-5D88-45C1-B4BC-B51A4770691B}"/>
              </a:ext>
            </a:extLst>
          </p:cNvPr>
          <p:cNvSpPr>
            <a:spLocks noGrp="1"/>
          </p:cNvSpPr>
          <p:nvPr>
            <p:ph idx="1"/>
          </p:nvPr>
        </p:nvSpPr>
        <p:spPr>
          <a:xfrm>
            <a:off x="628650" y="1825625"/>
            <a:ext cx="5477182" cy="4351338"/>
          </a:xfrm>
        </p:spPr>
        <p:txBody>
          <a:bodyPr>
            <a:normAutofit/>
          </a:bodyPr>
          <a:lstStyle/>
          <a:p>
            <a:r>
              <a:rPr lang="en-US" b="1" dirty="0"/>
              <a:t>Purpose: </a:t>
            </a:r>
            <a:r>
              <a:rPr lang="en-US" dirty="0"/>
              <a:t>meaningful work that they can connect easily</a:t>
            </a:r>
          </a:p>
          <a:p>
            <a:r>
              <a:rPr lang="en-US" b="1" dirty="0"/>
              <a:t>Growth: </a:t>
            </a:r>
            <a:r>
              <a:rPr lang="en-US" dirty="0"/>
              <a:t>supporting environment</a:t>
            </a:r>
          </a:p>
          <a:p>
            <a:r>
              <a:rPr lang="en-US" b="1" dirty="0"/>
              <a:t>Well-being: </a:t>
            </a:r>
            <a:r>
              <a:rPr lang="en-US" dirty="0"/>
              <a:t>flexibility of when and where to work</a:t>
            </a:r>
          </a:p>
          <a:p>
            <a:r>
              <a:rPr lang="en-US" b="1" dirty="0"/>
              <a:t>Trust: </a:t>
            </a:r>
            <a:r>
              <a:rPr lang="en-US" dirty="0"/>
              <a:t>transparent leadership and open communication for employees to feel engaged and valued</a:t>
            </a:r>
          </a:p>
        </p:txBody>
      </p:sp>
      <p:sp>
        <p:nvSpPr>
          <p:cNvPr id="5" name="TextBox 4">
            <a:extLst>
              <a:ext uri="{FF2B5EF4-FFF2-40B4-BE49-F238E27FC236}">
                <a16:creationId xmlns:a16="http://schemas.microsoft.com/office/drawing/2014/main" id="{CB0E19F5-BC76-40B7-8533-AF84DF021A9F}"/>
              </a:ext>
            </a:extLst>
          </p:cNvPr>
          <p:cNvSpPr txBox="1"/>
          <p:nvPr/>
        </p:nvSpPr>
        <p:spPr>
          <a:xfrm>
            <a:off x="628650" y="6311899"/>
            <a:ext cx="7250545" cy="400110"/>
          </a:xfrm>
          <a:prstGeom prst="rect">
            <a:avLst/>
          </a:prstGeom>
          <a:noFill/>
        </p:spPr>
        <p:txBody>
          <a:bodyPr wrap="square" rtlCol="0">
            <a:spAutoFit/>
          </a:bodyPr>
          <a:lstStyle/>
          <a:p>
            <a:r>
              <a:rPr lang="en-US" sz="1000" dirty="0"/>
              <a:t>Source: https://www.ey.com/Publication/vwLUAssets/EY-global-generations-a-global-study-on-work-life-challenges-across-generations/$FILE/EY-global-generations-a-global-study-on-work-life-challenges-across-generations.pdf</a:t>
            </a:r>
          </a:p>
        </p:txBody>
      </p:sp>
      <p:pic>
        <p:nvPicPr>
          <p:cNvPr id="6" name="Picture 5">
            <a:extLst>
              <a:ext uri="{FF2B5EF4-FFF2-40B4-BE49-F238E27FC236}">
                <a16:creationId xmlns:a16="http://schemas.microsoft.com/office/drawing/2014/main" id="{994C3435-C504-4E4E-B807-E1DCEFB48E6C}"/>
              </a:ext>
            </a:extLst>
          </p:cNvPr>
          <p:cNvPicPr>
            <a:picLocks noChangeAspect="1"/>
          </p:cNvPicPr>
          <p:nvPr/>
        </p:nvPicPr>
        <p:blipFill>
          <a:blip r:embed="rId3"/>
          <a:stretch>
            <a:fillRect/>
          </a:stretch>
        </p:blipFill>
        <p:spPr>
          <a:xfrm>
            <a:off x="6469013" y="1825624"/>
            <a:ext cx="2675703" cy="3827575"/>
          </a:xfrm>
          <a:prstGeom prst="rect">
            <a:avLst/>
          </a:prstGeom>
        </p:spPr>
      </p:pic>
    </p:spTree>
    <p:extLst>
      <p:ext uri="{BB962C8B-B14F-4D97-AF65-F5344CB8AC3E}">
        <p14:creationId xmlns:p14="http://schemas.microsoft.com/office/powerpoint/2010/main" val="3877953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84DF33-1D9F-4BE9-A06A-108718B7B544}"/>
              </a:ext>
            </a:extLst>
          </p:cNvPr>
          <p:cNvSpPr>
            <a:spLocks noGrp="1"/>
          </p:cNvSpPr>
          <p:nvPr>
            <p:ph type="title"/>
          </p:nvPr>
        </p:nvSpPr>
        <p:spPr/>
        <p:txBody>
          <a:bodyPr/>
          <a:lstStyle/>
          <a:p>
            <a:r>
              <a:rPr lang="en-US"/>
              <a:t>Strategic Human Resource Development</a:t>
            </a:r>
            <a:endParaRPr lang="en-US" dirty="0"/>
          </a:p>
        </p:txBody>
      </p:sp>
      <p:sp>
        <p:nvSpPr>
          <p:cNvPr id="7" name="Content Placeholder 6">
            <a:extLst>
              <a:ext uri="{FF2B5EF4-FFF2-40B4-BE49-F238E27FC236}">
                <a16:creationId xmlns:a16="http://schemas.microsoft.com/office/drawing/2014/main" id="{A479BF72-87A8-4DD1-9989-A17FE86DD99D}"/>
              </a:ext>
            </a:extLst>
          </p:cNvPr>
          <p:cNvSpPr>
            <a:spLocks noGrp="1"/>
          </p:cNvSpPr>
          <p:nvPr>
            <p:ph idx="1"/>
          </p:nvPr>
        </p:nvSpPr>
        <p:spPr/>
        <p:txBody>
          <a:bodyPr/>
          <a:lstStyle/>
          <a:p>
            <a:r>
              <a:rPr lang="en-US" dirty="0"/>
              <a:t>People focused approach for national development</a:t>
            </a:r>
          </a:p>
          <a:p>
            <a:r>
              <a:rPr lang="en-US" dirty="0"/>
              <a:t>Human resources viewed as capital needed for economic growth</a:t>
            </a:r>
          </a:p>
          <a:p>
            <a:r>
              <a:rPr lang="en-US" dirty="0"/>
              <a:t>Proactive system to prepare people for change</a:t>
            </a:r>
          </a:p>
          <a:p>
            <a:r>
              <a:rPr lang="en-US" dirty="0"/>
              <a:t>Preparing people for the future</a:t>
            </a:r>
          </a:p>
          <a:p>
            <a:endParaRPr lang="en-US" dirty="0"/>
          </a:p>
        </p:txBody>
      </p:sp>
      <p:sp>
        <p:nvSpPr>
          <p:cNvPr id="5" name="TextBox 4">
            <a:extLst>
              <a:ext uri="{FF2B5EF4-FFF2-40B4-BE49-F238E27FC236}">
                <a16:creationId xmlns:a16="http://schemas.microsoft.com/office/drawing/2014/main" id="{B68A5C35-1F91-420E-BE90-2821ED965D7F}"/>
              </a:ext>
            </a:extLst>
          </p:cNvPr>
          <p:cNvSpPr txBox="1"/>
          <p:nvPr/>
        </p:nvSpPr>
        <p:spPr>
          <a:xfrm>
            <a:off x="360984" y="6457890"/>
            <a:ext cx="8991600" cy="400110"/>
          </a:xfrm>
          <a:prstGeom prst="rect">
            <a:avLst/>
          </a:prstGeom>
          <a:noFill/>
        </p:spPr>
        <p:txBody>
          <a:bodyPr wrap="square" rtlCol="0">
            <a:spAutoFit/>
          </a:bodyPr>
          <a:lstStyle/>
          <a:p>
            <a:r>
              <a:rPr lang="en-CA" sz="1000" dirty="0"/>
              <a:t>Source: </a:t>
            </a:r>
            <a:r>
              <a:rPr lang="en-CA" sz="1000" dirty="0">
                <a:hlinkClick r:id="rId3"/>
              </a:rPr>
              <a:t>https://www.researchgate.net/publication/243999843_The_emergence_of_strategic_human_resource_development</a:t>
            </a:r>
            <a:endParaRPr lang="en-CA" sz="1000" dirty="0"/>
          </a:p>
          <a:p>
            <a:endParaRPr lang="en-CA" sz="1000" dirty="0"/>
          </a:p>
        </p:txBody>
      </p:sp>
    </p:spTree>
    <p:extLst>
      <p:ext uri="{BB962C8B-B14F-4D97-AF65-F5344CB8AC3E}">
        <p14:creationId xmlns:p14="http://schemas.microsoft.com/office/powerpoint/2010/main" val="3801562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84DF33-1D9F-4BE9-A06A-108718B7B544}"/>
              </a:ext>
            </a:extLst>
          </p:cNvPr>
          <p:cNvSpPr>
            <a:spLocks noGrp="1"/>
          </p:cNvSpPr>
          <p:nvPr>
            <p:ph type="title"/>
          </p:nvPr>
        </p:nvSpPr>
        <p:spPr/>
        <p:txBody>
          <a:bodyPr/>
          <a:lstStyle/>
          <a:p>
            <a:r>
              <a:rPr lang="en-US" dirty="0"/>
              <a:t>From Human Resource to Human Capital</a:t>
            </a:r>
          </a:p>
        </p:txBody>
      </p:sp>
      <p:sp>
        <p:nvSpPr>
          <p:cNvPr id="9" name="Text Placeholder 8">
            <a:extLst>
              <a:ext uri="{FF2B5EF4-FFF2-40B4-BE49-F238E27FC236}">
                <a16:creationId xmlns:a16="http://schemas.microsoft.com/office/drawing/2014/main" id="{630DA70A-0BB8-4809-8248-5DD8A50AF56E}"/>
              </a:ext>
            </a:extLst>
          </p:cNvPr>
          <p:cNvSpPr>
            <a:spLocks noGrp="1"/>
          </p:cNvSpPr>
          <p:nvPr>
            <p:ph type="body" idx="1"/>
          </p:nvPr>
        </p:nvSpPr>
        <p:spPr/>
        <p:txBody>
          <a:bodyPr/>
          <a:lstStyle/>
          <a:p>
            <a:r>
              <a:rPr lang="en-US" dirty="0"/>
              <a:t>Production Economy</a:t>
            </a:r>
          </a:p>
        </p:txBody>
      </p:sp>
      <p:sp>
        <p:nvSpPr>
          <p:cNvPr id="7" name="Content Placeholder 6">
            <a:extLst>
              <a:ext uri="{FF2B5EF4-FFF2-40B4-BE49-F238E27FC236}">
                <a16:creationId xmlns:a16="http://schemas.microsoft.com/office/drawing/2014/main" id="{EE27378F-B63A-4EE7-9122-FB79542A3C9A}"/>
              </a:ext>
            </a:extLst>
          </p:cNvPr>
          <p:cNvSpPr>
            <a:spLocks noGrp="1"/>
          </p:cNvSpPr>
          <p:nvPr>
            <p:ph sz="half" idx="2"/>
          </p:nvPr>
        </p:nvSpPr>
        <p:spPr/>
        <p:txBody>
          <a:bodyPr/>
          <a:lstStyle/>
          <a:p>
            <a:r>
              <a:rPr lang="en-US" dirty="0"/>
              <a:t>Human resource as tools or facility</a:t>
            </a:r>
          </a:p>
          <a:p>
            <a:r>
              <a:rPr lang="en-US" dirty="0"/>
              <a:t>Development of skills through training</a:t>
            </a:r>
          </a:p>
          <a:p>
            <a:r>
              <a:rPr lang="en-US" dirty="0"/>
              <a:t>Focus is on optimizing use</a:t>
            </a:r>
          </a:p>
          <a:p>
            <a:r>
              <a:rPr lang="en-US" dirty="0"/>
              <a:t>Reactive</a:t>
            </a:r>
          </a:p>
          <a:p>
            <a:endParaRPr lang="en-US" dirty="0"/>
          </a:p>
        </p:txBody>
      </p:sp>
      <p:sp>
        <p:nvSpPr>
          <p:cNvPr id="10" name="Text Placeholder 9">
            <a:extLst>
              <a:ext uri="{FF2B5EF4-FFF2-40B4-BE49-F238E27FC236}">
                <a16:creationId xmlns:a16="http://schemas.microsoft.com/office/drawing/2014/main" id="{7A833812-9528-4D67-99A8-3FF77F3199E0}"/>
              </a:ext>
            </a:extLst>
          </p:cNvPr>
          <p:cNvSpPr>
            <a:spLocks noGrp="1"/>
          </p:cNvSpPr>
          <p:nvPr>
            <p:ph type="body" sz="quarter" idx="3"/>
          </p:nvPr>
        </p:nvSpPr>
        <p:spPr/>
        <p:txBody>
          <a:bodyPr/>
          <a:lstStyle/>
          <a:p>
            <a:r>
              <a:rPr lang="en-US" dirty="0"/>
              <a:t>Knowledge Economy</a:t>
            </a:r>
          </a:p>
        </p:txBody>
      </p:sp>
      <p:sp>
        <p:nvSpPr>
          <p:cNvPr id="11" name="Content Placeholder 10">
            <a:extLst>
              <a:ext uri="{FF2B5EF4-FFF2-40B4-BE49-F238E27FC236}">
                <a16:creationId xmlns:a16="http://schemas.microsoft.com/office/drawing/2014/main" id="{ED7B28FE-51E4-4AAF-AD0E-398FCE7548DD}"/>
              </a:ext>
            </a:extLst>
          </p:cNvPr>
          <p:cNvSpPr>
            <a:spLocks noGrp="1"/>
          </p:cNvSpPr>
          <p:nvPr>
            <p:ph sz="quarter" idx="4"/>
          </p:nvPr>
        </p:nvSpPr>
        <p:spPr/>
        <p:txBody>
          <a:bodyPr/>
          <a:lstStyle/>
          <a:p>
            <a:r>
              <a:rPr lang="en-US" dirty="0"/>
              <a:t>Human resource as value creation</a:t>
            </a:r>
          </a:p>
          <a:p>
            <a:r>
              <a:rPr lang="en-US" dirty="0"/>
              <a:t>Investing in people to create capital</a:t>
            </a:r>
          </a:p>
          <a:p>
            <a:r>
              <a:rPr lang="en-US" dirty="0"/>
              <a:t>Focus is on increasing ‘worth’</a:t>
            </a:r>
          </a:p>
          <a:p>
            <a:r>
              <a:rPr lang="en-US" dirty="0"/>
              <a:t>Proactive</a:t>
            </a:r>
          </a:p>
        </p:txBody>
      </p:sp>
    </p:spTree>
    <p:extLst>
      <p:ext uri="{BB962C8B-B14F-4D97-AF65-F5344CB8AC3E}">
        <p14:creationId xmlns:p14="http://schemas.microsoft.com/office/powerpoint/2010/main" val="3076102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290D7-DE5B-4CCF-92B5-96087CA7D5B2}"/>
              </a:ext>
            </a:extLst>
          </p:cNvPr>
          <p:cNvSpPr>
            <a:spLocks noGrp="1"/>
          </p:cNvSpPr>
          <p:nvPr>
            <p:ph type="title"/>
          </p:nvPr>
        </p:nvSpPr>
        <p:spPr>
          <a:xfrm>
            <a:off x="835127" y="434132"/>
            <a:ext cx="7650111" cy="1232960"/>
          </a:xfrm>
        </p:spPr>
        <p:txBody>
          <a:bodyPr>
            <a:normAutofit fontScale="90000"/>
          </a:bodyPr>
          <a:lstStyle/>
          <a:p>
            <a:r>
              <a:rPr lang="en-CA" sz="4400" dirty="0"/>
              <a:t>“The Future Of Your Career Depends On Lifelong Learning”</a:t>
            </a:r>
            <a:br>
              <a:rPr lang="en-CA" dirty="0"/>
            </a:br>
            <a:endParaRPr lang="en-CA" sz="1600" dirty="0"/>
          </a:p>
        </p:txBody>
      </p:sp>
      <p:sp>
        <p:nvSpPr>
          <p:cNvPr id="3" name="Content Placeholder 2">
            <a:extLst>
              <a:ext uri="{FF2B5EF4-FFF2-40B4-BE49-F238E27FC236}">
                <a16:creationId xmlns:a16="http://schemas.microsoft.com/office/drawing/2014/main" id="{B8B3BE0B-9645-44ED-88E8-DE11C1F431CD}"/>
              </a:ext>
            </a:extLst>
          </p:cNvPr>
          <p:cNvSpPr>
            <a:spLocks noGrp="1"/>
          </p:cNvSpPr>
          <p:nvPr>
            <p:ph idx="1"/>
          </p:nvPr>
        </p:nvSpPr>
        <p:spPr>
          <a:xfrm>
            <a:off x="611872" y="2909987"/>
            <a:ext cx="8358034" cy="3418554"/>
          </a:xfrm>
        </p:spPr>
        <p:txBody>
          <a:bodyPr>
            <a:normAutofit/>
          </a:bodyPr>
          <a:lstStyle/>
          <a:p>
            <a:pPr marL="0" indent="0">
              <a:buNone/>
            </a:pPr>
            <a:r>
              <a:rPr lang="en-CA" sz="4000" i="1" dirty="0"/>
              <a:t>“Average human knowledge is doubling every 13 months, and IBM predicts that in the next couple of years, the volume of information will double every 11 hours.”</a:t>
            </a:r>
          </a:p>
        </p:txBody>
      </p:sp>
      <p:sp>
        <p:nvSpPr>
          <p:cNvPr id="5" name="Rectangle 4">
            <a:extLst>
              <a:ext uri="{FF2B5EF4-FFF2-40B4-BE49-F238E27FC236}">
                <a16:creationId xmlns:a16="http://schemas.microsoft.com/office/drawing/2014/main" id="{B34EE16E-27A3-4A3D-8455-9CD5F8ACAD07}"/>
              </a:ext>
            </a:extLst>
          </p:cNvPr>
          <p:cNvSpPr/>
          <p:nvPr/>
        </p:nvSpPr>
        <p:spPr>
          <a:xfrm>
            <a:off x="4437776" y="1864289"/>
            <a:ext cx="4706224" cy="662781"/>
          </a:xfrm>
          <a:prstGeom prst="rect">
            <a:avLst/>
          </a:prstGeom>
          <a:solidFill>
            <a:srgbClr val="1817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59CA65E-47E7-4DA3-A59C-443B284E3BFA}"/>
              </a:ext>
            </a:extLst>
          </p:cNvPr>
          <p:cNvPicPr>
            <a:picLocks noChangeAspect="1"/>
          </p:cNvPicPr>
          <p:nvPr/>
        </p:nvPicPr>
        <p:blipFill>
          <a:blip r:embed="rId2"/>
          <a:stretch>
            <a:fillRect/>
          </a:stretch>
        </p:blipFill>
        <p:spPr>
          <a:xfrm>
            <a:off x="2477543" y="1864289"/>
            <a:ext cx="2976262" cy="662781"/>
          </a:xfrm>
          <a:prstGeom prst="rect">
            <a:avLst/>
          </a:prstGeom>
        </p:spPr>
      </p:pic>
      <p:sp>
        <p:nvSpPr>
          <p:cNvPr id="6" name="Rectangle 5">
            <a:extLst>
              <a:ext uri="{FF2B5EF4-FFF2-40B4-BE49-F238E27FC236}">
                <a16:creationId xmlns:a16="http://schemas.microsoft.com/office/drawing/2014/main" id="{5EF2D998-09AF-4FDA-9665-3CD1173B0FDC}"/>
              </a:ext>
            </a:extLst>
          </p:cNvPr>
          <p:cNvSpPr/>
          <p:nvPr/>
        </p:nvSpPr>
        <p:spPr>
          <a:xfrm>
            <a:off x="4328719" y="2011540"/>
            <a:ext cx="4563612" cy="553998"/>
          </a:xfrm>
          <a:prstGeom prst="rect">
            <a:avLst/>
          </a:prstGeom>
        </p:spPr>
        <p:txBody>
          <a:bodyPr wrap="square">
            <a:spAutoFit/>
          </a:bodyPr>
          <a:lstStyle/>
          <a:p>
            <a:r>
              <a:rPr lang="en-CA" sz="1000" dirty="0">
                <a:solidFill>
                  <a:schemeClr val="bg1"/>
                </a:solidFill>
              </a:rPr>
              <a:t>https://www.forbes.com/sites/schoolboard/2017/10/09/the-future-of-your-career-depends-on-lifelong-learning/#4f8aaada1bd7</a:t>
            </a:r>
            <a:br>
              <a:rPr lang="en-CA" sz="1000" b="1" dirty="0">
                <a:solidFill>
                  <a:schemeClr val="bg1"/>
                </a:solidFill>
              </a:rPr>
            </a:br>
            <a:endParaRPr lang="en-US" sz="1000" dirty="0">
              <a:solidFill>
                <a:schemeClr val="bg1"/>
              </a:solidFill>
            </a:endParaRPr>
          </a:p>
        </p:txBody>
      </p:sp>
    </p:spTree>
    <p:extLst>
      <p:ext uri="{BB962C8B-B14F-4D97-AF65-F5344CB8AC3E}">
        <p14:creationId xmlns:p14="http://schemas.microsoft.com/office/powerpoint/2010/main" val="2116802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BB8D1-AEDD-46A3-9157-8D78ED1FA58F}"/>
              </a:ext>
            </a:extLst>
          </p:cNvPr>
          <p:cNvSpPr>
            <a:spLocks noGrp="1"/>
          </p:cNvSpPr>
          <p:nvPr>
            <p:ph type="title" idx="4294967295"/>
          </p:nvPr>
        </p:nvSpPr>
        <p:spPr>
          <a:xfrm>
            <a:off x="0" y="0"/>
            <a:ext cx="2176463" cy="1325563"/>
          </a:xfrm>
        </p:spPr>
        <p:txBody>
          <a:bodyPr>
            <a:normAutofit/>
          </a:bodyPr>
          <a:lstStyle/>
          <a:p>
            <a:r>
              <a:rPr lang="en-CA" sz="4400" dirty="0"/>
              <a:t>In USA</a:t>
            </a:r>
          </a:p>
        </p:txBody>
      </p:sp>
      <p:sp>
        <p:nvSpPr>
          <p:cNvPr id="5" name="Rectangle 4">
            <a:extLst>
              <a:ext uri="{FF2B5EF4-FFF2-40B4-BE49-F238E27FC236}">
                <a16:creationId xmlns:a16="http://schemas.microsoft.com/office/drawing/2014/main" id="{8769B6A4-33FC-4BB6-BC39-762C6089F477}"/>
              </a:ext>
            </a:extLst>
          </p:cNvPr>
          <p:cNvSpPr/>
          <p:nvPr/>
        </p:nvSpPr>
        <p:spPr>
          <a:xfrm>
            <a:off x="433788" y="6483927"/>
            <a:ext cx="7733465" cy="246221"/>
          </a:xfrm>
          <a:prstGeom prst="rect">
            <a:avLst/>
          </a:prstGeom>
        </p:spPr>
        <p:txBody>
          <a:bodyPr wrap="square">
            <a:spAutoFit/>
          </a:bodyPr>
          <a:lstStyle/>
          <a:p>
            <a:r>
              <a:rPr lang="en-CA" sz="1000" dirty="0">
                <a:hlinkClick r:id="rId2"/>
              </a:rPr>
              <a:t>Source: http://www.pewsocialtrends.org/2016/10/06/the-state-of-american-jobs/st_2016-10-06_jobs-01/</a:t>
            </a:r>
            <a:r>
              <a:rPr lang="en-CA" sz="1000" dirty="0"/>
              <a:t> </a:t>
            </a:r>
          </a:p>
        </p:txBody>
      </p:sp>
      <p:pic>
        <p:nvPicPr>
          <p:cNvPr id="3" name="Picture 2">
            <a:extLst>
              <a:ext uri="{FF2B5EF4-FFF2-40B4-BE49-F238E27FC236}">
                <a16:creationId xmlns:a16="http://schemas.microsoft.com/office/drawing/2014/main" id="{2FE3F9F9-A7DF-4A40-93AB-3F4E92B14492}"/>
              </a:ext>
            </a:extLst>
          </p:cNvPr>
          <p:cNvPicPr>
            <a:picLocks noChangeAspect="1"/>
          </p:cNvPicPr>
          <p:nvPr/>
        </p:nvPicPr>
        <p:blipFill>
          <a:blip r:embed="rId3"/>
          <a:stretch>
            <a:fillRect/>
          </a:stretch>
        </p:blipFill>
        <p:spPr>
          <a:xfrm>
            <a:off x="2597340" y="919956"/>
            <a:ext cx="4968890" cy="5018087"/>
          </a:xfrm>
          <a:prstGeom prst="rect">
            <a:avLst/>
          </a:prstGeom>
        </p:spPr>
      </p:pic>
    </p:spTree>
    <p:extLst>
      <p:ext uri="{BB962C8B-B14F-4D97-AF65-F5344CB8AC3E}">
        <p14:creationId xmlns:p14="http://schemas.microsoft.com/office/powerpoint/2010/main" val="1316902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18601" y="1906294"/>
            <a:ext cx="2976553" cy="2478419"/>
          </a:xfrm>
          <a:prstGeom prst="roundRect">
            <a:avLst>
              <a:gd name="adj" fmla="val 8594"/>
            </a:avLst>
          </a:prstGeom>
          <a:solidFill>
            <a:srgbClr val="FFFFFF">
              <a:shade val="85000"/>
            </a:srgbClr>
          </a:solidFill>
          <a:ln>
            <a:noFill/>
          </a:ln>
          <a:effectLst/>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255"/>
          <a:stretch/>
        </p:blipFill>
        <p:spPr>
          <a:xfrm>
            <a:off x="0" y="1901520"/>
            <a:ext cx="2984889" cy="2490792"/>
          </a:xfrm>
          <a:prstGeom prst="roundRect">
            <a:avLst>
              <a:gd name="adj" fmla="val 8594"/>
            </a:avLst>
          </a:prstGeom>
          <a:solidFill>
            <a:srgbClr val="FFFFFF">
              <a:shade val="85000"/>
            </a:srgbClr>
          </a:solidFill>
          <a:ln>
            <a:noFill/>
          </a:ln>
          <a:effectLst/>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047275" y="1906294"/>
            <a:ext cx="3008448" cy="2486117"/>
          </a:xfrm>
          <a:prstGeom prst="roundRect">
            <a:avLst>
              <a:gd name="adj" fmla="val 8594"/>
            </a:avLst>
          </a:prstGeom>
          <a:solidFill>
            <a:srgbClr val="FFFFFF">
              <a:shade val="85000"/>
            </a:srgbClr>
          </a:solidFill>
          <a:ln>
            <a:noFill/>
          </a:ln>
          <a:effectLst/>
        </p:spPr>
      </p:pic>
      <p:sp>
        <p:nvSpPr>
          <p:cNvPr id="16" name="Rectangle 15"/>
          <p:cNvSpPr/>
          <p:nvPr/>
        </p:nvSpPr>
        <p:spPr>
          <a:xfrm>
            <a:off x="442737" y="4522562"/>
            <a:ext cx="8257427" cy="1569660"/>
          </a:xfrm>
          <a:prstGeom prst="rect">
            <a:avLst/>
          </a:prstGeom>
          <a:effectLst/>
        </p:spPr>
        <p:txBody>
          <a:bodyPr wrap="square">
            <a:spAutoFit/>
          </a:bodyPr>
          <a:lstStyle/>
          <a:p>
            <a:pPr algn="ctr"/>
            <a:r>
              <a:rPr lang="en-US" sz="3200" dirty="0">
                <a:solidFill>
                  <a:srgbClr val="290088"/>
                </a:solidFill>
                <a:latin typeface="HelveticaNeueLT Std" panose="020B0604020202020204" pitchFamily="34" charset="0"/>
              </a:rPr>
              <a:t>To help Commonwealth governments and institutions use technologies to improve and expand access to education and training</a:t>
            </a:r>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55660"/>
            <a:ext cx="9144000" cy="1845860"/>
          </a:xfrm>
          <a:prstGeom prst="rect">
            <a:avLst/>
          </a:prstGeom>
        </p:spPr>
      </p:pic>
    </p:spTree>
    <p:extLst>
      <p:ext uri="{BB962C8B-B14F-4D97-AF65-F5344CB8AC3E}">
        <p14:creationId xmlns:p14="http://schemas.microsoft.com/office/powerpoint/2010/main" val="2206326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131EE8-421A-4CCE-9AE9-91EC5A429460}"/>
              </a:ext>
            </a:extLst>
          </p:cNvPr>
          <p:cNvSpPr>
            <a:spLocks noGrp="1"/>
          </p:cNvSpPr>
          <p:nvPr>
            <p:ph type="title"/>
          </p:nvPr>
        </p:nvSpPr>
        <p:spPr>
          <a:xfrm>
            <a:off x="0" y="0"/>
            <a:ext cx="9144000" cy="6857999"/>
          </a:xfrm>
        </p:spPr>
        <p:txBody>
          <a:bodyPr/>
          <a:lstStyle/>
          <a:p>
            <a:r>
              <a:rPr lang="en-CA" dirty="0"/>
              <a:t>Lifelong Learning</a:t>
            </a:r>
          </a:p>
        </p:txBody>
      </p:sp>
    </p:spTree>
    <p:extLst>
      <p:ext uri="{BB962C8B-B14F-4D97-AF65-F5344CB8AC3E}">
        <p14:creationId xmlns:p14="http://schemas.microsoft.com/office/powerpoint/2010/main" val="903648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3DFDE7-F537-4F79-93BD-9E81683E81FE}"/>
              </a:ext>
            </a:extLst>
          </p:cNvPr>
          <p:cNvSpPr>
            <a:spLocks noGrp="1"/>
          </p:cNvSpPr>
          <p:nvPr>
            <p:ph type="title"/>
          </p:nvPr>
        </p:nvSpPr>
        <p:spPr/>
        <p:txBody>
          <a:bodyPr/>
          <a:lstStyle/>
          <a:p>
            <a:r>
              <a:rPr lang="en-US" dirty="0"/>
              <a:t>Lifelong Learning means</a:t>
            </a:r>
          </a:p>
        </p:txBody>
      </p:sp>
      <p:sp>
        <p:nvSpPr>
          <p:cNvPr id="4" name="Content Placeholder 3">
            <a:extLst>
              <a:ext uri="{FF2B5EF4-FFF2-40B4-BE49-F238E27FC236}">
                <a16:creationId xmlns:a16="http://schemas.microsoft.com/office/drawing/2014/main" id="{4933E4CA-8B28-42AC-839D-FE7EDAC632F9}"/>
              </a:ext>
            </a:extLst>
          </p:cNvPr>
          <p:cNvSpPr>
            <a:spLocks noGrp="1"/>
          </p:cNvSpPr>
          <p:nvPr>
            <p:ph idx="1"/>
          </p:nvPr>
        </p:nvSpPr>
        <p:spPr>
          <a:xfrm>
            <a:off x="628649" y="2261419"/>
            <a:ext cx="5349363" cy="3915544"/>
          </a:xfrm>
        </p:spPr>
        <p:txBody>
          <a:bodyPr>
            <a:normAutofit/>
          </a:bodyPr>
          <a:lstStyle/>
          <a:p>
            <a:pPr marL="0" indent="0">
              <a:buNone/>
            </a:pPr>
            <a:r>
              <a:rPr lang="en-US" sz="3600" i="1" dirty="0"/>
              <a:t>… shifting to learner-centric approaches, the need for self-directed learning and the view that learning can take place in a variety of settings and contexts.</a:t>
            </a:r>
          </a:p>
        </p:txBody>
      </p:sp>
      <p:pic>
        <p:nvPicPr>
          <p:cNvPr id="5" name="Picture 4">
            <a:extLst>
              <a:ext uri="{FF2B5EF4-FFF2-40B4-BE49-F238E27FC236}">
                <a16:creationId xmlns:a16="http://schemas.microsoft.com/office/drawing/2014/main" id="{63B59825-0CB7-48D4-84C1-6C1155C6739F}"/>
              </a:ext>
            </a:extLst>
          </p:cNvPr>
          <p:cNvPicPr>
            <a:picLocks noChangeAspect="1"/>
          </p:cNvPicPr>
          <p:nvPr/>
        </p:nvPicPr>
        <p:blipFill>
          <a:blip r:embed="rId3"/>
          <a:stretch>
            <a:fillRect/>
          </a:stretch>
        </p:blipFill>
        <p:spPr>
          <a:xfrm>
            <a:off x="6267450" y="1690689"/>
            <a:ext cx="2876550" cy="4038820"/>
          </a:xfrm>
          <a:prstGeom prst="rect">
            <a:avLst/>
          </a:prstGeom>
        </p:spPr>
      </p:pic>
    </p:spTree>
    <p:extLst>
      <p:ext uri="{BB962C8B-B14F-4D97-AF65-F5344CB8AC3E}">
        <p14:creationId xmlns:p14="http://schemas.microsoft.com/office/powerpoint/2010/main" val="1558663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3DFDE7-F537-4F79-93BD-9E81683E81FE}"/>
              </a:ext>
            </a:extLst>
          </p:cNvPr>
          <p:cNvSpPr>
            <a:spLocks noGrp="1"/>
          </p:cNvSpPr>
          <p:nvPr>
            <p:ph type="title"/>
          </p:nvPr>
        </p:nvSpPr>
        <p:spPr/>
        <p:txBody>
          <a:bodyPr/>
          <a:lstStyle/>
          <a:p>
            <a:r>
              <a:rPr lang="en-US" dirty="0"/>
              <a:t>Integration of Three Approaches</a:t>
            </a:r>
          </a:p>
        </p:txBody>
      </p:sp>
      <p:graphicFrame>
        <p:nvGraphicFramePr>
          <p:cNvPr id="2" name="Content Placeholder 1">
            <a:extLst>
              <a:ext uri="{FF2B5EF4-FFF2-40B4-BE49-F238E27FC236}">
                <a16:creationId xmlns:a16="http://schemas.microsoft.com/office/drawing/2014/main" id="{A55A90AE-5B53-4011-B769-9A4F704543AE}"/>
              </a:ext>
            </a:extLst>
          </p:cNvPr>
          <p:cNvGraphicFramePr>
            <a:graphicFrameLocks noGrp="1"/>
          </p:cNvGraphicFramePr>
          <p:nvPr>
            <p:ph idx="1"/>
            <p:extLst>
              <p:ext uri="{D42A27DB-BD31-4B8C-83A1-F6EECF244321}">
                <p14:modId xmlns:p14="http://schemas.microsoft.com/office/powerpoint/2010/main" val="562721226"/>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41436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ABE785-13D7-4B9F-B19F-CA29E81D09EA}"/>
              </a:ext>
            </a:extLst>
          </p:cNvPr>
          <p:cNvSpPr>
            <a:spLocks noGrp="1"/>
          </p:cNvSpPr>
          <p:nvPr>
            <p:ph type="title" idx="4294967295"/>
          </p:nvPr>
        </p:nvSpPr>
        <p:spPr>
          <a:xfrm>
            <a:off x="0" y="365125"/>
            <a:ext cx="9144000" cy="810579"/>
          </a:xfrm>
        </p:spPr>
        <p:txBody>
          <a:bodyPr/>
          <a:lstStyle/>
          <a:p>
            <a:r>
              <a:rPr lang="en-US" dirty="0"/>
              <a:t>Three Levels</a:t>
            </a:r>
          </a:p>
        </p:txBody>
      </p:sp>
      <p:pic>
        <p:nvPicPr>
          <p:cNvPr id="4" name="Picture 3">
            <a:extLst>
              <a:ext uri="{FF2B5EF4-FFF2-40B4-BE49-F238E27FC236}">
                <a16:creationId xmlns:a16="http://schemas.microsoft.com/office/drawing/2014/main" id="{C282D110-A3E9-41CF-845D-1C358A831025}"/>
              </a:ext>
            </a:extLst>
          </p:cNvPr>
          <p:cNvPicPr>
            <a:picLocks noChangeAspect="1"/>
          </p:cNvPicPr>
          <p:nvPr/>
        </p:nvPicPr>
        <p:blipFill rotWithShape="1">
          <a:blip r:embed="rId3"/>
          <a:srcRect l="584" r="1673"/>
          <a:stretch/>
        </p:blipFill>
        <p:spPr>
          <a:xfrm>
            <a:off x="865239" y="1175704"/>
            <a:ext cx="7600336" cy="4988962"/>
          </a:xfrm>
          <a:prstGeom prst="rect">
            <a:avLst/>
          </a:prstGeom>
        </p:spPr>
      </p:pic>
      <p:sp>
        <p:nvSpPr>
          <p:cNvPr id="3" name="TextBox 2">
            <a:extLst>
              <a:ext uri="{FF2B5EF4-FFF2-40B4-BE49-F238E27FC236}">
                <a16:creationId xmlns:a16="http://schemas.microsoft.com/office/drawing/2014/main" id="{F82510DC-CFAF-4077-9D83-C73B68E2EBB1}"/>
              </a:ext>
            </a:extLst>
          </p:cNvPr>
          <p:cNvSpPr txBox="1"/>
          <p:nvPr/>
        </p:nvSpPr>
        <p:spPr>
          <a:xfrm>
            <a:off x="418299" y="6492875"/>
            <a:ext cx="4153701" cy="246221"/>
          </a:xfrm>
          <a:prstGeom prst="rect">
            <a:avLst/>
          </a:prstGeom>
          <a:noFill/>
        </p:spPr>
        <p:txBody>
          <a:bodyPr wrap="none" rtlCol="0">
            <a:spAutoFit/>
          </a:bodyPr>
          <a:lstStyle/>
          <a:p>
            <a:r>
              <a:rPr lang="en-US" sz="1000" b="1" dirty="0"/>
              <a:t>Source</a:t>
            </a:r>
            <a:r>
              <a:rPr lang="en-US" sz="1000" dirty="0"/>
              <a:t>: </a:t>
            </a:r>
            <a:r>
              <a:rPr lang="en-US" sz="1000" dirty="0">
                <a:hlinkClick r:id="rId4"/>
              </a:rPr>
              <a:t>http://www.irrodl.org/index.php/irrodl/article/viewFile/1076/2113</a:t>
            </a:r>
            <a:r>
              <a:rPr lang="en-US" sz="1000" dirty="0"/>
              <a:t> </a:t>
            </a:r>
          </a:p>
        </p:txBody>
      </p:sp>
    </p:spTree>
    <p:extLst>
      <p:ext uri="{BB962C8B-B14F-4D97-AF65-F5344CB8AC3E}">
        <p14:creationId xmlns:p14="http://schemas.microsoft.com/office/powerpoint/2010/main" val="2347869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a:spLocks noGrp="1"/>
          </p:cNvSpPr>
          <p:nvPr>
            <p:ph type="title"/>
          </p:nvPr>
        </p:nvSpPr>
        <p:spPr/>
        <p:txBody>
          <a:bodyPr/>
          <a:lstStyle/>
          <a:p>
            <a:r>
              <a:rPr lang="en-US"/>
              <a:t>Heutagogy in Practice</a:t>
            </a:r>
          </a:p>
        </p:txBody>
      </p:sp>
      <p:sp>
        <p:nvSpPr>
          <p:cNvPr id="7" name="Content Placeholder 6">
            <a:extLst>
              <a:ext uri="{FF2B5EF4-FFF2-40B4-BE49-F238E27FC236}">
                <a16:creationId xmlns:a16="http://schemas.microsoft.com/office/drawing/2014/main" id="{99305C19-A56E-48DA-83EF-3AF074526E90}"/>
              </a:ext>
            </a:extLst>
          </p:cNvPr>
          <p:cNvSpPr>
            <a:spLocks noGrp="1"/>
          </p:cNvSpPr>
          <p:nvPr>
            <p:ph idx="1"/>
          </p:nvPr>
        </p:nvSpPr>
        <p:spPr/>
        <p:txBody>
          <a:bodyPr/>
          <a:lstStyle/>
          <a:p>
            <a:r>
              <a:rPr lang="en-US" dirty="0"/>
              <a:t>Nursing, engineering and education professions found heutagogy a credible response to the critical  issues that the learners are faced with</a:t>
            </a:r>
          </a:p>
          <a:p>
            <a:r>
              <a:rPr lang="en-US" dirty="0"/>
              <a:t>The University of Western Sydney has implemented the  </a:t>
            </a:r>
            <a:r>
              <a:rPr lang="en-US" dirty="0" err="1"/>
              <a:t>heutagogical</a:t>
            </a:r>
            <a:r>
              <a:rPr lang="en-US" dirty="0"/>
              <a:t> approach for teacher education</a:t>
            </a:r>
          </a:p>
          <a:p>
            <a:r>
              <a:rPr lang="en-US" dirty="0" err="1"/>
              <a:t>Heutagogical</a:t>
            </a:r>
            <a:r>
              <a:rPr lang="en-US" dirty="0"/>
              <a:t> approach in three HEIs in the UK have led  to reflective learning with learners demonstrating  capacity and capability.</a:t>
            </a:r>
          </a:p>
        </p:txBody>
      </p:sp>
    </p:spTree>
    <p:extLst>
      <p:ext uri="{BB962C8B-B14F-4D97-AF65-F5344CB8AC3E}">
        <p14:creationId xmlns:p14="http://schemas.microsoft.com/office/powerpoint/2010/main" val="446695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F0F42-63BE-499B-AE6F-DE2EAB704E61}"/>
              </a:ext>
            </a:extLst>
          </p:cNvPr>
          <p:cNvSpPr>
            <a:spLocks noGrp="1"/>
          </p:cNvSpPr>
          <p:nvPr>
            <p:ph type="title"/>
          </p:nvPr>
        </p:nvSpPr>
        <p:spPr/>
        <p:txBody>
          <a:bodyPr/>
          <a:lstStyle/>
          <a:p>
            <a:r>
              <a:rPr lang="en-US"/>
              <a:t>Implementing Lifelong Learning</a:t>
            </a:r>
            <a:endParaRPr lang="en-US" dirty="0"/>
          </a:p>
        </p:txBody>
      </p:sp>
      <p:sp>
        <p:nvSpPr>
          <p:cNvPr id="3" name="Content Placeholder 2">
            <a:extLst>
              <a:ext uri="{FF2B5EF4-FFF2-40B4-BE49-F238E27FC236}">
                <a16:creationId xmlns:a16="http://schemas.microsoft.com/office/drawing/2014/main" id="{BC41FEFF-F30A-46CC-AE3F-493B9C96E707}"/>
              </a:ext>
            </a:extLst>
          </p:cNvPr>
          <p:cNvSpPr>
            <a:spLocks noGrp="1"/>
          </p:cNvSpPr>
          <p:nvPr>
            <p:ph idx="1"/>
          </p:nvPr>
        </p:nvSpPr>
        <p:spPr/>
        <p:txBody>
          <a:bodyPr/>
          <a:lstStyle/>
          <a:p>
            <a:r>
              <a:rPr lang="en-US"/>
              <a:t>Leaner defined outcomes</a:t>
            </a:r>
          </a:p>
          <a:p>
            <a:r>
              <a:rPr lang="en-US"/>
              <a:t>Flexible curriculum to match individual learner needs</a:t>
            </a:r>
          </a:p>
          <a:p>
            <a:r>
              <a:rPr lang="en-US"/>
              <a:t>Learner directed discussions and questions</a:t>
            </a:r>
          </a:p>
          <a:p>
            <a:r>
              <a:rPr lang="en-US"/>
              <a:t>Flexible assessment, including assessment of prior learning</a:t>
            </a:r>
          </a:p>
          <a:p>
            <a:r>
              <a:rPr lang="en-US"/>
              <a:t>Collaborative learning</a:t>
            </a:r>
            <a:endParaRPr lang="en-US" dirty="0"/>
          </a:p>
        </p:txBody>
      </p:sp>
    </p:spTree>
    <p:extLst>
      <p:ext uri="{BB962C8B-B14F-4D97-AF65-F5344CB8AC3E}">
        <p14:creationId xmlns:p14="http://schemas.microsoft.com/office/powerpoint/2010/main" val="213674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622A8-D4D7-4009-95E7-D0BB32ECD682}"/>
              </a:ext>
            </a:extLst>
          </p:cNvPr>
          <p:cNvSpPr>
            <a:spLocks noGrp="1"/>
          </p:cNvSpPr>
          <p:nvPr>
            <p:ph type="title"/>
          </p:nvPr>
        </p:nvSpPr>
        <p:spPr/>
        <p:txBody>
          <a:bodyPr/>
          <a:lstStyle/>
          <a:p>
            <a:r>
              <a:rPr lang="en-US" dirty="0"/>
              <a:t>Lifelong Learning in Practice: Singapore</a:t>
            </a:r>
          </a:p>
        </p:txBody>
      </p:sp>
      <p:sp>
        <p:nvSpPr>
          <p:cNvPr id="3" name="Content Placeholder 2">
            <a:extLst>
              <a:ext uri="{FF2B5EF4-FFF2-40B4-BE49-F238E27FC236}">
                <a16:creationId xmlns:a16="http://schemas.microsoft.com/office/drawing/2014/main" id="{E18B397A-57CF-405C-BB97-90BF08912B2A}"/>
              </a:ext>
            </a:extLst>
          </p:cNvPr>
          <p:cNvSpPr>
            <a:spLocks noGrp="1"/>
          </p:cNvSpPr>
          <p:nvPr>
            <p:ph idx="1"/>
          </p:nvPr>
        </p:nvSpPr>
        <p:spPr>
          <a:xfrm>
            <a:off x="628650" y="2379406"/>
            <a:ext cx="4720098" cy="3797556"/>
          </a:xfrm>
        </p:spPr>
        <p:txBody>
          <a:bodyPr/>
          <a:lstStyle/>
          <a:p>
            <a:r>
              <a:rPr lang="en-US" dirty="0"/>
              <a:t>Lifelong learning policy (2015)</a:t>
            </a:r>
          </a:p>
          <a:p>
            <a:r>
              <a:rPr lang="en-US" dirty="0" err="1"/>
              <a:t>SkillsFuture</a:t>
            </a:r>
            <a:endParaRPr lang="en-US" dirty="0"/>
          </a:p>
          <a:p>
            <a:r>
              <a:rPr lang="en-US" dirty="0"/>
              <a:t>All Singaporeans aged 25 and above will receive an opening credit of S$500 from January 2016</a:t>
            </a:r>
          </a:p>
          <a:p>
            <a:endParaRPr lang="en-US" dirty="0"/>
          </a:p>
        </p:txBody>
      </p:sp>
      <p:pic>
        <p:nvPicPr>
          <p:cNvPr id="4" name="Picture 3">
            <a:extLst>
              <a:ext uri="{FF2B5EF4-FFF2-40B4-BE49-F238E27FC236}">
                <a16:creationId xmlns:a16="http://schemas.microsoft.com/office/drawing/2014/main" id="{63C75AF8-2023-4102-985E-72D2F688428D}"/>
              </a:ext>
            </a:extLst>
          </p:cNvPr>
          <p:cNvPicPr>
            <a:picLocks noChangeAspect="1"/>
          </p:cNvPicPr>
          <p:nvPr/>
        </p:nvPicPr>
        <p:blipFill>
          <a:blip r:embed="rId3"/>
          <a:stretch>
            <a:fillRect/>
          </a:stretch>
        </p:blipFill>
        <p:spPr>
          <a:xfrm>
            <a:off x="5661857" y="1818507"/>
            <a:ext cx="3482143" cy="2105217"/>
          </a:xfrm>
          <a:prstGeom prst="rect">
            <a:avLst/>
          </a:prstGeom>
        </p:spPr>
      </p:pic>
      <p:pic>
        <p:nvPicPr>
          <p:cNvPr id="5" name="Picture 4">
            <a:extLst>
              <a:ext uri="{FF2B5EF4-FFF2-40B4-BE49-F238E27FC236}">
                <a16:creationId xmlns:a16="http://schemas.microsoft.com/office/drawing/2014/main" id="{C121831E-8A4E-4597-9F72-E9A6732BBC01}"/>
              </a:ext>
            </a:extLst>
          </p:cNvPr>
          <p:cNvPicPr>
            <a:picLocks noChangeAspect="1"/>
          </p:cNvPicPr>
          <p:nvPr/>
        </p:nvPicPr>
        <p:blipFill>
          <a:blip r:embed="rId4"/>
          <a:stretch>
            <a:fillRect/>
          </a:stretch>
        </p:blipFill>
        <p:spPr>
          <a:xfrm>
            <a:off x="5661857" y="3958565"/>
            <a:ext cx="3482143" cy="2126208"/>
          </a:xfrm>
          <a:prstGeom prst="rect">
            <a:avLst/>
          </a:prstGeom>
        </p:spPr>
      </p:pic>
    </p:spTree>
    <p:extLst>
      <p:ext uri="{BB962C8B-B14F-4D97-AF65-F5344CB8AC3E}">
        <p14:creationId xmlns:p14="http://schemas.microsoft.com/office/powerpoint/2010/main" val="3562810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65125"/>
            <a:ext cx="9144000" cy="1325563"/>
          </a:xfrm>
        </p:spPr>
        <p:txBody>
          <a:bodyPr/>
          <a:lstStyle/>
          <a:p>
            <a:r>
              <a:rPr lang="en-US" dirty="0"/>
              <a:t>Lifelong Learning in OUs</a:t>
            </a:r>
          </a:p>
        </p:txBody>
      </p:sp>
      <p:sp>
        <p:nvSpPr>
          <p:cNvPr id="3" name="Content Placeholder 2"/>
          <p:cNvSpPr>
            <a:spLocks noGrp="1"/>
          </p:cNvSpPr>
          <p:nvPr>
            <p:ph idx="4294967295"/>
          </p:nvPr>
        </p:nvSpPr>
        <p:spPr>
          <a:xfrm>
            <a:off x="844550" y="1825625"/>
            <a:ext cx="8299450" cy="4351338"/>
          </a:xfrm>
        </p:spPr>
        <p:txBody>
          <a:bodyPr/>
          <a:lstStyle/>
          <a:p>
            <a:pPr marL="0" indent="0">
              <a:buNone/>
            </a:pPr>
            <a:r>
              <a:rPr lang="en-US" dirty="0"/>
              <a:t>" To widen </a:t>
            </a:r>
            <a:r>
              <a:rPr lang="en-US" b="1" dirty="0"/>
              <a:t>access</a:t>
            </a:r>
            <a:r>
              <a:rPr lang="en-US" dirty="0"/>
              <a:t> to quality education and provide </a:t>
            </a:r>
            <a:r>
              <a:rPr lang="en-US" sz="3200" b="1" dirty="0"/>
              <a:t>lifelong learning </a:t>
            </a:r>
            <a:r>
              <a:rPr lang="en-US" dirty="0"/>
              <a:t>opportunities by leveraging on technology… providing a conducive…learning environment at…affordable cost "</a:t>
            </a:r>
          </a:p>
        </p:txBody>
      </p:sp>
      <p:sp>
        <p:nvSpPr>
          <p:cNvPr id="5" name="TextBox 4"/>
          <p:cNvSpPr txBox="1"/>
          <p:nvPr/>
        </p:nvSpPr>
        <p:spPr>
          <a:xfrm>
            <a:off x="470258" y="6492874"/>
            <a:ext cx="8991600" cy="246221"/>
          </a:xfrm>
          <a:prstGeom prst="rect">
            <a:avLst/>
          </a:prstGeom>
          <a:noFill/>
        </p:spPr>
        <p:txBody>
          <a:bodyPr wrap="square" rtlCol="0">
            <a:spAutoFit/>
          </a:bodyPr>
          <a:lstStyle/>
          <a:p>
            <a:r>
              <a:rPr lang="en-CA" sz="1000" dirty="0"/>
              <a:t>Source: </a:t>
            </a:r>
            <a:r>
              <a:rPr lang="en-CA" sz="1000" dirty="0">
                <a:hlinkClick r:id="rId3"/>
              </a:rPr>
              <a:t>http://www.oum.edu.my/?q=node/1</a:t>
            </a:r>
            <a:r>
              <a:rPr lang="en-CA" sz="1000" dirty="0"/>
              <a:t> </a:t>
            </a:r>
          </a:p>
        </p:txBody>
      </p:sp>
      <p:pic>
        <p:nvPicPr>
          <p:cNvPr id="3074" name="Picture 2" descr="http://vectorlogo4u.com/wp-content/uploads/2015/10/Open-University-Malaysia-Logo-720x34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5645" y="3932468"/>
            <a:ext cx="3652709" cy="1724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1028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65125"/>
            <a:ext cx="9144000" cy="1325563"/>
          </a:xfrm>
        </p:spPr>
        <p:txBody>
          <a:bodyPr/>
          <a:lstStyle/>
          <a:p>
            <a:r>
              <a:rPr lang="en-US" dirty="0"/>
              <a:t>Lifelong Learning in OUs</a:t>
            </a:r>
          </a:p>
        </p:txBody>
      </p:sp>
      <p:sp>
        <p:nvSpPr>
          <p:cNvPr id="3" name="Content Placeholder 2"/>
          <p:cNvSpPr>
            <a:spLocks noGrp="1"/>
          </p:cNvSpPr>
          <p:nvPr>
            <p:ph idx="4294967295"/>
          </p:nvPr>
        </p:nvSpPr>
        <p:spPr>
          <a:xfrm>
            <a:off x="757237" y="1879087"/>
            <a:ext cx="7570686" cy="4351338"/>
          </a:xfrm>
        </p:spPr>
        <p:txBody>
          <a:bodyPr/>
          <a:lstStyle/>
          <a:p>
            <a:pPr marL="0" indent="0">
              <a:buNone/>
            </a:pPr>
            <a:r>
              <a:rPr lang="en-US" sz="2800" dirty="0" err="1"/>
              <a:t>Sukhothai</a:t>
            </a:r>
            <a:r>
              <a:rPr lang="en-US" sz="2800" dirty="0"/>
              <a:t> </a:t>
            </a:r>
            <a:r>
              <a:rPr lang="en-US" sz="2800" dirty="0" err="1"/>
              <a:t>Thammathirat</a:t>
            </a:r>
            <a:r>
              <a:rPr lang="en-US" sz="2800" dirty="0"/>
              <a:t> Open University aims to be a world-class open university utilizing a distance education system to provide </a:t>
            </a:r>
            <a:r>
              <a:rPr lang="en-US" sz="3600" b="1" dirty="0"/>
              <a:t>lifelong learning for all</a:t>
            </a:r>
            <a:r>
              <a:rPr lang="en-US" sz="2800" b="1" dirty="0"/>
              <a:t>.</a:t>
            </a:r>
          </a:p>
        </p:txBody>
      </p:sp>
      <p:sp>
        <p:nvSpPr>
          <p:cNvPr id="5" name="TextBox 4"/>
          <p:cNvSpPr txBox="1"/>
          <p:nvPr/>
        </p:nvSpPr>
        <p:spPr>
          <a:xfrm>
            <a:off x="214619" y="6502399"/>
            <a:ext cx="8991600" cy="261610"/>
          </a:xfrm>
          <a:prstGeom prst="rect">
            <a:avLst/>
          </a:prstGeom>
          <a:noFill/>
        </p:spPr>
        <p:txBody>
          <a:bodyPr wrap="square" rtlCol="0">
            <a:spAutoFit/>
          </a:bodyPr>
          <a:lstStyle/>
          <a:p>
            <a:r>
              <a:rPr lang="en-CA" sz="1050" dirty="0"/>
              <a:t>Source: </a:t>
            </a:r>
            <a:r>
              <a:rPr lang="en-CA" sz="1050" dirty="0">
                <a:hlinkClick r:id="rId3"/>
              </a:rPr>
              <a:t>http://www.stou.ac.th/Eng/Vision.aspx</a:t>
            </a:r>
            <a:r>
              <a:rPr lang="en-CA" sz="1050" dirty="0"/>
              <a:t> </a:t>
            </a:r>
          </a:p>
        </p:txBody>
      </p:sp>
      <p:pic>
        <p:nvPicPr>
          <p:cNvPr id="6" name="Picture 2" descr="https://upload.wikimedia.org/wikipedia/en/b/b3/Stou_symbol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5297" y="3429000"/>
            <a:ext cx="2097579" cy="2517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0097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65125"/>
            <a:ext cx="9144000" cy="1325563"/>
          </a:xfrm>
        </p:spPr>
        <p:txBody>
          <a:bodyPr/>
          <a:lstStyle/>
          <a:p>
            <a:r>
              <a:rPr lang="en-US" dirty="0"/>
              <a:t>Lifelong Learning in OUs</a:t>
            </a:r>
          </a:p>
        </p:txBody>
      </p:sp>
      <p:sp>
        <p:nvSpPr>
          <p:cNvPr id="3" name="Content Placeholder 2"/>
          <p:cNvSpPr>
            <a:spLocks noGrp="1"/>
          </p:cNvSpPr>
          <p:nvPr>
            <p:ph idx="4294967295"/>
          </p:nvPr>
        </p:nvSpPr>
        <p:spPr>
          <a:xfrm>
            <a:off x="639097" y="1920875"/>
            <a:ext cx="8305800" cy="4572000"/>
          </a:xfrm>
        </p:spPr>
        <p:txBody>
          <a:bodyPr/>
          <a:lstStyle/>
          <a:p>
            <a:pPr marL="0" indent="0">
              <a:buNone/>
            </a:pPr>
            <a:r>
              <a:rPr lang="en-US" sz="2800" dirty="0"/>
              <a:t>"To enhance</a:t>
            </a:r>
            <a:r>
              <a:rPr lang="en-US" sz="2800" b="1" dirty="0"/>
              <a:t> </a:t>
            </a:r>
            <a:r>
              <a:rPr lang="en-US" sz="2800" dirty="0"/>
              <a:t>access to high quality, affordable and relevant education …and ensure </a:t>
            </a:r>
            <a:r>
              <a:rPr lang="en-US" sz="3600" b="1" dirty="0"/>
              <a:t>lifelong learning </a:t>
            </a:r>
            <a:r>
              <a:rPr lang="en-US" sz="2800" dirty="0"/>
              <a:t>opportunities to face challenges in a knowledge society."</a:t>
            </a:r>
          </a:p>
        </p:txBody>
      </p:sp>
      <p:sp>
        <p:nvSpPr>
          <p:cNvPr id="5" name="TextBox 4"/>
          <p:cNvSpPr txBox="1"/>
          <p:nvPr/>
        </p:nvSpPr>
        <p:spPr>
          <a:xfrm>
            <a:off x="204787" y="6502399"/>
            <a:ext cx="8991600" cy="246221"/>
          </a:xfrm>
          <a:prstGeom prst="rect">
            <a:avLst/>
          </a:prstGeom>
          <a:noFill/>
        </p:spPr>
        <p:txBody>
          <a:bodyPr wrap="square" rtlCol="0">
            <a:spAutoFit/>
          </a:bodyPr>
          <a:lstStyle/>
          <a:p>
            <a:r>
              <a:rPr lang="en-CA" sz="1000" dirty="0"/>
              <a:t>Source: </a:t>
            </a:r>
            <a:r>
              <a:rPr lang="en-CA" sz="1000" dirty="0">
                <a:hlinkClick r:id="rId3"/>
              </a:rPr>
              <a:t>http://www.ou.ac.lk/home/index.php/2013-12-19-09-04-42/introducing-ousl</a:t>
            </a:r>
            <a:r>
              <a:rPr lang="en-CA" sz="1000" dirty="0"/>
              <a:t> </a:t>
            </a:r>
          </a:p>
        </p:txBody>
      </p:sp>
      <p:pic>
        <p:nvPicPr>
          <p:cNvPr id="8194" name="Picture 2" descr="File:Logo ousl.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8310" y="3540283"/>
            <a:ext cx="1678090" cy="24588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5686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1"/>
          <p:cNvSpPr txBox="1">
            <a:spLocks/>
          </p:cNvSpPr>
          <p:nvPr/>
        </p:nvSpPr>
        <p:spPr bwMode="auto">
          <a:xfrm>
            <a:off x="3024266" y="2808052"/>
            <a:ext cx="3012564" cy="1446448"/>
          </a:xfrm>
          <a:prstGeom prst="rect">
            <a:avLst/>
          </a:prstGeom>
          <a:blipFill>
            <a:blip r:embed="rId3" cstate="print">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016924" y="-203200"/>
            <a:ext cx="3019906" cy="3381630"/>
          </a:xfrm>
          <a:prstGeom prst="rect">
            <a:avLst/>
          </a:prstGeom>
          <a:solidFill>
            <a:srgbClr val="FFFFFF">
              <a:shade val="85000"/>
            </a:srgbClr>
          </a:solidFill>
          <a:ln>
            <a:noFill/>
          </a:ln>
          <a:effectLst/>
        </p:spPr>
      </p:pic>
      <p:sp>
        <p:nvSpPr>
          <p:cNvPr id="21" name="Content Placeholder 1"/>
          <p:cNvSpPr txBox="1">
            <a:spLocks/>
          </p:cNvSpPr>
          <p:nvPr/>
        </p:nvSpPr>
        <p:spPr bwMode="auto">
          <a:xfrm>
            <a:off x="-39114" y="2808052"/>
            <a:ext cx="3010820" cy="1446448"/>
          </a:xfrm>
          <a:prstGeom prst="rect">
            <a:avLst/>
          </a:prstGeom>
          <a:blipFill>
            <a:blip r:embed="rId5" cstate="print">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sp>
        <p:nvSpPr>
          <p:cNvPr id="16" name="Content Placeholder 1"/>
          <p:cNvSpPr txBox="1">
            <a:spLocks/>
          </p:cNvSpPr>
          <p:nvPr/>
        </p:nvSpPr>
        <p:spPr bwMode="auto">
          <a:xfrm>
            <a:off x="-102905" y="3124757"/>
            <a:ext cx="3010820" cy="102566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dirty="0">
                <a:solidFill>
                  <a:schemeClr val="bg1"/>
                </a:solidFill>
                <a:latin typeface="+mn-lt"/>
              </a:rPr>
              <a:t>ECONOMIC</a:t>
            </a:r>
          </a:p>
          <a:p>
            <a:pPr marL="0" indent="0" algn="ctr">
              <a:spcBef>
                <a:spcPts val="0"/>
              </a:spcBef>
              <a:buNone/>
            </a:pPr>
            <a:r>
              <a:rPr lang="en-GB" dirty="0">
                <a:solidFill>
                  <a:schemeClr val="bg1"/>
                </a:solidFill>
                <a:latin typeface="+mn-lt"/>
              </a:rPr>
              <a:t>GROWTH</a:t>
            </a:r>
          </a:p>
        </p:txBody>
      </p:sp>
      <p:sp>
        <p:nvSpPr>
          <p:cNvPr id="27" name="Content Placeholder 1"/>
          <p:cNvSpPr txBox="1">
            <a:spLocks/>
          </p:cNvSpPr>
          <p:nvPr/>
        </p:nvSpPr>
        <p:spPr bwMode="auto">
          <a:xfrm>
            <a:off x="3016924" y="3178430"/>
            <a:ext cx="3019906" cy="107606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dirty="0">
                <a:solidFill>
                  <a:schemeClr val="bg1"/>
                </a:solidFill>
                <a:latin typeface="+mn-lt"/>
              </a:rPr>
              <a:t>SOCIAL </a:t>
            </a:r>
          </a:p>
          <a:p>
            <a:pPr marL="0" indent="0" algn="ctr">
              <a:spcBef>
                <a:spcPts val="0"/>
              </a:spcBef>
              <a:buNone/>
            </a:pPr>
            <a:r>
              <a:rPr lang="en-GB" dirty="0">
                <a:solidFill>
                  <a:schemeClr val="bg1"/>
                </a:solidFill>
                <a:latin typeface="+mn-lt"/>
              </a:rPr>
              <a:t>INCLUSION</a:t>
            </a:r>
          </a:p>
        </p:txBody>
      </p:sp>
      <p:sp>
        <p:nvSpPr>
          <p:cNvPr id="23" name="Content Placeholder 1"/>
          <p:cNvSpPr txBox="1">
            <a:spLocks/>
          </p:cNvSpPr>
          <p:nvPr/>
        </p:nvSpPr>
        <p:spPr bwMode="auto">
          <a:xfrm>
            <a:off x="6100621" y="2808053"/>
            <a:ext cx="3043379" cy="1446446"/>
          </a:xfrm>
          <a:prstGeom prst="rect">
            <a:avLst/>
          </a:prstGeom>
          <a:blipFill>
            <a:blip r:embed="rId6" cstate="print">
              <a:extLst>
                <a:ext uri="{28A0092B-C50C-407E-A947-70E740481C1C}">
                  <a14:useLocalDpi xmlns:a14="http://schemas.microsoft.com/office/drawing/2010/main" val="0"/>
                </a:ext>
              </a:extLst>
            </a:blip>
            <a:srcRect/>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pic>
        <p:nvPicPr>
          <p:cNvPr id="15" name="Picture 14"/>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100621" y="-203200"/>
            <a:ext cx="3072407" cy="3371139"/>
          </a:xfrm>
          <a:prstGeom prst="rect">
            <a:avLst/>
          </a:prstGeom>
          <a:solidFill>
            <a:srgbClr val="FFFFFF">
              <a:shade val="85000"/>
            </a:srgbClr>
          </a:solidFill>
          <a:ln>
            <a:noFill/>
          </a:ln>
          <a:effectLst/>
        </p:spPr>
      </p:pic>
      <p:sp>
        <p:nvSpPr>
          <p:cNvPr id="18" name="Content Placeholder 1"/>
          <p:cNvSpPr txBox="1">
            <a:spLocks/>
          </p:cNvSpPr>
          <p:nvPr/>
        </p:nvSpPr>
        <p:spPr bwMode="auto">
          <a:xfrm>
            <a:off x="6100621" y="3167939"/>
            <a:ext cx="3043379" cy="108655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dirty="0">
                <a:solidFill>
                  <a:schemeClr val="bg1"/>
                </a:solidFill>
                <a:latin typeface="+mn-lt"/>
              </a:rPr>
              <a:t>ENVIRONMENTAL CONSERVATION</a:t>
            </a:r>
          </a:p>
        </p:txBody>
      </p:sp>
      <p:sp>
        <p:nvSpPr>
          <p:cNvPr id="2" name="Title 1"/>
          <p:cNvSpPr>
            <a:spLocks noGrp="1"/>
          </p:cNvSpPr>
          <p:nvPr>
            <p:ph type="title"/>
          </p:nvPr>
        </p:nvSpPr>
        <p:spPr>
          <a:xfrm>
            <a:off x="0" y="4620681"/>
            <a:ext cx="9144000" cy="1325563"/>
          </a:xfrm>
        </p:spPr>
        <p:txBody>
          <a:bodyPr>
            <a:noAutofit/>
          </a:bodyPr>
          <a:lstStyle/>
          <a:p>
            <a:r>
              <a:rPr lang="en-US" sz="5400" i="1" dirty="0"/>
              <a:t>Learning for Sustainable Development</a:t>
            </a:r>
          </a:p>
        </p:txBody>
      </p:sp>
      <p:pic>
        <p:nvPicPr>
          <p:cNvPr id="13" name="Picture 12"/>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9114" y="-203201"/>
            <a:ext cx="3010820" cy="3373555"/>
          </a:xfrm>
          <a:prstGeom prst="rect">
            <a:avLst/>
          </a:prstGeom>
          <a:solidFill>
            <a:srgbClr val="FFFFFF">
              <a:shade val="85000"/>
            </a:srgbClr>
          </a:solidFill>
          <a:ln>
            <a:noFill/>
          </a:ln>
          <a:effectLst/>
        </p:spPr>
      </p:pic>
    </p:spTree>
    <p:extLst>
      <p:ext uri="{BB962C8B-B14F-4D97-AF65-F5344CB8AC3E}">
        <p14:creationId xmlns:p14="http://schemas.microsoft.com/office/powerpoint/2010/main" val="4135260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97029E-00C7-4C6F-B957-DF62B893D665}"/>
              </a:ext>
            </a:extLst>
          </p:cNvPr>
          <p:cNvSpPr>
            <a:spLocks noGrp="1"/>
          </p:cNvSpPr>
          <p:nvPr>
            <p:ph type="ctrTitle"/>
          </p:nvPr>
        </p:nvSpPr>
        <p:spPr>
          <a:xfrm>
            <a:off x="799052" y="843632"/>
            <a:ext cx="7782886" cy="4619676"/>
          </a:xfrm>
        </p:spPr>
        <p:txBody>
          <a:bodyPr>
            <a:normAutofit/>
          </a:bodyPr>
          <a:lstStyle/>
          <a:p>
            <a:r>
              <a:rPr lang="en-US" sz="5400" dirty="0"/>
              <a:t>Lifelong Learning is essential for human resource development and preparing for the future</a:t>
            </a:r>
            <a:endParaRPr lang="en-CA" sz="5400" dirty="0"/>
          </a:p>
        </p:txBody>
      </p:sp>
    </p:spTree>
    <p:extLst>
      <p:ext uri="{BB962C8B-B14F-4D97-AF65-F5344CB8AC3E}">
        <p14:creationId xmlns:p14="http://schemas.microsoft.com/office/powerpoint/2010/main" val="3590063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131EE8-421A-4CCE-9AE9-91EC5A429460}"/>
              </a:ext>
            </a:extLst>
          </p:cNvPr>
          <p:cNvSpPr>
            <a:spLocks noGrp="1"/>
          </p:cNvSpPr>
          <p:nvPr>
            <p:ph type="title"/>
          </p:nvPr>
        </p:nvSpPr>
        <p:spPr>
          <a:xfrm>
            <a:off x="0" y="0"/>
            <a:ext cx="9144000" cy="6857999"/>
          </a:xfrm>
        </p:spPr>
        <p:txBody>
          <a:bodyPr/>
          <a:lstStyle/>
          <a:p>
            <a:r>
              <a:rPr lang="en-CA" dirty="0"/>
              <a:t>Role of Open Universities</a:t>
            </a:r>
          </a:p>
        </p:txBody>
      </p:sp>
    </p:spTree>
    <p:extLst>
      <p:ext uri="{BB962C8B-B14F-4D97-AF65-F5344CB8AC3E}">
        <p14:creationId xmlns:p14="http://schemas.microsoft.com/office/powerpoint/2010/main" val="2241563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E37D010-A68D-4852-B63D-766E477F0B39}"/>
              </a:ext>
            </a:extLst>
          </p:cNvPr>
          <p:cNvSpPr>
            <a:spLocks noGrp="1"/>
          </p:cNvSpPr>
          <p:nvPr>
            <p:ph type="title" idx="4294967295"/>
          </p:nvPr>
        </p:nvSpPr>
        <p:spPr>
          <a:xfrm>
            <a:off x="0" y="0"/>
            <a:ext cx="9144000" cy="1265238"/>
          </a:xfrm>
        </p:spPr>
        <p:txBody>
          <a:bodyPr/>
          <a:lstStyle/>
          <a:p>
            <a:r>
              <a:rPr lang="en-US" dirty="0"/>
              <a:t>Fourth Industrial Revolution</a:t>
            </a:r>
          </a:p>
        </p:txBody>
      </p:sp>
      <p:pic>
        <p:nvPicPr>
          <p:cNvPr id="5" name="Picture 4">
            <a:extLst>
              <a:ext uri="{FF2B5EF4-FFF2-40B4-BE49-F238E27FC236}">
                <a16:creationId xmlns:a16="http://schemas.microsoft.com/office/drawing/2014/main" id="{9B64DC13-AA66-48F7-AA50-CF1F36F1AF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08216"/>
            <a:ext cx="9144000" cy="4441568"/>
          </a:xfrm>
          <a:prstGeom prst="rect">
            <a:avLst/>
          </a:prstGeom>
        </p:spPr>
      </p:pic>
      <p:sp>
        <p:nvSpPr>
          <p:cNvPr id="6" name="TextBox 5">
            <a:extLst>
              <a:ext uri="{FF2B5EF4-FFF2-40B4-BE49-F238E27FC236}">
                <a16:creationId xmlns:a16="http://schemas.microsoft.com/office/drawing/2014/main" id="{D9AE9819-66B7-49C7-BF90-76E248283EB4}"/>
              </a:ext>
            </a:extLst>
          </p:cNvPr>
          <p:cNvSpPr txBox="1"/>
          <p:nvPr/>
        </p:nvSpPr>
        <p:spPr>
          <a:xfrm>
            <a:off x="213360" y="6406704"/>
            <a:ext cx="5373587" cy="246221"/>
          </a:xfrm>
          <a:prstGeom prst="rect">
            <a:avLst/>
          </a:prstGeom>
          <a:noFill/>
        </p:spPr>
        <p:txBody>
          <a:bodyPr wrap="none" rtlCol="0">
            <a:spAutoFit/>
          </a:bodyPr>
          <a:lstStyle/>
          <a:p>
            <a:r>
              <a:rPr lang="en-US" sz="1000" dirty="0"/>
              <a:t>CC BY-SA Source: </a:t>
            </a:r>
            <a:r>
              <a:rPr lang="en-US" sz="1000" dirty="0">
                <a:hlinkClick r:id="rId4"/>
              </a:rPr>
              <a:t>https://commons.wikimedia.org/wiki/File:Industry_4.0.png</a:t>
            </a:r>
            <a:r>
              <a:rPr lang="en-US" sz="1000" dirty="0"/>
              <a:t> (</a:t>
            </a:r>
            <a:r>
              <a:rPr lang="en-US" sz="1000" dirty="0" err="1"/>
              <a:t>User:</a:t>
            </a:r>
            <a:r>
              <a:rPr lang="en-US" sz="1000" dirty="0" err="1">
                <a:hlinkClick r:id="rId5"/>
              </a:rPr>
              <a:t>ChristophRoser</a:t>
            </a:r>
            <a:r>
              <a:rPr lang="en-US" sz="1000" dirty="0"/>
              <a:t>)</a:t>
            </a:r>
          </a:p>
        </p:txBody>
      </p:sp>
    </p:spTree>
    <p:extLst>
      <p:ext uri="{BB962C8B-B14F-4D97-AF65-F5344CB8AC3E}">
        <p14:creationId xmlns:p14="http://schemas.microsoft.com/office/powerpoint/2010/main" val="3000512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7129CA7-C165-47C7-BD06-86DFF91C57BD}"/>
              </a:ext>
            </a:extLst>
          </p:cNvPr>
          <p:cNvSpPr>
            <a:spLocks noGrp="1"/>
          </p:cNvSpPr>
          <p:nvPr>
            <p:ph idx="4294967295"/>
          </p:nvPr>
        </p:nvSpPr>
        <p:spPr>
          <a:xfrm>
            <a:off x="778886" y="1257903"/>
            <a:ext cx="8365114" cy="2653436"/>
          </a:xfrm>
        </p:spPr>
        <p:txBody>
          <a:bodyPr>
            <a:normAutofit/>
          </a:bodyPr>
          <a:lstStyle/>
          <a:p>
            <a:r>
              <a:rPr lang="en-US" sz="3600" dirty="0"/>
              <a:t>From elite to mass</a:t>
            </a:r>
          </a:p>
          <a:p>
            <a:r>
              <a:rPr lang="en-US" sz="3600" dirty="0"/>
              <a:t>Correspondence model</a:t>
            </a:r>
          </a:p>
          <a:p>
            <a:r>
              <a:rPr lang="en-US" sz="3600" dirty="0"/>
              <a:t>Multi-media model</a:t>
            </a:r>
          </a:p>
          <a:p>
            <a:r>
              <a:rPr lang="en-US" sz="3600" dirty="0"/>
              <a:t>Intelligent flexible learning model</a:t>
            </a:r>
          </a:p>
        </p:txBody>
      </p:sp>
      <p:sp>
        <p:nvSpPr>
          <p:cNvPr id="3" name="Title 2">
            <a:extLst>
              <a:ext uri="{FF2B5EF4-FFF2-40B4-BE49-F238E27FC236}">
                <a16:creationId xmlns:a16="http://schemas.microsoft.com/office/drawing/2014/main" id="{1769FD29-5EF4-4D1B-9A4E-7E765BF3E3A1}"/>
              </a:ext>
            </a:extLst>
          </p:cNvPr>
          <p:cNvSpPr>
            <a:spLocks noGrp="1"/>
          </p:cNvSpPr>
          <p:nvPr>
            <p:ph type="title" idx="4294967295"/>
          </p:nvPr>
        </p:nvSpPr>
        <p:spPr>
          <a:xfrm>
            <a:off x="0" y="13620"/>
            <a:ext cx="9144000" cy="1325563"/>
          </a:xfrm>
        </p:spPr>
        <p:txBody>
          <a:bodyPr/>
          <a:lstStyle/>
          <a:p>
            <a:r>
              <a:rPr lang="en-US" dirty="0"/>
              <a:t>ODL in the Four Stages</a:t>
            </a:r>
          </a:p>
        </p:txBody>
      </p:sp>
      <p:grpSp>
        <p:nvGrpSpPr>
          <p:cNvPr id="7" name="Group 6">
            <a:extLst>
              <a:ext uri="{FF2B5EF4-FFF2-40B4-BE49-F238E27FC236}">
                <a16:creationId xmlns:a16="http://schemas.microsoft.com/office/drawing/2014/main" id="{C1259D47-F377-4740-A844-62A2E8070BA9}"/>
              </a:ext>
            </a:extLst>
          </p:cNvPr>
          <p:cNvGrpSpPr/>
          <p:nvPr/>
        </p:nvGrpSpPr>
        <p:grpSpPr>
          <a:xfrm>
            <a:off x="121920" y="4206241"/>
            <a:ext cx="8168640" cy="2554588"/>
            <a:chOff x="0" y="3348079"/>
            <a:chExt cx="9144000" cy="2797134"/>
          </a:xfrm>
        </p:grpSpPr>
        <p:pic>
          <p:nvPicPr>
            <p:cNvPr id="5" name="Picture 4">
              <a:extLst>
                <a:ext uri="{FF2B5EF4-FFF2-40B4-BE49-F238E27FC236}">
                  <a16:creationId xmlns:a16="http://schemas.microsoft.com/office/drawing/2014/main" id="{F29804E6-3A90-4968-AE65-8E162893CE8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3129" y="3348079"/>
              <a:ext cx="1748602" cy="1919563"/>
            </a:xfrm>
            <a:prstGeom prst="rect">
              <a:avLst/>
            </a:prstGeom>
          </p:spPr>
        </p:pic>
        <p:pic>
          <p:nvPicPr>
            <p:cNvPr id="9" name="Picture 8">
              <a:extLst>
                <a:ext uri="{FF2B5EF4-FFF2-40B4-BE49-F238E27FC236}">
                  <a16:creationId xmlns:a16="http://schemas.microsoft.com/office/drawing/2014/main" id="{850BE227-40BB-45CB-B78E-BE9D10B40EF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651" r="18167"/>
            <a:stretch/>
          </p:blipFill>
          <p:spPr>
            <a:xfrm>
              <a:off x="2548267" y="3348079"/>
              <a:ext cx="1628140" cy="1845042"/>
            </a:xfrm>
            <a:prstGeom prst="rect">
              <a:avLst/>
            </a:prstGeom>
          </p:spPr>
        </p:pic>
        <p:pic>
          <p:nvPicPr>
            <p:cNvPr id="11" name="Picture 10">
              <a:extLst>
                <a:ext uri="{FF2B5EF4-FFF2-40B4-BE49-F238E27FC236}">
                  <a16:creationId xmlns:a16="http://schemas.microsoft.com/office/drawing/2014/main" id="{DBB13562-3759-4A96-84B8-B93C1312416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88377" y="3387481"/>
              <a:ext cx="1906110" cy="1751716"/>
            </a:xfrm>
            <a:prstGeom prst="rect">
              <a:avLst/>
            </a:prstGeom>
          </p:spPr>
        </p:pic>
        <p:pic>
          <p:nvPicPr>
            <p:cNvPr id="13" name="Picture 12">
              <a:extLst>
                <a:ext uri="{FF2B5EF4-FFF2-40B4-BE49-F238E27FC236}">
                  <a16:creationId xmlns:a16="http://schemas.microsoft.com/office/drawing/2014/main" id="{418151AE-55DF-4FAE-9ED0-5E7D332F86E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7206" r="12078"/>
            <a:stretch/>
          </p:blipFill>
          <p:spPr>
            <a:xfrm>
              <a:off x="6781093" y="3362602"/>
              <a:ext cx="1820856" cy="1815996"/>
            </a:xfrm>
            <a:prstGeom prst="rect">
              <a:avLst/>
            </a:prstGeom>
          </p:spPr>
        </p:pic>
        <p:pic>
          <p:nvPicPr>
            <p:cNvPr id="12" name="Picture 11">
              <a:extLst>
                <a:ext uri="{FF2B5EF4-FFF2-40B4-BE49-F238E27FC236}">
                  <a16:creationId xmlns:a16="http://schemas.microsoft.com/office/drawing/2014/main" id="{A31F1744-516C-4BE6-B062-828A3125964E}"/>
                </a:ext>
              </a:extLst>
            </p:cNvPr>
            <p:cNvPicPr>
              <a:picLocks noChangeAspect="1"/>
            </p:cNvPicPr>
            <p:nvPr/>
          </p:nvPicPr>
          <p:blipFill rotWithShape="1">
            <a:blip r:embed="rId7">
              <a:duotone>
                <a:schemeClr val="accent2">
                  <a:shade val="45000"/>
                  <a:satMod val="135000"/>
                </a:schemeClr>
                <a:prstClr val="white"/>
              </a:duotone>
              <a:extLst>
                <a:ext uri="{28A0092B-C50C-407E-A947-70E740481C1C}">
                  <a14:useLocalDpi xmlns:a14="http://schemas.microsoft.com/office/drawing/2010/main" val="0"/>
                </a:ext>
              </a:extLst>
            </a:blip>
            <a:srcRect t="50114" b="27796"/>
            <a:stretch/>
          </p:blipFill>
          <p:spPr>
            <a:xfrm>
              <a:off x="0" y="5164076"/>
              <a:ext cx="9144000" cy="981137"/>
            </a:xfrm>
            <a:prstGeom prst="rect">
              <a:avLst/>
            </a:prstGeom>
          </p:spPr>
        </p:pic>
        <p:sp>
          <p:nvSpPr>
            <p:cNvPr id="6" name="TextBox 5">
              <a:extLst>
                <a:ext uri="{FF2B5EF4-FFF2-40B4-BE49-F238E27FC236}">
                  <a16:creationId xmlns:a16="http://schemas.microsoft.com/office/drawing/2014/main" id="{CA32DB5C-B0F1-4205-8ED3-61B4B1BF3949}"/>
                </a:ext>
              </a:extLst>
            </p:cNvPr>
            <p:cNvSpPr txBox="1"/>
            <p:nvPr/>
          </p:nvSpPr>
          <p:spPr>
            <a:xfrm>
              <a:off x="204930" y="5277518"/>
              <a:ext cx="1905000" cy="674740"/>
            </a:xfrm>
            <a:prstGeom prst="rect">
              <a:avLst/>
            </a:prstGeom>
            <a:solidFill>
              <a:srgbClr val="CB7439"/>
            </a:solidFill>
          </p:spPr>
          <p:txBody>
            <a:bodyPr wrap="square" rtlCol="0">
              <a:spAutoFit/>
            </a:bodyPr>
            <a:lstStyle/>
            <a:p>
              <a:pPr algn="ctr"/>
              <a:r>
                <a:rPr lang="en-US" sz="3200" b="1" dirty="0">
                  <a:solidFill>
                    <a:schemeClr val="bg1"/>
                  </a:solidFill>
                </a:rPr>
                <a:t>Gen 1</a:t>
              </a:r>
              <a:endParaRPr lang="en-CA" sz="3200" b="1" dirty="0">
                <a:solidFill>
                  <a:schemeClr val="bg1"/>
                </a:solidFill>
              </a:endParaRPr>
            </a:p>
          </p:txBody>
        </p:sp>
        <p:sp>
          <p:nvSpPr>
            <p:cNvPr id="21" name="TextBox 20">
              <a:extLst>
                <a:ext uri="{FF2B5EF4-FFF2-40B4-BE49-F238E27FC236}">
                  <a16:creationId xmlns:a16="http://schemas.microsoft.com/office/drawing/2014/main" id="{867368A0-0C89-4F23-A460-A6F90164F34F}"/>
                </a:ext>
              </a:extLst>
            </p:cNvPr>
            <p:cNvSpPr txBox="1"/>
            <p:nvPr/>
          </p:nvSpPr>
          <p:spPr>
            <a:xfrm>
              <a:off x="2654172" y="5312623"/>
              <a:ext cx="1807038" cy="674740"/>
            </a:xfrm>
            <a:prstGeom prst="rect">
              <a:avLst/>
            </a:prstGeom>
            <a:solidFill>
              <a:srgbClr val="CB7439"/>
            </a:solidFill>
          </p:spPr>
          <p:txBody>
            <a:bodyPr wrap="square" rtlCol="0">
              <a:spAutoFit/>
            </a:bodyPr>
            <a:lstStyle/>
            <a:p>
              <a:pPr algn="ctr"/>
              <a:r>
                <a:rPr lang="en-US" sz="3200" b="1" dirty="0">
                  <a:solidFill>
                    <a:schemeClr val="bg1"/>
                  </a:solidFill>
                </a:rPr>
                <a:t>Gen 2</a:t>
              </a:r>
              <a:endParaRPr lang="en-CA" sz="3200" b="1" dirty="0">
                <a:solidFill>
                  <a:schemeClr val="bg1"/>
                </a:solidFill>
              </a:endParaRPr>
            </a:p>
          </p:txBody>
        </p:sp>
        <p:sp>
          <p:nvSpPr>
            <p:cNvPr id="22" name="TextBox 21">
              <a:extLst>
                <a:ext uri="{FF2B5EF4-FFF2-40B4-BE49-F238E27FC236}">
                  <a16:creationId xmlns:a16="http://schemas.microsoft.com/office/drawing/2014/main" id="{48D447F0-B116-4A73-BF5B-D6259B39AE7F}"/>
                </a:ext>
              </a:extLst>
            </p:cNvPr>
            <p:cNvSpPr txBox="1"/>
            <p:nvPr/>
          </p:nvSpPr>
          <p:spPr>
            <a:xfrm>
              <a:off x="4745367" y="5294165"/>
              <a:ext cx="1849120" cy="674740"/>
            </a:xfrm>
            <a:prstGeom prst="rect">
              <a:avLst/>
            </a:prstGeom>
            <a:solidFill>
              <a:srgbClr val="CB7439"/>
            </a:solidFill>
          </p:spPr>
          <p:txBody>
            <a:bodyPr wrap="square" rtlCol="0">
              <a:spAutoFit/>
            </a:bodyPr>
            <a:lstStyle/>
            <a:p>
              <a:pPr algn="ctr"/>
              <a:r>
                <a:rPr lang="en-US" sz="3200" b="1" dirty="0">
                  <a:solidFill>
                    <a:schemeClr val="bg1"/>
                  </a:solidFill>
                </a:rPr>
                <a:t>Gen 3</a:t>
              </a:r>
              <a:endParaRPr lang="en-CA" sz="3200" b="1" dirty="0">
                <a:solidFill>
                  <a:schemeClr val="bg1"/>
                </a:solidFill>
              </a:endParaRPr>
            </a:p>
          </p:txBody>
        </p:sp>
        <p:sp>
          <p:nvSpPr>
            <p:cNvPr id="23" name="TextBox 22">
              <a:extLst>
                <a:ext uri="{FF2B5EF4-FFF2-40B4-BE49-F238E27FC236}">
                  <a16:creationId xmlns:a16="http://schemas.microsoft.com/office/drawing/2014/main" id="{4B104F9C-CDA0-494C-9510-472C2B376E3A}"/>
                </a:ext>
              </a:extLst>
            </p:cNvPr>
            <p:cNvSpPr txBox="1"/>
            <p:nvPr/>
          </p:nvSpPr>
          <p:spPr>
            <a:xfrm>
              <a:off x="6954843" y="5300702"/>
              <a:ext cx="1905000" cy="674740"/>
            </a:xfrm>
            <a:prstGeom prst="rect">
              <a:avLst/>
            </a:prstGeom>
            <a:solidFill>
              <a:srgbClr val="CB7439"/>
            </a:solidFill>
          </p:spPr>
          <p:txBody>
            <a:bodyPr wrap="square" rtlCol="0">
              <a:spAutoFit/>
            </a:bodyPr>
            <a:lstStyle/>
            <a:p>
              <a:pPr algn="ctr"/>
              <a:r>
                <a:rPr lang="en-US" sz="3200" b="1" dirty="0">
                  <a:solidFill>
                    <a:schemeClr val="bg1"/>
                  </a:solidFill>
                </a:rPr>
                <a:t>Gen 4</a:t>
              </a:r>
              <a:endParaRPr lang="en-CA" sz="3200" b="1" dirty="0">
                <a:solidFill>
                  <a:schemeClr val="bg1"/>
                </a:solidFill>
              </a:endParaRPr>
            </a:p>
          </p:txBody>
        </p:sp>
      </p:grpSp>
    </p:spTree>
    <p:extLst>
      <p:ext uri="{BB962C8B-B14F-4D97-AF65-F5344CB8AC3E}">
        <p14:creationId xmlns:p14="http://schemas.microsoft.com/office/powerpoint/2010/main" val="4251767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map with text&#10;&#10;Description generated with very high confidence">
            <a:extLst>
              <a:ext uri="{FF2B5EF4-FFF2-40B4-BE49-F238E27FC236}">
                <a16:creationId xmlns:a16="http://schemas.microsoft.com/office/drawing/2014/main" id="{BCAAFEE0-E7BD-43E2-A95B-F2C484D9F08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82"/>
          <a:stretch/>
        </p:blipFill>
        <p:spPr>
          <a:xfrm>
            <a:off x="0" y="172513"/>
            <a:ext cx="9144000" cy="6685487"/>
          </a:xfrm>
          <a:prstGeom prst="rect">
            <a:avLst/>
          </a:prstGeom>
        </p:spPr>
      </p:pic>
      <p:pic>
        <p:nvPicPr>
          <p:cNvPr id="6" name="Picture 5">
            <a:extLst>
              <a:ext uri="{FF2B5EF4-FFF2-40B4-BE49-F238E27FC236}">
                <a16:creationId xmlns:a16="http://schemas.microsoft.com/office/drawing/2014/main" id="{6DFC6DDD-06BF-499B-8CFF-F004B5EF027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3742531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02CD5-E5FA-4B4E-8808-EC06DC0F79ED}"/>
              </a:ext>
            </a:extLst>
          </p:cNvPr>
          <p:cNvSpPr>
            <a:spLocks noGrp="1"/>
          </p:cNvSpPr>
          <p:nvPr>
            <p:ph type="title"/>
          </p:nvPr>
        </p:nvSpPr>
        <p:spPr/>
        <p:txBody>
          <a:bodyPr/>
          <a:lstStyle/>
          <a:p>
            <a:r>
              <a:rPr lang="en-US" dirty="0"/>
              <a:t>Strengths of Open Universities</a:t>
            </a:r>
          </a:p>
        </p:txBody>
      </p:sp>
      <p:sp>
        <p:nvSpPr>
          <p:cNvPr id="3" name="Content Placeholder 2">
            <a:extLst>
              <a:ext uri="{FF2B5EF4-FFF2-40B4-BE49-F238E27FC236}">
                <a16:creationId xmlns:a16="http://schemas.microsoft.com/office/drawing/2014/main" id="{903DC737-2E3B-4A36-A207-E75E848288F5}"/>
              </a:ext>
            </a:extLst>
          </p:cNvPr>
          <p:cNvSpPr>
            <a:spLocks noGrp="1"/>
          </p:cNvSpPr>
          <p:nvPr>
            <p:ph idx="1"/>
          </p:nvPr>
        </p:nvSpPr>
        <p:spPr/>
        <p:txBody>
          <a:bodyPr>
            <a:normAutofit/>
          </a:bodyPr>
          <a:lstStyle/>
          <a:p>
            <a:r>
              <a:rPr lang="en-US" sz="3200" dirty="0"/>
              <a:t>Focus on </a:t>
            </a:r>
            <a:r>
              <a:rPr lang="en-US" sz="3200" b="1" dirty="0"/>
              <a:t>social justice </a:t>
            </a:r>
            <a:r>
              <a:rPr lang="en-US" sz="3200" dirty="0"/>
              <a:t>agenda</a:t>
            </a:r>
          </a:p>
          <a:p>
            <a:r>
              <a:rPr lang="en-US" sz="3200" dirty="0"/>
              <a:t>Expertise in </a:t>
            </a:r>
            <a:r>
              <a:rPr lang="en-US" sz="3200" b="1" dirty="0"/>
              <a:t>technology</a:t>
            </a:r>
            <a:r>
              <a:rPr lang="en-US" sz="3200" dirty="0"/>
              <a:t> use in education</a:t>
            </a:r>
          </a:p>
          <a:p>
            <a:r>
              <a:rPr lang="en-US" sz="3200" dirty="0"/>
              <a:t>Expertise in </a:t>
            </a:r>
            <a:r>
              <a:rPr lang="en-US" sz="3200" b="1" dirty="0"/>
              <a:t>adult learning </a:t>
            </a:r>
            <a:r>
              <a:rPr lang="en-US" sz="3200" dirty="0"/>
              <a:t>and material production</a:t>
            </a:r>
          </a:p>
          <a:p>
            <a:r>
              <a:rPr lang="en-US" sz="3200" b="1" dirty="0"/>
              <a:t>Innovation</a:t>
            </a:r>
            <a:r>
              <a:rPr lang="en-US" sz="3200" dirty="0"/>
              <a:t> as open to new ideas</a:t>
            </a:r>
          </a:p>
          <a:p>
            <a:r>
              <a:rPr lang="en-US" sz="3200" dirty="0"/>
              <a:t>Caters to all level of education, including </a:t>
            </a:r>
            <a:br>
              <a:rPr lang="en-US" sz="3200" dirty="0"/>
            </a:br>
            <a:r>
              <a:rPr lang="en-US" sz="3200" b="1" dirty="0"/>
              <a:t>non-formal</a:t>
            </a:r>
            <a:r>
              <a:rPr lang="en-US" sz="3200" dirty="0"/>
              <a:t> education  </a:t>
            </a:r>
          </a:p>
          <a:p>
            <a:endParaRPr lang="en-US" sz="3200" dirty="0"/>
          </a:p>
        </p:txBody>
      </p:sp>
    </p:spTree>
    <p:extLst>
      <p:ext uri="{BB962C8B-B14F-4D97-AF65-F5344CB8AC3E}">
        <p14:creationId xmlns:p14="http://schemas.microsoft.com/office/powerpoint/2010/main" val="1700650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CD7F6-4CCB-4C0D-AB2E-9B58710B9A7D}"/>
              </a:ext>
            </a:extLst>
          </p:cNvPr>
          <p:cNvSpPr>
            <a:spLocks noGrp="1"/>
          </p:cNvSpPr>
          <p:nvPr>
            <p:ph type="title"/>
          </p:nvPr>
        </p:nvSpPr>
        <p:spPr/>
        <p:txBody>
          <a:bodyPr/>
          <a:lstStyle/>
          <a:p>
            <a:r>
              <a:rPr lang="en-US" dirty="0"/>
              <a:t>What Courses do we Offer? </a:t>
            </a:r>
          </a:p>
        </p:txBody>
      </p:sp>
      <p:pic>
        <p:nvPicPr>
          <p:cNvPr id="4" name="Picture 3">
            <a:extLst>
              <a:ext uri="{FF2B5EF4-FFF2-40B4-BE49-F238E27FC236}">
                <a16:creationId xmlns:a16="http://schemas.microsoft.com/office/drawing/2014/main" id="{A7B29B52-F685-42B6-88B0-AEB39DA3FEFE}"/>
              </a:ext>
            </a:extLst>
          </p:cNvPr>
          <p:cNvPicPr>
            <a:picLocks noChangeAspect="1"/>
          </p:cNvPicPr>
          <p:nvPr/>
        </p:nvPicPr>
        <p:blipFill>
          <a:blip r:embed="rId3"/>
          <a:stretch>
            <a:fillRect/>
          </a:stretch>
        </p:blipFill>
        <p:spPr>
          <a:xfrm>
            <a:off x="826157" y="1576387"/>
            <a:ext cx="7179606" cy="4303713"/>
          </a:xfrm>
          <a:prstGeom prst="rect">
            <a:avLst/>
          </a:prstGeom>
        </p:spPr>
      </p:pic>
      <p:sp>
        <p:nvSpPr>
          <p:cNvPr id="5" name="TextBox 4">
            <a:extLst>
              <a:ext uri="{FF2B5EF4-FFF2-40B4-BE49-F238E27FC236}">
                <a16:creationId xmlns:a16="http://schemas.microsoft.com/office/drawing/2014/main" id="{FA26F793-2C13-4B36-A810-59D61C0DB757}"/>
              </a:ext>
            </a:extLst>
          </p:cNvPr>
          <p:cNvSpPr txBox="1"/>
          <p:nvPr/>
        </p:nvSpPr>
        <p:spPr>
          <a:xfrm>
            <a:off x="264094" y="6492874"/>
            <a:ext cx="3539752" cy="253916"/>
          </a:xfrm>
          <a:prstGeom prst="rect">
            <a:avLst/>
          </a:prstGeom>
          <a:noFill/>
        </p:spPr>
        <p:txBody>
          <a:bodyPr wrap="none" rtlCol="0">
            <a:spAutoFit/>
          </a:bodyPr>
          <a:lstStyle/>
          <a:p>
            <a:r>
              <a:rPr lang="en-US" sz="1050" b="1" dirty="0"/>
              <a:t>Source</a:t>
            </a:r>
            <a:r>
              <a:rPr lang="en-US" sz="1050" dirty="0"/>
              <a:t>: </a:t>
            </a:r>
            <a:r>
              <a:rPr lang="en-US" sz="1050" i="1" dirty="0"/>
              <a:t>Open Universities in the Commonwealth: At a Glance</a:t>
            </a:r>
            <a:r>
              <a:rPr lang="en-US" sz="1050" dirty="0"/>
              <a:t>.</a:t>
            </a:r>
          </a:p>
        </p:txBody>
      </p:sp>
    </p:spTree>
    <p:extLst>
      <p:ext uri="{BB962C8B-B14F-4D97-AF65-F5344CB8AC3E}">
        <p14:creationId xmlns:p14="http://schemas.microsoft.com/office/powerpoint/2010/main" val="3923329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92868-ECC7-4CD9-9403-C2D5DF9D3E89}"/>
              </a:ext>
            </a:extLst>
          </p:cNvPr>
          <p:cNvSpPr>
            <a:spLocks noGrp="1"/>
          </p:cNvSpPr>
          <p:nvPr>
            <p:ph type="title"/>
          </p:nvPr>
        </p:nvSpPr>
        <p:spPr/>
        <p:txBody>
          <a:bodyPr/>
          <a:lstStyle/>
          <a:p>
            <a:r>
              <a:rPr lang="en-US" dirty="0"/>
              <a:t>Impact of ODL on Development</a:t>
            </a:r>
            <a:endParaRPr lang="en-CA" dirty="0"/>
          </a:p>
        </p:txBody>
      </p:sp>
      <p:sp>
        <p:nvSpPr>
          <p:cNvPr id="3" name="Content Placeholder 2">
            <a:extLst>
              <a:ext uri="{FF2B5EF4-FFF2-40B4-BE49-F238E27FC236}">
                <a16:creationId xmlns:a16="http://schemas.microsoft.com/office/drawing/2014/main" id="{B6C3FFC7-FAFB-44E0-B41C-1A624512EC6C}"/>
              </a:ext>
            </a:extLst>
          </p:cNvPr>
          <p:cNvSpPr>
            <a:spLocks noGrp="1"/>
          </p:cNvSpPr>
          <p:nvPr>
            <p:ph idx="1"/>
          </p:nvPr>
        </p:nvSpPr>
        <p:spPr>
          <a:xfrm>
            <a:off x="628650" y="1690689"/>
            <a:ext cx="7886700" cy="4351338"/>
          </a:xfrm>
        </p:spPr>
        <p:txBody>
          <a:bodyPr>
            <a:normAutofit/>
          </a:bodyPr>
          <a:lstStyle/>
          <a:p>
            <a:r>
              <a:rPr lang="en-CA" dirty="0"/>
              <a:t>mission statements of 12 major open universities focus on: access, equity, equality, democratization, social justice, transforming society, with an emphasis on development; </a:t>
            </a:r>
          </a:p>
          <a:p>
            <a:r>
              <a:rPr lang="en-CA" i="1" dirty="0"/>
              <a:t>“nowhere is there proposed a theoretical and substantive understanding of what [human] development is, or how it works, nor …what should be done in terms of curriculum and pedagogy to support such aims” </a:t>
            </a:r>
            <a:r>
              <a:rPr lang="en-CA" dirty="0"/>
              <a:t>(Tait, 2014, p.8). </a:t>
            </a:r>
          </a:p>
        </p:txBody>
      </p:sp>
      <p:sp>
        <p:nvSpPr>
          <p:cNvPr id="4" name="TextBox 3">
            <a:extLst>
              <a:ext uri="{FF2B5EF4-FFF2-40B4-BE49-F238E27FC236}">
                <a16:creationId xmlns:a16="http://schemas.microsoft.com/office/drawing/2014/main" id="{03459B5E-D68A-4E1C-88CB-62D05833AFAF}"/>
              </a:ext>
            </a:extLst>
          </p:cNvPr>
          <p:cNvSpPr txBox="1"/>
          <p:nvPr/>
        </p:nvSpPr>
        <p:spPr>
          <a:xfrm>
            <a:off x="160593" y="6550415"/>
            <a:ext cx="2949846" cy="215444"/>
          </a:xfrm>
          <a:prstGeom prst="rect">
            <a:avLst/>
          </a:prstGeom>
          <a:noFill/>
        </p:spPr>
        <p:txBody>
          <a:bodyPr wrap="none" rtlCol="0">
            <a:spAutoFit/>
          </a:bodyPr>
          <a:lstStyle/>
          <a:p>
            <a:r>
              <a:rPr lang="en-US" sz="800" dirty="0"/>
              <a:t>Source: http://www.irrodl.org/index.php/irrodl/article/view/1526</a:t>
            </a:r>
          </a:p>
        </p:txBody>
      </p:sp>
    </p:spTree>
    <p:extLst>
      <p:ext uri="{BB962C8B-B14F-4D97-AF65-F5344CB8AC3E}">
        <p14:creationId xmlns:p14="http://schemas.microsoft.com/office/powerpoint/2010/main" val="2702596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1325563"/>
          </a:xfrm>
        </p:spPr>
        <p:txBody>
          <a:bodyPr>
            <a:normAutofit/>
          </a:bodyPr>
          <a:lstStyle/>
          <a:p>
            <a:r>
              <a:rPr lang="en-CA" dirty="0"/>
              <a:t>Innovations for Lifelong Learning?</a:t>
            </a:r>
          </a:p>
        </p:txBody>
      </p:sp>
      <p:graphicFrame>
        <p:nvGraphicFramePr>
          <p:cNvPr id="5" name="Content Placeholder 4">
            <a:extLst>
              <a:ext uri="{FF2B5EF4-FFF2-40B4-BE49-F238E27FC236}">
                <a16:creationId xmlns:a16="http://schemas.microsoft.com/office/drawing/2014/main" id="{F102859D-997F-48BE-82C7-B124536BF680}"/>
              </a:ext>
            </a:extLst>
          </p:cNvPr>
          <p:cNvGraphicFramePr>
            <a:graphicFrameLocks noGrp="1"/>
          </p:cNvGraphicFramePr>
          <p:nvPr>
            <p:ph idx="4294967295"/>
            <p:extLst>
              <p:ext uri="{D42A27DB-BD31-4B8C-83A1-F6EECF244321}">
                <p14:modId xmlns:p14="http://schemas.microsoft.com/office/powerpoint/2010/main" val="3768202182"/>
              </p:ext>
            </p:extLst>
          </p:nvPr>
        </p:nvGraphicFramePr>
        <p:xfrm>
          <a:off x="457200" y="1489075"/>
          <a:ext cx="8382000" cy="4693920"/>
        </p:xfrm>
        <a:graphic>
          <a:graphicData uri="http://schemas.openxmlformats.org/drawingml/2006/table">
            <a:tbl>
              <a:tblPr firstRow="1" bandRow="1">
                <a:tableStyleId>{5C22544A-7EE6-4342-B048-85BDC9FD1C3A}</a:tableStyleId>
              </a:tblPr>
              <a:tblGrid>
                <a:gridCol w="4643120">
                  <a:extLst>
                    <a:ext uri="{9D8B030D-6E8A-4147-A177-3AD203B41FA5}">
                      <a16:colId xmlns:a16="http://schemas.microsoft.com/office/drawing/2014/main" val="4114617872"/>
                    </a:ext>
                  </a:extLst>
                </a:gridCol>
                <a:gridCol w="3738880">
                  <a:extLst>
                    <a:ext uri="{9D8B030D-6E8A-4147-A177-3AD203B41FA5}">
                      <a16:colId xmlns:a16="http://schemas.microsoft.com/office/drawing/2014/main" val="1228043546"/>
                    </a:ext>
                  </a:extLst>
                </a:gridCol>
              </a:tblGrid>
              <a:tr h="792480">
                <a:tc>
                  <a:txBody>
                    <a:bodyPr/>
                    <a:lstStyle/>
                    <a:p>
                      <a:pPr algn="ctr"/>
                      <a:r>
                        <a:rPr lang="en-US" sz="2800" dirty="0"/>
                        <a:t>Emerging </a:t>
                      </a:r>
                    </a:p>
                  </a:txBody>
                  <a:tcPr anchor="ctr"/>
                </a:tc>
                <a:tc>
                  <a:txBody>
                    <a:bodyPr/>
                    <a:lstStyle/>
                    <a:p>
                      <a:pPr algn="ctr"/>
                      <a:r>
                        <a:rPr lang="en-US" sz="2800" dirty="0"/>
                        <a:t>Current</a:t>
                      </a:r>
                    </a:p>
                  </a:txBody>
                  <a:tcPr anchor="ctr"/>
                </a:tc>
                <a:extLst>
                  <a:ext uri="{0D108BD9-81ED-4DB2-BD59-A6C34878D82A}">
                    <a16:rowId xmlns:a16="http://schemas.microsoft.com/office/drawing/2014/main" val="3108952292"/>
                  </a:ext>
                </a:extLst>
              </a:tr>
              <a:tr h="792480">
                <a:tc>
                  <a:txBody>
                    <a:bodyPr/>
                    <a:lstStyle/>
                    <a:p>
                      <a:r>
                        <a:rPr lang="en-US" sz="2800" dirty="0"/>
                        <a:t>MOOC/Blended learning</a:t>
                      </a:r>
                    </a:p>
                  </a:txBody>
                  <a:tcPr anchor="ctr"/>
                </a:tc>
                <a:tc>
                  <a:txBody>
                    <a:bodyPr/>
                    <a:lstStyle/>
                    <a:p>
                      <a:r>
                        <a:rPr lang="en-US" sz="2800" dirty="0"/>
                        <a:t>Classroom/Lecture</a:t>
                      </a:r>
                    </a:p>
                  </a:txBody>
                  <a:tcPr anchor="ctr"/>
                </a:tc>
                <a:extLst>
                  <a:ext uri="{0D108BD9-81ED-4DB2-BD59-A6C34878D82A}">
                    <a16:rowId xmlns:a16="http://schemas.microsoft.com/office/drawing/2014/main" val="115660108"/>
                  </a:ext>
                </a:extLst>
              </a:tr>
              <a:tr h="792480">
                <a:tc>
                  <a:txBody>
                    <a:bodyPr/>
                    <a:lstStyle/>
                    <a:p>
                      <a:r>
                        <a:rPr lang="en-US" sz="2800" dirty="0"/>
                        <a:t>Blockchain</a:t>
                      </a:r>
                    </a:p>
                  </a:txBody>
                  <a:tcPr anchor="ctr"/>
                </a:tc>
                <a:tc>
                  <a:txBody>
                    <a:bodyPr/>
                    <a:lstStyle/>
                    <a:p>
                      <a:r>
                        <a:rPr lang="en-US" sz="2800" dirty="0"/>
                        <a:t>Accreditation authority/ Degree mills?</a:t>
                      </a:r>
                    </a:p>
                  </a:txBody>
                  <a:tcPr anchor="ctr"/>
                </a:tc>
                <a:extLst>
                  <a:ext uri="{0D108BD9-81ED-4DB2-BD59-A6C34878D82A}">
                    <a16:rowId xmlns:a16="http://schemas.microsoft.com/office/drawing/2014/main" val="2667243607"/>
                  </a:ext>
                </a:extLst>
              </a:tr>
              <a:tr h="792480">
                <a:tc>
                  <a:txBody>
                    <a:bodyPr/>
                    <a:lstStyle/>
                    <a:p>
                      <a:r>
                        <a:rPr lang="en-US" sz="2800" dirty="0"/>
                        <a:t>Micro-credentials/Badges</a:t>
                      </a:r>
                    </a:p>
                  </a:txBody>
                  <a:tcPr anchor="ctr"/>
                </a:tc>
                <a:tc>
                  <a:txBody>
                    <a:bodyPr/>
                    <a:lstStyle/>
                    <a:p>
                      <a:r>
                        <a:rPr lang="en-US" sz="2800" dirty="0"/>
                        <a:t>Degree?</a:t>
                      </a:r>
                    </a:p>
                  </a:txBody>
                  <a:tcPr anchor="ctr"/>
                </a:tc>
                <a:extLst>
                  <a:ext uri="{0D108BD9-81ED-4DB2-BD59-A6C34878D82A}">
                    <a16:rowId xmlns:a16="http://schemas.microsoft.com/office/drawing/2014/main" val="2036255319"/>
                  </a:ext>
                </a:extLst>
              </a:tr>
              <a:tr h="792480">
                <a:tc>
                  <a:txBody>
                    <a:bodyPr/>
                    <a:lstStyle/>
                    <a:p>
                      <a:r>
                        <a:rPr lang="en-US" sz="2800" dirty="0"/>
                        <a:t>Open Education/OER</a:t>
                      </a:r>
                    </a:p>
                  </a:txBody>
                  <a:tcPr anchor="ctr"/>
                </a:tc>
                <a:tc>
                  <a:txBody>
                    <a:bodyPr/>
                    <a:lstStyle/>
                    <a:p>
                      <a:r>
                        <a:rPr lang="en-US" sz="2800" dirty="0"/>
                        <a:t>For-profit colleges/ copyrighted course materials?</a:t>
                      </a:r>
                    </a:p>
                  </a:txBody>
                  <a:tcPr anchor="ctr"/>
                </a:tc>
                <a:extLst>
                  <a:ext uri="{0D108BD9-81ED-4DB2-BD59-A6C34878D82A}">
                    <a16:rowId xmlns:a16="http://schemas.microsoft.com/office/drawing/2014/main" val="3386306426"/>
                  </a:ext>
                </a:extLst>
              </a:tr>
            </a:tbl>
          </a:graphicData>
        </a:graphic>
      </p:graphicFrame>
    </p:spTree>
    <p:extLst>
      <p:ext uri="{BB962C8B-B14F-4D97-AF65-F5344CB8AC3E}">
        <p14:creationId xmlns:p14="http://schemas.microsoft.com/office/powerpoint/2010/main" val="387372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4086E2-2729-494F-AAA3-DC9BF7321D07}"/>
              </a:ext>
            </a:extLst>
          </p:cNvPr>
          <p:cNvSpPr>
            <a:spLocks noGrp="1"/>
          </p:cNvSpPr>
          <p:nvPr>
            <p:ph type="title" idx="4294967295"/>
          </p:nvPr>
        </p:nvSpPr>
        <p:spPr>
          <a:xfrm>
            <a:off x="0" y="365125"/>
            <a:ext cx="7886700" cy="1325563"/>
          </a:xfrm>
        </p:spPr>
        <p:txBody>
          <a:bodyPr/>
          <a:lstStyle/>
          <a:p>
            <a:r>
              <a:rPr lang="en-US" dirty="0"/>
              <a:t>Asian MOOC initiatives</a:t>
            </a:r>
          </a:p>
        </p:txBody>
      </p:sp>
      <p:sp>
        <p:nvSpPr>
          <p:cNvPr id="4" name="Content Placeholder 3">
            <a:extLst>
              <a:ext uri="{FF2B5EF4-FFF2-40B4-BE49-F238E27FC236}">
                <a16:creationId xmlns:a16="http://schemas.microsoft.com/office/drawing/2014/main" id="{64B938BF-BB03-423F-8925-E37E42EAB173}"/>
              </a:ext>
            </a:extLst>
          </p:cNvPr>
          <p:cNvSpPr>
            <a:spLocks noGrp="1"/>
          </p:cNvSpPr>
          <p:nvPr>
            <p:ph idx="4294967295"/>
          </p:nvPr>
        </p:nvSpPr>
        <p:spPr>
          <a:xfrm>
            <a:off x="435797" y="1592826"/>
            <a:ext cx="7724977" cy="4556438"/>
          </a:xfrm>
        </p:spPr>
        <p:txBody>
          <a:bodyPr>
            <a:normAutofit/>
          </a:bodyPr>
          <a:lstStyle/>
          <a:p>
            <a:r>
              <a:rPr lang="en-US" dirty="0"/>
              <a:t>Major MOOC initiatives in China, India, Japan, Korea, Malaysia</a:t>
            </a:r>
          </a:p>
          <a:p>
            <a:r>
              <a:rPr lang="en-US" dirty="0"/>
              <a:t>Thousands of courses available </a:t>
            </a:r>
            <a:br>
              <a:rPr lang="en-US" dirty="0"/>
            </a:br>
            <a:r>
              <a:rPr lang="en-US" dirty="0"/>
              <a:t>in Asian languages: </a:t>
            </a:r>
            <a:br>
              <a:rPr lang="en-US" dirty="0"/>
            </a:br>
            <a:r>
              <a:rPr lang="en-US" dirty="0"/>
              <a:t>Chinese, Japanese, </a:t>
            </a:r>
            <a:br>
              <a:rPr lang="en-US" dirty="0"/>
            </a:br>
            <a:r>
              <a:rPr lang="en-US" dirty="0"/>
              <a:t>Korean, Thai</a:t>
            </a:r>
          </a:p>
          <a:p>
            <a:r>
              <a:rPr lang="en-US" dirty="0"/>
              <a:t>AAOU MOOC initiative </a:t>
            </a:r>
          </a:p>
          <a:p>
            <a:pPr marL="0" indent="0">
              <a:buNone/>
            </a:pPr>
            <a:r>
              <a:rPr lang="en-US" dirty="0"/>
              <a:t>for members</a:t>
            </a:r>
          </a:p>
          <a:p>
            <a:endParaRPr lang="en-US" dirty="0"/>
          </a:p>
        </p:txBody>
      </p:sp>
      <p:grpSp>
        <p:nvGrpSpPr>
          <p:cNvPr id="10" name="Group 9">
            <a:extLst>
              <a:ext uri="{FF2B5EF4-FFF2-40B4-BE49-F238E27FC236}">
                <a16:creationId xmlns:a16="http://schemas.microsoft.com/office/drawing/2014/main" id="{2FDC4AEB-D76E-4B37-8977-E34EE927798E}"/>
              </a:ext>
            </a:extLst>
          </p:cNvPr>
          <p:cNvGrpSpPr/>
          <p:nvPr/>
        </p:nvGrpSpPr>
        <p:grpSpPr>
          <a:xfrm>
            <a:off x="3527159" y="2958987"/>
            <a:ext cx="5616841" cy="3899013"/>
            <a:chOff x="4390311" y="1421525"/>
            <a:chExt cx="4699385" cy="3262147"/>
          </a:xfrm>
        </p:grpSpPr>
        <p:pic>
          <p:nvPicPr>
            <p:cNvPr id="2" name="Picture 1">
              <a:extLst>
                <a:ext uri="{FF2B5EF4-FFF2-40B4-BE49-F238E27FC236}">
                  <a16:creationId xmlns:a16="http://schemas.microsoft.com/office/drawing/2014/main" id="{2E62E737-71C5-431F-85C9-57E219D409F5}"/>
                </a:ext>
              </a:extLst>
            </p:cNvPr>
            <p:cNvPicPr>
              <a:picLocks noChangeAspect="1"/>
            </p:cNvPicPr>
            <p:nvPr/>
          </p:nvPicPr>
          <p:blipFill>
            <a:blip r:embed="rId3"/>
            <a:stretch>
              <a:fillRect/>
            </a:stretch>
          </p:blipFill>
          <p:spPr>
            <a:xfrm>
              <a:off x="4390311" y="3546151"/>
              <a:ext cx="2343983" cy="1137521"/>
            </a:xfrm>
            <a:prstGeom prst="rect">
              <a:avLst/>
            </a:prstGeom>
          </p:spPr>
        </p:pic>
        <p:pic>
          <p:nvPicPr>
            <p:cNvPr id="5" name="Picture 4">
              <a:extLst>
                <a:ext uri="{FF2B5EF4-FFF2-40B4-BE49-F238E27FC236}">
                  <a16:creationId xmlns:a16="http://schemas.microsoft.com/office/drawing/2014/main" id="{99CECAFC-AC7E-4E47-836D-F4133BF0577B}"/>
                </a:ext>
              </a:extLst>
            </p:cNvPr>
            <p:cNvPicPr>
              <a:picLocks noChangeAspect="1"/>
            </p:cNvPicPr>
            <p:nvPr/>
          </p:nvPicPr>
          <p:blipFill>
            <a:blip r:embed="rId4"/>
            <a:stretch>
              <a:fillRect/>
            </a:stretch>
          </p:blipFill>
          <p:spPr>
            <a:xfrm>
              <a:off x="6738750" y="2338780"/>
              <a:ext cx="2350946" cy="846138"/>
            </a:xfrm>
            <a:prstGeom prst="rect">
              <a:avLst/>
            </a:prstGeom>
          </p:spPr>
        </p:pic>
        <p:pic>
          <p:nvPicPr>
            <p:cNvPr id="6" name="Picture 5">
              <a:extLst>
                <a:ext uri="{FF2B5EF4-FFF2-40B4-BE49-F238E27FC236}">
                  <a16:creationId xmlns:a16="http://schemas.microsoft.com/office/drawing/2014/main" id="{26E29647-A65F-406B-8292-3E4131954770}"/>
                </a:ext>
              </a:extLst>
            </p:cNvPr>
            <p:cNvPicPr>
              <a:picLocks noChangeAspect="1"/>
            </p:cNvPicPr>
            <p:nvPr/>
          </p:nvPicPr>
          <p:blipFill>
            <a:blip r:embed="rId5"/>
            <a:stretch>
              <a:fillRect/>
            </a:stretch>
          </p:blipFill>
          <p:spPr>
            <a:xfrm>
              <a:off x="6430010" y="1421525"/>
              <a:ext cx="2025981" cy="978060"/>
            </a:xfrm>
            <a:prstGeom prst="rect">
              <a:avLst/>
            </a:prstGeom>
          </p:spPr>
        </p:pic>
        <p:pic>
          <p:nvPicPr>
            <p:cNvPr id="7" name="Picture 6">
              <a:extLst>
                <a:ext uri="{FF2B5EF4-FFF2-40B4-BE49-F238E27FC236}">
                  <a16:creationId xmlns:a16="http://schemas.microsoft.com/office/drawing/2014/main" id="{98492EBD-48F1-459F-B708-CBDFC2AF5C77}"/>
                </a:ext>
              </a:extLst>
            </p:cNvPr>
            <p:cNvPicPr>
              <a:picLocks noChangeAspect="1"/>
            </p:cNvPicPr>
            <p:nvPr/>
          </p:nvPicPr>
          <p:blipFill>
            <a:blip r:embed="rId6"/>
            <a:stretch>
              <a:fillRect/>
            </a:stretch>
          </p:blipFill>
          <p:spPr>
            <a:xfrm>
              <a:off x="5248394" y="2956081"/>
              <a:ext cx="1485900" cy="581025"/>
            </a:xfrm>
            <a:prstGeom prst="rect">
              <a:avLst/>
            </a:prstGeom>
          </p:spPr>
        </p:pic>
        <p:pic>
          <p:nvPicPr>
            <p:cNvPr id="8" name="Picture 7">
              <a:extLst>
                <a:ext uri="{FF2B5EF4-FFF2-40B4-BE49-F238E27FC236}">
                  <a16:creationId xmlns:a16="http://schemas.microsoft.com/office/drawing/2014/main" id="{40A62928-8CEB-4D54-A8C6-7BBE2A7E7B3E}"/>
                </a:ext>
              </a:extLst>
            </p:cNvPr>
            <p:cNvPicPr>
              <a:picLocks noChangeAspect="1"/>
            </p:cNvPicPr>
            <p:nvPr/>
          </p:nvPicPr>
          <p:blipFill>
            <a:blip r:embed="rId7"/>
            <a:stretch>
              <a:fillRect/>
            </a:stretch>
          </p:blipFill>
          <p:spPr>
            <a:xfrm>
              <a:off x="5114409" y="2399585"/>
              <a:ext cx="1619885" cy="613745"/>
            </a:xfrm>
            <a:prstGeom prst="rect">
              <a:avLst/>
            </a:prstGeom>
          </p:spPr>
        </p:pic>
        <p:pic>
          <p:nvPicPr>
            <p:cNvPr id="9" name="Picture 8">
              <a:extLst>
                <a:ext uri="{FF2B5EF4-FFF2-40B4-BE49-F238E27FC236}">
                  <a16:creationId xmlns:a16="http://schemas.microsoft.com/office/drawing/2014/main" id="{D6A93532-DF5A-424A-ACCD-5C652F416AC3}"/>
                </a:ext>
              </a:extLst>
            </p:cNvPr>
            <p:cNvPicPr>
              <a:picLocks noChangeAspect="1"/>
            </p:cNvPicPr>
            <p:nvPr/>
          </p:nvPicPr>
          <p:blipFill>
            <a:blip r:embed="rId8"/>
            <a:stretch>
              <a:fillRect/>
            </a:stretch>
          </p:blipFill>
          <p:spPr>
            <a:xfrm>
              <a:off x="6734294" y="3198489"/>
              <a:ext cx="1838325" cy="695325"/>
            </a:xfrm>
            <a:prstGeom prst="rect">
              <a:avLst/>
            </a:prstGeom>
          </p:spPr>
        </p:pic>
      </p:grpSp>
    </p:spTree>
    <p:extLst>
      <p:ext uri="{BB962C8B-B14F-4D97-AF65-F5344CB8AC3E}">
        <p14:creationId xmlns:p14="http://schemas.microsoft.com/office/powerpoint/2010/main" val="2634737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458" r="-81"/>
          <a:stretch/>
        </p:blipFill>
        <p:spPr bwMode="auto">
          <a:xfrm>
            <a:off x="0" y="-9526"/>
            <a:ext cx="6840572" cy="418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descr="G:\Aptus test_Maan Deshi_Mhaswad_Maharashtra_India_03032014  (1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913" t="7672" r="27228"/>
          <a:stretch/>
        </p:blipFill>
        <p:spPr bwMode="auto">
          <a:xfrm>
            <a:off x="4495801" y="-1"/>
            <a:ext cx="4648200" cy="409098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tretch/>
        </p:blipFill>
        <p:spPr>
          <a:xfrm>
            <a:off x="0" y="4090979"/>
            <a:ext cx="9144000" cy="2805832"/>
          </a:xfrm>
          <a:prstGeom prst="rect">
            <a:avLst/>
          </a:prstGeom>
          <a:noFill/>
          <a:ln>
            <a:noFill/>
          </a:ln>
        </p:spPr>
      </p:pic>
      <p:sp>
        <p:nvSpPr>
          <p:cNvPr id="15" name="Round Diagonal Corner Rectangle 14"/>
          <p:cNvSpPr/>
          <p:nvPr/>
        </p:nvSpPr>
        <p:spPr>
          <a:xfrm>
            <a:off x="2384734" y="2472210"/>
            <a:ext cx="4222133" cy="2468880"/>
          </a:xfrm>
          <a:prstGeom prst="round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rgbClr val="290088"/>
                </a:solidFill>
              </a:rPr>
              <a:t>Leveraging </a:t>
            </a:r>
            <a:br>
              <a:rPr lang="en-US" sz="4800" dirty="0">
                <a:solidFill>
                  <a:srgbClr val="290088"/>
                </a:solidFill>
              </a:rPr>
            </a:br>
            <a:r>
              <a:rPr lang="en-US" sz="4800" dirty="0">
                <a:solidFill>
                  <a:srgbClr val="290088"/>
                </a:solidFill>
              </a:rPr>
              <a:t>New &amp; Existing Technologies</a:t>
            </a:r>
          </a:p>
        </p:txBody>
      </p:sp>
      <p:pic>
        <p:nvPicPr>
          <p:cNvPr id="7" name="Picture 6">
            <a:extLst>
              <a:ext uri="{FF2B5EF4-FFF2-40B4-BE49-F238E27FC236}">
                <a16:creationId xmlns:a16="http://schemas.microsoft.com/office/drawing/2014/main" id="{8E200211-80FB-47F9-A9AF-6C5375AA6AA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3972003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CD42C90-0F7A-4836-960A-466B7F7F225F}"/>
              </a:ext>
            </a:extLst>
          </p:cNvPr>
          <p:cNvPicPr>
            <a:picLocks noGrp="1" noChangeAspect="1"/>
          </p:cNvPicPr>
          <p:nvPr>
            <p:ph idx="4294967295"/>
          </p:nvPr>
        </p:nvPicPr>
        <p:blipFill rotWithShape="1">
          <a:blip r:embed="rId3"/>
          <a:srcRect r="8499"/>
          <a:stretch/>
        </p:blipFill>
        <p:spPr>
          <a:xfrm>
            <a:off x="580029" y="1005839"/>
            <a:ext cx="8302863" cy="5222241"/>
          </a:xfrm>
          <a:prstGeom prst="rect">
            <a:avLst/>
          </a:prstGeom>
        </p:spPr>
      </p:pic>
      <p:sp>
        <p:nvSpPr>
          <p:cNvPr id="3" name="Title 2">
            <a:extLst>
              <a:ext uri="{FF2B5EF4-FFF2-40B4-BE49-F238E27FC236}">
                <a16:creationId xmlns:a16="http://schemas.microsoft.com/office/drawing/2014/main" id="{A8D4FD2C-399F-40C3-9C14-301DF14BD8E0}"/>
              </a:ext>
            </a:extLst>
          </p:cNvPr>
          <p:cNvSpPr>
            <a:spLocks noGrp="1"/>
          </p:cNvSpPr>
          <p:nvPr>
            <p:ph type="title" idx="4294967295"/>
          </p:nvPr>
        </p:nvSpPr>
        <p:spPr>
          <a:xfrm>
            <a:off x="0" y="0"/>
            <a:ext cx="9144000" cy="1265238"/>
          </a:xfrm>
        </p:spPr>
        <p:txBody>
          <a:bodyPr/>
          <a:lstStyle/>
          <a:p>
            <a:r>
              <a:rPr lang="en-US" dirty="0"/>
              <a:t>MOOCs &amp; Employability</a:t>
            </a:r>
          </a:p>
        </p:txBody>
      </p:sp>
      <p:sp>
        <p:nvSpPr>
          <p:cNvPr id="5" name="TextBox 4">
            <a:extLst>
              <a:ext uri="{FF2B5EF4-FFF2-40B4-BE49-F238E27FC236}">
                <a16:creationId xmlns:a16="http://schemas.microsoft.com/office/drawing/2014/main" id="{C69F0849-350A-4B6D-989C-6C7651A255F1}"/>
              </a:ext>
            </a:extLst>
          </p:cNvPr>
          <p:cNvSpPr txBox="1"/>
          <p:nvPr/>
        </p:nvSpPr>
        <p:spPr>
          <a:xfrm>
            <a:off x="275230" y="6439402"/>
            <a:ext cx="4095993" cy="253916"/>
          </a:xfrm>
          <a:prstGeom prst="rect">
            <a:avLst/>
          </a:prstGeom>
          <a:noFill/>
        </p:spPr>
        <p:txBody>
          <a:bodyPr wrap="none" rtlCol="0">
            <a:spAutoFit/>
          </a:bodyPr>
          <a:lstStyle/>
          <a:p>
            <a:r>
              <a:rPr lang="en-US" sz="1050" dirty="0"/>
              <a:t>Source https://hbr.org/2015/09/whos-benefiting-from-moocs-and-why</a:t>
            </a:r>
          </a:p>
        </p:txBody>
      </p:sp>
    </p:spTree>
    <p:extLst>
      <p:ext uri="{BB962C8B-B14F-4D97-AF65-F5344CB8AC3E}">
        <p14:creationId xmlns:p14="http://schemas.microsoft.com/office/powerpoint/2010/main" val="1364411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7972958-7CD0-4F53-BB97-39DBF169F0B5}"/>
              </a:ext>
            </a:extLst>
          </p:cNvPr>
          <p:cNvSpPr>
            <a:spLocks noGrp="1"/>
          </p:cNvSpPr>
          <p:nvPr>
            <p:ph type="title" idx="4294967295"/>
          </p:nvPr>
        </p:nvSpPr>
        <p:spPr>
          <a:xfrm>
            <a:off x="0" y="0"/>
            <a:ext cx="9144000" cy="1101213"/>
          </a:xfrm>
        </p:spPr>
        <p:txBody>
          <a:bodyPr/>
          <a:lstStyle/>
          <a:p>
            <a:r>
              <a:rPr lang="en-US" dirty="0"/>
              <a:t>Blockchain</a:t>
            </a:r>
          </a:p>
        </p:txBody>
      </p:sp>
      <p:pic>
        <p:nvPicPr>
          <p:cNvPr id="5" name="Picture 4">
            <a:extLst>
              <a:ext uri="{FF2B5EF4-FFF2-40B4-BE49-F238E27FC236}">
                <a16:creationId xmlns:a16="http://schemas.microsoft.com/office/drawing/2014/main" id="{F849AF60-3B14-4A45-9042-BAFF1BB5BC9A}"/>
              </a:ext>
            </a:extLst>
          </p:cNvPr>
          <p:cNvPicPr>
            <a:picLocks noChangeAspect="1"/>
          </p:cNvPicPr>
          <p:nvPr/>
        </p:nvPicPr>
        <p:blipFill>
          <a:blip r:embed="rId3"/>
          <a:stretch>
            <a:fillRect/>
          </a:stretch>
        </p:blipFill>
        <p:spPr>
          <a:xfrm>
            <a:off x="781663" y="907585"/>
            <a:ext cx="7723240" cy="5692946"/>
          </a:xfrm>
          <a:prstGeom prst="rect">
            <a:avLst/>
          </a:prstGeom>
        </p:spPr>
      </p:pic>
      <p:sp>
        <p:nvSpPr>
          <p:cNvPr id="2" name="Rectangle 1">
            <a:extLst>
              <a:ext uri="{FF2B5EF4-FFF2-40B4-BE49-F238E27FC236}">
                <a16:creationId xmlns:a16="http://schemas.microsoft.com/office/drawing/2014/main" id="{37C5B57B-AB8C-4B1A-B734-8AEECA00CD01}"/>
              </a:ext>
            </a:extLst>
          </p:cNvPr>
          <p:cNvSpPr/>
          <p:nvPr/>
        </p:nvSpPr>
        <p:spPr>
          <a:xfrm>
            <a:off x="250722" y="6508332"/>
            <a:ext cx="7723240" cy="246221"/>
          </a:xfrm>
          <a:prstGeom prst="rect">
            <a:avLst/>
          </a:prstGeom>
        </p:spPr>
        <p:txBody>
          <a:bodyPr wrap="square">
            <a:spAutoFit/>
          </a:bodyPr>
          <a:lstStyle/>
          <a:p>
            <a:r>
              <a:rPr lang="en-US" sz="1000" dirty="0"/>
              <a:t>Credit: Knowledge Media Institute, The Open University</a:t>
            </a:r>
          </a:p>
        </p:txBody>
      </p:sp>
    </p:spTree>
    <p:extLst>
      <p:ext uri="{BB962C8B-B14F-4D97-AF65-F5344CB8AC3E}">
        <p14:creationId xmlns:p14="http://schemas.microsoft.com/office/powerpoint/2010/main" val="3594465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04E8C-FB2F-421B-A0C6-35207011ED9A}"/>
              </a:ext>
            </a:extLst>
          </p:cNvPr>
          <p:cNvSpPr>
            <a:spLocks noGrp="1"/>
          </p:cNvSpPr>
          <p:nvPr>
            <p:ph type="title"/>
          </p:nvPr>
        </p:nvSpPr>
        <p:spPr/>
        <p:txBody>
          <a:bodyPr/>
          <a:lstStyle/>
          <a:p>
            <a:r>
              <a:rPr lang="en-US" dirty="0"/>
              <a:t>Some Examples</a:t>
            </a:r>
          </a:p>
        </p:txBody>
      </p:sp>
      <p:sp>
        <p:nvSpPr>
          <p:cNvPr id="3" name="Content Placeholder 2">
            <a:extLst>
              <a:ext uri="{FF2B5EF4-FFF2-40B4-BE49-F238E27FC236}">
                <a16:creationId xmlns:a16="http://schemas.microsoft.com/office/drawing/2014/main" id="{89E2D588-000C-4FCB-9FC8-208A780E2370}"/>
              </a:ext>
            </a:extLst>
          </p:cNvPr>
          <p:cNvSpPr>
            <a:spLocks noGrp="1"/>
          </p:cNvSpPr>
          <p:nvPr>
            <p:ph idx="1"/>
          </p:nvPr>
        </p:nvSpPr>
        <p:spPr>
          <a:xfrm>
            <a:off x="628650" y="1825625"/>
            <a:ext cx="5775325" cy="4351338"/>
          </a:xfrm>
        </p:spPr>
        <p:txBody>
          <a:bodyPr/>
          <a:lstStyle/>
          <a:p>
            <a:r>
              <a:rPr lang="en-US" dirty="0"/>
              <a:t>Life Skills for MOOC used blockchain for certification</a:t>
            </a:r>
          </a:p>
          <a:p>
            <a:r>
              <a:rPr lang="en-US" dirty="0" err="1"/>
              <a:t>Blockcerts</a:t>
            </a:r>
            <a:r>
              <a:rPr lang="en-US" dirty="0"/>
              <a:t> from MIT Lab </a:t>
            </a:r>
          </a:p>
          <a:p>
            <a:r>
              <a:rPr lang="en-US" dirty="0" err="1"/>
              <a:t>Pagemajik</a:t>
            </a:r>
            <a:r>
              <a:rPr lang="en-US" dirty="0"/>
              <a:t> and Authorship using blockchain that could help track reuse of OER</a:t>
            </a:r>
          </a:p>
          <a:p>
            <a:r>
              <a:rPr lang="en-US" dirty="0"/>
              <a:t>A Blockchain University coming up.</a:t>
            </a:r>
          </a:p>
          <a:p>
            <a:endParaRPr lang="en-US" dirty="0"/>
          </a:p>
          <a:p>
            <a:endParaRPr lang="en-US" dirty="0"/>
          </a:p>
        </p:txBody>
      </p:sp>
      <p:pic>
        <p:nvPicPr>
          <p:cNvPr id="4" name="Picture 3">
            <a:extLst>
              <a:ext uri="{FF2B5EF4-FFF2-40B4-BE49-F238E27FC236}">
                <a16:creationId xmlns:a16="http://schemas.microsoft.com/office/drawing/2014/main" id="{08F8771A-B4B3-45B1-B84C-DCBB98BA3B93}"/>
              </a:ext>
            </a:extLst>
          </p:cNvPr>
          <p:cNvPicPr>
            <a:picLocks noChangeAspect="1"/>
          </p:cNvPicPr>
          <p:nvPr/>
        </p:nvPicPr>
        <p:blipFill>
          <a:blip r:embed="rId3"/>
          <a:stretch>
            <a:fillRect/>
          </a:stretch>
        </p:blipFill>
        <p:spPr>
          <a:xfrm>
            <a:off x="6403975" y="2138997"/>
            <a:ext cx="2228850" cy="619125"/>
          </a:xfrm>
          <a:prstGeom prst="rect">
            <a:avLst/>
          </a:prstGeom>
        </p:spPr>
      </p:pic>
      <p:pic>
        <p:nvPicPr>
          <p:cNvPr id="5" name="Picture 4">
            <a:extLst>
              <a:ext uri="{FF2B5EF4-FFF2-40B4-BE49-F238E27FC236}">
                <a16:creationId xmlns:a16="http://schemas.microsoft.com/office/drawing/2014/main" id="{F27B2097-CB6A-4C30-ADDC-9EA94C48E47D}"/>
              </a:ext>
            </a:extLst>
          </p:cNvPr>
          <p:cNvPicPr>
            <a:picLocks noChangeAspect="1"/>
          </p:cNvPicPr>
          <p:nvPr/>
        </p:nvPicPr>
        <p:blipFill>
          <a:blip r:embed="rId4"/>
          <a:stretch>
            <a:fillRect/>
          </a:stretch>
        </p:blipFill>
        <p:spPr>
          <a:xfrm>
            <a:off x="5872480" y="4384019"/>
            <a:ext cx="3291840" cy="1436862"/>
          </a:xfrm>
          <a:prstGeom prst="rect">
            <a:avLst/>
          </a:prstGeom>
        </p:spPr>
      </p:pic>
      <p:pic>
        <p:nvPicPr>
          <p:cNvPr id="6" name="Picture 5">
            <a:extLst>
              <a:ext uri="{FF2B5EF4-FFF2-40B4-BE49-F238E27FC236}">
                <a16:creationId xmlns:a16="http://schemas.microsoft.com/office/drawing/2014/main" id="{78449D8C-C933-4EC8-8C55-EE63E637E140}"/>
              </a:ext>
            </a:extLst>
          </p:cNvPr>
          <p:cNvPicPr>
            <a:picLocks noChangeAspect="1"/>
          </p:cNvPicPr>
          <p:nvPr/>
        </p:nvPicPr>
        <p:blipFill>
          <a:blip r:embed="rId5"/>
          <a:stretch>
            <a:fillRect/>
          </a:stretch>
        </p:blipFill>
        <p:spPr>
          <a:xfrm>
            <a:off x="6348095" y="3256745"/>
            <a:ext cx="2543175" cy="628650"/>
          </a:xfrm>
          <a:prstGeom prst="rect">
            <a:avLst/>
          </a:prstGeom>
        </p:spPr>
      </p:pic>
    </p:spTree>
    <p:extLst>
      <p:ext uri="{BB962C8B-B14F-4D97-AF65-F5344CB8AC3E}">
        <p14:creationId xmlns:p14="http://schemas.microsoft.com/office/powerpoint/2010/main" val="1320583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Implications of Blockchain</a:t>
            </a:r>
          </a:p>
        </p:txBody>
      </p:sp>
      <p:sp>
        <p:nvSpPr>
          <p:cNvPr id="3" name="Round Diagonal Corner Rectangle 2"/>
          <p:cNvSpPr/>
          <p:nvPr/>
        </p:nvSpPr>
        <p:spPr>
          <a:xfrm>
            <a:off x="474979" y="1615440"/>
            <a:ext cx="3800449" cy="1066800"/>
          </a:xfrm>
          <a:prstGeom prst="round2Diag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a:latin typeface="+mj-lt"/>
              </a:rPr>
              <a:t>Present</a:t>
            </a:r>
          </a:p>
        </p:txBody>
      </p:sp>
      <p:sp>
        <p:nvSpPr>
          <p:cNvPr id="4" name="Round Diagonal Corner Rectangle 3"/>
          <p:cNvSpPr/>
          <p:nvPr/>
        </p:nvSpPr>
        <p:spPr>
          <a:xfrm>
            <a:off x="4805679" y="1615440"/>
            <a:ext cx="3801085" cy="1066800"/>
          </a:xfrm>
          <a:prstGeom prst="round2Diag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a:latin typeface="+mj-lt"/>
              </a:rPr>
              <a:t>Future</a:t>
            </a:r>
          </a:p>
        </p:txBody>
      </p:sp>
      <p:sp>
        <p:nvSpPr>
          <p:cNvPr id="5" name="Round Diagonal Corner Rectangle 4"/>
          <p:cNvSpPr/>
          <p:nvPr/>
        </p:nvSpPr>
        <p:spPr>
          <a:xfrm>
            <a:off x="1071880" y="2860040"/>
            <a:ext cx="305308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Paper certificates</a:t>
            </a:r>
          </a:p>
        </p:txBody>
      </p:sp>
      <p:sp>
        <p:nvSpPr>
          <p:cNvPr id="6" name="Round Diagonal Corner Rectangle 5"/>
          <p:cNvSpPr/>
          <p:nvPr/>
        </p:nvSpPr>
        <p:spPr>
          <a:xfrm>
            <a:off x="1071880" y="4091940"/>
            <a:ext cx="305308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Verification challenge</a:t>
            </a:r>
          </a:p>
        </p:txBody>
      </p:sp>
      <p:sp>
        <p:nvSpPr>
          <p:cNvPr id="7" name="Round Diagonal Corner Rectangle 6"/>
          <p:cNvSpPr/>
          <p:nvPr/>
        </p:nvSpPr>
        <p:spPr>
          <a:xfrm>
            <a:off x="1071880" y="5323840"/>
            <a:ext cx="305308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Manual authentication of work (such a portfolios</a:t>
            </a:r>
          </a:p>
        </p:txBody>
      </p:sp>
      <p:sp>
        <p:nvSpPr>
          <p:cNvPr id="8" name="Round Diagonal Corner Rectangle 7"/>
          <p:cNvSpPr/>
          <p:nvPr/>
        </p:nvSpPr>
        <p:spPr>
          <a:xfrm>
            <a:off x="5403088" y="2860040"/>
            <a:ext cx="305308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Digital permanent certificates</a:t>
            </a:r>
          </a:p>
        </p:txBody>
      </p:sp>
      <p:sp>
        <p:nvSpPr>
          <p:cNvPr id="9" name="Round Diagonal Corner Rectangle 8"/>
          <p:cNvSpPr/>
          <p:nvPr/>
        </p:nvSpPr>
        <p:spPr>
          <a:xfrm>
            <a:off x="5403088" y="4091940"/>
            <a:ext cx="305308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Complete online verification</a:t>
            </a:r>
          </a:p>
        </p:txBody>
      </p:sp>
      <p:sp>
        <p:nvSpPr>
          <p:cNvPr id="10" name="Round Diagonal Corner Rectangle 9"/>
          <p:cNvSpPr/>
          <p:nvPr/>
        </p:nvSpPr>
        <p:spPr>
          <a:xfrm>
            <a:off x="5403088" y="5323840"/>
            <a:ext cx="305308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E-Authentication of work (</a:t>
            </a:r>
            <a:r>
              <a:rPr lang="en-US" sz="2000" dirty="0" err="1">
                <a:solidFill>
                  <a:schemeClr val="tx1"/>
                </a:solidFill>
              </a:rPr>
              <a:t>ePortfolios</a:t>
            </a:r>
            <a:r>
              <a:rPr lang="en-US" sz="2000" dirty="0">
                <a:solidFill>
                  <a:schemeClr val="tx1"/>
                </a:solidFill>
              </a:rPr>
              <a:t>)</a:t>
            </a:r>
          </a:p>
        </p:txBody>
      </p:sp>
      <p:cxnSp>
        <p:nvCxnSpPr>
          <p:cNvPr id="12" name="Straight Connector 11"/>
          <p:cNvCxnSpPr/>
          <p:nvPr/>
        </p:nvCxnSpPr>
        <p:spPr>
          <a:xfrm>
            <a:off x="754380" y="2682240"/>
            <a:ext cx="0" cy="304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754380" y="466344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754380" y="573024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67080" y="344424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085080" y="2682240"/>
            <a:ext cx="0" cy="304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085080" y="466344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085080" y="573024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5097780" y="3444240"/>
            <a:ext cx="3048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2667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B497BD40-70F4-46D4-97F5-466E2D7429B5}"/>
              </a:ext>
            </a:extLst>
          </p:cNvPr>
          <p:cNvGraphicFramePr>
            <a:graphicFrameLocks noGrp="1"/>
          </p:cNvGraphicFramePr>
          <p:nvPr>
            <p:ph idx="4294967295"/>
            <p:extLst>
              <p:ext uri="{D42A27DB-BD31-4B8C-83A1-F6EECF244321}">
                <p14:modId xmlns:p14="http://schemas.microsoft.com/office/powerpoint/2010/main" val="2895348708"/>
              </p:ext>
            </p:extLst>
          </p:nvPr>
        </p:nvGraphicFramePr>
        <p:xfrm>
          <a:off x="-264160" y="690880"/>
          <a:ext cx="9154160" cy="50799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a:extLst>
              <a:ext uri="{FF2B5EF4-FFF2-40B4-BE49-F238E27FC236}">
                <a16:creationId xmlns:a16="http://schemas.microsoft.com/office/drawing/2014/main" id="{77057C7B-C74D-429A-9580-08A114D2B181}"/>
              </a:ext>
            </a:extLst>
          </p:cNvPr>
          <p:cNvSpPr>
            <a:spLocks noGrp="1"/>
          </p:cNvSpPr>
          <p:nvPr>
            <p:ph type="title" idx="4294967295"/>
          </p:nvPr>
        </p:nvSpPr>
        <p:spPr>
          <a:xfrm>
            <a:off x="965200" y="365760"/>
            <a:ext cx="8178800" cy="1325563"/>
          </a:xfrm>
        </p:spPr>
        <p:txBody>
          <a:bodyPr/>
          <a:lstStyle/>
          <a:p>
            <a:pPr algn="l"/>
            <a:r>
              <a:rPr lang="en-US" dirty="0"/>
              <a:t>Micro-credentials</a:t>
            </a:r>
          </a:p>
        </p:txBody>
      </p:sp>
      <p:pic>
        <p:nvPicPr>
          <p:cNvPr id="4" name="Picture 3">
            <a:extLst>
              <a:ext uri="{FF2B5EF4-FFF2-40B4-BE49-F238E27FC236}">
                <a16:creationId xmlns:a16="http://schemas.microsoft.com/office/drawing/2014/main" id="{2CAACAF2-BC70-47D1-8D81-62BCC0C386B4}"/>
              </a:ext>
            </a:extLst>
          </p:cNvPr>
          <p:cNvPicPr>
            <a:picLocks noChangeAspect="1"/>
          </p:cNvPicPr>
          <p:nvPr/>
        </p:nvPicPr>
        <p:blipFill>
          <a:blip r:embed="rId8"/>
          <a:stretch>
            <a:fillRect/>
          </a:stretch>
        </p:blipFill>
        <p:spPr>
          <a:xfrm>
            <a:off x="6389603" y="561181"/>
            <a:ext cx="2764557" cy="1023556"/>
          </a:xfrm>
          <a:prstGeom prst="rect">
            <a:avLst/>
          </a:prstGeom>
        </p:spPr>
      </p:pic>
      <p:sp>
        <p:nvSpPr>
          <p:cNvPr id="6" name="TextBox 5">
            <a:extLst>
              <a:ext uri="{FF2B5EF4-FFF2-40B4-BE49-F238E27FC236}">
                <a16:creationId xmlns:a16="http://schemas.microsoft.com/office/drawing/2014/main" id="{9CAC6140-0072-40DD-9995-204D48690C01}"/>
              </a:ext>
            </a:extLst>
          </p:cNvPr>
          <p:cNvSpPr txBox="1"/>
          <p:nvPr/>
        </p:nvSpPr>
        <p:spPr>
          <a:xfrm>
            <a:off x="304800" y="4438910"/>
            <a:ext cx="2148840" cy="1200329"/>
          </a:xfrm>
          <a:prstGeom prst="rect">
            <a:avLst/>
          </a:prstGeom>
          <a:noFill/>
        </p:spPr>
        <p:txBody>
          <a:bodyPr wrap="square" rtlCol="0">
            <a:spAutoFit/>
          </a:bodyPr>
          <a:lstStyle/>
          <a:p>
            <a:pPr marL="285750" indent="-285750">
              <a:buFont typeface="Arial" panose="020B0604020202020204" pitchFamily="34" charset="0"/>
              <a:buChar char="•"/>
            </a:pPr>
            <a:r>
              <a:rPr lang="en-US" dirty="0"/>
              <a:t>Short duration</a:t>
            </a:r>
          </a:p>
          <a:p>
            <a:pPr marL="285750" indent="-285750">
              <a:buFont typeface="Arial" panose="020B0604020202020204" pitchFamily="34" charset="0"/>
              <a:buChar char="•"/>
            </a:pPr>
            <a:r>
              <a:rPr lang="en-US" dirty="0"/>
              <a:t>Modular approach</a:t>
            </a:r>
          </a:p>
          <a:p>
            <a:pPr marL="285750" indent="-285750">
              <a:buFont typeface="Arial" panose="020B0604020202020204" pitchFamily="34" charset="0"/>
              <a:buChar char="•"/>
            </a:pPr>
            <a:r>
              <a:rPr lang="en-US" dirty="0"/>
              <a:t>Skills based</a:t>
            </a:r>
          </a:p>
        </p:txBody>
      </p:sp>
      <p:sp>
        <p:nvSpPr>
          <p:cNvPr id="7" name="TextBox 6">
            <a:extLst>
              <a:ext uri="{FF2B5EF4-FFF2-40B4-BE49-F238E27FC236}">
                <a16:creationId xmlns:a16="http://schemas.microsoft.com/office/drawing/2014/main" id="{E28266E3-0694-49FC-B5F9-0DD1F9AE1552}"/>
              </a:ext>
            </a:extLst>
          </p:cNvPr>
          <p:cNvSpPr txBox="1"/>
          <p:nvPr/>
        </p:nvSpPr>
        <p:spPr>
          <a:xfrm>
            <a:off x="2570480" y="4438910"/>
            <a:ext cx="2225040" cy="1477328"/>
          </a:xfrm>
          <a:prstGeom prst="rect">
            <a:avLst/>
          </a:prstGeom>
          <a:noFill/>
        </p:spPr>
        <p:txBody>
          <a:bodyPr wrap="square" rtlCol="0">
            <a:spAutoFit/>
          </a:bodyPr>
          <a:lstStyle/>
          <a:p>
            <a:pPr marL="285750" indent="-285750">
              <a:buFont typeface="Arial" panose="020B0604020202020204" pitchFamily="34" charset="0"/>
              <a:buChar char="•"/>
            </a:pPr>
            <a:r>
              <a:rPr lang="en-US" dirty="0"/>
              <a:t>Community learning</a:t>
            </a:r>
          </a:p>
          <a:p>
            <a:pPr marL="285750" indent="-285750">
              <a:buFont typeface="Arial" panose="020B0604020202020204" pitchFamily="34" charset="0"/>
              <a:buChar char="•"/>
            </a:pPr>
            <a:r>
              <a:rPr lang="en-US" dirty="0"/>
              <a:t>Self-paced</a:t>
            </a:r>
          </a:p>
          <a:p>
            <a:pPr marL="285750" indent="-285750">
              <a:buFont typeface="Arial" panose="020B0604020202020204" pitchFamily="34" charset="0"/>
              <a:buChar char="•"/>
            </a:pPr>
            <a:r>
              <a:rPr lang="en-US" dirty="0"/>
              <a:t>Mentoring support</a:t>
            </a:r>
          </a:p>
        </p:txBody>
      </p:sp>
      <p:sp>
        <p:nvSpPr>
          <p:cNvPr id="8" name="TextBox 7">
            <a:extLst>
              <a:ext uri="{FF2B5EF4-FFF2-40B4-BE49-F238E27FC236}">
                <a16:creationId xmlns:a16="http://schemas.microsoft.com/office/drawing/2014/main" id="{89800F42-56DD-4185-97F6-8A6A200C4AAA}"/>
              </a:ext>
            </a:extLst>
          </p:cNvPr>
          <p:cNvSpPr txBox="1"/>
          <p:nvPr/>
        </p:nvSpPr>
        <p:spPr>
          <a:xfrm>
            <a:off x="4795520" y="4438910"/>
            <a:ext cx="1910080" cy="923330"/>
          </a:xfrm>
          <a:prstGeom prst="rect">
            <a:avLst/>
          </a:prstGeom>
          <a:noFill/>
        </p:spPr>
        <p:txBody>
          <a:bodyPr wrap="square" rtlCol="0">
            <a:spAutoFit/>
          </a:bodyPr>
          <a:lstStyle/>
          <a:p>
            <a:pPr marL="285750" indent="-285750">
              <a:buFont typeface="Arial" panose="020B0604020202020204" pitchFamily="34" charset="0"/>
              <a:buChar char="•"/>
            </a:pPr>
            <a:r>
              <a:rPr lang="en-US" dirty="0"/>
              <a:t>Verifiable credential</a:t>
            </a:r>
          </a:p>
          <a:p>
            <a:pPr marL="285750" indent="-285750">
              <a:buFont typeface="Arial" panose="020B0604020202020204" pitchFamily="34" charset="0"/>
              <a:buChar char="•"/>
            </a:pPr>
            <a:r>
              <a:rPr lang="en-US" dirty="0"/>
              <a:t>Project-based</a:t>
            </a:r>
          </a:p>
        </p:txBody>
      </p:sp>
      <p:sp>
        <p:nvSpPr>
          <p:cNvPr id="9" name="TextBox 8">
            <a:extLst>
              <a:ext uri="{FF2B5EF4-FFF2-40B4-BE49-F238E27FC236}">
                <a16:creationId xmlns:a16="http://schemas.microsoft.com/office/drawing/2014/main" id="{2D917951-0D8F-4A48-83DF-389E536CB2E9}"/>
              </a:ext>
            </a:extLst>
          </p:cNvPr>
          <p:cNvSpPr txBox="1"/>
          <p:nvPr/>
        </p:nvSpPr>
        <p:spPr>
          <a:xfrm>
            <a:off x="6908800" y="4438909"/>
            <a:ext cx="2021840" cy="1477328"/>
          </a:xfrm>
          <a:prstGeom prst="rect">
            <a:avLst/>
          </a:prstGeom>
          <a:noFill/>
        </p:spPr>
        <p:txBody>
          <a:bodyPr wrap="square" rtlCol="0">
            <a:spAutoFit/>
          </a:bodyPr>
          <a:lstStyle/>
          <a:p>
            <a:pPr marL="285750" indent="-285750">
              <a:buFont typeface="Arial" panose="020B0604020202020204" pitchFamily="34" charset="0"/>
              <a:buChar char="•"/>
            </a:pPr>
            <a:r>
              <a:rPr lang="en-US" dirty="0"/>
              <a:t>Job-ready</a:t>
            </a:r>
          </a:p>
          <a:p>
            <a:pPr marL="285750" indent="-285750">
              <a:buFont typeface="Arial" panose="020B0604020202020204" pitchFamily="34" charset="0"/>
              <a:buChar char="•"/>
            </a:pPr>
            <a:r>
              <a:rPr lang="en-US" dirty="0"/>
              <a:t>Reduced cost</a:t>
            </a:r>
          </a:p>
          <a:p>
            <a:pPr marL="285750" indent="-285750">
              <a:buFont typeface="Arial" panose="020B0604020202020204" pitchFamily="34" charset="0"/>
              <a:buChar char="•"/>
            </a:pPr>
            <a:r>
              <a:rPr lang="en-US" dirty="0"/>
              <a:t>Blended with F2F for formal degree</a:t>
            </a:r>
          </a:p>
        </p:txBody>
      </p:sp>
    </p:spTree>
    <p:extLst>
      <p:ext uri="{BB962C8B-B14F-4D97-AF65-F5344CB8AC3E}">
        <p14:creationId xmlns:p14="http://schemas.microsoft.com/office/powerpoint/2010/main" val="659605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8A775-77DC-4EC4-9965-5B3E17C5D74F}"/>
              </a:ext>
            </a:extLst>
          </p:cNvPr>
          <p:cNvSpPr>
            <a:spLocks noGrp="1"/>
          </p:cNvSpPr>
          <p:nvPr>
            <p:ph type="title"/>
          </p:nvPr>
        </p:nvSpPr>
        <p:spPr/>
        <p:txBody>
          <a:bodyPr/>
          <a:lstStyle/>
          <a:p>
            <a:r>
              <a:rPr lang="en-CA" dirty="0"/>
              <a:t>Unbundling higher education</a:t>
            </a:r>
          </a:p>
        </p:txBody>
      </p:sp>
      <p:pic>
        <p:nvPicPr>
          <p:cNvPr id="4" name="Picture 3">
            <a:extLst>
              <a:ext uri="{FF2B5EF4-FFF2-40B4-BE49-F238E27FC236}">
                <a16:creationId xmlns:a16="http://schemas.microsoft.com/office/drawing/2014/main" id="{884779FF-07F3-4522-9DE5-8D83CEB9568F}"/>
              </a:ext>
            </a:extLst>
          </p:cNvPr>
          <p:cNvPicPr>
            <a:picLocks noChangeAspect="1"/>
          </p:cNvPicPr>
          <p:nvPr/>
        </p:nvPicPr>
        <p:blipFill>
          <a:blip r:embed="rId2"/>
          <a:stretch>
            <a:fillRect/>
          </a:stretch>
        </p:blipFill>
        <p:spPr>
          <a:xfrm rot="20413435">
            <a:off x="636588" y="4244975"/>
            <a:ext cx="9020175" cy="1619250"/>
          </a:xfrm>
          <a:prstGeom prst="rect">
            <a:avLst/>
          </a:prstGeom>
        </p:spPr>
      </p:pic>
      <p:pic>
        <p:nvPicPr>
          <p:cNvPr id="5" name="Picture 4">
            <a:extLst>
              <a:ext uri="{FF2B5EF4-FFF2-40B4-BE49-F238E27FC236}">
                <a16:creationId xmlns:a16="http://schemas.microsoft.com/office/drawing/2014/main" id="{769A6F95-B533-4DB1-9890-3464DFAF18B7}"/>
              </a:ext>
            </a:extLst>
          </p:cNvPr>
          <p:cNvPicPr>
            <a:picLocks noChangeAspect="1"/>
          </p:cNvPicPr>
          <p:nvPr/>
        </p:nvPicPr>
        <p:blipFill>
          <a:blip r:embed="rId3"/>
          <a:stretch>
            <a:fillRect/>
          </a:stretch>
        </p:blipFill>
        <p:spPr>
          <a:xfrm rot="20335099">
            <a:off x="3130550" y="5167630"/>
            <a:ext cx="6134100" cy="1257300"/>
          </a:xfrm>
          <a:prstGeom prst="rect">
            <a:avLst/>
          </a:prstGeom>
        </p:spPr>
      </p:pic>
      <p:sp>
        <p:nvSpPr>
          <p:cNvPr id="3" name="Content Placeholder 2">
            <a:extLst>
              <a:ext uri="{FF2B5EF4-FFF2-40B4-BE49-F238E27FC236}">
                <a16:creationId xmlns:a16="http://schemas.microsoft.com/office/drawing/2014/main" id="{343F2202-4BBB-48C4-A370-587685004BFF}"/>
              </a:ext>
            </a:extLst>
          </p:cNvPr>
          <p:cNvSpPr>
            <a:spLocks noGrp="1"/>
          </p:cNvSpPr>
          <p:nvPr>
            <p:ph idx="1"/>
          </p:nvPr>
        </p:nvSpPr>
        <p:spPr>
          <a:xfrm>
            <a:off x="628650" y="1825625"/>
            <a:ext cx="4761230" cy="4351338"/>
          </a:xfrm>
        </p:spPr>
        <p:txBody>
          <a:bodyPr/>
          <a:lstStyle/>
          <a:p>
            <a:r>
              <a:rPr lang="en-US" dirty="0"/>
              <a:t>Unbundling essential for lifelong learning</a:t>
            </a:r>
          </a:p>
          <a:p>
            <a:r>
              <a:rPr lang="en-US" dirty="0"/>
              <a:t>Competency-based just-in-time flexible learning</a:t>
            </a:r>
          </a:p>
          <a:p>
            <a:r>
              <a:rPr lang="en-US" dirty="0"/>
              <a:t>Cost-effective</a:t>
            </a:r>
          </a:p>
          <a:p>
            <a:r>
              <a:rPr lang="en-US" dirty="0"/>
              <a:t>Micro-credentials make it possible</a:t>
            </a:r>
          </a:p>
        </p:txBody>
      </p:sp>
    </p:spTree>
    <p:extLst>
      <p:ext uri="{BB962C8B-B14F-4D97-AF65-F5344CB8AC3E}">
        <p14:creationId xmlns:p14="http://schemas.microsoft.com/office/powerpoint/2010/main" val="1147287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9144000" cy="1325563"/>
          </a:xfrm>
        </p:spPr>
        <p:txBody>
          <a:bodyPr/>
          <a:lstStyle/>
          <a:p>
            <a:r>
              <a:rPr lang="en-US" dirty="0"/>
              <a:t>Implications of Micro-credentials</a:t>
            </a:r>
          </a:p>
        </p:txBody>
      </p:sp>
      <p:sp>
        <p:nvSpPr>
          <p:cNvPr id="3" name="Round Diagonal Corner Rectangle 2"/>
          <p:cNvSpPr/>
          <p:nvPr/>
        </p:nvSpPr>
        <p:spPr>
          <a:xfrm>
            <a:off x="850900" y="1676400"/>
            <a:ext cx="3035300" cy="1066800"/>
          </a:xfrm>
          <a:prstGeom prst="round2Diag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a:latin typeface="+mj-lt"/>
              </a:rPr>
              <a:t>Present</a:t>
            </a:r>
          </a:p>
        </p:txBody>
      </p:sp>
      <p:sp>
        <p:nvSpPr>
          <p:cNvPr id="4" name="Round Diagonal Corner Rectangle 3"/>
          <p:cNvSpPr/>
          <p:nvPr/>
        </p:nvSpPr>
        <p:spPr>
          <a:xfrm>
            <a:off x="5181600" y="1676400"/>
            <a:ext cx="3035808" cy="1066800"/>
          </a:xfrm>
          <a:prstGeom prst="round2Diag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a:latin typeface="+mj-lt"/>
              </a:rPr>
              <a:t>Future</a:t>
            </a:r>
          </a:p>
        </p:txBody>
      </p:sp>
      <p:sp>
        <p:nvSpPr>
          <p:cNvPr id="5" name="Round Diagonal Corner Rectangle 4"/>
          <p:cNvSpPr/>
          <p:nvPr/>
        </p:nvSpPr>
        <p:spPr>
          <a:xfrm>
            <a:off x="1447800" y="2921000"/>
            <a:ext cx="243840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Semester courses</a:t>
            </a:r>
          </a:p>
        </p:txBody>
      </p:sp>
      <p:sp>
        <p:nvSpPr>
          <p:cNvPr id="6" name="Round Diagonal Corner Rectangle 5"/>
          <p:cNvSpPr/>
          <p:nvPr/>
        </p:nvSpPr>
        <p:spPr>
          <a:xfrm>
            <a:off x="1447800" y="4152900"/>
            <a:ext cx="243840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Less flexibility</a:t>
            </a:r>
          </a:p>
        </p:txBody>
      </p:sp>
      <p:sp>
        <p:nvSpPr>
          <p:cNvPr id="7" name="Round Diagonal Corner Rectangle 6"/>
          <p:cNvSpPr/>
          <p:nvPr/>
        </p:nvSpPr>
        <p:spPr>
          <a:xfrm>
            <a:off x="1447800" y="5384800"/>
            <a:ext cx="243840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Limited mobility</a:t>
            </a:r>
          </a:p>
        </p:txBody>
      </p:sp>
      <p:sp>
        <p:nvSpPr>
          <p:cNvPr id="8" name="Round Diagonal Corner Rectangle 7"/>
          <p:cNvSpPr/>
          <p:nvPr/>
        </p:nvSpPr>
        <p:spPr>
          <a:xfrm>
            <a:off x="5779008" y="2921000"/>
            <a:ext cx="243840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Shorter courses</a:t>
            </a:r>
          </a:p>
        </p:txBody>
      </p:sp>
      <p:sp>
        <p:nvSpPr>
          <p:cNvPr id="9" name="Round Diagonal Corner Rectangle 8"/>
          <p:cNvSpPr/>
          <p:nvPr/>
        </p:nvSpPr>
        <p:spPr>
          <a:xfrm>
            <a:off x="5779008" y="4152900"/>
            <a:ext cx="243840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Unbundling/</a:t>
            </a:r>
          </a:p>
          <a:p>
            <a:pPr algn="ctr"/>
            <a:r>
              <a:rPr lang="en-US" sz="2000" dirty="0">
                <a:solidFill>
                  <a:schemeClr val="tx1"/>
                </a:solidFill>
              </a:rPr>
              <a:t>accumulation of credits</a:t>
            </a:r>
          </a:p>
        </p:txBody>
      </p:sp>
      <p:sp>
        <p:nvSpPr>
          <p:cNvPr id="10" name="Round Diagonal Corner Rectangle 9"/>
          <p:cNvSpPr/>
          <p:nvPr/>
        </p:nvSpPr>
        <p:spPr>
          <a:xfrm>
            <a:off x="5779008" y="5384800"/>
            <a:ext cx="243840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Transferability of credentials</a:t>
            </a:r>
          </a:p>
        </p:txBody>
      </p:sp>
      <p:cxnSp>
        <p:nvCxnSpPr>
          <p:cNvPr id="12" name="Straight Connector 11"/>
          <p:cNvCxnSpPr/>
          <p:nvPr/>
        </p:nvCxnSpPr>
        <p:spPr>
          <a:xfrm>
            <a:off x="1130300" y="2743200"/>
            <a:ext cx="0" cy="304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130300" y="47244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130300" y="57912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143000" y="35052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461000" y="2743200"/>
            <a:ext cx="0" cy="304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461000" y="47244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461000" y="57912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5473700" y="3505200"/>
            <a:ext cx="3048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1925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C:\Users\dizcriz\Desktop\TYP 2012-15 FINAL Package\Links\COL_COM Mininsters Ref Bk.jpg"/>
          <p:cNvPicPr>
            <a:picLocks noChangeAspect="1" noChangeArrowheads="1"/>
          </p:cNvPicPr>
          <p:nvPr/>
        </p:nvPicPr>
        <p:blipFill>
          <a:blip r:embed="rId3" cstate="print"/>
          <a:srcRect t="5083" r="2957" b="21627"/>
          <a:stretch>
            <a:fillRect/>
          </a:stretch>
        </p:blipFill>
        <p:spPr bwMode="auto">
          <a:xfrm>
            <a:off x="0" y="4727575"/>
            <a:ext cx="4191000" cy="2130425"/>
          </a:xfrm>
          <a:prstGeom prst="rect">
            <a:avLst/>
          </a:prstGeom>
        </p:spPr>
      </p:pic>
      <p:pic>
        <p:nvPicPr>
          <p:cNvPr id="11" name="Picture 7" descr="\\06-CLS-01\Users\DTremblay\Desktop\transpSCREEN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3370" y="4160520"/>
            <a:ext cx="4223657" cy="316993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06-CLS-01\Users\DTremblay\Desktop\SCREENS only.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36508" y="3018650"/>
            <a:ext cx="3755092" cy="281827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7" descr="\\06-CLS-01\Users\DTremblay\Desktop\transpSCREENS.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04010" y="2484120"/>
            <a:ext cx="2073390" cy="1556120"/>
          </a:xfrm>
          <a:prstGeom prst="rect">
            <a:avLst/>
          </a:prstGeom>
          <a:noFill/>
          <a:extLst>
            <a:ext uri="{909E8E84-426E-40DD-AFC4-6F175D3DCCD1}">
              <a14:hiddenFill xmlns:a14="http://schemas.microsoft.com/office/drawing/2010/main">
                <a:solidFill>
                  <a:srgbClr val="FFFFFF"/>
                </a:solidFill>
              </a14:hiddenFill>
            </a:ext>
          </a:extLst>
        </p:spPr>
      </p:pic>
      <p:sp>
        <p:nvSpPr>
          <p:cNvPr id="28674" name="Title 1"/>
          <p:cNvSpPr>
            <a:spLocks noGrp="1"/>
          </p:cNvSpPr>
          <p:nvPr>
            <p:ph type="title"/>
          </p:nvPr>
        </p:nvSpPr>
        <p:spPr>
          <a:xfrm>
            <a:off x="628650" y="12452"/>
            <a:ext cx="7886700" cy="1325563"/>
          </a:xfrm>
        </p:spPr>
        <p:txBody>
          <a:bodyPr>
            <a:noAutofit/>
          </a:bodyPr>
          <a:lstStyle/>
          <a:p>
            <a:r>
              <a:rPr lang="en-US" sz="4000" dirty="0"/>
              <a:t>Open Educational Resources (OER)</a:t>
            </a:r>
          </a:p>
        </p:txBody>
      </p:sp>
      <p:sp>
        <p:nvSpPr>
          <p:cNvPr id="28675" name="Content Placeholder 2"/>
          <p:cNvSpPr>
            <a:spLocks noGrp="1"/>
          </p:cNvSpPr>
          <p:nvPr>
            <p:ph idx="1"/>
          </p:nvPr>
        </p:nvSpPr>
        <p:spPr>
          <a:xfrm>
            <a:off x="628650" y="1228690"/>
            <a:ext cx="5568950" cy="4571683"/>
          </a:xfrm>
        </p:spPr>
        <p:txBody>
          <a:bodyPr>
            <a:normAutofit/>
          </a:bodyPr>
          <a:lstStyle/>
          <a:p>
            <a:pPr>
              <a:buFont typeface="Wingdings" pitchFamily="2" charset="2"/>
              <a:buNone/>
            </a:pPr>
            <a:r>
              <a:rPr lang="en-US" sz="3600" b="1" dirty="0"/>
              <a:t>Materials that are:</a:t>
            </a:r>
          </a:p>
          <a:p>
            <a:r>
              <a:rPr lang="en-US" sz="3600" dirty="0"/>
              <a:t>Free and freely available</a:t>
            </a:r>
          </a:p>
          <a:p>
            <a:r>
              <a:rPr lang="en-US" sz="3600" dirty="0"/>
              <a:t>Suitable for all levels</a:t>
            </a:r>
          </a:p>
          <a:p>
            <a:r>
              <a:rPr lang="en-US" sz="3600" dirty="0"/>
              <a:t>Reusable</a:t>
            </a:r>
          </a:p>
          <a:p>
            <a:r>
              <a:rPr lang="en-US" sz="3600" dirty="0"/>
              <a:t>Digital</a:t>
            </a:r>
          </a:p>
        </p:txBody>
      </p:sp>
      <p:pic>
        <p:nvPicPr>
          <p:cNvPr id="8" name="Picture 10" descr="\\06-CLS-01\Users\DTremblay\Desktop\coursera tablet copy.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638800" y="4772026"/>
            <a:ext cx="2286000" cy="121729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2" descr="\\06-CLS-01\Users\DTremblay\Desktop\tablet.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013185" y="3991783"/>
            <a:ext cx="791882" cy="161544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06-CLS-01\Users\DTremblay\Desktop\file00099068711.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733800" y="4922520"/>
            <a:ext cx="2133600"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9730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Implications of OER</a:t>
            </a:r>
          </a:p>
        </p:txBody>
      </p:sp>
      <p:sp>
        <p:nvSpPr>
          <p:cNvPr id="3" name="Round Diagonal Corner Rectangle 2"/>
          <p:cNvSpPr/>
          <p:nvPr/>
        </p:nvSpPr>
        <p:spPr>
          <a:xfrm>
            <a:off x="1054100" y="1905000"/>
            <a:ext cx="2819400" cy="1066800"/>
          </a:xfrm>
          <a:prstGeom prst="round2Diag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a:latin typeface="+mj-lt"/>
              </a:rPr>
              <a:t>Present</a:t>
            </a:r>
          </a:p>
        </p:txBody>
      </p:sp>
      <p:sp>
        <p:nvSpPr>
          <p:cNvPr id="4" name="Round Diagonal Corner Rectangle 3"/>
          <p:cNvSpPr/>
          <p:nvPr/>
        </p:nvSpPr>
        <p:spPr>
          <a:xfrm>
            <a:off x="5181600" y="1905000"/>
            <a:ext cx="2819400" cy="1066800"/>
          </a:xfrm>
          <a:prstGeom prst="round2Diag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a:latin typeface="+mj-lt"/>
              </a:rPr>
              <a:t>Future</a:t>
            </a:r>
          </a:p>
        </p:txBody>
      </p:sp>
      <p:sp>
        <p:nvSpPr>
          <p:cNvPr id="5" name="Round Diagonal Corner Rectangle 4"/>
          <p:cNvSpPr/>
          <p:nvPr/>
        </p:nvSpPr>
        <p:spPr>
          <a:xfrm>
            <a:off x="1676400" y="3200400"/>
            <a:ext cx="2209800" cy="9144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High costs of textbooks</a:t>
            </a:r>
          </a:p>
        </p:txBody>
      </p:sp>
      <p:sp>
        <p:nvSpPr>
          <p:cNvPr id="6" name="Round Diagonal Corner Rectangle 5"/>
          <p:cNvSpPr/>
          <p:nvPr/>
        </p:nvSpPr>
        <p:spPr>
          <a:xfrm>
            <a:off x="1676400" y="4343400"/>
            <a:ext cx="2209800" cy="9144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Institutional Teams</a:t>
            </a:r>
          </a:p>
        </p:txBody>
      </p:sp>
      <p:sp>
        <p:nvSpPr>
          <p:cNvPr id="7" name="Round Diagonal Corner Rectangle 6"/>
          <p:cNvSpPr/>
          <p:nvPr/>
        </p:nvSpPr>
        <p:spPr>
          <a:xfrm>
            <a:off x="1676400" y="5486400"/>
            <a:ext cx="2209800" cy="9144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Student as consumer</a:t>
            </a:r>
          </a:p>
        </p:txBody>
      </p:sp>
      <p:sp>
        <p:nvSpPr>
          <p:cNvPr id="8" name="Round Diagonal Corner Rectangle 7"/>
          <p:cNvSpPr/>
          <p:nvPr/>
        </p:nvSpPr>
        <p:spPr>
          <a:xfrm>
            <a:off x="5791200" y="3200400"/>
            <a:ext cx="2209800" cy="9144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Free quality content</a:t>
            </a:r>
          </a:p>
        </p:txBody>
      </p:sp>
      <p:sp>
        <p:nvSpPr>
          <p:cNvPr id="9" name="Round Diagonal Corner Rectangle 8"/>
          <p:cNvSpPr/>
          <p:nvPr/>
        </p:nvSpPr>
        <p:spPr>
          <a:xfrm>
            <a:off x="5791200" y="4343400"/>
            <a:ext cx="2209800" cy="9144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Global Teams of course developers</a:t>
            </a:r>
          </a:p>
        </p:txBody>
      </p:sp>
      <p:sp>
        <p:nvSpPr>
          <p:cNvPr id="10" name="Round Diagonal Corner Rectangle 9"/>
          <p:cNvSpPr/>
          <p:nvPr/>
        </p:nvSpPr>
        <p:spPr>
          <a:xfrm>
            <a:off x="5791200" y="5486400"/>
            <a:ext cx="2209800" cy="9144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Student as producer</a:t>
            </a:r>
          </a:p>
        </p:txBody>
      </p:sp>
      <p:cxnSp>
        <p:nvCxnSpPr>
          <p:cNvPr id="12" name="Straight Connector 11"/>
          <p:cNvCxnSpPr/>
          <p:nvPr/>
        </p:nvCxnSpPr>
        <p:spPr>
          <a:xfrm>
            <a:off x="1371600" y="2971800"/>
            <a:ext cx="0" cy="2971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a:endCxn id="5" idx="2"/>
          </p:cNvCxnSpPr>
          <p:nvPr/>
        </p:nvCxnSpPr>
        <p:spPr>
          <a:xfrm>
            <a:off x="1371600" y="36576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371600" y="48006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371600" y="59436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486400" y="2971800"/>
            <a:ext cx="0" cy="2971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486400" y="36576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486400" y="48006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486400" y="5943600"/>
            <a:ext cx="3048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45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5567AE-41A6-4D67-8651-DFCF1DE20E92}"/>
              </a:ext>
            </a:extLst>
          </p:cNvPr>
          <p:cNvSpPr>
            <a:spLocks noGrp="1"/>
          </p:cNvSpPr>
          <p:nvPr>
            <p:ph type="title"/>
          </p:nvPr>
        </p:nvSpPr>
        <p:spPr/>
        <p:txBody>
          <a:bodyPr/>
          <a:lstStyle/>
          <a:p>
            <a:r>
              <a:rPr lang="en-CA" dirty="0"/>
              <a:t>Implications for Open Universities</a:t>
            </a:r>
          </a:p>
        </p:txBody>
      </p:sp>
      <p:sp>
        <p:nvSpPr>
          <p:cNvPr id="11" name="Content Placeholder 10">
            <a:extLst>
              <a:ext uri="{FF2B5EF4-FFF2-40B4-BE49-F238E27FC236}">
                <a16:creationId xmlns:a16="http://schemas.microsoft.com/office/drawing/2014/main" id="{33495821-9C9B-4C81-9542-3DDE6E3C68E9}"/>
              </a:ext>
            </a:extLst>
          </p:cNvPr>
          <p:cNvSpPr>
            <a:spLocks noGrp="1"/>
          </p:cNvSpPr>
          <p:nvPr>
            <p:ph idx="1"/>
          </p:nvPr>
        </p:nvSpPr>
        <p:spPr>
          <a:xfrm>
            <a:off x="628650" y="1825625"/>
            <a:ext cx="6289386" cy="4351338"/>
          </a:xfrm>
        </p:spPr>
        <p:txBody>
          <a:bodyPr>
            <a:normAutofit/>
          </a:bodyPr>
          <a:lstStyle/>
          <a:p>
            <a:r>
              <a:rPr lang="en-CA" dirty="0"/>
              <a:t>Rise of the </a:t>
            </a:r>
            <a:r>
              <a:rPr lang="en-CA" sz="3600" dirty="0"/>
              <a:t>Multi-Varsity network </a:t>
            </a:r>
            <a:r>
              <a:rPr lang="en-CA" dirty="0"/>
              <a:t>…learners can move from education to society and back  </a:t>
            </a:r>
          </a:p>
          <a:p>
            <a:r>
              <a:rPr lang="en-CA" sz="3600" dirty="0"/>
              <a:t>Micro-qualifications</a:t>
            </a:r>
            <a:r>
              <a:rPr lang="en-CA" dirty="0"/>
              <a:t>: rapid acquisition of highly specific knowledge and skills rather than a degree</a:t>
            </a:r>
          </a:p>
          <a:p>
            <a:r>
              <a:rPr lang="en-CA" sz="3600" dirty="0"/>
              <a:t>The Faculty </a:t>
            </a:r>
            <a:r>
              <a:rPr lang="en-CA" dirty="0"/>
              <a:t>to become Lifelong Learners -- focus on new modes of delivery and pedagogy</a:t>
            </a:r>
          </a:p>
          <a:p>
            <a:endParaRPr lang="en-CA" dirty="0"/>
          </a:p>
          <a:p>
            <a:endParaRPr lang="en-CA" dirty="0"/>
          </a:p>
        </p:txBody>
      </p:sp>
      <p:sp>
        <p:nvSpPr>
          <p:cNvPr id="30" name="Oval 29">
            <a:extLst>
              <a:ext uri="{FF2B5EF4-FFF2-40B4-BE49-F238E27FC236}">
                <a16:creationId xmlns:a16="http://schemas.microsoft.com/office/drawing/2014/main" id="{7E444150-6C15-4AE0-9258-1063FD02B8C1}"/>
              </a:ext>
            </a:extLst>
          </p:cNvPr>
          <p:cNvSpPr/>
          <p:nvPr/>
        </p:nvSpPr>
        <p:spPr>
          <a:xfrm>
            <a:off x="7279468" y="4532387"/>
            <a:ext cx="1208434" cy="1208434"/>
          </a:xfrm>
          <a:prstGeom prst="ellipse">
            <a:avLst/>
          </a:prstGeom>
          <a:solidFill>
            <a:srgbClr val="CDC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31" name="Picture 30">
            <a:extLst>
              <a:ext uri="{FF2B5EF4-FFF2-40B4-BE49-F238E27FC236}">
                <a16:creationId xmlns:a16="http://schemas.microsoft.com/office/drawing/2014/main" id="{9D149B07-E6A0-4023-B558-90E49823D7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0929" y="4631352"/>
            <a:ext cx="1057447" cy="1057447"/>
          </a:xfrm>
          <a:prstGeom prst="rect">
            <a:avLst/>
          </a:prstGeom>
        </p:spPr>
      </p:pic>
      <p:sp>
        <p:nvSpPr>
          <p:cNvPr id="32" name="Oval 31">
            <a:extLst>
              <a:ext uri="{FF2B5EF4-FFF2-40B4-BE49-F238E27FC236}">
                <a16:creationId xmlns:a16="http://schemas.microsoft.com/office/drawing/2014/main" id="{8B4A6AD8-72AA-412D-839C-3447BA9D5204}"/>
              </a:ext>
            </a:extLst>
          </p:cNvPr>
          <p:cNvSpPr/>
          <p:nvPr/>
        </p:nvSpPr>
        <p:spPr>
          <a:xfrm>
            <a:off x="7255435" y="3206388"/>
            <a:ext cx="1208434" cy="1208434"/>
          </a:xfrm>
          <a:prstGeom prst="ellipse">
            <a:avLst/>
          </a:prstGeom>
          <a:solidFill>
            <a:srgbClr val="CDC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Oval 32">
            <a:extLst>
              <a:ext uri="{FF2B5EF4-FFF2-40B4-BE49-F238E27FC236}">
                <a16:creationId xmlns:a16="http://schemas.microsoft.com/office/drawing/2014/main" id="{CCD2F722-E4F8-4890-A841-996AB9381012}"/>
              </a:ext>
            </a:extLst>
          </p:cNvPr>
          <p:cNvSpPr/>
          <p:nvPr/>
        </p:nvSpPr>
        <p:spPr>
          <a:xfrm>
            <a:off x="7179942" y="1880389"/>
            <a:ext cx="1208434" cy="1208434"/>
          </a:xfrm>
          <a:prstGeom prst="ellipse">
            <a:avLst/>
          </a:prstGeom>
          <a:solidFill>
            <a:srgbClr val="CDC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26" name="Picture 25">
            <a:extLst>
              <a:ext uri="{FF2B5EF4-FFF2-40B4-BE49-F238E27FC236}">
                <a16:creationId xmlns:a16="http://schemas.microsoft.com/office/drawing/2014/main" id="{9B271739-E65C-424F-86C7-A6EAF7EA130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42008" y="1869751"/>
            <a:ext cx="1119172" cy="1119172"/>
          </a:xfrm>
          <a:prstGeom prst="rect">
            <a:avLst/>
          </a:prstGeom>
        </p:spPr>
      </p:pic>
      <p:pic>
        <p:nvPicPr>
          <p:cNvPr id="29" name="Picture 28">
            <a:extLst>
              <a:ext uri="{FF2B5EF4-FFF2-40B4-BE49-F238E27FC236}">
                <a16:creationId xmlns:a16="http://schemas.microsoft.com/office/drawing/2014/main" id="{9B3C4BB6-AEB2-4AE5-BCB4-9DF2416CB68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49328" y="3412451"/>
            <a:ext cx="902616" cy="902616"/>
          </a:xfrm>
          <a:prstGeom prst="rect">
            <a:avLst/>
          </a:prstGeom>
        </p:spPr>
      </p:pic>
      <p:sp>
        <p:nvSpPr>
          <p:cNvPr id="3" name="Rectangle 2">
            <a:extLst>
              <a:ext uri="{FF2B5EF4-FFF2-40B4-BE49-F238E27FC236}">
                <a16:creationId xmlns:a16="http://schemas.microsoft.com/office/drawing/2014/main" id="{8B5E0025-69CA-4838-807A-33197388E7A8}"/>
              </a:ext>
            </a:extLst>
          </p:cNvPr>
          <p:cNvSpPr/>
          <p:nvPr/>
        </p:nvSpPr>
        <p:spPr>
          <a:xfrm>
            <a:off x="302818" y="6506101"/>
            <a:ext cx="6939190" cy="246221"/>
          </a:xfrm>
          <a:prstGeom prst="rect">
            <a:avLst/>
          </a:prstGeom>
        </p:spPr>
        <p:txBody>
          <a:bodyPr wrap="square">
            <a:spAutoFit/>
          </a:bodyPr>
          <a:lstStyle/>
          <a:p>
            <a:r>
              <a:rPr lang="en-US" sz="1000" dirty="0"/>
              <a:t>Multi-</a:t>
            </a:r>
            <a:r>
              <a:rPr lang="en-US" sz="1000" dirty="0" err="1"/>
              <a:t>versity</a:t>
            </a:r>
            <a:r>
              <a:rPr lang="en-US" sz="1000" dirty="0"/>
              <a:t>: term introduced by Clark Kerr (1963) http://openvault.wgbh.org/catalog/A_0DF915F352B044EFB1A31CCC71E8F9BF</a:t>
            </a:r>
            <a:endParaRPr lang="en-CA" sz="1000" dirty="0"/>
          </a:p>
        </p:txBody>
      </p:sp>
    </p:spTree>
    <p:extLst>
      <p:ext uri="{BB962C8B-B14F-4D97-AF65-F5344CB8AC3E}">
        <p14:creationId xmlns:p14="http://schemas.microsoft.com/office/powerpoint/2010/main" val="572430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3CD31-BB44-46C5-82FB-3F7E4C2E0B14}"/>
              </a:ext>
            </a:extLst>
          </p:cNvPr>
          <p:cNvSpPr>
            <a:spLocks noGrp="1"/>
          </p:cNvSpPr>
          <p:nvPr>
            <p:ph type="title"/>
          </p:nvPr>
        </p:nvSpPr>
        <p:spPr/>
        <p:txBody>
          <a:bodyPr/>
          <a:lstStyle/>
          <a:p>
            <a:r>
              <a:rPr lang="en-US" dirty="0"/>
              <a:t>Plan</a:t>
            </a:r>
            <a:endParaRPr lang="en-CA" dirty="0"/>
          </a:p>
        </p:txBody>
      </p:sp>
      <p:sp>
        <p:nvSpPr>
          <p:cNvPr id="3" name="Content Placeholder 2">
            <a:extLst>
              <a:ext uri="{FF2B5EF4-FFF2-40B4-BE49-F238E27FC236}">
                <a16:creationId xmlns:a16="http://schemas.microsoft.com/office/drawing/2014/main" id="{14F23C37-4F12-48F0-A687-0CB4334E86B1}"/>
              </a:ext>
            </a:extLst>
          </p:cNvPr>
          <p:cNvSpPr>
            <a:spLocks noGrp="1"/>
          </p:cNvSpPr>
          <p:nvPr>
            <p:ph idx="1"/>
          </p:nvPr>
        </p:nvSpPr>
        <p:spPr>
          <a:xfrm>
            <a:off x="628650" y="1825625"/>
            <a:ext cx="8291830" cy="4351338"/>
          </a:xfrm>
        </p:spPr>
        <p:txBody>
          <a:bodyPr>
            <a:normAutofit/>
          </a:bodyPr>
          <a:lstStyle/>
          <a:p>
            <a:r>
              <a:rPr lang="en-US" sz="4000" dirty="0"/>
              <a:t>Context</a:t>
            </a:r>
          </a:p>
          <a:p>
            <a:r>
              <a:rPr lang="en-US" sz="4000" dirty="0"/>
              <a:t>HRD in Asia</a:t>
            </a:r>
          </a:p>
          <a:p>
            <a:r>
              <a:rPr lang="en-US" sz="4000" dirty="0"/>
              <a:t>Lifelong Learning</a:t>
            </a:r>
          </a:p>
          <a:p>
            <a:r>
              <a:rPr lang="en-US" sz="4000" dirty="0"/>
              <a:t>Role of Open Universities</a:t>
            </a:r>
          </a:p>
          <a:p>
            <a:r>
              <a:rPr lang="en-US" sz="4000" dirty="0"/>
              <a:t>Road Ahead</a:t>
            </a:r>
          </a:p>
        </p:txBody>
      </p:sp>
    </p:spTree>
    <p:extLst>
      <p:ext uri="{BB962C8B-B14F-4D97-AF65-F5344CB8AC3E}">
        <p14:creationId xmlns:p14="http://schemas.microsoft.com/office/powerpoint/2010/main" val="1361465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131EE8-421A-4CCE-9AE9-91EC5A429460}"/>
              </a:ext>
            </a:extLst>
          </p:cNvPr>
          <p:cNvSpPr>
            <a:spLocks noGrp="1"/>
          </p:cNvSpPr>
          <p:nvPr>
            <p:ph type="title"/>
          </p:nvPr>
        </p:nvSpPr>
        <p:spPr>
          <a:xfrm>
            <a:off x="0" y="0"/>
            <a:ext cx="9144000" cy="6857999"/>
          </a:xfrm>
        </p:spPr>
        <p:txBody>
          <a:bodyPr/>
          <a:lstStyle/>
          <a:p>
            <a:r>
              <a:rPr lang="en-US" dirty="0"/>
              <a:t>Road Ahead</a:t>
            </a:r>
          </a:p>
        </p:txBody>
      </p:sp>
    </p:spTree>
    <p:extLst>
      <p:ext uri="{BB962C8B-B14F-4D97-AF65-F5344CB8AC3E}">
        <p14:creationId xmlns:p14="http://schemas.microsoft.com/office/powerpoint/2010/main" val="3668561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0"/>
            <a:ext cx="9144000" cy="6878638"/>
          </a:xfrm>
        </p:spPr>
      </p:pic>
    </p:spTree>
    <p:extLst>
      <p:ext uri="{BB962C8B-B14F-4D97-AF65-F5344CB8AC3E}">
        <p14:creationId xmlns:p14="http://schemas.microsoft.com/office/powerpoint/2010/main" val="2155487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F3C72D9-5DA1-4D3B-B476-DCBAF925C372}"/>
              </a:ext>
            </a:extLst>
          </p:cNvPr>
          <p:cNvSpPr/>
          <p:nvPr/>
        </p:nvSpPr>
        <p:spPr>
          <a:xfrm>
            <a:off x="2005781" y="2954858"/>
            <a:ext cx="7138219" cy="132556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730" name="Title 1"/>
          <p:cNvSpPr>
            <a:spLocks noGrp="1"/>
          </p:cNvSpPr>
          <p:nvPr>
            <p:ph type="title"/>
          </p:nvPr>
        </p:nvSpPr>
        <p:spPr>
          <a:xfrm>
            <a:off x="628650" y="142498"/>
            <a:ext cx="7886700" cy="1183065"/>
          </a:xfrm>
        </p:spPr>
        <p:txBody>
          <a:bodyPr/>
          <a:lstStyle/>
          <a:p>
            <a:r>
              <a:rPr lang="en-US" dirty="0"/>
              <a:t>Digital Native: C21</a:t>
            </a:r>
          </a:p>
        </p:txBody>
      </p:sp>
      <p:sp>
        <p:nvSpPr>
          <p:cNvPr id="73731" name="Content Placeholder 2"/>
          <p:cNvSpPr>
            <a:spLocks noGrp="1"/>
          </p:cNvSpPr>
          <p:nvPr>
            <p:ph idx="1"/>
          </p:nvPr>
        </p:nvSpPr>
        <p:spPr>
          <a:xfrm>
            <a:off x="628650" y="1325563"/>
            <a:ext cx="7020847" cy="4605594"/>
          </a:xfrm>
        </p:spPr>
        <p:txBody>
          <a:bodyPr/>
          <a:lstStyle/>
          <a:p>
            <a:r>
              <a:rPr lang="en-US" dirty="0"/>
              <a:t>‘Digital Native’: technology-</a:t>
            </a:r>
            <a:r>
              <a:rPr lang="en-GB" dirty="0"/>
              <a:t>savvy learners, usually young school-leavers</a:t>
            </a:r>
            <a:endParaRPr lang="en-US" dirty="0"/>
          </a:p>
          <a:p>
            <a:endParaRPr lang="en-US" dirty="0"/>
          </a:p>
        </p:txBody>
      </p:sp>
      <p:sp>
        <p:nvSpPr>
          <p:cNvPr id="10" name="TextBox 9">
            <a:extLst>
              <a:ext uri="{FF2B5EF4-FFF2-40B4-BE49-F238E27FC236}">
                <a16:creationId xmlns:a16="http://schemas.microsoft.com/office/drawing/2014/main" id="{345E9761-EFEA-4285-82B5-03414FDA8626}"/>
              </a:ext>
            </a:extLst>
          </p:cNvPr>
          <p:cNvSpPr txBox="1"/>
          <p:nvPr/>
        </p:nvSpPr>
        <p:spPr>
          <a:xfrm>
            <a:off x="279014" y="6484670"/>
            <a:ext cx="5295876" cy="230832"/>
          </a:xfrm>
          <a:prstGeom prst="rect">
            <a:avLst/>
          </a:prstGeom>
          <a:noFill/>
        </p:spPr>
        <p:txBody>
          <a:bodyPr wrap="square" rtlCol="0">
            <a:spAutoFit/>
          </a:bodyPr>
          <a:lstStyle/>
          <a:p>
            <a:r>
              <a:rPr lang="en-US" sz="900" dirty="0">
                <a:hlinkClick r:id="rId2" tooltip="https://technofaq.org/posts/2017/07/if-technology-is-effective-in-the-classroom-why-do-some-students-dislike-it-so-much/"/>
              </a:rPr>
              <a:t>Photo</a:t>
            </a:r>
            <a:r>
              <a:rPr lang="en-US" sz="900" dirty="0"/>
              <a:t> licensed under </a:t>
            </a:r>
            <a:r>
              <a:rPr lang="en-US" sz="900" dirty="0">
                <a:hlinkClick r:id="rId3" tooltip="https://creativecommons.org/licenses/by-nc-sa/3.0/"/>
              </a:rPr>
              <a:t>CC BY-SA-NC</a:t>
            </a:r>
            <a:r>
              <a:rPr lang="en-US" sz="900" dirty="0"/>
              <a:t>. Teaching Digital Natives: Partnering for Real Learning by Marc </a:t>
            </a:r>
            <a:r>
              <a:rPr lang="en-US" sz="900" dirty="0" err="1"/>
              <a:t>Prensky</a:t>
            </a:r>
            <a:endParaRPr lang="en-US" sz="900" dirty="0"/>
          </a:p>
        </p:txBody>
      </p:sp>
      <p:pic>
        <p:nvPicPr>
          <p:cNvPr id="9" name="Picture 8" descr="A close up of a computer&#10;&#10;Description generated with very high confidence">
            <a:extLst>
              <a:ext uri="{FF2B5EF4-FFF2-40B4-BE49-F238E27FC236}">
                <a16:creationId xmlns:a16="http://schemas.microsoft.com/office/drawing/2014/main" id="{0151CD60-B66B-46C5-9E02-3721D259E690}"/>
              </a:ext>
            </a:extLst>
          </p:cNvPr>
          <p:cNvPicPr>
            <a:picLocks noChangeAspect="1"/>
          </p:cNvPicPr>
          <p:nvPr/>
        </p:nvPicPr>
        <p:blipFill rotWithShape="1">
          <a:blip r:embed="rId4">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l="19180" b="10311"/>
          <a:stretch/>
        </p:blipFill>
        <p:spPr>
          <a:xfrm>
            <a:off x="0" y="3264141"/>
            <a:ext cx="3783742" cy="2800714"/>
          </a:xfrm>
          <a:prstGeom prst="rect">
            <a:avLst/>
          </a:prstGeom>
        </p:spPr>
      </p:pic>
      <p:pic>
        <p:nvPicPr>
          <p:cNvPr id="1028" name="Picture 4" descr="Image result for Teaching Digital Natives: Partnering for Real Learning">
            <a:extLst>
              <a:ext uri="{FF2B5EF4-FFF2-40B4-BE49-F238E27FC236}">
                <a16:creationId xmlns:a16="http://schemas.microsoft.com/office/drawing/2014/main" id="{DCA5FF24-4441-4908-9AD5-DA55E7FD434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30803" y="2294509"/>
            <a:ext cx="2438295" cy="34802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9800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F715F185-74B8-43DA-8C0A-5AF24F0C0412}"/>
              </a:ext>
            </a:extLst>
          </p:cNvPr>
          <p:cNvSpPr>
            <a:spLocks noGrp="1"/>
          </p:cNvSpPr>
          <p:nvPr>
            <p:ph type="title" idx="4294967295"/>
          </p:nvPr>
        </p:nvSpPr>
        <p:spPr>
          <a:xfrm>
            <a:off x="0" y="0"/>
            <a:ext cx="9144000" cy="1325563"/>
          </a:xfrm>
        </p:spPr>
        <p:txBody>
          <a:bodyPr/>
          <a:lstStyle/>
          <a:p>
            <a:r>
              <a:rPr lang="en-CA" dirty="0"/>
              <a:t>The Learner in 2035</a:t>
            </a:r>
          </a:p>
        </p:txBody>
      </p:sp>
      <p:sp>
        <p:nvSpPr>
          <p:cNvPr id="3" name="object 3"/>
          <p:cNvSpPr/>
          <p:nvPr/>
        </p:nvSpPr>
        <p:spPr>
          <a:xfrm>
            <a:off x="396241" y="1757681"/>
            <a:ext cx="1390851" cy="3466622"/>
          </a:xfrm>
          <a:custGeom>
            <a:avLst/>
            <a:gdLst/>
            <a:ahLst/>
            <a:cxnLst/>
            <a:rect l="l" t="t" r="r" b="b"/>
            <a:pathLst>
              <a:path w="1765300" h="4399915">
                <a:moveTo>
                  <a:pt x="0" y="0"/>
                </a:moveTo>
                <a:lnTo>
                  <a:pt x="0" y="4399788"/>
                </a:lnTo>
                <a:lnTo>
                  <a:pt x="1764792" y="3519830"/>
                </a:lnTo>
                <a:lnTo>
                  <a:pt x="1764792" y="879957"/>
                </a:lnTo>
                <a:lnTo>
                  <a:pt x="0" y="0"/>
                </a:lnTo>
                <a:close/>
              </a:path>
            </a:pathLst>
          </a:custGeom>
          <a:solidFill>
            <a:srgbClr val="231A4D"/>
          </a:solidFill>
        </p:spPr>
        <p:txBody>
          <a:bodyPr wrap="square" lIns="0" tIns="0" rIns="0" bIns="0" rtlCol="0"/>
          <a:lstStyle/>
          <a:p>
            <a:endParaRPr sz="2000"/>
          </a:p>
        </p:txBody>
      </p:sp>
      <p:sp>
        <p:nvSpPr>
          <p:cNvPr id="4" name="object 4"/>
          <p:cNvSpPr/>
          <p:nvPr/>
        </p:nvSpPr>
        <p:spPr>
          <a:xfrm>
            <a:off x="396241" y="1757681"/>
            <a:ext cx="1390851" cy="3466622"/>
          </a:xfrm>
          <a:custGeom>
            <a:avLst/>
            <a:gdLst/>
            <a:ahLst/>
            <a:cxnLst/>
            <a:rect l="l" t="t" r="r" b="b"/>
            <a:pathLst>
              <a:path w="1765300" h="4399915">
                <a:moveTo>
                  <a:pt x="0" y="4399788"/>
                </a:moveTo>
                <a:lnTo>
                  <a:pt x="0" y="0"/>
                </a:lnTo>
                <a:lnTo>
                  <a:pt x="1764792" y="879957"/>
                </a:lnTo>
                <a:lnTo>
                  <a:pt x="1764792" y="3519830"/>
                </a:lnTo>
                <a:lnTo>
                  <a:pt x="0" y="4399788"/>
                </a:lnTo>
                <a:close/>
              </a:path>
            </a:pathLst>
          </a:custGeom>
          <a:ln w="22860">
            <a:solidFill>
              <a:srgbClr val="FFFFFF"/>
            </a:solidFill>
          </a:ln>
        </p:spPr>
        <p:txBody>
          <a:bodyPr wrap="square" lIns="0" tIns="0" rIns="0" bIns="0" rtlCol="0"/>
          <a:lstStyle/>
          <a:p>
            <a:endParaRPr sz="2000"/>
          </a:p>
        </p:txBody>
      </p:sp>
      <p:sp>
        <p:nvSpPr>
          <p:cNvPr id="5" name="object 5"/>
          <p:cNvSpPr txBox="1"/>
          <p:nvPr/>
        </p:nvSpPr>
        <p:spPr>
          <a:xfrm>
            <a:off x="483728" y="3270675"/>
            <a:ext cx="1247263" cy="562270"/>
          </a:xfrm>
          <a:prstGeom prst="rect">
            <a:avLst/>
          </a:prstGeom>
        </p:spPr>
        <p:txBody>
          <a:bodyPr vert="horz" wrap="square" lIns="0" tIns="0" rIns="0" bIns="0" rtlCol="0">
            <a:spAutoFit/>
          </a:bodyPr>
          <a:lstStyle/>
          <a:p>
            <a:pPr marL="9525" marR="3810" indent="-18098" algn="ctr">
              <a:lnSpc>
                <a:spcPct val="87000"/>
              </a:lnSpc>
            </a:pPr>
            <a:r>
              <a:rPr sz="1400" dirty="0">
                <a:solidFill>
                  <a:srgbClr val="FFFFFF"/>
                </a:solidFill>
                <a:latin typeface="Gill Sans MT"/>
                <a:cs typeface="Gill Sans MT"/>
              </a:rPr>
              <a:t>Division of  </a:t>
            </a:r>
            <a:r>
              <a:rPr sz="1400" spc="4" dirty="0">
                <a:solidFill>
                  <a:srgbClr val="FFFFFF"/>
                </a:solidFill>
                <a:latin typeface="Gill Sans MT"/>
                <a:cs typeface="Gill Sans MT"/>
              </a:rPr>
              <a:t>L</a:t>
            </a:r>
            <a:r>
              <a:rPr sz="1400" dirty="0">
                <a:solidFill>
                  <a:srgbClr val="FFFFFF"/>
                </a:solidFill>
                <a:latin typeface="Gill Sans MT"/>
                <a:cs typeface="Gill Sans MT"/>
              </a:rPr>
              <a:t>ea</a:t>
            </a:r>
            <a:r>
              <a:rPr sz="1400" spc="-4" dirty="0">
                <a:solidFill>
                  <a:srgbClr val="FFFFFF"/>
                </a:solidFill>
                <a:latin typeface="Gill Sans MT"/>
                <a:cs typeface="Gill Sans MT"/>
              </a:rPr>
              <a:t>r</a:t>
            </a:r>
            <a:r>
              <a:rPr sz="1400" dirty="0">
                <a:solidFill>
                  <a:srgbClr val="FFFFFF"/>
                </a:solidFill>
                <a:latin typeface="Gill Sans MT"/>
                <a:cs typeface="Gill Sans MT"/>
              </a:rPr>
              <a:t>ning</a:t>
            </a:r>
            <a:r>
              <a:rPr sz="1400" spc="98" dirty="0">
                <a:solidFill>
                  <a:srgbClr val="FFFFFF"/>
                </a:solidFill>
                <a:latin typeface="Gill Sans MT"/>
                <a:cs typeface="Gill Sans MT"/>
              </a:rPr>
              <a:t>:</a:t>
            </a:r>
            <a:r>
              <a:rPr sz="1400" dirty="0">
                <a:solidFill>
                  <a:srgbClr val="FFFFFF"/>
                </a:solidFill>
                <a:latin typeface="Gill Sans MT"/>
                <a:cs typeface="Gill Sans MT"/>
              </a:rPr>
              <a:t>“</a:t>
            </a:r>
            <a:r>
              <a:rPr sz="1400" spc="-4" dirty="0">
                <a:solidFill>
                  <a:srgbClr val="FFFFFF"/>
                </a:solidFill>
                <a:latin typeface="Gill Sans MT"/>
                <a:cs typeface="Gill Sans MT"/>
              </a:rPr>
              <a:t>M</a:t>
            </a:r>
            <a:r>
              <a:rPr sz="1400" dirty="0">
                <a:solidFill>
                  <a:srgbClr val="FFFFFF"/>
                </a:solidFill>
                <a:latin typeface="Gill Sans MT"/>
                <a:cs typeface="Gill Sans MT"/>
              </a:rPr>
              <a:t>a</a:t>
            </a:r>
            <a:r>
              <a:rPr sz="1400" spc="-38" dirty="0">
                <a:solidFill>
                  <a:srgbClr val="FFFFFF"/>
                </a:solidFill>
                <a:latin typeface="Gill Sans MT"/>
                <a:cs typeface="Gill Sans MT"/>
              </a:rPr>
              <a:t>k</a:t>
            </a:r>
            <a:r>
              <a:rPr sz="1400" dirty="0">
                <a:solidFill>
                  <a:srgbClr val="FFFFFF"/>
                </a:solidFill>
                <a:latin typeface="Gill Sans MT"/>
                <a:cs typeface="Gill Sans MT"/>
              </a:rPr>
              <a:t>e</a:t>
            </a:r>
            <a:r>
              <a:rPr sz="1400" spc="-139" dirty="0">
                <a:solidFill>
                  <a:srgbClr val="FFFFFF"/>
                </a:solidFill>
                <a:latin typeface="Gill Sans MT"/>
                <a:cs typeface="Gill Sans MT"/>
              </a:rPr>
              <a:t>r</a:t>
            </a:r>
            <a:r>
              <a:rPr sz="1400" dirty="0">
                <a:solidFill>
                  <a:srgbClr val="FFFFFF"/>
                </a:solidFill>
                <a:latin typeface="Gill Sans MT"/>
                <a:cs typeface="Gill Sans MT"/>
              </a:rPr>
              <a:t>,  </a:t>
            </a:r>
            <a:r>
              <a:rPr sz="1400" spc="-11" dirty="0">
                <a:solidFill>
                  <a:srgbClr val="FFFFFF"/>
                </a:solidFill>
                <a:latin typeface="Gill Sans MT"/>
                <a:cs typeface="Gill Sans MT"/>
              </a:rPr>
              <a:t>Doer,Thinker”</a:t>
            </a:r>
            <a:endParaRPr sz="1400">
              <a:latin typeface="Gill Sans MT"/>
              <a:cs typeface="Gill Sans MT"/>
            </a:endParaRPr>
          </a:p>
        </p:txBody>
      </p:sp>
      <p:sp>
        <p:nvSpPr>
          <p:cNvPr id="6" name="object 6"/>
          <p:cNvSpPr/>
          <p:nvPr/>
        </p:nvSpPr>
        <p:spPr>
          <a:xfrm>
            <a:off x="1819276" y="1757681"/>
            <a:ext cx="1390851" cy="3466622"/>
          </a:xfrm>
          <a:custGeom>
            <a:avLst/>
            <a:gdLst/>
            <a:ahLst/>
            <a:cxnLst/>
            <a:rect l="l" t="t" r="r" b="b"/>
            <a:pathLst>
              <a:path w="1765300" h="4399915">
                <a:moveTo>
                  <a:pt x="0" y="0"/>
                </a:moveTo>
                <a:lnTo>
                  <a:pt x="0" y="4399788"/>
                </a:lnTo>
                <a:lnTo>
                  <a:pt x="1764792" y="3519830"/>
                </a:lnTo>
                <a:lnTo>
                  <a:pt x="1764792" y="879957"/>
                </a:lnTo>
                <a:lnTo>
                  <a:pt x="0" y="0"/>
                </a:lnTo>
                <a:close/>
              </a:path>
            </a:pathLst>
          </a:custGeom>
          <a:solidFill>
            <a:srgbClr val="493E83"/>
          </a:solidFill>
        </p:spPr>
        <p:txBody>
          <a:bodyPr wrap="square" lIns="0" tIns="0" rIns="0" bIns="0" rtlCol="0"/>
          <a:lstStyle/>
          <a:p>
            <a:endParaRPr sz="2000"/>
          </a:p>
        </p:txBody>
      </p:sp>
      <p:sp>
        <p:nvSpPr>
          <p:cNvPr id="7" name="object 7"/>
          <p:cNvSpPr/>
          <p:nvPr/>
        </p:nvSpPr>
        <p:spPr>
          <a:xfrm>
            <a:off x="1819276" y="1757681"/>
            <a:ext cx="1390851" cy="3466622"/>
          </a:xfrm>
          <a:custGeom>
            <a:avLst/>
            <a:gdLst/>
            <a:ahLst/>
            <a:cxnLst/>
            <a:rect l="l" t="t" r="r" b="b"/>
            <a:pathLst>
              <a:path w="1765300" h="4399915">
                <a:moveTo>
                  <a:pt x="0" y="4399788"/>
                </a:moveTo>
                <a:lnTo>
                  <a:pt x="0" y="0"/>
                </a:lnTo>
                <a:lnTo>
                  <a:pt x="1764792" y="879957"/>
                </a:lnTo>
                <a:lnTo>
                  <a:pt x="1764792" y="3519830"/>
                </a:lnTo>
                <a:lnTo>
                  <a:pt x="0" y="4399788"/>
                </a:lnTo>
                <a:close/>
              </a:path>
            </a:pathLst>
          </a:custGeom>
          <a:ln w="22860">
            <a:solidFill>
              <a:srgbClr val="FFFFFF"/>
            </a:solidFill>
          </a:ln>
        </p:spPr>
        <p:txBody>
          <a:bodyPr wrap="square" lIns="0" tIns="0" rIns="0" bIns="0" rtlCol="0"/>
          <a:lstStyle/>
          <a:p>
            <a:endParaRPr sz="2000"/>
          </a:p>
        </p:txBody>
      </p:sp>
      <p:sp>
        <p:nvSpPr>
          <p:cNvPr id="8" name="object 8"/>
          <p:cNvSpPr txBox="1"/>
          <p:nvPr/>
        </p:nvSpPr>
        <p:spPr>
          <a:xfrm>
            <a:off x="2084709" y="3171367"/>
            <a:ext cx="912059" cy="749692"/>
          </a:xfrm>
          <a:prstGeom prst="rect">
            <a:avLst/>
          </a:prstGeom>
        </p:spPr>
        <p:txBody>
          <a:bodyPr vert="horz" wrap="square" lIns="0" tIns="0" rIns="0" bIns="0" rtlCol="0">
            <a:spAutoFit/>
          </a:bodyPr>
          <a:lstStyle/>
          <a:p>
            <a:pPr marL="9525" marR="3810" indent="953" algn="ctr">
              <a:lnSpc>
                <a:spcPct val="87100"/>
              </a:lnSpc>
            </a:pPr>
            <a:r>
              <a:rPr sz="1400" dirty="0">
                <a:solidFill>
                  <a:srgbClr val="FFFFFF"/>
                </a:solidFill>
                <a:latin typeface="Gill Sans MT"/>
                <a:cs typeface="Gill Sans MT"/>
              </a:rPr>
              <a:t>Artificial  Intelligence:  </a:t>
            </a:r>
            <a:r>
              <a:rPr sz="1400" spc="-4" dirty="0">
                <a:solidFill>
                  <a:srgbClr val="FFFFFF"/>
                </a:solidFill>
                <a:latin typeface="Gill Sans MT"/>
                <a:cs typeface="Gill Sans MT"/>
              </a:rPr>
              <a:t>H</a:t>
            </a:r>
            <a:r>
              <a:rPr sz="1400" dirty="0">
                <a:solidFill>
                  <a:srgbClr val="FFFFFF"/>
                </a:solidFill>
                <a:latin typeface="Gill Sans MT"/>
                <a:cs typeface="Gill Sans MT"/>
              </a:rPr>
              <a:t>olog</a:t>
            </a:r>
            <a:r>
              <a:rPr sz="1400" spc="-4" dirty="0">
                <a:solidFill>
                  <a:srgbClr val="FFFFFF"/>
                </a:solidFill>
                <a:latin typeface="Gill Sans MT"/>
                <a:cs typeface="Gill Sans MT"/>
              </a:rPr>
              <a:t>r</a:t>
            </a:r>
            <a:r>
              <a:rPr sz="1400" spc="-11" dirty="0">
                <a:solidFill>
                  <a:srgbClr val="FFFFFF"/>
                </a:solidFill>
                <a:latin typeface="Gill Sans MT"/>
                <a:cs typeface="Gill Sans MT"/>
              </a:rPr>
              <a:t>a</a:t>
            </a:r>
            <a:r>
              <a:rPr sz="1400" dirty="0">
                <a:solidFill>
                  <a:srgbClr val="FFFFFF"/>
                </a:solidFill>
                <a:latin typeface="Gill Sans MT"/>
                <a:cs typeface="Gill Sans MT"/>
              </a:rPr>
              <a:t>phic  </a:t>
            </a:r>
            <a:r>
              <a:rPr sz="1400" spc="-4" dirty="0">
                <a:solidFill>
                  <a:srgbClr val="FFFFFF"/>
                </a:solidFill>
                <a:latin typeface="Gill Sans MT"/>
                <a:cs typeface="Gill Sans MT"/>
              </a:rPr>
              <a:t>Advisor</a:t>
            </a:r>
            <a:r>
              <a:rPr sz="1400" spc="-60" dirty="0">
                <a:solidFill>
                  <a:srgbClr val="FFFFFF"/>
                </a:solidFill>
                <a:latin typeface="Gill Sans MT"/>
                <a:cs typeface="Gill Sans MT"/>
              </a:rPr>
              <a:t> </a:t>
            </a:r>
            <a:r>
              <a:rPr sz="1400" spc="-4" dirty="0">
                <a:solidFill>
                  <a:srgbClr val="FFFFFF"/>
                </a:solidFill>
                <a:latin typeface="Gill Sans MT"/>
                <a:cs typeface="Gill Sans MT"/>
              </a:rPr>
              <a:t>Bot</a:t>
            </a:r>
            <a:endParaRPr sz="1400">
              <a:latin typeface="Gill Sans MT"/>
              <a:cs typeface="Gill Sans MT"/>
            </a:endParaRPr>
          </a:p>
        </p:txBody>
      </p:sp>
      <p:sp>
        <p:nvSpPr>
          <p:cNvPr id="9" name="object 9"/>
          <p:cNvSpPr/>
          <p:nvPr/>
        </p:nvSpPr>
        <p:spPr>
          <a:xfrm>
            <a:off x="3242312" y="1757681"/>
            <a:ext cx="1390851" cy="3466622"/>
          </a:xfrm>
          <a:custGeom>
            <a:avLst/>
            <a:gdLst/>
            <a:ahLst/>
            <a:cxnLst/>
            <a:rect l="l" t="t" r="r" b="b"/>
            <a:pathLst>
              <a:path w="1765300" h="4399915">
                <a:moveTo>
                  <a:pt x="0" y="0"/>
                </a:moveTo>
                <a:lnTo>
                  <a:pt x="0" y="4399788"/>
                </a:lnTo>
                <a:lnTo>
                  <a:pt x="1764792" y="3519830"/>
                </a:lnTo>
                <a:lnTo>
                  <a:pt x="1764792" y="879957"/>
                </a:lnTo>
                <a:lnTo>
                  <a:pt x="0" y="0"/>
                </a:lnTo>
                <a:close/>
              </a:path>
            </a:pathLst>
          </a:custGeom>
          <a:solidFill>
            <a:srgbClr val="7B75A7"/>
          </a:solidFill>
        </p:spPr>
        <p:txBody>
          <a:bodyPr wrap="square" lIns="0" tIns="0" rIns="0" bIns="0" rtlCol="0"/>
          <a:lstStyle/>
          <a:p>
            <a:endParaRPr sz="2000"/>
          </a:p>
        </p:txBody>
      </p:sp>
      <p:sp>
        <p:nvSpPr>
          <p:cNvPr id="10" name="object 10"/>
          <p:cNvSpPr/>
          <p:nvPr/>
        </p:nvSpPr>
        <p:spPr>
          <a:xfrm>
            <a:off x="3242312" y="1757681"/>
            <a:ext cx="1390851" cy="3466622"/>
          </a:xfrm>
          <a:custGeom>
            <a:avLst/>
            <a:gdLst/>
            <a:ahLst/>
            <a:cxnLst/>
            <a:rect l="l" t="t" r="r" b="b"/>
            <a:pathLst>
              <a:path w="1765300" h="4399915">
                <a:moveTo>
                  <a:pt x="0" y="4399788"/>
                </a:moveTo>
                <a:lnTo>
                  <a:pt x="0" y="0"/>
                </a:lnTo>
                <a:lnTo>
                  <a:pt x="1764792" y="879957"/>
                </a:lnTo>
                <a:lnTo>
                  <a:pt x="1764792" y="3519830"/>
                </a:lnTo>
                <a:lnTo>
                  <a:pt x="0" y="4399788"/>
                </a:lnTo>
                <a:close/>
              </a:path>
            </a:pathLst>
          </a:custGeom>
          <a:ln w="22860">
            <a:solidFill>
              <a:srgbClr val="FFFFFF"/>
            </a:solidFill>
          </a:ln>
        </p:spPr>
        <p:txBody>
          <a:bodyPr wrap="square" lIns="0" tIns="0" rIns="0" bIns="0" rtlCol="0"/>
          <a:lstStyle/>
          <a:p>
            <a:endParaRPr sz="2000"/>
          </a:p>
        </p:txBody>
      </p:sp>
      <p:sp>
        <p:nvSpPr>
          <p:cNvPr id="11" name="object 11"/>
          <p:cNvSpPr txBox="1"/>
          <p:nvPr/>
        </p:nvSpPr>
        <p:spPr>
          <a:xfrm>
            <a:off x="3340434" y="3072605"/>
            <a:ext cx="1229252" cy="921342"/>
          </a:xfrm>
          <a:prstGeom prst="rect">
            <a:avLst/>
          </a:prstGeom>
        </p:spPr>
        <p:txBody>
          <a:bodyPr vert="horz" wrap="square" lIns="0" tIns="0" rIns="0" bIns="0" rtlCol="0">
            <a:spAutoFit/>
          </a:bodyPr>
          <a:lstStyle/>
          <a:p>
            <a:pPr marL="9049" marR="3810" indent="-17621" algn="ctr">
              <a:lnSpc>
                <a:spcPct val="87000"/>
              </a:lnSpc>
            </a:pPr>
            <a:r>
              <a:rPr sz="1400" spc="-4" dirty="0">
                <a:solidFill>
                  <a:srgbClr val="FFFFFF"/>
                </a:solidFill>
                <a:latin typeface="Gill Sans MT"/>
                <a:cs typeface="Gill Sans MT"/>
              </a:rPr>
              <a:t>Advanced  C</a:t>
            </a:r>
            <a:r>
              <a:rPr sz="1400" dirty="0">
                <a:solidFill>
                  <a:srgbClr val="FFFFFF"/>
                </a:solidFill>
                <a:latin typeface="Gill Sans MT"/>
                <a:cs typeface="Gill Sans MT"/>
              </a:rPr>
              <a:t>om</a:t>
            </a:r>
            <a:r>
              <a:rPr sz="1400" spc="-8" dirty="0">
                <a:solidFill>
                  <a:srgbClr val="FFFFFF"/>
                </a:solidFill>
                <a:latin typeface="Gill Sans MT"/>
                <a:cs typeface="Gill Sans MT"/>
              </a:rPr>
              <a:t>m</a:t>
            </a:r>
            <a:r>
              <a:rPr sz="1400" dirty="0">
                <a:solidFill>
                  <a:srgbClr val="FFFFFF"/>
                </a:solidFill>
                <a:latin typeface="Gill Sans MT"/>
                <a:cs typeface="Gill Sans MT"/>
              </a:rPr>
              <a:t>unication:  Language</a:t>
            </a:r>
            <a:endParaRPr sz="1400">
              <a:latin typeface="Gill Sans MT"/>
              <a:cs typeface="Gill Sans MT"/>
            </a:endParaRPr>
          </a:p>
          <a:p>
            <a:pPr marL="208121" marR="219551" algn="ctr">
              <a:lnSpc>
                <a:spcPts val="1403"/>
              </a:lnSpc>
              <a:spcBef>
                <a:spcPts val="19"/>
              </a:spcBef>
            </a:pPr>
            <a:r>
              <a:rPr sz="1400" dirty="0">
                <a:solidFill>
                  <a:srgbClr val="FFFFFF"/>
                </a:solidFill>
                <a:latin typeface="Gill Sans MT"/>
                <a:cs typeface="Gill Sans MT"/>
              </a:rPr>
              <a:t>t</a:t>
            </a:r>
            <a:r>
              <a:rPr sz="1400" spc="-4" dirty="0">
                <a:solidFill>
                  <a:srgbClr val="FFFFFF"/>
                </a:solidFill>
                <a:latin typeface="Gill Sans MT"/>
                <a:cs typeface="Gill Sans MT"/>
              </a:rPr>
              <a:t>r</a:t>
            </a:r>
            <a:r>
              <a:rPr sz="1400" dirty="0">
                <a:solidFill>
                  <a:srgbClr val="FFFFFF"/>
                </a:solidFill>
                <a:latin typeface="Gill Sans MT"/>
                <a:cs typeface="Gill Sans MT"/>
              </a:rPr>
              <a:t>anslation  implants</a:t>
            </a:r>
            <a:endParaRPr sz="1400">
              <a:latin typeface="Gill Sans MT"/>
              <a:cs typeface="Gill Sans MT"/>
            </a:endParaRPr>
          </a:p>
        </p:txBody>
      </p:sp>
      <p:sp>
        <p:nvSpPr>
          <p:cNvPr id="12" name="object 12"/>
          <p:cNvSpPr/>
          <p:nvPr/>
        </p:nvSpPr>
        <p:spPr>
          <a:xfrm>
            <a:off x="4665264" y="1757680"/>
            <a:ext cx="1391853" cy="3466623"/>
          </a:xfrm>
          <a:custGeom>
            <a:avLst/>
            <a:gdLst/>
            <a:ahLst/>
            <a:cxnLst/>
            <a:rect l="l" t="t" r="r" b="b"/>
            <a:pathLst>
              <a:path w="1766570" h="4399915">
                <a:moveTo>
                  <a:pt x="0" y="0"/>
                </a:moveTo>
                <a:lnTo>
                  <a:pt x="0" y="4399788"/>
                </a:lnTo>
                <a:lnTo>
                  <a:pt x="1766316" y="3519830"/>
                </a:lnTo>
                <a:lnTo>
                  <a:pt x="1766316" y="879957"/>
                </a:lnTo>
                <a:lnTo>
                  <a:pt x="0" y="0"/>
                </a:lnTo>
                <a:close/>
              </a:path>
            </a:pathLst>
          </a:custGeom>
          <a:solidFill>
            <a:srgbClr val="B6B5C1"/>
          </a:solidFill>
        </p:spPr>
        <p:txBody>
          <a:bodyPr wrap="square" lIns="0" tIns="0" rIns="0" bIns="0" rtlCol="0"/>
          <a:lstStyle/>
          <a:p>
            <a:endParaRPr sz="2000"/>
          </a:p>
        </p:txBody>
      </p:sp>
      <p:sp>
        <p:nvSpPr>
          <p:cNvPr id="13" name="object 13"/>
          <p:cNvSpPr/>
          <p:nvPr/>
        </p:nvSpPr>
        <p:spPr>
          <a:xfrm>
            <a:off x="4665264" y="1757680"/>
            <a:ext cx="1391853" cy="3466623"/>
          </a:xfrm>
          <a:custGeom>
            <a:avLst/>
            <a:gdLst/>
            <a:ahLst/>
            <a:cxnLst/>
            <a:rect l="l" t="t" r="r" b="b"/>
            <a:pathLst>
              <a:path w="1766570" h="4399915">
                <a:moveTo>
                  <a:pt x="0" y="4399788"/>
                </a:moveTo>
                <a:lnTo>
                  <a:pt x="0" y="0"/>
                </a:lnTo>
                <a:lnTo>
                  <a:pt x="1766316" y="879957"/>
                </a:lnTo>
                <a:lnTo>
                  <a:pt x="1766316" y="3519830"/>
                </a:lnTo>
                <a:lnTo>
                  <a:pt x="0" y="4399788"/>
                </a:lnTo>
                <a:close/>
              </a:path>
            </a:pathLst>
          </a:custGeom>
          <a:ln w="22860">
            <a:solidFill>
              <a:srgbClr val="FFFFFF"/>
            </a:solidFill>
          </a:ln>
        </p:spPr>
        <p:txBody>
          <a:bodyPr wrap="square" lIns="0" tIns="0" rIns="0" bIns="0" rtlCol="0"/>
          <a:lstStyle/>
          <a:p>
            <a:endParaRPr sz="2000"/>
          </a:p>
        </p:txBody>
      </p:sp>
      <p:sp>
        <p:nvSpPr>
          <p:cNvPr id="14" name="object 14"/>
          <p:cNvSpPr txBox="1"/>
          <p:nvPr/>
        </p:nvSpPr>
        <p:spPr>
          <a:xfrm>
            <a:off x="4843970" y="3440691"/>
            <a:ext cx="1068155" cy="215444"/>
          </a:xfrm>
          <a:prstGeom prst="rect">
            <a:avLst/>
          </a:prstGeom>
        </p:spPr>
        <p:txBody>
          <a:bodyPr vert="horz" wrap="square" lIns="0" tIns="0" rIns="0" bIns="0" rtlCol="0">
            <a:spAutoFit/>
          </a:bodyPr>
          <a:lstStyle/>
          <a:p>
            <a:pPr marL="9525"/>
            <a:r>
              <a:rPr sz="1400" spc="-8" dirty="0">
                <a:solidFill>
                  <a:srgbClr val="FFFFFF"/>
                </a:solidFill>
                <a:latin typeface="Gill Sans MT"/>
                <a:cs typeface="Gill Sans MT"/>
              </a:rPr>
              <a:t>Micro-courses</a:t>
            </a:r>
            <a:endParaRPr sz="1400">
              <a:latin typeface="Gill Sans MT"/>
              <a:cs typeface="Gill Sans MT"/>
            </a:endParaRPr>
          </a:p>
        </p:txBody>
      </p:sp>
      <p:sp>
        <p:nvSpPr>
          <p:cNvPr id="15" name="object 15"/>
          <p:cNvSpPr/>
          <p:nvPr/>
        </p:nvSpPr>
        <p:spPr>
          <a:xfrm>
            <a:off x="6088299" y="1757680"/>
            <a:ext cx="1391853" cy="3466623"/>
          </a:xfrm>
          <a:custGeom>
            <a:avLst/>
            <a:gdLst/>
            <a:ahLst/>
            <a:cxnLst/>
            <a:rect l="l" t="t" r="r" b="b"/>
            <a:pathLst>
              <a:path w="1766570" h="4399915">
                <a:moveTo>
                  <a:pt x="0" y="0"/>
                </a:moveTo>
                <a:lnTo>
                  <a:pt x="0" y="4399788"/>
                </a:lnTo>
                <a:lnTo>
                  <a:pt x="1766316" y="3519830"/>
                </a:lnTo>
                <a:lnTo>
                  <a:pt x="1766316" y="879957"/>
                </a:lnTo>
                <a:lnTo>
                  <a:pt x="0" y="0"/>
                </a:lnTo>
                <a:close/>
              </a:path>
            </a:pathLst>
          </a:custGeom>
          <a:solidFill>
            <a:srgbClr val="7B75A7"/>
          </a:solidFill>
        </p:spPr>
        <p:txBody>
          <a:bodyPr wrap="square" lIns="0" tIns="0" rIns="0" bIns="0" rtlCol="0"/>
          <a:lstStyle/>
          <a:p>
            <a:endParaRPr sz="2000"/>
          </a:p>
        </p:txBody>
      </p:sp>
      <p:sp>
        <p:nvSpPr>
          <p:cNvPr id="16" name="object 16"/>
          <p:cNvSpPr/>
          <p:nvPr/>
        </p:nvSpPr>
        <p:spPr>
          <a:xfrm>
            <a:off x="6088299" y="1757680"/>
            <a:ext cx="1391853" cy="3466623"/>
          </a:xfrm>
          <a:custGeom>
            <a:avLst/>
            <a:gdLst/>
            <a:ahLst/>
            <a:cxnLst/>
            <a:rect l="l" t="t" r="r" b="b"/>
            <a:pathLst>
              <a:path w="1766570" h="4399915">
                <a:moveTo>
                  <a:pt x="0" y="4399788"/>
                </a:moveTo>
                <a:lnTo>
                  <a:pt x="0" y="0"/>
                </a:lnTo>
                <a:lnTo>
                  <a:pt x="1766316" y="879957"/>
                </a:lnTo>
                <a:lnTo>
                  <a:pt x="1766316" y="3519830"/>
                </a:lnTo>
                <a:lnTo>
                  <a:pt x="0" y="4399788"/>
                </a:lnTo>
                <a:close/>
              </a:path>
            </a:pathLst>
          </a:custGeom>
          <a:ln w="22860">
            <a:solidFill>
              <a:srgbClr val="FFFFFF"/>
            </a:solidFill>
          </a:ln>
        </p:spPr>
        <p:txBody>
          <a:bodyPr wrap="square" lIns="0" tIns="0" rIns="0" bIns="0" rtlCol="0"/>
          <a:lstStyle/>
          <a:p>
            <a:endParaRPr sz="2000"/>
          </a:p>
        </p:txBody>
      </p:sp>
      <p:sp>
        <p:nvSpPr>
          <p:cNvPr id="17" name="object 17"/>
          <p:cNvSpPr txBox="1"/>
          <p:nvPr/>
        </p:nvSpPr>
        <p:spPr>
          <a:xfrm>
            <a:off x="6241520" y="3270674"/>
            <a:ext cx="1115684" cy="562270"/>
          </a:xfrm>
          <a:prstGeom prst="rect">
            <a:avLst/>
          </a:prstGeom>
        </p:spPr>
        <p:txBody>
          <a:bodyPr vert="horz" wrap="square" lIns="0" tIns="0" rIns="0" bIns="0" rtlCol="0">
            <a:spAutoFit/>
          </a:bodyPr>
          <a:lstStyle/>
          <a:p>
            <a:pPr marL="9525" marR="3810" indent="-1429" algn="ctr">
              <a:lnSpc>
                <a:spcPct val="87000"/>
              </a:lnSpc>
            </a:pPr>
            <a:r>
              <a:rPr sz="1400" dirty="0">
                <a:solidFill>
                  <a:srgbClr val="FFFFFF"/>
                </a:solidFill>
                <a:latin typeface="Gill Sans MT"/>
                <a:cs typeface="Gill Sans MT"/>
              </a:rPr>
              <a:t>Learning at  home:</a:t>
            </a:r>
            <a:r>
              <a:rPr sz="1400" spc="-214" dirty="0">
                <a:solidFill>
                  <a:srgbClr val="FFFFFF"/>
                </a:solidFill>
                <a:latin typeface="Gill Sans MT"/>
                <a:cs typeface="Gill Sans MT"/>
              </a:rPr>
              <a:t> </a:t>
            </a:r>
            <a:r>
              <a:rPr sz="1400" dirty="0">
                <a:solidFill>
                  <a:srgbClr val="FFFFFF"/>
                </a:solidFill>
                <a:latin typeface="Gill Sans MT"/>
                <a:cs typeface="Gill Sans MT"/>
              </a:rPr>
              <a:t>Immers-  </a:t>
            </a:r>
            <a:r>
              <a:rPr sz="1400" spc="-4" dirty="0">
                <a:solidFill>
                  <a:srgbClr val="FFFFFF"/>
                </a:solidFill>
                <a:latin typeface="Gill Sans MT"/>
                <a:cs typeface="Gill Sans MT"/>
              </a:rPr>
              <a:t>A-Casts</a:t>
            </a:r>
            <a:endParaRPr sz="1400">
              <a:latin typeface="Gill Sans MT"/>
              <a:cs typeface="Gill Sans MT"/>
            </a:endParaRPr>
          </a:p>
        </p:txBody>
      </p:sp>
      <p:sp>
        <p:nvSpPr>
          <p:cNvPr id="18" name="object 18"/>
          <p:cNvSpPr/>
          <p:nvPr/>
        </p:nvSpPr>
        <p:spPr>
          <a:xfrm>
            <a:off x="7511334" y="1757680"/>
            <a:ext cx="1391853" cy="3466623"/>
          </a:xfrm>
          <a:custGeom>
            <a:avLst/>
            <a:gdLst/>
            <a:ahLst/>
            <a:cxnLst/>
            <a:rect l="l" t="t" r="r" b="b"/>
            <a:pathLst>
              <a:path w="1766570" h="4399915">
                <a:moveTo>
                  <a:pt x="0" y="0"/>
                </a:moveTo>
                <a:lnTo>
                  <a:pt x="0" y="4399788"/>
                </a:lnTo>
                <a:lnTo>
                  <a:pt x="1766316" y="3519830"/>
                </a:lnTo>
                <a:lnTo>
                  <a:pt x="1766316" y="879957"/>
                </a:lnTo>
                <a:lnTo>
                  <a:pt x="0" y="0"/>
                </a:lnTo>
                <a:close/>
              </a:path>
            </a:pathLst>
          </a:custGeom>
          <a:solidFill>
            <a:srgbClr val="493E83"/>
          </a:solidFill>
        </p:spPr>
        <p:txBody>
          <a:bodyPr wrap="square" lIns="0" tIns="0" rIns="0" bIns="0" rtlCol="0"/>
          <a:lstStyle/>
          <a:p>
            <a:endParaRPr sz="2000"/>
          </a:p>
        </p:txBody>
      </p:sp>
      <p:sp>
        <p:nvSpPr>
          <p:cNvPr id="19" name="object 19"/>
          <p:cNvSpPr/>
          <p:nvPr/>
        </p:nvSpPr>
        <p:spPr>
          <a:xfrm>
            <a:off x="7511334" y="1757680"/>
            <a:ext cx="1391853" cy="3466623"/>
          </a:xfrm>
          <a:custGeom>
            <a:avLst/>
            <a:gdLst/>
            <a:ahLst/>
            <a:cxnLst/>
            <a:rect l="l" t="t" r="r" b="b"/>
            <a:pathLst>
              <a:path w="1766570" h="4399915">
                <a:moveTo>
                  <a:pt x="0" y="4399788"/>
                </a:moveTo>
                <a:lnTo>
                  <a:pt x="0" y="0"/>
                </a:lnTo>
                <a:lnTo>
                  <a:pt x="1766316" y="879957"/>
                </a:lnTo>
                <a:lnTo>
                  <a:pt x="1766316" y="3519830"/>
                </a:lnTo>
                <a:lnTo>
                  <a:pt x="0" y="4399788"/>
                </a:lnTo>
                <a:close/>
              </a:path>
            </a:pathLst>
          </a:custGeom>
          <a:ln w="22860">
            <a:solidFill>
              <a:srgbClr val="FFFFFF"/>
            </a:solidFill>
          </a:ln>
        </p:spPr>
        <p:txBody>
          <a:bodyPr wrap="square" lIns="0" tIns="0" rIns="0" bIns="0" rtlCol="0"/>
          <a:lstStyle/>
          <a:p>
            <a:endParaRPr sz="2000"/>
          </a:p>
        </p:txBody>
      </p:sp>
      <p:sp>
        <p:nvSpPr>
          <p:cNvPr id="20" name="object 20"/>
          <p:cNvSpPr txBox="1"/>
          <p:nvPr/>
        </p:nvSpPr>
        <p:spPr>
          <a:xfrm>
            <a:off x="7662065" y="2676080"/>
            <a:ext cx="1118685" cy="1686808"/>
          </a:xfrm>
          <a:prstGeom prst="rect">
            <a:avLst/>
          </a:prstGeom>
        </p:spPr>
        <p:txBody>
          <a:bodyPr vert="horz" wrap="square" lIns="0" tIns="0" rIns="0" bIns="0" rtlCol="0">
            <a:spAutoFit/>
          </a:bodyPr>
          <a:lstStyle/>
          <a:p>
            <a:pPr marL="9049" marR="3810" indent="476" algn="ctr">
              <a:lnSpc>
                <a:spcPct val="87000"/>
              </a:lnSpc>
            </a:pPr>
            <a:r>
              <a:rPr sz="1400" spc="-8" dirty="0">
                <a:solidFill>
                  <a:srgbClr val="FFFFFF"/>
                </a:solidFill>
                <a:latin typeface="Gill Sans MT"/>
                <a:cs typeface="Gill Sans MT"/>
              </a:rPr>
              <a:t>Broadened  classrooms </a:t>
            </a:r>
            <a:r>
              <a:rPr sz="1400" dirty="0">
                <a:solidFill>
                  <a:srgbClr val="FFFFFF"/>
                </a:solidFill>
                <a:latin typeface="Gill Sans MT"/>
                <a:cs typeface="Gill Sans MT"/>
              </a:rPr>
              <a:t>&amp;  </a:t>
            </a:r>
            <a:r>
              <a:rPr sz="1400" spc="-4" dirty="0">
                <a:solidFill>
                  <a:srgbClr val="FFFFFF"/>
                </a:solidFill>
                <a:latin typeface="Gill Sans MT"/>
                <a:cs typeface="Gill Sans MT"/>
              </a:rPr>
              <a:t>Blended</a:t>
            </a:r>
            <a:endParaRPr sz="1400">
              <a:latin typeface="Gill Sans MT"/>
              <a:cs typeface="Gill Sans MT"/>
            </a:endParaRPr>
          </a:p>
          <a:p>
            <a:pPr marL="9049" marR="3810" algn="ctr">
              <a:lnSpc>
                <a:spcPct val="87000"/>
              </a:lnSpc>
              <a:spcBef>
                <a:spcPts val="4"/>
              </a:spcBef>
            </a:pPr>
            <a:r>
              <a:rPr sz="1400" spc="-4" dirty="0">
                <a:solidFill>
                  <a:srgbClr val="FFFFFF"/>
                </a:solidFill>
                <a:latin typeface="Gill Sans MT"/>
                <a:cs typeface="Gill Sans MT"/>
              </a:rPr>
              <a:t>courses:</a:t>
            </a:r>
            <a:r>
              <a:rPr sz="1400" spc="-169" dirty="0">
                <a:solidFill>
                  <a:srgbClr val="FFFFFF"/>
                </a:solidFill>
                <a:latin typeface="Gill Sans MT"/>
                <a:cs typeface="Gill Sans MT"/>
              </a:rPr>
              <a:t> </a:t>
            </a:r>
            <a:r>
              <a:rPr sz="1400" spc="-4" dirty="0">
                <a:solidFill>
                  <a:srgbClr val="FFFFFF"/>
                </a:solidFill>
                <a:latin typeface="Gill Sans MT"/>
                <a:cs typeface="Gill Sans MT"/>
              </a:rPr>
              <a:t>linking  </a:t>
            </a:r>
            <a:r>
              <a:rPr sz="1400" dirty="0">
                <a:solidFill>
                  <a:srgbClr val="FFFFFF"/>
                </a:solidFill>
                <a:latin typeface="Gill Sans MT"/>
                <a:cs typeface="Gill Sans MT"/>
              </a:rPr>
              <a:t>of </a:t>
            </a:r>
            <a:r>
              <a:rPr sz="1400" spc="-4" dirty="0">
                <a:solidFill>
                  <a:srgbClr val="FFFFFF"/>
                </a:solidFill>
                <a:latin typeface="Gill Sans MT"/>
                <a:cs typeface="Gill Sans MT"/>
              </a:rPr>
              <a:t>multiple f-f  classes </a:t>
            </a:r>
            <a:r>
              <a:rPr sz="1400" dirty="0">
                <a:solidFill>
                  <a:srgbClr val="FFFFFF"/>
                </a:solidFill>
                <a:latin typeface="Gill Sans MT"/>
                <a:cs typeface="Gill Sans MT"/>
              </a:rPr>
              <a:t>via  technology  </a:t>
            </a:r>
            <a:r>
              <a:rPr sz="1400" spc="-8" dirty="0">
                <a:solidFill>
                  <a:srgbClr val="FFFFFF"/>
                </a:solidFill>
                <a:latin typeface="Gill Sans MT"/>
                <a:cs typeface="Gill Sans MT"/>
              </a:rPr>
              <a:t>(mega-pixel  </a:t>
            </a:r>
            <a:r>
              <a:rPr sz="1400" spc="-4" dirty="0">
                <a:solidFill>
                  <a:srgbClr val="FFFFFF"/>
                </a:solidFill>
                <a:latin typeface="Gill Sans MT"/>
                <a:cs typeface="Gill Sans MT"/>
              </a:rPr>
              <a:t>walls)</a:t>
            </a:r>
            <a:endParaRPr sz="1400">
              <a:latin typeface="Gill Sans MT"/>
              <a:cs typeface="Gill Sans MT"/>
            </a:endParaRPr>
          </a:p>
        </p:txBody>
      </p:sp>
      <p:sp>
        <p:nvSpPr>
          <p:cNvPr id="22" name="object 22"/>
          <p:cNvSpPr txBox="1"/>
          <p:nvPr/>
        </p:nvSpPr>
        <p:spPr>
          <a:xfrm>
            <a:off x="421674" y="6322889"/>
            <a:ext cx="3652361" cy="323165"/>
          </a:xfrm>
          <a:prstGeom prst="rect">
            <a:avLst/>
          </a:prstGeom>
        </p:spPr>
        <p:txBody>
          <a:bodyPr vert="horz" wrap="square" lIns="0" tIns="0" rIns="0" bIns="0" rtlCol="0">
            <a:spAutoFit/>
          </a:bodyPr>
          <a:lstStyle/>
          <a:p>
            <a:pPr marL="9525"/>
            <a:r>
              <a:rPr sz="1050" spc="-8" dirty="0">
                <a:latin typeface="Calibri"/>
                <a:cs typeface="Calibri"/>
              </a:rPr>
              <a:t>Reference: </a:t>
            </a:r>
            <a:r>
              <a:rPr sz="1050" dirty="0">
                <a:latin typeface="Calibri"/>
                <a:cs typeface="Calibri"/>
              </a:rPr>
              <a:t>BIG </a:t>
            </a:r>
            <a:r>
              <a:rPr sz="1050" spc="-4" dirty="0">
                <a:latin typeface="Calibri"/>
                <a:cs typeface="Calibri"/>
              </a:rPr>
              <a:t>SHIFTS </a:t>
            </a:r>
            <a:r>
              <a:rPr sz="1050" dirty="0">
                <a:latin typeface="Calibri"/>
                <a:cs typeface="Calibri"/>
              </a:rPr>
              <a:t>ARE </a:t>
            </a:r>
            <a:r>
              <a:rPr sz="1050" spc="-4" dirty="0">
                <a:latin typeface="Calibri"/>
                <a:cs typeface="Calibri"/>
              </a:rPr>
              <a:t>COMING! LOOKING BACK FROM 2035</a:t>
            </a:r>
            <a:r>
              <a:rPr sz="1050" spc="-98" dirty="0">
                <a:latin typeface="Calibri"/>
                <a:cs typeface="Calibri"/>
              </a:rPr>
              <a:t> </a:t>
            </a:r>
            <a:r>
              <a:rPr sz="1050" dirty="0">
                <a:latin typeface="Calibri"/>
                <a:cs typeface="Calibri"/>
              </a:rPr>
              <a:t>.</a:t>
            </a:r>
          </a:p>
          <a:p>
            <a:pPr marL="9525">
              <a:spcBef>
                <a:spcPts val="8"/>
              </a:spcBef>
            </a:pPr>
            <a:r>
              <a:rPr sz="1050" spc="-8" dirty="0">
                <a:latin typeface="Calibri"/>
                <a:cs typeface="Calibri"/>
                <a:hlinkClick r:id="rId2"/>
              </a:rPr>
              <a:t>www.contactnorth.ca</a:t>
            </a:r>
            <a:endParaRPr sz="1050" dirty="0">
              <a:latin typeface="Calibri"/>
              <a:cs typeface="Calibri"/>
            </a:endParaRPr>
          </a:p>
        </p:txBody>
      </p:sp>
    </p:spTree>
    <p:extLst>
      <p:ext uri="{BB962C8B-B14F-4D97-AF65-F5344CB8AC3E}">
        <p14:creationId xmlns:p14="http://schemas.microsoft.com/office/powerpoint/2010/main" val="1730114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CA7C6A8-2957-4BCD-BD3E-15904B23FB16}"/>
              </a:ext>
            </a:extLst>
          </p:cNvPr>
          <p:cNvSpPr>
            <a:spLocks noGrp="1"/>
          </p:cNvSpPr>
          <p:nvPr>
            <p:ph type="title"/>
          </p:nvPr>
        </p:nvSpPr>
        <p:spPr/>
        <p:txBody>
          <a:bodyPr/>
          <a:lstStyle/>
          <a:p>
            <a:r>
              <a:rPr lang="en-CA"/>
              <a:t>Skills for the Future</a:t>
            </a:r>
            <a:endParaRPr lang="en-CA" dirty="0"/>
          </a:p>
        </p:txBody>
      </p:sp>
      <p:sp>
        <p:nvSpPr>
          <p:cNvPr id="2" name="Content Placeholder 1">
            <a:extLst>
              <a:ext uri="{FF2B5EF4-FFF2-40B4-BE49-F238E27FC236}">
                <a16:creationId xmlns:a16="http://schemas.microsoft.com/office/drawing/2014/main" id="{997EB3A4-8812-49FE-A47E-CCE8401B669C}"/>
              </a:ext>
            </a:extLst>
          </p:cNvPr>
          <p:cNvSpPr>
            <a:spLocks noGrp="1"/>
          </p:cNvSpPr>
          <p:nvPr>
            <p:ph idx="1"/>
          </p:nvPr>
        </p:nvSpPr>
        <p:spPr>
          <a:xfrm>
            <a:off x="628650" y="1825625"/>
            <a:ext cx="7886700" cy="4351338"/>
          </a:xfrm>
        </p:spPr>
        <p:txBody>
          <a:bodyPr/>
          <a:lstStyle/>
          <a:p>
            <a:r>
              <a:rPr lang="en-CA" dirty="0"/>
              <a:t>Interdisciplinary skills</a:t>
            </a:r>
          </a:p>
          <a:p>
            <a:r>
              <a:rPr lang="en-CA" dirty="0"/>
              <a:t>Creative &amp; Analytical skills</a:t>
            </a:r>
          </a:p>
          <a:p>
            <a:r>
              <a:rPr lang="en-CA" dirty="0"/>
              <a:t>Entrepreneurial skills</a:t>
            </a:r>
          </a:p>
          <a:p>
            <a:r>
              <a:rPr lang="en-CA" dirty="0"/>
              <a:t>Leadership skills</a:t>
            </a:r>
          </a:p>
          <a:p>
            <a:r>
              <a:rPr lang="en-CA" dirty="0"/>
              <a:t>Digital &amp; technical skills</a:t>
            </a:r>
          </a:p>
          <a:p>
            <a:r>
              <a:rPr lang="en-CA" dirty="0"/>
              <a:t>Global awareness and civic education</a:t>
            </a:r>
          </a:p>
        </p:txBody>
      </p:sp>
      <p:pic>
        <p:nvPicPr>
          <p:cNvPr id="4" name="Picture 3">
            <a:extLst>
              <a:ext uri="{FF2B5EF4-FFF2-40B4-BE49-F238E27FC236}">
                <a16:creationId xmlns:a16="http://schemas.microsoft.com/office/drawing/2014/main" id="{BBAB6E11-2558-46AD-9A86-A8E93864B9B4}"/>
              </a:ext>
            </a:extLst>
          </p:cNvPr>
          <p:cNvPicPr>
            <a:picLocks noChangeAspect="1"/>
          </p:cNvPicPr>
          <p:nvPr/>
        </p:nvPicPr>
        <p:blipFill>
          <a:blip r:embed="rId2"/>
          <a:stretch>
            <a:fillRect/>
          </a:stretch>
        </p:blipFill>
        <p:spPr>
          <a:xfrm>
            <a:off x="6470751" y="1786703"/>
            <a:ext cx="2673249" cy="3393440"/>
          </a:xfrm>
          <a:prstGeom prst="rect">
            <a:avLst/>
          </a:prstGeom>
        </p:spPr>
      </p:pic>
      <p:sp>
        <p:nvSpPr>
          <p:cNvPr id="5" name="TextBox 4">
            <a:extLst>
              <a:ext uri="{FF2B5EF4-FFF2-40B4-BE49-F238E27FC236}">
                <a16:creationId xmlns:a16="http://schemas.microsoft.com/office/drawing/2014/main" id="{84F912C8-9936-49AB-A698-E6EE0F1266A1}"/>
              </a:ext>
            </a:extLst>
          </p:cNvPr>
          <p:cNvSpPr txBox="1"/>
          <p:nvPr/>
        </p:nvSpPr>
        <p:spPr>
          <a:xfrm>
            <a:off x="304800" y="6215885"/>
            <a:ext cx="4836580" cy="246221"/>
          </a:xfrm>
          <a:prstGeom prst="rect">
            <a:avLst/>
          </a:prstGeom>
          <a:noFill/>
        </p:spPr>
        <p:txBody>
          <a:bodyPr wrap="none" rtlCol="0">
            <a:spAutoFit/>
          </a:bodyPr>
          <a:lstStyle/>
          <a:p>
            <a:r>
              <a:rPr lang="en-CA" sz="1000" b="1" dirty="0"/>
              <a:t>Source</a:t>
            </a:r>
            <a:r>
              <a:rPr lang="en-CA" sz="1000" dirty="0"/>
              <a:t>: </a:t>
            </a:r>
            <a:r>
              <a:rPr lang="en-CA" sz="1000" i="1" dirty="0"/>
              <a:t>Worldwide Education for the Future Index: </a:t>
            </a:r>
            <a:r>
              <a:rPr lang="en-CA" sz="1000" dirty="0"/>
              <a:t>The Economist Intelligence Unit, 2018</a:t>
            </a:r>
            <a:endParaRPr lang="en-US" sz="1000" dirty="0"/>
          </a:p>
        </p:txBody>
      </p:sp>
    </p:spTree>
    <p:extLst>
      <p:ext uri="{BB962C8B-B14F-4D97-AF65-F5344CB8AC3E}">
        <p14:creationId xmlns:p14="http://schemas.microsoft.com/office/powerpoint/2010/main" val="1521286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6971EFF-990F-4C92-B56E-88887555ED63}"/>
              </a:ext>
            </a:extLst>
          </p:cNvPr>
          <p:cNvSpPr>
            <a:spLocks noGrp="1"/>
          </p:cNvSpPr>
          <p:nvPr>
            <p:ph type="title"/>
          </p:nvPr>
        </p:nvSpPr>
        <p:spPr>
          <a:xfrm>
            <a:off x="628650" y="365126"/>
            <a:ext cx="7886700" cy="1325563"/>
          </a:xfrm>
        </p:spPr>
        <p:txBody>
          <a:bodyPr/>
          <a:lstStyle/>
          <a:p>
            <a:r>
              <a:rPr lang="en-US" dirty="0"/>
              <a:t>I. Embrace Lifelong learning</a:t>
            </a:r>
          </a:p>
        </p:txBody>
      </p:sp>
      <p:sp>
        <p:nvSpPr>
          <p:cNvPr id="2" name="Content Placeholder 1">
            <a:extLst>
              <a:ext uri="{FF2B5EF4-FFF2-40B4-BE49-F238E27FC236}">
                <a16:creationId xmlns:a16="http://schemas.microsoft.com/office/drawing/2014/main" id="{051349F6-1950-4774-9EDB-35B00D3C98E7}"/>
              </a:ext>
            </a:extLst>
          </p:cNvPr>
          <p:cNvSpPr>
            <a:spLocks noGrp="1"/>
          </p:cNvSpPr>
          <p:nvPr>
            <p:ph idx="1"/>
          </p:nvPr>
        </p:nvSpPr>
        <p:spPr>
          <a:xfrm>
            <a:off x="628650" y="1825625"/>
            <a:ext cx="5800106" cy="4351338"/>
          </a:xfrm>
        </p:spPr>
        <p:txBody>
          <a:bodyPr>
            <a:normAutofit/>
          </a:bodyPr>
          <a:lstStyle/>
          <a:p>
            <a:r>
              <a:rPr lang="en-US" sz="3200" dirty="0"/>
              <a:t>Simply reforming current education systems …to meet future skills requirements is not going to be enough…. </a:t>
            </a:r>
          </a:p>
          <a:p>
            <a:endParaRPr lang="en-US" sz="3200" dirty="0"/>
          </a:p>
          <a:p>
            <a:r>
              <a:rPr lang="en-US" sz="3200" dirty="0"/>
              <a:t>Ageing countries …will need wholesale reskilling of existing workforces throughout their life</a:t>
            </a:r>
          </a:p>
        </p:txBody>
      </p:sp>
      <p:pic>
        <p:nvPicPr>
          <p:cNvPr id="5" name="Picture 4">
            <a:extLst>
              <a:ext uri="{FF2B5EF4-FFF2-40B4-BE49-F238E27FC236}">
                <a16:creationId xmlns:a16="http://schemas.microsoft.com/office/drawing/2014/main" id="{72FAD5DE-FC47-4992-AABF-DBED6E3EAD9B}"/>
              </a:ext>
            </a:extLst>
          </p:cNvPr>
          <p:cNvPicPr>
            <a:picLocks noChangeAspect="1"/>
          </p:cNvPicPr>
          <p:nvPr/>
        </p:nvPicPr>
        <p:blipFill>
          <a:blip r:embed="rId3"/>
          <a:stretch>
            <a:fillRect/>
          </a:stretch>
        </p:blipFill>
        <p:spPr>
          <a:xfrm>
            <a:off x="6428756" y="1825625"/>
            <a:ext cx="2715244" cy="3920834"/>
          </a:xfrm>
          <a:prstGeom prst="rect">
            <a:avLst/>
          </a:prstGeom>
        </p:spPr>
      </p:pic>
    </p:spTree>
    <p:extLst>
      <p:ext uri="{BB962C8B-B14F-4D97-AF65-F5344CB8AC3E}">
        <p14:creationId xmlns:p14="http://schemas.microsoft.com/office/powerpoint/2010/main" val="3022281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CA3ECA-CD18-42C2-A82B-B90735CAF76C}"/>
              </a:ext>
            </a:extLst>
          </p:cNvPr>
          <p:cNvSpPr/>
          <p:nvPr/>
        </p:nvSpPr>
        <p:spPr>
          <a:xfrm>
            <a:off x="3606800" y="3897156"/>
            <a:ext cx="1788160" cy="173206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0A2BDB5A-2077-4155-95FD-C2BEBDD8F412}"/>
              </a:ext>
            </a:extLst>
          </p:cNvPr>
          <p:cNvSpPr>
            <a:spLocks noGrp="1"/>
          </p:cNvSpPr>
          <p:nvPr>
            <p:ph type="title"/>
          </p:nvPr>
        </p:nvSpPr>
        <p:spPr/>
        <p:txBody>
          <a:bodyPr/>
          <a:lstStyle/>
          <a:p>
            <a:r>
              <a:rPr lang="en-CA" dirty="0"/>
              <a:t>II. Integrate Employability </a:t>
            </a:r>
          </a:p>
        </p:txBody>
      </p:sp>
      <p:sp>
        <p:nvSpPr>
          <p:cNvPr id="3" name="Content Placeholder 2">
            <a:extLst>
              <a:ext uri="{FF2B5EF4-FFF2-40B4-BE49-F238E27FC236}">
                <a16:creationId xmlns:a16="http://schemas.microsoft.com/office/drawing/2014/main" id="{1F39B52F-F5BF-4D01-8152-7767B6F752AA}"/>
              </a:ext>
            </a:extLst>
          </p:cNvPr>
          <p:cNvSpPr>
            <a:spLocks noGrp="1"/>
          </p:cNvSpPr>
          <p:nvPr>
            <p:ph idx="1"/>
          </p:nvPr>
        </p:nvSpPr>
        <p:spPr>
          <a:xfrm>
            <a:off x="628650" y="1703704"/>
            <a:ext cx="7712710" cy="4758055"/>
          </a:xfrm>
        </p:spPr>
        <p:txBody>
          <a:bodyPr>
            <a:normAutofit/>
          </a:bodyPr>
          <a:lstStyle/>
          <a:p>
            <a:r>
              <a:rPr lang="en-US" dirty="0"/>
              <a:t>Balance between theory and practice; </a:t>
            </a:r>
            <a:br>
              <a:rPr lang="en-US" dirty="0"/>
            </a:br>
            <a:r>
              <a:rPr lang="en-US" dirty="0"/>
              <a:t>hard and soft skills</a:t>
            </a:r>
          </a:p>
          <a:p>
            <a:r>
              <a:rPr lang="en-US" dirty="0"/>
              <a:t>Engage industry: internships; apprenticeships</a:t>
            </a:r>
          </a:p>
          <a:p>
            <a:r>
              <a:rPr lang="en-US" dirty="0"/>
              <a:t>Link QA to employability</a:t>
            </a:r>
          </a:p>
          <a:p>
            <a:r>
              <a:rPr lang="en-US" dirty="0"/>
              <a:t>Career support</a:t>
            </a:r>
          </a:p>
          <a:p>
            <a:r>
              <a:rPr lang="en-US" dirty="0"/>
              <a:t>Measure </a:t>
            </a:r>
            <a:br>
              <a:rPr lang="en-US" dirty="0"/>
            </a:br>
            <a:r>
              <a:rPr lang="en-US" dirty="0"/>
              <a:t>competence </a:t>
            </a:r>
            <a:br>
              <a:rPr lang="en-US" dirty="0"/>
            </a:br>
            <a:r>
              <a:rPr lang="en-US" dirty="0"/>
              <a:t>rather than </a:t>
            </a:r>
            <a:br>
              <a:rPr lang="en-US" dirty="0"/>
            </a:br>
            <a:r>
              <a:rPr lang="en-US" dirty="0"/>
              <a:t>number of </a:t>
            </a:r>
            <a:br>
              <a:rPr lang="en-US" dirty="0"/>
            </a:br>
            <a:r>
              <a:rPr lang="en-US" dirty="0"/>
              <a:t>hours</a:t>
            </a:r>
          </a:p>
          <a:p>
            <a:endParaRPr lang="en-CA" dirty="0"/>
          </a:p>
        </p:txBody>
      </p:sp>
      <p:pic>
        <p:nvPicPr>
          <p:cNvPr id="4" name="Content Placeholder 4">
            <a:extLst>
              <a:ext uri="{FF2B5EF4-FFF2-40B4-BE49-F238E27FC236}">
                <a16:creationId xmlns:a16="http://schemas.microsoft.com/office/drawing/2014/main" id="{F834F037-2892-4798-AFEA-603982FFA980}"/>
              </a:ext>
            </a:extLst>
          </p:cNvPr>
          <p:cNvPicPr>
            <a:picLocks noChangeAspect="1"/>
          </p:cNvPicPr>
          <p:nvPr/>
        </p:nvPicPr>
        <p:blipFill>
          <a:blip r:embed="rId2" cstate="print">
            <a:biLevel thresh="75000"/>
            <a:extLst>
              <a:ext uri="{28A0092B-C50C-407E-A947-70E740481C1C}">
                <a14:useLocalDpi xmlns:a14="http://schemas.microsoft.com/office/drawing/2010/main" val="0"/>
              </a:ext>
            </a:extLst>
          </a:blip>
          <a:stretch>
            <a:fillRect/>
          </a:stretch>
        </p:blipFill>
        <p:spPr>
          <a:xfrm>
            <a:off x="3632217" y="3901161"/>
            <a:ext cx="1754070" cy="1728062"/>
          </a:xfrm>
          <a:prstGeom prst="rect">
            <a:avLst/>
          </a:prstGeom>
        </p:spPr>
      </p:pic>
      <p:pic>
        <p:nvPicPr>
          <p:cNvPr id="5" name="Picture 4">
            <a:extLst>
              <a:ext uri="{FF2B5EF4-FFF2-40B4-BE49-F238E27FC236}">
                <a16:creationId xmlns:a16="http://schemas.microsoft.com/office/drawing/2014/main" id="{DE076C1D-A6B1-4C16-A42E-2AC103D931F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612" r="3657"/>
          <a:stretch/>
        </p:blipFill>
        <p:spPr>
          <a:xfrm>
            <a:off x="5394960" y="3897156"/>
            <a:ext cx="3606800" cy="1732067"/>
          </a:xfrm>
          <a:prstGeom prst="rect">
            <a:avLst/>
          </a:prstGeom>
        </p:spPr>
      </p:pic>
      <p:sp>
        <p:nvSpPr>
          <p:cNvPr id="6" name="TextBox 5">
            <a:extLst>
              <a:ext uri="{FF2B5EF4-FFF2-40B4-BE49-F238E27FC236}">
                <a16:creationId xmlns:a16="http://schemas.microsoft.com/office/drawing/2014/main" id="{E16252DA-13E8-455A-8217-80611E320E32}"/>
              </a:ext>
            </a:extLst>
          </p:cNvPr>
          <p:cNvSpPr txBox="1"/>
          <p:nvPr/>
        </p:nvSpPr>
        <p:spPr>
          <a:xfrm>
            <a:off x="3517086" y="5655231"/>
            <a:ext cx="1632948" cy="461665"/>
          </a:xfrm>
          <a:prstGeom prst="rect">
            <a:avLst/>
          </a:prstGeom>
          <a:noFill/>
        </p:spPr>
        <p:txBody>
          <a:bodyPr wrap="none" rtlCol="0">
            <a:spAutoFit/>
          </a:bodyPr>
          <a:lstStyle/>
          <a:p>
            <a:r>
              <a:rPr lang="en-US" sz="2400" dirty="0"/>
              <a:t>Credit Hour</a:t>
            </a:r>
          </a:p>
        </p:txBody>
      </p:sp>
      <p:sp>
        <p:nvSpPr>
          <p:cNvPr id="7" name="TextBox 6">
            <a:extLst>
              <a:ext uri="{FF2B5EF4-FFF2-40B4-BE49-F238E27FC236}">
                <a16:creationId xmlns:a16="http://schemas.microsoft.com/office/drawing/2014/main" id="{0B9DD615-85B2-474D-874F-660F53B93095}"/>
              </a:ext>
            </a:extLst>
          </p:cNvPr>
          <p:cNvSpPr txBox="1"/>
          <p:nvPr/>
        </p:nvSpPr>
        <p:spPr>
          <a:xfrm>
            <a:off x="7144206" y="5645071"/>
            <a:ext cx="1942198" cy="461665"/>
          </a:xfrm>
          <a:prstGeom prst="rect">
            <a:avLst/>
          </a:prstGeom>
          <a:noFill/>
        </p:spPr>
        <p:txBody>
          <a:bodyPr wrap="none" rtlCol="0">
            <a:spAutoFit/>
          </a:bodyPr>
          <a:lstStyle/>
          <a:p>
            <a:r>
              <a:rPr lang="en-US" sz="2400" dirty="0"/>
              <a:t>Range of skills</a:t>
            </a:r>
          </a:p>
        </p:txBody>
      </p:sp>
      <p:cxnSp>
        <p:nvCxnSpPr>
          <p:cNvPr id="8" name="Straight Arrow Connector 7">
            <a:extLst>
              <a:ext uri="{FF2B5EF4-FFF2-40B4-BE49-F238E27FC236}">
                <a16:creationId xmlns:a16="http://schemas.microsoft.com/office/drawing/2014/main" id="{BD090DD6-5779-4CAC-96AA-84830C807AC5}"/>
              </a:ext>
            </a:extLst>
          </p:cNvPr>
          <p:cNvCxnSpPr>
            <a:cxnSpLocks/>
          </p:cNvCxnSpPr>
          <p:nvPr/>
        </p:nvCxnSpPr>
        <p:spPr>
          <a:xfrm>
            <a:off x="5323840" y="5890697"/>
            <a:ext cx="1810206" cy="0"/>
          </a:xfrm>
          <a:prstGeom prst="straightConnector1">
            <a:avLst/>
          </a:prstGeom>
          <a:ln w="57150">
            <a:solidFill>
              <a:srgbClr val="185186"/>
            </a:solidFill>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954965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46946A8-C13B-4E99-95CF-91DF09F26C34}"/>
              </a:ext>
            </a:extLst>
          </p:cNvPr>
          <p:cNvGrpSpPr/>
          <p:nvPr/>
        </p:nvGrpSpPr>
        <p:grpSpPr>
          <a:xfrm>
            <a:off x="193040" y="456977"/>
            <a:ext cx="8564880" cy="6973622"/>
            <a:chOff x="1311498" y="1397000"/>
            <a:chExt cx="6454462" cy="5255296"/>
          </a:xfrm>
        </p:grpSpPr>
        <p:graphicFrame>
          <p:nvGraphicFramePr>
            <p:cNvPr id="4" name="Diagram 3">
              <a:extLst>
                <a:ext uri="{FF2B5EF4-FFF2-40B4-BE49-F238E27FC236}">
                  <a16:creationId xmlns:a16="http://schemas.microsoft.com/office/drawing/2014/main" id="{92FDC563-0446-434C-AB36-5C065FCDD05A}"/>
                </a:ext>
              </a:extLst>
            </p:cNvPr>
            <p:cNvGraphicFramePr/>
            <p:nvPr>
              <p:extLst>
                <p:ext uri="{D42A27DB-BD31-4B8C-83A1-F6EECF244321}">
                  <p14:modId xmlns:p14="http://schemas.microsoft.com/office/powerpoint/2010/main" val="2524091654"/>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a:extLst>
                <a:ext uri="{FF2B5EF4-FFF2-40B4-BE49-F238E27FC236}">
                  <a16:creationId xmlns:a16="http://schemas.microsoft.com/office/drawing/2014/main" id="{0B69B428-A236-4416-8280-20C15C9FCE6A}"/>
                </a:ext>
              </a:extLst>
            </p:cNvPr>
            <p:cNvGraphicFramePr/>
            <p:nvPr>
              <p:extLst>
                <p:ext uri="{D42A27DB-BD31-4B8C-83A1-F6EECF244321}">
                  <p14:modId xmlns:p14="http://schemas.microsoft.com/office/powerpoint/2010/main" val="2117862811"/>
                </p:ext>
              </p:extLst>
            </p:nvPr>
          </p:nvGraphicFramePr>
          <p:xfrm>
            <a:off x="1311498" y="2422033"/>
            <a:ext cx="6454462" cy="42302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sp>
        <p:nvSpPr>
          <p:cNvPr id="6" name="Title 5">
            <a:extLst>
              <a:ext uri="{FF2B5EF4-FFF2-40B4-BE49-F238E27FC236}">
                <a16:creationId xmlns:a16="http://schemas.microsoft.com/office/drawing/2014/main" id="{7543B5AC-4C09-4914-A6E3-BA1C9A244468}"/>
              </a:ext>
            </a:extLst>
          </p:cNvPr>
          <p:cNvSpPr>
            <a:spLocks noGrp="1"/>
          </p:cNvSpPr>
          <p:nvPr>
            <p:ph type="title" idx="4294967295"/>
          </p:nvPr>
        </p:nvSpPr>
        <p:spPr>
          <a:xfrm>
            <a:off x="0" y="0"/>
            <a:ext cx="9144000" cy="1325563"/>
          </a:xfrm>
        </p:spPr>
        <p:txBody>
          <a:bodyPr/>
          <a:lstStyle/>
          <a:p>
            <a:r>
              <a:rPr lang="en-US" dirty="0"/>
              <a:t>Employability pathway</a:t>
            </a:r>
          </a:p>
        </p:txBody>
      </p:sp>
    </p:spTree>
    <p:extLst>
      <p:ext uri="{BB962C8B-B14F-4D97-AF65-F5344CB8AC3E}">
        <p14:creationId xmlns:p14="http://schemas.microsoft.com/office/powerpoint/2010/main" val="3660609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84DF33-1D9F-4BE9-A06A-108718B7B544}"/>
              </a:ext>
            </a:extLst>
          </p:cNvPr>
          <p:cNvSpPr>
            <a:spLocks noGrp="1"/>
          </p:cNvSpPr>
          <p:nvPr>
            <p:ph type="title"/>
          </p:nvPr>
        </p:nvSpPr>
        <p:spPr/>
        <p:txBody>
          <a:bodyPr/>
          <a:lstStyle/>
          <a:p>
            <a:r>
              <a:rPr lang="en-US"/>
              <a:t>Vietnam Model</a:t>
            </a:r>
            <a:endParaRPr lang="en-US" dirty="0"/>
          </a:p>
        </p:txBody>
      </p:sp>
      <p:sp>
        <p:nvSpPr>
          <p:cNvPr id="4" name="Content Placeholder 3">
            <a:extLst>
              <a:ext uri="{FF2B5EF4-FFF2-40B4-BE49-F238E27FC236}">
                <a16:creationId xmlns:a16="http://schemas.microsoft.com/office/drawing/2014/main" id="{803DD1FC-9A87-4283-982B-C2AAD66B7968}"/>
              </a:ext>
            </a:extLst>
          </p:cNvPr>
          <p:cNvSpPr>
            <a:spLocks noGrp="1"/>
          </p:cNvSpPr>
          <p:nvPr>
            <p:ph idx="1"/>
          </p:nvPr>
        </p:nvSpPr>
        <p:spPr/>
        <p:txBody>
          <a:bodyPr/>
          <a:lstStyle/>
          <a:p>
            <a:r>
              <a:rPr lang="en-US"/>
              <a:t>Partnerships: 21 colleges partnered with UK colleges to provide international education.</a:t>
            </a:r>
          </a:p>
          <a:p>
            <a:endParaRPr lang="en-US"/>
          </a:p>
          <a:p>
            <a:r>
              <a:rPr lang="en-US"/>
              <a:t>Focus on quality: development of quality assurance system for vocational training</a:t>
            </a:r>
          </a:p>
          <a:p>
            <a:endParaRPr lang="en-US"/>
          </a:p>
          <a:p>
            <a:r>
              <a:rPr lang="en-US"/>
              <a:t>Emphasis on global skills and employability:  providing people with opportunities for livelihoods</a:t>
            </a:r>
            <a:endParaRPr lang="en-US" dirty="0"/>
          </a:p>
        </p:txBody>
      </p:sp>
      <p:sp>
        <p:nvSpPr>
          <p:cNvPr id="5" name="TextBox 4">
            <a:extLst>
              <a:ext uri="{FF2B5EF4-FFF2-40B4-BE49-F238E27FC236}">
                <a16:creationId xmlns:a16="http://schemas.microsoft.com/office/drawing/2014/main" id="{B68A5C35-1F91-420E-BE90-2821ED965D7F}"/>
              </a:ext>
            </a:extLst>
          </p:cNvPr>
          <p:cNvSpPr txBox="1"/>
          <p:nvPr/>
        </p:nvSpPr>
        <p:spPr>
          <a:xfrm>
            <a:off x="174171" y="6317225"/>
            <a:ext cx="8991600" cy="246221"/>
          </a:xfrm>
          <a:prstGeom prst="rect">
            <a:avLst/>
          </a:prstGeom>
          <a:noFill/>
        </p:spPr>
        <p:txBody>
          <a:bodyPr wrap="square" rtlCol="0">
            <a:spAutoFit/>
          </a:bodyPr>
          <a:lstStyle/>
          <a:p>
            <a:r>
              <a:rPr lang="en-CA" sz="1000" dirty="0"/>
              <a:t>Source: </a:t>
            </a:r>
            <a:r>
              <a:rPr lang="en-CA" sz="1000" dirty="0">
                <a:hlinkClick r:id="rId3"/>
              </a:rPr>
              <a:t>https://www.britishcouncil.vn/en/vocational-colleges-vietnam-have-effectively-used-uk-models-quality-assurance</a:t>
            </a:r>
            <a:endParaRPr lang="en-CA" sz="1000" dirty="0"/>
          </a:p>
        </p:txBody>
      </p:sp>
    </p:spTree>
    <p:extLst>
      <p:ext uri="{BB962C8B-B14F-4D97-AF65-F5344CB8AC3E}">
        <p14:creationId xmlns:p14="http://schemas.microsoft.com/office/powerpoint/2010/main" val="18099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1325563"/>
          </a:xfrm>
        </p:spPr>
        <p:txBody>
          <a:bodyPr>
            <a:normAutofit/>
          </a:bodyPr>
          <a:lstStyle/>
          <a:p>
            <a:r>
              <a:rPr lang="en-CA" dirty="0"/>
              <a:t>III. Focus on Innovation</a:t>
            </a:r>
          </a:p>
        </p:txBody>
      </p:sp>
      <p:grpSp>
        <p:nvGrpSpPr>
          <p:cNvPr id="3" name="Group 2">
            <a:extLst>
              <a:ext uri="{FF2B5EF4-FFF2-40B4-BE49-F238E27FC236}">
                <a16:creationId xmlns:a16="http://schemas.microsoft.com/office/drawing/2014/main" id="{73D063CB-35C2-42B6-A55A-480E4DBACBCF}"/>
              </a:ext>
            </a:extLst>
          </p:cNvPr>
          <p:cNvGrpSpPr/>
          <p:nvPr/>
        </p:nvGrpSpPr>
        <p:grpSpPr>
          <a:xfrm>
            <a:off x="362540" y="1325563"/>
            <a:ext cx="8598241" cy="4848421"/>
            <a:chOff x="403180" y="1481436"/>
            <a:chExt cx="8598241" cy="4848421"/>
          </a:xfrm>
        </p:grpSpPr>
        <p:grpSp>
          <p:nvGrpSpPr>
            <p:cNvPr id="13" name="Group 12">
              <a:extLst>
                <a:ext uri="{FF2B5EF4-FFF2-40B4-BE49-F238E27FC236}">
                  <a16:creationId xmlns:a16="http://schemas.microsoft.com/office/drawing/2014/main" id="{13CA6F3A-82CB-4DB0-A593-8DE2C2D8CE8A}"/>
                </a:ext>
              </a:extLst>
            </p:cNvPr>
            <p:cNvGrpSpPr/>
            <p:nvPr/>
          </p:nvGrpSpPr>
          <p:grpSpPr>
            <a:xfrm>
              <a:off x="1524000" y="1763960"/>
              <a:ext cx="5791200" cy="4114800"/>
              <a:chOff x="1524000" y="1763960"/>
              <a:chExt cx="5791200" cy="4114800"/>
            </a:xfrm>
          </p:grpSpPr>
          <p:cxnSp>
            <p:nvCxnSpPr>
              <p:cNvPr id="8" name="Straight Connector 7">
                <a:extLst>
                  <a:ext uri="{FF2B5EF4-FFF2-40B4-BE49-F238E27FC236}">
                    <a16:creationId xmlns:a16="http://schemas.microsoft.com/office/drawing/2014/main" id="{BA4B1184-1375-4CEF-AAC3-582557FE388F}"/>
                  </a:ext>
                </a:extLst>
              </p:cNvPr>
              <p:cNvCxnSpPr/>
              <p:nvPr/>
            </p:nvCxnSpPr>
            <p:spPr>
              <a:xfrm>
                <a:off x="1524000" y="5867400"/>
                <a:ext cx="5791200" cy="0"/>
              </a:xfrm>
              <a:prstGeom prst="line">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055B3EA-9F53-42C7-9C99-3D8E14F8A453}"/>
                  </a:ext>
                </a:extLst>
              </p:cNvPr>
              <p:cNvCxnSpPr/>
              <p:nvPr/>
            </p:nvCxnSpPr>
            <p:spPr>
              <a:xfrm>
                <a:off x="1524000" y="1763960"/>
                <a:ext cx="0" cy="4114800"/>
              </a:xfrm>
              <a:prstGeom prst="line">
                <a:avLst/>
              </a:prstGeom>
              <a:ln w="25400">
                <a:solidFill>
                  <a:schemeClr val="tx1"/>
                </a:solidFill>
                <a:headEnd type="arrow"/>
              </a:ln>
            </p:spPr>
            <p:style>
              <a:lnRef idx="1">
                <a:schemeClr val="accent1"/>
              </a:lnRef>
              <a:fillRef idx="0">
                <a:schemeClr val="accent1"/>
              </a:fillRef>
              <a:effectRef idx="0">
                <a:schemeClr val="accent1"/>
              </a:effectRef>
              <a:fontRef idx="minor">
                <a:schemeClr val="tx1"/>
              </a:fontRef>
            </p:style>
          </p:cxnSp>
        </p:grpSp>
        <p:cxnSp>
          <p:nvCxnSpPr>
            <p:cNvPr id="15" name="Straight Connector 14">
              <a:extLst>
                <a:ext uri="{FF2B5EF4-FFF2-40B4-BE49-F238E27FC236}">
                  <a16:creationId xmlns:a16="http://schemas.microsoft.com/office/drawing/2014/main" id="{7F701B5C-BE2A-4562-A1A5-BE61FC53540D}"/>
                </a:ext>
              </a:extLst>
            </p:cNvPr>
            <p:cNvCxnSpPr>
              <a:cxnSpLocks/>
            </p:cNvCxnSpPr>
            <p:nvPr/>
          </p:nvCxnSpPr>
          <p:spPr>
            <a:xfrm flipV="1">
              <a:off x="1524000" y="4495800"/>
              <a:ext cx="5791200" cy="1066800"/>
            </a:xfrm>
            <a:prstGeom prst="line">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9B99DE7-3F68-4B43-9C3A-03DA73499F6F}"/>
                </a:ext>
              </a:extLst>
            </p:cNvPr>
            <p:cNvCxnSpPr>
              <a:cxnSpLocks/>
            </p:cNvCxnSpPr>
            <p:nvPr/>
          </p:nvCxnSpPr>
          <p:spPr>
            <a:xfrm flipV="1">
              <a:off x="1524000" y="3200400"/>
              <a:ext cx="5791200" cy="1143000"/>
            </a:xfrm>
            <a:prstGeom prst="line">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9A69D0FF-DC39-49F0-804B-F7A450524311}"/>
                </a:ext>
              </a:extLst>
            </p:cNvPr>
            <p:cNvCxnSpPr/>
            <p:nvPr/>
          </p:nvCxnSpPr>
          <p:spPr>
            <a:xfrm flipV="1">
              <a:off x="1524000" y="1954460"/>
              <a:ext cx="5791200" cy="1055440"/>
            </a:xfrm>
            <a:prstGeom prst="line">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A56ED83F-35F7-488A-ABFE-A7D6D5B3A912}"/>
                </a:ext>
              </a:extLst>
            </p:cNvPr>
            <p:cNvCxnSpPr/>
            <p:nvPr/>
          </p:nvCxnSpPr>
          <p:spPr>
            <a:xfrm flipV="1">
              <a:off x="3124200" y="3886200"/>
              <a:ext cx="2057400" cy="1295400"/>
            </a:xfrm>
            <a:prstGeom prst="line">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FF8C4408-169B-465E-A065-E182EAA4A944}"/>
                </a:ext>
              </a:extLst>
            </p:cNvPr>
            <p:cNvSpPr/>
            <p:nvPr/>
          </p:nvSpPr>
          <p:spPr>
            <a:xfrm rot="19689955">
              <a:off x="3134210" y="3905250"/>
              <a:ext cx="1447800" cy="10287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C00000"/>
                  </a:solidFill>
                </a:rPr>
                <a:t>ODL as innovation</a:t>
              </a:r>
            </a:p>
          </p:txBody>
        </p:sp>
        <p:cxnSp>
          <p:nvCxnSpPr>
            <p:cNvPr id="30" name="Straight Connector 29">
              <a:extLst>
                <a:ext uri="{FF2B5EF4-FFF2-40B4-BE49-F238E27FC236}">
                  <a16:creationId xmlns:a16="http://schemas.microsoft.com/office/drawing/2014/main" id="{FC945A48-9D54-433D-AE19-A335AA5F9D8D}"/>
                </a:ext>
              </a:extLst>
            </p:cNvPr>
            <p:cNvCxnSpPr/>
            <p:nvPr/>
          </p:nvCxnSpPr>
          <p:spPr>
            <a:xfrm flipV="1">
              <a:off x="1676400" y="2590800"/>
              <a:ext cx="3962400" cy="2362200"/>
            </a:xfrm>
            <a:prstGeom prst="line">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AA506BBE-1757-4754-9D66-19F9CAC383C7}"/>
                </a:ext>
              </a:extLst>
            </p:cNvPr>
            <p:cNvSpPr/>
            <p:nvPr/>
          </p:nvSpPr>
          <p:spPr>
            <a:xfrm rot="19689955">
              <a:off x="2847314" y="2723792"/>
              <a:ext cx="2330194" cy="10287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C00000"/>
                  </a:solidFill>
                </a:rPr>
                <a:t>Face-to-face teaching: sustaining trajectory</a:t>
              </a:r>
            </a:p>
          </p:txBody>
        </p:sp>
        <p:sp>
          <p:nvSpPr>
            <p:cNvPr id="32" name="TextBox 31">
              <a:extLst>
                <a:ext uri="{FF2B5EF4-FFF2-40B4-BE49-F238E27FC236}">
                  <a16:creationId xmlns:a16="http://schemas.microsoft.com/office/drawing/2014/main" id="{A1702103-03D0-425A-8C37-58C6BC3059C6}"/>
                </a:ext>
              </a:extLst>
            </p:cNvPr>
            <p:cNvSpPr txBox="1"/>
            <p:nvPr/>
          </p:nvSpPr>
          <p:spPr>
            <a:xfrm>
              <a:off x="7162801" y="2855991"/>
              <a:ext cx="1828800" cy="923330"/>
            </a:xfrm>
            <a:prstGeom prst="rect">
              <a:avLst/>
            </a:prstGeom>
            <a:noFill/>
          </p:spPr>
          <p:txBody>
            <a:bodyPr wrap="square" rtlCol="0">
              <a:spAutoFit/>
            </a:bodyPr>
            <a:lstStyle/>
            <a:p>
              <a:pPr algn="ctr"/>
              <a:r>
                <a:rPr lang="en-US" dirty="0"/>
                <a:t>Mainstream F2F Higher Education</a:t>
              </a:r>
            </a:p>
          </p:txBody>
        </p:sp>
        <p:sp>
          <p:nvSpPr>
            <p:cNvPr id="33" name="TextBox 32">
              <a:extLst>
                <a:ext uri="{FF2B5EF4-FFF2-40B4-BE49-F238E27FC236}">
                  <a16:creationId xmlns:a16="http://schemas.microsoft.com/office/drawing/2014/main" id="{69AE734D-6564-4EE8-AB2D-BFF3DE0A5D22}"/>
                </a:ext>
              </a:extLst>
            </p:cNvPr>
            <p:cNvSpPr txBox="1"/>
            <p:nvPr/>
          </p:nvSpPr>
          <p:spPr>
            <a:xfrm>
              <a:off x="7239000" y="4112282"/>
              <a:ext cx="1696042" cy="1477328"/>
            </a:xfrm>
            <a:prstGeom prst="rect">
              <a:avLst/>
            </a:prstGeom>
            <a:noFill/>
          </p:spPr>
          <p:txBody>
            <a:bodyPr wrap="square" rtlCol="0">
              <a:spAutoFit/>
            </a:bodyPr>
            <a:lstStyle/>
            <a:p>
              <a:pPr algn="ctr"/>
              <a:r>
                <a:rPr lang="en-US" dirty="0"/>
                <a:t>Open Universities and Dual-mode institutions</a:t>
              </a:r>
            </a:p>
          </p:txBody>
        </p:sp>
        <p:sp>
          <p:nvSpPr>
            <p:cNvPr id="34" name="TextBox 33">
              <a:extLst>
                <a:ext uri="{FF2B5EF4-FFF2-40B4-BE49-F238E27FC236}">
                  <a16:creationId xmlns:a16="http://schemas.microsoft.com/office/drawing/2014/main" id="{9277EEE3-CB06-4738-B2E4-A0E69558670D}"/>
                </a:ext>
              </a:extLst>
            </p:cNvPr>
            <p:cNvSpPr txBox="1"/>
            <p:nvPr/>
          </p:nvSpPr>
          <p:spPr>
            <a:xfrm>
              <a:off x="7172621" y="1481436"/>
              <a:ext cx="1828800" cy="1200329"/>
            </a:xfrm>
            <a:prstGeom prst="rect">
              <a:avLst/>
            </a:prstGeom>
            <a:noFill/>
          </p:spPr>
          <p:txBody>
            <a:bodyPr wrap="square" rtlCol="0">
              <a:spAutoFit/>
            </a:bodyPr>
            <a:lstStyle/>
            <a:p>
              <a:pPr algn="ctr"/>
              <a:r>
                <a:rPr lang="en-US" dirty="0"/>
                <a:t>Top-tier F2F Higher Education institutions</a:t>
              </a:r>
            </a:p>
          </p:txBody>
        </p:sp>
        <p:sp>
          <p:nvSpPr>
            <p:cNvPr id="35" name="TextBox 34">
              <a:extLst>
                <a:ext uri="{FF2B5EF4-FFF2-40B4-BE49-F238E27FC236}">
                  <a16:creationId xmlns:a16="http://schemas.microsoft.com/office/drawing/2014/main" id="{C1FA523E-DA15-4A0F-9449-C484B6780ECE}"/>
                </a:ext>
              </a:extLst>
            </p:cNvPr>
            <p:cNvSpPr txBox="1"/>
            <p:nvPr/>
          </p:nvSpPr>
          <p:spPr>
            <a:xfrm>
              <a:off x="6627113" y="5960525"/>
              <a:ext cx="689035" cy="369332"/>
            </a:xfrm>
            <a:prstGeom prst="rect">
              <a:avLst/>
            </a:prstGeom>
            <a:noFill/>
          </p:spPr>
          <p:txBody>
            <a:bodyPr wrap="none" rtlCol="0">
              <a:spAutoFit/>
            </a:bodyPr>
            <a:lstStyle/>
            <a:p>
              <a:r>
                <a:rPr lang="en-US" dirty="0"/>
                <a:t>Time</a:t>
              </a:r>
            </a:p>
          </p:txBody>
        </p:sp>
        <p:sp>
          <p:nvSpPr>
            <p:cNvPr id="36" name="TextBox 35">
              <a:extLst>
                <a:ext uri="{FF2B5EF4-FFF2-40B4-BE49-F238E27FC236}">
                  <a16:creationId xmlns:a16="http://schemas.microsoft.com/office/drawing/2014/main" id="{5D9A6B4C-24B4-4749-989D-7679CE3BF259}"/>
                </a:ext>
              </a:extLst>
            </p:cNvPr>
            <p:cNvSpPr txBox="1"/>
            <p:nvPr/>
          </p:nvSpPr>
          <p:spPr>
            <a:xfrm>
              <a:off x="454475" y="5490886"/>
              <a:ext cx="1069524" cy="369332"/>
            </a:xfrm>
            <a:prstGeom prst="rect">
              <a:avLst/>
            </a:prstGeom>
            <a:noFill/>
          </p:spPr>
          <p:txBody>
            <a:bodyPr wrap="none" rtlCol="0">
              <a:spAutoFit/>
            </a:bodyPr>
            <a:lstStyle/>
            <a:p>
              <a:r>
                <a:rPr lang="en-US" dirty="0"/>
                <a:t>Low-end</a:t>
              </a:r>
            </a:p>
          </p:txBody>
        </p:sp>
        <p:sp>
          <p:nvSpPr>
            <p:cNvPr id="37" name="TextBox 36">
              <a:extLst>
                <a:ext uri="{FF2B5EF4-FFF2-40B4-BE49-F238E27FC236}">
                  <a16:creationId xmlns:a16="http://schemas.microsoft.com/office/drawing/2014/main" id="{ACFA94CC-D0DE-48BE-805C-B981091D49E1}"/>
                </a:ext>
              </a:extLst>
            </p:cNvPr>
            <p:cNvSpPr txBox="1"/>
            <p:nvPr/>
          </p:nvSpPr>
          <p:spPr>
            <a:xfrm>
              <a:off x="403180" y="1656842"/>
              <a:ext cx="1120820" cy="369332"/>
            </a:xfrm>
            <a:prstGeom prst="rect">
              <a:avLst/>
            </a:prstGeom>
            <a:noFill/>
          </p:spPr>
          <p:txBody>
            <a:bodyPr wrap="none" rtlCol="0">
              <a:spAutoFit/>
            </a:bodyPr>
            <a:lstStyle/>
            <a:p>
              <a:r>
                <a:rPr lang="en-US" dirty="0"/>
                <a:t>High-end</a:t>
              </a:r>
            </a:p>
          </p:txBody>
        </p:sp>
        <p:sp>
          <p:nvSpPr>
            <p:cNvPr id="38" name="Rectangle 37">
              <a:extLst>
                <a:ext uri="{FF2B5EF4-FFF2-40B4-BE49-F238E27FC236}">
                  <a16:creationId xmlns:a16="http://schemas.microsoft.com/office/drawing/2014/main" id="{902FAE33-091E-4560-830F-0DB30D3E0CFE}"/>
                </a:ext>
              </a:extLst>
            </p:cNvPr>
            <p:cNvSpPr/>
            <p:nvPr/>
          </p:nvSpPr>
          <p:spPr>
            <a:xfrm>
              <a:off x="5023221" y="3162300"/>
              <a:ext cx="1742590" cy="6002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C00000"/>
                  </a:solidFill>
                </a:rPr>
                <a:t>Online and blended courses</a:t>
              </a:r>
            </a:p>
          </p:txBody>
        </p:sp>
        <p:sp>
          <p:nvSpPr>
            <p:cNvPr id="39" name="Rectangle 38">
              <a:extLst>
                <a:ext uri="{FF2B5EF4-FFF2-40B4-BE49-F238E27FC236}">
                  <a16:creationId xmlns:a16="http://schemas.microsoft.com/office/drawing/2014/main" id="{91BCA3E8-FA1D-43AA-B261-BD6B3AAA9890}"/>
                </a:ext>
              </a:extLst>
            </p:cNvPr>
            <p:cNvSpPr/>
            <p:nvPr/>
          </p:nvSpPr>
          <p:spPr>
            <a:xfrm>
              <a:off x="4900622" y="2305389"/>
              <a:ext cx="1447800" cy="3144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C00000"/>
                  </a:solidFill>
                </a:rPr>
                <a:t>MOOCs</a:t>
              </a:r>
            </a:p>
          </p:txBody>
        </p:sp>
      </p:grpSp>
    </p:spTree>
    <p:extLst>
      <p:ext uri="{BB962C8B-B14F-4D97-AF65-F5344CB8AC3E}">
        <p14:creationId xmlns:p14="http://schemas.microsoft.com/office/powerpoint/2010/main" val="1252065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6898E-0C47-4419-B599-D30AAC0C718C}"/>
              </a:ext>
            </a:extLst>
          </p:cNvPr>
          <p:cNvSpPr>
            <a:spLocks noGrp="1"/>
          </p:cNvSpPr>
          <p:nvPr>
            <p:ph type="title"/>
          </p:nvPr>
        </p:nvSpPr>
        <p:spPr/>
        <p:txBody>
          <a:bodyPr/>
          <a:lstStyle/>
          <a:p>
            <a:r>
              <a:rPr lang="en-US" dirty="0"/>
              <a:t>Context</a:t>
            </a:r>
            <a:endParaRPr lang="en-CA" dirty="0"/>
          </a:p>
        </p:txBody>
      </p:sp>
    </p:spTree>
    <p:extLst>
      <p:ext uri="{BB962C8B-B14F-4D97-AF65-F5344CB8AC3E}">
        <p14:creationId xmlns:p14="http://schemas.microsoft.com/office/powerpoint/2010/main" val="391135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33452-D14F-4DD6-826C-E24BFA55DFC6}"/>
              </a:ext>
            </a:extLst>
          </p:cNvPr>
          <p:cNvSpPr>
            <a:spLocks noGrp="1"/>
          </p:cNvSpPr>
          <p:nvPr>
            <p:ph type="title"/>
          </p:nvPr>
        </p:nvSpPr>
        <p:spPr/>
        <p:txBody>
          <a:bodyPr/>
          <a:lstStyle/>
          <a:p>
            <a:r>
              <a:rPr lang="en-CA" dirty="0"/>
              <a:t>Three Key Literacies for OU’s</a:t>
            </a:r>
          </a:p>
        </p:txBody>
      </p:sp>
      <p:sp>
        <p:nvSpPr>
          <p:cNvPr id="4" name="Rectangle: Rounded Corners 3">
            <a:extLst>
              <a:ext uri="{FF2B5EF4-FFF2-40B4-BE49-F238E27FC236}">
                <a16:creationId xmlns:a16="http://schemas.microsoft.com/office/drawing/2014/main" id="{E7E61E76-158A-4B1D-B6AA-F30738528739}"/>
              </a:ext>
            </a:extLst>
          </p:cNvPr>
          <p:cNvSpPr/>
          <p:nvPr/>
        </p:nvSpPr>
        <p:spPr>
          <a:xfrm>
            <a:off x="628650" y="1737360"/>
            <a:ext cx="2519680" cy="2519680"/>
          </a:xfrm>
          <a:prstGeom prst="roundRect">
            <a:avLst/>
          </a:prstGeom>
          <a:solidFill>
            <a:srgbClr val="CFA0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Rectangle: Rounded Corners 4">
            <a:extLst>
              <a:ext uri="{FF2B5EF4-FFF2-40B4-BE49-F238E27FC236}">
                <a16:creationId xmlns:a16="http://schemas.microsoft.com/office/drawing/2014/main" id="{AA83C920-E0DE-46F6-B552-F38A475CED73}"/>
              </a:ext>
            </a:extLst>
          </p:cNvPr>
          <p:cNvSpPr/>
          <p:nvPr/>
        </p:nvSpPr>
        <p:spPr>
          <a:xfrm>
            <a:off x="3239770" y="1737360"/>
            <a:ext cx="2519680" cy="2519680"/>
          </a:xfrm>
          <a:prstGeom prst="roundRect">
            <a:avLst/>
          </a:prstGeom>
          <a:solidFill>
            <a:srgbClr val="4679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Rounded Corners 5">
            <a:extLst>
              <a:ext uri="{FF2B5EF4-FFF2-40B4-BE49-F238E27FC236}">
                <a16:creationId xmlns:a16="http://schemas.microsoft.com/office/drawing/2014/main" id="{080226DC-FE10-4C48-BF44-D290FFDB03A4}"/>
              </a:ext>
            </a:extLst>
          </p:cNvPr>
          <p:cNvSpPr/>
          <p:nvPr/>
        </p:nvSpPr>
        <p:spPr>
          <a:xfrm>
            <a:off x="5850890" y="1735614"/>
            <a:ext cx="2519680" cy="2519680"/>
          </a:xfrm>
          <a:prstGeom prst="roundRect">
            <a:avLst/>
          </a:prstGeom>
          <a:solidFill>
            <a:srgbClr val="BABE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8" name="Picture 7">
            <a:extLst>
              <a:ext uri="{FF2B5EF4-FFF2-40B4-BE49-F238E27FC236}">
                <a16:creationId xmlns:a16="http://schemas.microsoft.com/office/drawing/2014/main" id="{C2AD0B11-825F-4714-A494-62130D104D61}"/>
              </a:ext>
            </a:extLst>
          </p:cNvPr>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3581400" y="2077244"/>
            <a:ext cx="1836420" cy="1836420"/>
          </a:xfrm>
          <a:prstGeom prst="rect">
            <a:avLst/>
          </a:prstGeom>
        </p:spPr>
      </p:pic>
      <p:pic>
        <p:nvPicPr>
          <p:cNvPr id="10" name="Picture 9">
            <a:extLst>
              <a:ext uri="{FF2B5EF4-FFF2-40B4-BE49-F238E27FC236}">
                <a16:creationId xmlns:a16="http://schemas.microsoft.com/office/drawing/2014/main" id="{867BD61D-C6A9-4EDA-B8AC-9572C64174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4710" y="1961674"/>
            <a:ext cx="2067560" cy="2067560"/>
          </a:xfrm>
          <a:prstGeom prst="rect">
            <a:avLst/>
          </a:prstGeom>
        </p:spPr>
      </p:pic>
      <p:pic>
        <p:nvPicPr>
          <p:cNvPr id="12" name="Picture 11">
            <a:extLst>
              <a:ext uri="{FF2B5EF4-FFF2-40B4-BE49-F238E27FC236}">
                <a16:creationId xmlns:a16="http://schemas.microsoft.com/office/drawing/2014/main" id="{2B2096C0-28F7-4775-9B6A-C6FB78EB51C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98210" y="1858249"/>
            <a:ext cx="2225040" cy="2225040"/>
          </a:xfrm>
          <a:prstGeom prst="rect">
            <a:avLst/>
          </a:prstGeom>
        </p:spPr>
      </p:pic>
      <p:sp>
        <p:nvSpPr>
          <p:cNvPr id="18" name="TextBox 17">
            <a:extLst>
              <a:ext uri="{FF2B5EF4-FFF2-40B4-BE49-F238E27FC236}">
                <a16:creationId xmlns:a16="http://schemas.microsoft.com/office/drawing/2014/main" id="{C195306D-14BA-492E-92E3-70DC543EDE9B}"/>
              </a:ext>
            </a:extLst>
          </p:cNvPr>
          <p:cNvSpPr txBox="1"/>
          <p:nvPr/>
        </p:nvSpPr>
        <p:spPr>
          <a:xfrm>
            <a:off x="628650" y="4476431"/>
            <a:ext cx="2519680" cy="584775"/>
          </a:xfrm>
          <a:prstGeom prst="rect">
            <a:avLst/>
          </a:prstGeom>
          <a:noFill/>
        </p:spPr>
        <p:txBody>
          <a:bodyPr wrap="square" rtlCol="0">
            <a:spAutoFit/>
          </a:bodyPr>
          <a:lstStyle/>
          <a:p>
            <a:pPr algn="ctr"/>
            <a:r>
              <a:rPr lang="en-US" sz="3200" dirty="0"/>
              <a:t>Human</a:t>
            </a:r>
          </a:p>
        </p:txBody>
      </p:sp>
      <p:sp>
        <p:nvSpPr>
          <p:cNvPr id="19" name="TextBox 18">
            <a:extLst>
              <a:ext uri="{FF2B5EF4-FFF2-40B4-BE49-F238E27FC236}">
                <a16:creationId xmlns:a16="http://schemas.microsoft.com/office/drawing/2014/main" id="{92CA5D82-4D15-49A7-8D92-6F8CCEB736F0}"/>
              </a:ext>
            </a:extLst>
          </p:cNvPr>
          <p:cNvSpPr txBox="1"/>
          <p:nvPr/>
        </p:nvSpPr>
        <p:spPr>
          <a:xfrm>
            <a:off x="3215640" y="4476431"/>
            <a:ext cx="2519680" cy="584775"/>
          </a:xfrm>
          <a:prstGeom prst="rect">
            <a:avLst/>
          </a:prstGeom>
          <a:noFill/>
        </p:spPr>
        <p:txBody>
          <a:bodyPr wrap="square" rtlCol="0">
            <a:spAutoFit/>
          </a:bodyPr>
          <a:lstStyle/>
          <a:p>
            <a:pPr algn="ctr"/>
            <a:r>
              <a:rPr lang="en-US" sz="3200" dirty="0"/>
              <a:t>Data</a:t>
            </a:r>
          </a:p>
        </p:txBody>
      </p:sp>
      <p:sp>
        <p:nvSpPr>
          <p:cNvPr id="20" name="TextBox 19">
            <a:extLst>
              <a:ext uri="{FF2B5EF4-FFF2-40B4-BE49-F238E27FC236}">
                <a16:creationId xmlns:a16="http://schemas.microsoft.com/office/drawing/2014/main" id="{8B5225FB-6824-4AC2-90D2-21B7C669FCE2}"/>
              </a:ext>
            </a:extLst>
          </p:cNvPr>
          <p:cNvSpPr txBox="1"/>
          <p:nvPr/>
        </p:nvSpPr>
        <p:spPr>
          <a:xfrm>
            <a:off x="5850890" y="4476431"/>
            <a:ext cx="2519680" cy="584775"/>
          </a:xfrm>
          <a:prstGeom prst="rect">
            <a:avLst/>
          </a:prstGeom>
          <a:noFill/>
        </p:spPr>
        <p:txBody>
          <a:bodyPr wrap="square" rtlCol="0">
            <a:spAutoFit/>
          </a:bodyPr>
          <a:lstStyle/>
          <a:p>
            <a:pPr algn="ctr"/>
            <a:r>
              <a:rPr lang="en-US" sz="3200" dirty="0"/>
              <a:t>Technological</a:t>
            </a:r>
            <a:endParaRPr lang="en-CA" dirty="0"/>
          </a:p>
        </p:txBody>
      </p:sp>
      <p:sp>
        <p:nvSpPr>
          <p:cNvPr id="21" name="TextBox 20">
            <a:extLst>
              <a:ext uri="{FF2B5EF4-FFF2-40B4-BE49-F238E27FC236}">
                <a16:creationId xmlns:a16="http://schemas.microsoft.com/office/drawing/2014/main" id="{3725ABE6-A327-48A8-8DE7-E9C79E01558D}"/>
              </a:ext>
            </a:extLst>
          </p:cNvPr>
          <p:cNvSpPr txBox="1"/>
          <p:nvPr/>
        </p:nvSpPr>
        <p:spPr>
          <a:xfrm>
            <a:off x="628650" y="4953951"/>
            <a:ext cx="7741920" cy="1200329"/>
          </a:xfrm>
          <a:prstGeom prst="rect">
            <a:avLst/>
          </a:prstGeom>
          <a:noFill/>
        </p:spPr>
        <p:txBody>
          <a:bodyPr wrap="square" rtlCol="0">
            <a:spAutoFit/>
          </a:bodyPr>
          <a:lstStyle/>
          <a:p>
            <a:pPr algn="ctr"/>
            <a:r>
              <a:rPr lang="en-US" sz="7200" dirty="0"/>
              <a:t>Literacies</a:t>
            </a:r>
            <a:endParaRPr lang="en-CA" sz="4800" dirty="0"/>
          </a:p>
        </p:txBody>
      </p:sp>
      <p:sp>
        <p:nvSpPr>
          <p:cNvPr id="3" name="Rectangle 2">
            <a:extLst>
              <a:ext uri="{FF2B5EF4-FFF2-40B4-BE49-F238E27FC236}">
                <a16:creationId xmlns:a16="http://schemas.microsoft.com/office/drawing/2014/main" id="{7D7A4BCE-7860-426B-91CB-BC4DAC481250}"/>
              </a:ext>
            </a:extLst>
          </p:cNvPr>
          <p:cNvSpPr/>
          <p:nvPr/>
        </p:nvSpPr>
        <p:spPr>
          <a:xfrm>
            <a:off x="410722" y="6453185"/>
            <a:ext cx="5609836" cy="246221"/>
          </a:xfrm>
          <a:prstGeom prst="rect">
            <a:avLst/>
          </a:prstGeom>
        </p:spPr>
        <p:txBody>
          <a:bodyPr wrap="square">
            <a:spAutoFit/>
          </a:bodyPr>
          <a:lstStyle/>
          <a:p>
            <a:r>
              <a:rPr lang="en-CA" sz="1000" dirty="0"/>
              <a:t>Source: Joseph </a:t>
            </a:r>
            <a:r>
              <a:rPr lang="en-CA" sz="1000" dirty="0" err="1"/>
              <a:t>Aoun</a:t>
            </a:r>
            <a:r>
              <a:rPr lang="en-CA" sz="1000" dirty="0"/>
              <a:t> (2017): Robot-proof, MIT Press, https://mitpress.mit.edu/books/robot-proof </a:t>
            </a:r>
          </a:p>
        </p:txBody>
      </p:sp>
    </p:spTree>
    <p:extLst>
      <p:ext uri="{BB962C8B-B14F-4D97-AF65-F5344CB8AC3E}">
        <p14:creationId xmlns:p14="http://schemas.microsoft.com/office/powerpoint/2010/main" val="165637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888" y="947739"/>
            <a:ext cx="7886700" cy="2852737"/>
          </a:xfrm>
        </p:spPr>
        <p:txBody>
          <a:bodyPr>
            <a:normAutofit/>
          </a:bodyPr>
          <a:lstStyle/>
          <a:p>
            <a:r>
              <a:rPr lang="en-US" sz="11500" dirty="0"/>
              <a:t>Thank you</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57144" y="3800476"/>
            <a:ext cx="989222" cy="1277620"/>
          </a:xfrm>
          <a:prstGeom prst="rect">
            <a:avLst/>
          </a:prstGeom>
        </p:spPr>
      </p:pic>
      <p:sp>
        <p:nvSpPr>
          <p:cNvPr id="3" name="TextBox 2">
            <a:extLst>
              <a:ext uri="{FF2B5EF4-FFF2-40B4-BE49-F238E27FC236}">
                <a16:creationId xmlns:a16="http://schemas.microsoft.com/office/drawing/2014/main" id="{A691070D-2381-40E2-9CA2-F28E0554A16C}"/>
              </a:ext>
            </a:extLst>
          </p:cNvPr>
          <p:cNvSpPr txBox="1"/>
          <p:nvPr/>
        </p:nvSpPr>
        <p:spPr>
          <a:xfrm>
            <a:off x="3175818" y="4970022"/>
            <a:ext cx="2948316" cy="707886"/>
          </a:xfrm>
          <a:prstGeom prst="rect">
            <a:avLst/>
          </a:prstGeom>
          <a:noFill/>
        </p:spPr>
        <p:txBody>
          <a:bodyPr wrap="square" rtlCol="0">
            <a:spAutoFit/>
          </a:bodyPr>
          <a:lstStyle/>
          <a:p>
            <a:pPr algn="ctr"/>
            <a:r>
              <a:rPr lang="en-US" sz="4000" dirty="0">
                <a:solidFill>
                  <a:schemeClr val="bg1"/>
                </a:solidFill>
              </a:rPr>
              <a:t>www.col.org</a:t>
            </a:r>
            <a:endParaRPr lang="en-CA" sz="4000" dirty="0">
              <a:solidFill>
                <a:schemeClr val="bg1"/>
              </a:solidFill>
            </a:endParaRPr>
          </a:p>
        </p:txBody>
      </p:sp>
      <p:pic>
        <p:nvPicPr>
          <p:cNvPr id="1026" name="Picture 2" descr="Image result for cc by sa 4.0">
            <a:extLst>
              <a:ext uri="{FF2B5EF4-FFF2-40B4-BE49-F238E27FC236}">
                <a16:creationId xmlns:a16="http://schemas.microsoft.com/office/drawing/2014/main" id="{7CCE4255-7606-431D-BD98-EE613F054BA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06812" y="6299857"/>
            <a:ext cx="1058065" cy="372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0665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1AF7C85-A357-41BE-A5B7-1343257E5266}"/>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colorTemperature colorTemp="4700"/>
                    </a14:imgEffect>
                    <a14:imgEffect>
                      <a14:saturation sat="200000"/>
                    </a14:imgEffect>
                  </a14:imgLayer>
                </a14:imgProps>
              </a:ext>
              <a:ext uri="{28A0092B-C50C-407E-A947-70E740481C1C}">
                <a14:useLocalDpi xmlns:a14="http://schemas.microsoft.com/office/drawing/2010/main" val="0"/>
              </a:ext>
              <a:ext uri="{837473B0-CC2E-450A-ABE3-18F120FF3D39}">
                <a1611:picAttrSrcUrl xmlns:a1611="http://schemas.microsoft.com/office/drawing/2016/11/main" r:id="rId5"/>
              </a:ext>
            </a:extLst>
          </a:blip>
          <a:srcRect t="19343" b="47312"/>
          <a:stretch/>
        </p:blipFill>
        <p:spPr>
          <a:xfrm>
            <a:off x="0" y="0"/>
            <a:ext cx="9144000" cy="2223320"/>
          </a:xfrm>
          <a:prstGeom prst="rect">
            <a:avLst/>
          </a:prstGeom>
          <a:noFill/>
          <a:effectLst>
            <a:reflection stA="52000" endPos="38000" dir="5400000" sy="-100000" algn="bl" rotWithShape="0"/>
          </a:effectLst>
        </p:spPr>
      </p:pic>
      <p:sp>
        <p:nvSpPr>
          <p:cNvPr id="11" name="Rectangle 10">
            <a:extLst>
              <a:ext uri="{FF2B5EF4-FFF2-40B4-BE49-F238E27FC236}">
                <a16:creationId xmlns:a16="http://schemas.microsoft.com/office/drawing/2014/main" id="{E1283B8A-A60F-477C-B568-BB392C18A6F0}"/>
              </a:ext>
            </a:extLst>
          </p:cNvPr>
          <p:cNvSpPr/>
          <p:nvPr/>
        </p:nvSpPr>
        <p:spPr>
          <a:xfrm>
            <a:off x="511277" y="4113669"/>
            <a:ext cx="6538451" cy="1569660"/>
          </a:xfrm>
          <a:prstGeom prst="rect">
            <a:avLst/>
          </a:prstGeom>
        </p:spPr>
        <p:txBody>
          <a:bodyPr wrap="square">
            <a:spAutoFit/>
          </a:bodyPr>
          <a:lstStyle/>
          <a:p>
            <a:r>
              <a:rPr lang="en-US" sz="3200" b="1" dirty="0">
                <a:solidFill>
                  <a:schemeClr val="tx1">
                    <a:lumMod val="50000"/>
                    <a:lumOff val="50000"/>
                  </a:schemeClr>
                </a:solidFill>
                <a:latin typeface="+mj-lt"/>
              </a:rPr>
              <a:t>BT </a:t>
            </a:r>
            <a:r>
              <a:rPr lang="en-US" sz="3200" b="1" dirty="0" err="1">
                <a:solidFill>
                  <a:schemeClr val="tx1">
                    <a:lumMod val="50000"/>
                    <a:lumOff val="50000"/>
                  </a:schemeClr>
                </a:solidFill>
                <a:latin typeface="+mj-lt"/>
              </a:rPr>
              <a:t>Murrayfield</a:t>
            </a:r>
            <a:r>
              <a:rPr lang="en-US" sz="3200" b="1" dirty="0">
                <a:solidFill>
                  <a:schemeClr val="tx1">
                    <a:lumMod val="50000"/>
                    <a:lumOff val="50000"/>
                  </a:schemeClr>
                </a:solidFill>
                <a:latin typeface="+mj-lt"/>
              </a:rPr>
              <a:t>, Edinburgh, Scotland</a:t>
            </a:r>
          </a:p>
          <a:p>
            <a:r>
              <a:rPr lang="en-US" sz="3200" b="1" dirty="0">
                <a:solidFill>
                  <a:schemeClr val="tx1">
                    <a:lumMod val="50000"/>
                    <a:lumOff val="50000"/>
                  </a:schemeClr>
                </a:solidFill>
                <a:latin typeface="+mj-lt"/>
              </a:rPr>
              <a:t>9 - 12 September 2019</a:t>
            </a:r>
          </a:p>
          <a:p>
            <a:r>
              <a:rPr lang="en-US" sz="3200" b="1">
                <a:solidFill>
                  <a:schemeClr val="tx1">
                    <a:lumMod val="50000"/>
                    <a:lumOff val="50000"/>
                  </a:schemeClr>
                </a:solidFill>
                <a:latin typeface="+mj-lt"/>
              </a:rPr>
              <a:t>www.pcf9.org</a:t>
            </a:r>
            <a:endParaRPr lang="en-CA" sz="3200" dirty="0">
              <a:solidFill>
                <a:schemeClr val="tx1">
                  <a:lumMod val="50000"/>
                  <a:lumOff val="50000"/>
                </a:schemeClr>
              </a:solidFill>
              <a:latin typeface="+mj-lt"/>
            </a:endParaRPr>
          </a:p>
        </p:txBody>
      </p:sp>
      <p:pic>
        <p:nvPicPr>
          <p:cNvPr id="13" name="Picture 12" descr="Image result for open university uk png">
            <a:extLst>
              <a:ext uri="{FF2B5EF4-FFF2-40B4-BE49-F238E27FC236}">
                <a16:creationId xmlns:a16="http://schemas.microsoft.com/office/drawing/2014/main" id="{16A338A3-C7F1-415E-B9F0-1EBD6E3E33C8}"/>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8154" t="13342" r="8154" b="8615"/>
          <a:stretch/>
        </p:blipFill>
        <p:spPr bwMode="auto">
          <a:xfrm>
            <a:off x="7604576" y="5702881"/>
            <a:ext cx="1170426" cy="80777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close up of a sign&#10;&#10;Description generated with very high confidence">
            <a:extLst>
              <a:ext uri="{FF2B5EF4-FFF2-40B4-BE49-F238E27FC236}">
                <a16:creationId xmlns:a16="http://schemas.microsoft.com/office/drawing/2014/main" id="{AA562F3E-61B9-4A32-926E-ECB9A4B8F46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43901" y="5702880"/>
            <a:ext cx="2824657" cy="743001"/>
          </a:xfrm>
          <a:prstGeom prst="rect">
            <a:avLst/>
          </a:prstGeom>
        </p:spPr>
      </p:pic>
      <p:pic>
        <p:nvPicPr>
          <p:cNvPr id="8" name="Picture 7" descr="A close up of a sign&#10;&#10;Description generated with high confidence">
            <a:extLst>
              <a:ext uri="{FF2B5EF4-FFF2-40B4-BE49-F238E27FC236}">
                <a16:creationId xmlns:a16="http://schemas.microsoft.com/office/drawing/2014/main" id="{91941DBA-6D32-427B-B4EE-EB6C0028BF6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81010" y="1136753"/>
            <a:ext cx="5493992" cy="2685127"/>
          </a:xfrm>
          <a:prstGeom prst="rect">
            <a:avLst/>
          </a:prstGeom>
        </p:spPr>
      </p:pic>
    </p:spTree>
    <p:extLst>
      <p:ext uri="{BB962C8B-B14F-4D97-AF65-F5344CB8AC3E}">
        <p14:creationId xmlns:p14="http://schemas.microsoft.com/office/powerpoint/2010/main" val="2210094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dirty="0"/>
              <a:t>GER Tertiary Education- Global</a:t>
            </a:r>
          </a:p>
        </p:txBody>
      </p:sp>
      <p:sp>
        <p:nvSpPr>
          <p:cNvPr id="4" name="TextBox 3"/>
          <p:cNvSpPr txBox="1"/>
          <p:nvPr/>
        </p:nvSpPr>
        <p:spPr>
          <a:xfrm>
            <a:off x="174171" y="6317225"/>
            <a:ext cx="8991600" cy="276999"/>
          </a:xfrm>
          <a:prstGeom prst="rect">
            <a:avLst/>
          </a:prstGeom>
          <a:noFill/>
        </p:spPr>
        <p:txBody>
          <a:bodyPr wrap="square" rtlCol="0">
            <a:spAutoFit/>
          </a:bodyPr>
          <a:lstStyle/>
          <a:p>
            <a:r>
              <a:rPr lang="en-CA" sz="1200" dirty="0"/>
              <a:t>Source: </a:t>
            </a:r>
            <a:r>
              <a:rPr lang="en-US" sz="1200" dirty="0">
                <a:hlinkClick r:id="rId3"/>
              </a:rPr>
              <a:t>UNESCO Institute for Statistics</a:t>
            </a:r>
            <a:r>
              <a:rPr lang="en-US" sz="1200" dirty="0"/>
              <a:t>, Retrieved on 12 October 2018.</a:t>
            </a:r>
            <a:endParaRPr lang="en-CA" sz="1200" dirty="0"/>
          </a:p>
        </p:txBody>
      </p:sp>
      <p:graphicFrame>
        <p:nvGraphicFramePr>
          <p:cNvPr id="12" name="Chart 11">
            <a:extLst>
              <a:ext uri="{FF2B5EF4-FFF2-40B4-BE49-F238E27FC236}">
                <a16:creationId xmlns:a16="http://schemas.microsoft.com/office/drawing/2014/main" id="{FFFBC68E-F281-4420-838B-38FA88A48DAF}"/>
              </a:ext>
            </a:extLst>
          </p:cNvPr>
          <p:cNvGraphicFramePr/>
          <p:nvPr>
            <p:extLst/>
          </p:nvPr>
        </p:nvGraphicFramePr>
        <p:xfrm>
          <a:off x="381000" y="1477212"/>
          <a:ext cx="8211438" cy="469498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89543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dirty="0"/>
              <a:t>Tertiary Education- East Asia and Pacific</a:t>
            </a:r>
          </a:p>
        </p:txBody>
      </p:sp>
      <p:sp>
        <p:nvSpPr>
          <p:cNvPr id="4" name="TextBox 3"/>
          <p:cNvSpPr txBox="1"/>
          <p:nvPr/>
        </p:nvSpPr>
        <p:spPr>
          <a:xfrm>
            <a:off x="174171" y="6317225"/>
            <a:ext cx="8991600" cy="276999"/>
          </a:xfrm>
          <a:prstGeom prst="rect">
            <a:avLst/>
          </a:prstGeom>
          <a:noFill/>
        </p:spPr>
        <p:txBody>
          <a:bodyPr wrap="square" rtlCol="0">
            <a:spAutoFit/>
          </a:bodyPr>
          <a:lstStyle/>
          <a:p>
            <a:r>
              <a:rPr lang="en-CA" sz="1200" dirty="0"/>
              <a:t>Source: </a:t>
            </a:r>
            <a:r>
              <a:rPr lang="en-US" sz="1200" dirty="0">
                <a:hlinkClick r:id="rId3"/>
              </a:rPr>
              <a:t>UNESCO Institute for Statistics</a:t>
            </a:r>
            <a:r>
              <a:rPr lang="en-US" sz="1200" dirty="0"/>
              <a:t>, Retrieved on 12 October 2018.</a:t>
            </a:r>
            <a:endParaRPr lang="en-CA" sz="1200" dirty="0"/>
          </a:p>
        </p:txBody>
      </p:sp>
      <p:graphicFrame>
        <p:nvGraphicFramePr>
          <p:cNvPr id="12" name="Chart 11">
            <a:extLst>
              <a:ext uri="{FF2B5EF4-FFF2-40B4-BE49-F238E27FC236}">
                <a16:creationId xmlns:a16="http://schemas.microsoft.com/office/drawing/2014/main" id="{FFFBC68E-F281-4420-838B-38FA88A48DAF}"/>
              </a:ext>
            </a:extLst>
          </p:cNvPr>
          <p:cNvGraphicFramePr/>
          <p:nvPr>
            <p:extLst/>
          </p:nvPr>
        </p:nvGraphicFramePr>
        <p:xfrm>
          <a:off x="381000" y="1477212"/>
          <a:ext cx="8211438" cy="469498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455925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d7f63a0c-3387-4091-80af-370ec6ca6610">
      <Value>424</Value>
    </TaxCatchAll>
    <TaxKeywordTaxHTField xmlns="d7f63a0c-3387-4091-80af-370ec6ca6610">
      <Terms xmlns="http://schemas.microsoft.com/office/infopath/2007/PartnerControls"/>
    </TaxKeywordTaxHTField>
    <_dlc_DocId xmlns="d7f63a0c-3387-4091-80af-370ec6ca6610">QKDJTPZ2MZUH-49-11185</_dlc_DocId>
    <_dlc_DocIdUrl xmlns="d7f63a0c-3387-4091-80af-370ec6ca6610">
      <Url>http://connect.col.org/PresidentOffice/_layouts/DocIdRedir.aspx?ID=QKDJTPZ2MZUH-49-11185</Url>
      <Description>QKDJTPZ2MZUH-49-11185</Description>
    </_dlc_DocIdUrl>
    <Description0 xmlns="1d6b7383-7e41-4726-b05f-ac2dc8786e4c" xsi:nil="true"/>
    <Publication_x0020_Date xmlns="1d6b7383-7e41-4726-b05f-ac2dc8786e4c">2017-06-02T07:00:00+00:00</Publication_x0020_Date>
    <c1a183c9053e414f86275b227599bec0 xmlns="1d6b7383-7e41-4726-b05f-ac2dc8786e4c">
      <Terms xmlns="http://schemas.microsoft.com/office/infopath/2007/PartnerControls"/>
    </c1a183c9053e414f86275b227599bec0>
    <j061b942e8404477ac9ae56dc8b11adb xmlns="1d6b7383-7e41-4726-b05f-ac2dc8786e4c">
      <Terms xmlns="http://schemas.microsoft.com/office/infopath/2007/PartnerControls">
        <TermInfo xmlns="http://schemas.microsoft.com/office/infopath/2007/PartnerControls">
          <TermName xmlns="http://schemas.microsoft.com/office/infopath/2007/PartnerControls">President's Office</TermName>
          <TermId xmlns="http://schemas.microsoft.com/office/infopath/2007/PartnerControls">f10d0ace-75d4-486d-9a7f-000de40038e3</TermId>
        </TermInfo>
      </Terms>
    </j061b942e8404477ac9ae56dc8b11adb>
    <j52d155617da4b95ac94b868caa32acc xmlns="1d6b7383-7e41-4726-b05f-ac2dc8786e4c">
      <Terms xmlns="http://schemas.microsoft.com/office/infopath/2007/PartnerControls"/>
    </j52d155617da4b95ac94b868caa32acc>
    <p7fe822c9a9c4ba1ae51a7ea575e159e xmlns="1d6b7383-7e41-4726-b05f-ac2dc8786e4c">
      <Terms xmlns="http://schemas.microsoft.com/office/infopath/2007/PartnerControls"/>
    </p7fe822c9a9c4ba1ae51a7ea575e159e>
  </documentManagement>
</p:properties>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ocument" ma:contentTypeID="0x01010003BC5F53AA6BE840B5B0F6969AE13AAE" ma:contentTypeVersion="17" ma:contentTypeDescription="Create a new document." ma:contentTypeScope="" ma:versionID="f98925b8616c1a3a515f7895054abc78">
  <xsd:schema xmlns:xsd="http://www.w3.org/2001/XMLSchema" xmlns:xs="http://www.w3.org/2001/XMLSchema" xmlns:p="http://schemas.microsoft.com/office/2006/metadata/properties" xmlns:ns2="1d6b7383-7e41-4726-b05f-ac2dc8786e4c" xmlns:ns3="d7f63a0c-3387-4091-80af-370ec6ca6610" targetNamespace="http://schemas.microsoft.com/office/2006/metadata/properties" ma:root="true" ma:fieldsID="18fbf90e11f19b72c1ef383259601fc6" ns2:_="" ns3:_="">
    <xsd:import namespace="1d6b7383-7e41-4726-b05f-ac2dc8786e4c"/>
    <xsd:import namespace="d7f63a0c-3387-4091-80af-370ec6ca6610"/>
    <xsd:element name="properties">
      <xsd:complexType>
        <xsd:sequence>
          <xsd:element name="documentManagement">
            <xsd:complexType>
              <xsd:all>
                <xsd:element ref="ns2:Publication_x0020_Date" minOccurs="0"/>
                <xsd:element ref="ns2:Description0" minOccurs="0"/>
                <xsd:element ref="ns3:_dlc_DocId" minOccurs="0"/>
                <xsd:element ref="ns3:_dlc_DocIdUrl" minOccurs="0"/>
                <xsd:element ref="ns3:_dlc_DocIdPersistId" minOccurs="0"/>
                <xsd:element ref="ns2:j061b942e8404477ac9ae56dc8b11adb" minOccurs="0"/>
                <xsd:element ref="ns3:TaxCatchAll" minOccurs="0"/>
                <xsd:element ref="ns2:p7fe822c9a9c4ba1ae51a7ea575e159e" minOccurs="0"/>
                <xsd:element ref="ns2:j52d155617da4b95ac94b868caa32acc" minOccurs="0"/>
                <xsd:element ref="ns2:c1a183c9053e414f86275b227599bec0" minOccurs="0"/>
                <xsd:element ref="ns3:TaxKeyword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6b7383-7e41-4726-b05f-ac2dc8786e4c" elementFormDefault="qualified">
    <xsd:import namespace="http://schemas.microsoft.com/office/2006/documentManagement/types"/>
    <xsd:import namespace="http://schemas.microsoft.com/office/infopath/2007/PartnerControls"/>
    <xsd:element name="Publication_x0020_Date" ma:index="2" nillable="true" ma:displayName="Publication Date" ma:default="[today]" ma:format="DateOnly" ma:internalName="Publication_x0020_Date">
      <xsd:simpleType>
        <xsd:restriction base="dms:DateTime"/>
      </xsd:simpleType>
    </xsd:element>
    <xsd:element name="Description0" ma:index="8" nillable="true" ma:displayName="Description" ma:internalName="Description0">
      <xsd:simpleType>
        <xsd:restriction base="dms:Note">
          <xsd:maxLength value="255"/>
        </xsd:restriction>
      </xsd:simpleType>
    </xsd:element>
    <xsd:element name="j061b942e8404477ac9ae56dc8b11adb" ma:index="14" nillable="true" ma:taxonomy="true" ma:internalName="j061b942e8404477ac9ae56dc8b11adb" ma:taxonomyFieldName="Author_x002f_Source" ma:displayName="Author/Source" ma:readOnly="false" ma:default="" ma:fieldId="{3061b942-e840-4477-ac9a-e56dc8b11adb}" ma:taxonomyMulti="true" ma:sspId="358487c2-ea03-4029-b5bc-4ed1f8385f1b" ma:termSetId="7a5a9770-ee53-40ed-97e9-84eb0cea756f" ma:anchorId="00000000-0000-0000-0000-000000000000" ma:open="false" ma:isKeyword="false">
      <xsd:complexType>
        <xsd:sequence>
          <xsd:element ref="pc:Terms" minOccurs="0" maxOccurs="1"/>
        </xsd:sequence>
      </xsd:complexType>
    </xsd:element>
    <xsd:element name="p7fe822c9a9c4ba1ae51a7ea575e159e" ma:index="16" nillable="true" ma:taxonomy="true" ma:internalName="p7fe822c9a9c4ba1ae51a7ea575e159e" ma:taxonomyFieldName="Organisational_x0020_Activity" ma:displayName="Organisational Activity" ma:readOnly="false" ma:default="" ma:fieldId="{97fe822c-9a9c-4ba1-ae51-a7ea575e159e}" ma:taxonomyMulti="true" ma:sspId="358487c2-ea03-4029-b5bc-4ed1f8385f1b" ma:termSetId="5268b499-4897-4367-89a7-ad7bb1ed12bd" ma:anchorId="00000000-0000-0000-0000-000000000000" ma:open="false" ma:isKeyword="false">
      <xsd:complexType>
        <xsd:sequence>
          <xsd:element ref="pc:Terms" minOccurs="0" maxOccurs="1"/>
        </xsd:sequence>
      </xsd:complexType>
    </xsd:element>
    <xsd:element name="j52d155617da4b95ac94b868caa32acc" ma:index="17" nillable="true" ma:taxonomy="true" ma:internalName="j52d155617da4b95ac94b868caa32acc" ma:taxonomyFieldName="Document_x0020_Type" ma:displayName="Document Type" ma:readOnly="false" ma:default="" ma:fieldId="{352d1556-17da-4b95-ac94-b868caa32acc}" ma:taxonomyMulti="true" ma:sspId="358487c2-ea03-4029-b5bc-4ed1f8385f1b" ma:termSetId="cc730250-f0a1-4d64-a0f4-3c61e9fb9f6d" ma:anchorId="00000000-0000-0000-0000-000000000000" ma:open="false" ma:isKeyword="false">
      <xsd:complexType>
        <xsd:sequence>
          <xsd:element ref="pc:Terms" minOccurs="0" maxOccurs="1"/>
        </xsd:sequence>
      </xsd:complexType>
    </xsd:element>
    <xsd:element name="c1a183c9053e414f86275b227599bec0" ma:index="18" nillable="true" ma:taxonomy="true" ma:internalName="c1a183c9053e414f86275b227599bec0" ma:taxonomyFieldName="Region_x002f_Country" ma:displayName="Region/Country" ma:readOnly="false" ma:default="" ma:fieldId="{c1a183c9-053e-414f-8627-5b227599bec0}" ma:taxonomyMulti="true" ma:sspId="358487c2-ea03-4029-b5bc-4ed1f8385f1b" ma:termSetId="f7888d64-2ce2-43c0-b93f-a783c573d531"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7f63a0c-3387-4091-80af-370ec6ca6610"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15" nillable="true" ma:displayName="Taxonomy Catch All Column" ma:hidden="true" ma:list="{f0e02da1-f936-4633-8c0b-cc5fae9aa1e3}" ma:internalName="TaxCatchAll" ma:showField="CatchAllData" ma:web="d7f63a0c-3387-4091-80af-370ec6ca6610">
      <xsd:complexType>
        <xsd:complexContent>
          <xsd:extension base="dms:MultiChoiceLookup">
            <xsd:sequence>
              <xsd:element name="Value" type="dms:Lookup" maxOccurs="unbounded" minOccurs="0" nillable="true"/>
            </xsd:sequence>
          </xsd:extension>
        </xsd:complexContent>
      </xsd:complexType>
    </xsd:element>
    <xsd:element name="TaxKeywordTaxHTField" ma:index="19" nillable="true" ma:taxonomy="true" ma:internalName="TaxKeywordTaxHTField" ma:taxonomyFieldName="TaxKeyword" ma:displayName="Enterprise Keywords" ma:fieldId="{23f27201-bee3-471e-b2e7-b64fd8b7ca38}" ma:taxonomyMulti="true" ma:sspId="358487c2-ea03-4029-b5bc-4ed1f8385f1b"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FD403DE-548A-4116-8CB3-61125B5536D9}">
  <ds:schemaRefs>
    <ds:schemaRef ds:uri="http://schemas.microsoft.com/sharepoint/v3/contenttype/forms"/>
  </ds:schemaRefs>
</ds:datastoreItem>
</file>

<file path=customXml/itemProps2.xml><?xml version="1.0" encoding="utf-8"?>
<ds:datastoreItem xmlns:ds="http://schemas.openxmlformats.org/officeDocument/2006/customXml" ds:itemID="{A76AEBA3-32B0-47BA-96F8-0A9021F2E158}">
  <ds:schemaRefs>
    <ds:schemaRef ds:uri="d7f63a0c-3387-4091-80af-370ec6ca6610"/>
    <ds:schemaRef ds:uri="http://schemas.openxmlformats.org/package/2006/metadata/core-properties"/>
    <ds:schemaRef ds:uri="1d6b7383-7e41-4726-b05f-ac2dc8786e4c"/>
    <ds:schemaRef ds:uri="http://purl.org/dc/elements/1.1/"/>
    <ds:schemaRef ds:uri="http://schemas.microsoft.com/office/2006/metadata/properties"/>
    <ds:schemaRef ds:uri="http://schemas.microsoft.com/office/2006/documentManagement/types"/>
    <ds:schemaRef ds:uri="http://purl.org/dc/terms/"/>
    <ds:schemaRef ds:uri="http://purl.org/dc/dcmitype/"/>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25422305-2CEE-4C11-BD7F-4E563D95E538}">
  <ds:schemaRefs>
    <ds:schemaRef ds:uri="http://schemas.microsoft.com/sharepoint/events"/>
  </ds:schemaRefs>
</ds:datastoreItem>
</file>

<file path=customXml/itemProps4.xml><?xml version="1.0" encoding="utf-8"?>
<ds:datastoreItem xmlns:ds="http://schemas.openxmlformats.org/officeDocument/2006/customXml" ds:itemID="{005E431F-1498-4FBD-9E0B-363459C3404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6b7383-7e41-4726-b05f-ac2dc8786e4c"/>
    <ds:schemaRef ds:uri="d7f63a0c-3387-4091-80af-370ec6ca66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3993</TotalTime>
  <Words>3169</Words>
  <Application>Microsoft Office PowerPoint</Application>
  <PresentationFormat>On-screen Show (4:3)</PresentationFormat>
  <Paragraphs>469</Paragraphs>
  <Slides>72</Slides>
  <Notes>49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72</vt:i4>
      </vt:variant>
    </vt:vector>
  </HeadingPairs>
  <TitlesOfParts>
    <vt:vector size="82" baseType="lpstr">
      <vt:lpstr>Arial</vt:lpstr>
      <vt:lpstr>Calibri</vt:lpstr>
      <vt:lpstr>Calibri Light</vt:lpstr>
      <vt:lpstr>Gill Sans MT</vt:lpstr>
      <vt:lpstr>HelveticaNeueLT Std</vt:lpstr>
      <vt:lpstr>HelveticaNeueLT Std Cn</vt:lpstr>
      <vt:lpstr>HelveticaNeueLT Std Lt</vt:lpstr>
      <vt:lpstr>HelveticaNeueLT Std Lt Cn</vt:lpstr>
      <vt:lpstr>Wingdings</vt:lpstr>
      <vt:lpstr>Office Theme</vt:lpstr>
      <vt:lpstr>PowerPoint Presentation</vt:lpstr>
      <vt:lpstr>Commonwealth Heads of Government Meeting Vancouver, 1987</vt:lpstr>
      <vt:lpstr>PowerPoint Presentation</vt:lpstr>
      <vt:lpstr>Learning for Sustainable Development</vt:lpstr>
      <vt:lpstr>PowerPoint Presentation</vt:lpstr>
      <vt:lpstr>Plan</vt:lpstr>
      <vt:lpstr>Context</vt:lpstr>
      <vt:lpstr>GER Tertiary Education- Global</vt:lpstr>
      <vt:lpstr>Tertiary Education- East Asia and Pacific</vt:lpstr>
      <vt:lpstr>Tertiary Education- South and West Asia</vt:lpstr>
      <vt:lpstr>Graduate Premium</vt:lpstr>
      <vt:lpstr>Countries with High GERs</vt:lpstr>
      <vt:lpstr>Skills Shortage</vt:lpstr>
      <vt:lpstr>Skills Gap</vt:lpstr>
      <vt:lpstr>Employers with difficulty filling jobs  </vt:lpstr>
      <vt:lpstr>Impact of Technology</vt:lpstr>
      <vt:lpstr>Re-educating Rita</vt:lpstr>
      <vt:lpstr>Skills in Demand</vt:lpstr>
      <vt:lpstr>Human Resource Development  Asia</vt:lpstr>
      <vt:lpstr>Link between GDP and work</vt:lpstr>
      <vt:lpstr>Human Capital in Asia</vt:lpstr>
      <vt:lpstr>East Asia</vt:lpstr>
      <vt:lpstr>Future of Jobs</vt:lpstr>
      <vt:lpstr>Preparing people for the future of work</vt:lpstr>
      <vt:lpstr>What kind of HRD for Millennials?</vt:lpstr>
      <vt:lpstr>Strategic Human Resource Development</vt:lpstr>
      <vt:lpstr>From Human Resource to Human Capital</vt:lpstr>
      <vt:lpstr>“The Future Of Your Career Depends On Lifelong Learning” </vt:lpstr>
      <vt:lpstr>In USA</vt:lpstr>
      <vt:lpstr>Lifelong Learning</vt:lpstr>
      <vt:lpstr>Lifelong Learning means</vt:lpstr>
      <vt:lpstr>Integration of Three Approaches</vt:lpstr>
      <vt:lpstr>Three Levels</vt:lpstr>
      <vt:lpstr>Heutagogy in Practice</vt:lpstr>
      <vt:lpstr>Implementing Lifelong Learning</vt:lpstr>
      <vt:lpstr>Lifelong Learning in Practice: Singapore</vt:lpstr>
      <vt:lpstr>Lifelong Learning in OUs</vt:lpstr>
      <vt:lpstr>Lifelong Learning in OUs</vt:lpstr>
      <vt:lpstr>Lifelong Learning in OUs</vt:lpstr>
      <vt:lpstr>Lifelong Learning is essential for human resource development and preparing for the future</vt:lpstr>
      <vt:lpstr>Role of Open Universities</vt:lpstr>
      <vt:lpstr>Fourth Industrial Revolution</vt:lpstr>
      <vt:lpstr>ODL in the Four Stages</vt:lpstr>
      <vt:lpstr>PowerPoint Presentation</vt:lpstr>
      <vt:lpstr>Strengths of Open Universities</vt:lpstr>
      <vt:lpstr>What Courses do we Offer? </vt:lpstr>
      <vt:lpstr>Impact of ODL on Development</vt:lpstr>
      <vt:lpstr>Innovations for Lifelong Learning?</vt:lpstr>
      <vt:lpstr>Asian MOOC initiatives</vt:lpstr>
      <vt:lpstr>MOOCs &amp; Employability</vt:lpstr>
      <vt:lpstr>Blockchain</vt:lpstr>
      <vt:lpstr>Some Examples</vt:lpstr>
      <vt:lpstr>Implications of Blockchain</vt:lpstr>
      <vt:lpstr>Micro-credentials</vt:lpstr>
      <vt:lpstr>Unbundling higher education</vt:lpstr>
      <vt:lpstr>Implications of Micro-credentials</vt:lpstr>
      <vt:lpstr>Open Educational Resources (OER)</vt:lpstr>
      <vt:lpstr>Implications of OER</vt:lpstr>
      <vt:lpstr>Implications for Open Universities</vt:lpstr>
      <vt:lpstr>Road Ahead</vt:lpstr>
      <vt:lpstr>PowerPoint Presentation</vt:lpstr>
      <vt:lpstr>Digital Native: C21</vt:lpstr>
      <vt:lpstr>The Learner in 2035</vt:lpstr>
      <vt:lpstr>Skills for the Future</vt:lpstr>
      <vt:lpstr>I. Embrace Lifelong learning</vt:lpstr>
      <vt:lpstr>II. Integrate Employability </vt:lpstr>
      <vt:lpstr>Employability pathway</vt:lpstr>
      <vt:lpstr>Vietnam Model</vt:lpstr>
      <vt:lpstr>III. Focus on Innovation</vt:lpstr>
      <vt:lpstr>Three Key Literacies for OU’s</vt:lpstr>
      <vt:lpstr>Thank you</vt:lpstr>
      <vt:lpstr>PowerPoint Presentation</vt:lpstr>
    </vt:vector>
  </TitlesOfParts>
  <Company>Commonwealth of Learning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 Age of Disruption</dc:title>
  <dc:creator>Helen Askounis</dc:creator>
  <cp:keywords/>
  <cp:lastModifiedBy>Jennifer Lam</cp:lastModifiedBy>
  <cp:revision>333</cp:revision>
  <cp:lastPrinted>2018-10-22T22:00:14Z</cp:lastPrinted>
  <dcterms:created xsi:type="dcterms:W3CDTF">2017-05-17T16:29:55Z</dcterms:created>
  <dcterms:modified xsi:type="dcterms:W3CDTF">2018-10-29T22:38:53Z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0x01010003BC5F53AA6BE840B5B0F6969AE13AAE</vt:lpwstr>
  </property>
  <property fmtid="{D5CDD505-2E9C-101B-9397-08002B2CF9AE}" pid="3" name="TaxKeyword">
    <vt:lpwstr/>
  </property>
  <property fmtid="{D5CDD505-2E9C-101B-9397-08002B2CF9AE}" pid="4" name="_dlc_DocIdItemGuid">
    <vt:lpwstr>72ff6eb9-6faf-4ddd-bd76-aa8ca77c45ef</vt:lpwstr>
  </property>
  <property fmtid="{D5CDD505-2E9C-101B-9397-08002B2CF9AE}" pid="5" name="Author/Source">
    <vt:lpwstr>424;#President's Office|f10d0ace-75d4-486d-9a7f-000de40038e3</vt:lpwstr>
  </property>
  <property fmtid="{D5CDD505-2E9C-101B-9397-08002B2CF9AE}" pid="6" name="Document Type">
    <vt:lpwstr/>
  </property>
  <property fmtid="{D5CDD505-2E9C-101B-9397-08002B2CF9AE}" pid="7" name="Region/Country">
    <vt:lpwstr/>
  </property>
  <property fmtid="{D5CDD505-2E9C-101B-9397-08002B2CF9AE}" pid="8" name="Organisational Activity">
    <vt:lpwstr/>
  </property>
  <property fmtid="{D5CDD505-2E9C-101B-9397-08002B2CF9AE}" pid="9" name="COL Document Type">
    <vt:lpwstr/>
  </property>
  <property fmtid="{D5CDD505-2E9C-101B-9397-08002B2CF9AE}" pid="10" name="Authour/Source">
    <vt:lpwstr/>
  </property>
</Properties>
</file>