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</p:sldMasterIdLst>
  <p:notesMasterIdLst>
    <p:notesMasterId r:id="rId24"/>
  </p:notesMasterIdLst>
  <p:sldIdLst>
    <p:sldId id="529" r:id="rId6"/>
    <p:sldId id="523" r:id="rId7"/>
    <p:sldId id="521" r:id="rId8"/>
    <p:sldId id="524" r:id="rId9"/>
    <p:sldId id="519" r:id="rId10"/>
    <p:sldId id="525" r:id="rId11"/>
    <p:sldId id="528" r:id="rId12"/>
    <p:sldId id="516" r:id="rId13"/>
    <p:sldId id="515" r:id="rId14"/>
    <p:sldId id="514" r:id="rId15"/>
    <p:sldId id="530" r:id="rId16"/>
    <p:sldId id="531" r:id="rId17"/>
    <p:sldId id="520" r:id="rId18"/>
    <p:sldId id="512" r:id="rId19"/>
    <p:sldId id="532" r:id="rId20"/>
    <p:sldId id="533" r:id="rId21"/>
    <p:sldId id="527" r:id="rId22"/>
    <p:sldId id="50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0088"/>
    <a:srgbClr val="E05829"/>
    <a:srgbClr val="B3AA7E"/>
    <a:srgbClr val="630739"/>
    <a:srgbClr val="6D1645"/>
    <a:srgbClr val="4679BC"/>
    <a:srgbClr val="C15914"/>
    <a:srgbClr val="8F0249"/>
    <a:srgbClr val="6E6E6D"/>
    <a:srgbClr val="BAB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0" autoAdjust="0"/>
    <p:restoredTop sz="78413" autoAdjust="0"/>
  </p:normalViewPr>
  <p:slideViewPr>
    <p:cSldViewPr snapToGrid="0">
      <p:cViewPr varScale="1">
        <p:scale>
          <a:sx n="86" d="100"/>
          <a:sy n="86" d="100"/>
        </p:scale>
        <p:origin x="20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9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considerations for persons with disabilities (Australia, Chile, Seychelles, Trinidad and Tobago);</a:t>
            </a:r>
          </a:p>
          <a:p>
            <a:pPr marL="171450" indent="-171450">
              <a:buFontTx/>
              <a:buChar char="-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of Web accessibility guidelines (Netherlands, Spain).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28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Perceivable - Information and user interface components must be presentable to users in ways they can perceive.</a:t>
            </a:r>
          </a:p>
          <a:p>
            <a:pPr lvl="1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means that users must be able to perceive the information being presented (it can't be invisible to all of their senses)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Operable - User interface components and navigation must be operable.</a:t>
            </a:r>
          </a:p>
          <a:p>
            <a:pPr lvl="1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means that users must be able to operate the interface (the interface cannot require interaction that a user cannot perform)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Understandable - Information and the operation of user interface must be understandable.</a:t>
            </a:r>
          </a:p>
          <a:p>
            <a:pPr lvl="1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means that users must be able to understand the information as well as the operation of the user interface (the content or operation cannot be beyond their understanding)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Robust - Content must be robust enough that it can be interpreted reliably by a wide variety of user agents, including assistive technologies.</a:t>
            </a:r>
          </a:p>
          <a:p>
            <a:pPr lvl="1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means that users must be able to access the content as technologies advance (as technologies and user agents evolve, the content should remain accessible)</a:t>
            </a:r>
          </a:p>
          <a:p>
            <a:r>
              <a:rPr lang="en-US" dirty="0"/>
              <a:t>Source: https://www.w3.org/TR/UNDERSTANDING-WCAG20/intro.html#introduction-fourprincs-head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20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College open textbook site in the USA reviews open textbooks for accessibility, and on an average, the POUR score is about 3.5 in a scale of 5. The major problem is with the robustness criteria, which has score below 3, which means that OER are </a:t>
            </a:r>
            <a:r>
              <a:rPr lang="en-US"/>
              <a:t>less amenable </a:t>
            </a:r>
            <a:r>
              <a:rPr lang="en-US" dirty="0"/>
              <a:t>to the use of assistive technologies.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80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7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7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‘Born Digital’ should be ‘Born Accessible’ is a movement promoted by an technology non-profit – </a:t>
            </a:r>
            <a:r>
              <a:rPr lang="en-US" dirty="0" err="1"/>
              <a:t>Benetech</a:t>
            </a:r>
            <a:r>
              <a:rPr lang="en-US" dirty="0"/>
              <a:t> that hosts the largest accessible library Book Share (https://benetech.org/our-work/born-accessible/)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48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609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invite you to engage us; tap into our thought</a:t>
            </a:r>
            <a:r>
              <a:rPr lang="en-US" baseline="0" dirty="0"/>
              <a:t> leadership, expertise, networks and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62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452262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HelveticaNeueLT Std Cn" panose="020B0506030502030204" pitchFamily="34" charset="0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A4E82-AB6F-49BC-921D-7A9E5F325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6600D8-015D-44D4-A825-F2543E45DB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86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prstGeom prst="round2Diag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221A48"/>
                </a:solidFill>
              </a:rPr>
              <a:pPr>
                <a:defRPr/>
              </a:pPr>
              <a:t>12/19/2017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221A4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221A48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711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>
            <a:lvl1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746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44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3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342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70" r:id="rId7"/>
    <p:sldLayoutId id="2147483678" r:id="rId8"/>
    <p:sldLayoutId id="2147483683" r:id="rId9"/>
    <p:sldLayoutId id="2147483672" r:id="rId10"/>
    <p:sldLayoutId id="2147483684" r:id="rId11"/>
    <p:sldLayoutId id="2147483780" r:id="rId12"/>
    <p:sldLayoutId id="2147483711" r:id="rId13"/>
    <p:sldLayoutId id="2147483712" r:id="rId14"/>
    <p:sldLayoutId id="2147483779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w3.org/TR/WCAG21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B761DF-15E3-4B83-951C-FB2C261BBA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81"/>
            <a:ext cx="9144000" cy="163170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718574-3D43-4249-845E-886BC66776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9580"/>
            <a:ext cx="4203201" cy="7757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04429D-0112-48DF-925D-A5F115C97B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9381"/>
            <a:ext cx="9143999" cy="686738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7" name="Title 37">
            <a:extLst>
              <a:ext uri="{FF2B5EF4-FFF2-40B4-BE49-F238E27FC236}">
                <a16:creationId xmlns:a16="http://schemas.microsoft.com/office/drawing/2014/main" id="{4B8D7BC5-870D-4DA9-A156-69D8EEC0C70F}"/>
              </a:ext>
            </a:extLst>
          </p:cNvPr>
          <p:cNvSpPr txBox="1">
            <a:spLocks/>
          </p:cNvSpPr>
          <p:nvPr/>
        </p:nvSpPr>
        <p:spPr>
          <a:xfrm>
            <a:off x="1546017" y="1527816"/>
            <a:ext cx="5365164" cy="5039286"/>
          </a:xfrm>
          <a:prstGeom prst="rect">
            <a:avLst/>
          </a:prstGeom>
          <a:noFill/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pPr algn="l"/>
            <a:endParaRPr lang="en-US" sz="5400" dirty="0">
              <a:latin typeface="+mn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E57F37-C6EC-494C-A0C9-D62BA40A834D}"/>
              </a:ext>
            </a:extLst>
          </p:cNvPr>
          <p:cNvSpPr txBox="1">
            <a:spLocks/>
          </p:cNvSpPr>
          <p:nvPr/>
        </p:nvSpPr>
        <p:spPr>
          <a:xfrm>
            <a:off x="0" y="1116152"/>
            <a:ext cx="9212826" cy="39207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6600" dirty="0"/>
              <a:t>Accessible OER </a:t>
            </a:r>
          </a:p>
          <a:p>
            <a:r>
              <a:rPr lang="en-US" sz="8000" i="1" dirty="0"/>
              <a:t>Where to Start?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D801B71-3706-452C-9CA2-2DC6B87C6E12}"/>
              </a:ext>
            </a:extLst>
          </p:cNvPr>
          <p:cNvSpPr txBox="1">
            <a:spLocks/>
          </p:cNvSpPr>
          <p:nvPr/>
        </p:nvSpPr>
        <p:spPr>
          <a:xfrm>
            <a:off x="4391247" y="4699592"/>
            <a:ext cx="4787166" cy="1927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/>
              <a:t>Professor Asha </a:t>
            </a:r>
            <a:r>
              <a:rPr lang="en-US" sz="2400" b="1" dirty="0" err="1"/>
              <a:t>Kanwar</a:t>
            </a:r>
            <a:br>
              <a:rPr lang="en-US" sz="2400" b="1" dirty="0"/>
            </a:br>
            <a:r>
              <a:rPr lang="en-US" sz="2400" dirty="0"/>
              <a:t>President &amp; CEO</a:t>
            </a:r>
          </a:p>
          <a:p>
            <a:pPr marL="0" indent="0">
              <a:buNone/>
            </a:pPr>
            <a:r>
              <a:rPr lang="en-US" sz="2000" b="1" dirty="0"/>
              <a:t>Dr Ishan Abeywardena, </a:t>
            </a:r>
            <a:r>
              <a:rPr lang="en-US" sz="2000" dirty="0"/>
              <a:t>Advisor: OER</a:t>
            </a:r>
          </a:p>
          <a:p>
            <a:pPr marL="0" indent="0">
              <a:buNone/>
            </a:pPr>
            <a:r>
              <a:rPr lang="en-US" sz="2000" b="1" dirty="0"/>
              <a:t>Dr Sanjaya Mishra, </a:t>
            </a:r>
            <a:r>
              <a:rPr lang="en-US" sz="2000" dirty="0"/>
              <a:t>Education Specialist: eLearning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7675EE-2CB2-42F9-80C5-6211F8191755}"/>
              </a:ext>
            </a:extLst>
          </p:cNvPr>
          <p:cNvSpPr/>
          <p:nvPr/>
        </p:nvSpPr>
        <p:spPr>
          <a:xfrm>
            <a:off x="0" y="6072317"/>
            <a:ext cx="4203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290088"/>
                </a:solidFill>
                <a:latin typeface="+mj-lt"/>
              </a:rPr>
              <a:t>Muscat, Sultanate of Oman</a:t>
            </a:r>
          </a:p>
          <a:p>
            <a:pPr algn="ctr"/>
            <a:r>
              <a:rPr lang="en-US" dirty="0">
                <a:solidFill>
                  <a:srgbClr val="290088"/>
                </a:solidFill>
                <a:latin typeface="+mj-lt"/>
              </a:rPr>
              <a:t>December 20, 2017</a:t>
            </a:r>
          </a:p>
        </p:txBody>
      </p:sp>
    </p:spTree>
    <p:extLst>
      <p:ext uri="{BB962C8B-B14F-4D97-AF65-F5344CB8AC3E}">
        <p14:creationId xmlns:p14="http://schemas.microsoft.com/office/powerpoint/2010/main" val="174803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 Content Accessibility Guidelines </a:t>
            </a:r>
            <a:br>
              <a:rPr lang="en-US"/>
            </a:br>
            <a:r>
              <a:rPr lang="en-US"/>
              <a:t>(WCAG) 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802896F-39AE-4C52-A234-D439DE741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424" y="1825625"/>
            <a:ext cx="8501176" cy="4351338"/>
          </a:xfrm>
        </p:spPr>
        <p:txBody>
          <a:bodyPr/>
          <a:lstStyle/>
          <a:p>
            <a:r>
              <a:rPr lang="en-US" dirty="0"/>
              <a:t>Makes content accessible to a wider range of people with disabilities, including blindness and low vision, deafness and hearing loss, learning disabilities, cognitive limitations, limited movement, speech disabilities, photosensitivity, and combinations of these.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13163" y="2057404"/>
            <a:ext cx="7923333" cy="37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12A7F"/>
              </a:solidFill>
              <a:effectLst/>
              <a:uLnTx/>
              <a:uFillTx/>
              <a:latin typeface="HelveticaNeueLT Std Med" panose="020B0604020202020204" pitchFamily="34" charset="0"/>
              <a:ea typeface="+mj-ea"/>
              <a:cs typeface="+mj-cs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B12CC8-135E-4433-A098-CC773FC9D8F2}"/>
              </a:ext>
            </a:extLst>
          </p:cNvPr>
          <p:cNvSpPr txBox="1">
            <a:spLocks/>
          </p:cNvSpPr>
          <p:nvPr/>
        </p:nvSpPr>
        <p:spPr>
          <a:xfrm>
            <a:off x="4610100" y="1782616"/>
            <a:ext cx="4381500" cy="4316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5D1353-6565-4A5B-9D5B-DFA2ED72D603}"/>
              </a:ext>
            </a:extLst>
          </p:cNvPr>
          <p:cNvSpPr/>
          <p:nvPr/>
        </p:nvSpPr>
        <p:spPr>
          <a:xfrm>
            <a:off x="256661" y="6536814"/>
            <a:ext cx="64639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>
                <a:hlinkClick r:id="rId2"/>
              </a:rPr>
              <a:t>https://www.w3.org/TR/WCAG21/</a:t>
            </a:r>
            <a:r>
              <a:rPr lang="en-US" sz="1000" dirty="0"/>
              <a:t>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F215BB-E30E-482A-B988-FBE4293F7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0" r="2229"/>
          <a:stretch/>
        </p:blipFill>
        <p:spPr>
          <a:xfrm>
            <a:off x="0" y="3952100"/>
            <a:ext cx="4391247" cy="257360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68C5102-CE38-44FB-86A2-9E4D09DF2B87}"/>
              </a:ext>
            </a:extLst>
          </p:cNvPr>
          <p:cNvSpPr/>
          <p:nvPr/>
        </p:nvSpPr>
        <p:spPr>
          <a:xfrm>
            <a:off x="4610100" y="428323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0088"/>
                </a:solidFill>
                <a:latin typeface="+mj-lt"/>
              </a:rPr>
              <a:t>Address accessibility of web content on desktops, laptops, tablets, and mobile devices. </a:t>
            </a:r>
          </a:p>
        </p:txBody>
      </p:sp>
    </p:spTree>
    <p:extLst>
      <p:ext uri="{BB962C8B-B14F-4D97-AF65-F5344CB8AC3E}">
        <p14:creationId xmlns:p14="http://schemas.microsoft.com/office/powerpoint/2010/main" val="182882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LJUBLJANA OER ACTION PLAN 2017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06ECC-70B1-4A8D-9CB4-AC0D42C19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2298" y="1825624"/>
            <a:ext cx="5283051" cy="5032375"/>
          </a:xfrm>
        </p:spPr>
        <p:txBody>
          <a:bodyPr>
            <a:normAutofit/>
          </a:bodyPr>
          <a:lstStyle/>
          <a:p>
            <a:r>
              <a:rPr lang="en-US" sz="3600" b="1" u="sng" dirty="0"/>
              <a:t>Provide OER in accessible formats</a:t>
            </a:r>
            <a:r>
              <a:rPr lang="en-US" sz="3600" u="sng" dirty="0"/>
              <a:t> </a:t>
            </a:r>
            <a:r>
              <a:rPr lang="en-US" sz="3600" dirty="0"/>
              <a:t>that support its effective use by all, including persons with disabilities, </a:t>
            </a:r>
            <a:r>
              <a:rPr lang="en-US" sz="3600" b="1" u="sng" dirty="0"/>
              <a:t>by using existing international guidelines for accessibility</a:t>
            </a:r>
            <a:r>
              <a:rPr lang="en-US" sz="3600" dirty="0"/>
              <a:t>.</a:t>
            </a:r>
          </a:p>
          <a:p>
            <a:endParaRPr lang="en-CA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13163" y="2057404"/>
            <a:ext cx="7923333" cy="37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12A7F"/>
              </a:solidFill>
              <a:effectLst/>
              <a:uLnTx/>
              <a:uFillTx/>
              <a:latin typeface="HelveticaNeueLT Std Med" panose="020B0604020202020204" pitchFamily="34" charset="0"/>
              <a:ea typeface="+mj-ea"/>
              <a:cs typeface="+mj-cs"/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841FE-1ED0-4F1A-968E-50540346DC49}"/>
              </a:ext>
            </a:extLst>
          </p:cNvPr>
          <p:cNvSpPr txBox="1">
            <a:spLocks/>
          </p:cNvSpPr>
          <p:nvPr/>
        </p:nvSpPr>
        <p:spPr>
          <a:xfrm>
            <a:off x="88054" y="1757786"/>
            <a:ext cx="6059753" cy="45910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4" descr="Picture">
            <a:extLst>
              <a:ext uri="{FF2B5EF4-FFF2-40B4-BE49-F238E27FC236}">
                <a16:creationId xmlns:a16="http://schemas.microsoft.com/office/drawing/2014/main" id="{03E57B1B-4401-4A52-A553-EF9D21C44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20" y="1548237"/>
            <a:ext cx="2706569" cy="110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5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LJUBLJANA OER ACTION PLAN 2017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06ECC-70B1-4A8D-9CB4-AC0D42C19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2298" y="1825624"/>
            <a:ext cx="5283051" cy="5032375"/>
          </a:xfrm>
        </p:spPr>
        <p:txBody>
          <a:bodyPr>
            <a:normAutofit/>
          </a:bodyPr>
          <a:lstStyle/>
          <a:p>
            <a:r>
              <a:rPr lang="en-US" sz="3600" dirty="0"/>
              <a:t>Ensure that OER accessed through different media, including mobile devices, are available and</a:t>
            </a:r>
            <a:r>
              <a:rPr lang="en-US" sz="3600" b="1" dirty="0"/>
              <a:t> </a:t>
            </a:r>
            <a:r>
              <a:rPr lang="en-US" sz="3600" b="1" u="sng" dirty="0"/>
              <a:t>accessible in formats which allow for its use, adaptation, combination and sharing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13163" y="2057404"/>
            <a:ext cx="7923333" cy="37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12A7F"/>
              </a:solidFill>
              <a:effectLst/>
              <a:uLnTx/>
              <a:uFillTx/>
              <a:latin typeface="HelveticaNeueLT Std Med" panose="020B0604020202020204" pitchFamily="34" charset="0"/>
              <a:ea typeface="+mj-ea"/>
              <a:cs typeface="+mj-cs"/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841FE-1ED0-4F1A-968E-50540346DC49}"/>
              </a:ext>
            </a:extLst>
          </p:cNvPr>
          <p:cNvSpPr txBox="1">
            <a:spLocks/>
          </p:cNvSpPr>
          <p:nvPr/>
        </p:nvSpPr>
        <p:spPr>
          <a:xfrm>
            <a:off x="88054" y="1757786"/>
            <a:ext cx="6059753" cy="45910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4" descr="Picture">
            <a:extLst>
              <a:ext uri="{FF2B5EF4-FFF2-40B4-BE49-F238E27FC236}">
                <a16:creationId xmlns:a16="http://schemas.microsoft.com/office/drawing/2014/main" id="{03E57B1B-4401-4A52-A553-EF9D21C44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20" y="1548237"/>
            <a:ext cx="2706569" cy="110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05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B0197-261B-42ED-A4B5-9870C06F6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Some Basic Accessibility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604E9-55DE-448F-BE83-5126A6672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Will the software used to view the OER disable the accessibility features of the computer’s operating system (Windows, Mac OSX, Linux)?</a:t>
            </a:r>
          </a:p>
          <a:p>
            <a:r>
              <a:rPr lang="en-US" dirty="0"/>
              <a:t>Is the software used to view the OER compatible with most assistive devices?</a:t>
            </a:r>
          </a:p>
          <a:p>
            <a:r>
              <a:rPr lang="en-US" dirty="0"/>
              <a:t>Is there text identification of non-text elements?</a:t>
            </a:r>
          </a:p>
          <a:p>
            <a:r>
              <a:rPr lang="en-US" dirty="0"/>
              <a:t>Is all text in the OER recognizable to a computer as text?</a:t>
            </a:r>
          </a:p>
          <a:p>
            <a:r>
              <a:rPr lang="en-US" dirty="0"/>
              <a:t>Is the OER accessible by the colorblind?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B33783-DD07-4FEF-9826-303097502261}"/>
              </a:ext>
            </a:extLst>
          </p:cNvPr>
          <p:cNvSpPr txBox="1"/>
          <p:nvPr/>
        </p:nvSpPr>
        <p:spPr>
          <a:xfrm>
            <a:off x="249228" y="6445322"/>
            <a:ext cx="46346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Source: https://www.affordablelearninggeorgia.org/open_resources/accessibility</a:t>
            </a:r>
          </a:p>
        </p:txBody>
      </p:sp>
    </p:spTree>
    <p:extLst>
      <p:ext uri="{BB962C8B-B14F-4D97-AF65-F5344CB8AC3E}">
        <p14:creationId xmlns:p14="http://schemas.microsoft.com/office/powerpoint/2010/main" val="42741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67293"/>
            <a:ext cx="9144000" cy="4740791"/>
          </a:xfrm>
          <a:prstGeom prst="rect">
            <a:avLst/>
          </a:prstGeom>
          <a:solidFill>
            <a:srgbClr val="29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141838"/>
            <a:ext cx="7886700" cy="1325563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OER Accessibility Toolkit - UBC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13163" y="2036138"/>
            <a:ext cx="7923333" cy="37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12A7F"/>
              </a:solidFill>
              <a:effectLst/>
              <a:uLnTx/>
              <a:uFillTx/>
              <a:latin typeface="HelveticaNeueLT Std Med" panose="020B0604020202020204" pitchFamily="34" charset="0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1E92B-A843-478B-937D-7FAFD1D20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68" r="19387" b="13692"/>
          <a:stretch/>
        </p:blipFill>
        <p:spPr>
          <a:xfrm>
            <a:off x="0" y="1825304"/>
            <a:ext cx="4381500" cy="3887675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B12CC8-135E-4433-A098-CC773FC9D8F2}"/>
              </a:ext>
            </a:extLst>
          </p:cNvPr>
          <p:cNvSpPr txBox="1">
            <a:spLocks/>
          </p:cNvSpPr>
          <p:nvPr/>
        </p:nvSpPr>
        <p:spPr>
          <a:xfrm>
            <a:off x="4572000" y="1901523"/>
            <a:ext cx="4495800" cy="4316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Design resources and activities that can be accessed by learners in a variety of ways.</a:t>
            </a:r>
          </a:p>
          <a:p>
            <a:r>
              <a:rPr lang="en-US" dirty="0">
                <a:solidFill>
                  <a:schemeClr val="bg1"/>
                </a:solidFill>
              </a:rPr>
              <a:t>Provide multiple ways for learners to engage with information and demonstrate their knowledge.</a:t>
            </a:r>
          </a:p>
          <a:p>
            <a:r>
              <a:rPr lang="en-US" dirty="0">
                <a:solidFill>
                  <a:schemeClr val="bg1"/>
                </a:solidFill>
              </a:rPr>
              <a:t>Identify activities that require specific sensory or physical capability and for which it might be difficult or impossible to accommodate the accessibility needs of learners. </a:t>
            </a:r>
            <a:endParaRPr lang="en-US" sz="2400" i="1" u="sng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5D1353-6565-4A5B-9D5B-DFA2ED72D603}"/>
              </a:ext>
            </a:extLst>
          </p:cNvPr>
          <p:cNvSpPr/>
          <p:nvPr/>
        </p:nvSpPr>
        <p:spPr>
          <a:xfrm>
            <a:off x="106541" y="6472954"/>
            <a:ext cx="64639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Source: https://open.ubc.ca/teach/oer-accessibility-toolkit/</a:t>
            </a:r>
          </a:p>
        </p:txBody>
      </p:sp>
    </p:spTree>
    <p:extLst>
      <p:ext uri="{BB962C8B-B14F-4D97-AF65-F5344CB8AC3E}">
        <p14:creationId xmlns:p14="http://schemas.microsoft.com/office/powerpoint/2010/main" val="140113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67293"/>
            <a:ext cx="9144000" cy="4740791"/>
          </a:xfrm>
          <a:prstGeom prst="rect">
            <a:avLst/>
          </a:prstGeom>
          <a:solidFill>
            <a:srgbClr val="29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141838"/>
            <a:ext cx="7886700" cy="1325563"/>
          </a:xfrm>
        </p:spPr>
        <p:txBody>
          <a:bodyPr/>
          <a:lstStyle/>
          <a:p>
            <a:r>
              <a:rPr lang="en-US">
                <a:latin typeface="Calibri" panose="020F0502020204030204" pitchFamily="34" charset="0"/>
              </a:rPr>
              <a:t>Flexible Learning for Open Education (FLOE Project)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13163" y="2036138"/>
            <a:ext cx="7923333" cy="37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12A7F"/>
              </a:solidFill>
              <a:effectLst/>
              <a:uLnTx/>
              <a:uFillTx/>
              <a:latin typeface="HelveticaNeueLT Std Med" panose="020B0604020202020204" pitchFamily="34" charset="0"/>
              <a:ea typeface="+mj-ea"/>
              <a:cs typeface="+mj-cs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B12CC8-135E-4433-A098-CC773FC9D8F2}"/>
              </a:ext>
            </a:extLst>
          </p:cNvPr>
          <p:cNvSpPr txBox="1">
            <a:spLocks/>
          </p:cNvSpPr>
          <p:nvPr/>
        </p:nvSpPr>
        <p:spPr>
          <a:xfrm>
            <a:off x="4572000" y="1699502"/>
            <a:ext cx="4495800" cy="4316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Global, public infrastructure to deliver a learning experience that matches each learner’s individual needs.</a:t>
            </a:r>
          </a:p>
          <a:p>
            <a:r>
              <a:rPr lang="en-US" dirty="0">
                <a:solidFill>
                  <a:schemeClr val="bg1"/>
                </a:solidFill>
              </a:rPr>
              <a:t>Uses interoperability standard for describing learner needs and labelling resources that meet those needs.</a:t>
            </a:r>
          </a:p>
          <a:p>
            <a:r>
              <a:rPr lang="en-US" dirty="0">
                <a:solidFill>
                  <a:schemeClr val="bg1"/>
                </a:solidFill>
              </a:rPr>
              <a:t>Transform, augment, and select alternative educational resources to fit individual needs for an inclusive learning experience.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5D1353-6565-4A5B-9D5B-DFA2ED72D603}"/>
              </a:ext>
            </a:extLst>
          </p:cNvPr>
          <p:cNvSpPr/>
          <p:nvPr/>
        </p:nvSpPr>
        <p:spPr>
          <a:xfrm>
            <a:off x="106541" y="6472954"/>
            <a:ext cx="64639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Source: https://floeproject.org/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71D4F2-5778-488E-A801-CF6C5AEF9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4055"/>
            <a:ext cx="4495800" cy="442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75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27739"/>
          </a:xfrm>
        </p:spPr>
        <p:txBody>
          <a:bodyPr/>
          <a:lstStyle/>
          <a:p>
            <a:r>
              <a:rPr lang="en-US" dirty="0"/>
              <a:t>What Can Be Done?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8418" y="1594884"/>
            <a:ext cx="5144830" cy="4613975"/>
          </a:xfrm>
        </p:spPr>
        <p:txBody>
          <a:bodyPr/>
          <a:lstStyle/>
          <a:p>
            <a:r>
              <a:rPr lang="en-US" dirty="0"/>
              <a:t>Advocacy: ‘Born Digital’ should be </a:t>
            </a:r>
            <a:r>
              <a:rPr lang="en-US" sz="3900" dirty="0">
                <a:solidFill>
                  <a:srgbClr val="8E2659"/>
                </a:solidFill>
              </a:rPr>
              <a:t>‘Born Accessible’</a:t>
            </a:r>
          </a:p>
          <a:p>
            <a:r>
              <a:rPr lang="en-US" dirty="0"/>
              <a:t>Capacity building: Training on Accessibility issues and </a:t>
            </a:r>
            <a:r>
              <a:rPr lang="en-US" sz="3900" dirty="0">
                <a:solidFill>
                  <a:srgbClr val="8E2659"/>
                </a:solidFill>
              </a:rPr>
              <a:t>Accessibility guidelines </a:t>
            </a:r>
          </a:p>
          <a:p>
            <a:r>
              <a:rPr lang="en-US" dirty="0"/>
              <a:t>Technology: </a:t>
            </a:r>
            <a:r>
              <a:rPr lang="en-US" sz="3900" dirty="0">
                <a:solidFill>
                  <a:srgbClr val="8E2659"/>
                </a:solidFill>
              </a:rPr>
              <a:t>Convergence</a:t>
            </a:r>
            <a:r>
              <a:rPr lang="en-US" dirty="0"/>
              <a:t> of ICTs and Assistive Technologies; use of OER Accessible Toolkit  </a:t>
            </a:r>
          </a:p>
          <a:p>
            <a:endParaRPr lang="en-US" dirty="0"/>
          </a:p>
        </p:txBody>
      </p:sp>
      <p:pic>
        <p:nvPicPr>
          <p:cNvPr id="13314" name="Picture 2" descr="\\06-CLS-01\Users\DTremblay\Desktop\hands-544522_12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69" y="4358662"/>
            <a:ext cx="3417898" cy="249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57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Can Be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164" y="1862384"/>
            <a:ext cx="7764820" cy="4351338"/>
          </a:xfrm>
        </p:spPr>
        <p:txBody>
          <a:bodyPr>
            <a:normAutofit/>
          </a:bodyPr>
          <a:lstStyle/>
          <a:p>
            <a:r>
              <a:rPr lang="en-US" dirty="0"/>
              <a:t>Promote </a:t>
            </a:r>
            <a:r>
              <a:rPr lang="en-US" sz="3900" dirty="0">
                <a:solidFill>
                  <a:srgbClr val="8E2659"/>
                </a:solidFill>
              </a:rPr>
              <a:t>policy development </a:t>
            </a:r>
            <a:r>
              <a:rPr lang="en-US" dirty="0"/>
              <a:t>at both regional/national and institutional levels.</a:t>
            </a:r>
          </a:p>
          <a:p>
            <a:r>
              <a:rPr lang="en-US" dirty="0"/>
              <a:t>Innovations on </a:t>
            </a:r>
            <a:r>
              <a:rPr lang="en-US" sz="3900" dirty="0">
                <a:solidFill>
                  <a:srgbClr val="8E2659"/>
                </a:solidFill>
              </a:rPr>
              <a:t>bridging the digital divide </a:t>
            </a:r>
            <a:r>
              <a:rPr lang="en-US" dirty="0"/>
              <a:t>required</a:t>
            </a:r>
          </a:p>
          <a:p>
            <a:r>
              <a:rPr lang="en-US" dirty="0"/>
              <a:t>Mechanisms to </a:t>
            </a:r>
            <a:r>
              <a:rPr lang="en-US" sz="3900" dirty="0">
                <a:solidFill>
                  <a:srgbClr val="8E2659"/>
                </a:solidFill>
              </a:rPr>
              <a:t>monitor the progress </a:t>
            </a:r>
            <a:r>
              <a:rPr lang="en-US" dirty="0"/>
              <a:t>of accessible OER needed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9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:\1_Projects\9_Other\25th Anniversary COL Prezi\5 In Perspective ie Stories\Healthy Communities\Malaw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3"/>
          <a:stretch/>
        </p:blipFill>
        <p:spPr bwMode="auto">
          <a:xfrm>
            <a:off x="-23869" y="-40947"/>
            <a:ext cx="6028441" cy="361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:\1_Projects\9_Other\25th Anniversary COL Prezi\5 In Perspective ie Stories\Healthy Communities\St.Luci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2" t="8748" b="28450"/>
          <a:stretch/>
        </p:blipFill>
        <p:spPr bwMode="auto">
          <a:xfrm>
            <a:off x="-33394" y="3505200"/>
            <a:ext cx="6343370" cy="335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P:\1_Projects\9_Other\25th Anniversary COL Prezi\5 In Perspective ie Stories\L3F\DSC_0211_cropped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0" t="3725" r="16804" b="1010"/>
          <a:stretch/>
        </p:blipFill>
        <p:spPr bwMode="auto">
          <a:xfrm>
            <a:off x="5219827" y="-68207"/>
            <a:ext cx="3924173" cy="692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 Diagonal Corner Rectangle 22"/>
          <p:cNvSpPr/>
          <p:nvPr/>
        </p:nvSpPr>
        <p:spPr>
          <a:xfrm>
            <a:off x="1565563" y="2245900"/>
            <a:ext cx="5777429" cy="2297991"/>
          </a:xfrm>
          <a:prstGeom prst="round2Diag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solidFill>
                  <a:srgbClr val="290088"/>
                </a:solidFill>
                <a:latin typeface="+mj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7443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7654" y="0"/>
            <a:ext cx="9201150" cy="5695949"/>
            <a:chOff x="-4585" y="457200"/>
            <a:chExt cx="9180085" cy="46863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46" y="457200"/>
              <a:ext cx="9143999" cy="2781299"/>
            </a:xfrm>
            <a:prstGeom prst="rect">
              <a:avLst/>
            </a:prstGeom>
          </p:spPr>
        </p:pic>
        <p:sp useBgFill="1">
          <p:nvSpPr>
            <p:cNvPr id="3" name="Rectangle 6"/>
            <p:cNvSpPr/>
            <p:nvPr/>
          </p:nvSpPr>
          <p:spPr bwMode="white">
            <a:xfrm>
              <a:off x="-1146" y="2305891"/>
              <a:ext cx="9151416" cy="2837609"/>
            </a:xfrm>
            <a:custGeom>
              <a:avLst/>
              <a:gdLst/>
              <a:ahLst/>
              <a:cxnLst/>
              <a:rect l="l" t="t" r="r" b="b"/>
              <a:pathLst>
                <a:path w="12201888" h="3783479">
                  <a:moveTo>
                    <a:pt x="12201888" y="0"/>
                  </a:moveTo>
                  <a:cubicBezTo>
                    <a:pt x="12200429" y="1116741"/>
                    <a:pt x="12191467" y="2278498"/>
                    <a:pt x="12188825" y="3404540"/>
                  </a:cubicBezTo>
                  <a:lnTo>
                    <a:pt x="12188825" y="3554879"/>
                  </a:lnTo>
                  <a:lnTo>
                    <a:pt x="12188825" y="3690879"/>
                  </a:lnTo>
                  <a:lnTo>
                    <a:pt x="12188825" y="3707279"/>
                  </a:lnTo>
                  <a:lnTo>
                    <a:pt x="12188825" y="3783479"/>
                  </a:lnTo>
                  <a:lnTo>
                    <a:pt x="0" y="3783479"/>
                  </a:lnTo>
                  <a:lnTo>
                    <a:pt x="0" y="3707279"/>
                  </a:lnTo>
                  <a:lnTo>
                    <a:pt x="0" y="3554879"/>
                  </a:lnTo>
                  <a:lnTo>
                    <a:pt x="0" y="641399"/>
                  </a:lnTo>
                  <a:cubicBezTo>
                    <a:pt x="3601335" y="-419044"/>
                    <a:pt x="9102102" y="1605485"/>
                    <a:pt x="1220188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" name="Freeform 9"/>
            <p:cNvSpPr/>
            <p:nvPr/>
          </p:nvSpPr>
          <p:spPr>
            <a:xfrm rot="21388434">
              <a:off x="8030" y="2227376"/>
              <a:ext cx="9127430" cy="928561"/>
            </a:xfrm>
            <a:custGeom>
              <a:avLst/>
              <a:gdLst/>
              <a:ahLst/>
              <a:cxnLst/>
              <a:rect l="l" t="t" r="r" b="b"/>
              <a:pathLst>
                <a:path w="12169907" h="1238081">
                  <a:moveTo>
                    <a:pt x="2807331" y="101460"/>
                  </a:moveTo>
                  <a:cubicBezTo>
                    <a:pt x="6135545" y="328205"/>
                    <a:pt x="6673951" y="1596392"/>
                    <a:pt x="12165744" y="982579"/>
                  </a:cubicBezTo>
                  <a:lnTo>
                    <a:pt x="12160227" y="1072100"/>
                  </a:lnTo>
                  <a:cubicBezTo>
                    <a:pt x="5416860" y="1825439"/>
                    <a:pt x="6141899" y="-258272"/>
                    <a:pt x="0" y="232833"/>
                  </a:cubicBezTo>
                  <a:lnTo>
                    <a:pt x="5492" y="143708"/>
                  </a:lnTo>
                  <a:cubicBezTo>
                    <a:pt x="1145422" y="52200"/>
                    <a:pt x="2048826" y="49784"/>
                    <a:pt x="2807331" y="101460"/>
                  </a:cubicBezTo>
                  <a:close/>
                  <a:moveTo>
                    <a:pt x="2811494" y="33894"/>
                  </a:moveTo>
                  <a:cubicBezTo>
                    <a:pt x="6139708" y="260639"/>
                    <a:pt x="6678114" y="1528826"/>
                    <a:pt x="12169907" y="915013"/>
                  </a:cubicBezTo>
                  <a:lnTo>
                    <a:pt x="12168059" y="945013"/>
                  </a:lnTo>
                  <a:cubicBezTo>
                    <a:pt x="5424692" y="1698351"/>
                    <a:pt x="6149730" y="-385359"/>
                    <a:pt x="7832" y="105746"/>
                  </a:cubicBezTo>
                  <a:lnTo>
                    <a:pt x="9656" y="76142"/>
                  </a:lnTo>
                  <a:cubicBezTo>
                    <a:pt x="1149586" y="-15366"/>
                    <a:pt x="2052990" y="-17782"/>
                    <a:pt x="2811494" y="33894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alpha val="90000"/>
                    <a:lumMod val="80000"/>
                    <a:lumOff val="20000"/>
                  </a:schemeClr>
                </a:gs>
                <a:gs pos="18000">
                  <a:schemeClr val="bg2">
                    <a:lumMod val="92000"/>
                  </a:schemeClr>
                </a:gs>
                <a:gs pos="37000">
                  <a:schemeClr val="bg2">
                    <a:alpha val="90000"/>
                    <a:lumMod val="91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path path="shape">
                <a:fillToRect l="50000" t="50000" r="50000" b="50000"/>
              </a:path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5" name="Freeform 10"/>
            <p:cNvSpPr/>
            <p:nvPr/>
          </p:nvSpPr>
          <p:spPr>
            <a:xfrm rot="21388434">
              <a:off x="21108" y="2073051"/>
              <a:ext cx="9154392" cy="1169446"/>
            </a:xfrm>
            <a:custGeom>
              <a:avLst/>
              <a:gdLst/>
              <a:ahLst/>
              <a:cxnLst/>
              <a:rect l="l" t="t" r="r" b="b"/>
              <a:pathLst>
                <a:path w="12205856" h="1559261">
                  <a:moveTo>
                    <a:pt x="12190266" y="1521455"/>
                  </a:moveTo>
                  <a:lnTo>
                    <a:pt x="12190701" y="1521482"/>
                  </a:lnTo>
                  <a:lnTo>
                    <a:pt x="12188851" y="1559261"/>
                  </a:lnTo>
                  <a:lnTo>
                    <a:pt x="12188416" y="1559245"/>
                  </a:lnTo>
                  <a:close/>
                  <a:moveTo>
                    <a:pt x="12205856" y="208119"/>
                  </a:moveTo>
                  <a:lnTo>
                    <a:pt x="12203734" y="242562"/>
                  </a:lnTo>
                  <a:cubicBezTo>
                    <a:pt x="6796720" y="1874914"/>
                    <a:pt x="3447529" y="-395170"/>
                    <a:pt x="0" y="109344"/>
                  </a:cubicBezTo>
                  <a:lnTo>
                    <a:pt x="2124" y="74883"/>
                  </a:lnTo>
                  <a:cubicBezTo>
                    <a:pt x="3449654" y="-429611"/>
                    <a:pt x="6798843" y="1840472"/>
                    <a:pt x="12205856" y="208119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30000"/>
                    <a:lumMod val="0"/>
                    <a:lumOff val="100000"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27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6" name="Freeform 11"/>
            <p:cNvSpPr/>
            <p:nvPr/>
          </p:nvSpPr>
          <p:spPr>
            <a:xfrm rot="21388434">
              <a:off x="-4585" y="2331381"/>
              <a:ext cx="9161365" cy="789489"/>
            </a:xfrm>
            <a:custGeom>
              <a:avLst/>
              <a:gdLst/>
              <a:ahLst/>
              <a:cxnLst/>
              <a:rect l="l" t="t" r="r" b="b"/>
              <a:pathLst>
                <a:path w="12215153" h="1052652">
                  <a:moveTo>
                    <a:pt x="12199582" y="613499"/>
                  </a:moveTo>
                  <a:lnTo>
                    <a:pt x="12196535" y="662961"/>
                  </a:lnTo>
                  <a:cubicBezTo>
                    <a:pt x="8659170" y="1895884"/>
                    <a:pt x="3236150" y="-250863"/>
                    <a:pt x="0" y="412868"/>
                  </a:cubicBezTo>
                  <a:lnTo>
                    <a:pt x="3057" y="363268"/>
                  </a:lnTo>
                  <a:cubicBezTo>
                    <a:pt x="3239190" y="-300459"/>
                    <a:pt x="8662172" y="1846263"/>
                    <a:pt x="12199582" y="613499"/>
                  </a:cubicBezTo>
                  <a:close/>
                  <a:moveTo>
                    <a:pt x="12208353" y="471141"/>
                  </a:moveTo>
                  <a:lnTo>
                    <a:pt x="12202868" y="560177"/>
                  </a:lnTo>
                  <a:cubicBezTo>
                    <a:pt x="8665592" y="1793383"/>
                    <a:pt x="3242519" y="-353436"/>
                    <a:pt x="6325" y="310230"/>
                  </a:cubicBezTo>
                  <a:lnTo>
                    <a:pt x="11827" y="220949"/>
                  </a:lnTo>
                  <a:cubicBezTo>
                    <a:pt x="3247993" y="-442711"/>
                    <a:pt x="8670998" y="1704066"/>
                    <a:pt x="12208353" y="471141"/>
                  </a:cubicBezTo>
                  <a:close/>
                  <a:moveTo>
                    <a:pt x="12215153" y="360807"/>
                  </a:moveTo>
                  <a:lnTo>
                    <a:pt x="12212631" y="401743"/>
                  </a:lnTo>
                  <a:cubicBezTo>
                    <a:pt x="8696050" y="1669577"/>
                    <a:pt x="3274141" y="-472216"/>
                    <a:pt x="15523" y="160967"/>
                  </a:cubicBezTo>
                  <a:lnTo>
                    <a:pt x="18051" y="119938"/>
                  </a:lnTo>
                  <a:cubicBezTo>
                    <a:pt x="3276657" y="-513245"/>
                    <a:pt x="8698537" y="1628531"/>
                    <a:pt x="12215153" y="360807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47000"/>
                    <a:lumMod val="0"/>
                    <a:lumOff val="100000"/>
                  </a:schemeClr>
                </a:gs>
                <a:gs pos="100000">
                  <a:schemeClr val="bg2">
                    <a:alpha val="82000"/>
                    <a:lumMod val="87000"/>
                    <a:lumOff val="13000"/>
                  </a:schemeClr>
                </a:gs>
              </a:gsLst>
              <a:path path="rect">
                <a:fillToRect l="100000" t="100000"/>
              </a:path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9" name="Title 5"/>
          <p:cNvSpPr txBox="1">
            <a:spLocks/>
          </p:cNvSpPr>
          <p:nvPr/>
        </p:nvSpPr>
        <p:spPr>
          <a:xfrm>
            <a:off x="-53652" y="3308685"/>
            <a:ext cx="9297806" cy="13255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OER for Inclusive and Equitable Quality Education 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5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From Commitment to Action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577" y="6115665"/>
            <a:ext cx="9193572" cy="742335"/>
          </a:xfrm>
          <a:prstGeom prst="rect">
            <a:avLst/>
          </a:prstGeom>
          <a:solidFill>
            <a:srgbClr val="CAC6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 Placeholder 7"/>
          <p:cNvSpPr txBox="1">
            <a:spLocks/>
          </p:cNvSpPr>
          <p:nvPr/>
        </p:nvSpPr>
        <p:spPr>
          <a:xfrm>
            <a:off x="5656592" y="4970370"/>
            <a:ext cx="3533403" cy="95926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2097" y="6336974"/>
            <a:ext cx="9221924" cy="830997"/>
          </a:xfrm>
          <a:prstGeom prst="rect">
            <a:avLst/>
          </a:prstGeom>
          <a:solidFill>
            <a:srgbClr val="29008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2</a:t>
            </a:r>
            <a:r>
              <a:rPr lang="en-US" sz="2400" baseline="30000" dirty="0">
                <a:solidFill>
                  <a:schemeClr val="bg1"/>
                </a:solidFill>
                <a:cs typeface="Arial" panose="020B0604020202020204" pitchFamily="34" charset="0"/>
              </a:rPr>
              <a:t>nd</a:t>
            </a:r>
            <a:r>
              <a:rPr 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 World OER Congress|  18-20 September, 2017 | Ljubljana, Slovenia</a:t>
            </a:r>
          </a:p>
          <a:p>
            <a:pPr algn="ctr"/>
            <a:endParaRPr 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491" y="1717146"/>
            <a:ext cx="3167177" cy="1132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107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787" y="365126"/>
            <a:ext cx="8092563" cy="5996345"/>
          </a:xfrm>
        </p:spPr>
        <p:txBody>
          <a:bodyPr anchor="t" anchorCtr="0">
            <a:normAutofit/>
          </a:bodyPr>
          <a:lstStyle/>
          <a:p>
            <a:pPr algn="l"/>
            <a:r>
              <a:rPr lang="en-US" sz="5400" dirty="0"/>
              <a:t>The </a:t>
            </a:r>
            <a:br>
              <a:rPr lang="en-US" sz="5400" dirty="0"/>
            </a:br>
            <a:r>
              <a:rPr lang="en-US" sz="5400" dirty="0"/>
              <a:t>Road </a:t>
            </a:r>
            <a:br>
              <a:rPr lang="en-US" sz="5400" dirty="0"/>
            </a:br>
            <a:r>
              <a:rPr lang="en-US" sz="5400" dirty="0"/>
              <a:t>to </a:t>
            </a:r>
            <a:br>
              <a:rPr lang="en-US" sz="5400" dirty="0"/>
            </a:br>
            <a:r>
              <a:rPr lang="en-US" sz="5400" dirty="0"/>
              <a:t>Ljubljana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11330" y="471948"/>
            <a:ext cx="4532670" cy="620415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ASIA</a:t>
            </a:r>
          </a:p>
          <a:p>
            <a:pPr marL="0" indent="0">
              <a:buNone/>
            </a:pPr>
            <a:r>
              <a:rPr lang="en-US" dirty="0"/>
              <a:t>Asia eUniversity: ​​December 2016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EUROPE</a:t>
            </a:r>
          </a:p>
          <a:p>
            <a:pPr marL="0" indent="0">
              <a:buNone/>
            </a:pPr>
            <a:r>
              <a:rPr lang="en-US" dirty="0"/>
              <a:t>Malta Ministry for Education and Employment: </a:t>
            </a:r>
            <a:br>
              <a:rPr lang="en-US" dirty="0"/>
            </a:br>
            <a:r>
              <a:rPr lang="en-US" dirty="0"/>
              <a:t>​​February 2017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MIDDLE EAST &amp; NORTH AFRICA</a:t>
            </a:r>
          </a:p>
          <a:p>
            <a:pPr marL="0" indent="0">
              <a:buNone/>
            </a:pPr>
            <a:r>
              <a:rPr lang="en-US" dirty="0"/>
              <a:t>Qatar Foundation: ​​February 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AFRICA</a:t>
            </a:r>
          </a:p>
          <a:p>
            <a:pPr marL="0" indent="0">
              <a:buNone/>
            </a:pPr>
            <a:r>
              <a:rPr lang="en-US" dirty="0"/>
              <a:t>Ministry of Education, Mauritius: </a:t>
            </a:r>
            <a:br>
              <a:rPr lang="en-US" dirty="0"/>
            </a:br>
            <a:r>
              <a:rPr lang="en-US" dirty="0"/>
              <a:t>March 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LATIN AMERICA &amp; CARIBBEAN</a:t>
            </a:r>
          </a:p>
          <a:p>
            <a:pPr marL="0" indent="0">
              <a:buNone/>
            </a:pPr>
            <a:r>
              <a:rPr lang="en-US" dirty="0"/>
              <a:t>University of Campinas: April 2017</a:t>
            </a:r>
            <a:br>
              <a:rPr lang="en-US" dirty="0"/>
            </a:br>
            <a:r>
              <a:rPr lang="en-US" dirty="0"/>
              <a:t>​</a:t>
            </a:r>
          </a:p>
          <a:p>
            <a:pPr marL="0" indent="0">
              <a:buNone/>
            </a:pPr>
            <a:r>
              <a:rPr lang="en-US" b="1" dirty="0"/>
              <a:t>PACIFIC</a:t>
            </a:r>
          </a:p>
          <a:p>
            <a:pPr marL="0" indent="0">
              <a:buNone/>
            </a:pPr>
            <a:r>
              <a:rPr lang="en-US" dirty="0"/>
              <a:t>Open Polytechnic of New Zealand:</a:t>
            </a:r>
            <a:br>
              <a:rPr lang="en-US" dirty="0"/>
            </a:br>
            <a:r>
              <a:rPr lang="en-US" dirty="0"/>
              <a:t>​​May 2017</a:t>
            </a:r>
          </a:p>
        </p:txBody>
      </p:sp>
      <p:pic>
        <p:nvPicPr>
          <p:cNvPr id="18" name="Picture 8" descr="https://upload.wikimedia.org/wikipedia/commons/thumb/7/73/Flag_of_Malta.svg/900px-Flag_of_Malt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352" y="1497308"/>
            <a:ext cx="1012821" cy="6752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upload.wikimedia.org/wikipedia/commons/thumb/6/66/Flag_of_Malaysia.svg/1920px-Flag_of_Malaysia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870" y="471948"/>
            <a:ext cx="1039619" cy="6748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upload.wikimedia.org/wikipedia/commons/thumb/6/65/Flag_of_Qatar.svg/1400px-Flag_of_Qatar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77" y="2523039"/>
            <a:ext cx="1012996" cy="67946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upload.wikimedia.org/wikipedia/commons/thumb/7/77/Flag_of_Mauritius.svg/450px-Flag_of_Mauritius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684" y="3548770"/>
            <a:ext cx="1045982" cy="6838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https://upload.wikimedia.org/wikipedia/commons/thumb/0/05/Flag_of_Brazil.svg/720px-Flag_of_Brazil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684" y="4574501"/>
            <a:ext cx="1039619" cy="6815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https://upload.wikimedia.org/wikipedia/commons/thumb/3/3e/Flag_of_New_Zealand.svg/1200px-Flag_of_New_Zealand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635" y="5507098"/>
            <a:ext cx="1017031" cy="6861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74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Government Responses: </a:t>
            </a:r>
            <a:br>
              <a:rPr lang="en-CA" dirty="0"/>
            </a:br>
            <a:r>
              <a:rPr lang="en-CA" b="1" dirty="0"/>
              <a:t>102 countries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49944" y="2271146"/>
          <a:ext cx="8476342" cy="3099139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4905922">
                  <a:extLst>
                    <a:ext uri="{9D8B030D-6E8A-4147-A177-3AD203B41FA5}">
                      <a16:colId xmlns:a16="http://schemas.microsoft.com/office/drawing/2014/main" val="821957075"/>
                    </a:ext>
                  </a:extLst>
                </a:gridCol>
                <a:gridCol w="3570420">
                  <a:extLst>
                    <a:ext uri="{9D8B030D-6E8A-4147-A177-3AD203B41FA5}">
                      <a16:colId xmlns:a16="http://schemas.microsoft.com/office/drawing/2014/main" val="397819241"/>
                    </a:ext>
                  </a:extLst>
                </a:gridCol>
              </a:tblGrid>
              <a:tr h="4625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Region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Government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extLst>
                  <a:ext uri="{0D108BD9-81ED-4DB2-BD59-A6C34878D82A}">
                    <a16:rowId xmlns:a16="http://schemas.microsoft.com/office/drawing/2014/main" val="3025388688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Africa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361496471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Middle</a:t>
                      </a:r>
                      <a:r>
                        <a:rPr lang="en-GB" sz="2600" baseline="0" dirty="0">
                          <a:effectLst/>
                        </a:rPr>
                        <a:t> East and North Africa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1316592023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Asia and Pacific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28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363705319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Europe and North America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21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860469058"/>
                  </a:ext>
                </a:extLst>
              </a:tr>
              <a:tr h="6628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Latin America and Caribbean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94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91695-0736-41A4-95B4-C36F76187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OER Global Report 2017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3C472-D92E-4328-9AF2-F363ABBDF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481830" cy="4351338"/>
          </a:xfrm>
        </p:spPr>
        <p:txBody>
          <a:bodyPr>
            <a:normAutofit/>
          </a:bodyPr>
          <a:lstStyle/>
          <a:p>
            <a:r>
              <a:rPr lang="en-US" sz="3600" dirty="0"/>
              <a:t>One-third of respondents indicated that their country had ensured that OER are accessible for persons with disabilities.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6492B8-CF5E-4A9C-847D-A52789526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60" y="1580863"/>
            <a:ext cx="3362960" cy="4365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519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DB0DC3-4993-45E8-9F7C-25956C352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Country initiatives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55A03D-8FC7-47AE-AFC4-A694C95F9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Special Considerations </a:t>
            </a:r>
            <a:r>
              <a:rPr lang="en-US" sz="3200" dirty="0"/>
              <a:t>for persons with disabilities: Australia, Chile, Seychelles and Trinidad &amp; Tobago</a:t>
            </a:r>
          </a:p>
          <a:p>
            <a:r>
              <a:rPr lang="en-US" sz="3200" b="1" dirty="0"/>
              <a:t>Sign Language &amp; Braille</a:t>
            </a:r>
            <a:r>
              <a:rPr lang="en-US" sz="3200" dirty="0"/>
              <a:t>: Madagascar, Malawi, Morocco, Nepal, Poland, Swaziland and Turkey </a:t>
            </a:r>
          </a:p>
          <a:p>
            <a:r>
              <a:rPr lang="en-US" sz="3200" b="1" dirty="0"/>
              <a:t>Web Accessibility Guidelines</a:t>
            </a:r>
            <a:r>
              <a:rPr lang="en-US" sz="3200" dirty="0"/>
              <a:t>: Netherlands and Spain have adopted the use of web accessibility guidelines. </a:t>
            </a:r>
            <a:endParaRPr lang="en-CA" sz="32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277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17E299-F07D-46FF-B207-3ECD89A5E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Survey of 12 Arab Countries</a:t>
            </a:r>
            <a:endParaRPr lang="en-CA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40F011-A014-4F32-A8F7-54E9B29F8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335136" cy="4351338"/>
          </a:xfrm>
        </p:spPr>
        <p:txBody>
          <a:bodyPr/>
          <a:lstStyle/>
          <a:p>
            <a:r>
              <a:rPr lang="en-CA" sz="4400"/>
              <a:t>ICT accessible courses available in major universities in the country: </a:t>
            </a:r>
            <a:r>
              <a:rPr lang="en-CA" sz="5400"/>
              <a:t>1.66/5</a:t>
            </a:r>
          </a:p>
          <a:p>
            <a:endParaRPr lang="en-CA" sz="4400"/>
          </a:p>
          <a:p>
            <a:r>
              <a:rPr lang="en-CA" sz="4400"/>
              <a:t>E-books: </a:t>
            </a:r>
            <a:r>
              <a:rPr lang="en-CA" sz="5400"/>
              <a:t>1.25/5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429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91695-0736-41A4-95B4-C36F76187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 of Accessibility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3C472-D92E-4328-9AF2-F363ABBDFA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67563" y="1825625"/>
            <a:ext cx="6090462" cy="4351338"/>
          </a:xfrm>
        </p:spPr>
        <p:txBody>
          <a:bodyPr>
            <a:normAutofit/>
          </a:bodyPr>
          <a:lstStyle/>
          <a:p>
            <a:r>
              <a:rPr lang="en-US" sz="4400" dirty="0"/>
              <a:t>Perceivable</a:t>
            </a:r>
          </a:p>
          <a:p>
            <a:r>
              <a:rPr lang="en-US" sz="4400" dirty="0"/>
              <a:t>Operable</a:t>
            </a:r>
          </a:p>
          <a:p>
            <a:r>
              <a:rPr lang="en-US" sz="4400" dirty="0"/>
              <a:t>Understandable</a:t>
            </a:r>
          </a:p>
          <a:p>
            <a:r>
              <a:rPr lang="en-US" sz="4400" dirty="0"/>
              <a:t>Robust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FD683C-173E-4466-A7B9-DF040AC1AE8D}"/>
              </a:ext>
            </a:extLst>
          </p:cNvPr>
          <p:cNvSpPr txBox="1"/>
          <p:nvPr/>
        </p:nvSpPr>
        <p:spPr>
          <a:xfrm>
            <a:off x="312761" y="6440986"/>
            <a:ext cx="63866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Source: WCAG 2.0, https://www.w3.org/TR/UNDERSTANDING-WCAG20/intro.html#introduction-fourprincs-head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DCC9B9-2F4A-4636-9E8D-18F6811AA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247" y="2208628"/>
            <a:ext cx="3439539" cy="228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70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833268-FDED-4B24-9AE1-E8EE43D4A9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44" b="8507"/>
          <a:stretch/>
        </p:blipFill>
        <p:spPr>
          <a:xfrm>
            <a:off x="391996" y="1520456"/>
            <a:ext cx="8571250" cy="467832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9CA57A3-FE3D-42D1-B224-4090CC56F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Accessible are OER?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5DD5E5-41A4-4E3B-9402-F4F28B3AC4C2}"/>
              </a:ext>
            </a:extLst>
          </p:cNvPr>
          <p:cNvSpPr txBox="1"/>
          <p:nvPr/>
        </p:nvSpPr>
        <p:spPr>
          <a:xfrm>
            <a:off x="696841" y="6198781"/>
            <a:ext cx="4639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http://www.collegeopentextbooks.org/textbook-listings/accessibility-reviews</a:t>
            </a:r>
          </a:p>
        </p:txBody>
      </p:sp>
    </p:spTree>
    <p:extLst>
      <p:ext uri="{BB962C8B-B14F-4D97-AF65-F5344CB8AC3E}">
        <p14:creationId xmlns:p14="http://schemas.microsoft.com/office/powerpoint/2010/main" val="125442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BC5F53AA6BE840B5B0F6969AE13AAE" ma:contentTypeVersion="17" ma:contentTypeDescription="Create a new document." ma:contentTypeScope="" ma:versionID="f98925b8616c1a3a515f7895054abc78">
  <xsd:schema xmlns:xsd="http://www.w3.org/2001/XMLSchema" xmlns:xs="http://www.w3.org/2001/XMLSchema" xmlns:p="http://schemas.microsoft.com/office/2006/metadata/properties" xmlns:ns2="1d6b7383-7e41-4726-b05f-ac2dc8786e4c" xmlns:ns3="d7f63a0c-3387-4091-80af-370ec6ca6610" targetNamespace="http://schemas.microsoft.com/office/2006/metadata/properties" ma:root="true" ma:fieldsID="18fbf90e11f19b72c1ef383259601fc6" ns2:_="" ns3:_="">
    <xsd:import namespace="1d6b7383-7e41-4726-b05f-ac2dc8786e4c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j061b942e8404477ac9ae56dc8b11adb" minOccurs="0"/>
                <xsd:element ref="ns3:TaxCatchAll" minOccurs="0"/>
                <xsd:element ref="ns2:p7fe822c9a9c4ba1ae51a7ea575e159e" minOccurs="0"/>
                <xsd:element ref="ns2:j52d155617da4b95ac94b868caa32acc" minOccurs="0"/>
                <xsd:element ref="ns2:c1a183c9053e414f86275b227599bec0" minOccurs="0"/>
                <xsd:element ref="ns3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6b7383-7e41-4726-b05f-ac2dc8786e4c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j061b942e8404477ac9ae56dc8b11adb" ma:index="14" nillable="true" ma:taxonomy="true" ma:internalName="j061b942e8404477ac9ae56dc8b11adb" ma:taxonomyFieldName="Author_x002f_Source" ma:displayName="Author/Source" ma:readOnly="false" ma:default="" ma:fieldId="{3061b942-e840-4477-ac9a-e56dc8b11adb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7fe822c9a9c4ba1ae51a7ea575e159e" ma:index="16" nillable="true" ma:taxonomy="true" ma:internalName="p7fe822c9a9c4ba1ae51a7ea575e159e" ma:taxonomyFieldName="Organisational_x0020_Activity" ma:displayName="Organisational Activity" ma:readOnly="false" ma:default="" ma:fieldId="{97fe822c-9a9c-4ba1-ae51-a7ea575e159e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52d155617da4b95ac94b868caa32acc" ma:index="17" nillable="true" ma:taxonomy="true" ma:internalName="j52d155617da4b95ac94b868caa32acc" ma:taxonomyFieldName="Document_x0020_Type" ma:displayName="Document Type" ma:readOnly="false" ma:default="" ma:fieldId="{352d1556-17da-4b95-ac94-b868caa32acc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1a183c9053e414f86275b227599bec0" ma:index="18" nillable="true" ma:taxonomy="true" ma:internalName="c1a183c9053e414f86275b227599bec0" ma:taxonomyFieldName="Region_x002f_Country" ma:displayName="Region/Country" ma:readOnly="false" ma:default="" ma:fieldId="{c1a183c9-053e-414f-8627-5b227599bec0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>
      <Value>424</Value>
    </TaxCatchAll>
    <TaxKeywordTaxHTField xmlns="d7f63a0c-3387-4091-80af-370ec6ca6610">
      <Terms xmlns="http://schemas.microsoft.com/office/infopath/2007/PartnerControls"/>
    </TaxKeywordTaxHTField>
    <_dlc_DocId xmlns="d7f63a0c-3387-4091-80af-370ec6ca6610">QKDJTPZ2MZUH-49-6146</_dlc_DocId>
    <_dlc_DocIdUrl xmlns="d7f63a0c-3387-4091-80af-370ec6ca6610">
      <Url>http://connect.col.org/PresidentOffice/_layouts/DocIdRedir.aspx?ID=QKDJTPZ2MZUH-49-6146</Url>
      <Description>QKDJTPZ2MZUH-49-6146</Description>
    </_dlc_DocIdUrl>
    <Description0 xmlns="1d6b7383-7e41-4726-b05f-ac2dc8786e4c" xsi:nil="true"/>
    <Publication_x0020_Date xmlns="1d6b7383-7e41-4726-b05f-ac2dc8786e4c">2017-08-31T07:00:00+00:00</Publication_x0020_Date>
    <c1a183c9053e414f86275b227599bec0 xmlns="1d6b7383-7e41-4726-b05f-ac2dc8786e4c">
      <Terms xmlns="http://schemas.microsoft.com/office/infopath/2007/PartnerControls"/>
    </c1a183c9053e414f86275b227599bec0>
    <j061b942e8404477ac9ae56dc8b11adb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President's Office</TermName>
          <TermId xmlns="http://schemas.microsoft.com/office/infopath/2007/PartnerControls">f10d0ace-75d4-486d-9a7f-000de40038e3</TermId>
        </TermInfo>
      </Terms>
    </j061b942e8404477ac9ae56dc8b11adb>
    <j52d155617da4b95ac94b868caa32acc xmlns="1d6b7383-7e41-4726-b05f-ac2dc8786e4c">
      <Terms xmlns="http://schemas.microsoft.com/office/infopath/2007/PartnerControls"/>
    </j52d155617da4b95ac94b868caa32acc>
    <p7fe822c9a9c4ba1ae51a7ea575e159e xmlns="1d6b7383-7e41-4726-b05f-ac2dc8786e4c">
      <Terms xmlns="http://schemas.microsoft.com/office/infopath/2007/PartnerControls"/>
    </p7fe822c9a9c4ba1ae51a7ea575e159e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422305-2CEE-4C11-BD7F-4E563D95E53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2BB1FCC-08C4-4119-A1AF-9BB2C07644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6b7383-7e41-4726-b05f-ac2dc8786e4c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6AEBA3-32B0-47BA-96F8-0A9021F2E158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purl.org/dc/terms/"/>
    <ds:schemaRef ds:uri="http://schemas.microsoft.com/office/2006/documentManagement/types"/>
    <ds:schemaRef ds:uri="d7f63a0c-3387-4091-80af-370ec6ca6610"/>
    <ds:schemaRef ds:uri="http://schemas.openxmlformats.org/package/2006/metadata/core-properties"/>
    <ds:schemaRef ds:uri="1d6b7383-7e41-4726-b05f-ac2dc8786e4c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3195</TotalTime>
  <Words>1012</Words>
  <Application>Microsoft Office PowerPoint</Application>
  <PresentationFormat>On-screen Show (4:3)</PresentationFormat>
  <Paragraphs>114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HelveticaNeueLT Std Cn</vt:lpstr>
      <vt:lpstr>HelveticaNeueLT Std Lt</vt:lpstr>
      <vt:lpstr>HelveticaNeueLT Std Lt Cn</vt:lpstr>
      <vt:lpstr>HelveticaNeueLT Std Med</vt:lpstr>
      <vt:lpstr>Times New Roman</vt:lpstr>
      <vt:lpstr>Office Theme</vt:lpstr>
      <vt:lpstr>PowerPoint Presentation</vt:lpstr>
      <vt:lpstr>PowerPoint Presentation</vt:lpstr>
      <vt:lpstr>The  Road  to  Ljubljana</vt:lpstr>
      <vt:lpstr>Government Responses:  102 countries</vt:lpstr>
      <vt:lpstr>OER Global Report 2017</vt:lpstr>
      <vt:lpstr>Country initiatives</vt:lpstr>
      <vt:lpstr>Survey of 12 Arab Countries</vt:lpstr>
      <vt:lpstr>Principles of Accessibility</vt:lpstr>
      <vt:lpstr>How Accessible are OER?</vt:lpstr>
      <vt:lpstr>Web Content Accessibility Guidelines  (WCAG) </vt:lpstr>
      <vt:lpstr>LJUBLJANA OER ACTION PLAN 2017</vt:lpstr>
      <vt:lpstr>LJUBLJANA OER ACTION PLAN 2017</vt:lpstr>
      <vt:lpstr>Some Basic Accessibility Questions</vt:lpstr>
      <vt:lpstr>OER Accessibility Toolkit - UBC </vt:lpstr>
      <vt:lpstr>Flexible Learning for Open Education (FLOE Project)</vt:lpstr>
      <vt:lpstr>What Can Be Done?</vt:lpstr>
      <vt:lpstr>What Can Be Done?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Accessible OER Where to Start?</dc:title>
  <dc:creator>Helen Askounis</dc:creator>
  <cp:keywords/>
  <cp:lastModifiedBy>Jennifer Lam</cp:lastModifiedBy>
  <cp:revision>270</cp:revision>
  <dcterms:created xsi:type="dcterms:W3CDTF">2017-05-17T16:29:55Z</dcterms:created>
  <dcterms:modified xsi:type="dcterms:W3CDTF">2017-12-19T19:46:31Z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0x01010003BC5F53AA6BE840B5B0F6969AE13AAE</vt:lpwstr>
  </property>
  <property fmtid="{D5CDD505-2E9C-101B-9397-08002B2CF9AE}" pid="3" name="TaxKeyword">
    <vt:lpwstr/>
  </property>
  <property fmtid="{D5CDD505-2E9C-101B-9397-08002B2CF9AE}" pid="4" name="_dlc_DocIdItemGuid">
    <vt:lpwstr>a2c104c0-c2f1-46a2-92dc-acb7cfd9a20b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/>
  </property>
  <property fmtid="{D5CDD505-2E9C-101B-9397-08002B2CF9AE}" pid="9" name="COL Document Type">
    <vt:lpwstr>290;#Templates and Forms|0d07ffa7-5963-4a2f-bc23-a8edaa21194d</vt:lpwstr>
  </property>
  <property fmtid="{D5CDD505-2E9C-101B-9397-08002B2CF9AE}" pid="10" name="Authour/Source">
    <vt:lpwstr>323;#COL|5cc2263f-2986-49b9-81e8-8153ae725e65;#288;#COL Staff|8aca960a-b4bb-4160-a552-0c344c375d8f</vt:lpwstr>
  </property>
</Properties>
</file>