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5"/>
  </p:sldMasterIdLst>
  <p:notesMasterIdLst>
    <p:notesMasterId r:id="rId51"/>
  </p:notesMasterIdLst>
  <p:sldIdLst>
    <p:sldId id="507" r:id="rId6"/>
    <p:sldId id="463" r:id="rId7"/>
    <p:sldId id="464" r:id="rId8"/>
    <p:sldId id="465" r:id="rId9"/>
    <p:sldId id="466" r:id="rId10"/>
    <p:sldId id="467" r:id="rId11"/>
    <p:sldId id="508" r:id="rId12"/>
    <p:sldId id="469" r:id="rId13"/>
    <p:sldId id="470" r:id="rId14"/>
    <p:sldId id="471" r:id="rId15"/>
    <p:sldId id="472" r:id="rId16"/>
    <p:sldId id="473" r:id="rId17"/>
    <p:sldId id="474" r:id="rId18"/>
    <p:sldId id="475" r:id="rId19"/>
    <p:sldId id="476" r:id="rId20"/>
    <p:sldId id="477" r:id="rId21"/>
    <p:sldId id="478" r:id="rId22"/>
    <p:sldId id="479" r:id="rId23"/>
    <p:sldId id="480" r:id="rId24"/>
    <p:sldId id="481" r:id="rId25"/>
    <p:sldId id="482" r:id="rId26"/>
    <p:sldId id="483" r:id="rId27"/>
    <p:sldId id="484" r:id="rId28"/>
    <p:sldId id="485" r:id="rId29"/>
    <p:sldId id="486" r:id="rId30"/>
    <p:sldId id="487" r:id="rId31"/>
    <p:sldId id="488" r:id="rId32"/>
    <p:sldId id="489" r:id="rId33"/>
    <p:sldId id="490" r:id="rId34"/>
    <p:sldId id="491" r:id="rId35"/>
    <p:sldId id="492" r:id="rId36"/>
    <p:sldId id="493" r:id="rId37"/>
    <p:sldId id="494" r:id="rId38"/>
    <p:sldId id="495" r:id="rId39"/>
    <p:sldId id="496" r:id="rId40"/>
    <p:sldId id="497" r:id="rId41"/>
    <p:sldId id="498" r:id="rId42"/>
    <p:sldId id="499" r:id="rId43"/>
    <p:sldId id="500" r:id="rId44"/>
    <p:sldId id="501" r:id="rId45"/>
    <p:sldId id="509" r:id="rId46"/>
    <p:sldId id="503" r:id="rId47"/>
    <p:sldId id="504" r:id="rId48"/>
    <p:sldId id="510" r:id="rId49"/>
    <p:sldId id="506" r:id="rId5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len Askounis" initials="HA" lastIdx="1" clrIdx="0">
    <p:extLst>
      <p:ext uri="{19B8F6BF-5375-455C-9EA6-DF929625EA0E}">
        <p15:presenceInfo xmlns:p15="http://schemas.microsoft.com/office/powerpoint/2012/main" userId="S-1-5-21-542264435-2126130483-1179000955-246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AA7E"/>
    <a:srgbClr val="E6DDCC"/>
    <a:srgbClr val="290088"/>
    <a:srgbClr val="4679BD"/>
    <a:srgbClr val="0F836E"/>
    <a:srgbClr val="A81F40"/>
    <a:srgbClr val="F5F3EE"/>
    <a:srgbClr val="E9E5F2"/>
    <a:srgbClr val="CC6600"/>
    <a:srgbClr val="E745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10" autoAdjust="0"/>
    <p:restoredTop sz="85270" autoAdjust="0"/>
  </p:normalViewPr>
  <p:slideViewPr>
    <p:cSldViewPr snapToGrid="0">
      <p:cViewPr varScale="1">
        <p:scale>
          <a:sx n="97" d="100"/>
          <a:sy n="97" d="100"/>
        </p:scale>
        <p:origin x="181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41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54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commentAuthors" Target="commentAuthor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tableStyles" Target="tableStyles.xml"/><Relationship Id="rId8" Type="http://schemas.openxmlformats.org/officeDocument/2006/relationships/slide" Target="slides/slide3.xml"/><Relationship Id="rId51" Type="http://schemas.openxmlformats.org/officeDocument/2006/relationships/notesMaster" Target="notesMasters/notesMaster1.xml"/><Relationship Id="rId3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en-US" sz="2400"/>
              <a:t>What drives</a:t>
            </a:r>
            <a:r>
              <a:rPr lang="en-US" sz="2400" baseline="0"/>
              <a:t> innovation</a:t>
            </a:r>
            <a:endParaRPr lang="en-US" sz="2400"/>
          </a:p>
        </c:rich>
      </c:tx>
      <c:layout>
        <c:manualLayout>
          <c:xMode val="edge"/>
          <c:yMode val="edge"/>
          <c:x val="0.2953125303781472"/>
          <c:y val="1.5873015873015872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1996731311363854"/>
          <c:y val="0.20183872849227177"/>
          <c:w val="0.75210836492660638"/>
          <c:h val="0.7007769862100571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C-level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The right people </c:v>
                </c:pt>
                <c:pt idx="1">
                  <c:v>Visible sponsorship</c:v>
                </c:pt>
                <c:pt idx="2">
                  <c:v>Adequate resources</c:v>
                </c:pt>
                <c:pt idx="3">
                  <c:v>Innovation processes</c:v>
                </c:pt>
                <c:pt idx="4">
                  <c:v>Corporate culture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46</c:v>
                </c:pt>
                <c:pt idx="1">
                  <c:v>26</c:v>
                </c:pt>
                <c:pt idx="2">
                  <c:v>23</c:v>
                </c:pt>
                <c:pt idx="3">
                  <c:v>18</c:v>
                </c:pt>
                <c:pt idx="4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FB1-46DE-9C25-C9DD90B6751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Managers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The right people </c:v>
                </c:pt>
                <c:pt idx="1">
                  <c:v>Visible sponsorship</c:v>
                </c:pt>
                <c:pt idx="2">
                  <c:v>Adequate resources</c:v>
                </c:pt>
                <c:pt idx="3">
                  <c:v>Innovation processes</c:v>
                </c:pt>
                <c:pt idx="4">
                  <c:v>Corporate culture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24</c:v>
                </c:pt>
                <c:pt idx="1">
                  <c:v>21</c:v>
                </c:pt>
                <c:pt idx="2">
                  <c:v>19</c:v>
                </c:pt>
                <c:pt idx="3">
                  <c:v>14</c:v>
                </c:pt>
                <c:pt idx="4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FB1-46DE-9C25-C9DD90B6751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97981096"/>
        <c:axId val="197981880"/>
      </c:barChart>
      <c:catAx>
        <c:axId val="1979810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197981880"/>
        <c:crosses val="autoZero"/>
        <c:auto val="1"/>
        <c:lblAlgn val="ctr"/>
        <c:lblOffset val="100"/>
        <c:noMultiLvlLbl val="0"/>
      </c:catAx>
      <c:valAx>
        <c:axId val="197981880"/>
        <c:scaling>
          <c:orientation val="minMax"/>
          <c:max val="50"/>
          <c:min val="0"/>
        </c:scaling>
        <c:delete val="0"/>
        <c:axPos val="b"/>
        <c:majorGridlines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197981096"/>
        <c:crosses val="autoZero"/>
        <c:crossBetween val="between"/>
        <c:majorUnit val="10"/>
      </c:valAx>
    </c:plotArea>
    <c:legend>
      <c:legendPos val="b"/>
      <c:overlay val="0"/>
      <c:txPr>
        <a:bodyPr/>
        <a:lstStyle/>
        <a:p>
          <a:pPr>
            <a:defRPr sz="16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284425-1EC9-4595-9CC9-4C2D18B9054B}" type="doc">
      <dgm:prSet loTypeId="urn:microsoft.com/office/officeart/2005/8/layout/hList7" loCatId="list" qsTypeId="urn:microsoft.com/office/officeart/2005/8/quickstyle/simple1" qsCatId="simple" csTypeId="urn:microsoft.com/office/officeart/2005/8/colors/colorful1" csCatId="colorful" phldr="1"/>
      <dgm:spPr/>
    </dgm:pt>
    <dgm:pt modelId="{C9CE5F31-05F6-495B-A2A9-84F311FF03E2}">
      <dgm:prSet phldrT="[Text]"/>
      <dgm:spPr/>
      <dgm:t>
        <a:bodyPr/>
        <a:lstStyle/>
        <a:p>
          <a:r>
            <a:rPr lang="en-US" dirty="0"/>
            <a:t>Face-to-Face Courses</a:t>
          </a:r>
        </a:p>
      </dgm:t>
    </dgm:pt>
    <dgm:pt modelId="{AD56D084-7FD1-43F8-80CA-76AA057F1493}" type="parTrans" cxnId="{4C7B0155-587B-4B5F-AF86-FD870CAB577C}">
      <dgm:prSet/>
      <dgm:spPr/>
      <dgm:t>
        <a:bodyPr/>
        <a:lstStyle/>
        <a:p>
          <a:endParaRPr lang="en-US"/>
        </a:p>
      </dgm:t>
    </dgm:pt>
    <dgm:pt modelId="{C6563F78-CBD7-4B07-B53A-F3580BCDCDAC}" type="sibTrans" cxnId="{4C7B0155-587B-4B5F-AF86-FD870CAB577C}">
      <dgm:prSet/>
      <dgm:spPr/>
      <dgm:t>
        <a:bodyPr/>
        <a:lstStyle/>
        <a:p>
          <a:endParaRPr lang="en-US"/>
        </a:p>
      </dgm:t>
    </dgm:pt>
    <dgm:pt modelId="{94CEF403-4FAF-4B86-BFE8-C92E1730CCDD}">
      <dgm:prSet phldrT="[Text]"/>
      <dgm:spPr/>
      <dgm:t>
        <a:bodyPr/>
        <a:lstStyle/>
        <a:p>
          <a:r>
            <a:rPr lang="en-US" dirty="0"/>
            <a:t>Blended Courses</a:t>
          </a:r>
        </a:p>
      </dgm:t>
    </dgm:pt>
    <dgm:pt modelId="{F660DF38-02DD-4504-811B-18674D8F4057}" type="parTrans" cxnId="{E421E21D-4D55-4827-AD2D-3A1333FCCD9A}">
      <dgm:prSet/>
      <dgm:spPr/>
      <dgm:t>
        <a:bodyPr/>
        <a:lstStyle/>
        <a:p>
          <a:endParaRPr lang="en-US"/>
        </a:p>
      </dgm:t>
    </dgm:pt>
    <dgm:pt modelId="{A5C8FE92-EC92-490B-A8E6-9FDC0D2C7E94}" type="sibTrans" cxnId="{E421E21D-4D55-4827-AD2D-3A1333FCCD9A}">
      <dgm:prSet/>
      <dgm:spPr/>
      <dgm:t>
        <a:bodyPr/>
        <a:lstStyle/>
        <a:p>
          <a:endParaRPr lang="en-US"/>
        </a:p>
      </dgm:t>
    </dgm:pt>
    <dgm:pt modelId="{2A9EE0A9-52CA-4806-BB1C-424014665114}">
      <dgm:prSet phldrT="[Text]"/>
      <dgm:spPr>
        <a:solidFill>
          <a:srgbClr val="EA1A73"/>
        </a:solidFill>
      </dgm:spPr>
      <dgm:t>
        <a:bodyPr/>
        <a:lstStyle/>
        <a:p>
          <a:r>
            <a:rPr lang="en-US" dirty="0"/>
            <a:t>Distance/Online Courses</a:t>
          </a:r>
        </a:p>
      </dgm:t>
    </dgm:pt>
    <dgm:pt modelId="{D8943ED8-155A-4FEC-8B6D-CFDE30E694B7}" type="parTrans" cxnId="{44387DB1-03F8-4ADE-A0B3-054FB0B8FBC8}">
      <dgm:prSet/>
      <dgm:spPr/>
      <dgm:t>
        <a:bodyPr/>
        <a:lstStyle/>
        <a:p>
          <a:endParaRPr lang="en-US"/>
        </a:p>
      </dgm:t>
    </dgm:pt>
    <dgm:pt modelId="{AC1E3904-4F84-4EC0-A30F-9AA443E93C4B}" type="sibTrans" cxnId="{44387DB1-03F8-4ADE-A0B3-054FB0B8FBC8}">
      <dgm:prSet/>
      <dgm:spPr/>
      <dgm:t>
        <a:bodyPr/>
        <a:lstStyle/>
        <a:p>
          <a:endParaRPr lang="en-US"/>
        </a:p>
      </dgm:t>
    </dgm:pt>
    <dgm:pt modelId="{71AB7BEA-2F48-4BA8-B62C-42A40F572AA6}" type="pres">
      <dgm:prSet presAssocID="{DC284425-1EC9-4595-9CC9-4C2D18B9054B}" presName="Name0" presStyleCnt="0">
        <dgm:presLayoutVars>
          <dgm:dir/>
          <dgm:resizeHandles val="exact"/>
        </dgm:presLayoutVars>
      </dgm:prSet>
      <dgm:spPr/>
    </dgm:pt>
    <dgm:pt modelId="{DFE7294B-386D-47B5-B411-B0974BDF6C83}" type="pres">
      <dgm:prSet presAssocID="{DC284425-1EC9-4595-9CC9-4C2D18B9054B}" presName="fgShape" presStyleLbl="fgShp" presStyleIdx="0" presStyleCnt="1" custScaleX="72098" custLinFactNeighborX="18299" custLinFactNeighborY="11111"/>
      <dgm:spPr>
        <a:solidFill>
          <a:schemeClr val="tx1"/>
        </a:solidFill>
      </dgm:spPr>
    </dgm:pt>
    <dgm:pt modelId="{97508FF4-69BA-4654-8A1A-0D6D5098111A}" type="pres">
      <dgm:prSet presAssocID="{DC284425-1EC9-4595-9CC9-4C2D18B9054B}" presName="linComp" presStyleCnt="0"/>
      <dgm:spPr/>
    </dgm:pt>
    <dgm:pt modelId="{D8A42A5A-473B-4EEB-9687-0CC13B32C3F6}" type="pres">
      <dgm:prSet presAssocID="{C9CE5F31-05F6-495B-A2A9-84F311FF03E2}" presName="compNode" presStyleCnt="0"/>
      <dgm:spPr/>
    </dgm:pt>
    <dgm:pt modelId="{CAECA29D-1AAC-46BD-ABAF-D8E762BD16A1}" type="pres">
      <dgm:prSet presAssocID="{C9CE5F31-05F6-495B-A2A9-84F311FF03E2}" presName="bkgdShape" presStyleLbl="node1" presStyleIdx="0" presStyleCnt="3"/>
      <dgm:spPr/>
    </dgm:pt>
    <dgm:pt modelId="{E96E324A-D302-4602-AC69-D4616C8E6554}" type="pres">
      <dgm:prSet presAssocID="{C9CE5F31-05F6-495B-A2A9-84F311FF03E2}" presName="nodeTx" presStyleLbl="node1" presStyleIdx="0" presStyleCnt="3">
        <dgm:presLayoutVars>
          <dgm:bulletEnabled val="1"/>
        </dgm:presLayoutVars>
      </dgm:prSet>
      <dgm:spPr/>
    </dgm:pt>
    <dgm:pt modelId="{63FB795D-6CA3-43A9-A209-8F60478B43CD}" type="pres">
      <dgm:prSet presAssocID="{C9CE5F31-05F6-495B-A2A9-84F311FF03E2}" presName="invisiNode" presStyleLbl="node1" presStyleIdx="0" presStyleCnt="3"/>
      <dgm:spPr/>
    </dgm:pt>
    <dgm:pt modelId="{B4B8514C-DC19-4606-B092-AB2423EAF7FF}" type="pres">
      <dgm:prSet presAssocID="{C9CE5F31-05F6-495B-A2A9-84F311FF03E2}" presName="imagNode" presStyleLbl="fgImgPlace1" presStyleIdx="0" presStyleCnt="3" custScaleX="116010" custScaleY="11601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2000" r="-22000"/>
          </a:stretch>
        </a:blipFill>
      </dgm:spPr>
    </dgm:pt>
    <dgm:pt modelId="{7260B19D-9D7C-43D1-9D27-F6867E2ACEE9}" type="pres">
      <dgm:prSet presAssocID="{C6563F78-CBD7-4B07-B53A-F3580BCDCDAC}" presName="sibTrans" presStyleLbl="sibTrans2D1" presStyleIdx="0" presStyleCnt="0"/>
      <dgm:spPr/>
    </dgm:pt>
    <dgm:pt modelId="{8F4351FC-0811-4D40-B262-F32FCCBBA4E4}" type="pres">
      <dgm:prSet presAssocID="{94CEF403-4FAF-4B86-BFE8-C92E1730CCDD}" presName="compNode" presStyleCnt="0"/>
      <dgm:spPr/>
    </dgm:pt>
    <dgm:pt modelId="{D55E98E5-47FB-496A-B7B7-D8953D38879B}" type="pres">
      <dgm:prSet presAssocID="{94CEF403-4FAF-4B86-BFE8-C92E1730CCDD}" presName="bkgdShape" presStyleLbl="node1" presStyleIdx="1" presStyleCnt="3"/>
      <dgm:spPr/>
    </dgm:pt>
    <dgm:pt modelId="{E81E9CDA-50D6-47DB-9806-FE51ACFBE02A}" type="pres">
      <dgm:prSet presAssocID="{94CEF403-4FAF-4B86-BFE8-C92E1730CCDD}" presName="nodeTx" presStyleLbl="node1" presStyleIdx="1" presStyleCnt="3">
        <dgm:presLayoutVars>
          <dgm:bulletEnabled val="1"/>
        </dgm:presLayoutVars>
      </dgm:prSet>
      <dgm:spPr/>
    </dgm:pt>
    <dgm:pt modelId="{7AC69106-877C-4902-95FD-4F4C46F7ED44}" type="pres">
      <dgm:prSet presAssocID="{94CEF403-4FAF-4B86-BFE8-C92E1730CCDD}" presName="invisiNode" presStyleLbl="node1" presStyleIdx="1" presStyleCnt="3"/>
      <dgm:spPr/>
    </dgm:pt>
    <dgm:pt modelId="{14FC36B1-9581-473D-B74E-352ABEB6A1AC}" type="pres">
      <dgm:prSet presAssocID="{94CEF403-4FAF-4B86-BFE8-C92E1730CCDD}" presName="imagNode" presStyleLbl="fgImgPlace1" presStyleIdx="1" presStyleCnt="3" custScaleX="116010" custScaleY="116010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1000" r="-21000"/>
          </a:stretch>
        </a:blipFill>
      </dgm:spPr>
    </dgm:pt>
    <dgm:pt modelId="{A8295910-B4D7-4C19-95A7-1DE9ACF8BB3B}" type="pres">
      <dgm:prSet presAssocID="{A5C8FE92-EC92-490B-A8E6-9FDC0D2C7E94}" presName="sibTrans" presStyleLbl="sibTrans2D1" presStyleIdx="0" presStyleCnt="0"/>
      <dgm:spPr/>
    </dgm:pt>
    <dgm:pt modelId="{0481344C-8810-4899-AF32-0C1D8EB1C7EB}" type="pres">
      <dgm:prSet presAssocID="{2A9EE0A9-52CA-4806-BB1C-424014665114}" presName="compNode" presStyleCnt="0"/>
      <dgm:spPr/>
    </dgm:pt>
    <dgm:pt modelId="{1929DFD7-E3C3-4DA3-ABD4-BF2764C39D3F}" type="pres">
      <dgm:prSet presAssocID="{2A9EE0A9-52CA-4806-BB1C-424014665114}" presName="bkgdShape" presStyleLbl="node1" presStyleIdx="2" presStyleCnt="3" custLinFactNeighborX="-956"/>
      <dgm:spPr/>
    </dgm:pt>
    <dgm:pt modelId="{A9EC990F-B7FA-405A-A816-BB9A35580AFD}" type="pres">
      <dgm:prSet presAssocID="{2A9EE0A9-52CA-4806-BB1C-424014665114}" presName="nodeTx" presStyleLbl="node1" presStyleIdx="2" presStyleCnt="3">
        <dgm:presLayoutVars>
          <dgm:bulletEnabled val="1"/>
        </dgm:presLayoutVars>
      </dgm:prSet>
      <dgm:spPr/>
    </dgm:pt>
    <dgm:pt modelId="{A6C06AC8-8778-4E33-8E0A-468D665152E3}" type="pres">
      <dgm:prSet presAssocID="{2A9EE0A9-52CA-4806-BB1C-424014665114}" presName="invisiNode" presStyleLbl="node1" presStyleIdx="2" presStyleCnt="3"/>
      <dgm:spPr/>
    </dgm:pt>
    <dgm:pt modelId="{277265E0-999A-4CCA-B20F-9A6C57E7912B}" type="pres">
      <dgm:prSet presAssocID="{2A9EE0A9-52CA-4806-BB1C-424014665114}" presName="imagNode" presStyleLbl="fgImgPlace1" presStyleIdx="2" presStyleCnt="3" custScaleX="116010" custScaleY="116010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</dgm:spPr>
    </dgm:pt>
  </dgm:ptLst>
  <dgm:cxnLst>
    <dgm:cxn modelId="{FD80D417-2AE7-441D-8F50-DF338580291B}" type="presOf" srcId="{DC284425-1EC9-4595-9CC9-4C2D18B9054B}" destId="{71AB7BEA-2F48-4BA8-B62C-42A40F572AA6}" srcOrd="0" destOrd="0" presId="urn:microsoft.com/office/officeart/2005/8/layout/hList7"/>
    <dgm:cxn modelId="{E421E21D-4D55-4827-AD2D-3A1333FCCD9A}" srcId="{DC284425-1EC9-4595-9CC9-4C2D18B9054B}" destId="{94CEF403-4FAF-4B86-BFE8-C92E1730CCDD}" srcOrd="1" destOrd="0" parTransId="{F660DF38-02DD-4504-811B-18674D8F4057}" sibTransId="{A5C8FE92-EC92-490B-A8E6-9FDC0D2C7E94}"/>
    <dgm:cxn modelId="{EC7AD936-5F0D-420A-A1BA-6F0290402100}" type="presOf" srcId="{C9CE5F31-05F6-495B-A2A9-84F311FF03E2}" destId="{CAECA29D-1AAC-46BD-ABAF-D8E762BD16A1}" srcOrd="0" destOrd="0" presId="urn:microsoft.com/office/officeart/2005/8/layout/hList7"/>
    <dgm:cxn modelId="{B233DE67-D4C2-42A5-8737-4D94955A58C2}" type="presOf" srcId="{94CEF403-4FAF-4B86-BFE8-C92E1730CCDD}" destId="{E81E9CDA-50D6-47DB-9806-FE51ACFBE02A}" srcOrd="1" destOrd="0" presId="urn:microsoft.com/office/officeart/2005/8/layout/hList7"/>
    <dgm:cxn modelId="{C7FE7468-74EA-4FC9-9B0C-FC19642824EA}" type="presOf" srcId="{2A9EE0A9-52CA-4806-BB1C-424014665114}" destId="{1929DFD7-E3C3-4DA3-ABD4-BF2764C39D3F}" srcOrd="0" destOrd="0" presId="urn:microsoft.com/office/officeart/2005/8/layout/hList7"/>
    <dgm:cxn modelId="{1552B46A-3D39-4AD1-A26A-0EAC7E8676CA}" type="presOf" srcId="{C6563F78-CBD7-4B07-B53A-F3580BCDCDAC}" destId="{7260B19D-9D7C-43D1-9D27-F6867E2ACEE9}" srcOrd="0" destOrd="0" presId="urn:microsoft.com/office/officeart/2005/8/layout/hList7"/>
    <dgm:cxn modelId="{4C7B0155-587B-4B5F-AF86-FD870CAB577C}" srcId="{DC284425-1EC9-4595-9CC9-4C2D18B9054B}" destId="{C9CE5F31-05F6-495B-A2A9-84F311FF03E2}" srcOrd="0" destOrd="0" parTransId="{AD56D084-7FD1-43F8-80CA-76AA057F1493}" sibTransId="{C6563F78-CBD7-4B07-B53A-F3580BCDCDAC}"/>
    <dgm:cxn modelId="{8A1FA957-AAB3-4660-BE41-E52C8B583A2F}" type="presOf" srcId="{94CEF403-4FAF-4B86-BFE8-C92E1730CCDD}" destId="{D55E98E5-47FB-496A-B7B7-D8953D38879B}" srcOrd="0" destOrd="0" presId="urn:microsoft.com/office/officeart/2005/8/layout/hList7"/>
    <dgm:cxn modelId="{C034BB78-98BA-40C3-AB04-C550A793AA60}" type="presOf" srcId="{2A9EE0A9-52CA-4806-BB1C-424014665114}" destId="{A9EC990F-B7FA-405A-A816-BB9A35580AFD}" srcOrd="1" destOrd="0" presId="urn:microsoft.com/office/officeart/2005/8/layout/hList7"/>
    <dgm:cxn modelId="{CD888A81-525D-4A79-AED3-C458CAEA4B78}" type="presOf" srcId="{A5C8FE92-EC92-490B-A8E6-9FDC0D2C7E94}" destId="{A8295910-B4D7-4C19-95A7-1DE9ACF8BB3B}" srcOrd="0" destOrd="0" presId="urn:microsoft.com/office/officeart/2005/8/layout/hList7"/>
    <dgm:cxn modelId="{CCED2A9A-7D48-499C-A58F-7A79FEDC75E8}" type="presOf" srcId="{C9CE5F31-05F6-495B-A2A9-84F311FF03E2}" destId="{E96E324A-D302-4602-AC69-D4616C8E6554}" srcOrd="1" destOrd="0" presId="urn:microsoft.com/office/officeart/2005/8/layout/hList7"/>
    <dgm:cxn modelId="{44387DB1-03F8-4ADE-A0B3-054FB0B8FBC8}" srcId="{DC284425-1EC9-4595-9CC9-4C2D18B9054B}" destId="{2A9EE0A9-52CA-4806-BB1C-424014665114}" srcOrd="2" destOrd="0" parTransId="{D8943ED8-155A-4FEC-8B6D-CFDE30E694B7}" sibTransId="{AC1E3904-4F84-4EC0-A30F-9AA443E93C4B}"/>
    <dgm:cxn modelId="{F219AC05-0C4D-42BB-A7A3-1A07EC6BF947}" type="presParOf" srcId="{71AB7BEA-2F48-4BA8-B62C-42A40F572AA6}" destId="{DFE7294B-386D-47B5-B411-B0974BDF6C83}" srcOrd="0" destOrd="0" presId="urn:microsoft.com/office/officeart/2005/8/layout/hList7"/>
    <dgm:cxn modelId="{CF93CEA8-CEE9-4F45-AA71-6CC5952F65BE}" type="presParOf" srcId="{71AB7BEA-2F48-4BA8-B62C-42A40F572AA6}" destId="{97508FF4-69BA-4654-8A1A-0D6D5098111A}" srcOrd="1" destOrd="0" presId="urn:microsoft.com/office/officeart/2005/8/layout/hList7"/>
    <dgm:cxn modelId="{8DF3B322-E0B1-483F-A6BB-CF017FE575D5}" type="presParOf" srcId="{97508FF4-69BA-4654-8A1A-0D6D5098111A}" destId="{D8A42A5A-473B-4EEB-9687-0CC13B32C3F6}" srcOrd="0" destOrd="0" presId="urn:microsoft.com/office/officeart/2005/8/layout/hList7"/>
    <dgm:cxn modelId="{4C40A451-0345-4B00-8649-E69852F68DFE}" type="presParOf" srcId="{D8A42A5A-473B-4EEB-9687-0CC13B32C3F6}" destId="{CAECA29D-1AAC-46BD-ABAF-D8E762BD16A1}" srcOrd="0" destOrd="0" presId="urn:microsoft.com/office/officeart/2005/8/layout/hList7"/>
    <dgm:cxn modelId="{46695EE7-C4A5-4B24-A2B4-0D5F1BDE5D46}" type="presParOf" srcId="{D8A42A5A-473B-4EEB-9687-0CC13B32C3F6}" destId="{E96E324A-D302-4602-AC69-D4616C8E6554}" srcOrd="1" destOrd="0" presId="urn:microsoft.com/office/officeart/2005/8/layout/hList7"/>
    <dgm:cxn modelId="{4DA0736C-FFA4-4E3C-B8E3-90057000A2A5}" type="presParOf" srcId="{D8A42A5A-473B-4EEB-9687-0CC13B32C3F6}" destId="{63FB795D-6CA3-43A9-A209-8F60478B43CD}" srcOrd="2" destOrd="0" presId="urn:microsoft.com/office/officeart/2005/8/layout/hList7"/>
    <dgm:cxn modelId="{8DC2CE9E-099D-42D1-8947-FB13DC5CE58D}" type="presParOf" srcId="{D8A42A5A-473B-4EEB-9687-0CC13B32C3F6}" destId="{B4B8514C-DC19-4606-B092-AB2423EAF7FF}" srcOrd="3" destOrd="0" presId="urn:microsoft.com/office/officeart/2005/8/layout/hList7"/>
    <dgm:cxn modelId="{89F14F0B-CD01-460C-BD1C-9DDD416E7F8B}" type="presParOf" srcId="{97508FF4-69BA-4654-8A1A-0D6D5098111A}" destId="{7260B19D-9D7C-43D1-9D27-F6867E2ACEE9}" srcOrd="1" destOrd="0" presId="urn:microsoft.com/office/officeart/2005/8/layout/hList7"/>
    <dgm:cxn modelId="{55EAF8DE-A929-4CF1-B715-780864F907E4}" type="presParOf" srcId="{97508FF4-69BA-4654-8A1A-0D6D5098111A}" destId="{8F4351FC-0811-4D40-B262-F32FCCBBA4E4}" srcOrd="2" destOrd="0" presId="urn:microsoft.com/office/officeart/2005/8/layout/hList7"/>
    <dgm:cxn modelId="{F83193DF-465D-4010-A823-D5CA980E7141}" type="presParOf" srcId="{8F4351FC-0811-4D40-B262-F32FCCBBA4E4}" destId="{D55E98E5-47FB-496A-B7B7-D8953D38879B}" srcOrd="0" destOrd="0" presId="urn:microsoft.com/office/officeart/2005/8/layout/hList7"/>
    <dgm:cxn modelId="{F5139D5C-72ED-4153-9039-A040A19B7987}" type="presParOf" srcId="{8F4351FC-0811-4D40-B262-F32FCCBBA4E4}" destId="{E81E9CDA-50D6-47DB-9806-FE51ACFBE02A}" srcOrd="1" destOrd="0" presId="urn:microsoft.com/office/officeart/2005/8/layout/hList7"/>
    <dgm:cxn modelId="{91648EEF-F972-4E0C-BD46-F49BCA5631CF}" type="presParOf" srcId="{8F4351FC-0811-4D40-B262-F32FCCBBA4E4}" destId="{7AC69106-877C-4902-95FD-4F4C46F7ED44}" srcOrd="2" destOrd="0" presId="urn:microsoft.com/office/officeart/2005/8/layout/hList7"/>
    <dgm:cxn modelId="{01A5740B-B473-4570-8F42-BA0CC1C3C4B5}" type="presParOf" srcId="{8F4351FC-0811-4D40-B262-F32FCCBBA4E4}" destId="{14FC36B1-9581-473D-B74E-352ABEB6A1AC}" srcOrd="3" destOrd="0" presId="urn:microsoft.com/office/officeart/2005/8/layout/hList7"/>
    <dgm:cxn modelId="{C9C5D1F4-9376-4897-86D1-F2234E180932}" type="presParOf" srcId="{97508FF4-69BA-4654-8A1A-0D6D5098111A}" destId="{A8295910-B4D7-4C19-95A7-1DE9ACF8BB3B}" srcOrd="3" destOrd="0" presId="urn:microsoft.com/office/officeart/2005/8/layout/hList7"/>
    <dgm:cxn modelId="{477F4E49-460A-4FA0-BF03-FAAC2FEAAF85}" type="presParOf" srcId="{97508FF4-69BA-4654-8A1A-0D6D5098111A}" destId="{0481344C-8810-4899-AF32-0C1D8EB1C7EB}" srcOrd="4" destOrd="0" presId="urn:microsoft.com/office/officeart/2005/8/layout/hList7"/>
    <dgm:cxn modelId="{CA83D650-D3C8-47AE-8561-5619E639949D}" type="presParOf" srcId="{0481344C-8810-4899-AF32-0C1D8EB1C7EB}" destId="{1929DFD7-E3C3-4DA3-ABD4-BF2764C39D3F}" srcOrd="0" destOrd="0" presId="urn:microsoft.com/office/officeart/2005/8/layout/hList7"/>
    <dgm:cxn modelId="{0A9DAD0D-05D0-4D00-BF66-5A7CD1C0B2DD}" type="presParOf" srcId="{0481344C-8810-4899-AF32-0C1D8EB1C7EB}" destId="{A9EC990F-B7FA-405A-A816-BB9A35580AFD}" srcOrd="1" destOrd="0" presId="urn:microsoft.com/office/officeart/2005/8/layout/hList7"/>
    <dgm:cxn modelId="{3719BCB9-8A48-490F-A092-C64000F704BD}" type="presParOf" srcId="{0481344C-8810-4899-AF32-0C1D8EB1C7EB}" destId="{A6C06AC8-8778-4E33-8E0A-468D665152E3}" srcOrd="2" destOrd="0" presId="urn:microsoft.com/office/officeart/2005/8/layout/hList7"/>
    <dgm:cxn modelId="{8E61E135-8B12-4811-89A4-8894DB776762}" type="presParOf" srcId="{0481344C-8810-4899-AF32-0C1D8EB1C7EB}" destId="{277265E0-999A-4CCA-B20F-9A6C57E7912B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ECA29D-1AAC-46BD-ABAF-D8E762BD16A1}">
      <dsp:nvSpPr>
        <dsp:cNvPr id="0" name=""/>
        <dsp:cNvSpPr/>
      </dsp:nvSpPr>
      <dsp:spPr>
        <a:xfrm>
          <a:off x="1759" y="0"/>
          <a:ext cx="2738065" cy="457200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Face-to-Face Courses</a:t>
          </a:r>
        </a:p>
      </dsp:txBody>
      <dsp:txXfrm>
        <a:off x="1759" y="1828800"/>
        <a:ext cx="2738065" cy="1828800"/>
      </dsp:txXfrm>
    </dsp:sp>
    <dsp:sp modelId="{B4B8514C-DC19-4606-B092-AB2423EAF7FF}">
      <dsp:nvSpPr>
        <dsp:cNvPr id="0" name=""/>
        <dsp:cNvSpPr/>
      </dsp:nvSpPr>
      <dsp:spPr>
        <a:xfrm>
          <a:off x="487680" y="152445"/>
          <a:ext cx="1766224" cy="1766224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2000" r="-2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5E98E5-47FB-496A-B7B7-D8953D38879B}">
      <dsp:nvSpPr>
        <dsp:cNvPr id="0" name=""/>
        <dsp:cNvSpPr/>
      </dsp:nvSpPr>
      <dsp:spPr>
        <a:xfrm>
          <a:off x="2821967" y="0"/>
          <a:ext cx="2738065" cy="457200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Blended Courses</a:t>
          </a:r>
        </a:p>
      </dsp:txBody>
      <dsp:txXfrm>
        <a:off x="2821967" y="1828800"/>
        <a:ext cx="2738065" cy="1828800"/>
      </dsp:txXfrm>
    </dsp:sp>
    <dsp:sp modelId="{14FC36B1-9581-473D-B74E-352ABEB6A1AC}">
      <dsp:nvSpPr>
        <dsp:cNvPr id="0" name=""/>
        <dsp:cNvSpPr/>
      </dsp:nvSpPr>
      <dsp:spPr>
        <a:xfrm>
          <a:off x="3307887" y="152445"/>
          <a:ext cx="1766224" cy="1766224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1000" r="-2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29DFD7-E3C3-4DA3-ABD4-BF2764C39D3F}">
      <dsp:nvSpPr>
        <dsp:cNvPr id="0" name=""/>
        <dsp:cNvSpPr/>
      </dsp:nvSpPr>
      <dsp:spPr>
        <a:xfrm>
          <a:off x="5615998" y="0"/>
          <a:ext cx="2738065" cy="4572000"/>
        </a:xfrm>
        <a:prstGeom prst="roundRect">
          <a:avLst>
            <a:gd name="adj" fmla="val 10000"/>
          </a:avLst>
        </a:prstGeom>
        <a:solidFill>
          <a:srgbClr val="EA1A7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Distance/Online Courses</a:t>
          </a:r>
        </a:p>
      </dsp:txBody>
      <dsp:txXfrm>
        <a:off x="5615998" y="1828800"/>
        <a:ext cx="2738065" cy="1828800"/>
      </dsp:txXfrm>
    </dsp:sp>
    <dsp:sp modelId="{277265E0-999A-4CCA-B20F-9A6C57E7912B}">
      <dsp:nvSpPr>
        <dsp:cNvPr id="0" name=""/>
        <dsp:cNvSpPr/>
      </dsp:nvSpPr>
      <dsp:spPr>
        <a:xfrm>
          <a:off x="6128095" y="152445"/>
          <a:ext cx="1766224" cy="1766224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E7294B-386D-47B5-B411-B0974BDF6C83}">
      <dsp:nvSpPr>
        <dsp:cNvPr id="0" name=""/>
        <dsp:cNvSpPr/>
      </dsp:nvSpPr>
      <dsp:spPr>
        <a:xfrm>
          <a:off x="2822205" y="3733799"/>
          <a:ext cx="5559794" cy="685800"/>
        </a:xfrm>
        <a:prstGeom prst="leftRightArrow">
          <a:avLst/>
        </a:prstGeom>
        <a:solidFill>
          <a:schemeClr val="tx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9E61EF-D09D-412B-A36D-8667E3C62306}" type="datetimeFigureOut">
              <a:rPr lang="en-US" smtClean="0"/>
              <a:t>5/15/2018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513173-708C-41F6-B918-200267073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550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0768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Believe in the social mission of ODL</a:t>
            </a:r>
          </a:p>
          <a:p>
            <a:r>
              <a:rPr lang="en-CA" dirty="0"/>
              <a:t>Have a vision</a:t>
            </a:r>
          </a:p>
          <a:p>
            <a:r>
              <a:rPr lang="en-CA" dirty="0"/>
              <a:t>Review mission statements</a:t>
            </a:r>
          </a:p>
          <a:p>
            <a:r>
              <a:rPr lang="en-CA" dirty="0"/>
              <a:t>Keep abreast of new development in technologies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2312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invite you to engage us; tap into our thought</a:t>
            </a:r>
            <a:r>
              <a:rPr lang="en-US" baseline="0" dirty="0"/>
              <a:t> leadership, expertise, networks and resources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9544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2929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8953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758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8424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1908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CC BY-SA by David Right https://commons.wikimedia.org/wiki/File:E_II_R_Postbox,_Burgate,_Barton_Upon_Humber_-_geograph.org.uk_-_1064916.jpg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8901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5584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Asking ‘why?’ or ‘what if?’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ODL Leaders must encourage a spirit of inquiry and a culture of research</a:t>
            </a:r>
          </a:p>
          <a:p>
            <a:r>
              <a:rPr lang="en-US" dirty="0"/>
              <a:t>Exposure to new technologies and environments to assess what works and what </a:t>
            </a:r>
            <a:r>
              <a:rPr lang="en-US" dirty="0" err="1"/>
              <a:t>doesnt</a:t>
            </a:r>
            <a:r>
              <a:rPr lang="en-US" dirty="0"/>
              <a:t> and why</a:t>
            </a:r>
          </a:p>
          <a:p>
            <a:r>
              <a:rPr lang="en-US" dirty="0"/>
              <a:t>Interactions of a social and intellectual nature with people from different disciplines/sectors</a:t>
            </a:r>
          </a:p>
          <a:p>
            <a:endParaRPr lang="en-US" dirty="0"/>
          </a:p>
          <a:p>
            <a:r>
              <a:rPr lang="en-CA" dirty="0"/>
              <a:t>ODL Leaders must promote</a:t>
            </a:r>
          </a:p>
          <a:p>
            <a:pPr marL="0" indent="0">
              <a:buNone/>
            </a:pPr>
            <a:r>
              <a:rPr lang="en-CA" dirty="0"/>
              <a:t> interdisciplinary exchanges so that by connecting different disciplines and sectors, innovative ideas emerge</a:t>
            </a:r>
          </a:p>
          <a:p>
            <a:endParaRPr lang="en-US" dirty="0"/>
          </a:p>
          <a:p>
            <a:r>
              <a:rPr lang="en-US" dirty="0"/>
              <a:t>ODL Leaders must enable staff to visit other institutions and expose them to emerging technology developments</a:t>
            </a:r>
          </a:p>
          <a:p>
            <a:r>
              <a:rPr lang="en-US" dirty="0"/>
              <a:t>Try out new ideas by creating prototypes and launching pilots</a:t>
            </a:r>
          </a:p>
          <a:p>
            <a:endParaRPr lang="en-US" dirty="0"/>
          </a:p>
          <a:p>
            <a:r>
              <a:rPr lang="en-US" dirty="0"/>
              <a:t>ODL Leaders must encourage staff to construct interactive experiences and provoke out of the box solutions</a:t>
            </a:r>
          </a:p>
          <a:p>
            <a:endParaRPr lang="en-US" dirty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3200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9526" y="-36286"/>
            <a:ext cx="9143999" cy="68942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524" y="122464"/>
            <a:ext cx="4522620" cy="5178843"/>
          </a:xfrm>
        </p:spPr>
        <p:txBody>
          <a:bodyPr>
            <a:noAutofit/>
          </a:bodyPr>
          <a:lstStyle>
            <a:lvl1pPr algn="l">
              <a:defRPr lang="en-US" sz="4800" kern="1200" dirty="0">
                <a:solidFill>
                  <a:srgbClr val="290088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4352925" y="5319449"/>
            <a:ext cx="4791075" cy="153855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290088"/>
                </a:solidFill>
                <a:latin typeface="+mj-lt"/>
              </a:defRPr>
            </a:lvl1pPr>
            <a:lvl2pPr marL="457200" indent="0" algn="ctr">
              <a:buNone/>
              <a:defRPr sz="1800">
                <a:latin typeface="HelveticaNeueLT Std Cn" panose="020B0506030502030204" pitchFamily="34" charset="0"/>
              </a:defRPr>
            </a:lvl2pPr>
            <a:lvl3pPr marL="914400" indent="0" algn="ctr">
              <a:buNone/>
              <a:defRPr sz="1800">
                <a:latin typeface="HelveticaNeueLT Std Cn" panose="020B0506030502030204" pitchFamily="34" charset="0"/>
              </a:defRPr>
            </a:lvl3pPr>
            <a:lvl4pPr marL="1371600" indent="0" algn="ctr">
              <a:buNone/>
              <a:defRPr sz="1800">
                <a:latin typeface="HelveticaNeueLT Std Cn" panose="020B0506030502030204" pitchFamily="34" charset="0"/>
              </a:defRPr>
            </a:lvl4pPr>
            <a:lvl5pPr marL="1828800" indent="0" algn="ctr">
              <a:buNone/>
              <a:defRPr sz="1800">
                <a:latin typeface="HelveticaNeueLT Std Cn" panose="020B05060305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26" y="5319449"/>
            <a:ext cx="4203201" cy="77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713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ustom Layout">
    <p:bg>
      <p:bgPr>
        <a:solidFill>
          <a:srgbClr val="F6F4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13205" y="6176963"/>
            <a:ext cx="604303" cy="68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2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Vertical Text">
    <p:bg>
      <p:bgPr>
        <a:solidFill>
          <a:srgbClr val="F3F2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12298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Vertical Text">
    <p:bg>
      <p:bgPr>
        <a:solidFill>
          <a:srgbClr val="F3F2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13205" y="6176963"/>
            <a:ext cx="604303" cy="68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4810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13205" y="6176963"/>
            <a:ext cx="604303" cy="68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2074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310315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Blank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13205" y="6176963"/>
            <a:ext cx="604303" cy="681037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DE2666A1-610A-4079-A759-A5F5596BC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294643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bg>
      <p:bgPr>
        <a:solidFill>
          <a:srgbClr val="B3AA7E">
            <a:alpha val="1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1"/>
            <a:ext cx="9143999" cy="68942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524" y="122468"/>
            <a:ext cx="8595648" cy="5178843"/>
          </a:xfrm>
        </p:spPr>
        <p:txBody>
          <a:bodyPr>
            <a:noAutofit/>
          </a:bodyPr>
          <a:lstStyle>
            <a:lvl1pPr algn="ctr">
              <a:defRPr lang="en-US" sz="4500" kern="1200" dirty="0">
                <a:solidFill>
                  <a:srgbClr val="290088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4265840" y="5203334"/>
            <a:ext cx="4791075" cy="153855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290088"/>
                </a:solidFill>
                <a:latin typeface="+mj-lt"/>
              </a:defRPr>
            </a:lvl1pPr>
            <a:lvl2pPr marL="342900" indent="0" algn="ctr">
              <a:buNone/>
              <a:defRPr sz="1350">
                <a:latin typeface="HelveticaNeueLT Std Cn" panose="020B0506030502030204" pitchFamily="34" charset="0"/>
              </a:defRPr>
            </a:lvl2pPr>
            <a:lvl3pPr marL="685800" indent="0" algn="ctr">
              <a:buNone/>
              <a:defRPr sz="1350">
                <a:latin typeface="HelveticaNeueLT Std Cn" panose="020B0506030502030204" pitchFamily="34" charset="0"/>
              </a:defRPr>
            </a:lvl3pPr>
            <a:lvl4pPr marL="1028700" indent="0" algn="ctr">
              <a:buNone/>
              <a:defRPr sz="1350">
                <a:latin typeface="HelveticaNeueLT Std Cn" panose="020B0506030502030204" pitchFamily="34" charset="0"/>
              </a:defRPr>
            </a:lvl4pPr>
            <a:lvl5pPr marL="1371600" indent="0" algn="ctr">
              <a:buNone/>
              <a:defRPr sz="1350">
                <a:latin typeface="HelveticaNeueLT Std Cn" panose="020B05060305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05133"/>
            <a:ext cx="4032078" cy="892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9435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83435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47670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bg>
      <p:bgPr>
        <a:solidFill>
          <a:srgbClr val="F5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BA4CD7E-AD62-40E4-9F92-4665580452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9526" y="-36286"/>
            <a:ext cx="9143999" cy="68942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524" y="122464"/>
            <a:ext cx="8548476" cy="5178843"/>
          </a:xfrm>
        </p:spPr>
        <p:txBody>
          <a:bodyPr>
            <a:noAutofit/>
          </a:bodyPr>
          <a:lstStyle>
            <a:lvl1pPr algn="ctr">
              <a:defRPr lang="en-US" sz="4800" kern="1200" dirty="0">
                <a:solidFill>
                  <a:srgbClr val="290088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4352925" y="5319449"/>
            <a:ext cx="4791075" cy="153855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290088"/>
                </a:solidFill>
                <a:latin typeface="+mj-lt"/>
              </a:defRPr>
            </a:lvl1pPr>
            <a:lvl2pPr marL="457200" indent="0" algn="ctr">
              <a:buNone/>
              <a:defRPr sz="1800">
                <a:latin typeface="HelveticaNeueLT Std Cn" panose="020B0506030502030204" pitchFamily="34" charset="0"/>
              </a:defRPr>
            </a:lvl2pPr>
            <a:lvl3pPr marL="914400" indent="0" algn="ctr">
              <a:buNone/>
              <a:defRPr sz="1800">
                <a:latin typeface="HelveticaNeueLT Std Cn" panose="020B0506030502030204" pitchFamily="34" charset="0"/>
              </a:defRPr>
            </a:lvl3pPr>
            <a:lvl4pPr marL="1371600" indent="0" algn="ctr">
              <a:buNone/>
              <a:defRPr sz="1800">
                <a:latin typeface="HelveticaNeueLT Std Cn" panose="020B0506030502030204" pitchFamily="34" charset="0"/>
              </a:defRPr>
            </a:lvl4pPr>
            <a:lvl5pPr marL="1828800" indent="0" algn="ctr">
              <a:buNone/>
              <a:defRPr sz="1800">
                <a:latin typeface="HelveticaNeueLT Std Cn" panose="020B05060305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26" y="5319449"/>
            <a:ext cx="4203201" cy="77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236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">
    <p:bg>
      <p:bgPr>
        <a:solidFill>
          <a:srgbClr val="B3AA7E">
            <a:alpha val="1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1"/>
            <a:ext cx="9143999" cy="68942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524" y="122468"/>
            <a:ext cx="8595648" cy="5178843"/>
          </a:xfrm>
        </p:spPr>
        <p:txBody>
          <a:bodyPr>
            <a:noAutofit/>
          </a:bodyPr>
          <a:lstStyle>
            <a:lvl1pPr algn="ctr">
              <a:defRPr lang="en-US" sz="4800" kern="1200" dirty="0">
                <a:solidFill>
                  <a:srgbClr val="290088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341525" y="5203334"/>
            <a:ext cx="8595648" cy="153855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290088"/>
                </a:solidFill>
                <a:latin typeface="+mj-lt"/>
              </a:defRPr>
            </a:lvl1pPr>
            <a:lvl2pPr marL="342900" indent="0" algn="ctr">
              <a:buNone/>
              <a:defRPr sz="1350">
                <a:latin typeface="HelveticaNeueLT Std Cn" panose="020B0506030502030204" pitchFamily="34" charset="0"/>
              </a:defRPr>
            </a:lvl2pPr>
            <a:lvl3pPr marL="685800" indent="0" algn="ctr">
              <a:buNone/>
              <a:defRPr sz="1350">
                <a:latin typeface="HelveticaNeueLT Std Cn" panose="020B0506030502030204" pitchFamily="34" charset="0"/>
              </a:defRPr>
            </a:lvl3pPr>
            <a:lvl4pPr marL="1028700" indent="0" algn="ctr">
              <a:buNone/>
              <a:defRPr sz="1350">
                <a:latin typeface="HelveticaNeueLT Std Cn" panose="020B0506030502030204" pitchFamily="34" charset="0"/>
              </a:defRPr>
            </a:lvl4pPr>
            <a:lvl5pPr marL="1371600" indent="0" algn="ctr">
              <a:buNone/>
              <a:defRPr sz="1350">
                <a:latin typeface="HelveticaNeueLT Std Cn" panose="020B05060305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719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095996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0"/>
            <a:ext cx="7886700" cy="6857999"/>
          </a:xfrm>
        </p:spPr>
        <p:txBody>
          <a:bodyPr anchor="ctr" anchorCtr="0">
            <a:normAutofit/>
          </a:bodyPr>
          <a:lstStyle>
            <a:lvl1pPr algn="ctr">
              <a:defRPr sz="9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5407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256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7534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472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8962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-36285"/>
            <a:ext cx="9143999" cy="689428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HelveticaNeueLT Std Lt Cn" panose="020B0406020202030204" pitchFamily="34" charset="0"/>
              </a:defRPr>
            </a:lvl1pPr>
          </a:lstStyle>
          <a:p>
            <a:fld id="{CD03EA6F-09DB-443B-B17A-76613FDF79B8}" type="datetimeFigureOut">
              <a:rPr lang="en-US" smtClean="0"/>
              <a:pPr/>
              <a:t>5/15/2018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HelveticaNeueLT Std Lt Cn" panose="020B0406020202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16817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HelveticaNeueLT Std Lt Cn" panose="020B0406020202030204" pitchFamily="34" charset="0"/>
              </a:defRPr>
            </a:lvl1pPr>
          </a:lstStyle>
          <a:p>
            <a:fld id="{E53BA949-CD2C-4590-B090-BB94B8C913C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13205" y="6176963"/>
            <a:ext cx="604303" cy="68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088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704" r:id="rId2"/>
    <p:sldLayoutId id="2147483718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70" r:id="rId9"/>
    <p:sldLayoutId id="2147483683" r:id="rId10"/>
    <p:sldLayoutId id="2147483672" r:id="rId11"/>
    <p:sldLayoutId id="2147483684" r:id="rId12"/>
    <p:sldLayoutId id="2147483679" r:id="rId13"/>
    <p:sldLayoutId id="2147483681" r:id="rId14"/>
    <p:sldLayoutId id="2147483702" r:id="rId15"/>
    <p:sldLayoutId id="2147483703" r:id="rId16"/>
    <p:sldLayoutId id="2147483705" r:id="rId17"/>
    <p:sldLayoutId id="2147483709" r:id="rId18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290088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290088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290088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290088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90088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NeueLT Std Lt" panose="020B04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hbr.org/2015/12/what-is-disruptive-innovation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commons.wikimedia.org/wiki/User:ChristophRoser" TargetMode="External"/><Relationship Id="rId4" Type="http://schemas.openxmlformats.org/officeDocument/2006/relationships/hyperlink" Target="https://commons.wikimedia.org/wiki/File:Industry_4.0.pn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insights.ccl.org/wp-content/uploads/2015/04/InnovationLeadership.pdf" TargetMode="Externa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hyperlink" Target="http://www.arcusgroup.ca/CEO_view_strategic_planning.html" TargetMode="External"/><Relationship Id="rId1" Type="http://schemas.openxmlformats.org/officeDocument/2006/relationships/slideLayout" Target="../slideLayouts/slideLayout1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aytonchristensen.com/key-concepts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74871D83-E070-4DA0-B9F8-2A61AD11C5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33016"/>
            <a:ext cx="9144000" cy="1063520"/>
          </a:xfrm>
        </p:spPr>
        <p:txBody>
          <a:bodyPr/>
          <a:lstStyle/>
          <a:p>
            <a:br>
              <a:rPr lang="en-US" sz="6000" dirty="0"/>
            </a:br>
            <a:r>
              <a:rPr lang="en-US" sz="6000" dirty="0"/>
              <a:t>Leadership and Innovation for the Future of ODL</a:t>
            </a:r>
            <a:br>
              <a:rPr lang="en-US" sz="6000" dirty="0"/>
            </a:br>
            <a:endParaRPr lang="en-CA" sz="6000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0BE18172-2568-486E-BBCF-99CB76FFE92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5435600"/>
            <a:ext cx="9144000" cy="1306284"/>
          </a:xfrm>
        </p:spPr>
        <p:txBody>
          <a:bodyPr>
            <a:normAutofit/>
          </a:bodyPr>
          <a:lstStyle/>
          <a:p>
            <a:r>
              <a:rPr lang="en-US" sz="2400" b="1" dirty="0"/>
              <a:t>Professor Asha </a:t>
            </a:r>
            <a:r>
              <a:rPr lang="en-US" sz="2400" b="1" dirty="0" err="1"/>
              <a:t>Kanwar</a:t>
            </a:r>
            <a:br>
              <a:rPr lang="en-US" dirty="0"/>
            </a:br>
            <a:r>
              <a:rPr lang="en-US" dirty="0"/>
              <a:t>President &amp; CEO, Commonwealth of Learning</a:t>
            </a:r>
            <a:endParaRPr lang="en-CA" dirty="0"/>
          </a:p>
          <a:p>
            <a:r>
              <a:rPr lang="fi-FI" dirty="0"/>
              <a:t>May 10, 2018  |  Kuala Lumpur, Malaysia </a:t>
            </a:r>
            <a:r>
              <a:rPr lang="fi-FI"/>
              <a:t>| 2nd </a:t>
            </a:r>
            <a:r>
              <a:rPr lang="en-US"/>
              <a:t>High </a:t>
            </a:r>
            <a:r>
              <a:rPr lang="en-US" dirty="0"/>
              <a:t>Level Roundtable </a:t>
            </a:r>
            <a:br>
              <a:rPr lang="en-US" dirty="0"/>
            </a:br>
            <a:r>
              <a:rPr lang="en-US" dirty="0"/>
              <a:t>for Vice Chancellors &amp; Heads of ODL Institutions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9DDCD0-234C-45BC-8C14-E902531EA69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4160" y="101945"/>
            <a:ext cx="1042511" cy="1174888"/>
          </a:xfrm>
          <a:prstGeom prst="rect">
            <a:avLst/>
          </a:prstGeom>
        </p:spPr>
      </p:pic>
      <p:pic>
        <p:nvPicPr>
          <p:cNvPr id="1026" name="Picture 2" descr="Image result for asia university">
            <a:extLst>
              <a:ext uri="{FF2B5EF4-FFF2-40B4-BE49-F238E27FC236}">
                <a16:creationId xmlns:a16="http://schemas.microsoft.com/office/drawing/2014/main" id="{D84BBE26-FE3B-4BEF-8D6C-CCD76E79F1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3146" y="229018"/>
            <a:ext cx="1556054" cy="920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488A5EB-AC4F-472A-AE3A-1738F30EB2AB}"/>
              </a:ext>
            </a:extLst>
          </p:cNvPr>
          <p:cNvCxnSpPr/>
          <p:nvPr/>
        </p:nvCxnSpPr>
        <p:spPr>
          <a:xfrm>
            <a:off x="411480" y="5222240"/>
            <a:ext cx="8321040" cy="0"/>
          </a:xfrm>
          <a:prstGeom prst="line">
            <a:avLst/>
          </a:prstGeom>
          <a:ln>
            <a:solidFill>
              <a:srgbClr val="2900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4665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892A8DB-292D-409C-9913-6A5DE2F4E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Characteristics of Disruptions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56F9B08-D88C-497B-AB2C-3A6C4AB339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It is a process, not a product or service</a:t>
            </a:r>
          </a:p>
          <a:p>
            <a:r>
              <a:rPr lang="en-US" sz="3600" dirty="0"/>
              <a:t>Perceived lower quality in the beginning</a:t>
            </a:r>
          </a:p>
          <a:p>
            <a:r>
              <a:rPr lang="en-US" sz="3600" dirty="0"/>
              <a:t>Takes time to disrupt existing business</a:t>
            </a:r>
          </a:p>
          <a:p>
            <a:r>
              <a:rPr lang="en-US" sz="3600" dirty="0"/>
              <a:t>New business model/s emerge</a:t>
            </a:r>
          </a:p>
          <a:p>
            <a:r>
              <a:rPr lang="en-US" sz="3600" dirty="0"/>
              <a:t>Not all disruptions succeed</a:t>
            </a:r>
          </a:p>
          <a:p>
            <a:endParaRPr lang="en-US" sz="3600" dirty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90383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325563"/>
          </a:xfrm>
        </p:spPr>
        <p:txBody>
          <a:bodyPr>
            <a:normAutofit/>
          </a:bodyPr>
          <a:lstStyle/>
          <a:p>
            <a:r>
              <a:rPr lang="en-CA" dirty="0"/>
              <a:t>Disruptive Innovation Model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1ED3543-5EF5-46FA-802E-0DB3094E3A36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>
          <a:xfrm>
            <a:off x="381000" y="1082040"/>
            <a:ext cx="8382000" cy="4927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4171" y="6398505"/>
            <a:ext cx="8991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50" dirty="0"/>
              <a:t>Source: </a:t>
            </a:r>
            <a:r>
              <a:rPr lang="en-CA" sz="1050" dirty="0">
                <a:hlinkClick r:id="rId4"/>
              </a:rPr>
              <a:t>https://hbr.org/2015/12/what-is-disruptive-innovation</a:t>
            </a:r>
            <a:endParaRPr lang="en-CA" sz="1050" dirty="0"/>
          </a:p>
        </p:txBody>
      </p:sp>
    </p:spTree>
    <p:extLst>
      <p:ext uri="{BB962C8B-B14F-4D97-AF65-F5344CB8AC3E}">
        <p14:creationId xmlns:p14="http://schemas.microsoft.com/office/powerpoint/2010/main" val="2879030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325563"/>
          </a:xfrm>
        </p:spPr>
        <p:txBody>
          <a:bodyPr>
            <a:normAutofit/>
          </a:bodyPr>
          <a:lstStyle/>
          <a:p>
            <a:r>
              <a:rPr lang="en-CA" dirty="0"/>
              <a:t>Disruption in Higher Education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3D063CB-35C2-42B6-A55A-480E4DBACBCF}"/>
              </a:ext>
            </a:extLst>
          </p:cNvPr>
          <p:cNvGrpSpPr/>
          <p:nvPr/>
        </p:nvGrpSpPr>
        <p:grpSpPr>
          <a:xfrm>
            <a:off x="362540" y="1325563"/>
            <a:ext cx="8598241" cy="4848421"/>
            <a:chOff x="403180" y="1481436"/>
            <a:chExt cx="8598241" cy="4848421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13CA6F3A-82CB-4DB0-A593-8DE2C2D8CE8A}"/>
                </a:ext>
              </a:extLst>
            </p:cNvPr>
            <p:cNvGrpSpPr/>
            <p:nvPr/>
          </p:nvGrpSpPr>
          <p:grpSpPr>
            <a:xfrm>
              <a:off x="1524000" y="1763960"/>
              <a:ext cx="5791200" cy="4114800"/>
              <a:chOff x="1524000" y="1763960"/>
              <a:chExt cx="5791200" cy="4114800"/>
            </a:xfrm>
          </p:grpSpPr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BA4B1184-1375-4CEF-AAC3-582557FE388F}"/>
                  </a:ext>
                </a:extLst>
              </p:cNvPr>
              <p:cNvCxnSpPr/>
              <p:nvPr/>
            </p:nvCxnSpPr>
            <p:spPr>
              <a:xfrm>
                <a:off x="1524000" y="5867400"/>
                <a:ext cx="5791200" cy="0"/>
              </a:xfrm>
              <a:prstGeom prst="line">
                <a:avLst/>
              </a:prstGeom>
              <a:ln w="254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3055B3EA-9F53-42C7-9C99-3D8E14F8A453}"/>
                  </a:ext>
                </a:extLst>
              </p:cNvPr>
              <p:cNvCxnSpPr/>
              <p:nvPr/>
            </p:nvCxnSpPr>
            <p:spPr>
              <a:xfrm>
                <a:off x="1524000" y="1763960"/>
                <a:ext cx="0" cy="4114800"/>
              </a:xfrm>
              <a:prstGeom prst="line">
                <a:avLst/>
              </a:prstGeom>
              <a:ln w="25400">
                <a:solidFill>
                  <a:schemeClr val="tx1"/>
                </a:solidFill>
                <a:head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7F701B5C-BE2A-4562-A1A5-BE61FC53540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24000" y="4495800"/>
              <a:ext cx="5791200" cy="1066800"/>
            </a:xfrm>
            <a:prstGeom prst="line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79B99DE7-3F68-4B43-9C3A-03DA73499F6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24000" y="3200400"/>
              <a:ext cx="5791200" cy="1143000"/>
            </a:xfrm>
            <a:prstGeom prst="line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9A69D0FF-DC39-49F0-804B-F7A450524311}"/>
                </a:ext>
              </a:extLst>
            </p:cNvPr>
            <p:cNvCxnSpPr/>
            <p:nvPr/>
          </p:nvCxnSpPr>
          <p:spPr>
            <a:xfrm flipV="1">
              <a:off x="1524000" y="1954460"/>
              <a:ext cx="5791200" cy="1055440"/>
            </a:xfrm>
            <a:prstGeom prst="line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A56ED83F-35F7-488A-ABFE-A7D6D5B3A912}"/>
                </a:ext>
              </a:extLst>
            </p:cNvPr>
            <p:cNvCxnSpPr/>
            <p:nvPr/>
          </p:nvCxnSpPr>
          <p:spPr>
            <a:xfrm flipV="1">
              <a:off x="3124200" y="3886200"/>
              <a:ext cx="2057400" cy="1295400"/>
            </a:xfrm>
            <a:prstGeom prst="line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F8C4408-169B-465E-A065-E182EAA4A944}"/>
                </a:ext>
              </a:extLst>
            </p:cNvPr>
            <p:cNvSpPr/>
            <p:nvPr/>
          </p:nvSpPr>
          <p:spPr>
            <a:xfrm rot="19689955">
              <a:off x="3134210" y="3905250"/>
              <a:ext cx="1447800" cy="10287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C00000"/>
                  </a:solidFill>
                </a:rPr>
                <a:t>ODL as innovation</a:t>
              </a: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FC945A48-9D54-433D-AE19-A335AA5F9D8D}"/>
                </a:ext>
              </a:extLst>
            </p:cNvPr>
            <p:cNvCxnSpPr/>
            <p:nvPr/>
          </p:nvCxnSpPr>
          <p:spPr>
            <a:xfrm flipV="1">
              <a:off x="1676400" y="2590800"/>
              <a:ext cx="3962400" cy="2362200"/>
            </a:xfrm>
            <a:prstGeom prst="line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A506BBE-1757-4754-9D66-19F9CAC383C7}"/>
                </a:ext>
              </a:extLst>
            </p:cNvPr>
            <p:cNvSpPr/>
            <p:nvPr/>
          </p:nvSpPr>
          <p:spPr>
            <a:xfrm rot="19689955">
              <a:off x="2847314" y="2723792"/>
              <a:ext cx="2330194" cy="10287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C00000"/>
                  </a:solidFill>
                </a:rPr>
                <a:t>Face-to-face teaching: sustaining trajectory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A1702103-03D0-425A-8C37-58C6BC3059C6}"/>
                </a:ext>
              </a:extLst>
            </p:cNvPr>
            <p:cNvSpPr txBox="1"/>
            <p:nvPr/>
          </p:nvSpPr>
          <p:spPr>
            <a:xfrm>
              <a:off x="7162801" y="2855991"/>
              <a:ext cx="18288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Mainstream F2F Higher Education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9AE734D-6564-4EE8-AB2D-BFF3DE0A5D22}"/>
                </a:ext>
              </a:extLst>
            </p:cNvPr>
            <p:cNvSpPr txBox="1"/>
            <p:nvPr/>
          </p:nvSpPr>
          <p:spPr>
            <a:xfrm>
              <a:off x="7239000" y="4112282"/>
              <a:ext cx="1696042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Open Universities and Dual-mode institutions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9277EEE3-CB06-4738-B2E4-A0E69558670D}"/>
                </a:ext>
              </a:extLst>
            </p:cNvPr>
            <p:cNvSpPr txBox="1"/>
            <p:nvPr/>
          </p:nvSpPr>
          <p:spPr>
            <a:xfrm>
              <a:off x="7172621" y="1481436"/>
              <a:ext cx="18288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Top-tier F2F Higher Education institutions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1FA523E-DA15-4A0F-9449-C484B6780ECE}"/>
                </a:ext>
              </a:extLst>
            </p:cNvPr>
            <p:cNvSpPr txBox="1"/>
            <p:nvPr/>
          </p:nvSpPr>
          <p:spPr>
            <a:xfrm>
              <a:off x="6627113" y="5960525"/>
              <a:ext cx="6890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Time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5D9A6B4C-24B4-4749-989D-7679CE3BF259}"/>
                </a:ext>
              </a:extLst>
            </p:cNvPr>
            <p:cNvSpPr txBox="1"/>
            <p:nvPr/>
          </p:nvSpPr>
          <p:spPr>
            <a:xfrm>
              <a:off x="454475" y="5490886"/>
              <a:ext cx="10695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Low-end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ACFA94CC-D0DE-48BE-805C-B981091D49E1}"/>
                </a:ext>
              </a:extLst>
            </p:cNvPr>
            <p:cNvSpPr txBox="1"/>
            <p:nvPr/>
          </p:nvSpPr>
          <p:spPr>
            <a:xfrm>
              <a:off x="403180" y="1656842"/>
              <a:ext cx="11208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High-end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902FAE33-091E-4560-830F-0DB30D3E0CFE}"/>
                </a:ext>
              </a:extLst>
            </p:cNvPr>
            <p:cNvSpPr/>
            <p:nvPr/>
          </p:nvSpPr>
          <p:spPr>
            <a:xfrm>
              <a:off x="5023221" y="3162300"/>
              <a:ext cx="1742590" cy="60025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C00000"/>
                  </a:solidFill>
                </a:rPr>
                <a:t>Online and blended courses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1BCA3E8-FA1D-43AA-B261-BD6B3AAA9890}"/>
                </a:ext>
              </a:extLst>
            </p:cNvPr>
            <p:cNvSpPr/>
            <p:nvPr/>
          </p:nvSpPr>
          <p:spPr>
            <a:xfrm>
              <a:off x="4900622" y="2305389"/>
              <a:ext cx="1447800" cy="31449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C00000"/>
                  </a:solidFill>
                </a:rPr>
                <a:t>MOOCs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01949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E37D010-A68D-4852-B63D-766E477F0B3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265238"/>
          </a:xfrm>
        </p:spPr>
        <p:txBody>
          <a:bodyPr/>
          <a:lstStyle/>
          <a:p>
            <a:r>
              <a:rPr lang="en-US" dirty="0"/>
              <a:t>Fourth Industrial Revolution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64DC13-AA66-48F7-AA50-CF1F36F1AF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8216"/>
            <a:ext cx="9144000" cy="444156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9AE9819-66B7-49C7-BF90-76E248283EB4}"/>
              </a:ext>
            </a:extLst>
          </p:cNvPr>
          <p:cNvSpPr txBox="1"/>
          <p:nvPr/>
        </p:nvSpPr>
        <p:spPr>
          <a:xfrm>
            <a:off x="213360" y="6406704"/>
            <a:ext cx="56316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CC BY-SA Source: </a:t>
            </a:r>
            <a:r>
              <a:rPr lang="en-US" sz="1050" dirty="0">
                <a:hlinkClick r:id="rId4"/>
              </a:rPr>
              <a:t>https://commons.wikimedia.org/wiki/File:Industry_4.0.png</a:t>
            </a:r>
            <a:r>
              <a:rPr lang="en-US" sz="1050" dirty="0"/>
              <a:t> (</a:t>
            </a:r>
            <a:r>
              <a:rPr lang="en-US" sz="1050" dirty="0" err="1"/>
              <a:t>User:</a:t>
            </a:r>
            <a:r>
              <a:rPr lang="en-US" sz="1050" dirty="0" err="1">
                <a:hlinkClick r:id="rId5"/>
              </a:rPr>
              <a:t>ChristophRoser</a:t>
            </a:r>
            <a:r>
              <a:rPr lang="en-US" sz="105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90593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129CA7-C165-47C7-BD06-86DFF91C57B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78886" y="1257903"/>
            <a:ext cx="8365114" cy="2653436"/>
          </a:xfrm>
        </p:spPr>
        <p:txBody>
          <a:bodyPr>
            <a:normAutofit/>
          </a:bodyPr>
          <a:lstStyle/>
          <a:p>
            <a:r>
              <a:rPr lang="en-US" sz="3600" dirty="0"/>
              <a:t>From elite to mass</a:t>
            </a:r>
          </a:p>
          <a:p>
            <a:r>
              <a:rPr lang="en-US" sz="3600" dirty="0"/>
              <a:t>Correspondence model</a:t>
            </a:r>
          </a:p>
          <a:p>
            <a:r>
              <a:rPr lang="en-US" sz="3600" dirty="0"/>
              <a:t>Multi-media model</a:t>
            </a:r>
          </a:p>
          <a:p>
            <a:r>
              <a:rPr lang="en-US" sz="3600" dirty="0"/>
              <a:t>Intelligent flexible learning model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769FD29-5EF4-4D1B-9A4E-7E765BF3E3A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13620"/>
            <a:ext cx="9144000" cy="1325563"/>
          </a:xfrm>
        </p:spPr>
        <p:txBody>
          <a:bodyPr/>
          <a:lstStyle/>
          <a:p>
            <a:r>
              <a:rPr lang="en-US" dirty="0"/>
              <a:t>ODL as Disruption Over the Four Stages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1259D47-F377-4740-A844-62A2E8070BA9}"/>
              </a:ext>
            </a:extLst>
          </p:cNvPr>
          <p:cNvGrpSpPr/>
          <p:nvPr/>
        </p:nvGrpSpPr>
        <p:grpSpPr>
          <a:xfrm>
            <a:off x="121920" y="4206241"/>
            <a:ext cx="8168640" cy="2554588"/>
            <a:chOff x="0" y="3348079"/>
            <a:chExt cx="9144000" cy="279713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29804E6-3A90-4968-AE65-8E162893CE8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3129" y="3348079"/>
              <a:ext cx="1748602" cy="1919563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50BE227-40BB-45CB-B78E-BE9D10B40E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651" r="18167"/>
            <a:stretch/>
          </p:blipFill>
          <p:spPr>
            <a:xfrm>
              <a:off x="2548267" y="3348079"/>
              <a:ext cx="1628140" cy="1845042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DBB13562-3759-4A96-84B8-B93C1312416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8377" y="3387481"/>
              <a:ext cx="1906110" cy="1751716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418151AE-55DF-4FAE-9ED0-5E7D332F86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06" r="12078"/>
            <a:stretch/>
          </p:blipFill>
          <p:spPr>
            <a:xfrm>
              <a:off x="6781093" y="3362602"/>
              <a:ext cx="1820856" cy="1815996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A31F1744-516C-4BE6-B062-828A312596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114" b="27796"/>
            <a:stretch/>
          </p:blipFill>
          <p:spPr>
            <a:xfrm>
              <a:off x="0" y="5164076"/>
              <a:ext cx="9144000" cy="981137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A32DB5C-B0F1-4205-8ED3-61B4B1BF3949}"/>
                </a:ext>
              </a:extLst>
            </p:cNvPr>
            <p:cNvSpPr txBox="1"/>
            <p:nvPr/>
          </p:nvSpPr>
          <p:spPr>
            <a:xfrm>
              <a:off x="204930" y="5277518"/>
              <a:ext cx="1905000" cy="674740"/>
            </a:xfrm>
            <a:prstGeom prst="rect">
              <a:avLst/>
            </a:prstGeom>
            <a:solidFill>
              <a:srgbClr val="CB7439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bg1"/>
                  </a:solidFill>
                </a:rPr>
                <a:t>Gen 1</a:t>
              </a:r>
              <a:endParaRPr lang="en-CA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67368A0-0C89-4F23-A460-A6F90164F34F}"/>
                </a:ext>
              </a:extLst>
            </p:cNvPr>
            <p:cNvSpPr txBox="1"/>
            <p:nvPr/>
          </p:nvSpPr>
          <p:spPr>
            <a:xfrm>
              <a:off x="2654172" y="5312623"/>
              <a:ext cx="1807038" cy="674740"/>
            </a:xfrm>
            <a:prstGeom prst="rect">
              <a:avLst/>
            </a:prstGeom>
            <a:solidFill>
              <a:srgbClr val="CB7439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bg1"/>
                  </a:solidFill>
                </a:rPr>
                <a:t>Gen 2</a:t>
              </a:r>
              <a:endParaRPr lang="en-CA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8D447F0-B116-4A73-BF5B-D6259B39AE7F}"/>
                </a:ext>
              </a:extLst>
            </p:cNvPr>
            <p:cNvSpPr txBox="1"/>
            <p:nvPr/>
          </p:nvSpPr>
          <p:spPr>
            <a:xfrm>
              <a:off x="4745367" y="5294165"/>
              <a:ext cx="1849120" cy="674740"/>
            </a:xfrm>
            <a:prstGeom prst="rect">
              <a:avLst/>
            </a:prstGeom>
            <a:solidFill>
              <a:srgbClr val="CB7439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bg1"/>
                  </a:solidFill>
                </a:rPr>
                <a:t>Gen 3</a:t>
              </a:r>
              <a:endParaRPr lang="en-CA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B104F9C-CDA0-494C-9510-472C2B376E3A}"/>
                </a:ext>
              </a:extLst>
            </p:cNvPr>
            <p:cNvSpPr txBox="1"/>
            <p:nvPr/>
          </p:nvSpPr>
          <p:spPr>
            <a:xfrm>
              <a:off x="6954843" y="5300702"/>
              <a:ext cx="1905000" cy="674740"/>
            </a:xfrm>
            <a:prstGeom prst="rect">
              <a:avLst/>
            </a:prstGeom>
            <a:solidFill>
              <a:srgbClr val="CB7439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bg1"/>
                  </a:solidFill>
                </a:rPr>
                <a:t>Gen 4</a:t>
              </a:r>
              <a:endParaRPr lang="en-CA" sz="32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804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F0EB68F0-D4D5-4BAE-8266-851AC0259BCF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365760" y="1325563"/>
          <a:ext cx="83820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40030BBE-6BCD-4F43-A473-18B522E46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25563"/>
          </a:xfrm>
        </p:spPr>
        <p:txBody>
          <a:bodyPr/>
          <a:lstStyle/>
          <a:p>
            <a:r>
              <a:rPr lang="en-US" dirty="0"/>
              <a:t>Influence of ODL on Higher Education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415CB7C-3036-4DEF-BFEF-79AB95CF0BD3}"/>
              </a:ext>
            </a:extLst>
          </p:cNvPr>
          <p:cNvSpPr txBox="1"/>
          <p:nvPr/>
        </p:nvSpPr>
        <p:spPr>
          <a:xfrm>
            <a:off x="4480560" y="5211763"/>
            <a:ext cx="2821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Open and Distance Learning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2D470B-A4A9-4D3C-86B3-473D02E3FDA7}"/>
              </a:ext>
            </a:extLst>
          </p:cNvPr>
          <p:cNvSpPr txBox="1"/>
          <p:nvPr/>
        </p:nvSpPr>
        <p:spPr>
          <a:xfrm>
            <a:off x="6385560" y="4419461"/>
            <a:ext cx="20377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/>
              <a:t>MOOC</a:t>
            </a:r>
          </a:p>
          <a:p>
            <a:pPr marL="285750" indent="-285750">
              <a:buFontTx/>
              <a:buChar char="-"/>
            </a:pPr>
            <a:r>
              <a:rPr lang="en-US" dirty="0"/>
              <a:t>Mobile learning</a:t>
            </a:r>
          </a:p>
        </p:txBody>
      </p:sp>
      <p:sp>
        <p:nvSpPr>
          <p:cNvPr id="8" name="Arrow: Left-Right 7">
            <a:extLst>
              <a:ext uri="{FF2B5EF4-FFF2-40B4-BE49-F238E27FC236}">
                <a16:creationId xmlns:a16="http://schemas.microsoft.com/office/drawing/2014/main" id="{F3CC369F-1066-48C4-AF32-2FD886CBA685}"/>
              </a:ext>
            </a:extLst>
          </p:cNvPr>
          <p:cNvSpPr/>
          <p:nvPr/>
        </p:nvSpPr>
        <p:spPr>
          <a:xfrm>
            <a:off x="365760" y="4386555"/>
            <a:ext cx="5559794" cy="685800"/>
          </a:xfrm>
          <a:prstGeom prst="leftRightArrow">
            <a:avLst/>
          </a:prstGeom>
          <a:solidFill>
            <a:schemeClr val="tx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CD3C865-08FC-40B0-BD55-2BA1021334B2}"/>
              </a:ext>
            </a:extLst>
          </p:cNvPr>
          <p:cNvSpPr txBox="1"/>
          <p:nvPr/>
        </p:nvSpPr>
        <p:spPr>
          <a:xfrm>
            <a:off x="1025794" y="4534629"/>
            <a:ext cx="3869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ICT integration in teaching and learning</a:t>
            </a:r>
          </a:p>
        </p:txBody>
      </p:sp>
    </p:spTree>
    <p:extLst>
      <p:ext uri="{BB962C8B-B14F-4D97-AF65-F5344CB8AC3E}">
        <p14:creationId xmlns:p14="http://schemas.microsoft.com/office/powerpoint/2010/main" val="392962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9A6475D-2442-42EE-97B8-F80AF1A2E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Disruptions Happen 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E77BB5E-0D3D-46A3-9527-4578758CE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4000" dirty="0"/>
              <a:t>Demands of a learning society</a:t>
            </a:r>
          </a:p>
          <a:p>
            <a:r>
              <a:rPr lang="en-CA" sz="4000" dirty="0"/>
              <a:t>When new technologies emerge</a:t>
            </a:r>
          </a:p>
          <a:p>
            <a:r>
              <a:rPr lang="en-CA" sz="4000" dirty="0"/>
              <a:t>New providers emerge</a:t>
            </a:r>
          </a:p>
        </p:txBody>
      </p:sp>
    </p:spTree>
    <p:extLst>
      <p:ext uri="{BB962C8B-B14F-4D97-AF65-F5344CB8AC3E}">
        <p14:creationId xmlns:p14="http://schemas.microsoft.com/office/powerpoint/2010/main" val="123614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0AC79-D09E-4B61-8D66-093775334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type of leadership do we need?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69430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\\06-CLS-01\Users\DTremblay\Desktop\Power\Reframing Organization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71626"/>
            <a:ext cx="5181600" cy="671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487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1. Structural Frame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Assumptions</a:t>
            </a:r>
          </a:p>
          <a:p>
            <a:r>
              <a:rPr lang="en-US" dirty="0"/>
              <a:t>Goals get results</a:t>
            </a:r>
          </a:p>
          <a:p>
            <a:r>
              <a:rPr lang="en-US" dirty="0"/>
              <a:t>Rules &amp; policies; chains of command, </a:t>
            </a:r>
            <a:r>
              <a:rPr lang="en-US" dirty="0" err="1"/>
              <a:t>specialisation</a:t>
            </a:r>
            <a:endParaRPr lang="en-US" dirty="0"/>
          </a:p>
          <a:p>
            <a:r>
              <a:rPr lang="en-US" dirty="0"/>
              <a:t>Analysis and data</a:t>
            </a:r>
          </a:p>
          <a:p>
            <a:r>
              <a:rPr lang="en-US" dirty="0"/>
              <a:t>Accountability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err="1"/>
              <a:t>Behaviours</a:t>
            </a:r>
            <a:r>
              <a:rPr lang="en-US" dirty="0"/>
              <a:t>: </a:t>
            </a:r>
            <a:br>
              <a:rPr lang="en-US" dirty="0"/>
            </a:br>
            <a:r>
              <a:rPr lang="en-US" dirty="0"/>
              <a:t>goal setting; evaluation; budgeting; developing management &amp; control systems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666750" y="4709160"/>
            <a:ext cx="7848600" cy="0"/>
          </a:xfrm>
          <a:prstGeom prst="line">
            <a:avLst/>
          </a:prstGeom>
          <a:ln w="57150">
            <a:solidFill>
              <a:srgbClr val="2900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9043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4" r="13556"/>
          <a:stretch/>
        </p:blipFill>
        <p:spPr>
          <a:xfrm>
            <a:off x="4846" y="0"/>
            <a:ext cx="9139154" cy="5476239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98D8476B-E2E8-4F13-8AEE-AD6F67F8E7BE}"/>
              </a:ext>
            </a:extLst>
          </p:cNvPr>
          <p:cNvSpPr txBox="1">
            <a:spLocks/>
          </p:cNvSpPr>
          <p:nvPr/>
        </p:nvSpPr>
        <p:spPr>
          <a:xfrm>
            <a:off x="515267" y="5635365"/>
            <a:ext cx="8628733" cy="885825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290088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en-US" sz="2400" dirty="0"/>
              <a:t>High Level Roundtable for Vice Chancellors</a:t>
            </a:r>
            <a:br>
              <a:rPr lang="en-US" sz="2000" dirty="0"/>
            </a:br>
            <a:r>
              <a:rPr lang="en-US" sz="2000" dirty="0"/>
              <a:t>Kuala Lumpur, 2016</a:t>
            </a:r>
          </a:p>
        </p:txBody>
      </p:sp>
    </p:spTree>
    <p:extLst>
      <p:ext uri="{BB962C8B-B14F-4D97-AF65-F5344CB8AC3E}">
        <p14:creationId xmlns:p14="http://schemas.microsoft.com/office/powerpoint/2010/main" val="3137628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400" y="733155"/>
            <a:ext cx="4160520" cy="5882400"/>
          </a:xfrm>
          <a:prstGeom prst="rect">
            <a:avLst/>
          </a:prstGeom>
          <a:ln>
            <a:noFill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097914"/>
          </a:xfrm>
        </p:spPr>
        <p:txBody>
          <a:bodyPr/>
          <a:lstStyle/>
          <a:p>
            <a:r>
              <a:rPr lang="en-CA" dirty="0"/>
              <a:t>University of South Pacific</a:t>
            </a:r>
          </a:p>
        </p:txBody>
      </p:sp>
      <p:pic>
        <p:nvPicPr>
          <p:cNvPr id="5124" name="Picture 4" descr="http://www.sibconline.com.sb/wp-content/uploads/2014/04/USP-Vice-Chancellor-Professor-Rajesh-Chandra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1" r="5415"/>
          <a:stretch/>
        </p:blipFill>
        <p:spPr bwMode="auto">
          <a:xfrm>
            <a:off x="882652" y="2212997"/>
            <a:ext cx="3124200" cy="3085800"/>
          </a:xfrm>
          <a:prstGeom prst="rect">
            <a:avLst/>
          </a:prstGeom>
          <a:noFill/>
          <a:ln>
            <a:solidFill>
              <a:schemeClr val="accent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770892" y="5298797"/>
            <a:ext cx="3124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Rajesh Chandra</a:t>
            </a:r>
          </a:p>
        </p:txBody>
      </p:sp>
    </p:spTree>
    <p:extLst>
      <p:ext uri="{BB962C8B-B14F-4D97-AF65-F5344CB8AC3E}">
        <p14:creationId xmlns:p14="http://schemas.microsoft.com/office/powerpoint/2010/main" val="3452584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2. Human Resources Frame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+mj-lt"/>
              </a:rPr>
              <a:t>Assumptions</a:t>
            </a:r>
          </a:p>
          <a:p>
            <a:r>
              <a:rPr lang="en-US" dirty="0">
                <a:latin typeface="+mj-lt"/>
              </a:rPr>
              <a:t>People valued as important resource</a:t>
            </a:r>
          </a:p>
          <a:p>
            <a:r>
              <a:rPr lang="en-US" dirty="0">
                <a:latin typeface="+mj-lt"/>
              </a:rPr>
              <a:t>Focus: meeting human needs; relationships</a:t>
            </a:r>
          </a:p>
          <a:p>
            <a:r>
              <a:rPr lang="en-US" dirty="0">
                <a:latin typeface="+mj-lt"/>
              </a:rPr>
              <a:t>Facilitation &amp; empowerment: consensus</a:t>
            </a:r>
          </a:p>
          <a:p>
            <a:r>
              <a:rPr lang="en-US" dirty="0">
                <a:latin typeface="+mj-lt"/>
              </a:rPr>
              <a:t>Help employees fit into the </a:t>
            </a:r>
            <a:r>
              <a:rPr lang="en-US" dirty="0" err="1">
                <a:latin typeface="+mj-lt"/>
              </a:rPr>
              <a:t>organisation</a:t>
            </a:r>
            <a:endParaRPr lang="en-US" dirty="0">
              <a:latin typeface="+mj-lt"/>
            </a:endParaRPr>
          </a:p>
          <a:p>
            <a:endParaRPr lang="en-US" dirty="0">
              <a:latin typeface="+mj-lt"/>
            </a:endParaRPr>
          </a:p>
          <a:p>
            <a:pPr marL="0" indent="0">
              <a:buNone/>
            </a:pPr>
            <a:r>
              <a:rPr lang="en-US" dirty="0" err="1">
                <a:latin typeface="+mj-lt"/>
              </a:rPr>
              <a:t>Behaviours</a:t>
            </a:r>
            <a:r>
              <a:rPr lang="en-US" dirty="0">
                <a:latin typeface="+mj-lt"/>
              </a:rPr>
              <a:t>: </a:t>
            </a:r>
            <a:br>
              <a:rPr lang="en-US" dirty="0">
                <a:latin typeface="+mj-lt"/>
              </a:rPr>
            </a:br>
            <a:r>
              <a:rPr lang="en-US" sz="2400" dirty="0">
                <a:latin typeface="+mj-lt"/>
              </a:rPr>
              <a:t>recruiting; training workshops and retreats; participative management; communication skills; coaching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457200" y="4597400"/>
            <a:ext cx="8077200" cy="0"/>
          </a:xfrm>
          <a:prstGeom prst="line">
            <a:avLst/>
          </a:prstGeom>
          <a:ln w="57150">
            <a:solidFill>
              <a:srgbClr val="2900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5383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0" descr="C:\Users\hakkou\Desktop\IGNOU\Ram Reddy vision bg-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555" r="79898" b="5742"/>
          <a:stretch/>
        </p:blipFill>
        <p:spPr bwMode="auto">
          <a:xfrm>
            <a:off x="393542" y="1902200"/>
            <a:ext cx="2720274" cy="3829173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Indira Gandhi National Open University (IGNOU)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3220720" y="3311818"/>
            <a:ext cx="5506720" cy="3154851"/>
          </a:xfrm>
        </p:spPr>
        <p:txBody>
          <a:bodyPr/>
          <a:lstStyle/>
          <a:p>
            <a:r>
              <a:rPr lang="en-US" sz="3200" dirty="0"/>
              <a:t>Recruiting the best </a:t>
            </a:r>
          </a:p>
          <a:p>
            <a:r>
              <a:rPr lang="en-US" sz="3200" dirty="0"/>
              <a:t>Training and retraining</a:t>
            </a:r>
          </a:p>
          <a:p>
            <a:r>
              <a:rPr lang="en-US" sz="3200" dirty="0"/>
              <a:t>Inspiring and motivating through personal example</a:t>
            </a:r>
          </a:p>
        </p:txBody>
      </p:sp>
      <p:sp>
        <p:nvSpPr>
          <p:cNvPr id="7" name="Rectangle 6"/>
          <p:cNvSpPr/>
          <p:nvPr/>
        </p:nvSpPr>
        <p:spPr>
          <a:xfrm>
            <a:off x="299720" y="5692075"/>
            <a:ext cx="22145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Ram Reddy</a:t>
            </a:r>
          </a:p>
        </p:txBody>
      </p:sp>
      <p:pic>
        <p:nvPicPr>
          <p:cNvPr id="2050" name="Picture 2" descr="https://upload.wikimedia.org/wikipedia/en/thumb/c/c1/IGNOU_logo.svg/800px-IGNOU_logo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9121" y="1729480"/>
            <a:ext cx="3068320" cy="1338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8567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Political frame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latin typeface="+mj-lt"/>
              </a:rPr>
              <a:t>Assumptions</a:t>
            </a:r>
          </a:p>
          <a:p>
            <a:r>
              <a:rPr lang="en-US" dirty="0">
                <a:latin typeface="+mj-lt"/>
              </a:rPr>
              <a:t>Conflict and competition are a fact of life</a:t>
            </a:r>
          </a:p>
          <a:p>
            <a:r>
              <a:rPr lang="en-US" dirty="0">
                <a:latin typeface="+mj-lt"/>
              </a:rPr>
              <a:t>Focus: securing critical resources</a:t>
            </a:r>
          </a:p>
          <a:p>
            <a:r>
              <a:rPr lang="en-US" dirty="0">
                <a:latin typeface="+mj-lt"/>
              </a:rPr>
              <a:t>Reach agreement by negotiation</a:t>
            </a:r>
          </a:p>
          <a:p>
            <a:r>
              <a:rPr lang="en-US" dirty="0">
                <a:latin typeface="+mj-lt"/>
              </a:rPr>
              <a:t>Need to understand ‘power’ relationships</a:t>
            </a:r>
          </a:p>
          <a:p>
            <a:endParaRPr lang="en-US" dirty="0">
              <a:latin typeface="+mj-lt"/>
            </a:endParaRPr>
          </a:p>
          <a:p>
            <a:pPr marL="0" indent="0">
              <a:buNone/>
            </a:pPr>
            <a:r>
              <a:rPr lang="en-US" dirty="0" err="1">
                <a:latin typeface="+mj-lt"/>
              </a:rPr>
              <a:t>Behaviours</a:t>
            </a:r>
            <a:r>
              <a:rPr lang="en-US" dirty="0">
                <a:latin typeface="+mj-lt"/>
              </a:rPr>
              <a:t>: </a:t>
            </a:r>
            <a:br>
              <a:rPr lang="en-US" dirty="0">
                <a:latin typeface="+mj-lt"/>
              </a:rPr>
            </a:br>
            <a:r>
              <a:rPr lang="en-US" sz="2800" dirty="0">
                <a:latin typeface="+mj-lt"/>
              </a:rPr>
              <a:t>negotiating agreement; managing conflict; networking; creating coalitions; building a power base; managing the agenda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4384040"/>
            <a:ext cx="7848600" cy="0"/>
          </a:xfrm>
          <a:prstGeom prst="line">
            <a:avLst/>
          </a:prstGeom>
          <a:ln w="57150">
            <a:solidFill>
              <a:srgbClr val="2900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7484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Canada: 2005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447040" y="1600200"/>
            <a:ext cx="5476536" cy="4851400"/>
          </a:xfrm>
        </p:spPr>
        <p:txBody>
          <a:bodyPr>
            <a:normAutofit/>
          </a:bodyPr>
          <a:lstStyle/>
          <a:p>
            <a:r>
              <a:rPr lang="en-US" sz="2800" dirty="0" err="1">
                <a:latin typeface="+mj-lt"/>
              </a:rPr>
              <a:t>Télé-université</a:t>
            </a:r>
            <a:r>
              <a:rPr lang="en-US" sz="2800" dirty="0">
                <a:latin typeface="+mj-lt"/>
              </a:rPr>
              <a:t> du Québec </a:t>
            </a:r>
            <a:br>
              <a:rPr lang="en-US" sz="2800" dirty="0">
                <a:latin typeface="+mj-lt"/>
              </a:rPr>
            </a:br>
            <a:r>
              <a:rPr lang="en-US" sz="2800" dirty="0">
                <a:latin typeface="+mj-lt"/>
              </a:rPr>
              <a:t>(TÉLUQ) </a:t>
            </a:r>
            <a:endParaRPr lang="en-US" dirty="0"/>
          </a:p>
          <a:p>
            <a:endParaRPr lang="en-US" sz="2800" dirty="0">
              <a:latin typeface="+mj-lt"/>
            </a:endParaRPr>
          </a:p>
          <a:p>
            <a:r>
              <a:rPr lang="en-US" sz="2800" dirty="0" err="1">
                <a:latin typeface="+mj-lt"/>
              </a:rPr>
              <a:t>Université</a:t>
            </a:r>
            <a:r>
              <a:rPr lang="en-US" sz="2800" dirty="0">
                <a:latin typeface="+mj-lt"/>
              </a:rPr>
              <a:t> du Québec à Montréal (UQAM). </a:t>
            </a:r>
          </a:p>
          <a:p>
            <a:endParaRPr lang="en-US" sz="2800" dirty="0">
              <a:latin typeface="+mj-lt"/>
            </a:endParaRPr>
          </a:p>
          <a:p>
            <a:r>
              <a:rPr lang="en-US" sz="2800" dirty="0">
                <a:latin typeface="+mj-lt"/>
              </a:rPr>
              <a:t>British Columbia Open University (BCOU) combined with University College of the Cariboo to become Thompson Rivers University</a:t>
            </a:r>
          </a:p>
        </p:txBody>
      </p:sp>
      <p:pic>
        <p:nvPicPr>
          <p:cNvPr id="7170" name="Picture 2" descr="Image result for uqa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222" y="3271029"/>
            <a:ext cx="2080412" cy="686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Image result for thompson rivers universit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289" y="4335780"/>
            <a:ext cx="2314279" cy="1336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Image result for tÃ©luq">
            <a:extLst>
              <a:ext uri="{FF2B5EF4-FFF2-40B4-BE49-F238E27FC236}">
                <a16:creationId xmlns:a16="http://schemas.microsoft.com/office/drawing/2014/main" id="{6A27F369-4F9B-4D97-822E-A1CC497AA7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5898" y="1607324"/>
            <a:ext cx="2411062" cy="12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98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Lessons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>
                <a:latin typeface="+mj-lt"/>
              </a:rPr>
              <a:t>the primordial importance of relationships with governments</a:t>
            </a:r>
            <a:endParaRPr lang="en-CA" dirty="0">
              <a:latin typeface="+mj-lt"/>
            </a:endParaRPr>
          </a:p>
          <a:p>
            <a:pPr lvl="0"/>
            <a:r>
              <a:rPr lang="en-US" dirty="0">
                <a:latin typeface="+mj-lt"/>
              </a:rPr>
              <a:t>the importance of relationship building with other institutions</a:t>
            </a:r>
            <a:endParaRPr lang="en-CA" dirty="0">
              <a:latin typeface="+mj-lt"/>
            </a:endParaRPr>
          </a:p>
          <a:p>
            <a:pPr lvl="0"/>
            <a:r>
              <a:rPr lang="en-US" dirty="0">
                <a:latin typeface="+mj-lt"/>
              </a:rPr>
              <a:t>the importance of cultivating communities of students and alumni</a:t>
            </a:r>
            <a:endParaRPr lang="en-CA" dirty="0">
              <a:latin typeface="+mj-lt"/>
            </a:endParaRPr>
          </a:p>
          <a:p>
            <a:endParaRPr lang="en-CA" dirty="0"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0B8A310-39C8-49EF-9C84-B0AD04851440}"/>
              </a:ext>
            </a:extLst>
          </p:cNvPr>
          <p:cNvSpPr/>
          <p:nvPr/>
        </p:nvSpPr>
        <p:spPr>
          <a:xfrm>
            <a:off x="203200" y="6096455"/>
            <a:ext cx="69596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lvl="1" indent="0">
              <a:buNone/>
            </a:pPr>
            <a:r>
              <a:rPr lang="en-US" sz="1050" dirty="0"/>
              <a:t>Source: Strategic Issues in Single and Dual Mode Distance Education: the organizational blending of two Canadian distance universities with campus-based institutions </a:t>
            </a:r>
            <a:r>
              <a:rPr lang="fr-FR" sz="1050" dirty="0"/>
              <a:t>Dominique A.M.X. </a:t>
            </a:r>
            <a:r>
              <a:rPr lang="fr-FR" sz="1050" dirty="0" err="1"/>
              <a:t>Abrioux</a:t>
            </a:r>
            <a:r>
              <a:rPr lang="fr-FR" sz="1050" dirty="0"/>
              <a:t>, </a:t>
            </a:r>
            <a:r>
              <a:rPr lang="fr-FR" sz="1050" dirty="0" err="1"/>
              <a:t>Ph.D</a:t>
            </a:r>
            <a:r>
              <a:rPr lang="fr-FR" sz="1050" dirty="0"/>
              <a:t>, 2006</a:t>
            </a:r>
            <a:endParaRPr lang="en-CA" sz="1050" dirty="0"/>
          </a:p>
        </p:txBody>
      </p:sp>
    </p:spTree>
    <p:extLst>
      <p:ext uri="{BB962C8B-B14F-4D97-AF65-F5344CB8AC3E}">
        <p14:creationId xmlns:p14="http://schemas.microsoft.com/office/powerpoint/2010/main" val="2238120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 Symbolic frame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>
                <a:latin typeface="+mj-lt"/>
              </a:rPr>
              <a:t>Assumptions</a:t>
            </a:r>
          </a:p>
          <a:p>
            <a:r>
              <a:rPr lang="en-US" dirty="0">
                <a:latin typeface="+mj-lt"/>
              </a:rPr>
              <a:t>Reality socially constructed: ‘multiple realities’</a:t>
            </a:r>
          </a:p>
          <a:p>
            <a:r>
              <a:rPr lang="en-US" dirty="0">
                <a:latin typeface="+mj-lt"/>
              </a:rPr>
              <a:t>Focus: creating shared meaning</a:t>
            </a:r>
          </a:p>
          <a:p>
            <a:r>
              <a:rPr lang="en-US" dirty="0" err="1">
                <a:latin typeface="+mj-lt"/>
              </a:rPr>
              <a:t>Organisational</a:t>
            </a:r>
            <a:r>
              <a:rPr lang="en-US" dirty="0">
                <a:latin typeface="+mj-lt"/>
              </a:rPr>
              <a:t> culture: use of symbolism; vision, mission, identity</a:t>
            </a:r>
          </a:p>
          <a:p>
            <a:pPr>
              <a:buNone/>
            </a:pPr>
            <a:endParaRPr lang="en-US" sz="2800" dirty="0">
              <a:latin typeface="+mj-lt"/>
            </a:endParaRPr>
          </a:p>
          <a:p>
            <a:pPr marL="0" indent="0">
              <a:buNone/>
            </a:pPr>
            <a:r>
              <a:rPr lang="en-US" sz="2800" dirty="0" err="1">
                <a:latin typeface="+mj-lt"/>
              </a:rPr>
              <a:t>Behaviours</a:t>
            </a:r>
            <a:r>
              <a:rPr lang="en-US" sz="2800" dirty="0">
                <a:latin typeface="+mj-lt"/>
              </a:rPr>
              <a:t>: </a:t>
            </a:r>
          </a:p>
          <a:p>
            <a:pPr marL="0" indent="-57150">
              <a:buNone/>
            </a:pPr>
            <a:r>
              <a:rPr lang="en-US" dirty="0">
                <a:latin typeface="+mj-lt"/>
              </a:rPr>
              <a:t>formal ceremonies; slogans; songs; images; rituals; visioning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33400" y="4500880"/>
            <a:ext cx="7848600" cy="0"/>
          </a:xfrm>
          <a:prstGeom prst="line">
            <a:avLst/>
          </a:prstGeom>
          <a:ln w="57150">
            <a:solidFill>
              <a:srgbClr val="2900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8479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10"/>
          <a:stretch/>
        </p:blipFill>
        <p:spPr>
          <a:xfrm>
            <a:off x="0" y="3924218"/>
            <a:ext cx="9144000" cy="407678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5753" y="0"/>
            <a:ext cx="4299178" cy="4343400"/>
          </a:xfrm>
          <a:prstGeom prst="rect">
            <a:avLst/>
          </a:prstGeom>
        </p:spPr>
      </p:pic>
      <p:pic>
        <p:nvPicPr>
          <p:cNvPr id="2050" name="Picture 2" descr="Olusegun Obasanjo 2014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286" b="10027"/>
          <a:stretch/>
        </p:blipFill>
        <p:spPr bwMode="auto">
          <a:xfrm>
            <a:off x="6095999" y="304800"/>
            <a:ext cx="3048001" cy="280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Image result for Olu Jegede at Nigerian Open University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84" r="7577"/>
          <a:stretch/>
        </p:blipFill>
        <p:spPr bwMode="auto">
          <a:xfrm>
            <a:off x="0" y="304800"/>
            <a:ext cx="3048000" cy="282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6372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7886700" cy="6858000"/>
          </a:xfrm>
        </p:spPr>
        <p:txBody>
          <a:bodyPr/>
          <a:lstStyle/>
          <a:p>
            <a:r>
              <a:rPr lang="en-US" dirty="0"/>
              <a:t>       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708660" y="4318000"/>
            <a:ext cx="7543800" cy="2438400"/>
          </a:xfrm>
        </p:spPr>
        <p:txBody>
          <a:bodyPr>
            <a:normAutofit/>
          </a:bodyPr>
          <a:lstStyle/>
          <a:p>
            <a:r>
              <a:rPr lang="en-GB" sz="3200" dirty="0"/>
              <a:t>Do ODL leaders combine these frames?</a:t>
            </a:r>
          </a:p>
          <a:p>
            <a:r>
              <a:rPr lang="en-GB" sz="3200" dirty="0"/>
              <a:t>Will a combination of these frames lead to ‘innovative leadership’? </a:t>
            </a:r>
            <a:endParaRPr lang="en-US" sz="3200" dirty="0"/>
          </a:p>
        </p:txBody>
      </p:sp>
      <p:pic>
        <p:nvPicPr>
          <p:cNvPr id="3074" name="Picture 2" descr="\\06-CLS-01\Users\DTremblay\Desktop\Power\1197099256825374187johnny_automatic_follow_the_leader.svg.h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189435"/>
            <a:ext cx="8961120" cy="3715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5620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Innovation </a:t>
            </a:r>
            <a:br>
              <a:rPr lang="en-US" dirty="0"/>
            </a:br>
            <a:r>
              <a:rPr lang="en-US" dirty="0"/>
              <a:t>&amp; Leadership</a:t>
            </a:r>
          </a:p>
        </p:txBody>
      </p:sp>
    </p:spTree>
    <p:extLst>
      <p:ext uri="{BB962C8B-B14F-4D97-AF65-F5344CB8AC3E}">
        <p14:creationId xmlns:p14="http://schemas.microsoft.com/office/powerpoint/2010/main" val="3670107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B558F58E-93BA-44A3-BCDA-585AFF2E4F3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BCD0BBC1-A7D4-445D-98AC-95A6A45D8EB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1490" y="2316480"/>
            <a:ext cx="308610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 descr="http://www.aeu.edu.my/sites/default/files/bod__president1.jpg">
            <a:extLst>
              <a:ext uri="{FF2B5EF4-FFF2-40B4-BE49-F238E27FC236}">
                <a16:creationId xmlns:a16="http://schemas.microsoft.com/office/drawing/2014/main" id="{0788704B-0FE2-457E-B15F-F13270735F2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38"/>
          <a:stretch/>
        </p:blipFill>
        <p:spPr bwMode="auto">
          <a:xfrm>
            <a:off x="4434843" y="10"/>
            <a:ext cx="4709157" cy="6857990"/>
          </a:xfrm>
          <a:custGeom>
            <a:avLst/>
            <a:gdLst>
              <a:gd name="connsiteX0" fmla="*/ 45571 w 6278877"/>
              <a:gd name="connsiteY0" fmla="*/ 0 h 6858000"/>
              <a:gd name="connsiteX1" fmla="*/ 6278877 w 6278877"/>
              <a:gd name="connsiteY1" fmla="*/ 0 h 6858000"/>
              <a:gd name="connsiteX2" fmla="*/ 6278877 w 6278877"/>
              <a:gd name="connsiteY2" fmla="*/ 6858000 h 6858000"/>
              <a:gd name="connsiteX3" fmla="*/ 3292307 w 6278877"/>
              <a:gd name="connsiteY3" fmla="*/ 6858000 h 6858000"/>
              <a:gd name="connsiteX4" fmla="*/ 3181525 w 6278877"/>
              <a:gd name="connsiteY4" fmla="*/ 6786980 h 6858000"/>
              <a:gd name="connsiteX5" fmla="*/ 0 w 6278877"/>
              <a:gd name="connsiteY5" fmla="*/ 803252 h 6858000"/>
              <a:gd name="connsiteX6" fmla="*/ 37255 w 6278877"/>
              <a:gd name="connsiteY6" fmla="*/ 6544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78877" h="6858000">
                <a:moveTo>
                  <a:pt x="45571" y="0"/>
                </a:moveTo>
                <a:lnTo>
                  <a:pt x="6278877" y="0"/>
                </a:lnTo>
                <a:lnTo>
                  <a:pt x="6278877" y="6858000"/>
                </a:lnTo>
                <a:lnTo>
                  <a:pt x="3292307" y="6858000"/>
                </a:lnTo>
                <a:lnTo>
                  <a:pt x="3181525" y="6786980"/>
                </a:lnTo>
                <a:cubicBezTo>
                  <a:pt x="1262020" y="5490189"/>
                  <a:pt x="0" y="3294101"/>
                  <a:pt x="0" y="803252"/>
                </a:cubicBezTo>
                <a:cubicBezTo>
                  <a:pt x="0" y="554167"/>
                  <a:pt x="12619" y="308030"/>
                  <a:pt x="37255" y="65445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91490" y="2671011"/>
            <a:ext cx="3943352" cy="242712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en-US" sz="5400" dirty="0">
                <a:latin typeface="+mj-lt"/>
              </a:rPr>
              <a:t>Thank you, Dato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0150008-841A-4267-9CF1-31255B8A5CE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1490" y="6151964"/>
            <a:ext cx="599440" cy="675556"/>
          </a:xfrm>
          <a:prstGeom prst="rect">
            <a:avLst/>
          </a:prstGeom>
        </p:spPr>
      </p:pic>
      <p:pic>
        <p:nvPicPr>
          <p:cNvPr id="10" name="Picture 2" descr="Image result for asia university">
            <a:extLst>
              <a:ext uri="{FF2B5EF4-FFF2-40B4-BE49-F238E27FC236}">
                <a16:creationId xmlns:a16="http://schemas.microsoft.com/office/drawing/2014/main" id="{88F44282-612B-4DD6-9523-788628D93B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0762" y="1264165"/>
            <a:ext cx="1556054" cy="920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5613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9760" y="6121400"/>
            <a:ext cx="7406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00" dirty="0"/>
              <a:t>Source: David </a:t>
            </a:r>
            <a:r>
              <a:rPr lang="en-CA" sz="1000" dirty="0" err="1"/>
              <a:t>Horth</a:t>
            </a:r>
            <a:r>
              <a:rPr lang="en-CA" sz="1000" dirty="0"/>
              <a:t> and Dan Buchner, “Innovation Leadership: How to use innovation to lead effectively, work collaboratively, and drive results”, Centre for Creative Leadership, 2014 in </a:t>
            </a:r>
            <a:r>
              <a:rPr lang="en-CA" sz="1000" dirty="0">
                <a:hlinkClick r:id="rId3"/>
              </a:rPr>
              <a:t>http://insights.ccl.org/wp-content/uploads/2015/04/InnovationLeadership.pdf</a:t>
            </a:r>
            <a:r>
              <a:rPr lang="en-CA" sz="1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73582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The Case of Steve Jobs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E59ACE-EB1A-4F1C-9D9B-25B4C9930D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42080" y="1805305"/>
            <a:ext cx="4756150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Do what you love</a:t>
            </a:r>
          </a:p>
          <a:p>
            <a:r>
              <a:rPr lang="en-US" dirty="0"/>
              <a:t>Make a difference</a:t>
            </a:r>
          </a:p>
          <a:p>
            <a:r>
              <a:rPr lang="en-US" dirty="0"/>
              <a:t>Creativity is connecting things </a:t>
            </a:r>
          </a:p>
          <a:p>
            <a:r>
              <a:rPr lang="en-US" dirty="0"/>
              <a:t>‘Say no to a thousand things’ </a:t>
            </a:r>
          </a:p>
          <a:p>
            <a:r>
              <a:rPr lang="en-US" dirty="0"/>
              <a:t>Create insanely great experiences</a:t>
            </a:r>
          </a:p>
          <a:p>
            <a:r>
              <a:rPr lang="en-US" dirty="0"/>
              <a:t>Master the message </a:t>
            </a:r>
          </a:p>
          <a:p>
            <a:r>
              <a:rPr lang="en-US" dirty="0"/>
              <a:t>Sell dreams not products </a:t>
            </a:r>
          </a:p>
          <a:p>
            <a:pPr marL="0" indent="0" algn="r">
              <a:buNone/>
            </a:pPr>
            <a:r>
              <a:rPr lang="en-US" dirty="0"/>
              <a:t>           </a:t>
            </a:r>
            <a:br>
              <a:rPr lang="en-US" dirty="0"/>
            </a:br>
            <a:r>
              <a:rPr lang="en-US" sz="2200" dirty="0"/>
              <a:t>Carmine Gallo, Forbes </a:t>
            </a:r>
            <a:endParaRPr lang="en-US" dirty="0"/>
          </a:p>
        </p:txBody>
      </p:sp>
      <p:pic>
        <p:nvPicPr>
          <p:cNvPr id="3074" name="Picture 2" descr="https://upload.wikimedia.org/wikipedia/commons/b/b9/Steve_Jobs_Headshot_2010-CROP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969"/>
          <a:stretch/>
        </p:blipFill>
        <p:spPr bwMode="auto">
          <a:xfrm>
            <a:off x="0" y="1690688"/>
            <a:ext cx="3474720" cy="400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89560" y="6365855"/>
            <a:ext cx="7924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50" dirty="0"/>
              <a:t>Source: http://www.forbes.com/sites/carminegallo/2011/01/04/the-7-success-principles-of-steve-jobs/#56a9375a5bb7</a:t>
            </a:r>
          </a:p>
        </p:txBody>
      </p:sp>
    </p:spTree>
    <p:extLst>
      <p:ext uri="{BB962C8B-B14F-4D97-AF65-F5344CB8AC3E}">
        <p14:creationId xmlns:p14="http://schemas.microsoft.com/office/powerpoint/2010/main" val="2323676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CA" dirty="0"/>
              <a:t>Skills for Innovation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3600" dirty="0"/>
              <a:t>Questioning</a:t>
            </a:r>
          </a:p>
          <a:p>
            <a:r>
              <a:rPr lang="en-CA" sz="3600" dirty="0"/>
              <a:t>Observing</a:t>
            </a:r>
          </a:p>
          <a:p>
            <a:r>
              <a:rPr lang="en-CA" sz="3600" dirty="0"/>
              <a:t>Networking</a:t>
            </a:r>
          </a:p>
          <a:p>
            <a:r>
              <a:rPr lang="en-CA" sz="3600" dirty="0"/>
              <a:t>Experimenting</a:t>
            </a:r>
          </a:p>
          <a:p>
            <a:endParaRPr lang="en-CA" sz="3600" dirty="0"/>
          </a:p>
        </p:txBody>
      </p:sp>
      <p:sp>
        <p:nvSpPr>
          <p:cNvPr id="4" name="Rectangle 3"/>
          <p:cNvSpPr/>
          <p:nvPr/>
        </p:nvSpPr>
        <p:spPr>
          <a:xfrm>
            <a:off x="375920" y="6184941"/>
            <a:ext cx="87680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The Innovator's DNA: Mastering the Five Skills of Disruptive Innovators </a:t>
            </a:r>
            <a:br>
              <a:rPr lang="en-US" sz="1000" dirty="0"/>
            </a:br>
            <a:r>
              <a:rPr lang="en-US" sz="1000" dirty="0"/>
              <a:t>by Jeffrey H. Dyer, Hal B. </a:t>
            </a:r>
            <a:r>
              <a:rPr lang="en-US" sz="1000" dirty="0" err="1"/>
              <a:t>Gregersen</a:t>
            </a:r>
            <a:r>
              <a:rPr lang="en-US" sz="1000" dirty="0"/>
              <a:t>, Clayton M. Christensen, Harvard Business Press</a:t>
            </a:r>
          </a:p>
        </p:txBody>
      </p:sp>
      <p:pic>
        <p:nvPicPr>
          <p:cNvPr id="6148" name="Picture 4" descr="Image result for the innovators dna">
            <a:extLst>
              <a:ext uri="{FF2B5EF4-FFF2-40B4-BE49-F238E27FC236}">
                <a16:creationId xmlns:a16="http://schemas.microsoft.com/office/drawing/2014/main" id="{A635CBE5-6CB9-42FF-9AE1-086DC71EE75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36" t="1037" r="12039" b="1334"/>
          <a:stretch/>
        </p:blipFill>
        <p:spPr bwMode="auto">
          <a:xfrm>
            <a:off x="5103049" y="0"/>
            <a:ext cx="4040951" cy="5984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5062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drives Research and Innovation in Industry?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0525" y="6360160"/>
            <a:ext cx="36423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dirty="0">
                <a:hlinkClick r:id="rId2"/>
              </a:rPr>
              <a:t>http://www.arcusgroup.ca/CEO_view_strategic_planning.html</a:t>
            </a:r>
            <a:r>
              <a:rPr lang="en-US" sz="1050" dirty="0"/>
              <a:t> </a:t>
            </a: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3160346799"/>
              </p:ext>
            </p:extLst>
          </p:nvPr>
        </p:nvGraphicFramePr>
        <p:xfrm>
          <a:off x="457200" y="1559560"/>
          <a:ext cx="82296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27594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Way Forward</a:t>
            </a:r>
          </a:p>
        </p:txBody>
      </p:sp>
    </p:spTree>
    <p:extLst>
      <p:ext uri="{BB962C8B-B14F-4D97-AF65-F5344CB8AC3E}">
        <p14:creationId xmlns:p14="http://schemas.microsoft.com/office/powerpoint/2010/main" val="3267180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ODL Leaders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4000" dirty="0"/>
              <a:t>Philosophy</a:t>
            </a:r>
          </a:p>
          <a:p>
            <a:r>
              <a:rPr lang="en-CA" sz="4000" dirty="0"/>
              <a:t>People</a:t>
            </a:r>
          </a:p>
          <a:p>
            <a:r>
              <a:rPr lang="en-CA" sz="4000" dirty="0"/>
              <a:t>Processes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0531752-06AB-4AE3-B4D8-A9795B87276F}"/>
              </a:ext>
            </a:extLst>
          </p:cNvPr>
          <p:cNvSpPr/>
          <p:nvPr/>
        </p:nvSpPr>
        <p:spPr>
          <a:xfrm>
            <a:off x="628650" y="6111844"/>
            <a:ext cx="49072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i="1" dirty="0"/>
              <a:t>The Innovator's DNA: Mastering the Five Skills of Disruptive Innovators </a:t>
            </a:r>
            <a:r>
              <a:rPr lang="en-US" sz="1000" dirty="0"/>
              <a:t>by Jeffrey H. Dyer, Hal B. </a:t>
            </a:r>
            <a:r>
              <a:rPr lang="en-US" sz="1000" dirty="0" err="1"/>
              <a:t>Gregersen</a:t>
            </a:r>
            <a:r>
              <a:rPr lang="en-US" sz="1000" dirty="0"/>
              <a:t>, Clayton M. Christensen, Harvard Business Press</a:t>
            </a:r>
          </a:p>
        </p:txBody>
      </p:sp>
    </p:spTree>
    <p:extLst>
      <p:ext uri="{BB962C8B-B14F-4D97-AF65-F5344CB8AC3E}">
        <p14:creationId xmlns:p14="http://schemas.microsoft.com/office/powerpoint/2010/main" val="3573019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I. Philosophy of ‘Open-ness’</a:t>
            </a:r>
            <a:endParaRPr lang="en-CA" altLang="en-US" dirty="0"/>
          </a:p>
        </p:txBody>
      </p:sp>
      <p:sp>
        <p:nvSpPr>
          <p:cNvPr id="23555" name="Rectangle 3"/>
          <p:cNvSpPr>
            <a:spLocks noGrp="1"/>
          </p:cNvSpPr>
          <p:nvPr>
            <p:ph idx="1"/>
          </p:nvPr>
        </p:nvSpPr>
        <p:spPr>
          <a:xfrm>
            <a:off x="833120" y="1690689"/>
            <a:ext cx="7682230" cy="4486274"/>
          </a:xfrm>
        </p:spPr>
        <p:txBody>
          <a:bodyPr/>
          <a:lstStyle/>
          <a:p>
            <a:r>
              <a:rPr lang="en-US" altLang="en-US" dirty="0"/>
              <a:t>Open as to people, </a:t>
            </a:r>
          </a:p>
          <a:p>
            <a:r>
              <a:rPr lang="en-US" altLang="en-US" dirty="0"/>
              <a:t>Open as to places, </a:t>
            </a:r>
          </a:p>
          <a:p>
            <a:r>
              <a:rPr lang="en-US" altLang="en-US" dirty="0"/>
              <a:t>Open as to methods, and, finally, </a:t>
            </a:r>
          </a:p>
          <a:p>
            <a:r>
              <a:rPr lang="en-US" altLang="en-US" dirty="0"/>
              <a:t>Open as to ideas</a:t>
            </a:r>
          </a:p>
        </p:txBody>
      </p:sp>
      <p:pic>
        <p:nvPicPr>
          <p:cNvPr id="7170" name="Picture 2" descr="Image result for Lord Crowther philosophy of openness">
            <a:extLst>
              <a:ext uri="{FF2B5EF4-FFF2-40B4-BE49-F238E27FC236}">
                <a16:creationId xmlns:a16="http://schemas.microsoft.com/office/drawing/2014/main" id="{A421A943-F27A-4561-A638-449D7828C1D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164"/>
          <a:stretch/>
        </p:blipFill>
        <p:spPr bwMode="auto">
          <a:xfrm>
            <a:off x="-1" y="4064001"/>
            <a:ext cx="6842091" cy="279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2AE842C-DC28-4223-B785-591A33999931}"/>
              </a:ext>
            </a:extLst>
          </p:cNvPr>
          <p:cNvSpPr/>
          <p:nvPr/>
        </p:nvSpPr>
        <p:spPr>
          <a:xfrm>
            <a:off x="7071361" y="4001294"/>
            <a:ext cx="1778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en-US" sz="2800" dirty="0">
              <a:solidFill>
                <a:srgbClr val="290088"/>
              </a:solidFill>
            </a:endParaRPr>
          </a:p>
          <a:p>
            <a:r>
              <a:rPr lang="en-US" altLang="en-US" sz="2800" dirty="0">
                <a:solidFill>
                  <a:srgbClr val="290088"/>
                </a:solidFill>
              </a:rPr>
              <a:t>Lord Crowther</a:t>
            </a:r>
          </a:p>
        </p:txBody>
      </p:sp>
    </p:spTree>
    <p:extLst>
      <p:ext uri="{BB962C8B-B14F-4D97-AF65-F5344CB8AC3E}">
        <p14:creationId xmlns:p14="http://schemas.microsoft.com/office/powerpoint/2010/main" val="829152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Inspire </a:t>
            </a:r>
            <a:r>
              <a:rPr lang="en-CA" dirty="0"/>
              <a:t>future leaders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43200" y="1825625"/>
            <a:ext cx="5772150" cy="4351338"/>
          </a:xfrm>
        </p:spPr>
        <p:txBody>
          <a:bodyPr/>
          <a:lstStyle/>
          <a:p>
            <a:r>
              <a:rPr lang="en-CA" b="1" dirty="0"/>
              <a:t>Sir John Daniel</a:t>
            </a:r>
          </a:p>
          <a:p>
            <a:pPr lvl="1"/>
            <a:r>
              <a:rPr lang="en-CA" dirty="0"/>
              <a:t>Enrolling in the courses of his own university and promoting technology integration</a:t>
            </a:r>
          </a:p>
          <a:p>
            <a:endParaRPr lang="en-CA" dirty="0"/>
          </a:p>
          <a:p>
            <a:r>
              <a:rPr lang="en-CA" b="1" dirty="0" err="1"/>
              <a:t>Mr</a:t>
            </a:r>
            <a:r>
              <a:rPr lang="en-CA" b="1" dirty="0"/>
              <a:t> Martin Bean</a:t>
            </a:r>
          </a:p>
          <a:p>
            <a:pPr lvl="1"/>
            <a:r>
              <a:rPr lang="en-CA" dirty="0" err="1"/>
              <a:t>FutureLearn</a:t>
            </a:r>
            <a:endParaRPr lang="en-CA" dirty="0"/>
          </a:p>
        </p:txBody>
      </p:sp>
      <p:pic>
        <p:nvPicPr>
          <p:cNvPr id="2050" name="Picture 2" descr="http://pcf8.oum.edu.my/page/conference/images/a1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4" t="5176" r="14815" b="9972"/>
          <a:stretch/>
        </p:blipFill>
        <p:spPr bwMode="auto">
          <a:xfrm>
            <a:off x="762000" y="1485900"/>
            <a:ext cx="1676400" cy="220980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pcf8.oum.edu.my/page/conference/images/a3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23" t="2925" r="23211" b="27651"/>
          <a:stretch/>
        </p:blipFill>
        <p:spPr bwMode="auto">
          <a:xfrm>
            <a:off x="762000" y="3863340"/>
            <a:ext cx="1676400" cy="220980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firstyear.futurelearn.com/img/fl-logo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9960" y="4506063"/>
            <a:ext cx="3467100" cy="1232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5857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224280" y="0"/>
            <a:ext cx="6858000" cy="6858000"/>
          </a:xfrm>
        </p:spPr>
        <p:txBody>
          <a:bodyPr anchor="ctr" anchorCtr="0">
            <a:normAutofit/>
          </a:bodyPr>
          <a:lstStyle/>
          <a:p>
            <a:r>
              <a:rPr lang="en-CA" sz="6600" i="1" dirty="0"/>
              <a:t>Are we  effective advocates for ODL?</a:t>
            </a:r>
          </a:p>
        </p:txBody>
      </p:sp>
    </p:spTree>
    <p:extLst>
      <p:ext uri="{BB962C8B-B14F-4D97-AF65-F5344CB8AC3E}">
        <p14:creationId xmlns:p14="http://schemas.microsoft.com/office/powerpoint/2010/main" val="1944569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II. People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3200" dirty="0"/>
              <a:t>Motivate and inspire staff: be empathetic</a:t>
            </a:r>
          </a:p>
          <a:p>
            <a:r>
              <a:rPr lang="en-CA" sz="3200" dirty="0"/>
              <a:t>Engage policy makers and stakeholders</a:t>
            </a:r>
          </a:p>
          <a:p>
            <a:r>
              <a:rPr lang="en-CA" sz="3200" dirty="0"/>
              <a:t>Proactively support women leaders</a:t>
            </a:r>
          </a:p>
          <a:p>
            <a:r>
              <a:rPr lang="en-CA" sz="3200" dirty="0"/>
              <a:t>Provide incentives</a:t>
            </a:r>
          </a:p>
        </p:txBody>
      </p:sp>
    </p:spTree>
    <p:extLst>
      <p:ext uri="{BB962C8B-B14F-4D97-AF65-F5344CB8AC3E}">
        <p14:creationId xmlns:p14="http://schemas.microsoft.com/office/powerpoint/2010/main" val="2975558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" y="86360"/>
            <a:ext cx="6664960" cy="666496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076960" y="86360"/>
            <a:ext cx="3332480" cy="3332480"/>
          </a:xfrm>
          <a:prstGeom prst="rect">
            <a:avLst/>
          </a:prstGeom>
          <a:solidFill>
            <a:srgbClr val="302566">
              <a:alpha val="90000"/>
            </a:srgb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+mj-lt"/>
              </a:rPr>
              <a:t>Leadership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409440" y="3418840"/>
            <a:ext cx="3332480" cy="3332480"/>
          </a:xfrm>
          <a:prstGeom prst="rect">
            <a:avLst/>
          </a:prstGeom>
          <a:solidFill>
            <a:srgbClr val="4679BD">
              <a:alpha val="89804"/>
            </a:srgb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+mj-lt"/>
              </a:rPr>
              <a:t>Best Practice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409440" y="86360"/>
            <a:ext cx="3332480" cy="3332480"/>
          </a:xfrm>
          <a:prstGeom prst="rect">
            <a:avLst/>
          </a:prstGeom>
          <a:solidFill>
            <a:srgbClr val="A81F40">
              <a:alpha val="90000"/>
            </a:srgb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+mj-lt"/>
              </a:rPr>
              <a:t>Quality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76960" y="3418840"/>
            <a:ext cx="3332480" cy="3332480"/>
          </a:xfrm>
          <a:prstGeom prst="rect">
            <a:avLst/>
          </a:prstGeom>
          <a:solidFill>
            <a:srgbClr val="0F836E">
              <a:alpha val="90000"/>
            </a:srgb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+mj-lt"/>
              </a:rPr>
              <a:t>ICTs</a:t>
            </a:r>
          </a:p>
        </p:txBody>
      </p:sp>
    </p:spTree>
    <p:extLst>
      <p:ext uri="{BB962C8B-B14F-4D97-AF65-F5344CB8AC3E}">
        <p14:creationId xmlns:p14="http://schemas.microsoft.com/office/powerpoint/2010/main" val="3377853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/>
              <a:t>Universitas</a:t>
            </a:r>
            <a:r>
              <a:rPr lang="en-CA" dirty="0"/>
              <a:t> Terbuka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7080" y="3174858"/>
            <a:ext cx="5272690" cy="2165503"/>
          </a:xfrm>
        </p:spPr>
        <p:txBody>
          <a:bodyPr/>
          <a:lstStyle/>
          <a:p>
            <a:r>
              <a:rPr lang="en-CA" dirty="0"/>
              <a:t>1995 internet came to Indonesia</a:t>
            </a:r>
          </a:p>
          <a:p>
            <a:r>
              <a:rPr lang="en-CA" dirty="0"/>
              <a:t>1997 online courses</a:t>
            </a:r>
          </a:p>
          <a:p>
            <a:r>
              <a:rPr lang="en-CA" dirty="0"/>
              <a:t>incentives</a:t>
            </a:r>
          </a:p>
        </p:txBody>
      </p:sp>
      <p:pic>
        <p:nvPicPr>
          <p:cNvPr id="14338" name="Picture 2" descr="Tian Belawati 0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56" r="11111"/>
          <a:stretch/>
        </p:blipFill>
        <p:spPr bwMode="auto">
          <a:xfrm>
            <a:off x="5911850" y="1822769"/>
            <a:ext cx="2819400" cy="338328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http://www.aam.webindonesia.web.id/wp-content/uploads/2013/07/Logo-U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789" y="237228"/>
            <a:ext cx="1922103" cy="2214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C21E01D-FFAC-490B-807A-EDF636548DAB}"/>
              </a:ext>
            </a:extLst>
          </p:cNvPr>
          <p:cNvSpPr/>
          <p:nvPr/>
        </p:nvSpPr>
        <p:spPr>
          <a:xfrm>
            <a:off x="6592570" y="5241608"/>
            <a:ext cx="22145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400" dirty="0"/>
              <a:t>Tian </a:t>
            </a:r>
            <a:r>
              <a:rPr lang="en-US" sz="2400" dirty="0" err="1"/>
              <a:t>Belawati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35450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 anchor="ctr" anchorCtr="0">
            <a:normAutofit/>
          </a:bodyPr>
          <a:lstStyle/>
          <a:p>
            <a:r>
              <a:rPr lang="en-US" sz="6600" i="1" dirty="0"/>
              <a:t>Do we cultivate Champions for Change?</a:t>
            </a:r>
            <a:endParaRPr lang="en-CA" sz="6600" i="1" dirty="0"/>
          </a:p>
        </p:txBody>
      </p:sp>
    </p:spTree>
    <p:extLst>
      <p:ext uri="{BB962C8B-B14F-4D97-AF65-F5344CB8AC3E}">
        <p14:creationId xmlns:p14="http://schemas.microsoft.com/office/powerpoint/2010/main" val="744178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III. Processes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policies and systems</a:t>
            </a:r>
          </a:p>
          <a:p>
            <a:r>
              <a:rPr lang="en-US" dirty="0"/>
              <a:t>Encourage discussion and debate</a:t>
            </a:r>
          </a:p>
          <a:p>
            <a:r>
              <a:rPr lang="en-US" dirty="0"/>
              <a:t>Targeted approach</a:t>
            </a:r>
          </a:p>
        </p:txBody>
      </p:sp>
      <p:pic>
        <p:nvPicPr>
          <p:cNvPr id="2056" name="Picture 8" descr="\\06-CLS-01\Users\DTremblay\Desktop\Min ed Pa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320" y="3093912"/>
            <a:ext cx="3357880" cy="3152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\\06-CLS-01\Users\DTremblay\Desktop\puzzle-hands POLICY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9041" y="2968784"/>
            <a:ext cx="2704959" cy="3124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470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The Open University of Japan</a:t>
            </a:r>
            <a:endParaRPr lang="en-CA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57600" y="3088639"/>
            <a:ext cx="4857750" cy="3088323"/>
          </a:xfrm>
        </p:spPr>
        <p:txBody>
          <a:bodyPr/>
          <a:lstStyle/>
          <a:p>
            <a:r>
              <a:rPr lang="en-CA" dirty="0"/>
              <a:t>One fourth of the students over 60</a:t>
            </a:r>
          </a:p>
          <a:p>
            <a:r>
              <a:rPr lang="en-CA" dirty="0"/>
              <a:t>Declining government support</a:t>
            </a:r>
          </a:p>
          <a:p>
            <a:r>
              <a:rPr lang="en-CA" dirty="0"/>
              <a:t>Cater to the Third Age</a:t>
            </a:r>
          </a:p>
        </p:txBody>
      </p:sp>
      <p:pic>
        <p:nvPicPr>
          <p:cNvPr id="15364" name="Picture 4" descr="https://upload.wikimedia.org/wikipedia/commons/thumb/5/5b/OUJ_logo.png/300px-OUJ_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419" y="1458804"/>
            <a:ext cx="3506931" cy="1028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379173" y="5594270"/>
            <a:ext cx="22145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Yoichi Okabe</a:t>
            </a:r>
          </a:p>
        </p:txBody>
      </p:sp>
      <p:pic>
        <p:nvPicPr>
          <p:cNvPr id="8194" name="Picture 2" descr="Image result for Yoichi Okabe">
            <a:extLst>
              <a:ext uri="{FF2B5EF4-FFF2-40B4-BE49-F238E27FC236}">
                <a16:creationId xmlns:a16="http://schemas.microsoft.com/office/drawing/2014/main" id="{9C0B7F1B-FDA9-455E-B9D1-34BD97A70F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56"/>
          <a:stretch/>
        </p:blipFill>
        <p:spPr bwMode="auto">
          <a:xfrm>
            <a:off x="475218" y="1690689"/>
            <a:ext cx="2701306" cy="3825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9013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 anchor="ctr" anchorCtr="0">
            <a:normAutofit/>
          </a:bodyPr>
          <a:lstStyle/>
          <a:p>
            <a:r>
              <a:rPr lang="en-US" sz="6600" i="1" dirty="0"/>
              <a:t>Are we evolving to </a:t>
            </a:r>
            <a:br>
              <a:rPr lang="en-US" sz="6600" i="1" dirty="0"/>
            </a:br>
            <a:r>
              <a:rPr lang="en-US" sz="6600" i="1" dirty="0"/>
              <a:t>remain relevant to the needs of stakeholders?</a:t>
            </a:r>
            <a:endParaRPr lang="en-CA" sz="6600" i="1" dirty="0"/>
          </a:p>
        </p:txBody>
      </p:sp>
    </p:spTree>
    <p:extLst>
      <p:ext uri="{BB962C8B-B14F-4D97-AF65-F5344CB8AC3E}">
        <p14:creationId xmlns:p14="http://schemas.microsoft.com/office/powerpoint/2010/main" val="2921776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P:\1_Projects\9_Other\25th Anniversary COL Prezi\5 In Perspective ie Stories\L3F\L3F Col in actio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649700" y="-9372600"/>
            <a:ext cx="6858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P:\1_Projects\9_Other\25th Anniversary COL Prezi\5 In Perspective ie Stories\Healthy Communities\Malawi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" t="9495" r="-869" b="1318"/>
          <a:stretch/>
        </p:blipFill>
        <p:spPr bwMode="auto">
          <a:xfrm>
            <a:off x="0" y="0"/>
            <a:ext cx="6004572" cy="3578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P:\1_Projects\9_Other\25th Anniversary COL Prezi\5 In Perspective ie Stories\Healthy Communities\St.Lucia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91" t="8748" b="29798"/>
          <a:stretch/>
        </p:blipFill>
        <p:spPr bwMode="auto">
          <a:xfrm>
            <a:off x="-1" y="3574576"/>
            <a:ext cx="6173971" cy="3283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P:\1_Projects\9_Other\25th Anniversary COL Prezi\5 In Perspective ie Stories\L3F\DSC_0211_cropped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60" t="4139" b="1534"/>
          <a:stretch/>
        </p:blipFill>
        <p:spPr bwMode="auto">
          <a:xfrm>
            <a:off x="4038855" y="0"/>
            <a:ext cx="510514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ound Diagonal Corner Rectangle 22"/>
          <p:cNvSpPr/>
          <p:nvPr/>
        </p:nvSpPr>
        <p:spPr>
          <a:xfrm>
            <a:off x="1371600" y="2279087"/>
            <a:ext cx="6400800" cy="2299827"/>
          </a:xfrm>
          <a:prstGeom prst="round2Diag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dirty="0">
                <a:solidFill>
                  <a:srgbClr val="290088"/>
                </a:solidFill>
                <a:latin typeface="+mj-lt"/>
              </a:rPr>
              <a:t>Thank You</a:t>
            </a:r>
          </a:p>
          <a:p>
            <a:pPr algn="ctr"/>
            <a:r>
              <a:rPr lang="en-US" sz="5400" dirty="0">
                <a:solidFill>
                  <a:srgbClr val="290088"/>
                </a:solidFill>
                <a:latin typeface="+mj-lt"/>
              </a:rPr>
              <a:t>www.col.org</a:t>
            </a:r>
          </a:p>
        </p:txBody>
      </p:sp>
    </p:spTree>
    <p:extLst>
      <p:ext uri="{BB962C8B-B14F-4D97-AF65-F5344CB8AC3E}">
        <p14:creationId xmlns:p14="http://schemas.microsoft.com/office/powerpoint/2010/main" val="2589603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84250" y="19687"/>
            <a:ext cx="7886700" cy="1096746"/>
          </a:xfrm>
        </p:spPr>
        <p:txBody>
          <a:bodyPr/>
          <a:lstStyle/>
          <a:p>
            <a:pPr algn="r"/>
            <a:r>
              <a:rPr lang="en-GB" dirty="0"/>
              <a:t>Leadership– Challenges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B388FD2-ECE0-489D-B49D-18A712F30E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320" y="764280"/>
            <a:ext cx="7782560" cy="3720784"/>
          </a:xfrm>
        </p:spPr>
        <p:txBody>
          <a:bodyPr>
            <a:normAutofit/>
          </a:bodyPr>
          <a:lstStyle/>
          <a:p>
            <a:r>
              <a:rPr lang="en-US" sz="3200" dirty="0"/>
              <a:t>Autonomy</a:t>
            </a:r>
          </a:p>
          <a:p>
            <a:r>
              <a:rPr lang="en-US" sz="3200" dirty="0"/>
              <a:t>Policy</a:t>
            </a:r>
          </a:p>
          <a:p>
            <a:r>
              <a:rPr lang="en-US" sz="3200" dirty="0"/>
              <a:t>Funding </a:t>
            </a:r>
          </a:p>
          <a:p>
            <a:r>
              <a:rPr lang="en-US" sz="3200" dirty="0"/>
              <a:t>Resistance to Change</a:t>
            </a:r>
          </a:p>
          <a:p>
            <a:r>
              <a:rPr lang="en-US" sz="3200" dirty="0"/>
              <a:t>Competition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03"/>
          <a:stretch/>
        </p:blipFill>
        <p:spPr>
          <a:xfrm>
            <a:off x="6124864" y="1116432"/>
            <a:ext cx="3019136" cy="503975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04" r="15217"/>
          <a:stretch/>
        </p:blipFill>
        <p:spPr>
          <a:xfrm>
            <a:off x="0" y="3842984"/>
            <a:ext cx="3412936" cy="231322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18" t="862" r="5000" b="7377"/>
          <a:stretch/>
        </p:blipFill>
        <p:spPr>
          <a:xfrm>
            <a:off x="3369578" y="3842984"/>
            <a:ext cx="2755286" cy="2313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134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Recommendations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Gather and share evidence on student outcomes, employment outcomes, </a:t>
            </a:r>
          </a:p>
          <a:p>
            <a:r>
              <a:rPr lang="en-US" dirty="0"/>
              <a:t>Seek corporate sector endorsement</a:t>
            </a:r>
          </a:p>
          <a:p>
            <a:r>
              <a:rPr lang="en-US" dirty="0"/>
              <a:t>Remain agile and relevant by learning from other institutions</a:t>
            </a:r>
          </a:p>
          <a:p>
            <a:r>
              <a:rPr lang="en-US" dirty="0"/>
              <a:t>Manage change and overcome resistance by sharing continuous messages re the compelling reasons for the change</a:t>
            </a:r>
          </a:p>
        </p:txBody>
      </p:sp>
    </p:spTree>
    <p:extLst>
      <p:ext uri="{BB962C8B-B14F-4D97-AF65-F5344CB8AC3E}">
        <p14:creationId xmlns:p14="http://schemas.microsoft.com/office/powerpoint/2010/main" val="2794335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ight Arrow 10">
            <a:extLst>
              <a:ext uri="{FF2B5EF4-FFF2-40B4-BE49-F238E27FC236}">
                <a16:creationId xmlns:a16="http://schemas.microsoft.com/office/drawing/2014/main" id="{89BF4342-ED2C-4C3F-84CF-B904A57CEB42}"/>
              </a:ext>
            </a:extLst>
          </p:cNvPr>
          <p:cNvSpPr/>
          <p:nvPr/>
        </p:nvSpPr>
        <p:spPr>
          <a:xfrm>
            <a:off x="6958458" y="4767608"/>
            <a:ext cx="1556891" cy="846087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B3AA7E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90000"/>
              <a:tint val="55000"/>
              <a:hueOff val="0"/>
              <a:satOff val="0"/>
              <a:lumOff val="0"/>
              <a:alphaOff val="0"/>
            </a:schemeClr>
          </a:fillRef>
          <a:effectRef idx="0">
            <a:schemeClr val="accent5">
              <a:alpha val="90000"/>
              <a:tint val="55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4D7279-602E-48F0-82E6-458EF1DA0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Plan</a:t>
            </a:r>
            <a:endParaRPr lang="en-CA" sz="5400" dirty="0"/>
          </a:p>
        </p:txBody>
      </p:sp>
      <p:sp>
        <p:nvSpPr>
          <p:cNvPr id="6" name="Right Arrow 4">
            <a:extLst>
              <a:ext uri="{FF2B5EF4-FFF2-40B4-BE49-F238E27FC236}">
                <a16:creationId xmlns:a16="http://schemas.microsoft.com/office/drawing/2014/main" id="{A3698F1E-709D-464F-B009-2737C9B82649}"/>
              </a:ext>
            </a:extLst>
          </p:cNvPr>
          <p:cNvSpPr/>
          <p:nvPr/>
        </p:nvSpPr>
        <p:spPr>
          <a:xfrm>
            <a:off x="6958459" y="1782129"/>
            <a:ext cx="1556891" cy="846087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B3AA7E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90000"/>
              <a:tint val="55000"/>
              <a:hueOff val="0"/>
              <a:satOff val="0"/>
              <a:lumOff val="0"/>
              <a:alphaOff val="0"/>
            </a:schemeClr>
          </a:fillRef>
          <a:effectRef idx="0">
            <a:schemeClr val="accent5">
              <a:alpha val="90000"/>
              <a:tint val="55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1419D31B-D8A9-4271-8890-31948C6DB0E7}"/>
              </a:ext>
            </a:extLst>
          </p:cNvPr>
          <p:cNvSpPr/>
          <p:nvPr/>
        </p:nvSpPr>
        <p:spPr>
          <a:xfrm>
            <a:off x="862992" y="1771969"/>
            <a:ext cx="6816546" cy="846087"/>
          </a:xfrm>
          <a:custGeom>
            <a:avLst/>
            <a:gdLst>
              <a:gd name="connsiteX0" fmla="*/ 0 w 6816546"/>
              <a:gd name="connsiteY0" fmla="*/ 141017 h 846087"/>
              <a:gd name="connsiteX1" fmla="*/ 141017 w 6816546"/>
              <a:gd name="connsiteY1" fmla="*/ 0 h 846087"/>
              <a:gd name="connsiteX2" fmla="*/ 6675529 w 6816546"/>
              <a:gd name="connsiteY2" fmla="*/ 0 h 846087"/>
              <a:gd name="connsiteX3" fmla="*/ 6816546 w 6816546"/>
              <a:gd name="connsiteY3" fmla="*/ 141017 h 846087"/>
              <a:gd name="connsiteX4" fmla="*/ 6816546 w 6816546"/>
              <a:gd name="connsiteY4" fmla="*/ 705070 h 846087"/>
              <a:gd name="connsiteX5" fmla="*/ 6675529 w 6816546"/>
              <a:gd name="connsiteY5" fmla="*/ 846087 h 846087"/>
              <a:gd name="connsiteX6" fmla="*/ 141017 w 6816546"/>
              <a:gd name="connsiteY6" fmla="*/ 846087 h 846087"/>
              <a:gd name="connsiteX7" fmla="*/ 0 w 6816546"/>
              <a:gd name="connsiteY7" fmla="*/ 705070 h 846087"/>
              <a:gd name="connsiteX8" fmla="*/ 0 w 6816546"/>
              <a:gd name="connsiteY8" fmla="*/ 141017 h 8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16546" h="846087">
                <a:moveTo>
                  <a:pt x="0" y="141017"/>
                </a:moveTo>
                <a:cubicBezTo>
                  <a:pt x="0" y="63135"/>
                  <a:pt x="63135" y="0"/>
                  <a:pt x="141017" y="0"/>
                </a:cubicBezTo>
                <a:lnTo>
                  <a:pt x="6675529" y="0"/>
                </a:lnTo>
                <a:cubicBezTo>
                  <a:pt x="6753411" y="0"/>
                  <a:pt x="6816546" y="63135"/>
                  <a:pt x="6816546" y="141017"/>
                </a:cubicBezTo>
                <a:lnTo>
                  <a:pt x="6816546" y="705070"/>
                </a:lnTo>
                <a:cubicBezTo>
                  <a:pt x="6816546" y="782952"/>
                  <a:pt x="6753411" y="846087"/>
                  <a:pt x="6675529" y="846087"/>
                </a:cubicBezTo>
                <a:lnTo>
                  <a:pt x="141017" y="846087"/>
                </a:lnTo>
                <a:cubicBezTo>
                  <a:pt x="63135" y="846087"/>
                  <a:pt x="0" y="782952"/>
                  <a:pt x="0" y="705070"/>
                </a:cubicBezTo>
                <a:lnTo>
                  <a:pt x="0" y="141017"/>
                </a:lnTo>
                <a:close/>
              </a:path>
            </a:pathLst>
          </a:custGeom>
          <a:solidFill>
            <a:srgbClr val="290088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shade val="5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3223" tIns="102263" rIns="163223" bIns="102263" numCol="1" spcCol="1270" anchor="ctr" anchorCtr="0">
            <a:noAutofit/>
          </a:bodyPr>
          <a:lstStyle/>
          <a:p>
            <a:pPr lvl="0" algn="ctr" defTabSz="14224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200" b="0" i="0" kern="1200" dirty="0">
                <a:solidFill>
                  <a:schemeClr val="bg1"/>
                </a:solidFill>
                <a:latin typeface="+mn-lt"/>
              </a:rPr>
              <a:t>ODL as disruption</a:t>
            </a:r>
          </a:p>
        </p:txBody>
      </p:sp>
      <p:sp>
        <p:nvSpPr>
          <p:cNvPr id="10" name="Right Arrow 8">
            <a:extLst>
              <a:ext uri="{FF2B5EF4-FFF2-40B4-BE49-F238E27FC236}">
                <a16:creationId xmlns:a16="http://schemas.microsoft.com/office/drawing/2014/main" id="{02CE5770-B968-4508-B100-88E02EE3C372}"/>
              </a:ext>
            </a:extLst>
          </p:cNvPr>
          <p:cNvSpPr/>
          <p:nvPr/>
        </p:nvSpPr>
        <p:spPr>
          <a:xfrm>
            <a:off x="6958459" y="2769763"/>
            <a:ext cx="1556891" cy="846087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B3AA7E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90000"/>
              <a:tint val="55000"/>
              <a:hueOff val="0"/>
              <a:satOff val="0"/>
              <a:lumOff val="0"/>
              <a:alphaOff val="0"/>
            </a:schemeClr>
          </a:fillRef>
          <a:effectRef idx="0">
            <a:schemeClr val="accent5">
              <a:alpha val="90000"/>
              <a:tint val="55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id="{1DF75ECA-F26F-4241-A0E5-469E05835982}"/>
              </a:ext>
            </a:extLst>
          </p:cNvPr>
          <p:cNvSpPr/>
          <p:nvPr/>
        </p:nvSpPr>
        <p:spPr>
          <a:xfrm>
            <a:off x="862992" y="2769763"/>
            <a:ext cx="6816546" cy="846087"/>
          </a:xfrm>
          <a:custGeom>
            <a:avLst/>
            <a:gdLst>
              <a:gd name="connsiteX0" fmla="*/ 0 w 6816546"/>
              <a:gd name="connsiteY0" fmla="*/ 141017 h 846087"/>
              <a:gd name="connsiteX1" fmla="*/ 141017 w 6816546"/>
              <a:gd name="connsiteY1" fmla="*/ 0 h 846087"/>
              <a:gd name="connsiteX2" fmla="*/ 6675529 w 6816546"/>
              <a:gd name="connsiteY2" fmla="*/ 0 h 846087"/>
              <a:gd name="connsiteX3" fmla="*/ 6816546 w 6816546"/>
              <a:gd name="connsiteY3" fmla="*/ 141017 h 846087"/>
              <a:gd name="connsiteX4" fmla="*/ 6816546 w 6816546"/>
              <a:gd name="connsiteY4" fmla="*/ 705070 h 846087"/>
              <a:gd name="connsiteX5" fmla="*/ 6675529 w 6816546"/>
              <a:gd name="connsiteY5" fmla="*/ 846087 h 846087"/>
              <a:gd name="connsiteX6" fmla="*/ 141017 w 6816546"/>
              <a:gd name="connsiteY6" fmla="*/ 846087 h 846087"/>
              <a:gd name="connsiteX7" fmla="*/ 0 w 6816546"/>
              <a:gd name="connsiteY7" fmla="*/ 705070 h 846087"/>
              <a:gd name="connsiteX8" fmla="*/ 0 w 6816546"/>
              <a:gd name="connsiteY8" fmla="*/ 141017 h 8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16546" h="846087">
                <a:moveTo>
                  <a:pt x="0" y="141017"/>
                </a:moveTo>
                <a:cubicBezTo>
                  <a:pt x="0" y="63135"/>
                  <a:pt x="63135" y="0"/>
                  <a:pt x="141017" y="0"/>
                </a:cubicBezTo>
                <a:lnTo>
                  <a:pt x="6675529" y="0"/>
                </a:lnTo>
                <a:cubicBezTo>
                  <a:pt x="6753411" y="0"/>
                  <a:pt x="6816546" y="63135"/>
                  <a:pt x="6816546" y="141017"/>
                </a:cubicBezTo>
                <a:lnTo>
                  <a:pt x="6816546" y="705070"/>
                </a:lnTo>
                <a:cubicBezTo>
                  <a:pt x="6816546" y="782952"/>
                  <a:pt x="6753411" y="846087"/>
                  <a:pt x="6675529" y="846087"/>
                </a:cubicBezTo>
                <a:lnTo>
                  <a:pt x="141017" y="846087"/>
                </a:lnTo>
                <a:cubicBezTo>
                  <a:pt x="63135" y="846087"/>
                  <a:pt x="0" y="782952"/>
                  <a:pt x="0" y="705070"/>
                </a:cubicBezTo>
                <a:lnTo>
                  <a:pt x="0" y="141017"/>
                </a:lnTo>
                <a:close/>
              </a:path>
            </a:pathLst>
          </a:custGeom>
          <a:solidFill>
            <a:srgbClr val="290088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shade val="50000"/>
              <a:hueOff val="-207005"/>
              <a:satOff val="-24435"/>
              <a:lumOff val="38954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3223" tIns="102263" rIns="163223" bIns="102263" numCol="1" spcCol="1270" anchor="ctr" anchorCtr="0">
            <a:noAutofit/>
          </a:bodyPr>
          <a:lstStyle/>
          <a:p>
            <a:pPr lvl="0" algn="ctr" defTabSz="14224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200" b="0" i="0" kern="1200" dirty="0">
                <a:solidFill>
                  <a:schemeClr val="bg1"/>
                </a:solidFill>
                <a:latin typeface="+mn-lt"/>
              </a:rPr>
              <a:t>What type of leadership do we need?</a:t>
            </a:r>
          </a:p>
        </p:txBody>
      </p:sp>
      <p:sp>
        <p:nvSpPr>
          <p:cNvPr id="12" name="Right Arrow 10">
            <a:extLst>
              <a:ext uri="{FF2B5EF4-FFF2-40B4-BE49-F238E27FC236}">
                <a16:creationId xmlns:a16="http://schemas.microsoft.com/office/drawing/2014/main" id="{3428B36B-0AE9-4D43-BEFE-107A97235539}"/>
              </a:ext>
            </a:extLst>
          </p:cNvPr>
          <p:cNvSpPr/>
          <p:nvPr/>
        </p:nvSpPr>
        <p:spPr>
          <a:xfrm>
            <a:off x="6958459" y="3781739"/>
            <a:ext cx="1556891" cy="846087"/>
          </a:xfrm>
          <a:prstGeom prst="rightArrow">
            <a:avLst>
              <a:gd name="adj1" fmla="val 75000"/>
              <a:gd name="adj2" fmla="val 50000"/>
            </a:avLst>
          </a:prstGeom>
          <a:solidFill>
            <a:srgbClr val="B3AA7E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alpha val="90000"/>
              <a:tint val="55000"/>
              <a:hueOff val="0"/>
              <a:satOff val="0"/>
              <a:lumOff val="0"/>
              <a:alphaOff val="0"/>
            </a:schemeClr>
          </a:fillRef>
          <a:effectRef idx="0">
            <a:schemeClr val="accent5">
              <a:alpha val="90000"/>
              <a:tint val="55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Freeform 11">
            <a:extLst>
              <a:ext uri="{FF2B5EF4-FFF2-40B4-BE49-F238E27FC236}">
                <a16:creationId xmlns:a16="http://schemas.microsoft.com/office/drawing/2014/main" id="{AE258F2A-FF25-4BB6-8EA2-06BE4D15BE48}"/>
              </a:ext>
            </a:extLst>
          </p:cNvPr>
          <p:cNvSpPr/>
          <p:nvPr/>
        </p:nvSpPr>
        <p:spPr>
          <a:xfrm>
            <a:off x="862992" y="3771579"/>
            <a:ext cx="6816546" cy="846087"/>
          </a:xfrm>
          <a:custGeom>
            <a:avLst/>
            <a:gdLst>
              <a:gd name="connsiteX0" fmla="*/ 0 w 6816546"/>
              <a:gd name="connsiteY0" fmla="*/ 141017 h 846087"/>
              <a:gd name="connsiteX1" fmla="*/ 141017 w 6816546"/>
              <a:gd name="connsiteY1" fmla="*/ 0 h 846087"/>
              <a:gd name="connsiteX2" fmla="*/ 6675529 w 6816546"/>
              <a:gd name="connsiteY2" fmla="*/ 0 h 846087"/>
              <a:gd name="connsiteX3" fmla="*/ 6816546 w 6816546"/>
              <a:gd name="connsiteY3" fmla="*/ 141017 h 846087"/>
              <a:gd name="connsiteX4" fmla="*/ 6816546 w 6816546"/>
              <a:gd name="connsiteY4" fmla="*/ 705070 h 846087"/>
              <a:gd name="connsiteX5" fmla="*/ 6675529 w 6816546"/>
              <a:gd name="connsiteY5" fmla="*/ 846087 h 846087"/>
              <a:gd name="connsiteX6" fmla="*/ 141017 w 6816546"/>
              <a:gd name="connsiteY6" fmla="*/ 846087 h 846087"/>
              <a:gd name="connsiteX7" fmla="*/ 0 w 6816546"/>
              <a:gd name="connsiteY7" fmla="*/ 705070 h 846087"/>
              <a:gd name="connsiteX8" fmla="*/ 0 w 6816546"/>
              <a:gd name="connsiteY8" fmla="*/ 141017 h 84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16546" h="846087">
                <a:moveTo>
                  <a:pt x="0" y="141017"/>
                </a:moveTo>
                <a:cubicBezTo>
                  <a:pt x="0" y="63135"/>
                  <a:pt x="63135" y="0"/>
                  <a:pt x="141017" y="0"/>
                </a:cubicBezTo>
                <a:lnTo>
                  <a:pt x="6675529" y="0"/>
                </a:lnTo>
                <a:cubicBezTo>
                  <a:pt x="6753411" y="0"/>
                  <a:pt x="6816546" y="63135"/>
                  <a:pt x="6816546" y="141017"/>
                </a:cubicBezTo>
                <a:lnTo>
                  <a:pt x="6816546" y="705070"/>
                </a:lnTo>
                <a:cubicBezTo>
                  <a:pt x="6816546" y="782952"/>
                  <a:pt x="6753411" y="846087"/>
                  <a:pt x="6675529" y="846087"/>
                </a:cubicBezTo>
                <a:lnTo>
                  <a:pt x="141017" y="846087"/>
                </a:lnTo>
                <a:cubicBezTo>
                  <a:pt x="63135" y="846087"/>
                  <a:pt x="0" y="782952"/>
                  <a:pt x="0" y="705070"/>
                </a:cubicBezTo>
                <a:lnTo>
                  <a:pt x="0" y="141017"/>
                </a:lnTo>
                <a:close/>
              </a:path>
            </a:pathLst>
          </a:custGeom>
          <a:solidFill>
            <a:srgbClr val="290088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shade val="50000"/>
              <a:hueOff val="-207005"/>
              <a:satOff val="-24435"/>
              <a:lumOff val="38954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3223" tIns="102263" rIns="163223" bIns="102263" numCol="1" spcCol="1270" anchor="ctr" anchorCtr="0">
            <a:noAutofit/>
          </a:bodyPr>
          <a:lstStyle/>
          <a:p>
            <a:pPr lvl="0" algn="ctr" defTabSz="1422400">
              <a:lnSpc>
                <a:spcPct val="90000"/>
              </a:lnSpc>
              <a:spcAft>
                <a:spcPct val="35000"/>
              </a:spcAft>
            </a:pPr>
            <a:r>
              <a:rPr lang="en-US" sz="3200" dirty="0">
                <a:solidFill>
                  <a:schemeClr val="bg1"/>
                </a:solidFill>
              </a:rPr>
              <a:t>Leadership and innovation</a:t>
            </a: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3F37655D-E6DB-4989-BEC9-81F361A76409}"/>
              </a:ext>
            </a:extLst>
          </p:cNvPr>
          <p:cNvSpPr/>
          <p:nvPr/>
        </p:nvSpPr>
        <p:spPr>
          <a:xfrm>
            <a:off x="863068" y="4775498"/>
            <a:ext cx="6816470" cy="830308"/>
          </a:xfrm>
          <a:custGeom>
            <a:avLst/>
            <a:gdLst>
              <a:gd name="connsiteX0" fmla="*/ 0 w 6903622"/>
              <a:gd name="connsiteY0" fmla="*/ 138387 h 830308"/>
              <a:gd name="connsiteX1" fmla="*/ 138387 w 6903622"/>
              <a:gd name="connsiteY1" fmla="*/ 0 h 830308"/>
              <a:gd name="connsiteX2" fmla="*/ 6765235 w 6903622"/>
              <a:gd name="connsiteY2" fmla="*/ 0 h 830308"/>
              <a:gd name="connsiteX3" fmla="*/ 6903622 w 6903622"/>
              <a:gd name="connsiteY3" fmla="*/ 138387 h 830308"/>
              <a:gd name="connsiteX4" fmla="*/ 6903622 w 6903622"/>
              <a:gd name="connsiteY4" fmla="*/ 691921 h 830308"/>
              <a:gd name="connsiteX5" fmla="*/ 6765235 w 6903622"/>
              <a:gd name="connsiteY5" fmla="*/ 830308 h 830308"/>
              <a:gd name="connsiteX6" fmla="*/ 138387 w 6903622"/>
              <a:gd name="connsiteY6" fmla="*/ 830308 h 830308"/>
              <a:gd name="connsiteX7" fmla="*/ 0 w 6903622"/>
              <a:gd name="connsiteY7" fmla="*/ 691921 h 830308"/>
              <a:gd name="connsiteX8" fmla="*/ 0 w 6903622"/>
              <a:gd name="connsiteY8" fmla="*/ 138387 h 830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903622" h="830308">
                <a:moveTo>
                  <a:pt x="0" y="138387"/>
                </a:moveTo>
                <a:cubicBezTo>
                  <a:pt x="0" y="61958"/>
                  <a:pt x="61958" y="0"/>
                  <a:pt x="138387" y="0"/>
                </a:cubicBezTo>
                <a:lnTo>
                  <a:pt x="6765235" y="0"/>
                </a:lnTo>
                <a:cubicBezTo>
                  <a:pt x="6841664" y="0"/>
                  <a:pt x="6903622" y="61958"/>
                  <a:pt x="6903622" y="138387"/>
                </a:cubicBezTo>
                <a:lnTo>
                  <a:pt x="6903622" y="691921"/>
                </a:lnTo>
                <a:cubicBezTo>
                  <a:pt x="6903622" y="768350"/>
                  <a:pt x="6841664" y="830308"/>
                  <a:pt x="6765235" y="830308"/>
                </a:cubicBezTo>
                <a:lnTo>
                  <a:pt x="138387" y="830308"/>
                </a:lnTo>
                <a:cubicBezTo>
                  <a:pt x="61958" y="830308"/>
                  <a:pt x="0" y="768350"/>
                  <a:pt x="0" y="691921"/>
                </a:cubicBezTo>
                <a:lnTo>
                  <a:pt x="0" y="138387"/>
                </a:lnTo>
                <a:close/>
              </a:path>
            </a:pathLst>
          </a:custGeom>
          <a:solidFill>
            <a:srgbClr val="290088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shade val="50000"/>
              <a:hueOff val="-103503"/>
              <a:satOff val="-12218"/>
              <a:lumOff val="19477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2452" tIns="101492" rIns="162452" bIns="101492" numCol="1" spcCol="1270" anchor="ctr" anchorCtr="0">
            <a:noAutofit/>
          </a:bodyPr>
          <a:lstStyle/>
          <a:p>
            <a:pPr lvl="0" algn="ctr" defTabSz="14224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200" b="0" i="0" kern="1200" dirty="0">
                <a:solidFill>
                  <a:schemeClr val="bg1"/>
                </a:solidFill>
                <a:latin typeface="+mn-lt"/>
              </a:rPr>
              <a:t>Way forward</a:t>
            </a:r>
          </a:p>
        </p:txBody>
      </p:sp>
    </p:spTree>
    <p:extLst>
      <p:ext uri="{BB962C8B-B14F-4D97-AF65-F5344CB8AC3E}">
        <p14:creationId xmlns:p14="http://schemas.microsoft.com/office/powerpoint/2010/main" val="69135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ODL as disruption</a:t>
            </a:r>
          </a:p>
        </p:txBody>
      </p:sp>
    </p:spTree>
    <p:extLst>
      <p:ext uri="{BB962C8B-B14F-4D97-AF65-F5344CB8AC3E}">
        <p14:creationId xmlns:p14="http://schemas.microsoft.com/office/powerpoint/2010/main" val="525444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/>
              <a:t>Disruptive Innovation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4000" dirty="0"/>
              <a:t>‘…</a:t>
            </a:r>
            <a:r>
              <a:rPr lang="en-US" sz="4000" i="1" dirty="0"/>
              <a:t>describes a process by which a product or service takes root initially in simple applications at the bottom of a market and then relentlessly moves up market, eventually displacing established competitors.’ </a:t>
            </a:r>
            <a:br>
              <a:rPr lang="en-US" sz="4000" i="1" dirty="0"/>
            </a:br>
            <a:r>
              <a:rPr lang="en-US" sz="4000" i="1" dirty="0"/>
              <a:t>               </a:t>
            </a:r>
          </a:p>
          <a:p>
            <a:pPr marL="0" indent="0" algn="r">
              <a:buNone/>
            </a:pPr>
            <a:r>
              <a:rPr lang="en-US" sz="3200" dirty="0"/>
              <a:t>C. Christensen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5291" y="6408665"/>
            <a:ext cx="8991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50" dirty="0"/>
              <a:t>Source: </a:t>
            </a:r>
            <a:r>
              <a:rPr lang="en-CA" sz="1050" dirty="0">
                <a:hlinkClick r:id="rId3"/>
              </a:rPr>
              <a:t>http://www.claytonchristensen.com/key-concepts/</a:t>
            </a:r>
            <a:endParaRPr lang="en-CA" sz="1050" dirty="0"/>
          </a:p>
        </p:txBody>
      </p:sp>
    </p:spTree>
    <p:extLst>
      <p:ext uri="{BB962C8B-B14F-4D97-AF65-F5344CB8AC3E}">
        <p14:creationId xmlns:p14="http://schemas.microsoft.com/office/powerpoint/2010/main" val="512806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3BC5F53AA6BE840B5B0F6969AE13AAE" ma:contentTypeVersion="17" ma:contentTypeDescription="Create a new document." ma:contentTypeScope="" ma:versionID="f98925b8616c1a3a515f7895054abc78">
  <xsd:schema xmlns:xsd="http://www.w3.org/2001/XMLSchema" xmlns:xs="http://www.w3.org/2001/XMLSchema" xmlns:p="http://schemas.microsoft.com/office/2006/metadata/properties" xmlns:ns2="1d6b7383-7e41-4726-b05f-ac2dc8786e4c" xmlns:ns3="d7f63a0c-3387-4091-80af-370ec6ca6610" targetNamespace="http://schemas.microsoft.com/office/2006/metadata/properties" ma:root="true" ma:fieldsID="18fbf90e11f19b72c1ef383259601fc6" ns2:_="" ns3:_="">
    <xsd:import namespace="1d6b7383-7e41-4726-b05f-ac2dc8786e4c"/>
    <xsd:import namespace="d7f63a0c-3387-4091-80af-370ec6ca6610"/>
    <xsd:element name="properties">
      <xsd:complexType>
        <xsd:sequence>
          <xsd:element name="documentManagement">
            <xsd:complexType>
              <xsd:all>
                <xsd:element ref="ns2:Publication_x0020_Date" minOccurs="0"/>
                <xsd:element ref="ns2:Description0" minOccurs="0"/>
                <xsd:element ref="ns3:_dlc_DocId" minOccurs="0"/>
                <xsd:element ref="ns3:_dlc_DocIdUrl" minOccurs="0"/>
                <xsd:element ref="ns3:_dlc_DocIdPersistId" minOccurs="0"/>
                <xsd:element ref="ns2:j061b942e8404477ac9ae56dc8b11adb" minOccurs="0"/>
                <xsd:element ref="ns3:TaxCatchAll" minOccurs="0"/>
                <xsd:element ref="ns2:p7fe822c9a9c4ba1ae51a7ea575e159e" minOccurs="0"/>
                <xsd:element ref="ns2:j52d155617da4b95ac94b868caa32acc" minOccurs="0"/>
                <xsd:element ref="ns2:c1a183c9053e414f86275b227599bec0" minOccurs="0"/>
                <xsd:element ref="ns3:TaxKeywordTaxHTFiel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6b7383-7e41-4726-b05f-ac2dc8786e4c" elementFormDefault="qualified">
    <xsd:import namespace="http://schemas.microsoft.com/office/2006/documentManagement/types"/>
    <xsd:import namespace="http://schemas.microsoft.com/office/infopath/2007/PartnerControls"/>
    <xsd:element name="Publication_x0020_Date" ma:index="2" nillable="true" ma:displayName="Publication Date" ma:default="[today]" ma:format="DateOnly" ma:internalName="Publication_x0020_Date">
      <xsd:simpleType>
        <xsd:restriction base="dms:DateTime"/>
      </xsd:simpleType>
    </xsd:element>
    <xsd:element name="Description0" ma:index="8" nillable="true" ma:displayName="Description" ma:internalName="Description0">
      <xsd:simpleType>
        <xsd:restriction base="dms:Note">
          <xsd:maxLength value="255"/>
        </xsd:restriction>
      </xsd:simpleType>
    </xsd:element>
    <xsd:element name="j061b942e8404477ac9ae56dc8b11adb" ma:index="14" nillable="true" ma:taxonomy="true" ma:internalName="j061b942e8404477ac9ae56dc8b11adb" ma:taxonomyFieldName="Author_x002f_Source" ma:displayName="Author/Source" ma:readOnly="false" ma:default="" ma:fieldId="{3061b942-e840-4477-ac9a-e56dc8b11adb}" ma:taxonomyMulti="true" ma:sspId="358487c2-ea03-4029-b5bc-4ed1f8385f1b" ma:termSetId="7a5a9770-ee53-40ed-97e9-84eb0cea756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7fe822c9a9c4ba1ae51a7ea575e159e" ma:index="16" nillable="true" ma:taxonomy="true" ma:internalName="p7fe822c9a9c4ba1ae51a7ea575e159e" ma:taxonomyFieldName="Organisational_x0020_Activity" ma:displayName="Organisational Activity" ma:readOnly="false" ma:default="" ma:fieldId="{97fe822c-9a9c-4ba1-ae51-a7ea575e159e}" ma:taxonomyMulti="true" ma:sspId="358487c2-ea03-4029-b5bc-4ed1f8385f1b" ma:termSetId="5268b499-4897-4367-89a7-ad7bb1ed12b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j52d155617da4b95ac94b868caa32acc" ma:index="17" nillable="true" ma:taxonomy="true" ma:internalName="j52d155617da4b95ac94b868caa32acc" ma:taxonomyFieldName="Document_x0020_Type" ma:displayName="Document Type" ma:readOnly="false" ma:default="" ma:fieldId="{352d1556-17da-4b95-ac94-b868caa32acc}" ma:taxonomyMulti="true" ma:sspId="358487c2-ea03-4029-b5bc-4ed1f8385f1b" ma:termSetId="cc730250-f0a1-4d64-a0f4-3c61e9fb9f6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1a183c9053e414f86275b227599bec0" ma:index="18" nillable="true" ma:taxonomy="true" ma:internalName="c1a183c9053e414f86275b227599bec0" ma:taxonomyFieldName="Region_x002f_Country" ma:displayName="Region/Country" ma:readOnly="false" ma:default="" ma:fieldId="{c1a183c9-053e-414f-8627-5b227599bec0}" ma:taxonomyMulti="true" ma:sspId="358487c2-ea03-4029-b5bc-4ed1f8385f1b" ma:termSetId="f7888d64-2ce2-43c0-b93f-a783c573d531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f63a0c-3387-4091-80af-370ec6ca6610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5" nillable="true" ma:displayName="Taxonomy Catch All Column" ma:hidden="true" ma:list="{f0e02da1-f936-4633-8c0b-cc5fae9aa1e3}" ma:internalName="TaxCatchAll" ma:showField="CatchAllData" ma:web="d7f63a0c-3387-4091-80af-370ec6ca66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19" nillable="true" ma:taxonomy="true" ma:internalName="TaxKeywordTaxHTField" ma:taxonomyFieldName="TaxKeyword" ma:displayName="Enterprise Keywords" ma:fieldId="{23f27201-bee3-471e-b2e7-b64fd8b7ca38}" ma:taxonomyMulti="true" ma:sspId="358487c2-ea03-4029-b5bc-4ed1f8385f1b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0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1d6b7383-7e41-4726-b05f-ac2dc8786e4c" xsi:nil="true"/>
    <TaxCatchAll xmlns="d7f63a0c-3387-4091-80af-370ec6ca6610">
      <Value>424</Value>
    </TaxCatchAll>
    <Publication_x0020_Date xmlns="1d6b7383-7e41-4726-b05f-ac2dc8786e4c">2017-06-02T07:00:00+00:00</Publication_x0020_Date>
    <c1a183c9053e414f86275b227599bec0 xmlns="1d6b7383-7e41-4726-b05f-ac2dc8786e4c">
      <Terms xmlns="http://schemas.microsoft.com/office/infopath/2007/PartnerControls"/>
    </c1a183c9053e414f86275b227599bec0>
    <TaxKeywordTaxHTField xmlns="d7f63a0c-3387-4091-80af-370ec6ca6610">
      <Terms xmlns="http://schemas.microsoft.com/office/infopath/2007/PartnerControls"/>
    </TaxKeywordTaxHTField>
    <j061b942e8404477ac9ae56dc8b11adb xmlns="1d6b7383-7e41-4726-b05f-ac2dc8786e4c">
      <Terms xmlns="http://schemas.microsoft.com/office/infopath/2007/PartnerControls">
        <TermInfo xmlns="http://schemas.microsoft.com/office/infopath/2007/PartnerControls">
          <TermName xmlns="http://schemas.microsoft.com/office/infopath/2007/PartnerControls">President's Office</TermName>
          <TermId xmlns="http://schemas.microsoft.com/office/infopath/2007/PartnerControls">f10d0ace-75d4-486d-9a7f-000de40038e3</TermId>
        </TermInfo>
      </Terms>
    </j061b942e8404477ac9ae56dc8b11adb>
    <j52d155617da4b95ac94b868caa32acc xmlns="1d6b7383-7e41-4726-b05f-ac2dc8786e4c">
      <Terms xmlns="http://schemas.microsoft.com/office/infopath/2007/PartnerControls"/>
    </j52d155617da4b95ac94b868caa32acc>
    <p7fe822c9a9c4ba1ae51a7ea575e159e xmlns="1d6b7383-7e41-4726-b05f-ac2dc8786e4c">
      <Terms xmlns="http://schemas.microsoft.com/office/infopath/2007/PartnerControls"/>
    </p7fe822c9a9c4ba1ae51a7ea575e159e>
    <_dlc_DocId xmlns="d7f63a0c-3387-4091-80af-370ec6ca6610">QKDJTPZ2MZUH-49-6053</_dlc_DocId>
    <_dlc_DocIdUrl xmlns="d7f63a0c-3387-4091-80af-370ec6ca6610">
      <Url>http://connect.col.org/PresidentOffice/_layouts/DocIdRedir.aspx?ID=QKDJTPZ2MZUH-49-6053</Url>
      <Description>QKDJTPZ2MZUH-49-6053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AABAB020-3665-40F5-976D-704D1080F7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6b7383-7e41-4726-b05f-ac2dc8786e4c"/>
    <ds:schemaRef ds:uri="d7f63a0c-3387-4091-80af-370ec6ca661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76AEBA3-32B0-47BA-96F8-0A9021F2E158}">
  <ds:schemaRefs>
    <ds:schemaRef ds:uri="http://purl.org/dc/terms/"/>
    <ds:schemaRef ds:uri="http://schemas.openxmlformats.org/package/2006/metadata/core-properties"/>
    <ds:schemaRef ds:uri="1d6b7383-7e41-4726-b05f-ac2dc8786e4c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d7f63a0c-3387-4091-80af-370ec6ca6610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BFD403DE-548A-4116-8CB3-61125B5536D9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25422305-2CEE-4C11-BD7F-4E563D95E538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2741</TotalTime>
  <Words>1098</Words>
  <Application>Microsoft Office PowerPoint</Application>
  <PresentationFormat>On-screen Show (4:3)</PresentationFormat>
  <Paragraphs>219</Paragraphs>
  <Slides>45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2" baseType="lpstr">
      <vt:lpstr>Arial</vt:lpstr>
      <vt:lpstr>Calibri</vt:lpstr>
      <vt:lpstr>Calibri Light</vt:lpstr>
      <vt:lpstr>HelveticaNeueLT Std Cn</vt:lpstr>
      <vt:lpstr>HelveticaNeueLT Std Lt</vt:lpstr>
      <vt:lpstr>HelveticaNeueLT Std Lt Cn</vt:lpstr>
      <vt:lpstr>Office Theme</vt:lpstr>
      <vt:lpstr> Leadership and Innovation for the Future of ODL </vt:lpstr>
      <vt:lpstr>PowerPoint Presentation</vt:lpstr>
      <vt:lpstr>Thank you, Dato</vt:lpstr>
      <vt:lpstr>PowerPoint Presentation</vt:lpstr>
      <vt:lpstr>Leadership– Challenges</vt:lpstr>
      <vt:lpstr>Key Recommendations</vt:lpstr>
      <vt:lpstr>Plan</vt:lpstr>
      <vt:lpstr>ODL as disruption</vt:lpstr>
      <vt:lpstr>Disruptive Innovation </vt:lpstr>
      <vt:lpstr>Characteristics of Disruptions</vt:lpstr>
      <vt:lpstr>Disruptive Innovation Model</vt:lpstr>
      <vt:lpstr>Disruption in Higher Education</vt:lpstr>
      <vt:lpstr>Fourth Industrial Revolution</vt:lpstr>
      <vt:lpstr>ODL as Disruption Over the Four Stages</vt:lpstr>
      <vt:lpstr>Influence of ODL on Higher Education</vt:lpstr>
      <vt:lpstr>Disruptions Happen </vt:lpstr>
      <vt:lpstr>What type of leadership do we need?</vt:lpstr>
      <vt:lpstr>PowerPoint Presentation</vt:lpstr>
      <vt:lpstr>1. Structural Frame</vt:lpstr>
      <vt:lpstr>University of South Pacific</vt:lpstr>
      <vt:lpstr>2. Human Resources Frame</vt:lpstr>
      <vt:lpstr>Indira Gandhi National Open University (IGNOU)</vt:lpstr>
      <vt:lpstr>3. Political frame</vt:lpstr>
      <vt:lpstr>Canada: 2005</vt:lpstr>
      <vt:lpstr>Lessons</vt:lpstr>
      <vt:lpstr>4. Symbolic frame</vt:lpstr>
      <vt:lpstr>PowerPoint Presentation</vt:lpstr>
      <vt:lpstr>       </vt:lpstr>
      <vt:lpstr>Innovation  &amp; Leadership</vt:lpstr>
      <vt:lpstr>PowerPoint Presentation</vt:lpstr>
      <vt:lpstr>The Case of Steve Jobs</vt:lpstr>
      <vt:lpstr>Skills for Innovation</vt:lpstr>
      <vt:lpstr>What drives Research and Innovation in Industry?</vt:lpstr>
      <vt:lpstr>Way Forward</vt:lpstr>
      <vt:lpstr>ODL Leaders</vt:lpstr>
      <vt:lpstr>I. Philosophy of ‘Open-ness’</vt:lpstr>
      <vt:lpstr>Inspire future leaders</vt:lpstr>
      <vt:lpstr>Are we  effective advocates for ODL?</vt:lpstr>
      <vt:lpstr>II. People</vt:lpstr>
      <vt:lpstr>Universitas Terbuka</vt:lpstr>
      <vt:lpstr>Do we cultivate Champions for Change?</vt:lpstr>
      <vt:lpstr>III. Processes</vt:lpstr>
      <vt:lpstr>The Open University of Japan</vt:lpstr>
      <vt:lpstr>Are we evolving to  remain relevant to the needs of stakeholders?</vt:lpstr>
      <vt:lpstr>PowerPoint Presentation</vt:lpstr>
    </vt:vector>
  </TitlesOfParts>
  <Company>Commonwealth of Learning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Promoting  Learning for Sustainable Development</dc:title>
  <dc:creator>Helen Askounis</dc:creator>
  <cp:keywords/>
  <cp:lastModifiedBy>Jennifer Lam</cp:lastModifiedBy>
  <cp:revision>228</cp:revision>
  <dcterms:created xsi:type="dcterms:W3CDTF">2017-05-17T16:29:55Z</dcterms:created>
  <dcterms:modified xsi:type="dcterms:W3CDTF">2018-05-15T18:09:04Z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0x01010003BC5F53AA6BE840B5B0F6969AE13AAE</vt:lpwstr>
  </property>
  <property fmtid="{D5CDD505-2E9C-101B-9397-08002B2CF9AE}" pid="3" name="TaxKeyword">
    <vt:lpwstr/>
  </property>
  <property fmtid="{D5CDD505-2E9C-101B-9397-08002B2CF9AE}" pid="4" name="_dlc_DocIdItemGuid">
    <vt:lpwstr>af564dd4-4b29-4cfd-9e60-e2d7ecb74967</vt:lpwstr>
  </property>
  <property fmtid="{D5CDD505-2E9C-101B-9397-08002B2CF9AE}" pid="5" name="Author/Source">
    <vt:lpwstr>424;#President's Office|f10d0ace-75d4-486d-9a7f-000de40038e3</vt:lpwstr>
  </property>
  <property fmtid="{D5CDD505-2E9C-101B-9397-08002B2CF9AE}" pid="6" name="Document Type">
    <vt:lpwstr/>
  </property>
  <property fmtid="{D5CDD505-2E9C-101B-9397-08002B2CF9AE}" pid="7" name="Region/Country">
    <vt:lpwstr/>
  </property>
  <property fmtid="{D5CDD505-2E9C-101B-9397-08002B2CF9AE}" pid="8" name="Organisational Activity">
    <vt:lpwstr/>
  </property>
</Properties>
</file>