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51"/>
  </p:notesMasterIdLst>
  <p:sldIdLst>
    <p:sldId id="418" r:id="rId6"/>
    <p:sldId id="379" r:id="rId7"/>
    <p:sldId id="380" r:id="rId8"/>
    <p:sldId id="423" r:id="rId9"/>
    <p:sldId id="381" r:id="rId10"/>
    <p:sldId id="382" r:id="rId11"/>
    <p:sldId id="383" r:id="rId12"/>
    <p:sldId id="384" r:id="rId13"/>
    <p:sldId id="385" r:id="rId14"/>
    <p:sldId id="386" r:id="rId15"/>
    <p:sldId id="387" r:id="rId16"/>
    <p:sldId id="388" r:id="rId17"/>
    <p:sldId id="389" r:id="rId18"/>
    <p:sldId id="390" r:id="rId19"/>
    <p:sldId id="391" r:id="rId20"/>
    <p:sldId id="392" r:id="rId21"/>
    <p:sldId id="393" r:id="rId22"/>
    <p:sldId id="394" r:id="rId23"/>
    <p:sldId id="395" r:id="rId24"/>
    <p:sldId id="396" r:id="rId25"/>
    <p:sldId id="397" r:id="rId26"/>
    <p:sldId id="398" r:id="rId27"/>
    <p:sldId id="399" r:id="rId28"/>
    <p:sldId id="400" r:id="rId29"/>
    <p:sldId id="401" r:id="rId30"/>
    <p:sldId id="402" r:id="rId31"/>
    <p:sldId id="403" r:id="rId32"/>
    <p:sldId id="420" r:id="rId33"/>
    <p:sldId id="405" r:id="rId34"/>
    <p:sldId id="406" r:id="rId35"/>
    <p:sldId id="407" r:id="rId36"/>
    <p:sldId id="408" r:id="rId37"/>
    <p:sldId id="409" r:id="rId38"/>
    <p:sldId id="410" r:id="rId39"/>
    <p:sldId id="411" r:id="rId40"/>
    <p:sldId id="412" r:id="rId41"/>
    <p:sldId id="413" r:id="rId42"/>
    <p:sldId id="414" r:id="rId43"/>
    <p:sldId id="415" r:id="rId44"/>
    <p:sldId id="416" r:id="rId45"/>
    <p:sldId id="421" r:id="rId46"/>
    <p:sldId id="422" r:id="rId47"/>
    <p:sldId id="417" r:id="rId48"/>
    <p:sldId id="424" r:id="rId49"/>
    <p:sldId id="41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3AA7E"/>
    <a:srgbClr val="290088"/>
    <a:srgbClr val="BABE10"/>
    <a:srgbClr val="E6E6E6"/>
    <a:srgbClr val="601540"/>
    <a:srgbClr val="92D050"/>
    <a:srgbClr val="F8545F"/>
    <a:srgbClr val="8D609B"/>
    <a:srgbClr val="AA1E41"/>
    <a:srgbClr val="577C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0" autoAdjust="0"/>
    <p:restoredTop sz="85270" autoAdjust="0"/>
  </p:normalViewPr>
  <p:slideViewPr>
    <p:cSldViewPr snapToGrid="0">
      <p:cViewPr varScale="1">
        <p:scale>
          <a:sx n="97" d="100"/>
          <a:sy n="97" d="100"/>
        </p:scale>
        <p:origin x="1812" y="90"/>
      </p:cViewPr>
      <p:guideLst/>
    </p:cSldViewPr>
  </p:slideViewPr>
  <p:notesTextViewPr>
    <p:cViewPr>
      <p:scale>
        <a:sx n="1" d="1"/>
        <a:sy n="1" d="1"/>
      </p:scale>
      <p:origin x="0" y="0"/>
    </p:cViewPr>
  </p:notesTextViewPr>
  <p:sorterViewPr>
    <p:cViewPr varScale="1">
      <p:scale>
        <a:sx n="100" d="100"/>
        <a:sy n="100" d="100"/>
      </p:scale>
      <p:origin x="0" y="-82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7/9/2018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a:t>
            </a:fld>
            <a:endParaRPr lang="en-US"/>
          </a:p>
        </p:txBody>
      </p:sp>
    </p:spTree>
    <p:extLst>
      <p:ext uri="{BB962C8B-B14F-4D97-AF65-F5344CB8AC3E}">
        <p14:creationId xmlns:p14="http://schemas.microsoft.com/office/powerpoint/2010/main" val="3319109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999862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2754" name="Rectangle 6"/>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9725" tIns="44862" rIns="89725" bIns="44862"/>
          <a:lstStyle/>
          <a:p>
            <a:fld id="{70A48691-3133-1B49-9448-D76EA2AC1730}" type="slidenum">
              <a:rPr lang="en-US"/>
              <a:pPr/>
              <a:t>20</a:t>
            </a:fld>
            <a:endParaRPr lang="en-US" dirty="0"/>
          </a:p>
        </p:txBody>
      </p:sp>
      <p:sp>
        <p:nvSpPr>
          <p:cNvPr id="57345" name="Text Box 1"/>
          <p:cNvSpPr txBox="1">
            <a:spLocks noGrp="1" noRot="1" noChangeAspect="1" noChangeArrowheads="1"/>
          </p:cNvSpPr>
          <p:nvPr>
            <p:ph type="sldImg"/>
          </p:nvPr>
        </p:nvSpPr>
        <p:spPr>
          <a:xfrm>
            <a:off x="0" y="0"/>
            <a:ext cx="1588" cy="1588"/>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a:xfrm>
            <a:off x="0" y="0"/>
            <a:ext cx="1588" cy="1588"/>
          </a:xfr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normAutofit fontScale="25000" lnSpcReduction="20000"/>
          </a:bodyPr>
          <a:lstStyle/>
          <a:p>
            <a:pPr eaLnBrk="1">
              <a:spcBef>
                <a:spcPct val="0"/>
              </a:spcBef>
              <a:defRPr/>
            </a:pPr>
            <a:endParaRPr lang="en-US" sz="2000" dirty="0">
              <a:latin typeface="Arial" charset="0"/>
              <a:cs typeface="Microsoft YaHei" charset="0"/>
            </a:endParaRPr>
          </a:p>
        </p:txBody>
      </p:sp>
      <p:sp>
        <p:nvSpPr>
          <p:cNvPr id="57347" name="Text Box 3"/>
          <p:cNvSpPr txBox="1">
            <a:spLocks noChangeArrowheads="1"/>
          </p:cNvSpPr>
          <p:nvPr/>
        </p:nvSpPr>
        <p:spPr bwMode="auto">
          <a:xfrm>
            <a:off x="0" y="0"/>
            <a:ext cx="1588" cy="15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89990" tIns="44996" rIns="89990" bIns="44996"/>
          <a:lstStyle/>
          <a:p>
            <a:pPr algn="ctr">
              <a:defRPr/>
            </a:pPr>
            <a:fld id="{9C0078A0-B955-F842-BA49-0639C59046CB}" type="slidenum">
              <a:rPr lang="en-US" sz="4200">
                <a:solidFill>
                  <a:srgbClr val="FFFFFF"/>
                </a:solidFill>
              </a:rPr>
              <a:pPr algn="ctr">
                <a:defRPr/>
              </a:pPr>
              <a:t>20</a:t>
            </a:fld>
            <a:endParaRPr lang="en-US" sz="4200" dirty="0">
              <a:solidFill>
                <a:srgbClr val="FFFFFF"/>
              </a:solidFill>
            </a:endParaRPr>
          </a:p>
        </p:txBody>
      </p:sp>
    </p:spTree>
    <p:extLst>
      <p:ext uri="{BB962C8B-B14F-4D97-AF65-F5344CB8AC3E}">
        <p14:creationId xmlns:p14="http://schemas.microsoft.com/office/powerpoint/2010/main" val="1004739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BY SA and CC BY-NC materials can’t be mixed. So, you need to reconsider other materials for the CC BY-NC material.</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41</a:t>
            </a:fld>
            <a:endParaRPr lang="en-US"/>
          </a:p>
        </p:txBody>
      </p:sp>
    </p:spTree>
    <p:extLst>
      <p:ext uri="{BB962C8B-B14F-4D97-AF65-F5344CB8AC3E}">
        <p14:creationId xmlns:p14="http://schemas.microsoft.com/office/powerpoint/2010/main" val="339870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Materials that are from online sources can’t be used. Otherwise, your license can be CC BY or </a:t>
            </a:r>
            <a:r>
              <a:rPr lang="en-US"/>
              <a:t>anything else.</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42</a:t>
            </a:fld>
            <a:endParaRPr lang="en-US"/>
          </a:p>
        </p:txBody>
      </p:sp>
    </p:spTree>
    <p:extLst>
      <p:ext uri="{BB962C8B-B14F-4D97-AF65-F5344CB8AC3E}">
        <p14:creationId xmlns:p14="http://schemas.microsoft.com/office/powerpoint/2010/main" val="3681590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43</a:t>
            </a:fld>
            <a:endParaRPr lang="en-US"/>
          </a:p>
        </p:txBody>
      </p:sp>
    </p:spTree>
    <p:extLst>
      <p:ext uri="{BB962C8B-B14F-4D97-AF65-F5344CB8AC3E}">
        <p14:creationId xmlns:p14="http://schemas.microsoft.com/office/powerpoint/2010/main" val="32640011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0"/>
            <a:ext cx="9143999" cy="6857999"/>
          </a:xfrm>
          <a:prstGeom prst="rect">
            <a:avLst/>
          </a:prstGeom>
        </p:spPr>
      </p:pic>
      <p:sp>
        <p:nvSpPr>
          <p:cNvPr id="2" name="Title 1"/>
          <p:cNvSpPr>
            <a:spLocks noGrp="1"/>
          </p:cNvSpPr>
          <p:nvPr>
            <p:ph type="title"/>
          </p:nvPr>
        </p:nvSpPr>
        <p:spPr>
          <a:xfrm>
            <a:off x="341524" y="122464"/>
            <a:ext cx="8486282"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04389"/>
            <a:ext cx="4791075"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7/9/2018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3488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7/9/2018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1"/>
            <a:ext cx="9143999" cy="6894285"/>
          </a:xfrm>
          <a:prstGeom prst="rect">
            <a:avLst/>
          </a:prstGeom>
        </p:spPr>
      </p:pic>
      <p:sp>
        <p:nvSpPr>
          <p:cNvPr id="2" name="Title 1"/>
          <p:cNvSpPr>
            <a:spLocks noGrp="1"/>
          </p:cNvSpPr>
          <p:nvPr>
            <p:ph type="title"/>
          </p:nvPr>
        </p:nvSpPr>
        <p:spPr>
          <a:xfrm>
            <a:off x="341524" y="122468"/>
            <a:ext cx="8595648"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265840" y="5203334"/>
            <a:ext cx="4791075"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3"/>
            <a:ext cx="4032078"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7"/>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7/9/2018</a:t>
            </a:fld>
            <a:endParaRPr lang="en-US"/>
          </a:p>
        </p:txBody>
      </p:sp>
      <p:sp>
        <p:nvSpPr>
          <p:cNvPr id="5" name="Footer Placeholder 4"/>
          <p:cNvSpPr>
            <a:spLocks noGrp="1"/>
          </p:cNvSpPr>
          <p:nvPr>
            <p:ph type="ftr" sz="quarter" idx="11"/>
          </p:nvPr>
        </p:nvSpPr>
        <p:spPr>
          <a:xfrm>
            <a:off x="3124200" y="6416677"/>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7"/>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3600" i="1"/>
            </a:lvl1pPr>
          </a:lstStyle>
          <a:p>
            <a:r>
              <a:rPr lang="en-US" dirty="0"/>
              <a:t>Click to edit Master title style</a:t>
            </a:r>
          </a:p>
        </p:txBody>
      </p:sp>
    </p:spTree>
    <p:extLst>
      <p:ext uri="{BB962C8B-B14F-4D97-AF65-F5344CB8AC3E}">
        <p14:creationId xmlns:p14="http://schemas.microsoft.com/office/powerpoint/2010/main" val="11843519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a:t>Click to edit Master title style</a:t>
            </a:r>
          </a:p>
        </p:txBody>
      </p:sp>
    </p:spTree>
    <p:extLst>
      <p:ext uri="{BB962C8B-B14F-4D97-AF65-F5344CB8AC3E}">
        <p14:creationId xmlns:p14="http://schemas.microsoft.com/office/powerpoint/2010/main" val="1725796880"/>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199"/>
            <a:ext cx="8382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7"/>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7/9/2018</a:t>
            </a:fld>
            <a:endParaRPr lang="en-US"/>
          </a:p>
        </p:txBody>
      </p:sp>
      <p:sp>
        <p:nvSpPr>
          <p:cNvPr id="5" name="Footer Placeholder 4"/>
          <p:cNvSpPr>
            <a:spLocks noGrp="1"/>
          </p:cNvSpPr>
          <p:nvPr>
            <p:ph type="ftr" sz="quarter" idx="11"/>
          </p:nvPr>
        </p:nvSpPr>
        <p:spPr>
          <a:xfrm>
            <a:off x="3124200" y="6416677"/>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7"/>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3600" i="1"/>
            </a:lvl1pPr>
          </a:lstStyle>
          <a:p>
            <a:r>
              <a:rPr lang="en-US" dirty="0"/>
              <a:t>Click to edit Master title style</a:t>
            </a:r>
          </a:p>
        </p:txBody>
      </p:sp>
    </p:spTree>
    <p:extLst>
      <p:ext uri="{BB962C8B-B14F-4D97-AF65-F5344CB8AC3E}">
        <p14:creationId xmlns:p14="http://schemas.microsoft.com/office/powerpoint/2010/main" val="294157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10119"/>
            <a:ext cx="4791075"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4495800" y="5292117"/>
            <a:ext cx="7315200" cy="702489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p:cNvSpPr/>
          <p:nvPr userDrawn="1"/>
        </p:nvSpPr>
        <p:spPr>
          <a:xfrm rot="1480483">
            <a:off x="-1534638" y="5448010"/>
            <a:ext cx="73152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p:cNvSpPr/>
          <p:nvPr userDrawn="1"/>
        </p:nvSpPr>
        <p:spPr>
          <a:xfrm rot="2429116">
            <a:off x="825062" y="4276932"/>
            <a:ext cx="73152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3400" y="6019800"/>
            <a:ext cx="1028700" cy="685800"/>
          </a:xfrm>
          <a:prstGeom prst="rect">
            <a:avLst/>
          </a:prstGeom>
        </p:spPr>
      </p:pic>
      <p:sp>
        <p:nvSpPr>
          <p:cNvPr id="5" name="Title 1"/>
          <p:cNvSpPr>
            <a:spLocks noGrp="1"/>
          </p:cNvSpPr>
          <p:nvPr>
            <p:ph type="title"/>
          </p:nvPr>
        </p:nvSpPr>
        <p:spPr>
          <a:xfrm>
            <a:off x="381000" y="584204"/>
            <a:ext cx="8458200" cy="1265239"/>
          </a:xfrm>
          <a:noFill/>
        </p:spPr>
        <p:txBody>
          <a:bodyPr/>
          <a:lstStyle>
            <a:lvl1pPr>
              <a:defRPr b="1">
                <a:solidFill>
                  <a:srgbClr val="463691"/>
                </a:solidFill>
                <a:latin typeface="Georgia" panose="02040502050405020303" pitchFamily="18" charset="0"/>
              </a:defRPr>
            </a:lvl1pPr>
          </a:lstStyle>
          <a:p>
            <a:r>
              <a:rPr lang="en-US" dirty="0"/>
              <a:t>Click to edit Master title style</a:t>
            </a:r>
          </a:p>
        </p:txBody>
      </p:sp>
      <p:sp>
        <p:nvSpPr>
          <p:cNvPr id="6" name="Content Placeholder 2"/>
          <p:cNvSpPr>
            <a:spLocks noGrp="1"/>
          </p:cNvSpPr>
          <p:nvPr>
            <p:ph idx="1"/>
          </p:nvPr>
        </p:nvSpPr>
        <p:spPr>
          <a:xfrm>
            <a:off x="381000" y="2006600"/>
            <a:ext cx="84582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498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8503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64373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
        <p:nvSpPr>
          <p:cNvPr id="4" name="Content Placeholder 3">
            <a:extLst>
              <a:ext uri="{FF2B5EF4-FFF2-40B4-BE49-F238E27FC236}">
                <a16:creationId xmlns:a16="http://schemas.microsoft.com/office/drawing/2014/main" id="{BC0D7433-22A7-46A7-B1C5-1E748EC1861F}"/>
              </a:ext>
            </a:extLst>
          </p:cNvPr>
          <p:cNvSpPr>
            <a:spLocks noGrp="1"/>
          </p:cNvSpPr>
          <p:nvPr>
            <p:ph sz="quarter" idx="10"/>
          </p:nvPr>
        </p:nvSpPr>
        <p:spPr>
          <a:xfrm>
            <a:off x="628650" y="1800225"/>
            <a:ext cx="7886700" cy="43767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21233341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421566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2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C0FAA2A-D3A5-4949-AB8E-720FB1D33DD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5">
            <a:extLst>
              <a:ext uri="{FF2B5EF4-FFF2-40B4-BE49-F238E27FC236}">
                <a16:creationId xmlns:a16="http://schemas.microsoft.com/office/drawing/2014/main" id="{DC4EEE22-D244-4DB0-A607-BC117BC5F043}"/>
              </a:ext>
            </a:extLst>
          </p:cNvPr>
          <p:cNvSpPr>
            <a:spLocks noGrp="1"/>
          </p:cNvSpPr>
          <p:nvPr>
            <p:ph type="title"/>
          </p:nvPr>
        </p:nvSpPr>
        <p:spPr>
          <a:xfrm>
            <a:off x="628650" y="0"/>
            <a:ext cx="7886700" cy="1325563"/>
          </a:xfrm>
        </p:spPr>
        <p:txBody>
          <a:bodyPr/>
          <a:lstStyle/>
          <a:p>
            <a:r>
              <a:rPr lang="en-US"/>
              <a:t>Click to edit Master title style</a:t>
            </a:r>
            <a:endParaRPr lang="en-CA"/>
          </a:p>
        </p:txBody>
      </p:sp>
    </p:spTree>
    <p:extLst>
      <p:ext uri="{BB962C8B-B14F-4D97-AF65-F5344CB8AC3E}">
        <p14:creationId xmlns:p14="http://schemas.microsoft.com/office/powerpoint/2010/main" val="7092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7"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7/9/2018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8"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712" r:id="rId10"/>
    <p:sldLayoutId id="2147483672" r:id="rId11"/>
    <p:sldLayoutId id="2147483684" r:id="rId12"/>
    <p:sldLayoutId id="2147483681" r:id="rId13"/>
    <p:sldLayoutId id="2147483705" r:id="rId14"/>
    <p:sldLayoutId id="2147483706" r:id="rId15"/>
    <p:sldLayoutId id="2147483711"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 id="2147483725"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2.xml"/><Relationship Id="rId5" Type="http://schemas.openxmlformats.org/officeDocument/2006/relationships/image" Target="../media/image48.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2.xml"/><Relationship Id="rId5" Type="http://schemas.openxmlformats.org/officeDocument/2006/relationships/image" Target="../media/image52.png"/><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hyperlink" Target="http://cnx.org/"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2.xml"/><Relationship Id="rId4" Type="http://schemas.openxmlformats.org/officeDocument/2006/relationships/hyperlink" Target="https://www.youtube.com/watch?v=0LxD7xAcY3k"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flic.kr/p/9spt8w" TargetMode="External"/><Relationship Id="rId2" Type="http://schemas.openxmlformats.org/officeDocument/2006/relationships/image" Target="../media/image55.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thecollaboratory.wikidot.com/philosophy-of-thought-and-logic-2014-fall" TargetMode="External"/><Relationship Id="rId2" Type="http://schemas.openxmlformats.org/officeDocument/2006/relationships/image" Target="../media/image56.jpg"/><Relationship Id="rId1" Type="http://schemas.openxmlformats.org/officeDocument/2006/relationships/slideLayout" Target="../slideLayouts/slideLayout3.xml"/><Relationship Id="rId4" Type="http://schemas.openxmlformats.org/officeDocument/2006/relationships/hyperlink" Target="https://creativecommons.org/licenses/by-sa/3.0/"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learningmatters.viu.ca/topic/prevent-plagiarism" TargetMode="External"/><Relationship Id="rId2" Type="http://schemas.openxmlformats.org/officeDocument/2006/relationships/image" Target="../media/image57.jpg"/><Relationship Id="rId1" Type="http://schemas.openxmlformats.org/officeDocument/2006/relationships/slideLayout" Target="../slideLayouts/slideLayout3.xml"/><Relationship Id="rId4" Type="http://schemas.openxmlformats.org/officeDocument/2006/relationships/hyperlink" Target="https://creativecommons.org/licenses/by/4.0/"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oasis.col.org/handle/11599/1013" TargetMode="External"/><Relationship Id="rId2" Type="http://schemas.openxmlformats.org/officeDocument/2006/relationships/hyperlink" Target="http://oasis.col.org/handle/11599/36" TargetMode="External"/><Relationship Id="rId1" Type="http://schemas.openxmlformats.org/officeDocument/2006/relationships/slideLayout" Target="../slideLayouts/slideLayout2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hyperlink" Target="http://tell.colvee.or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45.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2C39900-D222-47F3-B840-DCC09B21D366}"/>
              </a:ext>
            </a:extLst>
          </p:cNvPr>
          <p:cNvSpPr/>
          <p:nvPr/>
        </p:nvSpPr>
        <p:spPr>
          <a:xfrm>
            <a:off x="-2" y="5562601"/>
            <a:ext cx="9144000" cy="1295400"/>
          </a:xfrm>
          <a:prstGeom prst="rect">
            <a:avLst/>
          </a:prstGeom>
          <a:solidFill>
            <a:srgbClr val="27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id="{38786683-68B2-4705-BA6C-AEDD3B8F8478}"/>
              </a:ext>
            </a:extLst>
          </p:cNvPr>
          <p:cNvSpPr/>
          <p:nvPr/>
        </p:nvSpPr>
        <p:spPr>
          <a:xfrm>
            <a:off x="0" y="-30291"/>
            <a:ext cx="9144000" cy="1706692"/>
          </a:xfrm>
          <a:prstGeom prst="rect">
            <a:avLst/>
          </a:prstGeom>
          <a:solidFill>
            <a:srgbClr val="27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3">
            <a:extLst>
              <a:ext uri="{FF2B5EF4-FFF2-40B4-BE49-F238E27FC236}">
                <a16:creationId xmlns:a16="http://schemas.microsoft.com/office/drawing/2014/main" id="{E0B74B34-B871-473D-B88B-F1432569D608}"/>
              </a:ext>
            </a:extLst>
          </p:cNvPr>
          <p:cNvSpPr>
            <a:spLocks noGrp="1"/>
          </p:cNvSpPr>
          <p:nvPr>
            <p:ph type="title" idx="4294967295"/>
          </p:nvPr>
        </p:nvSpPr>
        <p:spPr>
          <a:xfrm>
            <a:off x="0" y="1930277"/>
            <a:ext cx="9144000" cy="2603965"/>
          </a:xfrm>
        </p:spPr>
        <p:txBody>
          <a:bodyPr>
            <a:normAutofit/>
          </a:bodyPr>
          <a:lstStyle/>
          <a:p>
            <a:r>
              <a:rPr lang="en-US" sz="6600" dirty="0"/>
              <a:t>Development, Use and Assessment of OER</a:t>
            </a:r>
            <a:endParaRPr lang="en-US" sz="7200" dirty="0"/>
          </a:p>
        </p:txBody>
      </p:sp>
      <p:sp>
        <p:nvSpPr>
          <p:cNvPr id="6" name="Text Placeholder 5">
            <a:extLst>
              <a:ext uri="{FF2B5EF4-FFF2-40B4-BE49-F238E27FC236}">
                <a16:creationId xmlns:a16="http://schemas.microsoft.com/office/drawing/2014/main" id="{5DD40C67-BEA3-430A-9DB3-54ABE8D2CCD5}"/>
              </a:ext>
            </a:extLst>
          </p:cNvPr>
          <p:cNvSpPr>
            <a:spLocks noGrp="1"/>
          </p:cNvSpPr>
          <p:nvPr>
            <p:ph type="body" sz="quarter" idx="4294967295"/>
          </p:nvPr>
        </p:nvSpPr>
        <p:spPr>
          <a:xfrm>
            <a:off x="4341202" y="5696827"/>
            <a:ext cx="5221898" cy="774571"/>
          </a:xfrm>
          <a:prstGeom prst="rect">
            <a:avLst/>
          </a:prstGeom>
        </p:spPr>
        <p:txBody>
          <a:bodyPr wrap="square">
            <a:spAutoFit/>
          </a:bodyPr>
          <a:lstStyle/>
          <a:p>
            <a:pPr marL="0" indent="0">
              <a:buNone/>
            </a:pPr>
            <a:r>
              <a:rPr lang="en-US" sz="2000" dirty="0">
                <a:solidFill>
                  <a:schemeClr val="bg1"/>
                </a:solidFill>
                <a:latin typeface="+mn-lt"/>
              </a:rPr>
              <a:t>Professor Asha </a:t>
            </a:r>
            <a:r>
              <a:rPr lang="en-US" sz="2000" dirty="0" err="1">
                <a:solidFill>
                  <a:schemeClr val="bg1"/>
                </a:solidFill>
                <a:latin typeface="+mn-lt"/>
              </a:rPr>
              <a:t>Kanwar</a:t>
            </a:r>
            <a:r>
              <a:rPr lang="en-US" sz="2000" dirty="0">
                <a:solidFill>
                  <a:schemeClr val="bg1"/>
                </a:solidFill>
                <a:latin typeface="+mn-lt"/>
              </a:rPr>
              <a:t>, </a:t>
            </a:r>
            <a:r>
              <a:rPr lang="en-US" sz="1600" dirty="0">
                <a:solidFill>
                  <a:schemeClr val="bg1"/>
                </a:solidFill>
                <a:latin typeface="+mj-lt"/>
              </a:rPr>
              <a:t>President &amp; CEO</a:t>
            </a:r>
          </a:p>
          <a:p>
            <a:pPr marL="0" indent="0">
              <a:buNone/>
            </a:pPr>
            <a:r>
              <a:rPr lang="en-US" sz="2000" dirty="0">
                <a:solidFill>
                  <a:schemeClr val="bg1"/>
                </a:solidFill>
                <a:latin typeface="+mn-lt"/>
              </a:rPr>
              <a:t>Dr Ishan Abeywardena, </a:t>
            </a:r>
            <a:r>
              <a:rPr lang="en-US" sz="1600" dirty="0">
                <a:solidFill>
                  <a:schemeClr val="bg1"/>
                </a:solidFill>
              </a:rPr>
              <a:t>Adviser: OER</a:t>
            </a:r>
          </a:p>
        </p:txBody>
      </p:sp>
      <p:pic>
        <p:nvPicPr>
          <p:cNvPr id="9" name="Picture 8">
            <a:extLst>
              <a:ext uri="{FF2B5EF4-FFF2-40B4-BE49-F238E27FC236}">
                <a16:creationId xmlns:a16="http://schemas.microsoft.com/office/drawing/2014/main" id="{375535DB-4E46-42AA-B552-9CBA822DF5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2643"/>
          <a:stretch/>
        </p:blipFill>
        <p:spPr>
          <a:xfrm>
            <a:off x="4148469" y="94708"/>
            <a:ext cx="4861271" cy="1693611"/>
          </a:xfrm>
          <a:prstGeom prst="rect">
            <a:avLst/>
          </a:prstGeom>
        </p:spPr>
      </p:pic>
      <p:pic>
        <p:nvPicPr>
          <p:cNvPr id="11" name="Picture 10">
            <a:extLst>
              <a:ext uri="{FF2B5EF4-FFF2-40B4-BE49-F238E27FC236}">
                <a16:creationId xmlns:a16="http://schemas.microsoft.com/office/drawing/2014/main" id="{1BBCCA85-3E67-4433-AD8D-E2740A3AA5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5339373"/>
            <a:ext cx="4203201" cy="775718"/>
          </a:xfrm>
          <a:prstGeom prst="rect">
            <a:avLst/>
          </a:prstGeom>
        </p:spPr>
      </p:pic>
      <p:sp>
        <p:nvSpPr>
          <p:cNvPr id="19" name="Rectangle 18">
            <a:extLst>
              <a:ext uri="{FF2B5EF4-FFF2-40B4-BE49-F238E27FC236}">
                <a16:creationId xmlns:a16="http://schemas.microsoft.com/office/drawing/2014/main" id="{674AAC83-7743-466C-800F-2E4334673501}"/>
              </a:ext>
            </a:extLst>
          </p:cNvPr>
          <p:cNvSpPr/>
          <p:nvPr/>
        </p:nvSpPr>
        <p:spPr>
          <a:xfrm>
            <a:off x="-1" y="1109536"/>
            <a:ext cx="4148469" cy="115775"/>
          </a:xfrm>
          <a:prstGeom prst="rect">
            <a:avLst/>
          </a:prstGeom>
          <a:solidFill>
            <a:srgbClr val="009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C4CADA0A-8F0B-4870-9DBD-887A17347C05}"/>
              </a:ext>
            </a:extLst>
          </p:cNvPr>
          <p:cNvSpPr/>
          <p:nvPr/>
        </p:nvSpPr>
        <p:spPr>
          <a:xfrm>
            <a:off x="-1" y="1444514"/>
            <a:ext cx="4148469" cy="1157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a:extLst>
              <a:ext uri="{FF2B5EF4-FFF2-40B4-BE49-F238E27FC236}">
                <a16:creationId xmlns:a16="http://schemas.microsoft.com/office/drawing/2014/main" id="{2D59D131-247E-44F4-B9FB-6DEB2FCA4A30}"/>
              </a:ext>
            </a:extLst>
          </p:cNvPr>
          <p:cNvSpPr/>
          <p:nvPr/>
        </p:nvSpPr>
        <p:spPr>
          <a:xfrm>
            <a:off x="-1" y="1334389"/>
            <a:ext cx="4148469" cy="115775"/>
          </a:xfrm>
          <a:prstGeom prst="rect">
            <a:avLst/>
          </a:prstGeom>
          <a:solidFill>
            <a:srgbClr val="AAC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6DFE22C7-474F-446F-AFF2-39200AF83F98}"/>
              </a:ext>
            </a:extLst>
          </p:cNvPr>
          <p:cNvSpPr/>
          <p:nvPr/>
        </p:nvSpPr>
        <p:spPr>
          <a:xfrm>
            <a:off x="-1" y="1219661"/>
            <a:ext cx="4148469" cy="115775"/>
          </a:xfrm>
          <a:prstGeom prst="rect">
            <a:avLst/>
          </a:prstGeom>
          <a:solidFill>
            <a:srgbClr val="8C13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4" name="Picture 2" descr="Image result for cc by-sa">
            <a:extLst>
              <a:ext uri="{FF2B5EF4-FFF2-40B4-BE49-F238E27FC236}">
                <a16:creationId xmlns:a16="http://schemas.microsoft.com/office/drawing/2014/main" id="{CBF0773B-C19E-42C7-8F89-E4F40D5E51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661627"/>
            <a:ext cx="561269" cy="196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9284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Copyright</a:t>
            </a:r>
            <a:endParaRPr lang="en-US" dirty="0"/>
          </a:p>
        </p:txBody>
      </p:sp>
      <p:sp>
        <p:nvSpPr>
          <p:cNvPr id="3" name="Content Placeholder 2"/>
          <p:cNvSpPr>
            <a:spLocks noGrp="1"/>
          </p:cNvSpPr>
          <p:nvPr>
            <p:ph idx="1"/>
          </p:nvPr>
        </p:nvSpPr>
        <p:spPr>
          <a:xfrm>
            <a:off x="628649" y="2162629"/>
            <a:ext cx="8167007" cy="4014334"/>
          </a:xfrm>
        </p:spPr>
        <p:txBody>
          <a:bodyPr/>
          <a:lstStyle/>
          <a:p>
            <a:r>
              <a:rPr lang="en-US" dirty="0"/>
              <a:t>Prohibits unauthorized use, distribution, performance, adaptation, sale, etc.</a:t>
            </a:r>
          </a:p>
          <a:p>
            <a:r>
              <a:rPr lang="en-US" dirty="0"/>
              <a:t>Requires permission of the Copyright holder for creating any derivative works</a:t>
            </a:r>
          </a:p>
          <a:p>
            <a:r>
              <a:rPr lang="en-US" dirty="0"/>
              <a:t>Fair use or fair dealing is permitted:</a:t>
            </a:r>
          </a:p>
          <a:p>
            <a:pPr lvl="1"/>
            <a:r>
              <a:rPr lang="en-US" dirty="0"/>
              <a:t>Examples of fair use include commentary, search engines, criticism, news reporting, research, teaching, library archiving and scholarship. </a:t>
            </a:r>
          </a:p>
        </p:txBody>
      </p:sp>
      <p:pic>
        <p:nvPicPr>
          <p:cNvPr id="4" name="Picture 1"/>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5050" y="365126"/>
            <a:ext cx="1488911" cy="148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11F04EB-B997-4EB3-ABBE-D13C97857894}"/>
              </a:ext>
            </a:extLst>
          </p:cNvPr>
          <p:cNvGrpSpPr/>
          <p:nvPr/>
        </p:nvGrpSpPr>
        <p:grpSpPr>
          <a:xfrm>
            <a:off x="6590634" y="365126"/>
            <a:ext cx="2228850" cy="2076749"/>
            <a:chOff x="5562600" y="168166"/>
            <a:chExt cx="3384176" cy="3384176"/>
          </a:xfrm>
        </p:grpSpPr>
        <p:pic>
          <p:nvPicPr>
            <p:cNvPr id="10" name="Picture 2" descr="https://www.drupal.org/files/images/cc.large_.png">
              <a:extLst>
                <a:ext uri="{FF2B5EF4-FFF2-40B4-BE49-F238E27FC236}">
                  <a16:creationId xmlns:a16="http://schemas.microsoft.com/office/drawing/2014/main" id="{B3A523C6-E92B-47B4-AB30-6DB2569BC131}"/>
                </a:ext>
              </a:extLst>
            </p:cNvPr>
            <p:cNvPicPr>
              <a:picLocks noChangeAspect="1" noChangeArrowheads="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62600" y="168166"/>
              <a:ext cx="3384176" cy="3384176"/>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E4E24BE2-129B-4BD4-8FD8-932AD40C41BB}"/>
                </a:ext>
              </a:extLst>
            </p:cNvPr>
            <p:cNvSpPr/>
            <p:nvPr/>
          </p:nvSpPr>
          <p:spPr>
            <a:xfrm>
              <a:off x="6149788" y="755354"/>
              <a:ext cx="2209800" cy="22098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pPr algn="l"/>
            <a:r>
              <a:rPr lang="en-US" dirty="0"/>
              <a:t>Open </a:t>
            </a:r>
            <a:r>
              <a:rPr lang="en-US" dirty="0" err="1"/>
              <a:t>Licences</a:t>
            </a:r>
            <a:endParaRPr lang="en-US" dirty="0"/>
          </a:p>
        </p:txBody>
      </p:sp>
      <p:sp>
        <p:nvSpPr>
          <p:cNvPr id="3" name="Content Placeholder 2"/>
          <p:cNvSpPr>
            <a:spLocks noGrp="1"/>
          </p:cNvSpPr>
          <p:nvPr>
            <p:ph idx="1"/>
          </p:nvPr>
        </p:nvSpPr>
        <p:spPr>
          <a:xfrm>
            <a:off x="628650" y="2039029"/>
            <a:ext cx="7886700" cy="4137933"/>
          </a:xfrm>
        </p:spPr>
        <p:txBody>
          <a:bodyPr/>
          <a:lstStyle/>
          <a:p>
            <a:r>
              <a:rPr lang="en-US" dirty="0"/>
              <a:t>Create more freely accessible materials</a:t>
            </a:r>
          </a:p>
          <a:p>
            <a:r>
              <a:rPr lang="en-US" dirty="0"/>
              <a:t>Open </a:t>
            </a:r>
            <a:r>
              <a:rPr lang="en-US" dirty="0" err="1"/>
              <a:t>licences</a:t>
            </a:r>
            <a:r>
              <a:rPr lang="en-US" dirty="0"/>
              <a:t> developed to make it easier for a creator to share works freely with the public.</a:t>
            </a:r>
          </a:p>
          <a:p>
            <a:r>
              <a:rPr lang="en-US" dirty="0"/>
              <a:t>There have been several efforts to adopt open </a:t>
            </a:r>
            <a:r>
              <a:rPr lang="en-US" dirty="0" err="1"/>
              <a:t>licences</a:t>
            </a:r>
            <a:r>
              <a:rPr lang="en-US" dirty="0"/>
              <a:t>:</a:t>
            </a:r>
          </a:p>
          <a:p>
            <a:pPr lvl="1"/>
            <a:r>
              <a:rPr lang="en-US" dirty="0"/>
              <a:t>The Open Content </a:t>
            </a:r>
            <a:r>
              <a:rPr lang="en-US" dirty="0" err="1"/>
              <a:t>Licence</a:t>
            </a:r>
            <a:r>
              <a:rPr lang="en-US" dirty="0"/>
              <a:t>, </a:t>
            </a:r>
          </a:p>
          <a:p>
            <a:pPr lvl="1"/>
            <a:r>
              <a:rPr lang="en-US" dirty="0"/>
              <a:t>GNU Free Documentation </a:t>
            </a:r>
            <a:r>
              <a:rPr lang="en-US" dirty="0" err="1"/>
              <a:t>Licence</a:t>
            </a:r>
            <a:r>
              <a:rPr lang="en-US" dirty="0"/>
              <a:t>, </a:t>
            </a:r>
          </a:p>
          <a:p>
            <a:pPr lvl="1"/>
            <a:r>
              <a:rPr lang="en-US" dirty="0"/>
              <a:t>Open Publication </a:t>
            </a:r>
            <a:r>
              <a:rPr lang="en-US" dirty="0" err="1"/>
              <a:t>Licence</a:t>
            </a:r>
            <a:endParaRPr lang="en-US" dirty="0"/>
          </a:p>
        </p:txBody>
      </p:sp>
    </p:spTree>
    <p:extLst>
      <p:ext uri="{BB962C8B-B14F-4D97-AF65-F5344CB8AC3E}">
        <p14:creationId xmlns:p14="http://schemas.microsoft.com/office/powerpoint/2010/main" val="3500393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3" y="365124"/>
            <a:ext cx="3565979" cy="1325563"/>
          </a:xfrm>
        </p:spPr>
        <p:txBody>
          <a:bodyPr>
            <a:normAutofit/>
          </a:bodyPr>
          <a:lstStyle/>
          <a:p>
            <a:pPr algn="l"/>
            <a:r>
              <a:rPr lang="en-US" sz="6600" dirty="0" err="1"/>
              <a:t>Licences</a:t>
            </a:r>
            <a:endParaRPr lang="en-US" sz="6600" dirty="0"/>
          </a:p>
        </p:txBody>
      </p:sp>
      <p:sp>
        <p:nvSpPr>
          <p:cNvPr id="3" name="Content Placeholder 2"/>
          <p:cNvSpPr>
            <a:spLocks noGrp="1"/>
          </p:cNvSpPr>
          <p:nvPr>
            <p:ph idx="1"/>
          </p:nvPr>
        </p:nvSpPr>
        <p:spPr>
          <a:xfrm>
            <a:off x="628650" y="2046513"/>
            <a:ext cx="7886700" cy="4130449"/>
          </a:xfrm>
        </p:spPr>
        <p:txBody>
          <a:bodyPr/>
          <a:lstStyle/>
          <a:p>
            <a:r>
              <a:rPr lang="en-US" dirty="0"/>
              <a:t>CC </a:t>
            </a:r>
            <a:r>
              <a:rPr lang="en-US" dirty="0" err="1"/>
              <a:t>licences</a:t>
            </a:r>
            <a:r>
              <a:rPr lang="en-US" dirty="0"/>
              <a:t> offer a flexible and simple tool for people who value access to and use of their works over monetary incentives, while still maintaining some rights. </a:t>
            </a:r>
          </a:p>
          <a:p>
            <a:r>
              <a:rPr lang="en-US" dirty="0"/>
              <a:t>CC </a:t>
            </a:r>
            <a:r>
              <a:rPr lang="en-US" dirty="0" err="1"/>
              <a:t>licences</a:t>
            </a:r>
            <a:r>
              <a:rPr lang="en-US" dirty="0"/>
              <a:t> are not an alternative to copyright. They enable creators to distribute their content to a wide audience and specify the manner in which the work can be used while still maintaining their copyright.</a:t>
            </a:r>
          </a:p>
          <a:p>
            <a:endParaRPr lang="en-US" dirty="0"/>
          </a:p>
          <a:p>
            <a:endParaRPr lang="en-US" dirty="0"/>
          </a:p>
        </p:txBody>
      </p:sp>
      <p:pic>
        <p:nvPicPr>
          <p:cNvPr id="4098" name="Picture 2" descr="https://mirrors.creativecommons.org/presskit/logos/cc.logo.large.pn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8650" y="593083"/>
            <a:ext cx="3644575" cy="869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69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a:t>Types of CC Licenses and Conditions</a:t>
            </a:r>
            <a:endParaRPr lang="en-US" dirty="0"/>
          </a:p>
        </p:txBody>
      </p:sp>
      <p:sp>
        <p:nvSpPr>
          <p:cNvPr id="15" name="Text Placeholder 5">
            <a:extLst>
              <a:ext uri="{FF2B5EF4-FFF2-40B4-BE49-F238E27FC236}">
                <a16:creationId xmlns:a16="http://schemas.microsoft.com/office/drawing/2014/main" id="{29F0B921-915E-4105-909F-29C5019A794E}"/>
              </a:ext>
            </a:extLst>
          </p:cNvPr>
          <p:cNvSpPr txBox="1">
            <a:spLocks/>
          </p:cNvSpPr>
          <p:nvPr/>
        </p:nvSpPr>
        <p:spPr bwMode="auto">
          <a:xfrm>
            <a:off x="394731" y="1690690"/>
            <a:ext cx="4619955" cy="793562"/>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323232"/>
              </a:buClr>
              <a:buNone/>
            </a:pPr>
            <a:r>
              <a:rPr lang="en-IN" altLang="en-US" dirty="0">
                <a:solidFill>
                  <a:schemeClr val="bg2"/>
                </a:solidFill>
              </a:rPr>
              <a:t>Creative Commons</a:t>
            </a:r>
          </a:p>
        </p:txBody>
      </p:sp>
      <p:sp>
        <p:nvSpPr>
          <p:cNvPr id="16" name="Content Placeholder 2">
            <a:extLst>
              <a:ext uri="{FF2B5EF4-FFF2-40B4-BE49-F238E27FC236}">
                <a16:creationId xmlns:a16="http://schemas.microsoft.com/office/drawing/2014/main" id="{8F14AB8B-6B9C-4634-9112-6D355DAC8120}"/>
              </a:ext>
            </a:extLst>
          </p:cNvPr>
          <p:cNvSpPr txBox="1">
            <a:spLocks/>
          </p:cNvSpPr>
          <p:nvPr/>
        </p:nvSpPr>
        <p:spPr>
          <a:xfrm>
            <a:off x="394731" y="2515814"/>
            <a:ext cx="4619955" cy="3626038"/>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323232"/>
              </a:buClr>
              <a:buNone/>
            </a:pPr>
            <a:r>
              <a:rPr lang="en-US" altLang="en-US" sz="3200" b="1" dirty="0">
                <a:solidFill>
                  <a:srgbClr val="463691"/>
                </a:solidFill>
              </a:rPr>
              <a:t>CC-BY</a:t>
            </a:r>
          </a:p>
          <a:p>
            <a:pPr marL="0" indent="0">
              <a:buClr>
                <a:srgbClr val="323232"/>
              </a:buClr>
              <a:buNone/>
            </a:pPr>
            <a:r>
              <a:rPr lang="en-US" altLang="en-US" sz="3200" b="1" dirty="0">
                <a:solidFill>
                  <a:srgbClr val="463691"/>
                </a:solidFill>
              </a:rPr>
              <a:t>CC-BY-SA</a:t>
            </a:r>
          </a:p>
          <a:p>
            <a:pPr marL="0" indent="0">
              <a:buClr>
                <a:srgbClr val="323232"/>
              </a:buClr>
              <a:buNone/>
            </a:pPr>
            <a:r>
              <a:rPr lang="en-US" altLang="en-US" sz="3200" b="1" dirty="0">
                <a:solidFill>
                  <a:srgbClr val="463691"/>
                </a:solidFill>
              </a:rPr>
              <a:t>CC-BY-NC</a:t>
            </a:r>
          </a:p>
          <a:p>
            <a:pPr marL="0" indent="0">
              <a:buClr>
                <a:srgbClr val="323232"/>
              </a:buClr>
              <a:buNone/>
            </a:pPr>
            <a:r>
              <a:rPr lang="en-US" altLang="en-US" sz="3200" b="1" dirty="0">
                <a:solidFill>
                  <a:srgbClr val="463691"/>
                </a:solidFill>
              </a:rPr>
              <a:t>CC-BY-NC-SA</a:t>
            </a:r>
          </a:p>
          <a:p>
            <a:pPr marL="0" indent="0">
              <a:buClr>
                <a:srgbClr val="323232"/>
              </a:buClr>
              <a:buNone/>
            </a:pPr>
            <a:r>
              <a:rPr lang="en-US" altLang="en-US" sz="3200" b="1" dirty="0">
                <a:solidFill>
                  <a:srgbClr val="463691"/>
                </a:solidFill>
              </a:rPr>
              <a:t>CC-BY-ND</a:t>
            </a:r>
          </a:p>
          <a:p>
            <a:pPr marL="0" indent="0">
              <a:buClr>
                <a:srgbClr val="323232"/>
              </a:buClr>
              <a:buNone/>
            </a:pPr>
            <a:r>
              <a:rPr lang="en-US" altLang="en-US" sz="3200" b="1" dirty="0">
                <a:solidFill>
                  <a:srgbClr val="463691"/>
                </a:solidFill>
              </a:rPr>
              <a:t>CC-BY-NC-ND</a:t>
            </a:r>
            <a:endParaRPr lang="en-US" altLang="en-US" sz="3600" dirty="0">
              <a:solidFill>
                <a:srgbClr val="463691"/>
              </a:solidFill>
            </a:endParaRPr>
          </a:p>
        </p:txBody>
      </p:sp>
      <p:sp>
        <p:nvSpPr>
          <p:cNvPr id="17" name="Text Placeholder 6">
            <a:extLst>
              <a:ext uri="{FF2B5EF4-FFF2-40B4-BE49-F238E27FC236}">
                <a16:creationId xmlns:a16="http://schemas.microsoft.com/office/drawing/2014/main" id="{C57BBCB6-7746-423C-BC94-FCA284C03C7F}"/>
              </a:ext>
            </a:extLst>
          </p:cNvPr>
          <p:cNvSpPr txBox="1">
            <a:spLocks/>
          </p:cNvSpPr>
          <p:nvPr/>
        </p:nvSpPr>
        <p:spPr>
          <a:xfrm>
            <a:off x="5243285" y="1690689"/>
            <a:ext cx="3405982" cy="793562"/>
          </a:xfrm>
          <a:prstGeom prst="rect">
            <a:avLst/>
          </a:prstGeom>
        </p:spPr>
        <p:style>
          <a:lnRef idx="3">
            <a:schemeClr val="lt1"/>
          </a:lnRef>
          <a:fillRef idx="1">
            <a:schemeClr val="accent5"/>
          </a:fillRef>
          <a:effectRef idx="1">
            <a:schemeClr val="accent5"/>
          </a:effectRef>
          <a:fontRef idx="minor">
            <a:schemeClr val="lt1"/>
          </a:fontRef>
        </p:style>
        <p:txBody>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Clr>
                <a:srgbClr val="323232"/>
              </a:buClr>
              <a:buNone/>
            </a:pPr>
            <a:r>
              <a:rPr lang="en-IN" altLang="en-US" dirty="0">
                <a:solidFill>
                  <a:schemeClr val="bg2"/>
                </a:solidFill>
              </a:rPr>
              <a:t>Concepts</a:t>
            </a:r>
          </a:p>
        </p:txBody>
      </p:sp>
      <p:sp>
        <p:nvSpPr>
          <p:cNvPr id="18" name="Content Placeholder 7">
            <a:extLst>
              <a:ext uri="{FF2B5EF4-FFF2-40B4-BE49-F238E27FC236}">
                <a16:creationId xmlns:a16="http://schemas.microsoft.com/office/drawing/2014/main" id="{A1C5D501-E2F8-4254-9E3A-91B23E19D52C}"/>
              </a:ext>
            </a:extLst>
          </p:cNvPr>
          <p:cNvSpPr txBox="1">
            <a:spLocks/>
          </p:cNvSpPr>
          <p:nvPr/>
        </p:nvSpPr>
        <p:spPr>
          <a:xfrm>
            <a:off x="5243285" y="2515816"/>
            <a:ext cx="3401500" cy="3626036"/>
          </a:xfrm>
          <a:prstGeom prst="rect">
            <a:avLst/>
          </a:prstGeom>
        </p:spPr>
        <p:style>
          <a:lnRef idx="1">
            <a:schemeClr val="accent6"/>
          </a:lnRef>
          <a:fillRef idx="2">
            <a:schemeClr val="accent6"/>
          </a:fillRef>
          <a:effectRef idx="1">
            <a:schemeClr val="accent6"/>
          </a:effectRef>
          <a:fontRef idx="minor">
            <a:schemeClr val="dk1"/>
          </a:fontRef>
        </p:style>
        <p:txBody>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323232"/>
              </a:buClr>
              <a:buNone/>
            </a:pPr>
            <a:r>
              <a:rPr lang="en-IN" altLang="en-US" dirty="0">
                <a:solidFill>
                  <a:srgbClr val="463691"/>
                </a:solidFill>
              </a:rPr>
              <a:t>Attribution</a:t>
            </a:r>
          </a:p>
          <a:p>
            <a:pPr marL="0" indent="0">
              <a:buClr>
                <a:srgbClr val="323232"/>
              </a:buClr>
              <a:buNone/>
            </a:pPr>
            <a:r>
              <a:rPr lang="en-IN" altLang="en-US" dirty="0">
                <a:solidFill>
                  <a:srgbClr val="463691"/>
                </a:solidFill>
              </a:rPr>
              <a:t>Share Alike</a:t>
            </a:r>
          </a:p>
          <a:p>
            <a:pPr marL="0" indent="0">
              <a:buClr>
                <a:srgbClr val="323232"/>
              </a:buClr>
              <a:buNone/>
            </a:pPr>
            <a:r>
              <a:rPr lang="en-IN" altLang="en-US" dirty="0">
                <a:solidFill>
                  <a:srgbClr val="463691"/>
                </a:solidFill>
              </a:rPr>
              <a:t>Non-Commercial</a:t>
            </a:r>
          </a:p>
          <a:p>
            <a:pPr marL="0" indent="0">
              <a:buClr>
                <a:srgbClr val="323232"/>
              </a:buClr>
              <a:buNone/>
            </a:pPr>
            <a:endParaRPr lang="en-IN" altLang="en-US" dirty="0">
              <a:solidFill>
                <a:srgbClr val="463691"/>
              </a:solidFill>
            </a:endParaRPr>
          </a:p>
          <a:p>
            <a:pPr marL="0" indent="0">
              <a:buClr>
                <a:srgbClr val="323232"/>
              </a:buClr>
              <a:buNone/>
            </a:pPr>
            <a:r>
              <a:rPr lang="en-IN" altLang="en-US" dirty="0">
                <a:solidFill>
                  <a:srgbClr val="463691"/>
                </a:solidFill>
              </a:rPr>
              <a:t>Non-Derivative</a:t>
            </a:r>
          </a:p>
        </p:txBody>
      </p:sp>
      <p:pic>
        <p:nvPicPr>
          <p:cNvPr id="19" name="Picture 2">
            <a:extLst>
              <a:ext uri="{FF2B5EF4-FFF2-40B4-BE49-F238E27FC236}">
                <a16:creationId xmlns:a16="http://schemas.microsoft.com/office/drawing/2014/main" id="{51F52861-45B7-4517-AF10-BC647A6049F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03239" y="5510969"/>
            <a:ext cx="1263491" cy="410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a:extLst>
              <a:ext uri="{FF2B5EF4-FFF2-40B4-BE49-F238E27FC236}">
                <a16:creationId xmlns:a16="http://schemas.microsoft.com/office/drawing/2014/main" id="{6BD988F7-52DE-480B-9046-780A643068D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94698" y="4366599"/>
            <a:ext cx="1272032" cy="413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8">
            <a:extLst>
              <a:ext uri="{FF2B5EF4-FFF2-40B4-BE49-F238E27FC236}">
                <a16:creationId xmlns:a16="http://schemas.microsoft.com/office/drawing/2014/main" id="{31B1D0DC-43A6-4980-8038-703F59FDD8A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94698" y="3759429"/>
            <a:ext cx="1272032" cy="41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9">
            <a:extLst>
              <a:ext uri="{FF2B5EF4-FFF2-40B4-BE49-F238E27FC236}">
                <a16:creationId xmlns:a16="http://schemas.microsoft.com/office/drawing/2014/main" id="{BC35953F-7508-49C6-8723-1AD7AD78DE1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10412" y="4934453"/>
            <a:ext cx="1256319" cy="40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0">
            <a:extLst>
              <a:ext uri="{FF2B5EF4-FFF2-40B4-BE49-F238E27FC236}">
                <a16:creationId xmlns:a16="http://schemas.microsoft.com/office/drawing/2014/main" id="{D5264DDA-1D8B-4FB0-AB83-7712404BCE0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94698" y="3150452"/>
            <a:ext cx="1272032" cy="41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1">
            <a:extLst>
              <a:ext uri="{FF2B5EF4-FFF2-40B4-BE49-F238E27FC236}">
                <a16:creationId xmlns:a16="http://schemas.microsoft.com/office/drawing/2014/main" id="{B7511488-3A46-478D-8B1F-10F7D0B36BE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710412" y="2590277"/>
            <a:ext cx="1256319" cy="40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38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Attribution (CC-BY)</a:t>
            </a:r>
          </a:p>
        </p:txBody>
      </p:sp>
      <p:sp>
        <p:nvSpPr>
          <p:cNvPr id="3" name="Content Placeholder 2"/>
          <p:cNvSpPr>
            <a:spLocks noGrp="1"/>
          </p:cNvSpPr>
          <p:nvPr>
            <p:ph idx="1"/>
          </p:nvPr>
        </p:nvSpPr>
        <p:spPr>
          <a:xfrm>
            <a:off x="628650" y="2031999"/>
            <a:ext cx="7886700" cy="4144963"/>
          </a:xfrm>
        </p:spPr>
        <p:txBody>
          <a:bodyPr/>
          <a:lstStyle/>
          <a:p>
            <a:r>
              <a:rPr lang="en-US" dirty="0"/>
              <a:t>This </a:t>
            </a:r>
            <a:r>
              <a:rPr lang="en-US" dirty="0" err="1"/>
              <a:t>licence</a:t>
            </a:r>
            <a:r>
              <a:rPr lang="en-US" dirty="0"/>
              <a:t> lets others distribute, remix, tweak, and build upon your work, even commercially, as long as they credit you for the original creation. </a:t>
            </a:r>
          </a:p>
          <a:p>
            <a:r>
              <a:rPr lang="en-US" dirty="0"/>
              <a:t>This is the most accommodating of </a:t>
            </a:r>
            <a:r>
              <a:rPr lang="en-US" dirty="0" err="1"/>
              <a:t>licences</a:t>
            </a:r>
            <a:r>
              <a:rPr lang="en-US" dirty="0"/>
              <a:t> offered. </a:t>
            </a:r>
          </a:p>
          <a:p>
            <a:r>
              <a:rPr lang="en-US" dirty="0"/>
              <a:t>It is recommended for maximum dissemination and use of licensed materials. </a:t>
            </a:r>
          </a:p>
          <a:p>
            <a:endParaRPr lang="en-US" dirty="0"/>
          </a:p>
        </p:txBody>
      </p:sp>
      <p:pic>
        <p:nvPicPr>
          <p:cNvPr id="8194" name="Picture 2" descr="Image result for CC 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777" y="574088"/>
            <a:ext cx="2574573" cy="907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228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C BY 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8876" y="574088"/>
            <a:ext cx="2574860" cy="9076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l"/>
            <a:r>
              <a:rPr lang="en-US" dirty="0"/>
              <a:t>Attribution-</a:t>
            </a:r>
            <a:r>
              <a:rPr lang="en-US" dirty="0" err="1"/>
              <a:t>ShareAlike</a:t>
            </a:r>
            <a:r>
              <a:rPr lang="en-US" dirty="0"/>
              <a:t> </a:t>
            </a:r>
            <a:br>
              <a:rPr lang="en-US" dirty="0"/>
            </a:br>
            <a:r>
              <a:rPr lang="en-US" dirty="0"/>
              <a:t>(CC BY-SA) </a:t>
            </a:r>
          </a:p>
        </p:txBody>
      </p:sp>
      <p:sp>
        <p:nvSpPr>
          <p:cNvPr id="3" name="Content Placeholder 2"/>
          <p:cNvSpPr>
            <a:spLocks noGrp="1"/>
          </p:cNvSpPr>
          <p:nvPr>
            <p:ph idx="1"/>
          </p:nvPr>
        </p:nvSpPr>
        <p:spPr/>
        <p:txBody>
          <a:bodyPr/>
          <a:lstStyle/>
          <a:p>
            <a:r>
              <a:rPr lang="en-US" dirty="0"/>
              <a:t>This </a:t>
            </a:r>
            <a:r>
              <a:rPr lang="en-US" dirty="0" err="1"/>
              <a:t>licence</a:t>
            </a:r>
            <a:r>
              <a:rPr lang="en-US" dirty="0"/>
              <a:t> lets others remix, tweak, and build upon your work even for commercial purposes, as long as they credit you and license their new creations under the identical terms. </a:t>
            </a:r>
          </a:p>
          <a:p>
            <a:r>
              <a:rPr lang="en-US" dirty="0"/>
              <a:t>Often compared to “copyleft” free and open source software </a:t>
            </a:r>
            <a:r>
              <a:rPr lang="en-US" dirty="0" err="1"/>
              <a:t>licences</a:t>
            </a:r>
            <a:r>
              <a:rPr lang="en-US" dirty="0"/>
              <a:t>. </a:t>
            </a:r>
          </a:p>
          <a:p>
            <a:r>
              <a:rPr lang="en-US" dirty="0"/>
              <a:t>All new works based on yours will carry the same </a:t>
            </a:r>
            <a:r>
              <a:rPr lang="en-US" dirty="0" err="1"/>
              <a:t>licence</a:t>
            </a:r>
            <a:r>
              <a:rPr lang="en-US" dirty="0"/>
              <a:t>, so any derivatives will also allow commercial use. This is the </a:t>
            </a:r>
            <a:r>
              <a:rPr lang="en-US" dirty="0" err="1"/>
              <a:t>licence</a:t>
            </a:r>
            <a:r>
              <a:rPr lang="en-US" dirty="0"/>
              <a:t> used by Wikipedia.</a:t>
            </a:r>
          </a:p>
        </p:txBody>
      </p:sp>
    </p:spTree>
    <p:extLst>
      <p:ext uri="{BB962C8B-B14F-4D97-AF65-F5344CB8AC3E}">
        <p14:creationId xmlns:p14="http://schemas.microsoft.com/office/powerpoint/2010/main" val="3721520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Image result for CC BY 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0542" y="1498105"/>
            <a:ext cx="2593251" cy="9076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l"/>
            <a:r>
              <a:rPr lang="en-US" dirty="0"/>
              <a:t>Attribution-No Derivatives </a:t>
            </a:r>
            <a:br>
              <a:rPr lang="en-US" dirty="0"/>
            </a:br>
            <a:r>
              <a:rPr lang="en-US" dirty="0"/>
              <a:t>(CC BY-ND)</a:t>
            </a:r>
          </a:p>
        </p:txBody>
      </p:sp>
      <p:sp>
        <p:nvSpPr>
          <p:cNvPr id="3" name="Content Placeholder 2"/>
          <p:cNvSpPr>
            <a:spLocks noGrp="1"/>
          </p:cNvSpPr>
          <p:nvPr>
            <p:ph idx="1"/>
          </p:nvPr>
        </p:nvSpPr>
        <p:spPr>
          <a:xfrm>
            <a:off x="628650" y="2823667"/>
            <a:ext cx="7886700" cy="3353295"/>
          </a:xfrm>
        </p:spPr>
        <p:txBody>
          <a:bodyPr/>
          <a:lstStyle/>
          <a:p>
            <a:r>
              <a:rPr lang="en-US" dirty="0"/>
              <a:t>This </a:t>
            </a:r>
            <a:r>
              <a:rPr lang="en-US" dirty="0" err="1"/>
              <a:t>licence</a:t>
            </a:r>
            <a:r>
              <a:rPr lang="en-US" dirty="0"/>
              <a:t> allows for redistribution, commercial and non-commercial, as long as it is passed along unchanged and in whole, with credit to you. </a:t>
            </a:r>
          </a:p>
        </p:txBody>
      </p:sp>
    </p:spTree>
    <p:extLst>
      <p:ext uri="{BB962C8B-B14F-4D97-AF65-F5344CB8AC3E}">
        <p14:creationId xmlns:p14="http://schemas.microsoft.com/office/powerpoint/2010/main" val="338404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Image result for cc by nc-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43966" y="1515167"/>
            <a:ext cx="2588570" cy="905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l"/>
            <a:r>
              <a:rPr lang="en-US" dirty="0"/>
              <a:t>Attribution-Non Commercial </a:t>
            </a:r>
            <a:br>
              <a:rPr lang="en-US" dirty="0"/>
            </a:br>
            <a:r>
              <a:rPr lang="en-US" dirty="0"/>
              <a:t>(CC BY-NC)  </a:t>
            </a:r>
          </a:p>
        </p:txBody>
      </p:sp>
      <p:sp>
        <p:nvSpPr>
          <p:cNvPr id="3" name="Content Placeholder 2"/>
          <p:cNvSpPr>
            <a:spLocks noGrp="1"/>
          </p:cNvSpPr>
          <p:nvPr>
            <p:ph idx="1"/>
          </p:nvPr>
        </p:nvSpPr>
        <p:spPr>
          <a:xfrm>
            <a:off x="628650" y="2729377"/>
            <a:ext cx="7886700" cy="3447586"/>
          </a:xfrm>
        </p:spPr>
        <p:txBody>
          <a:bodyPr/>
          <a:lstStyle/>
          <a:p>
            <a:r>
              <a:rPr lang="en-US" dirty="0"/>
              <a:t>This </a:t>
            </a:r>
            <a:r>
              <a:rPr lang="en-US" dirty="0" err="1"/>
              <a:t>licence</a:t>
            </a:r>
            <a:r>
              <a:rPr lang="en-US" dirty="0"/>
              <a:t> lets others remix, tweak, and build upon your work non-commercially, and although their new works must also acknowledge you and be non-commercial, they don’t have to license their derivative works on the same terms. </a:t>
            </a:r>
          </a:p>
        </p:txBody>
      </p:sp>
    </p:spTree>
    <p:extLst>
      <p:ext uri="{BB962C8B-B14F-4D97-AF65-F5344CB8AC3E}">
        <p14:creationId xmlns:p14="http://schemas.microsoft.com/office/powerpoint/2010/main" val="221453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C BY NC 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5224" y="1948316"/>
            <a:ext cx="2571750" cy="9001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l"/>
            <a:r>
              <a:rPr lang="en-US" dirty="0"/>
              <a:t>Attribution-Non Commercial-No Derivatives (CC BY-NC-ND) </a:t>
            </a:r>
          </a:p>
        </p:txBody>
      </p:sp>
      <p:sp>
        <p:nvSpPr>
          <p:cNvPr id="3" name="Content Placeholder 2"/>
          <p:cNvSpPr>
            <a:spLocks noGrp="1"/>
          </p:cNvSpPr>
          <p:nvPr>
            <p:ph idx="1"/>
          </p:nvPr>
        </p:nvSpPr>
        <p:spPr>
          <a:xfrm>
            <a:off x="628650" y="3106057"/>
            <a:ext cx="7886700" cy="3070906"/>
          </a:xfrm>
        </p:spPr>
        <p:txBody>
          <a:bodyPr/>
          <a:lstStyle/>
          <a:p>
            <a:r>
              <a:rPr lang="en-US" dirty="0"/>
              <a:t>This </a:t>
            </a:r>
            <a:r>
              <a:rPr lang="en-US" dirty="0" err="1"/>
              <a:t>licence</a:t>
            </a:r>
            <a:r>
              <a:rPr lang="en-US" dirty="0"/>
              <a:t> is the most restrictive, only allowing others to download your works and share them with others as long as they credit you, but they can’t change them in any way or use them commercially. </a:t>
            </a:r>
          </a:p>
        </p:txBody>
      </p:sp>
    </p:spTree>
    <p:extLst>
      <p:ext uri="{BB962C8B-B14F-4D97-AF65-F5344CB8AC3E}">
        <p14:creationId xmlns:p14="http://schemas.microsoft.com/office/powerpoint/2010/main" val="4179677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Creative Commons </a:t>
            </a:r>
            <a:br>
              <a:rPr lang="en-US" dirty="0"/>
            </a:br>
            <a:r>
              <a:rPr lang="en-US" dirty="0"/>
              <a:t>Public Domain Tools</a:t>
            </a:r>
          </a:p>
        </p:txBody>
      </p:sp>
      <p:sp>
        <p:nvSpPr>
          <p:cNvPr id="3" name="Content Placeholder 2"/>
          <p:cNvSpPr>
            <a:spLocks noGrp="1"/>
          </p:cNvSpPr>
          <p:nvPr>
            <p:ph idx="1"/>
          </p:nvPr>
        </p:nvSpPr>
        <p:spPr>
          <a:xfrm>
            <a:off x="628650" y="2583543"/>
            <a:ext cx="7886700" cy="3593419"/>
          </a:xfrm>
        </p:spPr>
        <p:txBody>
          <a:bodyPr/>
          <a:lstStyle/>
          <a:p>
            <a:r>
              <a:rPr lang="en-US" dirty="0"/>
              <a:t>CC’s public domain tools enable authors and copyright owners who want to dedicate their works to the worldwide public domain to do so.</a:t>
            </a:r>
          </a:p>
          <a:p>
            <a:pPr lvl="1"/>
            <a:r>
              <a:rPr lang="en-US" dirty="0"/>
              <a:t>The CC-0 tool (“No Rights Reserved”) allows licensors to waive all rights and place a work in the public domain. </a:t>
            </a:r>
          </a:p>
          <a:p>
            <a:pPr lvl="1"/>
            <a:r>
              <a:rPr lang="en-US" dirty="0"/>
              <a:t>The Public Domain mark identifies a work that is free of known copyright restrictions. It is not recommend for works that are restricted by copyright laws in one or more jurisdictions. </a:t>
            </a:r>
          </a:p>
        </p:txBody>
      </p:sp>
      <p:pic>
        <p:nvPicPr>
          <p:cNvPr id="11266" name="Picture 2" descr="Image result for CC Public DOma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3013" y="754743"/>
            <a:ext cx="2059470" cy="72582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CC Public DOmai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3014" y="1560331"/>
            <a:ext cx="2059468" cy="725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98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775CCA-7D9C-40B7-A225-991828EE1A07}"/>
              </a:ext>
            </a:extLst>
          </p:cNvPr>
          <p:cNvPicPr>
            <a:picLocks noChangeAspect="1"/>
          </p:cNvPicPr>
          <p:nvPr/>
        </p:nvPicPr>
        <p:blipFill rotWithShape="1">
          <a:blip r:embed="rId2">
            <a:extLst>
              <a:ext uri="{28A0092B-C50C-407E-A947-70E740481C1C}">
                <a14:useLocalDpi xmlns:a14="http://schemas.microsoft.com/office/drawing/2010/main" val="0"/>
              </a:ext>
            </a:extLst>
          </a:blip>
          <a:srcRect l="26448" r="29001" b="-2"/>
          <a:stretch/>
        </p:blipFill>
        <p:spPr>
          <a:xfrm>
            <a:off x="6085903" y="875527"/>
            <a:ext cx="3058097" cy="5148306"/>
          </a:xfrm>
          <a:prstGeom prst="rect">
            <a:avLst/>
          </a:prstGeom>
        </p:spPr>
      </p:pic>
      <p:sp>
        <p:nvSpPr>
          <p:cNvPr id="2" name="Title 1">
            <a:extLst>
              <a:ext uri="{FF2B5EF4-FFF2-40B4-BE49-F238E27FC236}">
                <a16:creationId xmlns:a16="http://schemas.microsoft.com/office/drawing/2014/main" id="{8D0AFC68-5461-4EF4-9602-1B4E57560DBA}"/>
              </a:ext>
            </a:extLst>
          </p:cNvPr>
          <p:cNvSpPr>
            <a:spLocks noGrp="1"/>
          </p:cNvSpPr>
          <p:nvPr>
            <p:ph type="title"/>
          </p:nvPr>
        </p:nvSpPr>
        <p:spPr/>
        <p:txBody>
          <a:bodyPr/>
          <a:lstStyle/>
          <a:p>
            <a:pPr algn="l"/>
            <a:r>
              <a:rPr lang="en-US" dirty="0"/>
              <a:t>Learning outcomes</a:t>
            </a:r>
          </a:p>
        </p:txBody>
      </p:sp>
      <p:sp>
        <p:nvSpPr>
          <p:cNvPr id="3" name="Content Placeholder 2">
            <a:extLst>
              <a:ext uri="{FF2B5EF4-FFF2-40B4-BE49-F238E27FC236}">
                <a16:creationId xmlns:a16="http://schemas.microsoft.com/office/drawing/2014/main" id="{A432939A-5259-40AF-88FF-4726688E2A5F}"/>
              </a:ext>
            </a:extLst>
          </p:cNvPr>
          <p:cNvSpPr>
            <a:spLocks noGrp="1"/>
          </p:cNvSpPr>
          <p:nvPr>
            <p:ph idx="1"/>
          </p:nvPr>
        </p:nvSpPr>
        <p:spPr>
          <a:xfrm>
            <a:off x="659129" y="1480184"/>
            <a:ext cx="4593591" cy="5032375"/>
          </a:xfrm>
        </p:spPr>
        <p:txBody>
          <a:bodyPr>
            <a:normAutofit/>
          </a:bodyPr>
          <a:lstStyle/>
          <a:p>
            <a:pPr marL="0" indent="0">
              <a:buNone/>
            </a:pPr>
            <a:r>
              <a:rPr lang="en-US" b="1" i="1" dirty="0">
                <a:solidFill>
                  <a:srgbClr val="B3AA7E"/>
                </a:solidFill>
              </a:rPr>
              <a:t>By the end of this workshop </a:t>
            </a:r>
            <a:br>
              <a:rPr lang="en-US" b="1" i="1" dirty="0">
                <a:solidFill>
                  <a:srgbClr val="B3AA7E"/>
                </a:solidFill>
              </a:rPr>
            </a:br>
            <a:r>
              <a:rPr lang="en-US" b="1" i="1" dirty="0">
                <a:solidFill>
                  <a:srgbClr val="B3AA7E"/>
                </a:solidFill>
              </a:rPr>
              <a:t>you will be able to:</a:t>
            </a:r>
            <a:br>
              <a:rPr lang="en-US" b="1" i="1" dirty="0">
                <a:solidFill>
                  <a:srgbClr val="B3AA7E"/>
                </a:solidFill>
              </a:rPr>
            </a:br>
            <a:endParaRPr lang="en-US" b="1" i="1" dirty="0">
              <a:solidFill>
                <a:srgbClr val="B3AA7E"/>
              </a:solidFill>
            </a:endParaRPr>
          </a:p>
          <a:p>
            <a:pPr lvl="1"/>
            <a:r>
              <a:rPr lang="en-US" dirty="0"/>
              <a:t>Understand OER and open </a:t>
            </a:r>
            <a:r>
              <a:rPr lang="en-US" dirty="0" err="1"/>
              <a:t>licences</a:t>
            </a:r>
            <a:endParaRPr lang="en-US" dirty="0"/>
          </a:p>
          <a:p>
            <a:pPr lvl="1"/>
            <a:r>
              <a:rPr lang="en-US" dirty="0"/>
              <a:t>Explore how to adopt and adapt OER</a:t>
            </a:r>
          </a:p>
          <a:p>
            <a:pPr lvl="1"/>
            <a:r>
              <a:rPr lang="en-US" dirty="0"/>
              <a:t>Understand quality assurance for OER</a:t>
            </a:r>
          </a:p>
          <a:p>
            <a:pPr lvl="1"/>
            <a:r>
              <a:rPr lang="en-US" dirty="0"/>
              <a:t>Identify barriers to mainstreaming OER and strategies to overcome them</a:t>
            </a:r>
          </a:p>
          <a:p>
            <a:endParaRPr lang="en-US" dirty="0"/>
          </a:p>
        </p:txBody>
      </p:sp>
      <p:sp>
        <p:nvSpPr>
          <p:cNvPr id="6" name="Rectangle 5">
            <a:extLst>
              <a:ext uri="{FF2B5EF4-FFF2-40B4-BE49-F238E27FC236}">
                <a16:creationId xmlns:a16="http://schemas.microsoft.com/office/drawing/2014/main" id="{3C28B6D1-B83E-46DD-99FC-36BE974FF92E}"/>
              </a:ext>
            </a:extLst>
          </p:cNvPr>
          <p:cNvSpPr/>
          <p:nvPr/>
        </p:nvSpPr>
        <p:spPr>
          <a:xfrm>
            <a:off x="6035103" y="6013510"/>
            <a:ext cx="1441420" cy="184666"/>
          </a:xfrm>
          <a:prstGeom prst="rect">
            <a:avLst/>
          </a:prstGeom>
        </p:spPr>
        <p:txBody>
          <a:bodyPr wrap="none">
            <a:spAutoFit/>
          </a:bodyPr>
          <a:lstStyle/>
          <a:p>
            <a:r>
              <a:rPr lang="en-US" sz="600" dirty="0"/>
              <a:t>Image source: https://flic.kr/p/dq159W </a:t>
            </a:r>
          </a:p>
        </p:txBody>
      </p:sp>
    </p:spTree>
    <p:extLst>
      <p:ext uri="{BB962C8B-B14F-4D97-AF65-F5344CB8AC3E}">
        <p14:creationId xmlns:p14="http://schemas.microsoft.com/office/powerpoint/2010/main" val="343724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52830" y="1412240"/>
            <a:ext cx="7038340" cy="5282163"/>
            <a:chOff x="46568" y="12702"/>
            <a:chExt cx="9483370" cy="7233108"/>
          </a:xfrm>
        </p:grpSpPr>
        <p:sp>
          <p:nvSpPr>
            <p:cNvPr id="28673" name="AutoShape 1"/>
            <p:cNvSpPr>
              <a:spLocks noChangeArrowheads="1"/>
            </p:cNvSpPr>
            <p:nvPr/>
          </p:nvSpPr>
          <p:spPr bwMode="auto">
            <a:xfrm>
              <a:off x="46568" y="12702"/>
              <a:ext cx="9483370" cy="7233108"/>
            </a:xfrm>
            <a:prstGeom prst="roundRect">
              <a:avLst>
                <a:gd name="adj" fmla="val 14"/>
              </a:avLst>
            </a:prstGeom>
            <a:solidFill>
              <a:srgbClr val="FFFF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8214" tIns="24107" rIns="48214" bIns="24107" anchor="ctr"/>
            <a:lstStyle/>
            <a:p>
              <a:pPr>
                <a:defRPr/>
              </a:pPr>
              <a:endParaRPr lang="en-US" sz="1350" dirty="0"/>
            </a:p>
          </p:txBody>
        </p:sp>
        <p:pic>
          <p:nvPicPr>
            <p:cNvPr id="286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8349" y="1423400"/>
              <a:ext cx="2095384" cy="73458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8349" y="2261813"/>
              <a:ext cx="2095384" cy="73458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1604" y="4802721"/>
              <a:ext cx="2095384" cy="73458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38349" y="3100226"/>
              <a:ext cx="2095384" cy="73347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7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21604" y="3964521"/>
              <a:ext cx="2095384" cy="73458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79"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38349" y="5641133"/>
              <a:ext cx="2095384" cy="734587"/>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8680"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38350" y="568244"/>
              <a:ext cx="2078638" cy="73347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8681" name="Rectangle 9"/>
            <p:cNvSpPr>
              <a:spLocks noChangeArrowheads="1"/>
            </p:cNvSpPr>
            <p:nvPr/>
          </p:nvSpPr>
          <p:spPr bwMode="auto">
            <a:xfrm>
              <a:off x="642725" y="589458"/>
              <a:ext cx="2490050" cy="57678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dirty="0">
                  <a:solidFill>
                    <a:srgbClr val="000000"/>
                  </a:solidFill>
                </a:rPr>
                <a:t>most freedom</a:t>
              </a:r>
            </a:p>
          </p:txBody>
        </p:sp>
        <p:sp>
          <p:nvSpPr>
            <p:cNvPr id="28682" name="Rectangle 10"/>
            <p:cNvSpPr>
              <a:spLocks noChangeArrowheads="1"/>
            </p:cNvSpPr>
            <p:nvPr/>
          </p:nvSpPr>
          <p:spPr bwMode="auto">
            <a:xfrm>
              <a:off x="676008" y="5684670"/>
              <a:ext cx="2442448" cy="57678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dirty="0">
                  <a:solidFill>
                    <a:srgbClr val="000000"/>
                  </a:solidFill>
                </a:rPr>
                <a:t>least freedom</a:t>
              </a:r>
            </a:p>
          </p:txBody>
        </p:sp>
        <p:cxnSp>
          <p:nvCxnSpPr>
            <p:cNvPr id="28683" name="AutoShape 11"/>
            <p:cNvCxnSpPr>
              <a:cxnSpLocks noChangeShapeType="1"/>
            </p:cNvCxnSpPr>
            <p:nvPr/>
          </p:nvCxnSpPr>
          <p:spPr bwMode="auto">
            <a:xfrm flipV="1">
              <a:off x="1887744" y="1173329"/>
              <a:ext cx="1116" cy="4510227"/>
            </a:xfrm>
            <a:prstGeom prst="straightConnector1">
              <a:avLst/>
            </a:prstGeom>
            <a:noFill/>
            <a:ln w="8568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p:cxnSp>
          <p:nvCxnSpPr>
            <p:cNvPr id="14" name="AutoShape 11"/>
            <p:cNvCxnSpPr>
              <a:cxnSpLocks noChangeShapeType="1"/>
            </p:cNvCxnSpPr>
            <p:nvPr/>
          </p:nvCxnSpPr>
          <p:spPr bwMode="auto">
            <a:xfrm flipV="1">
              <a:off x="5936721" y="589461"/>
              <a:ext cx="12700" cy="4130863"/>
            </a:xfrm>
            <a:prstGeom prst="straightConnector1">
              <a:avLst/>
            </a:prstGeom>
            <a:noFill/>
            <a:ln w="85680">
              <a:solidFill>
                <a:srgbClr val="008000"/>
              </a:solidFill>
              <a:round/>
              <a:headEnd type="triangle"/>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p:cxnSp>
          <p:nvCxnSpPr>
            <p:cNvPr id="18" name="AutoShape 11"/>
            <p:cNvCxnSpPr>
              <a:cxnSpLocks noChangeShapeType="1"/>
            </p:cNvCxnSpPr>
            <p:nvPr/>
          </p:nvCxnSpPr>
          <p:spPr bwMode="auto">
            <a:xfrm flipV="1">
              <a:off x="5924021" y="4802721"/>
              <a:ext cx="12700" cy="1573000"/>
            </a:xfrm>
            <a:prstGeom prst="straightConnector1">
              <a:avLst/>
            </a:prstGeom>
            <a:noFill/>
            <a:ln w="85680">
              <a:solidFill>
                <a:srgbClr val="800000"/>
              </a:solidFill>
              <a:round/>
              <a:headEnd type="triangle"/>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cxnSp>
        <p:sp>
          <p:nvSpPr>
            <p:cNvPr id="22" name="Rectangle 9"/>
            <p:cNvSpPr>
              <a:spLocks noChangeArrowheads="1"/>
            </p:cNvSpPr>
            <p:nvPr/>
          </p:nvSpPr>
          <p:spPr bwMode="auto">
            <a:xfrm>
              <a:off x="6297755" y="5102391"/>
              <a:ext cx="2127395" cy="78167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u="sng" dirty="0">
                  <a:solidFill>
                    <a:srgbClr val="000000"/>
                  </a:solidFill>
                </a:rPr>
                <a:t>Not</a:t>
              </a:r>
              <a:r>
                <a:rPr lang="en-US" sz="2550" dirty="0">
                  <a:solidFill>
                    <a:srgbClr val="000000"/>
                  </a:solidFill>
                </a:rPr>
                <a:t> OER</a:t>
              </a:r>
            </a:p>
          </p:txBody>
        </p:sp>
        <p:sp>
          <p:nvSpPr>
            <p:cNvPr id="23" name="Rectangle 9"/>
            <p:cNvSpPr>
              <a:spLocks noChangeArrowheads="1"/>
            </p:cNvSpPr>
            <p:nvPr/>
          </p:nvSpPr>
          <p:spPr bwMode="auto">
            <a:xfrm>
              <a:off x="6369683" y="2414282"/>
              <a:ext cx="1136195" cy="78167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7454" tIns="23727" rIns="47454" bIns="23727">
              <a:spAutoFit/>
            </a:bodyPr>
            <a:lstStyle/>
            <a:p>
              <a:pPr algn="ctr">
                <a:tabLst>
                  <a:tab pos="381690" algn="l"/>
                  <a:tab pos="763379" algn="l"/>
                  <a:tab pos="1145069" algn="l"/>
                </a:tabLst>
                <a:defRPr/>
              </a:pPr>
              <a:r>
                <a:rPr lang="en-US" sz="2550" dirty="0">
                  <a:solidFill>
                    <a:srgbClr val="000000"/>
                  </a:solidFill>
                </a:rPr>
                <a:t>OER</a:t>
              </a:r>
            </a:p>
          </p:txBody>
        </p:sp>
      </p:grpSp>
      <p:sp>
        <p:nvSpPr>
          <p:cNvPr id="3" name="Title 2"/>
          <p:cNvSpPr>
            <a:spLocks noGrp="1"/>
          </p:cNvSpPr>
          <p:nvPr>
            <p:ph type="title"/>
          </p:nvPr>
        </p:nvSpPr>
        <p:spPr>
          <a:xfrm>
            <a:off x="628650" y="90806"/>
            <a:ext cx="7886700" cy="1325563"/>
          </a:xfrm>
        </p:spPr>
        <p:txBody>
          <a:bodyPr/>
          <a:lstStyle/>
          <a:p>
            <a:r>
              <a:rPr lang="en-CA" dirty="0"/>
              <a:t>Open Licences- Summary</a:t>
            </a:r>
          </a:p>
        </p:txBody>
      </p:sp>
    </p:spTree>
    <p:extLst>
      <p:ext uri="{BB962C8B-B14F-4D97-AF65-F5344CB8AC3E}">
        <p14:creationId xmlns:p14="http://schemas.microsoft.com/office/powerpoint/2010/main" val="323745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1346599" y="914401"/>
            <a:ext cx="7021115" cy="716756"/>
          </a:xfrm>
          <a:prstGeom prst="rect">
            <a:avLst/>
          </a:prstGeom>
          <a:noFill/>
          <a:ln w="9525">
            <a:noFill/>
            <a:miter lim="800000"/>
            <a:headEnd/>
            <a:tailEnd/>
          </a:ln>
        </p:spPr>
        <p:txBody>
          <a:bodyPr vert="horz" wrap="square" lIns="68580" tIns="34290" rIns="68580" bIns="34290" numCol="1" anchor="b" anchorCtr="0" compatLnSpc="1">
            <a:prstTxWarp prst="textNoShape">
              <a:avLst/>
            </a:prstTxWarp>
          </a:bodyPr>
          <a:lstStyle>
            <a:lvl1pPr algn="l" rtl="0" eaLnBrk="1" fontAlgn="base" hangingPunct="1">
              <a:spcBef>
                <a:spcPct val="0"/>
              </a:spcBef>
              <a:spcAft>
                <a:spcPct val="0"/>
              </a:spcAft>
              <a:defRPr sz="3600" b="1" kern="1200">
                <a:solidFill>
                  <a:srgbClr val="463691"/>
                </a:solidFill>
                <a:latin typeface="Georgia" panose="02040502050405020303" pitchFamily="18" charset="0"/>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endParaRPr lang="en-IN" altLang="en-US" sz="2400" dirty="0"/>
          </a:p>
        </p:txBody>
      </p:sp>
      <p:sp>
        <p:nvSpPr>
          <p:cNvPr id="2" name="Title 1"/>
          <p:cNvSpPr>
            <a:spLocks noGrp="1"/>
          </p:cNvSpPr>
          <p:nvPr>
            <p:ph type="title"/>
          </p:nvPr>
        </p:nvSpPr>
        <p:spPr>
          <a:xfrm>
            <a:off x="232229" y="365126"/>
            <a:ext cx="8712445" cy="1325563"/>
          </a:xfrm>
        </p:spPr>
        <p:txBody>
          <a:bodyPr/>
          <a:lstStyle/>
          <a:p>
            <a:r>
              <a:rPr lang="en-IN" altLang="en-US" dirty="0"/>
              <a:t>Why Use Creative Commons Licenses?</a:t>
            </a:r>
            <a:endParaRPr lang="en-US" dirty="0"/>
          </a:p>
        </p:txBody>
      </p:sp>
      <p:sp>
        <p:nvSpPr>
          <p:cNvPr id="3" name="Content Placeholder 2"/>
          <p:cNvSpPr>
            <a:spLocks noGrp="1"/>
          </p:cNvSpPr>
          <p:nvPr>
            <p:ph sz="quarter" idx="10"/>
          </p:nvPr>
        </p:nvSpPr>
        <p:spPr>
          <a:xfrm>
            <a:off x="628650" y="1800225"/>
            <a:ext cx="4857750" cy="4376738"/>
          </a:xfrm>
        </p:spPr>
        <p:txBody>
          <a:bodyPr>
            <a:normAutofit/>
          </a:bodyPr>
          <a:lstStyle/>
          <a:p>
            <a:pPr marL="0" indent="0">
              <a:buNone/>
            </a:pPr>
            <a:r>
              <a:rPr lang="en-IN" altLang="en-US" b="1" dirty="0">
                <a:latin typeface="+mn-lt"/>
              </a:rPr>
              <a:t>Legal Code</a:t>
            </a:r>
            <a:r>
              <a:rPr lang="en-IN" altLang="en-US" dirty="0"/>
              <a:t>: expansive legal languages tested in several cases</a:t>
            </a:r>
          </a:p>
          <a:p>
            <a:pPr marL="0" indent="0">
              <a:buNone/>
            </a:pPr>
            <a:r>
              <a:rPr lang="en-IN" altLang="en-US" b="1" dirty="0">
                <a:latin typeface="+mn-lt"/>
              </a:rPr>
              <a:t>Commons Code</a:t>
            </a:r>
            <a:r>
              <a:rPr lang="en-IN" altLang="en-US" dirty="0"/>
              <a:t>: Simple icon-based approach to explain what you can do want you can’t</a:t>
            </a:r>
          </a:p>
          <a:p>
            <a:pPr marL="0" indent="0">
              <a:buNone/>
            </a:pPr>
            <a:r>
              <a:rPr lang="en-IN" altLang="en-US" b="1" dirty="0">
                <a:latin typeface="+mn-lt"/>
              </a:rPr>
              <a:t>Digital Code</a:t>
            </a:r>
            <a:r>
              <a:rPr lang="en-IN" altLang="en-US" dirty="0"/>
              <a:t>: Enables search engines to search and locate through CC Rights Expression Language</a:t>
            </a:r>
          </a:p>
          <a:p>
            <a:pPr marL="0" indent="0">
              <a:buNone/>
            </a:pPr>
            <a:endParaRPr lang="en-US" dirty="0"/>
          </a:p>
        </p:txBody>
      </p:sp>
      <p:pic>
        <p:nvPicPr>
          <p:cNvPr id="9" name="Content Placeholder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690689"/>
            <a:ext cx="3458274" cy="4486274"/>
          </a:xfrm>
          <a:prstGeom prst="rect">
            <a:avLst/>
          </a:prstGeom>
          <a:noFill/>
          <a:ln w="9525">
            <a:noFill/>
            <a:miter lim="800000"/>
            <a:headEnd/>
            <a:tailEnd/>
          </a:ln>
        </p:spPr>
      </p:pic>
    </p:spTree>
    <p:extLst>
      <p:ext uri="{BB962C8B-B14F-4D97-AF65-F5344CB8AC3E}">
        <p14:creationId xmlns:p14="http://schemas.microsoft.com/office/powerpoint/2010/main" val="3737382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CC Licence Chooser</a:t>
            </a:r>
            <a:endParaRPr lang="en-CA" dirty="0"/>
          </a:p>
        </p:txBody>
      </p:sp>
      <p:sp>
        <p:nvSpPr>
          <p:cNvPr id="3" name="Content Placeholder 2"/>
          <p:cNvSpPr>
            <a:spLocks noGrp="1"/>
          </p:cNvSpPr>
          <p:nvPr>
            <p:ph idx="1"/>
          </p:nvPr>
        </p:nvSpPr>
        <p:spPr>
          <a:xfrm>
            <a:off x="1567543" y="2177142"/>
            <a:ext cx="6947807" cy="4188506"/>
          </a:xfrm>
        </p:spPr>
        <p:txBody>
          <a:bodyPr>
            <a:normAutofit lnSpcReduction="10000"/>
          </a:bodyPr>
          <a:lstStyle/>
          <a:p>
            <a:pPr marL="0" indent="0">
              <a:buNone/>
            </a:pPr>
            <a:r>
              <a:rPr lang="en-CA" dirty="0"/>
              <a:t>Step 1: Choose License Feature</a:t>
            </a:r>
          </a:p>
          <a:p>
            <a:pPr marL="457200" lvl="1" indent="0">
              <a:buNone/>
            </a:pPr>
            <a:r>
              <a:rPr lang="en-CA" dirty="0"/>
              <a:t>Allow adaptations of your work to be shared?</a:t>
            </a:r>
          </a:p>
          <a:p>
            <a:pPr marL="914400" lvl="2" indent="0">
              <a:buNone/>
            </a:pPr>
            <a:r>
              <a:rPr lang="en-CA" dirty="0"/>
              <a:t>Yes</a:t>
            </a:r>
          </a:p>
          <a:p>
            <a:pPr marL="914400" lvl="2" indent="0">
              <a:buNone/>
            </a:pPr>
            <a:r>
              <a:rPr lang="en-CA" dirty="0"/>
              <a:t>No</a:t>
            </a:r>
          </a:p>
          <a:p>
            <a:pPr marL="914400" lvl="2" indent="0">
              <a:buNone/>
            </a:pPr>
            <a:r>
              <a:rPr lang="en-CA" dirty="0"/>
              <a:t>As long as others share alike</a:t>
            </a:r>
          </a:p>
          <a:p>
            <a:pPr marL="0" indent="0">
              <a:buNone/>
            </a:pPr>
            <a:r>
              <a:rPr lang="en-CA" dirty="0"/>
              <a:t>Step 2: Choose License Feature</a:t>
            </a:r>
          </a:p>
          <a:p>
            <a:pPr marL="457200" lvl="1" indent="0">
              <a:buNone/>
            </a:pPr>
            <a:r>
              <a:rPr lang="en-CA" dirty="0"/>
              <a:t>Allow commercial uses of your work?</a:t>
            </a:r>
          </a:p>
          <a:p>
            <a:pPr marL="914400" lvl="2" indent="0">
              <a:buNone/>
            </a:pPr>
            <a:r>
              <a:rPr lang="en-CA" dirty="0"/>
              <a:t>Yes</a:t>
            </a:r>
          </a:p>
          <a:p>
            <a:pPr marL="914400" lvl="2" indent="0">
              <a:buNone/>
            </a:pPr>
            <a:r>
              <a:rPr lang="en-CA" dirty="0"/>
              <a:t>No</a:t>
            </a:r>
          </a:p>
          <a:p>
            <a:pPr marL="0" indent="0">
              <a:buNone/>
            </a:pPr>
            <a:r>
              <a:rPr lang="en-CA" dirty="0"/>
              <a:t>Step 3: Select Licence</a:t>
            </a:r>
          </a:p>
          <a:p>
            <a:pPr marL="0" indent="0">
              <a:buNone/>
            </a:pPr>
            <a:r>
              <a:rPr lang="en-CA" dirty="0"/>
              <a:t>Step 4: Copy the Code to use</a:t>
            </a:r>
          </a:p>
          <a:p>
            <a:pPr marL="457200" lvl="1" indent="0">
              <a:buNone/>
            </a:pPr>
            <a:endParaRPr lang="en-CA" dirty="0"/>
          </a:p>
          <a:p>
            <a:pPr marL="914400" lvl="2" indent="0">
              <a:buNone/>
            </a:pPr>
            <a:endParaRPr lang="en-CA" dirty="0"/>
          </a:p>
        </p:txBody>
      </p:sp>
      <p:sp>
        <p:nvSpPr>
          <p:cNvPr id="4" name="Rectangle 3"/>
          <p:cNvSpPr/>
          <p:nvPr/>
        </p:nvSpPr>
        <p:spPr>
          <a:xfrm>
            <a:off x="1190625" y="1240850"/>
            <a:ext cx="6762749" cy="584775"/>
          </a:xfrm>
          <a:prstGeom prst="rect">
            <a:avLst/>
          </a:prstGeom>
        </p:spPr>
        <p:txBody>
          <a:bodyPr wrap="none">
            <a:spAutoFit/>
          </a:bodyPr>
          <a:lstStyle/>
          <a:p>
            <a:r>
              <a:rPr lang="en-CA" sz="3200" b="1" dirty="0">
                <a:solidFill>
                  <a:srgbClr val="BABE10"/>
                </a:solidFill>
              </a:rPr>
              <a:t>https://creativecommons.org/choose/</a:t>
            </a:r>
          </a:p>
        </p:txBody>
      </p:sp>
    </p:spTree>
    <p:extLst>
      <p:ext uri="{BB962C8B-B14F-4D97-AF65-F5344CB8AC3E}">
        <p14:creationId xmlns:p14="http://schemas.microsoft.com/office/powerpoint/2010/main" val="150715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CC Licence Compatibility Chart</a:t>
            </a:r>
            <a:endParaRPr lang="en-CA" dirty="0"/>
          </a:p>
        </p:txBody>
      </p:sp>
      <p:pic>
        <p:nvPicPr>
          <p:cNvPr id="12290" name="Picture 2" descr="Creative Commons License Compatibility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1550793"/>
            <a:ext cx="7886699" cy="4663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09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A015CA6-065A-4454-8EE6-22EA84E0937C}"/>
              </a:ext>
            </a:extLst>
          </p:cNvPr>
          <p:cNvSpPr/>
          <p:nvPr/>
        </p:nvSpPr>
        <p:spPr>
          <a:xfrm>
            <a:off x="1" y="0"/>
            <a:ext cx="3251200" cy="6858000"/>
          </a:xfrm>
          <a:prstGeom prst="rect">
            <a:avLst/>
          </a:prstGeom>
          <a:solidFill>
            <a:srgbClr val="290088"/>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Content Placeholder 6">
            <a:extLst>
              <a:ext uri="{FF2B5EF4-FFF2-40B4-BE49-F238E27FC236}">
                <a16:creationId xmlns:a16="http://schemas.microsoft.com/office/drawing/2014/main" id="{CA023346-9D29-427B-B360-4EF7176DC203}"/>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3372819" y="1375345"/>
            <a:ext cx="5771181" cy="3289183"/>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180A251-00F1-43D2-9F05-6B27F28C4883}"/>
              </a:ext>
            </a:extLst>
          </p:cNvPr>
          <p:cNvSpPr>
            <a:spLocks noGrp="1"/>
          </p:cNvSpPr>
          <p:nvPr>
            <p:ph type="title" idx="4294967295"/>
          </p:nvPr>
        </p:nvSpPr>
        <p:spPr>
          <a:xfrm>
            <a:off x="226394" y="1652815"/>
            <a:ext cx="3146425" cy="2495550"/>
          </a:xfrm>
        </p:spPr>
        <p:txBody>
          <a:bodyPr vert="horz" lIns="68580" tIns="34290" rIns="68580" bIns="34290" rtlCol="0" anchor="b">
            <a:normAutofit/>
          </a:bodyPr>
          <a:lstStyle/>
          <a:p>
            <a:pPr algn="l">
              <a:lnSpc>
                <a:spcPct val="80000"/>
              </a:lnSpc>
            </a:pPr>
            <a:r>
              <a:rPr lang="en-US" sz="2800" dirty="0">
                <a:solidFill>
                  <a:srgbClr val="FFFFFF"/>
                </a:solidFill>
              </a:rPr>
              <a:t>Activity</a:t>
            </a:r>
            <a:br>
              <a:rPr lang="en-US" sz="4800" dirty="0">
                <a:solidFill>
                  <a:srgbClr val="FFFFFF"/>
                </a:solidFill>
              </a:rPr>
            </a:br>
            <a:r>
              <a:rPr lang="en-US" sz="4800" dirty="0">
                <a:solidFill>
                  <a:srgbClr val="FFFFFF"/>
                </a:solidFill>
              </a:rPr>
              <a:t>OER Remix Game</a:t>
            </a:r>
          </a:p>
        </p:txBody>
      </p:sp>
      <p:sp>
        <p:nvSpPr>
          <p:cNvPr id="3" name="Rectangle 2">
            <a:extLst>
              <a:ext uri="{FF2B5EF4-FFF2-40B4-BE49-F238E27FC236}">
                <a16:creationId xmlns:a16="http://schemas.microsoft.com/office/drawing/2014/main" id="{D9C532B3-8D8C-4E95-A070-C724B1502988}"/>
              </a:ext>
            </a:extLst>
          </p:cNvPr>
          <p:cNvSpPr/>
          <p:nvPr/>
        </p:nvSpPr>
        <p:spPr>
          <a:xfrm>
            <a:off x="3548372" y="5176488"/>
            <a:ext cx="5420074" cy="584775"/>
          </a:xfrm>
          <a:prstGeom prst="rect">
            <a:avLst/>
          </a:prstGeom>
        </p:spPr>
        <p:txBody>
          <a:bodyPr wrap="none">
            <a:spAutoFit/>
          </a:bodyPr>
          <a:lstStyle/>
          <a:p>
            <a:r>
              <a:rPr lang="en-US" sz="3200" u="sng" dirty="0">
                <a:solidFill>
                  <a:srgbClr val="290088"/>
                </a:solidFill>
                <a:latin typeface="+mj-lt"/>
              </a:rPr>
              <a:t>http://opencontent.org/game/</a:t>
            </a:r>
          </a:p>
        </p:txBody>
      </p:sp>
    </p:spTree>
    <p:extLst>
      <p:ext uri="{BB962C8B-B14F-4D97-AF65-F5344CB8AC3E}">
        <p14:creationId xmlns:p14="http://schemas.microsoft.com/office/powerpoint/2010/main" val="330744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E37CC-954F-4DBC-A511-DCF1C8F29354}"/>
              </a:ext>
            </a:extLst>
          </p:cNvPr>
          <p:cNvSpPr>
            <a:spLocks noGrp="1"/>
          </p:cNvSpPr>
          <p:nvPr>
            <p:ph type="title"/>
          </p:nvPr>
        </p:nvSpPr>
        <p:spPr/>
        <p:txBody>
          <a:bodyPr/>
          <a:lstStyle/>
          <a:p>
            <a:pPr algn="ctr"/>
            <a:r>
              <a:rPr lang="en-US" dirty="0"/>
              <a:t>Where to Find OER</a:t>
            </a:r>
          </a:p>
        </p:txBody>
      </p:sp>
    </p:spTree>
    <p:extLst>
      <p:ext uri="{BB962C8B-B14F-4D97-AF65-F5344CB8AC3E}">
        <p14:creationId xmlns:p14="http://schemas.microsoft.com/office/powerpoint/2010/main" val="957963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can we find OER?</a:t>
            </a:r>
          </a:p>
        </p:txBody>
      </p:sp>
      <p:sp>
        <p:nvSpPr>
          <p:cNvPr id="3" name="Content Placeholder 2"/>
          <p:cNvSpPr>
            <a:spLocks noGrp="1"/>
          </p:cNvSpPr>
          <p:nvPr>
            <p:ph idx="1"/>
          </p:nvPr>
        </p:nvSpPr>
        <p:spPr/>
        <p:txBody>
          <a:bodyPr/>
          <a:lstStyle/>
          <a:p>
            <a:r>
              <a:rPr lang="en-US"/>
              <a:t>Search Engines: Google, Bing, Creative Commons Search</a:t>
            </a:r>
          </a:p>
          <a:p>
            <a:r>
              <a:rPr lang="en-US"/>
              <a:t>Repositories: MIT OCW, OpenLearn</a:t>
            </a:r>
          </a:p>
          <a:p>
            <a:r>
              <a:rPr lang="en-US"/>
              <a:t>Directories: DOER,OER Commons</a:t>
            </a:r>
          </a:p>
          <a:p>
            <a:endParaRPr lang="en-US"/>
          </a:p>
          <a:p>
            <a:endParaRPr lang="en-US" dirty="0"/>
          </a:p>
        </p:txBody>
      </p:sp>
    </p:spTree>
    <p:extLst>
      <p:ext uri="{BB962C8B-B14F-4D97-AF65-F5344CB8AC3E}">
        <p14:creationId xmlns:p14="http://schemas.microsoft.com/office/powerpoint/2010/main" val="3704087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785C10B1-D288-4595-A51F-2B38985D66F0}"/>
              </a:ext>
            </a:extLst>
          </p:cNvPr>
          <p:cNvSpPr/>
          <p:nvPr/>
        </p:nvSpPr>
        <p:spPr>
          <a:xfrm>
            <a:off x="995314" y="14224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ADD4EF1F-66AE-4886-A756-1EDC152743F9}"/>
              </a:ext>
            </a:extLst>
          </p:cNvPr>
          <p:cNvSpPr/>
          <p:nvPr/>
        </p:nvSpPr>
        <p:spPr>
          <a:xfrm>
            <a:off x="4783544" y="14224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Rectangle 23">
            <a:extLst>
              <a:ext uri="{FF2B5EF4-FFF2-40B4-BE49-F238E27FC236}">
                <a16:creationId xmlns:a16="http://schemas.microsoft.com/office/drawing/2014/main" id="{A5C3324A-5E0A-4165-BD1F-29D5F0875A9D}"/>
              </a:ext>
            </a:extLst>
          </p:cNvPr>
          <p:cNvSpPr/>
          <p:nvPr/>
        </p:nvSpPr>
        <p:spPr>
          <a:xfrm>
            <a:off x="1021121" y="4332325"/>
            <a:ext cx="3232696" cy="2222957"/>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Rectangle 24">
            <a:extLst>
              <a:ext uri="{FF2B5EF4-FFF2-40B4-BE49-F238E27FC236}">
                <a16:creationId xmlns:a16="http://schemas.microsoft.com/office/drawing/2014/main" id="{72182D42-8422-48C8-8593-1FFFFE2A35F6}"/>
              </a:ext>
            </a:extLst>
          </p:cNvPr>
          <p:cNvSpPr/>
          <p:nvPr/>
        </p:nvSpPr>
        <p:spPr>
          <a:xfrm>
            <a:off x="4783544" y="4332325"/>
            <a:ext cx="3232696" cy="2222957"/>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3">
            <a:extLst>
              <a:ext uri="{FF2B5EF4-FFF2-40B4-BE49-F238E27FC236}">
                <a16:creationId xmlns:a16="http://schemas.microsoft.com/office/drawing/2014/main" id="{711FE489-7012-4A79-AFB7-476B7A7CB339}"/>
              </a:ext>
            </a:extLst>
          </p:cNvPr>
          <p:cNvSpPr>
            <a:spLocks noGrp="1"/>
          </p:cNvSpPr>
          <p:nvPr>
            <p:ph type="title"/>
          </p:nvPr>
        </p:nvSpPr>
        <p:spPr>
          <a:xfrm>
            <a:off x="0" y="3077140"/>
            <a:ext cx="9092748" cy="1325563"/>
          </a:xfrm>
        </p:spPr>
        <p:txBody>
          <a:bodyPr>
            <a:normAutofit/>
          </a:bodyPr>
          <a:lstStyle/>
          <a:p>
            <a:r>
              <a:rPr lang="en-US" sz="6000" dirty="0"/>
              <a:t>Course Materials</a:t>
            </a:r>
          </a:p>
        </p:txBody>
      </p:sp>
      <p:pic>
        <p:nvPicPr>
          <p:cNvPr id="15" name="Content Placeholder 5">
            <a:extLst>
              <a:ext uri="{FF2B5EF4-FFF2-40B4-BE49-F238E27FC236}">
                <a16:creationId xmlns:a16="http://schemas.microsoft.com/office/drawing/2014/main" id="{813C6707-64F9-4B2B-89B9-E03212DE451B}"/>
              </a:ext>
            </a:extLst>
          </p:cNvPr>
          <p:cNvPicPr>
            <a:picLocks noGrp="1" noChangeAspect="1"/>
          </p:cNvPicPr>
          <p:nvPr>
            <p:ph idx="4294967295"/>
          </p:nvPr>
        </p:nvPicPr>
        <p:blipFill rotWithShape="1">
          <a:blip r:embed="rId2"/>
          <a:srcRect l="-209" t="1" r="18620" b="1780"/>
          <a:stretch/>
        </p:blipFill>
        <p:spPr>
          <a:xfrm>
            <a:off x="4897120" y="4480340"/>
            <a:ext cx="3019730" cy="1900139"/>
          </a:xfrm>
          <a:prstGeom prst="rect">
            <a:avLst/>
          </a:prstGeom>
        </p:spPr>
      </p:pic>
      <p:pic>
        <p:nvPicPr>
          <p:cNvPr id="11" name="Picture 10" descr="CC_3.jpg">
            <a:extLst>
              <a:ext uri="{FF2B5EF4-FFF2-40B4-BE49-F238E27FC236}">
                <a16:creationId xmlns:a16="http://schemas.microsoft.com/office/drawing/2014/main" id="{1AADE221-1181-4306-B379-A00ADAA1DF5F}"/>
              </a:ext>
            </a:extLst>
          </p:cNvPr>
          <p:cNvPicPr>
            <a:picLocks noChangeAspect="1"/>
          </p:cNvPicPr>
          <p:nvPr/>
        </p:nvPicPr>
        <p:blipFill rotWithShape="1">
          <a:blip r:embed="rId3" cstate="print"/>
          <a:srcRect r="9964" b="-2"/>
          <a:stretch/>
        </p:blipFill>
        <p:spPr>
          <a:xfrm>
            <a:off x="1168398" y="284479"/>
            <a:ext cx="2926081" cy="2656849"/>
          </a:xfrm>
          <a:prstGeom prst="rect">
            <a:avLst/>
          </a:prstGeom>
        </p:spPr>
      </p:pic>
      <p:pic>
        <p:nvPicPr>
          <p:cNvPr id="17" name="Picture 16">
            <a:extLst>
              <a:ext uri="{FF2B5EF4-FFF2-40B4-BE49-F238E27FC236}">
                <a16:creationId xmlns:a16="http://schemas.microsoft.com/office/drawing/2014/main" id="{E60E7CFA-DD7D-46AC-965F-06635A5DD0BC}"/>
              </a:ext>
            </a:extLst>
          </p:cNvPr>
          <p:cNvPicPr>
            <a:picLocks noChangeAspect="1"/>
          </p:cNvPicPr>
          <p:nvPr/>
        </p:nvPicPr>
        <p:blipFill>
          <a:blip r:embed="rId4"/>
          <a:stretch>
            <a:fillRect/>
          </a:stretch>
        </p:blipFill>
        <p:spPr>
          <a:xfrm>
            <a:off x="4876800" y="330572"/>
            <a:ext cx="3073449" cy="2425149"/>
          </a:xfrm>
          <a:prstGeom prst="rect">
            <a:avLst/>
          </a:prstGeom>
        </p:spPr>
      </p:pic>
      <p:pic>
        <p:nvPicPr>
          <p:cNvPr id="20" name="Picture 19">
            <a:extLst>
              <a:ext uri="{FF2B5EF4-FFF2-40B4-BE49-F238E27FC236}">
                <a16:creationId xmlns:a16="http://schemas.microsoft.com/office/drawing/2014/main" id="{40BF72DB-3991-44B1-ABFC-FB49F79626C9}"/>
              </a:ext>
            </a:extLst>
          </p:cNvPr>
          <p:cNvPicPr>
            <a:picLocks noChangeAspect="1"/>
          </p:cNvPicPr>
          <p:nvPr/>
        </p:nvPicPr>
        <p:blipFill rotWithShape="1">
          <a:blip r:embed="rId5"/>
          <a:srcRect r="17302" b="1169"/>
          <a:stretch/>
        </p:blipFill>
        <p:spPr>
          <a:xfrm>
            <a:off x="1102893" y="4465225"/>
            <a:ext cx="3057089" cy="1915253"/>
          </a:xfrm>
          <a:prstGeom prst="rect">
            <a:avLst/>
          </a:prstGeom>
        </p:spPr>
      </p:pic>
      <p:sp>
        <p:nvSpPr>
          <p:cNvPr id="3" name="TextBox 2">
            <a:extLst>
              <a:ext uri="{FF2B5EF4-FFF2-40B4-BE49-F238E27FC236}">
                <a16:creationId xmlns:a16="http://schemas.microsoft.com/office/drawing/2014/main" id="{A23E65A0-BF3D-4014-B845-DE1FA046B42D}"/>
              </a:ext>
            </a:extLst>
          </p:cNvPr>
          <p:cNvSpPr txBox="1"/>
          <p:nvPr/>
        </p:nvSpPr>
        <p:spPr>
          <a:xfrm>
            <a:off x="0" y="640080"/>
            <a:ext cx="1918787" cy="400110"/>
          </a:xfrm>
          <a:prstGeom prst="rect">
            <a:avLst/>
          </a:prstGeom>
          <a:solidFill>
            <a:srgbClr val="290088"/>
          </a:solidFill>
        </p:spPr>
        <p:txBody>
          <a:bodyPr wrap="square" rtlCol="0">
            <a:spAutoFit/>
          </a:bodyPr>
          <a:lstStyle/>
          <a:p>
            <a:pPr algn="r"/>
            <a:r>
              <a:rPr lang="en-US" sz="2000" dirty="0">
                <a:solidFill>
                  <a:schemeClr val="bg1"/>
                </a:solidFill>
              </a:rPr>
              <a:t>doer.col.org</a:t>
            </a:r>
            <a:endParaRPr lang="en-CA" sz="2000" dirty="0">
              <a:solidFill>
                <a:schemeClr val="bg1"/>
              </a:solidFill>
            </a:endParaRPr>
          </a:p>
        </p:txBody>
      </p:sp>
      <p:sp>
        <p:nvSpPr>
          <p:cNvPr id="26" name="TextBox 25">
            <a:extLst>
              <a:ext uri="{FF2B5EF4-FFF2-40B4-BE49-F238E27FC236}">
                <a16:creationId xmlns:a16="http://schemas.microsoft.com/office/drawing/2014/main" id="{758B68C6-A4BE-497C-8F38-4B58A1FFBC76}"/>
              </a:ext>
            </a:extLst>
          </p:cNvPr>
          <p:cNvSpPr txBox="1"/>
          <p:nvPr/>
        </p:nvSpPr>
        <p:spPr>
          <a:xfrm>
            <a:off x="0" y="4859903"/>
            <a:ext cx="1976595" cy="400110"/>
          </a:xfrm>
          <a:prstGeom prst="rect">
            <a:avLst/>
          </a:prstGeom>
          <a:solidFill>
            <a:srgbClr val="290088"/>
          </a:solidFill>
        </p:spPr>
        <p:txBody>
          <a:bodyPr wrap="square" rtlCol="0">
            <a:spAutoFit/>
          </a:bodyPr>
          <a:lstStyle/>
          <a:p>
            <a:pPr algn="r"/>
            <a:r>
              <a:rPr lang="en-US" sz="2000" dirty="0">
                <a:solidFill>
                  <a:schemeClr val="bg1"/>
                </a:solidFill>
              </a:rPr>
              <a:t>www.saylor.org</a:t>
            </a:r>
            <a:endParaRPr lang="en-CA" sz="2000" dirty="0">
              <a:solidFill>
                <a:schemeClr val="bg1"/>
              </a:solidFill>
            </a:endParaRPr>
          </a:p>
        </p:txBody>
      </p:sp>
      <p:sp>
        <p:nvSpPr>
          <p:cNvPr id="27" name="TextBox 26">
            <a:extLst>
              <a:ext uri="{FF2B5EF4-FFF2-40B4-BE49-F238E27FC236}">
                <a16:creationId xmlns:a16="http://schemas.microsoft.com/office/drawing/2014/main" id="{48CE8816-634B-4689-8F38-1FFE137EE3AA}"/>
              </a:ext>
            </a:extLst>
          </p:cNvPr>
          <p:cNvSpPr txBox="1"/>
          <p:nvPr/>
        </p:nvSpPr>
        <p:spPr>
          <a:xfrm>
            <a:off x="7225576" y="640080"/>
            <a:ext cx="1918424" cy="400110"/>
          </a:xfrm>
          <a:prstGeom prst="rect">
            <a:avLst/>
          </a:prstGeom>
          <a:solidFill>
            <a:srgbClr val="290088"/>
          </a:solidFill>
        </p:spPr>
        <p:txBody>
          <a:bodyPr wrap="square" rtlCol="0">
            <a:spAutoFit/>
          </a:bodyPr>
          <a:lstStyle/>
          <a:p>
            <a:r>
              <a:rPr lang="en-US" sz="2000" dirty="0">
                <a:solidFill>
                  <a:schemeClr val="bg1"/>
                </a:solidFill>
              </a:rPr>
              <a:t>cnx.org</a:t>
            </a:r>
            <a:endParaRPr lang="en-CA" sz="2000" dirty="0">
              <a:solidFill>
                <a:schemeClr val="bg1"/>
              </a:solidFill>
            </a:endParaRPr>
          </a:p>
        </p:txBody>
      </p:sp>
      <p:sp>
        <p:nvSpPr>
          <p:cNvPr id="28" name="TextBox 27">
            <a:extLst>
              <a:ext uri="{FF2B5EF4-FFF2-40B4-BE49-F238E27FC236}">
                <a16:creationId xmlns:a16="http://schemas.microsoft.com/office/drawing/2014/main" id="{7E9666F7-7C15-4B99-8147-9275EEF9DA05}"/>
              </a:ext>
            </a:extLst>
          </p:cNvPr>
          <p:cNvSpPr txBox="1"/>
          <p:nvPr/>
        </p:nvSpPr>
        <p:spPr>
          <a:xfrm>
            <a:off x="7000240" y="4816136"/>
            <a:ext cx="2143760" cy="400110"/>
          </a:xfrm>
          <a:prstGeom prst="rect">
            <a:avLst/>
          </a:prstGeom>
          <a:solidFill>
            <a:srgbClr val="290088"/>
          </a:solidFill>
        </p:spPr>
        <p:txBody>
          <a:bodyPr wrap="square" rtlCol="0">
            <a:spAutoFit/>
          </a:bodyPr>
          <a:lstStyle/>
          <a:p>
            <a:r>
              <a:rPr lang="en-US" sz="2000" dirty="0">
                <a:solidFill>
                  <a:schemeClr val="bg1"/>
                </a:solidFill>
              </a:rPr>
              <a:t>oercommons.org</a:t>
            </a:r>
            <a:endParaRPr lang="en-CA" sz="2000" dirty="0">
              <a:solidFill>
                <a:schemeClr val="bg1"/>
              </a:solidFill>
            </a:endParaRPr>
          </a:p>
        </p:txBody>
      </p:sp>
    </p:spTree>
    <p:extLst>
      <p:ext uri="{BB962C8B-B14F-4D97-AF65-F5344CB8AC3E}">
        <p14:creationId xmlns:p14="http://schemas.microsoft.com/office/powerpoint/2010/main" val="2490288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785C10B1-D288-4595-A51F-2B38985D66F0}"/>
              </a:ext>
            </a:extLst>
          </p:cNvPr>
          <p:cNvSpPr/>
          <p:nvPr/>
        </p:nvSpPr>
        <p:spPr>
          <a:xfrm>
            <a:off x="995314" y="14224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ADD4EF1F-66AE-4886-A756-1EDC152743F9}"/>
              </a:ext>
            </a:extLst>
          </p:cNvPr>
          <p:cNvSpPr/>
          <p:nvPr/>
        </p:nvSpPr>
        <p:spPr>
          <a:xfrm>
            <a:off x="4783544" y="14224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a:extLst>
              <a:ext uri="{FF2B5EF4-FFF2-40B4-BE49-F238E27FC236}">
                <a16:creationId xmlns:a16="http://schemas.microsoft.com/office/drawing/2014/main" id="{25019AAC-8B35-481A-B4BE-69993D70A399}"/>
              </a:ext>
            </a:extLst>
          </p:cNvPr>
          <p:cNvSpPr/>
          <p:nvPr/>
        </p:nvSpPr>
        <p:spPr>
          <a:xfrm>
            <a:off x="995314" y="375855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29">
            <a:extLst>
              <a:ext uri="{FF2B5EF4-FFF2-40B4-BE49-F238E27FC236}">
                <a16:creationId xmlns:a16="http://schemas.microsoft.com/office/drawing/2014/main" id="{B409ABDA-4AB1-4AE0-8BD2-C94C2CC31BF3}"/>
              </a:ext>
            </a:extLst>
          </p:cNvPr>
          <p:cNvSpPr/>
          <p:nvPr/>
        </p:nvSpPr>
        <p:spPr>
          <a:xfrm>
            <a:off x="4783544" y="3758550"/>
            <a:ext cx="3232696" cy="290576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6" name="Picture 2">
            <a:extLst>
              <a:ext uri="{FF2B5EF4-FFF2-40B4-BE49-F238E27FC236}">
                <a16:creationId xmlns:a16="http://schemas.microsoft.com/office/drawing/2014/main" id="{DB5A04BD-A15C-4045-9234-D07A6EDFC9A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6398" y="448929"/>
            <a:ext cx="3041826" cy="23003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a:extLst>
              <a:ext uri="{FF2B5EF4-FFF2-40B4-BE49-F238E27FC236}">
                <a16:creationId xmlns:a16="http://schemas.microsoft.com/office/drawing/2014/main" id="{2FBB3A6B-7DDB-4C2C-A619-81828B31D89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8345" y="472805"/>
            <a:ext cx="2923093" cy="22792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6">
            <a:extLst>
              <a:ext uri="{FF2B5EF4-FFF2-40B4-BE49-F238E27FC236}">
                <a16:creationId xmlns:a16="http://schemas.microsoft.com/office/drawing/2014/main" id="{42781A9E-2A38-47FA-8F95-414CC717408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6147" y="4038845"/>
            <a:ext cx="3041133" cy="24355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
            <a:extLst>
              <a:ext uri="{FF2B5EF4-FFF2-40B4-BE49-F238E27FC236}">
                <a16:creationId xmlns:a16="http://schemas.microsoft.com/office/drawing/2014/main" id="{20FD92C4-0EB3-4D1E-A1D8-5A48F370F60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0835" y="4045582"/>
            <a:ext cx="2982962" cy="242886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A23E65A0-BF3D-4014-B845-DE1FA046B42D}"/>
              </a:ext>
            </a:extLst>
          </p:cNvPr>
          <p:cNvSpPr txBox="1"/>
          <p:nvPr/>
        </p:nvSpPr>
        <p:spPr>
          <a:xfrm>
            <a:off x="0" y="640080"/>
            <a:ext cx="2905759" cy="400110"/>
          </a:xfrm>
          <a:prstGeom prst="rect">
            <a:avLst/>
          </a:prstGeom>
          <a:solidFill>
            <a:srgbClr val="290088"/>
          </a:solidFill>
        </p:spPr>
        <p:txBody>
          <a:bodyPr wrap="square" rtlCol="0">
            <a:spAutoFit/>
          </a:bodyPr>
          <a:lstStyle/>
          <a:p>
            <a:pPr algn="r"/>
            <a:r>
              <a:rPr lang="en-US" sz="2000" dirty="0">
                <a:solidFill>
                  <a:schemeClr val="bg1"/>
                </a:solidFill>
              </a:rPr>
              <a:t>Commons.wikimedia.org</a:t>
            </a:r>
            <a:endParaRPr lang="en-CA" sz="2000" dirty="0">
              <a:solidFill>
                <a:schemeClr val="bg1"/>
              </a:solidFill>
            </a:endParaRPr>
          </a:p>
        </p:txBody>
      </p:sp>
      <p:sp>
        <p:nvSpPr>
          <p:cNvPr id="26" name="TextBox 25">
            <a:extLst>
              <a:ext uri="{FF2B5EF4-FFF2-40B4-BE49-F238E27FC236}">
                <a16:creationId xmlns:a16="http://schemas.microsoft.com/office/drawing/2014/main" id="{758B68C6-A4BE-497C-8F38-4B58A1FFBC76}"/>
              </a:ext>
            </a:extLst>
          </p:cNvPr>
          <p:cNvSpPr txBox="1"/>
          <p:nvPr/>
        </p:nvSpPr>
        <p:spPr>
          <a:xfrm>
            <a:off x="-11613" y="4859903"/>
            <a:ext cx="1988208" cy="400110"/>
          </a:xfrm>
          <a:prstGeom prst="rect">
            <a:avLst/>
          </a:prstGeom>
          <a:solidFill>
            <a:srgbClr val="290088"/>
          </a:solidFill>
        </p:spPr>
        <p:txBody>
          <a:bodyPr wrap="square" rtlCol="0">
            <a:spAutoFit/>
          </a:bodyPr>
          <a:lstStyle/>
          <a:p>
            <a:pPr algn="r"/>
            <a:r>
              <a:rPr lang="en-US" sz="2000" dirty="0">
                <a:solidFill>
                  <a:schemeClr val="bg1"/>
                </a:solidFill>
              </a:rPr>
              <a:t>Vimeo.com</a:t>
            </a:r>
            <a:endParaRPr lang="en-CA" sz="2000" dirty="0">
              <a:solidFill>
                <a:schemeClr val="bg1"/>
              </a:solidFill>
            </a:endParaRPr>
          </a:p>
        </p:txBody>
      </p:sp>
      <p:sp>
        <p:nvSpPr>
          <p:cNvPr id="27" name="TextBox 26">
            <a:extLst>
              <a:ext uri="{FF2B5EF4-FFF2-40B4-BE49-F238E27FC236}">
                <a16:creationId xmlns:a16="http://schemas.microsoft.com/office/drawing/2014/main" id="{48CE8816-634B-4689-8F38-1FFE137EE3AA}"/>
              </a:ext>
            </a:extLst>
          </p:cNvPr>
          <p:cNvSpPr txBox="1"/>
          <p:nvPr/>
        </p:nvSpPr>
        <p:spPr>
          <a:xfrm>
            <a:off x="5303520" y="640080"/>
            <a:ext cx="3840480" cy="400110"/>
          </a:xfrm>
          <a:prstGeom prst="rect">
            <a:avLst/>
          </a:prstGeom>
          <a:solidFill>
            <a:srgbClr val="290088"/>
          </a:solidFill>
        </p:spPr>
        <p:txBody>
          <a:bodyPr wrap="square" rtlCol="0">
            <a:spAutoFit/>
          </a:bodyPr>
          <a:lstStyle/>
          <a:p>
            <a:r>
              <a:rPr lang="en-US" sz="2000" dirty="0">
                <a:solidFill>
                  <a:schemeClr val="bg1"/>
                </a:solidFill>
              </a:rPr>
              <a:t>Flicker.com/creativecommons.org</a:t>
            </a:r>
            <a:endParaRPr lang="en-CA" sz="2000" dirty="0">
              <a:solidFill>
                <a:schemeClr val="bg1"/>
              </a:solidFill>
            </a:endParaRPr>
          </a:p>
        </p:txBody>
      </p:sp>
      <p:sp>
        <p:nvSpPr>
          <p:cNvPr id="28" name="TextBox 27">
            <a:extLst>
              <a:ext uri="{FF2B5EF4-FFF2-40B4-BE49-F238E27FC236}">
                <a16:creationId xmlns:a16="http://schemas.microsoft.com/office/drawing/2014/main" id="{7E9666F7-7C15-4B99-8147-9275EEF9DA05}"/>
              </a:ext>
            </a:extLst>
          </p:cNvPr>
          <p:cNvSpPr txBox="1"/>
          <p:nvPr/>
        </p:nvSpPr>
        <p:spPr>
          <a:xfrm>
            <a:off x="7000240" y="4816136"/>
            <a:ext cx="2143760" cy="400110"/>
          </a:xfrm>
          <a:prstGeom prst="rect">
            <a:avLst/>
          </a:prstGeom>
          <a:solidFill>
            <a:srgbClr val="290088"/>
          </a:solidFill>
        </p:spPr>
        <p:txBody>
          <a:bodyPr wrap="square" rtlCol="0">
            <a:spAutoFit/>
          </a:bodyPr>
          <a:lstStyle/>
          <a:p>
            <a:r>
              <a:rPr lang="en-US" sz="2000" dirty="0">
                <a:solidFill>
                  <a:schemeClr val="bg1"/>
                </a:solidFill>
              </a:rPr>
              <a:t>Youtube.com</a:t>
            </a:r>
            <a:endParaRPr lang="en-CA" sz="2000" dirty="0">
              <a:solidFill>
                <a:schemeClr val="bg1"/>
              </a:solidFill>
            </a:endParaRPr>
          </a:p>
        </p:txBody>
      </p:sp>
      <p:sp>
        <p:nvSpPr>
          <p:cNvPr id="4" name="Title 3">
            <a:extLst>
              <a:ext uri="{FF2B5EF4-FFF2-40B4-BE49-F238E27FC236}">
                <a16:creationId xmlns:a16="http://schemas.microsoft.com/office/drawing/2014/main" id="{711FE489-7012-4A79-AFB7-476B7A7CB339}"/>
              </a:ext>
            </a:extLst>
          </p:cNvPr>
          <p:cNvSpPr>
            <a:spLocks noGrp="1"/>
          </p:cNvSpPr>
          <p:nvPr>
            <p:ph type="title"/>
          </p:nvPr>
        </p:nvSpPr>
        <p:spPr>
          <a:xfrm>
            <a:off x="0" y="2792660"/>
            <a:ext cx="9092748" cy="1325563"/>
          </a:xfrm>
        </p:spPr>
        <p:txBody>
          <a:bodyPr>
            <a:normAutofit/>
          </a:bodyPr>
          <a:lstStyle/>
          <a:p>
            <a:r>
              <a:rPr lang="en-US" sz="6000" dirty="0"/>
              <a:t>Multimedia</a:t>
            </a:r>
          </a:p>
        </p:txBody>
      </p:sp>
    </p:spTree>
    <p:extLst>
      <p:ext uri="{BB962C8B-B14F-4D97-AF65-F5344CB8AC3E}">
        <p14:creationId xmlns:p14="http://schemas.microsoft.com/office/powerpoint/2010/main" val="2036985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How do we Acknowledge?</a:t>
            </a:r>
          </a:p>
        </p:txBody>
      </p:sp>
      <p:sp>
        <p:nvSpPr>
          <p:cNvPr id="2" name="Content Placeholder 1"/>
          <p:cNvSpPr>
            <a:spLocks noGrp="1"/>
          </p:cNvSpPr>
          <p:nvPr>
            <p:ph idx="1"/>
          </p:nvPr>
        </p:nvSpPr>
        <p:spPr/>
        <p:txBody>
          <a:bodyPr>
            <a:normAutofit/>
          </a:bodyPr>
          <a:lstStyle/>
          <a:p>
            <a:pPr marL="0" indent="0" algn="ctr">
              <a:buNone/>
            </a:pPr>
            <a:r>
              <a:rPr lang="en-CA" sz="4000" dirty="0"/>
              <a:t>Title</a:t>
            </a:r>
          </a:p>
          <a:p>
            <a:pPr marL="0" indent="0" algn="ctr">
              <a:buNone/>
            </a:pPr>
            <a:r>
              <a:rPr lang="en-CA" sz="4000" dirty="0"/>
              <a:t>Author</a:t>
            </a:r>
          </a:p>
          <a:p>
            <a:pPr marL="0" indent="0" algn="ctr">
              <a:buNone/>
            </a:pPr>
            <a:r>
              <a:rPr lang="en-CA" sz="4000" dirty="0"/>
              <a:t>Source</a:t>
            </a:r>
          </a:p>
          <a:p>
            <a:pPr marL="0" indent="0" algn="ctr">
              <a:buNone/>
            </a:pPr>
            <a:r>
              <a:rPr lang="en-CA" sz="4000" dirty="0"/>
              <a:t>Link</a:t>
            </a:r>
          </a:p>
        </p:txBody>
      </p:sp>
    </p:spTree>
    <p:extLst>
      <p:ext uri="{BB962C8B-B14F-4D97-AF65-F5344CB8AC3E}">
        <p14:creationId xmlns:p14="http://schemas.microsoft.com/office/powerpoint/2010/main" val="213717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64ACE9-4061-46A8-89D4-FB629C390D40}"/>
              </a:ext>
            </a:extLst>
          </p:cNvPr>
          <p:cNvSpPr>
            <a:spLocks noGrp="1"/>
          </p:cNvSpPr>
          <p:nvPr>
            <p:ph type="title"/>
          </p:nvPr>
        </p:nvSpPr>
        <p:spPr/>
        <p:txBody>
          <a:bodyPr/>
          <a:lstStyle/>
          <a:p>
            <a:pPr algn="ctr"/>
            <a:r>
              <a:rPr lang="en-US" dirty="0"/>
              <a:t>Understanding OER</a:t>
            </a:r>
          </a:p>
        </p:txBody>
      </p:sp>
    </p:spTree>
    <p:extLst>
      <p:ext uri="{BB962C8B-B14F-4D97-AF65-F5344CB8AC3E}">
        <p14:creationId xmlns:p14="http://schemas.microsoft.com/office/powerpoint/2010/main" val="780643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How do we Share our OER? </a:t>
            </a:r>
          </a:p>
        </p:txBody>
      </p:sp>
      <p:sp>
        <p:nvSpPr>
          <p:cNvPr id="2" name="Content Placeholder 1"/>
          <p:cNvSpPr>
            <a:spLocks noGrp="1"/>
          </p:cNvSpPr>
          <p:nvPr>
            <p:ph idx="1"/>
          </p:nvPr>
        </p:nvSpPr>
        <p:spPr/>
        <p:txBody>
          <a:bodyPr/>
          <a:lstStyle/>
          <a:p>
            <a:r>
              <a:rPr lang="en-CA" dirty="0"/>
              <a:t>Institutional / any open repository</a:t>
            </a:r>
          </a:p>
          <a:p>
            <a:r>
              <a:rPr lang="en-CA" dirty="0"/>
              <a:t>www.oercommons.org/contribute</a:t>
            </a:r>
          </a:p>
          <a:p>
            <a:r>
              <a:rPr lang="en-CA" dirty="0"/>
              <a:t>Build online e.g. </a:t>
            </a:r>
            <a:r>
              <a:rPr lang="en-CA" dirty="0">
                <a:hlinkClick r:id="rId2"/>
              </a:rPr>
              <a:t>http://cnx.org</a:t>
            </a:r>
            <a:endParaRPr lang="en-CA" dirty="0"/>
          </a:p>
          <a:p>
            <a:r>
              <a:rPr lang="en-CA" dirty="0"/>
              <a:t>Use social networks - www.youtube.com</a:t>
            </a:r>
          </a:p>
          <a:p>
            <a:endParaRPr lang="en-CA" dirty="0"/>
          </a:p>
        </p:txBody>
      </p:sp>
    </p:spTree>
    <p:extLst>
      <p:ext uri="{BB962C8B-B14F-4D97-AF65-F5344CB8AC3E}">
        <p14:creationId xmlns:p14="http://schemas.microsoft.com/office/powerpoint/2010/main" val="104634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inema-15[1]">
            <a:extLst>
              <a:ext uri="{FF2B5EF4-FFF2-40B4-BE49-F238E27FC236}">
                <a16:creationId xmlns:a16="http://schemas.microsoft.com/office/drawing/2014/main" id="{F5E28572-9A06-420B-93F6-FAA89DF94E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500" y="1453306"/>
            <a:ext cx="3000986" cy="39590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3DC0F79-7655-4326-B6BF-5562B34A50C1}"/>
              </a:ext>
            </a:extLst>
          </p:cNvPr>
          <p:cNvSpPr>
            <a:spLocks noGrp="1"/>
          </p:cNvSpPr>
          <p:nvPr>
            <p:ph type="title"/>
          </p:nvPr>
        </p:nvSpPr>
        <p:spPr>
          <a:xfrm>
            <a:off x="628650" y="121286"/>
            <a:ext cx="7886700" cy="1325563"/>
          </a:xfrm>
        </p:spPr>
        <p:txBody>
          <a:bodyPr>
            <a:normAutofit/>
          </a:bodyPr>
          <a:lstStyle/>
          <a:p>
            <a:r>
              <a:rPr lang="en-US" sz="3300" dirty="0"/>
              <a:t>Creating OER and Combining Licenses</a:t>
            </a:r>
          </a:p>
        </p:txBody>
      </p:sp>
      <p:pic>
        <p:nvPicPr>
          <p:cNvPr id="7" name="Picture 6">
            <a:extLst>
              <a:ext uri="{FF2B5EF4-FFF2-40B4-BE49-F238E27FC236}">
                <a16:creationId xmlns:a16="http://schemas.microsoft.com/office/drawing/2014/main" id="{D0FDA1BF-CE85-4BCA-939B-43B74BE0B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7262" y="2365762"/>
            <a:ext cx="4400550" cy="294509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6" name="Rectangle 10">
            <a:extLst>
              <a:ext uri="{FF2B5EF4-FFF2-40B4-BE49-F238E27FC236}">
                <a16:creationId xmlns:a16="http://schemas.microsoft.com/office/drawing/2014/main" id="{B59642E5-0D2D-491D-976E-C8EEE8B1FB01}"/>
              </a:ext>
            </a:extLst>
          </p:cNvPr>
          <p:cNvSpPr>
            <a:spLocks noChangeArrowheads="1"/>
          </p:cNvSpPr>
          <p:nvPr/>
        </p:nvSpPr>
        <p:spPr bwMode="auto">
          <a:xfrm>
            <a:off x="3548769" y="5412390"/>
            <a:ext cx="503753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1500" dirty="0">
                <a:hlinkClick r:id="rId4"/>
              </a:rPr>
              <a:t>https://www.youtube.com/watch?v=0LxD7xAcY3k</a:t>
            </a:r>
            <a:r>
              <a:rPr lang="en-US" altLang="en-US" sz="1500" dirty="0"/>
              <a:t>  </a:t>
            </a:r>
          </a:p>
        </p:txBody>
      </p:sp>
    </p:spTree>
    <p:extLst>
      <p:ext uri="{BB962C8B-B14F-4D97-AF65-F5344CB8AC3E}">
        <p14:creationId xmlns:p14="http://schemas.microsoft.com/office/powerpoint/2010/main" val="314742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E37CC-954F-4DBC-A511-DCF1C8F29354}"/>
              </a:ext>
            </a:extLst>
          </p:cNvPr>
          <p:cNvSpPr>
            <a:spLocks noGrp="1"/>
          </p:cNvSpPr>
          <p:nvPr>
            <p:ph type="title"/>
          </p:nvPr>
        </p:nvSpPr>
        <p:spPr/>
        <p:txBody>
          <a:bodyPr/>
          <a:lstStyle/>
          <a:p>
            <a:pPr algn="ctr"/>
            <a:r>
              <a:rPr lang="en-US" dirty="0"/>
              <a:t>OER Course Design</a:t>
            </a:r>
          </a:p>
        </p:txBody>
      </p:sp>
    </p:spTree>
    <p:extLst>
      <p:ext uri="{BB962C8B-B14F-4D97-AF65-F5344CB8AC3E}">
        <p14:creationId xmlns:p14="http://schemas.microsoft.com/office/powerpoint/2010/main" val="253147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E59661-6B46-45BB-908B-1E3D3615D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 y="1924232"/>
            <a:ext cx="5476783" cy="3327145"/>
          </a:xfrm>
          <a:prstGeom prst="rect">
            <a:avLst/>
          </a:prstGeom>
        </p:spPr>
      </p:pic>
      <p:sp>
        <p:nvSpPr>
          <p:cNvPr id="4" name="Title 3">
            <a:extLst>
              <a:ext uri="{FF2B5EF4-FFF2-40B4-BE49-F238E27FC236}">
                <a16:creationId xmlns:a16="http://schemas.microsoft.com/office/drawing/2014/main" id="{6E4B83C8-9807-40B7-B67B-9B6AFE6E328B}"/>
              </a:ext>
            </a:extLst>
          </p:cNvPr>
          <p:cNvSpPr>
            <a:spLocks noGrp="1"/>
          </p:cNvSpPr>
          <p:nvPr>
            <p:ph type="title"/>
          </p:nvPr>
        </p:nvSpPr>
        <p:spPr/>
        <p:txBody>
          <a:bodyPr>
            <a:noAutofit/>
          </a:bodyPr>
          <a:lstStyle/>
          <a:p>
            <a:r>
              <a:rPr lang="en-US" dirty="0"/>
              <a:t>OER in Course Design</a:t>
            </a:r>
          </a:p>
        </p:txBody>
      </p:sp>
      <p:sp>
        <p:nvSpPr>
          <p:cNvPr id="5" name="Content Placeholder 4">
            <a:extLst>
              <a:ext uri="{FF2B5EF4-FFF2-40B4-BE49-F238E27FC236}">
                <a16:creationId xmlns:a16="http://schemas.microsoft.com/office/drawing/2014/main" id="{15439E10-7E35-4D96-B4CF-E0580C5203B4}"/>
              </a:ext>
            </a:extLst>
          </p:cNvPr>
          <p:cNvSpPr>
            <a:spLocks noGrp="1"/>
          </p:cNvSpPr>
          <p:nvPr>
            <p:ph idx="1"/>
          </p:nvPr>
        </p:nvSpPr>
        <p:spPr>
          <a:xfrm>
            <a:off x="5638800" y="1825625"/>
            <a:ext cx="3302000" cy="4351338"/>
          </a:xfrm>
        </p:spPr>
        <p:txBody>
          <a:bodyPr>
            <a:normAutofit lnSpcReduction="10000"/>
          </a:bodyPr>
          <a:lstStyle/>
          <a:p>
            <a:r>
              <a:rPr lang="en-US" dirty="0"/>
              <a:t>Move away from proprietary course material </a:t>
            </a:r>
          </a:p>
          <a:p>
            <a:r>
              <a:rPr lang="en-US" dirty="0"/>
              <a:t>Abandon the model based on costly textbooks</a:t>
            </a:r>
          </a:p>
          <a:p>
            <a:r>
              <a:rPr lang="en-US" dirty="0"/>
              <a:t>Develop course material based on OER</a:t>
            </a:r>
          </a:p>
          <a:p>
            <a:r>
              <a:rPr lang="en-US" dirty="0"/>
              <a:t>Rethink resource deployment </a:t>
            </a:r>
          </a:p>
          <a:p>
            <a:endParaRPr lang="en-US" sz="1500" dirty="0"/>
          </a:p>
        </p:txBody>
      </p:sp>
      <p:sp>
        <p:nvSpPr>
          <p:cNvPr id="8" name="Rectangle 7">
            <a:extLst>
              <a:ext uri="{FF2B5EF4-FFF2-40B4-BE49-F238E27FC236}">
                <a16:creationId xmlns:a16="http://schemas.microsoft.com/office/drawing/2014/main" id="{A24EF39E-9426-4962-99E6-9E2F5F7F95DE}"/>
              </a:ext>
            </a:extLst>
          </p:cNvPr>
          <p:cNvSpPr/>
          <p:nvPr/>
        </p:nvSpPr>
        <p:spPr>
          <a:xfrm>
            <a:off x="292620" y="5309201"/>
            <a:ext cx="1861407" cy="219291"/>
          </a:xfrm>
          <a:prstGeom prst="rect">
            <a:avLst/>
          </a:prstGeom>
        </p:spPr>
        <p:txBody>
          <a:bodyPr wrap="none">
            <a:spAutoFit/>
          </a:bodyPr>
          <a:lstStyle/>
          <a:p>
            <a:r>
              <a:rPr lang="en-US" sz="825" dirty="0"/>
              <a:t>Image source: </a:t>
            </a:r>
            <a:r>
              <a:rPr lang="en-US" sz="825" dirty="0">
                <a:hlinkClick r:id="rId3"/>
              </a:rPr>
              <a:t>https://flic.kr/p/9spt8w</a:t>
            </a:r>
            <a:r>
              <a:rPr lang="en-US" sz="825" dirty="0"/>
              <a:t> </a:t>
            </a:r>
          </a:p>
        </p:txBody>
      </p:sp>
    </p:spTree>
    <p:extLst>
      <p:ext uri="{BB962C8B-B14F-4D97-AF65-F5344CB8AC3E}">
        <p14:creationId xmlns:p14="http://schemas.microsoft.com/office/powerpoint/2010/main" val="219021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A33A99F-25B9-4DFC-864B-D5C9BE68C8F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11111"/>
          <a:stretch/>
        </p:blipFill>
        <p:spPr>
          <a:xfrm>
            <a:off x="0" y="1887688"/>
            <a:ext cx="4571115" cy="2571250"/>
          </a:xfrm>
          <a:prstGeom prst="rect">
            <a:avLst/>
          </a:prstGeom>
        </p:spPr>
      </p:pic>
      <p:sp>
        <p:nvSpPr>
          <p:cNvPr id="2" name="Title 1">
            <a:extLst>
              <a:ext uri="{FF2B5EF4-FFF2-40B4-BE49-F238E27FC236}">
                <a16:creationId xmlns:a16="http://schemas.microsoft.com/office/drawing/2014/main" id="{F7285A85-6B8E-43B9-804A-CF39D7C217BA}"/>
              </a:ext>
            </a:extLst>
          </p:cNvPr>
          <p:cNvSpPr>
            <a:spLocks noGrp="1"/>
          </p:cNvSpPr>
          <p:nvPr>
            <p:ph type="title"/>
          </p:nvPr>
        </p:nvSpPr>
        <p:spPr/>
        <p:txBody>
          <a:bodyPr/>
          <a:lstStyle/>
          <a:p>
            <a:r>
              <a:rPr lang="en-US"/>
              <a:t>Choosing the right OER</a:t>
            </a:r>
          </a:p>
        </p:txBody>
      </p:sp>
      <p:sp>
        <p:nvSpPr>
          <p:cNvPr id="3" name="Content Placeholder 2">
            <a:extLst>
              <a:ext uri="{FF2B5EF4-FFF2-40B4-BE49-F238E27FC236}">
                <a16:creationId xmlns:a16="http://schemas.microsoft.com/office/drawing/2014/main" id="{05BD0A2F-4D8C-43D1-8A07-B55D1991D92C}"/>
              </a:ext>
            </a:extLst>
          </p:cNvPr>
          <p:cNvSpPr>
            <a:spLocks noGrp="1"/>
          </p:cNvSpPr>
          <p:nvPr>
            <p:ph idx="1"/>
          </p:nvPr>
        </p:nvSpPr>
        <p:spPr>
          <a:xfrm>
            <a:off x="4795520" y="1825624"/>
            <a:ext cx="3821430" cy="4676775"/>
          </a:xfrm>
        </p:spPr>
        <p:txBody>
          <a:bodyPr>
            <a:normAutofit fontScale="92500" lnSpcReduction="10000"/>
          </a:bodyPr>
          <a:lstStyle/>
          <a:p>
            <a:r>
              <a:rPr lang="en-US" dirty="0"/>
              <a:t>Vast choice of material available as OER</a:t>
            </a:r>
          </a:p>
          <a:p>
            <a:r>
              <a:rPr lang="en-US" dirty="0"/>
              <a:t>Consult official technical manuals/reference books to cross-check integrity of the OER material</a:t>
            </a:r>
          </a:p>
          <a:p>
            <a:r>
              <a:rPr lang="en-US" dirty="0"/>
              <a:t>Ensure that the OER includes theory and practical exercises</a:t>
            </a:r>
          </a:p>
          <a:p>
            <a:r>
              <a:rPr lang="en-US" dirty="0"/>
              <a:t>Use own experts on subject matter for validation</a:t>
            </a:r>
          </a:p>
          <a:p>
            <a:endParaRPr lang="en-US" dirty="0"/>
          </a:p>
        </p:txBody>
      </p:sp>
      <p:sp>
        <p:nvSpPr>
          <p:cNvPr id="11" name="TextBox 10">
            <a:extLst>
              <a:ext uri="{FF2B5EF4-FFF2-40B4-BE49-F238E27FC236}">
                <a16:creationId xmlns:a16="http://schemas.microsoft.com/office/drawing/2014/main" id="{88636FAF-3CAB-4C42-9583-A746310E28E1}"/>
              </a:ext>
            </a:extLst>
          </p:cNvPr>
          <p:cNvSpPr txBox="1"/>
          <p:nvPr/>
        </p:nvSpPr>
        <p:spPr>
          <a:xfrm>
            <a:off x="1658137" y="4458936"/>
            <a:ext cx="2912978" cy="230832"/>
          </a:xfrm>
          <a:prstGeom prst="rect">
            <a:avLst/>
          </a:prstGeom>
          <a:noFill/>
        </p:spPr>
        <p:txBody>
          <a:bodyPr wrap="none" rtlCol="0">
            <a:spAutoFit/>
          </a:bodyPr>
          <a:lstStyle/>
          <a:p>
            <a:pPr algn="r">
              <a:spcAft>
                <a:spcPts val="450"/>
              </a:spcAft>
            </a:pPr>
            <a:r>
              <a:rPr lang="en-US" sz="900" dirty="0">
                <a:hlinkClick r:id="rId3" tooltip="http://thecollaboratory.wikidot.com/philosophy-of-thought-and-logic-2014-fall">
                  <a:extLst>
                    <a:ext uri="{A12FA001-AC4F-418D-AE19-62706E023703}">
                      <ahyp:hlinkClr xmlns="" xmlns:ahyp="http://schemas.microsoft.com/office/drawing/2018/hyperlinkcolor" val="tx"/>
                    </a:ext>
                  </a:extLst>
                </a:hlinkClick>
              </a:rPr>
              <a:t>This Photo</a:t>
            </a:r>
            <a:r>
              <a:rPr lang="en-US" sz="900" dirty="0"/>
              <a:t> by Unknown Author is licensed under </a:t>
            </a:r>
            <a:r>
              <a:rPr lang="en-US" sz="900" dirty="0">
                <a:hlinkClick r:id="rId4" tooltip="https://creativecommons.org/licenses/by-sa/3.0/">
                  <a:extLst>
                    <a:ext uri="{A12FA001-AC4F-418D-AE19-62706E023703}">
                      <ahyp:hlinkClr xmlns="" xmlns:ahyp="http://schemas.microsoft.com/office/drawing/2018/hyperlinkcolor" val="tx"/>
                    </a:ext>
                  </a:extLst>
                </a:hlinkClick>
              </a:rPr>
              <a:t>CC BY-SA</a:t>
            </a:r>
            <a:endParaRPr lang="en-US" sz="900" dirty="0"/>
          </a:p>
        </p:txBody>
      </p:sp>
    </p:spTree>
    <p:extLst>
      <p:ext uri="{BB962C8B-B14F-4D97-AF65-F5344CB8AC3E}">
        <p14:creationId xmlns:p14="http://schemas.microsoft.com/office/powerpoint/2010/main" val="235051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C1417A5-7C80-43F2-93EA-AB92F4216118}"/>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3820160" cy="2483104"/>
          </a:xfrm>
          <a:prstGeom prst="rect">
            <a:avLst/>
          </a:prstGeom>
          <a:ln>
            <a:noFill/>
          </a:ln>
        </p:spPr>
      </p:pic>
      <p:sp>
        <p:nvSpPr>
          <p:cNvPr id="2" name="Title 1">
            <a:extLst>
              <a:ext uri="{FF2B5EF4-FFF2-40B4-BE49-F238E27FC236}">
                <a16:creationId xmlns:a16="http://schemas.microsoft.com/office/drawing/2014/main" id="{3171257D-7F68-4400-AD58-A34F3BC6F856}"/>
              </a:ext>
            </a:extLst>
          </p:cNvPr>
          <p:cNvSpPr>
            <a:spLocks noGrp="1"/>
          </p:cNvSpPr>
          <p:nvPr>
            <p:ph type="title"/>
          </p:nvPr>
        </p:nvSpPr>
        <p:spPr>
          <a:xfrm>
            <a:off x="4277360" y="365126"/>
            <a:ext cx="4237990" cy="1325563"/>
          </a:xfrm>
        </p:spPr>
        <p:txBody>
          <a:bodyPr/>
          <a:lstStyle/>
          <a:p>
            <a:pPr algn="l"/>
            <a:r>
              <a:rPr lang="en-CA" dirty="0"/>
              <a:t>Tackling Plagiarism in OER</a:t>
            </a:r>
          </a:p>
        </p:txBody>
      </p:sp>
      <p:sp>
        <p:nvSpPr>
          <p:cNvPr id="3" name="Content Placeholder 2">
            <a:extLst>
              <a:ext uri="{FF2B5EF4-FFF2-40B4-BE49-F238E27FC236}">
                <a16:creationId xmlns:a16="http://schemas.microsoft.com/office/drawing/2014/main" id="{69013AE0-A905-411D-8E85-D064A8C2F335}"/>
              </a:ext>
            </a:extLst>
          </p:cNvPr>
          <p:cNvSpPr>
            <a:spLocks noGrp="1"/>
          </p:cNvSpPr>
          <p:nvPr>
            <p:ph idx="1"/>
          </p:nvPr>
        </p:nvSpPr>
        <p:spPr>
          <a:xfrm>
            <a:off x="245110" y="2489200"/>
            <a:ext cx="8797290" cy="3698240"/>
          </a:xfrm>
        </p:spPr>
        <p:txBody>
          <a:bodyPr>
            <a:normAutofit fontScale="92500" lnSpcReduction="20000"/>
          </a:bodyPr>
          <a:lstStyle/>
          <a:p>
            <a:r>
              <a:rPr lang="en-CA" dirty="0"/>
              <a:t>Use OER from trusted and quality assured sources such as: </a:t>
            </a:r>
          </a:p>
          <a:p>
            <a:pPr lvl="1"/>
            <a:r>
              <a:rPr lang="en-CA" dirty="0"/>
              <a:t>accredited institutional repositories (e.g. Open Michigan, Open Learn) </a:t>
            </a:r>
          </a:p>
          <a:p>
            <a:pPr lvl="1"/>
            <a:r>
              <a:rPr lang="en-CA" dirty="0"/>
              <a:t>reputed portal repositories (e.g. OER Commons, DOER)</a:t>
            </a:r>
          </a:p>
          <a:p>
            <a:pPr lvl="1"/>
            <a:r>
              <a:rPr lang="en-CA" dirty="0"/>
              <a:t>quality assured OER federations (e.g. l3fpedia, </a:t>
            </a:r>
            <a:r>
              <a:rPr lang="en-CA" dirty="0" err="1"/>
              <a:t>eCampusOntario</a:t>
            </a:r>
            <a:r>
              <a:rPr lang="en-CA" dirty="0"/>
              <a:t>, </a:t>
            </a:r>
            <a:r>
              <a:rPr lang="en-CA" dirty="0" err="1"/>
              <a:t>OERu</a:t>
            </a:r>
            <a:r>
              <a:rPr lang="en-CA" dirty="0"/>
              <a:t>)</a:t>
            </a:r>
          </a:p>
          <a:p>
            <a:r>
              <a:rPr lang="en-CA" dirty="0"/>
              <a:t>Run your OER through similarity check programme before use</a:t>
            </a:r>
          </a:p>
          <a:p>
            <a:r>
              <a:rPr lang="en-CA" dirty="0"/>
              <a:t>Have subject matter experts in the course development team review</a:t>
            </a:r>
          </a:p>
          <a:p>
            <a:r>
              <a:rPr lang="en-CA" dirty="0"/>
              <a:t>Educate teachers and learners about the difference between attribution and plagiarism</a:t>
            </a:r>
          </a:p>
          <a:p>
            <a:r>
              <a:rPr lang="en-CA" dirty="0"/>
              <a:t>Build capacity on OER reuse and remix</a:t>
            </a:r>
          </a:p>
        </p:txBody>
      </p:sp>
      <p:sp>
        <p:nvSpPr>
          <p:cNvPr id="6" name="TextBox 5">
            <a:extLst>
              <a:ext uri="{FF2B5EF4-FFF2-40B4-BE49-F238E27FC236}">
                <a16:creationId xmlns:a16="http://schemas.microsoft.com/office/drawing/2014/main" id="{2D944584-7641-4844-8A43-DAF4CC315F8B}"/>
              </a:ext>
            </a:extLst>
          </p:cNvPr>
          <p:cNvSpPr txBox="1"/>
          <p:nvPr/>
        </p:nvSpPr>
        <p:spPr>
          <a:xfrm>
            <a:off x="245110" y="6412168"/>
            <a:ext cx="2800767" cy="246221"/>
          </a:xfrm>
          <a:prstGeom prst="rect">
            <a:avLst/>
          </a:prstGeom>
          <a:noFill/>
        </p:spPr>
        <p:txBody>
          <a:bodyPr wrap="none" rtlCol="0">
            <a:spAutoFit/>
          </a:bodyPr>
          <a:lstStyle/>
          <a:p>
            <a:pPr algn="r">
              <a:spcAft>
                <a:spcPts val="450"/>
              </a:spcAft>
            </a:pPr>
            <a:r>
              <a:rPr lang="en-US" sz="1000" dirty="0">
                <a:hlinkClick r:id="rId3" tooltip="http://learningmatters.viu.ca/topic/prevent-plagiarism">
                  <a:extLst>
                    <a:ext uri="{A12FA001-AC4F-418D-AE19-62706E023703}">
                      <ahyp:hlinkClr xmlns="" xmlns:ahyp="http://schemas.microsoft.com/office/drawing/2018/hyperlinkcolor" val="tx"/>
                    </a:ext>
                  </a:extLst>
                </a:hlinkClick>
              </a:rPr>
              <a:t>Photo</a:t>
            </a:r>
            <a:r>
              <a:rPr lang="en-US" sz="1000" dirty="0"/>
              <a:t> by Unknown Author is licensed under </a:t>
            </a:r>
            <a:r>
              <a:rPr lang="en-US" sz="1000" dirty="0">
                <a:hlinkClick r:id="rId4" tooltip="https://creativecommons.org/licenses/by/4.0/">
                  <a:extLst>
                    <a:ext uri="{A12FA001-AC4F-418D-AE19-62706E023703}">
                      <ahyp:hlinkClr xmlns="" xmlns:ahyp="http://schemas.microsoft.com/office/drawing/2018/hyperlinkcolor" val="tx"/>
                    </a:ext>
                  </a:extLst>
                </a:hlinkClick>
              </a:rPr>
              <a:t>CC BY</a:t>
            </a:r>
            <a:endParaRPr lang="en-US" sz="1000" dirty="0"/>
          </a:p>
        </p:txBody>
      </p:sp>
    </p:spTree>
    <p:extLst>
      <p:ext uri="{BB962C8B-B14F-4D97-AF65-F5344CB8AC3E}">
        <p14:creationId xmlns:p14="http://schemas.microsoft.com/office/powerpoint/2010/main" val="404628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9AA05E6-2A45-4818-BF67-A52C652B4268}"/>
              </a:ext>
            </a:extLst>
          </p:cNvPr>
          <p:cNvPicPr>
            <a:picLocks noChangeAspect="1"/>
          </p:cNvPicPr>
          <p:nvPr/>
        </p:nvPicPr>
        <p:blipFill rotWithShape="1">
          <a:blip r:embed="rId2">
            <a:extLst>
              <a:ext uri="{28A0092B-C50C-407E-A947-70E740481C1C}">
                <a14:useLocalDpi xmlns:a14="http://schemas.microsoft.com/office/drawing/2010/main" val="0"/>
              </a:ext>
            </a:extLst>
          </a:blip>
          <a:srcRect r="7188"/>
          <a:stretch/>
        </p:blipFill>
        <p:spPr>
          <a:xfrm>
            <a:off x="0" y="1709694"/>
            <a:ext cx="3058082" cy="5148306"/>
          </a:xfrm>
          <a:prstGeom prst="rect">
            <a:avLst/>
          </a:prstGeom>
        </p:spPr>
      </p:pic>
      <p:sp>
        <p:nvSpPr>
          <p:cNvPr id="2" name="Title 1">
            <a:extLst>
              <a:ext uri="{FF2B5EF4-FFF2-40B4-BE49-F238E27FC236}">
                <a16:creationId xmlns:a16="http://schemas.microsoft.com/office/drawing/2014/main" id="{8036C779-9364-478C-9C8C-6BAFF5850871}"/>
              </a:ext>
            </a:extLst>
          </p:cNvPr>
          <p:cNvSpPr>
            <a:spLocks noGrp="1"/>
          </p:cNvSpPr>
          <p:nvPr>
            <p:ph type="title"/>
          </p:nvPr>
        </p:nvSpPr>
        <p:spPr>
          <a:xfrm>
            <a:off x="628650" y="202566"/>
            <a:ext cx="7886700" cy="1325563"/>
          </a:xfrm>
        </p:spPr>
        <p:txBody>
          <a:bodyPr/>
          <a:lstStyle/>
          <a:p>
            <a:r>
              <a:rPr lang="en-US" dirty="0"/>
              <a:t>Quality Guidelines for OER </a:t>
            </a:r>
            <a:br>
              <a:rPr lang="en-US" dirty="0"/>
            </a:br>
            <a:r>
              <a:rPr lang="en-US" dirty="0"/>
              <a:t>– TIPS framework</a:t>
            </a:r>
          </a:p>
        </p:txBody>
      </p:sp>
      <p:sp>
        <p:nvSpPr>
          <p:cNvPr id="3" name="Content Placeholder 2">
            <a:extLst>
              <a:ext uri="{FF2B5EF4-FFF2-40B4-BE49-F238E27FC236}">
                <a16:creationId xmlns:a16="http://schemas.microsoft.com/office/drawing/2014/main" id="{8B0E55CC-A767-469D-B29C-C75CE659E116}"/>
              </a:ext>
            </a:extLst>
          </p:cNvPr>
          <p:cNvSpPr>
            <a:spLocks noGrp="1"/>
          </p:cNvSpPr>
          <p:nvPr>
            <p:ph idx="1"/>
          </p:nvPr>
        </p:nvSpPr>
        <p:spPr>
          <a:xfrm>
            <a:off x="3484880" y="1825625"/>
            <a:ext cx="5030470" cy="4351338"/>
          </a:xfrm>
        </p:spPr>
        <p:txBody>
          <a:bodyPr>
            <a:normAutofit/>
          </a:bodyPr>
          <a:lstStyle/>
          <a:p>
            <a:r>
              <a:rPr lang="en-IN" sz="3200" dirty="0"/>
              <a:t>Teaching and learning processes</a:t>
            </a:r>
          </a:p>
          <a:p>
            <a:r>
              <a:rPr lang="en-IN" sz="3200" dirty="0"/>
              <a:t>Information and material content</a:t>
            </a:r>
          </a:p>
          <a:p>
            <a:r>
              <a:rPr lang="en-IN" sz="3200" dirty="0"/>
              <a:t>Presentation, products and formats</a:t>
            </a:r>
          </a:p>
          <a:p>
            <a:r>
              <a:rPr lang="en-IN" sz="3200" dirty="0"/>
              <a:t>System, technical and technology</a:t>
            </a:r>
          </a:p>
          <a:p>
            <a:endParaRPr lang="en-US" sz="3200" dirty="0"/>
          </a:p>
        </p:txBody>
      </p:sp>
      <p:sp>
        <p:nvSpPr>
          <p:cNvPr id="10" name="TextBox 9">
            <a:extLst>
              <a:ext uri="{FF2B5EF4-FFF2-40B4-BE49-F238E27FC236}">
                <a16:creationId xmlns:a16="http://schemas.microsoft.com/office/drawing/2014/main" id="{C70F63B3-0E01-4F92-A259-1C858F138ADE}"/>
              </a:ext>
            </a:extLst>
          </p:cNvPr>
          <p:cNvSpPr txBox="1"/>
          <p:nvPr/>
        </p:nvSpPr>
        <p:spPr>
          <a:xfrm>
            <a:off x="2804160" y="6176963"/>
            <a:ext cx="3689896" cy="400110"/>
          </a:xfrm>
          <a:prstGeom prst="rect">
            <a:avLst/>
          </a:prstGeom>
          <a:solidFill>
            <a:srgbClr val="290088"/>
          </a:solidFill>
        </p:spPr>
        <p:txBody>
          <a:bodyPr wrap="square" rtlCol="0">
            <a:spAutoFit/>
          </a:bodyPr>
          <a:lstStyle/>
          <a:p>
            <a:r>
              <a:rPr lang="en-US" sz="2000" dirty="0">
                <a:solidFill>
                  <a:schemeClr val="bg1"/>
                </a:solidFill>
              </a:rPr>
              <a:t>oasis.col.org/handle/11599/562</a:t>
            </a:r>
            <a:endParaRPr lang="en-CA" sz="2000" dirty="0">
              <a:solidFill>
                <a:schemeClr val="bg1"/>
              </a:solidFill>
            </a:endParaRPr>
          </a:p>
        </p:txBody>
      </p:sp>
    </p:spTree>
    <p:extLst>
      <p:ext uri="{BB962C8B-B14F-4D97-AF65-F5344CB8AC3E}">
        <p14:creationId xmlns:p14="http://schemas.microsoft.com/office/powerpoint/2010/main" val="4246903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3">
            <a:extLst>
              <a:ext uri="{FF2B5EF4-FFF2-40B4-BE49-F238E27FC236}">
                <a16:creationId xmlns:a16="http://schemas.microsoft.com/office/drawing/2014/main" id="{AB53F6B7-396E-4862-A110-93EE915FEB70}"/>
              </a:ext>
            </a:extLst>
          </p:cNvPr>
          <p:cNvPicPr>
            <a:picLocks noChangeAspect="1"/>
          </p:cNvPicPr>
          <p:nvPr/>
        </p:nvPicPr>
        <p:blipFill rotWithShape="1">
          <a:blip r:embed="rId2"/>
          <a:srcRect r="7606" b="-2"/>
          <a:stretch/>
        </p:blipFill>
        <p:spPr>
          <a:xfrm>
            <a:off x="0" y="1211322"/>
            <a:ext cx="3931920" cy="5491187"/>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7E0C179C-4D56-497E-82A9-1D9B3B830A03}"/>
              </a:ext>
            </a:extLst>
          </p:cNvPr>
          <p:cNvSpPr>
            <a:spLocks noGrp="1"/>
          </p:cNvSpPr>
          <p:nvPr>
            <p:ph type="title"/>
          </p:nvPr>
        </p:nvSpPr>
        <p:spPr>
          <a:xfrm>
            <a:off x="628650" y="0"/>
            <a:ext cx="7886700" cy="1325563"/>
          </a:xfrm>
        </p:spPr>
        <p:txBody>
          <a:bodyPr/>
          <a:lstStyle/>
          <a:p>
            <a:r>
              <a:rPr lang="en-US" dirty="0"/>
              <a:t>A Practical Toolkit</a:t>
            </a:r>
          </a:p>
        </p:txBody>
      </p:sp>
      <p:sp>
        <p:nvSpPr>
          <p:cNvPr id="3" name="Content Placeholder 2">
            <a:extLst>
              <a:ext uri="{FF2B5EF4-FFF2-40B4-BE49-F238E27FC236}">
                <a16:creationId xmlns:a16="http://schemas.microsoft.com/office/drawing/2014/main" id="{46D3B083-B0FF-4145-9F1F-2FA76B61E769}"/>
              </a:ext>
            </a:extLst>
          </p:cNvPr>
          <p:cNvSpPr>
            <a:spLocks noGrp="1"/>
          </p:cNvSpPr>
          <p:nvPr>
            <p:ph idx="1"/>
          </p:nvPr>
        </p:nvSpPr>
        <p:spPr>
          <a:xfrm>
            <a:off x="4649108" y="1673225"/>
            <a:ext cx="4084320" cy="4351338"/>
          </a:xfrm>
        </p:spPr>
        <p:txBody>
          <a:bodyPr>
            <a:normAutofit lnSpcReduction="10000"/>
          </a:bodyPr>
          <a:lstStyle/>
          <a:p>
            <a:r>
              <a:rPr lang="en-US" dirty="0"/>
              <a:t>Course Planning </a:t>
            </a:r>
          </a:p>
          <a:p>
            <a:r>
              <a:rPr lang="en-US" dirty="0"/>
              <a:t>Orientation to Learning</a:t>
            </a:r>
          </a:p>
          <a:p>
            <a:r>
              <a:rPr lang="en-US" dirty="0"/>
              <a:t>Course Content</a:t>
            </a:r>
          </a:p>
          <a:p>
            <a:r>
              <a:rPr lang="en-US" dirty="0"/>
              <a:t>Multimedia</a:t>
            </a:r>
          </a:p>
          <a:p>
            <a:r>
              <a:rPr lang="en-US" dirty="0"/>
              <a:t>Learning Activities</a:t>
            </a:r>
          </a:p>
          <a:p>
            <a:r>
              <a:rPr lang="en-US" dirty="0"/>
              <a:t>Assessment</a:t>
            </a:r>
          </a:p>
          <a:p>
            <a:r>
              <a:rPr lang="en-US" dirty="0"/>
              <a:t>User-Friendly Design</a:t>
            </a:r>
          </a:p>
          <a:p>
            <a:r>
              <a:rPr lang="en-US" dirty="0"/>
              <a:t>Evaluation and Continuous Improvement</a:t>
            </a:r>
          </a:p>
          <a:p>
            <a:endParaRPr lang="en-US" dirty="0"/>
          </a:p>
        </p:txBody>
      </p:sp>
      <p:sp>
        <p:nvSpPr>
          <p:cNvPr id="10" name="TextBox 9">
            <a:extLst>
              <a:ext uri="{FF2B5EF4-FFF2-40B4-BE49-F238E27FC236}">
                <a16:creationId xmlns:a16="http://schemas.microsoft.com/office/drawing/2014/main" id="{E7065065-D3C1-4C4A-B688-54C737BBD8D2}"/>
              </a:ext>
            </a:extLst>
          </p:cNvPr>
          <p:cNvSpPr txBox="1"/>
          <p:nvPr/>
        </p:nvSpPr>
        <p:spPr>
          <a:xfrm>
            <a:off x="2804160" y="6024563"/>
            <a:ext cx="3689896" cy="400110"/>
          </a:xfrm>
          <a:prstGeom prst="rect">
            <a:avLst/>
          </a:prstGeom>
          <a:solidFill>
            <a:srgbClr val="290088"/>
          </a:solidFill>
        </p:spPr>
        <p:txBody>
          <a:bodyPr wrap="square" rtlCol="0">
            <a:spAutoFit/>
          </a:bodyPr>
          <a:lstStyle/>
          <a:p>
            <a:r>
              <a:rPr lang="en-US" sz="2000" dirty="0">
                <a:solidFill>
                  <a:schemeClr val="bg1"/>
                </a:solidFill>
              </a:rPr>
              <a:t>oasis.col.org/handle/11599/2338</a:t>
            </a:r>
            <a:endParaRPr lang="en-CA" sz="2000" dirty="0">
              <a:solidFill>
                <a:schemeClr val="bg1"/>
              </a:solidFill>
            </a:endParaRPr>
          </a:p>
        </p:txBody>
      </p:sp>
    </p:spTree>
    <p:extLst>
      <p:ext uri="{BB962C8B-B14F-4D97-AF65-F5344CB8AC3E}">
        <p14:creationId xmlns:p14="http://schemas.microsoft.com/office/powerpoint/2010/main" val="184095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7280" y="492760"/>
            <a:ext cx="4236720" cy="1208314"/>
          </a:xfrm>
        </p:spPr>
        <p:txBody>
          <a:bodyPr>
            <a:normAutofit/>
          </a:bodyPr>
          <a:lstStyle/>
          <a:p>
            <a:r>
              <a:rPr lang="en-CA" sz="4000" b="0" dirty="0"/>
              <a:t>Further Resources</a:t>
            </a:r>
          </a:p>
        </p:txBody>
      </p:sp>
      <p:sp>
        <p:nvSpPr>
          <p:cNvPr id="3" name="Content Placeholder 2"/>
          <p:cNvSpPr>
            <a:spLocks noGrp="1"/>
          </p:cNvSpPr>
          <p:nvPr>
            <p:ph idx="4294967295"/>
          </p:nvPr>
        </p:nvSpPr>
        <p:spPr>
          <a:xfrm>
            <a:off x="5225415" y="2124710"/>
            <a:ext cx="3600450" cy="3148330"/>
          </a:xfrm>
        </p:spPr>
        <p:txBody>
          <a:bodyPr>
            <a:normAutofit/>
          </a:bodyPr>
          <a:lstStyle/>
          <a:p>
            <a:r>
              <a:rPr lang="en-CA" dirty="0"/>
              <a:t>A Basic Guide to OER </a:t>
            </a:r>
            <a:r>
              <a:rPr lang="en-CA" sz="1600" dirty="0">
                <a:hlinkClick r:id="rId2"/>
              </a:rPr>
              <a:t>oasis.col.org/handle/11599/36</a:t>
            </a:r>
            <a:r>
              <a:rPr lang="en-CA" sz="1600" dirty="0"/>
              <a:t> </a:t>
            </a:r>
            <a:br>
              <a:rPr lang="en-CA" sz="1600" dirty="0"/>
            </a:br>
            <a:endParaRPr lang="en-CA" sz="1600" dirty="0"/>
          </a:p>
          <a:p>
            <a:r>
              <a:rPr lang="en-CA" dirty="0"/>
              <a:t>Understanding OER </a:t>
            </a:r>
            <a:r>
              <a:rPr lang="en-CA" sz="1600" dirty="0">
                <a:hlinkClick r:id="rId3"/>
              </a:rPr>
              <a:t>oasis.col.org/handle/11599/1013</a:t>
            </a:r>
            <a:r>
              <a:rPr lang="en-CA" sz="1600" dirty="0"/>
              <a:t> </a:t>
            </a:r>
            <a:br>
              <a:rPr lang="en-CA" sz="1600" dirty="0"/>
            </a:br>
            <a:endParaRPr lang="en-CA" sz="1600" dirty="0"/>
          </a:p>
          <a:p>
            <a:r>
              <a:rPr lang="en-CA" dirty="0"/>
              <a:t>Online Course on OER </a:t>
            </a:r>
            <a:r>
              <a:rPr lang="en-CA" sz="1600" dirty="0">
                <a:hlinkClick r:id="rId4"/>
              </a:rPr>
              <a:t>tell.colvee.org/</a:t>
            </a:r>
            <a:r>
              <a:rPr lang="en-CA" sz="1600" dirty="0"/>
              <a:t> </a:t>
            </a:r>
          </a:p>
        </p:txBody>
      </p:sp>
      <p:pic>
        <p:nvPicPr>
          <p:cNvPr id="8" name="Picture 7"/>
          <p:cNvPicPr>
            <a:picLocks noChangeAspect="1"/>
          </p:cNvPicPr>
          <p:nvPr/>
        </p:nvPicPr>
        <p:blipFill>
          <a:blip r:embed="rId5"/>
          <a:stretch>
            <a:fillRect/>
          </a:stretch>
        </p:blipFill>
        <p:spPr>
          <a:xfrm>
            <a:off x="1799590" y="330200"/>
            <a:ext cx="2839492" cy="4280518"/>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4"/>
          <p:cNvPicPr>
            <a:picLocks noChangeAspect="1"/>
          </p:cNvPicPr>
          <p:nvPr/>
        </p:nvPicPr>
        <p:blipFill>
          <a:blip r:embed="rId6"/>
          <a:stretch>
            <a:fillRect/>
          </a:stretch>
        </p:blipFill>
        <p:spPr>
          <a:xfrm>
            <a:off x="720091" y="2700855"/>
            <a:ext cx="2846069" cy="3819726"/>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29708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E37CC-954F-4DBC-A511-DCF1C8F29354}"/>
              </a:ext>
            </a:extLst>
          </p:cNvPr>
          <p:cNvSpPr>
            <a:spLocks noGrp="1"/>
          </p:cNvSpPr>
          <p:nvPr>
            <p:ph type="title"/>
          </p:nvPr>
        </p:nvSpPr>
        <p:spPr/>
        <p:txBody>
          <a:bodyPr/>
          <a:lstStyle/>
          <a:p>
            <a:pPr algn="ctr"/>
            <a:r>
              <a:rPr lang="en-US" dirty="0"/>
              <a:t>Group Work</a:t>
            </a:r>
          </a:p>
        </p:txBody>
      </p:sp>
    </p:spTree>
    <p:extLst>
      <p:ext uri="{BB962C8B-B14F-4D97-AF65-F5344CB8AC3E}">
        <p14:creationId xmlns:p14="http://schemas.microsoft.com/office/powerpoint/2010/main" val="162827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C7479-9F55-4C92-A28E-22FD7D6C4D85}"/>
              </a:ext>
            </a:extLst>
          </p:cNvPr>
          <p:cNvSpPr>
            <a:spLocks noGrp="1"/>
          </p:cNvSpPr>
          <p:nvPr>
            <p:ph type="title"/>
          </p:nvPr>
        </p:nvSpPr>
        <p:spPr/>
        <p:txBody>
          <a:bodyPr/>
          <a:lstStyle/>
          <a:p>
            <a:r>
              <a:rPr lang="en-US" dirty="0"/>
              <a:t>Understanding OER</a:t>
            </a:r>
          </a:p>
        </p:txBody>
      </p:sp>
      <p:sp>
        <p:nvSpPr>
          <p:cNvPr id="3" name="Content Placeholder 2">
            <a:extLst>
              <a:ext uri="{FF2B5EF4-FFF2-40B4-BE49-F238E27FC236}">
                <a16:creationId xmlns:a16="http://schemas.microsoft.com/office/drawing/2014/main" id="{7D5A7A1E-985D-4C8A-A473-3D0764CD2DD6}"/>
              </a:ext>
            </a:extLst>
          </p:cNvPr>
          <p:cNvSpPr>
            <a:spLocks noGrp="1"/>
          </p:cNvSpPr>
          <p:nvPr>
            <p:ph idx="1"/>
          </p:nvPr>
        </p:nvSpPr>
        <p:spPr>
          <a:xfrm>
            <a:off x="363474" y="1860995"/>
            <a:ext cx="2087118" cy="4351338"/>
          </a:xfrm>
        </p:spPr>
        <p:txBody>
          <a:bodyPr/>
          <a:lstStyle/>
          <a:p>
            <a:r>
              <a:rPr lang="en-US" dirty="0"/>
              <a:t>Short OER Course: Accessed by 19,000 people</a:t>
            </a:r>
          </a:p>
        </p:txBody>
      </p:sp>
      <p:pic>
        <p:nvPicPr>
          <p:cNvPr id="5" name="Picture 4">
            <a:extLst>
              <a:ext uri="{FF2B5EF4-FFF2-40B4-BE49-F238E27FC236}">
                <a16:creationId xmlns:a16="http://schemas.microsoft.com/office/drawing/2014/main" id="{DA8DC96F-19AF-4BEA-8A48-0D188B20F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2197" y="1860995"/>
            <a:ext cx="6532444" cy="4114800"/>
          </a:xfrm>
          <a:prstGeom prst="rect">
            <a:avLst/>
          </a:prstGeom>
        </p:spPr>
      </p:pic>
    </p:spTree>
    <p:extLst>
      <p:ext uri="{BB962C8B-B14F-4D97-AF65-F5344CB8AC3E}">
        <p14:creationId xmlns:p14="http://schemas.microsoft.com/office/powerpoint/2010/main" val="1608191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3BCC89-FC13-4BF5-891F-3A60CC5D2C26}"/>
              </a:ext>
            </a:extLst>
          </p:cNvPr>
          <p:cNvPicPr>
            <a:picLocks noChangeAspect="1"/>
          </p:cNvPicPr>
          <p:nvPr/>
        </p:nvPicPr>
        <p:blipFill rotWithShape="1">
          <a:blip r:embed="rId2"/>
          <a:srcRect l="203" r="-2" b="-2"/>
          <a:stretch/>
        </p:blipFill>
        <p:spPr>
          <a:xfrm>
            <a:off x="0" y="1537468"/>
            <a:ext cx="3588197" cy="5011155"/>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0C17EC53-571E-4C3A-B70F-AD2B9BB68184}"/>
              </a:ext>
            </a:extLst>
          </p:cNvPr>
          <p:cNvSpPr>
            <a:spLocks noGrp="1"/>
          </p:cNvSpPr>
          <p:nvPr>
            <p:ph type="title"/>
          </p:nvPr>
        </p:nvSpPr>
        <p:spPr>
          <a:xfrm>
            <a:off x="487680" y="197168"/>
            <a:ext cx="7529382" cy="1325563"/>
          </a:xfrm>
        </p:spPr>
        <p:txBody>
          <a:bodyPr/>
          <a:lstStyle/>
          <a:p>
            <a:pPr algn="l"/>
            <a:r>
              <a:rPr lang="en-US" dirty="0"/>
              <a:t>Key questions</a:t>
            </a:r>
          </a:p>
        </p:txBody>
      </p:sp>
      <p:sp>
        <p:nvSpPr>
          <p:cNvPr id="3" name="Content Placeholder 2">
            <a:extLst>
              <a:ext uri="{FF2B5EF4-FFF2-40B4-BE49-F238E27FC236}">
                <a16:creationId xmlns:a16="http://schemas.microsoft.com/office/drawing/2014/main" id="{9046DE62-E8D6-4FAA-93E8-6C157AE44E9F}"/>
              </a:ext>
            </a:extLst>
          </p:cNvPr>
          <p:cNvSpPr>
            <a:spLocks noGrp="1"/>
          </p:cNvSpPr>
          <p:nvPr>
            <p:ph idx="1"/>
          </p:nvPr>
        </p:nvSpPr>
        <p:spPr>
          <a:xfrm>
            <a:off x="4073712" y="284480"/>
            <a:ext cx="4796790" cy="6319520"/>
          </a:xfrm>
        </p:spPr>
        <p:txBody>
          <a:bodyPr>
            <a:normAutofit lnSpcReduction="10000"/>
          </a:bodyPr>
          <a:lstStyle/>
          <a:p>
            <a:pPr marL="0" indent="0">
              <a:buNone/>
            </a:pPr>
            <a:r>
              <a:rPr lang="en-US" b="1" dirty="0">
                <a:latin typeface="+mn-lt"/>
              </a:rPr>
              <a:t>Group 1</a:t>
            </a:r>
            <a:r>
              <a:rPr lang="en-US" dirty="0"/>
              <a:t>: What is the need for OER in your country/institution? How do you propose to address this need? Identify 3-5 strategies</a:t>
            </a:r>
            <a:br>
              <a:rPr lang="en-US" dirty="0"/>
            </a:br>
            <a:r>
              <a:rPr lang="en-US" b="1" dirty="0">
                <a:latin typeface="+mn-lt"/>
              </a:rPr>
              <a:t>Group 2</a:t>
            </a:r>
            <a:r>
              <a:rPr lang="en-US" dirty="0"/>
              <a:t>: What are the barriers to mainstreaming OER in your context? How can you overcome these barriers?</a:t>
            </a:r>
          </a:p>
          <a:p>
            <a:pPr marL="0" indent="0">
              <a:buNone/>
            </a:pPr>
            <a:r>
              <a:rPr lang="en-US" b="1" dirty="0">
                <a:latin typeface="+mn-lt"/>
              </a:rPr>
              <a:t>Group 3</a:t>
            </a:r>
            <a:r>
              <a:rPr lang="en-US" dirty="0"/>
              <a:t>: Where will you find OER for course development? How will you ensure that the OER are of high quality? </a:t>
            </a:r>
          </a:p>
          <a:p>
            <a:pPr marL="0" indent="0">
              <a:buNone/>
            </a:pPr>
            <a:r>
              <a:rPr lang="en-US" b="1" dirty="0">
                <a:latin typeface="+mn-lt"/>
              </a:rPr>
              <a:t>Group 4</a:t>
            </a:r>
            <a:r>
              <a:rPr lang="en-US" dirty="0"/>
              <a:t>: Review the case study and propose the appropriate </a:t>
            </a:r>
            <a:r>
              <a:rPr lang="en-US" dirty="0" err="1"/>
              <a:t>licence</a:t>
            </a:r>
            <a:r>
              <a:rPr lang="en-US" dirty="0"/>
              <a:t>.</a:t>
            </a:r>
          </a:p>
        </p:txBody>
      </p:sp>
      <p:sp>
        <p:nvSpPr>
          <p:cNvPr id="8" name="TextBox 7">
            <a:extLst>
              <a:ext uri="{FF2B5EF4-FFF2-40B4-BE49-F238E27FC236}">
                <a16:creationId xmlns:a16="http://schemas.microsoft.com/office/drawing/2014/main" id="{422F67BE-988C-48C7-B14A-039DB6A2A381}"/>
              </a:ext>
            </a:extLst>
          </p:cNvPr>
          <p:cNvSpPr txBox="1"/>
          <p:nvPr/>
        </p:nvSpPr>
        <p:spPr>
          <a:xfrm>
            <a:off x="3037840" y="6291202"/>
            <a:ext cx="3689896" cy="400110"/>
          </a:xfrm>
          <a:prstGeom prst="rect">
            <a:avLst/>
          </a:prstGeom>
          <a:solidFill>
            <a:srgbClr val="290088"/>
          </a:solidFill>
        </p:spPr>
        <p:txBody>
          <a:bodyPr wrap="square" rtlCol="0">
            <a:spAutoFit/>
          </a:bodyPr>
          <a:lstStyle/>
          <a:p>
            <a:r>
              <a:rPr lang="en-US" sz="2000" dirty="0">
                <a:solidFill>
                  <a:schemeClr val="bg1"/>
                </a:solidFill>
              </a:rPr>
              <a:t>oasis.col.org/handle/11599/2789 </a:t>
            </a:r>
            <a:endParaRPr lang="en-CA" sz="2000" dirty="0">
              <a:solidFill>
                <a:schemeClr val="bg1"/>
              </a:solidFill>
            </a:endParaRPr>
          </a:p>
        </p:txBody>
      </p:sp>
    </p:spTree>
    <p:extLst>
      <p:ext uri="{BB962C8B-B14F-4D97-AF65-F5344CB8AC3E}">
        <p14:creationId xmlns:p14="http://schemas.microsoft.com/office/powerpoint/2010/main" val="124177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Remix Case 1</a:t>
            </a:r>
          </a:p>
        </p:txBody>
      </p:sp>
      <p:sp>
        <p:nvSpPr>
          <p:cNvPr id="5" name="Content Placeholder 2"/>
          <p:cNvSpPr txBox="1">
            <a:spLocks/>
          </p:cNvSpPr>
          <p:nvPr/>
        </p:nvSpPr>
        <p:spPr bwMode="auto">
          <a:xfrm>
            <a:off x="193674" y="1447800"/>
            <a:ext cx="6054725" cy="4281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N" altLang="en-US" sz="2800" dirty="0"/>
              <a:t>Consider a publication where the author has identified the following to be included. Decide what license should be needed and how you will go about it.</a:t>
            </a:r>
          </a:p>
          <a:p>
            <a:pPr lvl="1"/>
            <a:r>
              <a:rPr lang="en-IN" altLang="en-US" sz="2400" dirty="0"/>
              <a:t>Original texts plus, images from CC-BY-SA, also texts from CC-BY-NC. </a:t>
            </a:r>
          </a:p>
          <a:p>
            <a:pPr lvl="1"/>
            <a:r>
              <a:rPr lang="en-IN" altLang="en-US" sz="2400" dirty="0"/>
              <a:t>Author has also indicated use of some Copyrighted materials, and you have permission to be used by your institution</a:t>
            </a:r>
          </a:p>
        </p:txBody>
      </p:sp>
      <p:pic>
        <p:nvPicPr>
          <p:cNvPr id="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37325" y="1989138"/>
            <a:ext cx="135255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13600" y="4038600"/>
            <a:ext cx="135255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40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Remix Case 2</a:t>
            </a:r>
          </a:p>
        </p:txBody>
      </p:sp>
      <p:sp>
        <p:nvSpPr>
          <p:cNvPr id="6" name="Content Placeholder 2"/>
          <p:cNvSpPr>
            <a:spLocks noGrp="1"/>
          </p:cNvSpPr>
          <p:nvPr>
            <p:ph sz="half" idx="1"/>
          </p:nvPr>
        </p:nvSpPr>
        <p:spPr>
          <a:xfrm>
            <a:off x="193675" y="1318419"/>
            <a:ext cx="6991350" cy="4281487"/>
          </a:xfrm>
        </p:spPr>
        <p:txBody>
          <a:bodyPr>
            <a:normAutofit lnSpcReduction="10000"/>
          </a:bodyPr>
          <a:lstStyle/>
          <a:p>
            <a:r>
              <a:rPr lang="en-IN" altLang="en-US" sz="2800" dirty="0"/>
              <a:t>Consider a publication where the author has identified the following to be included. Decide what license should be needed and how you will go about it.</a:t>
            </a:r>
          </a:p>
          <a:p>
            <a:pPr lvl="1"/>
            <a:r>
              <a:rPr lang="en-IN" altLang="en-US" sz="2800" dirty="0"/>
              <a:t>Original texts plus, images and texts from PD</a:t>
            </a:r>
          </a:p>
          <a:p>
            <a:pPr lvl="1"/>
            <a:r>
              <a:rPr lang="en-IN" altLang="en-US" sz="2800" dirty="0"/>
              <a:t>Author has also indicated use of some texts from CC-BY sources</a:t>
            </a:r>
          </a:p>
          <a:p>
            <a:pPr lvl="1"/>
            <a:r>
              <a:rPr lang="en-IN" altLang="en-US" sz="2800" dirty="0"/>
              <a:t>There are large number of images from online sources, the author has not credited</a:t>
            </a:r>
          </a:p>
        </p:txBody>
      </p:sp>
      <p:pic>
        <p:nvPicPr>
          <p:cNvPr id="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13638" y="4724400"/>
            <a:ext cx="1343025" cy="193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78713" y="2133600"/>
            <a:ext cx="135255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526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C4BB9C1-9EB7-4541-9F2F-D13CBAEB85ED}"/>
              </a:ext>
            </a:extLst>
          </p:cNvPr>
          <p:cNvPicPr>
            <a:picLocks noChangeAspect="1"/>
          </p:cNvPicPr>
          <p:nvPr/>
        </p:nvPicPr>
        <p:blipFill rotWithShape="1">
          <a:blip r:embed="rId3"/>
          <a:srcRect l="2663" r="7006" b="-2"/>
          <a:stretch/>
        </p:blipFill>
        <p:spPr>
          <a:xfrm>
            <a:off x="0" y="1541026"/>
            <a:ext cx="3373120" cy="4849614"/>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92C50928-182F-467A-97CF-1E6C83C12F61}"/>
              </a:ext>
            </a:extLst>
          </p:cNvPr>
          <p:cNvSpPr>
            <a:spLocks noGrp="1"/>
          </p:cNvSpPr>
          <p:nvPr>
            <p:ph type="title"/>
          </p:nvPr>
        </p:nvSpPr>
        <p:spPr>
          <a:xfrm>
            <a:off x="670560" y="106650"/>
            <a:ext cx="8027670" cy="1325563"/>
          </a:xfrm>
        </p:spPr>
        <p:txBody>
          <a:bodyPr>
            <a:normAutofit/>
          </a:bodyPr>
          <a:lstStyle/>
          <a:p>
            <a:r>
              <a:rPr lang="en-US" dirty="0"/>
              <a:t>Strategies for Success</a:t>
            </a:r>
          </a:p>
        </p:txBody>
      </p:sp>
      <p:sp>
        <p:nvSpPr>
          <p:cNvPr id="3" name="Content Placeholder 2">
            <a:extLst>
              <a:ext uri="{FF2B5EF4-FFF2-40B4-BE49-F238E27FC236}">
                <a16:creationId xmlns:a16="http://schemas.microsoft.com/office/drawing/2014/main" id="{9A827FFD-5EE0-471E-9B78-AC6D676E533C}"/>
              </a:ext>
            </a:extLst>
          </p:cNvPr>
          <p:cNvSpPr>
            <a:spLocks noGrp="1"/>
          </p:cNvSpPr>
          <p:nvPr>
            <p:ph idx="1"/>
          </p:nvPr>
        </p:nvSpPr>
        <p:spPr>
          <a:xfrm>
            <a:off x="3921760" y="1652986"/>
            <a:ext cx="5069840" cy="4351338"/>
          </a:xfrm>
        </p:spPr>
        <p:txBody>
          <a:bodyPr/>
          <a:lstStyle/>
          <a:p>
            <a:pPr marL="0" indent="0">
              <a:buNone/>
            </a:pPr>
            <a:r>
              <a:rPr lang="en-US" sz="3600" b="1" dirty="0">
                <a:latin typeface="+mn-lt"/>
              </a:rPr>
              <a:t>Be Open</a:t>
            </a:r>
          </a:p>
          <a:p>
            <a:pPr marL="514350" indent="-514350">
              <a:buFont typeface="+mj-lt"/>
              <a:buAutoNum type="arabicPeriod"/>
            </a:pPr>
            <a:r>
              <a:rPr lang="en-US" dirty="0"/>
              <a:t>Change mindset</a:t>
            </a:r>
          </a:p>
          <a:p>
            <a:pPr marL="514350" indent="-514350">
              <a:buFont typeface="+mj-lt"/>
              <a:buAutoNum type="arabicPeriod"/>
            </a:pPr>
            <a:r>
              <a:rPr lang="en-US" dirty="0"/>
              <a:t>If you take, please give back</a:t>
            </a:r>
          </a:p>
          <a:p>
            <a:pPr marL="514350" indent="-514350">
              <a:buFont typeface="+mj-lt"/>
              <a:buAutoNum type="arabicPeriod"/>
            </a:pPr>
            <a:r>
              <a:rPr lang="en-US" dirty="0"/>
              <a:t>Use open licenses</a:t>
            </a:r>
          </a:p>
          <a:p>
            <a:pPr marL="514350" indent="-514350">
              <a:buFont typeface="+mj-lt"/>
              <a:buAutoNum type="arabicPeriod"/>
            </a:pPr>
            <a:r>
              <a:rPr lang="en-US" dirty="0"/>
              <a:t>Practice first, policy will follow</a:t>
            </a:r>
          </a:p>
          <a:p>
            <a:pPr marL="514350" indent="-514350">
              <a:buFont typeface="+mj-lt"/>
              <a:buAutoNum type="arabicPeriod"/>
            </a:pPr>
            <a:r>
              <a:rPr lang="en-US" dirty="0"/>
              <a:t>Keep learner at the </a:t>
            </a:r>
            <a:r>
              <a:rPr lang="en-US" dirty="0" err="1"/>
              <a:t>centre</a:t>
            </a:r>
            <a:endParaRPr lang="en-US" dirty="0"/>
          </a:p>
        </p:txBody>
      </p:sp>
      <p:sp>
        <p:nvSpPr>
          <p:cNvPr id="8" name="TextBox 7">
            <a:extLst>
              <a:ext uri="{FF2B5EF4-FFF2-40B4-BE49-F238E27FC236}">
                <a16:creationId xmlns:a16="http://schemas.microsoft.com/office/drawing/2014/main" id="{51D1182D-E370-4DC8-85C9-E15DEA105D93}"/>
              </a:ext>
            </a:extLst>
          </p:cNvPr>
          <p:cNvSpPr txBox="1"/>
          <p:nvPr/>
        </p:nvSpPr>
        <p:spPr>
          <a:xfrm>
            <a:off x="2503259" y="5824589"/>
            <a:ext cx="3689896" cy="400110"/>
          </a:xfrm>
          <a:prstGeom prst="rect">
            <a:avLst/>
          </a:prstGeom>
          <a:solidFill>
            <a:srgbClr val="290088"/>
          </a:solidFill>
        </p:spPr>
        <p:txBody>
          <a:bodyPr wrap="square" rtlCol="0">
            <a:spAutoFit/>
          </a:bodyPr>
          <a:lstStyle/>
          <a:p>
            <a:r>
              <a:rPr lang="en-US" sz="2000" dirty="0">
                <a:solidFill>
                  <a:schemeClr val="bg1"/>
                </a:solidFill>
              </a:rPr>
              <a:t>oasis.col.org/handle/11599/1013 </a:t>
            </a:r>
            <a:endParaRPr lang="en-CA" sz="2000" dirty="0">
              <a:solidFill>
                <a:schemeClr val="bg1"/>
              </a:solidFill>
            </a:endParaRPr>
          </a:p>
        </p:txBody>
      </p:sp>
    </p:spTree>
    <p:extLst>
      <p:ext uri="{BB962C8B-B14F-4D97-AF65-F5344CB8AC3E}">
        <p14:creationId xmlns:p14="http://schemas.microsoft.com/office/powerpoint/2010/main" val="3853618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5644-48EE-4A4F-BF93-8C796CFD7173}"/>
              </a:ext>
            </a:extLst>
          </p:cNvPr>
          <p:cNvSpPr>
            <a:spLocks noGrp="1"/>
          </p:cNvSpPr>
          <p:nvPr>
            <p:ph type="title"/>
          </p:nvPr>
        </p:nvSpPr>
        <p:spPr>
          <a:xfrm>
            <a:off x="589563" y="640080"/>
            <a:ext cx="7886700" cy="1325563"/>
          </a:xfrm>
        </p:spPr>
        <p:txBody>
          <a:bodyPr>
            <a:normAutofit/>
          </a:bodyPr>
          <a:lstStyle/>
          <a:p>
            <a:r>
              <a:rPr lang="en-US" sz="4400" dirty="0"/>
              <a:t>Publications</a:t>
            </a:r>
          </a:p>
        </p:txBody>
      </p:sp>
      <p:pic>
        <p:nvPicPr>
          <p:cNvPr id="5" name="Content Placeholder 4">
            <a:extLst>
              <a:ext uri="{FF2B5EF4-FFF2-40B4-BE49-F238E27FC236}">
                <a16:creationId xmlns:a16="http://schemas.microsoft.com/office/drawing/2014/main" id="{10C93E94-EFA8-4490-B959-6ECE87451D9F}"/>
              </a:ext>
            </a:extLst>
          </p:cNvPr>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7285038" y="2370646"/>
            <a:ext cx="1858962" cy="2708275"/>
          </a:xfrm>
        </p:spPr>
      </p:pic>
      <p:pic>
        <p:nvPicPr>
          <p:cNvPr id="7" name="Picture 6">
            <a:extLst>
              <a:ext uri="{FF2B5EF4-FFF2-40B4-BE49-F238E27FC236}">
                <a16:creationId xmlns:a16="http://schemas.microsoft.com/office/drawing/2014/main" id="{AB2C5611-C1A0-4934-B226-980D93B032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1392" y="2377138"/>
            <a:ext cx="1703043" cy="2701488"/>
          </a:xfrm>
          <a:prstGeom prst="rect">
            <a:avLst/>
          </a:prstGeom>
        </p:spPr>
      </p:pic>
      <p:pic>
        <p:nvPicPr>
          <p:cNvPr id="9" name="Picture 8">
            <a:extLst>
              <a:ext uri="{FF2B5EF4-FFF2-40B4-BE49-F238E27FC236}">
                <a16:creationId xmlns:a16="http://schemas.microsoft.com/office/drawing/2014/main" id="{385D3BA2-29F9-4CCF-8F3C-8991138092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30866" y="2373900"/>
            <a:ext cx="1742134" cy="2704726"/>
          </a:xfrm>
          <a:prstGeom prst="rect">
            <a:avLst/>
          </a:prstGeom>
        </p:spPr>
      </p:pic>
      <p:pic>
        <p:nvPicPr>
          <p:cNvPr id="11" name="Picture 10">
            <a:extLst>
              <a:ext uri="{FF2B5EF4-FFF2-40B4-BE49-F238E27FC236}">
                <a16:creationId xmlns:a16="http://schemas.microsoft.com/office/drawing/2014/main" id="{EA74B280-72FB-446C-AFB9-C67F0D4226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2373899"/>
            <a:ext cx="1909884" cy="2704727"/>
          </a:xfrm>
          <a:prstGeom prst="rect">
            <a:avLst/>
          </a:prstGeom>
        </p:spPr>
      </p:pic>
      <p:pic>
        <p:nvPicPr>
          <p:cNvPr id="13" name="Picture 12">
            <a:extLst>
              <a:ext uri="{FF2B5EF4-FFF2-40B4-BE49-F238E27FC236}">
                <a16:creationId xmlns:a16="http://schemas.microsoft.com/office/drawing/2014/main" id="{9F786B2E-2A28-4C75-8BAD-6A99B9C705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9562"/>
          <a:stretch/>
        </p:blipFill>
        <p:spPr>
          <a:xfrm>
            <a:off x="5399329" y="2373899"/>
            <a:ext cx="1888440" cy="2704727"/>
          </a:xfrm>
          <a:prstGeom prst="rect">
            <a:avLst/>
          </a:prstGeom>
        </p:spPr>
      </p:pic>
    </p:spTree>
    <p:extLst>
      <p:ext uri="{BB962C8B-B14F-4D97-AF65-F5344CB8AC3E}">
        <p14:creationId xmlns:p14="http://schemas.microsoft.com/office/powerpoint/2010/main" val="9899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6512" y="4323080"/>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0" y="5476240"/>
            <a:ext cx="9143999" cy="1015663"/>
          </a:xfrm>
          <a:prstGeom prst="rect">
            <a:avLst/>
          </a:prstGeom>
          <a:noFill/>
        </p:spPr>
        <p:txBody>
          <a:bodyPr wrap="square" rtlCol="0">
            <a:spAutoFit/>
          </a:bodyPr>
          <a:lstStyle/>
          <a:p>
            <a:pPr algn="ctr"/>
            <a:r>
              <a:rPr lang="en-US" sz="6000" dirty="0">
                <a:solidFill>
                  <a:schemeClr val="bg1"/>
                </a:solidFill>
                <a:latin typeface="+mj-lt"/>
              </a:rPr>
              <a:t>www.col.org</a:t>
            </a:r>
            <a:endParaRPr lang="en-CA" sz="6000" dirty="0">
              <a:solidFill>
                <a:schemeClr val="bg1"/>
              </a:solidFill>
              <a:latin typeface="+mj-lt"/>
            </a:endParaRPr>
          </a:p>
        </p:txBody>
      </p:sp>
    </p:spTree>
    <p:extLst>
      <p:ext uri="{BB962C8B-B14F-4D97-AF65-F5344CB8AC3E}">
        <p14:creationId xmlns:p14="http://schemas.microsoft.com/office/powerpoint/2010/main" val="4255181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FE266-B811-448E-A09E-314F78953716}"/>
              </a:ext>
            </a:extLst>
          </p:cNvPr>
          <p:cNvSpPr>
            <a:spLocks noGrp="1"/>
          </p:cNvSpPr>
          <p:nvPr>
            <p:ph type="title"/>
          </p:nvPr>
        </p:nvSpPr>
        <p:spPr/>
        <p:txBody>
          <a:bodyPr/>
          <a:lstStyle/>
          <a:p>
            <a:r>
              <a:rPr lang="en-US"/>
              <a:t>What are OER?</a:t>
            </a:r>
            <a:endParaRPr lang="en-US" dirty="0"/>
          </a:p>
        </p:txBody>
      </p:sp>
      <p:sp>
        <p:nvSpPr>
          <p:cNvPr id="3" name="Content Placeholder 2">
            <a:extLst>
              <a:ext uri="{FF2B5EF4-FFF2-40B4-BE49-F238E27FC236}">
                <a16:creationId xmlns:a16="http://schemas.microsoft.com/office/drawing/2014/main" id="{0582CF8B-A535-428A-BF45-99EDD41427BB}"/>
              </a:ext>
            </a:extLst>
          </p:cNvPr>
          <p:cNvSpPr>
            <a:spLocks noGrp="1"/>
          </p:cNvSpPr>
          <p:nvPr>
            <p:ph idx="4294967295"/>
          </p:nvPr>
        </p:nvSpPr>
        <p:spPr>
          <a:xfrm>
            <a:off x="744220" y="1883619"/>
            <a:ext cx="7771130" cy="4204021"/>
          </a:xfrm>
        </p:spPr>
        <p:txBody>
          <a:bodyPr>
            <a:normAutofit/>
          </a:bodyPr>
          <a:lstStyle/>
          <a:p>
            <a:pPr marL="0" indent="0">
              <a:lnSpc>
                <a:spcPct val="120000"/>
              </a:lnSpc>
              <a:buNone/>
            </a:pPr>
            <a:r>
              <a:rPr lang="en-US" sz="3000" dirty="0"/>
              <a:t>“</a:t>
            </a:r>
            <a:r>
              <a:rPr lang="en-US" sz="3000" i="1" dirty="0"/>
              <a:t>OER are </a:t>
            </a:r>
            <a:r>
              <a:rPr lang="en-US" sz="3000" b="1" i="1" dirty="0">
                <a:solidFill>
                  <a:srgbClr val="601540"/>
                </a:solidFill>
                <a:latin typeface="+mn-lt"/>
              </a:rPr>
              <a:t>teaching, learning and research materials</a:t>
            </a:r>
            <a:r>
              <a:rPr lang="en-US" sz="3000" i="1" dirty="0">
                <a:solidFill>
                  <a:srgbClr val="601540"/>
                </a:solidFill>
                <a:latin typeface="+mn-lt"/>
              </a:rPr>
              <a:t> in </a:t>
            </a:r>
            <a:r>
              <a:rPr lang="en-US" sz="3000" b="1" i="1" dirty="0">
                <a:solidFill>
                  <a:srgbClr val="601540"/>
                </a:solidFill>
                <a:latin typeface="+mn-lt"/>
              </a:rPr>
              <a:t>any medium – digital or otherwise</a:t>
            </a:r>
            <a:r>
              <a:rPr lang="en-US" sz="3000" i="1" dirty="0">
                <a:solidFill>
                  <a:srgbClr val="601540"/>
                </a:solidFill>
              </a:rPr>
              <a:t> </a:t>
            </a:r>
            <a:r>
              <a:rPr lang="en-US" sz="3000" i="1" dirty="0"/>
              <a:t>– that reside in the </a:t>
            </a:r>
            <a:r>
              <a:rPr lang="en-US" sz="3000" b="1" i="1" dirty="0">
                <a:solidFill>
                  <a:srgbClr val="601540"/>
                </a:solidFill>
                <a:latin typeface="+mn-lt"/>
              </a:rPr>
              <a:t>public domain or have been released under an open license that permits no-cost access, use, adaptation and redistribution by others with no or limited restrictions</a:t>
            </a:r>
            <a:r>
              <a:rPr lang="en-US" sz="3000" i="1" dirty="0"/>
              <a:t>.</a:t>
            </a:r>
            <a:r>
              <a:rPr lang="en-US" sz="3000" dirty="0"/>
              <a:t>” </a:t>
            </a:r>
            <a:r>
              <a:rPr lang="en-US" sz="2700" dirty="0"/>
              <a:t>(UNESCO, 2017, p. 1). </a:t>
            </a:r>
          </a:p>
        </p:txBody>
      </p:sp>
      <p:sp>
        <p:nvSpPr>
          <p:cNvPr id="4" name="Rectangle 3">
            <a:extLst>
              <a:ext uri="{FF2B5EF4-FFF2-40B4-BE49-F238E27FC236}">
                <a16:creationId xmlns:a16="http://schemas.microsoft.com/office/drawing/2014/main" id="{48BFFC3E-BA75-4C96-8746-E0824A476994}"/>
              </a:ext>
            </a:extLst>
          </p:cNvPr>
          <p:cNvSpPr/>
          <p:nvPr/>
        </p:nvSpPr>
        <p:spPr>
          <a:xfrm>
            <a:off x="781050" y="6268187"/>
            <a:ext cx="6128258" cy="249684"/>
          </a:xfrm>
          <a:prstGeom prst="rect">
            <a:avLst/>
          </a:prstGeom>
        </p:spPr>
        <p:txBody>
          <a:bodyPr wrap="square">
            <a:spAutoFit/>
          </a:bodyPr>
          <a:lstStyle/>
          <a:p>
            <a:pPr>
              <a:lnSpc>
                <a:spcPct val="107000"/>
              </a:lnSpc>
              <a:spcAft>
                <a:spcPts val="600"/>
              </a:spcAft>
            </a:pPr>
            <a:r>
              <a:rPr lang="en-US" sz="1000" dirty="0">
                <a:latin typeface="Calibri" panose="020F0502020204030204" pitchFamily="34" charset="0"/>
                <a:ea typeface="Calibri" panose="020F0502020204030204" pitchFamily="34" charset="0"/>
                <a:cs typeface="Times New Roman" panose="02020603050405020304" pitchFamily="18" charset="0"/>
              </a:rPr>
              <a:t>UNESCO, 2017. Ljubljana OER Action Plan 2017, Paris: UNESCO.</a:t>
            </a:r>
          </a:p>
        </p:txBody>
      </p:sp>
      <p:pic>
        <p:nvPicPr>
          <p:cNvPr id="5" name="Picture 4">
            <a:extLst>
              <a:ext uri="{FF2B5EF4-FFF2-40B4-BE49-F238E27FC236}">
                <a16:creationId xmlns:a16="http://schemas.microsoft.com/office/drawing/2014/main" id="{F02C448F-C132-4EE8-88EF-654F346A339C}"/>
              </a:ext>
            </a:extLst>
          </p:cNvPr>
          <p:cNvPicPr>
            <a:picLocks noChangeAspect="1"/>
          </p:cNvPicPr>
          <p:nvPr/>
        </p:nvPicPr>
        <p:blipFill rotWithShape="1">
          <a:blip r:embed="rId2">
            <a:extLst>
              <a:ext uri="{28A0092B-C50C-407E-A947-70E740481C1C}">
                <a14:useLocalDpi xmlns:a14="http://schemas.microsoft.com/office/drawing/2010/main" val="0"/>
              </a:ext>
            </a:extLst>
          </a:blip>
          <a:srcRect l="2756" r="-1" b="-1"/>
          <a:stretch/>
        </p:blipFill>
        <p:spPr>
          <a:xfrm>
            <a:off x="0" y="545671"/>
            <a:ext cx="2679686" cy="964472"/>
          </a:xfrm>
          <a:custGeom>
            <a:avLst/>
            <a:gdLst>
              <a:gd name="connsiteX0" fmla="*/ 0 w 5920618"/>
              <a:gd name="connsiteY0" fmla="*/ 0 h 2130951"/>
              <a:gd name="connsiteX1" fmla="*/ 5920618 w 5920618"/>
              <a:gd name="connsiteY1" fmla="*/ 0 h 2130951"/>
              <a:gd name="connsiteX2" fmla="*/ 4933709 w 5920618"/>
              <a:gd name="connsiteY2" fmla="*/ 2130951 h 2130951"/>
              <a:gd name="connsiteX3" fmla="*/ 0 w 5920618"/>
              <a:gd name="connsiteY3" fmla="*/ 2130951 h 2130951"/>
            </a:gdLst>
            <a:ahLst/>
            <a:cxnLst>
              <a:cxn ang="0">
                <a:pos x="connsiteX0" y="connsiteY0"/>
              </a:cxn>
              <a:cxn ang="0">
                <a:pos x="connsiteX1" y="connsiteY1"/>
              </a:cxn>
              <a:cxn ang="0">
                <a:pos x="connsiteX2" y="connsiteY2"/>
              </a:cxn>
              <a:cxn ang="0">
                <a:pos x="connsiteX3" y="connsiteY3"/>
              </a:cxn>
            </a:cxnLst>
            <a:rect l="l" t="t" r="r" b="b"/>
            <a:pathLst>
              <a:path w="5920618" h="2130951">
                <a:moveTo>
                  <a:pt x="0" y="0"/>
                </a:moveTo>
                <a:lnTo>
                  <a:pt x="5920618" y="0"/>
                </a:lnTo>
                <a:lnTo>
                  <a:pt x="4933709" y="2130951"/>
                </a:lnTo>
                <a:lnTo>
                  <a:pt x="0" y="2130951"/>
                </a:lnTo>
                <a:close/>
              </a:path>
            </a:pathLst>
          </a:custGeom>
        </p:spPr>
      </p:pic>
    </p:spTree>
    <p:extLst>
      <p:ext uri="{BB962C8B-B14F-4D97-AF65-F5344CB8AC3E}">
        <p14:creationId xmlns:p14="http://schemas.microsoft.com/office/powerpoint/2010/main" val="323516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E6E07C3-0B5D-49D8-A581-9365FCF2CB7C}"/>
              </a:ext>
            </a:extLst>
          </p:cNvPr>
          <p:cNvSpPr/>
          <p:nvPr/>
        </p:nvSpPr>
        <p:spPr>
          <a:xfrm>
            <a:off x="518159" y="145142"/>
            <a:ext cx="3599215" cy="3715657"/>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a:extLst>
              <a:ext uri="{FF2B5EF4-FFF2-40B4-BE49-F238E27FC236}">
                <a16:creationId xmlns:a16="http://schemas.microsoft.com/office/drawing/2014/main" id="{CD40DADA-660E-4A0E-ACF3-D1A05352F91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r="1" b="8696"/>
          <a:stretch/>
        </p:blipFill>
        <p:spPr>
          <a:xfrm>
            <a:off x="888474" y="857527"/>
            <a:ext cx="2858584" cy="1605182"/>
          </a:xfrm>
          <a:prstGeom prst="rect">
            <a:avLst/>
          </a:prstGeom>
        </p:spPr>
      </p:pic>
      <p:sp>
        <p:nvSpPr>
          <p:cNvPr id="7" name="Rectangle 6">
            <a:extLst>
              <a:ext uri="{FF2B5EF4-FFF2-40B4-BE49-F238E27FC236}">
                <a16:creationId xmlns:a16="http://schemas.microsoft.com/office/drawing/2014/main" id="{2F4D7B28-0B55-4341-BC82-4A76F27F1E75}"/>
              </a:ext>
            </a:extLst>
          </p:cNvPr>
          <p:cNvSpPr/>
          <p:nvPr/>
        </p:nvSpPr>
        <p:spPr>
          <a:xfrm>
            <a:off x="1302576" y="6527118"/>
            <a:ext cx="2161169" cy="246221"/>
          </a:xfrm>
          <a:prstGeom prst="rect">
            <a:avLst/>
          </a:prstGeom>
        </p:spPr>
        <p:txBody>
          <a:bodyPr wrap="none">
            <a:spAutoFit/>
          </a:bodyPr>
          <a:lstStyle/>
          <a:p>
            <a:pPr>
              <a:spcAft>
                <a:spcPts val="450"/>
              </a:spcAft>
            </a:pPr>
            <a:r>
              <a:rPr lang="en-US" sz="1000" dirty="0"/>
              <a:t>Image source: https://flic.kr/p/r89iTe </a:t>
            </a:r>
          </a:p>
        </p:txBody>
      </p:sp>
      <p:sp>
        <p:nvSpPr>
          <p:cNvPr id="2" name="Title 1">
            <a:extLst>
              <a:ext uri="{FF2B5EF4-FFF2-40B4-BE49-F238E27FC236}">
                <a16:creationId xmlns:a16="http://schemas.microsoft.com/office/drawing/2014/main" id="{0C5D0C6D-6556-40DA-8104-70BEA1C9D0E4}"/>
              </a:ext>
            </a:extLst>
          </p:cNvPr>
          <p:cNvSpPr>
            <a:spLocks noGrp="1"/>
          </p:cNvSpPr>
          <p:nvPr>
            <p:ph type="title"/>
          </p:nvPr>
        </p:nvSpPr>
        <p:spPr>
          <a:xfrm>
            <a:off x="4880216" y="350836"/>
            <a:ext cx="4123556" cy="1325563"/>
          </a:xfrm>
        </p:spPr>
        <p:txBody>
          <a:bodyPr>
            <a:normAutofit/>
          </a:bodyPr>
          <a:lstStyle/>
          <a:p>
            <a:pPr algn="l"/>
            <a:r>
              <a:rPr lang="en-US" dirty="0"/>
              <a:t>A Practical Definition of OER</a:t>
            </a:r>
          </a:p>
        </p:txBody>
      </p:sp>
      <p:sp>
        <p:nvSpPr>
          <p:cNvPr id="3" name="Content Placeholder 2">
            <a:extLst>
              <a:ext uri="{FF2B5EF4-FFF2-40B4-BE49-F238E27FC236}">
                <a16:creationId xmlns:a16="http://schemas.microsoft.com/office/drawing/2014/main" id="{1F2BC9E4-2B44-4271-AD66-6777B460CA64}"/>
              </a:ext>
            </a:extLst>
          </p:cNvPr>
          <p:cNvSpPr>
            <a:spLocks noGrp="1"/>
          </p:cNvSpPr>
          <p:nvPr>
            <p:ph idx="4294967295"/>
          </p:nvPr>
        </p:nvSpPr>
        <p:spPr>
          <a:xfrm>
            <a:off x="4880215" y="2294302"/>
            <a:ext cx="3928504" cy="4114483"/>
          </a:xfrm>
        </p:spPr>
        <p:txBody>
          <a:bodyPr>
            <a:normAutofit/>
          </a:bodyPr>
          <a:lstStyle/>
          <a:p>
            <a:pPr marL="0" indent="0">
              <a:buNone/>
            </a:pPr>
            <a:r>
              <a:rPr lang="en-US" sz="3200" dirty="0"/>
              <a:t>Open Educational Resources (</a:t>
            </a:r>
            <a:r>
              <a:rPr lang="en-US" sz="3200" b="1" dirty="0">
                <a:latin typeface="+mn-lt"/>
              </a:rPr>
              <a:t>OER</a:t>
            </a:r>
            <a:r>
              <a:rPr lang="en-US" sz="3200" dirty="0"/>
              <a:t>) are </a:t>
            </a:r>
            <a:r>
              <a:rPr lang="en-US" sz="3200" b="1" dirty="0">
                <a:latin typeface="+mn-lt"/>
              </a:rPr>
              <a:t>content</a:t>
            </a:r>
            <a:r>
              <a:rPr lang="en-US" sz="3200" dirty="0"/>
              <a:t> (text, images, videos, audio, presentations etc.) with a </a:t>
            </a:r>
            <a:r>
              <a:rPr lang="en-US" sz="3200" b="1" dirty="0">
                <a:latin typeface="+mn-lt"/>
              </a:rPr>
              <a:t>Creative Commons license</a:t>
            </a:r>
            <a:endParaRPr lang="en-US" sz="3200" dirty="0"/>
          </a:p>
          <a:p>
            <a:pPr marL="0" indent="0">
              <a:buNone/>
            </a:pPr>
            <a:endParaRPr lang="en-US" sz="3200" dirty="0"/>
          </a:p>
        </p:txBody>
      </p:sp>
      <p:sp>
        <p:nvSpPr>
          <p:cNvPr id="17" name="Rectangle 16">
            <a:extLst>
              <a:ext uri="{FF2B5EF4-FFF2-40B4-BE49-F238E27FC236}">
                <a16:creationId xmlns:a16="http://schemas.microsoft.com/office/drawing/2014/main" id="{133A063A-1491-4418-9580-66C9B56B52ED}"/>
              </a:ext>
            </a:extLst>
          </p:cNvPr>
          <p:cNvSpPr/>
          <p:nvPr/>
        </p:nvSpPr>
        <p:spPr>
          <a:xfrm>
            <a:off x="1651316" y="2868075"/>
            <a:ext cx="1378072" cy="3540710"/>
          </a:xfrm>
          <a:prstGeom prst="rect">
            <a:avLst/>
          </a:prstGeom>
          <a:solidFill>
            <a:schemeClr val="bg1"/>
          </a:solidFill>
          <a:ln w="127000">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4">
            <a:extLst>
              <a:ext uri="{FF2B5EF4-FFF2-40B4-BE49-F238E27FC236}">
                <a16:creationId xmlns:a16="http://schemas.microsoft.com/office/drawing/2014/main" id="{1AEAC1C3-C685-4EEA-9DCD-87FD54504E8E}"/>
              </a:ext>
            </a:extLst>
          </p:cNvPr>
          <p:cNvPicPr>
            <a:picLocks noChangeAspect="1"/>
          </p:cNvPicPr>
          <p:nvPr/>
        </p:nvPicPr>
        <p:blipFill>
          <a:blip r:embed="rId3"/>
          <a:stretch>
            <a:fillRect/>
          </a:stretch>
        </p:blipFill>
        <p:spPr>
          <a:xfrm>
            <a:off x="1736935" y="2986408"/>
            <a:ext cx="1292453" cy="3423714"/>
          </a:xfrm>
          <a:prstGeom prst="rect">
            <a:avLst/>
          </a:prstGeom>
        </p:spPr>
      </p:pic>
    </p:spTree>
    <p:extLst>
      <p:ext uri="{BB962C8B-B14F-4D97-AF65-F5344CB8AC3E}">
        <p14:creationId xmlns:p14="http://schemas.microsoft.com/office/powerpoint/2010/main" val="2870535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06-CLS-01\Users\DTremblay\Desktop\hands-544522_1280.png">
            <a:extLst>
              <a:ext uri="{FF2B5EF4-FFF2-40B4-BE49-F238E27FC236}">
                <a16:creationId xmlns:a16="http://schemas.microsoft.com/office/drawing/2014/main" id="{1079CEA1-8C0A-4528-A173-D524D946935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2571" y="3762122"/>
            <a:ext cx="4226455" cy="30958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6DFA263-2134-467D-9705-4C1E1B23972B}"/>
              </a:ext>
            </a:extLst>
          </p:cNvPr>
          <p:cNvSpPr>
            <a:spLocks noGrp="1"/>
          </p:cNvSpPr>
          <p:nvPr>
            <p:ph type="title"/>
          </p:nvPr>
        </p:nvSpPr>
        <p:spPr/>
        <p:txBody>
          <a:bodyPr/>
          <a:lstStyle/>
          <a:p>
            <a:r>
              <a:rPr lang="en-CA"/>
              <a:t>Benefits of OER</a:t>
            </a:r>
            <a:endParaRPr lang="en-CA" dirty="0"/>
          </a:p>
        </p:txBody>
      </p:sp>
      <p:sp>
        <p:nvSpPr>
          <p:cNvPr id="3" name="Content Placeholder 2">
            <a:extLst>
              <a:ext uri="{FF2B5EF4-FFF2-40B4-BE49-F238E27FC236}">
                <a16:creationId xmlns:a16="http://schemas.microsoft.com/office/drawing/2014/main" id="{99B1FF96-6FF4-4324-A296-99B4FA87F410}"/>
              </a:ext>
            </a:extLst>
          </p:cNvPr>
          <p:cNvSpPr>
            <a:spLocks noGrp="1"/>
          </p:cNvSpPr>
          <p:nvPr>
            <p:ph idx="1"/>
          </p:nvPr>
        </p:nvSpPr>
        <p:spPr/>
        <p:txBody>
          <a:bodyPr/>
          <a:lstStyle/>
          <a:p>
            <a:r>
              <a:rPr lang="en-US" dirty="0"/>
              <a:t>OER can increase access and equity by reducing costs</a:t>
            </a:r>
          </a:p>
          <a:p>
            <a:r>
              <a:rPr lang="en-US" dirty="0"/>
              <a:t>Tap into global knowledge flows and improve quality</a:t>
            </a:r>
          </a:p>
          <a:p>
            <a:r>
              <a:rPr lang="en-US" dirty="0"/>
              <a:t>Appropriate technologies to enable stakeholders to be active participants</a:t>
            </a:r>
          </a:p>
        </p:txBody>
      </p:sp>
    </p:spTree>
    <p:extLst>
      <p:ext uri="{BB962C8B-B14F-4D97-AF65-F5344CB8AC3E}">
        <p14:creationId xmlns:p14="http://schemas.microsoft.com/office/powerpoint/2010/main" val="268668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16339" y="0"/>
            <a:ext cx="3810000" cy="6858000"/>
          </a:xfrm>
          <a:prstGeom prst="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3" name="Title 2"/>
          <p:cNvSpPr>
            <a:spLocks noGrp="1"/>
          </p:cNvSpPr>
          <p:nvPr>
            <p:ph type="title"/>
          </p:nvPr>
        </p:nvSpPr>
        <p:spPr/>
        <p:txBody>
          <a:bodyPr/>
          <a:lstStyle/>
          <a:p>
            <a:pPr algn="l"/>
            <a:r>
              <a:rPr lang="en-US" dirty="0"/>
              <a:t>What is Open?</a:t>
            </a:r>
          </a:p>
        </p:txBody>
      </p:sp>
      <p:sp>
        <p:nvSpPr>
          <p:cNvPr id="2" name="Content Placeholder 1"/>
          <p:cNvSpPr>
            <a:spLocks noGrp="1"/>
          </p:cNvSpPr>
          <p:nvPr>
            <p:ph idx="4294967295"/>
          </p:nvPr>
        </p:nvSpPr>
        <p:spPr>
          <a:xfrm>
            <a:off x="564356" y="1873442"/>
            <a:ext cx="3387884" cy="4351338"/>
          </a:xfrm>
        </p:spPr>
        <p:txBody>
          <a:bodyPr/>
          <a:lstStyle/>
          <a:p>
            <a:pPr marL="0" indent="0">
              <a:buNone/>
            </a:pPr>
            <a:r>
              <a:rPr lang="en-US" dirty="0"/>
              <a:t>It’s about open license used to share educational material</a:t>
            </a:r>
          </a:p>
          <a:p>
            <a:pPr marL="0" indent="0">
              <a:buNone/>
            </a:pPr>
            <a:r>
              <a:rPr lang="en-US" dirty="0"/>
              <a:t>No permission required as long as the open license is respected</a:t>
            </a:r>
          </a:p>
          <a:p>
            <a:pPr marL="0" indent="0">
              <a:buNone/>
            </a:pPr>
            <a:endParaRPr lang="en-US" dirty="0"/>
          </a:p>
        </p:txBody>
      </p:sp>
      <p:sp>
        <p:nvSpPr>
          <p:cNvPr id="7" name="TextBox 6"/>
          <p:cNvSpPr txBox="1"/>
          <p:nvPr/>
        </p:nvSpPr>
        <p:spPr>
          <a:xfrm>
            <a:off x="4916389" y="980530"/>
            <a:ext cx="3352800" cy="5601533"/>
          </a:xfrm>
          <a:prstGeom prst="rect">
            <a:avLst/>
          </a:prstGeom>
          <a:noFill/>
        </p:spPr>
        <p:txBody>
          <a:bodyPr wrap="square" rtlCol="0">
            <a:spAutoFit/>
          </a:bodyPr>
          <a:lstStyle/>
          <a:p>
            <a:pPr marL="385763" indent="-385763">
              <a:buFont typeface="+mj-lt"/>
              <a:buAutoNum type="arabicPeriod"/>
            </a:pPr>
            <a:r>
              <a:rPr lang="en-US" sz="3200" b="1" dirty="0">
                <a:solidFill>
                  <a:schemeClr val="bg1"/>
                </a:solidFill>
              </a:rPr>
              <a:t>Reuse</a:t>
            </a:r>
            <a:r>
              <a:rPr lang="en-US" dirty="0">
                <a:solidFill>
                  <a:schemeClr val="bg1"/>
                </a:solidFill>
              </a:rPr>
              <a:t> </a:t>
            </a:r>
            <a:br>
              <a:rPr lang="en-US" dirty="0">
                <a:solidFill>
                  <a:schemeClr val="bg1"/>
                </a:solidFill>
              </a:rPr>
            </a:br>
            <a:r>
              <a:rPr lang="en-US" dirty="0">
                <a:solidFill>
                  <a:schemeClr val="bg1"/>
                </a:solidFill>
              </a:rPr>
              <a:t>(copy verbatim)</a:t>
            </a:r>
            <a:br>
              <a:rPr lang="en-US" dirty="0">
                <a:solidFill>
                  <a:schemeClr val="bg1"/>
                </a:solidFill>
              </a:rPr>
            </a:br>
            <a:endParaRPr lang="en-US" dirty="0">
              <a:solidFill>
                <a:schemeClr val="bg1"/>
              </a:solidFill>
            </a:endParaRPr>
          </a:p>
          <a:p>
            <a:pPr marL="385763" indent="-385763">
              <a:buFont typeface="+mj-lt"/>
              <a:buAutoNum type="arabicPeriod"/>
            </a:pPr>
            <a:r>
              <a:rPr lang="en-US" sz="3200" b="1" dirty="0">
                <a:solidFill>
                  <a:schemeClr val="bg1"/>
                </a:solidFill>
              </a:rPr>
              <a:t>Revise </a:t>
            </a:r>
            <a:br>
              <a:rPr lang="en-US" dirty="0">
                <a:solidFill>
                  <a:schemeClr val="bg1"/>
                </a:solidFill>
              </a:rPr>
            </a:br>
            <a:r>
              <a:rPr lang="en-US" dirty="0">
                <a:solidFill>
                  <a:schemeClr val="bg1"/>
                </a:solidFill>
              </a:rPr>
              <a:t>(adapt and edit)</a:t>
            </a:r>
            <a:br>
              <a:rPr lang="en-US" dirty="0">
                <a:solidFill>
                  <a:schemeClr val="bg1"/>
                </a:solidFill>
              </a:rPr>
            </a:br>
            <a:endParaRPr lang="en-US" dirty="0">
              <a:solidFill>
                <a:schemeClr val="bg1"/>
              </a:solidFill>
            </a:endParaRPr>
          </a:p>
          <a:p>
            <a:pPr marL="385763" indent="-385763">
              <a:buFont typeface="+mj-lt"/>
              <a:buAutoNum type="arabicPeriod"/>
            </a:pPr>
            <a:r>
              <a:rPr lang="en-US" sz="3200" b="1" dirty="0">
                <a:solidFill>
                  <a:schemeClr val="bg1"/>
                </a:solidFill>
              </a:rPr>
              <a:t>Remix </a:t>
            </a:r>
            <a:br>
              <a:rPr lang="en-US" dirty="0">
                <a:solidFill>
                  <a:schemeClr val="bg1"/>
                </a:solidFill>
              </a:rPr>
            </a:br>
            <a:r>
              <a:rPr lang="en-US" dirty="0">
                <a:solidFill>
                  <a:schemeClr val="bg1"/>
                </a:solidFill>
              </a:rPr>
              <a:t>(combine with other materials)</a:t>
            </a:r>
            <a:br>
              <a:rPr lang="en-US" dirty="0">
                <a:solidFill>
                  <a:schemeClr val="bg1"/>
                </a:solidFill>
              </a:rPr>
            </a:br>
            <a:endParaRPr lang="en-US" dirty="0">
              <a:solidFill>
                <a:schemeClr val="bg1"/>
              </a:solidFill>
            </a:endParaRPr>
          </a:p>
          <a:p>
            <a:pPr marL="385763" indent="-385763">
              <a:buFont typeface="+mj-lt"/>
              <a:buAutoNum type="arabicPeriod"/>
            </a:pPr>
            <a:r>
              <a:rPr lang="en-US" sz="3200" b="1" dirty="0">
                <a:solidFill>
                  <a:schemeClr val="bg1"/>
                </a:solidFill>
              </a:rPr>
              <a:t>Redistribute </a:t>
            </a:r>
            <a:br>
              <a:rPr lang="en-US" dirty="0">
                <a:solidFill>
                  <a:schemeClr val="bg1"/>
                </a:solidFill>
              </a:rPr>
            </a:br>
            <a:r>
              <a:rPr lang="en-US" dirty="0">
                <a:solidFill>
                  <a:schemeClr val="bg1"/>
                </a:solidFill>
              </a:rPr>
              <a:t>(share with others)</a:t>
            </a:r>
            <a:br>
              <a:rPr lang="en-US" dirty="0">
                <a:solidFill>
                  <a:schemeClr val="bg1"/>
                </a:solidFill>
              </a:rPr>
            </a:br>
            <a:endParaRPr lang="en-US" dirty="0">
              <a:solidFill>
                <a:schemeClr val="bg1"/>
              </a:solidFill>
            </a:endParaRPr>
          </a:p>
          <a:p>
            <a:pPr marL="385763" indent="-385763">
              <a:buFont typeface="+mj-lt"/>
              <a:buAutoNum type="arabicPeriod"/>
            </a:pPr>
            <a:r>
              <a:rPr lang="en-US" sz="3200" b="1" dirty="0">
                <a:solidFill>
                  <a:schemeClr val="bg1"/>
                </a:solidFill>
              </a:rPr>
              <a:t>Retain </a:t>
            </a:r>
            <a:br>
              <a:rPr lang="en-US" dirty="0">
                <a:solidFill>
                  <a:schemeClr val="bg1"/>
                </a:solidFill>
              </a:rPr>
            </a:br>
            <a:r>
              <a:rPr lang="en-US" dirty="0">
                <a:solidFill>
                  <a:schemeClr val="bg1"/>
                </a:solidFill>
              </a:rPr>
              <a:t>(make, own and control copies)</a:t>
            </a:r>
          </a:p>
        </p:txBody>
      </p:sp>
      <p:cxnSp>
        <p:nvCxnSpPr>
          <p:cNvPr id="9" name="Straight Connector 8"/>
          <p:cNvCxnSpPr>
            <a:cxnSpLocks/>
          </p:cNvCxnSpPr>
          <p:nvPr/>
        </p:nvCxnSpPr>
        <p:spPr>
          <a:xfrm flipV="1">
            <a:off x="4512760" y="800100"/>
            <a:ext cx="3813579" cy="1"/>
          </a:xfrm>
          <a:prstGeom prst="line">
            <a:avLst/>
          </a:prstGeom>
          <a:ln w="133350">
            <a:solidFill>
              <a:schemeClr val="bg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738806" y="-243657"/>
            <a:ext cx="1562822" cy="144655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IN" sz="8800" b="1" dirty="0">
                <a:ln w="22225">
                  <a:solidFill>
                    <a:schemeClr val="accent2"/>
                  </a:solidFill>
                  <a:prstDash val="solid"/>
                </a:ln>
                <a:solidFill>
                  <a:schemeClr val="accent2">
                    <a:lumMod val="40000"/>
                    <a:lumOff val="60000"/>
                  </a:schemeClr>
                </a:solidFill>
              </a:rPr>
              <a:t>5R</a:t>
            </a:r>
          </a:p>
        </p:txBody>
      </p:sp>
      <p:pic>
        <p:nvPicPr>
          <p:cNvPr id="11" name="Picture 10"/>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29054" y="4612300"/>
            <a:ext cx="1323186" cy="1969763"/>
          </a:xfrm>
          <a:prstGeom prst="rect">
            <a:avLst/>
          </a:prstGeom>
        </p:spPr>
      </p:pic>
    </p:spTree>
    <p:extLst>
      <p:ext uri="{BB962C8B-B14F-4D97-AF65-F5344CB8AC3E}">
        <p14:creationId xmlns:p14="http://schemas.microsoft.com/office/powerpoint/2010/main" val="3559255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Consider Licensing?</a:t>
            </a:r>
          </a:p>
        </p:txBody>
      </p:sp>
      <p:sp>
        <p:nvSpPr>
          <p:cNvPr id="3" name="Content Placeholder 2"/>
          <p:cNvSpPr>
            <a:spLocks noGrp="1"/>
          </p:cNvSpPr>
          <p:nvPr>
            <p:ph idx="1"/>
          </p:nvPr>
        </p:nvSpPr>
        <p:spPr/>
        <p:txBody>
          <a:bodyPr/>
          <a:lstStyle/>
          <a:p>
            <a:r>
              <a:rPr lang="en-US" dirty="0"/>
              <a:t>Copyright and licensing issues </a:t>
            </a:r>
            <a:r>
              <a:rPr lang="en-GB" dirty="0"/>
              <a:t>are at the heart of OER as they have important implications for creators, users and institutions.</a:t>
            </a:r>
          </a:p>
          <a:p>
            <a:r>
              <a:rPr lang="en-US" dirty="0"/>
              <a:t>By default, copyright is automatic and ‘all rights reserved’ - thus permission is required by those who wish to use the work.</a:t>
            </a:r>
          </a:p>
        </p:txBody>
      </p:sp>
    </p:spTree>
    <p:extLst>
      <p:ext uri="{BB962C8B-B14F-4D97-AF65-F5344CB8AC3E}">
        <p14:creationId xmlns:p14="http://schemas.microsoft.com/office/powerpoint/2010/main" val="72484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Value>424</Value>
    </TaxCatchAll>
    <Publication_x0020_Date xmlns="1d6b7383-7e41-4726-b05f-ac2dc8786e4c">2017-06-02T07:00:00+00:00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_dlc_DocId xmlns="d7f63a0c-3387-4091-80af-370ec6ca6610">QKDJTPZ2MZUH-49-10876</_dlc_DocId>
    <_dlc_DocIdUrl xmlns="d7f63a0c-3387-4091-80af-370ec6ca6610">
      <Url>http://connect.col.org/PresidentOffice/_layouts/DocIdRedir.aspx?ID=QKDJTPZ2MZUH-49-10876</Url>
      <Description>QKDJTPZ2MZUH-49-10876</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ABAB020-3665-40F5-976D-704D1080F7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6AEBA3-32B0-47BA-96F8-0A9021F2E158}">
  <ds:schemaRefs>
    <ds:schemaRef ds:uri="http://purl.org/dc/elements/1.1/"/>
    <ds:schemaRef ds:uri="http://schemas.microsoft.com/office/2006/metadata/properties"/>
    <ds:schemaRef ds:uri="http://schemas.microsoft.com/office/2006/documentManagement/types"/>
    <ds:schemaRef ds:uri="d7f63a0c-3387-4091-80af-370ec6ca6610"/>
    <ds:schemaRef ds:uri="http://schemas.openxmlformats.org/package/2006/metadata/core-properties"/>
    <ds:schemaRef ds:uri="http://purl.org/dc/terms/"/>
    <ds:schemaRef ds:uri="http://schemas.microsoft.com/office/infopath/2007/PartnerControls"/>
    <ds:schemaRef ds:uri="http://purl.org/dc/dcmitype/"/>
    <ds:schemaRef ds:uri="1d6b7383-7e41-4726-b05f-ac2dc8786e4c"/>
    <ds:schemaRef ds:uri="http://www.w3.org/XML/1998/namespace"/>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4.xml><?xml version="1.0" encoding="utf-8"?>
<ds:datastoreItem xmlns:ds="http://schemas.openxmlformats.org/officeDocument/2006/customXml" ds:itemID="{25422305-2CEE-4C11-BD7F-4E563D95E53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Template>
  <TotalTime>3322</TotalTime>
  <Words>1560</Words>
  <Application>Microsoft Office PowerPoint</Application>
  <PresentationFormat>On-screen Show (4:3)</PresentationFormat>
  <Paragraphs>212</Paragraphs>
  <Slides>45</Slides>
  <Notes>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45</vt:i4>
      </vt:variant>
    </vt:vector>
  </HeadingPairs>
  <TitlesOfParts>
    <vt:vector size="56" baseType="lpstr">
      <vt:lpstr>Microsoft YaHei</vt:lpstr>
      <vt:lpstr>Arial</vt:lpstr>
      <vt:lpstr>Calibri</vt:lpstr>
      <vt:lpstr>Calibri Light</vt:lpstr>
      <vt:lpstr>Georgia</vt:lpstr>
      <vt:lpstr>HelveticaNeueLT Std Cn</vt:lpstr>
      <vt:lpstr>HelveticaNeueLT Std Lt</vt:lpstr>
      <vt:lpstr>HelveticaNeueLT Std Lt Cn</vt:lpstr>
      <vt:lpstr>Times New Roman</vt:lpstr>
      <vt:lpstr>Wingdings</vt:lpstr>
      <vt:lpstr>Office Theme</vt:lpstr>
      <vt:lpstr>Development, Use and Assessment of OER</vt:lpstr>
      <vt:lpstr>Learning outcomes</vt:lpstr>
      <vt:lpstr>Understanding OER</vt:lpstr>
      <vt:lpstr>Understanding OER</vt:lpstr>
      <vt:lpstr>What are OER?</vt:lpstr>
      <vt:lpstr>A Practical Definition of OER</vt:lpstr>
      <vt:lpstr>Benefits of OER</vt:lpstr>
      <vt:lpstr>What is Open?</vt:lpstr>
      <vt:lpstr>Why Consider Licensing?</vt:lpstr>
      <vt:lpstr>Copyright</vt:lpstr>
      <vt:lpstr>Open Licences</vt:lpstr>
      <vt:lpstr>Licences</vt:lpstr>
      <vt:lpstr>Types of CC Licenses and Conditions</vt:lpstr>
      <vt:lpstr>Attribution (CC-BY)</vt:lpstr>
      <vt:lpstr>Attribution-ShareAlike  (CC BY-SA) </vt:lpstr>
      <vt:lpstr>Attribution-No Derivatives  (CC BY-ND)</vt:lpstr>
      <vt:lpstr>Attribution-Non Commercial  (CC BY-NC)  </vt:lpstr>
      <vt:lpstr>Attribution-Non Commercial-No Derivatives (CC BY-NC-ND) </vt:lpstr>
      <vt:lpstr>Creative Commons  Public Domain Tools</vt:lpstr>
      <vt:lpstr>Open Licences- Summary</vt:lpstr>
      <vt:lpstr>Why Use Creative Commons Licenses?</vt:lpstr>
      <vt:lpstr>CC Licence Chooser</vt:lpstr>
      <vt:lpstr>CC Licence Compatibility Chart</vt:lpstr>
      <vt:lpstr>Activity OER Remix Game</vt:lpstr>
      <vt:lpstr>Where to Find OER</vt:lpstr>
      <vt:lpstr>Where can we find OER?</vt:lpstr>
      <vt:lpstr>Course Materials</vt:lpstr>
      <vt:lpstr>Multimedia</vt:lpstr>
      <vt:lpstr>How do we Acknowledge?</vt:lpstr>
      <vt:lpstr>How do we Share our OER? </vt:lpstr>
      <vt:lpstr>Creating OER and Combining Licenses</vt:lpstr>
      <vt:lpstr>OER Course Design</vt:lpstr>
      <vt:lpstr>OER in Course Design</vt:lpstr>
      <vt:lpstr>Choosing the right OER</vt:lpstr>
      <vt:lpstr>Tackling Plagiarism in OER</vt:lpstr>
      <vt:lpstr>Quality Guidelines for OER  – TIPS framework</vt:lpstr>
      <vt:lpstr>A Practical Toolkit</vt:lpstr>
      <vt:lpstr>Further Resources</vt:lpstr>
      <vt:lpstr>Group Work</vt:lpstr>
      <vt:lpstr>Key questions</vt:lpstr>
      <vt:lpstr>Remix Case 1</vt:lpstr>
      <vt:lpstr>Remix Case 2</vt:lpstr>
      <vt:lpstr>Strategies for Success</vt:lpstr>
      <vt:lpstr>Publications</vt:lpstr>
      <vt:lpstr>Thank you</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Learning for Sustainable Development</dc:title>
  <dc:creator>Helen Askounis</dc:creator>
  <cp:keywords/>
  <cp:lastModifiedBy>Jennifer Lam</cp:lastModifiedBy>
  <cp:revision>287</cp:revision>
  <dcterms:created xsi:type="dcterms:W3CDTF">2017-05-17T16:29:55Z</dcterms:created>
  <dcterms:modified xsi:type="dcterms:W3CDTF">2018-07-09T18:08:18Z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8062ae0b-46be-43bc-81bd-d88642ca4902</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ies>
</file>