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5"/>
  </p:sldMasterIdLst>
  <p:notesMasterIdLst>
    <p:notesMasterId r:id="rId60"/>
  </p:notesMasterIdLst>
  <p:handoutMasterIdLst>
    <p:handoutMasterId r:id="rId61"/>
  </p:handoutMasterIdLst>
  <p:sldIdLst>
    <p:sldId id="523" r:id="rId6"/>
    <p:sldId id="498" r:id="rId7"/>
    <p:sldId id="432" r:id="rId8"/>
    <p:sldId id="499" r:id="rId9"/>
    <p:sldId id="500" r:id="rId10"/>
    <p:sldId id="501" r:id="rId11"/>
    <p:sldId id="507" r:id="rId12"/>
    <p:sldId id="505" r:id="rId13"/>
    <p:sldId id="506" r:id="rId14"/>
    <p:sldId id="486" r:id="rId15"/>
    <p:sldId id="496" r:id="rId16"/>
    <p:sldId id="437" r:id="rId17"/>
    <p:sldId id="509" r:id="rId18"/>
    <p:sldId id="511" r:id="rId19"/>
    <p:sldId id="512" r:id="rId20"/>
    <p:sldId id="514" r:id="rId21"/>
    <p:sldId id="515" r:id="rId22"/>
    <p:sldId id="519" r:id="rId23"/>
    <p:sldId id="517" r:id="rId24"/>
    <p:sldId id="518" r:id="rId25"/>
    <p:sldId id="521" r:id="rId26"/>
    <p:sldId id="487" r:id="rId27"/>
    <p:sldId id="440" r:id="rId28"/>
    <p:sldId id="441" r:id="rId29"/>
    <p:sldId id="442" r:id="rId30"/>
    <p:sldId id="488" r:id="rId31"/>
    <p:sldId id="444" r:id="rId32"/>
    <p:sldId id="445" r:id="rId33"/>
    <p:sldId id="489" r:id="rId34"/>
    <p:sldId id="447" r:id="rId35"/>
    <p:sldId id="448" r:id="rId36"/>
    <p:sldId id="490" r:id="rId37"/>
    <p:sldId id="450" r:id="rId38"/>
    <p:sldId id="451" r:id="rId39"/>
    <p:sldId id="491" r:id="rId40"/>
    <p:sldId id="453" r:id="rId41"/>
    <p:sldId id="454" r:id="rId42"/>
    <p:sldId id="492" r:id="rId43"/>
    <p:sldId id="456" r:id="rId44"/>
    <p:sldId id="457" r:id="rId45"/>
    <p:sldId id="459" r:id="rId46"/>
    <p:sldId id="493" r:id="rId47"/>
    <p:sldId id="461" r:id="rId48"/>
    <p:sldId id="462" r:id="rId49"/>
    <p:sldId id="468" r:id="rId50"/>
    <p:sldId id="474" r:id="rId51"/>
    <p:sldId id="475" r:id="rId52"/>
    <p:sldId id="494" r:id="rId53"/>
    <p:sldId id="478" r:id="rId54"/>
    <p:sldId id="479" r:id="rId55"/>
    <p:sldId id="480" r:id="rId56"/>
    <p:sldId id="495" r:id="rId57"/>
    <p:sldId id="482" r:id="rId58"/>
    <p:sldId id="522" r:id="rId5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 Askounis" initials="HA" lastIdx="1" clrIdx="0">
    <p:extLst>
      <p:ext uri="{19B8F6BF-5375-455C-9EA6-DF929625EA0E}">
        <p15:presenceInfo xmlns:p15="http://schemas.microsoft.com/office/powerpoint/2012/main" userId="S-1-5-21-542264435-2126130483-1179000955-24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90088"/>
    <a:srgbClr val="322B7F"/>
    <a:srgbClr val="D29500"/>
    <a:srgbClr val="691040"/>
    <a:srgbClr val="4A8522"/>
    <a:srgbClr val="1D4999"/>
    <a:srgbClr val="173D63"/>
    <a:srgbClr val="98CED7"/>
    <a:srgbClr val="0B83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46" autoAdjust="0"/>
    <p:restoredTop sz="85270" autoAdjust="0"/>
  </p:normalViewPr>
  <p:slideViewPr>
    <p:cSldViewPr snapToGrid="0">
      <p:cViewPr varScale="1">
        <p:scale>
          <a:sx n="83" d="100"/>
          <a:sy n="83" d="100"/>
        </p:scale>
        <p:origin x="1565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-11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notesMaster" Target="notesMasters/notesMaster1.xml"/><Relationship Id="rId65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540A1B9D-D322-4528-A719-0F04001DF9C7}" type="datetimeFigureOut">
              <a:rPr lang="en-CA" smtClean="0"/>
              <a:t>26/02/2018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E4EB01D-30CD-45E7-967B-7C250522489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718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B9E61EF-D09D-412B-A36D-8667E3C62306}" type="datetimeFigureOut">
              <a:rPr lang="en-US" smtClean="0"/>
              <a:t>2/26/2018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4513173-708C-41F6-B918-200267073A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50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624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9474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237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43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123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25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9098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606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GB" dirty="0"/>
              <a:t>made available to COL Focal Points and to National Delegations in UNESCO. 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15B7A7-A3F3-4A4F-993E-B93CAE0CC97A}" type="slidenum">
              <a:rPr lang="en-CA" smtClean="0"/>
              <a:t>43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15313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808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ZA" dirty="0"/>
              <a:t>759 responses received;</a:t>
            </a:r>
            <a:r>
              <a:rPr lang="en-ZA" baseline="0" dirty="0"/>
              <a:t> incomplete responses were deleted and only 638 were usable.</a:t>
            </a:r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58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84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2852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05398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2856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168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4154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6FFD71-0FC1-4B3B-A0F1-6A1FF688BBE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052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336" indent="-173336">
              <a:buFontTx/>
              <a:buChar char="-"/>
            </a:pPr>
            <a:r>
              <a:rPr lang="en-US" dirty="0"/>
              <a:t>COL has worked in partnership with a number of countries in Africa to develop materials that can help improve the teaching of English Language.  The countries</a:t>
            </a:r>
            <a:r>
              <a:rPr lang="en-US" baseline="0" dirty="0"/>
              <a:t> involved in this are:  Tanzania, Kenya, Gambia, Nigeria and Ghana.</a:t>
            </a:r>
          </a:p>
          <a:p>
            <a:pPr marL="173336" indent="-173336">
              <a:buFontTx/>
              <a:buChar char="-"/>
            </a:pPr>
            <a:r>
              <a:rPr lang="en-US" baseline="0" dirty="0"/>
              <a:t>In all these countries, English is used as a medium of instruction in some or all levels of schooling.  The learners’ English language skills therefor become central to their performance in other subjects as well.</a:t>
            </a:r>
          </a:p>
          <a:p>
            <a:pPr marL="173336" indent="-173336">
              <a:buFontTx/>
              <a:buChar char="-"/>
            </a:pPr>
            <a:r>
              <a:rPr lang="en-US" baseline="0" dirty="0"/>
              <a:t>These modules are therefore meant to help teachers support learners to acquire all the requisite skills (Listening, speaking, reading and writing)</a:t>
            </a:r>
          </a:p>
          <a:p>
            <a:pPr marL="173336" indent="-173336">
              <a:buFontTx/>
              <a:buChar char="-"/>
            </a:pPr>
            <a:r>
              <a:rPr lang="en-US" baseline="0" dirty="0"/>
              <a:t>These modules are being used in Kenya where we trained trainers and now these teachers are training other teachers in how to </a:t>
            </a:r>
            <a:r>
              <a:rPr lang="en-US" baseline="0" dirty="0" err="1"/>
              <a:t>integrat</a:t>
            </a:r>
            <a:r>
              <a:rPr lang="en-US" baseline="0" dirty="0"/>
              <a:t> these modules into their school curricula.</a:t>
            </a:r>
          </a:p>
          <a:p>
            <a:pPr marL="173336" indent="-173336">
              <a:buFontTx/>
              <a:buChar char="-"/>
            </a:pPr>
            <a:r>
              <a:rPr lang="en-US" baseline="0" dirty="0"/>
              <a:t>These teachers believe the materials are very beneficial and have recommended that the materials should be made available to all teachers JSS in Kenya.</a:t>
            </a:r>
          </a:p>
          <a:p>
            <a:pPr marL="173336" indent="-173336">
              <a:buFontTx/>
              <a:buChar char="-"/>
            </a:pPr>
            <a:r>
              <a:rPr lang="en-US" baseline="0" dirty="0"/>
              <a:t>COL is now working with the Kenya Institute of Curriculum Development (KICD) to have the materials vetted for use throughout the country. </a:t>
            </a:r>
          </a:p>
          <a:p>
            <a:pPr marL="173336" indent="-173336">
              <a:buFontTx/>
              <a:buChar char="-"/>
            </a:pPr>
            <a:r>
              <a:rPr lang="en-US" baseline="0" dirty="0"/>
              <a:t>This video clip expresses one teachers’ view of how valuable these modules 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9C624-2D28-434F-822D-AAE7742DF39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52009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E03065-B7D0-41A5-8532-C5DFA98E2F1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72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85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58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48</a:t>
            </a:r>
            <a:r>
              <a:rPr lang="en-CA" baseline="0" dirty="0"/>
              <a:t> participants from 24 countries participated, including 20 countries from Asia.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09EF2-0EFF-4F99-A698-0E35C3374B67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76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9526" y="-36286"/>
            <a:ext cx="9143999" cy="6894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524" y="122464"/>
            <a:ext cx="4522620" cy="5178843"/>
          </a:xfrm>
        </p:spPr>
        <p:txBody>
          <a:bodyPr>
            <a:noAutofit/>
          </a:bodyPr>
          <a:lstStyle>
            <a:lvl1pPr algn="l">
              <a:defRPr lang="en-US" sz="4800" kern="1200" dirty="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4352925" y="5319449"/>
            <a:ext cx="4791075" cy="153855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290088"/>
                </a:solidFill>
                <a:latin typeface="HelveticaNeueLT Std Cn" panose="020B0506030502030204" pitchFamily="34" charset="0"/>
              </a:defRPr>
            </a:lvl1pPr>
            <a:lvl2pPr marL="457200" indent="0" algn="ctr">
              <a:buNone/>
              <a:defRPr sz="1800">
                <a:latin typeface="HelveticaNeueLT Std Cn" panose="020B0506030502030204" pitchFamily="34" charset="0"/>
              </a:defRPr>
            </a:lvl2pPr>
            <a:lvl3pPr marL="914400" indent="0" algn="ctr">
              <a:buNone/>
              <a:defRPr sz="1800">
                <a:latin typeface="HelveticaNeueLT Std Cn" panose="020B0506030502030204" pitchFamily="34" charset="0"/>
              </a:defRPr>
            </a:lvl3pPr>
            <a:lvl4pPr marL="1371600" indent="0" algn="ctr">
              <a:buNone/>
              <a:defRPr sz="1800">
                <a:latin typeface="HelveticaNeueLT Std Cn" panose="020B0506030502030204" pitchFamily="34" charset="0"/>
              </a:defRPr>
            </a:lvl4pPr>
            <a:lvl5pPr marL="1828800" indent="0" algn="ctr">
              <a:buNone/>
              <a:defRPr sz="1800">
                <a:latin typeface="HelveticaNeueLT Std Cn" panose="020B05060305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6" y="5319449"/>
            <a:ext cx="4203201" cy="77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713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48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718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265238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6966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095996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0"/>
            <a:ext cx="7886700" cy="6857999"/>
          </a:xfrm>
        </p:spPr>
        <p:txBody>
          <a:bodyPr anchor="ctr" anchorCtr="0">
            <a:normAutofit/>
          </a:bodyPr>
          <a:lstStyle>
            <a:lvl1pPr algn="ctr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07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025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534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47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bg>
      <p:bgPr>
        <a:solidFill>
          <a:srgbClr val="F6F4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2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29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-36285"/>
            <a:ext cx="9143999" cy="689428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CD03EA6F-09DB-443B-B17A-76613FDF79B8}" type="datetimeFigureOut">
              <a:rPr lang="en-US" smtClean="0"/>
              <a:pPr/>
              <a:t>2/26/2018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16817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eticaNeueLT Std Lt Cn" panose="020B0406020202030204" pitchFamily="34" charset="0"/>
              </a:defRPr>
            </a:lvl1pPr>
          </a:lstStyle>
          <a:p>
            <a:fld id="{E53BA949-CD2C-4590-B090-BB94B8C913C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13205" y="6176963"/>
            <a:ext cx="604303" cy="681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088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70" r:id="rId7"/>
    <p:sldLayoutId id="2147483683" r:id="rId8"/>
    <p:sldLayoutId id="2147483672" r:id="rId9"/>
    <p:sldLayoutId id="2147483684" r:id="rId10"/>
    <p:sldLayoutId id="2147483688" r:id="rId11"/>
    <p:sldLayoutId id="2147483710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290088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90088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90088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90088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90088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LT Std Lt" panose="020B04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6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C6DD722-D1FB-488B-849D-203DAA7F56E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1" b="7508"/>
          <a:stretch/>
        </p:blipFill>
        <p:spPr>
          <a:xfrm>
            <a:off x="0" y="-8627"/>
            <a:ext cx="9143999" cy="6876236"/>
          </a:xfrm>
          <a:prstGeom prst="rect">
            <a:avLst/>
          </a:prstGeom>
        </p:spPr>
      </p:pic>
      <p:pic>
        <p:nvPicPr>
          <p:cNvPr id="6" name="Picture 3" descr="\\06-CLS-01\Users\DTremblay\Desktop\Untitled-1.jpg">
            <a:extLst>
              <a:ext uri="{FF2B5EF4-FFF2-40B4-BE49-F238E27FC236}">
                <a16:creationId xmlns:a16="http://schemas.microsoft.com/office/drawing/2014/main" id="{8554DF7A-5CB5-4F93-AEBD-3140A81132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2" t="58276" r="287"/>
          <a:stretch/>
        </p:blipFill>
        <p:spPr bwMode="auto">
          <a:xfrm>
            <a:off x="-1" y="4001549"/>
            <a:ext cx="9144000" cy="287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06-CLS-01\Users\DTremblay\Desktop\Open book full reflection copy.png">
            <a:extLst>
              <a:ext uri="{FF2B5EF4-FFF2-40B4-BE49-F238E27FC236}">
                <a16:creationId xmlns:a16="http://schemas.microsoft.com/office/drawing/2014/main" id="{9486F600-2FBC-43B3-964C-A82563E5BAA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627"/>
          <a:stretch/>
        </p:blipFill>
        <p:spPr bwMode="auto">
          <a:xfrm>
            <a:off x="1438311" y="5784970"/>
            <a:ext cx="2391871" cy="1077611"/>
          </a:xfrm>
          <a:prstGeom prst="rect">
            <a:avLst/>
          </a:prstGeom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C9324D60-9FBC-401A-B709-D89F8E1BC16A}"/>
              </a:ext>
            </a:extLst>
          </p:cNvPr>
          <p:cNvSpPr txBox="1">
            <a:spLocks/>
          </p:cNvSpPr>
          <p:nvPr/>
        </p:nvSpPr>
        <p:spPr>
          <a:xfrm>
            <a:off x="5058562" y="5863905"/>
            <a:ext cx="4085438" cy="1012330"/>
          </a:xfrm>
          <a:prstGeom prst="rect">
            <a:avLst/>
          </a:prstGeom>
          <a:solidFill>
            <a:srgbClr val="FFFFFF">
              <a:alpha val="67843"/>
            </a:srgbClr>
          </a:solidFill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90088"/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/>
              <a:t>Professor Asha Kanwar</a:t>
            </a:r>
            <a:br>
              <a:rPr lang="en-US" sz="1600" dirty="0"/>
            </a:br>
            <a:r>
              <a:rPr lang="en-US" sz="1600" dirty="0"/>
              <a:t>President &amp; Chief Executive Officer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0216418-0D0E-4701-A030-8A0846F91B19}"/>
              </a:ext>
            </a:extLst>
          </p:cNvPr>
          <p:cNvSpPr txBox="1">
            <a:spLocks/>
          </p:cNvSpPr>
          <p:nvPr/>
        </p:nvSpPr>
        <p:spPr>
          <a:xfrm>
            <a:off x="0" y="3594381"/>
            <a:ext cx="9144000" cy="684004"/>
          </a:xfrm>
          <a:prstGeom prst="rect">
            <a:avLst/>
          </a:prstGeom>
          <a:solidFill>
            <a:srgbClr val="290088"/>
          </a:solidFill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4400" dirty="0">
                <a:solidFill>
                  <a:schemeClr val="bg1"/>
                </a:solidFill>
                <a:latin typeface="+mj-lt"/>
              </a:rPr>
              <a:t>Fifteen years of OER: the road ahead</a:t>
            </a:r>
          </a:p>
        </p:txBody>
      </p:sp>
    </p:spTree>
    <p:extLst>
      <p:ext uri="{BB962C8B-B14F-4D97-AF65-F5344CB8AC3E}">
        <p14:creationId xmlns:p14="http://schemas.microsoft.com/office/powerpoint/2010/main" val="3573155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27654" y="0"/>
            <a:ext cx="9201150" cy="5695949"/>
            <a:chOff x="-4585" y="457200"/>
            <a:chExt cx="9180085" cy="46863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46" y="457200"/>
              <a:ext cx="9143999" cy="2781299"/>
            </a:xfrm>
            <a:prstGeom prst="rect">
              <a:avLst/>
            </a:prstGeom>
          </p:spPr>
        </p:pic>
        <p:sp useBgFill="1">
          <p:nvSpPr>
            <p:cNvPr id="3" name="Rectangle 6"/>
            <p:cNvSpPr/>
            <p:nvPr/>
          </p:nvSpPr>
          <p:spPr bwMode="white">
            <a:xfrm>
              <a:off x="-1146" y="2305891"/>
              <a:ext cx="9151416" cy="2837609"/>
            </a:xfrm>
            <a:custGeom>
              <a:avLst/>
              <a:gdLst/>
              <a:ahLst/>
              <a:cxnLst/>
              <a:rect l="l" t="t" r="r" b="b"/>
              <a:pathLst>
                <a:path w="12201888" h="3783479">
                  <a:moveTo>
                    <a:pt x="12201888" y="0"/>
                  </a:moveTo>
                  <a:cubicBezTo>
                    <a:pt x="12200429" y="1116741"/>
                    <a:pt x="12191467" y="2278498"/>
                    <a:pt x="12188825" y="3404540"/>
                  </a:cubicBezTo>
                  <a:lnTo>
                    <a:pt x="12188825" y="3554879"/>
                  </a:lnTo>
                  <a:lnTo>
                    <a:pt x="12188825" y="3690879"/>
                  </a:lnTo>
                  <a:lnTo>
                    <a:pt x="12188825" y="3707279"/>
                  </a:lnTo>
                  <a:lnTo>
                    <a:pt x="12188825" y="3783479"/>
                  </a:lnTo>
                  <a:lnTo>
                    <a:pt x="0" y="3783479"/>
                  </a:lnTo>
                  <a:lnTo>
                    <a:pt x="0" y="3707279"/>
                  </a:lnTo>
                  <a:lnTo>
                    <a:pt x="0" y="3554879"/>
                  </a:lnTo>
                  <a:lnTo>
                    <a:pt x="0" y="641399"/>
                  </a:lnTo>
                  <a:cubicBezTo>
                    <a:pt x="3601335" y="-419044"/>
                    <a:pt x="9102102" y="1605485"/>
                    <a:pt x="12201888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4" name="Freeform 9"/>
            <p:cNvSpPr/>
            <p:nvPr/>
          </p:nvSpPr>
          <p:spPr>
            <a:xfrm rot="21388434">
              <a:off x="8030" y="2227376"/>
              <a:ext cx="9127430" cy="928561"/>
            </a:xfrm>
            <a:custGeom>
              <a:avLst/>
              <a:gdLst/>
              <a:ahLst/>
              <a:cxnLst/>
              <a:rect l="l" t="t" r="r" b="b"/>
              <a:pathLst>
                <a:path w="12169907" h="1238081">
                  <a:moveTo>
                    <a:pt x="2807331" y="101460"/>
                  </a:moveTo>
                  <a:cubicBezTo>
                    <a:pt x="6135545" y="328205"/>
                    <a:pt x="6673951" y="1596392"/>
                    <a:pt x="12165744" y="982579"/>
                  </a:cubicBezTo>
                  <a:lnTo>
                    <a:pt x="12160227" y="1072100"/>
                  </a:lnTo>
                  <a:cubicBezTo>
                    <a:pt x="5416860" y="1825439"/>
                    <a:pt x="6141899" y="-258272"/>
                    <a:pt x="0" y="232833"/>
                  </a:cubicBezTo>
                  <a:lnTo>
                    <a:pt x="5492" y="143708"/>
                  </a:lnTo>
                  <a:cubicBezTo>
                    <a:pt x="1145422" y="52200"/>
                    <a:pt x="2048826" y="49784"/>
                    <a:pt x="2807331" y="101460"/>
                  </a:cubicBezTo>
                  <a:close/>
                  <a:moveTo>
                    <a:pt x="2811494" y="33894"/>
                  </a:moveTo>
                  <a:cubicBezTo>
                    <a:pt x="6139708" y="260639"/>
                    <a:pt x="6678114" y="1528826"/>
                    <a:pt x="12169907" y="915013"/>
                  </a:cubicBezTo>
                  <a:lnTo>
                    <a:pt x="12168059" y="945013"/>
                  </a:lnTo>
                  <a:cubicBezTo>
                    <a:pt x="5424692" y="1698351"/>
                    <a:pt x="6149730" y="-385359"/>
                    <a:pt x="7832" y="105746"/>
                  </a:cubicBezTo>
                  <a:lnTo>
                    <a:pt x="9656" y="76142"/>
                  </a:lnTo>
                  <a:cubicBezTo>
                    <a:pt x="1149586" y="-15366"/>
                    <a:pt x="2052990" y="-17782"/>
                    <a:pt x="2811494" y="33894"/>
                  </a:cubicBezTo>
                  <a:close/>
                </a:path>
              </a:pathLst>
            </a:custGeom>
            <a:gradFill>
              <a:gsLst>
                <a:gs pos="0">
                  <a:schemeClr val="bg2">
                    <a:alpha val="90000"/>
                    <a:lumMod val="80000"/>
                    <a:lumOff val="20000"/>
                  </a:schemeClr>
                </a:gs>
                <a:gs pos="18000">
                  <a:schemeClr val="bg2">
                    <a:lumMod val="92000"/>
                  </a:schemeClr>
                </a:gs>
                <a:gs pos="37000">
                  <a:schemeClr val="bg2">
                    <a:alpha val="90000"/>
                    <a:lumMod val="91000"/>
                  </a:schemeClr>
                </a:gs>
                <a:gs pos="100000">
                  <a:schemeClr val="bg2">
                    <a:lumMod val="80000"/>
                    <a:lumOff val="20000"/>
                  </a:schemeClr>
                </a:gs>
              </a:gsLst>
              <a:path path="shape">
                <a:fillToRect l="50000" t="50000" r="50000" b="50000"/>
              </a:path>
            </a:gradFill>
            <a:ln w="254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5" name="Freeform 10"/>
            <p:cNvSpPr/>
            <p:nvPr/>
          </p:nvSpPr>
          <p:spPr>
            <a:xfrm rot="21388434">
              <a:off x="21108" y="2073051"/>
              <a:ext cx="9154392" cy="1169446"/>
            </a:xfrm>
            <a:custGeom>
              <a:avLst/>
              <a:gdLst/>
              <a:ahLst/>
              <a:cxnLst/>
              <a:rect l="l" t="t" r="r" b="b"/>
              <a:pathLst>
                <a:path w="12205856" h="1559261">
                  <a:moveTo>
                    <a:pt x="12190266" y="1521455"/>
                  </a:moveTo>
                  <a:lnTo>
                    <a:pt x="12190701" y="1521482"/>
                  </a:lnTo>
                  <a:lnTo>
                    <a:pt x="12188851" y="1559261"/>
                  </a:lnTo>
                  <a:lnTo>
                    <a:pt x="12188416" y="1559245"/>
                  </a:lnTo>
                  <a:close/>
                  <a:moveTo>
                    <a:pt x="12205856" y="208119"/>
                  </a:moveTo>
                  <a:lnTo>
                    <a:pt x="12203734" y="242562"/>
                  </a:lnTo>
                  <a:cubicBezTo>
                    <a:pt x="6796720" y="1874914"/>
                    <a:pt x="3447529" y="-395170"/>
                    <a:pt x="0" y="109344"/>
                  </a:cubicBezTo>
                  <a:lnTo>
                    <a:pt x="2124" y="74883"/>
                  </a:lnTo>
                  <a:cubicBezTo>
                    <a:pt x="3449654" y="-429611"/>
                    <a:pt x="6798843" y="1840472"/>
                    <a:pt x="12205856" y="208119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30000"/>
                    <a:lumMod val="0"/>
                    <a:lumOff val="100000"/>
                  </a:schemeClr>
                </a:gs>
                <a:gs pos="100000">
                  <a:schemeClr val="bg2">
                    <a:alpha val="48000"/>
                  </a:schemeClr>
                </a:gs>
              </a:gsLst>
              <a:lin ang="2700000" scaled="1"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6" name="Freeform 11"/>
            <p:cNvSpPr/>
            <p:nvPr/>
          </p:nvSpPr>
          <p:spPr>
            <a:xfrm rot="21388434">
              <a:off x="-4585" y="2331381"/>
              <a:ext cx="9161365" cy="789489"/>
            </a:xfrm>
            <a:custGeom>
              <a:avLst/>
              <a:gdLst/>
              <a:ahLst/>
              <a:cxnLst/>
              <a:rect l="l" t="t" r="r" b="b"/>
              <a:pathLst>
                <a:path w="12215153" h="1052652">
                  <a:moveTo>
                    <a:pt x="12199582" y="613499"/>
                  </a:moveTo>
                  <a:lnTo>
                    <a:pt x="12196535" y="662961"/>
                  </a:lnTo>
                  <a:cubicBezTo>
                    <a:pt x="8659170" y="1895884"/>
                    <a:pt x="3236150" y="-250863"/>
                    <a:pt x="0" y="412868"/>
                  </a:cubicBezTo>
                  <a:lnTo>
                    <a:pt x="3057" y="363268"/>
                  </a:lnTo>
                  <a:cubicBezTo>
                    <a:pt x="3239190" y="-300459"/>
                    <a:pt x="8662172" y="1846263"/>
                    <a:pt x="12199582" y="613499"/>
                  </a:cubicBezTo>
                  <a:close/>
                  <a:moveTo>
                    <a:pt x="12208353" y="471141"/>
                  </a:moveTo>
                  <a:lnTo>
                    <a:pt x="12202868" y="560177"/>
                  </a:lnTo>
                  <a:cubicBezTo>
                    <a:pt x="8665592" y="1793383"/>
                    <a:pt x="3242519" y="-353436"/>
                    <a:pt x="6325" y="310230"/>
                  </a:cubicBezTo>
                  <a:lnTo>
                    <a:pt x="11827" y="220949"/>
                  </a:lnTo>
                  <a:cubicBezTo>
                    <a:pt x="3247993" y="-442711"/>
                    <a:pt x="8670998" y="1704066"/>
                    <a:pt x="12208353" y="471141"/>
                  </a:cubicBezTo>
                  <a:close/>
                  <a:moveTo>
                    <a:pt x="12215153" y="360807"/>
                  </a:moveTo>
                  <a:lnTo>
                    <a:pt x="12212631" y="401743"/>
                  </a:lnTo>
                  <a:cubicBezTo>
                    <a:pt x="8696050" y="1669577"/>
                    <a:pt x="3274141" y="-472216"/>
                    <a:pt x="15523" y="160967"/>
                  </a:cubicBezTo>
                  <a:lnTo>
                    <a:pt x="18051" y="119938"/>
                  </a:lnTo>
                  <a:cubicBezTo>
                    <a:pt x="3276657" y="-513245"/>
                    <a:pt x="8698537" y="1628531"/>
                    <a:pt x="12215153" y="360807"/>
                  </a:cubicBezTo>
                  <a:close/>
                </a:path>
              </a:pathLst>
            </a:custGeom>
            <a:gradFill>
              <a:gsLst>
                <a:gs pos="36000">
                  <a:schemeClr val="bg2">
                    <a:alpha val="47000"/>
                    <a:lumMod val="0"/>
                    <a:lumOff val="100000"/>
                  </a:schemeClr>
                </a:gs>
                <a:gs pos="100000">
                  <a:schemeClr val="bg2">
                    <a:alpha val="82000"/>
                    <a:lumMod val="87000"/>
                    <a:lumOff val="13000"/>
                  </a:schemeClr>
                </a:gs>
              </a:gsLst>
              <a:path path="rect">
                <a:fillToRect l="100000" t="100000"/>
              </a:path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9" name="Title 5"/>
          <p:cNvSpPr txBox="1">
            <a:spLocks/>
          </p:cNvSpPr>
          <p:nvPr/>
        </p:nvSpPr>
        <p:spPr>
          <a:xfrm>
            <a:off x="-63106" y="3971467"/>
            <a:ext cx="9297806" cy="1325563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OER for Inclusive and Equitable Quality Education 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5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From Commitment to Action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3577" y="6115665"/>
            <a:ext cx="9193572" cy="742335"/>
          </a:xfrm>
          <a:prstGeom prst="rect">
            <a:avLst/>
          </a:prstGeom>
          <a:solidFill>
            <a:srgbClr val="CAC6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/>
          <p:cNvSpPr txBox="1"/>
          <p:nvPr/>
        </p:nvSpPr>
        <p:spPr>
          <a:xfrm>
            <a:off x="-22097" y="6336974"/>
            <a:ext cx="9221924" cy="830997"/>
          </a:xfrm>
          <a:prstGeom prst="rect">
            <a:avLst/>
          </a:prstGeom>
          <a:solidFill>
            <a:srgbClr val="29008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2</a:t>
            </a:r>
            <a:r>
              <a:rPr lang="en-US" sz="2400" baseline="30000" dirty="0">
                <a:solidFill>
                  <a:schemeClr val="bg1"/>
                </a:solidFill>
                <a:cs typeface="Arial" panose="020B0604020202020204" pitchFamily="34" charset="0"/>
              </a:rPr>
              <a:t>nd</a:t>
            </a:r>
            <a:r>
              <a:rPr 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 World OER Congress|  18-20 September, 2017 | Ljubljana, Slovenia</a:t>
            </a:r>
          </a:p>
          <a:p>
            <a:pPr algn="ctr"/>
            <a:endParaRPr lang="en-US" sz="2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491" y="1717146"/>
            <a:ext cx="3167177" cy="11323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17444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787" y="365126"/>
            <a:ext cx="8092563" cy="5996345"/>
          </a:xfrm>
        </p:spPr>
        <p:txBody>
          <a:bodyPr anchor="t" anchorCtr="0">
            <a:normAutofit/>
          </a:bodyPr>
          <a:lstStyle/>
          <a:p>
            <a:pPr algn="l"/>
            <a:r>
              <a:rPr lang="en-US" sz="5400" dirty="0"/>
              <a:t>The </a:t>
            </a:r>
            <a:br>
              <a:rPr lang="en-US" sz="5400" dirty="0"/>
            </a:br>
            <a:r>
              <a:rPr lang="en-US" sz="5400" dirty="0"/>
              <a:t>Road </a:t>
            </a:r>
            <a:br>
              <a:rPr lang="en-US" sz="5400" dirty="0"/>
            </a:br>
            <a:r>
              <a:rPr lang="en-US" sz="5400" dirty="0"/>
              <a:t>to </a:t>
            </a:r>
            <a:br>
              <a:rPr lang="en-US" sz="5400" dirty="0"/>
            </a:br>
            <a:r>
              <a:rPr lang="en-US" sz="5400" dirty="0"/>
              <a:t>Ljubljana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11330" y="471948"/>
            <a:ext cx="4532670" cy="620415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ASIA</a:t>
            </a:r>
          </a:p>
          <a:p>
            <a:pPr marL="0" indent="0">
              <a:buNone/>
            </a:pPr>
            <a:r>
              <a:rPr lang="en-US" dirty="0"/>
              <a:t>Asia eUniversity: ​​December 2016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EUROPE</a:t>
            </a:r>
          </a:p>
          <a:p>
            <a:pPr marL="0" indent="0">
              <a:buNone/>
            </a:pPr>
            <a:r>
              <a:rPr lang="en-US" dirty="0"/>
              <a:t>Malta Ministry for Education and Employment: </a:t>
            </a:r>
            <a:br>
              <a:rPr lang="en-US" dirty="0"/>
            </a:br>
            <a:r>
              <a:rPr lang="en-US" dirty="0"/>
              <a:t>​​February 2017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MIDDLE EAST &amp; NORTH AFRICA</a:t>
            </a:r>
          </a:p>
          <a:p>
            <a:pPr marL="0" indent="0">
              <a:buNone/>
            </a:pPr>
            <a:r>
              <a:rPr lang="en-US" dirty="0"/>
              <a:t>Qatar Foundation: ​​February 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AFRICA</a:t>
            </a:r>
          </a:p>
          <a:p>
            <a:pPr marL="0" indent="0">
              <a:buNone/>
            </a:pPr>
            <a:r>
              <a:rPr lang="en-US" dirty="0"/>
              <a:t>Ministry of Education, Mauritius: </a:t>
            </a:r>
            <a:br>
              <a:rPr lang="en-US" dirty="0"/>
            </a:br>
            <a:r>
              <a:rPr lang="en-US" dirty="0"/>
              <a:t>March 2017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LATIN AMERICA &amp; CARIBBEAN</a:t>
            </a:r>
          </a:p>
          <a:p>
            <a:pPr marL="0" indent="0">
              <a:buNone/>
            </a:pPr>
            <a:r>
              <a:rPr lang="en-US" dirty="0"/>
              <a:t>University of Campinas: April 2017</a:t>
            </a:r>
            <a:br>
              <a:rPr lang="en-US" dirty="0"/>
            </a:br>
            <a:r>
              <a:rPr lang="en-US" dirty="0"/>
              <a:t>​</a:t>
            </a:r>
          </a:p>
          <a:p>
            <a:pPr marL="0" indent="0">
              <a:buNone/>
            </a:pPr>
            <a:r>
              <a:rPr lang="en-US" b="1" dirty="0"/>
              <a:t>PACIFIC</a:t>
            </a:r>
          </a:p>
          <a:p>
            <a:pPr marL="0" indent="0">
              <a:buNone/>
            </a:pPr>
            <a:r>
              <a:rPr lang="en-US" dirty="0"/>
              <a:t>Open Polytechnic of New Zealand:</a:t>
            </a:r>
            <a:br>
              <a:rPr lang="en-US" dirty="0"/>
            </a:br>
            <a:r>
              <a:rPr lang="en-US" dirty="0"/>
              <a:t>​​May 2017</a:t>
            </a:r>
          </a:p>
        </p:txBody>
      </p:sp>
      <p:pic>
        <p:nvPicPr>
          <p:cNvPr id="18" name="Picture 8" descr="https://upload.wikimedia.org/wikipedia/commons/thumb/7/73/Flag_of_Malta.svg/900px-Flag_of_Malta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352" y="1497308"/>
            <a:ext cx="1012821" cy="67521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0" descr="https://upload.wikimedia.org/wikipedia/commons/thumb/6/66/Flag_of_Malaysia.svg/1920px-Flag_of_Malaysia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2870" y="471948"/>
            <a:ext cx="1039619" cy="6748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2" descr="https://upload.wikimedia.org/wikipedia/commons/thumb/6/65/Flag_of_Qatar.svg/1400px-Flag_of_Qatar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6177" y="2523039"/>
            <a:ext cx="1012996" cy="67946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4" descr="https://upload.wikimedia.org/wikipedia/commons/thumb/7/77/Flag_of_Mauritius.svg/450px-Flag_of_Mauritius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684" y="3548770"/>
            <a:ext cx="1045982" cy="6838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6" descr="https://upload.wikimedia.org/wikipedia/commons/thumb/0/05/Flag_of_Brazil.svg/720px-Flag_of_Brazil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684" y="4574501"/>
            <a:ext cx="1039619" cy="68155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8" descr="https://upload.wikimedia.org/wikipedia/commons/thumb/3/3e/Flag_of_New_Zealand.svg/1200px-Flag_of_New_Zealand.svg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635" y="5507098"/>
            <a:ext cx="1017031" cy="68616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7202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12660"/>
            <a:ext cx="9146596" cy="2541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OER: Then and Now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628650" y="4471307"/>
            <a:ext cx="3886200" cy="17056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Focus was on Governments</a:t>
            </a:r>
          </a:p>
          <a:p>
            <a:pPr marL="0" indent="0">
              <a:buNone/>
            </a:pPr>
            <a:r>
              <a:rPr lang="en-US" sz="2400" dirty="0"/>
              <a:t>Policies</a:t>
            </a:r>
          </a:p>
          <a:p>
            <a:pPr marL="0" indent="0">
              <a:buNone/>
            </a:pPr>
            <a:r>
              <a:rPr lang="en-US" sz="2400" dirty="0"/>
              <a:t>Commitment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98142" y="4471307"/>
            <a:ext cx="4348454" cy="1705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Additional focus on stakeholders</a:t>
            </a:r>
          </a:p>
          <a:p>
            <a:pPr marL="0" indent="0">
              <a:buNone/>
            </a:pPr>
            <a:r>
              <a:rPr lang="en-US" sz="2400" dirty="0"/>
              <a:t>Mainstreaming OER</a:t>
            </a:r>
          </a:p>
          <a:p>
            <a:pPr marL="0" indent="0">
              <a:buNone/>
            </a:pPr>
            <a:r>
              <a:rPr lang="en-US" sz="2400" dirty="0"/>
              <a:t>Concrete Actions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51315" y="3448049"/>
            <a:ext cx="188322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30586" y="2523476"/>
            <a:ext cx="188322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950" dirty="0">
                <a:solidFill>
                  <a:schemeClr val="accent4">
                    <a:lumMod val="75000"/>
                  </a:schemeClr>
                </a:solidFill>
                <a:latin typeface="Stone Sans ITC Std SemiBold" panose="02000703060000020004" pitchFamily="50" charset="0"/>
                <a:ea typeface="Batang" panose="02030600000101010101" pitchFamily="18" charset="-127"/>
                <a:cs typeface="FrankRuehl" panose="020E0503060101010101" pitchFamily="34" charset="-79"/>
              </a:rPr>
              <a:t>2017</a:t>
            </a:r>
          </a:p>
        </p:txBody>
      </p:sp>
      <p:sp>
        <p:nvSpPr>
          <p:cNvPr id="4" name="Rectangle 3"/>
          <p:cNvSpPr/>
          <p:nvPr/>
        </p:nvSpPr>
        <p:spPr>
          <a:xfrm>
            <a:off x="4521004" y="4471308"/>
            <a:ext cx="86933" cy="1302452"/>
          </a:xfrm>
          <a:prstGeom prst="rect">
            <a:avLst/>
          </a:prstGeom>
          <a:solidFill>
            <a:srgbClr val="090C29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54990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5383-206B-4E29-952A-DA04DAC3B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COL</a:t>
            </a:r>
            <a:br>
              <a:rPr lang="en-CA" dirty="0"/>
            </a:br>
            <a:r>
              <a:rPr lang="en-CA" dirty="0"/>
              <a:t>Contributions</a:t>
            </a:r>
          </a:p>
        </p:txBody>
      </p:sp>
    </p:spTree>
    <p:extLst>
      <p:ext uri="{BB962C8B-B14F-4D97-AF65-F5344CB8AC3E}">
        <p14:creationId xmlns:p14="http://schemas.microsoft.com/office/powerpoint/2010/main" val="2102977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Advocacy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035629" cy="4351338"/>
          </a:xfrm>
        </p:spPr>
        <p:txBody>
          <a:bodyPr>
            <a:normAutofit/>
          </a:bodyPr>
          <a:lstStyle/>
          <a:p>
            <a:r>
              <a:rPr lang="en-US" sz="3200" dirty="0"/>
              <a:t>Open Textbook Forum, October 2015 (Eastern Caribbean countries)</a:t>
            </a:r>
          </a:p>
          <a:p>
            <a:r>
              <a:rPr lang="en-US" sz="3200" dirty="0"/>
              <a:t>KL Declaration, 2016</a:t>
            </a:r>
          </a:p>
          <a:p>
            <a:r>
              <a:rPr lang="en-US" sz="3200" dirty="0"/>
              <a:t>OER Regional Consultations, 2017</a:t>
            </a:r>
          </a:p>
          <a:p>
            <a:pPr lvl="1"/>
            <a:endParaRPr lang="en-US" sz="2800" dirty="0"/>
          </a:p>
          <a:p>
            <a:pPr lvl="1"/>
            <a:endParaRPr lang="en-US" sz="2800" dirty="0"/>
          </a:p>
        </p:txBody>
      </p:sp>
      <p:grpSp>
        <p:nvGrpSpPr>
          <p:cNvPr id="8" name="Group 7"/>
          <p:cNvGrpSpPr/>
          <p:nvPr/>
        </p:nvGrpSpPr>
        <p:grpSpPr>
          <a:xfrm>
            <a:off x="4122313" y="1764876"/>
            <a:ext cx="5181600" cy="3733800"/>
            <a:chOff x="3886200" y="2971800"/>
            <a:chExt cx="4648200" cy="3280798"/>
          </a:xfrm>
          <a:scene3d>
            <a:camera prst="perspectiveContrastingLeftFacing"/>
            <a:lightRig rig="threePt" dir="t"/>
          </a:scene3d>
        </p:grpSpPr>
        <p:pic>
          <p:nvPicPr>
            <p:cNvPr id="4100" name="Picture 4" descr="C:\Users\dizcriz\Desktop\speakers-129535_1280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86200" y="2971800"/>
              <a:ext cx="4648200" cy="328079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267200" y="4267200"/>
              <a:ext cx="40386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dirty="0">
                  <a:solidFill>
                    <a:srgbClr val="000000"/>
                  </a:solidFill>
                </a:rPr>
                <a:t>Advocacy</a:t>
              </a:r>
              <a:endParaRPr lang="en-CA" sz="6000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196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Policy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/>
              <a:t>ICT in Education policy at Antigua and Barbuda, April 2013</a:t>
            </a:r>
          </a:p>
          <a:p>
            <a:r>
              <a:rPr lang="en-US" sz="3200" dirty="0"/>
              <a:t>ICT in Education policy and Strategy (Belize and St Lucia)</a:t>
            </a:r>
          </a:p>
          <a:p>
            <a:r>
              <a:rPr lang="en-US" sz="3200" dirty="0"/>
              <a:t>Support for National OER policy (Bangladesh, Malaysia, Nigeria)</a:t>
            </a:r>
          </a:p>
          <a:p>
            <a:r>
              <a:rPr lang="en-US" sz="3200" dirty="0"/>
              <a:t>ODL policy development (Rwanda)</a:t>
            </a:r>
          </a:p>
          <a:p>
            <a:r>
              <a:rPr lang="en-US" sz="3200" dirty="0"/>
              <a:t>Provincial OER policy development (Sri Lanka, Botswana)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1592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534400" cy="1265238"/>
          </a:xfrm>
        </p:spPr>
        <p:txBody>
          <a:bodyPr/>
          <a:lstStyle/>
          <a:p>
            <a:pPr algn="ctr"/>
            <a:r>
              <a:rPr lang="en-US" b="1" dirty="0">
                <a:latin typeface="Trebuchet MS" pitchFamily="34" charset="0"/>
              </a:rPr>
              <a:t>OER for open schooling (OER4OS)</a:t>
            </a:r>
            <a:endParaRPr lang="en-CA" b="1" dirty="0">
              <a:latin typeface="Trebuchet MS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2514606"/>
            <a:ext cx="4503376" cy="28955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176" y="2497137"/>
            <a:ext cx="4196987" cy="2895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Group 24"/>
          <p:cNvGrpSpPr>
            <a:grpSpLocks/>
          </p:cNvGrpSpPr>
          <p:nvPr/>
        </p:nvGrpSpPr>
        <p:grpSpPr bwMode="auto">
          <a:xfrm>
            <a:off x="2590800" y="1582737"/>
            <a:ext cx="4051300" cy="406400"/>
            <a:chOff x="2743200" y="1447800"/>
            <a:chExt cx="4051710" cy="406400"/>
          </a:xfrm>
        </p:grpSpPr>
        <p:pic>
          <p:nvPicPr>
            <p:cNvPr id="9" name="Picture 37" descr="C:\Documents and Settings\dtremblay\Desktop\botswana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9000" y="1447800"/>
              <a:ext cx="62271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8" descr="C:\Documents and Settings\dtremblay\Desktop\Trinidad &amp; Tobago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114800" y="1447800"/>
              <a:ext cx="62271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9" descr="C:\Documents and Settings\dtremblay\Desktop\Lesotho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00600" y="1447800"/>
              <a:ext cx="62271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0" descr="C:\Documents and Settings\dtremblay\Desktop\Zambia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172200" y="1447800"/>
              <a:ext cx="62271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1" descr="C:\Documents and Settings\dtremblay\Desktop\Seychelles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486400" y="1447800"/>
              <a:ext cx="62271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2" descr="C:\Documents and Settings\dtremblay\Desktop\namibia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743200" y="1447800"/>
              <a:ext cx="622710" cy="40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25"/>
          <p:cNvGrpSpPr>
            <a:grpSpLocks/>
          </p:cNvGrpSpPr>
          <p:nvPr/>
        </p:nvGrpSpPr>
        <p:grpSpPr bwMode="auto">
          <a:xfrm>
            <a:off x="228600" y="4953000"/>
            <a:ext cx="8688388" cy="1143000"/>
            <a:chOff x="228600" y="5334000"/>
            <a:chExt cx="8688388" cy="1143000"/>
          </a:xfrm>
        </p:grpSpPr>
        <p:sp>
          <p:nvSpPr>
            <p:cNvPr id="16" name="Rounded Rectangle 26"/>
            <p:cNvSpPr>
              <a:spLocks noChangeArrowheads="1"/>
            </p:cNvSpPr>
            <p:nvPr/>
          </p:nvSpPr>
          <p:spPr bwMode="auto">
            <a:xfrm>
              <a:off x="2438400" y="5334000"/>
              <a:ext cx="2058988" cy="1143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tx2"/>
              </a:solidFill>
              <a:round/>
              <a:headEnd/>
              <a:tailEnd/>
            </a:ln>
          </p:spPr>
          <p:txBody>
            <a:bodyPr lIns="91449" tIns="45725" rIns="91449" bIns="45725" anchor="ctr"/>
            <a:lstStyle/>
            <a:p>
              <a:pPr algn="ctr"/>
              <a:r>
                <a:rPr lang="en-US" sz="2400">
                  <a:solidFill>
                    <a:srgbClr val="002060"/>
                  </a:solidFill>
                  <a:latin typeface="HelveticaNeueLT Pro 45 Lt"/>
                </a:rPr>
                <a:t>Schools</a:t>
              </a:r>
            </a:p>
          </p:txBody>
        </p:sp>
        <p:sp>
          <p:nvSpPr>
            <p:cNvPr id="17" name="Rounded Rectangle 26"/>
            <p:cNvSpPr>
              <a:spLocks noChangeArrowheads="1"/>
            </p:cNvSpPr>
            <p:nvPr/>
          </p:nvSpPr>
          <p:spPr bwMode="auto">
            <a:xfrm>
              <a:off x="4648200" y="5334000"/>
              <a:ext cx="2058988" cy="1143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tx2"/>
              </a:solidFill>
              <a:round/>
              <a:headEnd/>
              <a:tailEnd/>
            </a:ln>
          </p:spPr>
          <p:txBody>
            <a:bodyPr lIns="91449" tIns="45725" rIns="91449" bIns="45725" anchor="ctr"/>
            <a:lstStyle/>
            <a:p>
              <a:pPr algn="ctr"/>
              <a:r>
                <a:rPr lang="en-US" sz="2400">
                  <a:solidFill>
                    <a:srgbClr val="002060"/>
                  </a:solidFill>
                  <a:latin typeface="HelveticaNeueLT Pro 45 Lt"/>
                </a:rPr>
                <a:t>Teachers</a:t>
              </a:r>
            </a:p>
          </p:txBody>
        </p:sp>
        <p:sp>
          <p:nvSpPr>
            <p:cNvPr id="18" name="Rounded Rectangle 26"/>
            <p:cNvSpPr>
              <a:spLocks noChangeArrowheads="1"/>
            </p:cNvSpPr>
            <p:nvPr/>
          </p:nvSpPr>
          <p:spPr bwMode="auto">
            <a:xfrm>
              <a:off x="6858000" y="5334000"/>
              <a:ext cx="2058988" cy="1143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tx2"/>
              </a:solidFill>
              <a:round/>
              <a:headEnd/>
              <a:tailEnd/>
            </a:ln>
          </p:spPr>
          <p:txBody>
            <a:bodyPr lIns="91449" tIns="45725" rIns="91449" bIns="45725" anchor="ctr"/>
            <a:lstStyle/>
            <a:p>
              <a:pPr algn="ctr"/>
              <a:r>
                <a:rPr lang="en-US" sz="2400">
                  <a:solidFill>
                    <a:srgbClr val="002060"/>
                  </a:solidFill>
                  <a:latin typeface="HelveticaNeueLT Pro 45 Lt"/>
                </a:rPr>
                <a:t>Consultants</a:t>
              </a:r>
            </a:p>
          </p:txBody>
        </p:sp>
        <p:sp>
          <p:nvSpPr>
            <p:cNvPr id="19" name="Rounded Rectangle 23"/>
            <p:cNvSpPr>
              <a:spLocks noChangeArrowheads="1"/>
            </p:cNvSpPr>
            <p:nvPr/>
          </p:nvSpPr>
          <p:spPr bwMode="auto">
            <a:xfrm>
              <a:off x="228600" y="5334000"/>
              <a:ext cx="2058988" cy="11430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 algn="ctr">
              <a:solidFill>
                <a:schemeClr val="tx2"/>
              </a:solidFill>
              <a:round/>
              <a:headEnd/>
              <a:tailEnd/>
            </a:ln>
          </p:spPr>
          <p:txBody>
            <a:bodyPr lIns="91449" tIns="45725" rIns="91449" bIns="45725" anchor="ctr"/>
            <a:lstStyle/>
            <a:p>
              <a:pPr algn="ctr"/>
              <a:r>
                <a:rPr lang="en-US" sz="2400">
                  <a:solidFill>
                    <a:srgbClr val="002060"/>
                  </a:solidFill>
                  <a:latin typeface="HelveticaNeueLT Pro 45 Lt"/>
                </a:rPr>
                <a:t>Ministries </a:t>
              </a:r>
              <a:br>
                <a:rPr lang="en-US" sz="2400">
                  <a:solidFill>
                    <a:srgbClr val="002060"/>
                  </a:solidFill>
                  <a:latin typeface="HelveticaNeueLT Pro 45 Lt"/>
                </a:rPr>
              </a:br>
              <a:r>
                <a:rPr lang="en-US" sz="2400">
                  <a:solidFill>
                    <a:srgbClr val="002060"/>
                  </a:solidFill>
                  <a:latin typeface="HelveticaNeueLT Pro 45 Lt"/>
                </a:rPr>
                <a:t>of Education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71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39762"/>
            <a:ext cx="8229600" cy="1265238"/>
          </a:xfrm>
        </p:spPr>
        <p:txBody>
          <a:bodyPr/>
          <a:lstStyle/>
          <a:p>
            <a:pPr algn="l"/>
            <a:r>
              <a:rPr lang="en-US" sz="4800" dirty="0"/>
              <a:t>ORELT in Kenya</a:t>
            </a:r>
            <a:endParaRPr lang="en-GB" sz="4800" dirty="0"/>
          </a:p>
        </p:txBody>
      </p:sp>
      <p:pic>
        <p:nvPicPr>
          <p:cNvPr id="6" name="Picture 5" descr="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930" y="555872"/>
            <a:ext cx="1448957" cy="192443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6" descr="Description: D:\COL\Cover Page\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287" y="79742"/>
            <a:ext cx="1448957" cy="1972288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26" name="Picture 2" descr="C:\Users\jaguti\Documents\Kenya\DCM_863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6" t="7217" b="13742"/>
          <a:stretch/>
        </p:blipFill>
        <p:spPr bwMode="auto">
          <a:xfrm>
            <a:off x="0" y="2983158"/>
            <a:ext cx="7270264" cy="388323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7515EA-4176-41A9-971C-AEA294980047}"/>
              </a:ext>
            </a:extLst>
          </p:cNvPr>
          <p:cNvSpPr txBox="1"/>
          <p:nvPr/>
        </p:nvSpPr>
        <p:spPr>
          <a:xfrm>
            <a:off x="7375821" y="4386361"/>
            <a:ext cx="1699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90088"/>
                </a:solidFill>
              </a:rPr>
              <a:t>orelt.col.org</a:t>
            </a:r>
          </a:p>
        </p:txBody>
      </p:sp>
      <p:pic>
        <p:nvPicPr>
          <p:cNvPr id="5" name="Picture 4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1586" y="1266842"/>
            <a:ext cx="1448957" cy="201046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4" name="Picture 3" descr="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0508" y="1748819"/>
            <a:ext cx="1448957" cy="2038271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8060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6DE87-7BF5-4EEA-8B03-52EE5008D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92" y="0"/>
            <a:ext cx="7886700" cy="1124755"/>
          </a:xfrm>
        </p:spPr>
        <p:txBody>
          <a:bodyPr/>
          <a:lstStyle/>
          <a:p>
            <a:r>
              <a:rPr lang="en-US" dirty="0"/>
              <a:t>Online Course on OER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E9BECB-E510-45F3-B272-7720758378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57" y="927279"/>
            <a:ext cx="7746369" cy="509482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3EDA2C6-75A2-4E17-B6CD-EF4F730195E9}"/>
              </a:ext>
            </a:extLst>
          </p:cNvPr>
          <p:cNvSpPr txBox="1"/>
          <p:nvPr/>
        </p:nvSpPr>
        <p:spPr>
          <a:xfrm>
            <a:off x="2419996" y="6061656"/>
            <a:ext cx="4305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http://tell.colvee.org/course/view.php?id=3</a:t>
            </a:r>
          </a:p>
        </p:txBody>
      </p:sp>
    </p:spTree>
    <p:extLst>
      <p:ext uri="{BB962C8B-B14F-4D97-AF65-F5344CB8AC3E}">
        <p14:creationId xmlns:p14="http://schemas.microsoft.com/office/powerpoint/2010/main" val="31348715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021" y="258762"/>
            <a:ext cx="8229600" cy="1265238"/>
          </a:xfrm>
        </p:spPr>
        <p:txBody>
          <a:bodyPr/>
          <a:lstStyle/>
          <a:p>
            <a:r>
              <a:rPr lang="en-US" dirty="0"/>
              <a:t>Quality Guidelines for Open Educational Resources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82600" y="1722437"/>
            <a:ext cx="4622800" cy="4525963"/>
          </a:xfrm>
        </p:spPr>
        <p:txBody>
          <a:bodyPr/>
          <a:lstStyle/>
          <a:p>
            <a:r>
              <a:rPr lang="en-IN" sz="3600" b="1" dirty="0"/>
              <a:t>T</a:t>
            </a:r>
            <a:r>
              <a:rPr lang="en-IN" dirty="0"/>
              <a:t>eaching and learning processes</a:t>
            </a:r>
          </a:p>
          <a:p>
            <a:r>
              <a:rPr lang="en-IN" sz="3600" b="1" dirty="0"/>
              <a:t>I</a:t>
            </a:r>
            <a:r>
              <a:rPr lang="en-IN" dirty="0"/>
              <a:t>nformation and material contents</a:t>
            </a:r>
          </a:p>
          <a:p>
            <a:r>
              <a:rPr lang="en-IN" sz="3600" b="1" dirty="0"/>
              <a:t>P</a:t>
            </a:r>
            <a:r>
              <a:rPr lang="en-IN" dirty="0"/>
              <a:t>resentation, products and formats</a:t>
            </a:r>
          </a:p>
          <a:p>
            <a:r>
              <a:rPr lang="en-IN" sz="3600" b="1" dirty="0"/>
              <a:t>S</a:t>
            </a:r>
            <a:r>
              <a:rPr lang="en-IN" dirty="0"/>
              <a:t>ystem, technical and technology</a:t>
            </a:r>
          </a:p>
        </p:txBody>
      </p:sp>
      <p:sp>
        <p:nvSpPr>
          <p:cNvPr id="6" name="Rectangle 5"/>
          <p:cNvSpPr/>
          <p:nvPr/>
        </p:nvSpPr>
        <p:spPr>
          <a:xfrm>
            <a:off x="4636395" y="5917840"/>
            <a:ext cx="39409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solidFill>
                  <a:srgbClr val="290088"/>
                </a:solidFill>
              </a:rPr>
              <a:t>http://oasis.col.org/handle/11599/562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9B162C-109E-4D56-B527-AB7E1E840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488" y="1596979"/>
            <a:ext cx="2736092" cy="4247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893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Fifteen Years of OER</a:t>
            </a:r>
          </a:p>
          <a:p>
            <a:r>
              <a:rPr lang="en-US" sz="3600" dirty="0"/>
              <a:t>COL Contributions</a:t>
            </a:r>
          </a:p>
          <a:p>
            <a:r>
              <a:rPr lang="en-US" sz="3600" dirty="0"/>
              <a:t>Regional Consultations</a:t>
            </a:r>
          </a:p>
          <a:p>
            <a:r>
              <a:rPr lang="en-US" sz="3600" dirty="0"/>
              <a:t>Global Surveys</a:t>
            </a:r>
          </a:p>
          <a:p>
            <a:r>
              <a:rPr lang="en-US" sz="3600" dirty="0"/>
              <a:t>Towards Inclusive and Equitable  Quality Education</a:t>
            </a:r>
          </a:p>
        </p:txBody>
      </p:sp>
    </p:spTree>
    <p:extLst>
      <p:ext uri="{BB962C8B-B14F-4D97-AF65-F5344CB8AC3E}">
        <p14:creationId xmlns:p14="http://schemas.microsoft.com/office/powerpoint/2010/main" val="2799891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34917B8-7CEB-4015-BB13-EA2158E68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Directory of Open Educational Resource (DOER)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330954" cy="4351338"/>
          </a:xfrm>
        </p:spPr>
        <p:txBody>
          <a:bodyPr/>
          <a:lstStyle/>
          <a:p>
            <a:r>
              <a:rPr lang="en-US" dirty="0"/>
              <a:t>Open Educational Resources directory service</a:t>
            </a:r>
          </a:p>
          <a:p>
            <a:r>
              <a:rPr lang="en-US" dirty="0"/>
              <a:t>Only full courses catalogued</a:t>
            </a:r>
          </a:p>
          <a:p>
            <a:r>
              <a:rPr lang="en-US" dirty="0"/>
              <a:t>A service provided by COL </a:t>
            </a:r>
          </a:p>
          <a:p>
            <a:r>
              <a:rPr lang="en-US" dirty="0"/>
              <a:t>About 6000 resources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90E18B-6684-4AE2-A738-EA8D6BDE5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0584" y="1912689"/>
            <a:ext cx="4951759" cy="33026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8FB3E7-D782-4D38-B293-18124733F769}"/>
              </a:ext>
            </a:extLst>
          </p:cNvPr>
          <p:cNvSpPr txBox="1"/>
          <p:nvPr/>
        </p:nvSpPr>
        <p:spPr>
          <a:xfrm>
            <a:off x="6019202" y="5353270"/>
            <a:ext cx="129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90088"/>
                </a:solidFill>
              </a:rPr>
              <a:t>doer.col.org</a:t>
            </a:r>
          </a:p>
        </p:txBody>
      </p:sp>
    </p:spTree>
    <p:extLst>
      <p:ext uri="{BB962C8B-B14F-4D97-AF65-F5344CB8AC3E}">
        <p14:creationId xmlns:p14="http://schemas.microsoft.com/office/powerpoint/2010/main" val="97210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0977A9-B7F5-4C05-9CB0-44535DE77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/>
              <a:t>Publications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77F040-4E9A-450F-B337-2A37BCD74A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091" y="2351029"/>
            <a:ext cx="1734526" cy="22467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1E81BB-3FAF-4E1F-A0CD-88F379661D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734" y="2351030"/>
            <a:ext cx="1517548" cy="22467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738D05-6819-4230-B717-14043C5805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181" y="2351029"/>
            <a:ext cx="1543988" cy="22467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3CE89F-558C-4512-BEF2-C56C0C061E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045" y="2351030"/>
            <a:ext cx="1586482" cy="2246733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03D62A7-5701-4435-9DA1-B48E94768BB5}"/>
              </a:ext>
            </a:extLst>
          </p:cNvPr>
          <p:cNvSpPr txBox="1"/>
          <p:nvPr/>
        </p:nvSpPr>
        <p:spPr>
          <a:xfrm>
            <a:off x="3523226" y="4771541"/>
            <a:ext cx="22499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290088"/>
                </a:solidFill>
              </a:rPr>
              <a:t>oasis.col.org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413E11-D4CD-4E61-B792-43196DA6947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1847" y="2351029"/>
            <a:ext cx="1730777" cy="224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5532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Regional</a:t>
            </a:r>
            <a:br>
              <a:rPr lang="en-US" dirty="0"/>
            </a:br>
            <a:r>
              <a:rPr lang="en-US" dirty="0"/>
              <a:t>Consultations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949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17" t="29367" r="9318" b="30640"/>
          <a:stretch/>
        </p:blipFill>
        <p:spPr>
          <a:xfrm>
            <a:off x="0" y="737338"/>
            <a:ext cx="7983794" cy="598784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-1"/>
            <a:ext cx="9144000" cy="997789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0" y="-86767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ASIA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2" descr="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341" y="4886748"/>
            <a:ext cx="1384187" cy="80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6015294" y="2035222"/>
            <a:ext cx="3937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900" dirty="0">
                <a:solidFill>
                  <a:srgbClr val="D71E4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00351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Highlights: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69573"/>
            <a:ext cx="8364348" cy="3807389"/>
          </a:xfrm>
        </p:spPr>
        <p:txBody>
          <a:bodyPr>
            <a:normAutofit/>
          </a:bodyPr>
          <a:lstStyle/>
          <a:p>
            <a:r>
              <a:rPr lang="en-CA" sz="3200" dirty="0"/>
              <a:t>Free supply of textbooks at school level (Bangladesh)</a:t>
            </a:r>
          </a:p>
          <a:p>
            <a:r>
              <a:rPr lang="en-CA" sz="3200" dirty="0"/>
              <a:t>NME-ICT follows CC BY-SA licence (India)</a:t>
            </a:r>
          </a:p>
          <a:p>
            <a:r>
              <a:rPr lang="en-CA" sz="3200" dirty="0"/>
              <a:t>Commitment to </a:t>
            </a:r>
            <a:r>
              <a:rPr lang="en-CA" sz="3200" dirty="0" err="1"/>
              <a:t>OpenCourseWare</a:t>
            </a:r>
            <a:r>
              <a:rPr lang="en-CA" sz="3200" dirty="0"/>
              <a:t> in eLearning policy (Malaysia)</a:t>
            </a:r>
          </a:p>
          <a:p>
            <a:r>
              <a:rPr lang="en-CA" sz="3200" dirty="0"/>
              <a:t>OER repositories in India, Indonesia, Malaysia, Pakistan, Philippines, Vietnam.</a:t>
            </a:r>
          </a:p>
        </p:txBody>
      </p:sp>
      <p:sp>
        <p:nvSpPr>
          <p:cNvPr id="4" name="Rectangle 3"/>
          <p:cNvSpPr/>
          <p:nvPr/>
        </p:nvSpPr>
        <p:spPr>
          <a:xfrm>
            <a:off x="3018504" y="1464073"/>
            <a:ext cx="809918" cy="377372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2F2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DF61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2F2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550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Priorities: Asia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41755"/>
            <a:ext cx="8280458" cy="3935208"/>
          </a:xfrm>
        </p:spPr>
        <p:txBody>
          <a:bodyPr>
            <a:normAutofit/>
          </a:bodyPr>
          <a:lstStyle/>
          <a:p>
            <a:r>
              <a:rPr lang="en-CA" sz="3200" dirty="0"/>
              <a:t>Need for improved connectivity </a:t>
            </a:r>
          </a:p>
          <a:p>
            <a:r>
              <a:rPr lang="en-CA" sz="3200" dirty="0"/>
              <a:t>More attention to content for people with disabilities</a:t>
            </a:r>
          </a:p>
          <a:p>
            <a:r>
              <a:rPr lang="en-CA" sz="3200" dirty="0"/>
              <a:t>Increased awareness and capacity to use/ develop OER</a:t>
            </a:r>
          </a:p>
          <a:p>
            <a:r>
              <a:rPr lang="en-CA" sz="3200" dirty="0"/>
              <a:t>Need for OER in local languages</a:t>
            </a:r>
          </a:p>
          <a:p>
            <a:r>
              <a:rPr lang="en-CA" sz="3200" dirty="0"/>
              <a:t>National policies to guide OER</a:t>
            </a:r>
          </a:p>
        </p:txBody>
      </p:sp>
      <p:sp>
        <p:nvSpPr>
          <p:cNvPr id="5" name="Rectangle 4"/>
          <p:cNvSpPr/>
          <p:nvPr/>
        </p:nvSpPr>
        <p:spPr>
          <a:xfrm>
            <a:off x="3106994" y="1464073"/>
            <a:ext cx="721428" cy="377372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2F2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DF61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2F2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D71E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9038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30" t="1926" r="13909" b="50752"/>
          <a:stretch/>
        </p:blipFill>
        <p:spPr>
          <a:xfrm>
            <a:off x="-9939" y="847591"/>
            <a:ext cx="9153939" cy="601040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9940" y="923329"/>
            <a:ext cx="3362740" cy="1337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1" y="-1"/>
            <a:ext cx="9144000" cy="1008048"/>
          </a:xfrm>
          <a:prstGeom prst="rect">
            <a:avLst/>
          </a:prstGeom>
          <a:solidFill>
            <a:srgbClr val="6E5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-9938" y="-76935"/>
            <a:ext cx="91539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EUROPE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041298" y="427803"/>
            <a:ext cx="3937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900" dirty="0">
                <a:solidFill>
                  <a:srgbClr val="A6925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24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4" t="23996" r="7570" b="23277"/>
          <a:stretch/>
        </p:blipFill>
        <p:spPr>
          <a:xfrm>
            <a:off x="467260" y="1234708"/>
            <a:ext cx="1923694" cy="799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333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Europe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12257"/>
            <a:ext cx="7886700" cy="3964705"/>
          </a:xfrm>
        </p:spPr>
        <p:txBody>
          <a:bodyPr>
            <a:normAutofit/>
          </a:bodyPr>
          <a:lstStyle/>
          <a:p>
            <a:r>
              <a:rPr lang="en-US" sz="3200" dirty="0"/>
              <a:t>Mostly led by institutions in project mode</a:t>
            </a:r>
          </a:p>
          <a:p>
            <a:r>
              <a:rPr lang="en-US" sz="3200" dirty="0"/>
              <a:t>Advanced technologies for multi-lingual searches possible</a:t>
            </a:r>
          </a:p>
          <a:p>
            <a:r>
              <a:rPr lang="en-US" sz="3200" dirty="0"/>
              <a:t>OER as part of a wider open ecosystem</a:t>
            </a:r>
          </a:p>
          <a:p>
            <a:r>
              <a:rPr lang="en-US" sz="3200" dirty="0"/>
              <a:t>Many initiatives but fragmented</a:t>
            </a:r>
          </a:p>
        </p:txBody>
      </p:sp>
      <p:sp>
        <p:nvSpPr>
          <p:cNvPr id="4" name="Rectangle 3"/>
          <p:cNvSpPr/>
          <p:nvPr/>
        </p:nvSpPr>
        <p:spPr>
          <a:xfrm>
            <a:off x="3018504" y="1464073"/>
            <a:ext cx="809918" cy="377372"/>
          </a:xfrm>
          <a:prstGeom prst="rect">
            <a:avLst/>
          </a:prstGeom>
          <a:solidFill>
            <a:srgbClr val="4A3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6E5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A69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A69259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4A3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6E5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2703871" y="1460793"/>
            <a:ext cx="195403" cy="377372"/>
          </a:xfrm>
          <a:prstGeom prst="rect">
            <a:avLst/>
          </a:prstGeom>
          <a:solidFill>
            <a:srgbClr val="A69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89983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Priorities: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00747"/>
            <a:ext cx="7886700" cy="3876215"/>
          </a:xfrm>
        </p:spPr>
        <p:txBody>
          <a:bodyPr>
            <a:normAutofit/>
          </a:bodyPr>
          <a:lstStyle/>
          <a:p>
            <a:r>
              <a:rPr lang="en-US" sz="3200" dirty="0"/>
              <a:t>Need for political will and national level policies</a:t>
            </a:r>
          </a:p>
          <a:p>
            <a:r>
              <a:rPr lang="en-US" sz="3200" dirty="0"/>
              <a:t>Teachers critical in mainstreaming OER</a:t>
            </a:r>
          </a:p>
          <a:p>
            <a:r>
              <a:rPr lang="en-US" sz="3200" dirty="0"/>
              <a:t>Need for business models</a:t>
            </a:r>
          </a:p>
          <a:p>
            <a:r>
              <a:rPr lang="en-US" sz="3200" dirty="0"/>
              <a:t>Institutions must invest in QA and evidence</a:t>
            </a:r>
          </a:p>
          <a:p>
            <a:r>
              <a:rPr lang="en-US" sz="3200" dirty="0"/>
              <a:t>Move towards open education practices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165986" y="1464073"/>
            <a:ext cx="662435" cy="377372"/>
          </a:xfrm>
          <a:prstGeom prst="rect">
            <a:avLst/>
          </a:prstGeom>
          <a:solidFill>
            <a:srgbClr val="4A3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6E5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A69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A69259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4A32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6E5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2794988" y="1464073"/>
            <a:ext cx="195403" cy="377372"/>
          </a:xfrm>
          <a:prstGeom prst="rect">
            <a:avLst/>
          </a:prstGeom>
          <a:solidFill>
            <a:srgbClr val="A692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695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86" t="37063" r="34828" b="34320"/>
          <a:stretch/>
        </p:blipFill>
        <p:spPr>
          <a:xfrm>
            <a:off x="0" y="273541"/>
            <a:ext cx="9144000" cy="658445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-1"/>
            <a:ext cx="9144000" cy="1002891"/>
          </a:xfrm>
          <a:prstGeom prst="rect">
            <a:avLst/>
          </a:prstGeom>
          <a:solidFill>
            <a:srgbClr val="973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1" y="-39329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MIDDLE EAST &amp; NORTH AFRICA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2" descr="Pictur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8" b="14062"/>
          <a:stretch/>
        </p:blipFill>
        <p:spPr bwMode="auto">
          <a:xfrm>
            <a:off x="-1" y="5688835"/>
            <a:ext cx="2015613" cy="1169165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7" name="Rectangle 6"/>
          <p:cNvSpPr/>
          <p:nvPr/>
        </p:nvSpPr>
        <p:spPr>
          <a:xfrm>
            <a:off x="1452523" y="3263474"/>
            <a:ext cx="3937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900" dirty="0">
                <a:solidFill>
                  <a:srgbClr val="9737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3883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Fifteen years </a:t>
            </a:r>
          </a:p>
        </p:txBody>
      </p:sp>
    </p:spTree>
    <p:extLst>
      <p:ext uri="{BB962C8B-B14F-4D97-AF65-F5344CB8AC3E}">
        <p14:creationId xmlns:p14="http://schemas.microsoft.com/office/powerpoint/2010/main" val="3180413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57" y="365126"/>
            <a:ext cx="8215085" cy="1325563"/>
          </a:xfrm>
        </p:spPr>
        <p:txBody>
          <a:bodyPr/>
          <a:lstStyle/>
          <a:p>
            <a:r>
              <a:rPr lang="en-US" dirty="0"/>
              <a:t>Highlights: Middle East &amp; North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448231"/>
            <a:ext cx="7886700" cy="3728731"/>
          </a:xfrm>
        </p:spPr>
        <p:txBody>
          <a:bodyPr>
            <a:normAutofit/>
          </a:bodyPr>
          <a:lstStyle/>
          <a:p>
            <a:r>
              <a:rPr lang="en-US" sz="3200" dirty="0"/>
              <a:t>National OER Policies: Bahrain &amp; Oman</a:t>
            </a:r>
          </a:p>
          <a:p>
            <a:r>
              <a:rPr lang="en-US" sz="3200" dirty="0"/>
              <a:t>Institutional initiatives: Open University of Sudan</a:t>
            </a:r>
          </a:p>
          <a:p>
            <a:r>
              <a:rPr lang="en-US" sz="3200" dirty="0"/>
              <a:t>National Portals: Morocco, Jordan</a:t>
            </a:r>
          </a:p>
          <a:p>
            <a:r>
              <a:rPr lang="en-US" sz="3200" dirty="0"/>
              <a:t>Emphasis on translating content into Arabic</a:t>
            </a:r>
          </a:p>
        </p:txBody>
      </p:sp>
      <p:sp>
        <p:nvSpPr>
          <p:cNvPr id="6" name="Rectangle 5"/>
          <p:cNvSpPr/>
          <p:nvPr/>
        </p:nvSpPr>
        <p:spPr>
          <a:xfrm>
            <a:off x="3018504" y="1464073"/>
            <a:ext cx="809918" cy="377372"/>
          </a:xfrm>
          <a:prstGeom prst="rect">
            <a:avLst/>
          </a:prstGeom>
          <a:solidFill>
            <a:srgbClr val="B6BF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4414684" y="1464073"/>
            <a:ext cx="1986116" cy="377372"/>
          </a:xfrm>
          <a:prstGeom prst="rect">
            <a:avLst/>
          </a:prstGeom>
          <a:solidFill>
            <a:srgbClr val="59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821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59595B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D32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B6BF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698091" y="1460793"/>
            <a:ext cx="2201184" cy="377372"/>
          </a:xfrm>
          <a:prstGeom prst="rect">
            <a:avLst/>
          </a:prstGeom>
          <a:solidFill>
            <a:srgbClr val="821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79003C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79606" y="1460793"/>
            <a:ext cx="283893" cy="377372"/>
          </a:xfrm>
          <a:prstGeom prst="rect">
            <a:avLst/>
          </a:prstGeom>
          <a:solidFill>
            <a:srgbClr val="D32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775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Priorities: Middle East &amp; North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972" y="2432807"/>
            <a:ext cx="7753377" cy="3744156"/>
          </a:xfrm>
        </p:spPr>
        <p:txBody>
          <a:bodyPr>
            <a:normAutofit/>
          </a:bodyPr>
          <a:lstStyle/>
          <a:p>
            <a:r>
              <a:rPr lang="en-US" sz="3200" dirty="0"/>
              <a:t>More awareness</a:t>
            </a:r>
          </a:p>
          <a:p>
            <a:r>
              <a:rPr lang="en-US" sz="3200" dirty="0"/>
              <a:t>Capacity-building</a:t>
            </a:r>
          </a:p>
          <a:p>
            <a:r>
              <a:rPr lang="en-US" sz="3200" dirty="0"/>
              <a:t>Policies at national and institutional levels</a:t>
            </a:r>
          </a:p>
          <a:p>
            <a:r>
              <a:rPr lang="en-US" sz="3200" dirty="0"/>
              <a:t>Regional cooperation</a:t>
            </a:r>
          </a:p>
          <a:p>
            <a:r>
              <a:rPr lang="en-US" sz="3200" dirty="0"/>
              <a:t>More original content needed in Arabic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3018504" y="1464073"/>
            <a:ext cx="809918" cy="377372"/>
          </a:xfrm>
          <a:prstGeom prst="rect">
            <a:avLst/>
          </a:prstGeom>
          <a:solidFill>
            <a:srgbClr val="B6BF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4414684" y="1464073"/>
            <a:ext cx="1986116" cy="377372"/>
          </a:xfrm>
          <a:prstGeom prst="rect">
            <a:avLst/>
          </a:prstGeom>
          <a:solidFill>
            <a:srgbClr val="5959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821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59595B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D32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B6BF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761973" y="1460793"/>
            <a:ext cx="2137302" cy="377372"/>
          </a:xfrm>
          <a:prstGeom prst="rect">
            <a:avLst/>
          </a:prstGeom>
          <a:solidFill>
            <a:srgbClr val="8210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79003C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79606" y="1460793"/>
            <a:ext cx="283893" cy="377372"/>
          </a:xfrm>
          <a:prstGeom prst="rect">
            <a:avLst/>
          </a:prstGeom>
          <a:solidFill>
            <a:srgbClr val="D326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02008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01" t="47027" r="32930" b="17350"/>
          <a:stretch/>
        </p:blipFill>
        <p:spPr>
          <a:xfrm>
            <a:off x="-2" y="92243"/>
            <a:ext cx="9144002" cy="67657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-1"/>
            <a:ext cx="9144000" cy="997789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0" y="-37604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AFRICA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2" descr="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009" y="5549719"/>
            <a:ext cx="1686333" cy="1148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6692" y="2652062"/>
            <a:ext cx="3937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900" dirty="0">
                <a:solidFill>
                  <a:srgbClr val="098428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400264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Highlights: Africa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99071"/>
            <a:ext cx="7886700" cy="3777892"/>
          </a:xfrm>
        </p:spPr>
        <p:txBody>
          <a:bodyPr>
            <a:noAutofit/>
          </a:bodyPr>
          <a:lstStyle/>
          <a:p>
            <a:r>
              <a:rPr lang="en-US" sz="3200" dirty="0"/>
              <a:t>National OER Policies: South Africa, Seychelles</a:t>
            </a:r>
          </a:p>
          <a:p>
            <a:r>
              <a:rPr lang="en-US" sz="3200" dirty="0"/>
              <a:t>Institutional initiatives: </a:t>
            </a:r>
            <a:r>
              <a:rPr lang="en-US" sz="3200" dirty="0" err="1"/>
              <a:t>eg</a:t>
            </a:r>
            <a:r>
              <a:rPr lang="en-US" sz="3200" dirty="0"/>
              <a:t>. National Open University of Nigeria, and Open University of Tanzania</a:t>
            </a:r>
          </a:p>
          <a:p>
            <a:r>
              <a:rPr lang="en-US" sz="3200" dirty="0" err="1"/>
              <a:t>Siyavula</a:t>
            </a:r>
            <a:r>
              <a:rPr lang="en-US" sz="3200" dirty="0"/>
              <a:t> model in South Africa</a:t>
            </a:r>
          </a:p>
          <a:p>
            <a:r>
              <a:rPr lang="en-US" sz="3200" dirty="0"/>
              <a:t>OER Africa supporting institutions to mainstream OER</a:t>
            </a:r>
          </a:p>
        </p:txBody>
      </p:sp>
      <p:sp>
        <p:nvSpPr>
          <p:cNvPr id="6" name="Rectangle 5"/>
          <p:cNvSpPr/>
          <p:nvPr/>
        </p:nvSpPr>
        <p:spPr>
          <a:xfrm>
            <a:off x="2861187" y="1464073"/>
            <a:ext cx="967235" cy="377372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000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FF0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000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7156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Priorities: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40528"/>
            <a:ext cx="7886700" cy="3836434"/>
          </a:xfrm>
        </p:spPr>
        <p:txBody>
          <a:bodyPr>
            <a:normAutofit/>
          </a:bodyPr>
          <a:lstStyle/>
          <a:p>
            <a:r>
              <a:rPr lang="en-US" sz="3200" dirty="0"/>
              <a:t>Improved access to Internet and electricity</a:t>
            </a:r>
          </a:p>
          <a:p>
            <a:r>
              <a:rPr lang="en-US" sz="3200" dirty="0"/>
              <a:t>Enhanced awareness and capacity to use/develop OER</a:t>
            </a:r>
          </a:p>
          <a:p>
            <a:r>
              <a:rPr lang="en-US" sz="3200" dirty="0"/>
              <a:t>Policies required at national and institutional levels</a:t>
            </a:r>
          </a:p>
          <a:p>
            <a:r>
              <a:rPr lang="en-US" sz="3200" dirty="0"/>
              <a:t>Attention to local language resources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949677" y="1464073"/>
            <a:ext cx="878745" cy="377372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000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FF0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0000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098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799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20"/>
          <a:stretch/>
        </p:blipFill>
        <p:spPr>
          <a:xfrm>
            <a:off x="1171748" y="4916"/>
            <a:ext cx="6143453" cy="805261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-1"/>
            <a:ext cx="9144000" cy="997789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0" y="1724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+mj-lt"/>
              </a:rPr>
              <a:t>LATIN AMERICA &amp; THE CARIBBEAN</a:t>
            </a:r>
            <a:endParaRPr lang="en-US" sz="48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8" name="Picture 2" descr="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1" y="5015108"/>
            <a:ext cx="1328016" cy="148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34999" y="2950306"/>
            <a:ext cx="3937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900" dirty="0">
                <a:solidFill>
                  <a:srgbClr val="FD010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5183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r>
              <a:rPr lang="en-US" dirty="0"/>
              <a:t>Highlights: Latin America &amp; the Caribbean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78" y="2213661"/>
            <a:ext cx="8515350" cy="3876215"/>
          </a:xfrm>
        </p:spPr>
        <p:txBody>
          <a:bodyPr>
            <a:noAutofit/>
          </a:bodyPr>
          <a:lstStyle/>
          <a:p>
            <a:r>
              <a:rPr lang="en-US" sz="3200" dirty="0"/>
              <a:t>Public funded educational materials openly licensed</a:t>
            </a:r>
            <a:r>
              <a:rPr lang="en-CA" sz="3200" dirty="0"/>
              <a:t> (Antigua and Barbuda)</a:t>
            </a:r>
          </a:p>
          <a:p>
            <a:r>
              <a:rPr lang="en-CA" sz="3200" dirty="0"/>
              <a:t>Institutional policy for Open Access and Open Data (Brazil and Chile)</a:t>
            </a:r>
          </a:p>
          <a:p>
            <a:r>
              <a:rPr lang="en-CA" sz="3200" dirty="0"/>
              <a:t>Commitment to OER at provincial and city level </a:t>
            </a:r>
            <a:br>
              <a:rPr lang="en-CA" sz="3200" dirty="0"/>
            </a:br>
            <a:r>
              <a:rPr lang="en-CA" sz="3200" dirty="0"/>
              <a:t>(Sao Paulo)</a:t>
            </a:r>
          </a:p>
          <a:p>
            <a:r>
              <a:rPr lang="en-US" sz="3200" dirty="0"/>
              <a:t>A general awareness and a willingness to pursue OER (Grenada, Guatemala, Honduras, Mexico)</a:t>
            </a:r>
          </a:p>
          <a:p>
            <a:endParaRPr lang="en-CA" sz="3200" dirty="0"/>
          </a:p>
        </p:txBody>
      </p:sp>
      <p:sp>
        <p:nvSpPr>
          <p:cNvPr id="4" name="Rectangle 3"/>
          <p:cNvSpPr/>
          <p:nvPr/>
        </p:nvSpPr>
        <p:spPr>
          <a:xfrm>
            <a:off x="2967186" y="1464073"/>
            <a:ext cx="861236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0" y="1464073"/>
            <a:ext cx="1147602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1303389" y="1464073"/>
            <a:ext cx="628650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2087826" y="1464073"/>
            <a:ext cx="283893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2527506" y="1464073"/>
            <a:ext cx="283893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104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/>
          <a:lstStyle/>
          <a:p>
            <a:r>
              <a:rPr lang="en-US" dirty="0"/>
              <a:t>Priorities: Latin America &amp; the Caribbean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12257"/>
            <a:ext cx="7252607" cy="3964705"/>
          </a:xfrm>
        </p:spPr>
        <p:txBody>
          <a:bodyPr>
            <a:normAutofit/>
          </a:bodyPr>
          <a:lstStyle/>
          <a:p>
            <a:r>
              <a:rPr lang="en-CA" sz="3200" dirty="0"/>
              <a:t>Need for OER in national languages</a:t>
            </a:r>
          </a:p>
          <a:p>
            <a:r>
              <a:rPr lang="en-CA" sz="3200" dirty="0"/>
              <a:t>Better connectivity </a:t>
            </a:r>
          </a:p>
          <a:p>
            <a:r>
              <a:rPr lang="en-CA" sz="3200" dirty="0"/>
              <a:t>Accessible content required for people with disabilities</a:t>
            </a:r>
          </a:p>
          <a:p>
            <a:r>
              <a:rPr lang="en-CA" sz="3200" dirty="0"/>
              <a:t>Increased capacity to use and contribute to OER</a:t>
            </a:r>
          </a:p>
          <a:p>
            <a:r>
              <a:rPr lang="en-CA" sz="3200" dirty="0"/>
              <a:t>National policies needed to guide OER</a:t>
            </a:r>
          </a:p>
        </p:txBody>
      </p:sp>
      <p:sp>
        <p:nvSpPr>
          <p:cNvPr id="4" name="Rectangle 3"/>
          <p:cNvSpPr/>
          <p:nvPr/>
        </p:nvSpPr>
        <p:spPr>
          <a:xfrm>
            <a:off x="2967186" y="1464073"/>
            <a:ext cx="861236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>
            <a:off x="0" y="1464073"/>
            <a:ext cx="1147602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1303389" y="1464073"/>
            <a:ext cx="628650" cy="377372"/>
          </a:xfrm>
          <a:prstGeom prst="rect">
            <a:avLst/>
          </a:prstGeom>
          <a:solidFill>
            <a:srgbClr val="FD0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2087826" y="1464073"/>
            <a:ext cx="283893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2527506" y="1464073"/>
            <a:ext cx="283893" cy="3773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511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1535" y="0"/>
            <a:ext cx="9261367" cy="757333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" y="-1"/>
            <a:ext cx="9144000" cy="997789"/>
          </a:xfrm>
          <a:prstGeom prst="rect">
            <a:avLst/>
          </a:prstGeom>
          <a:solidFill>
            <a:srgbClr val="1E8A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1" y="1724"/>
            <a:ext cx="91439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PACIFIC</a:t>
            </a:r>
            <a:endParaRPr lang="en-US" sz="54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3730" y="5482731"/>
            <a:ext cx="2389237" cy="873824"/>
            <a:chOff x="2" y="157167"/>
            <a:chExt cx="3570512" cy="1308776"/>
          </a:xfrm>
        </p:grpSpPr>
        <p:sp>
          <p:nvSpPr>
            <p:cNvPr id="12" name="Rectangle 11"/>
            <p:cNvSpPr/>
            <p:nvPr/>
          </p:nvSpPr>
          <p:spPr>
            <a:xfrm>
              <a:off x="2" y="157167"/>
              <a:ext cx="3570512" cy="1308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1460" y="579325"/>
              <a:ext cx="3107596" cy="522516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7339622" y="3029608"/>
            <a:ext cx="393700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9900" dirty="0">
                <a:solidFill>
                  <a:srgbClr val="1E8A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Georgia" panose="02040502050405020303" pitchFamily="18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383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Highlights: Pacific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89239"/>
            <a:ext cx="7886700" cy="3787724"/>
          </a:xfrm>
        </p:spPr>
        <p:txBody>
          <a:bodyPr>
            <a:normAutofit/>
          </a:bodyPr>
          <a:lstStyle/>
          <a:p>
            <a:r>
              <a:rPr lang="en-CA" sz="3200" dirty="0"/>
              <a:t>National Policy in Australia, New Zealand, Fiji</a:t>
            </a:r>
          </a:p>
          <a:p>
            <a:r>
              <a:rPr lang="en-CA" sz="3200" dirty="0"/>
              <a:t>Need to reduce spending on textbooks and copyright clearance</a:t>
            </a:r>
          </a:p>
          <a:p>
            <a:r>
              <a:rPr lang="en-CA" sz="3200" dirty="0"/>
              <a:t>OER being used in Kiribati, Samoa, Solomon Islands, Vanuatu</a:t>
            </a:r>
          </a:p>
          <a:p>
            <a:r>
              <a:rPr lang="en-US" sz="3200" dirty="0" err="1"/>
              <a:t>OERu</a:t>
            </a:r>
            <a:endParaRPr lang="en-CA" sz="3200" dirty="0"/>
          </a:p>
          <a:p>
            <a:endParaRPr lang="en-CA" sz="3200" dirty="0"/>
          </a:p>
        </p:txBody>
      </p:sp>
      <p:sp>
        <p:nvSpPr>
          <p:cNvPr id="4" name="Rectangle 3"/>
          <p:cNvSpPr/>
          <p:nvPr/>
        </p:nvSpPr>
        <p:spPr>
          <a:xfrm>
            <a:off x="2792361" y="1464073"/>
            <a:ext cx="1036061" cy="37737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0B8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98C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173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0B8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178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ontenoyBuild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0"/>
            <a:ext cx="7239000" cy="5434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5105401"/>
            <a:ext cx="9144000" cy="1752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CA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81000" y="5105400"/>
            <a:ext cx="8583613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solidFill>
                  <a:schemeClr val="tx2">
                    <a:lumMod val="50000"/>
                  </a:schemeClr>
                </a:solidFill>
              </a:rPr>
              <a:t>UNESCO HQ Paris</a:t>
            </a:r>
          </a:p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2002 Forum on the Impact of Open CourseWare </a:t>
            </a:r>
            <a:br>
              <a:rPr lang="en-US" sz="28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800" dirty="0">
                <a:solidFill>
                  <a:schemeClr val="tx2">
                    <a:lumMod val="50000"/>
                  </a:schemeClr>
                </a:solidFill>
              </a:rPr>
              <a:t>for Higher Education in Developing Countries</a:t>
            </a:r>
            <a:endParaRPr lang="en-CA" sz="28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13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Priorities: Pacific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07771"/>
            <a:ext cx="7886700" cy="3869191"/>
          </a:xfrm>
        </p:spPr>
        <p:txBody>
          <a:bodyPr>
            <a:normAutofit/>
          </a:bodyPr>
          <a:lstStyle/>
          <a:p>
            <a:r>
              <a:rPr lang="en-CA" sz="3200" dirty="0"/>
              <a:t>OER policy to align to Regional Pacific Education Strategy </a:t>
            </a:r>
          </a:p>
          <a:p>
            <a:r>
              <a:rPr lang="en-CA" sz="3200" dirty="0"/>
              <a:t>Emphasis on indigenous knowledge and culture</a:t>
            </a:r>
          </a:p>
          <a:p>
            <a:r>
              <a:rPr lang="en-CA" sz="3200" dirty="0"/>
              <a:t>Better infrastructure and connectivity</a:t>
            </a:r>
          </a:p>
          <a:p>
            <a:r>
              <a:rPr lang="en-CA" sz="3200" dirty="0"/>
              <a:t>OER as freedom, human rights and a people’s movement</a:t>
            </a:r>
          </a:p>
          <a:p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2871019" y="1464073"/>
            <a:ext cx="957403" cy="37737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/>
          <p:cNvSpPr/>
          <p:nvPr/>
        </p:nvSpPr>
        <p:spPr>
          <a:xfrm>
            <a:off x="3947652" y="1464073"/>
            <a:ext cx="2453148" cy="377372"/>
          </a:xfrm>
          <a:prstGeom prst="rect">
            <a:avLst/>
          </a:prstGeom>
          <a:solidFill>
            <a:srgbClr val="0B8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/>
          <p:cNvSpPr/>
          <p:nvPr/>
        </p:nvSpPr>
        <p:spPr>
          <a:xfrm>
            <a:off x="6520030" y="1464073"/>
            <a:ext cx="470705" cy="377372"/>
          </a:xfrm>
          <a:prstGeom prst="rect">
            <a:avLst/>
          </a:prstGeom>
          <a:solidFill>
            <a:srgbClr val="98CE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/>
          <p:cNvSpPr/>
          <p:nvPr/>
        </p:nvSpPr>
        <p:spPr>
          <a:xfrm>
            <a:off x="7109965" y="1464073"/>
            <a:ext cx="283893" cy="377372"/>
          </a:xfrm>
          <a:prstGeom prst="rect">
            <a:avLst/>
          </a:prstGeom>
          <a:solidFill>
            <a:srgbClr val="173D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/>
          <p:cNvSpPr/>
          <p:nvPr/>
        </p:nvSpPr>
        <p:spPr>
          <a:xfrm>
            <a:off x="7549645" y="1464073"/>
            <a:ext cx="809918" cy="377372"/>
          </a:xfrm>
          <a:prstGeom prst="rect">
            <a:avLst/>
          </a:prstGeom>
          <a:solidFill>
            <a:srgbClr val="0132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8515350" y="1464073"/>
            <a:ext cx="628650" cy="377372"/>
          </a:xfrm>
          <a:prstGeom prst="rect">
            <a:avLst/>
          </a:prstGeom>
          <a:solidFill>
            <a:srgbClr val="0B83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677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Findings of the Regional Consultations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More governments commit to support OER </a:t>
            </a:r>
          </a:p>
          <a:p>
            <a:r>
              <a:rPr lang="en-US" sz="3600" dirty="0"/>
              <a:t>Specific projects on OER are supported mainly through government funds</a:t>
            </a:r>
          </a:p>
          <a:p>
            <a:r>
              <a:rPr lang="en-US" sz="3600" dirty="0"/>
              <a:t>Still focused on OER creation rather than OER use </a:t>
            </a:r>
          </a:p>
          <a:p>
            <a:r>
              <a:rPr lang="en-US" sz="3600" dirty="0"/>
              <a:t>All regions want more collaboration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12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Surveys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8200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Two Surveys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GB" sz="3600" dirty="0"/>
              <a:t>A government survey</a:t>
            </a:r>
          </a:p>
          <a:p>
            <a:pPr lvl="2"/>
            <a:r>
              <a:rPr lang="en-GB" sz="3200" dirty="0"/>
              <a:t>sent by COL to Member States</a:t>
            </a:r>
          </a:p>
          <a:p>
            <a:pPr lvl="2"/>
            <a:r>
              <a:rPr lang="en-GB" sz="3200" dirty="0"/>
              <a:t>Sent by UNESCO to Member States in English and French</a:t>
            </a:r>
          </a:p>
          <a:p>
            <a:pPr lvl="1"/>
            <a:endParaRPr lang="en-GB" sz="3600" dirty="0"/>
          </a:p>
          <a:p>
            <a:pPr lvl="1"/>
            <a:r>
              <a:rPr lang="en-GB" sz="3600" dirty="0"/>
              <a:t>COL: stakeholder survey posted online and publicised via social media.</a:t>
            </a:r>
            <a:endParaRPr lang="en-ZA" sz="3600" dirty="0"/>
          </a:p>
        </p:txBody>
      </p:sp>
    </p:spTree>
    <p:extLst>
      <p:ext uri="{BB962C8B-B14F-4D97-AF65-F5344CB8AC3E}">
        <p14:creationId xmlns:p14="http://schemas.microsoft.com/office/powerpoint/2010/main" val="26494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Government Responses: </a:t>
            </a:r>
            <a:br>
              <a:rPr lang="en-CA" dirty="0"/>
            </a:br>
            <a:r>
              <a:rPr lang="en-CA" b="1" dirty="0"/>
              <a:t>102 countries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423162"/>
              </p:ext>
            </p:extLst>
          </p:nvPr>
        </p:nvGraphicFramePr>
        <p:xfrm>
          <a:off x="449944" y="2271146"/>
          <a:ext cx="8476342" cy="3099139"/>
        </p:xfrm>
        <a:graphic>
          <a:graphicData uri="http://schemas.openxmlformats.org/drawingml/2006/table">
            <a:tbl>
              <a:tblPr firstRow="1" firstCol="1" bandRow="1">
                <a:tableStyleId>{D27102A9-8310-4765-A935-A1911B00CA55}</a:tableStyleId>
              </a:tblPr>
              <a:tblGrid>
                <a:gridCol w="4905922">
                  <a:extLst>
                    <a:ext uri="{9D8B030D-6E8A-4147-A177-3AD203B41FA5}">
                      <a16:colId xmlns:a16="http://schemas.microsoft.com/office/drawing/2014/main" val="821957075"/>
                    </a:ext>
                  </a:extLst>
                </a:gridCol>
                <a:gridCol w="3570420">
                  <a:extLst>
                    <a:ext uri="{9D8B030D-6E8A-4147-A177-3AD203B41FA5}">
                      <a16:colId xmlns:a16="http://schemas.microsoft.com/office/drawing/2014/main" val="397819241"/>
                    </a:ext>
                  </a:extLst>
                </a:gridCol>
              </a:tblGrid>
              <a:tr h="4625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Region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Government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extLst>
                  <a:ext uri="{0D108BD9-81ED-4DB2-BD59-A6C34878D82A}">
                    <a16:rowId xmlns:a16="http://schemas.microsoft.com/office/drawing/2014/main" val="3025388688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Africa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361496471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Middle</a:t>
                      </a:r>
                      <a:r>
                        <a:rPr lang="en-GB" sz="2600" baseline="0" dirty="0">
                          <a:effectLst/>
                        </a:rPr>
                        <a:t> East and North Africa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1316592023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Asia and Pacific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28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363705319"/>
                  </a:ext>
                </a:extLst>
              </a:tr>
              <a:tr h="49342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Europe and North America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dirty="0">
                          <a:effectLst/>
                        </a:rPr>
                        <a:t>21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860469058"/>
                  </a:ext>
                </a:extLst>
              </a:tr>
              <a:tr h="6628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600" dirty="0">
                          <a:effectLst/>
                        </a:rPr>
                        <a:t>Latin America and Caribbean</a:t>
                      </a:r>
                      <a:endParaRPr lang="en-ZA" sz="26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390" marR="9039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8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ZA" sz="28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474" marR="59474" marT="0" marB="0"/>
                </a:tc>
                <a:extLst>
                  <a:ext uri="{0D108BD9-81ED-4DB2-BD59-A6C34878D82A}">
                    <a16:rowId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09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Stakeholder Responses: 638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r="37961"/>
          <a:stretch/>
        </p:blipFill>
        <p:spPr>
          <a:xfrm>
            <a:off x="0" y="1861009"/>
            <a:ext cx="2054942" cy="325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8061687"/>
              </p:ext>
            </p:extLst>
          </p:nvPr>
        </p:nvGraphicFramePr>
        <p:xfrm>
          <a:off x="2285299" y="1861009"/>
          <a:ext cx="6631735" cy="3259261"/>
        </p:xfrm>
        <a:graphic>
          <a:graphicData uri="http://schemas.openxmlformats.org/drawingml/2006/table">
            <a:tbl>
              <a:tblPr firstRow="1" firstCol="1" bandRow="1">
                <a:tableStyleId>{0E3FDE45-AF77-4B5C-9715-49D594BDF05E}</a:tableStyleId>
              </a:tblPr>
              <a:tblGrid>
                <a:gridCol w="4569288">
                  <a:extLst>
                    <a:ext uri="{9D8B030D-6E8A-4147-A177-3AD203B41FA5}">
                      <a16:colId xmlns:a16="http://schemas.microsoft.com/office/drawing/2014/main" val="821957075"/>
                    </a:ext>
                  </a:extLst>
                </a:gridCol>
                <a:gridCol w="2062447">
                  <a:extLst>
                    <a:ext uri="{9D8B030D-6E8A-4147-A177-3AD203B41FA5}">
                      <a16:colId xmlns:a16="http://schemas.microsoft.com/office/drawing/2014/main" val="2105815133"/>
                    </a:ext>
                  </a:extLst>
                </a:gridCol>
              </a:tblGrid>
              <a:tr h="4169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Region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Stakeholder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5388688"/>
                  </a:ext>
                </a:extLst>
              </a:tr>
              <a:tr h="5684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Africa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144</a:t>
                      </a:r>
                      <a:endParaRPr lang="en-ZA" sz="3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7" marR="7744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496471"/>
                  </a:ext>
                </a:extLst>
              </a:tr>
              <a:tr h="5684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Middle East and North Africa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ZA" sz="3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7" marR="7744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6592023"/>
                  </a:ext>
                </a:extLst>
              </a:tr>
              <a:tr h="5684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Asia and Pacific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253</a:t>
                      </a:r>
                      <a:endParaRPr lang="en-ZA" sz="3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7" marR="7744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705319"/>
                  </a:ext>
                </a:extLst>
              </a:tr>
              <a:tr h="5684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Europe and North America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dirty="0">
                          <a:effectLst/>
                        </a:rPr>
                        <a:t>145</a:t>
                      </a:r>
                      <a:endParaRPr lang="en-ZA" sz="3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7" marR="7744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469058"/>
                  </a:ext>
                </a:extLst>
              </a:tr>
              <a:tr h="5684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2700" dirty="0">
                          <a:effectLst/>
                        </a:rPr>
                        <a:t>Latin America and Caribbean</a:t>
                      </a:r>
                      <a:endParaRPr lang="en-ZA" sz="27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4169" marR="94169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36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ZA" sz="36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7447" marR="77447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47030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998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Governments and Stakeholders:</a:t>
            </a:r>
            <a:br>
              <a:rPr lang="en-US" dirty="0"/>
            </a:br>
            <a:r>
              <a:rPr lang="en-US" b="1" dirty="0"/>
              <a:t>Commonalities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47964" y="2086883"/>
            <a:ext cx="7886700" cy="4351338"/>
          </a:xfrm>
        </p:spPr>
        <p:txBody>
          <a:bodyPr>
            <a:normAutofit/>
          </a:bodyPr>
          <a:lstStyle/>
          <a:p>
            <a:r>
              <a:rPr lang="en-ZA" sz="4000" dirty="0"/>
              <a:t>OER provides access to quality materials</a:t>
            </a:r>
          </a:p>
          <a:p>
            <a:r>
              <a:rPr lang="en-GB" sz="4000" dirty="0"/>
              <a:t>Lack of appropriate policy solutions</a:t>
            </a:r>
          </a:p>
          <a:p>
            <a:r>
              <a:rPr lang="en-GB" sz="4000" dirty="0"/>
              <a:t>Poor awareness and capacity of users</a:t>
            </a:r>
          </a:p>
          <a:p>
            <a:r>
              <a:rPr lang="en-ZA" sz="4000" dirty="0"/>
              <a:t>Changing business models</a:t>
            </a:r>
          </a:p>
        </p:txBody>
      </p:sp>
    </p:spTree>
    <p:extLst>
      <p:ext uri="{BB962C8B-B14F-4D97-AF65-F5344CB8AC3E}">
        <p14:creationId xmlns:p14="http://schemas.microsoft.com/office/powerpoint/2010/main" val="1514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138" y="77043"/>
            <a:ext cx="7886700" cy="1325563"/>
          </a:xfrm>
        </p:spPr>
        <p:txBody>
          <a:bodyPr/>
          <a:lstStyle/>
          <a:p>
            <a:r>
              <a:rPr lang="en-CA" dirty="0"/>
              <a:t>Different Focus?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8465" y="1627211"/>
            <a:ext cx="5302045" cy="3263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4400" dirty="0">
                <a:solidFill>
                  <a:srgbClr val="4A8522"/>
                </a:solidFill>
              </a:rPr>
              <a:t>Governments </a:t>
            </a:r>
          </a:p>
          <a:p>
            <a:pPr marL="0" indent="0">
              <a:buNone/>
            </a:pPr>
            <a:r>
              <a:rPr lang="en-GB" sz="3200" dirty="0"/>
              <a:t>Language &amp; cultural issues</a:t>
            </a:r>
          </a:p>
          <a:p>
            <a:pPr marL="0" indent="0">
              <a:buNone/>
            </a:pPr>
            <a:r>
              <a:rPr lang="en-GB" sz="3200" dirty="0"/>
              <a:t>Cost efficiency </a:t>
            </a:r>
          </a:p>
          <a:p>
            <a:pPr marL="0" indent="0" algn="r">
              <a:buNone/>
            </a:pPr>
            <a:br>
              <a:rPr lang="en-GB" sz="4400" dirty="0">
                <a:solidFill>
                  <a:srgbClr val="1D4999"/>
                </a:solidFill>
              </a:rPr>
            </a:br>
            <a:r>
              <a:rPr lang="en-GB" sz="4400" dirty="0">
                <a:solidFill>
                  <a:srgbClr val="1D4999"/>
                </a:solidFill>
              </a:rPr>
              <a:t>Stakeholders</a:t>
            </a:r>
          </a:p>
          <a:p>
            <a:pPr marL="0" indent="0" algn="r">
              <a:buNone/>
            </a:pPr>
            <a:r>
              <a:rPr lang="en-GB" sz="3200" dirty="0"/>
              <a:t>Saves time for teachers</a:t>
            </a:r>
          </a:p>
          <a:p>
            <a:pPr marL="0" indent="0" algn="r">
              <a:buNone/>
            </a:pPr>
            <a:r>
              <a:rPr lang="en-GB" sz="3200" dirty="0"/>
              <a:t>Enables continuous quality improvement</a:t>
            </a:r>
            <a:endParaRPr lang="en-US" sz="3200" dirty="0"/>
          </a:p>
        </p:txBody>
      </p:sp>
      <p:pic>
        <p:nvPicPr>
          <p:cNvPr id="1026" name="Picture 2" descr="Courthouse, Building, Black, Silhouette, Government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60" y="1178001"/>
            <a:ext cx="1350405" cy="1292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commons/thumb/d/db/Group_full.svg/2000px-Group_full.sv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510" y="3784468"/>
            <a:ext cx="1492045" cy="1492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172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8000" dirty="0"/>
              <a:t>Towards Inclusive and Equitable Quality Education</a:t>
            </a:r>
          </a:p>
        </p:txBody>
      </p:sp>
    </p:spTree>
    <p:extLst>
      <p:ext uri="{BB962C8B-B14F-4D97-AF65-F5344CB8AC3E}">
        <p14:creationId xmlns:p14="http://schemas.microsoft.com/office/powerpoint/2010/main" val="54302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215" y="508713"/>
            <a:ext cx="7063921" cy="132556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5400" dirty="0">
                <a:solidFill>
                  <a:srgbClr val="D29500"/>
                </a:solidFill>
                <a:latin typeface="+mj-lt"/>
              </a:rPr>
              <a:t>Global Trends </a:t>
            </a:r>
            <a:br>
              <a:rPr lang="en-US" sz="5400" dirty="0">
                <a:solidFill>
                  <a:srgbClr val="D29500"/>
                </a:solidFill>
                <a:latin typeface="+mj-lt"/>
              </a:rPr>
            </a:br>
            <a:r>
              <a:rPr lang="en-US" sz="5400" dirty="0"/>
              <a:t>Policies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07771"/>
            <a:ext cx="7886700" cy="3869191"/>
          </a:xfrm>
        </p:spPr>
        <p:txBody>
          <a:bodyPr>
            <a:noAutofit/>
          </a:bodyPr>
          <a:lstStyle/>
          <a:p>
            <a:r>
              <a:rPr lang="en-US" sz="3600" dirty="0"/>
              <a:t>Increasing support, not accompanied by policies</a:t>
            </a:r>
          </a:p>
          <a:p>
            <a:r>
              <a:rPr lang="en-US" sz="3600" dirty="0"/>
              <a:t>Despite lack of national OER policies, institutional policies have grown</a:t>
            </a:r>
          </a:p>
          <a:p>
            <a:r>
              <a:rPr lang="en-US" sz="3600" dirty="0"/>
              <a:t>Regions with extensive OER activities, not always reliant on national policy as the driving force</a:t>
            </a:r>
          </a:p>
        </p:txBody>
      </p:sp>
      <p:pic>
        <p:nvPicPr>
          <p:cNvPr id="1026" name="Picture 2" descr="https://d30y9cdsu7xlg0.cloudfront.net/png/23925-20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99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33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381000" y="218114"/>
            <a:ext cx="8229600" cy="1265238"/>
          </a:xfrm>
        </p:spPr>
        <p:txBody>
          <a:bodyPr/>
          <a:lstStyle/>
          <a:p>
            <a:r>
              <a:rPr lang="en-US" sz="3600" dirty="0">
                <a:latin typeface="+mj-lt"/>
              </a:rPr>
              <a:t>Open Educational Resources (OER)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>
          <a:xfrm>
            <a:off x="628650" y="1946245"/>
            <a:ext cx="7886700" cy="4230717"/>
          </a:xfrm>
        </p:spPr>
        <p:txBody>
          <a:bodyPr/>
          <a:lstStyle/>
          <a:p>
            <a:r>
              <a:rPr lang="en-US" sz="3600" i="1" dirty="0"/>
              <a:t>OER are </a:t>
            </a:r>
            <a:r>
              <a:rPr lang="en-US" sz="3600" b="1" i="1" dirty="0"/>
              <a:t>teaching, learning and research materials </a:t>
            </a:r>
            <a:r>
              <a:rPr lang="en-US" sz="3600" i="1" dirty="0"/>
              <a:t>in </a:t>
            </a:r>
            <a:r>
              <a:rPr lang="en-US" sz="3600" b="1" i="1" dirty="0"/>
              <a:t>any medium </a:t>
            </a:r>
            <a:r>
              <a:rPr lang="en-US" sz="3600" i="1" dirty="0"/>
              <a:t>that reside in the </a:t>
            </a:r>
            <a:r>
              <a:rPr lang="en-US" sz="3600" b="1" i="1" dirty="0"/>
              <a:t>public domain </a:t>
            </a:r>
            <a:r>
              <a:rPr lang="en-US" sz="3600" i="1" dirty="0"/>
              <a:t>or have been released under </a:t>
            </a:r>
            <a:r>
              <a:rPr lang="en-US" sz="3600" b="1" i="1" dirty="0"/>
              <a:t>an open license</a:t>
            </a:r>
            <a:r>
              <a:rPr lang="en-US" sz="3600" i="1" dirty="0"/>
              <a:t> that permits their </a:t>
            </a:r>
            <a:r>
              <a:rPr lang="en-US" sz="3600" b="1" i="1" dirty="0"/>
              <a:t>free use </a:t>
            </a:r>
            <a:r>
              <a:rPr lang="en-US" sz="3600" i="1" dirty="0"/>
              <a:t>and in some instances, </a:t>
            </a:r>
            <a:r>
              <a:rPr lang="en-US" sz="3600" b="1" i="1" dirty="0"/>
              <a:t>re-purposing </a:t>
            </a:r>
            <a:r>
              <a:rPr lang="en-US" sz="3600" i="1" dirty="0"/>
              <a:t>by others</a:t>
            </a:r>
            <a:endParaRPr lang="en-US" sz="3600" dirty="0"/>
          </a:p>
          <a:p>
            <a:pPr>
              <a:buNone/>
            </a:pPr>
            <a:r>
              <a:rPr lang="en-US" sz="2800" dirty="0"/>
              <a:t>                     Atkins, Brown &amp; Hammond, 2007</a:t>
            </a:r>
          </a:p>
          <a:p>
            <a:pPr>
              <a:buNone/>
            </a:pPr>
            <a:r>
              <a:rPr lang="en-US" sz="2800" i="1" dirty="0"/>
              <a:t>       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6241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307771"/>
            <a:ext cx="8113486" cy="3869191"/>
          </a:xfrm>
        </p:spPr>
        <p:txBody>
          <a:bodyPr>
            <a:noAutofit/>
          </a:bodyPr>
          <a:lstStyle/>
          <a:p>
            <a:r>
              <a:rPr lang="en-US" sz="3600" dirty="0"/>
              <a:t>OER repositories created in the global north more used than those from the global south </a:t>
            </a:r>
          </a:p>
          <a:p>
            <a:r>
              <a:rPr lang="en-US" sz="3600" dirty="0"/>
              <a:t>Majority of the repositories are at tertiary level</a:t>
            </a:r>
          </a:p>
          <a:p>
            <a:r>
              <a:rPr lang="en-US" sz="3600" dirty="0"/>
              <a:t>Repositories are available in diverse fields, including early childhood education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78215" y="508713"/>
            <a:ext cx="7063921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>
                <a:solidFill>
                  <a:srgbClr val="D29500"/>
                </a:solidFill>
                <a:latin typeface="+mj-lt"/>
              </a:rPr>
              <a:t>Global Trends </a:t>
            </a:r>
            <a:br>
              <a:rPr lang="en-US" sz="5400" dirty="0">
                <a:solidFill>
                  <a:srgbClr val="D29500"/>
                </a:solidFill>
                <a:latin typeface="+mj-lt"/>
              </a:rPr>
            </a:br>
            <a:r>
              <a:rPr lang="en-US" sz="5400" dirty="0"/>
              <a:t>Repositories</a:t>
            </a:r>
          </a:p>
        </p:txBody>
      </p:sp>
      <p:pic>
        <p:nvPicPr>
          <p:cNvPr id="8" name="Picture 2" descr="https://d30y9cdsu7xlg0.cloudfront.net/png/23925-20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99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51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413713"/>
            <a:ext cx="7833179" cy="3763249"/>
          </a:xfrm>
        </p:spPr>
        <p:txBody>
          <a:bodyPr>
            <a:noAutofit/>
          </a:bodyPr>
          <a:lstStyle/>
          <a:p>
            <a:r>
              <a:rPr lang="en-US" sz="3600" dirty="0"/>
              <a:t>Many governments and stakeholders not clear about OER </a:t>
            </a:r>
          </a:p>
          <a:p>
            <a:r>
              <a:rPr lang="en-US" sz="3600" dirty="0"/>
              <a:t>Increased focus on open textbooks has led to neglect of OER for lifelong learning</a:t>
            </a:r>
          </a:p>
          <a:p>
            <a:r>
              <a:rPr lang="en-US" sz="3600" dirty="0"/>
              <a:t>Governments are supporting MOOCs, which are not necessarily “open”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78215" y="508713"/>
            <a:ext cx="7063921" cy="13255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kern="1200">
                <a:solidFill>
                  <a:srgbClr val="290088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l"/>
            <a:r>
              <a:rPr lang="en-US" sz="5400" dirty="0">
                <a:solidFill>
                  <a:srgbClr val="D29500"/>
                </a:solidFill>
                <a:latin typeface="+mj-lt"/>
              </a:rPr>
              <a:t>Global Trends </a:t>
            </a:r>
            <a:br>
              <a:rPr lang="en-US" sz="5400" dirty="0">
                <a:solidFill>
                  <a:srgbClr val="D29500"/>
                </a:solidFill>
                <a:latin typeface="+mj-lt"/>
              </a:rPr>
            </a:br>
            <a:r>
              <a:rPr lang="en-US" sz="5400" dirty="0"/>
              <a:t>Awareness</a:t>
            </a:r>
          </a:p>
        </p:txBody>
      </p:sp>
      <p:pic>
        <p:nvPicPr>
          <p:cNvPr id="8" name="Picture 2" descr="https://d30y9cdsu7xlg0.cloudfront.net/png/23925-200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99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95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Greater effort needed in creating </a:t>
            </a:r>
            <a:r>
              <a:rPr lang="en-US" sz="3900" dirty="0">
                <a:solidFill>
                  <a:srgbClr val="8E2659"/>
                </a:solidFill>
              </a:rPr>
              <a:t>awareness</a:t>
            </a:r>
            <a:r>
              <a:rPr lang="en-US" dirty="0"/>
              <a:t> of the meaning, purpose and advantages of OER</a:t>
            </a:r>
          </a:p>
          <a:p>
            <a:r>
              <a:rPr lang="en-US" sz="3900" dirty="0">
                <a:solidFill>
                  <a:srgbClr val="8E2659"/>
                </a:solidFill>
              </a:rPr>
              <a:t>Capacity building</a:t>
            </a:r>
            <a:r>
              <a:rPr lang="en-US" sz="3900" dirty="0"/>
              <a:t> </a:t>
            </a:r>
            <a:r>
              <a:rPr lang="en-US" dirty="0"/>
              <a:t>for the use and integration of OER for teachers</a:t>
            </a:r>
          </a:p>
          <a:p>
            <a:r>
              <a:rPr lang="en-US" dirty="0"/>
              <a:t>Promote </a:t>
            </a:r>
            <a:r>
              <a:rPr lang="en-US" sz="3900" dirty="0">
                <a:solidFill>
                  <a:srgbClr val="8E2659"/>
                </a:solidFill>
              </a:rPr>
              <a:t>policy development </a:t>
            </a:r>
            <a:r>
              <a:rPr lang="en-US" dirty="0"/>
              <a:t>at both regional/national and institutional levels. 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69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Way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5694" y="1851752"/>
            <a:ext cx="7764820" cy="4351338"/>
          </a:xfrm>
        </p:spPr>
        <p:txBody>
          <a:bodyPr>
            <a:normAutofit/>
          </a:bodyPr>
          <a:lstStyle/>
          <a:p>
            <a:r>
              <a:rPr lang="en-US" dirty="0"/>
              <a:t>Better </a:t>
            </a:r>
            <a:r>
              <a:rPr lang="en-US" sz="3900" dirty="0">
                <a:solidFill>
                  <a:srgbClr val="8E2659"/>
                </a:solidFill>
              </a:rPr>
              <a:t>communication strategies </a:t>
            </a:r>
            <a:r>
              <a:rPr lang="en-US" dirty="0"/>
              <a:t>needed to convey the results of OER research</a:t>
            </a:r>
          </a:p>
          <a:p>
            <a:r>
              <a:rPr lang="en-US" sz="3900" dirty="0">
                <a:solidFill>
                  <a:srgbClr val="8E2659"/>
                </a:solidFill>
              </a:rPr>
              <a:t>Business models </a:t>
            </a:r>
            <a:r>
              <a:rPr lang="en-US" dirty="0"/>
              <a:t>for OER need to be explored </a:t>
            </a:r>
          </a:p>
          <a:p>
            <a:r>
              <a:rPr lang="en-US" dirty="0"/>
              <a:t>Innovations on </a:t>
            </a:r>
            <a:r>
              <a:rPr lang="en-US" sz="3900" dirty="0">
                <a:solidFill>
                  <a:srgbClr val="8E2659"/>
                </a:solidFill>
              </a:rPr>
              <a:t>bridging the digital divide </a:t>
            </a:r>
            <a:r>
              <a:rPr lang="en-US" dirty="0"/>
              <a:t>required</a:t>
            </a:r>
          </a:p>
          <a:p>
            <a:r>
              <a:rPr lang="en-US" dirty="0"/>
              <a:t>Mechanisms to </a:t>
            </a:r>
            <a:r>
              <a:rPr lang="en-US" sz="3900" dirty="0">
                <a:solidFill>
                  <a:srgbClr val="8E2659"/>
                </a:solidFill>
              </a:rPr>
              <a:t>monitor the progress </a:t>
            </a:r>
            <a:r>
              <a:rPr lang="en-US" dirty="0"/>
              <a:t>of OER needed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5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165EEC0F-AD61-4158-BB68-1A504E1EB5F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" y="857250"/>
            <a:ext cx="9143999" cy="5170714"/>
          </a:xfrm>
          <a:prstGeom prst="rect">
            <a:avLst/>
          </a:prstGeom>
        </p:spPr>
      </p:pic>
      <p:pic>
        <p:nvPicPr>
          <p:cNvPr id="1028" name="Picture 4" descr="https://www.col.org/sites/default/files/styles/image_responsive/public/field/image/PACFOLD%20launch%202.jpg?itok=f04KP1qU">
            <a:extLst>
              <a:ext uri="{FF2B5EF4-FFF2-40B4-BE49-F238E27FC236}">
                <a16:creationId xmlns:a16="http://schemas.microsoft.com/office/drawing/2014/main" id="{200C9E30-BF7F-4C5C-B00D-40F4BA498A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r="10612"/>
          <a:stretch/>
        </p:blipFill>
        <p:spPr bwMode="auto">
          <a:xfrm>
            <a:off x="7484677" y="4022472"/>
            <a:ext cx="1659323" cy="14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Isosceles Triangle 4"/>
          <p:cNvSpPr/>
          <p:nvPr/>
        </p:nvSpPr>
        <p:spPr>
          <a:xfrm>
            <a:off x="1714500" y="3543300"/>
            <a:ext cx="6286500" cy="2457451"/>
          </a:xfrm>
          <a:prstGeom prst="triangle">
            <a:avLst>
              <a:gd name="adj" fmla="val 50774"/>
            </a:avLst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26" name="Picture 2" descr="https://www.col.org/sites/default/files/styles/image_responsive/public/field/image/Tuvalu%20TVSD%20workshop.jpg?itok=vwviYo0L">
            <a:extLst>
              <a:ext uri="{FF2B5EF4-FFF2-40B4-BE49-F238E27FC236}">
                <a16:creationId xmlns:a16="http://schemas.microsoft.com/office/drawing/2014/main" id="{21621AB3-05EC-42DA-9C6D-051AE42AA1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7" r="34086" b="-475"/>
          <a:stretch/>
        </p:blipFill>
        <p:spPr bwMode="auto">
          <a:xfrm>
            <a:off x="5794404" y="4032461"/>
            <a:ext cx="1690274" cy="139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Rectangle 39">
            <a:extLst>
              <a:ext uri="{FF2B5EF4-FFF2-40B4-BE49-F238E27FC236}">
                <a16:creationId xmlns:a16="http://schemas.microsoft.com/office/drawing/2014/main" id="{0A39D384-C0C1-4E7F-91F9-4BFC5E916E13}"/>
              </a:ext>
            </a:extLst>
          </p:cNvPr>
          <p:cNvSpPr/>
          <p:nvPr/>
        </p:nvSpPr>
        <p:spPr>
          <a:xfrm>
            <a:off x="1" y="4029170"/>
            <a:ext cx="2486025" cy="1404724"/>
          </a:xfrm>
          <a:prstGeom prst="rect">
            <a:avLst/>
          </a:prstGeom>
          <a:solidFill>
            <a:srgbClr val="290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C728E5-A42A-4D46-B47F-3DFFF69B4B55}"/>
              </a:ext>
            </a:extLst>
          </p:cNvPr>
          <p:cNvSpPr txBox="1"/>
          <p:nvPr/>
        </p:nvSpPr>
        <p:spPr>
          <a:xfrm>
            <a:off x="100013" y="4106049"/>
            <a:ext cx="2257425" cy="10156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+mj-lt"/>
              </a:rPr>
              <a:t>col.org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A238AE-3E72-4FBA-92CB-3A5B9D216F10}"/>
              </a:ext>
            </a:extLst>
          </p:cNvPr>
          <p:cNvSpPr/>
          <p:nvPr/>
        </p:nvSpPr>
        <p:spPr>
          <a:xfrm>
            <a:off x="2" y="1044484"/>
            <a:ext cx="9144000" cy="2008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45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Thank You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4418B64B-C4E0-4902-8E30-81A9D7955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0979" y="4029170"/>
            <a:ext cx="1656214" cy="1404724"/>
          </a:xfrm>
          <a:prstGeom prst="rect">
            <a:avLst/>
          </a:prstGeom>
          <a:extLst/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D91436B-B829-4DE1-8020-817477770732}"/>
              </a:ext>
            </a:extLst>
          </p:cNvPr>
          <p:cNvCxnSpPr>
            <a:cxnSpLocks/>
          </p:cNvCxnSpPr>
          <p:nvPr/>
        </p:nvCxnSpPr>
        <p:spPr>
          <a:xfrm>
            <a:off x="4150978" y="4020060"/>
            <a:ext cx="4993022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0520B8B-BE36-46DF-B7AD-57BE11B320C4}"/>
              </a:ext>
            </a:extLst>
          </p:cNvPr>
          <p:cNvCxnSpPr>
            <a:cxnSpLocks/>
          </p:cNvCxnSpPr>
          <p:nvPr/>
        </p:nvCxnSpPr>
        <p:spPr>
          <a:xfrm>
            <a:off x="0" y="5433893"/>
            <a:ext cx="2486026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A2BC9629-ED4F-4B8C-8EDF-E8EFF7FB45F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556"/>
          <a:stretch/>
        </p:blipFill>
        <p:spPr>
          <a:xfrm>
            <a:off x="1940992" y="3207738"/>
            <a:ext cx="2557901" cy="2924176"/>
          </a:xfrm>
          <a:prstGeom prst="rect">
            <a:avLst/>
          </a:prstGeom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6A8506-7D36-4D03-9CF9-21F83B2EE113}"/>
              </a:ext>
            </a:extLst>
          </p:cNvPr>
          <p:cNvCxnSpPr/>
          <p:nvPr/>
        </p:nvCxnSpPr>
        <p:spPr>
          <a:xfrm>
            <a:off x="5807192" y="4029893"/>
            <a:ext cx="0" cy="1413833"/>
          </a:xfrm>
          <a:prstGeom prst="line">
            <a:avLst/>
          </a:prstGeom>
          <a:ln w="25400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96A9BD9-ED0A-468B-8032-F1D8A85CFFAF}"/>
              </a:ext>
            </a:extLst>
          </p:cNvPr>
          <p:cNvCxnSpPr/>
          <p:nvPr/>
        </p:nvCxnSpPr>
        <p:spPr>
          <a:xfrm>
            <a:off x="7484679" y="4029893"/>
            <a:ext cx="0" cy="1413833"/>
          </a:xfrm>
          <a:prstGeom prst="line">
            <a:avLst/>
          </a:prstGeom>
          <a:ln w="25400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AA30526C-DFCD-4393-B5CF-16A50BEC8144}"/>
              </a:ext>
            </a:extLst>
          </p:cNvPr>
          <p:cNvCxnSpPr>
            <a:cxnSpLocks/>
          </p:cNvCxnSpPr>
          <p:nvPr/>
        </p:nvCxnSpPr>
        <p:spPr>
          <a:xfrm>
            <a:off x="4150978" y="5433893"/>
            <a:ext cx="4993022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19F8A041-7960-4790-ACDC-D23190E7E7F3}"/>
              </a:ext>
            </a:extLst>
          </p:cNvPr>
          <p:cNvCxnSpPr>
            <a:cxnSpLocks/>
          </p:cNvCxnSpPr>
          <p:nvPr/>
        </p:nvCxnSpPr>
        <p:spPr>
          <a:xfrm>
            <a:off x="0" y="4020060"/>
            <a:ext cx="2486026" cy="0"/>
          </a:xfrm>
          <a:prstGeom prst="line">
            <a:avLst/>
          </a:prstGeom>
          <a:ln w="28575">
            <a:solidFill>
              <a:srgbClr val="2701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72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OER?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Reduces costs</a:t>
            </a:r>
          </a:p>
          <a:p>
            <a:r>
              <a:rPr lang="en-US" sz="3600" dirty="0"/>
              <a:t>Enhance access </a:t>
            </a:r>
          </a:p>
          <a:p>
            <a:r>
              <a:rPr lang="en-US" sz="3600" dirty="0"/>
              <a:t>Improve quality                           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1347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B3EBA-F557-4B48-BA7F-76EE206D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Antigua &amp; Barbuda</a:t>
            </a:r>
            <a:endParaRPr lang="en-C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BE5-209F-4876-A6F8-C3866E3FC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4413133" cy="4351338"/>
          </a:xfrm>
        </p:spPr>
        <p:txBody>
          <a:bodyPr>
            <a:normAutofit/>
          </a:bodyPr>
          <a:lstStyle/>
          <a:p>
            <a:r>
              <a:rPr lang="en-US" sz="3200" dirty="0"/>
              <a:t>Students saved between 75 to 88 ECD per course per semester by using open textbooks</a:t>
            </a:r>
          </a:p>
          <a:p>
            <a:r>
              <a:rPr lang="en-US" sz="3200" dirty="0"/>
              <a:t>Supplementing textbooks with OER improved student performance by 5.5%.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0597B6-D167-49A8-82E7-96E52CEA55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8271" y="1690689"/>
            <a:ext cx="3186872" cy="4169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0529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52400" y="3505200"/>
            <a:ext cx="5163215" cy="3276600"/>
            <a:chOff x="399385" y="3505200"/>
            <a:chExt cx="5163215" cy="3276600"/>
          </a:xfrm>
        </p:grpSpPr>
        <p:grpSp>
          <p:nvGrpSpPr>
            <p:cNvPr id="4" name="Group 3"/>
            <p:cNvGrpSpPr/>
            <p:nvPr/>
          </p:nvGrpSpPr>
          <p:grpSpPr>
            <a:xfrm>
              <a:off x="399385" y="3505200"/>
              <a:ext cx="5163215" cy="3276600"/>
              <a:chOff x="529886" y="3928451"/>
              <a:chExt cx="4009952" cy="2643482"/>
            </a:xfrm>
          </p:grpSpPr>
          <p:pic>
            <p:nvPicPr>
              <p:cNvPr id="6146" name="Picture 2" descr="\\06-CLS-01\Users\DTremblay\Desktop\oer_declaration_drafting_group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5947" y="3928451"/>
                <a:ext cx="3893891" cy="25959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" name="TextBox 1"/>
              <p:cNvSpPr txBox="1"/>
              <p:nvPr/>
            </p:nvSpPr>
            <p:spPr>
              <a:xfrm rot="16200000">
                <a:off x="-257869" y="5589253"/>
                <a:ext cx="1770435" cy="1949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aseline="30000" dirty="0"/>
                  <a:t>Photo: CC-BY </a:t>
                </a:r>
                <a:r>
                  <a:rPr lang="en-US" sz="1000" baseline="30000" dirty="0" err="1"/>
                  <a:t>Davide</a:t>
                </a:r>
                <a:r>
                  <a:rPr lang="en-US" sz="1000" baseline="30000" dirty="0"/>
                  <a:t> </a:t>
                </a:r>
                <a:r>
                  <a:rPr lang="en-US" sz="1000" baseline="30000" dirty="0" err="1"/>
                  <a:t>Storti</a:t>
                </a:r>
                <a:endParaRPr lang="en-US" sz="1000" baseline="30000" dirty="0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685800" y="3616404"/>
              <a:ext cx="2209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aseline="30000" dirty="0">
                  <a:solidFill>
                    <a:schemeClr val="bg1"/>
                  </a:solidFill>
                </a:rPr>
                <a:t>The 2012 Paris OER Declaration drafting group at UNESCO Headquarters, Paris, France</a:t>
              </a:r>
            </a:p>
            <a:p>
              <a:endParaRPr lang="en-US" dirty="0"/>
            </a:p>
          </p:txBody>
        </p:sp>
      </p:grp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616"/>
          <a:stretch/>
        </p:blipFill>
        <p:spPr bwMode="auto">
          <a:xfrm>
            <a:off x="4800600" y="3010045"/>
            <a:ext cx="4114900" cy="34287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2796"/>
            <a:ext cx="8229600" cy="1265238"/>
          </a:xfrm>
        </p:spPr>
        <p:txBody>
          <a:bodyPr/>
          <a:lstStyle/>
          <a:p>
            <a:r>
              <a:rPr lang="en-US" dirty="0"/>
              <a:t>Paris Declaration on OER</a:t>
            </a:r>
            <a:r>
              <a:rPr lang="en-US" sz="5400" dirty="0"/>
              <a:t>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81000" y="1182848"/>
            <a:ext cx="8382000" cy="2038250"/>
          </a:xfrm>
        </p:spPr>
        <p:txBody>
          <a:bodyPr/>
          <a:lstStyle/>
          <a:p>
            <a:pPr lvl="0"/>
            <a:r>
              <a:rPr lang="en-GB" sz="2400" dirty="0"/>
              <a:t>Foster awareness and use of OER</a:t>
            </a:r>
            <a:endParaRPr lang="en-US" sz="2400" dirty="0"/>
          </a:p>
          <a:p>
            <a:pPr lvl="0"/>
            <a:r>
              <a:rPr lang="en-GB" sz="2400" dirty="0"/>
              <a:t>Encourage the development and adaptation of OER in a variety of languages and cultural contexts</a:t>
            </a:r>
            <a:endParaRPr lang="en-US" sz="2400" dirty="0"/>
          </a:p>
          <a:p>
            <a:pPr lvl="0"/>
            <a:r>
              <a:rPr lang="en-GB" sz="2400" dirty="0"/>
              <a:t>Encourage the open licensing of educational materials produced with public funds.</a:t>
            </a:r>
            <a:endParaRPr lang="en-US" sz="24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5228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CCEM Communique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506" y="1837190"/>
            <a:ext cx="5360566" cy="433501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Ministers emphasized </a:t>
            </a:r>
            <a:br>
              <a:rPr lang="en-US" sz="3200" b="1" dirty="0"/>
            </a:br>
            <a:r>
              <a:rPr lang="en-US" sz="3200" b="1" dirty="0"/>
              <a:t>the need</a:t>
            </a:r>
            <a:endParaRPr lang="en-US" sz="2800" i="1" dirty="0"/>
          </a:p>
          <a:p>
            <a:pPr marL="0" indent="0">
              <a:buNone/>
            </a:pPr>
            <a:r>
              <a:rPr lang="en-US" sz="2800" i="1" dirty="0"/>
              <a:t>‘to set up a common platform for OER materials for…ease of access’</a:t>
            </a:r>
          </a:p>
          <a:p>
            <a:pPr marL="0" indent="0">
              <a:buNone/>
            </a:pPr>
            <a:endParaRPr lang="en-US" sz="2800" i="1" dirty="0"/>
          </a:p>
          <a:p>
            <a:pPr marL="0" indent="0">
              <a:buNone/>
            </a:pPr>
            <a:r>
              <a:rPr lang="en-US" sz="2800" i="1" dirty="0"/>
              <a:t>‘for the development and use of OER in providing quality teaching and learning for all’.</a:t>
            </a:r>
          </a:p>
        </p:txBody>
      </p:sp>
      <p:pic>
        <p:nvPicPr>
          <p:cNvPr id="4" name="Picture 2" descr="\\06-CLS-01\Users\DTremblay\Desktop\Logo 18 CCEM 20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389" y="1690689"/>
            <a:ext cx="2971800" cy="420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3221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BC5F53AA6BE840B5B0F6969AE13AAE" ma:contentTypeVersion="17" ma:contentTypeDescription="Create a new document." ma:contentTypeScope="" ma:versionID="f98925b8616c1a3a515f7895054abc78">
  <xsd:schema xmlns:xsd="http://www.w3.org/2001/XMLSchema" xmlns:xs="http://www.w3.org/2001/XMLSchema" xmlns:p="http://schemas.microsoft.com/office/2006/metadata/properties" xmlns:ns2="1d6b7383-7e41-4726-b05f-ac2dc8786e4c" xmlns:ns3="d7f63a0c-3387-4091-80af-370ec6ca6610" targetNamespace="http://schemas.microsoft.com/office/2006/metadata/properties" ma:root="true" ma:fieldsID="18fbf90e11f19b72c1ef383259601fc6" ns2:_="" ns3:_="">
    <xsd:import namespace="1d6b7383-7e41-4726-b05f-ac2dc8786e4c"/>
    <xsd:import namespace="d7f63a0c-3387-4091-80af-370ec6ca6610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j061b942e8404477ac9ae56dc8b11adb" minOccurs="0"/>
                <xsd:element ref="ns3:TaxCatchAll" minOccurs="0"/>
                <xsd:element ref="ns2:p7fe822c9a9c4ba1ae51a7ea575e159e" minOccurs="0"/>
                <xsd:element ref="ns2:j52d155617da4b95ac94b868caa32acc" minOccurs="0"/>
                <xsd:element ref="ns2:c1a183c9053e414f86275b227599bec0" minOccurs="0"/>
                <xsd:element ref="ns3:TaxKeywordTaxHTFiel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6b7383-7e41-4726-b05f-ac2dc8786e4c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>
      <xsd:simpleType>
        <xsd:restriction base="dms:DateTime"/>
      </xsd:simpleType>
    </xsd:element>
    <xsd:element name="Description0" ma:index="8" nillable="true" ma:displayName="Description" ma:internalName="Description0">
      <xsd:simpleType>
        <xsd:restriction base="dms:Note">
          <xsd:maxLength value="255"/>
        </xsd:restriction>
      </xsd:simpleType>
    </xsd:element>
    <xsd:element name="j061b942e8404477ac9ae56dc8b11adb" ma:index="14" nillable="true" ma:taxonomy="true" ma:internalName="j061b942e8404477ac9ae56dc8b11adb" ma:taxonomyFieldName="Author_x002f_Source" ma:displayName="Author/Source" ma:readOnly="false" ma:default="" ma:fieldId="{3061b942-e840-4477-ac9a-e56dc8b11adb}" ma:taxonomyMulti="true" ma:sspId="358487c2-ea03-4029-b5bc-4ed1f8385f1b" ma:termSetId="7a5a9770-ee53-40ed-97e9-84eb0cea756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7fe822c9a9c4ba1ae51a7ea575e159e" ma:index="16" nillable="true" ma:taxonomy="true" ma:internalName="p7fe822c9a9c4ba1ae51a7ea575e159e" ma:taxonomyFieldName="Organisational_x0020_Activity" ma:displayName="Organisational Activity" ma:readOnly="false" ma:default="" ma:fieldId="{97fe822c-9a9c-4ba1-ae51-a7ea575e159e}" ma:taxonomyMulti="true" ma:sspId="358487c2-ea03-4029-b5bc-4ed1f8385f1b" ma:termSetId="5268b499-4897-4367-89a7-ad7bb1ed12b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j52d155617da4b95ac94b868caa32acc" ma:index="17" nillable="true" ma:taxonomy="true" ma:internalName="j52d155617da4b95ac94b868caa32acc" ma:taxonomyFieldName="Document_x0020_Type" ma:displayName="Document Type" ma:readOnly="false" ma:default="" ma:fieldId="{352d1556-17da-4b95-ac94-b868caa32acc}" ma:taxonomyMulti="true" ma:sspId="358487c2-ea03-4029-b5bc-4ed1f8385f1b" ma:termSetId="cc730250-f0a1-4d64-a0f4-3c61e9fb9f6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1a183c9053e414f86275b227599bec0" ma:index="18" nillable="true" ma:taxonomy="true" ma:internalName="c1a183c9053e414f86275b227599bec0" ma:taxonomyFieldName="Region_x002f_Country" ma:displayName="Region/Country" ma:readOnly="false" ma:default="" ma:fieldId="{c1a183c9-053e-414f-8627-5b227599bec0}" ma:taxonomyMulti="true" ma:sspId="358487c2-ea03-4029-b5bc-4ed1f8385f1b" ma:termSetId="f7888d64-2ce2-43c0-b93f-a783c573d5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f63a0c-3387-4091-80af-370ec6ca6610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f0e02da1-f936-4633-8c0b-cc5fae9aa1e3}" ma:internalName="TaxCatchAll" ma:showField="CatchAllData" ma:web="d7f63a0c-3387-4091-80af-370ec6ca66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58487c2-ea03-4029-b5bc-4ed1f8385f1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7f63a0c-3387-4091-80af-370ec6ca6610">
      <Value>424</Value>
    </TaxCatchAll>
    <TaxKeywordTaxHTField xmlns="d7f63a0c-3387-4091-80af-370ec6ca6610">
      <Terms xmlns="http://schemas.microsoft.com/office/infopath/2007/PartnerControls"/>
    </TaxKeywordTaxHTField>
    <_dlc_DocId xmlns="d7f63a0c-3387-4091-80af-370ec6ca6610">QKDJTPZ2MZUH-49-6216</_dlc_DocId>
    <_dlc_DocIdUrl xmlns="d7f63a0c-3387-4091-80af-370ec6ca6610">
      <Url>http://connect.col.org/PresidentOffice/_layouts/DocIdRedir.aspx?ID=QKDJTPZ2MZUH-49-6216</Url>
      <Description>QKDJTPZ2MZUH-49-6216</Description>
    </_dlc_DocIdUrl>
    <Description0 xmlns="1d6b7383-7e41-4726-b05f-ac2dc8786e4c" xsi:nil="true"/>
    <Publication_x0020_Date xmlns="1d6b7383-7e41-4726-b05f-ac2dc8786e4c">2017-08-31T07:00:00+00:00</Publication_x0020_Date>
    <c1a183c9053e414f86275b227599bec0 xmlns="1d6b7383-7e41-4726-b05f-ac2dc8786e4c">
      <Terms xmlns="http://schemas.microsoft.com/office/infopath/2007/PartnerControls"/>
    </c1a183c9053e414f86275b227599bec0>
    <j061b942e8404477ac9ae56dc8b11adb xmlns="1d6b7383-7e41-4726-b05f-ac2dc8786e4c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President's Office</TermName>
          <TermId xmlns="http://schemas.microsoft.com/office/infopath/2007/PartnerControls">f10d0ace-75d4-486d-9a7f-000de40038e3</TermId>
        </TermInfo>
      </Terms>
    </j061b942e8404477ac9ae56dc8b11adb>
    <j52d155617da4b95ac94b868caa32acc xmlns="1d6b7383-7e41-4726-b05f-ac2dc8786e4c">
      <Terms xmlns="http://schemas.microsoft.com/office/infopath/2007/PartnerControls"/>
    </j52d155617da4b95ac94b868caa32acc>
    <p7fe822c9a9c4ba1ae51a7ea575e159e xmlns="1d6b7383-7e41-4726-b05f-ac2dc8786e4c">
      <Terms xmlns="http://schemas.microsoft.com/office/infopath/2007/PartnerControls"/>
    </p7fe822c9a9c4ba1ae51a7ea575e159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DAEA463-62FB-40CA-8EEA-C21282B19EF1}"/>
</file>

<file path=customXml/itemProps2.xml><?xml version="1.0" encoding="utf-8"?>
<ds:datastoreItem xmlns:ds="http://schemas.openxmlformats.org/officeDocument/2006/customXml" ds:itemID="{A76AEBA3-32B0-47BA-96F8-0A9021F2E158}"/>
</file>

<file path=customXml/itemProps3.xml><?xml version="1.0" encoding="utf-8"?>
<ds:datastoreItem xmlns:ds="http://schemas.openxmlformats.org/officeDocument/2006/customXml" ds:itemID="{BFD403DE-548A-4116-8CB3-61125B5536D9}"/>
</file>

<file path=customXml/itemProps4.xml><?xml version="1.0" encoding="utf-8"?>
<ds:datastoreItem xmlns:ds="http://schemas.openxmlformats.org/officeDocument/2006/customXml" ds:itemID="{25422305-2CEE-4C11-BD7F-4E563D95E538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2818</TotalTime>
  <Words>1533</Words>
  <Application>Microsoft Office PowerPoint</Application>
  <PresentationFormat>On-screen Show (4:3)</PresentationFormat>
  <Paragraphs>284</Paragraphs>
  <Slides>54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8" baseType="lpstr">
      <vt:lpstr>Batang</vt:lpstr>
      <vt:lpstr>Arial</vt:lpstr>
      <vt:lpstr>Calibri</vt:lpstr>
      <vt:lpstr>Calibri Light</vt:lpstr>
      <vt:lpstr>FrankRuehl</vt:lpstr>
      <vt:lpstr>Georgia</vt:lpstr>
      <vt:lpstr>HelveticaNeueLT Pro 45 Lt</vt:lpstr>
      <vt:lpstr>HelveticaNeueLT Std Cn</vt:lpstr>
      <vt:lpstr>HelveticaNeueLT Std Lt</vt:lpstr>
      <vt:lpstr>HelveticaNeueLT Std Lt Cn</vt:lpstr>
      <vt:lpstr>Stone Sans ITC Std SemiBold</vt:lpstr>
      <vt:lpstr>Times New Roman</vt:lpstr>
      <vt:lpstr>Trebuchet MS</vt:lpstr>
      <vt:lpstr>Office Theme</vt:lpstr>
      <vt:lpstr>PowerPoint Presentation</vt:lpstr>
      <vt:lpstr>Plan</vt:lpstr>
      <vt:lpstr>Fifteen years </vt:lpstr>
      <vt:lpstr>PowerPoint Presentation</vt:lpstr>
      <vt:lpstr>Open Educational Resources (OER)</vt:lpstr>
      <vt:lpstr>Why OER?</vt:lpstr>
      <vt:lpstr>Antigua &amp; Barbuda</vt:lpstr>
      <vt:lpstr>Paris Declaration on OER </vt:lpstr>
      <vt:lpstr>18th CCEM Communique</vt:lpstr>
      <vt:lpstr>PowerPoint Presentation</vt:lpstr>
      <vt:lpstr>The  Road  to  Ljubljana</vt:lpstr>
      <vt:lpstr>OER: Then and Now</vt:lpstr>
      <vt:lpstr>COL Contributions</vt:lpstr>
      <vt:lpstr>Advocacy</vt:lpstr>
      <vt:lpstr>Policy Development</vt:lpstr>
      <vt:lpstr>OER for open schooling (OER4OS)</vt:lpstr>
      <vt:lpstr>ORELT in Kenya</vt:lpstr>
      <vt:lpstr>Online Course on OER</vt:lpstr>
      <vt:lpstr>Quality Guidelines for Open Educational Resources</vt:lpstr>
      <vt:lpstr>Directory of Open Educational Resource (DOER)</vt:lpstr>
      <vt:lpstr>Publications</vt:lpstr>
      <vt:lpstr>Regional Consultations</vt:lpstr>
      <vt:lpstr>PowerPoint Presentation</vt:lpstr>
      <vt:lpstr>Highlights: Asia</vt:lpstr>
      <vt:lpstr>Priorities: Asia</vt:lpstr>
      <vt:lpstr>PowerPoint Presentation</vt:lpstr>
      <vt:lpstr>Highlights: Europe</vt:lpstr>
      <vt:lpstr>Priorities: Europe</vt:lpstr>
      <vt:lpstr>PowerPoint Presentation</vt:lpstr>
      <vt:lpstr>Highlights: Middle East &amp; North Africa</vt:lpstr>
      <vt:lpstr>Priorities: Middle East &amp; North Africa</vt:lpstr>
      <vt:lpstr>PowerPoint Presentation</vt:lpstr>
      <vt:lpstr>Highlights: Africa</vt:lpstr>
      <vt:lpstr>Priorities: Africa</vt:lpstr>
      <vt:lpstr>PowerPoint Presentation</vt:lpstr>
      <vt:lpstr>Highlights: Latin America &amp; the Caribbean</vt:lpstr>
      <vt:lpstr>Priorities: Latin America &amp; the Caribbean</vt:lpstr>
      <vt:lpstr>PowerPoint Presentation</vt:lpstr>
      <vt:lpstr>Highlights: Pacific</vt:lpstr>
      <vt:lpstr>Priorities: Pacific</vt:lpstr>
      <vt:lpstr>Findings of the Regional Consultations</vt:lpstr>
      <vt:lpstr>The Surveys</vt:lpstr>
      <vt:lpstr>Two Surveys</vt:lpstr>
      <vt:lpstr>Government Responses:  102 countries</vt:lpstr>
      <vt:lpstr>Stakeholder Responses: 638</vt:lpstr>
      <vt:lpstr>Governments and Stakeholders: Commonalities</vt:lpstr>
      <vt:lpstr>Different Focus?</vt:lpstr>
      <vt:lpstr>Towards Inclusive and Equitable Quality Education</vt:lpstr>
      <vt:lpstr>Global Trends  Policies</vt:lpstr>
      <vt:lpstr>PowerPoint Presentation</vt:lpstr>
      <vt:lpstr>PowerPoint Presentation</vt:lpstr>
      <vt:lpstr>Way Forward</vt:lpstr>
      <vt:lpstr>Way Forward</vt:lpstr>
      <vt:lpstr>PowerPoint Presentation</vt:lpstr>
    </vt:vector>
  </TitlesOfParts>
  <Company>Commonwealth of Learning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Presentation</dc:title>
  <dc:creator>Helen Askounis</dc:creator>
  <cp:keywords/>
  <cp:lastModifiedBy>Asha Kanwar</cp:lastModifiedBy>
  <cp:revision>278</cp:revision>
  <cp:lastPrinted>2017-09-15T17:11:36Z</cp:lastPrinted>
  <dcterms:created xsi:type="dcterms:W3CDTF">2017-05-17T16:29:55Z</dcterms:created>
  <dcterms:modified xsi:type="dcterms:W3CDTF">2018-02-27T00:39:38Z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0x01010003BC5F53AA6BE840B5B0F6969AE13AAE</vt:lpwstr>
  </property>
  <property fmtid="{D5CDD505-2E9C-101B-9397-08002B2CF9AE}" pid="3" name="TaxKeyword">
    <vt:lpwstr/>
  </property>
  <property fmtid="{D5CDD505-2E9C-101B-9397-08002B2CF9AE}" pid="4" name="_dlc_DocIdItemGuid">
    <vt:lpwstr>cfddfd13-892a-452a-890f-1b9362e65b32</vt:lpwstr>
  </property>
  <property fmtid="{D5CDD505-2E9C-101B-9397-08002B2CF9AE}" pid="5" name="Author/Source">
    <vt:lpwstr>424;#President's Office|f10d0ace-75d4-486d-9a7f-000de40038e3</vt:lpwstr>
  </property>
  <property fmtid="{D5CDD505-2E9C-101B-9397-08002B2CF9AE}" pid="6" name="Document Type">
    <vt:lpwstr/>
  </property>
  <property fmtid="{D5CDD505-2E9C-101B-9397-08002B2CF9AE}" pid="7" name="Region/Country">
    <vt:lpwstr/>
  </property>
  <property fmtid="{D5CDD505-2E9C-101B-9397-08002B2CF9AE}" pid="8" name="Organisational Activity">
    <vt:lpwstr/>
  </property>
  <property fmtid="{D5CDD505-2E9C-101B-9397-08002B2CF9AE}" pid="9" name="COL Document Type">
    <vt:lpwstr>290;#Templates and Forms|0d07ffa7-5963-4a2f-bc23-a8edaa21194d</vt:lpwstr>
  </property>
  <property fmtid="{D5CDD505-2E9C-101B-9397-08002B2CF9AE}" pid="10" name="Authour/Source">
    <vt:lpwstr>323;#COL|5cc2263f-2986-49b9-81e8-8153ae725e65;#288;#COL Staff|8aca960a-b4bb-4160-a552-0c344c375d8f</vt:lpwstr>
  </property>
</Properties>
</file>