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22" r:id="rId5"/>
  </p:sldMasterIdLst>
  <p:notesMasterIdLst>
    <p:notesMasterId r:id="rId68"/>
  </p:notesMasterIdLst>
  <p:sldIdLst>
    <p:sldId id="964" r:id="rId6"/>
    <p:sldId id="1072" r:id="rId7"/>
    <p:sldId id="1071" r:id="rId8"/>
    <p:sldId id="431" r:id="rId9"/>
    <p:sldId id="447" r:id="rId10"/>
    <p:sldId id="444" r:id="rId11"/>
    <p:sldId id="493" r:id="rId12"/>
    <p:sldId id="343" r:id="rId13"/>
    <p:sldId id="1075" r:id="rId14"/>
    <p:sldId id="1084" r:id="rId15"/>
    <p:sldId id="1077" r:id="rId16"/>
    <p:sldId id="1078" r:id="rId17"/>
    <p:sldId id="1079" r:id="rId18"/>
    <p:sldId id="527" r:id="rId19"/>
    <p:sldId id="528" r:id="rId20"/>
    <p:sldId id="413" r:id="rId21"/>
    <p:sldId id="1080" r:id="rId22"/>
    <p:sldId id="430" r:id="rId23"/>
    <p:sldId id="639" r:id="rId24"/>
    <p:sldId id="410" r:id="rId25"/>
    <p:sldId id="642" r:id="rId26"/>
    <p:sldId id="643" r:id="rId27"/>
    <p:sldId id="947" r:id="rId28"/>
    <p:sldId id="954" r:id="rId29"/>
    <p:sldId id="509" r:id="rId30"/>
    <p:sldId id="295" r:id="rId31"/>
    <p:sldId id="282" r:id="rId32"/>
    <p:sldId id="955" r:id="rId33"/>
    <p:sldId id="806" r:id="rId34"/>
    <p:sldId id="512" r:id="rId35"/>
    <p:sldId id="1062" r:id="rId36"/>
    <p:sldId id="956" r:id="rId37"/>
    <p:sldId id="537" r:id="rId38"/>
    <p:sldId id="507" r:id="rId39"/>
    <p:sldId id="766" r:id="rId40"/>
    <p:sldId id="957" r:id="rId41"/>
    <p:sldId id="560" r:id="rId42"/>
    <p:sldId id="271" r:id="rId43"/>
    <p:sldId id="941" r:id="rId44"/>
    <p:sldId id="958" r:id="rId45"/>
    <p:sldId id="817" r:id="rId46"/>
    <p:sldId id="942" r:id="rId47"/>
    <p:sldId id="944" r:id="rId48"/>
    <p:sldId id="1073" r:id="rId49"/>
    <p:sldId id="959" r:id="rId50"/>
    <p:sldId id="961" r:id="rId51"/>
    <p:sldId id="361" r:id="rId52"/>
    <p:sldId id="518" r:id="rId53"/>
    <p:sldId id="644" r:id="rId54"/>
    <p:sldId id="443" r:id="rId55"/>
    <p:sldId id="354" r:id="rId56"/>
    <p:sldId id="645" r:id="rId57"/>
    <p:sldId id="649" r:id="rId58"/>
    <p:sldId id="651" r:id="rId59"/>
    <p:sldId id="652" r:id="rId60"/>
    <p:sldId id="654" r:id="rId61"/>
    <p:sldId id="299" r:id="rId62"/>
    <p:sldId id="648" r:id="rId63"/>
    <p:sldId id="423" r:id="rId64"/>
    <p:sldId id="1081" r:id="rId65"/>
    <p:sldId id="1082" r:id="rId66"/>
    <p:sldId id="1083"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188"/>
    <a:srgbClr val="D6DCE5"/>
    <a:srgbClr val="006A4E"/>
    <a:srgbClr val="FCD856"/>
    <a:srgbClr val="C7212F"/>
    <a:srgbClr val="EE5727"/>
    <a:srgbClr val="064FA1"/>
    <a:srgbClr val="01411C"/>
    <a:srgbClr val="E45C4C"/>
    <a:srgbClr val="FCE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0EC1EA-FB0B-46DF-ADCD-E8F8CB6EF702}" v="17" dt="2020-01-23T19:53:01.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8" autoAdjust="0"/>
    <p:restoredTop sz="87802" autoAdjust="0"/>
  </p:normalViewPr>
  <p:slideViewPr>
    <p:cSldViewPr snapToGrid="0">
      <p:cViewPr varScale="1">
        <p:scale>
          <a:sx n="100" d="100"/>
          <a:sy n="100" d="100"/>
        </p:scale>
        <p:origin x="1728" y="90"/>
      </p:cViewPr>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notesMaster" Target="notesMasters/notesMaster1.xml"/><Relationship Id="rId7" Type="http://schemas.openxmlformats.org/officeDocument/2006/relationships/slide" Target="slides/slide2.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223983">
                  <a:alpha val="68000"/>
                </a:srgbClr>
              </a:solidFill>
              <a:ln w="19050">
                <a:solidFill>
                  <a:schemeClr val="lt1"/>
                </a:solidFill>
              </a:ln>
              <a:effectLst/>
            </c:spPr>
            <c:extLst>
              <c:ext xmlns:c16="http://schemas.microsoft.com/office/drawing/2014/chart" uri="{C3380CC4-5D6E-409C-BE32-E72D297353CC}">
                <c16:uniqueId val="{00000001-017C-484C-B813-1C993AF05FAA}"/>
              </c:ext>
            </c:extLst>
          </c:dPt>
          <c:dPt>
            <c:idx val="1"/>
            <c:bubble3D val="0"/>
            <c:spPr>
              <a:solidFill>
                <a:schemeClr val="bg1">
                  <a:alpha val="0"/>
                </a:schemeClr>
              </a:solidFill>
              <a:ln w="19050">
                <a:solidFill>
                  <a:schemeClr val="lt1"/>
                </a:solidFill>
              </a:ln>
              <a:effectLst/>
            </c:spPr>
            <c:extLst>
              <c:ext xmlns:c16="http://schemas.microsoft.com/office/drawing/2014/chart" uri="{C3380CC4-5D6E-409C-BE32-E72D297353CC}">
                <c16:uniqueId val="{00000002-017C-484C-B813-1C993AF05FAA}"/>
              </c:ext>
            </c:extLst>
          </c:dPt>
          <c:cat>
            <c:strRef>
              <c:f>Sheet1!$A$2:$A$3</c:f>
              <c:strCache>
                <c:ptCount val="2"/>
                <c:pt idx="0">
                  <c:v>1st Qtr</c:v>
                </c:pt>
                <c:pt idx="1">
                  <c:v>2nd Qtr</c:v>
                </c:pt>
              </c:strCache>
            </c:strRef>
          </c:cat>
          <c:val>
            <c:numRef>
              <c:f>Sheet1!$B$2:$B$3</c:f>
              <c:numCache>
                <c:formatCode>General</c:formatCode>
                <c:ptCount val="2"/>
                <c:pt idx="0">
                  <c:v>60</c:v>
                </c:pt>
                <c:pt idx="1">
                  <c:v>40</c:v>
                </c:pt>
              </c:numCache>
            </c:numRef>
          </c:val>
          <c:extLst>
            <c:ext xmlns:c16="http://schemas.microsoft.com/office/drawing/2014/chart" uri="{C3380CC4-5D6E-409C-BE32-E72D297353CC}">
              <c16:uniqueId val="{00000000-017C-484C-B813-1C993AF05FA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6/2/2020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mercycorps.org/articles/hurricane-dorian-bahamas"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reliefweb.int/report/bahamas/bahamas-hurricane-dorian-ets-situation-report-3-reporting-period-100919-150919"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035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a conservative scenario where impact is expected to last 5 years, with a discount rate of 6% and decay rate of 70%</a:t>
            </a:r>
          </a:p>
        </p:txBody>
      </p:sp>
      <p:sp>
        <p:nvSpPr>
          <p:cNvPr id="4" name="Slide Number Placeholder 3"/>
          <p:cNvSpPr>
            <a:spLocks noGrp="1"/>
          </p:cNvSpPr>
          <p:nvPr>
            <p:ph type="sldNum" sz="quarter" idx="10"/>
          </p:nvPr>
        </p:nvSpPr>
        <p:spPr/>
        <p:txBody>
          <a:bodyPr/>
          <a:lstStyle/>
          <a:p>
            <a:fld id="{206786A6-84B6-446D-A944-1193A5AA3E5F}" type="slidenum">
              <a:rPr lang="en-US" smtClean="0"/>
              <a:t>30</a:t>
            </a:fld>
            <a:endParaRPr lang="en-US"/>
          </a:p>
        </p:txBody>
      </p:sp>
    </p:spTree>
    <p:extLst>
      <p:ext uri="{BB962C8B-B14F-4D97-AF65-F5344CB8AC3E}">
        <p14:creationId xmlns:p14="http://schemas.microsoft.com/office/powerpoint/2010/main" val="897878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sz="1600" dirty="0">
                <a:solidFill>
                  <a:schemeClr val="bg1"/>
                </a:solidFill>
              </a:rPr>
              <a:t>Annelise was a mathematics educator at BPS College in Beau </a:t>
            </a:r>
            <a:r>
              <a:rPr lang="en-US" sz="1600" dirty="0" err="1">
                <a:solidFill>
                  <a:schemeClr val="bg1"/>
                </a:solidFill>
              </a:rPr>
              <a:t>Bassin</a:t>
            </a:r>
            <a:r>
              <a:rPr lang="en-US" sz="1600" dirty="0">
                <a:solidFill>
                  <a:schemeClr val="bg1"/>
                </a:solidFill>
              </a:rPr>
              <a:t>, Mauritius when she decided to enroll in the CEMBA/MPA </a:t>
            </a:r>
            <a:r>
              <a:rPr lang="en-US" sz="1600" dirty="0" err="1">
                <a:solidFill>
                  <a:schemeClr val="bg1"/>
                </a:solidFill>
              </a:rPr>
              <a:t>programme</a:t>
            </a:r>
            <a:r>
              <a:rPr lang="en-US" sz="1600" dirty="0">
                <a:solidFill>
                  <a:schemeClr val="bg1"/>
                </a:solidFill>
              </a:rPr>
              <a:t> at the Open University of Mauritius. She was limited in both time and financial resources and was attracted to the </a:t>
            </a:r>
            <a:r>
              <a:rPr lang="en-US" sz="1600" dirty="0" err="1">
                <a:solidFill>
                  <a:schemeClr val="bg1"/>
                </a:solidFill>
              </a:rPr>
              <a:t>programme</a:t>
            </a:r>
            <a:r>
              <a:rPr lang="en-US" sz="1600" dirty="0">
                <a:solidFill>
                  <a:schemeClr val="bg1"/>
                </a:solidFill>
              </a:rPr>
              <a:t> because of its flexibility, international recognition and approach to blended learning. Having graduated in 2015, </a:t>
            </a:r>
            <a:r>
              <a:rPr lang="en-US" sz="1600" dirty="0" err="1">
                <a:solidFill>
                  <a:schemeClr val="bg1"/>
                </a:solidFill>
              </a:rPr>
              <a:t>Ms</a:t>
            </a:r>
            <a:r>
              <a:rPr lang="en-US" sz="1600" dirty="0">
                <a:solidFill>
                  <a:schemeClr val="bg1"/>
                </a:solidFill>
              </a:rPr>
              <a:t> Lafrance is now a Deputy Rector of Saint Mary's College in Rose Hill, Mauritius. In speaking to COL in 2019 about how the </a:t>
            </a:r>
            <a:r>
              <a:rPr lang="en-US" sz="1600" dirty="0" err="1">
                <a:solidFill>
                  <a:schemeClr val="bg1"/>
                </a:solidFill>
              </a:rPr>
              <a:t>programme</a:t>
            </a:r>
            <a:r>
              <a:rPr lang="en-US" sz="1600" dirty="0">
                <a:solidFill>
                  <a:schemeClr val="bg1"/>
                </a:solidFill>
              </a:rPr>
              <a:t> prepared her for a career as a senior level school administrator, </a:t>
            </a:r>
            <a:r>
              <a:rPr lang="en-US" sz="1600" dirty="0" err="1">
                <a:solidFill>
                  <a:schemeClr val="bg1"/>
                </a:solidFill>
              </a:rPr>
              <a:t>Ms</a:t>
            </a:r>
            <a:r>
              <a:rPr lang="en-US" sz="1600" dirty="0">
                <a:solidFill>
                  <a:schemeClr val="bg1"/>
                </a:solidFill>
              </a:rPr>
              <a:t> Lafrance said, “As a Deputy Rector, I deal mostly with people whether it be students, parents, staff….Leadership and management skills, which I acquired during my CEMBA/CEMPA course, are proving very helpful.”</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31</a:t>
            </a:fld>
            <a:endParaRPr lang="en-US"/>
          </a:p>
        </p:txBody>
      </p:sp>
    </p:spTree>
    <p:extLst>
      <p:ext uri="{BB962C8B-B14F-4D97-AF65-F5344CB8AC3E}">
        <p14:creationId xmlns:p14="http://schemas.microsoft.com/office/powerpoint/2010/main" val="2457990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a:cs typeface="Calibri"/>
              </a:rPr>
              <a:t>How does the climate crisis effect the education sector specifically?</a:t>
            </a:r>
            <a:endParaRPr lang="en" dirty="0"/>
          </a:p>
          <a:p>
            <a:endParaRPr lang="en" dirty="0"/>
          </a:p>
          <a:p>
            <a:r>
              <a:rPr lang="en" dirty="0"/>
              <a:t>In recent years, Commonwealth countries have experienced severe impacts to their education systems as the result of climate related natural disasters. </a:t>
            </a:r>
            <a:endParaRPr lang="en-US" dirty="0">
              <a:cs typeface="Calibri"/>
            </a:endParaRPr>
          </a:p>
          <a:p>
            <a:endParaRPr lang="en" dirty="0"/>
          </a:p>
          <a:p>
            <a:r>
              <a:rPr lang="en" dirty="0"/>
              <a:t>Cyclone </a:t>
            </a:r>
            <a:r>
              <a:rPr lang="en" dirty="0" err="1"/>
              <a:t>Idai</a:t>
            </a:r>
            <a:r>
              <a:rPr lang="en" dirty="0"/>
              <a:t>, which hit eastern Mozambique on March 14, 2019 was the worst natural disaster to hit southern Africa in twenty years. According to UNICEF, from July 2019, more than 3000 classrooms and  330,000 students were affected by the Hurricane (https://www.unicef.org/mozambique/en/cyclone-idai-and-kenneth)</a:t>
            </a:r>
            <a:endParaRPr lang="en" dirty="0">
              <a:cs typeface="Calibri"/>
            </a:endParaRPr>
          </a:p>
          <a:p>
            <a:endParaRPr lang="en" dirty="0"/>
          </a:p>
          <a:p>
            <a:r>
              <a:rPr lang="en" dirty="0"/>
              <a:t>On September 1 2019, the eye of Hurricane Dorian made landfall on the Abaco Islands, reaching the island of Grand Bahamas the next day. It was the strongest hurricane on record to hit the Bahamas. </a:t>
            </a:r>
            <a:endParaRPr lang="en" dirty="0">
              <a:cs typeface="Calibri"/>
            </a:endParaRPr>
          </a:p>
          <a:p>
            <a:r>
              <a:rPr lang="en" dirty="0"/>
              <a:t>According to </a:t>
            </a:r>
            <a:r>
              <a:rPr lang="en" dirty="0">
                <a:hlinkClick r:id="rId3"/>
              </a:rPr>
              <a:t>Mercy Corps</a:t>
            </a:r>
            <a:r>
              <a:rPr lang="en" dirty="0"/>
              <a:t>, the Abaco Islands were the most affected with approximately </a:t>
            </a:r>
            <a:r>
              <a:rPr lang="en" b="1" dirty="0">
                <a:hlinkClick r:id="rId4"/>
              </a:rPr>
              <a:t>90 percent</a:t>
            </a:r>
            <a:r>
              <a:rPr lang="en" dirty="0"/>
              <a:t> of housing and infrastructure left damaged or destroyed in its wake. In Grand Bahama, satellite data revealed that anywhere from 76 to 100 percent of buildings in certain areas were destroyed. The week after Hurricane Dorian hit was supposed to be the first week of classes in the Bahamas. Many families had just paid school fees and purchased uniforms, which were lost due to the hurricane. Many schools were deemed to be unsafe for students, halting classes.</a:t>
            </a:r>
            <a:endParaRPr lang="en" dirty="0">
              <a:cs typeface="Calibri"/>
            </a:endParaRPr>
          </a:p>
          <a:p>
            <a:endParaRPr lang="en"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316E7F-BDF2-4341-ACD7-6ED5AE1B1E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5437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39</a:t>
            </a:fld>
            <a:endParaRPr lang="en-US"/>
          </a:p>
        </p:txBody>
      </p:sp>
    </p:spTree>
    <p:extLst>
      <p:ext uri="{BB962C8B-B14F-4D97-AF65-F5344CB8AC3E}">
        <p14:creationId xmlns:p14="http://schemas.microsoft.com/office/powerpoint/2010/main" val="2125604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the 750 million illiterates in the world about 400 million are in the </a:t>
            </a:r>
            <a:r>
              <a:rPr lang="en-US" dirty="0" err="1"/>
              <a:t>Commonwalth</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1981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sz="2000" dirty="0">
                <a:latin typeface="Times New Roman" panose="02020603050405020304" pitchFamily="18" charset="0"/>
                <a:cs typeface="Times New Roman" panose="02020603050405020304" pitchFamily="18" charset="0"/>
              </a:rPr>
              <a:t>These women are part of COL’s L3F under which they have learnt agriculture and enterprise development skills using basic mobile phones. Because of this they have established companies in agriculture and livestock in which they are shareholders. They have generated enough assets within a space of three years.</a:t>
            </a:r>
          </a:p>
          <a:p>
            <a:r>
              <a:rPr lang="en-CA" sz="2000" dirty="0">
                <a:latin typeface="Times New Roman" panose="02020603050405020304" pitchFamily="18" charset="0"/>
                <a:cs typeface="Times New Roman" panose="02020603050405020304" pitchFamily="18" charset="0"/>
              </a:rPr>
              <a:t>Economic Times, Aug 18, 2017, The</a:t>
            </a:r>
            <a:r>
              <a:rPr lang="en-CA" sz="2000" baseline="0" dirty="0">
                <a:latin typeface="Times New Roman" panose="02020603050405020304" pitchFamily="18" charset="0"/>
                <a:cs typeface="Times New Roman" panose="02020603050405020304" pitchFamily="18" charset="0"/>
              </a:rPr>
              <a:t> Big Farm to Fork Idea that Cuts wastage , ups farmer income </a:t>
            </a:r>
            <a:endParaRPr lang="en-CA"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7617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lgn="l"/>
            <a:r>
              <a:rPr lang="en-CA" sz="1600" dirty="0"/>
              <a:t>KENYA</a:t>
            </a:r>
          </a:p>
          <a:p>
            <a:pPr algn="l"/>
            <a:r>
              <a:rPr lang="en-CA" sz="2000" dirty="0"/>
              <a:t>This L3F project runs in 11 Commonwealth countries. Studies have found that learning leads to empowerment and that for 1% increase in women’s empowerment in Kenya, there was a 2.3% profit in </a:t>
            </a:r>
            <a:r>
              <a:rPr lang="en-CA" sz="2000" dirty="0" err="1"/>
              <a:t>agri</a:t>
            </a:r>
            <a:r>
              <a:rPr lang="en-CA" sz="2000" dirty="0"/>
              <a:t>-enterprises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9597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a:t>Iton</a:t>
            </a:r>
            <a:r>
              <a:rPr lang="en-US" sz="1200" dirty="0"/>
              <a:t>, an L3F farmer from Antigua and Barbuda, used to work as a part time farmer and part time gold smith as he struggled to make sufficient income from his farm. Since joining the L3F </a:t>
            </a:r>
            <a:r>
              <a:rPr lang="en-US" sz="1200" dirty="0" err="1"/>
              <a:t>programme</a:t>
            </a:r>
            <a:r>
              <a:rPr lang="en-US" sz="1200" dirty="0"/>
              <a:t> he has learnt how to turn his subsistence farming into a profitable business, through proper record keeping and production planning. He also participated in a cross-training visit to Jamaica to learn from the best practices of farmers like him in a neighboring country. Farming is now his fulltime occupation and has helped him to improve his livelihood.</a:t>
            </a:r>
          </a:p>
        </p:txBody>
      </p:sp>
      <p:sp>
        <p:nvSpPr>
          <p:cNvPr id="4" name="Slide Number Placeholder 3"/>
          <p:cNvSpPr>
            <a:spLocks noGrp="1"/>
          </p:cNvSpPr>
          <p:nvPr>
            <p:ph type="sldNum" sz="quarter" idx="5"/>
          </p:nvPr>
        </p:nvSpPr>
        <p:spPr/>
        <p:txBody>
          <a:bodyPr/>
          <a:lstStyle/>
          <a:p>
            <a:fld id="{B776343A-D166-4440-AB73-B5AD2D50EB1B}" type="slidenum">
              <a:rPr lang="en-US" smtClean="0"/>
              <a:t>44</a:t>
            </a:fld>
            <a:endParaRPr lang="en-US"/>
          </a:p>
        </p:txBody>
      </p:sp>
    </p:spTree>
    <p:extLst>
      <p:ext uri="{BB962C8B-B14F-4D97-AF65-F5344CB8AC3E}">
        <p14:creationId xmlns:p14="http://schemas.microsoft.com/office/powerpoint/2010/main" val="491490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t>Thanks to grants</a:t>
            </a:r>
            <a:r>
              <a:rPr lang="en-CA" baseline="0" dirty="0"/>
              <a:t> from the governments of Australia and Canada, COL will train 45000 girls and women in five countries: Bangladesh, India Pakistan, Mozambique and Tanzania. You’ll be pleased to note that in the first eighteen months alone, over 29,000 girls have been trained in various skills and 5, 260 girls have found new sources of income generation.</a:t>
            </a:r>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5090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8919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Maldives dropped out late 2016.</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a:t>
            </a:fld>
            <a:endParaRPr lang="en-US"/>
          </a:p>
        </p:txBody>
      </p:sp>
    </p:spTree>
    <p:extLst>
      <p:ext uri="{BB962C8B-B14F-4D97-AF65-F5344CB8AC3E}">
        <p14:creationId xmlns:p14="http://schemas.microsoft.com/office/powerpoint/2010/main" val="25730725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0243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51</a:t>
            </a:fld>
            <a:endParaRPr lang="en-US"/>
          </a:p>
        </p:txBody>
      </p:sp>
    </p:spTree>
    <p:extLst>
      <p:ext uri="{BB962C8B-B14F-4D97-AF65-F5344CB8AC3E}">
        <p14:creationId xmlns:p14="http://schemas.microsoft.com/office/powerpoint/2010/main" val="34343205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57</a:t>
            </a:fld>
            <a:endParaRPr lang="en-US"/>
          </a:p>
        </p:txBody>
      </p:sp>
    </p:spTree>
    <p:extLst>
      <p:ext uri="{BB962C8B-B14F-4D97-AF65-F5344CB8AC3E}">
        <p14:creationId xmlns:p14="http://schemas.microsoft.com/office/powerpoint/2010/main" val="2043405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a:t>We </a:t>
            </a:r>
            <a:r>
              <a:rPr lang="en-US" dirty="0"/>
              <a:t>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60</a:t>
            </a:fld>
            <a:endParaRPr lang="en-US"/>
          </a:p>
        </p:txBody>
      </p:sp>
    </p:spTree>
    <p:extLst>
      <p:ext uri="{BB962C8B-B14F-4D97-AF65-F5344CB8AC3E}">
        <p14:creationId xmlns:p14="http://schemas.microsoft.com/office/powerpoint/2010/main" val="39491428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62</a:t>
            </a:fld>
            <a:endParaRPr lang="en-US"/>
          </a:p>
        </p:txBody>
      </p:sp>
    </p:spTree>
    <p:extLst>
      <p:ext uri="{BB962C8B-B14F-4D97-AF65-F5344CB8AC3E}">
        <p14:creationId xmlns:p14="http://schemas.microsoft.com/office/powerpoint/2010/main" val="3536482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180053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9</a:t>
            </a:fld>
            <a:endParaRPr lang="en-US"/>
          </a:p>
        </p:txBody>
      </p:sp>
    </p:spTree>
    <p:extLst>
      <p:ext uri="{BB962C8B-B14F-4D97-AF65-F5344CB8AC3E}">
        <p14:creationId xmlns:p14="http://schemas.microsoft.com/office/powerpoint/2010/main" val="20752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 updated: October 10, 2018</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11</a:t>
            </a:fld>
            <a:endParaRPr lang="en-US"/>
          </a:p>
        </p:txBody>
      </p:sp>
    </p:spTree>
    <p:extLst>
      <p:ext uri="{BB962C8B-B14F-4D97-AF65-F5344CB8AC3E}">
        <p14:creationId xmlns:p14="http://schemas.microsoft.com/office/powerpoint/2010/main" val="2203745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13</a:t>
            </a:fld>
            <a:endParaRPr lang="en-US"/>
          </a:p>
        </p:txBody>
      </p:sp>
    </p:spTree>
    <p:extLst>
      <p:ext uri="{BB962C8B-B14F-4D97-AF65-F5344CB8AC3E}">
        <p14:creationId xmlns:p14="http://schemas.microsoft.com/office/powerpoint/2010/main" val="433680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3715388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CA" dirty="0"/>
              <a:t>These are the areas that COL works in – you will see that skills development is just one of 8 main programme areas.</a:t>
            </a:r>
          </a:p>
          <a:p>
            <a:endParaRPr lang="en-CA"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t>Support</a:t>
            </a:r>
            <a:r>
              <a:rPr lang="en-US" baseline="0" dirty="0"/>
              <a:t> for TVET FOL is through the TVSD initiative managed by Alison Mead Richardson.</a:t>
            </a:r>
            <a:endParaRPr lang="en-GB" dirty="0"/>
          </a:p>
          <a:p>
            <a:endParaRPr lang="en-CA" dirty="0"/>
          </a:p>
          <a:p>
            <a:r>
              <a:rPr lang="en-CA" dirty="0"/>
              <a:t>We have 4 main strategies and the application of these in terms of skills development: </a:t>
            </a:r>
          </a:p>
          <a:p>
            <a:pPr lvl="1">
              <a:buFontTx/>
              <a:buChar char="•"/>
            </a:pPr>
            <a:r>
              <a:rPr lang="en-CA" dirty="0"/>
              <a:t>We help to develop appropriate models of skills development using appropriate technologies. </a:t>
            </a:r>
          </a:p>
          <a:p>
            <a:pPr lvl="1">
              <a:buFontTx/>
              <a:buChar char="•"/>
            </a:pPr>
            <a:r>
              <a:rPr lang="en-CA" dirty="0"/>
              <a:t>We help countries take innovation to scale. </a:t>
            </a:r>
          </a:p>
          <a:p>
            <a:pPr lvl="1">
              <a:buFontTx/>
              <a:buChar char="•"/>
            </a:pPr>
            <a:r>
              <a:rPr lang="en-CA" dirty="0"/>
              <a:t>Scaling up in-country and between countries. </a:t>
            </a:r>
          </a:p>
          <a:p>
            <a:pPr lvl="1">
              <a:buFontTx/>
              <a:buChar char="•"/>
            </a:pPr>
            <a:r>
              <a:rPr lang="en-CA" dirty="0"/>
              <a:t>We are looking for replicable models.</a:t>
            </a:r>
          </a:p>
          <a:p>
            <a:pPr lvl="1">
              <a:buFontTx/>
              <a:buChar char="•"/>
            </a:pPr>
            <a:endParaRPr lang="en-CA" dirty="0"/>
          </a:p>
          <a:p>
            <a:pPr lvl="1">
              <a:buFontTx/>
              <a:buChar char="•"/>
            </a:pPr>
            <a:r>
              <a:rPr lang="en-CA" dirty="0"/>
              <a:t>We assist in institutional and national policy development relating to flexible delivery mechanisms. It helps to have a guiding framework on how the technology will be used</a:t>
            </a:r>
          </a:p>
          <a:p>
            <a:pPr lvl="1">
              <a:buFontTx/>
              <a:buChar char="•"/>
            </a:pPr>
            <a:endParaRPr lang="en-CA" dirty="0"/>
          </a:p>
          <a:p>
            <a:pPr lvl="1">
              <a:buFontTx/>
              <a:buChar char="•"/>
            </a:pPr>
            <a:r>
              <a:rPr lang="en-CA" dirty="0"/>
              <a:t>We offer capacity building opportunities including workshops and online courses. Help to build capacity to use the technology</a:t>
            </a:r>
          </a:p>
          <a:p>
            <a:pPr lvl="1">
              <a:buFontTx/>
              <a:buChar char="•"/>
            </a:pPr>
            <a:endParaRPr lang="en-CA" dirty="0"/>
          </a:p>
          <a:p>
            <a:pPr lvl="1">
              <a:buFontTx/>
              <a:buChar char="•"/>
            </a:pPr>
            <a:r>
              <a:rPr lang="en-CA" dirty="0"/>
              <a:t>We help institutions to develop materials – preferably open educational resources</a:t>
            </a:r>
          </a:p>
          <a:p>
            <a:endParaRPr lang="en-CA" dirty="0"/>
          </a:p>
          <a:p>
            <a:r>
              <a:rPr lang="en-CA" dirty="0"/>
              <a:t>We do all this through forming partnerships with ministries and institutions </a:t>
            </a:r>
          </a:p>
        </p:txBody>
      </p:sp>
      <p:sp>
        <p:nvSpPr>
          <p:cNvPr id="4" name="Slide Number Placeholder 3"/>
          <p:cNvSpPr>
            <a:spLocks noGrp="1"/>
          </p:cNvSpPr>
          <p:nvPr>
            <p:ph type="sldNum" sz="quarter" idx="5"/>
          </p:nvPr>
        </p:nvSpPr>
        <p:spPr/>
        <p:txBody>
          <a:bodyPr/>
          <a:lstStyle/>
          <a:p>
            <a:pPr>
              <a:defRPr/>
            </a:pPr>
            <a:fld id="{E8BA7955-80E8-4A0D-8083-A76DB1BA449D}" type="slidenum">
              <a:rPr lang="en-US" smtClean="0"/>
              <a:pPr>
                <a:defRPr/>
              </a:pPr>
              <a:t>20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Belize</a:t>
            </a:r>
          </a:p>
          <a:p>
            <a:r>
              <a:rPr lang="en-US" dirty="0"/>
              <a:t>Benefits: skills, expected income</a:t>
            </a:r>
          </a:p>
          <a:p>
            <a:endParaRPr lang="en-US" dirty="0"/>
          </a:p>
          <a:p>
            <a:r>
              <a:rPr lang="en-US" sz="1000" kern="1200" dirty="0">
                <a:solidFill>
                  <a:schemeClr val="bg1"/>
                </a:solidFill>
                <a:latin typeface="+mn-lt"/>
                <a:ea typeface="+mn-ea"/>
                <a:cs typeface="+mn-cs"/>
              </a:rPr>
              <a:t>Social Return on Investment of an Open School showed that every US$ invested resulted in US$8 worth of benefits to students.</a:t>
            </a:r>
            <a:endParaRPr lang="en-US" dirty="0"/>
          </a:p>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3433166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34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2360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1206101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31E0BB-C7BC-4C71-908A-E53D5F2F2D6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Tree>
    <p:extLst>
      <p:ext uri="{BB962C8B-B14F-4D97-AF65-F5344CB8AC3E}">
        <p14:creationId xmlns:p14="http://schemas.microsoft.com/office/powerpoint/2010/main" val="197165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5862074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B8DA5-3F75-487C-A8D6-E87DDEE163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BD1B7A-163D-4DA0-B39A-F8B567D33388}"/>
              </a:ext>
            </a:extLst>
          </p:cNvPr>
          <p:cNvSpPr>
            <a:spLocks noGrp="1"/>
          </p:cNvSpPr>
          <p:nvPr>
            <p:ph type="dt" sz="half" idx="10"/>
          </p:nvPr>
        </p:nvSpPr>
        <p:spPr/>
        <p:txBody>
          <a:bodyPr/>
          <a:lstStyle/>
          <a:p>
            <a:fld id="{CD03EA6F-09DB-443B-B17A-76613FDF79B8}" type="datetimeFigureOut">
              <a:rPr lang="en-US" smtClean="0"/>
              <a:pPr/>
              <a:t>6/2/2020</a:t>
            </a:fld>
            <a:endParaRPr lang="en-US"/>
          </a:p>
        </p:txBody>
      </p:sp>
      <p:sp>
        <p:nvSpPr>
          <p:cNvPr id="4" name="Footer Placeholder 3">
            <a:extLst>
              <a:ext uri="{FF2B5EF4-FFF2-40B4-BE49-F238E27FC236}">
                <a16:creationId xmlns:a16="http://schemas.microsoft.com/office/drawing/2014/main" id="{2F8B88C9-96C3-43DF-B64A-8B17571307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DBE5155-0955-449B-ADCB-27CE177B32F1}"/>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01A38138-5A5D-48F7-A43D-6A00DEFA4CB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690930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8751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HelveticaNeueLT Std Cn" panose="020B0506030502030204" pitchFamily="34" charset="0"/>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278866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5018256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18092750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99442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81677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51267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44526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7724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197033"/>
            <a:ext cx="8548476"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9527" y="5860473"/>
            <a:ext cx="9134473"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2421" y="328067"/>
            <a:ext cx="2861107" cy="752588"/>
          </a:xfrm>
          <a:prstGeom prst="rect">
            <a:avLst/>
          </a:prstGeom>
        </p:spPr>
      </p:pic>
    </p:spTree>
    <p:extLst>
      <p:ext uri="{BB962C8B-B14F-4D97-AF65-F5344CB8AC3E}">
        <p14:creationId xmlns:p14="http://schemas.microsoft.com/office/powerpoint/2010/main" val="4360233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051681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97990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42230891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B8DA5-3F75-487C-A8D6-E87DDEE163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BD1B7A-163D-4DA0-B39A-F8B567D33388}"/>
              </a:ext>
            </a:extLst>
          </p:cNvPr>
          <p:cNvSpPr>
            <a:spLocks noGrp="1"/>
          </p:cNvSpPr>
          <p:nvPr>
            <p:ph type="dt" sz="half" idx="10"/>
          </p:nvPr>
        </p:nvSpPr>
        <p:spPr/>
        <p:txBody>
          <a:bodyPr/>
          <a:lstStyle/>
          <a:p>
            <a:fld id="{CD03EA6F-09DB-443B-B17A-76613FDF79B8}" type="datetimeFigureOut">
              <a:rPr lang="en-US" smtClean="0"/>
              <a:pPr/>
              <a:t>6/2/2020</a:t>
            </a:fld>
            <a:endParaRPr lang="en-US"/>
          </a:p>
        </p:txBody>
      </p:sp>
      <p:sp>
        <p:nvSpPr>
          <p:cNvPr id="4" name="Footer Placeholder 3">
            <a:extLst>
              <a:ext uri="{FF2B5EF4-FFF2-40B4-BE49-F238E27FC236}">
                <a16:creationId xmlns:a16="http://schemas.microsoft.com/office/drawing/2014/main" id="{2F8B88C9-96C3-43DF-B64A-8B17571307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DBE5155-0955-449B-ADCB-27CE177B32F1}"/>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01A38138-5A5D-48F7-A43D-6A00DEFA4CB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0179335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29251743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1_Title and Content Lef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Tree>
    <p:extLst>
      <p:ext uri="{BB962C8B-B14F-4D97-AF65-F5344CB8AC3E}">
        <p14:creationId xmlns:p14="http://schemas.microsoft.com/office/powerpoint/2010/main" val="32180066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26845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52443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3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598862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4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3573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5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7719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6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62930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7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82246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9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85221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10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39651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11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11574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670080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13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12834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14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20664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B9450A-B9E0-4D03-8560-1F634BA3C45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911"/>
          <a:stretch/>
        </p:blipFill>
        <p:spPr>
          <a:xfrm>
            <a:off x="-25400" y="-38101"/>
            <a:ext cx="4546600" cy="6896101"/>
          </a:xfrm>
          <a:prstGeom prst="rect">
            <a:avLst/>
          </a:prstGeom>
        </p:spPr>
      </p:pic>
    </p:spTree>
    <p:extLst>
      <p:ext uri="{BB962C8B-B14F-4D97-AF65-F5344CB8AC3E}">
        <p14:creationId xmlns:p14="http://schemas.microsoft.com/office/powerpoint/2010/main" val="3154622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3762" y="0"/>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6/2/2020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16025326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31E0BB-C7BC-4C71-908A-E53D5F2F2D6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Tree>
    <p:extLst>
      <p:ext uri="{BB962C8B-B14F-4D97-AF65-F5344CB8AC3E}">
        <p14:creationId xmlns:p14="http://schemas.microsoft.com/office/powerpoint/2010/main" val="25100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8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499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535869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26" Type="http://schemas.openxmlformats.org/officeDocument/2006/relationships/slideLayout" Target="../slideLayouts/slideLayout47.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34" Type="http://schemas.openxmlformats.org/officeDocument/2006/relationships/image" Target="../media/image2.png"/><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slideLayout" Target="../slideLayouts/slideLayout46.xml"/><Relationship Id="rId33" Type="http://schemas.openxmlformats.org/officeDocument/2006/relationships/image" Target="../media/image1.png"/><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29" Type="http://schemas.openxmlformats.org/officeDocument/2006/relationships/slideLayout" Target="../slideLayouts/slideLayout50.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slideLayout" Target="../slideLayouts/slideLayout45.xml"/><Relationship Id="rId32" Type="http://schemas.openxmlformats.org/officeDocument/2006/relationships/theme" Target="../theme/theme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28" Type="http://schemas.openxmlformats.org/officeDocument/2006/relationships/slideLayout" Target="../slideLayouts/slideLayout49.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31" Type="http://schemas.openxmlformats.org/officeDocument/2006/relationships/slideLayout" Target="../slideLayouts/slideLayout52.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 Id="rId27" Type="http://schemas.openxmlformats.org/officeDocument/2006/relationships/slideLayout" Target="../slideLayouts/slideLayout48.xml"/><Relationship Id="rId30"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3"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6/2/2020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4"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716" r:id="rId3"/>
    <p:sldLayoutId id="2147483663" r:id="rId4"/>
    <p:sldLayoutId id="2147483704" r:id="rId5"/>
    <p:sldLayoutId id="2147483712" r:id="rId6"/>
    <p:sldLayoutId id="2147483664" r:id="rId7"/>
    <p:sldLayoutId id="2147483665" r:id="rId8"/>
    <p:sldLayoutId id="2147483666" r:id="rId9"/>
    <p:sldLayoutId id="2147483667" r:id="rId10"/>
    <p:sldLayoutId id="2147483668" r:id="rId11"/>
    <p:sldLayoutId id="2147483670" r:id="rId12"/>
    <p:sldLayoutId id="2147483683" r:id="rId13"/>
    <p:sldLayoutId id="2147483672" r:id="rId14"/>
    <p:sldLayoutId id="2147483684" r:id="rId15"/>
    <p:sldLayoutId id="2147483717" r:id="rId16"/>
    <p:sldLayoutId id="2147483681" r:id="rId17"/>
    <p:sldLayoutId id="2147483718" r:id="rId18"/>
    <p:sldLayoutId id="2147483719" r:id="rId19"/>
    <p:sldLayoutId id="2147483721" r:id="rId20"/>
    <p:sldLayoutId id="2147483754" r:id="rId21"/>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33"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6/2/2020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34"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84559123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 id="2147483750" r:id="rId28"/>
    <p:sldLayoutId id="2147483751" r:id="rId29"/>
    <p:sldLayoutId id="2147483752" r:id="rId30"/>
    <p:sldLayoutId id="2147483753" r:id="rId31"/>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47" Type="http://schemas.openxmlformats.org/officeDocument/2006/relationships/image" Target="../media/image53.png"/><Relationship Id="rId50" Type="http://schemas.openxmlformats.org/officeDocument/2006/relationships/image" Target="../media/image56.png"/><Relationship Id="rId55" Type="http://schemas.openxmlformats.org/officeDocument/2006/relationships/image" Target="../media/image61.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38" Type="http://schemas.openxmlformats.org/officeDocument/2006/relationships/image" Target="../media/image44.png"/><Relationship Id="rId46" Type="http://schemas.openxmlformats.org/officeDocument/2006/relationships/image" Target="../media/image52.png"/><Relationship Id="rId2" Type="http://schemas.openxmlformats.org/officeDocument/2006/relationships/notesSlide" Target="../notesSlides/notesSlide1.xml"/><Relationship Id="rId16" Type="http://schemas.openxmlformats.org/officeDocument/2006/relationships/image" Target="../media/image22.png"/><Relationship Id="rId20" Type="http://schemas.openxmlformats.org/officeDocument/2006/relationships/image" Target="../media/image26.png"/><Relationship Id="rId29" Type="http://schemas.openxmlformats.org/officeDocument/2006/relationships/image" Target="../media/image35.png"/><Relationship Id="rId41" Type="http://schemas.openxmlformats.org/officeDocument/2006/relationships/image" Target="../media/image47.png"/><Relationship Id="rId54" Type="http://schemas.openxmlformats.org/officeDocument/2006/relationships/image" Target="../media/image60.png"/><Relationship Id="rId1" Type="http://schemas.openxmlformats.org/officeDocument/2006/relationships/slideLayout" Target="../slideLayouts/slideLayout52.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png"/><Relationship Id="rId53" Type="http://schemas.openxmlformats.org/officeDocument/2006/relationships/image" Target="../media/image59.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49" Type="http://schemas.openxmlformats.org/officeDocument/2006/relationships/image" Target="../media/image55.png"/><Relationship Id="rId57" Type="http://schemas.openxmlformats.org/officeDocument/2006/relationships/image" Target="../media/image63.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4" Type="http://schemas.openxmlformats.org/officeDocument/2006/relationships/image" Target="../media/image50.png"/><Relationship Id="rId52" Type="http://schemas.openxmlformats.org/officeDocument/2006/relationships/image" Target="../media/image58.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48" Type="http://schemas.openxmlformats.org/officeDocument/2006/relationships/image" Target="../media/image54.png"/><Relationship Id="rId56" Type="http://schemas.openxmlformats.org/officeDocument/2006/relationships/image" Target="../media/image62.png"/><Relationship Id="rId8" Type="http://schemas.openxmlformats.org/officeDocument/2006/relationships/image" Target="../media/image14.png"/><Relationship Id="rId51" Type="http://schemas.openxmlformats.org/officeDocument/2006/relationships/image" Target="../media/image57.png"/><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11.xml"/><Relationship Id="rId5" Type="http://schemas.openxmlformats.org/officeDocument/2006/relationships/image" Target="../media/image92.jpeg"/><Relationship Id="rId4" Type="http://schemas.openxmlformats.org/officeDocument/2006/relationships/image" Target="../media/image91.jpeg"/></Relationships>
</file>

<file path=ppt/slides/_rels/slide11.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96.jpeg"/><Relationship Id="rId5" Type="http://schemas.openxmlformats.org/officeDocument/2006/relationships/image" Target="../media/image95.jpeg"/><Relationship Id="rId4" Type="http://schemas.openxmlformats.org/officeDocument/2006/relationships/image" Target="../media/image94.jpeg"/></Relationships>
</file>

<file path=ppt/slides/_rels/slide1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01.png"/><Relationship Id="rId5" Type="http://schemas.openxmlformats.org/officeDocument/2006/relationships/image" Target="../media/image100.jpeg"/><Relationship Id="rId4" Type="http://schemas.openxmlformats.org/officeDocument/2006/relationships/image" Target="../media/image99.jpeg"/></Relationships>
</file>

<file path=ppt/slides/_rels/slide14.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02.jpeg"/><Relationship Id="rId7" Type="http://schemas.openxmlformats.org/officeDocument/2006/relationships/image" Target="../media/image106.jpe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image" Target="../media/image103.png"/></Relationships>
</file>

<file path=ppt/slides/_rels/slide15.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png"/><Relationship Id="rId1" Type="http://schemas.openxmlformats.org/officeDocument/2006/relationships/slideLayout" Target="../slideLayouts/slideLayout11.xml"/><Relationship Id="rId5" Type="http://schemas.openxmlformats.org/officeDocument/2006/relationships/image" Target="../media/image2.png"/><Relationship Id="rId4" Type="http://schemas.openxmlformats.org/officeDocument/2006/relationships/image" Target="../media/image110.jpeg"/></Relationships>
</file>

<file path=ppt/slides/_rels/slide16.xml.rels><?xml version="1.0" encoding="UTF-8" standalone="yes"?>
<Relationships xmlns="http://schemas.openxmlformats.org/package/2006/relationships"><Relationship Id="rId2" Type="http://schemas.openxmlformats.org/officeDocument/2006/relationships/image" Target="../media/image111.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12.tmp"/><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hyperlink" Target="http://cronkite.asu.edu/buffett/dr/religion.html" TargetMode="External"/><Relationship Id="rId2" Type="http://schemas.openxmlformats.org/officeDocument/2006/relationships/image" Target="../media/image122.jpg"/><Relationship Id="rId1" Type="http://schemas.openxmlformats.org/officeDocument/2006/relationships/slideLayout" Target="../slideLayouts/slideLayout7.xml"/><Relationship Id="rId4" Type="http://schemas.openxmlformats.org/officeDocument/2006/relationships/hyperlink" Target="https://creativecommons.org/licenses/by-sa/3.0/"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125.png"/><Relationship Id="rId4" Type="http://schemas.openxmlformats.org/officeDocument/2006/relationships/image" Target="../media/image124.png"/></Relationships>
</file>

<file path=ppt/slides/_rels/slide28.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33.svg"/><Relationship Id="rId3" Type="http://schemas.openxmlformats.org/officeDocument/2006/relationships/image" Target="../media/image128.png"/><Relationship Id="rId7" Type="http://schemas.openxmlformats.org/officeDocument/2006/relationships/image" Target="../media/image132.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31.svg"/><Relationship Id="rId5" Type="http://schemas.openxmlformats.org/officeDocument/2006/relationships/image" Target="../media/image130.png"/><Relationship Id="rId10" Type="http://schemas.openxmlformats.org/officeDocument/2006/relationships/image" Target="../media/image135.png"/><Relationship Id="rId4" Type="http://schemas.openxmlformats.org/officeDocument/2006/relationships/image" Target="../media/image129.svg"/><Relationship Id="rId9" Type="http://schemas.openxmlformats.org/officeDocument/2006/relationships/image" Target="../media/image134.png"/></Relationships>
</file>

<file path=ppt/slides/_rels/slide31.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8.png"/><Relationship Id="rId4" Type="http://schemas.openxmlformats.org/officeDocument/2006/relationships/image" Target="../media/image137.png"/></Relationships>
</file>

<file path=ppt/slides/_rels/slide32.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7.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svg"/></Relationships>
</file>

<file path=ppt/slides/_rels/slide34.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jpeg"/><Relationship Id="rId1" Type="http://schemas.openxmlformats.org/officeDocument/2006/relationships/slideLayout" Target="../slideLayouts/slideLayout7.xml"/><Relationship Id="rId4" Type="http://schemas.openxmlformats.org/officeDocument/2006/relationships/image" Target="../media/image148.png"/></Relationships>
</file>

<file path=ppt/slides/_rels/slide36.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png"/><Relationship Id="rId1" Type="http://schemas.openxmlformats.org/officeDocument/2006/relationships/slideLayout" Target="../slideLayouts/slideLayout21.xml"/><Relationship Id="rId4" Type="http://schemas.openxmlformats.org/officeDocument/2006/relationships/image" Target="../media/image151.jpeg"/></Relationships>
</file>

<file path=ppt/slides/_rels/slide38.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2.png"/><Relationship Id="rId7" Type="http://schemas.openxmlformats.org/officeDocument/2006/relationships/image" Target="../media/image155.sv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54.png"/><Relationship Id="rId11" Type="http://schemas.openxmlformats.org/officeDocument/2006/relationships/image" Target="../media/image159.jpeg"/><Relationship Id="rId5" Type="http://schemas.openxmlformats.org/officeDocument/2006/relationships/image" Target="../media/image153.jpeg"/><Relationship Id="rId10" Type="http://schemas.openxmlformats.org/officeDocument/2006/relationships/image" Target="../media/image158.svg"/><Relationship Id="rId4" Type="http://schemas.microsoft.com/office/2007/relationships/hdphoto" Target="../media/hdphoto2.wdp"/><Relationship Id="rId9" Type="http://schemas.openxmlformats.org/officeDocument/2006/relationships/image" Target="../media/image157.png"/></Relationships>
</file>

<file path=ppt/slides/_rels/slide39.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13.xml"/><Relationship Id="rId1" Type="http://schemas.openxmlformats.org/officeDocument/2006/relationships/slideLayout" Target="../slideLayouts/slideLayout19.xml"/><Relationship Id="rId6" Type="http://schemas.openxmlformats.org/officeDocument/2006/relationships/image" Target="../media/image125.png"/><Relationship Id="rId5" Type="http://schemas.openxmlformats.org/officeDocument/2006/relationships/image" Target="../media/image162.png"/><Relationship Id="rId4" Type="http://schemas.openxmlformats.org/officeDocument/2006/relationships/image" Target="../media/image161.png"/></Relationships>
</file>

<file path=ppt/slides/_rels/slide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15.xml"/><Relationship Id="rId1" Type="http://schemas.openxmlformats.org/officeDocument/2006/relationships/slideLayout" Target="../slideLayouts/slideLayout19.xml"/><Relationship Id="rId5" Type="http://schemas.openxmlformats.org/officeDocument/2006/relationships/image" Target="../media/image125.png"/><Relationship Id="rId4" Type="http://schemas.openxmlformats.org/officeDocument/2006/relationships/image" Target="../media/image164.png"/></Relationships>
</file>

<file path=ppt/slides/_rels/slide43.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notesSlide" Target="../notesSlides/notesSlide16.xml"/><Relationship Id="rId1" Type="http://schemas.openxmlformats.org/officeDocument/2006/relationships/slideLayout" Target="../slideLayouts/slideLayout19.xml"/><Relationship Id="rId5" Type="http://schemas.openxmlformats.org/officeDocument/2006/relationships/image" Target="../media/image125.png"/><Relationship Id="rId4" Type="http://schemas.openxmlformats.org/officeDocument/2006/relationships/image" Target="../media/image166.png"/></Relationships>
</file>

<file path=ppt/slides/_rels/slide44.xml.rels><?xml version="1.0" encoding="UTF-8" standalone="yes"?>
<Relationships xmlns="http://schemas.openxmlformats.org/package/2006/relationships"><Relationship Id="rId3" Type="http://schemas.openxmlformats.org/officeDocument/2006/relationships/image" Target="../media/image167.jpeg"/><Relationship Id="rId2" Type="http://schemas.openxmlformats.org/officeDocument/2006/relationships/notesSlide" Target="../notesSlides/notesSlide17.xml"/><Relationship Id="rId1" Type="http://schemas.openxmlformats.org/officeDocument/2006/relationships/slideLayout" Target="../slideLayouts/slideLayout21.xml"/><Relationship Id="rId4" Type="http://schemas.openxmlformats.org/officeDocument/2006/relationships/image" Target="../media/image145.png"/></Relationships>
</file>

<file path=ppt/slides/_rels/slide45.xml.rels><?xml version="1.0" encoding="UTF-8" standalone="yes"?>
<Relationships xmlns="http://schemas.openxmlformats.org/package/2006/relationships"><Relationship Id="rId3" Type="http://schemas.openxmlformats.org/officeDocument/2006/relationships/image" Target="../media/image121.svg"/><Relationship Id="rId2" Type="http://schemas.openxmlformats.org/officeDocument/2006/relationships/image" Target="../media/image120.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8" Type="http://schemas.openxmlformats.org/officeDocument/2006/relationships/image" Target="../media/image172.png"/><Relationship Id="rId3" Type="http://schemas.openxmlformats.org/officeDocument/2006/relationships/image" Target="../media/image168.jpg"/><Relationship Id="rId7" Type="http://schemas.openxmlformats.org/officeDocument/2006/relationships/image" Target="../media/image164.png"/><Relationship Id="rId2" Type="http://schemas.openxmlformats.org/officeDocument/2006/relationships/notesSlide" Target="../notesSlides/notesSlide18.xml"/><Relationship Id="rId1" Type="http://schemas.openxmlformats.org/officeDocument/2006/relationships/slideLayout" Target="../slideLayouts/slideLayout19.xml"/><Relationship Id="rId6" Type="http://schemas.openxmlformats.org/officeDocument/2006/relationships/image" Target="../media/image171.png"/><Relationship Id="rId5" Type="http://schemas.openxmlformats.org/officeDocument/2006/relationships/image" Target="../media/image170.jpeg"/><Relationship Id="rId10" Type="http://schemas.openxmlformats.org/officeDocument/2006/relationships/image" Target="../media/image174.png"/><Relationship Id="rId4" Type="http://schemas.openxmlformats.org/officeDocument/2006/relationships/image" Target="../media/image169.jpeg"/><Relationship Id="rId9" Type="http://schemas.openxmlformats.org/officeDocument/2006/relationships/image" Target="../media/image173.png"/></Relationships>
</file>

<file path=ppt/slides/_rels/slide47.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125.png"/><Relationship Id="rId5" Type="http://schemas.openxmlformats.org/officeDocument/2006/relationships/image" Target="../media/image176.png"/><Relationship Id="rId4" Type="http://schemas.openxmlformats.org/officeDocument/2006/relationships/image" Target="../media/image164.png"/></Relationships>
</file>

<file path=ppt/slides/_rels/slide48.xml.rels><?xml version="1.0" encoding="UTF-8" standalone="yes"?>
<Relationships xmlns="http://schemas.openxmlformats.org/package/2006/relationships"><Relationship Id="rId3" Type="http://schemas.openxmlformats.org/officeDocument/2006/relationships/image" Target="../media/image177.jpeg"/><Relationship Id="rId2" Type="http://schemas.openxmlformats.org/officeDocument/2006/relationships/notesSlide" Target="../notesSlides/notesSlide20.xml"/><Relationship Id="rId1" Type="http://schemas.openxmlformats.org/officeDocument/2006/relationships/slideLayout" Target="../slideLayouts/slideLayout21.xml"/><Relationship Id="rId5" Type="http://schemas.openxmlformats.org/officeDocument/2006/relationships/image" Target="../media/image125.png"/><Relationship Id="rId4" Type="http://schemas.openxmlformats.org/officeDocument/2006/relationships/image" Target="../media/image134.png"/></Relationships>
</file>

<file path=ppt/slides/_rels/slide49.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image" Target="../media/image182.jpg"/><Relationship Id="rId5" Type="http://schemas.openxmlformats.org/officeDocument/2006/relationships/image" Target="../media/image181.jpg"/><Relationship Id="rId4" Type="http://schemas.openxmlformats.org/officeDocument/2006/relationships/image" Target="../media/image180.jpg"/></Relationships>
</file>

<file path=ppt/slides/_rels/slide52.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90.svg"/><Relationship Id="rId2" Type="http://schemas.openxmlformats.org/officeDocument/2006/relationships/image" Target="../media/image189.png"/><Relationship Id="rId1" Type="http://schemas.openxmlformats.org/officeDocument/2006/relationships/slideLayout" Target="../slideLayouts/slideLayout7.xml"/><Relationship Id="rId4" Type="http://schemas.openxmlformats.org/officeDocument/2006/relationships/image" Target="../media/image19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image" Target="../media/image68.jpeg"/><Relationship Id="rId1" Type="http://schemas.openxmlformats.org/officeDocument/2006/relationships/slideLayout" Target="../slideLayouts/slideLayout8.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60.xml.rels><?xml version="1.0" encoding="UTF-8" standalone="yes"?>
<Relationships xmlns="http://schemas.openxmlformats.org/package/2006/relationships"><Relationship Id="rId8" Type="http://schemas.openxmlformats.org/officeDocument/2006/relationships/image" Target="../media/image197.jpeg"/><Relationship Id="rId3" Type="http://schemas.openxmlformats.org/officeDocument/2006/relationships/image" Target="../media/image192.jpeg"/><Relationship Id="rId7" Type="http://schemas.openxmlformats.org/officeDocument/2006/relationships/image" Target="../media/image196.jpe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195.jpeg"/><Relationship Id="rId11" Type="http://schemas.openxmlformats.org/officeDocument/2006/relationships/image" Target="../media/image199.jpeg"/><Relationship Id="rId5" Type="http://schemas.openxmlformats.org/officeDocument/2006/relationships/image" Target="../media/image194.jpeg"/><Relationship Id="rId10" Type="http://schemas.openxmlformats.org/officeDocument/2006/relationships/image" Target="../media/image198.jpeg"/><Relationship Id="rId4" Type="http://schemas.openxmlformats.org/officeDocument/2006/relationships/image" Target="../media/image193.jpeg"/><Relationship Id="rId9" Type="http://schemas.microsoft.com/office/2007/relationships/hdphoto" Target="../media/hdphoto3.wdp"/></Relationships>
</file>

<file path=ppt/slides/_rels/slide61.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02.jpeg"/><Relationship Id="rId7" Type="http://schemas.openxmlformats.org/officeDocument/2006/relationships/image" Target="../media/image20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05.png"/><Relationship Id="rId5" Type="http://schemas.openxmlformats.org/officeDocument/2006/relationships/image" Target="../media/image204.jpeg"/><Relationship Id="rId4" Type="http://schemas.openxmlformats.org/officeDocument/2006/relationships/image" Target="../media/image203.jpeg"/></Relationships>
</file>

<file path=ppt/slides/_rels/slide7.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11.xml"/><Relationship Id="rId5" Type="http://schemas.microsoft.com/office/2007/relationships/hdphoto" Target="../media/hdphoto1.wdp"/><Relationship Id="rId4" Type="http://schemas.openxmlformats.org/officeDocument/2006/relationships/image" Target="../media/image78.png"/></Relationships>
</file>

<file path=ppt/slides/_rels/slide9.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2.jpeg"/><Relationship Id="rId11" Type="http://schemas.openxmlformats.org/officeDocument/2006/relationships/image" Target="../media/image87.png"/><Relationship Id="rId5" Type="http://schemas.openxmlformats.org/officeDocument/2006/relationships/image" Target="../media/image81.jpeg"/><Relationship Id="rId10" Type="http://schemas.openxmlformats.org/officeDocument/2006/relationships/image" Target="../media/image86.png"/><Relationship Id="rId4" Type="http://schemas.openxmlformats.org/officeDocument/2006/relationships/image" Target="../media/image80.jpeg"/><Relationship Id="rId9" Type="http://schemas.openxmlformats.org/officeDocument/2006/relationships/image" Target="../media/image8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9008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22E62A6-B4E9-4EF9-AD82-963C1F96BB4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10800000">
            <a:off x="48429" y="-875865"/>
            <a:ext cx="9143999" cy="6939280"/>
          </a:xfrm>
          <a:prstGeom prst="rect">
            <a:avLst/>
          </a:prstGeom>
        </p:spPr>
      </p:pic>
      <p:pic>
        <p:nvPicPr>
          <p:cNvPr id="10" name="Picture 9" descr="A close up of a logo&#10;&#10;Description generated with high confidence">
            <a:extLst>
              <a:ext uri="{FF2B5EF4-FFF2-40B4-BE49-F238E27FC236}">
                <a16:creationId xmlns:a16="http://schemas.microsoft.com/office/drawing/2014/main" id="{34EAABD8-2BA8-492C-830B-A24A62EF9B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820" y="180044"/>
            <a:ext cx="2972736" cy="790052"/>
          </a:xfrm>
          <a:prstGeom prst="rect">
            <a:avLst/>
          </a:prstGeom>
        </p:spPr>
      </p:pic>
      <p:sp>
        <p:nvSpPr>
          <p:cNvPr id="14" name="Title 13">
            <a:extLst>
              <a:ext uri="{FF2B5EF4-FFF2-40B4-BE49-F238E27FC236}">
                <a16:creationId xmlns:a16="http://schemas.microsoft.com/office/drawing/2014/main" id="{74871D83-E070-4DA0-B9F8-2A61AD11C564}"/>
              </a:ext>
            </a:extLst>
          </p:cNvPr>
          <p:cNvSpPr>
            <a:spLocks noGrp="1"/>
          </p:cNvSpPr>
          <p:nvPr>
            <p:ph type="title" idx="4294967295"/>
          </p:nvPr>
        </p:nvSpPr>
        <p:spPr>
          <a:xfrm>
            <a:off x="219574" y="1592553"/>
            <a:ext cx="4937036" cy="3569822"/>
          </a:xfrm>
        </p:spPr>
        <p:txBody>
          <a:bodyPr>
            <a:normAutofit fontScale="90000"/>
          </a:bodyPr>
          <a:lstStyle/>
          <a:p>
            <a:pPr algn="l"/>
            <a:br>
              <a:rPr lang="en-US" sz="6000" dirty="0">
                <a:solidFill>
                  <a:schemeClr val="bg1"/>
                </a:solidFill>
                <a:latin typeface="+mj-lt"/>
              </a:rPr>
            </a:br>
            <a:r>
              <a:rPr lang="en-US" sz="6000" dirty="0">
                <a:solidFill>
                  <a:schemeClr val="bg1"/>
                </a:solidFill>
                <a:latin typeface="+mj-lt"/>
              </a:rPr>
              <a:t>Caribbean Focal Points Meeting : St Lucia</a:t>
            </a:r>
            <a:endParaRPr lang="en-CA" sz="6000" dirty="0">
              <a:solidFill>
                <a:schemeClr val="bg1"/>
              </a:solidFill>
              <a:latin typeface="+mj-lt"/>
            </a:endParaRPr>
          </a:p>
        </p:txBody>
      </p:sp>
      <p:sp>
        <p:nvSpPr>
          <p:cNvPr id="8" name="Text Placeholder 7">
            <a:extLst>
              <a:ext uri="{FF2B5EF4-FFF2-40B4-BE49-F238E27FC236}">
                <a16:creationId xmlns:a16="http://schemas.microsoft.com/office/drawing/2014/main" id="{5581BFA9-233A-4CF1-BF92-0FA36114A1DF}"/>
              </a:ext>
            </a:extLst>
          </p:cNvPr>
          <p:cNvSpPr>
            <a:spLocks noGrp="1"/>
          </p:cNvSpPr>
          <p:nvPr>
            <p:ph type="body" sz="quarter" idx="4294967295"/>
          </p:nvPr>
        </p:nvSpPr>
        <p:spPr>
          <a:xfrm>
            <a:off x="280982" y="5314168"/>
            <a:ext cx="4339446" cy="1241340"/>
          </a:xfrm>
        </p:spPr>
        <p:txBody>
          <a:bodyPr>
            <a:normAutofit/>
          </a:bodyPr>
          <a:lstStyle/>
          <a:p>
            <a:pPr marL="0" indent="0">
              <a:buNone/>
            </a:pPr>
            <a:r>
              <a:rPr lang="en-US" sz="2000" dirty="0">
                <a:solidFill>
                  <a:schemeClr val="bg1"/>
                </a:solidFill>
              </a:rPr>
              <a:t>Professor Asha Kanwar</a:t>
            </a:r>
            <a:br>
              <a:rPr lang="en-US" sz="1800" dirty="0">
                <a:solidFill>
                  <a:schemeClr val="bg1"/>
                </a:solidFill>
              </a:rPr>
            </a:br>
            <a:r>
              <a:rPr lang="en-US" sz="1600" i="1" dirty="0">
                <a:solidFill>
                  <a:schemeClr val="bg1"/>
                </a:solidFill>
              </a:rPr>
              <a:t>President &amp; CEO, Commonwealth of Learning</a:t>
            </a:r>
          </a:p>
          <a:p>
            <a:pPr marL="0" indent="0">
              <a:buNone/>
            </a:pPr>
            <a:r>
              <a:rPr lang="en-US" sz="1600" i="1" dirty="0">
                <a:solidFill>
                  <a:schemeClr val="bg1"/>
                </a:solidFill>
              </a:rPr>
              <a:t>January 2020</a:t>
            </a:r>
            <a:endParaRPr lang="en-US" sz="1800" i="1" dirty="0">
              <a:solidFill>
                <a:schemeClr val="bg1"/>
              </a:solidFill>
            </a:endParaRPr>
          </a:p>
        </p:txBody>
      </p:sp>
      <p:grpSp>
        <p:nvGrpSpPr>
          <p:cNvPr id="286" name="Group 285">
            <a:extLst>
              <a:ext uri="{FF2B5EF4-FFF2-40B4-BE49-F238E27FC236}">
                <a16:creationId xmlns:a16="http://schemas.microsoft.com/office/drawing/2014/main" id="{D159F19E-8CA6-4A61-AC79-CCFCFAEE1345}"/>
              </a:ext>
            </a:extLst>
          </p:cNvPr>
          <p:cNvGrpSpPr/>
          <p:nvPr/>
        </p:nvGrpSpPr>
        <p:grpSpPr>
          <a:xfrm>
            <a:off x="3232118" y="217715"/>
            <a:ext cx="5799013" cy="5040942"/>
            <a:chOff x="3165466" y="159775"/>
            <a:chExt cx="5865666" cy="5098882"/>
          </a:xfrm>
        </p:grpSpPr>
        <p:grpSp>
          <p:nvGrpSpPr>
            <p:cNvPr id="258" name="Group 257">
              <a:extLst>
                <a:ext uri="{FF2B5EF4-FFF2-40B4-BE49-F238E27FC236}">
                  <a16:creationId xmlns:a16="http://schemas.microsoft.com/office/drawing/2014/main" id="{144C2F8A-8CAE-4454-84FC-36E4E038DB59}"/>
                </a:ext>
              </a:extLst>
            </p:cNvPr>
            <p:cNvGrpSpPr/>
            <p:nvPr/>
          </p:nvGrpSpPr>
          <p:grpSpPr>
            <a:xfrm>
              <a:off x="3165466" y="159775"/>
              <a:ext cx="571334" cy="438140"/>
              <a:chOff x="14724" y="21429"/>
              <a:chExt cx="796897" cy="609914"/>
            </a:xfrm>
          </p:grpSpPr>
          <p:pic>
            <p:nvPicPr>
              <p:cNvPr id="283" name="Picture 2" descr="Antigua and Barbuda flag">
                <a:extLst>
                  <a:ext uri="{FF2B5EF4-FFF2-40B4-BE49-F238E27FC236}">
                    <a16:creationId xmlns:a16="http://schemas.microsoft.com/office/drawing/2014/main" id="{691A206E-9EBB-41E5-9194-C605BB72F5E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724" y="21429"/>
                <a:ext cx="779279" cy="520700"/>
              </a:xfrm>
              <a:prstGeom prst="rect">
                <a:avLst/>
              </a:prstGeom>
              <a:extLst>
                <a:ext uri="{909E8E84-426E-40DD-AFC4-6F175D3DCCD1}">
                  <a14:hiddenFill xmlns:a14="http://schemas.microsoft.com/office/drawing/2010/main">
                    <a:solidFill>
                      <a:srgbClr val="FFFFFF"/>
                    </a:solidFill>
                  </a14:hiddenFill>
                </a:ext>
              </a:extLst>
            </p:spPr>
          </p:pic>
          <p:sp>
            <p:nvSpPr>
              <p:cNvPr id="284" name="TextBox 283">
                <a:extLst>
                  <a:ext uri="{FF2B5EF4-FFF2-40B4-BE49-F238E27FC236}">
                    <a16:creationId xmlns:a16="http://schemas.microsoft.com/office/drawing/2014/main" id="{ED7A0B52-3BA9-45AB-9236-A5C84DB35875}"/>
                  </a:ext>
                </a:extLst>
              </p:cNvPr>
              <p:cNvSpPr txBox="1"/>
              <p:nvPr/>
            </p:nvSpPr>
            <p:spPr>
              <a:xfrm>
                <a:off x="14724" y="525480"/>
                <a:ext cx="796897" cy="10586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ANTIGUA &amp; BARBUDA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59" name="Group 258">
              <a:extLst>
                <a:ext uri="{FF2B5EF4-FFF2-40B4-BE49-F238E27FC236}">
                  <a16:creationId xmlns:a16="http://schemas.microsoft.com/office/drawing/2014/main" id="{D7AF1210-9EBD-40A5-8FF3-28D6F4DD769F}"/>
                </a:ext>
              </a:extLst>
            </p:cNvPr>
            <p:cNvGrpSpPr/>
            <p:nvPr/>
          </p:nvGrpSpPr>
          <p:grpSpPr>
            <a:xfrm>
              <a:off x="3818064" y="161182"/>
              <a:ext cx="751670" cy="455947"/>
              <a:chOff x="876281" y="23388"/>
              <a:chExt cx="1048430" cy="634703"/>
            </a:xfrm>
          </p:grpSpPr>
          <p:pic>
            <p:nvPicPr>
              <p:cNvPr id="281" name="Picture 4" descr="Australia flag">
                <a:extLst>
                  <a:ext uri="{FF2B5EF4-FFF2-40B4-BE49-F238E27FC236}">
                    <a16:creationId xmlns:a16="http://schemas.microsoft.com/office/drawing/2014/main" id="{61FA666B-46DF-4877-8CB0-BDAB7F69B42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6281" y="23388"/>
                <a:ext cx="1048430" cy="524215"/>
              </a:xfrm>
              <a:prstGeom prst="rect">
                <a:avLst/>
              </a:prstGeom>
              <a:extLst>
                <a:ext uri="{909E8E84-426E-40DD-AFC4-6F175D3DCCD1}">
                  <a14:hiddenFill xmlns:a14="http://schemas.microsoft.com/office/drawing/2010/main">
                    <a:solidFill>
                      <a:srgbClr val="FFFFFF"/>
                    </a:solidFill>
                  </a14:hiddenFill>
                </a:ext>
              </a:extLst>
            </p:spPr>
          </p:pic>
          <p:sp>
            <p:nvSpPr>
              <p:cNvPr id="282" name="TextBox 281">
                <a:extLst>
                  <a:ext uri="{FF2B5EF4-FFF2-40B4-BE49-F238E27FC236}">
                    <a16:creationId xmlns:a16="http://schemas.microsoft.com/office/drawing/2014/main" id="{E4CA7A55-13C5-4C85-B0DE-2E23C1A6AFE3}"/>
                  </a:ext>
                </a:extLst>
              </p:cNvPr>
              <p:cNvSpPr txBox="1"/>
              <p:nvPr/>
            </p:nvSpPr>
            <p:spPr>
              <a:xfrm>
                <a:off x="883311" y="524604"/>
                <a:ext cx="1041400" cy="133487"/>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AUSTRALIA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0" name="Group 259">
              <a:extLst>
                <a:ext uri="{FF2B5EF4-FFF2-40B4-BE49-F238E27FC236}">
                  <a16:creationId xmlns:a16="http://schemas.microsoft.com/office/drawing/2014/main" id="{EB134454-3FFE-40E7-A941-26D1302A49A4}"/>
                </a:ext>
              </a:extLst>
            </p:cNvPr>
            <p:cNvGrpSpPr/>
            <p:nvPr/>
          </p:nvGrpSpPr>
          <p:grpSpPr>
            <a:xfrm>
              <a:off x="4632726" y="163707"/>
              <a:ext cx="750568" cy="453423"/>
              <a:chOff x="2000401" y="26902"/>
              <a:chExt cx="1046892" cy="631189"/>
            </a:xfrm>
          </p:grpSpPr>
          <p:pic>
            <p:nvPicPr>
              <p:cNvPr id="279" name="Picture 6" descr="Bahamas flag">
                <a:extLst>
                  <a:ext uri="{FF2B5EF4-FFF2-40B4-BE49-F238E27FC236}">
                    <a16:creationId xmlns:a16="http://schemas.microsoft.com/office/drawing/2014/main" id="{58DA0CC8-5A58-40FA-94C9-AC4437F902A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05891" y="26902"/>
                <a:ext cx="1041402" cy="520701"/>
              </a:xfrm>
              <a:prstGeom prst="rect">
                <a:avLst/>
              </a:prstGeom>
              <a:extLst>
                <a:ext uri="{909E8E84-426E-40DD-AFC4-6F175D3DCCD1}">
                  <a14:hiddenFill xmlns:a14="http://schemas.microsoft.com/office/drawing/2010/main">
                    <a:solidFill>
                      <a:srgbClr val="FFFFFF"/>
                    </a:solidFill>
                  </a14:hiddenFill>
                </a:ext>
              </a:extLst>
            </p:spPr>
          </p:pic>
          <p:sp>
            <p:nvSpPr>
              <p:cNvPr id="280" name="TextBox 279">
                <a:extLst>
                  <a:ext uri="{FF2B5EF4-FFF2-40B4-BE49-F238E27FC236}">
                    <a16:creationId xmlns:a16="http://schemas.microsoft.com/office/drawing/2014/main" id="{B32894A6-4D8A-44A9-9ADF-A9F71D015D00}"/>
                  </a:ext>
                </a:extLst>
              </p:cNvPr>
              <p:cNvSpPr txBox="1"/>
              <p:nvPr/>
            </p:nvSpPr>
            <p:spPr>
              <a:xfrm>
                <a:off x="2000401" y="524698"/>
                <a:ext cx="104140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BAHAMAS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1" name="Group 260">
              <a:extLst>
                <a:ext uri="{FF2B5EF4-FFF2-40B4-BE49-F238E27FC236}">
                  <a16:creationId xmlns:a16="http://schemas.microsoft.com/office/drawing/2014/main" id="{5989DB8B-760C-4369-A93B-05D7C4D1D6C6}"/>
                </a:ext>
              </a:extLst>
            </p:cNvPr>
            <p:cNvGrpSpPr/>
            <p:nvPr/>
          </p:nvGrpSpPr>
          <p:grpSpPr>
            <a:xfrm>
              <a:off x="5480588" y="164919"/>
              <a:ext cx="623640" cy="452210"/>
              <a:chOff x="3122143" y="28590"/>
              <a:chExt cx="869853" cy="629501"/>
            </a:xfrm>
          </p:grpSpPr>
          <p:pic>
            <p:nvPicPr>
              <p:cNvPr id="277" name="Picture 8" descr="Bangladesh flag">
                <a:extLst>
                  <a:ext uri="{FF2B5EF4-FFF2-40B4-BE49-F238E27FC236}">
                    <a16:creationId xmlns:a16="http://schemas.microsoft.com/office/drawing/2014/main" id="{C3418084-C63E-4D9A-A27C-E237EF4389C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22981" y="28590"/>
                <a:ext cx="869015" cy="521409"/>
              </a:xfrm>
              <a:prstGeom prst="rect">
                <a:avLst/>
              </a:prstGeom>
              <a:extLst>
                <a:ext uri="{909E8E84-426E-40DD-AFC4-6F175D3DCCD1}">
                  <a14:hiddenFill xmlns:a14="http://schemas.microsoft.com/office/drawing/2010/main">
                    <a:solidFill>
                      <a:srgbClr val="FFFFFF"/>
                    </a:solidFill>
                  </a14:hiddenFill>
                </a:ext>
              </a:extLst>
            </p:spPr>
          </p:pic>
          <p:sp>
            <p:nvSpPr>
              <p:cNvPr id="278" name="TextBox 277">
                <a:extLst>
                  <a:ext uri="{FF2B5EF4-FFF2-40B4-BE49-F238E27FC236}">
                    <a16:creationId xmlns:a16="http://schemas.microsoft.com/office/drawing/2014/main" id="{CD3775DD-BD64-4729-9290-B536A5C5069F}"/>
                  </a:ext>
                </a:extLst>
              </p:cNvPr>
              <p:cNvSpPr txBox="1"/>
              <p:nvPr/>
            </p:nvSpPr>
            <p:spPr>
              <a:xfrm>
                <a:off x="3122143" y="524698"/>
                <a:ext cx="86361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BANGLADESH</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2" name="Group 261">
              <a:extLst>
                <a:ext uri="{FF2B5EF4-FFF2-40B4-BE49-F238E27FC236}">
                  <a16:creationId xmlns:a16="http://schemas.microsoft.com/office/drawing/2014/main" id="{74C6EA54-E8CA-418B-923D-B5E80374E708}"/>
                </a:ext>
              </a:extLst>
            </p:cNvPr>
            <p:cNvGrpSpPr/>
            <p:nvPr/>
          </p:nvGrpSpPr>
          <p:grpSpPr>
            <a:xfrm>
              <a:off x="6228303" y="161504"/>
              <a:ext cx="567071" cy="459571"/>
              <a:chOff x="4067684" y="23835"/>
              <a:chExt cx="790951" cy="639747"/>
            </a:xfrm>
          </p:grpSpPr>
          <p:pic>
            <p:nvPicPr>
              <p:cNvPr id="275" name="Picture 10" descr="Barbados flag">
                <a:extLst>
                  <a:ext uri="{FF2B5EF4-FFF2-40B4-BE49-F238E27FC236}">
                    <a16:creationId xmlns:a16="http://schemas.microsoft.com/office/drawing/2014/main" id="{7B2992E5-31DD-4924-8E69-9AF2BF9AF6FF}"/>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67684" y="23835"/>
                <a:ext cx="786976" cy="525843"/>
              </a:xfrm>
              <a:prstGeom prst="rect">
                <a:avLst/>
              </a:prstGeom>
              <a:extLst>
                <a:ext uri="{909E8E84-426E-40DD-AFC4-6F175D3DCCD1}">
                  <a14:hiddenFill xmlns:a14="http://schemas.microsoft.com/office/drawing/2010/main">
                    <a:solidFill>
                      <a:srgbClr val="FFFFFF"/>
                    </a:solidFill>
                  </a14:hiddenFill>
                </a:ext>
              </a:extLst>
            </p:spPr>
          </p:pic>
          <p:sp>
            <p:nvSpPr>
              <p:cNvPr id="276" name="TextBox 275">
                <a:extLst>
                  <a:ext uri="{FF2B5EF4-FFF2-40B4-BE49-F238E27FC236}">
                    <a16:creationId xmlns:a16="http://schemas.microsoft.com/office/drawing/2014/main" id="{A707D483-5B03-494F-876D-E1BBF0142B6C}"/>
                  </a:ext>
                </a:extLst>
              </p:cNvPr>
              <p:cNvSpPr txBox="1"/>
              <p:nvPr/>
            </p:nvSpPr>
            <p:spPr>
              <a:xfrm>
                <a:off x="4072338" y="530189"/>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BARBADOS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3" name="Group 262">
              <a:extLst>
                <a:ext uri="{FF2B5EF4-FFF2-40B4-BE49-F238E27FC236}">
                  <a16:creationId xmlns:a16="http://schemas.microsoft.com/office/drawing/2014/main" id="{BDEAA76B-67DF-4D7B-B0B2-5F553482A66B}"/>
                </a:ext>
              </a:extLst>
            </p:cNvPr>
            <p:cNvGrpSpPr/>
            <p:nvPr/>
          </p:nvGrpSpPr>
          <p:grpSpPr>
            <a:xfrm>
              <a:off x="6911891" y="162055"/>
              <a:ext cx="566008" cy="459015"/>
              <a:chOff x="4935952" y="24603"/>
              <a:chExt cx="789468" cy="638973"/>
            </a:xfrm>
          </p:grpSpPr>
          <p:pic>
            <p:nvPicPr>
              <p:cNvPr id="273" name="Picture 12" descr="Belize flag">
                <a:extLst>
                  <a:ext uri="{FF2B5EF4-FFF2-40B4-BE49-F238E27FC236}">
                    <a16:creationId xmlns:a16="http://schemas.microsoft.com/office/drawing/2014/main" id="{372D3B2C-5D2E-40F9-8941-E052F87E0DBE}"/>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35952" y="24603"/>
                <a:ext cx="786297" cy="525389"/>
              </a:xfrm>
              <a:prstGeom prst="rect">
                <a:avLst/>
              </a:prstGeom>
              <a:extLst>
                <a:ext uri="{909E8E84-426E-40DD-AFC4-6F175D3DCCD1}">
                  <a14:hiddenFill xmlns:a14="http://schemas.microsoft.com/office/drawing/2010/main">
                    <a:solidFill>
                      <a:srgbClr val="FFFFFF"/>
                    </a:solidFill>
                  </a14:hiddenFill>
                </a:ext>
              </a:extLst>
            </p:spPr>
          </p:pic>
          <p:sp>
            <p:nvSpPr>
              <p:cNvPr id="274" name="TextBox 273">
                <a:extLst>
                  <a:ext uri="{FF2B5EF4-FFF2-40B4-BE49-F238E27FC236}">
                    <a16:creationId xmlns:a16="http://schemas.microsoft.com/office/drawing/2014/main" id="{7701764F-1680-411C-88F2-3D4D663B53E1}"/>
                  </a:ext>
                </a:extLst>
              </p:cNvPr>
              <p:cNvSpPr txBox="1"/>
              <p:nvPr/>
            </p:nvSpPr>
            <p:spPr>
              <a:xfrm>
                <a:off x="4939123" y="530183"/>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BELIZE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4" name="Group 263">
              <a:extLst>
                <a:ext uri="{FF2B5EF4-FFF2-40B4-BE49-F238E27FC236}">
                  <a16:creationId xmlns:a16="http://schemas.microsoft.com/office/drawing/2014/main" id="{E00BE72E-2865-4F88-B145-50769AA55036}"/>
                </a:ext>
              </a:extLst>
            </p:cNvPr>
            <p:cNvGrpSpPr/>
            <p:nvPr/>
          </p:nvGrpSpPr>
          <p:grpSpPr>
            <a:xfrm>
              <a:off x="7614287" y="159775"/>
              <a:ext cx="575368" cy="461296"/>
              <a:chOff x="5793939" y="21428"/>
              <a:chExt cx="802524" cy="642148"/>
            </a:xfrm>
          </p:grpSpPr>
          <p:pic>
            <p:nvPicPr>
              <p:cNvPr id="271" name="Picture 14" descr="Botswana">
                <a:extLst>
                  <a:ext uri="{FF2B5EF4-FFF2-40B4-BE49-F238E27FC236}">
                    <a16:creationId xmlns:a16="http://schemas.microsoft.com/office/drawing/2014/main" id="{591BBB2A-8018-48DE-8225-5597133F331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02591" y="21428"/>
                <a:ext cx="793872" cy="530451"/>
              </a:xfrm>
              <a:prstGeom prst="rect">
                <a:avLst/>
              </a:prstGeom>
              <a:extLst>
                <a:ext uri="{909E8E84-426E-40DD-AFC4-6F175D3DCCD1}">
                  <a14:hiddenFill xmlns:a14="http://schemas.microsoft.com/office/drawing/2010/main">
                    <a:solidFill>
                      <a:srgbClr val="FFFFFF"/>
                    </a:solidFill>
                  </a14:hiddenFill>
                </a:ext>
              </a:extLst>
            </p:spPr>
          </p:pic>
          <p:sp>
            <p:nvSpPr>
              <p:cNvPr id="272" name="TextBox 271">
                <a:extLst>
                  <a:ext uri="{FF2B5EF4-FFF2-40B4-BE49-F238E27FC236}">
                    <a16:creationId xmlns:a16="http://schemas.microsoft.com/office/drawing/2014/main" id="{081D298B-252A-47DC-931B-F4569F701AF5}"/>
                  </a:ext>
                </a:extLst>
              </p:cNvPr>
              <p:cNvSpPr txBox="1"/>
              <p:nvPr/>
            </p:nvSpPr>
            <p:spPr>
              <a:xfrm>
                <a:off x="5793939" y="530183"/>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BOTSWANA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5" name="Group 264">
              <a:extLst>
                <a:ext uri="{FF2B5EF4-FFF2-40B4-BE49-F238E27FC236}">
                  <a16:creationId xmlns:a16="http://schemas.microsoft.com/office/drawing/2014/main" id="{405A6E1D-9C7C-4716-937F-654FA6D98986}"/>
                </a:ext>
              </a:extLst>
            </p:cNvPr>
            <p:cNvGrpSpPr/>
            <p:nvPr/>
          </p:nvGrpSpPr>
          <p:grpSpPr>
            <a:xfrm>
              <a:off x="8255410" y="164872"/>
              <a:ext cx="755431" cy="461296"/>
              <a:chOff x="6676805" y="21428"/>
              <a:chExt cx="1053675" cy="642148"/>
            </a:xfrm>
          </p:grpSpPr>
          <p:pic>
            <p:nvPicPr>
              <p:cNvPr id="269" name="Picture 16" descr="Brunei Darussalam flag">
                <a:extLst>
                  <a:ext uri="{FF2B5EF4-FFF2-40B4-BE49-F238E27FC236}">
                    <a16:creationId xmlns:a16="http://schemas.microsoft.com/office/drawing/2014/main" id="{162A7A75-C39B-4FC8-89B7-E64C66115D13}"/>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676805" y="21428"/>
                <a:ext cx="1053675" cy="526838"/>
              </a:xfrm>
              <a:prstGeom prst="rect">
                <a:avLst/>
              </a:prstGeom>
              <a:extLst>
                <a:ext uri="{909E8E84-426E-40DD-AFC4-6F175D3DCCD1}">
                  <a14:hiddenFill xmlns:a14="http://schemas.microsoft.com/office/drawing/2010/main">
                    <a:solidFill>
                      <a:srgbClr val="FFFFFF"/>
                    </a:solidFill>
                  </a14:hiddenFill>
                </a:ext>
              </a:extLst>
            </p:spPr>
          </p:pic>
          <p:sp>
            <p:nvSpPr>
              <p:cNvPr id="270" name="TextBox 269">
                <a:extLst>
                  <a:ext uri="{FF2B5EF4-FFF2-40B4-BE49-F238E27FC236}">
                    <a16:creationId xmlns:a16="http://schemas.microsoft.com/office/drawing/2014/main" id="{4BC8F722-8114-4F1B-AEFF-909A3BC8B496}"/>
                  </a:ext>
                </a:extLst>
              </p:cNvPr>
              <p:cNvSpPr txBox="1"/>
              <p:nvPr/>
            </p:nvSpPr>
            <p:spPr>
              <a:xfrm>
                <a:off x="6681677" y="530183"/>
                <a:ext cx="1048803"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BRUNEI DARUSSALAM</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6" name="Group 265">
              <a:extLst>
                <a:ext uri="{FF2B5EF4-FFF2-40B4-BE49-F238E27FC236}">
                  <a16:creationId xmlns:a16="http://schemas.microsoft.com/office/drawing/2014/main" id="{026D980E-A295-47BA-A5A0-9BF5E43E33B4}"/>
                </a:ext>
              </a:extLst>
            </p:cNvPr>
            <p:cNvGrpSpPr/>
            <p:nvPr/>
          </p:nvGrpSpPr>
          <p:grpSpPr>
            <a:xfrm>
              <a:off x="3642725" y="683302"/>
              <a:ext cx="571325" cy="457020"/>
              <a:chOff x="7802170" y="19013"/>
              <a:chExt cx="796885" cy="636196"/>
            </a:xfrm>
          </p:grpSpPr>
          <p:pic>
            <p:nvPicPr>
              <p:cNvPr id="267" name="Picture 18" descr="Cameroon flag">
                <a:extLst>
                  <a:ext uri="{FF2B5EF4-FFF2-40B4-BE49-F238E27FC236}">
                    <a16:creationId xmlns:a16="http://schemas.microsoft.com/office/drawing/2014/main" id="{4E1970CC-8614-4A12-93DA-0D620E82DE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802170" y="19013"/>
                <a:ext cx="789550" cy="527563"/>
              </a:xfrm>
              <a:prstGeom prst="rect">
                <a:avLst/>
              </a:prstGeom>
              <a:extLst>
                <a:ext uri="{909E8E84-426E-40DD-AFC4-6F175D3DCCD1}">
                  <a14:hiddenFill xmlns:a14="http://schemas.microsoft.com/office/drawing/2010/main">
                    <a:solidFill>
                      <a:srgbClr val="FFFFFF"/>
                    </a:solidFill>
                  </a14:hiddenFill>
                </a:ext>
              </a:extLst>
            </p:spPr>
          </p:pic>
          <p:sp>
            <p:nvSpPr>
              <p:cNvPr id="268" name="TextBox 267">
                <a:extLst>
                  <a:ext uri="{FF2B5EF4-FFF2-40B4-BE49-F238E27FC236}">
                    <a16:creationId xmlns:a16="http://schemas.microsoft.com/office/drawing/2014/main" id="{957040E6-0330-4AB0-B0D4-E7EAF037E26E}"/>
                  </a:ext>
                </a:extLst>
              </p:cNvPr>
              <p:cNvSpPr txBox="1"/>
              <p:nvPr/>
            </p:nvSpPr>
            <p:spPr>
              <a:xfrm>
                <a:off x="7812758" y="521816"/>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CAMEROON</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5" name="Group 124">
              <a:extLst>
                <a:ext uri="{FF2B5EF4-FFF2-40B4-BE49-F238E27FC236}">
                  <a16:creationId xmlns:a16="http://schemas.microsoft.com/office/drawing/2014/main" id="{263AC53B-4508-45F2-B5A9-26E31682D921}"/>
                </a:ext>
              </a:extLst>
            </p:cNvPr>
            <p:cNvGrpSpPr/>
            <p:nvPr/>
          </p:nvGrpSpPr>
          <p:grpSpPr>
            <a:xfrm>
              <a:off x="4245598" y="688057"/>
              <a:ext cx="741593" cy="455286"/>
              <a:chOff x="215231" y="827775"/>
              <a:chExt cx="1034374" cy="633783"/>
            </a:xfrm>
          </p:grpSpPr>
          <p:pic>
            <p:nvPicPr>
              <p:cNvPr id="256" name="Picture 20" descr="Canada flag">
                <a:extLst>
                  <a:ext uri="{FF2B5EF4-FFF2-40B4-BE49-F238E27FC236}">
                    <a16:creationId xmlns:a16="http://schemas.microsoft.com/office/drawing/2014/main" id="{D591E8EE-350C-4274-8B27-5DA0C53E15B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15231" y="827775"/>
                <a:ext cx="1034374" cy="517187"/>
              </a:xfrm>
              <a:prstGeom prst="rect">
                <a:avLst/>
              </a:prstGeom>
              <a:extLst>
                <a:ext uri="{909E8E84-426E-40DD-AFC4-6F175D3DCCD1}">
                  <a14:hiddenFill xmlns:a14="http://schemas.microsoft.com/office/drawing/2010/main">
                    <a:solidFill>
                      <a:srgbClr val="FFFFFF"/>
                    </a:solidFill>
                  </a14:hiddenFill>
                </a:ext>
              </a:extLst>
            </p:spPr>
          </p:pic>
          <p:sp>
            <p:nvSpPr>
              <p:cNvPr id="257" name="TextBox 256">
                <a:extLst>
                  <a:ext uri="{FF2B5EF4-FFF2-40B4-BE49-F238E27FC236}">
                    <a16:creationId xmlns:a16="http://schemas.microsoft.com/office/drawing/2014/main" id="{D9F5B8FB-DE31-4383-BDB8-34A64B964A3F}"/>
                  </a:ext>
                </a:extLst>
              </p:cNvPr>
              <p:cNvSpPr txBox="1"/>
              <p:nvPr/>
            </p:nvSpPr>
            <p:spPr>
              <a:xfrm>
                <a:off x="215231" y="1328165"/>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CANADA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6" name="Group 125">
              <a:extLst>
                <a:ext uri="{FF2B5EF4-FFF2-40B4-BE49-F238E27FC236}">
                  <a16:creationId xmlns:a16="http://schemas.microsoft.com/office/drawing/2014/main" id="{26F7E264-9ECB-4900-89C1-B6D2577659A4}"/>
                </a:ext>
              </a:extLst>
            </p:cNvPr>
            <p:cNvGrpSpPr/>
            <p:nvPr/>
          </p:nvGrpSpPr>
          <p:grpSpPr>
            <a:xfrm>
              <a:off x="5020918" y="689766"/>
              <a:ext cx="618000" cy="453574"/>
              <a:chOff x="1328533" y="830156"/>
              <a:chExt cx="861987" cy="631401"/>
            </a:xfrm>
          </p:grpSpPr>
          <p:pic>
            <p:nvPicPr>
              <p:cNvPr id="254" name="Picture 22" descr="Cyprus flag">
                <a:extLst>
                  <a:ext uri="{FF2B5EF4-FFF2-40B4-BE49-F238E27FC236}">
                    <a16:creationId xmlns:a16="http://schemas.microsoft.com/office/drawing/2014/main" id="{D5EC9A05-A297-4874-888D-D97509F10E02}"/>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330643" y="830156"/>
                <a:ext cx="859877" cy="515926"/>
              </a:xfrm>
              <a:prstGeom prst="rect">
                <a:avLst/>
              </a:prstGeom>
              <a:extLst>
                <a:ext uri="{909E8E84-426E-40DD-AFC4-6F175D3DCCD1}">
                  <a14:hiddenFill xmlns:a14="http://schemas.microsoft.com/office/drawing/2010/main">
                    <a:solidFill>
                      <a:srgbClr val="FFFFFF"/>
                    </a:solidFill>
                  </a14:hiddenFill>
                </a:ext>
              </a:extLst>
            </p:spPr>
          </p:pic>
          <p:sp>
            <p:nvSpPr>
              <p:cNvPr id="255" name="TextBox 254">
                <a:extLst>
                  <a:ext uri="{FF2B5EF4-FFF2-40B4-BE49-F238E27FC236}">
                    <a16:creationId xmlns:a16="http://schemas.microsoft.com/office/drawing/2014/main" id="{56ED89EA-2FBD-432B-AF0C-FB5F0CC9BEF2}"/>
                  </a:ext>
                </a:extLst>
              </p:cNvPr>
              <p:cNvSpPr txBox="1"/>
              <p:nvPr/>
            </p:nvSpPr>
            <p:spPr>
              <a:xfrm>
                <a:off x="1328533" y="1328164"/>
                <a:ext cx="86198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CYPRUS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7" name="Group 126">
              <a:extLst>
                <a:ext uri="{FF2B5EF4-FFF2-40B4-BE49-F238E27FC236}">
                  <a16:creationId xmlns:a16="http://schemas.microsoft.com/office/drawing/2014/main" id="{6C45EC5D-C891-425A-9D81-34B5CE3AF281}"/>
                </a:ext>
              </a:extLst>
            </p:cNvPr>
            <p:cNvGrpSpPr/>
            <p:nvPr/>
          </p:nvGrpSpPr>
          <p:grpSpPr>
            <a:xfrm>
              <a:off x="5680847" y="688056"/>
              <a:ext cx="741593" cy="455286"/>
              <a:chOff x="2259631" y="827774"/>
              <a:chExt cx="1034374" cy="633782"/>
            </a:xfrm>
          </p:grpSpPr>
          <p:pic>
            <p:nvPicPr>
              <p:cNvPr id="252" name="Picture 24" descr="Dominica flag">
                <a:extLst>
                  <a:ext uri="{FF2B5EF4-FFF2-40B4-BE49-F238E27FC236}">
                    <a16:creationId xmlns:a16="http://schemas.microsoft.com/office/drawing/2014/main" id="{441E1180-E267-4755-BEC4-FF85DC5FA289}"/>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259631" y="827774"/>
                <a:ext cx="1034374" cy="517187"/>
              </a:xfrm>
              <a:prstGeom prst="rect">
                <a:avLst/>
              </a:prstGeom>
              <a:extLst>
                <a:ext uri="{909E8E84-426E-40DD-AFC4-6F175D3DCCD1}">
                  <a14:hiddenFill xmlns:a14="http://schemas.microsoft.com/office/drawing/2010/main">
                    <a:solidFill>
                      <a:srgbClr val="FFFFFF"/>
                    </a:solidFill>
                  </a14:hiddenFill>
                </a:ext>
              </a:extLst>
            </p:spPr>
          </p:pic>
          <p:sp>
            <p:nvSpPr>
              <p:cNvPr id="253" name="TextBox 252">
                <a:extLst>
                  <a:ext uri="{FF2B5EF4-FFF2-40B4-BE49-F238E27FC236}">
                    <a16:creationId xmlns:a16="http://schemas.microsoft.com/office/drawing/2014/main" id="{94F91EEA-1BD9-4A25-8392-DC452F99F03E}"/>
                  </a:ext>
                </a:extLst>
              </p:cNvPr>
              <p:cNvSpPr txBox="1"/>
              <p:nvPr/>
            </p:nvSpPr>
            <p:spPr>
              <a:xfrm>
                <a:off x="2259631" y="1328163"/>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DOMINICA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8" name="Group 127">
              <a:extLst>
                <a:ext uri="{FF2B5EF4-FFF2-40B4-BE49-F238E27FC236}">
                  <a16:creationId xmlns:a16="http://schemas.microsoft.com/office/drawing/2014/main" id="{FC356368-C8C0-4159-81F1-E9BF48888AB5}"/>
                </a:ext>
              </a:extLst>
            </p:cNvPr>
            <p:cNvGrpSpPr/>
            <p:nvPr/>
          </p:nvGrpSpPr>
          <p:grpSpPr>
            <a:xfrm>
              <a:off x="7070949" y="688055"/>
              <a:ext cx="739045" cy="451137"/>
              <a:chOff x="3360900" y="827773"/>
              <a:chExt cx="1030821" cy="628006"/>
            </a:xfrm>
          </p:grpSpPr>
          <p:pic>
            <p:nvPicPr>
              <p:cNvPr id="250" name="Picture 26" descr="Fiji flag">
                <a:extLst>
                  <a:ext uri="{FF2B5EF4-FFF2-40B4-BE49-F238E27FC236}">
                    <a16:creationId xmlns:a16="http://schemas.microsoft.com/office/drawing/2014/main" id="{2A093080-2C6C-469F-9536-62A2C238BFAA}"/>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360900" y="827773"/>
                <a:ext cx="1030821" cy="515411"/>
              </a:xfrm>
              <a:prstGeom prst="rect">
                <a:avLst/>
              </a:prstGeom>
              <a:extLst>
                <a:ext uri="{909E8E84-426E-40DD-AFC4-6F175D3DCCD1}">
                  <a14:hiddenFill xmlns:a14="http://schemas.microsoft.com/office/drawing/2010/main">
                    <a:solidFill>
                      <a:srgbClr val="FFFFFF"/>
                    </a:solidFill>
                  </a14:hiddenFill>
                </a:ext>
              </a:extLst>
            </p:spPr>
          </p:pic>
          <p:sp>
            <p:nvSpPr>
              <p:cNvPr id="251" name="TextBox 250">
                <a:extLst>
                  <a:ext uri="{FF2B5EF4-FFF2-40B4-BE49-F238E27FC236}">
                    <a16:creationId xmlns:a16="http://schemas.microsoft.com/office/drawing/2014/main" id="{E518BF98-80A9-400A-8781-867E5B64621E}"/>
                  </a:ext>
                </a:extLst>
              </p:cNvPr>
              <p:cNvSpPr txBox="1"/>
              <p:nvPr/>
            </p:nvSpPr>
            <p:spPr>
              <a:xfrm>
                <a:off x="3360909" y="1322386"/>
                <a:ext cx="103080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FIJI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9" name="Group 128">
              <a:extLst>
                <a:ext uri="{FF2B5EF4-FFF2-40B4-BE49-F238E27FC236}">
                  <a16:creationId xmlns:a16="http://schemas.microsoft.com/office/drawing/2014/main" id="{49C06F18-9FE2-44B6-8203-510A40A1972B}"/>
                </a:ext>
              </a:extLst>
            </p:cNvPr>
            <p:cNvGrpSpPr/>
            <p:nvPr/>
          </p:nvGrpSpPr>
          <p:grpSpPr>
            <a:xfrm>
              <a:off x="7867744" y="683218"/>
              <a:ext cx="556083" cy="450852"/>
              <a:chOff x="4458616" y="827773"/>
              <a:chExt cx="775626" cy="627610"/>
            </a:xfrm>
          </p:grpSpPr>
          <p:pic>
            <p:nvPicPr>
              <p:cNvPr id="248" name="Picture 28" descr="https://www.col.org/sites/default/files/styles/medium/public/The_Gambia.png?itok=OSsRdX2Z">
                <a:extLst>
                  <a:ext uri="{FF2B5EF4-FFF2-40B4-BE49-F238E27FC236}">
                    <a16:creationId xmlns:a16="http://schemas.microsoft.com/office/drawing/2014/main" id="{04A064E0-B3B2-4786-BCF6-AAD968A9782A}"/>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458616" y="827773"/>
                <a:ext cx="775626" cy="518259"/>
              </a:xfrm>
              <a:prstGeom prst="rect">
                <a:avLst/>
              </a:prstGeom>
              <a:extLst>
                <a:ext uri="{909E8E84-426E-40DD-AFC4-6F175D3DCCD1}">
                  <a14:hiddenFill xmlns:a14="http://schemas.microsoft.com/office/drawing/2010/main">
                    <a:solidFill>
                      <a:srgbClr val="FFFFFF"/>
                    </a:solidFill>
                  </a14:hiddenFill>
                </a:ext>
              </a:extLst>
            </p:spPr>
          </p:pic>
          <p:sp>
            <p:nvSpPr>
              <p:cNvPr id="249" name="TextBox 248">
                <a:extLst>
                  <a:ext uri="{FF2B5EF4-FFF2-40B4-BE49-F238E27FC236}">
                    <a16:creationId xmlns:a16="http://schemas.microsoft.com/office/drawing/2014/main" id="{FD902AFB-3035-40DB-A51C-03C4736F36DB}"/>
                  </a:ext>
                </a:extLst>
              </p:cNvPr>
              <p:cNvSpPr txBox="1"/>
              <p:nvPr/>
            </p:nvSpPr>
            <p:spPr>
              <a:xfrm>
                <a:off x="4458616" y="1321990"/>
                <a:ext cx="771231"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THE GAMBIA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0" name="Group 129">
              <a:extLst>
                <a:ext uri="{FF2B5EF4-FFF2-40B4-BE49-F238E27FC236}">
                  <a16:creationId xmlns:a16="http://schemas.microsoft.com/office/drawing/2014/main" id="{B9490960-A5E5-427B-8511-68CED77C346F}"/>
                </a:ext>
              </a:extLst>
            </p:cNvPr>
            <p:cNvGrpSpPr/>
            <p:nvPr/>
          </p:nvGrpSpPr>
          <p:grpSpPr>
            <a:xfrm>
              <a:off x="8468253" y="683218"/>
              <a:ext cx="552933" cy="455286"/>
              <a:chOff x="5296207" y="827773"/>
              <a:chExt cx="771231" cy="633782"/>
            </a:xfrm>
          </p:grpSpPr>
          <p:pic>
            <p:nvPicPr>
              <p:cNvPr id="246" name="Picture 30" descr="Ghana flag">
                <a:extLst>
                  <a:ext uri="{FF2B5EF4-FFF2-40B4-BE49-F238E27FC236}">
                    <a16:creationId xmlns:a16="http://schemas.microsoft.com/office/drawing/2014/main" id="{5271BA3E-5414-4F08-AC9C-B31FF29E3DE7}"/>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5296742" y="827773"/>
                <a:ext cx="770162" cy="514608"/>
              </a:xfrm>
              <a:prstGeom prst="rect">
                <a:avLst/>
              </a:prstGeom>
              <a:extLst>
                <a:ext uri="{909E8E84-426E-40DD-AFC4-6F175D3DCCD1}">
                  <a14:hiddenFill xmlns:a14="http://schemas.microsoft.com/office/drawing/2010/main">
                    <a:solidFill>
                      <a:srgbClr val="FFFFFF"/>
                    </a:solidFill>
                  </a14:hiddenFill>
                </a:ext>
              </a:extLst>
            </p:spPr>
          </p:pic>
          <p:sp>
            <p:nvSpPr>
              <p:cNvPr id="247" name="TextBox 246">
                <a:extLst>
                  <a:ext uri="{FF2B5EF4-FFF2-40B4-BE49-F238E27FC236}">
                    <a16:creationId xmlns:a16="http://schemas.microsoft.com/office/drawing/2014/main" id="{DE39FC90-DAEC-44B6-A8AB-610298CB9363}"/>
                  </a:ext>
                </a:extLst>
              </p:cNvPr>
              <p:cNvSpPr txBox="1"/>
              <p:nvPr/>
            </p:nvSpPr>
            <p:spPr>
              <a:xfrm>
                <a:off x="5296207" y="1328162"/>
                <a:ext cx="771231"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GHANA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1" name="Group 130">
              <a:extLst>
                <a:ext uri="{FF2B5EF4-FFF2-40B4-BE49-F238E27FC236}">
                  <a16:creationId xmlns:a16="http://schemas.microsoft.com/office/drawing/2014/main" id="{98D5E348-9734-4ACC-929B-C5527B6A7820}"/>
                </a:ext>
              </a:extLst>
            </p:cNvPr>
            <p:cNvGrpSpPr/>
            <p:nvPr/>
          </p:nvGrpSpPr>
          <p:grpSpPr>
            <a:xfrm>
              <a:off x="4019707" y="1200492"/>
              <a:ext cx="613019" cy="453918"/>
              <a:chOff x="6128870" y="829675"/>
              <a:chExt cx="855039" cy="631879"/>
            </a:xfrm>
          </p:grpSpPr>
          <p:pic>
            <p:nvPicPr>
              <p:cNvPr id="244" name="Picture 32" descr="Grenada flag">
                <a:extLst>
                  <a:ext uri="{FF2B5EF4-FFF2-40B4-BE49-F238E27FC236}">
                    <a16:creationId xmlns:a16="http://schemas.microsoft.com/office/drawing/2014/main" id="{2AD9884E-6D02-4D0A-AD69-7E80A5C66487}"/>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129404" y="829675"/>
                <a:ext cx="854505" cy="512703"/>
              </a:xfrm>
              <a:prstGeom prst="rect">
                <a:avLst/>
              </a:prstGeom>
              <a:extLst>
                <a:ext uri="{909E8E84-426E-40DD-AFC4-6F175D3DCCD1}">
                  <a14:hiddenFill xmlns:a14="http://schemas.microsoft.com/office/drawing/2010/main">
                    <a:solidFill>
                      <a:srgbClr val="FFFFFF"/>
                    </a:solidFill>
                  </a14:hiddenFill>
                </a:ext>
              </a:extLst>
            </p:spPr>
          </p:pic>
          <p:sp>
            <p:nvSpPr>
              <p:cNvPr id="245" name="TextBox 244">
                <a:extLst>
                  <a:ext uri="{FF2B5EF4-FFF2-40B4-BE49-F238E27FC236}">
                    <a16:creationId xmlns:a16="http://schemas.microsoft.com/office/drawing/2014/main" id="{E1ED4891-E034-4266-A71C-900ACCD51FF7}"/>
                  </a:ext>
                </a:extLst>
              </p:cNvPr>
              <p:cNvSpPr txBox="1"/>
              <p:nvPr/>
            </p:nvSpPr>
            <p:spPr>
              <a:xfrm>
                <a:off x="6128870" y="1328161"/>
                <a:ext cx="85503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GRENADA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2" name="Group 131">
              <a:extLst>
                <a:ext uri="{FF2B5EF4-FFF2-40B4-BE49-F238E27FC236}">
                  <a16:creationId xmlns:a16="http://schemas.microsoft.com/office/drawing/2014/main" id="{930E692E-BAB4-425D-BDA7-CE522962C83E}"/>
                </a:ext>
              </a:extLst>
            </p:cNvPr>
            <p:cNvGrpSpPr/>
            <p:nvPr/>
          </p:nvGrpSpPr>
          <p:grpSpPr>
            <a:xfrm>
              <a:off x="4713363" y="1199126"/>
              <a:ext cx="617182" cy="450338"/>
              <a:chOff x="7043239" y="827773"/>
              <a:chExt cx="860845" cy="626895"/>
            </a:xfrm>
          </p:grpSpPr>
          <p:pic>
            <p:nvPicPr>
              <p:cNvPr id="242" name="Picture 34" descr="Guyana flag">
                <a:extLst>
                  <a:ext uri="{FF2B5EF4-FFF2-40B4-BE49-F238E27FC236}">
                    <a16:creationId xmlns:a16="http://schemas.microsoft.com/office/drawing/2014/main" id="{7D367066-DDED-49AA-B6AB-6F0B25364CF6}"/>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046409" y="827773"/>
                <a:ext cx="857675" cy="514605"/>
              </a:xfrm>
              <a:prstGeom prst="rect">
                <a:avLst/>
              </a:prstGeom>
              <a:extLst>
                <a:ext uri="{909E8E84-426E-40DD-AFC4-6F175D3DCCD1}">
                  <a14:hiddenFill xmlns:a14="http://schemas.microsoft.com/office/drawing/2010/main">
                    <a:solidFill>
                      <a:srgbClr val="FFFFFF"/>
                    </a:solidFill>
                  </a14:hiddenFill>
                </a:ext>
              </a:extLst>
            </p:spPr>
          </p:pic>
          <p:sp>
            <p:nvSpPr>
              <p:cNvPr id="243" name="TextBox 242">
                <a:extLst>
                  <a:ext uri="{FF2B5EF4-FFF2-40B4-BE49-F238E27FC236}">
                    <a16:creationId xmlns:a16="http://schemas.microsoft.com/office/drawing/2014/main" id="{C7DB8840-74DF-4D49-86C2-BF2E9E5CFEAE}"/>
                  </a:ext>
                </a:extLst>
              </p:cNvPr>
              <p:cNvSpPr txBox="1"/>
              <p:nvPr/>
            </p:nvSpPr>
            <p:spPr>
              <a:xfrm>
                <a:off x="7043239" y="1321275"/>
                <a:ext cx="86084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GUYANA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3" name="Group 132">
              <a:extLst>
                <a:ext uri="{FF2B5EF4-FFF2-40B4-BE49-F238E27FC236}">
                  <a16:creationId xmlns:a16="http://schemas.microsoft.com/office/drawing/2014/main" id="{1606340D-F116-40EC-945F-80D1CEE6106E}"/>
                </a:ext>
              </a:extLst>
            </p:cNvPr>
            <p:cNvGrpSpPr/>
            <p:nvPr/>
          </p:nvGrpSpPr>
          <p:grpSpPr>
            <a:xfrm>
              <a:off x="5394758" y="1200551"/>
              <a:ext cx="586769" cy="449550"/>
              <a:chOff x="7963413" y="828870"/>
              <a:chExt cx="818426" cy="625798"/>
            </a:xfrm>
          </p:grpSpPr>
          <p:pic>
            <p:nvPicPr>
              <p:cNvPr id="240" name="Picture 36">
                <a:extLst>
                  <a:ext uri="{FF2B5EF4-FFF2-40B4-BE49-F238E27FC236}">
                    <a16:creationId xmlns:a16="http://schemas.microsoft.com/office/drawing/2014/main" id="{FB19FC2B-9447-463D-8136-16738DF88D05}"/>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7988631" y="828870"/>
                <a:ext cx="767991" cy="511994"/>
              </a:xfrm>
              <a:prstGeom prst="rect">
                <a:avLst/>
              </a:prstGeom>
              <a:extLst>
                <a:ext uri="{909E8E84-426E-40DD-AFC4-6F175D3DCCD1}">
                  <a14:hiddenFill xmlns:a14="http://schemas.microsoft.com/office/drawing/2010/main">
                    <a:solidFill>
                      <a:srgbClr val="FFFFFF"/>
                    </a:solidFill>
                  </a14:hiddenFill>
                </a:ext>
              </a:extLst>
            </p:spPr>
          </p:pic>
          <p:sp>
            <p:nvSpPr>
              <p:cNvPr id="241" name="TextBox 240">
                <a:extLst>
                  <a:ext uri="{FF2B5EF4-FFF2-40B4-BE49-F238E27FC236}">
                    <a16:creationId xmlns:a16="http://schemas.microsoft.com/office/drawing/2014/main" id="{DD383912-9026-4EFF-BCA2-A462958A1F84}"/>
                  </a:ext>
                </a:extLst>
              </p:cNvPr>
              <p:cNvSpPr txBox="1"/>
              <p:nvPr/>
            </p:nvSpPr>
            <p:spPr>
              <a:xfrm>
                <a:off x="7963413" y="1321275"/>
                <a:ext cx="81842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INDIA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4" name="Group 133">
              <a:extLst>
                <a:ext uri="{FF2B5EF4-FFF2-40B4-BE49-F238E27FC236}">
                  <a16:creationId xmlns:a16="http://schemas.microsoft.com/office/drawing/2014/main" id="{E1AAB59D-4880-4487-8522-323A0A4D2CA8}"/>
                </a:ext>
              </a:extLst>
            </p:cNvPr>
            <p:cNvGrpSpPr/>
            <p:nvPr/>
          </p:nvGrpSpPr>
          <p:grpSpPr>
            <a:xfrm>
              <a:off x="6065810" y="1200644"/>
              <a:ext cx="743110" cy="453341"/>
              <a:chOff x="215231" y="1632817"/>
              <a:chExt cx="1036490" cy="631074"/>
            </a:xfrm>
          </p:grpSpPr>
          <p:pic>
            <p:nvPicPr>
              <p:cNvPr id="238" name="Picture 38" descr="Jamaica flag">
                <a:extLst>
                  <a:ext uri="{FF2B5EF4-FFF2-40B4-BE49-F238E27FC236}">
                    <a16:creationId xmlns:a16="http://schemas.microsoft.com/office/drawing/2014/main" id="{E7A7D81E-EAD3-46A5-BA65-0F5F9AAFAC63}"/>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15231" y="1632817"/>
                <a:ext cx="1036490" cy="518245"/>
              </a:xfrm>
              <a:prstGeom prst="rect">
                <a:avLst/>
              </a:prstGeom>
              <a:extLst>
                <a:ext uri="{909E8E84-426E-40DD-AFC4-6F175D3DCCD1}">
                  <a14:hiddenFill xmlns:a14="http://schemas.microsoft.com/office/drawing/2010/main">
                    <a:solidFill>
                      <a:srgbClr val="FFFFFF"/>
                    </a:solidFill>
                  </a14:hiddenFill>
                </a:ext>
              </a:extLst>
            </p:spPr>
          </p:pic>
          <p:sp>
            <p:nvSpPr>
              <p:cNvPr id="239" name="TextBox 238">
                <a:extLst>
                  <a:ext uri="{FF2B5EF4-FFF2-40B4-BE49-F238E27FC236}">
                    <a16:creationId xmlns:a16="http://schemas.microsoft.com/office/drawing/2014/main" id="{D66B3EF0-82E6-43F9-9AE1-120AAC622627}"/>
                  </a:ext>
                </a:extLst>
              </p:cNvPr>
              <p:cNvSpPr txBox="1"/>
              <p:nvPr/>
            </p:nvSpPr>
            <p:spPr>
              <a:xfrm>
                <a:off x="215231" y="2130498"/>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JAMAICA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5" name="Group 134">
              <a:extLst>
                <a:ext uri="{FF2B5EF4-FFF2-40B4-BE49-F238E27FC236}">
                  <a16:creationId xmlns:a16="http://schemas.microsoft.com/office/drawing/2014/main" id="{4944EAFF-1A30-4B1C-838F-94FB089AC754}"/>
                </a:ext>
              </a:extLst>
            </p:cNvPr>
            <p:cNvGrpSpPr/>
            <p:nvPr/>
          </p:nvGrpSpPr>
          <p:grpSpPr>
            <a:xfrm>
              <a:off x="6915716" y="1200551"/>
              <a:ext cx="613412" cy="453433"/>
              <a:chOff x="1318135" y="1632688"/>
              <a:chExt cx="855587" cy="631203"/>
            </a:xfrm>
          </p:grpSpPr>
          <p:pic>
            <p:nvPicPr>
              <p:cNvPr id="236" name="Picture 40" descr="Kenya flag">
                <a:extLst>
                  <a:ext uri="{FF2B5EF4-FFF2-40B4-BE49-F238E27FC236}">
                    <a16:creationId xmlns:a16="http://schemas.microsoft.com/office/drawing/2014/main" id="{307B9DF3-CFC7-4B25-83F6-1E1344C12A6D}"/>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318135" y="1632688"/>
                <a:ext cx="855587" cy="518374"/>
              </a:xfrm>
              <a:prstGeom prst="rect">
                <a:avLst/>
              </a:prstGeom>
              <a:extLst>
                <a:ext uri="{909E8E84-426E-40DD-AFC4-6F175D3DCCD1}">
                  <a14:hiddenFill xmlns:a14="http://schemas.microsoft.com/office/drawing/2010/main">
                    <a:solidFill>
                      <a:srgbClr val="FFFFFF"/>
                    </a:solidFill>
                  </a14:hiddenFill>
                </a:ext>
              </a:extLst>
            </p:spPr>
          </p:pic>
          <p:sp>
            <p:nvSpPr>
              <p:cNvPr id="237" name="TextBox 236">
                <a:extLst>
                  <a:ext uri="{FF2B5EF4-FFF2-40B4-BE49-F238E27FC236}">
                    <a16:creationId xmlns:a16="http://schemas.microsoft.com/office/drawing/2014/main" id="{DB5EACC9-8E42-4701-954F-E816D4B02348}"/>
                  </a:ext>
                </a:extLst>
              </p:cNvPr>
              <p:cNvSpPr txBox="1"/>
              <p:nvPr/>
            </p:nvSpPr>
            <p:spPr>
              <a:xfrm>
                <a:off x="1325805" y="2130498"/>
                <a:ext cx="84156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KENYA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6" name="Group 135">
              <a:extLst>
                <a:ext uri="{FF2B5EF4-FFF2-40B4-BE49-F238E27FC236}">
                  <a16:creationId xmlns:a16="http://schemas.microsoft.com/office/drawing/2014/main" id="{816CE4E4-56B6-40B4-9093-1B237B987EE5}"/>
                </a:ext>
              </a:extLst>
            </p:cNvPr>
            <p:cNvGrpSpPr/>
            <p:nvPr/>
          </p:nvGrpSpPr>
          <p:grpSpPr>
            <a:xfrm>
              <a:off x="7629026" y="1203356"/>
              <a:ext cx="746713" cy="454288"/>
              <a:chOff x="2239722" y="1631498"/>
              <a:chExt cx="1041515" cy="632393"/>
            </a:xfrm>
          </p:grpSpPr>
          <p:pic>
            <p:nvPicPr>
              <p:cNvPr id="234" name="Picture 2" descr="https://www.col.org/sites/default/files/styles/medium/public/Kiribati.png?itok=dRxawUdX">
                <a:extLst>
                  <a:ext uri="{FF2B5EF4-FFF2-40B4-BE49-F238E27FC236}">
                    <a16:creationId xmlns:a16="http://schemas.microsoft.com/office/drawing/2014/main" id="{72AE9298-C6C1-4AD0-985B-63902B17AD68}"/>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2239722" y="1631498"/>
                <a:ext cx="1041515" cy="521151"/>
              </a:xfrm>
              <a:prstGeom prst="rect">
                <a:avLst/>
              </a:prstGeom>
              <a:extLst>
                <a:ext uri="{909E8E84-426E-40DD-AFC4-6F175D3DCCD1}">
                  <a14:hiddenFill xmlns:a14="http://schemas.microsoft.com/office/drawing/2010/main">
                    <a:solidFill>
                      <a:srgbClr val="FFFFFF"/>
                    </a:solidFill>
                  </a14:hiddenFill>
                </a:ext>
              </a:extLst>
            </p:spPr>
          </p:pic>
          <p:sp>
            <p:nvSpPr>
              <p:cNvPr id="235" name="TextBox 234">
                <a:extLst>
                  <a:ext uri="{FF2B5EF4-FFF2-40B4-BE49-F238E27FC236}">
                    <a16:creationId xmlns:a16="http://schemas.microsoft.com/office/drawing/2014/main" id="{AD525BD8-C138-4328-B777-3C50B2522FB3}"/>
                  </a:ext>
                </a:extLst>
              </p:cNvPr>
              <p:cNvSpPr txBox="1"/>
              <p:nvPr/>
            </p:nvSpPr>
            <p:spPr>
              <a:xfrm>
                <a:off x="2245912" y="2130498"/>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KIRIBATI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7" name="Group 136">
              <a:extLst>
                <a:ext uri="{FF2B5EF4-FFF2-40B4-BE49-F238E27FC236}">
                  <a16:creationId xmlns:a16="http://schemas.microsoft.com/office/drawing/2014/main" id="{0266B260-9A64-41D4-8282-3A5FD0763B1D}"/>
                </a:ext>
              </a:extLst>
            </p:cNvPr>
            <p:cNvGrpSpPr/>
            <p:nvPr/>
          </p:nvGrpSpPr>
          <p:grpSpPr>
            <a:xfrm>
              <a:off x="8460905" y="1198203"/>
              <a:ext cx="558367" cy="456819"/>
              <a:chOff x="3347237" y="1631681"/>
              <a:chExt cx="778811" cy="635916"/>
            </a:xfrm>
          </p:grpSpPr>
          <p:pic>
            <p:nvPicPr>
              <p:cNvPr id="232" name="Picture 4" descr="Lesotho flag">
                <a:extLst>
                  <a:ext uri="{FF2B5EF4-FFF2-40B4-BE49-F238E27FC236}">
                    <a16:creationId xmlns:a16="http://schemas.microsoft.com/office/drawing/2014/main" id="{0CB24BAB-E485-4F57-866A-9CCB18F05E5D}"/>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347237" y="1631681"/>
                <a:ext cx="778811" cy="520387"/>
              </a:xfrm>
              <a:prstGeom prst="rect">
                <a:avLst/>
              </a:prstGeom>
              <a:extLst>
                <a:ext uri="{909E8E84-426E-40DD-AFC4-6F175D3DCCD1}">
                  <a14:hiddenFill xmlns:a14="http://schemas.microsoft.com/office/drawing/2010/main">
                    <a:solidFill>
                      <a:srgbClr val="FFFFFF"/>
                    </a:solidFill>
                  </a14:hiddenFill>
                </a:ext>
              </a:extLst>
            </p:spPr>
          </p:pic>
          <p:sp>
            <p:nvSpPr>
              <p:cNvPr id="233" name="TextBox 232">
                <a:extLst>
                  <a:ext uri="{FF2B5EF4-FFF2-40B4-BE49-F238E27FC236}">
                    <a16:creationId xmlns:a16="http://schemas.microsoft.com/office/drawing/2014/main" id="{8EF68704-AF01-4CC4-9006-B4F9A9BC5B15}"/>
                  </a:ext>
                </a:extLst>
              </p:cNvPr>
              <p:cNvSpPr txBox="1"/>
              <p:nvPr/>
            </p:nvSpPr>
            <p:spPr>
              <a:xfrm>
                <a:off x="3358826" y="2134204"/>
                <a:ext cx="755393"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LESOTHO</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8" name="Group 137">
              <a:extLst>
                <a:ext uri="{FF2B5EF4-FFF2-40B4-BE49-F238E27FC236}">
                  <a16:creationId xmlns:a16="http://schemas.microsoft.com/office/drawing/2014/main" id="{BBA47A7C-D5D9-4386-BBB7-F47F30858F0E}"/>
                </a:ext>
              </a:extLst>
            </p:cNvPr>
            <p:cNvGrpSpPr/>
            <p:nvPr/>
          </p:nvGrpSpPr>
          <p:grpSpPr>
            <a:xfrm>
              <a:off x="4431638" y="1703953"/>
              <a:ext cx="565458" cy="455356"/>
              <a:chOff x="4186958" y="1630011"/>
              <a:chExt cx="788702" cy="633880"/>
            </a:xfrm>
          </p:grpSpPr>
          <p:pic>
            <p:nvPicPr>
              <p:cNvPr id="230" name="Picture 6" descr="Malawi flag">
                <a:extLst>
                  <a:ext uri="{FF2B5EF4-FFF2-40B4-BE49-F238E27FC236}">
                    <a16:creationId xmlns:a16="http://schemas.microsoft.com/office/drawing/2014/main" id="{CFE492F2-7685-47C2-90AA-F8D774F6C76B}"/>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4186958" y="1630011"/>
                <a:ext cx="788702" cy="521051"/>
              </a:xfrm>
              <a:prstGeom prst="rect">
                <a:avLst/>
              </a:prstGeom>
              <a:extLst>
                <a:ext uri="{909E8E84-426E-40DD-AFC4-6F175D3DCCD1}">
                  <a14:hiddenFill xmlns:a14="http://schemas.microsoft.com/office/drawing/2010/main">
                    <a:solidFill>
                      <a:srgbClr val="FFFFFF"/>
                    </a:solidFill>
                  </a14:hiddenFill>
                </a:ext>
              </a:extLst>
            </p:spPr>
          </p:pic>
          <p:sp>
            <p:nvSpPr>
              <p:cNvPr id="231" name="TextBox 230">
                <a:extLst>
                  <a:ext uri="{FF2B5EF4-FFF2-40B4-BE49-F238E27FC236}">
                    <a16:creationId xmlns:a16="http://schemas.microsoft.com/office/drawing/2014/main" id="{9C5FDB7A-73ED-48A7-882D-D9364404D15B}"/>
                  </a:ext>
                </a:extLst>
              </p:cNvPr>
              <p:cNvSpPr txBox="1"/>
              <p:nvPr/>
            </p:nvSpPr>
            <p:spPr>
              <a:xfrm>
                <a:off x="4186958" y="2130498"/>
                <a:ext cx="78001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MALAWI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9" name="Group 138">
              <a:extLst>
                <a:ext uri="{FF2B5EF4-FFF2-40B4-BE49-F238E27FC236}">
                  <a16:creationId xmlns:a16="http://schemas.microsoft.com/office/drawing/2014/main" id="{BC3441A1-21F6-4C07-94D9-BD1ADE46B844}"/>
                </a:ext>
              </a:extLst>
            </p:cNvPr>
            <p:cNvGrpSpPr/>
            <p:nvPr/>
          </p:nvGrpSpPr>
          <p:grpSpPr>
            <a:xfrm>
              <a:off x="5070427" y="1706054"/>
              <a:ext cx="742938" cy="460091"/>
              <a:chOff x="5038194" y="1632936"/>
              <a:chExt cx="1036250" cy="640471"/>
            </a:xfrm>
          </p:grpSpPr>
          <p:pic>
            <p:nvPicPr>
              <p:cNvPr id="228" name="Picture 227">
                <a:extLst>
                  <a:ext uri="{FF2B5EF4-FFF2-40B4-BE49-F238E27FC236}">
                    <a16:creationId xmlns:a16="http://schemas.microsoft.com/office/drawing/2014/main" id="{875B945B-AE39-4D14-88B3-F116996153A8}"/>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5038194" y="1632936"/>
                <a:ext cx="1036250" cy="518125"/>
              </a:xfrm>
              <a:prstGeom prst="rect">
                <a:avLst/>
              </a:prstGeom>
            </p:spPr>
          </p:pic>
          <p:sp>
            <p:nvSpPr>
              <p:cNvPr id="229" name="TextBox 228">
                <a:extLst>
                  <a:ext uri="{FF2B5EF4-FFF2-40B4-BE49-F238E27FC236}">
                    <a16:creationId xmlns:a16="http://schemas.microsoft.com/office/drawing/2014/main" id="{4B760514-241F-46B4-9040-67D143F2A6BA}"/>
                  </a:ext>
                </a:extLst>
              </p:cNvPr>
              <p:cNvSpPr txBox="1"/>
              <p:nvPr/>
            </p:nvSpPr>
            <p:spPr>
              <a:xfrm>
                <a:off x="5038194" y="2140014"/>
                <a:ext cx="103625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MALAYSIA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0" name="Group 139">
              <a:extLst>
                <a:ext uri="{FF2B5EF4-FFF2-40B4-BE49-F238E27FC236}">
                  <a16:creationId xmlns:a16="http://schemas.microsoft.com/office/drawing/2014/main" id="{62F4972A-44F2-4CF1-8D37-758933E176A9}"/>
                </a:ext>
              </a:extLst>
            </p:cNvPr>
            <p:cNvGrpSpPr/>
            <p:nvPr/>
          </p:nvGrpSpPr>
          <p:grpSpPr>
            <a:xfrm>
              <a:off x="5882346" y="1703953"/>
              <a:ext cx="559077" cy="458017"/>
              <a:chOff x="6133485" y="1630012"/>
              <a:chExt cx="779802" cy="637584"/>
            </a:xfrm>
          </p:grpSpPr>
          <p:pic>
            <p:nvPicPr>
              <p:cNvPr id="226" name="Picture 10" descr="Malta flag">
                <a:extLst>
                  <a:ext uri="{FF2B5EF4-FFF2-40B4-BE49-F238E27FC236}">
                    <a16:creationId xmlns:a16="http://schemas.microsoft.com/office/drawing/2014/main" id="{581B1596-1A29-49A7-8C18-97EF77B80C5D}"/>
                  </a:ext>
                </a:extLst>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6133485" y="1630012"/>
                <a:ext cx="779802" cy="521050"/>
              </a:xfrm>
              <a:prstGeom prst="rect">
                <a:avLst/>
              </a:prstGeom>
              <a:extLst>
                <a:ext uri="{909E8E84-426E-40DD-AFC4-6F175D3DCCD1}">
                  <a14:hiddenFill xmlns:a14="http://schemas.microsoft.com/office/drawing/2010/main">
                    <a:solidFill>
                      <a:srgbClr val="FFFFFF"/>
                    </a:solidFill>
                  </a14:hiddenFill>
                </a:ext>
              </a:extLst>
            </p:spPr>
          </p:pic>
          <p:sp>
            <p:nvSpPr>
              <p:cNvPr id="227" name="TextBox 226">
                <a:extLst>
                  <a:ext uri="{FF2B5EF4-FFF2-40B4-BE49-F238E27FC236}">
                    <a16:creationId xmlns:a16="http://schemas.microsoft.com/office/drawing/2014/main" id="{206AACF6-8865-48E4-89DF-CCEACDD7912B}"/>
                  </a:ext>
                </a:extLst>
              </p:cNvPr>
              <p:cNvSpPr txBox="1"/>
              <p:nvPr/>
            </p:nvSpPr>
            <p:spPr>
              <a:xfrm>
                <a:off x="6138777" y="2134203"/>
                <a:ext cx="77451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MALTA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1" name="Group 140">
              <a:extLst>
                <a:ext uri="{FF2B5EF4-FFF2-40B4-BE49-F238E27FC236}">
                  <a16:creationId xmlns:a16="http://schemas.microsoft.com/office/drawing/2014/main" id="{A69EE70F-501E-47F3-9DD9-08CD5BB2558F}"/>
                </a:ext>
              </a:extLst>
            </p:cNvPr>
            <p:cNvGrpSpPr/>
            <p:nvPr/>
          </p:nvGrpSpPr>
          <p:grpSpPr>
            <a:xfrm>
              <a:off x="6486482" y="1707173"/>
              <a:ext cx="559077" cy="458017"/>
              <a:chOff x="6973510" y="1630011"/>
              <a:chExt cx="779802" cy="637584"/>
            </a:xfrm>
          </p:grpSpPr>
          <p:pic>
            <p:nvPicPr>
              <p:cNvPr id="224" name="Picture 12" descr="Mauritius flag">
                <a:extLst>
                  <a:ext uri="{FF2B5EF4-FFF2-40B4-BE49-F238E27FC236}">
                    <a16:creationId xmlns:a16="http://schemas.microsoft.com/office/drawing/2014/main" id="{AD7655C7-159C-4896-9773-BE5036B19DDE}"/>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6973510" y="1630011"/>
                <a:ext cx="779802" cy="521050"/>
              </a:xfrm>
              <a:prstGeom prst="rect">
                <a:avLst/>
              </a:prstGeom>
              <a:extLst>
                <a:ext uri="{909E8E84-426E-40DD-AFC4-6F175D3DCCD1}">
                  <a14:hiddenFill xmlns:a14="http://schemas.microsoft.com/office/drawing/2010/main">
                    <a:solidFill>
                      <a:srgbClr val="FFFFFF"/>
                    </a:solidFill>
                  </a14:hiddenFill>
                </a:ext>
              </a:extLst>
            </p:spPr>
          </p:pic>
          <p:sp>
            <p:nvSpPr>
              <p:cNvPr id="225" name="TextBox 224">
                <a:extLst>
                  <a:ext uri="{FF2B5EF4-FFF2-40B4-BE49-F238E27FC236}">
                    <a16:creationId xmlns:a16="http://schemas.microsoft.com/office/drawing/2014/main" id="{D2699A5A-2168-44D3-A092-2AE3CEB14B0B}"/>
                  </a:ext>
                </a:extLst>
              </p:cNvPr>
              <p:cNvSpPr txBox="1"/>
              <p:nvPr/>
            </p:nvSpPr>
            <p:spPr>
              <a:xfrm>
                <a:off x="6976156" y="2134202"/>
                <a:ext cx="77451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MAURITIUS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2" name="Group 141">
              <a:extLst>
                <a:ext uri="{FF2B5EF4-FFF2-40B4-BE49-F238E27FC236}">
                  <a16:creationId xmlns:a16="http://schemas.microsoft.com/office/drawing/2014/main" id="{CF58DF49-16F8-4362-8732-3F1760A60496}"/>
                </a:ext>
              </a:extLst>
            </p:cNvPr>
            <p:cNvGrpSpPr/>
            <p:nvPr/>
          </p:nvGrpSpPr>
          <p:grpSpPr>
            <a:xfrm>
              <a:off x="7093531" y="1705880"/>
              <a:ext cx="559078" cy="458016"/>
              <a:chOff x="7812353" y="1630012"/>
              <a:chExt cx="779803" cy="637582"/>
            </a:xfrm>
          </p:grpSpPr>
          <p:pic>
            <p:nvPicPr>
              <p:cNvPr id="222" name="Picture 14" descr="https://www.col.org/sites/default/files/styles/medium/public/Mozambique.png?itok=gepcd6Uu">
                <a:extLst>
                  <a:ext uri="{FF2B5EF4-FFF2-40B4-BE49-F238E27FC236}">
                    <a16:creationId xmlns:a16="http://schemas.microsoft.com/office/drawing/2014/main" id="{C0D38550-1DA3-4D28-B8F1-D27CEF4AA733}"/>
                  </a:ext>
                </a:extLst>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7812353" y="1630012"/>
                <a:ext cx="779803" cy="521050"/>
              </a:xfrm>
              <a:prstGeom prst="rect">
                <a:avLst/>
              </a:prstGeom>
              <a:extLst>
                <a:ext uri="{909E8E84-426E-40DD-AFC4-6F175D3DCCD1}">
                  <a14:hiddenFill xmlns:a14="http://schemas.microsoft.com/office/drawing/2010/main">
                    <a:solidFill>
                      <a:srgbClr val="FFFFFF"/>
                    </a:solidFill>
                  </a14:hiddenFill>
                </a:ext>
              </a:extLst>
            </p:spPr>
          </p:pic>
          <p:sp>
            <p:nvSpPr>
              <p:cNvPr id="223" name="TextBox 222">
                <a:extLst>
                  <a:ext uri="{FF2B5EF4-FFF2-40B4-BE49-F238E27FC236}">
                    <a16:creationId xmlns:a16="http://schemas.microsoft.com/office/drawing/2014/main" id="{B49F3FB3-8E6C-4BA7-BF15-9AEEFEE5C39B}"/>
                  </a:ext>
                </a:extLst>
              </p:cNvPr>
              <p:cNvSpPr txBox="1"/>
              <p:nvPr/>
            </p:nvSpPr>
            <p:spPr>
              <a:xfrm>
                <a:off x="7817646" y="2134201"/>
                <a:ext cx="77451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MOZAMBIQUE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3" name="Group 142">
              <a:extLst>
                <a:ext uri="{FF2B5EF4-FFF2-40B4-BE49-F238E27FC236}">
                  <a16:creationId xmlns:a16="http://schemas.microsoft.com/office/drawing/2014/main" id="{9EF3E288-F064-4BD9-83A5-AA825AEE7BA9}"/>
                </a:ext>
              </a:extLst>
            </p:cNvPr>
            <p:cNvGrpSpPr/>
            <p:nvPr/>
          </p:nvGrpSpPr>
          <p:grpSpPr>
            <a:xfrm>
              <a:off x="7692018" y="1708279"/>
              <a:ext cx="552769" cy="453837"/>
              <a:chOff x="215231" y="2419469"/>
              <a:chExt cx="771003" cy="631766"/>
            </a:xfrm>
          </p:grpSpPr>
          <p:pic>
            <p:nvPicPr>
              <p:cNvPr id="220" name="Picture 16" descr="Namibia flag">
                <a:extLst>
                  <a:ext uri="{FF2B5EF4-FFF2-40B4-BE49-F238E27FC236}">
                    <a16:creationId xmlns:a16="http://schemas.microsoft.com/office/drawing/2014/main" id="{05F77396-3610-4793-85CC-377BD207F6CA}"/>
                  </a:ext>
                </a:extLst>
              </p:cNvPr>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215231" y="2419469"/>
                <a:ext cx="771003" cy="515170"/>
              </a:xfrm>
              <a:prstGeom prst="rect">
                <a:avLst/>
              </a:prstGeom>
              <a:extLst>
                <a:ext uri="{909E8E84-426E-40DD-AFC4-6F175D3DCCD1}">
                  <a14:hiddenFill xmlns:a14="http://schemas.microsoft.com/office/drawing/2010/main">
                    <a:solidFill>
                      <a:srgbClr val="FFFFFF"/>
                    </a:solidFill>
                  </a14:hiddenFill>
                </a:ext>
              </a:extLst>
            </p:spPr>
          </p:pic>
          <p:sp>
            <p:nvSpPr>
              <p:cNvPr id="221" name="TextBox 220">
                <a:extLst>
                  <a:ext uri="{FF2B5EF4-FFF2-40B4-BE49-F238E27FC236}">
                    <a16:creationId xmlns:a16="http://schemas.microsoft.com/office/drawing/2014/main" id="{CE65859B-8353-421B-96A4-D646FD6E8231}"/>
                  </a:ext>
                </a:extLst>
              </p:cNvPr>
              <p:cNvSpPr txBox="1"/>
              <p:nvPr/>
            </p:nvSpPr>
            <p:spPr>
              <a:xfrm>
                <a:off x="217123" y="2917842"/>
                <a:ext cx="76699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NAMIBIA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4" name="Group 143">
              <a:extLst>
                <a:ext uri="{FF2B5EF4-FFF2-40B4-BE49-F238E27FC236}">
                  <a16:creationId xmlns:a16="http://schemas.microsoft.com/office/drawing/2014/main" id="{D57A394C-6B22-4F72-99FE-A73D5003D682}"/>
                </a:ext>
              </a:extLst>
            </p:cNvPr>
            <p:cNvGrpSpPr/>
            <p:nvPr/>
          </p:nvGrpSpPr>
          <p:grpSpPr>
            <a:xfrm>
              <a:off x="8292432" y="1702907"/>
              <a:ext cx="738700" cy="453838"/>
              <a:chOff x="1064955" y="2419468"/>
              <a:chExt cx="1030339" cy="631767"/>
            </a:xfrm>
          </p:grpSpPr>
          <p:pic>
            <p:nvPicPr>
              <p:cNvPr id="218" name="Picture 18" descr="Nauru flag">
                <a:extLst>
                  <a:ext uri="{FF2B5EF4-FFF2-40B4-BE49-F238E27FC236}">
                    <a16:creationId xmlns:a16="http://schemas.microsoft.com/office/drawing/2014/main" id="{182D9D5E-7F8C-44A2-B41B-7187E956D090}"/>
                  </a:ext>
                </a:extLst>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1064955" y="2419468"/>
                <a:ext cx="1030339" cy="515170"/>
              </a:xfrm>
              <a:prstGeom prst="rect">
                <a:avLst/>
              </a:prstGeom>
              <a:extLst>
                <a:ext uri="{909E8E84-426E-40DD-AFC4-6F175D3DCCD1}">
                  <a14:hiddenFill xmlns:a14="http://schemas.microsoft.com/office/drawing/2010/main">
                    <a:solidFill>
                      <a:srgbClr val="FFFFFF"/>
                    </a:solidFill>
                  </a14:hiddenFill>
                </a:ext>
              </a:extLst>
            </p:spPr>
          </p:pic>
          <p:sp>
            <p:nvSpPr>
              <p:cNvPr id="219" name="TextBox 218">
                <a:extLst>
                  <a:ext uri="{FF2B5EF4-FFF2-40B4-BE49-F238E27FC236}">
                    <a16:creationId xmlns:a16="http://schemas.microsoft.com/office/drawing/2014/main" id="{82039825-FE92-4A62-AFBD-44089CB3426D}"/>
                  </a:ext>
                </a:extLst>
              </p:cNvPr>
              <p:cNvSpPr txBox="1"/>
              <p:nvPr/>
            </p:nvSpPr>
            <p:spPr>
              <a:xfrm>
                <a:off x="1073429" y="2917842"/>
                <a:ext cx="101400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NAURU</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5" name="Group 144">
              <a:extLst>
                <a:ext uri="{FF2B5EF4-FFF2-40B4-BE49-F238E27FC236}">
                  <a16:creationId xmlns:a16="http://schemas.microsoft.com/office/drawing/2014/main" id="{67BB5997-0ADD-47A9-9709-99F946ECE528}"/>
                </a:ext>
              </a:extLst>
            </p:cNvPr>
            <p:cNvGrpSpPr/>
            <p:nvPr/>
          </p:nvGrpSpPr>
          <p:grpSpPr>
            <a:xfrm>
              <a:off x="4804552" y="2214445"/>
              <a:ext cx="735387" cy="452630"/>
              <a:chOff x="2166161" y="2421150"/>
              <a:chExt cx="1025719" cy="630085"/>
            </a:xfrm>
          </p:grpSpPr>
          <p:pic>
            <p:nvPicPr>
              <p:cNvPr id="216" name="Picture 215">
                <a:extLst>
                  <a:ext uri="{FF2B5EF4-FFF2-40B4-BE49-F238E27FC236}">
                    <a16:creationId xmlns:a16="http://schemas.microsoft.com/office/drawing/2014/main" id="{86B4896E-7302-44EE-9F7F-87C24E236B35}"/>
                  </a:ext>
                </a:extLst>
              </p:cNvPr>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2166161" y="2421150"/>
                <a:ext cx="1025719" cy="512860"/>
              </a:xfrm>
              <a:prstGeom prst="rect">
                <a:avLst/>
              </a:prstGeom>
            </p:spPr>
          </p:pic>
          <p:sp>
            <p:nvSpPr>
              <p:cNvPr id="217" name="TextBox 216">
                <a:extLst>
                  <a:ext uri="{FF2B5EF4-FFF2-40B4-BE49-F238E27FC236}">
                    <a16:creationId xmlns:a16="http://schemas.microsoft.com/office/drawing/2014/main" id="{845AE971-790D-4FF0-9807-5AE67A495B78}"/>
                  </a:ext>
                </a:extLst>
              </p:cNvPr>
              <p:cNvSpPr txBox="1"/>
              <p:nvPr/>
            </p:nvSpPr>
            <p:spPr>
              <a:xfrm>
                <a:off x="2171741" y="2917842"/>
                <a:ext cx="101786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NEW ZEALAND</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6" name="Group 145">
              <a:extLst>
                <a:ext uri="{FF2B5EF4-FFF2-40B4-BE49-F238E27FC236}">
                  <a16:creationId xmlns:a16="http://schemas.microsoft.com/office/drawing/2014/main" id="{9821CDC4-633E-4EB7-A302-A5F3650FA020}"/>
                </a:ext>
              </a:extLst>
            </p:cNvPr>
            <p:cNvGrpSpPr/>
            <p:nvPr/>
          </p:nvGrpSpPr>
          <p:grpSpPr>
            <a:xfrm>
              <a:off x="5618786" y="2220857"/>
              <a:ext cx="737801" cy="453838"/>
              <a:chOff x="3268328" y="2419468"/>
              <a:chExt cx="1029085" cy="631767"/>
            </a:xfrm>
          </p:grpSpPr>
          <p:pic>
            <p:nvPicPr>
              <p:cNvPr id="214" name="Picture 22">
                <a:extLst>
                  <a:ext uri="{FF2B5EF4-FFF2-40B4-BE49-F238E27FC236}">
                    <a16:creationId xmlns:a16="http://schemas.microsoft.com/office/drawing/2014/main" id="{CC943A5A-64C7-446D-902A-10E4138EC049}"/>
                  </a:ext>
                </a:extLst>
              </p:cNvPr>
              <p:cNvPicPr>
                <a:picLocks noChangeAspect="1" noChangeArrowheads="1"/>
              </p:cNvPicPr>
              <p:nvPr/>
            </p:nvPicPr>
            <p:blipFill>
              <a:blip r:embed="rId35" cstate="print">
                <a:extLst>
                  <a:ext uri="{28A0092B-C50C-407E-A947-70E740481C1C}">
                    <a14:useLocalDpi xmlns:a14="http://schemas.microsoft.com/office/drawing/2010/main" val="0"/>
                  </a:ext>
                </a:extLst>
              </a:blip>
              <a:stretch>
                <a:fillRect/>
              </a:stretch>
            </p:blipFill>
            <p:spPr bwMode="auto">
              <a:xfrm>
                <a:off x="3268328" y="2419468"/>
                <a:ext cx="1029085" cy="514542"/>
              </a:xfrm>
              <a:prstGeom prst="rect">
                <a:avLst/>
              </a:prstGeom>
              <a:extLst>
                <a:ext uri="{909E8E84-426E-40DD-AFC4-6F175D3DCCD1}">
                  <a14:hiddenFill xmlns:a14="http://schemas.microsoft.com/office/drawing/2010/main">
                    <a:solidFill>
                      <a:srgbClr val="FFFFFF"/>
                    </a:solidFill>
                  </a14:hiddenFill>
                </a:ext>
              </a:extLst>
            </p:spPr>
          </p:pic>
          <p:sp>
            <p:nvSpPr>
              <p:cNvPr id="215" name="TextBox 214">
                <a:extLst>
                  <a:ext uri="{FF2B5EF4-FFF2-40B4-BE49-F238E27FC236}">
                    <a16:creationId xmlns:a16="http://schemas.microsoft.com/office/drawing/2014/main" id="{B9CD6893-88ED-486F-AB7E-990B078E5A68}"/>
                  </a:ext>
                </a:extLst>
              </p:cNvPr>
              <p:cNvSpPr txBox="1"/>
              <p:nvPr/>
            </p:nvSpPr>
            <p:spPr>
              <a:xfrm>
                <a:off x="3275577" y="2917842"/>
                <a:ext cx="101786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NIGERIA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7" name="Group 146">
              <a:extLst>
                <a:ext uri="{FF2B5EF4-FFF2-40B4-BE49-F238E27FC236}">
                  <a16:creationId xmlns:a16="http://schemas.microsoft.com/office/drawing/2014/main" id="{5DF2470E-A912-43CF-8B03-0D93CB48D8C8}"/>
                </a:ext>
              </a:extLst>
            </p:cNvPr>
            <p:cNvGrpSpPr/>
            <p:nvPr/>
          </p:nvGrpSpPr>
          <p:grpSpPr>
            <a:xfrm>
              <a:off x="6441737" y="2213697"/>
              <a:ext cx="552977" cy="457889"/>
              <a:chOff x="4362640" y="2420109"/>
              <a:chExt cx="771293" cy="637405"/>
            </a:xfrm>
          </p:grpSpPr>
          <p:pic>
            <p:nvPicPr>
              <p:cNvPr id="212" name="Picture 24" descr="Pakistan flag">
                <a:extLst>
                  <a:ext uri="{FF2B5EF4-FFF2-40B4-BE49-F238E27FC236}">
                    <a16:creationId xmlns:a16="http://schemas.microsoft.com/office/drawing/2014/main" id="{6B1133C8-65B4-4FFB-B020-59FA7CBEE505}"/>
                  </a:ext>
                </a:extLst>
              </p:cNvPr>
              <p:cNvPicPr>
                <a:picLocks noChangeAspect="1"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4362640" y="2420109"/>
                <a:ext cx="771293" cy="515364"/>
              </a:xfrm>
              <a:prstGeom prst="rect">
                <a:avLst/>
              </a:prstGeom>
              <a:extLst>
                <a:ext uri="{909E8E84-426E-40DD-AFC4-6F175D3DCCD1}">
                  <a14:hiddenFill xmlns:a14="http://schemas.microsoft.com/office/drawing/2010/main">
                    <a:solidFill>
                      <a:srgbClr val="FFFFFF"/>
                    </a:solidFill>
                  </a14:hiddenFill>
                </a:ext>
              </a:extLst>
            </p:spPr>
          </p:pic>
          <p:sp>
            <p:nvSpPr>
              <p:cNvPr id="213" name="TextBox 212">
                <a:extLst>
                  <a:ext uri="{FF2B5EF4-FFF2-40B4-BE49-F238E27FC236}">
                    <a16:creationId xmlns:a16="http://schemas.microsoft.com/office/drawing/2014/main" id="{BB500348-1678-4FD1-BFAB-8B54BD565E97}"/>
                  </a:ext>
                </a:extLst>
              </p:cNvPr>
              <p:cNvSpPr txBox="1"/>
              <p:nvPr/>
            </p:nvSpPr>
            <p:spPr>
              <a:xfrm>
                <a:off x="4381110" y="2924121"/>
                <a:ext cx="74153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PAKISTAN</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8" name="Group 147">
              <a:extLst>
                <a:ext uri="{FF2B5EF4-FFF2-40B4-BE49-F238E27FC236}">
                  <a16:creationId xmlns:a16="http://schemas.microsoft.com/office/drawing/2014/main" id="{136DFE1D-9BB7-4F61-AFB4-CABDAAA3EB84}"/>
                </a:ext>
              </a:extLst>
            </p:cNvPr>
            <p:cNvGrpSpPr/>
            <p:nvPr/>
          </p:nvGrpSpPr>
          <p:grpSpPr>
            <a:xfrm>
              <a:off x="7081428" y="2211436"/>
              <a:ext cx="614298" cy="458349"/>
              <a:chOff x="5191875" y="2419468"/>
              <a:chExt cx="694026" cy="638046"/>
            </a:xfrm>
          </p:grpSpPr>
          <p:pic>
            <p:nvPicPr>
              <p:cNvPr id="210" name="Picture 26" descr="Papua New Guinea flag">
                <a:extLst>
                  <a:ext uri="{FF2B5EF4-FFF2-40B4-BE49-F238E27FC236}">
                    <a16:creationId xmlns:a16="http://schemas.microsoft.com/office/drawing/2014/main" id="{FCABBDBE-4DFC-4118-A43C-945C68E480CF}"/>
                  </a:ext>
                </a:extLst>
              </p:cNvPr>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5192817" y="2419468"/>
                <a:ext cx="693083" cy="519812"/>
              </a:xfrm>
              <a:prstGeom prst="rect">
                <a:avLst/>
              </a:prstGeom>
              <a:extLst>
                <a:ext uri="{909E8E84-426E-40DD-AFC4-6F175D3DCCD1}">
                  <a14:hiddenFill xmlns:a14="http://schemas.microsoft.com/office/drawing/2010/main">
                    <a:solidFill>
                      <a:srgbClr val="FFFFFF"/>
                    </a:solidFill>
                  </a14:hiddenFill>
                </a:ext>
              </a:extLst>
            </p:spPr>
          </p:pic>
          <p:sp>
            <p:nvSpPr>
              <p:cNvPr id="211" name="TextBox 210">
                <a:extLst>
                  <a:ext uri="{FF2B5EF4-FFF2-40B4-BE49-F238E27FC236}">
                    <a16:creationId xmlns:a16="http://schemas.microsoft.com/office/drawing/2014/main" id="{22C89687-B24C-408E-A3E3-C48385A1848A}"/>
                  </a:ext>
                </a:extLst>
              </p:cNvPr>
              <p:cNvSpPr txBox="1"/>
              <p:nvPr/>
            </p:nvSpPr>
            <p:spPr>
              <a:xfrm>
                <a:off x="5191875" y="2924121"/>
                <a:ext cx="69402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PAPUA NEW GUINEA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9" name="Group 148">
              <a:extLst>
                <a:ext uri="{FF2B5EF4-FFF2-40B4-BE49-F238E27FC236}">
                  <a16:creationId xmlns:a16="http://schemas.microsoft.com/office/drawing/2014/main" id="{A362B449-F540-47D3-A84E-9D291BFA32FB}"/>
                </a:ext>
              </a:extLst>
            </p:cNvPr>
            <p:cNvGrpSpPr/>
            <p:nvPr/>
          </p:nvGrpSpPr>
          <p:grpSpPr>
            <a:xfrm>
              <a:off x="7790329" y="2202308"/>
              <a:ext cx="556973" cy="459982"/>
              <a:chOff x="5949839" y="2417195"/>
              <a:chExt cx="776866" cy="640319"/>
            </a:xfrm>
          </p:grpSpPr>
          <p:pic>
            <p:nvPicPr>
              <p:cNvPr id="208" name="Picture 28" descr="https://www.col.org/sites/default/files/styles/medium/public/Rwanda.png?itok=lIwp-0EI">
                <a:extLst>
                  <a:ext uri="{FF2B5EF4-FFF2-40B4-BE49-F238E27FC236}">
                    <a16:creationId xmlns:a16="http://schemas.microsoft.com/office/drawing/2014/main" id="{FF9B02A7-5756-4C4F-900E-9B1BEB3AAA42}"/>
                  </a:ext>
                </a:extLst>
              </p:cNvPr>
              <p:cNvPicPr>
                <a:picLocks noChangeAspect="1" noChangeArrowheads="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5949839" y="2417195"/>
                <a:ext cx="776866" cy="519088"/>
              </a:xfrm>
              <a:prstGeom prst="rect">
                <a:avLst/>
              </a:prstGeom>
              <a:extLst>
                <a:ext uri="{909E8E84-426E-40DD-AFC4-6F175D3DCCD1}">
                  <a14:hiddenFill xmlns:a14="http://schemas.microsoft.com/office/drawing/2010/main">
                    <a:solidFill>
                      <a:srgbClr val="FFFFFF"/>
                    </a:solidFill>
                  </a14:hiddenFill>
                </a:ext>
              </a:extLst>
            </p:spPr>
          </p:pic>
          <p:sp>
            <p:nvSpPr>
              <p:cNvPr id="209" name="TextBox 208">
                <a:extLst>
                  <a:ext uri="{FF2B5EF4-FFF2-40B4-BE49-F238E27FC236}">
                    <a16:creationId xmlns:a16="http://schemas.microsoft.com/office/drawing/2014/main" id="{0D18E303-E714-44F1-9CF1-0E37B31420F0}"/>
                  </a:ext>
                </a:extLst>
              </p:cNvPr>
              <p:cNvSpPr txBox="1"/>
              <p:nvPr/>
            </p:nvSpPr>
            <p:spPr>
              <a:xfrm>
                <a:off x="5955129" y="2924121"/>
                <a:ext cx="77157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RWANDA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0" name="Group 149">
              <a:extLst>
                <a:ext uri="{FF2B5EF4-FFF2-40B4-BE49-F238E27FC236}">
                  <a16:creationId xmlns:a16="http://schemas.microsoft.com/office/drawing/2014/main" id="{0EDC82DE-8C5E-4065-B6ED-6CE76E6C2A1D}"/>
                </a:ext>
              </a:extLst>
            </p:cNvPr>
            <p:cNvGrpSpPr/>
            <p:nvPr/>
          </p:nvGrpSpPr>
          <p:grpSpPr>
            <a:xfrm>
              <a:off x="8449371" y="2198989"/>
              <a:ext cx="563668" cy="459981"/>
              <a:chOff x="6788232" y="2417195"/>
              <a:chExt cx="786205" cy="640318"/>
            </a:xfrm>
          </p:grpSpPr>
          <p:pic>
            <p:nvPicPr>
              <p:cNvPr id="206" name="Picture 30" descr="St Kitts and Nevis flag">
                <a:extLst>
                  <a:ext uri="{FF2B5EF4-FFF2-40B4-BE49-F238E27FC236}">
                    <a16:creationId xmlns:a16="http://schemas.microsoft.com/office/drawing/2014/main" id="{8189BDBB-C2DE-4753-911C-BBEABFFB7185}"/>
                  </a:ext>
                </a:extLst>
              </p:cNvPr>
              <p:cNvPicPr>
                <a:picLocks noChangeAspect="1" noChangeArrowheads="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6788232" y="2417195"/>
                <a:ext cx="786205" cy="521267"/>
              </a:xfrm>
              <a:prstGeom prst="rect">
                <a:avLst/>
              </a:prstGeom>
              <a:extLst>
                <a:ext uri="{909E8E84-426E-40DD-AFC4-6F175D3DCCD1}">
                  <a14:hiddenFill xmlns:a14="http://schemas.microsoft.com/office/drawing/2010/main">
                    <a:solidFill>
                      <a:srgbClr val="FFFFFF"/>
                    </a:solidFill>
                  </a14:hiddenFill>
                </a:ext>
              </a:extLst>
            </p:spPr>
          </p:pic>
          <p:sp>
            <p:nvSpPr>
              <p:cNvPr id="207" name="TextBox 206">
                <a:extLst>
                  <a:ext uri="{FF2B5EF4-FFF2-40B4-BE49-F238E27FC236}">
                    <a16:creationId xmlns:a16="http://schemas.microsoft.com/office/drawing/2014/main" id="{42B012B5-9D25-436B-B3DF-E7294069BEAA}"/>
                  </a:ext>
                </a:extLst>
              </p:cNvPr>
              <p:cNvSpPr txBox="1"/>
              <p:nvPr/>
            </p:nvSpPr>
            <p:spPr>
              <a:xfrm>
                <a:off x="6800136" y="2924120"/>
                <a:ext cx="77157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ST KITTS &amp; NEVIS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1" name="Group 150">
              <a:extLst>
                <a:ext uri="{FF2B5EF4-FFF2-40B4-BE49-F238E27FC236}">
                  <a16:creationId xmlns:a16="http://schemas.microsoft.com/office/drawing/2014/main" id="{0C5E4383-54E5-49EC-8866-3BB4AD4EE7BD}"/>
                </a:ext>
              </a:extLst>
            </p:cNvPr>
            <p:cNvGrpSpPr/>
            <p:nvPr/>
          </p:nvGrpSpPr>
          <p:grpSpPr>
            <a:xfrm>
              <a:off x="5302653" y="2728784"/>
              <a:ext cx="748990" cy="456158"/>
              <a:chOff x="7722089" y="2417195"/>
              <a:chExt cx="1044692" cy="634997"/>
            </a:xfrm>
          </p:grpSpPr>
          <p:pic>
            <p:nvPicPr>
              <p:cNvPr id="204" name="Picture 32" descr="Saint Lucia flag">
                <a:extLst>
                  <a:ext uri="{FF2B5EF4-FFF2-40B4-BE49-F238E27FC236}">
                    <a16:creationId xmlns:a16="http://schemas.microsoft.com/office/drawing/2014/main" id="{45B7300E-09B6-46AF-B510-82FDF5CC4535}"/>
                  </a:ext>
                </a:extLst>
              </p:cNvPr>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7722089" y="2417195"/>
                <a:ext cx="1044692" cy="522347"/>
              </a:xfrm>
              <a:prstGeom prst="rect">
                <a:avLst/>
              </a:prstGeom>
              <a:extLst>
                <a:ext uri="{909E8E84-426E-40DD-AFC4-6F175D3DCCD1}">
                  <a14:hiddenFill xmlns:a14="http://schemas.microsoft.com/office/drawing/2010/main">
                    <a:solidFill>
                      <a:srgbClr val="FFFFFF"/>
                    </a:solidFill>
                  </a14:hiddenFill>
                </a:ext>
              </a:extLst>
            </p:spPr>
          </p:pic>
          <p:sp>
            <p:nvSpPr>
              <p:cNvPr id="205" name="TextBox 204">
                <a:extLst>
                  <a:ext uri="{FF2B5EF4-FFF2-40B4-BE49-F238E27FC236}">
                    <a16:creationId xmlns:a16="http://schemas.microsoft.com/office/drawing/2014/main" id="{96E4A7E5-7083-47B5-B51B-941965F044FC}"/>
                  </a:ext>
                </a:extLst>
              </p:cNvPr>
              <p:cNvSpPr txBox="1"/>
              <p:nvPr/>
            </p:nvSpPr>
            <p:spPr>
              <a:xfrm>
                <a:off x="7722089" y="2918799"/>
                <a:ext cx="104469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SAINT LUCIA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2" name="Group 151">
              <a:extLst>
                <a:ext uri="{FF2B5EF4-FFF2-40B4-BE49-F238E27FC236}">
                  <a16:creationId xmlns:a16="http://schemas.microsoft.com/office/drawing/2014/main" id="{757080BC-DE6C-4145-BD56-F835C0E2253A}"/>
                </a:ext>
              </a:extLst>
            </p:cNvPr>
            <p:cNvGrpSpPr/>
            <p:nvPr/>
          </p:nvGrpSpPr>
          <p:grpSpPr>
            <a:xfrm>
              <a:off x="6070845" y="2737786"/>
              <a:ext cx="743839" cy="451487"/>
              <a:chOff x="119613" y="2819114"/>
              <a:chExt cx="1037506" cy="628493"/>
            </a:xfrm>
          </p:grpSpPr>
          <p:pic>
            <p:nvPicPr>
              <p:cNvPr id="202" name="Picture 34" descr="St Vincent and The Grenadines flag">
                <a:extLst>
                  <a:ext uri="{FF2B5EF4-FFF2-40B4-BE49-F238E27FC236}">
                    <a16:creationId xmlns:a16="http://schemas.microsoft.com/office/drawing/2014/main" id="{0A738560-F053-4007-B948-9F3FA69C1331}"/>
                  </a:ext>
                </a:extLst>
              </p:cNvPr>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217723" y="2819114"/>
                <a:ext cx="771003" cy="515170"/>
              </a:xfrm>
              <a:prstGeom prst="rect">
                <a:avLst/>
              </a:prstGeom>
              <a:extLst>
                <a:ext uri="{909E8E84-426E-40DD-AFC4-6F175D3DCCD1}">
                  <a14:hiddenFill xmlns:a14="http://schemas.microsoft.com/office/drawing/2010/main">
                    <a:solidFill>
                      <a:srgbClr val="FFFFFF"/>
                    </a:solidFill>
                  </a14:hiddenFill>
                </a:ext>
              </a:extLst>
            </p:spPr>
          </p:pic>
          <p:sp>
            <p:nvSpPr>
              <p:cNvPr id="203" name="TextBox 202">
                <a:extLst>
                  <a:ext uri="{FF2B5EF4-FFF2-40B4-BE49-F238E27FC236}">
                    <a16:creationId xmlns:a16="http://schemas.microsoft.com/office/drawing/2014/main" id="{8F7C16DB-B32A-4ACF-B625-4FF8F21DFD95}"/>
                  </a:ext>
                </a:extLst>
              </p:cNvPr>
              <p:cNvSpPr txBox="1"/>
              <p:nvPr/>
            </p:nvSpPr>
            <p:spPr>
              <a:xfrm>
                <a:off x="119613" y="3314214"/>
                <a:ext cx="103750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ST VINCENT &amp; GRENADINES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3" name="Group 152">
              <a:extLst>
                <a:ext uri="{FF2B5EF4-FFF2-40B4-BE49-F238E27FC236}">
                  <a16:creationId xmlns:a16="http://schemas.microsoft.com/office/drawing/2014/main" id="{A3D880A2-EEAC-40EC-B59F-62B16A9A6A22}"/>
                </a:ext>
              </a:extLst>
            </p:cNvPr>
            <p:cNvGrpSpPr/>
            <p:nvPr/>
          </p:nvGrpSpPr>
          <p:grpSpPr>
            <a:xfrm>
              <a:off x="6814763" y="2737369"/>
              <a:ext cx="750860" cy="451903"/>
              <a:chOff x="1040018" y="3182472"/>
              <a:chExt cx="1047301" cy="629073"/>
            </a:xfrm>
          </p:grpSpPr>
          <p:pic>
            <p:nvPicPr>
              <p:cNvPr id="200" name="Picture 36" descr="Samoa flag">
                <a:extLst>
                  <a:ext uri="{FF2B5EF4-FFF2-40B4-BE49-F238E27FC236}">
                    <a16:creationId xmlns:a16="http://schemas.microsoft.com/office/drawing/2014/main" id="{25B1C0D7-66A4-4E72-A588-D5AABE57B3ED}"/>
                  </a:ext>
                </a:extLst>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1046005" y="3182472"/>
                <a:ext cx="1035329" cy="517665"/>
              </a:xfrm>
              <a:prstGeom prst="rect">
                <a:avLst/>
              </a:prstGeom>
              <a:extLst>
                <a:ext uri="{909E8E84-426E-40DD-AFC4-6F175D3DCCD1}">
                  <a14:hiddenFill xmlns:a14="http://schemas.microsoft.com/office/drawing/2010/main">
                    <a:solidFill>
                      <a:srgbClr val="FFFFFF"/>
                    </a:solidFill>
                  </a14:hiddenFill>
                </a:ext>
              </a:extLst>
            </p:spPr>
          </p:pic>
          <p:sp>
            <p:nvSpPr>
              <p:cNvPr id="201" name="TextBox 200">
                <a:extLst>
                  <a:ext uri="{FF2B5EF4-FFF2-40B4-BE49-F238E27FC236}">
                    <a16:creationId xmlns:a16="http://schemas.microsoft.com/office/drawing/2014/main" id="{CCDE312A-7BC5-4F8C-A037-8E529FC46FDA}"/>
                  </a:ext>
                </a:extLst>
              </p:cNvPr>
              <p:cNvSpPr txBox="1"/>
              <p:nvPr/>
            </p:nvSpPr>
            <p:spPr>
              <a:xfrm>
                <a:off x="1040018" y="3678152"/>
                <a:ext cx="1047301"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SAMOA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4" name="Group 153">
              <a:extLst>
                <a:ext uri="{FF2B5EF4-FFF2-40B4-BE49-F238E27FC236}">
                  <a16:creationId xmlns:a16="http://schemas.microsoft.com/office/drawing/2014/main" id="{FC67A840-C990-4C13-B050-3282B252B831}"/>
                </a:ext>
              </a:extLst>
            </p:cNvPr>
            <p:cNvGrpSpPr/>
            <p:nvPr/>
          </p:nvGrpSpPr>
          <p:grpSpPr>
            <a:xfrm>
              <a:off x="7630158" y="2728659"/>
              <a:ext cx="736101" cy="453175"/>
              <a:chOff x="2135587" y="3185988"/>
              <a:chExt cx="1026714" cy="630843"/>
            </a:xfrm>
          </p:grpSpPr>
          <p:pic>
            <p:nvPicPr>
              <p:cNvPr id="198" name="Picture 38" descr="Seychelles flag">
                <a:extLst>
                  <a:ext uri="{FF2B5EF4-FFF2-40B4-BE49-F238E27FC236}">
                    <a16:creationId xmlns:a16="http://schemas.microsoft.com/office/drawing/2014/main" id="{01C0EA41-C23F-4B44-AF5B-F0F738C40969}"/>
                  </a:ext>
                </a:extLst>
              </p:cNvPr>
              <p:cNvPicPr>
                <a:picLocks noChangeAspect="1"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bwMode="auto">
              <a:xfrm>
                <a:off x="2135587" y="3185988"/>
                <a:ext cx="1026714" cy="513357"/>
              </a:xfrm>
              <a:prstGeom prst="rect">
                <a:avLst/>
              </a:prstGeom>
              <a:extLst>
                <a:ext uri="{909E8E84-426E-40DD-AFC4-6F175D3DCCD1}">
                  <a14:hiddenFill xmlns:a14="http://schemas.microsoft.com/office/drawing/2010/main">
                    <a:solidFill>
                      <a:srgbClr val="FFFFFF"/>
                    </a:solidFill>
                  </a14:hiddenFill>
                </a:ext>
              </a:extLst>
            </p:spPr>
          </p:pic>
          <p:sp>
            <p:nvSpPr>
              <p:cNvPr id="199" name="TextBox 198">
                <a:extLst>
                  <a:ext uri="{FF2B5EF4-FFF2-40B4-BE49-F238E27FC236}">
                    <a16:creationId xmlns:a16="http://schemas.microsoft.com/office/drawing/2014/main" id="{B5E6E264-2298-49DA-853D-C70D8BF9825C}"/>
                  </a:ext>
                </a:extLst>
              </p:cNvPr>
              <p:cNvSpPr txBox="1"/>
              <p:nvPr/>
            </p:nvSpPr>
            <p:spPr>
              <a:xfrm>
                <a:off x="2140695" y="3683438"/>
                <a:ext cx="102160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SEYCHELLES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5" name="Group 154">
              <a:extLst>
                <a:ext uri="{FF2B5EF4-FFF2-40B4-BE49-F238E27FC236}">
                  <a16:creationId xmlns:a16="http://schemas.microsoft.com/office/drawing/2014/main" id="{97E9D9CB-D0C1-4E50-A477-35C0E2541944}"/>
                </a:ext>
              </a:extLst>
            </p:cNvPr>
            <p:cNvGrpSpPr/>
            <p:nvPr/>
          </p:nvGrpSpPr>
          <p:grpSpPr>
            <a:xfrm>
              <a:off x="8449728" y="2730380"/>
              <a:ext cx="549268" cy="451454"/>
              <a:chOff x="3210569" y="3187031"/>
              <a:chExt cx="766119" cy="628449"/>
            </a:xfrm>
          </p:grpSpPr>
          <p:pic>
            <p:nvPicPr>
              <p:cNvPr id="196" name="Picture 40" descr="Sierra Leone flag">
                <a:extLst>
                  <a:ext uri="{FF2B5EF4-FFF2-40B4-BE49-F238E27FC236}">
                    <a16:creationId xmlns:a16="http://schemas.microsoft.com/office/drawing/2014/main" id="{A81EF3BE-95E7-446D-AE5D-8603EB42727D}"/>
                  </a:ext>
                </a:extLst>
              </p:cNvPr>
              <p:cNvPicPr>
                <a:picLocks noChangeAspect="1" noChangeArrowheads="1"/>
              </p:cNvPicPr>
              <p:nvPr/>
            </p:nvPicPr>
            <p:blipFill>
              <a:blip r:embed="rId44" cstate="print">
                <a:extLst>
                  <a:ext uri="{28A0092B-C50C-407E-A947-70E740481C1C}">
                    <a14:useLocalDpi xmlns:a14="http://schemas.microsoft.com/office/drawing/2010/main" val="0"/>
                  </a:ext>
                </a:extLst>
              </a:blip>
              <a:srcRect/>
              <a:stretch>
                <a:fillRect/>
              </a:stretch>
            </p:blipFill>
            <p:spPr bwMode="auto">
              <a:xfrm>
                <a:off x="3211965" y="3187031"/>
                <a:ext cx="764723" cy="510974"/>
              </a:xfrm>
              <a:prstGeom prst="rect">
                <a:avLst/>
              </a:prstGeom>
              <a:extLst>
                <a:ext uri="{909E8E84-426E-40DD-AFC4-6F175D3DCCD1}">
                  <a14:hiddenFill xmlns:a14="http://schemas.microsoft.com/office/drawing/2010/main">
                    <a:solidFill>
                      <a:srgbClr val="FFFFFF"/>
                    </a:solidFill>
                  </a14:hiddenFill>
                </a:ext>
              </a:extLst>
            </p:spPr>
          </p:pic>
          <p:sp>
            <p:nvSpPr>
              <p:cNvPr id="197" name="TextBox 196">
                <a:extLst>
                  <a:ext uri="{FF2B5EF4-FFF2-40B4-BE49-F238E27FC236}">
                    <a16:creationId xmlns:a16="http://schemas.microsoft.com/office/drawing/2014/main" id="{81AE1A11-2A0D-4046-A2D7-EF491007EF4E}"/>
                  </a:ext>
                </a:extLst>
              </p:cNvPr>
              <p:cNvSpPr txBox="1"/>
              <p:nvPr/>
            </p:nvSpPr>
            <p:spPr>
              <a:xfrm>
                <a:off x="3210569" y="3682087"/>
                <a:ext cx="76611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SIERRA LEONE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6" name="Group 155">
              <a:extLst>
                <a:ext uri="{FF2B5EF4-FFF2-40B4-BE49-F238E27FC236}">
                  <a16:creationId xmlns:a16="http://schemas.microsoft.com/office/drawing/2014/main" id="{66226844-DF4F-4B2F-9EEE-244A51B74757}"/>
                </a:ext>
              </a:extLst>
            </p:cNvPr>
            <p:cNvGrpSpPr/>
            <p:nvPr/>
          </p:nvGrpSpPr>
          <p:grpSpPr>
            <a:xfrm>
              <a:off x="6263878" y="3256514"/>
              <a:ext cx="549501" cy="451488"/>
              <a:chOff x="4035357" y="3186984"/>
              <a:chExt cx="766444" cy="628496"/>
            </a:xfrm>
          </p:grpSpPr>
          <p:pic>
            <p:nvPicPr>
              <p:cNvPr id="194" name="Picture 42">
                <a:extLst>
                  <a:ext uri="{FF2B5EF4-FFF2-40B4-BE49-F238E27FC236}">
                    <a16:creationId xmlns:a16="http://schemas.microsoft.com/office/drawing/2014/main" id="{9FC3E327-DAD2-4276-ACF8-CC4E0B5079E0}"/>
                  </a:ext>
                </a:extLst>
              </p:cNvPr>
              <p:cNvPicPr>
                <a:picLocks noChangeAspect="1" noChangeArrowheads="1"/>
              </p:cNvPicPr>
              <p:nvPr/>
            </p:nvPicPr>
            <p:blipFill>
              <a:blip r:embed="rId45" cstate="print">
                <a:extLst>
                  <a:ext uri="{28A0092B-C50C-407E-A947-70E740481C1C}">
                    <a14:useLocalDpi xmlns:a14="http://schemas.microsoft.com/office/drawing/2010/main" val="0"/>
                  </a:ext>
                </a:extLst>
              </a:blip>
              <a:stretch>
                <a:fillRect/>
              </a:stretch>
            </p:blipFill>
            <p:spPr bwMode="auto">
              <a:xfrm>
                <a:off x="4036140" y="3186984"/>
                <a:ext cx="765661" cy="510440"/>
              </a:xfrm>
              <a:prstGeom prst="rect">
                <a:avLst/>
              </a:prstGeom>
              <a:extLst>
                <a:ext uri="{909E8E84-426E-40DD-AFC4-6F175D3DCCD1}">
                  <a14:hiddenFill xmlns:a14="http://schemas.microsoft.com/office/drawing/2010/main">
                    <a:solidFill>
                      <a:srgbClr val="FFFFFF"/>
                    </a:solidFill>
                  </a14:hiddenFill>
                </a:ext>
              </a:extLst>
            </p:spPr>
          </p:pic>
          <p:sp>
            <p:nvSpPr>
              <p:cNvPr id="195" name="TextBox 194">
                <a:extLst>
                  <a:ext uri="{FF2B5EF4-FFF2-40B4-BE49-F238E27FC236}">
                    <a16:creationId xmlns:a16="http://schemas.microsoft.com/office/drawing/2014/main" id="{E8C8026A-BDFC-4CFD-BC08-2D037C8722BB}"/>
                  </a:ext>
                </a:extLst>
              </p:cNvPr>
              <p:cNvSpPr txBox="1"/>
              <p:nvPr/>
            </p:nvSpPr>
            <p:spPr>
              <a:xfrm>
                <a:off x="4035357" y="3682087"/>
                <a:ext cx="76611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SINGAPORE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7" name="Group 156">
              <a:extLst>
                <a:ext uri="{FF2B5EF4-FFF2-40B4-BE49-F238E27FC236}">
                  <a16:creationId xmlns:a16="http://schemas.microsoft.com/office/drawing/2014/main" id="{5B79BFC1-CFDF-4A9F-BF87-2BF362C04B4C}"/>
                </a:ext>
              </a:extLst>
            </p:cNvPr>
            <p:cNvGrpSpPr/>
            <p:nvPr/>
          </p:nvGrpSpPr>
          <p:grpSpPr>
            <a:xfrm>
              <a:off x="6875092" y="3245800"/>
              <a:ext cx="736720" cy="453476"/>
              <a:chOff x="4857557" y="3184216"/>
              <a:chExt cx="1027578" cy="631263"/>
            </a:xfrm>
          </p:grpSpPr>
          <p:pic>
            <p:nvPicPr>
              <p:cNvPr id="192" name="Picture 44" descr="Solomon Islands flag">
                <a:extLst>
                  <a:ext uri="{FF2B5EF4-FFF2-40B4-BE49-F238E27FC236}">
                    <a16:creationId xmlns:a16="http://schemas.microsoft.com/office/drawing/2014/main" id="{B8E7C477-CD97-4032-992C-48C895A022F7}"/>
                  </a:ext>
                </a:extLst>
              </p:cNvPr>
              <p:cNvPicPr>
                <a:picLocks noChangeAspect="1" noChangeArrowheads="1"/>
              </p:cNvPicPr>
              <p:nvPr/>
            </p:nvPicPr>
            <p:blipFill>
              <a:blip r:embed="rId46" cstate="print">
                <a:extLst>
                  <a:ext uri="{28A0092B-C50C-407E-A947-70E740481C1C}">
                    <a14:useLocalDpi xmlns:a14="http://schemas.microsoft.com/office/drawing/2010/main" val="0"/>
                  </a:ext>
                </a:extLst>
              </a:blip>
              <a:srcRect/>
              <a:stretch>
                <a:fillRect/>
              </a:stretch>
            </p:blipFill>
            <p:spPr bwMode="auto">
              <a:xfrm>
                <a:off x="4857557" y="3184216"/>
                <a:ext cx="1027578" cy="513789"/>
              </a:xfrm>
              <a:prstGeom prst="rect">
                <a:avLst/>
              </a:prstGeom>
              <a:extLst>
                <a:ext uri="{909E8E84-426E-40DD-AFC4-6F175D3DCCD1}">
                  <a14:hiddenFill xmlns:a14="http://schemas.microsoft.com/office/drawing/2010/main">
                    <a:solidFill>
                      <a:srgbClr val="FFFFFF"/>
                    </a:solidFill>
                  </a14:hiddenFill>
                </a:ext>
              </a:extLst>
            </p:spPr>
          </p:pic>
          <p:sp>
            <p:nvSpPr>
              <p:cNvPr id="193" name="TextBox 192">
                <a:extLst>
                  <a:ext uri="{FF2B5EF4-FFF2-40B4-BE49-F238E27FC236}">
                    <a16:creationId xmlns:a16="http://schemas.microsoft.com/office/drawing/2014/main" id="{204B02A4-E7A1-4068-AA45-3C323064F594}"/>
                  </a:ext>
                </a:extLst>
              </p:cNvPr>
              <p:cNvSpPr txBox="1"/>
              <p:nvPr/>
            </p:nvSpPr>
            <p:spPr>
              <a:xfrm>
                <a:off x="4857557" y="3682086"/>
                <a:ext cx="102757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SOLOMON ISLANDS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8" name="Group 157">
              <a:extLst>
                <a:ext uri="{FF2B5EF4-FFF2-40B4-BE49-F238E27FC236}">
                  <a16:creationId xmlns:a16="http://schemas.microsoft.com/office/drawing/2014/main" id="{65B6BE5D-7349-4894-A3AA-A514BF845A66}"/>
                </a:ext>
              </a:extLst>
            </p:cNvPr>
            <p:cNvGrpSpPr/>
            <p:nvPr/>
          </p:nvGrpSpPr>
          <p:grpSpPr>
            <a:xfrm>
              <a:off x="7676247" y="3247822"/>
              <a:ext cx="550296" cy="451554"/>
              <a:chOff x="5938524" y="3187032"/>
              <a:chExt cx="767553" cy="628588"/>
            </a:xfrm>
          </p:grpSpPr>
          <p:pic>
            <p:nvPicPr>
              <p:cNvPr id="190" name="Picture 46" descr="South African flag">
                <a:extLst>
                  <a:ext uri="{FF2B5EF4-FFF2-40B4-BE49-F238E27FC236}">
                    <a16:creationId xmlns:a16="http://schemas.microsoft.com/office/drawing/2014/main" id="{CEB1251B-E23B-45E7-B14C-E949852110EA}"/>
                  </a:ext>
                </a:extLst>
              </p:cNvPr>
              <p:cNvPicPr>
                <a:picLocks noChangeAspect="1" noChangeArrowheads="1"/>
              </p:cNvPicPr>
              <p:nvPr/>
            </p:nvPicPr>
            <p:blipFill>
              <a:blip r:embed="rId47" cstate="print">
                <a:extLst>
                  <a:ext uri="{28A0092B-C50C-407E-A947-70E740481C1C}">
                    <a14:useLocalDpi xmlns:a14="http://schemas.microsoft.com/office/drawing/2010/main" val="0"/>
                  </a:ext>
                </a:extLst>
              </a:blip>
              <a:srcRect/>
              <a:stretch>
                <a:fillRect/>
              </a:stretch>
            </p:blipFill>
            <p:spPr bwMode="auto">
              <a:xfrm>
                <a:off x="5938524" y="3187032"/>
                <a:ext cx="767552" cy="512864"/>
              </a:xfrm>
              <a:prstGeom prst="rect">
                <a:avLst/>
              </a:prstGeom>
              <a:extLst>
                <a:ext uri="{909E8E84-426E-40DD-AFC4-6F175D3DCCD1}">
                  <a14:hiddenFill xmlns:a14="http://schemas.microsoft.com/office/drawing/2010/main">
                    <a:solidFill>
                      <a:srgbClr val="FFFFFF"/>
                    </a:solidFill>
                  </a14:hiddenFill>
                </a:ext>
              </a:extLst>
            </p:spPr>
          </p:pic>
          <p:sp>
            <p:nvSpPr>
              <p:cNvPr id="191" name="TextBox 190">
                <a:extLst>
                  <a:ext uri="{FF2B5EF4-FFF2-40B4-BE49-F238E27FC236}">
                    <a16:creationId xmlns:a16="http://schemas.microsoft.com/office/drawing/2014/main" id="{8B5C1099-2627-450B-B3D9-FBAA6C36C75F}"/>
                  </a:ext>
                </a:extLst>
              </p:cNvPr>
              <p:cNvSpPr txBox="1"/>
              <p:nvPr/>
            </p:nvSpPr>
            <p:spPr>
              <a:xfrm>
                <a:off x="5938524" y="3682227"/>
                <a:ext cx="767553"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SOUTH AFRICA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9" name="Group 158">
              <a:extLst>
                <a:ext uri="{FF2B5EF4-FFF2-40B4-BE49-F238E27FC236}">
                  <a16:creationId xmlns:a16="http://schemas.microsoft.com/office/drawing/2014/main" id="{44EB5BBC-F47F-4C0C-AD2E-1AE987BA16DA}"/>
                </a:ext>
              </a:extLst>
            </p:cNvPr>
            <p:cNvGrpSpPr/>
            <p:nvPr/>
          </p:nvGrpSpPr>
          <p:grpSpPr>
            <a:xfrm>
              <a:off x="8266541" y="3243708"/>
              <a:ext cx="738606" cy="452204"/>
              <a:chOff x="6766004" y="3185988"/>
              <a:chExt cx="1030209" cy="629491"/>
            </a:xfrm>
          </p:grpSpPr>
          <p:pic>
            <p:nvPicPr>
              <p:cNvPr id="188" name="Picture 48">
                <a:extLst>
                  <a:ext uri="{FF2B5EF4-FFF2-40B4-BE49-F238E27FC236}">
                    <a16:creationId xmlns:a16="http://schemas.microsoft.com/office/drawing/2014/main" id="{615C75BF-5A01-47AA-BF00-2F9D1CA50438}"/>
                  </a:ext>
                </a:extLst>
              </p:cNvPr>
              <p:cNvPicPr>
                <a:picLocks noChangeAspect="1" noChangeArrowheads="1"/>
              </p:cNvPicPr>
              <p:nvPr/>
            </p:nvPicPr>
            <p:blipFill>
              <a:blip r:embed="rId48" cstate="print">
                <a:extLst>
                  <a:ext uri="{28A0092B-C50C-407E-A947-70E740481C1C}">
                    <a14:useLocalDpi xmlns:a14="http://schemas.microsoft.com/office/drawing/2010/main" val="0"/>
                  </a:ext>
                </a:extLst>
              </a:blip>
              <a:stretch>
                <a:fillRect/>
              </a:stretch>
            </p:blipFill>
            <p:spPr bwMode="auto">
              <a:xfrm>
                <a:off x="6766004" y="3185988"/>
                <a:ext cx="1030209" cy="515104"/>
              </a:xfrm>
              <a:prstGeom prst="rect">
                <a:avLst/>
              </a:prstGeom>
              <a:extLst>
                <a:ext uri="{909E8E84-426E-40DD-AFC4-6F175D3DCCD1}">
                  <a14:hiddenFill xmlns:a14="http://schemas.microsoft.com/office/drawing/2010/main">
                    <a:solidFill>
                      <a:srgbClr val="FFFFFF"/>
                    </a:solidFill>
                  </a14:hiddenFill>
                </a:ext>
              </a:extLst>
            </p:spPr>
          </p:pic>
          <p:sp>
            <p:nvSpPr>
              <p:cNvPr id="189" name="TextBox 188">
                <a:extLst>
                  <a:ext uri="{FF2B5EF4-FFF2-40B4-BE49-F238E27FC236}">
                    <a16:creationId xmlns:a16="http://schemas.microsoft.com/office/drawing/2014/main" id="{C36F7C59-117D-4C75-B721-FDE6F5ECE19E}"/>
                  </a:ext>
                </a:extLst>
              </p:cNvPr>
              <p:cNvSpPr txBox="1"/>
              <p:nvPr/>
            </p:nvSpPr>
            <p:spPr>
              <a:xfrm>
                <a:off x="6766004" y="3682086"/>
                <a:ext cx="100877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SRI LANKA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0" name="Group 159">
              <a:extLst>
                <a:ext uri="{FF2B5EF4-FFF2-40B4-BE49-F238E27FC236}">
                  <a16:creationId xmlns:a16="http://schemas.microsoft.com/office/drawing/2014/main" id="{7F678541-A4AA-4155-8604-B02201823EA2}"/>
                </a:ext>
              </a:extLst>
            </p:cNvPr>
            <p:cNvGrpSpPr/>
            <p:nvPr/>
          </p:nvGrpSpPr>
          <p:grpSpPr>
            <a:xfrm>
              <a:off x="6471673" y="687983"/>
              <a:ext cx="551152" cy="449555"/>
              <a:chOff x="7856140" y="3187031"/>
              <a:chExt cx="768748" cy="625804"/>
            </a:xfrm>
          </p:grpSpPr>
          <p:pic>
            <p:nvPicPr>
              <p:cNvPr id="186" name="Picture 50" descr="Swaziland flag">
                <a:extLst>
                  <a:ext uri="{FF2B5EF4-FFF2-40B4-BE49-F238E27FC236}">
                    <a16:creationId xmlns:a16="http://schemas.microsoft.com/office/drawing/2014/main" id="{D5BF04B5-504F-4F6A-9DEE-1EFFC203C0F8}"/>
                  </a:ext>
                </a:extLst>
              </p:cNvPr>
              <p:cNvPicPr>
                <a:picLocks noChangeAspect="1" noChangeArrowheads="1"/>
              </p:cNvPicPr>
              <p:nvPr/>
            </p:nvPicPr>
            <p:blipFill>
              <a:blip r:embed="rId49" cstate="print">
                <a:extLst>
                  <a:ext uri="{28A0092B-C50C-407E-A947-70E740481C1C}">
                    <a14:useLocalDpi xmlns:a14="http://schemas.microsoft.com/office/drawing/2010/main" val="0"/>
                  </a:ext>
                </a:extLst>
              </a:blip>
              <a:srcRect/>
              <a:stretch>
                <a:fillRect/>
              </a:stretch>
            </p:blipFill>
            <p:spPr bwMode="auto">
              <a:xfrm>
                <a:off x="7856140" y="3187031"/>
                <a:ext cx="768748" cy="513664"/>
              </a:xfrm>
              <a:prstGeom prst="rect">
                <a:avLst/>
              </a:prstGeom>
              <a:extLst>
                <a:ext uri="{909E8E84-426E-40DD-AFC4-6F175D3DCCD1}">
                  <a14:hiddenFill xmlns:a14="http://schemas.microsoft.com/office/drawing/2010/main">
                    <a:solidFill>
                      <a:srgbClr val="FFFFFF"/>
                    </a:solidFill>
                  </a14:hiddenFill>
                </a:ext>
              </a:extLst>
            </p:spPr>
          </p:pic>
          <p:sp>
            <p:nvSpPr>
              <p:cNvPr id="187" name="TextBox 186">
                <a:extLst>
                  <a:ext uri="{FF2B5EF4-FFF2-40B4-BE49-F238E27FC236}">
                    <a16:creationId xmlns:a16="http://schemas.microsoft.com/office/drawing/2014/main" id="{D911AA5D-8EB7-4458-9E0A-B9DD302A8E2B}"/>
                  </a:ext>
                </a:extLst>
              </p:cNvPr>
              <p:cNvSpPr txBox="1"/>
              <p:nvPr/>
            </p:nvSpPr>
            <p:spPr>
              <a:xfrm>
                <a:off x="7856140" y="3679442"/>
                <a:ext cx="76874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ESWATINI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1" name="Group 160">
              <a:extLst>
                <a:ext uri="{FF2B5EF4-FFF2-40B4-BE49-F238E27FC236}">
                  <a16:creationId xmlns:a16="http://schemas.microsoft.com/office/drawing/2014/main" id="{E9E4D681-112E-4B68-883B-9F442895AD38}"/>
                </a:ext>
              </a:extLst>
            </p:cNvPr>
            <p:cNvGrpSpPr/>
            <p:nvPr/>
          </p:nvGrpSpPr>
          <p:grpSpPr>
            <a:xfrm>
              <a:off x="6756283" y="3774125"/>
              <a:ext cx="749040" cy="454028"/>
              <a:chOff x="204843" y="3972782"/>
              <a:chExt cx="1044762" cy="632031"/>
            </a:xfrm>
          </p:grpSpPr>
          <p:pic>
            <p:nvPicPr>
              <p:cNvPr id="184" name="Picture 52" descr="Tonga flag">
                <a:extLst>
                  <a:ext uri="{FF2B5EF4-FFF2-40B4-BE49-F238E27FC236}">
                    <a16:creationId xmlns:a16="http://schemas.microsoft.com/office/drawing/2014/main" id="{3AD8AE65-C07B-4D06-A760-CA8EA38AC532}"/>
                  </a:ext>
                </a:extLst>
              </p:cNvPr>
              <p:cNvPicPr>
                <a:picLocks noChangeAspect="1" noChangeArrowheads="1"/>
              </p:cNvPicPr>
              <p:nvPr/>
            </p:nvPicPr>
            <p:blipFill>
              <a:blip r:embed="rId50" cstate="print">
                <a:extLst>
                  <a:ext uri="{28A0092B-C50C-407E-A947-70E740481C1C}">
                    <a14:useLocalDpi xmlns:a14="http://schemas.microsoft.com/office/drawing/2010/main" val="0"/>
                  </a:ext>
                </a:extLst>
              </a:blip>
              <a:srcRect/>
              <a:stretch>
                <a:fillRect/>
              </a:stretch>
            </p:blipFill>
            <p:spPr bwMode="auto">
              <a:xfrm>
                <a:off x="215899" y="3972782"/>
                <a:ext cx="1033706" cy="516853"/>
              </a:xfrm>
              <a:prstGeom prst="rect">
                <a:avLst/>
              </a:prstGeom>
              <a:extLst>
                <a:ext uri="{909E8E84-426E-40DD-AFC4-6F175D3DCCD1}">
                  <a14:hiddenFill xmlns:a14="http://schemas.microsoft.com/office/drawing/2010/main">
                    <a:solidFill>
                      <a:srgbClr val="FFFFFF"/>
                    </a:solidFill>
                  </a14:hiddenFill>
                </a:ext>
              </a:extLst>
            </p:spPr>
          </p:pic>
          <p:sp>
            <p:nvSpPr>
              <p:cNvPr id="185" name="TextBox 184">
                <a:extLst>
                  <a:ext uri="{FF2B5EF4-FFF2-40B4-BE49-F238E27FC236}">
                    <a16:creationId xmlns:a16="http://schemas.microsoft.com/office/drawing/2014/main" id="{645EEFDD-3F4B-4441-8007-6D817AA0223E}"/>
                  </a:ext>
                </a:extLst>
              </p:cNvPr>
              <p:cNvSpPr txBox="1"/>
              <p:nvPr/>
            </p:nvSpPr>
            <p:spPr>
              <a:xfrm>
                <a:off x="204843" y="4471420"/>
                <a:ext cx="104083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TONGA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2" name="Group 161">
              <a:extLst>
                <a:ext uri="{FF2B5EF4-FFF2-40B4-BE49-F238E27FC236}">
                  <a16:creationId xmlns:a16="http://schemas.microsoft.com/office/drawing/2014/main" id="{C9A69630-6241-45E6-83FA-A780A209B07F}"/>
                </a:ext>
              </a:extLst>
            </p:cNvPr>
            <p:cNvGrpSpPr/>
            <p:nvPr/>
          </p:nvGrpSpPr>
          <p:grpSpPr>
            <a:xfrm>
              <a:off x="7563254" y="3771381"/>
              <a:ext cx="617595" cy="455843"/>
              <a:chOff x="1307237" y="3972197"/>
              <a:chExt cx="861422" cy="634558"/>
            </a:xfrm>
          </p:grpSpPr>
          <p:pic>
            <p:nvPicPr>
              <p:cNvPr id="182" name="Picture 54" descr="Trinidad and Tobago flag">
                <a:extLst>
                  <a:ext uri="{FF2B5EF4-FFF2-40B4-BE49-F238E27FC236}">
                    <a16:creationId xmlns:a16="http://schemas.microsoft.com/office/drawing/2014/main" id="{940DDA32-9C27-4706-9D7A-66C2A71AB7F5}"/>
                  </a:ext>
                </a:extLst>
              </p:cNvPr>
              <p:cNvPicPr>
                <a:picLocks noChangeAspect="1" noChangeArrowheads="1"/>
              </p:cNvPicPr>
              <p:nvPr/>
            </p:nvPicPr>
            <p:blipFill>
              <a:blip r:embed="rId51" cstate="print">
                <a:extLst>
                  <a:ext uri="{28A0092B-C50C-407E-A947-70E740481C1C}">
                    <a14:useLocalDpi xmlns:a14="http://schemas.microsoft.com/office/drawing/2010/main" val="0"/>
                  </a:ext>
                </a:extLst>
              </a:blip>
              <a:srcRect/>
              <a:stretch>
                <a:fillRect/>
              </a:stretch>
            </p:blipFill>
            <p:spPr bwMode="auto">
              <a:xfrm>
                <a:off x="1307237" y="3972197"/>
                <a:ext cx="861422" cy="516853"/>
              </a:xfrm>
              <a:prstGeom prst="rect">
                <a:avLst/>
              </a:prstGeom>
              <a:extLst>
                <a:ext uri="{909E8E84-426E-40DD-AFC4-6F175D3DCCD1}">
                  <a14:hiddenFill xmlns:a14="http://schemas.microsoft.com/office/drawing/2010/main">
                    <a:solidFill>
                      <a:srgbClr val="FFFFFF"/>
                    </a:solidFill>
                  </a14:hiddenFill>
                </a:ext>
              </a:extLst>
            </p:spPr>
          </p:pic>
          <p:sp>
            <p:nvSpPr>
              <p:cNvPr id="183" name="TextBox 182">
                <a:extLst>
                  <a:ext uri="{FF2B5EF4-FFF2-40B4-BE49-F238E27FC236}">
                    <a16:creationId xmlns:a16="http://schemas.microsoft.com/office/drawing/2014/main" id="{0FE676E9-9280-4221-B4D5-90561E5234EF}"/>
                  </a:ext>
                </a:extLst>
              </p:cNvPr>
              <p:cNvSpPr txBox="1"/>
              <p:nvPr/>
            </p:nvSpPr>
            <p:spPr>
              <a:xfrm>
                <a:off x="1307237" y="4473362"/>
                <a:ext cx="86142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TRINIDAD &amp; TOBAGO</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3" name="Group 162">
              <a:extLst>
                <a:ext uri="{FF2B5EF4-FFF2-40B4-BE49-F238E27FC236}">
                  <a16:creationId xmlns:a16="http://schemas.microsoft.com/office/drawing/2014/main" id="{E37EC21E-73AF-47B8-906A-5668C6518519}"/>
                </a:ext>
              </a:extLst>
            </p:cNvPr>
            <p:cNvGrpSpPr/>
            <p:nvPr/>
          </p:nvGrpSpPr>
          <p:grpSpPr>
            <a:xfrm>
              <a:off x="8256059" y="3771381"/>
              <a:ext cx="741806" cy="454903"/>
              <a:chOff x="2230215" y="3973401"/>
              <a:chExt cx="1034672" cy="633250"/>
            </a:xfrm>
          </p:grpSpPr>
          <p:pic>
            <p:nvPicPr>
              <p:cNvPr id="180" name="Picture 56" descr="Tuvalu flag">
                <a:extLst>
                  <a:ext uri="{FF2B5EF4-FFF2-40B4-BE49-F238E27FC236}">
                    <a16:creationId xmlns:a16="http://schemas.microsoft.com/office/drawing/2014/main" id="{9FDEB4DA-D258-4C44-A1D5-7BB657F3F41F}"/>
                  </a:ext>
                </a:extLst>
              </p:cNvPr>
              <p:cNvPicPr>
                <a:picLocks noChangeAspect="1"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2230215" y="3973401"/>
                <a:ext cx="1034672" cy="517336"/>
              </a:xfrm>
              <a:prstGeom prst="rect">
                <a:avLst/>
              </a:prstGeom>
              <a:extLst>
                <a:ext uri="{909E8E84-426E-40DD-AFC4-6F175D3DCCD1}">
                  <a14:hiddenFill xmlns:a14="http://schemas.microsoft.com/office/drawing/2010/main">
                    <a:solidFill>
                      <a:srgbClr val="FFFFFF"/>
                    </a:solidFill>
                  </a14:hiddenFill>
                </a:ext>
              </a:extLst>
            </p:spPr>
          </p:pic>
          <p:sp>
            <p:nvSpPr>
              <p:cNvPr id="181" name="TextBox 180">
                <a:extLst>
                  <a:ext uri="{FF2B5EF4-FFF2-40B4-BE49-F238E27FC236}">
                    <a16:creationId xmlns:a16="http://schemas.microsoft.com/office/drawing/2014/main" id="{677B2621-04B0-454B-9E52-30BBCD31C2FA}"/>
                  </a:ext>
                </a:extLst>
              </p:cNvPr>
              <p:cNvSpPr txBox="1"/>
              <p:nvPr/>
            </p:nvSpPr>
            <p:spPr>
              <a:xfrm>
                <a:off x="2241465" y="4473258"/>
                <a:ext cx="101373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TUVALU</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4" name="Group 163">
              <a:extLst>
                <a:ext uri="{FF2B5EF4-FFF2-40B4-BE49-F238E27FC236}">
                  <a16:creationId xmlns:a16="http://schemas.microsoft.com/office/drawing/2014/main" id="{94D9DA3A-CDEE-40F2-AF68-F16FB61C93F7}"/>
                </a:ext>
              </a:extLst>
            </p:cNvPr>
            <p:cNvGrpSpPr/>
            <p:nvPr/>
          </p:nvGrpSpPr>
          <p:grpSpPr>
            <a:xfrm>
              <a:off x="7048487" y="4274585"/>
              <a:ext cx="555418" cy="452459"/>
              <a:chOff x="3323861" y="3974966"/>
              <a:chExt cx="774698" cy="629846"/>
            </a:xfrm>
          </p:grpSpPr>
          <p:pic>
            <p:nvPicPr>
              <p:cNvPr id="178" name="Picture 64" descr="Flag of Uganda">
                <a:extLst>
                  <a:ext uri="{FF2B5EF4-FFF2-40B4-BE49-F238E27FC236}">
                    <a16:creationId xmlns:a16="http://schemas.microsoft.com/office/drawing/2014/main" id="{EDB7DD92-3292-42DF-88B3-7A9F36DDBB8A}"/>
                  </a:ext>
                </a:extLst>
              </p:cNvPr>
              <p:cNvPicPr>
                <a:picLocks noChangeAspect="1" noChangeArrowheads="1"/>
              </p:cNvPicPr>
              <p:nvPr/>
            </p:nvPicPr>
            <p:blipFill>
              <a:blip r:embed="rId53" cstate="print">
                <a:extLst>
                  <a:ext uri="{28A0092B-C50C-407E-A947-70E740481C1C}">
                    <a14:useLocalDpi xmlns:a14="http://schemas.microsoft.com/office/drawing/2010/main" val="0"/>
                  </a:ext>
                </a:extLst>
              </a:blip>
              <a:srcRect/>
              <a:stretch>
                <a:fillRect/>
              </a:stretch>
            </p:blipFill>
            <p:spPr bwMode="auto">
              <a:xfrm>
                <a:off x="3323861" y="3974966"/>
                <a:ext cx="774698" cy="516465"/>
              </a:xfrm>
              <a:prstGeom prst="rect">
                <a:avLst/>
              </a:prstGeom>
              <a:extLst>
                <a:ext uri="{909E8E84-426E-40DD-AFC4-6F175D3DCCD1}">
                  <a14:hiddenFill xmlns:a14="http://schemas.microsoft.com/office/drawing/2010/main">
                    <a:solidFill>
                      <a:srgbClr val="FFFFFF"/>
                    </a:solidFill>
                  </a14:hiddenFill>
                </a:ext>
              </a:extLst>
            </p:spPr>
          </p:pic>
          <p:sp>
            <p:nvSpPr>
              <p:cNvPr id="179" name="TextBox 178">
                <a:extLst>
                  <a:ext uri="{FF2B5EF4-FFF2-40B4-BE49-F238E27FC236}">
                    <a16:creationId xmlns:a16="http://schemas.microsoft.com/office/drawing/2014/main" id="{71C03D5A-B918-447B-AE46-C2875BD609F3}"/>
                  </a:ext>
                </a:extLst>
              </p:cNvPr>
              <p:cNvSpPr txBox="1"/>
              <p:nvPr/>
            </p:nvSpPr>
            <p:spPr>
              <a:xfrm>
                <a:off x="3326444" y="4471419"/>
                <a:ext cx="77211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UGANDA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5" name="Group 164">
              <a:extLst>
                <a:ext uri="{FF2B5EF4-FFF2-40B4-BE49-F238E27FC236}">
                  <a16:creationId xmlns:a16="http://schemas.microsoft.com/office/drawing/2014/main" id="{4132D5EC-5F8D-46B8-B0A3-F01A8DF6ADD5}"/>
                </a:ext>
              </a:extLst>
            </p:cNvPr>
            <p:cNvGrpSpPr/>
            <p:nvPr/>
          </p:nvGrpSpPr>
          <p:grpSpPr>
            <a:xfrm>
              <a:off x="7658193" y="4283885"/>
              <a:ext cx="737144" cy="453361"/>
              <a:chOff x="4160793" y="3977347"/>
              <a:chExt cx="1028169" cy="631103"/>
            </a:xfrm>
          </p:grpSpPr>
          <p:pic>
            <p:nvPicPr>
              <p:cNvPr id="176" name="Picture 70">
                <a:extLst>
                  <a:ext uri="{FF2B5EF4-FFF2-40B4-BE49-F238E27FC236}">
                    <a16:creationId xmlns:a16="http://schemas.microsoft.com/office/drawing/2014/main" id="{44745A96-2622-4063-A3FE-864B7AB37EE6}"/>
                  </a:ext>
                </a:extLst>
              </p:cNvPr>
              <p:cNvPicPr>
                <a:picLocks noChangeAspect="1" noChangeArrowheads="1"/>
              </p:cNvPicPr>
              <p:nvPr/>
            </p:nvPicPr>
            <p:blipFill>
              <a:blip r:embed="rId54" cstate="print">
                <a:extLst>
                  <a:ext uri="{28A0092B-C50C-407E-A947-70E740481C1C}">
                    <a14:useLocalDpi xmlns:a14="http://schemas.microsoft.com/office/drawing/2010/main" val="0"/>
                  </a:ext>
                </a:extLst>
              </a:blip>
              <a:stretch>
                <a:fillRect/>
              </a:stretch>
            </p:blipFill>
            <p:spPr bwMode="auto">
              <a:xfrm>
                <a:off x="4160793" y="3977347"/>
                <a:ext cx="1028169" cy="514084"/>
              </a:xfrm>
              <a:prstGeom prst="rect">
                <a:avLst/>
              </a:prstGeom>
              <a:extLst>
                <a:ext uri="{909E8E84-426E-40DD-AFC4-6F175D3DCCD1}">
                  <a14:hiddenFill xmlns:a14="http://schemas.microsoft.com/office/drawing/2010/main">
                    <a:solidFill>
                      <a:srgbClr val="FFFFFF"/>
                    </a:solidFill>
                  </a14:hiddenFill>
                </a:ext>
              </a:extLst>
            </p:spPr>
          </p:pic>
          <p:sp>
            <p:nvSpPr>
              <p:cNvPr id="177" name="TextBox 176">
                <a:extLst>
                  <a:ext uri="{FF2B5EF4-FFF2-40B4-BE49-F238E27FC236}">
                    <a16:creationId xmlns:a16="http://schemas.microsoft.com/office/drawing/2014/main" id="{51D29918-E547-4B93-B294-ED41BE9F4C93}"/>
                  </a:ext>
                </a:extLst>
              </p:cNvPr>
              <p:cNvSpPr txBox="1"/>
              <p:nvPr/>
            </p:nvSpPr>
            <p:spPr>
              <a:xfrm>
                <a:off x="4167216" y="4475057"/>
                <a:ext cx="102174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UNITED KINGDOM</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6" name="Group 165">
              <a:extLst>
                <a:ext uri="{FF2B5EF4-FFF2-40B4-BE49-F238E27FC236}">
                  <a16:creationId xmlns:a16="http://schemas.microsoft.com/office/drawing/2014/main" id="{71C80FF0-814C-462C-A30E-B9277BC5AFCC}"/>
                </a:ext>
              </a:extLst>
            </p:cNvPr>
            <p:cNvGrpSpPr/>
            <p:nvPr/>
          </p:nvGrpSpPr>
          <p:grpSpPr>
            <a:xfrm>
              <a:off x="8442096" y="4284256"/>
              <a:ext cx="551606" cy="455832"/>
              <a:chOff x="5257619" y="3974967"/>
              <a:chExt cx="769380" cy="634542"/>
            </a:xfrm>
          </p:grpSpPr>
          <p:pic>
            <p:nvPicPr>
              <p:cNvPr id="174" name="Picture 72" descr="Tanzania flag">
                <a:extLst>
                  <a:ext uri="{FF2B5EF4-FFF2-40B4-BE49-F238E27FC236}">
                    <a16:creationId xmlns:a16="http://schemas.microsoft.com/office/drawing/2014/main" id="{AD687FD9-672B-4DE4-A2D6-3D9780887F6F}"/>
                  </a:ext>
                </a:extLst>
              </p:cNvPr>
              <p:cNvPicPr>
                <a:picLocks noChangeAspect="1" noChangeArrowheads="1"/>
              </p:cNvPicPr>
              <p:nvPr/>
            </p:nvPicPr>
            <p:blipFill>
              <a:blip r:embed="rId55" cstate="print">
                <a:extLst>
                  <a:ext uri="{28A0092B-C50C-407E-A947-70E740481C1C}">
                    <a14:useLocalDpi xmlns:a14="http://schemas.microsoft.com/office/drawing/2010/main" val="0"/>
                  </a:ext>
                </a:extLst>
              </a:blip>
              <a:srcRect/>
              <a:stretch>
                <a:fillRect/>
              </a:stretch>
            </p:blipFill>
            <p:spPr bwMode="auto">
              <a:xfrm>
                <a:off x="5257620" y="3974967"/>
                <a:ext cx="769379" cy="514084"/>
              </a:xfrm>
              <a:prstGeom prst="rect">
                <a:avLst/>
              </a:prstGeom>
              <a:extLst>
                <a:ext uri="{909E8E84-426E-40DD-AFC4-6F175D3DCCD1}">
                  <a14:hiddenFill xmlns:a14="http://schemas.microsoft.com/office/drawing/2010/main">
                    <a:solidFill>
                      <a:srgbClr val="FFFFFF"/>
                    </a:solidFill>
                  </a14:hiddenFill>
                </a:ext>
              </a:extLst>
            </p:spPr>
          </p:pic>
          <p:sp>
            <p:nvSpPr>
              <p:cNvPr id="175" name="TextBox 174">
                <a:extLst>
                  <a:ext uri="{FF2B5EF4-FFF2-40B4-BE49-F238E27FC236}">
                    <a16:creationId xmlns:a16="http://schemas.microsoft.com/office/drawing/2014/main" id="{14B91282-61E9-427C-9D31-DB4975A6497D}"/>
                  </a:ext>
                </a:extLst>
              </p:cNvPr>
              <p:cNvSpPr txBox="1"/>
              <p:nvPr/>
            </p:nvSpPr>
            <p:spPr>
              <a:xfrm>
                <a:off x="5257619" y="4476116"/>
                <a:ext cx="76938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TANZANIA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7" name="Group 166">
              <a:extLst>
                <a:ext uri="{FF2B5EF4-FFF2-40B4-BE49-F238E27FC236}">
                  <a16:creationId xmlns:a16="http://schemas.microsoft.com/office/drawing/2014/main" id="{D8FBD375-6942-4EAC-8558-621B4315C531}"/>
                </a:ext>
              </a:extLst>
            </p:cNvPr>
            <p:cNvGrpSpPr/>
            <p:nvPr/>
          </p:nvGrpSpPr>
          <p:grpSpPr>
            <a:xfrm>
              <a:off x="7763193" y="4805921"/>
              <a:ext cx="618266" cy="452736"/>
              <a:chOff x="6095655" y="3974578"/>
              <a:chExt cx="862358" cy="630233"/>
            </a:xfrm>
          </p:grpSpPr>
          <p:pic>
            <p:nvPicPr>
              <p:cNvPr id="172" name="Picture 74" descr="Vanuatu flag">
                <a:extLst>
                  <a:ext uri="{FF2B5EF4-FFF2-40B4-BE49-F238E27FC236}">
                    <a16:creationId xmlns:a16="http://schemas.microsoft.com/office/drawing/2014/main" id="{3A20FD50-6478-4F8E-8D2B-3D3FAD7162BC}"/>
                  </a:ext>
                </a:extLst>
              </p:cNvPr>
              <p:cNvPicPr>
                <a:picLocks noChangeAspect="1" noChangeArrowheads="1"/>
              </p:cNvPicPr>
              <p:nvPr/>
            </p:nvPicPr>
            <p:blipFill>
              <a:blip r:embed="rId56" cstate="print">
                <a:extLst>
                  <a:ext uri="{28A0092B-C50C-407E-A947-70E740481C1C}">
                    <a14:useLocalDpi xmlns:a14="http://schemas.microsoft.com/office/drawing/2010/main" val="0"/>
                  </a:ext>
                </a:extLst>
              </a:blip>
              <a:srcRect/>
              <a:stretch>
                <a:fillRect/>
              </a:stretch>
            </p:blipFill>
            <p:spPr bwMode="auto">
              <a:xfrm>
                <a:off x="6095656" y="3974578"/>
                <a:ext cx="862357" cy="517414"/>
              </a:xfrm>
              <a:prstGeom prst="rect">
                <a:avLst/>
              </a:prstGeom>
              <a:extLst>
                <a:ext uri="{909E8E84-426E-40DD-AFC4-6F175D3DCCD1}">
                  <a14:hiddenFill xmlns:a14="http://schemas.microsoft.com/office/drawing/2010/main">
                    <a:solidFill>
                      <a:srgbClr val="FFFFFF"/>
                    </a:solidFill>
                  </a14:hiddenFill>
                </a:ext>
              </a:extLst>
            </p:spPr>
          </p:pic>
          <p:sp>
            <p:nvSpPr>
              <p:cNvPr id="173" name="TextBox 172">
                <a:extLst>
                  <a:ext uri="{FF2B5EF4-FFF2-40B4-BE49-F238E27FC236}">
                    <a16:creationId xmlns:a16="http://schemas.microsoft.com/office/drawing/2014/main" id="{2AA45CB3-7381-4FF4-827E-CE4CC1AE2E00}"/>
                  </a:ext>
                </a:extLst>
              </p:cNvPr>
              <p:cNvSpPr txBox="1"/>
              <p:nvPr/>
            </p:nvSpPr>
            <p:spPr>
              <a:xfrm>
                <a:off x="6095655" y="4471418"/>
                <a:ext cx="86235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VANUATU</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8" name="Group 167">
              <a:extLst>
                <a:ext uri="{FF2B5EF4-FFF2-40B4-BE49-F238E27FC236}">
                  <a16:creationId xmlns:a16="http://schemas.microsoft.com/office/drawing/2014/main" id="{1C3A7652-7F9A-49D1-A097-3381BB99D5BA}"/>
                </a:ext>
              </a:extLst>
            </p:cNvPr>
            <p:cNvGrpSpPr/>
            <p:nvPr/>
          </p:nvGrpSpPr>
          <p:grpSpPr>
            <a:xfrm>
              <a:off x="8431447" y="4807836"/>
              <a:ext cx="552020" cy="450821"/>
              <a:chOff x="7026669" y="3974579"/>
              <a:chExt cx="769958" cy="627568"/>
            </a:xfrm>
          </p:grpSpPr>
          <p:pic>
            <p:nvPicPr>
              <p:cNvPr id="170" name="Picture 76" descr="Zambia flag">
                <a:extLst>
                  <a:ext uri="{FF2B5EF4-FFF2-40B4-BE49-F238E27FC236}">
                    <a16:creationId xmlns:a16="http://schemas.microsoft.com/office/drawing/2014/main" id="{08CC70E2-124D-46FE-AB69-EACD379CB5AC}"/>
                  </a:ext>
                </a:extLst>
              </p:cNvPr>
              <p:cNvPicPr>
                <a:picLocks noChangeAspect="1" noChangeArrowheads="1"/>
              </p:cNvPicPr>
              <p:nvPr/>
            </p:nvPicPr>
            <p:blipFill>
              <a:blip r:embed="rId57" cstate="print">
                <a:extLst>
                  <a:ext uri="{28A0092B-C50C-407E-A947-70E740481C1C}">
                    <a14:useLocalDpi xmlns:a14="http://schemas.microsoft.com/office/drawing/2010/main" val="0"/>
                  </a:ext>
                </a:extLst>
              </a:blip>
              <a:srcRect/>
              <a:stretch>
                <a:fillRect/>
              </a:stretch>
            </p:blipFill>
            <p:spPr bwMode="auto">
              <a:xfrm>
                <a:off x="7026669" y="3974579"/>
                <a:ext cx="769958" cy="514472"/>
              </a:xfrm>
              <a:prstGeom prst="rect">
                <a:avLst/>
              </a:prstGeom>
              <a:extLst>
                <a:ext uri="{909E8E84-426E-40DD-AFC4-6F175D3DCCD1}">
                  <a14:hiddenFill xmlns:a14="http://schemas.microsoft.com/office/drawing/2010/main">
                    <a:solidFill>
                      <a:srgbClr val="FFFFFF"/>
                    </a:solidFill>
                  </a14:hiddenFill>
                </a:ext>
              </a:extLst>
            </p:spPr>
          </p:pic>
          <p:sp>
            <p:nvSpPr>
              <p:cNvPr id="171" name="TextBox 170">
                <a:extLst>
                  <a:ext uri="{FF2B5EF4-FFF2-40B4-BE49-F238E27FC236}">
                    <a16:creationId xmlns:a16="http://schemas.microsoft.com/office/drawing/2014/main" id="{7866F507-4F32-49F1-BF14-9EA45D9C6D45}"/>
                  </a:ext>
                </a:extLst>
              </p:cNvPr>
              <p:cNvSpPr txBox="1"/>
              <p:nvPr/>
            </p:nvSpPr>
            <p:spPr>
              <a:xfrm>
                <a:off x="7037111" y="4468754"/>
                <a:ext cx="75951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ZAMBIA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sp>
          <p:nvSpPr>
            <p:cNvPr id="169" name="Title 2">
              <a:extLst>
                <a:ext uri="{FF2B5EF4-FFF2-40B4-BE49-F238E27FC236}">
                  <a16:creationId xmlns:a16="http://schemas.microsoft.com/office/drawing/2014/main" id="{44C5CB30-A106-4B21-A34E-2B7250B6A6A5}"/>
                </a:ext>
              </a:extLst>
            </p:cNvPr>
            <p:cNvSpPr txBox="1">
              <a:spLocks/>
            </p:cNvSpPr>
            <p:nvPr/>
          </p:nvSpPr>
          <p:spPr>
            <a:xfrm>
              <a:off x="6575770" y="3078575"/>
              <a:ext cx="2166339" cy="679354"/>
            </a:xfrm>
            <a:prstGeom prst="rect">
              <a:avLst/>
            </a:prstGeom>
          </p:spPr>
          <p:txBody>
            <a:bodyP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br>
                <a:rPr kumimoji="0" lang="en-US" sz="500" b="0" i="0" u="none" strike="noStrike" kern="1200" cap="none" spc="0" normalizeH="0" baseline="0" noProof="0" dirty="0">
                  <a:ln>
                    <a:noFill/>
                  </a:ln>
                  <a:solidFill>
                    <a:prstClr val="white"/>
                  </a:solidFill>
                  <a:effectLst/>
                  <a:uLnTx/>
                  <a:uFillTx/>
                  <a:latin typeface="Calibri" panose="020F0502020204030204"/>
                  <a:ea typeface="+mj-ea"/>
                  <a:cs typeface="+mj-cs"/>
                </a:rPr>
              </a:br>
              <a:endParaRPr kumimoji="0" lang="en-US" sz="500" b="0"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grpSp>
    </p:spTree>
    <p:extLst>
      <p:ext uri="{BB962C8B-B14F-4D97-AF65-F5344CB8AC3E}">
        <p14:creationId xmlns:p14="http://schemas.microsoft.com/office/powerpoint/2010/main" val="3989149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990600"/>
          </a:xfrm>
        </p:spPr>
        <p:txBody>
          <a:bodyPr>
            <a:normAutofit/>
          </a:bodyPr>
          <a:lstStyle/>
          <a:p>
            <a:r>
              <a:rPr lang="en-GB" sz="4400" b="1" dirty="0"/>
              <a:t>Regional Support</a:t>
            </a:r>
          </a:p>
        </p:txBody>
      </p:sp>
      <p:sp>
        <p:nvSpPr>
          <p:cNvPr id="9" name="Freeform 8"/>
          <p:cNvSpPr/>
          <p:nvPr/>
        </p:nvSpPr>
        <p:spPr>
          <a:xfrm>
            <a:off x="1828800" y="1478707"/>
            <a:ext cx="6711545" cy="1056375"/>
          </a:xfrm>
          <a:custGeom>
            <a:avLst/>
            <a:gdLst>
              <a:gd name="connsiteX0" fmla="*/ 0 w 6501896"/>
              <a:gd name="connsiteY0" fmla="*/ 0 h 885718"/>
              <a:gd name="connsiteX1" fmla="*/ 6059037 w 6501896"/>
              <a:gd name="connsiteY1" fmla="*/ 0 h 885718"/>
              <a:gd name="connsiteX2" fmla="*/ 6501896 w 6501896"/>
              <a:gd name="connsiteY2" fmla="*/ 442859 h 885718"/>
              <a:gd name="connsiteX3" fmla="*/ 6059037 w 6501896"/>
              <a:gd name="connsiteY3" fmla="*/ 885718 h 885718"/>
              <a:gd name="connsiteX4" fmla="*/ 0 w 6501896"/>
              <a:gd name="connsiteY4" fmla="*/ 885718 h 885718"/>
              <a:gd name="connsiteX5" fmla="*/ 0 w 6501896"/>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01896" h="885718">
                <a:moveTo>
                  <a:pt x="6501896" y="885717"/>
                </a:moveTo>
                <a:lnTo>
                  <a:pt x="442859" y="885717"/>
                </a:lnTo>
                <a:lnTo>
                  <a:pt x="0" y="442859"/>
                </a:lnTo>
                <a:lnTo>
                  <a:pt x="442859" y="1"/>
                </a:lnTo>
                <a:lnTo>
                  <a:pt x="6501896" y="1"/>
                </a:lnTo>
                <a:lnTo>
                  <a:pt x="6501896"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68581" rIns="128016" bIns="68581" numCol="1" spcCol="1270" anchor="ctr" anchorCtr="0">
            <a:noAutofit/>
          </a:bodyPr>
          <a:lstStyle/>
          <a:p>
            <a:pPr lvl="0" algn="l" defTabSz="800100">
              <a:lnSpc>
                <a:spcPct val="90000"/>
              </a:lnSpc>
              <a:spcBef>
                <a:spcPct val="0"/>
              </a:spcBef>
              <a:spcAft>
                <a:spcPct val="35000"/>
              </a:spcAft>
            </a:pPr>
            <a:r>
              <a:rPr lang="en-US" sz="2200" b="1" kern="1200" dirty="0">
                <a:solidFill>
                  <a:schemeClr val="tx1"/>
                </a:solidFill>
              </a:rPr>
              <a:t>Southern African Development Community Centre for Distance Education (SADC-CDE)</a:t>
            </a:r>
            <a:endParaRPr lang="en-GB" sz="2200" b="1" kern="1200" dirty="0">
              <a:solidFill>
                <a:schemeClr val="tx1"/>
              </a:solidFill>
            </a:endParaRPr>
          </a:p>
        </p:txBody>
      </p:sp>
      <p:sp>
        <p:nvSpPr>
          <p:cNvPr id="11" name="Freeform 10"/>
          <p:cNvSpPr/>
          <p:nvPr/>
        </p:nvSpPr>
        <p:spPr>
          <a:xfrm>
            <a:off x="1841795" y="2693988"/>
            <a:ext cx="6698550" cy="1016231"/>
          </a:xfrm>
          <a:custGeom>
            <a:avLst/>
            <a:gdLst>
              <a:gd name="connsiteX0" fmla="*/ 0 w 6616392"/>
              <a:gd name="connsiteY0" fmla="*/ 0 h 885718"/>
              <a:gd name="connsiteX1" fmla="*/ 6173533 w 6616392"/>
              <a:gd name="connsiteY1" fmla="*/ 0 h 885718"/>
              <a:gd name="connsiteX2" fmla="*/ 6616392 w 6616392"/>
              <a:gd name="connsiteY2" fmla="*/ 442859 h 885718"/>
              <a:gd name="connsiteX3" fmla="*/ 6173533 w 6616392"/>
              <a:gd name="connsiteY3" fmla="*/ 885718 h 885718"/>
              <a:gd name="connsiteX4" fmla="*/ 0 w 6616392"/>
              <a:gd name="connsiteY4" fmla="*/ 885718 h 885718"/>
              <a:gd name="connsiteX5" fmla="*/ 0 w 6616392"/>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16392" h="885718">
                <a:moveTo>
                  <a:pt x="6616392" y="885717"/>
                </a:moveTo>
                <a:lnTo>
                  <a:pt x="442859" y="885717"/>
                </a:lnTo>
                <a:lnTo>
                  <a:pt x="0" y="442859"/>
                </a:lnTo>
                <a:lnTo>
                  <a:pt x="442859" y="1"/>
                </a:lnTo>
                <a:lnTo>
                  <a:pt x="6616392" y="1"/>
                </a:lnTo>
                <a:lnTo>
                  <a:pt x="6616392"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0" bIns="76201" numCol="1" spcCol="1270" anchor="ctr" anchorCtr="0">
            <a:noAutofit/>
          </a:bodyPr>
          <a:lstStyle/>
          <a:p>
            <a:pPr lvl="0" defTabSz="889000">
              <a:lnSpc>
                <a:spcPct val="90000"/>
              </a:lnSpc>
              <a:spcBef>
                <a:spcPct val="0"/>
              </a:spcBef>
              <a:spcAft>
                <a:spcPct val="35000"/>
              </a:spcAft>
            </a:pPr>
            <a:r>
              <a:rPr lang="en-US" sz="2200" b="1" kern="1200" dirty="0">
                <a:solidFill>
                  <a:schemeClr val="tx1"/>
                </a:solidFill>
              </a:rPr>
              <a:t>Regional Training and Research Institute for Open and Distance Learning (RETRIDOL)</a:t>
            </a:r>
          </a:p>
        </p:txBody>
      </p:sp>
      <p:sp>
        <p:nvSpPr>
          <p:cNvPr id="15" name="Freeform 14"/>
          <p:cNvSpPr/>
          <p:nvPr/>
        </p:nvSpPr>
        <p:spPr>
          <a:xfrm>
            <a:off x="1912037" y="3893875"/>
            <a:ext cx="6628308" cy="970005"/>
          </a:xfrm>
          <a:custGeom>
            <a:avLst/>
            <a:gdLst>
              <a:gd name="connsiteX0" fmla="*/ 0 w 6475907"/>
              <a:gd name="connsiteY0" fmla="*/ 0 h 885718"/>
              <a:gd name="connsiteX1" fmla="*/ 6033048 w 6475907"/>
              <a:gd name="connsiteY1" fmla="*/ 0 h 885718"/>
              <a:gd name="connsiteX2" fmla="*/ 6475907 w 6475907"/>
              <a:gd name="connsiteY2" fmla="*/ 442859 h 885718"/>
              <a:gd name="connsiteX3" fmla="*/ 6033048 w 6475907"/>
              <a:gd name="connsiteY3" fmla="*/ 885718 h 885718"/>
              <a:gd name="connsiteX4" fmla="*/ 0 w 6475907"/>
              <a:gd name="connsiteY4" fmla="*/ 885718 h 885718"/>
              <a:gd name="connsiteX5" fmla="*/ 0 w 6475907"/>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5907" h="885718">
                <a:moveTo>
                  <a:pt x="6475907" y="885717"/>
                </a:moveTo>
                <a:lnTo>
                  <a:pt x="442859" y="885717"/>
                </a:lnTo>
                <a:lnTo>
                  <a:pt x="0" y="442859"/>
                </a:lnTo>
                <a:lnTo>
                  <a:pt x="442859" y="1"/>
                </a:lnTo>
                <a:lnTo>
                  <a:pt x="6475907" y="1"/>
                </a:lnTo>
                <a:lnTo>
                  <a:pt x="6475907"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1" bIns="76200" numCol="1" spcCol="1270" anchor="ctr" anchorCtr="0">
            <a:noAutofit/>
          </a:bodyPr>
          <a:lstStyle/>
          <a:p>
            <a:pPr lvl="0" defTabSz="889000">
              <a:lnSpc>
                <a:spcPct val="90000"/>
              </a:lnSpc>
              <a:spcBef>
                <a:spcPct val="0"/>
              </a:spcBef>
              <a:spcAft>
                <a:spcPct val="35000"/>
              </a:spcAft>
            </a:pPr>
            <a:r>
              <a:rPr lang="en-GB" sz="2200" b="1" kern="1200" dirty="0">
                <a:solidFill>
                  <a:schemeClr val="tx1"/>
                </a:solidFill>
              </a:rPr>
              <a:t>Commonwealth Centre for Connected Learning (CCCL)</a:t>
            </a:r>
          </a:p>
        </p:txBody>
      </p:sp>
      <p:sp>
        <p:nvSpPr>
          <p:cNvPr id="14" name="Freeform 13"/>
          <p:cNvSpPr/>
          <p:nvPr/>
        </p:nvSpPr>
        <p:spPr>
          <a:xfrm>
            <a:off x="1912037" y="5070298"/>
            <a:ext cx="6628308" cy="934314"/>
          </a:xfrm>
          <a:custGeom>
            <a:avLst/>
            <a:gdLst>
              <a:gd name="connsiteX0" fmla="*/ 0 w 6475907"/>
              <a:gd name="connsiteY0" fmla="*/ 0 h 885718"/>
              <a:gd name="connsiteX1" fmla="*/ 6033048 w 6475907"/>
              <a:gd name="connsiteY1" fmla="*/ 0 h 885718"/>
              <a:gd name="connsiteX2" fmla="*/ 6475907 w 6475907"/>
              <a:gd name="connsiteY2" fmla="*/ 442859 h 885718"/>
              <a:gd name="connsiteX3" fmla="*/ 6033048 w 6475907"/>
              <a:gd name="connsiteY3" fmla="*/ 885718 h 885718"/>
              <a:gd name="connsiteX4" fmla="*/ 0 w 6475907"/>
              <a:gd name="connsiteY4" fmla="*/ 885718 h 885718"/>
              <a:gd name="connsiteX5" fmla="*/ 0 w 6475907"/>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5907" h="885718">
                <a:moveTo>
                  <a:pt x="6475907" y="885717"/>
                </a:moveTo>
                <a:lnTo>
                  <a:pt x="442859" y="885717"/>
                </a:lnTo>
                <a:lnTo>
                  <a:pt x="0" y="442859"/>
                </a:lnTo>
                <a:lnTo>
                  <a:pt x="442859" y="1"/>
                </a:lnTo>
                <a:lnTo>
                  <a:pt x="6475907" y="1"/>
                </a:lnTo>
                <a:lnTo>
                  <a:pt x="6475907"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1" bIns="76200" numCol="1" spcCol="1270" anchor="ctr" anchorCtr="0">
            <a:noAutofit/>
          </a:bodyPr>
          <a:lstStyle/>
          <a:p>
            <a:pPr lvl="0" defTabSz="889000">
              <a:lnSpc>
                <a:spcPct val="90000"/>
              </a:lnSpc>
              <a:spcBef>
                <a:spcPct val="0"/>
              </a:spcBef>
              <a:spcAft>
                <a:spcPct val="35000"/>
              </a:spcAft>
            </a:pPr>
            <a:r>
              <a:rPr lang="en-GB" sz="2200" b="1" kern="1200" dirty="0">
                <a:solidFill>
                  <a:schemeClr val="tx1"/>
                </a:solidFill>
              </a:rPr>
              <a:t>Pacific Regional Centre </a:t>
            </a:r>
            <a:r>
              <a:rPr lang="en-GB" sz="2200" b="1" dirty="0">
                <a:solidFill>
                  <a:schemeClr val="tx1"/>
                </a:solidFill>
              </a:rPr>
              <a:t>(PACFOLD)</a:t>
            </a:r>
            <a:endParaRPr lang="en-GB" sz="2200" b="1" kern="1200" dirty="0">
              <a:solidFill>
                <a:schemeClr val="tx1"/>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6391" y="5064031"/>
            <a:ext cx="1182965"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341" y="3952867"/>
            <a:ext cx="1179576" cy="87186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1541208"/>
            <a:ext cx="1165617"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0636" y="2766323"/>
            <a:ext cx="1201333"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470895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054" r="2469" b="5546"/>
          <a:stretch/>
        </p:blipFill>
        <p:spPr bwMode="auto">
          <a:xfrm>
            <a:off x="0" y="3643"/>
            <a:ext cx="4504908" cy="2441675"/>
          </a:xfrm>
          <a:prstGeom prst="rect">
            <a:avLst/>
          </a:prstGeom>
        </p:spPr>
      </p:pic>
      <p:pic>
        <p:nvPicPr>
          <p:cNvPr id="2054" name="Picture 6" descr="P:\1_Projects\2_Communications\1_Publications\+++Connections Newsletter\2014\November\links_Large fixed\Focal Points _Asia_IMG_7745.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572000" y="1336"/>
            <a:ext cx="4580381" cy="2447758"/>
          </a:xfrm>
          <a:prstGeom prst="rect">
            <a:avLst/>
          </a:prstGeom>
        </p:spPr>
      </p:pic>
      <p:sp>
        <p:nvSpPr>
          <p:cNvPr id="23" name="Round Diagonal Corner Rectangle 22"/>
          <p:cNvSpPr/>
          <p:nvPr/>
        </p:nvSpPr>
        <p:spPr>
          <a:xfrm>
            <a:off x="-5904" y="2238908"/>
            <a:ext cx="4510812" cy="366145"/>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Africa and Europe</a:t>
            </a:r>
            <a:endParaRPr lang="en-CA" sz="2800" dirty="0">
              <a:solidFill>
                <a:schemeClr val="bg1"/>
              </a:solidFill>
              <a:latin typeface="+mj-lt"/>
            </a:endParaRPr>
          </a:p>
        </p:txBody>
      </p:sp>
      <p:sp>
        <p:nvSpPr>
          <p:cNvPr id="24" name="Round Diagonal Corner Rectangle 23"/>
          <p:cNvSpPr/>
          <p:nvPr/>
        </p:nvSpPr>
        <p:spPr>
          <a:xfrm>
            <a:off x="4580956" y="2238908"/>
            <a:ext cx="4563044" cy="360472"/>
          </a:xfrm>
          <a:prstGeom prst="round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Asia</a:t>
            </a:r>
            <a:endParaRPr lang="en-CA" sz="2800" dirty="0">
              <a:solidFill>
                <a:schemeClr val="bg1"/>
              </a:solidFill>
              <a:latin typeface="+mj-lt"/>
            </a:endParaRPr>
          </a:p>
        </p:txBody>
      </p:sp>
      <p:sp>
        <p:nvSpPr>
          <p:cNvPr id="2" name="Title 1"/>
          <p:cNvSpPr>
            <a:spLocks noGrp="1"/>
          </p:cNvSpPr>
          <p:nvPr>
            <p:ph type="title"/>
          </p:nvPr>
        </p:nvSpPr>
        <p:spPr>
          <a:xfrm>
            <a:off x="480232" y="5438747"/>
            <a:ext cx="7886700" cy="1325563"/>
          </a:xfrm>
        </p:spPr>
        <p:txBody>
          <a:bodyPr/>
          <a:lstStyle/>
          <a:p>
            <a:pPr algn="l"/>
            <a:r>
              <a:rPr lang="en-US" dirty="0"/>
              <a:t>COL Focal Points</a:t>
            </a:r>
            <a:br>
              <a:rPr lang="en-US" dirty="0"/>
            </a:br>
            <a:r>
              <a:rPr lang="en-US" i="1" dirty="0">
                <a:latin typeface="+mj-lt"/>
              </a:rPr>
              <a:t>Our direct link to each country</a:t>
            </a:r>
          </a:p>
        </p:txBody>
      </p:sp>
      <p:pic>
        <p:nvPicPr>
          <p:cNvPr id="11" name="Picture 2" descr="https://www.col.org/sites/default/files/styles/image_responsive/public/field/image/Caribbean%20Focal%20Point.jpg?itok=fdNZygpX">
            <a:extLst>
              <a:ext uri="{FF2B5EF4-FFF2-40B4-BE49-F238E27FC236}">
                <a16:creationId xmlns:a16="http://schemas.microsoft.com/office/drawing/2014/main" id="{34F95B98-696E-4231-A623-88EF44698E1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38" t="-2134" r="2811" b="4320"/>
          <a:stretch/>
        </p:blipFill>
        <p:spPr bwMode="auto">
          <a:xfrm>
            <a:off x="4585612" y="2770802"/>
            <a:ext cx="4580380" cy="2413338"/>
          </a:xfrm>
          <a:prstGeom prst="rect">
            <a:avLst/>
          </a:prstGeom>
        </p:spPr>
      </p:pic>
      <p:pic>
        <p:nvPicPr>
          <p:cNvPr id="12" name="Picture 2" descr="https://www.col.org/sites/default/files/styles/image_responsive/public/field/image/Focal%20Points%20Meeting%20CCEM%201.jpg?itok=JsVceqZP">
            <a:extLst>
              <a:ext uri="{FF2B5EF4-FFF2-40B4-BE49-F238E27FC236}">
                <a16:creationId xmlns:a16="http://schemas.microsoft.com/office/drawing/2014/main" id="{E307C764-5782-48D8-A557-B935801545D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727" t="10371" r="5005" b="22843"/>
          <a:stretch/>
        </p:blipFill>
        <p:spPr bwMode="auto">
          <a:xfrm>
            <a:off x="0" y="2826640"/>
            <a:ext cx="4510812" cy="2327022"/>
          </a:xfrm>
          <a:prstGeom prst="rect">
            <a:avLst/>
          </a:prstGeom>
        </p:spPr>
      </p:pic>
      <p:sp>
        <p:nvSpPr>
          <p:cNvPr id="13" name="Round Diagonal Corner Rectangle 25">
            <a:extLst>
              <a:ext uri="{FF2B5EF4-FFF2-40B4-BE49-F238E27FC236}">
                <a16:creationId xmlns:a16="http://schemas.microsoft.com/office/drawing/2014/main" id="{BEA1990A-E772-4899-9D42-CBC1C15DFAB7}"/>
              </a:ext>
            </a:extLst>
          </p:cNvPr>
          <p:cNvSpPr/>
          <p:nvPr/>
        </p:nvSpPr>
        <p:spPr>
          <a:xfrm>
            <a:off x="0" y="4884979"/>
            <a:ext cx="4516715" cy="390072"/>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Pacific</a:t>
            </a:r>
            <a:endParaRPr lang="en-CA" sz="2800" dirty="0">
              <a:solidFill>
                <a:schemeClr val="bg1"/>
              </a:solidFill>
              <a:latin typeface="+mj-lt"/>
            </a:endParaRPr>
          </a:p>
        </p:txBody>
      </p:sp>
      <p:sp>
        <p:nvSpPr>
          <p:cNvPr id="14" name="Round Diagonal Corner Rectangle 26">
            <a:extLst>
              <a:ext uri="{FF2B5EF4-FFF2-40B4-BE49-F238E27FC236}">
                <a16:creationId xmlns:a16="http://schemas.microsoft.com/office/drawing/2014/main" id="{B7A63BF4-B122-44A1-A401-0B566FD841C8}"/>
              </a:ext>
            </a:extLst>
          </p:cNvPr>
          <p:cNvSpPr/>
          <p:nvPr/>
        </p:nvSpPr>
        <p:spPr>
          <a:xfrm>
            <a:off x="4572000" y="4884979"/>
            <a:ext cx="4593992" cy="390072"/>
          </a:xfrm>
          <a:prstGeom prst="roundRect">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Caribbean</a:t>
            </a:r>
            <a:endParaRPr lang="en-CA" sz="2800" dirty="0">
              <a:solidFill>
                <a:schemeClr val="bg1"/>
              </a:solidFill>
              <a:latin typeface="+mj-lt"/>
            </a:endParaRPr>
          </a:p>
        </p:txBody>
      </p:sp>
    </p:spTree>
    <p:extLst>
      <p:ext uri="{BB962C8B-B14F-4D97-AF65-F5344CB8AC3E}">
        <p14:creationId xmlns:p14="http://schemas.microsoft.com/office/powerpoint/2010/main" val="4158719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51C758-E7B2-4D57-A4E7-841589481DB2}"/>
              </a:ext>
            </a:extLst>
          </p:cNvPr>
          <p:cNvPicPr>
            <a:picLocks noChangeAspect="1"/>
          </p:cNvPicPr>
          <p:nvPr/>
        </p:nvPicPr>
        <p:blipFill>
          <a:blip r:embed="rId2"/>
          <a:stretch>
            <a:fillRect/>
          </a:stretch>
        </p:blipFill>
        <p:spPr>
          <a:xfrm>
            <a:off x="2806091" y="325120"/>
            <a:ext cx="4712309" cy="61214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5047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2062103"/>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learning for sustainable development</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220632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9114" y="-3176"/>
            <a:ext cx="3010820" cy="3373555"/>
          </a:xfrm>
          <a:prstGeom prst="rect">
            <a:avLst/>
          </a:prstGeom>
          <a:solidFill>
            <a:srgbClr val="FFFFFF">
              <a:shade val="85000"/>
            </a:srgbClr>
          </a:solidFill>
          <a:ln>
            <a:noFill/>
          </a:ln>
          <a:effectLst/>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31438" y="-3175"/>
            <a:ext cx="3019906" cy="3381630"/>
          </a:xfrm>
          <a:prstGeom prst="rect">
            <a:avLst/>
          </a:prstGeom>
          <a:solidFill>
            <a:srgbClr val="FFFFFF">
              <a:shade val="85000"/>
            </a:srgbClr>
          </a:solidFill>
          <a:ln>
            <a:noFill/>
          </a:ln>
          <a:effectLst/>
        </p:spPr>
      </p:pic>
      <p:sp>
        <p:nvSpPr>
          <p:cNvPr id="22" name="Content Placeholder 1"/>
          <p:cNvSpPr txBox="1">
            <a:spLocks/>
          </p:cNvSpPr>
          <p:nvPr/>
        </p:nvSpPr>
        <p:spPr bwMode="auto">
          <a:xfrm>
            <a:off x="3031438" y="3167938"/>
            <a:ext cx="3019906" cy="1086561"/>
          </a:xfrm>
          <a:prstGeom prst="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21" name="Content Placeholder 1"/>
          <p:cNvSpPr txBox="1">
            <a:spLocks/>
          </p:cNvSpPr>
          <p:nvPr/>
        </p:nvSpPr>
        <p:spPr bwMode="auto">
          <a:xfrm>
            <a:off x="-39114" y="3167938"/>
            <a:ext cx="3010820" cy="1086562"/>
          </a:xfrm>
          <a:prstGeom prst="rect">
            <a:avLst/>
          </a:prstGeom>
          <a:blipFill>
            <a:blip r:embed="rId6"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39115" y="3191432"/>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800" dirty="0">
                <a:solidFill>
                  <a:schemeClr val="bg1"/>
                </a:solidFill>
                <a:latin typeface="+mn-lt"/>
              </a:rPr>
              <a:t>ECONOMIC</a:t>
            </a:r>
          </a:p>
          <a:p>
            <a:pPr marL="0" indent="0" algn="ctr">
              <a:spcBef>
                <a:spcPts val="0"/>
              </a:spcBef>
              <a:buNone/>
            </a:pPr>
            <a:r>
              <a:rPr lang="en-GB" sz="2800" dirty="0">
                <a:solidFill>
                  <a:schemeClr val="bg1"/>
                </a:solidFill>
                <a:latin typeface="+mn-lt"/>
              </a:rPr>
              <a:t>GROWTH</a:t>
            </a:r>
          </a:p>
        </p:txBody>
      </p:sp>
      <p:sp>
        <p:nvSpPr>
          <p:cNvPr id="27" name="Content Placeholder 1"/>
          <p:cNvSpPr txBox="1">
            <a:spLocks/>
          </p:cNvSpPr>
          <p:nvPr/>
        </p:nvSpPr>
        <p:spPr bwMode="auto">
          <a:xfrm>
            <a:off x="3031438" y="3167938"/>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800" dirty="0">
                <a:solidFill>
                  <a:schemeClr val="bg1"/>
                </a:solidFill>
                <a:latin typeface="+mn-lt"/>
              </a:rPr>
              <a:t>SOCIAL </a:t>
            </a:r>
          </a:p>
          <a:p>
            <a:pPr marL="0" indent="0" algn="ctr">
              <a:spcBef>
                <a:spcPts val="0"/>
              </a:spcBef>
              <a:buNone/>
            </a:pPr>
            <a:r>
              <a:rPr lang="en-GB" sz="2800"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ect">
            <a:avLst/>
          </a:prstGeom>
          <a:blipFill>
            <a:blip r:embed="rId7"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8" cstate="print">
            <a:extLst>
              <a:ext uri="{28A0092B-C50C-407E-A947-70E740481C1C}">
                <a14:useLocalDpi xmlns:a14="http://schemas.microsoft.com/office/drawing/2010/main" val="0"/>
              </a:ext>
            </a:extLst>
          </a:blip>
          <a:srcRect t="6027"/>
          <a:stretch/>
        </p:blipFill>
        <p:spPr>
          <a:xfrm>
            <a:off x="6100621" y="0"/>
            <a:ext cx="3072407" cy="3167939"/>
          </a:xfrm>
          <a:prstGeom prst="rect">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800" dirty="0">
                <a:solidFill>
                  <a:schemeClr val="bg1"/>
                </a:solidFill>
                <a:latin typeface="+mn-lt"/>
              </a:rPr>
              <a:t>ENVIRONMENTAL CONSERVATION</a:t>
            </a:r>
          </a:p>
        </p:txBody>
      </p:sp>
      <p:sp>
        <p:nvSpPr>
          <p:cNvPr id="2" name="Title 1"/>
          <p:cNvSpPr>
            <a:spLocks noGrp="1"/>
          </p:cNvSpPr>
          <p:nvPr>
            <p:ph type="title"/>
          </p:nvPr>
        </p:nvSpPr>
        <p:spPr>
          <a:xfrm>
            <a:off x="0" y="4620681"/>
            <a:ext cx="9144000" cy="1741866"/>
          </a:xfrm>
        </p:spPr>
        <p:txBody>
          <a:bodyPr>
            <a:noAutofit/>
          </a:bodyPr>
          <a:lstStyle/>
          <a:p>
            <a:r>
              <a:rPr lang="en-US" sz="5400" dirty="0"/>
              <a:t>Learning for Sustainable Development</a:t>
            </a:r>
          </a:p>
        </p:txBody>
      </p:sp>
    </p:spTree>
    <p:extLst>
      <p:ext uri="{BB962C8B-B14F-4D97-AF65-F5344CB8AC3E}">
        <p14:creationId xmlns:p14="http://schemas.microsoft.com/office/powerpoint/2010/main" val="3401698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58" r="-81"/>
          <a:stretch/>
        </p:blipFill>
        <p:spPr bwMode="auto">
          <a:xfrm>
            <a:off x="0" y="-9526"/>
            <a:ext cx="6840572" cy="418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G:\Aptus test_Maan Deshi_Mhaswad_Maharashtra_India_03032014  (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 t="7672" r="27228"/>
          <a:stretch/>
        </p:blipFill>
        <p:spPr bwMode="auto">
          <a:xfrm>
            <a:off x="4495801" y="-1"/>
            <a:ext cx="4648200" cy="40909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0" y="4090979"/>
            <a:ext cx="9144000" cy="2805832"/>
          </a:xfrm>
          <a:prstGeom prst="rect">
            <a:avLst/>
          </a:prstGeom>
          <a:noFill/>
          <a:ln>
            <a:noFill/>
          </a:ln>
        </p:spPr>
      </p:pic>
      <p:sp>
        <p:nvSpPr>
          <p:cNvPr id="15" name="Round Diagonal Corner Rectangle 14"/>
          <p:cNvSpPr/>
          <p:nvPr/>
        </p:nvSpPr>
        <p:spPr>
          <a:xfrm>
            <a:off x="2384734" y="2472210"/>
            <a:ext cx="4222133" cy="2468880"/>
          </a:xfrm>
          <a:prstGeom prst="round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290088"/>
                </a:solidFill>
              </a:rPr>
              <a:t>Leveraging </a:t>
            </a:r>
            <a:br>
              <a:rPr lang="en-US" sz="4800" dirty="0">
                <a:solidFill>
                  <a:srgbClr val="290088"/>
                </a:solidFill>
              </a:rPr>
            </a:br>
            <a:r>
              <a:rPr lang="en-US" sz="4800" dirty="0">
                <a:solidFill>
                  <a:srgbClr val="290088"/>
                </a:solidFill>
              </a:rPr>
              <a:t>New &amp; Existing Technologies</a:t>
            </a:r>
          </a:p>
        </p:txBody>
      </p:sp>
      <p:pic>
        <p:nvPicPr>
          <p:cNvPr id="7" name="Picture 6">
            <a:extLst>
              <a:ext uri="{FF2B5EF4-FFF2-40B4-BE49-F238E27FC236}">
                <a16:creationId xmlns:a16="http://schemas.microsoft.com/office/drawing/2014/main" id="{8E200211-80FB-47F9-A9AF-6C5375AA6AA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56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690792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Clipping"/>
          <p:cNvPicPr>
            <a:picLocks noGrp="1" noChangeAspect="1"/>
          </p:cNvPicPr>
          <p:nvPr>
            <p:ph idx="4294967295"/>
          </p:nvPr>
        </p:nvPicPr>
        <p:blipFill rotWithShape="1">
          <a:blip r:embed="rId2" cstate="print">
            <a:extLst>
              <a:ext uri="{28A0092B-C50C-407E-A947-70E740481C1C}">
                <a14:useLocalDpi xmlns:a14="http://schemas.microsoft.com/office/drawing/2010/main" val="0"/>
              </a:ext>
            </a:extLst>
          </a:blip>
          <a:srcRect t="1408"/>
          <a:stretch/>
        </p:blipFill>
        <p:spPr>
          <a:xfrm>
            <a:off x="2403409" y="239896"/>
            <a:ext cx="4568891" cy="63636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55272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0975" y="257175"/>
            <a:ext cx="8915400" cy="1066800"/>
          </a:xfrm>
        </p:spPr>
        <p:txBody>
          <a:bodyPr>
            <a:noAutofit/>
          </a:bodyPr>
          <a:lstStyle/>
          <a:p>
            <a:r>
              <a:rPr lang="en-GB" sz="4400" dirty="0"/>
              <a:t>Caribbean Focal Points</a:t>
            </a:r>
            <a:br>
              <a:rPr lang="en-GB" sz="4400" dirty="0"/>
            </a:br>
            <a:r>
              <a:rPr lang="en-GB" sz="4400" dirty="0"/>
              <a:t>2015-2021 Strategic Plan Input</a:t>
            </a:r>
          </a:p>
        </p:txBody>
      </p:sp>
      <p:sp>
        <p:nvSpPr>
          <p:cNvPr id="4" name="Content Placeholder 3"/>
          <p:cNvSpPr>
            <a:spLocks noGrp="1"/>
          </p:cNvSpPr>
          <p:nvPr>
            <p:ph idx="1"/>
          </p:nvPr>
        </p:nvSpPr>
        <p:spPr>
          <a:xfrm>
            <a:off x="228600" y="1606549"/>
            <a:ext cx="7219950" cy="5251451"/>
          </a:xfrm>
        </p:spPr>
        <p:txBody>
          <a:bodyPr>
            <a:normAutofit/>
          </a:bodyPr>
          <a:lstStyle/>
          <a:p>
            <a:r>
              <a:rPr lang="en-GB" sz="2400" dirty="0"/>
              <a:t>Vision should include sustainability … ‘to be the foremost global agency that promotes learning for sustainable development’</a:t>
            </a:r>
          </a:p>
          <a:p>
            <a:r>
              <a:rPr lang="en-GB" sz="2400" dirty="0"/>
              <a:t>Crime and violence</a:t>
            </a:r>
          </a:p>
          <a:p>
            <a:r>
              <a:rPr lang="en-GB" sz="2400" dirty="0"/>
              <a:t>Soft skills</a:t>
            </a:r>
          </a:p>
          <a:p>
            <a:r>
              <a:rPr lang="en-GB" sz="2400" dirty="0"/>
              <a:t>Sustainable tourism development</a:t>
            </a:r>
          </a:p>
          <a:p>
            <a:r>
              <a:rPr lang="en-GB" sz="2400" dirty="0"/>
              <a:t>Open schools</a:t>
            </a:r>
          </a:p>
          <a:p>
            <a:r>
              <a:rPr lang="en-GB" sz="2400" dirty="0"/>
              <a:t>Higher Education</a:t>
            </a:r>
          </a:p>
          <a:p>
            <a:r>
              <a:rPr lang="en-GB" sz="2400" dirty="0"/>
              <a:t>Teacher Education</a:t>
            </a:r>
          </a:p>
          <a:p>
            <a:pPr marL="0" indent="0">
              <a:buNone/>
            </a:pPr>
            <a:br>
              <a:rPr lang="en-GB" dirty="0"/>
            </a:br>
            <a:endParaRPr lang="en-GB"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4927600" y="2495550"/>
            <a:ext cx="4216400" cy="3105150"/>
          </a:xfrm>
          <a:prstGeom prst="rect">
            <a:avLst/>
          </a:prstGeom>
        </p:spPr>
      </p:pic>
    </p:spTree>
    <p:extLst>
      <p:ext uri="{BB962C8B-B14F-4D97-AF65-F5344CB8AC3E}">
        <p14:creationId xmlns:p14="http://schemas.microsoft.com/office/powerpoint/2010/main" val="1686067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P:\1_Projects\9_Other\25th Anniversary COL Prezi\5 In Perspective ie Stories\CR Upper primary teacher and pupils 2007-2008 347.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672"/>
          <a:stretch/>
        </p:blipFill>
        <p:spPr bwMode="auto">
          <a:xfrm>
            <a:off x="0" y="1293452"/>
            <a:ext cx="4419600" cy="3351430"/>
          </a:xfrm>
          <a:prstGeom prst="rect">
            <a:avLst/>
          </a:prstGeom>
          <a:noFill/>
          <a:ln w="3175">
            <a:noFill/>
          </a:ln>
          <a:extLst>
            <a:ext uri="{909E8E84-426E-40DD-AFC4-6F175D3DCCD1}">
              <a14:hiddenFill xmlns:a14="http://schemas.microsoft.com/office/drawing/2010/main">
                <a:solidFill>
                  <a:srgbClr val="FFFFFF"/>
                </a:solidFill>
              </a14:hiddenFill>
            </a:ext>
          </a:extLst>
        </p:spPr>
      </p:pic>
      <p:pic>
        <p:nvPicPr>
          <p:cNvPr id="11" name="Picture 3" descr="P:\1_Projects\9_Other\25th Anniversary COL Prezi\5 In Perspective ie Stories\Baitsi project-bus stand.jpg"/>
          <p:cNvPicPr>
            <a:picLocks noChangeAspect="1" noChangeArrowheads="1"/>
          </p:cNvPicPr>
          <p:nvPr/>
        </p:nvPicPr>
        <p:blipFill rotWithShape="1">
          <a:blip r:embed="rId3">
            <a:extLst>
              <a:ext uri="{28A0092B-C50C-407E-A947-70E740481C1C}">
                <a14:useLocalDpi xmlns:a14="http://schemas.microsoft.com/office/drawing/2010/main" val="0"/>
              </a:ext>
            </a:extLst>
          </a:blip>
          <a:srcRect l="4727" t="1359" b="2312"/>
          <a:stretch/>
        </p:blipFill>
        <p:spPr bwMode="auto">
          <a:xfrm>
            <a:off x="4724401" y="1293452"/>
            <a:ext cx="4419599" cy="3351430"/>
          </a:xfrm>
          <a:prstGeom prst="rect">
            <a:avLst/>
          </a:prstGeom>
          <a:noFill/>
          <a:ln w="3175">
            <a:noFill/>
          </a:ln>
          <a:extLst>
            <a:ext uri="{909E8E84-426E-40DD-AFC4-6F175D3DCCD1}">
              <a14:hiddenFill xmlns:a14="http://schemas.microsoft.com/office/drawing/2010/main">
                <a:solidFill>
                  <a:srgbClr val="FFFFFF"/>
                </a:solidFill>
              </a14:hiddenFill>
            </a:ext>
          </a:extLst>
        </p:spPr>
      </p:pic>
      <p:sp>
        <p:nvSpPr>
          <p:cNvPr id="9" name="Title 2"/>
          <p:cNvSpPr txBox="1">
            <a:spLocks/>
          </p:cNvSpPr>
          <p:nvPr/>
        </p:nvSpPr>
        <p:spPr>
          <a:xfrm>
            <a:off x="2471362" y="-16850"/>
            <a:ext cx="4095751" cy="1557415"/>
          </a:xfrm>
          <a:prstGeom prst="rect">
            <a:avLst/>
          </a:prstGeom>
          <a:solidFill>
            <a:srgbClr val="312B7F"/>
          </a:solidFill>
        </p:spPr>
        <p:txBody>
          <a:bodyPr/>
          <a:lstStyle>
            <a:lvl1pPr algn="l" defTabSz="914400" rtl="0" eaLnBrk="1" latinLnBrk="0" hangingPunct="1">
              <a:lnSpc>
                <a:spcPct val="90000"/>
              </a:lnSpc>
              <a:spcBef>
                <a:spcPct val="0"/>
              </a:spcBef>
              <a:buNone/>
              <a:defRPr sz="3600" kern="1200">
                <a:solidFill>
                  <a:srgbClr val="312A7F"/>
                </a:solidFill>
                <a:latin typeface="HelveticaNeueLT Std Med" panose="020B0604020202020204" pitchFamily="34" charset="0"/>
                <a:ea typeface="+mj-ea"/>
                <a:cs typeface="+mj-cs"/>
              </a:defRPr>
            </a:lvl1pPr>
          </a:lstStyle>
          <a:p>
            <a:pPr algn="ctr"/>
            <a:endParaRPr lang="en-US" sz="4000" dirty="0">
              <a:solidFill>
                <a:schemeClr val="bg1"/>
              </a:solidFill>
            </a:endParaRPr>
          </a:p>
          <a:p>
            <a:pPr algn="ctr"/>
            <a:r>
              <a:rPr lang="en-US" sz="4000" dirty="0">
                <a:solidFill>
                  <a:schemeClr val="bg1"/>
                </a:solidFill>
              </a:rPr>
              <a:t>Two Sectors</a:t>
            </a:r>
          </a:p>
        </p:txBody>
      </p:sp>
      <p:grpSp>
        <p:nvGrpSpPr>
          <p:cNvPr id="13" name="Group 12"/>
          <p:cNvGrpSpPr/>
          <p:nvPr/>
        </p:nvGrpSpPr>
        <p:grpSpPr>
          <a:xfrm>
            <a:off x="4608689" y="4733923"/>
            <a:ext cx="4519238" cy="935985"/>
            <a:chOff x="52763" y="3078401"/>
            <a:chExt cx="4519238" cy="935985"/>
          </a:xfrm>
        </p:grpSpPr>
        <p:sp>
          <p:nvSpPr>
            <p:cNvPr id="14" name="Rectangle 13"/>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HelveticaNeueLT Std" panose="020B0604020202020204" pitchFamily="34" charset="0"/>
              </a:endParaRPr>
            </a:p>
          </p:txBody>
        </p:sp>
        <p:sp>
          <p:nvSpPr>
            <p:cNvPr id="15" name="Rectangle 14"/>
            <p:cNvSpPr/>
            <p:nvPr/>
          </p:nvSpPr>
          <p:spPr>
            <a:xfrm>
              <a:off x="52763" y="3078401"/>
              <a:ext cx="4519238" cy="707886"/>
            </a:xfrm>
            <a:prstGeom prst="rect">
              <a:avLst/>
            </a:prstGeom>
          </p:spPr>
          <p:txBody>
            <a:bodyPr wrap="square">
              <a:spAutoFit/>
            </a:bodyPr>
            <a:lstStyle/>
            <a:p>
              <a:pPr algn="ctr"/>
              <a:r>
                <a:rPr lang="en-US" altLang="zh-CN" sz="4000" dirty="0">
                  <a:solidFill>
                    <a:schemeClr val="bg1"/>
                  </a:solidFill>
                  <a:latin typeface="HelveticaNeueLT Std" panose="020B0604020202020204" pitchFamily="34" charset="0"/>
                </a:rPr>
                <a:t>SKILLS</a:t>
              </a:r>
            </a:p>
          </p:txBody>
        </p:sp>
      </p:grpSp>
      <p:grpSp>
        <p:nvGrpSpPr>
          <p:cNvPr id="16" name="Group 15"/>
          <p:cNvGrpSpPr/>
          <p:nvPr/>
        </p:nvGrpSpPr>
        <p:grpSpPr>
          <a:xfrm>
            <a:off x="0" y="4730601"/>
            <a:ext cx="4519238" cy="935985"/>
            <a:chOff x="52763" y="3078401"/>
            <a:chExt cx="4519238" cy="935985"/>
          </a:xfrm>
        </p:grpSpPr>
        <p:sp>
          <p:nvSpPr>
            <p:cNvPr id="17" name="Rectangle 16"/>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HelveticaNeueLT Std" panose="020B0604020202020204" pitchFamily="34" charset="0"/>
              </a:endParaRPr>
            </a:p>
          </p:txBody>
        </p:sp>
        <p:sp>
          <p:nvSpPr>
            <p:cNvPr id="18" name="Rectangle 17"/>
            <p:cNvSpPr/>
            <p:nvPr/>
          </p:nvSpPr>
          <p:spPr>
            <a:xfrm>
              <a:off x="52763" y="3078401"/>
              <a:ext cx="4519238" cy="707886"/>
            </a:xfrm>
            <a:prstGeom prst="rect">
              <a:avLst/>
            </a:prstGeom>
          </p:spPr>
          <p:txBody>
            <a:bodyPr wrap="square">
              <a:spAutoFit/>
            </a:bodyPr>
            <a:lstStyle/>
            <a:p>
              <a:pPr algn="ctr"/>
              <a:r>
                <a:rPr lang="en-US" altLang="zh-CN" sz="4000" dirty="0">
                  <a:solidFill>
                    <a:schemeClr val="bg1"/>
                  </a:solidFill>
                  <a:latin typeface="HelveticaNeueLT Std" panose="020B0604020202020204" pitchFamily="34" charset="0"/>
                </a:rPr>
                <a:t>EDUCATION</a:t>
              </a:r>
            </a:p>
          </p:txBody>
        </p:sp>
      </p:grpSp>
      <p:sp>
        <p:nvSpPr>
          <p:cNvPr id="20" name="Rectangle 19"/>
          <p:cNvSpPr/>
          <p:nvPr/>
        </p:nvSpPr>
        <p:spPr>
          <a:xfrm>
            <a:off x="0" y="5879311"/>
            <a:ext cx="9144001" cy="745434"/>
          </a:xfrm>
          <a:prstGeom prst="rect">
            <a:avLst/>
          </a:prstGeom>
          <a:solidFill>
            <a:srgbClr val="452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 y="5974565"/>
            <a:ext cx="9143999" cy="584775"/>
          </a:xfrm>
          <a:prstGeom prst="rect">
            <a:avLst/>
          </a:prstGeom>
        </p:spPr>
        <p:txBody>
          <a:bodyPr wrap="square">
            <a:spAutoFit/>
          </a:bodyPr>
          <a:lstStyle/>
          <a:p>
            <a:pPr algn="ctr"/>
            <a:r>
              <a:rPr lang="en-US" altLang="zh-CN" sz="3200" dirty="0">
                <a:solidFill>
                  <a:schemeClr val="bg1"/>
                </a:solidFill>
                <a:latin typeface="HelveticaNeueLT Std" panose="020B0604020202020204" pitchFamily="34" charset="0"/>
              </a:rPr>
              <a:t>GENDER</a:t>
            </a:r>
          </a:p>
        </p:txBody>
      </p:sp>
    </p:spTree>
    <p:extLst>
      <p:ext uri="{BB962C8B-B14F-4D97-AF65-F5344CB8AC3E}">
        <p14:creationId xmlns:p14="http://schemas.microsoft.com/office/powerpoint/2010/main" val="293450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a/a7/Commonwealth_games_2006_countries_ma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 y="1366785"/>
            <a:ext cx="9162542" cy="4240293"/>
          </a:xfrm>
          <a:prstGeom prst="roundRect">
            <a:avLst>
              <a:gd name="adj" fmla="val 8594"/>
            </a:avLst>
          </a:prstGeom>
          <a:solidFill>
            <a:srgbClr val="FFFFFF">
              <a:shade val="85000"/>
            </a:srgbClr>
          </a:solidFill>
          <a:ln>
            <a:noFill/>
          </a:ln>
          <a:effectLst/>
        </p:spPr>
      </p:pic>
      <p:sp>
        <p:nvSpPr>
          <p:cNvPr id="2" name="Title 1"/>
          <p:cNvSpPr>
            <a:spLocks noGrp="1"/>
          </p:cNvSpPr>
          <p:nvPr>
            <p:ph type="title" idx="4294967295"/>
          </p:nvPr>
        </p:nvSpPr>
        <p:spPr>
          <a:xfrm>
            <a:off x="0" y="163513"/>
            <a:ext cx="7886700" cy="1325562"/>
          </a:xfrm>
        </p:spPr>
        <p:txBody>
          <a:bodyPr/>
          <a:lstStyle/>
          <a:p>
            <a:r>
              <a:rPr lang="en-US" dirty="0"/>
              <a:t>The Commonwealth</a:t>
            </a:r>
          </a:p>
        </p:txBody>
      </p:sp>
      <p:sp>
        <p:nvSpPr>
          <p:cNvPr id="3" name="Content Placeholder 2"/>
          <p:cNvSpPr>
            <a:spLocks noGrp="1"/>
          </p:cNvSpPr>
          <p:nvPr>
            <p:ph idx="4294967295"/>
          </p:nvPr>
        </p:nvSpPr>
        <p:spPr>
          <a:xfrm>
            <a:off x="0" y="5840413"/>
            <a:ext cx="9144000" cy="623887"/>
          </a:xfrm>
        </p:spPr>
        <p:txBody>
          <a:bodyPr>
            <a:normAutofit/>
          </a:bodyPr>
          <a:lstStyle/>
          <a:p>
            <a:pPr marL="0" indent="0" algn="ctr">
              <a:buNone/>
            </a:pPr>
            <a:r>
              <a:rPr lang="en-US" dirty="0"/>
              <a:t>53 developed and developing nations around the world </a:t>
            </a:r>
          </a:p>
        </p:txBody>
      </p:sp>
    </p:spTree>
    <p:extLst>
      <p:ext uri="{BB962C8B-B14F-4D97-AF65-F5344CB8AC3E}">
        <p14:creationId xmlns:p14="http://schemas.microsoft.com/office/powerpoint/2010/main" val="3119257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86344"/>
            <a:ext cx="8229600" cy="1265238"/>
          </a:xfrm>
        </p:spPr>
        <p:txBody>
          <a:bodyPr>
            <a:normAutofit/>
          </a:bodyPr>
          <a:lstStyle/>
          <a:p>
            <a:pPr>
              <a:defRPr/>
            </a:pPr>
            <a:r>
              <a:rPr lang="en-US" sz="4400" dirty="0"/>
              <a:t>COL </a:t>
            </a:r>
            <a:r>
              <a:rPr lang="en-US" sz="4400" dirty="0" err="1"/>
              <a:t>Programme</a:t>
            </a:r>
            <a:r>
              <a:rPr lang="en-US" sz="4400" dirty="0"/>
              <a:t> 2015-2021</a:t>
            </a:r>
            <a:endParaRPr lang="en-CA" sz="4400" dirty="0"/>
          </a:p>
        </p:txBody>
      </p:sp>
      <p:sp>
        <p:nvSpPr>
          <p:cNvPr id="15364" name="Content Placeholder 4"/>
          <p:cNvSpPr>
            <a:spLocks noGrp="1"/>
          </p:cNvSpPr>
          <p:nvPr>
            <p:ph idx="1"/>
          </p:nvPr>
        </p:nvSpPr>
        <p:spPr>
          <a:xfrm>
            <a:off x="317500" y="2066306"/>
            <a:ext cx="3797300" cy="2048494"/>
          </a:xfrm>
        </p:spPr>
        <p:txBody>
          <a:bodyPr>
            <a:normAutofit/>
          </a:bodyPr>
          <a:lstStyle/>
          <a:p>
            <a:r>
              <a:rPr lang="en-US" sz="2800" b="1" dirty="0"/>
              <a:t>Open schooling</a:t>
            </a:r>
          </a:p>
          <a:p>
            <a:r>
              <a:rPr lang="en-US" sz="2800" b="1" dirty="0"/>
              <a:t>Teacher Education</a:t>
            </a:r>
          </a:p>
          <a:p>
            <a:r>
              <a:rPr lang="en-US" sz="2800" b="1" dirty="0"/>
              <a:t>Higher Education</a:t>
            </a:r>
          </a:p>
          <a:p>
            <a:r>
              <a:rPr lang="en-US" sz="2800" b="1" dirty="0"/>
              <a:t>VUSSC</a:t>
            </a:r>
          </a:p>
        </p:txBody>
      </p:sp>
      <p:sp>
        <p:nvSpPr>
          <p:cNvPr id="4" name="Text Placeholder 3"/>
          <p:cNvSpPr>
            <a:spLocks noGrp="1"/>
          </p:cNvSpPr>
          <p:nvPr>
            <p:ph type="body" idx="4294967295"/>
          </p:nvPr>
        </p:nvSpPr>
        <p:spPr>
          <a:xfrm>
            <a:off x="227012" y="1357313"/>
            <a:ext cx="4040188" cy="639762"/>
          </a:xfrm>
        </p:spPr>
        <p:txBody>
          <a:bodyPr>
            <a:noAutofit/>
          </a:bodyPr>
          <a:lstStyle/>
          <a:p>
            <a:pPr algn="ctr">
              <a:buFont typeface="Arial" pitchFamily="34" charset="0"/>
              <a:buNone/>
              <a:defRPr/>
            </a:pPr>
            <a:r>
              <a:rPr lang="en-US" sz="4000" b="1" dirty="0">
                <a:solidFill>
                  <a:schemeClr val="accent1">
                    <a:lumMod val="75000"/>
                  </a:schemeClr>
                </a:solidFill>
              </a:rPr>
              <a:t>Education</a:t>
            </a:r>
            <a:endParaRPr lang="en-CA" sz="4000" b="1" dirty="0">
              <a:solidFill>
                <a:schemeClr val="accent1">
                  <a:lumMod val="75000"/>
                </a:schemeClr>
              </a:solidFill>
            </a:endParaRPr>
          </a:p>
        </p:txBody>
      </p:sp>
      <p:sp>
        <p:nvSpPr>
          <p:cNvPr id="6" name="Text Placeholder 5"/>
          <p:cNvSpPr>
            <a:spLocks noGrp="1"/>
          </p:cNvSpPr>
          <p:nvPr>
            <p:ph type="body" sz="quarter" idx="4294967295"/>
          </p:nvPr>
        </p:nvSpPr>
        <p:spPr>
          <a:xfrm>
            <a:off x="4572000" y="1341438"/>
            <a:ext cx="4041775" cy="639762"/>
          </a:xfrm>
        </p:spPr>
        <p:txBody>
          <a:bodyPr>
            <a:noAutofit/>
          </a:bodyPr>
          <a:lstStyle/>
          <a:p>
            <a:pPr algn="ctr">
              <a:buFont typeface="Arial" pitchFamily="34" charset="0"/>
              <a:buNone/>
              <a:defRPr/>
            </a:pPr>
            <a:r>
              <a:rPr lang="en-CA" sz="4000" b="1" dirty="0">
                <a:solidFill>
                  <a:schemeClr val="accent1">
                    <a:lumMod val="75000"/>
                  </a:schemeClr>
                </a:solidFill>
              </a:rPr>
              <a:t>Skills</a:t>
            </a:r>
          </a:p>
        </p:txBody>
      </p:sp>
      <p:sp>
        <p:nvSpPr>
          <p:cNvPr id="15366" name="Content Placeholder 6"/>
          <p:cNvSpPr>
            <a:spLocks noGrp="1"/>
          </p:cNvSpPr>
          <p:nvPr>
            <p:ph sz="quarter" idx="4294967295"/>
          </p:nvPr>
        </p:nvSpPr>
        <p:spPr>
          <a:xfrm>
            <a:off x="4867275" y="2066306"/>
            <a:ext cx="4117975" cy="2333625"/>
          </a:xfrm>
        </p:spPr>
        <p:txBody>
          <a:bodyPr>
            <a:normAutofit/>
          </a:bodyPr>
          <a:lstStyle/>
          <a:p>
            <a:r>
              <a:rPr lang="en-US" sz="2800" b="1" dirty="0">
                <a:solidFill>
                  <a:srgbClr val="250188"/>
                </a:solidFill>
              </a:rPr>
              <a:t>TVSD</a:t>
            </a:r>
          </a:p>
          <a:p>
            <a:r>
              <a:rPr lang="en-US" sz="2800" b="1" dirty="0">
                <a:solidFill>
                  <a:srgbClr val="250188"/>
                </a:solidFill>
              </a:rPr>
              <a:t>Lifelong Learning for Farmers</a:t>
            </a:r>
            <a:endParaRPr lang="en-CA" b="1" dirty="0">
              <a:solidFill>
                <a:srgbClr val="250188"/>
              </a:solidFill>
            </a:endParaRPr>
          </a:p>
          <a:p>
            <a:r>
              <a:rPr lang="en-CA" sz="2800" b="1" dirty="0">
                <a:solidFill>
                  <a:srgbClr val="250188"/>
                </a:solidFill>
              </a:rPr>
              <a:t>Technology Enabled Learning</a:t>
            </a:r>
          </a:p>
        </p:txBody>
      </p:sp>
      <p:pic>
        <p:nvPicPr>
          <p:cNvPr id="12" name="Picture 7" descr="COLLOGO_CREST-transparent2.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228600"/>
            <a:ext cx="76835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ounded Rectangle 12"/>
          <p:cNvSpPr/>
          <p:nvPr/>
        </p:nvSpPr>
        <p:spPr>
          <a:xfrm>
            <a:off x="419100" y="5043487"/>
            <a:ext cx="8305800" cy="457200"/>
          </a:xfrm>
          <a:prstGeom prst="roundRect">
            <a:avLst/>
          </a:prstGeom>
          <a:solidFill>
            <a:schemeClr val="accent5">
              <a:lumMod val="60000"/>
              <a:lumOff val="4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600" dirty="0">
                <a:solidFill>
                  <a:schemeClr val="bg1"/>
                </a:solidFill>
              </a:rPr>
              <a:t>Gender </a:t>
            </a:r>
            <a:r>
              <a:rPr lang="en-US" sz="2800" dirty="0">
                <a:solidFill>
                  <a:srgbClr val="000000"/>
                </a:solidFill>
              </a:rPr>
              <a:t>           </a:t>
            </a:r>
          </a:p>
        </p:txBody>
      </p:sp>
      <p:cxnSp>
        <p:nvCxnSpPr>
          <p:cNvPr id="14" name="Straight Connector 13"/>
          <p:cNvCxnSpPr/>
          <p:nvPr/>
        </p:nvCxnSpPr>
        <p:spPr>
          <a:xfrm>
            <a:off x="4419600" y="1447800"/>
            <a:ext cx="0" cy="26670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457200" y="1905000"/>
            <a:ext cx="8112826" cy="1"/>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624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2758"/>
          <a:stretch/>
        </p:blipFill>
        <p:spPr>
          <a:xfrm>
            <a:off x="69574" y="2770666"/>
            <a:ext cx="4573453" cy="3998843"/>
          </a:xfrm>
          <a:prstGeom prst="rect">
            <a:avLst/>
          </a:prstGeom>
        </p:spPr>
      </p:pic>
      <p:pic>
        <p:nvPicPr>
          <p:cNvPr id="3" name="Picture 2"/>
          <p:cNvPicPr>
            <a:picLocks noChangeAspect="1"/>
          </p:cNvPicPr>
          <p:nvPr/>
        </p:nvPicPr>
        <p:blipFill>
          <a:blip r:embed="rId3"/>
          <a:stretch>
            <a:fillRect/>
          </a:stretch>
        </p:blipFill>
        <p:spPr>
          <a:xfrm>
            <a:off x="4643027" y="0"/>
            <a:ext cx="4520851" cy="3393471"/>
          </a:xfrm>
          <a:prstGeom prst="rect">
            <a:avLst/>
          </a:prstGeom>
        </p:spPr>
      </p:pic>
      <p:sp>
        <p:nvSpPr>
          <p:cNvPr id="9" name="Title 1"/>
          <p:cNvSpPr>
            <a:spLocks noGrp="1"/>
          </p:cNvSpPr>
          <p:nvPr>
            <p:ph type="title" idx="4294967295"/>
          </p:nvPr>
        </p:nvSpPr>
        <p:spPr>
          <a:xfrm>
            <a:off x="491613" y="641638"/>
            <a:ext cx="7424584" cy="1325563"/>
          </a:xfrm>
        </p:spPr>
        <p:txBody>
          <a:bodyPr>
            <a:normAutofit/>
          </a:bodyPr>
          <a:lstStyle/>
          <a:p>
            <a:pPr algn="l"/>
            <a:r>
              <a:rPr lang="en-GB" sz="4400" dirty="0"/>
              <a:t>COL Priorities</a:t>
            </a:r>
          </a:p>
        </p:txBody>
      </p:sp>
      <p:sp>
        <p:nvSpPr>
          <p:cNvPr id="10" name="Content Placeholder 2"/>
          <p:cNvSpPr>
            <a:spLocks noGrp="1"/>
          </p:cNvSpPr>
          <p:nvPr>
            <p:ph idx="4294967295"/>
          </p:nvPr>
        </p:nvSpPr>
        <p:spPr>
          <a:xfrm>
            <a:off x="5140498" y="4043494"/>
            <a:ext cx="3525907" cy="2013175"/>
          </a:xfrm>
        </p:spPr>
        <p:txBody>
          <a:bodyPr>
            <a:normAutofit/>
          </a:bodyPr>
          <a:lstStyle/>
          <a:p>
            <a:r>
              <a:rPr lang="en-US" dirty="0"/>
              <a:t>Girls and Women’s Education</a:t>
            </a:r>
          </a:p>
          <a:p>
            <a:r>
              <a:rPr lang="en-US" dirty="0"/>
              <a:t>Open Educational Resources (OER)</a:t>
            </a:r>
          </a:p>
        </p:txBody>
      </p:sp>
      <p:sp>
        <p:nvSpPr>
          <p:cNvPr id="14" name="Content Placeholder 2"/>
          <p:cNvSpPr txBox="1">
            <a:spLocks/>
          </p:cNvSpPr>
          <p:nvPr/>
        </p:nvSpPr>
        <p:spPr>
          <a:xfrm>
            <a:off x="4772750" y="5177380"/>
            <a:ext cx="3525907" cy="33612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322A7F"/>
                </a:solidFill>
                <a:latin typeface="HelveticaNeueLT Std L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322A7F"/>
                </a:solidFill>
                <a:latin typeface="HelveticaNeueLT Std L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322A7F"/>
                </a:solidFill>
                <a:latin typeface="HelveticaNeueLT Std L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322A7F"/>
                </a:solidFill>
                <a:latin typeface="HelveticaNeueLT Std L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4059485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Strategies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4446" y="2148113"/>
            <a:ext cx="8909053" cy="2010931"/>
          </a:xfrm>
          <a:prstGeom prst="rect">
            <a:avLst/>
          </a:prstGeom>
        </p:spPr>
      </p:pic>
    </p:spTree>
    <p:extLst>
      <p:ext uri="{BB962C8B-B14F-4D97-AF65-F5344CB8AC3E}">
        <p14:creationId xmlns:p14="http://schemas.microsoft.com/office/powerpoint/2010/main" val="3558045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0AB5A-48B4-4969-B155-9A254B9C17E7}"/>
              </a:ext>
            </a:extLst>
          </p:cNvPr>
          <p:cNvSpPr>
            <a:spLocks noGrp="1"/>
          </p:cNvSpPr>
          <p:nvPr>
            <p:ph type="title"/>
          </p:nvPr>
        </p:nvSpPr>
        <p:spPr/>
        <p:txBody>
          <a:bodyPr/>
          <a:lstStyle/>
          <a:p>
            <a:r>
              <a:rPr lang="en-CA" dirty="0"/>
              <a:t>COL’s Six Paradigm Shifts</a:t>
            </a:r>
          </a:p>
        </p:txBody>
      </p:sp>
    </p:spTree>
    <p:extLst>
      <p:ext uri="{BB962C8B-B14F-4D97-AF65-F5344CB8AC3E}">
        <p14:creationId xmlns:p14="http://schemas.microsoft.com/office/powerpoint/2010/main" val="38847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00946D"/>
                </a:solidFill>
              </a:rPr>
              <a:t>1</a:t>
            </a:r>
            <a:endParaRPr lang="en-US" sz="3600" b="1" dirty="0">
              <a:solidFill>
                <a:srgbClr val="00946D"/>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9616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If the child cannot go to school, </a:t>
            </a:r>
          </a:p>
          <a:p>
            <a:pPr algn="l"/>
            <a:r>
              <a:rPr lang="en-US" sz="6000" i="1" dirty="0">
                <a:solidFill>
                  <a:schemeClr val="bg1"/>
                </a:solidFill>
              </a:rPr>
              <a:t>the school comes to the child</a:t>
            </a:r>
            <a:endParaRPr lang="en-US" sz="7200" i="1" dirty="0">
              <a:solidFill>
                <a:schemeClr val="bg1"/>
              </a:solidFill>
            </a:endParaRP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1211157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C61AE4-D19C-4C82-B50A-CDF37288A22E}"/>
              </a:ext>
            </a:extLst>
          </p:cNvPr>
          <p:cNvSpPr>
            <a:spLocks noGrp="1"/>
          </p:cNvSpPr>
          <p:nvPr>
            <p:ph idx="1"/>
          </p:nvPr>
        </p:nvSpPr>
        <p:spPr>
          <a:xfrm>
            <a:off x="514643" y="1292949"/>
            <a:ext cx="4784712" cy="6037459"/>
          </a:xfrm>
        </p:spPr>
        <p:txBody>
          <a:bodyPr>
            <a:normAutofit/>
          </a:bodyPr>
          <a:lstStyle/>
          <a:p>
            <a:pPr marL="0" indent="0">
              <a:buNone/>
            </a:pPr>
            <a:r>
              <a:rPr lang="en-CA" sz="4800" dirty="0">
                <a:solidFill>
                  <a:srgbClr val="A2002B"/>
                </a:solidFill>
              </a:rPr>
              <a:t>17 million </a:t>
            </a:r>
            <a:r>
              <a:rPr lang="en-CA" dirty="0"/>
              <a:t>primary aged children not in school</a:t>
            </a:r>
            <a:br>
              <a:rPr lang="en-CA" dirty="0"/>
            </a:br>
            <a:endParaRPr lang="en-CA" dirty="0"/>
          </a:p>
          <a:p>
            <a:pPr marL="0" indent="0">
              <a:buNone/>
            </a:pPr>
            <a:r>
              <a:rPr lang="en-CA" sz="4800" dirty="0">
                <a:solidFill>
                  <a:srgbClr val="B5B849"/>
                </a:solidFill>
              </a:rPr>
              <a:t>16 million</a:t>
            </a:r>
            <a:r>
              <a:rPr lang="en-CA" dirty="0"/>
              <a:t> lower secondary youth out of school</a:t>
            </a:r>
            <a:br>
              <a:rPr lang="en-CA" dirty="0"/>
            </a:br>
            <a:endParaRPr lang="en-CA" dirty="0"/>
          </a:p>
          <a:p>
            <a:pPr marL="0" indent="0">
              <a:buNone/>
            </a:pPr>
            <a:r>
              <a:rPr lang="en-CA" sz="4800" dirty="0">
                <a:solidFill>
                  <a:srgbClr val="00B0F0"/>
                </a:solidFill>
              </a:rPr>
              <a:t>3% </a:t>
            </a:r>
            <a:r>
              <a:rPr lang="en-CA" dirty="0"/>
              <a:t>more boys than girls enrolled in primary schools </a:t>
            </a:r>
            <a:br>
              <a:rPr lang="en-CA" dirty="0"/>
            </a:br>
            <a:r>
              <a:rPr lang="en-CA" dirty="0"/>
              <a:t>but boys underrepresented </a:t>
            </a:r>
            <a:br>
              <a:rPr lang="en-CA" dirty="0"/>
            </a:br>
            <a:r>
              <a:rPr lang="en-CA" dirty="0"/>
              <a:t>and underperforming at the secondary level</a:t>
            </a:r>
            <a:br>
              <a:rPr lang="en-CA" dirty="0"/>
            </a:br>
            <a:endParaRPr lang="en-CA" dirty="0"/>
          </a:p>
          <a:p>
            <a:pPr marL="0" indent="0">
              <a:buNone/>
            </a:pPr>
            <a:endParaRPr lang="en-CA" dirty="0"/>
          </a:p>
          <a:p>
            <a:pPr marL="0" indent="0">
              <a:buNone/>
            </a:pPr>
            <a:endParaRPr lang="en-CA" dirty="0"/>
          </a:p>
        </p:txBody>
      </p:sp>
      <p:pic>
        <p:nvPicPr>
          <p:cNvPr id="8" name="Picture 7" descr="A picture containing ground, outdoor, dog, person&#10;&#10;Description generated with very high confidence">
            <a:extLst>
              <a:ext uri="{FF2B5EF4-FFF2-40B4-BE49-F238E27FC236}">
                <a16:creationId xmlns:a16="http://schemas.microsoft.com/office/drawing/2014/main" id="{5E26B5DB-6117-40E8-8B75-32CE7152CE7D}"/>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4279" r="20758"/>
          <a:stretch/>
        </p:blipFill>
        <p:spPr>
          <a:xfrm>
            <a:off x="5466080" y="1340363"/>
            <a:ext cx="3677920" cy="4453675"/>
          </a:xfrm>
          <a:prstGeom prst="rect">
            <a:avLst/>
          </a:prstGeom>
        </p:spPr>
      </p:pic>
      <p:sp>
        <p:nvSpPr>
          <p:cNvPr id="9" name="TextBox 8">
            <a:extLst>
              <a:ext uri="{FF2B5EF4-FFF2-40B4-BE49-F238E27FC236}">
                <a16:creationId xmlns:a16="http://schemas.microsoft.com/office/drawing/2014/main" id="{3EDB712D-827A-472D-A30B-468043BADAA1}"/>
              </a:ext>
            </a:extLst>
          </p:cNvPr>
          <p:cNvSpPr txBox="1"/>
          <p:nvPr/>
        </p:nvSpPr>
        <p:spPr>
          <a:xfrm>
            <a:off x="5923928" y="5794038"/>
            <a:ext cx="3220072" cy="215444"/>
          </a:xfrm>
          <a:prstGeom prst="rect">
            <a:avLst/>
          </a:prstGeom>
          <a:noFill/>
        </p:spPr>
        <p:txBody>
          <a:bodyPr wrap="square" rtlCol="0">
            <a:spAutoFit/>
          </a:bodyPr>
          <a:lstStyle/>
          <a:p>
            <a:pPr algn="r"/>
            <a:r>
              <a:rPr lang="en-CA" sz="800" dirty="0">
                <a:hlinkClick r:id="rId3" tooltip="http://cronkite.asu.edu/buffett/dr/religion.html"/>
              </a:rPr>
              <a:t>This Photo</a:t>
            </a:r>
            <a:r>
              <a:rPr lang="en-CA" sz="800" dirty="0"/>
              <a:t> by Unknown Author is licensed under </a:t>
            </a:r>
            <a:r>
              <a:rPr lang="en-CA" sz="800" dirty="0">
                <a:hlinkClick r:id="rId4" tooltip="https://creativecommons.org/licenses/by-sa/3.0/"/>
              </a:rPr>
              <a:t>CC BY-SA</a:t>
            </a:r>
            <a:endParaRPr lang="en-CA" sz="800" dirty="0"/>
          </a:p>
        </p:txBody>
      </p:sp>
      <p:sp>
        <p:nvSpPr>
          <p:cNvPr id="5" name="Title 2">
            <a:extLst>
              <a:ext uri="{FF2B5EF4-FFF2-40B4-BE49-F238E27FC236}">
                <a16:creationId xmlns:a16="http://schemas.microsoft.com/office/drawing/2014/main" id="{7F8A70BD-D790-450A-8B05-C6CEE5846C09}"/>
              </a:ext>
            </a:extLst>
          </p:cNvPr>
          <p:cNvSpPr>
            <a:spLocks noGrp="1"/>
          </p:cNvSpPr>
          <p:nvPr>
            <p:ph type="title"/>
          </p:nvPr>
        </p:nvSpPr>
        <p:spPr>
          <a:xfrm>
            <a:off x="-68154" y="27711"/>
            <a:ext cx="9144000" cy="1265238"/>
          </a:xfrm>
        </p:spPr>
        <p:txBody>
          <a:bodyPr/>
          <a:lstStyle/>
          <a:p>
            <a:pPr algn="ctr"/>
            <a:r>
              <a:rPr lang="en-CA" sz="4000" i="0" dirty="0">
                <a:solidFill>
                  <a:srgbClr val="290088"/>
                </a:solidFill>
                <a:latin typeface="Calibri" panose="020F0502020204030204"/>
              </a:rPr>
              <a:t>Education in the Commonwealth</a:t>
            </a:r>
            <a:endParaRPr lang="en-US" i="0" dirty="0"/>
          </a:p>
        </p:txBody>
      </p:sp>
    </p:spTree>
    <p:extLst>
      <p:ext uri="{BB962C8B-B14F-4D97-AF65-F5344CB8AC3E}">
        <p14:creationId xmlns:p14="http://schemas.microsoft.com/office/powerpoint/2010/main" val="3898459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81000" y="228600"/>
            <a:ext cx="8229600" cy="1143000"/>
          </a:xfrm>
        </p:spPr>
        <p:txBody>
          <a:bodyPr/>
          <a:lstStyle/>
          <a:p>
            <a:pPr eaLnBrk="1" hangingPunct="1"/>
            <a:r>
              <a:rPr lang="en-US" dirty="0"/>
              <a:t>Open Schooling</a:t>
            </a:r>
          </a:p>
        </p:txBody>
      </p:sp>
      <p:sp>
        <p:nvSpPr>
          <p:cNvPr id="76803" name="Rectangle 3"/>
          <p:cNvSpPr>
            <a:spLocks noGrp="1" noChangeArrowheads="1"/>
          </p:cNvSpPr>
          <p:nvPr>
            <p:ph idx="1"/>
          </p:nvPr>
        </p:nvSpPr>
        <p:spPr>
          <a:xfrm>
            <a:off x="863600" y="1608138"/>
            <a:ext cx="7874000" cy="4525962"/>
          </a:xfrm>
        </p:spPr>
        <p:txBody>
          <a:bodyPr>
            <a:normAutofit/>
          </a:bodyPr>
          <a:lstStyle/>
          <a:p>
            <a:pPr eaLnBrk="1" hangingPunct="1"/>
            <a:r>
              <a:rPr lang="en-US" sz="3200" dirty="0"/>
              <a:t>The physical separation of learner from the teacher</a:t>
            </a:r>
          </a:p>
          <a:p>
            <a:pPr eaLnBrk="1" hangingPunct="1"/>
            <a:r>
              <a:rPr lang="en-US" sz="3200" dirty="0"/>
              <a:t>The use of unconventional teaching methodologies, and information and communications technologies (ICTs) for scale</a:t>
            </a:r>
          </a:p>
          <a:p>
            <a:pPr eaLnBrk="1" hangingPunct="1"/>
            <a:r>
              <a:rPr lang="en-US" sz="3200" dirty="0"/>
              <a:t>Flexible approach</a:t>
            </a:r>
          </a:p>
          <a:p>
            <a:r>
              <a:rPr lang="en-GB" sz="3200" dirty="0"/>
              <a:t>Foster innovation</a:t>
            </a:r>
            <a:br>
              <a:rPr lang="en-GB" sz="3200" dirty="0"/>
            </a:br>
            <a:r>
              <a:rPr lang="en-GB" sz="3200" dirty="0"/>
              <a:t>(e.g. on-demand exams; uses of ICT)</a:t>
            </a:r>
          </a:p>
          <a:p>
            <a:pPr eaLnBrk="1" hangingPunct="1"/>
            <a:endParaRPr lang="en-US" sz="3200" dirty="0"/>
          </a:p>
          <a:p>
            <a:pPr marL="0" indent="0">
              <a:buNone/>
            </a:pPr>
            <a:endParaRPr lang="en-GB" sz="3200" dirty="0"/>
          </a:p>
          <a:p>
            <a:pPr eaLnBrk="1" hangingPunct="1"/>
            <a:endParaRPr lang="en-US" sz="3200" dirty="0"/>
          </a:p>
          <a:p>
            <a:pPr eaLnBrk="1" hangingPunct="1">
              <a:buFontTx/>
              <a:buNone/>
            </a:pPr>
            <a:endParaRPr lang="en-US" sz="3200" dirty="0"/>
          </a:p>
        </p:txBody>
      </p:sp>
    </p:spTree>
    <p:extLst>
      <p:ext uri="{BB962C8B-B14F-4D97-AF65-F5344CB8AC3E}">
        <p14:creationId xmlns:p14="http://schemas.microsoft.com/office/powerpoint/2010/main" val="169073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3">
            <a:extLst>
              <a:ext uri="{28A0092B-C50C-407E-A947-70E740481C1C}">
                <a14:useLocalDpi xmlns:a14="http://schemas.microsoft.com/office/drawing/2010/main" val="0"/>
              </a:ext>
            </a:extLst>
          </a:blip>
          <a:srcRect l="24891" t="25000" r="12717" b="19602"/>
          <a:stretch/>
        </p:blipFill>
        <p:spPr bwMode="auto">
          <a:xfrm>
            <a:off x="0" y="790842"/>
            <a:ext cx="9144000" cy="6062294"/>
          </a:xfrm>
          <a:prstGeom prst="rect">
            <a:avLst/>
          </a:prstGeom>
          <a:extLst>
            <a:ext uri="{53640926-AAD7-44D8-BBD7-CCE9431645EC}">
              <a14:shadowObscured xmlns:a14="http://schemas.microsoft.com/office/drawing/2010/main"/>
            </a:ext>
          </a:extLst>
        </p:spPr>
      </p:pic>
      <p:sp>
        <p:nvSpPr>
          <p:cNvPr id="2" name="Rectangle 1">
            <a:extLst>
              <a:ext uri="{FF2B5EF4-FFF2-40B4-BE49-F238E27FC236}">
                <a16:creationId xmlns:a16="http://schemas.microsoft.com/office/drawing/2014/main" id="{0C00D2D4-9BF8-4280-8DF7-8034B4E65578}"/>
              </a:ext>
            </a:extLst>
          </p:cNvPr>
          <p:cNvSpPr/>
          <p:nvPr/>
        </p:nvSpPr>
        <p:spPr>
          <a:xfrm>
            <a:off x="1524000" y="0"/>
            <a:ext cx="7620000" cy="949186"/>
          </a:xfrm>
          <a:prstGeom prst="rect">
            <a:avLst/>
          </a:prstGeom>
          <a:solidFill>
            <a:srgbClr val="003E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0" y="-2"/>
            <a:ext cx="1424866" cy="949188"/>
          </a:xfrm>
          <a:prstGeom prst="rect">
            <a:avLst/>
          </a:prstGeom>
        </p:spPr>
      </p:pic>
      <p:sp>
        <p:nvSpPr>
          <p:cNvPr id="15" name="Rectangle 14"/>
          <p:cNvSpPr/>
          <p:nvPr/>
        </p:nvSpPr>
        <p:spPr>
          <a:xfrm>
            <a:off x="1597118" y="89270"/>
            <a:ext cx="7394482" cy="707886"/>
          </a:xfrm>
          <a:prstGeom prst="rect">
            <a:avLst/>
          </a:prstGeom>
        </p:spPr>
        <p:txBody>
          <a:bodyPr wrap="square">
            <a:spAutoFit/>
          </a:bodyPr>
          <a:lstStyle/>
          <a:p>
            <a:r>
              <a:rPr lang="en-US" sz="2000" dirty="0">
                <a:solidFill>
                  <a:schemeClr val="bg1"/>
                </a:solidFill>
              </a:rPr>
              <a:t>In Belize , Social Return on Investment  in open schooling showed that every US$ invested resulted in US$8 worth of benefits to students.</a:t>
            </a:r>
          </a:p>
        </p:txBody>
      </p:sp>
      <p:pic>
        <p:nvPicPr>
          <p:cNvPr id="10" name="Picture 9">
            <a:extLst>
              <a:ext uri="{FF2B5EF4-FFF2-40B4-BE49-F238E27FC236}">
                <a16:creationId xmlns:a16="http://schemas.microsoft.com/office/drawing/2014/main" id="{AF3CDEC9-AE7F-4432-A15F-8D7EE8C09AE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251222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E15829"/>
                </a:solidFill>
              </a:rPr>
              <a:t>2</a:t>
            </a:r>
            <a:endParaRPr lang="en-US" sz="3600" b="1" dirty="0">
              <a:solidFill>
                <a:srgbClr val="E15829"/>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Technology-enabled learning can break open the ivory towers of tertiary education</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2670151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p with text&#10;&#10;Description generated with very high confidence">
            <a:extLst>
              <a:ext uri="{FF2B5EF4-FFF2-40B4-BE49-F238E27FC236}">
                <a16:creationId xmlns:a16="http://schemas.microsoft.com/office/drawing/2014/main" id="{57AEDB94-1DA0-4CF6-BE0C-8226C4B2AB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11"/>
          <a:stretch/>
        </p:blipFill>
        <p:spPr>
          <a:xfrm>
            <a:off x="0" y="140792"/>
            <a:ext cx="9144000" cy="6726856"/>
          </a:xfrm>
          <a:prstGeom prst="rect">
            <a:avLst/>
          </a:prstGeom>
        </p:spPr>
      </p:pic>
      <p:pic>
        <p:nvPicPr>
          <p:cNvPr id="6" name="Picture 5">
            <a:extLst>
              <a:ext uri="{FF2B5EF4-FFF2-40B4-BE49-F238E27FC236}">
                <a16:creationId xmlns:a16="http://schemas.microsoft.com/office/drawing/2014/main" id="{6DFC6DDD-06BF-499B-8CFF-F004B5EF02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3105" y="6112273"/>
            <a:ext cx="453227" cy="510778"/>
          </a:xfrm>
          <a:prstGeom prst="rect">
            <a:avLst/>
          </a:prstGeom>
        </p:spPr>
      </p:pic>
      <p:sp>
        <p:nvSpPr>
          <p:cNvPr id="2" name="Title 1">
            <a:extLst>
              <a:ext uri="{FF2B5EF4-FFF2-40B4-BE49-F238E27FC236}">
                <a16:creationId xmlns:a16="http://schemas.microsoft.com/office/drawing/2014/main" id="{4498B217-1CCA-40CE-BBF9-C071DDA76781}"/>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36262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A15692-E3AF-4175-A205-4E05950B0A32}"/>
              </a:ext>
            </a:extLst>
          </p:cNvPr>
          <p:cNvGrpSpPr/>
          <p:nvPr/>
        </p:nvGrpSpPr>
        <p:grpSpPr>
          <a:xfrm>
            <a:off x="3040379" y="1107042"/>
            <a:ext cx="7311629" cy="4874419"/>
            <a:chOff x="2969259" y="998061"/>
            <a:chExt cx="7311629" cy="4874419"/>
          </a:xfrm>
        </p:grpSpPr>
        <p:sp>
          <p:nvSpPr>
            <p:cNvPr id="4" name="Oval 3">
              <a:extLst>
                <a:ext uri="{FF2B5EF4-FFF2-40B4-BE49-F238E27FC236}">
                  <a16:creationId xmlns:a16="http://schemas.microsoft.com/office/drawing/2014/main" id="{C0643919-11E0-405E-9008-97849BD2C246}"/>
                </a:ext>
              </a:extLst>
            </p:cNvPr>
            <p:cNvSpPr/>
            <p:nvPr/>
          </p:nvSpPr>
          <p:spPr>
            <a:xfrm>
              <a:off x="4389120" y="1168400"/>
              <a:ext cx="4521200" cy="4521200"/>
            </a:xfrm>
            <a:prstGeom prst="ellipse">
              <a:avLst/>
            </a:prstGeom>
            <a:blipFill>
              <a:blip r:embed="rId2"/>
              <a:stretch>
                <a:fillRect/>
              </a:stretch>
            </a:blipFill>
            <a:ln>
              <a:solidFill>
                <a:srgbClr val="2239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7" name="Chart 6">
              <a:extLst>
                <a:ext uri="{FF2B5EF4-FFF2-40B4-BE49-F238E27FC236}">
                  <a16:creationId xmlns:a16="http://schemas.microsoft.com/office/drawing/2014/main" id="{6ABC28A7-75A3-470F-B19B-3FB41DDB57CF}"/>
                </a:ext>
              </a:extLst>
            </p:cNvPr>
            <p:cNvGraphicFramePr/>
            <p:nvPr/>
          </p:nvGraphicFramePr>
          <p:xfrm>
            <a:off x="2969259" y="998061"/>
            <a:ext cx="7311629" cy="4874419"/>
          </p:xfrm>
          <a:graphic>
            <a:graphicData uri="http://schemas.openxmlformats.org/drawingml/2006/chart">
              <c:chart xmlns:c="http://schemas.openxmlformats.org/drawingml/2006/chart" xmlns:r="http://schemas.openxmlformats.org/officeDocument/2006/relationships" r:id="rId3"/>
            </a:graphicData>
          </a:graphic>
        </p:graphicFrame>
      </p:grpSp>
      <p:sp>
        <p:nvSpPr>
          <p:cNvPr id="3" name="Content Placeholder 2">
            <a:extLst>
              <a:ext uri="{FF2B5EF4-FFF2-40B4-BE49-F238E27FC236}">
                <a16:creationId xmlns:a16="http://schemas.microsoft.com/office/drawing/2014/main" id="{051638DD-EF05-4F2A-BC0B-9FF69732BE79}"/>
              </a:ext>
            </a:extLst>
          </p:cNvPr>
          <p:cNvSpPr>
            <a:spLocks noGrp="1"/>
          </p:cNvSpPr>
          <p:nvPr>
            <p:ph idx="4294967295"/>
          </p:nvPr>
        </p:nvSpPr>
        <p:spPr>
          <a:xfrm>
            <a:off x="426720" y="1385904"/>
            <a:ext cx="4145280" cy="5225416"/>
          </a:xfrm>
        </p:spPr>
        <p:txBody>
          <a:bodyPr>
            <a:normAutofit/>
          </a:bodyPr>
          <a:lstStyle/>
          <a:p>
            <a:r>
              <a:rPr lang="en-US" sz="3200" dirty="0"/>
              <a:t>Population 2.4 billion, </a:t>
            </a:r>
            <a:br>
              <a:rPr lang="en-US" sz="3200" dirty="0"/>
            </a:br>
            <a:r>
              <a:rPr lang="en-US" sz="3200" dirty="0"/>
              <a:t>more than </a:t>
            </a:r>
            <a:r>
              <a:rPr lang="en-US" sz="3600" b="1" dirty="0">
                <a:solidFill>
                  <a:srgbClr val="BD1F25"/>
                </a:solidFill>
              </a:rPr>
              <a:t>60% under 30</a:t>
            </a:r>
          </a:p>
          <a:p>
            <a:r>
              <a:rPr lang="en-CA" sz="3200" dirty="0"/>
              <a:t>Youth </a:t>
            </a:r>
            <a:br>
              <a:rPr lang="en-CA" sz="3200" dirty="0"/>
            </a:br>
            <a:r>
              <a:rPr lang="en-CA" sz="3200" dirty="0"/>
              <a:t>unemployment high</a:t>
            </a:r>
          </a:p>
          <a:p>
            <a:r>
              <a:rPr lang="en-CA" sz="3200" dirty="0"/>
              <a:t>60% of the Commonwealth=small states: affected by climate change</a:t>
            </a:r>
          </a:p>
          <a:p>
            <a:pPr marL="0" indent="0">
              <a:buNone/>
            </a:pPr>
            <a:endParaRPr lang="en-CA" sz="3200" dirty="0"/>
          </a:p>
          <a:p>
            <a:pPr marL="0" indent="0">
              <a:buNone/>
            </a:pPr>
            <a:endParaRPr lang="en-CA" sz="3200" dirty="0"/>
          </a:p>
          <a:p>
            <a:endParaRPr lang="en-CA" sz="3200" dirty="0"/>
          </a:p>
        </p:txBody>
      </p:sp>
      <p:sp>
        <p:nvSpPr>
          <p:cNvPr id="6" name="Title 2">
            <a:extLst>
              <a:ext uri="{FF2B5EF4-FFF2-40B4-BE49-F238E27FC236}">
                <a16:creationId xmlns:a16="http://schemas.microsoft.com/office/drawing/2014/main" id="{B7B21F75-ABAF-4332-AB25-2B4489ADE33D}"/>
              </a:ext>
            </a:extLst>
          </p:cNvPr>
          <p:cNvSpPr txBox="1">
            <a:spLocks/>
          </p:cNvSpPr>
          <p:nvPr/>
        </p:nvSpPr>
        <p:spPr>
          <a:xfrm>
            <a:off x="0" y="168166"/>
            <a:ext cx="9144000" cy="1265238"/>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CA" dirty="0"/>
              <a:t>Our Commonwealth</a:t>
            </a:r>
            <a:endParaRPr lang="en-US" dirty="0"/>
          </a:p>
        </p:txBody>
      </p:sp>
    </p:spTree>
    <p:extLst>
      <p:ext uri="{BB962C8B-B14F-4D97-AF65-F5344CB8AC3E}">
        <p14:creationId xmlns:p14="http://schemas.microsoft.com/office/powerpoint/2010/main" val="299978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4467E7D1-9DCE-48CB-A8A5-A8BE4F0A8C97}"/>
              </a:ext>
            </a:extLst>
          </p:cNvPr>
          <p:cNvSpPr/>
          <p:nvPr/>
        </p:nvSpPr>
        <p:spPr>
          <a:xfrm>
            <a:off x="618711" y="4522571"/>
            <a:ext cx="1956814" cy="2024079"/>
          </a:xfrm>
          <a:prstGeom prst="ellipse">
            <a:avLst/>
          </a:prstGeom>
          <a:noFill/>
          <a:ln w="76200">
            <a:solidFill>
              <a:srgbClr val="014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solidFill>
                  <a:srgbClr val="E05829"/>
                </a:solidFill>
              </a:ln>
              <a:solidFill>
                <a:srgbClr val="C00000"/>
              </a:solidFill>
            </a:endParaRPr>
          </a:p>
        </p:txBody>
      </p:sp>
      <p:sp>
        <p:nvSpPr>
          <p:cNvPr id="3" name="Content Placeholder 2">
            <a:extLst>
              <a:ext uri="{FF2B5EF4-FFF2-40B4-BE49-F238E27FC236}">
                <a16:creationId xmlns:a16="http://schemas.microsoft.com/office/drawing/2014/main" id="{250E4707-9B57-4366-829A-5CC607818665}"/>
              </a:ext>
            </a:extLst>
          </p:cNvPr>
          <p:cNvSpPr>
            <a:spLocks noGrp="1"/>
          </p:cNvSpPr>
          <p:nvPr>
            <p:ph idx="4294967295"/>
          </p:nvPr>
        </p:nvSpPr>
        <p:spPr>
          <a:xfrm>
            <a:off x="3595688" y="1501775"/>
            <a:ext cx="5548312" cy="998538"/>
          </a:xfrm>
        </p:spPr>
        <p:txBody>
          <a:bodyPr>
            <a:normAutofit lnSpcReduction="10000"/>
          </a:bodyPr>
          <a:lstStyle/>
          <a:p>
            <a:pPr marL="0" indent="0">
              <a:buNone/>
            </a:pPr>
            <a:r>
              <a:rPr lang="en-US" dirty="0"/>
              <a:t>Graduates saw on increase of </a:t>
            </a:r>
            <a:br>
              <a:rPr lang="en-US" dirty="0"/>
            </a:br>
            <a:r>
              <a:rPr lang="en-US" sz="4000" dirty="0">
                <a:solidFill>
                  <a:srgbClr val="A9103D"/>
                </a:solidFill>
                <a:latin typeface="+mn-lt"/>
              </a:rPr>
              <a:t>38%</a:t>
            </a:r>
            <a:r>
              <a:rPr lang="en-US" dirty="0"/>
              <a:t> in monthly income</a:t>
            </a:r>
          </a:p>
        </p:txBody>
      </p:sp>
      <p:pic>
        <p:nvPicPr>
          <p:cNvPr id="5" name="Graphic 4" descr="Coins">
            <a:extLst>
              <a:ext uri="{FF2B5EF4-FFF2-40B4-BE49-F238E27FC236}">
                <a16:creationId xmlns:a16="http://schemas.microsoft.com/office/drawing/2014/main" id="{88FA2DEB-EDF8-4D0B-8A5A-0D0C933F21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2754" y="1234415"/>
            <a:ext cx="1348070" cy="1348070"/>
          </a:xfrm>
          <a:prstGeom prst="rect">
            <a:avLst/>
          </a:prstGeom>
        </p:spPr>
      </p:pic>
      <p:pic>
        <p:nvPicPr>
          <p:cNvPr id="7" name="Graphic 6" descr="Briefcase">
            <a:extLst>
              <a:ext uri="{FF2B5EF4-FFF2-40B4-BE49-F238E27FC236}">
                <a16:creationId xmlns:a16="http://schemas.microsoft.com/office/drawing/2014/main" id="{B9400A20-5C42-4E4D-B2A4-86E5CFE343F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96019" y="3034786"/>
            <a:ext cx="1049056" cy="1049056"/>
          </a:xfrm>
          <a:prstGeom prst="rect">
            <a:avLst/>
          </a:prstGeom>
        </p:spPr>
      </p:pic>
      <p:sp>
        <p:nvSpPr>
          <p:cNvPr id="8" name="TextBox 7">
            <a:extLst>
              <a:ext uri="{FF2B5EF4-FFF2-40B4-BE49-F238E27FC236}">
                <a16:creationId xmlns:a16="http://schemas.microsoft.com/office/drawing/2014/main" id="{D0B9FE0A-7229-47F5-9780-A352AB6DD6DE}"/>
              </a:ext>
            </a:extLst>
          </p:cNvPr>
          <p:cNvSpPr txBox="1"/>
          <p:nvPr/>
        </p:nvSpPr>
        <p:spPr>
          <a:xfrm>
            <a:off x="2844800" y="4843535"/>
            <a:ext cx="6474732" cy="1531188"/>
          </a:xfrm>
          <a:prstGeom prst="rect">
            <a:avLst/>
          </a:prstGeom>
          <a:noFill/>
        </p:spPr>
        <p:txBody>
          <a:bodyPr wrap="square" rtlCol="0">
            <a:spAutoFit/>
          </a:bodyPr>
          <a:lstStyle/>
          <a:p>
            <a:r>
              <a:rPr lang="en-US" sz="2800" dirty="0">
                <a:solidFill>
                  <a:srgbClr val="290088"/>
                </a:solidFill>
                <a:latin typeface="+mj-lt"/>
              </a:rPr>
              <a:t>For every </a:t>
            </a:r>
            <a:r>
              <a:rPr lang="en-US" sz="4000" b="1" dirty="0">
                <a:solidFill>
                  <a:srgbClr val="01411C"/>
                </a:solidFill>
                <a:latin typeface="+mj-lt"/>
              </a:rPr>
              <a:t>$1</a:t>
            </a:r>
            <a:r>
              <a:rPr lang="en-US" sz="3000" b="1" dirty="0">
                <a:solidFill>
                  <a:srgbClr val="01411C"/>
                </a:solidFill>
                <a:latin typeface="+mj-lt"/>
              </a:rPr>
              <a:t> </a:t>
            </a:r>
            <a:r>
              <a:rPr lang="en-US" sz="2800" dirty="0">
                <a:solidFill>
                  <a:srgbClr val="290088"/>
                </a:solidFill>
                <a:latin typeface="+mj-lt"/>
              </a:rPr>
              <a:t>invested, learners received </a:t>
            </a:r>
            <a:br>
              <a:rPr lang="en-US" sz="2800" dirty="0">
                <a:solidFill>
                  <a:srgbClr val="290088"/>
                </a:solidFill>
                <a:latin typeface="+mj-lt"/>
              </a:rPr>
            </a:br>
            <a:r>
              <a:rPr lang="en-US" sz="4000" b="1" dirty="0">
                <a:solidFill>
                  <a:srgbClr val="01411C"/>
                </a:solidFill>
                <a:latin typeface="+mj-lt"/>
              </a:rPr>
              <a:t>$3.40</a:t>
            </a:r>
            <a:r>
              <a:rPr lang="en-US" sz="3000" b="1" dirty="0">
                <a:solidFill>
                  <a:srgbClr val="01411C"/>
                </a:solidFill>
                <a:latin typeface="+mj-lt"/>
              </a:rPr>
              <a:t> </a:t>
            </a:r>
            <a:r>
              <a:rPr lang="en-US" sz="2800" dirty="0">
                <a:solidFill>
                  <a:srgbClr val="290088"/>
                </a:solidFill>
                <a:latin typeface="+mj-lt"/>
              </a:rPr>
              <a:t>in direct returns</a:t>
            </a:r>
          </a:p>
          <a:p>
            <a:endParaRPr lang="en-US" sz="1350" dirty="0">
              <a:latin typeface="+mj-lt"/>
            </a:endParaRPr>
          </a:p>
        </p:txBody>
      </p:sp>
      <p:sp>
        <p:nvSpPr>
          <p:cNvPr id="10" name="TextBox 9">
            <a:extLst>
              <a:ext uri="{FF2B5EF4-FFF2-40B4-BE49-F238E27FC236}">
                <a16:creationId xmlns:a16="http://schemas.microsoft.com/office/drawing/2014/main" id="{71A96957-BB03-4661-9399-F7C63D0A52EF}"/>
              </a:ext>
            </a:extLst>
          </p:cNvPr>
          <p:cNvSpPr txBox="1"/>
          <p:nvPr/>
        </p:nvSpPr>
        <p:spPr>
          <a:xfrm>
            <a:off x="698217" y="5259350"/>
            <a:ext cx="1797802" cy="923330"/>
          </a:xfrm>
          <a:prstGeom prst="rect">
            <a:avLst/>
          </a:prstGeom>
          <a:noFill/>
        </p:spPr>
        <p:txBody>
          <a:bodyPr wrap="square" rtlCol="0">
            <a:spAutoFit/>
          </a:bodyPr>
          <a:lstStyle/>
          <a:p>
            <a:pPr algn="ctr"/>
            <a:r>
              <a:rPr lang="en-US" sz="5400" b="1" dirty="0">
                <a:solidFill>
                  <a:srgbClr val="01411C"/>
                </a:solidFill>
                <a:latin typeface="Aharoni" panose="02010803020104030203" pitchFamily="2" charset="-79"/>
                <a:cs typeface="Aharoni" panose="02010803020104030203" pitchFamily="2" charset="-79"/>
              </a:rPr>
              <a:t>1:3.4</a:t>
            </a:r>
          </a:p>
        </p:txBody>
      </p:sp>
      <p:pic>
        <p:nvPicPr>
          <p:cNvPr id="12" name="Graphic 11" descr="Upward trend">
            <a:extLst>
              <a:ext uri="{FF2B5EF4-FFF2-40B4-BE49-F238E27FC236}">
                <a16:creationId xmlns:a16="http://schemas.microsoft.com/office/drawing/2014/main" id="{94F6196F-D88B-4575-B2B5-8AFEDF23593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84603" y="4677577"/>
            <a:ext cx="685800" cy="685800"/>
          </a:xfrm>
          <a:prstGeom prst="rect">
            <a:avLst/>
          </a:prstGeom>
        </p:spPr>
      </p:pic>
      <p:sp>
        <p:nvSpPr>
          <p:cNvPr id="17" name="Content Placeholder 2">
            <a:extLst>
              <a:ext uri="{FF2B5EF4-FFF2-40B4-BE49-F238E27FC236}">
                <a16:creationId xmlns:a16="http://schemas.microsoft.com/office/drawing/2014/main" id="{77E7A836-DFF6-4B55-9B7C-EB564AC8BCAF}"/>
              </a:ext>
            </a:extLst>
          </p:cNvPr>
          <p:cNvSpPr txBox="1">
            <a:spLocks/>
          </p:cNvSpPr>
          <p:nvPr/>
        </p:nvSpPr>
        <p:spPr>
          <a:xfrm>
            <a:off x="3657703" y="3051730"/>
            <a:ext cx="6039450" cy="18261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An increase of </a:t>
            </a:r>
            <a:r>
              <a:rPr lang="en-US" sz="4000" dirty="0">
                <a:solidFill>
                  <a:srgbClr val="C00000"/>
                </a:solidFill>
                <a:latin typeface="+mn-lt"/>
              </a:rPr>
              <a:t>28.5</a:t>
            </a:r>
            <a:r>
              <a:rPr lang="en-US" dirty="0">
                <a:solidFill>
                  <a:srgbClr val="C00000"/>
                </a:solidFill>
              </a:rPr>
              <a:t> % </a:t>
            </a:r>
            <a:r>
              <a:rPr lang="en-US" dirty="0"/>
              <a:t>points in </a:t>
            </a:r>
            <a:br>
              <a:rPr lang="en-US" dirty="0"/>
            </a:br>
            <a:r>
              <a:rPr lang="en-US" dirty="0"/>
              <a:t>the probability of being promoted</a:t>
            </a:r>
          </a:p>
        </p:txBody>
      </p:sp>
      <p:pic>
        <p:nvPicPr>
          <p:cNvPr id="16" name="Picture 15" descr="A picture containing ax&#10;&#10;Description generated with very high confidence">
            <a:extLst>
              <a:ext uri="{FF2B5EF4-FFF2-40B4-BE49-F238E27FC236}">
                <a16:creationId xmlns:a16="http://schemas.microsoft.com/office/drawing/2014/main" id="{B2638CF1-C425-4967-9F6A-B9603448E86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1424135" cy="949186"/>
          </a:xfrm>
          <a:prstGeom prst="rect">
            <a:avLst/>
          </a:prstGeom>
        </p:spPr>
      </p:pic>
      <p:sp>
        <p:nvSpPr>
          <p:cNvPr id="22" name="Rectangle 21">
            <a:extLst>
              <a:ext uri="{FF2B5EF4-FFF2-40B4-BE49-F238E27FC236}">
                <a16:creationId xmlns:a16="http://schemas.microsoft.com/office/drawing/2014/main" id="{C6899AF8-363D-41F3-A016-63454CDD3490}"/>
              </a:ext>
            </a:extLst>
          </p:cNvPr>
          <p:cNvSpPr/>
          <p:nvPr/>
        </p:nvSpPr>
        <p:spPr>
          <a:xfrm>
            <a:off x="1524000" y="0"/>
            <a:ext cx="7620000" cy="949186"/>
          </a:xfrm>
          <a:prstGeom prst="rect">
            <a:avLst/>
          </a:prstGeom>
          <a:solidFill>
            <a:srgbClr val="0141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30548D-95EA-4030-A0DC-9BC696C1CA37}"/>
              </a:ext>
            </a:extLst>
          </p:cNvPr>
          <p:cNvSpPr/>
          <p:nvPr/>
        </p:nvSpPr>
        <p:spPr>
          <a:xfrm>
            <a:off x="1597118" y="38470"/>
            <a:ext cx="7394482" cy="892552"/>
          </a:xfrm>
          <a:prstGeom prst="rect">
            <a:avLst/>
          </a:prstGeom>
        </p:spPr>
        <p:txBody>
          <a:bodyPr wrap="square">
            <a:spAutoFit/>
          </a:bodyPr>
          <a:lstStyle/>
          <a:p>
            <a:r>
              <a:rPr lang="en-US" sz="2600" dirty="0">
                <a:solidFill>
                  <a:schemeClr val="bg1"/>
                </a:solidFill>
              </a:rPr>
              <a:t>Benefits of CEMBA/MPA</a:t>
            </a:r>
            <a:br>
              <a:rPr lang="en-US" sz="2600" dirty="0">
                <a:solidFill>
                  <a:schemeClr val="bg1"/>
                </a:solidFill>
              </a:rPr>
            </a:br>
            <a:r>
              <a:rPr lang="en-US" sz="2600" dirty="0" err="1">
                <a:solidFill>
                  <a:schemeClr val="bg1"/>
                </a:solidFill>
              </a:rPr>
              <a:t>Allama</a:t>
            </a:r>
            <a:r>
              <a:rPr lang="en-US" sz="2600" dirty="0">
                <a:solidFill>
                  <a:schemeClr val="bg1"/>
                </a:solidFill>
              </a:rPr>
              <a:t> Iqbal Open University (AIOU), Pakistan</a:t>
            </a:r>
          </a:p>
        </p:txBody>
      </p:sp>
      <p:pic>
        <p:nvPicPr>
          <p:cNvPr id="9" name="Picture 8">
            <a:extLst>
              <a:ext uri="{FF2B5EF4-FFF2-40B4-BE49-F238E27FC236}">
                <a16:creationId xmlns:a16="http://schemas.microsoft.com/office/drawing/2014/main" id="{A27CA4D1-0B58-4F6A-AD51-50BC424C167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2995" r="2635" b="3481"/>
          <a:stretch/>
        </p:blipFill>
        <p:spPr>
          <a:xfrm>
            <a:off x="8130705" y="55326"/>
            <a:ext cx="872978" cy="838533"/>
          </a:xfrm>
          <a:prstGeom prst="rect">
            <a:avLst/>
          </a:prstGeom>
        </p:spPr>
      </p:pic>
    </p:spTree>
    <p:extLst>
      <p:ext uri="{BB962C8B-B14F-4D97-AF65-F5344CB8AC3E}">
        <p14:creationId xmlns:p14="http://schemas.microsoft.com/office/powerpoint/2010/main" val="3069365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in a room&#10;&#10;Description generated with very high confidence">
            <a:extLst>
              <a:ext uri="{FF2B5EF4-FFF2-40B4-BE49-F238E27FC236}">
                <a16:creationId xmlns:a16="http://schemas.microsoft.com/office/drawing/2014/main" id="{D8DD7A5C-B536-418D-815F-2A6E177252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1"/>
            <a:ext cx="9144000" cy="6858000"/>
          </a:xfrm>
          <a:prstGeom prst="rect">
            <a:avLst/>
          </a:prstGeom>
        </p:spPr>
      </p:pic>
      <p:sp>
        <p:nvSpPr>
          <p:cNvPr id="9" name="Content Placeholder 1">
            <a:extLst>
              <a:ext uri="{FF2B5EF4-FFF2-40B4-BE49-F238E27FC236}">
                <a16:creationId xmlns:a16="http://schemas.microsoft.com/office/drawing/2014/main" id="{27A8F1F0-64F4-480C-8D87-253781DF516B}"/>
              </a:ext>
            </a:extLst>
          </p:cNvPr>
          <p:cNvSpPr txBox="1">
            <a:spLocks/>
          </p:cNvSpPr>
          <p:nvPr/>
        </p:nvSpPr>
        <p:spPr bwMode="auto">
          <a:xfrm>
            <a:off x="2" y="5669280"/>
            <a:ext cx="9143998" cy="1188720"/>
          </a:xfrm>
          <a:prstGeom prst="rect">
            <a:avLst/>
          </a:prstGeom>
          <a:solidFill>
            <a:srgbClr val="302A7E"/>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pic>
        <p:nvPicPr>
          <p:cNvPr id="10" name="Picture 9">
            <a:extLst>
              <a:ext uri="{FF2B5EF4-FFF2-40B4-BE49-F238E27FC236}">
                <a16:creationId xmlns:a16="http://schemas.microsoft.com/office/drawing/2014/main" id="{ACB9F143-3E73-486A-93E0-992F335890B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549381" y="6151563"/>
            <a:ext cx="362862" cy="450975"/>
          </a:xfrm>
          <a:prstGeom prst="rect">
            <a:avLst/>
          </a:prstGeom>
        </p:spPr>
      </p:pic>
      <p:sp>
        <p:nvSpPr>
          <p:cNvPr id="12" name="Rectangle 11"/>
          <p:cNvSpPr/>
          <p:nvPr/>
        </p:nvSpPr>
        <p:spPr>
          <a:xfrm>
            <a:off x="465021" y="6000262"/>
            <a:ext cx="8213958" cy="461665"/>
          </a:xfrm>
          <a:prstGeom prst="rect">
            <a:avLst/>
          </a:prstGeom>
        </p:spPr>
        <p:txBody>
          <a:bodyPr wrap="square">
            <a:spAutoFit/>
          </a:bodyPr>
          <a:lstStyle/>
          <a:p>
            <a:r>
              <a:rPr lang="en-US" sz="2400" dirty="0">
                <a:solidFill>
                  <a:schemeClr val="bg1"/>
                </a:solidFill>
                <a:latin typeface="Abadi Extra Light" panose="020B0204020104020204" pitchFamily="34" charset="0"/>
              </a:rPr>
              <a:t>Commonwealth Executive MBA/MPA - 11 Countries</a:t>
            </a:r>
          </a:p>
        </p:txBody>
      </p:sp>
      <p:sp>
        <p:nvSpPr>
          <p:cNvPr id="7" name="Content Placeholder 1">
            <a:extLst>
              <a:ext uri="{FF2B5EF4-FFF2-40B4-BE49-F238E27FC236}">
                <a16:creationId xmlns:a16="http://schemas.microsoft.com/office/drawing/2014/main" id="{BAFA6063-7771-4630-B642-16F87340D4B4}"/>
              </a:ext>
            </a:extLst>
          </p:cNvPr>
          <p:cNvSpPr txBox="1">
            <a:spLocks/>
          </p:cNvSpPr>
          <p:nvPr/>
        </p:nvSpPr>
        <p:spPr bwMode="auto">
          <a:xfrm>
            <a:off x="4635059" y="1047749"/>
            <a:ext cx="4508939" cy="4717712"/>
          </a:xfrm>
          <a:prstGeom prst="snipRoundRect">
            <a:avLst/>
          </a:prstGeom>
          <a:solidFill>
            <a:srgbClr val="302A7E">
              <a:alpha val="72000"/>
            </a:srgbClr>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8" name="Rectangle 7">
            <a:extLst>
              <a:ext uri="{FF2B5EF4-FFF2-40B4-BE49-F238E27FC236}">
                <a16:creationId xmlns:a16="http://schemas.microsoft.com/office/drawing/2014/main" id="{7E252FA4-76A0-4128-A637-E60A057C6A50}"/>
              </a:ext>
            </a:extLst>
          </p:cNvPr>
          <p:cNvSpPr/>
          <p:nvPr/>
        </p:nvSpPr>
        <p:spPr>
          <a:xfrm>
            <a:off x="5183384" y="1329113"/>
            <a:ext cx="3655236" cy="4154984"/>
          </a:xfrm>
          <a:prstGeom prst="rect">
            <a:avLst/>
          </a:prstGeom>
        </p:spPr>
        <p:txBody>
          <a:bodyPr wrap="square">
            <a:spAutoFit/>
          </a:bodyPr>
          <a:lstStyle/>
          <a:p>
            <a:r>
              <a:rPr lang="en-US" sz="2400" dirty="0">
                <a:solidFill>
                  <a:schemeClr val="bg1"/>
                </a:solidFill>
              </a:rPr>
              <a:t>“As a Deputy Rector, I deal mostly with people whether it be students, parents, staff….Leadership and management skills, which I acquired during my CEMBA/CEMPA course, are proving very helpful.”</a:t>
            </a:r>
          </a:p>
          <a:p>
            <a:endParaRPr lang="en-US" sz="2400" dirty="0">
              <a:solidFill>
                <a:schemeClr val="bg1"/>
              </a:solidFill>
            </a:endParaRPr>
          </a:p>
          <a:p>
            <a:r>
              <a:rPr lang="en-US" sz="2400" dirty="0">
                <a:solidFill>
                  <a:schemeClr val="bg1"/>
                </a:solidFill>
              </a:rPr>
              <a:t>--Annelise, former mathematics educator</a:t>
            </a:r>
          </a:p>
        </p:txBody>
      </p:sp>
      <p:pic>
        <p:nvPicPr>
          <p:cNvPr id="5" name="Picture 4" descr="A screenshot of a cell phone&#10;&#10;Description generated with high confidence">
            <a:extLst>
              <a:ext uri="{FF2B5EF4-FFF2-40B4-BE49-F238E27FC236}">
                <a16:creationId xmlns:a16="http://schemas.microsoft.com/office/drawing/2014/main" id="{ED3D71E3-DD73-4663-A553-C7B933F500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572017" cy="1047749"/>
          </a:xfrm>
          <a:prstGeom prst="rect">
            <a:avLst/>
          </a:prstGeom>
        </p:spPr>
      </p:pic>
    </p:spTree>
    <p:extLst>
      <p:ext uri="{BB962C8B-B14F-4D97-AF65-F5344CB8AC3E}">
        <p14:creationId xmlns:p14="http://schemas.microsoft.com/office/powerpoint/2010/main" val="239859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45283B"/>
                </a:solidFill>
              </a:rPr>
              <a:t>3</a:t>
            </a:r>
            <a:endParaRPr lang="en-US" sz="3600" b="1" dirty="0">
              <a:solidFill>
                <a:srgbClr val="45283B"/>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
        <p:nvSpPr>
          <p:cNvPr id="4" name="Rectangle 3">
            <a:extLst>
              <a:ext uri="{FF2B5EF4-FFF2-40B4-BE49-F238E27FC236}">
                <a16:creationId xmlns:a16="http://schemas.microsoft.com/office/drawing/2014/main" id="{F1AAFF68-BCEE-497F-8129-27FDA8AE7926}"/>
              </a:ext>
            </a:extLst>
          </p:cNvPr>
          <p:cNvSpPr/>
          <p:nvPr/>
        </p:nvSpPr>
        <p:spPr>
          <a:xfrm>
            <a:off x="3125961" y="194340"/>
            <a:ext cx="5457825" cy="5632311"/>
          </a:xfrm>
          <a:prstGeom prst="rect">
            <a:avLst/>
          </a:prstGeom>
        </p:spPr>
        <p:txBody>
          <a:bodyPr wrap="square">
            <a:spAutoFit/>
          </a:bodyPr>
          <a:lstStyle/>
          <a:p>
            <a:pPr lvl="0"/>
            <a:r>
              <a:rPr lang="en-US" sz="6000" i="1" dirty="0">
                <a:solidFill>
                  <a:prstClr val="white"/>
                </a:solidFill>
              </a:rPr>
              <a:t>Open Educational Resources (OER) are the answer to closed and costly textbooks</a:t>
            </a:r>
          </a:p>
        </p:txBody>
      </p:sp>
    </p:spTree>
    <p:extLst>
      <p:ext uri="{BB962C8B-B14F-4D97-AF65-F5344CB8AC3E}">
        <p14:creationId xmlns:p14="http://schemas.microsoft.com/office/powerpoint/2010/main" val="4258750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8650" y="365127"/>
            <a:ext cx="8515350" cy="584060"/>
          </a:xfrm>
        </p:spPr>
        <p:txBody>
          <a:bodyPr>
            <a:normAutofit fontScale="90000"/>
          </a:bodyPr>
          <a:lstStyle/>
          <a:p>
            <a:r>
              <a:rPr lang="en-CA" dirty="0"/>
              <a:t>One Textbook per Child?</a:t>
            </a:r>
          </a:p>
        </p:txBody>
      </p:sp>
      <p:sp>
        <p:nvSpPr>
          <p:cNvPr id="2" name="Content Placeholder 1"/>
          <p:cNvSpPr>
            <a:spLocks noGrp="1"/>
          </p:cNvSpPr>
          <p:nvPr>
            <p:ph idx="1"/>
          </p:nvPr>
        </p:nvSpPr>
        <p:spPr>
          <a:xfrm>
            <a:off x="349250" y="1706551"/>
            <a:ext cx="2876550" cy="4922849"/>
          </a:xfrm>
        </p:spPr>
        <p:txBody>
          <a:bodyPr>
            <a:normAutofit/>
          </a:bodyPr>
          <a:lstStyle/>
          <a:p>
            <a:pPr lvl="0"/>
            <a:r>
              <a:rPr lang="en-US" sz="3600" dirty="0"/>
              <a:t>1 reading textbook for 12 students</a:t>
            </a:r>
          </a:p>
          <a:p>
            <a:pPr lvl="0"/>
            <a:endParaRPr lang="en-US" sz="3600" dirty="0"/>
          </a:p>
          <a:p>
            <a:pPr lvl="0"/>
            <a:r>
              <a:rPr lang="en-US" sz="3600" dirty="0"/>
              <a:t>1 math textbook for 14 students</a:t>
            </a:r>
          </a:p>
        </p:txBody>
      </p:sp>
      <p:pic>
        <p:nvPicPr>
          <p:cNvPr id="7" name="Picture 6">
            <a:extLst>
              <a:ext uri="{FF2B5EF4-FFF2-40B4-BE49-F238E27FC236}">
                <a16:creationId xmlns:a16="http://schemas.microsoft.com/office/drawing/2014/main" id="{94BA980C-1A71-462F-ADC6-F10C85F73C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424135" cy="949186"/>
          </a:xfrm>
          <a:prstGeom prst="rect">
            <a:avLst/>
          </a:prstGeom>
        </p:spPr>
      </p:pic>
      <p:grpSp>
        <p:nvGrpSpPr>
          <p:cNvPr id="29" name="Group 28">
            <a:extLst>
              <a:ext uri="{FF2B5EF4-FFF2-40B4-BE49-F238E27FC236}">
                <a16:creationId xmlns:a16="http://schemas.microsoft.com/office/drawing/2014/main" id="{3A22DF4C-8DFC-4A0B-AA81-DD3C768482AE}"/>
              </a:ext>
            </a:extLst>
          </p:cNvPr>
          <p:cNvGrpSpPr/>
          <p:nvPr/>
        </p:nvGrpSpPr>
        <p:grpSpPr>
          <a:xfrm>
            <a:off x="4521200" y="1764607"/>
            <a:ext cx="3835400" cy="1437412"/>
            <a:chOff x="4813300" y="1706551"/>
            <a:chExt cx="3835400" cy="1437412"/>
          </a:xfrm>
        </p:grpSpPr>
        <p:pic>
          <p:nvPicPr>
            <p:cNvPr id="17" name="Graphic 16" descr="Children">
              <a:extLst>
                <a:ext uri="{FF2B5EF4-FFF2-40B4-BE49-F238E27FC236}">
                  <a16:creationId xmlns:a16="http://schemas.microsoft.com/office/drawing/2014/main" id="{0FF3E852-C1F6-4140-8FDB-C9E9751516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13300" y="1706551"/>
              <a:ext cx="1435100" cy="1435100"/>
            </a:xfrm>
            <a:prstGeom prst="rect">
              <a:avLst/>
            </a:prstGeom>
          </p:spPr>
        </p:pic>
        <p:pic>
          <p:nvPicPr>
            <p:cNvPr id="26" name="Graphic 25" descr="Children">
              <a:extLst>
                <a:ext uri="{FF2B5EF4-FFF2-40B4-BE49-F238E27FC236}">
                  <a16:creationId xmlns:a16="http://schemas.microsoft.com/office/drawing/2014/main" id="{B0B55F84-50FE-4312-AF97-A592F571CF0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19800" y="1708863"/>
              <a:ext cx="1435100" cy="1435100"/>
            </a:xfrm>
            <a:prstGeom prst="rect">
              <a:avLst/>
            </a:prstGeom>
          </p:spPr>
        </p:pic>
        <p:pic>
          <p:nvPicPr>
            <p:cNvPr id="27" name="Graphic 26" descr="Children">
              <a:extLst>
                <a:ext uri="{FF2B5EF4-FFF2-40B4-BE49-F238E27FC236}">
                  <a16:creationId xmlns:a16="http://schemas.microsoft.com/office/drawing/2014/main" id="{B155B2DE-E171-42DC-8FB8-AC4602EB22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13600" y="1707707"/>
              <a:ext cx="1435100" cy="1435100"/>
            </a:xfrm>
            <a:prstGeom prst="rect">
              <a:avLst/>
            </a:prstGeom>
          </p:spPr>
        </p:pic>
      </p:grpSp>
      <p:pic>
        <p:nvPicPr>
          <p:cNvPr id="4100" name="Picture 4" descr="Image result for book icon">
            <a:extLst>
              <a:ext uri="{FF2B5EF4-FFF2-40B4-BE49-F238E27FC236}">
                <a16:creationId xmlns:a16="http://schemas.microsoft.com/office/drawing/2014/main" id="{BBB590CC-33BD-450D-AF9D-2278B9BA419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2600" y="1764607"/>
            <a:ext cx="1460500" cy="146050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Image result for book icon">
            <a:extLst>
              <a:ext uri="{FF2B5EF4-FFF2-40B4-BE49-F238E27FC236}">
                <a16:creationId xmlns:a16="http://schemas.microsoft.com/office/drawing/2014/main" id="{D7F2611A-D7E9-409B-8BAD-83B7AF329F4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2600" y="3964772"/>
            <a:ext cx="1460500" cy="146050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97A23A16-36F5-4022-B639-75E13185E7ED}"/>
              </a:ext>
            </a:extLst>
          </p:cNvPr>
          <p:cNvGrpSpPr/>
          <p:nvPr/>
        </p:nvGrpSpPr>
        <p:grpSpPr>
          <a:xfrm>
            <a:off x="4521200" y="3964772"/>
            <a:ext cx="4292600" cy="1437412"/>
            <a:chOff x="4521200" y="4167975"/>
            <a:chExt cx="4292600" cy="1437412"/>
          </a:xfrm>
        </p:grpSpPr>
        <p:pic>
          <p:nvPicPr>
            <p:cNvPr id="35" name="Graphic 34" descr="Children">
              <a:extLst>
                <a:ext uri="{FF2B5EF4-FFF2-40B4-BE49-F238E27FC236}">
                  <a16:creationId xmlns:a16="http://schemas.microsoft.com/office/drawing/2014/main" id="{859465E6-C9E4-409A-BA9F-150DF0EBDC2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21200" y="4167975"/>
              <a:ext cx="1435100" cy="1435100"/>
            </a:xfrm>
            <a:prstGeom prst="rect">
              <a:avLst/>
            </a:prstGeom>
          </p:spPr>
        </p:pic>
        <p:pic>
          <p:nvPicPr>
            <p:cNvPr id="36" name="Graphic 35" descr="Children">
              <a:extLst>
                <a:ext uri="{FF2B5EF4-FFF2-40B4-BE49-F238E27FC236}">
                  <a16:creationId xmlns:a16="http://schemas.microsoft.com/office/drawing/2014/main" id="{189B269B-A25E-447E-A834-A6AE483C56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27700" y="4170287"/>
              <a:ext cx="1435100" cy="1435100"/>
            </a:xfrm>
            <a:prstGeom prst="rect">
              <a:avLst/>
            </a:prstGeom>
          </p:spPr>
        </p:pic>
        <p:pic>
          <p:nvPicPr>
            <p:cNvPr id="37" name="Graphic 36" descr="Children">
              <a:extLst>
                <a:ext uri="{FF2B5EF4-FFF2-40B4-BE49-F238E27FC236}">
                  <a16:creationId xmlns:a16="http://schemas.microsoft.com/office/drawing/2014/main" id="{2BEF791A-B60B-44B2-A18D-43F7A75AE0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21500" y="4169131"/>
              <a:ext cx="1435100" cy="1435100"/>
            </a:xfrm>
            <a:prstGeom prst="rect">
              <a:avLst/>
            </a:prstGeom>
          </p:spPr>
        </p:pic>
        <p:pic>
          <p:nvPicPr>
            <p:cNvPr id="39" name="Graphic 38" descr="Children">
              <a:extLst>
                <a:ext uri="{FF2B5EF4-FFF2-40B4-BE49-F238E27FC236}">
                  <a16:creationId xmlns:a16="http://schemas.microsoft.com/office/drawing/2014/main" id="{424BA437-56D4-445C-A2AA-CC58190490DD}"/>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 r="52212"/>
            <a:stretch/>
          </p:blipFill>
          <p:spPr>
            <a:xfrm>
              <a:off x="8128000" y="4167975"/>
              <a:ext cx="685800" cy="1435100"/>
            </a:xfrm>
            <a:prstGeom prst="rect">
              <a:avLst/>
            </a:prstGeom>
          </p:spPr>
        </p:pic>
      </p:grpSp>
      <p:pic>
        <p:nvPicPr>
          <p:cNvPr id="4102" name="Picture 6" descr="Image result for mathematics book icon">
            <a:extLst>
              <a:ext uri="{FF2B5EF4-FFF2-40B4-BE49-F238E27FC236}">
                <a16:creationId xmlns:a16="http://schemas.microsoft.com/office/drawing/2014/main" id="{7AC9A2AA-15B2-4901-BAAE-1D691DB061A9}"/>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3804" b="2768"/>
          <a:stretch/>
        </p:blipFill>
        <p:spPr bwMode="auto">
          <a:xfrm>
            <a:off x="3451225" y="4399475"/>
            <a:ext cx="587375" cy="5487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55815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B3EBA-F557-4B48-BA7F-76EE206DC1F7}"/>
              </a:ext>
            </a:extLst>
          </p:cNvPr>
          <p:cNvSpPr>
            <a:spLocks noGrp="1"/>
          </p:cNvSpPr>
          <p:nvPr>
            <p:ph type="title"/>
          </p:nvPr>
        </p:nvSpPr>
        <p:spPr/>
        <p:txBody>
          <a:bodyPr/>
          <a:lstStyle/>
          <a:p>
            <a:r>
              <a:rPr lang="en-CA" dirty="0"/>
              <a:t>Antigua and Barbuda</a:t>
            </a:r>
          </a:p>
        </p:txBody>
      </p:sp>
      <p:sp>
        <p:nvSpPr>
          <p:cNvPr id="5" name="Content Placeholder 4">
            <a:extLst>
              <a:ext uri="{FF2B5EF4-FFF2-40B4-BE49-F238E27FC236}">
                <a16:creationId xmlns:a16="http://schemas.microsoft.com/office/drawing/2014/main" id="{0260B693-E5B0-40DB-9CB9-122CFD79EBBA}"/>
              </a:ext>
            </a:extLst>
          </p:cNvPr>
          <p:cNvSpPr>
            <a:spLocks noGrp="1"/>
          </p:cNvSpPr>
          <p:nvPr>
            <p:ph idx="1"/>
          </p:nvPr>
        </p:nvSpPr>
        <p:spPr>
          <a:xfrm>
            <a:off x="628650" y="1825625"/>
            <a:ext cx="3677984" cy="4351338"/>
          </a:xfrm>
        </p:spPr>
        <p:txBody>
          <a:bodyPr>
            <a:normAutofit lnSpcReduction="10000"/>
          </a:bodyPr>
          <a:lstStyle/>
          <a:p>
            <a:r>
              <a:rPr lang="en-US" sz="3200" dirty="0"/>
              <a:t>Students saved between 75 to 88 ECD per course per semester by using open textbooks</a:t>
            </a:r>
          </a:p>
          <a:p>
            <a:r>
              <a:rPr lang="en-US" sz="3200" dirty="0"/>
              <a:t>Supplementing textbooks with OER improved student performance by 5.5%</a:t>
            </a:r>
          </a:p>
        </p:txBody>
      </p:sp>
      <p:pic>
        <p:nvPicPr>
          <p:cNvPr id="11" name="Picture 10">
            <a:extLst>
              <a:ext uri="{FF2B5EF4-FFF2-40B4-BE49-F238E27FC236}">
                <a16:creationId xmlns:a16="http://schemas.microsoft.com/office/drawing/2014/main" id="{D00597B6-D167-49A8-82E7-96E52CEA55A1}"/>
              </a:ext>
            </a:extLst>
          </p:cNvPr>
          <p:cNvPicPr>
            <a:picLocks noChangeAspect="1"/>
          </p:cNvPicPr>
          <p:nvPr/>
        </p:nvPicPr>
        <p:blipFill>
          <a:blip r:embed="rId2"/>
          <a:stretch>
            <a:fillRect/>
          </a:stretch>
        </p:blipFill>
        <p:spPr>
          <a:xfrm>
            <a:off x="5658249" y="1690689"/>
            <a:ext cx="3186872" cy="4169128"/>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DE3CBBB5-81C8-4CA8-BB37-848F6D02CE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2281" y="2735632"/>
            <a:ext cx="1473391" cy="982261"/>
          </a:xfrm>
          <a:prstGeom prst="rect">
            <a:avLst/>
          </a:prstGeom>
        </p:spPr>
      </p:pic>
    </p:spTree>
    <p:extLst>
      <p:ext uri="{BB962C8B-B14F-4D97-AF65-F5344CB8AC3E}">
        <p14:creationId xmlns:p14="http://schemas.microsoft.com/office/powerpoint/2010/main" val="1460529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lstStyle/>
          <a:p>
            <a:r>
              <a:rPr lang="en-US" dirty="0"/>
              <a:t>Impact of OER Policy</a:t>
            </a:r>
          </a:p>
        </p:txBody>
      </p:sp>
      <p:sp>
        <p:nvSpPr>
          <p:cNvPr id="3" name="Content Placeholder 2"/>
          <p:cNvSpPr>
            <a:spLocks noGrp="1"/>
          </p:cNvSpPr>
          <p:nvPr>
            <p:ph idx="1"/>
          </p:nvPr>
        </p:nvSpPr>
        <p:spPr>
          <a:xfrm>
            <a:off x="628650" y="2293257"/>
            <a:ext cx="4190093" cy="3883706"/>
          </a:xfrm>
        </p:spPr>
        <p:txBody>
          <a:bodyPr>
            <a:normAutofit/>
          </a:bodyPr>
          <a:lstStyle/>
          <a:p>
            <a:r>
              <a:rPr lang="en-US" sz="3600" dirty="0"/>
              <a:t>170+ universities participate in the OER curation, development and sharing</a:t>
            </a:r>
          </a:p>
        </p:txBody>
      </p:sp>
      <p:pic>
        <p:nvPicPr>
          <p:cNvPr id="5" name="Picture 4" descr="A close up of a sign&#10;&#10;Description generated with high confidence">
            <a:extLst>
              <a:ext uri="{FF2B5EF4-FFF2-40B4-BE49-F238E27FC236}">
                <a16:creationId xmlns:a16="http://schemas.microsoft.com/office/drawing/2014/main" id="{67468945-4DC8-4A53-AD9C-0033901A30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7395" y="1645920"/>
            <a:ext cx="3076861" cy="457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663D21EE-8FD7-43AD-B24E-36D3B66E94D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154898" y="890487"/>
            <a:ext cx="1751558" cy="1735340"/>
          </a:xfrm>
          <a:prstGeom prst="rect">
            <a:avLst/>
          </a:prstGeom>
        </p:spPr>
      </p:pic>
      <p:pic>
        <p:nvPicPr>
          <p:cNvPr id="8" name="Picture 2" descr="Flag of Nigeria.svg">
            <a:extLst>
              <a:ext uri="{FF2B5EF4-FFF2-40B4-BE49-F238E27FC236}">
                <a16:creationId xmlns:a16="http://schemas.microsoft.com/office/drawing/2014/main" id="{40A35B03-8612-4751-BE5A-31539A72E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962150" cy="977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5925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4679BD"/>
                </a:solidFill>
              </a:rPr>
              <a:t>4</a:t>
            </a:r>
            <a:endParaRPr lang="en-US" sz="3600" b="1" dirty="0">
              <a:solidFill>
                <a:srgbClr val="4679BD"/>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
        <p:nvSpPr>
          <p:cNvPr id="4" name="Rectangle 3">
            <a:extLst>
              <a:ext uri="{FF2B5EF4-FFF2-40B4-BE49-F238E27FC236}">
                <a16:creationId xmlns:a16="http://schemas.microsoft.com/office/drawing/2014/main" id="{66B4088B-1CA9-40D8-BCF2-277F36C983CD}"/>
              </a:ext>
            </a:extLst>
          </p:cNvPr>
          <p:cNvSpPr/>
          <p:nvPr/>
        </p:nvSpPr>
        <p:spPr>
          <a:xfrm>
            <a:off x="3555375" y="1074509"/>
            <a:ext cx="4572000" cy="4708981"/>
          </a:xfrm>
          <a:prstGeom prst="rect">
            <a:avLst/>
          </a:prstGeom>
        </p:spPr>
        <p:txBody>
          <a:bodyPr>
            <a:spAutoFit/>
          </a:bodyPr>
          <a:lstStyle/>
          <a:p>
            <a:pPr lvl="0"/>
            <a:r>
              <a:rPr lang="en-US" sz="6000" i="1" dirty="0">
                <a:solidFill>
                  <a:prstClr val="white"/>
                </a:solidFill>
              </a:rPr>
              <a:t>The digital divide can be transformed into a digital dividend</a:t>
            </a:r>
          </a:p>
        </p:txBody>
      </p:sp>
    </p:spTree>
    <p:extLst>
      <p:ext uri="{BB962C8B-B14F-4D97-AF65-F5344CB8AC3E}">
        <p14:creationId xmlns:p14="http://schemas.microsoft.com/office/powerpoint/2010/main" val="2682309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p:cNvSpPr>
            <a:spLocks noGrp="1"/>
          </p:cNvSpPr>
          <p:nvPr>
            <p:ph idx="4294967295"/>
          </p:nvPr>
        </p:nvSpPr>
        <p:spPr>
          <a:xfrm>
            <a:off x="0" y="1752600"/>
            <a:ext cx="8382000" cy="4572000"/>
          </a:xfrm>
        </p:spPr>
        <p:txBody>
          <a:bodyPr>
            <a:normAutofit/>
          </a:bodyPr>
          <a:lstStyle/>
          <a:p>
            <a:pPr marL="0" indent="0">
              <a:buNone/>
            </a:pPr>
            <a:endParaRPr lang="en-US" sz="2000" dirty="0"/>
          </a:p>
          <a:p>
            <a:pPr marL="0" indent="0">
              <a:buNone/>
            </a:pPr>
            <a:endParaRPr lang="en-US" sz="2000" dirty="0"/>
          </a:p>
        </p:txBody>
      </p:sp>
      <p:pic>
        <p:nvPicPr>
          <p:cNvPr id="10" name="Picture 9" descr="A picture containing object&#10;&#10;Description generated with high confidence">
            <a:extLst>
              <a:ext uri="{FF2B5EF4-FFF2-40B4-BE49-F238E27FC236}">
                <a16:creationId xmlns:a16="http://schemas.microsoft.com/office/drawing/2014/main" id="{D2300671-26C0-4D93-A32D-DE26EB32EF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8691" y="406825"/>
            <a:ext cx="3906618" cy="1345775"/>
          </a:xfrm>
          <a:prstGeom prst="rect">
            <a:avLst/>
          </a:prstGeom>
        </p:spPr>
      </p:pic>
      <p:pic>
        <p:nvPicPr>
          <p:cNvPr id="11" name="Picture 10" descr="A close up of a device&#10;&#10;Description generated with very high confidence">
            <a:extLst>
              <a:ext uri="{FF2B5EF4-FFF2-40B4-BE49-F238E27FC236}">
                <a16:creationId xmlns:a16="http://schemas.microsoft.com/office/drawing/2014/main" id="{82085C40-B47F-4FE0-A808-C27C38182D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 y="2247298"/>
            <a:ext cx="5466013" cy="4610702"/>
          </a:xfrm>
          <a:prstGeom prst="rect">
            <a:avLst/>
          </a:prstGeom>
        </p:spPr>
      </p:pic>
      <p:pic>
        <p:nvPicPr>
          <p:cNvPr id="12" name="Picture 11">
            <a:extLst>
              <a:ext uri="{FF2B5EF4-FFF2-40B4-BE49-F238E27FC236}">
                <a16:creationId xmlns:a16="http://schemas.microsoft.com/office/drawing/2014/main" id="{B300B97C-51F0-4C73-992E-FFE2C20A2F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951" t="8599" r="35262"/>
          <a:stretch/>
        </p:blipFill>
        <p:spPr>
          <a:xfrm>
            <a:off x="5324475" y="2247298"/>
            <a:ext cx="3819525" cy="4610702"/>
          </a:xfrm>
          <a:prstGeom prst="rect">
            <a:avLst/>
          </a:prstGeom>
        </p:spPr>
      </p:pic>
      <p:cxnSp>
        <p:nvCxnSpPr>
          <p:cNvPr id="3" name="Straight Connector 2">
            <a:extLst>
              <a:ext uri="{FF2B5EF4-FFF2-40B4-BE49-F238E27FC236}">
                <a16:creationId xmlns:a16="http://schemas.microsoft.com/office/drawing/2014/main" id="{A7B7A185-3964-4FAF-A901-A2BEE5F28F3F}"/>
              </a:ext>
            </a:extLst>
          </p:cNvPr>
          <p:cNvCxnSpPr/>
          <p:nvPr/>
        </p:nvCxnSpPr>
        <p:spPr>
          <a:xfrm>
            <a:off x="-2" y="2247298"/>
            <a:ext cx="9144002" cy="0"/>
          </a:xfrm>
          <a:prstGeom prst="line">
            <a:avLst/>
          </a:prstGeom>
          <a:ln w="101600">
            <a:solidFill>
              <a:srgbClr val="250188"/>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D28D30F-120A-44F6-A999-64289C329AA5}"/>
              </a:ext>
            </a:extLst>
          </p:cNvPr>
          <p:cNvCxnSpPr/>
          <p:nvPr/>
        </p:nvCxnSpPr>
        <p:spPr>
          <a:xfrm>
            <a:off x="0" y="37498"/>
            <a:ext cx="9144002" cy="0"/>
          </a:xfrm>
          <a:prstGeom prst="line">
            <a:avLst/>
          </a:prstGeom>
          <a:ln w="101600">
            <a:solidFill>
              <a:srgbClr val="2501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744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A1D331BB-6964-4735-8D47-1C122F33B5B6}"/>
              </a:ext>
            </a:extLst>
          </p:cNvPr>
          <p:cNvPicPr>
            <a:picLocks noChangeAspect="1"/>
          </p:cNvPicPr>
          <p:nvPr/>
        </p:nvPicPr>
        <p:blipFill>
          <a:blip r:embed="rId3" cstate="print">
            <a:duotone>
              <a:prstClr val="black"/>
              <a:srgbClr val="D9C3A5">
                <a:tint val="50000"/>
                <a:satMod val="180000"/>
              </a:srgbClr>
            </a:duotone>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815201" y="0"/>
            <a:ext cx="9959202" cy="6878280"/>
          </a:xfrm>
          <a:prstGeom prst="rect">
            <a:avLst/>
          </a:prstGeom>
        </p:spPr>
      </p:pic>
      <p:pic>
        <p:nvPicPr>
          <p:cNvPr id="11" name="Picture 10">
            <a:extLst>
              <a:ext uri="{FF2B5EF4-FFF2-40B4-BE49-F238E27FC236}">
                <a16:creationId xmlns:a16="http://schemas.microsoft.com/office/drawing/2014/main" id="{99100AC4-639A-489A-BE06-36AA9E24BB2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837775" cy="1330895"/>
          </a:xfrm>
          <a:prstGeom prst="rect">
            <a:avLst/>
          </a:prstGeom>
        </p:spPr>
      </p:pic>
      <p:pic>
        <p:nvPicPr>
          <p:cNvPr id="6" name="Graphic 5" descr="Schoolhouse">
            <a:extLst>
              <a:ext uri="{FF2B5EF4-FFF2-40B4-BE49-F238E27FC236}">
                <a16:creationId xmlns:a16="http://schemas.microsoft.com/office/drawing/2014/main" id="{53A21C3B-1F60-4868-8F5A-5BB804BC50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49053" y="1465314"/>
            <a:ext cx="445894" cy="445894"/>
          </a:xfrm>
          <a:prstGeom prst="rect">
            <a:avLst/>
          </a:prstGeom>
        </p:spPr>
      </p:pic>
      <p:pic>
        <p:nvPicPr>
          <p:cNvPr id="4" name="Picture 3">
            <a:extLst>
              <a:ext uri="{FF2B5EF4-FFF2-40B4-BE49-F238E27FC236}">
                <a16:creationId xmlns:a16="http://schemas.microsoft.com/office/drawing/2014/main" id="{19D8A713-C3CA-4C7D-BF0F-056E7A150C80}"/>
              </a:ext>
            </a:extLst>
          </p:cNvPr>
          <p:cNvPicPr>
            <a:picLocks noChangeAspect="1"/>
          </p:cNvPicPr>
          <p:nvPr/>
        </p:nvPicPr>
        <p:blipFill>
          <a:blip r:embed="rId8"/>
          <a:stretch>
            <a:fillRect/>
          </a:stretch>
        </p:blipFill>
        <p:spPr>
          <a:xfrm>
            <a:off x="2554685" y="2797860"/>
            <a:ext cx="370493" cy="370493"/>
          </a:xfrm>
          <a:prstGeom prst="rect">
            <a:avLst/>
          </a:prstGeom>
        </p:spPr>
      </p:pic>
      <p:pic>
        <p:nvPicPr>
          <p:cNvPr id="8" name="Graphic 7" descr="School boy">
            <a:extLst>
              <a:ext uri="{FF2B5EF4-FFF2-40B4-BE49-F238E27FC236}">
                <a16:creationId xmlns:a16="http://schemas.microsoft.com/office/drawing/2014/main" id="{1C5608C8-EA85-40BC-ACBF-B99621035E5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572000" y="2324037"/>
            <a:ext cx="370493" cy="370493"/>
          </a:xfrm>
          <a:prstGeom prst="rect">
            <a:avLst/>
          </a:prstGeom>
        </p:spPr>
      </p:pic>
      <p:sp>
        <p:nvSpPr>
          <p:cNvPr id="16" name="Rectangle 15">
            <a:extLst>
              <a:ext uri="{FF2B5EF4-FFF2-40B4-BE49-F238E27FC236}">
                <a16:creationId xmlns:a16="http://schemas.microsoft.com/office/drawing/2014/main" id="{BF14D816-E098-46DB-A760-EF5E66C716C2}"/>
              </a:ext>
            </a:extLst>
          </p:cNvPr>
          <p:cNvSpPr/>
          <p:nvPr/>
        </p:nvSpPr>
        <p:spPr>
          <a:xfrm>
            <a:off x="4164400" y="5400952"/>
            <a:ext cx="6306315" cy="1477328"/>
          </a:xfrm>
          <a:prstGeom prst="rect">
            <a:avLst/>
          </a:prstGeom>
        </p:spPr>
        <p:txBody>
          <a:bodyPr wrap="square">
            <a:spAutoFit/>
          </a:bodyPr>
          <a:lstStyle/>
          <a:p>
            <a:pPr defTabSz="685800"/>
            <a:r>
              <a:rPr lang="en-US" sz="3000" dirty="0" err="1">
                <a:solidFill>
                  <a:prstClr val="white"/>
                </a:solidFill>
                <a:latin typeface="Abadi" panose="020B0604020104020204" pitchFamily="34" charset="0"/>
              </a:rPr>
              <a:t>Aptus</a:t>
            </a:r>
            <a:r>
              <a:rPr lang="en-US" sz="3000" dirty="0">
                <a:solidFill>
                  <a:prstClr val="white"/>
                </a:solidFill>
                <a:latin typeface="Abadi" panose="020B0604020104020204" pitchFamily="34" charset="0"/>
              </a:rPr>
              <a:t> Deployment Following</a:t>
            </a:r>
          </a:p>
          <a:p>
            <a:pPr defTabSz="685800"/>
            <a:r>
              <a:rPr lang="en-US" sz="3000" dirty="0">
                <a:solidFill>
                  <a:prstClr val="white"/>
                </a:solidFill>
                <a:latin typeface="Abadi" panose="020B0604020104020204" pitchFamily="34" charset="0"/>
              </a:rPr>
              <a:t>Hurricane Dorian</a:t>
            </a:r>
          </a:p>
          <a:p>
            <a:pPr defTabSz="685800"/>
            <a:r>
              <a:rPr lang="en-US" sz="3000" dirty="0">
                <a:solidFill>
                  <a:prstClr val="white"/>
                </a:solidFill>
                <a:latin typeface="Abadi" panose="020B0604020104020204" pitchFamily="34" charset="0"/>
              </a:rPr>
              <a:t>The Bahamas</a:t>
            </a:r>
          </a:p>
        </p:txBody>
      </p:sp>
      <p:pic>
        <p:nvPicPr>
          <p:cNvPr id="21" name="Picture 20">
            <a:extLst>
              <a:ext uri="{FF2B5EF4-FFF2-40B4-BE49-F238E27FC236}">
                <a16:creationId xmlns:a16="http://schemas.microsoft.com/office/drawing/2014/main" id="{F4BF462C-714E-4838-9151-DD184C3EA12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38755" t="21135" r="30075" b="11189"/>
          <a:stretch/>
        </p:blipFill>
        <p:spPr>
          <a:xfrm>
            <a:off x="6096535" y="2145443"/>
            <a:ext cx="2473882" cy="3021275"/>
          </a:xfrm>
          <a:prstGeom prst="rect">
            <a:avLst/>
          </a:prstGeom>
        </p:spPr>
      </p:pic>
    </p:spTree>
    <p:extLst>
      <p:ext uri="{BB962C8B-B14F-4D97-AF65-F5344CB8AC3E}">
        <p14:creationId xmlns:p14="http://schemas.microsoft.com/office/powerpoint/2010/main" val="2760820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3800E17-E89E-4511-8F7D-22C6A08C174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744565"/>
            <a:ext cx="9143999" cy="6113435"/>
          </a:xfrm>
          <a:prstGeom prst="rect">
            <a:avLst/>
          </a:prstGeom>
          <a:effectLst/>
        </p:spPr>
      </p:pic>
      <p:pic>
        <p:nvPicPr>
          <p:cNvPr id="5" name="Picture 4">
            <a:extLst>
              <a:ext uri="{FF2B5EF4-FFF2-40B4-BE49-F238E27FC236}">
                <a16:creationId xmlns:a16="http://schemas.microsoft.com/office/drawing/2014/main" id="{9C3B3FDE-4A78-46D7-8FCE-8076F44263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5051"/>
            <a:ext cx="1898372" cy="949186"/>
          </a:xfrm>
          <a:prstGeom prst="rect">
            <a:avLst/>
          </a:prstGeom>
        </p:spPr>
      </p:pic>
      <p:sp>
        <p:nvSpPr>
          <p:cNvPr id="13" name="Rectangle 12">
            <a:extLst>
              <a:ext uri="{FF2B5EF4-FFF2-40B4-BE49-F238E27FC236}">
                <a16:creationId xmlns:a16="http://schemas.microsoft.com/office/drawing/2014/main" id="{2543E513-0681-42C5-8E76-25643F150784}"/>
              </a:ext>
            </a:extLst>
          </p:cNvPr>
          <p:cNvSpPr/>
          <p:nvPr/>
        </p:nvSpPr>
        <p:spPr>
          <a:xfrm>
            <a:off x="2061028" y="0"/>
            <a:ext cx="7082971" cy="949186"/>
          </a:xfrm>
          <a:prstGeom prst="rect">
            <a:avLst/>
          </a:prstGeom>
          <a:solidFill>
            <a:srgbClr val="003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83F87C-290A-4C8B-BA29-7D7B5C2A6868}"/>
              </a:ext>
            </a:extLst>
          </p:cNvPr>
          <p:cNvSpPr/>
          <p:nvPr/>
        </p:nvSpPr>
        <p:spPr>
          <a:xfrm>
            <a:off x="2177143" y="212642"/>
            <a:ext cx="6807202" cy="523220"/>
          </a:xfrm>
          <a:prstGeom prst="rect">
            <a:avLst/>
          </a:prstGeom>
        </p:spPr>
        <p:txBody>
          <a:bodyPr wrap="square">
            <a:spAutoFit/>
          </a:bodyPr>
          <a:lstStyle/>
          <a:p>
            <a:r>
              <a:rPr lang="en-US" sz="2800" dirty="0">
                <a:solidFill>
                  <a:schemeClr val="bg1"/>
                </a:solidFill>
              </a:rPr>
              <a:t>Understanding the Blue Economy</a:t>
            </a:r>
          </a:p>
        </p:txBody>
      </p:sp>
      <p:grpSp>
        <p:nvGrpSpPr>
          <p:cNvPr id="3" name="Group 2">
            <a:extLst>
              <a:ext uri="{FF2B5EF4-FFF2-40B4-BE49-F238E27FC236}">
                <a16:creationId xmlns:a16="http://schemas.microsoft.com/office/drawing/2014/main" id="{91CFBC4B-7E32-4469-8FD2-57030E1E1146}"/>
              </a:ext>
            </a:extLst>
          </p:cNvPr>
          <p:cNvGrpSpPr/>
          <p:nvPr/>
        </p:nvGrpSpPr>
        <p:grpSpPr>
          <a:xfrm>
            <a:off x="7458229" y="212642"/>
            <a:ext cx="1420170" cy="1947884"/>
            <a:chOff x="-38100" y="894204"/>
            <a:chExt cx="1524000" cy="2090296"/>
          </a:xfrm>
        </p:grpSpPr>
        <p:sp>
          <p:nvSpPr>
            <p:cNvPr id="2" name="Rectangle 1"/>
            <p:cNvSpPr/>
            <p:nvPr/>
          </p:nvSpPr>
          <p:spPr>
            <a:xfrm>
              <a:off x="0" y="894204"/>
              <a:ext cx="1428334" cy="1798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284" y="1000939"/>
              <a:ext cx="826965" cy="1108884"/>
            </a:xfrm>
            <a:prstGeom prst="rect">
              <a:avLst/>
            </a:prstGeom>
            <a:ln>
              <a:noFill/>
            </a:ln>
            <a:effectLst/>
          </p:spPr>
        </p:pic>
        <p:sp>
          <p:nvSpPr>
            <p:cNvPr id="12" name="Content Placeholder 2"/>
            <p:cNvSpPr txBox="1">
              <a:spLocks/>
            </p:cNvSpPr>
            <p:nvPr/>
          </p:nvSpPr>
          <p:spPr>
            <a:xfrm>
              <a:off x="-38100" y="2158578"/>
              <a:ext cx="1524000" cy="825922"/>
            </a:xfrm>
            <a:prstGeom prst="rect">
              <a:avLst/>
            </a:prstGeom>
            <a:effectLst/>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050" dirty="0">
                  <a:solidFill>
                    <a:srgbClr val="C00000"/>
                  </a:solidFill>
                </a:rPr>
                <a:t>Blue Economy</a:t>
              </a:r>
              <a:br>
                <a:rPr lang="en-US" sz="1050" dirty="0">
                  <a:solidFill>
                    <a:srgbClr val="C00000"/>
                  </a:solidFill>
                </a:rPr>
              </a:br>
              <a:r>
                <a:rPr lang="en-US" sz="1050" dirty="0">
                  <a:solidFill>
                    <a:srgbClr val="C00000"/>
                  </a:solidFill>
                </a:rPr>
                <a:t>Research Institute</a:t>
              </a:r>
            </a:p>
            <a:p>
              <a:pPr algn="ctr"/>
              <a:endParaRPr lang="en-US" sz="1050" dirty="0">
                <a:solidFill>
                  <a:srgbClr val="C00000"/>
                </a:solidFill>
              </a:endParaRPr>
            </a:p>
            <a:p>
              <a:pPr lvl="1" algn="ctr"/>
              <a:endParaRPr lang="en-US" sz="1050" dirty="0">
                <a:solidFill>
                  <a:srgbClr val="C00000"/>
                </a:solidFill>
              </a:endParaRPr>
            </a:p>
            <a:p>
              <a:pPr lvl="1" algn="ctr"/>
              <a:endParaRPr lang="en-US" sz="1050" dirty="0">
                <a:solidFill>
                  <a:srgbClr val="C00000"/>
                </a:solidFill>
              </a:endParaRPr>
            </a:p>
            <a:p>
              <a:pPr lvl="1" algn="ctr"/>
              <a:endParaRPr lang="en-US" sz="1050" dirty="0">
                <a:solidFill>
                  <a:srgbClr val="C00000"/>
                </a:solidFill>
              </a:endParaRPr>
            </a:p>
            <a:p>
              <a:pPr marL="342900" lvl="1" indent="0" algn="ctr">
                <a:buNone/>
              </a:pPr>
              <a:endParaRPr lang="en-US" sz="1050" dirty="0">
                <a:solidFill>
                  <a:srgbClr val="C00000"/>
                </a:solidFill>
              </a:endParaRPr>
            </a:p>
          </p:txBody>
        </p:sp>
      </p:grpSp>
      <p:pic>
        <p:nvPicPr>
          <p:cNvPr id="18" name="Picture 17">
            <a:extLst>
              <a:ext uri="{FF2B5EF4-FFF2-40B4-BE49-F238E27FC236}">
                <a16:creationId xmlns:a16="http://schemas.microsoft.com/office/drawing/2014/main" id="{AC83A42D-9003-4895-AFA9-4A25666BB5A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316804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246559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A9103D"/>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900" b="1" i="0" u="none" strike="noStrike" kern="1200" cap="none" spc="0" normalizeH="0" baseline="0" noProof="0" dirty="0">
              <a:ln>
                <a:noFill/>
              </a:ln>
              <a:solidFill>
                <a:srgbClr val="138808"/>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900" b="1" i="0" u="none" strike="noStrike" kern="1200" cap="none" spc="0" normalizeH="0" baseline="0" noProof="0" dirty="0">
                <a:ln>
                  <a:noFill/>
                </a:ln>
                <a:solidFill>
                  <a:srgbClr val="250188"/>
                </a:solidFill>
                <a:effectLst/>
                <a:uLnTx/>
                <a:uFillTx/>
                <a:latin typeface="Calibri" panose="020F0502020204030204"/>
                <a:ea typeface="+mn-ea"/>
                <a:cs typeface="+mn-cs"/>
              </a:rPr>
              <a:t>5</a:t>
            </a:r>
            <a:endParaRPr kumimoji="0" lang="en-US" sz="3600" b="1" i="0" u="none" strike="noStrike" kern="1200" cap="none" spc="0" normalizeH="0" baseline="0" noProof="0" dirty="0">
              <a:ln>
                <a:noFill/>
              </a:ln>
              <a:solidFill>
                <a:srgbClr val="250188"/>
              </a:solidFill>
              <a:effectLst/>
              <a:uLnTx/>
              <a:uFillTx/>
              <a:latin typeface="Calibri" panose="020F0502020204030204"/>
              <a:ea typeface="+mn-ea"/>
              <a:cs typeface="+mn-cs"/>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290089"/>
                </a:solidFill>
                <a:effectLst/>
                <a:uLnTx/>
                <a:uFillTx/>
                <a:latin typeface="Calibri" panose="020F0502020204030204"/>
                <a:ea typeface="+mn-ea"/>
                <a:cs typeface="+mn-cs"/>
              </a:rPr>
              <a:t>PARADIGM</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290089"/>
                </a:solidFill>
                <a:effectLst/>
                <a:uLnTx/>
                <a:uFillTx/>
                <a:latin typeface="Calibri" panose="020F0502020204030204"/>
                <a:ea typeface="+mn-ea"/>
                <a:cs typeface="+mn-cs"/>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0" i="1" u="none" strike="noStrike" kern="1200" cap="none" spc="0" normalizeH="0" baseline="0" noProof="0" dirty="0">
                <a:ln>
                  <a:noFill/>
                </a:ln>
                <a:solidFill>
                  <a:prstClr val="white"/>
                </a:solidFill>
                <a:effectLst/>
                <a:uLnTx/>
                <a:uFillTx/>
                <a:latin typeface="Calibri" panose="020F0502020204030204"/>
                <a:ea typeface="+mj-ea"/>
                <a:cs typeface="+mj-cs"/>
              </a:rPr>
              <a:t>Literacy is not always a precondition for Learning</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3005831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s://upload.wikimedia.org/wikipedia/commons/a/a7/Commonwealth_games_2006_countries_map.PNG">
            <a:extLst>
              <a:ext uri="{FF2B5EF4-FFF2-40B4-BE49-F238E27FC236}">
                <a16:creationId xmlns:a16="http://schemas.microsoft.com/office/drawing/2014/main" id="{4032EBE1-96A7-479D-A168-F71D668DBC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08853"/>
            <a:ext cx="9162542" cy="4240293"/>
          </a:xfrm>
          <a:prstGeom prst="roundRect">
            <a:avLst>
              <a:gd name="adj" fmla="val 8594"/>
            </a:avLst>
          </a:prstGeom>
          <a:solidFill>
            <a:srgbClr val="FFFFFF">
              <a:shade val="85000"/>
            </a:srgbClr>
          </a:solidFill>
          <a:ln>
            <a:noFill/>
          </a:ln>
          <a:effectLst/>
        </p:spPr>
      </p:pic>
      <p:sp>
        <p:nvSpPr>
          <p:cNvPr id="2" name="Title 1">
            <a:extLst>
              <a:ext uri="{FF2B5EF4-FFF2-40B4-BE49-F238E27FC236}">
                <a16:creationId xmlns:a16="http://schemas.microsoft.com/office/drawing/2014/main" id="{FA44FF69-79EB-4EE5-A847-516CB12B4D5A}"/>
              </a:ext>
            </a:extLst>
          </p:cNvPr>
          <p:cNvSpPr>
            <a:spLocks noGrp="1"/>
          </p:cNvSpPr>
          <p:nvPr>
            <p:ph type="title" idx="4294967295"/>
          </p:nvPr>
        </p:nvSpPr>
        <p:spPr>
          <a:xfrm>
            <a:off x="0" y="2269"/>
            <a:ext cx="9144000" cy="1325563"/>
          </a:xfrm>
        </p:spPr>
        <p:txBody>
          <a:bodyPr/>
          <a:lstStyle/>
          <a:p>
            <a:r>
              <a:rPr lang="en-CA" dirty="0"/>
              <a:t>Literacy in the Commonwealth</a:t>
            </a:r>
          </a:p>
        </p:txBody>
      </p:sp>
      <p:sp>
        <p:nvSpPr>
          <p:cNvPr id="3" name="Content Placeholder 2">
            <a:extLst>
              <a:ext uri="{FF2B5EF4-FFF2-40B4-BE49-F238E27FC236}">
                <a16:creationId xmlns:a16="http://schemas.microsoft.com/office/drawing/2014/main" id="{6EABED51-8B57-4E05-9790-3ADAEE05DEAB}"/>
              </a:ext>
            </a:extLst>
          </p:cNvPr>
          <p:cNvSpPr>
            <a:spLocks noGrp="1"/>
          </p:cNvSpPr>
          <p:nvPr>
            <p:ph idx="4294967295"/>
          </p:nvPr>
        </p:nvSpPr>
        <p:spPr>
          <a:xfrm>
            <a:off x="2293257" y="4982182"/>
            <a:ext cx="6516915" cy="1325563"/>
          </a:xfrm>
        </p:spPr>
        <p:txBody>
          <a:bodyPr>
            <a:normAutofit/>
          </a:bodyPr>
          <a:lstStyle/>
          <a:p>
            <a:pPr marL="0" indent="0">
              <a:buNone/>
            </a:pPr>
            <a:r>
              <a:rPr lang="en-CA" sz="7200" b="1" dirty="0">
                <a:solidFill>
                  <a:srgbClr val="E45C4C"/>
                </a:solidFill>
              </a:rPr>
              <a:t>400</a:t>
            </a:r>
            <a:r>
              <a:rPr lang="en-CA" sz="7200" dirty="0">
                <a:solidFill>
                  <a:srgbClr val="E45C4C"/>
                </a:solidFill>
              </a:rPr>
              <a:t> </a:t>
            </a:r>
            <a:r>
              <a:rPr lang="en-CA" sz="4000" dirty="0"/>
              <a:t>million illiterate adults</a:t>
            </a:r>
          </a:p>
          <a:p>
            <a:pPr marL="0" indent="0">
              <a:buNone/>
            </a:pPr>
            <a:endParaRPr lang="en-CA" sz="4000" dirty="0"/>
          </a:p>
        </p:txBody>
      </p:sp>
    </p:spTree>
    <p:extLst>
      <p:ext uri="{BB962C8B-B14F-4D97-AF65-F5344CB8AC3E}">
        <p14:creationId xmlns:p14="http://schemas.microsoft.com/office/powerpoint/2010/main" val="1013686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D9ED4EED-08A5-41DD-AAFA-47D0C25F4D6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78" r="2141" b="4485"/>
          <a:stretch/>
        </p:blipFill>
        <p:spPr bwMode="auto">
          <a:xfrm>
            <a:off x="0" y="569595"/>
            <a:ext cx="9144000" cy="6288405"/>
          </a:xfrm>
          <a:prstGeom prst="rect">
            <a:avLst/>
          </a:prstGeom>
          <a:noFill/>
          <a:ln>
            <a:no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India flag">
            <a:extLst>
              <a:ext uri="{FF2B5EF4-FFF2-40B4-BE49-F238E27FC236}">
                <a16:creationId xmlns:a16="http://schemas.microsoft.com/office/drawing/2014/main" id="{7D3E3F04-D5BD-438E-85E4-55B2F553DF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22486" cy="94918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A61B054B-20C8-4AF1-8D92-30451406D9CC}"/>
              </a:ext>
            </a:extLst>
          </p:cNvPr>
          <p:cNvSpPr/>
          <p:nvPr/>
        </p:nvSpPr>
        <p:spPr>
          <a:xfrm>
            <a:off x="1524000" y="0"/>
            <a:ext cx="7620000" cy="949186"/>
          </a:xfrm>
          <a:prstGeom prst="rect">
            <a:avLst/>
          </a:prstGeom>
          <a:solidFill>
            <a:srgbClr val="1388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F8B40A03-DD70-4F90-B43C-0706D55CDA86}"/>
              </a:ext>
            </a:extLst>
          </p:cNvPr>
          <p:cNvSpPr/>
          <p:nvPr/>
        </p:nvSpPr>
        <p:spPr>
          <a:xfrm>
            <a:off x="1597118" y="260720"/>
            <a:ext cx="7394482" cy="43088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Every $1 invested resulted in $16 worth of income and assets.</a:t>
            </a:r>
          </a:p>
        </p:txBody>
      </p:sp>
      <p:pic>
        <p:nvPicPr>
          <p:cNvPr id="13" name="Picture 12">
            <a:extLst>
              <a:ext uri="{FF2B5EF4-FFF2-40B4-BE49-F238E27FC236}">
                <a16:creationId xmlns:a16="http://schemas.microsoft.com/office/drawing/2014/main" id="{57164F33-88C2-48E4-89A5-1B4E9A0C75D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206891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 y="775252"/>
            <a:ext cx="9143998" cy="6082748"/>
          </a:xfrm>
          <a:prstGeom prst="rect">
            <a:avLst/>
          </a:prstGeom>
        </p:spPr>
      </p:pic>
      <p:pic>
        <p:nvPicPr>
          <p:cNvPr id="1026" name="Picture 2" descr="Kenya fla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56118" cy="97162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35E85032-5236-475D-89AB-E20B5B196421}"/>
              </a:ext>
            </a:extLst>
          </p:cNvPr>
          <p:cNvSpPr/>
          <p:nvPr/>
        </p:nvSpPr>
        <p:spPr>
          <a:xfrm>
            <a:off x="1524000" y="0"/>
            <a:ext cx="7620000" cy="949186"/>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B38C97B7-ECBE-455F-9A7B-EC2221F8F5E1}"/>
              </a:ext>
            </a:extLst>
          </p:cNvPr>
          <p:cNvSpPr/>
          <p:nvPr/>
        </p:nvSpPr>
        <p:spPr>
          <a:xfrm>
            <a:off x="1597118" y="232145"/>
            <a:ext cx="7394482"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1% increase in empowerment 2.3% increase in profit.</a:t>
            </a:r>
          </a:p>
        </p:txBody>
      </p:sp>
      <p:pic>
        <p:nvPicPr>
          <p:cNvPr id="12" name="Picture 11">
            <a:extLst>
              <a:ext uri="{FF2B5EF4-FFF2-40B4-BE49-F238E27FC236}">
                <a16:creationId xmlns:a16="http://schemas.microsoft.com/office/drawing/2014/main" id="{50271D80-860B-41CE-B1CC-6410C3A304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443604" y="6082748"/>
            <a:ext cx="400068" cy="497216"/>
          </a:xfrm>
          <a:prstGeom prst="rect">
            <a:avLst/>
          </a:prstGeom>
        </p:spPr>
      </p:pic>
    </p:spTree>
    <p:extLst>
      <p:ext uri="{BB962C8B-B14F-4D97-AF65-F5344CB8AC3E}">
        <p14:creationId xmlns:p14="http://schemas.microsoft.com/office/powerpoint/2010/main" val="1800690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Petranilla\Desktop\UWI\FAMILY 2018\Huewei p10\Pics &amp; Videos Feb 2019\WhatsApp Images\IMG-20190208-WA0032.jpg">
            <a:extLst>
              <a:ext uri="{FF2B5EF4-FFF2-40B4-BE49-F238E27FC236}">
                <a16:creationId xmlns:a16="http://schemas.microsoft.com/office/drawing/2014/main" id="{B9D48F57-969B-4596-9328-ED35E9EECDD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8713" y="1207799"/>
            <a:ext cx="7534044" cy="5604970"/>
          </a:xfrm>
          <a:prstGeom prst="rect">
            <a:avLst/>
          </a:prstGeom>
          <a:noFill/>
          <a:ln>
            <a:noFill/>
          </a:ln>
        </p:spPr>
      </p:pic>
      <p:sp>
        <p:nvSpPr>
          <p:cNvPr id="5" name="TextBox 4">
            <a:extLst>
              <a:ext uri="{FF2B5EF4-FFF2-40B4-BE49-F238E27FC236}">
                <a16:creationId xmlns:a16="http://schemas.microsoft.com/office/drawing/2014/main" id="{4D8C92C1-152D-4FF3-BA76-F4E45E7027AC}"/>
              </a:ext>
            </a:extLst>
          </p:cNvPr>
          <p:cNvSpPr txBox="1"/>
          <p:nvPr/>
        </p:nvSpPr>
        <p:spPr>
          <a:xfrm>
            <a:off x="341243" y="1278779"/>
            <a:ext cx="4011682" cy="2062103"/>
          </a:xfrm>
          <a:prstGeom prst="rect">
            <a:avLst/>
          </a:prstGeom>
          <a:solidFill>
            <a:schemeClr val="accent1">
              <a:lumMod val="20000"/>
              <a:lumOff val="80000"/>
            </a:schemeClr>
          </a:solidFill>
        </p:spPr>
        <p:txBody>
          <a:bodyPr wrap="square" rtlCol="0">
            <a:spAutoFit/>
          </a:bodyPr>
          <a:lstStyle/>
          <a:p>
            <a:r>
              <a:rPr lang="en-US" sz="3200" dirty="0"/>
              <a:t>“[The programme] made a major difference in my income and earnings”</a:t>
            </a:r>
          </a:p>
        </p:txBody>
      </p:sp>
      <p:sp>
        <p:nvSpPr>
          <p:cNvPr id="6" name="Rectangle 5">
            <a:extLst>
              <a:ext uri="{FF2B5EF4-FFF2-40B4-BE49-F238E27FC236}">
                <a16:creationId xmlns:a16="http://schemas.microsoft.com/office/drawing/2014/main" id="{D488A9D7-7DE4-4528-B664-B031EC6004B3}"/>
              </a:ext>
            </a:extLst>
          </p:cNvPr>
          <p:cNvSpPr/>
          <p:nvPr/>
        </p:nvSpPr>
        <p:spPr>
          <a:xfrm>
            <a:off x="1473391" y="0"/>
            <a:ext cx="7670609" cy="98226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endParaRPr lang="en-US" dirty="0">
              <a:solidFill>
                <a:prstClr val="white"/>
              </a:solidFill>
            </a:endParaRPr>
          </a:p>
        </p:txBody>
      </p:sp>
      <p:sp>
        <p:nvSpPr>
          <p:cNvPr id="7" name="Rectangle 6">
            <a:extLst>
              <a:ext uri="{FF2B5EF4-FFF2-40B4-BE49-F238E27FC236}">
                <a16:creationId xmlns:a16="http://schemas.microsoft.com/office/drawing/2014/main" id="{DECE1446-F90B-46BF-807F-8C932F5C73EF}"/>
              </a:ext>
            </a:extLst>
          </p:cNvPr>
          <p:cNvSpPr/>
          <p:nvPr/>
        </p:nvSpPr>
        <p:spPr>
          <a:xfrm>
            <a:off x="1757799" y="270770"/>
            <a:ext cx="6349367" cy="461665"/>
          </a:xfrm>
          <a:prstGeom prst="rect">
            <a:avLst/>
          </a:prstGeom>
        </p:spPr>
        <p:txBody>
          <a:bodyPr wrap="none">
            <a:spAutoFit/>
          </a:bodyPr>
          <a:lstStyle/>
          <a:p>
            <a:r>
              <a:rPr lang="en-US" sz="2400" dirty="0" err="1">
                <a:solidFill>
                  <a:schemeClr val="bg1"/>
                </a:solidFill>
              </a:rPr>
              <a:t>Iton</a:t>
            </a:r>
            <a:r>
              <a:rPr lang="en-US" sz="2400" dirty="0">
                <a:solidFill>
                  <a:schemeClr val="bg1"/>
                </a:solidFill>
              </a:rPr>
              <a:t> Henry, L3F farmer from Antigua and Barbuda</a:t>
            </a:r>
          </a:p>
        </p:txBody>
      </p:sp>
      <p:pic>
        <p:nvPicPr>
          <p:cNvPr id="8" name="Picture 7">
            <a:extLst>
              <a:ext uri="{FF2B5EF4-FFF2-40B4-BE49-F238E27FC236}">
                <a16:creationId xmlns:a16="http://schemas.microsoft.com/office/drawing/2014/main" id="{715FD753-5EAD-4334-8C36-BBF9EE4FDC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473391" cy="982261"/>
          </a:xfrm>
          <a:prstGeom prst="rect">
            <a:avLst/>
          </a:prstGeom>
        </p:spPr>
      </p:pic>
    </p:spTree>
    <p:extLst>
      <p:ext uri="{BB962C8B-B14F-4D97-AF65-F5344CB8AC3E}">
        <p14:creationId xmlns:p14="http://schemas.microsoft.com/office/powerpoint/2010/main" val="248053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CFA053"/>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900" b="1" i="0" u="none" strike="noStrike" kern="1200" cap="none" spc="0" normalizeH="0" baseline="0" noProof="0" dirty="0">
              <a:ln>
                <a:noFill/>
              </a:ln>
              <a:solidFill>
                <a:srgbClr val="138808"/>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900" b="1" i="0" u="none" strike="noStrike" kern="1200" cap="none" spc="0" normalizeH="0" baseline="0" noProof="0" dirty="0">
                <a:ln>
                  <a:noFill/>
                </a:ln>
                <a:solidFill>
                  <a:srgbClr val="250188"/>
                </a:solidFill>
                <a:effectLst/>
                <a:uLnTx/>
                <a:uFillTx/>
                <a:latin typeface="Calibri" panose="020F0502020204030204"/>
                <a:ea typeface="+mn-ea"/>
                <a:cs typeface="+mn-cs"/>
              </a:rPr>
              <a:t>6</a:t>
            </a:r>
            <a:endParaRPr kumimoji="0" lang="en-US" sz="3600" b="1" i="0" u="none" strike="noStrike" kern="1200" cap="none" spc="0" normalizeH="0" baseline="0" noProof="0" dirty="0">
              <a:ln>
                <a:noFill/>
              </a:ln>
              <a:solidFill>
                <a:srgbClr val="250188"/>
              </a:solidFill>
              <a:effectLst/>
              <a:uLnTx/>
              <a:uFillTx/>
              <a:latin typeface="Calibri" panose="020F0502020204030204"/>
              <a:ea typeface="+mn-ea"/>
              <a:cs typeface="+mn-cs"/>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290089"/>
                </a:solidFill>
                <a:effectLst/>
                <a:uLnTx/>
                <a:uFillTx/>
                <a:latin typeface="Calibri" panose="020F0502020204030204"/>
                <a:ea typeface="+mn-ea"/>
                <a:cs typeface="+mn-cs"/>
              </a:rPr>
              <a:t>PARADIGM</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290089"/>
                </a:solidFill>
                <a:effectLst/>
                <a:uLnTx/>
                <a:uFillTx/>
                <a:latin typeface="Calibri" panose="020F0502020204030204"/>
                <a:ea typeface="+mn-ea"/>
                <a:cs typeface="+mn-cs"/>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0" i="1" u="none" strike="noStrike" kern="1200" cap="none" spc="0" normalizeH="0" baseline="0" noProof="0" dirty="0">
                <a:ln>
                  <a:noFill/>
                </a:ln>
                <a:solidFill>
                  <a:prstClr val="white"/>
                </a:solidFill>
                <a:effectLst/>
                <a:uLnTx/>
                <a:uFillTx/>
                <a:latin typeface="Calibri" panose="020F0502020204030204"/>
                <a:ea typeface="+mj-ea"/>
                <a:cs typeface="+mj-cs"/>
              </a:rPr>
              <a:t>The social capital of the mother is the most important determinant in bringing girls to school</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1334132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3032027-5851-45B2-B928-BA0E4357B1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63836"/>
            <a:ext cx="9044299" cy="3599631"/>
          </a:xfrm>
          <a:prstGeom prst="rect">
            <a:avLst/>
          </a:prstGeom>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306" y="5222665"/>
            <a:ext cx="3657620" cy="789591"/>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1546" y="5501766"/>
            <a:ext cx="3362568" cy="352597"/>
          </a:xfrm>
          <a:prstGeom prst="rect">
            <a:avLst/>
          </a:prstGeom>
        </p:spPr>
      </p:pic>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1256" y="324282"/>
            <a:ext cx="1282656" cy="854771"/>
          </a:xfrm>
          <a:prstGeom prst="rect">
            <a:avLst/>
          </a:prstGeom>
          <a:extLst>
            <a:ext uri="{909E8E84-426E-40DD-AFC4-6F175D3DCCD1}">
              <a14:hiddenFill xmlns:a14="http://schemas.microsoft.com/office/drawing/2010/main">
                <a:solidFill>
                  <a:srgbClr val="FFFFFF"/>
                </a:solidFill>
              </a14:hiddenFill>
            </a:ext>
          </a:extLst>
        </p:spPr>
      </p:pic>
      <p:pic>
        <p:nvPicPr>
          <p:cNvPr id="19" name="Picture 4" descr="India flag">
            <a:extLst>
              <a:ext uri="{FF2B5EF4-FFF2-40B4-BE49-F238E27FC236}">
                <a16:creationId xmlns:a16="http://schemas.microsoft.com/office/drawing/2014/main" id="{223CCFCB-BF54-40F0-8B15-5E9078B2746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06836" y="298923"/>
            <a:ext cx="1282657" cy="855882"/>
          </a:xfrm>
          <a:prstGeom prst="rect">
            <a:avLst/>
          </a:prstGeom>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56276" y="342466"/>
            <a:ext cx="1275613" cy="855882"/>
          </a:xfrm>
          <a:prstGeom prst="rect">
            <a:avLst/>
          </a:prstGeom>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52416" y="342466"/>
            <a:ext cx="1282657" cy="855882"/>
          </a:xfrm>
          <a:prstGeom prst="rect">
            <a:avLst/>
          </a:prstGeom>
          <a:extLst>
            <a:ext uri="{909E8E84-426E-40DD-AFC4-6F175D3DCCD1}">
              <a14:hiddenFill xmlns:a14="http://schemas.microsoft.com/office/drawing/2010/main">
                <a:solidFill>
                  <a:srgbClr val="FFFFFF"/>
                </a:solidFill>
              </a14:hiddenFill>
            </a:ext>
          </a:extLst>
        </p:spPr>
      </p:pic>
      <p:pic>
        <p:nvPicPr>
          <p:cNvPr id="22" name="Picture 10" descr="Tanzania flag">
            <a:extLst>
              <a:ext uri="{FF2B5EF4-FFF2-40B4-BE49-F238E27FC236}">
                <a16:creationId xmlns:a16="http://schemas.microsoft.com/office/drawing/2014/main" id="{5C34CAB4-6775-4521-935A-DC180D21C2B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97996" y="342466"/>
            <a:ext cx="1282657" cy="855882"/>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21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44C0AD6-829D-4A36-8D68-F8A3412FFE05}"/>
              </a:ext>
            </a:extLst>
          </p:cNvPr>
          <p:cNvSpPr txBox="1"/>
          <p:nvPr/>
        </p:nvSpPr>
        <p:spPr>
          <a:xfrm>
            <a:off x="0" y="5431756"/>
            <a:ext cx="9143999" cy="461665"/>
          </a:xfrm>
          <a:prstGeom prst="rect">
            <a:avLst/>
          </a:prstGeom>
          <a:solidFill>
            <a:srgbClr val="FFFFFF">
              <a:alpha val="8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290088"/>
              </a:solidFill>
              <a:effectLst/>
              <a:uLnTx/>
              <a:uFillTx/>
              <a:latin typeface="Calibri Light" panose="020F0302020204030204"/>
              <a:ea typeface="+mn-ea"/>
              <a:cs typeface="+mn-cs"/>
            </a:endParaRPr>
          </a:p>
        </p:txBody>
      </p:sp>
      <p:pic>
        <p:nvPicPr>
          <p:cNvPr id="5" name="Picture 4">
            <a:extLst>
              <a:ext uri="{FF2B5EF4-FFF2-40B4-BE49-F238E27FC236}">
                <a16:creationId xmlns:a16="http://schemas.microsoft.com/office/drawing/2014/main" id="{60A90279-5E53-41F3-A7E9-4042E6BFD8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45" t="17061" r="10010" b="7991"/>
          <a:stretch/>
        </p:blipFill>
        <p:spPr>
          <a:xfrm>
            <a:off x="0" y="638629"/>
            <a:ext cx="9144000" cy="6219371"/>
          </a:xfrm>
          <a:prstGeom prst="rect">
            <a:avLst/>
          </a:prstGeom>
        </p:spPr>
      </p:pic>
      <p:pic>
        <p:nvPicPr>
          <p:cNvPr id="6" name="Picture 2" descr="India flag">
            <a:extLst>
              <a:ext uri="{FF2B5EF4-FFF2-40B4-BE49-F238E27FC236}">
                <a16:creationId xmlns:a16="http://schemas.microsoft.com/office/drawing/2014/main" id="{F3741CBE-346E-4BED-BBF0-ECBD74066FE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22486" cy="94918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C51B821B-D653-4444-8947-ADD8512F73B8}"/>
              </a:ext>
            </a:extLst>
          </p:cNvPr>
          <p:cNvSpPr/>
          <p:nvPr/>
        </p:nvSpPr>
        <p:spPr>
          <a:xfrm>
            <a:off x="1524000" y="0"/>
            <a:ext cx="7620000" cy="949186"/>
          </a:xfrm>
          <a:prstGeom prst="rect">
            <a:avLst/>
          </a:prstGeom>
          <a:solidFill>
            <a:srgbClr val="FC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06DA9072-E82D-46BA-A71B-07CE980631D5}"/>
              </a:ext>
            </a:extLst>
          </p:cNvPr>
          <p:cNvSpPr/>
          <p:nvPr/>
        </p:nvSpPr>
        <p:spPr>
          <a:xfrm>
            <a:off x="1597118" y="72036"/>
            <a:ext cx="7445282"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Community involvement prevented Fatima’s early marriage in Mozambique</a:t>
            </a:r>
          </a:p>
        </p:txBody>
      </p:sp>
      <p:pic>
        <p:nvPicPr>
          <p:cNvPr id="3" name="Picture 2" descr="A close up of a logo&#10;&#10;Description generated with very high confidence">
            <a:extLst>
              <a:ext uri="{FF2B5EF4-FFF2-40B4-BE49-F238E27FC236}">
                <a16:creationId xmlns:a16="http://schemas.microsoft.com/office/drawing/2014/main" id="{26F1BECF-5FA7-4150-A88F-EB9BA28A2AC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422401" cy="948267"/>
          </a:xfrm>
          <a:prstGeom prst="rect">
            <a:avLst/>
          </a:prstGeom>
        </p:spPr>
      </p:pic>
      <p:pic>
        <p:nvPicPr>
          <p:cNvPr id="10" name="Picture 9">
            <a:extLst>
              <a:ext uri="{FF2B5EF4-FFF2-40B4-BE49-F238E27FC236}">
                <a16:creationId xmlns:a16="http://schemas.microsoft.com/office/drawing/2014/main" id="{ABB9FE5A-E864-46C1-9683-2CF022BD0BE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87188"/>
          <a:stretch/>
        </p:blipFill>
        <p:spPr>
          <a:xfrm>
            <a:off x="8455489" y="6211406"/>
            <a:ext cx="400068" cy="497216"/>
          </a:xfrm>
          <a:prstGeom prst="rect">
            <a:avLst/>
          </a:prstGeom>
        </p:spPr>
      </p:pic>
    </p:spTree>
    <p:extLst>
      <p:ext uri="{BB962C8B-B14F-4D97-AF65-F5344CB8AC3E}">
        <p14:creationId xmlns:p14="http://schemas.microsoft.com/office/powerpoint/2010/main" val="268700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the camera&#10;&#10;Description generated with very high confidence">
            <a:extLst>
              <a:ext uri="{FF2B5EF4-FFF2-40B4-BE49-F238E27FC236}">
                <a16:creationId xmlns:a16="http://schemas.microsoft.com/office/drawing/2014/main" id="{B5D9062C-C884-4F2B-8892-16FB4C3494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769" r="19053" b="26665"/>
          <a:stretch/>
        </p:blipFill>
        <p:spPr>
          <a:xfrm>
            <a:off x="0" y="879489"/>
            <a:ext cx="9144000" cy="5978511"/>
          </a:xfrm>
          <a:prstGeom prst="rect">
            <a:avLst/>
          </a:prstGeom>
        </p:spPr>
      </p:pic>
      <p:sp>
        <p:nvSpPr>
          <p:cNvPr id="17" name="TextBox 16">
            <a:extLst>
              <a:ext uri="{FF2B5EF4-FFF2-40B4-BE49-F238E27FC236}">
                <a16:creationId xmlns:a16="http://schemas.microsoft.com/office/drawing/2014/main" id="{248173BC-5068-4810-A806-4F08BAD05051}"/>
              </a:ext>
            </a:extLst>
          </p:cNvPr>
          <p:cNvSpPr txBox="1"/>
          <p:nvPr/>
        </p:nvSpPr>
        <p:spPr>
          <a:xfrm>
            <a:off x="526867" y="841019"/>
            <a:ext cx="2448561" cy="5262979"/>
          </a:xfrm>
          <a:prstGeom prst="rect">
            <a:avLst/>
          </a:prstGeom>
          <a:solidFill>
            <a:srgbClr val="01411C">
              <a:alpha val="68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white"/>
                </a:solidFill>
                <a:effectLst/>
                <a:uLnTx/>
                <a:uFillTx/>
                <a:latin typeface="Calibri" panose="020F0502020204030204"/>
                <a:ea typeface="+mn-ea"/>
                <a:cs typeface="+mn-cs"/>
              </a:rPr>
              <a:t>When I was young, my parents used to beat me to go and </a:t>
            </a:r>
            <a:r>
              <a:rPr kumimoji="0" lang="en-US" sz="2400" b="0" i="1" u="none" strike="noStrike" kern="1200" cap="none" spc="0" normalizeH="0" baseline="0" noProof="0" dirty="0" err="1">
                <a:ln>
                  <a:noFill/>
                </a:ln>
                <a:solidFill>
                  <a:prstClr val="white"/>
                </a:solidFill>
                <a:effectLst/>
                <a:uLnTx/>
                <a:uFillTx/>
                <a:latin typeface="Calibri" panose="020F0502020204030204"/>
                <a:ea typeface="+mn-ea"/>
                <a:cs typeface="+mn-cs"/>
              </a:rPr>
              <a:t>labour</a:t>
            </a:r>
            <a:r>
              <a:rPr kumimoji="0" lang="en-US" sz="2400" b="0" i="1" u="none" strike="noStrike" kern="1200" cap="none" spc="0" normalizeH="0" baseline="0" noProof="0" dirty="0">
                <a:ln>
                  <a:noFill/>
                </a:ln>
                <a:solidFill>
                  <a:prstClr val="white"/>
                </a:solidFill>
                <a:effectLst/>
                <a:uLnTx/>
                <a:uFillTx/>
                <a:latin typeface="Calibri" panose="020F0502020204030204"/>
                <a:ea typeface="+mn-ea"/>
                <a:cs typeface="+mn-cs"/>
              </a:rPr>
              <a:t> with them. So, I could not get education, but now a new hope is developed in me…. And I will send my daughter to the nearest school.</a:t>
            </a:r>
          </a:p>
        </p:txBody>
      </p:sp>
      <p:pic>
        <p:nvPicPr>
          <p:cNvPr id="6" name="Picture 5" descr="A picture containing ax&#10;&#10;Description generated with very high confidence">
            <a:extLst>
              <a:ext uri="{FF2B5EF4-FFF2-40B4-BE49-F238E27FC236}">
                <a16:creationId xmlns:a16="http://schemas.microsoft.com/office/drawing/2014/main" id="{79927730-6E7C-49DD-9EB6-9525A89EF88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424135" cy="949186"/>
          </a:xfrm>
          <a:prstGeom prst="rect">
            <a:avLst/>
          </a:prstGeom>
        </p:spPr>
      </p:pic>
      <p:sp>
        <p:nvSpPr>
          <p:cNvPr id="7" name="Rectangle 6">
            <a:extLst>
              <a:ext uri="{FF2B5EF4-FFF2-40B4-BE49-F238E27FC236}">
                <a16:creationId xmlns:a16="http://schemas.microsoft.com/office/drawing/2014/main" id="{F007F334-233E-4CC1-83FD-3EDFD81FC160}"/>
              </a:ext>
            </a:extLst>
          </p:cNvPr>
          <p:cNvSpPr/>
          <p:nvPr/>
        </p:nvSpPr>
        <p:spPr>
          <a:xfrm>
            <a:off x="1524000" y="0"/>
            <a:ext cx="7620000" cy="949186"/>
          </a:xfrm>
          <a:prstGeom prst="rect">
            <a:avLst/>
          </a:prstGeom>
          <a:solidFill>
            <a:srgbClr val="0141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978E793A-939E-46C6-81F0-DCF31F2359A5}"/>
              </a:ext>
            </a:extLst>
          </p:cNvPr>
          <p:cNvSpPr/>
          <p:nvPr/>
        </p:nvSpPr>
        <p:spPr>
          <a:xfrm>
            <a:off x="1742263" y="140071"/>
            <a:ext cx="7242082"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anose="020F0502020204030204"/>
                <a:ea typeface="+mn-ea"/>
                <a:cs typeface="+mn-cs"/>
              </a:rPr>
              <a:t>Meet Samina, Mother, Pakistan </a:t>
            </a:r>
          </a:p>
        </p:txBody>
      </p:sp>
      <p:pic>
        <p:nvPicPr>
          <p:cNvPr id="9" name="Picture 8">
            <a:extLst>
              <a:ext uri="{FF2B5EF4-FFF2-40B4-BE49-F238E27FC236}">
                <a16:creationId xmlns:a16="http://schemas.microsoft.com/office/drawing/2014/main" id="{848CF5FF-819B-486B-91FD-BCADB17BA19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2746024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470F6-200E-43B0-9F50-67D5EFD06C36}"/>
              </a:ext>
            </a:extLst>
          </p:cNvPr>
          <p:cNvSpPr>
            <a:spLocks noGrp="1"/>
          </p:cNvSpPr>
          <p:nvPr>
            <p:ph type="title"/>
          </p:nvPr>
        </p:nvSpPr>
        <p:spPr/>
        <p:txBody>
          <a:bodyPr/>
          <a:lstStyle/>
          <a:p>
            <a:r>
              <a:rPr lang="en-US" dirty="0"/>
              <a:t>Strategic Plan 2021-2027</a:t>
            </a:r>
          </a:p>
        </p:txBody>
      </p:sp>
      <p:pic>
        <p:nvPicPr>
          <p:cNvPr id="5" name="Picture 4">
            <a:extLst>
              <a:ext uri="{FF2B5EF4-FFF2-40B4-BE49-F238E27FC236}">
                <a16:creationId xmlns:a16="http://schemas.microsoft.com/office/drawing/2014/main" id="{C47EA3B9-DC48-4022-88B0-4B41B019ED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3" y="197264"/>
            <a:ext cx="7067550" cy="1468138"/>
          </a:xfrm>
          <a:prstGeom prst="rect">
            <a:avLst/>
          </a:prstGeom>
        </p:spPr>
      </p:pic>
    </p:spTree>
    <p:extLst>
      <p:ext uri="{BB962C8B-B14F-4D97-AF65-F5344CB8AC3E}">
        <p14:creationId xmlns:p14="http://schemas.microsoft.com/office/powerpoint/2010/main" val="1711516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700632"/>
            <a:ext cx="9144000" cy="4213152"/>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p:txBody>
          <a:bodyPr/>
          <a:lstStyle/>
          <a:p>
            <a:r>
              <a:rPr lang="en-US" dirty="0"/>
              <a:t>The Purpose of COL is</a:t>
            </a:r>
          </a:p>
        </p:txBody>
      </p:sp>
      <p:sp>
        <p:nvSpPr>
          <p:cNvPr id="8" name="Text Placeholder 7"/>
          <p:cNvSpPr>
            <a:spLocks noGrp="1"/>
          </p:cNvSpPr>
          <p:nvPr>
            <p:ph type="body" sz="quarter" idx="4294967295"/>
          </p:nvPr>
        </p:nvSpPr>
        <p:spPr>
          <a:xfrm>
            <a:off x="4171172" y="2072640"/>
            <a:ext cx="4810268" cy="4140364"/>
          </a:xfrm>
        </p:spPr>
        <p:txBody>
          <a:bodyPr>
            <a:normAutofit/>
          </a:bodyPr>
          <a:lstStyle/>
          <a:p>
            <a:pPr marL="0" indent="0">
              <a:buNone/>
            </a:pPr>
            <a:r>
              <a:rPr lang="en-US" i="1" dirty="0">
                <a:solidFill>
                  <a:schemeClr val="bg1"/>
                </a:solidFill>
              </a:rPr>
              <a:t>“…to create and widen access to opportunities for learning by promoting cooperation between universities and colleges… making use of the potential offered by distance education… and technologies…”</a:t>
            </a:r>
          </a:p>
          <a:p>
            <a:pPr marL="0" indent="0">
              <a:buNone/>
            </a:pPr>
            <a:br>
              <a:rPr lang="en-US" sz="2000" dirty="0">
                <a:solidFill>
                  <a:schemeClr val="bg1"/>
                </a:solidFill>
              </a:rPr>
            </a:br>
            <a:r>
              <a:rPr lang="en-US" sz="2000" dirty="0">
                <a:solidFill>
                  <a:schemeClr val="bg1"/>
                </a:solidFill>
              </a:rPr>
              <a:t>MOU, CHOGM 1988, amended 1995</a:t>
            </a:r>
          </a:p>
        </p:txBody>
      </p:sp>
      <p:sp>
        <p:nvSpPr>
          <p:cNvPr id="6" name="Title 1"/>
          <p:cNvSpPr txBox="1">
            <a:spLocks/>
          </p:cNvSpPr>
          <p:nvPr/>
        </p:nvSpPr>
        <p:spPr>
          <a:xfrm>
            <a:off x="813163" y="2057404"/>
            <a:ext cx="7923333" cy="376692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rgbClr val="312A7F"/>
                </a:solidFill>
                <a:latin typeface="HelveticaNeueLT Std Med" panose="020B0604020202020204" pitchFamily="34" charset="0"/>
                <a:ea typeface="+mj-ea"/>
                <a:cs typeface="+mj-cs"/>
              </a:defRPr>
            </a:lvl1pPr>
          </a:lstStyle>
          <a:p>
            <a:endParaRPr lang="en-US" sz="1800" i="1" dirty="0"/>
          </a:p>
        </p:txBody>
      </p:sp>
      <p:pic>
        <p:nvPicPr>
          <p:cNvPr id="5"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3877" r="17433"/>
          <a:stretch/>
        </p:blipFill>
        <p:spPr bwMode="auto">
          <a:xfrm>
            <a:off x="0" y="1700632"/>
            <a:ext cx="3891773" cy="4213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902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eaLnBrk="1" hangingPunct="1"/>
            <a:r>
              <a:rPr lang="en-US" altLang="en-US" sz="4400" dirty="0"/>
              <a:t>Inputs to the planning process</a:t>
            </a:r>
          </a:p>
        </p:txBody>
      </p:sp>
      <p:sp>
        <p:nvSpPr>
          <p:cNvPr id="34819" name="Rectangle 3"/>
          <p:cNvSpPr>
            <a:spLocks noGrp="1" noChangeArrowheads="1"/>
          </p:cNvSpPr>
          <p:nvPr>
            <p:ph type="body" idx="1"/>
          </p:nvPr>
        </p:nvSpPr>
        <p:spPr>
          <a:xfrm>
            <a:off x="762000" y="1722438"/>
            <a:ext cx="8229600" cy="4525962"/>
          </a:xfrm>
          <a:noFill/>
        </p:spPr>
        <p:txBody>
          <a:bodyPr/>
          <a:lstStyle/>
          <a:p>
            <a:pPr>
              <a:spcBef>
                <a:spcPct val="75000"/>
              </a:spcBef>
            </a:pPr>
            <a:r>
              <a:rPr lang="en-US" altLang="en-US" sz="3200" dirty="0"/>
              <a:t>Global trends</a:t>
            </a:r>
          </a:p>
          <a:p>
            <a:pPr>
              <a:spcBef>
                <a:spcPct val="75000"/>
              </a:spcBef>
            </a:pPr>
            <a:r>
              <a:rPr lang="en-US" altLang="en-US" sz="3200" dirty="0"/>
              <a:t>Inputs from the Board/partners/ stakeholders</a:t>
            </a:r>
          </a:p>
          <a:p>
            <a:pPr>
              <a:spcBef>
                <a:spcPct val="75000"/>
              </a:spcBef>
            </a:pPr>
            <a:r>
              <a:rPr lang="en-US" altLang="en-US" sz="3200" dirty="0"/>
              <a:t>Evaluation</a:t>
            </a:r>
          </a:p>
          <a:p>
            <a:pPr eaLnBrk="1" hangingPunct="1">
              <a:spcBef>
                <a:spcPct val="75000"/>
              </a:spcBef>
            </a:pPr>
            <a:r>
              <a:rPr lang="en-US" altLang="en-US" sz="3200" dirty="0"/>
              <a:t>Feedback from Focal Points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 Diagonal Corner Rectangle 22"/>
          <p:cNvSpPr/>
          <p:nvPr/>
        </p:nvSpPr>
        <p:spPr>
          <a:xfrm>
            <a:off x="-5904" y="1552366"/>
            <a:ext cx="3582863" cy="366145"/>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Africa &amp; the Mediterranean</a:t>
            </a:r>
            <a:endParaRPr lang="en-CA" sz="2400" dirty="0">
              <a:solidFill>
                <a:schemeClr val="bg1"/>
              </a:solidFill>
              <a:latin typeface="+mj-lt"/>
            </a:endParaRPr>
          </a:p>
        </p:txBody>
      </p:sp>
      <p:sp>
        <p:nvSpPr>
          <p:cNvPr id="24" name="Round Diagonal Corner Rectangle 23"/>
          <p:cNvSpPr/>
          <p:nvPr/>
        </p:nvSpPr>
        <p:spPr>
          <a:xfrm>
            <a:off x="4572000" y="1558039"/>
            <a:ext cx="3577680" cy="360472"/>
          </a:xfrm>
          <a:prstGeom prst="round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Asia</a:t>
            </a:r>
            <a:endParaRPr lang="en-CA" sz="2400" dirty="0">
              <a:solidFill>
                <a:schemeClr val="bg1"/>
              </a:solidFill>
              <a:latin typeface="+mj-lt"/>
            </a:endParaRPr>
          </a:p>
        </p:txBody>
      </p:sp>
      <p:sp>
        <p:nvSpPr>
          <p:cNvPr id="26" name="Round Diagonal Corner Rectangle 25"/>
          <p:cNvSpPr/>
          <p:nvPr/>
        </p:nvSpPr>
        <p:spPr>
          <a:xfrm>
            <a:off x="-5903" y="4342008"/>
            <a:ext cx="3582863" cy="390072"/>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Pacific</a:t>
            </a:r>
            <a:endParaRPr lang="en-CA" sz="2400" dirty="0">
              <a:solidFill>
                <a:schemeClr val="bg1"/>
              </a:solidFill>
              <a:latin typeface="+mj-lt"/>
            </a:endParaRPr>
          </a:p>
        </p:txBody>
      </p:sp>
      <p:sp>
        <p:nvSpPr>
          <p:cNvPr id="27" name="Round Diagonal Corner Rectangle 26"/>
          <p:cNvSpPr/>
          <p:nvPr/>
        </p:nvSpPr>
        <p:spPr>
          <a:xfrm>
            <a:off x="4599224" y="4335670"/>
            <a:ext cx="3578868" cy="386672"/>
          </a:xfrm>
          <a:prstGeom prst="roundRect">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Caribbean</a:t>
            </a:r>
            <a:endParaRPr lang="en-CA" sz="2400" dirty="0">
              <a:solidFill>
                <a:schemeClr val="bg1"/>
              </a:solidFill>
              <a:latin typeface="+mj-lt"/>
            </a:endParaRPr>
          </a:p>
        </p:txBody>
      </p:sp>
      <p:sp>
        <p:nvSpPr>
          <p:cNvPr id="2" name="Title 1"/>
          <p:cNvSpPr>
            <a:spLocks noGrp="1"/>
          </p:cNvSpPr>
          <p:nvPr>
            <p:ph type="title"/>
          </p:nvPr>
        </p:nvSpPr>
        <p:spPr>
          <a:xfrm>
            <a:off x="561975" y="605405"/>
            <a:ext cx="7886700" cy="796305"/>
          </a:xfrm>
        </p:spPr>
        <p:txBody>
          <a:bodyPr>
            <a:normAutofit fontScale="90000"/>
          </a:bodyPr>
          <a:lstStyle/>
          <a:p>
            <a:r>
              <a:rPr lang="en-US" dirty="0"/>
              <a:t>Focal Points Meetings</a:t>
            </a:r>
            <a:br>
              <a:rPr lang="en-US" dirty="0"/>
            </a:br>
            <a:endParaRPr lang="en-US" i="1" dirty="0">
              <a:latin typeface="+mj-lt"/>
            </a:endParaRPr>
          </a:p>
        </p:txBody>
      </p:sp>
      <p:pic>
        <p:nvPicPr>
          <p:cNvPr id="4" name="Picture 3">
            <a:extLst>
              <a:ext uri="{FF2B5EF4-FFF2-40B4-BE49-F238E27FC236}">
                <a16:creationId xmlns:a16="http://schemas.microsoft.com/office/drawing/2014/main" id="{FC72493B-6372-4426-8093-81F30C3557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9222" y="2470537"/>
            <a:ext cx="1592610" cy="796305"/>
          </a:xfrm>
          <a:prstGeom prst="rect">
            <a:avLst/>
          </a:prstGeom>
        </p:spPr>
      </p:pic>
      <p:pic>
        <p:nvPicPr>
          <p:cNvPr id="6" name="Picture 5">
            <a:extLst>
              <a:ext uri="{FF2B5EF4-FFF2-40B4-BE49-F238E27FC236}">
                <a16:creationId xmlns:a16="http://schemas.microsoft.com/office/drawing/2014/main" id="{6C01C8C7-0EFC-40EF-928C-9A7E0DEB22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3622" y="2417964"/>
            <a:ext cx="1515853" cy="848878"/>
          </a:xfrm>
          <a:prstGeom prst="rect">
            <a:avLst/>
          </a:prstGeom>
        </p:spPr>
      </p:pic>
      <p:pic>
        <p:nvPicPr>
          <p:cNvPr id="8" name="Picture 7">
            <a:extLst>
              <a:ext uri="{FF2B5EF4-FFF2-40B4-BE49-F238E27FC236}">
                <a16:creationId xmlns:a16="http://schemas.microsoft.com/office/drawing/2014/main" id="{58FCCF5D-B984-46A8-B43C-032B20729A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521" y="5387379"/>
            <a:ext cx="1592609" cy="865216"/>
          </a:xfrm>
          <a:prstGeom prst="rect">
            <a:avLst/>
          </a:prstGeom>
        </p:spPr>
      </p:pic>
      <p:pic>
        <p:nvPicPr>
          <p:cNvPr id="10" name="Picture 9">
            <a:extLst>
              <a:ext uri="{FF2B5EF4-FFF2-40B4-BE49-F238E27FC236}">
                <a16:creationId xmlns:a16="http://schemas.microsoft.com/office/drawing/2014/main" id="{00336560-1C01-4951-A8F2-B1A4D62409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3622" y="5437117"/>
            <a:ext cx="1592610" cy="818122"/>
          </a:xfrm>
          <a:prstGeom prst="rect">
            <a:avLst/>
          </a:prstGeom>
        </p:spPr>
      </p:pic>
    </p:spTree>
    <p:extLst>
      <p:ext uri="{BB962C8B-B14F-4D97-AF65-F5344CB8AC3E}">
        <p14:creationId xmlns:p14="http://schemas.microsoft.com/office/powerpoint/2010/main" val="3201120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1BC70-ACE0-49B9-9FC2-EB90138D435E}"/>
              </a:ext>
            </a:extLst>
          </p:cNvPr>
          <p:cNvSpPr>
            <a:spLocks noGrp="1"/>
          </p:cNvSpPr>
          <p:nvPr>
            <p:ph type="title"/>
          </p:nvPr>
        </p:nvSpPr>
        <p:spPr/>
        <p:txBody>
          <a:bodyPr>
            <a:normAutofit/>
          </a:bodyPr>
          <a:lstStyle/>
          <a:p>
            <a:r>
              <a:rPr lang="en-US" sz="4400" dirty="0"/>
              <a:t>Stakeholder Survey</a:t>
            </a:r>
          </a:p>
        </p:txBody>
      </p:sp>
      <p:pic>
        <p:nvPicPr>
          <p:cNvPr id="6" name="Picture 5">
            <a:extLst>
              <a:ext uri="{FF2B5EF4-FFF2-40B4-BE49-F238E27FC236}">
                <a16:creationId xmlns:a16="http://schemas.microsoft.com/office/drawing/2014/main" id="{B6DA7F57-D454-4B5A-A77F-8E64C2CC1232}"/>
              </a:ext>
            </a:extLst>
          </p:cNvPr>
          <p:cNvPicPr>
            <a:picLocks noChangeAspect="1"/>
          </p:cNvPicPr>
          <p:nvPr/>
        </p:nvPicPr>
        <p:blipFill rotWithShape="1">
          <a:blip r:embed="rId2">
            <a:extLst>
              <a:ext uri="{28A0092B-C50C-407E-A947-70E740481C1C}">
                <a14:useLocalDpi xmlns:a14="http://schemas.microsoft.com/office/drawing/2010/main" val="0"/>
              </a:ext>
            </a:extLst>
          </a:blip>
          <a:srcRect l="6970" t="11390" r="9551"/>
          <a:stretch/>
        </p:blipFill>
        <p:spPr>
          <a:xfrm>
            <a:off x="935235" y="1909992"/>
            <a:ext cx="7273529" cy="4085768"/>
          </a:xfrm>
          <a:prstGeom prst="rect">
            <a:avLst/>
          </a:prstGeom>
        </p:spPr>
      </p:pic>
      <p:pic>
        <p:nvPicPr>
          <p:cNvPr id="5" name="Picture 4">
            <a:extLst>
              <a:ext uri="{FF2B5EF4-FFF2-40B4-BE49-F238E27FC236}">
                <a16:creationId xmlns:a16="http://schemas.microsoft.com/office/drawing/2014/main" id="{24362F71-E2FB-48CA-9BEB-D9DB45599B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875" y="1582290"/>
            <a:ext cx="2706630" cy="1322835"/>
          </a:xfrm>
          <a:prstGeom prst="rect">
            <a:avLst/>
          </a:prstGeom>
        </p:spPr>
      </p:pic>
    </p:spTree>
    <p:extLst>
      <p:ext uri="{BB962C8B-B14F-4D97-AF65-F5344CB8AC3E}">
        <p14:creationId xmlns:p14="http://schemas.microsoft.com/office/powerpoint/2010/main" val="4022035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0C98-41FC-430D-9F3B-5D9C92B0433F}"/>
              </a:ext>
            </a:extLst>
          </p:cNvPr>
          <p:cNvSpPr>
            <a:spLocks noGrp="1"/>
          </p:cNvSpPr>
          <p:nvPr>
            <p:ph type="title"/>
          </p:nvPr>
        </p:nvSpPr>
        <p:spPr/>
        <p:txBody>
          <a:bodyPr>
            <a:normAutofit/>
          </a:bodyPr>
          <a:lstStyle/>
          <a:p>
            <a:r>
              <a:rPr lang="en-US" sz="4400" dirty="0"/>
              <a:t>Highlights of Findings</a:t>
            </a:r>
          </a:p>
        </p:txBody>
      </p:sp>
      <p:pic>
        <p:nvPicPr>
          <p:cNvPr id="5" name="Content Placeholder 4">
            <a:extLst>
              <a:ext uri="{FF2B5EF4-FFF2-40B4-BE49-F238E27FC236}">
                <a16:creationId xmlns:a16="http://schemas.microsoft.com/office/drawing/2014/main" id="{B777331B-2919-487C-882E-AE6C27262B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39264" y="1314450"/>
            <a:ext cx="7103440" cy="5346105"/>
          </a:xfrm>
        </p:spPr>
      </p:pic>
    </p:spTree>
    <p:extLst>
      <p:ext uri="{BB962C8B-B14F-4D97-AF65-F5344CB8AC3E}">
        <p14:creationId xmlns:p14="http://schemas.microsoft.com/office/powerpoint/2010/main" val="303042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0C98-41FC-430D-9F3B-5D9C92B0433F}"/>
              </a:ext>
            </a:extLst>
          </p:cNvPr>
          <p:cNvSpPr>
            <a:spLocks noGrp="1"/>
          </p:cNvSpPr>
          <p:nvPr>
            <p:ph type="title"/>
          </p:nvPr>
        </p:nvSpPr>
        <p:spPr>
          <a:xfrm>
            <a:off x="628650" y="-109184"/>
            <a:ext cx="7886700" cy="1325563"/>
          </a:xfrm>
        </p:spPr>
        <p:txBody>
          <a:bodyPr>
            <a:normAutofit/>
          </a:bodyPr>
          <a:lstStyle/>
          <a:p>
            <a:r>
              <a:rPr lang="en-US" sz="4400" dirty="0"/>
              <a:t>Highlights …</a:t>
            </a:r>
          </a:p>
        </p:txBody>
      </p:sp>
      <p:pic>
        <p:nvPicPr>
          <p:cNvPr id="10" name="Content Placeholder 9">
            <a:extLst>
              <a:ext uri="{FF2B5EF4-FFF2-40B4-BE49-F238E27FC236}">
                <a16:creationId xmlns:a16="http://schemas.microsoft.com/office/drawing/2014/main" id="{294AFF87-9A76-439A-B560-36B056FF5376}"/>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32144"/>
          <a:stretch/>
        </p:blipFill>
        <p:spPr>
          <a:xfrm>
            <a:off x="551904" y="890224"/>
            <a:ext cx="8428325" cy="5767751"/>
          </a:xfrm>
        </p:spPr>
      </p:pic>
    </p:spTree>
    <p:extLst>
      <p:ext uri="{BB962C8B-B14F-4D97-AF65-F5344CB8AC3E}">
        <p14:creationId xmlns:p14="http://schemas.microsoft.com/office/powerpoint/2010/main" val="14523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0C98-41FC-430D-9F3B-5D9C92B0433F}"/>
              </a:ext>
            </a:extLst>
          </p:cNvPr>
          <p:cNvSpPr>
            <a:spLocks noGrp="1"/>
          </p:cNvSpPr>
          <p:nvPr>
            <p:ph type="title"/>
          </p:nvPr>
        </p:nvSpPr>
        <p:spPr/>
        <p:txBody>
          <a:bodyPr>
            <a:normAutofit/>
          </a:bodyPr>
          <a:lstStyle/>
          <a:p>
            <a:r>
              <a:rPr lang="en-US" sz="4400" dirty="0"/>
              <a:t>Highlights …</a:t>
            </a:r>
          </a:p>
        </p:txBody>
      </p:sp>
      <p:pic>
        <p:nvPicPr>
          <p:cNvPr id="5" name="Content Placeholder 4">
            <a:extLst>
              <a:ext uri="{FF2B5EF4-FFF2-40B4-BE49-F238E27FC236}">
                <a16:creationId xmlns:a16="http://schemas.microsoft.com/office/drawing/2014/main" id="{684A6EB3-595E-4E41-BD9F-6A0F1C41AF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0250" y="1435743"/>
            <a:ext cx="5133975" cy="5385565"/>
          </a:xfrm>
        </p:spPr>
      </p:pic>
    </p:spTree>
    <p:extLst>
      <p:ext uri="{BB962C8B-B14F-4D97-AF65-F5344CB8AC3E}">
        <p14:creationId xmlns:p14="http://schemas.microsoft.com/office/powerpoint/2010/main" val="552913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0C98-41FC-430D-9F3B-5D9C92B0433F}"/>
              </a:ext>
            </a:extLst>
          </p:cNvPr>
          <p:cNvSpPr>
            <a:spLocks noGrp="1"/>
          </p:cNvSpPr>
          <p:nvPr>
            <p:ph type="title"/>
          </p:nvPr>
        </p:nvSpPr>
        <p:spPr/>
        <p:txBody>
          <a:bodyPr>
            <a:normAutofit/>
          </a:bodyPr>
          <a:lstStyle/>
          <a:p>
            <a:r>
              <a:rPr lang="en-US" sz="4400" dirty="0"/>
              <a:t>Highlights …</a:t>
            </a:r>
          </a:p>
        </p:txBody>
      </p:sp>
      <p:pic>
        <p:nvPicPr>
          <p:cNvPr id="6" name="Content Placeholder 5">
            <a:extLst>
              <a:ext uri="{FF2B5EF4-FFF2-40B4-BE49-F238E27FC236}">
                <a16:creationId xmlns:a16="http://schemas.microsoft.com/office/drawing/2014/main" id="{46D1F80C-FFD5-475C-AF3C-7FB989C8E2B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9226" y="1481284"/>
            <a:ext cx="6457950" cy="5011590"/>
          </a:xfrm>
        </p:spPr>
      </p:pic>
    </p:spTree>
    <p:extLst>
      <p:ext uri="{BB962C8B-B14F-4D97-AF65-F5344CB8AC3E}">
        <p14:creationId xmlns:p14="http://schemas.microsoft.com/office/powerpoint/2010/main" val="2953673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p:txBody>
          <a:bodyPr/>
          <a:lstStyle/>
          <a:p>
            <a:r>
              <a:rPr lang="en-CA"/>
              <a:t>Mid-term evaluation 2018</a:t>
            </a:r>
            <a:br>
              <a:rPr lang="en-CA"/>
            </a:br>
            <a:r>
              <a:rPr lang="en-CA"/>
              <a:t>(External)</a:t>
            </a:r>
            <a:endParaRPr lang="en-CA" dirty="0"/>
          </a:p>
        </p:txBody>
      </p:sp>
      <p:sp>
        <p:nvSpPr>
          <p:cNvPr id="6" name="Content Placeholder 5">
            <a:extLst>
              <a:ext uri="{FF2B5EF4-FFF2-40B4-BE49-F238E27FC236}">
                <a16:creationId xmlns:a16="http://schemas.microsoft.com/office/drawing/2014/main" id="{99C9B40A-61E2-457F-8F92-F57F76486216}"/>
              </a:ext>
            </a:extLst>
          </p:cNvPr>
          <p:cNvSpPr>
            <a:spLocks noGrp="1"/>
          </p:cNvSpPr>
          <p:nvPr>
            <p:ph idx="1"/>
          </p:nvPr>
        </p:nvSpPr>
        <p:spPr>
          <a:xfrm>
            <a:off x="628650" y="1914115"/>
            <a:ext cx="7886700" cy="4319537"/>
          </a:xfrm>
        </p:spPr>
        <p:txBody>
          <a:bodyPr>
            <a:normAutofit fontScale="92500"/>
          </a:bodyPr>
          <a:lstStyle/>
          <a:p>
            <a:r>
              <a:rPr lang="en-US" dirty="0"/>
              <a:t>“COL is on the ‘</a:t>
            </a:r>
            <a:r>
              <a:rPr lang="en-US" b="1" dirty="0">
                <a:solidFill>
                  <a:srgbClr val="A9103D"/>
                </a:solidFill>
                <a:latin typeface="+mn-lt"/>
              </a:rPr>
              <a:t>right side of educational history</a:t>
            </a:r>
            <a:r>
              <a:rPr lang="en-US" dirty="0"/>
              <a:t>’ and making an important contribution-directly influencing the quality of learning in the Commonwealth and to being a leader in pedagogical reform”</a:t>
            </a:r>
          </a:p>
          <a:p>
            <a:r>
              <a:rPr lang="en-US" dirty="0"/>
              <a:t>“placed the emphasis on </a:t>
            </a:r>
            <a:r>
              <a:rPr lang="en-US" b="1" dirty="0">
                <a:solidFill>
                  <a:srgbClr val="A9103D"/>
                </a:solidFill>
                <a:latin typeface="+mn-lt"/>
              </a:rPr>
              <a:t>impact, demand, and long term outcomes</a:t>
            </a:r>
            <a:r>
              <a:rPr lang="en-US" dirty="0"/>
              <a:t>…in contrast to more traditional development models which are mostly supply oriented and tend towards…outputs.”</a:t>
            </a:r>
          </a:p>
          <a:p>
            <a:r>
              <a:rPr lang="en-US" dirty="0"/>
              <a:t>Need for </a:t>
            </a:r>
            <a:r>
              <a:rPr lang="en-US" b="1" dirty="0">
                <a:solidFill>
                  <a:srgbClr val="A9103D"/>
                </a:solidFill>
                <a:latin typeface="+mn-lt"/>
              </a:rPr>
              <a:t>more attention to COL’s influence strategies</a:t>
            </a:r>
            <a:r>
              <a:rPr lang="en-US" dirty="0"/>
              <a:t>. </a:t>
            </a:r>
          </a:p>
          <a:p>
            <a:pPr marL="0" indent="0" algn="r">
              <a:buNone/>
            </a:pPr>
            <a:r>
              <a:rPr lang="en-US" sz="2400" dirty="0"/>
              <a:t>(Sauder 2018)</a:t>
            </a:r>
          </a:p>
        </p:txBody>
      </p:sp>
    </p:spTree>
    <p:extLst>
      <p:ext uri="{BB962C8B-B14F-4D97-AF65-F5344CB8AC3E}">
        <p14:creationId xmlns:p14="http://schemas.microsoft.com/office/powerpoint/2010/main" val="725507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9CFF1-EFAD-4813-B1C3-972BD1C639B7}"/>
              </a:ext>
            </a:extLst>
          </p:cNvPr>
          <p:cNvSpPr>
            <a:spLocks noGrp="1"/>
          </p:cNvSpPr>
          <p:nvPr>
            <p:ph type="title"/>
          </p:nvPr>
        </p:nvSpPr>
        <p:spPr>
          <a:xfrm>
            <a:off x="857246" y="674942"/>
            <a:ext cx="7886700" cy="1325563"/>
          </a:xfrm>
        </p:spPr>
        <p:txBody>
          <a:bodyPr>
            <a:normAutofit/>
          </a:bodyPr>
          <a:lstStyle/>
          <a:p>
            <a:r>
              <a:rPr lang="en-US" sz="4400" dirty="0"/>
              <a:t>Final Meta-Evaluation</a:t>
            </a:r>
          </a:p>
        </p:txBody>
      </p:sp>
      <p:sp>
        <p:nvSpPr>
          <p:cNvPr id="6" name="Rectangle 5">
            <a:extLst>
              <a:ext uri="{FF2B5EF4-FFF2-40B4-BE49-F238E27FC236}">
                <a16:creationId xmlns:a16="http://schemas.microsoft.com/office/drawing/2014/main" id="{E474C216-6D62-4522-BEA6-EE7CCB1890B5}"/>
              </a:ext>
            </a:extLst>
          </p:cNvPr>
          <p:cNvSpPr/>
          <p:nvPr/>
        </p:nvSpPr>
        <p:spPr>
          <a:xfrm>
            <a:off x="-142875" y="2767280"/>
            <a:ext cx="9286875" cy="132343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69780475-C983-4AA9-B624-736C6F7F761C}"/>
              </a:ext>
            </a:extLst>
          </p:cNvPr>
          <p:cNvSpPr txBox="1"/>
          <p:nvPr/>
        </p:nvSpPr>
        <p:spPr>
          <a:xfrm>
            <a:off x="1519233" y="2755182"/>
            <a:ext cx="6562725" cy="1323439"/>
          </a:xfrm>
          <a:prstGeom prst="rect">
            <a:avLst/>
          </a:prstGeom>
          <a:noFill/>
        </p:spPr>
        <p:txBody>
          <a:bodyPr wrap="square" rtlCol="0">
            <a:spAutoFit/>
          </a:bodyPr>
          <a:lstStyle/>
          <a:p>
            <a:pPr algn="ctr"/>
            <a:r>
              <a:rPr lang="en-US" sz="4000" i="1" dirty="0">
                <a:solidFill>
                  <a:srgbClr val="250188"/>
                </a:solidFill>
              </a:rPr>
              <a:t>What difference has COL made?</a:t>
            </a:r>
          </a:p>
        </p:txBody>
      </p:sp>
      <p:pic>
        <p:nvPicPr>
          <p:cNvPr id="8" name="Graphic 7" descr="Bullseye">
            <a:extLst>
              <a:ext uri="{FF2B5EF4-FFF2-40B4-BE49-F238E27FC236}">
                <a16:creationId xmlns:a16="http://schemas.microsoft.com/office/drawing/2014/main" id="{DF886DD8-ECFB-4808-834E-2F4EFD8A53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43011" y="880523"/>
            <a:ext cx="914400" cy="914400"/>
          </a:xfrm>
          <a:prstGeom prst="rect">
            <a:avLst/>
          </a:prstGeom>
        </p:spPr>
      </p:pic>
      <p:pic>
        <p:nvPicPr>
          <p:cNvPr id="9" name="Picture 8">
            <a:extLst>
              <a:ext uri="{FF2B5EF4-FFF2-40B4-BE49-F238E27FC236}">
                <a16:creationId xmlns:a16="http://schemas.microsoft.com/office/drawing/2014/main" id="{A2142585-0A88-44D1-A3F9-4CA070D78A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4074" y="5712698"/>
            <a:ext cx="12629271" cy="1145302"/>
          </a:xfrm>
          <a:prstGeom prst="rect">
            <a:avLst/>
          </a:prstGeom>
        </p:spPr>
      </p:pic>
    </p:spTree>
    <p:extLst>
      <p:ext uri="{BB962C8B-B14F-4D97-AF65-F5344CB8AC3E}">
        <p14:creationId xmlns:p14="http://schemas.microsoft.com/office/powerpoint/2010/main" val="2308173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4294967295"/>
          </p:nvPr>
        </p:nvSpPr>
        <p:spPr>
          <a:xfrm>
            <a:off x="676275" y="1633538"/>
            <a:ext cx="8048625" cy="4137342"/>
          </a:xfrm>
        </p:spPr>
        <p:txBody>
          <a:bodyPr>
            <a:noAutofit/>
          </a:bodyPr>
          <a:lstStyle/>
          <a:p>
            <a:pPr marL="457200" indent="-457200">
              <a:buFont typeface="Arial" panose="020B0604020202020204" pitchFamily="34" charset="0"/>
              <a:buChar char="•"/>
            </a:pPr>
            <a:r>
              <a:rPr lang="en-GB" altLang="en-US" sz="3200" dirty="0"/>
              <a:t>What are the new development trends that COL must address?</a:t>
            </a:r>
          </a:p>
          <a:p>
            <a:pPr marL="457200" indent="-457200">
              <a:buFont typeface="Arial" panose="020B0604020202020204" pitchFamily="34" charset="0"/>
              <a:buChar char="•"/>
            </a:pPr>
            <a:r>
              <a:rPr lang="en-GB" altLang="en-US" sz="3200" dirty="0"/>
              <a:t>What has changed in your region that COL must address?</a:t>
            </a:r>
          </a:p>
          <a:p>
            <a:pPr marL="457200" indent="-457200">
              <a:buFont typeface="Arial" panose="020B0604020202020204" pitchFamily="34" charset="0"/>
              <a:buChar char="•"/>
            </a:pPr>
            <a:r>
              <a:rPr lang="en-GB" altLang="en-US" sz="3200" dirty="0"/>
              <a:t>How can COL further your national agenda?</a:t>
            </a:r>
          </a:p>
          <a:p>
            <a:pPr marL="457200" indent="-457200">
              <a:buFont typeface="Arial" panose="020B0604020202020204" pitchFamily="34" charset="0"/>
              <a:buChar char="•"/>
            </a:pPr>
            <a:r>
              <a:rPr lang="en-US" sz="3200" dirty="0"/>
              <a:t>How do we achieve scale, impact, visibility?</a:t>
            </a:r>
          </a:p>
        </p:txBody>
      </p:sp>
      <p:sp>
        <p:nvSpPr>
          <p:cNvPr id="2" name="Title 1"/>
          <p:cNvSpPr>
            <a:spLocks noGrp="1"/>
          </p:cNvSpPr>
          <p:nvPr>
            <p:ph type="title" idx="4294967295"/>
          </p:nvPr>
        </p:nvSpPr>
        <p:spPr>
          <a:xfrm>
            <a:off x="361950" y="438150"/>
            <a:ext cx="4521200" cy="981075"/>
          </a:xfrm>
        </p:spPr>
        <p:txBody>
          <a:bodyPr>
            <a:normAutofit/>
          </a:bodyPr>
          <a:lstStyle/>
          <a:p>
            <a:r>
              <a:rPr lang="en-US" sz="4400" dirty="0"/>
              <a:t>Questions</a:t>
            </a:r>
          </a:p>
        </p:txBody>
      </p:sp>
    </p:spTree>
    <p:extLst>
      <p:ext uri="{BB962C8B-B14F-4D97-AF65-F5344CB8AC3E}">
        <p14:creationId xmlns:p14="http://schemas.microsoft.com/office/powerpoint/2010/main" val="1007649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059015"/>
            <a:ext cx="9144000" cy="1151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623888" y="1269275"/>
            <a:ext cx="7886700" cy="5588724"/>
          </a:xfrm>
        </p:spPr>
        <p:txBody>
          <a:bodyPr>
            <a:normAutofit/>
          </a:bodyPr>
          <a:lstStyle/>
          <a:p>
            <a:r>
              <a:rPr lang="en-US" sz="6600" dirty="0"/>
              <a:t>Who supports COL?</a:t>
            </a:r>
            <a:endParaRPr lang="en-CA" sz="6600" dirty="0"/>
          </a:p>
        </p:txBody>
      </p:sp>
      <p:pic>
        <p:nvPicPr>
          <p:cNvPr id="10" name="Picture 2" descr="P:\3_Resources\+++Stock photos &amp; Clip Art\FLAGS Border\comm flags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8080" y="622779"/>
            <a:ext cx="762000" cy="4973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P:\3_Resources\+++Stock photos &amp; Clip Art\FLAGS Border\comm flags-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8080" y="1232378"/>
            <a:ext cx="762001" cy="4973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P:\3_Resources\+++Stock photos &amp; Clip Art\FLAGS Border\Indi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8080" y="1841978"/>
            <a:ext cx="762001" cy="49730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P:\3_Resources\+++Stock photos &amp; Clip Art\FLAGS Border\comm flags5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8080" y="2471631"/>
            <a:ext cx="762000" cy="49730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P:\3_Resources\+++Stock photos &amp; Clip Art\FLAGS Border\south africa .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84165" y="2174184"/>
            <a:ext cx="762001" cy="497306"/>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23"/>
          <p:cNvSpPr txBox="1">
            <a:spLocks/>
          </p:cNvSpPr>
          <p:nvPr/>
        </p:nvSpPr>
        <p:spPr bwMode="auto">
          <a:xfrm>
            <a:off x="1696281" y="662884"/>
            <a:ext cx="24384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panose="020B0604020202020204" pitchFamily="34" charset="0"/>
              <a:buChar char="•"/>
              <a:defRPr sz="2600" kern="1200">
                <a:solidFill>
                  <a:schemeClr val="accent1">
                    <a:lumMod val="75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panose="020B0604020202020204" pitchFamily="34" charset="0"/>
              <a:buChar char="•"/>
              <a:defRPr sz="2300" kern="1200">
                <a:solidFill>
                  <a:schemeClr val="accent1">
                    <a:lumMod val="75000"/>
                  </a:schemeClr>
                </a:solidFill>
                <a:latin typeface="+mj-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rPr>
              <a:t>Canada </a:t>
            </a:r>
          </a:p>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UK</a:t>
            </a:r>
          </a:p>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India</a:t>
            </a:r>
          </a:p>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Australia</a:t>
            </a:r>
          </a:p>
        </p:txBody>
      </p:sp>
      <p:sp>
        <p:nvSpPr>
          <p:cNvPr id="18" name="Content Placeholder 25"/>
          <p:cNvSpPr txBox="1">
            <a:spLocks/>
          </p:cNvSpPr>
          <p:nvPr/>
        </p:nvSpPr>
        <p:spPr bwMode="auto">
          <a:xfrm>
            <a:off x="4512365" y="878784"/>
            <a:ext cx="28956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panose="020B0604020202020204" pitchFamily="34" charset="0"/>
              <a:buChar char="•"/>
              <a:defRPr sz="2600" kern="1200">
                <a:solidFill>
                  <a:schemeClr val="accent1">
                    <a:lumMod val="75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panose="020B0604020202020204" pitchFamily="34" charset="0"/>
              <a:buChar char="•"/>
              <a:defRPr sz="2300" kern="1200">
                <a:solidFill>
                  <a:schemeClr val="accent1">
                    <a:lumMod val="75000"/>
                  </a:schemeClr>
                </a:solidFill>
                <a:latin typeface="+mj-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buNone/>
              <a:tabLst>
                <a:tab pos="50800" algn="l"/>
              </a:tabLst>
            </a:pPr>
            <a:r>
              <a:rPr lang="en-US" altLang="zh-CN" sz="3200" dirty="0">
                <a:solidFill>
                  <a:schemeClr val="bg1"/>
                </a:solidFill>
                <a:latin typeface="HelveticaNeueLT Std" panose="020B0604020202020204" pitchFamily="34" charset="0"/>
                <a:cs typeface="Tahoma" pitchFamily="18" charset="0"/>
              </a:rPr>
              <a:t>New Zealand</a:t>
            </a:r>
          </a:p>
          <a:p>
            <a:pPr algn="r">
              <a:buNone/>
              <a:tabLst>
                <a:tab pos="50800" algn="l"/>
              </a:tabLst>
            </a:pPr>
            <a:r>
              <a:rPr lang="en-US" altLang="zh-CN" sz="3200" dirty="0">
                <a:solidFill>
                  <a:schemeClr val="bg1"/>
                </a:solidFill>
                <a:latin typeface="HelveticaNeueLT Std" panose="020B0604020202020204" pitchFamily="34" charset="0"/>
                <a:cs typeface="Tahoma" pitchFamily="18" charset="0"/>
              </a:rPr>
              <a:t>Nigeria</a:t>
            </a:r>
          </a:p>
          <a:p>
            <a:pPr algn="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South Africa</a:t>
            </a:r>
          </a:p>
        </p:txBody>
      </p:sp>
      <p:sp>
        <p:nvSpPr>
          <p:cNvPr id="5" name="Rectangle 4"/>
          <p:cNvSpPr/>
          <p:nvPr/>
        </p:nvSpPr>
        <p:spPr>
          <a:xfrm>
            <a:off x="-1" y="5103733"/>
            <a:ext cx="9143999" cy="1077218"/>
          </a:xfrm>
          <a:prstGeom prst="rect">
            <a:avLst/>
          </a:prstGeom>
        </p:spPr>
        <p:txBody>
          <a:bodyPr wrap="square">
            <a:spAutoFit/>
          </a:bodyPr>
          <a:lstStyle/>
          <a:p>
            <a:pPr algn="ctr"/>
            <a:r>
              <a:rPr lang="en-US" altLang="zh-CN" sz="3200" dirty="0">
                <a:latin typeface="+mj-lt"/>
              </a:rPr>
              <a:t>The number of countries contributing </a:t>
            </a:r>
            <a:br>
              <a:rPr lang="en-US" altLang="zh-CN" sz="3200" dirty="0">
                <a:latin typeface="+mj-lt"/>
              </a:rPr>
            </a:br>
            <a:r>
              <a:rPr lang="en-US" altLang="zh-CN" sz="3200" dirty="0">
                <a:latin typeface="+mj-lt"/>
              </a:rPr>
              <a:t>doubled from </a:t>
            </a:r>
            <a:r>
              <a:rPr lang="en-US" altLang="zh-CN" sz="3200" b="1" dirty="0">
                <a:latin typeface="+mj-lt"/>
              </a:rPr>
              <a:t>23</a:t>
            </a:r>
            <a:r>
              <a:rPr lang="en-US" altLang="zh-CN" sz="3200" dirty="0">
                <a:latin typeface="+mj-lt"/>
              </a:rPr>
              <a:t> in 2006 to </a:t>
            </a:r>
            <a:r>
              <a:rPr lang="en-US" altLang="zh-CN" sz="3200" b="1" dirty="0">
                <a:latin typeface="+mj-lt"/>
              </a:rPr>
              <a:t>48</a:t>
            </a:r>
            <a:r>
              <a:rPr lang="en-US" altLang="zh-CN" sz="3200" dirty="0">
                <a:latin typeface="+mj-lt"/>
              </a:rPr>
              <a:t> currently</a:t>
            </a:r>
          </a:p>
        </p:txBody>
      </p:sp>
      <p:pic>
        <p:nvPicPr>
          <p:cNvPr id="19" name="Picture 6" descr="P:\3_Resources\+++Stock photos &amp; Clip Art\FLAGS Border\New Zealand.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4165" y="938994"/>
            <a:ext cx="762000" cy="49730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P:\3_Resources\+++Stock photos &amp; Clip Art\FLAGS Border\nigeria.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84165" y="1561868"/>
            <a:ext cx="762001" cy="497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542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89" y="2117869"/>
            <a:ext cx="9154336" cy="3236734"/>
            <a:chOff x="-5189" y="1809752"/>
            <a:chExt cx="9154336" cy="3236734"/>
          </a:xfrm>
        </p:grpSpPr>
        <p:sp>
          <p:nvSpPr>
            <p:cNvPr id="8" name="Rectangle 7"/>
            <p:cNvSpPr/>
            <p:nvPr/>
          </p:nvSpPr>
          <p:spPr>
            <a:xfrm>
              <a:off x="-5189" y="3638754"/>
              <a:ext cx="2298929" cy="1117396"/>
            </a:xfrm>
            <a:prstGeom prst="rect">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mj-lt"/>
                </a:rPr>
                <a:t>World Class Expertise</a:t>
              </a:r>
            </a:p>
          </p:txBody>
        </p:sp>
        <p:sp>
          <p:nvSpPr>
            <p:cNvPr id="10" name="Rectangle 9"/>
            <p:cNvSpPr/>
            <p:nvPr/>
          </p:nvSpPr>
          <p:spPr>
            <a:xfrm>
              <a:off x="2293700" y="3638752"/>
              <a:ext cx="2288593" cy="1117397"/>
            </a:xfrm>
            <a:prstGeom prst="rect">
              <a:avLst/>
            </a:prstGeom>
            <a:blipFill>
              <a:blip r:embed="rId4"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mj-lt"/>
                </a:rPr>
                <a:t>Innovative Models</a:t>
              </a:r>
            </a:p>
          </p:txBody>
        </p:sp>
        <p:sp>
          <p:nvSpPr>
            <p:cNvPr id="11" name="Rectangle 10"/>
            <p:cNvSpPr/>
            <p:nvPr/>
          </p:nvSpPr>
          <p:spPr>
            <a:xfrm>
              <a:off x="6902932" y="3638751"/>
              <a:ext cx="2246215" cy="1117398"/>
            </a:xfrm>
            <a:prstGeom prst="rect">
              <a:avLst/>
            </a:prstGeom>
            <a:blipFill>
              <a:blip r:embed="rId5"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Resources</a:t>
              </a:r>
              <a:endParaRPr lang="en-CA" sz="2800" dirty="0">
                <a:solidFill>
                  <a:schemeClr val="bg1"/>
                </a:solidFill>
                <a:latin typeface="+mj-lt"/>
              </a:endParaRPr>
            </a:p>
          </p:txBody>
        </p:sp>
        <p:sp>
          <p:nvSpPr>
            <p:cNvPr id="9" name="Rectangle 8"/>
            <p:cNvSpPr/>
            <p:nvPr/>
          </p:nvSpPr>
          <p:spPr>
            <a:xfrm>
              <a:off x="4571999" y="3638750"/>
              <a:ext cx="2344071" cy="1117400"/>
            </a:xfrm>
            <a:prstGeom prst="rect">
              <a:avLst/>
            </a:prstGeom>
            <a:blipFill>
              <a:blip r:embed="rId6"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mj-lt"/>
                </a:rPr>
                <a:t>Capacity Building</a:t>
              </a:r>
            </a:p>
          </p:txBody>
        </p:sp>
        <p:sp>
          <p:nvSpPr>
            <p:cNvPr id="18" name="Rectangle 17"/>
            <p:cNvSpPr/>
            <p:nvPr/>
          </p:nvSpPr>
          <p:spPr>
            <a:xfrm>
              <a:off x="2293701" y="1873783"/>
              <a:ext cx="2288592" cy="1772757"/>
            </a:xfrm>
            <a:prstGeom prst="rect">
              <a:avLst/>
            </a:prstGeom>
            <a:solidFill>
              <a:srgbClr val="D7D2E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9" name="Picture 5" descr="P:\2_Images\Delegation from Pakistan _Apr 2015\IMG_9690.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5188" y="1831903"/>
              <a:ext cx="2288593" cy="18027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2_Images\OS_workshopport moresby 2014\PB080070.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rightnessContrast bright="1000" contrast="14000"/>
                      </a14:imgEffect>
                    </a14:imgLayer>
                  </a14:imgProps>
                </a:ext>
                <a:ext uri="{28A0092B-C50C-407E-A947-70E740481C1C}">
                  <a14:useLocalDpi xmlns:a14="http://schemas.microsoft.com/office/drawing/2010/main" val="0"/>
                </a:ext>
              </a:extLst>
            </a:blip>
            <a:srcRect l="36171" t="30000" r="30081" b="36326"/>
            <a:stretch/>
          </p:blipFill>
          <p:spPr bwMode="auto">
            <a:xfrm>
              <a:off x="2283406" y="1828800"/>
              <a:ext cx="2288593" cy="181773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2_Images\_2015 CEMCA\IMG_0246_VUSSC-TQF-Approved.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4572000" y="1828799"/>
              <a:ext cx="2344070" cy="181774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a:stretch/>
          </p:blipFill>
          <p:spPr bwMode="auto">
            <a:xfrm>
              <a:off x="6902932" y="1828797"/>
              <a:ext cx="2246214" cy="1817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p:nvCxnSpPr>
          <p:spPr>
            <a:xfrm flipH="1">
              <a:off x="2298888" y="1809752"/>
              <a:ext cx="5145" cy="32067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82293" y="1809752"/>
              <a:ext cx="0" cy="32067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892637" y="1809752"/>
              <a:ext cx="33726" cy="32367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 y="4786137"/>
              <a:ext cx="9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 y="1814334"/>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 y="3646539"/>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grpSp>
      <p:sp>
        <p:nvSpPr>
          <p:cNvPr id="5" name="Title 4"/>
          <p:cNvSpPr>
            <a:spLocks noGrp="1"/>
          </p:cNvSpPr>
          <p:nvPr>
            <p:ph type="title"/>
          </p:nvPr>
        </p:nvSpPr>
        <p:spPr/>
        <p:txBody>
          <a:bodyPr>
            <a:normAutofit/>
          </a:bodyPr>
          <a:lstStyle/>
          <a:p>
            <a:r>
              <a:rPr lang="en-US" sz="6600" dirty="0"/>
              <a:t>COL Offers…</a:t>
            </a:r>
          </a:p>
        </p:txBody>
      </p:sp>
    </p:spTree>
    <p:extLst>
      <p:ext uri="{BB962C8B-B14F-4D97-AF65-F5344CB8AC3E}">
        <p14:creationId xmlns:p14="http://schemas.microsoft.com/office/powerpoint/2010/main" val="1414525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 y="3119872"/>
            <a:ext cx="9220200" cy="3204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88640" y="1611412"/>
            <a:ext cx="5740400" cy="1265238"/>
          </a:xfrm>
        </p:spPr>
        <p:txBody>
          <a:bodyPr>
            <a:normAutofit/>
          </a:bodyPr>
          <a:lstStyle/>
          <a:p>
            <a:pPr algn="l"/>
            <a:r>
              <a:rPr lang="en-US" sz="4800" dirty="0"/>
              <a:t>What COL asks of you</a:t>
            </a:r>
          </a:p>
        </p:txBody>
      </p:sp>
      <p:sp>
        <p:nvSpPr>
          <p:cNvPr id="3" name="Content Placeholder 2"/>
          <p:cNvSpPr>
            <a:spLocks noGrp="1"/>
          </p:cNvSpPr>
          <p:nvPr>
            <p:ph idx="1"/>
          </p:nvPr>
        </p:nvSpPr>
        <p:spPr>
          <a:xfrm>
            <a:off x="688084" y="3759200"/>
            <a:ext cx="8303516" cy="2209800"/>
          </a:xfrm>
        </p:spPr>
        <p:txBody>
          <a:bodyPr>
            <a:normAutofit/>
          </a:bodyPr>
          <a:lstStyle/>
          <a:p>
            <a:r>
              <a:rPr lang="en-US" sz="3600" dirty="0"/>
              <a:t>Dialogue about your priorities</a:t>
            </a:r>
          </a:p>
          <a:p>
            <a:r>
              <a:rPr lang="en-US" sz="3600" dirty="0"/>
              <a:t>Identification of common regional issues</a:t>
            </a:r>
          </a:p>
          <a:p>
            <a:r>
              <a:rPr lang="en-US" sz="3600" dirty="0"/>
              <a:t>Your involvement</a:t>
            </a:r>
          </a:p>
        </p:txBody>
      </p:sp>
      <p:pic>
        <p:nvPicPr>
          <p:cNvPr id="10" name="Picture 4" descr="P:\1_Projects\5_Vice-President Office\Focal Points 2014\PPT asia pacific a rt\paci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7240"/>
            <a:ext cx="3288547" cy="31994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C9EF8D0-D4E2-42FB-9CC4-8FF45D119F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884" y="1085734"/>
            <a:ext cx="2123952" cy="338186"/>
          </a:xfrm>
          <a:prstGeom prst="rect">
            <a:avLst/>
          </a:prstGeom>
        </p:spPr>
      </p:pic>
    </p:spTree>
    <p:extLst>
      <p:ext uri="{BB962C8B-B14F-4D97-AF65-F5344CB8AC3E}">
        <p14:creationId xmlns:p14="http://schemas.microsoft.com/office/powerpoint/2010/main" val="110301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www.col.org/sites/default/files/styles/image_responsive/public/field/image/PACFOLD%20launch%202.jpg?itok=f04KP1qU">
            <a:extLst>
              <a:ext uri="{FF2B5EF4-FFF2-40B4-BE49-F238E27FC236}">
                <a16:creationId xmlns:a16="http://schemas.microsoft.com/office/drawing/2014/main" id="{200C9E30-BF7F-4C5C-B00D-40F4BA498A1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69" r="10612"/>
          <a:stretch/>
        </p:blipFill>
        <p:spPr bwMode="auto">
          <a:xfrm>
            <a:off x="7484677" y="4591432"/>
            <a:ext cx="1659323" cy="1410690"/>
          </a:xfrm>
          <a:prstGeom prst="rect">
            <a:avLst/>
          </a:prstGeom>
          <a:noFill/>
          <a:extLst>
            <a:ext uri="{909E8E84-426E-40DD-AFC4-6F175D3DCCD1}">
              <a14:hiddenFill xmlns:a14="http://schemas.microsoft.com/office/drawing/2010/main">
                <a:solidFill>
                  <a:srgbClr val="FFFFFF"/>
                </a:solidFill>
              </a14:hiddenFill>
            </a:ext>
          </a:extLst>
        </p:spPr>
      </p:pic>
      <p:sp>
        <p:nvSpPr>
          <p:cNvPr id="5" name="Isosceles Triangle 4"/>
          <p:cNvSpPr/>
          <p:nvPr/>
        </p:nvSpPr>
        <p:spPr>
          <a:xfrm>
            <a:off x="1714500" y="4112260"/>
            <a:ext cx="6286500" cy="245745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26" name="Picture 2" descr="https://www.col.org/sites/default/files/styles/image_responsive/public/field/image/Tuvalu%20TVSD%20workshop.jpg?itok=vwviYo0L">
            <a:extLst>
              <a:ext uri="{FF2B5EF4-FFF2-40B4-BE49-F238E27FC236}">
                <a16:creationId xmlns:a16="http://schemas.microsoft.com/office/drawing/2014/main" id="{21621AB3-05EC-42DA-9C6D-051AE42AA14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357" r="34086" b="-475"/>
          <a:stretch/>
        </p:blipFill>
        <p:spPr bwMode="auto">
          <a:xfrm>
            <a:off x="5794404" y="4611581"/>
            <a:ext cx="1690274" cy="1397392"/>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0A39D384-C0C1-4E7F-91F9-4BFC5E916E13}"/>
              </a:ext>
            </a:extLst>
          </p:cNvPr>
          <p:cNvSpPr/>
          <p:nvPr/>
        </p:nvSpPr>
        <p:spPr>
          <a:xfrm>
            <a:off x="1" y="4598130"/>
            <a:ext cx="2486025" cy="1404724"/>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8" name="TextBox 7">
            <a:extLst>
              <a:ext uri="{FF2B5EF4-FFF2-40B4-BE49-F238E27FC236}">
                <a16:creationId xmlns:a16="http://schemas.microsoft.com/office/drawing/2014/main" id="{C5C728E5-A42A-4D46-B47F-3DFFF69B4B55}"/>
              </a:ext>
            </a:extLst>
          </p:cNvPr>
          <p:cNvSpPr txBox="1"/>
          <p:nvPr/>
        </p:nvSpPr>
        <p:spPr>
          <a:xfrm>
            <a:off x="100013" y="4675009"/>
            <a:ext cx="2257425" cy="1015663"/>
          </a:xfrm>
          <a:prstGeom prst="rect">
            <a:avLst/>
          </a:prstGeom>
          <a:noFill/>
          <a:effectLst/>
        </p:spPr>
        <p:txBody>
          <a:bodyPr wrap="square" rtlCol="0">
            <a:spAutoFit/>
          </a:bodyPr>
          <a:lstStyle/>
          <a:p>
            <a:pPr algn="ctr"/>
            <a:r>
              <a:rPr lang="en-US" sz="6000" dirty="0">
                <a:solidFill>
                  <a:schemeClr val="bg1"/>
                </a:solidFill>
                <a:latin typeface="+mj-lt"/>
              </a:rPr>
              <a:t>col.org</a:t>
            </a:r>
          </a:p>
        </p:txBody>
      </p:sp>
      <p:sp>
        <p:nvSpPr>
          <p:cNvPr id="9" name="Rectangle 8">
            <a:extLst>
              <a:ext uri="{FF2B5EF4-FFF2-40B4-BE49-F238E27FC236}">
                <a16:creationId xmlns:a16="http://schemas.microsoft.com/office/drawing/2014/main" id="{15A238AE-3E72-4FBA-92CB-3A5B9D216F10}"/>
              </a:ext>
            </a:extLst>
          </p:cNvPr>
          <p:cNvSpPr/>
          <p:nvPr/>
        </p:nvSpPr>
        <p:spPr>
          <a:xfrm>
            <a:off x="2" y="394685"/>
            <a:ext cx="9144000" cy="2554545"/>
          </a:xfrm>
          <a:prstGeom prst="rect">
            <a:avLst/>
          </a:prstGeom>
        </p:spPr>
        <p:txBody>
          <a:bodyPr wrap="square">
            <a:spAutoFit/>
          </a:bodyPr>
          <a:lstStyle/>
          <a:p>
            <a:pPr algn="ctr"/>
            <a:r>
              <a:rPr lang="en-US" sz="8800" dirty="0">
                <a:solidFill>
                  <a:srgbClr val="270188"/>
                </a:solidFill>
                <a:latin typeface="+mj-lt"/>
              </a:rPr>
              <a:t>Thank You</a:t>
            </a:r>
          </a:p>
          <a:p>
            <a:pPr algn="ctr"/>
            <a:r>
              <a:rPr lang="en-US" sz="7200" dirty="0">
                <a:solidFill>
                  <a:srgbClr val="270188"/>
                </a:solidFill>
                <a:latin typeface="+mj-lt"/>
              </a:rPr>
              <a:t>for your contributions</a:t>
            </a:r>
          </a:p>
        </p:txBody>
      </p:sp>
      <p:pic>
        <p:nvPicPr>
          <p:cNvPr id="19" name="Picture 2">
            <a:extLst>
              <a:ext uri="{FF2B5EF4-FFF2-40B4-BE49-F238E27FC236}">
                <a16:creationId xmlns:a16="http://schemas.microsoft.com/office/drawing/2014/main" id="{4418B64B-C4E0-4902-8E30-81A9D79555E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150979" y="4598130"/>
            <a:ext cx="1656214" cy="1404724"/>
          </a:xfrm>
          <a:prstGeom prst="rect">
            <a:avLst/>
          </a:prstGeom>
        </p:spPr>
      </p:pic>
      <p:cxnSp>
        <p:nvCxnSpPr>
          <p:cNvPr id="6" name="Straight Connector 5">
            <a:extLst>
              <a:ext uri="{FF2B5EF4-FFF2-40B4-BE49-F238E27FC236}">
                <a16:creationId xmlns:a16="http://schemas.microsoft.com/office/drawing/2014/main" id="{0D91436B-B829-4DE1-8020-817477770732}"/>
              </a:ext>
            </a:extLst>
          </p:cNvPr>
          <p:cNvCxnSpPr>
            <a:cxnSpLocks/>
          </p:cNvCxnSpPr>
          <p:nvPr/>
        </p:nvCxnSpPr>
        <p:spPr>
          <a:xfrm>
            <a:off x="4150978" y="4589020"/>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0520B8B-BE36-46DF-B7AD-57BE11B320C4}"/>
              </a:ext>
            </a:extLst>
          </p:cNvPr>
          <p:cNvCxnSpPr>
            <a:cxnSpLocks/>
          </p:cNvCxnSpPr>
          <p:nvPr/>
        </p:nvCxnSpPr>
        <p:spPr>
          <a:xfrm>
            <a:off x="0" y="6002853"/>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A2BC9629-ED4F-4B8C-8EDF-E8EFF7FB45F9}"/>
              </a:ext>
            </a:extLst>
          </p:cNvPr>
          <p:cNvPicPr>
            <a:picLocks noChangeAspect="1"/>
          </p:cNvPicPr>
          <p:nvPr/>
        </p:nvPicPr>
        <p:blipFill rotWithShape="1">
          <a:blip r:embed="rId6">
            <a:extLst>
              <a:ext uri="{28A0092B-C50C-407E-A947-70E740481C1C}">
                <a14:useLocalDpi xmlns:a14="http://schemas.microsoft.com/office/drawing/2010/main" val="0"/>
              </a:ext>
            </a:extLst>
          </a:blip>
          <a:srcRect r="72556"/>
          <a:stretch/>
        </p:blipFill>
        <p:spPr>
          <a:xfrm>
            <a:off x="1940992" y="3461738"/>
            <a:ext cx="2557901" cy="2924176"/>
          </a:xfrm>
          <a:prstGeom prst="rect">
            <a:avLst/>
          </a:prstGeom>
        </p:spPr>
      </p:pic>
      <p:cxnSp>
        <p:nvCxnSpPr>
          <p:cNvPr id="44" name="Straight Connector 43">
            <a:extLst>
              <a:ext uri="{FF2B5EF4-FFF2-40B4-BE49-F238E27FC236}">
                <a16:creationId xmlns:a16="http://schemas.microsoft.com/office/drawing/2014/main" id="{4B6A8506-7D36-4D03-9CF9-21F83B2EE113}"/>
              </a:ext>
            </a:extLst>
          </p:cNvPr>
          <p:cNvCxnSpPr/>
          <p:nvPr/>
        </p:nvCxnSpPr>
        <p:spPr>
          <a:xfrm>
            <a:off x="5807192"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96A9BD9-ED0A-468B-8032-F1D8A85CFFAF}"/>
              </a:ext>
            </a:extLst>
          </p:cNvPr>
          <p:cNvCxnSpPr/>
          <p:nvPr/>
        </p:nvCxnSpPr>
        <p:spPr>
          <a:xfrm>
            <a:off x="7484679"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A30526C-DFCD-4393-B5CF-16A50BEC8144}"/>
              </a:ext>
            </a:extLst>
          </p:cNvPr>
          <p:cNvCxnSpPr>
            <a:cxnSpLocks/>
          </p:cNvCxnSpPr>
          <p:nvPr/>
        </p:nvCxnSpPr>
        <p:spPr>
          <a:xfrm>
            <a:off x="4150978" y="6002853"/>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9F8A041-7960-4790-ACDC-D23190E7E7F3}"/>
              </a:ext>
            </a:extLst>
          </p:cNvPr>
          <p:cNvCxnSpPr>
            <a:cxnSpLocks/>
          </p:cNvCxnSpPr>
          <p:nvPr/>
        </p:nvCxnSpPr>
        <p:spPr>
          <a:xfrm>
            <a:off x="0" y="4589020"/>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448B52C3-29A7-47F4-8B12-1012D3FBD7BA}"/>
              </a:ext>
            </a:extLst>
          </p:cNvPr>
          <p:cNvPicPr>
            <a:picLocks noChangeAspect="1"/>
          </p:cNvPicPr>
          <p:nvPr/>
        </p:nvPicPr>
        <p:blipFill rotWithShape="1">
          <a:blip r:embed="rId7">
            <a:extLst>
              <a:ext uri="{28A0092B-C50C-407E-A947-70E740481C1C}">
                <a14:useLocalDpi xmlns:a14="http://schemas.microsoft.com/office/drawing/2010/main" val="0"/>
              </a:ext>
            </a:extLst>
          </a:blip>
          <a:srcRect t="1" r="4034" b="3075"/>
          <a:stretch/>
        </p:blipFill>
        <p:spPr>
          <a:xfrm>
            <a:off x="782634" y="6228811"/>
            <a:ext cx="7775417" cy="454998"/>
          </a:xfrm>
          <a:prstGeom prst="rect">
            <a:avLst/>
          </a:prstGeom>
        </p:spPr>
      </p:pic>
    </p:spTree>
    <p:extLst>
      <p:ext uri="{BB962C8B-B14F-4D97-AF65-F5344CB8AC3E}">
        <p14:creationId xmlns:p14="http://schemas.microsoft.com/office/powerpoint/2010/main" val="123172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38150" y="5133975"/>
            <a:ext cx="6724650" cy="885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rgbClr val="312A7F"/>
                </a:solidFill>
                <a:latin typeface="HelveticaNeueLT Std Med" panose="020B0604020202020204" pitchFamily="34" charset="0"/>
                <a:ea typeface="+mj-ea"/>
                <a:cs typeface="+mj-cs"/>
              </a:defRPr>
            </a:lvl1pPr>
          </a:lstStyle>
          <a:p>
            <a:endParaRPr lang="en-US" sz="2000" dirty="0"/>
          </a:p>
        </p:txBody>
      </p:sp>
      <p:sp>
        <p:nvSpPr>
          <p:cNvPr id="9" name="Title 8"/>
          <p:cNvSpPr>
            <a:spLocks noGrp="1"/>
          </p:cNvSpPr>
          <p:nvPr>
            <p:ph type="title"/>
          </p:nvPr>
        </p:nvSpPr>
        <p:spPr>
          <a:xfrm>
            <a:off x="628650" y="365126"/>
            <a:ext cx="7886700" cy="669469"/>
          </a:xfrm>
        </p:spPr>
        <p:txBody>
          <a:bodyPr>
            <a:normAutofit/>
          </a:bodyPr>
          <a:lstStyle/>
          <a:p>
            <a:pPr algn="ctr"/>
            <a:r>
              <a:rPr lang="en-US" dirty="0"/>
              <a:t>COL Board of Governors</a:t>
            </a:r>
          </a:p>
        </p:txBody>
      </p:sp>
      <p:sp>
        <p:nvSpPr>
          <p:cNvPr id="13" name="Title 1"/>
          <p:cNvSpPr txBox="1">
            <a:spLocks/>
          </p:cNvSpPr>
          <p:nvPr/>
        </p:nvSpPr>
        <p:spPr>
          <a:xfrm>
            <a:off x="0" y="5775347"/>
            <a:ext cx="9144000" cy="4889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rgbClr val="312A7F"/>
                </a:solidFill>
                <a:latin typeface="HelveticaNeueLT Std Med" panose="020B0604020202020204" pitchFamily="34" charset="0"/>
                <a:ea typeface="+mj-ea"/>
                <a:cs typeface="+mj-cs"/>
              </a:defRPr>
            </a:lvl1pPr>
          </a:lstStyle>
          <a:p>
            <a:pPr algn="ctr"/>
            <a:r>
              <a:rPr lang="en-US" sz="2400" dirty="0">
                <a:latin typeface="+mn-lt"/>
              </a:rPr>
              <a:t>June 2019</a:t>
            </a:r>
            <a:endParaRPr lang="en-US" sz="2800" dirty="0">
              <a:latin typeface="+mn-lt"/>
            </a:endParaRPr>
          </a:p>
        </p:txBody>
      </p:sp>
      <p:pic>
        <p:nvPicPr>
          <p:cNvPr id="2" name="Picture 2" descr="https://www.col.org/sites/default/files/COL_Board_2019.jpg">
            <a:extLst>
              <a:ext uri="{FF2B5EF4-FFF2-40B4-BE49-F238E27FC236}">
                <a16:creationId xmlns:a16="http://schemas.microsoft.com/office/drawing/2014/main" id="{BA3DEE9A-3709-4749-9165-99F8D40E40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162" b="7944"/>
          <a:stretch/>
        </p:blipFill>
        <p:spPr bwMode="auto">
          <a:xfrm>
            <a:off x="0" y="1241322"/>
            <a:ext cx="9144000" cy="4375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465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5/52/Canada_Place_Landing.jpg/640px-Canada_Place_Landing.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 y="1717085"/>
            <a:ext cx="4579551" cy="32785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ctr"/>
            <a:r>
              <a:rPr lang="en-US" dirty="0"/>
              <a:t>Where is it?</a:t>
            </a:r>
          </a:p>
        </p:txBody>
      </p:sp>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582371" y="1717085"/>
            <a:ext cx="4561629" cy="3509580"/>
          </a:xfrm>
          <a:prstGeom prst="rect">
            <a:avLst/>
          </a:prstGeom>
          <a:noFill/>
        </p:spPr>
      </p:pic>
      <p:sp>
        <p:nvSpPr>
          <p:cNvPr id="9" name="TextBox 8"/>
          <p:cNvSpPr txBox="1"/>
          <p:nvPr/>
        </p:nvSpPr>
        <p:spPr>
          <a:xfrm>
            <a:off x="-1759226" y="3776870"/>
            <a:ext cx="184731" cy="369332"/>
          </a:xfrm>
          <a:prstGeom prst="rect">
            <a:avLst/>
          </a:prstGeom>
          <a:noFill/>
        </p:spPr>
        <p:txBody>
          <a:bodyPr wrap="none" rtlCol="0">
            <a:spAutoFit/>
          </a:bodyPr>
          <a:lstStyle/>
          <a:p>
            <a:endParaRPr lang="en-US" dirty="0"/>
          </a:p>
        </p:txBody>
      </p:sp>
      <p:grpSp>
        <p:nvGrpSpPr>
          <p:cNvPr id="12" name="Group 11"/>
          <p:cNvGrpSpPr/>
          <p:nvPr/>
        </p:nvGrpSpPr>
        <p:grpSpPr>
          <a:xfrm>
            <a:off x="4621942" y="4843258"/>
            <a:ext cx="4519238" cy="954107"/>
            <a:chOff x="52763" y="3078401"/>
            <a:chExt cx="4519238" cy="954107"/>
          </a:xfrm>
        </p:grpSpPr>
        <p:sp>
          <p:nvSpPr>
            <p:cNvPr id="10" name="Rectangle 9"/>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2763" y="3078401"/>
              <a:ext cx="4519238" cy="954107"/>
            </a:xfrm>
            <a:prstGeom prst="rect">
              <a:avLst/>
            </a:prstGeom>
          </p:spPr>
          <p:txBody>
            <a:bodyPr wrap="square">
              <a:spAutoFit/>
            </a:bodyPr>
            <a:lstStyle/>
            <a:p>
              <a:pPr algn="ctr"/>
              <a:r>
                <a:rPr lang="en-US" altLang="zh-CN" sz="2800" dirty="0">
                  <a:solidFill>
                    <a:schemeClr val="bg1"/>
                  </a:solidFill>
                </a:rPr>
                <a:t>New Delhi</a:t>
              </a:r>
            </a:p>
            <a:p>
              <a:pPr algn="ctr"/>
              <a:r>
                <a:rPr lang="en-US" altLang="zh-CN" sz="2800" dirty="0">
                  <a:solidFill>
                    <a:schemeClr val="bg1"/>
                  </a:solidFill>
                </a:rPr>
                <a:t>(CEMCA)</a:t>
              </a:r>
            </a:p>
          </p:txBody>
        </p:sp>
      </p:grpSp>
      <p:grpSp>
        <p:nvGrpSpPr>
          <p:cNvPr id="13" name="Group 12"/>
          <p:cNvGrpSpPr/>
          <p:nvPr/>
        </p:nvGrpSpPr>
        <p:grpSpPr>
          <a:xfrm>
            <a:off x="13253" y="4839936"/>
            <a:ext cx="4519238" cy="954107"/>
            <a:chOff x="52763" y="3078401"/>
            <a:chExt cx="4519238" cy="954107"/>
          </a:xfrm>
        </p:grpSpPr>
        <p:sp>
          <p:nvSpPr>
            <p:cNvPr id="14" name="Rectangle 13"/>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2763" y="3078401"/>
              <a:ext cx="4519238" cy="954107"/>
            </a:xfrm>
            <a:prstGeom prst="rect">
              <a:avLst/>
            </a:prstGeom>
          </p:spPr>
          <p:txBody>
            <a:bodyPr wrap="square">
              <a:spAutoFit/>
            </a:bodyPr>
            <a:lstStyle/>
            <a:p>
              <a:pPr algn="ctr"/>
              <a:r>
                <a:rPr lang="en-US" altLang="zh-CN" sz="2800" dirty="0">
                  <a:solidFill>
                    <a:schemeClr val="bg1"/>
                  </a:solidFill>
                </a:rPr>
                <a:t>Metro Vancouver</a:t>
              </a:r>
            </a:p>
            <a:p>
              <a:pPr algn="ctr"/>
              <a:r>
                <a:rPr lang="en-US" altLang="zh-CN" sz="2800" dirty="0">
                  <a:solidFill>
                    <a:schemeClr val="bg1"/>
                  </a:solidFill>
                </a:rPr>
                <a:t>(HQ)</a:t>
              </a:r>
            </a:p>
          </p:txBody>
        </p:sp>
      </p:grpSp>
      <p:pic>
        <p:nvPicPr>
          <p:cNvPr id="8" name="Picture 7"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3897594" y="4736911"/>
            <a:ext cx="1243291" cy="1587689"/>
          </a:xfrm>
          <a:prstGeom prst="rect">
            <a:avLst/>
          </a:prstGeom>
        </p:spPr>
      </p:pic>
    </p:spTree>
    <p:extLst>
      <p:ext uri="{BB962C8B-B14F-4D97-AF65-F5344CB8AC3E}">
        <p14:creationId xmlns:p14="http://schemas.microsoft.com/office/powerpoint/2010/main" val="79229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5872898" y="6149575"/>
            <a:ext cx="1178867" cy="716248"/>
          </a:xfrm>
          <a:prstGeom prst="rect">
            <a:avLst/>
          </a:prstGeom>
          <a:ln>
            <a:solidFill>
              <a:srgbClr val="E9E5F2"/>
            </a:solidFill>
          </a:ln>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399634">
            <a:off x="349268" y="384652"/>
            <a:ext cx="3305560" cy="2624826"/>
          </a:xfrm>
          <a:prstGeom prst="roundRect">
            <a:avLst>
              <a:gd name="adj" fmla="val 4167"/>
            </a:avLst>
          </a:prstGeom>
          <a:solidFill>
            <a:srgbClr val="FFFFFF"/>
          </a:solidFill>
          <a:ln w="28575" cap="sq">
            <a:solidFill>
              <a:srgbClr val="292929"/>
            </a:solidFill>
            <a:miter lim="800000"/>
          </a:ln>
          <a:effectLst>
            <a:reflection blurRad="6350" stA="50000" endA="300" endPos="90000" dir="5400000" sy="-100000" algn="bl" rotWithShape="0"/>
          </a:effectLst>
          <a:scene3d>
            <a:camera prst="orthographicFront"/>
            <a:lightRig rig="threePt" dir="t">
              <a:rot lat="0" lon="0" rev="2700000"/>
            </a:lightRig>
          </a:scene3d>
          <a:sp3d>
            <a:bevelT h="38100"/>
            <a:contourClr>
              <a:srgbClr val="C0C0C0"/>
            </a:contourClr>
          </a:sp3d>
        </p:spPr>
      </p:pic>
      <p:sp>
        <p:nvSpPr>
          <p:cNvPr id="3" name="Title 2"/>
          <p:cNvSpPr>
            <a:spLocks noGrp="1"/>
          </p:cNvSpPr>
          <p:nvPr>
            <p:ph type="title"/>
          </p:nvPr>
        </p:nvSpPr>
        <p:spPr>
          <a:xfrm>
            <a:off x="4061860" y="365126"/>
            <a:ext cx="4453489" cy="1325563"/>
          </a:xfrm>
        </p:spPr>
        <p:txBody>
          <a:bodyPr/>
          <a:lstStyle/>
          <a:p>
            <a:r>
              <a:rPr lang="en-GB" dirty="0"/>
              <a:t>Regional Office </a:t>
            </a:r>
            <a:br>
              <a:rPr lang="en-GB" dirty="0"/>
            </a:br>
            <a:r>
              <a:rPr lang="en-GB" dirty="0"/>
              <a:t>CEMCA</a:t>
            </a:r>
          </a:p>
        </p:txBody>
      </p:sp>
      <p:sp>
        <p:nvSpPr>
          <p:cNvPr id="4" name="Subtitle 3"/>
          <p:cNvSpPr>
            <a:spLocks noGrp="1"/>
          </p:cNvSpPr>
          <p:nvPr>
            <p:ph idx="1"/>
          </p:nvPr>
        </p:nvSpPr>
        <p:spPr>
          <a:xfrm>
            <a:off x="5524900" y="1968765"/>
            <a:ext cx="3089710" cy="3842438"/>
          </a:xfrm>
        </p:spPr>
        <p:txBody>
          <a:bodyPr>
            <a:normAutofit/>
          </a:bodyPr>
          <a:lstStyle/>
          <a:p>
            <a:pPr marL="0" indent="0">
              <a:buNone/>
            </a:pPr>
            <a:r>
              <a:rPr lang="en-GB" dirty="0"/>
              <a:t>Bangladesh </a:t>
            </a:r>
          </a:p>
          <a:p>
            <a:pPr marL="0" indent="0">
              <a:buNone/>
            </a:pPr>
            <a:r>
              <a:rPr lang="en-GB" dirty="0"/>
              <a:t>Brunei Darussalam</a:t>
            </a:r>
          </a:p>
          <a:p>
            <a:pPr marL="0" indent="0">
              <a:buNone/>
            </a:pPr>
            <a:r>
              <a:rPr lang="en-GB" dirty="0"/>
              <a:t>India</a:t>
            </a:r>
          </a:p>
          <a:p>
            <a:pPr marL="0" indent="0">
              <a:buNone/>
            </a:pPr>
            <a:r>
              <a:rPr lang="en-GB" dirty="0"/>
              <a:t>Malaysia</a:t>
            </a:r>
          </a:p>
          <a:p>
            <a:pPr marL="0" indent="0">
              <a:buNone/>
            </a:pPr>
            <a:r>
              <a:rPr lang="en-GB" dirty="0"/>
              <a:t>Pakistan</a:t>
            </a:r>
          </a:p>
          <a:p>
            <a:pPr marL="0" indent="0">
              <a:buNone/>
            </a:pPr>
            <a:r>
              <a:rPr lang="en-GB" dirty="0"/>
              <a:t>Singapore</a:t>
            </a:r>
          </a:p>
          <a:p>
            <a:pPr marL="0" indent="0">
              <a:buNone/>
            </a:pPr>
            <a:r>
              <a:rPr lang="en-GB" dirty="0"/>
              <a:t>Sri Lanka</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808330">
            <a:off x="1539570" y="1735899"/>
            <a:ext cx="2866642" cy="2431626"/>
          </a:xfrm>
          <a:prstGeom prst="roundRect">
            <a:avLst>
              <a:gd name="adj" fmla="val 4167"/>
            </a:avLst>
          </a:prstGeom>
          <a:solidFill>
            <a:srgbClr val="FFFFFF"/>
          </a:solidFill>
          <a:ln w="28575"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577602">
            <a:off x="544668" y="3990252"/>
            <a:ext cx="2540156" cy="2160621"/>
          </a:xfrm>
          <a:prstGeom prst="roundRect">
            <a:avLst>
              <a:gd name="adj" fmla="val 4167"/>
            </a:avLst>
          </a:prstGeom>
          <a:solidFill>
            <a:srgbClr val="FFFFFF"/>
          </a:solidFill>
          <a:ln w="28575"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8" name="Picture 7"/>
          <p:cNvPicPr>
            <a:picLocks noChangeAspect="1"/>
          </p:cNvPicPr>
          <p:nvPr/>
        </p:nvPicPr>
        <p:blipFill>
          <a:blip r:embed="rId7"/>
          <a:stretch>
            <a:fillRect/>
          </a:stretch>
        </p:blipFill>
        <p:spPr>
          <a:xfrm>
            <a:off x="0" y="6141752"/>
            <a:ext cx="1173990" cy="706495"/>
          </a:xfrm>
          <a:prstGeom prst="rect">
            <a:avLst/>
          </a:prstGeom>
        </p:spPr>
      </p:pic>
      <p:pic>
        <p:nvPicPr>
          <p:cNvPr id="9" name="Picture 8"/>
          <p:cNvPicPr>
            <a:picLocks noChangeAspect="1"/>
          </p:cNvPicPr>
          <p:nvPr/>
        </p:nvPicPr>
        <p:blipFill>
          <a:blip r:embed="rId8"/>
          <a:stretch>
            <a:fillRect/>
          </a:stretch>
        </p:blipFill>
        <p:spPr>
          <a:xfrm>
            <a:off x="1173990" y="6141752"/>
            <a:ext cx="1173990" cy="706495"/>
          </a:xfrm>
          <a:prstGeom prst="rect">
            <a:avLst/>
          </a:prstGeom>
        </p:spPr>
      </p:pic>
      <p:pic>
        <p:nvPicPr>
          <p:cNvPr id="10" name="Picture 9"/>
          <p:cNvPicPr>
            <a:picLocks noChangeAspect="1"/>
          </p:cNvPicPr>
          <p:nvPr/>
        </p:nvPicPr>
        <p:blipFill>
          <a:blip r:embed="rId9"/>
          <a:stretch>
            <a:fillRect/>
          </a:stretch>
        </p:blipFill>
        <p:spPr>
          <a:xfrm>
            <a:off x="2343104" y="6141752"/>
            <a:ext cx="1178866" cy="709430"/>
          </a:xfrm>
          <a:prstGeom prst="rect">
            <a:avLst/>
          </a:prstGeom>
        </p:spPr>
      </p:pic>
      <p:pic>
        <p:nvPicPr>
          <p:cNvPr id="11" name="Picture 10"/>
          <p:cNvPicPr>
            <a:picLocks noChangeAspect="1"/>
          </p:cNvPicPr>
          <p:nvPr/>
        </p:nvPicPr>
        <p:blipFill>
          <a:blip r:embed="rId10"/>
          <a:stretch>
            <a:fillRect/>
          </a:stretch>
        </p:blipFill>
        <p:spPr>
          <a:xfrm>
            <a:off x="3517094" y="6141752"/>
            <a:ext cx="1173990" cy="762990"/>
          </a:xfrm>
          <a:prstGeom prst="rect">
            <a:avLst/>
          </a:prstGeom>
        </p:spPr>
      </p:pic>
      <p:pic>
        <p:nvPicPr>
          <p:cNvPr id="12" name="Picture 11"/>
          <p:cNvPicPr>
            <a:picLocks noChangeAspect="1"/>
          </p:cNvPicPr>
          <p:nvPr/>
        </p:nvPicPr>
        <p:blipFill>
          <a:blip r:embed="rId11"/>
          <a:stretch>
            <a:fillRect/>
          </a:stretch>
        </p:blipFill>
        <p:spPr>
          <a:xfrm>
            <a:off x="4703784" y="6141752"/>
            <a:ext cx="1173990" cy="716248"/>
          </a:xfrm>
          <a:prstGeom prst="rect">
            <a:avLst/>
          </a:prstGeom>
          <a:ln>
            <a:solidFill>
              <a:schemeClr val="bg1">
                <a:lumMod val="95000"/>
              </a:schemeClr>
            </a:solidFill>
          </a:ln>
        </p:spPr>
      </p:pic>
      <p:pic>
        <p:nvPicPr>
          <p:cNvPr id="14" name="Picture 13"/>
          <p:cNvPicPr>
            <a:picLocks noChangeAspect="1"/>
          </p:cNvPicPr>
          <p:nvPr/>
        </p:nvPicPr>
        <p:blipFill>
          <a:blip r:embed="rId12"/>
          <a:stretch>
            <a:fillRect/>
          </a:stretch>
        </p:blipFill>
        <p:spPr>
          <a:xfrm>
            <a:off x="7039064" y="6143995"/>
            <a:ext cx="1173989" cy="760747"/>
          </a:xfrm>
          <a:prstGeom prst="rect">
            <a:avLst/>
          </a:prstGeom>
        </p:spPr>
      </p:pic>
    </p:spTree>
    <p:extLst>
      <p:ext uri="{BB962C8B-B14F-4D97-AF65-F5344CB8AC3E}">
        <p14:creationId xmlns:p14="http://schemas.microsoft.com/office/powerpoint/2010/main" val="141389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8D52EA1DB8D474F84753DAC75FE0460" ma:contentTypeVersion="13" ma:contentTypeDescription="Create a new document." ma:contentTypeScope="" ma:versionID="d249a02e5a5fffda1c06539882a4b98e">
  <xsd:schema xmlns:xsd="http://www.w3.org/2001/XMLSchema" xmlns:xs="http://www.w3.org/2001/XMLSchema" xmlns:p="http://schemas.microsoft.com/office/2006/metadata/properties" xmlns:ns3="03756bc6-9b22-4a91-b1ff-e8d70e4f752e" xmlns:ns4="ba6135a1-c2a6-4e87-95b6-694877196c6b" targetNamespace="http://schemas.microsoft.com/office/2006/metadata/properties" ma:root="true" ma:fieldsID="61ef97b49d388046f288211d31546734" ns3:_="" ns4:_="">
    <xsd:import namespace="03756bc6-9b22-4a91-b1ff-e8d70e4f752e"/>
    <xsd:import namespace="ba6135a1-c2a6-4e87-95b6-694877196c6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756bc6-9b22-4a91-b1ff-e8d70e4f752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a6135a1-c2a6-4e87-95b6-694877196c6b"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3F4483-5D0C-404D-B8AC-B01AB157DC4F}">
  <ds:schemaRefs>
    <ds:schemaRef ds:uri="http://purl.org/dc/elements/1.1/"/>
    <ds:schemaRef ds:uri="http://purl.org/dc/terms/"/>
    <ds:schemaRef ds:uri="http://schemas.microsoft.com/office/infopath/2007/PartnerControls"/>
    <ds:schemaRef ds:uri="http://www.w3.org/XML/1998/namespace"/>
    <ds:schemaRef ds:uri="http://schemas.microsoft.com/office/2006/documentManagement/types"/>
    <ds:schemaRef ds:uri="ba6135a1-c2a6-4e87-95b6-694877196c6b"/>
    <ds:schemaRef ds:uri="03756bc6-9b22-4a91-b1ff-e8d70e4f752e"/>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3.xml><?xml version="1.0" encoding="utf-8"?>
<ds:datastoreItem xmlns:ds="http://schemas.openxmlformats.org/officeDocument/2006/customXml" ds:itemID="{2276003B-5A52-47CB-8D93-8A4B11C166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756bc6-9b22-4a91-b1ff-e8d70e4f752e"/>
    <ds:schemaRef ds:uri="ba6135a1-c2a6-4e87-95b6-694877196c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2407</TotalTime>
  <Words>2117</Words>
  <Application>Microsoft Office PowerPoint</Application>
  <PresentationFormat>On-screen Show (4:3)</PresentationFormat>
  <Paragraphs>326</Paragraphs>
  <Slides>62</Slides>
  <Notes>24</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62</vt:i4>
      </vt:variant>
    </vt:vector>
  </HeadingPairs>
  <TitlesOfParts>
    <vt:vector size="76" baseType="lpstr">
      <vt:lpstr>Abadi</vt:lpstr>
      <vt:lpstr>Abadi Extra Light</vt:lpstr>
      <vt:lpstr>Aharoni</vt:lpstr>
      <vt:lpstr>Arial</vt:lpstr>
      <vt:lpstr>Calibri</vt:lpstr>
      <vt:lpstr>Calibri Light</vt:lpstr>
      <vt:lpstr>HelveticaNeueLT Std</vt:lpstr>
      <vt:lpstr>HelveticaNeueLT Std Cn</vt:lpstr>
      <vt:lpstr>HelveticaNeueLT Std Lt</vt:lpstr>
      <vt:lpstr>HelveticaNeueLT Std Lt Cn</vt:lpstr>
      <vt:lpstr>HelveticaNeueLT Std Med</vt:lpstr>
      <vt:lpstr>Times New Roman</vt:lpstr>
      <vt:lpstr>Office Theme</vt:lpstr>
      <vt:lpstr>1_Office Theme</vt:lpstr>
      <vt:lpstr> Caribbean Focal Points Meeting : St Lucia</vt:lpstr>
      <vt:lpstr>The Commonwealth</vt:lpstr>
      <vt:lpstr>PowerPoint Presentation</vt:lpstr>
      <vt:lpstr>Commonwealth Heads of Government Meeting Vancouver, 1987</vt:lpstr>
      <vt:lpstr>The Purpose of COL is</vt:lpstr>
      <vt:lpstr>Who supports COL?</vt:lpstr>
      <vt:lpstr>COL Board of Governors</vt:lpstr>
      <vt:lpstr>Where is it?</vt:lpstr>
      <vt:lpstr>Regional Office  CEMCA</vt:lpstr>
      <vt:lpstr>Regional Support</vt:lpstr>
      <vt:lpstr>COL Focal Points Our direct link to each country</vt:lpstr>
      <vt:lpstr>PowerPoint Presentation</vt:lpstr>
      <vt:lpstr>PowerPoint Presentation</vt:lpstr>
      <vt:lpstr>Learning for Sustainable Development</vt:lpstr>
      <vt:lpstr>PowerPoint Presentation</vt:lpstr>
      <vt:lpstr>PowerPoint Presentation</vt:lpstr>
      <vt:lpstr>PowerPoint Presentation</vt:lpstr>
      <vt:lpstr>Caribbean Focal Points 2015-2021 Strategic Plan Input</vt:lpstr>
      <vt:lpstr>PowerPoint Presentation</vt:lpstr>
      <vt:lpstr>COL Programme 2015-2021</vt:lpstr>
      <vt:lpstr>COL Priorities</vt:lpstr>
      <vt:lpstr>Strategies</vt:lpstr>
      <vt:lpstr>COL’s Six Paradigm Shifts</vt:lpstr>
      <vt:lpstr>PowerPoint Presentation</vt:lpstr>
      <vt:lpstr>Education in the Commonwealth</vt:lpstr>
      <vt:lpstr>Open Schooling</vt:lpstr>
      <vt:lpstr>PowerPoint Presentation</vt:lpstr>
      <vt:lpstr>PowerPoint Presentation</vt:lpstr>
      <vt:lpstr>PowerPoint Presentation</vt:lpstr>
      <vt:lpstr>PowerPoint Presentation</vt:lpstr>
      <vt:lpstr>PowerPoint Presentation</vt:lpstr>
      <vt:lpstr>PowerPoint Presentation</vt:lpstr>
      <vt:lpstr>One Textbook per Child?</vt:lpstr>
      <vt:lpstr>Antigua and Barbuda</vt:lpstr>
      <vt:lpstr>Impact of OER Policy</vt:lpstr>
      <vt:lpstr>PowerPoint Presentation</vt:lpstr>
      <vt:lpstr>PowerPoint Presentation</vt:lpstr>
      <vt:lpstr>PowerPoint Presentation</vt:lpstr>
      <vt:lpstr>PowerPoint Presentation</vt:lpstr>
      <vt:lpstr>PowerPoint Presentation</vt:lpstr>
      <vt:lpstr>Literacy in the Commonwealth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Strategic Plan 2021-2027</vt:lpstr>
      <vt:lpstr>Inputs to the planning process</vt:lpstr>
      <vt:lpstr>Focal Points Meetings </vt:lpstr>
      <vt:lpstr>Stakeholder Survey</vt:lpstr>
      <vt:lpstr>Highlights of Findings</vt:lpstr>
      <vt:lpstr>Highlights …</vt:lpstr>
      <vt:lpstr>Highlights …</vt:lpstr>
      <vt:lpstr>Highlights …</vt:lpstr>
      <vt:lpstr>Mid-term evaluation 2018 (External)</vt:lpstr>
      <vt:lpstr>Final Meta-Evaluation</vt:lpstr>
      <vt:lpstr>Questions</vt:lpstr>
      <vt:lpstr>COL Offers…</vt:lpstr>
      <vt:lpstr>What COL asks of you</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Points Meeting - Caribbean</dc:title>
  <dc:creator>Helen Askounis</dc:creator>
  <cp:keywords/>
  <cp:lastModifiedBy>Rebecca Ferrie</cp:lastModifiedBy>
  <cp:revision>389</cp:revision>
  <dcterms:created xsi:type="dcterms:W3CDTF">2017-05-17T16:29:55Z</dcterms:created>
  <dcterms:modified xsi:type="dcterms:W3CDTF">2020-06-02T23:16:32Z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0x01010048D52EA1DB8D474F84753DAC75FE0460</vt:lpwstr>
  </property>
  <property fmtid="{D5CDD505-2E9C-101B-9397-08002B2CF9AE}" pid="3" name="TaxKeyword">
    <vt:lpwstr/>
  </property>
  <property fmtid="{D5CDD505-2E9C-101B-9397-08002B2CF9AE}" pid="4" name="_dlc_DocIdItemGuid">
    <vt:lpwstr>468e529c-ec93-457d-a7ea-ace34cab2cc6</vt:lpwstr>
  </property>
  <property fmtid="{D5CDD505-2E9C-101B-9397-08002B2CF9AE}" pid="5" name="Author/Source">
    <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
  </property>
  <property fmtid="{D5CDD505-2E9C-101B-9397-08002B2CF9AE}" pid="10" name="Authour/Source">
    <vt:lpwstr/>
  </property>
</Properties>
</file>