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notesSlides/notesSlide12.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6.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5"/>
  </p:sldMasterIdLst>
  <p:notesMasterIdLst>
    <p:notesMasterId r:id="rId87"/>
  </p:notesMasterIdLst>
  <p:handoutMasterIdLst>
    <p:handoutMasterId r:id="rId88"/>
  </p:handoutMasterIdLst>
  <p:sldIdLst>
    <p:sldId id="528" r:id="rId6"/>
    <p:sldId id="616" r:id="rId7"/>
    <p:sldId id="730" r:id="rId8"/>
    <p:sldId id="622" r:id="rId9"/>
    <p:sldId id="740" r:id="rId10"/>
    <p:sldId id="759" r:id="rId11"/>
    <p:sldId id="632" r:id="rId12"/>
    <p:sldId id="739" r:id="rId13"/>
    <p:sldId id="738" r:id="rId14"/>
    <p:sldId id="734" r:id="rId15"/>
    <p:sldId id="729" r:id="rId16"/>
    <p:sldId id="737" r:id="rId17"/>
    <p:sldId id="750" r:id="rId18"/>
    <p:sldId id="724" r:id="rId19"/>
    <p:sldId id="628" r:id="rId20"/>
    <p:sldId id="731" r:id="rId21"/>
    <p:sldId id="733" r:id="rId22"/>
    <p:sldId id="705" r:id="rId23"/>
    <p:sldId id="613" r:id="rId24"/>
    <p:sldId id="594" r:id="rId25"/>
    <p:sldId id="714" r:id="rId26"/>
    <p:sldId id="717" r:id="rId27"/>
    <p:sldId id="716" r:id="rId28"/>
    <p:sldId id="741" r:id="rId29"/>
    <p:sldId id="715" r:id="rId30"/>
    <p:sldId id="760" r:id="rId31"/>
    <p:sldId id="720" r:id="rId32"/>
    <p:sldId id="725" r:id="rId33"/>
    <p:sldId id="678" r:id="rId34"/>
    <p:sldId id="542" r:id="rId35"/>
    <p:sldId id="645" r:id="rId36"/>
    <p:sldId id="646" r:id="rId37"/>
    <p:sldId id="647" r:id="rId38"/>
    <p:sldId id="761" r:id="rId39"/>
    <p:sldId id="644" r:id="rId40"/>
    <p:sldId id="666" r:id="rId41"/>
    <p:sldId id="743" r:id="rId42"/>
    <p:sldId id="745" r:id="rId43"/>
    <p:sldId id="746" r:id="rId44"/>
    <p:sldId id="707" r:id="rId45"/>
    <p:sldId id="694" r:id="rId46"/>
    <p:sldId id="653" r:id="rId47"/>
    <p:sldId id="652" r:id="rId48"/>
    <p:sldId id="679" r:id="rId49"/>
    <p:sldId id="721" r:id="rId50"/>
    <p:sldId id="682" r:id="rId51"/>
    <p:sldId id="650" r:id="rId52"/>
    <p:sldId id="649" r:id="rId53"/>
    <p:sldId id="691" r:id="rId54"/>
    <p:sldId id="675" r:id="rId55"/>
    <p:sldId id="677" r:id="rId56"/>
    <p:sldId id="722" r:id="rId57"/>
    <p:sldId id="619" r:id="rId58"/>
    <p:sldId id="659" r:id="rId59"/>
    <p:sldId id="685" r:id="rId60"/>
    <p:sldId id="686" r:id="rId61"/>
    <p:sldId id="747" r:id="rId62"/>
    <p:sldId id="751" r:id="rId63"/>
    <p:sldId id="693" r:id="rId64"/>
    <p:sldId id="688" r:id="rId65"/>
    <p:sldId id="689" r:id="rId66"/>
    <p:sldId id="767" r:id="rId67"/>
    <p:sldId id="695" r:id="rId68"/>
    <p:sldId id="673" r:id="rId69"/>
    <p:sldId id="752" r:id="rId70"/>
    <p:sldId id="764" r:id="rId71"/>
    <p:sldId id="755" r:id="rId72"/>
    <p:sldId id="700" r:id="rId73"/>
    <p:sldId id="698" r:id="rId74"/>
    <p:sldId id="763" r:id="rId75"/>
    <p:sldId id="756" r:id="rId76"/>
    <p:sldId id="757" r:id="rId77"/>
    <p:sldId id="692" r:id="rId78"/>
    <p:sldId id="668" r:id="rId79"/>
    <p:sldId id="748" r:id="rId80"/>
    <p:sldId id="749" r:id="rId81"/>
    <p:sldId id="676" r:id="rId82"/>
    <p:sldId id="670" r:id="rId83"/>
    <p:sldId id="672" r:id="rId84"/>
    <p:sldId id="766" r:id="rId85"/>
    <p:sldId id="549" r:id="rId86"/>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192" userDrawn="1">
          <p15:clr>
            <a:srgbClr val="A4A3A4"/>
          </p15:clr>
        </p15:guide>
      </p15:sldGuideLst>
    </p:ext>
    <p:ext uri="{2D200454-40CA-4A62-9FC3-DE9A4176ACB9}">
      <p15:notesGuideLst xmlns:p15="http://schemas.microsoft.com/office/powerpoint/2012/main">
        <p15:guide id="1" orient="horz" pos="2927"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999900"/>
    <a:srgbClr val="373321"/>
    <a:srgbClr val="605939"/>
    <a:srgbClr val="463691"/>
    <a:srgbClr val="908655"/>
    <a:srgbClr val="AEA4DD"/>
    <a:srgbClr val="D1CCB2"/>
    <a:srgbClr val="D7D2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76" autoAdjust="0"/>
    <p:restoredTop sz="76806" autoAdjust="0"/>
  </p:normalViewPr>
  <p:slideViewPr>
    <p:cSldViewPr>
      <p:cViewPr varScale="1">
        <p:scale>
          <a:sx n="57" d="100"/>
          <a:sy n="57" d="100"/>
        </p:scale>
        <p:origin x="1548" y="72"/>
      </p:cViewPr>
      <p:guideLst>
        <p:guide orient="horz" pos="816"/>
        <p:guide pos="192"/>
      </p:guideLst>
    </p:cSldViewPr>
  </p:slideViewPr>
  <p:outlineViewPr>
    <p:cViewPr>
      <p:scale>
        <a:sx n="33" d="100"/>
        <a:sy n="33" d="100"/>
      </p:scale>
      <p:origin x="0" y="7368"/>
    </p:cViewPr>
  </p:outlineViewPr>
  <p:notesTextViewPr>
    <p:cViewPr>
      <p:scale>
        <a:sx n="3" d="2"/>
        <a:sy n="3" d="2"/>
      </p:scale>
      <p:origin x="0" y="0"/>
    </p:cViewPr>
  </p:notesTextViewPr>
  <p:sorterViewPr>
    <p:cViewPr>
      <p:scale>
        <a:sx n="66" d="100"/>
        <a:sy n="66" d="100"/>
      </p:scale>
      <p:origin x="0" y="0"/>
    </p:cViewPr>
  </p:sorterViewPr>
  <p:notesViewPr>
    <p:cSldViewPr showGuides="1">
      <p:cViewPr varScale="1">
        <p:scale>
          <a:sx n="55" d="100"/>
          <a:sy n="55" d="100"/>
        </p:scale>
        <p:origin x="-2904" y="-96"/>
      </p:cViewPr>
      <p:guideLst>
        <p:guide orient="horz" pos="292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notesMaster" Target="notesMasters/notesMaster1.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viewProps" Target="view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4" Type="http://schemas.openxmlformats.org/officeDocument/2006/relationships/customXml" Target="../customXml/item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hade val="76000"/>
                </a:schemeClr>
              </a:solidFill>
              <a:ln w="19050">
                <a:noFill/>
              </a:ln>
              <a:effectLst/>
            </c:spPr>
          </c:dPt>
          <c:dPt>
            <c:idx val="1"/>
            <c:bubble3D val="0"/>
            <c:spPr>
              <a:solidFill>
                <a:schemeClr val="accent2">
                  <a:tint val="77000"/>
                </a:schemeClr>
              </a:solidFill>
              <a:ln w="19050">
                <a:noFill/>
              </a:ln>
              <a:effectLst/>
            </c:spPr>
          </c:dPt>
          <c:cat>
            <c:strRef>
              <c:f>Sheet1!$A$2:$A$3</c:f>
              <c:strCache>
                <c:ptCount val="2"/>
                <c:pt idx="0">
                  <c:v>1st Qtr</c:v>
                </c:pt>
                <c:pt idx="1">
                  <c:v>2nd Qtr</c:v>
                </c:pt>
              </c:strCache>
            </c:strRef>
          </c:cat>
          <c:val>
            <c:numRef>
              <c:f>Sheet1!$B$2:$B$3</c:f>
              <c:numCache>
                <c:formatCode>General</c:formatCode>
                <c:ptCount val="2"/>
                <c:pt idx="0">
                  <c:v>46</c:v>
                </c:pt>
                <c:pt idx="1">
                  <c:v>54</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Nigeria</c:v>
                </c:pt>
              </c:strCache>
            </c:strRef>
          </c:tx>
          <c:spPr>
            <a:ln>
              <a:solidFill>
                <a:srgbClr val="FF0000"/>
              </a:solidFill>
            </a:ln>
          </c:spPr>
          <c:marker>
            <c:symbol val="none"/>
          </c:marker>
          <c:cat>
            <c:numRef>
              <c:f>Sheet1!$A$2:$A$12</c:f>
              <c:numCache>
                <c:formatCode>0</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Sheet1!$B$2:$B$12</c:f>
              <c:numCache>
                <c:formatCode>0.00</c:formatCode>
                <c:ptCount val="11"/>
                <c:pt idx="0">
                  <c:v>13.8</c:v>
                </c:pt>
                <c:pt idx="1">
                  <c:v>13.7</c:v>
                </c:pt>
                <c:pt idx="2">
                  <c:v>13.7</c:v>
                </c:pt>
                <c:pt idx="3">
                  <c:v>13.8</c:v>
                </c:pt>
                <c:pt idx="4">
                  <c:v>13.7</c:v>
                </c:pt>
                <c:pt idx="5">
                  <c:v>13.8</c:v>
                </c:pt>
                <c:pt idx="6">
                  <c:v>13.8</c:v>
                </c:pt>
                <c:pt idx="7">
                  <c:v>13.8</c:v>
                </c:pt>
                <c:pt idx="8">
                  <c:v>13.7</c:v>
                </c:pt>
                <c:pt idx="9">
                  <c:v>13.6</c:v>
                </c:pt>
                <c:pt idx="10">
                  <c:v>13.6</c:v>
                </c:pt>
              </c:numCache>
            </c:numRef>
          </c:val>
          <c:smooth val="0"/>
        </c:ser>
        <c:ser>
          <c:idx val="1"/>
          <c:order val="1"/>
          <c:tx>
            <c:strRef>
              <c:f>Sheet1!$C$1</c:f>
              <c:strCache>
                <c:ptCount val="1"/>
                <c:pt idx="0">
                  <c:v>World</c:v>
                </c:pt>
              </c:strCache>
            </c:strRef>
          </c:tx>
          <c:marker>
            <c:symbol val="none"/>
          </c:marker>
          <c:cat>
            <c:numRef>
              <c:f>Sheet1!$A$2:$A$12</c:f>
              <c:numCache>
                <c:formatCode>0</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Sheet1!$C$2:$C$12</c:f>
              <c:numCache>
                <c:formatCode>General</c:formatCode>
                <c:ptCount val="11"/>
                <c:pt idx="0">
                  <c:v>13.92</c:v>
                </c:pt>
                <c:pt idx="1">
                  <c:v>13.8</c:v>
                </c:pt>
                <c:pt idx="2">
                  <c:v>13.37</c:v>
                </c:pt>
                <c:pt idx="3" formatCode="0.0">
                  <c:v>12.48</c:v>
                </c:pt>
                <c:pt idx="4" formatCode="0.0">
                  <c:v>12.85</c:v>
                </c:pt>
                <c:pt idx="5" formatCode="0.0">
                  <c:v>13.66</c:v>
                </c:pt>
                <c:pt idx="6" formatCode="0.0">
                  <c:v>13.78</c:v>
                </c:pt>
                <c:pt idx="7" formatCode="0.0">
                  <c:v>13.71</c:v>
                </c:pt>
                <c:pt idx="8">
                  <c:v>13.88</c:v>
                </c:pt>
                <c:pt idx="9">
                  <c:v>13.91</c:v>
                </c:pt>
                <c:pt idx="10" formatCode="#,##0">
                  <c:v>13.99</c:v>
                </c:pt>
              </c:numCache>
            </c:numRef>
          </c:val>
          <c:smooth val="0"/>
        </c:ser>
        <c:dLbls>
          <c:showLegendKey val="0"/>
          <c:showVal val="0"/>
          <c:showCatName val="0"/>
          <c:showSerName val="0"/>
          <c:showPercent val="0"/>
          <c:showBubbleSize val="0"/>
        </c:dLbls>
        <c:smooth val="0"/>
        <c:axId val="209567368"/>
        <c:axId val="209567760"/>
      </c:lineChart>
      <c:catAx>
        <c:axId val="209567368"/>
        <c:scaling>
          <c:orientation val="minMax"/>
        </c:scaling>
        <c:delete val="0"/>
        <c:axPos val="b"/>
        <c:numFmt formatCode="0" sourceLinked="1"/>
        <c:majorTickMark val="out"/>
        <c:minorTickMark val="none"/>
        <c:tickLblPos val="nextTo"/>
        <c:crossAx val="209567760"/>
        <c:crosses val="autoZero"/>
        <c:auto val="0"/>
        <c:lblAlgn val="ctr"/>
        <c:lblOffset val="100"/>
        <c:tickLblSkip val="1"/>
        <c:noMultiLvlLbl val="0"/>
      </c:catAx>
      <c:valAx>
        <c:axId val="209567760"/>
        <c:scaling>
          <c:orientation val="minMax"/>
        </c:scaling>
        <c:delete val="0"/>
        <c:axPos val="l"/>
        <c:majorGridlines/>
        <c:numFmt formatCode="0" sourceLinked="0"/>
        <c:majorTickMark val="out"/>
        <c:minorTickMark val="none"/>
        <c:tickLblPos val="nextTo"/>
        <c:crossAx val="209567368"/>
        <c:crosses val="autoZero"/>
        <c:crossBetween val="between"/>
      </c:valAx>
    </c:plotArea>
    <c:legend>
      <c:legendPos val="b"/>
      <c:overlay val="0"/>
      <c:txPr>
        <a:bodyPr rot="0"/>
        <a:lstStyle/>
        <a:p>
          <a:pPr>
            <a:defRPr sz="14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Mobile Subscription (Per 100 people)</c:v>
                </c:pt>
              </c:strCache>
            </c:strRef>
          </c:tx>
          <c:marker>
            <c:symbol val="none"/>
          </c:marker>
          <c:cat>
            <c:numRef>
              <c:f>Sheet1!$A$2:$A$12</c:f>
              <c:numCache>
                <c:formatCode>0</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Sheet1!$B$2:$B$12</c:f>
              <c:numCache>
                <c:formatCode>0.0</c:formatCode>
                <c:ptCount val="11"/>
                <c:pt idx="0">
                  <c:v>7.4</c:v>
                </c:pt>
                <c:pt idx="1">
                  <c:v>12</c:v>
                </c:pt>
                <c:pt idx="2">
                  <c:v>17.8</c:v>
                </c:pt>
                <c:pt idx="3">
                  <c:v>23.2</c:v>
                </c:pt>
                <c:pt idx="4">
                  <c:v>31.9</c:v>
                </c:pt>
                <c:pt idx="5">
                  <c:v>37.700000000000003</c:v>
                </c:pt>
                <c:pt idx="6">
                  <c:v>44.7</c:v>
                </c:pt>
                <c:pt idx="7">
                  <c:v>52.8</c:v>
                </c:pt>
                <c:pt idx="8">
                  <c:v>59.3</c:v>
                </c:pt>
                <c:pt idx="9">
                  <c:v>66</c:v>
                </c:pt>
                <c:pt idx="10">
                  <c:v>71</c:v>
                </c:pt>
              </c:numCache>
            </c:numRef>
          </c:val>
          <c:smooth val="0"/>
        </c:ser>
        <c:ser>
          <c:idx val="1"/>
          <c:order val="1"/>
          <c:tx>
            <c:strRef>
              <c:f>Sheet1!$C$1</c:f>
              <c:strCache>
                <c:ptCount val="1"/>
                <c:pt idx="0">
                  <c:v>Fixed Broadband (Per 100 people)</c:v>
                </c:pt>
              </c:strCache>
            </c:strRef>
          </c:tx>
          <c:marker>
            <c:symbol val="none"/>
          </c:marker>
          <c:cat>
            <c:numRef>
              <c:f>Sheet1!$A$2:$A$12</c:f>
              <c:numCache>
                <c:formatCode>0</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Sheet1!$C$2:$C$12</c:f>
              <c:numCache>
                <c:formatCode>0.0</c:formatCode>
                <c:ptCount val="11"/>
                <c:pt idx="0">
                  <c:v>0</c:v>
                </c:pt>
                <c:pt idx="1">
                  <c:v>0</c:v>
                </c:pt>
                <c:pt idx="2">
                  <c:v>0.1</c:v>
                </c:pt>
                <c:pt idx="3">
                  <c:v>0.1</c:v>
                </c:pt>
                <c:pt idx="4">
                  <c:v>0.1</c:v>
                </c:pt>
                <c:pt idx="5">
                  <c:v>0.1</c:v>
                </c:pt>
                <c:pt idx="6">
                  <c:v>0.2</c:v>
                </c:pt>
                <c:pt idx="7">
                  <c:v>0.2</c:v>
                </c:pt>
                <c:pt idx="8">
                  <c:v>0.2</c:v>
                </c:pt>
                <c:pt idx="9">
                  <c:v>0.2</c:v>
                </c:pt>
                <c:pt idx="10">
                  <c:v>0.2</c:v>
                </c:pt>
              </c:numCache>
            </c:numRef>
          </c:val>
          <c:smooth val="0"/>
        </c:ser>
        <c:ser>
          <c:idx val="2"/>
          <c:order val="2"/>
          <c:tx>
            <c:strRef>
              <c:f>Sheet1!$D$1</c:f>
              <c:strCache>
                <c:ptCount val="1"/>
                <c:pt idx="0">
                  <c:v>Internet users (Per 100 people)</c:v>
                </c:pt>
              </c:strCache>
            </c:strRef>
          </c:tx>
          <c:marker>
            <c:symbol val="none"/>
          </c:marker>
          <c:cat>
            <c:numRef>
              <c:f>Sheet1!$A$2:$A$12</c:f>
              <c:numCache>
                <c:formatCode>0</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Sheet1!$D$2:$D$12</c:f>
              <c:numCache>
                <c:formatCode>0.0</c:formatCode>
                <c:ptCount val="11"/>
                <c:pt idx="0">
                  <c:v>1.6</c:v>
                </c:pt>
                <c:pt idx="1">
                  <c:v>2.1</c:v>
                </c:pt>
                <c:pt idx="2">
                  <c:v>3.1</c:v>
                </c:pt>
                <c:pt idx="3">
                  <c:v>3.8</c:v>
                </c:pt>
                <c:pt idx="4">
                  <c:v>5.9</c:v>
                </c:pt>
                <c:pt idx="5">
                  <c:v>7.2</c:v>
                </c:pt>
                <c:pt idx="6">
                  <c:v>10.199999999999999</c:v>
                </c:pt>
                <c:pt idx="7">
                  <c:v>12.8</c:v>
                </c:pt>
                <c:pt idx="8">
                  <c:v>14.8</c:v>
                </c:pt>
                <c:pt idx="9">
                  <c:v>17</c:v>
                </c:pt>
                <c:pt idx="10">
                  <c:v>19</c:v>
                </c:pt>
              </c:numCache>
            </c:numRef>
          </c:val>
          <c:smooth val="0"/>
        </c:ser>
        <c:dLbls>
          <c:showLegendKey val="0"/>
          <c:showVal val="0"/>
          <c:showCatName val="0"/>
          <c:showSerName val="0"/>
          <c:showPercent val="0"/>
          <c:showBubbleSize val="0"/>
        </c:dLbls>
        <c:smooth val="0"/>
        <c:axId val="209568544"/>
        <c:axId val="209568936"/>
      </c:lineChart>
      <c:catAx>
        <c:axId val="209568544"/>
        <c:scaling>
          <c:orientation val="minMax"/>
        </c:scaling>
        <c:delete val="0"/>
        <c:axPos val="b"/>
        <c:numFmt formatCode="0" sourceLinked="1"/>
        <c:majorTickMark val="out"/>
        <c:minorTickMark val="none"/>
        <c:tickLblPos val="nextTo"/>
        <c:crossAx val="209568936"/>
        <c:crosses val="autoZero"/>
        <c:auto val="0"/>
        <c:lblAlgn val="ctr"/>
        <c:lblOffset val="100"/>
        <c:noMultiLvlLbl val="0"/>
      </c:catAx>
      <c:valAx>
        <c:axId val="209568936"/>
        <c:scaling>
          <c:orientation val="minMax"/>
        </c:scaling>
        <c:delete val="0"/>
        <c:axPos val="l"/>
        <c:majorGridlines/>
        <c:numFmt formatCode="0.0" sourceLinked="1"/>
        <c:majorTickMark val="out"/>
        <c:minorTickMark val="none"/>
        <c:tickLblPos val="nextTo"/>
        <c:crossAx val="209568544"/>
        <c:crosses val="autoZero"/>
        <c:crossBetween val="between"/>
      </c:valAx>
    </c:plotArea>
    <c:legend>
      <c:legendPos val="b"/>
      <c:layout>
        <c:manualLayout>
          <c:xMode val="edge"/>
          <c:yMode val="edge"/>
          <c:x val="9.8208992189886529E-3"/>
          <c:y val="0.89001895596383773"/>
          <c:w val="0.99017910078101123"/>
          <c:h val="9.4108028163146284E-2"/>
        </c:manualLayout>
      </c:layout>
      <c:overlay val="0"/>
      <c:txPr>
        <a:bodyPr/>
        <a:lstStyle/>
        <a:p>
          <a:pPr>
            <a:defRPr sz="12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Internet users per 100 inhabitants</c:v>
                </c:pt>
              </c:strCache>
            </c:strRef>
          </c:tx>
          <c:spPr>
            <a:ln>
              <a:solidFill>
                <a:srgbClr val="FF0000"/>
              </a:solidFill>
            </a:ln>
          </c:spPr>
          <c:marker>
            <c:symbol val="none"/>
          </c:marker>
          <c:cat>
            <c:numRef>
              <c:f>Sheet1!$A$2:$A$16</c:f>
              <c:numCache>
                <c:formatCode>0</c:formatCode>
                <c:ptCount val="1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numCache>
            </c:numRef>
          </c:cat>
          <c:val>
            <c:numRef>
              <c:f>Sheet1!$B$2:$B$16</c:f>
              <c:numCache>
                <c:formatCode>0.00</c:formatCode>
                <c:ptCount val="15"/>
                <c:pt idx="0">
                  <c:v>0.06</c:v>
                </c:pt>
                <c:pt idx="1">
                  <c:v>0.09</c:v>
                </c:pt>
                <c:pt idx="2">
                  <c:v>0.32</c:v>
                </c:pt>
                <c:pt idx="3">
                  <c:v>0.56000000000000005</c:v>
                </c:pt>
                <c:pt idx="4">
                  <c:v>1.29</c:v>
                </c:pt>
                <c:pt idx="5">
                  <c:v>3.55</c:v>
                </c:pt>
                <c:pt idx="6">
                  <c:v>5.55</c:v>
                </c:pt>
                <c:pt idx="7">
                  <c:v>6.77</c:v>
                </c:pt>
                <c:pt idx="8">
                  <c:v>15.86</c:v>
                </c:pt>
                <c:pt idx="9">
                  <c:v>20</c:v>
                </c:pt>
                <c:pt idx="10">
                  <c:v>24</c:v>
                </c:pt>
                <c:pt idx="11">
                  <c:v>28.43</c:v>
                </c:pt>
                <c:pt idx="12">
                  <c:v>32.799999999999997</c:v>
                </c:pt>
                <c:pt idx="13">
                  <c:v>38</c:v>
                </c:pt>
                <c:pt idx="14">
                  <c:v>42.68</c:v>
                </c:pt>
              </c:numCache>
            </c:numRef>
          </c:val>
          <c:smooth val="0"/>
        </c:ser>
        <c:ser>
          <c:idx val="1"/>
          <c:order val="1"/>
          <c:tx>
            <c:strRef>
              <c:f>Sheet1!$C$1</c:f>
              <c:strCache>
                <c:ptCount val="1"/>
                <c:pt idx="0">
                  <c:v>Mobile subscriptions per 100 inhabitants</c:v>
                </c:pt>
              </c:strCache>
            </c:strRef>
          </c:tx>
          <c:spPr>
            <a:ln>
              <a:solidFill>
                <a:srgbClr val="0070C0"/>
              </a:solidFill>
            </a:ln>
          </c:spPr>
          <c:marker>
            <c:symbol val="none"/>
          </c:marker>
          <c:cat>
            <c:numRef>
              <c:f>Sheet1!$A$2:$A$16</c:f>
              <c:numCache>
                <c:formatCode>0</c:formatCode>
                <c:ptCount val="1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numCache>
            </c:numRef>
          </c:cat>
          <c:val>
            <c:numRef>
              <c:f>Sheet1!$C$2:$C$16</c:f>
              <c:numCache>
                <c:formatCode>General</c:formatCode>
                <c:ptCount val="15"/>
                <c:pt idx="0">
                  <c:v>0.02</c:v>
                </c:pt>
                <c:pt idx="1">
                  <c:v>0.21</c:v>
                </c:pt>
                <c:pt idx="2">
                  <c:v>1.21</c:v>
                </c:pt>
                <c:pt idx="3">
                  <c:v>2.38</c:v>
                </c:pt>
                <c:pt idx="4">
                  <c:v>6.73</c:v>
                </c:pt>
                <c:pt idx="5">
                  <c:v>13.32</c:v>
                </c:pt>
                <c:pt idx="6">
                  <c:v>22.55</c:v>
                </c:pt>
                <c:pt idx="7" formatCode="0.0">
                  <c:v>27.45</c:v>
                </c:pt>
                <c:pt idx="8" formatCode="0.0">
                  <c:v>41.66</c:v>
                </c:pt>
                <c:pt idx="9" formatCode="0.0">
                  <c:v>47.96</c:v>
                </c:pt>
                <c:pt idx="10" formatCode="0.0">
                  <c:v>54.66</c:v>
                </c:pt>
                <c:pt idx="11" formatCode="0.0">
                  <c:v>57.96</c:v>
                </c:pt>
                <c:pt idx="12">
                  <c:v>66.8</c:v>
                </c:pt>
                <c:pt idx="13">
                  <c:v>73.290000000000006</c:v>
                </c:pt>
                <c:pt idx="14" formatCode="#,##0">
                  <c:v>77.84</c:v>
                </c:pt>
              </c:numCache>
            </c:numRef>
          </c:val>
          <c:smooth val="0"/>
        </c:ser>
        <c:dLbls>
          <c:showLegendKey val="0"/>
          <c:showVal val="0"/>
          <c:showCatName val="0"/>
          <c:showSerName val="0"/>
          <c:showPercent val="0"/>
          <c:showBubbleSize val="0"/>
        </c:dLbls>
        <c:smooth val="0"/>
        <c:axId val="209569720"/>
        <c:axId val="209570112"/>
      </c:lineChart>
      <c:catAx>
        <c:axId val="209569720"/>
        <c:scaling>
          <c:orientation val="minMax"/>
        </c:scaling>
        <c:delete val="0"/>
        <c:axPos val="b"/>
        <c:numFmt formatCode="0" sourceLinked="1"/>
        <c:majorTickMark val="out"/>
        <c:minorTickMark val="none"/>
        <c:tickLblPos val="nextTo"/>
        <c:crossAx val="209570112"/>
        <c:crosses val="autoZero"/>
        <c:auto val="0"/>
        <c:lblAlgn val="ctr"/>
        <c:lblOffset val="100"/>
        <c:tickLblSkip val="2"/>
        <c:noMultiLvlLbl val="0"/>
      </c:catAx>
      <c:valAx>
        <c:axId val="209570112"/>
        <c:scaling>
          <c:orientation val="minMax"/>
        </c:scaling>
        <c:delete val="0"/>
        <c:axPos val="l"/>
        <c:majorGridlines/>
        <c:numFmt formatCode="0" sourceLinked="0"/>
        <c:majorTickMark val="out"/>
        <c:minorTickMark val="none"/>
        <c:tickLblPos val="nextTo"/>
        <c:crossAx val="209569720"/>
        <c:crosses val="autoZero"/>
        <c:crossBetween val="between"/>
      </c:valAx>
    </c:plotArea>
    <c:legend>
      <c:legendPos val="b"/>
      <c:overlay val="0"/>
      <c:txPr>
        <a:bodyPr rot="0"/>
        <a:lstStyle/>
        <a:p>
          <a:pPr>
            <a:defRPr sz="14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Tertiary Enrolment</c:v>
                </c:pt>
              </c:strCache>
            </c:strRef>
          </c:tx>
          <c:marker>
            <c:symbol val="none"/>
          </c:marker>
          <c:cat>
            <c:numRef>
              <c:f>Sheet1!$A$2:$A$10</c:f>
              <c:numCache>
                <c:formatCode>0</c:formatCode>
                <c:ptCount val="9"/>
                <c:pt idx="0">
                  <c:v>2001</c:v>
                </c:pt>
                <c:pt idx="1">
                  <c:v>2002</c:v>
                </c:pt>
                <c:pt idx="2">
                  <c:v>2003</c:v>
                </c:pt>
                <c:pt idx="3">
                  <c:v>2004</c:v>
                </c:pt>
                <c:pt idx="4">
                  <c:v>2005</c:v>
                </c:pt>
                <c:pt idx="5">
                  <c:v>2006</c:v>
                </c:pt>
                <c:pt idx="6">
                  <c:v>2008</c:v>
                </c:pt>
                <c:pt idx="7">
                  <c:v>2009</c:v>
                </c:pt>
                <c:pt idx="8">
                  <c:v>2010</c:v>
                </c:pt>
              </c:numCache>
            </c:numRef>
          </c:cat>
          <c:val>
            <c:numRef>
              <c:f>Sheet1!$B$2:$B$10</c:f>
              <c:numCache>
                <c:formatCode>0.00</c:formatCode>
                <c:ptCount val="9"/>
                <c:pt idx="0">
                  <c:v>8.15</c:v>
                </c:pt>
                <c:pt idx="1">
                  <c:v>11.81</c:v>
                </c:pt>
                <c:pt idx="2">
                  <c:v>11.42</c:v>
                </c:pt>
                <c:pt idx="3">
                  <c:v>14.15</c:v>
                </c:pt>
                <c:pt idx="4">
                  <c:v>13.99</c:v>
                </c:pt>
                <c:pt idx="5">
                  <c:v>15.31</c:v>
                </c:pt>
                <c:pt idx="6">
                  <c:v>12.21</c:v>
                </c:pt>
                <c:pt idx="7">
                  <c:v>12.96</c:v>
                </c:pt>
                <c:pt idx="8">
                  <c:v>13.41</c:v>
                </c:pt>
              </c:numCache>
            </c:numRef>
          </c:val>
          <c:smooth val="0"/>
        </c:ser>
        <c:dLbls>
          <c:showLegendKey val="0"/>
          <c:showVal val="0"/>
          <c:showCatName val="0"/>
          <c:showSerName val="0"/>
          <c:showPercent val="0"/>
          <c:showBubbleSize val="0"/>
        </c:dLbls>
        <c:smooth val="0"/>
        <c:axId val="208553664"/>
        <c:axId val="208554056"/>
      </c:lineChart>
      <c:catAx>
        <c:axId val="208553664"/>
        <c:scaling>
          <c:orientation val="minMax"/>
        </c:scaling>
        <c:delete val="0"/>
        <c:axPos val="b"/>
        <c:numFmt formatCode="0" sourceLinked="1"/>
        <c:majorTickMark val="out"/>
        <c:minorTickMark val="none"/>
        <c:tickLblPos val="nextTo"/>
        <c:crossAx val="208554056"/>
        <c:crosses val="autoZero"/>
        <c:auto val="0"/>
        <c:lblAlgn val="ctr"/>
        <c:lblOffset val="100"/>
        <c:noMultiLvlLbl val="0"/>
      </c:catAx>
      <c:valAx>
        <c:axId val="208554056"/>
        <c:scaling>
          <c:orientation val="minMax"/>
        </c:scaling>
        <c:delete val="0"/>
        <c:axPos val="l"/>
        <c:majorGridlines/>
        <c:numFmt formatCode="0.0" sourceLinked="0"/>
        <c:majorTickMark val="out"/>
        <c:minorTickMark val="none"/>
        <c:tickLblPos val="nextTo"/>
        <c:crossAx val="20855366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Sheet1!$A$1</c:f>
              <c:strCache>
                <c:ptCount val="1"/>
                <c:pt idx="0">
                  <c:v>Sales</c:v>
                </c:pt>
              </c:strCache>
            </c:strRef>
          </c:tx>
          <c:explosion val="25"/>
          <c:dPt>
            <c:idx val="0"/>
            <c:bubble3D val="0"/>
            <c:explosion val="0"/>
            <c:spPr>
              <a:solidFill>
                <a:schemeClr val="accent6">
                  <a:lumMod val="50000"/>
                </a:schemeClr>
              </a:solidFill>
            </c:spPr>
          </c:dPt>
          <c:dPt>
            <c:idx val="1"/>
            <c:bubble3D val="0"/>
            <c:explosion val="9"/>
          </c:dPt>
          <c:dLbls>
            <c:spPr>
              <a:noFill/>
              <a:ln>
                <a:noFill/>
              </a:ln>
              <a:effectLst/>
            </c:spPr>
            <c:showLegendKey val="0"/>
            <c:showVal val="0"/>
            <c:showCatName val="1"/>
            <c:showSerName val="0"/>
            <c:showPercent val="0"/>
            <c:showBubbleSize val="0"/>
            <c:showLeaderLines val="1"/>
            <c:extLst>
              <c:ext xmlns:c15="http://schemas.microsoft.com/office/drawing/2012/chart" uri="{CE6537A1-D6FC-4f65-9D91-7224C49458BB}"/>
            </c:extLst>
          </c:dLbls>
          <c:cat>
            <c:multiLvlStrRef>
              <c:f>Sheet1!#REF!</c:f>
            </c:multiLvlStrRef>
          </c:cat>
          <c:val>
            <c:numRef>
              <c:f>Sheet1!$A$2:$A$3</c:f>
              <c:numCache>
                <c:formatCode>0%</c:formatCode>
                <c:ptCount val="2"/>
                <c:pt idx="0">
                  <c:v>0.8</c:v>
                </c:pt>
                <c:pt idx="1">
                  <c:v>0.2</c:v>
                </c:pt>
              </c:numCache>
            </c:numRef>
          </c:val>
        </c:ser>
        <c:dLbls>
          <c:showLegendKey val="0"/>
          <c:showVal val="0"/>
          <c:showCatName val="1"/>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96.wmf"/></Relationships>
</file>

<file path=ppt/drawings/drawing1.xml><?xml version="1.0" encoding="utf-8"?>
<c:userShapes xmlns:c="http://schemas.openxmlformats.org/drawingml/2006/chart">
  <cdr:relSizeAnchor xmlns:cdr="http://schemas.openxmlformats.org/drawingml/2006/chartDrawing">
    <cdr:from>
      <cdr:x>0.54237</cdr:x>
      <cdr:y>0.16863</cdr:y>
    </cdr:from>
    <cdr:to>
      <cdr:x>0.84746</cdr:x>
      <cdr:y>0.40187</cdr:y>
    </cdr:to>
    <cdr:sp macro="" textlink="">
      <cdr:nvSpPr>
        <cdr:cNvPr id="2" name="TextBox 1"/>
        <cdr:cNvSpPr txBox="1"/>
      </cdr:nvSpPr>
      <cdr:spPr>
        <a:xfrm xmlns:a="http://schemas.openxmlformats.org/drawingml/2006/main">
          <a:off x="2438400" y="550909"/>
          <a:ext cx="1371624" cy="76199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600" dirty="0" smtClean="0">
              <a:solidFill>
                <a:schemeClr val="accent2">
                  <a:lumMod val="20000"/>
                  <a:lumOff val="80000"/>
                </a:schemeClr>
              </a:solidFill>
            </a:rPr>
            <a:t>4</a:t>
          </a:r>
          <a:r>
            <a:rPr lang="en-US" sz="3600" dirty="0">
              <a:solidFill>
                <a:schemeClr val="accent2">
                  <a:lumMod val="20000"/>
                  <a:lumOff val="80000"/>
                </a:schemeClr>
              </a:solidFill>
            </a:rPr>
            <a:t>6</a:t>
          </a:r>
          <a:r>
            <a:rPr lang="en-US" sz="3600" dirty="0" smtClean="0">
              <a:solidFill>
                <a:schemeClr val="accent2">
                  <a:lumMod val="20000"/>
                  <a:lumOff val="80000"/>
                </a:schemeClr>
              </a:solidFill>
              <a:latin typeface="+mn-lt"/>
            </a:rPr>
            <a:t>%</a:t>
          </a:r>
          <a:endParaRPr lang="en-US" sz="3600" dirty="0">
            <a:solidFill>
              <a:schemeClr val="accent2">
                <a:lumMod val="20000"/>
                <a:lumOff val="80000"/>
              </a:schemeClr>
            </a:solidFill>
            <a:latin typeface="+mn-l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059"/>
          </a:xfrm>
          <a:prstGeom prst="rect">
            <a:avLst/>
          </a:prstGeom>
        </p:spPr>
        <p:txBody>
          <a:bodyPr vert="horz" lIns="92473" tIns="46237" rIns="92473" bIns="46237"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938" y="0"/>
            <a:ext cx="3037840" cy="465059"/>
          </a:xfrm>
          <a:prstGeom prst="rect">
            <a:avLst/>
          </a:prstGeom>
        </p:spPr>
        <p:txBody>
          <a:bodyPr vert="horz" lIns="92473" tIns="46237" rIns="92473" bIns="46237" rtlCol="0"/>
          <a:lstStyle>
            <a:lvl1pPr algn="r" fontAlgn="auto">
              <a:spcBef>
                <a:spcPts val="0"/>
              </a:spcBef>
              <a:spcAft>
                <a:spcPts val="0"/>
              </a:spcAft>
              <a:defRPr sz="1200" smtClean="0">
                <a:latin typeface="+mn-lt"/>
              </a:defRPr>
            </a:lvl1pPr>
          </a:lstStyle>
          <a:p>
            <a:pPr>
              <a:defRPr/>
            </a:pPr>
            <a:fld id="{C92781BE-F4EC-46C3-B501-9CBB295F987C}" type="datetimeFigureOut">
              <a:rPr lang="en-US"/>
              <a:pPr>
                <a:defRPr/>
              </a:pPr>
              <a:t>7/27/2016</a:t>
            </a:fld>
            <a:endParaRPr lang="en-US"/>
          </a:p>
        </p:txBody>
      </p:sp>
      <p:sp>
        <p:nvSpPr>
          <p:cNvPr id="4" name="Footer Placeholder 3"/>
          <p:cNvSpPr>
            <a:spLocks noGrp="1"/>
          </p:cNvSpPr>
          <p:nvPr>
            <p:ph type="ftr" sz="quarter" idx="2"/>
          </p:nvPr>
        </p:nvSpPr>
        <p:spPr>
          <a:xfrm>
            <a:off x="0" y="8829748"/>
            <a:ext cx="3037840" cy="465059"/>
          </a:xfrm>
          <a:prstGeom prst="rect">
            <a:avLst/>
          </a:prstGeom>
        </p:spPr>
        <p:txBody>
          <a:bodyPr vert="horz" lIns="92473" tIns="46237" rIns="92473" bIns="46237"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938" y="8829748"/>
            <a:ext cx="3037840" cy="465059"/>
          </a:xfrm>
          <a:prstGeom prst="rect">
            <a:avLst/>
          </a:prstGeom>
        </p:spPr>
        <p:txBody>
          <a:bodyPr vert="horz" lIns="92473" tIns="46237" rIns="92473" bIns="46237" rtlCol="0" anchor="b"/>
          <a:lstStyle>
            <a:lvl1pPr algn="r" fontAlgn="auto">
              <a:spcBef>
                <a:spcPts val="0"/>
              </a:spcBef>
              <a:spcAft>
                <a:spcPts val="0"/>
              </a:spcAft>
              <a:defRPr sz="1200" smtClean="0">
                <a:latin typeface="+mn-lt"/>
              </a:defRPr>
            </a:lvl1pPr>
          </a:lstStyle>
          <a:p>
            <a:pPr>
              <a:defRPr/>
            </a:pPr>
            <a:fld id="{4D71581C-1E42-4635-BA0E-F4F7C8D15388}" type="slidenum">
              <a:rPr lang="en-US"/>
              <a:pPr>
                <a:defRPr/>
              </a:pPr>
              <a:t>‹#›</a:t>
            </a:fld>
            <a:endParaRPr lang="en-US"/>
          </a:p>
        </p:txBody>
      </p:sp>
    </p:spTree>
    <p:extLst>
      <p:ext uri="{BB962C8B-B14F-4D97-AF65-F5344CB8AC3E}">
        <p14:creationId xmlns:p14="http://schemas.microsoft.com/office/powerpoint/2010/main" val="1690814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059"/>
          </a:xfrm>
          <a:prstGeom prst="rect">
            <a:avLst/>
          </a:prstGeom>
        </p:spPr>
        <p:txBody>
          <a:bodyPr vert="horz" lIns="92473" tIns="46237" rIns="92473" bIns="46237"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938" y="0"/>
            <a:ext cx="3037840" cy="465059"/>
          </a:xfrm>
          <a:prstGeom prst="rect">
            <a:avLst/>
          </a:prstGeom>
        </p:spPr>
        <p:txBody>
          <a:bodyPr vert="horz" lIns="92473" tIns="46237" rIns="92473" bIns="46237" rtlCol="0"/>
          <a:lstStyle>
            <a:lvl1pPr algn="r" fontAlgn="auto">
              <a:spcBef>
                <a:spcPts val="0"/>
              </a:spcBef>
              <a:spcAft>
                <a:spcPts val="0"/>
              </a:spcAft>
              <a:defRPr sz="1200" smtClean="0">
                <a:latin typeface="+mn-lt"/>
              </a:defRPr>
            </a:lvl1pPr>
          </a:lstStyle>
          <a:p>
            <a:pPr>
              <a:defRPr/>
            </a:pPr>
            <a:fld id="{B72856A9-34A0-4D0E-96DB-E385793B1274}" type="datetimeFigureOut">
              <a:rPr lang="en-US"/>
              <a:pPr>
                <a:defRPr/>
              </a:pPr>
              <a:t>7/27/2016</a:t>
            </a:fld>
            <a:endParaRPr lang="en-US"/>
          </a:p>
        </p:txBody>
      </p:sp>
      <p:sp>
        <p:nvSpPr>
          <p:cNvPr id="4" name="Slide Image Placeholder 3"/>
          <p:cNvSpPr>
            <a:spLocks noGrp="1" noRot="1" noChangeAspect="1"/>
          </p:cNvSpPr>
          <p:nvPr>
            <p:ph type="sldImg" idx="2"/>
          </p:nvPr>
        </p:nvSpPr>
        <p:spPr>
          <a:xfrm>
            <a:off x="1179513" y="696913"/>
            <a:ext cx="4651375" cy="3487737"/>
          </a:xfrm>
          <a:prstGeom prst="rect">
            <a:avLst/>
          </a:prstGeom>
          <a:noFill/>
          <a:ln w="12700">
            <a:solidFill>
              <a:prstClr val="black"/>
            </a:solidFill>
          </a:ln>
        </p:spPr>
        <p:txBody>
          <a:bodyPr vert="horz" lIns="92473" tIns="46237" rIns="92473" bIns="46237" rtlCol="0" anchor="ctr"/>
          <a:lstStyle/>
          <a:p>
            <a:pPr lvl="0"/>
            <a:endParaRPr lang="en-US" noProof="0"/>
          </a:p>
        </p:txBody>
      </p:sp>
      <p:sp>
        <p:nvSpPr>
          <p:cNvPr id="5" name="Notes Placeholder 4"/>
          <p:cNvSpPr>
            <a:spLocks noGrp="1"/>
          </p:cNvSpPr>
          <p:nvPr>
            <p:ph type="body" sz="quarter" idx="3"/>
          </p:nvPr>
        </p:nvSpPr>
        <p:spPr>
          <a:xfrm>
            <a:off x="701040" y="4416467"/>
            <a:ext cx="5608320" cy="4182345"/>
          </a:xfrm>
          <a:prstGeom prst="rect">
            <a:avLst/>
          </a:prstGeom>
        </p:spPr>
        <p:txBody>
          <a:bodyPr vert="horz" lIns="92473" tIns="46237" rIns="92473" bIns="4623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748"/>
            <a:ext cx="3037840" cy="465059"/>
          </a:xfrm>
          <a:prstGeom prst="rect">
            <a:avLst/>
          </a:prstGeom>
        </p:spPr>
        <p:txBody>
          <a:bodyPr vert="horz" lIns="92473" tIns="46237" rIns="92473" bIns="46237"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938" y="8829748"/>
            <a:ext cx="3037840" cy="465059"/>
          </a:xfrm>
          <a:prstGeom prst="rect">
            <a:avLst/>
          </a:prstGeom>
        </p:spPr>
        <p:txBody>
          <a:bodyPr vert="horz" lIns="92473" tIns="46237" rIns="92473" bIns="46237" rtlCol="0" anchor="b"/>
          <a:lstStyle>
            <a:lvl1pPr algn="r" fontAlgn="auto">
              <a:spcBef>
                <a:spcPts val="0"/>
              </a:spcBef>
              <a:spcAft>
                <a:spcPts val="0"/>
              </a:spcAft>
              <a:defRPr sz="1200" smtClean="0">
                <a:latin typeface="+mn-lt"/>
              </a:defRPr>
            </a:lvl1pPr>
          </a:lstStyle>
          <a:p>
            <a:pPr>
              <a:defRPr/>
            </a:pPr>
            <a:fld id="{4F6FFD71-0FC1-4B3B-A0F1-6A1FF688BBE5}" type="slidenum">
              <a:rPr lang="en-US"/>
              <a:pPr>
                <a:defRPr/>
              </a:pPr>
              <a:t>‹#›</a:t>
            </a:fld>
            <a:endParaRPr lang="en-US"/>
          </a:p>
        </p:txBody>
      </p:sp>
    </p:spTree>
    <p:extLst>
      <p:ext uri="{BB962C8B-B14F-4D97-AF65-F5344CB8AC3E}">
        <p14:creationId xmlns:p14="http://schemas.microsoft.com/office/powerpoint/2010/main" val="6382106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databank.worldbank.org/data/views/reports/tableview.aspx"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Tree>
    <p:extLst>
      <p:ext uri="{BB962C8B-B14F-4D97-AF65-F5344CB8AC3E}">
        <p14:creationId xmlns:p14="http://schemas.microsoft.com/office/powerpoint/2010/main" val="1493715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Percentage of unemployed women in the age group of 15-35 are more than young</a:t>
            </a:r>
            <a:r>
              <a:rPr lang="en-US" baseline="0" dirty="0" smtClean="0"/>
              <a:t> men, and rural youth are more unemployed than their urban counterpart.</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23</a:t>
            </a:fld>
            <a:endParaRPr lang="en-US"/>
          </a:p>
        </p:txBody>
      </p:sp>
    </p:spTree>
    <p:extLst>
      <p:ext uri="{BB962C8B-B14F-4D97-AF65-F5344CB8AC3E}">
        <p14:creationId xmlns:p14="http://schemas.microsoft.com/office/powerpoint/2010/main" val="2622600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Source: </a:t>
            </a:r>
            <a:r>
              <a:rPr lang="en-US" i="1" dirty="0">
                <a:hlinkClick r:id="rId3"/>
              </a:rPr>
              <a:t>The World Bank </a:t>
            </a:r>
            <a:r>
              <a:rPr lang="en-US" i="1" dirty="0" err="1">
                <a:hlinkClick r:id="rId3"/>
              </a:rPr>
              <a:t>DataBank</a:t>
            </a:r>
            <a:r>
              <a:rPr lang="en-US" i="1" dirty="0"/>
              <a:t>, Retrieved on September 3</a:t>
            </a:r>
            <a:r>
              <a:rPr lang="en-US" i="1" baseline="30000" dirty="0"/>
              <a:t>rd</a:t>
            </a:r>
            <a:r>
              <a:rPr lang="en-US" i="1" dirty="0"/>
              <a:t> , 2015</a:t>
            </a:r>
            <a:r>
              <a:rPr lang="en-US" dirty="0"/>
              <a:t>.</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24</a:t>
            </a:fld>
            <a:endParaRPr lang="en-US"/>
          </a:p>
        </p:txBody>
      </p:sp>
    </p:spTree>
    <p:extLst>
      <p:ext uri="{BB962C8B-B14F-4D97-AF65-F5344CB8AC3E}">
        <p14:creationId xmlns:p14="http://schemas.microsoft.com/office/powerpoint/2010/main" val="35598659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25</a:t>
            </a:fld>
            <a:endParaRPr lang="en-US"/>
          </a:p>
        </p:txBody>
      </p:sp>
    </p:spTree>
    <p:extLst>
      <p:ext uri="{BB962C8B-B14F-4D97-AF65-F5344CB8AC3E}">
        <p14:creationId xmlns:p14="http://schemas.microsoft.com/office/powerpoint/2010/main" val="3397250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http://www.uis.unesco.org/StatisticalCapacityBuilding/Workshop%20Documents/Education%20workshop%20dox/2010%20Windhoek%20-Regional%20Workshop%20on%20Education%20Statistics%20for%20South%20and%20Eastern%20Africa/NIGERIA-Higher%20educataion%20statistics-%20National%20experience.pdf</a:t>
            </a:r>
            <a:br>
              <a:rPr lang="en-US" dirty="0" smtClean="0"/>
            </a:br>
            <a:r>
              <a:rPr lang="en-US" dirty="0" smtClean="0"/>
              <a:t>The high number of learners not getting entry into</a:t>
            </a:r>
            <a:r>
              <a:rPr lang="en-US" baseline="0" dirty="0" smtClean="0"/>
              <a:t> the higher education system is a matter of concern, and calls for increased access to open and distance learning system.</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27</a:t>
            </a:fld>
            <a:endParaRPr lang="en-US"/>
          </a:p>
        </p:txBody>
      </p:sp>
    </p:spTree>
    <p:extLst>
      <p:ext uri="{BB962C8B-B14F-4D97-AF65-F5344CB8AC3E}">
        <p14:creationId xmlns:p14="http://schemas.microsoft.com/office/powerpoint/2010/main" val="1983671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31</a:t>
            </a:fld>
            <a:endParaRPr lang="en-US"/>
          </a:p>
        </p:txBody>
      </p:sp>
    </p:spTree>
    <p:extLst>
      <p:ext uri="{BB962C8B-B14F-4D97-AF65-F5344CB8AC3E}">
        <p14:creationId xmlns:p14="http://schemas.microsoft.com/office/powerpoint/2010/main" val="34935681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Slide Number Placeholder 3"/>
          <p:cNvSpPr>
            <a:spLocks noGrp="1"/>
          </p:cNvSpPr>
          <p:nvPr>
            <p:ph type="sldNum" sz="quarter" idx="5"/>
          </p:nvPr>
        </p:nvSpPr>
        <p:spPr/>
        <p:txBody>
          <a:bodyPr/>
          <a:lstStyle/>
          <a:p>
            <a:pPr>
              <a:defRPr/>
            </a:pPr>
            <a:fld id="{E633B8BD-1EFB-4553-AE28-E90BB194A325}" type="slidenum">
              <a:rPr lang="en-US" smtClean="0"/>
              <a:pPr>
                <a:defRPr/>
              </a:pPr>
              <a:t>33</a:t>
            </a:fld>
            <a:endParaRPr lang="en-US"/>
          </a:p>
        </p:txBody>
      </p:sp>
    </p:spTree>
    <p:extLst>
      <p:ext uri="{BB962C8B-B14F-4D97-AF65-F5344CB8AC3E}">
        <p14:creationId xmlns:p14="http://schemas.microsoft.com/office/powerpoint/2010/main" val="3119922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With the advent</a:t>
            </a:r>
            <a:r>
              <a:rPr lang="en-CA" baseline="0" dirty="0" smtClean="0"/>
              <a:t> of technology in teaching-learning practices, ODL has undergone massive transformation, and today, most ODL uses some form of online learning. Thus, ODL moving towards virtualisation and creating spaces that are more open, while retaining the characteristics of organised learning environments online.</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36</a:t>
            </a:fld>
            <a:endParaRPr lang="en-US"/>
          </a:p>
        </p:txBody>
      </p:sp>
    </p:spTree>
    <p:extLst>
      <p:ext uri="{BB962C8B-B14F-4D97-AF65-F5344CB8AC3E}">
        <p14:creationId xmlns:p14="http://schemas.microsoft.com/office/powerpoint/2010/main" val="30652014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Source: http://www.ambientinsight.com/Resources/Documents/AmbientInsight-2011-2016-Africa-SelfPaced-eLearning-Market-Abstract.pdf</a:t>
            </a:r>
          </a:p>
          <a:p>
            <a:r>
              <a:rPr lang="en-CA" dirty="0" smtClean="0"/>
              <a:t>The growth rate for Self-paced eLearning in Africa is 15.2%. Revenues reached $250.9 million in 2011 and will more than double to $512.7 million by 2016. Eleven of the sixteen countries analyzed in this region have </a:t>
            </a:r>
          </a:p>
          <a:p>
            <a:r>
              <a:rPr lang="en-CA" dirty="0" smtClean="0"/>
              <a:t>growth rates above the 15.2% aggregate rate. </a:t>
            </a:r>
          </a:p>
          <a:p>
            <a:r>
              <a:rPr lang="en-CA" dirty="0" smtClean="0"/>
              <a:t>Senegal has the highest growth rate in Africa at 30.4%, followed by Zambia, Zimbabwe, and Kenya at 27.9%, 25.1% and 24.9%, respectively. Revenues are growing very fast in many African countries. By 2016, </a:t>
            </a:r>
          </a:p>
          <a:p>
            <a:r>
              <a:rPr lang="en-CA" dirty="0" smtClean="0"/>
              <a:t>revenues will double in seven countries and will more than triple in four countries. </a:t>
            </a:r>
          </a:p>
          <a:p>
            <a:endParaRPr lang="en-CA" dirty="0" smtClean="0"/>
          </a:p>
          <a:p>
            <a:r>
              <a:rPr lang="en-CA" dirty="0" smtClean="0"/>
              <a:t>Nigeria will be</a:t>
            </a:r>
            <a:r>
              <a:rPr lang="en-CA" baseline="0" dirty="0" smtClean="0"/>
              <a:t> the second largest buying country of eLearning technologies and services in Africa, only next to South Africa.</a:t>
            </a:r>
            <a:endParaRPr lang="en-CA" dirty="0" smtClean="0"/>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37</a:t>
            </a:fld>
            <a:endParaRPr lang="en-US"/>
          </a:p>
        </p:txBody>
      </p:sp>
    </p:spTree>
    <p:extLst>
      <p:ext uri="{BB962C8B-B14F-4D97-AF65-F5344CB8AC3E}">
        <p14:creationId xmlns:p14="http://schemas.microsoft.com/office/powerpoint/2010/main" val="2062124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Overall research comparing</a:t>
            </a:r>
            <a:r>
              <a:rPr lang="en-CA" baseline="0" dirty="0" smtClean="0"/>
              <a:t> distance education, online learning and face-to-face education have resulted in no significant difference in learning outcomes.</a:t>
            </a:r>
          </a:p>
          <a:p>
            <a:endParaRPr lang="en-CA" baseline="0" dirty="0" smtClean="0"/>
          </a:p>
          <a:p>
            <a:r>
              <a:rPr lang="en-CA" baseline="0" dirty="0" smtClean="0"/>
              <a:t>Bernard et al. (2004) after a meta-analytic review of 232 studies concluded that in many cases, the DE group outperformed the traditional education group by over 50%, while there were also instances to the contrary, and therefore, it would could not be concluded that DE is netter than, worse than or even equal to traditional education, reaffirming the no-significant difference. Another meta-analysis study by </a:t>
            </a:r>
            <a:r>
              <a:rPr lang="en-CA" baseline="0" dirty="0" err="1" smtClean="0"/>
              <a:t>Shachar</a:t>
            </a:r>
            <a:r>
              <a:rPr lang="en-CA" baseline="0" dirty="0" smtClean="0"/>
              <a:t> and </a:t>
            </a:r>
            <a:r>
              <a:rPr lang="en-CA" baseline="0" dirty="0" err="1" smtClean="0"/>
              <a:t>Neuman</a:t>
            </a:r>
            <a:r>
              <a:rPr lang="en-CA" baseline="0" dirty="0" smtClean="0"/>
              <a:t> (2010) indicated that in 70% of the cases, students taking courses by distance education outperformed their counterparts in the traditionally instructed courses, which means distance education is becoming the “new normal”. </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40</a:t>
            </a:fld>
            <a:endParaRPr lang="en-US"/>
          </a:p>
        </p:txBody>
      </p:sp>
    </p:spTree>
    <p:extLst>
      <p:ext uri="{BB962C8B-B14F-4D97-AF65-F5344CB8AC3E}">
        <p14:creationId xmlns:p14="http://schemas.microsoft.com/office/powerpoint/2010/main" val="56502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4EE01D1-FB98-4C6C-B303-732CB29BD0A6}" type="slidenum">
              <a:rPr lang="en-US" smtClean="0"/>
              <a:pPr>
                <a:defRPr/>
              </a:pPr>
              <a:t>43</a:t>
            </a:fld>
            <a:endParaRPr lang="en-US" dirty="0" smtClean="0"/>
          </a:p>
        </p:txBody>
      </p:sp>
      <p:sp>
        <p:nvSpPr>
          <p:cNvPr id="60419" name="Rectangle 2"/>
          <p:cNvSpPr>
            <a:spLocks noGrp="1" noRot="1" noChangeAspect="1" noChangeArrowheads="1" noTextEdit="1"/>
          </p:cNvSpPr>
          <p:nvPr>
            <p:ph type="sldImg"/>
          </p:nvPr>
        </p:nvSpPr>
        <p:spPr bwMode="auto">
          <a:xfrm>
            <a:off x="1133475" y="695325"/>
            <a:ext cx="4616450" cy="3463925"/>
          </a:xfrm>
          <a:noFill/>
          <a:ln>
            <a:solidFill>
              <a:srgbClr val="000000"/>
            </a:solidFill>
            <a:miter lim="800000"/>
            <a:headEnd/>
            <a:tailEnd/>
          </a:ln>
        </p:spPr>
      </p:sp>
      <p:sp>
        <p:nvSpPr>
          <p:cNvPr id="60420" name="Rectangle 3"/>
          <p:cNvSpPr>
            <a:spLocks noGrp="1" noChangeArrowheads="1"/>
          </p:cNvSpPr>
          <p:nvPr>
            <p:ph type="body" idx="1"/>
          </p:nvPr>
        </p:nvSpPr>
        <p:spPr bwMode="auto">
          <a:xfrm>
            <a:off x="917575" y="4389392"/>
            <a:ext cx="5046663" cy="4234903"/>
          </a:xfrm>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461718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8</a:t>
            </a:fld>
            <a:endParaRPr lang="en-US"/>
          </a:p>
        </p:txBody>
      </p:sp>
    </p:spTree>
    <p:extLst>
      <p:ext uri="{BB962C8B-B14F-4D97-AF65-F5344CB8AC3E}">
        <p14:creationId xmlns:p14="http://schemas.microsoft.com/office/powerpoint/2010/main" val="5038458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http://www.tojet.net/articles/v7i4/747.pdf</a:t>
            </a:r>
          </a:p>
          <a:p>
            <a:endParaRPr lang="en-US" dirty="0" smtClean="0"/>
          </a:p>
          <a:p>
            <a:r>
              <a:rPr lang="en-US" dirty="0" smtClean="0"/>
              <a:t>Distance education in Nigeria dates back to 1887, when several students enrolled for the University</a:t>
            </a:r>
            <a:r>
              <a:rPr lang="en-US" baseline="0" dirty="0" smtClean="0"/>
              <a:t> of London matriculation examination. The University of Lagos established the Correspondence and Open Studies Unit in 1973, which is now the Distance Learning Institute. This was subsequently followed by other universities largely for teacher education, and the National Teacher’s Institute was established in 1978 as the dedicated distance education institution for teacher training. NOUN was established in 1983 by a federal act and then revised again 2001.</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45</a:t>
            </a:fld>
            <a:endParaRPr lang="en-US"/>
          </a:p>
        </p:txBody>
      </p:sp>
    </p:spTree>
    <p:extLst>
      <p:ext uri="{BB962C8B-B14F-4D97-AF65-F5344CB8AC3E}">
        <p14:creationId xmlns:p14="http://schemas.microsoft.com/office/powerpoint/2010/main" val="35954553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46</a:t>
            </a:fld>
            <a:endParaRPr lang="en-US" dirty="0"/>
          </a:p>
        </p:txBody>
      </p:sp>
    </p:spTree>
    <p:extLst>
      <p:ext uri="{BB962C8B-B14F-4D97-AF65-F5344CB8AC3E}">
        <p14:creationId xmlns:p14="http://schemas.microsoft.com/office/powerpoint/2010/main" val="11066061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dirty="0" smtClean="0"/>
              <a:t>Source: http://www.open.ac.uk/business-school/news/archive/open-university-stays-top-three-student-satisfaction-seventh-consecutive-year  </a:t>
            </a:r>
          </a:p>
          <a:p>
            <a:endParaRPr lang="en-US" sz="1200" i="1" dirty="0" smtClean="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48</a:t>
            </a:fld>
            <a:endParaRPr lang="en-US"/>
          </a:p>
        </p:txBody>
      </p:sp>
    </p:spTree>
    <p:extLst>
      <p:ext uri="{BB962C8B-B14F-4D97-AF65-F5344CB8AC3E}">
        <p14:creationId xmlns:p14="http://schemas.microsoft.com/office/powerpoint/2010/main" val="10088823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p:spPr>
        <p:txBody>
          <a:bodyPr/>
          <a:lstStyle/>
          <a:p>
            <a:r>
              <a:rPr lang="en-US" altLang="en-US" smtClean="0"/>
              <a:t>http://unesdoc.unesco.org/images/0012/001284/128463e.pdf</a:t>
            </a:r>
          </a:p>
          <a:p>
            <a:r>
              <a:rPr lang="en-US" altLang="en-US" smtClean="0"/>
              <a:t>http://www.irrodl.org/index.php/irrodl/article/view/20/360</a:t>
            </a:r>
          </a:p>
          <a:p>
            <a:endParaRPr lang="en-US" altLang="en-US" smtClean="0"/>
          </a:p>
          <a:p>
            <a:r>
              <a:rPr lang="en-US" altLang="en-US" smtClean="0"/>
              <a:t>http://www.deakin.edu.au/about-deakin/our-reputation-and-history</a:t>
            </a:r>
          </a:p>
          <a:p>
            <a:endParaRPr lang="en-US" altLang="en-US" smtClean="0"/>
          </a:p>
          <a:p>
            <a:endParaRPr lang="en-US" altLang="en-US" smtClean="0"/>
          </a:p>
          <a:p>
            <a:endParaRPr lang="en-US" altLang="en-US" smtClean="0"/>
          </a:p>
        </p:txBody>
      </p:sp>
      <p:sp>
        <p:nvSpPr>
          <p:cNvPr id="6148" name="Slide Number Placeholder 3"/>
          <p:cNvSpPr>
            <a:spLocks noGrp="1"/>
          </p:cNvSpPr>
          <p:nvPr>
            <p:ph type="sldNum" sz="quarter" idx="5"/>
          </p:nvPr>
        </p:nvSpPr>
        <p:spPr>
          <a:noFill/>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fld id="{0CE6D656-ED77-4566-8782-33EC9D5DEDD9}" type="slidenum">
              <a:rPr kumimoji="0" lang="en-US" altLang="en-US" sz="1200" smtClean="0"/>
              <a:pPr/>
              <a:t>49</a:t>
            </a:fld>
            <a:endParaRPr kumimoji="0" lang="en-US" altLang="en-US" sz="1200" smtClean="0"/>
          </a:p>
        </p:txBody>
      </p:sp>
    </p:spTree>
    <p:extLst>
      <p:ext uri="{BB962C8B-B14F-4D97-AF65-F5344CB8AC3E}">
        <p14:creationId xmlns:p14="http://schemas.microsoft.com/office/powerpoint/2010/main" val="4287454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52</a:t>
            </a:fld>
            <a:endParaRPr lang="en-US"/>
          </a:p>
        </p:txBody>
      </p:sp>
    </p:spTree>
    <p:extLst>
      <p:ext uri="{BB962C8B-B14F-4D97-AF65-F5344CB8AC3E}">
        <p14:creationId xmlns:p14="http://schemas.microsoft.com/office/powerpoint/2010/main" val="3314022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57</a:t>
            </a:fld>
            <a:endParaRPr lang="en-US"/>
          </a:p>
        </p:txBody>
      </p:sp>
    </p:spTree>
    <p:extLst>
      <p:ext uri="{BB962C8B-B14F-4D97-AF65-F5344CB8AC3E}">
        <p14:creationId xmlns:p14="http://schemas.microsoft.com/office/powerpoint/2010/main" val="30720756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dirty="0" smtClean="0"/>
              <a:t>Some experts compare</a:t>
            </a:r>
            <a:r>
              <a:rPr lang="en-CA" baseline="0" dirty="0" smtClean="0"/>
              <a:t> MOOC as iTunes of education, and expect that the MOOC will be a big game changer. It is based on three important aspects of current education system that is rigid, highly costly and take lot of time to graduate. Thus, it provides a successful recipe for a disruption in the educational landscape. Therefore, obviously the top universities have taken the lead in offering MOOCs to a world deprived of quality education at a low cost. Is this disruption going to affect the Open Universities? Or there will be business as usual for them?  </a:t>
            </a:r>
            <a:endParaRPr lang="en-CA" dirty="0" smtClean="0"/>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60</a:t>
            </a:fld>
            <a:endParaRPr lang="en-US" dirty="0"/>
          </a:p>
        </p:txBody>
      </p:sp>
    </p:spTree>
    <p:extLst>
      <p:ext uri="{BB962C8B-B14F-4D97-AF65-F5344CB8AC3E}">
        <p14:creationId xmlns:p14="http://schemas.microsoft.com/office/powerpoint/2010/main" val="20619280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Openness was the other plank</a:t>
            </a:r>
            <a:r>
              <a:rPr lang="en-US" baseline="0" dirty="0" smtClean="0"/>
              <a:t> of this movement. This could have been defined in very many ways but the most appropriate expression is attributed to Crowther, the founding chancellor of British OU. His statement touches upon various facets of openness that continue to be important in today’s context cross the generations</a:t>
            </a:r>
            <a:endParaRPr lang="en-US" dirty="0" smtClean="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61</a:t>
            </a:fld>
            <a:endParaRPr lang="en-US" dirty="0"/>
          </a:p>
        </p:txBody>
      </p:sp>
    </p:spTree>
    <p:extLst>
      <p:ext uri="{BB962C8B-B14F-4D97-AF65-F5344CB8AC3E}">
        <p14:creationId xmlns:p14="http://schemas.microsoft.com/office/powerpoint/2010/main" val="22272533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69</a:t>
            </a:fld>
            <a:endParaRPr lang="en-US"/>
          </a:p>
        </p:txBody>
      </p:sp>
    </p:spTree>
    <p:extLst>
      <p:ext uri="{BB962C8B-B14F-4D97-AF65-F5344CB8AC3E}">
        <p14:creationId xmlns:p14="http://schemas.microsoft.com/office/powerpoint/2010/main" val="2162500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70</a:t>
            </a:fld>
            <a:endParaRPr lang="en-US"/>
          </a:p>
        </p:txBody>
      </p:sp>
    </p:spTree>
    <p:extLst>
      <p:ext uri="{BB962C8B-B14F-4D97-AF65-F5344CB8AC3E}">
        <p14:creationId xmlns:p14="http://schemas.microsoft.com/office/powerpoint/2010/main" val="2227283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D00721-2420-4623-AF2C-4780189125AC}" type="slidenum">
              <a:rPr lang="en-CA" smtClean="0">
                <a:solidFill>
                  <a:prstClr val="black"/>
                </a:solidFill>
              </a:rPr>
              <a:pPr/>
              <a:t>11</a:t>
            </a:fld>
            <a:endParaRPr lang="en-CA" dirty="0">
              <a:solidFill>
                <a:prstClr val="black"/>
              </a:solidFill>
            </a:endParaRPr>
          </a:p>
        </p:txBody>
      </p:sp>
    </p:spTree>
    <p:extLst>
      <p:ext uri="{BB962C8B-B14F-4D97-AF65-F5344CB8AC3E}">
        <p14:creationId xmlns:p14="http://schemas.microsoft.com/office/powerpoint/2010/main" val="25313529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71</a:t>
            </a:fld>
            <a:endParaRPr lang="en-US"/>
          </a:p>
        </p:txBody>
      </p:sp>
    </p:spTree>
    <p:extLst>
      <p:ext uri="{BB962C8B-B14F-4D97-AF65-F5344CB8AC3E}">
        <p14:creationId xmlns:p14="http://schemas.microsoft.com/office/powerpoint/2010/main" val="32064169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invite you to engage us; tap into our thought</a:t>
            </a:r>
            <a:r>
              <a:rPr lang="en-US" baseline="0" dirty="0" smtClean="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81</a:t>
            </a:fld>
            <a:endParaRPr lang="en-US"/>
          </a:p>
        </p:txBody>
      </p:sp>
    </p:spTree>
    <p:extLst>
      <p:ext uri="{BB962C8B-B14F-4D97-AF65-F5344CB8AC3E}">
        <p14:creationId xmlns:p14="http://schemas.microsoft.com/office/powerpoint/2010/main" val="444562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10 countries/flags?</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14</a:t>
            </a:fld>
            <a:endParaRPr lang="en-US"/>
          </a:p>
        </p:txBody>
      </p:sp>
    </p:spTree>
    <p:extLst>
      <p:ext uri="{BB962C8B-B14F-4D97-AF65-F5344CB8AC3E}">
        <p14:creationId xmlns:p14="http://schemas.microsoft.com/office/powerpoint/2010/main" val="317402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15</a:t>
            </a:fld>
            <a:endParaRPr lang="en-US"/>
          </a:p>
        </p:txBody>
      </p:sp>
    </p:spTree>
    <p:extLst>
      <p:ext uri="{BB962C8B-B14F-4D97-AF65-F5344CB8AC3E}">
        <p14:creationId xmlns:p14="http://schemas.microsoft.com/office/powerpoint/2010/main" val="1166173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18</a:t>
            </a:fld>
            <a:endParaRPr lang="en-US"/>
          </a:p>
        </p:txBody>
      </p:sp>
    </p:spTree>
    <p:extLst>
      <p:ext uri="{BB962C8B-B14F-4D97-AF65-F5344CB8AC3E}">
        <p14:creationId xmlns:p14="http://schemas.microsoft.com/office/powerpoint/2010/main" val="1277147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Nigeria has a large youthful population. The National Youth Policy defines a ‘Youth’ as a Nigerian citizen between the ages 18 - 35 years. However, in this survey, age bracket 15 – 35 was considered. The population of youths (15 - 35) in the country was estimated to be 64.1 million with females constituting 51.6 per cent while that of youths (18 - 35) was 52.2 million with female constituting 52.8 per cent.</a:t>
            </a:r>
            <a:endParaRPr lang="en-US" dirty="0"/>
          </a:p>
        </p:txBody>
      </p:sp>
      <p:sp>
        <p:nvSpPr>
          <p:cNvPr id="4" name="Slide Number Placeholder 3"/>
          <p:cNvSpPr>
            <a:spLocks noGrp="1"/>
          </p:cNvSpPr>
          <p:nvPr>
            <p:ph type="sldNum" sz="quarter" idx="10"/>
          </p:nvPr>
        </p:nvSpPr>
        <p:spPr/>
        <p:txBody>
          <a:bodyPr/>
          <a:lstStyle/>
          <a:p>
            <a:fld id="{49205795-F7E5-42E6-9B43-325B5A74C2F3}" type="slidenum">
              <a:rPr lang="en-CA" smtClean="0"/>
              <a:t>20</a:t>
            </a:fld>
            <a:endParaRPr lang="en-CA"/>
          </a:p>
        </p:txBody>
      </p:sp>
    </p:spTree>
    <p:extLst>
      <p:ext uri="{BB962C8B-B14F-4D97-AF65-F5344CB8AC3E}">
        <p14:creationId xmlns:p14="http://schemas.microsoft.com/office/powerpoint/2010/main" val="2239678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https://africacheck.org/factsheets/factsheet-how-nigerias-unemployment-rate-is-calculated/</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21</a:t>
            </a:fld>
            <a:endParaRPr lang="en-US"/>
          </a:p>
        </p:txBody>
      </p:sp>
    </p:spTree>
    <p:extLst>
      <p:ext uri="{BB962C8B-B14F-4D97-AF65-F5344CB8AC3E}">
        <p14:creationId xmlns:p14="http://schemas.microsoft.com/office/powerpoint/2010/main" val="2007359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40% of the unemployed</a:t>
            </a:r>
            <a:r>
              <a:rPr lang="en-US" baseline="0" dirty="0" smtClean="0"/>
              <a:t> youth have at least secondary education.</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22</a:t>
            </a:fld>
            <a:endParaRPr lang="en-US"/>
          </a:p>
        </p:txBody>
      </p:sp>
    </p:spTree>
    <p:extLst>
      <p:ext uri="{BB962C8B-B14F-4D97-AF65-F5344CB8AC3E}">
        <p14:creationId xmlns:p14="http://schemas.microsoft.com/office/powerpoint/2010/main" val="36844290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smtClean="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smtClean="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smtClean="0"/>
              <a:t>Presenter Name</a:t>
            </a:r>
          </a:p>
          <a:p>
            <a:pPr lvl="0">
              <a:spcBef>
                <a:spcPct val="0"/>
              </a:spcBef>
            </a:pPr>
            <a:r>
              <a:rPr lang="en-US" dirty="0" smtClean="0"/>
              <a:t>Title</a:t>
            </a:r>
            <a:endParaRPr lang="en-CA" dirty="0"/>
          </a:p>
        </p:txBody>
      </p:sp>
    </p:spTree>
    <p:extLst>
      <p:ext uri="{BB962C8B-B14F-4D97-AF65-F5344CB8AC3E}">
        <p14:creationId xmlns:p14="http://schemas.microsoft.com/office/powerpoint/2010/main" val="1014938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476191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2A3BE769-AF63-4D2A-86F7-4B10F2F31F41}" type="datetimeFigureOut">
              <a:rPr lang="en-US" smtClean="0"/>
              <a:pPr/>
              <a:t>7/27/2016</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43E9C5E1-D8D3-491F-A7F8-8F13586B4902}" type="slidenum">
              <a:rPr lang="en-US" smtClean="0"/>
              <a:pPr/>
              <a:t>‹#›</a:t>
            </a:fld>
            <a:endParaRPr lang="en-US" dirty="0"/>
          </a:p>
        </p:txBody>
      </p:sp>
    </p:spTree>
    <p:extLst>
      <p:ext uri="{BB962C8B-B14F-4D97-AF65-F5344CB8AC3E}">
        <p14:creationId xmlns:p14="http://schemas.microsoft.com/office/powerpoint/2010/main" val="12579265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0302751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362075"/>
          </a:xfrm>
        </p:spPr>
        <p:txBody>
          <a:bodyPr anchor="t">
            <a:noAutofit/>
          </a:bodyPr>
          <a:lstStyle>
            <a:lvl1pPr algn="ctr">
              <a:defRPr sz="6000" b="1" cap="all">
                <a:solidFill>
                  <a:schemeClr val="tx1"/>
                </a:solidFill>
              </a:defRPr>
            </a:lvl1pPr>
          </a:lstStyle>
          <a:p>
            <a:r>
              <a:rPr lang="en-US" smtClean="0"/>
              <a:t>Click to edit Master title style</a:t>
            </a:r>
            <a:endParaRPr lang="en-US" dirty="0"/>
          </a:p>
        </p:txBody>
      </p:sp>
      <p:pic>
        <p:nvPicPr>
          <p:cNvPr id="3074"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58000" y="4856250"/>
            <a:ext cx="1255712" cy="16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3672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7/27/2016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spTree>
    <p:extLst>
      <p:ext uri="{BB962C8B-B14F-4D97-AF65-F5344CB8AC3E}">
        <p14:creationId xmlns:p14="http://schemas.microsoft.com/office/powerpoint/2010/main" val="3987398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1981200" y="889000"/>
            <a:ext cx="6934200" cy="1016000"/>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sz="half" idx="1"/>
          </p:nvPr>
        </p:nvSpPr>
        <p:spPr>
          <a:xfrm>
            <a:off x="1828803" y="2313925"/>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a:t>
            </a:r>
            <a:r>
              <a:rPr lang="en-US" dirty="0" err="1" smtClean="0"/>
              <a:t>levelv</a:t>
            </a:r>
            <a:endParaRPr lang="en-US" dirty="0"/>
          </a:p>
        </p:txBody>
      </p:sp>
      <p:sp>
        <p:nvSpPr>
          <p:cNvPr id="5" name="Content Placeholder 2"/>
          <p:cNvSpPr>
            <a:spLocks noGrp="1"/>
          </p:cNvSpPr>
          <p:nvPr>
            <p:ph sz="half" idx="10"/>
          </p:nvPr>
        </p:nvSpPr>
        <p:spPr>
          <a:xfrm>
            <a:off x="5410200" y="2311400"/>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a:t>
            </a:r>
            <a:r>
              <a:rPr lang="en-US" dirty="0" err="1" smtClean="0"/>
              <a:t>levelv</a:t>
            </a:r>
            <a:endParaRPr lang="en-US" dirty="0"/>
          </a:p>
        </p:txBody>
      </p:sp>
    </p:spTree>
    <p:extLst>
      <p:ext uri="{BB962C8B-B14F-4D97-AF65-F5344CB8AC3E}">
        <p14:creationId xmlns:p14="http://schemas.microsoft.com/office/powerpoint/2010/main" val="55342395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1">
    <p:spTree>
      <p:nvGrpSpPr>
        <p:cNvPr id="1" name=""/>
        <p:cNvGrpSpPr/>
        <p:nvPr/>
      </p:nvGrpSpPr>
      <p:grpSpPr>
        <a:xfrm>
          <a:off x="0" y="0"/>
          <a:ext cx="0" cy="0"/>
          <a:chOff x="0" y="0"/>
          <a:chExt cx="0" cy="0"/>
        </a:xfrm>
      </p:grpSpPr>
      <p:sp>
        <p:nvSpPr>
          <p:cNvPr id="2" name="Title 1"/>
          <p:cNvSpPr>
            <a:spLocks noGrp="1"/>
          </p:cNvSpPr>
          <p:nvPr>
            <p:ph type="title"/>
          </p:nvPr>
        </p:nvSpPr>
        <p:spPr>
          <a:xfrm>
            <a:off x="2590800" y="889000"/>
            <a:ext cx="6781800" cy="1016000"/>
          </a:xfrm>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1752600" y="2209800"/>
            <a:ext cx="7696200" cy="4343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2190649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Section Header 2">
    <p:bg>
      <p:bgPr>
        <a:solidFill>
          <a:srgbClr val="FFFFFF"/>
        </a:solidFill>
        <a:effectLst/>
      </p:bgPr>
    </p:bg>
    <p:spTree>
      <p:nvGrpSpPr>
        <p:cNvPr id="1" name=""/>
        <p:cNvGrpSpPr/>
        <p:nvPr/>
      </p:nvGrpSpPr>
      <p:grpSpPr>
        <a:xfrm>
          <a:off x="0" y="0"/>
          <a:ext cx="0" cy="0"/>
          <a:chOff x="0" y="0"/>
          <a:chExt cx="0" cy="0"/>
        </a:xfrm>
      </p:grpSpPr>
      <p:sp>
        <p:nvSpPr>
          <p:cNvPr id="3" name="Rectangle 2"/>
          <p:cNvSpPr/>
          <p:nvPr userDrawn="1"/>
        </p:nvSpPr>
        <p:spPr>
          <a:xfrm>
            <a:off x="0" y="4343400"/>
            <a:ext cx="9144000" cy="2641600"/>
          </a:xfrm>
          <a:prstGeom prst="rect">
            <a:avLst/>
          </a:prstGeom>
          <a:gradFill>
            <a:gsLst>
              <a:gs pos="79000">
                <a:srgbClr val="463691"/>
              </a:gs>
              <a:gs pos="0">
                <a:srgbClr val="E8F0F1">
                  <a:lumMod val="0"/>
                  <a:lumOff val="10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457200" y="1457325"/>
            <a:ext cx="8229600" cy="1362075"/>
          </a:xfrm>
        </p:spPr>
        <p:txBody>
          <a:bodyPr anchor="t">
            <a:noAutofit/>
          </a:bodyPr>
          <a:lstStyle>
            <a:lvl1pPr algn="ctr">
              <a:defRPr sz="4800" b="1" cap="all">
                <a:solidFill>
                  <a:srgbClr val="463691"/>
                </a:solidFill>
              </a:defRPr>
            </a:lvl1pPr>
          </a:lstStyle>
          <a:p>
            <a:r>
              <a:rPr lang="en-US" dirty="0" smtClean="0"/>
              <a:t>Click to edit Master title style</a:t>
            </a:r>
            <a:endParaRPr lang="en-US" dirty="0"/>
          </a:p>
        </p:txBody>
      </p:sp>
      <p:pic>
        <p:nvPicPr>
          <p:cNvPr id="1027" name="Picture 3" descr="C:\Users\hakkou\Desktop\Untitled-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flipV="1">
            <a:off x="7265462" y="5293784"/>
            <a:ext cx="1954738" cy="17928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39000" y="5156200"/>
            <a:ext cx="1600200" cy="1066800"/>
          </a:xfrm>
          <a:prstGeom prst="rect">
            <a:avLst/>
          </a:prstGeom>
        </p:spPr>
      </p:pic>
    </p:spTree>
    <p:extLst>
      <p:ext uri="{BB962C8B-B14F-4D97-AF65-F5344CB8AC3E}">
        <p14:creationId xmlns:p14="http://schemas.microsoft.com/office/powerpoint/2010/main" val="182485732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Content2">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1828800" y="584202"/>
            <a:ext cx="7315200" cy="1265239"/>
          </a:xfrm>
        </p:spPr>
        <p:txBody>
          <a:bodyPr/>
          <a:lstStyle>
            <a:lvl1pPr>
              <a:defRPr b="1">
                <a:solidFill>
                  <a:srgbClr val="463691"/>
                </a:solidFill>
              </a:defRPr>
            </a:lvl1pPr>
          </a:lstStyle>
          <a:p>
            <a:r>
              <a:rPr lang="en-US" dirty="0" smtClean="0"/>
              <a:t>Click to edit Master title style</a:t>
            </a:r>
            <a:endParaRPr lang="en-US" dirty="0"/>
          </a:p>
        </p:txBody>
      </p:sp>
      <p:sp>
        <p:nvSpPr>
          <p:cNvPr id="5" name="Content Placeholder 2"/>
          <p:cNvSpPr>
            <a:spLocks noGrp="1"/>
          </p:cNvSpPr>
          <p:nvPr>
            <p:ph idx="1"/>
          </p:nvPr>
        </p:nvSpPr>
        <p:spPr>
          <a:xfrm>
            <a:off x="1828800" y="2006600"/>
            <a:ext cx="7315200" cy="4572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00"/>
            <a:ext cx="1028700" cy="685800"/>
          </a:xfrm>
          <a:prstGeom prst="rect">
            <a:avLst/>
          </a:prstGeom>
        </p:spPr>
      </p:pic>
    </p:spTree>
    <p:extLst>
      <p:ext uri="{BB962C8B-B14F-4D97-AF65-F5344CB8AC3E}">
        <p14:creationId xmlns:p14="http://schemas.microsoft.com/office/powerpoint/2010/main" val="67863380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304800" y="168166"/>
            <a:ext cx="8382000" cy="1265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2641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38945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7/27/2016</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smtClean="0"/>
              <a:t>Click to edit Master title style</a:t>
            </a:r>
            <a:endParaRPr lang="en-US" dirty="0"/>
          </a:p>
        </p:txBody>
      </p:sp>
    </p:spTree>
    <p:extLst>
      <p:ext uri="{BB962C8B-B14F-4D97-AF65-F5344CB8AC3E}">
        <p14:creationId xmlns:p14="http://schemas.microsoft.com/office/powerpoint/2010/main" val="357630814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B24FEF68-1DF4-4F6E-A05D-5BF6B8B9D51C}" type="datetimeFigureOut">
              <a:rPr lang="en-US"/>
              <a:pPr>
                <a:defRPr/>
              </a:pPr>
              <a:t>7/27/2016</a:t>
            </a:fld>
            <a:endParaRPr lang="en-US"/>
          </a:p>
        </p:txBody>
      </p:sp>
      <p:sp>
        <p:nvSpPr>
          <p:cNvPr id="6" name="Footer Placeholder 5"/>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7" name="Slide Number Placeholder 6"/>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FCDA34AD-6052-4FEB-B563-1F3DA7236264}" type="slidenum">
              <a:rPr lang="en-US"/>
              <a:pPr>
                <a:defRPr/>
              </a:pPr>
              <a:t>‹#›</a:t>
            </a:fld>
            <a:endParaRPr lang="en-US"/>
          </a:p>
        </p:txBody>
      </p:sp>
    </p:spTree>
    <p:extLst>
      <p:ext uri="{BB962C8B-B14F-4D97-AF65-F5344CB8AC3E}">
        <p14:creationId xmlns:p14="http://schemas.microsoft.com/office/powerpoint/2010/main" val="23331222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7519247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Title and Content Blank">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7/27/2016</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smtClean="0"/>
              <a:t>Click to edit Master title style</a:t>
            </a:r>
            <a:endParaRPr lang="en-US" dirty="0"/>
          </a:p>
        </p:txBody>
      </p:sp>
    </p:spTree>
    <p:extLst>
      <p:ext uri="{BB962C8B-B14F-4D97-AF65-F5344CB8AC3E}">
        <p14:creationId xmlns:p14="http://schemas.microsoft.com/office/powerpoint/2010/main" val="388034885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7/27/2016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11020677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05728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p:txBody>
          <a:bodyPr/>
          <a:lstStyle/>
          <a:p>
            <a:r>
              <a:rPr lang="en-US" smtClean="0"/>
              <a:t>Click to edit Master title style</a:t>
            </a:r>
            <a:endParaRPr lang="en-US"/>
          </a:p>
        </p:txBody>
      </p:sp>
      <p:sp>
        <p:nvSpPr>
          <p:cNvPr id="7" name="Rectangle 6"/>
          <p:cNvSpPr/>
          <p:nvPr userDrawn="1"/>
        </p:nvSpPr>
        <p:spPr>
          <a:xfrm>
            <a:off x="0" y="6324600"/>
            <a:ext cx="9144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77445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Title and Content7">
    <p:bg>
      <p:bgPr>
        <a:solidFill>
          <a:schemeClr val="bg2"/>
        </a:solidFill>
        <a:effectLst/>
      </p:bgPr>
    </p:bg>
    <p:spTree>
      <p:nvGrpSpPr>
        <p:cNvPr id="1" name=""/>
        <p:cNvGrpSpPr/>
        <p:nvPr/>
      </p:nvGrpSpPr>
      <p:grpSpPr>
        <a:xfrm>
          <a:off x="0" y="0"/>
          <a:ext cx="0" cy="0"/>
          <a:chOff x="0" y="0"/>
          <a:chExt cx="0" cy="0"/>
        </a:xfrm>
      </p:grpSpPr>
      <p:sp>
        <p:nvSpPr>
          <p:cNvPr id="8" name="Rectangle 7"/>
          <p:cNvSpPr/>
          <p:nvPr userDrawn="1"/>
        </p:nvSpPr>
        <p:spPr>
          <a:xfrm rot="2804644">
            <a:off x="4495800" y="5292116"/>
            <a:ext cx="7315200" cy="702489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rot="1480483">
            <a:off x="-1534638" y="5448010"/>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rot="2429116">
            <a:off x="825062" y="4276932"/>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53400" y="6019800"/>
            <a:ext cx="1028700" cy="685800"/>
          </a:xfrm>
          <a:prstGeom prst="rect">
            <a:avLst/>
          </a:prstGeom>
        </p:spPr>
      </p:pic>
      <p:sp>
        <p:nvSpPr>
          <p:cNvPr id="5" name="Title 1"/>
          <p:cNvSpPr>
            <a:spLocks noGrp="1"/>
          </p:cNvSpPr>
          <p:nvPr>
            <p:ph type="title"/>
          </p:nvPr>
        </p:nvSpPr>
        <p:spPr>
          <a:xfrm>
            <a:off x="381000" y="584202"/>
            <a:ext cx="8458200" cy="1265239"/>
          </a:xfrm>
          <a:noFill/>
        </p:spPr>
        <p:txBody>
          <a:bodyPr/>
          <a:lstStyle>
            <a:lvl1pPr>
              <a:defRPr b="1">
                <a:solidFill>
                  <a:srgbClr val="463691"/>
                </a:solidFill>
                <a:latin typeface="Georgia" panose="02040502050405020303" pitchFamily="18" charset="0"/>
              </a:defRPr>
            </a:lvl1pPr>
          </a:lstStyle>
          <a:p>
            <a:r>
              <a:rPr lang="en-US" dirty="0" smtClean="0"/>
              <a:t>Click to edit Master title style</a:t>
            </a:r>
            <a:endParaRPr lang="en-US" dirty="0"/>
          </a:p>
        </p:txBody>
      </p:sp>
      <p:sp>
        <p:nvSpPr>
          <p:cNvPr id="6" name="Content Placeholder 2"/>
          <p:cNvSpPr>
            <a:spLocks noGrp="1"/>
          </p:cNvSpPr>
          <p:nvPr>
            <p:ph idx="1"/>
          </p:nvPr>
        </p:nvSpPr>
        <p:spPr>
          <a:xfrm>
            <a:off x="381000" y="2006600"/>
            <a:ext cx="8458200" cy="4572000"/>
          </a:xfr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5412238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a:xfrm>
            <a:off x="381000" y="0"/>
            <a:ext cx="8229600" cy="1265238"/>
          </a:xfrm>
        </p:spPr>
        <p:txBody>
          <a:bodyPr/>
          <a:lstStyle>
            <a:lvl1pPr>
              <a:defRPr b="1">
                <a:solidFill>
                  <a:srgbClr val="0050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2241454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291138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2"/>
          <p:cNvSpPr txBox="1">
            <a:spLocks/>
          </p:cNvSpPr>
          <p:nvPr userDrawn="1"/>
        </p:nvSpPr>
        <p:spPr bwMode="auto">
          <a:xfrm>
            <a:off x="2296638" y="2362201"/>
            <a:ext cx="4550724" cy="2133599"/>
          </a:xfrm>
          <a:prstGeom prst="round2DiagRect">
            <a:avLst/>
          </a:prstGeom>
          <a:solidFill>
            <a:srgbClr val="FFFFFF">
              <a:alpha val="69804"/>
            </a:srgb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smtClean="0"/>
              <a:t>Section Title</a:t>
            </a:r>
            <a:endParaRPr lang="en-US" sz="4800" b="0" cap="none" dirty="0"/>
          </a:p>
        </p:txBody>
      </p:sp>
    </p:spTree>
    <p:extLst>
      <p:ext uri="{BB962C8B-B14F-4D97-AF65-F5344CB8AC3E}">
        <p14:creationId xmlns:p14="http://schemas.microsoft.com/office/powerpoint/2010/main" val="3369770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7/27/2016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4112284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7/27/2016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34780082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n-lt"/>
              </a:defRPr>
            </a:lvl1pPr>
            <a:lvl2pPr>
              <a:defRPr lang="en-US" dirty="0" smtClean="0">
                <a:solidFill>
                  <a:schemeClr val="accent1">
                    <a:lumMod val="50000"/>
                  </a:schemeClr>
                </a:solidFill>
                <a:latin typeface="+mn-lt"/>
              </a:defRPr>
            </a:lvl2pPr>
            <a:lvl3pPr>
              <a:defRPr lang="en-US" dirty="0" smtClean="0">
                <a:solidFill>
                  <a:schemeClr val="accent1">
                    <a:lumMod val="50000"/>
                  </a:schemeClr>
                </a:solidFill>
                <a:latin typeface="+mn-lt"/>
              </a:defRPr>
            </a:lvl3pPr>
            <a:lvl4pPr>
              <a:defRPr lang="en-US" dirty="0" smtClean="0">
                <a:solidFill>
                  <a:schemeClr val="accent1">
                    <a:lumMod val="50000"/>
                  </a:schemeClr>
                </a:solidFill>
                <a:latin typeface="+mn-lt"/>
              </a:defRPr>
            </a:lvl4pPr>
            <a:lvl5pPr>
              <a:defRPr lang="en-US" dirty="0">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7/27/2016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spTree>
    <p:extLst>
      <p:ext uri="{BB962C8B-B14F-4D97-AF65-F5344CB8AC3E}">
        <p14:creationId xmlns:p14="http://schemas.microsoft.com/office/powerpoint/2010/main" val="12633061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smtClean="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80491552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3858025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265238"/>
          </a:xfrm>
        </p:spPr>
        <p:txBody>
          <a:bodyPr/>
          <a:lstStyle>
            <a:lvl1pPr>
              <a:defRPr b="0"/>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0"/>
            <a:ext cx="83820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458142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1189079309"/>
      </p:ext>
    </p:extLst>
  </p:cSld>
  <p:clrMap bg1="lt1" tx1="dk1" bg2="lt2" tx2="dk2" accent1="accent1" accent2="accent2" accent3="accent3" accent4="accent4" accent5="accent5" accent6="accent6" hlink="hlink" folHlink="folHlink"/>
  <p:sldLayoutIdLst>
    <p:sldLayoutId id="2147483686" r:id="rId1"/>
    <p:sldLayoutId id="2147483714" r:id="rId2"/>
    <p:sldLayoutId id="2147483731" r:id="rId3"/>
    <p:sldLayoutId id="2147483697" r:id="rId4"/>
    <p:sldLayoutId id="2147483730" r:id="rId5"/>
    <p:sldLayoutId id="2147483713" r:id="rId6"/>
    <p:sldLayoutId id="2147483715" r:id="rId7"/>
    <p:sldLayoutId id="2147483716" r:id="rId8"/>
    <p:sldLayoutId id="2147483717" r:id="rId9"/>
    <p:sldLayoutId id="2147483718" r:id="rId10"/>
    <p:sldLayoutId id="2147483719" r:id="rId11"/>
    <p:sldLayoutId id="2147483720" r:id="rId12"/>
    <p:sldLayoutId id="2147483721" r:id="rId13"/>
    <p:sldLayoutId id="2147483723" r:id="rId14"/>
    <p:sldLayoutId id="2147483724" r:id="rId15"/>
    <p:sldLayoutId id="2147483725" r:id="rId16"/>
    <p:sldLayoutId id="2147483726" r:id="rId17"/>
    <p:sldLayoutId id="2147483729" r:id="rId18"/>
    <p:sldLayoutId id="2147483733" r:id="rId19"/>
    <p:sldLayoutId id="2147483735" r:id="rId20"/>
    <p:sldLayoutId id="2147483736" r:id="rId21"/>
    <p:sldLayoutId id="2147483739" r:id="rId22"/>
    <p:sldLayoutId id="2147483740" r:id="rId23"/>
    <p:sldLayoutId id="2147483741" r:id="rId24"/>
    <p:sldLayoutId id="2147483742" r:id="rId25"/>
    <p:sldLayoutId id="2147483744" r:id="rId26"/>
    <p:sldLayoutId id="2147483745" r:id="rId27"/>
    <p:sldLayoutId id="2147483746" r:id="rId28"/>
    <p:sldLayoutId id="2147483747" r:id="rId29"/>
  </p:sldLayoutIdLst>
  <p:timing>
    <p:tnLst>
      <p:par>
        <p:cTn id="1" dur="indefinite" restart="never" nodeType="tmRoot"/>
      </p:par>
    </p:tnLst>
  </p:timing>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20.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0.gif"/><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36.png"/><Relationship Id="rId4" Type="http://schemas.openxmlformats.org/officeDocument/2006/relationships/hyperlink" Target="http://www.nigerianstat.gov.ng/pdfuploads/2102%20National%20Baseline%20Youth%20Survey%20Report_1.pdf" TargetMode="Externa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0.xml"/><Relationship Id="rId4" Type="http://schemas.openxmlformats.org/officeDocument/2006/relationships/hyperlink" Target="http://data.worldbank.org/indicator/SL.UEM.1524.ZS"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brookings.edu/blogs/africa-in-focus/posts/2014/09/23-youth-unemployment-nigeria-akande" TargetMode="External"/><Relationship Id="rId2" Type="http://schemas.openxmlformats.org/officeDocument/2006/relationships/notesSlide" Target="../notesSlides/notesSlide9.xml"/><Relationship Id="rId1" Type="http://schemas.openxmlformats.org/officeDocument/2006/relationships/slideLayout" Target="../slideLayouts/slideLayout20.xml"/><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hyperlink" Target="http://www.brookings.edu/blogs/africa-in-focus/posts/2014/09/23-youth-unemployment-nigeria-akande" TargetMode="External"/><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3.wdp"/><Relationship Id="rId2" Type="http://schemas.openxmlformats.org/officeDocument/2006/relationships/notesSlide" Target="../notesSlides/notesSlide11.xml"/><Relationship Id="rId1" Type="http://schemas.openxmlformats.org/officeDocument/2006/relationships/slideLayout" Target="../slideLayouts/slideLayout20.xml"/><Relationship Id="rId6" Type="http://schemas.openxmlformats.org/officeDocument/2006/relationships/image" Target="../media/image12.png"/><Relationship Id="rId5" Type="http://schemas.openxmlformats.org/officeDocument/2006/relationships/hyperlink" Target="http://databank.worldbank.org/data/views/reports/tableview.aspx" TargetMode="External"/><Relationship Id="rId4" Type="http://schemas.openxmlformats.org/officeDocument/2006/relationships/chart" Target="../charts/chart3.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20.xml"/><Relationship Id="rId4" Type="http://schemas.openxmlformats.org/officeDocument/2006/relationships/hyperlink" Target="http://www.itu.int/en/ITU-D/Statistics/Pages/stat/default.aspx"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uis.unesco.org/Pages/default.aspx" TargetMode="External"/><Relationship Id="rId2" Type="http://schemas.openxmlformats.org/officeDocument/2006/relationships/chart" Target="../charts/chart5.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20.xml"/><Relationship Id="rId4" Type="http://schemas.openxmlformats.org/officeDocument/2006/relationships/hyperlink" Target="http://www.uis.unesco.org/StatisticalCapacityBuilding/Workshop%20Documents/Education%20workshop%20dox/2010%20Windhoek%20-Regional%20Workshop%20on%20Education%20Statistics%20for%20South%20and%20Eastern%20Africa/NIGERIA-Higher%20education%20statistics-"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4.xml"/><Relationship Id="rId6" Type="http://schemas.openxmlformats.org/officeDocument/2006/relationships/image" Target="../media/image14.jpeg"/><Relationship Id="rId5" Type="http://schemas.openxmlformats.org/officeDocument/2006/relationships/image" Target="../media/image13.jpeg"/><Relationship Id="rId4" Type="http://schemas.microsoft.com/office/2007/relationships/hdphoto" Target="../media/hdphoto3.wdp"/></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21.xml"/><Relationship Id="rId5" Type="http://schemas.openxmlformats.org/officeDocument/2006/relationships/image" Target="../media/image44.jpeg"/><Relationship Id="rId4" Type="http://schemas.openxmlformats.org/officeDocument/2006/relationships/image" Target="../media/image4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0.xml"/><Relationship Id="rId5" Type="http://schemas.microsoft.com/office/2007/relationships/hdphoto" Target="../media/hdphoto3.wdp"/><Relationship Id="rId4" Type="http://schemas.openxmlformats.org/officeDocument/2006/relationships/image" Target="../media/image12.png"/></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20.xml"/><Relationship Id="rId5" Type="http://schemas.openxmlformats.org/officeDocument/2006/relationships/image" Target="../media/image46.PNG"/><Relationship Id="rId4" Type="http://schemas.microsoft.com/office/2007/relationships/hdphoto" Target="../media/hdphoto3.wdp"/></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png"/><Relationship Id="rId1" Type="http://schemas.openxmlformats.org/officeDocument/2006/relationships/slideLayout" Target="../slideLayouts/slideLayout20.xml"/><Relationship Id="rId5" Type="http://schemas.microsoft.com/office/2007/relationships/hdphoto" Target="../media/hdphoto3.wdp"/><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20.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hyperlink" Target="http://www.tojet.net/articles/v7i4/747.pdf" TargetMode="External"/><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20.xml"/><Relationship Id="rId4" Type="http://schemas.openxmlformats.org/officeDocument/2006/relationships/image" Target="../media/image58.png"/></Relationships>
</file>

<file path=ppt/slides/_rels/slide49.xml.rels><?xml version="1.0" encoding="UTF-8" standalone="yes"?>
<Relationships xmlns="http://schemas.openxmlformats.org/package/2006/relationships"><Relationship Id="rId3" Type="http://schemas.openxmlformats.org/officeDocument/2006/relationships/hyperlink" Target="http://unesdoc.unesco.org/images/0012/001284/128463e.pdf" TargetMode="External"/><Relationship Id="rId2" Type="http://schemas.openxmlformats.org/officeDocument/2006/relationships/notesSlide" Target="../notesSlides/notesSlide23.xml"/><Relationship Id="rId1" Type="http://schemas.openxmlformats.org/officeDocument/2006/relationships/slideLayout" Target="../slideLayouts/slideLayout20.xml"/><Relationship Id="rId6" Type="http://schemas.openxmlformats.org/officeDocument/2006/relationships/hyperlink" Target="http://onlinelearningconsortium.org/read/online-report-card-tracking-online-education-united-states-2015/" TargetMode="External"/><Relationship Id="rId5" Type="http://schemas.openxmlformats.org/officeDocument/2006/relationships/hyperlink" Target="http://col.du.ac.in/about.html" TargetMode="External"/><Relationship Id="rId4" Type="http://schemas.openxmlformats.org/officeDocument/2006/relationships/hyperlink" Target="http://www.deakin.edu.au/about-deakin/our-reputation-and-history"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61.jpeg"/><Relationship Id="rId1" Type="http://schemas.openxmlformats.org/officeDocument/2006/relationships/slideLayout" Target="../slideLayouts/slideLayout20.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5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5.png"/><Relationship Id="rId3" Type="http://schemas.openxmlformats.org/officeDocument/2006/relationships/image" Target="../media/image1.png"/><Relationship Id="rId7" Type="http://schemas.openxmlformats.org/officeDocument/2006/relationships/image" Target="../media/image71.PNG"/><Relationship Id="rId12" Type="http://schemas.microsoft.com/office/2007/relationships/hdphoto" Target="../media/hdphoto3.wdp"/><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openxmlformats.org/officeDocument/2006/relationships/image" Target="../media/image70.png"/><Relationship Id="rId11" Type="http://schemas.openxmlformats.org/officeDocument/2006/relationships/image" Target="../media/image12.png"/><Relationship Id="rId5" Type="http://schemas.openxmlformats.org/officeDocument/2006/relationships/image" Target="../media/image69.png"/><Relationship Id="rId10" Type="http://schemas.openxmlformats.org/officeDocument/2006/relationships/image" Target="../media/image74.png"/><Relationship Id="rId4" Type="http://schemas.openxmlformats.org/officeDocument/2006/relationships/image" Target="../media/image68.png"/><Relationship Id="rId9" Type="http://schemas.openxmlformats.org/officeDocument/2006/relationships/image" Target="../media/image73.png"/></Relationships>
</file>

<file path=ppt/slides/_rels/slide5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1.png"/><Relationship Id="rId1" Type="http://schemas.openxmlformats.org/officeDocument/2006/relationships/slideLayout" Target="../slideLayouts/slideLayout20.xml"/><Relationship Id="rId5" Type="http://schemas.microsoft.com/office/2007/relationships/hdphoto" Target="../media/hdphoto3.wdp"/><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6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20.xml"/><Relationship Id="rId4" Type="http://schemas.openxmlformats.org/officeDocument/2006/relationships/image" Target="../media/image81.png"/></Relationships>
</file>

<file path=ppt/slides/_rels/slide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5.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0.xml"/></Relationships>
</file>

<file path=ppt/slides/_rels/slide66.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3.png"/><Relationship Id="rId1" Type="http://schemas.openxmlformats.org/officeDocument/2006/relationships/slideLayout" Target="../slideLayouts/slideLayout29.xml"/><Relationship Id="rId5" Type="http://schemas.openxmlformats.org/officeDocument/2006/relationships/image" Target="../media/image85.jpeg"/><Relationship Id="rId4" Type="http://schemas.openxmlformats.org/officeDocument/2006/relationships/image" Target="../media/image84.jpeg"/></Relationships>
</file>

<file path=ppt/slides/_rels/slide67.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image" Target="../media/image86.jpg"/><Relationship Id="rId1" Type="http://schemas.openxmlformats.org/officeDocument/2006/relationships/slideLayout" Target="../slideLayouts/slideLayout20.xml"/></Relationships>
</file>

<file path=ppt/slides/_rels/slide6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28.xml"/><Relationship Id="rId1" Type="http://schemas.openxmlformats.org/officeDocument/2006/relationships/slideLayout" Target="../slideLayouts/slideLayout20.xml"/><Relationship Id="rId5" Type="http://schemas.openxmlformats.org/officeDocument/2006/relationships/image" Target="../media/image92.jpeg"/><Relationship Id="rId4" Type="http://schemas.openxmlformats.org/officeDocument/2006/relationships/image" Target="../media/image91.jpeg"/></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0.xml"/></Relationships>
</file>

<file path=ppt/slides/_rels/slide70.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0.xml"/><Relationship Id="rId1" Type="http://schemas.openxmlformats.org/officeDocument/2006/relationships/slideLayout" Target="../slideLayouts/slideLayout20.xml"/><Relationship Id="rId4" Type="http://schemas.openxmlformats.org/officeDocument/2006/relationships/image" Target="../media/image95.jpeg"/></Relationships>
</file>

<file path=ppt/slides/_rels/slide72.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96.wmf"/><Relationship Id="rId2" Type="http://schemas.openxmlformats.org/officeDocument/2006/relationships/slideLayout" Target="../slideLayouts/slideLayout20.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99.png"/><Relationship Id="rId4" Type="http://schemas.openxmlformats.org/officeDocument/2006/relationships/image" Target="../media/image98.jpeg"/></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4.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8.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04.png"/><Relationship Id="rId1" Type="http://schemas.openxmlformats.org/officeDocument/2006/relationships/slideLayout" Target="../slideLayouts/slideLayout6.xml"/><Relationship Id="rId4" Type="http://schemas.openxmlformats.org/officeDocument/2006/relationships/image" Target="../media/image105.png"/></Relationships>
</file>

<file path=ppt/slides/_rels/slide7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4.xml"/><Relationship Id="rId6" Type="http://schemas.microsoft.com/office/2007/relationships/hdphoto" Target="../media/hdphoto8.wdp"/><Relationship Id="rId5" Type="http://schemas.openxmlformats.org/officeDocument/2006/relationships/image" Target="../media/image108.png"/><Relationship Id="rId4" Type="http://schemas.microsoft.com/office/2007/relationships/hdphoto" Target="../media/hdphoto7.wdp"/></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20.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31.xml"/><Relationship Id="rId1" Type="http://schemas.openxmlformats.org/officeDocument/2006/relationships/slideLayout" Target="../slideLayouts/slideLayout14.xml"/><Relationship Id="rId6" Type="http://schemas.openxmlformats.org/officeDocument/2006/relationships/image" Target="../media/image112.jpeg"/><Relationship Id="rId5" Type="http://schemas.openxmlformats.org/officeDocument/2006/relationships/image" Target="../media/image111.jpeg"/><Relationship Id="rId4" Type="http://schemas.openxmlformats.org/officeDocument/2006/relationships/image" Target="../media/image110.jpeg"/></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2400" y="1981199"/>
            <a:ext cx="8763000" cy="2286001"/>
          </a:xfrm>
        </p:spPr>
        <p:txBody>
          <a:bodyPr/>
          <a:lstStyle/>
          <a:p>
            <a:r>
              <a:rPr lang="en-US" sz="4000" b="1" dirty="0"/>
              <a:t>Can </a:t>
            </a:r>
            <a:r>
              <a:rPr lang="en-US" sz="4000" b="1" dirty="0" smtClean="0"/>
              <a:t>ODL reach </a:t>
            </a:r>
            <a:r>
              <a:rPr lang="en-US" sz="4000" b="1" dirty="0"/>
              <a:t>the unreached? Lessons from the </a:t>
            </a:r>
            <a:r>
              <a:rPr lang="en-US" sz="4000" b="1" dirty="0" smtClean="0"/>
              <a:t>Commonwealth</a:t>
            </a:r>
            <a:endParaRPr lang="en-US" sz="4000" b="1" dirty="0">
              <a:solidFill>
                <a:srgbClr val="000000"/>
              </a:solidFill>
            </a:endParaRPr>
          </a:p>
        </p:txBody>
      </p:sp>
      <p:sp>
        <p:nvSpPr>
          <p:cNvPr id="4" name="Text Placeholder 3"/>
          <p:cNvSpPr>
            <a:spLocks noGrp="1"/>
          </p:cNvSpPr>
          <p:nvPr>
            <p:ph type="body" sz="quarter" idx="12"/>
          </p:nvPr>
        </p:nvSpPr>
        <p:spPr>
          <a:xfrm>
            <a:off x="500231" y="5334000"/>
            <a:ext cx="7772400" cy="1295400"/>
          </a:xfrm>
        </p:spPr>
        <p:txBody>
          <a:bodyPr/>
          <a:lstStyle/>
          <a:p>
            <a:pPr>
              <a:spcBef>
                <a:spcPts val="0"/>
              </a:spcBef>
              <a:spcAft>
                <a:spcPts val="1200"/>
              </a:spcAft>
            </a:pPr>
            <a:r>
              <a:rPr lang="en-US" dirty="0" smtClean="0"/>
              <a:t>Prof Asha </a:t>
            </a:r>
            <a:r>
              <a:rPr lang="en-US" dirty="0" err="1" smtClean="0"/>
              <a:t>Kanwar</a:t>
            </a:r>
            <a:r>
              <a:rPr lang="en-US" dirty="0" smtClean="0"/>
              <a:t>, President &amp; CEO,</a:t>
            </a:r>
          </a:p>
          <a:p>
            <a:pPr>
              <a:spcBef>
                <a:spcPts val="0"/>
              </a:spcBef>
              <a:spcAft>
                <a:spcPts val="1200"/>
              </a:spcAft>
            </a:pPr>
            <a:r>
              <a:rPr lang="en-US" dirty="0" smtClean="0"/>
              <a:t>Dr Sanjaya Mishra,  Education Specialist, eLearning</a:t>
            </a:r>
          </a:p>
          <a:p>
            <a:pPr>
              <a:spcBef>
                <a:spcPts val="0"/>
              </a:spcBef>
              <a:spcAft>
                <a:spcPts val="1200"/>
              </a:spcAft>
            </a:pPr>
            <a:r>
              <a:rPr lang="en-US" dirty="0" smtClean="0"/>
              <a:t>Commonwealth of Learning, CANADA</a:t>
            </a:r>
            <a:endParaRPr lang="en-US" dirty="0"/>
          </a:p>
        </p:txBody>
      </p:sp>
      <p:sp>
        <p:nvSpPr>
          <p:cNvPr id="3" name="TextBox 2"/>
          <p:cNvSpPr txBox="1"/>
          <p:nvPr/>
        </p:nvSpPr>
        <p:spPr>
          <a:xfrm>
            <a:off x="152400" y="4400490"/>
            <a:ext cx="8915400" cy="400110"/>
          </a:xfrm>
          <a:prstGeom prst="rect">
            <a:avLst/>
          </a:prstGeom>
          <a:noFill/>
        </p:spPr>
        <p:txBody>
          <a:bodyPr wrap="square" rtlCol="0">
            <a:spAutoFit/>
          </a:bodyPr>
          <a:lstStyle/>
          <a:p>
            <a:pPr algn="ctr"/>
            <a:r>
              <a:rPr lang="en-CA" sz="2000" dirty="0" smtClean="0"/>
              <a:t>July 27,2016. Abuja, Nigeria</a:t>
            </a:r>
            <a:endParaRPr lang="en-CA" sz="20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838201"/>
            <a:ext cx="1131361" cy="1142998"/>
          </a:xfrm>
          <a:prstGeom prst="rect">
            <a:avLst/>
          </a:prstGeom>
        </p:spPr>
      </p:pic>
    </p:spTree>
    <p:extLst>
      <p:ext uri="{BB962C8B-B14F-4D97-AF65-F5344CB8AC3E}">
        <p14:creationId xmlns:p14="http://schemas.microsoft.com/office/powerpoint/2010/main" val="149950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 y="1447800"/>
            <a:ext cx="9144000" cy="5143500"/>
          </a:xfrm>
          <a:prstGeom prst="rect">
            <a:avLst/>
          </a:prstGeom>
        </p:spPr>
      </p:pic>
      <p:sp>
        <p:nvSpPr>
          <p:cNvPr id="5" name="TextBox 4"/>
          <p:cNvSpPr txBox="1"/>
          <p:nvPr/>
        </p:nvSpPr>
        <p:spPr>
          <a:xfrm>
            <a:off x="228600" y="228600"/>
            <a:ext cx="7696200" cy="1261884"/>
          </a:xfrm>
          <a:prstGeom prst="rect">
            <a:avLst/>
          </a:prstGeom>
          <a:noFill/>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sz="3800" i="1" dirty="0" err="1">
                <a:solidFill>
                  <a:schemeClr val="tx2"/>
                </a:solidFill>
                <a:latin typeface="+mj-lt"/>
                <a:ea typeface="+mj-ea"/>
                <a:cs typeface="+mj-cs"/>
              </a:rPr>
              <a:t>Yaba</a:t>
            </a:r>
            <a:r>
              <a:rPr lang="en-US" sz="3800" i="1" dirty="0">
                <a:solidFill>
                  <a:schemeClr val="tx2"/>
                </a:solidFill>
                <a:latin typeface="+mj-lt"/>
                <a:ea typeface="+mj-ea"/>
                <a:cs typeface="+mj-cs"/>
              </a:rPr>
              <a:t> College of Technology (YCT), Lagos, Nigeria, 2016</a:t>
            </a:r>
          </a:p>
        </p:txBody>
      </p:sp>
    </p:spTree>
    <p:extLst>
      <p:ext uri="{BB962C8B-B14F-4D97-AF65-F5344CB8AC3E}">
        <p14:creationId xmlns:p14="http://schemas.microsoft.com/office/powerpoint/2010/main" val="24215547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tx1"/>
                </a:solidFill>
              </a:rPr>
              <a:t>RETRIDOL</a:t>
            </a:r>
            <a:endParaRPr lang="en-CA" sz="4800" dirty="0">
              <a:solidFill>
                <a:schemeClr val="tx1"/>
              </a:solidFill>
            </a:endParaRPr>
          </a:p>
        </p:txBody>
      </p:sp>
      <p:sp>
        <p:nvSpPr>
          <p:cNvPr id="7" name="Text Placeholder 6"/>
          <p:cNvSpPr>
            <a:spLocks noGrp="1"/>
          </p:cNvSpPr>
          <p:nvPr>
            <p:ph type="body" sz="quarter" idx="11"/>
          </p:nvPr>
        </p:nvSpPr>
        <p:spPr/>
        <p:txBody>
          <a:bodyPr/>
          <a:lstStyle/>
          <a:p>
            <a:endParaRPr lang="en-CA"/>
          </a:p>
        </p:txBody>
      </p:sp>
      <p:sp>
        <p:nvSpPr>
          <p:cNvPr id="10" name="Title 2"/>
          <p:cNvSpPr txBox="1">
            <a:spLocks/>
          </p:cNvSpPr>
          <p:nvPr/>
        </p:nvSpPr>
        <p:spPr bwMode="auto">
          <a:xfrm rot="16200000">
            <a:off x="-2510964" y="2968172"/>
            <a:ext cx="6248402" cy="921657"/>
          </a:xfrm>
          <a:prstGeom prst="round2DiagRect">
            <a:avLst/>
          </a:prstGeom>
          <a:solidFill>
            <a:schemeClr val="accent1">
              <a:lumMod val="75000"/>
            </a:schemeClr>
          </a:solidFill>
          <a:ln w="9525">
            <a:noFill/>
            <a:miter lim="800000"/>
            <a:headEnd/>
            <a:tailEnd/>
          </a:ln>
        </p:spPr>
        <p:txBody>
          <a:bodyPr vert="horz" wrap="square" lIns="91440" tIns="45720" rIns="91440" bIns="45720" numCol="1" anchor="ctr" anchorCtr="0" compatLnSpc="1">
            <a:prstTxWarp prst="textNoShape">
              <a:avLst/>
            </a:prstTxWarp>
          </a:bodyPr>
          <a:lstStyle>
            <a:defPPr>
              <a:defRPr lang="en-US"/>
            </a:defPPr>
            <a:lvl1pPr eaLnBrk="1" hangingPunct="1">
              <a:defRPr sz="2800" i="1">
                <a:solidFill>
                  <a:schemeClr val="bg1"/>
                </a:solidFill>
                <a:latin typeface="+mj-lt"/>
                <a:ea typeface="+mj-ea"/>
                <a:cs typeface="+mj-cs"/>
              </a:defRPr>
            </a:lvl1pPr>
            <a:lvl2pPr eaLnBrk="1" hangingPunct="1">
              <a:defRPr sz="3800">
                <a:solidFill>
                  <a:schemeClr val="tx2"/>
                </a:solidFill>
                <a:latin typeface="Trebuchet MS" pitchFamily="34" charset="0"/>
              </a:defRPr>
            </a:lvl2pPr>
            <a:lvl3pPr eaLnBrk="1" hangingPunct="1">
              <a:defRPr sz="3800">
                <a:solidFill>
                  <a:schemeClr val="tx2"/>
                </a:solidFill>
                <a:latin typeface="Trebuchet MS" pitchFamily="34" charset="0"/>
              </a:defRPr>
            </a:lvl3pPr>
            <a:lvl4pPr eaLnBrk="1" hangingPunct="1">
              <a:defRPr sz="3800">
                <a:solidFill>
                  <a:schemeClr val="tx2"/>
                </a:solidFill>
                <a:latin typeface="Trebuchet MS" pitchFamily="34" charset="0"/>
              </a:defRPr>
            </a:lvl4pPr>
            <a:lvl5pPr eaLnBrk="1" hangingPunct="1">
              <a:defRPr sz="3800">
                <a:solidFill>
                  <a:schemeClr val="tx2"/>
                </a:solidFill>
                <a:latin typeface="Trebuchet MS" pitchFamily="34" charset="0"/>
              </a:defRPr>
            </a:lvl5pPr>
            <a:lvl6pPr marL="457200" fontAlgn="base">
              <a:spcBef>
                <a:spcPct val="0"/>
              </a:spcBef>
              <a:spcAft>
                <a:spcPct val="0"/>
              </a:spcAft>
              <a:defRPr sz="3800">
                <a:solidFill>
                  <a:schemeClr val="tx2"/>
                </a:solidFill>
                <a:latin typeface="Trebuchet MS" pitchFamily="34" charset="0"/>
              </a:defRPr>
            </a:lvl6pPr>
            <a:lvl7pPr marL="914400" fontAlgn="base">
              <a:spcBef>
                <a:spcPct val="0"/>
              </a:spcBef>
              <a:spcAft>
                <a:spcPct val="0"/>
              </a:spcAft>
              <a:defRPr sz="3800">
                <a:solidFill>
                  <a:schemeClr val="tx2"/>
                </a:solidFill>
                <a:latin typeface="Trebuchet MS" pitchFamily="34" charset="0"/>
              </a:defRPr>
            </a:lvl7pPr>
            <a:lvl8pPr marL="1371600" fontAlgn="base">
              <a:spcBef>
                <a:spcPct val="0"/>
              </a:spcBef>
              <a:spcAft>
                <a:spcPct val="0"/>
              </a:spcAft>
              <a:defRPr sz="3800">
                <a:solidFill>
                  <a:schemeClr val="tx2"/>
                </a:solidFill>
                <a:latin typeface="Trebuchet MS" pitchFamily="34" charset="0"/>
              </a:defRPr>
            </a:lvl8pPr>
            <a:lvl9pPr marL="1828800" fontAlgn="base">
              <a:spcBef>
                <a:spcPct val="0"/>
              </a:spcBef>
              <a:spcAft>
                <a:spcPct val="0"/>
              </a:spcAft>
              <a:defRPr sz="3800">
                <a:solidFill>
                  <a:schemeClr val="tx2"/>
                </a:solidFill>
                <a:latin typeface="Trebuchet MS" pitchFamily="34" charset="0"/>
              </a:defRPr>
            </a:lvl9pPr>
          </a:lstStyle>
          <a:p>
            <a:r>
              <a:rPr lang="en-US" dirty="0" smtClean="0"/>
              <a:t>Regional Centre</a:t>
            </a:r>
            <a:endParaRPr lang="en-US" dirty="0"/>
          </a:p>
        </p:txBody>
      </p:sp>
      <p:pic>
        <p:nvPicPr>
          <p:cNvPr id="12289" name="Picture 1"/>
          <p:cNvPicPr>
            <a:picLocks noChangeAspect="1" noChangeArrowheads="1"/>
          </p:cNvPicPr>
          <p:nvPr/>
        </p:nvPicPr>
        <p:blipFill rotWithShape="1">
          <a:blip r:embed="rId3">
            <a:extLst>
              <a:ext uri="{28A0092B-C50C-407E-A947-70E740481C1C}">
                <a14:useLocalDpi xmlns:a14="http://schemas.microsoft.com/office/drawing/2010/main" val="0"/>
              </a:ext>
            </a:extLst>
          </a:blip>
          <a:srcRect r="3846"/>
          <a:stretch/>
        </p:blipFill>
        <p:spPr bwMode="auto">
          <a:xfrm>
            <a:off x="1146065" y="1219200"/>
            <a:ext cx="7776593"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03188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300" y="304800"/>
            <a:ext cx="8458200" cy="1600200"/>
          </a:xfrm>
        </p:spPr>
        <p:txBody>
          <a:bodyPr/>
          <a:lstStyle/>
          <a:p>
            <a:r>
              <a:rPr lang="en-US" sz="3200" dirty="0" smtClean="0"/>
              <a:t>Regional Female Leadership Training </a:t>
            </a:r>
            <a:r>
              <a:rPr lang="en-US" sz="2800" dirty="0" smtClean="0"/>
              <a:t>Cape</a:t>
            </a:r>
            <a:r>
              <a:rPr lang="en-US" sz="3200" dirty="0" smtClean="0"/>
              <a:t> Coast, Ghana, </a:t>
            </a:r>
            <a:br>
              <a:rPr lang="en-US" sz="3200" dirty="0" smtClean="0"/>
            </a:br>
            <a:r>
              <a:rPr lang="en-US" sz="3200" dirty="0" smtClean="0"/>
              <a:t>November, 2015</a:t>
            </a:r>
            <a:endParaRPr lang="en-US" sz="3200" dirty="0"/>
          </a:p>
        </p:txBody>
      </p:sp>
      <p:pic>
        <p:nvPicPr>
          <p:cNvPr id="4" name="Content Placeholder 3"/>
          <p:cNvPicPr>
            <a:picLocks noGrp="1" noChangeAspect="1"/>
          </p:cNvPicPr>
          <p:nvPr>
            <p:ph idx="1"/>
          </p:nvPr>
        </p:nvPicPr>
        <p:blipFill>
          <a:blip r:embed="rId2"/>
          <a:stretch>
            <a:fillRect/>
          </a:stretch>
        </p:blipFill>
        <p:spPr>
          <a:xfrm>
            <a:off x="1066800" y="1905000"/>
            <a:ext cx="6858000" cy="4569190"/>
          </a:xfrm>
          <a:prstGeom prst="rect">
            <a:avLst/>
          </a:prstGeom>
        </p:spPr>
      </p:pic>
    </p:spTree>
    <p:extLst>
      <p:ext uri="{BB962C8B-B14F-4D97-AF65-F5344CB8AC3E}">
        <p14:creationId xmlns:p14="http://schemas.microsoft.com/office/powerpoint/2010/main" val="33458059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solidFill>
                  <a:schemeClr val="tx1"/>
                </a:solidFill>
              </a:rPr>
              <a:t>Advanced ICT Skills Course</a:t>
            </a:r>
            <a:endParaRPr lang="en-CA" dirty="0">
              <a:solidFill>
                <a:schemeClr val="tx1"/>
              </a:solidFill>
            </a:endParaRPr>
          </a:p>
        </p:txBody>
      </p:sp>
      <p:sp>
        <p:nvSpPr>
          <p:cNvPr id="2" name="Content Placeholder 1"/>
          <p:cNvSpPr>
            <a:spLocks noGrp="1"/>
          </p:cNvSpPr>
          <p:nvPr>
            <p:ph type="body" sz="quarter" idx="11"/>
          </p:nvPr>
        </p:nvSpPr>
        <p:spPr/>
        <p:txBody>
          <a:bodyPr/>
          <a:lstStyle/>
          <a:p>
            <a:r>
              <a:rPr lang="en-GB" b="1" dirty="0" smtClean="0"/>
              <a:t>COURSES</a:t>
            </a:r>
          </a:p>
          <a:p>
            <a:pPr marL="342900" indent="-342900">
              <a:buFont typeface="Arial" panose="020B0604020202020204" pitchFamily="34" charset="0"/>
              <a:buChar char="•"/>
            </a:pPr>
            <a:r>
              <a:rPr lang="en-GB" dirty="0" smtClean="0"/>
              <a:t>Programming </a:t>
            </a:r>
            <a:r>
              <a:rPr lang="en-GB" dirty="0"/>
              <a:t>using JAVA </a:t>
            </a:r>
            <a:endParaRPr lang="en-GB" dirty="0" smtClean="0"/>
          </a:p>
          <a:p>
            <a:pPr marL="342900" indent="-342900">
              <a:buFont typeface="Arial" panose="020B0604020202020204" pitchFamily="34" charset="0"/>
              <a:buChar char="•"/>
            </a:pPr>
            <a:r>
              <a:rPr lang="en-GB" dirty="0" smtClean="0"/>
              <a:t>Image </a:t>
            </a:r>
            <a:r>
              <a:rPr lang="en-GB" dirty="0"/>
              <a:t>Design and Animation Development</a:t>
            </a:r>
            <a:endParaRPr lang="en-CA" dirty="0"/>
          </a:p>
        </p:txBody>
      </p:sp>
      <p:sp>
        <p:nvSpPr>
          <p:cNvPr id="4" name="Content Placeholder 1"/>
          <p:cNvSpPr txBox="1">
            <a:spLocks/>
          </p:cNvSpPr>
          <p:nvPr/>
        </p:nvSpPr>
        <p:spPr bwMode="auto">
          <a:xfrm>
            <a:off x="5110956" y="2485272"/>
            <a:ext cx="3516313" cy="1030514"/>
          </a:xfrm>
          <a:prstGeom prst="rect">
            <a:avLst/>
          </a:prstGeom>
          <a:solidFill>
            <a:srgbClr val="FFFFFF">
              <a:alpha val="69804"/>
            </a:srgbClr>
          </a:solidFill>
          <a:ln w="9525">
            <a:noFill/>
            <a:miter lim="800000"/>
            <a:headEnd/>
            <a:tailEnd/>
          </a:ln>
          <a:effectLst>
            <a:glow rad="139700">
              <a:schemeClr val="accent6">
                <a:satMod val="175000"/>
                <a:alpha val="40000"/>
              </a:schemeClr>
            </a:glow>
          </a:effectLst>
        </p:spPr>
        <p:txBody>
          <a:bodyPr vert="horz" wrap="square" lIns="91440" tIns="182880" rIns="91440" bIns="182880" numCol="1" anchor="t" anchorCtr="0" compatLnSpc="1">
            <a:prstTxWarp prst="textNoShape">
              <a:avLst/>
            </a:prstTxWarp>
          </a:bodyPr>
          <a:lstStyle>
            <a:lvl1pPr marL="0" indent="0" algn="l" rtl="0" eaLnBrk="1" fontAlgn="base" hangingPunct="1">
              <a:spcBef>
                <a:spcPct val="20000"/>
              </a:spcBef>
              <a:spcAft>
                <a:spcPct val="0"/>
              </a:spcAft>
              <a:buClr>
                <a:schemeClr val="tx2"/>
              </a:buClr>
              <a:buSzPct val="125000"/>
              <a:buFont typeface="Arial" panose="020B0604020202020204" pitchFamily="34" charset="0"/>
              <a:buNone/>
              <a:defRPr sz="24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GB" dirty="0" smtClean="0"/>
              <a:t>Diploma in Mobile App Development</a:t>
            </a:r>
          </a:p>
        </p:txBody>
      </p:sp>
      <p:sp>
        <p:nvSpPr>
          <p:cNvPr id="5" name="Content Placeholder 1"/>
          <p:cNvSpPr txBox="1">
            <a:spLocks/>
          </p:cNvSpPr>
          <p:nvPr/>
        </p:nvSpPr>
        <p:spPr bwMode="auto">
          <a:xfrm>
            <a:off x="5101060" y="1092050"/>
            <a:ext cx="3516313" cy="1295400"/>
          </a:xfrm>
          <a:prstGeom prst="rect">
            <a:avLst/>
          </a:prstGeom>
          <a:solidFill>
            <a:srgbClr val="FFFFFF">
              <a:alpha val="69804"/>
            </a:srgbClr>
          </a:solidFill>
          <a:ln w="9525">
            <a:noFill/>
            <a:miter lim="800000"/>
            <a:headEnd/>
            <a:tailEnd/>
          </a:ln>
          <a:effectLst>
            <a:glow rad="228600">
              <a:schemeClr val="accent6">
                <a:satMod val="175000"/>
                <a:alpha val="40000"/>
              </a:schemeClr>
            </a:glow>
          </a:effectLst>
        </p:spPr>
        <p:txBody>
          <a:bodyPr vert="horz" wrap="square" lIns="91440" tIns="182880" rIns="91440" bIns="182880" numCol="1" anchor="t" anchorCtr="0" compatLnSpc="1">
            <a:prstTxWarp prst="textNoShape">
              <a:avLst/>
            </a:prstTxWarp>
          </a:bodyPr>
          <a:lstStyle>
            <a:lvl1pPr marL="0" indent="0" algn="l" rtl="0" eaLnBrk="1" fontAlgn="base" hangingPunct="1">
              <a:spcBef>
                <a:spcPct val="20000"/>
              </a:spcBef>
              <a:spcAft>
                <a:spcPct val="0"/>
              </a:spcAft>
              <a:buClr>
                <a:schemeClr val="tx2"/>
              </a:buClr>
              <a:buSzPct val="125000"/>
              <a:buFont typeface="Arial" panose="020B0604020202020204" pitchFamily="34" charset="0"/>
              <a:buNone/>
              <a:defRPr sz="24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GB" dirty="0" smtClean="0"/>
              <a:t>Certificate in Web Application Development</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2800" y="3515786"/>
            <a:ext cx="5249333" cy="2952750"/>
          </a:xfrm>
          <a:prstGeom prst="rect">
            <a:avLst/>
          </a:prstGeom>
        </p:spPr>
      </p:pic>
      <p:pic>
        <p:nvPicPr>
          <p:cNvPr id="7" name="Picture 6"/>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75896" y="4876800"/>
            <a:ext cx="1131361" cy="1142998"/>
          </a:xfrm>
          <a:prstGeom prst="rect">
            <a:avLst/>
          </a:prstGeom>
        </p:spPr>
      </p:pic>
    </p:spTree>
    <p:extLst>
      <p:ext uri="{BB962C8B-B14F-4D97-AF65-F5344CB8AC3E}">
        <p14:creationId xmlns:p14="http://schemas.microsoft.com/office/powerpoint/2010/main" val="460530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1_Projects\1_Programmes\3_Higher Education\CEMBA-CEMPA poster re-design\xtra photos\UCC CEMBA graduation 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471" r="1961" b="1"/>
          <a:stretch/>
        </p:blipFill>
        <p:spPr bwMode="auto">
          <a:xfrm>
            <a:off x="685800" y="1371600"/>
            <a:ext cx="7620000" cy="5105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85800" y="168166"/>
            <a:ext cx="8001000" cy="1265238"/>
          </a:xfrm>
        </p:spPr>
        <p:txBody>
          <a:bodyPr/>
          <a:lstStyle/>
          <a:p>
            <a:r>
              <a:rPr lang="en-US" sz="3600" dirty="0" smtClean="0">
                <a:solidFill>
                  <a:schemeClr val="tx1"/>
                </a:solidFill>
              </a:rPr>
              <a:t>Commonwealth Executive MBA/MPA</a:t>
            </a:r>
            <a:endParaRPr lang="en-US" sz="3600" dirty="0">
              <a:solidFill>
                <a:schemeClr val="tx1"/>
              </a:solidFill>
            </a:endParaRPr>
          </a:p>
        </p:txBody>
      </p:sp>
      <p:sp>
        <p:nvSpPr>
          <p:cNvPr id="5" name="Round Diagonal Corner Rectangle 4"/>
          <p:cNvSpPr/>
          <p:nvPr/>
        </p:nvSpPr>
        <p:spPr>
          <a:xfrm>
            <a:off x="3744686" y="4572000"/>
            <a:ext cx="4495800" cy="1678020"/>
          </a:xfrm>
          <a:prstGeom prst="round2DiagRect">
            <a:avLst/>
          </a:prstGeom>
          <a:solidFill>
            <a:srgbClr val="FFFFFF">
              <a:alpha val="69804"/>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i="1" dirty="0">
                <a:solidFill>
                  <a:schemeClr val="tx1"/>
                </a:solidFill>
                <a:latin typeface="+mj-lt"/>
              </a:rPr>
              <a:t>11 partner institutions across the Commonwealth with </a:t>
            </a:r>
            <a:r>
              <a:rPr lang="en-US" i="1" dirty="0" smtClean="0">
                <a:solidFill>
                  <a:schemeClr val="tx1"/>
                </a:solidFill>
                <a:latin typeface="+mj-lt"/>
              </a:rPr>
              <a:t>a total </a:t>
            </a:r>
            <a:r>
              <a:rPr lang="en-US" i="1" dirty="0">
                <a:solidFill>
                  <a:schemeClr val="tx1"/>
                </a:solidFill>
                <a:latin typeface="+mj-lt"/>
              </a:rPr>
              <a:t>enrolment </a:t>
            </a:r>
            <a:r>
              <a:rPr lang="en-US" i="1" dirty="0" smtClean="0">
                <a:solidFill>
                  <a:schemeClr val="tx1"/>
                </a:solidFill>
                <a:latin typeface="+mj-lt"/>
              </a:rPr>
              <a:t>of over </a:t>
            </a:r>
            <a:r>
              <a:rPr lang="en-US" i="1" dirty="0">
                <a:solidFill>
                  <a:schemeClr val="tx1"/>
                </a:solidFill>
                <a:latin typeface="+mj-lt"/>
              </a:rPr>
              <a:t>27,000 since inception in </a:t>
            </a:r>
            <a:r>
              <a:rPr lang="en-US" i="1" dirty="0" smtClean="0">
                <a:solidFill>
                  <a:schemeClr val="tx1"/>
                </a:solidFill>
                <a:latin typeface="+mj-lt"/>
              </a:rPr>
              <a:t>2002.</a:t>
            </a:r>
          </a:p>
        </p:txBody>
      </p:sp>
    </p:spTree>
    <p:extLst>
      <p:ext uri="{BB962C8B-B14F-4D97-AF65-F5344CB8AC3E}">
        <p14:creationId xmlns:p14="http://schemas.microsoft.com/office/powerpoint/2010/main" val="28866376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001000" cy="1752600"/>
          </a:xfrm>
        </p:spPr>
        <p:txBody>
          <a:bodyPr/>
          <a:lstStyle/>
          <a:p>
            <a:r>
              <a:rPr lang="en-US" dirty="0"/>
              <a:t>COL Review and Improvement Model (COLRIM)</a:t>
            </a:r>
            <a:r>
              <a:rPr lang="en-US" sz="4800" b="1" dirty="0">
                <a:solidFill>
                  <a:srgbClr val="28657A"/>
                </a:solidFill>
              </a:rPr>
              <a:t/>
            </a:r>
            <a:br>
              <a:rPr lang="en-US" sz="4800" b="1" dirty="0">
                <a:solidFill>
                  <a:srgbClr val="28657A"/>
                </a:solidFill>
              </a:rPr>
            </a:br>
            <a:endParaRPr lang="en-CA" sz="4800" dirty="0"/>
          </a:p>
        </p:txBody>
      </p:sp>
      <p:pic>
        <p:nvPicPr>
          <p:cNvPr id="9" name="Picture 4" descr="https://www.col.org/sites/default/files/styles/large/public/Resources_2014_HigherEd_COL-RIM-Handbook.jpg?itok=sPulkP8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777" y="1447800"/>
            <a:ext cx="4057649" cy="54102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3600" y="3886200"/>
            <a:ext cx="2514600" cy="2540466"/>
          </a:xfrm>
          <a:prstGeom prst="rect">
            <a:avLst/>
          </a:prstGeom>
        </p:spPr>
      </p:pic>
    </p:spTree>
    <p:extLst>
      <p:ext uri="{BB962C8B-B14F-4D97-AF65-F5344CB8AC3E}">
        <p14:creationId xmlns:p14="http://schemas.microsoft.com/office/powerpoint/2010/main" val="39127228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UNESCO-COL Chairs in ODL and OER</a:t>
            </a:r>
            <a:endParaRPr lang="en-US" dirty="0"/>
          </a:p>
        </p:txBody>
      </p:sp>
      <p:pic>
        <p:nvPicPr>
          <p:cNvPr id="4" name="Picture 3" descr="P:\1_Projects\8_PCF + EDEA Awards\EDEA Awards\PPT EDEA winners 2013\logos\AU_Logo_stacked-.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779" y="2667000"/>
            <a:ext cx="1529821" cy="15246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06-CLS-01\Users\DTremblay\Desktop\logo242x120.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81" b="8450"/>
          <a:stretch/>
        </p:blipFill>
        <p:spPr bwMode="auto">
          <a:xfrm>
            <a:off x="3276600" y="4961780"/>
            <a:ext cx="2438400" cy="1020135"/>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06-CLS-01\Users\DTremblay\Desktop\nou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038600"/>
            <a:ext cx="1565478" cy="1588961"/>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06-CLS-01\Users\DTremblay\Desktop\Open U west indies_.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1337366"/>
            <a:ext cx="1765852" cy="2167834"/>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06-CLS-01\Users\DTremblay\Desktop\Mzuzu university.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4243992"/>
            <a:ext cx="2101873" cy="1668000"/>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descr="\\06-CLS-01\Users\DTremblay\Desktop\Open_University_of_Tanzania_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1862765"/>
            <a:ext cx="19431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907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295400"/>
            <a:ext cx="8382000" cy="4572000"/>
          </a:xfrm>
        </p:spPr>
        <p:txBody>
          <a:bodyPr/>
          <a:lstStyle/>
          <a:p>
            <a:pPr marL="0" indent="0">
              <a:buNone/>
            </a:pPr>
            <a:r>
              <a:rPr lang="en-US" dirty="0"/>
              <a:t>Open Learning for Development: Towards Empowerment and Transformation</a:t>
            </a:r>
          </a:p>
        </p:txBody>
      </p:sp>
      <p:sp>
        <p:nvSpPr>
          <p:cNvPr id="2" name="Title 1"/>
          <p:cNvSpPr>
            <a:spLocks noGrp="1"/>
          </p:cNvSpPr>
          <p:nvPr>
            <p:ph type="title"/>
          </p:nvPr>
        </p:nvSpPr>
        <p:spPr>
          <a:xfrm>
            <a:off x="304800" y="-76200"/>
            <a:ext cx="8382000" cy="1265238"/>
          </a:xfrm>
        </p:spPr>
        <p:txBody>
          <a:bodyPr/>
          <a:lstStyle/>
          <a:p>
            <a:r>
              <a:rPr lang="en-US" sz="6000" b="1" dirty="0" smtClean="0"/>
              <a:t>PCF7</a:t>
            </a:r>
            <a:endParaRPr lang="en-US" sz="6000" b="1" dirty="0"/>
          </a:p>
        </p:txBody>
      </p:sp>
      <p:sp>
        <p:nvSpPr>
          <p:cNvPr id="4" name="TextBox 3"/>
          <p:cNvSpPr txBox="1"/>
          <p:nvPr/>
        </p:nvSpPr>
        <p:spPr>
          <a:xfrm>
            <a:off x="304800" y="762000"/>
            <a:ext cx="1784420" cy="830997"/>
          </a:xfrm>
          <a:prstGeom prst="rect">
            <a:avLst/>
          </a:prstGeom>
          <a:noFill/>
        </p:spPr>
        <p:txBody>
          <a:bodyPr wrap="square" rtlCol="0">
            <a:spAutoFit/>
          </a:bodyPr>
          <a:lstStyle/>
          <a:p>
            <a:pPr algn="ct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2013</a:t>
            </a:r>
            <a:endPar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Rectangle 6"/>
          <p:cNvSpPr/>
          <p:nvPr/>
        </p:nvSpPr>
        <p:spPr>
          <a:xfrm>
            <a:off x="5181600" y="2743200"/>
            <a:ext cx="4038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477000" y="2667000"/>
            <a:ext cx="2819400" cy="523220"/>
          </a:xfrm>
          <a:prstGeom prst="rect">
            <a:avLst/>
          </a:prstGeom>
          <a:noFill/>
        </p:spPr>
        <p:txBody>
          <a:bodyPr wrap="square" rtlCol="0">
            <a:spAutoFit/>
          </a:bodyPr>
          <a:lstStyle/>
          <a:p>
            <a:r>
              <a:rPr lang="en-US" sz="2800" dirty="0"/>
              <a:t>Abuja, Nigeria</a:t>
            </a:r>
          </a:p>
        </p:txBody>
      </p:sp>
      <p:pic>
        <p:nvPicPr>
          <p:cNvPr id="12290" name="Picture 2" descr="\\06-CLS-01\Users\DTremblay\Desktop\pcf7 logo trans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8870" y="2412914"/>
            <a:ext cx="5824930" cy="408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6288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ight Arrow 14"/>
          <p:cNvSpPr/>
          <p:nvPr/>
        </p:nvSpPr>
        <p:spPr>
          <a:xfrm>
            <a:off x="6404548" y="5249912"/>
            <a:ext cx="1556891" cy="8460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grpSp>
        <p:nvGrpSpPr>
          <p:cNvPr id="3" name="Group 2"/>
          <p:cNvGrpSpPr/>
          <p:nvPr/>
        </p:nvGrpSpPr>
        <p:grpSpPr>
          <a:xfrm>
            <a:off x="309081" y="1601762"/>
            <a:ext cx="7652358" cy="4494237"/>
            <a:chOff x="309081" y="1601762"/>
            <a:chExt cx="7652358" cy="4494237"/>
          </a:xfrm>
        </p:grpSpPr>
        <p:sp>
          <p:nvSpPr>
            <p:cNvPr id="5" name="Right Arrow 4"/>
            <p:cNvSpPr/>
            <p:nvPr/>
          </p:nvSpPr>
          <p:spPr>
            <a:xfrm>
              <a:off x="6404548" y="1601762"/>
              <a:ext cx="1556891" cy="8460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sp>
          <p:nvSpPr>
            <p:cNvPr id="6" name="Freeform 5"/>
            <p:cNvSpPr/>
            <p:nvPr/>
          </p:nvSpPr>
          <p:spPr>
            <a:xfrm>
              <a:off x="309081" y="1601762"/>
              <a:ext cx="6816546" cy="846087"/>
            </a:xfrm>
            <a:custGeom>
              <a:avLst/>
              <a:gdLst>
                <a:gd name="connsiteX0" fmla="*/ 0 w 6816546"/>
                <a:gd name="connsiteY0" fmla="*/ 141017 h 846087"/>
                <a:gd name="connsiteX1" fmla="*/ 141017 w 6816546"/>
                <a:gd name="connsiteY1" fmla="*/ 0 h 846087"/>
                <a:gd name="connsiteX2" fmla="*/ 6675529 w 6816546"/>
                <a:gd name="connsiteY2" fmla="*/ 0 h 846087"/>
                <a:gd name="connsiteX3" fmla="*/ 6816546 w 6816546"/>
                <a:gd name="connsiteY3" fmla="*/ 141017 h 846087"/>
                <a:gd name="connsiteX4" fmla="*/ 6816546 w 6816546"/>
                <a:gd name="connsiteY4" fmla="*/ 705070 h 846087"/>
                <a:gd name="connsiteX5" fmla="*/ 6675529 w 6816546"/>
                <a:gd name="connsiteY5" fmla="*/ 846087 h 846087"/>
                <a:gd name="connsiteX6" fmla="*/ 141017 w 6816546"/>
                <a:gd name="connsiteY6" fmla="*/ 846087 h 846087"/>
                <a:gd name="connsiteX7" fmla="*/ 0 w 6816546"/>
                <a:gd name="connsiteY7" fmla="*/ 705070 h 846087"/>
                <a:gd name="connsiteX8" fmla="*/ 0 w 6816546"/>
                <a:gd name="connsiteY8" fmla="*/ 141017 h 84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546" h="846087">
                  <a:moveTo>
                    <a:pt x="0" y="141017"/>
                  </a:moveTo>
                  <a:cubicBezTo>
                    <a:pt x="0" y="63135"/>
                    <a:pt x="63135" y="0"/>
                    <a:pt x="141017" y="0"/>
                  </a:cubicBezTo>
                  <a:lnTo>
                    <a:pt x="6675529" y="0"/>
                  </a:lnTo>
                  <a:cubicBezTo>
                    <a:pt x="6753411" y="0"/>
                    <a:pt x="6816546" y="63135"/>
                    <a:pt x="6816546" y="141017"/>
                  </a:cubicBezTo>
                  <a:lnTo>
                    <a:pt x="6816546" y="705070"/>
                  </a:lnTo>
                  <a:cubicBezTo>
                    <a:pt x="6816546" y="782952"/>
                    <a:pt x="6753411" y="846087"/>
                    <a:pt x="6675529" y="846087"/>
                  </a:cubicBezTo>
                  <a:lnTo>
                    <a:pt x="141017" y="846087"/>
                  </a:lnTo>
                  <a:cubicBezTo>
                    <a:pt x="63135" y="846087"/>
                    <a:pt x="0" y="782952"/>
                    <a:pt x="0" y="705070"/>
                  </a:cubicBezTo>
                  <a:lnTo>
                    <a:pt x="0" y="141017"/>
                  </a:lnTo>
                  <a:close/>
                </a:path>
              </a:pathLst>
            </a:custGeom>
            <a:solidFill>
              <a:schemeClr val="tx1">
                <a:lumMod val="10000"/>
                <a:lumOff val="90000"/>
              </a:schemeClr>
            </a:solidFill>
          </p:spPr>
          <p:style>
            <a:lnRef idx="2">
              <a:schemeClr val="lt1">
                <a:hueOff val="0"/>
                <a:satOff val="0"/>
                <a:lumOff val="0"/>
                <a:alphaOff val="0"/>
              </a:schemeClr>
            </a:lnRef>
            <a:fillRef idx="1">
              <a:scrgbClr r="0" g="0" b="0"/>
            </a:fillRef>
            <a:effectRef idx="0">
              <a:schemeClr val="accent5">
                <a:shade val="50000"/>
                <a:hueOff val="0"/>
                <a:satOff val="0"/>
                <a:lumOff val="0"/>
                <a:alphaOff val="0"/>
              </a:schemeClr>
            </a:effectRef>
            <a:fontRef idx="minor">
              <a:schemeClr val="lt1"/>
            </a:fontRef>
          </p:style>
          <p:txBody>
            <a:bodyPr spcFirstLastPara="0" vert="horz" wrap="square" lIns="163223" tIns="102263" rIns="163223" bIns="102263" numCol="1" spcCol="1270" anchor="ctr" anchorCtr="0">
              <a:noAutofit/>
            </a:bodyPr>
            <a:lstStyle/>
            <a:p>
              <a:pPr lvl="0" algn="ctr" defTabSz="1422400" rtl="0">
                <a:lnSpc>
                  <a:spcPct val="90000"/>
                </a:lnSpc>
                <a:spcBef>
                  <a:spcPct val="0"/>
                </a:spcBef>
                <a:spcAft>
                  <a:spcPct val="35000"/>
                </a:spcAft>
              </a:pPr>
              <a:r>
                <a:rPr lang="en-US" sz="3200" b="0" i="0" kern="1200" dirty="0" smtClean="0">
                  <a:solidFill>
                    <a:schemeClr val="tx1"/>
                  </a:solidFill>
                  <a:latin typeface="+mn-lt"/>
                </a:rPr>
                <a:t>Context</a:t>
              </a:r>
              <a:endParaRPr lang="en-US" sz="3200" b="0" i="0" kern="1200" dirty="0">
                <a:solidFill>
                  <a:schemeClr val="tx1"/>
                </a:solidFill>
                <a:latin typeface="+mn-lt"/>
              </a:endParaRPr>
            </a:p>
          </p:txBody>
        </p:sp>
        <p:sp>
          <p:nvSpPr>
            <p:cNvPr id="7" name="Right Arrow 6"/>
            <p:cNvSpPr/>
            <p:nvPr/>
          </p:nvSpPr>
          <p:spPr>
            <a:xfrm>
              <a:off x="6404548" y="2532459"/>
              <a:ext cx="1556891" cy="8460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sp>
          <p:nvSpPr>
            <p:cNvPr id="8" name="Freeform 7"/>
            <p:cNvSpPr/>
            <p:nvPr/>
          </p:nvSpPr>
          <p:spPr>
            <a:xfrm>
              <a:off x="309081" y="2532459"/>
              <a:ext cx="6816546" cy="846087"/>
            </a:xfrm>
            <a:custGeom>
              <a:avLst/>
              <a:gdLst>
                <a:gd name="connsiteX0" fmla="*/ 0 w 6816546"/>
                <a:gd name="connsiteY0" fmla="*/ 141017 h 846087"/>
                <a:gd name="connsiteX1" fmla="*/ 141017 w 6816546"/>
                <a:gd name="connsiteY1" fmla="*/ 0 h 846087"/>
                <a:gd name="connsiteX2" fmla="*/ 6675529 w 6816546"/>
                <a:gd name="connsiteY2" fmla="*/ 0 h 846087"/>
                <a:gd name="connsiteX3" fmla="*/ 6816546 w 6816546"/>
                <a:gd name="connsiteY3" fmla="*/ 141017 h 846087"/>
                <a:gd name="connsiteX4" fmla="*/ 6816546 w 6816546"/>
                <a:gd name="connsiteY4" fmla="*/ 705070 h 846087"/>
                <a:gd name="connsiteX5" fmla="*/ 6675529 w 6816546"/>
                <a:gd name="connsiteY5" fmla="*/ 846087 h 846087"/>
                <a:gd name="connsiteX6" fmla="*/ 141017 w 6816546"/>
                <a:gd name="connsiteY6" fmla="*/ 846087 h 846087"/>
                <a:gd name="connsiteX7" fmla="*/ 0 w 6816546"/>
                <a:gd name="connsiteY7" fmla="*/ 705070 h 846087"/>
                <a:gd name="connsiteX8" fmla="*/ 0 w 6816546"/>
                <a:gd name="connsiteY8" fmla="*/ 141017 h 84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546" h="846087">
                  <a:moveTo>
                    <a:pt x="0" y="141017"/>
                  </a:moveTo>
                  <a:cubicBezTo>
                    <a:pt x="0" y="63135"/>
                    <a:pt x="63135" y="0"/>
                    <a:pt x="141017" y="0"/>
                  </a:cubicBezTo>
                  <a:lnTo>
                    <a:pt x="6675529" y="0"/>
                  </a:lnTo>
                  <a:cubicBezTo>
                    <a:pt x="6753411" y="0"/>
                    <a:pt x="6816546" y="63135"/>
                    <a:pt x="6816546" y="141017"/>
                  </a:cubicBezTo>
                  <a:lnTo>
                    <a:pt x="6816546" y="705070"/>
                  </a:lnTo>
                  <a:cubicBezTo>
                    <a:pt x="6816546" y="782952"/>
                    <a:pt x="6753411" y="846087"/>
                    <a:pt x="6675529" y="846087"/>
                  </a:cubicBezTo>
                  <a:lnTo>
                    <a:pt x="141017" y="846087"/>
                  </a:lnTo>
                  <a:cubicBezTo>
                    <a:pt x="63135" y="846087"/>
                    <a:pt x="0" y="782952"/>
                    <a:pt x="0" y="705070"/>
                  </a:cubicBezTo>
                  <a:lnTo>
                    <a:pt x="0" y="141017"/>
                  </a:lnTo>
                  <a:close/>
                </a:path>
              </a:pathLst>
            </a:custGeom>
            <a:solidFill>
              <a:schemeClr val="tx1">
                <a:lumMod val="25000"/>
                <a:lumOff val="75000"/>
              </a:schemeClr>
            </a:solidFill>
          </p:spPr>
          <p:style>
            <a:lnRef idx="2">
              <a:schemeClr val="lt1">
                <a:hueOff val="0"/>
                <a:satOff val="0"/>
                <a:lumOff val="0"/>
                <a:alphaOff val="0"/>
              </a:schemeClr>
            </a:lnRef>
            <a:fillRef idx="1">
              <a:scrgbClr r="0" g="0" b="0"/>
            </a:fillRef>
            <a:effectRef idx="0">
              <a:schemeClr val="accent5">
                <a:shade val="50000"/>
                <a:hueOff val="-103503"/>
                <a:satOff val="-12218"/>
                <a:lumOff val="19477"/>
                <a:alphaOff val="0"/>
              </a:schemeClr>
            </a:effectRef>
            <a:fontRef idx="minor">
              <a:schemeClr val="lt1"/>
            </a:fontRef>
          </p:style>
          <p:txBody>
            <a:bodyPr spcFirstLastPara="0" vert="horz" wrap="square" lIns="163223" tIns="102263" rIns="163223" bIns="102263" numCol="1" spcCol="1270" anchor="ctr" anchorCtr="0">
              <a:noAutofit/>
            </a:bodyPr>
            <a:lstStyle/>
            <a:p>
              <a:pPr lvl="0" algn="ctr" defTabSz="1422400" rtl="0">
                <a:lnSpc>
                  <a:spcPct val="90000"/>
                </a:lnSpc>
                <a:spcBef>
                  <a:spcPct val="0"/>
                </a:spcBef>
                <a:spcAft>
                  <a:spcPct val="35000"/>
                </a:spcAft>
              </a:pPr>
              <a:r>
                <a:rPr lang="en-US" sz="3200" b="0" i="0" kern="1200" dirty="0" smtClean="0">
                  <a:solidFill>
                    <a:schemeClr val="tx1"/>
                  </a:solidFill>
                  <a:latin typeface="+mn-lt"/>
                </a:rPr>
                <a:t>What is ODL?</a:t>
              </a:r>
              <a:endParaRPr lang="en-US" sz="3200" b="0" i="0" kern="1200" dirty="0">
                <a:solidFill>
                  <a:schemeClr val="tx1"/>
                </a:solidFill>
                <a:latin typeface="+mn-lt"/>
              </a:endParaRPr>
            </a:p>
          </p:txBody>
        </p:sp>
        <p:sp>
          <p:nvSpPr>
            <p:cNvPr id="9" name="Right Arrow 8"/>
            <p:cNvSpPr/>
            <p:nvPr/>
          </p:nvSpPr>
          <p:spPr>
            <a:xfrm>
              <a:off x="6404548" y="3463156"/>
              <a:ext cx="1556891" cy="8460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sp>
          <p:nvSpPr>
            <p:cNvPr id="10" name="Freeform 9"/>
            <p:cNvSpPr/>
            <p:nvPr/>
          </p:nvSpPr>
          <p:spPr>
            <a:xfrm>
              <a:off x="309081" y="3463156"/>
              <a:ext cx="6816546" cy="846087"/>
            </a:xfrm>
            <a:custGeom>
              <a:avLst/>
              <a:gdLst>
                <a:gd name="connsiteX0" fmla="*/ 0 w 6816546"/>
                <a:gd name="connsiteY0" fmla="*/ 141017 h 846087"/>
                <a:gd name="connsiteX1" fmla="*/ 141017 w 6816546"/>
                <a:gd name="connsiteY1" fmla="*/ 0 h 846087"/>
                <a:gd name="connsiteX2" fmla="*/ 6675529 w 6816546"/>
                <a:gd name="connsiteY2" fmla="*/ 0 h 846087"/>
                <a:gd name="connsiteX3" fmla="*/ 6816546 w 6816546"/>
                <a:gd name="connsiteY3" fmla="*/ 141017 h 846087"/>
                <a:gd name="connsiteX4" fmla="*/ 6816546 w 6816546"/>
                <a:gd name="connsiteY4" fmla="*/ 705070 h 846087"/>
                <a:gd name="connsiteX5" fmla="*/ 6675529 w 6816546"/>
                <a:gd name="connsiteY5" fmla="*/ 846087 h 846087"/>
                <a:gd name="connsiteX6" fmla="*/ 141017 w 6816546"/>
                <a:gd name="connsiteY6" fmla="*/ 846087 h 846087"/>
                <a:gd name="connsiteX7" fmla="*/ 0 w 6816546"/>
                <a:gd name="connsiteY7" fmla="*/ 705070 h 846087"/>
                <a:gd name="connsiteX8" fmla="*/ 0 w 6816546"/>
                <a:gd name="connsiteY8" fmla="*/ 141017 h 84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546" h="846087">
                  <a:moveTo>
                    <a:pt x="0" y="141017"/>
                  </a:moveTo>
                  <a:cubicBezTo>
                    <a:pt x="0" y="63135"/>
                    <a:pt x="63135" y="0"/>
                    <a:pt x="141017" y="0"/>
                  </a:cubicBezTo>
                  <a:lnTo>
                    <a:pt x="6675529" y="0"/>
                  </a:lnTo>
                  <a:cubicBezTo>
                    <a:pt x="6753411" y="0"/>
                    <a:pt x="6816546" y="63135"/>
                    <a:pt x="6816546" y="141017"/>
                  </a:cubicBezTo>
                  <a:lnTo>
                    <a:pt x="6816546" y="705070"/>
                  </a:lnTo>
                  <a:cubicBezTo>
                    <a:pt x="6816546" y="782952"/>
                    <a:pt x="6753411" y="846087"/>
                    <a:pt x="6675529" y="846087"/>
                  </a:cubicBezTo>
                  <a:lnTo>
                    <a:pt x="141017" y="846087"/>
                  </a:lnTo>
                  <a:cubicBezTo>
                    <a:pt x="63135" y="846087"/>
                    <a:pt x="0" y="782952"/>
                    <a:pt x="0" y="705070"/>
                  </a:cubicBezTo>
                  <a:lnTo>
                    <a:pt x="0" y="141017"/>
                  </a:lnTo>
                  <a:close/>
                </a:path>
              </a:pathLst>
            </a:custGeom>
            <a:solidFill>
              <a:schemeClr val="tx1">
                <a:lumMod val="50000"/>
                <a:lumOff val="50000"/>
              </a:schemeClr>
            </a:solidFill>
          </p:spPr>
          <p:style>
            <a:lnRef idx="2">
              <a:schemeClr val="lt1">
                <a:hueOff val="0"/>
                <a:satOff val="0"/>
                <a:lumOff val="0"/>
                <a:alphaOff val="0"/>
              </a:schemeClr>
            </a:lnRef>
            <a:fillRef idx="1">
              <a:scrgbClr r="0" g="0" b="0"/>
            </a:fillRef>
            <a:effectRef idx="0">
              <a:schemeClr val="accent5">
                <a:shade val="50000"/>
                <a:hueOff val="-207005"/>
                <a:satOff val="-24435"/>
                <a:lumOff val="38954"/>
                <a:alphaOff val="0"/>
              </a:schemeClr>
            </a:effectRef>
            <a:fontRef idx="minor">
              <a:schemeClr val="lt1"/>
            </a:fontRef>
          </p:style>
          <p:txBody>
            <a:bodyPr spcFirstLastPara="0" vert="horz" wrap="square" lIns="163223" tIns="102263" rIns="163223" bIns="102263" numCol="1" spcCol="1270" anchor="ctr" anchorCtr="0">
              <a:noAutofit/>
            </a:bodyPr>
            <a:lstStyle/>
            <a:p>
              <a:pPr lvl="0" algn="ctr" defTabSz="1422400" rtl="0">
                <a:lnSpc>
                  <a:spcPct val="90000"/>
                </a:lnSpc>
                <a:spcBef>
                  <a:spcPct val="0"/>
                </a:spcBef>
                <a:spcAft>
                  <a:spcPct val="35000"/>
                </a:spcAft>
              </a:pPr>
              <a:r>
                <a:rPr lang="en-US" sz="3200" b="0" i="0" kern="1200" dirty="0" smtClean="0">
                  <a:latin typeface="+mn-lt"/>
                </a:rPr>
                <a:t>Fifth Decade of ODL</a:t>
              </a:r>
              <a:endParaRPr lang="en-US" sz="3200" b="0" i="0" kern="1200" dirty="0">
                <a:latin typeface="+mn-lt"/>
              </a:endParaRPr>
            </a:p>
          </p:txBody>
        </p:sp>
        <p:sp>
          <p:nvSpPr>
            <p:cNvPr id="11" name="Right Arrow 10"/>
            <p:cNvSpPr/>
            <p:nvPr/>
          </p:nvSpPr>
          <p:spPr>
            <a:xfrm>
              <a:off x="6404548" y="4393852"/>
              <a:ext cx="1556891" cy="8460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sp>
          <p:nvSpPr>
            <p:cNvPr id="12" name="Freeform 11"/>
            <p:cNvSpPr/>
            <p:nvPr/>
          </p:nvSpPr>
          <p:spPr>
            <a:xfrm>
              <a:off x="309081" y="4393852"/>
              <a:ext cx="6816546" cy="846087"/>
            </a:xfrm>
            <a:custGeom>
              <a:avLst/>
              <a:gdLst>
                <a:gd name="connsiteX0" fmla="*/ 0 w 6816546"/>
                <a:gd name="connsiteY0" fmla="*/ 141017 h 846087"/>
                <a:gd name="connsiteX1" fmla="*/ 141017 w 6816546"/>
                <a:gd name="connsiteY1" fmla="*/ 0 h 846087"/>
                <a:gd name="connsiteX2" fmla="*/ 6675529 w 6816546"/>
                <a:gd name="connsiteY2" fmla="*/ 0 h 846087"/>
                <a:gd name="connsiteX3" fmla="*/ 6816546 w 6816546"/>
                <a:gd name="connsiteY3" fmla="*/ 141017 h 846087"/>
                <a:gd name="connsiteX4" fmla="*/ 6816546 w 6816546"/>
                <a:gd name="connsiteY4" fmla="*/ 705070 h 846087"/>
                <a:gd name="connsiteX5" fmla="*/ 6675529 w 6816546"/>
                <a:gd name="connsiteY5" fmla="*/ 846087 h 846087"/>
                <a:gd name="connsiteX6" fmla="*/ 141017 w 6816546"/>
                <a:gd name="connsiteY6" fmla="*/ 846087 h 846087"/>
                <a:gd name="connsiteX7" fmla="*/ 0 w 6816546"/>
                <a:gd name="connsiteY7" fmla="*/ 705070 h 846087"/>
                <a:gd name="connsiteX8" fmla="*/ 0 w 6816546"/>
                <a:gd name="connsiteY8" fmla="*/ 141017 h 84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546" h="846087">
                  <a:moveTo>
                    <a:pt x="0" y="141017"/>
                  </a:moveTo>
                  <a:cubicBezTo>
                    <a:pt x="0" y="63135"/>
                    <a:pt x="63135" y="0"/>
                    <a:pt x="141017" y="0"/>
                  </a:cubicBezTo>
                  <a:lnTo>
                    <a:pt x="6675529" y="0"/>
                  </a:lnTo>
                  <a:cubicBezTo>
                    <a:pt x="6753411" y="0"/>
                    <a:pt x="6816546" y="63135"/>
                    <a:pt x="6816546" y="141017"/>
                  </a:cubicBezTo>
                  <a:lnTo>
                    <a:pt x="6816546" y="705070"/>
                  </a:lnTo>
                  <a:cubicBezTo>
                    <a:pt x="6816546" y="782952"/>
                    <a:pt x="6753411" y="846087"/>
                    <a:pt x="6675529" y="846087"/>
                  </a:cubicBezTo>
                  <a:lnTo>
                    <a:pt x="141017" y="846087"/>
                  </a:lnTo>
                  <a:cubicBezTo>
                    <a:pt x="63135" y="846087"/>
                    <a:pt x="0" y="782952"/>
                    <a:pt x="0" y="705070"/>
                  </a:cubicBezTo>
                  <a:lnTo>
                    <a:pt x="0" y="141017"/>
                  </a:lnTo>
                  <a:close/>
                </a:path>
              </a:pathLst>
            </a:custGeom>
            <a:solidFill>
              <a:schemeClr val="accent5">
                <a:lumMod val="60000"/>
                <a:lumOff val="40000"/>
              </a:schemeClr>
            </a:solidFill>
          </p:spPr>
          <p:style>
            <a:lnRef idx="2">
              <a:schemeClr val="lt1">
                <a:hueOff val="0"/>
                <a:satOff val="0"/>
                <a:lumOff val="0"/>
                <a:alphaOff val="0"/>
              </a:schemeClr>
            </a:lnRef>
            <a:fillRef idx="1">
              <a:scrgbClr r="0" g="0" b="0"/>
            </a:fillRef>
            <a:effectRef idx="0">
              <a:schemeClr val="accent5">
                <a:shade val="50000"/>
                <a:hueOff val="-207005"/>
                <a:satOff val="-24435"/>
                <a:lumOff val="38954"/>
                <a:alphaOff val="0"/>
              </a:schemeClr>
            </a:effectRef>
            <a:fontRef idx="minor">
              <a:schemeClr val="lt1"/>
            </a:fontRef>
          </p:style>
          <p:txBody>
            <a:bodyPr spcFirstLastPara="0" vert="horz" wrap="square" lIns="163223" tIns="102263" rIns="163223" bIns="102263" numCol="1" spcCol="1270" anchor="ctr" anchorCtr="0">
              <a:noAutofit/>
            </a:bodyPr>
            <a:lstStyle/>
            <a:p>
              <a:pPr lvl="0" algn="ctr" defTabSz="1422400">
                <a:lnSpc>
                  <a:spcPct val="90000"/>
                </a:lnSpc>
                <a:spcAft>
                  <a:spcPct val="35000"/>
                </a:spcAft>
              </a:pPr>
              <a:r>
                <a:rPr lang="en-US" sz="3200" dirty="0"/>
                <a:t>Reaching the Unreached</a:t>
              </a:r>
            </a:p>
          </p:txBody>
        </p:sp>
        <p:sp>
          <p:nvSpPr>
            <p:cNvPr id="14" name="Freeform 13"/>
            <p:cNvSpPr/>
            <p:nvPr/>
          </p:nvSpPr>
          <p:spPr>
            <a:xfrm>
              <a:off x="309157" y="5265691"/>
              <a:ext cx="6816470" cy="830308"/>
            </a:xfrm>
            <a:custGeom>
              <a:avLst/>
              <a:gdLst>
                <a:gd name="connsiteX0" fmla="*/ 0 w 6903622"/>
                <a:gd name="connsiteY0" fmla="*/ 138387 h 830308"/>
                <a:gd name="connsiteX1" fmla="*/ 138387 w 6903622"/>
                <a:gd name="connsiteY1" fmla="*/ 0 h 830308"/>
                <a:gd name="connsiteX2" fmla="*/ 6765235 w 6903622"/>
                <a:gd name="connsiteY2" fmla="*/ 0 h 830308"/>
                <a:gd name="connsiteX3" fmla="*/ 6903622 w 6903622"/>
                <a:gd name="connsiteY3" fmla="*/ 138387 h 830308"/>
                <a:gd name="connsiteX4" fmla="*/ 6903622 w 6903622"/>
                <a:gd name="connsiteY4" fmla="*/ 691921 h 830308"/>
                <a:gd name="connsiteX5" fmla="*/ 6765235 w 6903622"/>
                <a:gd name="connsiteY5" fmla="*/ 830308 h 830308"/>
                <a:gd name="connsiteX6" fmla="*/ 138387 w 6903622"/>
                <a:gd name="connsiteY6" fmla="*/ 830308 h 830308"/>
                <a:gd name="connsiteX7" fmla="*/ 0 w 6903622"/>
                <a:gd name="connsiteY7" fmla="*/ 691921 h 830308"/>
                <a:gd name="connsiteX8" fmla="*/ 0 w 6903622"/>
                <a:gd name="connsiteY8" fmla="*/ 138387 h 830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3622" h="830308">
                  <a:moveTo>
                    <a:pt x="0" y="138387"/>
                  </a:moveTo>
                  <a:cubicBezTo>
                    <a:pt x="0" y="61958"/>
                    <a:pt x="61958" y="0"/>
                    <a:pt x="138387" y="0"/>
                  </a:cubicBezTo>
                  <a:lnTo>
                    <a:pt x="6765235" y="0"/>
                  </a:lnTo>
                  <a:cubicBezTo>
                    <a:pt x="6841664" y="0"/>
                    <a:pt x="6903622" y="61958"/>
                    <a:pt x="6903622" y="138387"/>
                  </a:cubicBezTo>
                  <a:lnTo>
                    <a:pt x="6903622" y="691921"/>
                  </a:lnTo>
                  <a:cubicBezTo>
                    <a:pt x="6903622" y="768350"/>
                    <a:pt x="6841664" y="830308"/>
                    <a:pt x="6765235" y="830308"/>
                  </a:cubicBezTo>
                  <a:lnTo>
                    <a:pt x="138387" y="830308"/>
                  </a:lnTo>
                  <a:cubicBezTo>
                    <a:pt x="61958" y="830308"/>
                    <a:pt x="0" y="768350"/>
                    <a:pt x="0" y="691921"/>
                  </a:cubicBezTo>
                  <a:lnTo>
                    <a:pt x="0" y="138387"/>
                  </a:lnTo>
                  <a:close/>
                </a:path>
              </a:pathLst>
            </a:custGeom>
            <a:solidFill>
              <a:schemeClr val="tx1">
                <a:lumMod val="75000"/>
                <a:lumOff val="25000"/>
              </a:schemeClr>
            </a:solidFill>
          </p:spPr>
          <p:style>
            <a:lnRef idx="2">
              <a:schemeClr val="lt1">
                <a:hueOff val="0"/>
                <a:satOff val="0"/>
                <a:lumOff val="0"/>
                <a:alphaOff val="0"/>
              </a:schemeClr>
            </a:lnRef>
            <a:fillRef idx="1">
              <a:scrgbClr r="0" g="0" b="0"/>
            </a:fillRef>
            <a:effectRef idx="0">
              <a:schemeClr val="accent5">
                <a:shade val="50000"/>
                <a:hueOff val="-103503"/>
                <a:satOff val="-12218"/>
                <a:lumOff val="19477"/>
                <a:alphaOff val="0"/>
              </a:schemeClr>
            </a:effectRef>
            <a:fontRef idx="minor">
              <a:schemeClr val="lt1"/>
            </a:fontRef>
          </p:style>
          <p:txBody>
            <a:bodyPr spcFirstLastPara="0" vert="horz" wrap="square" lIns="162452" tIns="101492" rIns="162452" bIns="101492" numCol="1" spcCol="1270" anchor="ctr" anchorCtr="0">
              <a:noAutofit/>
            </a:bodyPr>
            <a:lstStyle/>
            <a:p>
              <a:pPr lvl="0" algn="ctr" defTabSz="1422400" rtl="0">
                <a:lnSpc>
                  <a:spcPct val="90000"/>
                </a:lnSpc>
                <a:spcBef>
                  <a:spcPct val="0"/>
                </a:spcBef>
                <a:spcAft>
                  <a:spcPct val="35000"/>
                </a:spcAft>
              </a:pPr>
              <a:r>
                <a:rPr lang="en-US" sz="3200" b="0" i="0" kern="1200" dirty="0" smtClean="0">
                  <a:latin typeface="+mn-lt"/>
                </a:rPr>
                <a:t>Way Forward</a:t>
              </a:r>
              <a:endParaRPr lang="en-US" sz="3200" b="0" i="0" kern="1200" dirty="0">
                <a:latin typeface="+mn-lt"/>
              </a:endParaRPr>
            </a:p>
          </p:txBody>
        </p:sp>
      </p:grpSp>
      <p:sp>
        <p:nvSpPr>
          <p:cNvPr id="2" name="Title 1"/>
          <p:cNvSpPr>
            <a:spLocks noGrp="1"/>
          </p:cNvSpPr>
          <p:nvPr>
            <p:ph type="title"/>
          </p:nvPr>
        </p:nvSpPr>
        <p:spPr/>
        <p:txBody>
          <a:bodyPr>
            <a:normAutofit/>
          </a:bodyPr>
          <a:lstStyle/>
          <a:p>
            <a:pPr algn="l"/>
            <a:r>
              <a:rPr lang="en-US" dirty="0" smtClean="0"/>
              <a:t>Plan</a:t>
            </a:r>
            <a:endParaRPr lang="en-US" dirty="0"/>
          </a:p>
        </p:txBody>
      </p:sp>
    </p:spTree>
    <p:extLst>
      <p:ext uri="{BB962C8B-B14F-4D97-AF65-F5344CB8AC3E}">
        <p14:creationId xmlns:p14="http://schemas.microsoft.com/office/powerpoint/2010/main" val="3417625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2296638" y="1828801"/>
            <a:ext cx="4550724"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solidFill>
                  <a:srgbClr val="271E51"/>
                </a:solidFill>
              </a:rPr>
              <a:t>The Context</a:t>
            </a:r>
            <a:endParaRPr lang="en-US" b="0" cap="none" dirty="0">
              <a:solidFill>
                <a:srgbClr val="271E51"/>
              </a:solidFill>
            </a:endParaRPr>
          </a:p>
        </p:txBody>
      </p:sp>
    </p:spTree>
    <p:extLst>
      <p:ext uri="{BB962C8B-B14F-4D97-AF65-F5344CB8AC3E}">
        <p14:creationId xmlns:p14="http://schemas.microsoft.com/office/powerpoint/2010/main" val="34324358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6782" y="5410200"/>
            <a:ext cx="8241039" cy="1165255"/>
          </a:xfrm>
          <a:prstGeom prst="rect">
            <a:avLst/>
          </a:prstGeom>
          <a:noFill/>
        </p:spPr>
        <p:txBody>
          <a:bodyPr wrap="none" lIns="0" tIns="0" rIns="0" rtlCol="0">
            <a:spAutoFit/>
          </a:bodyPr>
          <a:lstStyle/>
          <a:p>
            <a:pPr algn="ctr">
              <a:lnSpc>
                <a:spcPts val="2900"/>
              </a:lnSpc>
            </a:pPr>
            <a:r>
              <a:rPr lang="en-US" altLang="zh-CN" sz="2900" b="1" dirty="0" smtClean="0">
                <a:latin typeface="Arial" pitchFamily="34" charset="0"/>
                <a:cs typeface="Arial" pitchFamily="34" charset="0"/>
              </a:rPr>
              <a:t>Commonwealth Heads of Government Meeting</a:t>
            </a:r>
            <a:br>
              <a:rPr lang="en-US" altLang="zh-CN" sz="2900" b="1" dirty="0" smtClean="0">
                <a:latin typeface="Arial" pitchFamily="34" charset="0"/>
                <a:cs typeface="Arial" pitchFamily="34" charset="0"/>
              </a:rPr>
            </a:br>
            <a:r>
              <a:rPr lang="en-US" altLang="zh-CN" sz="2400" b="1" dirty="0" smtClean="0">
                <a:latin typeface="Arial" pitchFamily="34" charset="0"/>
                <a:cs typeface="Arial" pitchFamily="34" charset="0"/>
              </a:rPr>
              <a:t>Vancouver, 1987</a:t>
            </a:r>
            <a:endParaRPr lang="en-US" altLang="zh-CN" sz="2400" b="1" i="1" dirty="0" smtClean="0">
              <a:latin typeface="Arial" pitchFamily="34" charset="0"/>
              <a:cs typeface="Arial" pitchFamily="34" charset="0"/>
            </a:endParaRPr>
          </a:p>
          <a:p>
            <a:pPr>
              <a:lnSpc>
                <a:spcPts val="2900"/>
              </a:lnSpc>
              <a:tabLst/>
            </a:pPr>
            <a:endParaRPr lang="en-US" altLang="zh-CN" sz="3206" dirty="0" smtClean="0">
              <a:solidFill>
                <a:srgbClr val="000000"/>
              </a:solidFill>
              <a:latin typeface="Times New Roman" pitchFamily="18" charset="0"/>
              <a:cs typeface="Times New Roman" pitchFamily="18" charset="0"/>
            </a:endParaRPr>
          </a:p>
        </p:txBody>
      </p:sp>
      <p:pic>
        <p:nvPicPr>
          <p:cNvPr id="1029" name="Picture 5" descr="\\06-CLS-01\Users\DTremblay\Desktop\CHOGM Vancouver 1987_3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86886"/>
            <a:ext cx="9144000" cy="5047114"/>
          </a:xfrm>
          <a:prstGeom prst="rect">
            <a:avLst/>
          </a:prstGeom>
          <a:noFill/>
          <a:extLst>
            <a:ext uri="{909E8E84-426E-40DD-AFC4-6F175D3DCCD1}">
              <a14:hiddenFill xmlns:a14="http://schemas.microsoft.com/office/drawing/2010/main">
                <a:solidFill>
                  <a:srgbClr val="FFFFFF"/>
                </a:solidFill>
              </a14:hiddenFill>
            </a:ext>
          </a:extLst>
        </p:spPr>
      </p:pic>
      <p:sp>
        <p:nvSpPr>
          <p:cNvPr id="8" name="Title 7"/>
          <p:cNvSpPr>
            <a:spLocks noGrp="1"/>
          </p:cNvSpPr>
          <p:nvPr>
            <p:ph type="title"/>
          </p:nvPr>
        </p:nvSpPr>
        <p:spPr/>
        <p:txBody>
          <a:bodyPr/>
          <a:lstStyle/>
          <a:p>
            <a:endParaRPr lang="en-CA" dirty="0"/>
          </a:p>
        </p:txBody>
      </p:sp>
      <p:sp>
        <p:nvSpPr>
          <p:cNvPr id="11" name="TextBox 10"/>
          <p:cNvSpPr txBox="1"/>
          <p:nvPr/>
        </p:nvSpPr>
        <p:spPr>
          <a:xfrm>
            <a:off x="7162800" y="5042356"/>
            <a:ext cx="2133600" cy="215444"/>
          </a:xfrm>
          <a:prstGeom prst="rect">
            <a:avLst/>
          </a:prstGeom>
          <a:noFill/>
        </p:spPr>
        <p:txBody>
          <a:bodyPr wrap="square" rtlCol="0">
            <a:spAutoFit/>
          </a:bodyPr>
          <a:lstStyle/>
          <a:p>
            <a:r>
              <a:rPr lang="en-CA" sz="800" dirty="0" smtClean="0"/>
              <a:t>Copyright Commonwealth Secretariat</a:t>
            </a:r>
            <a:endParaRPr lang="en-CA" sz="800" dirty="0"/>
          </a:p>
        </p:txBody>
      </p:sp>
    </p:spTree>
    <p:extLst>
      <p:ext uri="{BB962C8B-B14F-4D97-AF65-F5344CB8AC3E}">
        <p14:creationId xmlns:p14="http://schemas.microsoft.com/office/powerpoint/2010/main" val="1803259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CA" dirty="0" smtClean="0">
                <a:solidFill>
                  <a:schemeClr val="accent1">
                    <a:lumMod val="50000"/>
                  </a:schemeClr>
                </a:solidFill>
              </a:rPr>
              <a:t>Nigeria has 64.1</a:t>
            </a:r>
            <a:r>
              <a:rPr lang="en-CA" b="1" dirty="0" smtClean="0">
                <a:solidFill>
                  <a:schemeClr val="accent2">
                    <a:lumMod val="75000"/>
                  </a:schemeClr>
                </a:solidFill>
              </a:rPr>
              <a:t>million young people </a:t>
            </a:r>
            <a:r>
              <a:rPr lang="en-CA" dirty="0" smtClean="0">
                <a:solidFill>
                  <a:schemeClr val="accent1">
                    <a:lumMod val="50000"/>
                  </a:schemeClr>
                </a:solidFill>
              </a:rPr>
              <a:t>between the ages of </a:t>
            </a:r>
            <a:r>
              <a:rPr lang="en-CA" dirty="0" smtClean="0">
                <a:solidFill>
                  <a:srgbClr val="FF0000"/>
                </a:solidFill>
              </a:rPr>
              <a:t>15 and 35</a:t>
            </a:r>
            <a:r>
              <a:rPr lang="en-CA" dirty="0" smtClean="0">
                <a:solidFill>
                  <a:schemeClr val="accent1">
                    <a:lumMod val="50000"/>
                  </a:schemeClr>
                </a:solidFill>
              </a:rPr>
              <a:t>: 51.6 % female</a:t>
            </a:r>
            <a:endParaRPr lang="en-CA" strike="sngStrike" dirty="0">
              <a:solidFill>
                <a:schemeClr val="accent1">
                  <a:lumMod val="50000"/>
                </a:schemeClr>
              </a:solidFill>
            </a:endParaRPr>
          </a:p>
        </p:txBody>
      </p:sp>
      <p:sp>
        <p:nvSpPr>
          <p:cNvPr id="2" name="Title 1"/>
          <p:cNvSpPr>
            <a:spLocks noGrp="1"/>
          </p:cNvSpPr>
          <p:nvPr>
            <p:ph type="title"/>
          </p:nvPr>
        </p:nvSpPr>
        <p:spPr/>
        <p:txBody>
          <a:bodyPr>
            <a:noAutofit/>
          </a:bodyPr>
          <a:lstStyle/>
          <a:p>
            <a:r>
              <a:rPr lang="en-CA" sz="4400" dirty="0" smtClean="0"/>
              <a:t>A Young Nigeria</a:t>
            </a:r>
            <a:endParaRPr lang="en-CA" sz="4400" dirty="0"/>
          </a:p>
        </p:txBody>
      </p:sp>
      <p:graphicFrame>
        <p:nvGraphicFramePr>
          <p:cNvPr id="11" name="Chart 10"/>
          <p:cNvGraphicFramePr/>
          <p:nvPr>
            <p:extLst>
              <p:ext uri="{D42A27DB-BD31-4B8C-83A1-F6EECF244321}">
                <p14:modId xmlns:p14="http://schemas.microsoft.com/office/powerpoint/2010/main" val="93811782"/>
              </p:ext>
            </p:extLst>
          </p:nvPr>
        </p:nvGraphicFramePr>
        <p:xfrm>
          <a:off x="2667000" y="2801891"/>
          <a:ext cx="4495800" cy="3266982"/>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04800" y="6324600"/>
            <a:ext cx="8382000" cy="307777"/>
          </a:xfrm>
          <a:prstGeom prst="rect">
            <a:avLst/>
          </a:prstGeom>
          <a:noFill/>
        </p:spPr>
        <p:txBody>
          <a:bodyPr wrap="square" rtlCol="0">
            <a:spAutoFit/>
          </a:bodyPr>
          <a:lstStyle/>
          <a:p>
            <a:r>
              <a:rPr lang="en-CA" sz="1400" dirty="0"/>
              <a:t>Source: National Bureau of Statistics, </a:t>
            </a:r>
            <a:r>
              <a:rPr lang="en-CA" sz="1400" dirty="0">
                <a:hlinkClick r:id="rId4"/>
              </a:rPr>
              <a:t>2012 National Baseline Youth Survey</a:t>
            </a:r>
            <a:endParaRPr lang="en-CA" sz="1400"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0" y="4038600"/>
            <a:ext cx="2286000" cy="1143000"/>
          </a:xfrm>
          <a:prstGeom prst="rect">
            <a:avLst/>
          </a:prstGeom>
        </p:spPr>
      </p:pic>
    </p:spTree>
    <p:extLst>
      <p:ext uri="{BB962C8B-B14F-4D97-AF65-F5344CB8AC3E}">
        <p14:creationId xmlns:p14="http://schemas.microsoft.com/office/powerpoint/2010/main" val="867815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Nigeria: Youth Unemployment Rate (ages15-24) 2004-2014</a:t>
            </a:r>
            <a:endParaRPr lang="en-US" sz="3600" dirty="0"/>
          </a:p>
        </p:txBody>
      </p:sp>
      <p:graphicFrame>
        <p:nvGraphicFramePr>
          <p:cNvPr id="6" name="Chart 5"/>
          <p:cNvGraphicFramePr/>
          <p:nvPr>
            <p:extLst>
              <p:ext uri="{D42A27DB-BD31-4B8C-83A1-F6EECF244321}">
                <p14:modId xmlns:p14="http://schemas.microsoft.com/office/powerpoint/2010/main" val="3615635445"/>
              </p:ext>
            </p:extLst>
          </p:nvPr>
        </p:nvGraphicFramePr>
        <p:xfrm>
          <a:off x="381000" y="1524000"/>
          <a:ext cx="8211438" cy="469498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28600" y="6337885"/>
            <a:ext cx="7924800" cy="338554"/>
          </a:xfrm>
          <a:prstGeom prst="rect">
            <a:avLst/>
          </a:prstGeom>
          <a:noFill/>
        </p:spPr>
        <p:txBody>
          <a:bodyPr wrap="square" rtlCol="0">
            <a:spAutoFit/>
          </a:bodyPr>
          <a:lstStyle/>
          <a:p>
            <a:r>
              <a:rPr lang="en-CA" sz="1600" dirty="0" smtClean="0"/>
              <a:t>Source: </a:t>
            </a:r>
            <a:r>
              <a:rPr lang="en-CA" sz="1600" dirty="0" smtClean="0">
                <a:hlinkClick r:id="rId4"/>
              </a:rPr>
              <a:t>World Bank Open Data</a:t>
            </a:r>
            <a:r>
              <a:rPr lang="en-CA" sz="1600" dirty="0" smtClean="0"/>
              <a:t>, last accessed on June 24, 2016</a:t>
            </a:r>
            <a:endParaRPr lang="en-CA" sz="1600" dirty="0"/>
          </a:p>
        </p:txBody>
      </p:sp>
    </p:spTree>
    <p:extLst>
      <p:ext uri="{BB962C8B-B14F-4D97-AF65-F5344CB8AC3E}">
        <p14:creationId xmlns:p14="http://schemas.microsoft.com/office/powerpoint/2010/main" val="6871330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Nigeria</a:t>
            </a:r>
            <a:r>
              <a:rPr lang="en-US" sz="3200" dirty="0"/>
              <a:t>: National Youth Unemployment Figures by </a:t>
            </a:r>
            <a:r>
              <a:rPr lang="en-US" sz="3200" dirty="0" smtClean="0"/>
              <a:t>Education, </a:t>
            </a:r>
            <a:r>
              <a:rPr lang="en-US" sz="3200" dirty="0"/>
              <a:t>2008-2012</a:t>
            </a:r>
          </a:p>
        </p:txBody>
      </p:sp>
      <p:sp>
        <p:nvSpPr>
          <p:cNvPr id="8" name="TextBox 7"/>
          <p:cNvSpPr txBox="1"/>
          <p:nvPr/>
        </p:nvSpPr>
        <p:spPr>
          <a:xfrm>
            <a:off x="228600" y="6337885"/>
            <a:ext cx="8458200" cy="338554"/>
          </a:xfrm>
          <a:prstGeom prst="rect">
            <a:avLst/>
          </a:prstGeom>
          <a:noFill/>
        </p:spPr>
        <p:txBody>
          <a:bodyPr wrap="square" rtlCol="0">
            <a:spAutoFit/>
          </a:bodyPr>
          <a:lstStyle/>
          <a:p>
            <a:r>
              <a:rPr lang="en-CA" sz="1600" dirty="0" smtClean="0"/>
              <a:t>Source: Brookings Institution, </a:t>
            </a:r>
            <a:r>
              <a:rPr lang="en-US" sz="1600" dirty="0">
                <a:hlinkClick r:id="rId3"/>
              </a:rPr>
              <a:t>Youth Unemployment in Nigeria: A Situation </a:t>
            </a:r>
            <a:r>
              <a:rPr lang="en-US" sz="1600" dirty="0" smtClean="0">
                <a:hlinkClick r:id="rId3"/>
              </a:rPr>
              <a:t>Analysis </a:t>
            </a:r>
            <a:r>
              <a:rPr lang="en-US" sz="1600" dirty="0" smtClean="0"/>
              <a:t>(2014)</a:t>
            </a:r>
            <a:endParaRPr lang="en-CA" sz="1600" dirty="0"/>
          </a:p>
        </p:txBody>
      </p:sp>
      <p:pic>
        <p:nvPicPr>
          <p:cNvPr id="2050" name="Picture 2" descr="http://www.brookings.edu/~/media/Research/Files/Blogs/2014/09/23-nigeria-youth-unemployment-akande/youth-unemployment-figures.jpg?la=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458" y="1424279"/>
            <a:ext cx="7623342" cy="4800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5605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Nigeria</a:t>
            </a:r>
            <a:r>
              <a:rPr lang="en-US" sz="3200" dirty="0"/>
              <a:t>: National Youth Unemployment Figures by </a:t>
            </a:r>
            <a:r>
              <a:rPr lang="en-US" sz="3200" dirty="0" smtClean="0"/>
              <a:t>Gender &amp; Geography</a:t>
            </a:r>
            <a:r>
              <a:rPr lang="en-US" sz="3200" dirty="0"/>
              <a:t>, 2008-2012</a:t>
            </a:r>
          </a:p>
        </p:txBody>
      </p:sp>
      <p:sp>
        <p:nvSpPr>
          <p:cNvPr id="8" name="TextBox 7"/>
          <p:cNvSpPr txBox="1"/>
          <p:nvPr/>
        </p:nvSpPr>
        <p:spPr>
          <a:xfrm>
            <a:off x="228600" y="6337885"/>
            <a:ext cx="8458200" cy="338554"/>
          </a:xfrm>
          <a:prstGeom prst="rect">
            <a:avLst/>
          </a:prstGeom>
          <a:noFill/>
        </p:spPr>
        <p:txBody>
          <a:bodyPr wrap="square" rtlCol="0">
            <a:spAutoFit/>
          </a:bodyPr>
          <a:lstStyle/>
          <a:p>
            <a:r>
              <a:rPr lang="en-CA" sz="1600" dirty="0" smtClean="0"/>
              <a:t>Source: Brookings Institution, </a:t>
            </a:r>
            <a:r>
              <a:rPr lang="en-US" sz="1600" dirty="0">
                <a:hlinkClick r:id="rId3"/>
              </a:rPr>
              <a:t>Youth Unemployment in Nigeria: A Situation </a:t>
            </a:r>
            <a:r>
              <a:rPr lang="en-US" sz="1600" dirty="0" smtClean="0">
                <a:hlinkClick r:id="rId3"/>
              </a:rPr>
              <a:t>Analysis </a:t>
            </a:r>
            <a:r>
              <a:rPr lang="en-US" sz="1600" dirty="0" smtClean="0"/>
              <a:t>(2014)</a:t>
            </a:r>
            <a:endParaRPr lang="en-CA" sz="1600" dirty="0"/>
          </a:p>
        </p:txBody>
      </p:sp>
      <p:pic>
        <p:nvPicPr>
          <p:cNvPr id="1026" name="Picture 2" descr="http://www.brookings.edu/~/media/Research/Files/Blogs/2014/09/23-nigeria-youth-unemployment-akande/table-1.jpg?la=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524000"/>
            <a:ext cx="7035409"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53645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2"/>
          <p:cNvSpPr>
            <a:spLocks noGrp="1"/>
          </p:cNvSpPr>
          <p:nvPr>
            <p:ph idx="1"/>
          </p:nvPr>
        </p:nvSpPr>
        <p:spPr>
          <a:xfrm>
            <a:off x="457200" y="1600200"/>
            <a:ext cx="8229600" cy="4525963"/>
          </a:xfrm>
        </p:spPr>
        <p:txBody>
          <a:bodyPr/>
          <a:lstStyle/>
          <a:p>
            <a:pPr marL="0" indent="0">
              <a:buNone/>
            </a:pPr>
            <a:r>
              <a:rPr lang="en-US" dirty="0" smtClean="0"/>
              <a:t>  </a:t>
            </a:r>
            <a:endParaRPr lang="en-CA" dirty="0"/>
          </a:p>
        </p:txBody>
      </p:sp>
      <p:sp>
        <p:nvSpPr>
          <p:cNvPr id="3" name="Title 2"/>
          <p:cNvSpPr>
            <a:spLocks noGrp="1"/>
          </p:cNvSpPr>
          <p:nvPr>
            <p:ph type="title"/>
          </p:nvPr>
        </p:nvSpPr>
        <p:spPr/>
        <p:txBody>
          <a:bodyPr/>
          <a:lstStyle/>
          <a:p>
            <a:r>
              <a:rPr lang="en-US" sz="3600" dirty="0" smtClean="0"/>
              <a:t>ICT  in Sub-Saharan Africa 2004 - 2014</a:t>
            </a:r>
            <a:endParaRPr lang="en-US" sz="3600" dirty="0"/>
          </a:p>
        </p:txBody>
      </p:sp>
      <p:graphicFrame>
        <p:nvGraphicFramePr>
          <p:cNvPr id="6" name="Chart 5"/>
          <p:cNvGraphicFramePr/>
          <p:nvPr>
            <p:extLst>
              <p:ext uri="{D42A27DB-BD31-4B8C-83A1-F6EECF244321}">
                <p14:modId xmlns:p14="http://schemas.microsoft.com/office/powerpoint/2010/main" val="3306367455"/>
              </p:ext>
            </p:extLst>
          </p:nvPr>
        </p:nvGraphicFramePr>
        <p:xfrm>
          <a:off x="914400" y="1524000"/>
          <a:ext cx="7315200" cy="42672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919040" y="5791200"/>
            <a:ext cx="6167560" cy="307777"/>
          </a:xfrm>
          <a:prstGeom prst="rect">
            <a:avLst/>
          </a:prstGeom>
          <a:noFill/>
        </p:spPr>
        <p:txBody>
          <a:bodyPr wrap="square" rtlCol="0">
            <a:spAutoFit/>
          </a:bodyPr>
          <a:lstStyle/>
          <a:p>
            <a:r>
              <a:rPr lang="en-US" sz="1400" i="1" dirty="0" smtClean="0">
                <a:latin typeface="+mj-lt"/>
              </a:rPr>
              <a:t>Source: </a:t>
            </a:r>
            <a:r>
              <a:rPr lang="en-US" sz="1400" i="1" dirty="0" smtClean="0">
                <a:latin typeface="+mj-lt"/>
                <a:hlinkClick r:id="rId5"/>
              </a:rPr>
              <a:t>The World Bank </a:t>
            </a:r>
            <a:r>
              <a:rPr lang="en-US" sz="1400" i="1" dirty="0" err="1" smtClean="0">
                <a:latin typeface="+mj-lt"/>
                <a:hlinkClick r:id="rId5"/>
              </a:rPr>
              <a:t>DataBank</a:t>
            </a:r>
            <a:r>
              <a:rPr lang="en-US" sz="1400" i="1" dirty="0" smtClean="0">
                <a:latin typeface="+mj-lt"/>
              </a:rPr>
              <a:t>, Retrieved on September 3</a:t>
            </a:r>
            <a:r>
              <a:rPr lang="en-US" sz="1400" i="1" baseline="30000" dirty="0" smtClean="0">
                <a:latin typeface="+mj-lt"/>
              </a:rPr>
              <a:t>rd</a:t>
            </a:r>
            <a:r>
              <a:rPr lang="en-US" sz="1400" i="1" dirty="0" smtClean="0">
                <a:latin typeface="+mj-lt"/>
              </a:rPr>
              <a:t> , 2015</a:t>
            </a:r>
            <a:r>
              <a:rPr lang="en-US" sz="1400" dirty="0" smtClean="0">
                <a:latin typeface="+mj-lt"/>
              </a:rPr>
              <a:t>.</a:t>
            </a:r>
            <a:endParaRPr lang="en-US" sz="1400" dirty="0">
              <a:latin typeface="+mj-lt"/>
            </a:endParaRPr>
          </a:p>
        </p:txBody>
      </p:sp>
      <p:pic>
        <p:nvPicPr>
          <p:cNvPr id="9" name="Picture 8" descr="Screen Clipping"/>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Tree>
    <p:extLst>
      <p:ext uri="{BB962C8B-B14F-4D97-AF65-F5344CB8AC3E}">
        <p14:creationId xmlns:p14="http://schemas.microsoft.com/office/powerpoint/2010/main" val="2552360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Nigeria: ICT Statistics 2000-2014</a:t>
            </a:r>
            <a:endParaRPr lang="en-US" sz="3600" dirty="0"/>
          </a:p>
        </p:txBody>
      </p:sp>
      <p:graphicFrame>
        <p:nvGraphicFramePr>
          <p:cNvPr id="6" name="Chart 5"/>
          <p:cNvGraphicFramePr/>
          <p:nvPr>
            <p:extLst>
              <p:ext uri="{D42A27DB-BD31-4B8C-83A1-F6EECF244321}">
                <p14:modId xmlns:p14="http://schemas.microsoft.com/office/powerpoint/2010/main" val="4240037728"/>
              </p:ext>
            </p:extLst>
          </p:nvPr>
        </p:nvGraphicFramePr>
        <p:xfrm>
          <a:off x="381000" y="1524000"/>
          <a:ext cx="8211438" cy="469498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28600" y="6337885"/>
            <a:ext cx="7924800" cy="338554"/>
          </a:xfrm>
          <a:prstGeom prst="rect">
            <a:avLst/>
          </a:prstGeom>
          <a:noFill/>
        </p:spPr>
        <p:txBody>
          <a:bodyPr wrap="square" rtlCol="0">
            <a:spAutoFit/>
          </a:bodyPr>
          <a:lstStyle/>
          <a:p>
            <a:r>
              <a:rPr lang="en-CA" sz="1600" dirty="0" smtClean="0"/>
              <a:t>Source: </a:t>
            </a:r>
            <a:r>
              <a:rPr lang="en-CA" sz="1600" dirty="0" smtClean="0">
                <a:hlinkClick r:id="rId4"/>
              </a:rPr>
              <a:t>ITU Statistics</a:t>
            </a:r>
            <a:r>
              <a:rPr lang="en-CA" sz="1600" dirty="0" smtClean="0"/>
              <a:t>, last accessed on June 24, 2016</a:t>
            </a:r>
            <a:endParaRPr lang="en-CA" sz="1600" dirty="0"/>
          </a:p>
        </p:txBody>
      </p:sp>
    </p:spTree>
    <p:extLst>
      <p:ext uri="{BB962C8B-B14F-4D97-AF65-F5344CB8AC3E}">
        <p14:creationId xmlns:p14="http://schemas.microsoft.com/office/powerpoint/2010/main" val="26061542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dirty="0"/>
              <a:t>Tertiary Gross Enrolment Ratio in Nigeria 2001 – 2010</a:t>
            </a:r>
            <a:endParaRPr lang="en-US" sz="3000" dirty="0"/>
          </a:p>
        </p:txBody>
      </p:sp>
      <p:graphicFrame>
        <p:nvGraphicFramePr>
          <p:cNvPr id="6" name="Chart 5"/>
          <p:cNvGraphicFramePr/>
          <p:nvPr>
            <p:extLst>
              <p:ext uri="{D42A27DB-BD31-4B8C-83A1-F6EECF244321}">
                <p14:modId xmlns:p14="http://schemas.microsoft.com/office/powerpoint/2010/main" val="3945769736"/>
              </p:ext>
            </p:extLst>
          </p:nvPr>
        </p:nvGraphicFramePr>
        <p:xfrm>
          <a:off x="1428750" y="1965159"/>
          <a:ext cx="6158579" cy="3521241"/>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314450" y="5610664"/>
            <a:ext cx="5943600" cy="276999"/>
          </a:xfrm>
          <a:prstGeom prst="rect">
            <a:avLst/>
          </a:prstGeom>
          <a:noFill/>
        </p:spPr>
        <p:txBody>
          <a:bodyPr wrap="square" rtlCol="0">
            <a:spAutoFit/>
          </a:bodyPr>
          <a:lstStyle/>
          <a:p>
            <a:r>
              <a:rPr lang="en-CA" sz="1200" dirty="0"/>
              <a:t>Source: </a:t>
            </a:r>
            <a:r>
              <a:rPr lang="en-CA" sz="1200" dirty="0">
                <a:hlinkClick r:id="rId3"/>
              </a:rPr>
              <a:t>UNESCO Institute for Statistics</a:t>
            </a:r>
            <a:r>
              <a:rPr lang="en-CA" sz="1200" dirty="0"/>
              <a:t>, last accessed </a:t>
            </a:r>
            <a:r>
              <a:rPr lang="en-CA" sz="1200"/>
              <a:t>on July 14, </a:t>
            </a:r>
            <a:r>
              <a:rPr lang="en-CA" sz="1200" dirty="0"/>
              <a:t>2016</a:t>
            </a:r>
          </a:p>
        </p:txBody>
      </p:sp>
    </p:spTree>
    <p:extLst>
      <p:ext uri="{BB962C8B-B14F-4D97-AF65-F5344CB8AC3E}">
        <p14:creationId xmlns:p14="http://schemas.microsoft.com/office/powerpoint/2010/main" val="36464149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and Admission Profiles into Nigerian Universities</a:t>
            </a:r>
            <a:endParaRPr lang="en-US" dirty="0"/>
          </a:p>
        </p:txBody>
      </p:sp>
      <p:pic>
        <p:nvPicPr>
          <p:cNvPr id="4" name="Content Placeholder 3"/>
          <p:cNvPicPr>
            <a:picLocks noGrp="1" noChangeAspect="1"/>
          </p:cNvPicPr>
          <p:nvPr>
            <p:ph idx="1"/>
          </p:nvPr>
        </p:nvPicPr>
        <p:blipFill>
          <a:blip r:embed="rId3"/>
          <a:stretch>
            <a:fillRect/>
          </a:stretch>
        </p:blipFill>
        <p:spPr>
          <a:xfrm>
            <a:off x="361373" y="1723723"/>
            <a:ext cx="8268854" cy="4324954"/>
          </a:xfrm>
          <a:prstGeom prst="rect">
            <a:avLst/>
          </a:prstGeom>
        </p:spPr>
      </p:pic>
      <p:sp>
        <p:nvSpPr>
          <p:cNvPr id="5" name="TextBox 4"/>
          <p:cNvSpPr txBox="1"/>
          <p:nvPr/>
        </p:nvSpPr>
        <p:spPr>
          <a:xfrm>
            <a:off x="228600" y="6337885"/>
            <a:ext cx="8610600" cy="338554"/>
          </a:xfrm>
          <a:prstGeom prst="rect">
            <a:avLst/>
          </a:prstGeom>
          <a:noFill/>
        </p:spPr>
        <p:txBody>
          <a:bodyPr wrap="square" rtlCol="0">
            <a:spAutoFit/>
          </a:bodyPr>
          <a:lstStyle/>
          <a:p>
            <a:r>
              <a:rPr lang="en-CA" sz="1600" dirty="0" smtClean="0"/>
              <a:t>Source: UNESCO, </a:t>
            </a:r>
            <a:r>
              <a:rPr lang="en-CA" sz="1600" dirty="0" smtClean="0">
                <a:hlinkClick r:id="rId4"/>
              </a:rPr>
              <a:t>Higher Education Statistics – Nigeria Experience in Data Collection</a:t>
            </a:r>
            <a:r>
              <a:rPr lang="en-CA" sz="1600" dirty="0" smtClean="0"/>
              <a:t>(2010)</a:t>
            </a:r>
            <a:endParaRPr lang="en-CA" sz="1600" dirty="0"/>
          </a:p>
        </p:txBody>
      </p:sp>
    </p:spTree>
    <p:extLst>
      <p:ext uri="{BB962C8B-B14F-4D97-AF65-F5344CB8AC3E}">
        <p14:creationId xmlns:p14="http://schemas.microsoft.com/office/powerpoint/2010/main" val="29543427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215548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i="1" dirty="0"/>
              <a:t>Develop policies and </a:t>
            </a:r>
            <a:r>
              <a:rPr lang="en-US" i="1" dirty="0" err="1"/>
              <a:t>programmes</a:t>
            </a:r>
            <a:r>
              <a:rPr lang="en-US" i="1" dirty="0"/>
              <a:t> for </a:t>
            </a:r>
            <a:r>
              <a:rPr lang="en-US" i="1" dirty="0" smtClean="0"/>
              <a:t>the provision </a:t>
            </a:r>
            <a:r>
              <a:rPr lang="en-US" i="1" dirty="0"/>
              <a:t>of </a:t>
            </a:r>
            <a:r>
              <a:rPr lang="en-US" b="1" i="1" dirty="0">
                <a:solidFill>
                  <a:schemeClr val="accent2"/>
                </a:solidFill>
              </a:rPr>
              <a:t>quality distance learning </a:t>
            </a:r>
            <a:r>
              <a:rPr lang="en-US" i="1" dirty="0"/>
              <a:t>in tertiary</a:t>
            </a:r>
          </a:p>
          <a:p>
            <a:pPr marL="0" indent="0">
              <a:buNone/>
            </a:pPr>
            <a:r>
              <a:rPr lang="en-US" i="1" dirty="0"/>
              <a:t>education, with appropriate financing and use of </a:t>
            </a:r>
            <a:r>
              <a:rPr lang="en-US" b="1" i="1" dirty="0">
                <a:solidFill>
                  <a:schemeClr val="accent2"/>
                </a:solidFill>
              </a:rPr>
              <a:t>technology</a:t>
            </a:r>
            <a:r>
              <a:rPr lang="en-US" i="1" dirty="0"/>
              <a:t>, including the Internet, </a:t>
            </a:r>
            <a:r>
              <a:rPr lang="en-US" b="1" i="1" dirty="0">
                <a:solidFill>
                  <a:schemeClr val="accent2"/>
                </a:solidFill>
              </a:rPr>
              <a:t>massive</a:t>
            </a:r>
          </a:p>
          <a:p>
            <a:pPr marL="0" indent="0">
              <a:buNone/>
            </a:pPr>
            <a:r>
              <a:rPr lang="en-US" b="1" i="1" dirty="0">
                <a:solidFill>
                  <a:schemeClr val="accent2"/>
                </a:solidFill>
              </a:rPr>
              <a:t>open online courses</a:t>
            </a:r>
            <a:r>
              <a:rPr lang="en-US" i="1" dirty="0"/>
              <a:t> and other modalities that meet accepted </a:t>
            </a:r>
            <a:r>
              <a:rPr lang="en-US" i="1" dirty="0">
                <a:solidFill>
                  <a:schemeClr val="accent5"/>
                </a:solidFill>
              </a:rPr>
              <a:t>quality standards </a:t>
            </a:r>
            <a:r>
              <a:rPr lang="en-US" i="1" dirty="0"/>
              <a:t>to </a:t>
            </a:r>
            <a:r>
              <a:rPr lang="en-US" i="1" dirty="0">
                <a:solidFill>
                  <a:schemeClr val="tx1"/>
                </a:solidFill>
              </a:rPr>
              <a:t>improve</a:t>
            </a:r>
          </a:p>
          <a:p>
            <a:pPr marL="0" indent="0">
              <a:buNone/>
            </a:pPr>
            <a:r>
              <a:rPr lang="en-US" i="1" dirty="0">
                <a:solidFill>
                  <a:schemeClr val="tx1"/>
                </a:solidFill>
              </a:rPr>
              <a:t>access.</a:t>
            </a:r>
          </a:p>
        </p:txBody>
      </p:sp>
      <p:sp>
        <p:nvSpPr>
          <p:cNvPr id="3" name="Title 2"/>
          <p:cNvSpPr>
            <a:spLocks noGrp="1"/>
          </p:cNvSpPr>
          <p:nvPr>
            <p:ph type="title"/>
          </p:nvPr>
        </p:nvSpPr>
        <p:spPr/>
        <p:txBody>
          <a:bodyPr/>
          <a:lstStyle/>
          <a:p>
            <a:r>
              <a:rPr lang="en-US" dirty="0" smtClean="0"/>
              <a:t>Education 2030: Framework for Action</a:t>
            </a:r>
            <a:endParaRPr lang="en-US" dirty="0"/>
          </a:p>
        </p:txBody>
      </p:sp>
    </p:spTree>
    <p:extLst>
      <p:ext uri="{BB962C8B-B14F-4D97-AF65-F5344CB8AC3E}">
        <p14:creationId xmlns:p14="http://schemas.microsoft.com/office/powerpoint/2010/main" val="1366959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2" descr="Screen Clipping"/>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pic>
        <p:nvPicPr>
          <p:cNvPr id="1027" name="Picture 3"/>
          <p:cNvPicPr>
            <a:picLocks noChangeAspect="1" noChangeArrowheads="1"/>
          </p:cNvPicPr>
          <p:nvPr/>
        </p:nvPicPr>
        <p:blipFill rotWithShape="1">
          <a:blip r:embed="rId5" cstate="print"/>
          <a:srcRect t="7839"/>
          <a:stretch/>
        </p:blipFill>
        <p:spPr bwMode="auto">
          <a:xfrm>
            <a:off x="677616" y="1718553"/>
            <a:ext cx="3678484" cy="2668621"/>
          </a:xfrm>
          <a:prstGeom prst="rect">
            <a:avLst/>
          </a:prstGeom>
          <a:noFill/>
        </p:spPr>
      </p:pic>
      <p:pic>
        <p:nvPicPr>
          <p:cNvPr id="9" name="Picture 3"/>
          <p:cNvPicPr>
            <a:picLocks noChangeAspect="1" noChangeArrowheads="1"/>
          </p:cNvPicPr>
          <p:nvPr/>
        </p:nvPicPr>
        <p:blipFill rotWithShape="1">
          <a:blip r:embed="rId6" cstate="print"/>
          <a:srcRect l="3771" t="7955" r="14640" b="13639"/>
          <a:stretch/>
        </p:blipFill>
        <p:spPr bwMode="auto">
          <a:xfrm>
            <a:off x="4684065" y="1718552"/>
            <a:ext cx="3678484" cy="2668621"/>
          </a:xfrm>
          <a:prstGeom prst="rect">
            <a:avLst/>
          </a:prstGeom>
          <a:noFill/>
        </p:spPr>
      </p:pic>
      <p:sp>
        <p:nvSpPr>
          <p:cNvPr id="11" name="TextBox 1"/>
          <p:cNvSpPr txBox="1"/>
          <p:nvPr/>
        </p:nvSpPr>
        <p:spPr>
          <a:xfrm>
            <a:off x="677616" y="4581927"/>
            <a:ext cx="3678484" cy="838200"/>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400" i="1">
                <a:solidFill>
                  <a:schemeClr val="bg1"/>
                </a:solidFill>
                <a:latin typeface="+mj-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US" altLang="zh-CN" sz="2000" dirty="0" smtClean="0"/>
              <a:t>Metro Vancouver</a:t>
            </a:r>
            <a:endParaRPr lang="en-US" altLang="zh-CN" sz="2000" dirty="0"/>
          </a:p>
          <a:p>
            <a:r>
              <a:rPr lang="en-US" altLang="zh-CN" sz="2000" dirty="0"/>
              <a:t>(Headquarters)</a:t>
            </a:r>
          </a:p>
        </p:txBody>
      </p:sp>
      <p:sp>
        <p:nvSpPr>
          <p:cNvPr id="12" name="TextBox 1"/>
          <p:cNvSpPr txBox="1"/>
          <p:nvPr/>
        </p:nvSpPr>
        <p:spPr>
          <a:xfrm>
            <a:off x="4674337" y="4581927"/>
            <a:ext cx="3688212" cy="838200"/>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400" i="1">
                <a:solidFill>
                  <a:schemeClr val="bg1"/>
                </a:solidFill>
                <a:latin typeface="+mj-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US" altLang="zh-CN" sz="2000" dirty="0"/>
              <a:t>New Delhi</a:t>
            </a:r>
          </a:p>
          <a:p>
            <a:r>
              <a:rPr lang="en-US" altLang="zh-CN" sz="2000" dirty="0" smtClean="0"/>
              <a:t>(</a:t>
            </a:r>
            <a:r>
              <a:rPr lang="en-US" altLang="zh-CN" sz="2000" dirty="0"/>
              <a:t>CEMCA)</a:t>
            </a:r>
          </a:p>
        </p:txBody>
      </p:sp>
      <p:sp>
        <p:nvSpPr>
          <p:cNvPr id="14" name="Title 13"/>
          <p:cNvSpPr>
            <a:spLocks noGrp="1"/>
          </p:cNvSpPr>
          <p:nvPr>
            <p:ph type="title"/>
          </p:nvPr>
        </p:nvSpPr>
        <p:spPr/>
        <p:txBody>
          <a:bodyPr/>
          <a:lstStyle/>
          <a:p>
            <a:r>
              <a:rPr lang="en-CA" sz="5400" dirty="0" smtClean="0"/>
              <a:t>Where is it?</a:t>
            </a:r>
            <a:endParaRPr lang="en-CA" sz="5400" dirty="0"/>
          </a:p>
        </p:txBody>
      </p:sp>
    </p:spTree>
    <p:extLst>
      <p:ext uri="{BB962C8B-B14F-4D97-AF65-F5344CB8AC3E}">
        <p14:creationId xmlns:p14="http://schemas.microsoft.com/office/powerpoint/2010/main" val="30692986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1981200" y="1905000"/>
            <a:ext cx="5326621" cy="33147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smtClean="0">
                <a:solidFill>
                  <a:srgbClr val="271E51"/>
                </a:solidFill>
              </a:rPr>
              <a:t>What is Open &amp; Distance Learning ?</a:t>
            </a:r>
            <a:endParaRPr lang="en-US" sz="4800" b="0" cap="none" dirty="0">
              <a:solidFill>
                <a:srgbClr val="271E51"/>
              </a:solidFill>
            </a:endParaRPr>
          </a:p>
        </p:txBody>
      </p:sp>
    </p:spTree>
    <p:extLst>
      <p:ext uri="{BB962C8B-B14F-4D97-AF65-F5344CB8AC3E}">
        <p14:creationId xmlns:p14="http://schemas.microsoft.com/office/powerpoint/2010/main" val="34324358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600200"/>
            <a:ext cx="8610600" cy="4572000"/>
          </a:xfrm>
        </p:spPr>
        <p:txBody>
          <a:bodyPr/>
          <a:lstStyle/>
          <a:p>
            <a:pPr>
              <a:spcBef>
                <a:spcPct val="50000"/>
              </a:spcBef>
              <a:buFontTx/>
              <a:buNone/>
            </a:pPr>
            <a:r>
              <a:rPr lang="en-GB" altLang="en-US" sz="5400" dirty="0" smtClean="0">
                <a:latin typeface="Arial" charset="0"/>
                <a:cs typeface="Arial" charset="0"/>
              </a:rPr>
              <a:t>=</a:t>
            </a:r>
            <a:endParaRPr lang="en-GB" altLang="en-US" sz="5400" dirty="0">
              <a:latin typeface="Arial" charset="0"/>
              <a:cs typeface="Arial" charset="0"/>
            </a:endParaRPr>
          </a:p>
          <a:p>
            <a:pPr>
              <a:spcBef>
                <a:spcPct val="50000"/>
              </a:spcBef>
              <a:buFontTx/>
              <a:buNone/>
            </a:pPr>
            <a:r>
              <a:rPr lang="en-GB" altLang="en-US"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Arial" charset="0"/>
                <a:cs typeface="Arial" charset="0"/>
              </a:rPr>
              <a:t>Learning without barriers</a:t>
            </a:r>
          </a:p>
        </p:txBody>
      </p:sp>
      <p:sp>
        <p:nvSpPr>
          <p:cNvPr id="3" name="Title 2"/>
          <p:cNvSpPr>
            <a:spLocks noGrp="1"/>
          </p:cNvSpPr>
          <p:nvPr>
            <p:ph type="title"/>
          </p:nvPr>
        </p:nvSpPr>
        <p:spPr/>
        <p:txBody>
          <a:bodyPr/>
          <a:lstStyle/>
          <a:p>
            <a:r>
              <a:rPr lang="en-CA" dirty="0" smtClean="0"/>
              <a:t>Open Learning</a:t>
            </a:r>
            <a:endParaRPr lang="en-CA" dirty="0"/>
          </a:p>
        </p:txBody>
      </p:sp>
    </p:spTree>
    <p:extLst>
      <p:ext uri="{BB962C8B-B14F-4D97-AF65-F5344CB8AC3E}">
        <p14:creationId xmlns:p14="http://schemas.microsoft.com/office/powerpoint/2010/main" val="2780000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p:cNvSpPr>
          <p:nvPr>
            <p:ph idx="1"/>
          </p:nvPr>
        </p:nvSpPr>
        <p:spPr/>
        <p:txBody>
          <a:bodyPr/>
          <a:lstStyle/>
          <a:p>
            <a:r>
              <a:rPr lang="en-US" altLang="en-US" dirty="0" smtClean="0">
                <a:latin typeface="Trebuchet MS" pitchFamily="34" charset="0"/>
              </a:rPr>
              <a:t>Open as to people, </a:t>
            </a:r>
          </a:p>
          <a:p>
            <a:r>
              <a:rPr lang="en-US" altLang="en-US" dirty="0" smtClean="0">
                <a:latin typeface="Trebuchet MS" pitchFamily="34" charset="0"/>
              </a:rPr>
              <a:t>Open as to places, </a:t>
            </a:r>
          </a:p>
          <a:p>
            <a:r>
              <a:rPr lang="en-US" altLang="en-US" dirty="0" smtClean="0">
                <a:latin typeface="Trebuchet MS" pitchFamily="34" charset="0"/>
              </a:rPr>
              <a:t>Open as to methods, and, finally, </a:t>
            </a:r>
          </a:p>
          <a:p>
            <a:r>
              <a:rPr lang="en-US" altLang="en-US" dirty="0" smtClean="0">
                <a:latin typeface="Trebuchet MS" pitchFamily="34" charset="0"/>
              </a:rPr>
              <a:t>Open as to ideas</a:t>
            </a:r>
          </a:p>
          <a:p>
            <a:pPr lvl="1"/>
            <a:r>
              <a:rPr lang="en-US" altLang="en-US" i="1" dirty="0" smtClean="0">
                <a:latin typeface="Trebuchet MS" pitchFamily="34" charset="0"/>
              </a:rPr>
              <a:t>Lord Crowther</a:t>
            </a:r>
          </a:p>
        </p:txBody>
      </p:sp>
      <p:sp>
        <p:nvSpPr>
          <p:cNvPr id="23554" name="Rectangle 2"/>
          <p:cNvSpPr>
            <a:spLocks noGrp="1"/>
          </p:cNvSpPr>
          <p:nvPr>
            <p:ph type="title"/>
          </p:nvPr>
        </p:nvSpPr>
        <p:spPr/>
        <p:txBody>
          <a:bodyPr/>
          <a:lstStyle/>
          <a:p>
            <a:r>
              <a:rPr lang="en-US" altLang="en-US" sz="4000" dirty="0" smtClean="0">
                <a:latin typeface="Georgia" panose="02040502050405020303" pitchFamily="18" charset="0"/>
              </a:rPr>
              <a:t>Philosophy of ‘Open-ness’</a:t>
            </a:r>
            <a:endParaRPr lang="en-CA" altLang="en-US" sz="4000" dirty="0" smtClean="0">
              <a:latin typeface="Georgia" panose="02040502050405020303" pitchFamily="18" charset="0"/>
            </a:endParaRPr>
          </a:p>
        </p:txBody>
      </p:sp>
      <p:pic>
        <p:nvPicPr>
          <p:cNvPr id="23556" name="Picture 4" descr="crowther.jpg"/>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4267200" y="3505200"/>
            <a:ext cx="4122761" cy="3018241"/>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0" y="6324599"/>
            <a:ext cx="9144000" cy="534535"/>
          </a:xfrm>
          <a:prstGeom prst="rect">
            <a:avLst/>
          </a:prstGeom>
          <a:solidFill>
            <a:srgbClr val="F5E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3" descr="P:\_Projects\Powerpoint Presentations (HA)\COL PPT Template 2012-15\arc blen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0" y="3366873"/>
            <a:ext cx="2690759" cy="3492261"/>
          </a:xfrm>
          <a:prstGeom prst="rect">
            <a:avLst/>
          </a:prstGeom>
          <a:noFill/>
          <a:extLst>
            <a:ext uri="{909E8E84-426E-40DD-AFC4-6F175D3DCCD1}">
              <a14:hiddenFill xmlns:a14="http://schemas.microsoft.com/office/drawing/2010/main">
                <a:solidFill>
                  <a:srgbClr val="FFFFFF"/>
                </a:solidFill>
              </a14:hiddenFill>
            </a:ext>
          </a:extLst>
        </p:spPr>
      </p:pic>
      <p:sp>
        <p:nvSpPr>
          <p:cNvPr id="24578" name="Rectangle 2"/>
          <p:cNvSpPr>
            <a:spLocks noGrp="1"/>
          </p:cNvSpPr>
          <p:nvPr>
            <p:ph type="title" idx="4294967295"/>
          </p:nvPr>
        </p:nvSpPr>
        <p:spPr>
          <a:xfrm>
            <a:off x="304800" y="-228600"/>
            <a:ext cx="8229600" cy="1265238"/>
          </a:xfrm>
        </p:spPr>
        <p:txBody>
          <a:bodyPr/>
          <a:lstStyle/>
          <a:p>
            <a:r>
              <a:rPr lang="en-US" altLang="en-US" sz="4000" dirty="0" smtClean="0"/>
              <a:t>‘Open-ness’ in Practice</a:t>
            </a:r>
            <a:endParaRPr lang="en-CA" altLang="en-US" sz="4000" dirty="0" smtClean="0"/>
          </a:p>
        </p:txBody>
      </p:sp>
      <p:sp>
        <p:nvSpPr>
          <p:cNvPr id="24579" name="Rectangle 3"/>
          <p:cNvSpPr>
            <a:spLocks noGrp="1"/>
          </p:cNvSpPr>
          <p:nvPr>
            <p:ph type="body" idx="4294967295"/>
          </p:nvPr>
        </p:nvSpPr>
        <p:spPr>
          <a:xfrm>
            <a:off x="304800" y="1219200"/>
            <a:ext cx="4876800" cy="4724400"/>
          </a:xfrm>
        </p:spPr>
        <p:txBody>
          <a:bodyPr/>
          <a:lstStyle/>
          <a:p>
            <a:r>
              <a:rPr lang="en-US" altLang="en-US" sz="3200" dirty="0" smtClean="0">
                <a:latin typeface="Trebuchet MS" pitchFamily="34" charset="0"/>
              </a:rPr>
              <a:t>No entry qualifications</a:t>
            </a:r>
          </a:p>
          <a:p>
            <a:r>
              <a:rPr lang="en-US" altLang="en-US" sz="3200" dirty="0" smtClean="0">
                <a:latin typeface="Trebuchet MS" pitchFamily="34" charset="0"/>
              </a:rPr>
              <a:t>Credit banking</a:t>
            </a:r>
          </a:p>
          <a:p>
            <a:r>
              <a:rPr lang="en-US" altLang="en-US" sz="3200" dirty="0" smtClean="0">
                <a:latin typeface="Trebuchet MS" pitchFamily="34" charset="0"/>
              </a:rPr>
              <a:t>Cafeteria approach to courses</a:t>
            </a:r>
          </a:p>
          <a:p>
            <a:r>
              <a:rPr lang="en-US" altLang="en-US" sz="3200" dirty="0" smtClean="0">
                <a:latin typeface="Trebuchet MS" pitchFamily="34" charset="0"/>
              </a:rPr>
              <a:t>Anytime, anywhere</a:t>
            </a:r>
            <a:endParaRPr lang="en-CA" altLang="en-US" sz="2400" dirty="0" smtClean="0">
              <a:latin typeface="Trebuchet MS" pitchFamily="34" charset="0"/>
            </a:endParaRPr>
          </a:p>
        </p:txBody>
      </p:sp>
      <p:pic>
        <p:nvPicPr>
          <p:cNvPr id="24580" name="Picture 3" descr="800px-united_states_postal_service_truck-450x214.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3400" y="4343400"/>
            <a:ext cx="4005262" cy="2209800"/>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4581" name="Picture 4" descr="maa.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124200"/>
            <a:ext cx="3998912" cy="340677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533400"/>
            <a:ext cx="8534400" cy="5638800"/>
          </a:xfrm>
        </p:spPr>
        <p:txBody>
          <a:bodyPr/>
          <a:lstStyle/>
          <a:p>
            <a:pPr>
              <a:spcBef>
                <a:spcPct val="50000"/>
              </a:spcBef>
              <a:buFontTx/>
              <a:buNone/>
            </a:pPr>
            <a:r>
              <a:rPr lang="en-GB" altLang="en-US" sz="4400" dirty="0">
                <a:latin typeface="Arial" charset="0"/>
                <a:cs typeface="Arial" charset="0"/>
              </a:rPr>
              <a:t>DISTANCE EDUCATION</a:t>
            </a:r>
          </a:p>
          <a:p>
            <a:pPr>
              <a:spcBef>
                <a:spcPct val="50000"/>
              </a:spcBef>
              <a:buFontTx/>
              <a:buNone/>
            </a:pPr>
            <a:r>
              <a:rPr lang="en-GB" altLang="en-US" sz="4400" dirty="0">
                <a:latin typeface="Arial" charset="0"/>
                <a:cs typeface="Arial" charset="0"/>
              </a:rPr>
              <a:t>=</a:t>
            </a:r>
          </a:p>
          <a:p>
            <a:pPr>
              <a:spcBef>
                <a:spcPct val="50000"/>
              </a:spcBef>
              <a:buFontTx/>
              <a:buNone/>
            </a:pPr>
            <a:r>
              <a:rPr lang="en-GB" altLang="en-US" sz="4400" dirty="0">
                <a:latin typeface="Arial" charset="0"/>
                <a:cs typeface="Arial" charset="0"/>
              </a:rPr>
              <a:t>Separation of teacher and learner</a:t>
            </a:r>
          </a:p>
          <a:p>
            <a:endParaRPr lang="en-US" sz="4000" dirty="0"/>
          </a:p>
        </p:txBody>
      </p:sp>
    </p:spTree>
    <p:extLst>
      <p:ext uri="{BB962C8B-B14F-4D97-AF65-F5344CB8AC3E}">
        <p14:creationId xmlns:p14="http://schemas.microsoft.com/office/powerpoint/2010/main" val="26019704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0"/>
            <a:ext cx="8534400" cy="6248400"/>
          </a:xfrm>
        </p:spPr>
        <p:txBody>
          <a:bodyPr/>
          <a:lstStyle/>
          <a:p>
            <a:pPr algn="ctr">
              <a:spcBef>
                <a:spcPct val="50000"/>
              </a:spcBef>
              <a:buFontTx/>
              <a:buNone/>
            </a:pPr>
            <a:r>
              <a:rPr lang="en-GB" altLang="en-US" sz="4000" dirty="0">
                <a:solidFill>
                  <a:schemeClr val="tx1"/>
                </a:solidFill>
                <a:latin typeface="Arial" charset="0"/>
                <a:cs typeface="Arial" charset="0"/>
              </a:rPr>
              <a:t>OPEN LEARNING</a:t>
            </a:r>
          </a:p>
          <a:p>
            <a:pPr algn="ctr">
              <a:spcBef>
                <a:spcPct val="50000"/>
              </a:spcBef>
              <a:buFontTx/>
              <a:buNone/>
            </a:pPr>
            <a:r>
              <a:rPr lang="en-GB" altLang="en-US" sz="4000" dirty="0">
                <a:solidFill>
                  <a:schemeClr val="tx1"/>
                </a:solidFill>
                <a:latin typeface="Arial" charset="0"/>
                <a:cs typeface="Arial" charset="0"/>
              </a:rPr>
              <a:t>is NOT the same as</a:t>
            </a:r>
          </a:p>
          <a:p>
            <a:pPr algn="ctr">
              <a:spcBef>
                <a:spcPct val="50000"/>
              </a:spcBef>
              <a:buFontTx/>
              <a:buNone/>
            </a:pPr>
            <a:r>
              <a:rPr lang="en-GB" altLang="en-US" sz="4000" dirty="0">
                <a:solidFill>
                  <a:schemeClr val="tx1"/>
                </a:solidFill>
                <a:latin typeface="Arial" charset="0"/>
                <a:cs typeface="Arial" charset="0"/>
              </a:rPr>
              <a:t>DISTANCE EDUCATION</a:t>
            </a:r>
          </a:p>
          <a:p>
            <a:pPr algn="ctr">
              <a:spcBef>
                <a:spcPct val="50000"/>
              </a:spcBef>
              <a:buFontTx/>
              <a:buNone/>
            </a:pPr>
            <a:endParaRPr lang="en-GB" altLang="en-US" sz="4000" dirty="0">
              <a:solidFill>
                <a:schemeClr val="tx1"/>
              </a:solidFill>
              <a:latin typeface="Arial" charset="0"/>
              <a:cs typeface="Arial" charset="0"/>
            </a:endParaRPr>
          </a:p>
          <a:p>
            <a:pPr algn="ctr">
              <a:spcBef>
                <a:spcPct val="50000"/>
              </a:spcBef>
              <a:buFontTx/>
              <a:buNone/>
            </a:pPr>
            <a:r>
              <a:rPr lang="en-GB" altLang="en-US" sz="4000" dirty="0">
                <a:solidFill>
                  <a:schemeClr val="tx1"/>
                </a:solidFill>
                <a:latin typeface="Arial" charset="0"/>
                <a:cs typeface="Arial" charset="0"/>
              </a:rPr>
              <a:t>BUT, they are complementary.</a:t>
            </a:r>
          </a:p>
          <a:p>
            <a:pPr algn="ctr">
              <a:spcBef>
                <a:spcPct val="50000"/>
              </a:spcBef>
              <a:buFontTx/>
              <a:buNone/>
            </a:pPr>
            <a:r>
              <a:rPr lang="en-GB" altLang="en-US" sz="4000" dirty="0">
                <a:solidFill>
                  <a:schemeClr val="tx1"/>
                </a:solidFill>
                <a:latin typeface="Arial" charset="0"/>
                <a:cs typeface="Arial" charset="0"/>
              </a:rPr>
              <a:t>Therefore: ODL</a:t>
            </a:r>
          </a:p>
        </p:txBody>
      </p:sp>
    </p:spTree>
    <p:extLst>
      <p:ext uri="{BB962C8B-B14F-4D97-AF65-F5344CB8AC3E}">
        <p14:creationId xmlns:p14="http://schemas.microsoft.com/office/powerpoint/2010/main" val="26489323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152400" y="3047999"/>
            <a:ext cx="8850975" cy="3810001"/>
          </a:xfrm>
          <a:prstGeom prst="rect">
            <a:avLst/>
          </a:prstGeom>
        </p:spPr>
      </p:pic>
      <p:sp>
        <p:nvSpPr>
          <p:cNvPr id="10" name="Title 1"/>
          <p:cNvSpPr>
            <a:spLocks noGrp="1"/>
          </p:cNvSpPr>
          <p:nvPr>
            <p:ph type="title"/>
          </p:nvPr>
        </p:nvSpPr>
        <p:spPr>
          <a:xfrm>
            <a:off x="381000" y="-122238"/>
            <a:ext cx="8229600" cy="1265238"/>
          </a:xfrm>
        </p:spPr>
        <p:txBody>
          <a:bodyPr/>
          <a:lstStyle/>
          <a:p>
            <a:r>
              <a:rPr lang="en-US" b="1" dirty="0" smtClean="0"/>
              <a:t>ODL and eLearning</a:t>
            </a:r>
            <a:endParaRPr lang="en-US" b="1" dirty="0"/>
          </a:p>
        </p:txBody>
      </p:sp>
      <p:sp>
        <p:nvSpPr>
          <p:cNvPr id="11" name="Content Placeholder 2"/>
          <p:cNvSpPr>
            <a:spLocks noGrp="1"/>
          </p:cNvSpPr>
          <p:nvPr>
            <p:ph idx="1"/>
          </p:nvPr>
        </p:nvSpPr>
        <p:spPr>
          <a:xfrm>
            <a:off x="381000" y="1143000"/>
            <a:ext cx="8229600" cy="4572000"/>
          </a:xfrm>
        </p:spPr>
        <p:txBody>
          <a:bodyPr/>
          <a:lstStyle/>
          <a:p>
            <a:pPr marL="457200" lvl="1" indent="0" fontAlgn="auto">
              <a:spcAft>
                <a:spcPts val="0"/>
              </a:spcAft>
              <a:buNone/>
            </a:pPr>
            <a:r>
              <a:rPr lang="en-US" sz="2300" dirty="0" smtClean="0"/>
              <a:t>Access | Quality</a:t>
            </a:r>
            <a:r>
              <a:rPr lang="en-US" sz="2300" dirty="0"/>
              <a:t> | </a:t>
            </a:r>
            <a:r>
              <a:rPr lang="en-US" sz="2300" dirty="0" smtClean="0"/>
              <a:t>New Pedagogies</a:t>
            </a:r>
            <a:endParaRPr lang="en-US" sz="2300" dirty="0"/>
          </a:p>
        </p:txBody>
      </p:sp>
    </p:spTree>
    <p:extLst>
      <p:ext uri="{BB962C8B-B14F-4D97-AF65-F5344CB8AC3E}">
        <p14:creationId xmlns:p14="http://schemas.microsoft.com/office/powerpoint/2010/main" val="982864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Online enrolments in Africa</a:t>
            </a:r>
            <a:endParaRPr lang="en-US" dirty="0"/>
          </a:p>
        </p:txBody>
      </p:sp>
      <p:sp>
        <p:nvSpPr>
          <p:cNvPr id="3" name="Content Placeholder 2"/>
          <p:cNvSpPr>
            <a:spLocks noGrp="1"/>
          </p:cNvSpPr>
          <p:nvPr>
            <p:ph idx="1"/>
          </p:nvPr>
        </p:nvSpPr>
        <p:spPr/>
        <p:txBody>
          <a:bodyPr/>
          <a:lstStyle/>
          <a:p>
            <a:pPr marL="0" indent="0">
              <a:buNone/>
            </a:pPr>
            <a:r>
              <a:rPr lang="en-US" sz="3200" dirty="0"/>
              <a:t>The growth rate in Africa is 16.3%</a:t>
            </a:r>
            <a:endParaRPr lang="en-US" sz="3600" dirty="0"/>
          </a:p>
          <a:p>
            <a:r>
              <a:rPr lang="en-US" sz="3200" dirty="0"/>
              <a:t>Uganda: 45%, </a:t>
            </a:r>
            <a:endParaRPr lang="en-US" sz="3600" dirty="0"/>
          </a:p>
          <a:p>
            <a:r>
              <a:rPr lang="en-US" sz="3200" dirty="0"/>
              <a:t>Ghana:  44%, </a:t>
            </a:r>
            <a:endParaRPr lang="en-US" sz="3600" dirty="0"/>
          </a:p>
          <a:p>
            <a:r>
              <a:rPr lang="en-US" sz="3200" dirty="0"/>
              <a:t>Rwanda:  42%</a:t>
            </a:r>
            <a:endParaRPr lang="en-US" sz="3600" dirty="0"/>
          </a:p>
          <a:p>
            <a:pPr marL="400050" lvl="1" indent="0">
              <a:buNone/>
            </a:pPr>
            <a:endParaRPr lang="en-US" sz="2400" i="1" dirty="0"/>
          </a:p>
          <a:p>
            <a:pPr marL="400050" lvl="1" indent="0" algn="r">
              <a:buNone/>
            </a:pPr>
            <a:r>
              <a:rPr lang="en-US" sz="2400" i="1" dirty="0" smtClean="0"/>
              <a:t>Ambient Insight Regional Report</a:t>
            </a:r>
            <a:r>
              <a:rPr lang="en-US" sz="2400" i="1" smtClean="0"/>
              <a:t>, 2015</a:t>
            </a:r>
            <a:endParaRPr lang="en-US" sz="2800" i="1" dirty="0"/>
          </a:p>
        </p:txBody>
      </p:sp>
      <p:pic>
        <p:nvPicPr>
          <p:cNvPr id="5" name="Picture 4" descr="Screen Clipping"/>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Tree>
    <p:extLst>
      <p:ext uri="{BB962C8B-B14F-4D97-AF65-F5344CB8AC3E}">
        <p14:creationId xmlns:p14="http://schemas.microsoft.com/office/powerpoint/2010/main" val="17435519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p:txBody>
          <a:bodyPr/>
          <a:lstStyle/>
          <a:p>
            <a:r>
              <a:rPr lang="en-CA" dirty="0" smtClean="0"/>
              <a:t>eLearning Africa 2015</a:t>
            </a:r>
            <a:endParaRPr lang="en-CA" dirty="0"/>
          </a:p>
        </p:txBody>
      </p:sp>
      <p:pic>
        <p:nvPicPr>
          <p:cNvPr id="7" name="Picture 6" descr="Screen Clipping"/>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9005" y="1796017"/>
            <a:ext cx="3825988" cy="3995183"/>
          </a:xfrm>
          <a:prstGeom prst="rect">
            <a:avLst/>
          </a:prstGeom>
        </p:spPr>
      </p:pic>
    </p:spTree>
    <p:extLst>
      <p:ext uri="{BB962C8B-B14F-4D97-AF65-F5344CB8AC3E}">
        <p14:creationId xmlns:p14="http://schemas.microsoft.com/office/powerpoint/2010/main" val="16692194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CA" dirty="0" smtClean="0"/>
              <a:t>eLearning Africa 2015</a:t>
            </a:r>
            <a:endParaRPr lang="en-C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057400"/>
            <a:ext cx="7968515" cy="3925722"/>
          </a:xfrm>
          <a:prstGeom prst="rect">
            <a:avLst/>
          </a:prstGeom>
        </p:spPr>
      </p:pic>
      <p:pic>
        <p:nvPicPr>
          <p:cNvPr id="6" name="Picture 5" descr="Screen Clipping"/>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Tree>
    <p:extLst>
      <p:ext uri="{BB962C8B-B14F-4D97-AF65-F5344CB8AC3E}">
        <p14:creationId xmlns:p14="http://schemas.microsoft.com/office/powerpoint/2010/main" val="11797608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CA" sz="4800" dirty="0" smtClean="0"/>
              <a:t>What is it for?</a:t>
            </a:r>
            <a:endParaRPr lang="en-CA" dirty="0"/>
          </a:p>
        </p:txBody>
      </p:sp>
      <p:grpSp>
        <p:nvGrpSpPr>
          <p:cNvPr id="8" name="Group 7"/>
          <p:cNvGrpSpPr/>
          <p:nvPr/>
        </p:nvGrpSpPr>
        <p:grpSpPr>
          <a:xfrm>
            <a:off x="402431" y="1981200"/>
            <a:ext cx="8339138" cy="3810000"/>
            <a:chOff x="442910" y="1828800"/>
            <a:chExt cx="8339138" cy="3810000"/>
          </a:xfrm>
        </p:grpSpPr>
        <p:sp>
          <p:nvSpPr>
            <p:cNvPr id="5" name="Round Diagonal Corner Rectangle 4"/>
            <p:cNvSpPr/>
            <p:nvPr/>
          </p:nvSpPr>
          <p:spPr>
            <a:xfrm>
              <a:off x="4438648" y="1828800"/>
              <a:ext cx="4343400" cy="3810000"/>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822960" rtlCol="0" anchor="ctr"/>
            <a:lstStyle/>
            <a:p>
              <a:r>
                <a:rPr lang="en-US" sz="2800" dirty="0">
                  <a:solidFill>
                    <a:srgbClr val="FFFFFF"/>
                  </a:solidFill>
                  <a:ea typeface="Verdana" panose="020B0604030504040204" pitchFamily="34" charset="0"/>
                  <a:cs typeface="Verdana" panose="020B0604030504040204" pitchFamily="34" charset="0"/>
                </a:rPr>
                <a:t>To help Commonwealth governments and institutions use various technologies to improve </a:t>
              </a:r>
              <a:r>
                <a:rPr lang="en-US" sz="2800" dirty="0" smtClean="0">
                  <a:solidFill>
                    <a:srgbClr val="FFFFFF"/>
                  </a:solidFill>
                  <a:ea typeface="Verdana" panose="020B0604030504040204" pitchFamily="34" charset="0"/>
                  <a:cs typeface="Verdana" panose="020B0604030504040204" pitchFamily="34" charset="0"/>
                </a:rPr>
                <a:t>access to learning </a:t>
              </a:r>
              <a:r>
                <a:rPr lang="en-US" sz="2800" dirty="0">
                  <a:solidFill>
                    <a:srgbClr val="FFFFFF"/>
                  </a:solidFill>
                  <a:ea typeface="Verdana" panose="020B0604030504040204" pitchFamily="34" charset="0"/>
                  <a:cs typeface="Verdana" panose="020B0604030504040204" pitchFamily="34" charset="0"/>
                </a:rPr>
                <a:t>in support of development.</a:t>
              </a:r>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0" y="1828800"/>
              <a:ext cx="4595568"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183697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1350" y="0"/>
            <a:ext cx="4814315" cy="6858000"/>
          </a:xfrm>
          <a:prstGeom prst="rect">
            <a:avLst/>
          </a:prstGeom>
        </p:spPr>
      </p:pic>
    </p:spTree>
    <p:extLst>
      <p:ext uri="{BB962C8B-B14F-4D97-AF65-F5344CB8AC3E}">
        <p14:creationId xmlns:p14="http://schemas.microsoft.com/office/powerpoint/2010/main" val="23351014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2296638" y="1828801"/>
            <a:ext cx="4550724"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The Fifth Decade of ODL</a:t>
            </a:r>
            <a:endParaRPr lang="en-US" b="0" cap="none" dirty="0"/>
          </a:p>
        </p:txBody>
      </p:sp>
    </p:spTree>
    <p:extLst>
      <p:ext uri="{BB962C8B-B14F-4D97-AF65-F5344CB8AC3E}">
        <p14:creationId xmlns:p14="http://schemas.microsoft.com/office/powerpoint/2010/main" val="10655846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p:cNvSpPr>
          <p:nvPr>
            <p:ph type="title"/>
          </p:nvPr>
        </p:nvSpPr>
        <p:spPr>
          <a:xfrm>
            <a:off x="381000" y="228600"/>
            <a:ext cx="9296400" cy="1265238"/>
          </a:xfrm>
        </p:spPr>
        <p:txBody>
          <a:bodyPr/>
          <a:lstStyle/>
          <a:p>
            <a:r>
              <a:rPr lang="en-US" altLang="en-US" dirty="0" smtClean="0"/>
              <a:t>I. The Rise of Open Universities</a:t>
            </a:r>
            <a:endParaRPr lang="en-CA" altLang="en-US" dirty="0" smtClean="0"/>
          </a:p>
        </p:txBody>
      </p:sp>
      <p:pic>
        <p:nvPicPr>
          <p:cNvPr id="22535" name="Picture 10" descr="Logo%20UNISA"/>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7969" y="2438400"/>
            <a:ext cx="3952631"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descr="P:\1_Projects\8_PCF + EDEA Awards\EDEA Awards\PPT EDEA winners 2013\logos\AU_Logo_stack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267200"/>
            <a:ext cx="1865287" cy="185896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4_Logos\Others\IGNOU Hi Quality\ignou logo blue transp recreated_D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0" y="4267200"/>
            <a:ext cx="2989231" cy="13938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06-CLS-01\Users\DTremblay\Desktop\Ou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2438400"/>
            <a:ext cx="2381534" cy="142892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24284" y="4267200"/>
            <a:ext cx="1734756" cy="1752600"/>
          </a:xfrm>
          <a:prstGeom prst="rect">
            <a:avLst/>
          </a:prstGeom>
        </p:spPr>
      </p:pic>
    </p:spTree>
    <p:extLst>
      <p:ext uri="{BB962C8B-B14F-4D97-AF65-F5344CB8AC3E}">
        <p14:creationId xmlns:p14="http://schemas.microsoft.com/office/powerpoint/2010/main" val="2538113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3" descr="OUMAP-1988"/>
          <p:cNvPicPr>
            <a:picLocks noChangeAspect="1" noChangeArrowheads="1"/>
          </p:cNvPicPr>
          <p:nvPr/>
        </p:nvPicPr>
        <p:blipFill>
          <a:blip r:embed="rId3" cstate="print"/>
          <a:srcRect/>
          <a:stretch>
            <a:fillRect/>
          </a:stretch>
        </p:blipFill>
        <p:spPr bwMode="auto">
          <a:xfrm>
            <a:off x="-76200" y="669925"/>
            <a:ext cx="9144000" cy="5273675"/>
          </a:xfrm>
          <a:prstGeom prst="rect">
            <a:avLst/>
          </a:prstGeom>
          <a:noFill/>
          <a:ln w="9525">
            <a:noFill/>
            <a:miter lim="800000"/>
            <a:headEnd/>
            <a:tailEnd/>
          </a:ln>
        </p:spPr>
      </p:pic>
    </p:spTree>
    <p:extLst>
      <p:ext uri="{BB962C8B-B14F-4D97-AF65-F5344CB8AC3E}">
        <p14:creationId xmlns:p14="http://schemas.microsoft.com/office/powerpoint/2010/main" val="2627796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0" y="5029200"/>
            <a:ext cx="9174923"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60" name="Text Box 4"/>
          <p:cNvSpPr txBox="1">
            <a:spLocks noChangeArrowheads="1"/>
          </p:cNvSpPr>
          <p:nvPr/>
        </p:nvSpPr>
        <p:spPr bwMode="auto">
          <a:xfrm>
            <a:off x="457200" y="0"/>
            <a:ext cx="8305800" cy="1187450"/>
          </a:xfrm>
          <a:prstGeom prst="rect">
            <a:avLst/>
          </a:prstGeom>
          <a:noFill/>
          <a:ln w="9525">
            <a:noFill/>
            <a:miter lim="800000"/>
            <a:headEnd/>
            <a:tailEnd/>
          </a:ln>
        </p:spPr>
        <p:txBody>
          <a:bodyPr>
            <a:spAutoFit/>
          </a:bodyPr>
          <a:lstStyle/>
          <a:p>
            <a:endParaRPr lang="en-GB" sz="2400" dirty="0"/>
          </a:p>
          <a:p>
            <a:endParaRPr lang="en-GB" sz="2400" dirty="0"/>
          </a:p>
          <a:p>
            <a:endParaRPr lang="en-GB" sz="2400" dirty="0"/>
          </a:p>
        </p:txBody>
      </p:sp>
      <p:sp>
        <p:nvSpPr>
          <p:cNvPr id="19461" name="Text Box 5"/>
          <p:cNvSpPr txBox="1">
            <a:spLocks noChangeArrowheads="1"/>
          </p:cNvSpPr>
          <p:nvPr/>
        </p:nvSpPr>
        <p:spPr bwMode="auto">
          <a:xfrm>
            <a:off x="1219200" y="1295400"/>
            <a:ext cx="6781800" cy="1646238"/>
          </a:xfrm>
          <a:prstGeom prst="rect">
            <a:avLst/>
          </a:prstGeom>
          <a:noFill/>
          <a:ln w="9525">
            <a:noFill/>
            <a:miter lim="800000"/>
            <a:headEnd/>
            <a:tailEnd/>
          </a:ln>
        </p:spPr>
        <p:txBody>
          <a:bodyPr>
            <a:spAutoFit/>
          </a:bodyPr>
          <a:lstStyle/>
          <a:p>
            <a:pPr>
              <a:spcBef>
                <a:spcPct val="50000"/>
              </a:spcBef>
            </a:pPr>
            <a:endParaRPr lang="en-GB" sz="6600" dirty="0"/>
          </a:p>
          <a:p>
            <a:pPr>
              <a:spcBef>
                <a:spcPct val="50000"/>
              </a:spcBef>
            </a:pPr>
            <a:endParaRPr lang="en-GB" sz="2400" dirty="0"/>
          </a:p>
        </p:txBody>
      </p:sp>
      <p:sp>
        <p:nvSpPr>
          <p:cNvPr id="3" name="Oval 2"/>
          <p:cNvSpPr>
            <a:spLocks noChangeAspect="1"/>
          </p:cNvSpPr>
          <p:nvPr/>
        </p:nvSpPr>
        <p:spPr>
          <a:xfrm>
            <a:off x="6629400" y="2590800"/>
            <a:ext cx="164592" cy="16459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9144000" cy="5083070"/>
          </a:xfrm>
          <a:prstGeom prst="rect">
            <a:avLst/>
          </a:prstGeom>
        </p:spPr>
      </p:pic>
    </p:spTree>
    <p:extLst>
      <p:ext uri="{BB962C8B-B14F-4D97-AF65-F5344CB8AC3E}">
        <p14:creationId xmlns:p14="http://schemas.microsoft.com/office/powerpoint/2010/main" val="2077115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1265238"/>
          </a:xfrm>
        </p:spPr>
        <p:txBody>
          <a:bodyPr/>
          <a:lstStyle/>
          <a:p>
            <a:r>
              <a:rPr lang="en-US" i="0" dirty="0" smtClean="0"/>
              <a:t>ODL in Nigeria</a:t>
            </a:r>
            <a:endParaRPr lang="en-US" i="0" dirty="0"/>
          </a:p>
        </p:txBody>
      </p:sp>
      <p:sp>
        <p:nvSpPr>
          <p:cNvPr id="3" name="Content Placeholder 2"/>
          <p:cNvSpPr>
            <a:spLocks noGrp="1"/>
          </p:cNvSpPr>
          <p:nvPr>
            <p:ph idx="1"/>
          </p:nvPr>
        </p:nvSpPr>
        <p:spPr>
          <a:xfrm>
            <a:off x="237744" y="1265237"/>
            <a:ext cx="8382000" cy="5072647"/>
          </a:xfrm>
        </p:spPr>
        <p:txBody>
          <a:bodyPr/>
          <a:lstStyle/>
          <a:p>
            <a:r>
              <a:rPr lang="en-US" sz="2800" dirty="0" smtClean="0"/>
              <a:t>The Correspondence and Open Studies Unit (COSU) of </a:t>
            </a:r>
            <a:r>
              <a:rPr lang="en-US" sz="2800" dirty="0" smtClean="0">
                <a:solidFill>
                  <a:srgbClr val="FF0000"/>
                </a:solidFill>
              </a:rPr>
              <a:t>University of Lagos </a:t>
            </a:r>
            <a:r>
              <a:rPr lang="en-US" sz="2800" dirty="0" smtClean="0"/>
              <a:t>started in 1974</a:t>
            </a:r>
          </a:p>
          <a:p>
            <a:r>
              <a:rPr lang="en-US" sz="2800" dirty="0" smtClean="0">
                <a:solidFill>
                  <a:srgbClr val="FF0000"/>
                </a:solidFill>
              </a:rPr>
              <a:t>National Teachers’ Institute </a:t>
            </a:r>
            <a:r>
              <a:rPr lang="en-US" sz="2800" dirty="0" smtClean="0"/>
              <a:t>(NTI) started as a distance education institute in 1976</a:t>
            </a:r>
          </a:p>
          <a:p>
            <a:r>
              <a:rPr lang="en-US" sz="2800" dirty="0" smtClean="0"/>
              <a:t>The Distance Learning Institute of </a:t>
            </a:r>
            <a:r>
              <a:rPr lang="en-US" sz="2800" dirty="0" smtClean="0">
                <a:solidFill>
                  <a:srgbClr val="FF0000"/>
                </a:solidFill>
              </a:rPr>
              <a:t>University of Ibadan </a:t>
            </a:r>
            <a:r>
              <a:rPr lang="en-US" sz="2800" dirty="0" smtClean="0"/>
              <a:t>started in 1979</a:t>
            </a:r>
          </a:p>
          <a:p>
            <a:r>
              <a:rPr lang="en-US" sz="2800" dirty="0" smtClean="0">
                <a:solidFill>
                  <a:srgbClr val="FF0000"/>
                </a:solidFill>
              </a:rPr>
              <a:t>NOUN</a:t>
            </a:r>
            <a:r>
              <a:rPr lang="en-US" sz="2800" dirty="0" smtClean="0"/>
              <a:t> was established in 1983 by an Act of the National Assembly--suspended a few weeks later--revived in April 2001</a:t>
            </a:r>
            <a:endParaRPr lang="en-US" dirty="0"/>
          </a:p>
        </p:txBody>
      </p:sp>
      <p:sp>
        <p:nvSpPr>
          <p:cNvPr id="4" name="TextBox 3"/>
          <p:cNvSpPr txBox="1"/>
          <p:nvPr/>
        </p:nvSpPr>
        <p:spPr>
          <a:xfrm>
            <a:off x="228600" y="6337885"/>
            <a:ext cx="8610600" cy="584775"/>
          </a:xfrm>
          <a:prstGeom prst="rect">
            <a:avLst/>
          </a:prstGeom>
          <a:noFill/>
        </p:spPr>
        <p:txBody>
          <a:bodyPr wrap="square" rtlCol="0">
            <a:spAutoFit/>
          </a:bodyPr>
          <a:lstStyle/>
          <a:p>
            <a:r>
              <a:rPr lang="en-CA" sz="1600" dirty="0" smtClean="0"/>
              <a:t>Source: </a:t>
            </a:r>
            <a:r>
              <a:rPr lang="en-US" sz="1600" dirty="0" err="1"/>
              <a:t>Ajadi</a:t>
            </a:r>
            <a:r>
              <a:rPr lang="en-US" sz="1600" dirty="0"/>
              <a:t>, Timothy </a:t>
            </a:r>
            <a:r>
              <a:rPr lang="en-US" sz="1600" dirty="0" err="1"/>
              <a:t>Olugbenga</a:t>
            </a:r>
            <a:r>
              <a:rPr lang="en-US" sz="1600" dirty="0"/>
              <a:t>, Ibrahim </a:t>
            </a:r>
            <a:r>
              <a:rPr lang="en-US" sz="1600" dirty="0" err="1"/>
              <a:t>Olatunde</a:t>
            </a:r>
            <a:r>
              <a:rPr lang="en-US" sz="1600" dirty="0"/>
              <a:t> </a:t>
            </a:r>
            <a:r>
              <a:rPr lang="en-US" sz="1600" dirty="0" err="1"/>
              <a:t>Salawu</a:t>
            </a:r>
            <a:r>
              <a:rPr lang="en-US" sz="1600" dirty="0"/>
              <a:t>, and Femi </a:t>
            </a:r>
            <a:r>
              <a:rPr lang="en-US" sz="1600" dirty="0" err="1"/>
              <a:t>Adetunji</a:t>
            </a:r>
            <a:r>
              <a:rPr lang="en-US" sz="1600" dirty="0"/>
              <a:t> </a:t>
            </a:r>
            <a:r>
              <a:rPr lang="en-US" sz="1600" dirty="0" err="1"/>
              <a:t>Adeoye</a:t>
            </a:r>
            <a:r>
              <a:rPr lang="en-US" sz="1600" dirty="0"/>
              <a:t>. "</a:t>
            </a:r>
            <a:r>
              <a:rPr lang="en-US" sz="1600" dirty="0">
                <a:hlinkClick r:id="rId3"/>
              </a:rPr>
              <a:t>E-learning and distance education in Nigeria</a:t>
            </a:r>
            <a:r>
              <a:rPr lang="en-US" sz="1600" dirty="0"/>
              <a:t>." </a:t>
            </a:r>
            <a:r>
              <a:rPr lang="en-US" sz="1600" i="1" dirty="0" smtClean="0"/>
              <a:t>TOJET</a:t>
            </a:r>
            <a:r>
              <a:rPr lang="en-US" sz="1600" dirty="0"/>
              <a:t> 7.4 (2008).</a:t>
            </a:r>
            <a:endParaRPr lang="en-CA" sz="1600" dirty="0"/>
          </a:p>
        </p:txBody>
      </p:sp>
    </p:spTree>
    <p:extLst>
      <p:ext uri="{BB962C8B-B14F-4D97-AF65-F5344CB8AC3E}">
        <p14:creationId xmlns:p14="http://schemas.microsoft.com/office/powerpoint/2010/main" val="12582025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8166"/>
            <a:ext cx="8382000" cy="1660634"/>
          </a:xfrm>
        </p:spPr>
        <p:txBody>
          <a:bodyPr/>
          <a:lstStyle/>
          <a:p>
            <a:r>
              <a:rPr lang="en-US" i="0" dirty="0" smtClean="0"/>
              <a:t>Access: NOUN (120,000 students)</a:t>
            </a:r>
            <a:endParaRPr lang="en-US" i="0" dirty="0"/>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09868" y="2133600"/>
            <a:ext cx="3371864" cy="4413614"/>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920855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304800"/>
            <a:ext cx="6629400" cy="1265238"/>
          </a:xfrm>
        </p:spPr>
        <p:txBody>
          <a:bodyPr>
            <a:normAutofit fontScale="90000"/>
          </a:bodyPr>
          <a:lstStyle/>
          <a:p>
            <a:r>
              <a:rPr lang="en-US" dirty="0" smtClean="0"/>
              <a:t>Costs: ODL in mega universities</a:t>
            </a:r>
            <a:endParaRPr lang="en-US" dirty="0"/>
          </a:p>
        </p:txBody>
      </p:sp>
      <p:sp>
        <p:nvSpPr>
          <p:cNvPr id="6" name="Rectangle 5"/>
          <p:cNvSpPr/>
          <p:nvPr/>
        </p:nvSpPr>
        <p:spPr>
          <a:xfrm>
            <a:off x="0" y="6324600"/>
            <a:ext cx="9144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2" descr="\\06-CLS-01\Users\DTremblay\Desktop\COL logos New\PDF files download\COL_Logo_Crest_white_cmyk.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p:cNvGraphicFramePr>
            <a:graphicFrameLocks noGrp="1"/>
          </p:cNvGraphicFramePr>
          <p:nvPr>
            <p:extLst>
              <p:ext uri="{D42A27DB-BD31-4B8C-83A1-F6EECF244321}">
                <p14:modId xmlns:p14="http://schemas.microsoft.com/office/powerpoint/2010/main" val="199875214"/>
              </p:ext>
            </p:extLst>
          </p:nvPr>
        </p:nvGraphicFramePr>
        <p:xfrm>
          <a:off x="365760" y="1828799"/>
          <a:ext cx="8412480" cy="3855300"/>
        </p:xfrm>
        <a:graphic>
          <a:graphicData uri="http://schemas.openxmlformats.org/drawingml/2006/table">
            <a:tbl>
              <a:tblPr firstRow="1" bandRow="1">
                <a:tableStyleId>{21E4AEA4-8DFA-4A89-87EB-49C32662AFE0}</a:tableStyleId>
              </a:tblPr>
              <a:tblGrid>
                <a:gridCol w="2103120"/>
                <a:gridCol w="2103120"/>
                <a:gridCol w="2103120"/>
                <a:gridCol w="2103120"/>
              </a:tblGrid>
              <a:tr h="427140">
                <a:tc>
                  <a:txBody>
                    <a:bodyPr/>
                    <a:lstStyle/>
                    <a:p>
                      <a:pPr algn="ctr"/>
                      <a:r>
                        <a:rPr lang="en-US" sz="2000" dirty="0" smtClean="0"/>
                        <a:t>Country</a:t>
                      </a:r>
                      <a:endParaRPr lang="en-US" sz="2000" dirty="0"/>
                    </a:p>
                  </a:txBody>
                  <a:tcPr anchor="ctr"/>
                </a:tc>
                <a:tc>
                  <a:txBody>
                    <a:bodyPr/>
                    <a:lstStyle/>
                    <a:p>
                      <a:pPr algn="ctr"/>
                      <a:r>
                        <a:rPr lang="en-US" sz="2000" dirty="0" smtClean="0"/>
                        <a:t>Institution</a:t>
                      </a:r>
                      <a:endParaRPr lang="en-US" sz="2000" dirty="0"/>
                    </a:p>
                  </a:txBody>
                  <a:tcPr anchor="ctr"/>
                </a:tc>
                <a:tc>
                  <a:txBody>
                    <a:bodyPr/>
                    <a:lstStyle/>
                    <a:p>
                      <a:pPr algn="ctr"/>
                      <a:r>
                        <a:rPr lang="en-US" sz="2000" dirty="0" smtClean="0"/>
                        <a:t>Enrolment</a:t>
                      </a:r>
                      <a:endParaRPr lang="en-US" sz="2000" dirty="0"/>
                    </a:p>
                  </a:txBody>
                  <a:tcPr anchor="ctr"/>
                </a:tc>
                <a:tc>
                  <a:txBody>
                    <a:bodyPr/>
                    <a:lstStyle/>
                    <a:p>
                      <a:pPr algn="ctr"/>
                      <a:r>
                        <a:rPr lang="en-US" sz="2000" dirty="0" smtClean="0"/>
                        <a:t>%</a:t>
                      </a:r>
                      <a:r>
                        <a:rPr lang="en-US" sz="2000" baseline="0" dirty="0" smtClean="0"/>
                        <a:t> of Campus Cost</a:t>
                      </a:r>
                      <a:r>
                        <a:rPr lang="en-US" sz="2000" dirty="0" smtClean="0"/>
                        <a:t>*</a:t>
                      </a:r>
                      <a:endParaRPr lang="en-US" sz="2000" dirty="0"/>
                    </a:p>
                  </a:txBody>
                  <a:tcPr anchor="ctr"/>
                </a:tc>
              </a:tr>
              <a:tr h="788565">
                <a:tc>
                  <a:txBody>
                    <a:bodyPr/>
                    <a:lstStyle/>
                    <a:p>
                      <a:pPr algn="ctr"/>
                      <a:r>
                        <a:rPr lang="en-US" sz="2000" dirty="0" smtClean="0"/>
                        <a:t>Pakistan</a:t>
                      </a:r>
                      <a:endParaRPr lang="en-US" sz="2000" dirty="0"/>
                    </a:p>
                  </a:txBody>
                  <a:tcPr anchor="ctr"/>
                </a:tc>
                <a:tc>
                  <a:txBody>
                    <a:bodyPr/>
                    <a:lstStyle/>
                    <a:p>
                      <a:pPr algn="ctr"/>
                      <a:r>
                        <a:rPr lang="en-US" sz="2000" dirty="0" smtClean="0"/>
                        <a:t>AIOU</a:t>
                      </a:r>
                      <a:endParaRPr lang="en-US" sz="2000" dirty="0"/>
                    </a:p>
                  </a:txBody>
                  <a:tcPr anchor="ctr"/>
                </a:tc>
                <a:tc>
                  <a:txBody>
                    <a:bodyPr/>
                    <a:lstStyle/>
                    <a:p>
                      <a:pPr algn="ctr"/>
                      <a:r>
                        <a:rPr lang="en-US" sz="2000" dirty="0" smtClean="0"/>
                        <a:t>456.126</a:t>
                      </a:r>
                      <a:endParaRPr lang="en-US" sz="2000" dirty="0"/>
                    </a:p>
                  </a:txBody>
                  <a:tcPr anchor="ctr"/>
                </a:tc>
                <a:tc>
                  <a:txBody>
                    <a:bodyPr/>
                    <a:lstStyle/>
                    <a:p>
                      <a:pPr algn="ctr"/>
                      <a:r>
                        <a:rPr lang="en-US" sz="2000" dirty="0" smtClean="0"/>
                        <a:t>22</a:t>
                      </a:r>
                      <a:endParaRPr lang="en-US" sz="2000" dirty="0"/>
                    </a:p>
                  </a:txBody>
                  <a:tcPr anchor="ctr"/>
                </a:tc>
              </a:tr>
              <a:tr h="788565">
                <a:tc>
                  <a:txBody>
                    <a:bodyPr/>
                    <a:lstStyle/>
                    <a:p>
                      <a:pPr algn="ctr"/>
                      <a:r>
                        <a:rPr lang="en-US" sz="2000" dirty="0" smtClean="0"/>
                        <a:t>China</a:t>
                      </a:r>
                      <a:endParaRPr lang="en-US" sz="2000" dirty="0"/>
                    </a:p>
                  </a:txBody>
                  <a:tcPr anchor="ctr"/>
                </a:tc>
                <a:tc>
                  <a:txBody>
                    <a:bodyPr/>
                    <a:lstStyle/>
                    <a:p>
                      <a:pPr algn="ctr"/>
                      <a:r>
                        <a:rPr lang="en-US" sz="2000" dirty="0" smtClean="0"/>
                        <a:t>CCRTVU</a:t>
                      </a:r>
                      <a:endParaRPr lang="en-US" sz="2000" dirty="0"/>
                    </a:p>
                  </a:txBody>
                  <a:tcPr anchor="ctr"/>
                </a:tc>
                <a:tc>
                  <a:txBody>
                    <a:bodyPr/>
                    <a:lstStyle/>
                    <a:p>
                      <a:pPr algn="ctr"/>
                      <a:r>
                        <a:rPr lang="en-US" sz="2000" dirty="0" smtClean="0"/>
                        <a:t>2,300,000</a:t>
                      </a:r>
                      <a:endParaRPr lang="en-US" sz="2000" dirty="0"/>
                    </a:p>
                  </a:txBody>
                  <a:tcPr anchor="ctr"/>
                </a:tc>
                <a:tc>
                  <a:txBody>
                    <a:bodyPr/>
                    <a:lstStyle/>
                    <a:p>
                      <a:pPr algn="ctr"/>
                      <a:r>
                        <a:rPr lang="en-US" sz="2000" dirty="0" smtClean="0"/>
                        <a:t>40</a:t>
                      </a:r>
                      <a:endParaRPr lang="en-US" sz="2000" dirty="0"/>
                    </a:p>
                  </a:txBody>
                  <a:tcPr anchor="ctr"/>
                </a:tc>
              </a:tr>
              <a:tr h="788565">
                <a:tc>
                  <a:txBody>
                    <a:bodyPr/>
                    <a:lstStyle/>
                    <a:p>
                      <a:pPr algn="ctr"/>
                      <a:r>
                        <a:rPr lang="en-US" sz="2000" dirty="0" smtClean="0"/>
                        <a:t>India</a:t>
                      </a:r>
                      <a:endParaRPr lang="en-US" sz="2000" dirty="0"/>
                    </a:p>
                  </a:txBody>
                  <a:tcPr anchor="ctr"/>
                </a:tc>
                <a:tc>
                  <a:txBody>
                    <a:bodyPr/>
                    <a:lstStyle/>
                    <a:p>
                      <a:pPr algn="ctr"/>
                      <a:r>
                        <a:rPr lang="en-US" sz="2000" dirty="0" smtClean="0"/>
                        <a:t>IGNOU</a:t>
                      </a:r>
                      <a:endParaRPr lang="en-US" sz="2000" dirty="0"/>
                    </a:p>
                  </a:txBody>
                  <a:tcPr anchor="ctr"/>
                </a:tc>
                <a:tc>
                  <a:txBody>
                    <a:bodyPr/>
                    <a:lstStyle/>
                    <a:p>
                      <a:pPr algn="ctr"/>
                      <a:r>
                        <a:rPr lang="en-US" sz="2000" dirty="0" smtClean="0"/>
                        <a:t>1,187,100</a:t>
                      </a:r>
                      <a:endParaRPr lang="en-US" sz="2000" dirty="0"/>
                    </a:p>
                  </a:txBody>
                  <a:tcPr anchor="ctr"/>
                </a:tc>
                <a:tc>
                  <a:txBody>
                    <a:bodyPr/>
                    <a:lstStyle/>
                    <a:p>
                      <a:pPr algn="ctr"/>
                      <a:r>
                        <a:rPr lang="en-US" sz="2000" dirty="0" smtClean="0"/>
                        <a:t>35</a:t>
                      </a:r>
                      <a:endParaRPr lang="en-US" sz="2000" dirty="0"/>
                    </a:p>
                  </a:txBody>
                  <a:tcPr anchor="ctr"/>
                </a:tc>
              </a:tr>
              <a:tr h="788565">
                <a:tc>
                  <a:txBody>
                    <a:bodyPr/>
                    <a:lstStyle/>
                    <a:p>
                      <a:pPr algn="ctr"/>
                      <a:r>
                        <a:rPr lang="en-US" sz="2000" dirty="0" smtClean="0"/>
                        <a:t>UK</a:t>
                      </a:r>
                      <a:endParaRPr lang="en-US" sz="2000" dirty="0"/>
                    </a:p>
                  </a:txBody>
                  <a:tcPr anchor="ctr"/>
                </a:tc>
                <a:tc>
                  <a:txBody>
                    <a:bodyPr/>
                    <a:lstStyle/>
                    <a:p>
                      <a:pPr algn="ctr"/>
                      <a:r>
                        <a:rPr lang="en-US" sz="2000" dirty="0" smtClean="0"/>
                        <a:t>OU</a:t>
                      </a:r>
                      <a:endParaRPr lang="en-US" sz="2000" dirty="0"/>
                    </a:p>
                  </a:txBody>
                  <a:tcPr anchor="ctr"/>
                </a:tc>
                <a:tc>
                  <a:txBody>
                    <a:bodyPr/>
                    <a:lstStyle/>
                    <a:p>
                      <a:pPr algn="ctr"/>
                      <a:r>
                        <a:rPr lang="en-US" sz="2000" dirty="0" smtClean="0"/>
                        <a:t>203,744</a:t>
                      </a:r>
                      <a:endParaRPr lang="en-US" sz="2000" dirty="0"/>
                    </a:p>
                  </a:txBody>
                  <a:tcPr anchor="ctr"/>
                </a:tc>
                <a:tc>
                  <a:txBody>
                    <a:bodyPr/>
                    <a:lstStyle/>
                    <a:p>
                      <a:pPr algn="ctr"/>
                      <a:r>
                        <a:rPr lang="en-US" sz="2000" dirty="0" smtClean="0"/>
                        <a:t>50</a:t>
                      </a:r>
                      <a:endParaRPr lang="en-US" sz="2000" dirty="0"/>
                    </a:p>
                  </a:txBody>
                  <a:tcPr anchor="ctr"/>
                </a:tc>
              </a:tr>
            </a:tbl>
          </a:graphicData>
        </a:graphic>
      </p:graphicFrame>
      <p:sp>
        <p:nvSpPr>
          <p:cNvPr id="9" name="TextBox 8"/>
          <p:cNvSpPr txBox="1"/>
          <p:nvPr/>
        </p:nvSpPr>
        <p:spPr>
          <a:xfrm>
            <a:off x="381000" y="5715000"/>
            <a:ext cx="8458200" cy="646331"/>
          </a:xfrm>
          <a:prstGeom prst="rect">
            <a:avLst/>
          </a:prstGeom>
          <a:noFill/>
        </p:spPr>
        <p:txBody>
          <a:bodyPr wrap="square" rtlCol="0">
            <a:spAutoFit/>
          </a:bodyPr>
          <a:lstStyle/>
          <a:p>
            <a:r>
              <a:rPr lang="en-US" dirty="0" smtClean="0"/>
              <a:t>*Unit cost per student as a percentage of the average for other universities in the country, NKC, 2004.</a:t>
            </a:r>
            <a:endParaRPr lang="en-US" dirty="0"/>
          </a:p>
        </p:txBody>
      </p:sp>
    </p:spTree>
    <p:extLst>
      <p:ext uri="{BB962C8B-B14F-4D97-AF65-F5344CB8AC3E}">
        <p14:creationId xmlns:p14="http://schemas.microsoft.com/office/powerpoint/2010/main" val="133999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102351" y="4238686"/>
            <a:ext cx="3816097" cy="2380087"/>
          </a:xfrm>
          <a:prstGeom prst="rect">
            <a:avLst/>
          </a:prstGeom>
        </p:spPr>
      </p:pic>
      <p:sp>
        <p:nvSpPr>
          <p:cNvPr id="2" name="Title 1"/>
          <p:cNvSpPr>
            <a:spLocks noGrp="1"/>
          </p:cNvSpPr>
          <p:nvPr>
            <p:ph type="title"/>
          </p:nvPr>
        </p:nvSpPr>
        <p:spPr/>
        <p:txBody>
          <a:bodyPr/>
          <a:lstStyle/>
          <a:p>
            <a:r>
              <a:rPr lang="en-US" sz="3800" dirty="0" smtClean="0"/>
              <a:t>Quality: Open </a:t>
            </a:r>
            <a:r>
              <a:rPr lang="en-US" sz="3800" dirty="0" err="1" smtClean="0"/>
              <a:t>University,UK</a:t>
            </a:r>
            <a:endParaRPr lang="en-US" sz="3800" dirty="0"/>
          </a:p>
        </p:txBody>
      </p:sp>
      <p:sp>
        <p:nvSpPr>
          <p:cNvPr id="7" name="Content Placeholder 6"/>
          <p:cNvSpPr>
            <a:spLocks noGrp="1"/>
          </p:cNvSpPr>
          <p:nvPr>
            <p:ph idx="1"/>
          </p:nvPr>
        </p:nvSpPr>
        <p:spPr>
          <a:xfrm>
            <a:off x="304800" y="1518470"/>
            <a:ext cx="6705600" cy="4492748"/>
          </a:xfrm>
        </p:spPr>
        <p:txBody>
          <a:bodyPr/>
          <a:lstStyle/>
          <a:p>
            <a:r>
              <a:rPr lang="en-CA" sz="2800" dirty="0" smtClean="0"/>
              <a:t>In the top </a:t>
            </a:r>
            <a:r>
              <a:rPr lang="en-CA" sz="2800" dirty="0"/>
              <a:t>three </a:t>
            </a:r>
            <a:r>
              <a:rPr lang="en-CA" sz="2800" dirty="0" smtClean="0"/>
              <a:t>rank for </a:t>
            </a:r>
            <a:r>
              <a:rPr lang="en-CA" sz="2800" dirty="0"/>
              <a:t>student satisfaction for the seventh consecutive </a:t>
            </a:r>
            <a:r>
              <a:rPr lang="en-CA" sz="2800" dirty="0" smtClean="0"/>
              <a:t>year</a:t>
            </a:r>
          </a:p>
          <a:p>
            <a:r>
              <a:rPr lang="en-CA" sz="2800" dirty="0" smtClean="0"/>
              <a:t>QAA Good practice commendation for independent use of experts for setting academic standards; open access and widening participation; meeting needs of disabled learners; and commitment to student success.  </a:t>
            </a:r>
          </a:p>
        </p:txBody>
      </p:sp>
      <p:pic>
        <p:nvPicPr>
          <p:cNvPr id="5" name="Picture 2" descr="\\06-CLS-01\Users\DTremblay\Desktop\logo_O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9400" y="1422376"/>
            <a:ext cx="2206776" cy="156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720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168166"/>
            <a:ext cx="8610600" cy="1265238"/>
          </a:xfrm>
        </p:spPr>
        <p:txBody>
          <a:bodyPr/>
          <a:lstStyle/>
          <a:p>
            <a:r>
              <a:rPr lang="en-US" altLang="en-US" dirty="0" smtClean="0"/>
              <a:t>II. The rise of dual mode institutions</a:t>
            </a:r>
          </a:p>
        </p:txBody>
      </p:sp>
      <p:sp>
        <p:nvSpPr>
          <p:cNvPr id="5123" name="Rectangle 3"/>
          <p:cNvSpPr>
            <a:spLocks noGrp="1" noChangeArrowheads="1"/>
          </p:cNvSpPr>
          <p:nvPr>
            <p:ph type="body" idx="1"/>
          </p:nvPr>
        </p:nvSpPr>
        <p:spPr>
          <a:xfrm>
            <a:off x="304800" y="1232648"/>
            <a:ext cx="8382000" cy="4572000"/>
          </a:xfrm>
        </p:spPr>
        <p:txBody>
          <a:bodyPr/>
          <a:lstStyle/>
          <a:p>
            <a:pPr>
              <a:lnSpc>
                <a:spcPct val="90000"/>
              </a:lnSpc>
              <a:buClr>
                <a:schemeClr val="tx1"/>
              </a:buClr>
            </a:pPr>
            <a:r>
              <a:rPr lang="en-US" altLang="en-US" sz="2800" dirty="0" smtClean="0"/>
              <a:t>South Africa: Enrolments in single mode dropped by 21% between 1995-1999 </a:t>
            </a:r>
            <a:r>
              <a:rPr lang="en-US" altLang="en-US" sz="2800" baseline="30000" dirty="0" smtClean="0"/>
              <a:t>1 </a:t>
            </a:r>
          </a:p>
          <a:p>
            <a:pPr>
              <a:lnSpc>
                <a:spcPct val="90000"/>
              </a:lnSpc>
              <a:buClr>
                <a:schemeClr val="tx1"/>
              </a:buClr>
            </a:pPr>
            <a:r>
              <a:rPr lang="en-US" altLang="en-US" sz="2800" dirty="0" smtClean="0"/>
              <a:t>Deakin: Almost a quarter of 53,000 students study at a distance </a:t>
            </a:r>
            <a:r>
              <a:rPr lang="en-US" altLang="en-US" sz="2800" baseline="30000" dirty="0" smtClean="0"/>
              <a:t>2</a:t>
            </a:r>
          </a:p>
          <a:p>
            <a:pPr>
              <a:lnSpc>
                <a:spcPct val="90000"/>
              </a:lnSpc>
              <a:buClr>
                <a:schemeClr val="tx1"/>
              </a:buClr>
            </a:pPr>
            <a:r>
              <a:rPr lang="en-US" altLang="en-US" sz="2800" dirty="0" smtClean="0"/>
              <a:t>Campus of Open Learning, University of Delhi:  More than 200,000 distance students</a:t>
            </a:r>
            <a:r>
              <a:rPr lang="en-US" altLang="en-US" sz="2800" baseline="30000" dirty="0" smtClean="0"/>
              <a:t>3</a:t>
            </a:r>
            <a:r>
              <a:rPr lang="en-US" altLang="en-US" sz="2800" dirty="0" smtClean="0"/>
              <a:t> </a:t>
            </a:r>
          </a:p>
          <a:p>
            <a:pPr>
              <a:lnSpc>
                <a:spcPct val="90000"/>
              </a:lnSpc>
              <a:buClr>
                <a:schemeClr val="tx1"/>
              </a:buClr>
            </a:pPr>
            <a:r>
              <a:rPr lang="en-CA" altLang="en-US" sz="2800" dirty="0" smtClean="0"/>
              <a:t>One-in-seven </a:t>
            </a:r>
            <a:r>
              <a:rPr lang="en-CA" altLang="en-US" sz="2800" dirty="0"/>
              <a:t>(14%) of all higher </a:t>
            </a:r>
            <a:r>
              <a:rPr lang="en-CA" altLang="en-US" sz="2800" dirty="0" smtClean="0"/>
              <a:t>education students in USA taking some distance education courses</a:t>
            </a:r>
            <a:r>
              <a:rPr lang="en-CA" altLang="en-US" sz="2800" baseline="30000" dirty="0" smtClean="0"/>
              <a:t>4</a:t>
            </a:r>
            <a:endParaRPr lang="en-US" altLang="en-US" sz="2800" baseline="30000" dirty="0" smtClean="0"/>
          </a:p>
        </p:txBody>
      </p:sp>
      <p:sp>
        <p:nvSpPr>
          <p:cNvPr id="4" name="TextBox 3"/>
          <p:cNvSpPr txBox="1"/>
          <p:nvPr/>
        </p:nvSpPr>
        <p:spPr>
          <a:xfrm>
            <a:off x="419100" y="5534620"/>
            <a:ext cx="8267700" cy="1169551"/>
          </a:xfrm>
          <a:prstGeom prst="rect">
            <a:avLst/>
          </a:prstGeom>
          <a:noFill/>
        </p:spPr>
        <p:txBody>
          <a:bodyPr wrap="square">
            <a:spAutoFit/>
          </a:bodyPr>
          <a:lstStyle/>
          <a:p>
            <a:pPr>
              <a:defRPr/>
            </a:pPr>
            <a:r>
              <a:rPr lang="en-CA" sz="1400" dirty="0"/>
              <a:t>Sources: </a:t>
            </a:r>
          </a:p>
          <a:p>
            <a:pPr marL="342900" indent="-342900">
              <a:buFont typeface="+mj-lt"/>
              <a:buAutoNum type="arabicPeriod"/>
              <a:defRPr/>
            </a:pPr>
            <a:r>
              <a:rPr lang="en-CA" sz="1400" dirty="0"/>
              <a:t>UNESCO: </a:t>
            </a:r>
            <a:r>
              <a:rPr lang="en-CA" sz="1400" dirty="0">
                <a:hlinkClick r:id="rId3"/>
              </a:rPr>
              <a:t>Open and Distance Learning - Trends, Policy and Strategy Considerations</a:t>
            </a:r>
            <a:r>
              <a:rPr lang="en-CA" sz="1400" dirty="0"/>
              <a:t> (2002).</a:t>
            </a:r>
          </a:p>
          <a:p>
            <a:pPr marL="342900" indent="-342900">
              <a:buFont typeface="+mj-lt"/>
              <a:buAutoNum type="arabicPeriod"/>
              <a:defRPr/>
            </a:pPr>
            <a:r>
              <a:rPr lang="en-CA" sz="1400" dirty="0"/>
              <a:t>Deakin University: </a:t>
            </a:r>
            <a:r>
              <a:rPr lang="en-CA" sz="1400" dirty="0">
                <a:hlinkClick r:id="rId4"/>
              </a:rPr>
              <a:t>Our reputation and history</a:t>
            </a:r>
            <a:r>
              <a:rPr lang="en-CA" sz="1400" dirty="0"/>
              <a:t>. Last accessed on May 2, 2016.</a:t>
            </a:r>
          </a:p>
          <a:p>
            <a:pPr marL="342900" indent="-342900">
              <a:buFont typeface="+mj-lt"/>
              <a:buAutoNum type="arabicPeriod"/>
              <a:defRPr/>
            </a:pPr>
            <a:r>
              <a:rPr lang="en-CA" sz="1400" dirty="0"/>
              <a:t>Campus of Open Learning, University of Delhi: </a:t>
            </a:r>
            <a:r>
              <a:rPr lang="en-CA" sz="1400" dirty="0">
                <a:hlinkClick r:id="rId5"/>
              </a:rPr>
              <a:t>About us</a:t>
            </a:r>
            <a:r>
              <a:rPr lang="en-CA" sz="1400" dirty="0"/>
              <a:t>. Last accessed on May 2, </a:t>
            </a:r>
            <a:r>
              <a:rPr lang="en-CA" sz="1400" dirty="0" smtClean="0"/>
              <a:t>2016</a:t>
            </a:r>
          </a:p>
          <a:p>
            <a:pPr marL="342900" indent="-342900">
              <a:buFont typeface="+mj-lt"/>
              <a:buAutoNum type="arabicPeriod"/>
              <a:defRPr/>
            </a:pPr>
            <a:r>
              <a:rPr lang="en-CA" sz="1400" dirty="0" smtClean="0">
                <a:hlinkClick r:id="rId6"/>
              </a:rPr>
              <a:t>Online Report Card, February 2016</a:t>
            </a:r>
            <a:r>
              <a:rPr lang="en-CA" sz="1400" dirty="0" smtClean="0"/>
              <a:t>.</a:t>
            </a:r>
            <a:endParaRPr lang="en-CA"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06-CLS-01\Users\DTremblay\Desktop\COM map_2014.jpg"/>
          <p:cNvPicPr>
            <a:picLocks noChangeAspect="1" noChangeArrowheads="1"/>
          </p:cNvPicPr>
          <p:nvPr/>
        </p:nvPicPr>
        <p:blipFill rotWithShape="1">
          <a:blip r:embed="rId2">
            <a:extLst>
              <a:ext uri="{28A0092B-C50C-407E-A947-70E740481C1C}">
                <a14:useLocalDpi xmlns:a14="http://schemas.microsoft.com/office/drawing/2010/main" val="0"/>
              </a:ext>
            </a:extLst>
          </a:blip>
          <a:srcRect l="1254" t="4032" r="894" b="3518"/>
          <a:stretch/>
        </p:blipFill>
        <p:spPr bwMode="auto">
          <a:xfrm>
            <a:off x="-249382" y="1"/>
            <a:ext cx="967839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853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p:txBody>
          <a:bodyPr/>
          <a:lstStyle/>
          <a:p>
            <a:r>
              <a:rPr lang="en-US" altLang="en-US" smtClean="0"/>
              <a:t>Advantages</a:t>
            </a:r>
          </a:p>
        </p:txBody>
      </p:sp>
      <p:sp>
        <p:nvSpPr>
          <p:cNvPr id="6147" name="Rectangle 1027"/>
          <p:cNvSpPr>
            <a:spLocks noGrp="1" noChangeArrowheads="1"/>
          </p:cNvSpPr>
          <p:nvPr>
            <p:ph type="body" idx="1"/>
          </p:nvPr>
        </p:nvSpPr>
        <p:spPr/>
        <p:txBody>
          <a:bodyPr/>
          <a:lstStyle/>
          <a:p>
            <a:r>
              <a:rPr lang="en-US" altLang="en-US" dirty="0" smtClean="0"/>
              <a:t>Expand access</a:t>
            </a:r>
          </a:p>
          <a:p>
            <a:r>
              <a:rPr lang="en-US" altLang="en-US" dirty="0" smtClean="0"/>
              <a:t>Availability of academic talent</a:t>
            </a:r>
          </a:p>
          <a:p>
            <a:r>
              <a:rPr lang="en-US" altLang="en-US" dirty="0" smtClean="0"/>
              <a:t>Optimal </a:t>
            </a:r>
            <a:r>
              <a:rPr lang="en-US" altLang="en-US" dirty="0" err="1" smtClean="0"/>
              <a:t>utilisation</a:t>
            </a:r>
            <a:r>
              <a:rPr lang="en-US" altLang="en-US" dirty="0" smtClean="0"/>
              <a:t> of existing resources</a:t>
            </a:r>
          </a:p>
          <a:p>
            <a:r>
              <a:rPr lang="en-US" altLang="en-US" dirty="0" smtClean="0"/>
              <a:t>Resource-generation</a:t>
            </a:r>
          </a:p>
          <a:p>
            <a:r>
              <a:rPr lang="en-US" altLang="en-US" dirty="0" smtClean="0"/>
              <a:t>Access to wider curriculum</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tLang="en-US"/>
              <a:t>Challenges</a:t>
            </a:r>
          </a:p>
        </p:txBody>
      </p:sp>
      <p:sp>
        <p:nvSpPr>
          <p:cNvPr id="43011" name="Rectangle 3"/>
          <p:cNvSpPr>
            <a:spLocks noGrp="1" noChangeArrowheads="1"/>
          </p:cNvSpPr>
          <p:nvPr>
            <p:ph type="body" idx="1"/>
          </p:nvPr>
        </p:nvSpPr>
        <p:spPr/>
        <p:txBody>
          <a:bodyPr/>
          <a:lstStyle/>
          <a:p>
            <a:r>
              <a:rPr lang="en-US" altLang="en-US" dirty="0"/>
              <a:t>Lack of autonomy</a:t>
            </a:r>
          </a:p>
          <a:p>
            <a:pPr>
              <a:lnSpc>
                <a:spcPct val="150000"/>
              </a:lnSpc>
            </a:pPr>
            <a:r>
              <a:rPr lang="en-US" altLang="en-US" dirty="0"/>
              <a:t>Poor learner support</a:t>
            </a:r>
          </a:p>
          <a:p>
            <a:pPr>
              <a:lnSpc>
                <a:spcPct val="150000"/>
              </a:lnSpc>
            </a:pPr>
            <a:r>
              <a:rPr lang="en-US" altLang="en-US" dirty="0"/>
              <a:t>Underfunding</a:t>
            </a:r>
          </a:p>
          <a:p>
            <a:pPr>
              <a:lnSpc>
                <a:spcPct val="150000"/>
              </a:lnSpc>
            </a:pPr>
            <a:r>
              <a:rPr lang="en-US" altLang="en-US" dirty="0" smtClean="0"/>
              <a:t>Inadequate staff </a:t>
            </a:r>
            <a:r>
              <a:rPr lang="en-US" altLang="en-US" dirty="0"/>
              <a:t>training</a:t>
            </a:r>
          </a:p>
          <a:p>
            <a:pPr>
              <a:lnSpc>
                <a:spcPct val="150000"/>
              </a:lnSpc>
            </a:pPr>
            <a:r>
              <a:rPr lang="en-US" altLang="en-US" dirty="0"/>
              <a:t>Second-class status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Nigeria: Dual </a:t>
            </a:r>
            <a:r>
              <a:rPr lang="en-US" dirty="0"/>
              <a:t>M</a:t>
            </a:r>
            <a:r>
              <a:rPr lang="en-US" dirty="0" smtClean="0"/>
              <a:t>ode Institutions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65506843"/>
              </p:ext>
            </p:extLst>
          </p:nvPr>
        </p:nvGraphicFramePr>
        <p:xfrm>
          <a:off x="457200" y="1752600"/>
          <a:ext cx="8001000" cy="4175760"/>
        </p:xfrm>
        <a:graphic>
          <a:graphicData uri="http://schemas.openxmlformats.org/drawingml/2006/table">
            <a:tbl>
              <a:tblPr/>
              <a:tblGrid>
                <a:gridCol w="701386"/>
                <a:gridCol w="3441989"/>
                <a:gridCol w="3857625"/>
              </a:tblGrid>
              <a:tr h="167640">
                <a:tc>
                  <a:txBody>
                    <a:bodyPr/>
                    <a:lstStyle/>
                    <a:p>
                      <a:r>
                        <a:rPr lang="en-CA" dirty="0">
                          <a:effectLst/>
                        </a:rPr>
                        <a:t>1</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University of Ibadan, Ibadan</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a:effectLst/>
                        </a:rPr>
                        <a:t>Distance Learning Centre</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r>
              <a:tr h="0">
                <a:tc>
                  <a:txBody>
                    <a:bodyPr/>
                    <a:lstStyle/>
                    <a:p>
                      <a:r>
                        <a:rPr lang="en-CA">
                          <a:effectLst/>
                        </a:rPr>
                        <a:t>2</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Obafemi </a:t>
                      </a:r>
                      <a:r>
                        <a:rPr lang="en-CA" dirty="0" err="1">
                          <a:effectLst/>
                        </a:rPr>
                        <a:t>Awolowo</a:t>
                      </a:r>
                      <a:r>
                        <a:rPr lang="en-CA" dirty="0">
                          <a:effectLst/>
                        </a:rPr>
                        <a:t> University, Ile-Ife</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Centre for Distance Learning</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r>
              <a:tr h="0">
                <a:tc>
                  <a:txBody>
                    <a:bodyPr/>
                    <a:lstStyle/>
                    <a:p>
                      <a:r>
                        <a:rPr lang="en-CA">
                          <a:effectLst/>
                        </a:rPr>
                        <a:t>3</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University of Lagos, </a:t>
                      </a:r>
                      <a:r>
                        <a:rPr lang="en-CA" dirty="0" err="1">
                          <a:effectLst/>
                        </a:rPr>
                        <a:t>Akoka</a:t>
                      </a:r>
                      <a:endParaRPr lang="en-CA" dirty="0">
                        <a:effectLst/>
                      </a:endParaRP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Distance Learning Institute</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r>
              <a:tr h="0">
                <a:tc>
                  <a:txBody>
                    <a:bodyPr/>
                    <a:lstStyle/>
                    <a:p>
                      <a:r>
                        <a:rPr lang="en-CA">
                          <a:effectLst/>
                        </a:rPr>
                        <a:t>4</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a:effectLst/>
                        </a:rPr>
                        <a:t>University of Maiduguri, Maiduguri</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Centre for Distance Learning</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r>
              <a:tr h="0">
                <a:tc>
                  <a:txBody>
                    <a:bodyPr/>
                    <a:lstStyle/>
                    <a:p>
                      <a:r>
                        <a:rPr lang="en-CA">
                          <a:effectLst/>
                        </a:rPr>
                        <a:t>5</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a:effectLst/>
                        </a:rPr>
                        <a:t>Modibbo Adama University of Technology, Yola</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Centre for Distance Learning</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r>
              <a:tr h="0">
                <a:tc>
                  <a:txBody>
                    <a:bodyPr/>
                    <a:lstStyle/>
                    <a:p>
                      <a:r>
                        <a:rPr lang="en-CA">
                          <a:effectLst/>
                        </a:rPr>
                        <a:t>6</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a:effectLst/>
                        </a:rPr>
                        <a:t>University of Abuja, Abuja</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Centre for Distance Learning and Continuing Education</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r>
              <a:tr h="0">
                <a:tc>
                  <a:txBody>
                    <a:bodyPr/>
                    <a:lstStyle/>
                    <a:p>
                      <a:r>
                        <a:rPr lang="en-CA">
                          <a:effectLst/>
                        </a:rPr>
                        <a:t>7</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a:effectLst/>
                        </a:rPr>
                        <a:t>Ladoke Akintola University of Technology, Ogbomoso</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LAUTECH Distance Learning Centre</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r>
              <a:tr h="0">
                <a:tc>
                  <a:txBody>
                    <a:bodyPr/>
                    <a:lstStyle/>
                    <a:p>
                      <a:r>
                        <a:rPr lang="en-CA">
                          <a:effectLst/>
                        </a:rPr>
                        <a:t>8</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a:effectLst/>
                        </a:rPr>
                        <a:t>Ahmadu Bello University Zaria</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c>
                  <a:txBody>
                    <a:bodyPr/>
                    <a:lstStyle/>
                    <a:p>
                      <a:r>
                        <a:rPr lang="en-CA" dirty="0">
                          <a:effectLst/>
                        </a:rPr>
                        <a:t>Distance Learning Centre ABU, Zaria</a:t>
                      </a:r>
                    </a:p>
                  </a:txBody>
                  <a:tcPr marL="152400" marR="152400" marT="38100" marB="38100" anchor="ctr">
                    <a:lnL w="6350" cap="flat" cmpd="sng" algn="ctr">
                      <a:solidFill>
                        <a:srgbClr val="EEEEEE"/>
                      </a:solidFill>
                      <a:prstDash val="solid"/>
                      <a:round/>
                      <a:headEnd type="none" w="med" len="med"/>
                      <a:tailEnd type="none" w="med" len="med"/>
                    </a:lnL>
                    <a:lnR w="6350" cap="flat" cmpd="sng" algn="ctr">
                      <a:solidFill>
                        <a:srgbClr val="EEEEEE"/>
                      </a:solidFill>
                      <a:prstDash val="solid"/>
                      <a:round/>
                      <a:headEnd type="none" w="med" len="med"/>
                      <a:tailEnd type="none" w="med" len="med"/>
                    </a:lnR>
                    <a:lnT w="6350" cap="flat" cmpd="sng" algn="ctr">
                      <a:solidFill>
                        <a:srgbClr val="EEEEEE"/>
                      </a:solidFill>
                      <a:prstDash val="solid"/>
                      <a:round/>
                      <a:headEnd type="none" w="med" len="med"/>
                      <a:tailEnd type="none" w="med" len="med"/>
                    </a:lnT>
                    <a:lnB w="6350" cap="flat" cmpd="sng" algn="ctr">
                      <a:solidFill>
                        <a:srgbClr val="EEEEEE"/>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82779293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5105400" y="2703657"/>
            <a:ext cx="3720125" cy="2365085"/>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l"/>
            <a:r>
              <a:rPr lang="en-CA" b="0" i="1" dirty="0" smtClean="0"/>
              <a:t>III. Rise of OER</a:t>
            </a:r>
            <a:endParaRPr lang="en-CA" b="0" i="1" dirty="0"/>
          </a:p>
        </p:txBody>
      </p:sp>
      <p:sp>
        <p:nvSpPr>
          <p:cNvPr id="5" name="TextBox 4"/>
          <p:cNvSpPr txBox="1"/>
          <p:nvPr/>
        </p:nvSpPr>
        <p:spPr>
          <a:xfrm>
            <a:off x="304800" y="6321623"/>
            <a:ext cx="4267200" cy="276999"/>
          </a:xfrm>
          <a:prstGeom prst="rect">
            <a:avLst/>
          </a:prstGeom>
          <a:noFill/>
        </p:spPr>
        <p:txBody>
          <a:bodyPr wrap="square" rtlCol="0">
            <a:spAutoFit/>
          </a:bodyPr>
          <a:lstStyle>
            <a:defPPr>
              <a:defRPr lang="en-US"/>
            </a:defPPr>
            <a:lvl1pPr>
              <a:defRPr sz="1350">
                <a:latin typeface="+mn-lt"/>
              </a:defRPr>
            </a:lvl1pPr>
          </a:lstStyle>
          <a:p>
            <a:r>
              <a:rPr lang="en-CA" sz="1200" dirty="0">
                <a:solidFill>
                  <a:schemeClr val="tx2"/>
                </a:solidFill>
              </a:rPr>
              <a:t>Source: https://stateof.creativecommons.org/report</a:t>
            </a: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937" y="1931493"/>
            <a:ext cx="4419600" cy="3137249"/>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715529" y="1906779"/>
            <a:ext cx="484428" cy="707886"/>
          </a:xfrm>
          <a:prstGeom prst="rect">
            <a:avLst/>
          </a:prstGeom>
          <a:noFill/>
        </p:spPr>
        <p:txBody>
          <a:bodyPr wrap="none" rtlCol="0">
            <a:spAutoFit/>
          </a:bodyPr>
          <a:lstStyle/>
          <a:p>
            <a:r>
              <a:rPr lang="en-CA" sz="4000" b="1" dirty="0" smtClean="0">
                <a:solidFill>
                  <a:srgbClr val="FF0000"/>
                </a:solidFill>
              </a:rPr>
              <a:t>+</a:t>
            </a:r>
            <a:endParaRPr lang="en-CA" sz="4000" b="1" dirty="0">
              <a:solidFill>
                <a:srgbClr val="FF0000"/>
              </a:solidFill>
            </a:endParaRPr>
          </a:p>
        </p:txBody>
      </p:sp>
      <p:sp>
        <p:nvSpPr>
          <p:cNvPr id="4" name="TextBox 3"/>
          <p:cNvSpPr txBox="1"/>
          <p:nvPr/>
        </p:nvSpPr>
        <p:spPr>
          <a:xfrm>
            <a:off x="501178" y="5240519"/>
            <a:ext cx="4269117" cy="307777"/>
          </a:xfrm>
          <a:prstGeom prst="rect">
            <a:avLst/>
          </a:prstGeom>
          <a:noFill/>
        </p:spPr>
        <p:txBody>
          <a:bodyPr wrap="none" rtlCol="0">
            <a:spAutoFit/>
          </a:bodyPr>
          <a:lstStyle/>
          <a:p>
            <a:r>
              <a:rPr lang="en-CA" sz="1400" b="1" dirty="0" smtClean="0">
                <a:solidFill>
                  <a:srgbClr val="FF0000"/>
                </a:solidFill>
              </a:rPr>
              <a:t>FIJI has introduced OER policy in January 2016.</a:t>
            </a:r>
            <a:endParaRPr lang="en-CA" sz="1400" b="1" dirty="0">
              <a:solidFill>
                <a:srgbClr val="FF0000"/>
              </a:solidFill>
            </a:endParaRPr>
          </a:p>
        </p:txBody>
      </p:sp>
    </p:spTree>
    <p:extLst>
      <p:ext uri="{BB962C8B-B14F-4D97-AF65-F5344CB8AC3E}">
        <p14:creationId xmlns:p14="http://schemas.microsoft.com/office/powerpoint/2010/main" val="28817795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Users\dizcriz\Desktop\TYP 2012-15 FINAL Package\Links\COL_COM Mininsters Ref Bk.jpg"/>
          <p:cNvPicPr>
            <a:picLocks noChangeAspect="1" noChangeArrowheads="1"/>
          </p:cNvPicPr>
          <p:nvPr/>
        </p:nvPicPr>
        <p:blipFill>
          <a:blip r:embed="rId2" cstate="print"/>
          <a:srcRect t="5083" r="2957" b="21627"/>
          <a:stretch>
            <a:fillRect/>
          </a:stretch>
        </p:blipFill>
        <p:spPr bwMode="auto">
          <a:xfrm>
            <a:off x="152400" y="4453255"/>
            <a:ext cx="4191000" cy="21304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7" descr="\\06-CLS-01\Users\DTremblay\Desktop\transpSCREE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5770" y="4191000"/>
            <a:ext cx="4223657" cy="316993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06-CLS-01\Users\DTremblay\Desktop\SCREENS onl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8908" y="3049130"/>
            <a:ext cx="3755092" cy="281827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7" descr="\\06-CLS-01\Users\DTremblay\Desktop\transpSCREENS.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56410" y="2514600"/>
            <a:ext cx="2073390" cy="1556120"/>
          </a:xfrm>
          <a:prstGeom prst="rect">
            <a:avLst/>
          </a:prstGeom>
          <a:noFill/>
          <a:extLst>
            <a:ext uri="{909E8E84-426E-40DD-AFC4-6F175D3DCCD1}">
              <a14:hiddenFill xmlns:a14="http://schemas.microsoft.com/office/drawing/2010/main">
                <a:solidFill>
                  <a:srgbClr val="FFFFFF"/>
                </a:solidFill>
              </a14:hiddenFill>
            </a:ext>
          </a:extLst>
        </p:spPr>
      </p:pic>
      <p:sp>
        <p:nvSpPr>
          <p:cNvPr id="28674" name="Title 1"/>
          <p:cNvSpPr>
            <a:spLocks noGrp="1"/>
          </p:cNvSpPr>
          <p:nvPr>
            <p:ph type="title"/>
          </p:nvPr>
        </p:nvSpPr>
        <p:spPr>
          <a:xfrm>
            <a:off x="533400" y="228600"/>
            <a:ext cx="8229600" cy="1265238"/>
          </a:xfrm>
        </p:spPr>
        <p:txBody>
          <a:bodyPr>
            <a:noAutofit/>
          </a:bodyPr>
          <a:lstStyle/>
          <a:p>
            <a:r>
              <a:rPr lang="en-US" sz="4000" dirty="0" smtClean="0"/>
              <a:t>What are Open Education Resources (OERs)?</a:t>
            </a:r>
          </a:p>
        </p:txBody>
      </p:sp>
      <p:sp>
        <p:nvSpPr>
          <p:cNvPr id="28675" name="Content Placeholder 2"/>
          <p:cNvSpPr>
            <a:spLocks noGrp="1"/>
          </p:cNvSpPr>
          <p:nvPr>
            <p:ph idx="1"/>
          </p:nvPr>
        </p:nvSpPr>
        <p:spPr>
          <a:xfrm>
            <a:off x="609600" y="1600200"/>
            <a:ext cx="8382000" cy="4572000"/>
          </a:xfrm>
        </p:spPr>
        <p:txBody>
          <a:bodyPr/>
          <a:lstStyle/>
          <a:p>
            <a:pPr>
              <a:buFont typeface="Wingdings" pitchFamily="2" charset="2"/>
              <a:buNone/>
            </a:pPr>
            <a:r>
              <a:rPr lang="en-US" dirty="0" smtClean="0"/>
              <a:t>Materials that are</a:t>
            </a:r>
          </a:p>
          <a:p>
            <a:r>
              <a:rPr lang="en-US" dirty="0" smtClean="0"/>
              <a:t>Free and freely available</a:t>
            </a:r>
          </a:p>
          <a:p>
            <a:r>
              <a:rPr lang="en-US" dirty="0" smtClean="0"/>
              <a:t>Suitable for all levels</a:t>
            </a:r>
          </a:p>
          <a:p>
            <a:r>
              <a:rPr lang="en-US" dirty="0" smtClean="0"/>
              <a:t>Reusable</a:t>
            </a:r>
          </a:p>
          <a:p>
            <a:r>
              <a:rPr lang="en-US" dirty="0" smtClean="0"/>
              <a:t>Digital</a:t>
            </a:r>
          </a:p>
        </p:txBody>
      </p:sp>
      <p:pic>
        <p:nvPicPr>
          <p:cNvPr id="8" name="Picture 10" descr="\\06-CLS-01\Users\DTremblay\Desktop\coursera tablet copy.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1200" y="4802506"/>
            <a:ext cx="2286000" cy="121729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06-CLS-01\Users\DTremblay\Desktop\tablet.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65585" y="4022263"/>
            <a:ext cx="791882" cy="161544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06-CLS-01\Users\DTremblay\Desktop\file0009906871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86200" y="495300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9730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433404"/>
            <a:ext cx="8382000" cy="4281596"/>
          </a:xfrm>
        </p:spPr>
        <p:txBody>
          <a:bodyPr/>
          <a:lstStyle/>
          <a:p>
            <a:r>
              <a:rPr lang="en-US" dirty="0"/>
              <a:t>Free availability of quality content</a:t>
            </a:r>
          </a:p>
          <a:p>
            <a:r>
              <a:rPr lang="en-US" dirty="0"/>
              <a:t>Faculty time can now focus on learner </a:t>
            </a:r>
            <a:r>
              <a:rPr lang="en-US" dirty="0" smtClean="0"/>
              <a:t>support</a:t>
            </a:r>
          </a:p>
          <a:p>
            <a:endParaRPr lang="en-US" dirty="0"/>
          </a:p>
        </p:txBody>
      </p:sp>
      <p:sp>
        <p:nvSpPr>
          <p:cNvPr id="3" name="Title 2"/>
          <p:cNvSpPr>
            <a:spLocks noGrp="1"/>
          </p:cNvSpPr>
          <p:nvPr>
            <p:ph type="title"/>
          </p:nvPr>
        </p:nvSpPr>
        <p:spPr/>
        <p:txBody>
          <a:bodyPr/>
          <a:lstStyle/>
          <a:p>
            <a:r>
              <a:rPr lang="en-US" dirty="0" smtClean="0"/>
              <a:t>Implications of OER for ODL</a:t>
            </a:r>
            <a:endParaRPr lang="en-US" dirty="0"/>
          </a:p>
        </p:txBody>
      </p:sp>
      <p:graphicFrame>
        <p:nvGraphicFramePr>
          <p:cNvPr id="4" name="Chart 3"/>
          <p:cNvGraphicFramePr/>
          <p:nvPr>
            <p:extLst>
              <p:ext uri="{D42A27DB-BD31-4B8C-83A1-F6EECF244321}">
                <p14:modId xmlns:p14="http://schemas.microsoft.com/office/powerpoint/2010/main" val="3837644216"/>
              </p:ext>
            </p:extLst>
          </p:nvPr>
        </p:nvGraphicFramePr>
        <p:xfrm>
          <a:off x="1885950" y="3048000"/>
          <a:ext cx="5219700" cy="424410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3200400" y="5170054"/>
            <a:ext cx="2743200" cy="646331"/>
          </a:xfrm>
          <a:prstGeom prst="rect">
            <a:avLst/>
          </a:prstGeom>
        </p:spPr>
        <p:txBody>
          <a:bodyPr wrap="square">
            <a:spAutoFit/>
          </a:bodyPr>
          <a:lstStyle/>
          <a:p>
            <a:r>
              <a:rPr lang="en-CA" i="1" dirty="0" smtClean="0">
                <a:solidFill>
                  <a:schemeClr val="bg1"/>
                </a:solidFill>
                <a:latin typeface="+mj-lt"/>
              </a:rPr>
              <a:t/>
            </a:r>
            <a:br>
              <a:rPr lang="en-CA" i="1" dirty="0" smtClean="0">
                <a:solidFill>
                  <a:schemeClr val="bg1"/>
                </a:solidFill>
                <a:latin typeface="+mj-lt"/>
              </a:rPr>
            </a:br>
            <a:r>
              <a:rPr lang="en-CA" b="1" i="1" dirty="0" smtClean="0">
                <a:solidFill>
                  <a:schemeClr val="bg1"/>
                </a:solidFill>
                <a:latin typeface="+mj-lt"/>
              </a:rPr>
              <a:t>course development</a:t>
            </a:r>
            <a:endParaRPr lang="en-US" b="1" i="1" dirty="0">
              <a:solidFill>
                <a:schemeClr val="bg1"/>
              </a:solidFill>
              <a:latin typeface="+mj-lt"/>
            </a:endParaRPr>
          </a:p>
        </p:txBody>
      </p:sp>
    </p:spTree>
    <p:extLst>
      <p:ext uri="{BB962C8B-B14F-4D97-AF65-F5344CB8AC3E}">
        <p14:creationId xmlns:p14="http://schemas.microsoft.com/office/powerpoint/2010/main" val="36104970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p:txBody>
          <a:bodyPr/>
          <a:lstStyle/>
          <a:p>
            <a:endParaRPr lang="en-CA"/>
          </a:p>
        </p:txBody>
      </p:sp>
      <p:sp>
        <p:nvSpPr>
          <p:cNvPr id="2" name="Title 1"/>
          <p:cNvSpPr>
            <a:spLocks noGrp="1"/>
          </p:cNvSpPr>
          <p:nvPr>
            <p:ph type="title"/>
          </p:nvPr>
        </p:nvSpPr>
        <p:spPr/>
        <p:txBody>
          <a:bodyPr/>
          <a:lstStyle/>
          <a:p>
            <a:r>
              <a:rPr lang="en-US" dirty="0" smtClean="0"/>
              <a:t>New Realities</a:t>
            </a:r>
            <a:endParaRPr lang="en-US" dirty="0"/>
          </a:p>
        </p:txBody>
      </p:sp>
      <p:sp>
        <p:nvSpPr>
          <p:cNvPr id="3" name="Round Diagonal Corner Rectangle 2"/>
          <p:cNvSpPr/>
          <p:nvPr/>
        </p:nvSpPr>
        <p:spPr>
          <a:xfrm>
            <a:off x="1054100" y="1905000"/>
            <a:ext cx="28194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smtClean="0">
                <a:latin typeface="+mj-lt"/>
              </a:rPr>
              <a:t>Present</a:t>
            </a:r>
            <a:endParaRPr lang="en-US" sz="2800" i="1" dirty="0">
              <a:latin typeface="+mj-lt"/>
            </a:endParaRPr>
          </a:p>
        </p:txBody>
      </p:sp>
      <p:sp>
        <p:nvSpPr>
          <p:cNvPr id="4" name="Round Diagonal Corner Rectangle 3"/>
          <p:cNvSpPr/>
          <p:nvPr/>
        </p:nvSpPr>
        <p:spPr>
          <a:xfrm>
            <a:off x="5181600" y="1905000"/>
            <a:ext cx="2819400"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smtClean="0">
                <a:latin typeface="+mj-lt"/>
              </a:rPr>
              <a:t>Future</a:t>
            </a:r>
            <a:endParaRPr lang="en-US" sz="2800" i="1" dirty="0">
              <a:latin typeface="+mj-lt"/>
            </a:endParaRPr>
          </a:p>
        </p:txBody>
      </p:sp>
      <p:sp>
        <p:nvSpPr>
          <p:cNvPr id="5" name="Round Diagonal Corner Rectangle 4"/>
          <p:cNvSpPr/>
          <p:nvPr/>
        </p:nvSpPr>
        <p:spPr>
          <a:xfrm>
            <a:off x="1676400" y="3200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Industrial model of operation</a:t>
            </a:r>
            <a:endParaRPr lang="en-US" sz="2000" dirty="0">
              <a:solidFill>
                <a:schemeClr val="tx1"/>
              </a:solidFill>
            </a:endParaRPr>
          </a:p>
        </p:txBody>
      </p:sp>
      <p:sp>
        <p:nvSpPr>
          <p:cNvPr id="6" name="Round Diagonal Corner Rectangle 5"/>
          <p:cNvSpPr/>
          <p:nvPr/>
        </p:nvSpPr>
        <p:spPr>
          <a:xfrm>
            <a:off x="1676400" y="4343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Institutional Teams</a:t>
            </a:r>
            <a:endParaRPr lang="en-US" sz="2000" dirty="0">
              <a:solidFill>
                <a:schemeClr val="tx1"/>
              </a:solidFill>
            </a:endParaRPr>
          </a:p>
        </p:txBody>
      </p:sp>
      <p:sp>
        <p:nvSpPr>
          <p:cNvPr id="7" name="Round Diagonal Corner Rectangle 6"/>
          <p:cNvSpPr/>
          <p:nvPr/>
        </p:nvSpPr>
        <p:spPr>
          <a:xfrm>
            <a:off x="1676400" y="5486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Student as consumer</a:t>
            </a:r>
            <a:endParaRPr lang="en-US" sz="2000" dirty="0">
              <a:solidFill>
                <a:schemeClr val="tx1"/>
              </a:solidFill>
            </a:endParaRPr>
          </a:p>
        </p:txBody>
      </p:sp>
      <p:sp>
        <p:nvSpPr>
          <p:cNvPr id="8" name="Round Diagonal Corner Rectangle 7"/>
          <p:cNvSpPr/>
          <p:nvPr/>
        </p:nvSpPr>
        <p:spPr>
          <a:xfrm>
            <a:off x="5791200" y="3200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Connected model of operation</a:t>
            </a:r>
            <a:endParaRPr lang="en-US" sz="2000" dirty="0">
              <a:solidFill>
                <a:schemeClr val="tx1"/>
              </a:solidFill>
            </a:endParaRPr>
          </a:p>
        </p:txBody>
      </p:sp>
      <p:sp>
        <p:nvSpPr>
          <p:cNvPr id="9" name="Round Diagonal Corner Rectangle 8"/>
          <p:cNvSpPr/>
          <p:nvPr/>
        </p:nvSpPr>
        <p:spPr>
          <a:xfrm>
            <a:off x="5791200" y="4343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Global Teams of course developers</a:t>
            </a:r>
            <a:endParaRPr lang="en-US" sz="2000" dirty="0">
              <a:solidFill>
                <a:schemeClr val="tx1"/>
              </a:solidFill>
            </a:endParaRPr>
          </a:p>
        </p:txBody>
      </p:sp>
      <p:sp>
        <p:nvSpPr>
          <p:cNvPr id="10" name="Round Diagonal Corner Rectangle 9"/>
          <p:cNvSpPr/>
          <p:nvPr/>
        </p:nvSpPr>
        <p:spPr>
          <a:xfrm>
            <a:off x="5791200" y="5486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Student as producer</a:t>
            </a:r>
            <a:endParaRPr lang="en-US" sz="2000" dirty="0">
              <a:solidFill>
                <a:schemeClr val="tx1"/>
              </a:solidFill>
            </a:endParaRPr>
          </a:p>
        </p:txBody>
      </p:sp>
      <p:cxnSp>
        <p:nvCxnSpPr>
          <p:cNvPr id="12" name="Straight Connector 11"/>
          <p:cNvCxnSpPr/>
          <p:nvPr/>
        </p:nvCxnSpPr>
        <p:spPr>
          <a:xfrm>
            <a:off x="1371600" y="2971800"/>
            <a:ext cx="0" cy="297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endCxn id="5" idx="2"/>
          </p:cNvCxnSpPr>
          <p:nvPr/>
        </p:nvCxnSpPr>
        <p:spPr>
          <a:xfrm>
            <a:off x="1371600" y="3657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3716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371600" y="5943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486400" y="2971800"/>
            <a:ext cx="0" cy="297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486400" y="3657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4864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486400" y="594360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454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728" r="26935" b="47056"/>
          <a:stretch/>
        </p:blipFill>
        <p:spPr bwMode="auto">
          <a:xfrm>
            <a:off x="-1" y="873714"/>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1682237277"/>
              </p:ext>
            </p:extLst>
          </p:nvPr>
        </p:nvGraphicFramePr>
        <p:xfrm>
          <a:off x="457200" y="1381600"/>
          <a:ext cx="4608512" cy="2807831"/>
        </p:xfrm>
        <a:graphic>
          <a:graphicData uri="http://schemas.openxmlformats.org/drawingml/2006/table">
            <a:tbl>
              <a:tblPr firstRow="1" firstCol="1">
                <a:effectLst>
                  <a:innerShdw blurRad="114300">
                    <a:prstClr val="black"/>
                  </a:innerShdw>
                </a:effectLst>
                <a:tableStyleId>{775DCB02-9BB8-47FD-8907-85C794F793BA}</a:tableStyleId>
              </a:tblPr>
              <a:tblGrid>
                <a:gridCol w="1967048"/>
                <a:gridCol w="1742242"/>
                <a:gridCol w="899222"/>
              </a:tblGrid>
              <a:tr h="196850">
                <a:tc gridSpan="3">
                  <a:txBody>
                    <a:bodyPr/>
                    <a:lstStyle/>
                    <a:p>
                      <a:pPr algn="ctr" fontAlgn="b"/>
                      <a:r>
                        <a:rPr lang="en-CA" sz="2000" u="none" strike="noStrike" dirty="0">
                          <a:effectLst/>
                        </a:rPr>
                        <a:t>ICT in Ed </a:t>
                      </a:r>
                      <a:r>
                        <a:rPr lang="en-CA" sz="2000" u="none" strike="noStrike" dirty="0" smtClean="0">
                          <a:effectLst/>
                        </a:rPr>
                        <a:t>Policy (Year)</a:t>
                      </a:r>
                      <a:endParaRPr lang="en-CA" sz="2000" b="1" i="0" u="none" strike="noStrike" dirty="0">
                        <a:solidFill>
                          <a:schemeClr val="bg1"/>
                        </a:solidFill>
                        <a:effectLst/>
                        <a:latin typeface="Arial Rounded MT Bold" panose="020F0704030504030204" pitchFamily="34" charset="0"/>
                      </a:endParaRPr>
                    </a:p>
                  </a:txBody>
                  <a:tcPr marL="6350" marR="6350" marT="6350" marB="0" anchor="b"/>
                </a:tc>
                <a:tc hMerge="1">
                  <a:txBody>
                    <a:bodyPr/>
                    <a:lstStyle/>
                    <a:p>
                      <a:pPr algn="ctr" fontAlgn="b"/>
                      <a:endParaRPr lang="en-CA" sz="2000" b="1" i="0" u="none" strike="noStrike" dirty="0">
                        <a:solidFill>
                          <a:schemeClr val="bg1"/>
                        </a:solidFill>
                        <a:effectLst/>
                        <a:latin typeface="Arial Rounded MT Bold" panose="020F0704030504030204" pitchFamily="34" charset="0"/>
                      </a:endParaRPr>
                    </a:p>
                  </a:txBody>
                  <a:tcPr marL="6350" marR="6350" marT="6350" marB="0" anchor="b"/>
                </a:tc>
                <a:tc hMerge="1">
                  <a:txBody>
                    <a:bodyPr/>
                    <a:lstStyle/>
                    <a:p>
                      <a:pPr algn="ctr" fontAlgn="b"/>
                      <a:endParaRPr lang="en-CA" sz="2000" b="1" i="0" u="none" strike="noStrike" dirty="0">
                        <a:solidFill>
                          <a:schemeClr val="bg1"/>
                        </a:solidFill>
                        <a:effectLst/>
                        <a:latin typeface="Arial Rounded MT Bold" panose="020F0704030504030204" pitchFamily="34" charset="0"/>
                      </a:endParaRPr>
                    </a:p>
                  </a:txBody>
                  <a:tcPr marL="6350" marR="6350" marT="6350" marB="0" anchor="b">
                    <a:solidFill>
                      <a:srgbClr val="7030A0"/>
                    </a:solidFill>
                  </a:tcPr>
                </a:tc>
              </a:tr>
              <a:tr h="196850">
                <a:tc>
                  <a:txBody>
                    <a:bodyPr/>
                    <a:lstStyle/>
                    <a:p>
                      <a:pPr algn="l" fontAlgn="ctr"/>
                      <a:r>
                        <a:rPr lang="en-GB" sz="2000" u="none" strike="noStrike" dirty="0">
                          <a:effectLst/>
                        </a:rPr>
                        <a:t>Ghana</a:t>
                      </a:r>
                      <a:endParaRPr lang="en-GB" sz="2000" b="1" i="0" u="none" strike="noStrike" dirty="0">
                        <a:solidFill>
                          <a:srgbClr val="000000"/>
                        </a:solidFill>
                        <a:effectLst/>
                        <a:latin typeface="Arial Rounded MT Bold" panose="020F0704030504030204" pitchFamily="34" charset="0"/>
                      </a:endParaRPr>
                    </a:p>
                  </a:txBody>
                  <a:tcPr marL="6350" marR="6350" marT="6350" marB="0" anchor="ctr"/>
                </a:tc>
                <a:tc>
                  <a:txBody>
                    <a:bodyPr/>
                    <a:lstStyle/>
                    <a:p>
                      <a:pPr algn="ctr" fontAlgn="b"/>
                      <a:r>
                        <a:rPr lang="en-CA" sz="1800" b="1" u="none" strike="noStrike" dirty="0">
                          <a:effectLst/>
                        </a:rPr>
                        <a:t>YES</a:t>
                      </a:r>
                      <a:endParaRPr lang="en-CA" sz="1800" b="1" i="0" u="none" strike="noStrike" dirty="0">
                        <a:solidFill>
                          <a:srgbClr val="000000"/>
                        </a:solidFill>
                        <a:effectLst/>
                        <a:latin typeface="Arial Rounded MT Bold" panose="020F0704030504030204" pitchFamily="34" charset="0"/>
                      </a:endParaRPr>
                    </a:p>
                  </a:txBody>
                  <a:tcPr marL="6350" marR="6350" marT="6350" marB="0" anchor="b"/>
                </a:tc>
                <a:tc>
                  <a:txBody>
                    <a:bodyPr/>
                    <a:lstStyle/>
                    <a:p>
                      <a:pPr algn="ctr" fontAlgn="b"/>
                      <a:r>
                        <a:rPr lang="en-CA" sz="1800" b="1" u="none" strike="noStrike" dirty="0">
                          <a:effectLst/>
                        </a:rPr>
                        <a:t>2008</a:t>
                      </a:r>
                      <a:endParaRPr lang="en-CA" sz="1800" b="1" i="0" u="none" strike="noStrike" dirty="0">
                        <a:solidFill>
                          <a:srgbClr val="000000"/>
                        </a:solidFill>
                        <a:effectLst/>
                        <a:latin typeface="Arial Rounded MT Bold" panose="020F0704030504030204" pitchFamily="34" charset="0"/>
                      </a:endParaRPr>
                    </a:p>
                  </a:txBody>
                  <a:tcPr marL="6350" marR="6350" marT="6350" marB="0" anchor="b"/>
                </a:tc>
              </a:tr>
              <a:tr h="196850">
                <a:tc>
                  <a:txBody>
                    <a:bodyPr/>
                    <a:lstStyle/>
                    <a:p>
                      <a:pPr algn="l" fontAlgn="ctr"/>
                      <a:r>
                        <a:rPr lang="en-GB" sz="2000" u="none" strike="noStrike" dirty="0">
                          <a:effectLst/>
                        </a:rPr>
                        <a:t>Kenya</a:t>
                      </a:r>
                      <a:endParaRPr lang="en-GB" sz="2000" b="1" i="0" u="none" strike="noStrike" dirty="0">
                        <a:solidFill>
                          <a:schemeClr val="bg1"/>
                        </a:solidFill>
                        <a:effectLst/>
                        <a:latin typeface="Arial Rounded MT Bold" panose="020F0704030504030204" pitchFamily="34" charset="0"/>
                      </a:endParaRPr>
                    </a:p>
                  </a:txBody>
                  <a:tcPr marL="6350" marR="6350" marT="6350" marB="0" anchor="ctr"/>
                </a:tc>
                <a:tc>
                  <a:txBody>
                    <a:bodyPr/>
                    <a:lstStyle/>
                    <a:p>
                      <a:pPr algn="ctr" fontAlgn="b"/>
                      <a:r>
                        <a:rPr lang="en-CA" sz="1800" b="1" u="none" strike="noStrike" dirty="0">
                          <a:effectLst/>
                        </a:rPr>
                        <a:t>YES</a:t>
                      </a:r>
                      <a:endParaRPr lang="en-CA" sz="1800" b="1" i="0" u="none" strike="noStrike" dirty="0">
                        <a:solidFill>
                          <a:schemeClr val="bg1"/>
                        </a:solidFill>
                        <a:effectLst/>
                        <a:latin typeface="Arial Rounded MT Bold" panose="020F0704030504030204" pitchFamily="34" charset="0"/>
                      </a:endParaRPr>
                    </a:p>
                  </a:txBody>
                  <a:tcPr marL="6350" marR="6350" marT="6350" marB="0" anchor="b"/>
                </a:tc>
                <a:tc>
                  <a:txBody>
                    <a:bodyPr/>
                    <a:lstStyle/>
                    <a:p>
                      <a:pPr algn="ctr" fontAlgn="b"/>
                      <a:r>
                        <a:rPr lang="en-CA" sz="1800" b="1" u="none" strike="noStrike" dirty="0">
                          <a:effectLst/>
                        </a:rPr>
                        <a:t>2006</a:t>
                      </a:r>
                      <a:endParaRPr lang="en-CA" sz="1800" b="1" i="0" u="none" strike="noStrike" dirty="0">
                        <a:solidFill>
                          <a:schemeClr val="bg1"/>
                        </a:solidFill>
                        <a:effectLst/>
                        <a:latin typeface="Arial Rounded MT Bold" panose="020F0704030504030204" pitchFamily="34" charset="0"/>
                      </a:endParaRPr>
                    </a:p>
                  </a:txBody>
                  <a:tcPr marL="6350" marR="6350" marT="6350" marB="0" anchor="b"/>
                </a:tc>
              </a:tr>
              <a:tr h="318631">
                <a:tc>
                  <a:txBody>
                    <a:bodyPr/>
                    <a:lstStyle/>
                    <a:p>
                      <a:pPr algn="l" fontAlgn="ctr"/>
                      <a:r>
                        <a:rPr lang="en-GB" sz="2000" u="none" strike="noStrike" dirty="0">
                          <a:effectLst/>
                        </a:rPr>
                        <a:t>Namibia</a:t>
                      </a:r>
                      <a:endParaRPr lang="en-GB" sz="2000" b="1" i="0" u="none" strike="noStrike" dirty="0">
                        <a:solidFill>
                          <a:srgbClr val="000000"/>
                        </a:solidFill>
                        <a:effectLst/>
                        <a:latin typeface="Arial Rounded MT Bold" panose="020F0704030504030204" pitchFamily="34" charset="0"/>
                      </a:endParaRPr>
                    </a:p>
                  </a:txBody>
                  <a:tcPr marL="6350" marR="6350" marT="6350" marB="0" anchor="ctr"/>
                </a:tc>
                <a:tc>
                  <a:txBody>
                    <a:bodyPr/>
                    <a:lstStyle/>
                    <a:p>
                      <a:pPr algn="ctr" fontAlgn="b"/>
                      <a:r>
                        <a:rPr lang="en-CA" sz="1800" b="1" u="none" strike="noStrike" dirty="0">
                          <a:effectLst/>
                        </a:rPr>
                        <a:t>YES</a:t>
                      </a:r>
                      <a:endParaRPr lang="en-CA" sz="1800" b="1" i="0" u="none" strike="noStrike" dirty="0">
                        <a:solidFill>
                          <a:srgbClr val="000000"/>
                        </a:solidFill>
                        <a:effectLst/>
                        <a:latin typeface="Arial Rounded MT Bold" panose="020F0704030504030204" pitchFamily="34" charset="0"/>
                      </a:endParaRPr>
                    </a:p>
                  </a:txBody>
                  <a:tcPr marL="6350" marR="6350" marT="6350" marB="0" anchor="b"/>
                </a:tc>
                <a:tc>
                  <a:txBody>
                    <a:bodyPr/>
                    <a:lstStyle/>
                    <a:p>
                      <a:pPr algn="ctr" fontAlgn="b"/>
                      <a:r>
                        <a:rPr lang="en-CA" sz="1800" b="1" u="none" strike="noStrike" dirty="0">
                          <a:effectLst/>
                        </a:rPr>
                        <a:t>2005</a:t>
                      </a:r>
                      <a:endParaRPr lang="en-CA" sz="1800" b="1" i="0" u="none" strike="noStrike" dirty="0">
                        <a:solidFill>
                          <a:srgbClr val="000000"/>
                        </a:solidFill>
                        <a:effectLst/>
                        <a:latin typeface="Arial Rounded MT Bold" panose="020F0704030504030204" pitchFamily="34" charset="0"/>
                      </a:endParaRPr>
                    </a:p>
                  </a:txBody>
                  <a:tcPr marL="6350" marR="6350" marT="6350" marB="0" anchor="b"/>
                </a:tc>
              </a:tr>
              <a:tr h="196850">
                <a:tc>
                  <a:txBody>
                    <a:bodyPr/>
                    <a:lstStyle/>
                    <a:p>
                      <a:pPr algn="l" fontAlgn="ctr"/>
                      <a:r>
                        <a:rPr lang="en-GB" sz="2000" u="none" strike="noStrike" dirty="0">
                          <a:effectLst/>
                        </a:rPr>
                        <a:t>Nigeria</a:t>
                      </a:r>
                      <a:endParaRPr lang="en-GB" sz="2000" b="1" i="0" u="none" strike="noStrike" dirty="0">
                        <a:solidFill>
                          <a:schemeClr val="bg1"/>
                        </a:solidFill>
                        <a:effectLst/>
                        <a:latin typeface="Arial Rounded MT Bold" panose="020F0704030504030204" pitchFamily="34" charset="0"/>
                      </a:endParaRPr>
                    </a:p>
                  </a:txBody>
                  <a:tcPr marL="6350" marR="6350" marT="6350" marB="0" anchor="ctr"/>
                </a:tc>
                <a:tc>
                  <a:txBody>
                    <a:bodyPr/>
                    <a:lstStyle/>
                    <a:p>
                      <a:pPr algn="ctr" fontAlgn="b"/>
                      <a:r>
                        <a:rPr lang="en-CA" sz="1800" b="1" u="none" strike="noStrike" dirty="0">
                          <a:effectLst/>
                        </a:rPr>
                        <a:t>YES</a:t>
                      </a:r>
                      <a:endParaRPr lang="en-CA" sz="1800" b="1" i="0" u="none" strike="noStrike" dirty="0">
                        <a:solidFill>
                          <a:schemeClr val="bg1"/>
                        </a:solidFill>
                        <a:effectLst/>
                        <a:latin typeface="Arial Rounded MT Bold" panose="020F0704030504030204" pitchFamily="34" charset="0"/>
                      </a:endParaRPr>
                    </a:p>
                  </a:txBody>
                  <a:tcPr marL="6350" marR="6350" marT="6350" marB="0" anchor="b"/>
                </a:tc>
                <a:tc>
                  <a:txBody>
                    <a:bodyPr/>
                    <a:lstStyle/>
                    <a:p>
                      <a:pPr algn="ctr" fontAlgn="b"/>
                      <a:r>
                        <a:rPr lang="en-CA" sz="1800" b="1" u="none" strike="noStrike" dirty="0">
                          <a:effectLst/>
                        </a:rPr>
                        <a:t>2010</a:t>
                      </a:r>
                      <a:endParaRPr lang="en-CA" sz="1800" b="1" i="0" u="none" strike="noStrike" dirty="0">
                        <a:solidFill>
                          <a:schemeClr val="bg1"/>
                        </a:solidFill>
                        <a:effectLst/>
                        <a:latin typeface="Arial Rounded MT Bold" panose="020F0704030504030204" pitchFamily="34" charset="0"/>
                      </a:endParaRPr>
                    </a:p>
                  </a:txBody>
                  <a:tcPr marL="6350" marR="6350" marT="6350" marB="0" anchor="b"/>
                </a:tc>
              </a:tr>
              <a:tr h="196850">
                <a:tc>
                  <a:txBody>
                    <a:bodyPr/>
                    <a:lstStyle/>
                    <a:p>
                      <a:pPr algn="l" fontAlgn="ctr"/>
                      <a:r>
                        <a:rPr lang="en-GB" sz="2000" u="none" strike="noStrike">
                          <a:effectLst/>
                        </a:rPr>
                        <a:t>Rwanda</a:t>
                      </a:r>
                      <a:endParaRPr lang="en-GB" sz="2000" b="1" i="0" u="none" strike="noStrike">
                        <a:solidFill>
                          <a:srgbClr val="000000"/>
                        </a:solidFill>
                        <a:effectLst/>
                        <a:latin typeface="Arial Rounded MT Bold" panose="020F0704030504030204" pitchFamily="34" charset="0"/>
                      </a:endParaRPr>
                    </a:p>
                  </a:txBody>
                  <a:tcPr marL="6350" marR="6350" marT="6350" marB="0" anchor="ctr"/>
                </a:tc>
                <a:tc>
                  <a:txBody>
                    <a:bodyPr/>
                    <a:lstStyle/>
                    <a:p>
                      <a:pPr algn="ctr" fontAlgn="b"/>
                      <a:r>
                        <a:rPr lang="en-CA" sz="1800" b="1" u="none" strike="noStrike" dirty="0">
                          <a:effectLst/>
                        </a:rPr>
                        <a:t>YES</a:t>
                      </a:r>
                      <a:endParaRPr lang="en-CA" sz="1800" b="1" i="0" u="none" strike="noStrike" dirty="0">
                        <a:solidFill>
                          <a:srgbClr val="000000"/>
                        </a:solidFill>
                        <a:effectLst/>
                        <a:latin typeface="Arial Rounded MT Bold" panose="020F0704030504030204" pitchFamily="34" charset="0"/>
                      </a:endParaRPr>
                    </a:p>
                  </a:txBody>
                  <a:tcPr marL="6350" marR="6350" marT="6350" marB="0" anchor="b"/>
                </a:tc>
                <a:tc>
                  <a:txBody>
                    <a:bodyPr/>
                    <a:lstStyle/>
                    <a:p>
                      <a:pPr algn="ctr" fontAlgn="b"/>
                      <a:r>
                        <a:rPr lang="en-CA" sz="1800" b="1" u="none" strike="noStrike" dirty="0">
                          <a:effectLst/>
                        </a:rPr>
                        <a:t>2008</a:t>
                      </a:r>
                      <a:endParaRPr lang="en-CA" sz="1800" b="1" i="0" u="none" strike="noStrike" dirty="0">
                        <a:solidFill>
                          <a:srgbClr val="000000"/>
                        </a:solidFill>
                        <a:effectLst/>
                        <a:latin typeface="Arial Rounded MT Bold" panose="020F0704030504030204" pitchFamily="34" charset="0"/>
                      </a:endParaRPr>
                    </a:p>
                  </a:txBody>
                  <a:tcPr marL="6350" marR="6350" marT="6350" marB="0" anchor="b"/>
                </a:tc>
              </a:tr>
              <a:tr h="196850">
                <a:tc>
                  <a:txBody>
                    <a:bodyPr/>
                    <a:lstStyle/>
                    <a:p>
                      <a:pPr algn="l" fontAlgn="ctr"/>
                      <a:r>
                        <a:rPr lang="en-GB" sz="2000" u="none" strike="noStrike" dirty="0">
                          <a:effectLst/>
                        </a:rPr>
                        <a:t>South Africa</a:t>
                      </a:r>
                      <a:endParaRPr lang="en-GB" sz="2000" b="1" i="0" u="none" strike="noStrike" dirty="0">
                        <a:solidFill>
                          <a:schemeClr val="bg1"/>
                        </a:solidFill>
                        <a:effectLst/>
                        <a:latin typeface="Arial Rounded MT Bold" panose="020F0704030504030204" pitchFamily="34" charset="0"/>
                      </a:endParaRPr>
                    </a:p>
                  </a:txBody>
                  <a:tcPr marL="6350" marR="6350" marT="6350" marB="0" anchor="ctr"/>
                </a:tc>
                <a:tc>
                  <a:txBody>
                    <a:bodyPr/>
                    <a:lstStyle/>
                    <a:p>
                      <a:pPr algn="ctr" fontAlgn="b"/>
                      <a:r>
                        <a:rPr lang="en-CA" sz="1800" b="1" u="none" strike="noStrike" dirty="0">
                          <a:effectLst/>
                        </a:rPr>
                        <a:t>YES</a:t>
                      </a:r>
                      <a:endParaRPr lang="en-CA" sz="1800" b="1" i="0" u="none" strike="noStrike" dirty="0">
                        <a:solidFill>
                          <a:schemeClr val="bg1"/>
                        </a:solidFill>
                        <a:effectLst/>
                        <a:latin typeface="Arial Rounded MT Bold" panose="020F0704030504030204" pitchFamily="34" charset="0"/>
                      </a:endParaRPr>
                    </a:p>
                  </a:txBody>
                  <a:tcPr marL="6350" marR="6350" marT="6350" marB="0" anchor="b"/>
                </a:tc>
                <a:tc>
                  <a:txBody>
                    <a:bodyPr/>
                    <a:lstStyle/>
                    <a:p>
                      <a:pPr algn="ctr" fontAlgn="b"/>
                      <a:r>
                        <a:rPr lang="en-CA" sz="1800" b="1" u="none" strike="noStrike" dirty="0">
                          <a:effectLst/>
                        </a:rPr>
                        <a:t>2004</a:t>
                      </a:r>
                      <a:endParaRPr lang="en-CA" sz="1800" b="1" i="0" u="none" strike="noStrike" dirty="0">
                        <a:solidFill>
                          <a:schemeClr val="bg1"/>
                        </a:solidFill>
                        <a:effectLst/>
                        <a:latin typeface="Arial Rounded MT Bold" panose="020F0704030504030204" pitchFamily="34" charset="0"/>
                      </a:endParaRPr>
                    </a:p>
                  </a:txBody>
                  <a:tcPr marL="6350" marR="6350" marT="6350" marB="0" anchor="b"/>
                </a:tc>
              </a:tr>
              <a:tr h="196850">
                <a:tc>
                  <a:txBody>
                    <a:bodyPr/>
                    <a:lstStyle/>
                    <a:p>
                      <a:pPr algn="l" fontAlgn="ctr"/>
                      <a:r>
                        <a:rPr lang="en-GB" sz="2000" u="none" strike="noStrike" dirty="0">
                          <a:effectLst/>
                        </a:rPr>
                        <a:t>Tanzania</a:t>
                      </a:r>
                      <a:endParaRPr lang="en-GB" sz="2000" b="1" i="0" u="none" strike="noStrike" dirty="0">
                        <a:solidFill>
                          <a:srgbClr val="000000"/>
                        </a:solidFill>
                        <a:effectLst/>
                        <a:latin typeface="Arial Rounded MT Bold" panose="020F0704030504030204" pitchFamily="34" charset="0"/>
                      </a:endParaRPr>
                    </a:p>
                  </a:txBody>
                  <a:tcPr marL="6350" marR="6350" marT="6350" marB="0" anchor="ctr"/>
                </a:tc>
                <a:tc>
                  <a:txBody>
                    <a:bodyPr/>
                    <a:lstStyle/>
                    <a:p>
                      <a:pPr algn="ctr" fontAlgn="b"/>
                      <a:r>
                        <a:rPr lang="en-CA" sz="1800" b="1" u="none" strike="noStrike" dirty="0">
                          <a:effectLst/>
                        </a:rPr>
                        <a:t>YES</a:t>
                      </a:r>
                      <a:endParaRPr lang="en-CA" sz="1800" b="1" i="0" u="none" strike="noStrike" dirty="0">
                        <a:solidFill>
                          <a:srgbClr val="000000"/>
                        </a:solidFill>
                        <a:effectLst/>
                        <a:latin typeface="Arial Rounded MT Bold" panose="020F0704030504030204" pitchFamily="34" charset="0"/>
                      </a:endParaRPr>
                    </a:p>
                  </a:txBody>
                  <a:tcPr marL="6350" marR="6350" marT="6350" marB="0" anchor="b"/>
                </a:tc>
                <a:tc>
                  <a:txBody>
                    <a:bodyPr/>
                    <a:lstStyle/>
                    <a:p>
                      <a:pPr algn="ctr" fontAlgn="b"/>
                      <a:r>
                        <a:rPr lang="en-CA" sz="1800" b="1" u="none" strike="noStrike" dirty="0">
                          <a:effectLst/>
                        </a:rPr>
                        <a:t>2007</a:t>
                      </a:r>
                      <a:endParaRPr lang="en-CA" sz="1800" b="1" i="0" u="none" strike="noStrike" dirty="0">
                        <a:solidFill>
                          <a:srgbClr val="000000"/>
                        </a:solidFill>
                        <a:effectLst/>
                        <a:latin typeface="Arial Rounded MT Bold" panose="020F0704030504030204" pitchFamily="34" charset="0"/>
                      </a:endParaRPr>
                    </a:p>
                  </a:txBody>
                  <a:tcPr marL="6350" marR="6350" marT="6350" marB="0" anchor="b"/>
                </a:tc>
              </a:tr>
              <a:tr h="196850">
                <a:tc>
                  <a:txBody>
                    <a:bodyPr/>
                    <a:lstStyle/>
                    <a:p>
                      <a:pPr algn="l" fontAlgn="ctr"/>
                      <a:r>
                        <a:rPr lang="en-GB" sz="2000" u="none" strike="noStrike" dirty="0">
                          <a:effectLst/>
                        </a:rPr>
                        <a:t>Zambia</a:t>
                      </a:r>
                      <a:endParaRPr lang="en-GB" sz="2000" b="1" i="0" u="none" strike="noStrike" dirty="0">
                        <a:solidFill>
                          <a:schemeClr val="bg1"/>
                        </a:solidFill>
                        <a:effectLst/>
                        <a:latin typeface="Arial Rounded MT Bold" panose="020F0704030504030204" pitchFamily="34" charset="0"/>
                      </a:endParaRPr>
                    </a:p>
                  </a:txBody>
                  <a:tcPr marL="6350" marR="6350" marT="6350" marB="0" anchor="ctr"/>
                </a:tc>
                <a:tc>
                  <a:txBody>
                    <a:bodyPr/>
                    <a:lstStyle/>
                    <a:p>
                      <a:pPr algn="ctr" fontAlgn="b"/>
                      <a:r>
                        <a:rPr lang="en-CA" sz="1800" b="1" u="none" strike="noStrike" dirty="0">
                          <a:effectLst/>
                        </a:rPr>
                        <a:t>YES</a:t>
                      </a:r>
                      <a:endParaRPr lang="en-CA" sz="1800" b="1" i="0" u="none" strike="noStrike" dirty="0">
                        <a:solidFill>
                          <a:schemeClr val="bg1"/>
                        </a:solidFill>
                        <a:effectLst/>
                        <a:latin typeface="Arial Rounded MT Bold" panose="020F0704030504030204" pitchFamily="34" charset="0"/>
                      </a:endParaRPr>
                    </a:p>
                  </a:txBody>
                  <a:tcPr marL="6350" marR="6350" marT="6350" marB="0" anchor="b"/>
                </a:tc>
                <a:tc>
                  <a:txBody>
                    <a:bodyPr/>
                    <a:lstStyle/>
                    <a:p>
                      <a:pPr algn="ctr" fontAlgn="b"/>
                      <a:r>
                        <a:rPr lang="en-CA" sz="1800" b="1" u="none" strike="noStrike" dirty="0">
                          <a:effectLst/>
                        </a:rPr>
                        <a:t>2007</a:t>
                      </a:r>
                      <a:endParaRPr lang="en-CA" sz="1800" b="1" i="0" u="none" strike="noStrike" dirty="0">
                        <a:solidFill>
                          <a:schemeClr val="bg1"/>
                        </a:solidFill>
                        <a:effectLst/>
                        <a:latin typeface="Arial Rounded MT Bold" panose="020F0704030504030204" pitchFamily="34" charset="0"/>
                      </a:endParaRPr>
                    </a:p>
                  </a:txBody>
                  <a:tcPr marL="6350" marR="6350" marT="6350" marB="0" anchor="b"/>
                </a:tc>
              </a:tr>
            </a:tbl>
          </a:graphicData>
        </a:graphic>
      </p:graphicFrame>
      <p:sp>
        <p:nvSpPr>
          <p:cNvPr id="6" name="Title 5"/>
          <p:cNvSpPr>
            <a:spLocks noGrp="1"/>
          </p:cNvSpPr>
          <p:nvPr>
            <p:ph type="title"/>
          </p:nvPr>
        </p:nvSpPr>
        <p:spPr/>
        <p:txBody>
          <a:bodyPr>
            <a:normAutofit/>
          </a:bodyPr>
          <a:lstStyle/>
          <a:p>
            <a:r>
              <a:rPr lang="en-CA" dirty="0" smtClean="0"/>
              <a:t>ICT in Education and OER in Africa</a:t>
            </a:r>
            <a:endParaRPr lang="en-CA" dirty="0"/>
          </a:p>
        </p:txBody>
      </p:sp>
      <p:grpSp>
        <p:nvGrpSpPr>
          <p:cNvPr id="11" name="Group 10"/>
          <p:cNvGrpSpPr/>
          <p:nvPr/>
        </p:nvGrpSpPr>
        <p:grpSpPr>
          <a:xfrm>
            <a:off x="5744418" y="1628800"/>
            <a:ext cx="2027982" cy="2509928"/>
            <a:chOff x="6336704" y="1477233"/>
            <a:chExt cx="1403649" cy="2320179"/>
          </a:xfrm>
        </p:grpSpPr>
        <p:sp>
          <p:nvSpPr>
            <p:cNvPr id="9" name="TextBox 8"/>
            <p:cNvSpPr txBox="1"/>
            <p:nvPr/>
          </p:nvSpPr>
          <p:spPr>
            <a:xfrm>
              <a:off x="6336705" y="1477233"/>
              <a:ext cx="1403648" cy="1015663"/>
            </a:xfrm>
            <a:prstGeom prst="rect">
              <a:avLst/>
            </a:prstGeom>
            <a:solidFill>
              <a:schemeClr val="accent6">
                <a:lumMod val="75000"/>
              </a:schemeClr>
            </a:solidFill>
          </p:spPr>
          <p:txBody>
            <a:bodyPr wrap="square" rtlCol="0">
              <a:spAutoFit/>
            </a:bodyPr>
            <a:lstStyle/>
            <a:p>
              <a:pPr algn="ctr"/>
              <a:r>
                <a:rPr lang="en-CA" sz="6000" b="1" dirty="0" smtClean="0"/>
                <a:t>NO</a:t>
              </a:r>
              <a:endParaRPr lang="en-CA" sz="6000" b="1"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36704" y="2276872"/>
              <a:ext cx="1403648" cy="935765"/>
            </a:xfrm>
            <a:prstGeom prst="rect">
              <a:avLst/>
            </a:prstGeom>
          </p:spPr>
        </p:pic>
        <p:sp>
          <p:nvSpPr>
            <p:cNvPr id="10" name="TextBox 9"/>
            <p:cNvSpPr txBox="1"/>
            <p:nvPr/>
          </p:nvSpPr>
          <p:spPr>
            <a:xfrm>
              <a:off x="6336704" y="3212637"/>
              <a:ext cx="1403649" cy="584775"/>
            </a:xfrm>
            <a:prstGeom prst="rect">
              <a:avLst/>
            </a:prstGeom>
            <a:solidFill>
              <a:srgbClr val="C00000"/>
            </a:solidFill>
          </p:spPr>
          <p:txBody>
            <a:bodyPr wrap="square" rtlCol="0">
              <a:spAutoFit/>
            </a:bodyPr>
            <a:lstStyle/>
            <a:p>
              <a:r>
                <a:rPr lang="en-CA" sz="3200" b="1" dirty="0" smtClean="0">
                  <a:solidFill>
                    <a:schemeClr val="bg1"/>
                  </a:solidFill>
                </a:rPr>
                <a:t>POLICY</a:t>
              </a:r>
              <a:endParaRPr lang="en-CA" sz="3200" b="1" dirty="0">
                <a:solidFill>
                  <a:schemeClr val="bg1"/>
                </a:solidFill>
              </a:endParaRPr>
            </a:p>
          </p:txBody>
        </p:sp>
      </p:grpSp>
      <p:grpSp>
        <p:nvGrpSpPr>
          <p:cNvPr id="22" name="Group 21"/>
          <p:cNvGrpSpPr/>
          <p:nvPr/>
        </p:nvGrpSpPr>
        <p:grpSpPr>
          <a:xfrm>
            <a:off x="457200" y="4362516"/>
            <a:ext cx="7327468" cy="1935490"/>
            <a:chOff x="1151113" y="4676579"/>
            <a:chExt cx="7327468" cy="1935490"/>
          </a:xfrm>
        </p:grpSpPr>
        <p:sp>
          <p:nvSpPr>
            <p:cNvPr id="12" name="TextBox 11"/>
            <p:cNvSpPr txBox="1"/>
            <p:nvPr/>
          </p:nvSpPr>
          <p:spPr>
            <a:xfrm>
              <a:off x="1151113" y="4676579"/>
              <a:ext cx="7327468" cy="369332"/>
            </a:xfrm>
            <a:prstGeom prst="rect">
              <a:avLst/>
            </a:prstGeom>
            <a:solidFill>
              <a:schemeClr val="accent4"/>
            </a:solidFill>
          </p:spPr>
          <p:txBody>
            <a:bodyPr wrap="square" rtlCol="0">
              <a:spAutoFit/>
            </a:bodyPr>
            <a:lstStyle/>
            <a:p>
              <a:r>
                <a:rPr lang="en-CA" b="1" dirty="0" smtClean="0">
                  <a:solidFill>
                    <a:schemeClr val="bg1"/>
                  </a:solidFill>
                </a:rPr>
                <a:t>Institutions with OER policies:</a:t>
              </a:r>
            </a:p>
          </p:txBody>
        </p:sp>
        <p:grpSp>
          <p:nvGrpSpPr>
            <p:cNvPr id="21" name="Group 20"/>
            <p:cNvGrpSpPr/>
            <p:nvPr/>
          </p:nvGrpSpPr>
          <p:grpSpPr>
            <a:xfrm>
              <a:off x="1151113" y="5050348"/>
              <a:ext cx="7327468" cy="1561721"/>
              <a:chOff x="1259632" y="4797152"/>
              <a:chExt cx="7327468" cy="1561721"/>
            </a:xfrm>
          </p:grpSpPr>
          <p:sp>
            <p:nvSpPr>
              <p:cNvPr id="20" name="Rectangle 19"/>
              <p:cNvSpPr/>
              <p:nvPr/>
            </p:nvSpPr>
            <p:spPr>
              <a:xfrm>
                <a:off x="1259632" y="4797152"/>
                <a:ext cx="7327468" cy="1561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56176" y="4874335"/>
                <a:ext cx="2171387" cy="470094"/>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3432" y="4862952"/>
                <a:ext cx="2540000" cy="654050"/>
              </a:xfrm>
              <a:prstGeom prst="rect">
                <a:avLst/>
              </a:prstGeom>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03841" y="5498797"/>
                <a:ext cx="774740" cy="819192"/>
              </a:xfrm>
              <a:prstGeom prst="rect">
                <a:avLst/>
              </a:prstGeom>
            </p:spPr>
          </p:pic>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26166" y="4865941"/>
                <a:ext cx="648072" cy="648072"/>
              </a:xfrm>
              <a:prstGeom prst="rect">
                <a:avLst/>
              </a:prstGeom>
            </p:spPr>
          </p:pic>
          <p:pic>
            <p:nvPicPr>
              <p:cNvPr id="18" name="Picture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38336" y="5344429"/>
                <a:ext cx="954595" cy="973560"/>
              </a:xfrm>
              <a:prstGeom prst="rect">
                <a:avLst/>
              </a:prstGeom>
            </p:spPr>
          </p:pic>
          <p:pic>
            <p:nvPicPr>
              <p:cNvPr id="19" name="Picture 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05121" y="5498797"/>
                <a:ext cx="4979534" cy="749471"/>
              </a:xfrm>
              <a:prstGeom prst="rect">
                <a:avLst/>
              </a:prstGeom>
            </p:spPr>
          </p:pic>
        </p:grpSp>
      </p:grpSp>
      <p:pic>
        <p:nvPicPr>
          <p:cNvPr id="24" name="Picture 23" descr="Screen Clipping"/>
          <p:cNvPicPr>
            <a:picLocks noChangeAspect="1"/>
          </p:cNvPicPr>
          <p:nvPr/>
        </p:nvPicPr>
        <p:blipFill>
          <a:blip r:embed="rId11" cstate="print">
            <a:extLst>
              <a:ext uri="{BEBA8EAE-BF5A-486C-A8C5-ECC9F3942E4B}">
                <a14:imgProps xmlns:a14="http://schemas.microsoft.com/office/drawing/2010/main">
                  <a14:imgLayer r:embed="rId12">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pic>
        <p:nvPicPr>
          <p:cNvPr id="2" name="Picture 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66800" y="4784776"/>
            <a:ext cx="779959" cy="711300"/>
          </a:xfrm>
          <a:prstGeom prst="rect">
            <a:avLst/>
          </a:prstGeom>
        </p:spPr>
      </p:pic>
    </p:spTree>
    <p:extLst>
      <p:ext uri="{BB962C8B-B14F-4D97-AF65-F5344CB8AC3E}">
        <p14:creationId xmlns:p14="http://schemas.microsoft.com/office/powerpoint/2010/main" val="194503628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Open Education Award for NOUN, 2016</a:t>
            </a:r>
            <a:endParaRPr lang="en-CA" dirty="0"/>
          </a:p>
        </p:txBody>
      </p:sp>
      <p:pic>
        <p:nvPicPr>
          <p:cNvPr id="4" name="Picture 3"/>
          <p:cNvPicPr>
            <a:picLocks noChangeAspect="1"/>
          </p:cNvPicPr>
          <p:nvPr/>
        </p:nvPicPr>
        <p:blipFill>
          <a:blip r:embed="rId2"/>
          <a:stretch>
            <a:fillRect/>
          </a:stretch>
        </p:blipFill>
        <p:spPr>
          <a:xfrm>
            <a:off x="1219200" y="1572768"/>
            <a:ext cx="6233528" cy="5027039"/>
          </a:xfrm>
          <a:prstGeom prst="rect">
            <a:avLst/>
          </a:prstGeom>
        </p:spPr>
      </p:pic>
    </p:spTree>
    <p:extLst>
      <p:ext uri="{BB962C8B-B14F-4D97-AF65-F5344CB8AC3E}">
        <p14:creationId xmlns:p14="http://schemas.microsoft.com/office/powerpoint/2010/main" val="26219846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457200" y="1600200"/>
            <a:ext cx="8229600" cy="4525963"/>
          </a:xfrm>
          <a:prstGeom prst="rect">
            <a:avLst/>
          </a:prstGeom>
          <a:solidFill>
            <a:srgbClr val="FFFFFF">
              <a:alpha val="50196"/>
            </a:srgbClr>
          </a:solidFill>
        </p:spPr>
        <p:txBody>
          <a:bodyPr vert="horz" lIns="91440" tIns="45720" rIns="91440" bIns="45720" rtlCol="0">
            <a:normAutofit/>
          </a:bodyPr>
          <a:lstStyle>
            <a:lvl1pPr marL="342900" indent="-342900" algn="l" defTabSz="914400" rtl="0" eaLnBrk="1" latinLnBrk="0" hangingPunct="1">
              <a:spcBef>
                <a:spcPct val="20000"/>
              </a:spcBef>
              <a:buClr>
                <a:schemeClr val="tx2">
                  <a:lumMod val="75000"/>
                </a:schemeClr>
              </a:buClr>
              <a:buFont typeface="Arial" panose="020B0604020202020204" pitchFamily="34" charset="0"/>
              <a:buChar char="•"/>
              <a:defRPr sz="32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Clr>
                <a:schemeClr val="tx2">
                  <a:lumMod val="75000"/>
                </a:schemeClr>
              </a:buClr>
              <a:buFont typeface="Arial" panose="020B0604020202020204" pitchFamily="34" charset="0"/>
              <a:buChar char="–"/>
              <a:defRPr sz="28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Clr>
                <a:schemeClr val="tx2">
                  <a:lumMod val="75000"/>
                </a:schemeClr>
              </a:buClr>
              <a:buFont typeface="Arial" panose="020B0604020202020204" pitchFamily="34" charset="0"/>
              <a:buChar char="•"/>
              <a:defRPr sz="24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Clr>
                <a:schemeClr val="tx2">
                  <a:lumMod val="75000"/>
                </a:schemeClr>
              </a:buClr>
              <a:buFont typeface="Arial" panose="020B0604020202020204" pitchFamily="34" charset="0"/>
              <a:buChar char="–"/>
              <a:defRPr sz="20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Clr>
                <a:schemeClr val="tx2">
                  <a:lumMod val="75000"/>
                </a:schemeClr>
              </a:buClr>
              <a:buFont typeface="Arial" panose="020B0604020202020204" pitchFamily="34" charset="0"/>
              <a:buChar char="»"/>
              <a:defRPr sz="20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US" smtClean="0"/>
              <a:t> </a:t>
            </a:r>
            <a:endParaRPr lang="en-CA" dirty="0"/>
          </a:p>
        </p:txBody>
      </p:sp>
      <p:sp>
        <p:nvSpPr>
          <p:cNvPr id="2" name="Title 1"/>
          <p:cNvSpPr>
            <a:spLocks noGrp="1"/>
          </p:cNvSpPr>
          <p:nvPr>
            <p:ph type="title"/>
          </p:nvPr>
        </p:nvSpPr>
        <p:spPr/>
        <p:txBody>
          <a:bodyPr/>
          <a:lstStyle/>
          <a:p>
            <a:r>
              <a:rPr lang="en-US" dirty="0" smtClean="0"/>
              <a:t>IV. Massive </a:t>
            </a:r>
            <a:r>
              <a:rPr lang="en-US" dirty="0"/>
              <a:t>Open Online </a:t>
            </a:r>
            <a:r>
              <a:rPr lang="en-US" dirty="0" smtClean="0"/>
              <a:t>Course</a:t>
            </a:r>
            <a:endParaRPr lang="en-US" dirty="0"/>
          </a:p>
        </p:txBody>
      </p:sp>
      <p:sp>
        <p:nvSpPr>
          <p:cNvPr id="3" name="Content Placeholder 2"/>
          <p:cNvSpPr>
            <a:spLocks noGrp="1"/>
          </p:cNvSpPr>
          <p:nvPr>
            <p:ph idx="1"/>
          </p:nvPr>
        </p:nvSpPr>
        <p:spPr>
          <a:xfrm>
            <a:off x="304800" y="1135802"/>
            <a:ext cx="8382000" cy="4572000"/>
          </a:xfrm>
        </p:spPr>
        <p:txBody>
          <a:bodyPr/>
          <a:lstStyle/>
          <a:p>
            <a:pPr marL="0" indent="0">
              <a:buNone/>
            </a:pPr>
            <a:r>
              <a:rPr lang="en-US" dirty="0" smtClean="0"/>
              <a:t>“MOOCs are online courses designed for large numbers of participants, that can be accessed by anyone, anywhere as long as they have an Internet connection, are open to everyone without entry qualifications and offer a full/complete course experience online for free”</a:t>
            </a:r>
            <a:endParaRPr lang="en-US" dirty="0"/>
          </a:p>
          <a:p>
            <a:pPr marL="0" indent="0" algn="r">
              <a:buNone/>
            </a:pPr>
            <a:r>
              <a:rPr lang="en-US" dirty="0"/>
              <a:t>                     </a:t>
            </a:r>
            <a:r>
              <a:rPr lang="en-US" sz="2400" dirty="0" smtClean="0">
                <a:solidFill>
                  <a:srgbClr val="FF0000"/>
                </a:solidFill>
              </a:rPr>
              <a:t>Mulder &amp; Jansen, 2015</a:t>
            </a:r>
            <a:endParaRPr lang="en-US" sz="2400" dirty="0">
              <a:solidFill>
                <a:srgbClr val="FF0000"/>
              </a:solidFill>
            </a:endParaRPr>
          </a:p>
        </p:txBody>
      </p:sp>
      <p:pic>
        <p:nvPicPr>
          <p:cNvPr id="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3329" y="4399904"/>
            <a:ext cx="2667000" cy="2013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Screen Clipping"/>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Tree>
    <p:extLst>
      <p:ext uri="{BB962C8B-B14F-4D97-AF65-F5344CB8AC3E}">
        <p14:creationId xmlns:p14="http://schemas.microsoft.com/office/powerpoint/2010/main" val="3229728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382000" cy="1265238"/>
          </a:xfrm>
        </p:spPr>
        <p:txBody>
          <a:bodyPr/>
          <a:lstStyle/>
          <a:p>
            <a:pPr algn="ctr"/>
            <a:r>
              <a:rPr lang="en-US" sz="6000" dirty="0" smtClean="0"/>
              <a:t>THANK YOU, NIGERIA</a:t>
            </a:r>
            <a:endParaRPr lang="en-US" sz="6000" dirty="0"/>
          </a:p>
        </p:txBody>
      </p:sp>
      <p:pic>
        <p:nvPicPr>
          <p:cNvPr id="3076" name="Picture 4" descr="\\06-CLS-01\Users\DTremblay\Desktop\53705_cheap-calling-to-nigeria-flag_jpgc6e6db952d909a16d8ac32e4580bd60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2800" y="4648200"/>
            <a:ext cx="2286000" cy="17145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06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SC_285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6300" y="1676400"/>
            <a:ext cx="7239000" cy="481826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CA" dirty="0" smtClean="0"/>
              <a:t>Implications of MOOCs for </a:t>
            </a:r>
            <a:r>
              <a:rPr lang="en-CA" dirty="0"/>
              <a:t/>
            </a:r>
            <a:br>
              <a:rPr lang="en-CA" dirty="0"/>
            </a:br>
            <a:r>
              <a:rPr lang="en-CA" dirty="0"/>
              <a:t>Higher </a:t>
            </a:r>
            <a:r>
              <a:rPr lang="en-CA" dirty="0" smtClean="0"/>
              <a:t>Education</a:t>
            </a:r>
            <a:endParaRPr lang="en-US" dirty="0">
              <a:solidFill>
                <a:srgbClr val="FF0000"/>
              </a:solidFill>
            </a:endParaRPr>
          </a:p>
        </p:txBody>
      </p:sp>
      <p:sp>
        <p:nvSpPr>
          <p:cNvPr id="5" name="Round Diagonal Corner Rectangle 4"/>
          <p:cNvSpPr/>
          <p:nvPr/>
        </p:nvSpPr>
        <p:spPr>
          <a:xfrm>
            <a:off x="876300" y="4208666"/>
            <a:ext cx="2743200" cy="2286000"/>
          </a:xfrm>
          <a:prstGeom prst="round2DiagRect">
            <a:avLst/>
          </a:prstGeom>
          <a:solidFill>
            <a:srgbClr val="FFFFFF">
              <a:alpha val="69804"/>
            </a:srgbClr>
          </a:solidFill>
          <a:ln w="9525">
            <a:noFill/>
            <a:miter lim="800000"/>
            <a:headEnd/>
            <a:tailEnd/>
          </a:ln>
        </p:spPr>
        <p:txBody>
          <a:bodyPr vert="horz" wrap="square" lIns="91440" tIns="182880" rIns="91440" bIns="91440" numCol="1" anchor="t" anchorCtr="0" compatLnSpc="1">
            <a:prstTxWarp prst="textNoShape">
              <a:avLst/>
            </a:prstTxWarp>
          </a:bodyPr>
          <a:lstStyle/>
          <a:p>
            <a:pPr marL="342900" indent="-342900">
              <a:spcBef>
                <a:spcPct val="20000"/>
              </a:spcBef>
              <a:buClr>
                <a:schemeClr val="tx2"/>
              </a:buClr>
              <a:buSzPct val="125000"/>
              <a:buFont typeface="Arial" panose="020B0604020202020204" pitchFamily="34" charset="0"/>
              <a:buChar char="•"/>
            </a:pPr>
            <a:r>
              <a:rPr lang="en-CA" sz="2400" dirty="0">
                <a:solidFill>
                  <a:schemeClr val="accent1">
                    <a:lumMod val="50000"/>
                  </a:schemeClr>
                </a:solidFill>
                <a:latin typeface="+mj-lt"/>
              </a:rPr>
              <a:t>Flexibility</a:t>
            </a:r>
          </a:p>
          <a:p>
            <a:pPr marL="342900" indent="-342900">
              <a:spcBef>
                <a:spcPct val="20000"/>
              </a:spcBef>
              <a:buClr>
                <a:schemeClr val="tx2"/>
              </a:buClr>
              <a:buSzPct val="125000"/>
              <a:buFont typeface="Arial" panose="020B0604020202020204" pitchFamily="34" charset="0"/>
              <a:buChar char="•"/>
            </a:pPr>
            <a:r>
              <a:rPr lang="en-CA" sz="2400" dirty="0">
                <a:solidFill>
                  <a:schemeClr val="accent1">
                    <a:lumMod val="50000"/>
                  </a:schemeClr>
                </a:solidFill>
                <a:latin typeface="+mj-lt"/>
              </a:rPr>
              <a:t>Affordability</a:t>
            </a:r>
          </a:p>
          <a:p>
            <a:pPr marL="342900" indent="-342900">
              <a:spcBef>
                <a:spcPct val="20000"/>
              </a:spcBef>
              <a:buClr>
                <a:schemeClr val="tx2"/>
              </a:buClr>
              <a:buSzPct val="125000"/>
              <a:buFont typeface="Arial" panose="020B0604020202020204" pitchFamily="34" charset="0"/>
              <a:buChar char="•"/>
            </a:pPr>
            <a:r>
              <a:rPr lang="en-CA" sz="2400" dirty="0">
                <a:solidFill>
                  <a:schemeClr val="accent1">
                    <a:lumMod val="50000"/>
                  </a:schemeClr>
                </a:solidFill>
                <a:latin typeface="+mj-lt"/>
              </a:rPr>
              <a:t>Fast-track</a:t>
            </a:r>
          </a:p>
        </p:txBody>
      </p:sp>
    </p:spTree>
    <p:extLst>
      <p:ext uri="{BB962C8B-B14F-4D97-AF65-F5344CB8AC3E}">
        <p14:creationId xmlns:p14="http://schemas.microsoft.com/office/powerpoint/2010/main" val="3786915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Realities</a:t>
            </a:r>
            <a:endParaRPr lang="en-US" dirty="0"/>
          </a:p>
        </p:txBody>
      </p:sp>
      <p:sp>
        <p:nvSpPr>
          <p:cNvPr id="3" name="Round Diagonal Corner Rectangle 2"/>
          <p:cNvSpPr/>
          <p:nvPr/>
        </p:nvSpPr>
        <p:spPr>
          <a:xfrm>
            <a:off x="850900" y="1676400"/>
            <a:ext cx="30353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smtClean="0">
                <a:latin typeface="+mj-lt"/>
              </a:rPr>
              <a:t>Present</a:t>
            </a:r>
            <a:endParaRPr lang="en-US" sz="2800" i="1" dirty="0">
              <a:latin typeface="+mj-lt"/>
            </a:endParaRPr>
          </a:p>
        </p:txBody>
      </p:sp>
      <p:sp>
        <p:nvSpPr>
          <p:cNvPr id="4" name="Round Diagonal Corner Rectangle 3"/>
          <p:cNvSpPr/>
          <p:nvPr/>
        </p:nvSpPr>
        <p:spPr>
          <a:xfrm>
            <a:off x="5181600" y="1676400"/>
            <a:ext cx="3035808"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smtClean="0">
                <a:latin typeface="+mj-lt"/>
              </a:rPr>
              <a:t>Future</a:t>
            </a:r>
            <a:endParaRPr lang="en-US" sz="2800" i="1" dirty="0">
              <a:latin typeface="+mj-lt"/>
            </a:endParaRPr>
          </a:p>
        </p:txBody>
      </p:sp>
      <p:sp>
        <p:nvSpPr>
          <p:cNvPr id="5" name="Round Diagonal Corner Rectangle 4"/>
          <p:cNvSpPr/>
          <p:nvPr/>
        </p:nvSpPr>
        <p:spPr>
          <a:xfrm>
            <a:off x="1447800" y="29210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National or provincial jurisdiction</a:t>
            </a:r>
            <a:endParaRPr lang="en-US" sz="2000" dirty="0">
              <a:solidFill>
                <a:schemeClr val="tx1"/>
              </a:solidFill>
            </a:endParaRPr>
          </a:p>
        </p:txBody>
      </p:sp>
      <p:sp>
        <p:nvSpPr>
          <p:cNvPr id="6" name="Round Diagonal Corner Rectangle 5"/>
          <p:cNvSpPr/>
          <p:nvPr/>
        </p:nvSpPr>
        <p:spPr>
          <a:xfrm>
            <a:off x="1447800" y="41529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Limited interaction at study </a:t>
            </a:r>
            <a:r>
              <a:rPr lang="en-US" sz="2000" dirty="0" err="1" smtClean="0">
                <a:solidFill>
                  <a:schemeClr val="tx1"/>
                </a:solidFill>
              </a:rPr>
              <a:t>centres</a:t>
            </a:r>
            <a:endParaRPr lang="en-US" sz="2000" dirty="0">
              <a:solidFill>
                <a:schemeClr val="tx1"/>
              </a:solidFill>
            </a:endParaRPr>
          </a:p>
        </p:txBody>
      </p:sp>
      <p:sp>
        <p:nvSpPr>
          <p:cNvPr id="7" name="Round Diagonal Corner Rectangle 6"/>
          <p:cNvSpPr/>
          <p:nvPr/>
        </p:nvSpPr>
        <p:spPr>
          <a:xfrm>
            <a:off x="1447800" y="53848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Print+ (audio, video, online)</a:t>
            </a:r>
            <a:endParaRPr lang="en-US" sz="2000" dirty="0">
              <a:solidFill>
                <a:schemeClr val="tx1"/>
              </a:solidFill>
            </a:endParaRPr>
          </a:p>
        </p:txBody>
      </p:sp>
      <p:sp>
        <p:nvSpPr>
          <p:cNvPr id="8" name="Round Diagonal Corner Rectangle 7"/>
          <p:cNvSpPr/>
          <p:nvPr/>
        </p:nvSpPr>
        <p:spPr>
          <a:xfrm>
            <a:off x="5779008" y="29210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Global classroom</a:t>
            </a:r>
            <a:endParaRPr lang="en-US" sz="2000" dirty="0">
              <a:solidFill>
                <a:schemeClr val="tx1"/>
              </a:solidFill>
            </a:endParaRPr>
          </a:p>
        </p:txBody>
      </p:sp>
      <p:sp>
        <p:nvSpPr>
          <p:cNvPr id="9" name="Round Diagonal Corner Rectangle 8"/>
          <p:cNvSpPr/>
          <p:nvPr/>
        </p:nvSpPr>
        <p:spPr>
          <a:xfrm>
            <a:off x="5779008" y="41529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Increased use of Peer2Peer learning and social media</a:t>
            </a:r>
            <a:endParaRPr lang="en-US" sz="2000" dirty="0">
              <a:solidFill>
                <a:schemeClr val="tx1"/>
              </a:solidFill>
            </a:endParaRPr>
          </a:p>
        </p:txBody>
      </p:sp>
      <p:sp>
        <p:nvSpPr>
          <p:cNvPr id="10" name="Round Diagonal Corner Rectangle 9"/>
          <p:cNvSpPr/>
          <p:nvPr/>
        </p:nvSpPr>
        <p:spPr>
          <a:xfrm>
            <a:off x="5779008" y="53848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Online+ (increased use of learning analytics)</a:t>
            </a:r>
            <a:endParaRPr lang="en-US" sz="2000" dirty="0">
              <a:solidFill>
                <a:schemeClr val="tx1"/>
              </a:solidFill>
            </a:endParaRPr>
          </a:p>
        </p:txBody>
      </p:sp>
      <p:cxnSp>
        <p:nvCxnSpPr>
          <p:cNvPr id="12" name="Straight Connector 11"/>
          <p:cNvCxnSpPr/>
          <p:nvPr/>
        </p:nvCxnSpPr>
        <p:spPr>
          <a:xfrm>
            <a:off x="11303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303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1303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1430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4610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4610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4610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4737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6234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420" y="4081936"/>
            <a:ext cx="3031980" cy="1681249"/>
          </a:xfrm>
        </p:spPr>
        <p:txBody>
          <a:bodyPr>
            <a:normAutofit fontScale="90000"/>
          </a:bodyPr>
          <a:lstStyle/>
          <a:p>
            <a:r>
              <a:rPr lang="en-US" sz="1800" b="1" dirty="0">
                <a:solidFill>
                  <a:schemeClr val="accent1">
                    <a:lumMod val="75000"/>
                  </a:schemeClr>
                </a:solidFill>
                <a:latin typeface="Arial Rounded MT Bold" panose="020F0704030504030204" pitchFamily="34" charset="0"/>
              </a:rPr>
              <a:t/>
            </a:r>
            <a:br>
              <a:rPr lang="en-US" sz="1800" b="1" dirty="0">
                <a:solidFill>
                  <a:schemeClr val="accent1">
                    <a:lumMod val="75000"/>
                  </a:schemeClr>
                </a:solidFill>
                <a:latin typeface="Arial Rounded MT Bold" panose="020F0704030504030204" pitchFamily="34" charset="0"/>
              </a:rPr>
            </a:br>
            <a:r>
              <a:rPr lang="en-US" sz="3600" b="1" dirty="0">
                <a:latin typeface="Arial Rounded MT Bold" panose="020F0704030504030204" pitchFamily="34" charset="0"/>
              </a:rPr>
              <a:t>Started 27</a:t>
            </a:r>
            <a:r>
              <a:rPr lang="en-US" sz="3600" b="1" baseline="30000" dirty="0">
                <a:latin typeface="Arial Rounded MT Bold" panose="020F0704030504030204" pitchFamily="34" charset="0"/>
              </a:rPr>
              <a:t>th</a:t>
            </a:r>
            <a:r>
              <a:rPr lang="en-US" sz="3600" b="1" dirty="0">
                <a:latin typeface="Arial Rounded MT Bold" panose="020F0704030504030204" pitchFamily="34" charset="0"/>
              </a:rPr>
              <a:t> June 2016, eight weeks </a:t>
            </a:r>
            <a:br>
              <a:rPr lang="en-US" sz="3600" b="1" dirty="0">
                <a:latin typeface="Arial Rounded MT Bold" panose="020F0704030504030204" pitchFamily="34" charset="0"/>
              </a:rPr>
            </a:br>
            <a:r>
              <a:rPr lang="en-US" sz="3600" b="1" dirty="0">
                <a:latin typeface="Arial Rounded MT Bold" panose="020F0704030504030204" pitchFamily="34" charset="0"/>
              </a:rPr>
              <a:t>About 500 learners in this offering</a:t>
            </a:r>
            <a:r>
              <a:rPr lang="en-US" sz="2200" b="1" dirty="0">
                <a:latin typeface="Arial Rounded MT Bold" panose="020F0704030504030204" pitchFamily="34" charset="0"/>
              </a:rPr>
              <a:t/>
            </a:r>
            <a:br>
              <a:rPr lang="en-US" sz="2200" b="1" dirty="0">
                <a:latin typeface="Arial Rounded MT Bold" panose="020F0704030504030204" pitchFamily="34" charset="0"/>
              </a:rPr>
            </a:br>
            <a:endParaRPr lang="en-US" sz="2200" b="1" dirty="0">
              <a:latin typeface="Arial Rounded MT Bold" panose="020F0704030504030204" pitchFamily="34" charset="0"/>
            </a:endParaRPr>
          </a:p>
        </p:txBody>
      </p:sp>
      <p:pic>
        <p:nvPicPr>
          <p:cNvPr id="4" name="Content Placeholder 3"/>
          <p:cNvPicPr>
            <a:picLocks noGrp="1" noChangeAspect="1"/>
          </p:cNvPicPr>
          <p:nvPr>
            <p:ph idx="1"/>
          </p:nvPr>
        </p:nvPicPr>
        <p:blipFill>
          <a:blip r:embed="rId2"/>
          <a:stretch>
            <a:fillRect/>
          </a:stretch>
        </p:blipFill>
        <p:spPr>
          <a:xfrm>
            <a:off x="3448928" y="3174091"/>
            <a:ext cx="2004785" cy="2424707"/>
          </a:xfrm>
          <a:prstGeom prst="rect">
            <a:avLst/>
          </a:prstGeom>
        </p:spPr>
      </p:pic>
      <p:pic>
        <p:nvPicPr>
          <p:cNvPr id="1026" name="Picture 2" descr="http://www.nounmooc.org/sites/default/files/MOOC%20BANNER_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11258" y="755445"/>
            <a:ext cx="6518887" cy="24186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5453713" y="3124200"/>
            <a:ext cx="3690287" cy="3556095"/>
          </a:xfrm>
          <a:prstGeom prst="rect">
            <a:avLst/>
          </a:prstGeom>
        </p:spPr>
      </p:pic>
      <p:sp>
        <p:nvSpPr>
          <p:cNvPr id="6" name="Title 1"/>
          <p:cNvSpPr txBox="1">
            <a:spLocks/>
          </p:cNvSpPr>
          <p:nvPr/>
        </p:nvSpPr>
        <p:spPr bwMode="auto">
          <a:xfrm>
            <a:off x="168420" y="-207820"/>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0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dirty="0" smtClean="0"/>
              <a:t>First MOOC by NOUN</a:t>
            </a:r>
            <a:endParaRPr lang="en-US" dirty="0"/>
          </a:p>
        </p:txBody>
      </p:sp>
    </p:spTree>
    <p:extLst>
      <p:ext uri="{BB962C8B-B14F-4D97-AF65-F5344CB8AC3E}">
        <p14:creationId xmlns:p14="http://schemas.microsoft.com/office/powerpoint/2010/main" val="202163884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2296638" y="1828801"/>
            <a:ext cx="4550724"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Reaching the Unreached</a:t>
            </a:r>
            <a:endParaRPr lang="en-US" b="0" cap="none" dirty="0"/>
          </a:p>
        </p:txBody>
      </p:sp>
    </p:spTree>
    <p:extLst>
      <p:ext uri="{BB962C8B-B14F-4D97-AF65-F5344CB8AC3E}">
        <p14:creationId xmlns:p14="http://schemas.microsoft.com/office/powerpoint/2010/main" val="106558462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tx1"/>
                </a:solidFill>
              </a:rPr>
              <a:t>Economic status</a:t>
            </a:r>
          </a:p>
          <a:p>
            <a:r>
              <a:rPr lang="en-US" dirty="0" smtClean="0">
                <a:solidFill>
                  <a:schemeClr val="tx1"/>
                </a:solidFill>
              </a:rPr>
              <a:t>Gender</a:t>
            </a:r>
          </a:p>
          <a:p>
            <a:r>
              <a:rPr lang="en-US" dirty="0">
                <a:solidFill>
                  <a:schemeClr val="tx1"/>
                </a:solidFill>
              </a:rPr>
              <a:t>Remote locations</a:t>
            </a:r>
          </a:p>
          <a:p>
            <a:r>
              <a:rPr lang="en-US" dirty="0" smtClean="0">
                <a:solidFill>
                  <a:schemeClr val="tx1"/>
                </a:solidFill>
              </a:rPr>
              <a:t>Language</a:t>
            </a:r>
          </a:p>
          <a:p>
            <a:r>
              <a:rPr lang="en-US" dirty="0" smtClean="0">
                <a:solidFill>
                  <a:schemeClr val="tx1"/>
                </a:solidFill>
              </a:rPr>
              <a:t>Disabilities</a:t>
            </a:r>
            <a:endParaRPr lang="en-US" dirty="0">
              <a:solidFill>
                <a:schemeClr val="tx1"/>
              </a:solidFill>
            </a:endParaRPr>
          </a:p>
        </p:txBody>
      </p:sp>
      <p:sp>
        <p:nvSpPr>
          <p:cNvPr id="3" name="Title 2"/>
          <p:cNvSpPr>
            <a:spLocks noGrp="1"/>
          </p:cNvSpPr>
          <p:nvPr>
            <p:ph type="title"/>
          </p:nvPr>
        </p:nvSpPr>
        <p:spPr/>
        <p:txBody>
          <a:bodyPr/>
          <a:lstStyle/>
          <a:p>
            <a:r>
              <a:rPr lang="en-US" dirty="0" smtClean="0"/>
              <a:t>Who are the Unreached?</a:t>
            </a:r>
            <a:endParaRPr lang="en-US" dirty="0"/>
          </a:p>
        </p:txBody>
      </p:sp>
    </p:spTree>
    <p:extLst>
      <p:ext uri="{BB962C8B-B14F-4D97-AF65-F5344CB8AC3E}">
        <p14:creationId xmlns:p14="http://schemas.microsoft.com/office/powerpoint/2010/main" val="223111449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Kenya: economic factors</a:t>
            </a:r>
            <a:endParaRPr lang="en-CA" dirty="0"/>
          </a:p>
        </p:txBody>
      </p:sp>
      <p:pic>
        <p:nvPicPr>
          <p:cNvPr id="4" name="Picture 2" descr="P:\1_Projects\1_Programmes\5_TVSD\INVEST booklet-brochure 2014\Links\girls metalwork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9155"/>
          <a:stretch/>
        </p:blipFill>
        <p:spPr bwMode="auto">
          <a:xfrm>
            <a:off x="755073" y="1433404"/>
            <a:ext cx="7696200" cy="5243697"/>
          </a:xfrm>
          <a:prstGeom prst="rect">
            <a:avLst/>
          </a:prstGeom>
          <a:noFill/>
          <a:extLst>
            <a:ext uri="{909E8E84-426E-40DD-AFC4-6F175D3DCCD1}">
              <a14:hiddenFill xmlns:a14="http://schemas.microsoft.com/office/drawing/2010/main">
                <a:solidFill>
                  <a:srgbClr val="FFFFFF"/>
                </a:solidFill>
              </a14:hiddenFill>
            </a:ext>
          </a:extLst>
        </p:spPr>
      </p:pic>
      <p:sp>
        <p:nvSpPr>
          <p:cNvPr id="5" name="Round Diagonal Corner Rectangle 4"/>
          <p:cNvSpPr/>
          <p:nvPr/>
        </p:nvSpPr>
        <p:spPr>
          <a:xfrm>
            <a:off x="4191000" y="5029200"/>
            <a:ext cx="4267200" cy="1219200"/>
          </a:xfrm>
          <a:prstGeom prst="round2DiagRect">
            <a:avLst/>
          </a:prstGeom>
          <a:solidFill>
            <a:srgbClr val="FFFFFF">
              <a:alpha val="89804"/>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chemeClr val="tx2"/>
              </a:buClr>
            </a:pPr>
            <a:r>
              <a:rPr lang="en-US" sz="3600" i="1" dirty="0" smtClean="0">
                <a:solidFill>
                  <a:schemeClr val="tx1"/>
                </a:solidFill>
                <a:latin typeface="+mj-lt"/>
              </a:rPr>
              <a:t>Impact: 150</a:t>
            </a:r>
            <a:r>
              <a:rPr lang="en-US" sz="3600" i="1" dirty="0">
                <a:solidFill>
                  <a:schemeClr val="tx1"/>
                </a:solidFill>
                <a:latin typeface="+mj-lt"/>
              </a:rPr>
              <a:t>% increase in income</a:t>
            </a:r>
          </a:p>
        </p:txBody>
      </p:sp>
    </p:spTree>
    <p:extLst>
      <p:ext uri="{BB962C8B-B14F-4D97-AF65-F5344CB8AC3E}">
        <p14:creationId xmlns:p14="http://schemas.microsoft.com/office/powerpoint/2010/main" val="58561325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Rejuvenating indigenous communities</a:t>
            </a:r>
            <a:endParaRPr lang="en-US" sz="3600" dirty="0"/>
          </a:p>
        </p:txBody>
      </p:sp>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448" t="61809" r="37470" b="20525"/>
          <a:stretch/>
        </p:blipFill>
        <p:spPr bwMode="auto">
          <a:xfrm>
            <a:off x="-30215" y="5122653"/>
            <a:ext cx="9213863" cy="1766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bwMode="auto">
          <a:xfrm>
            <a:off x="533400" y="1273383"/>
            <a:ext cx="7608864" cy="3581400"/>
          </a:xfrm>
          <a:prstGeom prst="rect">
            <a:avLst/>
          </a:prstGeom>
          <a:ln w="88900" cap="sq">
            <a:noFill/>
            <a:miter lim="800000"/>
          </a:ln>
          <a:effectLst/>
        </p:spPr>
        <p:txBody>
          <a:bodyPr vert="horz" wrap="square" lIns="182880" tIns="182880" rIns="274320" bIns="18288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2000" dirty="0" smtClean="0"/>
              <a:t>Through the mobile learning and self-help group activities of COL’s Lifelong Learning for Farmers (L3F) initiative, Uganda’s </a:t>
            </a:r>
            <a:r>
              <a:rPr lang="en-US" sz="2000" dirty="0" err="1" smtClean="0"/>
              <a:t>Batwa</a:t>
            </a:r>
            <a:r>
              <a:rPr lang="en-US" sz="2000" dirty="0" smtClean="0"/>
              <a:t> community is strengthening their honey and beekeeping enterprise sustainably.</a:t>
            </a:r>
            <a:endParaRPr lang="en-US" sz="20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62416" y="2682379"/>
            <a:ext cx="5108448" cy="3831336"/>
          </a:xfrm>
          <a:prstGeom prst="round2DiagRect">
            <a:avLst>
              <a:gd name="adj1" fmla="val 16667"/>
              <a:gd name="adj2" fmla="val 0"/>
            </a:avLst>
          </a:prstGeom>
          <a:ln w="88900" cap="sq">
            <a:noFill/>
            <a:miter lim="800000"/>
          </a:ln>
          <a:effec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3346" y="5032387"/>
            <a:ext cx="1975104" cy="1481328"/>
          </a:xfrm>
          <a:prstGeom prst="round2DiagRect">
            <a:avLst>
              <a:gd name="adj1" fmla="val 16667"/>
              <a:gd name="adj2" fmla="val 0"/>
            </a:avLst>
          </a:prstGeom>
          <a:ln w="88900" cap="sq">
            <a:noFill/>
            <a:miter lim="800000"/>
          </a:ln>
          <a:effec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3346" y="3363796"/>
            <a:ext cx="1975104" cy="1481328"/>
          </a:xfrm>
          <a:prstGeom prst="round2DiagRect">
            <a:avLst>
              <a:gd name="adj1" fmla="val 16667"/>
              <a:gd name="adj2" fmla="val 0"/>
            </a:avLst>
          </a:prstGeom>
          <a:ln w="88900" cap="sq">
            <a:noFill/>
            <a:miter lim="800000"/>
          </a:ln>
          <a:effectLst/>
        </p:spPr>
      </p:pic>
    </p:spTree>
    <p:extLst>
      <p:ext uri="{BB962C8B-B14F-4D97-AF65-F5344CB8AC3E}">
        <p14:creationId xmlns:p14="http://schemas.microsoft.com/office/powerpoint/2010/main" val="4119105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980" y="1676400"/>
            <a:ext cx="7296150" cy="4919690"/>
          </a:xfrm>
        </p:spPr>
      </p:pic>
      <p:sp>
        <p:nvSpPr>
          <p:cNvPr id="3" name="Title 2"/>
          <p:cNvSpPr>
            <a:spLocks noGrp="1"/>
          </p:cNvSpPr>
          <p:nvPr>
            <p:ph type="title"/>
          </p:nvPr>
        </p:nvSpPr>
        <p:spPr/>
        <p:txBody>
          <a:bodyPr/>
          <a:lstStyle/>
          <a:p>
            <a:r>
              <a:rPr lang="en-CA" sz="3600" dirty="0" smtClean="0"/>
              <a:t>Gender: YCMOU, Nashik, India</a:t>
            </a:r>
            <a:endParaRPr lang="en-CA" sz="3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9898" y="128174"/>
            <a:ext cx="1153047" cy="1345222"/>
          </a:xfrm>
          <a:prstGeom prst="rect">
            <a:avLst/>
          </a:prstGeom>
        </p:spPr>
      </p:pic>
    </p:spTree>
    <p:extLst>
      <p:ext uri="{BB962C8B-B14F-4D97-AF65-F5344CB8AC3E}">
        <p14:creationId xmlns:p14="http://schemas.microsoft.com/office/powerpoint/2010/main" val="42582481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04800" y="304800"/>
            <a:ext cx="8534399" cy="56753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p:nvPr/>
        </p:nvSpPr>
        <p:spPr>
          <a:xfrm>
            <a:off x="800099" y="5943600"/>
            <a:ext cx="7696200" cy="369332"/>
          </a:xfrm>
          <a:prstGeom prst="rect">
            <a:avLst/>
          </a:prstGeom>
        </p:spPr>
        <p:txBody>
          <a:bodyPr wrap="square">
            <a:spAutoFit/>
          </a:bodyPr>
          <a:lstStyle/>
          <a:p>
            <a:pPr algn="ctr"/>
            <a:r>
              <a:rPr lang="en-US" dirty="0"/>
              <a:t>The front gate of the University campus in New </a:t>
            </a:r>
            <a:r>
              <a:rPr lang="en-US" dirty="0" smtClean="0"/>
              <a:t>Delhi.</a:t>
            </a:r>
            <a:endParaRPr lang="en-US" dirty="0"/>
          </a:p>
        </p:txBody>
      </p:sp>
      <p:pic>
        <p:nvPicPr>
          <p:cNvPr id="3076" name="Picture 4" descr="\\06-CLS-01\Users\DTremblay\Desktop\IGNOUGAT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304800"/>
            <a:ext cx="8534399" cy="56753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06-CLS-01\Users\DTremblay\Desktop\ignou logo blue transp recreated_D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381000"/>
            <a:ext cx="2778147" cy="129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160202" y="6408541"/>
            <a:ext cx="2991899" cy="246221"/>
          </a:xfrm>
          <a:prstGeom prst="rect">
            <a:avLst/>
          </a:prstGeom>
          <a:noFill/>
        </p:spPr>
        <p:txBody>
          <a:bodyPr wrap="square" rtlCol="0">
            <a:spAutoFit/>
          </a:bodyPr>
          <a:lstStyle/>
          <a:p>
            <a:r>
              <a:rPr lang="en-US" sz="1000" dirty="0"/>
              <a:t>http://en.wikipedia.org/wiki/File:IGNOUGATE.jpg</a:t>
            </a:r>
          </a:p>
        </p:txBody>
      </p:sp>
    </p:spTree>
    <p:extLst>
      <p:ext uri="{BB962C8B-B14F-4D97-AF65-F5344CB8AC3E}">
        <p14:creationId xmlns:p14="http://schemas.microsoft.com/office/powerpoint/2010/main" val="4071543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365399"/>
            <a:ext cx="9144000" cy="6858000"/>
          </a:xfrm>
          <a:prstGeom prst="rect">
            <a:avLst/>
          </a:prstGeom>
        </p:spPr>
      </p:pic>
      <p:sp>
        <p:nvSpPr>
          <p:cNvPr id="33794" name="Title 1"/>
          <p:cNvSpPr>
            <a:spLocks noGrp="1"/>
          </p:cNvSpPr>
          <p:nvPr>
            <p:ph type="title"/>
          </p:nvPr>
        </p:nvSpPr>
        <p:spPr>
          <a:xfrm>
            <a:off x="457200" y="0"/>
            <a:ext cx="7924800" cy="1265238"/>
          </a:xfrm>
        </p:spPr>
        <p:txBody>
          <a:bodyPr/>
          <a:lstStyle/>
          <a:p>
            <a:r>
              <a:rPr lang="en-US" dirty="0" smtClean="0"/>
              <a:t>Remote USP, Fiji</a:t>
            </a:r>
            <a:endParaRPr lang="en-US" dirty="0"/>
          </a:p>
        </p:txBody>
      </p:sp>
      <p:pic>
        <p:nvPicPr>
          <p:cNvPr id="2050" name="Picture 2" descr="University of South Pacific – IWSA Suppor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37180" y="174024"/>
            <a:ext cx="2251188" cy="10034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87549" y="1379253"/>
            <a:ext cx="3342596" cy="250694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0"/>
            <a:ext cx="8382000" cy="1536973"/>
          </a:xfrm>
        </p:spPr>
        <p:txBody>
          <a:bodyPr/>
          <a:lstStyle/>
          <a:p>
            <a:r>
              <a:rPr lang="en-US" dirty="0" smtClean="0"/>
              <a:t>HE Mariam </a:t>
            </a:r>
            <a:r>
              <a:rPr lang="en-US" dirty="0" err="1" smtClean="0"/>
              <a:t>Katagum</a:t>
            </a:r>
            <a:r>
              <a:rPr lang="en-US" dirty="0" smtClean="0"/>
              <a:t>: Nigeria</a:t>
            </a:r>
            <a:endParaRPr lang="en-US" dirty="0"/>
          </a:p>
        </p:txBody>
      </p:sp>
      <p:sp>
        <p:nvSpPr>
          <p:cNvPr id="2" name="Content Placeholder 1"/>
          <p:cNvSpPr>
            <a:spLocks noGrp="1"/>
          </p:cNvSpPr>
          <p:nvPr>
            <p:ph idx="1"/>
          </p:nvPr>
        </p:nvSpPr>
        <p:spPr/>
        <p:txBody>
          <a:bodyPr/>
          <a:lstStyle/>
          <a:p>
            <a:endParaRPr lang="en-CA" dirty="0"/>
          </a:p>
        </p:txBody>
      </p:sp>
      <p:pic>
        <p:nvPicPr>
          <p:cNvPr id="1026" name="Picture 2" descr="http://www.letstravelradio.com/podcasts/2010/4-29/images/amkatagu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745399"/>
            <a:ext cx="3324225" cy="428160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11827408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0"/>
            <a:ext cx="8229600" cy="1265238"/>
          </a:xfrm>
        </p:spPr>
        <p:txBody>
          <a:bodyPr/>
          <a:lstStyle/>
          <a:p>
            <a:r>
              <a:rPr lang="en-US" dirty="0" smtClean="0"/>
              <a:t>Pakistan </a:t>
            </a:r>
            <a:r>
              <a:rPr lang="en-US" dirty="0"/>
              <a:t>m</a:t>
            </a:r>
            <a:r>
              <a:rPr lang="en-US" dirty="0" smtClean="0"/>
              <a:t>obile learning project</a:t>
            </a:r>
            <a:endParaRPr lang="en-US" dirty="0"/>
          </a:p>
        </p:txBody>
      </p:sp>
      <p:sp>
        <p:nvSpPr>
          <p:cNvPr id="5" name="Content Placeholder 2"/>
          <p:cNvSpPr>
            <a:spLocks noGrp="1"/>
          </p:cNvSpPr>
          <p:nvPr>
            <p:ph idx="1"/>
          </p:nvPr>
        </p:nvSpPr>
        <p:spPr>
          <a:xfrm>
            <a:off x="0" y="1600200"/>
            <a:ext cx="9144000" cy="5029200"/>
          </a:xfrm>
          <a:solidFill>
            <a:schemeClr val="accent1">
              <a:lumMod val="20000"/>
              <a:lumOff val="80000"/>
              <a:alpha val="70000"/>
            </a:schemeClr>
          </a:solidFill>
        </p:spPr>
        <p:txBody>
          <a:bodyPr/>
          <a:lstStyle/>
          <a:p>
            <a:r>
              <a:rPr lang="en-US" sz="2800" dirty="0" err="1" smtClean="0"/>
              <a:t>Allama</a:t>
            </a:r>
            <a:r>
              <a:rPr lang="en-US" sz="2800" dirty="0" smtClean="0"/>
              <a:t> Iqbal Public </a:t>
            </a:r>
            <a:r>
              <a:rPr lang="en-US" sz="2800" dirty="0"/>
              <a:t>School and College </a:t>
            </a:r>
            <a:r>
              <a:rPr lang="en-US" sz="2800" dirty="0" smtClean="0"/>
              <a:t>located at </a:t>
            </a:r>
            <a:r>
              <a:rPr lang="en-US" sz="2800" dirty="0" err="1" smtClean="0"/>
              <a:t>Kanju</a:t>
            </a:r>
            <a:r>
              <a:rPr lang="en-US" sz="2800" dirty="0" smtClean="0"/>
              <a:t> village, Swat District, Pakistan</a:t>
            </a:r>
          </a:p>
          <a:p>
            <a:pPr marL="0" indent="0">
              <a:buNone/>
            </a:pPr>
            <a:r>
              <a:rPr lang="en-US" sz="2800" dirty="0"/>
              <a:t> </a:t>
            </a:r>
            <a:r>
              <a:rPr lang="en-US" sz="2800" dirty="0" smtClean="0"/>
              <a:t>                                                   Qatar Foundation/ROTA</a:t>
            </a:r>
          </a:p>
          <a:p>
            <a:endParaRPr lang="en-US" dirty="0"/>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1524000" y="2971800"/>
            <a:ext cx="5684520" cy="3575685"/>
          </a:xfrm>
          <a:prstGeom prst="rect">
            <a:avLst/>
          </a:prstGeom>
          <a:ln>
            <a:noFill/>
          </a:ln>
          <a:effectLst>
            <a:softEdge rad="112500"/>
          </a:effectLst>
        </p:spPr>
      </p:pic>
    </p:spTree>
    <p:extLst>
      <p:ext uri="{BB962C8B-B14F-4D97-AF65-F5344CB8AC3E}">
        <p14:creationId xmlns:p14="http://schemas.microsoft.com/office/powerpoint/2010/main" val="30930315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25927" y="1752600"/>
            <a:ext cx="7339745" cy="4654943"/>
          </a:xfrm>
        </p:spPr>
      </p:pic>
      <p:sp>
        <p:nvSpPr>
          <p:cNvPr id="3" name="Title 2"/>
          <p:cNvSpPr>
            <a:spLocks noGrp="1"/>
          </p:cNvSpPr>
          <p:nvPr>
            <p:ph type="title"/>
          </p:nvPr>
        </p:nvSpPr>
        <p:spPr/>
        <p:txBody>
          <a:bodyPr/>
          <a:lstStyle/>
          <a:p>
            <a:r>
              <a:rPr lang="en-CA" dirty="0" smtClean="0"/>
              <a:t>Language: KKSHOU, India</a:t>
            </a:r>
            <a:endParaRPr lang="en-CA"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7073" y="88139"/>
            <a:ext cx="1259727" cy="1425291"/>
          </a:xfrm>
          <a:prstGeom prst="rect">
            <a:avLst/>
          </a:prstGeom>
        </p:spPr>
      </p:pic>
    </p:spTree>
    <p:extLst>
      <p:ext uri="{BB962C8B-B14F-4D97-AF65-F5344CB8AC3E}">
        <p14:creationId xmlns:p14="http://schemas.microsoft.com/office/powerpoint/2010/main" val="235729300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dirty="0"/>
          </a:p>
        </p:txBody>
      </p:sp>
      <p:sp>
        <p:nvSpPr>
          <p:cNvPr id="3" name="Title 2"/>
          <p:cNvSpPr>
            <a:spLocks noGrp="1"/>
          </p:cNvSpPr>
          <p:nvPr>
            <p:ph type="title"/>
          </p:nvPr>
        </p:nvSpPr>
        <p:spPr/>
        <p:txBody>
          <a:bodyPr/>
          <a:lstStyle/>
          <a:p>
            <a:r>
              <a:rPr lang="en-CA" dirty="0" smtClean="0"/>
              <a:t>Disabilities: OUT, Tanzania</a:t>
            </a:r>
            <a:endParaRPr lang="en-C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9050" y="140457"/>
            <a:ext cx="1417749" cy="1292947"/>
          </a:xfrm>
          <a:prstGeom prst="rect">
            <a:avLst/>
          </a:prstGeom>
        </p:spPr>
      </p:pic>
      <p:pic>
        <p:nvPicPr>
          <p:cNvPr id="6" name="Picture 5" descr="C:\Users\cmnyanyi\AppData\Local\Microsoft\Windows\Temporary Internet Files\Content.Word\20131213_105920.jpg"/>
          <p:cNvPicPr/>
          <p:nvPr/>
        </p:nvPicPr>
        <p:blipFill>
          <a:blip r:embed="rId4" cstate="print"/>
          <a:srcRect l="29347" t="16861" b="3943"/>
          <a:stretch>
            <a:fillRect/>
          </a:stretch>
        </p:blipFill>
        <p:spPr bwMode="auto">
          <a:xfrm>
            <a:off x="3100116" y="3082448"/>
            <a:ext cx="3103418" cy="3048000"/>
          </a:xfrm>
          <a:prstGeom prst="rect">
            <a:avLst/>
          </a:prstGeom>
          <a:noFill/>
          <a:ln w="9525">
            <a:noFill/>
            <a:miter lim="800000"/>
            <a:headEnd/>
            <a:tailEnd/>
          </a:ln>
        </p:spPr>
      </p:pic>
      <p:pic>
        <p:nvPicPr>
          <p:cNvPr id="7" name="Picture 6"/>
          <p:cNvPicPr/>
          <p:nvPr/>
        </p:nvPicPr>
        <p:blipFill>
          <a:blip r:embed="rId5" cstate="print"/>
          <a:srcRect/>
          <a:stretch>
            <a:fillRect/>
          </a:stretch>
        </p:blipFill>
        <p:spPr bwMode="auto">
          <a:xfrm>
            <a:off x="6203534" y="1600199"/>
            <a:ext cx="2491105" cy="3421380"/>
          </a:xfrm>
          <a:prstGeom prst="rect">
            <a:avLst/>
          </a:prstGeom>
          <a:noFill/>
          <a:ln w="9525">
            <a:noFill/>
            <a:miter lim="800000"/>
            <a:headEnd/>
            <a:tailEnd/>
          </a:ln>
        </p:spPr>
      </p:pic>
      <p:sp>
        <p:nvSpPr>
          <p:cNvPr id="8" name="Rectangle 2"/>
          <p:cNvSpPr>
            <a:spLocks noChangeArrowheads="1"/>
          </p:cNvSpPr>
          <p:nvPr/>
        </p:nvSpPr>
        <p:spPr bwMode="auto">
          <a:xfrm>
            <a:off x="3426316" y="377550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9" name="Object 8"/>
          <p:cNvGraphicFramePr>
            <a:graphicFrameLocks noChangeAspect="1"/>
          </p:cNvGraphicFramePr>
          <p:nvPr>
            <p:extLst>
              <p:ext uri="{D42A27DB-BD31-4B8C-83A1-F6EECF244321}">
                <p14:modId xmlns:p14="http://schemas.microsoft.com/office/powerpoint/2010/main" val="633011274"/>
              </p:ext>
            </p:extLst>
          </p:nvPr>
        </p:nvGraphicFramePr>
        <p:xfrm>
          <a:off x="269252" y="1461112"/>
          <a:ext cx="3464548" cy="2654887"/>
        </p:xfrm>
        <a:graphic>
          <a:graphicData uri="http://schemas.openxmlformats.org/presentationml/2006/ole">
            <mc:AlternateContent xmlns:mc="http://schemas.openxmlformats.org/markup-compatibility/2006">
              <mc:Choice xmlns:v="urn:schemas-microsoft-com:vml" Requires="v">
                <p:oleObj spid="_x0000_s1055" name="Bitmap Image" r:id="rId6" imgW="1835280" imgH="1403280" progId="Paint.Picture">
                  <p:embed/>
                </p:oleObj>
              </mc:Choice>
              <mc:Fallback>
                <p:oleObj name="Bitmap Image" r:id="rId6" imgW="1835280" imgH="1403280" progId="Paint.Picture">
                  <p:embed/>
                  <p:pic>
                    <p:nvPicPr>
                      <p:cNvPr id="0" name="Object 1"/>
                      <p:cNvPicPr>
                        <a:picLocks noChangeAspect="1" noChangeArrowheads="1"/>
                      </p:cNvPicPr>
                      <p:nvPr/>
                    </p:nvPicPr>
                    <p:blipFill>
                      <a:blip r:embed="rId7"/>
                      <a:srcRect/>
                      <a:stretch>
                        <a:fillRect/>
                      </a:stretch>
                    </p:blipFill>
                    <p:spPr bwMode="auto">
                      <a:xfrm>
                        <a:off x="269252" y="1461112"/>
                        <a:ext cx="3464548" cy="2654887"/>
                      </a:xfrm>
                      <a:prstGeom prst="rect">
                        <a:avLst/>
                      </a:prstGeom>
                      <a:noFill/>
                    </p:spPr>
                  </p:pic>
                </p:oleObj>
              </mc:Fallback>
            </mc:AlternateContent>
          </a:graphicData>
        </a:graphic>
      </p:graphicFrame>
      <p:sp>
        <p:nvSpPr>
          <p:cNvPr id="10" name="TextBox 9"/>
          <p:cNvSpPr txBox="1"/>
          <p:nvPr/>
        </p:nvSpPr>
        <p:spPr>
          <a:xfrm>
            <a:off x="304800" y="6298227"/>
            <a:ext cx="3429144" cy="369332"/>
          </a:xfrm>
          <a:prstGeom prst="rect">
            <a:avLst/>
          </a:prstGeom>
          <a:noFill/>
        </p:spPr>
        <p:txBody>
          <a:bodyPr wrap="none" rtlCol="0">
            <a:spAutoFit/>
          </a:bodyPr>
          <a:lstStyle/>
          <a:p>
            <a:r>
              <a:rPr lang="en-CA" dirty="0" smtClean="0"/>
              <a:t>Photo Courtesy: </a:t>
            </a:r>
            <a:r>
              <a:rPr lang="en-CA" dirty="0" err="1" smtClean="0"/>
              <a:t>Elifas</a:t>
            </a:r>
            <a:r>
              <a:rPr lang="en-CA" dirty="0" smtClean="0"/>
              <a:t> </a:t>
            </a:r>
            <a:r>
              <a:rPr lang="en-CA" dirty="0" err="1" smtClean="0"/>
              <a:t>Bisanda</a:t>
            </a:r>
            <a:r>
              <a:rPr lang="en-CA" dirty="0" smtClean="0"/>
              <a:t>.</a:t>
            </a:r>
            <a:endParaRPr lang="en-CA" dirty="0"/>
          </a:p>
        </p:txBody>
      </p:sp>
    </p:spTree>
    <p:extLst>
      <p:ext uri="{BB962C8B-B14F-4D97-AF65-F5344CB8AC3E}">
        <p14:creationId xmlns:p14="http://schemas.microsoft.com/office/powerpoint/2010/main" val="299025009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37652" y="3675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1447800" y="1600201"/>
            <a:ext cx="5399562" cy="28956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smtClean="0"/>
              <a:t>Way Forward</a:t>
            </a:r>
            <a:endParaRPr lang="en-US" sz="4800" b="0" cap="none" dirty="0"/>
          </a:p>
        </p:txBody>
      </p:sp>
    </p:spTree>
    <p:extLst>
      <p:ext uri="{BB962C8B-B14F-4D97-AF65-F5344CB8AC3E}">
        <p14:creationId xmlns:p14="http://schemas.microsoft.com/office/powerpoint/2010/main" val="147332595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06-CLS-01\Users\DTremblay\Desktop\Min ed Pa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4463424"/>
            <a:ext cx="2743200" cy="257518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lstStyle/>
          <a:p>
            <a:r>
              <a:rPr lang="en-US" sz="3600" dirty="0" smtClean="0">
                <a:solidFill>
                  <a:schemeClr val="tx1"/>
                </a:solidFill>
              </a:rPr>
              <a:t>Identify and focus on the unreached groups</a:t>
            </a:r>
          </a:p>
          <a:p>
            <a:r>
              <a:rPr lang="en-US" sz="3600" dirty="0" smtClean="0">
                <a:solidFill>
                  <a:schemeClr val="tx1"/>
                </a:solidFill>
              </a:rPr>
              <a:t>Design </a:t>
            </a:r>
            <a:r>
              <a:rPr lang="en-US" sz="3600" dirty="0" err="1" smtClean="0">
                <a:solidFill>
                  <a:schemeClr val="tx1"/>
                </a:solidFill>
              </a:rPr>
              <a:t>programmes</a:t>
            </a:r>
            <a:r>
              <a:rPr lang="en-US" sz="3600" dirty="0" smtClean="0">
                <a:solidFill>
                  <a:schemeClr val="tx1"/>
                </a:solidFill>
              </a:rPr>
              <a:t> to suit their needs</a:t>
            </a:r>
          </a:p>
          <a:p>
            <a:r>
              <a:rPr lang="en-US" sz="3600" dirty="0" smtClean="0">
                <a:solidFill>
                  <a:schemeClr val="tx1"/>
                </a:solidFill>
              </a:rPr>
              <a:t>Institutional policy for reaching the unreached</a:t>
            </a:r>
            <a:endParaRPr lang="en-US" sz="3600" dirty="0">
              <a:solidFill>
                <a:schemeClr val="tx1"/>
              </a:solidFill>
            </a:endParaRPr>
          </a:p>
        </p:txBody>
      </p:sp>
      <p:sp>
        <p:nvSpPr>
          <p:cNvPr id="2" name="Title 1"/>
          <p:cNvSpPr>
            <a:spLocks noGrp="1"/>
          </p:cNvSpPr>
          <p:nvPr>
            <p:ph type="title"/>
          </p:nvPr>
        </p:nvSpPr>
        <p:spPr/>
        <p:txBody>
          <a:bodyPr/>
          <a:lstStyle/>
          <a:p>
            <a:pPr marL="0" indent="0"/>
            <a:r>
              <a:rPr lang="en-US" dirty="0" smtClean="0"/>
              <a:t>Lesson 1: Targeted Approach</a:t>
            </a:r>
            <a:endParaRPr lang="en-US" dirty="0"/>
          </a:p>
        </p:txBody>
      </p:sp>
      <p:pic>
        <p:nvPicPr>
          <p:cNvPr id="2052" name="Picture 4" descr="\\06-CLS-01\Users\DTremblay\Desktop\puzzle-hands POLICY.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6934200" y="4294227"/>
            <a:ext cx="2209800" cy="2552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656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1"/>
                </a:solidFill>
              </a:rPr>
              <a:t>Range of technologies (from Radio to Internet)</a:t>
            </a:r>
          </a:p>
          <a:p>
            <a:r>
              <a:rPr lang="en-US" dirty="0" smtClean="0">
                <a:solidFill>
                  <a:schemeClr val="tx1"/>
                </a:solidFill>
              </a:rPr>
              <a:t>Two-way interaction</a:t>
            </a:r>
          </a:p>
          <a:p>
            <a:r>
              <a:rPr lang="en-US" dirty="0" smtClean="0">
                <a:solidFill>
                  <a:schemeClr val="tx1"/>
                </a:solidFill>
              </a:rPr>
              <a:t>Collaborative learning</a:t>
            </a:r>
          </a:p>
          <a:p>
            <a:endParaRPr lang="en-US" dirty="0"/>
          </a:p>
        </p:txBody>
      </p:sp>
      <p:sp>
        <p:nvSpPr>
          <p:cNvPr id="2" name="Title 1"/>
          <p:cNvSpPr>
            <a:spLocks noGrp="1"/>
          </p:cNvSpPr>
          <p:nvPr>
            <p:ph type="title"/>
          </p:nvPr>
        </p:nvSpPr>
        <p:spPr/>
        <p:txBody>
          <a:bodyPr/>
          <a:lstStyle/>
          <a:p>
            <a:r>
              <a:rPr lang="en-US" dirty="0" smtClean="0"/>
              <a:t>Lesson 2: Appropriate ICTs</a:t>
            </a:r>
            <a:endParaRPr lang="en-US"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408" t="4695" r="3015" b="8969"/>
          <a:stretch/>
        </p:blipFill>
        <p:spPr bwMode="auto">
          <a:xfrm>
            <a:off x="4268673" y="3760706"/>
            <a:ext cx="3952301" cy="2779984"/>
          </a:xfrm>
          <a:prstGeom prst="rect">
            <a:avLst/>
          </a:prstGeom>
          <a:noFill/>
          <a:ln>
            <a:noFill/>
          </a:ln>
          <a:extLst>
            <a:ext uri="{909E8E84-426E-40DD-AFC4-6F175D3DCCD1}">
              <a14:hiddenFill xmlns:a14="http://schemas.microsoft.com/office/drawing/2010/main">
                <a:solidFill>
                  <a:schemeClr val="accent1"/>
                </a:solidFill>
              </a14:hiddenFill>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609" y="3733800"/>
            <a:ext cx="3572255" cy="2806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923683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229" y="-20782"/>
            <a:ext cx="8614229" cy="1128604"/>
          </a:xfrm>
        </p:spPr>
        <p:txBody>
          <a:bodyPr/>
          <a:lstStyle/>
          <a:p>
            <a:r>
              <a:rPr lang="en-US" dirty="0" smtClean="0"/>
              <a:t>Lesson 3:Focus on Livelihoods</a:t>
            </a:r>
            <a:endParaRPr lang="en-US" dirty="0"/>
          </a:p>
        </p:txBody>
      </p:sp>
      <p:sp>
        <p:nvSpPr>
          <p:cNvPr id="3" name="Content Placeholder 2"/>
          <p:cNvSpPr>
            <a:spLocks noGrp="1"/>
          </p:cNvSpPr>
          <p:nvPr>
            <p:ph type="body" sz="quarter" idx="11"/>
          </p:nvPr>
        </p:nvSpPr>
        <p:spPr/>
        <p:txBody>
          <a:bodyPr/>
          <a:lstStyle/>
          <a:p>
            <a:pPr marL="342900" indent="-342900">
              <a:buFont typeface="Arial" panose="020B0604020202020204" pitchFamily="34" charset="0"/>
              <a:buChar char="•"/>
            </a:pPr>
            <a:r>
              <a:rPr lang="en-US" sz="3200" dirty="0" smtClean="0">
                <a:solidFill>
                  <a:schemeClr val="tx1"/>
                </a:solidFill>
              </a:rPr>
              <a:t>Demand based curriculum</a:t>
            </a:r>
          </a:p>
          <a:p>
            <a:pPr marL="342900" indent="-342900">
              <a:buFont typeface="Arial" panose="020B0604020202020204" pitchFamily="34" charset="0"/>
              <a:buChar char="•"/>
            </a:pPr>
            <a:r>
              <a:rPr lang="en-US" sz="3200" dirty="0" smtClean="0">
                <a:solidFill>
                  <a:schemeClr val="tx1"/>
                </a:solidFill>
              </a:rPr>
              <a:t>Industry/</a:t>
            </a:r>
            <a:r>
              <a:rPr lang="en-US" sz="3200" dirty="0" err="1" smtClean="0">
                <a:solidFill>
                  <a:schemeClr val="tx1"/>
                </a:solidFill>
              </a:rPr>
              <a:t>labour</a:t>
            </a:r>
            <a:r>
              <a:rPr lang="en-US" sz="3200" dirty="0" smtClean="0">
                <a:solidFill>
                  <a:schemeClr val="tx1"/>
                </a:solidFill>
              </a:rPr>
              <a:t> market linked courses</a:t>
            </a:r>
          </a:p>
          <a:p>
            <a:pPr marL="342900" indent="-342900">
              <a:buFont typeface="Arial" panose="020B0604020202020204" pitchFamily="34" charset="0"/>
              <a:buChar char="•"/>
            </a:pPr>
            <a:r>
              <a:rPr lang="en-US" sz="3200" dirty="0" smtClean="0"/>
              <a:t>Multi-stakeholder partnerships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7266" y="3733800"/>
            <a:ext cx="3818410" cy="2863807"/>
          </a:xfrm>
          <a:prstGeom prst="round2DiagRect">
            <a:avLst>
              <a:gd name="adj1" fmla="val 16667"/>
              <a:gd name="adj2" fmla="val 0"/>
            </a:avLst>
          </a:prstGeom>
          <a:ln w="88900" cap="sq">
            <a:noFill/>
            <a:miter lim="800000"/>
          </a:ln>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7294" y="990600"/>
            <a:ext cx="3657599" cy="2743200"/>
          </a:xfrm>
          <a:prstGeom prst="round2DiagRect">
            <a:avLst>
              <a:gd name="adj1" fmla="val 16667"/>
              <a:gd name="adj2" fmla="val 0"/>
            </a:avLst>
          </a:prstGeom>
          <a:ln w="88900" cap="sq">
            <a:noFill/>
            <a:miter lim="800000"/>
          </a:ln>
          <a:effectLst/>
        </p:spPr>
      </p:pic>
    </p:spTree>
    <p:extLst>
      <p:ext uri="{BB962C8B-B14F-4D97-AF65-F5344CB8AC3E}">
        <p14:creationId xmlns:p14="http://schemas.microsoft.com/office/powerpoint/2010/main" val="259409970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dirty="0" smtClean="0"/>
              <a:t>I. Go Dual-Mode: Institutional Policy</a:t>
            </a:r>
          </a:p>
        </p:txBody>
      </p:sp>
      <p:sp>
        <p:nvSpPr>
          <p:cNvPr id="27651" name="Rectangle 3"/>
          <p:cNvSpPr>
            <a:spLocks noGrp="1" noChangeArrowheads="1"/>
          </p:cNvSpPr>
          <p:nvPr>
            <p:ph type="body" idx="1"/>
          </p:nvPr>
        </p:nvSpPr>
        <p:spPr>
          <a:xfrm>
            <a:off x="381000" y="1433404"/>
            <a:ext cx="8305800" cy="5043596"/>
          </a:xfrm>
        </p:spPr>
        <p:txBody>
          <a:bodyPr/>
          <a:lstStyle/>
          <a:p>
            <a:r>
              <a:rPr lang="en-US" altLang="en-US" dirty="0" smtClean="0">
                <a:solidFill>
                  <a:schemeClr val="tx1"/>
                </a:solidFill>
              </a:rPr>
              <a:t>Review the mandate and mission</a:t>
            </a:r>
          </a:p>
          <a:p>
            <a:r>
              <a:rPr lang="en-US" altLang="en-US" dirty="0" smtClean="0">
                <a:solidFill>
                  <a:schemeClr val="tx1"/>
                </a:solidFill>
              </a:rPr>
              <a:t>Identify the objectives for adopting ODL and how these will be achieved</a:t>
            </a:r>
          </a:p>
          <a:p>
            <a:r>
              <a:rPr lang="en-US" altLang="en-US" dirty="0" smtClean="0">
                <a:solidFill>
                  <a:schemeClr val="tx1"/>
                </a:solidFill>
              </a:rPr>
              <a:t>What are the issues relating to faculty?</a:t>
            </a:r>
          </a:p>
          <a:p>
            <a:r>
              <a:rPr lang="en-US" altLang="en-US" dirty="0" smtClean="0">
                <a:solidFill>
                  <a:schemeClr val="tx1"/>
                </a:solidFill>
              </a:rPr>
              <a:t>What are the issues relating to students?</a:t>
            </a:r>
          </a:p>
          <a:p>
            <a:r>
              <a:rPr lang="en-US" altLang="en-US" dirty="0" smtClean="0">
                <a:solidFill>
                  <a:schemeClr val="tx1"/>
                </a:solidFill>
              </a:rPr>
              <a:t>How will academic quality and standards be maintained?</a:t>
            </a:r>
          </a:p>
          <a:p>
            <a:r>
              <a:rPr lang="en-US" altLang="en-US" dirty="0" smtClean="0">
                <a:solidFill>
                  <a:schemeClr val="tx1"/>
                </a:solidFill>
              </a:rPr>
              <a:t>Issues related to management and administration?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wipe(left)">
                                      <p:cBhvr>
                                        <p:cTn id="7" dur="5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wipe(left)">
                                      <p:cBhvr>
                                        <p:cTn id="12" dur="500"/>
                                        <p:tgtEl>
                                          <p:spTgt spid="276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wipe(left)">
                                      <p:cBhvr>
                                        <p:cTn id="17" dur="500"/>
                                        <p:tgtEl>
                                          <p:spTgt spid="276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wipe(left)">
                                      <p:cBhvr>
                                        <p:cTn id="22" dur="500"/>
                                        <p:tgtEl>
                                          <p:spTgt spid="2765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7651">
                                            <p:txEl>
                                              <p:pRg st="4" end="4"/>
                                            </p:txEl>
                                          </p:spTgt>
                                        </p:tgtEl>
                                        <p:attrNameLst>
                                          <p:attrName>style.visibility</p:attrName>
                                        </p:attrNameLst>
                                      </p:cBhvr>
                                      <p:to>
                                        <p:strVal val="visible"/>
                                      </p:to>
                                    </p:set>
                                    <p:animEffect transition="in" filter="wipe(left)">
                                      <p:cBhvr>
                                        <p:cTn id="27" dur="500"/>
                                        <p:tgtEl>
                                          <p:spTgt spid="2765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7651">
                                            <p:txEl>
                                              <p:pRg st="5" end="5"/>
                                            </p:txEl>
                                          </p:spTgt>
                                        </p:tgtEl>
                                        <p:attrNameLst>
                                          <p:attrName>style.visibility</p:attrName>
                                        </p:attrNameLst>
                                      </p:cBhvr>
                                      <p:to>
                                        <p:strVal val="visible"/>
                                      </p:to>
                                    </p:set>
                                    <p:animEffect transition="in" filter="wipe(left)">
                                      <p:cBhvr>
                                        <p:cTn id="32" dur="500"/>
                                        <p:tgtEl>
                                          <p:spTgt spid="276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 </a:t>
            </a:r>
            <a:endParaRPr lang="en-US" sz="3200" b="1" dirty="0"/>
          </a:p>
        </p:txBody>
      </p:sp>
      <p:sp>
        <p:nvSpPr>
          <p:cNvPr id="2" name="Title 1"/>
          <p:cNvSpPr>
            <a:spLocks noGrp="1"/>
          </p:cNvSpPr>
          <p:nvPr>
            <p:ph type="title"/>
          </p:nvPr>
        </p:nvSpPr>
        <p:spPr/>
        <p:txBody>
          <a:bodyPr/>
          <a:lstStyle/>
          <a:p>
            <a:pPr marL="0" indent="0"/>
            <a:r>
              <a:rPr lang="en-US" sz="4400" dirty="0" smtClean="0"/>
              <a:t>II. Invest in Quality Assurance</a:t>
            </a:r>
            <a:endParaRPr lang="en-US" sz="4400" dirty="0"/>
          </a:p>
        </p:txBody>
      </p:sp>
      <p:pic>
        <p:nvPicPr>
          <p:cNvPr id="3080" name="Picture 8" descr="\\06-CLS-01\Users\DTremblay\Desktop\qa.pn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152400" y="4648200"/>
            <a:ext cx="2737159" cy="278966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4381" y="1453103"/>
            <a:ext cx="5763188" cy="3477875"/>
          </a:xfrm>
          <a:prstGeom prst="rect">
            <a:avLst/>
          </a:prstGeom>
        </p:spPr>
        <p:txBody>
          <a:bodyPr wrap="square">
            <a:spAutoFit/>
          </a:bodyPr>
          <a:lstStyle/>
          <a:p>
            <a:pPr marL="571500" indent="-571500">
              <a:buFont typeface="Arial" panose="020B0604020202020204" pitchFamily="34" charset="0"/>
              <a:buChar char="•"/>
            </a:pPr>
            <a:r>
              <a:rPr lang="en-US" sz="4400" dirty="0" smtClean="0"/>
              <a:t>National/Regional</a:t>
            </a:r>
          </a:p>
          <a:p>
            <a:r>
              <a:rPr lang="en-US" sz="4400" dirty="0" smtClean="0"/>
              <a:t>QA Guidelines</a:t>
            </a:r>
          </a:p>
          <a:p>
            <a:pPr marL="571500" indent="-571500">
              <a:buFont typeface="Arial" panose="020B0604020202020204" pitchFamily="34" charset="0"/>
              <a:buChar char="•"/>
            </a:pPr>
            <a:r>
              <a:rPr lang="en-US" sz="4400" dirty="0"/>
              <a:t>Create cultures of quality</a:t>
            </a:r>
          </a:p>
          <a:p>
            <a:pPr marL="571500" indent="-571500">
              <a:buFont typeface="Arial" panose="020B0604020202020204" pitchFamily="34" charset="0"/>
              <a:buChar char="•"/>
            </a:pPr>
            <a:endParaRPr lang="en-US" sz="4400" dirty="0" smtClean="0"/>
          </a:p>
        </p:txBody>
      </p:sp>
      <p:pic>
        <p:nvPicPr>
          <p:cNvPr id="4" name="Picture 3"/>
          <p:cNvPicPr>
            <a:picLocks noChangeAspect="1"/>
          </p:cNvPicPr>
          <p:nvPr/>
        </p:nvPicPr>
        <p:blipFill>
          <a:blip r:embed="rId4"/>
          <a:stretch>
            <a:fillRect/>
          </a:stretch>
        </p:blipFill>
        <p:spPr>
          <a:xfrm>
            <a:off x="2962554" y="5118843"/>
            <a:ext cx="6160664" cy="1739157"/>
          </a:xfrm>
          <a:prstGeom prst="rect">
            <a:avLst/>
          </a:prstGeom>
        </p:spPr>
      </p:pic>
    </p:spTree>
    <p:extLst>
      <p:ext uri="{BB962C8B-B14F-4D97-AF65-F5344CB8AC3E}">
        <p14:creationId xmlns:p14="http://schemas.microsoft.com/office/powerpoint/2010/main" val="2249173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1">
                    <a:lumMod val="75000"/>
                  </a:schemeClr>
                </a:solidFill>
              </a:rPr>
              <a:t>Curriculum reform</a:t>
            </a:r>
          </a:p>
          <a:p>
            <a:r>
              <a:rPr lang="en-US" dirty="0" smtClean="0">
                <a:solidFill>
                  <a:schemeClr val="tx1">
                    <a:lumMod val="75000"/>
                  </a:schemeClr>
                </a:solidFill>
              </a:rPr>
              <a:t>Learner Support</a:t>
            </a:r>
          </a:p>
          <a:p>
            <a:r>
              <a:rPr lang="en-US" dirty="0" smtClean="0">
                <a:solidFill>
                  <a:schemeClr val="tx1">
                    <a:lumMod val="75000"/>
                  </a:schemeClr>
                </a:solidFill>
              </a:rPr>
              <a:t>Assessment</a:t>
            </a:r>
          </a:p>
          <a:p>
            <a:r>
              <a:rPr lang="en-US" dirty="0" smtClean="0">
                <a:solidFill>
                  <a:schemeClr val="tx1">
                    <a:lumMod val="75000"/>
                  </a:schemeClr>
                </a:solidFill>
              </a:rPr>
              <a:t>OER &amp; MOOCs</a:t>
            </a:r>
          </a:p>
        </p:txBody>
      </p:sp>
      <p:sp>
        <p:nvSpPr>
          <p:cNvPr id="2" name="Title 1"/>
          <p:cNvSpPr>
            <a:spLocks noGrp="1"/>
          </p:cNvSpPr>
          <p:nvPr>
            <p:ph type="title"/>
          </p:nvPr>
        </p:nvSpPr>
        <p:spPr/>
        <p:txBody>
          <a:bodyPr/>
          <a:lstStyle/>
          <a:p>
            <a:r>
              <a:rPr lang="en-US" dirty="0" smtClean="0"/>
              <a:t>III. Build Capacity in</a:t>
            </a:r>
            <a:endParaRPr lang="en-US" dirty="0"/>
          </a:p>
        </p:txBody>
      </p:sp>
      <p:pic>
        <p:nvPicPr>
          <p:cNvPr id="6" name="Picture 2" descr="\\06-CLS-01\Users\DTremblay\Desktop\monitor-AL-Qud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3486626"/>
            <a:ext cx="3429000" cy="3218974"/>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06-CLS-01\Users\DTremblay\Desktop\puzzle-hands BUILDING CAPACITY.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7036441" y="4495799"/>
            <a:ext cx="2488559" cy="24384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06-CLS-01\Users\DTremblay\Desktop\puzzle-handsblank BEST.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flipH="1">
            <a:off x="-471792" y="4800600"/>
            <a:ext cx="1919592" cy="2180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63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r>
            <a:br>
              <a:rPr lang="en-US" b="1" dirty="0"/>
            </a:br>
            <a:endParaRPr lang="en-US" dirty="0"/>
          </a:p>
        </p:txBody>
      </p:sp>
      <p:pic>
        <p:nvPicPr>
          <p:cNvPr id="15363" name="Picture 3" descr="\\06-CLS-01\Users\DTremblay\Desktop\A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8875" y="1050235"/>
            <a:ext cx="2879725" cy="4017627"/>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24400" y="5124271"/>
            <a:ext cx="3352800" cy="400110"/>
          </a:xfrm>
          <a:prstGeom prst="rect">
            <a:avLst/>
          </a:prstGeom>
          <a:noFill/>
        </p:spPr>
        <p:txBody>
          <a:bodyPr wrap="square" rtlCol="0">
            <a:spAutoFit/>
          </a:bodyPr>
          <a:lstStyle/>
          <a:p>
            <a:pPr algn="ctr"/>
            <a:r>
              <a:rPr lang="en-US" sz="2000" b="1" dirty="0"/>
              <a:t>Dr. A. </a:t>
            </a:r>
            <a:r>
              <a:rPr lang="en-US" sz="2000" b="1" dirty="0" smtClean="0"/>
              <a:t>Umar</a:t>
            </a:r>
            <a:endParaRPr lang="en-US" sz="2000" b="1" dirty="0"/>
          </a:p>
        </p:txBody>
      </p:sp>
      <p:sp>
        <p:nvSpPr>
          <p:cNvPr id="7" name="TextBox 6"/>
          <p:cNvSpPr txBox="1"/>
          <p:nvPr/>
        </p:nvSpPr>
        <p:spPr>
          <a:xfrm>
            <a:off x="884238" y="5061766"/>
            <a:ext cx="3352800" cy="400110"/>
          </a:xfrm>
          <a:prstGeom prst="rect">
            <a:avLst/>
          </a:prstGeom>
          <a:noFill/>
        </p:spPr>
        <p:txBody>
          <a:bodyPr wrap="square" rtlCol="0">
            <a:spAutoFit/>
          </a:bodyPr>
          <a:lstStyle/>
          <a:p>
            <a:pPr algn="ctr"/>
            <a:r>
              <a:rPr lang="en-US" sz="2000" b="1" dirty="0" err="1"/>
              <a:t>Alhaji</a:t>
            </a:r>
            <a:r>
              <a:rPr lang="en-US" sz="2000" b="1" dirty="0"/>
              <a:t> Hafiz S. </a:t>
            </a:r>
            <a:r>
              <a:rPr lang="en-US" sz="2000" b="1" dirty="0" err="1" smtClean="0"/>
              <a:t>Wali</a:t>
            </a:r>
            <a:endParaRPr lang="en-US" sz="2000" b="1" dirty="0"/>
          </a:p>
        </p:txBody>
      </p:sp>
      <p:sp>
        <p:nvSpPr>
          <p:cNvPr id="8" name="Title 1"/>
          <p:cNvSpPr txBox="1">
            <a:spLocks/>
          </p:cNvSpPr>
          <p:nvPr/>
        </p:nvSpPr>
        <p:spPr bwMode="auto">
          <a:xfrm>
            <a:off x="152400" y="304800"/>
            <a:ext cx="8686800" cy="12652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3800" b="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pPr algn="ctr"/>
            <a:r>
              <a:rPr lang="en-US" dirty="0" smtClean="0"/>
              <a:t/>
            </a:r>
            <a:br>
              <a:rPr lang="en-US" dirty="0" smtClean="0"/>
            </a:br>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1048682"/>
            <a:ext cx="3255898" cy="4013084"/>
          </a:xfrm>
          <a:prstGeom prst="rect">
            <a:avLst/>
          </a:prstGeom>
        </p:spPr>
      </p:pic>
    </p:spTree>
    <p:extLst>
      <p:ext uri="{BB962C8B-B14F-4D97-AF65-F5344CB8AC3E}">
        <p14:creationId xmlns:p14="http://schemas.microsoft.com/office/powerpoint/2010/main" val="2621342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pPr marL="0" indent="0">
              <a:buNone/>
            </a:pPr>
            <a:r>
              <a:rPr lang="en-US" dirty="0" smtClean="0"/>
              <a:t>National Workshop: Sept, 2000</a:t>
            </a:r>
            <a:endParaRPr lang="en-US" dirty="0"/>
          </a:p>
          <a:p>
            <a:r>
              <a:rPr lang="en-US" dirty="0" smtClean="0"/>
              <a:t>‘provision of higher education to…</a:t>
            </a:r>
            <a:r>
              <a:rPr lang="en-US" dirty="0" smtClean="0">
                <a:solidFill>
                  <a:srgbClr val="FF0000"/>
                </a:solidFill>
              </a:rPr>
              <a:t>one million </a:t>
            </a:r>
            <a:r>
              <a:rPr lang="en-US" dirty="0" smtClean="0"/>
              <a:t>qualified candidates…in areas of high manpower needs.</a:t>
            </a:r>
          </a:p>
          <a:p>
            <a:r>
              <a:rPr lang="en-US" dirty="0" smtClean="0"/>
              <a:t>Capacity building of </a:t>
            </a:r>
            <a:r>
              <a:rPr lang="en-US" dirty="0" smtClean="0">
                <a:solidFill>
                  <a:srgbClr val="FF0000"/>
                </a:solidFill>
              </a:rPr>
              <a:t>20,000</a:t>
            </a:r>
            <a:r>
              <a:rPr lang="en-US" dirty="0" smtClean="0"/>
              <a:t> distance education operators….’</a:t>
            </a:r>
          </a:p>
          <a:p>
            <a:pPr marL="0" indent="0" algn="ctr">
              <a:buNone/>
            </a:pPr>
            <a:r>
              <a:rPr lang="en-US" sz="5400" dirty="0" smtClean="0">
                <a:solidFill>
                  <a:srgbClr val="FF0000"/>
                </a:solidFill>
              </a:rPr>
              <a:t>What next?</a:t>
            </a:r>
            <a:endParaRPr lang="en-US" sz="5400" dirty="0">
              <a:solidFill>
                <a:srgbClr val="FF0000"/>
              </a:solidFill>
            </a:endParaRPr>
          </a:p>
        </p:txBody>
      </p:sp>
      <p:sp>
        <p:nvSpPr>
          <p:cNvPr id="3" name="Title 2"/>
          <p:cNvSpPr>
            <a:spLocks noGrp="1"/>
          </p:cNvSpPr>
          <p:nvPr>
            <p:ph type="title"/>
          </p:nvPr>
        </p:nvSpPr>
        <p:spPr/>
        <p:txBody>
          <a:bodyPr/>
          <a:lstStyle/>
          <a:p>
            <a:r>
              <a:rPr lang="en-US" dirty="0" smtClean="0"/>
              <a:t>Did we achieve our objectives?</a:t>
            </a:r>
            <a:endParaRPr lang="en-US" dirty="0"/>
          </a:p>
        </p:txBody>
      </p:sp>
    </p:spTree>
    <p:extLst>
      <p:ext uri="{BB962C8B-B14F-4D97-AF65-F5344CB8AC3E}">
        <p14:creationId xmlns:p14="http://schemas.microsoft.com/office/powerpoint/2010/main" val="55197037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P:\1_Projects\9_Other\25th Anniversary COL Prezi\5 In Perspective ie Stories\L3F\L3F Col in ac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649700" y="-9372600"/>
            <a:ext cx="6858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P:\1_Projects\9_Other\25th Anniversary COL Prezi\5 In Perspective ie Stories\Healthy Communities\Malawi.jpg"/>
          <p:cNvPicPr>
            <a:picLocks noChangeAspect="1" noChangeArrowheads="1"/>
          </p:cNvPicPr>
          <p:nvPr/>
        </p:nvPicPr>
        <p:blipFill rotWithShape="1">
          <a:blip r:embed="rId4">
            <a:extLst>
              <a:ext uri="{28A0092B-C50C-407E-A947-70E740481C1C}">
                <a14:useLocalDpi xmlns:a14="http://schemas.microsoft.com/office/drawing/2010/main" val="0"/>
              </a:ext>
            </a:extLst>
          </a:blip>
          <a:srcRect l="1264" t="9495" r="-869" b="1318"/>
          <a:stretch/>
        </p:blipFill>
        <p:spPr bwMode="auto">
          <a:xfrm>
            <a:off x="0" y="0"/>
            <a:ext cx="6004572" cy="357877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P:\1_Projects\9_Other\25th Anniversary COL Prezi\5 In Perspective ie Stories\Healthy Communities\St.Lucia.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3491" t="8748" b="29798"/>
          <a:stretch/>
        </p:blipFill>
        <p:spPr bwMode="auto">
          <a:xfrm>
            <a:off x="-1" y="3574576"/>
            <a:ext cx="6173971" cy="3283424"/>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P:\1_Projects\9_Other\25th Anniversary COL Prezi\5 In Perspective ie Stories\L3F\DSC_0211_cropped.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360" t="4139" b="1534"/>
          <a:stretch/>
        </p:blipFill>
        <p:spPr bwMode="auto">
          <a:xfrm>
            <a:off x="4038855" y="0"/>
            <a:ext cx="5105145" cy="6858000"/>
          </a:xfrm>
          <a:prstGeom prst="rect">
            <a:avLst/>
          </a:prstGeom>
          <a:noFill/>
          <a:extLst>
            <a:ext uri="{909E8E84-426E-40DD-AFC4-6F175D3DCCD1}">
              <a14:hiddenFill xmlns:a14="http://schemas.microsoft.com/office/drawing/2010/main">
                <a:solidFill>
                  <a:srgbClr val="FFFFFF"/>
                </a:solidFill>
              </a14:hiddenFill>
            </a:ext>
          </a:extLst>
        </p:spPr>
      </p:pic>
      <p:sp>
        <p:nvSpPr>
          <p:cNvPr id="23" name="Round Diagonal Corner Rectangle 22"/>
          <p:cNvSpPr/>
          <p:nvPr/>
        </p:nvSpPr>
        <p:spPr>
          <a:xfrm>
            <a:off x="1371600" y="2279087"/>
            <a:ext cx="6400800" cy="2299827"/>
          </a:xfrm>
          <a:prstGeom prst="round2Diag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i="1" dirty="0" smtClean="0">
                <a:solidFill>
                  <a:schemeClr val="tx1"/>
                </a:solidFill>
                <a:latin typeface="+mj-lt"/>
              </a:rPr>
              <a:t>Thank You</a:t>
            </a:r>
          </a:p>
          <a:p>
            <a:pPr algn="ctr"/>
            <a:r>
              <a:rPr lang="en-US" sz="4400" i="1" dirty="0" smtClean="0">
                <a:solidFill>
                  <a:schemeClr val="tx1"/>
                </a:solidFill>
                <a:latin typeface="+mj-lt"/>
              </a:rPr>
              <a:t>www.col.org</a:t>
            </a:r>
            <a:endParaRPr lang="en-US" sz="4400" i="1" dirty="0">
              <a:solidFill>
                <a:schemeClr val="tx1"/>
              </a:solidFill>
              <a:latin typeface="+mj-lt"/>
            </a:endParaRPr>
          </a:p>
        </p:txBody>
      </p:sp>
    </p:spTree>
    <p:extLst>
      <p:ext uri="{BB962C8B-B14F-4D97-AF65-F5344CB8AC3E}">
        <p14:creationId xmlns:p14="http://schemas.microsoft.com/office/powerpoint/2010/main" val="3300601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smtClean="0"/>
              <a:t>ODL in Teacher Training: NTI</a:t>
            </a:r>
          </a:p>
        </p:txBody>
      </p:sp>
      <p:sp>
        <p:nvSpPr>
          <p:cNvPr id="4" name="TextBox 3"/>
          <p:cNvSpPr txBox="1"/>
          <p:nvPr/>
        </p:nvSpPr>
        <p:spPr>
          <a:xfrm>
            <a:off x="914400" y="6634732"/>
            <a:ext cx="8077200" cy="246221"/>
          </a:xfrm>
          <a:prstGeom prst="rect">
            <a:avLst/>
          </a:prstGeom>
          <a:noFill/>
        </p:spPr>
        <p:txBody>
          <a:bodyPr wrap="square" rtlCol="0">
            <a:spAutoFit/>
          </a:bodyPr>
          <a:lstStyle/>
          <a:p>
            <a:r>
              <a:rPr lang="en-US" sz="1000" dirty="0" smtClean="0"/>
              <a:t>Photo s</a:t>
            </a:r>
            <a:r>
              <a:rPr lang="en-US" sz="1000" dirty="0"/>
              <a:t>ource</a:t>
            </a:r>
            <a:r>
              <a:rPr lang="en-US" sz="1000" dirty="0" smtClean="0"/>
              <a:t>: http</a:t>
            </a:r>
            <a:r>
              <a:rPr lang="en-US" sz="1000" dirty="0"/>
              <a:t>://www.nti-nigeria.org/</a:t>
            </a:r>
          </a:p>
        </p:txBody>
      </p:sp>
      <p:pic>
        <p:nvPicPr>
          <p:cNvPr id="8194" name="Picture 2" descr="\\06-CLS-01\Users\DTremblay\Desktop\NTI-Images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761704"/>
            <a:ext cx="7186613" cy="4867696"/>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documentManagement>
    <Description0 xmlns="1d6b7383-7e41-4726-b05f-ac2dc8786e4c" xsi:nil="true"/>
    <TaxCatchAll xmlns="d7f63a0c-3387-4091-80af-370ec6ca6610">
      <Value>1297</Value>
      <Value>424</Value>
      <Value>309</Value>
      <Value>1298</Value>
    </TaxCatchAll>
    <Publication_x0020_Date xmlns="1d6b7383-7e41-4726-b05f-ac2dc8786e4c">2015-06-05T07:00:00+00:00</Publication_x0020_Date>
    <c1a183c9053e414f86275b227599bec0 xmlns="1d6b7383-7e41-4726-b05f-ac2dc8786e4c">
      <Terms xmlns="http://schemas.microsoft.com/office/infopath/2007/PartnerControls">
        <TermInfo xmlns="http://schemas.microsoft.com/office/infopath/2007/PartnerControls">
          <TermName xmlns="http://schemas.microsoft.com/office/infopath/2007/PartnerControls">Bahamas (The)</TermName>
          <TermId xmlns="http://schemas.microsoft.com/office/infopath/2007/PartnerControls">3a978c55-68f2-4222-9049-f82853d672dd</TermId>
        </TermInfo>
      </Term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TermInfo xmlns="http://schemas.microsoft.com/office/infopath/2007/PartnerControls">
          <TermName xmlns="http://schemas.microsoft.com/office/infopath/2007/PartnerControls">Presentation</TermName>
          <TermId xmlns="http://schemas.microsoft.com/office/infopath/2007/PartnerControls">041fb24a-a8cd-4dda-b21b-c5a8f21d85bf</TermId>
        </TermInfo>
      </Terms>
    </j52d155617da4b95ac94b868caa32acc>
    <p7fe822c9a9c4ba1ae51a7ea575e159e xmlns="1d6b7383-7e41-4726-b05f-ac2dc8786e4c">
      <Terms xmlns="http://schemas.microsoft.com/office/infopath/2007/PartnerControls">
        <TermInfo xmlns="http://schemas.microsoft.com/office/infopath/2007/PartnerControls">
          <TermName xmlns="http://schemas.microsoft.com/office/infopath/2007/PartnerControls">CCEM</TermName>
          <TermId xmlns="http://schemas.microsoft.com/office/infopath/2007/PartnerControls">856da17f-a408-4639-977d-8086f9346eb7</TermId>
        </TermInfo>
      </Terms>
    </p7fe822c9a9c4ba1ae51a7ea575e159e>
    <_dlc_DocId xmlns="d7f63a0c-3387-4091-80af-370ec6ca6610">QKDJTPZ2MZUH-49-4738</_dlc_DocId>
    <_dlc_DocIdUrl xmlns="d7f63a0c-3387-4091-80af-370ec6ca6610">
      <Url>http://connect.col.org/PresidentOffice/_layouts/DocIdRedir.aspx?ID=QKDJTPZ2MZUH-49-4738</Url>
      <Description>QKDJTPZ2MZUH-49-4738</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1B702B5-F830-40B0-813C-AFD3D474A78E}">
  <ds:schemaRefs>
    <ds:schemaRef ds:uri="http://schemas.microsoft.com/sharepoint/v3/contenttype/forms"/>
  </ds:schemaRefs>
</ds:datastoreItem>
</file>

<file path=customXml/itemProps2.xml><?xml version="1.0" encoding="utf-8"?>
<ds:datastoreItem xmlns:ds="http://schemas.openxmlformats.org/officeDocument/2006/customXml" ds:itemID="{EDA70737-8BC8-4C4D-9BC7-01DB67FDC8DD}">
  <ds:schemaRefs>
    <ds:schemaRef ds:uri="http://schemas.microsoft.com/sharepoint/events"/>
  </ds:schemaRefs>
</ds:datastoreItem>
</file>

<file path=customXml/itemProps3.xml><?xml version="1.0" encoding="utf-8"?>
<ds:datastoreItem xmlns:ds="http://schemas.openxmlformats.org/officeDocument/2006/customXml" ds:itemID="{C506B919-EF8F-4176-9FEC-1778D68BCACA}">
  <ds:schemaRefs>
    <ds:schemaRef ds:uri="http://schemas.microsoft.com/office/2006/documentManagement/types"/>
    <ds:schemaRef ds:uri="1d6b7383-7e41-4726-b05f-ac2dc8786e4c"/>
    <ds:schemaRef ds:uri="http://schemas.microsoft.com/office/infopath/2007/PartnerControls"/>
    <ds:schemaRef ds:uri="http://schemas.openxmlformats.org/package/2006/metadata/core-properties"/>
    <ds:schemaRef ds:uri="http://purl.org/dc/elements/1.1/"/>
    <ds:schemaRef ds:uri="http://purl.org/dc/terms/"/>
    <ds:schemaRef ds:uri="http://www.w3.org/XML/1998/namespace"/>
    <ds:schemaRef ds:uri="d7f63a0c-3387-4091-80af-370ec6ca6610"/>
    <ds:schemaRef ds:uri="http://schemas.microsoft.com/office/2006/metadata/properties"/>
    <ds:schemaRef ds:uri="http://purl.org/dc/dcmitype/"/>
  </ds:schemaRefs>
</ds:datastoreItem>
</file>

<file path=customXml/itemProps4.xml><?xml version="1.0" encoding="utf-8"?>
<ds:datastoreItem xmlns:ds="http://schemas.openxmlformats.org/officeDocument/2006/customXml" ds:itemID="{8EB9061B-DC72-4D76-A4B5-CEFF220204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10788</TotalTime>
  <Words>2385</Words>
  <Application>Microsoft Office PowerPoint</Application>
  <PresentationFormat>On-screen Show (4:3)</PresentationFormat>
  <Paragraphs>380</Paragraphs>
  <Slides>81</Slides>
  <Notes>31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81</vt:i4>
      </vt:variant>
    </vt:vector>
  </HeadingPairs>
  <TitlesOfParts>
    <vt:vector size="91" baseType="lpstr">
      <vt:lpstr>Arial</vt:lpstr>
      <vt:lpstr>Arial Rounded MT Bold</vt:lpstr>
      <vt:lpstr>Calibri</vt:lpstr>
      <vt:lpstr>Georgia</vt:lpstr>
      <vt:lpstr>Times New Roman</vt:lpstr>
      <vt:lpstr>Trebuchet MS</vt:lpstr>
      <vt:lpstr>Verdana</vt:lpstr>
      <vt:lpstr>Wingdings</vt:lpstr>
      <vt:lpstr>1_COL09-12 Powerpoint</vt:lpstr>
      <vt:lpstr>Bitmap Image</vt:lpstr>
      <vt:lpstr>PowerPoint Presentation</vt:lpstr>
      <vt:lpstr>PowerPoint Presentation</vt:lpstr>
      <vt:lpstr>Where is it?</vt:lpstr>
      <vt:lpstr>What is it for?</vt:lpstr>
      <vt:lpstr>PowerPoint Presentation</vt:lpstr>
      <vt:lpstr>THANK YOU, NIGERIA</vt:lpstr>
      <vt:lpstr>HE Mariam Katagum: Nigeria</vt:lpstr>
      <vt:lpstr> </vt:lpstr>
      <vt:lpstr>ODL in Teacher Training: NTI</vt:lpstr>
      <vt:lpstr>PowerPoint Presentation</vt:lpstr>
      <vt:lpstr>RETRIDOL</vt:lpstr>
      <vt:lpstr>Regional Female Leadership Training Cape Coast, Ghana,  November, 2015</vt:lpstr>
      <vt:lpstr>Advanced ICT Skills Course</vt:lpstr>
      <vt:lpstr>Commonwealth Executive MBA/MPA</vt:lpstr>
      <vt:lpstr>COL Review and Improvement Model (COLRIM) </vt:lpstr>
      <vt:lpstr>UNESCO-COL Chairs in ODL and OER</vt:lpstr>
      <vt:lpstr>PCF7</vt:lpstr>
      <vt:lpstr>Plan</vt:lpstr>
      <vt:lpstr>PowerPoint Presentation</vt:lpstr>
      <vt:lpstr>A Young Nigeria</vt:lpstr>
      <vt:lpstr>Nigeria: Youth Unemployment Rate (ages15-24) 2004-2014</vt:lpstr>
      <vt:lpstr>Nigeria: National Youth Unemployment Figures by Education, 2008-2012</vt:lpstr>
      <vt:lpstr>Nigeria: National Youth Unemployment Figures by Gender &amp; Geography, 2008-2012</vt:lpstr>
      <vt:lpstr>ICT  in Sub-Saharan Africa 2004 - 2014</vt:lpstr>
      <vt:lpstr>Nigeria: ICT Statistics 2000-2014</vt:lpstr>
      <vt:lpstr>Tertiary Gross Enrolment Ratio in Nigeria 2001 – 2010</vt:lpstr>
      <vt:lpstr>Application and Admission Profiles into Nigerian Universities</vt:lpstr>
      <vt:lpstr>PowerPoint Presentation</vt:lpstr>
      <vt:lpstr>Education 2030: Framework for Action</vt:lpstr>
      <vt:lpstr>PowerPoint Presentation</vt:lpstr>
      <vt:lpstr>Open Learning</vt:lpstr>
      <vt:lpstr>Philosophy of ‘Open-ness’</vt:lpstr>
      <vt:lpstr>‘Open-ness’ in Practice</vt:lpstr>
      <vt:lpstr>PowerPoint Presentation</vt:lpstr>
      <vt:lpstr>PowerPoint Presentation</vt:lpstr>
      <vt:lpstr>ODL and eLearning</vt:lpstr>
      <vt:lpstr>Online enrolments in Africa</vt:lpstr>
      <vt:lpstr>eLearning Africa 2015</vt:lpstr>
      <vt:lpstr>eLearning Africa 2015</vt:lpstr>
      <vt:lpstr>PowerPoint Presentation</vt:lpstr>
      <vt:lpstr>PowerPoint Presentation</vt:lpstr>
      <vt:lpstr>I. The Rise of Open Universities</vt:lpstr>
      <vt:lpstr>PowerPoint Presentation</vt:lpstr>
      <vt:lpstr>PowerPoint Presentation</vt:lpstr>
      <vt:lpstr>ODL in Nigeria</vt:lpstr>
      <vt:lpstr>Access: NOUN (120,000 students)</vt:lpstr>
      <vt:lpstr>Costs: ODL in mega universities</vt:lpstr>
      <vt:lpstr>Quality: Open University,UK</vt:lpstr>
      <vt:lpstr>II. The rise of dual mode institutions</vt:lpstr>
      <vt:lpstr>Advantages</vt:lpstr>
      <vt:lpstr>Challenges</vt:lpstr>
      <vt:lpstr>Nigeria: Dual Mode Institutions</vt:lpstr>
      <vt:lpstr>III. Rise of OER</vt:lpstr>
      <vt:lpstr>What are Open Education Resources (OERs)?</vt:lpstr>
      <vt:lpstr>Implications of OER for ODL</vt:lpstr>
      <vt:lpstr>New Realities</vt:lpstr>
      <vt:lpstr>ICT in Education and OER in Africa</vt:lpstr>
      <vt:lpstr>Open Education Award for NOUN, 2016</vt:lpstr>
      <vt:lpstr>IV. Massive Open Online Course</vt:lpstr>
      <vt:lpstr>Implications of MOOCs for  Higher Education</vt:lpstr>
      <vt:lpstr>New Realities</vt:lpstr>
      <vt:lpstr> Started 27th June 2016, eight weeks  About 500 learners in this offering </vt:lpstr>
      <vt:lpstr>PowerPoint Presentation</vt:lpstr>
      <vt:lpstr>Who are the Unreached?</vt:lpstr>
      <vt:lpstr>Kenya: economic factors</vt:lpstr>
      <vt:lpstr>Rejuvenating indigenous communities</vt:lpstr>
      <vt:lpstr>Gender: YCMOU, Nashik, India</vt:lpstr>
      <vt:lpstr>PowerPoint Presentation</vt:lpstr>
      <vt:lpstr>Remote USP, Fiji</vt:lpstr>
      <vt:lpstr>Pakistan mobile learning project</vt:lpstr>
      <vt:lpstr>Language: KKSHOU, India</vt:lpstr>
      <vt:lpstr>Disabilities: OUT, Tanzania</vt:lpstr>
      <vt:lpstr>PowerPoint Presentation</vt:lpstr>
      <vt:lpstr>Lesson 1: Targeted Approach</vt:lpstr>
      <vt:lpstr>Lesson 2: Appropriate ICTs</vt:lpstr>
      <vt:lpstr>Lesson 3:Focus on Livelihoods</vt:lpstr>
      <vt:lpstr>I. Go Dual-Mode: Institutional Policy</vt:lpstr>
      <vt:lpstr>II. Invest in Quality Assurance</vt:lpstr>
      <vt:lpstr>III. Build Capacity in</vt:lpstr>
      <vt:lpstr>Did we achieve our objectives?</vt:lpstr>
      <vt:lpstr>PowerPoint Presentation</vt:lpstr>
    </vt:vector>
  </TitlesOfParts>
  <Company>Commonwealth of Learning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Mins_final</dc:title>
  <dc:creator>Denise Tremblay</dc:creator>
  <cp:lastModifiedBy>Asha Kanwar</cp:lastModifiedBy>
  <cp:revision>628</cp:revision>
  <cp:lastPrinted>2016-03-10T21:05:39Z</cp:lastPrinted>
  <dcterms:created xsi:type="dcterms:W3CDTF">2011-03-25T22:35:22Z</dcterms:created>
  <dcterms:modified xsi:type="dcterms:W3CDTF">2016-07-27T09:37:10Z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_dlc_DocIdItemGuid">
    <vt:lpwstr>0f97f438-2a77-4b88-83f7-c2fa4d1c45ee</vt:lpwstr>
  </property>
  <property fmtid="{D5CDD505-2E9C-101B-9397-08002B2CF9AE}" pid="4" name="TaxKeyword">
    <vt:lpwstr/>
  </property>
  <property fmtid="{D5CDD505-2E9C-101B-9397-08002B2CF9AE}" pid="5" name="Author/Source">
    <vt:lpwstr>424;#President's Office|f10d0ace-75d4-486d-9a7f-000de40038e3</vt:lpwstr>
  </property>
  <property fmtid="{D5CDD505-2E9C-101B-9397-08002B2CF9AE}" pid="6" name="Document Type">
    <vt:lpwstr>309;#Presentation|041fb24a-a8cd-4dda-b21b-c5a8f21d85bf</vt:lpwstr>
  </property>
  <property fmtid="{D5CDD505-2E9C-101B-9397-08002B2CF9AE}" pid="7" name="Organisational Activity">
    <vt:lpwstr>1297;#CCEM|856da17f-a408-4639-977d-8086f9346eb7</vt:lpwstr>
  </property>
  <property fmtid="{D5CDD505-2E9C-101B-9397-08002B2CF9AE}" pid="8" name="Region/Country">
    <vt:lpwstr>1298;#Bahamas (The)|3a978c55-68f2-4222-9049-f82853d672dd</vt:lpwstr>
  </property>
</Properties>
</file>