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slideLayouts/slideLayout26.xml" ContentType="application/vnd.openxmlformats-officedocument.presentationml.slideLayout+xml"/>
  <Override PartName="/ppt/theme/theme5.xml" ContentType="application/vnd.openxmlformats-officedocument.theme+xml"/>
  <Override PartName="/ppt/slideLayouts/slideLayout27.xml" ContentType="application/vnd.openxmlformats-officedocument.presentationml.slideLayout+xml"/>
  <Override PartName="/ppt/theme/theme6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7.xml" ContentType="application/vnd.openxmlformats-officedocument.theme+xml"/>
  <Override PartName="/ppt/slideLayouts/slideLayout30.xml" ContentType="application/vnd.openxmlformats-officedocument.presentationml.slideLayout+xml"/>
  <Override PartName="/ppt/theme/theme8.xml" ContentType="application/vnd.openxmlformats-officedocument.theme+xml"/>
  <Override PartName="/ppt/slideLayouts/slideLayout31.xml" ContentType="application/vnd.openxmlformats-officedocument.presentationml.slideLayout+xml"/>
  <Override PartName="/ppt/theme/theme9.xml" ContentType="application/vnd.openxmlformats-officedocument.theme+xml"/>
  <Override PartName="/ppt/theme/theme10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4"/>
    <p:sldMasterId id="2147483950" r:id="rId5"/>
    <p:sldMasterId id="2147483804" r:id="rId6"/>
    <p:sldMasterId id="2147483683" r:id="rId7"/>
    <p:sldMasterId id="2147483945" r:id="rId8"/>
    <p:sldMasterId id="2147483820" r:id="rId9"/>
    <p:sldMasterId id="2147483832" r:id="rId10"/>
    <p:sldMasterId id="2147483946" r:id="rId11"/>
    <p:sldMasterId id="2147483869" r:id="rId12"/>
  </p:sldMasterIdLst>
  <p:notesMasterIdLst>
    <p:notesMasterId r:id="rId40"/>
  </p:notesMasterIdLst>
  <p:sldIdLst>
    <p:sldId id="1197" r:id="rId13"/>
    <p:sldId id="1183" r:id="rId14"/>
    <p:sldId id="1150" r:id="rId15"/>
    <p:sldId id="1158" r:id="rId16"/>
    <p:sldId id="1159" r:id="rId17"/>
    <p:sldId id="954" r:id="rId18"/>
    <p:sldId id="308" r:id="rId19"/>
    <p:sldId id="982" r:id="rId20"/>
    <p:sldId id="1190" r:id="rId21"/>
    <p:sldId id="955" r:id="rId22"/>
    <p:sldId id="806" r:id="rId23"/>
    <p:sldId id="1173" r:id="rId24"/>
    <p:sldId id="1201" r:id="rId25"/>
    <p:sldId id="1191" r:id="rId26"/>
    <p:sldId id="957" r:id="rId27"/>
    <p:sldId id="1171" r:id="rId28"/>
    <p:sldId id="1165" r:id="rId29"/>
    <p:sldId id="1157" r:id="rId30"/>
    <p:sldId id="1172" r:id="rId31"/>
    <p:sldId id="958" r:id="rId32"/>
    <p:sldId id="1199" r:id="rId33"/>
    <p:sldId id="1200" r:id="rId34"/>
    <p:sldId id="1193" r:id="rId35"/>
    <p:sldId id="1180" r:id="rId36"/>
    <p:sldId id="1166" r:id="rId37"/>
    <p:sldId id="1160" r:id="rId38"/>
    <p:sldId id="500" r:id="rId39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Helen Askounis" initials="HA" lastIdx="1" clrIdx="0">
    <p:extLst>
      <p:ext uri="{19B8F6BF-5375-455C-9EA6-DF929625EA0E}">
        <p15:presenceInfo xmlns:p15="http://schemas.microsoft.com/office/powerpoint/2012/main" userId="S-1-5-21-542264435-2126130483-1179000955-2467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E3C7A"/>
    <a:srgbClr val="C6C7C9"/>
    <a:srgbClr val="009543"/>
    <a:srgbClr val="D4C4AC"/>
    <a:srgbClr val="302A7E"/>
    <a:srgbClr val="C7212F"/>
    <a:srgbClr val="EE5727"/>
    <a:srgbClr val="064FA1"/>
    <a:srgbClr val="01411C"/>
    <a:srgbClr val="E45C4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318476A-42FD-4D4A-BF70-D9BA7026ED65}" v="1" dt="2020-11-25T17:18:52.44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73219" autoAdjust="0"/>
  </p:normalViewPr>
  <p:slideViewPr>
    <p:cSldViewPr snapToGrid="0">
      <p:cViewPr>
        <p:scale>
          <a:sx n="90" d="100"/>
          <a:sy n="90" d="100"/>
        </p:scale>
        <p:origin x="726" y="-156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.xml"/><Relationship Id="rId18" Type="http://schemas.openxmlformats.org/officeDocument/2006/relationships/slide" Target="slides/slide6.xml"/><Relationship Id="rId26" Type="http://schemas.openxmlformats.org/officeDocument/2006/relationships/slide" Target="slides/slide14.xml"/><Relationship Id="rId39" Type="http://schemas.openxmlformats.org/officeDocument/2006/relationships/slide" Target="slides/slide27.xml"/><Relationship Id="rId21" Type="http://schemas.openxmlformats.org/officeDocument/2006/relationships/slide" Target="slides/slide9.xml"/><Relationship Id="rId34" Type="http://schemas.openxmlformats.org/officeDocument/2006/relationships/slide" Target="slides/slide22.xml"/><Relationship Id="rId42" Type="http://schemas.openxmlformats.org/officeDocument/2006/relationships/presProps" Target="presProps.xml"/><Relationship Id="rId47" Type="http://schemas.microsoft.com/office/2015/10/relationships/revisionInfo" Target="revisionInfo.xml"/><Relationship Id="rId7" Type="http://schemas.openxmlformats.org/officeDocument/2006/relationships/slideMaster" Target="slideMasters/slideMaster4.xml"/><Relationship Id="rId2" Type="http://schemas.openxmlformats.org/officeDocument/2006/relationships/customXml" Target="../customXml/item2.xml"/><Relationship Id="rId16" Type="http://schemas.openxmlformats.org/officeDocument/2006/relationships/slide" Target="slides/slide4.xml"/><Relationship Id="rId29" Type="http://schemas.openxmlformats.org/officeDocument/2006/relationships/slide" Target="slides/slide17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Master" Target="slideMasters/slideMaster8.xml"/><Relationship Id="rId24" Type="http://schemas.openxmlformats.org/officeDocument/2006/relationships/slide" Target="slides/slide12.xml"/><Relationship Id="rId32" Type="http://schemas.openxmlformats.org/officeDocument/2006/relationships/slide" Target="slides/slide20.xml"/><Relationship Id="rId37" Type="http://schemas.openxmlformats.org/officeDocument/2006/relationships/slide" Target="slides/slide25.xml"/><Relationship Id="rId40" Type="http://schemas.openxmlformats.org/officeDocument/2006/relationships/notesMaster" Target="notesMasters/notesMaster1.xml"/><Relationship Id="rId45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3.xml"/><Relationship Id="rId23" Type="http://schemas.openxmlformats.org/officeDocument/2006/relationships/slide" Target="slides/slide11.xml"/><Relationship Id="rId28" Type="http://schemas.openxmlformats.org/officeDocument/2006/relationships/slide" Target="slides/slide16.xml"/><Relationship Id="rId36" Type="http://schemas.openxmlformats.org/officeDocument/2006/relationships/slide" Target="slides/slide24.xml"/><Relationship Id="rId10" Type="http://schemas.openxmlformats.org/officeDocument/2006/relationships/slideMaster" Target="slideMasters/slideMaster7.xml"/><Relationship Id="rId19" Type="http://schemas.openxmlformats.org/officeDocument/2006/relationships/slide" Target="slides/slide7.xml"/><Relationship Id="rId31" Type="http://schemas.openxmlformats.org/officeDocument/2006/relationships/slide" Target="slides/slide19.xml"/><Relationship Id="rId44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14" Type="http://schemas.openxmlformats.org/officeDocument/2006/relationships/slide" Target="slides/slide2.xml"/><Relationship Id="rId22" Type="http://schemas.openxmlformats.org/officeDocument/2006/relationships/slide" Target="slides/slide10.xml"/><Relationship Id="rId27" Type="http://schemas.openxmlformats.org/officeDocument/2006/relationships/slide" Target="slides/slide15.xml"/><Relationship Id="rId30" Type="http://schemas.openxmlformats.org/officeDocument/2006/relationships/slide" Target="slides/slide18.xml"/><Relationship Id="rId35" Type="http://schemas.openxmlformats.org/officeDocument/2006/relationships/slide" Target="slides/slide23.xml"/><Relationship Id="rId43" Type="http://schemas.openxmlformats.org/officeDocument/2006/relationships/viewProps" Target="viewProps.xml"/><Relationship Id="rId8" Type="http://schemas.openxmlformats.org/officeDocument/2006/relationships/slideMaster" Target="slideMasters/slideMaster5.xml"/><Relationship Id="rId3" Type="http://schemas.openxmlformats.org/officeDocument/2006/relationships/customXml" Target="../customXml/item3.xml"/><Relationship Id="rId12" Type="http://schemas.openxmlformats.org/officeDocument/2006/relationships/slideMaster" Target="slideMasters/slideMaster9.xml"/><Relationship Id="rId17" Type="http://schemas.openxmlformats.org/officeDocument/2006/relationships/slide" Target="slides/slide5.xml"/><Relationship Id="rId25" Type="http://schemas.openxmlformats.org/officeDocument/2006/relationships/slide" Target="slides/slide13.xml"/><Relationship Id="rId33" Type="http://schemas.openxmlformats.org/officeDocument/2006/relationships/slide" Target="slides/slide21.xml"/><Relationship Id="rId38" Type="http://schemas.openxmlformats.org/officeDocument/2006/relationships/slide" Target="slides/slide26.xml"/><Relationship Id="rId46" Type="http://schemas.microsoft.com/office/2016/11/relationships/changesInfo" Target="changesInfos/changesInfo1.xml"/><Relationship Id="rId20" Type="http://schemas.openxmlformats.org/officeDocument/2006/relationships/slide" Target="slides/slide8.xml"/><Relationship Id="rId41" Type="http://schemas.openxmlformats.org/officeDocument/2006/relationships/commentAuthors" Target="commentAuthor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ebecca Ferrie" userId="3e06e0b0-3fe2-4a94-af38-cc5f447ecc23" providerId="ADAL" clId="{D318476A-42FD-4D4A-BF70-D9BA7026ED65}"/>
    <pc:docChg chg="modSld">
      <pc:chgData name="Rebecca Ferrie" userId="3e06e0b0-3fe2-4a94-af38-cc5f447ecc23" providerId="ADAL" clId="{D318476A-42FD-4D4A-BF70-D9BA7026ED65}" dt="2020-11-25T17:19:23.154" v="5" actId="1076"/>
      <pc:docMkLst>
        <pc:docMk/>
      </pc:docMkLst>
      <pc:sldChg chg="addSp modSp mod">
        <pc:chgData name="Rebecca Ferrie" userId="3e06e0b0-3fe2-4a94-af38-cc5f447ecc23" providerId="ADAL" clId="{D318476A-42FD-4D4A-BF70-D9BA7026ED65}" dt="2020-11-25T17:19:23.154" v="5" actId="1076"/>
        <pc:sldMkLst>
          <pc:docMk/>
          <pc:sldMk cId="3064931581" sldId="500"/>
        </pc:sldMkLst>
        <pc:picChg chg="add mod">
          <ac:chgData name="Rebecca Ferrie" userId="3e06e0b0-3fe2-4a94-af38-cc5f447ecc23" providerId="ADAL" clId="{D318476A-42FD-4D4A-BF70-D9BA7026ED65}" dt="2020-11-25T17:19:23.154" v="5" actId="1076"/>
          <ac:picMkLst>
            <pc:docMk/>
            <pc:sldMk cId="3064931581" sldId="500"/>
            <ac:picMk id="3" creationId="{ECDAC68F-C29B-4000-922B-FF74345D3628}"/>
          </ac:picMkLst>
        </pc:pic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Individuals using the Internet (% of population)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Africa</c:v>
                </c:pt>
                <c:pt idx="1">
                  <c:v>Asia*</c:v>
                </c:pt>
                <c:pt idx="2">
                  <c:v>Caribbean</c:v>
                </c:pt>
                <c:pt idx="3">
                  <c:v>Pacific*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32.49</c:v>
                </c:pt>
                <c:pt idx="1">
                  <c:v>40.4</c:v>
                </c:pt>
                <c:pt idx="2">
                  <c:v>60</c:v>
                </c:pt>
                <c:pt idx="3">
                  <c:v>32.729999999999997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85B-4784-83B3-B78724B779C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635433904"/>
        <c:axId val="694389296"/>
      </c:barChart>
      <c:catAx>
        <c:axId val="63543390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94389296"/>
        <c:crosses val="autoZero"/>
        <c:auto val="1"/>
        <c:lblAlgn val="ctr"/>
        <c:lblOffset val="100"/>
        <c:noMultiLvlLbl val="0"/>
      </c:catAx>
      <c:valAx>
        <c:axId val="6943892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3543390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2E0E36A-EA84-42ED-A06D-459511D7BA6B}" type="doc">
      <dgm:prSet loTypeId="urn:microsoft.com/office/officeart/2005/8/layout/matrix3" loCatId="matrix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CA"/>
        </a:p>
      </dgm:t>
    </dgm:pt>
    <dgm:pt modelId="{DC499167-709A-4F10-BF1E-06E1D51B072F}">
      <dgm:prSet/>
      <dgm:spPr/>
      <dgm:t>
        <a:bodyPr/>
        <a:lstStyle/>
        <a:p>
          <a:r>
            <a:rPr lang="en-US"/>
            <a:t>Guidance &amp; Advice</a:t>
          </a:r>
          <a:endParaRPr lang="en-CA"/>
        </a:p>
      </dgm:t>
    </dgm:pt>
    <dgm:pt modelId="{7E035F1D-6785-47FF-90D3-8FDE2CCCEA3A}" type="parTrans" cxnId="{DC18B5CB-77C7-41FF-81D6-04FEAAC66E8A}">
      <dgm:prSet/>
      <dgm:spPr/>
      <dgm:t>
        <a:bodyPr/>
        <a:lstStyle/>
        <a:p>
          <a:endParaRPr lang="en-CA"/>
        </a:p>
      </dgm:t>
    </dgm:pt>
    <dgm:pt modelId="{7AAA8237-27EC-48B6-8717-BDC00EC570F9}" type="sibTrans" cxnId="{DC18B5CB-77C7-41FF-81D6-04FEAAC66E8A}">
      <dgm:prSet/>
      <dgm:spPr/>
      <dgm:t>
        <a:bodyPr/>
        <a:lstStyle/>
        <a:p>
          <a:endParaRPr lang="en-CA"/>
        </a:p>
      </dgm:t>
    </dgm:pt>
    <dgm:pt modelId="{4B848225-AB0A-4EF9-B037-4D3F3C11349B}">
      <dgm:prSet/>
      <dgm:spPr/>
      <dgm:t>
        <a:bodyPr/>
        <a:lstStyle/>
        <a:p>
          <a:r>
            <a:rPr lang="en-US"/>
            <a:t>Capacity building for Teachers</a:t>
          </a:r>
          <a:endParaRPr lang="en-CA"/>
        </a:p>
      </dgm:t>
    </dgm:pt>
    <dgm:pt modelId="{9AABD7FE-9BAD-414D-9B76-F8F607459FC6}" type="parTrans" cxnId="{36CEFC42-4B9D-45CE-9496-DF684D64A1B4}">
      <dgm:prSet/>
      <dgm:spPr/>
      <dgm:t>
        <a:bodyPr/>
        <a:lstStyle/>
        <a:p>
          <a:endParaRPr lang="en-CA"/>
        </a:p>
      </dgm:t>
    </dgm:pt>
    <dgm:pt modelId="{CF4BC6C4-4750-4779-8EC7-A1976B6A3181}" type="sibTrans" cxnId="{36CEFC42-4B9D-45CE-9496-DF684D64A1B4}">
      <dgm:prSet/>
      <dgm:spPr/>
      <dgm:t>
        <a:bodyPr/>
        <a:lstStyle/>
        <a:p>
          <a:endParaRPr lang="en-CA"/>
        </a:p>
      </dgm:t>
    </dgm:pt>
    <dgm:pt modelId="{882A9BF6-887F-433A-BC8F-3D708C522AD0}">
      <dgm:prSet/>
      <dgm:spPr/>
      <dgm:t>
        <a:bodyPr/>
        <a:lstStyle/>
        <a:p>
          <a:r>
            <a:rPr lang="en-US"/>
            <a:t>Responding to country-specific needs</a:t>
          </a:r>
          <a:endParaRPr lang="en-CA"/>
        </a:p>
      </dgm:t>
    </dgm:pt>
    <dgm:pt modelId="{D9D4E923-86CE-4405-AB04-F94C4A5192E2}" type="parTrans" cxnId="{76A6FC1C-4EDD-4CBC-A99B-AC0FDD82CFCB}">
      <dgm:prSet/>
      <dgm:spPr/>
      <dgm:t>
        <a:bodyPr/>
        <a:lstStyle/>
        <a:p>
          <a:endParaRPr lang="en-CA"/>
        </a:p>
      </dgm:t>
    </dgm:pt>
    <dgm:pt modelId="{45D28DBF-DE7C-4787-A792-6C7C872B6D15}" type="sibTrans" cxnId="{76A6FC1C-4EDD-4CBC-A99B-AC0FDD82CFCB}">
      <dgm:prSet/>
      <dgm:spPr/>
      <dgm:t>
        <a:bodyPr/>
        <a:lstStyle/>
        <a:p>
          <a:endParaRPr lang="en-CA"/>
        </a:p>
      </dgm:t>
    </dgm:pt>
    <dgm:pt modelId="{46ED22CF-4DEA-487A-B286-1C3EA6F2A363}">
      <dgm:prSet/>
      <dgm:spPr/>
      <dgm:t>
        <a:bodyPr/>
        <a:lstStyle/>
        <a:p>
          <a:r>
            <a:rPr lang="en-US" dirty="0"/>
            <a:t>Promoting</a:t>
          </a:r>
        </a:p>
        <a:p>
          <a:r>
            <a:rPr lang="en-US" dirty="0"/>
            <a:t>collaboration</a:t>
          </a:r>
          <a:endParaRPr lang="en-CA" dirty="0"/>
        </a:p>
      </dgm:t>
    </dgm:pt>
    <dgm:pt modelId="{B2B3A9B7-8785-4A00-895C-B27B74F701EF}" type="parTrans" cxnId="{AB8C71D2-221F-4ACF-97AC-50FD7294ABF4}">
      <dgm:prSet/>
      <dgm:spPr/>
      <dgm:t>
        <a:bodyPr/>
        <a:lstStyle/>
        <a:p>
          <a:endParaRPr lang="en-CA"/>
        </a:p>
      </dgm:t>
    </dgm:pt>
    <dgm:pt modelId="{E76976E4-05C0-4E7A-8A8C-FB20616B5B3F}" type="sibTrans" cxnId="{AB8C71D2-221F-4ACF-97AC-50FD7294ABF4}">
      <dgm:prSet/>
      <dgm:spPr/>
      <dgm:t>
        <a:bodyPr/>
        <a:lstStyle/>
        <a:p>
          <a:endParaRPr lang="en-CA"/>
        </a:p>
      </dgm:t>
    </dgm:pt>
    <dgm:pt modelId="{25182324-53BF-43E1-8E9B-1587B014BA50}" type="pres">
      <dgm:prSet presAssocID="{32E0E36A-EA84-42ED-A06D-459511D7BA6B}" presName="matrix" presStyleCnt="0">
        <dgm:presLayoutVars>
          <dgm:chMax val="1"/>
          <dgm:dir/>
          <dgm:resizeHandles val="exact"/>
        </dgm:presLayoutVars>
      </dgm:prSet>
      <dgm:spPr/>
    </dgm:pt>
    <dgm:pt modelId="{FB20A16E-FF6D-4FD4-9101-DEFCE4485BB0}" type="pres">
      <dgm:prSet presAssocID="{32E0E36A-EA84-42ED-A06D-459511D7BA6B}" presName="diamond" presStyleLbl="bgShp" presStyleIdx="0" presStyleCnt="1"/>
      <dgm:spPr/>
    </dgm:pt>
    <dgm:pt modelId="{4BC6B130-3453-422C-ABFE-A0050A501A7F}" type="pres">
      <dgm:prSet presAssocID="{32E0E36A-EA84-42ED-A06D-459511D7BA6B}" presName="quad1" presStyleLbl="node1" presStyleIdx="0" presStyleCnt="4">
        <dgm:presLayoutVars>
          <dgm:chMax val="0"/>
          <dgm:chPref val="0"/>
          <dgm:bulletEnabled val="1"/>
        </dgm:presLayoutVars>
      </dgm:prSet>
      <dgm:spPr/>
    </dgm:pt>
    <dgm:pt modelId="{528AD74B-0E85-4EFE-8B19-1A65510619E5}" type="pres">
      <dgm:prSet presAssocID="{32E0E36A-EA84-42ED-A06D-459511D7BA6B}" presName="quad2" presStyleLbl="node1" presStyleIdx="1" presStyleCnt="4">
        <dgm:presLayoutVars>
          <dgm:chMax val="0"/>
          <dgm:chPref val="0"/>
          <dgm:bulletEnabled val="1"/>
        </dgm:presLayoutVars>
      </dgm:prSet>
      <dgm:spPr/>
    </dgm:pt>
    <dgm:pt modelId="{3570D922-876B-46E5-9E81-164F26D597FA}" type="pres">
      <dgm:prSet presAssocID="{32E0E36A-EA84-42ED-A06D-459511D7BA6B}" presName="quad3" presStyleLbl="node1" presStyleIdx="2" presStyleCnt="4">
        <dgm:presLayoutVars>
          <dgm:chMax val="0"/>
          <dgm:chPref val="0"/>
          <dgm:bulletEnabled val="1"/>
        </dgm:presLayoutVars>
      </dgm:prSet>
      <dgm:spPr/>
    </dgm:pt>
    <dgm:pt modelId="{C8EDD6BF-6F72-4DE5-A032-94C0356E50DB}" type="pres">
      <dgm:prSet presAssocID="{32E0E36A-EA84-42ED-A06D-459511D7BA6B}" presName="quad4" presStyleLbl="node1" presStyleIdx="3" presStyleCnt="4">
        <dgm:presLayoutVars>
          <dgm:chMax val="0"/>
          <dgm:chPref val="0"/>
          <dgm:bulletEnabled val="1"/>
        </dgm:presLayoutVars>
      </dgm:prSet>
      <dgm:spPr/>
    </dgm:pt>
  </dgm:ptLst>
  <dgm:cxnLst>
    <dgm:cxn modelId="{76A6FC1C-4EDD-4CBC-A99B-AC0FDD82CFCB}" srcId="{32E0E36A-EA84-42ED-A06D-459511D7BA6B}" destId="{882A9BF6-887F-433A-BC8F-3D708C522AD0}" srcOrd="2" destOrd="0" parTransId="{D9D4E923-86CE-4405-AB04-F94C4A5192E2}" sibTransId="{45D28DBF-DE7C-4787-A792-6C7C872B6D15}"/>
    <dgm:cxn modelId="{36CEFC42-4B9D-45CE-9496-DF684D64A1B4}" srcId="{32E0E36A-EA84-42ED-A06D-459511D7BA6B}" destId="{4B848225-AB0A-4EF9-B037-4D3F3C11349B}" srcOrd="1" destOrd="0" parTransId="{9AABD7FE-9BAD-414D-9B76-F8F607459FC6}" sibTransId="{CF4BC6C4-4750-4779-8EC7-A1976B6A3181}"/>
    <dgm:cxn modelId="{419DB663-B450-49AD-B02B-E94AB8384F66}" type="presOf" srcId="{32E0E36A-EA84-42ED-A06D-459511D7BA6B}" destId="{25182324-53BF-43E1-8E9B-1587B014BA50}" srcOrd="0" destOrd="0" presId="urn:microsoft.com/office/officeart/2005/8/layout/matrix3"/>
    <dgm:cxn modelId="{BE899480-4125-43BB-80C1-9A1CADC756B9}" type="presOf" srcId="{46ED22CF-4DEA-487A-B286-1C3EA6F2A363}" destId="{C8EDD6BF-6F72-4DE5-A032-94C0356E50DB}" srcOrd="0" destOrd="0" presId="urn:microsoft.com/office/officeart/2005/8/layout/matrix3"/>
    <dgm:cxn modelId="{FE9E94AF-1DAF-4BE9-B6CB-185E13E1F593}" type="presOf" srcId="{882A9BF6-887F-433A-BC8F-3D708C522AD0}" destId="{3570D922-876B-46E5-9E81-164F26D597FA}" srcOrd="0" destOrd="0" presId="urn:microsoft.com/office/officeart/2005/8/layout/matrix3"/>
    <dgm:cxn modelId="{4DF71CB4-B86C-4B9B-85CA-F723E6AA729B}" type="presOf" srcId="{4B848225-AB0A-4EF9-B037-4D3F3C11349B}" destId="{528AD74B-0E85-4EFE-8B19-1A65510619E5}" srcOrd="0" destOrd="0" presId="urn:microsoft.com/office/officeart/2005/8/layout/matrix3"/>
    <dgm:cxn modelId="{E9ECD3BE-32A6-480B-9C5F-03EF59FF28F0}" type="presOf" srcId="{DC499167-709A-4F10-BF1E-06E1D51B072F}" destId="{4BC6B130-3453-422C-ABFE-A0050A501A7F}" srcOrd="0" destOrd="0" presId="urn:microsoft.com/office/officeart/2005/8/layout/matrix3"/>
    <dgm:cxn modelId="{DC18B5CB-77C7-41FF-81D6-04FEAAC66E8A}" srcId="{32E0E36A-EA84-42ED-A06D-459511D7BA6B}" destId="{DC499167-709A-4F10-BF1E-06E1D51B072F}" srcOrd="0" destOrd="0" parTransId="{7E035F1D-6785-47FF-90D3-8FDE2CCCEA3A}" sibTransId="{7AAA8237-27EC-48B6-8717-BDC00EC570F9}"/>
    <dgm:cxn modelId="{AB8C71D2-221F-4ACF-97AC-50FD7294ABF4}" srcId="{32E0E36A-EA84-42ED-A06D-459511D7BA6B}" destId="{46ED22CF-4DEA-487A-B286-1C3EA6F2A363}" srcOrd="3" destOrd="0" parTransId="{B2B3A9B7-8785-4A00-895C-B27B74F701EF}" sibTransId="{E76976E4-05C0-4E7A-8A8C-FB20616B5B3F}"/>
    <dgm:cxn modelId="{5C9C4E98-6C60-4831-82B6-3AAED9C769B3}" type="presParOf" srcId="{25182324-53BF-43E1-8E9B-1587B014BA50}" destId="{FB20A16E-FF6D-4FD4-9101-DEFCE4485BB0}" srcOrd="0" destOrd="0" presId="urn:microsoft.com/office/officeart/2005/8/layout/matrix3"/>
    <dgm:cxn modelId="{22BA407C-CF1D-4B4A-8DBE-A1892FA1D77C}" type="presParOf" srcId="{25182324-53BF-43E1-8E9B-1587B014BA50}" destId="{4BC6B130-3453-422C-ABFE-A0050A501A7F}" srcOrd="1" destOrd="0" presId="urn:microsoft.com/office/officeart/2005/8/layout/matrix3"/>
    <dgm:cxn modelId="{CF7FB3FE-1B35-41F8-B122-4AD5AAEC2433}" type="presParOf" srcId="{25182324-53BF-43E1-8E9B-1587B014BA50}" destId="{528AD74B-0E85-4EFE-8B19-1A65510619E5}" srcOrd="2" destOrd="0" presId="urn:microsoft.com/office/officeart/2005/8/layout/matrix3"/>
    <dgm:cxn modelId="{FC2A0529-23C4-47E3-B53A-6A495E08BC1C}" type="presParOf" srcId="{25182324-53BF-43E1-8E9B-1587B014BA50}" destId="{3570D922-876B-46E5-9E81-164F26D597FA}" srcOrd="3" destOrd="0" presId="urn:microsoft.com/office/officeart/2005/8/layout/matrix3"/>
    <dgm:cxn modelId="{FBF28B4C-C4B5-470D-9B6E-EEFFD508C9A7}" type="presParOf" srcId="{25182324-53BF-43E1-8E9B-1587B014BA50}" destId="{C8EDD6BF-6F72-4DE5-A032-94C0356E50DB}" srcOrd="4" destOrd="0" presId="urn:microsoft.com/office/officeart/2005/8/layout/matrix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B20A16E-FF6D-4FD4-9101-DEFCE4485BB0}">
      <dsp:nvSpPr>
        <dsp:cNvPr id="0" name=""/>
        <dsp:cNvSpPr/>
      </dsp:nvSpPr>
      <dsp:spPr>
        <a:xfrm>
          <a:off x="1767680" y="0"/>
          <a:ext cx="4351338" cy="4351338"/>
        </a:xfrm>
        <a:prstGeom prst="diamond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BC6B130-3453-422C-ABFE-A0050A501A7F}">
      <dsp:nvSpPr>
        <dsp:cNvPr id="0" name=""/>
        <dsp:cNvSpPr/>
      </dsp:nvSpPr>
      <dsp:spPr>
        <a:xfrm>
          <a:off x="2181058" y="413377"/>
          <a:ext cx="1697021" cy="1697021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/>
            <a:t>Guidance &amp; Advice</a:t>
          </a:r>
          <a:endParaRPr lang="en-CA" sz="2000" kern="1200"/>
        </a:p>
      </dsp:txBody>
      <dsp:txXfrm>
        <a:off x="2263900" y="496219"/>
        <a:ext cx="1531337" cy="1531337"/>
      </dsp:txXfrm>
    </dsp:sp>
    <dsp:sp modelId="{528AD74B-0E85-4EFE-8B19-1A65510619E5}">
      <dsp:nvSpPr>
        <dsp:cNvPr id="0" name=""/>
        <dsp:cNvSpPr/>
      </dsp:nvSpPr>
      <dsp:spPr>
        <a:xfrm>
          <a:off x="4008620" y="413377"/>
          <a:ext cx="1697021" cy="1697021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/>
            <a:t>Capacity building for Teachers</a:t>
          </a:r>
          <a:endParaRPr lang="en-CA" sz="2000" kern="1200"/>
        </a:p>
      </dsp:txBody>
      <dsp:txXfrm>
        <a:off x="4091462" y="496219"/>
        <a:ext cx="1531337" cy="1531337"/>
      </dsp:txXfrm>
    </dsp:sp>
    <dsp:sp modelId="{3570D922-876B-46E5-9E81-164F26D597FA}">
      <dsp:nvSpPr>
        <dsp:cNvPr id="0" name=""/>
        <dsp:cNvSpPr/>
      </dsp:nvSpPr>
      <dsp:spPr>
        <a:xfrm>
          <a:off x="2181058" y="2240939"/>
          <a:ext cx="1697021" cy="1697021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/>
            <a:t>Responding to country-specific needs</a:t>
          </a:r>
          <a:endParaRPr lang="en-CA" sz="2000" kern="1200"/>
        </a:p>
      </dsp:txBody>
      <dsp:txXfrm>
        <a:off x="2263900" y="2323781"/>
        <a:ext cx="1531337" cy="1531337"/>
      </dsp:txXfrm>
    </dsp:sp>
    <dsp:sp modelId="{C8EDD6BF-6F72-4DE5-A032-94C0356E50DB}">
      <dsp:nvSpPr>
        <dsp:cNvPr id="0" name=""/>
        <dsp:cNvSpPr/>
      </dsp:nvSpPr>
      <dsp:spPr>
        <a:xfrm>
          <a:off x="4008620" y="2240939"/>
          <a:ext cx="1697021" cy="1697021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Promoting</a:t>
          </a:r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collaboration</a:t>
          </a:r>
          <a:endParaRPr lang="en-CA" sz="2000" kern="1200" dirty="0"/>
        </a:p>
      </dsp:txBody>
      <dsp:txXfrm>
        <a:off x="4091462" y="2323781"/>
        <a:ext cx="1531337" cy="153133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matrix3">
  <dgm:title val=""/>
  <dgm:desc val=""/>
  <dgm:catLst>
    <dgm:cat type="matrix" pri="1000"/>
    <dgm:cat type="convert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29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71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29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71"/>
          <dgm:constr type="ctrY" for="ch" forName="quad4" refType="h" fact="0.71"/>
          <dgm:constr type="primFontSz" for="des" ptType="node" op="equ" val="65"/>
        </dgm:constrLst>
      </dgm:if>
      <dgm:else name="Name2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71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29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71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29"/>
          <dgm:constr type="ctrY" for="ch" forName="quad4" refType="h" fact="0.71"/>
          <dgm:constr type="primFontSz" for="des" ptType="node" op="equ" val="65"/>
        </dgm:constrLst>
      </dgm:else>
    </dgm:choose>
    <dgm:ruleLst/>
    <dgm:choose name="Name3">
      <dgm:if name="Name4" axis="ch" ptType="node" func="cnt" op="gte" val="1">
        <dgm:layoutNode name="diamond" styleLbl="bgShp">
          <dgm:alg type="sp"/>
          <dgm:shape xmlns:r="http://schemas.openxmlformats.org/officeDocument/2006/relationships" type="diamond" r:blip="">
            <dgm:adjLst/>
          </dgm:shape>
          <dgm:presOf/>
          <dgm:constrLst>
            <dgm:constr type="w" refType="h" op="equ"/>
          </dgm:constrLst>
          <dgm:ruleLst/>
        </dgm:layoutNode>
        <dgm:layoutNode name="quad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0.75348</cdr:x>
      <cdr:y>0.92886</cdr:y>
    </cdr:from>
    <cdr:to>
      <cdr:x>0.98551</cdr:x>
      <cdr:y>1</cdr:y>
    </cdr:to>
    <cdr:sp macro="" textlink="">
      <cdr:nvSpPr>
        <cdr:cNvPr id="2" name="TextBox 1">
          <a:extLst xmlns:a="http://schemas.openxmlformats.org/drawingml/2006/main">
            <a:ext uri="{FF2B5EF4-FFF2-40B4-BE49-F238E27FC236}">
              <a16:creationId xmlns:a16="http://schemas.microsoft.com/office/drawing/2014/main" id="{440C9CDC-E2DF-4248-BE9C-243EC1383274}"/>
            </a:ext>
          </a:extLst>
        </cdr:cNvPr>
        <cdr:cNvSpPr txBox="1"/>
      </cdr:nvSpPr>
      <cdr:spPr>
        <a:xfrm xmlns:a="http://schemas.openxmlformats.org/drawingml/2006/main">
          <a:off x="7923313" y="4041775"/>
          <a:ext cx="2439887" cy="30956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1100" dirty="0"/>
            <a:t>*  Developing Commonwealth countries</a:t>
          </a: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4B9E61EF-D09D-412B-A36D-8667E3C62306}" type="datetimeFigureOut">
              <a:rPr lang="en-US" smtClean="0"/>
              <a:t>11/25/2020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14463" y="1162050"/>
            <a:ext cx="4181475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D4513173-708C-41F6-B918-200267073A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05507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17638" y="1163638"/>
            <a:ext cx="4187825" cy="31416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F6FFD71-0FC1-4B3B-A0F1-6A1FF688BBE5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145388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dirty="0"/>
              <a:t>ODL can extend equality of access and create reservoirs of resilience. </a:t>
            </a:r>
          </a:p>
          <a:p>
            <a:r>
              <a:rPr lang="en-US" sz="1200" dirty="0"/>
              <a:t>Teaching and learning require both interactive and independent activities. </a:t>
            </a:r>
          </a:p>
          <a:p>
            <a:r>
              <a:rPr lang="en-US" sz="1200" dirty="0"/>
              <a:t>Open Educational Resources can make learning materials accessible to all.</a:t>
            </a:r>
          </a:p>
          <a:p>
            <a:r>
              <a:rPr lang="en-US" sz="1200" dirty="0"/>
              <a:t>Using a range of technologies available requires a coordinated approach for deploying resources and monitoring progress. </a:t>
            </a:r>
          </a:p>
          <a:p>
            <a:r>
              <a:rPr lang="en-US" sz="1200" dirty="0"/>
              <a:t>Crises are anxious times for students and parents. Reassuring them with targeted communication must be a priority.</a:t>
            </a:r>
            <a:endParaRPr lang="en-CA" sz="1200" b="1" dirty="0"/>
          </a:p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4513173-708C-41F6-B918-200267073A83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540878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F6FFD71-0FC1-4B3B-A0F1-6A1FF688BBE5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95947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14463" y="1162050"/>
            <a:ext cx="4181475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F6FFD71-0FC1-4B3B-A0F1-6A1FF688BBE5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54347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17638" y="1163638"/>
            <a:ext cx="4187825" cy="31416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F6FFD71-0FC1-4B3B-A0F1-6A1FF688BBE5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215326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17638" y="1163638"/>
            <a:ext cx="4187825" cy="31416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4513173-708C-41F6-B918-200267073A8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697274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Mauritius: Open University of Mauritius</a:t>
            </a:r>
          </a:p>
          <a:p>
            <a:r>
              <a:rPr lang="en-US" dirty="0"/>
              <a:t>India: Jagat Guru Nanak Dev Punjab State Open University (2019)</a:t>
            </a:r>
          </a:p>
          <a:p>
            <a:r>
              <a:rPr lang="en-US" dirty="0"/>
              <a:t>India: </a:t>
            </a:r>
            <a:r>
              <a:rPr lang="en-US" dirty="0" err="1"/>
              <a:t>Sree</a:t>
            </a:r>
            <a:r>
              <a:rPr lang="en-US" dirty="0"/>
              <a:t> </a:t>
            </a:r>
            <a:r>
              <a:rPr lang="en-US" dirty="0" err="1"/>
              <a:t>Narayanaguru</a:t>
            </a:r>
            <a:r>
              <a:rPr lang="en-US" dirty="0"/>
              <a:t> Open University, Kerala (2020)</a:t>
            </a:r>
          </a:p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4513173-708C-41F6-B918-200267073A83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50621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4513173-708C-41F6-B918-200267073A83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738840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4513173-708C-41F6-B918-200267073A83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635513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17638" y="1163638"/>
            <a:ext cx="4187825" cy="31416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dirty="0">
                <a:solidFill>
                  <a:srgbClr val="000000"/>
                </a:solidFill>
                <a:effectLst/>
                <a:latin typeface="Open Sans"/>
              </a:rPr>
              <a:t>.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4513173-708C-41F6-B918-200267073A83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267887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463691"/>
                </a:solidFill>
              </a:rPr>
              <a:t>bring together institutions/</a:t>
            </a:r>
            <a:r>
              <a:rPr lang="en-US" dirty="0" err="1">
                <a:solidFill>
                  <a:srgbClr val="463691"/>
                </a:solidFill>
              </a:rPr>
              <a:t>organisations</a:t>
            </a:r>
            <a:r>
              <a:rPr lang="en-US" dirty="0">
                <a:solidFill>
                  <a:srgbClr val="463691"/>
                </a:solidFill>
              </a:rPr>
              <a:t> committed to supporting learning at this time of crisis;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463691"/>
                </a:solidFill>
              </a:rPr>
              <a:t>share open educational resources (OER) and learning content;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463691"/>
                </a:solidFill>
              </a:rPr>
              <a:t>provide tools for implementing affordable learning;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CA" dirty="0">
                <a:solidFill>
                  <a:srgbClr val="463691"/>
                </a:solidFill>
              </a:rPr>
              <a:t>identify concrete collaborative activities;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463691"/>
                </a:solidFill>
              </a:rPr>
              <a:t>build capacity in institutions offering distance and online learning; and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463691"/>
                </a:solidFill>
              </a:rPr>
              <a:t>develop innovative technology solutions for reaching the unreached</a:t>
            </a:r>
          </a:p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F6FFD71-0FC1-4B3B-A0F1-6A1FF688BBE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361617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5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Title Slide">
    <p:bg>
      <p:bgPr>
        <a:solidFill>
          <a:srgbClr val="F5F3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BBA4CD7E-AD62-40E4-9F92-46655804525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9526" y="-36286"/>
            <a:ext cx="9143999" cy="689428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1524" y="1197033"/>
            <a:ext cx="8548476" cy="4547062"/>
          </a:xfrm>
        </p:spPr>
        <p:txBody>
          <a:bodyPr>
            <a:noAutofit/>
          </a:bodyPr>
          <a:lstStyle>
            <a:lvl1pPr algn="ctr">
              <a:defRPr lang="en-US" sz="6000" kern="1200" dirty="0">
                <a:solidFill>
                  <a:srgbClr val="302A7E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0"/>
          </p:nvPr>
        </p:nvSpPr>
        <p:spPr>
          <a:xfrm>
            <a:off x="9527" y="5860473"/>
            <a:ext cx="9134473" cy="997526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302A7E"/>
                </a:solidFill>
                <a:latin typeface="+mj-lt"/>
              </a:defRPr>
            </a:lvl1pPr>
            <a:lvl2pPr marL="457200" indent="0" algn="ctr">
              <a:buNone/>
              <a:defRPr sz="1800">
                <a:latin typeface="HelveticaNeueLT Std Cn" panose="020B0506030502030204" pitchFamily="34" charset="0"/>
              </a:defRPr>
            </a:lvl2pPr>
            <a:lvl3pPr marL="914400" indent="0" algn="ctr">
              <a:buNone/>
              <a:defRPr sz="1800">
                <a:latin typeface="HelveticaNeueLT Std Cn" panose="020B0506030502030204" pitchFamily="34" charset="0"/>
              </a:defRPr>
            </a:lvl3pPr>
            <a:lvl4pPr marL="1371600" indent="0" algn="ctr">
              <a:buNone/>
              <a:defRPr sz="1800">
                <a:latin typeface="HelveticaNeueLT Std Cn" panose="020B0506030502030204" pitchFamily="34" charset="0"/>
              </a:defRPr>
            </a:lvl4pPr>
            <a:lvl5pPr marL="1828800" indent="0" algn="ctr">
              <a:buNone/>
              <a:defRPr sz="1800">
                <a:latin typeface="HelveticaNeueLT Std Cn" panose="020B0506030502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7" name="Picture 6" descr="A close up of a sign&#10;&#10;Description generated with very high confidence">
            <a:extLst>
              <a:ext uri="{FF2B5EF4-FFF2-40B4-BE49-F238E27FC236}">
                <a16:creationId xmlns:a16="http://schemas.microsoft.com/office/drawing/2014/main" id="{F4D7DFE4-1F98-4B17-AFE2-49588C35111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421" y="328067"/>
            <a:ext cx="2861107" cy="752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60233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189625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Custom Layout">
    <p:bg>
      <p:bgPr>
        <a:solidFill>
          <a:srgbClr val="F6F4E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413205" y="6176963"/>
            <a:ext cx="604303" cy="6810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323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Vertical Text">
    <p:bg>
      <p:bgPr>
        <a:solidFill>
          <a:srgbClr val="F3F2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7122984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and Vertical Text">
    <p:bg>
      <p:bgPr>
        <a:solidFill>
          <a:srgbClr val="F3F2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413205" y="6176963"/>
            <a:ext cx="604303" cy="6810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948108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Blank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413205" y="6176963"/>
            <a:ext cx="604303" cy="681037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CA638D24-859D-43EA-A843-AECF59974E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01236007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413103151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Blank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433858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80" t="19954" r="25889" b="18472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5322295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189625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0"/>
            <a:ext cx="7886700" cy="6857999"/>
          </a:xfrm>
        </p:spPr>
        <p:txBody>
          <a:bodyPr anchor="ctr" anchorCtr="0">
            <a:normAutofit/>
          </a:bodyPr>
          <a:lstStyle>
            <a:lvl1pPr algn="ctr">
              <a:defRPr sz="96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55407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9526" y="-36286"/>
            <a:ext cx="9143999" cy="689428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1524" y="122464"/>
            <a:ext cx="4522620" cy="5178843"/>
          </a:xfrm>
        </p:spPr>
        <p:txBody>
          <a:bodyPr>
            <a:noAutofit/>
          </a:bodyPr>
          <a:lstStyle>
            <a:lvl1pPr algn="l">
              <a:defRPr lang="en-US" sz="4800" kern="1200" dirty="0">
                <a:solidFill>
                  <a:srgbClr val="290088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0"/>
          </p:nvPr>
        </p:nvSpPr>
        <p:spPr>
          <a:xfrm>
            <a:off x="4352925" y="5319449"/>
            <a:ext cx="4791075" cy="1538550"/>
          </a:xfrm>
        </p:spPr>
        <p:txBody>
          <a:bodyPr>
            <a:normAutofit/>
          </a:bodyPr>
          <a:lstStyle>
            <a:lvl1pPr marL="0" indent="0" algn="l">
              <a:buNone/>
              <a:defRPr sz="2400">
                <a:solidFill>
                  <a:srgbClr val="290088"/>
                </a:solidFill>
                <a:latin typeface="+mj-lt"/>
              </a:defRPr>
            </a:lvl1pPr>
            <a:lvl2pPr marL="457200" indent="0" algn="ctr">
              <a:buNone/>
              <a:defRPr sz="1800">
                <a:latin typeface="HelveticaNeueLT Std Cn" panose="020B0506030502030204" pitchFamily="34" charset="0"/>
              </a:defRPr>
            </a:lvl2pPr>
            <a:lvl3pPr marL="914400" indent="0" algn="ctr">
              <a:buNone/>
              <a:defRPr sz="1800">
                <a:latin typeface="HelveticaNeueLT Std Cn" panose="020B0506030502030204" pitchFamily="34" charset="0"/>
              </a:defRPr>
            </a:lvl3pPr>
            <a:lvl4pPr marL="1371600" indent="0" algn="ctr">
              <a:buNone/>
              <a:defRPr sz="1800">
                <a:latin typeface="HelveticaNeueLT Std Cn" panose="020B0506030502030204" pitchFamily="34" charset="0"/>
              </a:defRPr>
            </a:lvl4pPr>
            <a:lvl5pPr marL="1828800" indent="0" algn="ctr">
              <a:buNone/>
              <a:defRPr sz="1800">
                <a:latin typeface="HelveticaNeueLT Std Cn" panose="020B0506030502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526" y="5319449"/>
            <a:ext cx="4203201" cy="775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771398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1095996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44725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Blank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24131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11/25/2020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29473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11/25/2020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5474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Blank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9555798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C14EBB-5FA1-474F-95B0-FFFCCC1717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BFBCAD-7840-4068-85C6-E41E72AFEA2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0302CA-BDFD-4406-AAA5-631202DB5C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A56D7-FD99-4063-A3BA-11F610782235}" type="datetimeFigureOut">
              <a:rPr lang="en-CA" smtClean="0"/>
              <a:t>2020-11-25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873267-AA7F-4CEA-85B6-B6E7E4C0C3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3F7044-F575-4C6B-96BC-5336C05104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89F16F-FD16-4A75-9D9B-EE3CAD84430A}" type="slidenum">
              <a:rPr lang="en-CA" smtClean="0"/>
              <a:t>‹#›</a:t>
            </a:fld>
            <a:endParaRPr lang="en-CA"/>
          </a:p>
        </p:txBody>
      </p:sp>
      <p:pic>
        <p:nvPicPr>
          <p:cNvPr id="9" name="Picture 8" descr="A drawing of a face&#10;&#10;Description automatically generated">
            <a:extLst>
              <a:ext uri="{FF2B5EF4-FFF2-40B4-BE49-F238E27FC236}">
                <a16:creationId xmlns:a16="http://schemas.microsoft.com/office/drawing/2014/main" id="{4061D282-A1CE-4BC6-8293-A589E5D515D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6710" y="6038614"/>
            <a:ext cx="290090" cy="5002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121429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C5013-1D6C-468B-9BA4-765120941AAD}" type="datetimeFigureOut">
              <a:rPr lang="en-US" smtClean="0"/>
              <a:t>11/25/2020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C1A32-D20F-4F3D-A9D4-BF32D91124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098312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11/25/2020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1469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11/25/2020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8485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Title Slide">
    <p:bg>
      <p:bgPr>
        <a:solidFill>
          <a:srgbClr val="F5F3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BBA4CD7E-AD62-40E4-9F92-46655804525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3762" y="0"/>
            <a:ext cx="9143999" cy="689428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1524" y="122464"/>
            <a:ext cx="8548476" cy="5178843"/>
          </a:xfrm>
        </p:spPr>
        <p:txBody>
          <a:bodyPr>
            <a:noAutofit/>
          </a:bodyPr>
          <a:lstStyle>
            <a:lvl1pPr algn="ctr">
              <a:defRPr lang="en-US" sz="4800" kern="1200" dirty="0">
                <a:solidFill>
                  <a:srgbClr val="290088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0"/>
          </p:nvPr>
        </p:nvSpPr>
        <p:spPr>
          <a:xfrm>
            <a:off x="4352925" y="5319449"/>
            <a:ext cx="4791075" cy="1538550"/>
          </a:xfrm>
        </p:spPr>
        <p:txBody>
          <a:bodyPr>
            <a:normAutofit/>
          </a:bodyPr>
          <a:lstStyle>
            <a:lvl1pPr marL="0" indent="0" algn="l">
              <a:buNone/>
              <a:defRPr sz="2400">
                <a:solidFill>
                  <a:srgbClr val="290088"/>
                </a:solidFill>
                <a:latin typeface="+mj-lt"/>
              </a:defRPr>
            </a:lvl1pPr>
            <a:lvl2pPr marL="457200" indent="0" algn="ctr">
              <a:buNone/>
              <a:defRPr sz="1800">
                <a:latin typeface="HelveticaNeueLT Std Cn" panose="020B0506030502030204" pitchFamily="34" charset="0"/>
              </a:defRPr>
            </a:lvl2pPr>
            <a:lvl3pPr marL="914400" indent="0" algn="ctr">
              <a:buNone/>
              <a:defRPr sz="1800">
                <a:latin typeface="HelveticaNeueLT Std Cn" panose="020B0506030502030204" pitchFamily="34" charset="0"/>
              </a:defRPr>
            </a:lvl3pPr>
            <a:lvl4pPr marL="1371600" indent="0" algn="ctr">
              <a:buNone/>
              <a:defRPr sz="1800">
                <a:latin typeface="HelveticaNeueLT Std Cn" panose="020B0506030502030204" pitchFamily="34" charset="0"/>
              </a:defRPr>
            </a:lvl4pPr>
            <a:lvl5pPr marL="1828800" indent="0" algn="ctr">
              <a:buNone/>
              <a:defRPr sz="1800">
                <a:latin typeface="HelveticaNeueLT Std Cn" panose="020B0506030502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526" y="5319449"/>
            <a:ext cx="4203201" cy="775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823652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Blank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433858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BF862F2-DE12-46F7-BF39-B52F54A84E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269F3D-AE94-45EE-B094-2555F67CF215}" type="datetimeFigureOut">
              <a:rPr lang="en-CA" smtClean="0"/>
              <a:t>2020-11-25</a:t>
            </a:fld>
            <a:endParaRPr lang="en-CA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4349417-9EFF-4154-926C-D5A9B6DCF0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5584111-0EA8-4546-AE7C-BCA93DEEEE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81719-840E-4ABD-97BD-53D9D027882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7185813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1524" y="122464"/>
            <a:ext cx="8548476" cy="5178843"/>
          </a:xfrm>
        </p:spPr>
        <p:txBody>
          <a:bodyPr>
            <a:noAutofit/>
          </a:bodyPr>
          <a:lstStyle>
            <a:lvl1pPr algn="ctr">
              <a:defRPr lang="en-US" sz="4800" kern="1200" dirty="0">
                <a:solidFill>
                  <a:srgbClr val="290088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0"/>
          </p:nvPr>
        </p:nvSpPr>
        <p:spPr>
          <a:xfrm>
            <a:off x="4352925" y="5319449"/>
            <a:ext cx="4791075" cy="1538550"/>
          </a:xfrm>
        </p:spPr>
        <p:txBody>
          <a:bodyPr>
            <a:normAutofit/>
          </a:bodyPr>
          <a:lstStyle>
            <a:lvl1pPr marL="0" indent="0" algn="l">
              <a:buNone/>
              <a:defRPr sz="2400">
                <a:solidFill>
                  <a:srgbClr val="290088"/>
                </a:solidFill>
                <a:latin typeface="+mj-lt"/>
              </a:defRPr>
            </a:lvl1pPr>
            <a:lvl2pPr marL="457200" indent="0" algn="ctr">
              <a:buNone/>
              <a:defRPr sz="1800">
                <a:latin typeface="HelveticaNeueLT Std Cn" panose="020B0506030502030204" pitchFamily="34" charset="0"/>
              </a:defRPr>
            </a:lvl2pPr>
            <a:lvl3pPr marL="914400" indent="0" algn="ctr">
              <a:buNone/>
              <a:defRPr sz="1800">
                <a:latin typeface="HelveticaNeueLT Std Cn" panose="020B0506030502030204" pitchFamily="34" charset="0"/>
              </a:defRPr>
            </a:lvl3pPr>
            <a:lvl4pPr marL="1371600" indent="0" algn="ctr">
              <a:buNone/>
              <a:defRPr sz="1800">
                <a:latin typeface="HelveticaNeueLT Std Cn" panose="020B0506030502030204" pitchFamily="34" charset="0"/>
              </a:defRPr>
            </a:lvl4pPr>
            <a:lvl5pPr marL="1828800" indent="0" algn="ctr">
              <a:buNone/>
              <a:defRPr sz="1800">
                <a:latin typeface="HelveticaNeueLT Std Cn" panose="020B0506030502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526" y="5319449"/>
            <a:ext cx="4203201" cy="775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58698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10959964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0"/>
            <a:ext cx="7886700" cy="6857999"/>
          </a:xfrm>
        </p:spPr>
        <p:txBody>
          <a:bodyPr anchor="ctr" anchorCtr="0">
            <a:normAutofit/>
          </a:bodyPr>
          <a:lstStyle>
            <a:lvl1pPr algn="ctr">
              <a:defRPr sz="96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554073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02561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75340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44725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0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.pn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4.xml"/><Relationship Id="rId7" Type="http://schemas.openxmlformats.org/officeDocument/2006/relationships/image" Target="../media/image8.png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1.png"/><Relationship Id="rId5" Type="http://schemas.openxmlformats.org/officeDocument/2006/relationships/theme" Target="../theme/theme3.xml"/><Relationship Id="rId4" Type="http://schemas.openxmlformats.org/officeDocument/2006/relationships/slideLayout" Target="../slideLayouts/slideLayout25.xml"/></Relationships>
</file>

<file path=ppt/slideMasters/_rels/slideMaster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26.xml"/></Relationships>
</file>

<file path=ppt/slideMasters/_rels/slideMaster6.xml.rels><?xml version="1.0" encoding="UTF-8" standalone="yes"?>
<Relationships xmlns="http://schemas.openxmlformats.org/package/2006/relationships"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27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theme" Target="../theme/theme7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8.xml"/><Relationship Id="rId1" Type="http://schemas.openxmlformats.org/officeDocument/2006/relationships/slideLayout" Target="../slideLayouts/slideLayout30.xml"/><Relationship Id="rId4" Type="http://schemas.openxmlformats.org/officeDocument/2006/relationships/image" Target="../media/image2.png"/></Relationships>
</file>

<file path=ppt/slideMasters/_rels/slideMaster9.xml.rels><?xml version="1.0" encoding="UTF-8" standalone="yes"?>
<Relationships xmlns="http://schemas.openxmlformats.org/package/2006/relationships"><Relationship Id="rId2" Type="http://schemas.openxmlformats.org/officeDocument/2006/relationships/theme" Target="../theme/theme9.xml"/><Relationship Id="rId1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 rotWithShape="1"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" y="-36285"/>
            <a:ext cx="9143999" cy="6894285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HelveticaNeueLT Std Lt Cn" panose="020B0406020202030204" pitchFamily="34" charset="0"/>
              </a:defRPr>
            </a:lvl1pPr>
          </a:lstStyle>
          <a:p>
            <a:fld id="{CD03EA6F-09DB-443B-B17A-76613FDF79B8}" type="datetimeFigureOut">
              <a:rPr lang="en-US" smtClean="0"/>
              <a:pPr/>
              <a:t>11/25/2020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HelveticaNeueLT Std Lt Cn" panose="020B0406020202030204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16817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HelveticaNeueLT Std Lt Cn" panose="020B0406020202030204" pitchFamily="34" charset="0"/>
              </a:defRPr>
            </a:lvl1pPr>
          </a:lstStyle>
          <a:p>
            <a:fld id="{E53BA949-CD2C-4590-B090-BB94B8C913C7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413205" y="6176963"/>
            <a:ext cx="604303" cy="6810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00881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663" r:id="rId2"/>
    <p:sldLayoutId id="2147483704" r:id="rId3"/>
    <p:sldLayoutId id="2147483951" r:id="rId4"/>
    <p:sldLayoutId id="2147483664" r:id="rId5"/>
    <p:sldLayoutId id="2147483665" r:id="rId6"/>
    <p:sldLayoutId id="2147483666" r:id="rId7"/>
    <p:sldLayoutId id="2147483944" r:id="rId8"/>
    <p:sldLayoutId id="2147483668" r:id="rId9"/>
    <p:sldLayoutId id="2147483670" r:id="rId10"/>
    <p:sldLayoutId id="2147483818" r:id="rId11"/>
    <p:sldLayoutId id="2147483672" r:id="rId12"/>
    <p:sldLayoutId id="2147483684" r:id="rId13"/>
    <p:sldLayoutId id="2147483717" r:id="rId14"/>
    <p:sldLayoutId id="2147483681" r:id="rId15"/>
    <p:sldLayoutId id="2147483714" r:id="rId16"/>
    <p:sldLayoutId id="2147483715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rgbClr val="290088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290088"/>
          </a:solidFill>
          <a:latin typeface="+mj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290088"/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290088"/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290088"/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HelveticaNeueLT Std Lt" panose="020B0403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" y="-36285"/>
            <a:ext cx="9143999" cy="6894285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HelveticaNeueLT Std Lt Cn" panose="020B0406020202030204" pitchFamily="34" charset="0"/>
              </a:defRPr>
            </a:lvl1pPr>
          </a:lstStyle>
          <a:p>
            <a:fld id="{CD03EA6F-09DB-443B-B17A-76613FDF79B8}" type="datetimeFigureOut">
              <a:rPr lang="en-US" smtClean="0"/>
              <a:pPr/>
              <a:t>11/25/2020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HelveticaNeueLT Std Lt Cn" panose="020B040602020203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16817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HelveticaNeueLT Std Lt Cn" panose="020B0406020202030204" pitchFamily="34" charset="0"/>
              </a:defRPr>
            </a:lvl1pPr>
          </a:lstStyle>
          <a:p>
            <a:fld id="{E53BA949-CD2C-4590-B090-BB94B8C913C7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413205" y="6176963"/>
            <a:ext cx="604303" cy="6810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00881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8" r:id="rId1"/>
    <p:sldLayoutId id="2147483722" r:id="rId2"/>
    <p:sldLayoutId id="2147483721" r:id="rId3"/>
    <p:sldLayoutId id="2147483719" r:id="rId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rgbClr val="290088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290088"/>
          </a:solidFill>
          <a:latin typeface="+mj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290088"/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290088"/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290088"/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HelveticaNeueLT Std Lt" panose="020B0403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03EA6F-09DB-443B-B17A-76613FDF79B8}" type="datetimeFigureOut">
              <a:rPr lang="en-US" smtClean="0"/>
              <a:pPr/>
              <a:t>11/25/2020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3BA949-CD2C-4590-B090-BB94B8C913C7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D0C1F03-D2C2-4101-9676-9FBE37B7459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" y="-36285"/>
            <a:ext cx="9143999" cy="6894285"/>
          </a:xfrm>
          <a:prstGeom prst="rect">
            <a:avLst/>
          </a:prstGeom>
        </p:spPr>
      </p:pic>
      <p:pic>
        <p:nvPicPr>
          <p:cNvPr id="10" name="Picture 9" descr="A picture containing drawing&#10;&#10;Description automatically generated">
            <a:extLst>
              <a:ext uri="{FF2B5EF4-FFF2-40B4-BE49-F238E27FC236}">
                <a16:creationId xmlns:a16="http://schemas.microsoft.com/office/drawing/2014/main" id="{799D76CE-5CD3-413E-A8CA-5469C5CD0CE5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8186" y="6037746"/>
            <a:ext cx="955813" cy="6372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98084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6" r:id="rId1"/>
    <p:sldLayoutId id="2147483808" r:id="rId2"/>
    <p:sldLayoutId id="2147483806" r:id="rId3"/>
    <p:sldLayoutId id="2147483817" r:id="rId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B2BB1E">
            <a:alpha val="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304800" y="182562"/>
            <a:ext cx="8382000" cy="1265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04800" y="1600200"/>
            <a:ext cx="83820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182880" rIns="91440" bIns="18288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C900927-E4C7-4CF4-85F4-9D2DBDDA0CA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413205" y="6176963"/>
            <a:ext cx="604303" cy="6810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9079309"/>
      </p:ext>
    </p:extLst>
  </p:cSld>
  <p:clrMap bg1="lt1" tx1="dk1" bg2="lt2" tx2="dk2" accent1="accent1" accent2="accent2" accent3="accent3" accent4="accent4" accent5="accent5" accent6="accent6" hlink="hlink" folHlink="folHlink"/>
  <p:txStyles>
    <p:titleStyle>
      <a:lvl1pPr algn="l" rtl="0" eaLnBrk="1" fontAlgn="base" hangingPunct="1">
        <a:spcBef>
          <a:spcPct val="0"/>
        </a:spcBef>
        <a:spcAft>
          <a:spcPct val="0"/>
        </a:spcAft>
        <a:defRPr sz="3800" i="1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Trebuchet MS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Trebuchet MS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Trebuchet MS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Trebuchet MS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Trebuchet MS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Trebuchet MS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Trebuchet MS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Trebuchet MS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125000"/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j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–"/>
        <a:defRPr sz="2600" kern="1200">
          <a:solidFill>
            <a:schemeClr val="tx1"/>
          </a:solidFill>
          <a:latin typeface="+mj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Font typeface="Arial" charset="0"/>
        <a:buChar char="•"/>
        <a:defRPr sz="2300" kern="1200">
          <a:solidFill>
            <a:schemeClr val="tx1"/>
          </a:solidFill>
          <a:latin typeface="+mj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00A2F630-DC36-4801-A08C-D13271FAD96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" y="-18143"/>
            <a:ext cx="9143999" cy="6894285"/>
          </a:xfrm>
          <a:prstGeom prst="rect">
            <a:avLst/>
          </a:prstGeom>
        </p:spPr>
      </p:pic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E93CA33-65FA-4596-866E-F219F3734B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5DECE89-DB10-49BD-B8BE-2D554C48037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EE578D5-DA93-48E4-9288-1958D1DFFC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CA56D7-FD99-4063-A3BA-11F610782235}" type="datetimeFigureOut">
              <a:rPr lang="en-CA" smtClean="0"/>
              <a:t>2020-11-25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3EF3AD-2747-4834-8EDD-8CC0C7D6CEB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305712-D6D0-455B-974C-ECDA4180D61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89F16F-FD16-4A75-9D9B-EE3CAD84430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2073954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11/25/2020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68004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" y="-36285"/>
            <a:ext cx="9143999" cy="6894285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fld id="{CD03EA6F-09DB-443B-B17A-76613FDF79B8}" type="datetimeFigureOut">
              <a:rPr lang="en-US" smtClean="0"/>
              <a:pPr/>
              <a:t>11/25/2020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E53BA949-CD2C-4590-B090-BB94B8C913C7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B84E12C-C2FB-4CF4-A35D-C66B5334EA1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413205" y="6176963"/>
            <a:ext cx="604303" cy="6810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38651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6" r:id="rId1"/>
    <p:sldLayoutId id="2147483834" r:id="rId2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" y="-36285"/>
            <a:ext cx="9143999" cy="6894285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8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  <a:latin typeface="HelveticaNeueLT Std Lt Cn" panose="020B0406020202030204" pitchFamily="34" charset="0"/>
              </a:defRPr>
            </a:lvl1pPr>
          </a:lstStyle>
          <a:p>
            <a:fld id="{CD03EA6F-09DB-443B-B17A-76613FDF79B8}" type="datetimeFigureOut">
              <a:rPr lang="en-US" smtClean="0"/>
              <a:pPr/>
              <a:t>11/25/2020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3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HelveticaNeueLT Std Lt Cn" panose="020B0406020202030204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3"/>
            <a:ext cx="16817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  <a:latin typeface="HelveticaNeueLT Std Lt Cn" panose="020B0406020202030204" pitchFamily="34" charset="0"/>
              </a:defRPr>
            </a:lvl1pPr>
          </a:lstStyle>
          <a:p>
            <a:fld id="{E53BA949-CD2C-4590-B090-BB94B8C913C7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413206" y="6176965"/>
            <a:ext cx="604303" cy="6810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00881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7" r:id="rId1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rgbClr val="290088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290088"/>
          </a:solidFill>
          <a:latin typeface="+mj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290088"/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290088"/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290088"/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HelveticaNeueLT Std Lt" panose="020B0403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99CBE72-DAD4-46C0-98DE-4D4D978184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37879A5-B2AB-462F-9C0D-78685B25626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5E8BE0-EB75-4F6A-A010-BFD993FAB38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269F3D-AE94-45EE-B094-2555F67CF215}" type="datetimeFigureOut">
              <a:rPr lang="en-CA" smtClean="0"/>
              <a:t>2020-11-25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80AA75-AA3A-40DC-9008-082ACE42A43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BEC7BC-5124-4425-9E0D-91A60F15A5B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881719-840E-4ABD-97BD-53D9D027882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392939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6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10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sv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27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sv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sv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7" Type="http://schemas.openxmlformats.org/officeDocument/2006/relationships/image" Target="../media/image3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32.png"/><Relationship Id="rId5" Type="http://schemas.openxmlformats.org/officeDocument/2006/relationships/hyperlink" Target="https://www.blpmooc.org/" TargetMode="External"/><Relationship Id="rId4" Type="http://schemas.openxmlformats.org/officeDocument/2006/relationships/hyperlink" Target="http://www.telmooc.ca/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mooc4dev.org/Teaching4C2" TargetMode="External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4.pn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sv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7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jpeg"/><Relationship Id="rId13" Type="http://schemas.openxmlformats.org/officeDocument/2006/relationships/image" Target="../media/image48.jpeg"/><Relationship Id="rId3" Type="http://schemas.openxmlformats.org/officeDocument/2006/relationships/image" Target="../media/image38.emf"/><Relationship Id="rId7" Type="http://schemas.openxmlformats.org/officeDocument/2006/relationships/image" Target="../media/image42.jpeg"/><Relationship Id="rId12" Type="http://schemas.openxmlformats.org/officeDocument/2006/relationships/image" Target="../media/image4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1.xml"/><Relationship Id="rId6" Type="http://schemas.openxmlformats.org/officeDocument/2006/relationships/image" Target="../media/image41.jpeg"/><Relationship Id="rId11" Type="http://schemas.openxmlformats.org/officeDocument/2006/relationships/image" Target="../media/image46.jpeg"/><Relationship Id="rId5" Type="http://schemas.openxmlformats.org/officeDocument/2006/relationships/image" Target="../media/image40.png"/><Relationship Id="rId10" Type="http://schemas.openxmlformats.org/officeDocument/2006/relationships/image" Target="../media/image45.jpeg"/><Relationship Id="rId4" Type="http://schemas.openxmlformats.org/officeDocument/2006/relationships/image" Target="../media/image39.jpeg"/><Relationship Id="rId9" Type="http://schemas.openxmlformats.org/officeDocument/2006/relationships/image" Target="../media/image44.jpg"/><Relationship Id="rId14" Type="http://schemas.openxmlformats.org/officeDocument/2006/relationships/image" Target="../media/image49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0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8.xml"/><Relationship Id="rId4" Type="http://schemas.openxmlformats.org/officeDocument/2006/relationships/hyperlink" Target="https://opendoor.col.org/" TargetMode="Externa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7" Type="http://schemas.openxmlformats.org/officeDocument/2006/relationships/image" Target="../media/image5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56.png"/><Relationship Id="rId5" Type="http://schemas.openxmlformats.org/officeDocument/2006/relationships/image" Target="../media/image55.jpeg"/><Relationship Id="rId4" Type="http://schemas.openxmlformats.org/officeDocument/2006/relationships/image" Target="../media/image5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5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7.xml"/><Relationship Id="rId5" Type="http://schemas.openxmlformats.org/officeDocument/2006/relationships/image" Target="../media/image8.png"/><Relationship Id="rId4" Type="http://schemas.openxmlformats.org/officeDocument/2006/relationships/hyperlink" Target="https://data.worldbank.org/indicator/IT.NET.USER.ZS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sv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58B0764E-EC9B-43ED-ABD9-ADC55EB2A568}"/>
              </a:ext>
            </a:extLst>
          </p:cNvPr>
          <p:cNvSpPr/>
          <p:nvPr/>
        </p:nvSpPr>
        <p:spPr>
          <a:xfrm>
            <a:off x="1301261" y="4394788"/>
            <a:ext cx="7842737" cy="246321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5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914D423E-D28F-4E80-8A98-ED35C6C43EF9}"/>
              </a:ext>
            </a:extLst>
          </p:cNvPr>
          <p:cNvSpPr/>
          <p:nvPr/>
        </p:nvSpPr>
        <p:spPr>
          <a:xfrm>
            <a:off x="1301263" y="2215762"/>
            <a:ext cx="7842737" cy="2463212"/>
          </a:xfrm>
          <a:prstGeom prst="rect">
            <a:avLst/>
          </a:prstGeom>
          <a:solidFill>
            <a:srgbClr val="2C9F7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5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D62B5A0B-6A74-4E3E-99FB-3A758D125838}"/>
              </a:ext>
            </a:extLst>
          </p:cNvPr>
          <p:cNvSpPr/>
          <p:nvPr/>
        </p:nvSpPr>
        <p:spPr>
          <a:xfrm>
            <a:off x="0" y="2217822"/>
            <a:ext cx="1301261" cy="4640178"/>
          </a:xfrm>
          <a:prstGeom prst="rect">
            <a:avLst/>
          </a:prstGeom>
          <a:solidFill>
            <a:srgbClr val="2501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581BFA9-233A-4CF1-BF92-0FA36114A1DF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3445865" y="4930594"/>
            <a:ext cx="3553523" cy="13342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300" b="1" dirty="0"/>
              <a:t>Professor Asha Kanwar</a:t>
            </a:r>
            <a:br>
              <a:rPr lang="en-US" sz="2300" b="1" dirty="0"/>
            </a:br>
            <a:r>
              <a:rPr lang="en-US" sz="2300" b="1" dirty="0"/>
              <a:t>President &amp; CEO, Commonwealth of Learning</a:t>
            </a:r>
          </a:p>
        </p:txBody>
      </p:sp>
      <p:sp>
        <p:nvSpPr>
          <p:cNvPr id="14" name="Title 13">
            <a:extLst>
              <a:ext uri="{FF2B5EF4-FFF2-40B4-BE49-F238E27FC236}">
                <a16:creationId xmlns:a16="http://schemas.microsoft.com/office/drawing/2014/main" id="{74871D83-E070-4DA0-B9F8-2A61AD11C564}"/>
              </a:ext>
            </a:extLst>
          </p:cNvPr>
          <p:cNvSpPr>
            <a:spLocks noGrp="1"/>
          </p:cNvSpPr>
          <p:nvPr>
            <p:ph type="ctrTitle" idx="4294967295"/>
          </p:nvPr>
        </p:nvSpPr>
        <p:spPr>
          <a:xfrm>
            <a:off x="1785938" y="2254250"/>
            <a:ext cx="7358062" cy="2460625"/>
          </a:xfrm>
        </p:spPr>
        <p:txBody>
          <a:bodyPr>
            <a:noAutofit/>
          </a:bodyPr>
          <a:lstStyle/>
          <a:p>
            <a:pPr algn="l"/>
            <a:r>
              <a:rPr lang="en-US" sz="5400" dirty="0">
                <a:solidFill>
                  <a:schemeClr val="bg1"/>
                </a:solidFill>
              </a:rPr>
              <a:t>COVID19:From Response</a:t>
            </a:r>
            <a:br>
              <a:rPr lang="en-US" sz="5400" dirty="0">
                <a:solidFill>
                  <a:schemeClr val="bg1"/>
                </a:solidFill>
              </a:rPr>
            </a:br>
            <a:r>
              <a:rPr lang="en-US" sz="5400" dirty="0">
                <a:solidFill>
                  <a:schemeClr val="bg1"/>
                </a:solidFill>
              </a:rPr>
              <a:t>to Resilience</a:t>
            </a:r>
            <a:endParaRPr lang="en-CA" sz="5400" dirty="0">
              <a:solidFill>
                <a:schemeClr val="bg1"/>
              </a:solidFill>
            </a:endParaRPr>
          </a:p>
        </p:txBody>
      </p:sp>
      <p:pic>
        <p:nvPicPr>
          <p:cNvPr id="9" name="Picture 8" descr="A close up of a sign&#10;&#10;Description generated with very high confidence">
            <a:extLst>
              <a:ext uri="{FF2B5EF4-FFF2-40B4-BE49-F238E27FC236}">
                <a16:creationId xmlns:a16="http://schemas.microsoft.com/office/drawing/2014/main" id="{1F5086D6-F493-49A3-851C-384124BEF40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039" y="440899"/>
            <a:ext cx="3373774" cy="88744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2F9F260C-0914-454A-83FE-00BBAB7ACCA4}"/>
              </a:ext>
            </a:extLst>
          </p:cNvPr>
          <p:cNvSpPr/>
          <p:nvPr/>
        </p:nvSpPr>
        <p:spPr>
          <a:xfrm>
            <a:off x="1301259" y="6246611"/>
            <a:ext cx="7842737" cy="5386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/>
              <a:t>Education Ministers Action Group</a:t>
            </a:r>
          </a:p>
          <a:p>
            <a:pPr algn="ctr"/>
            <a:r>
              <a:rPr lang="en-US" sz="1100" b="1" dirty="0"/>
              <a:t>November 24, 2020 | London 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7CDB2776-BA99-4773-8FE9-1576D56D92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1909" y="0"/>
            <a:ext cx="1905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13414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1582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B12B6362-40BF-4299-9F50-8E600798440F}"/>
              </a:ext>
            </a:extLst>
          </p:cNvPr>
          <p:cNvSpPr/>
          <p:nvPr/>
        </p:nvSpPr>
        <p:spPr>
          <a:xfrm>
            <a:off x="0" y="-317500"/>
            <a:ext cx="2528064" cy="7448193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 wrap="square">
            <a:spAutoFit/>
          </a:bodyPr>
          <a:lstStyle/>
          <a:p>
            <a:pPr algn="ctr"/>
            <a:endParaRPr lang="en-US" sz="23900" b="1" dirty="0">
              <a:solidFill>
                <a:srgbClr val="138808"/>
              </a:solidFill>
            </a:endParaRPr>
          </a:p>
          <a:p>
            <a:pPr algn="ctr"/>
            <a:r>
              <a:rPr lang="en-US" sz="23900" b="1" dirty="0">
                <a:solidFill>
                  <a:srgbClr val="E15829"/>
                </a:solidFill>
              </a:rPr>
              <a:t>2</a:t>
            </a:r>
            <a:endParaRPr lang="en-US" sz="3600" b="1" dirty="0">
              <a:solidFill>
                <a:srgbClr val="E15829"/>
              </a:solidFill>
            </a:endParaRPr>
          </a:p>
        </p:txBody>
      </p:sp>
      <p:pic>
        <p:nvPicPr>
          <p:cNvPr id="6" name="Graphic 5" descr="Gears">
            <a:extLst>
              <a:ext uri="{FF2B5EF4-FFF2-40B4-BE49-F238E27FC236}">
                <a16:creationId xmlns:a16="http://schemas.microsoft.com/office/drawing/2014/main" id="{8C9228DC-AB28-4E47-8CAB-F55E12C7469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-152400" y="57170"/>
            <a:ext cx="2153716" cy="2153716"/>
          </a:xfrm>
          <a:prstGeom prst="rect">
            <a:avLst/>
          </a:prstGeom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74F90B3F-3767-428B-B882-1711640719AF}"/>
              </a:ext>
            </a:extLst>
          </p:cNvPr>
          <p:cNvSpPr txBox="1">
            <a:spLocks/>
          </p:cNvSpPr>
          <p:nvPr/>
        </p:nvSpPr>
        <p:spPr>
          <a:xfrm>
            <a:off x="3182400" y="0"/>
            <a:ext cx="5771100" cy="6858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rgbClr val="290088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l"/>
            <a:r>
              <a:rPr lang="en-US" sz="6000" i="1" dirty="0">
                <a:solidFill>
                  <a:schemeClr val="bg1"/>
                </a:solidFill>
              </a:rPr>
              <a:t>Keeping the doors of tertiary education open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4C5BE5F8-2061-4CA8-BCC5-4D102D2D83C3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24645" y="1280066"/>
            <a:ext cx="876671" cy="987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0151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map with text&#10;&#10;Description generated with very high confidence">
            <a:extLst>
              <a:ext uri="{FF2B5EF4-FFF2-40B4-BE49-F238E27FC236}">
                <a16:creationId xmlns:a16="http://schemas.microsoft.com/office/drawing/2014/main" id="{57AEDB94-1DA0-4CF6-BE0C-8226C4B2AB9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11"/>
          <a:stretch/>
        </p:blipFill>
        <p:spPr>
          <a:xfrm>
            <a:off x="0" y="65572"/>
            <a:ext cx="9144000" cy="672685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DFC6DDD-06BF-499B-8CFF-F004B5EF027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63105" y="6112273"/>
            <a:ext cx="453227" cy="510778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D04AE72-796C-4DCA-9869-2497F3429C00}"/>
              </a:ext>
            </a:extLst>
          </p:cNvPr>
          <p:cNvSpPr txBox="1"/>
          <p:nvPr/>
        </p:nvSpPr>
        <p:spPr>
          <a:xfrm>
            <a:off x="5105400" y="221672"/>
            <a:ext cx="990600" cy="923330"/>
          </a:xfrm>
          <a:prstGeom prst="rect">
            <a:avLst/>
          </a:prstGeom>
          <a:solidFill>
            <a:srgbClr val="C6C7C9"/>
          </a:solidFill>
        </p:spPr>
        <p:txBody>
          <a:bodyPr wrap="square" rtlCol="0">
            <a:spAutoFit/>
          </a:bodyPr>
          <a:lstStyle/>
          <a:p>
            <a:r>
              <a:rPr lang="en-US" sz="5400" b="1" dirty="0">
                <a:solidFill>
                  <a:srgbClr val="1E3C7A"/>
                </a:solidFill>
              </a:rPr>
              <a:t>33</a:t>
            </a:r>
            <a:endParaRPr lang="en-CA" sz="5400" b="1" dirty="0">
              <a:solidFill>
                <a:srgbClr val="1E3C7A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D1D5AB8-C2F0-4A2D-9F9D-387FD9ACCBFD}"/>
              </a:ext>
            </a:extLst>
          </p:cNvPr>
          <p:cNvSpPr/>
          <p:nvPr/>
        </p:nvSpPr>
        <p:spPr>
          <a:xfrm>
            <a:off x="8104909" y="942109"/>
            <a:ext cx="803564" cy="27016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(2020)</a:t>
            </a:r>
            <a:endParaRPr lang="en-CA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26297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81CB00-3B11-4339-8519-26120F5F37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Support during the Pandemic</a:t>
            </a:r>
            <a:endParaRPr lang="en-C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35BD01-5062-4E3B-AB0F-32B471FEFC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b="1" dirty="0"/>
              <a:t>Nigeria</a:t>
            </a:r>
            <a:r>
              <a:rPr lang="en-US" sz="3600" dirty="0"/>
              <a:t>: dual mode</a:t>
            </a:r>
          </a:p>
          <a:p>
            <a:r>
              <a:rPr lang="en-US" sz="3600" b="1" dirty="0"/>
              <a:t>Zambia</a:t>
            </a:r>
            <a:r>
              <a:rPr lang="en-US" sz="3600" dirty="0"/>
              <a:t>: Integrating employability skills</a:t>
            </a:r>
          </a:p>
          <a:p>
            <a:r>
              <a:rPr lang="en-US" sz="3600" b="1" dirty="0"/>
              <a:t>Rwanda</a:t>
            </a:r>
            <a:r>
              <a:rPr lang="en-US" sz="3600" dirty="0"/>
              <a:t>: Online safety and privacy policy</a:t>
            </a:r>
          </a:p>
          <a:p>
            <a:r>
              <a:rPr lang="en-US" sz="3600" b="1" dirty="0"/>
              <a:t>Antigua and Barbuda, Kenya and Malaysia</a:t>
            </a:r>
            <a:r>
              <a:rPr lang="en-US" sz="3600" dirty="0"/>
              <a:t>: Integrating technology</a:t>
            </a:r>
            <a:endParaRPr lang="en-CA" sz="3600" dirty="0"/>
          </a:p>
        </p:txBody>
      </p:sp>
    </p:spTree>
    <p:extLst>
      <p:ext uri="{BB962C8B-B14F-4D97-AF65-F5344CB8AC3E}">
        <p14:creationId xmlns:p14="http://schemas.microsoft.com/office/powerpoint/2010/main" val="411078797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F118EE-36D1-4F11-BDA6-351E436410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Content aligned to curriculum</a:t>
            </a:r>
            <a:endParaRPr lang="en-C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4AE7E2-850B-47AE-A452-EEADB646DF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25625"/>
            <a:ext cx="4834601" cy="4351338"/>
          </a:xfrm>
        </p:spPr>
        <p:txBody>
          <a:bodyPr>
            <a:normAutofit/>
          </a:bodyPr>
          <a:lstStyle/>
          <a:p>
            <a:r>
              <a:rPr lang="en-US" sz="4000" dirty="0"/>
              <a:t>Video-on-demand: </a:t>
            </a:r>
            <a:r>
              <a:rPr lang="en-US" sz="4000" b="1" dirty="0"/>
              <a:t>Fiji, Nauru, Samoa</a:t>
            </a:r>
          </a:p>
          <a:p>
            <a:r>
              <a:rPr lang="en-US" sz="4000" dirty="0"/>
              <a:t>STEM courses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60EE2CA2-C639-42BA-A037-6834D112B74B}"/>
              </a:ext>
            </a:extLst>
          </p:cNvPr>
          <p:cNvGrpSpPr/>
          <p:nvPr/>
        </p:nvGrpSpPr>
        <p:grpSpPr>
          <a:xfrm>
            <a:off x="4840980" y="2230357"/>
            <a:ext cx="3674370" cy="3541874"/>
            <a:chOff x="4388975" y="3370424"/>
            <a:chExt cx="2914650" cy="2914650"/>
          </a:xfrm>
        </p:grpSpPr>
        <p:pic>
          <p:nvPicPr>
            <p:cNvPr id="7" name="Graphic 6" descr="Television">
              <a:extLst>
                <a:ext uri="{FF2B5EF4-FFF2-40B4-BE49-F238E27FC236}">
                  <a16:creationId xmlns:a16="http://schemas.microsoft.com/office/drawing/2014/main" id="{63488877-BC0B-4578-BBF4-1CDED98D6A9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4388975" y="3370424"/>
              <a:ext cx="2914650" cy="2914650"/>
            </a:xfrm>
            <a:prstGeom prst="rect">
              <a:avLst/>
            </a:prstGeom>
          </p:spPr>
        </p:pic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A5134FD4-65AF-4FC6-9F42-AF950CB5801C}"/>
                </a:ext>
              </a:extLst>
            </p:cNvPr>
            <p:cNvSpPr/>
            <p:nvPr/>
          </p:nvSpPr>
          <p:spPr>
            <a:xfrm>
              <a:off x="4629151" y="3986213"/>
              <a:ext cx="2421730" cy="140017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600" dirty="0"/>
                <a:t>VOD</a:t>
              </a:r>
              <a:endParaRPr lang="en-CA" dirty="0"/>
            </a:p>
          </p:txBody>
        </p:sp>
      </p:grpSp>
    </p:spTree>
    <p:extLst>
      <p:ext uri="{BB962C8B-B14F-4D97-AF65-F5344CB8AC3E}">
        <p14:creationId xmlns:p14="http://schemas.microsoft.com/office/powerpoint/2010/main" val="186982172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05B9DF8F-F1AC-4BF8-8E75-F992B609F9B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879312" y="931653"/>
            <a:ext cx="3385376" cy="4826917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  <p:extLst>
      <p:ext uri="{BB962C8B-B14F-4D97-AF65-F5344CB8AC3E}">
        <p14:creationId xmlns:p14="http://schemas.microsoft.com/office/powerpoint/2010/main" val="428304577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679B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B12B6362-40BF-4299-9F50-8E600798440F}"/>
              </a:ext>
            </a:extLst>
          </p:cNvPr>
          <p:cNvSpPr/>
          <p:nvPr/>
        </p:nvSpPr>
        <p:spPr>
          <a:xfrm>
            <a:off x="0" y="-317500"/>
            <a:ext cx="2528064" cy="7448193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 wrap="square">
            <a:spAutoFit/>
          </a:bodyPr>
          <a:lstStyle/>
          <a:p>
            <a:pPr algn="ctr"/>
            <a:endParaRPr lang="en-US" sz="23900" b="1" dirty="0">
              <a:solidFill>
                <a:srgbClr val="138808"/>
              </a:solidFill>
            </a:endParaRPr>
          </a:p>
          <a:p>
            <a:pPr algn="ctr"/>
            <a:r>
              <a:rPr lang="en-US" sz="23900" b="1" dirty="0">
                <a:solidFill>
                  <a:srgbClr val="4679BD"/>
                </a:solidFill>
              </a:rPr>
              <a:t>3</a:t>
            </a:r>
            <a:endParaRPr lang="en-US" sz="3600" b="1" dirty="0">
              <a:solidFill>
                <a:srgbClr val="4679BD"/>
              </a:solidFill>
            </a:endParaRPr>
          </a:p>
        </p:txBody>
      </p:sp>
      <p:pic>
        <p:nvPicPr>
          <p:cNvPr id="6" name="Graphic 5" descr="Gears">
            <a:extLst>
              <a:ext uri="{FF2B5EF4-FFF2-40B4-BE49-F238E27FC236}">
                <a16:creationId xmlns:a16="http://schemas.microsoft.com/office/drawing/2014/main" id="{8C9228DC-AB28-4E47-8CAB-F55E12C7469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-152400" y="57170"/>
            <a:ext cx="2153716" cy="2153716"/>
          </a:xfrm>
          <a:prstGeom prst="rect">
            <a:avLst/>
          </a:prstGeom>
        </p:spPr>
      </p:pic>
      <p:sp useBgFill="1">
        <p:nvSpPr>
          <p:cNvPr id="10" name="Title 1">
            <a:extLst>
              <a:ext uri="{FF2B5EF4-FFF2-40B4-BE49-F238E27FC236}">
                <a16:creationId xmlns:a16="http://schemas.microsoft.com/office/drawing/2014/main" id="{74F90B3F-3767-428B-B882-1711640719AF}"/>
              </a:ext>
            </a:extLst>
          </p:cNvPr>
          <p:cNvSpPr txBox="1">
            <a:spLocks/>
          </p:cNvSpPr>
          <p:nvPr/>
        </p:nvSpPr>
        <p:spPr>
          <a:xfrm>
            <a:off x="3759200" y="0"/>
            <a:ext cx="4749800" cy="6858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rgbClr val="290088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l"/>
            <a:r>
              <a:rPr lang="en-US" sz="6000" i="1" dirty="0">
                <a:solidFill>
                  <a:schemeClr val="bg1"/>
                </a:solidFill>
              </a:rPr>
              <a:t>Teacher Development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4C5BE5F8-2061-4CA8-BCC5-4D102D2D83C3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24645" y="1280066"/>
            <a:ext cx="876671" cy="987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23098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575F9E-E0F5-44C2-ADFE-691D79410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111"/>
            <a:ext cx="7886700" cy="1325563"/>
          </a:xfrm>
        </p:spPr>
        <p:txBody>
          <a:bodyPr>
            <a:normAutofit/>
          </a:bodyPr>
          <a:lstStyle/>
          <a:p>
            <a:r>
              <a:rPr lang="en-US" sz="4400" b="0" dirty="0"/>
              <a:t>Capacity Building of Teachers</a:t>
            </a:r>
            <a:endParaRPr lang="en-CA" sz="4400" b="0" dirty="0"/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5B87147F-C24F-435E-B400-78FAB7A8F6F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10" r="8506" b="1"/>
          <a:stretch/>
        </p:blipFill>
        <p:spPr bwMode="auto">
          <a:xfrm>
            <a:off x="3822609" y="3306946"/>
            <a:ext cx="4689474" cy="31942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D321F7F5-95E2-4A87-BDE8-6ECBAA7EF14E}"/>
              </a:ext>
            </a:extLst>
          </p:cNvPr>
          <p:cNvSpPr/>
          <p:nvPr/>
        </p:nvSpPr>
        <p:spPr>
          <a:xfrm>
            <a:off x="4466431" y="5357826"/>
            <a:ext cx="182192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1200" b="1" dirty="0">
                <a:hlinkClick r:id="rId4"/>
              </a:rPr>
              <a:t>http://www.telmooc.ca/</a:t>
            </a:r>
            <a:endParaRPr lang="en-CA" sz="1200" b="1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D55220B-784A-4B6A-BC2F-D5CA1D7C15B1}"/>
              </a:ext>
            </a:extLst>
          </p:cNvPr>
          <p:cNvSpPr/>
          <p:nvPr/>
        </p:nvSpPr>
        <p:spPr>
          <a:xfrm>
            <a:off x="6288360" y="6030450"/>
            <a:ext cx="2039105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1200" b="1" dirty="0">
                <a:hlinkClick r:id="rId5"/>
              </a:rPr>
              <a:t>https://www.blpmooc.org/</a:t>
            </a:r>
            <a:endParaRPr lang="en-CA" sz="1200" b="1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9F6CCEA-A0A7-4927-AA17-9BA35685006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29498" y="1361674"/>
            <a:ext cx="7082585" cy="2216849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0AA1119C-5C5C-458D-8907-E51C125E3858}"/>
              </a:ext>
            </a:extLst>
          </p:cNvPr>
          <p:cNvSpPr txBox="1"/>
          <p:nvPr/>
        </p:nvSpPr>
        <p:spPr>
          <a:xfrm>
            <a:off x="3321844" y="3209191"/>
            <a:ext cx="519024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A" dirty="0">
                <a:solidFill>
                  <a:schemeClr val="bg1"/>
                </a:solidFill>
              </a:rPr>
              <a:t>https://www.mooc4dev.org/CyberSecurity4Teachers1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B9C32BD-ED58-41D3-A334-E1D6DB64C223}"/>
              </a:ext>
            </a:extLst>
          </p:cNvPr>
          <p:cNvSpPr txBox="1"/>
          <p:nvPr/>
        </p:nvSpPr>
        <p:spPr>
          <a:xfrm>
            <a:off x="1544609" y="6550223"/>
            <a:ext cx="292182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A" sz="1400" b="1" dirty="0">
                <a:solidFill>
                  <a:schemeClr val="bg1"/>
                </a:solidFill>
              </a:rPr>
              <a:t>https://www.mooc4dev.org/MLM_1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DC6DF784-27F7-47D6-9179-CF2E73DAF27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0" y="4292710"/>
            <a:ext cx="4361501" cy="25291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079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07E773EB-1EC1-4E49-9DE2-E6F46049724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0391"/>
            <a:ext cx="9144000" cy="19430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29ACFED-01E8-4C57-A7A0-7BC1D3B819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3533" y="320675"/>
            <a:ext cx="8555615" cy="1325563"/>
          </a:xfrm>
        </p:spPr>
        <p:txBody>
          <a:bodyPr>
            <a:normAutofit/>
          </a:bodyPr>
          <a:lstStyle/>
          <a:p>
            <a:r>
              <a:rPr lang="en-US" sz="4700" dirty="0">
                <a:solidFill>
                  <a:schemeClr val="bg1"/>
                </a:solidFill>
              </a:rPr>
              <a:t>T&amp;T MOOC for Teachers</a:t>
            </a:r>
            <a:endParaRPr lang="en-CA" sz="4700" dirty="0">
              <a:solidFill>
                <a:schemeClr val="bg1"/>
              </a:solidFill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3F9BA191-A82C-49D5-95D4-5803A2C6F767}"/>
              </a:ext>
            </a:extLst>
          </p:cNvPr>
          <p:cNvGrpSpPr/>
          <p:nvPr/>
        </p:nvGrpSpPr>
        <p:grpSpPr>
          <a:xfrm>
            <a:off x="293534" y="2504709"/>
            <a:ext cx="8555615" cy="3294506"/>
            <a:chOff x="318681" y="1358630"/>
            <a:chExt cx="6278094" cy="2417502"/>
          </a:xfrm>
        </p:grpSpPr>
        <p:pic>
          <p:nvPicPr>
            <p:cNvPr id="5" name="Picture 2">
              <a:extLst>
                <a:ext uri="{FF2B5EF4-FFF2-40B4-BE49-F238E27FC236}">
                  <a16:creationId xmlns:a16="http://schemas.microsoft.com/office/drawing/2014/main" id="{1DCB4411-173F-4327-BDD4-8952FB26E69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8681" y="1358630"/>
              <a:ext cx="6278094" cy="241750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957D9D6F-925D-4899-A589-2B4CA7A5F7F6}"/>
                </a:ext>
              </a:extLst>
            </p:cNvPr>
            <p:cNvSpPr txBox="1"/>
            <p:nvPr/>
          </p:nvSpPr>
          <p:spPr>
            <a:xfrm>
              <a:off x="2553300" y="3406800"/>
              <a:ext cx="4043475" cy="369332"/>
            </a:xfrm>
            <a:prstGeom prst="rect">
              <a:avLst/>
            </a:prstGeom>
            <a:noFill/>
          </p:spPr>
          <p:txBody>
            <a:bodyPr wrap="square">
              <a:normAutofit/>
            </a:bodyPr>
            <a:lstStyle/>
            <a:p>
              <a:pPr>
                <a:lnSpc>
                  <a:spcPct val="90000"/>
                </a:lnSpc>
                <a:spcAft>
                  <a:spcPts val="600"/>
                </a:spcAft>
              </a:pPr>
              <a:r>
                <a:rPr lang="en-CA" sz="2400">
                  <a:hlinkClick r:id="rId3"/>
                </a:rPr>
                <a:t>https://www.mooc4dev.org/Teaching4C2</a:t>
              </a:r>
              <a:r>
                <a:rPr lang="en-CA" sz="2400"/>
                <a:t>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7205000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7FB441-AB69-4D26-BF68-61B3562607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65126"/>
            <a:ext cx="9144000" cy="1325563"/>
          </a:xfrm>
          <a:solidFill>
            <a:schemeClr val="accent1"/>
          </a:solidFill>
        </p:spPr>
        <p:txBody>
          <a:bodyPr>
            <a:normAutofit/>
          </a:bodyPr>
          <a:lstStyle/>
          <a:p>
            <a:pPr algn="ctr"/>
            <a:r>
              <a:rPr lang="en-CA" sz="4000" dirty="0" err="1">
                <a:solidFill>
                  <a:schemeClr val="bg1"/>
                </a:solidFill>
                <a:latin typeface="Georgia" panose="02040502050405020303" pitchFamily="18" charset="0"/>
              </a:rPr>
              <a:t>MooKIT</a:t>
            </a:r>
            <a:endParaRPr lang="en-CA" sz="4000" dirty="0">
              <a:solidFill>
                <a:schemeClr val="bg1"/>
              </a:solidFill>
              <a:latin typeface="Georgia" panose="02040502050405020303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F268B2-FBE7-46F1-991D-C1F93551CD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125267"/>
            <a:ext cx="5238750" cy="3684984"/>
          </a:xfrm>
        </p:spPr>
        <p:txBody>
          <a:bodyPr>
            <a:normAutofit fontScale="85000" lnSpcReduction="10000"/>
          </a:bodyPr>
          <a:lstStyle/>
          <a:p>
            <a:pPr marL="357188" indent="-357188" defTabSz="685800">
              <a:lnSpc>
                <a:spcPct val="100000"/>
              </a:lnSpc>
              <a:spcBef>
                <a:spcPts val="750"/>
              </a:spcBef>
            </a:pPr>
            <a:r>
              <a:rPr lang="en-CA" sz="3200" dirty="0">
                <a:solidFill>
                  <a:srgbClr val="463691"/>
                </a:solidFill>
                <a:latin typeface="Georgia" panose="02040502050405020303" pitchFamily="18" charset="0"/>
              </a:rPr>
              <a:t>online learning in low bandwidth situations</a:t>
            </a:r>
          </a:p>
          <a:p>
            <a:pPr marL="357188" indent="-357188" defTabSz="685800">
              <a:lnSpc>
                <a:spcPct val="100000"/>
              </a:lnSpc>
              <a:spcBef>
                <a:spcPts val="750"/>
              </a:spcBef>
            </a:pPr>
            <a:r>
              <a:rPr lang="en-CA" sz="3200" dirty="0">
                <a:solidFill>
                  <a:srgbClr val="463691"/>
                </a:solidFill>
                <a:latin typeface="Georgia" panose="02040502050405020303" pitchFamily="18" charset="0"/>
              </a:rPr>
              <a:t>basic mobile phone interface</a:t>
            </a:r>
          </a:p>
          <a:p>
            <a:pPr marL="357188" indent="-357188" defTabSz="685800">
              <a:lnSpc>
                <a:spcPct val="100000"/>
              </a:lnSpc>
              <a:spcBef>
                <a:spcPts val="750"/>
              </a:spcBef>
            </a:pPr>
            <a:r>
              <a:rPr lang="en-CA" sz="3200" dirty="0" err="1">
                <a:solidFill>
                  <a:srgbClr val="463691"/>
                </a:solidFill>
                <a:latin typeface="Georgia" panose="02040502050405020303" pitchFamily="18" charset="0"/>
              </a:rPr>
              <a:t>MooKIT</a:t>
            </a:r>
            <a:r>
              <a:rPr lang="en-CA" sz="3200" dirty="0">
                <a:solidFill>
                  <a:srgbClr val="463691"/>
                </a:solidFill>
                <a:latin typeface="Georgia" panose="02040502050405020303" pitchFamily="18" charset="0"/>
              </a:rPr>
              <a:t> App via App Store (iOS) or Play Store (Android)</a:t>
            </a:r>
          </a:p>
          <a:p>
            <a:pPr marL="357188" indent="-357188" defTabSz="685800">
              <a:lnSpc>
                <a:spcPct val="100000"/>
              </a:lnSpc>
              <a:spcBef>
                <a:spcPts val="750"/>
              </a:spcBef>
            </a:pPr>
            <a:r>
              <a:rPr lang="en-CA" sz="3200" dirty="0">
                <a:solidFill>
                  <a:srgbClr val="463691"/>
                </a:solidFill>
                <a:latin typeface="Georgia" panose="02040502050405020303" pitchFamily="18" charset="0"/>
              </a:rPr>
              <a:t>integrates Open Source video conferencing facility</a:t>
            </a:r>
          </a:p>
          <a:p>
            <a:pPr marL="357188" indent="-357188" defTabSz="685800">
              <a:lnSpc>
                <a:spcPct val="100000"/>
              </a:lnSpc>
              <a:spcBef>
                <a:spcPts val="750"/>
              </a:spcBef>
            </a:pPr>
            <a:r>
              <a:rPr lang="en-CA" sz="3200" dirty="0">
                <a:solidFill>
                  <a:srgbClr val="463691"/>
                </a:solidFill>
                <a:latin typeface="Georgia" panose="02040502050405020303" pitchFamily="18" charset="0"/>
              </a:rPr>
              <a:t>blockchain enabled certificates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6C438D79-52F0-41AE-AB92-256D2EE0853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876" t="8925" r="4815" b="29716"/>
          <a:stretch/>
        </p:blipFill>
        <p:spPr>
          <a:xfrm>
            <a:off x="5715000" y="2209800"/>
            <a:ext cx="3321254" cy="29211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7250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erson wearing a suit and tie&#10;&#10;Description automatically generated">
            <a:extLst>
              <a:ext uri="{FF2B5EF4-FFF2-40B4-BE49-F238E27FC236}">
                <a16:creationId xmlns:a16="http://schemas.microsoft.com/office/drawing/2014/main" id="{0B89132A-A1F8-415F-8E77-E8B5C87E7CB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333"/>
          <a:stretch/>
        </p:blipFill>
        <p:spPr>
          <a:xfrm>
            <a:off x="-1" y="1714507"/>
            <a:ext cx="9143985" cy="5143493"/>
          </a:xfrm>
          <a:prstGeom prst="rect">
            <a:avLst/>
          </a:prstGeom>
        </p:spPr>
      </p:pic>
      <p:pic>
        <p:nvPicPr>
          <p:cNvPr id="4" name="Picture 3" descr="A picture containing drawing&#10;&#10;Description automatically generated">
            <a:extLst>
              <a:ext uri="{FF2B5EF4-FFF2-40B4-BE49-F238E27FC236}">
                <a16:creationId xmlns:a16="http://schemas.microsoft.com/office/drawing/2014/main" id="{39182E55-B143-4929-A027-AFCFDDBC176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9174" y="5817325"/>
            <a:ext cx="1123406" cy="74893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EF44514-F83E-4125-BFB7-DCC3479070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3984" cy="1714507"/>
          </a:xfrm>
          <a:solidFill>
            <a:schemeClr val="accent1"/>
          </a:solidFill>
        </p:spPr>
        <p:txBody>
          <a:bodyPr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Self-learning courses</a:t>
            </a:r>
            <a:endParaRPr lang="en-CA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95621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118601" y="1906294"/>
            <a:ext cx="2976553" cy="247841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55"/>
          <a:stretch/>
        </p:blipFill>
        <p:spPr>
          <a:xfrm>
            <a:off x="0" y="1901520"/>
            <a:ext cx="2984889" cy="249079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047275" y="1906294"/>
            <a:ext cx="3008448" cy="248611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sp>
        <p:nvSpPr>
          <p:cNvPr id="16" name="Rectangle 15"/>
          <p:cNvSpPr/>
          <p:nvPr/>
        </p:nvSpPr>
        <p:spPr>
          <a:xfrm>
            <a:off x="442737" y="4522562"/>
            <a:ext cx="8257427" cy="1569660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/>
            <a:r>
              <a:rPr lang="en-US" sz="3200" dirty="0">
                <a:solidFill>
                  <a:srgbClr val="290088"/>
                </a:solidFill>
              </a:rPr>
              <a:t>To help Commonwealth governments and institutions use technologies to improve and expand access to education and training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660"/>
            <a:ext cx="9144000" cy="18458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8604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9103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B12B6362-40BF-4299-9F50-8E600798440F}"/>
              </a:ext>
            </a:extLst>
          </p:cNvPr>
          <p:cNvSpPr/>
          <p:nvPr/>
        </p:nvSpPr>
        <p:spPr>
          <a:xfrm>
            <a:off x="0" y="-317500"/>
            <a:ext cx="2528064" cy="7448193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 wrap="square">
            <a:spAutoFit/>
          </a:bodyPr>
          <a:lstStyle/>
          <a:p>
            <a:pPr algn="ctr"/>
            <a:endParaRPr lang="en-US" sz="23900" b="1" dirty="0">
              <a:solidFill>
                <a:srgbClr val="138808"/>
              </a:solidFill>
            </a:endParaRPr>
          </a:p>
          <a:p>
            <a:pPr algn="ctr"/>
            <a:r>
              <a:rPr lang="en-US" sz="23900" b="1" dirty="0">
                <a:solidFill>
                  <a:srgbClr val="A9103D"/>
                </a:solidFill>
              </a:rPr>
              <a:t>5</a:t>
            </a:r>
            <a:endParaRPr lang="en-US" sz="3600" b="1" dirty="0">
              <a:solidFill>
                <a:srgbClr val="A9103D"/>
              </a:solidFill>
            </a:endParaRPr>
          </a:p>
        </p:txBody>
      </p:sp>
      <p:pic>
        <p:nvPicPr>
          <p:cNvPr id="6" name="Graphic 5" descr="Gears">
            <a:extLst>
              <a:ext uri="{FF2B5EF4-FFF2-40B4-BE49-F238E27FC236}">
                <a16:creationId xmlns:a16="http://schemas.microsoft.com/office/drawing/2014/main" id="{8C9228DC-AB28-4E47-8CAB-F55E12C7469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-152400" y="57170"/>
            <a:ext cx="2153716" cy="2153716"/>
          </a:xfrm>
          <a:prstGeom prst="rect">
            <a:avLst/>
          </a:prstGeom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74F90B3F-3767-428B-B882-1711640719AF}"/>
              </a:ext>
            </a:extLst>
          </p:cNvPr>
          <p:cNvSpPr txBox="1">
            <a:spLocks/>
          </p:cNvSpPr>
          <p:nvPr/>
        </p:nvSpPr>
        <p:spPr>
          <a:xfrm>
            <a:off x="3182400" y="0"/>
            <a:ext cx="5771100" cy="6858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rgbClr val="290088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l"/>
            <a:r>
              <a:rPr lang="en-US" sz="6000" i="1" dirty="0">
                <a:solidFill>
                  <a:schemeClr val="bg1"/>
                </a:solidFill>
              </a:rPr>
              <a:t>Skilling &amp; reskilling for the ‘new normal’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4C5BE5F8-2061-4CA8-BCC5-4D102D2D83C3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24645" y="1280066"/>
            <a:ext cx="876671" cy="987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5831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D64B669-7FFD-4962-AF0B-E5CC371DAE1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6" r="3067"/>
          <a:stretch/>
        </p:blipFill>
        <p:spPr>
          <a:xfrm>
            <a:off x="0" y="1714507"/>
            <a:ext cx="9143985" cy="5143493"/>
          </a:xfrm>
          <a:prstGeom prst="rect">
            <a:avLst/>
          </a:prstGeom>
        </p:spPr>
      </p:pic>
      <p:pic>
        <p:nvPicPr>
          <p:cNvPr id="4" name="Picture 3" descr="A picture containing drawing&#10;&#10;Description automatically generated">
            <a:extLst>
              <a:ext uri="{FF2B5EF4-FFF2-40B4-BE49-F238E27FC236}">
                <a16:creationId xmlns:a16="http://schemas.microsoft.com/office/drawing/2014/main" id="{3BFB3357-F185-40BA-A2D4-AB2CBDC185F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9174" y="5817325"/>
            <a:ext cx="1123406" cy="74893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15DB3A6-5CC3-4D91-91A6-E4D0C7C670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Skilling and re-skilling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4589189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A169D286-F4D7-4C8B-A6BD-D05384C7F1D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857250"/>
            <a:ext cx="9141714" cy="51435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Freeform 6">
            <a:extLst>
              <a:ext uri="{FF2B5EF4-FFF2-40B4-BE49-F238E27FC236}">
                <a16:creationId xmlns:a16="http://schemas.microsoft.com/office/drawing/2014/main" id="{39E8235E-135E-4261-8F54-2B316E493C4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3106623" y="1315296"/>
            <a:ext cx="569714" cy="4283224"/>
          </a:xfrm>
          <a:custGeom>
            <a:avLst/>
            <a:gdLst>
              <a:gd name="T0" fmla="*/ 414 w 414"/>
              <a:gd name="T1" fmla="*/ 2447 h 2447"/>
              <a:gd name="T2" fmla="*/ 0 w 414"/>
              <a:gd name="T3" fmla="*/ 2247 h 2447"/>
              <a:gd name="T4" fmla="*/ 0 w 414"/>
              <a:gd name="T5" fmla="*/ 0 h 2447"/>
              <a:gd name="T6" fmla="*/ 414 w 414"/>
              <a:gd name="T7" fmla="*/ 200 h 2447"/>
              <a:gd name="T8" fmla="*/ 414 w 414"/>
              <a:gd name="T9" fmla="*/ 2447 h 24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14" h="2447">
                <a:moveTo>
                  <a:pt x="414" y="2447"/>
                </a:moveTo>
                <a:lnTo>
                  <a:pt x="0" y="2247"/>
                </a:lnTo>
                <a:lnTo>
                  <a:pt x="0" y="0"/>
                </a:lnTo>
                <a:lnTo>
                  <a:pt x="414" y="200"/>
                </a:lnTo>
                <a:lnTo>
                  <a:pt x="414" y="2447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Freeform 7">
            <a:extLst>
              <a:ext uri="{FF2B5EF4-FFF2-40B4-BE49-F238E27FC236}">
                <a16:creationId xmlns:a16="http://schemas.microsoft.com/office/drawing/2014/main" id="{D4ED8EC3-4D57-4620-93CE-4E6661F09A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3108328" y="1114559"/>
            <a:ext cx="361991" cy="4141061"/>
          </a:xfrm>
          <a:custGeom>
            <a:avLst/>
            <a:gdLst>
              <a:gd name="T0" fmla="*/ 209 w 209"/>
              <a:gd name="T1" fmla="*/ 2246 h 2358"/>
              <a:gd name="T2" fmla="*/ 0 w 209"/>
              <a:gd name="T3" fmla="*/ 2358 h 2358"/>
              <a:gd name="T4" fmla="*/ 0 w 209"/>
              <a:gd name="T5" fmla="*/ 111 h 2358"/>
              <a:gd name="T6" fmla="*/ 209 w 209"/>
              <a:gd name="T7" fmla="*/ 0 h 2358"/>
              <a:gd name="T8" fmla="*/ 209 w 209"/>
              <a:gd name="T9" fmla="*/ 2246 h 23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9" h="2358">
                <a:moveTo>
                  <a:pt x="209" y="2246"/>
                </a:moveTo>
                <a:lnTo>
                  <a:pt x="0" y="2358"/>
                </a:lnTo>
                <a:lnTo>
                  <a:pt x="0" y="111"/>
                </a:lnTo>
                <a:lnTo>
                  <a:pt x="209" y="0"/>
                </a:lnTo>
                <a:lnTo>
                  <a:pt x="209" y="2246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83BCB34A-2F40-4F41-8488-A134C1C155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2283" y="1112569"/>
            <a:ext cx="3472604" cy="3949346"/>
          </a:xfrm>
          <a:custGeom>
            <a:avLst/>
            <a:gdLst>
              <a:gd name="connsiteX0" fmla="*/ 0 w 4630139"/>
              <a:gd name="connsiteY0" fmla="*/ 0 h 5265795"/>
              <a:gd name="connsiteX1" fmla="*/ 4630139 w 4630139"/>
              <a:gd name="connsiteY1" fmla="*/ 0 h 5265795"/>
              <a:gd name="connsiteX2" fmla="*/ 4630139 w 4630139"/>
              <a:gd name="connsiteY2" fmla="*/ 5265795 h 5265795"/>
              <a:gd name="connsiteX3" fmla="*/ 0 w 4630139"/>
              <a:gd name="connsiteY3" fmla="*/ 5265795 h 5265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30139" h="5265795">
                <a:moveTo>
                  <a:pt x="0" y="0"/>
                </a:moveTo>
                <a:lnTo>
                  <a:pt x="4630139" y="0"/>
                </a:lnTo>
                <a:lnTo>
                  <a:pt x="4630139" y="5265795"/>
                </a:lnTo>
                <a:lnTo>
                  <a:pt x="0" y="5265795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D261491-F7DA-447C-AEC7-281EECC8C35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9744" y="1532933"/>
            <a:ext cx="2800161" cy="2990172"/>
          </a:xfrm>
          <a:prstGeom prst="rect">
            <a:avLst/>
          </a:prstGeom>
        </p:spPr>
      </p:pic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F78382DC-4207-465E-B379-1E16448AA22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676335" y="1660922"/>
            <a:ext cx="5467664" cy="3931724"/>
          </a:xfrm>
          <a:custGeom>
            <a:avLst/>
            <a:gdLst>
              <a:gd name="connsiteX0" fmla="*/ 0 w 7290218"/>
              <a:gd name="connsiteY0" fmla="*/ 0 h 5242298"/>
              <a:gd name="connsiteX1" fmla="*/ 7290218 w 7290218"/>
              <a:gd name="connsiteY1" fmla="*/ 0 h 5242298"/>
              <a:gd name="connsiteX2" fmla="*/ 7290218 w 7290218"/>
              <a:gd name="connsiteY2" fmla="*/ 5242298 h 5242298"/>
              <a:gd name="connsiteX3" fmla="*/ 0 w 7290218"/>
              <a:gd name="connsiteY3" fmla="*/ 5242298 h 52422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90218" h="5242298">
                <a:moveTo>
                  <a:pt x="0" y="0"/>
                </a:moveTo>
                <a:lnTo>
                  <a:pt x="7290218" y="0"/>
                </a:lnTo>
                <a:lnTo>
                  <a:pt x="7290218" y="5242298"/>
                </a:lnTo>
                <a:lnTo>
                  <a:pt x="0" y="5242298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9050F31-750E-4615-B8B9-20B92934D1C0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7268" y="1769848"/>
            <a:ext cx="1381742" cy="125817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23AE502-3AF4-4BFB-8469-7EF8EF621019}"/>
              </a:ext>
            </a:extLst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4744" y="2069803"/>
            <a:ext cx="1894053" cy="162543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C51D12B-3417-4CD1-A9F4-379DA54A769F}"/>
              </a:ext>
            </a:extLst>
          </p:cNvPr>
          <p:cNvPicPr/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9694"/>
          <a:stretch/>
        </p:blipFill>
        <p:spPr>
          <a:xfrm>
            <a:off x="8108576" y="3676898"/>
            <a:ext cx="1085249" cy="164402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C71ED99-6631-444D-9D5E-29FC51A385EB}"/>
              </a:ext>
            </a:extLst>
          </p:cNvPr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4504" y="3808963"/>
            <a:ext cx="1655185" cy="168235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28322BE-84E2-4A9C-8148-17295E5D0AB1}"/>
              </a:ext>
            </a:extLst>
          </p:cNvPr>
          <p:cNvPicPr/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6364"/>
          <a:stretch/>
        </p:blipFill>
        <p:spPr>
          <a:xfrm>
            <a:off x="3839903" y="4456540"/>
            <a:ext cx="1257776" cy="1031432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DF845B28-CF35-4EB4-AF8C-4A2B20D3E5CC}"/>
              </a:ext>
            </a:extLst>
          </p:cNvPr>
          <p:cNvPicPr/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1705" y="2935139"/>
            <a:ext cx="1257776" cy="1555196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817582CC-2E1B-4A21-B4C1-396705B7D71B}"/>
              </a:ext>
            </a:extLst>
          </p:cNvPr>
          <p:cNvPicPr/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0355" y="2975270"/>
            <a:ext cx="1086319" cy="1856462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21A5CE0B-4653-4EA0-9619-1552D55251D7}"/>
              </a:ext>
            </a:extLst>
          </p:cNvPr>
          <p:cNvPicPr/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9921" y="1769847"/>
            <a:ext cx="1086319" cy="1625438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EB50B7FF-F466-449B-8F3A-0F209777EC18}"/>
              </a:ext>
            </a:extLst>
          </p:cNvPr>
          <p:cNvPicPr/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8544" y="2864897"/>
            <a:ext cx="1145120" cy="1625438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501550D0-301F-43EB-B7C6-4E6E5B335943}"/>
              </a:ext>
            </a:extLst>
          </p:cNvPr>
          <p:cNvPicPr/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83"/>
          <a:stretch/>
        </p:blipFill>
        <p:spPr bwMode="auto">
          <a:xfrm>
            <a:off x="5492906" y="1769848"/>
            <a:ext cx="1202637" cy="1372529"/>
          </a:xfrm>
          <a:prstGeom prst="rect">
            <a:avLst/>
          </a:prstGeom>
          <a:noFill/>
          <a:ln>
            <a:noFill/>
          </a:ln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id="{392C4B3A-067E-4A07-9B2C-58AEB32DBB65}"/>
              </a:ext>
            </a:extLst>
          </p:cNvPr>
          <p:cNvPicPr/>
          <p:nvPr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905"/>
          <a:stretch/>
        </p:blipFill>
        <p:spPr>
          <a:xfrm>
            <a:off x="5191062" y="4301260"/>
            <a:ext cx="1512569" cy="1190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14714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1B84FCC2-4EB2-4ED7-B265-3465A3BC8E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22001" y="748145"/>
            <a:ext cx="4299997" cy="5623443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  <p:extLst>
      <p:ext uri="{BB962C8B-B14F-4D97-AF65-F5344CB8AC3E}">
        <p14:creationId xmlns:p14="http://schemas.microsoft.com/office/powerpoint/2010/main" val="202505758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FA05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00F89559-BE03-41D8-81A5-1E6FCCA7BB6F}"/>
              </a:ext>
            </a:extLst>
          </p:cNvPr>
          <p:cNvSpPr/>
          <p:nvPr/>
        </p:nvSpPr>
        <p:spPr>
          <a:xfrm>
            <a:off x="1046018" y="0"/>
            <a:ext cx="2085109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74F90B3F-3767-428B-B882-1711640719AF}"/>
              </a:ext>
            </a:extLst>
          </p:cNvPr>
          <p:cNvSpPr txBox="1">
            <a:spLocks/>
          </p:cNvSpPr>
          <p:nvPr/>
        </p:nvSpPr>
        <p:spPr>
          <a:xfrm>
            <a:off x="3529800" y="857250"/>
            <a:ext cx="4328325" cy="5143500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rgbClr val="290088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l"/>
            <a:r>
              <a:rPr lang="en-US" sz="6000" dirty="0">
                <a:solidFill>
                  <a:schemeClr val="bg1"/>
                </a:solidFill>
              </a:rPr>
              <a:t>Towards  Resilience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4C5BE5F8-2061-4CA8-BCC5-4D102D2D83C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444359" y="1163782"/>
            <a:ext cx="1165838" cy="1313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3754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A3BAF07C-C39E-42EB-BB22-8D46691D97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795" cy="6858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D8E9CF54-0466-4261-9E62-0249E60E18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247255" y="-59376"/>
            <a:ext cx="9386886" cy="6923798"/>
            <a:chOff x="-329674" y="-51881"/>
            <a:chExt cx="12515851" cy="6923798"/>
          </a:xfrm>
        </p:grpSpPr>
        <p:sp>
          <p:nvSpPr>
            <p:cNvPr id="14" name="Freeform 5">
              <a:extLst>
                <a:ext uri="{FF2B5EF4-FFF2-40B4-BE49-F238E27FC236}">
                  <a16:creationId xmlns:a16="http://schemas.microsoft.com/office/drawing/2014/main" id="{33E32106-E8B1-4F76-9EE6-58537738A3C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5" name="Freeform 6">
              <a:extLst>
                <a:ext uri="{FF2B5EF4-FFF2-40B4-BE49-F238E27FC236}">
                  <a16:creationId xmlns:a16="http://schemas.microsoft.com/office/drawing/2014/main" id="{C32C2C46-A045-44FB-8A74-5EBD650C278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6" name="Freeform 7">
              <a:extLst>
                <a:ext uri="{FF2B5EF4-FFF2-40B4-BE49-F238E27FC236}">
                  <a16:creationId xmlns:a16="http://schemas.microsoft.com/office/drawing/2014/main" id="{6A76F79C-6683-4940-BCF7-4BCCCEE4068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3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7" name="Freeform 8">
              <a:extLst>
                <a:ext uri="{FF2B5EF4-FFF2-40B4-BE49-F238E27FC236}">
                  <a16:creationId xmlns:a16="http://schemas.microsoft.com/office/drawing/2014/main" id="{FF4675A3-6D07-4B1F-9BFC-AEBEA1AD067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8" name="Freeform 9">
              <a:extLst>
                <a:ext uri="{FF2B5EF4-FFF2-40B4-BE49-F238E27FC236}">
                  <a16:creationId xmlns:a16="http://schemas.microsoft.com/office/drawing/2014/main" id="{765E127A-B6B7-4B1D-B7BD-6C8C969D29C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9" name="Freeform 10">
              <a:extLst>
                <a:ext uri="{FF2B5EF4-FFF2-40B4-BE49-F238E27FC236}">
                  <a16:creationId xmlns:a16="http://schemas.microsoft.com/office/drawing/2014/main" id="{3BCA9D9E-C72C-4751-BFA9-10B85CACE3C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0" name="Freeform 11">
              <a:extLst>
                <a:ext uri="{FF2B5EF4-FFF2-40B4-BE49-F238E27FC236}">
                  <a16:creationId xmlns:a16="http://schemas.microsoft.com/office/drawing/2014/main" id="{080C708C-69BF-441B-AB75-C98160ED06D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1" name="Freeform 12">
              <a:extLst>
                <a:ext uri="{FF2B5EF4-FFF2-40B4-BE49-F238E27FC236}">
                  <a16:creationId xmlns:a16="http://schemas.microsoft.com/office/drawing/2014/main" id="{3E79964E-F8F1-4763-8892-7BC3DAE306E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2" name="Freeform 13">
              <a:extLst>
                <a:ext uri="{FF2B5EF4-FFF2-40B4-BE49-F238E27FC236}">
                  <a16:creationId xmlns:a16="http://schemas.microsoft.com/office/drawing/2014/main" id="{FE09592A-FCC9-4AE5-BA0B-730C6F3BBE9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3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3" name="Freeform 14">
              <a:extLst>
                <a:ext uri="{FF2B5EF4-FFF2-40B4-BE49-F238E27FC236}">
                  <a16:creationId xmlns:a16="http://schemas.microsoft.com/office/drawing/2014/main" id="{96448994-820C-4BC1-ABF3-4579C6F99A6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3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4" name="Freeform 15">
              <a:extLst>
                <a:ext uri="{FF2B5EF4-FFF2-40B4-BE49-F238E27FC236}">
                  <a16:creationId xmlns:a16="http://schemas.microsoft.com/office/drawing/2014/main" id="{9BB0D192-565A-42B9-B292-CC032D71A6A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35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5" name="Freeform 16">
              <a:extLst>
                <a:ext uri="{FF2B5EF4-FFF2-40B4-BE49-F238E27FC236}">
                  <a16:creationId xmlns:a16="http://schemas.microsoft.com/office/drawing/2014/main" id="{6D1CA09C-5F40-4E92-A7E9-D1FCEE51283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35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6" name="Freeform 17">
              <a:extLst>
                <a:ext uri="{FF2B5EF4-FFF2-40B4-BE49-F238E27FC236}">
                  <a16:creationId xmlns:a16="http://schemas.microsoft.com/office/drawing/2014/main" id="{379F5AA5-2E14-4880-A5A6-07AEF2AD89D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7" name="Freeform 18">
              <a:extLst>
                <a:ext uri="{FF2B5EF4-FFF2-40B4-BE49-F238E27FC236}">
                  <a16:creationId xmlns:a16="http://schemas.microsoft.com/office/drawing/2014/main" id="{EF14BD32-D239-4DA3-98B3-7752073657C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8" name="Freeform 19">
              <a:extLst>
                <a:ext uri="{FF2B5EF4-FFF2-40B4-BE49-F238E27FC236}">
                  <a16:creationId xmlns:a16="http://schemas.microsoft.com/office/drawing/2014/main" id="{CF07B250-E5E4-4624-9BD7-8D513A67B73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9" name="Freeform 20">
              <a:extLst>
                <a:ext uri="{FF2B5EF4-FFF2-40B4-BE49-F238E27FC236}">
                  <a16:creationId xmlns:a16="http://schemas.microsoft.com/office/drawing/2014/main" id="{BCC5D120-7C8C-4290-865C-4EE6E4F245F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0" name="Freeform 21">
              <a:extLst>
                <a:ext uri="{FF2B5EF4-FFF2-40B4-BE49-F238E27FC236}">
                  <a16:creationId xmlns:a16="http://schemas.microsoft.com/office/drawing/2014/main" id="{C24688C6-CAE5-4EF2-B2BA-A138DA0A24B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1" name="Freeform 22">
              <a:extLst>
                <a:ext uri="{FF2B5EF4-FFF2-40B4-BE49-F238E27FC236}">
                  <a16:creationId xmlns:a16="http://schemas.microsoft.com/office/drawing/2014/main" id="{6BD31099-7C13-4901-A04F-632B1CD8462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3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2" name="Freeform 23">
              <a:extLst>
                <a:ext uri="{FF2B5EF4-FFF2-40B4-BE49-F238E27FC236}">
                  <a16:creationId xmlns:a16="http://schemas.microsoft.com/office/drawing/2014/main" id="{679F5FF7-82B2-4033-8FBE-63170C93783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E858FC56-222B-47CC-9A3F-6F5BB282ED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288579" y="4840111"/>
            <a:ext cx="2402736" cy="1615894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r" defTabSz="914400"/>
            <a:r>
              <a:rPr lang="en-US" sz="9600" dirty="0"/>
              <a:t>60+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210681A4-8D4F-48B5-BFBE-016629499288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 rotWithShape="1">
          <a:blip r:embed="rId3"/>
          <a:srcRect t="1095" b="9152"/>
          <a:stretch/>
        </p:blipFill>
        <p:spPr>
          <a:xfrm>
            <a:off x="20" y="2872"/>
            <a:ext cx="9143980" cy="4595954"/>
          </a:xfrm>
          <a:custGeom>
            <a:avLst/>
            <a:gdLst/>
            <a:ahLst/>
            <a:cxnLst/>
            <a:rect l="l" t="t" r="r" b="b"/>
            <a:pathLst>
              <a:path w="12192000" h="4621300">
                <a:moveTo>
                  <a:pt x="0" y="0"/>
                </a:moveTo>
                <a:lnTo>
                  <a:pt x="12192000" y="0"/>
                </a:lnTo>
                <a:lnTo>
                  <a:pt x="12192000" y="3104412"/>
                </a:lnTo>
                <a:lnTo>
                  <a:pt x="12192000" y="3296537"/>
                </a:lnTo>
                <a:lnTo>
                  <a:pt x="12192000" y="4272355"/>
                </a:lnTo>
                <a:lnTo>
                  <a:pt x="12113803" y="4280638"/>
                </a:lnTo>
                <a:cubicBezTo>
                  <a:pt x="10139508" y="4478587"/>
                  <a:pt x="8237152" y="4571590"/>
                  <a:pt x="6753597" y="4604195"/>
                </a:cubicBezTo>
                <a:cubicBezTo>
                  <a:pt x="4940362" y="4644044"/>
                  <a:pt x="2657278" y="4624714"/>
                  <a:pt x="400746" y="4432852"/>
                </a:cubicBezTo>
                <a:lnTo>
                  <a:pt x="0" y="4395876"/>
                </a:lnTo>
                <a:lnTo>
                  <a:pt x="0" y="3296537"/>
                </a:lnTo>
                <a:lnTo>
                  <a:pt x="0" y="3104412"/>
                </a:lnTo>
                <a:close/>
              </a:path>
            </a:pathLst>
          </a:custGeom>
        </p:spPr>
      </p:pic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9C4AC86-1690-4B79-896A-26F41C68D33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981200" y="4846531"/>
            <a:ext cx="7158430" cy="1770300"/>
          </a:xfrm>
        </p:spPr>
        <p:txBody>
          <a:bodyPr vert="horz" lIns="91440" tIns="45720" rIns="91440" bIns="45720" rtlCol="0" anchor="ctr">
            <a:noAutofit/>
          </a:bodyPr>
          <a:lstStyle/>
          <a:p>
            <a:pPr defTabSz="914400"/>
            <a:r>
              <a:rPr lang="en-US" sz="4000" dirty="0"/>
              <a:t>Intergovernmental </a:t>
            </a:r>
            <a:r>
              <a:rPr lang="en-US" sz="4000" dirty="0" err="1"/>
              <a:t>organisations</a:t>
            </a:r>
            <a:endParaRPr lang="en-US" sz="4000" dirty="0"/>
          </a:p>
          <a:p>
            <a:pPr defTabSz="914400"/>
            <a:r>
              <a:rPr lang="en-US" sz="4000" dirty="0"/>
              <a:t>Universities and educational institutions </a:t>
            </a:r>
          </a:p>
          <a:p>
            <a:pPr defTabSz="914400"/>
            <a:r>
              <a:rPr lang="en-US" sz="4000" dirty="0"/>
              <a:t>Associations and networks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5100C356-9ABF-4E65-B147-5CA05ACE85CA}"/>
              </a:ext>
            </a:extLst>
          </p:cNvPr>
          <p:cNvSpPr/>
          <p:nvPr/>
        </p:nvSpPr>
        <p:spPr>
          <a:xfrm>
            <a:off x="3158861" y="4116420"/>
            <a:ext cx="26597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CA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+mn-ea"/>
                <a:cs typeface="+mn-cs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https://opendoor.col.org/</a:t>
            </a:r>
            <a:endParaRPr kumimoji="0" lang="en-CA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3301530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ADC95AC8-6FA6-4F1B-9F9E-762941A2BA8C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2184688" y="356352"/>
            <a:ext cx="4660323" cy="5820611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1843759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www.col.org/sites/default/files/styles/image_responsive/public/field/image/PACFOLD%20launch%202.jpg?itok=f04KP1qU">
            <a:extLst>
              <a:ext uri="{FF2B5EF4-FFF2-40B4-BE49-F238E27FC236}">
                <a16:creationId xmlns:a16="http://schemas.microsoft.com/office/drawing/2014/main" id="{200C9E30-BF7F-4C5C-B00D-40F4BA498A1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9" r="10612"/>
          <a:stretch/>
        </p:blipFill>
        <p:spPr bwMode="auto">
          <a:xfrm>
            <a:off x="7484677" y="4591432"/>
            <a:ext cx="1659323" cy="14106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Isosceles Triangle 4"/>
          <p:cNvSpPr/>
          <p:nvPr/>
        </p:nvSpPr>
        <p:spPr>
          <a:xfrm>
            <a:off x="1714500" y="4112260"/>
            <a:ext cx="6286500" cy="2457451"/>
          </a:xfrm>
          <a:prstGeom prst="triangle">
            <a:avLst>
              <a:gd name="adj" fmla="val 50774"/>
            </a:avLst>
          </a:prstGeom>
          <a:solidFill>
            <a:schemeClr val="bg1">
              <a:alpha val="2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1026" name="Picture 2" descr="https://www.col.org/sites/default/files/styles/image_responsive/public/field/image/Tuvalu%20TVSD%20workshop.jpg?itok=vwviYo0L">
            <a:extLst>
              <a:ext uri="{FF2B5EF4-FFF2-40B4-BE49-F238E27FC236}">
                <a16:creationId xmlns:a16="http://schemas.microsoft.com/office/drawing/2014/main" id="{21621AB3-05EC-42DA-9C6D-051AE42AA14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357" r="34086" b="-475"/>
          <a:stretch/>
        </p:blipFill>
        <p:spPr bwMode="auto">
          <a:xfrm>
            <a:off x="5794404" y="4611581"/>
            <a:ext cx="1690274" cy="1397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0" name="Rectangle 39">
            <a:extLst>
              <a:ext uri="{FF2B5EF4-FFF2-40B4-BE49-F238E27FC236}">
                <a16:creationId xmlns:a16="http://schemas.microsoft.com/office/drawing/2014/main" id="{0A39D384-C0C1-4E7F-91F9-4BFC5E916E13}"/>
              </a:ext>
            </a:extLst>
          </p:cNvPr>
          <p:cNvSpPr/>
          <p:nvPr/>
        </p:nvSpPr>
        <p:spPr>
          <a:xfrm>
            <a:off x="1" y="4598130"/>
            <a:ext cx="2486025" cy="1404724"/>
          </a:xfrm>
          <a:prstGeom prst="rect">
            <a:avLst/>
          </a:prstGeom>
          <a:solidFill>
            <a:srgbClr val="2900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sz="135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5C728E5-A42A-4D46-B47F-3DFFF69B4B55}"/>
              </a:ext>
            </a:extLst>
          </p:cNvPr>
          <p:cNvSpPr txBox="1"/>
          <p:nvPr/>
        </p:nvSpPr>
        <p:spPr>
          <a:xfrm>
            <a:off x="100013" y="4675009"/>
            <a:ext cx="2257425" cy="1015663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6000" dirty="0">
                <a:solidFill>
                  <a:schemeClr val="bg1"/>
                </a:solidFill>
                <a:latin typeface="+mj-lt"/>
              </a:rPr>
              <a:t>col.org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5A238AE-3E72-4FBA-92CB-3A5B9D216F10}"/>
              </a:ext>
            </a:extLst>
          </p:cNvPr>
          <p:cNvSpPr/>
          <p:nvPr/>
        </p:nvSpPr>
        <p:spPr>
          <a:xfrm>
            <a:off x="2" y="394685"/>
            <a:ext cx="91440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8800" dirty="0">
                <a:solidFill>
                  <a:srgbClr val="270188"/>
                </a:solidFill>
                <a:latin typeface="+mj-lt"/>
              </a:rPr>
              <a:t>Thank You</a:t>
            </a:r>
          </a:p>
          <a:p>
            <a:pPr algn="ctr"/>
            <a:r>
              <a:rPr lang="en-US" sz="7200" dirty="0">
                <a:solidFill>
                  <a:srgbClr val="270188"/>
                </a:solidFill>
                <a:latin typeface="+mj-lt"/>
              </a:rPr>
              <a:t>for your contributions</a:t>
            </a:r>
          </a:p>
        </p:txBody>
      </p:sp>
      <p:pic>
        <p:nvPicPr>
          <p:cNvPr id="19" name="Picture 2">
            <a:extLst>
              <a:ext uri="{FF2B5EF4-FFF2-40B4-BE49-F238E27FC236}">
                <a16:creationId xmlns:a16="http://schemas.microsoft.com/office/drawing/2014/main" id="{4418B64B-C4E0-4902-8E30-81A9D79555E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150979" y="4598130"/>
            <a:ext cx="1656214" cy="1404724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0D91436B-B829-4DE1-8020-817477770732}"/>
              </a:ext>
            </a:extLst>
          </p:cNvPr>
          <p:cNvCxnSpPr>
            <a:cxnSpLocks/>
          </p:cNvCxnSpPr>
          <p:nvPr/>
        </p:nvCxnSpPr>
        <p:spPr>
          <a:xfrm>
            <a:off x="4150978" y="4589020"/>
            <a:ext cx="4993022" cy="0"/>
          </a:xfrm>
          <a:prstGeom prst="line">
            <a:avLst/>
          </a:prstGeom>
          <a:ln w="28575">
            <a:solidFill>
              <a:srgbClr val="27018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60520B8B-BE36-46DF-B7AD-57BE11B320C4}"/>
              </a:ext>
            </a:extLst>
          </p:cNvPr>
          <p:cNvCxnSpPr>
            <a:cxnSpLocks/>
          </p:cNvCxnSpPr>
          <p:nvPr/>
        </p:nvCxnSpPr>
        <p:spPr>
          <a:xfrm>
            <a:off x="0" y="6002853"/>
            <a:ext cx="2486026" cy="0"/>
          </a:xfrm>
          <a:prstGeom prst="line">
            <a:avLst/>
          </a:prstGeom>
          <a:ln w="28575">
            <a:solidFill>
              <a:srgbClr val="27018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6" name="Picture 35">
            <a:extLst>
              <a:ext uri="{FF2B5EF4-FFF2-40B4-BE49-F238E27FC236}">
                <a16:creationId xmlns:a16="http://schemas.microsoft.com/office/drawing/2014/main" id="{A2BC9629-ED4F-4B8C-8EDF-E8EFF7FB45F9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2556"/>
          <a:stretch/>
        </p:blipFill>
        <p:spPr>
          <a:xfrm>
            <a:off x="1940992" y="3461738"/>
            <a:ext cx="2557901" cy="2924176"/>
          </a:xfrm>
          <a:prstGeom prst="rect">
            <a:avLst/>
          </a:prstGeom>
        </p:spPr>
      </p:pic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4B6A8506-7D36-4D03-9CF9-21F83B2EE113}"/>
              </a:ext>
            </a:extLst>
          </p:cNvPr>
          <p:cNvCxnSpPr/>
          <p:nvPr/>
        </p:nvCxnSpPr>
        <p:spPr>
          <a:xfrm>
            <a:off x="5807192" y="4598853"/>
            <a:ext cx="0" cy="1413833"/>
          </a:xfrm>
          <a:prstGeom prst="line">
            <a:avLst/>
          </a:prstGeom>
          <a:ln w="25400">
            <a:solidFill>
              <a:srgbClr val="27018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C96A9BD9-ED0A-468B-8032-F1D8A85CFFAF}"/>
              </a:ext>
            </a:extLst>
          </p:cNvPr>
          <p:cNvCxnSpPr/>
          <p:nvPr/>
        </p:nvCxnSpPr>
        <p:spPr>
          <a:xfrm>
            <a:off x="7484679" y="4598853"/>
            <a:ext cx="0" cy="1413833"/>
          </a:xfrm>
          <a:prstGeom prst="line">
            <a:avLst/>
          </a:prstGeom>
          <a:ln w="25400">
            <a:solidFill>
              <a:srgbClr val="27018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AA30526C-DFCD-4393-B5CF-16A50BEC8144}"/>
              </a:ext>
            </a:extLst>
          </p:cNvPr>
          <p:cNvCxnSpPr>
            <a:cxnSpLocks/>
          </p:cNvCxnSpPr>
          <p:nvPr/>
        </p:nvCxnSpPr>
        <p:spPr>
          <a:xfrm>
            <a:off x="4150978" y="6002853"/>
            <a:ext cx="4993022" cy="0"/>
          </a:xfrm>
          <a:prstGeom prst="line">
            <a:avLst/>
          </a:prstGeom>
          <a:ln w="28575">
            <a:solidFill>
              <a:srgbClr val="27018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19F8A041-7960-4790-ACDC-D23190E7E7F3}"/>
              </a:ext>
            </a:extLst>
          </p:cNvPr>
          <p:cNvCxnSpPr>
            <a:cxnSpLocks/>
          </p:cNvCxnSpPr>
          <p:nvPr/>
        </p:nvCxnSpPr>
        <p:spPr>
          <a:xfrm>
            <a:off x="0" y="4589020"/>
            <a:ext cx="2486026" cy="0"/>
          </a:xfrm>
          <a:prstGeom prst="line">
            <a:avLst/>
          </a:prstGeom>
          <a:ln w="28575">
            <a:solidFill>
              <a:srgbClr val="27018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ECDAC68F-C29B-4000-922B-FF74345D362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022" y="6299200"/>
            <a:ext cx="7363043" cy="4266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49315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4989D2B8-20B3-4FD9-8027-E4EDAB3853A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3" r="-1"/>
          <a:stretch/>
        </p:blipFill>
        <p:spPr>
          <a:xfrm>
            <a:off x="1" y="2681792"/>
            <a:ext cx="9143999" cy="2990141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43439529-0DD5-4AE5-AA10-B8C2BDCD6034}"/>
              </a:ext>
            </a:extLst>
          </p:cNvPr>
          <p:cNvSpPr/>
          <p:nvPr/>
        </p:nvSpPr>
        <p:spPr>
          <a:xfrm>
            <a:off x="358955" y="430565"/>
            <a:ext cx="8420382" cy="193899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6000" dirty="0">
                <a:solidFill>
                  <a:srgbClr val="E15728"/>
                </a:solidFill>
                <a:latin typeface="+mj-lt"/>
              </a:rPr>
              <a:t>&gt;90% globally</a:t>
            </a:r>
          </a:p>
          <a:p>
            <a:r>
              <a:rPr lang="en-US" sz="6000" i="1" dirty="0">
                <a:solidFill>
                  <a:srgbClr val="E15728"/>
                </a:solidFill>
                <a:latin typeface="+mj-lt"/>
              </a:rPr>
              <a:t>574 million</a:t>
            </a:r>
            <a:r>
              <a:rPr lang="en-US" sz="6000" dirty="0">
                <a:solidFill>
                  <a:srgbClr val="E15728"/>
                </a:solidFill>
                <a:latin typeface="+mj-lt"/>
              </a:rPr>
              <a:t>: </a:t>
            </a:r>
            <a:r>
              <a:rPr lang="en-US" sz="5400" dirty="0">
                <a:solidFill>
                  <a:srgbClr val="E15728"/>
                </a:solidFill>
                <a:latin typeface="+mj-lt"/>
              </a:rPr>
              <a:t>Commonwealth</a:t>
            </a:r>
            <a:endParaRPr lang="en-US" sz="6000" dirty="0">
              <a:solidFill>
                <a:srgbClr val="E15728"/>
              </a:solidFill>
              <a:latin typeface="+mj-lt"/>
            </a:endParaRPr>
          </a:p>
        </p:txBody>
      </p:sp>
      <p:pic>
        <p:nvPicPr>
          <p:cNvPr id="4" name="Picture 3" descr="A picture containing drawing&#10;&#10;Description automatically generated">
            <a:extLst>
              <a:ext uri="{FF2B5EF4-FFF2-40B4-BE49-F238E27FC236}">
                <a16:creationId xmlns:a16="http://schemas.microsoft.com/office/drawing/2014/main" id="{000AFD2A-E4ED-40DA-B816-D157286DA17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9174" y="5817325"/>
            <a:ext cx="1123406" cy="74893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871C154-54EE-44B1-91FC-6E57CA574C4A}"/>
              </a:ext>
            </a:extLst>
          </p:cNvPr>
          <p:cNvSpPr txBox="1"/>
          <p:nvPr/>
        </p:nvSpPr>
        <p:spPr>
          <a:xfrm>
            <a:off x="6787376" y="2355587"/>
            <a:ext cx="15413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/>
              <a:t>(15 May 2020)</a:t>
            </a:r>
          </a:p>
        </p:txBody>
      </p:sp>
    </p:spTree>
    <p:extLst>
      <p:ext uri="{BB962C8B-B14F-4D97-AF65-F5344CB8AC3E}">
        <p14:creationId xmlns:p14="http://schemas.microsoft.com/office/powerpoint/2010/main" val="25255733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B37E10-7C8F-4F47-9026-0D5AEA9C1E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Internet Connectivity in the Commonwealth Countries</a:t>
            </a:r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2C3BC0CD-36F6-4915-ACD6-99C0623DE876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628650" y="2226469"/>
          <a:ext cx="7886700" cy="32635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A9BC2CF4-EEED-4991-BFA5-36CC69D00E45}"/>
              </a:ext>
            </a:extLst>
          </p:cNvPr>
          <p:cNvSpPr txBox="1"/>
          <p:nvPr/>
        </p:nvSpPr>
        <p:spPr>
          <a:xfrm>
            <a:off x="559376" y="5489972"/>
            <a:ext cx="774166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Source:  compiled with data from </a:t>
            </a:r>
            <a:r>
              <a:rPr lang="en-US" sz="900" dirty="0">
                <a:hlinkClick r:id="rId4"/>
              </a:rPr>
              <a:t>World Bank Open Data</a:t>
            </a:r>
            <a:r>
              <a:rPr lang="en-US" sz="900" dirty="0"/>
              <a:t> , retrieved on 14 May 2020.</a:t>
            </a:r>
          </a:p>
        </p:txBody>
      </p:sp>
      <p:pic>
        <p:nvPicPr>
          <p:cNvPr id="5" name="Picture 4" descr="A picture containing drawing&#10;&#10;Description automatically generated">
            <a:extLst>
              <a:ext uri="{FF2B5EF4-FFF2-40B4-BE49-F238E27FC236}">
                <a16:creationId xmlns:a16="http://schemas.microsoft.com/office/drawing/2014/main" id="{3EC4CF90-86C0-44F8-822B-5ECBE611AF8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9174" y="5817325"/>
            <a:ext cx="1123406" cy="7489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6904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D171CE-3F7F-4CD3-B988-9C0CD3EA43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COL’s multi-pronged Approach</a:t>
            </a:r>
            <a:endParaRPr lang="en-CA" dirty="0"/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AEF0F25D-5263-4454-AE9E-35AD4612E80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8526183"/>
              </p:ext>
            </p:extLst>
          </p:nvPr>
        </p:nvGraphicFramePr>
        <p:xfrm>
          <a:off x="628650" y="1825625"/>
          <a:ext cx="78867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35288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946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B12B6362-40BF-4299-9F50-8E600798440F}"/>
              </a:ext>
            </a:extLst>
          </p:cNvPr>
          <p:cNvSpPr/>
          <p:nvPr/>
        </p:nvSpPr>
        <p:spPr>
          <a:xfrm>
            <a:off x="0" y="-317500"/>
            <a:ext cx="2528064" cy="7448193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 wrap="square">
            <a:spAutoFit/>
          </a:bodyPr>
          <a:lstStyle/>
          <a:p>
            <a:pPr algn="ctr"/>
            <a:endParaRPr lang="en-US" sz="23900" b="1" dirty="0">
              <a:solidFill>
                <a:srgbClr val="138808"/>
              </a:solidFill>
            </a:endParaRPr>
          </a:p>
          <a:p>
            <a:pPr algn="ctr"/>
            <a:r>
              <a:rPr lang="en-US" sz="23900" b="1" dirty="0">
                <a:solidFill>
                  <a:srgbClr val="00946D"/>
                </a:solidFill>
              </a:rPr>
              <a:t>1</a:t>
            </a:r>
            <a:endParaRPr lang="en-US" sz="3600" b="1" dirty="0">
              <a:solidFill>
                <a:srgbClr val="00946D"/>
              </a:solidFill>
            </a:endParaRPr>
          </a:p>
        </p:txBody>
      </p:sp>
      <p:pic>
        <p:nvPicPr>
          <p:cNvPr id="6" name="Graphic 5" descr="Gears">
            <a:extLst>
              <a:ext uri="{FF2B5EF4-FFF2-40B4-BE49-F238E27FC236}">
                <a16:creationId xmlns:a16="http://schemas.microsoft.com/office/drawing/2014/main" id="{8C9228DC-AB28-4E47-8CAB-F55E12C7469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-152400" y="57170"/>
            <a:ext cx="2153716" cy="2153716"/>
          </a:xfrm>
          <a:prstGeom prst="rect">
            <a:avLst/>
          </a:prstGeom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74F90B3F-3767-428B-B882-1711640719AF}"/>
              </a:ext>
            </a:extLst>
          </p:cNvPr>
          <p:cNvSpPr txBox="1">
            <a:spLocks/>
          </p:cNvSpPr>
          <p:nvPr/>
        </p:nvSpPr>
        <p:spPr>
          <a:xfrm>
            <a:off x="3182400" y="0"/>
            <a:ext cx="5961600" cy="6858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rgbClr val="290088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l"/>
            <a:r>
              <a:rPr lang="en-US" sz="6000" i="1" dirty="0">
                <a:solidFill>
                  <a:schemeClr val="bg1"/>
                </a:solidFill>
              </a:rPr>
              <a:t>If the child cannot go to school, </a:t>
            </a:r>
          </a:p>
          <a:p>
            <a:pPr algn="l"/>
            <a:r>
              <a:rPr lang="en-US" sz="6000" i="1" dirty="0">
                <a:solidFill>
                  <a:schemeClr val="bg1"/>
                </a:solidFill>
              </a:rPr>
              <a:t>the school comes to the child</a:t>
            </a:r>
            <a:endParaRPr lang="en-US" sz="7200" i="1" dirty="0">
              <a:solidFill>
                <a:schemeClr val="bg1"/>
              </a:solidFill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4C5BE5F8-2061-4CA8-BCC5-4D102D2D83C3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24645" y="1280066"/>
            <a:ext cx="876671" cy="987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11575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265238"/>
          </a:xfrm>
        </p:spPr>
        <p:txBody>
          <a:bodyPr/>
          <a:lstStyle/>
          <a:p>
            <a:pPr eaLnBrk="1" hangingPunct="1"/>
            <a:r>
              <a:rPr lang="en-US" dirty="0"/>
              <a:t>Open Schools: Access and Equity</a:t>
            </a:r>
          </a:p>
        </p:txBody>
      </p:sp>
      <p:sp>
        <p:nvSpPr>
          <p:cNvPr id="90115" name="Rectangle 5"/>
          <p:cNvSpPr>
            <a:spLocks noGrp="1" noChangeArrowheads="1"/>
          </p:cNvSpPr>
          <p:nvPr>
            <p:ph idx="1"/>
          </p:nvPr>
        </p:nvSpPr>
        <p:spPr>
          <a:xfrm>
            <a:off x="2514600" y="1600200"/>
            <a:ext cx="6248400" cy="4953000"/>
          </a:xfrm>
        </p:spPr>
        <p:txBody>
          <a:bodyPr>
            <a:normAutofit/>
          </a:bodyPr>
          <a:lstStyle/>
          <a:p>
            <a:pPr marL="0" indent="0" eaLnBrk="1" hangingPunct="1">
              <a:buNone/>
            </a:pPr>
            <a:r>
              <a:rPr lang="en-US" sz="3600" b="1" dirty="0"/>
              <a:t>India:</a:t>
            </a:r>
            <a:r>
              <a:rPr lang="en-US" sz="3600" dirty="0"/>
              <a:t> 2.7 million students </a:t>
            </a:r>
            <a:br>
              <a:rPr lang="en-US" sz="3600" dirty="0"/>
            </a:br>
            <a:r>
              <a:rPr lang="en-US" sz="3600" dirty="0"/>
              <a:t>in 5 years; 31 % female</a:t>
            </a:r>
          </a:p>
          <a:p>
            <a:pPr marL="0" indent="0" eaLnBrk="1" hangingPunct="1">
              <a:buNone/>
            </a:pPr>
            <a:endParaRPr lang="en-US" sz="3600" dirty="0"/>
          </a:p>
          <a:p>
            <a:pPr marL="0" indent="0" eaLnBrk="1" hangingPunct="1">
              <a:buNone/>
            </a:pPr>
            <a:r>
              <a:rPr lang="en-US" sz="3600" dirty="0"/>
              <a:t>Bangladesh: 165,000 in 3 years: 40% female</a:t>
            </a:r>
          </a:p>
          <a:p>
            <a:pPr marL="0" indent="0" eaLnBrk="1" hangingPunct="1">
              <a:buNone/>
            </a:pPr>
            <a:endParaRPr lang="en-US" sz="3600" dirty="0"/>
          </a:p>
          <a:p>
            <a:pPr marL="0" indent="0" eaLnBrk="1" hangingPunct="1">
              <a:buNone/>
            </a:pPr>
            <a:r>
              <a:rPr lang="en-US" sz="3600" dirty="0"/>
              <a:t>Namibia: 80.806 in 3 years: </a:t>
            </a:r>
            <a:br>
              <a:rPr lang="en-US" sz="3600" dirty="0"/>
            </a:br>
            <a:r>
              <a:rPr lang="en-US" sz="3600" dirty="0"/>
              <a:t>65% female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EE57F4-2698-4C79-B3CF-5DF99B5FA76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050" y="1722432"/>
            <a:ext cx="1252557" cy="835038"/>
          </a:xfrm>
          <a:prstGeom prst="rect">
            <a:avLst/>
          </a:prstGeom>
        </p:spPr>
      </p:pic>
      <p:pic>
        <p:nvPicPr>
          <p:cNvPr id="6" name="Picture 5" descr="A close up of a sign&#10;&#10;Description generated with very high confidence">
            <a:extLst>
              <a:ext uri="{FF2B5EF4-FFF2-40B4-BE49-F238E27FC236}">
                <a16:creationId xmlns:a16="http://schemas.microsoft.com/office/drawing/2014/main" id="{3838C6FE-2837-4D85-B49F-F2782DC0882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469" y="5189866"/>
            <a:ext cx="1252870" cy="835038"/>
          </a:xfrm>
          <a:prstGeom prst="rect">
            <a:avLst/>
          </a:prstGeom>
        </p:spPr>
      </p:pic>
      <p:pic>
        <p:nvPicPr>
          <p:cNvPr id="8" name="Picture 7" descr="A picture containing vector graphics&#10;&#10;Description generated with high confidence">
            <a:extLst>
              <a:ext uri="{FF2B5EF4-FFF2-40B4-BE49-F238E27FC236}">
                <a16:creationId xmlns:a16="http://schemas.microsoft.com/office/drawing/2014/main" id="{A2269672-64DB-4D41-A0BA-F53933D68E6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469" y="3429000"/>
            <a:ext cx="1233507" cy="740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3415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CF1781-0FCC-4D96-A8E0-4D0F70399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Head start during pandemic</a:t>
            </a:r>
            <a:endParaRPr lang="en-CA" dirty="0"/>
          </a:p>
        </p:txBody>
      </p:sp>
      <p:pic>
        <p:nvPicPr>
          <p:cNvPr id="5" name="Picture 2" descr="\\06-CLS-01\Users\DTremblay\Desktop\NAMCOL logo.png">
            <a:extLst>
              <a:ext uri="{FF2B5EF4-FFF2-40B4-BE49-F238E27FC236}">
                <a16:creationId xmlns:a16="http://schemas.microsoft.com/office/drawing/2014/main" id="{AAF0AB26-FDE1-44C7-893D-CF5193C870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5101" y="3568733"/>
            <a:ext cx="1842946" cy="16267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Botswana Open University | OERu Partner | OERu">
            <a:extLst>
              <a:ext uri="{FF2B5EF4-FFF2-40B4-BE49-F238E27FC236}">
                <a16:creationId xmlns:a16="http://schemas.microsoft.com/office/drawing/2014/main" id="{6567574E-5890-4383-897E-9D20393529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2278" y="3760423"/>
            <a:ext cx="1396711" cy="13781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A10035E-4E9B-4009-BEA2-F10F2137874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37513" y="2036652"/>
            <a:ext cx="2298122" cy="153208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9CFFDE5-915D-4F5F-9129-9205DA431A2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48171" y="2036653"/>
            <a:ext cx="2298122" cy="15320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25556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9899208C-BAE4-4EB9-830F-B36352E547F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78200" y="714071"/>
            <a:ext cx="4078017" cy="528881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1565442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0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1_COL09-12 Powerpoint">
  <a:themeElements>
    <a:clrScheme name="Commonwealth of Learning">
      <a:dk1>
        <a:srgbClr val="463688"/>
      </a:dk1>
      <a:lt1>
        <a:srgbClr val="FFFFFF"/>
      </a:lt1>
      <a:dk2>
        <a:srgbClr val="463688"/>
      </a:dk2>
      <a:lt2>
        <a:srgbClr val="FFFFFF"/>
      </a:lt2>
      <a:accent1>
        <a:srgbClr val="B3AA7E"/>
      </a:accent1>
      <a:accent2>
        <a:srgbClr val="E84784"/>
      </a:accent2>
      <a:accent3>
        <a:srgbClr val="00946D"/>
      </a:accent3>
      <a:accent4>
        <a:srgbClr val="CCCC00"/>
      </a:accent4>
      <a:accent5>
        <a:srgbClr val="463688"/>
      </a:accent5>
      <a:accent6>
        <a:srgbClr val="D6D1EE"/>
      </a:accent6>
      <a:hlink>
        <a:srgbClr val="6E6F6E"/>
      </a:hlink>
      <a:folHlink>
        <a:srgbClr val="45283B"/>
      </a:folHlink>
    </a:clrScheme>
    <a:fontScheme name="Commonwealth of Learning">
      <a:majorFont>
        <a:latin typeface="Georgia"/>
        <a:ea typeface=""/>
        <a:cs typeface=""/>
      </a:majorFont>
      <a:minorFont>
        <a:latin typeface="Times New Roman"/>
        <a:ea typeface=""/>
        <a:cs typeface="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2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3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8D52EA1DB8D474F84753DAC75FE0460" ma:contentTypeVersion="13" ma:contentTypeDescription="Create a new document." ma:contentTypeScope="" ma:versionID="d249a02e5a5fffda1c06539882a4b98e">
  <xsd:schema xmlns:xsd="http://www.w3.org/2001/XMLSchema" xmlns:xs="http://www.w3.org/2001/XMLSchema" xmlns:p="http://schemas.microsoft.com/office/2006/metadata/properties" xmlns:ns3="03756bc6-9b22-4a91-b1ff-e8d70e4f752e" xmlns:ns4="ba6135a1-c2a6-4e87-95b6-694877196c6b" targetNamespace="http://schemas.microsoft.com/office/2006/metadata/properties" ma:root="true" ma:fieldsID="61ef97b49d388046f288211d31546734" ns3:_="" ns4:_="">
    <xsd:import namespace="03756bc6-9b22-4a91-b1ff-e8d70e4f752e"/>
    <xsd:import namespace="ba6135a1-c2a6-4e87-95b6-694877196c6b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KeyPoints" minOccurs="0"/>
                <xsd:element ref="ns3:MediaServiceKeyPoints" minOccurs="0"/>
                <xsd:element ref="ns3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3756bc6-9b22-4a91-b1ff-e8d70e4f752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a6135a1-c2a6-4e87-95b6-694877196c6b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7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BFD403DE-548A-4116-8CB3-61125B5536D9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1085B21-864E-4AF9-A0BD-DB22F71B384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3756bc6-9b22-4a91-b1ff-e8d70e4f752e"/>
    <ds:schemaRef ds:uri="ba6135a1-c2a6-4e87-95b6-694877196c6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AE3F4483-5D0C-404D-B8AC-B01AB157DC4F}">
  <ds:schemaRefs>
    <ds:schemaRef ds:uri="http://schemas.microsoft.com/office/2006/metadata/properties"/>
    <ds:schemaRef ds:uri="http://www.w3.org/XML/1998/namespace"/>
    <ds:schemaRef ds:uri="http://purl.org/dc/dcmitype/"/>
    <ds:schemaRef ds:uri="http://purl.org/dc/terms/"/>
    <ds:schemaRef ds:uri="http://schemas.openxmlformats.org/package/2006/metadata/core-properties"/>
    <ds:schemaRef ds:uri="http://purl.org/dc/elements/1.1/"/>
    <ds:schemaRef ds:uri="ba6135a1-c2a6-4e87-95b6-694877196c6b"/>
    <ds:schemaRef ds:uri="http://schemas.microsoft.com/office/2006/documentManagement/types"/>
    <ds:schemaRef ds:uri="http://schemas.microsoft.com/office/infopath/2007/PartnerControls"/>
    <ds:schemaRef ds:uri="03756bc6-9b22-4a91-b1ff-e8d70e4f752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369</TotalTime>
  <Words>528</Words>
  <Application>Microsoft Office PowerPoint</Application>
  <PresentationFormat>On-screen Show (4:3)</PresentationFormat>
  <Paragraphs>99</Paragraphs>
  <Slides>27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9</vt:i4>
      </vt:variant>
      <vt:variant>
        <vt:lpstr>Slide Titles</vt:lpstr>
      </vt:variant>
      <vt:variant>
        <vt:i4>27</vt:i4>
      </vt:variant>
    </vt:vector>
  </HeadingPairs>
  <TitlesOfParts>
    <vt:vector size="45" baseType="lpstr">
      <vt:lpstr>Arial</vt:lpstr>
      <vt:lpstr>Calibri</vt:lpstr>
      <vt:lpstr>Calibri Light</vt:lpstr>
      <vt:lpstr>Georgia</vt:lpstr>
      <vt:lpstr>HelveticaNeueLT Std Cn</vt:lpstr>
      <vt:lpstr>HelveticaNeueLT Std Lt</vt:lpstr>
      <vt:lpstr>HelveticaNeueLT Std Lt Cn</vt:lpstr>
      <vt:lpstr>Open Sans</vt:lpstr>
      <vt:lpstr>Trebuchet MS</vt:lpstr>
      <vt:lpstr>Office Theme</vt:lpstr>
      <vt:lpstr>Office Theme</vt:lpstr>
      <vt:lpstr>1_Office Theme</vt:lpstr>
      <vt:lpstr>1_COL09-12 Powerpoint</vt:lpstr>
      <vt:lpstr>Office Theme</vt:lpstr>
      <vt:lpstr>2_Office Theme</vt:lpstr>
      <vt:lpstr>3_Office Theme</vt:lpstr>
      <vt:lpstr>Office Theme</vt:lpstr>
      <vt:lpstr>1_Office Theme</vt:lpstr>
      <vt:lpstr>COVID19:From Response to Resilience</vt:lpstr>
      <vt:lpstr>PowerPoint Presentation</vt:lpstr>
      <vt:lpstr>PowerPoint Presentation</vt:lpstr>
      <vt:lpstr>Internet Connectivity in the Commonwealth Countries</vt:lpstr>
      <vt:lpstr>COL’s multi-pronged Approach</vt:lpstr>
      <vt:lpstr>PowerPoint Presentation</vt:lpstr>
      <vt:lpstr>Open Schools: Access and Equity</vt:lpstr>
      <vt:lpstr>Head start during pandemic</vt:lpstr>
      <vt:lpstr>PowerPoint Presentation</vt:lpstr>
      <vt:lpstr>PowerPoint Presentation</vt:lpstr>
      <vt:lpstr>PowerPoint Presentation</vt:lpstr>
      <vt:lpstr>Support during the Pandemic</vt:lpstr>
      <vt:lpstr>Content aligned to curriculum</vt:lpstr>
      <vt:lpstr>PowerPoint Presentation</vt:lpstr>
      <vt:lpstr>PowerPoint Presentation</vt:lpstr>
      <vt:lpstr>Capacity Building of Teachers</vt:lpstr>
      <vt:lpstr>T&amp;T MOOC for Teachers</vt:lpstr>
      <vt:lpstr>MooKIT</vt:lpstr>
      <vt:lpstr>Self-learning courses</vt:lpstr>
      <vt:lpstr>PowerPoint Presentation</vt:lpstr>
      <vt:lpstr>Skilling and re-skilling</vt:lpstr>
      <vt:lpstr>PowerPoint Presentation</vt:lpstr>
      <vt:lpstr>PowerPoint Presentation</vt:lpstr>
      <vt:lpstr>PowerPoint Presentation</vt:lpstr>
      <vt:lpstr>60+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Introducing COL</dc:title>
  <dc:creator>Sanjaya Mishra</dc:creator>
  <cp:lastModifiedBy>Rebecca Ferrie</cp:lastModifiedBy>
  <cp:revision>19</cp:revision>
  <dcterms:created xsi:type="dcterms:W3CDTF">2020-10-27T22:14:51Z</dcterms:created>
  <dcterms:modified xsi:type="dcterms:W3CDTF">2020-11-25T17:19:23Z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0x01010048D52EA1DB8D474F84753DAC75FE0460</vt:lpwstr>
  </property>
</Properties>
</file>