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23"/>
  </p:notesMasterIdLst>
  <p:sldIdLst>
    <p:sldId id="390" r:id="rId2"/>
    <p:sldId id="381" r:id="rId3"/>
    <p:sldId id="384" r:id="rId4"/>
    <p:sldId id="385" r:id="rId5"/>
    <p:sldId id="383" r:id="rId6"/>
    <p:sldId id="274" r:id="rId7"/>
    <p:sldId id="343" r:id="rId8"/>
    <p:sldId id="364" r:id="rId9"/>
    <p:sldId id="365" r:id="rId10"/>
    <p:sldId id="366" r:id="rId11"/>
    <p:sldId id="382" r:id="rId12"/>
    <p:sldId id="378" r:id="rId13"/>
    <p:sldId id="338" r:id="rId14"/>
    <p:sldId id="359" r:id="rId15"/>
    <p:sldId id="360" r:id="rId16"/>
    <p:sldId id="386" r:id="rId17"/>
    <p:sldId id="376" r:id="rId18"/>
    <p:sldId id="387" r:id="rId19"/>
    <p:sldId id="388" r:id="rId20"/>
    <p:sldId id="389" r:id="rId21"/>
    <p:sldId id="285" r:id="rId22"/>
  </p:sldIdLst>
  <p:sldSz cx="12192000" cy="6858000"/>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78F"/>
    <a:srgbClr val="990033"/>
    <a:srgbClr val="006600"/>
    <a:srgbClr val="2E22C6"/>
    <a:srgbClr val="9C3445"/>
    <a:srgbClr val="008000"/>
    <a:srgbClr val="99CCFF"/>
    <a:srgbClr val="369A5E"/>
    <a:srgbClr val="99CC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48" autoAdjust="0"/>
    <p:restoredTop sz="94660"/>
  </p:normalViewPr>
  <p:slideViewPr>
    <p:cSldViewPr snapToGrid="0">
      <p:cViewPr varScale="1">
        <p:scale>
          <a:sx n="114" d="100"/>
          <a:sy n="114" d="100"/>
        </p:scale>
        <p:origin x="264" y="84"/>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6725"/>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976688" y="0"/>
            <a:ext cx="3041650" cy="466725"/>
          </a:xfrm>
          <a:prstGeom prst="rect">
            <a:avLst/>
          </a:prstGeom>
        </p:spPr>
        <p:txBody>
          <a:bodyPr vert="horz" lIns="91440" tIns="45720" rIns="91440" bIns="45720" rtlCol="0"/>
          <a:lstStyle>
            <a:lvl1pPr algn="r">
              <a:defRPr sz="1200"/>
            </a:lvl1pPr>
          </a:lstStyle>
          <a:p>
            <a:fld id="{235C2867-B2E9-452E-B38C-BD02142F71D5}" type="datetimeFigureOut">
              <a:rPr lang="en-CA" smtClean="0"/>
              <a:t>2018-05-17</a:t>
            </a:fld>
            <a:endParaRPr lang="en-CA"/>
          </a:p>
        </p:txBody>
      </p:sp>
      <p:sp>
        <p:nvSpPr>
          <p:cNvPr id="4" name="Slide Image Placeholder 3"/>
          <p:cNvSpPr>
            <a:spLocks noGrp="1" noRot="1" noChangeAspect="1"/>
          </p:cNvSpPr>
          <p:nvPr>
            <p:ph type="sldImg" idx="2"/>
          </p:nvPr>
        </p:nvSpPr>
        <p:spPr>
          <a:xfrm>
            <a:off x="719138" y="1163638"/>
            <a:ext cx="5581650" cy="3140075"/>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701675" y="4478338"/>
            <a:ext cx="5616575" cy="36639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39200"/>
            <a:ext cx="3041650" cy="466725"/>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976688" y="8839200"/>
            <a:ext cx="3041650" cy="466725"/>
          </a:xfrm>
          <a:prstGeom prst="rect">
            <a:avLst/>
          </a:prstGeom>
        </p:spPr>
        <p:txBody>
          <a:bodyPr vert="horz" lIns="91440" tIns="45720" rIns="91440" bIns="45720" rtlCol="0" anchor="b"/>
          <a:lstStyle>
            <a:lvl1pPr algn="r">
              <a:defRPr sz="1200"/>
            </a:lvl1pPr>
          </a:lstStyle>
          <a:p>
            <a:fld id="{4DE2328D-8449-4CF9-A4C1-E0F426FA140A}" type="slidenum">
              <a:rPr lang="en-CA" smtClean="0"/>
              <a:t>‹#›</a:t>
            </a:fld>
            <a:endParaRPr lang="en-CA"/>
          </a:p>
        </p:txBody>
      </p:sp>
    </p:spTree>
    <p:extLst>
      <p:ext uri="{BB962C8B-B14F-4D97-AF65-F5344CB8AC3E}">
        <p14:creationId xmlns:p14="http://schemas.microsoft.com/office/powerpoint/2010/main" val="3937264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3630660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Even though teachers are specifically mentioned in 4.C, they are fundamental</a:t>
            </a:r>
            <a:r>
              <a:rPr lang="en-CA" baseline="0" dirty="0"/>
              <a:t> to achieving all the 7 targets outlined in SDG4</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1992019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a:t>
            </a:fld>
            <a:endParaRPr lang="en-US"/>
          </a:p>
        </p:txBody>
      </p:sp>
    </p:spTree>
    <p:extLst>
      <p:ext uri="{BB962C8B-B14F-4D97-AF65-F5344CB8AC3E}">
        <p14:creationId xmlns:p14="http://schemas.microsoft.com/office/powerpoint/2010/main" val="3955590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ABBF074-1453-4EDD-8B66-BFF5DC0DB236}" type="slidenum">
              <a:rPr lang="en-CA" smtClean="0"/>
              <a:t>‹#›</a:t>
            </a:fld>
            <a:endParaRPr lang="en-CA" dirty="0"/>
          </a:p>
        </p:txBody>
      </p:sp>
    </p:spTree>
    <p:extLst>
      <p:ext uri="{BB962C8B-B14F-4D97-AF65-F5344CB8AC3E}">
        <p14:creationId xmlns:p14="http://schemas.microsoft.com/office/powerpoint/2010/main" val="3261986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ABBF074-1453-4EDD-8B66-BFF5DC0DB236}" type="slidenum">
              <a:rPr lang="en-CA" smtClean="0"/>
              <a:t>‹#›</a:t>
            </a:fld>
            <a:endParaRPr lang="en-CA" dirty="0"/>
          </a:p>
        </p:txBody>
      </p:sp>
    </p:spTree>
    <p:extLst>
      <p:ext uri="{BB962C8B-B14F-4D97-AF65-F5344CB8AC3E}">
        <p14:creationId xmlns:p14="http://schemas.microsoft.com/office/powerpoint/2010/main" val="1132118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ABBF074-1453-4EDD-8B66-BFF5DC0DB236}" type="slidenum">
              <a:rPr lang="en-CA" smtClean="0"/>
              <a:t>‹#›</a:t>
            </a:fld>
            <a:endParaRPr lang="en-CA" dirty="0"/>
          </a:p>
        </p:txBody>
      </p:sp>
    </p:spTree>
    <p:extLst>
      <p:ext uri="{BB962C8B-B14F-4D97-AF65-F5344CB8AC3E}">
        <p14:creationId xmlns:p14="http://schemas.microsoft.com/office/powerpoint/2010/main" val="1007450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grpSp>
        <p:nvGrpSpPr>
          <p:cNvPr id="7" name="Group 6"/>
          <p:cNvGrpSpPr/>
          <p:nvPr userDrawn="1"/>
        </p:nvGrpSpPr>
        <p:grpSpPr>
          <a:xfrm>
            <a:off x="3943633" y="1565211"/>
            <a:ext cx="8733041" cy="6614959"/>
            <a:chOff x="3943629" y="1765230"/>
            <a:chExt cx="8733041" cy="6614959"/>
          </a:xfrm>
        </p:grpSpPr>
        <p:sp>
          <p:nvSpPr>
            <p:cNvPr id="8" name="Donut 7"/>
            <p:cNvSpPr/>
            <p:nvPr userDrawn="1"/>
          </p:nvSpPr>
          <p:spPr>
            <a:xfrm rot="6104502">
              <a:off x="10513894" y="4182360"/>
              <a:ext cx="1327177" cy="1327177"/>
            </a:xfrm>
            <a:prstGeom prst="donut">
              <a:avLst>
                <a:gd name="adj" fmla="val 15926"/>
              </a:avLst>
            </a:prstGeom>
            <a:solidFill>
              <a:schemeClr val="bg1">
                <a:lumMod val="95000"/>
                <a:alpha val="75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9" name="Donut 8"/>
            <p:cNvSpPr/>
            <p:nvPr userDrawn="1"/>
          </p:nvSpPr>
          <p:spPr>
            <a:xfrm rot="6104502">
              <a:off x="11635129" y="3232034"/>
              <a:ext cx="1041541" cy="1041541"/>
            </a:xfrm>
            <a:prstGeom prst="donut">
              <a:avLst>
                <a:gd name="adj" fmla="val 15926"/>
              </a:avLst>
            </a:prstGeom>
            <a:solidFill>
              <a:schemeClr val="bg1">
                <a:lumMod val="95000"/>
                <a:alpha val="31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10" name="Donut 9"/>
            <p:cNvSpPr/>
            <p:nvPr userDrawn="1"/>
          </p:nvSpPr>
          <p:spPr>
            <a:xfrm rot="6104502">
              <a:off x="4885213" y="5754088"/>
              <a:ext cx="2626101" cy="2626101"/>
            </a:xfrm>
            <a:prstGeom prst="donut">
              <a:avLst>
                <a:gd name="adj" fmla="val 15926"/>
              </a:avLst>
            </a:prstGeom>
            <a:solidFill>
              <a:schemeClr val="bg1">
                <a:lumMod val="95000"/>
                <a:alpha val="13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11" name="Donut 10"/>
            <p:cNvSpPr/>
            <p:nvPr userDrawn="1"/>
          </p:nvSpPr>
          <p:spPr>
            <a:xfrm rot="6104502">
              <a:off x="9890317" y="6328310"/>
              <a:ext cx="1074806" cy="1074806"/>
            </a:xfrm>
            <a:prstGeom prst="donut">
              <a:avLst>
                <a:gd name="adj" fmla="val 11712"/>
              </a:avLst>
            </a:prstGeom>
            <a:solidFill>
              <a:schemeClr val="bg1">
                <a:lumMod val="95000"/>
                <a:alpha val="54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12" name="Donut 11"/>
            <p:cNvSpPr/>
            <p:nvPr userDrawn="1"/>
          </p:nvSpPr>
          <p:spPr>
            <a:xfrm rot="6104502">
              <a:off x="11280398" y="2773446"/>
              <a:ext cx="835345" cy="835345"/>
            </a:xfrm>
            <a:prstGeom prst="donut">
              <a:avLst>
                <a:gd name="adj" fmla="val 11712"/>
              </a:avLst>
            </a:prstGeom>
            <a:solidFill>
              <a:schemeClr val="bg1">
                <a:lumMod val="95000"/>
                <a:alpha val="54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13" name="Oval 12"/>
            <p:cNvSpPr/>
            <p:nvPr userDrawn="1"/>
          </p:nvSpPr>
          <p:spPr>
            <a:xfrm rot="6104502">
              <a:off x="11255956" y="4096902"/>
              <a:ext cx="603202" cy="603202"/>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14" name="Oval 13"/>
            <p:cNvSpPr/>
            <p:nvPr userDrawn="1"/>
          </p:nvSpPr>
          <p:spPr>
            <a:xfrm rot="6104502">
              <a:off x="10988857" y="3411415"/>
              <a:ext cx="312832" cy="312832"/>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15" name="Donut 14"/>
            <p:cNvSpPr/>
            <p:nvPr userDrawn="1"/>
          </p:nvSpPr>
          <p:spPr>
            <a:xfrm rot="20504502">
              <a:off x="8157576" y="4967821"/>
              <a:ext cx="1778283" cy="1778283"/>
            </a:xfrm>
            <a:prstGeom prst="donut">
              <a:avLst>
                <a:gd name="adj" fmla="val 15926"/>
              </a:avLst>
            </a:prstGeom>
            <a:solidFill>
              <a:schemeClr val="bg1">
                <a:lumMod val="95000"/>
                <a:alpha val="42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16" name="Donut 15"/>
            <p:cNvSpPr/>
            <p:nvPr userDrawn="1"/>
          </p:nvSpPr>
          <p:spPr>
            <a:xfrm rot="20504502">
              <a:off x="5967631" y="5517505"/>
              <a:ext cx="1327177" cy="1327177"/>
            </a:xfrm>
            <a:prstGeom prst="donut">
              <a:avLst>
                <a:gd name="adj" fmla="val 15926"/>
              </a:avLst>
            </a:prstGeom>
            <a:solidFill>
              <a:schemeClr val="bg1">
                <a:lumMod val="95000"/>
                <a:alpha val="75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17" name="Oval 16"/>
            <p:cNvSpPr/>
            <p:nvPr userDrawn="1"/>
          </p:nvSpPr>
          <p:spPr>
            <a:xfrm rot="20504502">
              <a:off x="7106071" y="6040256"/>
              <a:ext cx="688490" cy="688490"/>
            </a:xfrm>
            <a:prstGeom prst="ellipse">
              <a:avLst/>
            </a:prstGeom>
            <a:solidFill>
              <a:schemeClr val="bg1">
                <a:lumMod val="95000"/>
                <a:alpha val="39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18" name="Oval 17"/>
            <p:cNvSpPr/>
            <p:nvPr userDrawn="1"/>
          </p:nvSpPr>
          <p:spPr>
            <a:xfrm rot="20504502">
              <a:off x="8828367" y="4697538"/>
              <a:ext cx="536090" cy="536090"/>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19" name="Donut 18"/>
            <p:cNvSpPr/>
            <p:nvPr userDrawn="1"/>
          </p:nvSpPr>
          <p:spPr>
            <a:xfrm rot="20504502">
              <a:off x="7272388" y="5137491"/>
              <a:ext cx="2626101" cy="2626101"/>
            </a:xfrm>
            <a:prstGeom prst="donut">
              <a:avLst>
                <a:gd name="adj" fmla="val 15926"/>
              </a:avLst>
            </a:prstGeom>
            <a:solidFill>
              <a:schemeClr val="bg1">
                <a:lumMod val="95000"/>
                <a:alpha val="13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20" name="Donut 19"/>
            <p:cNvSpPr/>
            <p:nvPr userDrawn="1"/>
          </p:nvSpPr>
          <p:spPr>
            <a:xfrm rot="20504502">
              <a:off x="9359434" y="5596700"/>
              <a:ext cx="1074806" cy="1074806"/>
            </a:xfrm>
            <a:prstGeom prst="donut">
              <a:avLst>
                <a:gd name="adj" fmla="val 11712"/>
              </a:avLst>
            </a:prstGeom>
            <a:solidFill>
              <a:schemeClr val="bg1">
                <a:lumMod val="95000"/>
                <a:alpha val="54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21" name="Donut 20"/>
            <p:cNvSpPr/>
            <p:nvPr userDrawn="1"/>
          </p:nvSpPr>
          <p:spPr>
            <a:xfrm rot="20504502">
              <a:off x="9482547" y="4659556"/>
              <a:ext cx="835345" cy="835345"/>
            </a:xfrm>
            <a:prstGeom prst="donut">
              <a:avLst>
                <a:gd name="adj" fmla="val 11712"/>
              </a:avLst>
            </a:prstGeom>
            <a:solidFill>
              <a:schemeClr val="bg1">
                <a:lumMod val="95000"/>
                <a:alpha val="54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23" name="Oval 22"/>
            <p:cNvSpPr/>
            <p:nvPr userDrawn="1"/>
          </p:nvSpPr>
          <p:spPr>
            <a:xfrm rot="20504502">
              <a:off x="7238767" y="5017013"/>
              <a:ext cx="312832" cy="312832"/>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24" name="Oval 23"/>
            <p:cNvSpPr/>
            <p:nvPr userDrawn="1"/>
          </p:nvSpPr>
          <p:spPr>
            <a:xfrm rot="20504502">
              <a:off x="3943629" y="6130310"/>
              <a:ext cx="603202" cy="603202"/>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25" name="Oval 24"/>
            <p:cNvSpPr/>
            <p:nvPr userDrawn="1"/>
          </p:nvSpPr>
          <p:spPr>
            <a:xfrm rot="20504502">
              <a:off x="6479821" y="5990866"/>
              <a:ext cx="312832" cy="312832"/>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26" name="Oval 25"/>
            <p:cNvSpPr/>
            <p:nvPr userDrawn="1"/>
          </p:nvSpPr>
          <p:spPr>
            <a:xfrm rot="20504502">
              <a:off x="9327833" y="4273371"/>
              <a:ext cx="312832" cy="312832"/>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27" name="Donut 26"/>
            <p:cNvSpPr/>
            <p:nvPr userDrawn="1"/>
          </p:nvSpPr>
          <p:spPr>
            <a:xfrm rot="10604502">
              <a:off x="10421842" y="5527974"/>
              <a:ext cx="1327177" cy="1327177"/>
            </a:xfrm>
            <a:prstGeom prst="donut">
              <a:avLst>
                <a:gd name="adj" fmla="val 15926"/>
              </a:avLst>
            </a:prstGeom>
            <a:solidFill>
              <a:schemeClr val="bg1">
                <a:lumMod val="95000"/>
                <a:alpha val="75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28" name="Donut 27"/>
            <p:cNvSpPr/>
            <p:nvPr userDrawn="1"/>
          </p:nvSpPr>
          <p:spPr>
            <a:xfrm rot="10604502">
              <a:off x="11502978" y="1935344"/>
              <a:ext cx="1041541" cy="1041541"/>
            </a:xfrm>
            <a:prstGeom prst="donut">
              <a:avLst>
                <a:gd name="adj" fmla="val 15926"/>
              </a:avLst>
            </a:prstGeom>
            <a:solidFill>
              <a:schemeClr val="bg1">
                <a:lumMod val="95000"/>
                <a:alpha val="31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29" name="Oval 28"/>
            <p:cNvSpPr/>
            <p:nvPr userDrawn="1"/>
          </p:nvSpPr>
          <p:spPr>
            <a:xfrm rot="10604502">
              <a:off x="11886320" y="1765230"/>
              <a:ext cx="536090" cy="536090"/>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30" name="Donut 29"/>
            <p:cNvSpPr/>
            <p:nvPr userDrawn="1"/>
          </p:nvSpPr>
          <p:spPr>
            <a:xfrm rot="10604502">
              <a:off x="9874667" y="3536070"/>
              <a:ext cx="2626101" cy="2626101"/>
            </a:xfrm>
            <a:prstGeom prst="donut">
              <a:avLst>
                <a:gd name="adj" fmla="val 15926"/>
              </a:avLst>
            </a:prstGeom>
            <a:solidFill>
              <a:schemeClr val="bg1">
                <a:lumMod val="95000"/>
                <a:alpha val="13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31" name="Donut 30"/>
            <p:cNvSpPr/>
            <p:nvPr userDrawn="1"/>
          </p:nvSpPr>
          <p:spPr>
            <a:xfrm rot="10604502">
              <a:off x="10759809" y="3214182"/>
              <a:ext cx="835345" cy="835345"/>
            </a:xfrm>
            <a:prstGeom prst="donut">
              <a:avLst>
                <a:gd name="adj" fmla="val 11712"/>
              </a:avLst>
            </a:prstGeom>
            <a:solidFill>
              <a:schemeClr val="bg1">
                <a:lumMod val="95000"/>
                <a:alpha val="54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32" name="Donut 31"/>
            <p:cNvSpPr/>
            <p:nvPr userDrawn="1"/>
          </p:nvSpPr>
          <p:spPr>
            <a:xfrm rot="10604502">
              <a:off x="4248675" y="6231127"/>
              <a:ext cx="1074806" cy="1074806"/>
            </a:xfrm>
            <a:prstGeom prst="donut">
              <a:avLst>
                <a:gd name="adj" fmla="val 24020"/>
              </a:avLst>
            </a:prstGeom>
            <a:solidFill>
              <a:schemeClr val="bg1">
                <a:lumMod val="95000"/>
                <a:alpha val="54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chemeClr val="tx1"/>
                </a:solidFill>
              </a:endParaRPr>
            </a:p>
          </p:txBody>
        </p:sp>
        <p:sp>
          <p:nvSpPr>
            <p:cNvPr id="33" name="Oval 32"/>
            <p:cNvSpPr/>
            <p:nvPr userDrawn="1"/>
          </p:nvSpPr>
          <p:spPr>
            <a:xfrm rot="10604502">
              <a:off x="11516462" y="3055947"/>
              <a:ext cx="312832" cy="312832"/>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34" name="Oval 33"/>
            <p:cNvSpPr/>
            <p:nvPr userDrawn="1"/>
          </p:nvSpPr>
          <p:spPr>
            <a:xfrm rot="10604502">
              <a:off x="8086333" y="6082900"/>
              <a:ext cx="603202" cy="603202"/>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sp>
          <p:nvSpPr>
            <p:cNvPr id="35" name="Oval 34"/>
            <p:cNvSpPr/>
            <p:nvPr userDrawn="1"/>
          </p:nvSpPr>
          <p:spPr>
            <a:xfrm rot="10604502">
              <a:off x="4659440" y="5686338"/>
              <a:ext cx="312832" cy="312832"/>
            </a:xfrm>
            <a:prstGeom prst="ellipse">
              <a:avLst/>
            </a:prstGeom>
            <a:solidFill>
              <a:schemeClr val="bg1">
                <a:lumMod val="95000"/>
                <a:alpha val="47000"/>
              </a:schemeClr>
            </a:solidFill>
            <a:ln>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p>
          </p:txBody>
        </p:sp>
      </p:grpSp>
    </p:spTree>
    <p:extLst>
      <p:ext uri="{BB962C8B-B14F-4D97-AF65-F5344CB8AC3E}">
        <p14:creationId xmlns:p14="http://schemas.microsoft.com/office/powerpoint/2010/main" val="301769104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63348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1620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5" name="Footer Placeholder 4"/>
          <p:cNvSpPr>
            <a:spLocks noGrp="1"/>
          </p:cNvSpPr>
          <p:nvPr>
            <p:ph type="ftr" sz="quarter" idx="11"/>
          </p:nvPr>
        </p:nvSpPr>
        <p:spPr/>
        <p:txBody>
          <a:bodyPr/>
          <a:lstStyle/>
          <a:p>
            <a:r>
              <a:rPr lang="en-CA" dirty="0">
                <a:solidFill>
                  <a:srgbClr val="7030A0"/>
                </a:solidFill>
              </a:rPr>
              <a:t>Presentation at the eFacilitation Workshop at NTI Kaduna </a:t>
            </a:r>
            <a:r>
              <a:rPr lang="en-CA" dirty="0"/>
              <a:t>March 14, 2018</a:t>
            </a:r>
          </a:p>
        </p:txBody>
      </p:sp>
      <p:sp>
        <p:nvSpPr>
          <p:cNvPr id="6" name="Slide Number Placeholder 5"/>
          <p:cNvSpPr>
            <a:spLocks noGrp="1"/>
          </p:cNvSpPr>
          <p:nvPr>
            <p:ph type="sldNum" sz="quarter" idx="12"/>
          </p:nvPr>
        </p:nvSpPr>
        <p:spPr/>
        <p:txBody>
          <a:bodyPr/>
          <a:lstStyle/>
          <a:p>
            <a:fld id="{BABBF074-1453-4EDD-8B66-BFF5DC0DB236}" type="slidenum">
              <a:rPr lang="en-CA" smtClean="0"/>
              <a:t>‹#›</a:t>
            </a:fld>
            <a:endParaRPr lang="en-CA" dirty="0"/>
          </a:p>
        </p:txBody>
      </p:sp>
      <p:pic>
        <p:nvPicPr>
          <p:cNvPr id="7" name="Picture 6" descr="Screen Clipping"/>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10924618" y="5756967"/>
            <a:ext cx="657782" cy="839991"/>
          </a:xfrm>
          <a:prstGeom prst="rect">
            <a:avLst/>
          </a:prstGeom>
        </p:spPr>
      </p:pic>
    </p:spTree>
    <p:extLst>
      <p:ext uri="{BB962C8B-B14F-4D97-AF65-F5344CB8AC3E}">
        <p14:creationId xmlns:p14="http://schemas.microsoft.com/office/powerpoint/2010/main" val="1806601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ABBF074-1453-4EDD-8B66-BFF5DC0DB236}" type="slidenum">
              <a:rPr lang="en-CA" smtClean="0"/>
              <a:t>‹#›</a:t>
            </a:fld>
            <a:endParaRPr lang="en-CA" dirty="0"/>
          </a:p>
        </p:txBody>
      </p:sp>
    </p:spTree>
    <p:extLst>
      <p:ext uri="{BB962C8B-B14F-4D97-AF65-F5344CB8AC3E}">
        <p14:creationId xmlns:p14="http://schemas.microsoft.com/office/powerpoint/2010/main" val="2880281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BABBF074-1453-4EDD-8B66-BFF5DC0DB236}" type="slidenum">
              <a:rPr lang="en-CA" smtClean="0"/>
              <a:t>‹#›</a:t>
            </a:fld>
            <a:endParaRPr lang="en-CA" dirty="0"/>
          </a:p>
        </p:txBody>
      </p:sp>
    </p:spTree>
    <p:extLst>
      <p:ext uri="{BB962C8B-B14F-4D97-AF65-F5344CB8AC3E}">
        <p14:creationId xmlns:p14="http://schemas.microsoft.com/office/powerpoint/2010/main" val="1670301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BABBF074-1453-4EDD-8B66-BFF5DC0DB236}" type="slidenum">
              <a:rPr lang="en-CA" smtClean="0"/>
              <a:t>‹#›</a:t>
            </a:fld>
            <a:endParaRPr lang="en-CA" dirty="0"/>
          </a:p>
        </p:txBody>
      </p:sp>
    </p:spTree>
    <p:extLst>
      <p:ext uri="{BB962C8B-B14F-4D97-AF65-F5344CB8AC3E}">
        <p14:creationId xmlns:p14="http://schemas.microsoft.com/office/powerpoint/2010/main" val="1817815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BABBF074-1453-4EDD-8B66-BFF5DC0DB236}" type="slidenum">
              <a:rPr lang="en-CA" smtClean="0"/>
              <a:t>‹#›</a:t>
            </a:fld>
            <a:endParaRPr lang="en-CA" dirty="0"/>
          </a:p>
        </p:txBody>
      </p:sp>
    </p:spTree>
    <p:extLst>
      <p:ext uri="{BB962C8B-B14F-4D97-AF65-F5344CB8AC3E}">
        <p14:creationId xmlns:p14="http://schemas.microsoft.com/office/powerpoint/2010/main" val="3987005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BABBF074-1453-4EDD-8B66-BFF5DC0DB236}" type="slidenum">
              <a:rPr lang="en-CA" smtClean="0"/>
              <a:t>‹#›</a:t>
            </a:fld>
            <a:endParaRPr lang="en-CA" dirty="0"/>
          </a:p>
        </p:txBody>
      </p:sp>
    </p:spTree>
    <p:extLst>
      <p:ext uri="{BB962C8B-B14F-4D97-AF65-F5344CB8AC3E}">
        <p14:creationId xmlns:p14="http://schemas.microsoft.com/office/powerpoint/2010/main" val="3385052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BABBF074-1453-4EDD-8B66-BFF5DC0DB236}" type="slidenum">
              <a:rPr lang="en-CA" smtClean="0"/>
              <a:t>‹#›</a:t>
            </a:fld>
            <a:endParaRPr lang="en-CA" dirty="0"/>
          </a:p>
        </p:txBody>
      </p:sp>
      <p:sp>
        <p:nvSpPr>
          <p:cNvPr id="8" name="Rectangle 7"/>
          <p:cNvSpPr/>
          <p:nvPr userDrawn="1"/>
        </p:nvSpPr>
        <p:spPr>
          <a:xfrm>
            <a:off x="3302354" y="6520544"/>
            <a:ext cx="6096000" cy="230832"/>
          </a:xfrm>
          <a:prstGeom prst="rect">
            <a:avLst/>
          </a:prstGeom>
        </p:spPr>
        <p:txBody>
          <a:bodyPr>
            <a:spAutoFit/>
          </a:bodyPr>
          <a:lstStyle/>
          <a:p>
            <a:pPr algn="ctr"/>
            <a:r>
              <a:rPr lang="en-CA" sz="900" dirty="0">
                <a:solidFill>
                  <a:srgbClr val="7030A0"/>
                </a:solidFill>
                <a:latin typeface="Raleway" panose="020B0003030101060003"/>
              </a:rPr>
              <a:t>Presentation at the eFacilitation Workshop at NTI Kaduna </a:t>
            </a:r>
            <a:r>
              <a:rPr lang="en-GB" sz="900" dirty="0">
                <a:solidFill>
                  <a:schemeClr val="tx1">
                    <a:lumMod val="50000"/>
                    <a:lumOff val="50000"/>
                  </a:schemeClr>
                </a:solidFill>
                <a:latin typeface="+mn-lt"/>
              </a:rPr>
              <a:t>M</a:t>
            </a:r>
            <a:r>
              <a:rPr lang="en-GB" sz="900" dirty="0">
                <a:solidFill>
                  <a:schemeClr val="tx1">
                    <a:lumMod val="50000"/>
                    <a:lumOff val="50000"/>
                  </a:schemeClr>
                </a:solidFill>
              </a:rPr>
              <a:t>arch 14, 2018</a:t>
            </a:r>
          </a:p>
        </p:txBody>
      </p:sp>
    </p:spTree>
    <p:extLst>
      <p:ext uri="{BB962C8B-B14F-4D97-AF65-F5344CB8AC3E}">
        <p14:creationId xmlns:p14="http://schemas.microsoft.com/office/powerpoint/2010/main" val="290117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8" grpId="2"/>
      <p:bldP spid="8" grpId="3"/>
      <p:bldP spid="8" grpId="4"/>
      <p:bldP spid="8" grpId="5"/>
      <p:bldP spid="8" grpId="6"/>
      <p:bldP spid="8" grpId="7"/>
      <p:bldP spid="8" grpId="8"/>
      <p:bldP spid="8" grpId="9"/>
      <p:bldP spid="8" grpId="10"/>
      <p:bldP spid="8" grpId="11"/>
      <p:bldP spid="8" grpId="12"/>
      <p:bldP spid="8" grpId="13"/>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4CF1B61-9C88-4800-BA1D-948591EAF1E9}" type="datetimeFigureOut">
              <a:rPr lang="en-CA" smtClean="0"/>
              <a:t>2018-05-17</a:t>
            </a:fld>
            <a:endParaRPr lang="en-CA" dirty="0"/>
          </a:p>
        </p:txBody>
      </p:sp>
      <p:sp>
        <p:nvSpPr>
          <p:cNvPr id="6" name="Footer Placeholder 5"/>
          <p:cNvSpPr>
            <a:spLocks noGrp="1"/>
          </p:cNvSpPr>
          <p:nvPr>
            <p:ph type="ftr" sz="quarter" idx="11"/>
          </p:nvPr>
        </p:nvSpPr>
        <p:spPr>
          <a:xfrm>
            <a:off x="3448911" y="6356350"/>
            <a:ext cx="5294179" cy="365125"/>
          </a:xfrm>
        </p:spPr>
        <p:txBody>
          <a:bodyPr/>
          <a:lstStyle>
            <a:lvl1pPr>
              <a:defRPr sz="1100" b="1">
                <a:latin typeface="Arial" panose="020B0604020202020204" pitchFamily="34" charset="0"/>
                <a:cs typeface="Arial" panose="020B0604020202020204" pitchFamily="34" charset="0"/>
              </a:defRPr>
            </a:lvl1pPr>
          </a:lstStyle>
          <a:p>
            <a:r>
              <a:rPr lang="en-CA" dirty="0">
                <a:solidFill>
                  <a:srgbClr val="7030A0"/>
                </a:solidFill>
              </a:rPr>
              <a:t>Presentation at the eFacilitation Workshop at NTI Kaduna </a:t>
            </a:r>
            <a:r>
              <a:rPr lang="en-CA" dirty="0"/>
              <a:t>March 14, 2018</a:t>
            </a:r>
          </a:p>
        </p:txBody>
      </p:sp>
      <p:sp>
        <p:nvSpPr>
          <p:cNvPr id="7" name="Slide Number Placeholder 6"/>
          <p:cNvSpPr>
            <a:spLocks noGrp="1"/>
          </p:cNvSpPr>
          <p:nvPr>
            <p:ph type="sldNum" sz="quarter" idx="12"/>
          </p:nvPr>
        </p:nvSpPr>
        <p:spPr/>
        <p:txBody>
          <a:bodyPr/>
          <a:lstStyle/>
          <a:p>
            <a:fld id="{BABBF074-1453-4EDD-8B66-BFF5DC0DB236}" type="slidenum">
              <a:rPr lang="en-CA" smtClean="0"/>
              <a:t>‹#›</a:t>
            </a:fld>
            <a:endParaRPr lang="en-CA" dirty="0"/>
          </a:p>
        </p:txBody>
      </p:sp>
    </p:spTree>
    <p:extLst>
      <p:ext uri="{BB962C8B-B14F-4D97-AF65-F5344CB8AC3E}">
        <p14:creationId xmlns:p14="http://schemas.microsoft.com/office/powerpoint/2010/main" val="818482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CF1B61-9C88-4800-BA1D-948591EAF1E9}" type="datetimeFigureOut">
              <a:rPr lang="en-CA" smtClean="0"/>
              <a:t>2018-05-17</a:t>
            </a:fld>
            <a:endParaRPr lang="en-CA" dirty="0"/>
          </a:p>
        </p:txBody>
      </p:sp>
      <p:sp>
        <p:nvSpPr>
          <p:cNvPr id="5" name="Footer Placeholder 4"/>
          <p:cNvSpPr>
            <a:spLocks noGrp="1"/>
          </p:cNvSpPr>
          <p:nvPr>
            <p:ph type="ftr" sz="quarter" idx="3"/>
          </p:nvPr>
        </p:nvSpPr>
        <p:spPr>
          <a:xfrm>
            <a:off x="3519457" y="6356349"/>
            <a:ext cx="5541952" cy="365125"/>
          </a:xfrm>
          <a:prstGeom prst="rect">
            <a:avLst/>
          </a:prstGeom>
        </p:spPr>
        <p:txBody>
          <a:bodyPr vert="horz" lIns="91440" tIns="45720" rIns="91440" bIns="45720" rtlCol="0" anchor="ctr"/>
          <a:lstStyle>
            <a:lvl1pPr algn="ctr">
              <a:defRPr sz="1100" b="1">
                <a:solidFill>
                  <a:schemeClr val="tx1">
                    <a:tint val="75000"/>
                  </a:schemeClr>
                </a:solidFill>
                <a:latin typeface="Arial" panose="020B0604020202020204" pitchFamily="34" charset="0"/>
                <a:cs typeface="Arial" panose="020B0604020202020204" pitchFamily="34" charset="0"/>
              </a:defRPr>
            </a:lvl1pPr>
          </a:lstStyle>
          <a:p>
            <a:r>
              <a:rPr lang="en-CA" dirty="0">
                <a:solidFill>
                  <a:srgbClr val="7030A0"/>
                </a:solidFill>
              </a:rPr>
              <a:t>Presentation at the eFacilitation Workshop at NTI Kaduna </a:t>
            </a:r>
            <a:r>
              <a:rPr lang="en-CA" dirty="0"/>
              <a:t>March 14, 2018</a:t>
            </a:r>
          </a:p>
          <a:p>
            <a:endParaRPr lang="en-CA"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BBF074-1453-4EDD-8B66-BFF5DC0DB236}" type="slidenum">
              <a:rPr lang="en-CA" smtClean="0"/>
              <a:t>‹#›</a:t>
            </a:fld>
            <a:endParaRPr lang="en-CA" dirty="0"/>
          </a:p>
        </p:txBody>
      </p:sp>
    </p:spTree>
    <p:extLst>
      <p:ext uri="{BB962C8B-B14F-4D97-AF65-F5344CB8AC3E}">
        <p14:creationId xmlns:p14="http://schemas.microsoft.com/office/powerpoint/2010/main" val="24048664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ou.nl/Docs/Expertise/RdMC/2007%20Working%20Papers/The_need_to_invest_230207_web.pdf" TargetMode="Externa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microsoft.com/office/2007/relationships/hdphoto" Target="../media/hdphoto1.wdp"/><Relationship Id="rId5" Type="http://schemas.openxmlformats.org/officeDocument/2006/relationships/image" Target="../media/image1.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en.unesco.org/gem-report/sdg-goal-4"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1397" y="2906032"/>
            <a:ext cx="10293972" cy="1077218"/>
          </a:xfrm>
          <a:prstGeom prst="rect">
            <a:avLst/>
          </a:prstGeom>
        </p:spPr>
        <p:txBody>
          <a:bodyPr wrap="none">
            <a:spAutoFit/>
          </a:bodyPr>
          <a:lstStyle/>
          <a:p>
            <a:pPr algn="ctr"/>
            <a:r>
              <a:rPr lang="en-US" sz="3200" dirty="0">
                <a:solidFill>
                  <a:srgbClr val="9C3445"/>
                </a:solidFill>
                <a:latin typeface="Raleway" panose="020B0003030101060003" pitchFamily="34" charset="0"/>
              </a:rPr>
              <a:t>Supporting Learning for Sustainable Development </a:t>
            </a:r>
          </a:p>
          <a:p>
            <a:pPr algn="ctr"/>
            <a:r>
              <a:rPr lang="en-US" sz="3200" dirty="0">
                <a:solidFill>
                  <a:srgbClr val="9C3445"/>
                </a:solidFill>
                <a:latin typeface="Raleway" panose="020B0003030101060003" pitchFamily="34" charset="0"/>
              </a:rPr>
              <a:t>through Integrated School-Based Teacher Development</a:t>
            </a:r>
            <a:endParaRPr lang="en-CA" sz="32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8872" y="404593"/>
            <a:ext cx="5119023" cy="1812134"/>
          </a:xfrm>
          <a:prstGeom prst="rect">
            <a:avLst/>
          </a:prstGeom>
        </p:spPr>
      </p:pic>
      <p:sp>
        <p:nvSpPr>
          <p:cNvPr id="3" name="Rectangle 2"/>
          <p:cNvSpPr/>
          <p:nvPr/>
        </p:nvSpPr>
        <p:spPr>
          <a:xfrm>
            <a:off x="2990383" y="4459916"/>
            <a:ext cx="6096000" cy="923330"/>
          </a:xfrm>
          <a:prstGeom prst="rect">
            <a:avLst/>
          </a:prstGeom>
        </p:spPr>
        <p:txBody>
          <a:bodyPr>
            <a:spAutoFit/>
          </a:bodyPr>
          <a:lstStyle/>
          <a:p>
            <a:pPr algn="ctr"/>
            <a:r>
              <a:rPr lang="en-US" b="1" dirty="0">
                <a:solidFill>
                  <a:schemeClr val="accent1">
                    <a:lumMod val="50000"/>
                  </a:schemeClr>
                </a:solidFill>
                <a:latin typeface="Arial" panose="020B0604020202020204" pitchFamily="34" charset="0"/>
                <a:cs typeface="Arial" panose="020B0604020202020204" pitchFamily="34" charset="0"/>
              </a:rPr>
              <a:t>Dr. Betty Ogange</a:t>
            </a:r>
          </a:p>
          <a:p>
            <a:pPr algn="ctr"/>
            <a:r>
              <a:rPr lang="en-US" sz="1200" dirty="0">
                <a:solidFill>
                  <a:schemeClr val="accent1">
                    <a:lumMod val="50000"/>
                  </a:schemeClr>
                </a:solidFill>
                <a:latin typeface="Arial" panose="020B0604020202020204" pitchFamily="34" charset="0"/>
                <a:cs typeface="Arial" panose="020B0604020202020204" pitchFamily="34" charset="0"/>
              </a:rPr>
              <a:t>Adviser: Teacher Education</a:t>
            </a:r>
          </a:p>
          <a:p>
            <a:pPr algn="ctr"/>
            <a:br>
              <a:rPr lang="en-US" sz="1200" dirty="0">
                <a:solidFill>
                  <a:schemeClr val="accent1">
                    <a:lumMod val="50000"/>
                  </a:schemeClr>
                </a:solidFill>
                <a:latin typeface="Arial" panose="020B0604020202020204" pitchFamily="34" charset="0"/>
                <a:cs typeface="Arial" panose="020B0604020202020204" pitchFamily="34" charset="0"/>
              </a:rPr>
            </a:br>
            <a:r>
              <a:rPr lang="en-US" sz="1200" dirty="0">
                <a:solidFill>
                  <a:schemeClr val="accent1">
                    <a:lumMod val="50000"/>
                  </a:schemeClr>
                </a:solidFill>
                <a:latin typeface="Arial" panose="020B0604020202020204" pitchFamily="34" charset="0"/>
                <a:cs typeface="Arial" panose="020B0604020202020204" pitchFamily="34" charset="0"/>
              </a:rPr>
              <a:t>eFacilitation Workshop </a:t>
            </a:r>
            <a:r>
              <a:rPr lang="en-US" sz="1100" dirty="0">
                <a:solidFill>
                  <a:schemeClr val="accent1">
                    <a:lumMod val="50000"/>
                  </a:schemeClr>
                </a:solidFill>
                <a:latin typeface="Arial" panose="020B0604020202020204" pitchFamily="34" charset="0"/>
                <a:cs typeface="Arial" panose="020B0604020202020204" pitchFamily="34" charset="0"/>
              </a:rPr>
              <a:t>| March 13, 2018 | NTI, Kaduna, </a:t>
            </a:r>
            <a:r>
              <a:rPr lang="en-US" sz="1100" b="1" dirty="0">
                <a:solidFill>
                  <a:schemeClr val="accent1">
                    <a:lumMod val="50000"/>
                  </a:schemeClr>
                </a:solidFill>
                <a:latin typeface="Arial" panose="020B0604020202020204" pitchFamily="34" charset="0"/>
                <a:cs typeface="Arial" panose="020B0604020202020204" pitchFamily="34" charset="0"/>
              </a:rPr>
              <a:t>NIGERIA</a:t>
            </a:r>
          </a:p>
        </p:txBody>
      </p:sp>
    </p:spTree>
    <p:extLst>
      <p:ext uri="{BB962C8B-B14F-4D97-AF65-F5344CB8AC3E}">
        <p14:creationId xmlns:p14="http://schemas.microsoft.com/office/powerpoint/2010/main" val="31215750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532683" y="1074424"/>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6</a:t>
            </a:r>
          </a:p>
        </p:txBody>
      </p:sp>
      <p:sp>
        <p:nvSpPr>
          <p:cNvPr id="9" name="Rectangle 8"/>
          <p:cNvSpPr/>
          <p:nvPr/>
        </p:nvSpPr>
        <p:spPr>
          <a:xfrm>
            <a:off x="1595919" y="2012667"/>
            <a:ext cx="812318" cy="369332"/>
          </a:xfrm>
          <a:prstGeom prst="rect">
            <a:avLst/>
          </a:prstGeom>
        </p:spPr>
        <p:txBody>
          <a:bodyPr wrap="square">
            <a:spAutoFit/>
          </a:bodyPr>
          <a:lstStyle/>
          <a:p>
            <a:r>
              <a:rPr lang="en-CA" b="1" dirty="0">
                <a:solidFill>
                  <a:schemeClr val="tx1">
                    <a:lumMod val="85000"/>
                    <a:lumOff val="15000"/>
                  </a:schemeClr>
                </a:solidFill>
                <a:latin typeface="Arial" panose="020B0604020202020204" pitchFamily="34" charset="0"/>
                <a:cs typeface="Arial" panose="020B0604020202020204" pitchFamily="34" charset="0"/>
              </a:rPr>
              <a:t>CFS</a:t>
            </a:r>
          </a:p>
        </p:txBody>
      </p:sp>
      <p:sp>
        <p:nvSpPr>
          <p:cNvPr id="11" name="Rectangle 10"/>
          <p:cNvSpPr/>
          <p:nvPr/>
        </p:nvSpPr>
        <p:spPr>
          <a:xfrm>
            <a:off x="3781697" y="2044957"/>
            <a:ext cx="1485208" cy="369332"/>
          </a:xfrm>
          <a:prstGeom prst="rect">
            <a:avLst/>
          </a:prstGeom>
        </p:spPr>
        <p:txBody>
          <a:bodyPr wrap="square">
            <a:spAutoFit/>
          </a:bodyPr>
          <a:lstStyle/>
          <a:p>
            <a:r>
              <a:rPr lang="en-GB" b="1" dirty="0">
                <a:solidFill>
                  <a:schemeClr val="tx1">
                    <a:lumMod val="85000"/>
                    <a:lumOff val="15000"/>
                  </a:schemeClr>
                </a:solidFill>
                <a:latin typeface="Arial" panose="020B0604020202020204" pitchFamily="34" charset="0"/>
                <a:cs typeface="Arial" panose="020B0604020202020204" pitchFamily="34" charset="0"/>
              </a:rPr>
              <a:t>ORELT</a:t>
            </a:r>
            <a:endParaRPr lang="en-GB" b="1" dirty="0">
              <a:solidFill>
                <a:schemeClr val="bg1">
                  <a:lumMod val="50000"/>
                </a:schemeClr>
              </a:solidFill>
              <a:latin typeface="Raleway" panose="020B0003030101060003" pitchFamily="34" charset="0"/>
            </a:endParaRPr>
          </a:p>
        </p:txBody>
      </p:sp>
      <p:sp>
        <p:nvSpPr>
          <p:cNvPr id="12" name="Rectangle 11"/>
          <p:cNvSpPr/>
          <p:nvPr/>
        </p:nvSpPr>
        <p:spPr>
          <a:xfrm>
            <a:off x="7928902" y="2021136"/>
            <a:ext cx="2536332" cy="388696"/>
          </a:xfrm>
          <a:prstGeom prst="rect">
            <a:avLst/>
          </a:prstGeom>
        </p:spPr>
        <p:txBody>
          <a:bodyPr wrap="square">
            <a:spAutoFit/>
          </a:bodyPr>
          <a:lstStyle/>
          <a:p>
            <a:pPr lvl="1">
              <a:lnSpc>
                <a:spcPct val="107000"/>
              </a:lnSpc>
              <a:spcBef>
                <a:spcPts val="200"/>
              </a:spcBef>
              <a:spcAft>
                <a:spcPts val="0"/>
              </a:spcAft>
            </a:pPr>
            <a:r>
              <a:rPr lang="en-GB" b="1" dirty="0">
                <a:solidFill>
                  <a:schemeClr val="tx1">
                    <a:lumMod val="85000"/>
                    <a:lumOff val="15000"/>
                  </a:schemeClr>
                </a:solidFill>
                <a:latin typeface="Arial" panose="020B0604020202020204" pitchFamily="34" charset="0"/>
                <a:cs typeface="Arial" panose="020B0604020202020204" pitchFamily="34" charset="0"/>
              </a:rPr>
              <a:t>Teacher Futures</a:t>
            </a:r>
            <a:endParaRPr lang="en-CA"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15" name="Oval 14"/>
          <p:cNvSpPr/>
          <p:nvPr/>
        </p:nvSpPr>
        <p:spPr>
          <a:xfrm>
            <a:off x="3815930" y="1118412"/>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7</a:t>
            </a:r>
          </a:p>
        </p:txBody>
      </p:sp>
      <p:sp>
        <p:nvSpPr>
          <p:cNvPr id="16" name="Oval 15"/>
          <p:cNvSpPr/>
          <p:nvPr/>
        </p:nvSpPr>
        <p:spPr>
          <a:xfrm>
            <a:off x="6469153" y="1074424"/>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8</a:t>
            </a:r>
          </a:p>
        </p:txBody>
      </p:sp>
      <p:sp>
        <p:nvSpPr>
          <p:cNvPr id="18" name="Oval 17"/>
          <p:cNvSpPr/>
          <p:nvPr/>
        </p:nvSpPr>
        <p:spPr>
          <a:xfrm>
            <a:off x="8759291" y="1118412"/>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9</a:t>
            </a:r>
          </a:p>
        </p:txBody>
      </p:sp>
      <p:sp>
        <p:nvSpPr>
          <p:cNvPr id="4" name="Rectangle 3"/>
          <p:cNvSpPr/>
          <p:nvPr/>
        </p:nvSpPr>
        <p:spPr>
          <a:xfrm>
            <a:off x="6218073" y="2021136"/>
            <a:ext cx="1783373" cy="369332"/>
          </a:xfrm>
          <a:prstGeom prst="rect">
            <a:avLst/>
          </a:prstGeom>
        </p:spPr>
        <p:txBody>
          <a:bodyPr wrap="none">
            <a:spAutoFit/>
          </a:bodyPr>
          <a:lstStyle/>
          <a:p>
            <a:r>
              <a:rPr lang="en-CA" b="1" dirty="0">
                <a:solidFill>
                  <a:schemeClr val="tx1">
                    <a:lumMod val="85000"/>
                    <a:lumOff val="15000"/>
                  </a:schemeClr>
                </a:solidFill>
                <a:latin typeface="Arial" panose="020B0604020202020204" pitchFamily="34" charset="0"/>
                <a:cs typeface="Arial" panose="020B0604020202020204" pitchFamily="34" charset="0"/>
              </a:rPr>
              <a:t>Green Teacher</a:t>
            </a:r>
          </a:p>
        </p:txBody>
      </p:sp>
      <p:sp>
        <p:nvSpPr>
          <p:cNvPr id="7" name="TextBox 6"/>
          <p:cNvSpPr txBox="1"/>
          <p:nvPr/>
        </p:nvSpPr>
        <p:spPr>
          <a:xfrm>
            <a:off x="3644878" y="4259790"/>
            <a:ext cx="2451477" cy="830997"/>
          </a:xfrm>
          <a:prstGeom prst="rect">
            <a:avLst/>
          </a:prstGeom>
          <a:noFill/>
        </p:spPr>
        <p:txBody>
          <a:bodyPr wrap="square" rtlCol="0">
            <a:spAutoFit/>
          </a:bodyPr>
          <a:lstStyle/>
          <a:p>
            <a:pPr marL="342900" indent="-342900">
              <a:buFont typeface="+mj-lt"/>
              <a:buAutoNum type="arabicPeriod"/>
            </a:pPr>
            <a:r>
              <a:rPr lang="en-CA" sz="1600" dirty="0">
                <a:latin typeface="Arial" panose="020B0604020202020204" pitchFamily="34" charset="0"/>
                <a:cs typeface="Arial" panose="020B0604020202020204" pitchFamily="34" charset="0"/>
              </a:rPr>
              <a:t>Kenya</a:t>
            </a:r>
          </a:p>
          <a:p>
            <a:pPr marL="342900" indent="-342900">
              <a:buFont typeface="+mj-lt"/>
              <a:buAutoNum type="arabicPeriod"/>
            </a:pPr>
            <a:r>
              <a:rPr lang="en-CA" sz="1600" dirty="0">
                <a:latin typeface="Arial" panose="020B0604020202020204" pitchFamily="34" charset="0"/>
                <a:cs typeface="Arial" panose="020B0604020202020204" pitchFamily="34" charset="0"/>
              </a:rPr>
              <a:t>Uganda</a:t>
            </a:r>
          </a:p>
          <a:p>
            <a:pPr marL="342900" indent="-342900">
              <a:buFont typeface="+mj-lt"/>
              <a:buAutoNum type="arabicPeriod"/>
            </a:pPr>
            <a:r>
              <a:rPr lang="en-CA" sz="1600" dirty="0">
                <a:latin typeface="Arial" panose="020B0604020202020204" pitchFamily="34" charset="0"/>
                <a:cs typeface="Arial" panose="020B0604020202020204" pitchFamily="34" charset="0"/>
              </a:rPr>
              <a:t>Tanzania</a:t>
            </a:r>
          </a:p>
        </p:txBody>
      </p:sp>
      <p:cxnSp>
        <p:nvCxnSpPr>
          <p:cNvPr id="19" name="Straight Connector 18"/>
          <p:cNvCxnSpPr/>
          <p:nvPr/>
        </p:nvCxnSpPr>
        <p:spPr>
          <a:xfrm flipH="1">
            <a:off x="1934257" y="2414289"/>
            <a:ext cx="4585" cy="1683599"/>
          </a:xfrm>
          <a:prstGeom prst="line">
            <a:avLst/>
          </a:prstGeom>
          <a:ln w="19050">
            <a:solidFill>
              <a:srgbClr val="7030A0"/>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4264925" y="2387623"/>
            <a:ext cx="10625" cy="1753250"/>
          </a:xfrm>
          <a:prstGeom prst="line">
            <a:avLst/>
          </a:prstGeom>
          <a:ln w="19050">
            <a:solidFill>
              <a:srgbClr val="7030A0"/>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042349" y="2328521"/>
            <a:ext cx="4970" cy="1812352"/>
          </a:xfrm>
          <a:prstGeom prst="line">
            <a:avLst/>
          </a:prstGeom>
          <a:ln w="19050">
            <a:solidFill>
              <a:srgbClr val="7030A0"/>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9386014" y="2382082"/>
            <a:ext cx="18451" cy="1810387"/>
          </a:xfrm>
          <a:prstGeom prst="line">
            <a:avLst/>
          </a:prstGeom>
          <a:ln w="19050">
            <a:solidFill>
              <a:srgbClr val="7030A0"/>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8668856" y="4259790"/>
            <a:ext cx="2451477" cy="2462213"/>
          </a:xfrm>
          <a:prstGeom prst="rect">
            <a:avLst/>
          </a:prstGeom>
          <a:noFill/>
        </p:spPr>
        <p:txBody>
          <a:bodyPr wrap="square" rtlCol="0">
            <a:spAutoFit/>
          </a:bodyPr>
          <a:lstStyle/>
          <a:p>
            <a:pPr marL="342900" indent="-342900">
              <a:buFont typeface="+mj-lt"/>
              <a:buAutoNum type="arabicPeriod"/>
            </a:pPr>
            <a:r>
              <a:rPr lang="en-CA" sz="1600" dirty="0">
                <a:latin typeface="Arial" panose="020B0604020202020204" pitchFamily="34" charset="0"/>
                <a:cs typeface="Arial" panose="020B0604020202020204" pitchFamily="34" charset="0"/>
              </a:rPr>
              <a:t>Kiribati</a:t>
            </a:r>
          </a:p>
          <a:p>
            <a:pPr marL="342900" indent="-342900">
              <a:buFont typeface="+mj-lt"/>
              <a:buAutoNum type="arabicPeriod"/>
            </a:pPr>
            <a:r>
              <a:rPr lang="en-CA" sz="1600" dirty="0">
                <a:latin typeface="Arial" panose="020B0604020202020204" pitchFamily="34" charset="0"/>
                <a:cs typeface="Arial" panose="020B0604020202020204" pitchFamily="34" charset="0"/>
              </a:rPr>
              <a:t>Sierra Leone</a:t>
            </a:r>
          </a:p>
          <a:p>
            <a:pPr marL="342900" indent="-342900">
              <a:buFont typeface="+mj-lt"/>
              <a:buAutoNum type="arabicPeriod"/>
            </a:pPr>
            <a:r>
              <a:rPr lang="en-CA" sz="1600" dirty="0">
                <a:latin typeface="Arial" panose="020B0604020202020204" pitchFamily="34" charset="0"/>
                <a:cs typeface="Arial" panose="020B0604020202020204" pitchFamily="34" charset="0"/>
              </a:rPr>
              <a:t>South Africa</a:t>
            </a:r>
          </a:p>
          <a:p>
            <a:pPr marL="342900" indent="-342900">
              <a:buFont typeface="+mj-lt"/>
              <a:buAutoNum type="arabicPeriod"/>
            </a:pPr>
            <a:r>
              <a:rPr lang="en-CA" sz="1600" dirty="0">
                <a:latin typeface="Arial" panose="020B0604020202020204" pitchFamily="34" charset="0"/>
                <a:cs typeface="Arial" panose="020B0604020202020204" pitchFamily="34" charset="0"/>
              </a:rPr>
              <a:t>Sri Lanka</a:t>
            </a:r>
          </a:p>
          <a:p>
            <a:pPr marL="342900" indent="-342900">
              <a:spcAft>
                <a:spcPts val="1200"/>
              </a:spcAft>
              <a:buFont typeface="+mj-lt"/>
              <a:buAutoNum type="arabicPeriod"/>
            </a:pPr>
            <a:r>
              <a:rPr lang="en-CA" sz="1600" dirty="0">
                <a:latin typeface="Arial" panose="020B0604020202020204" pitchFamily="34" charset="0"/>
                <a:cs typeface="Arial" panose="020B0604020202020204" pitchFamily="34" charset="0"/>
              </a:rPr>
              <a:t>The Gambia</a:t>
            </a:r>
          </a:p>
          <a:p>
            <a:pPr marL="342900" indent="-342900">
              <a:buFont typeface="+mj-lt"/>
              <a:buAutoNum type="arabicPeriod"/>
            </a:pPr>
            <a:endParaRPr lang="en-CA" sz="1600" dirty="0">
              <a:solidFill>
                <a:schemeClr val="tx1">
                  <a:lumMod val="50000"/>
                  <a:lumOff val="50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CA" sz="1600" dirty="0">
                <a:solidFill>
                  <a:schemeClr val="bg1">
                    <a:lumMod val="50000"/>
                  </a:schemeClr>
                </a:solidFill>
                <a:latin typeface="Arial" panose="020B0604020202020204" pitchFamily="34" charset="0"/>
                <a:cs typeface="Arial" panose="020B0604020202020204" pitchFamily="34" charset="0"/>
              </a:rPr>
              <a:t>Seychelles</a:t>
            </a:r>
          </a:p>
          <a:p>
            <a:pPr marL="342900" indent="-342900">
              <a:buFont typeface="+mj-lt"/>
              <a:buAutoNum type="arabicPeriod"/>
            </a:pPr>
            <a:r>
              <a:rPr lang="en-CA" sz="1600" dirty="0">
                <a:solidFill>
                  <a:schemeClr val="bg1">
                    <a:lumMod val="50000"/>
                  </a:schemeClr>
                </a:solidFill>
                <a:latin typeface="Arial" panose="020B0604020202020204" pitchFamily="34" charset="0"/>
                <a:cs typeface="Arial" panose="020B0604020202020204" pitchFamily="34" charset="0"/>
              </a:rPr>
              <a:t>Nigeria</a:t>
            </a:r>
          </a:p>
          <a:p>
            <a:pPr marL="342900" indent="-342900">
              <a:buFont typeface="+mj-lt"/>
              <a:buAutoNum type="arabicPeriod"/>
            </a:pPr>
            <a:r>
              <a:rPr lang="en-CA" sz="1600" dirty="0">
                <a:solidFill>
                  <a:schemeClr val="bg1">
                    <a:lumMod val="50000"/>
                  </a:schemeClr>
                </a:solidFill>
                <a:latin typeface="Arial" panose="020B0604020202020204" pitchFamily="34" charset="0"/>
                <a:cs typeface="Arial" panose="020B0604020202020204" pitchFamily="34" charset="0"/>
              </a:rPr>
              <a:t>Kenya</a:t>
            </a:r>
          </a:p>
        </p:txBody>
      </p:sp>
      <p:sp>
        <p:nvSpPr>
          <p:cNvPr id="27" name="TextBox 26"/>
          <p:cNvSpPr txBox="1"/>
          <p:nvPr/>
        </p:nvSpPr>
        <p:spPr>
          <a:xfrm>
            <a:off x="6568079" y="4242030"/>
            <a:ext cx="1229259" cy="338554"/>
          </a:xfrm>
          <a:prstGeom prst="rect">
            <a:avLst/>
          </a:prstGeom>
          <a:noFill/>
        </p:spPr>
        <p:txBody>
          <a:bodyPr wrap="square" rtlCol="0">
            <a:spAutoFit/>
          </a:bodyPr>
          <a:lstStyle/>
          <a:p>
            <a:r>
              <a:rPr lang="en-CA" sz="1600" dirty="0">
                <a:latin typeface="Arial" panose="020B0604020202020204" pitchFamily="34" charset="0"/>
                <a:cs typeface="Arial" panose="020B0604020202020204" pitchFamily="34" charset="0"/>
              </a:rPr>
              <a:t>Nigeria</a:t>
            </a:r>
          </a:p>
        </p:txBody>
      </p:sp>
      <p:sp>
        <p:nvSpPr>
          <p:cNvPr id="29" name="TextBox 28"/>
          <p:cNvSpPr txBox="1"/>
          <p:nvPr/>
        </p:nvSpPr>
        <p:spPr>
          <a:xfrm>
            <a:off x="1532683" y="4192469"/>
            <a:ext cx="1026388" cy="338554"/>
          </a:xfrm>
          <a:prstGeom prst="rect">
            <a:avLst/>
          </a:prstGeom>
          <a:noFill/>
        </p:spPr>
        <p:txBody>
          <a:bodyPr wrap="square" rtlCol="0">
            <a:spAutoFit/>
          </a:bodyPr>
          <a:lstStyle/>
          <a:p>
            <a:r>
              <a:rPr lang="en-CA" sz="1600" dirty="0">
                <a:latin typeface="Arial" panose="020B0604020202020204" pitchFamily="34" charset="0"/>
                <a:cs typeface="Arial" panose="020B0604020202020204" pitchFamily="34" charset="0"/>
              </a:rPr>
              <a:t>Nigeria</a:t>
            </a:r>
          </a:p>
        </p:txBody>
      </p:sp>
      <p:cxnSp>
        <p:nvCxnSpPr>
          <p:cNvPr id="10" name="Straight Connector 9"/>
          <p:cNvCxnSpPr/>
          <p:nvPr/>
        </p:nvCxnSpPr>
        <p:spPr>
          <a:xfrm>
            <a:off x="9003755" y="5722012"/>
            <a:ext cx="1082354" cy="2686"/>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2"/>
          <a:stretch>
            <a:fillRect/>
          </a:stretch>
        </p:blipFill>
        <p:spPr>
          <a:xfrm>
            <a:off x="956001" y="531803"/>
            <a:ext cx="3948508" cy="370173"/>
          </a:xfrm>
          <a:prstGeom prst="rect">
            <a:avLst/>
          </a:prstGeom>
        </p:spPr>
      </p:pic>
    </p:spTree>
    <p:extLst>
      <p:ext uri="{BB962C8B-B14F-4D97-AF65-F5344CB8AC3E}">
        <p14:creationId xmlns:p14="http://schemas.microsoft.com/office/powerpoint/2010/main" val="497005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4161" y="-266007"/>
            <a:ext cx="12612600" cy="7243156"/>
          </a:xfrm>
        </p:spPr>
      </p:pic>
    </p:spTree>
    <p:extLst>
      <p:ext uri="{BB962C8B-B14F-4D97-AF65-F5344CB8AC3E}">
        <p14:creationId xmlns:p14="http://schemas.microsoft.com/office/powerpoint/2010/main" val="176589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TextBox 354"/>
          <p:cNvSpPr txBox="1"/>
          <p:nvPr/>
        </p:nvSpPr>
        <p:spPr>
          <a:xfrm>
            <a:off x="777034" y="500139"/>
            <a:ext cx="3394455" cy="1077218"/>
          </a:xfrm>
          <a:prstGeom prst="rect">
            <a:avLst/>
          </a:prstGeom>
          <a:noFill/>
        </p:spPr>
        <p:txBody>
          <a:bodyPr wrap="none" rtlCol="0">
            <a:spAutoFit/>
          </a:bodyPr>
          <a:lstStyle/>
          <a:p>
            <a:r>
              <a:rPr lang="en-US" sz="3200" dirty="0">
                <a:solidFill>
                  <a:schemeClr val="bg1">
                    <a:lumMod val="50000"/>
                  </a:schemeClr>
                </a:solidFill>
                <a:latin typeface="Raleway" panose="020B0003030101060003" pitchFamily="34" charset="0"/>
              </a:rPr>
              <a:t>Teacher Quality and </a:t>
            </a:r>
          </a:p>
          <a:p>
            <a:r>
              <a:rPr lang="en-US" sz="3200" b="1" dirty="0">
                <a:solidFill>
                  <a:srgbClr val="358FCB"/>
                </a:solidFill>
                <a:latin typeface="Raleway" panose="020B0003030101060003" pitchFamily="34" charset="0"/>
              </a:rPr>
              <a:t>Learner Achievement</a:t>
            </a:r>
            <a:endParaRPr lang="id-ID" sz="3200" dirty="0">
              <a:solidFill>
                <a:srgbClr val="358FCB"/>
              </a:solidFill>
              <a:latin typeface="Raleway" panose="020B0003030101060003" pitchFamily="34" charset="0"/>
            </a:endParaRPr>
          </a:p>
        </p:txBody>
      </p:sp>
      <p:sp>
        <p:nvSpPr>
          <p:cNvPr id="360" name="TextBox 359"/>
          <p:cNvSpPr txBox="1"/>
          <p:nvPr/>
        </p:nvSpPr>
        <p:spPr>
          <a:xfrm>
            <a:off x="5680364" y="3176643"/>
            <a:ext cx="803425" cy="369332"/>
          </a:xfrm>
          <a:prstGeom prst="rect">
            <a:avLst/>
          </a:prstGeom>
          <a:noFill/>
        </p:spPr>
        <p:txBody>
          <a:bodyPr wrap="none" rtlCol="0">
            <a:spAutoFit/>
          </a:bodyPr>
          <a:lstStyle/>
          <a:p>
            <a:r>
              <a:rPr lang="en-US" dirty="0">
                <a:solidFill>
                  <a:schemeClr val="bg1">
                    <a:lumMod val="50000"/>
                  </a:schemeClr>
                </a:solidFill>
                <a:latin typeface="+mj-lt"/>
              </a:rPr>
              <a:t>Access</a:t>
            </a:r>
            <a:endParaRPr lang="id-ID" dirty="0">
              <a:solidFill>
                <a:schemeClr val="bg1">
                  <a:lumMod val="50000"/>
                </a:schemeClr>
              </a:solidFill>
              <a:latin typeface="+mj-lt"/>
            </a:endParaRPr>
          </a:p>
        </p:txBody>
      </p:sp>
      <p:sp>
        <p:nvSpPr>
          <p:cNvPr id="362" name="TextBox 361"/>
          <p:cNvSpPr txBox="1"/>
          <p:nvPr/>
        </p:nvSpPr>
        <p:spPr>
          <a:xfrm>
            <a:off x="7669375" y="5362759"/>
            <a:ext cx="853119" cy="369332"/>
          </a:xfrm>
          <a:prstGeom prst="rect">
            <a:avLst/>
          </a:prstGeom>
          <a:noFill/>
        </p:spPr>
        <p:txBody>
          <a:bodyPr wrap="none" rtlCol="0">
            <a:spAutoFit/>
          </a:bodyPr>
          <a:lstStyle/>
          <a:p>
            <a:r>
              <a:rPr lang="en-GB" dirty="0">
                <a:solidFill>
                  <a:schemeClr val="bg1"/>
                </a:solidFill>
                <a:latin typeface="Raleway" panose="020B0003030101060003" pitchFamily="34" charset="0"/>
              </a:rPr>
              <a:t>Mobile</a:t>
            </a:r>
            <a:endParaRPr lang="en-GB" dirty="0">
              <a:solidFill>
                <a:schemeClr val="bg1"/>
              </a:solidFill>
            </a:endParaRPr>
          </a:p>
        </p:txBody>
      </p:sp>
      <p:sp>
        <p:nvSpPr>
          <p:cNvPr id="363" name="TextBox 362"/>
          <p:cNvSpPr txBox="1"/>
          <p:nvPr/>
        </p:nvSpPr>
        <p:spPr>
          <a:xfrm>
            <a:off x="952818" y="6293356"/>
            <a:ext cx="8610600" cy="246221"/>
          </a:xfrm>
          <a:prstGeom prst="rect">
            <a:avLst/>
          </a:prstGeom>
          <a:noFill/>
        </p:spPr>
        <p:txBody>
          <a:bodyPr wrap="square" rtlCol="0">
            <a:spAutoFit/>
          </a:bodyPr>
          <a:lstStyle/>
          <a:p>
            <a:r>
              <a:rPr lang="en-US" sz="1000" dirty="0"/>
              <a:t>Evers, A., </a:t>
            </a:r>
            <a:r>
              <a:rPr lang="en-US" sz="1000" dirty="0" err="1"/>
              <a:t>Vermeulen</a:t>
            </a:r>
            <a:r>
              <a:rPr lang="en-US" sz="1000" dirty="0"/>
              <a:t>, M., &amp; van der Klink, M. (2007). </a:t>
            </a:r>
            <a:r>
              <a:rPr lang="en-US" sz="1000" dirty="0">
                <a:hlinkClick r:id="rId2"/>
              </a:rPr>
              <a:t>The need to invest in teachers and teacher education</a:t>
            </a:r>
            <a:r>
              <a:rPr lang="en-US" sz="1000" dirty="0"/>
              <a:t>.</a:t>
            </a:r>
            <a:endParaRPr lang="en-CA" sz="1000" dirty="0"/>
          </a:p>
        </p:txBody>
      </p:sp>
      <p:pic>
        <p:nvPicPr>
          <p:cNvPr id="3" name="Picture 2"/>
          <p:cNvPicPr>
            <a:picLocks noChangeAspect="1"/>
          </p:cNvPicPr>
          <p:nvPr/>
        </p:nvPicPr>
        <p:blipFill>
          <a:blip r:embed="rId3"/>
          <a:stretch>
            <a:fillRect/>
          </a:stretch>
        </p:blipFill>
        <p:spPr>
          <a:xfrm>
            <a:off x="7110428" y="72043"/>
            <a:ext cx="4543877" cy="6858000"/>
          </a:xfrm>
          <a:prstGeom prst="rect">
            <a:avLst/>
          </a:prstGeom>
        </p:spPr>
      </p:pic>
      <p:pic>
        <p:nvPicPr>
          <p:cNvPr id="6" name="Picture 5"/>
          <p:cNvPicPr>
            <a:picLocks noChangeAspect="1"/>
          </p:cNvPicPr>
          <p:nvPr/>
        </p:nvPicPr>
        <p:blipFill>
          <a:blip r:embed="rId4"/>
          <a:stretch>
            <a:fillRect/>
          </a:stretch>
        </p:blipFill>
        <p:spPr>
          <a:xfrm>
            <a:off x="509848" y="2339427"/>
            <a:ext cx="6495010" cy="3313228"/>
          </a:xfrm>
          <a:prstGeom prst="rect">
            <a:avLst/>
          </a:prstGeom>
        </p:spPr>
      </p:pic>
      <p:sp>
        <p:nvSpPr>
          <p:cNvPr id="4" name="Rectangle 3"/>
          <p:cNvSpPr/>
          <p:nvPr/>
        </p:nvSpPr>
        <p:spPr>
          <a:xfrm>
            <a:off x="2876805" y="2472638"/>
            <a:ext cx="1376595" cy="584775"/>
          </a:xfrm>
          <a:prstGeom prst="rect">
            <a:avLst/>
          </a:prstGeom>
        </p:spPr>
        <p:txBody>
          <a:bodyPr wrap="none">
            <a:spAutoFit/>
          </a:bodyPr>
          <a:lstStyle/>
          <a:p>
            <a:pPr algn="ctr"/>
            <a:r>
              <a:rPr lang="en-US" sz="1600" dirty="0">
                <a:solidFill>
                  <a:schemeClr val="bg1"/>
                </a:solidFill>
              </a:rPr>
              <a:t>Student</a:t>
            </a:r>
          </a:p>
          <a:p>
            <a:pPr algn="ctr"/>
            <a:r>
              <a:rPr lang="en-US" sz="1600" dirty="0">
                <a:solidFill>
                  <a:schemeClr val="bg1"/>
                </a:solidFill>
              </a:rPr>
              <a:t>characteristics</a:t>
            </a:r>
          </a:p>
        </p:txBody>
      </p:sp>
    </p:spTree>
    <p:extLst>
      <p:ext uri="{BB962C8B-B14F-4D97-AF65-F5344CB8AC3E}">
        <p14:creationId xmlns:p14="http://schemas.microsoft.com/office/powerpoint/2010/main" val="3483606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Box 91"/>
          <p:cNvSpPr txBox="1"/>
          <p:nvPr/>
        </p:nvSpPr>
        <p:spPr>
          <a:xfrm>
            <a:off x="7237322" y="1950857"/>
            <a:ext cx="2943050" cy="584775"/>
          </a:xfrm>
          <a:prstGeom prst="rect">
            <a:avLst/>
          </a:prstGeom>
          <a:noFill/>
        </p:spPr>
        <p:txBody>
          <a:bodyPr wrap="none" rtlCol="0">
            <a:spAutoFit/>
          </a:bodyPr>
          <a:lstStyle/>
          <a:p>
            <a:r>
              <a:rPr lang="en-CA" sz="3200" dirty="0">
                <a:solidFill>
                  <a:schemeClr val="bg1">
                    <a:lumMod val="50000"/>
                  </a:schemeClr>
                </a:solidFill>
                <a:latin typeface="Raleway" panose="020B0003030101060003" pitchFamily="34" charset="0"/>
              </a:rPr>
              <a:t>“</a:t>
            </a:r>
            <a:r>
              <a:rPr lang="en-CA" sz="3200" b="1" dirty="0">
                <a:solidFill>
                  <a:srgbClr val="7030A0"/>
                </a:solidFill>
                <a:latin typeface="Raleway" panose="020B0003030101060003" pitchFamily="34" charset="0"/>
              </a:rPr>
              <a:t>Teacher Futures”</a:t>
            </a:r>
            <a:endParaRPr lang="id-ID" sz="3200" b="1" dirty="0">
              <a:solidFill>
                <a:srgbClr val="7030A0"/>
              </a:solidFill>
              <a:latin typeface="Raleway" panose="020B0003030101060003" pitchFamily="34" charset="0"/>
            </a:endParaRPr>
          </a:p>
        </p:txBody>
      </p:sp>
      <p:sp>
        <p:nvSpPr>
          <p:cNvPr id="38" name="Freeform 31"/>
          <p:cNvSpPr>
            <a:spLocks noEditPoints="1"/>
          </p:cNvSpPr>
          <p:nvPr/>
        </p:nvSpPr>
        <p:spPr bwMode="auto">
          <a:xfrm>
            <a:off x="948730" y="1791855"/>
            <a:ext cx="4899746" cy="4476997"/>
          </a:xfrm>
          <a:custGeom>
            <a:avLst/>
            <a:gdLst>
              <a:gd name="T0" fmla="*/ 1479 w 1479"/>
              <a:gd name="T1" fmla="*/ 505 h 1412"/>
              <a:gd name="T2" fmla="*/ 974 w 1479"/>
              <a:gd name="T3" fmla="*/ 0 h 1412"/>
              <a:gd name="T4" fmla="*/ 736 w 1479"/>
              <a:gd name="T5" fmla="*/ 59 h 1412"/>
              <a:gd name="T6" fmla="*/ 735 w 1479"/>
              <a:gd name="T7" fmla="*/ 60 h 1412"/>
              <a:gd name="T8" fmla="*/ 504 w 1479"/>
              <a:gd name="T9" fmla="*/ 4 h 1412"/>
              <a:gd name="T10" fmla="*/ 0 w 1479"/>
              <a:gd name="T11" fmla="*/ 508 h 1412"/>
              <a:gd name="T12" fmla="*/ 237 w 1479"/>
              <a:gd name="T13" fmla="*/ 936 h 1412"/>
              <a:gd name="T14" fmla="*/ 257 w 1479"/>
              <a:gd name="T15" fmla="*/ 947 h 1412"/>
              <a:gd name="T16" fmla="*/ 257 w 1479"/>
              <a:gd name="T17" fmla="*/ 947 h 1412"/>
              <a:gd name="T18" fmla="*/ 765 w 1479"/>
              <a:gd name="T19" fmla="*/ 1412 h 1412"/>
              <a:gd name="T20" fmla="*/ 1275 w 1479"/>
              <a:gd name="T21" fmla="*/ 911 h 1412"/>
              <a:gd name="T22" fmla="*/ 1479 w 1479"/>
              <a:gd name="T23" fmla="*/ 505 h 1412"/>
              <a:gd name="T24" fmla="*/ 963 w 1479"/>
              <a:gd name="T25" fmla="*/ 718 h 1412"/>
              <a:gd name="T26" fmla="*/ 963 w 1479"/>
              <a:gd name="T27" fmla="*/ 717 h 1412"/>
              <a:gd name="T28" fmla="*/ 963 w 1479"/>
              <a:gd name="T29" fmla="*/ 717 h 1412"/>
              <a:gd name="T30" fmla="*/ 963 w 1479"/>
              <a:gd name="T31" fmla="*/ 718 h 1412"/>
              <a:gd name="T32" fmla="*/ 256 w 1479"/>
              <a:gd name="T33" fmla="*/ 935 h 1412"/>
              <a:gd name="T34" fmla="*/ 256 w 1479"/>
              <a:gd name="T35" fmla="*/ 936 h 1412"/>
              <a:gd name="T36" fmla="*/ 256 w 1479"/>
              <a:gd name="T37" fmla="*/ 935 h 1412"/>
              <a:gd name="T38" fmla="*/ 255 w 1479"/>
              <a:gd name="T39" fmla="*/ 902 h 1412"/>
              <a:gd name="T40" fmla="*/ 255 w 1479"/>
              <a:gd name="T41" fmla="*/ 914 h 1412"/>
              <a:gd name="T42" fmla="*/ 255 w 1479"/>
              <a:gd name="T43" fmla="*/ 902 h 1412"/>
              <a:gd name="T44" fmla="*/ 255 w 1479"/>
              <a:gd name="T45" fmla="*/ 922 h 1412"/>
              <a:gd name="T46" fmla="*/ 256 w 1479"/>
              <a:gd name="T47" fmla="*/ 925 h 1412"/>
              <a:gd name="T48" fmla="*/ 255 w 1479"/>
              <a:gd name="T49" fmla="*/ 922 h 1412"/>
              <a:gd name="T50" fmla="*/ 694 w 1479"/>
              <a:gd name="T51" fmla="*/ 401 h 1412"/>
              <a:gd name="T52" fmla="*/ 739 w 1479"/>
              <a:gd name="T53" fmla="*/ 397 h 1412"/>
              <a:gd name="T54" fmla="*/ 972 w 1479"/>
              <a:gd name="T55" fmla="*/ 631 h 1412"/>
              <a:gd name="T56" fmla="*/ 872 w 1479"/>
              <a:gd name="T57" fmla="*/ 822 h 1412"/>
              <a:gd name="T58" fmla="*/ 872 w 1479"/>
              <a:gd name="T59" fmla="*/ 822 h 1412"/>
              <a:gd name="T60" fmla="*/ 875 w 1479"/>
              <a:gd name="T61" fmla="*/ 820 h 1412"/>
              <a:gd name="T62" fmla="*/ 531 w 1479"/>
              <a:gd name="T63" fmla="*/ 747 h 1412"/>
              <a:gd name="T64" fmla="*/ 504 w 1479"/>
              <a:gd name="T65" fmla="*/ 629 h 1412"/>
              <a:gd name="T66" fmla="*/ 694 w 1479"/>
              <a:gd name="T67" fmla="*/ 401 h 1412"/>
              <a:gd name="T68" fmla="*/ 920 w 1479"/>
              <a:gd name="T69" fmla="*/ 787 h 1412"/>
              <a:gd name="T70" fmla="*/ 918 w 1479"/>
              <a:gd name="T71" fmla="*/ 789 h 1412"/>
              <a:gd name="T72" fmla="*/ 920 w 1479"/>
              <a:gd name="T73" fmla="*/ 787 h 1412"/>
              <a:gd name="T74" fmla="*/ 908 w 1479"/>
              <a:gd name="T75" fmla="*/ 797 h 1412"/>
              <a:gd name="T76" fmla="*/ 906 w 1479"/>
              <a:gd name="T77" fmla="*/ 799 h 1412"/>
              <a:gd name="T78" fmla="*/ 908 w 1479"/>
              <a:gd name="T79" fmla="*/ 797 h 1412"/>
              <a:gd name="T80" fmla="*/ 898 w 1479"/>
              <a:gd name="T81" fmla="*/ 805 h 1412"/>
              <a:gd name="T82" fmla="*/ 895 w 1479"/>
              <a:gd name="T83" fmla="*/ 807 h 1412"/>
              <a:gd name="T84" fmla="*/ 898 w 1479"/>
              <a:gd name="T85" fmla="*/ 805 h 1412"/>
              <a:gd name="T86" fmla="*/ 886 w 1479"/>
              <a:gd name="T87" fmla="*/ 813 h 1412"/>
              <a:gd name="T88" fmla="*/ 882 w 1479"/>
              <a:gd name="T89" fmla="*/ 816 h 1412"/>
              <a:gd name="T90" fmla="*/ 886 w 1479"/>
              <a:gd name="T91" fmla="*/ 813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79" h="1412">
                <a:moveTo>
                  <a:pt x="1479" y="505"/>
                </a:moveTo>
                <a:cubicBezTo>
                  <a:pt x="1479" y="226"/>
                  <a:pt x="1253" y="0"/>
                  <a:pt x="974" y="0"/>
                </a:cubicBezTo>
                <a:cubicBezTo>
                  <a:pt x="888" y="0"/>
                  <a:pt x="807" y="22"/>
                  <a:pt x="736" y="59"/>
                </a:cubicBezTo>
                <a:cubicBezTo>
                  <a:pt x="735" y="60"/>
                  <a:pt x="735" y="60"/>
                  <a:pt x="735" y="60"/>
                </a:cubicBezTo>
                <a:cubicBezTo>
                  <a:pt x="666" y="24"/>
                  <a:pt x="588" y="4"/>
                  <a:pt x="504" y="4"/>
                </a:cubicBezTo>
                <a:cubicBezTo>
                  <a:pt x="226" y="4"/>
                  <a:pt x="0" y="230"/>
                  <a:pt x="0" y="508"/>
                </a:cubicBezTo>
                <a:cubicBezTo>
                  <a:pt x="0" y="689"/>
                  <a:pt x="95" y="847"/>
                  <a:pt x="237" y="936"/>
                </a:cubicBezTo>
                <a:cubicBezTo>
                  <a:pt x="244" y="940"/>
                  <a:pt x="250" y="944"/>
                  <a:pt x="257" y="947"/>
                </a:cubicBezTo>
                <a:cubicBezTo>
                  <a:pt x="257" y="947"/>
                  <a:pt x="257" y="947"/>
                  <a:pt x="257" y="947"/>
                </a:cubicBezTo>
                <a:cubicBezTo>
                  <a:pt x="280" y="1208"/>
                  <a:pt x="499" y="1412"/>
                  <a:pt x="765" y="1412"/>
                </a:cubicBezTo>
                <a:cubicBezTo>
                  <a:pt x="1044" y="1412"/>
                  <a:pt x="1270" y="1188"/>
                  <a:pt x="1275" y="911"/>
                </a:cubicBezTo>
                <a:cubicBezTo>
                  <a:pt x="1399" y="819"/>
                  <a:pt x="1479" y="671"/>
                  <a:pt x="1479" y="505"/>
                </a:cubicBezTo>
                <a:close/>
                <a:moveTo>
                  <a:pt x="963" y="718"/>
                </a:moveTo>
                <a:cubicBezTo>
                  <a:pt x="963" y="718"/>
                  <a:pt x="963" y="717"/>
                  <a:pt x="963" y="717"/>
                </a:cubicBezTo>
                <a:cubicBezTo>
                  <a:pt x="963" y="717"/>
                  <a:pt x="963" y="717"/>
                  <a:pt x="963" y="717"/>
                </a:cubicBezTo>
                <a:lnTo>
                  <a:pt x="963" y="718"/>
                </a:lnTo>
                <a:close/>
                <a:moveTo>
                  <a:pt x="256" y="935"/>
                </a:moveTo>
                <a:cubicBezTo>
                  <a:pt x="256" y="936"/>
                  <a:pt x="256" y="936"/>
                  <a:pt x="256" y="936"/>
                </a:cubicBezTo>
                <a:cubicBezTo>
                  <a:pt x="256" y="936"/>
                  <a:pt x="256" y="936"/>
                  <a:pt x="256" y="935"/>
                </a:cubicBezTo>
                <a:close/>
                <a:moveTo>
                  <a:pt x="255" y="902"/>
                </a:moveTo>
                <a:cubicBezTo>
                  <a:pt x="255" y="906"/>
                  <a:pt x="255" y="910"/>
                  <a:pt x="255" y="914"/>
                </a:cubicBezTo>
                <a:cubicBezTo>
                  <a:pt x="255" y="910"/>
                  <a:pt x="255" y="906"/>
                  <a:pt x="255" y="902"/>
                </a:cubicBezTo>
                <a:close/>
                <a:moveTo>
                  <a:pt x="255" y="922"/>
                </a:moveTo>
                <a:cubicBezTo>
                  <a:pt x="255" y="923"/>
                  <a:pt x="256" y="924"/>
                  <a:pt x="256" y="925"/>
                </a:cubicBezTo>
                <a:cubicBezTo>
                  <a:pt x="256" y="924"/>
                  <a:pt x="255" y="923"/>
                  <a:pt x="255" y="922"/>
                </a:cubicBezTo>
                <a:close/>
                <a:moveTo>
                  <a:pt x="694" y="401"/>
                </a:moveTo>
                <a:cubicBezTo>
                  <a:pt x="708" y="398"/>
                  <a:pt x="723" y="397"/>
                  <a:pt x="739" y="397"/>
                </a:cubicBezTo>
                <a:cubicBezTo>
                  <a:pt x="868" y="397"/>
                  <a:pt x="972" y="502"/>
                  <a:pt x="972" y="631"/>
                </a:cubicBezTo>
                <a:cubicBezTo>
                  <a:pt x="972" y="710"/>
                  <a:pt x="933" y="780"/>
                  <a:pt x="872" y="822"/>
                </a:cubicBezTo>
                <a:cubicBezTo>
                  <a:pt x="872" y="822"/>
                  <a:pt x="872" y="822"/>
                  <a:pt x="872" y="822"/>
                </a:cubicBezTo>
                <a:cubicBezTo>
                  <a:pt x="873" y="822"/>
                  <a:pt x="874" y="821"/>
                  <a:pt x="875" y="820"/>
                </a:cubicBezTo>
                <a:cubicBezTo>
                  <a:pt x="688" y="940"/>
                  <a:pt x="565" y="796"/>
                  <a:pt x="531" y="747"/>
                </a:cubicBezTo>
                <a:cubicBezTo>
                  <a:pt x="516" y="716"/>
                  <a:pt x="504" y="676"/>
                  <a:pt x="504" y="629"/>
                </a:cubicBezTo>
                <a:cubicBezTo>
                  <a:pt x="504" y="515"/>
                  <a:pt x="577" y="433"/>
                  <a:pt x="694" y="401"/>
                </a:cubicBezTo>
                <a:close/>
                <a:moveTo>
                  <a:pt x="920" y="787"/>
                </a:moveTo>
                <a:cubicBezTo>
                  <a:pt x="920" y="788"/>
                  <a:pt x="919" y="788"/>
                  <a:pt x="918" y="789"/>
                </a:cubicBezTo>
                <a:cubicBezTo>
                  <a:pt x="919" y="788"/>
                  <a:pt x="920" y="788"/>
                  <a:pt x="920" y="787"/>
                </a:cubicBezTo>
                <a:close/>
                <a:moveTo>
                  <a:pt x="908" y="797"/>
                </a:moveTo>
                <a:cubicBezTo>
                  <a:pt x="907" y="798"/>
                  <a:pt x="906" y="798"/>
                  <a:pt x="906" y="799"/>
                </a:cubicBezTo>
                <a:cubicBezTo>
                  <a:pt x="906" y="798"/>
                  <a:pt x="907" y="798"/>
                  <a:pt x="908" y="797"/>
                </a:cubicBezTo>
                <a:close/>
                <a:moveTo>
                  <a:pt x="898" y="805"/>
                </a:moveTo>
                <a:cubicBezTo>
                  <a:pt x="897" y="806"/>
                  <a:pt x="896" y="806"/>
                  <a:pt x="895" y="807"/>
                </a:cubicBezTo>
                <a:cubicBezTo>
                  <a:pt x="896" y="806"/>
                  <a:pt x="897" y="806"/>
                  <a:pt x="898" y="805"/>
                </a:cubicBezTo>
                <a:close/>
                <a:moveTo>
                  <a:pt x="886" y="813"/>
                </a:moveTo>
                <a:cubicBezTo>
                  <a:pt x="884" y="814"/>
                  <a:pt x="883" y="815"/>
                  <a:pt x="882" y="816"/>
                </a:cubicBezTo>
                <a:cubicBezTo>
                  <a:pt x="883" y="815"/>
                  <a:pt x="884" y="814"/>
                  <a:pt x="886" y="813"/>
                </a:cubicBezTo>
                <a:close/>
              </a:path>
            </a:pathLst>
          </a:custGeom>
          <a:solidFill>
            <a:srgbClr val="575757">
              <a:alpha val="8000"/>
            </a:srgbClr>
          </a:solidFill>
          <a:ln>
            <a:noFill/>
          </a:ln>
          <a:effectLst>
            <a:outerShdw blurRad="9144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a:p>
        </p:txBody>
      </p:sp>
      <p:sp>
        <p:nvSpPr>
          <p:cNvPr id="39" name="Freeform 25"/>
          <p:cNvSpPr>
            <a:spLocks/>
          </p:cNvSpPr>
          <p:nvPr/>
        </p:nvSpPr>
        <p:spPr bwMode="auto">
          <a:xfrm>
            <a:off x="3028524" y="1863499"/>
            <a:ext cx="3024570" cy="3208686"/>
          </a:xfrm>
          <a:custGeom>
            <a:avLst/>
            <a:gdLst>
              <a:gd name="T0" fmla="*/ 453 w 958"/>
              <a:gd name="T1" fmla="*/ 0 h 1016"/>
              <a:gd name="T2" fmla="*/ 215 w 958"/>
              <a:gd name="T3" fmla="*/ 59 h 1016"/>
              <a:gd name="T4" fmla="*/ 304 w 958"/>
              <a:gd name="T5" fmla="*/ 119 h 1016"/>
              <a:gd name="T6" fmla="*/ 486 w 958"/>
              <a:gd name="T7" fmla="*/ 514 h 1016"/>
              <a:gd name="T8" fmla="*/ 410 w 958"/>
              <a:gd name="T9" fmla="*/ 778 h 1016"/>
              <a:gd name="T10" fmla="*/ 0 w 958"/>
              <a:gd name="T11" fmla="*/ 732 h 1016"/>
              <a:gd name="T12" fmla="*/ 209 w 958"/>
              <a:gd name="T13" fmla="*/ 960 h 1016"/>
              <a:gd name="T14" fmla="*/ 454 w 958"/>
              <a:gd name="T15" fmla="*/ 1016 h 1016"/>
              <a:gd name="T16" fmla="*/ 722 w 958"/>
              <a:gd name="T17" fmla="*/ 933 h 1016"/>
              <a:gd name="T18" fmla="*/ 958 w 958"/>
              <a:gd name="T19" fmla="*/ 505 h 1016"/>
              <a:gd name="T20" fmla="*/ 453 w 958"/>
              <a:gd name="T21"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8" h="1016">
                <a:moveTo>
                  <a:pt x="453" y="0"/>
                </a:moveTo>
                <a:cubicBezTo>
                  <a:pt x="367" y="0"/>
                  <a:pt x="286" y="22"/>
                  <a:pt x="215" y="59"/>
                </a:cubicBezTo>
                <a:cubicBezTo>
                  <a:pt x="247" y="76"/>
                  <a:pt x="276" y="96"/>
                  <a:pt x="304" y="119"/>
                </a:cubicBezTo>
                <a:cubicBezTo>
                  <a:pt x="416" y="212"/>
                  <a:pt x="497" y="358"/>
                  <a:pt x="486" y="514"/>
                </a:cubicBezTo>
                <a:cubicBezTo>
                  <a:pt x="480" y="602"/>
                  <a:pt x="481" y="677"/>
                  <a:pt x="410" y="778"/>
                </a:cubicBezTo>
                <a:cubicBezTo>
                  <a:pt x="154" y="1002"/>
                  <a:pt x="0" y="732"/>
                  <a:pt x="0" y="732"/>
                </a:cubicBezTo>
                <a:cubicBezTo>
                  <a:pt x="27" y="877"/>
                  <a:pt x="209" y="960"/>
                  <a:pt x="209" y="960"/>
                </a:cubicBezTo>
                <a:cubicBezTo>
                  <a:pt x="278" y="996"/>
                  <a:pt x="370" y="1016"/>
                  <a:pt x="454" y="1016"/>
                </a:cubicBezTo>
                <a:cubicBezTo>
                  <a:pt x="553" y="1016"/>
                  <a:pt x="644" y="982"/>
                  <a:pt x="722" y="933"/>
                </a:cubicBezTo>
                <a:cubicBezTo>
                  <a:pt x="864" y="843"/>
                  <a:pt x="958" y="685"/>
                  <a:pt x="958" y="505"/>
                </a:cubicBezTo>
                <a:cubicBezTo>
                  <a:pt x="958" y="226"/>
                  <a:pt x="732" y="0"/>
                  <a:pt x="453" y="0"/>
                </a:cubicBez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26"/>
          <p:cNvSpPr>
            <a:spLocks noEditPoints="1"/>
          </p:cNvSpPr>
          <p:nvPr/>
        </p:nvSpPr>
        <p:spPr bwMode="auto">
          <a:xfrm>
            <a:off x="1033913" y="1596525"/>
            <a:ext cx="3215357" cy="2977874"/>
          </a:xfrm>
          <a:custGeom>
            <a:avLst/>
            <a:gdLst>
              <a:gd name="T0" fmla="*/ 692 w 1018"/>
              <a:gd name="T1" fmla="*/ 395 h 943"/>
              <a:gd name="T2" fmla="*/ 694 w 1018"/>
              <a:gd name="T3" fmla="*/ 397 h 943"/>
              <a:gd name="T4" fmla="*/ 694 w 1018"/>
              <a:gd name="T5" fmla="*/ 397 h 943"/>
              <a:gd name="T6" fmla="*/ 739 w 1018"/>
              <a:gd name="T7" fmla="*/ 393 h 943"/>
              <a:gd name="T8" fmla="*/ 972 w 1018"/>
              <a:gd name="T9" fmla="*/ 627 h 943"/>
              <a:gd name="T10" fmla="*/ 872 w 1018"/>
              <a:gd name="T11" fmla="*/ 818 h 943"/>
              <a:gd name="T12" fmla="*/ 872 w 1018"/>
              <a:gd name="T13" fmla="*/ 818 h 943"/>
              <a:gd name="T14" fmla="*/ 931 w 1018"/>
              <a:gd name="T15" fmla="*/ 774 h 943"/>
              <a:gd name="T16" fmla="*/ 1007 w 1018"/>
              <a:gd name="T17" fmla="*/ 510 h 943"/>
              <a:gd name="T18" fmla="*/ 825 w 1018"/>
              <a:gd name="T19" fmla="*/ 115 h 943"/>
              <a:gd name="T20" fmla="*/ 736 w 1018"/>
              <a:gd name="T21" fmla="*/ 55 h 943"/>
              <a:gd name="T22" fmla="*/ 735 w 1018"/>
              <a:gd name="T23" fmla="*/ 56 h 943"/>
              <a:gd name="T24" fmla="*/ 504 w 1018"/>
              <a:gd name="T25" fmla="*/ 0 h 943"/>
              <a:gd name="T26" fmla="*/ 0 w 1018"/>
              <a:gd name="T27" fmla="*/ 504 h 943"/>
              <a:gd name="T28" fmla="*/ 237 w 1018"/>
              <a:gd name="T29" fmla="*/ 932 h 943"/>
              <a:gd name="T30" fmla="*/ 257 w 1018"/>
              <a:gd name="T31" fmla="*/ 943 h 943"/>
              <a:gd name="T32" fmla="*/ 255 w 1018"/>
              <a:gd name="T33" fmla="*/ 898 h 943"/>
              <a:gd name="T34" fmla="*/ 692 w 1018"/>
              <a:gd name="T35" fmla="*/ 395 h 943"/>
              <a:gd name="T36" fmla="*/ 963 w 1018"/>
              <a:gd name="T37" fmla="*/ 713 h 943"/>
              <a:gd name="T38" fmla="*/ 963 w 1018"/>
              <a:gd name="T39" fmla="*/ 714 h 943"/>
              <a:gd name="T40" fmla="*/ 963 w 1018"/>
              <a:gd name="T41" fmla="*/ 71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8" h="943">
                <a:moveTo>
                  <a:pt x="692" y="395"/>
                </a:moveTo>
                <a:cubicBezTo>
                  <a:pt x="692" y="395"/>
                  <a:pt x="694" y="397"/>
                  <a:pt x="694" y="397"/>
                </a:cubicBezTo>
                <a:cubicBezTo>
                  <a:pt x="694" y="397"/>
                  <a:pt x="694" y="397"/>
                  <a:pt x="694" y="397"/>
                </a:cubicBezTo>
                <a:cubicBezTo>
                  <a:pt x="708" y="394"/>
                  <a:pt x="723" y="393"/>
                  <a:pt x="739" y="393"/>
                </a:cubicBezTo>
                <a:cubicBezTo>
                  <a:pt x="868" y="393"/>
                  <a:pt x="972" y="498"/>
                  <a:pt x="972" y="627"/>
                </a:cubicBezTo>
                <a:cubicBezTo>
                  <a:pt x="972" y="706"/>
                  <a:pt x="933" y="776"/>
                  <a:pt x="872" y="818"/>
                </a:cubicBezTo>
                <a:cubicBezTo>
                  <a:pt x="872" y="818"/>
                  <a:pt x="872" y="818"/>
                  <a:pt x="872" y="818"/>
                </a:cubicBezTo>
                <a:cubicBezTo>
                  <a:pt x="891" y="806"/>
                  <a:pt x="911" y="792"/>
                  <a:pt x="931" y="774"/>
                </a:cubicBezTo>
                <a:cubicBezTo>
                  <a:pt x="1002" y="673"/>
                  <a:pt x="1001" y="598"/>
                  <a:pt x="1007" y="510"/>
                </a:cubicBezTo>
                <a:cubicBezTo>
                  <a:pt x="1018" y="354"/>
                  <a:pt x="937" y="208"/>
                  <a:pt x="825" y="115"/>
                </a:cubicBezTo>
                <a:cubicBezTo>
                  <a:pt x="797" y="92"/>
                  <a:pt x="768" y="72"/>
                  <a:pt x="736" y="55"/>
                </a:cubicBezTo>
                <a:cubicBezTo>
                  <a:pt x="735" y="56"/>
                  <a:pt x="735" y="56"/>
                  <a:pt x="735" y="56"/>
                </a:cubicBezTo>
                <a:cubicBezTo>
                  <a:pt x="666" y="20"/>
                  <a:pt x="588" y="0"/>
                  <a:pt x="504" y="0"/>
                </a:cubicBezTo>
                <a:cubicBezTo>
                  <a:pt x="226" y="0"/>
                  <a:pt x="0" y="226"/>
                  <a:pt x="0" y="504"/>
                </a:cubicBezTo>
                <a:cubicBezTo>
                  <a:pt x="0" y="685"/>
                  <a:pt x="95" y="843"/>
                  <a:pt x="237" y="932"/>
                </a:cubicBezTo>
                <a:cubicBezTo>
                  <a:pt x="244" y="936"/>
                  <a:pt x="250" y="940"/>
                  <a:pt x="257" y="943"/>
                </a:cubicBezTo>
                <a:cubicBezTo>
                  <a:pt x="256" y="928"/>
                  <a:pt x="255" y="913"/>
                  <a:pt x="255" y="898"/>
                </a:cubicBezTo>
                <a:cubicBezTo>
                  <a:pt x="255" y="643"/>
                  <a:pt x="449" y="433"/>
                  <a:pt x="692" y="395"/>
                </a:cubicBezTo>
                <a:close/>
                <a:moveTo>
                  <a:pt x="963" y="713"/>
                </a:moveTo>
                <a:cubicBezTo>
                  <a:pt x="963" y="714"/>
                  <a:pt x="963" y="714"/>
                  <a:pt x="963" y="714"/>
                </a:cubicBezTo>
                <a:cubicBezTo>
                  <a:pt x="963" y="714"/>
                  <a:pt x="963" y="713"/>
                  <a:pt x="963" y="713"/>
                </a:cubicBezTo>
                <a:close/>
              </a:path>
            </a:pathLst>
          </a:custGeom>
          <a:solidFill>
            <a:srgbClr val="6679EC"/>
          </a:solidFill>
          <a:ln>
            <a:noFill/>
          </a:ln>
        </p:spPr>
        <p:txBody>
          <a:bodyPr vert="horz" wrap="square" lIns="91440" tIns="45720" rIns="91440" bIns="45720" numCol="1" anchor="t" anchorCtr="0" compatLnSpc="1">
            <a:prstTxWarp prst="textNoShape">
              <a:avLst/>
            </a:prstTxWarp>
          </a:bodyPr>
          <a:lstStyle/>
          <a:p>
            <a:endParaRPr lang="id-ID">
              <a:solidFill>
                <a:srgbClr val="FF6600"/>
              </a:solidFill>
            </a:endParaRPr>
          </a:p>
        </p:txBody>
      </p:sp>
      <p:sp>
        <p:nvSpPr>
          <p:cNvPr id="41" name="Freeform 27"/>
          <p:cNvSpPr>
            <a:spLocks/>
          </p:cNvSpPr>
          <p:nvPr/>
        </p:nvSpPr>
        <p:spPr bwMode="auto">
          <a:xfrm>
            <a:off x="1844296" y="2948146"/>
            <a:ext cx="3517861" cy="3797160"/>
          </a:xfrm>
          <a:custGeom>
            <a:avLst/>
            <a:gdLst>
              <a:gd name="T0" fmla="*/ 325 w 1020"/>
              <a:gd name="T1" fmla="*/ 421 h 1013"/>
              <a:gd name="T2" fmla="*/ 249 w 1020"/>
              <a:gd name="T3" fmla="*/ 230 h 1013"/>
              <a:gd name="T4" fmla="*/ 439 w 1020"/>
              <a:gd name="T5" fmla="*/ 2 h 1013"/>
              <a:gd name="T6" fmla="*/ 437 w 1020"/>
              <a:gd name="T7" fmla="*/ 0 h 1013"/>
              <a:gd name="T8" fmla="*/ 0 w 1020"/>
              <a:gd name="T9" fmla="*/ 503 h 1013"/>
              <a:gd name="T10" fmla="*/ 510 w 1020"/>
              <a:gd name="T11" fmla="*/ 1013 h 1013"/>
              <a:gd name="T12" fmla="*/ 1020 w 1020"/>
              <a:gd name="T13" fmla="*/ 503 h 1013"/>
              <a:gd name="T14" fmla="*/ 325 w 1020"/>
              <a:gd name="T15" fmla="*/ 421 h 10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0" h="1013">
                <a:moveTo>
                  <a:pt x="325" y="421"/>
                </a:moveTo>
                <a:cubicBezTo>
                  <a:pt x="325" y="421"/>
                  <a:pt x="249" y="349"/>
                  <a:pt x="249" y="230"/>
                </a:cubicBezTo>
                <a:cubicBezTo>
                  <a:pt x="249" y="116"/>
                  <a:pt x="322" y="34"/>
                  <a:pt x="439" y="2"/>
                </a:cubicBezTo>
                <a:cubicBezTo>
                  <a:pt x="439" y="2"/>
                  <a:pt x="437" y="0"/>
                  <a:pt x="437" y="0"/>
                </a:cubicBezTo>
                <a:cubicBezTo>
                  <a:pt x="194" y="38"/>
                  <a:pt x="0" y="248"/>
                  <a:pt x="0" y="503"/>
                </a:cubicBezTo>
                <a:cubicBezTo>
                  <a:pt x="0" y="785"/>
                  <a:pt x="228" y="1013"/>
                  <a:pt x="510" y="1013"/>
                </a:cubicBezTo>
                <a:cubicBezTo>
                  <a:pt x="792" y="1013"/>
                  <a:pt x="1020" y="785"/>
                  <a:pt x="1020" y="503"/>
                </a:cubicBezTo>
                <a:cubicBezTo>
                  <a:pt x="1020" y="503"/>
                  <a:pt x="679" y="804"/>
                  <a:pt x="325" y="421"/>
                </a:cubicBez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endParaRPr lang="id-ID"/>
          </a:p>
        </p:txBody>
      </p:sp>
      <p:sp>
        <p:nvSpPr>
          <p:cNvPr id="42" name="TextBox 41"/>
          <p:cNvSpPr txBox="1"/>
          <p:nvPr/>
        </p:nvSpPr>
        <p:spPr>
          <a:xfrm>
            <a:off x="1618245" y="1895169"/>
            <a:ext cx="693800" cy="584775"/>
          </a:xfrm>
          <a:prstGeom prst="rect">
            <a:avLst/>
          </a:prstGeom>
          <a:noFill/>
        </p:spPr>
        <p:txBody>
          <a:bodyPr wrap="square" rtlCol="0">
            <a:spAutoFit/>
          </a:bodyPr>
          <a:lstStyle/>
          <a:p>
            <a:pPr algn="ctr"/>
            <a:r>
              <a:rPr lang="en-US" sz="3200" b="1" dirty="0">
                <a:solidFill>
                  <a:schemeClr val="bg1">
                    <a:lumMod val="95000"/>
                  </a:schemeClr>
                </a:solidFill>
                <a:latin typeface="PT Sans" panose="020B0503020203020204" pitchFamily="34" charset="0"/>
              </a:rPr>
              <a:t>01</a:t>
            </a:r>
            <a:endParaRPr lang="id-ID" sz="3200" b="1" dirty="0">
              <a:solidFill>
                <a:schemeClr val="bg1">
                  <a:lumMod val="95000"/>
                </a:schemeClr>
              </a:solidFill>
              <a:latin typeface="PT Sans" panose="020B0503020203020204" pitchFamily="34" charset="0"/>
            </a:endParaRPr>
          </a:p>
        </p:txBody>
      </p:sp>
      <p:sp>
        <p:nvSpPr>
          <p:cNvPr id="43" name="TextBox 42"/>
          <p:cNvSpPr txBox="1"/>
          <p:nvPr/>
        </p:nvSpPr>
        <p:spPr>
          <a:xfrm>
            <a:off x="2742505" y="4965048"/>
            <a:ext cx="693800" cy="584775"/>
          </a:xfrm>
          <a:prstGeom prst="rect">
            <a:avLst/>
          </a:prstGeom>
          <a:noFill/>
        </p:spPr>
        <p:txBody>
          <a:bodyPr wrap="square" rtlCol="0">
            <a:spAutoFit/>
          </a:bodyPr>
          <a:lstStyle/>
          <a:p>
            <a:pPr algn="ctr"/>
            <a:r>
              <a:rPr lang="en-US" sz="3200" b="1" dirty="0">
                <a:solidFill>
                  <a:schemeClr val="bg1">
                    <a:lumMod val="95000"/>
                  </a:schemeClr>
                </a:solidFill>
                <a:latin typeface="PT Sans" panose="020B0503020203020204" pitchFamily="34" charset="0"/>
              </a:rPr>
              <a:t>03</a:t>
            </a:r>
            <a:endParaRPr lang="id-ID" sz="3200" b="1" dirty="0">
              <a:solidFill>
                <a:schemeClr val="bg1">
                  <a:lumMod val="95000"/>
                </a:schemeClr>
              </a:solidFill>
              <a:latin typeface="PT Sans" panose="020B0503020203020204" pitchFamily="34" charset="0"/>
            </a:endParaRPr>
          </a:p>
        </p:txBody>
      </p:sp>
      <p:sp>
        <p:nvSpPr>
          <p:cNvPr id="44" name="TextBox 43"/>
          <p:cNvSpPr txBox="1"/>
          <p:nvPr/>
        </p:nvSpPr>
        <p:spPr>
          <a:xfrm>
            <a:off x="4765684" y="2539962"/>
            <a:ext cx="693800" cy="584775"/>
          </a:xfrm>
          <a:prstGeom prst="rect">
            <a:avLst/>
          </a:prstGeom>
          <a:noFill/>
        </p:spPr>
        <p:txBody>
          <a:bodyPr wrap="square" rtlCol="0">
            <a:spAutoFit/>
          </a:bodyPr>
          <a:lstStyle/>
          <a:p>
            <a:pPr algn="ctr"/>
            <a:r>
              <a:rPr lang="en-US" sz="3200" b="1" dirty="0">
                <a:solidFill>
                  <a:schemeClr val="bg1">
                    <a:lumMod val="95000"/>
                  </a:schemeClr>
                </a:solidFill>
                <a:latin typeface="PT Sans" panose="020B0503020203020204" pitchFamily="34" charset="0"/>
              </a:rPr>
              <a:t>02</a:t>
            </a:r>
            <a:endParaRPr lang="id-ID" sz="3200" b="1" dirty="0">
              <a:solidFill>
                <a:schemeClr val="bg1">
                  <a:lumMod val="95000"/>
                </a:schemeClr>
              </a:solidFill>
              <a:latin typeface="PT Sans" panose="020B0503020203020204" pitchFamily="34" charset="0"/>
            </a:endParaRPr>
          </a:p>
        </p:txBody>
      </p:sp>
      <p:sp>
        <p:nvSpPr>
          <p:cNvPr id="45" name="TextBox 44"/>
          <p:cNvSpPr txBox="1"/>
          <p:nvPr/>
        </p:nvSpPr>
        <p:spPr>
          <a:xfrm>
            <a:off x="2189608" y="5425183"/>
            <a:ext cx="2911182" cy="707886"/>
          </a:xfrm>
          <a:prstGeom prst="rect">
            <a:avLst/>
          </a:prstGeom>
          <a:noFill/>
        </p:spPr>
        <p:txBody>
          <a:bodyPr wrap="none" rtlCol="0">
            <a:spAutoFit/>
          </a:bodyPr>
          <a:lstStyle/>
          <a:p>
            <a:r>
              <a:rPr lang="en-CA" sz="2000" b="1" dirty="0">
                <a:solidFill>
                  <a:schemeClr val="bg1">
                    <a:lumMod val="95000"/>
                  </a:schemeClr>
                </a:solidFill>
              </a:rPr>
              <a:t>Learning for </a:t>
            </a:r>
          </a:p>
          <a:p>
            <a:r>
              <a:rPr lang="en-CA" sz="2000" b="1" dirty="0">
                <a:solidFill>
                  <a:schemeClr val="bg1">
                    <a:lumMod val="95000"/>
                  </a:schemeClr>
                </a:solidFill>
              </a:rPr>
              <a:t>Sustainable Development</a:t>
            </a:r>
            <a:endParaRPr lang="id-ID" sz="2000" b="1" dirty="0">
              <a:solidFill>
                <a:schemeClr val="bg1">
                  <a:lumMod val="95000"/>
                </a:schemeClr>
              </a:solidFill>
            </a:endParaRPr>
          </a:p>
        </p:txBody>
      </p:sp>
      <p:sp>
        <p:nvSpPr>
          <p:cNvPr id="47" name="TextBox 46"/>
          <p:cNvSpPr txBox="1"/>
          <p:nvPr/>
        </p:nvSpPr>
        <p:spPr>
          <a:xfrm>
            <a:off x="1357977" y="2465342"/>
            <a:ext cx="1170770" cy="707886"/>
          </a:xfrm>
          <a:prstGeom prst="rect">
            <a:avLst/>
          </a:prstGeom>
          <a:noFill/>
        </p:spPr>
        <p:txBody>
          <a:bodyPr wrap="none" rtlCol="0">
            <a:spAutoFit/>
          </a:bodyPr>
          <a:lstStyle/>
          <a:p>
            <a:r>
              <a:rPr lang="en-CA" sz="2000" b="1" dirty="0">
                <a:solidFill>
                  <a:schemeClr val="bg1">
                    <a:lumMod val="95000"/>
                  </a:schemeClr>
                </a:solidFill>
              </a:rPr>
              <a:t>Quality </a:t>
            </a:r>
          </a:p>
          <a:p>
            <a:r>
              <a:rPr lang="en-CA" sz="2000" b="1" dirty="0">
                <a:solidFill>
                  <a:schemeClr val="bg1">
                    <a:lumMod val="95000"/>
                  </a:schemeClr>
                </a:solidFill>
              </a:rPr>
              <a:t>Teaching </a:t>
            </a:r>
            <a:endParaRPr lang="id-ID" sz="2000" b="1" dirty="0">
              <a:solidFill>
                <a:schemeClr val="bg1">
                  <a:lumMod val="95000"/>
                </a:schemeClr>
              </a:solidFill>
            </a:endParaRPr>
          </a:p>
        </p:txBody>
      </p:sp>
      <p:sp>
        <p:nvSpPr>
          <p:cNvPr id="49" name="TextBox 48"/>
          <p:cNvSpPr txBox="1"/>
          <p:nvPr/>
        </p:nvSpPr>
        <p:spPr>
          <a:xfrm>
            <a:off x="4568820" y="3207431"/>
            <a:ext cx="1423788" cy="400110"/>
          </a:xfrm>
          <a:prstGeom prst="rect">
            <a:avLst/>
          </a:prstGeom>
          <a:noFill/>
        </p:spPr>
        <p:txBody>
          <a:bodyPr wrap="none" rtlCol="0">
            <a:spAutoFit/>
          </a:bodyPr>
          <a:lstStyle/>
          <a:p>
            <a:r>
              <a:rPr lang="en-US" sz="2000" b="1" dirty="0">
                <a:solidFill>
                  <a:schemeClr val="bg1"/>
                </a:solidFill>
              </a:rPr>
              <a:t>Community</a:t>
            </a:r>
            <a:endParaRPr lang="id-ID" sz="2000" b="1" dirty="0">
              <a:solidFill>
                <a:schemeClr val="bg1"/>
              </a:solidFill>
            </a:endParaRPr>
          </a:p>
        </p:txBody>
      </p:sp>
      <p:sp>
        <p:nvSpPr>
          <p:cNvPr id="56" name="TextBox 55"/>
          <p:cNvSpPr txBox="1"/>
          <p:nvPr/>
        </p:nvSpPr>
        <p:spPr>
          <a:xfrm>
            <a:off x="6477822" y="4846726"/>
            <a:ext cx="5333640" cy="584775"/>
          </a:xfrm>
          <a:prstGeom prst="rect">
            <a:avLst/>
          </a:prstGeom>
          <a:noFill/>
        </p:spPr>
        <p:txBody>
          <a:bodyPr wrap="none" rtlCol="0">
            <a:spAutoFit/>
          </a:bodyPr>
          <a:lstStyle/>
          <a:p>
            <a:r>
              <a:rPr lang="en-US" sz="3200" dirty="0">
                <a:solidFill>
                  <a:schemeClr val="bg1">
                    <a:lumMod val="50000"/>
                  </a:schemeClr>
                </a:solidFill>
                <a:latin typeface="Raleway" panose="020B0003030101060003" pitchFamily="34" charset="0"/>
              </a:rPr>
              <a:t>http://teacherfutures.colvee.org</a:t>
            </a:r>
            <a:endParaRPr lang="id-ID" sz="3200" dirty="0">
              <a:solidFill>
                <a:schemeClr val="bg1">
                  <a:lumMod val="50000"/>
                </a:schemeClr>
              </a:solidFill>
              <a:latin typeface="Raleway" panose="020B0003030101060003" pitchFamily="34" charset="0"/>
            </a:endParaRPr>
          </a:p>
        </p:txBody>
      </p:sp>
      <p:sp>
        <p:nvSpPr>
          <p:cNvPr id="29" name="TextBox 28"/>
          <p:cNvSpPr txBox="1"/>
          <p:nvPr/>
        </p:nvSpPr>
        <p:spPr>
          <a:xfrm>
            <a:off x="2603796" y="3373780"/>
            <a:ext cx="1645474" cy="830997"/>
          </a:xfrm>
          <a:prstGeom prst="rect">
            <a:avLst/>
          </a:prstGeom>
          <a:noFill/>
        </p:spPr>
        <p:txBody>
          <a:bodyPr wrap="square" rtlCol="0">
            <a:spAutoFit/>
          </a:bodyPr>
          <a:lstStyle/>
          <a:p>
            <a:pPr algn="ctr"/>
            <a:r>
              <a:rPr lang="en-CA" sz="2400" b="1" dirty="0">
                <a:solidFill>
                  <a:srgbClr val="C00000"/>
                </a:solidFill>
                <a:latin typeface="Raleway" panose="020B0003030101060003" pitchFamily="34" charset="0"/>
              </a:rPr>
              <a:t>TEACHER </a:t>
            </a:r>
          </a:p>
          <a:p>
            <a:pPr algn="ctr"/>
            <a:r>
              <a:rPr lang="en-CA" sz="2400" b="1" dirty="0">
                <a:solidFill>
                  <a:srgbClr val="C00000"/>
                </a:solidFill>
                <a:latin typeface="Raleway" panose="020B0003030101060003" pitchFamily="34" charset="0"/>
              </a:rPr>
              <a:t>FUTURES</a:t>
            </a:r>
            <a:endParaRPr lang="id-ID" sz="2400" b="1" dirty="0">
              <a:solidFill>
                <a:srgbClr val="C00000"/>
              </a:solidFill>
              <a:latin typeface="Raleway" panose="020B0003030101060003" pitchFamily="34" charset="0"/>
            </a:endParaRPr>
          </a:p>
        </p:txBody>
      </p:sp>
      <p:sp>
        <p:nvSpPr>
          <p:cNvPr id="27" name="Rectangle 26"/>
          <p:cNvSpPr/>
          <p:nvPr/>
        </p:nvSpPr>
        <p:spPr>
          <a:xfrm>
            <a:off x="6168026" y="2499730"/>
            <a:ext cx="6096000" cy="1877437"/>
          </a:xfrm>
          <a:prstGeom prst="rect">
            <a:avLst/>
          </a:prstGeom>
        </p:spPr>
        <p:txBody>
          <a:bodyPr>
            <a:spAutoFit/>
          </a:bodyPr>
          <a:lstStyle/>
          <a:p>
            <a:pPr marL="285750" indent="-285750">
              <a:spcAft>
                <a:spcPts val="600"/>
              </a:spcAft>
              <a:buClr>
                <a:srgbClr val="7030A0"/>
              </a:buClr>
              <a:buFont typeface="Wingdings" panose="05000000000000000000" pitchFamily="2" charset="2"/>
              <a:buChar char="q"/>
            </a:pPr>
            <a:r>
              <a:rPr lang="en-GB" sz="1600" b="1" dirty="0">
                <a:latin typeface="Arial" panose="020B0604020202020204" pitchFamily="34" charset="0"/>
                <a:ea typeface="SimSun" panose="02010600030101010101" pitchFamily="2" charset="-122"/>
                <a:cs typeface="Arial" panose="020B0604020202020204" pitchFamily="34" charset="0"/>
              </a:rPr>
              <a:t>Learner</a:t>
            </a:r>
            <a:r>
              <a:rPr lang="en-GB" sz="1600" dirty="0">
                <a:latin typeface="Arial" panose="020B0604020202020204" pitchFamily="34" charset="0"/>
                <a:ea typeface="SimSun" panose="02010600030101010101" pitchFamily="2" charset="-122"/>
                <a:cs typeface="Arial" panose="020B0604020202020204" pitchFamily="34" charset="0"/>
              </a:rPr>
              <a:t>: Improved learning outcomes </a:t>
            </a:r>
          </a:p>
          <a:p>
            <a:pPr marL="285750" indent="-285750">
              <a:spcAft>
                <a:spcPts val="600"/>
              </a:spcAft>
              <a:buClr>
                <a:srgbClr val="7030A0"/>
              </a:buClr>
              <a:buFont typeface="Wingdings" panose="05000000000000000000" pitchFamily="2" charset="2"/>
              <a:buChar char="q"/>
            </a:pPr>
            <a:r>
              <a:rPr lang="en-GB" sz="1600" b="1" dirty="0">
                <a:latin typeface="Arial" panose="020B0604020202020204" pitchFamily="34" charset="0"/>
                <a:ea typeface="SimSun" panose="02010600030101010101" pitchFamily="2" charset="-122"/>
                <a:cs typeface="Arial" panose="020B0604020202020204" pitchFamily="34" charset="0"/>
              </a:rPr>
              <a:t>Teacher: </a:t>
            </a:r>
            <a:r>
              <a:rPr lang="en-GB" sz="1600" dirty="0">
                <a:latin typeface="Arial" panose="020B0604020202020204" pitchFamily="34" charset="0"/>
                <a:ea typeface="SimSun" panose="02010600030101010101" pitchFamily="2" charset="-122"/>
                <a:cs typeface="Arial" panose="020B0604020202020204" pitchFamily="34" charset="0"/>
              </a:rPr>
              <a:t>School-based teacher development </a:t>
            </a:r>
          </a:p>
          <a:p>
            <a:pPr marL="285750" indent="-285750">
              <a:spcAft>
                <a:spcPts val="600"/>
              </a:spcAft>
              <a:buClr>
                <a:srgbClr val="7030A0"/>
              </a:buClr>
              <a:buFont typeface="Wingdings" panose="05000000000000000000" pitchFamily="2" charset="2"/>
              <a:buChar char="q"/>
            </a:pPr>
            <a:r>
              <a:rPr lang="en-GB" sz="1600" b="1" dirty="0">
                <a:latin typeface="Arial" panose="020B0604020202020204" pitchFamily="34" charset="0"/>
                <a:ea typeface="SimSun" panose="02010600030101010101" pitchFamily="2" charset="-122"/>
                <a:cs typeface="Arial" panose="020B0604020202020204" pitchFamily="34" charset="0"/>
              </a:rPr>
              <a:t>Pedagogy: </a:t>
            </a:r>
            <a:r>
              <a:rPr lang="en-GB" sz="1600" dirty="0">
                <a:latin typeface="Arial" panose="020B0604020202020204" pitchFamily="34" charset="0"/>
                <a:ea typeface="SimSun" panose="02010600030101010101" pitchFamily="2" charset="-122"/>
                <a:cs typeface="Arial" panose="020B0604020202020204" pitchFamily="34" charset="0"/>
              </a:rPr>
              <a:t>Collaborative PBL</a:t>
            </a:r>
          </a:p>
          <a:p>
            <a:pPr marL="285750" indent="-285750">
              <a:spcAft>
                <a:spcPts val="600"/>
              </a:spcAft>
              <a:buClr>
                <a:srgbClr val="7030A0"/>
              </a:buClr>
              <a:buFont typeface="Wingdings" panose="05000000000000000000" pitchFamily="2" charset="2"/>
              <a:buChar char="q"/>
            </a:pPr>
            <a:r>
              <a:rPr lang="en-GB" sz="1600" b="1" dirty="0">
                <a:latin typeface="Arial" panose="020B0604020202020204" pitchFamily="34" charset="0"/>
                <a:ea typeface="SimSun" panose="02010600030101010101" pitchFamily="2" charset="-122"/>
                <a:cs typeface="Arial" panose="020B0604020202020204" pitchFamily="34" charset="0"/>
              </a:rPr>
              <a:t>Community of Practice</a:t>
            </a:r>
            <a:r>
              <a:rPr lang="en-GB" sz="1600" dirty="0">
                <a:latin typeface="Arial" panose="020B0604020202020204" pitchFamily="34" charset="0"/>
                <a:ea typeface="SimSun" panose="02010600030101010101" pitchFamily="2" charset="-122"/>
                <a:cs typeface="Arial" panose="020B0604020202020204" pitchFamily="34" charset="0"/>
              </a:rPr>
              <a:t>: Scalable cross-national approaches</a:t>
            </a:r>
          </a:p>
          <a:p>
            <a:pPr marL="285750" indent="-285750">
              <a:spcAft>
                <a:spcPts val="600"/>
              </a:spcAft>
              <a:buClr>
                <a:srgbClr val="7030A0"/>
              </a:buClr>
              <a:buFont typeface="Wingdings" panose="05000000000000000000" pitchFamily="2" charset="2"/>
              <a:buChar char="q"/>
            </a:pPr>
            <a:r>
              <a:rPr lang="en-GB" sz="1600" b="1" dirty="0">
                <a:latin typeface="Arial" panose="020B0604020202020204" pitchFamily="34" charset="0"/>
                <a:ea typeface="SimSun" panose="02010600030101010101" pitchFamily="2" charset="-122"/>
                <a:cs typeface="Arial" panose="020B0604020202020204" pitchFamily="34" charset="0"/>
              </a:rPr>
              <a:t>Technology: </a:t>
            </a:r>
            <a:r>
              <a:rPr lang="en-GB" sz="1600" dirty="0">
                <a:latin typeface="Arial" panose="020B0604020202020204" pitchFamily="34" charset="0"/>
                <a:ea typeface="SimSun" panose="02010600030101010101" pitchFamily="2" charset="-122"/>
                <a:cs typeface="Arial" panose="020B0604020202020204" pitchFamily="34" charset="0"/>
              </a:rPr>
              <a:t>Integrated delivery using eLearning, Microlearning, Messaging, </a:t>
            </a:r>
            <a:r>
              <a:rPr lang="en-GB" sz="1600" i="1" dirty="0">
                <a:latin typeface="Arial" panose="020B0604020202020204" pitchFamily="34" charset="0"/>
                <a:ea typeface="SimSun" panose="02010600030101010101" pitchFamily="2" charset="-122"/>
                <a:cs typeface="Arial" panose="020B0604020202020204" pitchFamily="34" charset="0"/>
              </a:rPr>
              <a:t>Print</a:t>
            </a:r>
            <a:endParaRPr lang="en-CA" sz="1200" i="1" dirty="0">
              <a:effectLst/>
              <a:latin typeface="Arial" panose="020B0604020202020204" pitchFamily="34" charset="0"/>
              <a:ea typeface="SimSun" panose="02010600030101010101" pitchFamily="2" charset="-122"/>
              <a:cs typeface="Arial" panose="020B0604020202020204" pitchFamily="34" charset="0"/>
            </a:endParaRPr>
          </a:p>
        </p:txBody>
      </p:sp>
      <p:sp>
        <p:nvSpPr>
          <p:cNvPr id="2" name="Rectangle 1"/>
          <p:cNvSpPr/>
          <p:nvPr/>
        </p:nvSpPr>
        <p:spPr>
          <a:xfrm>
            <a:off x="880020" y="576461"/>
            <a:ext cx="6686318" cy="523220"/>
          </a:xfrm>
          <a:prstGeom prst="rect">
            <a:avLst/>
          </a:prstGeom>
        </p:spPr>
        <p:txBody>
          <a:bodyPr wrap="none">
            <a:spAutoFit/>
          </a:bodyPr>
          <a:lstStyle/>
          <a:p>
            <a:r>
              <a:rPr lang="en-CA" sz="2800" dirty="0">
                <a:solidFill>
                  <a:schemeClr val="bg1">
                    <a:lumMod val="50000"/>
                  </a:schemeClr>
                </a:solidFill>
                <a:latin typeface="Raleway" panose="020B0003030101060003" pitchFamily="34" charset="0"/>
              </a:rPr>
              <a:t>Integrated School-Based Teacher Development </a:t>
            </a:r>
          </a:p>
        </p:txBody>
      </p:sp>
    </p:spTree>
    <p:extLst>
      <p:ext uri="{BB962C8B-B14F-4D97-AF65-F5344CB8AC3E}">
        <p14:creationId xmlns:p14="http://schemas.microsoft.com/office/powerpoint/2010/main" val="1185991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Box 91"/>
          <p:cNvSpPr txBox="1"/>
          <p:nvPr/>
        </p:nvSpPr>
        <p:spPr>
          <a:xfrm>
            <a:off x="1573514" y="444177"/>
            <a:ext cx="5706819" cy="584775"/>
          </a:xfrm>
          <a:prstGeom prst="rect">
            <a:avLst/>
          </a:prstGeom>
          <a:noFill/>
        </p:spPr>
        <p:txBody>
          <a:bodyPr wrap="none" rtlCol="0">
            <a:spAutoFit/>
          </a:bodyPr>
          <a:lstStyle/>
          <a:p>
            <a:r>
              <a:rPr lang="en-US" sz="3200" dirty="0">
                <a:solidFill>
                  <a:schemeClr val="bg1">
                    <a:lumMod val="50000"/>
                  </a:schemeClr>
                </a:solidFill>
                <a:latin typeface="Raleway" panose="020B0003030101060003" pitchFamily="34" charset="0"/>
              </a:rPr>
              <a:t>Phase 1 Activities: </a:t>
            </a:r>
            <a:r>
              <a:rPr lang="en-US" sz="2400" dirty="0">
                <a:solidFill>
                  <a:srgbClr val="7030A0"/>
                </a:solidFill>
                <a:latin typeface="Raleway" panose="020B0003030101060003" pitchFamily="34" charset="0"/>
              </a:rPr>
              <a:t>July - December, 2017</a:t>
            </a:r>
            <a:endParaRPr lang="id-ID" sz="2400" dirty="0">
              <a:solidFill>
                <a:srgbClr val="7030A0"/>
              </a:solidFill>
              <a:latin typeface="Raleway" panose="020B0003030101060003" pitchFamily="34" charset="0"/>
            </a:endParaRPr>
          </a:p>
        </p:txBody>
      </p:sp>
      <p:sp>
        <p:nvSpPr>
          <p:cNvPr id="30" name="Rectangle 29"/>
          <p:cNvSpPr/>
          <p:nvPr/>
        </p:nvSpPr>
        <p:spPr>
          <a:xfrm>
            <a:off x="1565907" y="990214"/>
            <a:ext cx="8594532" cy="338554"/>
          </a:xfrm>
          <a:prstGeom prst="rect">
            <a:avLst/>
          </a:prstGeom>
        </p:spPr>
        <p:txBody>
          <a:bodyPr wrap="none">
            <a:spAutoFit/>
          </a:bodyPr>
          <a:lstStyle/>
          <a:p>
            <a:r>
              <a:rPr lang="en-GB" sz="1600" dirty="0">
                <a:solidFill>
                  <a:schemeClr val="bg1">
                    <a:lumMod val="65000"/>
                  </a:schemeClr>
                </a:solidFill>
                <a:latin typeface="Raleway" panose="020B0003030101060003" pitchFamily="34" charset="0"/>
              </a:rPr>
              <a:t>Project Kick-Off, Baseline Survey, Community Linkage, Learning Design Spaces and Standards, </a:t>
            </a:r>
            <a:r>
              <a:rPr lang="en-GB" sz="1600" dirty="0" err="1">
                <a:solidFill>
                  <a:schemeClr val="bg1">
                    <a:lumMod val="65000"/>
                  </a:schemeClr>
                </a:solidFill>
                <a:latin typeface="Raleway" panose="020B0003030101060003" pitchFamily="34" charset="0"/>
              </a:rPr>
              <a:t>CoP</a:t>
            </a:r>
            <a:r>
              <a:rPr lang="en-GB" sz="1600" dirty="0">
                <a:solidFill>
                  <a:schemeClr val="bg1">
                    <a:lumMod val="65000"/>
                  </a:schemeClr>
                </a:solidFill>
                <a:latin typeface="Raleway" panose="020B0003030101060003" pitchFamily="34" charset="0"/>
              </a:rPr>
              <a:t> and M&amp;E</a:t>
            </a:r>
            <a:endParaRPr lang="id-ID" sz="1600" dirty="0">
              <a:solidFill>
                <a:schemeClr val="bg1">
                  <a:lumMod val="65000"/>
                </a:schemeClr>
              </a:solidFill>
              <a:latin typeface="Raleway" panose="020B0003030101060003" pitchFamily="34" charset="0"/>
            </a:endParaRPr>
          </a:p>
        </p:txBody>
      </p:sp>
      <p:grpSp>
        <p:nvGrpSpPr>
          <p:cNvPr id="27" name="Group 26"/>
          <p:cNvGrpSpPr/>
          <p:nvPr/>
        </p:nvGrpSpPr>
        <p:grpSpPr>
          <a:xfrm>
            <a:off x="1487996" y="2811615"/>
            <a:ext cx="2323525" cy="2667203"/>
            <a:chOff x="1888821" y="2562225"/>
            <a:chExt cx="2323525" cy="2667203"/>
          </a:xfrm>
        </p:grpSpPr>
        <p:sp>
          <p:nvSpPr>
            <p:cNvPr id="28" name="Arc 27"/>
            <p:cNvSpPr/>
            <p:nvPr/>
          </p:nvSpPr>
          <p:spPr>
            <a:xfrm rot="18979841">
              <a:off x="1888821" y="2905903"/>
              <a:ext cx="2323525" cy="2323525"/>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9" name="Straight Connector 28"/>
            <p:cNvCxnSpPr/>
            <p:nvPr/>
          </p:nvCxnSpPr>
          <p:spPr>
            <a:xfrm rot="16200000" flipH="1">
              <a:off x="2830478" y="2784308"/>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4588409" y="2811474"/>
            <a:ext cx="2323525" cy="2667201"/>
            <a:chOff x="4970894" y="2562225"/>
            <a:chExt cx="2323525" cy="2667201"/>
          </a:xfrm>
        </p:grpSpPr>
        <p:sp>
          <p:nvSpPr>
            <p:cNvPr id="32" name="Arc 31"/>
            <p:cNvSpPr/>
            <p:nvPr/>
          </p:nvSpPr>
          <p:spPr>
            <a:xfrm rot="18979841">
              <a:off x="4970894" y="2905903"/>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3" name="Straight Connector 32"/>
            <p:cNvCxnSpPr/>
            <p:nvPr/>
          </p:nvCxnSpPr>
          <p:spPr>
            <a:xfrm rot="16200000" flipH="1">
              <a:off x="5940209" y="2784308"/>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2948397" y="1801381"/>
            <a:ext cx="2323525" cy="2593246"/>
            <a:chOff x="3446800" y="2789430"/>
            <a:chExt cx="2323525" cy="2593246"/>
          </a:xfrm>
        </p:grpSpPr>
        <p:sp>
          <p:nvSpPr>
            <p:cNvPr id="35" name="Arc 34"/>
            <p:cNvSpPr/>
            <p:nvPr/>
          </p:nvSpPr>
          <p:spPr>
            <a:xfrm rot="8179841">
              <a:off x="3446800" y="2789430"/>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6" name="Straight Connector 35"/>
            <p:cNvCxnSpPr/>
            <p:nvPr/>
          </p:nvCxnSpPr>
          <p:spPr>
            <a:xfrm rot="5400000" flipH="1">
              <a:off x="4356838" y="5160587"/>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6191552" y="1723667"/>
            <a:ext cx="2323525" cy="2593246"/>
            <a:chOff x="6512513" y="2789430"/>
            <a:chExt cx="2323525" cy="2593246"/>
          </a:xfrm>
        </p:grpSpPr>
        <p:sp>
          <p:nvSpPr>
            <p:cNvPr id="53" name="Arc 52"/>
            <p:cNvSpPr/>
            <p:nvPr/>
          </p:nvSpPr>
          <p:spPr>
            <a:xfrm rot="8179841">
              <a:off x="6512513" y="2789430"/>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4" name="Straight Connector 53"/>
            <p:cNvCxnSpPr/>
            <p:nvPr/>
          </p:nvCxnSpPr>
          <p:spPr>
            <a:xfrm rot="5400000" flipH="1">
              <a:off x="7462892" y="5160587"/>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1650154" y="1912970"/>
            <a:ext cx="2043915" cy="589151"/>
            <a:chOff x="1175358" y="4410628"/>
            <a:chExt cx="2043915" cy="589151"/>
          </a:xfrm>
        </p:grpSpPr>
        <p:sp>
          <p:nvSpPr>
            <p:cNvPr id="61" name="TextBox 60"/>
            <p:cNvSpPr txBox="1"/>
            <p:nvPr/>
          </p:nvSpPr>
          <p:spPr>
            <a:xfrm>
              <a:off x="1175358" y="4410628"/>
              <a:ext cx="2043915" cy="276999"/>
            </a:xfrm>
            <a:prstGeom prst="rect">
              <a:avLst/>
            </a:prstGeom>
            <a:noFill/>
          </p:spPr>
          <p:txBody>
            <a:bodyPr wrap="square">
              <a:spAutoFit/>
            </a:bodyPr>
            <a:lstStyle/>
            <a:p>
              <a:pPr algn="ctr" fontAlgn="auto">
                <a:spcBef>
                  <a:spcPts val="0"/>
                </a:spcBef>
                <a:spcAft>
                  <a:spcPts val="0"/>
                </a:spcAft>
                <a:defRPr/>
              </a:pPr>
              <a:endParaRPr lang="en-US" sz="1200" b="1" dirty="0">
                <a:solidFill>
                  <a:schemeClr val="tx2">
                    <a:lumMod val="75000"/>
                  </a:schemeClr>
                </a:solidFill>
                <a:ea typeface="Open Sans" panose="020B0606030504020204" pitchFamily="34" charset="0"/>
                <a:cs typeface="Open Sans" panose="020B0606030504020204" pitchFamily="34" charset="0"/>
              </a:endParaRPr>
            </a:p>
          </p:txBody>
        </p:sp>
        <p:sp>
          <p:nvSpPr>
            <p:cNvPr id="62" name="TextBox 61"/>
            <p:cNvSpPr txBox="1"/>
            <p:nvPr/>
          </p:nvSpPr>
          <p:spPr>
            <a:xfrm>
              <a:off x="1448372" y="4582677"/>
              <a:ext cx="1581009" cy="417102"/>
            </a:xfrm>
            <a:prstGeom prst="rect">
              <a:avLst/>
            </a:prstGeom>
            <a:noFill/>
          </p:spPr>
          <p:txBody>
            <a:bodyPr wrap="none" rtlCol="0">
              <a:spAutoFit/>
            </a:bodyPr>
            <a:lstStyle/>
            <a:p>
              <a:pPr algn="ctr">
                <a:lnSpc>
                  <a:spcPct val="150000"/>
                </a:lnSpc>
              </a:pPr>
              <a:r>
                <a:rPr lang="en-US" sz="1600" b="1" dirty="0">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Ministry approval</a:t>
              </a:r>
            </a:p>
          </p:txBody>
        </p:sp>
      </p:grpSp>
      <p:sp>
        <p:nvSpPr>
          <p:cNvPr id="65" name="TextBox 64"/>
          <p:cNvSpPr txBox="1"/>
          <p:nvPr/>
        </p:nvSpPr>
        <p:spPr>
          <a:xfrm>
            <a:off x="4449662" y="2010201"/>
            <a:ext cx="2504147" cy="786434"/>
          </a:xfrm>
          <a:prstGeom prst="rect">
            <a:avLst/>
          </a:prstGeom>
          <a:noFill/>
        </p:spPr>
        <p:txBody>
          <a:bodyPr wrap="none" rtlCol="0">
            <a:spAutoFit/>
          </a:bodyPr>
          <a:lstStyle/>
          <a:p>
            <a:pPr algn="ctr">
              <a:lnSpc>
                <a:spcPct val="150000"/>
              </a:lnSpc>
            </a:pPr>
            <a:r>
              <a:rPr lang="en-US" sz="1600" b="1" dirty="0">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Sensitization meetings </a:t>
            </a:r>
          </a:p>
          <a:p>
            <a:pPr algn="ctr">
              <a:lnSpc>
                <a:spcPct val="150000"/>
              </a:lnSpc>
            </a:pPr>
            <a:r>
              <a:rPr lang="en-US" sz="1600" b="1" dirty="0">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with Ministry, TEI and schools</a:t>
            </a:r>
          </a:p>
        </p:txBody>
      </p:sp>
      <p:grpSp>
        <p:nvGrpSpPr>
          <p:cNvPr id="69" name="Group 68"/>
          <p:cNvGrpSpPr/>
          <p:nvPr/>
        </p:nvGrpSpPr>
        <p:grpSpPr>
          <a:xfrm>
            <a:off x="3170593" y="4577224"/>
            <a:ext cx="2074234" cy="1445108"/>
            <a:chOff x="1171934" y="3242519"/>
            <a:chExt cx="2074234" cy="1445108"/>
          </a:xfrm>
        </p:grpSpPr>
        <p:sp>
          <p:nvSpPr>
            <p:cNvPr id="70" name="TextBox 69"/>
            <p:cNvSpPr txBox="1"/>
            <p:nvPr/>
          </p:nvSpPr>
          <p:spPr>
            <a:xfrm>
              <a:off x="1171934" y="4410628"/>
              <a:ext cx="2074234" cy="276999"/>
            </a:xfrm>
            <a:prstGeom prst="rect">
              <a:avLst/>
            </a:prstGeom>
            <a:noFill/>
          </p:spPr>
          <p:txBody>
            <a:bodyPr wrap="square">
              <a:spAutoFit/>
            </a:bodyPr>
            <a:lstStyle/>
            <a:p>
              <a:pPr algn="ctr" fontAlgn="auto">
                <a:spcBef>
                  <a:spcPts val="0"/>
                </a:spcBef>
                <a:spcAft>
                  <a:spcPts val="0"/>
                </a:spcAft>
                <a:defRPr/>
              </a:pPr>
              <a:endParaRPr lang="en-US" sz="1200" b="1" dirty="0">
                <a:solidFill>
                  <a:schemeClr val="tx2">
                    <a:lumMod val="75000"/>
                  </a:schemeClr>
                </a:solidFill>
                <a:ea typeface="Open Sans" panose="020B0606030504020204" pitchFamily="34" charset="0"/>
                <a:cs typeface="Open Sans" panose="020B0606030504020204" pitchFamily="34" charset="0"/>
              </a:endParaRPr>
            </a:p>
          </p:txBody>
        </p:sp>
        <p:sp>
          <p:nvSpPr>
            <p:cNvPr id="71" name="TextBox 70"/>
            <p:cNvSpPr txBox="1"/>
            <p:nvPr/>
          </p:nvSpPr>
          <p:spPr>
            <a:xfrm>
              <a:off x="1417028" y="3242519"/>
              <a:ext cx="1685077" cy="786434"/>
            </a:xfrm>
            <a:prstGeom prst="rect">
              <a:avLst/>
            </a:prstGeom>
            <a:noFill/>
          </p:spPr>
          <p:txBody>
            <a:bodyPr wrap="none" rtlCol="0">
              <a:spAutoFit/>
            </a:bodyPr>
            <a:lstStyle/>
            <a:p>
              <a:pPr algn="ctr">
                <a:lnSpc>
                  <a:spcPct val="150000"/>
                </a:lnSpc>
              </a:pPr>
              <a:r>
                <a:rPr lang="en-US" sz="1600" b="1" dirty="0">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Baseline Survey </a:t>
              </a:r>
            </a:p>
            <a:p>
              <a:pPr algn="ctr">
                <a:lnSpc>
                  <a:spcPct val="150000"/>
                </a:lnSpc>
              </a:pPr>
              <a:r>
                <a:rPr lang="en-US" sz="1600" b="1" dirty="0">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 &amp; Needs Analysis)</a:t>
              </a:r>
            </a:p>
          </p:txBody>
        </p:sp>
      </p:grpSp>
      <p:grpSp>
        <p:nvGrpSpPr>
          <p:cNvPr id="72" name="Group 71"/>
          <p:cNvGrpSpPr/>
          <p:nvPr/>
        </p:nvGrpSpPr>
        <p:grpSpPr>
          <a:xfrm>
            <a:off x="6253891" y="4251477"/>
            <a:ext cx="5329456" cy="1770855"/>
            <a:chOff x="1171934" y="2916772"/>
            <a:chExt cx="5329456" cy="1770855"/>
          </a:xfrm>
        </p:grpSpPr>
        <p:sp>
          <p:nvSpPr>
            <p:cNvPr id="73" name="TextBox 72"/>
            <p:cNvSpPr txBox="1"/>
            <p:nvPr/>
          </p:nvSpPr>
          <p:spPr>
            <a:xfrm>
              <a:off x="1171934" y="4410628"/>
              <a:ext cx="2074234" cy="276999"/>
            </a:xfrm>
            <a:prstGeom prst="rect">
              <a:avLst/>
            </a:prstGeom>
            <a:noFill/>
          </p:spPr>
          <p:txBody>
            <a:bodyPr wrap="square">
              <a:spAutoFit/>
            </a:bodyPr>
            <a:lstStyle/>
            <a:p>
              <a:pPr algn="ctr" fontAlgn="auto">
                <a:spcBef>
                  <a:spcPts val="0"/>
                </a:spcBef>
                <a:spcAft>
                  <a:spcPts val="0"/>
                </a:spcAft>
                <a:defRPr/>
              </a:pPr>
              <a:endParaRPr lang="en-US" sz="1200" b="1" dirty="0">
                <a:solidFill>
                  <a:schemeClr val="tx1">
                    <a:lumMod val="50000"/>
                    <a:lumOff val="50000"/>
                  </a:schemeClr>
                </a:solidFill>
                <a:ea typeface="Open Sans" panose="020B0606030504020204" pitchFamily="34" charset="0"/>
                <a:cs typeface="Open Sans" panose="020B0606030504020204" pitchFamily="34" charset="0"/>
              </a:endParaRPr>
            </a:p>
          </p:txBody>
        </p:sp>
        <p:sp>
          <p:nvSpPr>
            <p:cNvPr id="74" name="TextBox 73"/>
            <p:cNvSpPr txBox="1"/>
            <p:nvPr/>
          </p:nvSpPr>
          <p:spPr>
            <a:xfrm>
              <a:off x="4192681" y="2916772"/>
              <a:ext cx="2308709" cy="830997"/>
            </a:xfrm>
            <a:prstGeom prst="rect">
              <a:avLst/>
            </a:prstGeom>
            <a:noFill/>
          </p:spPr>
          <p:txBody>
            <a:bodyPr wrap="none" rtlCol="0">
              <a:spAutoFit/>
            </a:bodyPr>
            <a:lstStyle/>
            <a:p>
              <a:pPr algn="ctr"/>
              <a:r>
                <a:rPr lang="en-US" sz="1600"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Cross-national </a:t>
              </a:r>
            </a:p>
            <a:p>
              <a:pPr algn="ctr"/>
              <a:r>
                <a:rPr lang="en-US" sz="1600"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Community of Practice</a:t>
              </a:r>
            </a:p>
            <a:p>
              <a:pPr algn="ctr"/>
              <a:r>
                <a:rPr lang="en-US" sz="1600"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e.g. eFacilitation Workshop</a:t>
              </a:r>
            </a:p>
          </p:txBody>
        </p:sp>
      </p:grpSp>
      <p:grpSp>
        <p:nvGrpSpPr>
          <p:cNvPr id="102" name="Group 101"/>
          <p:cNvGrpSpPr/>
          <p:nvPr/>
        </p:nvGrpSpPr>
        <p:grpSpPr>
          <a:xfrm>
            <a:off x="7702493" y="2838939"/>
            <a:ext cx="2323525" cy="2667201"/>
            <a:chOff x="8115089" y="2562225"/>
            <a:chExt cx="2323525" cy="2667201"/>
          </a:xfrm>
        </p:grpSpPr>
        <p:sp>
          <p:nvSpPr>
            <p:cNvPr id="103" name="Arc 102"/>
            <p:cNvSpPr/>
            <p:nvPr/>
          </p:nvSpPr>
          <p:spPr>
            <a:xfrm rot="18979841">
              <a:off x="8115089" y="2905903"/>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4" name="Straight Connector 103"/>
            <p:cNvCxnSpPr/>
            <p:nvPr/>
          </p:nvCxnSpPr>
          <p:spPr>
            <a:xfrm rot="16200000" flipH="1">
              <a:off x="9082975" y="2784308"/>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6518310" y="4407947"/>
            <a:ext cx="2186836" cy="813027"/>
            <a:chOff x="1072778" y="3874600"/>
            <a:chExt cx="2186836" cy="813027"/>
          </a:xfrm>
        </p:grpSpPr>
        <p:sp>
          <p:nvSpPr>
            <p:cNvPr id="106" name="TextBox 105"/>
            <p:cNvSpPr txBox="1"/>
            <p:nvPr/>
          </p:nvSpPr>
          <p:spPr>
            <a:xfrm>
              <a:off x="1157421" y="4410628"/>
              <a:ext cx="2102193" cy="276999"/>
            </a:xfrm>
            <a:prstGeom prst="rect">
              <a:avLst/>
            </a:prstGeom>
            <a:noFill/>
          </p:spPr>
          <p:txBody>
            <a:bodyPr wrap="square">
              <a:spAutoFit/>
            </a:bodyPr>
            <a:lstStyle/>
            <a:p>
              <a:pPr algn="ctr" fontAlgn="auto">
                <a:spcBef>
                  <a:spcPts val="0"/>
                </a:spcBef>
                <a:spcAft>
                  <a:spcPts val="0"/>
                </a:spcAft>
                <a:defRPr/>
              </a:pPr>
              <a:endParaRPr lang="en-US" sz="1200" b="1" dirty="0">
                <a:solidFill>
                  <a:schemeClr val="tx1">
                    <a:lumMod val="50000"/>
                    <a:lumOff val="50000"/>
                  </a:schemeClr>
                </a:solidFill>
                <a:ea typeface="Open Sans" panose="020B0606030504020204" pitchFamily="34" charset="0"/>
                <a:cs typeface="Open Sans" panose="020B0606030504020204" pitchFamily="34" charset="0"/>
              </a:endParaRPr>
            </a:p>
          </p:txBody>
        </p:sp>
        <p:sp>
          <p:nvSpPr>
            <p:cNvPr id="107" name="TextBox 106"/>
            <p:cNvSpPr txBox="1"/>
            <p:nvPr/>
          </p:nvSpPr>
          <p:spPr>
            <a:xfrm>
              <a:off x="1072778" y="3874600"/>
              <a:ext cx="1683473" cy="417102"/>
            </a:xfrm>
            <a:prstGeom prst="rect">
              <a:avLst/>
            </a:prstGeom>
            <a:noFill/>
          </p:spPr>
          <p:txBody>
            <a:bodyPr wrap="none" rtlCol="0">
              <a:spAutoFit/>
            </a:bodyPr>
            <a:lstStyle/>
            <a:p>
              <a:pPr algn="ctr">
                <a:lnSpc>
                  <a:spcPct val="150000"/>
                </a:lnSpc>
              </a:pPr>
              <a:r>
                <a:rPr lang="en-US" sz="1600" b="1" dirty="0">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Community linkage</a:t>
              </a:r>
            </a:p>
          </p:txBody>
        </p:sp>
      </p:grpSp>
      <p:grpSp>
        <p:nvGrpSpPr>
          <p:cNvPr id="113" name="Group 112"/>
          <p:cNvGrpSpPr/>
          <p:nvPr/>
        </p:nvGrpSpPr>
        <p:grpSpPr>
          <a:xfrm>
            <a:off x="9038623" y="1584150"/>
            <a:ext cx="2323525" cy="2593246"/>
            <a:chOff x="6512513" y="2789430"/>
            <a:chExt cx="2323525" cy="2593246"/>
          </a:xfrm>
        </p:grpSpPr>
        <p:sp>
          <p:nvSpPr>
            <p:cNvPr id="114" name="Arc 113"/>
            <p:cNvSpPr/>
            <p:nvPr/>
          </p:nvSpPr>
          <p:spPr>
            <a:xfrm rot="8179841">
              <a:off x="6512513" y="2789430"/>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5" name="Straight Connector 114"/>
            <p:cNvCxnSpPr/>
            <p:nvPr/>
          </p:nvCxnSpPr>
          <p:spPr>
            <a:xfrm rot="5400000" flipH="1">
              <a:off x="7462892" y="5160587"/>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3" name="Rectangle 2"/>
          <p:cNvSpPr/>
          <p:nvPr/>
        </p:nvSpPr>
        <p:spPr>
          <a:xfrm>
            <a:off x="7739643" y="1941753"/>
            <a:ext cx="2415325" cy="923330"/>
          </a:xfrm>
          <a:prstGeom prst="rect">
            <a:avLst/>
          </a:prstGeom>
        </p:spPr>
        <p:txBody>
          <a:bodyPr wrap="square">
            <a:spAutoFit/>
          </a:bodyPr>
          <a:lstStyle/>
          <a:p>
            <a:pPr algn="ctr"/>
            <a:r>
              <a:rPr lang="en-US"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Design of web spaces,</a:t>
            </a:r>
          </a:p>
          <a:p>
            <a:pPr algn="ctr"/>
            <a:r>
              <a:rPr lang="en-US"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Standards for </a:t>
            </a:r>
          </a:p>
          <a:p>
            <a:pPr algn="ctr"/>
            <a:r>
              <a:rPr lang="en-US"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integrated delivery </a:t>
            </a:r>
          </a:p>
        </p:txBody>
      </p:sp>
      <p:sp>
        <p:nvSpPr>
          <p:cNvPr id="4" name="TextBox 3"/>
          <p:cNvSpPr txBox="1"/>
          <p:nvPr/>
        </p:nvSpPr>
        <p:spPr>
          <a:xfrm>
            <a:off x="1868339" y="1524444"/>
            <a:ext cx="8661648" cy="400110"/>
          </a:xfrm>
          <a:prstGeom prst="rect">
            <a:avLst/>
          </a:prstGeom>
          <a:solidFill>
            <a:schemeClr val="accent6"/>
          </a:solidFill>
        </p:spPr>
        <p:txBody>
          <a:bodyPr wrap="square" rtlCol="0">
            <a:spAutoFit/>
          </a:bodyPr>
          <a:lstStyle/>
          <a:p>
            <a:pPr algn="ctr"/>
            <a:r>
              <a:rPr lang="en-CA" sz="2000" b="1" dirty="0">
                <a:solidFill>
                  <a:schemeClr val="bg1"/>
                </a:solidFill>
                <a:latin typeface="Signika" panose="02010003020600000004"/>
              </a:rPr>
              <a:t>Monitoring and Evaluation</a:t>
            </a:r>
          </a:p>
        </p:txBody>
      </p:sp>
      <p:sp>
        <p:nvSpPr>
          <p:cNvPr id="2" name="Rectangle 1"/>
          <p:cNvSpPr/>
          <p:nvPr/>
        </p:nvSpPr>
        <p:spPr>
          <a:xfrm>
            <a:off x="9693433" y="2027194"/>
            <a:ext cx="628698" cy="769441"/>
          </a:xfrm>
          <a:prstGeom prst="rect">
            <a:avLst/>
          </a:prstGeom>
        </p:spPr>
        <p:txBody>
          <a:bodyPr wrap="none">
            <a:spAutoFit/>
          </a:bodyPr>
          <a:lstStyle/>
          <a:p>
            <a:r>
              <a:rPr lang="en-US" sz="4400" dirty="0">
                <a:solidFill>
                  <a:srgbClr val="FF0000"/>
                </a:solidFill>
                <a:latin typeface="Raleway" panose="020B0003030101060003" pitchFamily="34" charset="0"/>
                <a:sym typeface="Wingdings" panose="05000000000000000000" pitchFamily="2" charset="2"/>
              </a:rPr>
              <a:t></a:t>
            </a:r>
            <a:endParaRPr lang="en-CA" sz="4400" dirty="0">
              <a:solidFill>
                <a:srgbClr val="FF0000"/>
              </a:solidFill>
            </a:endParaRPr>
          </a:p>
        </p:txBody>
      </p:sp>
      <p:sp>
        <p:nvSpPr>
          <p:cNvPr id="38" name="Rectangle 37"/>
          <p:cNvSpPr/>
          <p:nvPr/>
        </p:nvSpPr>
        <p:spPr>
          <a:xfrm>
            <a:off x="9892986" y="4877642"/>
            <a:ext cx="628698" cy="769441"/>
          </a:xfrm>
          <a:prstGeom prst="rect">
            <a:avLst/>
          </a:prstGeom>
        </p:spPr>
        <p:txBody>
          <a:bodyPr wrap="none">
            <a:spAutoFit/>
          </a:bodyPr>
          <a:lstStyle/>
          <a:p>
            <a:r>
              <a:rPr lang="en-US" sz="4400" dirty="0">
                <a:solidFill>
                  <a:srgbClr val="FF0000"/>
                </a:solidFill>
                <a:latin typeface="Raleway" panose="020B0003030101060003" pitchFamily="34" charset="0"/>
                <a:sym typeface="Wingdings" panose="05000000000000000000" pitchFamily="2" charset="2"/>
              </a:rPr>
              <a:t></a:t>
            </a:r>
            <a:endParaRPr lang="en-CA" sz="4400" dirty="0">
              <a:solidFill>
                <a:srgbClr val="FF0000"/>
              </a:solidFill>
            </a:endParaRPr>
          </a:p>
        </p:txBody>
      </p:sp>
      <p:sp>
        <p:nvSpPr>
          <p:cNvPr id="39" name="Rectangle 38"/>
          <p:cNvSpPr/>
          <p:nvPr/>
        </p:nvSpPr>
        <p:spPr>
          <a:xfrm>
            <a:off x="1169077" y="5918537"/>
            <a:ext cx="2210862" cy="523220"/>
          </a:xfrm>
          <a:prstGeom prst="rect">
            <a:avLst/>
          </a:prstGeom>
        </p:spPr>
        <p:txBody>
          <a:bodyPr wrap="none">
            <a:spAutoFit/>
          </a:bodyPr>
          <a:lstStyle/>
          <a:p>
            <a:r>
              <a:rPr lang="en-US" sz="2800" dirty="0">
                <a:solidFill>
                  <a:srgbClr val="FF0000"/>
                </a:solidFill>
                <a:latin typeface="Raleway" panose="020B0003030101060003" pitchFamily="34" charset="0"/>
                <a:sym typeface="Wingdings" panose="05000000000000000000" pitchFamily="2" charset="2"/>
              </a:rPr>
              <a:t> - GT Nigeria</a:t>
            </a:r>
            <a:endParaRPr lang="en-CA" sz="2800" dirty="0">
              <a:solidFill>
                <a:srgbClr val="FF0000"/>
              </a:solidFill>
            </a:endParaRPr>
          </a:p>
        </p:txBody>
      </p:sp>
    </p:spTree>
    <p:extLst>
      <p:ext uri="{BB962C8B-B14F-4D97-AF65-F5344CB8AC3E}">
        <p14:creationId xmlns:p14="http://schemas.microsoft.com/office/powerpoint/2010/main" val="456603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Box 91"/>
          <p:cNvSpPr txBox="1"/>
          <p:nvPr/>
        </p:nvSpPr>
        <p:spPr>
          <a:xfrm>
            <a:off x="777034" y="500139"/>
            <a:ext cx="5636479" cy="523220"/>
          </a:xfrm>
          <a:prstGeom prst="rect">
            <a:avLst/>
          </a:prstGeom>
          <a:noFill/>
        </p:spPr>
        <p:txBody>
          <a:bodyPr wrap="none" rtlCol="0">
            <a:spAutoFit/>
          </a:bodyPr>
          <a:lstStyle/>
          <a:p>
            <a:r>
              <a:rPr lang="en-US" sz="2800" dirty="0">
                <a:solidFill>
                  <a:schemeClr val="bg1">
                    <a:lumMod val="50000"/>
                  </a:schemeClr>
                </a:solidFill>
                <a:latin typeface="Raleway" panose="020B0003030101060003" pitchFamily="34" charset="0"/>
              </a:rPr>
              <a:t>Phase 2 Activities: </a:t>
            </a:r>
            <a:r>
              <a:rPr lang="en-US" sz="2800" dirty="0">
                <a:solidFill>
                  <a:srgbClr val="7030A0"/>
                </a:solidFill>
                <a:latin typeface="Raleway" panose="020B0003030101060003" pitchFamily="34" charset="0"/>
              </a:rPr>
              <a:t>January - June, 2018</a:t>
            </a:r>
            <a:endParaRPr lang="id-ID" sz="2800" dirty="0">
              <a:solidFill>
                <a:srgbClr val="7030A0"/>
              </a:solidFill>
              <a:latin typeface="Raleway" panose="020B0003030101060003" pitchFamily="34" charset="0"/>
            </a:endParaRPr>
          </a:p>
        </p:txBody>
      </p:sp>
      <p:sp>
        <p:nvSpPr>
          <p:cNvPr id="30" name="Rectangle 29"/>
          <p:cNvSpPr/>
          <p:nvPr/>
        </p:nvSpPr>
        <p:spPr>
          <a:xfrm>
            <a:off x="777034" y="1016819"/>
            <a:ext cx="10227415" cy="338554"/>
          </a:xfrm>
          <a:prstGeom prst="rect">
            <a:avLst/>
          </a:prstGeom>
        </p:spPr>
        <p:txBody>
          <a:bodyPr wrap="none">
            <a:spAutoFit/>
          </a:bodyPr>
          <a:lstStyle/>
          <a:p>
            <a:r>
              <a:rPr lang="en-GB" sz="1600" dirty="0">
                <a:solidFill>
                  <a:schemeClr val="bg1">
                    <a:lumMod val="65000"/>
                  </a:schemeClr>
                </a:solidFill>
                <a:latin typeface="Raleway" panose="020B0003030101060003" pitchFamily="34" charset="0"/>
              </a:rPr>
              <a:t>Finalisation of Toolkit, Guidelines &amp; Standards, Learning Design Workshop, Content Uploading, </a:t>
            </a:r>
            <a:r>
              <a:rPr lang="en-GB" sz="1600" dirty="0" err="1">
                <a:solidFill>
                  <a:schemeClr val="bg1">
                    <a:lumMod val="65000"/>
                  </a:schemeClr>
                </a:solidFill>
                <a:latin typeface="Raleway" panose="020B0003030101060003" pitchFamily="34" charset="0"/>
              </a:rPr>
              <a:t>CoP</a:t>
            </a:r>
            <a:r>
              <a:rPr lang="en-GB" sz="1600" dirty="0">
                <a:solidFill>
                  <a:schemeClr val="bg1">
                    <a:lumMod val="65000"/>
                  </a:schemeClr>
                </a:solidFill>
                <a:latin typeface="Raleway" panose="020B0003030101060003" pitchFamily="34" charset="0"/>
              </a:rPr>
              <a:t> Management, Roll-Out, M&amp;E</a:t>
            </a:r>
            <a:endParaRPr lang="id-ID" sz="1600" dirty="0">
              <a:solidFill>
                <a:schemeClr val="bg1">
                  <a:lumMod val="65000"/>
                </a:schemeClr>
              </a:solidFill>
              <a:latin typeface="Raleway" panose="020B0003030101060003" pitchFamily="34" charset="0"/>
            </a:endParaRPr>
          </a:p>
        </p:txBody>
      </p:sp>
      <p:grpSp>
        <p:nvGrpSpPr>
          <p:cNvPr id="27" name="Group 26"/>
          <p:cNvGrpSpPr/>
          <p:nvPr/>
        </p:nvGrpSpPr>
        <p:grpSpPr>
          <a:xfrm>
            <a:off x="1600785" y="2785465"/>
            <a:ext cx="2323525" cy="2667203"/>
            <a:chOff x="1888821" y="2562225"/>
            <a:chExt cx="2323525" cy="2667203"/>
          </a:xfrm>
        </p:grpSpPr>
        <p:sp>
          <p:nvSpPr>
            <p:cNvPr id="28" name="Arc 27"/>
            <p:cNvSpPr/>
            <p:nvPr/>
          </p:nvSpPr>
          <p:spPr>
            <a:xfrm rot="18979841">
              <a:off x="1888821" y="2905903"/>
              <a:ext cx="2323525" cy="2323525"/>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9" name="Straight Connector 28"/>
            <p:cNvCxnSpPr/>
            <p:nvPr/>
          </p:nvCxnSpPr>
          <p:spPr>
            <a:xfrm rot="16200000" flipH="1">
              <a:off x="2830478" y="2784308"/>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4503168" y="2803169"/>
            <a:ext cx="2323525" cy="2667201"/>
            <a:chOff x="4970894" y="2562225"/>
            <a:chExt cx="2323525" cy="2667201"/>
          </a:xfrm>
        </p:grpSpPr>
        <p:sp>
          <p:nvSpPr>
            <p:cNvPr id="32" name="Arc 31"/>
            <p:cNvSpPr/>
            <p:nvPr/>
          </p:nvSpPr>
          <p:spPr>
            <a:xfrm rot="18979841">
              <a:off x="4970894" y="2905903"/>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3" name="Straight Connector 32"/>
            <p:cNvCxnSpPr/>
            <p:nvPr/>
          </p:nvCxnSpPr>
          <p:spPr>
            <a:xfrm rot="16200000" flipH="1">
              <a:off x="5940209" y="2784308"/>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3005204" y="1606166"/>
            <a:ext cx="2323525" cy="2593246"/>
            <a:chOff x="3446800" y="2789430"/>
            <a:chExt cx="2323525" cy="2593246"/>
          </a:xfrm>
        </p:grpSpPr>
        <p:sp>
          <p:nvSpPr>
            <p:cNvPr id="35" name="Arc 34"/>
            <p:cNvSpPr/>
            <p:nvPr/>
          </p:nvSpPr>
          <p:spPr>
            <a:xfrm rot="8179841">
              <a:off x="3446800" y="2789430"/>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6" name="Straight Connector 35"/>
            <p:cNvCxnSpPr/>
            <p:nvPr/>
          </p:nvCxnSpPr>
          <p:spPr>
            <a:xfrm rot="5400000" flipH="1">
              <a:off x="4356838" y="5160587"/>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6160299" y="1728631"/>
            <a:ext cx="2323525" cy="2593246"/>
            <a:chOff x="6512513" y="2789430"/>
            <a:chExt cx="2323525" cy="2593246"/>
          </a:xfrm>
        </p:grpSpPr>
        <p:sp>
          <p:nvSpPr>
            <p:cNvPr id="53" name="Arc 52"/>
            <p:cNvSpPr/>
            <p:nvPr/>
          </p:nvSpPr>
          <p:spPr>
            <a:xfrm rot="8179841">
              <a:off x="6512513" y="2789430"/>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4" name="Straight Connector 53"/>
            <p:cNvCxnSpPr/>
            <p:nvPr/>
          </p:nvCxnSpPr>
          <p:spPr>
            <a:xfrm rot="5400000" flipH="1">
              <a:off x="7462892" y="5160587"/>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61" name="TextBox 60"/>
          <p:cNvSpPr txBox="1"/>
          <p:nvPr/>
        </p:nvSpPr>
        <p:spPr>
          <a:xfrm>
            <a:off x="1650154" y="1912970"/>
            <a:ext cx="2043915" cy="276999"/>
          </a:xfrm>
          <a:prstGeom prst="rect">
            <a:avLst/>
          </a:prstGeom>
          <a:noFill/>
        </p:spPr>
        <p:txBody>
          <a:bodyPr wrap="square">
            <a:spAutoFit/>
          </a:bodyPr>
          <a:lstStyle/>
          <a:p>
            <a:pPr algn="ctr" fontAlgn="auto">
              <a:spcBef>
                <a:spcPts val="0"/>
              </a:spcBef>
              <a:spcAft>
                <a:spcPts val="0"/>
              </a:spcAft>
              <a:defRPr/>
            </a:pPr>
            <a:endParaRPr lang="en-US" sz="1200" b="1" dirty="0">
              <a:solidFill>
                <a:schemeClr val="tx2">
                  <a:lumMod val="75000"/>
                </a:schemeClr>
              </a:solidFill>
              <a:ea typeface="Open Sans" panose="020B0606030504020204" pitchFamily="34" charset="0"/>
              <a:cs typeface="Open Sans" panose="020B0606030504020204" pitchFamily="34" charset="0"/>
            </a:endParaRPr>
          </a:p>
        </p:txBody>
      </p:sp>
      <p:sp>
        <p:nvSpPr>
          <p:cNvPr id="65" name="TextBox 64"/>
          <p:cNvSpPr txBox="1"/>
          <p:nvPr/>
        </p:nvSpPr>
        <p:spPr>
          <a:xfrm>
            <a:off x="5133633" y="1989871"/>
            <a:ext cx="1456937" cy="584775"/>
          </a:xfrm>
          <a:prstGeom prst="rect">
            <a:avLst/>
          </a:prstGeom>
          <a:noFill/>
        </p:spPr>
        <p:txBody>
          <a:bodyPr wrap="none" rtlCol="0">
            <a:spAutoFit/>
          </a:bodyPr>
          <a:lstStyle/>
          <a:p>
            <a:pPr algn="ctr"/>
            <a:r>
              <a:rPr lang="en-US" sz="1600" b="1" dirty="0">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Training on </a:t>
            </a:r>
            <a:r>
              <a:rPr lang="en-US" sz="1600" b="1" dirty="0" err="1">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CoP</a:t>
            </a:r>
            <a:r>
              <a:rPr lang="en-US" sz="1600" b="1" dirty="0">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 </a:t>
            </a:r>
          </a:p>
          <a:p>
            <a:pPr algn="ctr"/>
            <a:r>
              <a:rPr lang="en-US" sz="1600" b="1" dirty="0">
                <a:solidFill>
                  <a:schemeClr val="accent6">
                    <a:lumMod val="75000"/>
                  </a:schemeClr>
                </a:solidFill>
                <a:latin typeface="Signika" panose="02010003020600000004" pitchFamily="50" charset="0"/>
                <a:ea typeface="Fira Sans SemiBold Italic" panose="00000700000000000000" pitchFamily="50" charset="0"/>
                <a:cs typeface="Clear Sans" panose="020B0503030202020304" pitchFamily="34" charset="0"/>
              </a:rPr>
              <a:t>Management</a:t>
            </a:r>
          </a:p>
        </p:txBody>
      </p:sp>
      <p:grpSp>
        <p:nvGrpSpPr>
          <p:cNvPr id="69" name="Group 68"/>
          <p:cNvGrpSpPr/>
          <p:nvPr/>
        </p:nvGrpSpPr>
        <p:grpSpPr>
          <a:xfrm>
            <a:off x="1728169" y="2112872"/>
            <a:ext cx="3589046" cy="3727534"/>
            <a:chOff x="-342878" y="960093"/>
            <a:chExt cx="3589046" cy="3727534"/>
          </a:xfrm>
        </p:grpSpPr>
        <p:sp>
          <p:nvSpPr>
            <p:cNvPr id="70" name="TextBox 69"/>
            <p:cNvSpPr txBox="1"/>
            <p:nvPr/>
          </p:nvSpPr>
          <p:spPr>
            <a:xfrm>
              <a:off x="1171934" y="4410628"/>
              <a:ext cx="2074234" cy="276999"/>
            </a:xfrm>
            <a:prstGeom prst="rect">
              <a:avLst/>
            </a:prstGeom>
            <a:noFill/>
          </p:spPr>
          <p:txBody>
            <a:bodyPr wrap="square">
              <a:spAutoFit/>
            </a:bodyPr>
            <a:lstStyle/>
            <a:p>
              <a:pPr algn="ctr" fontAlgn="auto">
                <a:spcBef>
                  <a:spcPts val="0"/>
                </a:spcBef>
                <a:spcAft>
                  <a:spcPts val="0"/>
                </a:spcAft>
                <a:defRPr/>
              </a:pPr>
              <a:endParaRPr lang="en-US" sz="1200" b="1" dirty="0">
                <a:solidFill>
                  <a:schemeClr val="tx2">
                    <a:lumMod val="75000"/>
                  </a:schemeClr>
                </a:solidFill>
                <a:ea typeface="Open Sans" panose="020B0606030504020204" pitchFamily="34" charset="0"/>
                <a:cs typeface="Open Sans" panose="020B0606030504020204" pitchFamily="34" charset="0"/>
              </a:endParaRPr>
            </a:p>
          </p:txBody>
        </p:sp>
        <p:sp>
          <p:nvSpPr>
            <p:cNvPr id="71" name="TextBox 70"/>
            <p:cNvSpPr txBox="1"/>
            <p:nvPr/>
          </p:nvSpPr>
          <p:spPr>
            <a:xfrm>
              <a:off x="-342878" y="960093"/>
              <a:ext cx="2266454" cy="584775"/>
            </a:xfrm>
            <a:prstGeom prst="rect">
              <a:avLst/>
            </a:prstGeom>
            <a:noFill/>
          </p:spPr>
          <p:txBody>
            <a:bodyPr wrap="none" rtlCol="0">
              <a:spAutoFit/>
            </a:bodyPr>
            <a:lstStyle/>
            <a:p>
              <a:pPr algn="ctr"/>
              <a:r>
                <a:rPr lang="en-US" sz="1600"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Learning Design Workshop</a:t>
              </a:r>
            </a:p>
            <a:p>
              <a:pPr algn="ctr"/>
              <a:r>
                <a:rPr lang="en-US" sz="1600"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Teacher Generated Content</a:t>
              </a:r>
            </a:p>
          </p:txBody>
        </p:sp>
      </p:grpSp>
      <p:grpSp>
        <p:nvGrpSpPr>
          <p:cNvPr id="72" name="Group 71"/>
          <p:cNvGrpSpPr/>
          <p:nvPr/>
        </p:nvGrpSpPr>
        <p:grpSpPr>
          <a:xfrm>
            <a:off x="4762885" y="4191600"/>
            <a:ext cx="3695646" cy="3594798"/>
            <a:chOff x="1171934" y="1092829"/>
            <a:chExt cx="3695646" cy="3594798"/>
          </a:xfrm>
        </p:grpSpPr>
        <p:sp>
          <p:nvSpPr>
            <p:cNvPr id="73" name="TextBox 72"/>
            <p:cNvSpPr txBox="1"/>
            <p:nvPr/>
          </p:nvSpPr>
          <p:spPr>
            <a:xfrm>
              <a:off x="1171934" y="4410628"/>
              <a:ext cx="2074234" cy="276999"/>
            </a:xfrm>
            <a:prstGeom prst="rect">
              <a:avLst/>
            </a:prstGeom>
            <a:noFill/>
          </p:spPr>
          <p:txBody>
            <a:bodyPr wrap="square">
              <a:spAutoFit/>
            </a:bodyPr>
            <a:lstStyle/>
            <a:p>
              <a:pPr algn="ctr" fontAlgn="auto">
                <a:spcBef>
                  <a:spcPts val="0"/>
                </a:spcBef>
                <a:spcAft>
                  <a:spcPts val="0"/>
                </a:spcAft>
                <a:defRPr/>
              </a:pPr>
              <a:endParaRPr lang="en-US" sz="1200" b="1" dirty="0">
                <a:solidFill>
                  <a:schemeClr val="tx1">
                    <a:lumMod val="50000"/>
                    <a:lumOff val="50000"/>
                  </a:schemeClr>
                </a:solidFill>
                <a:ea typeface="Open Sans" panose="020B0606030504020204" pitchFamily="34" charset="0"/>
                <a:cs typeface="Open Sans" panose="020B0606030504020204" pitchFamily="34" charset="0"/>
              </a:endParaRPr>
            </a:p>
          </p:txBody>
        </p:sp>
        <p:sp>
          <p:nvSpPr>
            <p:cNvPr id="74" name="TextBox 73"/>
            <p:cNvSpPr txBox="1"/>
            <p:nvPr/>
          </p:nvSpPr>
          <p:spPr>
            <a:xfrm>
              <a:off x="2978345" y="1092829"/>
              <a:ext cx="1889235" cy="830997"/>
            </a:xfrm>
            <a:prstGeom prst="rect">
              <a:avLst/>
            </a:prstGeom>
            <a:noFill/>
          </p:spPr>
          <p:txBody>
            <a:bodyPr wrap="none" rtlCol="0">
              <a:spAutoFit/>
            </a:bodyPr>
            <a:lstStyle/>
            <a:p>
              <a:pPr algn="ctr"/>
              <a:endParaRPr lang="en-US" sz="1600" b="1" dirty="0">
                <a:solidFill>
                  <a:schemeClr val="tx1">
                    <a:lumMod val="65000"/>
                    <a:lumOff val="35000"/>
                  </a:schemeClr>
                </a:solidFill>
                <a:latin typeface="Signika" panose="02010003020600000004" pitchFamily="50" charset="0"/>
                <a:ea typeface="Fira Sans SemiBold Italic" panose="00000700000000000000" pitchFamily="50" charset="0"/>
                <a:cs typeface="Clear Sans" panose="020B0503030202020304" pitchFamily="34" charset="0"/>
              </a:endParaRPr>
            </a:p>
            <a:p>
              <a:pPr algn="ctr"/>
              <a:r>
                <a:rPr lang="en-US" sz="1600"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Toolkit, </a:t>
              </a:r>
            </a:p>
            <a:p>
              <a:pPr algn="ctr"/>
              <a:r>
                <a:rPr lang="en-US" sz="1600"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Guidelines, Standards</a:t>
              </a:r>
            </a:p>
          </p:txBody>
        </p:sp>
      </p:grpSp>
      <p:grpSp>
        <p:nvGrpSpPr>
          <p:cNvPr id="102" name="Group 101"/>
          <p:cNvGrpSpPr/>
          <p:nvPr/>
        </p:nvGrpSpPr>
        <p:grpSpPr>
          <a:xfrm>
            <a:off x="7731204" y="2764950"/>
            <a:ext cx="2323525" cy="2667201"/>
            <a:chOff x="8115089" y="2562225"/>
            <a:chExt cx="2323525" cy="2667201"/>
          </a:xfrm>
        </p:grpSpPr>
        <p:sp>
          <p:nvSpPr>
            <p:cNvPr id="103" name="Arc 102"/>
            <p:cNvSpPr/>
            <p:nvPr/>
          </p:nvSpPr>
          <p:spPr>
            <a:xfrm rot="18979841">
              <a:off x="8115089" y="2905903"/>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4" name="Straight Connector 103"/>
            <p:cNvCxnSpPr/>
            <p:nvPr/>
          </p:nvCxnSpPr>
          <p:spPr>
            <a:xfrm rot="16200000" flipH="1">
              <a:off x="9082975" y="2784308"/>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8032756" y="2273312"/>
            <a:ext cx="2156054" cy="852691"/>
            <a:chOff x="1103560" y="3834936"/>
            <a:chExt cx="2156054" cy="852691"/>
          </a:xfrm>
        </p:grpSpPr>
        <p:sp>
          <p:nvSpPr>
            <p:cNvPr id="106" name="TextBox 105"/>
            <p:cNvSpPr txBox="1"/>
            <p:nvPr/>
          </p:nvSpPr>
          <p:spPr>
            <a:xfrm>
              <a:off x="1157421" y="4410628"/>
              <a:ext cx="2102193" cy="276999"/>
            </a:xfrm>
            <a:prstGeom prst="rect">
              <a:avLst/>
            </a:prstGeom>
            <a:noFill/>
          </p:spPr>
          <p:txBody>
            <a:bodyPr wrap="square">
              <a:spAutoFit/>
            </a:bodyPr>
            <a:lstStyle/>
            <a:p>
              <a:pPr algn="ctr" fontAlgn="auto">
                <a:spcBef>
                  <a:spcPts val="0"/>
                </a:spcBef>
                <a:spcAft>
                  <a:spcPts val="0"/>
                </a:spcAft>
                <a:defRPr/>
              </a:pPr>
              <a:endParaRPr lang="en-US" sz="1200" b="1" dirty="0">
                <a:solidFill>
                  <a:schemeClr val="tx1">
                    <a:lumMod val="50000"/>
                    <a:lumOff val="50000"/>
                  </a:schemeClr>
                </a:solidFill>
                <a:ea typeface="Open Sans" panose="020B0606030504020204" pitchFamily="34" charset="0"/>
                <a:cs typeface="Open Sans" panose="020B0606030504020204" pitchFamily="34" charset="0"/>
              </a:endParaRPr>
            </a:p>
          </p:txBody>
        </p:sp>
        <p:sp>
          <p:nvSpPr>
            <p:cNvPr id="107" name="TextBox 106"/>
            <p:cNvSpPr txBox="1"/>
            <p:nvPr/>
          </p:nvSpPr>
          <p:spPr>
            <a:xfrm>
              <a:off x="1103560" y="3834936"/>
              <a:ext cx="1744387" cy="417102"/>
            </a:xfrm>
            <a:prstGeom prst="rect">
              <a:avLst/>
            </a:prstGeom>
            <a:noFill/>
          </p:spPr>
          <p:txBody>
            <a:bodyPr wrap="none" rtlCol="0">
              <a:spAutoFit/>
            </a:bodyPr>
            <a:lstStyle/>
            <a:p>
              <a:pPr algn="ctr">
                <a:lnSpc>
                  <a:spcPct val="150000"/>
                </a:lnSpc>
              </a:pPr>
              <a:r>
                <a:rPr lang="en-US" sz="1600"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Pre-roll out briefing</a:t>
              </a:r>
            </a:p>
          </p:txBody>
        </p:sp>
      </p:grpSp>
      <p:grpSp>
        <p:nvGrpSpPr>
          <p:cNvPr id="113" name="Group 112"/>
          <p:cNvGrpSpPr/>
          <p:nvPr/>
        </p:nvGrpSpPr>
        <p:grpSpPr>
          <a:xfrm>
            <a:off x="9247668" y="1677143"/>
            <a:ext cx="2323525" cy="2593246"/>
            <a:chOff x="6512513" y="2789430"/>
            <a:chExt cx="2323525" cy="2593246"/>
          </a:xfrm>
        </p:grpSpPr>
        <p:sp>
          <p:nvSpPr>
            <p:cNvPr id="114" name="Arc 113"/>
            <p:cNvSpPr/>
            <p:nvPr/>
          </p:nvSpPr>
          <p:spPr>
            <a:xfrm rot="8179841">
              <a:off x="6512513" y="2789430"/>
              <a:ext cx="2323525" cy="2323523"/>
            </a:xfrm>
            <a:prstGeom prst="arc">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5" name="Straight Connector 114"/>
            <p:cNvCxnSpPr/>
            <p:nvPr/>
          </p:nvCxnSpPr>
          <p:spPr>
            <a:xfrm rot="5400000" flipH="1">
              <a:off x="7462892" y="5160587"/>
              <a:ext cx="444172" cy="5"/>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3" name="Rectangle 2"/>
          <p:cNvSpPr/>
          <p:nvPr/>
        </p:nvSpPr>
        <p:spPr>
          <a:xfrm>
            <a:off x="3534245" y="4299382"/>
            <a:ext cx="1437557" cy="1200329"/>
          </a:xfrm>
          <a:prstGeom prst="rect">
            <a:avLst/>
          </a:prstGeom>
        </p:spPr>
        <p:txBody>
          <a:bodyPr wrap="square">
            <a:spAutoFit/>
          </a:bodyPr>
          <a:lstStyle/>
          <a:p>
            <a:pPr algn="ctr"/>
            <a:r>
              <a:rPr lang="en-US"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Content Uploading to Web spaces / Print</a:t>
            </a:r>
          </a:p>
        </p:txBody>
      </p:sp>
      <p:sp>
        <p:nvSpPr>
          <p:cNvPr id="4" name="TextBox 3"/>
          <p:cNvSpPr txBox="1"/>
          <p:nvPr/>
        </p:nvSpPr>
        <p:spPr>
          <a:xfrm>
            <a:off x="2205281" y="1463041"/>
            <a:ext cx="8661648" cy="400110"/>
          </a:xfrm>
          <a:prstGeom prst="rect">
            <a:avLst/>
          </a:prstGeom>
          <a:solidFill>
            <a:schemeClr val="accent6"/>
          </a:solidFill>
        </p:spPr>
        <p:txBody>
          <a:bodyPr wrap="square" rtlCol="0">
            <a:spAutoFit/>
          </a:bodyPr>
          <a:lstStyle/>
          <a:p>
            <a:pPr algn="ctr"/>
            <a:r>
              <a:rPr lang="en-CA" sz="2000" b="1" dirty="0">
                <a:solidFill>
                  <a:schemeClr val="bg1"/>
                </a:solidFill>
                <a:latin typeface="Signika" panose="02010003020600000004"/>
              </a:rPr>
              <a:t>Monitoring and Evaluation</a:t>
            </a:r>
          </a:p>
        </p:txBody>
      </p:sp>
      <p:sp>
        <p:nvSpPr>
          <p:cNvPr id="138" name="TextBox 137"/>
          <p:cNvSpPr txBox="1"/>
          <p:nvPr/>
        </p:nvSpPr>
        <p:spPr>
          <a:xfrm>
            <a:off x="8741594" y="4050500"/>
            <a:ext cx="3180231" cy="1077218"/>
          </a:xfrm>
          <a:prstGeom prst="rect">
            <a:avLst/>
          </a:prstGeom>
          <a:noFill/>
        </p:spPr>
        <p:txBody>
          <a:bodyPr wrap="none" rtlCol="0">
            <a:spAutoFit/>
          </a:bodyPr>
          <a:lstStyle/>
          <a:p>
            <a:pPr algn="ctr"/>
            <a:endParaRPr lang="en-US" sz="1600" b="1" dirty="0">
              <a:solidFill>
                <a:schemeClr val="tx1">
                  <a:lumMod val="65000"/>
                  <a:lumOff val="35000"/>
                </a:schemeClr>
              </a:solidFill>
              <a:latin typeface="Signika" panose="02010003020600000004" pitchFamily="50" charset="0"/>
              <a:ea typeface="Fira Sans SemiBold Italic" panose="00000700000000000000" pitchFamily="50" charset="0"/>
              <a:cs typeface="Clear Sans" panose="020B0503030202020304" pitchFamily="34" charset="0"/>
            </a:endParaRPr>
          </a:p>
          <a:p>
            <a:pPr algn="ctr"/>
            <a:r>
              <a:rPr lang="en-US" sz="1600" b="1" dirty="0">
                <a:solidFill>
                  <a:srgbClr val="0070C0"/>
                </a:solidFill>
                <a:latin typeface="Signika" panose="02010003020600000004" pitchFamily="50" charset="0"/>
                <a:ea typeface="Fira Sans SemiBold Italic" panose="00000700000000000000" pitchFamily="50" charset="0"/>
                <a:cs typeface="Clear Sans" panose="020B0503030202020304" pitchFamily="34" charset="0"/>
              </a:rPr>
              <a:t> 1. Roll out of initial 10 – 20 hours of </a:t>
            </a:r>
          </a:p>
          <a:p>
            <a:pPr algn="ctr"/>
            <a:r>
              <a:rPr lang="en-US" sz="1600" b="1" dirty="0">
                <a:solidFill>
                  <a:srgbClr val="0070C0"/>
                </a:solidFill>
                <a:latin typeface="Signika" panose="02010003020600000004" pitchFamily="50" charset="0"/>
                <a:ea typeface="Fira Sans SemiBold Italic" panose="00000700000000000000" pitchFamily="50" charset="0"/>
                <a:cs typeface="Clear Sans" panose="020B0503030202020304" pitchFamily="34" charset="0"/>
              </a:rPr>
              <a:t>learning content</a:t>
            </a:r>
          </a:p>
          <a:p>
            <a:pPr algn="ctr"/>
            <a:r>
              <a:rPr lang="en-US" sz="1600" b="1" dirty="0">
                <a:solidFill>
                  <a:srgbClr val="006600"/>
                </a:solidFill>
                <a:latin typeface="Signika" panose="02010003020600000004" pitchFamily="50" charset="0"/>
                <a:ea typeface="Fira Sans SemiBold Italic" panose="00000700000000000000" pitchFamily="50" charset="0"/>
                <a:cs typeface="Clear Sans" panose="020B0503030202020304" pitchFamily="34" charset="0"/>
              </a:rPr>
              <a:t>2. Official launch of GT Nigeria</a:t>
            </a:r>
          </a:p>
        </p:txBody>
      </p:sp>
      <p:sp>
        <p:nvSpPr>
          <p:cNvPr id="38" name="Rectangle 37"/>
          <p:cNvSpPr/>
          <p:nvPr/>
        </p:nvSpPr>
        <p:spPr>
          <a:xfrm>
            <a:off x="4715759" y="4420149"/>
            <a:ext cx="628698" cy="769441"/>
          </a:xfrm>
          <a:prstGeom prst="rect">
            <a:avLst/>
          </a:prstGeom>
        </p:spPr>
        <p:txBody>
          <a:bodyPr wrap="none">
            <a:spAutoFit/>
          </a:bodyPr>
          <a:lstStyle/>
          <a:p>
            <a:r>
              <a:rPr lang="en-US" sz="4400" dirty="0">
                <a:solidFill>
                  <a:srgbClr val="FF0000"/>
                </a:solidFill>
                <a:latin typeface="Raleway" panose="020B0003030101060003" pitchFamily="34" charset="0"/>
                <a:sym typeface="Wingdings" panose="05000000000000000000" pitchFamily="2" charset="2"/>
              </a:rPr>
              <a:t></a:t>
            </a:r>
            <a:endParaRPr lang="en-CA" sz="4400" dirty="0">
              <a:solidFill>
                <a:srgbClr val="FF0000"/>
              </a:solidFill>
            </a:endParaRPr>
          </a:p>
        </p:txBody>
      </p:sp>
      <p:sp>
        <p:nvSpPr>
          <p:cNvPr id="39" name="Rectangle 38"/>
          <p:cNvSpPr/>
          <p:nvPr/>
        </p:nvSpPr>
        <p:spPr>
          <a:xfrm>
            <a:off x="3759616" y="2006962"/>
            <a:ext cx="628698" cy="769441"/>
          </a:xfrm>
          <a:prstGeom prst="rect">
            <a:avLst/>
          </a:prstGeom>
        </p:spPr>
        <p:txBody>
          <a:bodyPr wrap="none">
            <a:spAutoFit/>
          </a:bodyPr>
          <a:lstStyle/>
          <a:p>
            <a:r>
              <a:rPr lang="en-US" sz="4400" dirty="0">
                <a:solidFill>
                  <a:srgbClr val="FF0000"/>
                </a:solidFill>
                <a:latin typeface="Raleway" panose="020B0003030101060003" pitchFamily="34" charset="0"/>
                <a:sym typeface="Wingdings" panose="05000000000000000000" pitchFamily="2" charset="2"/>
              </a:rPr>
              <a:t></a:t>
            </a:r>
            <a:endParaRPr lang="en-CA" sz="4400" dirty="0">
              <a:solidFill>
                <a:srgbClr val="FF0000"/>
              </a:solidFill>
            </a:endParaRPr>
          </a:p>
        </p:txBody>
      </p:sp>
      <p:sp>
        <p:nvSpPr>
          <p:cNvPr id="40" name="Rectangle 39"/>
          <p:cNvSpPr/>
          <p:nvPr/>
        </p:nvSpPr>
        <p:spPr>
          <a:xfrm>
            <a:off x="9636141" y="2111131"/>
            <a:ext cx="628698" cy="769441"/>
          </a:xfrm>
          <a:prstGeom prst="rect">
            <a:avLst/>
          </a:prstGeom>
        </p:spPr>
        <p:txBody>
          <a:bodyPr wrap="none">
            <a:spAutoFit/>
          </a:bodyPr>
          <a:lstStyle/>
          <a:p>
            <a:r>
              <a:rPr lang="en-US" sz="4400" dirty="0">
                <a:solidFill>
                  <a:srgbClr val="FF0000"/>
                </a:solidFill>
                <a:latin typeface="Raleway" panose="020B0003030101060003" pitchFamily="34" charset="0"/>
                <a:sym typeface="Wingdings" panose="05000000000000000000" pitchFamily="2" charset="2"/>
              </a:rPr>
              <a:t></a:t>
            </a:r>
            <a:endParaRPr lang="en-CA" sz="4400" dirty="0">
              <a:solidFill>
                <a:srgbClr val="FF0000"/>
              </a:solidFill>
            </a:endParaRPr>
          </a:p>
        </p:txBody>
      </p:sp>
      <p:sp>
        <p:nvSpPr>
          <p:cNvPr id="41" name="Rectangle 40"/>
          <p:cNvSpPr/>
          <p:nvPr/>
        </p:nvSpPr>
        <p:spPr>
          <a:xfrm>
            <a:off x="7761284" y="4222377"/>
            <a:ext cx="628698" cy="769441"/>
          </a:xfrm>
          <a:prstGeom prst="rect">
            <a:avLst/>
          </a:prstGeom>
        </p:spPr>
        <p:txBody>
          <a:bodyPr wrap="none">
            <a:spAutoFit/>
          </a:bodyPr>
          <a:lstStyle/>
          <a:p>
            <a:r>
              <a:rPr lang="en-US" sz="4400" dirty="0">
                <a:solidFill>
                  <a:srgbClr val="FF0000"/>
                </a:solidFill>
                <a:latin typeface="Raleway" panose="020B0003030101060003" pitchFamily="34" charset="0"/>
                <a:sym typeface="Wingdings" panose="05000000000000000000" pitchFamily="2" charset="2"/>
              </a:rPr>
              <a:t></a:t>
            </a:r>
            <a:endParaRPr lang="en-CA" sz="4400" dirty="0">
              <a:solidFill>
                <a:srgbClr val="FF0000"/>
              </a:solidFill>
            </a:endParaRPr>
          </a:p>
        </p:txBody>
      </p:sp>
      <p:sp>
        <p:nvSpPr>
          <p:cNvPr id="42" name="Rectangle 41"/>
          <p:cNvSpPr/>
          <p:nvPr/>
        </p:nvSpPr>
        <p:spPr>
          <a:xfrm>
            <a:off x="11216637" y="4742997"/>
            <a:ext cx="628698" cy="769441"/>
          </a:xfrm>
          <a:prstGeom prst="rect">
            <a:avLst/>
          </a:prstGeom>
        </p:spPr>
        <p:txBody>
          <a:bodyPr wrap="none">
            <a:spAutoFit/>
          </a:bodyPr>
          <a:lstStyle/>
          <a:p>
            <a:r>
              <a:rPr lang="en-US" sz="4400" dirty="0">
                <a:solidFill>
                  <a:srgbClr val="FF0000"/>
                </a:solidFill>
                <a:latin typeface="Raleway" panose="020B0003030101060003" pitchFamily="34" charset="0"/>
                <a:sym typeface="Wingdings" panose="05000000000000000000" pitchFamily="2" charset="2"/>
              </a:rPr>
              <a:t></a:t>
            </a:r>
            <a:endParaRPr lang="en-CA" sz="4400" dirty="0">
              <a:solidFill>
                <a:srgbClr val="FF0000"/>
              </a:solidFill>
            </a:endParaRPr>
          </a:p>
        </p:txBody>
      </p:sp>
      <p:sp>
        <p:nvSpPr>
          <p:cNvPr id="43" name="Rectangle 42"/>
          <p:cNvSpPr/>
          <p:nvPr/>
        </p:nvSpPr>
        <p:spPr>
          <a:xfrm>
            <a:off x="1032119" y="5960384"/>
            <a:ext cx="2210862" cy="523220"/>
          </a:xfrm>
          <a:prstGeom prst="rect">
            <a:avLst/>
          </a:prstGeom>
        </p:spPr>
        <p:txBody>
          <a:bodyPr wrap="none">
            <a:spAutoFit/>
          </a:bodyPr>
          <a:lstStyle/>
          <a:p>
            <a:r>
              <a:rPr lang="en-US" sz="2800" dirty="0">
                <a:solidFill>
                  <a:srgbClr val="FF0000"/>
                </a:solidFill>
                <a:latin typeface="Raleway" panose="020B0003030101060003" pitchFamily="34" charset="0"/>
                <a:sym typeface="Wingdings" panose="05000000000000000000" pitchFamily="2" charset="2"/>
              </a:rPr>
              <a:t> - GT Nigeria</a:t>
            </a:r>
            <a:endParaRPr lang="en-CA" sz="2800" dirty="0">
              <a:solidFill>
                <a:srgbClr val="FF0000"/>
              </a:solidFill>
            </a:endParaRPr>
          </a:p>
        </p:txBody>
      </p:sp>
    </p:spTree>
    <p:extLst>
      <p:ext uri="{BB962C8B-B14F-4D97-AF65-F5344CB8AC3E}">
        <p14:creationId xmlns:p14="http://schemas.microsoft.com/office/powerpoint/2010/main" val="3872700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84799" y="3052749"/>
            <a:ext cx="7642168" cy="954107"/>
          </a:xfrm>
          <a:prstGeom prst="rect">
            <a:avLst/>
          </a:prstGeom>
        </p:spPr>
        <p:txBody>
          <a:bodyPr wrap="square">
            <a:spAutoFit/>
          </a:bodyPr>
          <a:lstStyle/>
          <a:p>
            <a:pPr>
              <a:spcAft>
                <a:spcPts val="800"/>
              </a:spcAft>
            </a:pPr>
            <a:r>
              <a:rPr lang="en-CA" sz="2800" dirty="0">
                <a:solidFill>
                  <a:schemeClr val="bg1">
                    <a:lumMod val="50000"/>
                  </a:schemeClr>
                </a:solidFill>
                <a:latin typeface="Raleway" panose="020B0003030101060003" pitchFamily="34" charset="0"/>
              </a:rPr>
              <a:t>Researching teacher development for sustainable learning outcomes</a:t>
            </a:r>
            <a:endParaRPr lang="en-CA" sz="2800" dirty="0">
              <a:solidFill>
                <a:srgbClr val="9C3445"/>
              </a:solidFill>
              <a:latin typeface="Raleway" panose="020B0003030101060003" pitchFamily="34" charset="0"/>
            </a:endParaRPr>
          </a:p>
        </p:txBody>
      </p:sp>
    </p:spTree>
    <p:extLst>
      <p:ext uri="{BB962C8B-B14F-4D97-AF65-F5344CB8AC3E}">
        <p14:creationId xmlns:p14="http://schemas.microsoft.com/office/powerpoint/2010/main" val="15358790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34053" y="705140"/>
            <a:ext cx="8233023" cy="523220"/>
          </a:xfrm>
          <a:prstGeom prst="rect">
            <a:avLst/>
          </a:prstGeom>
          <a:noFill/>
        </p:spPr>
        <p:txBody>
          <a:bodyPr wrap="none" rtlCol="0">
            <a:spAutoFit/>
          </a:bodyPr>
          <a:lstStyle/>
          <a:p>
            <a:r>
              <a:rPr lang="en-US" sz="2800" dirty="0">
                <a:solidFill>
                  <a:schemeClr val="bg1">
                    <a:lumMod val="50000"/>
                  </a:schemeClr>
                </a:solidFill>
                <a:latin typeface="Raleway" panose="020B0003030101060003" pitchFamily="34" charset="0"/>
              </a:rPr>
              <a:t>Study 1: </a:t>
            </a:r>
            <a:r>
              <a:rPr lang="en-CA" sz="2800" dirty="0">
                <a:solidFill>
                  <a:srgbClr val="7030A0"/>
                </a:solidFill>
                <a:latin typeface="Raleway" panose="020B0003030101060003" pitchFamily="34" charset="0"/>
              </a:rPr>
              <a:t>Teacher Confidence with Online Collaborative Tools</a:t>
            </a:r>
          </a:p>
        </p:txBody>
      </p:sp>
      <p:pic>
        <p:nvPicPr>
          <p:cNvPr id="5" name="Picture 4"/>
          <p:cNvPicPr>
            <a:picLocks noChangeAspect="1"/>
          </p:cNvPicPr>
          <p:nvPr/>
        </p:nvPicPr>
        <p:blipFill>
          <a:blip r:embed="rId2"/>
          <a:stretch>
            <a:fillRect/>
          </a:stretch>
        </p:blipFill>
        <p:spPr>
          <a:xfrm>
            <a:off x="249033" y="1404196"/>
            <a:ext cx="9377105" cy="3950578"/>
          </a:xfrm>
          <a:prstGeom prst="rect">
            <a:avLst/>
          </a:prstGeom>
        </p:spPr>
      </p:pic>
      <p:sp>
        <p:nvSpPr>
          <p:cNvPr id="7" name="Rectangle 6"/>
          <p:cNvSpPr/>
          <p:nvPr/>
        </p:nvSpPr>
        <p:spPr>
          <a:xfrm>
            <a:off x="9433510" y="1346186"/>
            <a:ext cx="2852701" cy="5139869"/>
          </a:xfrm>
          <a:prstGeom prst="rect">
            <a:avLst/>
          </a:prstGeom>
          <a:solidFill>
            <a:schemeClr val="bg1">
              <a:lumMod val="95000"/>
            </a:schemeClr>
          </a:solidFill>
        </p:spPr>
        <p:txBody>
          <a:bodyPr wrap="square">
            <a:spAutoFit/>
          </a:bodyPr>
          <a:lstStyle/>
          <a:p>
            <a:pPr marL="342900" lvl="0" indent="-342900">
              <a:spcAft>
                <a:spcPts val="1200"/>
              </a:spcAft>
              <a:buFont typeface="Symbol" panose="05050102010706020507" pitchFamily="18" charset="2"/>
              <a:buChar char=""/>
            </a:pPr>
            <a:r>
              <a:rPr lang="en-CA" dirty="0">
                <a:effectLst/>
                <a:latin typeface="Calibri" panose="020F0502020204030204" pitchFamily="34" charset="0"/>
                <a:ea typeface="Calibri" panose="020F0502020204030204" pitchFamily="34" charset="0"/>
                <a:cs typeface="Times New Roman" panose="02020603050405020304" pitchFamily="18" charset="0"/>
              </a:rPr>
              <a:t>A study in 4 countries in Europe </a:t>
            </a:r>
          </a:p>
          <a:p>
            <a:pPr marL="342900" lvl="0" indent="-342900">
              <a:spcAft>
                <a:spcPts val="1200"/>
              </a:spcAft>
              <a:buFont typeface="Symbol" panose="05050102010706020507" pitchFamily="18" charset="2"/>
              <a:buChar char=""/>
            </a:pPr>
            <a:r>
              <a:rPr lang="en-CA" dirty="0">
                <a:effectLst/>
                <a:latin typeface="Calibri" panose="020F0502020204030204" pitchFamily="34" charset="0"/>
                <a:ea typeface="Calibri" panose="020F0502020204030204" pitchFamily="34" charset="0"/>
                <a:cs typeface="Times New Roman" panose="02020603050405020304" pitchFamily="18" charset="0"/>
              </a:rPr>
              <a:t>Confidence levels established before being introduced to online collaboration methods and tools</a:t>
            </a:r>
          </a:p>
          <a:p>
            <a:pPr marL="342900" indent="-342900">
              <a:spcAft>
                <a:spcPts val="1200"/>
              </a:spcAft>
              <a:buFont typeface="Symbol" panose="05050102010706020507" pitchFamily="18" charset="2"/>
              <a:buChar char=""/>
            </a:pPr>
            <a:r>
              <a:rPr lang="en-CA" dirty="0">
                <a:latin typeface="Calibri" panose="020F0502020204030204" pitchFamily="34" charset="0"/>
                <a:ea typeface="Calibri" panose="020F0502020204030204" pitchFamily="34" charset="0"/>
                <a:cs typeface="Times New Roman" panose="02020603050405020304" pitchFamily="18" charset="0"/>
              </a:rPr>
              <a:t>On average,  total of about 40% were not at all confident or only a little confident</a:t>
            </a:r>
          </a:p>
          <a:p>
            <a:pPr marL="342900" indent="-342900">
              <a:spcAft>
                <a:spcPts val="1200"/>
              </a:spcAft>
              <a:buFont typeface="Symbol" panose="05050102010706020507" pitchFamily="18" charset="2"/>
              <a:buChar char=""/>
            </a:pPr>
            <a:r>
              <a:rPr lang="en-CA" dirty="0">
                <a:latin typeface="Calibri" panose="020F0502020204030204" pitchFamily="34" charset="0"/>
                <a:ea typeface="Calibri" panose="020F0502020204030204" pitchFamily="34" charset="0"/>
                <a:cs typeface="Times New Roman" panose="02020603050405020304" pitchFamily="18" charset="0"/>
              </a:rPr>
              <a:t>There is a gap in skills and confidence relating to the use of online collaborative tools</a:t>
            </a:r>
          </a:p>
          <a:p>
            <a:pPr>
              <a:spcAft>
                <a:spcPts val="1200"/>
              </a:spcAft>
            </a:pPr>
            <a:endParaRPr lang="en-CA"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2155521" y="5530610"/>
            <a:ext cx="3459858" cy="523220"/>
          </a:xfrm>
          <a:prstGeom prst="rect">
            <a:avLst/>
          </a:prstGeom>
        </p:spPr>
        <p:txBody>
          <a:bodyPr wrap="none">
            <a:spAutoFit/>
          </a:bodyPr>
          <a:lstStyle/>
          <a:p>
            <a:r>
              <a:rPr lang="en-US" sz="2800" dirty="0">
                <a:solidFill>
                  <a:srgbClr val="FF0000"/>
                </a:solidFill>
                <a:latin typeface="Raleway" panose="020B0003030101060003" pitchFamily="34" charset="0"/>
                <a:sym typeface="Wingdings" panose="05000000000000000000" pitchFamily="2" charset="2"/>
              </a:rPr>
              <a:t>How confident are you? </a:t>
            </a:r>
            <a:endParaRPr lang="en-CA" sz="2800" dirty="0">
              <a:solidFill>
                <a:srgbClr val="FF0000"/>
              </a:solidFill>
            </a:endParaRPr>
          </a:p>
        </p:txBody>
      </p:sp>
    </p:spTree>
    <p:extLst>
      <p:ext uri="{BB962C8B-B14F-4D97-AF65-F5344CB8AC3E}">
        <p14:creationId xmlns:p14="http://schemas.microsoft.com/office/powerpoint/2010/main" val="19599250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9403" y="549180"/>
            <a:ext cx="4347665" cy="523220"/>
          </a:xfrm>
          <a:prstGeom prst="rect">
            <a:avLst/>
          </a:prstGeom>
        </p:spPr>
        <p:txBody>
          <a:bodyPr wrap="none">
            <a:spAutoFit/>
          </a:bodyPr>
          <a:lstStyle/>
          <a:p>
            <a:r>
              <a:rPr lang="en-US" sz="2800" dirty="0">
                <a:solidFill>
                  <a:schemeClr val="bg1">
                    <a:lumMod val="50000"/>
                  </a:schemeClr>
                </a:solidFill>
                <a:latin typeface="Raleway" panose="020B0003030101060003" pitchFamily="34" charset="0"/>
              </a:rPr>
              <a:t>Study 2</a:t>
            </a:r>
            <a:r>
              <a:rPr lang="en-US" sz="2800" dirty="0">
                <a:solidFill>
                  <a:srgbClr val="7030A0"/>
                </a:solidFill>
                <a:latin typeface="Raleway" panose="020B0003030101060003" pitchFamily="34" charset="0"/>
              </a:rPr>
              <a:t>: Child Friendly Schools</a:t>
            </a:r>
            <a:endParaRPr lang="id-ID" sz="2800" dirty="0">
              <a:solidFill>
                <a:srgbClr val="7030A0"/>
              </a:solidFill>
              <a:latin typeface="Raleway" panose="020B0003030101060003" pitchFamily="34" charset="0"/>
            </a:endParaRPr>
          </a:p>
        </p:txBody>
      </p:sp>
      <p:sp>
        <p:nvSpPr>
          <p:cNvPr id="3" name="Rectangle 2"/>
          <p:cNvSpPr/>
          <p:nvPr/>
        </p:nvSpPr>
        <p:spPr>
          <a:xfrm>
            <a:off x="665019" y="1071804"/>
            <a:ext cx="9903228" cy="5447645"/>
          </a:xfrm>
          <a:prstGeom prst="rect">
            <a:avLst/>
          </a:prstGeom>
        </p:spPr>
        <p:txBody>
          <a:bodyPr wrap="square">
            <a:spAutoFit/>
          </a:bodyPr>
          <a:lstStyle/>
          <a:p>
            <a:pPr>
              <a:lnSpc>
                <a:spcPct val="150000"/>
              </a:lnSpc>
              <a:spcAft>
                <a:spcPts val="1000"/>
              </a:spcAft>
            </a:pPr>
            <a:r>
              <a:rPr lang="en-US" b="1" dirty="0">
                <a:latin typeface="Arial" panose="020B0604020202020204" pitchFamily="34" charset="0"/>
                <a:ea typeface="Calibri" panose="020F0502020204030204" pitchFamily="34" charset="0"/>
                <a:cs typeface="Arial" panose="020B0604020202020204" pitchFamily="34" charset="0"/>
              </a:rPr>
              <a:t>Aim of study  </a:t>
            </a:r>
          </a:p>
          <a:p>
            <a:r>
              <a:rPr lang="en-US" sz="1600" dirty="0">
                <a:latin typeface="Arial" panose="020B0604020202020204" pitchFamily="34" charset="0"/>
                <a:ea typeface="Calibri" panose="020F0502020204030204" pitchFamily="34" charset="0"/>
                <a:cs typeface="Arial" panose="020B0604020202020204" pitchFamily="34" charset="0"/>
              </a:rPr>
              <a:t>A tracer study of selected NCE graduates who were exposed to the NCE Course on CFS and are currently teaching in primary and junior secondary schools in </a:t>
            </a:r>
            <a:r>
              <a:rPr lang="en-US" sz="1600" dirty="0" err="1">
                <a:latin typeface="Arial" panose="020B0604020202020204" pitchFamily="34" charset="0"/>
                <a:ea typeface="Calibri" panose="020F0502020204030204" pitchFamily="34" charset="0"/>
                <a:cs typeface="Arial" panose="020B0604020202020204" pitchFamily="34" charset="0"/>
              </a:rPr>
              <a:t>Katsina</a:t>
            </a:r>
            <a:r>
              <a:rPr lang="en-US" sz="1600" dirty="0">
                <a:latin typeface="Arial" panose="020B0604020202020204" pitchFamily="34" charset="0"/>
                <a:ea typeface="Calibri" panose="020F0502020204030204" pitchFamily="34" charset="0"/>
                <a:cs typeface="Arial" panose="020B0604020202020204" pitchFamily="34" charset="0"/>
              </a:rPr>
              <a:t> and </a:t>
            </a:r>
            <a:r>
              <a:rPr lang="en-US" sz="1600" dirty="0" err="1">
                <a:latin typeface="Arial" panose="020B0604020202020204" pitchFamily="34" charset="0"/>
                <a:ea typeface="Calibri" panose="020F0502020204030204" pitchFamily="34" charset="0"/>
                <a:cs typeface="Arial" panose="020B0604020202020204" pitchFamily="34" charset="0"/>
              </a:rPr>
              <a:t>Zamfara</a:t>
            </a:r>
            <a:r>
              <a:rPr lang="en-US" sz="1600" dirty="0">
                <a:latin typeface="Arial" panose="020B0604020202020204" pitchFamily="34" charset="0"/>
                <a:ea typeface="Calibri" panose="020F0502020204030204" pitchFamily="34" charset="0"/>
                <a:cs typeface="Arial" panose="020B0604020202020204" pitchFamily="34" charset="0"/>
              </a:rPr>
              <a:t> states in Nigeria.</a:t>
            </a:r>
            <a:endParaRPr lang="en-CA" sz="1600" dirty="0">
              <a:latin typeface="Arial" panose="020B0604020202020204" pitchFamily="34" charset="0"/>
              <a:ea typeface="Calibri" panose="020F0502020204030204" pitchFamily="34" charset="0"/>
              <a:cs typeface="Arial" panose="020B0604020202020204" pitchFamily="34" charset="0"/>
            </a:endParaRPr>
          </a:p>
          <a:p>
            <a:pPr>
              <a:lnSpc>
                <a:spcPct val="150000"/>
              </a:lnSpc>
              <a:spcAft>
                <a:spcPts val="1000"/>
              </a:spcAft>
            </a:pPr>
            <a:r>
              <a:rPr lang="en-US" b="1" dirty="0">
                <a:latin typeface="Arial" panose="020B0604020202020204" pitchFamily="34" charset="0"/>
                <a:ea typeface="Calibri" panose="020F0502020204030204" pitchFamily="34" charset="0"/>
                <a:cs typeface="Arial" panose="020B0604020202020204" pitchFamily="34" charset="0"/>
              </a:rPr>
              <a:t>Objectives</a:t>
            </a:r>
          </a:p>
          <a:p>
            <a:pPr marL="742950" lvl="1" indent="-285750">
              <a:buFont typeface="Arial" panose="020B0604020202020204" pitchFamily="34" charset="0"/>
              <a:buChar char="•"/>
            </a:pPr>
            <a:r>
              <a:rPr lang="en-US" sz="1600" dirty="0">
                <a:latin typeface="Arial" panose="020B0604020202020204" pitchFamily="34" charset="0"/>
                <a:ea typeface="Calibri" panose="020F0502020204030204" pitchFamily="34" charset="0"/>
                <a:cs typeface="Arial" panose="020B0604020202020204" pitchFamily="34" charset="0"/>
              </a:rPr>
              <a:t>To establish the extent to which the teachers use CFS concepts, principles, and approaches in their lessons;</a:t>
            </a:r>
            <a:endParaRPr lang="en-CA" sz="1600" dirty="0">
              <a:latin typeface="Arial" panose="020B0604020202020204" pitchFamily="34" charset="0"/>
              <a:ea typeface="Calibri" panose="020F0502020204030204" pitchFamily="34" charset="0"/>
              <a:cs typeface="Arial" panose="020B0604020202020204" pitchFamily="34" charset="0"/>
            </a:endParaRPr>
          </a:p>
          <a:p>
            <a:pPr marL="742950" lvl="1" indent="-285750">
              <a:buFont typeface="Arial" panose="020B0604020202020204" pitchFamily="34" charset="0"/>
              <a:buChar char="•"/>
            </a:pPr>
            <a:r>
              <a:rPr lang="en-US" sz="1600" dirty="0">
                <a:latin typeface="Arial" panose="020B0604020202020204" pitchFamily="34" charset="0"/>
                <a:ea typeface="Calibri" panose="020F0502020204030204" pitchFamily="34" charset="0"/>
                <a:cs typeface="Arial" panose="020B0604020202020204" pitchFamily="34" charset="0"/>
              </a:rPr>
              <a:t>To determine the differences (if any) between the performance of pupils who were taught by teachers trained on CFS and pupils who were taught by teachers who were not trained on CFS</a:t>
            </a:r>
          </a:p>
          <a:p>
            <a:pPr>
              <a:lnSpc>
                <a:spcPct val="150000"/>
              </a:lnSpc>
              <a:spcAft>
                <a:spcPts val="1000"/>
              </a:spcAft>
            </a:pPr>
            <a:r>
              <a:rPr lang="en-US" b="1" dirty="0">
                <a:latin typeface="Arial" panose="020B0604020202020204" pitchFamily="34" charset="0"/>
                <a:ea typeface="Calibri" panose="020F0502020204030204" pitchFamily="34" charset="0"/>
                <a:cs typeface="Arial" panose="020B0604020202020204" pitchFamily="34" charset="0"/>
              </a:rPr>
              <a:t>Methodology</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Quasi-experimental research design</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‘Archived’ Proxy Pretest design</a:t>
            </a:r>
          </a:p>
          <a:p>
            <a:pPr marL="742950" lvl="1" indent="-285750">
              <a:buFont typeface="Arial" panose="020B0604020202020204" pitchFamily="34" charset="0"/>
              <a:buChar char="•"/>
            </a:pPr>
            <a:r>
              <a:rPr lang="en-US" sz="1600" dirty="0">
                <a:effectLst/>
                <a:latin typeface="Arial" panose="020B0604020202020204" pitchFamily="34" charset="0"/>
                <a:ea typeface="Calibri" panose="020F0502020204030204" pitchFamily="34" charset="0"/>
                <a:cs typeface="Arial" panose="020B0604020202020204" pitchFamily="34" charset="0"/>
              </a:rPr>
              <a:t>Sampling: 4 rural and 4 urban schools</a:t>
            </a:r>
            <a:endParaRPr lang="en-CA" sz="1600" dirty="0">
              <a:latin typeface="Calibri" panose="020F0502020204030204" pitchFamily="34" charset="0"/>
              <a:ea typeface="Calibri" panose="020F0502020204030204" pitchFamily="34" charset="0"/>
            </a:endParaRPr>
          </a:p>
          <a:p>
            <a:pPr marL="742950" lvl="1" indent="-285750">
              <a:buFont typeface="Arial" panose="020B0604020202020204" pitchFamily="34" charset="0"/>
              <a:buChar char="•"/>
            </a:pPr>
            <a:endParaRPr lang="en-CA" sz="1600" dirty="0">
              <a:effectLst/>
              <a:latin typeface="Calibri" panose="020F0502020204030204" pitchFamily="34" charset="0"/>
              <a:ea typeface="Calibri" panose="020F0502020204030204" pitchFamily="34" charset="0"/>
              <a:cs typeface="Arial" panose="020B0604020202020204" pitchFamily="34" charset="0"/>
            </a:endParaRPr>
          </a:p>
          <a:p>
            <a:r>
              <a:rPr lang="en-US" b="1" dirty="0">
                <a:latin typeface="Arial" panose="020B0604020202020204" pitchFamily="34" charset="0"/>
                <a:ea typeface="Calibri" panose="020F0502020204030204" pitchFamily="34" charset="0"/>
                <a:cs typeface="Arial" panose="020B0604020202020204" pitchFamily="34" charset="0"/>
              </a:rPr>
              <a:t>Findings</a:t>
            </a:r>
          </a:p>
          <a:p>
            <a:r>
              <a:rPr lang="en-GB" sz="1600" dirty="0">
                <a:latin typeface="Arial" panose="020B0604020202020204" pitchFamily="34" charset="0"/>
                <a:cs typeface="Arial" panose="020B0604020202020204" pitchFamily="34" charset="0"/>
              </a:rPr>
              <a:t>Teachers from the Treatment schools (T) in </a:t>
            </a:r>
            <a:r>
              <a:rPr lang="en-GB" sz="1600" dirty="0" err="1">
                <a:latin typeface="Arial" panose="020B0604020202020204" pitchFamily="34" charset="0"/>
                <a:cs typeface="Arial" panose="020B0604020202020204" pitchFamily="34" charset="0"/>
              </a:rPr>
              <a:t>Katsina</a:t>
            </a:r>
            <a:r>
              <a:rPr lang="en-GB" sz="1600" dirty="0">
                <a:latin typeface="Arial" panose="020B0604020202020204" pitchFamily="34" charset="0"/>
                <a:cs typeface="Arial" panose="020B0604020202020204" pitchFamily="34" charset="0"/>
              </a:rPr>
              <a:t> and </a:t>
            </a:r>
            <a:r>
              <a:rPr lang="en-GB" sz="1600" dirty="0" err="1">
                <a:latin typeface="Arial" panose="020B0604020202020204" pitchFamily="34" charset="0"/>
                <a:cs typeface="Arial" panose="020B0604020202020204" pitchFamily="34" charset="0"/>
              </a:rPr>
              <a:t>Zamfara</a:t>
            </a:r>
            <a:r>
              <a:rPr lang="en-GB" sz="1600" dirty="0">
                <a:latin typeface="Arial" panose="020B0604020202020204" pitchFamily="34" charset="0"/>
                <a:cs typeface="Arial" panose="020B0604020202020204" pitchFamily="34" charset="0"/>
              </a:rPr>
              <a:t> states demonstrated more of the desired teaching behaviours associated with child-centred pedagogy than their counterparts from the Control schools (C). There was no difference in the learning outcomes. </a:t>
            </a:r>
            <a:endParaRPr lang="en-CA" sz="1600" dirty="0">
              <a:latin typeface="Calibri" panose="020F0502020204030204" pitchFamily="34" charset="0"/>
              <a:ea typeface="Calibri" panose="020F0502020204030204" pitchFamily="34" charset="0"/>
            </a:endParaRPr>
          </a:p>
          <a:p>
            <a:pPr lvl="1"/>
            <a:endParaRPr lang="en-US" sz="1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979558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9403" y="532554"/>
            <a:ext cx="2188356" cy="523220"/>
          </a:xfrm>
          <a:prstGeom prst="rect">
            <a:avLst/>
          </a:prstGeom>
        </p:spPr>
        <p:txBody>
          <a:bodyPr wrap="none">
            <a:spAutoFit/>
          </a:bodyPr>
          <a:lstStyle/>
          <a:p>
            <a:r>
              <a:rPr lang="en-US" sz="2800" dirty="0">
                <a:solidFill>
                  <a:schemeClr val="bg1">
                    <a:lumMod val="50000"/>
                  </a:schemeClr>
                </a:solidFill>
                <a:latin typeface="Raleway" panose="020B0003030101060003" pitchFamily="34" charset="0"/>
              </a:rPr>
              <a:t>Study 3: </a:t>
            </a:r>
            <a:r>
              <a:rPr lang="en-US" sz="2800" dirty="0">
                <a:solidFill>
                  <a:srgbClr val="7030A0"/>
                </a:solidFill>
                <a:latin typeface="Raleway" panose="020B0003030101060003" pitchFamily="34" charset="0"/>
              </a:rPr>
              <a:t>ORELT</a:t>
            </a:r>
            <a:endParaRPr lang="id-ID" sz="2800" dirty="0">
              <a:solidFill>
                <a:srgbClr val="7030A0"/>
              </a:solidFill>
              <a:latin typeface="Raleway" panose="020B0003030101060003" pitchFamily="34" charset="0"/>
            </a:endParaRPr>
          </a:p>
        </p:txBody>
      </p:sp>
      <p:sp>
        <p:nvSpPr>
          <p:cNvPr id="3" name="Rectangle 2"/>
          <p:cNvSpPr/>
          <p:nvPr/>
        </p:nvSpPr>
        <p:spPr>
          <a:xfrm>
            <a:off x="714895" y="994219"/>
            <a:ext cx="9903228" cy="5642570"/>
          </a:xfrm>
          <a:prstGeom prst="rect">
            <a:avLst/>
          </a:prstGeom>
        </p:spPr>
        <p:txBody>
          <a:bodyPr wrap="square">
            <a:spAutoFit/>
          </a:bodyPr>
          <a:lstStyle/>
          <a:p>
            <a:r>
              <a:rPr lang="en-US" b="1" dirty="0">
                <a:latin typeface="Arial" panose="020B0604020202020204" pitchFamily="34" charset="0"/>
                <a:ea typeface="Calibri" panose="020F0502020204030204" pitchFamily="34" charset="0"/>
                <a:cs typeface="Arial" panose="020B0604020202020204" pitchFamily="34" charset="0"/>
              </a:rPr>
              <a:t>Aim of study</a:t>
            </a:r>
          </a:p>
          <a:p>
            <a:pPr lvl="1"/>
            <a:r>
              <a:rPr lang="en-GB" sz="1600" dirty="0">
                <a:latin typeface="Arial" panose="020B0604020202020204" pitchFamily="34" charset="0"/>
                <a:cs typeface="Arial" panose="020B0604020202020204" pitchFamily="34" charset="0"/>
              </a:rPr>
              <a:t>An in depth study  on teacher integration of ORELT materials in Junior Secondary School English Language classes and the impact on learner participation in the English lessons and language skills</a:t>
            </a:r>
          </a:p>
          <a:p>
            <a:pPr lvl="1"/>
            <a:r>
              <a:rPr lang="en-GB" sz="1600" dirty="0">
                <a:latin typeface="Arial" panose="020B0604020202020204" pitchFamily="34" charset="0"/>
                <a:cs typeface="Arial" panose="020B0604020202020204" pitchFamily="34" charset="0"/>
              </a:rPr>
              <a:t> </a:t>
            </a:r>
            <a:endParaRPr lang="en-CA" sz="1600" dirty="0">
              <a:latin typeface="Arial" panose="020B0604020202020204" pitchFamily="34" charset="0"/>
              <a:cs typeface="Arial" panose="020B0604020202020204" pitchFamily="34" charset="0"/>
            </a:endParaRPr>
          </a:p>
          <a:p>
            <a:pPr>
              <a:lnSpc>
                <a:spcPct val="150000"/>
              </a:lnSpc>
              <a:spcAft>
                <a:spcPts val="1000"/>
              </a:spcAft>
            </a:pPr>
            <a:r>
              <a:rPr lang="en-US" b="1" dirty="0">
                <a:latin typeface="Arial" panose="020B0604020202020204" pitchFamily="34" charset="0"/>
                <a:ea typeface="Calibri" panose="020F0502020204030204" pitchFamily="34" charset="0"/>
                <a:cs typeface="Arial" panose="020B0604020202020204" pitchFamily="34" charset="0"/>
              </a:rPr>
              <a:t>Research questions</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How are ORELT modules used in the schools to meet the curriculum demands?</a:t>
            </a:r>
            <a:endParaRPr lang="en-CA" sz="16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What are the changes in learner involvement in the lessons and learner language skills after the use of ORELT materials? </a:t>
            </a:r>
            <a:endParaRPr lang="en-CA" sz="16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What are the challenges to effective integration of ORELT into the teaching of English Language?</a:t>
            </a:r>
            <a:endParaRPr lang="en-CA" sz="16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How can ORELT modules be more effectively used to meet the curriculum demands?</a:t>
            </a:r>
          </a:p>
          <a:p>
            <a:pPr>
              <a:lnSpc>
                <a:spcPct val="150000"/>
              </a:lnSpc>
              <a:spcAft>
                <a:spcPts val="1000"/>
              </a:spcAft>
            </a:pPr>
            <a:r>
              <a:rPr lang="en-US" b="1" dirty="0">
                <a:latin typeface="Arial" panose="020B0604020202020204" pitchFamily="34" charset="0"/>
                <a:ea typeface="Calibri" panose="020F0502020204030204" pitchFamily="34" charset="0"/>
                <a:cs typeface="Arial" panose="020B0604020202020204" pitchFamily="34" charset="0"/>
              </a:rPr>
              <a:t>Methodology</a:t>
            </a:r>
          </a:p>
          <a:p>
            <a:pPr marL="742950" lvl="1"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Quantitative and qualitative designs ( pre and post-tests, pre and post evaluation instruments)</a:t>
            </a:r>
          </a:p>
          <a:p>
            <a:pPr marL="742950" lvl="1" indent="-285750">
              <a:buFont typeface="Arial" panose="020B0604020202020204" pitchFamily="34" charset="0"/>
              <a:buChar char="•"/>
            </a:pPr>
            <a:r>
              <a:rPr lang="en-CA" sz="1600" dirty="0">
                <a:latin typeface="Arial" panose="020B0604020202020204" pitchFamily="34" charset="0"/>
                <a:cs typeface="Arial" panose="020B0604020202020204" pitchFamily="34" charset="0"/>
              </a:rPr>
              <a:t>Sampling: </a:t>
            </a:r>
            <a:r>
              <a:rPr lang="en-US" sz="1600" dirty="0">
                <a:latin typeface="Arial" panose="020B0604020202020204" pitchFamily="34" charset="0"/>
                <a:cs typeface="Arial" panose="020B0604020202020204" pitchFamily="34" charset="0"/>
              </a:rPr>
              <a:t>Junior Secondary Schools levels (Form 1 and 2 in Kenya;    Senior 1, 2, and 3 in Uganda and Senior 1, 2 and 3 in Tanzania) </a:t>
            </a:r>
          </a:p>
          <a:p>
            <a:pPr marL="742950" lvl="1"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r>
              <a:rPr lang="en-US" sz="1600" b="1" dirty="0">
                <a:latin typeface="Arial" panose="020B0604020202020204" pitchFamily="34" charset="0"/>
                <a:ea typeface="Calibri" panose="020F0502020204030204" pitchFamily="34" charset="0"/>
                <a:cs typeface="Arial" panose="020B0604020202020204" pitchFamily="34" charset="0"/>
              </a:rPr>
              <a:t>Findings</a:t>
            </a:r>
            <a:endParaRPr lang="en-US" sz="1600" dirty="0">
              <a:latin typeface="Arial" panose="020B0604020202020204" pitchFamily="34" charset="0"/>
              <a:cs typeface="Arial" panose="020B0604020202020204" pitchFamily="34" charset="0"/>
            </a:endParaRPr>
          </a:p>
          <a:p>
            <a:r>
              <a:rPr lang="en-CA" sz="1600" dirty="0">
                <a:latin typeface="Arial" panose="020B0604020202020204" pitchFamily="34" charset="0"/>
                <a:cs typeface="Arial" panose="020B0604020202020204" pitchFamily="34" charset="0"/>
              </a:rPr>
              <a:t>The use of ORELT increased learner interest and participation in the English language lessons, improved retention and learning outcomes. Students were more involved in the learning process as they got more interested in what they were learning.</a:t>
            </a:r>
          </a:p>
          <a:p>
            <a:pPr marL="742950" lvl="1"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57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203873" y="582146"/>
            <a:ext cx="7762789" cy="939748"/>
          </a:xfrm>
          <a:prstGeom prst="rect">
            <a:avLst/>
          </a:prstGeom>
        </p:spPr>
      </p:pic>
      <p:sp>
        <p:nvSpPr>
          <p:cNvPr id="2" name="Content Placeholder 1"/>
          <p:cNvSpPr>
            <a:spLocks noGrp="1"/>
          </p:cNvSpPr>
          <p:nvPr>
            <p:ph idx="4294967295"/>
          </p:nvPr>
        </p:nvSpPr>
        <p:spPr>
          <a:xfrm>
            <a:off x="1710930" y="1758482"/>
            <a:ext cx="5495637" cy="2438401"/>
          </a:xfrm>
          <a:prstGeom prst="round2DiagRect">
            <a:avLst/>
          </a:prstGeom>
          <a:solidFill>
            <a:srgbClr val="221A48"/>
          </a:solidFill>
        </p:spPr>
        <p:txBody>
          <a:bodyPr anchor="t"/>
          <a:lstStyle/>
          <a:p>
            <a:pPr marL="0" indent="0">
              <a:buNone/>
            </a:pPr>
            <a:r>
              <a:rPr lang="en-US" dirty="0">
                <a:solidFill>
                  <a:schemeClr val="bg1"/>
                </a:solidFill>
              </a:rPr>
              <a:t>To help Commonwealth governments and institutions use technologies to improve and expand learning for sustainable development</a:t>
            </a:r>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13804" r="15217"/>
          <a:stretch/>
        </p:blipFill>
        <p:spPr>
          <a:xfrm>
            <a:off x="6480555" y="2977682"/>
            <a:ext cx="5489040" cy="3720374"/>
          </a:xfrm>
          <a:prstGeom prst="round2DiagRect">
            <a:avLst>
              <a:gd name="adj1" fmla="val 16667"/>
              <a:gd name="adj2" fmla="val 0"/>
            </a:avLst>
          </a:prstGeom>
          <a:ln w="3175" cap="sq">
            <a:solidFill>
              <a:schemeClr val="tx1">
                <a:lumMod val="10000"/>
                <a:lumOff val="90000"/>
              </a:schemeClr>
            </a:solidFill>
            <a:miter lim="800000"/>
          </a:ln>
          <a:effectLst/>
        </p:spPr>
      </p:pic>
      <p:pic>
        <p:nvPicPr>
          <p:cNvPr id="9" name="Picture 8" descr="Screen Clipping"/>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688539" y="5774372"/>
            <a:ext cx="657782" cy="839991"/>
          </a:xfrm>
          <a:prstGeom prst="rect">
            <a:avLst/>
          </a:prstGeom>
        </p:spPr>
      </p:pic>
    </p:spTree>
    <p:extLst>
      <p:ext uri="{BB962C8B-B14F-4D97-AF65-F5344CB8AC3E}">
        <p14:creationId xmlns:p14="http://schemas.microsoft.com/office/powerpoint/2010/main" val="214297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6028" y="538095"/>
            <a:ext cx="7541014" cy="584775"/>
          </a:xfrm>
          <a:prstGeom prst="rect">
            <a:avLst/>
          </a:prstGeom>
        </p:spPr>
        <p:txBody>
          <a:bodyPr wrap="square">
            <a:spAutoFit/>
          </a:bodyPr>
          <a:lstStyle/>
          <a:p>
            <a:r>
              <a:rPr lang="en-US" sz="3200" dirty="0">
                <a:solidFill>
                  <a:schemeClr val="bg1">
                    <a:lumMod val="50000"/>
                  </a:schemeClr>
                </a:solidFill>
                <a:latin typeface="Raleway" panose="020B0003030101060003" pitchFamily="34" charset="0"/>
              </a:rPr>
              <a:t>COL: The learning organisation</a:t>
            </a:r>
            <a:endParaRPr lang="id-ID" sz="3200" dirty="0">
              <a:solidFill>
                <a:srgbClr val="7030A0"/>
              </a:solidFill>
              <a:latin typeface="Raleway" panose="020B0003030101060003" pitchFamily="34" charset="0"/>
            </a:endParaRPr>
          </a:p>
        </p:txBody>
      </p:sp>
      <p:sp>
        <p:nvSpPr>
          <p:cNvPr id="3" name="TextBox 2"/>
          <p:cNvSpPr txBox="1"/>
          <p:nvPr/>
        </p:nvSpPr>
        <p:spPr>
          <a:xfrm>
            <a:off x="1457497" y="1323599"/>
            <a:ext cx="9071958" cy="3739485"/>
          </a:xfrm>
          <a:prstGeom prst="rect">
            <a:avLst/>
          </a:prstGeom>
          <a:noFill/>
        </p:spPr>
        <p:txBody>
          <a:bodyPr wrap="square" rtlCol="0">
            <a:spAutoFit/>
          </a:bodyPr>
          <a:lstStyle/>
          <a:p>
            <a:pPr>
              <a:lnSpc>
                <a:spcPct val="150000"/>
              </a:lnSpc>
              <a:spcAft>
                <a:spcPts val="3000"/>
              </a:spcAft>
            </a:pPr>
            <a:r>
              <a:rPr lang="en-CA" dirty="0">
                <a:latin typeface="Arial" panose="020B0604020202020204" pitchFamily="34" charset="0"/>
                <a:cs typeface="Arial" panose="020B0604020202020204" pitchFamily="34" charset="0"/>
              </a:rPr>
              <a:t>COL is a ‘learning organisation’ hence the progression from outputs to integrated outcomes-based approach in programme development and implementation</a:t>
            </a:r>
          </a:p>
          <a:p>
            <a:pPr>
              <a:lnSpc>
                <a:spcPct val="150000"/>
              </a:lnSpc>
              <a:spcAft>
                <a:spcPts val="3000"/>
              </a:spcAft>
            </a:pPr>
            <a:r>
              <a:rPr lang="en-CA" dirty="0">
                <a:latin typeface="Arial" panose="020B0604020202020204" pitchFamily="34" charset="0"/>
                <a:cs typeface="Arial" panose="020B0604020202020204" pitchFamily="34" charset="0"/>
              </a:rPr>
              <a:t>Fewer countries, bigger impact </a:t>
            </a:r>
          </a:p>
          <a:p>
            <a:pPr>
              <a:lnSpc>
                <a:spcPct val="150000"/>
              </a:lnSpc>
              <a:spcAft>
                <a:spcPts val="3000"/>
              </a:spcAft>
            </a:pPr>
            <a:r>
              <a:rPr lang="en-CA" dirty="0">
                <a:latin typeface="Arial" panose="020B0604020202020204" pitchFamily="34" charset="0"/>
                <a:cs typeface="Arial" panose="020B0604020202020204" pitchFamily="34" charset="0"/>
              </a:rPr>
              <a:t>Scalable models, including expanded teacher communities and sharable teacher-generated content</a:t>
            </a:r>
          </a:p>
          <a:p>
            <a:pPr>
              <a:lnSpc>
                <a:spcPct val="150000"/>
              </a:lnSpc>
              <a:spcAft>
                <a:spcPts val="3000"/>
              </a:spcAft>
            </a:pPr>
            <a:r>
              <a:rPr lang="en-CA" dirty="0">
                <a:latin typeface="Arial" panose="020B0604020202020204" pitchFamily="34" charset="0"/>
                <a:cs typeface="Arial" panose="020B0604020202020204" pitchFamily="34" charset="0"/>
              </a:rPr>
              <a:t>Research and teacher self-monitoring for sustainable impact</a:t>
            </a:r>
          </a:p>
        </p:txBody>
      </p:sp>
      <p:sp>
        <p:nvSpPr>
          <p:cNvPr id="4" name="Oval 3"/>
          <p:cNvSpPr/>
          <p:nvPr/>
        </p:nvSpPr>
        <p:spPr>
          <a:xfrm>
            <a:off x="742353" y="1402249"/>
            <a:ext cx="674155" cy="64463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1</a:t>
            </a:r>
          </a:p>
        </p:txBody>
      </p:sp>
      <p:sp>
        <p:nvSpPr>
          <p:cNvPr id="5" name="Oval 4"/>
          <p:cNvSpPr/>
          <p:nvPr/>
        </p:nvSpPr>
        <p:spPr>
          <a:xfrm>
            <a:off x="742353" y="2451907"/>
            <a:ext cx="674155" cy="64463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2</a:t>
            </a:r>
          </a:p>
        </p:txBody>
      </p:sp>
      <p:sp>
        <p:nvSpPr>
          <p:cNvPr id="6" name="Oval 5"/>
          <p:cNvSpPr/>
          <p:nvPr/>
        </p:nvSpPr>
        <p:spPr>
          <a:xfrm>
            <a:off x="742352" y="3501565"/>
            <a:ext cx="674155" cy="64463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3</a:t>
            </a:r>
          </a:p>
        </p:txBody>
      </p:sp>
      <p:sp>
        <p:nvSpPr>
          <p:cNvPr id="7" name="Oval 6"/>
          <p:cNvSpPr/>
          <p:nvPr/>
        </p:nvSpPr>
        <p:spPr>
          <a:xfrm>
            <a:off x="742352" y="4551223"/>
            <a:ext cx="674155" cy="64463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4</a:t>
            </a:r>
          </a:p>
        </p:txBody>
      </p:sp>
    </p:spTree>
    <p:extLst>
      <p:ext uri="{BB962C8B-B14F-4D97-AF65-F5344CB8AC3E}">
        <p14:creationId xmlns:p14="http://schemas.microsoft.com/office/powerpoint/2010/main" val="18723752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25968" y="2941177"/>
            <a:ext cx="2103461" cy="523220"/>
          </a:xfrm>
          <a:prstGeom prst="rect">
            <a:avLst/>
          </a:prstGeom>
          <a:noFill/>
        </p:spPr>
        <p:txBody>
          <a:bodyPr wrap="none" rtlCol="0">
            <a:spAutoFit/>
          </a:bodyPr>
          <a:lstStyle/>
          <a:p>
            <a:r>
              <a:rPr lang="en-CA" sz="2800" b="1" dirty="0">
                <a:solidFill>
                  <a:schemeClr val="accent5">
                    <a:lumMod val="75000"/>
                  </a:schemeClr>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804826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612057" y="0"/>
            <a:ext cx="9144000" cy="6878638"/>
          </a:xfrm>
        </p:spPr>
      </p:pic>
    </p:spTree>
    <p:extLst>
      <p:ext uri="{BB962C8B-B14F-4D97-AF65-F5344CB8AC3E}">
        <p14:creationId xmlns:p14="http://schemas.microsoft.com/office/powerpoint/2010/main" val="2996858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4182396" cy="1149113"/>
          </a:xfrm>
          <a:prstGeom prst="rect">
            <a:avLst/>
          </a:prstGeom>
        </p:spPr>
      </p:pic>
      <p:sp>
        <p:nvSpPr>
          <p:cNvPr id="3" name="Content Placeholder 2"/>
          <p:cNvSpPr>
            <a:spLocks noGrp="1"/>
          </p:cNvSpPr>
          <p:nvPr>
            <p:ph idx="1"/>
          </p:nvPr>
        </p:nvSpPr>
        <p:spPr>
          <a:xfrm>
            <a:off x="1299556" y="2130014"/>
            <a:ext cx="10515600" cy="2685826"/>
          </a:xfrm>
        </p:spPr>
        <p:txBody>
          <a:bodyPr/>
          <a:lstStyle/>
          <a:p>
            <a:pPr marL="0" indent="0">
              <a:buNone/>
            </a:pPr>
            <a:r>
              <a:rPr lang="en-US" sz="4000" dirty="0">
                <a:solidFill>
                  <a:srgbClr val="990033"/>
                </a:solidFill>
                <a:latin typeface="Raleway" panose="020B0003030101060003" pitchFamily="34" charset="0"/>
              </a:rPr>
              <a:t>Target 4c:</a:t>
            </a:r>
          </a:p>
          <a:p>
            <a:pPr marL="0" indent="0">
              <a:buNone/>
            </a:pPr>
            <a:r>
              <a:rPr lang="en-US" dirty="0">
                <a:latin typeface="Arial" panose="020B0604020202020204" pitchFamily="34" charset="0"/>
                <a:cs typeface="Arial" panose="020B0604020202020204" pitchFamily="34" charset="0"/>
              </a:rPr>
              <a:t>By 2030, substantially </a:t>
            </a:r>
            <a:r>
              <a:rPr lang="en-US" b="1" dirty="0">
                <a:latin typeface="Arial" panose="020B0604020202020204" pitchFamily="34" charset="0"/>
                <a:cs typeface="Arial" panose="020B0604020202020204" pitchFamily="34" charset="0"/>
              </a:rPr>
              <a:t>increase the supply of qualified teachers</a:t>
            </a:r>
            <a:r>
              <a:rPr lang="en-US" dirty="0">
                <a:latin typeface="Arial" panose="020B0604020202020204" pitchFamily="34" charset="0"/>
                <a:cs typeface="Arial" panose="020B0604020202020204" pitchFamily="34" charset="0"/>
              </a:rPr>
              <a:t>, including through international cooperation for teacher training in developing countries, especially least developed countries and small island developing states </a:t>
            </a:r>
          </a:p>
        </p:txBody>
      </p:sp>
      <p:sp>
        <p:nvSpPr>
          <p:cNvPr id="4" name="TextBox 3"/>
          <p:cNvSpPr txBox="1"/>
          <p:nvPr/>
        </p:nvSpPr>
        <p:spPr>
          <a:xfrm>
            <a:off x="1752600" y="6361554"/>
            <a:ext cx="7391400" cy="307777"/>
          </a:xfrm>
          <a:prstGeom prst="rect">
            <a:avLst/>
          </a:prstGeom>
          <a:noFill/>
        </p:spPr>
        <p:txBody>
          <a:bodyPr wrap="square" rtlCol="0">
            <a:spAutoFit/>
          </a:bodyPr>
          <a:lstStyle/>
          <a:p>
            <a:r>
              <a:rPr lang="en-CA" sz="1400" dirty="0"/>
              <a:t>Source: </a:t>
            </a:r>
            <a:r>
              <a:rPr lang="en-CA" sz="1400" dirty="0">
                <a:hlinkClick r:id="rId4"/>
              </a:rPr>
              <a:t>http://en.unesco.org/gem-report/sdg-goal-4</a:t>
            </a:r>
            <a:r>
              <a:rPr lang="en-CA" sz="1400" dirty="0"/>
              <a:t> </a:t>
            </a:r>
            <a:endParaRPr lang="en-US" sz="1400" dirty="0"/>
          </a:p>
        </p:txBody>
      </p:sp>
    </p:spTree>
    <p:extLst>
      <p:ext uri="{BB962C8B-B14F-4D97-AF65-F5344CB8AC3E}">
        <p14:creationId xmlns:p14="http://schemas.microsoft.com/office/powerpoint/2010/main" val="975496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194" y="3950955"/>
            <a:ext cx="8991600" cy="1265238"/>
          </a:xfrm>
        </p:spPr>
        <p:txBody>
          <a:bodyPr>
            <a:normAutofit fontScale="90000"/>
          </a:bodyPr>
          <a:lstStyle/>
          <a:p>
            <a:pPr algn="r"/>
            <a:r>
              <a:rPr lang="en-US" dirty="0">
                <a:solidFill>
                  <a:srgbClr val="9C3445"/>
                </a:solidFill>
                <a:latin typeface="Raleway" panose="020B0003030101060003" pitchFamily="34" charset="0"/>
                <a:ea typeface="+mn-ea"/>
                <a:cs typeface="+mn-cs"/>
              </a:rPr>
              <a:t>Learning for Sustainable Development</a:t>
            </a:r>
          </a:p>
        </p:txBody>
      </p:sp>
      <p:sp>
        <p:nvSpPr>
          <p:cNvPr id="16" name="Content Placeholder 1"/>
          <p:cNvSpPr txBox="1">
            <a:spLocks/>
          </p:cNvSpPr>
          <p:nvPr/>
        </p:nvSpPr>
        <p:spPr bwMode="auto">
          <a:xfrm>
            <a:off x="1106622" y="2568679"/>
            <a:ext cx="2995804" cy="1257119"/>
          </a:xfrm>
          <a:prstGeom prst="round2DiagRect">
            <a:avLst/>
          </a:prstGeom>
          <a:solidFill>
            <a:srgbClr val="003300"/>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sz="2400" dirty="0">
                <a:solidFill>
                  <a:schemeClr val="bg1"/>
                </a:solidFill>
              </a:rPr>
              <a:t>ECONOMIC</a:t>
            </a:r>
          </a:p>
          <a:p>
            <a:pPr marL="0" indent="0" algn="ctr">
              <a:spcBef>
                <a:spcPts val="0"/>
              </a:spcBef>
              <a:buNone/>
            </a:pPr>
            <a:r>
              <a:rPr lang="en-GB" sz="2400" dirty="0">
                <a:solidFill>
                  <a:schemeClr val="bg1"/>
                </a:solidFill>
              </a:rPr>
              <a:t>GROWTH</a:t>
            </a:r>
          </a:p>
        </p:txBody>
      </p:sp>
      <p:sp>
        <p:nvSpPr>
          <p:cNvPr id="17" name="Content Placeholder 1"/>
          <p:cNvSpPr txBox="1">
            <a:spLocks/>
          </p:cNvSpPr>
          <p:nvPr/>
        </p:nvSpPr>
        <p:spPr bwMode="auto">
          <a:xfrm>
            <a:off x="4419724" y="2568679"/>
            <a:ext cx="3048000" cy="1257120"/>
          </a:xfrm>
          <a:prstGeom prst="round2DiagRect">
            <a:avLst/>
          </a:prstGeom>
          <a:solidFill>
            <a:srgbClr val="681900"/>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sz="2400" dirty="0">
                <a:solidFill>
                  <a:schemeClr val="bg1"/>
                </a:solidFill>
              </a:rPr>
              <a:t>SOCIAL </a:t>
            </a:r>
            <a:br>
              <a:rPr lang="en-GB" sz="2400" dirty="0">
                <a:solidFill>
                  <a:schemeClr val="bg1"/>
                </a:solidFill>
              </a:rPr>
            </a:br>
            <a:r>
              <a:rPr lang="en-GB" sz="2400" dirty="0">
                <a:solidFill>
                  <a:schemeClr val="bg1"/>
                </a:solidFill>
              </a:rPr>
              <a:t>INCLUSION</a:t>
            </a:r>
          </a:p>
        </p:txBody>
      </p:sp>
      <p:sp>
        <p:nvSpPr>
          <p:cNvPr id="18" name="Content Placeholder 1"/>
          <p:cNvSpPr txBox="1">
            <a:spLocks/>
          </p:cNvSpPr>
          <p:nvPr/>
        </p:nvSpPr>
        <p:spPr bwMode="auto">
          <a:xfrm>
            <a:off x="7785022" y="2548570"/>
            <a:ext cx="3173264" cy="1257119"/>
          </a:xfrm>
          <a:prstGeom prst="round2DiagRect">
            <a:avLst/>
          </a:prstGeom>
          <a:solidFill>
            <a:schemeClr val="tx1"/>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sz="2400" dirty="0">
                <a:solidFill>
                  <a:schemeClr val="bg1"/>
                </a:solidFill>
              </a:rPr>
              <a:t>ENVIRONMENTAL CONSERVATION</a:t>
            </a:r>
          </a:p>
        </p:txBody>
      </p:sp>
    </p:spTree>
    <p:extLst>
      <p:ext uri="{BB962C8B-B14F-4D97-AF65-F5344CB8AC3E}">
        <p14:creationId xmlns:p14="http://schemas.microsoft.com/office/powerpoint/2010/main" val="1768443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092519" y="2542424"/>
            <a:ext cx="7351051" cy="923330"/>
          </a:xfrm>
          <a:prstGeom prst="rect">
            <a:avLst/>
          </a:prstGeom>
          <a:noFill/>
        </p:spPr>
        <p:txBody>
          <a:bodyPr wrap="none" rtlCol="0">
            <a:spAutoFit/>
          </a:bodyPr>
          <a:lstStyle/>
          <a:p>
            <a:r>
              <a:rPr lang="id-ID" sz="5400" dirty="0">
                <a:solidFill>
                  <a:schemeClr val="bg1">
                    <a:lumMod val="50000"/>
                  </a:schemeClr>
                </a:solidFill>
                <a:latin typeface="Raleway" panose="020B0003030101060003" pitchFamily="34" charset="0"/>
              </a:rPr>
              <a:t>Teacher Education</a:t>
            </a:r>
            <a:r>
              <a:rPr lang="en-CA" sz="5400" dirty="0">
                <a:solidFill>
                  <a:schemeClr val="bg1">
                    <a:lumMod val="50000"/>
                  </a:schemeClr>
                </a:solidFill>
                <a:latin typeface="Raleway" panose="020B0003030101060003" pitchFamily="34" charset="0"/>
              </a:rPr>
              <a:t> Initiative</a:t>
            </a:r>
            <a:endParaRPr lang="id-ID" sz="5400" dirty="0">
              <a:solidFill>
                <a:schemeClr val="bg1">
                  <a:lumMod val="50000"/>
                </a:schemeClr>
              </a:solidFill>
              <a:latin typeface="Raleway" panose="020B0003030101060003" pitchFamily="34" charset="0"/>
            </a:endParaRPr>
          </a:p>
        </p:txBody>
      </p:sp>
    </p:spTree>
    <p:extLst>
      <p:ext uri="{BB962C8B-B14F-4D97-AF65-F5344CB8AC3E}">
        <p14:creationId xmlns:p14="http://schemas.microsoft.com/office/powerpoint/2010/main" val="15753070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99227" y="1001282"/>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1</a:t>
            </a:r>
          </a:p>
        </p:txBody>
      </p:sp>
      <p:sp>
        <p:nvSpPr>
          <p:cNvPr id="9" name="Rectangle 8"/>
          <p:cNvSpPr/>
          <p:nvPr/>
        </p:nvSpPr>
        <p:spPr>
          <a:xfrm>
            <a:off x="2052802" y="1001282"/>
            <a:ext cx="7013613" cy="646331"/>
          </a:xfrm>
          <a:prstGeom prst="rect">
            <a:avLst/>
          </a:prstGeom>
        </p:spPr>
        <p:txBody>
          <a:bodyPr wrap="square">
            <a:spAutoFit/>
          </a:bodyPr>
          <a:lstStyle/>
          <a:p>
            <a:r>
              <a:rPr lang="en-CA" dirty="0">
                <a:solidFill>
                  <a:schemeClr val="tx1">
                    <a:lumMod val="85000"/>
                    <a:lumOff val="15000"/>
                  </a:schemeClr>
                </a:solidFill>
                <a:latin typeface="Arial" panose="020B0604020202020204" pitchFamily="34" charset="0"/>
                <a:cs typeface="Arial" panose="020B0604020202020204" pitchFamily="34" charset="0"/>
              </a:rPr>
              <a:t>Commonwealth Certificate for Teacher ICT Integration. Designed to improve the ability of teachers  to use ICT in the classroom </a:t>
            </a:r>
            <a:r>
              <a:rPr lang="en-CA" b="1" dirty="0">
                <a:solidFill>
                  <a:schemeClr val="tx1">
                    <a:lumMod val="85000"/>
                    <a:lumOff val="15000"/>
                  </a:schemeClr>
                </a:solidFill>
                <a:latin typeface="Arial" panose="020B0604020202020204" pitchFamily="34" charset="0"/>
                <a:cs typeface="Arial" panose="020B0604020202020204" pitchFamily="34" charset="0"/>
              </a:rPr>
              <a:t>(CCTI)</a:t>
            </a:r>
          </a:p>
        </p:txBody>
      </p:sp>
      <p:sp>
        <p:nvSpPr>
          <p:cNvPr id="10" name="Rectangle 9"/>
          <p:cNvSpPr/>
          <p:nvPr/>
        </p:nvSpPr>
        <p:spPr>
          <a:xfrm>
            <a:off x="2052802" y="3243883"/>
            <a:ext cx="6096000" cy="646331"/>
          </a:xfrm>
          <a:prstGeom prst="rect">
            <a:avLst/>
          </a:prstGeom>
        </p:spPr>
        <p:txBody>
          <a:bodyPr>
            <a:spAutoFit/>
          </a:bodyPr>
          <a:lstStyle/>
          <a:p>
            <a:r>
              <a:rPr lang="en-CA" dirty="0">
                <a:solidFill>
                  <a:schemeClr val="tx1">
                    <a:lumMod val="85000"/>
                    <a:lumOff val="15000"/>
                  </a:schemeClr>
                </a:solidFill>
                <a:latin typeface="Arial" panose="020B0604020202020204" pitchFamily="34" charset="0"/>
                <a:cs typeface="Arial" panose="020B0604020202020204" pitchFamily="34" charset="0"/>
              </a:rPr>
              <a:t>Diagnostic tools for Special Needs Education in the Caribbean </a:t>
            </a:r>
            <a:r>
              <a:rPr lang="en-CA" b="1" dirty="0">
                <a:solidFill>
                  <a:schemeClr val="tx1">
                    <a:lumMod val="85000"/>
                    <a:lumOff val="15000"/>
                  </a:schemeClr>
                </a:solidFill>
                <a:latin typeface="Arial" panose="020B0604020202020204" pitchFamily="34" charset="0"/>
                <a:cs typeface="Arial" panose="020B0604020202020204" pitchFamily="34" charset="0"/>
              </a:rPr>
              <a:t>(SNE)</a:t>
            </a:r>
          </a:p>
        </p:txBody>
      </p:sp>
      <p:sp>
        <p:nvSpPr>
          <p:cNvPr id="11" name="Rectangle 10"/>
          <p:cNvSpPr/>
          <p:nvPr/>
        </p:nvSpPr>
        <p:spPr>
          <a:xfrm>
            <a:off x="2052802" y="1984083"/>
            <a:ext cx="6096000" cy="923330"/>
          </a:xfrm>
          <a:prstGeom prst="rect">
            <a:avLst/>
          </a:prstGeom>
        </p:spPr>
        <p:txBody>
          <a:bodyPr>
            <a:spAutoFit/>
          </a:bodyPr>
          <a:lstStyle/>
          <a:p>
            <a:r>
              <a:rPr lang="en-GB" dirty="0">
                <a:solidFill>
                  <a:schemeClr val="tx1">
                    <a:lumMod val="85000"/>
                    <a:lumOff val="15000"/>
                  </a:schemeClr>
                </a:solidFill>
                <a:latin typeface="Arial" panose="020B0604020202020204" pitchFamily="34" charset="0"/>
                <a:cs typeface="Arial" panose="020B0604020202020204" pitchFamily="34" charset="0"/>
              </a:rPr>
              <a:t>Capacity Building for Teacher Educators in the Developing Commonwealth: Using ICTs &amp; Pedagogical Development </a:t>
            </a:r>
            <a:r>
              <a:rPr lang="en-GB" b="1" dirty="0">
                <a:solidFill>
                  <a:schemeClr val="tx1">
                    <a:lumMod val="85000"/>
                    <a:lumOff val="15000"/>
                  </a:schemeClr>
                </a:solidFill>
                <a:latin typeface="Arial" panose="020B0604020202020204" pitchFamily="34" charset="0"/>
                <a:cs typeface="Arial" panose="020B0604020202020204" pitchFamily="34" charset="0"/>
              </a:rPr>
              <a:t>(Singapore</a:t>
            </a:r>
            <a:r>
              <a:rPr lang="en-GB" b="1" dirty="0">
                <a:solidFill>
                  <a:schemeClr val="bg1">
                    <a:lumMod val="50000"/>
                  </a:schemeClr>
                </a:solidFill>
                <a:latin typeface="Raleway" panose="020B0003030101060003" pitchFamily="34" charset="0"/>
              </a:rPr>
              <a:t>)</a:t>
            </a:r>
          </a:p>
        </p:txBody>
      </p:sp>
      <p:sp>
        <p:nvSpPr>
          <p:cNvPr id="12" name="Rectangle 11"/>
          <p:cNvSpPr/>
          <p:nvPr/>
        </p:nvSpPr>
        <p:spPr>
          <a:xfrm>
            <a:off x="1645703" y="4133159"/>
            <a:ext cx="6667024" cy="981423"/>
          </a:xfrm>
          <a:prstGeom prst="rect">
            <a:avLst/>
          </a:prstGeom>
        </p:spPr>
        <p:txBody>
          <a:bodyPr wrap="square">
            <a:spAutoFit/>
          </a:bodyPr>
          <a:lstStyle/>
          <a:p>
            <a:pPr lvl="1">
              <a:lnSpc>
                <a:spcPct val="107000"/>
              </a:lnSpc>
              <a:spcBef>
                <a:spcPts val="200"/>
              </a:spcBef>
              <a:spcAft>
                <a:spcPts val="0"/>
              </a:spcAft>
            </a:pPr>
            <a:r>
              <a:rPr lang="en-GB" dirty="0">
                <a:solidFill>
                  <a:schemeClr val="tx1">
                    <a:lumMod val="85000"/>
                    <a:lumOff val="15000"/>
                  </a:schemeClr>
                </a:solidFill>
                <a:latin typeface="Arial" panose="020B0604020202020204" pitchFamily="34" charset="0"/>
                <a:cs typeface="Arial" panose="020B0604020202020204" pitchFamily="34" charset="0"/>
              </a:rPr>
              <a:t>Collaborative Development of the Postgraduate Diploma/Certificate in ICT Integration in Education (PGDIE) using the CCTI course materials. </a:t>
            </a:r>
            <a:r>
              <a:rPr lang="en-GB" b="1" dirty="0">
                <a:solidFill>
                  <a:schemeClr val="tx1">
                    <a:lumMod val="85000"/>
                    <a:lumOff val="15000"/>
                  </a:schemeClr>
                </a:solidFill>
                <a:latin typeface="Arial" panose="020B0604020202020204" pitchFamily="34" charset="0"/>
                <a:cs typeface="Arial" panose="020B0604020202020204" pitchFamily="34" charset="0"/>
              </a:rPr>
              <a:t>(DigiTeacher)</a:t>
            </a:r>
            <a:endParaRPr lang="en-CA"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 name="Rectangle 2"/>
          <p:cNvSpPr/>
          <p:nvPr/>
        </p:nvSpPr>
        <p:spPr>
          <a:xfrm>
            <a:off x="2113127" y="5486485"/>
            <a:ext cx="6748240" cy="646331"/>
          </a:xfrm>
          <a:prstGeom prst="rect">
            <a:avLst/>
          </a:prstGeom>
        </p:spPr>
        <p:txBody>
          <a:bodyPr wrap="square">
            <a:spAutoFit/>
          </a:bodyPr>
          <a:lstStyle/>
          <a:p>
            <a:r>
              <a:rPr lang="en-GB" dirty="0">
                <a:solidFill>
                  <a:schemeClr val="tx1">
                    <a:lumMod val="85000"/>
                    <a:lumOff val="15000"/>
                  </a:schemeClr>
                </a:solidFill>
                <a:latin typeface="Arial" panose="020B0604020202020204" pitchFamily="34" charset="0"/>
                <a:cs typeface="Arial" panose="020B0604020202020204" pitchFamily="34" charset="0"/>
              </a:rPr>
              <a:t>Transforming Teacher Education Using ICTs by building capacity in Online Support and Online Assessment (</a:t>
            </a:r>
            <a:r>
              <a:rPr lang="en-GB" b="1" dirty="0">
                <a:solidFill>
                  <a:schemeClr val="tx1">
                    <a:lumMod val="85000"/>
                    <a:lumOff val="15000"/>
                  </a:schemeClr>
                </a:solidFill>
                <a:latin typeface="Arial" panose="020B0604020202020204" pitchFamily="34" charset="0"/>
                <a:cs typeface="Arial" panose="020B0604020202020204" pitchFamily="34" charset="0"/>
              </a:rPr>
              <a:t>Online Support)</a:t>
            </a:r>
            <a:endParaRPr lang="en-CA"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15" name="Oval 14"/>
          <p:cNvSpPr/>
          <p:nvPr/>
        </p:nvSpPr>
        <p:spPr>
          <a:xfrm>
            <a:off x="1099227" y="2069286"/>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2</a:t>
            </a:r>
          </a:p>
        </p:txBody>
      </p:sp>
      <p:sp>
        <p:nvSpPr>
          <p:cNvPr id="16" name="Oval 15"/>
          <p:cNvSpPr/>
          <p:nvPr/>
        </p:nvSpPr>
        <p:spPr>
          <a:xfrm>
            <a:off x="1099227" y="3126184"/>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3</a:t>
            </a:r>
          </a:p>
        </p:txBody>
      </p:sp>
      <p:sp>
        <p:nvSpPr>
          <p:cNvPr id="17" name="Oval 16"/>
          <p:cNvSpPr/>
          <p:nvPr/>
        </p:nvSpPr>
        <p:spPr>
          <a:xfrm>
            <a:off x="1099227" y="5445846"/>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5</a:t>
            </a:r>
          </a:p>
        </p:txBody>
      </p:sp>
      <p:sp>
        <p:nvSpPr>
          <p:cNvPr id="18" name="Oval 17"/>
          <p:cNvSpPr/>
          <p:nvPr/>
        </p:nvSpPr>
        <p:spPr>
          <a:xfrm>
            <a:off x="1099227" y="4183082"/>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4</a:t>
            </a:r>
          </a:p>
        </p:txBody>
      </p:sp>
      <p:pic>
        <p:nvPicPr>
          <p:cNvPr id="13" name="Picture 12"/>
          <p:cNvPicPr>
            <a:picLocks noChangeAspect="1"/>
          </p:cNvPicPr>
          <p:nvPr/>
        </p:nvPicPr>
        <p:blipFill>
          <a:blip r:embed="rId2"/>
          <a:stretch>
            <a:fillRect/>
          </a:stretch>
        </p:blipFill>
        <p:spPr>
          <a:xfrm>
            <a:off x="956001" y="531803"/>
            <a:ext cx="3948508" cy="370173"/>
          </a:xfrm>
          <a:prstGeom prst="rect">
            <a:avLst/>
          </a:prstGeom>
        </p:spPr>
      </p:pic>
    </p:spTree>
    <p:extLst>
      <p:ext uri="{BB962C8B-B14F-4D97-AF65-F5344CB8AC3E}">
        <p14:creationId xmlns:p14="http://schemas.microsoft.com/office/powerpoint/2010/main" val="1479632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175699" y="1048753"/>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6</a:t>
            </a:r>
          </a:p>
        </p:txBody>
      </p:sp>
      <p:sp>
        <p:nvSpPr>
          <p:cNvPr id="13" name="Rectangle 12"/>
          <p:cNvSpPr/>
          <p:nvPr/>
        </p:nvSpPr>
        <p:spPr>
          <a:xfrm>
            <a:off x="2482633" y="1085311"/>
            <a:ext cx="7608083" cy="923330"/>
          </a:xfrm>
          <a:prstGeom prst="rect">
            <a:avLst/>
          </a:prstGeom>
        </p:spPr>
        <p:txBody>
          <a:bodyPr wrap="square">
            <a:spAutoFit/>
          </a:bodyPr>
          <a:lstStyle/>
          <a:p>
            <a:r>
              <a:rPr lang="en-US" dirty="0">
                <a:solidFill>
                  <a:schemeClr val="tx1">
                    <a:lumMod val="85000"/>
                    <a:lumOff val="15000"/>
                  </a:schemeClr>
                </a:solidFill>
                <a:latin typeface="Arial" panose="020B0604020202020204" pitchFamily="34" charset="0"/>
                <a:cs typeface="Arial" panose="020B0604020202020204" pitchFamily="34" charset="0"/>
              </a:rPr>
              <a:t>Child Friendly Schools: Designed to improve the quality of education in schools through the promotion of child-centered teaching-learning methodologies that emphasize learner participation and inclusion </a:t>
            </a:r>
            <a:r>
              <a:rPr lang="en-US" b="1" dirty="0">
                <a:solidFill>
                  <a:schemeClr val="tx1">
                    <a:lumMod val="85000"/>
                    <a:lumOff val="15000"/>
                  </a:schemeClr>
                </a:solidFill>
                <a:latin typeface="Arial" panose="020B0604020202020204" pitchFamily="34" charset="0"/>
                <a:cs typeface="Arial" panose="020B0604020202020204" pitchFamily="34" charset="0"/>
              </a:rPr>
              <a:t>(CFS)</a:t>
            </a:r>
            <a:endParaRPr lang="en-CA"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14" name="Rectangle 13"/>
          <p:cNvSpPr/>
          <p:nvPr/>
        </p:nvSpPr>
        <p:spPr>
          <a:xfrm>
            <a:off x="2482633" y="2220411"/>
            <a:ext cx="7204466" cy="923330"/>
          </a:xfrm>
          <a:prstGeom prst="rect">
            <a:avLst/>
          </a:prstGeom>
        </p:spPr>
        <p:txBody>
          <a:bodyPr wrap="square">
            <a:spAutoFit/>
          </a:bodyPr>
          <a:lstStyle/>
          <a:p>
            <a:r>
              <a:rPr lang="en-GB" dirty="0">
                <a:solidFill>
                  <a:schemeClr val="tx1">
                    <a:lumMod val="85000"/>
                    <a:lumOff val="15000"/>
                  </a:schemeClr>
                </a:solidFill>
                <a:latin typeface="Arial" panose="020B0604020202020204" pitchFamily="34" charset="0"/>
                <a:cs typeface="Arial" panose="020B0604020202020204" pitchFamily="34" charset="0"/>
              </a:rPr>
              <a:t>Open Educational Resources for English Language Teaching supports teachers of English Language to enable them provide quality teaching and learning </a:t>
            </a:r>
            <a:r>
              <a:rPr lang="en-GB" b="1" dirty="0">
                <a:solidFill>
                  <a:schemeClr val="tx1">
                    <a:lumMod val="85000"/>
                    <a:lumOff val="15000"/>
                  </a:schemeClr>
                </a:solidFill>
                <a:latin typeface="Arial" panose="020B0604020202020204" pitchFamily="34" charset="0"/>
                <a:cs typeface="Arial" panose="020B0604020202020204" pitchFamily="34" charset="0"/>
              </a:rPr>
              <a:t>(ORELT) </a:t>
            </a:r>
            <a:endParaRPr lang="en-CA"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15" name="Oval 14"/>
          <p:cNvSpPr/>
          <p:nvPr/>
        </p:nvSpPr>
        <p:spPr>
          <a:xfrm>
            <a:off x="1175699" y="2179135"/>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7</a:t>
            </a:r>
          </a:p>
        </p:txBody>
      </p:sp>
      <p:sp>
        <p:nvSpPr>
          <p:cNvPr id="6" name="Rectangle 5"/>
          <p:cNvSpPr/>
          <p:nvPr/>
        </p:nvSpPr>
        <p:spPr>
          <a:xfrm>
            <a:off x="2482632" y="3355511"/>
            <a:ext cx="6916291" cy="1200329"/>
          </a:xfrm>
          <a:prstGeom prst="rect">
            <a:avLst/>
          </a:prstGeom>
        </p:spPr>
        <p:txBody>
          <a:bodyPr wrap="square">
            <a:spAutoFit/>
          </a:bodyPr>
          <a:lstStyle/>
          <a:p>
            <a:r>
              <a:rPr lang="en-CA" dirty="0">
                <a:solidFill>
                  <a:schemeClr val="tx1">
                    <a:lumMod val="85000"/>
                    <a:lumOff val="15000"/>
                  </a:schemeClr>
                </a:solidFill>
                <a:latin typeface="Arial" panose="020B0604020202020204" pitchFamily="34" charset="0"/>
                <a:cs typeface="Arial" panose="020B0604020202020204" pitchFamily="34" charset="0"/>
              </a:rPr>
              <a:t>Green Teacher Nigeria aims at improving the capacity of the National Teachers’ Institute (NTI), Kaduna to be able to develop and deliver an environmental education programme for pre-service and in-service teachers </a:t>
            </a:r>
            <a:r>
              <a:rPr lang="en-CA" b="1" dirty="0">
                <a:solidFill>
                  <a:schemeClr val="tx1">
                    <a:lumMod val="85000"/>
                    <a:lumOff val="15000"/>
                  </a:schemeClr>
                </a:solidFill>
                <a:latin typeface="Arial" panose="020B0604020202020204" pitchFamily="34" charset="0"/>
                <a:cs typeface="Arial" panose="020B0604020202020204" pitchFamily="34" charset="0"/>
              </a:rPr>
              <a:t>(Green Teacher)</a:t>
            </a:r>
          </a:p>
        </p:txBody>
      </p:sp>
      <p:sp>
        <p:nvSpPr>
          <p:cNvPr id="16" name="Oval 15"/>
          <p:cNvSpPr/>
          <p:nvPr/>
        </p:nvSpPr>
        <p:spPr>
          <a:xfrm>
            <a:off x="1175699" y="3385299"/>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8</a:t>
            </a:r>
          </a:p>
        </p:txBody>
      </p:sp>
      <p:sp>
        <p:nvSpPr>
          <p:cNvPr id="17" name="Oval 16"/>
          <p:cNvSpPr/>
          <p:nvPr/>
        </p:nvSpPr>
        <p:spPr>
          <a:xfrm>
            <a:off x="1175699" y="4769935"/>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9</a:t>
            </a:r>
          </a:p>
        </p:txBody>
      </p:sp>
      <p:sp>
        <p:nvSpPr>
          <p:cNvPr id="8" name="Rectangle 7"/>
          <p:cNvSpPr/>
          <p:nvPr/>
        </p:nvSpPr>
        <p:spPr>
          <a:xfrm>
            <a:off x="2432858" y="4728658"/>
            <a:ext cx="7004857" cy="1200329"/>
          </a:xfrm>
          <a:prstGeom prst="rect">
            <a:avLst/>
          </a:prstGeom>
        </p:spPr>
        <p:txBody>
          <a:bodyPr wrap="square">
            <a:spAutoFit/>
          </a:bodyPr>
          <a:lstStyle/>
          <a:p>
            <a:r>
              <a:rPr lang="en-GB" dirty="0">
                <a:solidFill>
                  <a:schemeClr val="tx1">
                    <a:lumMod val="85000"/>
                    <a:lumOff val="15000"/>
                  </a:schemeClr>
                </a:solidFill>
                <a:latin typeface="Arial" panose="020B0604020202020204" pitchFamily="34" charset="0"/>
                <a:cs typeface="Arial" panose="020B0604020202020204" pitchFamily="34" charset="0"/>
              </a:rPr>
              <a:t>In the School-based Teacher Development Programme, COL partners with Teacher Education Institutions (TEIs) to improve teacher quality and learning outcomes through an integrated teacher development model </a:t>
            </a:r>
            <a:r>
              <a:rPr lang="en-GB" b="1" dirty="0">
                <a:solidFill>
                  <a:schemeClr val="tx1">
                    <a:lumMod val="85000"/>
                    <a:lumOff val="15000"/>
                  </a:schemeClr>
                </a:solidFill>
                <a:latin typeface="Arial" panose="020B0604020202020204" pitchFamily="34" charset="0"/>
                <a:cs typeface="Arial" panose="020B0604020202020204" pitchFamily="34" charset="0"/>
              </a:rPr>
              <a:t>(Teacher Futures)</a:t>
            </a:r>
            <a:endParaRPr lang="en-CA" b="1" dirty="0">
              <a:solidFill>
                <a:schemeClr val="tx1">
                  <a:lumMod val="85000"/>
                  <a:lumOff val="15000"/>
                </a:schemeClr>
              </a:solidFill>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2"/>
          <a:stretch>
            <a:fillRect/>
          </a:stretch>
        </p:blipFill>
        <p:spPr>
          <a:xfrm>
            <a:off x="1005878" y="490229"/>
            <a:ext cx="3948508" cy="370173"/>
          </a:xfrm>
          <a:prstGeom prst="rect">
            <a:avLst/>
          </a:prstGeom>
        </p:spPr>
      </p:pic>
    </p:spTree>
    <p:extLst>
      <p:ext uri="{BB962C8B-B14F-4D97-AF65-F5344CB8AC3E}">
        <p14:creationId xmlns:p14="http://schemas.microsoft.com/office/powerpoint/2010/main" val="1954688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457352" y="1074424"/>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1</a:t>
            </a:r>
          </a:p>
        </p:txBody>
      </p:sp>
      <p:sp>
        <p:nvSpPr>
          <p:cNvPr id="9" name="Rectangle 8"/>
          <p:cNvSpPr/>
          <p:nvPr/>
        </p:nvSpPr>
        <p:spPr>
          <a:xfrm>
            <a:off x="1532683" y="1931418"/>
            <a:ext cx="812318" cy="369332"/>
          </a:xfrm>
          <a:prstGeom prst="rect">
            <a:avLst/>
          </a:prstGeom>
        </p:spPr>
        <p:txBody>
          <a:bodyPr wrap="square">
            <a:spAutoFit/>
          </a:bodyPr>
          <a:lstStyle/>
          <a:p>
            <a:r>
              <a:rPr lang="en-CA" b="1" dirty="0">
                <a:solidFill>
                  <a:schemeClr val="tx1">
                    <a:lumMod val="85000"/>
                    <a:lumOff val="15000"/>
                  </a:schemeClr>
                </a:solidFill>
                <a:latin typeface="Arial" panose="020B0604020202020204" pitchFamily="34" charset="0"/>
                <a:cs typeface="Arial" panose="020B0604020202020204" pitchFamily="34" charset="0"/>
              </a:rPr>
              <a:t>CCTI</a:t>
            </a:r>
          </a:p>
        </p:txBody>
      </p:sp>
      <p:sp>
        <p:nvSpPr>
          <p:cNvPr id="11" name="Rectangle 10"/>
          <p:cNvSpPr/>
          <p:nvPr/>
        </p:nvSpPr>
        <p:spPr>
          <a:xfrm>
            <a:off x="3252655" y="1921251"/>
            <a:ext cx="1485208" cy="369332"/>
          </a:xfrm>
          <a:prstGeom prst="rect">
            <a:avLst/>
          </a:prstGeom>
        </p:spPr>
        <p:txBody>
          <a:bodyPr wrap="square">
            <a:spAutoFit/>
          </a:bodyPr>
          <a:lstStyle/>
          <a:p>
            <a:r>
              <a:rPr lang="en-GB" b="1" dirty="0">
                <a:solidFill>
                  <a:schemeClr val="tx1">
                    <a:lumMod val="85000"/>
                    <a:lumOff val="15000"/>
                  </a:schemeClr>
                </a:solidFill>
                <a:latin typeface="Arial" panose="020B0604020202020204" pitchFamily="34" charset="0"/>
                <a:cs typeface="Arial" panose="020B0604020202020204" pitchFamily="34" charset="0"/>
              </a:rPr>
              <a:t>Singapore</a:t>
            </a:r>
            <a:endParaRPr lang="en-GB" b="1" dirty="0">
              <a:solidFill>
                <a:schemeClr val="bg1">
                  <a:lumMod val="50000"/>
                </a:schemeClr>
              </a:solidFill>
              <a:latin typeface="Raleway" panose="020B0003030101060003" pitchFamily="34" charset="0"/>
            </a:endParaRPr>
          </a:p>
        </p:txBody>
      </p:sp>
      <p:sp>
        <p:nvSpPr>
          <p:cNvPr id="12" name="Rectangle 11"/>
          <p:cNvSpPr/>
          <p:nvPr/>
        </p:nvSpPr>
        <p:spPr>
          <a:xfrm>
            <a:off x="7156308" y="1920322"/>
            <a:ext cx="2189235" cy="367216"/>
          </a:xfrm>
          <a:prstGeom prst="rect">
            <a:avLst/>
          </a:prstGeom>
        </p:spPr>
        <p:txBody>
          <a:bodyPr wrap="square">
            <a:spAutoFit/>
          </a:bodyPr>
          <a:lstStyle/>
          <a:p>
            <a:pPr lvl="1">
              <a:lnSpc>
                <a:spcPct val="107000"/>
              </a:lnSpc>
              <a:spcBef>
                <a:spcPts val="200"/>
              </a:spcBef>
              <a:spcAft>
                <a:spcPts val="0"/>
              </a:spcAft>
            </a:pPr>
            <a:r>
              <a:rPr lang="en-GB" b="1" dirty="0">
                <a:solidFill>
                  <a:schemeClr val="tx1">
                    <a:lumMod val="85000"/>
                    <a:lumOff val="15000"/>
                  </a:schemeClr>
                </a:solidFill>
                <a:latin typeface="Arial" panose="020B0604020202020204" pitchFamily="34" charset="0"/>
                <a:cs typeface="Arial" panose="020B0604020202020204" pitchFamily="34" charset="0"/>
              </a:rPr>
              <a:t>DigiTeacher</a:t>
            </a:r>
            <a:endParaRPr lang="en-CA"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 name="Rectangle 2"/>
          <p:cNvSpPr/>
          <p:nvPr/>
        </p:nvSpPr>
        <p:spPr>
          <a:xfrm>
            <a:off x="9715189" y="1895863"/>
            <a:ext cx="1921317" cy="369332"/>
          </a:xfrm>
          <a:prstGeom prst="rect">
            <a:avLst/>
          </a:prstGeom>
        </p:spPr>
        <p:txBody>
          <a:bodyPr wrap="square">
            <a:spAutoFit/>
          </a:bodyPr>
          <a:lstStyle/>
          <a:p>
            <a:r>
              <a:rPr lang="en-GB" b="1" dirty="0">
                <a:solidFill>
                  <a:schemeClr val="tx1">
                    <a:lumMod val="85000"/>
                    <a:lumOff val="15000"/>
                  </a:schemeClr>
                </a:solidFill>
                <a:latin typeface="Arial" panose="020B0604020202020204" pitchFamily="34" charset="0"/>
                <a:cs typeface="Arial" panose="020B0604020202020204" pitchFamily="34" charset="0"/>
              </a:rPr>
              <a:t>Online Support</a:t>
            </a:r>
            <a:endParaRPr lang="en-CA"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15" name="Oval 14"/>
          <p:cNvSpPr/>
          <p:nvPr/>
        </p:nvSpPr>
        <p:spPr>
          <a:xfrm>
            <a:off x="3559156" y="1087146"/>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2</a:t>
            </a:r>
          </a:p>
        </p:txBody>
      </p:sp>
      <p:sp>
        <p:nvSpPr>
          <p:cNvPr id="16" name="Oval 15"/>
          <p:cNvSpPr/>
          <p:nvPr/>
        </p:nvSpPr>
        <p:spPr>
          <a:xfrm>
            <a:off x="5580585" y="1074423"/>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3</a:t>
            </a:r>
          </a:p>
        </p:txBody>
      </p:sp>
      <p:sp>
        <p:nvSpPr>
          <p:cNvPr id="17" name="Oval 16"/>
          <p:cNvSpPr/>
          <p:nvPr/>
        </p:nvSpPr>
        <p:spPr>
          <a:xfrm>
            <a:off x="10119387" y="1081933"/>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5</a:t>
            </a:r>
          </a:p>
        </p:txBody>
      </p:sp>
      <p:sp>
        <p:nvSpPr>
          <p:cNvPr id="18" name="Oval 17"/>
          <p:cNvSpPr/>
          <p:nvPr/>
        </p:nvSpPr>
        <p:spPr>
          <a:xfrm>
            <a:off x="7865319" y="1043907"/>
            <a:ext cx="875554" cy="840777"/>
          </a:xfrm>
          <a:prstGeom prst="ellipse">
            <a:avLst/>
          </a:prstGeom>
          <a:solidFill>
            <a:schemeClr val="bg1"/>
          </a:solidFill>
          <a:ln w="38100">
            <a:solidFill>
              <a:schemeClr val="accent1"/>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400" b="1" dirty="0">
                <a:solidFill>
                  <a:schemeClr val="accent1">
                    <a:lumMod val="75000"/>
                  </a:schemeClr>
                </a:solidFill>
                <a:latin typeface="Arial" panose="020B0604020202020204" pitchFamily="34" charset="0"/>
                <a:cs typeface="Arial" panose="020B0604020202020204" pitchFamily="34" charset="0"/>
              </a:rPr>
              <a:t>4</a:t>
            </a:r>
          </a:p>
        </p:txBody>
      </p:sp>
      <p:sp>
        <p:nvSpPr>
          <p:cNvPr id="4" name="Rectangle 3"/>
          <p:cNvSpPr/>
          <p:nvPr/>
        </p:nvSpPr>
        <p:spPr>
          <a:xfrm>
            <a:off x="5719450" y="2013140"/>
            <a:ext cx="659155" cy="369332"/>
          </a:xfrm>
          <a:prstGeom prst="rect">
            <a:avLst/>
          </a:prstGeom>
        </p:spPr>
        <p:txBody>
          <a:bodyPr wrap="none">
            <a:spAutoFit/>
          </a:bodyPr>
          <a:lstStyle/>
          <a:p>
            <a:r>
              <a:rPr lang="en-CA" b="1" dirty="0">
                <a:solidFill>
                  <a:schemeClr val="tx1">
                    <a:lumMod val="85000"/>
                    <a:lumOff val="15000"/>
                  </a:schemeClr>
                </a:solidFill>
                <a:latin typeface="Arial" panose="020B0604020202020204" pitchFamily="34" charset="0"/>
                <a:cs typeface="Arial" panose="020B0604020202020204" pitchFamily="34" charset="0"/>
              </a:rPr>
              <a:t>SNE</a:t>
            </a:r>
          </a:p>
        </p:txBody>
      </p:sp>
      <p:sp>
        <p:nvSpPr>
          <p:cNvPr id="7" name="TextBox 6"/>
          <p:cNvSpPr txBox="1"/>
          <p:nvPr/>
        </p:nvSpPr>
        <p:spPr>
          <a:xfrm>
            <a:off x="3217939" y="2731599"/>
            <a:ext cx="1908244" cy="4278094"/>
          </a:xfrm>
          <a:prstGeom prst="rect">
            <a:avLst/>
          </a:prstGeom>
          <a:noFill/>
        </p:spPr>
        <p:txBody>
          <a:bodyPr wrap="square" rtlCol="0">
            <a:spAutoFit/>
          </a:bodyPr>
          <a:lstStyle/>
          <a:p>
            <a:pPr marL="342900" indent="-342900">
              <a:buFont typeface="+mj-lt"/>
              <a:buAutoNum type="arabicPeriod"/>
            </a:pPr>
            <a:r>
              <a:rPr lang="en-CA" sz="1550" dirty="0">
                <a:latin typeface="Arial" panose="020B0604020202020204" pitchFamily="34" charset="0"/>
                <a:cs typeface="Arial" panose="020B0604020202020204" pitchFamily="34" charset="0"/>
              </a:rPr>
              <a:t>Kenya</a:t>
            </a:r>
          </a:p>
          <a:p>
            <a:pPr marL="342900" indent="-342900">
              <a:buFont typeface="+mj-lt"/>
              <a:buAutoNum type="arabicPeriod"/>
            </a:pPr>
            <a:r>
              <a:rPr lang="en-CA" sz="1550" dirty="0">
                <a:latin typeface="Arial" panose="020B0604020202020204" pitchFamily="34" charset="0"/>
                <a:cs typeface="Arial" panose="020B0604020202020204" pitchFamily="34" charset="0"/>
              </a:rPr>
              <a:t>Uganda</a:t>
            </a:r>
          </a:p>
          <a:p>
            <a:pPr marL="342900" indent="-342900">
              <a:buFont typeface="+mj-lt"/>
              <a:buAutoNum type="arabicPeriod"/>
            </a:pPr>
            <a:r>
              <a:rPr lang="en-CA" sz="1550" dirty="0">
                <a:latin typeface="Arial" panose="020B0604020202020204" pitchFamily="34" charset="0"/>
                <a:cs typeface="Arial" panose="020B0604020202020204" pitchFamily="34" charset="0"/>
              </a:rPr>
              <a:t>Rwanda</a:t>
            </a:r>
          </a:p>
          <a:p>
            <a:pPr marL="342900" indent="-342900">
              <a:buFont typeface="+mj-lt"/>
              <a:buAutoNum type="arabicPeriod"/>
            </a:pPr>
            <a:r>
              <a:rPr lang="en-CA" sz="1550" dirty="0">
                <a:latin typeface="Arial" panose="020B0604020202020204" pitchFamily="34" charset="0"/>
                <a:cs typeface="Arial" panose="020B0604020202020204" pitchFamily="34" charset="0"/>
              </a:rPr>
              <a:t>Tanzania</a:t>
            </a:r>
          </a:p>
          <a:p>
            <a:pPr marL="342900" indent="-342900">
              <a:buFont typeface="+mj-lt"/>
              <a:buAutoNum type="arabicPeriod"/>
            </a:pPr>
            <a:r>
              <a:rPr lang="en-CA" sz="1550" dirty="0">
                <a:latin typeface="Arial" panose="020B0604020202020204" pitchFamily="34" charset="0"/>
                <a:cs typeface="Arial" panose="020B0604020202020204" pitchFamily="34" charset="0"/>
              </a:rPr>
              <a:t>Ghana</a:t>
            </a:r>
          </a:p>
          <a:p>
            <a:pPr marL="342900" indent="-342900">
              <a:buFont typeface="+mj-lt"/>
              <a:buAutoNum type="arabicPeriod"/>
            </a:pPr>
            <a:r>
              <a:rPr lang="en-CA" sz="1550" dirty="0">
                <a:latin typeface="Arial" panose="020B0604020202020204" pitchFamily="34" charset="0"/>
                <a:cs typeface="Arial" panose="020B0604020202020204" pitchFamily="34" charset="0"/>
              </a:rPr>
              <a:t>Nigeria</a:t>
            </a:r>
          </a:p>
          <a:p>
            <a:pPr marL="342900" indent="-342900">
              <a:buFont typeface="+mj-lt"/>
              <a:buAutoNum type="arabicPeriod"/>
            </a:pPr>
            <a:r>
              <a:rPr lang="en-CA" sz="1550" dirty="0">
                <a:latin typeface="Arial" panose="020B0604020202020204" pitchFamily="34" charset="0"/>
                <a:cs typeface="Arial" panose="020B0604020202020204" pitchFamily="34" charset="0"/>
              </a:rPr>
              <a:t>Sierra Leone</a:t>
            </a:r>
          </a:p>
          <a:p>
            <a:pPr marL="342900" indent="-342900">
              <a:buFont typeface="+mj-lt"/>
              <a:buAutoNum type="arabicPeriod"/>
            </a:pPr>
            <a:r>
              <a:rPr lang="en-CA" sz="1550" dirty="0">
                <a:latin typeface="Arial" panose="020B0604020202020204" pitchFamily="34" charset="0"/>
                <a:cs typeface="Arial" panose="020B0604020202020204" pitchFamily="34" charset="0"/>
              </a:rPr>
              <a:t>Botswana</a:t>
            </a:r>
          </a:p>
          <a:p>
            <a:pPr marL="342900" indent="-342900">
              <a:buFont typeface="+mj-lt"/>
              <a:buAutoNum type="arabicPeriod"/>
            </a:pPr>
            <a:r>
              <a:rPr lang="en-CA" sz="1550" dirty="0">
                <a:latin typeface="Arial" panose="020B0604020202020204" pitchFamily="34" charset="0"/>
                <a:cs typeface="Arial" panose="020B0604020202020204" pitchFamily="34" charset="0"/>
              </a:rPr>
              <a:t>Cameroon</a:t>
            </a:r>
          </a:p>
          <a:p>
            <a:pPr marL="342900" indent="-342900">
              <a:buFont typeface="+mj-lt"/>
              <a:buAutoNum type="arabicPeriod"/>
            </a:pPr>
            <a:r>
              <a:rPr lang="en-US" sz="1550" dirty="0">
                <a:latin typeface="Arial" panose="020B0604020202020204" pitchFamily="34" charset="0"/>
                <a:cs typeface="Arial" panose="020B0604020202020204" pitchFamily="34" charset="0"/>
              </a:rPr>
              <a:t>Lesotho</a:t>
            </a:r>
            <a:endParaRPr lang="en-CA" sz="1550" dirty="0">
              <a:latin typeface="Arial" panose="020B0604020202020204" pitchFamily="34" charset="0"/>
              <a:cs typeface="Arial" panose="020B0604020202020204" pitchFamily="34" charset="0"/>
            </a:endParaRPr>
          </a:p>
          <a:p>
            <a:pPr marL="342900" indent="-342900">
              <a:buFont typeface="+mj-lt"/>
              <a:buAutoNum type="arabicPeriod"/>
            </a:pPr>
            <a:r>
              <a:rPr lang="en-CA" sz="1550" dirty="0">
                <a:latin typeface="Arial" panose="020B0604020202020204" pitchFamily="34" charset="0"/>
                <a:cs typeface="Arial" panose="020B0604020202020204" pitchFamily="34" charset="0"/>
              </a:rPr>
              <a:t>Mozambique</a:t>
            </a:r>
          </a:p>
          <a:p>
            <a:pPr marL="342900" indent="-342900">
              <a:buFont typeface="+mj-lt"/>
              <a:buAutoNum type="arabicPeriod"/>
            </a:pPr>
            <a:r>
              <a:rPr lang="en-US" sz="1550" dirty="0">
                <a:latin typeface="Arial" panose="020B0604020202020204" pitchFamily="34" charset="0"/>
                <a:cs typeface="Arial" panose="020B0604020202020204" pitchFamily="34" charset="0"/>
              </a:rPr>
              <a:t>Namibia</a:t>
            </a:r>
          </a:p>
          <a:p>
            <a:pPr marL="342900" indent="-342900">
              <a:buFont typeface="+mj-lt"/>
              <a:buAutoNum type="arabicPeriod"/>
            </a:pPr>
            <a:r>
              <a:rPr lang="en-US" sz="1550" dirty="0">
                <a:latin typeface="Arial" panose="020B0604020202020204" pitchFamily="34" charset="0"/>
                <a:cs typeface="Arial" panose="020B0604020202020204" pitchFamily="34" charset="0"/>
              </a:rPr>
              <a:t>Mauritius</a:t>
            </a:r>
          </a:p>
          <a:p>
            <a:pPr marL="342900" indent="-342900">
              <a:buFont typeface="+mj-lt"/>
              <a:buAutoNum type="arabicPeriod"/>
            </a:pPr>
            <a:r>
              <a:rPr lang="en-US" sz="1550" dirty="0">
                <a:latin typeface="Arial" panose="020B0604020202020204" pitchFamily="34" charset="0"/>
                <a:cs typeface="Arial" panose="020B0604020202020204" pitchFamily="34" charset="0"/>
              </a:rPr>
              <a:t>Seychelles</a:t>
            </a:r>
          </a:p>
          <a:p>
            <a:pPr marL="342900" indent="-342900">
              <a:buFont typeface="+mj-lt"/>
              <a:buAutoNum type="arabicPeriod"/>
            </a:pPr>
            <a:r>
              <a:rPr lang="en-US" sz="1550" dirty="0">
                <a:latin typeface="Arial" panose="020B0604020202020204" pitchFamily="34" charset="0"/>
                <a:cs typeface="Arial" panose="020B0604020202020204" pitchFamily="34" charset="0"/>
              </a:rPr>
              <a:t>South Africa</a:t>
            </a:r>
          </a:p>
          <a:p>
            <a:pPr marL="342900" indent="-342900">
              <a:buFont typeface="+mj-lt"/>
              <a:buAutoNum type="arabicPeriod"/>
            </a:pPr>
            <a:r>
              <a:rPr lang="en-US" sz="1550" dirty="0">
                <a:latin typeface="Arial" panose="020B0604020202020204" pitchFamily="34" charset="0"/>
                <a:cs typeface="Arial" panose="020B0604020202020204" pitchFamily="34" charset="0"/>
              </a:rPr>
              <a:t>Swaziland</a:t>
            </a:r>
          </a:p>
          <a:p>
            <a:pPr marL="342900" indent="-342900">
              <a:buFont typeface="+mj-lt"/>
              <a:buAutoNum type="arabicPeriod"/>
            </a:pPr>
            <a:r>
              <a:rPr lang="en-US" sz="1550" dirty="0">
                <a:latin typeface="Arial" panose="020B0604020202020204" pitchFamily="34" charset="0"/>
                <a:cs typeface="Arial" panose="020B0604020202020204" pitchFamily="34" charset="0"/>
              </a:rPr>
              <a:t>Zambia</a:t>
            </a:r>
            <a:endParaRPr lang="en-CA" sz="1550" dirty="0">
              <a:latin typeface="Arial" panose="020B0604020202020204" pitchFamily="34" charset="0"/>
              <a:cs typeface="Arial" panose="020B0604020202020204" pitchFamily="34" charset="0"/>
            </a:endParaRPr>
          </a:p>
        </p:txBody>
      </p:sp>
      <p:cxnSp>
        <p:nvCxnSpPr>
          <p:cNvPr id="19" name="Straight Connector 18"/>
          <p:cNvCxnSpPr/>
          <p:nvPr/>
        </p:nvCxnSpPr>
        <p:spPr>
          <a:xfrm flipH="1">
            <a:off x="1936852" y="2314483"/>
            <a:ext cx="1" cy="1907427"/>
          </a:xfrm>
          <a:prstGeom prst="line">
            <a:avLst/>
          </a:prstGeom>
          <a:ln w="19050">
            <a:solidFill>
              <a:srgbClr val="7030A0"/>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937030" y="2340833"/>
            <a:ext cx="2675" cy="393316"/>
          </a:xfrm>
          <a:prstGeom prst="line">
            <a:avLst/>
          </a:prstGeom>
          <a:ln w="19050">
            <a:solidFill>
              <a:srgbClr val="7030A0"/>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6047582" y="2335655"/>
            <a:ext cx="13721" cy="1911250"/>
          </a:xfrm>
          <a:prstGeom prst="line">
            <a:avLst/>
          </a:prstGeom>
          <a:ln w="19050">
            <a:solidFill>
              <a:srgbClr val="7030A0"/>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8303096" y="2314483"/>
            <a:ext cx="2263" cy="1907427"/>
          </a:xfrm>
          <a:prstGeom prst="line">
            <a:avLst/>
          </a:prstGeom>
          <a:ln w="19050">
            <a:solidFill>
              <a:srgbClr val="7030A0"/>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0557164" y="2280458"/>
            <a:ext cx="11866" cy="1974052"/>
          </a:xfrm>
          <a:prstGeom prst="line">
            <a:avLst/>
          </a:prstGeom>
          <a:ln w="19050">
            <a:solidFill>
              <a:srgbClr val="7030A0"/>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564728" y="4248855"/>
            <a:ext cx="2451477" cy="830997"/>
          </a:xfrm>
          <a:prstGeom prst="rect">
            <a:avLst/>
          </a:prstGeom>
          <a:noFill/>
        </p:spPr>
        <p:txBody>
          <a:bodyPr wrap="square" rtlCol="0">
            <a:spAutoFit/>
          </a:bodyPr>
          <a:lstStyle/>
          <a:p>
            <a:pPr marL="342900" indent="-342900">
              <a:buFont typeface="+mj-lt"/>
              <a:buAutoNum type="arabicPeriod"/>
            </a:pPr>
            <a:r>
              <a:rPr lang="en-CA" sz="1600" dirty="0">
                <a:latin typeface="Arial" panose="020B0604020202020204" pitchFamily="34" charset="0"/>
                <a:cs typeface="Arial" panose="020B0604020202020204" pitchFamily="34" charset="0"/>
              </a:rPr>
              <a:t>Uganda</a:t>
            </a:r>
          </a:p>
          <a:p>
            <a:pPr marL="342900" indent="-342900">
              <a:buFont typeface="+mj-lt"/>
              <a:buAutoNum type="arabicPeriod"/>
            </a:pPr>
            <a:r>
              <a:rPr lang="en-CA" sz="1600" dirty="0">
                <a:latin typeface="Arial" panose="020B0604020202020204" pitchFamily="34" charset="0"/>
                <a:cs typeface="Arial" panose="020B0604020202020204" pitchFamily="34" charset="0"/>
              </a:rPr>
              <a:t>Kenya</a:t>
            </a:r>
          </a:p>
          <a:p>
            <a:pPr marL="342900" indent="-342900">
              <a:buFont typeface="+mj-lt"/>
              <a:buAutoNum type="arabicPeriod"/>
            </a:pPr>
            <a:r>
              <a:rPr lang="en-CA" sz="1600" dirty="0">
                <a:latin typeface="Arial" panose="020B0604020202020204" pitchFamily="34" charset="0"/>
                <a:cs typeface="Arial" panose="020B0604020202020204" pitchFamily="34" charset="0"/>
              </a:rPr>
              <a:t>Tanzania</a:t>
            </a:r>
          </a:p>
        </p:txBody>
      </p:sp>
      <p:sp>
        <p:nvSpPr>
          <p:cNvPr id="26" name="TextBox 25"/>
          <p:cNvSpPr txBox="1"/>
          <p:nvPr/>
        </p:nvSpPr>
        <p:spPr>
          <a:xfrm>
            <a:off x="9910298" y="4295022"/>
            <a:ext cx="1905078" cy="584775"/>
          </a:xfrm>
          <a:prstGeom prst="rect">
            <a:avLst/>
          </a:prstGeom>
          <a:noFill/>
        </p:spPr>
        <p:txBody>
          <a:bodyPr wrap="square" rtlCol="0">
            <a:spAutoFit/>
          </a:bodyPr>
          <a:lstStyle/>
          <a:p>
            <a:pPr marL="342900" indent="-342900">
              <a:buFont typeface="+mj-lt"/>
              <a:buAutoNum type="arabicPeriod"/>
            </a:pPr>
            <a:r>
              <a:rPr lang="en-CA" sz="1600" dirty="0">
                <a:latin typeface="Arial" panose="020B0604020202020204" pitchFamily="34" charset="0"/>
                <a:cs typeface="Arial" panose="020B0604020202020204" pitchFamily="34" charset="0"/>
              </a:rPr>
              <a:t>Kenya</a:t>
            </a:r>
          </a:p>
          <a:p>
            <a:pPr marL="342900" indent="-342900">
              <a:buFont typeface="+mj-lt"/>
              <a:buAutoNum type="arabicPeriod"/>
            </a:pPr>
            <a:r>
              <a:rPr lang="en-CA" sz="1600" dirty="0">
                <a:latin typeface="Arial" panose="020B0604020202020204" pitchFamily="34" charset="0"/>
                <a:cs typeface="Arial" panose="020B0604020202020204" pitchFamily="34" charset="0"/>
              </a:rPr>
              <a:t>Uganda</a:t>
            </a:r>
          </a:p>
        </p:txBody>
      </p:sp>
      <p:sp>
        <p:nvSpPr>
          <p:cNvPr id="27" name="TextBox 26"/>
          <p:cNvSpPr txBox="1"/>
          <p:nvPr/>
        </p:nvSpPr>
        <p:spPr>
          <a:xfrm>
            <a:off x="5353542" y="4295022"/>
            <a:ext cx="2228239" cy="1569660"/>
          </a:xfrm>
          <a:prstGeom prst="rect">
            <a:avLst/>
          </a:prstGeom>
          <a:noFill/>
        </p:spPr>
        <p:txBody>
          <a:bodyPr wrap="square" rtlCol="0">
            <a:spAutoFit/>
          </a:bodyPr>
          <a:lstStyle/>
          <a:p>
            <a:pPr marL="342900" indent="-342900">
              <a:buFont typeface="+mj-lt"/>
              <a:buAutoNum type="arabicPeriod"/>
            </a:pPr>
            <a:r>
              <a:rPr lang="en-US" sz="1600" dirty="0">
                <a:latin typeface="Arial" panose="020B0604020202020204" pitchFamily="34" charset="0"/>
                <a:cs typeface="Arial" panose="020B0604020202020204" pitchFamily="34" charset="0"/>
              </a:rPr>
              <a:t>Jamaica</a:t>
            </a:r>
          </a:p>
          <a:p>
            <a:pPr marL="342900" indent="-342900">
              <a:buFont typeface="+mj-lt"/>
              <a:buAutoNum type="arabicPeriod"/>
            </a:pPr>
            <a:r>
              <a:rPr lang="en-US" sz="1600" dirty="0">
                <a:latin typeface="Arial" panose="020B0604020202020204" pitchFamily="34" charset="0"/>
                <a:cs typeface="Arial" panose="020B0604020202020204" pitchFamily="34" charset="0"/>
              </a:rPr>
              <a:t>Belize</a:t>
            </a:r>
          </a:p>
          <a:p>
            <a:pPr marL="342900" indent="-342900">
              <a:buFont typeface="+mj-lt"/>
              <a:buAutoNum type="arabicPeriod"/>
            </a:pPr>
            <a:r>
              <a:rPr lang="en-US" sz="1600" dirty="0">
                <a:latin typeface="Arial" panose="020B0604020202020204" pitchFamily="34" charset="0"/>
                <a:cs typeface="Arial" panose="020B0604020202020204" pitchFamily="34" charset="0"/>
              </a:rPr>
              <a:t>Trinidad &amp; Tobago</a:t>
            </a:r>
            <a:endParaRPr lang="en-CA" sz="1600" dirty="0">
              <a:latin typeface="Arial" panose="020B0604020202020204" pitchFamily="34" charset="0"/>
              <a:cs typeface="Arial" panose="020B0604020202020204" pitchFamily="34" charset="0"/>
            </a:endParaRPr>
          </a:p>
          <a:p>
            <a:pPr marL="342900" indent="-342900">
              <a:buFont typeface="+mj-lt"/>
              <a:buAutoNum type="arabicPeriod"/>
            </a:pPr>
            <a:r>
              <a:rPr lang="en-CA" sz="1600" dirty="0">
                <a:latin typeface="Arial" panose="020B0604020202020204" pitchFamily="34" charset="0"/>
                <a:cs typeface="Arial" panose="020B0604020202020204" pitchFamily="34" charset="0"/>
              </a:rPr>
              <a:t>Barbados</a:t>
            </a:r>
          </a:p>
          <a:p>
            <a:pPr marL="342900" indent="-342900">
              <a:buFont typeface="+mj-lt"/>
              <a:buAutoNum type="arabicPeriod"/>
            </a:pPr>
            <a:r>
              <a:rPr lang="en-CA" sz="1600" dirty="0">
                <a:latin typeface="Arial" panose="020B0604020202020204" pitchFamily="34" charset="0"/>
                <a:cs typeface="Arial" panose="020B0604020202020204" pitchFamily="34" charset="0"/>
              </a:rPr>
              <a:t>Dominica</a:t>
            </a:r>
          </a:p>
          <a:p>
            <a:pPr marL="342900" indent="-342900">
              <a:buFont typeface="+mj-lt"/>
              <a:buAutoNum type="arabicPeriod"/>
            </a:pPr>
            <a:r>
              <a:rPr lang="en-CA" sz="1600" dirty="0">
                <a:latin typeface="Arial" panose="020B0604020202020204" pitchFamily="34" charset="0"/>
                <a:cs typeface="Arial" panose="020B0604020202020204" pitchFamily="34" charset="0"/>
              </a:rPr>
              <a:t>Guyana</a:t>
            </a:r>
          </a:p>
        </p:txBody>
      </p:sp>
      <p:sp>
        <p:nvSpPr>
          <p:cNvPr id="29" name="TextBox 28"/>
          <p:cNvSpPr txBox="1"/>
          <p:nvPr/>
        </p:nvSpPr>
        <p:spPr>
          <a:xfrm>
            <a:off x="673826" y="4295022"/>
            <a:ext cx="2451477" cy="2062103"/>
          </a:xfrm>
          <a:prstGeom prst="rect">
            <a:avLst/>
          </a:prstGeom>
          <a:noFill/>
        </p:spPr>
        <p:txBody>
          <a:bodyPr wrap="square" rtlCol="0">
            <a:spAutoFit/>
          </a:bodyPr>
          <a:lstStyle/>
          <a:p>
            <a:pPr marL="342900" indent="-342900">
              <a:buFont typeface="+mj-lt"/>
              <a:buAutoNum type="arabicPeriod"/>
            </a:pPr>
            <a:r>
              <a:rPr lang="en-US" sz="1600" dirty="0">
                <a:latin typeface="Arial" panose="020B0604020202020204" pitchFamily="34" charset="0"/>
                <a:cs typeface="Arial" panose="020B0604020202020204" pitchFamily="34" charset="0"/>
              </a:rPr>
              <a:t>Antigua &amp; Barbuda</a:t>
            </a:r>
            <a:endParaRPr lang="en-CA" sz="1600" dirty="0">
              <a:latin typeface="Arial" panose="020B0604020202020204" pitchFamily="34" charset="0"/>
              <a:cs typeface="Arial" panose="020B0604020202020204" pitchFamily="34" charset="0"/>
            </a:endParaRPr>
          </a:p>
          <a:p>
            <a:pPr marL="342900" indent="-342900">
              <a:buFont typeface="+mj-lt"/>
              <a:buAutoNum type="arabicPeriod"/>
            </a:pPr>
            <a:r>
              <a:rPr lang="en-US" sz="1600" dirty="0">
                <a:latin typeface="Arial" panose="020B0604020202020204" pitchFamily="34" charset="0"/>
                <a:cs typeface="Arial" panose="020B0604020202020204" pitchFamily="34" charset="0"/>
              </a:rPr>
              <a:t>Bahamas</a:t>
            </a:r>
            <a:endParaRPr lang="en-CA" sz="1600" dirty="0">
              <a:latin typeface="Arial" panose="020B0604020202020204" pitchFamily="34" charset="0"/>
              <a:cs typeface="Arial" panose="020B0604020202020204" pitchFamily="34" charset="0"/>
            </a:endParaRPr>
          </a:p>
          <a:p>
            <a:pPr marL="342900" indent="-342900">
              <a:buFont typeface="+mj-lt"/>
              <a:buAutoNum type="arabicPeriod"/>
            </a:pPr>
            <a:r>
              <a:rPr lang="en-US" sz="1600" dirty="0">
                <a:latin typeface="Arial" panose="020B0604020202020204" pitchFamily="34" charset="0"/>
                <a:cs typeface="Arial" panose="020B0604020202020204" pitchFamily="34" charset="0"/>
              </a:rPr>
              <a:t>Grenada</a:t>
            </a:r>
            <a:endParaRPr lang="en-CA" sz="1600" dirty="0">
              <a:latin typeface="Arial" panose="020B0604020202020204" pitchFamily="34" charset="0"/>
              <a:cs typeface="Arial" panose="020B0604020202020204" pitchFamily="34" charset="0"/>
            </a:endParaRPr>
          </a:p>
          <a:p>
            <a:pPr marL="342900" indent="-342900">
              <a:buFont typeface="+mj-lt"/>
              <a:buAutoNum type="arabicPeriod"/>
            </a:pPr>
            <a:r>
              <a:rPr lang="en-US" sz="1600" dirty="0">
                <a:latin typeface="Arial" panose="020B0604020202020204" pitchFamily="34" charset="0"/>
                <a:cs typeface="Arial" panose="020B0604020202020204" pitchFamily="34" charset="0"/>
              </a:rPr>
              <a:t>Lesotho</a:t>
            </a:r>
            <a:endParaRPr lang="en-CA" sz="1600" dirty="0">
              <a:latin typeface="Arial" panose="020B0604020202020204" pitchFamily="34" charset="0"/>
              <a:cs typeface="Arial" panose="020B0604020202020204" pitchFamily="34" charset="0"/>
            </a:endParaRPr>
          </a:p>
          <a:p>
            <a:pPr marL="342900" indent="-342900">
              <a:buFont typeface="+mj-lt"/>
              <a:buAutoNum type="arabicPeriod"/>
            </a:pPr>
            <a:r>
              <a:rPr lang="en-US" sz="1600" dirty="0">
                <a:latin typeface="Arial" panose="020B0604020202020204" pitchFamily="34" charset="0"/>
                <a:cs typeface="Arial" panose="020B0604020202020204" pitchFamily="34" charset="0"/>
              </a:rPr>
              <a:t>Trinidad &amp; Tobago</a:t>
            </a:r>
            <a:endParaRPr lang="en-CA" sz="1600" dirty="0">
              <a:latin typeface="Arial" panose="020B0604020202020204" pitchFamily="34" charset="0"/>
              <a:cs typeface="Arial" panose="020B0604020202020204" pitchFamily="34" charset="0"/>
            </a:endParaRPr>
          </a:p>
          <a:p>
            <a:pPr marL="342900" indent="-342900">
              <a:buFont typeface="+mj-lt"/>
              <a:buAutoNum type="arabicPeriod"/>
            </a:pPr>
            <a:r>
              <a:rPr lang="en-US" sz="1600" dirty="0">
                <a:latin typeface="Arial" panose="020B0604020202020204" pitchFamily="34" charset="0"/>
                <a:cs typeface="Arial" panose="020B0604020202020204" pitchFamily="34" charset="0"/>
              </a:rPr>
              <a:t>St. Vincent &amp; The Grenadines</a:t>
            </a:r>
            <a:endParaRPr lang="en-CA" sz="1600" dirty="0">
              <a:latin typeface="Arial" panose="020B0604020202020204" pitchFamily="34" charset="0"/>
              <a:cs typeface="Arial" panose="020B0604020202020204" pitchFamily="34" charset="0"/>
            </a:endParaRPr>
          </a:p>
          <a:p>
            <a:pPr marL="342900" indent="-342900">
              <a:buFont typeface="+mj-lt"/>
              <a:buAutoNum type="arabicPeriod"/>
            </a:pPr>
            <a:r>
              <a:rPr lang="en-US" sz="1600" dirty="0">
                <a:latin typeface="Arial" panose="020B0604020202020204" pitchFamily="34" charset="0"/>
                <a:cs typeface="Arial" panose="020B0604020202020204" pitchFamily="34" charset="0"/>
              </a:rPr>
              <a:t>Uganda</a:t>
            </a:r>
            <a:endParaRPr lang="en-CA" sz="1600" dirty="0">
              <a:latin typeface="Arial" panose="020B0604020202020204" pitchFamily="34" charset="0"/>
              <a:cs typeface="Arial" panose="020B0604020202020204" pitchFamily="34" charset="0"/>
            </a:endParaRPr>
          </a:p>
        </p:txBody>
      </p:sp>
      <p:pic>
        <p:nvPicPr>
          <p:cNvPr id="28" name="Picture 27"/>
          <p:cNvPicPr>
            <a:picLocks noChangeAspect="1"/>
          </p:cNvPicPr>
          <p:nvPr/>
        </p:nvPicPr>
        <p:blipFill>
          <a:blip r:embed="rId2"/>
          <a:stretch>
            <a:fillRect/>
          </a:stretch>
        </p:blipFill>
        <p:spPr>
          <a:xfrm>
            <a:off x="1000336" y="506762"/>
            <a:ext cx="3948508" cy="370173"/>
          </a:xfrm>
          <a:prstGeom prst="rect">
            <a:avLst/>
          </a:prstGeom>
        </p:spPr>
      </p:pic>
    </p:spTree>
    <p:extLst>
      <p:ext uri="{BB962C8B-B14F-4D97-AF65-F5344CB8AC3E}">
        <p14:creationId xmlns:p14="http://schemas.microsoft.com/office/powerpoint/2010/main" val="1265123819"/>
      </p:ext>
    </p:extLst>
  </p:cSld>
  <p:clrMapOvr>
    <a:masterClrMapping/>
  </p:clrMapOvr>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3872</TotalTime>
  <Words>1181</Words>
  <Application>Microsoft Office PowerPoint</Application>
  <PresentationFormat>Widescreen</PresentationFormat>
  <Paragraphs>214</Paragraphs>
  <Slides>21</Slides>
  <Notes>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21</vt:i4>
      </vt:variant>
    </vt:vector>
  </HeadingPairs>
  <TitlesOfParts>
    <vt:vector size="35" baseType="lpstr">
      <vt:lpstr>SimSun</vt:lpstr>
      <vt:lpstr>Arial</vt:lpstr>
      <vt:lpstr>Calibri</vt:lpstr>
      <vt:lpstr>Calibri Light</vt:lpstr>
      <vt:lpstr>Clear Sans</vt:lpstr>
      <vt:lpstr>Fira Sans SemiBold Italic</vt:lpstr>
      <vt:lpstr>Open Sans</vt:lpstr>
      <vt:lpstr>PT Sans</vt:lpstr>
      <vt:lpstr>Raleway</vt:lpstr>
      <vt:lpstr>Signika</vt:lpstr>
      <vt:lpstr>Symbol</vt:lpstr>
      <vt:lpstr>Times New Roman</vt:lpstr>
      <vt:lpstr>Wingdings</vt:lpstr>
      <vt:lpstr>Office Theme</vt:lpstr>
      <vt:lpstr>PowerPoint Presentation</vt:lpstr>
      <vt:lpstr>PowerPoint Presentation</vt:lpstr>
      <vt:lpstr>PowerPoint Presentation</vt:lpstr>
      <vt:lpstr>PowerPoint Presentation</vt:lpstr>
      <vt:lpstr>Learning for Sustainable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Beatrice Ogange</dc:creator>
  <cp:lastModifiedBy>Jennifer Lam</cp:lastModifiedBy>
  <cp:revision>293</cp:revision>
  <cp:lastPrinted>2018-01-29T21:13:50Z</cp:lastPrinted>
  <dcterms:created xsi:type="dcterms:W3CDTF">2017-07-06T21:17:08Z</dcterms:created>
  <dcterms:modified xsi:type="dcterms:W3CDTF">2018-05-17T22:12:43Z</dcterms:modified>
</cp:coreProperties>
</file>