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5"/>
  </p:sldMasterIdLst>
  <p:notesMasterIdLst>
    <p:notesMasterId r:id="rId22"/>
  </p:notesMasterIdLst>
  <p:sldIdLst>
    <p:sldId id="257" r:id="rId6"/>
    <p:sldId id="616" r:id="rId7"/>
    <p:sldId id="588" r:id="rId8"/>
    <p:sldId id="1034" r:id="rId9"/>
    <p:sldId id="1155" r:id="rId10"/>
    <p:sldId id="261" r:id="rId11"/>
    <p:sldId id="1156" r:id="rId12"/>
    <p:sldId id="1162" r:id="rId13"/>
    <p:sldId id="1039" r:id="rId14"/>
    <p:sldId id="1154" r:id="rId15"/>
    <p:sldId id="1159" r:id="rId16"/>
    <p:sldId id="1040" r:id="rId17"/>
    <p:sldId id="1160" r:id="rId18"/>
    <p:sldId id="1035" r:id="rId19"/>
    <p:sldId id="1038" r:id="rId20"/>
    <p:sldId id="112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en Askounis" initials="HA" lastIdx="1" clrIdx="0">
    <p:extLst>
      <p:ext uri="{19B8F6BF-5375-455C-9EA6-DF929625EA0E}">
        <p15:presenceInfo xmlns:p15="http://schemas.microsoft.com/office/powerpoint/2012/main" userId="S-1-5-21-542264435-2126130483-1179000955-24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90088"/>
    <a:srgbClr val="0065BD"/>
    <a:srgbClr val="92D050"/>
    <a:srgbClr val="F8545F"/>
    <a:srgbClr val="8D609B"/>
    <a:srgbClr val="B3AA7E"/>
    <a:srgbClr val="AA1E41"/>
    <a:srgbClr val="577C78"/>
    <a:srgbClr val="B0306B"/>
    <a:srgbClr val="EEB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0" autoAdjust="0"/>
    <p:restoredTop sz="85270" autoAdjust="0"/>
  </p:normalViewPr>
  <p:slideViewPr>
    <p:cSldViewPr snapToGrid="0">
      <p:cViewPr varScale="1">
        <p:scale>
          <a:sx n="86" d="100"/>
          <a:sy n="86" d="100"/>
        </p:scale>
        <p:origin x="10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mishra\Downloads\14-has-completion-of-thi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'Ark1'!$B$10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DB8-4D86-9DEC-B4AD04F139C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DB8-4D86-9DEC-B4AD04F139CD}"/>
              </c:ext>
            </c:extLst>
          </c:dPt>
          <c:dPt>
            <c:idx val="2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DB8-4D86-9DEC-B4AD04F139C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'Ark1'!$A$11:$A$14</c:f>
              <c:strCache>
                <c:ptCount val="4"/>
                <c:pt idx="0">
                  <c:v>Highly improved</c:v>
                </c:pt>
                <c:pt idx="1">
                  <c:v>Moderately improved</c:v>
                </c:pt>
                <c:pt idx="2">
                  <c:v>Little improvement</c:v>
                </c:pt>
                <c:pt idx="3">
                  <c:v>No improvement</c:v>
                </c:pt>
              </c:strCache>
            </c:strRef>
          </c:cat>
          <c:val>
            <c:numRef>
              <c:f>'Ark1'!$B$11:$B$14</c:f>
              <c:numCache>
                <c:formatCode>General</c:formatCode>
                <c:ptCount val="4"/>
                <c:pt idx="0">
                  <c:v>48.4</c:v>
                </c:pt>
                <c:pt idx="1">
                  <c:v>42.699999999999996</c:v>
                </c:pt>
                <c:pt idx="2">
                  <c:v>7.0000000000000009</c:v>
                </c:pt>
                <c:pt idx="3">
                  <c:v>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DB8-4D86-9DEC-B4AD04F13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08060944"/>
        <c:axId val="1222616352"/>
      </c:barChart>
      <c:catAx>
        <c:axId val="1508060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2616352"/>
        <c:crosses val="autoZero"/>
        <c:auto val="1"/>
        <c:lblAlgn val="ctr"/>
        <c:lblOffset val="100"/>
        <c:noMultiLvlLbl val="0"/>
      </c:catAx>
      <c:valAx>
        <c:axId val="12226163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8060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E61EF-D09D-412B-A36D-8667E3C62306}" type="datetimeFigureOut">
              <a:rPr lang="en-US" smtClean="0"/>
              <a:t>5/31/2021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13173-708C-41F6-B918-200267073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50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79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What do we do? Our mission is to help Commonwealth member states and institutions to use technologies for expanding access to quality education and training.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3434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addition, COL provides institutional support for capacity building on OER.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118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OER policy development at institutional level takes either in the form of stand alone policy or integrated into TEL policy.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311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Accessibility</a:t>
            </a:r>
          </a:p>
          <a:p>
            <a:r>
              <a:rPr lang="en-US" sz="1200" dirty="0" err="1"/>
              <a:t>Localisation</a:t>
            </a:r>
            <a:endParaRPr lang="en-US" sz="1200" dirty="0"/>
          </a:p>
          <a:p>
            <a:r>
              <a:rPr lang="en-US" sz="1200" dirty="0"/>
              <a:t>Technological barriers</a:t>
            </a:r>
          </a:p>
          <a:p>
            <a:r>
              <a:rPr lang="en-US" sz="1200" dirty="0"/>
              <a:t>Discoverability</a:t>
            </a:r>
          </a:p>
          <a:p>
            <a:r>
              <a:rPr lang="en-US" sz="1200" dirty="0"/>
              <a:t>Interoperability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717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Other universities partnership to develop courses: Odisha State Open University, Centurion University of Technology and Management, University of Mauritius.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626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Over 250 courses shared by partners.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6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59577">
              <a:defRPr/>
            </a:pPr>
            <a:fld id="{EFD89295-585E-46E7-BD50-F337FB5ACB5C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459577">
                <a:defRPr/>
              </a:pPr>
              <a:t>16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5964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F5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FC7A485-88BC-4868-A765-CAC1461BD2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526" y="0"/>
            <a:ext cx="9143999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24" y="122464"/>
            <a:ext cx="8486282" cy="5081925"/>
          </a:xfrm>
        </p:spPr>
        <p:txBody>
          <a:bodyPr>
            <a:noAutofit/>
          </a:bodyPr>
          <a:lstStyle>
            <a:lvl1pPr algn="ctr">
              <a:defRPr lang="en-US" sz="48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4352925" y="5204389"/>
            <a:ext cx="4791075" cy="165361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290088"/>
                </a:solidFill>
                <a:latin typeface="+mj-lt"/>
              </a:defRPr>
            </a:lvl1pPr>
            <a:lvl2pPr marL="457200" indent="0" algn="ctr">
              <a:buNone/>
              <a:defRPr sz="1800">
                <a:latin typeface="HelveticaNeueLT Std Cn" panose="020B0506030502030204" pitchFamily="34" charset="0"/>
              </a:defRPr>
            </a:lvl2pPr>
            <a:lvl3pPr marL="914400" indent="0" algn="ctr">
              <a:buNone/>
              <a:defRPr sz="1800">
                <a:latin typeface="HelveticaNeueLT Std Cn" panose="020B0506030502030204" pitchFamily="34" charset="0"/>
              </a:defRPr>
            </a:lvl3pPr>
            <a:lvl4pPr marL="1371600" indent="0" algn="ctr">
              <a:buNone/>
              <a:defRPr sz="1800">
                <a:latin typeface="HelveticaNeueLT Std Cn" panose="020B0506030502030204" pitchFamily="34" charset="0"/>
              </a:defRPr>
            </a:lvl4pPr>
            <a:lvl5pPr marL="1828800" indent="0" algn="ctr">
              <a:buNone/>
              <a:defRPr sz="180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6" y="5319449"/>
            <a:ext cx="4203201" cy="77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1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ustom Layout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201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122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48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3103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and 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</p:spPr>
        <p:txBody>
          <a:bodyPr/>
          <a:lstStyle>
            <a:lvl1pPr marL="34290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5/31/2021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168166"/>
            <a:ext cx="8382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099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bg>
      <p:bgPr>
        <a:solidFill>
          <a:srgbClr val="B3AA7E">
            <a:alpha val="1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1"/>
            <a:ext cx="9143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24" y="122468"/>
            <a:ext cx="8595648" cy="5178843"/>
          </a:xfrm>
        </p:spPr>
        <p:txBody>
          <a:bodyPr>
            <a:noAutofit/>
          </a:bodyPr>
          <a:lstStyle>
            <a:lvl1pPr algn="ctr">
              <a:defRPr lang="en-US" sz="45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4265840" y="5203334"/>
            <a:ext cx="4791075" cy="153855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290088"/>
                </a:solidFill>
                <a:latin typeface="+mj-lt"/>
              </a:defRPr>
            </a:lvl1pPr>
            <a:lvl2pPr marL="342900" indent="0" algn="ctr">
              <a:buNone/>
              <a:defRPr sz="1350">
                <a:latin typeface="HelveticaNeueLT Std Cn" panose="020B0506030502030204" pitchFamily="34" charset="0"/>
              </a:defRPr>
            </a:lvl2pPr>
            <a:lvl3pPr marL="685800" indent="0" algn="ctr">
              <a:buNone/>
              <a:defRPr sz="1350">
                <a:latin typeface="HelveticaNeueLT Std Cn" panose="020B0506030502030204" pitchFamily="34" charset="0"/>
              </a:defRPr>
            </a:lvl3pPr>
            <a:lvl4pPr marL="1028700" indent="0" algn="ctr">
              <a:buNone/>
              <a:defRPr sz="1350">
                <a:latin typeface="HelveticaNeueLT Std Cn" panose="020B0506030502030204" pitchFamily="34" charset="0"/>
              </a:defRPr>
            </a:lvl4pPr>
            <a:lvl5pPr marL="1371600" indent="0" algn="ctr">
              <a:buNone/>
              <a:defRPr sz="135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05133"/>
            <a:ext cx="4032078" cy="89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68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A3BE769-AF63-4D2A-86F7-4B10F2F31F41}" type="datetimeFigureOut">
              <a:rPr lang="en-US" smtClean="0"/>
              <a:pPr/>
              <a:t>5/31/2021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E9C5E1-D8D3-491F-A7F8-8F13586B49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7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128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526" y="-36286"/>
            <a:ext cx="9143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24" y="122464"/>
            <a:ext cx="4522620" cy="5178843"/>
          </a:xfrm>
        </p:spPr>
        <p:txBody>
          <a:bodyPr>
            <a:noAutofit/>
          </a:bodyPr>
          <a:lstStyle>
            <a:lvl1pPr algn="l">
              <a:defRPr lang="en-US" sz="48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4352925" y="5210119"/>
            <a:ext cx="4791075" cy="164787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290088"/>
                </a:solidFill>
                <a:latin typeface="+mj-lt"/>
              </a:defRPr>
            </a:lvl1pPr>
            <a:lvl2pPr marL="457200" indent="0" algn="ctr">
              <a:buNone/>
              <a:defRPr sz="1800">
                <a:latin typeface="HelveticaNeueLT Std Cn" panose="020B0506030502030204" pitchFamily="34" charset="0"/>
              </a:defRPr>
            </a:lvl2pPr>
            <a:lvl3pPr marL="914400" indent="0" algn="ctr">
              <a:buNone/>
              <a:defRPr sz="1800">
                <a:latin typeface="HelveticaNeueLT Std Cn" panose="020B0506030502030204" pitchFamily="34" charset="0"/>
              </a:defRPr>
            </a:lvl3pPr>
            <a:lvl4pPr marL="1371600" indent="0" algn="ctr">
              <a:buNone/>
              <a:defRPr sz="1800">
                <a:latin typeface="HelveticaNeueLT Std Cn" panose="020B0506030502030204" pitchFamily="34" charset="0"/>
              </a:defRPr>
            </a:lvl4pPr>
            <a:lvl5pPr marL="1828800" indent="0" algn="ctr">
              <a:buNone/>
              <a:defRPr sz="180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184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09599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0"/>
            <a:ext cx="7886700" cy="6857999"/>
          </a:xfrm>
        </p:spPr>
        <p:txBody>
          <a:bodyPr anchor="ctr" anchorCtr="0">
            <a:normAutofit/>
          </a:bodyPr>
          <a:lstStyle>
            <a:lvl1pPr algn="ctr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40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25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53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47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896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2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36285"/>
            <a:ext cx="9143999" cy="689428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fld id="{CD03EA6F-09DB-443B-B17A-76613FDF79B8}" type="datetimeFigureOut">
              <a:rPr lang="en-US" smtClean="0"/>
              <a:pPr/>
              <a:t>5/31/2021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16817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088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4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70" r:id="rId8"/>
    <p:sldLayoutId id="2147483683" r:id="rId9"/>
    <p:sldLayoutId id="2147483712" r:id="rId10"/>
    <p:sldLayoutId id="2147483672" r:id="rId11"/>
    <p:sldLayoutId id="2147483684" r:id="rId12"/>
    <p:sldLayoutId id="2147483681" r:id="rId13"/>
    <p:sldLayoutId id="2147483706" r:id="rId14"/>
    <p:sldLayoutId id="2147483711" r:id="rId15"/>
    <p:sldLayoutId id="2147483713" r:id="rId16"/>
    <p:sldLayoutId id="2147483714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90088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90088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90088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90088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90088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NeueLT Std L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opendoor.col.org/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term/dna/57371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learnoer.col.org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oasis.col.org/handle/11599/56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4737E-9F92-4F78-88B4-311046233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523" y="122464"/>
            <a:ext cx="5182047" cy="5178843"/>
          </a:xfrm>
        </p:spPr>
        <p:txBody>
          <a:bodyPr/>
          <a:lstStyle/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US" dirty="0"/>
              <a:t>Implementing the UNESCO OER Recommendation: COL Experiences </a:t>
            </a:r>
            <a:br>
              <a:rPr lang="en-CA" dirty="0"/>
            </a:br>
            <a:br>
              <a:rPr lang="en-CA" dirty="0"/>
            </a:br>
            <a:endParaRPr lang="en-C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942145-9523-4ABF-B225-3A8DD455D6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41846" y="5210121"/>
            <a:ext cx="6260307" cy="1647879"/>
          </a:xfrm>
        </p:spPr>
        <p:txBody>
          <a:bodyPr>
            <a:normAutofit lnSpcReduction="10000"/>
          </a:bodyPr>
          <a:lstStyle/>
          <a:p>
            <a:pPr algn="ctr"/>
            <a:r>
              <a:rPr lang="en-CA" sz="3200" b="1" dirty="0"/>
              <a:t>Sanjaya Mishra</a:t>
            </a:r>
          </a:p>
          <a:p>
            <a:pPr algn="ctr"/>
            <a:r>
              <a:rPr lang="en-CA" sz="3200" b="1" i="1" dirty="0"/>
              <a:t>Education Specialist, eLearning</a:t>
            </a:r>
          </a:p>
          <a:p>
            <a:pPr algn="ctr"/>
            <a:r>
              <a:rPr lang="en-CA" sz="3200" b="1" dirty="0"/>
              <a:t>Commonwealth of Learning, Canada</a:t>
            </a:r>
          </a:p>
        </p:txBody>
      </p:sp>
      <p:pic>
        <p:nvPicPr>
          <p:cNvPr id="5" name="Picture 4" descr="A drawing of a face&#10;&#10;Description automatically generated">
            <a:extLst>
              <a:ext uri="{FF2B5EF4-FFF2-40B4-BE49-F238E27FC236}">
                <a16:creationId xmlns:a16="http://schemas.microsoft.com/office/drawing/2014/main" id="{D7AD3CA6-44A1-4DB7-B922-60CA9FF569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51" y="444531"/>
            <a:ext cx="809055" cy="10464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1A9913-36CD-406E-9F21-EB0B6F14A312}"/>
              </a:ext>
            </a:extLst>
          </p:cNvPr>
          <p:cNvSpPr txBox="1"/>
          <p:nvPr/>
        </p:nvSpPr>
        <p:spPr>
          <a:xfrm>
            <a:off x="6134981" y="3599295"/>
            <a:ext cx="1366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AAOU 2020</a:t>
            </a:r>
          </a:p>
          <a:p>
            <a:r>
              <a:rPr lang="en-US" dirty="0"/>
              <a:t>June 3, 2021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1670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8C2FD-CA98-4BFE-9EE5-4E94AC92F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Has completion of this course improved the quality of your OER work?</a:t>
            </a:r>
            <a:br>
              <a:rPr lang="en-CA" dirty="0"/>
            </a:br>
            <a:endParaRPr lang="en-CA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E54ED57-28F3-4D21-B8A6-46B3D8A07311}"/>
              </a:ext>
            </a:extLst>
          </p:cNvPr>
          <p:cNvGraphicFramePr>
            <a:graphicFrameLocks/>
          </p:cNvGraphicFramePr>
          <p:nvPr/>
        </p:nvGraphicFramePr>
        <p:xfrm>
          <a:off x="1152292" y="1375317"/>
          <a:ext cx="6839415" cy="4735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188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51999CD-8CC6-4ED3-B685-3ADD2B857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Sustainable Models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A32E4B-982D-4FBC-A733-94B27EFFB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390" y="1797163"/>
            <a:ext cx="3935730" cy="4351338"/>
          </a:xfrm>
        </p:spPr>
        <p:txBody>
          <a:bodyPr>
            <a:noAutofit/>
          </a:bodyPr>
          <a:lstStyle/>
          <a:p>
            <a:pPr marL="0" indent="0">
              <a:lnSpc>
                <a:spcPts val="2800"/>
              </a:lnSpc>
              <a:spcBef>
                <a:spcPts val="0"/>
              </a:spcBef>
              <a:buNone/>
            </a:pPr>
            <a:r>
              <a:rPr lang="en-US" sz="3200" b="1" dirty="0"/>
              <a:t>Collaborative content development</a:t>
            </a:r>
            <a:r>
              <a:rPr lang="en-US" sz="3200" dirty="0"/>
              <a:t>: </a:t>
            </a:r>
            <a:r>
              <a:rPr lang="en-US" sz="3200" i="1" dirty="0"/>
              <a:t>Diploma in Mobile App Development </a:t>
            </a:r>
            <a:r>
              <a:rPr lang="en-US" sz="3200" dirty="0"/>
              <a:t>and </a:t>
            </a:r>
            <a:r>
              <a:rPr lang="en-US" sz="3200" i="1" dirty="0"/>
              <a:t>Certificate in Web Application Development </a:t>
            </a:r>
            <a:r>
              <a:rPr lang="en-US" sz="3200" dirty="0"/>
              <a:t>developed by </a:t>
            </a:r>
            <a:r>
              <a:rPr lang="en-US" sz="3200" b="1" dirty="0"/>
              <a:t>six open universities </a:t>
            </a:r>
            <a:r>
              <a:rPr lang="en-US" sz="3200" dirty="0"/>
              <a:t>(AIOU, IGNOU, NOUN, OUM, OUT, OUSL)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4BD494-8365-4098-BB62-6719E9E257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797163"/>
            <a:ext cx="4572000" cy="31322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990360-3EC9-44EA-ABCE-DAFFE65B3733}"/>
              </a:ext>
            </a:extLst>
          </p:cNvPr>
          <p:cNvSpPr txBox="1"/>
          <p:nvPr/>
        </p:nvSpPr>
        <p:spPr>
          <a:xfrm>
            <a:off x="4307740" y="4957874"/>
            <a:ext cx="48362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/>
              <a:t>Over 100 courses at </a:t>
            </a:r>
          </a:p>
          <a:p>
            <a:r>
              <a:rPr lang="en-US" sz="3600" dirty="0"/>
              <a:t>https://www.colvee.org/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188203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09390-5466-47CC-8199-666AA403C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the OER Course</a:t>
            </a:r>
            <a:endParaRPr lang="en-CA" dirty="0"/>
          </a:p>
        </p:txBody>
      </p:sp>
      <p:pic>
        <p:nvPicPr>
          <p:cNvPr id="9" name="Content Placeholder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A3B8E24A-2232-48A1-BCF8-18CE4FF805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67" y="1642909"/>
            <a:ext cx="7054239" cy="4351338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072F635-800F-4F7C-8DF0-64FBBC98D1EA}"/>
              </a:ext>
            </a:extLst>
          </p:cNvPr>
          <p:cNvSpPr txBox="1"/>
          <p:nvPr/>
        </p:nvSpPr>
        <p:spPr>
          <a:xfrm>
            <a:off x="3077736" y="2212267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CAD75</a:t>
            </a:r>
            <a:endParaRPr lang="en-C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690BF3-89FD-4C54-99EC-3E3088EBCA5A}"/>
              </a:ext>
            </a:extLst>
          </p:cNvPr>
          <p:cNvSpPr txBox="1"/>
          <p:nvPr/>
        </p:nvSpPr>
        <p:spPr>
          <a:xfrm>
            <a:off x="1393903" y="4791307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CAD13</a:t>
            </a:r>
            <a:endParaRPr lang="en-CA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D7742E-84ED-470B-8EC4-26E90A9B3CA9}"/>
              </a:ext>
            </a:extLst>
          </p:cNvPr>
          <p:cNvSpPr txBox="1"/>
          <p:nvPr/>
        </p:nvSpPr>
        <p:spPr>
          <a:xfrm>
            <a:off x="6527181" y="4975973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CAD6.5</a:t>
            </a:r>
            <a:endParaRPr lang="en-CA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CF232D-231B-428A-91BD-B4A54CEFCC31}"/>
              </a:ext>
            </a:extLst>
          </p:cNvPr>
          <p:cNvSpPr txBox="1"/>
          <p:nvPr/>
        </p:nvSpPr>
        <p:spPr>
          <a:xfrm>
            <a:off x="4984595" y="365780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57%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618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ED9E9F99-97F2-4C50-80D0-394BBF7F46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95" b="9152"/>
          <a:stretch/>
        </p:blipFill>
        <p:spPr>
          <a:xfrm>
            <a:off x="20" y="8339"/>
            <a:ext cx="9143980" cy="4595954"/>
          </a:xfrm>
          <a:custGeom>
            <a:avLst/>
            <a:gdLst/>
            <a:ahLst/>
            <a:cxnLst/>
            <a:rect l="l" t="t" r="r" b="b"/>
            <a:pathLst>
              <a:path w="12192000" h="4621300">
                <a:moveTo>
                  <a:pt x="0" y="0"/>
                </a:moveTo>
                <a:lnTo>
                  <a:pt x="12192000" y="0"/>
                </a:lnTo>
                <a:lnTo>
                  <a:pt x="12192000" y="3104412"/>
                </a:lnTo>
                <a:lnTo>
                  <a:pt x="12192000" y="3296537"/>
                </a:lnTo>
                <a:lnTo>
                  <a:pt x="12192000" y="4272355"/>
                </a:lnTo>
                <a:lnTo>
                  <a:pt x="12113803" y="4280638"/>
                </a:lnTo>
                <a:cubicBezTo>
                  <a:pt x="10139508" y="4478587"/>
                  <a:pt x="8237152" y="4571590"/>
                  <a:pt x="6753597" y="4604195"/>
                </a:cubicBezTo>
                <a:cubicBezTo>
                  <a:pt x="4940362" y="4644044"/>
                  <a:pt x="2657278" y="4624714"/>
                  <a:pt x="400746" y="4432852"/>
                </a:cubicBezTo>
                <a:lnTo>
                  <a:pt x="0" y="4395876"/>
                </a:lnTo>
                <a:lnTo>
                  <a:pt x="0" y="3296537"/>
                </a:lnTo>
                <a:lnTo>
                  <a:pt x="0" y="3104412"/>
                </a:lnTo>
                <a:close/>
              </a:path>
            </a:pathLst>
          </a:cu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8B60658-FE13-4120-AA05-ADB209B93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88579" y="4840111"/>
            <a:ext cx="2402736" cy="161589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 defTabSz="914400"/>
            <a:r>
              <a:rPr lang="en-US" sz="9600" dirty="0"/>
              <a:t>60+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63883A1-7559-4514-B558-9870304E5A8D}"/>
              </a:ext>
            </a:extLst>
          </p:cNvPr>
          <p:cNvSpPr txBox="1">
            <a:spLocks/>
          </p:cNvSpPr>
          <p:nvPr/>
        </p:nvSpPr>
        <p:spPr>
          <a:xfrm>
            <a:off x="1981200" y="4846531"/>
            <a:ext cx="7158430" cy="17703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Intergovernmental </a:t>
            </a:r>
            <a:r>
              <a:rPr lang="en-US" sz="4000" dirty="0" err="1"/>
              <a:t>organisations</a:t>
            </a:r>
            <a:endParaRPr lang="en-US" sz="4000" dirty="0"/>
          </a:p>
          <a:p>
            <a:r>
              <a:rPr lang="en-US" sz="4000" dirty="0"/>
              <a:t>Universities and educational institutions </a:t>
            </a:r>
          </a:p>
          <a:p>
            <a:r>
              <a:rPr lang="en-US" sz="4000" dirty="0"/>
              <a:t>Associations and networks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0049A6-C698-469A-9C2D-20ADB8973498}"/>
              </a:ext>
            </a:extLst>
          </p:cNvPr>
          <p:cNvSpPr/>
          <p:nvPr/>
        </p:nvSpPr>
        <p:spPr>
          <a:xfrm>
            <a:off x="3158861" y="4116420"/>
            <a:ext cx="2659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https://opendoor.col.org/</a:t>
            </a:r>
            <a:endParaRPr lang="en-C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51999CD-8CC6-4ED3-B685-3ADD2B857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International Cooperation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A32E4B-982D-4FBC-A733-94B27EFFB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593431" cy="4351338"/>
          </a:xfrm>
        </p:spPr>
        <p:txBody>
          <a:bodyPr>
            <a:normAutofit/>
          </a:bodyPr>
          <a:lstStyle/>
          <a:p>
            <a:r>
              <a:rPr lang="en-US" dirty="0"/>
              <a:t>Regional Consultation for Asia, Pacific and Caribbean (Webinar)</a:t>
            </a:r>
          </a:p>
          <a:p>
            <a:r>
              <a:rPr lang="en-US" dirty="0"/>
              <a:t>Regional Consultation for Africa and Europe (Webinar)</a:t>
            </a:r>
          </a:p>
          <a:p>
            <a:r>
              <a:rPr lang="en-CA" dirty="0"/>
              <a:t>1,179 members from 79 Countries</a:t>
            </a:r>
          </a:p>
          <a:p>
            <a:r>
              <a:rPr lang="en-CA" dirty="0"/>
              <a:t>Community discussion and curation</a:t>
            </a:r>
            <a:endParaRPr lang="en-US" dirty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7FEC70C3-50CE-4FAA-9A46-2C5125B7FA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400" y="3261326"/>
            <a:ext cx="2206768" cy="1034579"/>
          </a:xfrm>
          <a:prstGeom prst="rect">
            <a:avLst/>
          </a:prstGeom>
        </p:spPr>
      </p:pic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446A4A90-D2C9-49C7-8DF6-BA6F7B5F3E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761" y="1902469"/>
            <a:ext cx="1352080" cy="670619"/>
          </a:xfrm>
          <a:prstGeom prst="rect">
            <a:avLst/>
          </a:prstGeom>
        </p:spPr>
      </p:pic>
      <p:pic>
        <p:nvPicPr>
          <p:cNvPr id="8" name="Picture 7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B70E0ED0-880B-4308-B678-F1A169D565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761" y="3534892"/>
            <a:ext cx="1648825" cy="86971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839E752B-CA00-4B82-ABC3-092450DE99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161" y="2814438"/>
            <a:ext cx="2071680" cy="508671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C9FD502E-D221-4909-BB11-84A5C32F4C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542" y="1944195"/>
            <a:ext cx="1669626" cy="628893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C34E3953-2C87-433B-AB10-958D8872AF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1" r="12348" b="-1"/>
          <a:stretch/>
        </p:blipFill>
        <p:spPr bwMode="auto">
          <a:xfrm>
            <a:off x="5028415" y="4539962"/>
            <a:ext cx="2265346" cy="1757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OER Foundation Logo">
            <a:extLst>
              <a:ext uri="{FF2B5EF4-FFF2-40B4-BE49-F238E27FC236}">
                <a16:creationId xmlns:a16="http://schemas.microsoft.com/office/drawing/2014/main" id="{29E663FC-0E10-4068-AEA7-A13C2B0A4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132" y="4772722"/>
            <a:ext cx="1111413" cy="111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29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A5DA0-C967-4326-82B9-D00031687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Copyright and Creative Commons Licensing</a:t>
            </a:r>
            <a:endParaRPr lang="en-CA" dirty="0"/>
          </a:p>
        </p:txBody>
      </p:sp>
      <p:pic>
        <p:nvPicPr>
          <p:cNvPr id="5" name="Content Placeholder 4" descr="A close up of a sign&#10;&#10;Description automatically generated">
            <a:extLst>
              <a:ext uri="{FF2B5EF4-FFF2-40B4-BE49-F238E27FC236}">
                <a16:creationId xmlns:a16="http://schemas.microsoft.com/office/drawing/2014/main" id="{4AA38228-23AD-48A6-91FC-82906C21A4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118" y="1626138"/>
            <a:ext cx="5992746" cy="5023707"/>
          </a:xfrm>
        </p:spPr>
      </p:pic>
    </p:spTree>
    <p:extLst>
      <p:ext uri="{BB962C8B-B14F-4D97-AF65-F5344CB8AC3E}">
        <p14:creationId xmlns:p14="http://schemas.microsoft.com/office/powerpoint/2010/main" val="100269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69CAF-F006-44C8-B2AA-8B31D6084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Q&amp;A</a:t>
            </a:r>
            <a:br>
              <a:rPr lang="en-US" dirty="0"/>
            </a:br>
            <a:r>
              <a:rPr lang="en-US" dirty="0"/>
              <a:t>Thank You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54EDE3BC-4198-4362-AF1B-4D579E7AD3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943600"/>
            <a:ext cx="1227411" cy="4294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DC19C8C-752F-4051-9F1F-3A013F60C800}"/>
              </a:ext>
            </a:extLst>
          </p:cNvPr>
          <p:cNvSpPr txBox="1"/>
          <p:nvPr/>
        </p:nvSpPr>
        <p:spPr>
          <a:xfrm>
            <a:off x="1699851" y="5943600"/>
            <a:ext cx="6858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The contents of this presentation, except logos/ graphics which are property of the respective owners, is made available under </a:t>
            </a:r>
            <a:r>
              <a:rPr lang="en-US" sz="11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Attribution-</a:t>
            </a:r>
            <a:r>
              <a:rPr lang="en-US" sz="1100" dirty="0" err="1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ShareAlike</a:t>
            </a:r>
            <a:r>
              <a:rPr lang="en-US" sz="11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4.0 International (CC BY-SA 4.0)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endParaRPr lang="en-CA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9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735" y="5486400"/>
            <a:ext cx="8396529" cy="116410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en-US" altLang="zh-CN" sz="2900" i="1" dirty="0">
                <a:latin typeface="+mj-lt"/>
                <a:cs typeface="Arial" pitchFamily="34" charset="0"/>
              </a:rPr>
              <a:t>Commonwealth Heads of Government Meeting</a:t>
            </a:r>
            <a:br>
              <a:rPr lang="en-US" altLang="zh-CN" sz="2900" dirty="0">
                <a:latin typeface="+mj-lt"/>
                <a:cs typeface="Arial" pitchFamily="34" charset="0"/>
              </a:rPr>
            </a:br>
            <a:r>
              <a:rPr lang="en-US" altLang="zh-CN" sz="2400" dirty="0">
                <a:latin typeface="+mj-lt"/>
                <a:cs typeface="Arial" pitchFamily="34" charset="0"/>
              </a:rPr>
              <a:t>Vancouver, 1987</a:t>
            </a:r>
            <a:endParaRPr lang="en-US" altLang="zh-CN" sz="2400" i="1" dirty="0">
              <a:latin typeface="+mj-lt"/>
              <a:cs typeface="Arial" pitchFamily="34" charset="0"/>
            </a:endParaRPr>
          </a:p>
          <a:p>
            <a:pPr>
              <a:lnSpc>
                <a:spcPts val="2900"/>
              </a:lnSpc>
              <a:tabLst/>
            </a:pPr>
            <a:endParaRPr lang="en-US" altLang="zh-CN" sz="3206" dirty="0">
              <a:solidFill>
                <a:srgbClr val="000000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9" name="Picture 5" descr="\\06-CLS-01\Users\DTremblay\Desktop\CHOGM Vancouver 1987_3 cop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58"/>
            <a:ext cx="9144000" cy="504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934200" y="5029200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800" dirty="0"/>
              <a:t>Copyright Commonwealth Secretariat</a:t>
            </a:r>
          </a:p>
        </p:txBody>
      </p:sp>
    </p:spTree>
    <p:extLst>
      <p:ext uri="{BB962C8B-B14F-4D97-AF65-F5344CB8AC3E}">
        <p14:creationId xmlns:p14="http://schemas.microsoft.com/office/powerpoint/2010/main" val="1803259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EC6EFC9-4059-4BCE-BE7A-5932E24A3610}"/>
              </a:ext>
            </a:extLst>
          </p:cNvPr>
          <p:cNvSpPr txBox="1">
            <a:spLocks/>
          </p:cNvSpPr>
          <p:nvPr/>
        </p:nvSpPr>
        <p:spPr>
          <a:xfrm>
            <a:off x="494389" y="4722720"/>
            <a:ext cx="8155222" cy="14027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/>
              <a:t>The Commonwealth</a:t>
            </a:r>
            <a:br>
              <a:rPr lang="en-US" sz="2800" dirty="0"/>
            </a:br>
            <a:r>
              <a:rPr lang="en-US" sz="2800" dirty="0"/>
              <a:t>54 developed and developing nations around the world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18F83D-9F5B-48F7-9E42-F748087CE0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5"/>
          <a:stretch/>
        </p:blipFill>
        <p:spPr>
          <a:xfrm>
            <a:off x="-258410" y="179027"/>
            <a:ext cx="9402410" cy="420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5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03437" y="1924058"/>
            <a:ext cx="2777268" cy="2312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5"/>
          <a:stretch/>
        </p:blipFill>
        <p:spPr>
          <a:xfrm>
            <a:off x="611364" y="1866029"/>
            <a:ext cx="2785046" cy="23240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96410" y="1904244"/>
            <a:ext cx="2807027" cy="2319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1066800" y="4249172"/>
            <a:ext cx="7443945" cy="133882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2700" dirty="0">
                <a:solidFill>
                  <a:srgbClr val="290088"/>
                </a:solidFill>
              </a:rPr>
              <a:t>To help Commonwealth governments and institutions use technologies to improve and expand learning for sustainable development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22" y="152400"/>
            <a:ext cx="7914123" cy="1597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9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328E17-9D81-40DB-8FBF-96EBAA21C52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62600" y="1343691"/>
            <a:ext cx="3581400" cy="4648200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2E9145D2-A642-431F-A526-2619551F1D14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CA" dirty="0"/>
              <a:t>Sharing is in the DNA of COL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626543F6-5CD5-49A8-801A-D5D2B675577B}"/>
              </a:ext>
            </a:extLst>
          </p:cNvPr>
          <p:cNvSpPr txBox="1">
            <a:spLocks/>
          </p:cNvSpPr>
          <p:nvPr/>
        </p:nvSpPr>
        <p:spPr>
          <a:xfrm>
            <a:off x="628650" y="1825625"/>
            <a:ext cx="5787018" cy="435133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Facilitating access to learning materials is a key role of COL imagined by the Commonwealth Heads of Government since its establishment.</a:t>
            </a:r>
          </a:p>
          <a:p>
            <a:r>
              <a:rPr lang="en-CA" dirty="0"/>
              <a:t>STAMP 2000+ was one of the earliest collaborative content development project of COL, even before the emergence of the term OER.</a:t>
            </a:r>
          </a:p>
          <a:p>
            <a:r>
              <a:rPr lang="en-CA" dirty="0"/>
              <a:t>COL co-organised the World OER Congress 2012 with UNESCO, and organised six regional consultations leading to the 2</a:t>
            </a:r>
            <a:r>
              <a:rPr lang="en-CA" baseline="30000" dirty="0"/>
              <a:t>nd</a:t>
            </a:r>
            <a:r>
              <a:rPr lang="en-CA" dirty="0"/>
              <a:t> World OER Congress.</a:t>
            </a:r>
          </a:p>
          <a:p>
            <a:r>
              <a:rPr lang="en-CA" dirty="0"/>
              <a:t>It is the first intergovernmental organisation to have an OER policy in 2011.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82F36-E78A-46B5-8256-E2C27EB6915F}"/>
              </a:ext>
            </a:extLst>
          </p:cNvPr>
          <p:cNvSpPr txBox="1"/>
          <p:nvPr/>
        </p:nvSpPr>
        <p:spPr>
          <a:xfrm>
            <a:off x="6043961" y="5629962"/>
            <a:ext cx="29141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900" dirty="0">
                <a:solidFill>
                  <a:schemeClr val="bg2">
                    <a:lumMod val="75000"/>
                  </a:schemeClr>
                </a:solidFill>
              </a:rPr>
              <a:t>DNA by </a:t>
            </a:r>
            <a:r>
              <a:rPr lang="en-CA" sz="900" dirty="0" err="1">
                <a:solidFill>
                  <a:schemeClr val="bg2">
                    <a:lumMod val="75000"/>
                  </a:schemeClr>
                </a:solidFill>
              </a:rPr>
              <a:t>irene</a:t>
            </a:r>
            <a:r>
              <a:rPr lang="en-CA" sz="9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CA" sz="900" dirty="0" err="1">
                <a:solidFill>
                  <a:schemeClr val="bg2">
                    <a:lumMod val="75000"/>
                  </a:schemeClr>
                </a:solidFill>
              </a:rPr>
              <a:t>hoffman</a:t>
            </a:r>
            <a:r>
              <a:rPr lang="en-CA" sz="900" dirty="0">
                <a:solidFill>
                  <a:schemeClr val="bg2">
                    <a:lumMod val="75000"/>
                  </a:schemeClr>
                </a:solidFill>
              </a:rPr>
              <a:t>,  available under CC BY license </a:t>
            </a:r>
          </a:p>
          <a:p>
            <a:pPr algn="ctr"/>
            <a:r>
              <a:rPr lang="en-CA" sz="900" dirty="0">
                <a:solidFill>
                  <a:schemeClr val="bg2">
                    <a:lumMod val="75000"/>
                  </a:schemeClr>
                </a:solidFill>
              </a:rPr>
              <a:t>at </a:t>
            </a:r>
            <a:r>
              <a:rPr lang="en-CA" sz="900" dirty="0">
                <a:solidFill>
                  <a:schemeClr val="bg2">
                    <a:lumMod val="75000"/>
                  </a:schemeClr>
                </a:solidFill>
                <a:hlinkClick r:id="rId3"/>
              </a:rPr>
              <a:t>https://thenounproject.com/term/dna/57371/</a:t>
            </a:r>
            <a:r>
              <a:rPr lang="en-CA" sz="900" dirty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956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51999CD-8CC6-4ED3-B685-3ADD2B857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OER Recommendations 2019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A32E4B-982D-4FBC-A733-94B27EFFB2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600" dirty="0"/>
              <a:t>building </a:t>
            </a:r>
            <a:r>
              <a:rPr lang="en-US" sz="3600" b="1" dirty="0"/>
              <a:t>capacity</a:t>
            </a:r>
            <a:r>
              <a:rPr lang="en-US" sz="3600" dirty="0"/>
              <a:t> of stakeholders to create, access, re-use, adapt and redistribute OER; </a:t>
            </a:r>
          </a:p>
          <a:p>
            <a:r>
              <a:rPr lang="en-US" sz="3600" dirty="0"/>
              <a:t>developing supportive </a:t>
            </a:r>
            <a:r>
              <a:rPr lang="en-US" sz="3600" b="1" dirty="0"/>
              <a:t>policy</a:t>
            </a:r>
            <a:r>
              <a:rPr lang="en-US" sz="3600" dirty="0"/>
              <a:t>; </a:t>
            </a:r>
          </a:p>
          <a:p>
            <a:r>
              <a:rPr lang="en-US" sz="3600" dirty="0"/>
              <a:t>encouraging inclusive and equitable </a:t>
            </a:r>
            <a:r>
              <a:rPr lang="en-US" sz="3600" b="1" dirty="0"/>
              <a:t>quality</a:t>
            </a:r>
            <a:r>
              <a:rPr lang="en-US" sz="3600" dirty="0"/>
              <a:t> OER; </a:t>
            </a:r>
          </a:p>
          <a:p>
            <a:r>
              <a:rPr lang="en-US" sz="3600" dirty="0"/>
              <a:t>nurturing the creation of </a:t>
            </a:r>
            <a:r>
              <a:rPr lang="en-US" sz="3600" b="1" dirty="0"/>
              <a:t>sustainability</a:t>
            </a:r>
            <a:r>
              <a:rPr lang="en-US" sz="3600" dirty="0"/>
              <a:t> </a:t>
            </a:r>
            <a:r>
              <a:rPr lang="en-US" sz="3600" b="1" dirty="0"/>
              <a:t>models</a:t>
            </a:r>
            <a:r>
              <a:rPr lang="en-US" sz="3600" dirty="0"/>
              <a:t> for OER, and </a:t>
            </a:r>
          </a:p>
          <a:p>
            <a:r>
              <a:rPr lang="en-US" sz="3600" dirty="0"/>
              <a:t>facilitating </a:t>
            </a:r>
            <a:r>
              <a:rPr lang="en-US" sz="3600" b="1" dirty="0"/>
              <a:t>international cooperation</a:t>
            </a:r>
            <a:r>
              <a:rPr lang="en-US" sz="3600" dirty="0"/>
              <a:t>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3521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51999CD-8CC6-4ED3-B685-3ADD2B857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Capacity Building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A32E4B-982D-4FBC-A733-94B27EFFB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874" y="1899967"/>
            <a:ext cx="3809535" cy="4351338"/>
          </a:xfrm>
        </p:spPr>
        <p:txBody>
          <a:bodyPr>
            <a:normAutofit fontScale="85000" lnSpcReduction="20000"/>
          </a:bodyPr>
          <a:lstStyle/>
          <a:p>
            <a:r>
              <a:rPr lang="en-US" sz="3600" dirty="0"/>
              <a:t>Participants from </a:t>
            </a:r>
            <a:r>
              <a:rPr lang="en-US" sz="3600" b="1" dirty="0"/>
              <a:t>100</a:t>
            </a:r>
            <a:r>
              <a:rPr lang="en-US" sz="3600" dirty="0"/>
              <a:t> countries (including </a:t>
            </a:r>
            <a:r>
              <a:rPr lang="en-US" sz="3600" b="1" dirty="0"/>
              <a:t>48</a:t>
            </a:r>
            <a:r>
              <a:rPr lang="en-US" sz="3600" dirty="0"/>
              <a:t> Commonwealth countries)</a:t>
            </a:r>
          </a:p>
          <a:p>
            <a:r>
              <a:rPr lang="en-US" sz="3600" dirty="0"/>
              <a:t>Over </a:t>
            </a:r>
            <a:r>
              <a:rPr lang="en-US" sz="3600" b="1" dirty="0"/>
              <a:t>13,000 </a:t>
            </a:r>
            <a:r>
              <a:rPr lang="en-US" sz="3600" dirty="0"/>
              <a:t>registered</a:t>
            </a:r>
          </a:p>
          <a:p>
            <a:r>
              <a:rPr lang="en-US" sz="3600" b="1" dirty="0"/>
              <a:t>62.5%</a:t>
            </a:r>
            <a:r>
              <a:rPr lang="en-US" sz="3600" dirty="0"/>
              <a:t> successfully completed</a:t>
            </a:r>
          </a:p>
          <a:p>
            <a:r>
              <a:rPr lang="en-US" sz="3600" b="1" dirty="0"/>
              <a:t>52% </a:t>
            </a:r>
            <a:r>
              <a:rPr lang="en-US" sz="3600" dirty="0"/>
              <a:t>of those completed are female</a:t>
            </a:r>
            <a:endParaRPr lang="en-CA" sz="3600" dirty="0"/>
          </a:p>
          <a:p>
            <a:endParaRPr lang="en-US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BFC0FA-BEE6-4A7A-93FD-C5417126C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5789" y="3761261"/>
            <a:ext cx="4713530" cy="223967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157E9CD-88F6-4AC6-BA51-535B53CEB0DD}"/>
              </a:ext>
            </a:extLst>
          </p:cNvPr>
          <p:cNvSpPr/>
          <p:nvPr/>
        </p:nvSpPr>
        <p:spPr>
          <a:xfrm>
            <a:off x="4234329" y="2828693"/>
            <a:ext cx="4914899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>
                <a:hlinkClick r:id="rId4"/>
              </a:rPr>
              <a:t>https://learnoer.col.org/</a:t>
            </a:r>
            <a:endParaRPr lang="en-CA" sz="3600"/>
          </a:p>
        </p:txBody>
      </p:sp>
    </p:spTree>
    <p:extLst>
      <p:ext uri="{BB962C8B-B14F-4D97-AF65-F5344CB8AC3E}">
        <p14:creationId xmlns:p14="http://schemas.microsoft.com/office/powerpoint/2010/main" val="82128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DBC908-E68C-484D-A991-95A247B2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Policy Development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7015DE5-762F-4F24-9657-159F29EE99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4865184" cy="4351338"/>
          </a:xfrm>
        </p:spPr>
        <p:txBody>
          <a:bodyPr>
            <a:normAutofit/>
          </a:bodyPr>
          <a:lstStyle/>
          <a:p>
            <a:r>
              <a:rPr lang="en-US" sz="2800" dirty="0"/>
              <a:t>Institutional policy template for OER policy</a:t>
            </a:r>
          </a:p>
          <a:p>
            <a:r>
              <a:rPr lang="en-US" sz="2800" dirty="0"/>
              <a:t>UNESCO-COL policy guidelines</a:t>
            </a:r>
          </a:p>
          <a:p>
            <a:r>
              <a:rPr lang="en-US" dirty="0"/>
              <a:t>Policy support: Bangladesh, Belize, Botswana</a:t>
            </a:r>
            <a:r>
              <a:rPr lang="en-US" b="1" dirty="0"/>
              <a:t>,</a:t>
            </a:r>
            <a:r>
              <a:rPr lang="en-US" dirty="0"/>
              <a:t> Cameroon, India, Malaysia, Malta, Mauritius, Nigeria, Saint Lucia, Sri Lanka, Zambia. </a:t>
            </a:r>
          </a:p>
          <a:p>
            <a:r>
              <a:rPr lang="en-US" dirty="0"/>
              <a:t>Institutional policy support: Over </a:t>
            </a:r>
            <a:r>
              <a:rPr lang="en-US" b="1" dirty="0"/>
              <a:t>30 institutions  </a:t>
            </a:r>
          </a:p>
        </p:txBody>
      </p:sp>
      <p:pic>
        <p:nvPicPr>
          <p:cNvPr id="14" name="Content Placeholder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1752FF2B-F9CC-475C-B2C3-5078E7C945C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312" y="1825625"/>
            <a:ext cx="3118706" cy="4351338"/>
          </a:xfrm>
        </p:spPr>
      </p:pic>
    </p:spTree>
    <p:extLst>
      <p:ext uri="{BB962C8B-B14F-4D97-AF65-F5344CB8AC3E}">
        <p14:creationId xmlns:p14="http://schemas.microsoft.com/office/powerpoint/2010/main" val="5648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1376B-02EA-46D9-AF7D-DE355F5DB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Inclusive and equitable Quality OER</a:t>
            </a:r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056121-AA92-48F7-A9F2-26EF34890BC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Encouraging the use of local development of quality using </a:t>
            </a:r>
            <a:r>
              <a:rPr lang="en-US" b="1" dirty="0"/>
              <a:t>TIPS framework</a:t>
            </a:r>
          </a:p>
          <a:p>
            <a:r>
              <a:rPr lang="en-US" dirty="0"/>
              <a:t>Develop OER adopting </a:t>
            </a:r>
            <a:r>
              <a:rPr lang="en-US" b="1" dirty="0"/>
              <a:t>Universal Design for Learning</a:t>
            </a:r>
          </a:p>
          <a:p>
            <a:r>
              <a:rPr lang="en-US" dirty="0"/>
              <a:t>Use of </a:t>
            </a:r>
            <a:r>
              <a:rPr lang="en-US" dirty="0" err="1"/>
              <a:t>Aptus</a:t>
            </a:r>
            <a:r>
              <a:rPr lang="en-US" dirty="0"/>
              <a:t> and print for delivery beyond online.</a:t>
            </a:r>
          </a:p>
        </p:txBody>
      </p:sp>
      <p:pic>
        <p:nvPicPr>
          <p:cNvPr id="7" name="Content Placeholder 6" descr="A picture containing umbrella&#10;&#10;Description automatically generated">
            <a:extLst>
              <a:ext uri="{FF2B5EF4-FFF2-40B4-BE49-F238E27FC236}">
                <a16:creationId xmlns:a16="http://schemas.microsoft.com/office/drawing/2014/main" id="{D335C632-5333-44A3-B937-4EB60FF9144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886" y="1825625"/>
            <a:ext cx="2802728" cy="4351338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95C882-2885-45EE-9CE5-1A6EC3DD7545}"/>
              </a:ext>
            </a:extLst>
          </p:cNvPr>
          <p:cNvSpPr txBox="1"/>
          <p:nvPr/>
        </p:nvSpPr>
        <p:spPr>
          <a:xfrm>
            <a:off x="5060457" y="6185097"/>
            <a:ext cx="3023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>
                <a:solidFill>
                  <a:srgbClr val="0563C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http://oasis.col.org/handle/11599/562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345321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 PowerPoint - Standard_template" id="{0CBFE916-1CE5-44B2-B3BB-8A17663D4413}" vid="{F5210BE5-C26B-4283-9FFE-7D960DF904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7f63a0c-3387-4091-80af-370ec6ca6610"/>
    <TaxKeywordTaxHTField xmlns="d7f63a0c-3387-4091-80af-370ec6ca6610">
      <Terms xmlns="http://schemas.microsoft.com/office/infopath/2007/PartnerControls"/>
    </TaxKeywordTaxHTField>
    <_dlc_DocId xmlns="d7f63a0c-3387-4091-80af-370ec6ca6610">QKDJTPZ2MZUH-145-48</_dlc_DocId>
    <_dlc_DocIdUrl xmlns="d7f63a0c-3387-4091-80af-370ec6ca6610">
      <Url>http://connect.col.org/_layouts/DocIdRedir.aspx?ID=QKDJTPZ2MZUH-145-48</Url>
      <Description>QKDJTPZ2MZUH-145-48</Description>
    </_dlc_DocIdUrl>
    <Description0 xmlns="f10d4b91-f67c-4c9d-99a2-7e1788ba4b26" xsi:nil="true"/>
    <Publication_x0020_Date xmlns="f10d4b91-f67c-4c9d-99a2-7e1788ba4b26">2017-06-02T07:00:00+00:00</Publication_x0020_Date>
    <d225654933bc4eae91104c0dc2c25127 xmlns="8f89d06d-d4ec-4e64-a157-37747344c90e">
      <Terms xmlns="http://schemas.microsoft.com/office/infopath/2007/PartnerControls"/>
    </d225654933bc4eae91104c0dc2c25127>
    <Category xmlns="f10d4b91-f67c-4c9d-99a2-7e1788ba4b26">Corporate</Category>
    <of88eff9cb334256803b5fdc1080fcc0 xmlns="8f89d06d-d4ec-4e64-a157-37747344c90e">
      <Terms xmlns="http://schemas.microsoft.com/office/infopath/2007/PartnerControls"/>
    </of88eff9cb334256803b5fdc1080fcc0>
    <gd37bf50347b43b28a635475fbcfbd0f xmlns="8f89d06d-d4ec-4e64-a157-37747344c90e">
      <Terms xmlns="http://schemas.microsoft.com/office/infopath/2007/PartnerControls"/>
    </gd37bf50347b43b28a635475fbcfbd0f>
    <c6ded15b026848738649c123f94c2b37 xmlns="8f89d06d-d4ec-4e64-a157-37747344c90e">
      <Terms xmlns="http://schemas.microsoft.com/office/infopath/2007/PartnerControls"/>
    </c6ded15b026848738649c123f94c2b37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B1B993D657BD42B16571A6A7AAE2A9" ma:contentTypeVersion="30" ma:contentTypeDescription="Create a new document." ma:contentTypeScope="" ma:versionID="41975f9d27a220bcd806a2a274ebb024">
  <xsd:schema xmlns:xsd="http://www.w3.org/2001/XMLSchema" xmlns:xs="http://www.w3.org/2001/XMLSchema" xmlns:p="http://schemas.microsoft.com/office/2006/metadata/properties" xmlns:ns2="f10d4b91-f67c-4c9d-99a2-7e1788ba4b26" xmlns:ns3="8f89d06d-d4ec-4e64-a157-37747344c90e" xmlns:ns4="d7f63a0c-3387-4091-80af-370ec6ca6610" targetNamespace="http://schemas.microsoft.com/office/2006/metadata/properties" ma:root="true" ma:fieldsID="17bcd94237993bc23c0b129d90b56f94" ns2:_="" ns3:_="" ns4:_="">
    <xsd:import namespace="f10d4b91-f67c-4c9d-99a2-7e1788ba4b26"/>
    <xsd:import namespace="8f89d06d-d4ec-4e64-a157-37747344c90e"/>
    <xsd:import namespace="d7f63a0c-3387-4091-80af-370ec6ca6610"/>
    <xsd:element name="properties">
      <xsd:complexType>
        <xsd:sequence>
          <xsd:element name="documentManagement">
            <xsd:complexType>
              <xsd:all>
                <xsd:element ref="ns2:Publication_x0020_Date" minOccurs="0"/>
                <xsd:element ref="ns2:Description0" minOccurs="0"/>
                <xsd:element ref="ns4:_dlc_DocId" minOccurs="0"/>
                <xsd:element ref="ns4:_dlc_DocIdUrl" minOccurs="0"/>
                <xsd:element ref="ns4:_dlc_DocIdPersistId" minOccurs="0"/>
                <xsd:element ref="ns3:of88eff9cb334256803b5fdc1080fcc0" minOccurs="0"/>
                <xsd:element ref="ns4:TaxCatchAll" minOccurs="0"/>
                <xsd:element ref="ns3:c6ded15b026848738649c123f94c2b37" minOccurs="0"/>
                <xsd:element ref="ns3:d225654933bc4eae91104c0dc2c25127" minOccurs="0"/>
                <xsd:element ref="ns3:gd37bf50347b43b28a635475fbcfbd0f" minOccurs="0"/>
                <xsd:element ref="ns4:TaxKeywordTaxHTField" minOccurs="0"/>
                <xsd:element ref="ns2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0d4b91-f67c-4c9d-99a2-7e1788ba4b26" elementFormDefault="qualified">
    <xsd:import namespace="http://schemas.microsoft.com/office/2006/documentManagement/types"/>
    <xsd:import namespace="http://schemas.microsoft.com/office/infopath/2007/PartnerControls"/>
    <xsd:element name="Publication_x0020_Date" ma:index="2" nillable="true" ma:displayName="Publication Date" ma:default="[today]" ma:format="DateOnly" ma:internalName="Publication_x0020_Date">
      <xsd:simpleType>
        <xsd:restriction base="dms:DateTime"/>
      </xsd:simpleType>
    </xsd:element>
    <xsd:element name="Description0" ma:index="8" nillable="true" ma:displayName="Description" ma:internalName="Description0">
      <xsd:simpleType>
        <xsd:restriction base="dms:Note">
          <xsd:maxLength value="255"/>
        </xsd:restriction>
      </xsd:simpleType>
    </xsd:element>
    <xsd:element name="Category" ma:index="24" nillable="true" ma:displayName="Category" ma:default="Corporate" ma:format="Dropdown" ma:internalName="Category">
      <xsd:simpleType>
        <xsd:restriction base="dms:Choice">
          <xsd:enumeration value="Corporate"/>
          <xsd:enumeration value="Finance, Admin &amp; HR"/>
          <xsd:enumeration value="Mail"/>
          <xsd:enumeration value="Programme"/>
          <xsd:enumeration value="Reporting"/>
          <xsd:enumeration value="Travel"/>
          <xsd:enumeration value="Contract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89d06d-d4ec-4e64-a157-37747344c90e" elementFormDefault="qualified">
    <xsd:import namespace="http://schemas.microsoft.com/office/2006/documentManagement/types"/>
    <xsd:import namespace="http://schemas.microsoft.com/office/infopath/2007/PartnerControls"/>
    <xsd:element name="of88eff9cb334256803b5fdc1080fcc0" ma:index="14" nillable="true" ma:taxonomy="true" ma:internalName="of88eff9cb334256803b5fdc1080fcc0" ma:taxonomyFieldName="Authour_x002f_Source" ma:displayName="Author/Source" ma:readOnly="false" ma:default="" ma:fieldId="{8f88eff9-cb33-4256-803b-5fdc1080fcc0}" ma:taxonomyMulti="true" ma:sspId="358487c2-ea03-4029-b5bc-4ed1f8385f1b" ma:termSetId="7a5a9770-ee53-40ed-97e9-84eb0cea756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6ded15b026848738649c123f94c2b37" ma:index="16" nillable="true" ma:taxonomy="true" ma:internalName="c6ded15b026848738649c123f94c2b37" ma:taxonomyFieldName="Organisational_x0020_Activity" ma:displayName="Organisational Activity" ma:readOnly="false" ma:default="" ma:fieldId="{c6ded15b-0268-4873-8649-c123f94c2b37}" ma:taxonomyMulti="true" ma:sspId="358487c2-ea03-4029-b5bc-4ed1f8385f1b" ma:termSetId="5268b499-4897-4367-89a7-ad7bb1ed12b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225654933bc4eae91104c0dc2c25127" ma:index="17" nillable="true" ma:taxonomy="true" ma:internalName="d225654933bc4eae91104c0dc2c25127" ma:taxonomyFieldName="Region_x002f_Country" ma:displayName="Region/Country" ma:readOnly="false" ma:default="" ma:fieldId="{d2256549-33bc-4eae-9110-4c0dc2c25127}" ma:taxonomyMulti="true" ma:sspId="358487c2-ea03-4029-b5bc-4ed1f8385f1b" ma:termSetId="f7888d64-2ce2-43c0-b93f-a783c573d53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d37bf50347b43b28a635475fbcfbd0f" ma:index="18" nillable="true" ma:taxonomy="true" ma:internalName="gd37bf50347b43b28a635475fbcfbd0f" ma:taxonomyFieldName="COL_x0020_Document_x0020_Type" ma:displayName="Document Type" ma:readOnly="false" ma:default="" ma:fieldId="{0d37bf50-347b-43b2-8a63-5475fbcfbd0f}" ma:taxonomyMulti="true" ma:sspId="358487c2-ea03-4029-b5bc-4ed1f8385f1b" ma:termSetId="cc730250-f0a1-4d64-a0f4-3c61e9fb9f6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f63a0c-3387-4091-80af-370ec6ca6610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f0e02da1-f936-4633-8c0b-cc5fae9aa1e3}" ma:internalName="TaxCatchAll" ma:showField="CatchAllData" ma:web="d7f63a0c-3387-4091-80af-370ec6ca66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9" nillable="true" ma:taxonomy="true" ma:internalName="TaxKeywordTaxHTField" ma:taxonomyFieldName="TaxKeyword" ma:displayName="Enterprise Keywords" ma:readOnly="false" ma:fieldId="{23f27201-bee3-471e-b2e7-b64fd8b7ca38}" ma:taxonomyMulti="true" ma:sspId="358487c2-ea03-4029-b5bc-4ed1f8385f1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422305-2CEE-4C11-BD7F-4E563D95E53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A76AEBA3-32B0-47BA-96F8-0A9021F2E158}">
  <ds:schemaRefs>
    <ds:schemaRef ds:uri="http://schemas.microsoft.com/office/2006/metadata/properties"/>
    <ds:schemaRef ds:uri="http://schemas.microsoft.com/office/infopath/2007/PartnerControls"/>
    <ds:schemaRef ds:uri="d7f63a0c-3387-4091-80af-370ec6ca6610"/>
    <ds:schemaRef ds:uri="f10d4b91-f67c-4c9d-99a2-7e1788ba4b26"/>
    <ds:schemaRef ds:uri="8f89d06d-d4ec-4e64-a157-37747344c90e"/>
  </ds:schemaRefs>
</ds:datastoreItem>
</file>

<file path=customXml/itemProps3.xml><?xml version="1.0" encoding="utf-8"?>
<ds:datastoreItem xmlns:ds="http://schemas.openxmlformats.org/officeDocument/2006/customXml" ds:itemID="{BFD403DE-548A-4116-8CB3-61125B5536D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6BA3EF3-7B8B-403F-A3D6-6595D20F0C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0d4b91-f67c-4c9d-99a2-7e1788ba4b26"/>
    <ds:schemaRef ds:uri="8f89d06d-d4ec-4e64-a157-37747344c90e"/>
    <ds:schemaRef ds:uri="d7f63a0c-3387-4091-80af-370ec6ca66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3633</TotalTime>
  <Words>618</Words>
  <Application>Microsoft Office PowerPoint</Application>
  <PresentationFormat>On-screen Show (4:3)</PresentationFormat>
  <Paragraphs>80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HelveticaNeueLT Std Cn</vt:lpstr>
      <vt:lpstr>HelveticaNeueLT Std Lt</vt:lpstr>
      <vt:lpstr>HelveticaNeueLT Std Lt Cn</vt:lpstr>
      <vt:lpstr>Office Theme</vt:lpstr>
      <vt:lpstr>   Implementing the UNESCO OER Recommendation: COL Experiences   </vt:lpstr>
      <vt:lpstr>PowerPoint Presentation</vt:lpstr>
      <vt:lpstr>PowerPoint Presentation</vt:lpstr>
      <vt:lpstr>PowerPoint Presentation</vt:lpstr>
      <vt:lpstr>PowerPoint Presentation</vt:lpstr>
      <vt:lpstr>OER Recommendations 2019</vt:lpstr>
      <vt:lpstr>Capacity Building</vt:lpstr>
      <vt:lpstr>Policy Development</vt:lpstr>
      <vt:lpstr>Inclusive and equitable Quality OER</vt:lpstr>
      <vt:lpstr>Has completion of this course improved the quality of your OER work? </vt:lpstr>
      <vt:lpstr>Sustainable Models</vt:lpstr>
      <vt:lpstr>Impact of the OER Course</vt:lpstr>
      <vt:lpstr>60+</vt:lpstr>
      <vt:lpstr>International Cooperation</vt:lpstr>
      <vt:lpstr>Copyright and Creative Commons Licensing</vt:lpstr>
      <vt:lpstr>Q&amp;A Thank You</vt:lpstr>
    </vt:vector>
  </TitlesOfParts>
  <Company>Commonwealth of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 Powerpoint Presentation - Standard</dc:title>
  <dc:creator>Helen Askounis</dc:creator>
  <cp:keywords/>
  <cp:lastModifiedBy>Sanjaya Mishra</cp:lastModifiedBy>
  <cp:revision>338</cp:revision>
  <dcterms:created xsi:type="dcterms:W3CDTF">2017-05-17T16:29:55Z</dcterms:created>
  <dcterms:modified xsi:type="dcterms:W3CDTF">2021-05-31T17:32:20Z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0x01010091B1B993D657BD42B16571A6A7AAE2A9</vt:lpwstr>
  </property>
  <property fmtid="{D5CDD505-2E9C-101B-9397-08002B2CF9AE}" pid="3" name="TaxKeyword">
    <vt:lpwstr/>
  </property>
  <property fmtid="{D5CDD505-2E9C-101B-9397-08002B2CF9AE}" pid="4" name="_dlc_DocIdItemGuid">
    <vt:lpwstr>dda7fe09-83c4-4dc9-9335-74e6f6dd0f57</vt:lpwstr>
  </property>
  <property fmtid="{D5CDD505-2E9C-101B-9397-08002B2CF9AE}" pid="5" name="Author/Source">
    <vt:lpwstr>424;#President's Office|f10d0ace-75d4-486d-9a7f-000de40038e3</vt:lpwstr>
  </property>
  <property fmtid="{D5CDD505-2E9C-101B-9397-08002B2CF9AE}" pid="6" name="Document Type">
    <vt:lpwstr/>
  </property>
  <property fmtid="{D5CDD505-2E9C-101B-9397-08002B2CF9AE}" pid="7" name="Region/Country">
    <vt:lpwstr/>
  </property>
  <property fmtid="{D5CDD505-2E9C-101B-9397-08002B2CF9AE}" pid="8" name="Organisational Activity">
    <vt:lpwstr/>
  </property>
  <property fmtid="{D5CDD505-2E9C-101B-9397-08002B2CF9AE}" pid="9" name="COL Document Type">
    <vt:lpwstr/>
  </property>
  <property fmtid="{D5CDD505-2E9C-101B-9397-08002B2CF9AE}" pid="10" name="Authour/Source">
    <vt:lpwstr/>
  </property>
</Properties>
</file>