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5"/>
  </p:sldMasterIdLst>
  <p:notesMasterIdLst>
    <p:notesMasterId r:id="rId42"/>
  </p:notesMasterIdLst>
  <p:sldIdLst>
    <p:sldId id="376" r:id="rId6"/>
    <p:sldId id="431" r:id="rId7"/>
    <p:sldId id="526" r:id="rId8"/>
    <p:sldId id="527" r:id="rId9"/>
    <p:sldId id="413" r:id="rId10"/>
    <p:sldId id="528" r:id="rId11"/>
    <p:sldId id="926" r:id="rId12"/>
    <p:sldId id="947" r:id="rId13"/>
    <p:sldId id="954" r:id="rId14"/>
    <p:sldId id="295" r:id="rId15"/>
    <p:sldId id="308" r:id="rId16"/>
    <p:sldId id="784" r:id="rId17"/>
    <p:sldId id="955" r:id="rId18"/>
    <p:sldId id="806" r:id="rId19"/>
    <p:sldId id="937" r:id="rId20"/>
    <p:sldId id="938" r:id="rId21"/>
    <p:sldId id="956" r:id="rId22"/>
    <p:sldId id="807" r:id="rId23"/>
    <p:sldId id="507" r:id="rId24"/>
    <p:sldId id="766" r:id="rId25"/>
    <p:sldId id="957" r:id="rId26"/>
    <p:sldId id="962" r:id="rId27"/>
    <p:sldId id="966" r:id="rId28"/>
    <p:sldId id="939" r:id="rId29"/>
    <p:sldId id="958" r:id="rId30"/>
    <p:sldId id="942" r:id="rId31"/>
    <p:sldId id="944" r:id="rId32"/>
    <p:sldId id="959" r:id="rId33"/>
    <p:sldId id="818" r:id="rId34"/>
    <p:sldId id="961" r:id="rId35"/>
    <p:sldId id="361" r:id="rId36"/>
    <p:sldId id="518" r:id="rId37"/>
    <p:sldId id="777" r:id="rId38"/>
    <p:sldId id="778" r:id="rId39"/>
    <p:sldId id="927" r:id="rId40"/>
    <p:sldId id="500" r:id="rId4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len Askounis" initials="HA" lastIdx="1" clrIdx="0">
    <p:extLst>
      <p:ext uri="{19B8F6BF-5375-455C-9EA6-DF929625EA0E}">
        <p15:presenceInfo xmlns:p15="http://schemas.microsoft.com/office/powerpoint/2012/main" userId="S-1-5-21-542264435-2126130483-1179000955-2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43"/>
    <a:srgbClr val="D4C4AC"/>
    <a:srgbClr val="302A7E"/>
    <a:srgbClr val="C7212F"/>
    <a:srgbClr val="EE5727"/>
    <a:srgbClr val="064FA1"/>
    <a:srgbClr val="01411C"/>
    <a:srgbClr val="E45C4C"/>
    <a:srgbClr val="FCE1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41" autoAdjust="0"/>
    <p:restoredTop sz="87802" autoAdjust="0"/>
  </p:normalViewPr>
  <p:slideViewPr>
    <p:cSldViewPr snapToGrid="0">
      <p:cViewPr varScale="1">
        <p:scale>
          <a:sx n="83" d="100"/>
          <a:sy n="83" d="100"/>
        </p:scale>
        <p:origin x="1277" y="77"/>
      </p:cViewPr>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4B9E61EF-D09D-412B-A36D-8667E3C62306}" type="datetimeFigureOut">
              <a:rPr lang="en-US" smtClean="0"/>
              <a:t>1/23/2019</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4513173-708C-41F6-B918-200267073A83}" type="slidenum">
              <a:rPr lang="en-US" smtClean="0"/>
              <a:t>‹#›</a:t>
            </a:fld>
            <a:endParaRPr lang="en-US"/>
          </a:p>
        </p:txBody>
      </p:sp>
    </p:spTree>
    <p:extLst>
      <p:ext uri="{BB962C8B-B14F-4D97-AF65-F5344CB8AC3E}">
        <p14:creationId xmlns:p14="http://schemas.microsoft.com/office/powerpoint/2010/main" val="3770550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a:t>
            </a:fld>
            <a:endParaRPr lang="en-US"/>
          </a:p>
        </p:txBody>
      </p:sp>
    </p:spTree>
    <p:extLst>
      <p:ext uri="{BB962C8B-B14F-4D97-AF65-F5344CB8AC3E}">
        <p14:creationId xmlns:p14="http://schemas.microsoft.com/office/powerpoint/2010/main" val="4121268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7325" y="1181100"/>
            <a:ext cx="4251325" cy="3189288"/>
          </a:xfrm>
        </p:spPr>
      </p:sp>
      <p:sp>
        <p:nvSpPr>
          <p:cNvPr id="3" name="Notes Placeholder 2"/>
          <p:cNvSpPr>
            <a:spLocks noGrp="1"/>
          </p:cNvSpPr>
          <p:nvPr>
            <p:ph type="body" idx="1"/>
          </p:nvPr>
        </p:nvSpPr>
        <p:spPr/>
        <p:txBody>
          <a:bodyPr/>
          <a:lstStyle/>
          <a:p>
            <a:r>
              <a:rPr lang="en-CA" sz="2000" dirty="0">
                <a:latin typeface="Times New Roman" panose="02020603050405020304" pitchFamily="18" charset="0"/>
                <a:cs typeface="Times New Roman" panose="02020603050405020304" pitchFamily="18" charset="0"/>
              </a:rPr>
              <a:t>These women are part of COL’s L3F under which they have learnt agriculture and enterprise development skills using basic mobile phones. Because of this they have established companies in agriculture and livestock in which they are shareholders. They have generated enough assets within a space of three years.</a:t>
            </a:r>
          </a:p>
          <a:p>
            <a:r>
              <a:rPr lang="en-CA" sz="2000" dirty="0">
                <a:latin typeface="Times New Roman" panose="02020603050405020304" pitchFamily="18" charset="0"/>
                <a:cs typeface="Times New Roman" panose="02020603050405020304" pitchFamily="18" charset="0"/>
              </a:rPr>
              <a:t>Economic Times, Aug 18, 2017, The Big Farm to Fork Idea that Cuts wastage , ups farmer income </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26</a:t>
            </a:fld>
            <a:endParaRPr lang="en-US"/>
          </a:p>
        </p:txBody>
      </p:sp>
    </p:spTree>
    <p:extLst>
      <p:ext uri="{BB962C8B-B14F-4D97-AF65-F5344CB8AC3E}">
        <p14:creationId xmlns:p14="http://schemas.microsoft.com/office/powerpoint/2010/main" val="39939576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7325" y="1181100"/>
            <a:ext cx="4251325" cy="3189288"/>
          </a:xfrm>
        </p:spPr>
      </p:sp>
      <p:sp>
        <p:nvSpPr>
          <p:cNvPr id="3" name="Notes Placeholder 2"/>
          <p:cNvSpPr>
            <a:spLocks noGrp="1"/>
          </p:cNvSpPr>
          <p:nvPr>
            <p:ph type="body" idx="1"/>
          </p:nvPr>
        </p:nvSpPr>
        <p:spPr/>
        <p:txBody>
          <a:bodyPr/>
          <a:lstStyle/>
          <a:p>
            <a:pPr algn="l"/>
            <a:r>
              <a:rPr lang="en-CA" sz="1600" dirty="0"/>
              <a:t>KENYA</a:t>
            </a:r>
          </a:p>
          <a:p>
            <a:pPr algn="l"/>
            <a:r>
              <a:rPr lang="en-CA" sz="2000" dirty="0"/>
              <a:t>This L3F project runs in 11 Commonwealth countries. Studies have found that learning leads to empowerment and that for 1% increase in women’s empowerment in Kenya, there was a 2.3% profit in </a:t>
            </a:r>
            <a:r>
              <a:rPr lang="en-CA" sz="2000" dirty="0" err="1"/>
              <a:t>agri</a:t>
            </a:r>
            <a:r>
              <a:rPr lang="en-CA" sz="2000" dirty="0"/>
              <a:t>-enterprises</a:t>
            </a:r>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27</a:t>
            </a:fld>
            <a:endParaRPr lang="en-US"/>
          </a:p>
        </p:txBody>
      </p:sp>
    </p:spTree>
    <p:extLst>
      <p:ext uri="{BB962C8B-B14F-4D97-AF65-F5344CB8AC3E}">
        <p14:creationId xmlns:p14="http://schemas.microsoft.com/office/powerpoint/2010/main" val="2309597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4181475" cy="3136900"/>
          </a:xfrm>
        </p:spPr>
      </p:sp>
      <p:sp>
        <p:nvSpPr>
          <p:cNvPr id="3" name="Notes Placeholder 2"/>
          <p:cNvSpPr>
            <a:spLocks noGrp="1"/>
          </p:cNvSpPr>
          <p:nvPr>
            <p:ph type="body" idx="1"/>
          </p:nvPr>
        </p:nvSpPr>
        <p:spPr/>
        <p:txBody>
          <a:bodyPr/>
          <a:lstStyle/>
          <a:p>
            <a:r>
              <a:rPr lang="en-CA" dirty="0"/>
              <a:t>Thanks to grants</a:t>
            </a:r>
            <a:r>
              <a:rPr lang="en-CA" baseline="0" dirty="0"/>
              <a:t> from the governments of Australia and Canada, COL will train 45000 girls and women in five countries: Bangladesh, India Pakistan, Mozambique and Tanzania. You’ll be pleased to note that in the first eighteen months alone, over 29,000 girls have been trained in various skills and 5, 260 girls have found new sources of income generation.</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30</a:t>
            </a:fld>
            <a:endParaRPr lang="en-US"/>
          </a:p>
        </p:txBody>
      </p:sp>
    </p:spTree>
    <p:extLst>
      <p:ext uri="{BB962C8B-B14F-4D97-AF65-F5344CB8AC3E}">
        <p14:creationId xmlns:p14="http://schemas.microsoft.com/office/powerpoint/2010/main" val="19150905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31</a:t>
            </a:fld>
            <a:endParaRPr lang="en-US"/>
          </a:p>
        </p:txBody>
      </p:sp>
    </p:spTree>
    <p:extLst>
      <p:ext uri="{BB962C8B-B14F-4D97-AF65-F5344CB8AC3E}">
        <p14:creationId xmlns:p14="http://schemas.microsoft.com/office/powerpoint/2010/main" val="36389191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32</a:t>
            </a:fld>
            <a:endParaRPr lang="en-US"/>
          </a:p>
        </p:txBody>
      </p:sp>
    </p:spTree>
    <p:extLst>
      <p:ext uri="{BB962C8B-B14F-4D97-AF65-F5344CB8AC3E}">
        <p14:creationId xmlns:p14="http://schemas.microsoft.com/office/powerpoint/2010/main" val="1570243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36</a:t>
            </a:fld>
            <a:endParaRPr lang="en-US"/>
          </a:p>
        </p:txBody>
      </p:sp>
    </p:spTree>
    <p:extLst>
      <p:ext uri="{BB962C8B-B14F-4D97-AF65-F5344CB8AC3E}">
        <p14:creationId xmlns:p14="http://schemas.microsoft.com/office/powerpoint/2010/main" val="1479594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7325" y="1181100"/>
            <a:ext cx="4251325" cy="3189288"/>
          </a:xfrm>
        </p:spPr>
      </p:sp>
      <p:sp>
        <p:nvSpPr>
          <p:cNvPr id="3" name="Notes Placeholder 2"/>
          <p:cNvSpPr>
            <a:spLocks noGrp="1"/>
          </p:cNvSpPr>
          <p:nvPr>
            <p:ph type="body" idx="1"/>
          </p:nvPr>
        </p:nvSpPr>
        <p:spPr/>
        <p:txBody>
          <a:bodyPr/>
          <a:lstStyle/>
          <a:p>
            <a:r>
              <a:rPr lang="en-US" dirty="0"/>
              <a:t>We invite you to engage us; tap into our thought</a:t>
            </a:r>
            <a:r>
              <a:rPr lang="en-US" baseline="0" dirty="0"/>
              <a:t> leadership, expertise, networks and resources</a:t>
            </a:r>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2</a:t>
            </a:fld>
            <a:endParaRPr lang="en-US"/>
          </a:p>
        </p:txBody>
      </p:sp>
    </p:spTree>
    <p:extLst>
      <p:ext uri="{BB962C8B-B14F-4D97-AF65-F5344CB8AC3E}">
        <p14:creationId xmlns:p14="http://schemas.microsoft.com/office/powerpoint/2010/main" val="180053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7325" y="1181100"/>
            <a:ext cx="4251325" cy="31892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a:t>
            </a:fld>
            <a:endParaRPr lang="en-US"/>
          </a:p>
        </p:txBody>
      </p:sp>
    </p:spTree>
    <p:extLst>
      <p:ext uri="{BB962C8B-B14F-4D97-AF65-F5344CB8AC3E}">
        <p14:creationId xmlns:p14="http://schemas.microsoft.com/office/powerpoint/2010/main" val="4213935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57325" y="1181100"/>
            <a:ext cx="4251325" cy="31892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a:t>
            </a:fld>
            <a:endParaRPr lang="en-US"/>
          </a:p>
        </p:txBody>
      </p:sp>
    </p:spTree>
    <p:extLst>
      <p:ext uri="{BB962C8B-B14F-4D97-AF65-F5344CB8AC3E}">
        <p14:creationId xmlns:p14="http://schemas.microsoft.com/office/powerpoint/2010/main" val="3715388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Cost of open schooling in India as compared to </a:t>
            </a:r>
            <a:r>
              <a:rPr lang="en-US" dirty="0" err="1"/>
              <a:t>Kendriya</a:t>
            </a:r>
            <a:r>
              <a:rPr lang="en-US" dirty="0"/>
              <a:t> Vidyalaya (Central School) is 1:12, and in Namibia, it is approximately 1:4 for formal secondary school and NAMCOL.</a:t>
            </a:r>
          </a:p>
        </p:txBody>
      </p:sp>
      <p:sp>
        <p:nvSpPr>
          <p:cNvPr id="4" name="Slide Number Placeholder 3"/>
          <p:cNvSpPr>
            <a:spLocks noGrp="1"/>
          </p:cNvSpPr>
          <p:nvPr>
            <p:ph type="sldNum" sz="quarter" idx="10"/>
          </p:nvPr>
        </p:nvSpPr>
        <p:spPr/>
        <p:txBody>
          <a:bodyPr/>
          <a:lstStyle/>
          <a:p>
            <a:pPr defTabSz="931774">
              <a:defRPr/>
            </a:pPr>
            <a:fld id="{D4513173-708C-41F6-B918-200267073A83}" type="slidenum">
              <a:rPr lang="en-US">
                <a:solidFill>
                  <a:prstClr val="black"/>
                </a:solidFill>
                <a:latin typeface="Calibri" panose="020F0502020204030204"/>
              </a:rPr>
              <a:pPr defTabSz="931774">
                <a:defRPr/>
              </a:pPr>
              <a:t>12</a:t>
            </a:fld>
            <a:endParaRPr lang="en-US">
              <a:solidFill>
                <a:prstClr val="black"/>
              </a:solidFill>
              <a:latin typeface="Calibri" panose="020F0502020204030204"/>
            </a:endParaRPr>
          </a:p>
        </p:txBody>
      </p:sp>
    </p:spTree>
    <p:extLst>
      <p:ext uri="{BB962C8B-B14F-4D97-AF65-F5344CB8AC3E}">
        <p14:creationId xmlns:p14="http://schemas.microsoft.com/office/powerpoint/2010/main" val="5965922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r>
              <a:rPr lang="en-US" dirty="0">
                <a:solidFill>
                  <a:srgbClr val="290088"/>
                </a:solidFill>
                <a:latin typeface="Trebuchet MS"/>
              </a:rPr>
              <a:t>Malaysian students spend about 190 MYR per year, which is over MYR 234,871,160 annually.</a:t>
            </a:r>
            <a:endParaRPr lang="en-CA" dirty="0"/>
          </a:p>
          <a:p>
            <a:pPr defTabSz="931774">
              <a:defRPr/>
            </a:pPr>
            <a:r>
              <a:rPr lang="en-US" dirty="0">
                <a:solidFill>
                  <a:srgbClr val="290088"/>
                </a:solidFill>
                <a:latin typeface="Trebuchet MS"/>
              </a:rPr>
              <a:t>Student spend on average BDT 1,850 per year, which is over 258 million BDT per year in Bangladesh</a:t>
            </a:r>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18</a:t>
            </a:fld>
            <a:endParaRPr lang="en-US"/>
          </a:p>
        </p:txBody>
      </p:sp>
    </p:spTree>
    <p:extLst>
      <p:ext uri="{BB962C8B-B14F-4D97-AF65-F5344CB8AC3E}">
        <p14:creationId xmlns:p14="http://schemas.microsoft.com/office/powerpoint/2010/main" val="27464898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D4513173-708C-41F6-B918-200267073A83}" type="slidenum">
              <a:rPr lang="en-US" smtClean="0"/>
              <a:t>22</a:t>
            </a:fld>
            <a:endParaRPr lang="en-US"/>
          </a:p>
        </p:txBody>
      </p:sp>
    </p:spTree>
    <p:extLst>
      <p:ext uri="{BB962C8B-B14F-4D97-AF65-F5344CB8AC3E}">
        <p14:creationId xmlns:p14="http://schemas.microsoft.com/office/powerpoint/2010/main" val="3132177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5D00721-2420-4623-AF2C-4780189125AC}" type="slidenum">
              <a:rPr lang="en-CA">
                <a:solidFill>
                  <a:prstClr val="black"/>
                </a:solidFill>
              </a:rPr>
              <a:pPr/>
              <a:t>23</a:t>
            </a:fld>
            <a:endParaRPr lang="en-CA" dirty="0">
              <a:solidFill>
                <a:prstClr val="black"/>
              </a:solidFill>
            </a:endParaRPr>
          </a:p>
        </p:txBody>
      </p:sp>
    </p:spTree>
    <p:extLst>
      <p:ext uri="{BB962C8B-B14F-4D97-AF65-F5344CB8AC3E}">
        <p14:creationId xmlns:p14="http://schemas.microsoft.com/office/powerpoint/2010/main" val="2771209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Ministry of Education, Vanuatu</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i="1" dirty="0">
                <a:solidFill>
                  <a:schemeClr val="bg1"/>
                </a:solidFill>
              </a:rPr>
              <a:t>“…it is timely to have your new device to bring the government ICT project to the next level of </a:t>
            </a:r>
            <a:r>
              <a:rPr lang="en-US" sz="1600" i="1" dirty="0" err="1">
                <a:solidFill>
                  <a:schemeClr val="bg1"/>
                </a:solidFill>
              </a:rPr>
              <a:t>elearning</a:t>
            </a:r>
            <a:r>
              <a:rPr lang="en-US" sz="1600" i="1" dirty="0">
                <a:solidFill>
                  <a:schemeClr val="bg1"/>
                </a:solidFill>
              </a:rPr>
              <a:t> materials for students throughout the archipelago”.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i="1"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i="1" dirty="0">
                <a:solidFill>
                  <a:schemeClr val="bg1"/>
                </a:solidFill>
              </a:rPr>
              <a:t>TONGA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err="1">
                <a:solidFill>
                  <a:schemeClr val="bg1"/>
                </a:solidFill>
              </a:rPr>
              <a:t>Aptus</a:t>
            </a:r>
            <a:r>
              <a:rPr lang="en-US" sz="1600" dirty="0">
                <a:solidFill>
                  <a:schemeClr val="bg1"/>
                </a:solidFill>
              </a:rPr>
              <a:t> devices sent to assist the Ministry of Education, Tonga in restoring classroom teaching in Tongan schools and colleges, following Cyclone Gita.</a:t>
            </a:r>
            <a:endParaRPr lang="en-US" sz="1600" i="1" dirty="0">
              <a:solidFill>
                <a:schemeClr val="bg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600" dirty="0">
              <a:solidFill>
                <a:schemeClr val="tx1"/>
              </a:solidFill>
            </a:endParaRPr>
          </a:p>
        </p:txBody>
      </p:sp>
      <p:sp>
        <p:nvSpPr>
          <p:cNvPr id="4" name="Slide Number Placeholder 3"/>
          <p:cNvSpPr>
            <a:spLocks noGrp="1"/>
          </p:cNvSpPr>
          <p:nvPr>
            <p:ph type="sldNum" sz="quarter" idx="10"/>
          </p:nvPr>
        </p:nvSpPr>
        <p:spPr/>
        <p:txBody>
          <a:bodyPr/>
          <a:lstStyle/>
          <a:p>
            <a:pPr defTabSz="931774">
              <a:defRPr/>
            </a:pPr>
            <a:fld id="{4F6FFD71-0FC1-4B3B-A0F1-6A1FF688BBE5}" type="slidenum">
              <a:rPr lang="en-US">
                <a:solidFill>
                  <a:prstClr val="black"/>
                </a:solidFill>
                <a:latin typeface="Calibri" panose="020F0502020204030204"/>
              </a:rPr>
              <a:pPr defTabSz="931774">
                <a:defRPr/>
              </a:pPr>
              <a:t>24</a:t>
            </a:fld>
            <a:endParaRPr lang="en-US">
              <a:solidFill>
                <a:prstClr val="black"/>
              </a:solidFill>
              <a:latin typeface="Calibri" panose="020F0502020204030204"/>
            </a:endParaRPr>
          </a:p>
        </p:txBody>
      </p:sp>
    </p:spTree>
    <p:extLst>
      <p:ext uri="{BB962C8B-B14F-4D97-AF65-F5344CB8AC3E}">
        <p14:creationId xmlns:p14="http://schemas.microsoft.com/office/powerpoint/2010/main" val="35740382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197033"/>
            <a:ext cx="8548476" cy="4547062"/>
          </a:xfrm>
        </p:spPr>
        <p:txBody>
          <a:bodyPr>
            <a:noAutofit/>
          </a:bodyPr>
          <a:lstStyle>
            <a:lvl1pPr algn="ctr">
              <a:defRPr lang="en-US" sz="6000" kern="1200" dirty="0">
                <a:solidFill>
                  <a:srgbClr val="302A7E"/>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9527" y="5860473"/>
            <a:ext cx="9134473" cy="997526"/>
          </a:xfrm>
        </p:spPr>
        <p:txBody>
          <a:bodyPr>
            <a:normAutofit/>
          </a:bodyPr>
          <a:lstStyle>
            <a:lvl1pPr marL="0" indent="0" algn="ctr">
              <a:buNone/>
              <a:defRPr sz="2000">
                <a:solidFill>
                  <a:srgbClr val="302A7E"/>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7" name="Picture 6" descr="A close up of a sign&#10;&#10;Description generated with very high confidence">
            <a:extLst>
              <a:ext uri="{FF2B5EF4-FFF2-40B4-BE49-F238E27FC236}">
                <a16:creationId xmlns:a16="http://schemas.microsoft.com/office/drawing/2014/main" id="{F4D7DFE4-1F98-4B17-AFE2-49588C35111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2421" y="328067"/>
            <a:ext cx="2861107" cy="752588"/>
          </a:xfrm>
          <a:prstGeom prst="rect">
            <a:avLst/>
          </a:prstGeom>
        </p:spPr>
      </p:pic>
    </p:spTree>
    <p:extLst>
      <p:ext uri="{BB962C8B-B14F-4D97-AF65-F5344CB8AC3E}">
        <p14:creationId xmlns:p14="http://schemas.microsoft.com/office/powerpoint/2010/main" val="4360233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Custom Layout">
    <p:bg>
      <p:bgPr>
        <a:solidFill>
          <a:srgbClr val="F6F4EF"/>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138323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298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Title and Vertical Text">
    <p:bg>
      <p:bgPr>
        <a:solidFill>
          <a:srgbClr val="F3F2F7"/>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94810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
        <p:nvSpPr>
          <p:cNvPr id="3" name="Title 2">
            <a:extLst>
              <a:ext uri="{FF2B5EF4-FFF2-40B4-BE49-F238E27FC236}">
                <a16:creationId xmlns:a16="http://schemas.microsoft.com/office/drawing/2014/main" id="{CA638D24-859D-43EA-A843-AECF59974E8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123600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2586207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Tree>
    <p:extLst>
      <p:ext uri="{BB962C8B-B14F-4D97-AF65-F5344CB8AC3E}">
        <p14:creationId xmlns:p14="http://schemas.microsoft.com/office/powerpoint/2010/main" val="41310315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9144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304800" y="1600200"/>
            <a:ext cx="8382000" cy="4572000"/>
          </a:xfrm>
          <a:prstGeom prst="rect">
            <a:avLst/>
          </a:prstGeom>
          <a:solidFill>
            <a:srgbClr val="FFFFFF">
              <a:alpha val="69804"/>
            </a:srgbClr>
          </a:solidFill>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457200" y="6416675"/>
            <a:ext cx="21336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1/23/2019</a:t>
            </a:fld>
            <a:endParaRPr lang="en-US"/>
          </a:p>
        </p:txBody>
      </p:sp>
      <p:sp>
        <p:nvSpPr>
          <p:cNvPr id="5" name="Footer Placeholder 4"/>
          <p:cNvSpPr>
            <a:spLocks noGrp="1"/>
          </p:cNvSpPr>
          <p:nvPr>
            <p:ph type="ftr" sz="quarter" idx="11"/>
          </p:nvPr>
        </p:nvSpPr>
        <p:spPr>
          <a:xfrm>
            <a:off x="3124200" y="6416675"/>
            <a:ext cx="28956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6553200" y="6416675"/>
            <a:ext cx="21336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304800" y="168166"/>
            <a:ext cx="8382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25837653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338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3222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9526" y="-36286"/>
            <a:ext cx="9143999" cy="6894285"/>
          </a:xfrm>
          <a:prstGeom prst="rect">
            <a:avLst/>
          </a:prstGeom>
        </p:spPr>
      </p:pic>
      <p:sp>
        <p:nvSpPr>
          <p:cNvPr id="2" name="Title 1"/>
          <p:cNvSpPr>
            <a:spLocks noGrp="1"/>
          </p:cNvSpPr>
          <p:nvPr>
            <p:ph type="title"/>
          </p:nvPr>
        </p:nvSpPr>
        <p:spPr>
          <a:xfrm>
            <a:off x="341524" y="122464"/>
            <a:ext cx="4522620" cy="5178843"/>
          </a:xfrm>
        </p:spPr>
        <p:txBody>
          <a:bodyPr>
            <a:noAutofit/>
          </a:bodyPr>
          <a:lstStyle>
            <a:lvl1pPr algn="l">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6177139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rgbClr val="F5F3EE"/>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BA4CD7E-AD62-40E4-9F92-46655804525D}"/>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43762" y="0"/>
            <a:ext cx="9143999" cy="6894285"/>
          </a:xfrm>
          <a:prstGeom prst="rect">
            <a:avLst/>
          </a:prstGeom>
        </p:spPr>
      </p:pic>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16482365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1524" y="122464"/>
            <a:ext cx="8548476" cy="5178843"/>
          </a:xfrm>
        </p:spPr>
        <p:txBody>
          <a:bodyPr>
            <a:noAutofit/>
          </a:bodyPr>
          <a:lstStyle>
            <a:lvl1pPr algn="ctr">
              <a:defRPr lang="en-US" sz="4800" kern="1200" dirty="0">
                <a:solidFill>
                  <a:srgbClr val="290088"/>
                </a:solidFill>
                <a:latin typeface="+mn-lt"/>
                <a:ea typeface="+mj-ea"/>
                <a:cs typeface="+mj-cs"/>
              </a:defRPr>
            </a:lvl1pPr>
          </a:lstStyle>
          <a:p>
            <a:r>
              <a:rPr lang="en-US" dirty="0"/>
              <a:t>Click to edit Master title style</a:t>
            </a:r>
          </a:p>
        </p:txBody>
      </p:sp>
      <p:sp>
        <p:nvSpPr>
          <p:cNvPr id="14" name="Text Placeholder 13"/>
          <p:cNvSpPr>
            <a:spLocks noGrp="1"/>
          </p:cNvSpPr>
          <p:nvPr>
            <p:ph type="body" sz="quarter" idx="10"/>
          </p:nvPr>
        </p:nvSpPr>
        <p:spPr>
          <a:xfrm>
            <a:off x="4352925" y="5319449"/>
            <a:ext cx="4791075" cy="1538550"/>
          </a:xfrm>
        </p:spPr>
        <p:txBody>
          <a:bodyPr>
            <a:normAutofit/>
          </a:bodyPr>
          <a:lstStyle>
            <a:lvl1pPr marL="0" indent="0" algn="l">
              <a:buNone/>
              <a:defRPr sz="2400">
                <a:solidFill>
                  <a:srgbClr val="290088"/>
                </a:solidFill>
                <a:latin typeface="+mj-lt"/>
              </a:defRPr>
            </a:lvl1pPr>
            <a:lvl2pPr marL="457200" indent="0" algn="ctr">
              <a:buNone/>
              <a:defRPr sz="1800">
                <a:latin typeface="HelveticaNeueLT Std Cn" panose="020B0506030502030204" pitchFamily="34" charset="0"/>
              </a:defRPr>
            </a:lvl2pPr>
            <a:lvl3pPr marL="914400" indent="0" algn="ctr">
              <a:buNone/>
              <a:defRPr sz="1800">
                <a:latin typeface="HelveticaNeueLT Std Cn" panose="020B0506030502030204" pitchFamily="34" charset="0"/>
              </a:defRPr>
            </a:lvl3pPr>
            <a:lvl4pPr marL="1371600" indent="0" algn="ctr">
              <a:buNone/>
              <a:defRPr sz="1800">
                <a:latin typeface="HelveticaNeueLT Std Cn" panose="020B0506030502030204" pitchFamily="34" charset="0"/>
              </a:defRPr>
            </a:lvl4pPr>
            <a:lvl5pPr marL="1828800" indent="0" algn="ctr">
              <a:buNone/>
              <a:defRPr sz="1800">
                <a:latin typeface="HelveticaNeueLT Std Cn" panose="020B0506030502030204" pitchFamily="34" charset="0"/>
              </a:defRPr>
            </a:lvl5pPr>
          </a:lstStyle>
          <a:p>
            <a:pPr lvl="0"/>
            <a:r>
              <a:rPr lang="en-US" dirty="0"/>
              <a:t>Click to 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526" y="5319449"/>
            <a:ext cx="4203201" cy="775718"/>
          </a:xfrm>
          <a:prstGeom prst="rect">
            <a:avLst/>
          </a:prstGeom>
        </p:spPr>
      </p:pic>
    </p:spTree>
    <p:extLst>
      <p:ext uri="{BB962C8B-B14F-4D97-AF65-F5344CB8AC3E}">
        <p14:creationId xmlns:p14="http://schemas.microsoft.com/office/powerpoint/2010/main" val="3535869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1095996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3888" y="0"/>
            <a:ext cx="7886700" cy="6857999"/>
          </a:xfrm>
        </p:spPr>
        <p:txBody>
          <a:bodyPr anchor="ctr" anchorCtr="0">
            <a:normAutofit/>
          </a:bodyPr>
          <a:lstStyle>
            <a:lvl1pPr algn="ctr">
              <a:defRPr sz="9600">
                <a:solidFill>
                  <a:schemeClr val="bg1"/>
                </a:solidFill>
                <a:latin typeface="+mj-lt"/>
              </a:defRPr>
            </a:lvl1pPr>
          </a:lstStyle>
          <a:p>
            <a:r>
              <a:rPr lang="en-US" dirty="0"/>
              <a:t>Click to edit Master title style</a:t>
            </a:r>
          </a:p>
        </p:txBody>
      </p:sp>
    </p:spTree>
    <p:extLst>
      <p:ext uri="{BB962C8B-B14F-4D97-AF65-F5344CB8AC3E}">
        <p14:creationId xmlns:p14="http://schemas.microsoft.com/office/powerpoint/2010/main" val="55407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90256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27534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144472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p:cNvPicPr>
            <a:picLocks noChangeAspect="1"/>
          </p:cNvPicPr>
          <p:nvPr userDrawn="1"/>
        </p:nvPicPr>
        <p:blipFill rotWithShape="1">
          <a:blip r:embed="rId21" cstate="print">
            <a:extLst>
              <a:ext uri="{28A0092B-C50C-407E-A947-70E740481C1C}">
                <a14:useLocalDpi xmlns:a14="http://schemas.microsoft.com/office/drawing/2010/main" val="0"/>
              </a:ext>
            </a:extLst>
          </a:blip>
          <a:srcRect/>
          <a:stretch/>
        </p:blipFill>
        <p:spPr>
          <a:xfrm>
            <a:off x="1" y="-36285"/>
            <a:ext cx="9143999" cy="6894285"/>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latin typeface="HelveticaNeueLT Std Lt Cn" panose="020B0406020202030204" pitchFamily="34" charset="0"/>
              </a:defRPr>
            </a:lvl1pPr>
          </a:lstStyle>
          <a:p>
            <a:fld id="{CD03EA6F-09DB-443B-B17A-76613FDF79B8}" type="datetimeFigureOut">
              <a:rPr lang="en-US" smtClean="0"/>
              <a:pPr/>
              <a:t>1/23/2019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HelveticaNeueLT Std Lt Cn" panose="020B0406020202030204" pitchFamily="34" charset="0"/>
              </a:defRPr>
            </a:lvl1pPr>
          </a:lstStyle>
          <a:p>
            <a:endParaRPr lang="en-US"/>
          </a:p>
        </p:txBody>
      </p:sp>
      <p:sp>
        <p:nvSpPr>
          <p:cNvPr id="6" name="Slide Number Placeholder 5"/>
          <p:cNvSpPr>
            <a:spLocks noGrp="1"/>
          </p:cNvSpPr>
          <p:nvPr>
            <p:ph type="sldNum" sz="quarter" idx="4"/>
          </p:nvPr>
        </p:nvSpPr>
        <p:spPr>
          <a:xfrm>
            <a:off x="6457950" y="6356351"/>
            <a:ext cx="1681732" cy="365125"/>
          </a:xfrm>
          <a:prstGeom prst="rect">
            <a:avLst/>
          </a:prstGeom>
        </p:spPr>
        <p:txBody>
          <a:bodyPr vert="horz" lIns="91440" tIns="45720" rIns="91440" bIns="45720" rtlCol="0" anchor="ctr"/>
          <a:lstStyle>
            <a:lvl1pPr algn="r">
              <a:defRPr sz="1200">
                <a:solidFill>
                  <a:schemeClr val="tx1">
                    <a:tint val="75000"/>
                  </a:schemeClr>
                </a:solidFill>
                <a:latin typeface="HelveticaNeueLT Std Lt Cn" panose="020B0406020202030204" pitchFamily="34" charset="0"/>
              </a:defRPr>
            </a:lvl1pPr>
          </a:lstStyle>
          <a:p>
            <a:fld id="{E53BA949-CD2C-4590-B090-BB94B8C913C7}" type="slidenum">
              <a:rPr lang="en-US" smtClean="0"/>
              <a:pPr/>
              <a:t>‹#›</a:t>
            </a:fld>
            <a:endParaRPr lang="en-US"/>
          </a:p>
        </p:txBody>
      </p:sp>
      <p:pic>
        <p:nvPicPr>
          <p:cNvPr id="7" name="Picture 6"/>
          <p:cNvPicPr>
            <a:picLocks noChangeAspect="1"/>
          </p:cNvPicPr>
          <p:nvPr userDrawn="1"/>
        </p:nvPicPr>
        <p:blipFill rotWithShape="1">
          <a:blip r:embed="rId22"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3250088108"/>
      </p:ext>
    </p:extLst>
  </p:cSld>
  <p:clrMap bg1="lt1" tx1="dk1" bg2="lt2" tx2="dk2" accent1="accent1" accent2="accent2" accent3="accent3" accent4="accent4" accent5="accent5" accent6="accent6" hlink="hlink" folHlink="folHlink"/>
  <p:sldLayoutIdLst>
    <p:sldLayoutId id="2147483716" r:id="rId1"/>
    <p:sldLayoutId id="2147483663" r:id="rId2"/>
    <p:sldLayoutId id="2147483704" r:id="rId3"/>
    <p:sldLayoutId id="2147483712" r:id="rId4"/>
    <p:sldLayoutId id="2147483664" r:id="rId5"/>
    <p:sldLayoutId id="2147483665" r:id="rId6"/>
    <p:sldLayoutId id="2147483666" r:id="rId7"/>
    <p:sldLayoutId id="2147483667" r:id="rId8"/>
    <p:sldLayoutId id="2147483668" r:id="rId9"/>
    <p:sldLayoutId id="2147483670" r:id="rId10"/>
    <p:sldLayoutId id="2147483683" r:id="rId11"/>
    <p:sldLayoutId id="2147483672" r:id="rId12"/>
    <p:sldLayoutId id="2147483684" r:id="rId13"/>
    <p:sldLayoutId id="2147483717" r:id="rId14"/>
    <p:sldLayoutId id="2147483679" r:id="rId15"/>
    <p:sldLayoutId id="2147483681" r:id="rId16"/>
    <p:sldLayoutId id="2147483713" r:id="rId17"/>
    <p:sldLayoutId id="2147483714" r:id="rId18"/>
    <p:sldLayoutId id="2147483715" r:id="rId19"/>
  </p:sldLayoutIdLst>
  <p:txStyles>
    <p:title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jpeg"/><Relationship Id="rId7"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1.png"/><Relationship Id="rId5" Type="http://schemas.openxmlformats.org/officeDocument/2006/relationships/image" Target="../media/image11.jpeg"/><Relationship Id="rId4" Type="http://schemas.openxmlformats.org/officeDocument/2006/relationships/image" Target="../media/image10.jpeg"/><Relationship Id="rId9" Type="http://schemas.openxmlformats.org/officeDocument/2006/relationships/image" Target="../media/image1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3.pn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37.png"/><Relationship Id="rId4"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e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34.png"/><Relationship Id="rId5" Type="http://schemas.openxmlformats.org/officeDocument/2006/relationships/image" Target="../media/image43.png"/><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jpeg"/><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7.xml"/><Relationship Id="rId1" Type="http://schemas.openxmlformats.org/officeDocument/2006/relationships/slideLayout" Target="../slideLayouts/slideLayout17.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8.xml"/><Relationship Id="rId1" Type="http://schemas.openxmlformats.org/officeDocument/2006/relationships/slideLayout" Target="../slideLayouts/slideLayout18.xml"/><Relationship Id="rId5" Type="http://schemas.openxmlformats.org/officeDocument/2006/relationships/image" Target="../media/image52.png"/><Relationship Id="rId4" Type="http://schemas.openxmlformats.org/officeDocument/2006/relationships/image" Target="../media/image51.jpeg"/></Relationships>
</file>

<file path=ppt/slides/_rels/slide24.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7.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56.png"/><Relationship Id="rId5" Type="http://schemas.openxmlformats.org/officeDocument/2006/relationships/image" Target="../media/image55.jpeg"/><Relationship Id="rId4" Type="http://schemas.openxmlformats.org/officeDocument/2006/relationships/image" Target="../media/image54.png"/></Relationships>
</file>

<file path=ppt/slides/_rels/slide25.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60.png"/><Relationship Id="rId4" Type="http://schemas.openxmlformats.org/officeDocument/2006/relationships/image" Target="../media/image59.png"/></Relationships>
</file>

<file path=ppt/slides/_rels/slide2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60.png"/><Relationship Id="rId4" Type="http://schemas.openxmlformats.org/officeDocument/2006/relationships/image" Target="../media/image62.png"/></Relationships>
</file>

<file path=ppt/slides/_rels/slide28.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8.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18.xml"/><Relationship Id="rId4" Type="http://schemas.openxmlformats.org/officeDocument/2006/relationships/image" Target="../media/image65.png"/></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30.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6.jpg"/><Relationship Id="rId7" Type="http://schemas.openxmlformats.org/officeDocument/2006/relationships/image" Target="../media/image59.png"/><Relationship Id="rId2" Type="http://schemas.openxmlformats.org/officeDocument/2006/relationships/notesSlide" Target="../notesSlides/notesSlide12.xml"/><Relationship Id="rId1" Type="http://schemas.openxmlformats.org/officeDocument/2006/relationships/slideLayout" Target="../slideLayouts/slideLayout15.xml"/><Relationship Id="rId6" Type="http://schemas.openxmlformats.org/officeDocument/2006/relationships/image" Target="../media/image69.png"/><Relationship Id="rId5" Type="http://schemas.openxmlformats.org/officeDocument/2006/relationships/image" Target="../media/image68.jpeg"/><Relationship Id="rId10" Type="http://schemas.openxmlformats.org/officeDocument/2006/relationships/image" Target="../media/image72.png"/><Relationship Id="rId4" Type="http://schemas.openxmlformats.org/officeDocument/2006/relationships/image" Target="../media/image67.jpeg"/><Relationship Id="rId9" Type="http://schemas.openxmlformats.org/officeDocument/2006/relationships/image" Target="../media/image71.png"/></Relationships>
</file>

<file path=ppt/slides/_rels/slide31.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13.xml"/><Relationship Id="rId1" Type="http://schemas.openxmlformats.org/officeDocument/2006/relationships/slideLayout" Target="../slideLayouts/slideLayout15.xml"/><Relationship Id="rId6" Type="http://schemas.openxmlformats.org/officeDocument/2006/relationships/image" Target="../media/image60.png"/><Relationship Id="rId5" Type="http://schemas.openxmlformats.org/officeDocument/2006/relationships/image" Target="../media/image74.png"/><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14.xml"/><Relationship Id="rId1" Type="http://schemas.openxmlformats.org/officeDocument/2006/relationships/slideLayout" Target="../slideLayouts/slideLayout18.xml"/><Relationship Id="rId5" Type="http://schemas.openxmlformats.org/officeDocument/2006/relationships/image" Target="../media/image60.png"/><Relationship Id="rId4" Type="http://schemas.openxmlformats.org/officeDocument/2006/relationships/image" Target="../media/image7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image" Target="../media/image80.png"/><Relationship Id="rId5" Type="http://schemas.openxmlformats.org/officeDocument/2006/relationships/image" Target="../media/image79.jpeg"/><Relationship Id="rId4" Type="http://schemas.openxmlformats.org/officeDocument/2006/relationships/image" Target="../media/image78.jpeg"/></Relationships>
</file>

<file path=ppt/slides/_rels/slide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2.png"/><Relationship Id="rId1" Type="http://schemas.openxmlformats.org/officeDocument/2006/relationships/slideLayout" Target="../slideLayouts/slideLayout9.xml"/><Relationship Id="rId5" Type="http://schemas.openxmlformats.org/officeDocument/2006/relationships/image" Target="../media/image2.png"/><Relationship Id="rId4" Type="http://schemas.openxmlformats.org/officeDocument/2006/relationships/image" Target="../media/image27.jpeg"/></Relationships>
</file>

<file path=ppt/slides/_rels/slide7.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18.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EEBF944-FC65-49D7-A059-435134A05DF3}"/>
              </a:ext>
            </a:extLst>
          </p:cNvPr>
          <p:cNvSpPr/>
          <p:nvPr/>
        </p:nvSpPr>
        <p:spPr>
          <a:xfrm>
            <a:off x="-1" y="4504540"/>
            <a:ext cx="9143999" cy="2353459"/>
          </a:xfrm>
          <a:prstGeom prst="rect">
            <a:avLst/>
          </a:prstGeom>
          <a:solidFill>
            <a:srgbClr val="302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18" name="Picture 2" descr="Image result for sdg4">
            <a:extLst>
              <a:ext uri="{FF2B5EF4-FFF2-40B4-BE49-F238E27FC236}">
                <a16:creationId xmlns:a16="http://schemas.microsoft.com/office/drawing/2014/main" id="{7036961A-BA8E-4B61-9247-695CA2D0CFC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5951" b="4825"/>
          <a:stretch/>
        </p:blipFill>
        <p:spPr bwMode="auto">
          <a:xfrm>
            <a:off x="3517028" y="3803072"/>
            <a:ext cx="1405427" cy="14222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www.col.org/sites/default/files/Aptus-Fiji_1.jpg">
            <a:extLst>
              <a:ext uri="{FF2B5EF4-FFF2-40B4-BE49-F238E27FC236}">
                <a16:creationId xmlns:a16="http://schemas.microsoft.com/office/drawing/2014/main" id="{C27FD024-4757-4B47-8516-C3AEBBC96F6A}"/>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273" r="42051" b="22636"/>
          <a:stretch/>
        </p:blipFill>
        <p:spPr bwMode="auto">
          <a:xfrm>
            <a:off x="7486650" y="3803072"/>
            <a:ext cx="1657350" cy="142226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col.org/sites/default/files/C-DELTA%20image2.jpg">
            <a:extLst>
              <a:ext uri="{FF2B5EF4-FFF2-40B4-BE49-F238E27FC236}">
                <a16:creationId xmlns:a16="http://schemas.microsoft.com/office/drawing/2014/main" id="{39EACEDD-68DD-48BC-ABE7-3D1415326EBC}"/>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237" t="32336"/>
          <a:stretch/>
        </p:blipFill>
        <p:spPr bwMode="auto">
          <a:xfrm>
            <a:off x="4988530" y="3803072"/>
            <a:ext cx="2426439" cy="1425038"/>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a:extLst>
              <a:ext uri="{FF2B5EF4-FFF2-40B4-BE49-F238E27FC236}">
                <a16:creationId xmlns:a16="http://schemas.microsoft.com/office/drawing/2014/main" id="{F670A611-8C98-4AFB-AFCE-A3DD5D12321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6494" y="-36285"/>
            <a:ext cx="9144002" cy="6894285"/>
          </a:xfrm>
          <a:prstGeom prst="rect">
            <a:avLst/>
          </a:prstGeom>
        </p:spPr>
      </p:pic>
      <p:sp>
        <p:nvSpPr>
          <p:cNvPr id="14" name="Title 13">
            <a:extLst>
              <a:ext uri="{FF2B5EF4-FFF2-40B4-BE49-F238E27FC236}">
                <a16:creationId xmlns:a16="http://schemas.microsoft.com/office/drawing/2014/main" id="{74871D83-E070-4DA0-B9F8-2A61AD11C564}"/>
              </a:ext>
            </a:extLst>
          </p:cNvPr>
          <p:cNvSpPr>
            <a:spLocks noGrp="1"/>
          </p:cNvSpPr>
          <p:nvPr>
            <p:ph type="title" idx="4294967295"/>
          </p:nvPr>
        </p:nvSpPr>
        <p:spPr>
          <a:xfrm>
            <a:off x="6492" y="1291931"/>
            <a:ext cx="9144002" cy="2353459"/>
          </a:xfrm>
        </p:spPr>
        <p:txBody>
          <a:bodyPr>
            <a:normAutofit/>
          </a:bodyPr>
          <a:lstStyle/>
          <a:p>
            <a:r>
              <a:rPr lang="en-US" sz="7200" dirty="0">
                <a:solidFill>
                  <a:srgbClr val="302A7E"/>
                </a:solidFill>
                <a:latin typeface="+mj-lt"/>
              </a:rPr>
              <a:t>Achieving SDG 4:</a:t>
            </a:r>
            <a:br>
              <a:rPr lang="en-US" sz="7200" dirty="0">
                <a:solidFill>
                  <a:srgbClr val="302A7E"/>
                </a:solidFill>
                <a:latin typeface="+mj-lt"/>
              </a:rPr>
            </a:br>
            <a:r>
              <a:rPr lang="en-US" sz="7200" dirty="0">
                <a:solidFill>
                  <a:srgbClr val="302A7E"/>
                </a:solidFill>
                <a:latin typeface="+mj-lt"/>
              </a:rPr>
              <a:t>Are ICTs the Answer?</a:t>
            </a:r>
            <a:endParaRPr lang="en-CA" sz="7200" dirty="0">
              <a:solidFill>
                <a:srgbClr val="302A7E"/>
              </a:solidFill>
              <a:latin typeface="+mj-lt"/>
            </a:endParaRPr>
          </a:p>
        </p:txBody>
      </p:sp>
      <p:pic>
        <p:nvPicPr>
          <p:cNvPr id="3" name="Picture 2" descr="A close up of a sign&#10;&#10;Description generated with very high confidence">
            <a:extLst>
              <a:ext uri="{FF2B5EF4-FFF2-40B4-BE49-F238E27FC236}">
                <a16:creationId xmlns:a16="http://schemas.microsoft.com/office/drawing/2014/main" id="{93C4EFE6-3959-4660-9D09-A0C3DA7DD48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1789" y="275940"/>
            <a:ext cx="2887732" cy="759592"/>
          </a:xfrm>
          <a:prstGeom prst="rect">
            <a:avLst/>
          </a:prstGeom>
        </p:spPr>
      </p:pic>
      <p:sp>
        <p:nvSpPr>
          <p:cNvPr id="8" name="Text Placeholder 7">
            <a:extLst>
              <a:ext uri="{FF2B5EF4-FFF2-40B4-BE49-F238E27FC236}">
                <a16:creationId xmlns:a16="http://schemas.microsoft.com/office/drawing/2014/main" id="{5581BFA9-233A-4CF1-BF92-0FA36114A1DF}"/>
              </a:ext>
            </a:extLst>
          </p:cNvPr>
          <p:cNvSpPr>
            <a:spLocks noGrp="1"/>
          </p:cNvSpPr>
          <p:nvPr>
            <p:ph type="body" sz="quarter" idx="4294967295"/>
          </p:nvPr>
        </p:nvSpPr>
        <p:spPr>
          <a:xfrm>
            <a:off x="4931380" y="5535447"/>
            <a:ext cx="4155469" cy="1303503"/>
          </a:xfrm>
        </p:spPr>
        <p:txBody>
          <a:bodyPr>
            <a:normAutofit/>
          </a:bodyPr>
          <a:lstStyle/>
          <a:p>
            <a:pPr marL="0" indent="0">
              <a:buNone/>
            </a:pPr>
            <a:r>
              <a:rPr lang="en-US" sz="1800" dirty="0">
                <a:solidFill>
                  <a:schemeClr val="bg1"/>
                </a:solidFill>
              </a:rPr>
              <a:t>Professor Asha Kanwar</a:t>
            </a:r>
            <a:br>
              <a:rPr lang="en-US" sz="1600" dirty="0">
                <a:solidFill>
                  <a:schemeClr val="bg1"/>
                </a:solidFill>
              </a:rPr>
            </a:br>
            <a:r>
              <a:rPr lang="en-US" sz="1600" dirty="0">
                <a:solidFill>
                  <a:schemeClr val="bg1"/>
                </a:solidFill>
              </a:rPr>
              <a:t>President &amp; CEO, Commonwealth of Learning</a:t>
            </a:r>
          </a:p>
          <a:p>
            <a:pPr marL="0" indent="0">
              <a:buNone/>
            </a:pPr>
            <a:r>
              <a:rPr lang="en-US" sz="1600" dirty="0">
                <a:solidFill>
                  <a:schemeClr val="bg1"/>
                </a:solidFill>
              </a:rPr>
              <a:t>Education Ministers Action Group (EMAG)</a:t>
            </a:r>
            <a:br>
              <a:rPr lang="en-US" sz="1600" dirty="0">
                <a:solidFill>
                  <a:schemeClr val="bg1"/>
                </a:solidFill>
              </a:rPr>
            </a:br>
            <a:r>
              <a:rPr lang="en-US" sz="1600" dirty="0">
                <a:solidFill>
                  <a:schemeClr val="bg1"/>
                </a:solidFill>
              </a:rPr>
              <a:t>London |  24 January 2019</a:t>
            </a:r>
          </a:p>
        </p:txBody>
      </p:sp>
      <p:pic>
        <p:nvPicPr>
          <p:cNvPr id="15" name="Picture 2">
            <a:extLst>
              <a:ext uri="{FF2B5EF4-FFF2-40B4-BE49-F238E27FC236}">
                <a16:creationId xmlns:a16="http://schemas.microsoft.com/office/drawing/2014/main" id="{48E4C33F-5E53-4822-BA6B-1816C0E3432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9759" t="12735" r="42999" b="23665"/>
          <a:stretch/>
        </p:blipFill>
        <p:spPr bwMode="auto">
          <a:xfrm>
            <a:off x="6492" y="3800446"/>
            <a:ext cx="1558472" cy="14116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descr="https://www.col.org/sites/default/files/styles/image_responsive/public/field/image/DSC_8094.JPG?itok=avi0jlXQ">
            <a:extLst>
              <a:ext uri="{FF2B5EF4-FFF2-40B4-BE49-F238E27FC236}">
                <a16:creationId xmlns:a16="http://schemas.microsoft.com/office/drawing/2014/main" id="{F148FE8A-6334-4198-9ECF-95CC21AF5189}"/>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2031" t="37248" r="27247" b="3188"/>
          <a:stretch/>
        </p:blipFill>
        <p:spPr bwMode="auto">
          <a:xfrm>
            <a:off x="1626055" y="3800446"/>
            <a:ext cx="1822144" cy="14154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6705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381000" y="228600"/>
            <a:ext cx="8229600" cy="1143000"/>
          </a:xfrm>
        </p:spPr>
        <p:txBody>
          <a:bodyPr/>
          <a:lstStyle/>
          <a:p>
            <a:pPr eaLnBrk="1" hangingPunct="1"/>
            <a:r>
              <a:rPr lang="en-US" dirty="0"/>
              <a:t>Open Schooling</a:t>
            </a:r>
          </a:p>
        </p:txBody>
      </p:sp>
      <p:sp>
        <p:nvSpPr>
          <p:cNvPr id="76803" name="Rectangle 3"/>
          <p:cNvSpPr>
            <a:spLocks noGrp="1" noChangeArrowheads="1"/>
          </p:cNvSpPr>
          <p:nvPr>
            <p:ph idx="1"/>
          </p:nvPr>
        </p:nvSpPr>
        <p:spPr>
          <a:xfrm>
            <a:off x="863600" y="1608138"/>
            <a:ext cx="7874000" cy="4525962"/>
          </a:xfrm>
        </p:spPr>
        <p:txBody>
          <a:bodyPr>
            <a:normAutofit/>
          </a:bodyPr>
          <a:lstStyle/>
          <a:p>
            <a:pPr eaLnBrk="1" hangingPunct="1"/>
            <a:r>
              <a:rPr lang="en-US" sz="3200" dirty="0"/>
              <a:t>The physical separation of learner from the teacher</a:t>
            </a:r>
          </a:p>
          <a:p>
            <a:pPr eaLnBrk="1" hangingPunct="1"/>
            <a:r>
              <a:rPr lang="en-US" sz="3200" dirty="0"/>
              <a:t>The use of innovative teaching methodologies, and information and communications technologies (ICTs)</a:t>
            </a:r>
          </a:p>
          <a:p>
            <a:pPr eaLnBrk="1" hangingPunct="1"/>
            <a:r>
              <a:rPr lang="en-US" sz="3200" dirty="0"/>
              <a:t>Flexible approach</a:t>
            </a:r>
          </a:p>
          <a:p>
            <a:pPr marL="0" indent="0">
              <a:buNone/>
            </a:pPr>
            <a:endParaRPr lang="en-GB" sz="3200" dirty="0"/>
          </a:p>
          <a:p>
            <a:pPr eaLnBrk="1" hangingPunct="1"/>
            <a:endParaRPr lang="en-US" sz="3200" dirty="0"/>
          </a:p>
          <a:p>
            <a:pPr eaLnBrk="1" hangingPunct="1">
              <a:buFontTx/>
              <a:buNone/>
            </a:pPr>
            <a:endParaRPr lang="en-US" sz="3200" dirty="0"/>
          </a:p>
        </p:txBody>
      </p:sp>
    </p:spTree>
    <p:extLst>
      <p:ext uri="{BB962C8B-B14F-4D97-AF65-F5344CB8AC3E}">
        <p14:creationId xmlns:p14="http://schemas.microsoft.com/office/powerpoint/2010/main" val="1690737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4"/>
          <p:cNvSpPr>
            <a:spLocks noGrp="1" noChangeArrowheads="1"/>
          </p:cNvSpPr>
          <p:nvPr>
            <p:ph type="title"/>
          </p:nvPr>
        </p:nvSpPr>
        <p:spPr>
          <a:xfrm>
            <a:off x="457200" y="0"/>
            <a:ext cx="8229600" cy="1265238"/>
          </a:xfrm>
        </p:spPr>
        <p:txBody>
          <a:bodyPr/>
          <a:lstStyle/>
          <a:p>
            <a:pPr eaLnBrk="1" hangingPunct="1"/>
            <a:r>
              <a:rPr lang="en-US" dirty="0"/>
              <a:t>Increased Access and Equity</a:t>
            </a:r>
          </a:p>
        </p:txBody>
      </p:sp>
      <p:sp>
        <p:nvSpPr>
          <p:cNvPr id="90115" name="Rectangle 5"/>
          <p:cNvSpPr>
            <a:spLocks noGrp="1" noChangeArrowheads="1"/>
          </p:cNvSpPr>
          <p:nvPr>
            <p:ph idx="1"/>
          </p:nvPr>
        </p:nvSpPr>
        <p:spPr>
          <a:xfrm>
            <a:off x="2514600" y="1600200"/>
            <a:ext cx="6248400" cy="4953000"/>
          </a:xfrm>
        </p:spPr>
        <p:txBody>
          <a:bodyPr>
            <a:normAutofit/>
          </a:bodyPr>
          <a:lstStyle/>
          <a:p>
            <a:pPr marL="0" indent="0" eaLnBrk="1" hangingPunct="1">
              <a:buNone/>
            </a:pPr>
            <a:r>
              <a:rPr lang="en-US" sz="3600" b="1" dirty="0"/>
              <a:t>India:</a:t>
            </a:r>
            <a:r>
              <a:rPr lang="en-US" sz="3600" dirty="0"/>
              <a:t> 2.7 million students </a:t>
            </a:r>
            <a:br>
              <a:rPr lang="en-US" sz="3600" dirty="0"/>
            </a:br>
            <a:r>
              <a:rPr lang="en-US" sz="3600" dirty="0"/>
              <a:t>in 5 years; 31 % female</a:t>
            </a:r>
          </a:p>
          <a:p>
            <a:pPr marL="0" indent="0" eaLnBrk="1" hangingPunct="1">
              <a:buNone/>
            </a:pPr>
            <a:endParaRPr lang="en-US" sz="3600" dirty="0"/>
          </a:p>
          <a:p>
            <a:pPr marL="0" indent="0" eaLnBrk="1" hangingPunct="1">
              <a:buNone/>
            </a:pPr>
            <a:r>
              <a:rPr lang="en-US" sz="3600" dirty="0"/>
              <a:t>Bangladesh: 165,000 in 3 years: 40% female</a:t>
            </a:r>
          </a:p>
          <a:p>
            <a:pPr marL="0" indent="0" eaLnBrk="1" hangingPunct="1">
              <a:buNone/>
            </a:pPr>
            <a:endParaRPr lang="en-US" sz="3600" dirty="0"/>
          </a:p>
          <a:p>
            <a:pPr marL="0" indent="0" eaLnBrk="1" hangingPunct="1">
              <a:buNone/>
            </a:pPr>
            <a:r>
              <a:rPr lang="en-US" sz="3600" dirty="0"/>
              <a:t>Namibia: 80.806 in 3 years: </a:t>
            </a:r>
            <a:br>
              <a:rPr lang="en-US" sz="3600" dirty="0"/>
            </a:br>
            <a:r>
              <a:rPr lang="en-US" sz="3600" dirty="0"/>
              <a:t>65% female</a:t>
            </a:r>
          </a:p>
        </p:txBody>
      </p:sp>
      <p:pic>
        <p:nvPicPr>
          <p:cNvPr id="4" name="Picture 3">
            <a:extLst>
              <a:ext uri="{FF2B5EF4-FFF2-40B4-BE49-F238E27FC236}">
                <a16:creationId xmlns:a16="http://schemas.microsoft.com/office/drawing/2014/main" id="{98EE57F4-2698-4C79-B3CF-5DF99B5FA7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4050" y="1722432"/>
            <a:ext cx="1252557" cy="835038"/>
          </a:xfrm>
          <a:prstGeom prst="rect">
            <a:avLst/>
          </a:prstGeom>
        </p:spPr>
      </p:pic>
      <p:pic>
        <p:nvPicPr>
          <p:cNvPr id="6" name="Picture 5" descr="A close up of a sign&#10;&#10;Description generated with very high confidence">
            <a:extLst>
              <a:ext uri="{FF2B5EF4-FFF2-40B4-BE49-F238E27FC236}">
                <a16:creationId xmlns:a16="http://schemas.microsoft.com/office/drawing/2014/main" id="{3838C6FE-2837-4D85-B49F-F2782DC088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469" y="5189866"/>
            <a:ext cx="1252870" cy="835038"/>
          </a:xfrm>
          <a:prstGeom prst="rect">
            <a:avLst/>
          </a:prstGeom>
        </p:spPr>
      </p:pic>
      <p:pic>
        <p:nvPicPr>
          <p:cNvPr id="8" name="Picture 7" descr="A picture containing vector graphics&#10;&#10;Description generated with high confidence">
            <a:extLst>
              <a:ext uri="{FF2B5EF4-FFF2-40B4-BE49-F238E27FC236}">
                <a16:creationId xmlns:a16="http://schemas.microsoft.com/office/drawing/2014/main" id="{A2269672-64DB-4D41-A0BA-F53933D68E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2469" y="3429000"/>
            <a:ext cx="1233507" cy="740104"/>
          </a:xfrm>
          <a:prstGeom prst="rect">
            <a:avLst/>
          </a:prstGeom>
        </p:spPr>
      </p:pic>
    </p:spTree>
    <p:extLst>
      <p:ext uri="{BB962C8B-B14F-4D97-AF65-F5344CB8AC3E}">
        <p14:creationId xmlns:p14="http://schemas.microsoft.com/office/powerpoint/2010/main" val="1873415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learning_centre_mozambique">
            <a:extLst>
              <a:ext uri="{FF2B5EF4-FFF2-40B4-BE49-F238E27FC236}">
                <a16:creationId xmlns:a16="http://schemas.microsoft.com/office/drawing/2014/main" id="{B1267456-0A35-4E97-8709-8A6FCDEF344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644689"/>
            <a:ext cx="4102100" cy="3213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62" name="Rectangle 4"/>
          <p:cNvSpPr>
            <a:spLocks noGrp="1" noChangeArrowheads="1"/>
          </p:cNvSpPr>
          <p:nvPr>
            <p:ph type="title"/>
          </p:nvPr>
        </p:nvSpPr>
        <p:spPr>
          <a:xfrm>
            <a:off x="45436" y="259761"/>
            <a:ext cx="9098564" cy="1559030"/>
          </a:xfrm>
        </p:spPr>
        <p:txBody>
          <a:bodyPr>
            <a:noAutofit/>
          </a:bodyPr>
          <a:lstStyle/>
          <a:p>
            <a:r>
              <a:rPr lang="en-US" dirty="0"/>
              <a:t>Unit Cost per Student</a:t>
            </a:r>
            <a:br>
              <a:rPr lang="en-US" b="1" dirty="0"/>
            </a:br>
            <a:endParaRPr lang="en-US" dirty="0"/>
          </a:p>
        </p:txBody>
      </p:sp>
      <p:graphicFrame>
        <p:nvGraphicFramePr>
          <p:cNvPr id="2" name="Table 1">
            <a:extLst>
              <a:ext uri="{FF2B5EF4-FFF2-40B4-BE49-F238E27FC236}">
                <a16:creationId xmlns:a16="http://schemas.microsoft.com/office/drawing/2014/main" id="{8B797B7A-A5CD-4A19-B377-E78C6399060C}"/>
              </a:ext>
            </a:extLst>
          </p:cNvPr>
          <p:cNvGraphicFramePr>
            <a:graphicFrameLocks noGrp="1"/>
          </p:cNvGraphicFramePr>
          <p:nvPr>
            <p:extLst>
              <p:ext uri="{D42A27DB-BD31-4B8C-83A1-F6EECF244321}">
                <p14:modId xmlns:p14="http://schemas.microsoft.com/office/powerpoint/2010/main" val="2743081103"/>
              </p:ext>
            </p:extLst>
          </p:nvPr>
        </p:nvGraphicFramePr>
        <p:xfrm>
          <a:off x="196850" y="1445579"/>
          <a:ext cx="8750300" cy="2199110"/>
        </p:xfrm>
        <a:graphic>
          <a:graphicData uri="http://schemas.openxmlformats.org/drawingml/2006/table">
            <a:tbl>
              <a:tblPr firstRow="1" bandRow="1">
                <a:tableStyleId>{5C22544A-7EE6-4342-B048-85BDC9FD1C3A}</a:tableStyleId>
              </a:tblPr>
              <a:tblGrid>
                <a:gridCol w="1874059">
                  <a:extLst>
                    <a:ext uri="{9D8B030D-6E8A-4147-A177-3AD203B41FA5}">
                      <a16:colId xmlns:a16="http://schemas.microsoft.com/office/drawing/2014/main" val="3915042825"/>
                    </a:ext>
                  </a:extLst>
                </a:gridCol>
                <a:gridCol w="3959476">
                  <a:extLst>
                    <a:ext uri="{9D8B030D-6E8A-4147-A177-3AD203B41FA5}">
                      <a16:colId xmlns:a16="http://schemas.microsoft.com/office/drawing/2014/main" val="745755813"/>
                    </a:ext>
                  </a:extLst>
                </a:gridCol>
                <a:gridCol w="2916765">
                  <a:extLst>
                    <a:ext uri="{9D8B030D-6E8A-4147-A177-3AD203B41FA5}">
                      <a16:colId xmlns:a16="http://schemas.microsoft.com/office/drawing/2014/main" val="3792954130"/>
                    </a:ext>
                  </a:extLst>
                </a:gridCol>
              </a:tblGrid>
              <a:tr h="617220">
                <a:tc>
                  <a:txBody>
                    <a:bodyPr/>
                    <a:lstStyle/>
                    <a:p>
                      <a:endParaRPr lang="en-US" sz="2400" dirty="0"/>
                    </a:p>
                  </a:txBody>
                  <a:tcPr marL="68580" marR="68580" marT="34290" marB="34290"/>
                </a:tc>
                <a:tc>
                  <a:txBody>
                    <a:bodyPr/>
                    <a:lstStyle/>
                    <a:p>
                      <a:pPr algn="ctr"/>
                      <a:r>
                        <a:rPr lang="en-US" sz="3200" dirty="0"/>
                        <a:t>Formal Secondary School</a:t>
                      </a:r>
                    </a:p>
                  </a:txBody>
                  <a:tcPr marL="68580" marR="68580" marT="34290" marB="34290"/>
                </a:tc>
                <a:tc>
                  <a:txBody>
                    <a:bodyPr/>
                    <a:lstStyle/>
                    <a:p>
                      <a:pPr algn="ctr"/>
                      <a:r>
                        <a:rPr lang="en-US" sz="3200" dirty="0"/>
                        <a:t>Open School</a:t>
                      </a:r>
                    </a:p>
                  </a:txBody>
                  <a:tcPr marL="68580" marR="68580" marT="34290" marB="34290"/>
                </a:tc>
                <a:extLst>
                  <a:ext uri="{0D108BD9-81ED-4DB2-BD59-A6C34878D82A}">
                    <a16:rowId xmlns:a16="http://schemas.microsoft.com/office/drawing/2014/main" val="3470113772"/>
                  </a:ext>
                </a:extLst>
              </a:tr>
              <a:tr h="342900">
                <a:tc>
                  <a:txBody>
                    <a:bodyPr/>
                    <a:lstStyle/>
                    <a:p>
                      <a:r>
                        <a:rPr lang="en-US" sz="3200" b="1" dirty="0"/>
                        <a:t>India</a:t>
                      </a:r>
                    </a:p>
                  </a:txBody>
                  <a:tcPr marL="68580" marR="68580" marT="34290" marB="34290"/>
                </a:tc>
                <a:tc>
                  <a:txBody>
                    <a:bodyPr/>
                    <a:lstStyle/>
                    <a:p>
                      <a:pPr algn="ctr"/>
                      <a:r>
                        <a:rPr lang="en-US" sz="3200" dirty="0"/>
                        <a:t>INR 15,288</a:t>
                      </a:r>
                    </a:p>
                  </a:txBody>
                  <a:tcPr marL="68580" marR="68580" marT="34290" marB="34290"/>
                </a:tc>
                <a:tc>
                  <a:txBody>
                    <a:bodyPr/>
                    <a:lstStyle/>
                    <a:p>
                      <a:pPr algn="ctr"/>
                      <a:r>
                        <a:rPr lang="en-US" sz="3200" dirty="0"/>
                        <a:t>INR 1,230</a:t>
                      </a:r>
                    </a:p>
                  </a:txBody>
                  <a:tcPr marL="68580" marR="68580" marT="34290" marB="34290"/>
                </a:tc>
                <a:extLst>
                  <a:ext uri="{0D108BD9-81ED-4DB2-BD59-A6C34878D82A}">
                    <a16:rowId xmlns:a16="http://schemas.microsoft.com/office/drawing/2014/main" val="200475441"/>
                  </a:ext>
                </a:extLst>
              </a:tr>
              <a:tr h="598910">
                <a:tc>
                  <a:txBody>
                    <a:bodyPr/>
                    <a:lstStyle/>
                    <a:p>
                      <a:r>
                        <a:rPr lang="en-US" sz="3200" b="1" dirty="0"/>
                        <a:t>Namibia</a:t>
                      </a:r>
                    </a:p>
                  </a:txBody>
                  <a:tcPr marL="68580" marR="68580" marT="34290" marB="34290"/>
                </a:tc>
                <a:tc>
                  <a:txBody>
                    <a:bodyPr/>
                    <a:lstStyle/>
                    <a:p>
                      <a:pPr algn="ctr"/>
                      <a:r>
                        <a:rPr lang="en-US" sz="3200" dirty="0"/>
                        <a:t>ZAR 5,346</a:t>
                      </a:r>
                    </a:p>
                  </a:txBody>
                  <a:tcPr marL="68580" marR="68580" marT="34290" marB="34290"/>
                </a:tc>
                <a:tc>
                  <a:txBody>
                    <a:bodyPr/>
                    <a:lstStyle/>
                    <a:p>
                      <a:pPr algn="ctr"/>
                      <a:r>
                        <a:rPr lang="en-US" sz="3200" dirty="0"/>
                        <a:t>ZAR 1,262</a:t>
                      </a:r>
                    </a:p>
                  </a:txBody>
                  <a:tcPr marL="68580" marR="68580" marT="34290" marB="34290"/>
                </a:tc>
                <a:extLst>
                  <a:ext uri="{0D108BD9-81ED-4DB2-BD59-A6C34878D82A}">
                    <a16:rowId xmlns:a16="http://schemas.microsoft.com/office/drawing/2014/main" val="2685462344"/>
                  </a:ext>
                </a:extLst>
              </a:tr>
            </a:tbl>
          </a:graphicData>
        </a:graphic>
      </p:graphicFrame>
      <p:sp>
        <p:nvSpPr>
          <p:cNvPr id="3" name="TextBox 2">
            <a:extLst>
              <a:ext uri="{FF2B5EF4-FFF2-40B4-BE49-F238E27FC236}">
                <a16:creationId xmlns:a16="http://schemas.microsoft.com/office/drawing/2014/main" id="{70C5520E-8E7B-40F3-944F-9343530EB291}"/>
              </a:ext>
            </a:extLst>
          </p:cNvPr>
          <p:cNvSpPr txBox="1"/>
          <p:nvPr/>
        </p:nvSpPr>
        <p:spPr>
          <a:xfrm>
            <a:off x="7196626" y="3837414"/>
            <a:ext cx="1819729" cy="21358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788" b="0" i="0" u="none" strike="noStrike" kern="1200" cap="none" spc="0" normalizeH="0" baseline="0" noProof="0" dirty="0">
                <a:ln>
                  <a:noFill/>
                </a:ln>
                <a:solidFill>
                  <a:prstClr val="black"/>
                </a:solidFill>
                <a:effectLst/>
                <a:uLnTx/>
                <a:uFillTx/>
                <a:latin typeface="Calibri" panose="020F0502020204030204"/>
                <a:ea typeface="+mn-ea"/>
                <a:cs typeface="+mn-cs"/>
              </a:rPr>
              <a:t>Source: Rumble, G., &amp; </a:t>
            </a:r>
            <a:r>
              <a:rPr kumimoji="0" lang="en-US" sz="788" b="0" i="0" u="none" strike="noStrike" kern="1200" cap="none" spc="0" normalizeH="0" baseline="0" noProof="0" dirty="0" err="1">
                <a:ln>
                  <a:noFill/>
                </a:ln>
                <a:solidFill>
                  <a:prstClr val="black"/>
                </a:solidFill>
                <a:effectLst/>
                <a:uLnTx/>
                <a:uFillTx/>
                <a:latin typeface="Calibri" panose="020F0502020204030204"/>
                <a:ea typeface="+mn-ea"/>
                <a:cs typeface="+mn-cs"/>
              </a:rPr>
              <a:t>Koul</a:t>
            </a:r>
            <a:r>
              <a:rPr kumimoji="0" lang="en-US" sz="788" b="0" i="0" u="none" strike="noStrike" kern="1200" cap="none" spc="0" normalizeH="0" baseline="0" noProof="0" dirty="0">
                <a:ln>
                  <a:noFill/>
                </a:ln>
                <a:solidFill>
                  <a:prstClr val="black"/>
                </a:solidFill>
                <a:effectLst/>
                <a:uLnTx/>
                <a:uFillTx/>
                <a:latin typeface="Calibri" panose="020F0502020204030204"/>
                <a:ea typeface="+mn-ea"/>
                <a:cs typeface="+mn-cs"/>
              </a:rPr>
              <a:t>, B.N. (2007).</a:t>
            </a:r>
          </a:p>
        </p:txBody>
      </p:sp>
      <p:pic>
        <p:nvPicPr>
          <p:cNvPr id="8" name="Picture 4" descr="\\06-CLS-01\Users\DTremblay\Desktop\nios-logo.png">
            <a:extLst>
              <a:ext uri="{FF2B5EF4-FFF2-40B4-BE49-F238E27FC236}">
                <a16:creationId xmlns:a16="http://schemas.microsoft.com/office/drawing/2014/main" id="{0396EAFC-3FAD-4300-AF3F-D000A58C3F8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6075" y="4641012"/>
            <a:ext cx="940837" cy="133697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06-CLS-01\Users\DTremblay\Desktop\NAMCOL logo.png">
            <a:extLst>
              <a:ext uri="{FF2B5EF4-FFF2-40B4-BE49-F238E27FC236}">
                <a16:creationId xmlns:a16="http://schemas.microsoft.com/office/drawing/2014/main" id="{9D87359E-C328-4613-B02A-32FB3DC387A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0837" y="4524698"/>
            <a:ext cx="1646464" cy="145329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5C9474B-2C8B-4677-A91C-C93ED0DF002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1942"/>
            <a:ext cx="1252557" cy="835038"/>
          </a:xfrm>
          <a:prstGeom prst="rect">
            <a:avLst/>
          </a:prstGeom>
        </p:spPr>
      </p:pic>
      <p:pic>
        <p:nvPicPr>
          <p:cNvPr id="12" name="Picture 11" descr="A close up of a sign&#10;&#10;Description generated with very high confidence">
            <a:extLst>
              <a:ext uri="{FF2B5EF4-FFF2-40B4-BE49-F238E27FC236}">
                <a16:creationId xmlns:a16="http://schemas.microsoft.com/office/drawing/2014/main" id="{B4DE264B-4DC8-41B9-B052-BD6D41DC7F04}"/>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91130" y="0"/>
            <a:ext cx="1252870" cy="835038"/>
          </a:xfrm>
          <a:prstGeom prst="rect">
            <a:avLst/>
          </a:prstGeom>
        </p:spPr>
      </p:pic>
    </p:spTree>
    <p:extLst>
      <p:ext uri="{BB962C8B-B14F-4D97-AF65-F5344CB8AC3E}">
        <p14:creationId xmlns:p14="http://schemas.microsoft.com/office/powerpoint/2010/main" val="3259808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15829"/>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E15829"/>
                </a:solidFill>
              </a:rPr>
              <a:t>2</a:t>
            </a:r>
            <a:endParaRPr lang="en-US" sz="3600" b="1" dirty="0">
              <a:solidFill>
                <a:srgbClr val="E15829"/>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7711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Technology-enabled learning can break open the ivory towers of tertiary education</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2670151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map with text&#10;&#10;Description generated with very high confidence">
            <a:extLst>
              <a:ext uri="{FF2B5EF4-FFF2-40B4-BE49-F238E27FC236}">
                <a16:creationId xmlns:a16="http://schemas.microsoft.com/office/drawing/2014/main" id="{57AEDB94-1DA0-4CF6-BE0C-8226C4B2AB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111"/>
          <a:stretch/>
        </p:blipFill>
        <p:spPr>
          <a:xfrm>
            <a:off x="0" y="140792"/>
            <a:ext cx="9144000" cy="6726856"/>
          </a:xfrm>
          <a:prstGeom prst="rect">
            <a:avLst/>
          </a:prstGeom>
        </p:spPr>
      </p:pic>
      <p:pic>
        <p:nvPicPr>
          <p:cNvPr id="6" name="Picture 5">
            <a:extLst>
              <a:ext uri="{FF2B5EF4-FFF2-40B4-BE49-F238E27FC236}">
                <a16:creationId xmlns:a16="http://schemas.microsoft.com/office/drawing/2014/main" id="{6DFC6DDD-06BF-499B-8CFF-F004B5EF027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63105" y="6112273"/>
            <a:ext cx="453227" cy="510778"/>
          </a:xfrm>
          <a:prstGeom prst="rect">
            <a:avLst/>
          </a:prstGeom>
        </p:spPr>
      </p:pic>
    </p:spTree>
    <p:extLst>
      <p:ext uri="{BB962C8B-B14F-4D97-AF65-F5344CB8AC3E}">
        <p14:creationId xmlns:p14="http://schemas.microsoft.com/office/powerpoint/2010/main" val="136262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7BD201-AD46-47EE-9843-81EE0A2FC047}"/>
              </a:ext>
            </a:extLst>
          </p:cNvPr>
          <p:cNvSpPr>
            <a:spLocks noGrp="1"/>
          </p:cNvSpPr>
          <p:nvPr>
            <p:ph type="title"/>
          </p:nvPr>
        </p:nvSpPr>
        <p:spPr>
          <a:xfrm>
            <a:off x="628650" y="365127"/>
            <a:ext cx="7886700" cy="892174"/>
          </a:xfrm>
        </p:spPr>
        <p:txBody>
          <a:bodyPr/>
          <a:lstStyle/>
          <a:p>
            <a:r>
              <a:rPr lang="en-CA" i="0" dirty="0"/>
              <a:t>Costs: ODL in Mega Universities</a:t>
            </a:r>
            <a:endParaRPr lang="en-US" i="0" dirty="0"/>
          </a:p>
        </p:txBody>
      </p:sp>
      <p:graphicFrame>
        <p:nvGraphicFramePr>
          <p:cNvPr id="7" name="Table 6">
            <a:extLst>
              <a:ext uri="{FF2B5EF4-FFF2-40B4-BE49-F238E27FC236}">
                <a16:creationId xmlns:a16="http://schemas.microsoft.com/office/drawing/2014/main" id="{684D8C7B-5952-4232-8BB5-7C117CDE4818}"/>
              </a:ext>
            </a:extLst>
          </p:cNvPr>
          <p:cNvGraphicFramePr>
            <a:graphicFrameLocks noGrp="1"/>
          </p:cNvGraphicFramePr>
          <p:nvPr>
            <p:extLst>
              <p:ext uri="{D42A27DB-BD31-4B8C-83A1-F6EECF244321}">
                <p14:modId xmlns:p14="http://schemas.microsoft.com/office/powerpoint/2010/main" val="682009049"/>
              </p:ext>
            </p:extLst>
          </p:nvPr>
        </p:nvGraphicFramePr>
        <p:xfrm>
          <a:off x="254000" y="1373190"/>
          <a:ext cx="8636000" cy="4661356"/>
        </p:xfrm>
        <a:graphic>
          <a:graphicData uri="http://schemas.openxmlformats.org/drawingml/2006/table">
            <a:tbl>
              <a:tblPr firstRow="1" bandRow="1">
                <a:tableStyleId>{21E4AEA4-8DFA-4A89-87EB-49C32662AFE0}</a:tableStyleId>
              </a:tblPr>
              <a:tblGrid>
                <a:gridCol w="2159000">
                  <a:extLst>
                    <a:ext uri="{9D8B030D-6E8A-4147-A177-3AD203B41FA5}">
                      <a16:colId xmlns:a16="http://schemas.microsoft.com/office/drawing/2014/main" val="20000"/>
                    </a:ext>
                  </a:extLst>
                </a:gridCol>
                <a:gridCol w="2159000">
                  <a:extLst>
                    <a:ext uri="{9D8B030D-6E8A-4147-A177-3AD203B41FA5}">
                      <a16:colId xmlns:a16="http://schemas.microsoft.com/office/drawing/2014/main" val="20001"/>
                    </a:ext>
                  </a:extLst>
                </a:gridCol>
                <a:gridCol w="2159000">
                  <a:extLst>
                    <a:ext uri="{9D8B030D-6E8A-4147-A177-3AD203B41FA5}">
                      <a16:colId xmlns:a16="http://schemas.microsoft.com/office/drawing/2014/main" val="20002"/>
                    </a:ext>
                  </a:extLst>
                </a:gridCol>
                <a:gridCol w="2159000">
                  <a:extLst>
                    <a:ext uri="{9D8B030D-6E8A-4147-A177-3AD203B41FA5}">
                      <a16:colId xmlns:a16="http://schemas.microsoft.com/office/drawing/2014/main" val="20003"/>
                    </a:ext>
                  </a:extLst>
                </a:gridCol>
              </a:tblGrid>
              <a:tr h="831075">
                <a:tc>
                  <a:txBody>
                    <a:bodyPr/>
                    <a:lstStyle/>
                    <a:p>
                      <a:pPr algn="ctr"/>
                      <a:r>
                        <a:rPr lang="en-US" sz="2800" dirty="0"/>
                        <a:t>Country</a:t>
                      </a:r>
                    </a:p>
                  </a:txBody>
                  <a:tcPr marL="68580" marR="68580" marT="34290" marB="34290" anchor="ctr"/>
                </a:tc>
                <a:tc>
                  <a:txBody>
                    <a:bodyPr/>
                    <a:lstStyle/>
                    <a:p>
                      <a:pPr algn="ctr"/>
                      <a:r>
                        <a:rPr lang="en-US" sz="2800" dirty="0"/>
                        <a:t>Institution</a:t>
                      </a:r>
                    </a:p>
                  </a:txBody>
                  <a:tcPr marL="68580" marR="68580" marT="34290" marB="34290" anchor="ctr"/>
                </a:tc>
                <a:tc>
                  <a:txBody>
                    <a:bodyPr/>
                    <a:lstStyle/>
                    <a:p>
                      <a:pPr algn="ctr"/>
                      <a:r>
                        <a:rPr lang="en-US" sz="2800" dirty="0"/>
                        <a:t>Enrolment</a:t>
                      </a:r>
                    </a:p>
                  </a:txBody>
                  <a:tcPr marL="68580" marR="68580" marT="34290" marB="34290" anchor="ctr"/>
                </a:tc>
                <a:tc>
                  <a:txBody>
                    <a:bodyPr/>
                    <a:lstStyle/>
                    <a:p>
                      <a:pPr algn="ctr"/>
                      <a:r>
                        <a:rPr lang="en-US" sz="2800" dirty="0"/>
                        <a:t>%</a:t>
                      </a:r>
                      <a:r>
                        <a:rPr lang="en-US" sz="2800" baseline="0" dirty="0"/>
                        <a:t> of Campus Cost</a:t>
                      </a:r>
                      <a:r>
                        <a:rPr lang="en-US" sz="2800" dirty="0"/>
                        <a:t>*</a:t>
                      </a:r>
                    </a:p>
                  </a:txBody>
                  <a:tcPr marL="68580" marR="68580" marT="34290" marB="34290" anchor="ctr"/>
                </a:tc>
                <a:extLst>
                  <a:ext uri="{0D108BD9-81ED-4DB2-BD59-A6C34878D82A}">
                    <a16:rowId xmlns:a16="http://schemas.microsoft.com/office/drawing/2014/main" val="10000"/>
                  </a:ext>
                </a:extLst>
              </a:tr>
              <a:tr h="934834">
                <a:tc>
                  <a:txBody>
                    <a:bodyPr/>
                    <a:lstStyle/>
                    <a:p>
                      <a:pPr algn="ctr"/>
                      <a:r>
                        <a:rPr lang="en-US" sz="2800" dirty="0"/>
                        <a:t>Pakistan</a:t>
                      </a:r>
                    </a:p>
                  </a:txBody>
                  <a:tcPr marL="68580" marR="68580" marT="34290" marB="34290" anchor="ctr"/>
                </a:tc>
                <a:tc>
                  <a:txBody>
                    <a:bodyPr/>
                    <a:lstStyle/>
                    <a:p>
                      <a:pPr algn="ctr"/>
                      <a:r>
                        <a:rPr lang="en-US" sz="2800" dirty="0"/>
                        <a:t>AIOU</a:t>
                      </a:r>
                    </a:p>
                  </a:txBody>
                  <a:tcPr marL="68580" marR="68580" marT="34290" marB="34290" anchor="ctr"/>
                </a:tc>
                <a:tc>
                  <a:txBody>
                    <a:bodyPr/>
                    <a:lstStyle/>
                    <a:p>
                      <a:pPr algn="ctr"/>
                      <a:r>
                        <a:rPr lang="en-US" sz="2800" dirty="0"/>
                        <a:t>456.126</a:t>
                      </a:r>
                    </a:p>
                  </a:txBody>
                  <a:tcPr marL="68580" marR="68580" marT="34290" marB="34290" anchor="ctr"/>
                </a:tc>
                <a:tc>
                  <a:txBody>
                    <a:bodyPr/>
                    <a:lstStyle/>
                    <a:p>
                      <a:pPr algn="ctr"/>
                      <a:r>
                        <a:rPr lang="en-US" sz="2800" dirty="0"/>
                        <a:t>22</a:t>
                      </a:r>
                    </a:p>
                  </a:txBody>
                  <a:tcPr marL="68580" marR="68580" marT="34290" marB="34290" anchor="ctr"/>
                </a:tc>
                <a:extLst>
                  <a:ext uri="{0D108BD9-81ED-4DB2-BD59-A6C34878D82A}">
                    <a16:rowId xmlns:a16="http://schemas.microsoft.com/office/drawing/2014/main" val="10001"/>
                  </a:ext>
                </a:extLst>
              </a:tr>
              <a:tr h="934834">
                <a:tc>
                  <a:txBody>
                    <a:bodyPr/>
                    <a:lstStyle/>
                    <a:p>
                      <a:pPr algn="ctr"/>
                      <a:r>
                        <a:rPr lang="en-US" sz="2800" dirty="0"/>
                        <a:t>China</a:t>
                      </a:r>
                    </a:p>
                  </a:txBody>
                  <a:tcPr marL="68580" marR="68580" marT="34290" marB="34290" anchor="ctr"/>
                </a:tc>
                <a:tc>
                  <a:txBody>
                    <a:bodyPr/>
                    <a:lstStyle/>
                    <a:p>
                      <a:pPr algn="ctr"/>
                      <a:r>
                        <a:rPr lang="en-US" sz="2800" dirty="0"/>
                        <a:t>CCRTVU</a:t>
                      </a:r>
                    </a:p>
                  </a:txBody>
                  <a:tcPr marL="68580" marR="68580" marT="34290" marB="34290" anchor="ctr"/>
                </a:tc>
                <a:tc>
                  <a:txBody>
                    <a:bodyPr/>
                    <a:lstStyle/>
                    <a:p>
                      <a:pPr algn="ctr"/>
                      <a:r>
                        <a:rPr lang="en-US" sz="2800" dirty="0"/>
                        <a:t>2,300,000</a:t>
                      </a:r>
                    </a:p>
                  </a:txBody>
                  <a:tcPr marL="68580" marR="68580" marT="34290" marB="34290" anchor="ctr"/>
                </a:tc>
                <a:tc>
                  <a:txBody>
                    <a:bodyPr/>
                    <a:lstStyle/>
                    <a:p>
                      <a:pPr algn="ctr"/>
                      <a:r>
                        <a:rPr lang="en-US" sz="2800" dirty="0"/>
                        <a:t>40</a:t>
                      </a:r>
                    </a:p>
                  </a:txBody>
                  <a:tcPr marL="68580" marR="68580" marT="34290" marB="34290" anchor="ctr"/>
                </a:tc>
                <a:extLst>
                  <a:ext uri="{0D108BD9-81ED-4DB2-BD59-A6C34878D82A}">
                    <a16:rowId xmlns:a16="http://schemas.microsoft.com/office/drawing/2014/main" val="10002"/>
                  </a:ext>
                </a:extLst>
              </a:tr>
              <a:tr h="934834">
                <a:tc>
                  <a:txBody>
                    <a:bodyPr/>
                    <a:lstStyle/>
                    <a:p>
                      <a:pPr algn="ctr"/>
                      <a:r>
                        <a:rPr lang="en-US" sz="2800" dirty="0"/>
                        <a:t>India</a:t>
                      </a:r>
                    </a:p>
                  </a:txBody>
                  <a:tcPr marL="68580" marR="68580" marT="34290" marB="34290" anchor="ctr"/>
                </a:tc>
                <a:tc>
                  <a:txBody>
                    <a:bodyPr/>
                    <a:lstStyle/>
                    <a:p>
                      <a:pPr algn="ctr"/>
                      <a:r>
                        <a:rPr lang="en-US" sz="2800" dirty="0"/>
                        <a:t>IGNOU</a:t>
                      </a:r>
                    </a:p>
                  </a:txBody>
                  <a:tcPr marL="68580" marR="68580" marT="34290" marB="34290" anchor="ctr"/>
                </a:tc>
                <a:tc>
                  <a:txBody>
                    <a:bodyPr/>
                    <a:lstStyle/>
                    <a:p>
                      <a:pPr algn="ctr"/>
                      <a:r>
                        <a:rPr lang="en-US" sz="2800" dirty="0"/>
                        <a:t>1,187,100</a:t>
                      </a:r>
                    </a:p>
                  </a:txBody>
                  <a:tcPr marL="68580" marR="68580" marT="34290" marB="34290" anchor="ctr"/>
                </a:tc>
                <a:tc>
                  <a:txBody>
                    <a:bodyPr/>
                    <a:lstStyle/>
                    <a:p>
                      <a:pPr algn="ctr"/>
                      <a:r>
                        <a:rPr lang="en-US" sz="2800" dirty="0"/>
                        <a:t>35</a:t>
                      </a:r>
                    </a:p>
                  </a:txBody>
                  <a:tcPr marL="68580" marR="68580" marT="34290" marB="34290" anchor="ctr"/>
                </a:tc>
                <a:extLst>
                  <a:ext uri="{0D108BD9-81ED-4DB2-BD59-A6C34878D82A}">
                    <a16:rowId xmlns:a16="http://schemas.microsoft.com/office/drawing/2014/main" val="10003"/>
                  </a:ext>
                </a:extLst>
              </a:tr>
              <a:tr h="934834">
                <a:tc>
                  <a:txBody>
                    <a:bodyPr/>
                    <a:lstStyle/>
                    <a:p>
                      <a:pPr algn="ctr"/>
                      <a:r>
                        <a:rPr lang="en-US" sz="2800" dirty="0"/>
                        <a:t>UK</a:t>
                      </a:r>
                    </a:p>
                  </a:txBody>
                  <a:tcPr marL="68580" marR="68580" marT="34290" marB="34290" anchor="ctr"/>
                </a:tc>
                <a:tc>
                  <a:txBody>
                    <a:bodyPr/>
                    <a:lstStyle/>
                    <a:p>
                      <a:pPr algn="ctr"/>
                      <a:r>
                        <a:rPr lang="en-US" sz="2800" dirty="0"/>
                        <a:t>OU</a:t>
                      </a:r>
                    </a:p>
                  </a:txBody>
                  <a:tcPr marL="68580" marR="68580" marT="34290" marB="34290" anchor="ctr"/>
                </a:tc>
                <a:tc>
                  <a:txBody>
                    <a:bodyPr/>
                    <a:lstStyle/>
                    <a:p>
                      <a:pPr algn="ctr"/>
                      <a:r>
                        <a:rPr lang="en-US" sz="2800" dirty="0"/>
                        <a:t>203,744</a:t>
                      </a:r>
                    </a:p>
                  </a:txBody>
                  <a:tcPr marL="68580" marR="68580" marT="34290" marB="34290" anchor="ctr"/>
                </a:tc>
                <a:tc>
                  <a:txBody>
                    <a:bodyPr/>
                    <a:lstStyle/>
                    <a:p>
                      <a:pPr algn="ctr"/>
                      <a:r>
                        <a:rPr lang="en-US" sz="2800" dirty="0"/>
                        <a:t>50</a:t>
                      </a:r>
                    </a:p>
                  </a:txBody>
                  <a:tcPr marL="68580" marR="68580" marT="34290" marB="34290" anchor="ctr"/>
                </a:tc>
                <a:extLst>
                  <a:ext uri="{0D108BD9-81ED-4DB2-BD59-A6C34878D82A}">
                    <a16:rowId xmlns:a16="http://schemas.microsoft.com/office/drawing/2014/main" val="10004"/>
                  </a:ext>
                </a:extLst>
              </a:tr>
            </a:tbl>
          </a:graphicData>
        </a:graphic>
      </p:graphicFrame>
      <p:sp>
        <p:nvSpPr>
          <p:cNvPr id="8" name="TextBox 7">
            <a:extLst>
              <a:ext uri="{FF2B5EF4-FFF2-40B4-BE49-F238E27FC236}">
                <a16:creationId xmlns:a16="http://schemas.microsoft.com/office/drawing/2014/main" id="{2FFFD85C-D5EB-4923-B1B7-0DDB21086653}"/>
              </a:ext>
            </a:extLst>
          </p:cNvPr>
          <p:cNvSpPr txBox="1"/>
          <p:nvPr/>
        </p:nvSpPr>
        <p:spPr>
          <a:xfrm>
            <a:off x="342900" y="6261269"/>
            <a:ext cx="7708900" cy="300082"/>
          </a:xfrm>
          <a:prstGeom prst="rect">
            <a:avLst/>
          </a:prstGeom>
          <a:noFill/>
        </p:spPr>
        <p:txBody>
          <a:bodyPr wrap="square" rtlCol="0">
            <a:spAutoFit/>
          </a:bodyPr>
          <a:lstStyle/>
          <a:p>
            <a:r>
              <a:rPr lang="en-US" sz="1350" dirty="0"/>
              <a:t>*Unit cost per student as a percentage of the average for other universities in the country, NKC, 2004.</a:t>
            </a:r>
          </a:p>
        </p:txBody>
      </p:sp>
    </p:spTree>
    <p:extLst>
      <p:ext uri="{BB962C8B-B14F-4D97-AF65-F5344CB8AC3E}">
        <p14:creationId xmlns:p14="http://schemas.microsoft.com/office/powerpoint/2010/main" val="2554947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1D579CE-38EA-45EE-B2B7-C0A11604FF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2276" y="-11197"/>
            <a:ext cx="4824324" cy="6872258"/>
          </a:xfrm>
          <a:prstGeom prst="rect">
            <a:avLst/>
          </a:prstGeom>
        </p:spPr>
      </p:pic>
    </p:spTree>
    <p:extLst>
      <p:ext uri="{BB962C8B-B14F-4D97-AF65-F5344CB8AC3E}">
        <p14:creationId xmlns:p14="http://schemas.microsoft.com/office/powerpoint/2010/main" val="893316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45283B"/>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45283B"/>
                </a:solidFill>
              </a:rPr>
              <a:t>3</a:t>
            </a:r>
            <a:endParaRPr lang="en-US" sz="3600" b="1" dirty="0">
              <a:solidFill>
                <a:srgbClr val="45283B"/>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useBgFill="1">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7711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Open Educational Resources (OER) are the answer to closed and costly textbooks</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4258750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8971" y="276159"/>
            <a:ext cx="8476343" cy="1262807"/>
          </a:xfrm>
        </p:spPr>
        <p:txBody>
          <a:bodyPr>
            <a:normAutofit/>
          </a:bodyPr>
          <a:lstStyle/>
          <a:p>
            <a:pPr algn="l"/>
            <a:r>
              <a:rPr lang="en-CA" dirty="0"/>
              <a:t>Textbooks: Problem of Cost</a:t>
            </a:r>
          </a:p>
        </p:txBody>
      </p:sp>
      <p:sp>
        <p:nvSpPr>
          <p:cNvPr id="2" name="Content Placeholder 1"/>
          <p:cNvSpPr>
            <a:spLocks noGrp="1"/>
          </p:cNvSpPr>
          <p:nvPr>
            <p:ph idx="1"/>
          </p:nvPr>
        </p:nvSpPr>
        <p:spPr>
          <a:xfrm>
            <a:off x="478970" y="1506308"/>
            <a:ext cx="4870007" cy="5032375"/>
          </a:xfrm>
        </p:spPr>
        <p:txBody>
          <a:bodyPr>
            <a:normAutofit/>
          </a:bodyPr>
          <a:lstStyle/>
          <a:p>
            <a:pPr marL="0" indent="0">
              <a:buNone/>
            </a:pPr>
            <a:r>
              <a:rPr lang="en-US" sz="3200" dirty="0"/>
              <a:t>In Malaysia, </a:t>
            </a:r>
            <a:r>
              <a:rPr lang="en-US" sz="4000" b="1" dirty="0">
                <a:solidFill>
                  <a:srgbClr val="CC0001"/>
                </a:solidFill>
              </a:rPr>
              <a:t>76.4%</a:t>
            </a:r>
            <a:r>
              <a:rPr lang="en-US" sz="3200" dirty="0"/>
              <a:t> students did not buy a textbook because it was expensive</a:t>
            </a:r>
          </a:p>
          <a:p>
            <a:pPr marL="0" indent="0">
              <a:buNone/>
            </a:pPr>
            <a:endParaRPr lang="en-US" sz="3200" dirty="0"/>
          </a:p>
          <a:p>
            <a:pPr marL="0" indent="0">
              <a:buNone/>
            </a:pPr>
            <a:r>
              <a:rPr lang="en-US" sz="4000" b="1" dirty="0">
                <a:solidFill>
                  <a:srgbClr val="006A4E"/>
                </a:solidFill>
              </a:rPr>
              <a:t>73%</a:t>
            </a:r>
            <a:r>
              <a:rPr lang="en-US" sz="3200" dirty="0"/>
              <a:t> students in Bangladesh depended on photocopied materials, as the cost of textbooks is prohibitive</a:t>
            </a:r>
          </a:p>
          <a:p>
            <a:pPr marL="0" indent="0">
              <a:buNone/>
            </a:pPr>
            <a:endParaRPr lang="en-US" sz="3200" dirty="0"/>
          </a:p>
          <a:p>
            <a:pPr marL="0" lvl="0" indent="0">
              <a:buNone/>
            </a:pPr>
            <a:endParaRPr lang="en-US" sz="3200" dirty="0"/>
          </a:p>
        </p:txBody>
      </p:sp>
      <p:pic>
        <p:nvPicPr>
          <p:cNvPr id="4" name="Picture 3">
            <a:extLst>
              <a:ext uri="{FF2B5EF4-FFF2-40B4-BE49-F238E27FC236}">
                <a16:creationId xmlns:a16="http://schemas.microsoft.com/office/drawing/2014/main" id="{4D18F526-EBEF-40AA-B739-B6B1D1B7AADB}"/>
              </a:ext>
            </a:extLst>
          </p:cNvPr>
          <p:cNvPicPr>
            <a:picLocks noChangeAspect="1"/>
          </p:cNvPicPr>
          <p:nvPr/>
        </p:nvPicPr>
        <p:blipFill>
          <a:blip r:embed="rId3"/>
          <a:stretch>
            <a:fillRect/>
          </a:stretch>
        </p:blipFill>
        <p:spPr>
          <a:xfrm>
            <a:off x="5348978" y="2976362"/>
            <a:ext cx="2772898" cy="3583161"/>
          </a:xfrm>
          <a:prstGeom prst="rect">
            <a:avLst/>
          </a:prstGeom>
          <a:ln>
            <a:noFill/>
          </a:ln>
          <a:effectLst>
            <a:outerShdw blurRad="292100" dist="139700" dir="2700000" algn="tl" rotWithShape="0">
              <a:srgbClr val="333333">
                <a:alpha val="65000"/>
              </a:srgbClr>
            </a:outerShdw>
          </a:effectLst>
        </p:spPr>
      </p:pic>
      <p:pic>
        <p:nvPicPr>
          <p:cNvPr id="5" name="Picture 4">
            <a:extLst>
              <a:ext uri="{FF2B5EF4-FFF2-40B4-BE49-F238E27FC236}">
                <a16:creationId xmlns:a16="http://schemas.microsoft.com/office/drawing/2014/main" id="{624582D1-A011-48B2-ADC5-C6BE3AFD8DA5}"/>
              </a:ext>
            </a:extLst>
          </p:cNvPr>
          <p:cNvPicPr>
            <a:picLocks noChangeAspect="1"/>
          </p:cNvPicPr>
          <p:nvPr/>
        </p:nvPicPr>
        <p:blipFill>
          <a:blip r:embed="rId4"/>
          <a:stretch>
            <a:fillRect/>
          </a:stretch>
        </p:blipFill>
        <p:spPr>
          <a:xfrm>
            <a:off x="6735426" y="83910"/>
            <a:ext cx="2772899" cy="3851248"/>
          </a:xfrm>
          <a:prstGeom prst="rect">
            <a:avLst/>
          </a:prstGeom>
          <a:ln>
            <a:noFill/>
          </a:ln>
          <a:effectLst>
            <a:outerShdw blurRad="292100" dist="139700" dir="2700000" algn="tl" rotWithShape="0">
              <a:srgbClr val="333333">
                <a:alpha val="65000"/>
              </a:srgbClr>
            </a:outerShdw>
          </a:effectLst>
        </p:spPr>
      </p:pic>
      <p:pic>
        <p:nvPicPr>
          <p:cNvPr id="8" name="Picture 7" descr="A picture containing vector graphics&#10;&#10;Description generated with high confidence">
            <a:extLst>
              <a:ext uri="{FF2B5EF4-FFF2-40B4-BE49-F238E27FC236}">
                <a16:creationId xmlns:a16="http://schemas.microsoft.com/office/drawing/2014/main" id="{844B0F93-F4B3-4B5E-894D-02A4078D65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93055" y="1534941"/>
            <a:ext cx="1898372" cy="949186"/>
          </a:xfrm>
          <a:prstGeom prst="rect">
            <a:avLst/>
          </a:prstGeom>
        </p:spPr>
      </p:pic>
      <p:pic>
        <p:nvPicPr>
          <p:cNvPr id="9" name="Picture 8" descr="A picture containing vector graphics&#10;&#10;Description generated with high confidence">
            <a:extLst>
              <a:ext uri="{FF2B5EF4-FFF2-40B4-BE49-F238E27FC236}">
                <a16:creationId xmlns:a16="http://schemas.microsoft.com/office/drawing/2014/main" id="{36A3E982-CE12-4157-B8E1-0732E1F0A28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12281" y="3549677"/>
            <a:ext cx="1473391" cy="884035"/>
          </a:xfrm>
          <a:prstGeom prst="rect">
            <a:avLst/>
          </a:prstGeom>
        </p:spPr>
      </p:pic>
    </p:spTree>
    <p:extLst>
      <p:ext uri="{BB962C8B-B14F-4D97-AF65-F5344CB8AC3E}">
        <p14:creationId xmlns:p14="http://schemas.microsoft.com/office/powerpoint/2010/main" val="1490152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DB3EBA-F557-4B48-BA7F-76EE206DC1F7}"/>
              </a:ext>
            </a:extLst>
          </p:cNvPr>
          <p:cNvSpPr>
            <a:spLocks noGrp="1"/>
          </p:cNvSpPr>
          <p:nvPr>
            <p:ph type="title"/>
          </p:nvPr>
        </p:nvSpPr>
        <p:spPr/>
        <p:txBody>
          <a:bodyPr/>
          <a:lstStyle/>
          <a:p>
            <a:r>
              <a:rPr lang="en-CA" dirty="0"/>
              <a:t>Antigua and Barbuda</a:t>
            </a:r>
          </a:p>
        </p:txBody>
      </p:sp>
      <p:sp>
        <p:nvSpPr>
          <p:cNvPr id="5" name="Content Placeholder 4">
            <a:extLst>
              <a:ext uri="{FF2B5EF4-FFF2-40B4-BE49-F238E27FC236}">
                <a16:creationId xmlns:a16="http://schemas.microsoft.com/office/drawing/2014/main" id="{0260B693-E5B0-40DB-9CB9-122CFD79EBBA}"/>
              </a:ext>
            </a:extLst>
          </p:cNvPr>
          <p:cNvSpPr>
            <a:spLocks noGrp="1"/>
          </p:cNvSpPr>
          <p:nvPr>
            <p:ph idx="1"/>
          </p:nvPr>
        </p:nvSpPr>
        <p:spPr>
          <a:xfrm>
            <a:off x="628650" y="1825625"/>
            <a:ext cx="3677984" cy="4351338"/>
          </a:xfrm>
        </p:spPr>
        <p:txBody>
          <a:bodyPr>
            <a:normAutofit lnSpcReduction="10000"/>
          </a:bodyPr>
          <a:lstStyle/>
          <a:p>
            <a:r>
              <a:rPr lang="en-US" sz="3200" dirty="0"/>
              <a:t>Students saved between 75 to 88 ECD per course per semester by using open textbooks</a:t>
            </a:r>
          </a:p>
          <a:p>
            <a:r>
              <a:rPr lang="en-US" sz="3200" dirty="0"/>
              <a:t>Supplementing textbooks with OER improved student performance by 5.5%</a:t>
            </a:r>
          </a:p>
        </p:txBody>
      </p:sp>
      <p:pic>
        <p:nvPicPr>
          <p:cNvPr id="11" name="Picture 10">
            <a:extLst>
              <a:ext uri="{FF2B5EF4-FFF2-40B4-BE49-F238E27FC236}">
                <a16:creationId xmlns:a16="http://schemas.microsoft.com/office/drawing/2014/main" id="{D00597B6-D167-49A8-82E7-96E52CEA55A1}"/>
              </a:ext>
            </a:extLst>
          </p:cNvPr>
          <p:cNvPicPr>
            <a:picLocks noChangeAspect="1"/>
          </p:cNvPicPr>
          <p:nvPr/>
        </p:nvPicPr>
        <p:blipFill>
          <a:blip r:embed="rId2"/>
          <a:stretch>
            <a:fillRect/>
          </a:stretch>
        </p:blipFill>
        <p:spPr>
          <a:xfrm>
            <a:off x="5658249" y="1690689"/>
            <a:ext cx="3186872" cy="4169128"/>
          </a:xfrm>
          <a:prstGeom prst="rect">
            <a:avLst/>
          </a:prstGeom>
          <a:ln>
            <a:noFill/>
          </a:ln>
          <a:effectLst>
            <a:outerShdw blurRad="292100" dist="139700" dir="2700000" algn="tl" rotWithShape="0">
              <a:srgbClr val="333333">
                <a:alpha val="65000"/>
              </a:srgbClr>
            </a:outerShdw>
          </a:effectLst>
        </p:spPr>
      </p:pic>
      <p:pic>
        <p:nvPicPr>
          <p:cNvPr id="12" name="Picture 11">
            <a:extLst>
              <a:ext uri="{FF2B5EF4-FFF2-40B4-BE49-F238E27FC236}">
                <a16:creationId xmlns:a16="http://schemas.microsoft.com/office/drawing/2014/main" id="{DE3CBBB5-81C8-4CA8-BB37-848F6D02CE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12281" y="2735632"/>
            <a:ext cx="1473391" cy="982261"/>
          </a:xfrm>
          <a:prstGeom prst="rect">
            <a:avLst/>
          </a:prstGeom>
        </p:spPr>
      </p:pic>
    </p:spTree>
    <p:extLst>
      <p:ext uri="{BB962C8B-B14F-4D97-AF65-F5344CB8AC3E}">
        <p14:creationId xmlns:p14="http://schemas.microsoft.com/office/powerpoint/2010/main" val="1460529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5" descr="\\06-CLS-01\Users\DTremblay\Desktop\CHOGM Vancouver 1987_3 cop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54000"/>
            <a:ext cx="9144001" cy="4876801"/>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515267" y="5310245"/>
            <a:ext cx="8628733" cy="885825"/>
          </a:xfrm>
        </p:spPr>
        <p:txBody>
          <a:bodyPr>
            <a:noAutofit/>
          </a:bodyPr>
          <a:lstStyle/>
          <a:p>
            <a:pPr algn="l"/>
            <a:r>
              <a:rPr lang="en-US" sz="2800" dirty="0"/>
              <a:t>Commonwealth Heads of Government Meeting</a:t>
            </a:r>
            <a:br>
              <a:rPr lang="en-US" sz="2400" dirty="0"/>
            </a:br>
            <a:r>
              <a:rPr lang="en-US" sz="2400" dirty="0"/>
              <a:t>Vancouver, 1987</a:t>
            </a:r>
          </a:p>
        </p:txBody>
      </p:sp>
    </p:spTree>
    <p:extLst>
      <p:ext uri="{BB962C8B-B14F-4D97-AF65-F5344CB8AC3E}">
        <p14:creationId xmlns:p14="http://schemas.microsoft.com/office/powerpoint/2010/main" val="2465593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p:spPr>
        <p:txBody>
          <a:bodyPr/>
          <a:lstStyle/>
          <a:p>
            <a:r>
              <a:rPr lang="en-US" dirty="0"/>
              <a:t>Impact of OER Policy</a:t>
            </a:r>
          </a:p>
        </p:txBody>
      </p:sp>
      <p:sp>
        <p:nvSpPr>
          <p:cNvPr id="3" name="Content Placeholder 2"/>
          <p:cNvSpPr>
            <a:spLocks noGrp="1"/>
          </p:cNvSpPr>
          <p:nvPr>
            <p:ph idx="1"/>
          </p:nvPr>
        </p:nvSpPr>
        <p:spPr>
          <a:xfrm>
            <a:off x="628650" y="2293257"/>
            <a:ext cx="4190093" cy="3883706"/>
          </a:xfrm>
        </p:spPr>
        <p:txBody>
          <a:bodyPr>
            <a:normAutofit/>
          </a:bodyPr>
          <a:lstStyle/>
          <a:p>
            <a:r>
              <a:rPr lang="en-US" sz="3600" dirty="0"/>
              <a:t>165 universities participate in the OER curation, development and sharing</a:t>
            </a:r>
          </a:p>
        </p:txBody>
      </p:sp>
      <p:pic>
        <p:nvPicPr>
          <p:cNvPr id="5" name="Picture 4" descr="A close up of a sign&#10;&#10;Description generated with high confidence">
            <a:extLst>
              <a:ext uri="{FF2B5EF4-FFF2-40B4-BE49-F238E27FC236}">
                <a16:creationId xmlns:a16="http://schemas.microsoft.com/office/drawing/2014/main" id="{67468945-4DC8-4A53-AD9C-0033901A308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7395" y="1645920"/>
            <a:ext cx="3076861" cy="4572000"/>
          </a:xfrm>
          <a:prstGeom prst="rect">
            <a:avLst/>
          </a:prstGeom>
          <a:ln>
            <a:noFill/>
          </a:ln>
          <a:effectLst>
            <a:outerShdw blurRad="292100" dist="139700" dir="2700000" algn="tl" rotWithShape="0">
              <a:srgbClr val="333333">
                <a:alpha val="65000"/>
              </a:srgbClr>
            </a:outerShdw>
          </a:effectLst>
        </p:spPr>
      </p:pic>
      <p:pic>
        <p:nvPicPr>
          <p:cNvPr id="4" name="Picture 3">
            <a:extLst>
              <a:ext uri="{FF2B5EF4-FFF2-40B4-BE49-F238E27FC236}">
                <a16:creationId xmlns:a16="http://schemas.microsoft.com/office/drawing/2014/main" id="{663D21EE-8FD7-43AD-B24E-36D3B66E94D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154898" y="890487"/>
            <a:ext cx="1751558" cy="1735340"/>
          </a:xfrm>
          <a:prstGeom prst="rect">
            <a:avLst/>
          </a:prstGeom>
        </p:spPr>
      </p:pic>
      <p:pic>
        <p:nvPicPr>
          <p:cNvPr id="8" name="Picture 2" descr="Flag of Nigeria.svg">
            <a:extLst>
              <a:ext uri="{FF2B5EF4-FFF2-40B4-BE49-F238E27FC236}">
                <a16:creationId xmlns:a16="http://schemas.microsoft.com/office/drawing/2014/main" id="{40A35B03-8612-4751-BE5A-31539A72E6A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962150" cy="9772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59259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4679BD"/>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4679BD"/>
                </a:solidFill>
              </a:rPr>
              <a:t>4</a:t>
            </a:r>
            <a:endParaRPr lang="en-US" sz="3600" b="1" dirty="0">
              <a:solidFill>
                <a:srgbClr val="4679BD"/>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useBgFill="1">
        <p:nvSpPr>
          <p:cNvPr id="10" name="Title 1">
            <a:extLst>
              <a:ext uri="{FF2B5EF4-FFF2-40B4-BE49-F238E27FC236}">
                <a16:creationId xmlns:a16="http://schemas.microsoft.com/office/drawing/2014/main" id="{74F90B3F-3767-428B-B882-1711640719AF}"/>
              </a:ext>
            </a:extLst>
          </p:cNvPr>
          <p:cNvSpPr txBox="1">
            <a:spLocks/>
          </p:cNvSpPr>
          <p:nvPr/>
        </p:nvSpPr>
        <p:spPr>
          <a:xfrm>
            <a:off x="3759200" y="0"/>
            <a:ext cx="47498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The digital divide can be transformed into a digital dividend</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2682309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techpaper.colfinder.org/wp-content/uploads/2012/11/OutdoorClassroom.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l="11398"/>
          <a:stretch/>
        </p:blipFill>
        <p:spPr bwMode="auto">
          <a:xfrm>
            <a:off x="-6291" y="0"/>
            <a:ext cx="915029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57232571-55C1-48F2-835F-A45D2E4B8923}"/>
              </a:ext>
            </a:extLst>
          </p:cNvPr>
          <p:cNvSpPr/>
          <p:nvPr/>
        </p:nvSpPr>
        <p:spPr>
          <a:xfrm>
            <a:off x="0" y="6611779"/>
            <a:ext cx="4572000" cy="246221"/>
          </a:xfrm>
          <a:prstGeom prst="rect">
            <a:avLst/>
          </a:prstGeom>
        </p:spPr>
        <p:txBody>
          <a:bodyPr wrap="square">
            <a:spAutoFit/>
          </a:bodyPr>
          <a:lstStyle/>
          <a:p>
            <a:r>
              <a:rPr lang="en-US" sz="1000" b="1" dirty="0"/>
              <a:t>Photo credit: EU Humanitarian Aid and Civil Protection (CC BY-SA 2.0)</a:t>
            </a:r>
          </a:p>
        </p:txBody>
      </p:sp>
    </p:spTree>
    <p:extLst>
      <p:ext uri="{BB962C8B-B14F-4D97-AF65-F5344CB8AC3E}">
        <p14:creationId xmlns:p14="http://schemas.microsoft.com/office/powerpoint/2010/main" val="661831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26" r="1238"/>
          <a:stretch/>
        </p:blipFill>
        <p:spPr>
          <a:xfrm>
            <a:off x="1983530" y="932034"/>
            <a:ext cx="7157883" cy="5974728"/>
          </a:xfrm>
          <a:prstGeom prst="rect">
            <a:avLst/>
          </a:prstGeom>
        </p:spPr>
      </p:pic>
      <p:sp>
        <p:nvSpPr>
          <p:cNvPr id="13" name="Rectangle 12">
            <a:extLst>
              <a:ext uri="{FF2B5EF4-FFF2-40B4-BE49-F238E27FC236}">
                <a16:creationId xmlns:a16="http://schemas.microsoft.com/office/drawing/2014/main" id="{E8966CBE-ED2D-4EE9-BA31-2ED77004C95C}"/>
              </a:ext>
            </a:extLst>
          </p:cNvPr>
          <p:cNvSpPr/>
          <p:nvPr/>
        </p:nvSpPr>
        <p:spPr>
          <a:xfrm>
            <a:off x="0" y="4057725"/>
            <a:ext cx="3765906" cy="2849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close up of a device&#10;&#10;Description generated with very high confidence">
            <a:extLst>
              <a:ext uri="{FF2B5EF4-FFF2-40B4-BE49-F238E27FC236}">
                <a16:creationId xmlns:a16="http://schemas.microsoft.com/office/drawing/2014/main" id="{C1F03780-E622-43A3-A3C2-F39AA5BB879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8133" t="16220" r="7261"/>
          <a:stretch/>
        </p:blipFill>
        <p:spPr>
          <a:xfrm>
            <a:off x="-1" y="4178461"/>
            <a:ext cx="3680749" cy="2738331"/>
          </a:xfrm>
          <a:prstGeom prst="rect">
            <a:avLst/>
          </a:prstGeom>
        </p:spPr>
      </p:pic>
      <p:sp>
        <p:nvSpPr>
          <p:cNvPr id="18" name="Text Placeholder 17"/>
          <p:cNvSpPr>
            <a:spLocks noGrp="1"/>
          </p:cNvSpPr>
          <p:nvPr>
            <p:ph type="body" sz="quarter" idx="4294967295"/>
          </p:nvPr>
        </p:nvSpPr>
        <p:spPr>
          <a:xfrm>
            <a:off x="179109" y="1320460"/>
            <a:ext cx="1719263" cy="973138"/>
          </a:xfrm>
        </p:spPr>
        <p:txBody>
          <a:bodyPr>
            <a:normAutofit/>
          </a:bodyPr>
          <a:lstStyle/>
          <a:p>
            <a:pPr marL="0" indent="0" algn="r">
              <a:buNone/>
            </a:pPr>
            <a:r>
              <a:rPr lang="en-US" sz="1400" dirty="0">
                <a:solidFill>
                  <a:schemeClr val="tx1"/>
                </a:solidFill>
              </a:rPr>
              <a:t>Matai </a:t>
            </a:r>
            <a:r>
              <a:rPr lang="en-US" sz="1400" dirty="0" err="1">
                <a:solidFill>
                  <a:schemeClr val="tx1"/>
                </a:solidFill>
              </a:rPr>
              <a:t>Tagicaki</a:t>
            </a:r>
            <a:br>
              <a:rPr lang="en-US" sz="1400" dirty="0">
                <a:solidFill>
                  <a:schemeClr val="tx1"/>
                </a:solidFill>
              </a:rPr>
            </a:br>
            <a:r>
              <a:rPr lang="en-US" sz="1400" dirty="0">
                <a:solidFill>
                  <a:schemeClr val="tx1"/>
                </a:solidFill>
              </a:rPr>
              <a:t>Education Specialist</a:t>
            </a:r>
            <a:br>
              <a:rPr lang="en-US" sz="1400" dirty="0">
                <a:solidFill>
                  <a:schemeClr val="tx1"/>
                </a:solidFill>
              </a:rPr>
            </a:br>
            <a:r>
              <a:rPr lang="en-US" sz="1400" dirty="0">
                <a:solidFill>
                  <a:schemeClr val="tx1"/>
                </a:solidFill>
              </a:rPr>
              <a:t>Fiji Higher Education Commission</a:t>
            </a:r>
          </a:p>
          <a:p>
            <a:pPr marL="0" indent="0" algn="r">
              <a:buNone/>
            </a:pPr>
            <a:endParaRPr lang="en-US" sz="1800" dirty="0">
              <a:solidFill>
                <a:schemeClr val="tx1"/>
              </a:solidFill>
            </a:endParaRPr>
          </a:p>
        </p:txBody>
      </p:sp>
      <p:sp>
        <p:nvSpPr>
          <p:cNvPr id="11" name="Rectangle 10">
            <a:extLst>
              <a:ext uri="{FF2B5EF4-FFF2-40B4-BE49-F238E27FC236}">
                <a16:creationId xmlns:a16="http://schemas.microsoft.com/office/drawing/2014/main" id="{67E5BDAE-0767-44DF-ABB6-0F8964575F7D}"/>
              </a:ext>
            </a:extLst>
          </p:cNvPr>
          <p:cNvSpPr/>
          <p:nvPr/>
        </p:nvSpPr>
        <p:spPr>
          <a:xfrm>
            <a:off x="1986116" y="-2"/>
            <a:ext cx="7157884" cy="949187"/>
          </a:xfrm>
          <a:prstGeom prst="rect">
            <a:avLst/>
          </a:prstGeom>
          <a:solidFill>
            <a:srgbClr val="5B97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36B36AA-B60D-4BC2-90CC-7C4EA37D94B7}"/>
              </a:ext>
            </a:extLst>
          </p:cNvPr>
          <p:cNvSpPr/>
          <p:nvPr/>
        </p:nvSpPr>
        <p:spPr>
          <a:xfrm>
            <a:off x="2064774" y="67967"/>
            <a:ext cx="6902246" cy="738664"/>
          </a:xfrm>
          <a:prstGeom prst="rect">
            <a:avLst/>
          </a:prstGeom>
        </p:spPr>
        <p:txBody>
          <a:bodyPr wrap="square">
            <a:spAutoFit/>
          </a:bodyPr>
          <a:lstStyle/>
          <a:p>
            <a:r>
              <a:rPr lang="en-US" sz="2100" i="1" dirty="0">
                <a:solidFill>
                  <a:schemeClr val="bg1"/>
                </a:solidFill>
              </a:rPr>
              <a:t>‘The capabilities that Aptus had to offer Fiji just blew me away. It was dynamic [and] at the same time user friendly.’</a:t>
            </a:r>
          </a:p>
        </p:txBody>
      </p:sp>
      <p:pic>
        <p:nvPicPr>
          <p:cNvPr id="3" name="Picture 2">
            <a:extLst>
              <a:ext uri="{FF2B5EF4-FFF2-40B4-BE49-F238E27FC236}">
                <a16:creationId xmlns:a16="http://schemas.microsoft.com/office/drawing/2014/main" id="{C2B0BD74-6F8E-4E75-A372-A97145CCFAC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1898372" cy="949186"/>
          </a:xfrm>
          <a:prstGeom prst="rect">
            <a:avLst/>
          </a:prstGeom>
        </p:spPr>
      </p:pic>
    </p:spTree>
    <p:extLst>
      <p:ext uri="{BB962C8B-B14F-4D97-AF65-F5344CB8AC3E}">
        <p14:creationId xmlns:p14="http://schemas.microsoft.com/office/powerpoint/2010/main" val="253077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327B429-BE55-43EC-9773-91918AD674B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608" t="18340" r="12318"/>
          <a:stretch/>
        </p:blipFill>
        <p:spPr>
          <a:xfrm>
            <a:off x="4098540" y="347242"/>
            <a:ext cx="5045460" cy="3694297"/>
          </a:xfrm>
          <a:prstGeom prst="rect">
            <a:avLst/>
          </a:prstGeom>
        </p:spPr>
      </p:pic>
      <p:pic>
        <p:nvPicPr>
          <p:cNvPr id="4" name="Picture 3" descr="A picture containing object&#10;&#10;Description generated with very high confidence">
            <a:extLst>
              <a:ext uri="{FF2B5EF4-FFF2-40B4-BE49-F238E27FC236}">
                <a16:creationId xmlns:a16="http://schemas.microsoft.com/office/drawing/2014/main" id="{4103D7D2-5C98-4386-ABD8-93820DBB5C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45628" y="3847694"/>
            <a:ext cx="1898372" cy="949186"/>
          </a:xfrm>
          <a:prstGeom prst="rect">
            <a:avLst/>
          </a:prstGeom>
        </p:spPr>
      </p:pic>
      <p:pic>
        <p:nvPicPr>
          <p:cNvPr id="14" name="Picture 2" descr="https://www.col.org/sites/default/files/Aptus-Vanuatu.jpg">
            <a:extLst>
              <a:ext uri="{FF2B5EF4-FFF2-40B4-BE49-F238E27FC236}">
                <a16:creationId xmlns:a16="http://schemas.microsoft.com/office/drawing/2014/main" id="{21B3F388-D536-45B4-8800-94B4A466D70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1721" r="21335" b="15333"/>
          <a:stretch/>
        </p:blipFill>
        <p:spPr bwMode="auto">
          <a:xfrm>
            <a:off x="-1" y="347242"/>
            <a:ext cx="4402319" cy="369429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3928EFA9-F952-4F0A-965D-06F83C454CF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3776242"/>
            <a:ext cx="1581976" cy="949186"/>
          </a:xfrm>
          <a:prstGeom prst="rect">
            <a:avLst/>
          </a:prstGeom>
        </p:spPr>
      </p:pic>
      <p:pic>
        <p:nvPicPr>
          <p:cNvPr id="23" name="Picture 22" descr="A picture containing object&#10;&#10;Description generated with high confidence">
            <a:extLst>
              <a:ext uri="{FF2B5EF4-FFF2-40B4-BE49-F238E27FC236}">
                <a16:creationId xmlns:a16="http://schemas.microsoft.com/office/drawing/2014/main" id="{1EA8CB55-00FA-48CA-8D36-48F296940B5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49009" y="4697493"/>
            <a:ext cx="3906618" cy="1345775"/>
          </a:xfrm>
          <a:prstGeom prst="rect">
            <a:avLst/>
          </a:prstGeom>
        </p:spPr>
      </p:pic>
    </p:spTree>
    <p:extLst>
      <p:ext uri="{BB962C8B-B14F-4D97-AF65-F5344CB8AC3E}">
        <p14:creationId xmlns:p14="http://schemas.microsoft.com/office/powerpoint/2010/main" val="3297932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A9103D"/>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A9103D"/>
                </a:solidFill>
              </a:rPr>
              <a:t>5</a:t>
            </a:r>
            <a:endParaRPr lang="en-US" sz="3600" b="1" dirty="0">
              <a:solidFill>
                <a:srgbClr val="A9103D"/>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7711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Literacy is not always a precondition for Learning</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3005831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D9ED4EED-08A5-41DD-AAFA-47D0C25F4D6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478" r="2141" b="4485"/>
          <a:stretch/>
        </p:blipFill>
        <p:spPr bwMode="auto">
          <a:xfrm>
            <a:off x="0" y="569595"/>
            <a:ext cx="9144000" cy="6288405"/>
          </a:xfrm>
          <a:prstGeom prst="rect">
            <a:avLst/>
          </a:prstGeom>
          <a:noFill/>
          <a:ln>
            <a:no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India flag">
            <a:extLst>
              <a:ext uri="{FF2B5EF4-FFF2-40B4-BE49-F238E27FC236}">
                <a16:creationId xmlns:a16="http://schemas.microsoft.com/office/drawing/2014/main" id="{7D3E3F04-D5BD-438E-85E4-55B2F553DF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22486" cy="949186"/>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A61B054B-20C8-4AF1-8D92-30451406D9CC}"/>
              </a:ext>
            </a:extLst>
          </p:cNvPr>
          <p:cNvSpPr/>
          <p:nvPr/>
        </p:nvSpPr>
        <p:spPr>
          <a:xfrm>
            <a:off x="1524000" y="0"/>
            <a:ext cx="7620000" cy="949186"/>
          </a:xfrm>
          <a:prstGeom prst="rect">
            <a:avLst/>
          </a:prstGeom>
          <a:solidFill>
            <a:srgbClr val="1388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8B40A03-DD70-4F90-B43C-0706D55CDA86}"/>
              </a:ext>
            </a:extLst>
          </p:cNvPr>
          <p:cNvSpPr/>
          <p:nvPr/>
        </p:nvSpPr>
        <p:spPr>
          <a:xfrm>
            <a:off x="1597118" y="260720"/>
            <a:ext cx="7394482" cy="430887"/>
          </a:xfrm>
          <a:prstGeom prst="rect">
            <a:avLst/>
          </a:prstGeom>
        </p:spPr>
        <p:txBody>
          <a:bodyPr wrap="square">
            <a:spAutoFit/>
          </a:bodyPr>
          <a:lstStyle/>
          <a:p>
            <a:r>
              <a:rPr lang="en-US" sz="2200" dirty="0">
                <a:solidFill>
                  <a:schemeClr val="bg1"/>
                </a:solidFill>
              </a:rPr>
              <a:t>Every $1 invested resulted in $16 worth of income and assets.</a:t>
            </a:r>
          </a:p>
        </p:txBody>
      </p:sp>
      <p:pic>
        <p:nvPicPr>
          <p:cNvPr id="13" name="Picture 12">
            <a:extLst>
              <a:ext uri="{FF2B5EF4-FFF2-40B4-BE49-F238E27FC236}">
                <a16:creationId xmlns:a16="http://schemas.microsoft.com/office/drawing/2014/main" id="{57164F33-88C2-48E4-89A5-1B4E9A0C75D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8549379" y="6268295"/>
            <a:ext cx="400068" cy="497216"/>
          </a:xfrm>
          <a:prstGeom prst="rect">
            <a:avLst/>
          </a:prstGeom>
        </p:spPr>
      </p:pic>
    </p:spTree>
    <p:extLst>
      <p:ext uri="{BB962C8B-B14F-4D97-AF65-F5344CB8AC3E}">
        <p14:creationId xmlns:p14="http://schemas.microsoft.com/office/powerpoint/2010/main" val="2227176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 y="775252"/>
            <a:ext cx="9143998" cy="6082748"/>
          </a:xfrm>
          <a:prstGeom prst="rect">
            <a:avLst/>
          </a:prstGeom>
        </p:spPr>
      </p:pic>
      <p:pic>
        <p:nvPicPr>
          <p:cNvPr id="1026" name="Picture 2" descr="Kenya fla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56118" cy="97162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35E85032-5236-475D-89AB-E20B5B196421}"/>
              </a:ext>
            </a:extLst>
          </p:cNvPr>
          <p:cNvSpPr/>
          <p:nvPr/>
        </p:nvSpPr>
        <p:spPr>
          <a:xfrm>
            <a:off x="1524000" y="0"/>
            <a:ext cx="7620000" cy="949186"/>
          </a:xfrm>
          <a:prstGeom prst="rect">
            <a:avLst/>
          </a:prstGeom>
          <a:solidFill>
            <a:srgbClr val="BB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38C97B7-ECBE-455F-9A7B-EC2221F8F5E1}"/>
              </a:ext>
            </a:extLst>
          </p:cNvPr>
          <p:cNvSpPr/>
          <p:nvPr/>
        </p:nvSpPr>
        <p:spPr>
          <a:xfrm>
            <a:off x="1597118" y="232145"/>
            <a:ext cx="7394482" cy="461665"/>
          </a:xfrm>
          <a:prstGeom prst="rect">
            <a:avLst/>
          </a:prstGeom>
        </p:spPr>
        <p:txBody>
          <a:bodyPr wrap="square">
            <a:spAutoFit/>
          </a:bodyPr>
          <a:lstStyle/>
          <a:p>
            <a:r>
              <a:rPr lang="en-US" sz="2400" dirty="0">
                <a:solidFill>
                  <a:schemeClr val="bg1"/>
                </a:solidFill>
              </a:rPr>
              <a:t>1% increase in empowerment 2.3% increase in profit.</a:t>
            </a:r>
          </a:p>
        </p:txBody>
      </p:sp>
      <p:pic>
        <p:nvPicPr>
          <p:cNvPr id="12" name="Picture 11">
            <a:extLst>
              <a:ext uri="{FF2B5EF4-FFF2-40B4-BE49-F238E27FC236}">
                <a16:creationId xmlns:a16="http://schemas.microsoft.com/office/drawing/2014/main" id="{50271D80-860B-41CE-B1CC-6410C3A304C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443604" y="6082748"/>
            <a:ext cx="400068" cy="497216"/>
          </a:xfrm>
          <a:prstGeom prst="rect">
            <a:avLst/>
          </a:prstGeom>
        </p:spPr>
      </p:pic>
    </p:spTree>
    <p:extLst>
      <p:ext uri="{BB962C8B-B14F-4D97-AF65-F5344CB8AC3E}">
        <p14:creationId xmlns:p14="http://schemas.microsoft.com/office/powerpoint/2010/main" val="1800690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CFA053"/>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CFA053"/>
                </a:solidFill>
              </a:rPr>
              <a:t>6</a:t>
            </a:r>
            <a:endParaRPr lang="en-US" sz="3600" b="1" dirty="0">
              <a:solidFill>
                <a:srgbClr val="CFA053"/>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7711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The social capital of the mother is the most important determinant in bringing girls to school</a:t>
            </a: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1334132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Image result for leave no girl behind">
            <a:extLst>
              <a:ext uri="{FF2B5EF4-FFF2-40B4-BE49-F238E27FC236}">
                <a16:creationId xmlns:a16="http://schemas.microsoft.com/office/drawing/2014/main" id="{F2929490-EE53-48FC-8AFE-D4F6B1891DA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6000"/>
          <a:stretch/>
        </p:blipFill>
        <p:spPr bwMode="auto">
          <a:xfrm>
            <a:off x="2743200" y="3048000"/>
            <a:ext cx="64008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descr="Image result for chogm 2018">
            <a:extLst>
              <a:ext uri="{FF2B5EF4-FFF2-40B4-BE49-F238E27FC236}">
                <a16:creationId xmlns:a16="http://schemas.microsoft.com/office/drawing/2014/main" id="{6BB92DC1-0CBA-428E-8739-24C2B22E068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361" y="311672"/>
            <a:ext cx="3952934" cy="205676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A6588150-FADC-4789-B1CF-9CC9DA3714BB}"/>
              </a:ext>
            </a:extLst>
          </p:cNvPr>
          <p:cNvPicPr>
            <a:picLocks noChangeAspect="1"/>
          </p:cNvPicPr>
          <p:nvPr/>
        </p:nvPicPr>
        <p:blipFill>
          <a:blip r:embed="rId4"/>
          <a:stretch>
            <a:fillRect/>
          </a:stretch>
        </p:blipFill>
        <p:spPr>
          <a:xfrm rot="20651432">
            <a:off x="201758" y="1836309"/>
            <a:ext cx="7906550" cy="1339361"/>
          </a:xfrm>
          <a:prstGeom prst="rect">
            <a:avLst/>
          </a:prstGeom>
        </p:spPr>
      </p:pic>
    </p:spTree>
    <p:extLst>
      <p:ext uri="{BB962C8B-B14F-4D97-AF65-F5344CB8AC3E}">
        <p14:creationId xmlns:p14="http://schemas.microsoft.com/office/powerpoint/2010/main" val="774695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8601" y="1906294"/>
            <a:ext cx="2976553" cy="2478419"/>
          </a:xfrm>
          <a:prstGeom prst="roundRect">
            <a:avLst>
              <a:gd name="adj" fmla="val 8594"/>
            </a:avLst>
          </a:prstGeom>
          <a:solidFill>
            <a:srgbClr val="FFFFFF">
              <a:shade val="85000"/>
            </a:srgbClr>
          </a:solidFill>
          <a:ln>
            <a:noFill/>
          </a:ln>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55"/>
          <a:stretch/>
        </p:blipFill>
        <p:spPr>
          <a:xfrm>
            <a:off x="0" y="1901520"/>
            <a:ext cx="2984889" cy="2490792"/>
          </a:xfrm>
          <a:prstGeom prst="roundRect">
            <a:avLst>
              <a:gd name="adj" fmla="val 8594"/>
            </a:avLst>
          </a:prstGeom>
          <a:solidFill>
            <a:srgbClr val="FFFFFF">
              <a:shade val="85000"/>
            </a:srgbClr>
          </a:solidFill>
          <a:ln>
            <a:noFill/>
          </a:ln>
          <a:effectLst/>
        </p:spPr>
      </p:pic>
      <p:pic>
        <p:nvPicPr>
          <p:cNvPr id="12" name="Picture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3047275" y="1906294"/>
            <a:ext cx="3008448" cy="2486117"/>
          </a:xfrm>
          <a:prstGeom prst="roundRect">
            <a:avLst>
              <a:gd name="adj" fmla="val 8594"/>
            </a:avLst>
          </a:prstGeom>
          <a:solidFill>
            <a:srgbClr val="FFFFFF">
              <a:shade val="85000"/>
            </a:srgbClr>
          </a:solidFill>
          <a:ln>
            <a:noFill/>
          </a:ln>
          <a:effectLst/>
        </p:spPr>
      </p:pic>
      <p:sp>
        <p:nvSpPr>
          <p:cNvPr id="16" name="Rectangle 15"/>
          <p:cNvSpPr/>
          <p:nvPr/>
        </p:nvSpPr>
        <p:spPr>
          <a:xfrm>
            <a:off x="442737" y="4522562"/>
            <a:ext cx="8257427" cy="1569660"/>
          </a:xfrm>
          <a:prstGeom prst="rect">
            <a:avLst/>
          </a:prstGeom>
          <a:effectLst/>
        </p:spPr>
        <p:txBody>
          <a:bodyPr wrap="square">
            <a:spAutoFit/>
          </a:bodyPr>
          <a:lstStyle/>
          <a:p>
            <a:pPr algn="ctr"/>
            <a:r>
              <a:rPr lang="en-US" sz="3200" dirty="0">
                <a:solidFill>
                  <a:srgbClr val="290088"/>
                </a:solidFill>
              </a:rPr>
              <a:t>To help Commonwealth governments and institutions use technologies to improve and expand access to education and training</a:t>
            </a: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55660"/>
            <a:ext cx="9144000" cy="1845860"/>
          </a:xfrm>
          <a:prstGeom prst="rect">
            <a:avLst/>
          </a:prstGeom>
        </p:spPr>
      </p:pic>
    </p:spTree>
    <p:extLst>
      <p:ext uri="{BB962C8B-B14F-4D97-AF65-F5344CB8AC3E}">
        <p14:creationId xmlns:p14="http://schemas.microsoft.com/office/powerpoint/2010/main" val="3547471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E3032027-5851-45B2-B928-BA0E4357B1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63836"/>
            <a:ext cx="9044299" cy="3599631"/>
          </a:xfrm>
          <a:prstGeom prst="rect">
            <a:avLst/>
          </a:prstGeom>
          <a:effec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306" y="5222665"/>
            <a:ext cx="3657620" cy="789591"/>
          </a:xfrm>
          <a:prstGeom prst="rect">
            <a:avLst/>
          </a:prstGeom>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81546" y="5501766"/>
            <a:ext cx="3362568" cy="352597"/>
          </a:xfrm>
          <a:prstGeom prst="rect">
            <a:avLst/>
          </a:prstGeom>
        </p:spPr>
      </p:pic>
      <p:pic>
        <p:nvPicPr>
          <p:cNvPr id="18" name="Picture 2" descr="Bangladesh flag">
            <a:extLst>
              <a:ext uri="{FF2B5EF4-FFF2-40B4-BE49-F238E27FC236}">
                <a16:creationId xmlns:a16="http://schemas.microsoft.com/office/drawing/2014/main" id="{DAD8A0F7-9C1A-431F-9C6E-83055D8D2496}"/>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1256" y="324282"/>
            <a:ext cx="1282656" cy="854771"/>
          </a:xfrm>
          <a:prstGeom prst="rect">
            <a:avLst/>
          </a:prstGeom>
          <a:extLst>
            <a:ext uri="{909E8E84-426E-40DD-AFC4-6F175D3DCCD1}">
              <a14:hiddenFill xmlns:a14="http://schemas.microsoft.com/office/drawing/2010/main">
                <a:solidFill>
                  <a:srgbClr val="FFFFFF"/>
                </a:solidFill>
              </a14:hiddenFill>
            </a:ext>
          </a:extLst>
        </p:spPr>
      </p:pic>
      <p:pic>
        <p:nvPicPr>
          <p:cNvPr id="19" name="Picture 4" descr="India flag">
            <a:extLst>
              <a:ext uri="{FF2B5EF4-FFF2-40B4-BE49-F238E27FC236}">
                <a16:creationId xmlns:a16="http://schemas.microsoft.com/office/drawing/2014/main" id="{223CCFCB-BF54-40F0-8B15-5E9078B2746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06836" y="298923"/>
            <a:ext cx="1282657" cy="855882"/>
          </a:xfrm>
          <a:prstGeom prst="rect">
            <a:avLst/>
          </a:prstGeom>
          <a:extLst>
            <a:ext uri="{909E8E84-426E-40DD-AFC4-6F175D3DCCD1}">
              <a14:hiddenFill xmlns:a14="http://schemas.microsoft.com/office/drawing/2010/main">
                <a:solidFill>
                  <a:srgbClr val="FFFFFF"/>
                </a:solidFill>
              </a14:hiddenFill>
            </a:ext>
          </a:extLst>
        </p:spPr>
      </p:pic>
      <p:pic>
        <p:nvPicPr>
          <p:cNvPr id="20" name="Picture 6" descr="Pakistan flag">
            <a:extLst>
              <a:ext uri="{FF2B5EF4-FFF2-40B4-BE49-F238E27FC236}">
                <a16:creationId xmlns:a16="http://schemas.microsoft.com/office/drawing/2014/main" id="{0726DB17-E8E3-4E06-A4F4-AB606B8C666C}"/>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56276" y="342466"/>
            <a:ext cx="1275613" cy="855882"/>
          </a:xfrm>
          <a:prstGeom prst="rect">
            <a:avLst/>
          </a:prstGeom>
          <a:extLst>
            <a:ext uri="{909E8E84-426E-40DD-AFC4-6F175D3DCCD1}">
              <a14:hiddenFill xmlns:a14="http://schemas.microsoft.com/office/drawing/2010/main">
                <a:solidFill>
                  <a:srgbClr val="FFFFFF"/>
                </a:solidFill>
              </a14:hiddenFill>
            </a:ext>
          </a:extLst>
        </p:spPr>
      </p:pic>
      <p:pic>
        <p:nvPicPr>
          <p:cNvPr id="21" name="Picture 8" descr="https://www.col.org/sites/default/files/styles/image_responsive/public/Mozambique.png?itok=xCshDEEK">
            <a:extLst>
              <a:ext uri="{FF2B5EF4-FFF2-40B4-BE49-F238E27FC236}">
                <a16:creationId xmlns:a16="http://schemas.microsoft.com/office/drawing/2014/main" id="{DE0F1FF1-0BEA-4834-BCD9-0EBA741D1B2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952416" y="342466"/>
            <a:ext cx="1282657" cy="855882"/>
          </a:xfrm>
          <a:prstGeom prst="rect">
            <a:avLst/>
          </a:prstGeom>
          <a:extLst>
            <a:ext uri="{909E8E84-426E-40DD-AFC4-6F175D3DCCD1}">
              <a14:hiddenFill xmlns:a14="http://schemas.microsoft.com/office/drawing/2010/main">
                <a:solidFill>
                  <a:srgbClr val="FFFFFF"/>
                </a:solidFill>
              </a14:hiddenFill>
            </a:ext>
          </a:extLst>
        </p:spPr>
      </p:pic>
      <p:pic>
        <p:nvPicPr>
          <p:cNvPr id="22" name="Picture 10" descr="Tanzania flag">
            <a:extLst>
              <a:ext uri="{FF2B5EF4-FFF2-40B4-BE49-F238E27FC236}">
                <a16:creationId xmlns:a16="http://schemas.microsoft.com/office/drawing/2014/main" id="{5C34CAB4-6775-4521-935A-DC180D21C2B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97996" y="342466"/>
            <a:ext cx="1282657" cy="855882"/>
          </a:xfrm>
          <a:prstGeom prst="rect">
            <a:avLst/>
          </a:prstGeom>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215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44C0AD6-829D-4A36-8D68-F8A3412FFE05}"/>
              </a:ext>
            </a:extLst>
          </p:cNvPr>
          <p:cNvSpPr txBox="1"/>
          <p:nvPr/>
        </p:nvSpPr>
        <p:spPr>
          <a:xfrm>
            <a:off x="0" y="5431756"/>
            <a:ext cx="9143999" cy="461665"/>
          </a:xfrm>
          <a:prstGeom prst="rect">
            <a:avLst/>
          </a:prstGeom>
          <a:solidFill>
            <a:srgbClr val="FFFFFF">
              <a:alpha val="80000"/>
            </a:srgbClr>
          </a:solidFill>
        </p:spPr>
        <p:txBody>
          <a:bodyPr wrap="square" rtlCol="0">
            <a:spAutoFit/>
          </a:bodyPr>
          <a:lstStyle/>
          <a:p>
            <a:pPr algn="ctr"/>
            <a:endParaRPr lang="en-US" sz="2400" dirty="0">
              <a:solidFill>
                <a:srgbClr val="290088"/>
              </a:solidFill>
              <a:latin typeface="+mj-lt"/>
            </a:endParaRPr>
          </a:p>
        </p:txBody>
      </p:sp>
      <p:pic>
        <p:nvPicPr>
          <p:cNvPr id="5" name="Picture 4">
            <a:extLst>
              <a:ext uri="{FF2B5EF4-FFF2-40B4-BE49-F238E27FC236}">
                <a16:creationId xmlns:a16="http://schemas.microsoft.com/office/drawing/2014/main" id="{60A90279-5E53-41F3-A7E9-4042E6BFD8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45" t="17061" r="10010" b="7991"/>
          <a:stretch/>
        </p:blipFill>
        <p:spPr>
          <a:xfrm>
            <a:off x="0" y="638629"/>
            <a:ext cx="9144000" cy="6219371"/>
          </a:xfrm>
          <a:prstGeom prst="rect">
            <a:avLst/>
          </a:prstGeom>
        </p:spPr>
      </p:pic>
      <p:pic>
        <p:nvPicPr>
          <p:cNvPr id="6" name="Picture 2" descr="India flag">
            <a:extLst>
              <a:ext uri="{FF2B5EF4-FFF2-40B4-BE49-F238E27FC236}">
                <a16:creationId xmlns:a16="http://schemas.microsoft.com/office/drawing/2014/main" id="{F3741CBE-346E-4BED-BBF0-ECBD74066FEC}"/>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1422486" cy="949186"/>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C51B821B-D653-4444-8947-ADD8512F73B8}"/>
              </a:ext>
            </a:extLst>
          </p:cNvPr>
          <p:cNvSpPr/>
          <p:nvPr/>
        </p:nvSpPr>
        <p:spPr>
          <a:xfrm>
            <a:off x="1524000" y="0"/>
            <a:ext cx="7620000" cy="949186"/>
          </a:xfrm>
          <a:prstGeom prst="rect">
            <a:avLst/>
          </a:prstGeom>
          <a:solidFill>
            <a:srgbClr val="FCE1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6DA9072-E82D-46BA-A71B-07CE980631D5}"/>
              </a:ext>
            </a:extLst>
          </p:cNvPr>
          <p:cNvSpPr/>
          <p:nvPr/>
        </p:nvSpPr>
        <p:spPr>
          <a:xfrm>
            <a:off x="1679575" y="-13689"/>
            <a:ext cx="7620000" cy="954107"/>
          </a:xfrm>
          <a:prstGeom prst="rect">
            <a:avLst/>
          </a:prstGeom>
        </p:spPr>
        <p:txBody>
          <a:bodyPr wrap="square">
            <a:spAutoFit/>
          </a:bodyPr>
          <a:lstStyle/>
          <a:p>
            <a:r>
              <a:rPr lang="en-US" sz="2800" dirty="0"/>
              <a:t>Community involvement prevented Fatima’s </a:t>
            </a:r>
          </a:p>
          <a:p>
            <a:r>
              <a:rPr lang="en-US" sz="2800" dirty="0"/>
              <a:t>early marriage in Mozambique</a:t>
            </a:r>
          </a:p>
        </p:txBody>
      </p:sp>
      <p:pic>
        <p:nvPicPr>
          <p:cNvPr id="3" name="Picture 2" descr="A close up of a logo&#10;&#10;Description generated with very high confidence">
            <a:extLst>
              <a:ext uri="{FF2B5EF4-FFF2-40B4-BE49-F238E27FC236}">
                <a16:creationId xmlns:a16="http://schemas.microsoft.com/office/drawing/2014/main" id="{26F1BECF-5FA7-4150-A88F-EB9BA28A2AC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422401" cy="948267"/>
          </a:xfrm>
          <a:prstGeom prst="rect">
            <a:avLst/>
          </a:prstGeom>
        </p:spPr>
      </p:pic>
      <p:pic>
        <p:nvPicPr>
          <p:cNvPr id="10" name="Picture 9">
            <a:extLst>
              <a:ext uri="{FF2B5EF4-FFF2-40B4-BE49-F238E27FC236}">
                <a16:creationId xmlns:a16="http://schemas.microsoft.com/office/drawing/2014/main" id="{ABB9FE5A-E864-46C1-9683-2CF022BD0BE6}"/>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87188"/>
          <a:stretch/>
        </p:blipFill>
        <p:spPr>
          <a:xfrm>
            <a:off x="8455489" y="6211406"/>
            <a:ext cx="400068" cy="497216"/>
          </a:xfrm>
          <a:prstGeom prst="rect">
            <a:avLst/>
          </a:prstGeom>
        </p:spPr>
      </p:pic>
    </p:spTree>
    <p:extLst>
      <p:ext uri="{BB962C8B-B14F-4D97-AF65-F5344CB8AC3E}">
        <p14:creationId xmlns:p14="http://schemas.microsoft.com/office/powerpoint/2010/main" val="268700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oup of people posing for the camera&#10;&#10;Description generated with very high confidence">
            <a:extLst>
              <a:ext uri="{FF2B5EF4-FFF2-40B4-BE49-F238E27FC236}">
                <a16:creationId xmlns:a16="http://schemas.microsoft.com/office/drawing/2014/main" id="{B5D9062C-C884-4F2B-8892-16FB4C3494A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769" r="19053" b="26665"/>
          <a:stretch/>
        </p:blipFill>
        <p:spPr>
          <a:xfrm>
            <a:off x="0" y="879489"/>
            <a:ext cx="9144000" cy="5978511"/>
          </a:xfrm>
          <a:prstGeom prst="rect">
            <a:avLst/>
          </a:prstGeom>
        </p:spPr>
      </p:pic>
      <p:sp>
        <p:nvSpPr>
          <p:cNvPr id="17" name="TextBox 16">
            <a:extLst>
              <a:ext uri="{FF2B5EF4-FFF2-40B4-BE49-F238E27FC236}">
                <a16:creationId xmlns:a16="http://schemas.microsoft.com/office/drawing/2014/main" id="{248173BC-5068-4810-A806-4F08BAD05051}"/>
              </a:ext>
            </a:extLst>
          </p:cNvPr>
          <p:cNvSpPr txBox="1"/>
          <p:nvPr/>
        </p:nvSpPr>
        <p:spPr>
          <a:xfrm>
            <a:off x="526867" y="841019"/>
            <a:ext cx="2448561" cy="5262979"/>
          </a:xfrm>
          <a:prstGeom prst="rect">
            <a:avLst/>
          </a:prstGeom>
          <a:solidFill>
            <a:srgbClr val="01411C">
              <a:alpha val="68000"/>
            </a:srgbClr>
          </a:solidFill>
        </p:spPr>
        <p:txBody>
          <a:bodyPr wrap="square" rtlCol="0">
            <a:spAutoFit/>
          </a:bodyPr>
          <a:lstStyle/>
          <a:p>
            <a:endParaRPr lang="en-US" sz="2400" i="1" dirty="0">
              <a:solidFill>
                <a:schemeClr val="bg1"/>
              </a:solidFill>
            </a:endParaRPr>
          </a:p>
          <a:p>
            <a:r>
              <a:rPr lang="en-US" sz="2400" i="1" dirty="0">
                <a:solidFill>
                  <a:schemeClr val="bg1"/>
                </a:solidFill>
              </a:rPr>
              <a:t>When I was young, my parents used to beat me to go and </a:t>
            </a:r>
            <a:r>
              <a:rPr lang="en-US" sz="2400" i="1" dirty="0" err="1">
                <a:solidFill>
                  <a:schemeClr val="bg1"/>
                </a:solidFill>
              </a:rPr>
              <a:t>labour</a:t>
            </a:r>
            <a:r>
              <a:rPr lang="en-US" sz="2400" i="1" dirty="0">
                <a:solidFill>
                  <a:schemeClr val="bg1"/>
                </a:solidFill>
              </a:rPr>
              <a:t> with them. So, I could not get education, but now a new hope is developed in me…. And I will send my daughter to the nearest school.</a:t>
            </a:r>
          </a:p>
        </p:txBody>
      </p:sp>
      <p:pic>
        <p:nvPicPr>
          <p:cNvPr id="6" name="Picture 5" descr="A picture containing ax&#10;&#10;Description generated with very high confidence">
            <a:extLst>
              <a:ext uri="{FF2B5EF4-FFF2-40B4-BE49-F238E27FC236}">
                <a16:creationId xmlns:a16="http://schemas.microsoft.com/office/drawing/2014/main" id="{79927730-6E7C-49DD-9EB6-9525A89EF88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424135" cy="949186"/>
          </a:xfrm>
          <a:prstGeom prst="rect">
            <a:avLst/>
          </a:prstGeom>
        </p:spPr>
      </p:pic>
      <p:sp>
        <p:nvSpPr>
          <p:cNvPr id="7" name="Rectangle 6">
            <a:extLst>
              <a:ext uri="{FF2B5EF4-FFF2-40B4-BE49-F238E27FC236}">
                <a16:creationId xmlns:a16="http://schemas.microsoft.com/office/drawing/2014/main" id="{F007F334-233E-4CC1-83FD-3EDFD81FC160}"/>
              </a:ext>
            </a:extLst>
          </p:cNvPr>
          <p:cNvSpPr/>
          <p:nvPr/>
        </p:nvSpPr>
        <p:spPr>
          <a:xfrm>
            <a:off x="1524000" y="0"/>
            <a:ext cx="7620000" cy="949186"/>
          </a:xfrm>
          <a:prstGeom prst="rect">
            <a:avLst/>
          </a:prstGeom>
          <a:solidFill>
            <a:srgbClr val="0141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78E793A-939E-46C6-81F0-DCF31F2359A5}"/>
              </a:ext>
            </a:extLst>
          </p:cNvPr>
          <p:cNvSpPr/>
          <p:nvPr/>
        </p:nvSpPr>
        <p:spPr>
          <a:xfrm>
            <a:off x="1742263" y="140071"/>
            <a:ext cx="7242082" cy="646331"/>
          </a:xfrm>
          <a:prstGeom prst="rect">
            <a:avLst/>
          </a:prstGeom>
        </p:spPr>
        <p:txBody>
          <a:bodyPr wrap="square">
            <a:spAutoFit/>
          </a:bodyPr>
          <a:lstStyle/>
          <a:p>
            <a:r>
              <a:rPr lang="en-US" sz="3600" dirty="0">
                <a:solidFill>
                  <a:schemeClr val="bg1"/>
                </a:solidFill>
              </a:rPr>
              <a:t>Meet Samina, Mother, Pakistan </a:t>
            </a:r>
          </a:p>
        </p:txBody>
      </p:sp>
      <p:pic>
        <p:nvPicPr>
          <p:cNvPr id="9" name="Picture 8">
            <a:extLst>
              <a:ext uri="{FF2B5EF4-FFF2-40B4-BE49-F238E27FC236}">
                <a16:creationId xmlns:a16="http://schemas.microsoft.com/office/drawing/2014/main" id="{848CF5FF-819B-486B-91FD-BCADB17BA19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r="87188"/>
          <a:stretch/>
        </p:blipFill>
        <p:spPr>
          <a:xfrm>
            <a:off x="8549379" y="6268295"/>
            <a:ext cx="400068" cy="497216"/>
          </a:xfrm>
          <a:prstGeom prst="rect">
            <a:avLst/>
          </a:prstGeom>
        </p:spPr>
      </p:pic>
    </p:spTree>
    <p:extLst>
      <p:ext uri="{BB962C8B-B14F-4D97-AF65-F5344CB8AC3E}">
        <p14:creationId xmlns:p14="http://schemas.microsoft.com/office/powerpoint/2010/main" val="2746024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6898E-0C47-4419-B599-D30AAC0C718C}"/>
              </a:ext>
            </a:extLst>
          </p:cNvPr>
          <p:cNvSpPr>
            <a:spLocks noGrp="1"/>
          </p:cNvSpPr>
          <p:nvPr>
            <p:ph type="title"/>
          </p:nvPr>
        </p:nvSpPr>
        <p:spPr>
          <a:xfrm>
            <a:off x="0" y="0"/>
            <a:ext cx="9144000" cy="6857999"/>
          </a:xfrm>
        </p:spPr>
        <p:txBody>
          <a:bodyPr/>
          <a:lstStyle/>
          <a:p>
            <a:r>
              <a:rPr lang="en-CA" dirty="0"/>
              <a:t>Towards SDG 4</a:t>
            </a:r>
          </a:p>
        </p:txBody>
      </p:sp>
    </p:spTree>
    <p:extLst>
      <p:ext uri="{BB962C8B-B14F-4D97-AF65-F5344CB8AC3E}">
        <p14:creationId xmlns:p14="http://schemas.microsoft.com/office/powerpoint/2010/main" val="29786771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3E8A09-BE0E-4CFD-92D7-9AD488378391}"/>
              </a:ext>
            </a:extLst>
          </p:cNvPr>
          <p:cNvSpPr>
            <a:spLocks noGrp="1"/>
          </p:cNvSpPr>
          <p:nvPr>
            <p:ph idx="1"/>
          </p:nvPr>
        </p:nvSpPr>
        <p:spPr/>
        <p:txBody>
          <a:bodyPr>
            <a:normAutofit/>
          </a:bodyPr>
          <a:lstStyle/>
          <a:p>
            <a:pPr marL="0" indent="0" algn="ctr">
              <a:buNone/>
            </a:pPr>
            <a:r>
              <a:rPr lang="en-US" sz="8000"/>
              <a:t>ICT by itself will not help us achieve SDG 4</a:t>
            </a:r>
            <a:endParaRPr lang="en-US" sz="8000" dirty="0"/>
          </a:p>
        </p:txBody>
      </p:sp>
    </p:spTree>
    <p:extLst>
      <p:ext uri="{BB962C8B-B14F-4D97-AF65-F5344CB8AC3E}">
        <p14:creationId xmlns:p14="http://schemas.microsoft.com/office/powerpoint/2010/main" val="24504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97BD201-AD46-47EE-9843-81EE0A2FC047}"/>
              </a:ext>
            </a:extLst>
          </p:cNvPr>
          <p:cNvSpPr>
            <a:spLocks noGrp="1"/>
          </p:cNvSpPr>
          <p:nvPr>
            <p:ph type="title"/>
          </p:nvPr>
        </p:nvSpPr>
        <p:spPr/>
        <p:txBody>
          <a:bodyPr/>
          <a:lstStyle/>
          <a:p>
            <a:r>
              <a:rPr lang="en-US"/>
              <a:t>We need to </a:t>
            </a:r>
            <a:endParaRPr lang="en-US" dirty="0"/>
          </a:p>
        </p:txBody>
      </p:sp>
      <p:sp>
        <p:nvSpPr>
          <p:cNvPr id="4" name="Content Placeholder 3">
            <a:extLst>
              <a:ext uri="{FF2B5EF4-FFF2-40B4-BE49-F238E27FC236}">
                <a16:creationId xmlns:a16="http://schemas.microsoft.com/office/drawing/2014/main" id="{D280345A-BAA9-4EA7-83C7-1E9A36165063}"/>
              </a:ext>
            </a:extLst>
          </p:cNvPr>
          <p:cNvSpPr>
            <a:spLocks noGrp="1"/>
          </p:cNvSpPr>
          <p:nvPr>
            <p:ph idx="1"/>
          </p:nvPr>
        </p:nvSpPr>
        <p:spPr/>
        <p:txBody>
          <a:bodyPr>
            <a:normAutofit/>
          </a:bodyPr>
          <a:lstStyle/>
          <a:p>
            <a:pPr lvl="0"/>
            <a:r>
              <a:rPr lang="en-CA" sz="3600" dirty="0"/>
              <a:t>Harness the potential of appropriate and affordable technologies</a:t>
            </a:r>
          </a:p>
          <a:p>
            <a:pPr lvl="0"/>
            <a:r>
              <a:rPr lang="en-CA" sz="3600" dirty="0"/>
              <a:t>Move beyond conventional pedagogy</a:t>
            </a:r>
          </a:p>
          <a:p>
            <a:pPr lvl="0"/>
            <a:r>
              <a:rPr lang="en-CA" sz="3600" dirty="0"/>
              <a:t>Foster innovations</a:t>
            </a:r>
          </a:p>
          <a:p>
            <a:pPr lvl="0"/>
            <a:r>
              <a:rPr lang="en-CA" sz="3600" dirty="0"/>
              <a:t>Adopt a targeted approach to involve the community</a:t>
            </a:r>
          </a:p>
          <a:p>
            <a:endParaRPr lang="en-US" sz="3600" dirty="0"/>
          </a:p>
        </p:txBody>
      </p:sp>
    </p:spTree>
    <p:extLst>
      <p:ext uri="{BB962C8B-B14F-4D97-AF65-F5344CB8AC3E}">
        <p14:creationId xmlns:p14="http://schemas.microsoft.com/office/powerpoint/2010/main" val="945421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www.col.org/sites/default/files/styles/image_responsive/public/field/image/PACFOLD%20launch%202.jpg?itok=f04KP1qU">
            <a:extLst>
              <a:ext uri="{FF2B5EF4-FFF2-40B4-BE49-F238E27FC236}">
                <a16:creationId xmlns:a16="http://schemas.microsoft.com/office/drawing/2014/main" id="{200C9E30-BF7F-4C5C-B00D-40F4BA498A1F}"/>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69" r="10612"/>
          <a:stretch/>
        </p:blipFill>
        <p:spPr bwMode="auto">
          <a:xfrm>
            <a:off x="7484677" y="4591432"/>
            <a:ext cx="1659323" cy="1410690"/>
          </a:xfrm>
          <a:prstGeom prst="rect">
            <a:avLst/>
          </a:prstGeom>
          <a:noFill/>
          <a:extLst>
            <a:ext uri="{909E8E84-426E-40DD-AFC4-6F175D3DCCD1}">
              <a14:hiddenFill xmlns:a14="http://schemas.microsoft.com/office/drawing/2010/main">
                <a:solidFill>
                  <a:srgbClr val="FFFFFF"/>
                </a:solidFill>
              </a14:hiddenFill>
            </a:ext>
          </a:extLst>
        </p:spPr>
      </p:pic>
      <p:sp>
        <p:nvSpPr>
          <p:cNvPr id="5" name="Isosceles Triangle 4"/>
          <p:cNvSpPr/>
          <p:nvPr/>
        </p:nvSpPr>
        <p:spPr>
          <a:xfrm>
            <a:off x="1714500" y="4112260"/>
            <a:ext cx="6286500" cy="2457451"/>
          </a:xfrm>
          <a:prstGeom prst="triangle">
            <a:avLst>
              <a:gd name="adj" fmla="val 50774"/>
            </a:avLst>
          </a:prstGeom>
          <a:solidFill>
            <a:schemeClr val="bg1">
              <a:alpha val="2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26" name="Picture 2" descr="https://www.col.org/sites/default/files/styles/image_responsive/public/field/image/Tuvalu%20TVSD%20workshop.jpg?itok=vwviYo0L">
            <a:extLst>
              <a:ext uri="{FF2B5EF4-FFF2-40B4-BE49-F238E27FC236}">
                <a16:creationId xmlns:a16="http://schemas.microsoft.com/office/drawing/2014/main" id="{21621AB3-05EC-42DA-9C6D-051AE42AA14C}"/>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1357" r="34086" b="-475"/>
          <a:stretch/>
        </p:blipFill>
        <p:spPr bwMode="auto">
          <a:xfrm>
            <a:off x="5794404" y="4611581"/>
            <a:ext cx="1690274" cy="1397392"/>
          </a:xfrm>
          <a:prstGeom prst="rect">
            <a:avLst/>
          </a:prstGeom>
          <a:noFill/>
          <a:extLst>
            <a:ext uri="{909E8E84-426E-40DD-AFC4-6F175D3DCCD1}">
              <a14:hiddenFill xmlns:a14="http://schemas.microsoft.com/office/drawing/2010/main">
                <a:solidFill>
                  <a:srgbClr val="FFFFFF"/>
                </a:solidFill>
              </a14:hiddenFill>
            </a:ext>
          </a:extLst>
        </p:spPr>
      </p:pic>
      <p:sp>
        <p:nvSpPr>
          <p:cNvPr id="40" name="Rectangle 39">
            <a:extLst>
              <a:ext uri="{FF2B5EF4-FFF2-40B4-BE49-F238E27FC236}">
                <a16:creationId xmlns:a16="http://schemas.microsoft.com/office/drawing/2014/main" id="{0A39D384-C0C1-4E7F-91F9-4BFC5E916E13}"/>
              </a:ext>
            </a:extLst>
          </p:cNvPr>
          <p:cNvSpPr/>
          <p:nvPr/>
        </p:nvSpPr>
        <p:spPr>
          <a:xfrm>
            <a:off x="1" y="4598130"/>
            <a:ext cx="2486025" cy="1404724"/>
          </a:xfrm>
          <a:prstGeom prst="rect">
            <a:avLst/>
          </a:prstGeom>
          <a:solidFill>
            <a:srgbClr val="2900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sp>
        <p:nvSpPr>
          <p:cNvPr id="8" name="TextBox 7">
            <a:extLst>
              <a:ext uri="{FF2B5EF4-FFF2-40B4-BE49-F238E27FC236}">
                <a16:creationId xmlns:a16="http://schemas.microsoft.com/office/drawing/2014/main" id="{C5C728E5-A42A-4D46-B47F-3DFFF69B4B55}"/>
              </a:ext>
            </a:extLst>
          </p:cNvPr>
          <p:cNvSpPr txBox="1"/>
          <p:nvPr/>
        </p:nvSpPr>
        <p:spPr>
          <a:xfrm>
            <a:off x="100013" y="4675009"/>
            <a:ext cx="2257425" cy="1015663"/>
          </a:xfrm>
          <a:prstGeom prst="rect">
            <a:avLst/>
          </a:prstGeom>
          <a:noFill/>
          <a:effectLst/>
        </p:spPr>
        <p:txBody>
          <a:bodyPr wrap="square" rtlCol="0">
            <a:spAutoFit/>
          </a:bodyPr>
          <a:lstStyle/>
          <a:p>
            <a:pPr algn="ctr"/>
            <a:r>
              <a:rPr lang="en-US" sz="6000" dirty="0">
                <a:solidFill>
                  <a:schemeClr val="bg1"/>
                </a:solidFill>
                <a:latin typeface="+mj-lt"/>
              </a:rPr>
              <a:t>col.org</a:t>
            </a:r>
          </a:p>
        </p:txBody>
      </p:sp>
      <p:sp>
        <p:nvSpPr>
          <p:cNvPr id="9" name="Rectangle 8">
            <a:extLst>
              <a:ext uri="{FF2B5EF4-FFF2-40B4-BE49-F238E27FC236}">
                <a16:creationId xmlns:a16="http://schemas.microsoft.com/office/drawing/2014/main" id="{15A238AE-3E72-4FBA-92CB-3A5B9D216F10}"/>
              </a:ext>
            </a:extLst>
          </p:cNvPr>
          <p:cNvSpPr/>
          <p:nvPr/>
        </p:nvSpPr>
        <p:spPr>
          <a:xfrm>
            <a:off x="2" y="394685"/>
            <a:ext cx="9144000" cy="2554545"/>
          </a:xfrm>
          <a:prstGeom prst="rect">
            <a:avLst/>
          </a:prstGeom>
        </p:spPr>
        <p:txBody>
          <a:bodyPr wrap="square">
            <a:spAutoFit/>
          </a:bodyPr>
          <a:lstStyle/>
          <a:p>
            <a:pPr algn="ctr"/>
            <a:r>
              <a:rPr lang="en-US" sz="8800" dirty="0">
                <a:solidFill>
                  <a:srgbClr val="270188"/>
                </a:solidFill>
                <a:latin typeface="+mj-lt"/>
              </a:rPr>
              <a:t>Thank You</a:t>
            </a:r>
          </a:p>
          <a:p>
            <a:pPr algn="ctr"/>
            <a:r>
              <a:rPr lang="en-US" sz="7200" dirty="0">
                <a:solidFill>
                  <a:srgbClr val="270188"/>
                </a:solidFill>
                <a:latin typeface="+mj-lt"/>
              </a:rPr>
              <a:t>for your contributions</a:t>
            </a:r>
          </a:p>
        </p:txBody>
      </p:sp>
      <p:pic>
        <p:nvPicPr>
          <p:cNvPr id="19" name="Picture 2">
            <a:extLst>
              <a:ext uri="{FF2B5EF4-FFF2-40B4-BE49-F238E27FC236}">
                <a16:creationId xmlns:a16="http://schemas.microsoft.com/office/drawing/2014/main" id="{4418B64B-C4E0-4902-8E30-81A9D79555E8}"/>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150979" y="4598130"/>
            <a:ext cx="1656214" cy="1404724"/>
          </a:xfrm>
          <a:prstGeom prst="rect">
            <a:avLst/>
          </a:prstGeom>
          <a:extLst/>
        </p:spPr>
      </p:pic>
      <p:cxnSp>
        <p:nvCxnSpPr>
          <p:cNvPr id="6" name="Straight Connector 5">
            <a:extLst>
              <a:ext uri="{FF2B5EF4-FFF2-40B4-BE49-F238E27FC236}">
                <a16:creationId xmlns:a16="http://schemas.microsoft.com/office/drawing/2014/main" id="{0D91436B-B829-4DE1-8020-817477770732}"/>
              </a:ext>
            </a:extLst>
          </p:cNvPr>
          <p:cNvCxnSpPr>
            <a:cxnSpLocks/>
          </p:cNvCxnSpPr>
          <p:nvPr/>
        </p:nvCxnSpPr>
        <p:spPr>
          <a:xfrm>
            <a:off x="4150978" y="4589020"/>
            <a:ext cx="499302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0520B8B-BE36-46DF-B7AD-57BE11B320C4}"/>
              </a:ext>
            </a:extLst>
          </p:cNvPr>
          <p:cNvCxnSpPr>
            <a:cxnSpLocks/>
          </p:cNvCxnSpPr>
          <p:nvPr/>
        </p:nvCxnSpPr>
        <p:spPr>
          <a:xfrm>
            <a:off x="0" y="6002853"/>
            <a:ext cx="2486026"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pic>
        <p:nvPicPr>
          <p:cNvPr id="36" name="Picture 35">
            <a:extLst>
              <a:ext uri="{FF2B5EF4-FFF2-40B4-BE49-F238E27FC236}">
                <a16:creationId xmlns:a16="http://schemas.microsoft.com/office/drawing/2014/main" id="{A2BC9629-ED4F-4B8C-8EDF-E8EFF7FB45F9}"/>
              </a:ext>
            </a:extLst>
          </p:cNvPr>
          <p:cNvPicPr>
            <a:picLocks noChangeAspect="1"/>
          </p:cNvPicPr>
          <p:nvPr/>
        </p:nvPicPr>
        <p:blipFill rotWithShape="1">
          <a:blip r:embed="rId6">
            <a:extLst>
              <a:ext uri="{28A0092B-C50C-407E-A947-70E740481C1C}">
                <a14:useLocalDpi xmlns:a14="http://schemas.microsoft.com/office/drawing/2010/main" val="0"/>
              </a:ext>
            </a:extLst>
          </a:blip>
          <a:srcRect r="72556"/>
          <a:stretch/>
        </p:blipFill>
        <p:spPr>
          <a:xfrm>
            <a:off x="1940992" y="3461738"/>
            <a:ext cx="2557901" cy="2924176"/>
          </a:xfrm>
          <a:prstGeom prst="rect">
            <a:avLst/>
          </a:prstGeom>
        </p:spPr>
      </p:pic>
      <p:cxnSp>
        <p:nvCxnSpPr>
          <p:cNvPr id="44" name="Straight Connector 43">
            <a:extLst>
              <a:ext uri="{FF2B5EF4-FFF2-40B4-BE49-F238E27FC236}">
                <a16:creationId xmlns:a16="http://schemas.microsoft.com/office/drawing/2014/main" id="{4B6A8506-7D36-4D03-9CF9-21F83B2EE113}"/>
              </a:ext>
            </a:extLst>
          </p:cNvPr>
          <p:cNvCxnSpPr/>
          <p:nvPr/>
        </p:nvCxnSpPr>
        <p:spPr>
          <a:xfrm>
            <a:off x="5807192" y="4598853"/>
            <a:ext cx="0" cy="1413833"/>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96A9BD9-ED0A-468B-8032-F1D8A85CFFAF}"/>
              </a:ext>
            </a:extLst>
          </p:cNvPr>
          <p:cNvCxnSpPr/>
          <p:nvPr/>
        </p:nvCxnSpPr>
        <p:spPr>
          <a:xfrm>
            <a:off x="7484679" y="4598853"/>
            <a:ext cx="0" cy="1413833"/>
          </a:xfrm>
          <a:prstGeom prst="line">
            <a:avLst/>
          </a:prstGeom>
          <a:ln w="25400">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A30526C-DFCD-4393-B5CF-16A50BEC8144}"/>
              </a:ext>
            </a:extLst>
          </p:cNvPr>
          <p:cNvCxnSpPr>
            <a:cxnSpLocks/>
          </p:cNvCxnSpPr>
          <p:nvPr/>
        </p:nvCxnSpPr>
        <p:spPr>
          <a:xfrm>
            <a:off x="4150978" y="6002853"/>
            <a:ext cx="4993022"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19F8A041-7960-4790-ACDC-D23190E7E7F3}"/>
              </a:ext>
            </a:extLst>
          </p:cNvPr>
          <p:cNvCxnSpPr>
            <a:cxnSpLocks/>
          </p:cNvCxnSpPr>
          <p:nvPr/>
        </p:nvCxnSpPr>
        <p:spPr>
          <a:xfrm>
            <a:off x="0" y="4589020"/>
            <a:ext cx="2486026" cy="0"/>
          </a:xfrm>
          <a:prstGeom prst="line">
            <a:avLst/>
          </a:prstGeom>
          <a:ln w="28575">
            <a:solidFill>
              <a:srgbClr val="2701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4931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1"/>
          <p:cNvSpPr txBox="1">
            <a:spLocks/>
          </p:cNvSpPr>
          <p:nvPr/>
        </p:nvSpPr>
        <p:spPr bwMode="auto">
          <a:xfrm>
            <a:off x="3024266" y="2808052"/>
            <a:ext cx="3012564" cy="1446448"/>
          </a:xfrm>
          <a:prstGeom prst="rect">
            <a:avLst/>
          </a:prstGeom>
          <a:blipFill>
            <a:blip r:embed="rId3"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3016924" y="-203200"/>
            <a:ext cx="3019906" cy="3381630"/>
          </a:xfrm>
          <a:prstGeom prst="rect">
            <a:avLst/>
          </a:prstGeom>
          <a:solidFill>
            <a:srgbClr val="FFFFFF">
              <a:shade val="85000"/>
            </a:srgbClr>
          </a:solidFill>
          <a:ln>
            <a:noFill/>
          </a:ln>
          <a:effectLst/>
        </p:spPr>
      </p:pic>
      <p:sp>
        <p:nvSpPr>
          <p:cNvPr id="21" name="Content Placeholder 1"/>
          <p:cNvSpPr txBox="1">
            <a:spLocks/>
          </p:cNvSpPr>
          <p:nvPr/>
        </p:nvSpPr>
        <p:spPr bwMode="auto">
          <a:xfrm>
            <a:off x="-39114" y="2808052"/>
            <a:ext cx="3010820" cy="1446448"/>
          </a:xfrm>
          <a:prstGeom prst="rect">
            <a:avLst/>
          </a:prstGeom>
          <a:blipFill>
            <a:blip r:embed="rId5" cstate="print">
              <a:extLst>
                <a:ext uri="{28A0092B-C50C-407E-A947-70E740481C1C}">
                  <a14:useLocalDpi xmlns:a14="http://schemas.microsoft.com/office/drawing/2010/main" val="0"/>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sp>
        <p:nvSpPr>
          <p:cNvPr id="16" name="Content Placeholder 1"/>
          <p:cNvSpPr txBox="1">
            <a:spLocks/>
          </p:cNvSpPr>
          <p:nvPr/>
        </p:nvSpPr>
        <p:spPr bwMode="auto">
          <a:xfrm>
            <a:off x="-102905" y="3124757"/>
            <a:ext cx="3010820" cy="10256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ECONOMIC</a:t>
            </a:r>
          </a:p>
          <a:p>
            <a:pPr marL="0" indent="0" algn="ctr">
              <a:spcBef>
                <a:spcPts val="0"/>
              </a:spcBef>
              <a:buNone/>
            </a:pPr>
            <a:r>
              <a:rPr lang="en-GB" dirty="0">
                <a:solidFill>
                  <a:schemeClr val="bg1"/>
                </a:solidFill>
                <a:latin typeface="+mn-lt"/>
              </a:rPr>
              <a:t>GROWTH</a:t>
            </a:r>
          </a:p>
        </p:txBody>
      </p:sp>
      <p:sp>
        <p:nvSpPr>
          <p:cNvPr id="27" name="Content Placeholder 1"/>
          <p:cNvSpPr txBox="1">
            <a:spLocks/>
          </p:cNvSpPr>
          <p:nvPr/>
        </p:nvSpPr>
        <p:spPr bwMode="auto">
          <a:xfrm>
            <a:off x="3016924" y="3178430"/>
            <a:ext cx="3019906" cy="107606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SOCIAL </a:t>
            </a:r>
          </a:p>
          <a:p>
            <a:pPr marL="0" indent="0" algn="ctr">
              <a:spcBef>
                <a:spcPts val="0"/>
              </a:spcBef>
              <a:buNone/>
            </a:pPr>
            <a:r>
              <a:rPr lang="en-GB" dirty="0">
                <a:solidFill>
                  <a:schemeClr val="bg1"/>
                </a:solidFill>
                <a:latin typeface="+mn-lt"/>
              </a:rPr>
              <a:t>INCLUSION</a:t>
            </a:r>
          </a:p>
        </p:txBody>
      </p:sp>
      <p:sp>
        <p:nvSpPr>
          <p:cNvPr id="23" name="Content Placeholder 1"/>
          <p:cNvSpPr txBox="1">
            <a:spLocks/>
          </p:cNvSpPr>
          <p:nvPr/>
        </p:nvSpPr>
        <p:spPr bwMode="auto">
          <a:xfrm>
            <a:off x="6100621" y="2808053"/>
            <a:ext cx="3043379" cy="1446446"/>
          </a:xfrm>
          <a:prstGeom prst="rect">
            <a:avLst/>
          </a:prstGeom>
          <a:blipFill>
            <a:blip r:embed="rId6" cstate="print">
              <a:extLst>
                <a:ext uri="{28A0092B-C50C-407E-A947-70E740481C1C}">
                  <a14:useLocalDpi xmlns:a14="http://schemas.microsoft.com/office/drawing/2010/main" val="0"/>
                </a:ext>
              </a:extLst>
            </a:blip>
            <a:srcRect/>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dirty="0">
              <a:solidFill>
                <a:schemeClr val="bg1"/>
              </a:solidFill>
              <a:latin typeface="+mn-lt"/>
            </a:endParaRPr>
          </a:p>
        </p:txBody>
      </p:sp>
      <p:pic>
        <p:nvPicPr>
          <p:cNvPr id="15" name="Picture 14"/>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6100621" y="-203200"/>
            <a:ext cx="3072407" cy="3371139"/>
          </a:xfrm>
          <a:prstGeom prst="rect">
            <a:avLst/>
          </a:prstGeom>
          <a:solidFill>
            <a:srgbClr val="FFFFFF">
              <a:shade val="85000"/>
            </a:srgbClr>
          </a:solidFill>
          <a:ln>
            <a:noFill/>
          </a:ln>
          <a:effectLst/>
        </p:spPr>
      </p:pic>
      <p:sp>
        <p:nvSpPr>
          <p:cNvPr id="18" name="Content Placeholder 1"/>
          <p:cNvSpPr txBox="1">
            <a:spLocks/>
          </p:cNvSpPr>
          <p:nvPr/>
        </p:nvSpPr>
        <p:spPr bwMode="auto">
          <a:xfrm>
            <a:off x="6100621" y="3167939"/>
            <a:ext cx="3043379" cy="1086559"/>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r>
              <a:rPr lang="en-GB" dirty="0">
                <a:solidFill>
                  <a:schemeClr val="bg1"/>
                </a:solidFill>
                <a:latin typeface="+mn-lt"/>
              </a:rPr>
              <a:t>ENVIRONMENTAL CONSERVATION</a:t>
            </a:r>
          </a:p>
        </p:txBody>
      </p:sp>
      <p:sp>
        <p:nvSpPr>
          <p:cNvPr id="2" name="Title 1"/>
          <p:cNvSpPr>
            <a:spLocks noGrp="1"/>
          </p:cNvSpPr>
          <p:nvPr>
            <p:ph type="title"/>
          </p:nvPr>
        </p:nvSpPr>
        <p:spPr>
          <a:xfrm>
            <a:off x="0" y="4620681"/>
            <a:ext cx="9144000" cy="1325563"/>
          </a:xfrm>
        </p:spPr>
        <p:txBody>
          <a:bodyPr>
            <a:noAutofit/>
          </a:bodyPr>
          <a:lstStyle/>
          <a:p>
            <a:r>
              <a:rPr lang="en-US" sz="5400" i="1" dirty="0"/>
              <a:t>Learning for Sustainable Development</a:t>
            </a:r>
          </a:p>
        </p:txBody>
      </p:sp>
      <p:pic>
        <p:nvPicPr>
          <p:cNvPr id="13" name="Picture 12"/>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9114" y="-203201"/>
            <a:ext cx="3010820" cy="3373555"/>
          </a:xfrm>
          <a:prstGeom prst="rect">
            <a:avLst/>
          </a:prstGeom>
          <a:solidFill>
            <a:srgbClr val="FFFFFF">
              <a:shade val="85000"/>
            </a:srgbClr>
          </a:solidFill>
          <a:ln>
            <a:noFill/>
          </a:ln>
          <a:effectLst/>
        </p:spPr>
      </p:pic>
    </p:spTree>
    <p:extLst>
      <p:ext uri="{BB962C8B-B14F-4D97-AF65-F5344CB8AC3E}">
        <p14:creationId xmlns:p14="http://schemas.microsoft.com/office/powerpoint/2010/main" val="3401698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0"/>
            <a:ext cx="9144000" cy="6878638"/>
          </a:xfrm>
        </p:spPr>
      </p:pic>
    </p:spTree>
    <p:extLst>
      <p:ext uri="{BB962C8B-B14F-4D97-AF65-F5344CB8AC3E}">
        <p14:creationId xmlns:p14="http://schemas.microsoft.com/office/powerpoint/2010/main" val="690792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3458" r="-81"/>
          <a:stretch/>
        </p:blipFill>
        <p:spPr bwMode="auto">
          <a:xfrm>
            <a:off x="0" y="-9526"/>
            <a:ext cx="6840572" cy="418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descr="G:\Aptus test_Maan Deshi_Mhaswad_Maharashtra_India_03032014  (1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13" t="7672" r="27228"/>
          <a:stretch/>
        </p:blipFill>
        <p:spPr bwMode="auto">
          <a:xfrm>
            <a:off x="4495801" y="-1"/>
            <a:ext cx="4648200" cy="40909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tretch/>
        </p:blipFill>
        <p:spPr>
          <a:xfrm>
            <a:off x="0" y="4090979"/>
            <a:ext cx="9144000" cy="2805832"/>
          </a:xfrm>
          <a:prstGeom prst="rect">
            <a:avLst/>
          </a:prstGeom>
          <a:noFill/>
          <a:ln>
            <a:noFill/>
          </a:ln>
        </p:spPr>
      </p:pic>
      <p:sp>
        <p:nvSpPr>
          <p:cNvPr id="15" name="Round Diagonal Corner Rectangle 14"/>
          <p:cNvSpPr/>
          <p:nvPr/>
        </p:nvSpPr>
        <p:spPr>
          <a:xfrm>
            <a:off x="2384734" y="2472210"/>
            <a:ext cx="4222133" cy="2468880"/>
          </a:xfrm>
          <a:prstGeom prst="round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a:solidFill>
                  <a:srgbClr val="290088"/>
                </a:solidFill>
              </a:rPr>
              <a:t>Leveraging </a:t>
            </a:r>
            <a:br>
              <a:rPr lang="en-US" sz="4800" dirty="0">
                <a:solidFill>
                  <a:srgbClr val="290088"/>
                </a:solidFill>
              </a:rPr>
            </a:br>
            <a:r>
              <a:rPr lang="en-US" sz="4800" dirty="0">
                <a:solidFill>
                  <a:srgbClr val="290088"/>
                </a:solidFill>
              </a:rPr>
              <a:t>New &amp; Existing Technologies</a:t>
            </a:r>
          </a:p>
        </p:txBody>
      </p:sp>
      <p:pic>
        <p:nvPicPr>
          <p:cNvPr id="7" name="Picture 6">
            <a:extLst>
              <a:ext uri="{FF2B5EF4-FFF2-40B4-BE49-F238E27FC236}">
                <a16:creationId xmlns:a16="http://schemas.microsoft.com/office/drawing/2014/main" id="{8E200211-80FB-47F9-A9AF-6C5375AA6AA5}"/>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413205" y="6176963"/>
            <a:ext cx="604303" cy="681037"/>
          </a:xfrm>
          <a:prstGeom prst="rect">
            <a:avLst/>
          </a:prstGeom>
        </p:spPr>
      </p:pic>
    </p:spTree>
    <p:extLst>
      <p:ext uri="{BB962C8B-B14F-4D97-AF65-F5344CB8AC3E}">
        <p14:creationId xmlns:p14="http://schemas.microsoft.com/office/powerpoint/2010/main" val="55569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62E8F926-BBCF-4F33-BB48-67BE711DCC6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0822" y="606509"/>
            <a:ext cx="6908828" cy="735746"/>
          </a:xfrm>
          <a:prstGeom prst="rect">
            <a:avLst/>
          </a:prstGeom>
        </p:spPr>
      </p:pic>
      <p:sp>
        <p:nvSpPr>
          <p:cNvPr id="3" name="Title 2">
            <a:extLst>
              <a:ext uri="{FF2B5EF4-FFF2-40B4-BE49-F238E27FC236}">
                <a16:creationId xmlns:a16="http://schemas.microsoft.com/office/drawing/2014/main" id="{197BD201-AD46-47EE-9843-81EE0A2FC047}"/>
              </a:ext>
            </a:extLst>
          </p:cNvPr>
          <p:cNvSpPr>
            <a:spLocks noGrp="1"/>
          </p:cNvSpPr>
          <p:nvPr>
            <p:ph type="title"/>
          </p:nvPr>
        </p:nvSpPr>
        <p:spPr>
          <a:xfrm>
            <a:off x="628650" y="327026"/>
            <a:ext cx="7886700" cy="1325563"/>
          </a:xfrm>
        </p:spPr>
        <p:txBody>
          <a:bodyPr/>
          <a:lstStyle/>
          <a:p>
            <a:pPr algn="l"/>
            <a:r>
              <a:rPr lang="en-US" dirty="0">
                <a:solidFill>
                  <a:schemeClr val="bg1"/>
                </a:solidFill>
              </a:rPr>
              <a:t>What Needs to Change?</a:t>
            </a:r>
          </a:p>
        </p:txBody>
      </p:sp>
      <p:sp>
        <p:nvSpPr>
          <p:cNvPr id="4" name="Content Placeholder 3">
            <a:extLst>
              <a:ext uri="{FF2B5EF4-FFF2-40B4-BE49-F238E27FC236}">
                <a16:creationId xmlns:a16="http://schemas.microsoft.com/office/drawing/2014/main" id="{D280345A-BAA9-4EA7-83C7-1E9A36165063}"/>
              </a:ext>
            </a:extLst>
          </p:cNvPr>
          <p:cNvSpPr>
            <a:spLocks noGrp="1"/>
          </p:cNvSpPr>
          <p:nvPr>
            <p:ph idx="1"/>
          </p:nvPr>
        </p:nvSpPr>
        <p:spPr>
          <a:xfrm>
            <a:off x="628650" y="1825625"/>
            <a:ext cx="8362950" cy="4351338"/>
          </a:xfrm>
        </p:spPr>
        <p:txBody>
          <a:bodyPr>
            <a:normAutofit/>
          </a:bodyPr>
          <a:lstStyle/>
          <a:p>
            <a:pPr marL="0" lvl="0" indent="0">
              <a:buNone/>
            </a:pPr>
            <a:r>
              <a:rPr lang="en-CA" sz="4000" dirty="0"/>
              <a:t>Business as usual approach</a:t>
            </a:r>
          </a:p>
          <a:p>
            <a:pPr marL="0" lvl="0" indent="0">
              <a:buNone/>
            </a:pPr>
            <a:endParaRPr lang="en-CA" sz="4000" dirty="0"/>
          </a:p>
          <a:p>
            <a:pPr marL="0" lvl="0" indent="0">
              <a:buNone/>
            </a:pPr>
            <a:r>
              <a:rPr lang="en-CA" sz="4000" dirty="0"/>
              <a:t>	“Brick and Mortar” mindset</a:t>
            </a:r>
          </a:p>
          <a:p>
            <a:pPr marL="0" lvl="0" indent="0">
              <a:buNone/>
            </a:pPr>
            <a:endParaRPr lang="en-CA" sz="4000" dirty="0"/>
          </a:p>
          <a:p>
            <a:pPr marL="0" lvl="0" indent="0">
              <a:buNone/>
            </a:pPr>
            <a:r>
              <a:rPr lang="en-CA" sz="4000" dirty="0"/>
              <a:t>		Readiness for paradigm shifts</a:t>
            </a:r>
          </a:p>
          <a:p>
            <a:pPr marL="0" indent="0">
              <a:buNone/>
            </a:pPr>
            <a:endParaRPr lang="en-US" sz="4000" dirty="0"/>
          </a:p>
        </p:txBody>
      </p:sp>
    </p:spTree>
    <p:extLst>
      <p:ext uri="{BB962C8B-B14F-4D97-AF65-F5344CB8AC3E}">
        <p14:creationId xmlns:p14="http://schemas.microsoft.com/office/powerpoint/2010/main" val="2150900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0AB5A-48B4-4969-B155-9A254B9C17E7}"/>
              </a:ext>
            </a:extLst>
          </p:cNvPr>
          <p:cNvSpPr>
            <a:spLocks noGrp="1"/>
          </p:cNvSpPr>
          <p:nvPr>
            <p:ph type="title"/>
          </p:nvPr>
        </p:nvSpPr>
        <p:spPr/>
        <p:txBody>
          <a:bodyPr/>
          <a:lstStyle/>
          <a:p>
            <a:r>
              <a:rPr lang="en-CA" dirty="0"/>
              <a:t>COL’s Six Paradigm Shifts</a:t>
            </a:r>
          </a:p>
        </p:txBody>
      </p:sp>
    </p:spTree>
    <p:extLst>
      <p:ext uri="{BB962C8B-B14F-4D97-AF65-F5344CB8AC3E}">
        <p14:creationId xmlns:p14="http://schemas.microsoft.com/office/powerpoint/2010/main" val="38847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946D"/>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2B6362-40BF-4299-9F50-8E600798440F}"/>
              </a:ext>
            </a:extLst>
          </p:cNvPr>
          <p:cNvSpPr/>
          <p:nvPr/>
        </p:nvSpPr>
        <p:spPr>
          <a:xfrm>
            <a:off x="0" y="-317500"/>
            <a:ext cx="2528064" cy="7448193"/>
          </a:xfrm>
          <a:prstGeom prst="rect">
            <a:avLst/>
          </a:prstGeom>
          <a:solidFill>
            <a:schemeClr val="bg1">
              <a:alpha val="80000"/>
            </a:schemeClr>
          </a:solidFill>
        </p:spPr>
        <p:txBody>
          <a:bodyPr wrap="square">
            <a:spAutoFit/>
          </a:bodyPr>
          <a:lstStyle/>
          <a:p>
            <a:pPr algn="ctr"/>
            <a:endParaRPr lang="en-US" sz="23900" b="1" dirty="0">
              <a:solidFill>
                <a:srgbClr val="138808"/>
              </a:solidFill>
            </a:endParaRPr>
          </a:p>
          <a:p>
            <a:pPr algn="ctr"/>
            <a:r>
              <a:rPr lang="en-US" sz="23900" b="1" dirty="0">
                <a:solidFill>
                  <a:srgbClr val="00946D"/>
                </a:solidFill>
              </a:rPr>
              <a:t>1</a:t>
            </a:r>
            <a:endParaRPr lang="en-US" sz="3600" b="1" dirty="0">
              <a:solidFill>
                <a:srgbClr val="00946D"/>
              </a:solidFill>
            </a:endParaRPr>
          </a:p>
        </p:txBody>
      </p:sp>
      <p:pic>
        <p:nvPicPr>
          <p:cNvPr id="6" name="Graphic 5" descr="Gears">
            <a:extLst>
              <a:ext uri="{FF2B5EF4-FFF2-40B4-BE49-F238E27FC236}">
                <a16:creationId xmlns:a16="http://schemas.microsoft.com/office/drawing/2014/main" id="{8C9228DC-AB28-4E47-8CAB-F55E12C746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2400" y="57170"/>
            <a:ext cx="2153716" cy="2153716"/>
          </a:xfrm>
          <a:prstGeom prst="rect">
            <a:avLst/>
          </a:prstGeom>
        </p:spPr>
      </p:pic>
      <p:sp>
        <p:nvSpPr>
          <p:cNvPr id="3" name="Rectangle 2">
            <a:extLst>
              <a:ext uri="{FF2B5EF4-FFF2-40B4-BE49-F238E27FC236}">
                <a16:creationId xmlns:a16="http://schemas.microsoft.com/office/drawing/2014/main" id="{0F15B49C-2DBB-4E39-9AD6-89A731C6C321}"/>
              </a:ext>
            </a:extLst>
          </p:cNvPr>
          <p:cNvSpPr/>
          <p:nvPr/>
        </p:nvSpPr>
        <p:spPr>
          <a:xfrm>
            <a:off x="97334" y="2268056"/>
            <a:ext cx="2333396" cy="1200329"/>
          </a:xfrm>
          <a:prstGeom prst="rect">
            <a:avLst/>
          </a:prstGeom>
        </p:spPr>
        <p:txBody>
          <a:bodyPr wrap="none">
            <a:spAutoFit/>
          </a:bodyPr>
          <a:lstStyle/>
          <a:p>
            <a:pPr algn="r"/>
            <a:r>
              <a:rPr lang="en-US" sz="3600" b="1" dirty="0">
                <a:solidFill>
                  <a:srgbClr val="290089"/>
                </a:solidFill>
              </a:rPr>
              <a:t>PARADIGM</a:t>
            </a:r>
          </a:p>
          <a:p>
            <a:pPr algn="r"/>
            <a:r>
              <a:rPr lang="en-US" sz="3600" b="1" dirty="0">
                <a:solidFill>
                  <a:srgbClr val="290089"/>
                </a:solidFill>
              </a:rPr>
              <a:t>SHIFT</a:t>
            </a:r>
          </a:p>
        </p:txBody>
      </p:sp>
      <p:sp>
        <p:nvSpPr>
          <p:cNvPr id="10" name="Title 1">
            <a:extLst>
              <a:ext uri="{FF2B5EF4-FFF2-40B4-BE49-F238E27FC236}">
                <a16:creationId xmlns:a16="http://schemas.microsoft.com/office/drawing/2014/main" id="{74F90B3F-3767-428B-B882-1711640719AF}"/>
              </a:ext>
            </a:extLst>
          </p:cNvPr>
          <p:cNvSpPr txBox="1">
            <a:spLocks/>
          </p:cNvSpPr>
          <p:nvPr/>
        </p:nvSpPr>
        <p:spPr>
          <a:xfrm>
            <a:off x="3182400" y="0"/>
            <a:ext cx="5961600" cy="685800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kern="1200">
                <a:solidFill>
                  <a:srgbClr val="290088"/>
                </a:solidFill>
                <a:latin typeface="+mn-lt"/>
                <a:ea typeface="+mj-ea"/>
                <a:cs typeface="+mj-cs"/>
              </a:defRPr>
            </a:lvl1pPr>
          </a:lstStyle>
          <a:p>
            <a:pPr algn="l"/>
            <a:r>
              <a:rPr lang="en-US" sz="6000" i="1" dirty="0">
                <a:solidFill>
                  <a:schemeClr val="bg1"/>
                </a:solidFill>
              </a:rPr>
              <a:t>If the child cannot go to school, </a:t>
            </a:r>
          </a:p>
          <a:p>
            <a:pPr algn="l"/>
            <a:r>
              <a:rPr lang="en-US" sz="6000" i="1" dirty="0">
                <a:solidFill>
                  <a:schemeClr val="bg1"/>
                </a:solidFill>
              </a:rPr>
              <a:t>the school comes to the child</a:t>
            </a:r>
            <a:endParaRPr lang="en-US" sz="7200" i="1" dirty="0">
              <a:solidFill>
                <a:schemeClr val="bg1"/>
              </a:solidFill>
            </a:endParaRPr>
          </a:p>
        </p:txBody>
      </p:sp>
      <p:pic>
        <p:nvPicPr>
          <p:cNvPr id="11" name="Picture 10">
            <a:extLst>
              <a:ext uri="{FF2B5EF4-FFF2-40B4-BE49-F238E27FC236}">
                <a16:creationId xmlns:a16="http://schemas.microsoft.com/office/drawing/2014/main" id="{4C5BE5F8-2061-4CA8-BCC5-4D102D2D83C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4645" y="1280066"/>
            <a:ext cx="876671" cy="987990"/>
          </a:xfrm>
          <a:prstGeom prst="rect">
            <a:avLst/>
          </a:prstGeom>
        </p:spPr>
      </p:pic>
    </p:spTree>
    <p:extLst>
      <p:ext uri="{BB962C8B-B14F-4D97-AF65-F5344CB8AC3E}">
        <p14:creationId xmlns:p14="http://schemas.microsoft.com/office/powerpoint/2010/main" val="1211157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1d6b7383-7e41-4726-b05f-ac2dc8786e4c" xsi:nil="true"/>
    <TaxCatchAll xmlns="d7f63a0c-3387-4091-80af-370ec6ca6610"/>
    <Publication_x0020_Date xmlns="1d6b7383-7e41-4726-b05f-ac2dc8786e4c">2018-05-03T23:13:20+00:00</Publication_x0020_Date>
    <c1a183c9053e414f86275b227599bec0 xmlns="1d6b7383-7e41-4726-b05f-ac2dc8786e4c">
      <Terms xmlns="http://schemas.microsoft.com/office/infopath/2007/PartnerControls"/>
    </c1a183c9053e414f86275b227599bec0>
    <TaxKeywordTaxHTField xmlns="d7f63a0c-3387-4091-80af-370ec6ca6610">
      <Terms xmlns="http://schemas.microsoft.com/office/infopath/2007/PartnerControls"/>
    </TaxKeywordTaxHTField>
    <j061b942e8404477ac9ae56dc8b11adb xmlns="1d6b7383-7e41-4726-b05f-ac2dc8786e4c">
      <Terms xmlns="http://schemas.microsoft.com/office/infopath/2007/PartnerControls"/>
    </j061b942e8404477ac9ae56dc8b11adb>
    <j52d155617da4b95ac94b868caa32acc xmlns="1d6b7383-7e41-4726-b05f-ac2dc8786e4c">
      <Terms xmlns="http://schemas.microsoft.com/office/infopath/2007/PartnerControls"/>
    </j52d155617da4b95ac94b868caa32acc>
    <p7fe822c9a9c4ba1ae51a7ea575e159e xmlns="1d6b7383-7e41-4726-b05f-ac2dc8786e4c">
      <Terms xmlns="http://schemas.microsoft.com/office/infopath/2007/PartnerControls"/>
    </p7fe822c9a9c4ba1ae51a7ea575e159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3BC5F53AA6BE840B5B0F6969AE13AAE" ma:contentTypeVersion="17" ma:contentTypeDescription="Create a new document." ma:contentTypeScope="" ma:versionID="f98925b8616c1a3a515f7895054abc78">
  <xsd:schema xmlns:xsd="http://www.w3.org/2001/XMLSchema" xmlns:xs="http://www.w3.org/2001/XMLSchema" xmlns:p="http://schemas.microsoft.com/office/2006/metadata/properties" xmlns:ns2="1d6b7383-7e41-4726-b05f-ac2dc8786e4c" xmlns:ns3="d7f63a0c-3387-4091-80af-370ec6ca6610" targetNamespace="http://schemas.microsoft.com/office/2006/metadata/properties" ma:root="true" ma:fieldsID="18fbf90e11f19b72c1ef383259601fc6" ns2:_="" ns3:_="">
    <xsd:import namespace="1d6b7383-7e41-4726-b05f-ac2dc8786e4c"/>
    <xsd:import namespace="d7f63a0c-3387-4091-80af-370ec6ca6610"/>
    <xsd:element name="properties">
      <xsd:complexType>
        <xsd:sequence>
          <xsd:element name="documentManagement">
            <xsd:complexType>
              <xsd:all>
                <xsd:element ref="ns2:Publication_x0020_Date" minOccurs="0"/>
                <xsd:element ref="ns2:Description0" minOccurs="0"/>
                <xsd:element ref="ns3:_dlc_DocId" minOccurs="0"/>
                <xsd:element ref="ns3:_dlc_DocIdUrl" minOccurs="0"/>
                <xsd:element ref="ns3:_dlc_DocIdPersistId" minOccurs="0"/>
                <xsd:element ref="ns2:j061b942e8404477ac9ae56dc8b11adb" minOccurs="0"/>
                <xsd:element ref="ns3:TaxCatchAll" minOccurs="0"/>
                <xsd:element ref="ns2:p7fe822c9a9c4ba1ae51a7ea575e159e" minOccurs="0"/>
                <xsd:element ref="ns2:j52d155617da4b95ac94b868caa32acc" minOccurs="0"/>
                <xsd:element ref="ns2:c1a183c9053e414f86275b227599bec0" minOccurs="0"/>
                <xsd:element ref="ns3:TaxKeyword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6b7383-7e41-4726-b05f-ac2dc8786e4c" elementFormDefault="qualified">
    <xsd:import namespace="http://schemas.microsoft.com/office/2006/documentManagement/types"/>
    <xsd:import namespace="http://schemas.microsoft.com/office/infopath/2007/PartnerControls"/>
    <xsd:element name="Publication_x0020_Date" ma:index="2" nillable="true" ma:displayName="Publication Date" ma:default="[today]" ma:format="DateOnly" ma:internalName="Publication_x0020_Date">
      <xsd:simpleType>
        <xsd:restriction base="dms:DateTime"/>
      </xsd:simpleType>
    </xsd:element>
    <xsd:element name="Description0" ma:index="8" nillable="true" ma:displayName="Description" ma:internalName="Description0">
      <xsd:simpleType>
        <xsd:restriction base="dms:Note">
          <xsd:maxLength value="255"/>
        </xsd:restriction>
      </xsd:simpleType>
    </xsd:element>
    <xsd:element name="j061b942e8404477ac9ae56dc8b11adb" ma:index="14" nillable="true" ma:taxonomy="true" ma:internalName="j061b942e8404477ac9ae56dc8b11adb" ma:taxonomyFieldName="Author_x002f_Source" ma:displayName="Author/Source" ma:readOnly="false" ma:default="" ma:fieldId="{3061b942-e840-4477-ac9a-e56dc8b11adb}" ma:taxonomyMulti="true" ma:sspId="358487c2-ea03-4029-b5bc-4ed1f8385f1b" ma:termSetId="7a5a9770-ee53-40ed-97e9-84eb0cea756f" ma:anchorId="00000000-0000-0000-0000-000000000000" ma:open="false" ma:isKeyword="false">
      <xsd:complexType>
        <xsd:sequence>
          <xsd:element ref="pc:Terms" minOccurs="0" maxOccurs="1"/>
        </xsd:sequence>
      </xsd:complexType>
    </xsd:element>
    <xsd:element name="p7fe822c9a9c4ba1ae51a7ea575e159e" ma:index="16" nillable="true" ma:taxonomy="true" ma:internalName="p7fe822c9a9c4ba1ae51a7ea575e159e" ma:taxonomyFieldName="Organisational_x0020_Activity" ma:displayName="Organisational Activity" ma:readOnly="false" ma:default="" ma:fieldId="{97fe822c-9a9c-4ba1-ae51-a7ea575e159e}" ma:taxonomyMulti="true" ma:sspId="358487c2-ea03-4029-b5bc-4ed1f8385f1b" ma:termSetId="5268b499-4897-4367-89a7-ad7bb1ed12bd" ma:anchorId="00000000-0000-0000-0000-000000000000" ma:open="false" ma:isKeyword="false">
      <xsd:complexType>
        <xsd:sequence>
          <xsd:element ref="pc:Terms" minOccurs="0" maxOccurs="1"/>
        </xsd:sequence>
      </xsd:complexType>
    </xsd:element>
    <xsd:element name="j52d155617da4b95ac94b868caa32acc" ma:index="17" nillable="true" ma:taxonomy="true" ma:internalName="j52d155617da4b95ac94b868caa32acc" ma:taxonomyFieldName="Document_x0020_Type" ma:displayName="Document Type" ma:readOnly="false" ma:default="" ma:fieldId="{352d1556-17da-4b95-ac94-b868caa32acc}" ma:taxonomyMulti="true" ma:sspId="358487c2-ea03-4029-b5bc-4ed1f8385f1b" ma:termSetId="cc730250-f0a1-4d64-a0f4-3c61e9fb9f6d" ma:anchorId="00000000-0000-0000-0000-000000000000" ma:open="false" ma:isKeyword="false">
      <xsd:complexType>
        <xsd:sequence>
          <xsd:element ref="pc:Terms" minOccurs="0" maxOccurs="1"/>
        </xsd:sequence>
      </xsd:complexType>
    </xsd:element>
    <xsd:element name="c1a183c9053e414f86275b227599bec0" ma:index="18" nillable="true" ma:taxonomy="true" ma:internalName="c1a183c9053e414f86275b227599bec0" ma:taxonomyFieldName="Region_x002f_Country" ma:displayName="Region/Country" ma:readOnly="false" ma:default="" ma:fieldId="{c1a183c9-053e-414f-8627-5b227599bec0}" ma:taxonomyMulti="true" ma:sspId="358487c2-ea03-4029-b5bc-4ed1f8385f1b" ma:termSetId="f7888d64-2ce2-43c0-b93f-a783c573d531"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7f63a0c-3387-4091-80af-370ec6ca6610" elementFormDefault="qualified">
    <xsd:import namespace="http://schemas.microsoft.com/office/2006/documentManagement/types"/>
    <xsd:import namespace="http://schemas.microsoft.com/office/infopath/2007/PartnerControls"/>
    <xsd:element name="_dlc_DocId" ma:index="11" nillable="true" ma:displayName="Document ID Value" ma:description="The value of the document ID assigned to this item." ma:internalName="_dlc_DocId" ma:readOnly="true">
      <xsd:simpleType>
        <xsd:restriction base="dms:Text"/>
      </xsd:simpleType>
    </xsd:element>
    <xsd:element name="_dlc_DocIdUrl" ma:index="12"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3" nillable="true" ma:displayName="Persist ID" ma:description="Keep ID on add." ma:hidden="true" ma:internalName="_dlc_DocIdPersistId" ma:readOnly="true">
      <xsd:simpleType>
        <xsd:restriction base="dms:Boolean"/>
      </xsd:simpleType>
    </xsd:element>
    <xsd:element name="TaxCatchAll" ma:index="15" nillable="true" ma:displayName="Taxonomy Catch All Column" ma:hidden="true" ma:list="{f0e02da1-f936-4633-8c0b-cc5fae9aa1e3}" ma:internalName="TaxCatchAll" ma:showField="CatchAllData" ma:web="d7f63a0c-3387-4091-80af-370ec6ca6610">
      <xsd:complexType>
        <xsd:complexContent>
          <xsd:extension base="dms:MultiChoiceLookup">
            <xsd:sequence>
              <xsd:element name="Value" type="dms:Lookup" maxOccurs="unbounded" minOccurs="0" nillable="true"/>
            </xsd:sequence>
          </xsd:extension>
        </xsd:complexContent>
      </xsd:complexType>
    </xsd:element>
    <xsd:element name="TaxKeywordTaxHTField" ma:index="19" nillable="true" ma:taxonomy="true" ma:internalName="TaxKeywordTaxHTField" ma:taxonomyFieldName="TaxKeyword" ma:displayName="Enterprise Keywords" ma:fieldId="{23f27201-bee3-471e-b2e7-b64fd8b7ca38}" ma:taxonomyMulti="true" ma:sspId="358487c2-ea03-4029-b5bc-4ed1f8385f1b"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0"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422305-2CEE-4C11-BD7F-4E563D95E538}">
  <ds:schemaRefs>
    <ds:schemaRef ds:uri="http://schemas.microsoft.com/sharepoint/events"/>
  </ds:schemaRefs>
</ds:datastoreItem>
</file>

<file path=customXml/itemProps2.xml><?xml version="1.0" encoding="utf-8"?>
<ds:datastoreItem xmlns:ds="http://schemas.openxmlformats.org/officeDocument/2006/customXml" ds:itemID="{BFD403DE-548A-4116-8CB3-61125B5536D9}">
  <ds:schemaRefs>
    <ds:schemaRef ds:uri="http://schemas.microsoft.com/sharepoint/v3/contenttype/forms"/>
  </ds:schemaRefs>
</ds:datastoreItem>
</file>

<file path=customXml/itemProps3.xml><?xml version="1.0" encoding="utf-8"?>
<ds:datastoreItem xmlns:ds="http://schemas.openxmlformats.org/officeDocument/2006/customXml" ds:itemID="{AE3F4483-5D0C-404D-B8AC-B01AB157DC4F}">
  <ds:schemaRefs>
    <ds:schemaRef ds:uri="1d6b7383-7e41-4726-b05f-ac2dc8786e4c"/>
    <ds:schemaRef ds:uri="http://purl.org/dc/dcmitype/"/>
    <ds:schemaRef ds:uri="http://schemas.microsoft.com/office/infopath/2007/PartnerControls"/>
    <ds:schemaRef ds:uri="http://purl.org/dc/elements/1.1/"/>
    <ds:schemaRef ds:uri="http://schemas.microsoft.com/office/2006/documentManagement/types"/>
    <ds:schemaRef ds:uri="http://www.w3.org/XML/1998/namespace"/>
    <ds:schemaRef ds:uri="http://purl.org/dc/terms/"/>
    <ds:schemaRef ds:uri="d7f63a0c-3387-4091-80af-370ec6ca6610"/>
    <ds:schemaRef ds:uri="http://schemas.openxmlformats.org/package/2006/metadata/core-properties"/>
    <ds:schemaRef ds:uri="http://schemas.microsoft.com/office/2006/metadata/properties"/>
  </ds:schemaRefs>
</ds:datastoreItem>
</file>

<file path=customXml/itemProps4.xml><?xml version="1.0" encoding="utf-8"?>
<ds:datastoreItem xmlns:ds="http://schemas.openxmlformats.org/officeDocument/2006/customXml" ds:itemID="{005E431F-1498-4FBD-9E0B-363459C340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6b7383-7e41-4726-b05f-ac2dc8786e4c"/>
    <ds:schemaRef ds:uri="d7f63a0c-3387-4091-80af-370ec6ca66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2624</TotalTime>
  <Words>859</Words>
  <Application>Microsoft Office PowerPoint</Application>
  <PresentationFormat>On-screen Show (4:3)</PresentationFormat>
  <Paragraphs>152</Paragraphs>
  <Slides>36</Slides>
  <Notes>15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36</vt:i4>
      </vt:variant>
    </vt:vector>
  </HeadingPairs>
  <TitlesOfParts>
    <vt:vector size="45" baseType="lpstr">
      <vt:lpstr>Arial</vt:lpstr>
      <vt:lpstr>Calibri</vt:lpstr>
      <vt:lpstr>Calibri Light</vt:lpstr>
      <vt:lpstr>HelveticaNeueLT Std Cn</vt:lpstr>
      <vt:lpstr>HelveticaNeueLT Std Lt</vt:lpstr>
      <vt:lpstr>HelveticaNeueLT Std Lt Cn</vt:lpstr>
      <vt:lpstr>Times New Roman</vt:lpstr>
      <vt:lpstr>Trebuchet MS</vt:lpstr>
      <vt:lpstr>Office Theme</vt:lpstr>
      <vt:lpstr>Achieving SDG 4: Are ICTs the Answer?</vt:lpstr>
      <vt:lpstr>Commonwealth Heads of Government Meeting Vancouver, 1987</vt:lpstr>
      <vt:lpstr>PowerPoint Presentation</vt:lpstr>
      <vt:lpstr>Learning for Sustainable Development</vt:lpstr>
      <vt:lpstr>PowerPoint Presentation</vt:lpstr>
      <vt:lpstr>PowerPoint Presentation</vt:lpstr>
      <vt:lpstr>What Needs to Change?</vt:lpstr>
      <vt:lpstr>COL’s Six Paradigm Shifts</vt:lpstr>
      <vt:lpstr>PowerPoint Presentation</vt:lpstr>
      <vt:lpstr>Open Schooling</vt:lpstr>
      <vt:lpstr>Increased Access and Equity</vt:lpstr>
      <vt:lpstr>Unit Cost per Student </vt:lpstr>
      <vt:lpstr>PowerPoint Presentation</vt:lpstr>
      <vt:lpstr>PowerPoint Presentation</vt:lpstr>
      <vt:lpstr>Costs: ODL in Mega Universities</vt:lpstr>
      <vt:lpstr>PowerPoint Presentation</vt:lpstr>
      <vt:lpstr>PowerPoint Presentation</vt:lpstr>
      <vt:lpstr>Textbooks: Problem of Cost</vt:lpstr>
      <vt:lpstr>Antigua and Barbuda</vt:lpstr>
      <vt:lpstr>Impact of OER Policy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Towards SDG 4</vt:lpstr>
      <vt:lpstr>PowerPoint Presentation</vt:lpstr>
      <vt:lpstr>We need to </vt:lpstr>
      <vt:lpstr>PowerPoint Presentation</vt:lpstr>
    </vt:vector>
  </TitlesOfParts>
  <Company>Commonwealth of Learning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Innovations in HE-Re-imagining Learning</dc:title>
  <dc:creator>Helen Askounis</dc:creator>
  <cp:keywords/>
  <cp:lastModifiedBy>Asha Kanwar</cp:lastModifiedBy>
  <cp:revision>397</cp:revision>
  <cp:lastPrinted>2019-01-24T00:28:36Z</cp:lastPrinted>
  <dcterms:created xsi:type="dcterms:W3CDTF">2017-05-17T16:29:55Z</dcterms:created>
  <dcterms:modified xsi:type="dcterms:W3CDTF">2019-01-24T01:10:46Z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0x01010003BC5F53AA6BE840B5B0F6969AE13AAE</vt:lpwstr>
  </property>
  <property fmtid="{D5CDD505-2E9C-101B-9397-08002B2CF9AE}" pid="3" name="TaxKeyword">
    <vt:lpwstr/>
  </property>
  <property fmtid="{D5CDD505-2E9C-101B-9397-08002B2CF9AE}" pid="4" name="_dlc_DocIdItemGuid">
    <vt:lpwstr>59b07ad1-2aed-478d-b531-518da22a603c</vt:lpwstr>
  </property>
  <property fmtid="{D5CDD505-2E9C-101B-9397-08002B2CF9AE}" pid="5" name="Author/Source">
    <vt:lpwstr>424;#President's Office|f10d0ace-75d4-486d-9a7f-000de40038e3</vt:lpwstr>
  </property>
  <property fmtid="{D5CDD505-2E9C-101B-9397-08002B2CF9AE}" pid="6" name="Document Type">
    <vt:lpwstr/>
  </property>
  <property fmtid="{D5CDD505-2E9C-101B-9397-08002B2CF9AE}" pid="7" name="Region/Country">
    <vt:lpwstr/>
  </property>
  <property fmtid="{D5CDD505-2E9C-101B-9397-08002B2CF9AE}" pid="8" name="Organisational Activity">
    <vt:lpwstr/>
  </property>
  <property fmtid="{D5CDD505-2E9C-101B-9397-08002B2CF9AE}" pid="9" name="COL Document Type">
    <vt:lpwstr/>
  </property>
  <property fmtid="{D5CDD505-2E9C-101B-9397-08002B2CF9AE}" pid="10" name="Authour/Source">
    <vt:lpwstr/>
  </property>
</Properties>
</file>