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328" r:id="rId2"/>
    <p:sldId id="339" r:id="rId3"/>
    <p:sldId id="265" r:id="rId4"/>
    <p:sldId id="266" r:id="rId5"/>
    <p:sldId id="267" r:id="rId6"/>
    <p:sldId id="264" r:id="rId7"/>
    <p:sldId id="262" r:id="rId8"/>
    <p:sldId id="263" r:id="rId9"/>
    <p:sldId id="261" r:id="rId10"/>
    <p:sldId id="260" r:id="rId11"/>
    <p:sldId id="259" r:id="rId12"/>
    <p:sldId id="329" r:id="rId13"/>
    <p:sldId id="276" r:id="rId14"/>
    <p:sldId id="315" r:id="rId15"/>
    <p:sldId id="290" r:id="rId16"/>
    <p:sldId id="292" r:id="rId17"/>
    <p:sldId id="294" r:id="rId18"/>
    <p:sldId id="305" r:id="rId19"/>
    <p:sldId id="306" r:id="rId20"/>
    <p:sldId id="307" r:id="rId21"/>
    <p:sldId id="295" r:id="rId22"/>
    <p:sldId id="293" r:id="rId23"/>
    <p:sldId id="308" r:id="rId24"/>
    <p:sldId id="309" r:id="rId25"/>
    <p:sldId id="311" r:id="rId26"/>
    <p:sldId id="312" r:id="rId27"/>
    <p:sldId id="313" r:id="rId28"/>
    <p:sldId id="299" r:id="rId29"/>
    <p:sldId id="334" r:id="rId30"/>
    <p:sldId id="330" r:id="rId31"/>
    <p:sldId id="333" r:id="rId32"/>
    <p:sldId id="321" r:id="rId33"/>
    <p:sldId id="322" r:id="rId34"/>
    <p:sldId id="323" r:id="rId35"/>
    <p:sldId id="331" r:id="rId36"/>
    <p:sldId id="336" r:id="rId37"/>
    <p:sldId id="268" r:id="rId38"/>
    <p:sldId id="325" r:id="rId39"/>
    <p:sldId id="332" r:id="rId40"/>
    <p:sldId id="337" r:id="rId41"/>
    <p:sldId id="327" r:id="rId42"/>
    <p:sldId id="302" r:id="rId43"/>
    <p:sldId id="303" r:id="rId44"/>
    <p:sldId id="338" r:id="rId45"/>
    <p:sldId id="304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han Abeywardena" initials="IA" lastIdx="5" clrIdx="0">
    <p:extLst>
      <p:ext uri="{19B8F6BF-5375-455C-9EA6-DF929625EA0E}">
        <p15:presenceInfo xmlns:p15="http://schemas.microsoft.com/office/powerpoint/2012/main" userId="S-1-5-21-542264435-2126130483-1179000955-115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142B"/>
    <a:srgbClr val="002776"/>
    <a:srgbClr val="FEDF00"/>
    <a:srgbClr val="1A206D"/>
    <a:srgbClr val="8D1B3D"/>
    <a:srgbClr val="606288"/>
    <a:srgbClr val="9999FF"/>
    <a:srgbClr val="CED1DF"/>
    <a:srgbClr val="263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3" autoAdjust="0"/>
    <p:restoredTop sz="63904" autoAdjust="0"/>
  </p:normalViewPr>
  <p:slideViewPr>
    <p:cSldViewPr snapToGrid="0">
      <p:cViewPr varScale="1">
        <p:scale>
          <a:sx n="57" d="100"/>
          <a:sy n="57" d="100"/>
        </p:scale>
        <p:origin x="1430" y="43"/>
      </p:cViewPr>
      <p:guideLst/>
    </p:cSldViewPr>
  </p:slideViewPr>
  <p:outlineViewPr>
    <p:cViewPr>
      <p:scale>
        <a:sx n="33" d="100"/>
        <a:sy n="33" d="100"/>
      </p:scale>
      <p:origin x="0" y="-421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2858E-A53A-44D4-A7F4-6F279F1723EB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09EF2-0EFF-4F99-A698-0E35C3374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9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https://commons.wikimedia.org/wiki/File:Malta_Valletta_Panorama_10.jpg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1FB1-1994-45C3-844A-C1A8A87D78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53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Reasons for OER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7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Government Survey Barriers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2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48</a:t>
            </a:r>
            <a:r>
              <a:rPr lang="en-CA" baseline="0" dirty="0" smtClean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19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061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https://upload.wikimedia.org/wikipedia/commons/8/8c/Corniche_Doha_Qatar.jpg</a:t>
            </a:r>
          </a:p>
          <a:p>
            <a:r>
              <a:rPr lang="en-US" dirty="0" smtClean="0"/>
              <a:t>https://upload.wikimedia.org/wikipedia/commons/thumb/d/d9/Port_Louis_Skyline.JPG/800px-Port_Louis_Skyline.JPG</a:t>
            </a:r>
          </a:p>
          <a:p>
            <a:r>
              <a:rPr lang="en-US" dirty="0" smtClean="0"/>
              <a:t>https://c1.staticflickr.com/4/3004/2863546891_ce2053ceab_b.jpg</a:t>
            </a:r>
          </a:p>
          <a:p>
            <a:r>
              <a:rPr lang="en-US" dirty="0" smtClean="0"/>
              <a:t>https://upload.wikimedia.org/wikipedia/commons/6/60/Bayswater_Marina_Auckland_New_Zealand.jpg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7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65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47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Venkataraman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Balaji</a:t>
            </a:r>
            <a:r>
              <a:rPr lang="en-GB" sz="1200" dirty="0" smtClean="0"/>
              <a:t>, Director: Technology and Knowledge Management, Commonwealth of Learning (Chair of Task Team)</a:t>
            </a:r>
            <a:endParaRPr lang="en-GB" sz="1200" i="1" dirty="0" smtClean="0"/>
          </a:p>
          <a:p>
            <a:r>
              <a:rPr lang="en-GB" sz="1400" dirty="0" smtClean="0"/>
              <a:t>Mr. John </a:t>
            </a:r>
            <a:r>
              <a:rPr lang="en-GB" sz="1400" dirty="0" err="1" smtClean="0"/>
              <a:t>Lesperance</a:t>
            </a:r>
            <a:r>
              <a:rPr lang="en-GB" sz="1200" dirty="0" smtClean="0"/>
              <a:t>, Education Specialist: Virtual University for Small States of the Commonwealth, Commonwealth of Learning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Ishan </a:t>
            </a:r>
            <a:r>
              <a:rPr lang="en-GB" sz="1200" b="1" dirty="0" err="1" smtClean="0"/>
              <a:t>Abeywardena</a:t>
            </a:r>
            <a:r>
              <a:rPr lang="en-GB" sz="1200" dirty="0" smtClean="0"/>
              <a:t>, Adviser: Open Educational Resources, Commonwealth of Learning</a:t>
            </a:r>
          </a:p>
          <a:p>
            <a:r>
              <a:rPr lang="en-GB" sz="1200" b="1" dirty="0" smtClean="0"/>
              <a:t>Mr. Joe </a:t>
            </a:r>
            <a:r>
              <a:rPr lang="en-GB" sz="1200" b="1" dirty="0" err="1" smtClean="0"/>
              <a:t>Hironaka</a:t>
            </a:r>
            <a:r>
              <a:rPr lang="en-GB" sz="1200" dirty="0" smtClean="0"/>
              <a:t>, Programme Specialist, Communication and Information Sector, UNESCO</a:t>
            </a:r>
          </a:p>
          <a:p>
            <a:r>
              <a:rPr lang="en-GB" sz="1200" b="1" dirty="0" smtClean="0"/>
              <a:t>Ms. </a:t>
            </a:r>
            <a:r>
              <a:rPr lang="en-GB" sz="1200" b="1" dirty="0" err="1" smtClean="0"/>
              <a:t>Zeynep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Varoglu</a:t>
            </a:r>
            <a:r>
              <a:rPr lang="en-GB" sz="1200" dirty="0" smtClean="0"/>
              <a:t>, Programme Specialist, Communication and Information Sector, UNESCO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Cable Green</a:t>
            </a:r>
            <a:r>
              <a:rPr lang="en-GB" sz="1200" dirty="0" smtClean="0"/>
              <a:t>, Director of Open Education, Creative Commons Global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David Porter</a:t>
            </a:r>
            <a:r>
              <a:rPr lang="en-GB" sz="1200" dirty="0" smtClean="0"/>
              <a:t>, Associate Vice President, Education Support and Innovation, BCIT and incoming CEO of </a:t>
            </a:r>
            <a:r>
              <a:rPr lang="en-GB" sz="1200" dirty="0" err="1" smtClean="0"/>
              <a:t>eCampusOntario</a:t>
            </a:r>
            <a:r>
              <a:rPr lang="en-GB" sz="1200" dirty="0" smtClean="0"/>
              <a:t> 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TJ Bliss</a:t>
            </a:r>
            <a:r>
              <a:rPr lang="en-GB" sz="1200" dirty="0" smtClean="0"/>
              <a:t>, Program Officer, Education Program, Hewlett Foundation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1960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/>
              <a:t>Professor Asha </a:t>
            </a:r>
            <a:r>
              <a:rPr lang="en-GB" sz="1200" b="1" dirty="0" err="1" smtClean="0"/>
              <a:t>Kanwar</a:t>
            </a:r>
            <a:r>
              <a:rPr lang="en-GB" sz="1200" dirty="0" smtClean="0"/>
              <a:t>, President and CEO, Commonwealth of Learning (Chair)</a:t>
            </a:r>
            <a:endParaRPr lang="en-US" sz="1200" dirty="0" smtClean="0"/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K </a:t>
            </a:r>
            <a:r>
              <a:rPr lang="en-GB" sz="1200" b="1" dirty="0" err="1" smtClean="0"/>
              <a:t>Balasubramanian</a:t>
            </a:r>
            <a:r>
              <a:rPr lang="en-GB" sz="1200" dirty="0" smtClean="0"/>
              <a:t>, Vice President, Commonwealth of Learning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Indrajit</a:t>
            </a:r>
            <a:r>
              <a:rPr lang="en-GB" sz="1200" b="1" dirty="0" smtClean="0"/>
              <a:t> Banerjee</a:t>
            </a:r>
            <a:r>
              <a:rPr lang="en-GB" sz="1200" dirty="0" smtClean="0"/>
              <a:t>, Director: Knowledge Societies Division, Communication and Information Sector, UNESCO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David </a:t>
            </a:r>
            <a:r>
              <a:rPr lang="en-GB" sz="1200" b="1" dirty="0" err="1" smtClean="0"/>
              <a:t>Atchoarena</a:t>
            </a:r>
            <a:r>
              <a:rPr lang="en-GB" sz="1200" dirty="0" smtClean="0"/>
              <a:t>, Director: Division for Policies and Lifelong Learning Systems, UNESCO</a:t>
            </a:r>
          </a:p>
          <a:p>
            <a:r>
              <a:rPr lang="en-GB" sz="1200" b="1" dirty="0" smtClean="0"/>
              <a:t>Mr. Gasper </a:t>
            </a:r>
            <a:r>
              <a:rPr lang="en-GB" sz="1200" b="1" dirty="0" err="1" smtClean="0"/>
              <a:t>Hrastelj</a:t>
            </a:r>
            <a:r>
              <a:rPr lang="en-GB" sz="1200" dirty="0" smtClean="0"/>
              <a:t>, Deputy Secretary-General, Slovenian National Commission for UNESCO</a:t>
            </a:r>
          </a:p>
          <a:p>
            <a:r>
              <a:rPr lang="en-GB" sz="1200" b="1" dirty="0" smtClean="0"/>
              <a:t>Mr. </a:t>
            </a:r>
            <a:r>
              <a:rPr lang="en-GB" sz="1200" b="1" dirty="0" err="1" smtClean="0"/>
              <a:t>Davor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Orlic</a:t>
            </a:r>
            <a:r>
              <a:rPr lang="en-GB" sz="1200" dirty="0" smtClean="0"/>
              <a:t>, UNESCO Chair Team on Open Technologies for OER and Open Learning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04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Where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4804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made available to COL Focal Points and to National Delegations in UNESCO.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9154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82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363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6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6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13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38400" y="584203"/>
            <a:ext cx="9753600" cy="126523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438400" y="2006600"/>
            <a:ext cx="9753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1371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5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8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149" y="5715630"/>
            <a:ext cx="570251" cy="7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5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9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1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587500"/>
            <a:ext cx="12192000" cy="527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9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8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4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4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1766-E57D-493B-B71C-15CF8504394E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/>
          <a:srcRect t="56307"/>
          <a:stretch/>
        </p:blipFill>
        <p:spPr>
          <a:xfrm>
            <a:off x="0" y="0"/>
            <a:ext cx="12243739" cy="1592443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5855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  <p:sldLayoutId id="21474836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luidsurveys.com/s/rcoer-stakeholdersurve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7/7a/Malta_Valletta_Panorama_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83"/>
          <a:stretch/>
        </p:blipFill>
        <p:spPr bwMode="auto">
          <a:xfrm>
            <a:off x="1" y="1383172"/>
            <a:ext cx="12192000" cy="211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56307"/>
          <a:stretch/>
        </p:blipFill>
        <p:spPr>
          <a:xfrm>
            <a:off x="1" y="1"/>
            <a:ext cx="12192000" cy="158571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2" y="5676911"/>
            <a:ext cx="2962656" cy="1021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892" y="5676911"/>
            <a:ext cx="2962656" cy="1021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51739" y="372148"/>
            <a:ext cx="12243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Open Educational Resources Regional Consultation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23-24 February, 2017 | Valletta, Malta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545275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Georgia" panose="02040502050405020303" pitchFamily="18" charset="0"/>
                <a:cs typeface="Arial" panose="020B0604020202020204" pitchFamily="34" charset="0"/>
              </a:rPr>
              <a:t>OER for Inclusive and Equitable Quality Education: </a:t>
            </a:r>
            <a:r>
              <a:rPr lang="en-US" sz="4000" b="1" dirty="0" smtClean="0">
                <a:latin typeface="Georgia" panose="02040502050405020303" pitchFamily="18" charset="0"/>
                <a:cs typeface="Arial" panose="020B0604020202020204" pitchFamily="34" charset="0"/>
              </a:rPr>
              <a:t>From </a:t>
            </a:r>
            <a:r>
              <a:rPr lang="en-US" sz="4000" b="1" dirty="0">
                <a:latin typeface="Georgia" panose="02040502050405020303" pitchFamily="18" charset="0"/>
                <a:cs typeface="Arial" panose="020B0604020202020204" pitchFamily="34" charset="0"/>
              </a:rPr>
              <a:t>Commitment to Action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96331" b="-1"/>
          <a:stretch/>
        </p:blipFill>
        <p:spPr>
          <a:xfrm>
            <a:off x="1" y="6752636"/>
            <a:ext cx="12192000" cy="13319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20" name="Text Placeholder 7"/>
          <p:cNvSpPr txBox="1">
            <a:spLocks/>
          </p:cNvSpPr>
          <p:nvPr/>
        </p:nvSpPr>
        <p:spPr>
          <a:xfrm>
            <a:off x="-51738" y="4876799"/>
            <a:ext cx="12243738" cy="1540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 Asha </a:t>
            </a:r>
            <a:r>
              <a:rPr lang="en-US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Kanwar</a:t>
            </a:r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Sanjaya Mishra and </a:t>
            </a:r>
            <a:r>
              <a:rPr lang="en-US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Venkataraman</a:t>
            </a:r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Balaji</a:t>
            </a:r>
          </a:p>
          <a:p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of Learning, Canada</a:t>
            </a:r>
          </a:p>
        </p:txBody>
      </p:sp>
    </p:spTree>
    <p:extLst>
      <p:ext uri="{BB962C8B-B14F-4D97-AF65-F5344CB8AC3E}">
        <p14:creationId xmlns:p14="http://schemas.microsoft.com/office/powerpoint/2010/main" val="3434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8" b="-415"/>
          <a:stretch/>
        </p:blipFill>
        <p:spPr>
          <a:xfrm>
            <a:off x="0" y="-1"/>
            <a:ext cx="12242954" cy="730068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ound Diagonal Corner Rectangle 5"/>
          <p:cNvSpPr/>
          <p:nvPr/>
        </p:nvSpPr>
        <p:spPr>
          <a:xfrm>
            <a:off x="5312229" y="5754915"/>
            <a:ext cx="7120700" cy="1545771"/>
          </a:xfrm>
          <a:prstGeom prst="round2DiagRect">
            <a:avLst/>
          </a:prstGeom>
          <a:solidFill>
            <a:srgbClr val="FFFFFF">
              <a:alpha val="9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Steering Committee</a:t>
            </a:r>
            <a:endParaRPr 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18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Partners</a:t>
            </a:r>
            <a:endParaRPr lang="en-US" sz="48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Picture 2" descr="http://ats2020.eu/images/com_droppics/60/MIZSa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156" y="4441472"/>
            <a:ext cx="4011386" cy="78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583" y="2132348"/>
            <a:ext cx="988833" cy="1262743"/>
          </a:xfrm>
          <a:prstGeom prst="rect">
            <a:avLst/>
          </a:prstGeom>
        </p:spPr>
      </p:pic>
      <p:pic>
        <p:nvPicPr>
          <p:cNvPr id="1028" name="Picture 4" descr="https://upload.wikimedia.org/wikipedia/commons/thumb/b/b0/UNESCO_logo_English.svg/250px-UNESCO_logo_English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44" y="3730152"/>
            <a:ext cx="23812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lasspockets.org/var/ezflow_site/storage/images/site_glasspockets/glasspockets-gallery/who-has-glass-pockets/the-william-and-flora-hewlett-foundation/3483996-2-eng-US/the-william-and-flora-hewlett-foundat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066" y="4441472"/>
            <a:ext cx="2683782" cy="87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3879"/>
            <a:ext cx="12195461" cy="33884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6307"/>
          <a:stretch/>
        </p:blipFill>
        <p:spPr>
          <a:xfrm>
            <a:off x="1" y="1"/>
            <a:ext cx="12192000" cy="158571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OER: Then and Now</a:t>
            </a:r>
            <a:endParaRPr lang="en-US" sz="4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1603" y="4818743"/>
            <a:ext cx="5264906" cy="135822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2800" dirty="0" smtClean="0"/>
              <a:t>Focus was on Governments</a:t>
            </a:r>
          </a:p>
          <a:p>
            <a:pPr marL="0" indent="0" algn="r">
              <a:buNone/>
            </a:pPr>
            <a:r>
              <a:rPr lang="en-US" sz="2800" dirty="0" smtClean="0"/>
              <a:t>Policies</a:t>
            </a:r>
          </a:p>
          <a:p>
            <a:pPr marL="0" indent="0" algn="r">
              <a:buNone/>
            </a:pPr>
            <a:r>
              <a:rPr lang="en-US" sz="2800" dirty="0" smtClean="0"/>
              <a:t>Commitment</a:t>
            </a:r>
          </a:p>
          <a:p>
            <a:pPr marL="0" indent="0" algn="r">
              <a:buNone/>
            </a:pP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647543" y="4818743"/>
            <a:ext cx="5544457" cy="13582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Additional focus on stakeholders</a:t>
            </a:r>
          </a:p>
          <a:p>
            <a:pPr marL="0" indent="0">
              <a:buNone/>
            </a:pPr>
            <a:r>
              <a:rPr lang="en-US" sz="2800" dirty="0" smtClean="0"/>
              <a:t>Strategies</a:t>
            </a:r>
          </a:p>
          <a:p>
            <a:pPr marL="0" indent="0">
              <a:buNone/>
            </a:pPr>
            <a:r>
              <a:rPr lang="en-US" sz="2800" dirty="0" smtClean="0"/>
              <a:t>Concrete action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35086" y="3454399"/>
            <a:ext cx="2510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2012</a:t>
            </a:r>
            <a:endParaRPr lang="en-US" sz="6600" dirty="0">
              <a:latin typeface="Stone Sans ITC Std SemiBold" panose="02000703060000020004" pitchFamily="50" charset="0"/>
              <a:ea typeface="Batang" panose="02030600000101010101" pitchFamily="18" charset="-127"/>
              <a:cs typeface="FrankRuehl" panose="020E0503060101010101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74114" y="2221634"/>
            <a:ext cx="2510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2017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Stone Sans ITC Std SemiBold" panose="02000703060000020004" pitchFamily="50" charset="0"/>
              <a:ea typeface="Batang" panose="02030600000101010101" pitchFamily="18" charset="-127"/>
              <a:cs typeface="FrankRuehl" panose="020E0503060101010101" pitchFamily="34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88678" y="4818743"/>
            <a:ext cx="115910" cy="17366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0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 of RCOER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0725"/>
            <a:ext cx="10287000" cy="4351338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Raise regional awareness about the importance of OER and its relationship to SDG4</a:t>
            </a:r>
          </a:p>
          <a:p>
            <a:r>
              <a:rPr lang="en-US" sz="4000" dirty="0" smtClean="0"/>
              <a:t>Identify </a:t>
            </a:r>
            <a:r>
              <a:rPr lang="en-US" sz="4000" dirty="0" smtClean="0"/>
              <a:t>strategies and solutions to overcome the challenges or barriers to mainstreaming OER</a:t>
            </a:r>
          </a:p>
          <a:p>
            <a:r>
              <a:rPr lang="en-US" sz="4000" dirty="0" smtClean="0"/>
              <a:t>Agree on actions for consideration at the 2nd World OER Congress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4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 smtClean="0">
                <a:latin typeface="Georgia" panose="02040502050405020303" pitchFamily="18" charset="0"/>
              </a:rPr>
              <a:t>The Surveys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36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government survey </a:t>
            </a:r>
            <a:r>
              <a:rPr lang="en-GB" dirty="0" smtClean="0"/>
              <a:t>sent </a:t>
            </a:r>
            <a:r>
              <a:rPr lang="en-GB" dirty="0"/>
              <a:t>by COL </a:t>
            </a:r>
            <a:r>
              <a:rPr lang="en-GB" dirty="0" smtClean="0"/>
              <a:t>to Member States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UNESCO sent the survey in English &amp; French to Member States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/>
              <a:t>stakeholder survey, which COL posted online at </a:t>
            </a:r>
            <a:r>
              <a:rPr lang="en-GB" u="sng" dirty="0">
                <a:hlinkClick r:id="rId3"/>
              </a:rPr>
              <a:t>http://fluidsurveys.com/s/rcoer-stakeholdersurvey</a:t>
            </a:r>
            <a:r>
              <a:rPr lang="en-GB" u="sng" dirty="0" smtClean="0">
                <a:hlinkClick r:id="rId3"/>
              </a:rPr>
              <a:t>/</a:t>
            </a:r>
            <a:r>
              <a:rPr lang="en-GB" u="sng" dirty="0" smtClean="0"/>
              <a:t> </a:t>
            </a:r>
            <a:r>
              <a:rPr lang="en-GB" dirty="0" smtClean="0"/>
              <a:t>and </a:t>
            </a:r>
            <a:r>
              <a:rPr lang="en-GB" dirty="0"/>
              <a:t>publicized via social media.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94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Government Responses: 55 countries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773055"/>
              </p:ext>
            </p:extLst>
          </p:nvPr>
        </p:nvGraphicFramePr>
        <p:xfrm>
          <a:off x="1127755" y="1885195"/>
          <a:ext cx="10226045" cy="3553335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5918612">
                  <a:extLst>
                    <a:ext uri="{9D8B030D-6E8A-4147-A177-3AD203B41FA5}">
                      <a16:colId xmlns:a16="http://schemas.microsoft.com/office/drawing/2014/main" xmlns="" val="821957075"/>
                    </a:ext>
                  </a:extLst>
                </a:gridCol>
                <a:gridCol w="4307433">
                  <a:extLst>
                    <a:ext uri="{9D8B030D-6E8A-4147-A177-3AD203B41FA5}">
                      <a16:colId xmlns:a16="http://schemas.microsoft.com/office/drawing/2014/main" xmlns="" val="397819241"/>
                    </a:ext>
                  </a:extLst>
                </a:gridCol>
              </a:tblGrid>
              <a:tr h="5286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Region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500" dirty="0" smtClean="0">
                          <a:effectLst/>
                        </a:rPr>
                        <a:t>Government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extLst>
                  <a:ext uri="{0D108BD9-81ED-4DB2-BD59-A6C34878D82A}">
                    <a16:rowId xmlns:a16="http://schemas.microsoft.com/office/drawing/2014/main" xmlns="" val="3025388688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Africa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22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:a16="http://schemas.microsoft.com/office/drawing/2014/main" xmlns="" val="361496471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 smtClean="0">
                          <a:effectLst/>
                        </a:rPr>
                        <a:t>Middle</a:t>
                      </a:r>
                      <a:r>
                        <a:rPr lang="en-GB" sz="3500" baseline="0" dirty="0" smtClean="0">
                          <a:effectLst/>
                        </a:rPr>
                        <a:t> East and North Africa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5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:a16="http://schemas.microsoft.com/office/drawing/2014/main" xmlns="" val="1316592023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Asia and Pacific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12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:a16="http://schemas.microsoft.com/office/drawing/2014/main" xmlns="" val="363705319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Europe and North America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13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:a16="http://schemas.microsoft.com/office/drawing/2014/main" xmlns="" val="860469058"/>
                  </a:ext>
                </a:extLst>
              </a:tr>
              <a:tr h="7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Latin America and Caribbean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3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:a16="http://schemas.microsoft.com/office/drawing/2014/main" xmlns="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0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Findings from Government Survey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2607" t="1826" r="2912" b="3266"/>
          <a:stretch/>
        </p:blipFill>
        <p:spPr>
          <a:xfrm>
            <a:off x="6642363" y="1924049"/>
            <a:ext cx="5212021" cy="4705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723" t="1126" r="10265" b="705"/>
          <a:stretch/>
        </p:blipFill>
        <p:spPr>
          <a:xfrm>
            <a:off x="415342" y="1693873"/>
            <a:ext cx="5820358" cy="5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5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028" t="2658" r="5814" b="2241"/>
          <a:stretch/>
        </p:blipFill>
        <p:spPr>
          <a:xfrm>
            <a:off x="2184401" y="1681793"/>
            <a:ext cx="7728396" cy="501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8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04" t="1571" r="904" b="829"/>
          <a:stretch/>
        </p:blipFill>
        <p:spPr>
          <a:xfrm>
            <a:off x="1892300" y="1676399"/>
            <a:ext cx="8280400" cy="513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Government &amp; Stakeholder Surveys</a:t>
            </a:r>
          </a:p>
          <a:p>
            <a:r>
              <a:rPr lang="en-US" dirty="0"/>
              <a:t>Regional </a:t>
            </a:r>
            <a:r>
              <a:rPr lang="en-US" dirty="0" smtClean="0"/>
              <a:t>Consultation: Asia</a:t>
            </a:r>
            <a:endParaRPr lang="en-US" dirty="0"/>
          </a:p>
          <a:p>
            <a:r>
              <a:rPr lang="en-US" dirty="0" smtClean="0"/>
              <a:t>OER </a:t>
            </a:r>
            <a:r>
              <a:rPr lang="en-US" dirty="0"/>
              <a:t>in the Commonwealth</a:t>
            </a:r>
          </a:p>
          <a:p>
            <a:r>
              <a:rPr lang="en-US" dirty="0"/>
              <a:t>Towards the 2</a:t>
            </a:r>
            <a:r>
              <a:rPr lang="en-US" baseline="30000" dirty="0"/>
              <a:t>nd</a:t>
            </a:r>
            <a:r>
              <a:rPr lang="en-US" dirty="0"/>
              <a:t> World OER Congress &amp; Beyond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68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Findings from Government Survey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60400" y="2235199"/>
            <a:ext cx="4089400" cy="394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u="sng" dirty="0" smtClean="0"/>
              <a:t>Benefits</a:t>
            </a:r>
          </a:p>
          <a:p>
            <a:r>
              <a:rPr lang="en-CA" dirty="0" smtClean="0"/>
              <a:t>Promote flexible learning</a:t>
            </a:r>
          </a:p>
          <a:p>
            <a:r>
              <a:rPr lang="en-CA" dirty="0" smtClean="0"/>
              <a:t>Improve quality of learning outcomes</a:t>
            </a:r>
          </a:p>
          <a:p>
            <a:r>
              <a:rPr lang="en-CA" dirty="0" smtClean="0"/>
              <a:t>Increase cost-efficiency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8356" r="5276"/>
          <a:stretch/>
        </p:blipFill>
        <p:spPr>
          <a:xfrm>
            <a:off x="5071225" y="1690688"/>
            <a:ext cx="6841375" cy="5070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01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Findings from Government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4500" y="1960562"/>
            <a:ext cx="46228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Barriers</a:t>
            </a:r>
          </a:p>
          <a:p>
            <a:r>
              <a:rPr lang="en-CA" sz="2800" dirty="0" smtClean="0"/>
              <a:t>Insufficient access to quality content (72.73%)</a:t>
            </a:r>
          </a:p>
          <a:p>
            <a:r>
              <a:rPr lang="en-CA" sz="2800" dirty="0" smtClean="0"/>
              <a:t>Lack of appropriate policies (67.27%)</a:t>
            </a:r>
          </a:p>
          <a:p>
            <a:r>
              <a:rPr lang="en-CA" sz="2800" dirty="0" smtClean="0"/>
              <a:t>Lack of users’ capacity  (60%)</a:t>
            </a:r>
          </a:p>
          <a:p>
            <a:r>
              <a:rPr lang="en-US" sz="2800" dirty="0" smtClean="0"/>
              <a:t>Unavailability of credible business models (49.09%)</a:t>
            </a:r>
          </a:p>
          <a:p>
            <a:r>
              <a:rPr lang="en-US" sz="2800" dirty="0" smtClean="0"/>
              <a:t>Language and cultural barriers (43.64%)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061" r="6480"/>
          <a:stretch/>
        </p:blipFill>
        <p:spPr>
          <a:xfrm>
            <a:off x="5232539" y="1574800"/>
            <a:ext cx="6856598" cy="4965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045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803" r="5680" b="11423"/>
          <a:stretch/>
        </p:blipFill>
        <p:spPr>
          <a:xfrm>
            <a:off x="191156" y="1866900"/>
            <a:ext cx="5904844" cy="3073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Responses: 499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09265"/>
              </p:ext>
            </p:extLst>
          </p:nvPr>
        </p:nvGraphicFramePr>
        <p:xfrm>
          <a:off x="4457700" y="3131820"/>
          <a:ext cx="7391400" cy="3591559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092700">
                  <a:extLst>
                    <a:ext uri="{9D8B030D-6E8A-4147-A177-3AD203B41FA5}">
                      <a16:colId xmlns:a16="http://schemas.microsoft.com/office/drawing/2014/main" xmlns="" val="821957075"/>
                    </a:ext>
                  </a:extLst>
                </a:gridCol>
                <a:gridCol w="2298700">
                  <a:extLst>
                    <a:ext uri="{9D8B030D-6E8A-4147-A177-3AD203B41FA5}">
                      <a16:colId xmlns:a16="http://schemas.microsoft.com/office/drawing/2014/main" xmlns="" val="2105815133"/>
                    </a:ext>
                  </a:extLst>
                </a:gridCol>
              </a:tblGrid>
              <a:tr h="464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Region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</a:rPr>
                        <a:t>Stakeholder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5388688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Africa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99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496471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</a:rPr>
                        <a:t>Middle East and North Africa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6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6592023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Asia and Pacific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247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705319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Europe and North America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115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0469058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</a:rPr>
                        <a:t>Latin America and Caribbean</a:t>
                      </a:r>
                      <a:endParaRPr lang="en-ZA" sz="29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32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02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504" r="20689"/>
          <a:stretch/>
        </p:blipFill>
        <p:spPr>
          <a:xfrm>
            <a:off x="368300" y="1672013"/>
            <a:ext cx="4724400" cy="50659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986"/>
          <a:stretch/>
        </p:blipFill>
        <p:spPr>
          <a:xfrm>
            <a:off x="5384800" y="1959602"/>
            <a:ext cx="6485455" cy="4484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264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Stakeholder Responses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l="21814" r="18382"/>
          <a:stretch/>
        </p:blipFill>
        <p:spPr>
          <a:xfrm>
            <a:off x="7138597" y="253538"/>
            <a:ext cx="4799403" cy="6439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3011" r="15861"/>
          <a:stretch/>
        </p:blipFill>
        <p:spPr>
          <a:xfrm>
            <a:off x="1219200" y="1921982"/>
            <a:ext cx="4610100" cy="4632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93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041" y="1519979"/>
            <a:ext cx="7708159" cy="533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1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96900" y="1863725"/>
            <a:ext cx="42164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b="1" u="sng" dirty="0" smtClean="0"/>
              <a:t>Benefits</a:t>
            </a:r>
          </a:p>
          <a:p>
            <a:r>
              <a:rPr lang="en-CA" sz="2800" dirty="0" smtClean="0"/>
              <a:t>Reduced costs of learning materials</a:t>
            </a:r>
          </a:p>
          <a:p>
            <a:r>
              <a:rPr lang="en-CA" sz="2800" dirty="0" smtClean="0"/>
              <a:t>Provides access to quality materials</a:t>
            </a:r>
          </a:p>
          <a:p>
            <a:r>
              <a:rPr lang="en-CA" sz="2800" dirty="0" smtClean="0"/>
              <a:t>Enables continuous quality enhancement</a:t>
            </a:r>
          </a:p>
          <a:p>
            <a:r>
              <a:rPr lang="en-CA" sz="2800" dirty="0" smtClean="0"/>
              <a:t>Save teachers time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349" y="1690688"/>
            <a:ext cx="7508604" cy="50849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026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2892425"/>
            <a:ext cx="5181600" cy="2924175"/>
          </a:xfrm>
        </p:spPr>
        <p:txBody>
          <a:bodyPr/>
          <a:lstStyle/>
          <a:p>
            <a:pPr marL="0" indent="0">
              <a:buNone/>
            </a:pPr>
            <a:r>
              <a:rPr lang="en-CA" b="1" u="sng" dirty="0" smtClean="0"/>
              <a:t>Barriers</a:t>
            </a:r>
          </a:p>
          <a:p>
            <a:r>
              <a:rPr lang="en-CA" dirty="0" smtClean="0"/>
              <a:t>Lack of policy (60.12%)</a:t>
            </a:r>
          </a:p>
          <a:p>
            <a:r>
              <a:rPr lang="en-CA" dirty="0" smtClean="0"/>
              <a:t>Lack of Capacity (55.31%)</a:t>
            </a:r>
          </a:p>
          <a:p>
            <a:r>
              <a:rPr lang="en-CA" dirty="0" smtClean="0"/>
              <a:t>Insufficient quality resources (48.9%)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2500" t="9206" r="11274"/>
          <a:stretch/>
        </p:blipFill>
        <p:spPr>
          <a:xfrm>
            <a:off x="5600700" y="1690688"/>
            <a:ext cx="6422837" cy="4875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797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3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Governments and Stakeholders:</a:t>
            </a:r>
            <a:br>
              <a:rPr lang="en-US" dirty="0" smtClean="0"/>
            </a:br>
            <a:r>
              <a:rPr lang="en-US" dirty="0" smtClean="0"/>
              <a:t>Commonalities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Has the potential to lower cost of learning materials</a:t>
            </a:r>
            <a:endParaRPr lang="en-US" dirty="0"/>
          </a:p>
          <a:p>
            <a:r>
              <a:rPr lang="en-ZA" dirty="0"/>
              <a:t>Provides access to quality materials</a:t>
            </a:r>
          </a:p>
          <a:p>
            <a:r>
              <a:rPr lang="en-GB" dirty="0"/>
              <a:t>Lack of policy solutions is a concern</a:t>
            </a:r>
          </a:p>
          <a:p>
            <a:r>
              <a:rPr lang="en-GB" dirty="0"/>
              <a:t>Insufficient quality OER</a:t>
            </a:r>
          </a:p>
          <a:p>
            <a:r>
              <a:rPr lang="en-GB" dirty="0"/>
              <a:t>Poor awareness and capacity of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 Focus?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39925"/>
            <a:ext cx="97282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Governments: </a:t>
            </a:r>
          </a:p>
          <a:p>
            <a:pPr marL="0" indent="0">
              <a:buNone/>
            </a:pPr>
            <a:r>
              <a:rPr lang="en-GB" dirty="0" smtClean="0"/>
              <a:t>Credible Business Models</a:t>
            </a:r>
          </a:p>
          <a:p>
            <a:pPr marL="0" indent="0">
              <a:buNone/>
            </a:pPr>
            <a:r>
              <a:rPr lang="en-GB" dirty="0" smtClean="0"/>
              <a:t>Language &amp; Cultural Issues</a:t>
            </a:r>
          </a:p>
          <a:p>
            <a:pPr marL="0" indent="0" algn="r">
              <a:buNone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Stakeholders:</a:t>
            </a:r>
          </a:p>
          <a:p>
            <a:pPr marL="0" indent="0" algn="r">
              <a:buNone/>
            </a:pPr>
            <a:r>
              <a:rPr lang="en-GB" dirty="0" smtClean="0"/>
              <a:t>Saves time for teachers</a:t>
            </a:r>
          </a:p>
          <a:p>
            <a:pPr marL="0" indent="0" algn="r">
              <a:buNone/>
            </a:pPr>
            <a:r>
              <a:rPr lang="en-GB" dirty="0" smtClean="0"/>
              <a:t>Enables </a:t>
            </a:r>
            <a:r>
              <a:rPr lang="en-GB" dirty="0"/>
              <a:t>continuous quality improvement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3162075" y="-37028"/>
            <a:ext cx="1456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Governments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417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286" y="-25402"/>
            <a:ext cx="4601028" cy="6901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74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 smtClean="0">
                <a:latin typeface="Georgia" panose="02040502050405020303" pitchFamily="18" charset="0"/>
              </a:rPr>
              <a:t>Regional Consultations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57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086600" y="1004947"/>
            <a:ext cx="477069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latin typeface="Georgia" panose="02040502050405020303" pitchFamily="18" charset="0"/>
              </a:rPr>
              <a:t/>
            </a:r>
            <a:br>
              <a:rPr lang="en-US" sz="3600" dirty="0" smtClean="0">
                <a:latin typeface="Georgia" panose="02040502050405020303" pitchFamily="18" charset="0"/>
              </a:rPr>
            </a:br>
            <a:r>
              <a:rPr lang="en-US" sz="6600" dirty="0" smtClean="0">
                <a:latin typeface="Georgia" panose="02040502050405020303" pitchFamily="18" charset="0"/>
              </a:rPr>
              <a:t>ASIA</a:t>
            </a:r>
            <a:r>
              <a:rPr lang="en-US" sz="3600" dirty="0" smtClean="0">
                <a:latin typeface="Georgia" panose="02040502050405020303" pitchFamily="18" charset="0"/>
              </a:rPr>
              <a:t> </a:t>
            </a:r>
          </a:p>
          <a:p>
            <a:pPr algn="r"/>
            <a:r>
              <a:rPr lang="en-US" sz="3600" dirty="0" smtClean="0">
                <a:latin typeface="Georgia" panose="02040502050405020303" pitchFamily="18" charset="0"/>
              </a:rPr>
              <a:t>Regional Consultation</a:t>
            </a:r>
            <a:br>
              <a:rPr lang="en-US" sz="3600" dirty="0" smtClean="0">
                <a:latin typeface="Georgia" panose="02040502050405020303" pitchFamily="18" charset="0"/>
              </a:rPr>
            </a:br>
            <a:r>
              <a:rPr lang="en-US" sz="3600" dirty="0" smtClean="0">
                <a:latin typeface="Georgia" panose="02040502050405020303" pitchFamily="18" charset="0"/>
              </a:rPr>
              <a:t>1-2 December, 2016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80211" y="2496488"/>
            <a:ext cx="39370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3900" dirty="0" smtClean="0">
                <a:solidFill>
                  <a:srgbClr val="CED1DF"/>
                </a:solidFill>
                <a:latin typeface="Georgia" panose="02040502050405020303" pitchFamily="18" charset="0"/>
              </a:rPr>
              <a:t>20</a:t>
            </a:r>
            <a:endParaRPr lang="en-CA" sz="23900" dirty="0">
              <a:solidFill>
                <a:srgbClr val="CED1DF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7" t="29367" r="9318" b="28104"/>
          <a:stretch/>
        </p:blipFill>
        <p:spPr>
          <a:xfrm>
            <a:off x="-1" y="-12700"/>
            <a:ext cx="8614729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Practices -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Free supply of textbooks at school Level (Bangladesh)</a:t>
            </a:r>
          </a:p>
          <a:p>
            <a:r>
              <a:rPr lang="en-CA" dirty="0" smtClean="0"/>
              <a:t>NME-ICT follows CC BY-SA licence (India)</a:t>
            </a:r>
          </a:p>
          <a:p>
            <a:r>
              <a:rPr lang="en-CA" dirty="0" smtClean="0"/>
              <a:t>Commitment to </a:t>
            </a:r>
            <a:r>
              <a:rPr lang="en-CA" dirty="0" err="1" smtClean="0"/>
              <a:t>OpenCourseWare</a:t>
            </a:r>
            <a:r>
              <a:rPr lang="en-CA" dirty="0" smtClean="0"/>
              <a:t> in eLearning policy (Malaysia)</a:t>
            </a:r>
          </a:p>
          <a:p>
            <a:r>
              <a:rPr lang="en-CA" dirty="0" smtClean="0"/>
              <a:t>OER repositories in India, Indonesia, Malaysia, Pakistan, Philippines, Vietnam.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8522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OER -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Low bandwidth and Internet access</a:t>
            </a:r>
          </a:p>
          <a:p>
            <a:r>
              <a:rPr lang="en-CA" dirty="0" smtClean="0"/>
              <a:t>Low attention to content for people with disabilities</a:t>
            </a:r>
          </a:p>
          <a:p>
            <a:r>
              <a:rPr lang="en-CA" dirty="0" smtClean="0"/>
              <a:t>Lack of awareness and capacity to use and contribute to OER</a:t>
            </a:r>
          </a:p>
          <a:p>
            <a:r>
              <a:rPr lang="en-CA" dirty="0" smtClean="0"/>
              <a:t>Lack of availability of OER in local languages</a:t>
            </a:r>
          </a:p>
          <a:p>
            <a:r>
              <a:rPr lang="en-CA" dirty="0" smtClean="0"/>
              <a:t>No national policy to guide OER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445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Actions: Stakeholders Identified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Governments</a:t>
            </a:r>
          </a:p>
          <a:p>
            <a:r>
              <a:rPr lang="en-US" dirty="0"/>
              <a:t>Educational Institutions</a:t>
            </a:r>
          </a:p>
          <a:p>
            <a:r>
              <a:rPr lang="en-US" dirty="0"/>
              <a:t>Content Developers</a:t>
            </a:r>
          </a:p>
          <a:p>
            <a:r>
              <a:rPr lang="en-US" dirty="0"/>
              <a:t>Quality Assurance Agencies</a:t>
            </a:r>
          </a:p>
          <a:p>
            <a:r>
              <a:rPr lang="en-US" dirty="0"/>
              <a:t>Publishers</a:t>
            </a:r>
          </a:p>
          <a:p>
            <a:r>
              <a:rPr lang="en-US" dirty="0"/>
              <a:t>Civil Society</a:t>
            </a:r>
          </a:p>
          <a:p>
            <a:r>
              <a:rPr lang="en-US" dirty="0"/>
              <a:t>Individuals and Teachers</a:t>
            </a:r>
          </a:p>
          <a:p>
            <a:r>
              <a:rPr lang="en-US" dirty="0"/>
              <a:t>Learner and Learner Associations</a:t>
            </a:r>
          </a:p>
          <a:p>
            <a:r>
              <a:rPr lang="en-US" dirty="0"/>
              <a:t>Parent Teacher </a:t>
            </a:r>
            <a:r>
              <a:rPr lang="en-US" dirty="0" smtClean="0"/>
              <a:t>Associations</a:t>
            </a:r>
            <a:endParaRPr lang="en-US" dirty="0"/>
          </a:p>
        </p:txBody>
      </p:sp>
      <p:sp>
        <p:nvSpPr>
          <p:cNvPr id="5" name="Curved Up Ribbon 4"/>
          <p:cNvSpPr/>
          <p:nvPr/>
        </p:nvSpPr>
        <p:spPr>
          <a:xfrm>
            <a:off x="6658377" y="2401612"/>
            <a:ext cx="5425349" cy="2240905"/>
          </a:xfrm>
          <a:prstGeom prst="ellipse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3600" dirty="0">
                <a:solidFill>
                  <a:srgbClr val="463691"/>
                </a:solidFill>
              </a:rPr>
              <a:t>International Cooperation</a:t>
            </a:r>
          </a:p>
        </p:txBody>
      </p:sp>
    </p:spTree>
    <p:extLst>
      <p:ext uri="{BB962C8B-B14F-4D97-AF65-F5344CB8AC3E}">
        <p14:creationId xmlns:p14="http://schemas.microsoft.com/office/powerpoint/2010/main" val="328351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 smtClean="0">
                <a:latin typeface="Georgia" panose="02040502050405020303" pitchFamily="18" charset="0"/>
              </a:rPr>
              <a:t>OER in the Commonwealth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0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/>
              <a:t>2016 KL Declaration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97099"/>
            <a:ext cx="5016500" cy="397986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Mainstream the use of OER by developing strategies and policies at governmental and institutional levels to enhance quality while potentially reducing the cost of </a:t>
            </a:r>
            <a:r>
              <a:rPr lang="en-CA" dirty="0" smtClean="0"/>
              <a:t>education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061" y="239633"/>
            <a:ext cx="4467969" cy="5748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622"/>
          <a:stretch/>
        </p:blipFill>
        <p:spPr>
          <a:xfrm>
            <a:off x="5898243" y="1545438"/>
            <a:ext cx="4460775" cy="5748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8624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t="2158" r="11141" b="3676"/>
          <a:stretch/>
        </p:blipFill>
        <p:spPr>
          <a:xfrm>
            <a:off x="5979884" y="1592940"/>
            <a:ext cx="6255659" cy="5279574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Key Findings - Benefits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172" y="1902844"/>
            <a:ext cx="5533570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OER saves cost for the students</a:t>
            </a:r>
          </a:p>
          <a:p>
            <a:r>
              <a:rPr lang="en-US" sz="3200" dirty="0" smtClean="0"/>
              <a:t>OER empowers teachers with new tools and techniques</a:t>
            </a:r>
          </a:p>
          <a:p>
            <a:r>
              <a:rPr lang="en-US" sz="3200" dirty="0" smtClean="0"/>
              <a:t>OER improves quality of teaching and learning</a:t>
            </a:r>
          </a:p>
          <a:p>
            <a:endParaRPr lang="en-US" sz="3200" dirty="0" smtClean="0"/>
          </a:p>
          <a:p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86220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t="2158" r="11141" b="3676"/>
          <a:stretch/>
        </p:blipFill>
        <p:spPr>
          <a:xfrm>
            <a:off x="5979884" y="1592940"/>
            <a:ext cx="6255659" cy="5279574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Key Findings - Barriers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172" y="1902844"/>
            <a:ext cx="5533570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Uneven awareness of OER</a:t>
            </a:r>
          </a:p>
          <a:p>
            <a:r>
              <a:rPr lang="en-US" sz="3200" dirty="0" smtClean="0"/>
              <a:t>Lack of training </a:t>
            </a:r>
          </a:p>
          <a:p>
            <a:r>
              <a:rPr lang="en-US" sz="3200" dirty="0" smtClean="0"/>
              <a:t>OER improves quality of teaching and learning</a:t>
            </a:r>
          </a:p>
          <a:p>
            <a:r>
              <a:rPr lang="en-US" sz="3200" dirty="0" smtClean="0"/>
              <a:t>Scarcity of OER in audio and video </a:t>
            </a:r>
          </a:p>
          <a:p>
            <a:endParaRPr lang="en-US" sz="3200" dirty="0" smtClean="0"/>
          </a:p>
          <a:p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98572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921265" y="1194256"/>
            <a:ext cx="10412144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>
                <a:latin typeface="Georgia" panose="02040502050405020303" pitchFamily="18" charset="0"/>
              </a:rPr>
              <a:t>Towards 2</a:t>
            </a:r>
            <a:r>
              <a:rPr lang="en-US" sz="7200" b="0" i="0" cap="none" baseline="30000" dirty="0">
                <a:latin typeface="Georgia" panose="02040502050405020303" pitchFamily="18" charset="0"/>
              </a:rPr>
              <a:t>nd</a:t>
            </a:r>
            <a:r>
              <a:rPr lang="en-US" sz="7200" b="0" i="0" cap="none" dirty="0">
                <a:latin typeface="Georgia" panose="02040502050405020303" pitchFamily="18" charset="0"/>
              </a:rPr>
              <a:t> World OER Congress &amp; </a:t>
            </a:r>
            <a:r>
              <a:rPr lang="en-US" sz="7200" b="0" i="0" cap="none" dirty="0" smtClean="0">
                <a:latin typeface="Georgia" panose="02040502050405020303" pitchFamily="18" charset="0"/>
              </a:rPr>
              <a:t>Beyond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10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365125"/>
            <a:ext cx="12191998" cy="1325563"/>
          </a:xfrm>
        </p:spPr>
        <p:txBody>
          <a:bodyPr>
            <a:noAutofit/>
          </a:bodyPr>
          <a:lstStyle/>
          <a:p>
            <a:r>
              <a:rPr lang="en-US" sz="4800" dirty="0" smtClean="0"/>
              <a:t>World OER Congress – Paris 2012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2"/>
          <a:stretch/>
        </p:blipFill>
        <p:spPr>
          <a:xfrm>
            <a:off x="2" y="1611350"/>
            <a:ext cx="6172198" cy="40056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915" y="5760498"/>
            <a:ext cx="4927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Sir John Daniel, Former President of COL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596835"/>
            <a:ext cx="6019799" cy="4013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5755410"/>
            <a:ext cx="4360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Congress at UNESCO HQ Paris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39" y="6548240"/>
            <a:ext cx="112923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Image source (CC-BY): http://www.unesco.org/new/en/communication-and-information/resources/multimedia/photo-galleries/open-educational-resources/world-open-educational-resources-congress-in-photos/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7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upload.wikimedia.org/wikipedia/commons/thumb/d/d9/Port_Louis_Skyline.JPG/800px-Port_Louis_Skylin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8" t="365" r="29566"/>
          <a:stretch/>
        </p:blipFill>
        <p:spPr bwMode="auto">
          <a:xfrm>
            <a:off x="3062741" y="1587499"/>
            <a:ext cx="3018745" cy="52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1.staticflickr.com/4/3004/2863546891_ce2053ceab_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2" r="28678" b="15028"/>
          <a:stretch/>
        </p:blipFill>
        <p:spPr bwMode="auto">
          <a:xfrm>
            <a:off x="6139543" y="1587551"/>
            <a:ext cx="3007866" cy="527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pload.wikimedia.org/wikipedia/commons/6/60/Bayswater_Marina_Auckland_New_Zealan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4" r="35261" b="6484"/>
          <a:stretch/>
        </p:blipFill>
        <p:spPr bwMode="auto">
          <a:xfrm>
            <a:off x="9216570" y="1579101"/>
            <a:ext cx="3022825" cy="527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354"/>
            <a:ext cx="10515600" cy="1325563"/>
          </a:xfrm>
        </p:spPr>
        <p:txBody>
          <a:bodyPr>
            <a:normAutofit/>
          </a:bodyPr>
          <a:lstStyle/>
          <a:p>
            <a:r>
              <a:rPr lang="en-CA" sz="4800" dirty="0" smtClean="0"/>
              <a:t>Next 4 Regional </a:t>
            </a:r>
            <a:r>
              <a:rPr lang="en-CA" sz="4800" dirty="0"/>
              <a:t>M</a:t>
            </a:r>
            <a:r>
              <a:rPr lang="en-CA" sz="4800" dirty="0" smtClean="0"/>
              <a:t>eetings</a:t>
            </a:r>
            <a:endParaRPr lang="en-CA" sz="4800" dirty="0"/>
          </a:p>
        </p:txBody>
      </p:sp>
      <p:pic>
        <p:nvPicPr>
          <p:cNvPr id="16" name="Picture 2" descr="https://upload.wikimedia.org/wikipedia/commons/8/8c/Corniche_Doha_Qatar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6" t="13722" r="47556"/>
          <a:stretch/>
        </p:blipFill>
        <p:spPr bwMode="auto">
          <a:xfrm>
            <a:off x="0" y="1587551"/>
            <a:ext cx="2995917" cy="527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6413234"/>
            <a:ext cx="2993580" cy="461665"/>
          </a:xfrm>
          <a:prstGeom prst="rect">
            <a:avLst/>
          </a:prstGeom>
          <a:solidFill>
            <a:srgbClr val="8D1B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Doha, Qatar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63146" y="1587499"/>
            <a:ext cx="3018340" cy="461665"/>
          </a:xfrm>
          <a:prstGeom prst="rect">
            <a:avLst/>
          </a:prstGeom>
          <a:solidFill>
            <a:srgbClr val="1A206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 Louis, Mauritius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37205" y="6394182"/>
            <a:ext cx="3010203" cy="461665"/>
          </a:xfrm>
          <a:prstGeom prst="rect">
            <a:avLst/>
          </a:prstGeom>
          <a:solidFill>
            <a:srgbClr val="FED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Sao Paulo, Brazil</a:t>
            </a:r>
            <a:endParaRPr lang="en-US" sz="2400" dirty="0">
              <a:solidFill>
                <a:srgbClr val="002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16569" y="1579101"/>
            <a:ext cx="3022825" cy="461665"/>
          </a:xfrm>
          <a:prstGeom prst="rect">
            <a:avLst/>
          </a:prstGeom>
          <a:solidFill>
            <a:srgbClr val="CC142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Auckland, NZ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52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en-CA" sz="4800" dirty="0" smtClean="0"/>
              <a:t>Outcomes of the Regional Consultations </a:t>
            </a:r>
            <a:endParaRPr lang="en-CA" sz="4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1843592"/>
            <a:ext cx="2264230" cy="2264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4107822"/>
            <a:ext cx="2264230" cy="2264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95070" y="2590986"/>
            <a:ext cx="75860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Global OER </a:t>
            </a: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Survey Report</a:t>
            </a:r>
            <a:endParaRPr lang="en-CA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95069" y="4516662"/>
            <a:ext cx="74313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Synthesis </a:t>
            </a:r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of Actions </a:t>
            </a: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consideration/ adoption</a:t>
            </a:r>
          </a:p>
        </p:txBody>
      </p:sp>
    </p:spTree>
    <p:extLst>
      <p:ext uri="{BB962C8B-B14F-4D97-AF65-F5344CB8AC3E}">
        <p14:creationId xmlns:p14="http://schemas.microsoft.com/office/powerpoint/2010/main" val="185627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after 2012?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policies—institutional level</a:t>
            </a:r>
          </a:p>
          <a:p>
            <a:r>
              <a:rPr lang="en-US" dirty="0" smtClean="0"/>
              <a:t>More awareness about the benefits of OER</a:t>
            </a:r>
          </a:p>
          <a:p>
            <a:r>
              <a:rPr lang="en-US" dirty="0" smtClean="0"/>
              <a:t>More champions and advocates</a:t>
            </a:r>
          </a:p>
          <a:p>
            <a:r>
              <a:rPr lang="en-US" dirty="0" smtClean="0"/>
              <a:t>More content available—repositories; but low awareness of repositories</a:t>
            </a:r>
          </a:p>
          <a:p>
            <a:r>
              <a:rPr lang="en-US" dirty="0" smtClean="0"/>
              <a:t>Better ICT infrastructure and connectivity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Evidence-based advocacy</a:t>
            </a:r>
          </a:p>
          <a:p>
            <a:r>
              <a:rPr lang="en-US" dirty="0"/>
              <a:t>More capacity building</a:t>
            </a:r>
          </a:p>
          <a:p>
            <a:r>
              <a:rPr lang="en-US" dirty="0"/>
              <a:t>Targeted interventions</a:t>
            </a:r>
          </a:p>
          <a:p>
            <a:r>
              <a:rPr lang="en-US" dirty="0"/>
              <a:t>Continue to build and strengthen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52994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d/d1/Rabindranath_Tag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715" y="-17982"/>
            <a:ext cx="3338286" cy="464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6176"/>
          <a:stretch/>
        </p:blipFill>
        <p:spPr>
          <a:xfrm>
            <a:off x="0" y="4586514"/>
            <a:ext cx="12192000" cy="1590449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290286" y="6379968"/>
            <a:ext cx="52977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Photo credit: https</a:t>
            </a:r>
            <a:r>
              <a:rPr lang="en-US" sz="1100" dirty="0"/>
              <a:t>://commons.wikimedia.org/wiki/File:Rabindranath_Tagore.jpg</a:t>
            </a:r>
          </a:p>
        </p:txBody>
      </p:sp>
      <p:sp>
        <p:nvSpPr>
          <p:cNvPr id="7" name="Rectangle 6"/>
          <p:cNvSpPr/>
          <p:nvPr/>
        </p:nvSpPr>
        <p:spPr>
          <a:xfrm>
            <a:off x="522513" y="4741627"/>
            <a:ext cx="11611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OER for Inclusive and Equitable Quality Education: </a:t>
            </a:r>
            <a:r>
              <a:rPr lang="en-CA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CA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Commitment to Action</a:t>
            </a:r>
            <a:endParaRPr lang="en-US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8628" y="223141"/>
            <a:ext cx="7852229" cy="4160368"/>
          </a:xfrm>
        </p:spPr>
        <p:txBody>
          <a:bodyPr>
            <a:normAutofit lnSpcReduction="10000"/>
          </a:bodyPr>
          <a:lstStyle/>
          <a:p>
            <a:endParaRPr lang="en-CA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CA" sz="4400" i="1" dirty="0" smtClean="0">
                <a:latin typeface="Georgia" panose="02040502050405020303" pitchFamily="18" charset="0"/>
              </a:rPr>
              <a:t>Where the mind is without fear and the head is held high</a:t>
            </a:r>
          </a:p>
          <a:p>
            <a:pPr marL="0" indent="0">
              <a:buNone/>
            </a:pPr>
            <a:endParaRPr lang="en-CA" sz="4400" i="1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CA" sz="4400" i="1" dirty="0" smtClean="0">
                <a:latin typeface="Georgia" panose="02040502050405020303" pitchFamily="18" charset="0"/>
              </a:rPr>
              <a:t>Where knowledge is free</a:t>
            </a:r>
          </a:p>
          <a:p>
            <a:pPr marL="0" indent="0" algn="r">
              <a:buNone/>
            </a:pPr>
            <a:r>
              <a:rPr lang="en-CA" sz="2800" dirty="0" smtClean="0"/>
              <a:t/>
            </a:r>
            <a:br>
              <a:rPr lang="en-CA" sz="2800" dirty="0" smtClean="0"/>
            </a:br>
            <a:r>
              <a:rPr lang="en-CA" sz="3200" dirty="0" smtClean="0"/>
              <a:t>Tagore, 1910</a:t>
            </a:r>
            <a:endParaRPr lang="en-C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9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/>
          <a:stretch/>
        </p:blipFill>
        <p:spPr>
          <a:xfrm>
            <a:off x="0" y="0"/>
            <a:ext cx="12243739" cy="5592943"/>
          </a:xfrm>
          <a:prstGeom prst="rect">
            <a:avLst/>
          </a:prstGeom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64069" y="255587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Thank you</a:t>
            </a:r>
            <a:endParaRPr lang="en-US" sz="88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1" y="4516474"/>
            <a:ext cx="1181100" cy="150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Paris OER Declaration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682" y="1968304"/>
            <a:ext cx="4992918" cy="4351338"/>
          </a:xfrm>
        </p:spPr>
        <p:txBody>
          <a:bodyPr>
            <a:normAutofit/>
          </a:bodyPr>
          <a:lstStyle/>
          <a:p>
            <a:r>
              <a:rPr lang="en-US" sz="2800" dirty="0"/>
              <a:t>Foster awareness and use of OER</a:t>
            </a:r>
          </a:p>
          <a:p>
            <a:r>
              <a:rPr lang="en-US" sz="2800" dirty="0"/>
              <a:t>Encourage the development and adaptation of OER in a variety of languages and cultural contexts</a:t>
            </a:r>
          </a:p>
          <a:p>
            <a:r>
              <a:rPr lang="en-US" sz="2800" dirty="0"/>
              <a:t>Encourage the open licensing of educational materials produced with public </a:t>
            </a:r>
            <a:r>
              <a:rPr lang="en-US" sz="2800" dirty="0" smtClean="0"/>
              <a:t>funds</a:t>
            </a: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878294" y="2920837"/>
            <a:ext cx="6330042" cy="4005432"/>
            <a:chOff x="427416" y="3505200"/>
            <a:chExt cx="5135184" cy="3276599"/>
          </a:xfrm>
        </p:grpSpPr>
        <p:grpSp>
          <p:nvGrpSpPr>
            <p:cNvPr id="13" name="Group 12"/>
            <p:cNvGrpSpPr/>
            <p:nvPr/>
          </p:nvGrpSpPr>
          <p:grpSpPr>
            <a:xfrm>
              <a:off x="427416" y="3505200"/>
              <a:ext cx="5135184" cy="3276599"/>
              <a:chOff x="551656" y="3928451"/>
              <a:chExt cx="3988182" cy="2643481"/>
            </a:xfrm>
          </p:grpSpPr>
          <p:pic>
            <p:nvPicPr>
              <p:cNvPr id="15" name="Picture 14" descr="\\06-CLS-01\Users\DTremblay\Desktop\oer_declaration_drafting_group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5947" y="3928451"/>
                <a:ext cx="3893891" cy="2595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"/>
              <p:cNvSpPr txBox="1"/>
              <p:nvPr/>
            </p:nvSpPr>
            <p:spPr>
              <a:xfrm rot="16200000">
                <a:off x="-257869" y="5611022"/>
                <a:ext cx="1770435" cy="151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aseline="30000" dirty="0">
                    <a:solidFill>
                      <a:srgbClr val="463688"/>
                    </a:solidFill>
                    <a:latin typeface="Arial" charset="0"/>
                  </a:rPr>
                  <a:t>Photo: CC-BY </a:t>
                </a:r>
                <a:r>
                  <a:rPr lang="en-US" sz="1000" baseline="30000" dirty="0" err="1">
                    <a:solidFill>
                      <a:srgbClr val="463688"/>
                    </a:solidFill>
                    <a:latin typeface="Arial" charset="0"/>
                  </a:rPr>
                  <a:t>Davide</a:t>
                </a:r>
                <a:r>
                  <a:rPr lang="en-US" sz="1000" baseline="30000" dirty="0">
                    <a:solidFill>
                      <a:srgbClr val="463688"/>
                    </a:solidFill>
                    <a:latin typeface="Arial" charset="0"/>
                  </a:rPr>
                  <a:t> </a:t>
                </a:r>
                <a:r>
                  <a:rPr lang="en-US" sz="1000" baseline="30000" dirty="0" err="1">
                    <a:solidFill>
                      <a:srgbClr val="463688"/>
                    </a:solidFill>
                    <a:latin typeface="Arial" charset="0"/>
                  </a:rPr>
                  <a:t>Storti</a:t>
                </a:r>
                <a:endParaRPr lang="en-US" sz="1000" baseline="30000" dirty="0">
                  <a:solidFill>
                    <a:srgbClr val="463688"/>
                  </a:solidFill>
                  <a:latin typeface="Arial" charset="0"/>
                </a:endParaRPr>
              </a:p>
            </p:txBody>
          </p:sp>
        </p:grpSp>
        <p:sp>
          <p:nvSpPr>
            <p:cNvPr id="14" name="TextBox 5"/>
            <p:cNvSpPr txBox="1"/>
            <p:nvPr/>
          </p:nvSpPr>
          <p:spPr>
            <a:xfrm>
              <a:off x="685800" y="3616404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aseline="30000" dirty="0">
                  <a:solidFill>
                    <a:srgbClr val="FFFFFF"/>
                  </a:solidFill>
                  <a:latin typeface="Arial" charset="0"/>
                </a:rPr>
                <a:t>The 2012 Paris OER Declaration drafting group at UNESCO Headquarters, Paris, France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463688"/>
                </a:solidFill>
                <a:latin typeface="Arial" charset="0"/>
              </a:endParaRPr>
            </a:p>
          </p:txBody>
        </p:sp>
      </p:grp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616"/>
          <a:stretch/>
        </p:blipFill>
        <p:spPr bwMode="auto">
          <a:xfrm>
            <a:off x="8718642" y="1589903"/>
            <a:ext cx="3184887" cy="265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79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2</a:t>
            </a:r>
            <a:r>
              <a:rPr lang="en-US" sz="4800" baseline="30000" dirty="0" smtClean="0"/>
              <a:t>nd</a:t>
            </a:r>
            <a:r>
              <a:rPr lang="en-US" sz="4800" dirty="0" smtClean="0"/>
              <a:t> World OER Congress</a:t>
            </a:r>
            <a:endParaRPr lang="en-US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26"/>
            <a:ext cx="6036732" cy="398686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731" y="1556726"/>
            <a:ext cx="6155268" cy="39939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5699228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Ljubljana, Slovenia – 18-20 September 2017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15133" y="5289670"/>
            <a:ext cx="26719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Image Source (CC BY):https://www.flickr.com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718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Road to Ljubljana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86035" y="2649101"/>
            <a:ext cx="5521167" cy="38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SzPct val="125000"/>
              <a:buFont typeface="Wingdings" pitchFamily="2" charset="2"/>
              <a:buChar char="§"/>
              <a:defRPr sz="3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AFRICA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 smtClean="0"/>
              <a:t>Ministry of Education, Mauritius:</a:t>
            </a:r>
            <a:br>
              <a:rPr lang="en-US" sz="2000" dirty="0" smtClean="0"/>
            </a:br>
            <a:r>
              <a:rPr lang="en-US" sz="2000" dirty="0" smtClean="0"/>
              <a:t>​​</a:t>
            </a:r>
            <a:r>
              <a:rPr lang="en-US" sz="2000" dirty="0"/>
              <a:t>2-3 March, </a:t>
            </a:r>
            <a:r>
              <a:rPr lang="en-US" sz="2000" dirty="0" smtClean="0"/>
              <a:t>2017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/>
              <a:t>AMERICAS</a:t>
            </a:r>
          </a:p>
          <a:p>
            <a:pPr marL="0" indent="0">
              <a:buNone/>
            </a:pPr>
            <a:r>
              <a:rPr lang="en-US" sz="2000" dirty="0" smtClean="0"/>
              <a:t>UNICAMP: ​​</a:t>
            </a:r>
            <a:r>
              <a:rPr lang="en-US" sz="2000" dirty="0"/>
              <a:t>3-4 April, </a:t>
            </a:r>
            <a:r>
              <a:rPr lang="en-US" sz="2000" dirty="0" smtClean="0"/>
              <a:t>2017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​</a:t>
            </a:r>
          </a:p>
          <a:p>
            <a:pPr marL="0" indent="0">
              <a:buNone/>
            </a:pPr>
            <a:r>
              <a:rPr lang="en-US" sz="2000" b="1" dirty="0" smtClean="0"/>
              <a:t>PACIFIC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Open Polytechnic of New </a:t>
            </a:r>
            <a:r>
              <a:rPr lang="en-US" sz="2000" dirty="0" smtClean="0"/>
              <a:t>Zealand:</a:t>
            </a:r>
            <a:br>
              <a:rPr lang="en-US" sz="2000" dirty="0" smtClean="0"/>
            </a:br>
            <a:r>
              <a:rPr lang="en-US" sz="2000" dirty="0" smtClean="0"/>
              <a:t>​​</a:t>
            </a:r>
            <a:r>
              <a:rPr lang="en-US" sz="2000" dirty="0"/>
              <a:t>29-30 May, </a:t>
            </a:r>
            <a:r>
              <a:rPr lang="en-US" sz="2000" dirty="0" smtClean="0"/>
              <a:t>2017</a:t>
            </a:r>
            <a:br>
              <a:rPr lang="en-US" sz="2000" dirty="0" smtClean="0"/>
            </a:br>
            <a:r>
              <a:rPr lang="en-US" sz="2000" dirty="0" smtClean="0"/>
              <a:t>​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64030" y="2627573"/>
            <a:ext cx="5780314" cy="38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SzPct val="125000"/>
              <a:buFont typeface="Wingdings" pitchFamily="2" charset="2"/>
              <a:buChar char="§"/>
              <a:defRPr sz="3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ASIA</a:t>
            </a:r>
          </a:p>
          <a:p>
            <a:pPr marL="0" indent="0">
              <a:buNone/>
            </a:pPr>
            <a:r>
              <a:rPr lang="en-US" sz="2000" dirty="0"/>
              <a:t>Asia e </a:t>
            </a:r>
            <a:r>
              <a:rPr lang="en-US" sz="2000" dirty="0" smtClean="0"/>
              <a:t>University: ​​1-2 </a:t>
            </a:r>
            <a:r>
              <a:rPr lang="en-US" sz="2000" dirty="0"/>
              <a:t>December, </a:t>
            </a:r>
            <a:r>
              <a:rPr lang="en-US" sz="2000" dirty="0" smtClean="0"/>
              <a:t>2016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EUROPE</a:t>
            </a:r>
          </a:p>
          <a:p>
            <a:pPr marL="0" indent="0">
              <a:buNone/>
            </a:pPr>
            <a:r>
              <a:rPr lang="en-US" sz="2000" dirty="0"/>
              <a:t>Malta Ministry for Education and </a:t>
            </a:r>
            <a:r>
              <a:rPr lang="en-US" sz="2000" dirty="0" smtClean="0"/>
              <a:t>Employment: </a:t>
            </a:r>
            <a:br>
              <a:rPr lang="en-US" sz="2000" dirty="0" smtClean="0"/>
            </a:br>
            <a:r>
              <a:rPr lang="en-US" sz="2000" dirty="0" smtClean="0"/>
              <a:t>​​</a:t>
            </a:r>
            <a:r>
              <a:rPr lang="en-US" sz="2000" dirty="0"/>
              <a:t>23-24 February, 2017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Font typeface="Wingdings" pitchFamily="2" charset="2"/>
              <a:buNone/>
            </a:pPr>
            <a:r>
              <a:rPr lang="en-US" sz="2000" b="1" dirty="0" smtClean="0"/>
              <a:t>MIDDLE EAST &amp; NORTH AFRICA</a:t>
            </a:r>
          </a:p>
          <a:p>
            <a:pPr marL="0" indent="0">
              <a:buNone/>
            </a:pPr>
            <a:r>
              <a:rPr lang="en-US" sz="2000" dirty="0" smtClean="0"/>
              <a:t>Qatar Foundation: ​​27-28 </a:t>
            </a:r>
            <a:r>
              <a:rPr lang="en-US" sz="2000" dirty="0"/>
              <a:t>February, </a:t>
            </a:r>
            <a:r>
              <a:rPr lang="en-US" sz="2000" dirty="0" smtClean="0"/>
              <a:t>2017</a:t>
            </a:r>
          </a:p>
        </p:txBody>
      </p:sp>
      <p:pic>
        <p:nvPicPr>
          <p:cNvPr id="18" name="Picture 8" descr="https://upload.wikimedia.org/wikipedia/commons/thumb/7/73/Flag_of_Malta.svg/900px-Flag_of_Malt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74" y="1587551"/>
            <a:ext cx="1350428" cy="900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upload.wikimedia.org/wikipedia/commons/thumb/6/66/Flag_of_Malaysia.svg/1920px-Flag_of_Malaysia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0" y="1572953"/>
            <a:ext cx="1386158" cy="89979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upload.wikimedia.org/wikipedia/commons/thumb/6/65/Flag_of_Qatar.svg/1400px-Flag_of_Qatar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63" y="1587551"/>
            <a:ext cx="1350661" cy="9059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upload.wikimedia.org/wikipedia/commons/thumb/7/77/Flag_of_Mauritius.svg/450px-Flag_of_Mauritius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742" y="1592540"/>
            <a:ext cx="1394643" cy="9117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https://upload.wikimedia.org/wikipedia/commons/thumb/0/05/Flag_of_Brazil.svg/720px-Flag_of_Brazil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605" y="1579101"/>
            <a:ext cx="1386159" cy="9087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https://upload.wikimedia.org/wikipedia/commons/thumb/3/3e/Flag_of_New_Zealand.svg/1200px-Flag_of_New_Zealand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081" y="1587551"/>
            <a:ext cx="1356041" cy="9148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39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0"/>
            <a:ext cx="5372100" cy="6881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27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63"/>
          <a:stretch/>
        </p:blipFill>
        <p:spPr>
          <a:xfrm>
            <a:off x="0" y="-1"/>
            <a:ext cx="12345842" cy="686525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ound Diagonal Corner Rectangle 5"/>
          <p:cNvSpPr/>
          <p:nvPr/>
        </p:nvSpPr>
        <p:spPr>
          <a:xfrm>
            <a:off x="7373257" y="5428343"/>
            <a:ext cx="4972585" cy="1545771"/>
          </a:xfrm>
          <a:prstGeom prst="round2DiagRect">
            <a:avLst/>
          </a:prstGeom>
          <a:solidFill>
            <a:srgbClr val="FFFFFF">
              <a:alpha val="9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Task Team</a:t>
            </a:r>
            <a:endParaRPr 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6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1106</Words>
  <Application>Microsoft Office PowerPoint</Application>
  <PresentationFormat>Widescreen</PresentationFormat>
  <Paragraphs>240</Paragraphs>
  <Slides>45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Batang</vt:lpstr>
      <vt:lpstr>Arial</vt:lpstr>
      <vt:lpstr>Calibri</vt:lpstr>
      <vt:lpstr>Calibri Light</vt:lpstr>
      <vt:lpstr>FrankRuehl</vt:lpstr>
      <vt:lpstr>Georgia</vt:lpstr>
      <vt:lpstr>Stone Sans ITC Std SemiBold</vt:lpstr>
      <vt:lpstr>Times New Roman</vt:lpstr>
      <vt:lpstr>Wingdings</vt:lpstr>
      <vt:lpstr>Office Theme</vt:lpstr>
      <vt:lpstr>PowerPoint Presentation</vt:lpstr>
      <vt:lpstr>Plan</vt:lpstr>
      <vt:lpstr>PowerPoint Presentation</vt:lpstr>
      <vt:lpstr>World OER Congress – Paris 2012</vt:lpstr>
      <vt:lpstr>Paris OER Declaration 2012</vt:lpstr>
      <vt:lpstr>2nd World OER Congress</vt:lpstr>
      <vt:lpstr>The Road to Ljubljana</vt:lpstr>
      <vt:lpstr>PowerPoint Presentation</vt:lpstr>
      <vt:lpstr>PowerPoint Presentation</vt:lpstr>
      <vt:lpstr>PowerPoint Presentation</vt:lpstr>
      <vt:lpstr>Partners</vt:lpstr>
      <vt:lpstr>OER: Then and Now</vt:lpstr>
      <vt:lpstr>Objectives of RCOER</vt:lpstr>
      <vt:lpstr>PowerPoint Presentation</vt:lpstr>
      <vt:lpstr>Two Surveys</vt:lpstr>
      <vt:lpstr>Government Responses: 55 countries</vt:lpstr>
      <vt:lpstr>Key Findings from Government Survey</vt:lpstr>
      <vt:lpstr>Key Findings from Government Survey</vt:lpstr>
      <vt:lpstr>Key Findings from Government Survey</vt:lpstr>
      <vt:lpstr>Key Findings from Government Survey</vt:lpstr>
      <vt:lpstr>Key Findings from Government Survey</vt:lpstr>
      <vt:lpstr>Stakeholder Responses: 499</vt:lpstr>
      <vt:lpstr>Stakeholder Responses</vt:lpstr>
      <vt:lpstr>Stakeholder Responses</vt:lpstr>
      <vt:lpstr>Stakeholder Responses</vt:lpstr>
      <vt:lpstr>Stakeholder Responses</vt:lpstr>
      <vt:lpstr>Stakeholder Responses</vt:lpstr>
      <vt:lpstr>Governments and Stakeholders: Commonalities</vt:lpstr>
      <vt:lpstr>Different Focus?</vt:lpstr>
      <vt:lpstr>PowerPoint Presentation</vt:lpstr>
      <vt:lpstr>PowerPoint Presentation</vt:lpstr>
      <vt:lpstr>Key Practices - Asia</vt:lpstr>
      <vt:lpstr>Barriers to OER - Asia</vt:lpstr>
      <vt:lpstr>Actions: Stakeholders Identified</vt:lpstr>
      <vt:lpstr>PowerPoint Presentation</vt:lpstr>
      <vt:lpstr>2016 KL Declaration</vt:lpstr>
      <vt:lpstr>Key Findings - Benefits</vt:lpstr>
      <vt:lpstr>Key Findings - Barriers</vt:lpstr>
      <vt:lpstr>PowerPoint Presentation</vt:lpstr>
      <vt:lpstr>Next 4 Regional Meetings</vt:lpstr>
      <vt:lpstr>Outcomes of the Regional Consultations </vt:lpstr>
      <vt:lpstr>Progress after 2012?</vt:lpstr>
      <vt:lpstr>What next?</vt:lpstr>
      <vt:lpstr>PowerPoint Presentation</vt:lpstr>
      <vt:lpstr>PowerPoint Presentation</vt:lpstr>
    </vt:vector>
  </TitlesOfParts>
  <Company>Commonwealth of 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Askounis</dc:creator>
  <cp:lastModifiedBy>Asha Kanwar</cp:lastModifiedBy>
  <cp:revision>98</cp:revision>
  <dcterms:created xsi:type="dcterms:W3CDTF">2016-11-30T10:20:38Z</dcterms:created>
  <dcterms:modified xsi:type="dcterms:W3CDTF">2017-02-23T06:59:32Z</dcterms:modified>
</cp:coreProperties>
</file>