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7.xml" ContentType="application/vnd.openxmlformats-officedocument.presentationml.notesSlide+xml"/>
  <Override PartName="/ppt/charts/chart2.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3.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4.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5.xml" ContentType="application/vnd.openxmlformats-officedocument.drawingml.chart+xml"/>
  <Override PartName="/ppt/theme/themeOverride1.xml" ContentType="application/vnd.openxmlformats-officedocument.themeOverr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5"/>
  </p:sldMasterIdLst>
  <p:notesMasterIdLst>
    <p:notesMasterId r:id="rId78"/>
  </p:notesMasterIdLst>
  <p:handoutMasterIdLst>
    <p:handoutMasterId r:id="rId79"/>
  </p:handoutMasterIdLst>
  <p:sldIdLst>
    <p:sldId id="838" r:id="rId6"/>
    <p:sldId id="616" r:id="rId7"/>
    <p:sldId id="839" r:id="rId8"/>
    <p:sldId id="622" r:id="rId9"/>
    <p:sldId id="740" r:id="rId10"/>
    <p:sldId id="840" r:id="rId11"/>
    <p:sldId id="632" r:id="rId12"/>
    <p:sldId id="770" r:id="rId13"/>
    <p:sldId id="739" r:id="rId14"/>
    <p:sldId id="738" r:id="rId15"/>
    <p:sldId id="841" r:id="rId16"/>
    <p:sldId id="731" r:id="rId17"/>
    <p:sldId id="734" r:id="rId18"/>
    <p:sldId id="733" r:id="rId19"/>
    <p:sldId id="705" r:id="rId20"/>
    <p:sldId id="846" r:id="rId21"/>
    <p:sldId id="594" r:id="rId22"/>
    <p:sldId id="871" r:id="rId23"/>
    <p:sldId id="717" r:id="rId24"/>
    <p:sldId id="715" r:id="rId25"/>
    <p:sldId id="725" r:id="rId26"/>
    <p:sldId id="678" r:id="rId27"/>
    <p:sldId id="845" r:id="rId28"/>
    <p:sldId id="771" r:id="rId29"/>
    <p:sldId id="844" r:id="rId30"/>
    <p:sldId id="721" r:id="rId31"/>
    <p:sldId id="722" r:id="rId32"/>
    <p:sldId id="682" r:id="rId33"/>
    <p:sldId id="774" r:id="rId34"/>
    <p:sldId id="775" r:id="rId35"/>
    <p:sldId id="746" r:id="rId36"/>
    <p:sldId id="767" r:id="rId37"/>
    <p:sldId id="815" r:id="rId38"/>
    <p:sldId id="816" r:id="rId39"/>
    <p:sldId id="747" r:id="rId40"/>
    <p:sldId id="836" r:id="rId41"/>
    <p:sldId id="784" r:id="rId42"/>
    <p:sldId id="694" r:id="rId43"/>
    <p:sldId id="796" r:id="rId44"/>
    <p:sldId id="851" r:id="rId45"/>
    <p:sldId id="872" r:id="rId46"/>
    <p:sldId id="863" r:id="rId47"/>
    <p:sldId id="865" r:id="rId48"/>
    <p:sldId id="853" r:id="rId49"/>
    <p:sldId id="801" r:id="rId50"/>
    <p:sldId id="802" r:id="rId51"/>
    <p:sldId id="852" r:id="rId52"/>
    <p:sldId id="803" r:id="rId53"/>
    <p:sldId id="854" r:id="rId54"/>
    <p:sldId id="855" r:id="rId55"/>
    <p:sldId id="791" r:id="rId56"/>
    <p:sldId id="792" r:id="rId57"/>
    <p:sldId id="788" r:id="rId58"/>
    <p:sldId id="870" r:id="rId59"/>
    <p:sldId id="847" r:id="rId60"/>
    <p:sldId id="848" r:id="rId61"/>
    <p:sldId id="834" r:id="rId62"/>
    <p:sldId id="820" r:id="rId63"/>
    <p:sldId id="850" r:id="rId64"/>
    <p:sldId id="823" r:id="rId65"/>
    <p:sldId id="825" r:id="rId66"/>
    <p:sldId id="829" r:id="rId67"/>
    <p:sldId id="830" r:id="rId68"/>
    <p:sldId id="856" r:id="rId69"/>
    <p:sldId id="857" r:id="rId70"/>
    <p:sldId id="858" r:id="rId71"/>
    <p:sldId id="860" r:id="rId72"/>
    <p:sldId id="859" r:id="rId73"/>
    <p:sldId id="868" r:id="rId74"/>
    <p:sldId id="869" r:id="rId75"/>
    <p:sldId id="866" r:id="rId76"/>
    <p:sldId id="549" r:id="rId77"/>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816" userDrawn="1">
          <p15:clr>
            <a:srgbClr val="A4A3A4"/>
          </p15:clr>
        </p15:guide>
        <p15:guide id="2" pos="192" userDrawn="1">
          <p15:clr>
            <a:srgbClr val="A4A3A4"/>
          </p15:clr>
        </p15:guide>
      </p15:sldGuideLst>
    </p:ext>
    <p:ext uri="{2D200454-40CA-4A62-9FC3-DE9A4176ACB9}">
      <p15:notesGuideLst xmlns:p15="http://schemas.microsoft.com/office/powerpoint/2012/main">
        <p15:guide id="1" orient="horz" pos="2927"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3300"/>
    <a:srgbClr val="FFFFFF"/>
    <a:srgbClr val="999900"/>
    <a:srgbClr val="373321"/>
    <a:srgbClr val="605939"/>
    <a:srgbClr val="463691"/>
    <a:srgbClr val="908655"/>
    <a:srgbClr val="AEA4DD"/>
    <a:srgbClr val="D1CC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212" autoAdjust="0"/>
    <p:restoredTop sz="76806" autoAdjust="0"/>
  </p:normalViewPr>
  <p:slideViewPr>
    <p:cSldViewPr>
      <p:cViewPr varScale="1">
        <p:scale>
          <a:sx n="68" d="100"/>
          <a:sy n="68" d="100"/>
        </p:scale>
        <p:origin x="1627" y="67"/>
      </p:cViewPr>
      <p:guideLst>
        <p:guide orient="horz" pos="816"/>
        <p:guide pos="192"/>
      </p:guideLst>
    </p:cSldViewPr>
  </p:slideViewPr>
  <p:outlineViewPr>
    <p:cViewPr>
      <p:scale>
        <a:sx n="33" d="100"/>
        <a:sy n="33" d="100"/>
      </p:scale>
      <p:origin x="0" y="7368"/>
    </p:cViewPr>
  </p:outlineViewPr>
  <p:notesTextViewPr>
    <p:cViewPr>
      <p:scale>
        <a:sx n="3" d="2"/>
        <a:sy n="3" d="2"/>
      </p:scale>
      <p:origin x="0" y="0"/>
    </p:cViewPr>
  </p:notesTextViewPr>
  <p:sorterViewPr>
    <p:cViewPr varScale="1">
      <p:scale>
        <a:sx n="1" d="1"/>
        <a:sy n="1" d="1"/>
      </p:scale>
      <p:origin x="0" y="0"/>
    </p:cViewPr>
  </p:sorterViewPr>
  <p:notesViewPr>
    <p:cSldViewPr showGuides="1">
      <p:cViewPr varScale="1">
        <p:scale>
          <a:sx n="55" d="100"/>
          <a:sy n="55" d="100"/>
        </p:scale>
        <p:origin x="-2904" y="-96"/>
      </p:cViewPr>
      <p:guideLst>
        <p:guide orient="horz" pos="2927"/>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handoutMaster" Target="handoutMasters/handoutMaster1.xml"/><Relationship Id="rId5" Type="http://schemas.openxmlformats.org/officeDocument/2006/relationships/slideMaster" Target="slideMasters/slideMaster1.xml"/><Relationship Id="rId61" Type="http://schemas.openxmlformats.org/officeDocument/2006/relationships/slide" Target="slides/slide56.xml"/><Relationship Id="rId82"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notesMaster" Target="notesMasters/notesMaster1.xml"/><Relationship Id="rId81"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2" Type="http://schemas.openxmlformats.org/officeDocument/2006/relationships/oleObject" Target="Macintosh%20HD:Users:forgeend:Documents:Data:VUSSC&amp;Pan-India%20Charts.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2">
                  <a:shade val="76000"/>
                </a:schemeClr>
              </a:solidFill>
              <a:ln w="19050">
                <a:noFill/>
              </a:ln>
              <a:effectLst/>
            </c:spPr>
          </c:dPt>
          <c:dPt>
            <c:idx val="1"/>
            <c:bubble3D val="0"/>
            <c:spPr>
              <a:solidFill>
                <a:schemeClr val="accent2">
                  <a:tint val="77000"/>
                </a:schemeClr>
              </a:solidFill>
              <a:ln w="19050">
                <a:noFill/>
              </a:ln>
              <a:effectLst/>
            </c:spPr>
          </c:dPt>
          <c:cat>
            <c:strRef>
              <c:f>Sheet1!$A$2:$A$3</c:f>
              <c:strCache>
                <c:ptCount val="2"/>
                <c:pt idx="0">
                  <c:v>1st Qtr</c:v>
                </c:pt>
                <c:pt idx="1">
                  <c:v>2nd Qtr</c:v>
                </c:pt>
              </c:strCache>
            </c:strRef>
          </c:cat>
          <c:val>
            <c:numRef>
              <c:f>Sheet1!$B$2:$B$3</c:f>
              <c:numCache>
                <c:formatCode>General</c:formatCode>
                <c:ptCount val="2"/>
                <c:pt idx="0">
                  <c:v>46</c:v>
                </c:pt>
                <c:pt idx="1">
                  <c:v>54</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lineChart>
        <c:grouping val="standard"/>
        <c:varyColors val="0"/>
        <c:ser>
          <c:idx val="0"/>
          <c:order val="0"/>
          <c:tx>
            <c:strRef>
              <c:f>Sheet1!$B$1</c:f>
              <c:strCache>
                <c:ptCount val="1"/>
                <c:pt idx="0">
                  <c:v>Tertiary Enrolment</c:v>
                </c:pt>
              </c:strCache>
            </c:strRef>
          </c:tx>
          <c:marker>
            <c:symbol val="none"/>
          </c:marker>
          <c:cat>
            <c:numRef>
              <c:f>Sheet1!$A$2:$A$7</c:f>
              <c:numCache>
                <c:formatCode>0</c:formatCode>
                <c:ptCount val="6"/>
                <c:pt idx="0">
                  <c:v>1999</c:v>
                </c:pt>
                <c:pt idx="1">
                  <c:v>2003</c:v>
                </c:pt>
                <c:pt idx="2">
                  <c:v>2004</c:v>
                </c:pt>
                <c:pt idx="3">
                  <c:v>2005</c:v>
                </c:pt>
                <c:pt idx="4">
                  <c:v>2010</c:v>
                </c:pt>
                <c:pt idx="5">
                  <c:v>2011</c:v>
                </c:pt>
              </c:numCache>
            </c:numRef>
          </c:cat>
          <c:val>
            <c:numRef>
              <c:f>Sheet1!$B$2:$B$7</c:f>
              <c:numCache>
                <c:formatCode>0.00</c:formatCode>
                <c:ptCount val="6"/>
                <c:pt idx="0">
                  <c:v>6.08</c:v>
                </c:pt>
                <c:pt idx="1">
                  <c:v>9.64</c:v>
                </c:pt>
                <c:pt idx="2">
                  <c:v>9.85</c:v>
                </c:pt>
                <c:pt idx="3">
                  <c:v>10.41</c:v>
                </c:pt>
                <c:pt idx="4">
                  <c:v>9.48</c:v>
                </c:pt>
                <c:pt idx="5">
                  <c:v>10.07</c:v>
                </c:pt>
              </c:numCache>
            </c:numRef>
          </c:val>
          <c:smooth val="0"/>
        </c:ser>
        <c:dLbls>
          <c:showLegendKey val="0"/>
          <c:showVal val="0"/>
          <c:showCatName val="0"/>
          <c:showSerName val="0"/>
          <c:showPercent val="0"/>
          <c:showBubbleSize val="0"/>
        </c:dLbls>
        <c:smooth val="0"/>
        <c:axId val="167201024"/>
        <c:axId val="167200632"/>
      </c:lineChart>
      <c:catAx>
        <c:axId val="167201024"/>
        <c:scaling>
          <c:orientation val="minMax"/>
        </c:scaling>
        <c:delete val="0"/>
        <c:axPos val="b"/>
        <c:numFmt formatCode="0" sourceLinked="1"/>
        <c:majorTickMark val="out"/>
        <c:minorTickMark val="none"/>
        <c:tickLblPos val="nextTo"/>
        <c:crossAx val="167200632"/>
        <c:crosses val="autoZero"/>
        <c:auto val="0"/>
        <c:lblAlgn val="ctr"/>
        <c:lblOffset val="100"/>
        <c:noMultiLvlLbl val="0"/>
      </c:catAx>
      <c:valAx>
        <c:axId val="167200632"/>
        <c:scaling>
          <c:orientation val="minMax"/>
          <c:min val="0"/>
        </c:scaling>
        <c:delete val="0"/>
        <c:axPos val="l"/>
        <c:majorGridlines/>
        <c:numFmt formatCode="0" sourceLinked="0"/>
        <c:majorTickMark val="out"/>
        <c:minorTickMark val="none"/>
        <c:tickLblPos val="nextTo"/>
        <c:crossAx val="16720102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lineChart>
        <c:grouping val="standard"/>
        <c:varyColors val="0"/>
        <c:ser>
          <c:idx val="0"/>
          <c:order val="0"/>
          <c:tx>
            <c:strRef>
              <c:f>Sheet1!$B$1</c:f>
              <c:strCache>
                <c:ptCount val="1"/>
                <c:pt idx="0">
                  <c:v>Internet users per 100 inhabitants</c:v>
                </c:pt>
              </c:strCache>
            </c:strRef>
          </c:tx>
          <c:spPr>
            <a:ln>
              <a:solidFill>
                <a:srgbClr val="FF0000"/>
              </a:solidFill>
            </a:ln>
          </c:spPr>
          <c:marker>
            <c:symbol val="none"/>
          </c:marker>
          <c:cat>
            <c:numRef>
              <c:f>Sheet1!$A$2:$A$17</c:f>
              <c:numCache>
                <c:formatCode>0</c:formatCode>
                <c:ptCount val="16"/>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numCache>
            </c:numRef>
          </c:cat>
          <c:val>
            <c:numRef>
              <c:f>Sheet1!$B$2:$B$17</c:f>
              <c:numCache>
                <c:formatCode>0.00</c:formatCode>
                <c:ptCount val="16"/>
                <c:pt idx="0">
                  <c:v>0.06</c:v>
                </c:pt>
                <c:pt idx="1">
                  <c:v>0.09</c:v>
                </c:pt>
                <c:pt idx="2">
                  <c:v>0.32</c:v>
                </c:pt>
                <c:pt idx="3">
                  <c:v>0.56000000000000005</c:v>
                </c:pt>
                <c:pt idx="4">
                  <c:v>1.29</c:v>
                </c:pt>
                <c:pt idx="5">
                  <c:v>3.55</c:v>
                </c:pt>
                <c:pt idx="6">
                  <c:v>5.55</c:v>
                </c:pt>
                <c:pt idx="7">
                  <c:v>6.77</c:v>
                </c:pt>
                <c:pt idx="8">
                  <c:v>15.86</c:v>
                </c:pt>
                <c:pt idx="9">
                  <c:v>20</c:v>
                </c:pt>
                <c:pt idx="10">
                  <c:v>24</c:v>
                </c:pt>
                <c:pt idx="11">
                  <c:v>28.43</c:v>
                </c:pt>
                <c:pt idx="12">
                  <c:v>32.799999999999997</c:v>
                </c:pt>
                <c:pt idx="13">
                  <c:v>38</c:v>
                </c:pt>
                <c:pt idx="14">
                  <c:v>42.68</c:v>
                </c:pt>
                <c:pt idx="15">
                  <c:v>47.44</c:v>
                </c:pt>
              </c:numCache>
            </c:numRef>
          </c:val>
          <c:smooth val="0"/>
        </c:ser>
        <c:ser>
          <c:idx val="1"/>
          <c:order val="1"/>
          <c:tx>
            <c:strRef>
              <c:f>Sheet1!$C$1</c:f>
              <c:strCache>
                <c:ptCount val="1"/>
                <c:pt idx="0">
                  <c:v>Mobile subscriptions per 100 inhabitants</c:v>
                </c:pt>
              </c:strCache>
            </c:strRef>
          </c:tx>
          <c:spPr>
            <a:ln>
              <a:solidFill>
                <a:srgbClr val="0070C0"/>
              </a:solidFill>
            </a:ln>
          </c:spPr>
          <c:marker>
            <c:symbol val="none"/>
          </c:marker>
          <c:cat>
            <c:numRef>
              <c:f>Sheet1!$A$2:$A$17</c:f>
              <c:numCache>
                <c:formatCode>0</c:formatCode>
                <c:ptCount val="16"/>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numCache>
            </c:numRef>
          </c:cat>
          <c:val>
            <c:numRef>
              <c:f>Sheet1!$C$2:$C$17</c:f>
              <c:numCache>
                <c:formatCode>General</c:formatCode>
                <c:ptCount val="16"/>
                <c:pt idx="0">
                  <c:v>0.02</c:v>
                </c:pt>
                <c:pt idx="1">
                  <c:v>0.21</c:v>
                </c:pt>
                <c:pt idx="2">
                  <c:v>1.21</c:v>
                </c:pt>
                <c:pt idx="3">
                  <c:v>2.38</c:v>
                </c:pt>
                <c:pt idx="4">
                  <c:v>6.73</c:v>
                </c:pt>
                <c:pt idx="5">
                  <c:v>13.32</c:v>
                </c:pt>
                <c:pt idx="6">
                  <c:v>22.55</c:v>
                </c:pt>
                <c:pt idx="7" formatCode="0.0">
                  <c:v>27.45</c:v>
                </c:pt>
                <c:pt idx="8" formatCode="0.0">
                  <c:v>41.66</c:v>
                </c:pt>
                <c:pt idx="9" formatCode="0.0">
                  <c:v>47.96</c:v>
                </c:pt>
                <c:pt idx="10" formatCode="0.0">
                  <c:v>54.66</c:v>
                </c:pt>
                <c:pt idx="11" formatCode="0.0">
                  <c:v>57.96</c:v>
                </c:pt>
                <c:pt idx="12">
                  <c:v>66.8</c:v>
                </c:pt>
                <c:pt idx="13">
                  <c:v>73.290000000000006</c:v>
                </c:pt>
                <c:pt idx="14" formatCode="#,##0">
                  <c:v>77.84</c:v>
                </c:pt>
                <c:pt idx="15">
                  <c:v>82.19</c:v>
                </c:pt>
              </c:numCache>
            </c:numRef>
          </c:val>
          <c:smooth val="0"/>
        </c:ser>
        <c:dLbls>
          <c:showLegendKey val="0"/>
          <c:showVal val="0"/>
          <c:showCatName val="0"/>
          <c:showSerName val="0"/>
          <c:showPercent val="0"/>
          <c:showBubbleSize val="0"/>
        </c:dLbls>
        <c:smooth val="0"/>
        <c:axId val="279266296"/>
        <c:axId val="279268648"/>
      </c:lineChart>
      <c:catAx>
        <c:axId val="279266296"/>
        <c:scaling>
          <c:orientation val="minMax"/>
        </c:scaling>
        <c:delete val="0"/>
        <c:axPos val="b"/>
        <c:numFmt formatCode="0" sourceLinked="1"/>
        <c:majorTickMark val="out"/>
        <c:minorTickMark val="none"/>
        <c:tickLblPos val="nextTo"/>
        <c:crossAx val="279268648"/>
        <c:crosses val="autoZero"/>
        <c:auto val="0"/>
        <c:lblAlgn val="ctr"/>
        <c:lblOffset val="100"/>
        <c:tickLblSkip val="3"/>
        <c:noMultiLvlLbl val="0"/>
      </c:catAx>
      <c:valAx>
        <c:axId val="279268648"/>
        <c:scaling>
          <c:orientation val="minMax"/>
        </c:scaling>
        <c:delete val="0"/>
        <c:axPos val="l"/>
        <c:majorGridlines/>
        <c:numFmt formatCode="0" sourceLinked="0"/>
        <c:majorTickMark val="out"/>
        <c:minorTickMark val="none"/>
        <c:tickLblPos val="nextTo"/>
        <c:crossAx val="279266296"/>
        <c:crosses val="autoZero"/>
        <c:crossBetween val="between"/>
      </c:valAx>
    </c:plotArea>
    <c:legend>
      <c:legendPos val="b"/>
      <c:overlay val="0"/>
      <c:txPr>
        <a:bodyPr rot="0"/>
        <a:lstStyle/>
        <a:p>
          <a:pPr>
            <a:defRPr sz="1400" baseline="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Sheet1!$A$1</c:f>
              <c:strCache>
                <c:ptCount val="1"/>
                <c:pt idx="0">
                  <c:v>Sales</c:v>
                </c:pt>
              </c:strCache>
            </c:strRef>
          </c:tx>
          <c:explosion val="25"/>
          <c:dPt>
            <c:idx val="0"/>
            <c:bubble3D val="0"/>
            <c:explosion val="0"/>
            <c:spPr>
              <a:solidFill>
                <a:schemeClr val="accent6">
                  <a:lumMod val="50000"/>
                </a:schemeClr>
              </a:solidFill>
            </c:spPr>
          </c:dPt>
          <c:dPt>
            <c:idx val="1"/>
            <c:bubble3D val="0"/>
            <c:explosion val="9"/>
          </c:dPt>
          <c:dLbls>
            <c:spPr>
              <a:noFill/>
              <a:ln>
                <a:noFill/>
              </a:ln>
              <a:effectLst/>
            </c:spPr>
            <c:showLegendKey val="0"/>
            <c:showVal val="0"/>
            <c:showCatName val="1"/>
            <c:showSerName val="0"/>
            <c:showPercent val="0"/>
            <c:showBubbleSize val="0"/>
            <c:showLeaderLines val="1"/>
            <c:extLst>
              <c:ext xmlns:c15="http://schemas.microsoft.com/office/drawing/2012/chart" uri="{CE6537A1-D6FC-4f65-9D91-7224C49458BB}"/>
            </c:extLst>
          </c:dLbls>
          <c:cat>
            <c:multiLvlStrRef>
              <c:f>Sheet1!#REF!</c:f>
            </c:multiLvlStrRef>
          </c:cat>
          <c:val>
            <c:numRef>
              <c:f>Sheet1!$A$2:$A$3</c:f>
              <c:numCache>
                <c:formatCode>0%</c:formatCode>
                <c:ptCount val="2"/>
                <c:pt idx="0">
                  <c:v>0.8</c:v>
                </c:pt>
                <c:pt idx="1">
                  <c:v>0.2</c:v>
                </c:pt>
              </c:numCache>
            </c:numRef>
          </c:val>
        </c:ser>
        <c:dLbls>
          <c:showLegendKey val="0"/>
          <c:showVal val="0"/>
          <c:showCatName val="1"/>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4.5180457705944602E-2"/>
          <c:y val="0.02"/>
          <c:w val="0.93961486393148197"/>
          <c:h val="0.77103543307086597"/>
        </c:manualLayout>
      </c:layout>
      <c:barChart>
        <c:barDir val="col"/>
        <c:grouping val="clustered"/>
        <c:varyColors val="0"/>
        <c:ser>
          <c:idx val="0"/>
          <c:order val="0"/>
          <c:tx>
            <c:strRef>
              <c:f>'Sheet19 (2)'!$B$1</c:f>
              <c:strCache>
                <c:ptCount val="1"/>
                <c:pt idx="0">
                  <c:v>VUSSC formal learners</c:v>
                </c:pt>
              </c:strCache>
            </c:strRef>
          </c:tx>
          <c:spPr>
            <a:solidFill>
              <a:srgbClr val="12BB1C"/>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'Sheet19 (2)'!$A$2:$A$8</c:f>
              <c:strCache>
                <c:ptCount val="7"/>
                <c:pt idx="0">
                  <c:v>Increased interest in the subjects taught</c:v>
                </c:pt>
                <c:pt idx="1">
                  <c:v>Grades improving</c:v>
                </c:pt>
                <c:pt idx="2">
                  <c:v>Gaining confidence</c:v>
                </c:pt>
                <c:pt idx="3">
                  <c:v>Increased independence and self-reliance</c:v>
                </c:pt>
                <c:pt idx="4">
                  <c:v>Increased experimentation with new ways of learning</c:v>
                </c:pt>
                <c:pt idx="5">
                  <c:v>Increased collaboration with peers</c:v>
                </c:pt>
                <c:pt idx="6">
                  <c:v>Being more likely to complete my course of study</c:v>
                </c:pt>
              </c:strCache>
            </c:strRef>
          </c:cat>
          <c:val>
            <c:numRef>
              <c:f>'Sheet19 (2)'!$B$2:$B$8</c:f>
              <c:numCache>
                <c:formatCode>0%</c:formatCode>
                <c:ptCount val="7"/>
                <c:pt idx="0">
                  <c:v>1</c:v>
                </c:pt>
                <c:pt idx="1">
                  <c:v>0.9</c:v>
                </c:pt>
                <c:pt idx="2">
                  <c:v>0.91</c:v>
                </c:pt>
                <c:pt idx="3">
                  <c:v>0.92</c:v>
                </c:pt>
                <c:pt idx="4">
                  <c:v>0.9</c:v>
                </c:pt>
                <c:pt idx="5">
                  <c:v>0.8</c:v>
                </c:pt>
                <c:pt idx="6">
                  <c:v>0.91</c:v>
                </c:pt>
              </c:numCache>
            </c:numRef>
          </c:val>
        </c:ser>
        <c:ser>
          <c:idx val="1"/>
          <c:order val="1"/>
          <c:tx>
            <c:strRef>
              <c:f>'Sheet19 (2)'!$C$1</c:f>
              <c:strCache>
                <c:ptCount val="1"/>
                <c:pt idx="0">
                  <c:v>Indian formal learners</c:v>
                </c:pt>
              </c:strCache>
            </c:strRef>
          </c:tx>
          <c:spPr>
            <a:solidFill>
              <a:srgbClr val="0000FF"/>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'Sheet19 (2)'!$A$2:$A$8</c:f>
              <c:strCache>
                <c:ptCount val="7"/>
                <c:pt idx="0">
                  <c:v>Increased interest in the subjects taught</c:v>
                </c:pt>
                <c:pt idx="1">
                  <c:v>Grades improving</c:v>
                </c:pt>
                <c:pt idx="2">
                  <c:v>Gaining confidence</c:v>
                </c:pt>
                <c:pt idx="3">
                  <c:v>Increased independence and self-reliance</c:v>
                </c:pt>
                <c:pt idx="4">
                  <c:v>Increased experimentation with new ways of learning</c:v>
                </c:pt>
                <c:pt idx="5">
                  <c:v>Increased collaboration with peers</c:v>
                </c:pt>
                <c:pt idx="6">
                  <c:v>Being more likely to complete my course of study</c:v>
                </c:pt>
              </c:strCache>
            </c:strRef>
          </c:cat>
          <c:val>
            <c:numRef>
              <c:f>'Sheet19 (2)'!$C$2:$C$8</c:f>
              <c:numCache>
                <c:formatCode>0%</c:formatCode>
                <c:ptCount val="7"/>
                <c:pt idx="0">
                  <c:v>0.8</c:v>
                </c:pt>
                <c:pt idx="1">
                  <c:v>0.46</c:v>
                </c:pt>
                <c:pt idx="2">
                  <c:v>0.85</c:v>
                </c:pt>
                <c:pt idx="3">
                  <c:v>0.79</c:v>
                </c:pt>
                <c:pt idx="4">
                  <c:v>0.86</c:v>
                </c:pt>
                <c:pt idx="5">
                  <c:v>0.62</c:v>
                </c:pt>
                <c:pt idx="6">
                  <c:v>0.64</c:v>
                </c:pt>
              </c:numCache>
            </c:numRef>
          </c:val>
        </c:ser>
        <c:ser>
          <c:idx val="2"/>
          <c:order val="2"/>
          <c:tx>
            <c:strRef>
              <c:f>'Sheet19 (2)'!$D$1</c:f>
              <c:strCache>
                <c:ptCount val="1"/>
                <c:pt idx="0">
                  <c:v>OpenLearn-using formal learners</c:v>
                </c:pt>
              </c:strCache>
            </c:strRef>
          </c:tx>
          <c:spPr>
            <a:solidFill>
              <a:schemeClr val="accent1">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'Sheet19 (2)'!$A$2:$A$8</c:f>
              <c:strCache>
                <c:ptCount val="7"/>
                <c:pt idx="0">
                  <c:v>Increased interest in the subjects taught</c:v>
                </c:pt>
                <c:pt idx="1">
                  <c:v>Grades improving</c:v>
                </c:pt>
                <c:pt idx="2">
                  <c:v>Gaining confidence</c:v>
                </c:pt>
                <c:pt idx="3">
                  <c:v>Increased independence and self-reliance</c:v>
                </c:pt>
                <c:pt idx="4">
                  <c:v>Increased experimentation with new ways of learning</c:v>
                </c:pt>
                <c:pt idx="5">
                  <c:v>Increased collaboration with peers</c:v>
                </c:pt>
                <c:pt idx="6">
                  <c:v>Being more likely to complete my course of study</c:v>
                </c:pt>
              </c:strCache>
            </c:strRef>
          </c:cat>
          <c:val>
            <c:numRef>
              <c:f>'Sheet19 (2)'!$D$2:$D$8</c:f>
              <c:numCache>
                <c:formatCode>0%</c:formatCode>
                <c:ptCount val="7"/>
                <c:pt idx="0">
                  <c:v>0.72</c:v>
                </c:pt>
                <c:pt idx="1">
                  <c:v>0.36</c:v>
                </c:pt>
                <c:pt idx="2">
                  <c:v>0.65</c:v>
                </c:pt>
                <c:pt idx="3">
                  <c:v>0.56000000000000005</c:v>
                </c:pt>
                <c:pt idx="4">
                  <c:v>0.67</c:v>
                </c:pt>
                <c:pt idx="5">
                  <c:v>0.28999999999999998</c:v>
                </c:pt>
                <c:pt idx="6">
                  <c:v>0.57999999999999996</c:v>
                </c:pt>
              </c:numCache>
            </c:numRef>
          </c:val>
        </c:ser>
        <c:dLbls>
          <c:showLegendKey val="0"/>
          <c:showVal val="1"/>
          <c:showCatName val="0"/>
          <c:showSerName val="0"/>
          <c:showPercent val="0"/>
          <c:showBubbleSize val="0"/>
        </c:dLbls>
        <c:gapWidth val="150"/>
        <c:axId val="169940536"/>
        <c:axId val="170434056"/>
      </c:barChart>
      <c:catAx>
        <c:axId val="169940536"/>
        <c:scaling>
          <c:orientation val="minMax"/>
        </c:scaling>
        <c:delete val="0"/>
        <c:axPos val="b"/>
        <c:numFmt formatCode="General" sourceLinked="0"/>
        <c:majorTickMark val="out"/>
        <c:minorTickMark val="none"/>
        <c:tickLblPos val="nextTo"/>
        <c:txPr>
          <a:bodyPr/>
          <a:lstStyle/>
          <a:p>
            <a:pPr>
              <a:defRPr sz="1200"/>
            </a:pPr>
            <a:endParaRPr lang="en-US"/>
          </a:p>
        </c:txPr>
        <c:crossAx val="170434056"/>
        <c:crosses val="autoZero"/>
        <c:auto val="1"/>
        <c:lblAlgn val="ctr"/>
        <c:lblOffset val="100"/>
        <c:noMultiLvlLbl val="0"/>
      </c:catAx>
      <c:valAx>
        <c:axId val="170434056"/>
        <c:scaling>
          <c:orientation val="minMax"/>
          <c:max val="1"/>
        </c:scaling>
        <c:delete val="0"/>
        <c:axPos val="l"/>
        <c:majorGridlines/>
        <c:numFmt formatCode="0%" sourceLinked="1"/>
        <c:majorTickMark val="out"/>
        <c:minorTickMark val="none"/>
        <c:tickLblPos val="nextTo"/>
        <c:crossAx val="169940536"/>
        <c:crosses val="autoZero"/>
        <c:crossBetween val="between"/>
      </c:valAx>
    </c:plotArea>
    <c:legend>
      <c:legendPos val="b"/>
      <c:layout>
        <c:manualLayout>
          <c:xMode val="edge"/>
          <c:yMode val="edge"/>
          <c:x val="4.94651916800414E-3"/>
          <c:y val="0.93214379121337698"/>
          <c:w val="0.991276511488695"/>
          <c:h val="6.6149242883101103E-2"/>
        </c:manualLayout>
      </c:layout>
      <c:overlay val="0"/>
      <c:txPr>
        <a:bodyPr/>
        <a:lstStyle/>
        <a:p>
          <a:pPr>
            <a:defRPr sz="1200"/>
          </a:pPr>
          <a:endParaRPr lang="en-US"/>
        </a:p>
      </c:txPr>
    </c:legend>
    <c:plotVisOnly val="1"/>
    <c:dispBlanksAs val="gap"/>
    <c:showDLblsOverMax val="0"/>
  </c:chart>
  <c:spPr>
    <a:solidFill>
      <a:srgbClr val="5F5938">
        <a:lumMod val="20000"/>
        <a:lumOff val="80000"/>
      </a:srgbClr>
    </a:solidFill>
  </c:spPr>
  <c:externalData r:id="rId2">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B65D4A-9D86-48F1-8849-57BBADB7ABB8}" type="doc">
      <dgm:prSet loTypeId="urn:microsoft.com/office/officeart/2011/layout/TabList" loCatId="list" qsTypeId="urn:microsoft.com/office/officeart/2005/8/quickstyle/simple4" qsCatId="simple" csTypeId="urn:microsoft.com/office/officeart/2005/8/colors/colorful1" csCatId="colorful" phldr="1"/>
      <dgm:spPr/>
      <dgm:t>
        <a:bodyPr/>
        <a:lstStyle/>
        <a:p>
          <a:endParaRPr lang="en-US"/>
        </a:p>
      </dgm:t>
    </dgm:pt>
    <dgm:pt modelId="{24031926-662B-4843-A8DF-A4A1B7DB35D6}">
      <dgm:prSet phldrT="[Text]" custT="1"/>
      <dgm:spPr/>
      <dgm:t>
        <a:bodyPr/>
        <a:lstStyle/>
        <a:p>
          <a:r>
            <a:rPr lang="en-US" sz="3600" dirty="0" smtClean="0"/>
            <a:t>RETAIN</a:t>
          </a:r>
          <a:endParaRPr lang="en-US" sz="3600" dirty="0"/>
        </a:p>
      </dgm:t>
    </dgm:pt>
    <dgm:pt modelId="{29AD997F-6528-4276-8210-EFB1B0C4A477}" type="parTrans" cxnId="{84DF2E3B-46EE-4111-8B7A-5C3D977283A8}">
      <dgm:prSet/>
      <dgm:spPr/>
      <dgm:t>
        <a:bodyPr/>
        <a:lstStyle/>
        <a:p>
          <a:endParaRPr lang="en-US"/>
        </a:p>
      </dgm:t>
    </dgm:pt>
    <dgm:pt modelId="{31456FCA-04E1-41DB-A577-99EACB2AEB4F}" type="sibTrans" cxnId="{84DF2E3B-46EE-4111-8B7A-5C3D977283A8}">
      <dgm:prSet/>
      <dgm:spPr/>
      <dgm:t>
        <a:bodyPr/>
        <a:lstStyle/>
        <a:p>
          <a:endParaRPr lang="en-US"/>
        </a:p>
      </dgm:t>
    </dgm:pt>
    <dgm:pt modelId="{8007FDB7-D21E-42BB-A621-5C11434F7B22}">
      <dgm:prSet phldrT="[Text]" custT="1"/>
      <dgm:spPr/>
      <dgm:t>
        <a:bodyPr/>
        <a:lstStyle/>
        <a:p>
          <a:r>
            <a:rPr lang="en-CA" sz="2400" dirty="0" smtClean="0"/>
            <a:t>make, own, and control copies of the content</a:t>
          </a:r>
          <a:endParaRPr lang="en-US" sz="2400" dirty="0"/>
        </a:p>
      </dgm:t>
    </dgm:pt>
    <dgm:pt modelId="{2EE2FAC6-DF1F-4791-A901-ABF16F42A440}" type="parTrans" cxnId="{440341EC-D555-4C1B-84A7-B682627B771A}">
      <dgm:prSet/>
      <dgm:spPr/>
      <dgm:t>
        <a:bodyPr/>
        <a:lstStyle/>
        <a:p>
          <a:endParaRPr lang="en-US"/>
        </a:p>
      </dgm:t>
    </dgm:pt>
    <dgm:pt modelId="{2CEEBE02-3E27-44DC-B1F5-C8E00EEF1154}" type="sibTrans" cxnId="{440341EC-D555-4C1B-84A7-B682627B771A}">
      <dgm:prSet/>
      <dgm:spPr/>
      <dgm:t>
        <a:bodyPr/>
        <a:lstStyle/>
        <a:p>
          <a:endParaRPr lang="en-US"/>
        </a:p>
      </dgm:t>
    </dgm:pt>
    <dgm:pt modelId="{F00C9CC5-7148-4F93-857D-7C844DA4871F}">
      <dgm:prSet phldrT="[Text]" custT="1"/>
      <dgm:spPr/>
      <dgm:t>
        <a:bodyPr/>
        <a:lstStyle/>
        <a:p>
          <a:r>
            <a:rPr lang="en-US" sz="3600" dirty="0" smtClean="0"/>
            <a:t>REUSE</a:t>
          </a:r>
          <a:endParaRPr lang="en-US" sz="3600" dirty="0"/>
        </a:p>
      </dgm:t>
    </dgm:pt>
    <dgm:pt modelId="{25B9D9FC-267D-4011-B6B5-3F74E5F73ABD}" type="parTrans" cxnId="{71E0671F-18D4-4B3A-9D96-CD2E960B8867}">
      <dgm:prSet/>
      <dgm:spPr/>
      <dgm:t>
        <a:bodyPr/>
        <a:lstStyle/>
        <a:p>
          <a:endParaRPr lang="en-US"/>
        </a:p>
      </dgm:t>
    </dgm:pt>
    <dgm:pt modelId="{5DC758F1-0AF0-43F9-9F8D-897B29B58972}" type="sibTrans" cxnId="{71E0671F-18D4-4B3A-9D96-CD2E960B8867}">
      <dgm:prSet/>
      <dgm:spPr/>
      <dgm:t>
        <a:bodyPr/>
        <a:lstStyle/>
        <a:p>
          <a:endParaRPr lang="en-US"/>
        </a:p>
      </dgm:t>
    </dgm:pt>
    <dgm:pt modelId="{9B967327-E6C7-43BB-ABAE-1527F90DB125}">
      <dgm:prSet phldrT="[Text]" custT="1"/>
      <dgm:spPr/>
      <dgm:t>
        <a:bodyPr/>
        <a:lstStyle/>
        <a:p>
          <a:r>
            <a:rPr lang="en-CA" sz="2400" dirty="0" smtClean="0"/>
            <a:t>use the content in a wide range of ways </a:t>
          </a:r>
          <a:endParaRPr lang="en-US" sz="2400" dirty="0"/>
        </a:p>
      </dgm:t>
    </dgm:pt>
    <dgm:pt modelId="{25013833-6AED-416A-8BC2-D7540C9D0C95}" type="parTrans" cxnId="{CAD70D38-68E2-42EF-A69A-4768F6884B4D}">
      <dgm:prSet/>
      <dgm:spPr/>
      <dgm:t>
        <a:bodyPr/>
        <a:lstStyle/>
        <a:p>
          <a:endParaRPr lang="en-US"/>
        </a:p>
      </dgm:t>
    </dgm:pt>
    <dgm:pt modelId="{6CB97506-FE09-4009-8A8C-F6704745F109}" type="sibTrans" cxnId="{CAD70D38-68E2-42EF-A69A-4768F6884B4D}">
      <dgm:prSet/>
      <dgm:spPr/>
      <dgm:t>
        <a:bodyPr/>
        <a:lstStyle/>
        <a:p>
          <a:endParaRPr lang="en-US"/>
        </a:p>
      </dgm:t>
    </dgm:pt>
    <dgm:pt modelId="{91AC51E2-6E97-4A4F-82D3-E5FE18AB95C6}">
      <dgm:prSet phldrT="[Text]" custT="1"/>
      <dgm:spPr/>
      <dgm:t>
        <a:bodyPr/>
        <a:lstStyle/>
        <a:p>
          <a:r>
            <a:rPr lang="en-US" sz="3600" dirty="0" smtClean="0"/>
            <a:t>REVISE</a:t>
          </a:r>
          <a:endParaRPr lang="en-US" sz="3600" dirty="0"/>
        </a:p>
      </dgm:t>
    </dgm:pt>
    <dgm:pt modelId="{CBFEF92C-EEE6-4B54-8D3D-6C4D328DC2EE}" type="parTrans" cxnId="{D6DAAABC-0C98-4074-B5C5-E0F9140D100D}">
      <dgm:prSet/>
      <dgm:spPr/>
      <dgm:t>
        <a:bodyPr/>
        <a:lstStyle/>
        <a:p>
          <a:endParaRPr lang="en-US"/>
        </a:p>
      </dgm:t>
    </dgm:pt>
    <dgm:pt modelId="{66BC9619-5B50-4EC0-A9CD-8E3C2CAC8017}" type="sibTrans" cxnId="{D6DAAABC-0C98-4074-B5C5-E0F9140D100D}">
      <dgm:prSet/>
      <dgm:spPr/>
      <dgm:t>
        <a:bodyPr/>
        <a:lstStyle/>
        <a:p>
          <a:endParaRPr lang="en-US"/>
        </a:p>
      </dgm:t>
    </dgm:pt>
    <dgm:pt modelId="{3C158ABA-348B-4974-81DD-5AB5B5E8DAB2}">
      <dgm:prSet phldrT="[Text]" custT="1"/>
      <dgm:spPr/>
      <dgm:t>
        <a:bodyPr/>
        <a:lstStyle/>
        <a:p>
          <a:r>
            <a:rPr lang="en-CA" sz="2400" dirty="0" smtClean="0"/>
            <a:t>adapt, adjust, modify, or alter the content itself</a:t>
          </a:r>
          <a:endParaRPr lang="en-US" sz="2400" dirty="0"/>
        </a:p>
      </dgm:t>
    </dgm:pt>
    <dgm:pt modelId="{1028354D-189D-4CF7-A7DD-6F4A8EC76C12}" type="parTrans" cxnId="{D261B42E-097B-43FD-8321-B41A7F527E71}">
      <dgm:prSet/>
      <dgm:spPr/>
      <dgm:t>
        <a:bodyPr/>
        <a:lstStyle/>
        <a:p>
          <a:endParaRPr lang="en-US"/>
        </a:p>
      </dgm:t>
    </dgm:pt>
    <dgm:pt modelId="{17350018-BAF4-4900-B48B-A1BDDD1EBE4B}" type="sibTrans" cxnId="{D261B42E-097B-43FD-8321-B41A7F527E71}">
      <dgm:prSet/>
      <dgm:spPr/>
      <dgm:t>
        <a:bodyPr/>
        <a:lstStyle/>
        <a:p>
          <a:endParaRPr lang="en-US"/>
        </a:p>
      </dgm:t>
    </dgm:pt>
    <dgm:pt modelId="{91BA510E-E68B-4C4D-9463-BD271D07F252}">
      <dgm:prSet phldrT="[Text]" custT="1"/>
      <dgm:spPr/>
      <dgm:t>
        <a:bodyPr/>
        <a:lstStyle/>
        <a:p>
          <a:r>
            <a:rPr lang="en-US" sz="3600" dirty="0" smtClean="0"/>
            <a:t>REMIX</a:t>
          </a:r>
          <a:endParaRPr lang="en-US" sz="3600" dirty="0"/>
        </a:p>
      </dgm:t>
    </dgm:pt>
    <dgm:pt modelId="{74970AC0-ACC0-4C7F-BFB3-8CF4BB7D243B}" type="parTrans" cxnId="{EFEC5F6D-7BEB-4D95-8916-3F3EF384DE56}">
      <dgm:prSet/>
      <dgm:spPr/>
      <dgm:t>
        <a:bodyPr/>
        <a:lstStyle/>
        <a:p>
          <a:endParaRPr lang="en-US"/>
        </a:p>
      </dgm:t>
    </dgm:pt>
    <dgm:pt modelId="{27EC7D14-E016-46AC-A38C-F2452DDC3D6F}" type="sibTrans" cxnId="{EFEC5F6D-7BEB-4D95-8916-3F3EF384DE56}">
      <dgm:prSet/>
      <dgm:spPr/>
      <dgm:t>
        <a:bodyPr/>
        <a:lstStyle/>
        <a:p>
          <a:endParaRPr lang="en-US"/>
        </a:p>
      </dgm:t>
    </dgm:pt>
    <dgm:pt modelId="{A268C2EA-0BE2-4157-844F-812B1E73F35F}">
      <dgm:prSet phldrT="[Text]" custT="1"/>
      <dgm:spPr>
        <a:solidFill>
          <a:srgbClr val="0070C0"/>
        </a:solidFill>
      </dgm:spPr>
      <dgm:t>
        <a:bodyPr/>
        <a:lstStyle/>
        <a:p>
          <a:r>
            <a:rPr lang="en-US" sz="3600" dirty="0" smtClean="0"/>
            <a:t>REDISTR-IBUTE</a:t>
          </a:r>
          <a:endParaRPr lang="en-US" sz="3600" dirty="0"/>
        </a:p>
      </dgm:t>
    </dgm:pt>
    <dgm:pt modelId="{AFA81324-E849-474B-A31D-63C9E320E59C}" type="parTrans" cxnId="{F5AD9DE6-54AD-4D78-90D6-4F9D1D87234D}">
      <dgm:prSet/>
      <dgm:spPr/>
      <dgm:t>
        <a:bodyPr/>
        <a:lstStyle/>
        <a:p>
          <a:endParaRPr lang="en-US"/>
        </a:p>
      </dgm:t>
    </dgm:pt>
    <dgm:pt modelId="{C9B7AE29-0A0A-4ABF-A734-5E6E7614634F}" type="sibTrans" cxnId="{F5AD9DE6-54AD-4D78-90D6-4F9D1D87234D}">
      <dgm:prSet/>
      <dgm:spPr/>
      <dgm:t>
        <a:bodyPr/>
        <a:lstStyle/>
        <a:p>
          <a:endParaRPr lang="en-US"/>
        </a:p>
      </dgm:t>
    </dgm:pt>
    <dgm:pt modelId="{A4A2AF4E-00C1-40C2-975A-7099786E441B}">
      <dgm:prSet phldrT="[Text]" custT="1"/>
      <dgm:spPr/>
      <dgm:t>
        <a:bodyPr/>
        <a:lstStyle/>
        <a:p>
          <a:r>
            <a:rPr lang="en-CA" sz="2400" dirty="0" smtClean="0"/>
            <a:t>combine the original or revised content with other open content to create something new </a:t>
          </a:r>
          <a:endParaRPr lang="en-US" sz="2400" dirty="0"/>
        </a:p>
      </dgm:t>
    </dgm:pt>
    <dgm:pt modelId="{5BDF05B9-1927-475E-B044-F82D1D524F79}" type="parTrans" cxnId="{F9153308-2406-42B5-86AB-E6F548D5E621}">
      <dgm:prSet/>
      <dgm:spPr/>
      <dgm:t>
        <a:bodyPr/>
        <a:lstStyle/>
        <a:p>
          <a:endParaRPr lang="en-US"/>
        </a:p>
      </dgm:t>
    </dgm:pt>
    <dgm:pt modelId="{3B1F3AD9-244C-4FA2-85D8-A3DE1062E7B3}" type="sibTrans" cxnId="{F9153308-2406-42B5-86AB-E6F548D5E621}">
      <dgm:prSet/>
      <dgm:spPr/>
      <dgm:t>
        <a:bodyPr/>
        <a:lstStyle/>
        <a:p>
          <a:endParaRPr lang="en-US"/>
        </a:p>
      </dgm:t>
    </dgm:pt>
    <dgm:pt modelId="{A63F218D-5447-4F46-9D0E-D68C5BD568A7}">
      <dgm:prSet phldrT="[Text]" custT="1"/>
      <dgm:spPr/>
      <dgm:t>
        <a:bodyPr/>
        <a:lstStyle/>
        <a:p>
          <a:r>
            <a:rPr lang="en-CA" sz="2400" dirty="0" smtClean="0"/>
            <a:t>share copies of the original content, your revisions, or your remixes with others</a:t>
          </a:r>
          <a:endParaRPr lang="en-US" sz="2400" dirty="0"/>
        </a:p>
      </dgm:t>
    </dgm:pt>
    <dgm:pt modelId="{EA49FDF2-2E09-4ECC-BB2A-7A797B337CDE}" type="parTrans" cxnId="{285EABBA-F1A6-4B37-88DA-828C3BEA28D3}">
      <dgm:prSet/>
      <dgm:spPr/>
      <dgm:t>
        <a:bodyPr/>
        <a:lstStyle/>
        <a:p>
          <a:endParaRPr lang="en-US"/>
        </a:p>
      </dgm:t>
    </dgm:pt>
    <dgm:pt modelId="{080CFE08-4C30-4537-9FCE-1026A87868D1}" type="sibTrans" cxnId="{285EABBA-F1A6-4B37-88DA-828C3BEA28D3}">
      <dgm:prSet/>
      <dgm:spPr/>
      <dgm:t>
        <a:bodyPr/>
        <a:lstStyle/>
        <a:p>
          <a:endParaRPr lang="en-US"/>
        </a:p>
      </dgm:t>
    </dgm:pt>
    <dgm:pt modelId="{C13AC0E7-B633-429C-BACE-4204C82BBC21}" type="pres">
      <dgm:prSet presAssocID="{C6B65D4A-9D86-48F1-8849-57BBADB7ABB8}" presName="Name0" presStyleCnt="0">
        <dgm:presLayoutVars>
          <dgm:chMax/>
          <dgm:chPref val="3"/>
          <dgm:dir/>
          <dgm:animOne val="branch"/>
          <dgm:animLvl val="lvl"/>
        </dgm:presLayoutVars>
      </dgm:prSet>
      <dgm:spPr/>
      <dgm:t>
        <a:bodyPr/>
        <a:lstStyle/>
        <a:p>
          <a:endParaRPr lang="en-CA"/>
        </a:p>
      </dgm:t>
    </dgm:pt>
    <dgm:pt modelId="{A3CDD16D-07E2-476A-BDDA-C2A655FEC1CA}" type="pres">
      <dgm:prSet presAssocID="{24031926-662B-4843-A8DF-A4A1B7DB35D6}" presName="composite" presStyleCnt="0"/>
      <dgm:spPr/>
    </dgm:pt>
    <dgm:pt modelId="{0467240E-E862-447C-94FA-F948C6F3A550}" type="pres">
      <dgm:prSet presAssocID="{24031926-662B-4843-A8DF-A4A1B7DB35D6}" presName="FirstChild" presStyleLbl="revTx" presStyleIdx="0" presStyleCnt="5" custScaleX="92396">
        <dgm:presLayoutVars>
          <dgm:chMax val="0"/>
          <dgm:chPref val="0"/>
          <dgm:bulletEnabled val="1"/>
        </dgm:presLayoutVars>
      </dgm:prSet>
      <dgm:spPr/>
      <dgm:t>
        <a:bodyPr/>
        <a:lstStyle/>
        <a:p>
          <a:endParaRPr lang="en-US"/>
        </a:p>
      </dgm:t>
    </dgm:pt>
    <dgm:pt modelId="{00F176FB-104B-449E-8688-60D34DB1586B}" type="pres">
      <dgm:prSet presAssocID="{24031926-662B-4843-A8DF-A4A1B7DB35D6}" presName="Parent" presStyleLbl="alignNode1" presStyleIdx="0" presStyleCnt="5">
        <dgm:presLayoutVars>
          <dgm:chMax val="3"/>
          <dgm:chPref val="3"/>
          <dgm:bulletEnabled val="1"/>
        </dgm:presLayoutVars>
      </dgm:prSet>
      <dgm:spPr/>
      <dgm:t>
        <a:bodyPr/>
        <a:lstStyle/>
        <a:p>
          <a:endParaRPr lang="en-CA"/>
        </a:p>
      </dgm:t>
    </dgm:pt>
    <dgm:pt modelId="{2D06A744-5ACF-4F8C-9D42-9AF12833B4AD}" type="pres">
      <dgm:prSet presAssocID="{24031926-662B-4843-A8DF-A4A1B7DB35D6}" presName="Accent" presStyleLbl="parChTrans1D1" presStyleIdx="0" presStyleCnt="5"/>
      <dgm:spPr/>
    </dgm:pt>
    <dgm:pt modelId="{3053CC0F-5397-4F84-975A-2744EDF81C33}" type="pres">
      <dgm:prSet presAssocID="{31456FCA-04E1-41DB-A577-99EACB2AEB4F}" presName="sibTrans" presStyleCnt="0"/>
      <dgm:spPr/>
    </dgm:pt>
    <dgm:pt modelId="{ECED37FD-ECD2-4FC6-B267-306F899A3D63}" type="pres">
      <dgm:prSet presAssocID="{F00C9CC5-7148-4F93-857D-7C844DA4871F}" presName="composite" presStyleCnt="0"/>
      <dgm:spPr/>
    </dgm:pt>
    <dgm:pt modelId="{47078E47-BCB9-4E06-B053-75E8A21C08A6}" type="pres">
      <dgm:prSet presAssocID="{F00C9CC5-7148-4F93-857D-7C844DA4871F}" presName="FirstChild" presStyleLbl="revTx" presStyleIdx="1" presStyleCnt="5" custScaleX="92396">
        <dgm:presLayoutVars>
          <dgm:chMax val="0"/>
          <dgm:chPref val="0"/>
          <dgm:bulletEnabled val="1"/>
        </dgm:presLayoutVars>
      </dgm:prSet>
      <dgm:spPr/>
      <dgm:t>
        <a:bodyPr/>
        <a:lstStyle/>
        <a:p>
          <a:endParaRPr lang="en-US"/>
        </a:p>
      </dgm:t>
    </dgm:pt>
    <dgm:pt modelId="{53E78CAF-60C3-43BA-A487-8B8E481C4FC5}" type="pres">
      <dgm:prSet presAssocID="{F00C9CC5-7148-4F93-857D-7C844DA4871F}" presName="Parent" presStyleLbl="alignNode1" presStyleIdx="1" presStyleCnt="5">
        <dgm:presLayoutVars>
          <dgm:chMax val="3"/>
          <dgm:chPref val="3"/>
          <dgm:bulletEnabled val="1"/>
        </dgm:presLayoutVars>
      </dgm:prSet>
      <dgm:spPr/>
      <dgm:t>
        <a:bodyPr/>
        <a:lstStyle/>
        <a:p>
          <a:endParaRPr lang="en-CA"/>
        </a:p>
      </dgm:t>
    </dgm:pt>
    <dgm:pt modelId="{30E52DBF-1A4B-4911-A5A5-3E25AC063633}" type="pres">
      <dgm:prSet presAssocID="{F00C9CC5-7148-4F93-857D-7C844DA4871F}" presName="Accent" presStyleLbl="parChTrans1D1" presStyleIdx="1" presStyleCnt="5"/>
      <dgm:spPr/>
    </dgm:pt>
    <dgm:pt modelId="{AA0B2E7F-7FBF-4BEC-95BA-C91DF8830A4C}" type="pres">
      <dgm:prSet presAssocID="{5DC758F1-0AF0-43F9-9F8D-897B29B58972}" presName="sibTrans" presStyleCnt="0"/>
      <dgm:spPr/>
    </dgm:pt>
    <dgm:pt modelId="{560E4444-BBE2-4DED-AEFD-56B6177EF9DD}" type="pres">
      <dgm:prSet presAssocID="{91AC51E2-6E97-4A4F-82D3-E5FE18AB95C6}" presName="composite" presStyleCnt="0"/>
      <dgm:spPr/>
    </dgm:pt>
    <dgm:pt modelId="{87083785-3B4B-48DB-B5AB-C08A84024223}" type="pres">
      <dgm:prSet presAssocID="{91AC51E2-6E97-4A4F-82D3-E5FE18AB95C6}" presName="FirstChild" presStyleLbl="revTx" presStyleIdx="2" presStyleCnt="5" custScaleX="92396">
        <dgm:presLayoutVars>
          <dgm:chMax val="0"/>
          <dgm:chPref val="0"/>
          <dgm:bulletEnabled val="1"/>
        </dgm:presLayoutVars>
      </dgm:prSet>
      <dgm:spPr/>
      <dgm:t>
        <a:bodyPr/>
        <a:lstStyle/>
        <a:p>
          <a:endParaRPr lang="en-US"/>
        </a:p>
      </dgm:t>
    </dgm:pt>
    <dgm:pt modelId="{68C7959F-A3BB-4264-A523-A60C0691FC23}" type="pres">
      <dgm:prSet presAssocID="{91AC51E2-6E97-4A4F-82D3-E5FE18AB95C6}" presName="Parent" presStyleLbl="alignNode1" presStyleIdx="2" presStyleCnt="5">
        <dgm:presLayoutVars>
          <dgm:chMax val="3"/>
          <dgm:chPref val="3"/>
          <dgm:bulletEnabled val="1"/>
        </dgm:presLayoutVars>
      </dgm:prSet>
      <dgm:spPr/>
      <dgm:t>
        <a:bodyPr/>
        <a:lstStyle/>
        <a:p>
          <a:endParaRPr lang="en-CA"/>
        </a:p>
      </dgm:t>
    </dgm:pt>
    <dgm:pt modelId="{59A5C6EC-3AF5-4DC3-838C-6FAD931AC30B}" type="pres">
      <dgm:prSet presAssocID="{91AC51E2-6E97-4A4F-82D3-E5FE18AB95C6}" presName="Accent" presStyleLbl="parChTrans1D1" presStyleIdx="2" presStyleCnt="5"/>
      <dgm:spPr/>
    </dgm:pt>
    <dgm:pt modelId="{5BB85C1D-5FB8-4B1C-87BE-7C29BE931DD4}" type="pres">
      <dgm:prSet presAssocID="{66BC9619-5B50-4EC0-A9CD-8E3C2CAC8017}" presName="sibTrans" presStyleCnt="0"/>
      <dgm:spPr/>
    </dgm:pt>
    <dgm:pt modelId="{087B6778-0460-4F71-8275-2C912D080A23}" type="pres">
      <dgm:prSet presAssocID="{91BA510E-E68B-4C4D-9463-BD271D07F252}" presName="composite" presStyleCnt="0"/>
      <dgm:spPr/>
    </dgm:pt>
    <dgm:pt modelId="{40C1F507-9330-4EB2-8D9E-8655BC5936DF}" type="pres">
      <dgm:prSet presAssocID="{91BA510E-E68B-4C4D-9463-BD271D07F252}" presName="FirstChild" presStyleLbl="revTx" presStyleIdx="3" presStyleCnt="5" custScaleX="92396">
        <dgm:presLayoutVars>
          <dgm:chMax val="0"/>
          <dgm:chPref val="0"/>
          <dgm:bulletEnabled val="1"/>
        </dgm:presLayoutVars>
      </dgm:prSet>
      <dgm:spPr/>
      <dgm:t>
        <a:bodyPr/>
        <a:lstStyle/>
        <a:p>
          <a:endParaRPr lang="en-CA"/>
        </a:p>
      </dgm:t>
    </dgm:pt>
    <dgm:pt modelId="{AAD8ED2D-352F-4BEE-B1DE-67F25D121209}" type="pres">
      <dgm:prSet presAssocID="{91BA510E-E68B-4C4D-9463-BD271D07F252}" presName="Parent" presStyleLbl="alignNode1" presStyleIdx="3" presStyleCnt="5">
        <dgm:presLayoutVars>
          <dgm:chMax val="3"/>
          <dgm:chPref val="3"/>
          <dgm:bulletEnabled val="1"/>
        </dgm:presLayoutVars>
      </dgm:prSet>
      <dgm:spPr/>
      <dgm:t>
        <a:bodyPr/>
        <a:lstStyle/>
        <a:p>
          <a:endParaRPr lang="en-CA"/>
        </a:p>
      </dgm:t>
    </dgm:pt>
    <dgm:pt modelId="{0FE1EB9A-8168-4988-8190-CF0EEADA1096}" type="pres">
      <dgm:prSet presAssocID="{91BA510E-E68B-4C4D-9463-BD271D07F252}" presName="Accent" presStyleLbl="parChTrans1D1" presStyleIdx="3" presStyleCnt="5"/>
      <dgm:spPr/>
    </dgm:pt>
    <dgm:pt modelId="{1CDA172A-EEAB-4E43-8781-D9C3A6647E6E}" type="pres">
      <dgm:prSet presAssocID="{27EC7D14-E016-46AC-A38C-F2452DDC3D6F}" presName="sibTrans" presStyleCnt="0"/>
      <dgm:spPr/>
    </dgm:pt>
    <dgm:pt modelId="{166C243D-C13D-4805-AE37-A6DF260BBC6A}" type="pres">
      <dgm:prSet presAssocID="{A268C2EA-0BE2-4157-844F-812B1E73F35F}" presName="composite" presStyleCnt="0"/>
      <dgm:spPr/>
    </dgm:pt>
    <dgm:pt modelId="{63C84311-941F-4E57-B192-EB6F27221BA2}" type="pres">
      <dgm:prSet presAssocID="{A268C2EA-0BE2-4157-844F-812B1E73F35F}" presName="FirstChild" presStyleLbl="revTx" presStyleIdx="4" presStyleCnt="5" custScaleX="92396">
        <dgm:presLayoutVars>
          <dgm:chMax val="0"/>
          <dgm:chPref val="0"/>
          <dgm:bulletEnabled val="1"/>
        </dgm:presLayoutVars>
      </dgm:prSet>
      <dgm:spPr/>
      <dgm:t>
        <a:bodyPr/>
        <a:lstStyle/>
        <a:p>
          <a:endParaRPr lang="en-CA"/>
        </a:p>
      </dgm:t>
    </dgm:pt>
    <dgm:pt modelId="{0C70ACA5-DB84-46D8-8B7D-59924994CC36}" type="pres">
      <dgm:prSet presAssocID="{A268C2EA-0BE2-4157-844F-812B1E73F35F}" presName="Parent" presStyleLbl="alignNode1" presStyleIdx="4" presStyleCnt="5">
        <dgm:presLayoutVars>
          <dgm:chMax val="3"/>
          <dgm:chPref val="3"/>
          <dgm:bulletEnabled val="1"/>
        </dgm:presLayoutVars>
      </dgm:prSet>
      <dgm:spPr/>
      <dgm:t>
        <a:bodyPr/>
        <a:lstStyle/>
        <a:p>
          <a:endParaRPr lang="en-CA"/>
        </a:p>
      </dgm:t>
    </dgm:pt>
    <dgm:pt modelId="{F62103B3-5EE6-4987-9A06-84CA3B2CDF00}" type="pres">
      <dgm:prSet presAssocID="{A268C2EA-0BE2-4157-844F-812B1E73F35F}" presName="Accent" presStyleLbl="parChTrans1D1" presStyleIdx="4" presStyleCnt="5"/>
      <dgm:spPr/>
    </dgm:pt>
  </dgm:ptLst>
  <dgm:cxnLst>
    <dgm:cxn modelId="{BE337C32-4AAB-4EAF-9CD8-B48ED0B7948F}" type="presOf" srcId="{91BA510E-E68B-4C4D-9463-BD271D07F252}" destId="{AAD8ED2D-352F-4BEE-B1DE-67F25D121209}" srcOrd="0" destOrd="0" presId="urn:microsoft.com/office/officeart/2011/layout/TabList"/>
    <dgm:cxn modelId="{EFEC5F6D-7BEB-4D95-8916-3F3EF384DE56}" srcId="{C6B65D4A-9D86-48F1-8849-57BBADB7ABB8}" destId="{91BA510E-E68B-4C4D-9463-BD271D07F252}" srcOrd="3" destOrd="0" parTransId="{74970AC0-ACC0-4C7F-BFB3-8CF4BB7D243B}" sibTransId="{27EC7D14-E016-46AC-A38C-F2452DDC3D6F}"/>
    <dgm:cxn modelId="{3B48B067-DB55-4924-AA40-5B6B0EF1F855}" type="presOf" srcId="{A268C2EA-0BE2-4157-844F-812B1E73F35F}" destId="{0C70ACA5-DB84-46D8-8B7D-59924994CC36}" srcOrd="0" destOrd="0" presId="urn:microsoft.com/office/officeart/2011/layout/TabList"/>
    <dgm:cxn modelId="{F9153308-2406-42B5-86AB-E6F548D5E621}" srcId="{91BA510E-E68B-4C4D-9463-BD271D07F252}" destId="{A4A2AF4E-00C1-40C2-975A-7099786E441B}" srcOrd="0" destOrd="0" parTransId="{5BDF05B9-1927-475E-B044-F82D1D524F79}" sibTransId="{3B1F3AD9-244C-4FA2-85D8-A3DE1062E7B3}"/>
    <dgm:cxn modelId="{D261B42E-097B-43FD-8321-B41A7F527E71}" srcId="{91AC51E2-6E97-4A4F-82D3-E5FE18AB95C6}" destId="{3C158ABA-348B-4974-81DD-5AB5B5E8DAB2}" srcOrd="0" destOrd="0" parTransId="{1028354D-189D-4CF7-A7DD-6F4A8EC76C12}" sibTransId="{17350018-BAF4-4900-B48B-A1BDDD1EBE4B}"/>
    <dgm:cxn modelId="{440341EC-D555-4C1B-84A7-B682627B771A}" srcId="{24031926-662B-4843-A8DF-A4A1B7DB35D6}" destId="{8007FDB7-D21E-42BB-A621-5C11434F7B22}" srcOrd="0" destOrd="0" parTransId="{2EE2FAC6-DF1F-4791-A901-ABF16F42A440}" sibTransId="{2CEEBE02-3E27-44DC-B1F5-C8E00EEF1154}"/>
    <dgm:cxn modelId="{6AC02A10-1D41-4108-AAB2-CC298EB2C64C}" type="presOf" srcId="{F00C9CC5-7148-4F93-857D-7C844DA4871F}" destId="{53E78CAF-60C3-43BA-A487-8B8E481C4FC5}" srcOrd="0" destOrd="0" presId="urn:microsoft.com/office/officeart/2011/layout/TabList"/>
    <dgm:cxn modelId="{69B88AED-5662-4B7F-8EB7-0AAFAD63D640}" type="presOf" srcId="{A4A2AF4E-00C1-40C2-975A-7099786E441B}" destId="{40C1F507-9330-4EB2-8D9E-8655BC5936DF}" srcOrd="0" destOrd="0" presId="urn:microsoft.com/office/officeart/2011/layout/TabList"/>
    <dgm:cxn modelId="{AF70E5E1-190D-45CF-AC24-BB5EC2C0633C}" type="presOf" srcId="{24031926-662B-4843-A8DF-A4A1B7DB35D6}" destId="{00F176FB-104B-449E-8688-60D34DB1586B}" srcOrd="0" destOrd="0" presId="urn:microsoft.com/office/officeart/2011/layout/TabList"/>
    <dgm:cxn modelId="{F179EF82-4E2C-46CD-A0DE-57C83E19B885}" type="presOf" srcId="{9B967327-E6C7-43BB-ABAE-1527F90DB125}" destId="{47078E47-BCB9-4E06-B053-75E8A21C08A6}" srcOrd="0" destOrd="0" presId="urn:microsoft.com/office/officeart/2011/layout/TabList"/>
    <dgm:cxn modelId="{71E0671F-18D4-4B3A-9D96-CD2E960B8867}" srcId="{C6B65D4A-9D86-48F1-8849-57BBADB7ABB8}" destId="{F00C9CC5-7148-4F93-857D-7C844DA4871F}" srcOrd="1" destOrd="0" parTransId="{25B9D9FC-267D-4011-B6B5-3F74E5F73ABD}" sibTransId="{5DC758F1-0AF0-43F9-9F8D-897B29B58972}"/>
    <dgm:cxn modelId="{6EF23DFE-CDA4-44C5-AA0D-016D4353E9E6}" type="presOf" srcId="{8007FDB7-D21E-42BB-A621-5C11434F7B22}" destId="{0467240E-E862-447C-94FA-F948C6F3A550}" srcOrd="0" destOrd="0" presId="urn:microsoft.com/office/officeart/2011/layout/TabList"/>
    <dgm:cxn modelId="{D6DAAABC-0C98-4074-B5C5-E0F9140D100D}" srcId="{C6B65D4A-9D86-48F1-8849-57BBADB7ABB8}" destId="{91AC51E2-6E97-4A4F-82D3-E5FE18AB95C6}" srcOrd="2" destOrd="0" parTransId="{CBFEF92C-EEE6-4B54-8D3D-6C4D328DC2EE}" sibTransId="{66BC9619-5B50-4EC0-A9CD-8E3C2CAC8017}"/>
    <dgm:cxn modelId="{1115B559-329C-4A4B-80E3-6698580A3FD0}" type="presOf" srcId="{3C158ABA-348B-4974-81DD-5AB5B5E8DAB2}" destId="{87083785-3B4B-48DB-B5AB-C08A84024223}" srcOrd="0" destOrd="0" presId="urn:microsoft.com/office/officeart/2011/layout/TabList"/>
    <dgm:cxn modelId="{1532C16E-4F55-47E4-8B95-B4F4DA59E8F3}" type="presOf" srcId="{C6B65D4A-9D86-48F1-8849-57BBADB7ABB8}" destId="{C13AC0E7-B633-429C-BACE-4204C82BBC21}" srcOrd="0" destOrd="0" presId="urn:microsoft.com/office/officeart/2011/layout/TabList"/>
    <dgm:cxn modelId="{CAD70D38-68E2-42EF-A69A-4768F6884B4D}" srcId="{F00C9CC5-7148-4F93-857D-7C844DA4871F}" destId="{9B967327-E6C7-43BB-ABAE-1527F90DB125}" srcOrd="0" destOrd="0" parTransId="{25013833-6AED-416A-8BC2-D7540C9D0C95}" sibTransId="{6CB97506-FE09-4009-8A8C-F6704745F109}"/>
    <dgm:cxn modelId="{C1A8C26C-B4A3-497C-B017-EDB7664D9015}" type="presOf" srcId="{A63F218D-5447-4F46-9D0E-D68C5BD568A7}" destId="{63C84311-941F-4E57-B192-EB6F27221BA2}" srcOrd="0" destOrd="0" presId="urn:microsoft.com/office/officeart/2011/layout/TabList"/>
    <dgm:cxn modelId="{F5AD9DE6-54AD-4D78-90D6-4F9D1D87234D}" srcId="{C6B65D4A-9D86-48F1-8849-57BBADB7ABB8}" destId="{A268C2EA-0BE2-4157-844F-812B1E73F35F}" srcOrd="4" destOrd="0" parTransId="{AFA81324-E849-474B-A31D-63C9E320E59C}" sibTransId="{C9B7AE29-0A0A-4ABF-A734-5E6E7614634F}"/>
    <dgm:cxn modelId="{285EABBA-F1A6-4B37-88DA-828C3BEA28D3}" srcId="{A268C2EA-0BE2-4157-844F-812B1E73F35F}" destId="{A63F218D-5447-4F46-9D0E-D68C5BD568A7}" srcOrd="0" destOrd="0" parTransId="{EA49FDF2-2E09-4ECC-BB2A-7A797B337CDE}" sibTransId="{080CFE08-4C30-4537-9FCE-1026A87868D1}"/>
    <dgm:cxn modelId="{18B90523-DC79-4021-A5AC-9435818B3E8E}" type="presOf" srcId="{91AC51E2-6E97-4A4F-82D3-E5FE18AB95C6}" destId="{68C7959F-A3BB-4264-A523-A60C0691FC23}" srcOrd="0" destOrd="0" presId="urn:microsoft.com/office/officeart/2011/layout/TabList"/>
    <dgm:cxn modelId="{84DF2E3B-46EE-4111-8B7A-5C3D977283A8}" srcId="{C6B65D4A-9D86-48F1-8849-57BBADB7ABB8}" destId="{24031926-662B-4843-A8DF-A4A1B7DB35D6}" srcOrd="0" destOrd="0" parTransId="{29AD997F-6528-4276-8210-EFB1B0C4A477}" sibTransId="{31456FCA-04E1-41DB-A577-99EACB2AEB4F}"/>
    <dgm:cxn modelId="{0CEB2379-556C-4FE6-938A-CFFD1EFF7EA0}" type="presParOf" srcId="{C13AC0E7-B633-429C-BACE-4204C82BBC21}" destId="{A3CDD16D-07E2-476A-BDDA-C2A655FEC1CA}" srcOrd="0" destOrd="0" presId="urn:microsoft.com/office/officeart/2011/layout/TabList"/>
    <dgm:cxn modelId="{34FCD65D-24F7-40A1-AED0-4962B8B0FF53}" type="presParOf" srcId="{A3CDD16D-07E2-476A-BDDA-C2A655FEC1CA}" destId="{0467240E-E862-447C-94FA-F948C6F3A550}" srcOrd="0" destOrd="0" presId="urn:microsoft.com/office/officeart/2011/layout/TabList"/>
    <dgm:cxn modelId="{A2741F73-9CBA-4F64-8023-9E222583270C}" type="presParOf" srcId="{A3CDD16D-07E2-476A-BDDA-C2A655FEC1CA}" destId="{00F176FB-104B-449E-8688-60D34DB1586B}" srcOrd="1" destOrd="0" presId="urn:microsoft.com/office/officeart/2011/layout/TabList"/>
    <dgm:cxn modelId="{9FA797CC-4821-48DA-85B8-9AEEEBAFC598}" type="presParOf" srcId="{A3CDD16D-07E2-476A-BDDA-C2A655FEC1CA}" destId="{2D06A744-5ACF-4F8C-9D42-9AF12833B4AD}" srcOrd="2" destOrd="0" presId="urn:microsoft.com/office/officeart/2011/layout/TabList"/>
    <dgm:cxn modelId="{287BCEFA-165E-4FBE-BDEC-F32D2736CAE6}" type="presParOf" srcId="{C13AC0E7-B633-429C-BACE-4204C82BBC21}" destId="{3053CC0F-5397-4F84-975A-2744EDF81C33}" srcOrd="1" destOrd="0" presId="urn:microsoft.com/office/officeart/2011/layout/TabList"/>
    <dgm:cxn modelId="{77948813-83BA-4FC8-BCFC-7866B4B4D326}" type="presParOf" srcId="{C13AC0E7-B633-429C-BACE-4204C82BBC21}" destId="{ECED37FD-ECD2-4FC6-B267-306F899A3D63}" srcOrd="2" destOrd="0" presId="urn:microsoft.com/office/officeart/2011/layout/TabList"/>
    <dgm:cxn modelId="{478974C5-E68B-4EBC-9311-048763C2055F}" type="presParOf" srcId="{ECED37FD-ECD2-4FC6-B267-306F899A3D63}" destId="{47078E47-BCB9-4E06-B053-75E8A21C08A6}" srcOrd="0" destOrd="0" presId="urn:microsoft.com/office/officeart/2011/layout/TabList"/>
    <dgm:cxn modelId="{07ED1752-C48C-43F1-A473-CD7BE1F7CAFD}" type="presParOf" srcId="{ECED37FD-ECD2-4FC6-B267-306F899A3D63}" destId="{53E78CAF-60C3-43BA-A487-8B8E481C4FC5}" srcOrd="1" destOrd="0" presId="urn:microsoft.com/office/officeart/2011/layout/TabList"/>
    <dgm:cxn modelId="{9694F8E0-7144-48E5-B13E-43B437DA3478}" type="presParOf" srcId="{ECED37FD-ECD2-4FC6-B267-306F899A3D63}" destId="{30E52DBF-1A4B-4911-A5A5-3E25AC063633}" srcOrd="2" destOrd="0" presId="urn:microsoft.com/office/officeart/2011/layout/TabList"/>
    <dgm:cxn modelId="{4E0DB53C-FF47-496C-9A80-F343493FD496}" type="presParOf" srcId="{C13AC0E7-B633-429C-BACE-4204C82BBC21}" destId="{AA0B2E7F-7FBF-4BEC-95BA-C91DF8830A4C}" srcOrd="3" destOrd="0" presId="urn:microsoft.com/office/officeart/2011/layout/TabList"/>
    <dgm:cxn modelId="{4EED546C-72BB-471A-BAB8-0EE6F84E9824}" type="presParOf" srcId="{C13AC0E7-B633-429C-BACE-4204C82BBC21}" destId="{560E4444-BBE2-4DED-AEFD-56B6177EF9DD}" srcOrd="4" destOrd="0" presId="urn:microsoft.com/office/officeart/2011/layout/TabList"/>
    <dgm:cxn modelId="{5463FD0E-1E92-4043-AB60-A6C1852B04E0}" type="presParOf" srcId="{560E4444-BBE2-4DED-AEFD-56B6177EF9DD}" destId="{87083785-3B4B-48DB-B5AB-C08A84024223}" srcOrd="0" destOrd="0" presId="urn:microsoft.com/office/officeart/2011/layout/TabList"/>
    <dgm:cxn modelId="{F7A92FF0-BC29-4927-9E45-579F938154CD}" type="presParOf" srcId="{560E4444-BBE2-4DED-AEFD-56B6177EF9DD}" destId="{68C7959F-A3BB-4264-A523-A60C0691FC23}" srcOrd="1" destOrd="0" presId="urn:microsoft.com/office/officeart/2011/layout/TabList"/>
    <dgm:cxn modelId="{4CA1BA51-FBDE-4AC1-86B8-430B73FFDB9B}" type="presParOf" srcId="{560E4444-BBE2-4DED-AEFD-56B6177EF9DD}" destId="{59A5C6EC-3AF5-4DC3-838C-6FAD931AC30B}" srcOrd="2" destOrd="0" presId="urn:microsoft.com/office/officeart/2011/layout/TabList"/>
    <dgm:cxn modelId="{7BE29F79-3164-48E4-8022-65A0C3945D75}" type="presParOf" srcId="{C13AC0E7-B633-429C-BACE-4204C82BBC21}" destId="{5BB85C1D-5FB8-4B1C-87BE-7C29BE931DD4}" srcOrd="5" destOrd="0" presId="urn:microsoft.com/office/officeart/2011/layout/TabList"/>
    <dgm:cxn modelId="{527F5911-6717-4E33-8845-19ABC2ACA682}" type="presParOf" srcId="{C13AC0E7-B633-429C-BACE-4204C82BBC21}" destId="{087B6778-0460-4F71-8275-2C912D080A23}" srcOrd="6" destOrd="0" presId="urn:microsoft.com/office/officeart/2011/layout/TabList"/>
    <dgm:cxn modelId="{4AB23D10-81FE-46CB-A6AB-2A6B5A377633}" type="presParOf" srcId="{087B6778-0460-4F71-8275-2C912D080A23}" destId="{40C1F507-9330-4EB2-8D9E-8655BC5936DF}" srcOrd="0" destOrd="0" presId="urn:microsoft.com/office/officeart/2011/layout/TabList"/>
    <dgm:cxn modelId="{68198BCA-431E-498A-81EF-9950255832EA}" type="presParOf" srcId="{087B6778-0460-4F71-8275-2C912D080A23}" destId="{AAD8ED2D-352F-4BEE-B1DE-67F25D121209}" srcOrd="1" destOrd="0" presId="urn:microsoft.com/office/officeart/2011/layout/TabList"/>
    <dgm:cxn modelId="{7CCC713B-7E5A-42A0-955F-A828FF640B62}" type="presParOf" srcId="{087B6778-0460-4F71-8275-2C912D080A23}" destId="{0FE1EB9A-8168-4988-8190-CF0EEADA1096}" srcOrd="2" destOrd="0" presId="urn:microsoft.com/office/officeart/2011/layout/TabList"/>
    <dgm:cxn modelId="{D0E6BD43-B21A-4ECC-89B6-1284F8BE6805}" type="presParOf" srcId="{C13AC0E7-B633-429C-BACE-4204C82BBC21}" destId="{1CDA172A-EEAB-4E43-8781-D9C3A6647E6E}" srcOrd="7" destOrd="0" presId="urn:microsoft.com/office/officeart/2011/layout/TabList"/>
    <dgm:cxn modelId="{0F5FE5B9-D9D3-4DE2-821F-C4A46035384C}" type="presParOf" srcId="{C13AC0E7-B633-429C-BACE-4204C82BBC21}" destId="{166C243D-C13D-4805-AE37-A6DF260BBC6A}" srcOrd="8" destOrd="0" presId="urn:microsoft.com/office/officeart/2011/layout/TabList"/>
    <dgm:cxn modelId="{8901DC3E-B318-4793-B63A-7B82CD792930}" type="presParOf" srcId="{166C243D-C13D-4805-AE37-A6DF260BBC6A}" destId="{63C84311-941F-4E57-B192-EB6F27221BA2}" srcOrd="0" destOrd="0" presId="urn:microsoft.com/office/officeart/2011/layout/TabList"/>
    <dgm:cxn modelId="{F25AD178-9225-4FBB-AE04-4D418B71FD93}" type="presParOf" srcId="{166C243D-C13D-4805-AE37-A6DF260BBC6A}" destId="{0C70ACA5-DB84-46D8-8B7D-59924994CC36}" srcOrd="1" destOrd="0" presId="urn:microsoft.com/office/officeart/2011/layout/TabList"/>
    <dgm:cxn modelId="{30A02F8E-D834-402A-A787-A8A475A9EF15}" type="presParOf" srcId="{166C243D-C13D-4805-AE37-A6DF260BBC6A}" destId="{F62103B3-5EE6-4987-9A06-84CA3B2CDF00}" srcOrd="2"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0.54237</cdr:x>
      <cdr:y>0.16863</cdr:y>
    </cdr:from>
    <cdr:to>
      <cdr:x>0.84746</cdr:x>
      <cdr:y>0.40187</cdr:y>
    </cdr:to>
    <cdr:sp macro="" textlink="">
      <cdr:nvSpPr>
        <cdr:cNvPr id="2" name="TextBox 1"/>
        <cdr:cNvSpPr txBox="1"/>
      </cdr:nvSpPr>
      <cdr:spPr>
        <a:xfrm xmlns:a="http://schemas.openxmlformats.org/drawingml/2006/main">
          <a:off x="2438400" y="550909"/>
          <a:ext cx="1371624" cy="76199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3600" dirty="0" smtClean="0">
              <a:solidFill>
                <a:schemeClr val="accent2">
                  <a:lumMod val="20000"/>
                  <a:lumOff val="80000"/>
                </a:schemeClr>
              </a:solidFill>
            </a:rPr>
            <a:t>4</a:t>
          </a:r>
          <a:r>
            <a:rPr lang="en-US" sz="3600" dirty="0">
              <a:solidFill>
                <a:schemeClr val="accent2">
                  <a:lumMod val="20000"/>
                  <a:lumOff val="80000"/>
                </a:schemeClr>
              </a:solidFill>
            </a:rPr>
            <a:t>6</a:t>
          </a:r>
          <a:r>
            <a:rPr lang="en-US" sz="3600" dirty="0" smtClean="0">
              <a:solidFill>
                <a:schemeClr val="accent2">
                  <a:lumMod val="20000"/>
                  <a:lumOff val="80000"/>
                </a:schemeClr>
              </a:solidFill>
              <a:latin typeface="+mn-lt"/>
            </a:rPr>
            <a:t>%</a:t>
          </a:r>
          <a:endParaRPr lang="en-US" sz="3600" dirty="0">
            <a:solidFill>
              <a:schemeClr val="accent2">
                <a:lumMod val="20000"/>
                <a:lumOff val="80000"/>
              </a:schemeClr>
            </a:solidFill>
            <a:latin typeface="+mn-lt"/>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5059"/>
          </a:xfrm>
          <a:prstGeom prst="rect">
            <a:avLst/>
          </a:prstGeom>
        </p:spPr>
        <p:txBody>
          <a:bodyPr vert="horz" lIns="92473" tIns="46237" rIns="92473" bIns="46237"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970938" y="1"/>
            <a:ext cx="3037840" cy="465059"/>
          </a:xfrm>
          <a:prstGeom prst="rect">
            <a:avLst/>
          </a:prstGeom>
        </p:spPr>
        <p:txBody>
          <a:bodyPr vert="horz" lIns="92473" tIns="46237" rIns="92473" bIns="46237" rtlCol="0"/>
          <a:lstStyle>
            <a:lvl1pPr algn="r" fontAlgn="auto">
              <a:spcBef>
                <a:spcPts val="0"/>
              </a:spcBef>
              <a:spcAft>
                <a:spcPts val="0"/>
              </a:spcAft>
              <a:defRPr sz="1200" smtClean="0">
                <a:latin typeface="+mn-lt"/>
              </a:defRPr>
            </a:lvl1pPr>
          </a:lstStyle>
          <a:p>
            <a:pPr>
              <a:defRPr/>
            </a:pPr>
            <a:fld id="{C92781BE-F4EC-46C3-B501-9CBB295F987C}" type="datetimeFigureOut">
              <a:rPr lang="en-US"/>
              <a:pPr>
                <a:defRPr/>
              </a:pPr>
              <a:t>1/30/2017</a:t>
            </a:fld>
            <a:endParaRPr lang="en-US"/>
          </a:p>
        </p:txBody>
      </p:sp>
      <p:sp>
        <p:nvSpPr>
          <p:cNvPr id="4" name="Footer Placeholder 3"/>
          <p:cNvSpPr>
            <a:spLocks noGrp="1"/>
          </p:cNvSpPr>
          <p:nvPr>
            <p:ph type="ftr" sz="quarter" idx="2"/>
          </p:nvPr>
        </p:nvSpPr>
        <p:spPr>
          <a:xfrm>
            <a:off x="0" y="8829749"/>
            <a:ext cx="3037840" cy="465059"/>
          </a:xfrm>
          <a:prstGeom prst="rect">
            <a:avLst/>
          </a:prstGeom>
        </p:spPr>
        <p:txBody>
          <a:bodyPr vert="horz" lIns="92473" tIns="46237" rIns="92473" bIns="46237"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970938" y="8829749"/>
            <a:ext cx="3037840" cy="465059"/>
          </a:xfrm>
          <a:prstGeom prst="rect">
            <a:avLst/>
          </a:prstGeom>
        </p:spPr>
        <p:txBody>
          <a:bodyPr vert="horz" lIns="92473" tIns="46237" rIns="92473" bIns="46237" rtlCol="0" anchor="b"/>
          <a:lstStyle>
            <a:lvl1pPr algn="r" fontAlgn="auto">
              <a:spcBef>
                <a:spcPts val="0"/>
              </a:spcBef>
              <a:spcAft>
                <a:spcPts val="0"/>
              </a:spcAft>
              <a:defRPr sz="1200" smtClean="0">
                <a:latin typeface="+mn-lt"/>
              </a:defRPr>
            </a:lvl1pPr>
          </a:lstStyle>
          <a:p>
            <a:pPr>
              <a:defRPr/>
            </a:pPr>
            <a:fld id="{4D71581C-1E42-4635-BA0E-F4F7C8D15388}" type="slidenum">
              <a:rPr lang="en-US"/>
              <a:pPr>
                <a:defRPr/>
              </a:pPr>
              <a:t>‹#›</a:t>
            </a:fld>
            <a:endParaRPr lang="en-US"/>
          </a:p>
        </p:txBody>
      </p:sp>
    </p:spTree>
    <p:extLst>
      <p:ext uri="{BB962C8B-B14F-4D97-AF65-F5344CB8AC3E}">
        <p14:creationId xmlns:p14="http://schemas.microsoft.com/office/powerpoint/2010/main" val="16908148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5059"/>
          </a:xfrm>
          <a:prstGeom prst="rect">
            <a:avLst/>
          </a:prstGeom>
        </p:spPr>
        <p:txBody>
          <a:bodyPr vert="horz" lIns="92473" tIns="46237" rIns="92473" bIns="46237"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70938" y="1"/>
            <a:ext cx="3037840" cy="465059"/>
          </a:xfrm>
          <a:prstGeom prst="rect">
            <a:avLst/>
          </a:prstGeom>
        </p:spPr>
        <p:txBody>
          <a:bodyPr vert="horz" lIns="92473" tIns="46237" rIns="92473" bIns="46237" rtlCol="0"/>
          <a:lstStyle>
            <a:lvl1pPr algn="r" fontAlgn="auto">
              <a:spcBef>
                <a:spcPts val="0"/>
              </a:spcBef>
              <a:spcAft>
                <a:spcPts val="0"/>
              </a:spcAft>
              <a:defRPr sz="1200" smtClean="0">
                <a:latin typeface="+mn-lt"/>
              </a:defRPr>
            </a:lvl1pPr>
          </a:lstStyle>
          <a:p>
            <a:pPr>
              <a:defRPr/>
            </a:pPr>
            <a:fld id="{B72856A9-34A0-4D0E-96DB-E385793B1274}" type="datetimeFigureOut">
              <a:rPr lang="en-US"/>
              <a:pPr>
                <a:defRPr/>
              </a:pPr>
              <a:t>1/30/2017</a:t>
            </a:fld>
            <a:endParaRPr lang="en-US"/>
          </a:p>
        </p:txBody>
      </p:sp>
      <p:sp>
        <p:nvSpPr>
          <p:cNvPr id="4" name="Slide Image Placeholder 3"/>
          <p:cNvSpPr>
            <a:spLocks noGrp="1" noRot="1" noChangeAspect="1"/>
          </p:cNvSpPr>
          <p:nvPr>
            <p:ph type="sldImg" idx="2"/>
          </p:nvPr>
        </p:nvSpPr>
        <p:spPr>
          <a:xfrm>
            <a:off x="1181100" y="696913"/>
            <a:ext cx="4648200" cy="3487737"/>
          </a:xfrm>
          <a:prstGeom prst="rect">
            <a:avLst/>
          </a:prstGeom>
          <a:noFill/>
          <a:ln w="12700">
            <a:solidFill>
              <a:prstClr val="black"/>
            </a:solidFill>
          </a:ln>
        </p:spPr>
        <p:txBody>
          <a:bodyPr vert="horz" lIns="92473" tIns="46237" rIns="92473" bIns="46237" rtlCol="0" anchor="ctr"/>
          <a:lstStyle/>
          <a:p>
            <a:pPr lvl="0"/>
            <a:endParaRPr lang="en-US" noProof="0"/>
          </a:p>
        </p:txBody>
      </p:sp>
      <p:sp>
        <p:nvSpPr>
          <p:cNvPr id="5" name="Notes Placeholder 4"/>
          <p:cNvSpPr>
            <a:spLocks noGrp="1"/>
          </p:cNvSpPr>
          <p:nvPr>
            <p:ph type="body" sz="quarter" idx="3"/>
          </p:nvPr>
        </p:nvSpPr>
        <p:spPr>
          <a:xfrm>
            <a:off x="701040" y="4416468"/>
            <a:ext cx="5608320" cy="4182345"/>
          </a:xfrm>
          <a:prstGeom prst="rect">
            <a:avLst/>
          </a:prstGeom>
        </p:spPr>
        <p:txBody>
          <a:bodyPr vert="horz" lIns="92473" tIns="46237" rIns="92473" bIns="46237"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749"/>
            <a:ext cx="3037840" cy="465059"/>
          </a:xfrm>
          <a:prstGeom prst="rect">
            <a:avLst/>
          </a:prstGeom>
        </p:spPr>
        <p:txBody>
          <a:bodyPr vert="horz" lIns="92473" tIns="46237" rIns="92473" bIns="46237"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70938" y="8829749"/>
            <a:ext cx="3037840" cy="465059"/>
          </a:xfrm>
          <a:prstGeom prst="rect">
            <a:avLst/>
          </a:prstGeom>
        </p:spPr>
        <p:txBody>
          <a:bodyPr vert="horz" lIns="92473" tIns="46237" rIns="92473" bIns="46237" rtlCol="0" anchor="b"/>
          <a:lstStyle>
            <a:lvl1pPr algn="r" fontAlgn="auto">
              <a:spcBef>
                <a:spcPts val="0"/>
              </a:spcBef>
              <a:spcAft>
                <a:spcPts val="0"/>
              </a:spcAft>
              <a:defRPr sz="1200" smtClean="0">
                <a:latin typeface="+mn-lt"/>
              </a:defRPr>
            </a:lvl1pPr>
          </a:lstStyle>
          <a:p>
            <a:pPr>
              <a:defRPr/>
            </a:pPr>
            <a:fld id="{4F6FFD71-0FC1-4B3B-A0F1-6A1FF688BBE5}" type="slidenum">
              <a:rPr lang="en-US"/>
              <a:pPr>
                <a:defRPr/>
              </a:pPr>
              <a:t>‹#›</a:t>
            </a:fld>
            <a:endParaRPr lang="en-US"/>
          </a:p>
        </p:txBody>
      </p:sp>
    </p:spTree>
    <p:extLst>
      <p:ext uri="{BB962C8B-B14F-4D97-AF65-F5344CB8AC3E}">
        <p14:creationId xmlns:p14="http://schemas.microsoft.com/office/powerpoint/2010/main" val="6382106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commons.wikimedia.org/wiki/Gallery_of_flags_by_design" TargetMode="External"/><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a:t>
            </a:fld>
            <a:endParaRPr lang="en-US"/>
          </a:p>
        </p:txBody>
      </p:sp>
    </p:spTree>
    <p:extLst>
      <p:ext uri="{BB962C8B-B14F-4D97-AF65-F5344CB8AC3E}">
        <p14:creationId xmlns:p14="http://schemas.microsoft.com/office/powerpoint/2010/main" val="26051278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25</a:t>
            </a:fld>
            <a:endParaRPr lang="en-US"/>
          </a:p>
        </p:txBody>
      </p:sp>
    </p:spTree>
    <p:extLst>
      <p:ext uri="{BB962C8B-B14F-4D97-AF65-F5344CB8AC3E}">
        <p14:creationId xmlns:p14="http://schemas.microsoft.com/office/powerpoint/2010/main" val="3361907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http://www.tojet.net/articles/v7i4/747.pdf</a:t>
            </a:r>
          </a:p>
          <a:p>
            <a:endParaRPr lang="en-US" dirty="0" smtClean="0"/>
          </a:p>
          <a:p>
            <a:r>
              <a:rPr lang="en-US" dirty="0" smtClean="0"/>
              <a:t>Distance education in Nigeria dates back to 1887, when several students enrolled for the University</a:t>
            </a:r>
            <a:r>
              <a:rPr lang="en-US" baseline="0" dirty="0" smtClean="0"/>
              <a:t> of London matriculation examination. The University of Lagos established the Correspondence and Open Studies Unit in 1973, which is now the Distance Learning Institute. This was subsequently followed by other universities largely for teacher education, and the National Teacher’s Institute was established in 1978 as the dedicated distance education institution for teacher training. NOUN was established in 1983 by a federal act and then revised again 2001.</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26</a:t>
            </a:fld>
            <a:endParaRPr lang="en-US"/>
          </a:p>
        </p:txBody>
      </p:sp>
    </p:spTree>
    <p:extLst>
      <p:ext uri="{BB962C8B-B14F-4D97-AF65-F5344CB8AC3E}">
        <p14:creationId xmlns:p14="http://schemas.microsoft.com/office/powerpoint/2010/main" val="35954553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27</a:t>
            </a:fld>
            <a:endParaRPr lang="en-US"/>
          </a:p>
        </p:txBody>
      </p:sp>
    </p:spTree>
    <p:extLst>
      <p:ext uri="{BB962C8B-B14F-4D97-AF65-F5344CB8AC3E}">
        <p14:creationId xmlns:p14="http://schemas.microsoft.com/office/powerpoint/2010/main" val="33140227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28</a:t>
            </a:fld>
            <a:endParaRPr lang="en-US" dirty="0"/>
          </a:p>
        </p:txBody>
      </p:sp>
    </p:spTree>
    <p:extLst>
      <p:ext uri="{BB962C8B-B14F-4D97-AF65-F5344CB8AC3E}">
        <p14:creationId xmlns:p14="http://schemas.microsoft.com/office/powerpoint/2010/main" val="11066061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34</a:t>
            </a:fld>
            <a:endParaRPr lang="en-US"/>
          </a:p>
        </p:txBody>
      </p:sp>
    </p:spTree>
    <p:extLst>
      <p:ext uri="{BB962C8B-B14F-4D97-AF65-F5344CB8AC3E}">
        <p14:creationId xmlns:p14="http://schemas.microsoft.com/office/powerpoint/2010/main" val="6742424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35</a:t>
            </a:fld>
            <a:endParaRPr lang="en-US"/>
          </a:p>
        </p:txBody>
      </p:sp>
    </p:spTree>
    <p:extLst>
      <p:ext uri="{BB962C8B-B14F-4D97-AF65-F5344CB8AC3E}">
        <p14:creationId xmlns:p14="http://schemas.microsoft.com/office/powerpoint/2010/main" val="30720756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39</a:t>
            </a:fld>
            <a:endParaRPr lang="en-US"/>
          </a:p>
        </p:txBody>
      </p:sp>
    </p:spTree>
    <p:extLst>
      <p:ext uri="{BB962C8B-B14F-4D97-AF65-F5344CB8AC3E}">
        <p14:creationId xmlns:p14="http://schemas.microsoft.com/office/powerpoint/2010/main" val="32641126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(e.g., download, duplicate, store, and manage)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CA" dirty="0" smtClean="0"/>
              <a:t>(e.g., in a class, in a study group, on a website, in a video)</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CA" dirty="0" smtClean="0"/>
              <a:t>(e.g., translate the content into another language)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CA" dirty="0" smtClean="0"/>
              <a:t>(e.g., incorporate the content into a mashup)</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CA" dirty="0" smtClean="0"/>
              <a:t>(e.g., give a copy of the content to a friend)</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CA" dirty="0" smtClean="0"/>
          </a:p>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40</a:t>
            </a:fld>
            <a:endParaRPr lang="en-US"/>
          </a:p>
        </p:txBody>
      </p:sp>
    </p:spTree>
    <p:extLst>
      <p:ext uri="{BB962C8B-B14F-4D97-AF65-F5344CB8AC3E}">
        <p14:creationId xmlns:p14="http://schemas.microsoft.com/office/powerpoint/2010/main" val="12398629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41</a:t>
            </a:fld>
            <a:endParaRPr lang="en-US"/>
          </a:p>
        </p:txBody>
      </p:sp>
    </p:spTree>
    <p:extLst>
      <p:ext uri="{BB962C8B-B14F-4D97-AF65-F5344CB8AC3E}">
        <p14:creationId xmlns:p14="http://schemas.microsoft.com/office/powerpoint/2010/main" val="3289470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43</a:t>
            </a:fld>
            <a:endParaRPr lang="en-US"/>
          </a:p>
        </p:txBody>
      </p:sp>
    </p:spTree>
    <p:extLst>
      <p:ext uri="{BB962C8B-B14F-4D97-AF65-F5344CB8AC3E}">
        <p14:creationId xmlns:p14="http://schemas.microsoft.com/office/powerpoint/2010/main" val="4090670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a:t>
            </a:fld>
            <a:endParaRPr lang="en-US"/>
          </a:p>
        </p:txBody>
      </p:sp>
    </p:spTree>
    <p:extLst>
      <p:ext uri="{BB962C8B-B14F-4D97-AF65-F5344CB8AC3E}">
        <p14:creationId xmlns:p14="http://schemas.microsoft.com/office/powerpoint/2010/main" val="8351068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Openness was the other plank</a:t>
            </a:r>
            <a:r>
              <a:rPr lang="en-US" baseline="0" dirty="0" smtClean="0"/>
              <a:t> of this movement. This could have been defined in very many ways but the most appropriate expression is attributed to Crowther, the founding chancellor of British OU. His statement touches upon various facets of openness that continue to be important in today’s context cross the generations</a:t>
            </a:r>
            <a:endParaRPr lang="en-US" dirty="0" smtClean="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50</a:t>
            </a:fld>
            <a:endParaRPr lang="en-US" dirty="0"/>
          </a:p>
        </p:txBody>
      </p:sp>
    </p:spTree>
    <p:extLst>
      <p:ext uri="{BB962C8B-B14F-4D97-AF65-F5344CB8AC3E}">
        <p14:creationId xmlns:p14="http://schemas.microsoft.com/office/powerpoint/2010/main" val="4413776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54</a:t>
            </a:fld>
            <a:endParaRPr lang="en-US"/>
          </a:p>
        </p:txBody>
      </p:sp>
    </p:spTree>
    <p:extLst>
      <p:ext uri="{BB962C8B-B14F-4D97-AF65-F5344CB8AC3E}">
        <p14:creationId xmlns:p14="http://schemas.microsoft.com/office/powerpoint/2010/main" val="5454484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flag images sourced from: </a:t>
            </a:r>
            <a:r>
              <a:rPr lang="en-US" dirty="0" smtClean="0">
                <a:hlinkClick r:id="rId3"/>
              </a:rPr>
              <a:t>https://commons.wikimedia.org/wiki/Gallery_of_flags_by_design</a:t>
            </a:r>
            <a:r>
              <a:rPr lang="en-US" dirty="0" smtClean="0"/>
              <a:t> </a:t>
            </a:r>
            <a:endParaRPr lang="en-US" dirty="0"/>
          </a:p>
        </p:txBody>
      </p:sp>
      <p:sp>
        <p:nvSpPr>
          <p:cNvPr id="4" name="Slide Number Placeholder 3"/>
          <p:cNvSpPr>
            <a:spLocks noGrp="1"/>
          </p:cNvSpPr>
          <p:nvPr>
            <p:ph type="sldNum" sz="quarter" idx="10"/>
          </p:nvPr>
        </p:nvSpPr>
        <p:spPr/>
        <p:txBody>
          <a:bodyPr/>
          <a:lstStyle/>
          <a:p>
            <a:fld id="{09371FB1-1994-45C3-844A-C1A8A87D7888}" type="slidenum">
              <a:rPr lang="en-US" smtClean="0"/>
              <a:t>59</a:t>
            </a:fld>
            <a:endParaRPr lang="en-US"/>
          </a:p>
        </p:txBody>
      </p:sp>
    </p:spTree>
    <p:extLst>
      <p:ext uri="{BB962C8B-B14F-4D97-AF65-F5344CB8AC3E}">
        <p14:creationId xmlns:p14="http://schemas.microsoft.com/office/powerpoint/2010/main" val="19831181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made available to COL Focal Points and to National Delegations in UNESCO. </a:t>
            </a:r>
          </a:p>
          <a:p>
            <a:endParaRPr lang="en-CA" dirty="0"/>
          </a:p>
        </p:txBody>
      </p:sp>
      <p:sp>
        <p:nvSpPr>
          <p:cNvPr id="4" name="Slide Number Placeholder 3"/>
          <p:cNvSpPr>
            <a:spLocks noGrp="1"/>
          </p:cNvSpPr>
          <p:nvPr>
            <p:ph type="sldNum" sz="quarter" idx="10"/>
          </p:nvPr>
        </p:nvSpPr>
        <p:spPr/>
        <p:txBody>
          <a:bodyPr/>
          <a:lstStyle/>
          <a:p>
            <a:fld id="{D815B7A7-A3F3-4A4F-993E-B93CAE0CC97A}" type="slidenum">
              <a:rPr lang="en-CA" smtClean="0"/>
              <a:t>61</a:t>
            </a:fld>
            <a:endParaRPr lang="en-CA"/>
          </a:p>
        </p:txBody>
      </p:sp>
    </p:spTree>
    <p:extLst>
      <p:ext uri="{BB962C8B-B14F-4D97-AF65-F5344CB8AC3E}">
        <p14:creationId xmlns:p14="http://schemas.microsoft.com/office/powerpoint/2010/main" val="33191548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3E03065-B7D0-41A5-8532-C5DFA98E2F1B}" type="slidenum">
              <a:rPr lang="en-US" smtClean="0"/>
              <a:pPr/>
              <a:t>68</a:t>
            </a:fld>
            <a:endParaRPr lang="en-US"/>
          </a:p>
        </p:txBody>
      </p:sp>
    </p:spTree>
    <p:extLst>
      <p:ext uri="{BB962C8B-B14F-4D97-AF65-F5344CB8AC3E}">
        <p14:creationId xmlns:p14="http://schemas.microsoft.com/office/powerpoint/2010/main" val="8381565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invite you to engage us; tap into our thought</a:t>
            </a:r>
            <a:r>
              <a:rPr lang="en-US" baseline="0" dirty="0" smtClean="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72</a:t>
            </a:fld>
            <a:endParaRPr lang="en-US"/>
          </a:p>
        </p:txBody>
      </p:sp>
    </p:spTree>
    <p:extLst>
      <p:ext uri="{BB962C8B-B14F-4D97-AF65-F5344CB8AC3E}">
        <p14:creationId xmlns:p14="http://schemas.microsoft.com/office/powerpoint/2010/main" val="4445628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9</a:t>
            </a:fld>
            <a:endParaRPr lang="en-US"/>
          </a:p>
        </p:txBody>
      </p:sp>
    </p:spTree>
    <p:extLst>
      <p:ext uri="{BB962C8B-B14F-4D97-AF65-F5344CB8AC3E}">
        <p14:creationId xmlns:p14="http://schemas.microsoft.com/office/powerpoint/2010/main" val="5038458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D00721-2420-4623-AF2C-4780189125AC}" type="slidenum">
              <a:rPr lang="en-CA" smtClean="0">
                <a:solidFill>
                  <a:prstClr val="black"/>
                </a:solidFill>
              </a:rPr>
              <a:pPr/>
              <a:t>11</a:t>
            </a:fld>
            <a:endParaRPr lang="en-CA" dirty="0">
              <a:solidFill>
                <a:prstClr val="black"/>
              </a:solidFill>
            </a:endParaRPr>
          </a:p>
        </p:txBody>
      </p:sp>
    </p:spTree>
    <p:extLst>
      <p:ext uri="{BB962C8B-B14F-4D97-AF65-F5344CB8AC3E}">
        <p14:creationId xmlns:p14="http://schemas.microsoft.com/office/powerpoint/2010/main" val="3289139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15</a:t>
            </a:fld>
            <a:endParaRPr lang="en-US"/>
          </a:p>
        </p:txBody>
      </p:sp>
    </p:spTree>
    <p:extLst>
      <p:ext uri="{BB962C8B-B14F-4D97-AF65-F5344CB8AC3E}">
        <p14:creationId xmlns:p14="http://schemas.microsoft.com/office/powerpoint/2010/main" val="12771473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Nigeria has a large youthful population. The National Youth Policy defines a ‘Youth’ as a Nigerian citizen between the ages 18 - 35 years. However, in this survey, age bracket 15 – 35 was considered. The population of youths (15 - 35) in the country was estimated to be 64.1 million with females constituting 51.6 per cent while that of youths (18 - 35) was 52.2 million with female constituting 52.8 per cent.</a:t>
            </a:r>
            <a:endParaRPr lang="en-US" dirty="0"/>
          </a:p>
        </p:txBody>
      </p:sp>
      <p:sp>
        <p:nvSpPr>
          <p:cNvPr id="4" name="Slide Number Placeholder 3"/>
          <p:cNvSpPr>
            <a:spLocks noGrp="1"/>
          </p:cNvSpPr>
          <p:nvPr>
            <p:ph type="sldNum" sz="quarter" idx="10"/>
          </p:nvPr>
        </p:nvSpPr>
        <p:spPr/>
        <p:txBody>
          <a:bodyPr/>
          <a:lstStyle/>
          <a:p>
            <a:fld id="{49205795-F7E5-42E6-9B43-325B5A74C2F3}" type="slidenum">
              <a:rPr lang="en-CA" smtClean="0"/>
              <a:t>17</a:t>
            </a:fld>
            <a:endParaRPr lang="en-CA"/>
          </a:p>
        </p:txBody>
      </p:sp>
    </p:spTree>
    <p:extLst>
      <p:ext uri="{BB962C8B-B14F-4D97-AF65-F5344CB8AC3E}">
        <p14:creationId xmlns:p14="http://schemas.microsoft.com/office/powerpoint/2010/main" val="22396787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18</a:t>
            </a:fld>
            <a:endParaRPr lang="en-US"/>
          </a:p>
        </p:txBody>
      </p:sp>
    </p:spTree>
    <p:extLst>
      <p:ext uri="{BB962C8B-B14F-4D97-AF65-F5344CB8AC3E}">
        <p14:creationId xmlns:p14="http://schemas.microsoft.com/office/powerpoint/2010/main" val="30193192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 40% of the unemployed</a:t>
            </a:r>
            <a:r>
              <a:rPr lang="en-US" baseline="0" dirty="0" smtClean="0"/>
              <a:t> youth have at least secondary education.</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19</a:t>
            </a:fld>
            <a:endParaRPr lang="en-US"/>
          </a:p>
        </p:txBody>
      </p:sp>
    </p:spTree>
    <p:extLst>
      <p:ext uri="{BB962C8B-B14F-4D97-AF65-F5344CB8AC3E}">
        <p14:creationId xmlns:p14="http://schemas.microsoft.com/office/powerpoint/2010/main" val="36844290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20</a:t>
            </a:fld>
            <a:endParaRPr lang="en-US"/>
          </a:p>
        </p:txBody>
      </p:sp>
    </p:spTree>
    <p:extLst>
      <p:ext uri="{BB962C8B-B14F-4D97-AF65-F5344CB8AC3E}">
        <p14:creationId xmlns:p14="http://schemas.microsoft.com/office/powerpoint/2010/main" val="33972506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2.wdp"/></Relationships>
</file>

<file path=ppt/slideLayouts/_rels/slideLayout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450474" y="755274"/>
            <a:ext cx="1225926" cy="1225926"/>
          </a:xfrm>
          <a:prstGeom prst="rect">
            <a:avLst/>
          </a:prstGeom>
        </p:spPr>
      </p:pic>
      <p:sp>
        <p:nvSpPr>
          <p:cNvPr id="17" name="Text Placeholder 16"/>
          <p:cNvSpPr>
            <a:spLocks noGrp="1"/>
          </p:cNvSpPr>
          <p:nvPr>
            <p:ph type="body" sz="quarter" idx="10" hasCustomPrompt="1"/>
          </p:nvPr>
        </p:nvSpPr>
        <p:spPr>
          <a:xfrm>
            <a:off x="533400" y="2195286"/>
            <a:ext cx="7772400" cy="1081314"/>
          </a:xfrm>
        </p:spPr>
        <p:txBody>
          <a:bodyPr/>
          <a:lstStyle>
            <a:lvl1pPr marL="0" indent="0">
              <a:buNone/>
              <a:defRPr sz="6000" i="1"/>
            </a:lvl1pPr>
            <a:lvl2pPr marL="457200" indent="0">
              <a:buNone/>
              <a:defRPr i="1"/>
            </a:lvl2pPr>
            <a:lvl3pPr marL="914400" indent="0">
              <a:buNone/>
              <a:defRPr i="1"/>
            </a:lvl3pPr>
            <a:lvl4pPr marL="1371600" indent="0">
              <a:buNone/>
              <a:defRPr i="1"/>
            </a:lvl4pPr>
            <a:lvl5pPr marL="1828800" indent="0">
              <a:buNone/>
              <a:defRPr i="1"/>
            </a:lvl5pPr>
          </a:lstStyle>
          <a:p>
            <a:pPr lvl="0"/>
            <a:r>
              <a:rPr lang="en-US" dirty="0" smtClean="0"/>
              <a:t>Presentation Title</a:t>
            </a:r>
          </a:p>
        </p:txBody>
      </p:sp>
      <p:sp>
        <p:nvSpPr>
          <p:cNvPr id="19" name="Text Placeholder 18"/>
          <p:cNvSpPr>
            <a:spLocks noGrp="1"/>
          </p:cNvSpPr>
          <p:nvPr>
            <p:ph type="body" sz="quarter" idx="11" hasCustomPrompt="1"/>
          </p:nvPr>
        </p:nvSpPr>
        <p:spPr>
          <a:xfrm>
            <a:off x="533400" y="3276600"/>
            <a:ext cx="7772400" cy="1143000"/>
          </a:xfrm>
        </p:spPr>
        <p:txBody>
          <a:bodyPr/>
          <a:lstStyle>
            <a:lvl1pPr marL="0" indent="0">
              <a:buNone/>
              <a:defRPr sz="4000" i="1"/>
            </a:lvl1pPr>
            <a:lvl2pPr marL="457200" indent="0">
              <a:buNone/>
              <a:defRPr sz="4800" i="1"/>
            </a:lvl2pPr>
            <a:lvl3pPr marL="914400" indent="0">
              <a:buNone/>
              <a:defRPr sz="4800" i="1"/>
            </a:lvl3pPr>
            <a:lvl4pPr marL="1371600" indent="0">
              <a:buNone/>
              <a:defRPr sz="4800" i="1"/>
            </a:lvl4pPr>
            <a:lvl5pPr marL="1828800" indent="0">
              <a:buNone/>
              <a:defRPr sz="4800" i="1"/>
            </a:lvl5pPr>
          </a:lstStyle>
          <a:p>
            <a:pPr lvl="0"/>
            <a:r>
              <a:rPr lang="en-US" dirty="0" smtClean="0"/>
              <a:t>Presentation Subtitle</a:t>
            </a:r>
            <a:endParaRPr lang="en-CA" dirty="0"/>
          </a:p>
        </p:txBody>
      </p:sp>
      <p:sp>
        <p:nvSpPr>
          <p:cNvPr id="21" name="Text Placeholder 20"/>
          <p:cNvSpPr>
            <a:spLocks noGrp="1"/>
          </p:cNvSpPr>
          <p:nvPr>
            <p:ph type="body" sz="quarter" idx="12" hasCustomPrompt="1"/>
          </p:nvPr>
        </p:nvSpPr>
        <p:spPr>
          <a:xfrm>
            <a:off x="533400" y="4648200"/>
            <a:ext cx="7772400" cy="1219200"/>
          </a:xfrm>
          <a:prstGeom prst="round2Diag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US" sz="2000" i="1" smtClean="0">
                <a:solidFill>
                  <a:srgbClr val="373321"/>
                </a:solidFill>
                <a:latin typeface="+mj-lt"/>
              </a:defRPr>
            </a:lvl1pPr>
            <a:lvl2pPr marL="171450" indent="0">
              <a:buNone/>
              <a:defRPr lang="en-US" smtClean="0">
                <a:solidFill>
                  <a:schemeClr val="lt1"/>
                </a:solidFill>
                <a:latin typeface="+mn-lt"/>
              </a:defRPr>
            </a:lvl2pPr>
            <a:lvl3pPr marL="685800" indent="0">
              <a:buNone/>
              <a:defRPr lang="en-US" smtClean="0">
                <a:solidFill>
                  <a:schemeClr val="lt1"/>
                </a:solidFill>
                <a:latin typeface="+mn-lt"/>
              </a:defRPr>
            </a:lvl3pPr>
            <a:lvl4pPr marL="1143000" indent="0">
              <a:buNone/>
              <a:defRPr lang="en-US" smtClean="0">
                <a:solidFill>
                  <a:schemeClr val="lt1"/>
                </a:solidFill>
                <a:latin typeface="+mn-lt"/>
              </a:defRPr>
            </a:lvl4pPr>
            <a:lvl5pPr marL="1600200" indent="0">
              <a:buNone/>
              <a:defRPr lang="en-CA">
                <a:solidFill>
                  <a:schemeClr val="lt1"/>
                </a:solidFill>
                <a:latin typeface="+mn-lt"/>
              </a:defRPr>
            </a:lvl5pPr>
          </a:lstStyle>
          <a:p>
            <a:pPr lvl="0">
              <a:spcBef>
                <a:spcPct val="0"/>
              </a:spcBef>
            </a:pPr>
            <a:r>
              <a:rPr lang="en-US" dirty="0" smtClean="0"/>
              <a:t>Presenter Name</a:t>
            </a:r>
          </a:p>
          <a:p>
            <a:pPr lvl="0">
              <a:spcBef>
                <a:spcPct val="0"/>
              </a:spcBef>
            </a:pPr>
            <a:r>
              <a:rPr lang="en-US" dirty="0" smtClean="0"/>
              <a:t>Title</a:t>
            </a:r>
            <a:endParaRPr lang="en-CA" dirty="0"/>
          </a:p>
        </p:txBody>
      </p:sp>
    </p:spTree>
    <p:extLst>
      <p:ext uri="{BB962C8B-B14F-4D97-AF65-F5344CB8AC3E}">
        <p14:creationId xmlns:p14="http://schemas.microsoft.com/office/powerpoint/2010/main" val="10149387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2A3BE769-AF63-4D2A-86F7-4B10F2F31F41}" type="datetimeFigureOut">
              <a:rPr lang="en-US" smtClean="0"/>
              <a:pPr/>
              <a:t>1/30/2017</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43E9C5E1-D8D3-491F-A7F8-8F13586B4902}" type="slidenum">
              <a:rPr lang="en-US" smtClean="0"/>
              <a:pPr/>
              <a:t>‹#›</a:t>
            </a:fld>
            <a:endParaRPr lang="en-US" dirty="0"/>
          </a:p>
        </p:txBody>
      </p:sp>
    </p:spTree>
    <p:extLst>
      <p:ext uri="{BB962C8B-B14F-4D97-AF65-F5344CB8AC3E}">
        <p14:creationId xmlns:p14="http://schemas.microsoft.com/office/powerpoint/2010/main" val="1257926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Blank">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0302751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2057400"/>
            <a:ext cx="8229600" cy="1362075"/>
          </a:xfrm>
        </p:spPr>
        <p:txBody>
          <a:bodyPr anchor="t">
            <a:noAutofit/>
          </a:bodyPr>
          <a:lstStyle>
            <a:lvl1pPr algn="ctr">
              <a:defRPr sz="6000" b="1" cap="all">
                <a:solidFill>
                  <a:schemeClr val="tx1"/>
                </a:solidFill>
              </a:defRPr>
            </a:lvl1pPr>
          </a:lstStyle>
          <a:p>
            <a:r>
              <a:rPr lang="en-US" smtClean="0"/>
              <a:t>Click to edit Master title style</a:t>
            </a:r>
            <a:endParaRPr lang="en-US" dirty="0"/>
          </a:p>
        </p:txBody>
      </p:sp>
      <p:pic>
        <p:nvPicPr>
          <p:cNvPr id="3074" name="Picture 2" descr="\\06-CLS-01\Users\DTremblay\Desktop\COL logos New\PDF files download\COL_Logo_Crest_white_cmyk.t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858000" y="4856250"/>
            <a:ext cx="1255712" cy="162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36727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p:spPr>
        <p:txBody>
          <a:bodyPr/>
          <a:lstStyle>
            <a:lvl1pP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1/30/2017</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smtClean="0"/>
              <a:t>Click to edit Master title style</a:t>
            </a:r>
            <a:endParaRPr lang="en-US" dirty="0"/>
          </a:p>
        </p:txBody>
      </p:sp>
    </p:spTree>
    <p:extLst>
      <p:ext uri="{BB962C8B-B14F-4D97-AF65-F5344CB8AC3E}">
        <p14:creationId xmlns:p14="http://schemas.microsoft.com/office/powerpoint/2010/main" val="39873981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and Content 5">
    <p:spTree>
      <p:nvGrpSpPr>
        <p:cNvPr id="1" name=""/>
        <p:cNvGrpSpPr/>
        <p:nvPr/>
      </p:nvGrpSpPr>
      <p:grpSpPr>
        <a:xfrm>
          <a:off x="0" y="0"/>
          <a:ext cx="0" cy="0"/>
          <a:chOff x="0" y="0"/>
          <a:chExt cx="0" cy="0"/>
        </a:xfrm>
      </p:grpSpPr>
      <p:sp>
        <p:nvSpPr>
          <p:cNvPr id="2" name="Title 1"/>
          <p:cNvSpPr>
            <a:spLocks noGrp="1"/>
          </p:cNvSpPr>
          <p:nvPr>
            <p:ph type="title"/>
          </p:nvPr>
        </p:nvSpPr>
        <p:spPr>
          <a:xfrm>
            <a:off x="1981200" y="889000"/>
            <a:ext cx="6934200" cy="1016000"/>
          </a:xfrm>
        </p:spPr>
        <p:txBody>
          <a:bodyPr/>
          <a:lstStyle>
            <a:lvl1pPr>
              <a:defRPr b="1"/>
            </a:lvl1pPr>
          </a:lstStyle>
          <a:p>
            <a:r>
              <a:rPr lang="en-US" dirty="0" smtClean="0"/>
              <a:t>Click to edit Master title style</a:t>
            </a:r>
            <a:endParaRPr lang="en-US" dirty="0"/>
          </a:p>
        </p:txBody>
      </p:sp>
      <p:sp>
        <p:nvSpPr>
          <p:cNvPr id="3" name="Content Placeholder 2"/>
          <p:cNvSpPr>
            <a:spLocks noGrp="1"/>
          </p:cNvSpPr>
          <p:nvPr>
            <p:ph sz="half" idx="1"/>
          </p:nvPr>
        </p:nvSpPr>
        <p:spPr>
          <a:xfrm>
            <a:off x="1828803" y="2313925"/>
            <a:ext cx="3442855"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a:t>
            </a:r>
            <a:r>
              <a:rPr lang="en-US" dirty="0" err="1" smtClean="0"/>
              <a:t>levelv</a:t>
            </a:r>
            <a:endParaRPr lang="en-US" dirty="0"/>
          </a:p>
        </p:txBody>
      </p:sp>
      <p:sp>
        <p:nvSpPr>
          <p:cNvPr id="5" name="Content Placeholder 2"/>
          <p:cNvSpPr>
            <a:spLocks noGrp="1"/>
          </p:cNvSpPr>
          <p:nvPr>
            <p:ph sz="half" idx="10"/>
          </p:nvPr>
        </p:nvSpPr>
        <p:spPr>
          <a:xfrm>
            <a:off x="5410200" y="2311400"/>
            <a:ext cx="3442855"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a:t>
            </a:r>
            <a:r>
              <a:rPr lang="en-US" dirty="0" err="1" smtClean="0"/>
              <a:t>levelv</a:t>
            </a:r>
            <a:endParaRPr lang="en-US" dirty="0"/>
          </a:p>
        </p:txBody>
      </p:sp>
    </p:spTree>
    <p:extLst>
      <p:ext uri="{BB962C8B-B14F-4D97-AF65-F5344CB8AC3E}">
        <p14:creationId xmlns:p14="http://schemas.microsoft.com/office/powerpoint/2010/main" val="55342395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and Content1">
    <p:spTree>
      <p:nvGrpSpPr>
        <p:cNvPr id="1" name=""/>
        <p:cNvGrpSpPr/>
        <p:nvPr/>
      </p:nvGrpSpPr>
      <p:grpSpPr>
        <a:xfrm>
          <a:off x="0" y="0"/>
          <a:ext cx="0" cy="0"/>
          <a:chOff x="0" y="0"/>
          <a:chExt cx="0" cy="0"/>
        </a:xfrm>
      </p:grpSpPr>
      <p:sp>
        <p:nvSpPr>
          <p:cNvPr id="2" name="Title 1"/>
          <p:cNvSpPr>
            <a:spLocks noGrp="1"/>
          </p:cNvSpPr>
          <p:nvPr>
            <p:ph type="title"/>
          </p:nvPr>
        </p:nvSpPr>
        <p:spPr>
          <a:xfrm>
            <a:off x="2590800" y="889000"/>
            <a:ext cx="6781800" cy="1016000"/>
          </a:xfrm>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1752600" y="2209800"/>
            <a:ext cx="7696200" cy="43434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2190649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Section Header 2">
    <p:bg>
      <p:bgPr>
        <a:solidFill>
          <a:srgbClr val="FFFFFF"/>
        </a:solidFill>
        <a:effectLst/>
      </p:bgPr>
    </p:bg>
    <p:spTree>
      <p:nvGrpSpPr>
        <p:cNvPr id="1" name=""/>
        <p:cNvGrpSpPr/>
        <p:nvPr/>
      </p:nvGrpSpPr>
      <p:grpSpPr>
        <a:xfrm>
          <a:off x="0" y="0"/>
          <a:ext cx="0" cy="0"/>
          <a:chOff x="0" y="0"/>
          <a:chExt cx="0" cy="0"/>
        </a:xfrm>
      </p:grpSpPr>
      <p:sp>
        <p:nvSpPr>
          <p:cNvPr id="3" name="Rectangle 2"/>
          <p:cNvSpPr/>
          <p:nvPr userDrawn="1"/>
        </p:nvSpPr>
        <p:spPr>
          <a:xfrm>
            <a:off x="0" y="4343400"/>
            <a:ext cx="9144000" cy="2641600"/>
          </a:xfrm>
          <a:prstGeom prst="rect">
            <a:avLst/>
          </a:prstGeom>
          <a:gradFill>
            <a:gsLst>
              <a:gs pos="79000">
                <a:srgbClr val="463691"/>
              </a:gs>
              <a:gs pos="0">
                <a:srgbClr val="E8F0F1">
                  <a:lumMod val="0"/>
                  <a:lumOff val="10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457200" y="1457325"/>
            <a:ext cx="8229600" cy="1362075"/>
          </a:xfrm>
        </p:spPr>
        <p:txBody>
          <a:bodyPr anchor="t">
            <a:noAutofit/>
          </a:bodyPr>
          <a:lstStyle>
            <a:lvl1pPr algn="ctr">
              <a:defRPr sz="4800" b="1" cap="all">
                <a:solidFill>
                  <a:srgbClr val="463691"/>
                </a:solidFill>
              </a:defRPr>
            </a:lvl1pPr>
          </a:lstStyle>
          <a:p>
            <a:r>
              <a:rPr lang="en-US" dirty="0" smtClean="0"/>
              <a:t>Click to edit Master title style</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39000" y="5156200"/>
            <a:ext cx="1600200" cy="1066800"/>
          </a:xfrm>
          <a:prstGeom prst="rect">
            <a:avLst/>
          </a:prstGeom>
        </p:spPr>
      </p:pic>
    </p:spTree>
    <p:extLst>
      <p:ext uri="{BB962C8B-B14F-4D97-AF65-F5344CB8AC3E}">
        <p14:creationId xmlns:p14="http://schemas.microsoft.com/office/powerpoint/2010/main" val="182485732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Content2">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4" name="Title 1"/>
          <p:cNvSpPr>
            <a:spLocks noGrp="1"/>
          </p:cNvSpPr>
          <p:nvPr>
            <p:ph type="title"/>
          </p:nvPr>
        </p:nvSpPr>
        <p:spPr>
          <a:xfrm>
            <a:off x="1828800" y="584202"/>
            <a:ext cx="7315200" cy="1265239"/>
          </a:xfrm>
        </p:spPr>
        <p:txBody>
          <a:bodyPr/>
          <a:lstStyle>
            <a:lvl1pPr>
              <a:defRPr b="1">
                <a:solidFill>
                  <a:srgbClr val="463691"/>
                </a:solidFill>
              </a:defRPr>
            </a:lvl1pPr>
          </a:lstStyle>
          <a:p>
            <a:r>
              <a:rPr lang="en-US" dirty="0" smtClean="0"/>
              <a:t>Click to edit Master title style</a:t>
            </a:r>
            <a:endParaRPr lang="en-US" dirty="0"/>
          </a:p>
        </p:txBody>
      </p:sp>
      <p:sp>
        <p:nvSpPr>
          <p:cNvPr id="5" name="Content Placeholder 2"/>
          <p:cNvSpPr>
            <a:spLocks noGrp="1"/>
          </p:cNvSpPr>
          <p:nvPr>
            <p:ph idx="1"/>
          </p:nvPr>
        </p:nvSpPr>
        <p:spPr>
          <a:xfrm>
            <a:off x="1828800" y="2006600"/>
            <a:ext cx="7315200" cy="4572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228600"/>
            <a:ext cx="1028700" cy="685800"/>
          </a:xfrm>
          <a:prstGeom prst="rect">
            <a:avLst/>
          </a:prstGeom>
        </p:spPr>
      </p:pic>
    </p:spTree>
    <p:extLst>
      <p:ext uri="{BB962C8B-B14F-4D97-AF65-F5344CB8AC3E}">
        <p14:creationId xmlns:p14="http://schemas.microsoft.com/office/powerpoint/2010/main" val="67863380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Custom Layout">
    <p:bg>
      <p:bgRef idx="1001">
        <a:schemeClr val="bg1"/>
      </p:bgRef>
    </p:bg>
    <p:spTree>
      <p:nvGrpSpPr>
        <p:cNvPr id="1" name=""/>
        <p:cNvGrpSpPr/>
        <p:nvPr/>
      </p:nvGrpSpPr>
      <p:grpSpPr>
        <a:xfrm>
          <a:off x="0" y="0"/>
          <a:ext cx="0" cy="0"/>
          <a:chOff x="0" y="0"/>
          <a:chExt cx="0" cy="0"/>
        </a:xfrm>
      </p:grpSpPr>
      <p:sp>
        <p:nvSpPr>
          <p:cNvPr id="3" name="Title 1"/>
          <p:cNvSpPr>
            <a:spLocks noGrp="1"/>
          </p:cNvSpPr>
          <p:nvPr>
            <p:ph type="title"/>
          </p:nvPr>
        </p:nvSpPr>
        <p:spPr>
          <a:xfrm>
            <a:off x="304800" y="168166"/>
            <a:ext cx="8382000" cy="1265238"/>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326411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prstGeom prst="round2Diag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solidFill>
                  <a:srgbClr val="221A48"/>
                </a:solidFill>
              </a:rPr>
              <a:pPr>
                <a:defRPr/>
              </a:pPr>
              <a:t>1/30/2017</a:t>
            </a:fld>
            <a:endParaRPr lang="en-US">
              <a:solidFill>
                <a:srgbClr val="221A48"/>
              </a:solidFill>
            </a:endParaRPr>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21A48"/>
              </a:solidFill>
            </a:endParaRPr>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221A48"/>
                </a:solidFill>
              </a:rPr>
              <a:pPr>
                <a:defRPr/>
              </a:pPr>
              <a:t>‹#›</a:t>
            </a:fld>
            <a:endParaRPr lang="en-US">
              <a:solidFill>
                <a:srgbClr val="221A48"/>
              </a:solidFill>
            </a:endParaRPr>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smtClean="0"/>
              <a:t>Click to edit Master title style</a:t>
            </a:r>
            <a:endParaRPr lang="en-US" dirty="0"/>
          </a:p>
        </p:txBody>
      </p:sp>
    </p:spTree>
    <p:extLst>
      <p:ext uri="{BB962C8B-B14F-4D97-AF65-F5344CB8AC3E}">
        <p14:creationId xmlns:p14="http://schemas.microsoft.com/office/powerpoint/2010/main" val="357630814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Colour Background">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38945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65238"/>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B24FEF68-1DF4-4F6E-A05D-5BF6B8B9D51C}" type="datetimeFigureOut">
              <a:rPr lang="en-US"/>
              <a:pPr>
                <a:defRPr/>
              </a:pPr>
              <a:t>1/30/2017</a:t>
            </a:fld>
            <a:endParaRPr lang="en-US"/>
          </a:p>
        </p:txBody>
      </p:sp>
      <p:sp>
        <p:nvSpPr>
          <p:cNvPr id="6" name="Footer Placeholder 5"/>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7" name="Slide Number Placeholder 6"/>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FCDA34AD-6052-4FEB-B563-1F3DA7236264}" type="slidenum">
              <a:rPr lang="en-US"/>
              <a:pPr>
                <a:defRPr/>
              </a:pPr>
              <a:t>‹#›</a:t>
            </a:fld>
            <a:endParaRPr lang="en-US"/>
          </a:p>
        </p:txBody>
      </p:sp>
    </p:spTree>
    <p:extLst>
      <p:ext uri="{BB962C8B-B14F-4D97-AF65-F5344CB8AC3E}">
        <p14:creationId xmlns:p14="http://schemas.microsoft.com/office/powerpoint/2010/main" val="23331222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 and Content with 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1/30/2017</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smtClean="0"/>
              <a:t>Click to edit Master title style</a:t>
            </a:r>
            <a:endParaRPr lang="en-US" dirty="0"/>
          </a:p>
        </p:txBody>
      </p:sp>
      <p:pic>
        <p:nvPicPr>
          <p:cNvPr id="8" name="Picture 7"/>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211020677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4057286"/>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4_Custom Layout">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gradFill flip="none" rotWithShape="1">
            <a:gsLst>
              <a:gs pos="0">
                <a:schemeClr val="accent1">
                  <a:lumMod val="20000"/>
                  <a:lumOff val="80000"/>
                </a:schemeClr>
              </a:gs>
              <a:gs pos="100000">
                <a:schemeClr val="accent2">
                  <a:lumMod val="40000"/>
                  <a:lumOff val="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Title 4"/>
          <p:cNvSpPr>
            <a:spLocks noGrp="1"/>
          </p:cNvSpPr>
          <p:nvPr>
            <p:ph type="title"/>
          </p:nvPr>
        </p:nvSpPr>
        <p:spPr/>
        <p:txBody>
          <a:bodyPr/>
          <a:lstStyle/>
          <a:p>
            <a:r>
              <a:rPr lang="en-US" smtClean="0"/>
              <a:t>Click to edit Master title style</a:t>
            </a:r>
            <a:endParaRPr lang="en-US"/>
          </a:p>
        </p:txBody>
      </p:sp>
      <p:sp>
        <p:nvSpPr>
          <p:cNvPr id="7" name="Rectangle 6"/>
          <p:cNvSpPr/>
          <p:nvPr userDrawn="1"/>
        </p:nvSpPr>
        <p:spPr>
          <a:xfrm>
            <a:off x="0" y="6324600"/>
            <a:ext cx="9144000" cy="533400"/>
          </a:xfrm>
          <a:prstGeom prst="rect">
            <a:avLst/>
          </a:prstGeom>
          <a:gradFill>
            <a:gsLst>
              <a:gs pos="0">
                <a:srgbClr val="AED255"/>
              </a:gs>
              <a:gs pos="100000">
                <a:srgbClr val="00B197"/>
              </a:gs>
              <a:gs pos="100000">
                <a:schemeClr val="accent1">
                  <a:tint val="23500"/>
                  <a:satMod val="16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8" name="Picture 2" descr="\\06-CLS-01\Users\DTremblay\Desktop\COL logos New\PDF files download\COL_Logo_Crest_white_cmyk.t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686800" y="6388030"/>
            <a:ext cx="304800" cy="3937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8774454"/>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Title and Content7">
    <p:bg>
      <p:bgPr>
        <a:solidFill>
          <a:schemeClr val="bg2"/>
        </a:solidFill>
        <a:effectLst/>
      </p:bgPr>
    </p:bg>
    <p:spTree>
      <p:nvGrpSpPr>
        <p:cNvPr id="1" name=""/>
        <p:cNvGrpSpPr/>
        <p:nvPr/>
      </p:nvGrpSpPr>
      <p:grpSpPr>
        <a:xfrm>
          <a:off x="0" y="0"/>
          <a:ext cx="0" cy="0"/>
          <a:chOff x="0" y="0"/>
          <a:chExt cx="0" cy="0"/>
        </a:xfrm>
      </p:grpSpPr>
      <p:sp>
        <p:nvSpPr>
          <p:cNvPr id="8" name="Rectangle 7"/>
          <p:cNvSpPr/>
          <p:nvPr userDrawn="1"/>
        </p:nvSpPr>
        <p:spPr>
          <a:xfrm rot="2804644">
            <a:off x="4495800" y="5292116"/>
            <a:ext cx="7315200" cy="7024894"/>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rot="1480483">
            <a:off x="-1534638" y="5448010"/>
            <a:ext cx="7315200" cy="7024894"/>
          </a:xfrm>
          <a:prstGeom prst="rect">
            <a:avLst/>
          </a:prstGeom>
          <a:solidFill>
            <a:schemeClr val="tx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rot="2429116">
            <a:off x="825062" y="4276932"/>
            <a:ext cx="7315200" cy="7024894"/>
          </a:xfrm>
          <a:prstGeom prst="rect">
            <a:avLst/>
          </a:prstGeom>
          <a:solidFill>
            <a:schemeClr val="bg1">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53400" y="6019800"/>
            <a:ext cx="1028700" cy="685800"/>
          </a:xfrm>
          <a:prstGeom prst="rect">
            <a:avLst/>
          </a:prstGeom>
        </p:spPr>
      </p:pic>
      <p:sp>
        <p:nvSpPr>
          <p:cNvPr id="5" name="Title 1"/>
          <p:cNvSpPr>
            <a:spLocks noGrp="1"/>
          </p:cNvSpPr>
          <p:nvPr>
            <p:ph type="title"/>
          </p:nvPr>
        </p:nvSpPr>
        <p:spPr>
          <a:xfrm>
            <a:off x="381000" y="584202"/>
            <a:ext cx="8458200" cy="1265239"/>
          </a:xfrm>
          <a:noFill/>
        </p:spPr>
        <p:txBody>
          <a:bodyPr/>
          <a:lstStyle>
            <a:lvl1pPr>
              <a:defRPr b="1">
                <a:solidFill>
                  <a:srgbClr val="463691"/>
                </a:solidFill>
                <a:latin typeface="Georgia" panose="02040502050405020303" pitchFamily="18" charset="0"/>
              </a:defRPr>
            </a:lvl1pPr>
          </a:lstStyle>
          <a:p>
            <a:r>
              <a:rPr lang="en-US" dirty="0" smtClean="0"/>
              <a:t>Click to edit Master title style</a:t>
            </a:r>
            <a:endParaRPr lang="en-US" dirty="0"/>
          </a:p>
        </p:txBody>
      </p:sp>
      <p:sp>
        <p:nvSpPr>
          <p:cNvPr id="6" name="Content Placeholder 2"/>
          <p:cNvSpPr>
            <a:spLocks noGrp="1"/>
          </p:cNvSpPr>
          <p:nvPr>
            <p:ph idx="1"/>
          </p:nvPr>
        </p:nvSpPr>
        <p:spPr>
          <a:xfrm>
            <a:off x="381000" y="2006600"/>
            <a:ext cx="8458200" cy="4572000"/>
          </a:xfrm>
        </p:spPr>
        <p:txBody>
          <a:bodyPr/>
          <a:lstStyle>
            <a:lvl1pPr>
              <a:defRPr>
                <a:latin typeface="Georgia" panose="02040502050405020303" pitchFamily="18" charset="0"/>
              </a:defRPr>
            </a:lvl1pPr>
            <a:lvl2pPr>
              <a:defRPr>
                <a:latin typeface="Georgia" panose="02040502050405020303" pitchFamily="18" charset="0"/>
              </a:defRPr>
            </a:lvl2pPr>
            <a:lvl3pPr>
              <a:defRPr>
                <a:latin typeface="Georgia" panose="02040502050405020303" pitchFamily="18" charset="0"/>
              </a:defRPr>
            </a:lvl3pPr>
            <a:lvl4pPr>
              <a:defRPr>
                <a:latin typeface="Georgia" panose="02040502050405020303" pitchFamily="18" charset="0"/>
              </a:defRPr>
            </a:lvl4pPr>
            <a:lvl5pPr>
              <a:defRPr>
                <a:latin typeface="Georgia" panose="02040502050405020303"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54122389"/>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gradFill flip="none" rotWithShape="1">
            <a:gsLst>
              <a:gs pos="0">
                <a:schemeClr val="accent1">
                  <a:lumMod val="20000"/>
                  <a:lumOff val="80000"/>
                </a:schemeClr>
              </a:gs>
              <a:gs pos="100000">
                <a:schemeClr val="accent2">
                  <a:lumMod val="40000"/>
                  <a:lumOff val="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Title 4"/>
          <p:cNvSpPr>
            <a:spLocks noGrp="1"/>
          </p:cNvSpPr>
          <p:nvPr>
            <p:ph type="title"/>
          </p:nvPr>
        </p:nvSpPr>
        <p:spPr>
          <a:xfrm>
            <a:off x="381000" y="0"/>
            <a:ext cx="8229600" cy="1265238"/>
          </a:xfrm>
        </p:spPr>
        <p:txBody>
          <a:bodyPr/>
          <a:lstStyle>
            <a:lvl1pPr>
              <a:defRPr b="1">
                <a:solidFill>
                  <a:srgbClr val="00500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122414546"/>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1" name="Date Placeholder 2"/>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A65158B1-8898-4852-8B1B-C321C83CDC20}" type="datetimeFigureOut">
              <a:rPr lang="en-US"/>
              <a:pPr>
                <a:defRPr/>
              </a:pPr>
              <a:t>1/30/2017</a:t>
            </a:fld>
            <a:endParaRPr lang="en-US"/>
          </a:p>
        </p:txBody>
      </p:sp>
      <p:sp>
        <p:nvSpPr>
          <p:cNvPr id="12" name="Footer Placeholder 3"/>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13" name="Slide Number Placeholder 4"/>
          <p:cNvSpPr>
            <a:spLocks noGrp="1"/>
          </p:cNvSpPr>
          <p:nvPr>
            <p:ph type="sldNum" sz="quarter" idx="12"/>
          </p:nvPr>
        </p:nvSpPr>
        <p:spPr>
          <a:xfrm>
            <a:off x="6553200" y="6416675"/>
            <a:ext cx="2133600" cy="365125"/>
          </a:xfrm>
          <a:prstGeom prst="rect">
            <a:avLst/>
          </a:prstGeom>
        </p:spPr>
        <p:txBody>
          <a:bodyPr/>
          <a:lstStyle>
            <a:lvl1pPr>
              <a:defRPr/>
            </a:lvl1pPr>
          </a:lstStyle>
          <a:p>
            <a:pPr>
              <a:defRPr/>
            </a:pPr>
            <a:fld id="{73A96E01-BD7F-4EEE-8672-51A374FE76EC}" type="slidenum">
              <a:rPr lang="en-US" altLang="en-US"/>
              <a:pPr>
                <a:defRPr/>
              </a:pPr>
              <a:t>‹#›</a:t>
            </a:fld>
            <a:endParaRPr lang="en-US" altLang="en-US"/>
          </a:p>
        </p:txBody>
      </p:sp>
    </p:spTree>
    <p:extLst>
      <p:ext uri="{BB962C8B-B14F-4D97-AF65-F5344CB8AC3E}">
        <p14:creationId xmlns:p14="http://schemas.microsoft.com/office/powerpoint/2010/main" val="125243809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58378387"/>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5_Custom Layout">
    <p:spTree>
      <p:nvGrpSpPr>
        <p:cNvPr id="1" name=""/>
        <p:cNvGrpSpPr/>
        <p:nvPr/>
      </p:nvGrpSpPr>
      <p:grpSpPr>
        <a:xfrm>
          <a:off x="0" y="0"/>
          <a:ext cx="0" cy="0"/>
          <a:chOff x="0" y="0"/>
          <a:chExt cx="0" cy="0"/>
        </a:xfrm>
      </p:grpSpPr>
      <p:sp>
        <p:nvSpPr>
          <p:cNvPr id="3" name="Rectangle 2"/>
          <p:cNvSpPr/>
          <p:nvPr userDrawn="1"/>
        </p:nvSpPr>
        <p:spPr>
          <a:xfrm rot="1480483">
            <a:off x="-1534638" y="5448010"/>
            <a:ext cx="7315200" cy="7024894"/>
          </a:xfrm>
          <a:prstGeom prst="rect">
            <a:avLst/>
          </a:prstGeom>
          <a:solidFill>
            <a:schemeClr val="tx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Rectangle 3"/>
          <p:cNvSpPr/>
          <p:nvPr userDrawn="1"/>
        </p:nvSpPr>
        <p:spPr>
          <a:xfrm rot="2429116">
            <a:off x="825062" y="4276932"/>
            <a:ext cx="7315200" cy="7024894"/>
          </a:xfrm>
          <a:prstGeom prst="rect">
            <a:avLst/>
          </a:prstGeom>
          <a:solidFill>
            <a:schemeClr val="bg1">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Title 1"/>
          <p:cNvSpPr>
            <a:spLocks noGrp="1"/>
          </p:cNvSpPr>
          <p:nvPr>
            <p:ph type="title"/>
          </p:nvPr>
        </p:nvSpPr>
        <p:spPr>
          <a:xfrm>
            <a:off x="304800" y="182562"/>
            <a:ext cx="8610600" cy="1265238"/>
          </a:xfrm>
        </p:spPr>
        <p:txBody>
          <a:bodyPr/>
          <a:lstStyle>
            <a:lvl1pPr>
              <a:defRPr sz="4000"/>
            </a:lvl1pPr>
          </a:lstStyle>
          <a:p>
            <a:r>
              <a:rPr lang="en-US" dirty="0" smtClean="0"/>
              <a:t>Click to edit Master title style</a:t>
            </a:r>
            <a:endParaRPr lang="en-GB" dirty="0"/>
          </a:p>
        </p:txBody>
      </p:sp>
    </p:spTree>
    <p:extLst>
      <p:ext uri="{BB962C8B-B14F-4D97-AF65-F5344CB8AC3E}">
        <p14:creationId xmlns:p14="http://schemas.microsoft.com/office/powerpoint/2010/main" val="3485105117"/>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Title and Content6">
    <p:bg>
      <p:bgPr>
        <a:solidFill>
          <a:schemeClr val="bg2"/>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b="42264"/>
          <a:stretch/>
        </p:blipFill>
        <p:spPr>
          <a:xfrm>
            <a:off x="0" y="3124200"/>
            <a:ext cx="9144000" cy="3733800"/>
          </a:xfrm>
          <a:prstGeom prst="rect">
            <a:avLst/>
          </a:prstGeom>
        </p:spPr>
      </p:pic>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67700" y="6019800"/>
            <a:ext cx="800100" cy="533400"/>
          </a:xfrm>
          <a:prstGeom prst="rect">
            <a:avLst/>
          </a:prstGeom>
        </p:spPr>
      </p:pic>
      <p:sp>
        <p:nvSpPr>
          <p:cNvPr id="5" name="Title 1"/>
          <p:cNvSpPr>
            <a:spLocks noGrp="1"/>
          </p:cNvSpPr>
          <p:nvPr>
            <p:ph type="title"/>
          </p:nvPr>
        </p:nvSpPr>
        <p:spPr>
          <a:xfrm>
            <a:off x="381000" y="584202"/>
            <a:ext cx="8458200" cy="1265239"/>
          </a:xfrm>
          <a:noFill/>
        </p:spPr>
        <p:txBody>
          <a:bodyPr/>
          <a:lstStyle>
            <a:lvl1pPr>
              <a:defRPr b="1">
                <a:solidFill>
                  <a:srgbClr val="463691"/>
                </a:solidFill>
                <a:latin typeface="Georgia" panose="02040502050405020303" pitchFamily="18" charset="0"/>
              </a:defRPr>
            </a:lvl1pPr>
          </a:lstStyle>
          <a:p>
            <a:r>
              <a:rPr lang="en-US" dirty="0" smtClean="0"/>
              <a:t>Click to edit Master title style</a:t>
            </a:r>
            <a:endParaRPr lang="en-US" dirty="0"/>
          </a:p>
        </p:txBody>
      </p:sp>
      <p:sp>
        <p:nvSpPr>
          <p:cNvPr id="6" name="Content Placeholder 2"/>
          <p:cNvSpPr>
            <a:spLocks noGrp="1"/>
          </p:cNvSpPr>
          <p:nvPr>
            <p:ph idx="1"/>
          </p:nvPr>
        </p:nvSpPr>
        <p:spPr>
          <a:xfrm>
            <a:off x="381000" y="2006600"/>
            <a:ext cx="8458200" cy="4572000"/>
          </a:xfrm>
        </p:spPr>
        <p:txBody>
          <a:bodyPr/>
          <a:lstStyle>
            <a:lvl1pPr>
              <a:defRPr>
                <a:latin typeface="Georgia" panose="02040502050405020303" pitchFamily="18" charset="0"/>
              </a:defRPr>
            </a:lvl1pPr>
            <a:lvl2pPr>
              <a:defRPr>
                <a:latin typeface="Georgia" panose="02040502050405020303" pitchFamily="18" charset="0"/>
              </a:defRPr>
            </a:lvl2pPr>
            <a:lvl3pPr>
              <a:defRPr>
                <a:latin typeface="Georgia" panose="02040502050405020303" pitchFamily="18" charset="0"/>
              </a:defRPr>
            </a:lvl3pPr>
            <a:lvl4pPr>
              <a:defRPr>
                <a:latin typeface="Georgia" panose="02040502050405020303" pitchFamily="18" charset="0"/>
              </a:defRPr>
            </a:lvl4pPr>
            <a:lvl5pPr>
              <a:defRPr>
                <a:latin typeface="Georgia" panose="02040502050405020303"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8210770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2"/>
          <p:cNvSpPr txBox="1">
            <a:spLocks/>
          </p:cNvSpPr>
          <p:nvPr userDrawn="1"/>
        </p:nvSpPr>
        <p:spPr bwMode="auto">
          <a:xfrm>
            <a:off x="2296638" y="2362201"/>
            <a:ext cx="4550724" cy="2133599"/>
          </a:xfrm>
          <a:prstGeom prst="round2DiagRect">
            <a:avLst/>
          </a:prstGeom>
          <a:solidFill>
            <a:srgbClr val="FFFFFF">
              <a:alpha val="69804"/>
            </a:srgb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sz="4800" b="0" cap="none" dirty="0" smtClean="0"/>
              <a:t>Section Title</a:t>
            </a:r>
            <a:endParaRPr lang="en-US" sz="4800" b="0" cap="none" dirty="0"/>
          </a:p>
        </p:txBody>
      </p:sp>
    </p:spTree>
    <p:extLst>
      <p:ext uri="{BB962C8B-B14F-4D97-AF65-F5344CB8AC3E}">
        <p14:creationId xmlns:p14="http://schemas.microsoft.com/office/powerpoint/2010/main" val="33697703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cSld name="Title Slide 1">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730375"/>
            <a:ext cx="7543800" cy="2308225"/>
          </a:xfrm>
          <a:effectLst/>
        </p:spPr>
        <p:txBody>
          <a:bodyPr>
            <a:noAutofit/>
          </a:bodyPr>
          <a:lstStyle>
            <a:lvl1pPr>
              <a:defRPr sz="5400">
                <a:solidFill>
                  <a:schemeClr val="tx1"/>
                </a:solidFill>
                <a:latin typeface="+mj-l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62000" y="4495800"/>
            <a:ext cx="7543800" cy="1752600"/>
          </a:xfrm>
        </p:spPr>
        <p:txBody>
          <a:bodyPr>
            <a:normAutofit/>
          </a:bodyPr>
          <a:lstStyle>
            <a:lvl1pPr marL="0" indent="0" algn="ctr">
              <a:buNone/>
              <a:defRPr sz="2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sz="1000" smtClean="0">
                <a:solidFill>
                  <a:schemeClr val="bg1"/>
                </a:solidFill>
                <a:latin typeface="+mn-lt"/>
              </a:defRPr>
            </a:lvl1pPr>
          </a:lstStyle>
          <a:p>
            <a:pPr>
              <a:defRPr/>
            </a:pPr>
            <a:fld id="{EA612F8D-39B6-4B06-A68C-2CED7CB40ECC}" type="datetimeFigureOut">
              <a:rPr lang="en-US"/>
              <a:pPr>
                <a:defRPr/>
              </a:pPr>
              <a:t>1/30/2017</a:t>
            </a:fld>
            <a:endParaRPr lang="en-US"/>
          </a:p>
        </p:txBody>
      </p:sp>
      <p:sp>
        <p:nvSpPr>
          <p:cNvPr id="8"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sz="1000" dirty="0">
                <a:solidFill>
                  <a:schemeClr val="bg1"/>
                </a:solidFill>
                <a:latin typeface="+mn-lt"/>
              </a:defRPr>
            </a:lvl1pPr>
          </a:lstStyle>
          <a:p>
            <a:pPr>
              <a:defRPr/>
            </a:pPr>
            <a:endParaRPr lang="en-US" dirty="0"/>
          </a:p>
        </p:txBody>
      </p:sp>
      <p:sp>
        <p:nvSpPr>
          <p:cNvPr id="9"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sz="1000" smtClean="0">
                <a:solidFill>
                  <a:schemeClr val="bg1"/>
                </a:solidFill>
                <a:latin typeface="+mn-lt"/>
              </a:defRPr>
            </a:lvl1pPr>
          </a:lstStyle>
          <a:p>
            <a:pPr>
              <a:defRPr/>
            </a:pPr>
            <a:fld id="{31806E18-9C89-4DF9-981C-68129960BC67}" type="slidenum">
              <a:rPr lang="en-US"/>
              <a:pPr>
                <a:defRPr/>
              </a:pPr>
              <a:t>‹#›</a:t>
            </a:fld>
            <a:endParaRPr lang="en-US" dirty="0"/>
          </a:p>
        </p:txBody>
      </p:sp>
    </p:spTree>
    <p:extLst>
      <p:ext uri="{BB962C8B-B14F-4D97-AF65-F5344CB8AC3E}">
        <p14:creationId xmlns:p14="http://schemas.microsoft.com/office/powerpoint/2010/main" val="409163478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6_Custom Layout">
    <p:spTree>
      <p:nvGrpSpPr>
        <p:cNvPr id="1" name=""/>
        <p:cNvGrpSpPr/>
        <p:nvPr/>
      </p:nvGrpSpPr>
      <p:grpSpPr>
        <a:xfrm>
          <a:off x="0" y="0"/>
          <a:ext cx="0" cy="0"/>
          <a:chOff x="0" y="0"/>
          <a:chExt cx="0" cy="0"/>
        </a:xfrm>
      </p:grpSpPr>
      <p:sp>
        <p:nvSpPr>
          <p:cNvPr id="3" name="Rectangle 2"/>
          <p:cNvSpPr/>
          <p:nvPr userDrawn="1"/>
        </p:nvSpPr>
        <p:spPr>
          <a:xfrm rot="1480483">
            <a:off x="-1534638" y="5448010"/>
            <a:ext cx="7315200" cy="7024894"/>
          </a:xfrm>
          <a:prstGeom prst="rect">
            <a:avLst/>
          </a:prstGeom>
          <a:solidFill>
            <a:schemeClr val="tx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Rectangle 3"/>
          <p:cNvSpPr/>
          <p:nvPr userDrawn="1"/>
        </p:nvSpPr>
        <p:spPr>
          <a:xfrm rot="2429116">
            <a:off x="825062" y="4276932"/>
            <a:ext cx="7315200" cy="7024894"/>
          </a:xfrm>
          <a:prstGeom prst="rect">
            <a:avLst/>
          </a:prstGeom>
          <a:solidFill>
            <a:schemeClr val="bg1">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Title 1"/>
          <p:cNvSpPr>
            <a:spLocks noGrp="1"/>
          </p:cNvSpPr>
          <p:nvPr>
            <p:ph type="title"/>
          </p:nvPr>
        </p:nvSpPr>
        <p:spPr>
          <a:xfrm>
            <a:off x="304800" y="182562"/>
            <a:ext cx="8610600" cy="1265238"/>
          </a:xfrm>
        </p:spPr>
        <p:txBody>
          <a:bodyPr/>
          <a:lstStyle>
            <a:lvl1pPr>
              <a:defRPr sz="4000"/>
            </a:lvl1pPr>
          </a:lstStyle>
          <a:p>
            <a:r>
              <a:rPr lang="en-US" dirty="0" smtClean="0"/>
              <a:t>Click to edit Master title style</a:t>
            </a:r>
            <a:endParaRPr lang="en-GB" dirty="0"/>
          </a:p>
        </p:txBody>
      </p:sp>
    </p:spTree>
    <p:extLst>
      <p:ext uri="{BB962C8B-B14F-4D97-AF65-F5344CB8AC3E}">
        <p14:creationId xmlns:p14="http://schemas.microsoft.com/office/powerpoint/2010/main" val="2776507241"/>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3719154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1/30/2017</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smtClean="0"/>
              <a:t>Click to edit Master title style</a:t>
            </a:r>
            <a:endParaRPr lang="en-US" dirty="0"/>
          </a:p>
        </p:txBody>
      </p:sp>
      <p:pic>
        <p:nvPicPr>
          <p:cNvPr id="8" name="Picture 7"/>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41122844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_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1/30/2017</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smtClean="0"/>
              <a:t>Click to edit Master title style</a:t>
            </a:r>
            <a:endParaRPr lang="en-US" dirty="0"/>
          </a:p>
        </p:txBody>
      </p:sp>
      <p:pic>
        <p:nvPicPr>
          <p:cNvPr id="8" name="Picture 7"/>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347800821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Left No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solidFill>
            <a:srgbClr val="FFFFFF">
              <a:alpha val="69804"/>
            </a:srgbClr>
          </a:solidFill>
          <a:ln w="9525">
            <a:noFill/>
            <a:miter lim="800000"/>
            <a:headEnd/>
            <a:tailEnd/>
          </a:ln>
        </p:spPr>
        <p:txBody>
          <a:bodyPr vert="horz" wrap="square" lIns="91440" tIns="182880" rIns="91440" bIns="182880" numCol="1" anchor="t" anchorCtr="0" compatLnSpc="1">
            <a:prstTxWarp prst="textNoShape">
              <a:avLst/>
            </a:prstTxWarp>
          </a:bodyPr>
          <a:lstStyle>
            <a:lvl1pPr>
              <a:defRPr lang="en-US" dirty="0" smtClean="0">
                <a:solidFill>
                  <a:schemeClr val="accent1">
                    <a:lumMod val="50000"/>
                  </a:schemeClr>
                </a:solidFill>
                <a:latin typeface="+mn-lt"/>
              </a:defRPr>
            </a:lvl1pPr>
            <a:lvl2pPr>
              <a:defRPr lang="en-US" dirty="0" smtClean="0">
                <a:solidFill>
                  <a:schemeClr val="accent1">
                    <a:lumMod val="50000"/>
                  </a:schemeClr>
                </a:solidFill>
                <a:latin typeface="+mn-lt"/>
              </a:defRPr>
            </a:lvl2pPr>
            <a:lvl3pPr>
              <a:defRPr lang="en-US" dirty="0" smtClean="0">
                <a:solidFill>
                  <a:schemeClr val="accent1">
                    <a:lumMod val="50000"/>
                  </a:schemeClr>
                </a:solidFill>
                <a:latin typeface="+mn-lt"/>
              </a:defRPr>
            </a:lvl3pPr>
            <a:lvl4pPr>
              <a:defRPr lang="en-US" dirty="0" smtClean="0">
                <a:solidFill>
                  <a:schemeClr val="accent1">
                    <a:lumMod val="50000"/>
                  </a:schemeClr>
                </a:solidFill>
                <a:latin typeface="+mn-lt"/>
              </a:defRPr>
            </a:lvl4pPr>
            <a:lvl5pPr>
              <a:defRPr lang="en-US" dirty="0">
                <a:solidFill>
                  <a:schemeClr val="accent1">
                    <a:lumMod val="50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1/30/2017</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smtClean="0"/>
              <a:t>Click to edit Master title style</a:t>
            </a:r>
            <a:endParaRPr lang="en-US" dirty="0"/>
          </a:p>
        </p:txBody>
      </p:sp>
    </p:spTree>
    <p:extLst>
      <p:ext uri="{BB962C8B-B14F-4D97-AF65-F5344CB8AC3E}">
        <p14:creationId xmlns:p14="http://schemas.microsoft.com/office/powerpoint/2010/main" val="126330613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eature Slide">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4251" t="34288" r="28719" b="20525"/>
          <a:stretch/>
        </p:blipFill>
        <p:spPr bwMode="auto">
          <a:xfrm>
            <a:off x="1378858" y="1596571"/>
            <a:ext cx="7474856"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1378858" y="304800"/>
            <a:ext cx="7467600" cy="1128604"/>
          </a:xfrm>
        </p:spPr>
        <p:txBody>
          <a:bodyPr anchor="ctr"/>
          <a:lstStyle>
            <a:lvl1pPr>
              <a:defRPr sz="4000" i="1">
                <a:solidFill>
                  <a:schemeClr val="accent1">
                    <a:lumMod val="50000"/>
                  </a:schemeClr>
                </a:solidFill>
              </a:defRPr>
            </a:lvl1pPr>
          </a:lstStyle>
          <a:p>
            <a:r>
              <a:rPr lang="en-US" dirty="0" smtClean="0"/>
              <a:t>Feature slide</a:t>
            </a:r>
            <a:endParaRPr lang="en-US" dirty="0"/>
          </a:p>
        </p:txBody>
      </p:sp>
      <p:sp>
        <p:nvSpPr>
          <p:cNvPr id="11" name="Text Placeholder 10"/>
          <p:cNvSpPr>
            <a:spLocks noGrp="1"/>
          </p:cNvSpPr>
          <p:nvPr>
            <p:ph type="body" sz="quarter" idx="10" hasCustomPrompt="1"/>
          </p:nvPr>
        </p:nvSpPr>
        <p:spPr>
          <a:xfrm rot="16200000">
            <a:off x="-2447472" y="2980872"/>
            <a:ext cx="6342744" cy="990600"/>
          </a:xfrm>
          <a:prstGeom prst="round2DiagRect">
            <a:avLst/>
          </a:prstGeom>
          <a:solidFill>
            <a:schemeClr val="accent1">
              <a:lumMod val="50000"/>
            </a:schemeClr>
          </a:solidFill>
        </p:spPr>
        <p:txBody>
          <a:bodyPr anchor="ctr"/>
          <a:lstStyle>
            <a:lvl1pPr marL="0" indent="0">
              <a:buNone/>
              <a:defRPr sz="2800" i="1">
                <a:solidFill>
                  <a:schemeClr val="bg1"/>
                </a:solidFill>
                <a:latin typeface="+mj-lt"/>
              </a:defRPr>
            </a:lvl1pPr>
            <a:lvl2pPr marL="457200" indent="0">
              <a:buNone/>
              <a:defRPr sz="2000">
                <a:solidFill>
                  <a:schemeClr val="accent1">
                    <a:lumMod val="50000"/>
                  </a:schemeClr>
                </a:solidFill>
                <a:latin typeface="+mj-lt"/>
              </a:defRPr>
            </a:lvl2pPr>
            <a:lvl3pPr marL="914400" indent="0">
              <a:buNone/>
              <a:defRPr sz="2000">
                <a:solidFill>
                  <a:schemeClr val="accent1">
                    <a:lumMod val="50000"/>
                  </a:schemeClr>
                </a:solidFill>
                <a:latin typeface="+mj-lt"/>
              </a:defRPr>
            </a:lvl3pPr>
            <a:lvl4pPr marL="1371600" indent="0">
              <a:buNone/>
              <a:defRPr sz="2000">
                <a:solidFill>
                  <a:schemeClr val="accent1">
                    <a:lumMod val="50000"/>
                  </a:schemeClr>
                </a:solidFill>
                <a:latin typeface="+mj-lt"/>
              </a:defRPr>
            </a:lvl4pPr>
            <a:lvl5pPr marL="1828800" indent="0">
              <a:buNone/>
              <a:defRPr sz="2000">
                <a:solidFill>
                  <a:schemeClr val="accent1">
                    <a:lumMod val="50000"/>
                  </a:schemeClr>
                </a:solidFill>
                <a:latin typeface="+mj-lt"/>
              </a:defRPr>
            </a:lvl5pPr>
          </a:lstStyle>
          <a:p>
            <a:pPr lvl="0"/>
            <a:r>
              <a:rPr lang="en-US" dirty="0" smtClean="0"/>
              <a:t>Subtitle</a:t>
            </a:r>
            <a:endParaRPr lang="en-CA" dirty="0"/>
          </a:p>
        </p:txBody>
      </p:sp>
      <p:sp>
        <p:nvSpPr>
          <p:cNvPr id="13" name="Text Placeholder 12"/>
          <p:cNvSpPr>
            <a:spLocks noGrp="1"/>
          </p:cNvSpPr>
          <p:nvPr>
            <p:ph type="body" sz="quarter" idx="11" hasCustomPrompt="1"/>
          </p:nvPr>
        </p:nvSpPr>
        <p:spPr>
          <a:xfrm>
            <a:off x="1600200" y="1752600"/>
            <a:ext cx="3516313" cy="4648200"/>
          </a:xfrm>
          <a:solidFill>
            <a:srgbClr val="FFFFFF">
              <a:alpha val="69804"/>
            </a:srgbClr>
          </a:solidFill>
        </p:spPr>
        <p:txBody>
          <a:bodyPr/>
          <a:lstStyle>
            <a:lvl1pPr marL="0" indent="0">
              <a:buNone/>
              <a:defRPr sz="2400"/>
            </a:lvl1pPr>
          </a:lstStyle>
          <a:p>
            <a:pPr lvl="0"/>
            <a:r>
              <a:rPr lang="en-US" dirty="0" smtClean="0"/>
              <a:t>Add text</a:t>
            </a:r>
            <a:endParaRPr lang="en-CA" dirty="0"/>
          </a:p>
        </p:txBody>
      </p:sp>
    </p:spTree>
    <p:extLst>
      <p:ext uri="{BB962C8B-B14F-4D97-AF65-F5344CB8AC3E}">
        <p14:creationId xmlns:p14="http://schemas.microsoft.com/office/powerpoint/2010/main" val="80491552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eature Slide 2">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7037" t="34288" r="28719" b="20525"/>
          <a:stretch/>
        </p:blipFill>
        <p:spPr bwMode="auto">
          <a:xfrm>
            <a:off x="232229" y="1596571"/>
            <a:ext cx="8621485"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232229" y="304800"/>
            <a:ext cx="8614229" cy="1128604"/>
          </a:xfrm>
        </p:spPr>
        <p:txBody>
          <a:bodyPr anchor="ctr"/>
          <a:lstStyle>
            <a:lvl1pPr>
              <a:defRPr sz="4000" i="1">
                <a:solidFill>
                  <a:schemeClr val="accent1">
                    <a:lumMod val="50000"/>
                  </a:schemeClr>
                </a:solidFill>
              </a:defRPr>
            </a:lvl1pPr>
          </a:lstStyle>
          <a:p>
            <a:r>
              <a:rPr lang="en-US" dirty="0" smtClean="0"/>
              <a:t>Feature slide</a:t>
            </a:r>
            <a:endParaRPr lang="en-US" dirty="0"/>
          </a:p>
        </p:txBody>
      </p:sp>
      <p:sp>
        <p:nvSpPr>
          <p:cNvPr id="13" name="Text Placeholder 12"/>
          <p:cNvSpPr>
            <a:spLocks noGrp="1"/>
          </p:cNvSpPr>
          <p:nvPr>
            <p:ph type="body" sz="quarter" idx="11" hasCustomPrompt="1"/>
          </p:nvPr>
        </p:nvSpPr>
        <p:spPr>
          <a:xfrm>
            <a:off x="457200" y="1788886"/>
            <a:ext cx="3516313" cy="4648200"/>
          </a:xfrm>
          <a:solidFill>
            <a:srgbClr val="FFFFFF">
              <a:alpha val="69804"/>
            </a:srgbClr>
          </a:solidFill>
        </p:spPr>
        <p:txBody>
          <a:bodyPr/>
          <a:lstStyle>
            <a:lvl1pPr marL="0" indent="0">
              <a:buNone/>
              <a:defRPr sz="2400"/>
            </a:lvl1pPr>
          </a:lstStyle>
          <a:p>
            <a:pPr lvl="0"/>
            <a:r>
              <a:rPr lang="en-US" dirty="0" smtClean="0"/>
              <a:t>Add text</a:t>
            </a:r>
            <a:endParaRPr lang="en-CA" dirty="0"/>
          </a:p>
        </p:txBody>
      </p:sp>
    </p:spTree>
    <p:extLst>
      <p:ext uri="{BB962C8B-B14F-4D97-AF65-F5344CB8AC3E}">
        <p14:creationId xmlns:p14="http://schemas.microsoft.com/office/powerpoint/2010/main" val="3858025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7_Blank">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47619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304800" y="182562"/>
            <a:ext cx="8382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8" name="Text Placeholder 2"/>
          <p:cNvSpPr>
            <a:spLocks noGrp="1"/>
          </p:cNvSpPr>
          <p:nvPr>
            <p:ph type="body" idx="1"/>
          </p:nvPr>
        </p:nvSpPr>
        <p:spPr bwMode="auto">
          <a:xfrm>
            <a:off x="304800" y="1600200"/>
            <a:ext cx="8382000" cy="4724400"/>
          </a:xfrm>
          <a:prstGeom prst="rect">
            <a:avLst/>
          </a:prstGeom>
          <a:noFill/>
          <a:ln w="9525">
            <a:noFill/>
            <a:miter lim="800000"/>
            <a:headEnd/>
            <a:tailEnd/>
          </a:ln>
        </p:spPr>
        <p:txBody>
          <a:bodyPr vert="horz" wrap="square" lIns="91440" tIns="182880" rIns="91440" bIns="18288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extLst>
      <p:ext uri="{BB962C8B-B14F-4D97-AF65-F5344CB8AC3E}">
        <p14:creationId xmlns:p14="http://schemas.microsoft.com/office/powerpoint/2010/main" val="1189079309"/>
      </p:ext>
    </p:extLst>
  </p:cSld>
  <p:clrMap bg1="lt1" tx1="dk1" bg2="lt2" tx2="dk2" accent1="accent1" accent2="accent2" accent3="accent3" accent4="accent4" accent5="accent5" accent6="accent6" hlink="hlink" folHlink="folHlink"/>
  <p:sldLayoutIdLst>
    <p:sldLayoutId id="2147483686" r:id="rId1"/>
    <p:sldLayoutId id="2147483714" r:id="rId2"/>
    <p:sldLayoutId id="2147483731" r:id="rId3"/>
    <p:sldLayoutId id="2147483697" r:id="rId4"/>
    <p:sldLayoutId id="2147483730" r:id="rId5"/>
    <p:sldLayoutId id="2147483713" r:id="rId6"/>
    <p:sldLayoutId id="2147483715" r:id="rId7"/>
    <p:sldLayoutId id="2147483716" r:id="rId8"/>
    <p:sldLayoutId id="2147483718" r:id="rId9"/>
    <p:sldLayoutId id="2147483719" r:id="rId10"/>
    <p:sldLayoutId id="2147483720" r:id="rId11"/>
    <p:sldLayoutId id="2147483721" r:id="rId12"/>
    <p:sldLayoutId id="2147483723" r:id="rId13"/>
    <p:sldLayoutId id="2147483724" r:id="rId14"/>
    <p:sldLayoutId id="2147483725" r:id="rId15"/>
    <p:sldLayoutId id="2147483726" r:id="rId16"/>
    <p:sldLayoutId id="2147483729" r:id="rId17"/>
    <p:sldLayoutId id="2147483733" r:id="rId18"/>
    <p:sldLayoutId id="2147483735" r:id="rId19"/>
    <p:sldLayoutId id="2147483736" r:id="rId20"/>
    <p:sldLayoutId id="2147483741" r:id="rId21"/>
    <p:sldLayoutId id="2147483742" r:id="rId22"/>
    <p:sldLayoutId id="2147483744" r:id="rId23"/>
    <p:sldLayoutId id="2147483745" r:id="rId24"/>
    <p:sldLayoutId id="2147483746" r:id="rId25"/>
    <p:sldLayoutId id="2147483747" r:id="rId26"/>
    <p:sldLayoutId id="2147483749" r:id="rId27"/>
    <p:sldLayoutId id="2147483751" r:id="rId28"/>
    <p:sldLayoutId id="2147483753" r:id="rId29"/>
    <p:sldLayoutId id="2147483754" r:id="rId30"/>
    <p:sldLayoutId id="2147483755" r:id="rId31"/>
    <p:sldLayoutId id="2147483756" r:id="rId32"/>
  </p:sldLayoutIdLst>
  <p:timing>
    <p:tnLst>
      <p:par>
        <p:cTn id="1" dur="indefinite" restart="never" nodeType="tmRoot"/>
      </p:par>
    </p:tnLst>
  </p:timing>
  <p:txStyles>
    <p:titleStyle>
      <a:lvl1pPr algn="l" rtl="0" eaLnBrk="1" fontAlgn="base" hangingPunct="1">
        <a:spcBef>
          <a:spcPct val="0"/>
        </a:spcBef>
        <a:spcAft>
          <a:spcPct val="0"/>
        </a:spcAft>
        <a:defRPr sz="3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0.xml"/><Relationship Id="rId6" Type="http://schemas.openxmlformats.org/officeDocument/2006/relationships/image" Target="../media/image11.jpeg"/><Relationship Id="rId5" Type="http://schemas.microsoft.com/office/2007/relationships/hdphoto" Target="../media/hdphoto3.wdp"/><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microsoft.com/office/2007/relationships/hdphoto" Target="../media/hdphoto3.wdp"/><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25.gif"/><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6.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11.xml"/><Relationship Id="rId5" Type="http://schemas.openxmlformats.org/officeDocument/2006/relationships/image" Target="../media/image34.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8.xml"/><Relationship Id="rId5" Type="http://schemas.openxmlformats.org/officeDocument/2006/relationships/image" Target="../media/image35.png"/><Relationship Id="rId4" Type="http://schemas.openxmlformats.org/officeDocument/2006/relationships/hyperlink" Target="http://www.nigerianstat.gov.ng/pdfuploads/2102%20National%20Baseline%20Youth%20Survey%20Report_1.pdf" TargetMode="Externa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19.xml"/><Relationship Id="rId4" Type="http://schemas.openxmlformats.org/officeDocument/2006/relationships/hyperlink" Target="http://data.uis.unesco.org/"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openxmlformats.org/officeDocument/2006/relationships/hyperlink" Target="http://www.brookings.edu/blogs/africa-in-focus/posts/2014/09/23-youth-unemployment-nigeria-akande"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9.xml"/><Relationship Id="rId1" Type="http://schemas.openxmlformats.org/officeDocument/2006/relationships/slideLayout" Target="../slideLayouts/slideLayout28.xml"/><Relationship Id="rId4" Type="http://schemas.openxmlformats.org/officeDocument/2006/relationships/hyperlink" Target="http://www.itu.int/en/ITU-D/Statistics/Pages/stat/default.aspx"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3" Type="http://schemas.openxmlformats.org/officeDocument/2006/relationships/image" Target="../media/image39.jpeg"/><Relationship Id="rId7" Type="http://schemas.openxmlformats.org/officeDocument/2006/relationships/image" Target="../media/image43.jpeg"/><Relationship Id="rId2" Type="http://schemas.openxmlformats.org/officeDocument/2006/relationships/notesSlide" Target="../notesSlides/notesSlide10.xml"/><Relationship Id="rId1" Type="http://schemas.openxmlformats.org/officeDocument/2006/relationships/slideLayout" Target="../slideLayouts/slideLayout31.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6.xml.rels><?xml version="1.0" encoding="UTF-8" standalone="yes"?>
<Relationships xmlns="http://schemas.openxmlformats.org/package/2006/relationships"><Relationship Id="rId3" Type="http://schemas.openxmlformats.org/officeDocument/2006/relationships/hyperlink" Target="http://www.tojet.net/articles/v7i4/747.pdf" TargetMode="External"/><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3.xml"/><Relationship Id="rId1" Type="http://schemas.openxmlformats.org/officeDocument/2006/relationships/slideLayout" Target="../slideLayouts/slideLayout28.xml"/><Relationship Id="rId4" Type="http://schemas.openxmlformats.org/officeDocument/2006/relationships/image" Target="../media/image45.jpeg"/></Relationships>
</file>

<file path=ppt/slides/_rels/slide29.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7" Type="http://schemas.microsoft.com/office/2007/relationships/hdphoto" Target="../media/hdphoto3.wdp"/><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10.png"/><Relationship Id="rId5" Type="http://schemas.openxmlformats.org/officeDocument/2006/relationships/image" Target="../media/image14.jpeg"/><Relationship Id="rId4" Type="http://schemas.openxmlformats.org/officeDocument/2006/relationships/image" Target="../media/image13.jpeg"/></Relationships>
</file>

<file path=ppt/slides/_rels/slide30.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eg"/><Relationship Id="rId1" Type="http://schemas.openxmlformats.org/officeDocument/2006/relationships/slideLayout" Target="../slideLayouts/slideLayout9.xml"/><Relationship Id="rId4" Type="http://schemas.openxmlformats.org/officeDocument/2006/relationships/image" Target="../media/image51.png"/></Relationships>
</file>

<file path=ppt/slides/_rels/slide3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8.xml"/></Relationships>
</file>

<file path=ppt/slides/_rels/slide3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15.xml"/><Relationship Id="rId1" Type="http://schemas.openxmlformats.org/officeDocument/2006/relationships/slideLayout" Target="../slideLayouts/slideLayout9.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 Id="rId9" Type="http://schemas.openxmlformats.org/officeDocument/2006/relationships/image" Target="../media/image61.png"/></Relationships>
</file>

<file path=ppt/slides/_rels/slide3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8.xml"/><Relationship Id="rId4" Type="http://schemas.openxmlformats.org/officeDocument/2006/relationships/image" Target="../media/image64.jpeg"/></Relationships>
</file>

<file path=ppt/slides/_rels/slide37.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8.xm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7.xml"/><Relationship Id="rId1" Type="http://schemas.openxmlformats.org/officeDocument/2006/relationships/slideLayout" Target="../slideLayouts/slideLayout2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3" Type="http://schemas.openxmlformats.org/officeDocument/2006/relationships/hyperlink" Target="http://bccampus.ca/2014/06/03/textbook-zero/" TargetMode="External"/><Relationship Id="rId7" Type="http://schemas.openxmlformats.org/officeDocument/2006/relationships/image" Target="../media/image71.png"/><Relationship Id="rId2" Type="http://schemas.openxmlformats.org/officeDocument/2006/relationships/notesSlide" Target="../notesSlides/notesSlide19.xml"/><Relationship Id="rId1" Type="http://schemas.openxmlformats.org/officeDocument/2006/relationships/slideLayout" Target="../slideLayouts/slideLayout19.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4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8.xml"/></Relationships>
</file>

<file path=ppt/slides/_rels/slide45.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slideLayout" Target="../slideLayouts/slideLayout9.xml"/><Relationship Id="rId5" Type="http://schemas.openxmlformats.org/officeDocument/2006/relationships/image" Target="../media/image77.jpeg"/><Relationship Id="rId4" Type="http://schemas.openxmlformats.org/officeDocument/2006/relationships/image" Target="../media/image76.jpeg"/></Relationships>
</file>

<file path=ppt/slides/_rels/slide4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7.xml"/><Relationship Id="rId5" Type="http://schemas.openxmlformats.org/officeDocument/2006/relationships/image" Target="../media/image81.png"/><Relationship Id="rId4" Type="http://schemas.openxmlformats.org/officeDocument/2006/relationships/image" Target="../media/image80.png"/></Relationships>
</file>

<file path=ppt/slides/_rels/slide4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8.xml"/></Relationships>
</file>

<file path=ppt/slides/_rels/slide48.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gif"/><Relationship Id="rId1" Type="http://schemas.openxmlformats.org/officeDocument/2006/relationships/slideLayout" Target="../slideLayouts/slideLayout27.xml"/><Relationship Id="rId5" Type="http://schemas.openxmlformats.org/officeDocument/2006/relationships/image" Target="../media/image85.png"/><Relationship Id="rId4" Type="http://schemas.openxmlformats.org/officeDocument/2006/relationships/image" Target="../media/image84.gif"/></Relationships>
</file>

<file path=ppt/slides/_rels/slide4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3.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28.xml"/></Relationships>
</file>

<file path=ppt/slides/_rels/slide5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hyperlink" Target="http://www.irrodl.org/index.php/irrodl/article/view/2686/3967" TargetMode="External"/><Relationship Id="rId1" Type="http://schemas.openxmlformats.org/officeDocument/2006/relationships/slideLayout" Target="../slideLayouts/slideLayout28.xml"/></Relationships>
</file>

<file path=ppt/slides/_rels/slide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image" Target="../media/image89.png"/><Relationship Id="rId1" Type="http://schemas.openxmlformats.org/officeDocument/2006/relationships/slideLayout" Target="../slideLayouts/slideLayout26.xml"/><Relationship Id="rId4" Type="http://schemas.openxmlformats.org/officeDocument/2006/relationships/image" Target="../media/image91.jpeg"/></Relationships>
</file>

<file path=ppt/slides/_rels/slide59.xml.rels><?xml version="1.0" encoding="UTF-8" standalone="yes"?>
<Relationships xmlns="http://schemas.openxmlformats.org/package/2006/relationships"><Relationship Id="rId8" Type="http://schemas.openxmlformats.org/officeDocument/2006/relationships/image" Target="../media/image96.png"/><Relationship Id="rId13" Type="http://schemas.openxmlformats.org/officeDocument/2006/relationships/image" Target="../media/image10.png"/><Relationship Id="rId3" Type="http://schemas.openxmlformats.org/officeDocument/2006/relationships/image" Target="../media/image89.png"/><Relationship Id="rId7" Type="http://schemas.openxmlformats.org/officeDocument/2006/relationships/image" Target="../media/image95.png"/><Relationship Id="rId12" Type="http://schemas.openxmlformats.org/officeDocument/2006/relationships/image" Target="../media/image100.jpeg"/><Relationship Id="rId2" Type="http://schemas.openxmlformats.org/officeDocument/2006/relationships/notesSlide" Target="../notesSlides/notesSlide22.xml"/><Relationship Id="rId1" Type="http://schemas.openxmlformats.org/officeDocument/2006/relationships/slideLayout" Target="../slideLayouts/slideLayout10.xml"/><Relationship Id="rId6" Type="http://schemas.openxmlformats.org/officeDocument/2006/relationships/image" Target="../media/image94.png"/><Relationship Id="rId11" Type="http://schemas.openxmlformats.org/officeDocument/2006/relationships/image" Target="../media/image99.png"/><Relationship Id="rId5" Type="http://schemas.openxmlformats.org/officeDocument/2006/relationships/image" Target="../media/image93.PNG"/><Relationship Id="rId10" Type="http://schemas.openxmlformats.org/officeDocument/2006/relationships/image" Target="../media/image98.png"/><Relationship Id="rId4" Type="http://schemas.openxmlformats.org/officeDocument/2006/relationships/image" Target="../media/image92.jpeg"/><Relationship Id="rId9" Type="http://schemas.openxmlformats.org/officeDocument/2006/relationships/image" Target="../media/image97.png"/><Relationship Id="rId14" Type="http://schemas.microsoft.com/office/2007/relationships/hdphoto" Target="../media/hdphoto3.wdp"/></Relationships>
</file>

<file path=ppt/slides/_rels/slide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0.png"/><Relationship Id="rId1" Type="http://schemas.openxmlformats.org/officeDocument/2006/relationships/slideLayout" Target="../slideLayouts/slideLayout26.xml"/><Relationship Id="rId4" Type="http://schemas.openxmlformats.org/officeDocument/2006/relationships/image" Target="../media/image17.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http://rcoer.col.org/surveys.html" TargetMode="External"/><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4.xml"/><Relationship Id="rId4" Type="http://schemas.microsoft.com/office/2007/relationships/hdphoto" Target="../media/hdphoto4.wdp"/></Relationships>
</file>

<file path=ppt/slides/_rels/slide66.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image" Target="../media/image104.jpeg"/><Relationship Id="rId1" Type="http://schemas.openxmlformats.org/officeDocument/2006/relationships/slideLayout" Target="../slideLayouts/slideLayout19.xml"/><Relationship Id="rId4" Type="http://schemas.openxmlformats.org/officeDocument/2006/relationships/image" Target="../media/image106.jpeg"/></Relationships>
</file>

<file path=ppt/slides/_rels/slide68.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notesSlide" Target="../notesSlides/notesSlide25.xml"/><Relationship Id="rId1" Type="http://schemas.openxmlformats.org/officeDocument/2006/relationships/slideLayout" Target="../slideLayouts/slideLayout13.xml"/><Relationship Id="rId6" Type="http://schemas.openxmlformats.org/officeDocument/2006/relationships/image" Target="../media/image113.jpeg"/><Relationship Id="rId5" Type="http://schemas.openxmlformats.org/officeDocument/2006/relationships/image" Target="../media/image112.jpeg"/><Relationship Id="rId4" Type="http://schemas.openxmlformats.org/officeDocument/2006/relationships/image" Target="../media/image111.jpeg"/></Relationships>
</file>

<file path=ppt/slides/_rels/slide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19.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5728" r="26935" b="47056"/>
          <a:stretch/>
        </p:blipFill>
        <p:spPr bwMode="auto">
          <a:xfrm>
            <a:off x="-1" y="873714"/>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Round Diagonal Corner Rectangle 23"/>
          <p:cNvSpPr/>
          <p:nvPr/>
        </p:nvSpPr>
        <p:spPr>
          <a:xfrm>
            <a:off x="609599" y="5181600"/>
            <a:ext cx="7924799" cy="1412286"/>
          </a:xfrm>
          <a:prstGeom prst="round2DiagRect">
            <a:avLst>
              <a:gd name="adj1" fmla="val 23250"/>
              <a:gd name="adj2" fmla="val 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a:solidFill>
                  <a:schemeClr val="accent1">
                    <a:lumMod val="50000"/>
                  </a:schemeClr>
                </a:solidFill>
                <a:latin typeface="+mj-lt"/>
              </a:rPr>
              <a:t>Professor Asha </a:t>
            </a:r>
            <a:r>
              <a:rPr lang="en-US" sz="2800" i="1" dirty="0" err="1" smtClean="0">
                <a:solidFill>
                  <a:schemeClr val="accent1">
                    <a:lumMod val="50000"/>
                  </a:schemeClr>
                </a:solidFill>
                <a:latin typeface="+mj-lt"/>
              </a:rPr>
              <a:t>Kanwar</a:t>
            </a:r>
            <a:r>
              <a:rPr lang="en-US" sz="2800" i="1" dirty="0" smtClean="0">
                <a:solidFill>
                  <a:schemeClr val="accent1">
                    <a:lumMod val="50000"/>
                  </a:schemeClr>
                </a:solidFill>
                <a:latin typeface="+mj-lt"/>
              </a:rPr>
              <a:t/>
            </a:r>
            <a:br>
              <a:rPr lang="en-US" sz="2800" i="1" dirty="0" smtClean="0">
                <a:solidFill>
                  <a:schemeClr val="accent1">
                    <a:lumMod val="50000"/>
                  </a:schemeClr>
                </a:solidFill>
                <a:latin typeface="+mj-lt"/>
              </a:rPr>
            </a:br>
            <a:r>
              <a:rPr lang="en-US" sz="2000" i="1" dirty="0" smtClean="0">
                <a:solidFill>
                  <a:schemeClr val="accent1">
                    <a:lumMod val="50000"/>
                  </a:schemeClr>
                </a:solidFill>
                <a:latin typeface="+mj-lt"/>
              </a:rPr>
              <a:t>President </a:t>
            </a:r>
            <a:r>
              <a:rPr lang="en-US" sz="2000" i="1" dirty="0">
                <a:solidFill>
                  <a:schemeClr val="accent1">
                    <a:lumMod val="50000"/>
                  </a:schemeClr>
                </a:solidFill>
                <a:latin typeface="+mj-lt"/>
              </a:rPr>
              <a:t>&amp; </a:t>
            </a:r>
            <a:r>
              <a:rPr lang="en-US" sz="2000" i="1" dirty="0" smtClean="0">
                <a:solidFill>
                  <a:schemeClr val="accent1">
                    <a:lumMod val="50000"/>
                  </a:schemeClr>
                </a:solidFill>
                <a:latin typeface="+mj-lt"/>
              </a:rPr>
              <a:t>CEO</a:t>
            </a:r>
          </a:p>
          <a:p>
            <a:pPr algn="ctr"/>
            <a:r>
              <a:rPr lang="en-US" sz="2000" i="1" dirty="0" smtClean="0">
                <a:solidFill>
                  <a:schemeClr val="accent1">
                    <a:lumMod val="50000"/>
                  </a:schemeClr>
                </a:solidFill>
                <a:latin typeface="+mj-lt"/>
              </a:rPr>
              <a:t/>
            </a:r>
            <a:br>
              <a:rPr lang="en-US" sz="2000" i="1" dirty="0" smtClean="0">
                <a:solidFill>
                  <a:schemeClr val="accent1">
                    <a:lumMod val="50000"/>
                  </a:schemeClr>
                </a:solidFill>
                <a:latin typeface="+mj-lt"/>
              </a:rPr>
            </a:br>
            <a:r>
              <a:rPr lang="en-US" dirty="0" smtClean="0">
                <a:solidFill>
                  <a:schemeClr val="accent1">
                    <a:lumMod val="50000"/>
                  </a:schemeClr>
                </a:solidFill>
                <a:latin typeface="+mj-lt"/>
              </a:rPr>
              <a:t>January </a:t>
            </a:r>
            <a:r>
              <a:rPr lang="en-US" dirty="0">
                <a:solidFill>
                  <a:schemeClr val="accent1">
                    <a:lumMod val="50000"/>
                  </a:schemeClr>
                </a:solidFill>
                <a:latin typeface="+mj-lt"/>
              </a:rPr>
              <a:t>26, 2017  </a:t>
            </a:r>
            <a:r>
              <a:rPr lang="en-US" dirty="0" smtClean="0">
                <a:solidFill>
                  <a:schemeClr val="accent1">
                    <a:lumMod val="50000"/>
                  </a:schemeClr>
                </a:solidFill>
                <a:latin typeface="+mj-lt"/>
              </a:rPr>
              <a:t>|  University of Ibadan</a:t>
            </a:r>
            <a:r>
              <a:rPr lang="en-US" dirty="0">
                <a:solidFill>
                  <a:schemeClr val="accent1">
                    <a:lumMod val="50000"/>
                  </a:schemeClr>
                </a:solidFill>
                <a:latin typeface="+mj-lt"/>
              </a:rPr>
              <a:t>, Nigeria</a:t>
            </a:r>
          </a:p>
        </p:txBody>
      </p:sp>
      <p:sp>
        <p:nvSpPr>
          <p:cNvPr id="8" name="Title 4"/>
          <p:cNvSpPr>
            <a:spLocks noGrp="1"/>
          </p:cNvSpPr>
          <p:nvPr>
            <p:ph type="ctrTitle"/>
          </p:nvPr>
        </p:nvSpPr>
        <p:spPr>
          <a:xfrm>
            <a:off x="-1" y="1676400"/>
            <a:ext cx="9144001" cy="2308225"/>
          </a:xfrm>
          <a:prstGeom prst="snipRoundRect">
            <a:avLst/>
          </a:prstGeom>
          <a:noFill/>
          <a:ln>
            <a:noFill/>
          </a:ln>
        </p:spPr>
        <p:txBody>
          <a:bodyPr/>
          <a:lstStyle/>
          <a:p>
            <a:pPr algn="ctr"/>
            <a:r>
              <a:rPr lang="en-US" sz="4400" dirty="0" smtClean="0">
                <a:solidFill>
                  <a:srgbClr val="463691"/>
                </a:solidFill>
              </a:rPr>
              <a:t>Open Educational Resources:</a:t>
            </a:r>
            <a:r>
              <a:rPr lang="en-US" dirty="0" smtClean="0">
                <a:solidFill>
                  <a:srgbClr val="463691"/>
                </a:solidFill>
              </a:rPr>
              <a:t/>
            </a:r>
            <a:br>
              <a:rPr lang="en-US" dirty="0" smtClean="0">
                <a:solidFill>
                  <a:srgbClr val="463691"/>
                </a:solidFill>
              </a:rPr>
            </a:br>
            <a:r>
              <a:rPr lang="en-US" sz="6000" dirty="0" smtClean="0">
                <a:solidFill>
                  <a:srgbClr val="463691"/>
                </a:solidFill>
              </a:rPr>
              <a:t>Innovation in </a:t>
            </a:r>
            <a:br>
              <a:rPr lang="en-US" sz="6000" dirty="0" smtClean="0">
                <a:solidFill>
                  <a:srgbClr val="463691"/>
                </a:solidFill>
              </a:rPr>
            </a:br>
            <a:r>
              <a:rPr lang="en-US" sz="6000" dirty="0" smtClean="0">
                <a:solidFill>
                  <a:srgbClr val="463691"/>
                </a:solidFill>
              </a:rPr>
              <a:t>Higher Education?</a:t>
            </a:r>
            <a:endParaRPr lang="en-CA" sz="6000" dirty="0">
              <a:solidFill>
                <a:srgbClr val="463691"/>
              </a:solidFill>
            </a:endParaRPr>
          </a:p>
        </p:txBody>
      </p:sp>
      <p:pic>
        <p:nvPicPr>
          <p:cNvPr id="6" name="Picture 5" descr="Screen Clipping"/>
          <p:cNvPicPr>
            <a:picLocks noChangeAspect="1"/>
          </p:cNvPicPr>
          <p:nvPr/>
        </p:nvPicPr>
        <p:blipFill>
          <a:blip r:embed="rId4" cstate="print">
            <a:extLst>
              <a:ext uri="{BEBA8EAE-BF5A-486C-A8C5-ECC9F3942E4B}">
                <a14:imgProps xmlns:a14="http://schemas.microsoft.com/office/drawing/2010/main">
                  <a14:imgLayer r:embed="rId5">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val="0"/>
              </a:ext>
            </a:extLst>
          </a:blip>
          <a:stretch>
            <a:fillRect/>
          </a:stretch>
        </p:blipFill>
        <p:spPr>
          <a:xfrm>
            <a:off x="2362199" y="325962"/>
            <a:ext cx="914401" cy="1167695"/>
          </a:xfrm>
          <a:prstGeom prst="rect">
            <a:avLst/>
          </a:prstGeom>
        </p:spPr>
      </p:pic>
      <p:pic>
        <p:nvPicPr>
          <p:cNvPr id="2050" name="Picture 2" descr="https://www.pep-net.org/sites/pep-net.org/files/typo3img/PEP-School-images/logo_CPEEL_0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0" y="268107"/>
            <a:ext cx="990600" cy="1238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3903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06-CLS-01\Users\DTremblay\Desktop\NTI-Imagesm.jpg"/>
          <p:cNvPicPr>
            <a:picLocks noChangeAspect="1" noChangeArrowheads="1"/>
          </p:cNvPicPr>
          <p:nvPr/>
        </p:nvPicPr>
        <p:blipFill rotWithShape="1">
          <a:blip r:embed="rId2">
            <a:extLst>
              <a:ext uri="{28A0092B-C50C-407E-A947-70E740481C1C}">
                <a14:useLocalDpi xmlns:a14="http://schemas.microsoft.com/office/drawing/2010/main" val="0"/>
              </a:ext>
            </a:extLst>
          </a:blip>
          <a:srcRect t="2460"/>
          <a:stretch/>
        </p:blipFill>
        <p:spPr bwMode="auto">
          <a:xfrm>
            <a:off x="0" y="0"/>
            <a:ext cx="9144000" cy="6041088"/>
          </a:xfrm>
          <a:prstGeom prst="rect">
            <a:avLst/>
          </a:prstGeom>
          <a:noFill/>
          <a:ln w="3175">
            <a:solidFill>
              <a:schemeClr val="tx1"/>
            </a:solidFill>
          </a:ln>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654800" y="5947267"/>
            <a:ext cx="2514600" cy="246221"/>
          </a:xfrm>
          <a:prstGeom prst="rect">
            <a:avLst/>
          </a:prstGeom>
          <a:noFill/>
        </p:spPr>
        <p:txBody>
          <a:bodyPr wrap="square" rtlCol="0">
            <a:spAutoFit/>
          </a:bodyPr>
          <a:lstStyle/>
          <a:p>
            <a:r>
              <a:rPr lang="en-US" sz="1000" dirty="0" smtClean="0">
                <a:solidFill>
                  <a:schemeClr val="bg1"/>
                </a:solidFill>
              </a:rPr>
              <a:t>Photo s</a:t>
            </a:r>
            <a:r>
              <a:rPr lang="en-US" sz="1000" dirty="0">
                <a:solidFill>
                  <a:schemeClr val="bg1"/>
                </a:solidFill>
              </a:rPr>
              <a:t>ource</a:t>
            </a:r>
            <a:r>
              <a:rPr lang="en-US" sz="1000" dirty="0" smtClean="0">
                <a:solidFill>
                  <a:schemeClr val="bg1"/>
                </a:solidFill>
              </a:rPr>
              <a:t>: http</a:t>
            </a:r>
            <a:r>
              <a:rPr lang="en-US" sz="1000" dirty="0">
                <a:solidFill>
                  <a:schemeClr val="bg1"/>
                </a:solidFill>
              </a:rPr>
              <a:t>://www.nti-nigeria.org/</a:t>
            </a:r>
          </a:p>
        </p:txBody>
      </p:sp>
      <p:sp>
        <p:nvSpPr>
          <p:cNvPr id="7" name="TextBox 6"/>
          <p:cNvSpPr txBox="1"/>
          <p:nvPr/>
        </p:nvSpPr>
        <p:spPr>
          <a:xfrm>
            <a:off x="0" y="6019800"/>
            <a:ext cx="9144000" cy="646331"/>
          </a:xfrm>
          <a:prstGeom prst="rect">
            <a:avLst/>
          </a:prstGeom>
          <a:noFill/>
        </p:spPr>
        <p:txBody>
          <a:bodyPr wrap="square" rtlCol="0">
            <a:spAutoFit/>
          </a:bodyPr>
          <a:lstStyle/>
          <a:p>
            <a:pPr algn="ctr"/>
            <a:r>
              <a:rPr lang="en-US" sz="3600" i="1" dirty="0">
                <a:latin typeface="+mj-lt"/>
              </a:rPr>
              <a:t>ODL in Teacher Training: NTI</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
          <p:cNvPicPr>
            <a:picLocks noChangeAspect="1" noChangeArrowheads="1"/>
          </p:cNvPicPr>
          <p:nvPr/>
        </p:nvPicPr>
        <p:blipFill rotWithShape="1">
          <a:blip r:embed="rId3">
            <a:extLst>
              <a:ext uri="{28A0092B-C50C-407E-A947-70E740481C1C}">
                <a14:useLocalDpi xmlns:a14="http://schemas.microsoft.com/office/drawing/2010/main" val="0"/>
              </a:ext>
            </a:extLst>
          </a:blip>
          <a:srcRect r="3846" b="13502"/>
          <a:stretch/>
        </p:blipFill>
        <p:spPr bwMode="auto">
          <a:xfrm>
            <a:off x="533401" y="1371601"/>
            <a:ext cx="86106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1219200" y="168166"/>
            <a:ext cx="7467600" cy="1265238"/>
          </a:xfrm>
        </p:spPr>
        <p:txBody>
          <a:bodyPr/>
          <a:lstStyle/>
          <a:p>
            <a:r>
              <a:rPr lang="en-US" sz="4800" dirty="0" smtClean="0">
                <a:solidFill>
                  <a:srgbClr val="463691"/>
                </a:solidFill>
              </a:rPr>
              <a:t>RETRIDOL</a:t>
            </a:r>
            <a:endParaRPr lang="en-CA" sz="4800" dirty="0">
              <a:solidFill>
                <a:srgbClr val="463691"/>
              </a:solidFill>
            </a:endParaRPr>
          </a:p>
        </p:txBody>
      </p:sp>
      <p:sp>
        <p:nvSpPr>
          <p:cNvPr id="10" name="Title 2"/>
          <p:cNvSpPr txBox="1">
            <a:spLocks/>
          </p:cNvSpPr>
          <p:nvPr/>
        </p:nvSpPr>
        <p:spPr bwMode="auto">
          <a:xfrm rot="16200000">
            <a:off x="-2663372" y="2968171"/>
            <a:ext cx="6248402" cy="921657"/>
          </a:xfrm>
          <a:prstGeom prst="round2DiagRect">
            <a:avLst/>
          </a:prstGeom>
          <a:solidFill>
            <a:srgbClr val="666358"/>
          </a:solidFill>
          <a:ln w="9525">
            <a:noFill/>
            <a:miter lim="800000"/>
            <a:headEnd/>
            <a:tailEnd/>
          </a:ln>
        </p:spPr>
        <p:txBody>
          <a:bodyPr vert="horz" wrap="square" lIns="91440" tIns="45720" rIns="91440" bIns="45720" numCol="1" anchor="ctr" anchorCtr="0" compatLnSpc="1">
            <a:prstTxWarp prst="textNoShape">
              <a:avLst/>
            </a:prstTxWarp>
          </a:bodyPr>
          <a:lstStyle>
            <a:defPPr>
              <a:defRPr lang="en-US"/>
            </a:defPPr>
            <a:lvl1pPr eaLnBrk="1" hangingPunct="1">
              <a:defRPr sz="2800" i="1">
                <a:solidFill>
                  <a:schemeClr val="bg1"/>
                </a:solidFill>
                <a:latin typeface="+mj-lt"/>
                <a:ea typeface="+mj-ea"/>
                <a:cs typeface="+mj-cs"/>
              </a:defRPr>
            </a:lvl1pPr>
            <a:lvl2pPr eaLnBrk="1" hangingPunct="1">
              <a:defRPr sz="3800">
                <a:solidFill>
                  <a:schemeClr val="tx2"/>
                </a:solidFill>
                <a:latin typeface="Trebuchet MS" pitchFamily="34" charset="0"/>
              </a:defRPr>
            </a:lvl2pPr>
            <a:lvl3pPr eaLnBrk="1" hangingPunct="1">
              <a:defRPr sz="3800">
                <a:solidFill>
                  <a:schemeClr val="tx2"/>
                </a:solidFill>
                <a:latin typeface="Trebuchet MS" pitchFamily="34" charset="0"/>
              </a:defRPr>
            </a:lvl3pPr>
            <a:lvl4pPr eaLnBrk="1" hangingPunct="1">
              <a:defRPr sz="3800">
                <a:solidFill>
                  <a:schemeClr val="tx2"/>
                </a:solidFill>
                <a:latin typeface="Trebuchet MS" pitchFamily="34" charset="0"/>
              </a:defRPr>
            </a:lvl4pPr>
            <a:lvl5pPr eaLnBrk="1" hangingPunct="1">
              <a:defRPr sz="3800">
                <a:solidFill>
                  <a:schemeClr val="tx2"/>
                </a:solidFill>
                <a:latin typeface="Trebuchet MS" pitchFamily="34" charset="0"/>
              </a:defRPr>
            </a:lvl5pPr>
            <a:lvl6pPr marL="457200" fontAlgn="base">
              <a:spcBef>
                <a:spcPct val="0"/>
              </a:spcBef>
              <a:spcAft>
                <a:spcPct val="0"/>
              </a:spcAft>
              <a:defRPr sz="3800">
                <a:solidFill>
                  <a:schemeClr val="tx2"/>
                </a:solidFill>
                <a:latin typeface="Trebuchet MS" pitchFamily="34" charset="0"/>
              </a:defRPr>
            </a:lvl6pPr>
            <a:lvl7pPr marL="914400" fontAlgn="base">
              <a:spcBef>
                <a:spcPct val="0"/>
              </a:spcBef>
              <a:spcAft>
                <a:spcPct val="0"/>
              </a:spcAft>
              <a:defRPr sz="3800">
                <a:solidFill>
                  <a:schemeClr val="tx2"/>
                </a:solidFill>
                <a:latin typeface="Trebuchet MS" pitchFamily="34" charset="0"/>
              </a:defRPr>
            </a:lvl7pPr>
            <a:lvl8pPr marL="1371600" fontAlgn="base">
              <a:spcBef>
                <a:spcPct val="0"/>
              </a:spcBef>
              <a:spcAft>
                <a:spcPct val="0"/>
              </a:spcAft>
              <a:defRPr sz="3800">
                <a:solidFill>
                  <a:schemeClr val="tx2"/>
                </a:solidFill>
                <a:latin typeface="Trebuchet MS" pitchFamily="34" charset="0"/>
              </a:defRPr>
            </a:lvl8pPr>
            <a:lvl9pPr marL="1828800" fontAlgn="base">
              <a:spcBef>
                <a:spcPct val="0"/>
              </a:spcBef>
              <a:spcAft>
                <a:spcPct val="0"/>
              </a:spcAft>
              <a:defRPr sz="3800">
                <a:solidFill>
                  <a:schemeClr val="tx2"/>
                </a:solidFill>
                <a:latin typeface="Trebuchet MS" pitchFamily="34" charset="0"/>
              </a:defRPr>
            </a:lvl9pPr>
          </a:lstStyle>
          <a:p>
            <a:r>
              <a:rPr lang="en-US" sz="4000" i="0" dirty="0" smtClean="0"/>
              <a:t>Regional Centre</a:t>
            </a:r>
            <a:endParaRPr lang="en-US" sz="4000" i="0" dirty="0"/>
          </a:p>
        </p:txBody>
      </p:sp>
      <p:pic>
        <p:nvPicPr>
          <p:cNvPr id="5" name="Picture 4" descr="Screen Clipping"/>
          <p:cNvPicPr>
            <a:picLocks noChangeAspect="1"/>
          </p:cNvPicPr>
          <p:nvPr/>
        </p:nvPicPr>
        <p:blipFill>
          <a:blip r:embed="rId4" cstate="print">
            <a:extLst>
              <a:ext uri="{BEBA8EAE-BF5A-486C-A8C5-ECC9F3942E4B}">
                <a14:imgProps xmlns:a14="http://schemas.microsoft.com/office/drawing/2010/main">
                  <a14:imgLayer r:embed="rId5">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val="0"/>
              </a:ext>
            </a:extLst>
          </a:blip>
          <a:stretch>
            <a:fillRect/>
          </a:stretch>
        </p:blipFill>
        <p:spPr>
          <a:xfrm>
            <a:off x="8033658" y="6018009"/>
            <a:ext cx="657782" cy="839991"/>
          </a:xfrm>
          <a:prstGeom prst="rect">
            <a:avLst/>
          </a:prstGeom>
        </p:spPr>
      </p:pic>
    </p:spTree>
    <p:extLst>
      <p:ext uri="{BB962C8B-B14F-4D97-AF65-F5344CB8AC3E}">
        <p14:creationId xmlns:p14="http://schemas.microsoft.com/office/powerpoint/2010/main" val="4282509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11162"/>
            <a:ext cx="8382000" cy="1265238"/>
          </a:xfrm>
        </p:spPr>
        <p:txBody>
          <a:bodyPr/>
          <a:lstStyle/>
          <a:p>
            <a:pPr algn="ctr"/>
            <a:r>
              <a:rPr lang="en-US" dirty="0" smtClean="0"/>
              <a:t>UNESCO-COL Chairs </a:t>
            </a:r>
            <a:br>
              <a:rPr lang="en-US" dirty="0" smtClean="0"/>
            </a:br>
            <a:r>
              <a:rPr lang="en-US" dirty="0" smtClean="0"/>
              <a:t>in ODL and OER</a:t>
            </a:r>
            <a:endParaRPr lang="en-US" dirty="0"/>
          </a:p>
        </p:txBody>
      </p:sp>
      <p:pic>
        <p:nvPicPr>
          <p:cNvPr id="4" name="Picture 3" descr="P:\1_Projects\8_PCF + EDEA Awards\EDEA Awards\PPT EDEA winners 2013\logos\AU_Logo_stacked-.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0" y="2514600"/>
            <a:ext cx="1717476" cy="171165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06-CLS-01\Users\DTremblay\Desktop\logo242x120.gi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181" b="8450"/>
          <a:stretch/>
        </p:blipFill>
        <p:spPr bwMode="auto">
          <a:xfrm>
            <a:off x="3505200" y="4974480"/>
            <a:ext cx="2438400" cy="1020135"/>
          </a:xfrm>
          <a:prstGeom prst="rect">
            <a:avLst/>
          </a:prstGeom>
          <a:noFill/>
          <a:extLst>
            <a:ext uri="{909E8E84-426E-40DD-AFC4-6F175D3DCCD1}">
              <a14:hiddenFill xmlns:a14="http://schemas.microsoft.com/office/drawing/2010/main">
                <a:solidFill>
                  <a:srgbClr val="FFFFFF"/>
                </a:solidFill>
              </a14:hiddenFill>
            </a:ext>
          </a:extLst>
        </p:spPr>
      </p:pic>
      <p:pic>
        <p:nvPicPr>
          <p:cNvPr id="10242" name="Picture 2" descr="\\06-CLS-01\Users\DTremblay\Desktop\nou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8805" y="4690066"/>
            <a:ext cx="1565478" cy="1588961"/>
          </a:xfrm>
          <a:prstGeom prst="rect">
            <a:avLst/>
          </a:prstGeom>
          <a:noFill/>
          <a:extLst>
            <a:ext uri="{909E8E84-426E-40DD-AFC4-6F175D3DCCD1}">
              <a14:hiddenFill xmlns:a14="http://schemas.microsoft.com/office/drawing/2010/main">
                <a:solidFill>
                  <a:srgbClr val="FFFFFF"/>
                </a:solidFill>
              </a14:hiddenFill>
            </a:ext>
          </a:extLst>
        </p:spPr>
      </p:pic>
      <p:pic>
        <p:nvPicPr>
          <p:cNvPr id="10243" name="Picture 3" descr="\\06-CLS-01\Users\DTremblay\Desktop\Open U west indies_.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8618" y="1901935"/>
            <a:ext cx="1765852" cy="2167834"/>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06-CLS-01\Users\DTremblay\Desktop\Mzuzu university.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00800" y="4596319"/>
            <a:ext cx="2101873" cy="1668000"/>
          </a:xfrm>
          <a:prstGeom prst="rect">
            <a:avLst/>
          </a:prstGeom>
          <a:noFill/>
          <a:extLst>
            <a:ext uri="{909E8E84-426E-40DD-AFC4-6F175D3DCCD1}">
              <a14:hiddenFill xmlns:a14="http://schemas.microsoft.com/office/drawing/2010/main">
                <a:solidFill>
                  <a:srgbClr val="FFFFFF"/>
                </a:solidFill>
              </a14:hiddenFill>
            </a:ext>
          </a:extLst>
        </p:spPr>
      </p:pic>
      <p:pic>
        <p:nvPicPr>
          <p:cNvPr id="10245" name="Picture 5" descr="\\06-CLS-01\Users\DTremblay\Desktop\Open_University_of_Tanzania_Logo.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00800" y="2128602"/>
            <a:ext cx="1943100" cy="1714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8907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14500"/>
            <a:ext cx="9144000" cy="5143500"/>
          </a:xfrm>
          <a:prstGeom prst="rect">
            <a:avLst/>
          </a:prstGeom>
        </p:spPr>
      </p:pic>
      <p:sp>
        <p:nvSpPr>
          <p:cNvPr id="2" name="Title 1"/>
          <p:cNvSpPr>
            <a:spLocks noGrp="1"/>
          </p:cNvSpPr>
          <p:nvPr>
            <p:ph type="title"/>
          </p:nvPr>
        </p:nvSpPr>
        <p:spPr/>
        <p:txBody>
          <a:bodyPr/>
          <a:lstStyle/>
          <a:p>
            <a:r>
              <a:rPr lang="en-US" dirty="0" err="1" smtClean="0"/>
              <a:t>Yaba</a:t>
            </a:r>
            <a:r>
              <a:rPr lang="en-US" dirty="0" smtClean="0"/>
              <a:t> College of Technology (YCT), Lagos, Nigeria, 2016</a:t>
            </a:r>
            <a:endParaRPr lang="en-US" dirty="0"/>
          </a:p>
        </p:txBody>
      </p:sp>
    </p:spTree>
    <p:extLst>
      <p:ext uri="{BB962C8B-B14F-4D97-AF65-F5344CB8AC3E}">
        <p14:creationId xmlns:p14="http://schemas.microsoft.com/office/powerpoint/2010/main" val="24215547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382000" cy="1265238"/>
          </a:xfrm>
        </p:spPr>
        <p:txBody>
          <a:bodyPr/>
          <a:lstStyle/>
          <a:p>
            <a:r>
              <a:rPr lang="en-US" sz="6000" dirty="0" smtClean="0"/>
              <a:t>2013</a:t>
            </a:r>
            <a:br>
              <a:rPr lang="en-US" sz="6000" dirty="0" smtClean="0"/>
            </a:br>
            <a:r>
              <a:rPr lang="en-US" sz="3600" dirty="0" smtClean="0"/>
              <a:t>Abuja, Nigeria</a:t>
            </a:r>
            <a:endParaRPr lang="en-US" sz="3600" dirty="0"/>
          </a:p>
        </p:txBody>
      </p:sp>
      <p:sp>
        <p:nvSpPr>
          <p:cNvPr id="8" name="Rectangle 7"/>
          <p:cNvSpPr/>
          <p:nvPr/>
        </p:nvSpPr>
        <p:spPr>
          <a:xfrm>
            <a:off x="0" y="4114800"/>
            <a:ext cx="9144000" cy="2743200"/>
          </a:xfrm>
          <a:prstGeom prst="rect">
            <a:avLst/>
          </a:prstGeom>
          <a:solidFill>
            <a:schemeClr val="accent3">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12290" name="Picture 2" descr="\\06-CLS-01\Users\DTremblay\Desktop\pcf7 logo trans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9202" y="381000"/>
            <a:ext cx="6654798" cy="4663975"/>
          </a:xfrm>
          <a:prstGeom prst="rect">
            <a:avLst/>
          </a:prstGeom>
          <a:noFill/>
          <a:extLst>
            <a:ext uri="{909E8E84-426E-40DD-AFC4-6F175D3DCCD1}">
              <a14:hiddenFill xmlns:a14="http://schemas.microsoft.com/office/drawing/2010/main">
                <a:solidFill>
                  <a:srgbClr val="FFFFFF"/>
                </a:solidFill>
              </a14:hiddenFill>
            </a:ext>
          </a:extLst>
        </p:spPr>
      </p:pic>
      <p:sp>
        <p:nvSpPr>
          <p:cNvPr id="10" name="Text Box 2"/>
          <p:cNvSpPr txBox="1">
            <a:spLocks noChangeArrowheads="1"/>
          </p:cNvSpPr>
          <p:nvPr/>
        </p:nvSpPr>
        <p:spPr bwMode="auto">
          <a:xfrm>
            <a:off x="304800" y="5334000"/>
            <a:ext cx="8640960" cy="1080120"/>
          </a:xfrm>
          <a:prstGeom prst="rect">
            <a:avLst/>
          </a:prstGeom>
          <a:noFill/>
          <a:ln w="9525">
            <a:noFill/>
            <a:miter lim="800000"/>
            <a:headEnd/>
            <a:tailEnd/>
          </a:ln>
        </p:spPr>
        <p:txBody>
          <a:bodyPr rot="0" vert="horz" wrap="square" lIns="91440" tIns="45720" rIns="91440" bIns="45720" anchor="t" anchorCtr="0">
            <a:noAutofit/>
          </a:bodyPr>
          <a:lstStyle/>
          <a:p>
            <a:pPr>
              <a:spcAft>
                <a:spcPts val="0"/>
              </a:spcAft>
            </a:pPr>
            <a:r>
              <a:rPr lang="en-US" sz="2800" b="1" cap="all" dirty="0">
                <a:ln>
                  <a:noFill/>
                </a:ln>
                <a:solidFill>
                  <a:schemeClr val="bg1"/>
                </a:solidFill>
                <a:effectLst>
                  <a:outerShdw blurRad="50800" dist="38100" dir="2700000" algn="tl">
                    <a:srgbClr val="000000">
                      <a:alpha val="40000"/>
                    </a:srgbClr>
                  </a:outerShdw>
                  <a:reflection blurRad="12700" stA="28000" endPos="45000" dist="1003" dir="5400000" sy="-100000" algn="bl"/>
                </a:effectLst>
                <a:latin typeface="Trebuchet MS"/>
                <a:ea typeface="MS Mincho"/>
              </a:rPr>
              <a:t>Open Learning for Development: </a:t>
            </a:r>
            <a:endParaRPr lang="en-CA" sz="2800" dirty="0">
              <a:solidFill>
                <a:schemeClr val="bg1"/>
              </a:solidFill>
              <a:effectLst/>
              <a:latin typeface="Times New Roman"/>
              <a:ea typeface="MS Mincho"/>
            </a:endParaRPr>
          </a:p>
          <a:p>
            <a:pPr>
              <a:spcAft>
                <a:spcPts val="0"/>
              </a:spcAft>
            </a:pPr>
            <a:r>
              <a:rPr lang="en-US" sz="2800" b="1" i="0" cap="all" spc="0" dirty="0">
                <a:ln>
                  <a:noFill/>
                </a:ln>
                <a:solidFill>
                  <a:schemeClr val="bg1"/>
                </a:solidFill>
                <a:effectLst>
                  <a:outerShdw blurRad="50800" dist="38100" dir="2700000" algn="tl">
                    <a:srgbClr val="000000">
                      <a:alpha val="40000"/>
                    </a:srgbClr>
                  </a:outerShdw>
                  <a:reflection blurRad="12700" stA="28000" endPos="45000" dist="1003" dir="5400000" sy="-100000" algn="bl"/>
                </a:effectLst>
                <a:latin typeface="Trebuchet MS"/>
                <a:ea typeface="MS Mincho"/>
                <a:cs typeface="Times New Roman"/>
              </a:rPr>
              <a:t>Towards Empowerment and Transformation</a:t>
            </a:r>
            <a:endParaRPr lang="en-CA" sz="2800" i="1" spc="75" dirty="0">
              <a:solidFill>
                <a:schemeClr val="bg1"/>
              </a:solidFill>
              <a:effectLst/>
              <a:latin typeface="Cambria"/>
              <a:ea typeface="Times New Roman"/>
              <a:cs typeface="Times New Roman"/>
            </a:endParaRPr>
          </a:p>
        </p:txBody>
      </p:sp>
      <p:grpSp>
        <p:nvGrpSpPr>
          <p:cNvPr id="11" name="Group 10"/>
          <p:cNvGrpSpPr/>
          <p:nvPr/>
        </p:nvGrpSpPr>
        <p:grpSpPr>
          <a:xfrm>
            <a:off x="319406" y="3124200"/>
            <a:ext cx="2423794" cy="914400"/>
            <a:chOff x="0" y="0"/>
            <a:chExt cx="2424022" cy="914400"/>
          </a:xfrm>
        </p:grpSpPr>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22799" r="22797" b="3302"/>
            <a:stretch/>
          </p:blipFill>
          <p:spPr bwMode="auto">
            <a:xfrm>
              <a:off x="1690777" y="51759"/>
              <a:ext cx="733245" cy="862641"/>
            </a:xfrm>
            <a:prstGeom prst="rect">
              <a:avLst/>
            </a:prstGeom>
            <a:ln>
              <a:noFill/>
            </a:ln>
            <a:effectLst/>
            <a:extLst>
              <a:ext uri="{53640926-AAD7-44D8-BBD7-CCE9431645EC}">
                <a14:shadowObscured xmlns:a14="http://schemas.microsoft.com/office/drawing/2010/main"/>
              </a:ext>
            </a:extLst>
          </p:spPr>
        </p:pic>
        <p:pic>
          <p:nvPicPr>
            <p:cNvPr id="13" name="Picture 12"/>
            <p:cNvPicPr>
              <a:picLocks noChangeAspect="1"/>
            </p:cNvPicPr>
            <p:nvPr/>
          </p:nvPicPr>
          <p:blipFill rotWithShape="1">
            <a:blip r:embed="rId4" cstate="print">
              <a:extLst>
                <a:ext uri="{28A0092B-C50C-407E-A947-70E740481C1C}">
                  <a14:useLocalDpi xmlns:a14="http://schemas.microsoft.com/office/drawing/2010/main" val="0"/>
                </a:ext>
              </a:extLst>
            </a:blip>
            <a:srcRect t="10377" r="-408" b="12264"/>
            <a:stretch/>
          </p:blipFill>
          <p:spPr bwMode="auto">
            <a:xfrm>
              <a:off x="0" y="0"/>
              <a:ext cx="879894" cy="862642"/>
            </a:xfrm>
            <a:prstGeom prst="rect">
              <a:avLst/>
            </a:prstGeom>
            <a:ln>
              <a:noFill/>
            </a:ln>
            <a:effectLst/>
            <a:extLst>
              <a:ext uri="{53640926-AAD7-44D8-BBD7-CCE9431645EC}">
                <a14:shadowObscured xmlns:a14="http://schemas.microsoft.com/office/drawing/2010/main"/>
              </a:ext>
            </a:extLst>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8521" y="51759"/>
              <a:ext cx="759124" cy="862641"/>
            </a:xfrm>
            <a:prstGeom prst="rect">
              <a:avLst/>
            </a:prstGeom>
            <a:ln>
              <a:noFill/>
            </a:ln>
            <a:effectLst/>
          </p:spPr>
        </p:pic>
      </p:grpSp>
    </p:spTree>
    <p:extLst>
      <p:ext uri="{BB962C8B-B14F-4D97-AF65-F5344CB8AC3E}">
        <p14:creationId xmlns:p14="http://schemas.microsoft.com/office/powerpoint/2010/main" val="2636288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ight Arrow 14"/>
          <p:cNvSpPr/>
          <p:nvPr/>
        </p:nvSpPr>
        <p:spPr>
          <a:xfrm>
            <a:off x="6982333" y="5398313"/>
            <a:ext cx="1704467" cy="926287"/>
          </a:xfrm>
          <a:prstGeom prst="rightArrow">
            <a:avLst>
              <a:gd name="adj1" fmla="val 75000"/>
              <a:gd name="adj2" fmla="val 50000"/>
            </a:avLst>
          </a:prstGeom>
        </p:spPr>
        <p:style>
          <a:lnRef idx="2">
            <a:schemeClr val="lt1">
              <a:hueOff val="0"/>
              <a:satOff val="0"/>
              <a:lumOff val="0"/>
              <a:alphaOff val="0"/>
            </a:schemeClr>
          </a:lnRef>
          <a:fillRef idx="1">
            <a:schemeClr val="accent5">
              <a:alpha val="90000"/>
              <a:tint val="55000"/>
              <a:hueOff val="0"/>
              <a:satOff val="0"/>
              <a:lumOff val="0"/>
              <a:alphaOff val="0"/>
            </a:schemeClr>
          </a:fillRef>
          <a:effectRef idx="0">
            <a:schemeClr val="accent5">
              <a:alpha val="90000"/>
              <a:tint val="55000"/>
              <a:hueOff val="0"/>
              <a:satOff val="0"/>
              <a:lumOff val="0"/>
              <a:alphaOff val="0"/>
            </a:schemeClr>
          </a:effectRef>
          <a:fontRef idx="minor">
            <a:schemeClr val="dk1">
              <a:hueOff val="0"/>
              <a:satOff val="0"/>
              <a:lumOff val="0"/>
              <a:alphaOff val="0"/>
            </a:schemeClr>
          </a:fontRef>
        </p:style>
      </p:sp>
      <p:grpSp>
        <p:nvGrpSpPr>
          <p:cNvPr id="3" name="Group 2"/>
          <p:cNvGrpSpPr/>
          <p:nvPr/>
        </p:nvGrpSpPr>
        <p:grpSpPr>
          <a:xfrm>
            <a:off x="309080" y="1328158"/>
            <a:ext cx="8377719" cy="4982895"/>
            <a:chOff x="309081" y="1601762"/>
            <a:chExt cx="7652358" cy="4551465"/>
          </a:xfrm>
        </p:grpSpPr>
        <p:sp>
          <p:nvSpPr>
            <p:cNvPr id="5" name="Right Arrow 4"/>
            <p:cNvSpPr/>
            <p:nvPr/>
          </p:nvSpPr>
          <p:spPr>
            <a:xfrm>
              <a:off x="6404548" y="1601762"/>
              <a:ext cx="1556891" cy="846087"/>
            </a:xfrm>
            <a:prstGeom prst="rightArrow">
              <a:avLst>
                <a:gd name="adj1" fmla="val 75000"/>
                <a:gd name="adj2" fmla="val 50000"/>
              </a:avLst>
            </a:prstGeom>
          </p:spPr>
          <p:style>
            <a:lnRef idx="2">
              <a:schemeClr val="lt1">
                <a:hueOff val="0"/>
                <a:satOff val="0"/>
                <a:lumOff val="0"/>
                <a:alphaOff val="0"/>
              </a:schemeClr>
            </a:lnRef>
            <a:fillRef idx="1">
              <a:schemeClr val="accent5">
                <a:alpha val="90000"/>
                <a:tint val="55000"/>
                <a:hueOff val="0"/>
                <a:satOff val="0"/>
                <a:lumOff val="0"/>
                <a:alphaOff val="0"/>
              </a:schemeClr>
            </a:fillRef>
            <a:effectRef idx="0">
              <a:schemeClr val="accent5">
                <a:alpha val="90000"/>
                <a:tint val="55000"/>
                <a:hueOff val="0"/>
                <a:satOff val="0"/>
                <a:lumOff val="0"/>
                <a:alphaOff val="0"/>
              </a:schemeClr>
            </a:effectRef>
            <a:fontRef idx="minor">
              <a:schemeClr val="dk1">
                <a:hueOff val="0"/>
                <a:satOff val="0"/>
                <a:lumOff val="0"/>
                <a:alphaOff val="0"/>
              </a:schemeClr>
            </a:fontRef>
          </p:style>
        </p:sp>
        <p:sp>
          <p:nvSpPr>
            <p:cNvPr id="6" name="Freeform 5"/>
            <p:cNvSpPr/>
            <p:nvPr/>
          </p:nvSpPr>
          <p:spPr>
            <a:xfrm>
              <a:off x="309081" y="1601762"/>
              <a:ext cx="6816546" cy="846087"/>
            </a:xfrm>
            <a:custGeom>
              <a:avLst/>
              <a:gdLst>
                <a:gd name="connsiteX0" fmla="*/ 0 w 6816546"/>
                <a:gd name="connsiteY0" fmla="*/ 141017 h 846087"/>
                <a:gd name="connsiteX1" fmla="*/ 141017 w 6816546"/>
                <a:gd name="connsiteY1" fmla="*/ 0 h 846087"/>
                <a:gd name="connsiteX2" fmla="*/ 6675529 w 6816546"/>
                <a:gd name="connsiteY2" fmla="*/ 0 h 846087"/>
                <a:gd name="connsiteX3" fmla="*/ 6816546 w 6816546"/>
                <a:gd name="connsiteY3" fmla="*/ 141017 h 846087"/>
                <a:gd name="connsiteX4" fmla="*/ 6816546 w 6816546"/>
                <a:gd name="connsiteY4" fmla="*/ 705070 h 846087"/>
                <a:gd name="connsiteX5" fmla="*/ 6675529 w 6816546"/>
                <a:gd name="connsiteY5" fmla="*/ 846087 h 846087"/>
                <a:gd name="connsiteX6" fmla="*/ 141017 w 6816546"/>
                <a:gd name="connsiteY6" fmla="*/ 846087 h 846087"/>
                <a:gd name="connsiteX7" fmla="*/ 0 w 6816546"/>
                <a:gd name="connsiteY7" fmla="*/ 705070 h 846087"/>
                <a:gd name="connsiteX8" fmla="*/ 0 w 6816546"/>
                <a:gd name="connsiteY8" fmla="*/ 141017 h 84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16546" h="846087">
                  <a:moveTo>
                    <a:pt x="0" y="141017"/>
                  </a:moveTo>
                  <a:cubicBezTo>
                    <a:pt x="0" y="63135"/>
                    <a:pt x="63135" y="0"/>
                    <a:pt x="141017" y="0"/>
                  </a:cubicBezTo>
                  <a:lnTo>
                    <a:pt x="6675529" y="0"/>
                  </a:lnTo>
                  <a:cubicBezTo>
                    <a:pt x="6753411" y="0"/>
                    <a:pt x="6816546" y="63135"/>
                    <a:pt x="6816546" y="141017"/>
                  </a:cubicBezTo>
                  <a:lnTo>
                    <a:pt x="6816546" y="705070"/>
                  </a:lnTo>
                  <a:cubicBezTo>
                    <a:pt x="6816546" y="782952"/>
                    <a:pt x="6753411" y="846087"/>
                    <a:pt x="6675529" y="846087"/>
                  </a:cubicBezTo>
                  <a:lnTo>
                    <a:pt x="141017" y="846087"/>
                  </a:lnTo>
                  <a:cubicBezTo>
                    <a:pt x="63135" y="846087"/>
                    <a:pt x="0" y="782952"/>
                    <a:pt x="0" y="705070"/>
                  </a:cubicBezTo>
                  <a:lnTo>
                    <a:pt x="0" y="141017"/>
                  </a:lnTo>
                  <a:close/>
                </a:path>
              </a:pathLst>
            </a:custGeom>
            <a:solidFill>
              <a:schemeClr val="tx1">
                <a:lumMod val="10000"/>
                <a:lumOff val="90000"/>
              </a:schemeClr>
            </a:solidFill>
          </p:spPr>
          <p:style>
            <a:lnRef idx="2">
              <a:schemeClr val="lt1">
                <a:hueOff val="0"/>
                <a:satOff val="0"/>
                <a:lumOff val="0"/>
                <a:alphaOff val="0"/>
              </a:schemeClr>
            </a:lnRef>
            <a:fillRef idx="1">
              <a:scrgbClr r="0" g="0" b="0"/>
            </a:fillRef>
            <a:effectRef idx="0">
              <a:schemeClr val="accent5">
                <a:shade val="50000"/>
                <a:hueOff val="0"/>
                <a:satOff val="0"/>
                <a:lumOff val="0"/>
                <a:alphaOff val="0"/>
              </a:schemeClr>
            </a:effectRef>
            <a:fontRef idx="minor">
              <a:schemeClr val="lt1"/>
            </a:fontRef>
          </p:style>
          <p:txBody>
            <a:bodyPr spcFirstLastPara="0" vert="horz" wrap="square" lIns="163223" tIns="102263" rIns="163223" bIns="102263" numCol="1" spcCol="1270" anchor="ctr" anchorCtr="0">
              <a:noAutofit/>
            </a:bodyPr>
            <a:lstStyle/>
            <a:p>
              <a:pPr lvl="0" algn="ctr" defTabSz="1422400" rtl="0">
                <a:lnSpc>
                  <a:spcPct val="90000"/>
                </a:lnSpc>
                <a:spcBef>
                  <a:spcPct val="0"/>
                </a:spcBef>
                <a:spcAft>
                  <a:spcPct val="35000"/>
                </a:spcAft>
              </a:pPr>
              <a:r>
                <a:rPr lang="en-US" sz="3200" b="0" i="0" kern="1200" dirty="0" smtClean="0">
                  <a:solidFill>
                    <a:schemeClr val="tx1"/>
                  </a:solidFill>
                  <a:latin typeface="+mn-lt"/>
                </a:rPr>
                <a:t>Context</a:t>
              </a:r>
              <a:endParaRPr lang="en-US" sz="3200" b="0" i="0" kern="1200" dirty="0">
                <a:solidFill>
                  <a:schemeClr val="tx1"/>
                </a:solidFill>
                <a:latin typeface="+mn-lt"/>
              </a:endParaRPr>
            </a:p>
          </p:txBody>
        </p:sp>
        <p:sp>
          <p:nvSpPr>
            <p:cNvPr id="7" name="Right Arrow 6"/>
            <p:cNvSpPr/>
            <p:nvPr/>
          </p:nvSpPr>
          <p:spPr>
            <a:xfrm>
              <a:off x="6404548" y="2532459"/>
              <a:ext cx="1556891" cy="846087"/>
            </a:xfrm>
            <a:prstGeom prst="rightArrow">
              <a:avLst>
                <a:gd name="adj1" fmla="val 75000"/>
                <a:gd name="adj2" fmla="val 50000"/>
              </a:avLst>
            </a:prstGeom>
          </p:spPr>
          <p:style>
            <a:lnRef idx="2">
              <a:schemeClr val="lt1">
                <a:hueOff val="0"/>
                <a:satOff val="0"/>
                <a:lumOff val="0"/>
                <a:alphaOff val="0"/>
              </a:schemeClr>
            </a:lnRef>
            <a:fillRef idx="1">
              <a:schemeClr val="accent5">
                <a:alpha val="90000"/>
                <a:tint val="55000"/>
                <a:hueOff val="0"/>
                <a:satOff val="0"/>
                <a:lumOff val="0"/>
                <a:alphaOff val="0"/>
              </a:schemeClr>
            </a:fillRef>
            <a:effectRef idx="0">
              <a:schemeClr val="accent5">
                <a:alpha val="90000"/>
                <a:tint val="55000"/>
                <a:hueOff val="0"/>
                <a:satOff val="0"/>
                <a:lumOff val="0"/>
                <a:alphaOff val="0"/>
              </a:schemeClr>
            </a:effectRef>
            <a:fontRef idx="minor">
              <a:schemeClr val="dk1">
                <a:hueOff val="0"/>
                <a:satOff val="0"/>
                <a:lumOff val="0"/>
                <a:alphaOff val="0"/>
              </a:schemeClr>
            </a:fontRef>
          </p:style>
        </p:sp>
        <p:sp>
          <p:nvSpPr>
            <p:cNvPr id="8" name="Freeform 7"/>
            <p:cNvSpPr/>
            <p:nvPr/>
          </p:nvSpPr>
          <p:spPr>
            <a:xfrm>
              <a:off x="309081" y="2532459"/>
              <a:ext cx="6816546" cy="846087"/>
            </a:xfrm>
            <a:custGeom>
              <a:avLst/>
              <a:gdLst>
                <a:gd name="connsiteX0" fmla="*/ 0 w 6816546"/>
                <a:gd name="connsiteY0" fmla="*/ 141017 h 846087"/>
                <a:gd name="connsiteX1" fmla="*/ 141017 w 6816546"/>
                <a:gd name="connsiteY1" fmla="*/ 0 h 846087"/>
                <a:gd name="connsiteX2" fmla="*/ 6675529 w 6816546"/>
                <a:gd name="connsiteY2" fmla="*/ 0 h 846087"/>
                <a:gd name="connsiteX3" fmla="*/ 6816546 w 6816546"/>
                <a:gd name="connsiteY3" fmla="*/ 141017 h 846087"/>
                <a:gd name="connsiteX4" fmla="*/ 6816546 w 6816546"/>
                <a:gd name="connsiteY4" fmla="*/ 705070 h 846087"/>
                <a:gd name="connsiteX5" fmla="*/ 6675529 w 6816546"/>
                <a:gd name="connsiteY5" fmla="*/ 846087 h 846087"/>
                <a:gd name="connsiteX6" fmla="*/ 141017 w 6816546"/>
                <a:gd name="connsiteY6" fmla="*/ 846087 h 846087"/>
                <a:gd name="connsiteX7" fmla="*/ 0 w 6816546"/>
                <a:gd name="connsiteY7" fmla="*/ 705070 h 846087"/>
                <a:gd name="connsiteX8" fmla="*/ 0 w 6816546"/>
                <a:gd name="connsiteY8" fmla="*/ 141017 h 84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16546" h="846087">
                  <a:moveTo>
                    <a:pt x="0" y="141017"/>
                  </a:moveTo>
                  <a:cubicBezTo>
                    <a:pt x="0" y="63135"/>
                    <a:pt x="63135" y="0"/>
                    <a:pt x="141017" y="0"/>
                  </a:cubicBezTo>
                  <a:lnTo>
                    <a:pt x="6675529" y="0"/>
                  </a:lnTo>
                  <a:cubicBezTo>
                    <a:pt x="6753411" y="0"/>
                    <a:pt x="6816546" y="63135"/>
                    <a:pt x="6816546" y="141017"/>
                  </a:cubicBezTo>
                  <a:lnTo>
                    <a:pt x="6816546" y="705070"/>
                  </a:lnTo>
                  <a:cubicBezTo>
                    <a:pt x="6816546" y="782952"/>
                    <a:pt x="6753411" y="846087"/>
                    <a:pt x="6675529" y="846087"/>
                  </a:cubicBezTo>
                  <a:lnTo>
                    <a:pt x="141017" y="846087"/>
                  </a:lnTo>
                  <a:cubicBezTo>
                    <a:pt x="63135" y="846087"/>
                    <a:pt x="0" y="782952"/>
                    <a:pt x="0" y="705070"/>
                  </a:cubicBezTo>
                  <a:lnTo>
                    <a:pt x="0" y="141017"/>
                  </a:lnTo>
                  <a:close/>
                </a:path>
              </a:pathLst>
            </a:custGeom>
            <a:solidFill>
              <a:schemeClr val="tx1">
                <a:lumMod val="25000"/>
                <a:lumOff val="75000"/>
              </a:schemeClr>
            </a:solidFill>
          </p:spPr>
          <p:style>
            <a:lnRef idx="2">
              <a:schemeClr val="lt1">
                <a:hueOff val="0"/>
                <a:satOff val="0"/>
                <a:lumOff val="0"/>
                <a:alphaOff val="0"/>
              </a:schemeClr>
            </a:lnRef>
            <a:fillRef idx="1">
              <a:scrgbClr r="0" g="0" b="0"/>
            </a:fillRef>
            <a:effectRef idx="0">
              <a:schemeClr val="accent5">
                <a:shade val="50000"/>
                <a:hueOff val="-103503"/>
                <a:satOff val="-12218"/>
                <a:lumOff val="19477"/>
                <a:alphaOff val="0"/>
              </a:schemeClr>
            </a:effectRef>
            <a:fontRef idx="minor">
              <a:schemeClr val="lt1"/>
            </a:fontRef>
          </p:style>
          <p:txBody>
            <a:bodyPr spcFirstLastPara="0" vert="horz" wrap="square" lIns="163223" tIns="102263" rIns="163223" bIns="102263" numCol="1" spcCol="1270" anchor="ctr" anchorCtr="0">
              <a:noAutofit/>
            </a:bodyPr>
            <a:lstStyle/>
            <a:p>
              <a:pPr lvl="0" algn="ctr" defTabSz="1422400" rtl="0">
                <a:lnSpc>
                  <a:spcPct val="90000"/>
                </a:lnSpc>
                <a:spcBef>
                  <a:spcPct val="0"/>
                </a:spcBef>
                <a:spcAft>
                  <a:spcPct val="35000"/>
                </a:spcAft>
              </a:pPr>
              <a:r>
                <a:rPr lang="en-US" sz="3200" b="0" i="0" kern="1200" dirty="0" smtClean="0">
                  <a:solidFill>
                    <a:schemeClr val="tx1"/>
                  </a:solidFill>
                  <a:latin typeface="+mn-lt"/>
                </a:rPr>
                <a:t>3 Generations of Open Education</a:t>
              </a:r>
              <a:endParaRPr lang="en-US" sz="3200" b="0" i="0" kern="1200" dirty="0">
                <a:solidFill>
                  <a:schemeClr val="tx1"/>
                </a:solidFill>
                <a:latin typeface="+mn-lt"/>
              </a:endParaRPr>
            </a:p>
          </p:txBody>
        </p:sp>
        <p:sp>
          <p:nvSpPr>
            <p:cNvPr id="9" name="Right Arrow 8"/>
            <p:cNvSpPr/>
            <p:nvPr/>
          </p:nvSpPr>
          <p:spPr>
            <a:xfrm>
              <a:off x="6404548" y="3463156"/>
              <a:ext cx="1556891" cy="846087"/>
            </a:xfrm>
            <a:prstGeom prst="rightArrow">
              <a:avLst>
                <a:gd name="adj1" fmla="val 75000"/>
                <a:gd name="adj2" fmla="val 50000"/>
              </a:avLst>
            </a:prstGeom>
          </p:spPr>
          <p:style>
            <a:lnRef idx="2">
              <a:schemeClr val="lt1">
                <a:hueOff val="0"/>
                <a:satOff val="0"/>
                <a:lumOff val="0"/>
                <a:alphaOff val="0"/>
              </a:schemeClr>
            </a:lnRef>
            <a:fillRef idx="1">
              <a:schemeClr val="accent5">
                <a:alpha val="90000"/>
                <a:tint val="55000"/>
                <a:hueOff val="0"/>
                <a:satOff val="0"/>
                <a:lumOff val="0"/>
                <a:alphaOff val="0"/>
              </a:schemeClr>
            </a:fillRef>
            <a:effectRef idx="0">
              <a:schemeClr val="accent5">
                <a:alpha val="90000"/>
                <a:tint val="55000"/>
                <a:hueOff val="0"/>
                <a:satOff val="0"/>
                <a:lumOff val="0"/>
                <a:alphaOff val="0"/>
              </a:schemeClr>
            </a:effectRef>
            <a:fontRef idx="minor">
              <a:schemeClr val="dk1">
                <a:hueOff val="0"/>
                <a:satOff val="0"/>
                <a:lumOff val="0"/>
                <a:alphaOff val="0"/>
              </a:schemeClr>
            </a:fontRef>
          </p:style>
        </p:sp>
        <p:sp>
          <p:nvSpPr>
            <p:cNvPr id="10" name="Freeform 9"/>
            <p:cNvSpPr/>
            <p:nvPr/>
          </p:nvSpPr>
          <p:spPr>
            <a:xfrm>
              <a:off x="309081" y="3463156"/>
              <a:ext cx="6816546" cy="846087"/>
            </a:xfrm>
            <a:custGeom>
              <a:avLst/>
              <a:gdLst>
                <a:gd name="connsiteX0" fmla="*/ 0 w 6816546"/>
                <a:gd name="connsiteY0" fmla="*/ 141017 h 846087"/>
                <a:gd name="connsiteX1" fmla="*/ 141017 w 6816546"/>
                <a:gd name="connsiteY1" fmla="*/ 0 h 846087"/>
                <a:gd name="connsiteX2" fmla="*/ 6675529 w 6816546"/>
                <a:gd name="connsiteY2" fmla="*/ 0 h 846087"/>
                <a:gd name="connsiteX3" fmla="*/ 6816546 w 6816546"/>
                <a:gd name="connsiteY3" fmla="*/ 141017 h 846087"/>
                <a:gd name="connsiteX4" fmla="*/ 6816546 w 6816546"/>
                <a:gd name="connsiteY4" fmla="*/ 705070 h 846087"/>
                <a:gd name="connsiteX5" fmla="*/ 6675529 w 6816546"/>
                <a:gd name="connsiteY5" fmla="*/ 846087 h 846087"/>
                <a:gd name="connsiteX6" fmla="*/ 141017 w 6816546"/>
                <a:gd name="connsiteY6" fmla="*/ 846087 h 846087"/>
                <a:gd name="connsiteX7" fmla="*/ 0 w 6816546"/>
                <a:gd name="connsiteY7" fmla="*/ 705070 h 846087"/>
                <a:gd name="connsiteX8" fmla="*/ 0 w 6816546"/>
                <a:gd name="connsiteY8" fmla="*/ 141017 h 84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16546" h="846087">
                  <a:moveTo>
                    <a:pt x="0" y="141017"/>
                  </a:moveTo>
                  <a:cubicBezTo>
                    <a:pt x="0" y="63135"/>
                    <a:pt x="63135" y="0"/>
                    <a:pt x="141017" y="0"/>
                  </a:cubicBezTo>
                  <a:lnTo>
                    <a:pt x="6675529" y="0"/>
                  </a:lnTo>
                  <a:cubicBezTo>
                    <a:pt x="6753411" y="0"/>
                    <a:pt x="6816546" y="63135"/>
                    <a:pt x="6816546" y="141017"/>
                  </a:cubicBezTo>
                  <a:lnTo>
                    <a:pt x="6816546" y="705070"/>
                  </a:lnTo>
                  <a:cubicBezTo>
                    <a:pt x="6816546" y="782952"/>
                    <a:pt x="6753411" y="846087"/>
                    <a:pt x="6675529" y="846087"/>
                  </a:cubicBezTo>
                  <a:lnTo>
                    <a:pt x="141017" y="846087"/>
                  </a:lnTo>
                  <a:cubicBezTo>
                    <a:pt x="63135" y="846087"/>
                    <a:pt x="0" y="782952"/>
                    <a:pt x="0" y="705070"/>
                  </a:cubicBezTo>
                  <a:lnTo>
                    <a:pt x="0" y="141017"/>
                  </a:lnTo>
                  <a:close/>
                </a:path>
              </a:pathLst>
            </a:custGeom>
            <a:solidFill>
              <a:schemeClr val="tx1">
                <a:lumMod val="50000"/>
                <a:lumOff val="50000"/>
              </a:schemeClr>
            </a:solidFill>
          </p:spPr>
          <p:style>
            <a:lnRef idx="2">
              <a:schemeClr val="lt1">
                <a:hueOff val="0"/>
                <a:satOff val="0"/>
                <a:lumOff val="0"/>
                <a:alphaOff val="0"/>
              </a:schemeClr>
            </a:lnRef>
            <a:fillRef idx="1">
              <a:scrgbClr r="0" g="0" b="0"/>
            </a:fillRef>
            <a:effectRef idx="0">
              <a:schemeClr val="accent5">
                <a:shade val="50000"/>
                <a:hueOff val="-207005"/>
                <a:satOff val="-24435"/>
                <a:lumOff val="38954"/>
                <a:alphaOff val="0"/>
              </a:schemeClr>
            </a:effectRef>
            <a:fontRef idx="minor">
              <a:schemeClr val="lt1"/>
            </a:fontRef>
          </p:style>
          <p:txBody>
            <a:bodyPr spcFirstLastPara="0" vert="horz" wrap="square" lIns="163223" tIns="102263" rIns="163223" bIns="102263" numCol="1" spcCol="1270" anchor="ctr" anchorCtr="0">
              <a:noAutofit/>
            </a:bodyPr>
            <a:lstStyle/>
            <a:p>
              <a:pPr lvl="0" algn="ctr" defTabSz="1422400" rtl="0">
                <a:lnSpc>
                  <a:spcPct val="90000"/>
                </a:lnSpc>
                <a:spcBef>
                  <a:spcPct val="0"/>
                </a:spcBef>
                <a:spcAft>
                  <a:spcPct val="35000"/>
                </a:spcAft>
              </a:pPr>
              <a:r>
                <a:rPr lang="en-US" sz="3200" b="0" i="0" kern="1200" dirty="0" smtClean="0">
                  <a:latin typeface="+mn-lt"/>
                </a:rPr>
                <a:t>OER as an Innovation</a:t>
              </a:r>
              <a:endParaRPr lang="en-US" sz="3200" b="0" i="0" kern="1200" dirty="0">
                <a:latin typeface="+mn-lt"/>
              </a:endParaRPr>
            </a:p>
          </p:txBody>
        </p:sp>
        <p:sp>
          <p:nvSpPr>
            <p:cNvPr id="11" name="Right Arrow 10"/>
            <p:cNvSpPr/>
            <p:nvPr/>
          </p:nvSpPr>
          <p:spPr>
            <a:xfrm>
              <a:off x="6404548" y="4393852"/>
              <a:ext cx="1556891" cy="846087"/>
            </a:xfrm>
            <a:prstGeom prst="rightArrow">
              <a:avLst>
                <a:gd name="adj1" fmla="val 75000"/>
                <a:gd name="adj2" fmla="val 50000"/>
              </a:avLst>
            </a:prstGeom>
          </p:spPr>
          <p:style>
            <a:lnRef idx="2">
              <a:schemeClr val="lt1">
                <a:hueOff val="0"/>
                <a:satOff val="0"/>
                <a:lumOff val="0"/>
                <a:alphaOff val="0"/>
              </a:schemeClr>
            </a:lnRef>
            <a:fillRef idx="1">
              <a:schemeClr val="accent5">
                <a:alpha val="90000"/>
                <a:tint val="55000"/>
                <a:hueOff val="0"/>
                <a:satOff val="0"/>
                <a:lumOff val="0"/>
                <a:alphaOff val="0"/>
              </a:schemeClr>
            </a:fillRef>
            <a:effectRef idx="0">
              <a:schemeClr val="accent5">
                <a:alpha val="90000"/>
                <a:tint val="55000"/>
                <a:hueOff val="0"/>
                <a:satOff val="0"/>
                <a:lumOff val="0"/>
                <a:alphaOff val="0"/>
              </a:schemeClr>
            </a:effectRef>
            <a:fontRef idx="minor">
              <a:schemeClr val="dk1">
                <a:hueOff val="0"/>
                <a:satOff val="0"/>
                <a:lumOff val="0"/>
                <a:alphaOff val="0"/>
              </a:schemeClr>
            </a:fontRef>
          </p:style>
        </p:sp>
        <p:sp>
          <p:nvSpPr>
            <p:cNvPr id="12" name="Freeform 11"/>
            <p:cNvSpPr/>
            <p:nvPr/>
          </p:nvSpPr>
          <p:spPr>
            <a:xfrm>
              <a:off x="309081" y="4393852"/>
              <a:ext cx="6816546" cy="846087"/>
            </a:xfrm>
            <a:custGeom>
              <a:avLst/>
              <a:gdLst>
                <a:gd name="connsiteX0" fmla="*/ 0 w 6816546"/>
                <a:gd name="connsiteY0" fmla="*/ 141017 h 846087"/>
                <a:gd name="connsiteX1" fmla="*/ 141017 w 6816546"/>
                <a:gd name="connsiteY1" fmla="*/ 0 h 846087"/>
                <a:gd name="connsiteX2" fmla="*/ 6675529 w 6816546"/>
                <a:gd name="connsiteY2" fmla="*/ 0 h 846087"/>
                <a:gd name="connsiteX3" fmla="*/ 6816546 w 6816546"/>
                <a:gd name="connsiteY3" fmla="*/ 141017 h 846087"/>
                <a:gd name="connsiteX4" fmla="*/ 6816546 w 6816546"/>
                <a:gd name="connsiteY4" fmla="*/ 705070 h 846087"/>
                <a:gd name="connsiteX5" fmla="*/ 6675529 w 6816546"/>
                <a:gd name="connsiteY5" fmla="*/ 846087 h 846087"/>
                <a:gd name="connsiteX6" fmla="*/ 141017 w 6816546"/>
                <a:gd name="connsiteY6" fmla="*/ 846087 h 846087"/>
                <a:gd name="connsiteX7" fmla="*/ 0 w 6816546"/>
                <a:gd name="connsiteY7" fmla="*/ 705070 h 846087"/>
                <a:gd name="connsiteX8" fmla="*/ 0 w 6816546"/>
                <a:gd name="connsiteY8" fmla="*/ 141017 h 84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16546" h="846087">
                  <a:moveTo>
                    <a:pt x="0" y="141017"/>
                  </a:moveTo>
                  <a:cubicBezTo>
                    <a:pt x="0" y="63135"/>
                    <a:pt x="63135" y="0"/>
                    <a:pt x="141017" y="0"/>
                  </a:cubicBezTo>
                  <a:lnTo>
                    <a:pt x="6675529" y="0"/>
                  </a:lnTo>
                  <a:cubicBezTo>
                    <a:pt x="6753411" y="0"/>
                    <a:pt x="6816546" y="63135"/>
                    <a:pt x="6816546" y="141017"/>
                  </a:cubicBezTo>
                  <a:lnTo>
                    <a:pt x="6816546" y="705070"/>
                  </a:lnTo>
                  <a:cubicBezTo>
                    <a:pt x="6816546" y="782952"/>
                    <a:pt x="6753411" y="846087"/>
                    <a:pt x="6675529" y="846087"/>
                  </a:cubicBezTo>
                  <a:lnTo>
                    <a:pt x="141017" y="846087"/>
                  </a:lnTo>
                  <a:cubicBezTo>
                    <a:pt x="63135" y="846087"/>
                    <a:pt x="0" y="782952"/>
                    <a:pt x="0" y="705070"/>
                  </a:cubicBezTo>
                  <a:lnTo>
                    <a:pt x="0" y="141017"/>
                  </a:lnTo>
                  <a:close/>
                </a:path>
              </a:pathLst>
            </a:custGeom>
            <a:solidFill>
              <a:schemeClr val="accent5">
                <a:lumMod val="60000"/>
                <a:lumOff val="40000"/>
              </a:schemeClr>
            </a:solidFill>
          </p:spPr>
          <p:style>
            <a:lnRef idx="2">
              <a:schemeClr val="lt1">
                <a:hueOff val="0"/>
                <a:satOff val="0"/>
                <a:lumOff val="0"/>
                <a:alphaOff val="0"/>
              </a:schemeClr>
            </a:lnRef>
            <a:fillRef idx="1">
              <a:scrgbClr r="0" g="0" b="0"/>
            </a:fillRef>
            <a:effectRef idx="0">
              <a:schemeClr val="accent5">
                <a:shade val="50000"/>
                <a:hueOff val="-207005"/>
                <a:satOff val="-24435"/>
                <a:lumOff val="38954"/>
                <a:alphaOff val="0"/>
              </a:schemeClr>
            </a:effectRef>
            <a:fontRef idx="minor">
              <a:schemeClr val="lt1"/>
            </a:fontRef>
          </p:style>
          <p:txBody>
            <a:bodyPr spcFirstLastPara="0" vert="horz" wrap="square" lIns="163223" tIns="102263" rIns="163223" bIns="102263" numCol="1" spcCol="1270" anchor="ctr" anchorCtr="0">
              <a:noAutofit/>
            </a:bodyPr>
            <a:lstStyle/>
            <a:p>
              <a:pPr lvl="0" algn="ctr" defTabSz="1422400">
                <a:lnSpc>
                  <a:spcPct val="90000"/>
                </a:lnSpc>
                <a:spcAft>
                  <a:spcPct val="35000"/>
                </a:spcAft>
              </a:pPr>
              <a:r>
                <a:rPr lang="en-US" sz="3200" dirty="0" smtClean="0"/>
                <a:t>Global Trends</a:t>
              </a:r>
              <a:endParaRPr lang="en-US" sz="3200" dirty="0"/>
            </a:p>
          </p:txBody>
        </p:sp>
        <p:sp>
          <p:nvSpPr>
            <p:cNvPr id="14" name="Freeform 13"/>
            <p:cNvSpPr/>
            <p:nvPr/>
          </p:nvSpPr>
          <p:spPr>
            <a:xfrm>
              <a:off x="309157" y="5322919"/>
              <a:ext cx="6816470" cy="830308"/>
            </a:xfrm>
            <a:custGeom>
              <a:avLst/>
              <a:gdLst>
                <a:gd name="connsiteX0" fmla="*/ 0 w 6903622"/>
                <a:gd name="connsiteY0" fmla="*/ 138387 h 830308"/>
                <a:gd name="connsiteX1" fmla="*/ 138387 w 6903622"/>
                <a:gd name="connsiteY1" fmla="*/ 0 h 830308"/>
                <a:gd name="connsiteX2" fmla="*/ 6765235 w 6903622"/>
                <a:gd name="connsiteY2" fmla="*/ 0 h 830308"/>
                <a:gd name="connsiteX3" fmla="*/ 6903622 w 6903622"/>
                <a:gd name="connsiteY3" fmla="*/ 138387 h 830308"/>
                <a:gd name="connsiteX4" fmla="*/ 6903622 w 6903622"/>
                <a:gd name="connsiteY4" fmla="*/ 691921 h 830308"/>
                <a:gd name="connsiteX5" fmla="*/ 6765235 w 6903622"/>
                <a:gd name="connsiteY5" fmla="*/ 830308 h 830308"/>
                <a:gd name="connsiteX6" fmla="*/ 138387 w 6903622"/>
                <a:gd name="connsiteY6" fmla="*/ 830308 h 830308"/>
                <a:gd name="connsiteX7" fmla="*/ 0 w 6903622"/>
                <a:gd name="connsiteY7" fmla="*/ 691921 h 830308"/>
                <a:gd name="connsiteX8" fmla="*/ 0 w 6903622"/>
                <a:gd name="connsiteY8" fmla="*/ 138387 h 830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03622" h="830308">
                  <a:moveTo>
                    <a:pt x="0" y="138387"/>
                  </a:moveTo>
                  <a:cubicBezTo>
                    <a:pt x="0" y="61958"/>
                    <a:pt x="61958" y="0"/>
                    <a:pt x="138387" y="0"/>
                  </a:cubicBezTo>
                  <a:lnTo>
                    <a:pt x="6765235" y="0"/>
                  </a:lnTo>
                  <a:cubicBezTo>
                    <a:pt x="6841664" y="0"/>
                    <a:pt x="6903622" y="61958"/>
                    <a:pt x="6903622" y="138387"/>
                  </a:cubicBezTo>
                  <a:lnTo>
                    <a:pt x="6903622" y="691921"/>
                  </a:lnTo>
                  <a:cubicBezTo>
                    <a:pt x="6903622" y="768350"/>
                    <a:pt x="6841664" y="830308"/>
                    <a:pt x="6765235" y="830308"/>
                  </a:cubicBezTo>
                  <a:lnTo>
                    <a:pt x="138387" y="830308"/>
                  </a:lnTo>
                  <a:cubicBezTo>
                    <a:pt x="61958" y="830308"/>
                    <a:pt x="0" y="768350"/>
                    <a:pt x="0" y="691921"/>
                  </a:cubicBezTo>
                  <a:lnTo>
                    <a:pt x="0" y="138387"/>
                  </a:lnTo>
                  <a:close/>
                </a:path>
              </a:pathLst>
            </a:custGeom>
            <a:solidFill>
              <a:schemeClr val="tx1">
                <a:lumMod val="75000"/>
                <a:lumOff val="25000"/>
              </a:schemeClr>
            </a:solidFill>
          </p:spPr>
          <p:style>
            <a:lnRef idx="2">
              <a:schemeClr val="lt1">
                <a:hueOff val="0"/>
                <a:satOff val="0"/>
                <a:lumOff val="0"/>
                <a:alphaOff val="0"/>
              </a:schemeClr>
            </a:lnRef>
            <a:fillRef idx="1">
              <a:scrgbClr r="0" g="0" b="0"/>
            </a:fillRef>
            <a:effectRef idx="0">
              <a:schemeClr val="accent5">
                <a:shade val="50000"/>
                <a:hueOff val="-103503"/>
                <a:satOff val="-12218"/>
                <a:lumOff val="19477"/>
                <a:alphaOff val="0"/>
              </a:schemeClr>
            </a:effectRef>
            <a:fontRef idx="minor">
              <a:schemeClr val="lt1"/>
            </a:fontRef>
          </p:style>
          <p:txBody>
            <a:bodyPr spcFirstLastPara="0" vert="horz" wrap="square" lIns="162452" tIns="101492" rIns="162452" bIns="101492" numCol="1" spcCol="1270" anchor="ctr" anchorCtr="0">
              <a:noAutofit/>
            </a:bodyPr>
            <a:lstStyle/>
            <a:p>
              <a:pPr lvl="0" algn="ctr" defTabSz="1422400" rtl="0">
                <a:lnSpc>
                  <a:spcPct val="90000"/>
                </a:lnSpc>
                <a:spcBef>
                  <a:spcPct val="0"/>
                </a:spcBef>
                <a:spcAft>
                  <a:spcPct val="35000"/>
                </a:spcAft>
              </a:pPr>
              <a:r>
                <a:rPr lang="en-US" sz="3200" b="0" i="0" kern="1200" dirty="0" smtClean="0">
                  <a:latin typeface="+mn-lt"/>
                </a:rPr>
                <a:t>Way Forward</a:t>
              </a:r>
              <a:endParaRPr lang="en-US" sz="3200" b="0" i="0" kern="1200" dirty="0">
                <a:latin typeface="+mn-lt"/>
              </a:endParaRPr>
            </a:p>
          </p:txBody>
        </p:sp>
      </p:grpSp>
      <p:sp>
        <p:nvSpPr>
          <p:cNvPr id="2" name="Title 1"/>
          <p:cNvSpPr>
            <a:spLocks noGrp="1"/>
          </p:cNvSpPr>
          <p:nvPr>
            <p:ph type="title"/>
          </p:nvPr>
        </p:nvSpPr>
        <p:spPr/>
        <p:txBody>
          <a:bodyPr>
            <a:normAutofit/>
          </a:bodyPr>
          <a:lstStyle/>
          <a:p>
            <a:r>
              <a:rPr lang="en-US" sz="4800" dirty="0" smtClean="0"/>
              <a:t>Plan</a:t>
            </a:r>
            <a:endParaRPr lang="en-US" sz="4800" dirty="0"/>
          </a:p>
        </p:txBody>
      </p:sp>
    </p:spTree>
    <p:extLst>
      <p:ext uri="{BB962C8B-B14F-4D97-AF65-F5344CB8AC3E}">
        <p14:creationId xmlns:p14="http://schemas.microsoft.com/office/powerpoint/2010/main" val="34176252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le 2"/>
          <p:cNvSpPr txBox="1">
            <a:spLocks/>
          </p:cNvSpPr>
          <p:nvPr/>
        </p:nvSpPr>
        <p:spPr bwMode="auto">
          <a:xfrm>
            <a:off x="762000" y="2133600"/>
            <a:ext cx="7772400" cy="2667000"/>
          </a:xfrm>
          <a:prstGeom prst="round2DiagRect">
            <a:avLst/>
          </a:prstGeom>
          <a:solidFill>
            <a:schemeClr val="bg1">
              <a:alpha val="70000"/>
            </a:scheme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b="0" cap="none" dirty="0" smtClean="0"/>
              <a:t>Context</a:t>
            </a:r>
            <a:endParaRPr lang="en-US" b="0" cap="none" dirty="0"/>
          </a:p>
        </p:txBody>
      </p:sp>
    </p:spTree>
    <p:extLst>
      <p:ext uri="{BB962C8B-B14F-4D97-AF65-F5344CB8AC3E}">
        <p14:creationId xmlns:p14="http://schemas.microsoft.com/office/powerpoint/2010/main" val="15959712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99125"/>
            <a:ext cx="8610600" cy="1265238"/>
          </a:xfrm>
        </p:spPr>
        <p:txBody>
          <a:bodyPr>
            <a:noAutofit/>
          </a:bodyPr>
          <a:lstStyle/>
          <a:p>
            <a:r>
              <a:rPr lang="en-CA" sz="4400" dirty="0" smtClean="0"/>
              <a:t>A Young Nigeria</a:t>
            </a:r>
            <a:endParaRPr lang="en-CA" sz="4400" dirty="0"/>
          </a:p>
        </p:txBody>
      </p:sp>
      <p:sp>
        <p:nvSpPr>
          <p:cNvPr id="3" name="Content Placeholder 2"/>
          <p:cNvSpPr>
            <a:spLocks noGrp="1"/>
          </p:cNvSpPr>
          <p:nvPr>
            <p:ph idx="4294967295"/>
          </p:nvPr>
        </p:nvSpPr>
        <p:spPr>
          <a:xfrm>
            <a:off x="419100" y="1066800"/>
            <a:ext cx="8382000" cy="4876800"/>
          </a:xfrm>
        </p:spPr>
        <p:txBody>
          <a:bodyPr/>
          <a:lstStyle/>
          <a:p>
            <a:pPr marL="0" indent="0">
              <a:buNone/>
            </a:pPr>
            <a:r>
              <a:rPr lang="en-CA" dirty="0" smtClean="0">
                <a:solidFill>
                  <a:schemeClr val="accent1">
                    <a:lumMod val="50000"/>
                  </a:schemeClr>
                </a:solidFill>
              </a:rPr>
              <a:t>Nigeria has </a:t>
            </a:r>
            <a:r>
              <a:rPr lang="en-CA" sz="5400" b="1" dirty="0">
                <a:solidFill>
                  <a:schemeClr val="accent2">
                    <a:lumMod val="75000"/>
                  </a:schemeClr>
                </a:solidFill>
              </a:rPr>
              <a:t>64.1</a:t>
            </a:r>
            <a:r>
              <a:rPr lang="en-CA" dirty="0"/>
              <a:t>million young people </a:t>
            </a:r>
            <a:r>
              <a:rPr lang="en-CA" dirty="0" smtClean="0">
                <a:solidFill>
                  <a:schemeClr val="accent1">
                    <a:lumMod val="50000"/>
                  </a:schemeClr>
                </a:solidFill>
              </a:rPr>
              <a:t>between the ages of </a:t>
            </a:r>
            <a:r>
              <a:rPr lang="en-CA" sz="4000" dirty="0">
                <a:solidFill>
                  <a:schemeClr val="accent2">
                    <a:lumMod val="75000"/>
                  </a:schemeClr>
                </a:solidFill>
              </a:rPr>
              <a:t>15-35</a:t>
            </a:r>
            <a:r>
              <a:rPr lang="en-CA" dirty="0" smtClean="0">
                <a:solidFill>
                  <a:schemeClr val="accent1">
                    <a:lumMod val="50000"/>
                  </a:schemeClr>
                </a:solidFill>
              </a:rPr>
              <a:t>:   </a:t>
            </a:r>
            <a:r>
              <a:rPr lang="en-CA" sz="3600" dirty="0" smtClean="0"/>
              <a:t>51.6 </a:t>
            </a:r>
            <a:r>
              <a:rPr lang="en-CA" sz="3600" dirty="0"/>
              <a:t>% female</a:t>
            </a:r>
            <a:endParaRPr lang="en-CA" dirty="0"/>
          </a:p>
        </p:txBody>
      </p:sp>
      <p:graphicFrame>
        <p:nvGraphicFramePr>
          <p:cNvPr id="11" name="Chart 10"/>
          <p:cNvGraphicFramePr/>
          <p:nvPr>
            <p:extLst>
              <p:ext uri="{D42A27DB-BD31-4B8C-83A1-F6EECF244321}">
                <p14:modId xmlns:p14="http://schemas.microsoft.com/office/powerpoint/2010/main" val="3377131435"/>
              </p:ext>
            </p:extLst>
          </p:nvPr>
        </p:nvGraphicFramePr>
        <p:xfrm>
          <a:off x="3048000" y="2805446"/>
          <a:ext cx="4486016" cy="3259872"/>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304800" y="6324600"/>
            <a:ext cx="8382000" cy="276999"/>
          </a:xfrm>
          <a:prstGeom prst="rect">
            <a:avLst/>
          </a:prstGeom>
          <a:noFill/>
        </p:spPr>
        <p:txBody>
          <a:bodyPr wrap="square" rtlCol="0">
            <a:spAutoFit/>
          </a:bodyPr>
          <a:lstStyle/>
          <a:p>
            <a:r>
              <a:rPr lang="en-CA" sz="1200" dirty="0"/>
              <a:t>Source: National Bureau of Statistics, </a:t>
            </a:r>
            <a:r>
              <a:rPr lang="en-CA" sz="1200" dirty="0">
                <a:hlinkClick r:id="rId4"/>
              </a:rPr>
              <a:t>2012 National Baseline Youth Survey</a:t>
            </a:r>
            <a:endParaRPr lang="en-CA" sz="1200" dirty="0"/>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22500" y="3863882"/>
            <a:ext cx="2286000" cy="1143000"/>
          </a:xfrm>
          <a:prstGeom prst="rect">
            <a:avLst/>
          </a:prstGeom>
        </p:spPr>
      </p:pic>
    </p:spTree>
    <p:extLst>
      <p:ext uri="{BB962C8B-B14F-4D97-AF65-F5344CB8AC3E}">
        <p14:creationId xmlns:p14="http://schemas.microsoft.com/office/powerpoint/2010/main" val="8678159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700" dirty="0"/>
              <a:t>Tertiary Gross Enrolment Ratio in </a:t>
            </a:r>
            <a:r>
              <a:rPr lang="en-US" sz="2700" dirty="0" smtClean="0"/>
              <a:t>Nigeria 1999 - 2011</a:t>
            </a:r>
            <a:endParaRPr lang="en-US" sz="3000" dirty="0"/>
          </a:p>
        </p:txBody>
      </p:sp>
      <p:graphicFrame>
        <p:nvGraphicFramePr>
          <p:cNvPr id="6" name="Chart 5"/>
          <p:cNvGraphicFramePr/>
          <p:nvPr>
            <p:extLst>
              <p:ext uri="{D42A27DB-BD31-4B8C-83A1-F6EECF244321}">
                <p14:modId xmlns:p14="http://schemas.microsoft.com/office/powerpoint/2010/main" val="3473157658"/>
              </p:ext>
            </p:extLst>
          </p:nvPr>
        </p:nvGraphicFramePr>
        <p:xfrm>
          <a:off x="457200" y="1676401"/>
          <a:ext cx="79248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228600" y="6400800"/>
            <a:ext cx="8458200" cy="338554"/>
          </a:xfrm>
          <a:prstGeom prst="rect">
            <a:avLst/>
          </a:prstGeom>
          <a:noFill/>
        </p:spPr>
        <p:txBody>
          <a:bodyPr wrap="square" rtlCol="0">
            <a:spAutoFit/>
          </a:bodyPr>
          <a:lstStyle/>
          <a:p>
            <a:r>
              <a:rPr lang="en-CA" sz="1600" dirty="0" smtClean="0"/>
              <a:t>Source: UNESCO </a:t>
            </a:r>
            <a:r>
              <a:rPr lang="en-CA" sz="1600" dirty="0" smtClean="0">
                <a:hlinkClick r:id="rId4"/>
              </a:rPr>
              <a:t>Institute of Statistics</a:t>
            </a:r>
            <a:r>
              <a:rPr lang="en-CA" sz="1600" dirty="0" smtClean="0"/>
              <a:t>, last accessed on January 23, 2017</a:t>
            </a:r>
            <a:endParaRPr lang="en-CA" sz="1600" dirty="0"/>
          </a:p>
        </p:txBody>
      </p:sp>
    </p:spTree>
    <p:extLst>
      <p:ext uri="{BB962C8B-B14F-4D97-AF65-F5344CB8AC3E}">
        <p14:creationId xmlns:p14="http://schemas.microsoft.com/office/powerpoint/2010/main" val="36464149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brookings.edu/~/media/Research/Files/Blogs/2014/09/23-nigeria-youth-unemployment-akande/youth-unemployment-figures.jpg?la=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371600"/>
            <a:ext cx="8463864" cy="532972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04800" y="182562"/>
            <a:ext cx="8540064" cy="1265238"/>
          </a:xfrm>
        </p:spPr>
        <p:txBody>
          <a:bodyPr/>
          <a:lstStyle/>
          <a:p>
            <a:r>
              <a:rPr lang="en-US" sz="3600" dirty="0" smtClean="0"/>
              <a:t>Nigeria</a:t>
            </a:r>
            <a:r>
              <a:rPr lang="en-US" sz="3600" dirty="0"/>
              <a:t>: National </a:t>
            </a:r>
            <a:r>
              <a:rPr lang="en-US" sz="3600" dirty="0" smtClean="0"/>
              <a:t>Youth Unemployment </a:t>
            </a:r>
            <a:r>
              <a:rPr lang="en-US" sz="3600" dirty="0"/>
              <a:t>Figures by </a:t>
            </a:r>
            <a:r>
              <a:rPr lang="en-US" sz="3600" dirty="0" smtClean="0"/>
              <a:t>Education, </a:t>
            </a:r>
            <a:r>
              <a:rPr lang="en-US" sz="3600" dirty="0"/>
              <a:t>2008-2012</a:t>
            </a:r>
          </a:p>
        </p:txBody>
      </p:sp>
      <p:sp>
        <p:nvSpPr>
          <p:cNvPr id="8" name="TextBox 7"/>
          <p:cNvSpPr txBox="1"/>
          <p:nvPr/>
        </p:nvSpPr>
        <p:spPr>
          <a:xfrm>
            <a:off x="533400" y="6477000"/>
            <a:ext cx="8458200" cy="261610"/>
          </a:xfrm>
          <a:prstGeom prst="rect">
            <a:avLst/>
          </a:prstGeom>
          <a:noFill/>
        </p:spPr>
        <p:txBody>
          <a:bodyPr wrap="square" rtlCol="0">
            <a:spAutoFit/>
          </a:bodyPr>
          <a:lstStyle/>
          <a:p>
            <a:pPr algn="r"/>
            <a:r>
              <a:rPr lang="en-CA" sz="1100" dirty="0" smtClean="0"/>
              <a:t>Source: Brookings Institution, </a:t>
            </a:r>
            <a:r>
              <a:rPr lang="en-US" sz="1100" dirty="0">
                <a:hlinkClick r:id="rId4"/>
              </a:rPr>
              <a:t>Youth Unemployment in Nigeria: A Situation </a:t>
            </a:r>
            <a:r>
              <a:rPr lang="en-US" sz="1100" dirty="0" smtClean="0">
                <a:hlinkClick r:id="rId4"/>
              </a:rPr>
              <a:t>Analysis </a:t>
            </a:r>
            <a:r>
              <a:rPr lang="en-US" sz="1100" dirty="0" smtClean="0"/>
              <a:t>(2014)</a:t>
            </a:r>
            <a:endParaRPr lang="en-CA" sz="1100" dirty="0"/>
          </a:p>
        </p:txBody>
      </p:sp>
    </p:spTree>
    <p:extLst>
      <p:ext uri="{BB962C8B-B14F-4D97-AF65-F5344CB8AC3E}">
        <p14:creationId xmlns:p14="http://schemas.microsoft.com/office/powerpoint/2010/main" val="10265605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3735" y="5486400"/>
            <a:ext cx="8396529" cy="1164101"/>
          </a:xfrm>
          <a:prstGeom prst="rect">
            <a:avLst/>
          </a:prstGeom>
          <a:noFill/>
        </p:spPr>
        <p:txBody>
          <a:bodyPr wrap="none" lIns="0" tIns="0" rIns="0" rtlCol="0">
            <a:spAutoFit/>
          </a:bodyPr>
          <a:lstStyle/>
          <a:p>
            <a:pPr algn="ctr">
              <a:lnSpc>
                <a:spcPts val="2900"/>
              </a:lnSpc>
            </a:pPr>
            <a:r>
              <a:rPr lang="en-US" altLang="zh-CN" sz="2900" i="1" dirty="0" smtClean="0">
                <a:latin typeface="+mj-lt"/>
                <a:cs typeface="Arial" pitchFamily="34" charset="0"/>
              </a:rPr>
              <a:t>Commonwealth Heads of Government Meeting</a:t>
            </a:r>
            <a:r>
              <a:rPr lang="en-US" altLang="zh-CN" sz="2900" dirty="0" smtClean="0">
                <a:latin typeface="+mj-lt"/>
                <a:cs typeface="Arial" pitchFamily="34" charset="0"/>
              </a:rPr>
              <a:t/>
            </a:r>
            <a:br>
              <a:rPr lang="en-US" altLang="zh-CN" sz="2900" dirty="0" smtClean="0">
                <a:latin typeface="+mj-lt"/>
                <a:cs typeface="Arial" pitchFamily="34" charset="0"/>
              </a:rPr>
            </a:br>
            <a:r>
              <a:rPr lang="en-US" altLang="zh-CN" sz="2400" dirty="0" smtClean="0">
                <a:latin typeface="+mj-lt"/>
                <a:cs typeface="Arial" pitchFamily="34" charset="0"/>
              </a:rPr>
              <a:t>Vancouver, 1987</a:t>
            </a:r>
            <a:endParaRPr lang="en-US" altLang="zh-CN" sz="2400" i="1" dirty="0" smtClean="0">
              <a:latin typeface="+mj-lt"/>
              <a:cs typeface="Arial" pitchFamily="34" charset="0"/>
            </a:endParaRPr>
          </a:p>
          <a:p>
            <a:pPr>
              <a:lnSpc>
                <a:spcPts val="2900"/>
              </a:lnSpc>
              <a:tabLst/>
            </a:pPr>
            <a:endParaRPr lang="en-US" altLang="zh-CN" sz="3206" dirty="0" smtClean="0">
              <a:solidFill>
                <a:srgbClr val="000000"/>
              </a:solidFill>
              <a:latin typeface="+mj-lt"/>
              <a:cs typeface="Times New Roman" pitchFamily="18" charset="0"/>
            </a:endParaRPr>
          </a:p>
        </p:txBody>
      </p:sp>
      <p:pic>
        <p:nvPicPr>
          <p:cNvPr id="1029" name="Picture 5" descr="\\06-CLS-01\Users\DTremblay\Desktop\CHOGM Vancouver 1987_3 cop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758"/>
            <a:ext cx="9144000" cy="5047114"/>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6934200" y="5029200"/>
            <a:ext cx="2133600" cy="215444"/>
          </a:xfrm>
          <a:prstGeom prst="rect">
            <a:avLst/>
          </a:prstGeom>
          <a:noFill/>
        </p:spPr>
        <p:txBody>
          <a:bodyPr wrap="square" rtlCol="0">
            <a:spAutoFit/>
          </a:bodyPr>
          <a:lstStyle/>
          <a:p>
            <a:pPr algn="r"/>
            <a:r>
              <a:rPr lang="en-CA" sz="800" dirty="0" smtClean="0"/>
              <a:t>Copyright Commonwealth Secretariat</a:t>
            </a:r>
            <a:endParaRPr lang="en-CA" sz="800" dirty="0"/>
          </a:p>
        </p:txBody>
      </p:sp>
    </p:spTree>
    <p:extLst>
      <p:ext uri="{BB962C8B-B14F-4D97-AF65-F5344CB8AC3E}">
        <p14:creationId xmlns:p14="http://schemas.microsoft.com/office/powerpoint/2010/main" val="18032599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Nigeria: ICT Statistics 2000-2015</a:t>
            </a:r>
            <a:endParaRPr lang="en-US" sz="3600" dirty="0"/>
          </a:p>
        </p:txBody>
      </p:sp>
      <p:graphicFrame>
        <p:nvGraphicFramePr>
          <p:cNvPr id="6" name="Chart 5"/>
          <p:cNvGraphicFramePr/>
          <p:nvPr>
            <p:extLst>
              <p:ext uri="{D42A27DB-BD31-4B8C-83A1-F6EECF244321}">
                <p14:modId xmlns:p14="http://schemas.microsoft.com/office/powerpoint/2010/main" val="329636254"/>
              </p:ext>
            </p:extLst>
          </p:nvPr>
        </p:nvGraphicFramePr>
        <p:xfrm>
          <a:off x="381000" y="1524000"/>
          <a:ext cx="8211438" cy="4694988"/>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228600" y="6337885"/>
            <a:ext cx="7924800" cy="338554"/>
          </a:xfrm>
          <a:prstGeom prst="rect">
            <a:avLst/>
          </a:prstGeom>
          <a:noFill/>
        </p:spPr>
        <p:txBody>
          <a:bodyPr wrap="square" rtlCol="0">
            <a:spAutoFit/>
          </a:bodyPr>
          <a:lstStyle/>
          <a:p>
            <a:r>
              <a:rPr lang="en-CA" sz="1600" dirty="0" smtClean="0"/>
              <a:t>Source: </a:t>
            </a:r>
            <a:r>
              <a:rPr lang="en-CA" sz="1600" dirty="0" smtClean="0">
                <a:hlinkClick r:id="rId4"/>
              </a:rPr>
              <a:t>ITU Statistics</a:t>
            </a:r>
            <a:r>
              <a:rPr lang="en-CA" sz="1600" dirty="0" smtClean="0"/>
              <a:t>, last accessed on January 19, 2017</a:t>
            </a:r>
            <a:endParaRPr lang="en-CA" sz="1600" dirty="0"/>
          </a:p>
        </p:txBody>
      </p:sp>
    </p:spTree>
    <p:extLst>
      <p:ext uri="{BB962C8B-B14F-4D97-AF65-F5344CB8AC3E}">
        <p14:creationId xmlns:p14="http://schemas.microsoft.com/office/powerpoint/2010/main" val="26061542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0"/>
            <a:ext cx="9144000" cy="6878638"/>
          </a:xfrm>
        </p:spPr>
      </p:pic>
    </p:spTree>
    <p:extLst>
      <p:ext uri="{BB962C8B-B14F-4D97-AF65-F5344CB8AC3E}">
        <p14:creationId xmlns:p14="http://schemas.microsoft.com/office/powerpoint/2010/main" val="2155487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2057400"/>
            <a:ext cx="8382000" cy="4114800"/>
          </a:xfrm>
        </p:spPr>
        <p:txBody>
          <a:bodyPr/>
          <a:lstStyle/>
          <a:p>
            <a:pPr marL="0" indent="0">
              <a:buNone/>
            </a:pPr>
            <a:r>
              <a:rPr lang="en-US" sz="3200" i="1" dirty="0"/>
              <a:t>Develop policies and </a:t>
            </a:r>
            <a:r>
              <a:rPr lang="en-US" sz="3200" i="1" dirty="0" err="1"/>
              <a:t>programmes</a:t>
            </a:r>
            <a:r>
              <a:rPr lang="en-US" sz="3200" i="1" dirty="0"/>
              <a:t> for </a:t>
            </a:r>
            <a:r>
              <a:rPr lang="en-US" sz="3200" i="1" dirty="0" smtClean="0"/>
              <a:t>the provision </a:t>
            </a:r>
            <a:r>
              <a:rPr lang="en-US" sz="3200" i="1" dirty="0"/>
              <a:t>of </a:t>
            </a:r>
            <a:r>
              <a:rPr lang="en-US" sz="3200" b="1" i="1" dirty="0">
                <a:solidFill>
                  <a:schemeClr val="accent2"/>
                </a:solidFill>
              </a:rPr>
              <a:t>quality distance learning </a:t>
            </a:r>
            <a:r>
              <a:rPr lang="en-US" sz="3200" i="1" dirty="0"/>
              <a:t>in tertiary</a:t>
            </a:r>
          </a:p>
          <a:p>
            <a:pPr marL="0" indent="0">
              <a:buNone/>
            </a:pPr>
            <a:r>
              <a:rPr lang="en-US" sz="3200" i="1" dirty="0"/>
              <a:t>education, with appropriate financing and use of </a:t>
            </a:r>
            <a:r>
              <a:rPr lang="en-US" sz="3200" b="1" i="1" dirty="0">
                <a:solidFill>
                  <a:schemeClr val="accent2"/>
                </a:solidFill>
              </a:rPr>
              <a:t>technology</a:t>
            </a:r>
            <a:r>
              <a:rPr lang="en-US" sz="3200" i="1" dirty="0"/>
              <a:t>, including the Internet, </a:t>
            </a:r>
            <a:r>
              <a:rPr lang="en-US" sz="3200" b="1" i="1" dirty="0">
                <a:solidFill>
                  <a:schemeClr val="accent2"/>
                </a:solidFill>
              </a:rPr>
              <a:t>massive</a:t>
            </a:r>
          </a:p>
          <a:p>
            <a:pPr marL="0" indent="0">
              <a:buNone/>
            </a:pPr>
            <a:r>
              <a:rPr lang="en-US" sz="3200" b="1" i="1" dirty="0">
                <a:solidFill>
                  <a:schemeClr val="accent2"/>
                </a:solidFill>
              </a:rPr>
              <a:t>open online courses</a:t>
            </a:r>
            <a:r>
              <a:rPr lang="en-US" sz="3200" i="1" dirty="0"/>
              <a:t> and other modalities that meet accepted </a:t>
            </a:r>
            <a:r>
              <a:rPr lang="en-US" sz="3200" i="1" dirty="0">
                <a:solidFill>
                  <a:schemeClr val="accent5"/>
                </a:solidFill>
              </a:rPr>
              <a:t>quality standards </a:t>
            </a:r>
            <a:r>
              <a:rPr lang="en-US" sz="3200" i="1" dirty="0"/>
              <a:t>to </a:t>
            </a:r>
            <a:r>
              <a:rPr lang="en-US" sz="3200" i="1" dirty="0" smtClean="0">
                <a:solidFill>
                  <a:schemeClr val="tx1"/>
                </a:solidFill>
              </a:rPr>
              <a:t>improve access</a:t>
            </a:r>
            <a:r>
              <a:rPr lang="en-US" sz="3200" i="1" dirty="0">
                <a:solidFill>
                  <a:schemeClr val="tx1"/>
                </a:solidFill>
              </a:rPr>
              <a:t>.</a:t>
            </a:r>
          </a:p>
        </p:txBody>
      </p:sp>
      <p:sp>
        <p:nvSpPr>
          <p:cNvPr id="3" name="Title 2"/>
          <p:cNvSpPr>
            <a:spLocks noGrp="1"/>
          </p:cNvSpPr>
          <p:nvPr>
            <p:ph type="title"/>
          </p:nvPr>
        </p:nvSpPr>
        <p:spPr>
          <a:xfrm>
            <a:off x="457200" y="304800"/>
            <a:ext cx="8382000" cy="1265238"/>
          </a:xfrm>
        </p:spPr>
        <p:txBody>
          <a:bodyPr/>
          <a:lstStyle/>
          <a:p>
            <a:r>
              <a:rPr lang="en-US" sz="4400" dirty="0" smtClean="0"/>
              <a:t>Education 2030: </a:t>
            </a:r>
            <a:br>
              <a:rPr lang="en-US" sz="4400" dirty="0" smtClean="0"/>
            </a:br>
            <a:r>
              <a:rPr lang="en-US" sz="4400" dirty="0" smtClean="0"/>
              <a:t>Framework for Action</a:t>
            </a:r>
            <a:endParaRPr lang="en-US" sz="4400" dirty="0"/>
          </a:p>
        </p:txBody>
      </p:sp>
    </p:spTree>
    <p:extLst>
      <p:ext uri="{BB962C8B-B14F-4D97-AF65-F5344CB8AC3E}">
        <p14:creationId xmlns:p14="http://schemas.microsoft.com/office/powerpoint/2010/main" val="13669593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le 2"/>
          <p:cNvSpPr txBox="1">
            <a:spLocks/>
          </p:cNvSpPr>
          <p:nvPr/>
        </p:nvSpPr>
        <p:spPr bwMode="auto">
          <a:xfrm>
            <a:off x="762000" y="2133600"/>
            <a:ext cx="7772400" cy="2667000"/>
          </a:xfrm>
          <a:prstGeom prst="round2DiagRect">
            <a:avLst/>
          </a:prstGeom>
          <a:solidFill>
            <a:schemeClr val="bg1">
              <a:alpha val="70000"/>
            </a:scheme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b="0" cap="none" dirty="0" smtClean="0"/>
              <a:t>3 Generations of Open Education</a:t>
            </a:r>
            <a:endParaRPr lang="en-US" b="0" cap="none" dirty="0"/>
          </a:p>
        </p:txBody>
      </p:sp>
    </p:spTree>
    <p:extLst>
      <p:ext uri="{BB962C8B-B14F-4D97-AF65-F5344CB8AC3E}">
        <p14:creationId xmlns:p14="http://schemas.microsoft.com/office/powerpoint/2010/main" val="34348607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p:txBody>
          <a:bodyPr/>
          <a:lstStyle/>
          <a:p>
            <a:r>
              <a:rPr lang="en-US" altLang="en-US" sz="4400" dirty="0" smtClean="0"/>
              <a:t>The Philosophy of ‘Open-ness’</a:t>
            </a:r>
            <a:endParaRPr lang="en-CA" altLang="en-US" sz="4400" dirty="0" smtClean="0"/>
          </a:p>
        </p:txBody>
      </p:sp>
      <p:sp>
        <p:nvSpPr>
          <p:cNvPr id="33795" name="Rectangle 3"/>
          <p:cNvSpPr>
            <a:spLocks noGrp="1"/>
          </p:cNvSpPr>
          <p:nvPr>
            <p:ph type="body" idx="4294967295"/>
          </p:nvPr>
        </p:nvSpPr>
        <p:spPr>
          <a:xfrm>
            <a:off x="304800" y="1295400"/>
            <a:ext cx="8077200" cy="4724400"/>
          </a:xfrm>
        </p:spPr>
        <p:txBody>
          <a:bodyPr/>
          <a:lstStyle/>
          <a:p>
            <a:r>
              <a:rPr lang="en-US" altLang="en-US" dirty="0" smtClean="0"/>
              <a:t>Open as to people, </a:t>
            </a:r>
          </a:p>
          <a:p>
            <a:r>
              <a:rPr lang="en-US" altLang="en-US" dirty="0" smtClean="0"/>
              <a:t>Open as to places, </a:t>
            </a:r>
          </a:p>
          <a:p>
            <a:r>
              <a:rPr lang="en-US" altLang="en-US" dirty="0" smtClean="0"/>
              <a:t>Open as to methods, and, finally, </a:t>
            </a:r>
          </a:p>
          <a:p>
            <a:r>
              <a:rPr lang="en-US" altLang="en-US" dirty="0" smtClean="0"/>
              <a:t>Open as to ideas</a:t>
            </a:r>
          </a:p>
          <a:p>
            <a:pPr lvl="1"/>
            <a:r>
              <a:rPr lang="en-US" altLang="en-US" i="1" dirty="0" smtClean="0"/>
              <a:t>Lord Crowther</a:t>
            </a:r>
          </a:p>
        </p:txBody>
      </p:sp>
      <p:pic>
        <p:nvPicPr>
          <p:cNvPr id="33796" name="Picture 4" descr="crowther.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76095" y="3429000"/>
            <a:ext cx="4239305" cy="31035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p:cNvSpPr>
          <p:nvPr>
            <p:ph type="title"/>
          </p:nvPr>
        </p:nvSpPr>
        <p:spPr/>
        <p:txBody>
          <a:bodyPr/>
          <a:lstStyle/>
          <a:p>
            <a:r>
              <a:rPr lang="en-US" altLang="en-US" sz="4400" b="0" dirty="0" smtClean="0"/>
              <a:t>The Rise of Open Universities</a:t>
            </a:r>
            <a:endParaRPr lang="en-CA" altLang="en-US" sz="4400" b="0" dirty="0" smtClean="0"/>
          </a:p>
        </p:txBody>
      </p:sp>
      <p:pic>
        <p:nvPicPr>
          <p:cNvPr id="22535" name="Picture 10" descr="Logo%20UNISA"/>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4051" y="1868122"/>
            <a:ext cx="4693749"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3" descr="P:\1_Projects\8_PCF + EDEA Awards\EDEA Awards\PPT EDEA winners 2013\logos\AU_Logo_stack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5771" y="3918644"/>
            <a:ext cx="2215029" cy="220751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P:\4_Logos\Others\IGNOU Hi Quality\ignou logo blue transp recreated_DT.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57800" y="4364633"/>
            <a:ext cx="3549711" cy="165516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06-CLS-01\Users\DTremblay\Desktop\Ou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49462" y="1828800"/>
            <a:ext cx="2828072" cy="1696844"/>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892977" y="3938587"/>
            <a:ext cx="2060023" cy="2081213"/>
          </a:xfrm>
          <a:prstGeom prst="rect">
            <a:avLst/>
          </a:prstGeom>
        </p:spPr>
      </p:pic>
    </p:spTree>
    <p:extLst>
      <p:ext uri="{BB962C8B-B14F-4D97-AF65-F5344CB8AC3E}">
        <p14:creationId xmlns:p14="http://schemas.microsoft.com/office/powerpoint/2010/main" val="4162730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382000" cy="1265238"/>
          </a:xfrm>
        </p:spPr>
        <p:txBody>
          <a:bodyPr/>
          <a:lstStyle/>
          <a:p>
            <a:r>
              <a:rPr lang="en-US" sz="4400" dirty="0" smtClean="0"/>
              <a:t>Opening up HE in Nigeria</a:t>
            </a:r>
            <a:endParaRPr lang="en-US" sz="4400" dirty="0"/>
          </a:p>
        </p:txBody>
      </p:sp>
      <p:sp>
        <p:nvSpPr>
          <p:cNvPr id="3" name="Content Placeholder 2"/>
          <p:cNvSpPr>
            <a:spLocks noGrp="1"/>
          </p:cNvSpPr>
          <p:nvPr>
            <p:ph idx="1"/>
          </p:nvPr>
        </p:nvSpPr>
        <p:spPr>
          <a:xfrm>
            <a:off x="304800" y="1265239"/>
            <a:ext cx="8382000" cy="4906962"/>
          </a:xfrm>
        </p:spPr>
        <p:txBody>
          <a:bodyPr/>
          <a:lstStyle/>
          <a:p>
            <a:r>
              <a:rPr lang="en-US" sz="2800" dirty="0" smtClean="0"/>
              <a:t>The Correspondence and Open Studies Unit (COSU) of </a:t>
            </a:r>
            <a:r>
              <a:rPr lang="en-US" sz="2800" dirty="0" smtClean="0">
                <a:solidFill>
                  <a:srgbClr val="FF0000"/>
                </a:solidFill>
              </a:rPr>
              <a:t>University of Lagos </a:t>
            </a:r>
            <a:r>
              <a:rPr lang="en-US" sz="2800" dirty="0" smtClean="0"/>
              <a:t>started in 1974</a:t>
            </a:r>
          </a:p>
          <a:p>
            <a:r>
              <a:rPr lang="en-US" sz="2800" dirty="0" smtClean="0">
                <a:solidFill>
                  <a:srgbClr val="FF0000"/>
                </a:solidFill>
              </a:rPr>
              <a:t>National Teachers’ Institute </a:t>
            </a:r>
            <a:r>
              <a:rPr lang="en-US" sz="2800" dirty="0" smtClean="0"/>
              <a:t>(NTI) started as a distance education institute in 1976</a:t>
            </a:r>
          </a:p>
          <a:p>
            <a:r>
              <a:rPr lang="en-US" sz="2800" dirty="0" smtClean="0"/>
              <a:t>The Distance Learning Institute of </a:t>
            </a:r>
            <a:r>
              <a:rPr lang="en-US" sz="2800" dirty="0" smtClean="0">
                <a:solidFill>
                  <a:srgbClr val="FF0000"/>
                </a:solidFill>
              </a:rPr>
              <a:t>University of Ibadan </a:t>
            </a:r>
            <a:r>
              <a:rPr lang="en-US" sz="2800" dirty="0" smtClean="0"/>
              <a:t>started in 1979</a:t>
            </a:r>
          </a:p>
          <a:p>
            <a:r>
              <a:rPr lang="en-US" sz="2800" dirty="0" smtClean="0">
                <a:solidFill>
                  <a:srgbClr val="FF0000"/>
                </a:solidFill>
              </a:rPr>
              <a:t>NOUN</a:t>
            </a:r>
            <a:r>
              <a:rPr lang="en-US" sz="2800" dirty="0" smtClean="0"/>
              <a:t> was established in 1983 by an Act of the National Assembly--suspended a few weeks later--revived in April 2001</a:t>
            </a:r>
            <a:endParaRPr lang="en-US" dirty="0"/>
          </a:p>
        </p:txBody>
      </p:sp>
      <p:sp>
        <p:nvSpPr>
          <p:cNvPr id="4" name="TextBox 3"/>
          <p:cNvSpPr txBox="1"/>
          <p:nvPr/>
        </p:nvSpPr>
        <p:spPr>
          <a:xfrm>
            <a:off x="228600" y="6248400"/>
            <a:ext cx="6324600" cy="461665"/>
          </a:xfrm>
          <a:prstGeom prst="rect">
            <a:avLst/>
          </a:prstGeom>
          <a:noFill/>
        </p:spPr>
        <p:txBody>
          <a:bodyPr wrap="square" rtlCol="0">
            <a:spAutoFit/>
          </a:bodyPr>
          <a:lstStyle/>
          <a:p>
            <a:r>
              <a:rPr lang="en-CA" sz="1200" dirty="0" smtClean="0"/>
              <a:t>Source: </a:t>
            </a:r>
            <a:r>
              <a:rPr lang="en-US" sz="1200" dirty="0" err="1"/>
              <a:t>Ajadi</a:t>
            </a:r>
            <a:r>
              <a:rPr lang="en-US" sz="1200" dirty="0"/>
              <a:t>, Timothy </a:t>
            </a:r>
            <a:r>
              <a:rPr lang="en-US" sz="1200" dirty="0" err="1"/>
              <a:t>Olugbenga</a:t>
            </a:r>
            <a:r>
              <a:rPr lang="en-US" sz="1200" dirty="0"/>
              <a:t>, Ibrahim </a:t>
            </a:r>
            <a:r>
              <a:rPr lang="en-US" sz="1200" dirty="0" err="1"/>
              <a:t>Olatunde</a:t>
            </a:r>
            <a:r>
              <a:rPr lang="en-US" sz="1200" dirty="0"/>
              <a:t> </a:t>
            </a:r>
            <a:r>
              <a:rPr lang="en-US" sz="1200" dirty="0" err="1"/>
              <a:t>Salawu</a:t>
            </a:r>
            <a:r>
              <a:rPr lang="en-US" sz="1200" dirty="0"/>
              <a:t>, and Femi </a:t>
            </a:r>
            <a:r>
              <a:rPr lang="en-US" sz="1200" dirty="0" err="1"/>
              <a:t>Adetunji</a:t>
            </a:r>
            <a:r>
              <a:rPr lang="en-US" sz="1200" dirty="0"/>
              <a:t> </a:t>
            </a:r>
            <a:r>
              <a:rPr lang="en-US" sz="1200" dirty="0" err="1"/>
              <a:t>Adeoye</a:t>
            </a:r>
            <a:r>
              <a:rPr lang="en-US" sz="1200" dirty="0"/>
              <a:t>. "</a:t>
            </a:r>
            <a:r>
              <a:rPr lang="en-US" sz="1200" dirty="0">
                <a:hlinkClick r:id="rId3"/>
              </a:rPr>
              <a:t>E-learning and distance education in Nigeria</a:t>
            </a:r>
            <a:r>
              <a:rPr lang="en-US" sz="1200" dirty="0"/>
              <a:t>." </a:t>
            </a:r>
            <a:r>
              <a:rPr lang="en-US" sz="1200" i="1" dirty="0" smtClean="0"/>
              <a:t>TOJET</a:t>
            </a:r>
            <a:r>
              <a:rPr lang="en-US" sz="1200" dirty="0"/>
              <a:t> 7.4 (2008).</a:t>
            </a:r>
            <a:endParaRPr lang="en-CA" sz="1200" dirty="0"/>
          </a:p>
        </p:txBody>
      </p:sp>
    </p:spTree>
    <p:extLst>
      <p:ext uri="{BB962C8B-B14F-4D97-AF65-F5344CB8AC3E}">
        <p14:creationId xmlns:p14="http://schemas.microsoft.com/office/powerpoint/2010/main" val="12582025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Nigeria: Dual </a:t>
            </a:r>
            <a:r>
              <a:rPr lang="en-US" sz="4400" dirty="0"/>
              <a:t>M</a:t>
            </a:r>
            <a:r>
              <a:rPr lang="en-US" sz="4400" dirty="0" smtClean="0"/>
              <a:t>ode Institutions</a:t>
            </a:r>
            <a:endParaRPr lang="en-US" sz="4400" dirty="0"/>
          </a:p>
        </p:txBody>
      </p:sp>
      <p:graphicFrame>
        <p:nvGraphicFramePr>
          <p:cNvPr id="4" name="Table 3"/>
          <p:cNvGraphicFramePr>
            <a:graphicFrameLocks noGrp="1"/>
          </p:cNvGraphicFramePr>
          <p:nvPr>
            <p:extLst>
              <p:ext uri="{D42A27DB-BD31-4B8C-83A1-F6EECF244321}">
                <p14:modId xmlns:p14="http://schemas.microsoft.com/office/powerpoint/2010/main" val="3417211048"/>
              </p:ext>
            </p:extLst>
          </p:nvPr>
        </p:nvGraphicFramePr>
        <p:xfrm>
          <a:off x="381000" y="1524000"/>
          <a:ext cx="8305800" cy="4876800"/>
        </p:xfrm>
        <a:graphic>
          <a:graphicData uri="http://schemas.openxmlformats.org/drawingml/2006/table">
            <a:tbl>
              <a:tblPr>
                <a:tableStyleId>{7DF18680-E054-41AD-8BC1-D1AEF772440D}</a:tableStyleId>
              </a:tblPr>
              <a:tblGrid>
                <a:gridCol w="501212"/>
                <a:gridCol w="3866493"/>
                <a:gridCol w="3938095"/>
              </a:tblGrid>
              <a:tr h="167640">
                <a:tc>
                  <a:txBody>
                    <a:bodyPr/>
                    <a:lstStyle/>
                    <a:p>
                      <a:r>
                        <a:rPr lang="en-CA" sz="2000" dirty="0">
                          <a:effectLst/>
                        </a:rPr>
                        <a:t>1</a:t>
                      </a:r>
                    </a:p>
                  </a:txBody>
                  <a:tcPr marL="152400" marR="152400" marT="38100" marB="38100" anchor="ctr"/>
                </a:tc>
                <a:tc>
                  <a:txBody>
                    <a:bodyPr/>
                    <a:lstStyle/>
                    <a:p>
                      <a:r>
                        <a:rPr lang="en-CA" sz="2000" dirty="0">
                          <a:effectLst/>
                        </a:rPr>
                        <a:t>University of Ibadan, Ibadan</a:t>
                      </a:r>
                    </a:p>
                  </a:txBody>
                  <a:tcPr marL="152400" marR="152400" marT="38100" marB="38100" anchor="ctr"/>
                </a:tc>
                <a:tc>
                  <a:txBody>
                    <a:bodyPr/>
                    <a:lstStyle/>
                    <a:p>
                      <a:r>
                        <a:rPr lang="en-CA" sz="2000">
                          <a:effectLst/>
                        </a:rPr>
                        <a:t>Distance Learning Centre</a:t>
                      </a:r>
                    </a:p>
                  </a:txBody>
                  <a:tcPr marL="152400" marR="152400" marT="38100" marB="38100" anchor="ctr"/>
                </a:tc>
              </a:tr>
              <a:tr h="0">
                <a:tc>
                  <a:txBody>
                    <a:bodyPr/>
                    <a:lstStyle/>
                    <a:p>
                      <a:r>
                        <a:rPr lang="en-CA" sz="2000">
                          <a:effectLst/>
                        </a:rPr>
                        <a:t>2</a:t>
                      </a:r>
                    </a:p>
                  </a:txBody>
                  <a:tcPr marL="152400" marR="152400" marT="38100" marB="38100" anchor="ctr"/>
                </a:tc>
                <a:tc>
                  <a:txBody>
                    <a:bodyPr/>
                    <a:lstStyle/>
                    <a:p>
                      <a:r>
                        <a:rPr lang="en-CA" sz="2000" dirty="0">
                          <a:effectLst/>
                        </a:rPr>
                        <a:t>Obafemi </a:t>
                      </a:r>
                      <a:r>
                        <a:rPr lang="en-CA" sz="2000" dirty="0" err="1">
                          <a:effectLst/>
                        </a:rPr>
                        <a:t>Awolowo</a:t>
                      </a:r>
                      <a:r>
                        <a:rPr lang="en-CA" sz="2000" dirty="0">
                          <a:effectLst/>
                        </a:rPr>
                        <a:t> University, Ile-Ife</a:t>
                      </a:r>
                    </a:p>
                  </a:txBody>
                  <a:tcPr marL="152400" marR="152400" marT="38100" marB="38100" anchor="ctr"/>
                </a:tc>
                <a:tc>
                  <a:txBody>
                    <a:bodyPr/>
                    <a:lstStyle/>
                    <a:p>
                      <a:r>
                        <a:rPr lang="en-CA" sz="2000" dirty="0">
                          <a:effectLst/>
                        </a:rPr>
                        <a:t>Centre for Distance Learning</a:t>
                      </a:r>
                    </a:p>
                  </a:txBody>
                  <a:tcPr marL="152400" marR="152400" marT="38100" marB="38100" anchor="ctr"/>
                </a:tc>
              </a:tr>
              <a:tr h="0">
                <a:tc>
                  <a:txBody>
                    <a:bodyPr/>
                    <a:lstStyle/>
                    <a:p>
                      <a:r>
                        <a:rPr lang="en-CA" sz="2000">
                          <a:effectLst/>
                        </a:rPr>
                        <a:t>3</a:t>
                      </a:r>
                    </a:p>
                  </a:txBody>
                  <a:tcPr marL="152400" marR="152400" marT="38100" marB="38100" anchor="ctr"/>
                </a:tc>
                <a:tc>
                  <a:txBody>
                    <a:bodyPr/>
                    <a:lstStyle/>
                    <a:p>
                      <a:r>
                        <a:rPr lang="en-CA" sz="2000" dirty="0">
                          <a:effectLst/>
                        </a:rPr>
                        <a:t>University of Lagos, </a:t>
                      </a:r>
                      <a:r>
                        <a:rPr lang="en-CA" sz="2000" dirty="0" err="1">
                          <a:effectLst/>
                        </a:rPr>
                        <a:t>Akoka</a:t>
                      </a:r>
                      <a:endParaRPr lang="en-CA" sz="2000" dirty="0">
                        <a:effectLst/>
                      </a:endParaRPr>
                    </a:p>
                  </a:txBody>
                  <a:tcPr marL="152400" marR="152400" marT="38100" marB="38100" anchor="ctr"/>
                </a:tc>
                <a:tc>
                  <a:txBody>
                    <a:bodyPr/>
                    <a:lstStyle/>
                    <a:p>
                      <a:r>
                        <a:rPr lang="en-CA" sz="2000" dirty="0">
                          <a:effectLst/>
                        </a:rPr>
                        <a:t>Distance Learning Institute</a:t>
                      </a:r>
                    </a:p>
                  </a:txBody>
                  <a:tcPr marL="152400" marR="152400" marT="38100" marB="38100" anchor="ctr"/>
                </a:tc>
              </a:tr>
              <a:tr h="0">
                <a:tc>
                  <a:txBody>
                    <a:bodyPr/>
                    <a:lstStyle/>
                    <a:p>
                      <a:r>
                        <a:rPr lang="en-CA" sz="2000">
                          <a:effectLst/>
                        </a:rPr>
                        <a:t>4</a:t>
                      </a:r>
                    </a:p>
                  </a:txBody>
                  <a:tcPr marL="152400" marR="152400" marT="38100" marB="38100" anchor="ctr"/>
                </a:tc>
                <a:tc>
                  <a:txBody>
                    <a:bodyPr/>
                    <a:lstStyle/>
                    <a:p>
                      <a:r>
                        <a:rPr lang="en-CA" sz="2000">
                          <a:effectLst/>
                        </a:rPr>
                        <a:t>University of Maiduguri, Maiduguri</a:t>
                      </a:r>
                    </a:p>
                  </a:txBody>
                  <a:tcPr marL="152400" marR="152400" marT="38100" marB="38100" anchor="ctr"/>
                </a:tc>
                <a:tc>
                  <a:txBody>
                    <a:bodyPr/>
                    <a:lstStyle/>
                    <a:p>
                      <a:r>
                        <a:rPr lang="en-CA" sz="2000" dirty="0">
                          <a:effectLst/>
                        </a:rPr>
                        <a:t>Centre for Distance Learning</a:t>
                      </a:r>
                    </a:p>
                  </a:txBody>
                  <a:tcPr marL="152400" marR="152400" marT="38100" marB="38100" anchor="ctr"/>
                </a:tc>
              </a:tr>
              <a:tr h="0">
                <a:tc>
                  <a:txBody>
                    <a:bodyPr/>
                    <a:lstStyle/>
                    <a:p>
                      <a:r>
                        <a:rPr lang="en-CA" sz="2000">
                          <a:effectLst/>
                        </a:rPr>
                        <a:t>5</a:t>
                      </a:r>
                    </a:p>
                  </a:txBody>
                  <a:tcPr marL="152400" marR="152400" marT="38100" marB="38100" anchor="ctr"/>
                </a:tc>
                <a:tc>
                  <a:txBody>
                    <a:bodyPr/>
                    <a:lstStyle/>
                    <a:p>
                      <a:r>
                        <a:rPr lang="en-CA" sz="2000" dirty="0" err="1">
                          <a:effectLst/>
                        </a:rPr>
                        <a:t>Modibbo</a:t>
                      </a:r>
                      <a:r>
                        <a:rPr lang="en-CA" sz="2000" dirty="0">
                          <a:effectLst/>
                        </a:rPr>
                        <a:t> </a:t>
                      </a:r>
                      <a:r>
                        <a:rPr lang="en-CA" sz="2000" dirty="0" err="1">
                          <a:effectLst/>
                        </a:rPr>
                        <a:t>Adama</a:t>
                      </a:r>
                      <a:r>
                        <a:rPr lang="en-CA" sz="2000" dirty="0">
                          <a:effectLst/>
                        </a:rPr>
                        <a:t> University of Technology, Yola</a:t>
                      </a:r>
                    </a:p>
                  </a:txBody>
                  <a:tcPr marL="152400" marR="152400" marT="38100" marB="38100" anchor="ctr"/>
                </a:tc>
                <a:tc>
                  <a:txBody>
                    <a:bodyPr/>
                    <a:lstStyle/>
                    <a:p>
                      <a:r>
                        <a:rPr lang="en-CA" sz="2000" dirty="0">
                          <a:effectLst/>
                        </a:rPr>
                        <a:t>Centre for Distance Learning</a:t>
                      </a:r>
                    </a:p>
                  </a:txBody>
                  <a:tcPr marL="152400" marR="152400" marT="38100" marB="38100" anchor="ctr"/>
                </a:tc>
              </a:tr>
              <a:tr h="0">
                <a:tc>
                  <a:txBody>
                    <a:bodyPr/>
                    <a:lstStyle/>
                    <a:p>
                      <a:r>
                        <a:rPr lang="en-CA" sz="2000">
                          <a:effectLst/>
                        </a:rPr>
                        <a:t>6</a:t>
                      </a:r>
                    </a:p>
                  </a:txBody>
                  <a:tcPr marL="152400" marR="152400" marT="38100" marB="38100" anchor="ctr"/>
                </a:tc>
                <a:tc>
                  <a:txBody>
                    <a:bodyPr/>
                    <a:lstStyle/>
                    <a:p>
                      <a:r>
                        <a:rPr lang="en-CA" sz="2000">
                          <a:effectLst/>
                        </a:rPr>
                        <a:t>University of Abuja, Abuja</a:t>
                      </a:r>
                    </a:p>
                  </a:txBody>
                  <a:tcPr marL="152400" marR="152400" marT="38100" marB="38100" anchor="ctr"/>
                </a:tc>
                <a:tc>
                  <a:txBody>
                    <a:bodyPr/>
                    <a:lstStyle/>
                    <a:p>
                      <a:r>
                        <a:rPr lang="en-CA" sz="2000" dirty="0">
                          <a:effectLst/>
                        </a:rPr>
                        <a:t>Centre for Distance Learning and Continuing Education</a:t>
                      </a:r>
                    </a:p>
                  </a:txBody>
                  <a:tcPr marL="152400" marR="152400" marT="38100" marB="38100" anchor="ctr"/>
                </a:tc>
              </a:tr>
              <a:tr h="0">
                <a:tc>
                  <a:txBody>
                    <a:bodyPr/>
                    <a:lstStyle/>
                    <a:p>
                      <a:r>
                        <a:rPr lang="en-CA" sz="2000">
                          <a:effectLst/>
                        </a:rPr>
                        <a:t>7</a:t>
                      </a:r>
                    </a:p>
                  </a:txBody>
                  <a:tcPr marL="152400" marR="152400" marT="38100" marB="38100" anchor="ctr"/>
                </a:tc>
                <a:tc>
                  <a:txBody>
                    <a:bodyPr/>
                    <a:lstStyle/>
                    <a:p>
                      <a:r>
                        <a:rPr lang="en-CA" sz="2000">
                          <a:effectLst/>
                        </a:rPr>
                        <a:t>Ladoke Akintola University of Technology, Ogbomoso</a:t>
                      </a:r>
                    </a:p>
                  </a:txBody>
                  <a:tcPr marL="152400" marR="152400" marT="38100" marB="38100" anchor="ctr"/>
                </a:tc>
                <a:tc>
                  <a:txBody>
                    <a:bodyPr/>
                    <a:lstStyle/>
                    <a:p>
                      <a:r>
                        <a:rPr lang="en-CA" sz="2000" dirty="0">
                          <a:effectLst/>
                        </a:rPr>
                        <a:t>LAUTECH Distance Learning Centre</a:t>
                      </a:r>
                    </a:p>
                  </a:txBody>
                  <a:tcPr marL="152400" marR="152400" marT="38100" marB="38100" anchor="ctr"/>
                </a:tc>
              </a:tr>
              <a:tr h="0">
                <a:tc>
                  <a:txBody>
                    <a:bodyPr/>
                    <a:lstStyle/>
                    <a:p>
                      <a:r>
                        <a:rPr lang="en-CA" sz="2000">
                          <a:effectLst/>
                        </a:rPr>
                        <a:t>8</a:t>
                      </a:r>
                    </a:p>
                  </a:txBody>
                  <a:tcPr marL="152400" marR="152400" marT="38100" marB="38100" anchor="ctr"/>
                </a:tc>
                <a:tc>
                  <a:txBody>
                    <a:bodyPr/>
                    <a:lstStyle/>
                    <a:p>
                      <a:r>
                        <a:rPr lang="en-CA" sz="2000">
                          <a:effectLst/>
                        </a:rPr>
                        <a:t>Ahmadu Bello University Zaria</a:t>
                      </a:r>
                    </a:p>
                  </a:txBody>
                  <a:tcPr marL="152400" marR="152400" marT="38100" marB="38100" anchor="ctr"/>
                </a:tc>
                <a:tc>
                  <a:txBody>
                    <a:bodyPr/>
                    <a:lstStyle/>
                    <a:p>
                      <a:r>
                        <a:rPr lang="en-CA" sz="2000" dirty="0">
                          <a:effectLst/>
                        </a:rPr>
                        <a:t>Distance Learning Centre ABU, Zaria</a:t>
                      </a:r>
                    </a:p>
                  </a:txBody>
                  <a:tcPr marL="152400" marR="152400" marT="38100" marB="38100" anchor="ctr"/>
                </a:tc>
              </a:tr>
            </a:tbl>
          </a:graphicData>
        </a:graphic>
      </p:graphicFrame>
    </p:spTree>
    <p:extLst>
      <p:ext uri="{BB962C8B-B14F-4D97-AF65-F5344CB8AC3E}">
        <p14:creationId xmlns:p14="http://schemas.microsoft.com/office/powerpoint/2010/main" val="38277929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082" r="7084"/>
          <a:stretch/>
        </p:blipFill>
        <p:spPr bwMode="auto">
          <a:xfrm>
            <a:off x="4146001" y="-76200"/>
            <a:ext cx="4997999" cy="6964661"/>
          </a:xfrm>
          <a:prstGeom prst="rect">
            <a:avLst/>
          </a:prstGeom>
          <a:noFill/>
          <a:ln w="9525">
            <a:no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 y="152400"/>
            <a:ext cx="2514600" cy="2540466"/>
          </a:xfrm>
          <a:prstGeom prst="rect">
            <a:avLst/>
          </a:prstGeom>
        </p:spPr>
      </p:pic>
      <p:sp>
        <p:nvSpPr>
          <p:cNvPr id="2" name="Title 1"/>
          <p:cNvSpPr>
            <a:spLocks noGrp="1"/>
          </p:cNvSpPr>
          <p:nvPr>
            <p:ph type="title"/>
          </p:nvPr>
        </p:nvSpPr>
        <p:spPr>
          <a:xfrm>
            <a:off x="381000" y="2925762"/>
            <a:ext cx="8610600" cy="1265238"/>
          </a:xfrm>
        </p:spPr>
        <p:txBody>
          <a:bodyPr/>
          <a:lstStyle/>
          <a:p>
            <a:r>
              <a:rPr lang="en-US" sz="5400" i="0" dirty="0" smtClean="0"/>
              <a:t>NOUN </a:t>
            </a:r>
            <a:r>
              <a:rPr lang="en-US" sz="4400" i="0" dirty="0" smtClean="0"/>
              <a:t/>
            </a:r>
            <a:br>
              <a:rPr lang="en-US" sz="4400" i="0" dirty="0" smtClean="0"/>
            </a:br>
            <a:r>
              <a:rPr lang="en-US" sz="3600" i="0" dirty="0" smtClean="0"/>
              <a:t>(180,000 students)</a:t>
            </a:r>
            <a:endParaRPr lang="en-US" sz="3600" i="0" dirty="0"/>
          </a:p>
        </p:txBody>
      </p:sp>
    </p:spTree>
    <p:extLst>
      <p:ext uri="{BB962C8B-B14F-4D97-AF65-F5344CB8AC3E}">
        <p14:creationId xmlns:p14="http://schemas.microsoft.com/office/powerpoint/2010/main" val="36920855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6" descr="C:\Documents and Settings\dtremblay\Desktop\iStock_000006184883XSmall.jpg"/>
          <p:cNvPicPr>
            <a:picLocks noChangeAspect="1" noChangeArrowheads="1"/>
          </p:cNvPicPr>
          <p:nvPr/>
        </p:nvPicPr>
        <p:blipFill rotWithShape="1">
          <a:blip r:embed="rId2">
            <a:extLst>
              <a:ext uri="{28A0092B-C50C-407E-A947-70E740481C1C}">
                <a14:useLocalDpi xmlns:a14="http://schemas.microsoft.com/office/drawing/2010/main" val="0"/>
              </a:ext>
            </a:extLst>
          </a:blip>
          <a:srcRect l="8065" t="15054" b="3226"/>
          <a:stretch/>
        </p:blipFill>
        <p:spPr bwMode="auto">
          <a:xfrm>
            <a:off x="4800600" y="1219200"/>
            <a:ext cx="43434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Rectangle 2"/>
          <p:cNvSpPr>
            <a:spLocks noGrp="1"/>
          </p:cNvSpPr>
          <p:nvPr>
            <p:ph type="title" idx="4294967295"/>
          </p:nvPr>
        </p:nvSpPr>
        <p:spPr>
          <a:xfrm>
            <a:off x="368300" y="322262"/>
            <a:ext cx="8991600" cy="1265238"/>
          </a:xfrm>
        </p:spPr>
        <p:txBody>
          <a:bodyPr/>
          <a:lstStyle/>
          <a:p>
            <a:r>
              <a:rPr lang="en-US" altLang="en-US" sz="4400" dirty="0" smtClean="0"/>
              <a:t>Key Developments in the </a:t>
            </a:r>
            <a:br>
              <a:rPr lang="en-US" altLang="en-US" sz="4400" dirty="0" smtClean="0"/>
            </a:br>
            <a:r>
              <a:rPr lang="en-US" altLang="en-US" sz="4400" dirty="0" smtClean="0"/>
              <a:t>2</a:t>
            </a:r>
            <a:r>
              <a:rPr lang="en-US" altLang="en-US" sz="4400" baseline="30000" dirty="0" smtClean="0"/>
              <a:t>nd</a:t>
            </a:r>
            <a:r>
              <a:rPr lang="en-US" altLang="en-US" sz="4400" dirty="0" smtClean="0"/>
              <a:t> Generation</a:t>
            </a:r>
            <a:endParaRPr lang="en-CA" altLang="en-US" sz="4400" dirty="0" smtClean="0"/>
          </a:p>
        </p:txBody>
      </p:sp>
      <p:sp>
        <p:nvSpPr>
          <p:cNvPr id="37892" name="Rectangle 3"/>
          <p:cNvSpPr>
            <a:spLocks noGrp="1"/>
          </p:cNvSpPr>
          <p:nvPr>
            <p:ph type="body" idx="4294967295"/>
          </p:nvPr>
        </p:nvSpPr>
        <p:spPr>
          <a:xfrm>
            <a:off x="368300" y="1866900"/>
            <a:ext cx="8382000" cy="4724400"/>
          </a:xfrm>
        </p:spPr>
        <p:txBody>
          <a:bodyPr/>
          <a:lstStyle/>
          <a:p>
            <a:r>
              <a:rPr lang="en-US" altLang="en-US" dirty="0" smtClean="0"/>
              <a:t>1984: first electronic </a:t>
            </a:r>
            <a:br>
              <a:rPr lang="en-US" altLang="en-US" dirty="0" smtClean="0"/>
            </a:br>
            <a:r>
              <a:rPr lang="en-US" altLang="en-US" dirty="0" smtClean="0"/>
              <a:t>courses</a:t>
            </a:r>
          </a:p>
          <a:p>
            <a:r>
              <a:rPr lang="en-US" altLang="en-US" dirty="0" smtClean="0"/>
              <a:t>1989: Internet</a:t>
            </a:r>
          </a:p>
          <a:p>
            <a:r>
              <a:rPr lang="en-US" altLang="en-US" dirty="0" smtClean="0"/>
              <a:t>1991: WWW</a:t>
            </a:r>
          </a:p>
          <a:p>
            <a:r>
              <a:rPr lang="en-US" altLang="en-US" dirty="0" smtClean="0"/>
              <a:t>1994: first online MBA (Athabasca)</a:t>
            </a:r>
          </a:p>
          <a:p>
            <a:r>
              <a:rPr lang="en-US" altLang="en-US" dirty="0" smtClean="0"/>
              <a:t>1996: first web-based </a:t>
            </a:r>
            <a:br>
              <a:rPr lang="en-US" altLang="en-US" dirty="0" smtClean="0"/>
            </a:br>
            <a:r>
              <a:rPr lang="en-US" altLang="en-US" dirty="0" smtClean="0"/>
              <a:t>course delivery</a:t>
            </a:r>
          </a:p>
          <a:p>
            <a:r>
              <a:rPr lang="en-US" altLang="en-US" dirty="0" smtClean="0"/>
              <a:t>1999: learning objects; LMS’s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rotWithShape="1">
          <a:blip r:embed="rId4" cstate="print"/>
          <a:srcRect t="7839"/>
          <a:stretch/>
        </p:blipFill>
        <p:spPr bwMode="auto">
          <a:xfrm>
            <a:off x="-1" y="1717085"/>
            <a:ext cx="4519241" cy="3278563"/>
          </a:xfrm>
          <a:prstGeom prst="rect">
            <a:avLst/>
          </a:prstGeom>
          <a:noFill/>
        </p:spPr>
      </p:pic>
      <p:pic>
        <p:nvPicPr>
          <p:cNvPr id="9" name="Picture 3"/>
          <p:cNvPicPr>
            <a:picLocks noChangeAspect="1" noChangeArrowheads="1"/>
          </p:cNvPicPr>
          <p:nvPr/>
        </p:nvPicPr>
        <p:blipFill rotWithShape="1">
          <a:blip r:embed="rId5" cstate="print"/>
          <a:srcRect l="7362" t="7955" r="14641" b="13639"/>
          <a:stretch/>
        </p:blipFill>
        <p:spPr bwMode="auto">
          <a:xfrm>
            <a:off x="4519239" y="1717085"/>
            <a:ext cx="4624761" cy="3509580"/>
          </a:xfrm>
          <a:prstGeom prst="rect">
            <a:avLst/>
          </a:prstGeom>
          <a:noFill/>
        </p:spPr>
      </p:pic>
      <p:sp>
        <p:nvSpPr>
          <p:cNvPr id="11" name="TextBox 1"/>
          <p:cNvSpPr txBox="1"/>
          <p:nvPr/>
        </p:nvSpPr>
        <p:spPr>
          <a:xfrm>
            <a:off x="0" y="4840651"/>
            <a:ext cx="4519240" cy="1219834"/>
          </a:xfrm>
          <a:prstGeom prst="round2Diag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400" i="1">
                <a:solidFill>
                  <a:schemeClr val="bg1"/>
                </a:solidFill>
                <a:latin typeface="+mj-lt"/>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en-US" altLang="zh-CN" sz="2800" i="0" dirty="0" smtClean="0"/>
              <a:t>Metro Vancouver</a:t>
            </a:r>
            <a:endParaRPr lang="en-US" altLang="zh-CN" sz="2800" i="0" dirty="0"/>
          </a:p>
          <a:p>
            <a:r>
              <a:rPr lang="en-US" altLang="zh-CN" sz="2800" i="0" dirty="0"/>
              <a:t>(</a:t>
            </a:r>
            <a:r>
              <a:rPr lang="en-US" altLang="zh-CN" sz="2800" i="0" dirty="0" smtClean="0"/>
              <a:t>HQ)</a:t>
            </a:r>
            <a:endParaRPr lang="en-US" altLang="zh-CN" sz="2800" i="0" dirty="0"/>
          </a:p>
        </p:txBody>
      </p:sp>
      <p:sp>
        <p:nvSpPr>
          <p:cNvPr id="12" name="TextBox 1"/>
          <p:cNvSpPr txBox="1"/>
          <p:nvPr/>
        </p:nvSpPr>
        <p:spPr>
          <a:xfrm>
            <a:off x="4519240" y="4841285"/>
            <a:ext cx="4624759" cy="1219200"/>
          </a:xfrm>
          <a:prstGeom prst="round2Diag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400" i="1">
                <a:solidFill>
                  <a:schemeClr val="bg1"/>
                </a:solidFill>
                <a:latin typeface="+mj-lt"/>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en-US" altLang="zh-CN" sz="2800" i="0" dirty="0"/>
              <a:t>New Delhi</a:t>
            </a:r>
          </a:p>
          <a:p>
            <a:r>
              <a:rPr lang="en-US" altLang="zh-CN" sz="2800" i="0" dirty="0" smtClean="0"/>
              <a:t>(</a:t>
            </a:r>
            <a:r>
              <a:rPr lang="en-US" altLang="zh-CN" sz="2800" i="0" dirty="0"/>
              <a:t>CEMCA)</a:t>
            </a:r>
          </a:p>
        </p:txBody>
      </p:sp>
      <p:sp>
        <p:nvSpPr>
          <p:cNvPr id="14" name="Title 13"/>
          <p:cNvSpPr>
            <a:spLocks noGrp="1"/>
          </p:cNvSpPr>
          <p:nvPr>
            <p:ph type="title"/>
          </p:nvPr>
        </p:nvSpPr>
        <p:spPr>
          <a:xfrm>
            <a:off x="304800" y="381000"/>
            <a:ext cx="8382000" cy="1052404"/>
          </a:xfrm>
        </p:spPr>
        <p:txBody>
          <a:bodyPr/>
          <a:lstStyle/>
          <a:p>
            <a:r>
              <a:rPr lang="en-CA" sz="5400" dirty="0" smtClean="0">
                <a:solidFill>
                  <a:srgbClr val="463691"/>
                </a:solidFill>
              </a:rPr>
              <a:t>Where is it?</a:t>
            </a:r>
            <a:endParaRPr lang="en-CA" sz="5400" dirty="0">
              <a:solidFill>
                <a:srgbClr val="463691"/>
              </a:solidFill>
            </a:endParaRPr>
          </a:p>
        </p:txBody>
      </p:sp>
      <p:pic>
        <p:nvPicPr>
          <p:cNvPr id="13" name="Picture 12" descr="Screen Clipping"/>
          <p:cNvPicPr>
            <a:picLocks noChangeAspect="1"/>
          </p:cNvPicPr>
          <p:nvPr/>
        </p:nvPicPr>
        <p:blipFill>
          <a:blip r:embed="rId6" cstate="print">
            <a:extLst>
              <a:ext uri="{BEBA8EAE-BF5A-486C-A8C5-ECC9F3942E4B}">
                <a14:imgProps xmlns:a14="http://schemas.microsoft.com/office/drawing/2010/main">
                  <a14:imgLayer r:embed="rId7">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val="0"/>
              </a:ext>
            </a:extLst>
          </a:blip>
          <a:stretch>
            <a:fillRect/>
          </a:stretch>
        </p:blipFill>
        <p:spPr>
          <a:xfrm>
            <a:off x="3897594" y="4736911"/>
            <a:ext cx="1243291" cy="1587689"/>
          </a:xfrm>
          <a:prstGeom prst="rect">
            <a:avLst/>
          </a:prstGeom>
        </p:spPr>
      </p:pic>
    </p:spTree>
    <p:extLst>
      <p:ext uri="{BB962C8B-B14F-4D97-AF65-F5344CB8AC3E}">
        <p14:creationId xmlns:p14="http://schemas.microsoft.com/office/powerpoint/2010/main" val="2112793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4" descr="C:\Documents and Settings\dtremblay\Desktop\iStock_000015074902XSm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905000"/>
            <a:ext cx="4826551" cy="4812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5" name="Rectangle 2"/>
          <p:cNvSpPr>
            <a:spLocks noGrp="1"/>
          </p:cNvSpPr>
          <p:nvPr>
            <p:ph type="title" idx="4294967295"/>
          </p:nvPr>
        </p:nvSpPr>
        <p:spPr>
          <a:xfrm>
            <a:off x="152400" y="334962"/>
            <a:ext cx="8839200" cy="1265238"/>
          </a:xfrm>
        </p:spPr>
        <p:txBody>
          <a:bodyPr/>
          <a:lstStyle/>
          <a:p>
            <a:pPr algn="ctr"/>
            <a:r>
              <a:rPr lang="en-US" altLang="en-US" sz="4400" dirty="0" smtClean="0"/>
              <a:t>Open Education: </a:t>
            </a:r>
            <a:br>
              <a:rPr lang="en-US" altLang="en-US" sz="4400" dirty="0" smtClean="0"/>
            </a:br>
            <a:r>
              <a:rPr lang="en-US" altLang="en-US" sz="4400" dirty="0" smtClean="0"/>
              <a:t>Second Generation</a:t>
            </a:r>
            <a:endParaRPr lang="en-CA" altLang="en-US" sz="4400" dirty="0" smtClean="0"/>
          </a:p>
        </p:txBody>
      </p:sp>
      <p:sp>
        <p:nvSpPr>
          <p:cNvPr id="38916" name="Rectangle 3"/>
          <p:cNvSpPr>
            <a:spLocks noGrp="1"/>
          </p:cNvSpPr>
          <p:nvPr>
            <p:ph type="body" idx="4294967295"/>
          </p:nvPr>
        </p:nvSpPr>
        <p:spPr>
          <a:xfrm>
            <a:off x="4025900" y="2032000"/>
            <a:ext cx="5118100" cy="3810000"/>
          </a:xfrm>
        </p:spPr>
        <p:txBody>
          <a:bodyPr/>
          <a:lstStyle/>
          <a:p>
            <a:r>
              <a:rPr lang="en-US" altLang="en-US" dirty="0" smtClean="0"/>
              <a:t>Wider Use of Web and Online Technologies</a:t>
            </a:r>
          </a:p>
          <a:p>
            <a:r>
              <a:rPr lang="en-US" altLang="en-US" dirty="0" smtClean="0"/>
              <a:t>Interactivity: Key Aspect</a:t>
            </a:r>
          </a:p>
          <a:p>
            <a:r>
              <a:rPr lang="en-US" altLang="en-US" dirty="0" smtClean="0"/>
              <a:t>Much higher level of personalization through technology mediation</a:t>
            </a:r>
          </a:p>
          <a:p>
            <a:r>
              <a:rPr lang="en-US" altLang="en-US" dirty="0" smtClean="0"/>
              <a:t>Learning Objects</a:t>
            </a:r>
          </a:p>
          <a:p>
            <a:pPr>
              <a:buFont typeface="Wingdings" panose="05000000000000000000" pitchFamily="2" charset="2"/>
              <a:buNone/>
            </a:pPr>
            <a:endParaRPr lang="en-CA" alt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sz="4400" dirty="0" smtClean="0"/>
              <a:t>eLearning Africa 2015</a:t>
            </a:r>
            <a:endParaRPr lang="en-CA" sz="4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676400"/>
            <a:ext cx="9125672" cy="4495800"/>
          </a:xfrm>
          <a:prstGeom prst="rect">
            <a:avLst/>
          </a:prstGeom>
        </p:spPr>
      </p:pic>
    </p:spTree>
    <p:extLst>
      <p:ext uri="{BB962C8B-B14F-4D97-AF65-F5344CB8AC3E}">
        <p14:creationId xmlns:p14="http://schemas.microsoft.com/office/powerpoint/2010/main" val="11797608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nounmooc.org/sites/default/files/MOOC%20BANNER_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660" y="-38100"/>
            <a:ext cx="9291760" cy="344744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a:stretch>
            <a:fillRect/>
          </a:stretch>
        </p:blipFill>
        <p:spPr>
          <a:xfrm>
            <a:off x="118940" y="2936192"/>
            <a:ext cx="3911650" cy="3769408"/>
          </a:xfrm>
          <a:prstGeom prst="rect">
            <a:avLst/>
          </a:prstGeom>
          <a:ln>
            <a:noFill/>
          </a:ln>
          <a:effectLst>
            <a:outerShdw blurRad="292100" dist="139700" dir="2700000" algn="tl" rotWithShape="0">
              <a:srgbClr val="333333">
                <a:alpha val="65000"/>
              </a:srgbClr>
            </a:outerShdw>
          </a:effectLst>
        </p:spPr>
      </p:pic>
      <p:sp>
        <p:nvSpPr>
          <p:cNvPr id="7" name="Rectangle 6"/>
          <p:cNvSpPr/>
          <p:nvPr/>
        </p:nvSpPr>
        <p:spPr>
          <a:xfrm>
            <a:off x="4800600" y="3844766"/>
            <a:ext cx="4191000" cy="2708434"/>
          </a:xfrm>
          <a:prstGeom prst="rect">
            <a:avLst/>
          </a:prstGeom>
        </p:spPr>
        <p:txBody>
          <a:bodyPr wrap="square">
            <a:spAutoFit/>
          </a:bodyPr>
          <a:lstStyle/>
          <a:p>
            <a:pPr algn="r"/>
            <a:r>
              <a:rPr lang="en-US" sz="3000" i="1" dirty="0">
                <a:latin typeface="+mj-lt"/>
              </a:rPr>
              <a:t>First MOOC by NOUN</a:t>
            </a:r>
            <a:endParaRPr lang="en-US" sz="3000" i="1" dirty="0" smtClean="0">
              <a:latin typeface="+mj-lt"/>
            </a:endParaRPr>
          </a:p>
          <a:p>
            <a:pPr algn="r"/>
            <a:endParaRPr lang="en-US" sz="2000" dirty="0" smtClean="0">
              <a:latin typeface="+mj-lt"/>
            </a:endParaRPr>
          </a:p>
          <a:p>
            <a:pPr algn="r"/>
            <a:r>
              <a:rPr lang="en-US" sz="2400" dirty="0" smtClean="0">
                <a:latin typeface="+mj-lt"/>
              </a:rPr>
              <a:t>Started </a:t>
            </a:r>
            <a:r>
              <a:rPr lang="en-US" sz="2400" dirty="0">
                <a:latin typeface="+mj-lt"/>
              </a:rPr>
              <a:t>27</a:t>
            </a:r>
            <a:r>
              <a:rPr lang="en-US" sz="2400" baseline="30000" dirty="0">
                <a:latin typeface="+mj-lt"/>
              </a:rPr>
              <a:t>th</a:t>
            </a:r>
            <a:r>
              <a:rPr lang="en-US" sz="2400" dirty="0">
                <a:latin typeface="+mj-lt"/>
              </a:rPr>
              <a:t> June 2016, </a:t>
            </a:r>
            <a:r>
              <a:rPr lang="en-US" sz="2400" dirty="0" smtClean="0">
                <a:latin typeface="+mj-lt"/>
              </a:rPr>
              <a:t/>
            </a:r>
            <a:br>
              <a:rPr lang="en-US" sz="2400" dirty="0" smtClean="0">
                <a:latin typeface="+mj-lt"/>
              </a:rPr>
            </a:br>
            <a:r>
              <a:rPr lang="en-US" sz="2400" dirty="0" smtClean="0">
                <a:latin typeface="+mj-lt"/>
              </a:rPr>
              <a:t>eight </a:t>
            </a:r>
            <a:r>
              <a:rPr lang="en-US" sz="2400" dirty="0">
                <a:latin typeface="+mj-lt"/>
              </a:rPr>
              <a:t>weeks </a:t>
            </a:r>
            <a:br>
              <a:rPr lang="en-US" sz="2400" dirty="0">
                <a:latin typeface="+mj-lt"/>
              </a:rPr>
            </a:br>
            <a:endParaRPr lang="en-US" sz="2400" dirty="0" smtClean="0">
              <a:latin typeface="+mj-lt"/>
            </a:endParaRPr>
          </a:p>
          <a:p>
            <a:pPr algn="r"/>
            <a:r>
              <a:rPr lang="en-US" sz="2400" dirty="0" smtClean="0">
                <a:latin typeface="+mj-lt"/>
              </a:rPr>
              <a:t>About </a:t>
            </a:r>
            <a:r>
              <a:rPr lang="en-US" sz="2400" dirty="0">
                <a:latin typeface="+mj-lt"/>
              </a:rPr>
              <a:t>500 learners </a:t>
            </a:r>
            <a:r>
              <a:rPr lang="en-US" sz="2400" dirty="0" smtClean="0">
                <a:latin typeface="+mj-lt"/>
              </a:rPr>
              <a:t/>
            </a:r>
            <a:br>
              <a:rPr lang="en-US" sz="2400" dirty="0" smtClean="0">
                <a:latin typeface="+mj-lt"/>
              </a:rPr>
            </a:br>
            <a:r>
              <a:rPr lang="en-US" sz="2400" dirty="0" smtClean="0">
                <a:latin typeface="+mj-lt"/>
              </a:rPr>
              <a:t>in </a:t>
            </a:r>
            <a:r>
              <a:rPr lang="en-US" sz="2400" dirty="0">
                <a:latin typeface="+mj-lt"/>
              </a:rPr>
              <a:t>this </a:t>
            </a:r>
            <a:r>
              <a:rPr lang="en-US" sz="2400" dirty="0" smtClean="0">
                <a:latin typeface="+mj-lt"/>
              </a:rPr>
              <a:t>offering</a:t>
            </a:r>
            <a:endParaRPr lang="en-US" sz="2400" dirty="0">
              <a:latin typeface="+mj-lt"/>
            </a:endParaRPr>
          </a:p>
        </p:txBody>
      </p:sp>
      <p:pic>
        <p:nvPicPr>
          <p:cNvPr id="4" name="Content Placeholder 3"/>
          <p:cNvPicPr>
            <a:picLocks noGrp="1" noChangeAspect="1"/>
          </p:cNvPicPr>
          <p:nvPr>
            <p:ph idx="4294967295"/>
          </p:nvPr>
        </p:nvPicPr>
        <p:blipFill>
          <a:blip r:embed="rId4"/>
          <a:stretch>
            <a:fillRect/>
          </a:stretch>
        </p:blipFill>
        <p:spPr>
          <a:xfrm>
            <a:off x="2252540" y="3267668"/>
            <a:ext cx="2448662" cy="296478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2163884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6038"/>
            <a:ext cx="8610600" cy="1265238"/>
          </a:xfrm>
        </p:spPr>
        <p:txBody>
          <a:bodyPr/>
          <a:lstStyle/>
          <a:p>
            <a:r>
              <a:rPr lang="en-US" altLang="en-US" sz="4400" dirty="0" smtClean="0"/>
              <a:t>3rd Generation:</a:t>
            </a:r>
            <a:r>
              <a:rPr lang="en-CA" sz="4400" b="0" i="1" dirty="0" smtClean="0"/>
              <a:t> Rise of OER</a:t>
            </a:r>
            <a:endParaRPr lang="en-CA" sz="4400" b="0" i="1" dirty="0"/>
          </a:p>
        </p:txBody>
      </p:sp>
      <p:pic>
        <p:nvPicPr>
          <p:cNvPr id="6" name="Picture 5"/>
          <p:cNvPicPr>
            <a:picLocks noChangeAspect="1"/>
          </p:cNvPicPr>
          <p:nvPr/>
        </p:nvPicPr>
        <p:blipFill rotWithShape="1">
          <a:blip r:embed="rId2"/>
          <a:srcRect l="4021" t="2514" r="3691"/>
          <a:stretch/>
        </p:blipFill>
        <p:spPr>
          <a:xfrm>
            <a:off x="3662328" y="1189038"/>
            <a:ext cx="5481672" cy="5668962"/>
          </a:xfrm>
          <a:prstGeom prst="rect">
            <a:avLst/>
          </a:prstGeom>
        </p:spPr>
      </p:pic>
      <p:sp>
        <p:nvSpPr>
          <p:cNvPr id="5" name="TextBox 4"/>
          <p:cNvSpPr txBox="1"/>
          <p:nvPr/>
        </p:nvSpPr>
        <p:spPr>
          <a:xfrm>
            <a:off x="76200" y="6477000"/>
            <a:ext cx="3962400" cy="276999"/>
          </a:xfrm>
          <a:prstGeom prst="rect">
            <a:avLst/>
          </a:prstGeom>
          <a:noFill/>
        </p:spPr>
        <p:txBody>
          <a:bodyPr wrap="square" rtlCol="0">
            <a:spAutoFit/>
          </a:bodyPr>
          <a:lstStyle>
            <a:defPPr>
              <a:defRPr lang="en-US"/>
            </a:defPPr>
            <a:lvl1pPr>
              <a:defRPr sz="1350">
                <a:latin typeface="+mn-lt"/>
              </a:defRPr>
            </a:lvl1pPr>
          </a:lstStyle>
          <a:p>
            <a:r>
              <a:rPr lang="en-CA" sz="1200" dirty="0">
                <a:solidFill>
                  <a:schemeClr val="tx2"/>
                </a:solidFill>
                <a:latin typeface="Arial" panose="020B0604020202020204" pitchFamily="34" charset="0"/>
                <a:cs typeface="Arial" panose="020B0604020202020204" pitchFamily="34" charset="0"/>
              </a:rPr>
              <a:t>Source: </a:t>
            </a:r>
            <a:r>
              <a:rPr lang="en-CA" sz="1200" dirty="0" smtClean="0">
                <a:solidFill>
                  <a:schemeClr val="tx2"/>
                </a:solidFill>
                <a:latin typeface="Arial" panose="020B0604020202020204" pitchFamily="34" charset="0"/>
                <a:cs typeface="Arial" panose="020B0604020202020204" pitchFamily="34" charset="0"/>
              </a:rPr>
              <a:t>https</a:t>
            </a:r>
            <a:r>
              <a:rPr lang="en-CA" sz="1200" dirty="0">
                <a:solidFill>
                  <a:schemeClr val="tx2"/>
                </a:solidFill>
                <a:latin typeface="Arial" panose="020B0604020202020204" pitchFamily="34" charset="0"/>
                <a:cs typeface="Arial" panose="020B0604020202020204" pitchFamily="34" charset="0"/>
              </a:rPr>
              <a:t>://stateof.creativecommons.org/report</a:t>
            </a:r>
          </a:p>
        </p:txBody>
      </p:sp>
      <p:grpSp>
        <p:nvGrpSpPr>
          <p:cNvPr id="8" name="Group 7"/>
          <p:cNvGrpSpPr/>
          <p:nvPr/>
        </p:nvGrpSpPr>
        <p:grpSpPr>
          <a:xfrm>
            <a:off x="304800" y="1456166"/>
            <a:ext cx="3357528" cy="3077734"/>
            <a:chOff x="304801" y="3581400"/>
            <a:chExt cx="2514600" cy="2305050"/>
          </a:xfrm>
        </p:grpSpPr>
        <p:pic>
          <p:nvPicPr>
            <p:cNvPr id="7" name="Picture 6"/>
            <p:cNvPicPr>
              <a:picLocks noChangeAspect="1"/>
            </p:cNvPicPr>
            <p:nvPr/>
          </p:nvPicPr>
          <p:blipFill rotWithShape="1">
            <a:blip r:embed="rId3"/>
            <a:srcRect r="64018"/>
            <a:stretch/>
          </p:blipFill>
          <p:spPr>
            <a:xfrm>
              <a:off x="304801" y="3581400"/>
              <a:ext cx="2286000" cy="2305050"/>
            </a:xfrm>
            <a:prstGeom prst="rect">
              <a:avLst/>
            </a:prstGeom>
          </p:spPr>
        </p:pic>
        <p:pic>
          <p:nvPicPr>
            <p:cNvPr id="10" name="Picture 9"/>
            <p:cNvPicPr>
              <a:picLocks noChangeAspect="1"/>
            </p:cNvPicPr>
            <p:nvPr/>
          </p:nvPicPr>
          <p:blipFill rotWithShape="1">
            <a:blip r:embed="rId3"/>
            <a:srcRect l="83958" r="4048"/>
            <a:stretch/>
          </p:blipFill>
          <p:spPr>
            <a:xfrm>
              <a:off x="2057401" y="3581400"/>
              <a:ext cx="762000" cy="2305050"/>
            </a:xfrm>
            <a:prstGeom prst="rect">
              <a:avLst/>
            </a:prstGeom>
          </p:spPr>
        </p:pic>
      </p:grpSp>
    </p:spTree>
    <p:extLst>
      <p:ext uri="{BB962C8B-B14F-4D97-AF65-F5344CB8AC3E}">
        <p14:creationId xmlns:p14="http://schemas.microsoft.com/office/powerpoint/2010/main" val="5976569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3429001" y="1135767"/>
            <a:ext cx="5715000" cy="5722234"/>
          </a:xfrm>
          <a:prstGeom prst="rect">
            <a:avLst/>
          </a:prstGeom>
        </p:spPr>
      </p:pic>
      <p:sp>
        <p:nvSpPr>
          <p:cNvPr id="8" name="Title 7"/>
          <p:cNvSpPr>
            <a:spLocks noGrp="1"/>
          </p:cNvSpPr>
          <p:nvPr>
            <p:ph type="title"/>
          </p:nvPr>
        </p:nvSpPr>
        <p:spPr>
          <a:xfrm>
            <a:off x="381000" y="0"/>
            <a:ext cx="8458200" cy="1265239"/>
          </a:xfrm>
        </p:spPr>
        <p:txBody>
          <a:bodyPr/>
          <a:lstStyle/>
          <a:p>
            <a:r>
              <a:rPr lang="en-US" sz="8000" dirty="0">
                <a:solidFill>
                  <a:schemeClr val="accent2"/>
                </a:solidFill>
              </a:rPr>
              <a:t>19</a:t>
            </a:r>
            <a:r>
              <a:rPr lang="en-US" sz="8000" dirty="0" smtClean="0">
                <a:solidFill>
                  <a:schemeClr val="accent2"/>
                </a:solidFill>
              </a:rPr>
              <a:t>+ </a:t>
            </a:r>
            <a:r>
              <a:rPr lang="en-US" dirty="0" smtClean="0"/>
              <a:t>Countries </a:t>
            </a:r>
            <a:r>
              <a:rPr lang="en-US" dirty="0"/>
              <a:t>with </a:t>
            </a:r>
            <a:r>
              <a:rPr lang="en-US" dirty="0" smtClean="0"/>
              <a:t>OE </a:t>
            </a:r>
            <a:r>
              <a:rPr lang="en-US" dirty="0"/>
              <a:t>Policies</a:t>
            </a:r>
          </a:p>
        </p:txBody>
      </p:sp>
      <p:sp>
        <p:nvSpPr>
          <p:cNvPr id="5" name="TextBox 4"/>
          <p:cNvSpPr txBox="1"/>
          <p:nvPr/>
        </p:nvSpPr>
        <p:spPr>
          <a:xfrm>
            <a:off x="152400" y="6428601"/>
            <a:ext cx="3657600" cy="276999"/>
          </a:xfrm>
          <a:prstGeom prst="rect">
            <a:avLst/>
          </a:prstGeom>
          <a:noFill/>
        </p:spPr>
        <p:txBody>
          <a:bodyPr wrap="square" rtlCol="0">
            <a:spAutoFit/>
          </a:bodyPr>
          <a:lstStyle>
            <a:defPPr>
              <a:defRPr lang="en-US"/>
            </a:defPPr>
            <a:lvl1pPr>
              <a:defRPr sz="1350">
                <a:latin typeface="+mn-lt"/>
              </a:defRPr>
            </a:lvl1pPr>
          </a:lstStyle>
          <a:p>
            <a:r>
              <a:rPr lang="en-CA" sz="1200" dirty="0">
                <a:solidFill>
                  <a:schemeClr val="tx2"/>
                </a:solidFill>
                <a:latin typeface="Arial" panose="020B0604020202020204" pitchFamily="34" charset="0"/>
                <a:cs typeface="Arial" panose="020B0604020202020204" pitchFamily="34" charset="0"/>
              </a:rPr>
              <a:t>Source: </a:t>
            </a:r>
            <a:r>
              <a:rPr lang="en-CA" sz="1200" dirty="0" smtClean="0">
                <a:solidFill>
                  <a:schemeClr val="tx2"/>
                </a:solidFill>
                <a:latin typeface="Arial" panose="020B0604020202020204" pitchFamily="34" charset="0"/>
                <a:cs typeface="Arial" panose="020B0604020202020204" pitchFamily="34" charset="0"/>
              </a:rPr>
              <a:t>https</a:t>
            </a:r>
            <a:r>
              <a:rPr lang="en-CA" sz="1200" dirty="0">
                <a:solidFill>
                  <a:schemeClr val="tx2"/>
                </a:solidFill>
                <a:latin typeface="Arial" panose="020B0604020202020204" pitchFamily="34" charset="0"/>
                <a:cs typeface="Arial" panose="020B0604020202020204" pitchFamily="34" charset="0"/>
              </a:rPr>
              <a:t>://stateof.creativecommons.org/report</a:t>
            </a:r>
          </a:p>
        </p:txBody>
      </p:sp>
      <p:sp>
        <p:nvSpPr>
          <p:cNvPr id="4" name="TextBox 3"/>
          <p:cNvSpPr txBox="1"/>
          <p:nvPr/>
        </p:nvSpPr>
        <p:spPr>
          <a:xfrm>
            <a:off x="371475" y="1676400"/>
            <a:ext cx="3438525" cy="892552"/>
          </a:xfrm>
          <a:prstGeom prst="rect">
            <a:avLst/>
          </a:prstGeom>
          <a:noFill/>
        </p:spPr>
        <p:txBody>
          <a:bodyPr wrap="square" rtlCol="0">
            <a:spAutoFit/>
          </a:bodyPr>
          <a:lstStyle/>
          <a:p>
            <a:r>
              <a:rPr lang="en-CA" sz="2800" b="1" dirty="0" smtClean="0">
                <a:solidFill>
                  <a:schemeClr val="accent1">
                    <a:lumMod val="75000"/>
                  </a:schemeClr>
                </a:solidFill>
              </a:rPr>
              <a:t>FIJI</a:t>
            </a:r>
            <a:r>
              <a:rPr lang="en-CA" sz="2400" dirty="0" smtClean="0">
                <a:solidFill>
                  <a:schemeClr val="accent1">
                    <a:lumMod val="75000"/>
                  </a:schemeClr>
                </a:solidFill>
              </a:rPr>
              <a:t> introduced OER policy in January 2016</a:t>
            </a:r>
            <a:endParaRPr lang="en-CA" sz="2400" dirty="0">
              <a:solidFill>
                <a:schemeClr val="accent1">
                  <a:lumMod val="75000"/>
                </a:schemeClr>
              </a:solidFill>
            </a:endParaRPr>
          </a:p>
        </p:txBody>
      </p:sp>
    </p:spTree>
    <p:extLst>
      <p:ext uri="{BB962C8B-B14F-4D97-AF65-F5344CB8AC3E}">
        <p14:creationId xmlns:p14="http://schemas.microsoft.com/office/powerpoint/2010/main" val="5467600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137003650"/>
              </p:ext>
            </p:extLst>
          </p:nvPr>
        </p:nvGraphicFramePr>
        <p:xfrm>
          <a:off x="1828800" y="1331356"/>
          <a:ext cx="5562601" cy="3389132"/>
        </p:xfrm>
        <a:graphic>
          <a:graphicData uri="http://schemas.openxmlformats.org/drawingml/2006/table">
            <a:tbl>
              <a:tblPr firstRow="1" firstCol="1">
                <a:effectLst>
                  <a:innerShdw blurRad="114300">
                    <a:prstClr val="black"/>
                  </a:innerShdw>
                </a:effectLst>
                <a:tableStyleId>{775DCB02-9BB8-47FD-8907-85C794F793BA}</a:tableStyleId>
              </a:tblPr>
              <a:tblGrid>
                <a:gridCol w="2374281"/>
                <a:gridCol w="2102934"/>
                <a:gridCol w="1085386"/>
              </a:tblGrid>
              <a:tr h="375567">
                <a:tc gridSpan="3">
                  <a:txBody>
                    <a:bodyPr/>
                    <a:lstStyle/>
                    <a:p>
                      <a:pPr algn="ctr" fontAlgn="b"/>
                      <a:r>
                        <a:rPr lang="en-CA" sz="2400" u="none" strike="noStrike" dirty="0">
                          <a:effectLst/>
                        </a:rPr>
                        <a:t>ICT in Ed </a:t>
                      </a:r>
                      <a:r>
                        <a:rPr lang="en-CA" sz="2400" u="none" strike="noStrike" dirty="0" smtClean="0">
                          <a:effectLst/>
                        </a:rPr>
                        <a:t>Policy (Year)</a:t>
                      </a:r>
                      <a:endParaRPr lang="en-CA" sz="2400" b="1" i="0" u="none" strike="noStrike" dirty="0">
                        <a:solidFill>
                          <a:schemeClr val="bg1"/>
                        </a:solidFill>
                        <a:effectLst/>
                        <a:latin typeface="Arial Rounded MT Bold" panose="020F0704030504030204" pitchFamily="34" charset="0"/>
                      </a:endParaRPr>
                    </a:p>
                  </a:txBody>
                  <a:tcPr marL="7665" marR="7665" marT="7665" marB="0" anchor="b"/>
                </a:tc>
                <a:tc hMerge="1">
                  <a:txBody>
                    <a:bodyPr/>
                    <a:lstStyle/>
                    <a:p>
                      <a:pPr algn="ctr" fontAlgn="b"/>
                      <a:endParaRPr lang="en-CA" sz="2000" b="1" i="0" u="none" strike="noStrike" dirty="0">
                        <a:solidFill>
                          <a:schemeClr val="bg1"/>
                        </a:solidFill>
                        <a:effectLst/>
                        <a:latin typeface="Arial Rounded MT Bold" panose="020F0704030504030204" pitchFamily="34" charset="0"/>
                      </a:endParaRPr>
                    </a:p>
                  </a:txBody>
                  <a:tcPr marL="6350" marR="6350" marT="6350" marB="0" anchor="b"/>
                </a:tc>
                <a:tc hMerge="1">
                  <a:txBody>
                    <a:bodyPr/>
                    <a:lstStyle/>
                    <a:p>
                      <a:pPr algn="ctr" fontAlgn="b"/>
                      <a:endParaRPr lang="en-CA" sz="2000" b="1" i="0" u="none" strike="noStrike" dirty="0">
                        <a:solidFill>
                          <a:schemeClr val="bg1"/>
                        </a:solidFill>
                        <a:effectLst/>
                        <a:latin typeface="Arial Rounded MT Bold" panose="020F0704030504030204" pitchFamily="34" charset="0"/>
                      </a:endParaRPr>
                    </a:p>
                  </a:txBody>
                  <a:tcPr marL="6350" marR="6350" marT="6350" marB="0" anchor="b">
                    <a:solidFill>
                      <a:srgbClr val="7030A0"/>
                    </a:solidFill>
                  </a:tcPr>
                </a:tc>
              </a:tr>
              <a:tr h="375567">
                <a:tc>
                  <a:txBody>
                    <a:bodyPr/>
                    <a:lstStyle/>
                    <a:p>
                      <a:pPr algn="l" fontAlgn="ctr"/>
                      <a:r>
                        <a:rPr lang="en-GB" sz="2400" u="none" strike="noStrike" dirty="0">
                          <a:effectLst/>
                        </a:rPr>
                        <a:t>Ghana</a:t>
                      </a:r>
                      <a:endParaRPr lang="en-GB" sz="2400" b="1" i="0" u="none" strike="noStrike" dirty="0">
                        <a:solidFill>
                          <a:srgbClr val="000000"/>
                        </a:solidFill>
                        <a:effectLst/>
                        <a:latin typeface="Arial Rounded MT Bold" panose="020F0704030504030204" pitchFamily="34" charset="0"/>
                      </a:endParaRPr>
                    </a:p>
                  </a:txBody>
                  <a:tcPr marL="7665" marR="7665" marT="7665" marB="0" anchor="ctr"/>
                </a:tc>
                <a:tc>
                  <a:txBody>
                    <a:bodyPr/>
                    <a:lstStyle/>
                    <a:p>
                      <a:pPr algn="ctr" fontAlgn="b"/>
                      <a:r>
                        <a:rPr lang="en-CA" sz="2200" b="1" u="none" strike="noStrike" dirty="0">
                          <a:effectLst/>
                        </a:rPr>
                        <a:t>YES</a:t>
                      </a:r>
                      <a:endParaRPr lang="en-CA" sz="2200" b="1" i="0" u="none" strike="noStrike" dirty="0">
                        <a:solidFill>
                          <a:srgbClr val="000000"/>
                        </a:solidFill>
                        <a:effectLst/>
                        <a:latin typeface="Arial Rounded MT Bold" panose="020F0704030504030204" pitchFamily="34" charset="0"/>
                      </a:endParaRPr>
                    </a:p>
                  </a:txBody>
                  <a:tcPr marL="7665" marR="7665" marT="7665" marB="0" anchor="b"/>
                </a:tc>
                <a:tc>
                  <a:txBody>
                    <a:bodyPr/>
                    <a:lstStyle/>
                    <a:p>
                      <a:pPr algn="ctr" fontAlgn="b"/>
                      <a:r>
                        <a:rPr lang="en-CA" sz="2200" b="1" u="none" strike="noStrike" dirty="0">
                          <a:effectLst/>
                        </a:rPr>
                        <a:t>2008</a:t>
                      </a:r>
                      <a:endParaRPr lang="en-CA" sz="2200" b="1" i="0" u="none" strike="noStrike" dirty="0">
                        <a:solidFill>
                          <a:srgbClr val="000000"/>
                        </a:solidFill>
                        <a:effectLst/>
                        <a:latin typeface="Arial Rounded MT Bold" panose="020F0704030504030204" pitchFamily="34" charset="0"/>
                      </a:endParaRPr>
                    </a:p>
                  </a:txBody>
                  <a:tcPr marL="7665" marR="7665" marT="7665" marB="0" anchor="b"/>
                </a:tc>
              </a:tr>
              <a:tr h="375567">
                <a:tc>
                  <a:txBody>
                    <a:bodyPr/>
                    <a:lstStyle/>
                    <a:p>
                      <a:pPr algn="l" fontAlgn="ctr"/>
                      <a:r>
                        <a:rPr lang="en-GB" sz="2400" u="none" strike="noStrike" dirty="0">
                          <a:effectLst/>
                        </a:rPr>
                        <a:t>Kenya</a:t>
                      </a:r>
                      <a:endParaRPr lang="en-GB" sz="2400" b="1" i="0" u="none" strike="noStrike" dirty="0">
                        <a:solidFill>
                          <a:schemeClr val="bg1"/>
                        </a:solidFill>
                        <a:effectLst/>
                        <a:latin typeface="Arial Rounded MT Bold" panose="020F0704030504030204" pitchFamily="34" charset="0"/>
                      </a:endParaRPr>
                    </a:p>
                  </a:txBody>
                  <a:tcPr marL="7665" marR="7665" marT="7665" marB="0" anchor="ctr"/>
                </a:tc>
                <a:tc>
                  <a:txBody>
                    <a:bodyPr/>
                    <a:lstStyle/>
                    <a:p>
                      <a:pPr algn="ctr" fontAlgn="b"/>
                      <a:r>
                        <a:rPr lang="en-CA" sz="2200" b="1" u="none" strike="noStrike" dirty="0">
                          <a:effectLst/>
                        </a:rPr>
                        <a:t>YES</a:t>
                      </a:r>
                      <a:endParaRPr lang="en-CA" sz="2200" b="1" i="0" u="none" strike="noStrike" dirty="0">
                        <a:solidFill>
                          <a:schemeClr val="bg1"/>
                        </a:solidFill>
                        <a:effectLst/>
                        <a:latin typeface="Arial Rounded MT Bold" panose="020F0704030504030204" pitchFamily="34" charset="0"/>
                      </a:endParaRPr>
                    </a:p>
                  </a:txBody>
                  <a:tcPr marL="7665" marR="7665" marT="7665" marB="0" anchor="b"/>
                </a:tc>
                <a:tc>
                  <a:txBody>
                    <a:bodyPr/>
                    <a:lstStyle/>
                    <a:p>
                      <a:pPr algn="ctr" fontAlgn="b"/>
                      <a:r>
                        <a:rPr lang="en-CA" sz="2200" b="1" u="none" strike="noStrike" dirty="0">
                          <a:effectLst/>
                        </a:rPr>
                        <a:t>2006</a:t>
                      </a:r>
                      <a:endParaRPr lang="en-CA" sz="2200" b="1" i="0" u="none" strike="noStrike" dirty="0">
                        <a:solidFill>
                          <a:schemeClr val="bg1"/>
                        </a:solidFill>
                        <a:effectLst/>
                        <a:latin typeface="Arial Rounded MT Bold" panose="020F0704030504030204" pitchFamily="34" charset="0"/>
                      </a:endParaRPr>
                    </a:p>
                  </a:txBody>
                  <a:tcPr marL="7665" marR="7665" marT="7665" marB="0" anchor="b"/>
                </a:tc>
              </a:tr>
              <a:tr h="384596">
                <a:tc>
                  <a:txBody>
                    <a:bodyPr/>
                    <a:lstStyle/>
                    <a:p>
                      <a:pPr algn="l" fontAlgn="ctr"/>
                      <a:r>
                        <a:rPr lang="en-GB" sz="2400" u="none" strike="noStrike" dirty="0">
                          <a:effectLst/>
                        </a:rPr>
                        <a:t>Namibia</a:t>
                      </a:r>
                      <a:endParaRPr lang="en-GB" sz="2400" b="1" i="0" u="none" strike="noStrike" dirty="0">
                        <a:solidFill>
                          <a:srgbClr val="000000"/>
                        </a:solidFill>
                        <a:effectLst/>
                        <a:latin typeface="Arial Rounded MT Bold" panose="020F0704030504030204" pitchFamily="34" charset="0"/>
                      </a:endParaRPr>
                    </a:p>
                  </a:txBody>
                  <a:tcPr marL="7665" marR="7665" marT="7665" marB="0" anchor="ctr"/>
                </a:tc>
                <a:tc>
                  <a:txBody>
                    <a:bodyPr/>
                    <a:lstStyle/>
                    <a:p>
                      <a:pPr algn="ctr" fontAlgn="b"/>
                      <a:r>
                        <a:rPr lang="en-CA" sz="2200" b="1" u="none" strike="noStrike" dirty="0">
                          <a:effectLst/>
                        </a:rPr>
                        <a:t>YES</a:t>
                      </a:r>
                      <a:endParaRPr lang="en-CA" sz="2200" b="1" i="0" u="none" strike="noStrike" dirty="0">
                        <a:solidFill>
                          <a:srgbClr val="000000"/>
                        </a:solidFill>
                        <a:effectLst/>
                        <a:latin typeface="Arial Rounded MT Bold" panose="020F0704030504030204" pitchFamily="34" charset="0"/>
                      </a:endParaRPr>
                    </a:p>
                  </a:txBody>
                  <a:tcPr marL="7665" marR="7665" marT="7665" marB="0" anchor="b"/>
                </a:tc>
                <a:tc>
                  <a:txBody>
                    <a:bodyPr/>
                    <a:lstStyle/>
                    <a:p>
                      <a:pPr algn="ctr" fontAlgn="b"/>
                      <a:r>
                        <a:rPr lang="en-CA" sz="2200" b="1" u="none" strike="noStrike" dirty="0">
                          <a:effectLst/>
                        </a:rPr>
                        <a:t>2005</a:t>
                      </a:r>
                      <a:endParaRPr lang="en-CA" sz="2200" b="1" i="0" u="none" strike="noStrike" dirty="0">
                        <a:solidFill>
                          <a:srgbClr val="000000"/>
                        </a:solidFill>
                        <a:effectLst/>
                        <a:latin typeface="Arial Rounded MT Bold" panose="020F0704030504030204" pitchFamily="34" charset="0"/>
                      </a:endParaRPr>
                    </a:p>
                  </a:txBody>
                  <a:tcPr marL="7665" marR="7665" marT="7665" marB="0" anchor="b"/>
                </a:tc>
              </a:tr>
              <a:tr h="375567">
                <a:tc>
                  <a:txBody>
                    <a:bodyPr/>
                    <a:lstStyle/>
                    <a:p>
                      <a:pPr algn="l" fontAlgn="ctr"/>
                      <a:r>
                        <a:rPr lang="en-GB" sz="2400" u="none" strike="noStrike" dirty="0">
                          <a:effectLst/>
                        </a:rPr>
                        <a:t>Nigeria</a:t>
                      </a:r>
                      <a:endParaRPr lang="en-GB" sz="2400" b="1" i="0" u="none" strike="noStrike" dirty="0">
                        <a:solidFill>
                          <a:schemeClr val="bg1"/>
                        </a:solidFill>
                        <a:effectLst/>
                        <a:latin typeface="Arial Rounded MT Bold" panose="020F0704030504030204" pitchFamily="34" charset="0"/>
                      </a:endParaRPr>
                    </a:p>
                  </a:txBody>
                  <a:tcPr marL="7665" marR="7665" marT="7665" marB="0" anchor="ctr"/>
                </a:tc>
                <a:tc>
                  <a:txBody>
                    <a:bodyPr/>
                    <a:lstStyle/>
                    <a:p>
                      <a:pPr algn="ctr" fontAlgn="b"/>
                      <a:r>
                        <a:rPr lang="en-CA" sz="2200" b="1" u="none" strike="noStrike" dirty="0">
                          <a:effectLst/>
                        </a:rPr>
                        <a:t>YES</a:t>
                      </a:r>
                      <a:endParaRPr lang="en-CA" sz="2200" b="1" i="0" u="none" strike="noStrike" dirty="0">
                        <a:solidFill>
                          <a:schemeClr val="bg1"/>
                        </a:solidFill>
                        <a:effectLst/>
                        <a:latin typeface="Arial Rounded MT Bold" panose="020F0704030504030204" pitchFamily="34" charset="0"/>
                      </a:endParaRPr>
                    </a:p>
                  </a:txBody>
                  <a:tcPr marL="7665" marR="7665" marT="7665" marB="0" anchor="b"/>
                </a:tc>
                <a:tc>
                  <a:txBody>
                    <a:bodyPr/>
                    <a:lstStyle/>
                    <a:p>
                      <a:pPr algn="ctr" fontAlgn="b"/>
                      <a:r>
                        <a:rPr lang="en-CA" sz="2200" b="1" u="none" strike="noStrike" dirty="0">
                          <a:effectLst/>
                        </a:rPr>
                        <a:t>2010</a:t>
                      </a:r>
                      <a:endParaRPr lang="en-CA" sz="2200" b="1" i="0" u="none" strike="noStrike" dirty="0">
                        <a:solidFill>
                          <a:schemeClr val="bg1"/>
                        </a:solidFill>
                        <a:effectLst/>
                        <a:latin typeface="Arial Rounded MT Bold" panose="020F0704030504030204" pitchFamily="34" charset="0"/>
                      </a:endParaRPr>
                    </a:p>
                  </a:txBody>
                  <a:tcPr marL="7665" marR="7665" marT="7665" marB="0" anchor="b"/>
                </a:tc>
              </a:tr>
              <a:tr h="375567">
                <a:tc>
                  <a:txBody>
                    <a:bodyPr/>
                    <a:lstStyle/>
                    <a:p>
                      <a:pPr algn="l" fontAlgn="ctr"/>
                      <a:r>
                        <a:rPr lang="en-GB" sz="2400" u="none" strike="noStrike">
                          <a:effectLst/>
                        </a:rPr>
                        <a:t>Rwanda</a:t>
                      </a:r>
                      <a:endParaRPr lang="en-GB" sz="2400" b="1" i="0" u="none" strike="noStrike">
                        <a:solidFill>
                          <a:srgbClr val="000000"/>
                        </a:solidFill>
                        <a:effectLst/>
                        <a:latin typeface="Arial Rounded MT Bold" panose="020F0704030504030204" pitchFamily="34" charset="0"/>
                      </a:endParaRPr>
                    </a:p>
                  </a:txBody>
                  <a:tcPr marL="7665" marR="7665" marT="7665" marB="0" anchor="ctr"/>
                </a:tc>
                <a:tc>
                  <a:txBody>
                    <a:bodyPr/>
                    <a:lstStyle/>
                    <a:p>
                      <a:pPr algn="ctr" fontAlgn="b"/>
                      <a:r>
                        <a:rPr lang="en-CA" sz="2200" b="1" u="none" strike="noStrike" dirty="0">
                          <a:effectLst/>
                        </a:rPr>
                        <a:t>YES</a:t>
                      </a:r>
                      <a:endParaRPr lang="en-CA" sz="2200" b="1" i="0" u="none" strike="noStrike" dirty="0">
                        <a:solidFill>
                          <a:srgbClr val="000000"/>
                        </a:solidFill>
                        <a:effectLst/>
                        <a:latin typeface="Arial Rounded MT Bold" panose="020F0704030504030204" pitchFamily="34" charset="0"/>
                      </a:endParaRPr>
                    </a:p>
                  </a:txBody>
                  <a:tcPr marL="7665" marR="7665" marT="7665" marB="0" anchor="b"/>
                </a:tc>
                <a:tc>
                  <a:txBody>
                    <a:bodyPr/>
                    <a:lstStyle/>
                    <a:p>
                      <a:pPr algn="ctr" fontAlgn="b"/>
                      <a:r>
                        <a:rPr lang="en-CA" sz="2200" b="1" u="none" strike="noStrike" dirty="0">
                          <a:effectLst/>
                        </a:rPr>
                        <a:t>2008</a:t>
                      </a:r>
                      <a:endParaRPr lang="en-CA" sz="2200" b="1" i="0" u="none" strike="noStrike" dirty="0">
                        <a:solidFill>
                          <a:srgbClr val="000000"/>
                        </a:solidFill>
                        <a:effectLst/>
                        <a:latin typeface="Arial Rounded MT Bold" panose="020F0704030504030204" pitchFamily="34" charset="0"/>
                      </a:endParaRPr>
                    </a:p>
                  </a:txBody>
                  <a:tcPr marL="7665" marR="7665" marT="7665" marB="0" anchor="b"/>
                </a:tc>
              </a:tr>
              <a:tr h="375567">
                <a:tc>
                  <a:txBody>
                    <a:bodyPr/>
                    <a:lstStyle/>
                    <a:p>
                      <a:pPr algn="l" fontAlgn="ctr"/>
                      <a:r>
                        <a:rPr lang="en-GB" sz="2400" u="none" strike="noStrike" dirty="0">
                          <a:effectLst/>
                        </a:rPr>
                        <a:t>South Africa</a:t>
                      </a:r>
                      <a:endParaRPr lang="en-GB" sz="2400" b="1" i="0" u="none" strike="noStrike" dirty="0">
                        <a:solidFill>
                          <a:schemeClr val="bg1"/>
                        </a:solidFill>
                        <a:effectLst/>
                        <a:latin typeface="Arial Rounded MT Bold" panose="020F0704030504030204" pitchFamily="34" charset="0"/>
                      </a:endParaRPr>
                    </a:p>
                  </a:txBody>
                  <a:tcPr marL="7665" marR="7665" marT="7665" marB="0" anchor="ctr"/>
                </a:tc>
                <a:tc>
                  <a:txBody>
                    <a:bodyPr/>
                    <a:lstStyle/>
                    <a:p>
                      <a:pPr algn="ctr" fontAlgn="b"/>
                      <a:r>
                        <a:rPr lang="en-CA" sz="2200" b="1" u="none" strike="noStrike" dirty="0">
                          <a:effectLst/>
                        </a:rPr>
                        <a:t>YES</a:t>
                      </a:r>
                      <a:endParaRPr lang="en-CA" sz="2200" b="1" i="0" u="none" strike="noStrike" dirty="0">
                        <a:solidFill>
                          <a:schemeClr val="bg1"/>
                        </a:solidFill>
                        <a:effectLst/>
                        <a:latin typeface="Arial Rounded MT Bold" panose="020F0704030504030204" pitchFamily="34" charset="0"/>
                      </a:endParaRPr>
                    </a:p>
                  </a:txBody>
                  <a:tcPr marL="7665" marR="7665" marT="7665" marB="0" anchor="b"/>
                </a:tc>
                <a:tc>
                  <a:txBody>
                    <a:bodyPr/>
                    <a:lstStyle/>
                    <a:p>
                      <a:pPr algn="ctr" fontAlgn="b"/>
                      <a:r>
                        <a:rPr lang="en-CA" sz="2200" b="1" u="none" strike="noStrike" dirty="0">
                          <a:effectLst/>
                        </a:rPr>
                        <a:t>2004</a:t>
                      </a:r>
                      <a:endParaRPr lang="en-CA" sz="2200" b="1" i="0" u="none" strike="noStrike" dirty="0">
                        <a:solidFill>
                          <a:schemeClr val="bg1"/>
                        </a:solidFill>
                        <a:effectLst/>
                        <a:latin typeface="Arial Rounded MT Bold" panose="020F0704030504030204" pitchFamily="34" charset="0"/>
                      </a:endParaRPr>
                    </a:p>
                  </a:txBody>
                  <a:tcPr marL="7665" marR="7665" marT="7665" marB="0" anchor="b"/>
                </a:tc>
              </a:tr>
              <a:tr h="375567">
                <a:tc>
                  <a:txBody>
                    <a:bodyPr/>
                    <a:lstStyle/>
                    <a:p>
                      <a:pPr algn="l" fontAlgn="ctr"/>
                      <a:r>
                        <a:rPr lang="en-GB" sz="2400" u="none" strike="noStrike" dirty="0">
                          <a:effectLst/>
                        </a:rPr>
                        <a:t>Tanzania</a:t>
                      </a:r>
                      <a:endParaRPr lang="en-GB" sz="2400" b="1" i="0" u="none" strike="noStrike" dirty="0">
                        <a:solidFill>
                          <a:srgbClr val="000000"/>
                        </a:solidFill>
                        <a:effectLst/>
                        <a:latin typeface="Arial Rounded MT Bold" panose="020F0704030504030204" pitchFamily="34" charset="0"/>
                      </a:endParaRPr>
                    </a:p>
                  </a:txBody>
                  <a:tcPr marL="7665" marR="7665" marT="7665" marB="0" anchor="ctr"/>
                </a:tc>
                <a:tc>
                  <a:txBody>
                    <a:bodyPr/>
                    <a:lstStyle/>
                    <a:p>
                      <a:pPr algn="ctr" fontAlgn="b"/>
                      <a:r>
                        <a:rPr lang="en-CA" sz="2200" b="1" u="none" strike="noStrike" dirty="0">
                          <a:effectLst/>
                        </a:rPr>
                        <a:t>YES</a:t>
                      </a:r>
                      <a:endParaRPr lang="en-CA" sz="2200" b="1" i="0" u="none" strike="noStrike" dirty="0">
                        <a:solidFill>
                          <a:srgbClr val="000000"/>
                        </a:solidFill>
                        <a:effectLst/>
                        <a:latin typeface="Arial Rounded MT Bold" panose="020F0704030504030204" pitchFamily="34" charset="0"/>
                      </a:endParaRPr>
                    </a:p>
                  </a:txBody>
                  <a:tcPr marL="7665" marR="7665" marT="7665" marB="0" anchor="b"/>
                </a:tc>
                <a:tc>
                  <a:txBody>
                    <a:bodyPr/>
                    <a:lstStyle/>
                    <a:p>
                      <a:pPr algn="ctr" fontAlgn="b"/>
                      <a:r>
                        <a:rPr lang="en-CA" sz="2200" b="1" u="none" strike="noStrike" dirty="0">
                          <a:effectLst/>
                        </a:rPr>
                        <a:t>2007</a:t>
                      </a:r>
                      <a:endParaRPr lang="en-CA" sz="2200" b="1" i="0" u="none" strike="noStrike" dirty="0">
                        <a:solidFill>
                          <a:srgbClr val="000000"/>
                        </a:solidFill>
                        <a:effectLst/>
                        <a:latin typeface="Arial Rounded MT Bold" panose="020F0704030504030204" pitchFamily="34" charset="0"/>
                      </a:endParaRPr>
                    </a:p>
                  </a:txBody>
                  <a:tcPr marL="7665" marR="7665" marT="7665" marB="0" anchor="b"/>
                </a:tc>
              </a:tr>
              <a:tr h="375567">
                <a:tc>
                  <a:txBody>
                    <a:bodyPr/>
                    <a:lstStyle/>
                    <a:p>
                      <a:pPr algn="l" fontAlgn="ctr"/>
                      <a:r>
                        <a:rPr lang="en-GB" sz="2400" u="none" strike="noStrike" dirty="0">
                          <a:effectLst/>
                        </a:rPr>
                        <a:t>Zambia</a:t>
                      </a:r>
                      <a:endParaRPr lang="en-GB" sz="2400" b="1" i="0" u="none" strike="noStrike" dirty="0">
                        <a:solidFill>
                          <a:schemeClr val="bg1"/>
                        </a:solidFill>
                        <a:effectLst/>
                        <a:latin typeface="Arial Rounded MT Bold" panose="020F0704030504030204" pitchFamily="34" charset="0"/>
                      </a:endParaRPr>
                    </a:p>
                  </a:txBody>
                  <a:tcPr marL="7665" marR="7665" marT="7665" marB="0" anchor="ctr"/>
                </a:tc>
                <a:tc>
                  <a:txBody>
                    <a:bodyPr/>
                    <a:lstStyle/>
                    <a:p>
                      <a:pPr algn="ctr" fontAlgn="b"/>
                      <a:r>
                        <a:rPr lang="en-CA" sz="2200" b="1" u="none" strike="noStrike" dirty="0">
                          <a:effectLst/>
                        </a:rPr>
                        <a:t>YES</a:t>
                      </a:r>
                      <a:endParaRPr lang="en-CA" sz="2200" b="1" i="0" u="none" strike="noStrike" dirty="0">
                        <a:solidFill>
                          <a:schemeClr val="bg1"/>
                        </a:solidFill>
                        <a:effectLst/>
                        <a:latin typeface="Arial Rounded MT Bold" panose="020F0704030504030204" pitchFamily="34" charset="0"/>
                      </a:endParaRPr>
                    </a:p>
                  </a:txBody>
                  <a:tcPr marL="7665" marR="7665" marT="7665" marB="0" anchor="b"/>
                </a:tc>
                <a:tc>
                  <a:txBody>
                    <a:bodyPr/>
                    <a:lstStyle/>
                    <a:p>
                      <a:pPr algn="ctr" fontAlgn="b"/>
                      <a:r>
                        <a:rPr lang="en-CA" sz="2200" b="1" u="none" strike="noStrike" dirty="0">
                          <a:effectLst/>
                        </a:rPr>
                        <a:t>2007</a:t>
                      </a:r>
                      <a:endParaRPr lang="en-CA" sz="2200" b="1" i="0" u="none" strike="noStrike" dirty="0">
                        <a:solidFill>
                          <a:schemeClr val="bg1"/>
                        </a:solidFill>
                        <a:effectLst/>
                        <a:latin typeface="Arial Rounded MT Bold" panose="020F0704030504030204" pitchFamily="34" charset="0"/>
                      </a:endParaRPr>
                    </a:p>
                  </a:txBody>
                  <a:tcPr marL="7665" marR="7665" marT="7665" marB="0" anchor="b"/>
                </a:tc>
              </a:tr>
            </a:tbl>
          </a:graphicData>
        </a:graphic>
      </p:graphicFrame>
      <p:sp>
        <p:nvSpPr>
          <p:cNvPr id="6" name="Title 5"/>
          <p:cNvSpPr>
            <a:spLocks noGrp="1"/>
          </p:cNvSpPr>
          <p:nvPr>
            <p:ph type="title"/>
          </p:nvPr>
        </p:nvSpPr>
        <p:spPr/>
        <p:txBody>
          <a:bodyPr>
            <a:normAutofit/>
          </a:bodyPr>
          <a:lstStyle/>
          <a:p>
            <a:r>
              <a:rPr lang="en-CA" sz="4000" dirty="0" smtClean="0"/>
              <a:t>ICT in Education and OER in Africa</a:t>
            </a:r>
            <a:endParaRPr lang="en-CA" sz="4000" dirty="0"/>
          </a:p>
        </p:txBody>
      </p:sp>
      <p:grpSp>
        <p:nvGrpSpPr>
          <p:cNvPr id="3" name="Group 2"/>
          <p:cNvGrpSpPr/>
          <p:nvPr/>
        </p:nvGrpSpPr>
        <p:grpSpPr>
          <a:xfrm>
            <a:off x="457200" y="4852483"/>
            <a:ext cx="8169542" cy="2157917"/>
            <a:chOff x="457200" y="4362516"/>
            <a:chExt cx="7327468" cy="1935490"/>
          </a:xfrm>
        </p:grpSpPr>
        <p:grpSp>
          <p:nvGrpSpPr>
            <p:cNvPr id="22" name="Group 21"/>
            <p:cNvGrpSpPr/>
            <p:nvPr/>
          </p:nvGrpSpPr>
          <p:grpSpPr>
            <a:xfrm>
              <a:off x="457200" y="4362516"/>
              <a:ext cx="7327468" cy="1935490"/>
              <a:chOff x="1151113" y="4676579"/>
              <a:chExt cx="7327468" cy="1935490"/>
            </a:xfrm>
          </p:grpSpPr>
          <p:sp>
            <p:nvSpPr>
              <p:cNvPr id="12" name="TextBox 11"/>
              <p:cNvSpPr txBox="1"/>
              <p:nvPr/>
            </p:nvSpPr>
            <p:spPr>
              <a:xfrm>
                <a:off x="1151113" y="4676579"/>
                <a:ext cx="7327468" cy="369332"/>
              </a:xfrm>
              <a:prstGeom prst="rect">
                <a:avLst/>
              </a:prstGeom>
              <a:solidFill>
                <a:schemeClr val="accent4"/>
              </a:solidFill>
            </p:spPr>
            <p:txBody>
              <a:bodyPr wrap="square" rtlCol="0">
                <a:spAutoFit/>
              </a:bodyPr>
              <a:lstStyle/>
              <a:p>
                <a:r>
                  <a:rPr lang="en-CA" b="1" dirty="0" smtClean="0">
                    <a:solidFill>
                      <a:schemeClr val="bg1"/>
                    </a:solidFill>
                  </a:rPr>
                  <a:t>Institutions with OER policies:</a:t>
                </a:r>
              </a:p>
            </p:txBody>
          </p:sp>
          <p:grpSp>
            <p:nvGrpSpPr>
              <p:cNvPr id="21" name="Group 20"/>
              <p:cNvGrpSpPr/>
              <p:nvPr/>
            </p:nvGrpSpPr>
            <p:grpSpPr>
              <a:xfrm>
                <a:off x="1151113" y="5050348"/>
                <a:ext cx="7327468" cy="1561721"/>
                <a:chOff x="1259632" y="4797152"/>
                <a:chExt cx="7327468" cy="1561721"/>
              </a:xfrm>
            </p:grpSpPr>
            <p:sp>
              <p:nvSpPr>
                <p:cNvPr id="20" name="Rectangle 19"/>
                <p:cNvSpPr/>
                <p:nvPr/>
              </p:nvSpPr>
              <p:spPr>
                <a:xfrm>
                  <a:off x="1259632" y="4797152"/>
                  <a:ext cx="7327468" cy="15617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6176" y="4874335"/>
                  <a:ext cx="2171387" cy="470094"/>
                </a:xfrm>
                <a:prstGeom prst="rect">
                  <a:avLst/>
                </a:prstGeom>
              </p:spPr>
            </p:pic>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93432" y="4862952"/>
                  <a:ext cx="2540000" cy="654050"/>
                </a:xfrm>
                <a:prstGeom prst="rect">
                  <a:avLst/>
                </a:prstGeom>
              </p:spPr>
            </p:pic>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03841" y="5498797"/>
                  <a:ext cx="774740" cy="819192"/>
                </a:xfrm>
                <a:prstGeom prst="rect">
                  <a:avLst/>
                </a:prstGeom>
              </p:spPr>
            </p:pic>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26166" y="4865941"/>
                  <a:ext cx="648072" cy="648072"/>
                </a:xfrm>
                <a:prstGeom prst="rect">
                  <a:avLst/>
                </a:prstGeom>
              </p:spPr>
            </p:pic>
            <p:pic>
              <p:nvPicPr>
                <p:cNvPr id="18" name="Picture 1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38336" y="5344429"/>
                  <a:ext cx="954595" cy="973560"/>
                </a:xfrm>
                <a:prstGeom prst="rect">
                  <a:avLst/>
                </a:prstGeom>
              </p:spPr>
            </p:pic>
            <p:pic>
              <p:nvPicPr>
                <p:cNvPr id="19" name="Picture 1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05121" y="5498797"/>
                  <a:ext cx="4979534" cy="749471"/>
                </a:xfrm>
                <a:prstGeom prst="rect">
                  <a:avLst/>
                </a:prstGeom>
              </p:spPr>
            </p:pic>
          </p:grpSp>
        </p:grpSp>
        <p:pic>
          <p:nvPicPr>
            <p:cNvPr id="2" name="Picture 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66800" y="4784776"/>
              <a:ext cx="779959" cy="711300"/>
            </a:xfrm>
            <a:prstGeom prst="rect">
              <a:avLst/>
            </a:prstGeom>
          </p:spPr>
        </p:pic>
      </p:grpSp>
    </p:spTree>
    <p:extLst>
      <p:ext uri="{BB962C8B-B14F-4D97-AF65-F5344CB8AC3E}">
        <p14:creationId xmlns:p14="http://schemas.microsoft.com/office/powerpoint/2010/main" val="194503628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National Open University </a:t>
            </a:r>
            <a:br>
              <a:rPr lang="en-US" dirty="0" smtClean="0"/>
            </a:br>
            <a:r>
              <a:rPr lang="en-US" dirty="0" smtClean="0"/>
              <a:t>of Nigeria (NOUN)</a:t>
            </a:r>
            <a:endParaRPr lang="en-US" dirty="0"/>
          </a:p>
        </p:txBody>
      </p:sp>
      <p:sp>
        <p:nvSpPr>
          <p:cNvPr id="3" name="Content Placeholder 2"/>
          <p:cNvSpPr>
            <a:spLocks noGrp="1"/>
          </p:cNvSpPr>
          <p:nvPr>
            <p:ph idx="4294967295"/>
          </p:nvPr>
        </p:nvSpPr>
        <p:spPr>
          <a:xfrm>
            <a:off x="304800" y="1600200"/>
            <a:ext cx="8077200" cy="4572000"/>
          </a:xfrm>
        </p:spPr>
        <p:txBody>
          <a:bodyPr/>
          <a:lstStyle/>
          <a:p>
            <a:r>
              <a:rPr lang="en-US" sz="2800" dirty="0" smtClean="0"/>
              <a:t>OER policy</a:t>
            </a:r>
          </a:p>
          <a:p>
            <a:r>
              <a:rPr lang="en-US" sz="2800" dirty="0" smtClean="0"/>
              <a:t>OER Repository</a:t>
            </a:r>
          </a:p>
          <a:p>
            <a:r>
              <a:rPr lang="en-US" sz="2800" dirty="0" smtClean="0"/>
              <a:t>50% of Curriculum to be shared as OER</a:t>
            </a:r>
          </a:p>
          <a:p>
            <a:r>
              <a:rPr lang="en-US" sz="2800" dirty="0" smtClean="0"/>
              <a:t>Plans to release 40 courses by December 2017</a:t>
            </a:r>
            <a:endParaRPr lang="en-US" sz="2800" dirty="0"/>
          </a:p>
        </p:txBody>
      </p:sp>
      <p:grpSp>
        <p:nvGrpSpPr>
          <p:cNvPr id="8" name="Group 7"/>
          <p:cNvGrpSpPr/>
          <p:nvPr/>
        </p:nvGrpSpPr>
        <p:grpSpPr>
          <a:xfrm>
            <a:off x="1548602" y="4038600"/>
            <a:ext cx="7496985" cy="2654300"/>
            <a:chOff x="1828800" y="4114798"/>
            <a:chExt cx="7335030" cy="2596960"/>
          </a:xfrm>
        </p:grpSpPr>
        <p:pic>
          <p:nvPicPr>
            <p:cNvPr id="5" name="Picture 4"/>
            <p:cNvPicPr>
              <a:picLocks noChangeAspect="1"/>
            </p:cNvPicPr>
            <p:nvPr/>
          </p:nvPicPr>
          <p:blipFill>
            <a:blip r:embed="rId2"/>
            <a:stretch>
              <a:fillRect/>
            </a:stretch>
          </p:blipFill>
          <p:spPr>
            <a:xfrm>
              <a:off x="5943600" y="4114798"/>
              <a:ext cx="3220230" cy="2596959"/>
            </a:xfrm>
            <a:prstGeom prst="rect">
              <a:avLst/>
            </a:prstGeom>
          </p:spPr>
        </p:pic>
        <p:pic>
          <p:nvPicPr>
            <p:cNvPr id="6" name="Picture 5"/>
            <p:cNvPicPr>
              <a:picLocks noChangeAspect="1"/>
            </p:cNvPicPr>
            <p:nvPr/>
          </p:nvPicPr>
          <p:blipFill>
            <a:blip r:embed="rId3"/>
            <a:stretch>
              <a:fillRect/>
            </a:stretch>
          </p:blipFill>
          <p:spPr>
            <a:xfrm>
              <a:off x="1828800" y="4114799"/>
              <a:ext cx="4114800" cy="2596959"/>
            </a:xfrm>
            <a:prstGeom prst="rect">
              <a:avLst/>
            </a:prstGeom>
          </p:spPr>
        </p:pic>
      </p:gr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99263" y="304800"/>
            <a:ext cx="2016137" cy="2036876"/>
          </a:xfrm>
          <a:prstGeom prst="rect">
            <a:avLst/>
          </a:prstGeom>
        </p:spPr>
      </p:pic>
    </p:spTree>
    <p:extLst>
      <p:ext uri="{BB962C8B-B14F-4D97-AF65-F5344CB8AC3E}">
        <p14:creationId xmlns:p14="http://schemas.microsoft.com/office/powerpoint/2010/main" val="41049466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59396" name="Content Placeholder 2"/>
          <p:cNvPicPr>
            <a:picLocks noChangeAspect="1" noChangeArrowheads="1"/>
          </p:cNvPicPr>
          <p:nvPr/>
        </p:nvPicPr>
        <p:blipFill rotWithShape="1">
          <a:blip r:embed="rId2">
            <a:extLst>
              <a:ext uri="{28A0092B-C50C-407E-A947-70E740481C1C}">
                <a14:useLocalDpi xmlns:a14="http://schemas.microsoft.com/office/drawing/2010/main" val="0"/>
              </a:ext>
            </a:extLst>
          </a:blip>
          <a:srcRect r="1149"/>
          <a:stretch/>
        </p:blipFill>
        <p:spPr bwMode="auto">
          <a:xfrm>
            <a:off x="304800" y="1676400"/>
            <a:ext cx="8610600" cy="4724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4"/>
          <p:cNvSpPr txBox="1">
            <a:spLocks noChangeArrowheads="1"/>
          </p:cNvSpPr>
          <p:nvPr/>
        </p:nvSpPr>
        <p:spPr bwMode="auto">
          <a:xfrm>
            <a:off x="6858000" y="6477000"/>
            <a:ext cx="12192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125000"/>
              <a:buFont typeface="Wingdings" panose="05000000000000000000" pitchFamily="2" charset="2"/>
              <a:buChar char="§"/>
              <a:defRPr sz="3000">
                <a:solidFill>
                  <a:schemeClr val="tx1"/>
                </a:solidFill>
                <a:latin typeface="Arial" panose="020B0604020202020204" pitchFamily="34" charset="0"/>
              </a:defRPr>
            </a:lvl1pPr>
            <a:lvl2pPr marL="742950" indent="-285750">
              <a:spcBef>
                <a:spcPct val="20000"/>
              </a:spcBef>
              <a:buClr>
                <a:schemeClr val="accent1"/>
              </a:buClr>
              <a:buFont typeface="Arial" panose="020B0604020202020204" pitchFamily="34" charset="0"/>
              <a:buChar char="–"/>
              <a:defRPr sz="2600">
                <a:solidFill>
                  <a:schemeClr val="tx1"/>
                </a:solidFill>
                <a:latin typeface="Arial" panose="020B0604020202020204" pitchFamily="34" charset="0"/>
              </a:defRPr>
            </a:lvl2pPr>
            <a:lvl3pPr marL="1143000" indent="-228600">
              <a:spcBef>
                <a:spcPct val="20000"/>
              </a:spcBef>
              <a:buClr>
                <a:schemeClr val="accent2"/>
              </a:buClr>
              <a:buFont typeface="Arial" panose="020B0604020202020204" pitchFamily="34" charset="0"/>
              <a:buChar char="•"/>
              <a:defRPr sz="23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US" altLang="en-US" sz="1400" dirty="0">
                <a:latin typeface="+mj-lt"/>
              </a:rPr>
              <a:t>B.N. </a:t>
            </a:r>
            <a:r>
              <a:rPr lang="en-US" altLang="en-US" sz="1400" dirty="0" err="1">
                <a:latin typeface="+mj-lt"/>
              </a:rPr>
              <a:t>Koul</a:t>
            </a:r>
            <a:endParaRPr lang="en-US" altLang="en-US" sz="1400" dirty="0">
              <a:latin typeface="+mj-lt"/>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le 2"/>
          <p:cNvSpPr txBox="1">
            <a:spLocks/>
          </p:cNvSpPr>
          <p:nvPr/>
        </p:nvSpPr>
        <p:spPr bwMode="auto">
          <a:xfrm>
            <a:off x="838200" y="2057400"/>
            <a:ext cx="7543800" cy="2667000"/>
          </a:xfrm>
          <a:prstGeom prst="round2DiagRect">
            <a:avLst/>
          </a:prstGeom>
          <a:solidFill>
            <a:schemeClr val="bg1">
              <a:alpha val="70000"/>
            </a:scheme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b="0" cap="none" dirty="0" smtClean="0"/>
              <a:t>OER as Innovation</a:t>
            </a:r>
            <a:endParaRPr lang="en-US" b="0" cap="none" dirty="0"/>
          </a:p>
        </p:txBody>
      </p:sp>
    </p:spTree>
    <p:extLst>
      <p:ext uri="{BB962C8B-B14F-4D97-AF65-F5344CB8AC3E}">
        <p14:creationId xmlns:p14="http://schemas.microsoft.com/office/powerpoint/2010/main" val="10655846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81000" y="258762"/>
            <a:ext cx="8229600" cy="1265238"/>
          </a:xfrm>
        </p:spPr>
        <p:txBody>
          <a:bodyPr/>
          <a:lstStyle/>
          <a:p>
            <a:pPr algn="ctr"/>
            <a:r>
              <a:rPr lang="en-US" sz="4400" dirty="0" smtClean="0"/>
              <a:t>Open Educational Resources (OER)</a:t>
            </a:r>
          </a:p>
        </p:txBody>
      </p:sp>
      <p:sp>
        <p:nvSpPr>
          <p:cNvPr id="23555" name="Content Placeholder 2"/>
          <p:cNvSpPr>
            <a:spLocks noGrp="1"/>
          </p:cNvSpPr>
          <p:nvPr>
            <p:ph idx="1"/>
          </p:nvPr>
        </p:nvSpPr>
        <p:spPr>
          <a:xfrm>
            <a:off x="381000" y="1905000"/>
            <a:ext cx="8458200" cy="4572000"/>
          </a:xfrm>
        </p:spPr>
        <p:txBody>
          <a:bodyPr/>
          <a:lstStyle/>
          <a:p>
            <a:pPr marL="0" indent="0">
              <a:buNone/>
            </a:pPr>
            <a:r>
              <a:rPr lang="en-US" sz="3200" i="1" dirty="0" smtClean="0">
                <a:latin typeface="+mj-lt"/>
              </a:rPr>
              <a:t>OER are </a:t>
            </a:r>
            <a:r>
              <a:rPr lang="en-US" sz="3200" b="1" i="1" dirty="0" smtClean="0">
                <a:latin typeface="+mj-lt"/>
              </a:rPr>
              <a:t>teaching, learning and research materials </a:t>
            </a:r>
            <a:r>
              <a:rPr lang="en-US" sz="3200" i="1" dirty="0" smtClean="0">
                <a:latin typeface="+mj-lt"/>
              </a:rPr>
              <a:t>in </a:t>
            </a:r>
            <a:r>
              <a:rPr lang="en-US" sz="3200" b="1" i="1" dirty="0" smtClean="0">
                <a:latin typeface="+mj-lt"/>
              </a:rPr>
              <a:t>any medium </a:t>
            </a:r>
            <a:r>
              <a:rPr lang="en-US" sz="3200" i="1" dirty="0" smtClean="0">
                <a:latin typeface="+mj-lt"/>
              </a:rPr>
              <a:t>that reside in the </a:t>
            </a:r>
            <a:r>
              <a:rPr lang="en-US" sz="3200" b="1" i="1" dirty="0" smtClean="0">
                <a:latin typeface="+mj-lt"/>
              </a:rPr>
              <a:t>public domain </a:t>
            </a:r>
            <a:r>
              <a:rPr lang="en-US" sz="3200" i="1" dirty="0" smtClean="0">
                <a:latin typeface="+mj-lt"/>
              </a:rPr>
              <a:t>or have been released under </a:t>
            </a:r>
            <a:r>
              <a:rPr lang="en-US" sz="3200" b="1" i="1" dirty="0" smtClean="0">
                <a:latin typeface="+mj-lt"/>
              </a:rPr>
              <a:t>an open license</a:t>
            </a:r>
            <a:r>
              <a:rPr lang="en-US" sz="3200" i="1" dirty="0" smtClean="0">
                <a:latin typeface="+mj-lt"/>
              </a:rPr>
              <a:t> that permits their </a:t>
            </a:r>
            <a:r>
              <a:rPr lang="en-US" sz="3200" b="1" i="1" dirty="0" smtClean="0">
                <a:latin typeface="+mj-lt"/>
              </a:rPr>
              <a:t>free use </a:t>
            </a:r>
            <a:r>
              <a:rPr lang="en-US" sz="3200" i="1" dirty="0" smtClean="0">
                <a:latin typeface="+mj-lt"/>
              </a:rPr>
              <a:t>and in some instances, </a:t>
            </a:r>
            <a:r>
              <a:rPr lang="en-US" sz="3200" b="1" i="1" dirty="0" smtClean="0">
                <a:latin typeface="+mj-lt"/>
              </a:rPr>
              <a:t>re-purposing </a:t>
            </a:r>
            <a:r>
              <a:rPr lang="en-US" sz="3200" i="1" dirty="0" smtClean="0">
                <a:latin typeface="+mj-lt"/>
              </a:rPr>
              <a:t>by others</a:t>
            </a:r>
            <a:endParaRPr lang="en-US" sz="3200" dirty="0" smtClean="0">
              <a:latin typeface="+mj-lt"/>
            </a:endParaRPr>
          </a:p>
          <a:p>
            <a:pPr marL="0" indent="0" algn="r">
              <a:buNone/>
            </a:pPr>
            <a:r>
              <a:rPr lang="en-US" sz="2800" dirty="0" smtClean="0">
                <a:latin typeface="+mj-lt"/>
              </a:rPr>
              <a:t>                     </a:t>
            </a:r>
            <a:br>
              <a:rPr lang="en-US" sz="2800" dirty="0" smtClean="0">
                <a:latin typeface="+mj-lt"/>
              </a:rPr>
            </a:br>
            <a:r>
              <a:rPr lang="en-US" sz="2800" dirty="0" smtClean="0">
                <a:latin typeface="+mj-lt"/>
              </a:rPr>
              <a:t>Atkins, Brown &amp; Hammond, 2007</a:t>
            </a:r>
          </a:p>
          <a:p>
            <a:pPr marL="0" indent="0">
              <a:buNone/>
            </a:pPr>
            <a:r>
              <a:rPr lang="en-US" sz="2800" i="1" dirty="0" smtClean="0">
                <a:latin typeface="+mj-lt"/>
              </a:rPr>
              <a:t>          </a:t>
            </a:r>
            <a:endParaRPr lang="en-US" sz="2800" dirty="0" smtClean="0">
              <a:latin typeface="+mj-lt"/>
            </a:endParaRPr>
          </a:p>
        </p:txBody>
      </p:sp>
    </p:spTree>
    <p:extLst>
      <p:ext uri="{BB962C8B-B14F-4D97-AF65-F5344CB8AC3E}">
        <p14:creationId xmlns:p14="http://schemas.microsoft.com/office/powerpoint/2010/main" val="80363373"/>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CA" sz="4800" dirty="0" smtClean="0"/>
              <a:t>What is it for?</a:t>
            </a:r>
            <a:endParaRPr lang="en-CA" dirty="0"/>
          </a:p>
        </p:txBody>
      </p:sp>
      <p:grpSp>
        <p:nvGrpSpPr>
          <p:cNvPr id="8" name="Group 7"/>
          <p:cNvGrpSpPr/>
          <p:nvPr/>
        </p:nvGrpSpPr>
        <p:grpSpPr>
          <a:xfrm>
            <a:off x="-21717" y="1828800"/>
            <a:ext cx="9173052" cy="4191000"/>
            <a:chOff x="442910" y="1828800"/>
            <a:chExt cx="8339138" cy="3810000"/>
          </a:xfrm>
        </p:grpSpPr>
        <p:sp>
          <p:nvSpPr>
            <p:cNvPr id="5" name="Round Diagonal Corner Rectangle 4"/>
            <p:cNvSpPr/>
            <p:nvPr/>
          </p:nvSpPr>
          <p:spPr>
            <a:xfrm>
              <a:off x="4438648" y="1828800"/>
              <a:ext cx="4343400" cy="3810000"/>
            </a:xfrm>
            <a:prstGeom prst="round2Diag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822960" rtlCol="0" anchor="ctr"/>
            <a:lstStyle/>
            <a:p>
              <a:r>
                <a:rPr lang="en-US" sz="2800" dirty="0">
                  <a:solidFill>
                    <a:srgbClr val="FFFFFF"/>
                  </a:solidFill>
                  <a:ea typeface="Verdana" panose="020B0604030504040204" pitchFamily="34" charset="0"/>
                  <a:cs typeface="Verdana" panose="020B0604030504040204" pitchFamily="34" charset="0"/>
                </a:rPr>
                <a:t>To help Commonwealth governments and institutions use various technologies to improve </a:t>
              </a:r>
              <a:r>
                <a:rPr lang="en-US" sz="2800" dirty="0" smtClean="0">
                  <a:solidFill>
                    <a:srgbClr val="FFFFFF"/>
                  </a:solidFill>
                  <a:ea typeface="Verdana" panose="020B0604030504040204" pitchFamily="34" charset="0"/>
                  <a:cs typeface="Verdana" panose="020B0604030504040204" pitchFamily="34" charset="0"/>
                </a:rPr>
                <a:t>access to learning for development</a:t>
              </a:r>
              <a:r>
                <a:rPr lang="en-US" sz="2800" dirty="0">
                  <a:solidFill>
                    <a:srgbClr val="FFFFFF"/>
                  </a:solidFill>
                  <a:ea typeface="Verdana" panose="020B0604030504040204" pitchFamily="34" charset="0"/>
                  <a:cs typeface="Verdana" panose="020B0604030504040204" pitchFamily="34" charset="0"/>
                </a:rPr>
                <a:t>.</a:t>
              </a:r>
            </a:p>
          </p:txBody>
        </p:sp>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910" y="1828800"/>
              <a:ext cx="4595568"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41836973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r"/>
            <a:r>
              <a:rPr lang="en-CA" dirty="0" smtClean="0"/>
              <a:t>The 5 </a:t>
            </a:r>
            <a:r>
              <a:rPr lang="en-CA" dirty="0" err="1" smtClean="0"/>
              <a:t>Rs</a:t>
            </a:r>
            <a:r>
              <a:rPr lang="en-CA" dirty="0" smtClean="0"/>
              <a:t> of Open Content</a:t>
            </a:r>
            <a:endParaRPr lang="en-CA" dirty="0"/>
          </a:p>
        </p:txBody>
      </p:sp>
      <p:sp>
        <p:nvSpPr>
          <p:cNvPr id="2" name="Content Placeholder 1"/>
          <p:cNvSpPr>
            <a:spLocks noGrp="1"/>
          </p:cNvSpPr>
          <p:nvPr>
            <p:ph idx="4294967295"/>
          </p:nvPr>
        </p:nvSpPr>
        <p:spPr>
          <a:xfrm>
            <a:off x="6858000" y="6208713"/>
            <a:ext cx="2286000" cy="838200"/>
          </a:xfrm>
        </p:spPr>
        <p:txBody>
          <a:bodyPr/>
          <a:lstStyle/>
          <a:p>
            <a:pPr marL="0" indent="0">
              <a:buNone/>
            </a:pPr>
            <a:r>
              <a:rPr lang="en-CA" sz="2800" i="1" dirty="0" smtClean="0"/>
              <a:t>David Wiley</a:t>
            </a:r>
            <a:endParaRPr lang="en-CA" sz="2800" i="1" dirty="0"/>
          </a:p>
        </p:txBody>
      </p:sp>
      <p:graphicFrame>
        <p:nvGraphicFramePr>
          <p:cNvPr id="5" name="Diagram 4"/>
          <p:cNvGraphicFramePr/>
          <p:nvPr>
            <p:extLst>
              <p:ext uri="{D42A27DB-BD31-4B8C-83A1-F6EECF244321}">
                <p14:modId xmlns:p14="http://schemas.microsoft.com/office/powerpoint/2010/main" val="1326905290"/>
              </p:ext>
            </p:extLst>
          </p:nvPr>
        </p:nvGraphicFramePr>
        <p:xfrm>
          <a:off x="327054" y="685800"/>
          <a:ext cx="8512146" cy="56368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3597421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505200"/>
            <a:ext cx="9144000" cy="3352800"/>
          </a:xfrm>
        </p:spPr>
        <p:txBody>
          <a:bodyPr/>
          <a:lstStyle/>
          <a:p>
            <a:pPr marL="0" indent="0">
              <a:buNone/>
            </a:pPr>
            <a:r>
              <a:rPr lang="en-US" sz="4000" dirty="0" smtClean="0">
                <a:latin typeface="+mj-lt"/>
              </a:rPr>
              <a:t>                              </a:t>
            </a:r>
            <a:endParaRPr lang="en-US" sz="4000" dirty="0">
              <a:latin typeface="+mj-lt"/>
            </a:endParaRPr>
          </a:p>
          <a:p>
            <a:pPr marL="0" indent="0">
              <a:buNone/>
            </a:pPr>
            <a:endParaRPr lang="en-US" sz="4000" dirty="0">
              <a:latin typeface="+mj-lt"/>
            </a:endParaRPr>
          </a:p>
        </p:txBody>
      </p:sp>
      <p:sp>
        <p:nvSpPr>
          <p:cNvPr id="2" name="Title 1"/>
          <p:cNvSpPr>
            <a:spLocks noGrp="1"/>
          </p:cNvSpPr>
          <p:nvPr>
            <p:ph type="title"/>
          </p:nvPr>
        </p:nvSpPr>
        <p:spPr/>
        <p:txBody>
          <a:bodyPr/>
          <a:lstStyle/>
          <a:p>
            <a:r>
              <a:rPr lang="en-US" dirty="0" smtClean="0"/>
              <a:t>Why OER?</a:t>
            </a:r>
            <a:endParaRPr lang="en-US" dirty="0"/>
          </a:p>
        </p:txBody>
      </p:sp>
      <p:sp>
        <p:nvSpPr>
          <p:cNvPr id="4" name="Rectangle 3"/>
          <p:cNvSpPr/>
          <p:nvPr/>
        </p:nvSpPr>
        <p:spPr>
          <a:xfrm>
            <a:off x="3048000" y="1337608"/>
            <a:ext cx="4572000" cy="1938992"/>
          </a:xfrm>
          <a:prstGeom prst="rect">
            <a:avLst/>
          </a:prstGeom>
        </p:spPr>
        <p:txBody>
          <a:bodyPr>
            <a:spAutoFit/>
          </a:bodyPr>
          <a:lstStyle/>
          <a:p>
            <a:pPr marL="285750" indent="-285750">
              <a:buFont typeface="Arial" panose="020B0604020202020204" pitchFamily="34" charset="0"/>
              <a:buChar char="•"/>
            </a:pPr>
            <a:r>
              <a:rPr lang="en-US" sz="4000" dirty="0">
                <a:latin typeface="+mj-lt"/>
              </a:rPr>
              <a:t>Reduces costs</a:t>
            </a:r>
          </a:p>
          <a:p>
            <a:pPr marL="285750" indent="-285750">
              <a:buFont typeface="Arial" panose="020B0604020202020204" pitchFamily="34" charset="0"/>
              <a:buChar char="•"/>
            </a:pPr>
            <a:r>
              <a:rPr lang="en-US" sz="4000" dirty="0">
                <a:latin typeface="+mj-lt"/>
              </a:rPr>
              <a:t>Enhance access </a:t>
            </a:r>
          </a:p>
          <a:p>
            <a:pPr marL="285750" indent="-285750">
              <a:buFont typeface="Arial" panose="020B0604020202020204" pitchFamily="34" charset="0"/>
              <a:buChar char="•"/>
            </a:pPr>
            <a:r>
              <a:rPr lang="en-US" sz="4000" dirty="0">
                <a:latin typeface="+mj-lt"/>
              </a:rPr>
              <a:t>Improve quality</a:t>
            </a:r>
          </a:p>
        </p:txBody>
      </p:sp>
      <p:pic>
        <p:nvPicPr>
          <p:cNvPr id="1026" name="Picture 2" descr="https://www.uua.org/sites/live-new.uua.org/files/sdgs_logos_banner.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238" t="2713" r="5052" b="5068"/>
          <a:stretch/>
        </p:blipFill>
        <p:spPr bwMode="auto">
          <a:xfrm>
            <a:off x="0" y="3505200"/>
            <a:ext cx="9112625"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0439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229600" cy="1265238"/>
          </a:xfrm>
        </p:spPr>
        <p:txBody>
          <a:bodyPr/>
          <a:lstStyle/>
          <a:p>
            <a:r>
              <a:rPr lang="en-US" dirty="0" smtClean="0"/>
              <a:t>Costs:  OER Textbooks: US</a:t>
            </a:r>
            <a:endParaRPr lang="en-US" dirty="0"/>
          </a:p>
        </p:txBody>
      </p:sp>
      <p:sp>
        <p:nvSpPr>
          <p:cNvPr id="3" name="Content Placeholder 2"/>
          <p:cNvSpPr>
            <a:spLocks noGrp="1"/>
          </p:cNvSpPr>
          <p:nvPr>
            <p:ph idx="1"/>
          </p:nvPr>
        </p:nvSpPr>
        <p:spPr>
          <a:xfrm>
            <a:off x="381000" y="1600200"/>
            <a:ext cx="8382000" cy="4572000"/>
          </a:xfrm>
        </p:spPr>
        <p:txBody>
          <a:bodyPr/>
          <a:lstStyle/>
          <a:p>
            <a:r>
              <a:rPr lang="en-US" sz="3600" dirty="0" smtClean="0"/>
              <a:t>31% students in the US don’t register for a course due to textbook costs.</a:t>
            </a:r>
          </a:p>
          <a:p>
            <a:pPr marL="0" indent="0">
              <a:buNone/>
            </a:pPr>
            <a:r>
              <a:rPr lang="en-US" sz="2800" dirty="0"/>
              <a:t> </a:t>
            </a:r>
            <a:r>
              <a:rPr lang="en-US" sz="2800" dirty="0" smtClean="0"/>
              <a:t>                               </a:t>
            </a:r>
            <a:r>
              <a:rPr lang="en-US" sz="2800" dirty="0" err="1" smtClean="0"/>
              <a:t>Thanos</a:t>
            </a:r>
            <a:r>
              <a:rPr lang="en-US" sz="2800" dirty="0" smtClean="0"/>
              <a:t> &amp; Wiley, 2014</a:t>
            </a:r>
          </a:p>
          <a:p>
            <a:pPr marL="0" indent="0">
              <a:buNone/>
            </a:pPr>
            <a:endParaRPr lang="en-US" sz="2800" dirty="0" smtClean="0"/>
          </a:p>
          <a:p>
            <a:r>
              <a:rPr lang="en-GB" sz="3600" dirty="0" smtClean="0"/>
              <a:t>Utah </a:t>
            </a:r>
            <a:r>
              <a:rPr lang="en-GB" sz="3600" dirty="0"/>
              <a:t>Open Textbooks project: </a:t>
            </a:r>
            <a:r>
              <a:rPr lang="en-GB" sz="3600" dirty="0" smtClean="0"/>
              <a:t/>
            </a:r>
            <a:br>
              <a:rPr lang="en-GB" sz="3600" dirty="0" smtClean="0"/>
            </a:br>
            <a:r>
              <a:rPr lang="en-GB" sz="3600" dirty="0" smtClean="0"/>
              <a:t>$</a:t>
            </a:r>
            <a:r>
              <a:rPr lang="en-GB" sz="3600" dirty="0"/>
              <a:t>5 per printed and zero for online content</a:t>
            </a:r>
          </a:p>
          <a:p>
            <a:pPr marL="0" indent="0">
              <a:buNone/>
            </a:pPr>
            <a:endParaRPr lang="en-US" sz="2800" dirty="0"/>
          </a:p>
        </p:txBody>
      </p:sp>
      <p:pic>
        <p:nvPicPr>
          <p:cNvPr id="15363" name="Picture 3" descr="\\06-CLS-01\Users\DTremblay\Desktop\left-hand-us-flag-magne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69956" y="590550"/>
            <a:ext cx="1035844" cy="552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8689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98438"/>
            <a:ext cx="8229600" cy="1265238"/>
          </a:xfrm>
        </p:spPr>
        <p:txBody>
          <a:bodyPr/>
          <a:lstStyle/>
          <a:p>
            <a:r>
              <a:rPr lang="en-US" dirty="0" smtClean="0"/>
              <a:t>Four Lessons from Textbook Zero</a:t>
            </a:r>
            <a:endParaRPr lang="en-US" dirty="0"/>
          </a:p>
        </p:txBody>
      </p:sp>
      <p:sp>
        <p:nvSpPr>
          <p:cNvPr id="3" name="Content Placeholder 2"/>
          <p:cNvSpPr>
            <a:spLocks noGrp="1"/>
          </p:cNvSpPr>
          <p:nvPr>
            <p:ph idx="1"/>
          </p:nvPr>
        </p:nvSpPr>
        <p:spPr>
          <a:xfrm>
            <a:off x="533400" y="1447800"/>
            <a:ext cx="8382000" cy="2209800"/>
          </a:xfrm>
        </p:spPr>
        <p:txBody>
          <a:bodyPr/>
          <a:lstStyle/>
          <a:p>
            <a:r>
              <a:rPr lang="en-US" dirty="0" smtClean="0"/>
              <a:t>Systemic change required</a:t>
            </a:r>
          </a:p>
          <a:p>
            <a:r>
              <a:rPr lang="en-US" dirty="0" smtClean="0"/>
              <a:t>Senior level champion vital</a:t>
            </a:r>
          </a:p>
          <a:p>
            <a:r>
              <a:rPr lang="en-US" dirty="0" smtClean="0"/>
              <a:t>Faculty require support</a:t>
            </a:r>
          </a:p>
          <a:p>
            <a:r>
              <a:rPr lang="en-US" dirty="0" smtClean="0"/>
              <a:t>Community must take </a:t>
            </a:r>
            <a:br>
              <a:rPr lang="en-US" dirty="0" smtClean="0"/>
            </a:br>
            <a:r>
              <a:rPr lang="en-US" dirty="0" smtClean="0"/>
              <a:t>ownership</a:t>
            </a:r>
          </a:p>
        </p:txBody>
      </p:sp>
      <p:sp>
        <p:nvSpPr>
          <p:cNvPr id="4" name="Rectangle 3"/>
          <p:cNvSpPr/>
          <p:nvPr/>
        </p:nvSpPr>
        <p:spPr>
          <a:xfrm>
            <a:off x="381000" y="5638800"/>
            <a:ext cx="8610600" cy="646331"/>
          </a:xfrm>
          <a:prstGeom prst="rect">
            <a:avLst/>
          </a:prstGeom>
        </p:spPr>
        <p:txBody>
          <a:bodyPr wrap="square">
            <a:spAutoFit/>
          </a:bodyPr>
          <a:lstStyle/>
          <a:p>
            <a:pPr marL="0" indent="0">
              <a:buNone/>
            </a:pPr>
            <a:r>
              <a:rPr lang="en-US" dirty="0"/>
              <a:t>‘Four Lessons Learned from implementing Textbook Zero Programs’ June 3, 2014 </a:t>
            </a:r>
            <a:r>
              <a:rPr lang="en-US" u="sng" dirty="0">
                <a:hlinkClick r:id="rId3"/>
              </a:rPr>
              <a:t>http://bccampus.ca/2014/06/03/textbook-zero/</a:t>
            </a:r>
            <a:endParaRPr lang="en-US" dirty="0"/>
          </a:p>
        </p:txBody>
      </p:sp>
      <p:pic>
        <p:nvPicPr>
          <p:cNvPr id="10245" name="Picture 5" descr="\\06-CLS-01\Users\DTremblay\Desktop\Untitled-2.png"/>
          <p:cNvPicPr>
            <a:picLocks noChangeAspect="1" noChangeArrowheads="1"/>
          </p:cNvPicPr>
          <p:nvPr/>
        </p:nvPicPr>
        <p:blipFill rotWithShape="1">
          <a:blip r:embed="rId4">
            <a:extLst>
              <a:ext uri="{28A0092B-C50C-407E-A947-70E740481C1C}">
                <a14:useLocalDpi xmlns:a14="http://schemas.microsoft.com/office/drawing/2010/main" val="0"/>
              </a:ext>
            </a:extLst>
          </a:blip>
          <a:srcRect r="11272" b="28291"/>
          <a:stretch/>
        </p:blipFill>
        <p:spPr bwMode="auto">
          <a:xfrm>
            <a:off x="5029200" y="4504617"/>
            <a:ext cx="3073191" cy="1225317"/>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06-CLS-01\Users\DTremblay\Desktop\Untitled-3.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27963" y="3158837"/>
            <a:ext cx="3463637" cy="1708727"/>
          </a:xfrm>
          <a:prstGeom prst="rect">
            <a:avLst/>
          </a:prstGeom>
          <a:noFill/>
          <a:extLst>
            <a:ext uri="{909E8E84-426E-40DD-AFC4-6F175D3DCCD1}">
              <a14:hiddenFill xmlns:a14="http://schemas.microsoft.com/office/drawing/2010/main">
                <a:solidFill>
                  <a:srgbClr val="FFFFFF"/>
                </a:solidFill>
              </a14:hiddenFill>
            </a:ext>
          </a:extLst>
        </p:spPr>
      </p:pic>
      <p:pic>
        <p:nvPicPr>
          <p:cNvPr id="10247" name="Picture 7" descr="\\06-CLS-01\Users\DTremblay\Desktop\Untitled-4.png"/>
          <p:cNvPicPr>
            <a:picLocks noChangeAspect="1" noChangeArrowheads="1"/>
          </p:cNvPicPr>
          <p:nvPr/>
        </p:nvPicPr>
        <p:blipFill rotWithShape="1">
          <a:blip r:embed="rId6">
            <a:extLst>
              <a:ext uri="{28A0092B-C50C-407E-A947-70E740481C1C}">
                <a14:useLocalDpi xmlns:a14="http://schemas.microsoft.com/office/drawing/2010/main" val="0"/>
              </a:ext>
            </a:extLst>
          </a:blip>
          <a:srcRect r="43792" b="35473"/>
          <a:stretch/>
        </p:blipFill>
        <p:spPr bwMode="auto">
          <a:xfrm>
            <a:off x="6566424" y="893330"/>
            <a:ext cx="1946834" cy="1102591"/>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descr="\\06-CLS-01\Users\DTremblay\Desktop\Untitled-1.png"/>
          <p:cNvPicPr>
            <a:picLocks noChangeAspect="1" noChangeArrowheads="1"/>
          </p:cNvPicPr>
          <p:nvPr/>
        </p:nvPicPr>
        <p:blipFill rotWithShape="1">
          <a:blip r:embed="rId7">
            <a:extLst>
              <a:ext uri="{28A0092B-C50C-407E-A947-70E740481C1C}">
                <a14:useLocalDpi xmlns:a14="http://schemas.microsoft.com/office/drawing/2010/main" val="0"/>
              </a:ext>
            </a:extLst>
          </a:blip>
          <a:srcRect l="4104" t="7697" r="23896" b="17739"/>
          <a:stretch/>
        </p:blipFill>
        <p:spPr bwMode="auto">
          <a:xfrm>
            <a:off x="6144491" y="1968705"/>
            <a:ext cx="2493818" cy="127409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457302" y="6474023"/>
            <a:ext cx="2819298" cy="307777"/>
          </a:xfrm>
          <a:prstGeom prst="rect">
            <a:avLst/>
          </a:prstGeom>
        </p:spPr>
        <p:txBody>
          <a:bodyPr wrap="none">
            <a:spAutoFit/>
          </a:bodyPr>
          <a:lstStyle/>
          <a:p>
            <a:r>
              <a:rPr lang="en-US" sz="1400" dirty="0" smtClean="0"/>
              <a:t>Image source: CC-BY, </a:t>
            </a:r>
            <a:r>
              <a:rPr lang="en-US" sz="1400" dirty="0" err="1" smtClean="0"/>
              <a:t>bccampus</a:t>
            </a:r>
            <a:endParaRPr lang="en-US" sz="1400" dirty="0"/>
          </a:p>
        </p:txBody>
      </p:sp>
    </p:spTree>
    <p:extLst>
      <p:ext uri="{BB962C8B-B14F-4D97-AF65-F5344CB8AC3E}">
        <p14:creationId xmlns:p14="http://schemas.microsoft.com/office/powerpoint/2010/main" val="3997975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11162"/>
            <a:ext cx="8610600" cy="1265238"/>
          </a:xfrm>
        </p:spPr>
        <p:txBody>
          <a:bodyPr/>
          <a:lstStyle/>
          <a:p>
            <a:r>
              <a:rPr lang="en-US" sz="4400" dirty="0" smtClean="0"/>
              <a:t>University of Swaziland</a:t>
            </a:r>
            <a:endParaRPr lang="en-US" sz="4400" dirty="0"/>
          </a:p>
        </p:txBody>
      </p:sp>
      <p:sp>
        <p:nvSpPr>
          <p:cNvPr id="3" name="Content Placeholder 2"/>
          <p:cNvSpPr>
            <a:spLocks noGrp="1"/>
          </p:cNvSpPr>
          <p:nvPr>
            <p:ph idx="4294967295"/>
          </p:nvPr>
        </p:nvSpPr>
        <p:spPr>
          <a:xfrm>
            <a:off x="3810000" y="2514600"/>
            <a:ext cx="5562600" cy="3962400"/>
          </a:xfrm>
        </p:spPr>
        <p:txBody>
          <a:bodyPr/>
          <a:lstStyle/>
          <a:p>
            <a:r>
              <a:rPr lang="en-CA" sz="3200" dirty="0"/>
              <a:t>OER Policy</a:t>
            </a:r>
          </a:p>
          <a:p>
            <a:r>
              <a:rPr lang="en-CA" sz="3200" dirty="0"/>
              <a:t>Students’ Guide to OER</a:t>
            </a:r>
          </a:p>
          <a:p>
            <a:r>
              <a:rPr lang="en-CA" sz="3200" dirty="0"/>
              <a:t>OER-based Programmes</a:t>
            </a:r>
          </a:p>
          <a:p>
            <a:pPr lvl="1"/>
            <a:r>
              <a:rPr lang="en-CA" sz="2800" dirty="0"/>
              <a:t>Bachelor of Nursing</a:t>
            </a:r>
          </a:p>
          <a:p>
            <a:pPr lvl="1"/>
            <a:r>
              <a:rPr lang="en-CA" sz="2800" dirty="0"/>
              <a:t>Master of Educational Leadership</a:t>
            </a:r>
          </a:p>
        </p:txBody>
      </p:sp>
      <p:pic>
        <p:nvPicPr>
          <p:cNvPr id="5" name="Picture 4"/>
          <p:cNvPicPr>
            <a:picLocks noChangeAspect="1"/>
          </p:cNvPicPr>
          <p:nvPr/>
        </p:nvPicPr>
        <p:blipFill>
          <a:blip r:embed="rId2"/>
          <a:stretch>
            <a:fillRect/>
          </a:stretch>
        </p:blipFill>
        <p:spPr>
          <a:xfrm>
            <a:off x="6858000" y="452076"/>
            <a:ext cx="1981200" cy="1951182"/>
          </a:xfrm>
          <a:prstGeom prst="rect">
            <a:avLst/>
          </a:prstGeom>
        </p:spPr>
      </p:pic>
      <p:pic>
        <p:nvPicPr>
          <p:cNvPr id="6" name="Picture 5"/>
          <p:cNvPicPr>
            <a:picLocks noChangeAspect="1"/>
          </p:cNvPicPr>
          <p:nvPr/>
        </p:nvPicPr>
        <p:blipFill>
          <a:blip r:embed="rId3"/>
          <a:stretch>
            <a:fillRect/>
          </a:stretch>
        </p:blipFill>
        <p:spPr>
          <a:xfrm>
            <a:off x="457200" y="1828800"/>
            <a:ext cx="3019298" cy="44958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8080707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Access</a:t>
            </a:r>
            <a:r>
              <a:rPr lang="en-US" sz="4400" dirty="0"/>
              <a:t>: Malawi </a:t>
            </a:r>
          </a:p>
        </p:txBody>
      </p:sp>
      <p:sp>
        <p:nvSpPr>
          <p:cNvPr id="3" name="Content Placeholder 2"/>
          <p:cNvSpPr>
            <a:spLocks noGrp="1"/>
          </p:cNvSpPr>
          <p:nvPr>
            <p:ph idx="4294967295"/>
          </p:nvPr>
        </p:nvSpPr>
        <p:spPr>
          <a:xfrm>
            <a:off x="304800" y="1371600"/>
            <a:ext cx="6705600" cy="4572000"/>
          </a:xfrm>
        </p:spPr>
        <p:txBody>
          <a:bodyPr/>
          <a:lstStyle/>
          <a:p>
            <a:r>
              <a:rPr lang="en-US" dirty="0" err="1"/>
              <a:t>Bunda</a:t>
            </a:r>
            <a:r>
              <a:rPr lang="en-US" dirty="0"/>
              <a:t> College of Agriculture</a:t>
            </a:r>
          </a:p>
          <a:p>
            <a:pPr lvl="1">
              <a:buClr>
                <a:schemeClr val="tx2"/>
              </a:buClr>
              <a:buFont typeface="Wingdings" pitchFamily="2" charset="2"/>
              <a:buChar char="§"/>
            </a:pPr>
            <a:r>
              <a:rPr lang="en-US" sz="2400" dirty="0"/>
              <a:t>102 page Communications Skills textbook</a:t>
            </a:r>
          </a:p>
          <a:p>
            <a:pPr lvl="1">
              <a:buClr>
                <a:schemeClr val="tx2"/>
              </a:buClr>
              <a:buFont typeface="Wingdings" pitchFamily="2" charset="2"/>
              <a:buChar char="§"/>
            </a:pPr>
            <a:r>
              <a:rPr lang="en-US" sz="2400" dirty="0"/>
              <a:t>75% OER</a:t>
            </a:r>
          </a:p>
          <a:p>
            <a:pPr lvl="1">
              <a:buClr>
                <a:schemeClr val="tx2"/>
              </a:buClr>
              <a:buFont typeface="Wingdings" pitchFamily="2" charset="2"/>
              <a:buChar char="§"/>
            </a:pPr>
            <a:r>
              <a:rPr lang="en-US" sz="2400" dirty="0"/>
              <a:t>Adapted by adding contextually relevant materials, activities, assignments</a:t>
            </a:r>
          </a:p>
          <a:p>
            <a:endParaRPr lang="en-US" dirty="0"/>
          </a:p>
        </p:txBody>
      </p:sp>
      <p:pic>
        <p:nvPicPr>
          <p:cNvPr id="4" name="Picture 6" descr="\\06-CLS-01\Users\DTremblay\Desktop\Malawi\ride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6858000" y="-38101"/>
            <a:ext cx="2318657" cy="7022774"/>
          </a:xfrm>
          <a:prstGeom prst="rect">
            <a:avLst/>
          </a:prstGeom>
          <a:noFill/>
          <a:ln>
            <a:noFill/>
          </a:ln>
          <a:extLst>
            <a:ext uri="{909E8E84-426E-40DD-AFC4-6F175D3DCCD1}">
              <a14:hiddenFill xmlns:a14="http://schemas.microsoft.com/office/drawing/2010/main">
                <a:solidFill>
                  <a:srgbClr val="FFFFFF"/>
                </a:solidFill>
              </a14:hiddenFill>
            </a:ext>
          </a:extLst>
        </p:spPr>
      </p:pic>
      <p:grpSp>
        <p:nvGrpSpPr>
          <p:cNvPr id="5" name="Group 4"/>
          <p:cNvGrpSpPr/>
          <p:nvPr/>
        </p:nvGrpSpPr>
        <p:grpSpPr>
          <a:xfrm>
            <a:off x="-109705" y="4149970"/>
            <a:ext cx="6967704" cy="2784230"/>
            <a:chOff x="783747" y="3200399"/>
            <a:chExt cx="6363138" cy="2542651"/>
          </a:xfrm>
        </p:grpSpPr>
        <p:pic>
          <p:nvPicPr>
            <p:cNvPr id="6" name="Picture 4" descr="\\06-CLS-01\Users\DTremblay\Desktop\Malawi\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3747" y="3200399"/>
              <a:ext cx="1854680" cy="2542651"/>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7" name="Picture 5" descr="\\06-CLS-01\Users\DTremblay\Desktop\Malawi\nurse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61577" y="3200399"/>
              <a:ext cx="2485308" cy="2535801"/>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8" name="Picture 7" descr="\\06-CLS-01\Users\DTremblay\Desktop\Malawi\woman child.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38427" y="3200400"/>
              <a:ext cx="2023150" cy="2535801"/>
            </a:xfrm>
            <a:prstGeom prst="rect">
              <a:avLst/>
            </a:prstGeom>
            <a:noFill/>
            <a:ln>
              <a:noFill/>
            </a:ln>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126385175"/>
      </p:ext>
    </p:extLst>
  </p:cSld>
  <p:clrMapOvr>
    <a:masterClrMapping/>
  </p:clrMapOvr>
  <p:transition spd="med">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0"/>
            <a:ext cx="8229600" cy="1265238"/>
          </a:xfrm>
        </p:spPr>
        <p:txBody>
          <a:bodyPr/>
          <a:lstStyle/>
          <a:p>
            <a:pPr algn="ctr"/>
            <a:r>
              <a:rPr lang="en-US" sz="4400" dirty="0" smtClean="0"/>
              <a:t> </a:t>
            </a:r>
            <a:r>
              <a:rPr lang="en-US" sz="4400" dirty="0"/>
              <a:t>Access: </a:t>
            </a:r>
            <a:r>
              <a:rPr lang="en-US" sz="4400" dirty="0" smtClean="0"/>
              <a:t>Translation</a:t>
            </a:r>
            <a:endParaRPr lang="en-US" sz="4400" dirty="0"/>
          </a:p>
        </p:txBody>
      </p:sp>
      <p:sp>
        <p:nvSpPr>
          <p:cNvPr id="5" name="Rectangle 4"/>
          <p:cNvSpPr/>
          <p:nvPr/>
        </p:nvSpPr>
        <p:spPr>
          <a:xfrm>
            <a:off x="2983209" y="1325034"/>
            <a:ext cx="3188319" cy="5715000"/>
          </a:xfrm>
          <a:prstGeom prst="rect">
            <a:avLst/>
          </a:prstGeom>
          <a:gradFill>
            <a:gsLst>
              <a:gs pos="19000">
                <a:srgbClr val="8AC8CB"/>
              </a:gs>
              <a:gs pos="59000">
                <a:schemeClr val="bg1"/>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189676" y="1251838"/>
            <a:ext cx="2959240" cy="5606162"/>
          </a:xfrm>
          <a:prstGeom prst="rect">
            <a:avLst/>
          </a:prstGeom>
          <a:gradFill>
            <a:gsLst>
              <a:gs pos="19000">
                <a:srgbClr val="8AC8CB"/>
              </a:gs>
              <a:gs pos="59000">
                <a:schemeClr val="bg1"/>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536" y="1219200"/>
            <a:ext cx="2959240" cy="5715000"/>
          </a:xfrm>
          <a:prstGeom prst="rect">
            <a:avLst/>
          </a:prstGeom>
          <a:gradFill>
            <a:gsLst>
              <a:gs pos="19000">
                <a:srgbClr val="8AC8CB"/>
              </a:gs>
              <a:gs pos="59000">
                <a:schemeClr val="bg1"/>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1332132"/>
            <a:ext cx="9144000" cy="1077218"/>
          </a:xfrm>
          <a:prstGeom prst="rect">
            <a:avLst/>
          </a:prstGeom>
          <a:gradFill flip="none" rotWithShape="1">
            <a:gsLst>
              <a:gs pos="0">
                <a:schemeClr val="accent2">
                  <a:lumMod val="40000"/>
                  <a:lumOff val="60000"/>
                  <a:tint val="66000"/>
                  <a:satMod val="160000"/>
                </a:schemeClr>
              </a:gs>
              <a:gs pos="50000">
                <a:schemeClr val="accent2">
                  <a:lumMod val="40000"/>
                  <a:lumOff val="60000"/>
                  <a:tint val="44500"/>
                  <a:satMod val="160000"/>
                </a:schemeClr>
              </a:gs>
              <a:gs pos="100000">
                <a:schemeClr val="accent2">
                  <a:lumMod val="40000"/>
                  <a:lumOff val="60000"/>
                  <a:tint val="23500"/>
                  <a:satMod val="1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9" name="TextBox 8"/>
          <p:cNvSpPr txBox="1"/>
          <p:nvPr/>
        </p:nvSpPr>
        <p:spPr>
          <a:xfrm>
            <a:off x="138584" y="1581090"/>
            <a:ext cx="2667000" cy="523220"/>
          </a:xfrm>
          <a:prstGeom prst="rect">
            <a:avLst/>
          </a:prstGeom>
          <a:noFill/>
        </p:spPr>
        <p:txBody>
          <a:bodyPr wrap="square" rtlCol="0">
            <a:spAutoFit/>
          </a:bodyPr>
          <a:lstStyle/>
          <a:p>
            <a:pPr algn="ctr"/>
            <a:r>
              <a:rPr lang="en-US" sz="2800" b="1" dirty="0" smtClean="0">
                <a:latin typeface="Arial" panose="020B0604020202020204" pitchFamily="34" charset="0"/>
                <a:cs typeface="Arial" panose="020B0604020202020204" pitchFamily="34" charset="0"/>
              </a:rPr>
              <a:t>CORE</a:t>
            </a:r>
            <a:endParaRPr lang="en-US" sz="2800" b="1" dirty="0">
              <a:latin typeface="Arial" panose="020B0604020202020204" pitchFamily="34" charset="0"/>
              <a:cs typeface="Arial" panose="020B0604020202020204" pitchFamily="34" charset="0"/>
            </a:endParaRPr>
          </a:p>
        </p:txBody>
      </p:sp>
      <p:sp>
        <p:nvSpPr>
          <p:cNvPr id="10" name="TextBox 9"/>
          <p:cNvSpPr txBox="1"/>
          <p:nvPr/>
        </p:nvSpPr>
        <p:spPr>
          <a:xfrm>
            <a:off x="3104104" y="1332132"/>
            <a:ext cx="2959240" cy="1077218"/>
          </a:xfrm>
          <a:prstGeom prst="rect">
            <a:avLst/>
          </a:prstGeom>
          <a:noFill/>
        </p:spPr>
        <p:txBody>
          <a:bodyPr wrap="square" rtlCol="0">
            <a:spAutoFit/>
          </a:bodyPr>
          <a:lstStyle/>
          <a:p>
            <a:pPr algn="ctr"/>
            <a:r>
              <a:rPr lang="en-US" sz="2800" b="1" dirty="0">
                <a:latin typeface="Arial" panose="020B0604020202020204" pitchFamily="34" charset="0"/>
                <a:cs typeface="Arial" panose="020B0604020202020204" pitchFamily="34" charset="0"/>
              </a:rPr>
              <a:t>COL ID </a:t>
            </a:r>
            <a:r>
              <a:rPr lang="en-US" sz="2800" b="1" dirty="0" smtClean="0">
                <a:latin typeface="Arial" panose="020B0604020202020204" pitchFamily="34" charset="0"/>
                <a:cs typeface="Arial" panose="020B0604020202020204" pitchFamily="34" charset="0"/>
              </a:rPr>
              <a:t>template</a:t>
            </a:r>
          </a:p>
          <a:p>
            <a:pPr algn="ctr"/>
            <a:r>
              <a:rPr lang="en-US" dirty="0" smtClean="0">
                <a:latin typeface="Arial" panose="020B0604020202020204" pitchFamily="34" charset="0"/>
                <a:cs typeface="Arial" panose="020B0604020202020204" pitchFamily="34" charset="0"/>
              </a:rPr>
              <a:t>translated </a:t>
            </a:r>
            <a:r>
              <a:rPr lang="en-US" dirty="0">
                <a:latin typeface="Arial" panose="020B0604020202020204" pitchFamily="34" charset="0"/>
                <a:cs typeface="Arial" panose="020B0604020202020204" pitchFamily="34" charset="0"/>
              </a:rPr>
              <a:t>and adapted by Open University of </a:t>
            </a:r>
            <a:r>
              <a:rPr lang="en-US" dirty="0" smtClean="0">
                <a:latin typeface="Arial" panose="020B0604020202020204" pitchFamily="34" charset="0"/>
                <a:cs typeface="Arial" panose="020B0604020202020204" pitchFamily="34" charset="0"/>
              </a:rPr>
              <a:t>China</a:t>
            </a:r>
            <a:endParaRPr lang="en-US" dirty="0">
              <a:latin typeface="Arial" panose="020B0604020202020204" pitchFamily="34" charset="0"/>
              <a:cs typeface="Arial" panose="020B0604020202020204" pitchFamily="34" charset="0"/>
            </a:endParaRPr>
          </a:p>
        </p:txBody>
      </p:sp>
      <p:sp>
        <p:nvSpPr>
          <p:cNvPr id="11" name="TextBox 10"/>
          <p:cNvSpPr txBox="1"/>
          <p:nvPr/>
        </p:nvSpPr>
        <p:spPr>
          <a:xfrm>
            <a:off x="6329205" y="1447800"/>
            <a:ext cx="2667000" cy="954107"/>
          </a:xfrm>
          <a:prstGeom prst="rect">
            <a:avLst/>
          </a:prstGeom>
          <a:noFill/>
        </p:spPr>
        <p:txBody>
          <a:bodyPr wrap="square" rtlCol="0">
            <a:spAutoFit/>
          </a:bodyPr>
          <a:lstStyle/>
          <a:p>
            <a:pPr algn="ctr"/>
            <a:r>
              <a:rPr lang="en-US" sz="2800" b="1" dirty="0">
                <a:latin typeface="Arial" panose="020B0604020202020204" pitchFamily="34" charset="0"/>
                <a:cs typeface="Arial" panose="020B0604020202020204" pitchFamily="34" charset="0"/>
              </a:rPr>
              <a:t>COL materials in </a:t>
            </a:r>
            <a:r>
              <a:rPr lang="en-US" sz="2800" b="1" dirty="0" smtClean="0">
                <a:latin typeface="Arial" panose="020B0604020202020204" pitchFamily="34" charset="0"/>
                <a:cs typeface="Arial" panose="020B0604020202020204" pitchFamily="34" charset="0"/>
              </a:rPr>
              <a:t>Ukrainian</a:t>
            </a:r>
            <a:endParaRPr lang="en-US" sz="2800" b="1" dirty="0">
              <a:latin typeface="Arial" panose="020B0604020202020204" pitchFamily="34" charset="0"/>
              <a:cs typeface="Arial" panose="020B0604020202020204" pitchFamily="34" charset="0"/>
            </a:endParaRPr>
          </a:p>
        </p:txBody>
      </p:sp>
      <p:pic>
        <p:nvPicPr>
          <p:cNvPr id="12" name="Picture 7" descr="\\06-CLS-01\Users\DTremblay\Desktop\COR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61" y="2904119"/>
            <a:ext cx="2895600" cy="1591681"/>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0" y="1251838"/>
            <a:ext cx="9144000" cy="80294"/>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8B4"/>
              </a:solidFill>
              <a:latin typeface="Arial" panose="020B0604020202020204" pitchFamily="34" charset="0"/>
              <a:cs typeface="Arial" panose="020B0604020202020204" pitchFamily="34" charset="0"/>
            </a:endParaRPr>
          </a:p>
        </p:txBody>
      </p:sp>
      <p:sp>
        <p:nvSpPr>
          <p:cNvPr id="14" name="Rectangle 13"/>
          <p:cNvSpPr/>
          <p:nvPr/>
        </p:nvSpPr>
        <p:spPr>
          <a:xfrm>
            <a:off x="2908161" y="1295401"/>
            <a:ext cx="150097" cy="576265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8B4"/>
              </a:solidFill>
            </a:endParaRPr>
          </a:p>
        </p:txBody>
      </p:sp>
      <p:sp>
        <p:nvSpPr>
          <p:cNvPr id="15" name="Rectangle 14"/>
          <p:cNvSpPr/>
          <p:nvPr/>
        </p:nvSpPr>
        <p:spPr>
          <a:xfrm>
            <a:off x="6178227" y="1295400"/>
            <a:ext cx="150097" cy="576265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8B4"/>
              </a:solidFill>
            </a:endParaRPr>
          </a:p>
        </p:txBody>
      </p:sp>
      <p:pic>
        <p:nvPicPr>
          <p:cNvPr id="17" name="Picture 3" descr="\\06-CLS-01\Users\DTremblay\Desktop\China 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6736" y="2895600"/>
            <a:ext cx="824864" cy="779399"/>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Group 17"/>
          <p:cNvGrpSpPr/>
          <p:nvPr/>
        </p:nvGrpSpPr>
        <p:grpSpPr>
          <a:xfrm>
            <a:off x="6289052" y="2794877"/>
            <a:ext cx="4074148" cy="2310523"/>
            <a:chOff x="6358702" y="2667000"/>
            <a:chExt cx="4074148" cy="2310523"/>
          </a:xfrm>
        </p:grpSpPr>
        <p:pic>
          <p:nvPicPr>
            <p:cNvPr id="19" name="Picture 6" descr="\\06-CLS-01\Users\DTremblay\Desktop\Ukrani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58702" y="2667000"/>
              <a:ext cx="4018274" cy="20574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6" descr="\\06-CLS-01\Users\DTremblay\Desktop\Ukrani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58702" y="2774819"/>
              <a:ext cx="4018274" cy="20574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6" descr="\\06-CLS-01\Users\DTremblay\Desktop\Ukrani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14576" y="2920123"/>
              <a:ext cx="4018274" cy="2057400"/>
            </a:xfrm>
            <a:prstGeom prst="rect">
              <a:avLst/>
            </a:prstGeom>
            <a:noFill/>
            <a:extLst>
              <a:ext uri="{909E8E84-426E-40DD-AFC4-6F175D3DCCD1}">
                <a14:hiddenFill xmlns:a14="http://schemas.microsoft.com/office/drawing/2010/main">
                  <a:solidFill>
                    <a:srgbClr val="FFFFFF"/>
                  </a:solidFill>
                </a14:hiddenFill>
              </a:ext>
            </a:extLst>
          </p:spPr>
        </p:pic>
      </p:grpSp>
      <p:pic>
        <p:nvPicPr>
          <p:cNvPr id="16" name="Picture 3" descr="\\06-CLS-01\Users\DTremblay\Desktop\Chinese Editions 003 cov.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77385" y="3593128"/>
            <a:ext cx="4128215" cy="3264872"/>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6679763"/>
      </p:ext>
    </p:extLst>
  </p:cSld>
  <p:clrMapOvr>
    <a:masterClrMapping/>
  </p:clrMapOvr>
  <p:transition spd="med">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upload.wikimedia.org/wikipedia/en/d/db/Open_University_of_Tanzania_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3505200"/>
            <a:ext cx="2285776" cy="201686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04800" y="411162"/>
            <a:ext cx="8610600" cy="1265238"/>
          </a:xfrm>
        </p:spPr>
        <p:txBody>
          <a:bodyPr/>
          <a:lstStyle/>
          <a:p>
            <a:r>
              <a:rPr lang="en-US" sz="4400" dirty="0"/>
              <a:t>National Open University </a:t>
            </a:r>
            <a:r>
              <a:rPr lang="en-US" sz="4400" dirty="0" smtClean="0"/>
              <a:t/>
            </a:r>
            <a:br>
              <a:rPr lang="en-US" sz="4400" dirty="0" smtClean="0"/>
            </a:br>
            <a:r>
              <a:rPr lang="en-US" sz="4400" dirty="0" smtClean="0"/>
              <a:t>of </a:t>
            </a:r>
            <a:r>
              <a:rPr lang="en-US" sz="4400" dirty="0"/>
              <a:t>Tanzania</a:t>
            </a:r>
          </a:p>
        </p:txBody>
      </p:sp>
      <p:sp>
        <p:nvSpPr>
          <p:cNvPr id="3" name="Content Placeholder 2"/>
          <p:cNvSpPr>
            <a:spLocks noGrp="1"/>
          </p:cNvSpPr>
          <p:nvPr>
            <p:ph idx="4294967295"/>
          </p:nvPr>
        </p:nvSpPr>
        <p:spPr>
          <a:xfrm>
            <a:off x="304800" y="2209800"/>
            <a:ext cx="6324824" cy="3962400"/>
          </a:xfrm>
        </p:spPr>
        <p:txBody>
          <a:bodyPr/>
          <a:lstStyle/>
          <a:p>
            <a:r>
              <a:rPr lang="en-US" sz="3200" dirty="0"/>
              <a:t>Adopted OER Policy in 2016</a:t>
            </a:r>
          </a:p>
          <a:p>
            <a:r>
              <a:rPr lang="en-US" sz="3200" dirty="0"/>
              <a:t>Developing courses for Advanced ICT training</a:t>
            </a:r>
          </a:p>
        </p:txBody>
      </p:sp>
    </p:spTree>
    <p:extLst>
      <p:ext uri="{BB962C8B-B14F-4D97-AF65-F5344CB8AC3E}">
        <p14:creationId xmlns:p14="http://schemas.microsoft.com/office/powerpoint/2010/main" val="316244645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228600" y="1524000"/>
            <a:ext cx="8382000" cy="2362200"/>
          </a:xfrm>
          <a:prstGeom prst="rect">
            <a:avLst/>
          </a:prstGeom>
        </p:spPr>
        <p:txBody>
          <a:bodyPr/>
          <a:lstStyle>
            <a:lvl1pPr marL="342900" indent="-342900" algn="l" rtl="0" eaLnBrk="1" fontAlgn="base" hangingPunct="1">
              <a:spcBef>
                <a:spcPct val="20000"/>
              </a:spcBef>
              <a:spcAft>
                <a:spcPct val="0"/>
              </a:spcAft>
              <a:buClr>
                <a:schemeClr val="tx2"/>
              </a:buClr>
              <a:buSzPct val="125000"/>
              <a:buFont typeface="Wingdings" pitchFamily="2" charset="2"/>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600" dirty="0" smtClean="0"/>
              <a:t>770 institutions in India</a:t>
            </a:r>
          </a:p>
          <a:p>
            <a:pPr lvl="1"/>
            <a:r>
              <a:rPr lang="en-US" dirty="0" smtClean="0"/>
              <a:t>KSS Women’s Engineering College, Andhra Pradesh</a:t>
            </a:r>
          </a:p>
          <a:p>
            <a:pPr lvl="1"/>
            <a:r>
              <a:rPr lang="en-US" dirty="0" smtClean="0"/>
              <a:t>Maya Devi Educational Foundation, </a:t>
            </a:r>
            <a:r>
              <a:rPr lang="en-US" dirty="0" err="1" smtClean="0"/>
              <a:t>Uttarakhand</a:t>
            </a:r>
            <a:endParaRPr lang="en-US" dirty="0" smtClean="0"/>
          </a:p>
          <a:p>
            <a:pPr lvl="1"/>
            <a:r>
              <a:rPr lang="en-US" dirty="0" err="1" smtClean="0"/>
              <a:t>Bhilai</a:t>
            </a:r>
            <a:r>
              <a:rPr lang="en-US" dirty="0" smtClean="0"/>
              <a:t> Institute of Technology, </a:t>
            </a:r>
            <a:r>
              <a:rPr lang="en-US" dirty="0" err="1" smtClean="0"/>
              <a:t>Chattisgarh</a:t>
            </a:r>
            <a:endParaRPr lang="en-US" dirty="0"/>
          </a:p>
        </p:txBody>
      </p:sp>
      <p:pic>
        <p:nvPicPr>
          <p:cNvPr id="7" name="Picture 2" descr="http://nptel.iitm.ac.in/images/bannerslices/new-NPTEL-banner_poster_01.gif"/>
          <p:cNvPicPr>
            <a:picLocks noChangeAspect="1" noChangeArrowheads="1"/>
          </p:cNvPicPr>
          <p:nvPr/>
        </p:nvPicPr>
        <p:blipFill>
          <a:blip r:embed="rId2" cstate="print"/>
          <a:srcRect/>
          <a:stretch>
            <a:fillRect/>
          </a:stretch>
        </p:blipFill>
        <p:spPr bwMode="auto">
          <a:xfrm>
            <a:off x="0" y="6115049"/>
            <a:ext cx="9144000" cy="742951"/>
          </a:xfrm>
          <a:prstGeom prst="rect">
            <a:avLst/>
          </a:prstGeom>
          <a:noFill/>
        </p:spPr>
      </p:pic>
      <p:pic>
        <p:nvPicPr>
          <p:cNvPr id="8" name="Picture 2" descr="\\06-CLS-01\Users\DTremblay\Desktop\logo-small.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4792162"/>
            <a:ext cx="4669604" cy="107523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06-CLS-01\Users\DTremblay\Desktop\logo.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4727" y="4710586"/>
            <a:ext cx="4123273" cy="1236982"/>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110448" y="-856"/>
            <a:ext cx="9296400" cy="381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4796" y="914400"/>
            <a:ext cx="9296400" cy="381000"/>
          </a:xfrm>
          <a:prstGeom prst="rect">
            <a:avLst/>
          </a:prstGeom>
          <a:solidFill>
            <a:srgbClr val="1C9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5" descr="\\06-CLS-01\Users\DTremblay\Desktop\Indian Flag pictures (6).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20000" y="-152400"/>
            <a:ext cx="1488158" cy="162197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bwMode="auto">
          <a:xfrm>
            <a:off x="0" y="-292100"/>
            <a:ext cx="8229600" cy="1265238"/>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3800"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sz="3600" dirty="0" smtClean="0">
                <a:solidFill>
                  <a:srgbClr val="1051BA"/>
                </a:solidFill>
              </a:rPr>
              <a:t> </a:t>
            </a:r>
            <a:r>
              <a:rPr lang="en-US" sz="4000" i="1" dirty="0"/>
              <a:t>Can OER contribute to Quality?</a:t>
            </a:r>
          </a:p>
        </p:txBody>
      </p:sp>
    </p:spTree>
    <p:extLst>
      <p:ext uri="{BB962C8B-B14F-4D97-AF65-F5344CB8AC3E}">
        <p14:creationId xmlns:p14="http://schemas.microsoft.com/office/powerpoint/2010/main" val="2780374490"/>
      </p:ext>
    </p:extLst>
  </p:cSld>
  <p:clrMapOvr>
    <a:masterClrMapping/>
  </p:clrMapOvr>
  <p:transition spd="med">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24400" y="2059072"/>
            <a:ext cx="3962400" cy="3198728"/>
          </a:xfrm>
        </p:spPr>
        <p:txBody>
          <a:bodyPr/>
          <a:lstStyle/>
          <a:p>
            <a:r>
              <a:rPr lang="en-US" dirty="0"/>
              <a:t>Free availability of quality content</a:t>
            </a:r>
          </a:p>
          <a:p>
            <a:endParaRPr lang="en-US" dirty="0" smtClean="0"/>
          </a:p>
          <a:p>
            <a:r>
              <a:rPr lang="en-US" dirty="0" smtClean="0"/>
              <a:t>Faculty </a:t>
            </a:r>
            <a:r>
              <a:rPr lang="en-US" dirty="0"/>
              <a:t>time can now focus on learner </a:t>
            </a:r>
            <a:r>
              <a:rPr lang="en-US" dirty="0" smtClean="0"/>
              <a:t>support</a:t>
            </a:r>
          </a:p>
          <a:p>
            <a:endParaRPr lang="en-US" dirty="0"/>
          </a:p>
        </p:txBody>
      </p:sp>
      <p:sp>
        <p:nvSpPr>
          <p:cNvPr id="3" name="Title 2"/>
          <p:cNvSpPr>
            <a:spLocks noGrp="1"/>
          </p:cNvSpPr>
          <p:nvPr>
            <p:ph type="title"/>
          </p:nvPr>
        </p:nvSpPr>
        <p:spPr/>
        <p:txBody>
          <a:bodyPr/>
          <a:lstStyle/>
          <a:p>
            <a:r>
              <a:rPr lang="en-US" dirty="0" smtClean="0"/>
              <a:t>Implications of OER for ODL</a:t>
            </a:r>
            <a:endParaRPr lang="en-US" dirty="0"/>
          </a:p>
        </p:txBody>
      </p:sp>
      <p:graphicFrame>
        <p:nvGraphicFramePr>
          <p:cNvPr id="4" name="Chart 3"/>
          <p:cNvGraphicFramePr/>
          <p:nvPr>
            <p:extLst/>
          </p:nvPr>
        </p:nvGraphicFramePr>
        <p:xfrm>
          <a:off x="-1371600" y="609600"/>
          <a:ext cx="7410451" cy="6025396"/>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685800" y="3593878"/>
            <a:ext cx="3714749" cy="830997"/>
          </a:xfrm>
          <a:prstGeom prst="rect">
            <a:avLst/>
          </a:prstGeom>
        </p:spPr>
        <p:txBody>
          <a:bodyPr wrap="square">
            <a:spAutoFit/>
          </a:bodyPr>
          <a:lstStyle/>
          <a:p>
            <a:r>
              <a:rPr lang="en-CA" sz="2400" i="1" dirty="0" smtClean="0">
                <a:solidFill>
                  <a:schemeClr val="bg1"/>
                </a:solidFill>
                <a:latin typeface="+mj-lt"/>
              </a:rPr>
              <a:t/>
            </a:r>
            <a:br>
              <a:rPr lang="en-CA" sz="2400" i="1" dirty="0" smtClean="0">
                <a:solidFill>
                  <a:schemeClr val="bg1"/>
                </a:solidFill>
                <a:latin typeface="+mj-lt"/>
              </a:rPr>
            </a:br>
            <a:r>
              <a:rPr lang="en-CA" sz="2400" b="1" i="1" dirty="0" smtClean="0">
                <a:solidFill>
                  <a:schemeClr val="bg1"/>
                </a:solidFill>
                <a:latin typeface="+mj-lt"/>
              </a:rPr>
              <a:t>course development</a:t>
            </a:r>
            <a:endParaRPr lang="en-US" sz="2400" b="1" i="1" dirty="0">
              <a:solidFill>
                <a:schemeClr val="bg1"/>
              </a:solidFill>
              <a:latin typeface="+mj-lt"/>
            </a:endParaRPr>
          </a:p>
        </p:txBody>
      </p:sp>
    </p:spTree>
    <p:extLst>
      <p:ext uri="{BB962C8B-B14F-4D97-AF65-F5344CB8AC3E}">
        <p14:creationId xmlns:p14="http://schemas.microsoft.com/office/powerpoint/2010/main" val="4438781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06-CLS-01\Users\DTremblay\Desktop\COM map_2014.jpg"/>
          <p:cNvPicPr>
            <a:picLocks noChangeAspect="1" noChangeArrowheads="1"/>
          </p:cNvPicPr>
          <p:nvPr/>
        </p:nvPicPr>
        <p:blipFill rotWithShape="1">
          <a:blip r:embed="rId2">
            <a:extLst>
              <a:ext uri="{28A0092B-C50C-407E-A947-70E740481C1C}">
                <a14:useLocalDpi xmlns:a14="http://schemas.microsoft.com/office/drawing/2010/main" val="0"/>
              </a:ext>
            </a:extLst>
          </a:blip>
          <a:srcRect l="1254" t="4032" r="894" b="3518"/>
          <a:stretch/>
        </p:blipFill>
        <p:spPr bwMode="auto">
          <a:xfrm>
            <a:off x="-249382" y="1"/>
            <a:ext cx="967839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48538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smtClean="0"/>
              <a:t>New Realities</a:t>
            </a:r>
            <a:endParaRPr lang="en-US" sz="4400" dirty="0"/>
          </a:p>
        </p:txBody>
      </p:sp>
      <p:sp>
        <p:nvSpPr>
          <p:cNvPr id="3" name="Round Diagonal Corner Rectangle 2"/>
          <p:cNvSpPr/>
          <p:nvPr/>
        </p:nvSpPr>
        <p:spPr>
          <a:xfrm>
            <a:off x="457200" y="1676400"/>
            <a:ext cx="3035300" cy="1066800"/>
          </a:xfrm>
          <a:prstGeom prst="round2Diag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i="1" dirty="0" smtClean="0">
                <a:latin typeface="+mj-lt"/>
              </a:rPr>
              <a:t>Present</a:t>
            </a:r>
            <a:endParaRPr lang="en-US" sz="3600" i="1" dirty="0">
              <a:latin typeface="+mj-lt"/>
            </a:endParaRPr>
          </a:p>
        </p:txBody>
      </p:sp>
      <p:sp>
        <p:nvSpPr>
          <p:cNvPr id="4" name="Round Diagonal Corner Rectangle 3"/>
          <p:cNvSpPr/>
          <p:nvPr/>
        </p:nvSpPr>
        <p:spPr>
          <a:xfrm>
            <a:off x="4787900" y="1676400"/>
            <a:ext cx="3035808" cy="1066800"/>
          </a:xfrm>
          <a:prstGeom prst="round2Diag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i="1" dirty="0" smtClean="0">
                <a:latin typeface="+mj-lt"/>
              </a:rPr>
              <a:t>Future</a:t>
            </a:r>
            <a:endParaRPr lang="en-US" sz="3600" i="1" dirty="0">
              <a:latin typeface="+mj-lt"/>
            </a:endParaRPr>
          </a:p>
        </p:txBody>
      </p:sp>
      <p:sp>
        <p:nvSpPr>
          <p:cNvPr id="5" name="Round Diagonal Corner Rectangle 4"/>
          <p:cNvSpPr/>
          <p:nvPr/>
        </p:nvSpPr>
        <p:spPr>
          <a:xfrm>
            <a:off x="1054100" y="2921000"/>
            <a:ext cx="327660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latin typeface="+mj-lt"/>
              </a:rPr>
              <a:t>Industrial model of operation</a:t>
            </a:r>
            <a:endParaRPr lang="en-US" sz="2400" dirty="0">
              <a:solidFill>
                <a:schemeClr val="tx1"/>
              </a:solidFill>
              <a:latin typeface="+mj-lt"/>
            </a:endParaRPr>
          </a:p>
        </p:txBody>
      </p:sp>
      <p:sp>
        <p:nvSpPr>
          <p:cNvPr id="6" name="Round Diagonal Corner Rectangle 5"/>
          <p:cNvSpPr/>
          <p:nvPr/>
        </p:nvSpPr>
        <p:spPr>
          <a:xfrm>
            <a:off x="1054100" y="4152900"/>
            <a:ext cx="327660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mj-lt"/>
              </a:rPr>
              <a:t>Institutional Teams</a:t>
            </a:r>
          </a:p>
        </p:txBody>
      </p:sp>
      <p:sp>
        <p:nvSpPr>
          <p:cNvPr id="7" name="Round Diagonal Corner Rectangle 6"/>
          <p:cNvSpPr/>
          <p:nvPr/>
        </p:nvSpPr>
        <p:spPr>
          <a:xfrm>
            <a:off x="1054100" y="5384800"/>
            <a:ext cx="327660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mj-lt"/>
              </a:rPr>
              <a:t>Student as consumer</a:t>
            </a:r>
          </a:p>
        </p:txBody>
      </p:sp>
      <p:sp>
        <p:nvSpPr>
          <p:cNvPr id="8" name="Round Diagonal Corner Rectangle 7"/>
          <p:cNvSpPr/>
          <p:nvPr/>
        </p:nvSpPr>
        <p:spPr>
          <a:xfrm>
            <a:off x="5385308" y="2921000"/>
            <a:ext cx="327660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mj-lt"/>
              </a:rPr>
              <a:t>Connected model of operation</a:t>
            </a:r>
          </a:p>
        </p:txBody>
      </p:sp>
      <p:sp>
        <p:nvSpPr>
          <p:cNvPr id="9" name="Round Diagonal Corner Rectangle 8"/>
          <p:cNvSpPr/>
          <p:nvPr/>
        </p:nvSpPr>
        <p:spPr>
          <a:xfrm>
            <a:off x="5385308" y="4152900"/>
            <a:ext cx="327660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Global Teams of course developers</a:t>
            </a:r>
          </a:p>
        </p:txBody>
      </p:sp>
      <p:sp>
        <p:nvSpPr>
          <p:cNvPr id="10" name="Round Diagonal Corner Rectangle 9"/>
          <p:cNvSpPr/>
          <p:nvPr/>
        </p:nvSpPr>
        <p:spPr>
          <a:xfrm>
            <a:off x="5385308" y="5384800"/>
            <a:ext cx="327660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Student as producer</a:t>
            </a:r>
          </a:p>
        </p:txBody>
      </p:sp>
      <p:cxnSp>
        <p:nvCxnSpPr>
          <p:cNvPr id="12" name="Straight Connector 11"/>
          <p:cNvCxnSpPr/>
          <p:nvPr/>
        </p:nvCxnSpPr>
        <p:spPr>
          <a:xfrm>
            <a:off x="736600" y="2743200"/>
            <a:ext cx="0" cy="304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736600" y="4724400"/>
            <a:ext cx="4095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736600" y="5791200"/>
            <a:ext cx="4095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749300" y="3505200"/>
            <a:ext cx="4095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067300" y="2743200"/>
            <a:ext cx="0" cy="304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067300" y="4724400"/>
            <a:ext cx="4095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067300" y="5791200"/>
            <a:ext cx="4095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5080000" y="3505200"/>
            <a:ext cx="409575"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47272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p:cNvSpPr>
          <p:nvPr/>
        </p:nvSpPr>
        <p:spPr bwMode="auto">
          <a:xfrm>
            <a:off x="0" y="1371600"/>
            <a:ext cx="9144000" cy="4953000"/>
          </a:xfrm>
          <a:prstGeom prst="rect">
            <a:avLst/>
          </a:prstGeom>
          <a:solidFill>
            <a:srgbClr val="CCFF99"/>
          </a:solidFill>
          <a:ln w="9525">
            <a:noFill/>
            <a:miter lim="800000"/>
            <a:headEnd/>
            <a:tailEnd/>
          </a:ln>
        </p:spPr>
        <p:txBody>
          <a:bodyPr/>
          <a:lstStyle/>
          <a:p>
            <a:pPr marL="342900" indent="-342900">
              <a:spcBef>
                <a:spcPct val="20000"/>
              </a:spcBef>
              <a:buClr>
                <a:schemeClr val="tx2"/>
              </a:buClr>
              <a:buSzPct val="125000"/>
              <a:buFont typeface="Wingdings" pitchFamily="2" charset="2"/>
              <a:buNone/>
              <a:defRPr/>
            </a:pPr>
            <a:endParaRPr lang="en-US" altLang="zh-TW" sz="3000" u="sng" dirty="0">
              <a:solidFill>
                <a:srgbClr val="3B190D"/>
              </a:solidFill>
              <a:latin typeface="+mj-lt"/>
              <a:ea typeface="PMingLiU" pitchFamily="18" charset="-120"/>
              <a:cs typeface="+mn-cs"/>
            </a:endParaRPr>
          </a:p>
        </p:txBody>
      </p:sp>
      <p:sp>
        <p:nvSpPr>
          <p:cNvPr id="71683" name="Rectangle 2"/>
          <p:cNvSpPr>
            <a:spLocks noGrp="1"/>
          </p:cNvSpPr>
          <p:nvPr>
            <p:ph type="title" idx="4294967295"/>
          </p:nvPr>
        </p:nvSpPr>
        <p:spPr>
          <a:xfrm>
            <a:off x="304800" y="0"/>
            <a:ext cx="8382000" cy="1265238"/>
          </a:xfrm>
        </p:spPr>
        <p:txBody>
          <a:bodyPr/>
          <a:lstStyle/>
          <a:p>
            <a:pPr algn="ctr"/>
            <a:r>
              <a:rPr lang="en-US" altLang="en-US" sz="4400" dirty="0" smtClean="0"/>
              <a:t>Implications for Pedagogy</a:t>
            </a:r>
            <a:endParaRPr lang="en-CA" altLang="en-US" sz="4400" dirty="0" smtClean="0"/>
          </a:p>
        </p:txBody>
      </p:sp>
      <p:sp>
        <p:nvSpPr>
          <p:cNvPr id="71684" name="Rectangle 3"/>
          <p:cNvSpPr>
            <a:spLocks noGrp="1"/>
          </p:cNvSpPr>
          <p:nvPr>
            <p:ph type="body" idx="4294967295"/>
          </p:nvPr>
        </p:nvSpPr>
        <p:spPr>
          <a:xfrm>
            <a:off x="381000" y="1676400"/>
            <a:ext cx="8382000" cy="4724400"/>
          </a:xfrm>
        </p:spPr>
        <p:txBody>
          <a:bodyPr/>
          <a:lstStyle/>
          <a:p>
            <a:pPr algn="ctr">
              <a:buFont typeface="Wingdings" panose="05000000000000000000" pitchFamily="2" charset="2"/>
              <a:buNone/>
            </a:pPr>
            <a:r>
              <a:rPr lang="en-US" altLang="zh-TW" smtClean="0">
                <a:solidFill>
                  <a:srgbClr val="3B190D"/>
                </a:solidFill>
                <a:ea typeface="PMingLiU" panose="02020500000000000000" pitchFamily="18" charset="-120"/>
              </a:rPr>
              <a:t>(Meta-analysis by Bernard et al.)</a:t>
            </a:r>
          </a:p>
          <a:p>
            <a:pPr algn="ctr">
              <a:buFont typeface="Wingdings" panose="05000000000000000000" pitchFamily="2" charset="2"/>
              <a:buNone/>
            </a:pPr>
            <a:endParaRPr lang="en-US" altLang="zh-TW" smtClean="0">
              <a:solidFill>
                <a:srgbClr val="3B190D"/>
              </a:solidFill>
              <a:ea typeface="PMingLiU" panose="02020500000000000000" pitchFamily="18" charset="-120"/>
            </a:endParaRPr>
          </a:p>
          <a:p>
            <a:pPr algn="ctr">
              <a:lnSpc>
                <a:spcPct val="150000"/>
              </a:lnSpc>
              <a:buFont typeface="Wingdings" panose="05000000000000000000" pitchFamily="2" charset="2"/>
              <a:buNone/>
            </a:pPr>
            <a:r>
              <a:rPr lang="en-US" altLang="zh-TW" smtClean="0">
                <a:solidFill>
                  <a:srgbClr val="3B190D"/>
                </a:solidFill>
                <a:ea typeface="PMingLiU" panose="02020500000000000000" pitchFamily="18" charset="-120"/>
              </a:rPr>
              <a:t>Student &lt;&gt; Content   # 1</a:t>
            </a:r>
          </a:p>
          <a:p>
            <a:pPr algn="ctr">
              <a:lnSpc>
                <a:spcPct val="150000"/>
              </a:lnSpc>
              <a:buFont typeface="Wingdings" panose="05000000000000000000" pitchFamily="2" charset="2"/>
              <a:buNone/>
            </a:pPr>
            <a:r>
              <a:rPr lang="en-US" altLang="zh-TW" smtClean="0">
                <a:solidFill>
                  <a:srgbClr val="3B190D"/>
                </a:solidFill>
                <a:ea typeface="PMingLiU" panose="02020500000000000000" pitchFamily="18" charset="-120"/>
              </a:rPr>
              <a:t>Student &lt;&gt; Student   	# 2</a:t>
            </a:r>
          </a:p>
          <a:p>
            <a:pPr algn="ctr">
              <a:lnSpc>
                <a:spcPct val="150000"/>
              </a:lnSpc>
              <a:buFont typeface="Wingdings" panose="05000000000000000000" pitchFamily="2" charset="2"/>
              <a:buNone/>
            </a:pPr>
            <a:r>
              <a:rPr lang="en-US" altLang="zh-TW" smtClean="0">
                <a:solidFill>
                  <a:srgbClr val="3B190D"/>
                </a:solidFill>
                <a:ea typeface="PMingLiU" panose="02020500000000000000" pitchFamily="18" charset="-120"/>
              </a:rPr>
              <a:t>Student &lt;&gt; Teacher  	# 3</a:t>
            </a:r>
            <a:r>
              <a:rPr lang="en-GB" altLang="en-US" u="sng" smtClean="0">
                <a:solidFill>
                  <a:srgbClr val="3B190D"/>
                </a:solidFill>
              </a:rPr>
              <a:t> </a:t>
            </a:r>
            <a:endParaRPr lang="en-US" altLang="zh-TW" u="sng" smtClean="0">
              <a:solidFill>
                <a:srgbClr val="3B190D"/>
              </a:solidFill>
              <a:ea typeface="PMingLiU" panose="02020500000000000000" pitchFamily="18" charset="-12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p:cNvSpPr>
          <p:nvPr>
            <p:ph type="title"/>
          </p:nvPr>
        </p:nvSpPr>
        <p:spPr/>
        <p:txBody>
          <a:bodyPr/>
          <a:lstStyle/>
          <a:p>
            <a:r>
              <a:rPr lang="en-US" altLang="en-US" sz="4400" dirty="0" smtClean="0"/>
              <a:t>Implications for Pedagogy</a:t>
            </a:r>
            <a:endParaRPr lang="en-CA" altLang="en-US" sz="4400" dirty="0" smtClean="0"/>
          </a:p>
        </p:txBody>
      </p:sp>
      <p:sp>
        <p:nvSpPr>
          <p:cNvPr id="72707" name="Rectangle 3"/>
          <p:cNvSpPr>
            <a:spLocks noGrp="1"/>
          </p:cNvSpPr>
          <p:nvPr>
            <p:ph type="body" idx="4294967295"/>
          </p:nvPr>
        </p:nvSpPr>
        <p:spPr>
          <a:xfrm>
            <a:off x="609600" y="1295400"/>
            <a:ext cx="8153400" cy="4724400"/>
          </a:xfrm>
        </p:spPr>
        <p:txBody>
          <a:bodyPr/>
          <a:lstStyle/>
          <a:p>
            <a:pPr marL="0" indent="0">
              <a:buNone/>
            </a:pPr>
            <a:r>
              <a:rPr lang="en-US" altLang="en-US" b="1" dirty="0" smtClean="0"/>
              <a:t>Behaviorist</a:t>
            </a:r>
            <a:r>
              <a:rPr lang="en-US" altLang="en-US" dirty="0" smtClean="0"/>
              <a:t>: Teacher - Student</a:t>
            </a:r>
          </a:p>
          <a:p>
            <a:pPr marL="0" indent="0">
              <a:buNone/>
            </a:pPr>
            <a:r>
              <a:rPr lang="en-US" altLang="en-US" b="1" dirty="0" smtClean="0"/>
              <a:t>Constructivist</a:t>
            </a:r>
            <a:r>
              <a:rPr lang="en-US" altLang="en-US" dirty="0" smtClean="0"/>
              <a:t>: Student - Student</a:t>
            </a:r>
          </a:p>
          <a:p>
            <a:pPr marL="0" indent="0">
              <a:buNone/>
            </a:pPr>
            <a:r>
              <a:rPr lang="en-US" altLang="en-US" b="1" dirty="0" err="1" smtClean="0"/>
              <a:t>Connectivist</a:t>
            </a:r>
            <a:r>
              <a:rPr lang="en-US" altLang="en-US" dirty="0" smtClean="0"/>
              <a:t>: Student - Content				</a:t>
            </a:r>
            <a:r>
              <a:rPr lang="en-US" altLang="en-US" sz="2400" i="1" dirty="0" smtClean="0"/>
              <a:t>-Terry Anderson 2010</a:t>
            </a:r>
          </a:p>
          <a:p>
            <a:pPr lvl="1">
              <a:buFont typeface="Arial" panose="020B0604020202020204" pitchFamily="34" charset="0"/>
              <a:buNone/>
            </a:pPr>
            <a:endParaRPr lang="en-US" altLang="en-US" sz="2400" dirty="0" smtClean="0"/>
          </a:p>
          <a:p>
            <a:pPr>
              <a:spcBef>
                <a:spcPct val="0"/>
              </a:spcBef>
            </a:pPr>
            <a:endParaRPr lang="en-US" altLang="en-US" i="1" dirty="0" smtClean="0"/>
          </a:p>
          <a:p>
            <a:pPr>
              <a:spcBef>
                <a:spcPct val="0"/>
              </a:spcBef>
            </a:pPr>
            <a:r>
              <a:rPr lang="en-US" altLang="en-US" i="1" dirty="0" smtClean="0"/>
              <a:t>A mix of all three approaches?</a:t>
            </a:r>
          </a:p>
          <a:p>
            <a:r>
              <a:rPr lang="en-US" altLang="en-US" i="1" dirty="0" smtClean="0"/>
              <a:t>How will we assess new ways of learning?</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4" descr="C:\Documents and Settings\dtremblay\Desktop\iStock_000006664728XSm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2438400"/>
            <a:ext cx="41148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1" name="Rectangle 2"/>
          <p:cNvSpPr>
            <a:spLocks noGrp="1"/>
          </p:cNvSpPr>
          <p:nvPr>
            <p:ph type="title"/>
          </p:nvPr>
        </p:nvSpPr>
        <p:spPr/>
        <p:txBody>
          <a:bodyPr/>
          <a:lstStyle/>
          <a:p>
            <a:r>
              <a:rPr lang="en-US" altLang="en-US" sz="4400" dirty="0" smtClean="0"/>
              <a:t>Implications for the Learner</a:t>
            </a:r>
            <a:endParaRPr lang="en-CA" altLang="en-US" sz="4400" dirty="0" smtClean="0"/>
          </a:p>
        </p:txBody>
      </p:sp>
      <p:sp>
        <p:nvSpPr>
          <p:cNvPr id="68612" name="Rectangle 3"/>
          <p:cNvSpPr>
            <a:spLocks noGrp="1"/>
          </p:cNvSpPr>
          <p:nvPr>
            <p:ph type="body" idx="4294967295"/>
          </p:nvPr>
        </p:nvSpPr>
        <p:spPr>
          <a:xfrm>
            <a:off x="762000" y="1676400"/>
            <a:ext cx="8382000" cy="4724400"/>
          </a:xfrm>
        </p:spPr>
        <p:txBody>
          <a:bodyPr/>
          <a:lstStyle/>
          <a:p>
            <a:r>
              <a:rPr lang="en-US" altLang="en-US" dirty="0" smtClean="0"/>
              <a:t>New learner of the 21</a:t>
            </a:r>
            <a:r>
              <a:rPr lang="en-US" altLang="en-US" baseline="30000" dirty="0" smtClean="0"/>
              <a:t>st</a:t>
            </a:r>
            <a:r>
              <a:rPr lang="en-US" altLang="en-US" dirty="0" smtClean="0"/>
              <a:t> century</a:t>
            </a:r>
          </a:p>
          <a:p>
            <a:r>
              <a:rPr lang="en-US" altLang="en-US" dirty="0" smtClean="0"/>
              <a:t>Digital native</a:t>
            </a:r>
          </a:p>
          <a:p>
            <a:r>
              <a:rPr lang="en-US" altLang="en-US" b="1" dirty="0" smtClean="0"/>
              <a:t>Ubiquitous learner</a:t>
            </a:r>
          </a:p>
          <a:p>
            <a:pPr>
              <a:buFont typeface="Wingdings" panose="05000000000000000000" pitchFamily="2" charset="2"/>
              <a:buNone/>
            </a:pPr>
            <a:endParaRPr lang="en-US" altLang="en-US" b="1" dirty="0" smtClean="0"/>
          </a:p>
          <a:p>
            <a:pPr>
              <a:buFont typeface="Wingdings" panose="05000000000000000000" pitchFamily="2" charset="2"/>
              <a:buNone/>
            </a:pPr>
            <a:r>
              <a:rPr lang="en-US" altLang="en-US" sz="2800" i="1" dirty="0" smtClean="0"/>
              <a:t>-consumer as producer</a:t>
            </a:r>
          </a:p>
          <a:p>
            <a:pPr>
              <a:buFont typeface="Wingdings" panose="05000000000000000000" pitchFamily="2" charset="2"/>
              <a:buNone/>
            </a:pPr>
            <a:r>
              <a:rPr lang="en-US" altLang="en-US" sz="2800" i="1" dirty="0" smtClean="0"/>
              <a:t>-self-directed learning</a:t>
            </a:r>
          </a:p>
          <a:p>
            <a:pPr>
              <a:buFont typeface="Wingdings" panose="05000000000000000000" pitchFamily="2" charset="2"/>
              <a:buNone/>
            </a:pPr>
            <a:r>
              <a:rPr lang="en-US" altLang="en-US" sz="2800" i="1" dirty="0" smtClean="0"/>
              <a:t>-lifelong learning</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79"/>
          <p:cNvSpPr txBox="1">
            <a:spLocks/>
          </p:cNvSpPr>
          <p:nvPr/>
        </p:nvSpPr>
        <p:spPr bwMode="auto">
          <a:xfrm>
            <a:off x="76200" y="122244"/>
            <a:ext cx="8229600" cy="621900"/>
          </a:xfrm>
          <a:prstGeom prst="rect">
            <a:avLst/>
          </a:prstGeom>
          <a:noFill/>
          <a:ln w="9525">
            <a:noFill/>
            <a:miter lim="800000"/>
            <a:headEnd/>
            <a:tailEnd/>
          </a:ln>
        </p:spPr>
        <p:txBody>
          <a:bodyPr vert="horz" wrap="square" lIns="91425" tIns="91425" rIns="91425" bIns="91425" numCol="1" anchor="b" anchorCtr="0" compatLnSpc="1">
            <a:prstTxWarp prst="textNoShape">
              <a:avLst/>
            </a:prstTxWarp>
            <a:noAutofit/>
          </a:bodyPr>
          <a:lstStyle>
            <a:lvl1pPr algn="l" rtl="0" eaLnBrk="1" fontAlgn="base" hangingPunct="1">
              <a:spcBef>
                <a:spcPts val="0"/>
              </a:spcBef>
              <a:spcAft>
                <a:spcPct val="0"/>
              </a:spcAft>
              <a:defRPr sz="3800" kern="1200">
                <a:solidFill>
                  <a:schemeClr val="tx2"/>
                </a:solidFill>
                <a:latin typeface="+mj-lt"/>
                <a:ea typeface="+mj-ea"/>
                <a:cs typeface="+mj-cs"/>
              </a:defRPr>
            </a:lvl1pPr>
            <a:lvl2pPr algn="l" rtl="0" eaLnBrk="1" fontAlgn="base" hangingPunct="1">
              <a:spcBef>
                <a:spcPts val="0"/>
              </a:spcBef>
              <a:spcAft>
                <a:spcPct val="0"/>
              </a:spcAft>
              <a:defRPr sz="3800">
                <a:solidFill>
                  <a:schemeClr val="tx2"/>
                </a:solidFill>
                <a:latin typeface="Trebuchet MS" pitchFamily="34" charset="0"/>
              </a:defRPr>
            </a:lvl2pPr>
            <a:lvl3pPr algn="l" rtl="0" eaLnBrk="1" fontAlgn="base" hangingPunct="1">
              <a:spcBef>
                <a:spcPts val="0"/>
              </a:spcBef>
              <a:spcAft>
                <a:spcPct val="0"/>
              </a:spcAft>
              <a:defRPr sz="3800">
                <a:solidFill>
                  <a:schemeClr val="tx2"/>
                </a:solidFill>
                <a:latin typeface="Trebuchet MS" pitchFamily="34" charset="0"/>
              </a:defRPr>
            </a:lvl3pPr>
            <a:lvl4pPr algn="l" rtl="0" eaLnBrk="1" fontAlgn="base" hangingPunct="1">
              <a:spcBef>
                <a:spcPts val="0"/>
              </a:spcBef>
              <a:spcAft>
                <a:spcPct val="0"/>
              </a:spcAft>
              <a:defRPr sz="3800">
                <a:solidFill>
                  <a:schemeClr val="tx2"/>
                </a:solidFill>
                <a:latin typeface="Trebuchet MS" pitchFamily="34" charset="0"/>
              </a:defRPr>
            </a:lvl4pPr>
            <a:lvl5pPr algn="l" rtl="0" eaLnBrk="1" fontAlgn="base" hangingPunct="1">
              <a:spcBef>
                <a:spcPts val="0"/>
              </a:spcBef>
              <a:spcAft>
                <a:spcPct val="0"/>
              </a:spcAft>
              <a:defRPr sz="3800">
                <a:solidFill>
                  <a:schemeClr val="tx2"/>
                </a:solidFill>
                <a:latin typeface="Trebuchet MS" pitchFamily="34" charset="0"/>
              </a:defRPr>
            </a:lvl5pPr>
            <a:lvl6pPr marL="457200" algn="l" rtl="0" eaLnBrk="1" fontAlgn="base" hangingPunct="1">
              <a:spcBef>
                <a:spcPts val="0"/>
              </a:spcBef>
              <a:spcAft>
                <a:spcPct val="0"/>
              </a:spcAft>
              <a:defRPr sz="3800">
                <a:solidFill>
                  <a:schemeClr val="tx2"/>
                </a:solidFill>
                <a:latin typeface="Trebuchet MS" pitchFamily="34" charset="0"/>
              </a:defRPr>
            </a:lvl6pPr>
            <a:lvl7pPr marL="914400" algn="l" rtl="0" eaLnBrk="1" fontAlgn="base" hangingPunct="1">
              <a:spcBef>
                <a:spcPts val="0"/>
              </a:spcBef>
              <a:spcAft>
                <a:spcPct val="0"/>
              </a:spcAft>
              <a:defRPr sz="3800">
                <a:solidFill>
                  <a:schemeClr val="tx2"/>
                </a:solidFill>
                <a:latin typeface="Trebuchet MS" pitchFamily="34" charset="0"/>
              </a:defRPr>
            </a:lvl7pPr>
            <a:lvl8pPr marL="1371600" algn="l" rtl="0" eaLnBrk="1" fontAlgn="base" hangingPunct="1">
              <a:spcBef>
                <a:spcPts val="0"/>
              </a:spcBef>
              <a:spcAft>
                <a:spcPct val="0"/>
              </a:spcAft>
              <a:defRPr sz="3800">
                <a:solidFill>
                  <a:schemeClr val="tx2"/>
                </a:solidFill>
                <a:latin typeface="Trebuchet MS" pitchFamily="34" charset="0"/>
              </a:defRPr>
            </a:lvl8pPr>
            <a:lvl9pPr marL="1828800" algn="l" rtl="0" eaLnBrk="1" fontAlgn="base" hangingPunct="1">
              <a:spcBef>
                <a:spcPts val="0"/>
              </a:spcBef>
              <a:spcAft>
                <a:spcPct val="0"/>
              </a:spcAft>
              <a:defRPr sz="3800">
                <a:solidFill>
                  <a:schemeClr val="tx2"/>
                </a:solidFill>
                <a:latin typeface="Trebuchet MS" pitchFamily="34" charset="0"/>
              </a:defRPr>
            </a:lvl9pPr>
          </a:lstStyle>
          <a:p>
            <a:pPr>
              <a:spcAft>
                <a:spcPts val="0"/>
              </a:spcAft>
              <a:buClr>
                <a:schemeClr val="dk1"/>
              </a:buClr>
              <a:buSzPct val="30555"/>
              <a:buFont typeface="Arial"/>
              <a:buNone/>
            </a:pPr>
            <a:r>
              <a:rPr lang="en-GB" dirty="0" smtClean="0">
                <a:solidFill>
                  <a:srgbClr val="351C75"/>
                </a:solidFill>
                <a:latin typeface="Bree Serif"/>
                <a:ea typeface="Bree Serif"/>
                <a:cs typeface="Bree Serif"/>
                <a:sym typeface="Bree Serif"/>
              </a:rPr>
              <a:t>Impact of OER on formal learners</a:t>
            </a:r>
            <a:endParaRPr lang="en-GB" dirty="0">
              <a:solidFill>
                <a:srgbClr val="351C75"/>
              </a:solidFill>
              <a:latin typeface="Bree Serif"/>
              <a:ea typeface="Bree Serif"/>
              <a:cs typeface="Bree Serif"/>
              <a:sym typeface="Bree Serif"/>
            </a:endParaRPr>
          </a:p>
        </p:txBody>
      </p:sp>
      <p:graphicFrame>
        <p:nvGraphicFramePr>
          <p:cNvPr id="11" name="Chart 10"/>
          <p:cNvGraphicFramePr>
            <a:graphicFrameLocks/>
          </p:cNvGraphicFramePr>
          <p:nvPr>
            <p:extLst>
              <p:ext uri="{D42A27DB-BD31-4B8C-83A1-F6EECF244321}">
                <p14:modId xmlns:p14="http://schemas.microsoft.com/office/powerpoint/2010/main" val="2742468089"/>
              </p:ext>
            </p:extLst>
          </p:nvPr>
        </p:nvGraphicFramePr>
        <p:xfrm>
          <a:off x="-76200" y="744144"/>
          <a:ext cx="9220200" cy="611385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97213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34962"/>
            <a:ext cx="8610600" cy="1265238"/>
          </a:xfrm>
        </p:spPr>
        <p:txBody>
          <a:bodyPr/>
          <a:lstStyle/>
          <a:p>
            <a:r>
              <a:rPr lang="en-US" sz="4400" dirty="0" smtClean="0"/>
              <a:t>Research shows that</a:t>
            </a:r>
            <a:endParaRPr lang="en-US" sz="4400" dirty="0"/>
          </a:p>
        </p:txBody>
      </p:sp>
      <p:sp>
        <p:nvSpPr>
          <p:cNvPr id="3" name="Content Placeholder 2"/>
          <p:cNvSpPr>
            <a:spLocks noGrp="1"/>
          </p:cNvSpPr>
          <p:nvPr>
            <p:ph idx="4294967295"/>
          </p:nvPr>
        </p:nvSpPr>
        <p:spPr>
          <a:xfrm>
            <a:off x="457200" y="1752600"/>
            <a:ext cx="7162800" cy="4572000"/>
          </a:xfrm>
        </p:spPr>
        <p:txBody>
          <a:bodyPr/>
          <a:lstStyle/>
          <a:p>
            <a:r>
              <a:rPr lang="en-CA" sz="2400" dirty="0" smtClean="0"/>
              <a:t>Students </a:t>
            </a:r>
            <a:r>
              <a:rPr lang="en-CA" sz="2400" dirty="0"/>
              <a:t>enrolled in </a:t>
            </a:r>
            <a:r>
              <a:rPr lang="en-CA" sz="2400" b="1" dirty="0"/>
              <a:t>face-to-face </a:t>
            </a:r>
            <a:r>
              <a:rPr lang="en-CA" sz="2400" b="1" dirty="0" smtClean="0"/>
              <a:t>open courses were </a:t>
            </a:r>
            <a:r>
              <a:rPr lang="en-CA" sz="2400" b="1" dirty="0"/>
              <a:t>almost 7% more likely to succeed</a:t>
            </a:r>
            <a:r>
              <a:rPr lang="en-CA" sz="2800" b="1" dirty="0"/>
              <a:t> </a:t>
            </a:r>
            <a:r>
              <a:rPr lang="en-CA" sz="2400" dirty="0"/>
              <a:t>than those who took </a:t>
            </a:r>
            <a:r>
              <a:rPr lang="en-CA" sz="2400" dirty="0" smtClean="0"/>
              <a:t>courses with commercial textbooks </a:t>
            </a:r>
          </a:p>
          <a:p>
            <a:r>
              <a:rPr lang="en-CA" sz="2400" dirty="0" smtClean="0"/>
              <a:t>Students more </a:t>
            </a:r>
            <a:r>
              <a:rPr lang="en-CA" sz="2400" dirty="0"/>
              <a:t>likely to </a:t>
            </a:r>
            <a:r>
              <a:rPr lang="en-CA" sz="2400" b="1" dirty="0"/>
              <a:t>receive a C or higher in hybrid/online open courses </a:t>
            </a:r>
            <a:r>
              <a:rPr lang="en-CA" sz="2400" dirty="0" smtClean="0"/>
              <a:t>than </a:t>
            </a:r>
            <a:r>
              <a:rPr lang="en-CA" sz="2400" dirty="0"/>
              <a:t>their peers who took </a:t>
            </a:r>
            <a:r>
              <a:rPr lang="en-CA" sz="2400" dirty="0" smtClean="0"/>
              <a:t>online courses with commercial textbooks</a:t>
            </a:r>
          </a:p>
          <a:p>
            <a:r>
              <a:rPr lang="en-CA" sz="2400" b="1" dirty="0" smtClean="0"/>
              <a:t>Student success </a:t>
            </a:r>
            <a:r>
              <a:rPr lang="en-CA" sz="2400" dirty="0" smtClean="0"/>
              <a:t>in open courses was </a:t>
            </a:r>
            <a:r>
              <a:rPr lang="en-CA" sz="2400" dirty="0"/>
              <a:t>nearly </a:t>
            </a:r>
            <a:r>
              <a:rPr lang="en-CA" sz="2400" b="1" dirty="0"/>
              <a:t>6% </a:t>
            </a:r>
            <a:r>
              <a:rPr lang="en-CA" sz="2400" b="1" dirty="0" smtClean="0"/>
              <a:t>higher</a:t>
            </a:r>
            <a:endParaRPr lang="en-US" sz="2400" b="1" dirty="0"/>
          </a:p>
        </p:txBody>
      </p:sp>
      <p:sp>
        <p:nvSpPr>
          <p:cNvPr id="4" name="TextBox 3"/>
          <p:cNvSpPr txBox="1"/>
          <p:nvPr/>
        </p:nvSpPr>
        <p:spPr>
          <a:xfrm>
            <a:off x="533400" y="6181636"/>
            <a:ext cx="7620000" cy="577081"/>
          </a:xfrm>
          <a:prstGeom prst="rect">
            <a:avLst/>
          </a:prstGeom>
          <a:noFill/>
        </p:spPr>
        <p:txBody>
          <a:bodyPr wrap="square" rtlCol="0">
            <a:spAutoFit/>
          </a:bodyPr>
          <a:lstStyle/>
          <a:p>
            <a:r>
              <a:rPr lang="en-CA" sz="1050" b="1" dirty="0">
                <a:latin typeface="+mj-lt"/>
              </a:rPr>
              <a:t>Source: </a:t>
            </a:r>
            <a:r>
              <a:rPr lang="en-CA" sz="1050" dirty="0" smtClean="0">
                <a:latin typeface="+mj-lt"/>
              </a:rPr>
              <a:t>Hilton, J., Fischer</a:t>
            </a:r>
            <a:r>
              <a:rPr lang="en-CA" sz="1050" dirty="0">
                <a:latin typeface="+mj-lt"/>
              </a:rPr>
              <a:t>, </a:t>
            </a:r>
            <a:r>
              <a:rPr lang="en-CA" sz="1050" dirty="0" smtClean="0">
                <a:latin typeface="+mj-lt"/>
              </a:rPr>
              <a:t>L, Wiley</a:t>
            </a:r>
            <a:r>
              <a:rPr lang="en-CA" sz="1050" dirty="0">
                <a:latin typeface="+mj-lt"/>
              </a:rPr>
              <a:t>, </a:t>
            </a:r>
            <a:r>
              <a:rPr lang="en-CA" sz="1050" dirty="0" smtClean="0">
                <a:latin typeface="+mj-lt"/>
              </a:rPr>
              <a:t>D., and Williams, L. (2016).</a:t>
            </a:r>
            <a:endParaRPr lang="en-CA" sz="1050" dirty="0">
              <a:latin typeface="+mj-lt"/>
            </a:endParaRPr>
          </a:p>
          <a:p>
            <a:r>
              <a:rPr lang="en-CA" sz="1050" dirty="0" smtClean="0">
                <a:latin typeface="+mj-lt"/>
              </a:rPr>
              <a:t>Maintaining </a:t>
            </a:r>
            <a:r>
              <a:rPr lang="en-CA" sz="1050" dirty="0">
                <a:latin typeface="+mj-lt"/>
              </a:rPr>
              <a:t>Momentum Toward Graduation: OER and the Course Throughput </a:t>
            </a:r>
            <a:r>
              <a:rPr lang="en-CA" sz="1050" dirty="0" smtClean="0">
                <a:latin typeface="+mj-lt"/>
              </a:rPr>
              <a:t>Rate, </a:t>
            </a:r>
            <a:r>
              <a:rPr lang="en-CA" sz="1050" i="1" dirty="0" smtClean="0">
                <a:latin typeface="+mj-lt"/>
              </a:rPr>
              <a:t>International Review of Research in Open and Distributed Learning</a:t>
            </a:r>
            <a:r>
              <a:rPr lang="en-CA" sz="1050" dirty="0" smtClean="0">
                <a:latin typeface="+mj-lt"/>
              </a:rPr>
              <a:t>, Retrieved </a:t>
            </a:r>
            <a:r>
              <a:rPr lang="en-CA" sz="1050" dirty="0">
                <a:latin typeface="+mj-lt"/>
              </a:rPr>
              <a:t>from </a:t>
            </a:r>
            <a:r>
              <a:rPr lang="en-CA" sz="1050" dirty="0">
                <a:latin typeface="+mj-lt"/>
                <a:hlinkClick r:id="rId2"/>
              </a:rPr>
              <a:t>http://</a:t>
            </a:r>
            <a:r>
              <a:rPr lang="en-CA" sz="1050" dirty="0" smtClean="0">
                <a:latin typeface="+mj-lt"/>
                <a:hlinkClick r:id="rId2"/>
              </a:rPr>
              <a:t>www.irrodl.org/index.php/irrodl/article/view/2686/3967</a:t>
            </a:r>
            <a:r>
              <a:rPr lang="en-CA" sz="1050" dirty="0" smtClean="0">
                <a:latin typeface="+mj-lt"/>
              </a:rPr>
              <a:t> </a:t>
            </a:r>
            <a:endParaRPr lang="en-CA" sz="1050" dirty="0">
              <a:latin typeface="+mj-lt"/>
            </a:endParaRPr>
          </a:p>
        </p:txBody>
      </p:sp>
      <p:pic>
        <p:nvPicPr>
          <p:cNvPr id="6" name="Picture 5" descr="\\06-CLS-01\Users\DTremblay\Desktop\open book computeri.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7000" y="-25400"/>
            <a:ext cx="3352800" cy="31293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867398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le 2"/>
          <p:cNvSpPr txBox="1">
            <a:spLocks/>
          </p:cNvSpPr>
          <p:nvPr/>
        </p:nvSpPr>
        <p:spPr bwMode="auto">
          <a:xfrm>
            <a:off x="762000" y="2133600"/>
            <a:ext cx="7772400" cy="2667000"/>
          </a:xfrm>
          <a:prstGeom prst="round2DiagRect">
            <a:avLst/>
          </a:prstGeom>
          <a:solidFill>
            <a:schemeClr val="bg1">
              <a:alpha val="70000"/>
            </a:scheme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b="0" cap="none" dirty="0" smtClean="0"/>
              <a:t>Global Trends</a:t>
            </a:r>
            <a:endParaRPr lang="en-US" b="0" cap="none" dirty="0"/>
          </a:p>
        </p:txBody>
      </p:sp>
    </p:spTree>
    <p:extLst>
      <p:ext uri="{BB962C8B-B14F-4D97-AF65-F5344CB8AC3E}">
        <p14:creationId xmlns:p14="http://schemas.microsoft.com/office/powerpoint/2010/main" val="429035127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txBox="1">
            <a:spLocks/>
          </p:cNvSpPr>
          <p:nvPr/>
        </p:nvSpPr>
        <p:spPr bwMode="auto">
          <a:xfrm>
            <a:off x="1905000" y="2819400"/>
            <a:ext cx="7239000" cy="4038600"/>
          </a:xfrm>
          <a:prstGeom prst="round2DiagRect">
            <a:avLst/>
          </a:prstGeom>
          <a:solidFill>
            <a:srgbClr val="92D050">
              <a:alpha val="70000"/>
            </a:srgb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pPr marL="457200" indent="-457200" algn="l">
              <a:buFont typeface="Arial" panose="020B0604020202020204" pitchFamily="34" charset="0"/>
              <a:buChar char="•"/>
            </a:pPr>
            <a:r>
              <a:rPr lang="en-US" sz="3000" b="0" i="0" cap="none" dirty="0" smtClean="0"/>
              <a:t>15 years ago the term open educational resources was coined</a:t>
            </a:r>
          </a:p>
          <a:p>
            <a:pPr marL="457200" indent="-457200" algn="l">
              <a:buFont typeface="Arial" panose="020B0604020202020204" pitchFamily="34" charset="0"/>
              <a:buChar char="•"/>
            </a:pPr>
            <a:r>
              <a:rPr lang="en-US" sz="3000" b="0" i="0" cap="none" dirty="0" smtClean="0"/>
              <a:t>10 years ago cape town declaration was written</a:t>
            </a:r>
          </a:p>
          <a:p>
            <a:pPr marL="457200" indent="-457200" algn="l">
              <a:buFont typeface="Arial" panose="020B0604020202020204" pitchFamily="34" charset="0"/>
              <a:buChar char="•"/>
            </a:pPr>
            <a:r>
              <a:rPr lang="en-US" sz="3000" b="0" i="0" cap="none" dirty="0" smtClean="0"/>
              <a:t>5 years ago OER </a:t>
            </a:r>
            <a:r>
              <a:rPr lang="en-US" sz="3000" b="0" i="0" cap="none" dirty="0"/>
              <a:t>P</a:t>
            </a:r>
            <a:r>
              <a:rPr lang="en-US" sz="3000" b="0" i="0" cap="none" dirty="0" smtClean="0"/>
              <a:t>aris </a:t>
            </a:r>
            <a:r>
              <a:rPr lang="en-US" sz="3000" b="0" i="0" cap="none" dirty="0"/>
              <a:t>D</a:t>
            </a:r>
            <a:r>
              <a:rPr lang="en-US" sz="3000" b="0" i="0" cap="none" dirty="0" smtClean="0"/>
              <a:t>eclaration was adopted</a:t>
            </a:r>
            <a:endParaRPr lang="en-US" sz="3000" b="0" i="0" cap="none" dirty="0"/>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33687" t="40000" r="35404" b="38889"/>
          <a:stretch/>
        </p:blipFill>
        <p:spPr>
          <a:xfrm>
            <a:off x="-76200" y="-152400"/>
            <a:ext cx="6208297" cy="3276600"/>
          </a:xfrm>
          <a:prstGeom prst="rect">
            <a:avLst/>
          </a:prstGeom>
        </p:spPr>
      </p:pic>
    </p:spTree>
    <p:extLst>
      <p:ext uri="{BB962C8B-B14F-4D97-AF65-F5344CB8AC3E}">
        <p14:creationId xmlns:p14="http://schemas.microsoft.com/office/powerpoint/2010/main" val="97045018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56627"/>
          <a:stretch/>
        </p:blipFill>
        <p:spPr>
          <a:xfrm>
            <a:off x="-1" y="4616301"/>
            <a:ext cx="9144000" cy="1174899"/>
          </a:xfrm>
          <a:prstGeom prst="rect">
            <a:avLst/>
          </a:prstGeom>
          <a:effectLst>
            <a:reflection blurRad="6350" stA="50000" endA="300" endPos="90000" dir="5400000" sy="-100000" algn="bl" rotWithShape="0"/>
          </a:effectLst>
        </p:spPr>
      </p:pic>
      <p:sp>
        <p:nvSpPr>
          <p:cNvPr id="2" name="Title 1"/>
          <p:cNvSpPr>
            <a:spLocks noGrp="1"/>
          </p:cNvSpPr>
          <p:nvPr>
            <p:ph type="title"/>
          </p:nvPr>
        </p:nvSpPr>
        <p:spPr>
          <a:xfrm>
            <a:off x="304800" y="334962"/>
            <a:ext cx="8382000" cy="1265238"/>
          </a:xfrm>
        </p:spPr>
        <p:txBody>
          <a:bodyPr>
            <a:normAutofit/>
          </a:bodyPr>
          <a:lstStyle/>
          <a:p>
            <a:pPr algn="ctr"/>
            <a:r>
              <a:rPr lang="en-US" sz="4400" dirty="0"/>
              <a:t>2</a:t>
            </a:r>
            <a:r>
              <a:rPr lang="en-US" sz="4400" baseline="30000" dirty="0"/>
              <a:t>nd</a:t>
            </a:r>
            <a:r>
              <a:rPr lang="en-US" sz="4400" dirty="0"/>
              <a:t> World OER Congress</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816593"/>
            <a:ext cx="4527549" cy="2990145"/>
          </a:xfrm>
          <a:prstGeom prst="rect">
            <a:avLst/>
          </a:prstGeom>
          <a:ln>
            <a:noFill/>
          </a:ln>
          <a:effec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27548" y="1816593"/>
            <a:ext cx="4616451" cy="2995470"/>
          </a:xfrm>
          <a:prstGeom prst="rect">
            <a:avLst/>
          </a:prstGeom>
          <a:ln>
            <a:noFill/>
          </a:ln>
          <a:effectLst/>
        </p:spPr>
      </p:pic>
      <p:sp>
        <p:nvSpPr>
          <p:cNvPr id="9" name="TextBox 8"/>
          <p:cNvSpPr txBox="1"/>
          <p:nvPr/>
        </p:nvSpPr>
        <p:spPr>
          <a:xfrm>
            <a:off x="1" y="4973398"/>
            <a:ext cx="9143999" cy="461665"/>
          </a:xfrm>
          <a:prstGeom prst="rect">
            <a:avLst/>
          </a:prstGeom>
          <a:noFill/>
        </p:spPr>
        <p:txBody>
          <a:bodyPr wrap="square" rtlCol="0">
            <a:spAutoFit/>
          </a:bodyPr>
          <a:lstStyle/>
          <a:p>
            <a:pPr algn="ctr"/>
            <a:r>
              <a:rPr lang="en-US" sz="2400" b="1" dirty="0">
                <a:solidFill>
                  <a:schemeClr val="bg1"/>
                </a:solidFill>
                <a:latin typeface="+mj-lt"/>
                <a:cs typeface="Arial" panose="020B0604020202020204" pitchFamily="34" charset="0"/>
              </a:rPr>
              <a:t>Ljubljana, Slovenia – 18-20 September 2017</a:t>
            </a:r>
          </a:p>
        </p:txBody>
      </p:sp>
      <p:sp>
        <p:nvSpPr>
          <p:cNvPr id="5" name="TextBox 4"/>
          <p:cNvSpPr txBox="1"/>
          <p:nvPr/>
        </p:nvSpPr>
        <p:spPr>
          <a:xfrm>
            <a:off x="6784297" y="4616301"/>
            <a:ext cx="2359703" cy="213585"/>
          </a:xfrm>
          <a:prstGeom prst="rect">
            <a:avLst/>
          </a:prstGeom>
          <a:noFill/>
        </p:spPr>
        <p:txBody>
          <a:bodyPr wrap="square" rtlCol="0">
            <a:spAutoFit/>
          </a:bodyPr>
          <a:lstStyle/>
          <a:p>
            <a:r>
              <a:rPr lang="en-US" sz="788" dirty="0"/>
              <a:t>Image Source (CC BY):https://www.flickr.com </a:t>
            </a:r>
          </a:p>
        </p:txBody>
      </p:sp>
    </p:spTree>
    <p:extLst>
      <p:ext uri="{BB962C8B-B14F-4D97-AF65-F5344CB8AC3E}">
        <p14:creationId xmlns:p14="http://schemas.microsoft.com/office/powerpoint/2010/main" val="227185418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0" y="-9892"/>
            <a:ext cx="9144000" cy="2708791"/>
          </a:xfrm>
          <a:prstGeom prst="rect">
            <a:avLst/>
          </a:prstGeom>
          <a:effectLst>
            <a:reflection blurRad="6350" stA="50000" endA="300" endPos="90000" dir="5400000" sy="-100000" algn="bl" rotWithShape="0"/>
          </a:effectLst>
        </p:spPr>
      </p:pic>
      <p:sp>
        <p:nvSpPr>
          <p:cNvPr id="19" name="Round Diagonal Corner Rectangle 18"/>
          <p:cNvSpPr/>
          <p:nvPr/>
        </p:nvSpPr>
        <p:spPr>
          <a:xfrm>
            <a:off x="685800" y="1905000"/>
            <a:ext cx="7543800" cy="4953000"/>
          </a:xfrm>
          <a:prstGeom prst="round2DiagRect">
            <a:avLst/>
          </a:prstGeom>
          <a:solidFill>
            <a:srgbClr val="FFFFFF">
              <a:alpha val="90000"/>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3200" b="1" i="1" dirty="0">
                <a:solidFill>
                  <a:schemeClr val="tx1"/>
                </a:solidFill>
                <a:latin typeface="+mj-lt"/>
              </a:rPr>
              <a:t>OER for Inclusive and Equitable Quality Education: </a:t>
            </a:r>
            <a:endParaRPr lang="en-US" sz="3200" b="1" i="1" dirty="0" smtClean="0">
              <a:solidFill>
                <a:schemeClr val="tx1"/>
              </a:solidFill>
              <a:latin typeface="+mj-lt"/>
            </a:endParaRPr>
          </a:p>
          <a:p>
            <a:pPr algn="ctr"/>
            <a:r>
              <a:rPr lang="en-US" sz="3200" i="1" dirty="0" smtClean="0">
                <a:solidFill>
                  <a:schemeClr val="tx1"/>
                </a:solidFill>
                <a:latin typeface="+mj-lt"/>
              </a:rPr>
              <a:t>From </a:t>
            </a:r>
            <a:r>
              <a:rPr lang="en-US" sz="3200" i="1" dirty="0">
                <a:solidFill>
                  <a:schemeClr val="tx1"/>
                </a:solidFill>
                <a:latin typeface="+mj-lt"/>
              </a:rPr>
              <a:t>Commitment to Action</a:t>
            </a:r>
          </a:p>
        </p:txBody>
      </p:sp>
      <p:pic>
        <p:nvPicPr>
          <p:cNvPr id="1026" name="Picture 2" descr="Image result for hewlett foundation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2229" y="6117308"/>
            <a:ext cx="1107171" cy="42995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43142" y="6019800"/>
            <a:ext cx="626445" cy="626445"/>
          </a:xfrm>
          <a:prstGeom prst="rect">
            <a:avLst/>
          </a:prstGeom>
        </p:spPr>
      </p:pic>
      <p:pic>
        <p:nvPicPr>
          <p:cNvPr id="1032" name="Picture 8" descr="https://upload.wikimedia.org/wikipedia/commons/thumb/7/73/Flag_of_Malta.svg/900px-Flag_of_Malta.sv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73877" y="3976998"/>
            <a:ext cx="1350428" cy="90028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4" name="Picture 10" descr="https://upload.wikimedia.org/wikipedia/commons/thumb/6/66/Flag_of_Malaysia.svg/1920px-Flag_of_Malaysia.sv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5900" y="3978595"/>
            <a:ext cx="1386158" cy="89979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6" name="Picture 12" descr="https://upload.wikimedia.org/wikipedia/commons/thumb/6/65/Flag_of_Qatar.svg/1400px-Flag_of_Qatar.svg.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131855" y="3978341"/>
            <a:ext cx="1350661" cy="90595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8" name="Picture 14" descr="https://upload.wikimedia.org/wikipedia/commons/thumb/7/77/Flag_of_Mauritius.svg/450px-Flag_of_Mauritius.svg.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86886" y="3967030"/>
            <a:ext cx="1394643" cy="91177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40" name="Picture 16" descr="https://upload.wikimedia.org/wikipedia/commons/thumb/0/05/Flag_of_Brazil.svg/720px-Flag_of_Brazil.svg.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087791" y="3968549"/>
            <a:ext cx="1386159" cy="90873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42" name="Picture 18" descr="https://upload.wikimedia.org/wikipedia/commons/thumb/3/3e/Flag_of_New_Zealand.svg/1200px-Flag_of_New_Zealand.svg.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580212" y="3962400"/>
            <a:ext cx="1356041" cy="91488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3" name="Picture 2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366217" y="6149848"/>
            <a:ext cx="1859382" cy="364872"/>
          </a:xfrm>
          <a:prstGeom prst="rect">
            <a:avLst/>
          </a:prstGeom>
        </p:spPr>
      </p:pic>
      <p:pic>
        <p:nvPicPr>
          <p:cNvPr id="24" name="Picture 23" descr="Screen Clipping"/>
          <p:cNvPicPr>
            <a:picLocks noChangeAspect="1"/>
          </p:cNvPicPr>
          <p:nvPr/>
        </p:nvPicPr>
        <p:blipFill>
          <a:blip r:embed="rId13" cstate="print">
            <a:extLst>
              <a:ext uri="{BEBA8EAE-BF5A-486C-A8C5-ECC9F3942E4B}">
                <a14:imgProps xmlns:a14="http://schemas.microsoft.com/office/drawing/2010/main">
                  <a14:imgLayer r:embed="rId14">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val="0"/>
              </a:ext>
            </a:extLst>
          </a:blip>
          <a:stretch>
            <a:fillRect/>
          </a:stretch>
        </p:blipFill>
        <p:spPr>
          <a:xfrm>
            <a:off x="685800" y="304800"/>
            <a:ext cx="742950" cy="948750"/>
          </a:xfrm>
          <a:prstGeom prst="rect">
            <a:avLst/>
          </a:prstGeom>
        </p:spPr>
      </p:pic>
      <p:sp>
        <p:nvSpPr>
          <p:cNvPr id="4" name="TextBox 3"/>
          <p:cNvSpPr txBox="1"/>
          <p:nvPr/>
        </p:nvSpPr>
        <p:spPr>
          <a:xfrm>
            <a:off x="228600" y="4906863"/>
            <a:ext cx="1373458" cy="446276"/>
          </a:xfrm>
          <a:prstGeom prst="rect">
            <a:avLst/>
          </a:prstGeom>
          <a:noFill/>
        </p:spPr>
        <p:txBody>
          <a:bodyPr wrap="square" rtlCol="0">
            <a:spAutoFit/>
          </a:bodyPr>
          <a:lstStyle/>
          <a:p>
            <a:pPr algn="ctr"/>
            <a:r>
              <a:rPr lang="en-US" sz="1200" b="1" dirty="0"/>
              <a:t>Asia</a:t>
            </a:r>
            <a:r>
              <a:rPr lang="en-US" sz="1200" dirty="0"/>
              <a:t/>
            </a:r>
            <a:br>
              <a:rPr lang="en-US" sz="1200" dirty="0"/>
            </a:br>
            <a:r>
              <a:rPr lang="en-US" sz="1100" dirty="0" smtClean="0"/>
              <a:t>Malaysia</a:t>
            </a:r>
            <a:endParaRPr lang="en-US" sz="1100" dirty="0"/>
          </a:p>
        </p:txBody>
      </p:sp>
      <p:sp>
        <p:nvSpPr>
          <p:cNvPr id="25" name="TextBox 24"/>
          <p:cNvSpPr txBox="1"/>
          <p:nvPr/>
        </p:nvSpPr>
        <p:spPr>
          <a:xfrm>
            <a:off x="1674542" y="4906863"/>
            <a:ext cx="1373458" cy="446276"/>
          </a:xfrm>
          <a:prstGeom prst="rect">
            <a:avLst/>
          </a:prstGeom>
          <a:noFill/>
        </p:spPr>
        <p:txBody>
          <a:bodyPr wrap="square" rtlCol="0">
            <a:spAutoFit/>
          </a:bodyPr>
          <a:lstStyle/>
          <a:p>
            <a:pPr algn="ctr"/>
            <a:r>
              <a:rPr lang="en-US" sz="1200" b="1" dirty="0"/>
              <a:t>Europe</a:t>
            </a:r>
            <a:r>
              <a:rPr lang="en-US" sz="1200" dirty="0"/>
              <a:t/>
            </a:r>
            <a:br>
              <a:rPr lang="en-US" sz="1200" dirty="0"/>
            </a:br>
            <a:r>
              <a:rPr lang="en-US" sz="1100" dirty="0" smtClean="0"/>
              <a:t>Malta</a:t>
            </a:r>
            <a:endParaRPr lang="en-US" sz="1100" dirty="0"/>
          </a:p>
        </p:txBody>
      </p:sp>
      <p:sp>
        <p:nvSpPr>
          <p:cNvPr id="26" name="TextBox 25"/>
          <p:cNvSpPr txBox="1"/>
          <p:nvPr/>
        </p:nvSpPr>
        <p:spPr>
          <a:xfrm>
            <a:off x="3122342" y="4906863"/>
            <a:ext cx="1373458" cy="630942"/>
          </a:xfrm>
          <a:prstGeom prst="rect">
            <a:avLst/>
          </a:prstGeom>
          <a:noFill/>
        </p:spPr>
        <p:txBody>
          <a:bodyPr wrap="square" rtlCol="0">
            <a:spAutoFit/>
          </a:bodyPr>
          <a:lstStyle/>
          <a:p>
            <a:pPr algn="ctr"/>
            <a:r>
              <a:rPr lang="en-US" sz="1200" b="1" dirty="0"/>
              <a:t>Middle East / North Africa</a:t>
            </a:r>
            <a:r>
              <a:rPr lang="en-US" sz="1200" dirty="0"/>
              <a:t/>
            </a:r>
            <a:br>
              <a:rPr lang="en-US" sz="1200" dirty="0"/>
            </a:br>
            <a:r>
              <a:rPr lang="en-US" sz="1100" dirty="0" smtClean="0"/>
              <a:t>Qatar</a:t>
            </a:r>
            <a:endParaRPr lang="en-US" sz="1100" dirty="0"/>
          </a:p>
        </p:txBody>
      </p:sp>
      <p:sp>
        <p:nvSpPr>
          <p:cNvPr id="27" name="TextBox 26"/>
          <p:cNvSpPr txBox="1"/>
          <p:nvPr/>
        </p:nvSpPr>
        <p:spPr>
          <a:xfrm>
            <a:off x="4646342" y="4906863"/>
            <a:ext cx="1373458" cy="446276"/>
          </a:xfrm>
          <a:prstGeom prst="rect">
            <a:avLst/>
          </a:prstGeom>
          <a:noFill/>
        </p:spPr>
        <p:txBody>
          <a:bodyPr wrap="square" rtlCol="0">
            <a:spAutoFit/>
          </a:bodyPr>
          <a:lstStyle/>
          <a:p>
            <a:pPr algn="ctr"/>
            <a:r>
              <a:rPr lang="en-US" sz="1200" b="1" dirty="0"/>
              <a:t>Africa</a:t>
            </a:r>
            <a:r>
              <a:rPr lang="en-US" sz="1200" dirty="0"/>
              <a:t/>
            </a:r>
            <a:br>
              <a:rPr lang="en-US" sz="1200" dirty="0"/>
            </a:br>
            <a:r>
              <a:rPr lang="en-US" sz="1100" dirty="0" smtClean="0"/>
              <a:t>Mauritius</a:t>
            </a:r>
            <a:endParaRPr lang="en-US" sz="1100" dirty="0"/>
          </a:p>
        </p:txBody>
      </p:sp>
      <p:sp>
        <p:nvSpPr>
          <p:cNvPr id="28" name="TextBox 27"/>
          <p:cNvSpPr txBox="1"/>
          <p:nvPr/>
        </p:nvSpPr>
        <p:spPr>
          <a:xfrm>
            <a:off x="6094142" y="4906863"/>
            <a:ext cx="1373458" cy="446276"/>
          </a:xfrm>
          <a:prstGeom prst="rect">
            <a:avLst/>
          </a:prstGeom>
          <a:noFill/>
        </p:spPr>
        <p:txBody>
          <a:bodyPr wrap="square" rtlCol="0">
            <a:spAutoFit/>
          </a:bodyPr>
          <a:lstStyle/>
          <a:p>
            <a:pPr algn="ctr"/>
            <a:r>
              <a:rPr lang="en-US" sz="1200" b="1" dirty="0"/>
              <a:t>Americas</a:t>
            </a:r>
            <a:r>
              <a:rPr lang="en-US" sz="1200" dirty="0"/>
              <a:t/>
            </a:r>
            <a:br>
              <a:rPr lang="en-US" sz="1200" dirty="0"/>
            </a:br>
            <a:r>
              <a:rPr lang="en-US" sz="1100" dirty="0" smtClean="0"/>
              <a:t>Brazil</a:t>
            </a:r>
            <a:endParaRPr lang="en-US" sz="1100" dirty="0"/>
          </a:p>
        </p:txBody>
      </p:sp>
      <p:sp>
        <p:nvSpPr>
          <p:cNvPr id="29" name="TextBox 28"/>
          <p:cNvSpPr txBox="1"/>
          <p:nvPr/>
        </p:nvSpPr>
        <p:spPr>
          <a:xfrm>
            <a:off x="7541942" y="4906863"/>
            <a:ext cx="1373458" cy="446276"/>
          </a:xfrm>
          <a:prstGeom prst="rect">
            <a:avLst/>
          </a:prstGeom>
          <a:noFill/>
        </p:spPr>
        <p:txBody>
          <a:bodyPr wrap="square" rtlCol="0">
            <a:spAutoFit/>
          </a:bodyPr>
          <a:lstStyle/>
          <a:p>
            <a:pPr algn="ctr"/>
            <a:r>
              <a:rPr lang="en-US" sz="1200" b="1" dirty="0"/>
              <a:t>Pacific</a:t>
            </a:r>
            <a:r>
              <a:rPr lang="en-US" sz="1200" dirty="0"/>
              <a:t/>
            </a:r>
            <a:br>
              <a:rPr lang="en-US" sz="1200" dirty="0"/>
            </a:br>
            <a:r>
              <a:rPr lang="en-US" sz="1100" dirty="0" smtClean="0"/>
              <a:t>New </a:t>
            </a:r>
            <a:r>
              <a:rPr lang="en-US" sz="1100" dirty="0"/>
              <a:t>Zealand</a:t>
            </a:r>
          </a:p>
        </p:txBody>
      </p:sp>
    </p:spTree>
    <p:extLst>
      <p:ext uri="{BB962C8B-B14F-4D97-AF65-F5344CB8AC3E}">
        <p14:creationId xmlns:p14="http://schemas.microsoft.com/office/powerpoint/2010/main" val="3272043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1480483">
            <a:off x="-2830039" y="3644611"/>
            <a:ext cx="7315200" cy="7024894"/>
          </a:xfrm>
          <a:prstGeom prst="rect">
            <a:avLst/>
          </a:prstGeom>
          <a:solidFill>
            <a:schemeClr val="tx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Rectangle 4"/>
          <p:cNvSpPr/>
          <p:nvPr/>
        </p:nvSpPr>
        <p:spPr>
          <a:xfrm rot="2429116">
            <a:off x="-470339" y="2473533"/>
            <a:ext cx="7315200" cy="7024894"/>
          </a:xfrm>
          <a:prstGeom prst="rect">
            <a:avLst/>
          </a:prstGeom>
          <a:solidFill>
            <a:schemeClr val="bg1">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6" name="Picture 5" descr="Screen Clipping"/>
          <p:cNvPicPr>
            <a:picLocks noChangeAspect="1"/>
          </p:cNvPicPr>
          <p:nvPr/>
        </p:nvPicPr>
        <p:blipFill>
          <a:blip r:embed="rId2" cstate="print">
            <a:extLst>
              <a:ext uri="{BEBA8EAE-BF5A-486C-A8C5-ECC9F3942E4B}">
                <a14:imgProps xmlns:a14="http://schemas.microsoft.com/office/drawing/2010/main">
                  <a14:imgLayer r:embed="rId3">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val="0"/>
              </a:ext>
            </a:extLst>
          </a:blip>
          <a:stretch>
            <a:fillRect/>
          </a:stretch>
        </p:blipFill>
        <p:spPr>
          <a:xfrm>
            <a:off x="8033658" y="5791200"/>
            <a:ext cx="657782" cy="839991"/>
          </a:xfrm>
          <a:prstGeom prst="rect">
            <a:avLst/>
          </a:prstGeom>
        </p:spPr>
      </p:pic>
      <p:sp>
        <p:nvSpPr>
          <p:cNvPr id="2" name="Title 1"/>
          <p:cNvSpPr>
            <a:spLocks noGrp="1"/>
          </p:cNvSpPr>
          <p:nvPr>
            <p:ph type="title"/>
          </p:nvPr>
        </p:nvSpPr>
        <p:spPr>
          <a:xfrm>
            <a:off x="457200" y="1259405"/>
            <a:ext cx="8382000" cy="1265238"/>
          </a:xfrm>
        </p:spPr>
        <p:txBody>
          <a:bodyPr/>
          <a:lstStyle/>
          <a:p>
            <a:pPr algn="ctr"/>
            <a:r>
              <a:rPr lang="en-US" sz="7200" b="0" dirty="0" smtClean="0"/>
              <a:t>Thank you, Nigeria</a:t>
            </a:r>
            <a:endParaRPr lang="en-US" sz="7200" b="0" dirty="0"/>
          </a:p>
        </p:txBody>
      </p:sp>
      <p:pic>
        <p:nvPicPr>
          <p:cNvPr id="7" name="Picture 4" descr="\\06-CLS-01\Users\DTremblay\Desktop\53705_cheap-calling-to-nigeria-flag_jpgc6e6db952d909a16d8ac32e4580bd60c.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0400" y="3200400"/>
            <a:ext cx="3085492" cy="231411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9808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609600"/>
            <a:ext cx="7886700" cy="993775"/>
          </a:xfrm>
        </p:spPr>
        <p:txBody>
          <a:bodyPr>
            <a:normAutofit/>
          </a:bodyPr>
          <a:lstStyle/>
          <a:p>
            <a:r>
              <a:rPr lang="en-US" sz="4400" dirty="0"/>
              <a:t>OER: Then and Now</a:t>
            </a:r>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3202076810"/>
              </p:ext>
            </p:extLst>
          </p:nvPr>
        </p:nvGraphicFramePr>
        <p:xfrm>
          <a:off x="381000" y="2286000"/>
          <a:ext cx="8458200" cy="2712720"/>
        </p:xfrm>
        <a:graphic>
          <a:graphicData uri="http://schemas.openxmlformats.org/drawingml/2006/table">
            <a:tbl>
              <a:tblPr firstRow="1" bandRow="1">
                <a:tableStyleId>{5C22544A-7EE6-4342-B048-85BDC9FD1C3A}</a:tableStyleId>
              </a:tblPr>
              <a:tblGrid>
                <a:gridCol w="4229100"/>
                <a:gridCol w="4229100"/>
              </a:tblGrid>
              <a:tr h="434340">
                <a:tc>
                  <a:txBody>
                    <a:bodyPr/>
                    <a:lstStyle/>
                    <a:p>
                      <a:r>
                        <a:rPr lang="en-US" sz="3200" dirty="0" smtClean="0">
                          <a:latin typeface="+mj-lt"/>
                        </a:rPr>
                        <a:t>2012</a:t>
                      </a:r>
                      <a:endParaRPr lang="en-US" sz="3200" dirty="0">
                        <a:latin typeface="+mj-lt"/>
                      </a:endParaRPr>
                    </a:p>
                  </a:txBody>
                  <a:tcPr marL="68580" marR="68580" marT="34290" marB="34290"/>
                </a:tc>
                <a:tc>
                  <a:txBody>
                    <a:bodyPr/>
                    <a:lstStyle/>
                    <a:p>
                      <a:r>
                        <a:rPr lang="en-US" sz="3200" dirty="0" smtClean="0">
                          <a:latin typeface="+mj-lt"/>
                        </a:rPr>
                        <a:t>Now</a:t>
                      </a:r>
                      <a:endParaRPr lang="en-US" sz="3200" dirty="0">
                        <a:latin typeface="+mj-lt"/>
                      </a:endParaRPr>
                    </a:p>
                  </a:txBody>
                  <a:tcPr marL="68580" marR="68580" marT="34290" marB="34290"/>
                </a:tc>
              </a:tr>
              <a:tr h="891540">
                <a:tc>
                  <a:txBody>
                    <a:bodyPr/>
                    <a:lstStyle/>
                    <a:p>
                      <a:pPr marL="285750" indent="-285750">
                        <a:buFont typeface="Arial" panose="020B0604020202020204" pitchFamily="34" charset="0"/>
                        <a:buChar char="•"/>
                      </a:pPr>
                      <a:r>
                        <a:rPr lang="en-US" sz="3200" dirty="0" smtClean="0">
                          <a:latin typeface="+mj-lt"/>
                        </a:rPr>
                        <a:t>Focus</a:t>
                      </a:r>
                      <a:r>
                        <a:rPr lang="en-US" sz="3200" baseline="0" dirty="0" smtClean="0">
                          <a:latin typeface="+mj-lt"/>
                        </a:rPr>
                        <a:t> was on Governments</a:t>
                      </a:r>
                      <a:endParaRPr lang="en-US" sz="3200" dirty="0">
                        <a:latin typeface="+mj-lt"/>
                      </a:endParaRPr>
                    </a:p>
                  </a:txBody>
                  <a:tcPr marL="68580" marR="68580" marT="34290" marB="34290"/>
                </a:tc>
                <a:tc>
                  <a:txBody>
                    <a:bodyPr/>
                    <a:lstStyle/>
                    <a:p>
                      <a:pPr marL="285750" indent="-285750">
                        <a:buFont typeface="Arial" panose="020B0604020202020204" pitchFamily="34" charset="0"/>
                        <a:buChar char="•"/>
                      </a:pPr>
                      <a:r>
                        <a:rPr lang="en-US" sz="3200" dirty="0" smtClean="0">
                          <a:latin typeface="+mj-lt"/>
                        </a:rPr>
                        <a:t>Additional </a:t>
                      </a:r>
                      <a:r>
                        <a:rPr lang="en-US" sz="3200" baseline="0" dirty="0" smtClean="0">
                          <a:latin typeface="+mj-lt"/>
                        </a:rPr>
                        <a:t>focus on stakeholders</a:t>
                      </a:r>
                      <a:endParaRPr lang="en-US" sz="3200" dirty="0">
                        <a:latin typeface="+mj-lt"/>
                      </a:endParaRPr>
                    </a:p>
                  </a:txBody>
                  <a:tcPr marL="68580" marR="68580" marT="34290" marB="34290"/>
                </a:tc>
              </a:tr>
              <a:tr h="480060">
                <a:tc>
                  <a:txBody>
                    <a:bodyPr/>
                    <a:lstStyle/>
                    <a:p>
                      <a:pPr marL="285750" indent="-285750">
                        <a:buFont typeface="Arial" panose="020B0604020202020204" pitchFamily="34" charset="0"/>
                        <a:buChar char="•"/>
                      </a:pPr>
                      <a:r>
                        <a:rPr lang="en-US" sz="3200" dirty="0" smtClean="0">
                          <a:latin typeface="+mj-lt"/>
                        </a:rPr>
                        <a:t>Policies</a:t>
                      </a:r>
                      <a:endParaRPr lang="en-US" sz="3200" dirty="0">
                        <a:latin typeface="+mj-lt"/>
                      </a:endParaRPr>
                    </a:p>
                  </a:txBody>
                  <a:tcPr marL="68580" marR="68580" marT="34290" marB="34290"/>
                </a:tc>
                <a:tc>
                  <a:txBody>
                    <a:bodyPr/>
                    <a:lstStyle/>
                    <a:p>
                      <a:pPr marL="285750" indent="-285750">
                        <a:buFont typeface="Arial" panose="020B0604020202020204" pitchFamily="34" charset="0"/>
                        <a:buChar char="•"/>
                      </a:pPr>
                      <a:r>
                        <a:rPr lang="en-US" sz="3200" dirty="0" smtClean="0">
                          <a:latin typeface="+mj-lt"/>
                        </a:rPr>
                        <a:t>Strategies</a:t>
                      </a:r>
                      <a:endParaRPr lang="en-US" sz="3200" dirty="0">
                        <a:latin typeface="+mj-lt"/>
                      </a:endParaRPr>
                    </a:p>
                  </a:txBody>
                  <a:tcPr marL="68580" marR="68580" marT="34290" marB="34290"/>
                </a:tc>
              </a:tr>
              <a:tr h="480060">
                <a:tc>
                  <a:txBody>
                    <a:bodyPr/>
                    <a:lstStyle/>
                    <a:p>
                      <a:pPr marL="285750" indent="-285750">
                        <a:buFont typeface="Arial" panose="020B0604020202020204" pitchFamily="34" charset="0"/>
                        <a:buChar char="•"/>
                      </a:pPr>
                      <a:r>
                        <a:rPr lang="en-US" sz="3200" dirty="0" smtClean="0">
                          <a:latin typeface="+mj-lt"/>
                        </a:rPr>
                        <a:t>Commitment</a:t>
                      </a:r>
                      <a:endParaRPr lang="en-US" sz="3200" dirty="0">
                        <a:latin typeface="+mj-lt"/>
                      </a:endParaRPr>
                    </a:p>
                  </a:txBody>
                  <a:tcPr marL="68580" marR="68580" marT="34290" marB="34290"/>
                </a:tc>
                <a:tc>
                  <a:txBody>
                    <a:bodyPr/>
                    <a:lstStyle/>
                    <a:p>
                      <a:pPr marL="285750" indent="-285750">
                        <a:buFont typeface="Arial" panose="020B0604020202020204" pitchFamily="34" charset="0"/>
                        <a:buChar char="•"/>
                      </a:pPr>
                      <a:r>
                        <a:rPr lang="en-US" sz="3200" dirty="0" smtClean="0">
                          <a:latin typeface="+mj-lt"/>
                        </a:rPr>
                        <a:t>Concrete action</a:t>
                      </a:r>
                      <a:endParaRPr lang="en-US" sz="3200" dirty="0">
                        <a:latin typeface="+mj-lt"/>
                      </a:endParaRPr>
                    </a:p>
                  </a:txBody>
                  <a:tcPr marL="68580" marR="68580" marT="34290" marB="34290"/>
                </a:tc>
              </a:tr>
            </a:tbl>
          </a:graphicData>
        </a:graphic>
      </p:graphicFrame>
    </p:spTree>
    <p:extLst>
      <p:ext uri="{BB962C8B-B14F-4D97-AF65-F5344CB8AC3E}">
        <p14:creationId xmlns:p14="http://schemas.microsoft.com/office/powerpoint/2010/main" val="365758055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GB" sz="3600" dirty="0">
                <a:latin typeface="+mj-lt"/>
              </a:rPr>
              <a:t>A</a:t>
            </a:r>
            <a:r>
              <a:rPr lang="en-GB" sz="3600" dirty="0" smtClean="0">
                <a:latin typeface="+mj-lt"/>
              </a:rPr>
              <a:t> </a:t>
            </a:r>
            <a:r>
              <a:rPr lang="en-GB" sz="3600" dirty="0">
                <a:latin typeface="+mj-lt"/>
              </a:rPr>
              <a:t>government survey </a:t>
            </a:r>
            <a:r>
              <a:rPr lang="en-GB" sz="3600" dirty="0" smtClean="0">
                <a:latin typeface="+mj-lt"/>
              </a:rPr>
              <a:t>sent </a:t>
            </a:r>
            <a:r>
              <a:rPr lang="en-GB" sz="3600" dirty="0">
                <a:latin typeface="+mj-lt"/>
              </a:rPr>
              <a:t>by </a:t>
            </a:r>
            <a:r>
              <a:rPr lang="en-GB" sz="3600" dirty="0" smtClean="0">
                <a:latin typeface="+mj-lt"/>
              </a:rPr>
              <a:t>COL and UNESCO in English &amp; French</a:t>
            </a:r>
          </a:p>
          <a:p>
            <a:pPr lvl="1"/>
            <a:endParaRPr lang="en-GB" sz="3600" dirty="0" smtClean="0">
              <a:latin typeface="+mj-lt"/>
            </a:endParaRPr>
          </a:p>
          <a:p>
            <a:pPr lvl="1"/>
            <a:r>
              <a:rPr lang="en-GB" sz="3600" dirty="0" smtClean="0">
                <a:latin typeface="+mj-lt"/>
              </a:rPr>
              <a:t>A </a:t>
            </a:r>
            <a:r>
              <a:rPr lang="en-GB" sz="3600" dirty="0">
                <a:latin typeface="+mj-lt"/>
              </a:rPr>
              <a:t>stakeholder survey, which COL posted online at </a:t>
            </a:r>
            <a:r>
              <a:rPr lang="en-GB" sz="3600" u="sng" dirty="0">
                <a:latin typeface="+mj-lt"/>
                <a:hlinkClick r:id="rId3"/>
              </a:rPr>
              <a:t>http://</a:t>
            </a:r>
            <a:r>
              <a:rPr lang="en-GB" sz="3600" u="sng" dirty="0" smtClean="0">
                <a:latin typeface="+mj-lt"/>
                <a:hlinkClick r:id="rId3"/>
              </a:rPr>
              <a:t>rcoer.col.org/surveys.html</a:t>
            </a:r>
            <a:endParaRPr lang="en-ZA" sz="3600" dirty="0">
              <a:latin typeface="+mj-lt"/>
            </a:endParaRPr>
          </a:p>
        </p:txBody>
      </p:sp>
      <p:sp>
        <p:nvSpPr>
          <p:cNvPr id="2" name="Title 1"/>
          <p:cNvSpPr>
            <a:spLocks noGrp="1"/>
          </p:cNvSpPr>
          <p:nvPr>
            <p:ph type="title"/>
          </p:nvPr>
        </p:nvSpPr>
        <p:spPr/>
        <p:txBody>
          <a:bodyPr/>
          <a:lstStyle/>
          <a:p>
            <a:r>
              <a:rPr lang="en-US" dirty="0" smtClean="0"/>
              <a:t>Two Surveys</a:t>
            </a:r>
            <a:endParaRPr lang="en-US" dirty="0"/>
          </a:p>
        </p:txBody>
      </p:sp>
    </p:spTree>
    <p:extLst>
      <p:ext uri="{BB962C8B-B14F-4D97-AF65-F5344CB8AC3E}">
        <p14:creationId xmlns:p14="http://schemas.microsoft.com/office/powerpoint/2010/main" val="26494280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a:latin typeface="+mj-lt"/>
              </a:rPr>
              <a:t>OER activities </a:t>
            </a:r>
            <a:r>
              <a:rPr lang="en-US" dirty="0" smtClean="0">
                <a:latin typeface="+mj-lt"/>
              </a:rPr>
              <a:t>mostly at </a:t>
            </a:r>
            <a:r>
              <a:rPr lang="en-US" dirty="0">
                <a:latin typeface="+mj-lt"/>
              </a:rPr>
              <a:t>post-secondary and tertiary </a:t>
            </a:r>
            <a:r>
              <a:rPr lang="en-US" dirty="0" smtClean="0">
                <a:latin typeface="+mj-lt"/>
              </a:rPr>
              <a:t>levels</a:t>
            </a:r>
          </a:p>
          <a:p>
            <a:r>
              <a:rPr lang="en-ZA" dirty="0" smtClean="0">
                <a:latin typeface="+mj-lt"/>
              </a:rPr>
              <a:t>Main </a:t>
            </a:r>
            <a:r>
              <a:rPr lang="en-ZA" dirty="0">
                <a:latin typeface="+mj-lt"/>
              </a:rPr>
              <a:t>reasons for countries becoming active in OER were</a:t>
            </a:r>
            <a:r>
              <a:rPr lang="en-ZA" dirty="0" smtClean="0">
                <a:latin typeface="+mj-lt"/>
              </a:rPr>
              <a:t>:</a:t>
            </a:r>
          </a:p>
          <a:p>
            <a:pPr lvl="1"/>
            <a:r>
              <a:rPr lang="en-ZA" dirty="0">
                <a:latin typeface="+mj-lt"/>
              </a:rPr>
              <a:t>Gaining access to the best possible resources</a:t>
            </a:r>
          </a:p>
          <a:p>
            <a:pPr lvl="1"/>
            <a:r>
              <a:rPr lang="en-ZA" dirty="0">
                <a:latin typeface="+mj-lt"/>
              </a:rPr>
              <a:t>Bringing down costs for students</a:t>
            </a:r>
          </a:p>
          <a:p>
            <a:pPr lvl="1"/>
            <a:r>
              <a:rPr lang="en-ZA" dirty="0">
                <a:latin typeface="+mj-lt"/>
              </a:rPr>
              <a:t>Reaching disadvantaged communities</a:t>
            </a:r>
          </a:p>
          <a:p>
            <a:pPr lvl="1"/>
            <a:r>
              <a:rPr lang="en-ZA" dirty="0">
                <a:latin typeface="+mj-lt"/>
              </a:rPr>
              <a:t>Creating more flexible materials</a:t>
            </a:r>
          </a:p>
          <a:p>
            <a:r>
              <a:rPr lang="en-ZA" dirty="0" smtClean="0">
                <a:latin typeface="+mj-lt"/>
              </a:rPr>
              <a:t>OER improves teacher professional development</a:t>
            </a:r>
            <a:endParaRPr lang="en-ZA" dirty="0">
              <a:latin typeface="+mj-lt"/>
            </a:endParaRPr>
          </a:p>
        </p:txBody>
      </p:sp>
      <p:sp>
        <p:nvSpPr>
          <p:cNvPr id="2" name="Title 1"/>
          <p:cNvSpPr>
            <a:spLocks noGrp="1"/>
          </p:cNvSpPr>
          <p:nvPr>
            <p:ph type="title"/>
          </p:nvPr>
        </p:nvSpPr>
        <p:spPr/>
        <p:txBody>
          <a:bodyPr/>
          <a:lstStyle/>
          <a:p>
            <a:r>
              <a:rPr lang="en-US" dirty="0"/>
              <a:t>Trends </a:t>
            </a:r>
          </a:p>
        </p:txBody>
      </p:sp>
    </p:spTree>
    <p:extLst>
      <p:ext uri="{BB962C8B-B14F-4D97-AF65-F5344CB8AC3E}">
        <p14:creationId xmlns:p14="http://schemas.microsoft.com/office/powerpoint/2010/main" val="128045132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p:spPr>
        <p:txBody>
          <a:bodyPr>
            <a:normAutofit fontScale="92500"/>
          </a:bodyPr>
          <a:lstStyle/>
          <a:p>
            <a:r>
              <a:rPr lang="en-ZA" dirty="0" smtClean="0">
                <a:latin typeface="+mj-lt"/>
              </a:rPr>
              <a:t>Main barriers to mainstreaming OER are:</a:t>
            </a:r>
          </a:p>
          <a:p>
            <a:pPr lvl="1"/>
            <a:r>
              <a:rPr lang="en-ZA" dirty="0" smtClean="0">
                <a:latin typeface="+mj-lt"/>
              </a:rPr>
              <a:t>Lack of users’ capacity to access, reuse and share OER, </a:t>
            </a:r>
          </a:p>
          <a:p>
            <a:pPr lvl="1"/>
            <a:r>
              <a:rPr lang="en-ZA" dirty="0" smtClean="0">
                <a:latin typeface="+mj-lt"/>
              </a:rPr>
              <a:t>Lack of funding and/or incentives; and </a:t>
            </a:r>
          </a:p>
          <a:p>
            <a:pPr lvl="1"/>
            <a:r>
              <a:rPr lang="en-GB" dirty="0" smtClean="0">
                <a:latin typeface="+mj-lt"/>
              </a:rPr>
              <a:t>Lack of appropriate policy solutions.</a:t>
            </a:r>
          </a:p>
          <a:p>
            <a:r>
              <a:rPr lang="en-GB" dirty="0" smtClean="0">
                <a:latin typeface="+mj-lt"/>
              </a:rPr>
              <a:t>Key skills gaps identified were:</a:t>
            </a:r>
          </a:p>
          <a:p>
            <a:pPr lvl="1"/>
            <a:r>
              <a:rPr lang="en-GB" dirty="0" smtClean="0">
                <a:latin typeface="+mj-lt"/>
              </a:rPr>
              <a:t>How to find OER;</a:t>
            </a:r>
          </a:p>
          <a:p>
            <a:pPr lvl="1"/>
            <a:r>
              <a:rPr lang="en-GB" dirty="0" smtClean="0">
                <a:latin typeface="+mj-lt"/>
              </a:rPr>
              <a:t>Evaluating quality of OER;</a:t>
            </a:r>
          </a:p>
          <a:p>
            <a:pPr lvl="1"/>
            <a:r>
              <a:rPr lang="en-GB" dirty="0" smtClean="0">
                <a:latin typeface="+mj-lt"/>
              </a:rPr>
              <a:t>Understanding licences and how they work;</a:t>
            </a:r>
          </a:p>
          <a:p>
            <a:pPr lvl="1"/>
            <a:r>
              <a:rPr lang="en-GB" dirty="0" smtClean="0">
                <a:latin typeface="+mj-lt"/>
              </a:rPr>
              <a:t>ICT Skills.</a:t>
            </a:r>
            <a:endParaRPr lang="en-US" dirty="0">
              <a:latin typeface="+mj-lt"/>
            </a:endParaRPr>
          </a:p>
        </p:txBody>
      </p:sp>
      <p:sp>
        <p:nvSpPr>
          <p:cNvPr id="2" name="Title 1"/>
          <p:cNvSpPr>
            <a:spLocks noGrp="1"/>
          </p:cNvSpPr>
          <p:nvPr>
            <p:ph type="title"/>
          </p:nvPr>
        </p:nvSpPr>
        <p:spPr/>
        <p:txBody>
          <a:bodyPr/>
          <a:lstStyle/>
          <a:p>
            <a:r>
              <a:rPr lang="en-US" dirty="0" smtClean="0"/>
              <a:t>Trends</a:t>
            </a:r>
            <a:endParaRPr lang="en-US" dirty="0"/>
          </a:p>
        </p:txBody>
      </p:sp>
    </p:spTree>
    <p:extLst>
      <p:ext uri="{BB962C8B-B14F-4D97-AF65-F5344CB8AC3E}">
        <p14:creationId xmlns:p14="http://schemas.microsoft.com/office/powerpoint/2010/main" val="418603702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le 2"/>
          <p:cNvSpPr txBox="1">
            <a:spLocks/>
          </p:cNvSpPr>
          <p:nvPr/>
        </p:nvSpPr>
        <p:spPr bwMode="auto">
          <a:xfrm>
            <a:off x="762000" y="2133600"/>
            <a:ext cx="7772400" cy="2667000"/>
          </a:xfrm>
          <a:prstGeom prst="round2DiagRect">
            <a:avLst/>
          </a:prstGeom>
          <a:solidFill>
            <a:schemeClr val="bg1">
              <a:alpha val="70000"/>
            </a:scheme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b="0" cap="none" dirty="0" smtClean="0"/>
              <a:t>Way Forward</a:t>
            </a:r>
            <a:endParaRPr lang="en-US" b="0" cap="none" dirty="0"/>
          </a:p>
        </p:txBody>
      </p:sp>
    </p:spTree>
    <p:extLst>
      <p:ext uri="{BB962C8B-B14F-4D97-AF65-F5344CB8AC3E}">
        <p14:creationId xmlns:p14="http://schemas.microsoft.com/office/powerpoint/2010/main" val="364901017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06-CLS-01\Users\DTremblay\Desktop\Min ed Pal.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4463424"/>
            <a:ext cx="2743200" cy="257518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p:txBody>
          <a:bodyPr/>
          <a:lstStyle/>
          <a:p>
            <a:r>
              <a:rPr lang="en-GB" sz="3600" dirty="0"/>
              <a:t>Develop an ICT in </a:t>
            </a:r>
            <a:r>
              <a:rPr lang="en-GB" sz="3600" dirty="0" smtClean="0"/>
              <a:t>Education/OER </a:t>
            </a:r>
            <a:r>
              <a:rPr lang="en-GB" sz="3600" dirty="0"/>
              <a:t>policy</a:t>
            </a:r>
          </a:p>
          <a:p>
            <a:r>
              <a:rPr lang="en-GB" sz="3600" dirty="0"/>
              <a:t>Propose a vision and strategy for </a:t>
            </a:r>
            <a:r>
              <a:rPr lang="en-GB" sz="3600" dirty="0" smtClean="0"/>
              <a:t>OER </a:t>
            </a:r>
            <a:r>
              <a:rPr lang="en-GB" sz="3600" dirty="0"/>
              <a:t>at all levels of </a:t>
            </a:r>
            <a:r>
              <a:rPr lang="en-GB" sz="3600" dirty="0" smtClean="0"/>
              <a:t>education</a:t>
            </a:r>
          </a:p>
          <a:p>
            <a:r>
              <a:rPr lang="en-GB" sz="3600" dirty="0" smtClean="0"/>
              <a:t>Provide ICT infrastructure</a:t>
            </a:r>
            <a:endParaRPr lang="en-US" sz="3600" dirty="0"/>
          </a:p>
        </p:txBody>
      </p:sp>
      <p:sp>
        <p:nvSpPr>
          <p:cNvPr id="2" name="Title 1"/>
          <p:cNvSpPr>
            <a:spLocks noGrp="1"/>
          </p:cNvSpPr>
          <p:nvPr>
            <p:ph type="title"/>
          </p:nvPr>
        </p:nvSpPr>
        <p:spPr/>
        <p:txBody>
          <a:bodyPr/>
          <a:lstStyle/>
          <a:p>
            <a:pPr marL="0" indent="0"/>
            <a:r>
              <a:rPr lang="en-US" dirty="0"/>
              <a:t>National Governments can</a:t>
            </a:r>
          </a:p>
        </p:txBody>
      </p:sp>
      <p:pic>
        <p:nvPicPr>
          <p:cNvPr id="2052" name="Picture 4" descr="\\06-CLS-01\Users\DTremblay\Desktop\puzzle-hands POLICY.pn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6934200" y="4294227"/>
            <a:ext cx="2209800" cy="2552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9656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95400"/>
            <a:ext cx="8382000" cy="5410200"/>
          </a:xfrm>
        </p:spPr>
        <p:txBody>
          <a:bodyPr/>
          <a:lstStyle/>
          <a:p>
            <a:r>
              <a:rPr lang="en-GB" sz="2800" dirty="0"/>
              <a:t>develop an ICT policy </a:t>
            </a:r>
            <a:endParaRPr lang="en-GB" sz="2800" dirty="0" smtClean="0"/>
          </a:p>
          <a:p>
            <a:r>
              <a:rPr lang="en-GB" sz="2800" dirty="0" smtClean="0"/>
              <a:t>elaborate </a:t>
            </a:r>
            <a:r>
              <a:rPr lang="en-GB" sz="2800" dirty="0"/>
              <a:t>a policy on copyright</a:t>
            </a:r>
            <a:endParaRPr lang="en-US" sz="2800" dirty="0"/>
          </a:p>
          <a:p>
            <a:r>
              <a:rPr lang="en-GB" sz="2800" dirty="0"/>
              <a:t>provide incentives for faculty members such as increments and recognition of OER-development towards promotions</a:t>
            </a:r>
            <a:endParaRPr lang="en-US" sz="2800" dirty="0"/>
          </a:p>
          <a:p>
            <a:r>
              <a:rPr lang="en-GB" sz="2800" dirty="0"/>
              <a:t>make the development of OER a job requirement at the time of recruitment</a:t>
            </a:r>
            <a:endParaRPr lang="en-US" sz="2800" dirty="0"/>
          </a:p>
          <a:p>
            <a:endParaRPr lang="en-US" dirty="0"/>
          </a:p>
        </p:txBody>
      </p:sp>
      <p:sp>
        <p:nvSpPr>
          <p:cNvPr id="2" name="Title 1"/>
          <p:cNvSpPr>
            <a:spLocks noGrp="1"/>
          </p:cNvSpPr>
          <p:nvPr>
            <p:ph type="title"/>
          </p:nvPr>
        </p:nvSpPr>
        <p:spPr/>
        <p:txBody>
          <a:bodyPr/>
          <a:lstStyle/>
          <a:p>
            <a:r>
              <a:rPr lang="en-US" dirty="0"/>
              <a:t>Institutions can</a:t>
            </a:r>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408" t="4695" r="3015" b="8969"/>
          <a:stretch/>
        </p:blipFill>
        <p:spPr bwMode="auto">
          <a:xfrm>
            <a:off x="5508978" y="4285304"/>
            <a:ext cx="3657600" cy="2572696"/>
          </a:xfrm>
          <a:prstGeom prst="rect">
            <a:avLst/>
          </a:prstGeom>
          <a:noFill/>
          <a:ln>
            <a:noFill/>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42923683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9" name="Picture 7" descr="\\06-CLS-01\Users\DTremblay\Desktop\yCOL materials.jpg"/>
          <p:cNvPicPr>
            <a:picLocks noChangeAspect="1" noChangeArrowheads="1"/>
          </p:cNvPicPr>
          <p:nvPr/>
        </p:nvPicPr>
        <p:blipFill rotWithShape="1">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l="11781" b="9172"/>
          <a:stretch/>
        </p:blipFill>
        <p:spPr bwMode="auto">
          <a:xfrm>
            <a:off x="-61686" y="435874"/>
            <a:ext cx="9296400" cy="653950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76200" y="-124990"/>
            <a:ext cx="9296400" cy="81078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6802" y="76198"/>
            <a:ext cx="4489712" cy="609601"/>
          </a:xfrm>
          <a:effectLst/>
        </p:spPr>
        <p:txBody>
          <a:bodyPr/>
          <a:lstStyle/>
          <a:p>
            <a:r>
              <a:rPr lang="en-US" b="1" dirty="0" smtClean="0">
                <a:solidFill>
                  <a:schemeClr val="bg1"/>
                </a:solidFill>
              </a:rPr>
              <a:t>COL Resources</a:t>
            </a:r>
            <a:endParaRPr lang="en-US" b="1" dirty="0">
              <a:solidFill>
                <a:schemeClr val="bg1"/>
              </a:solidFill>
            </a:endParaRPr>
          </a:p>
        </p:txBody>
      </p:sp>
      <p:pic>
        <p:nvPicPr>
          <p:cNvPr id="15" name="Picture 14" descr="Cover_Basic Guide to OER.jpg"/>
          <p:cNvPicPr>
            <a:picLocks noChangeAspect="1"/>
          </p:cNvPicPr>
          <p:nvPr/>
        </p:nvPicPr>
        <p:blipFill>
          <a:blip r:embed="rId3" cstate="print"/>
          <a:stretch>
            <a:fillRect/>
          </a:stretch>
        </p:blipFill>
        <p:spPr>
          <a:xfrm rot="-180000">
            <a:off x="826578" y="1059282"/>
            <a:ext cx="3707953" cy="5476841"/>
          </a:xfrm>
          <a:prstGeom prst="rect">
            <a:avLst/>
          </a:prstGeom>
          <a:ln>
            <a:solidFill>
              <a:srgbClr val="000000"/>
            </a:solidFill>
          </a:ln>
          <a:effectLst>
            <a:outerShdw blurRad="50800" dist="38100" dir="2700000" algn="tl" rotWithShape="0">
              <a:prstClr val="black">
                <a:alpha val="40000"/>
              </a:prstClr>
            </a:outerShdw>
          </a:effectLst>
        </p:spPr>
      </p:pic>
      <p:pic>
        <p:nvPicPr>
          <p:cNvPr id="17" name="Picture 5" descr="\\06-CLS-01\Users\DTremblay\Desktop\Guideline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80000">
            <a:off x="4814998" y="1059044"/>
            <a:ext cx="3697771" cy="5434968"/>
          </a:xfrm>
          <a:prstGeom prst="rect">
            <a:avLst/>
          </a:prstGeom>
          <a:noFill/>
          <a:ln>
            <a:solidFill>
              <a:srgbClr val="000000"/>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62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990600"/>
          </a:xfrm>
        </p:spPr>
        <p:txBody>
          <a:bodyPr>
            <a:noAutofit/>
          </a:bodyPr>
          <a:lstStyle/>
          <a:p>
            <a:pPr lvl="1" rtl="0">
              <a:spcBef>
                <a:spcPct val="0"/>
              </a:spcBef>
            </a:pPr>
            <a:r>
              <a:rPr lang="en-US" sz="3600" b="1" dirty="0" smtClean="0"/>
              <a:t>Directory of Open Educational Resource (DOER)</a:t>
            </a:r>
            <a:endParaRPr lang="en-US" sz="3600" b="1" dirty="0"/>
          </a:p>
        </p:txBody>
      </p:sp>
      <p:sp>
        <p:nvSpPr>
          <p:cNvPr id="3" name="Content Placeholder 2"/>
          <p:cNvSpPr>
            <a:spLocks noGrp="1"/>
          </p:cNvSpPr>
          <p:nvPr>
            <p:ph idx="1"/>
          </p:nvPr>
        </p:nvSpPr>
        <p:spPr>
          <a:xfrm>
            <a:off x="457200" y="1447800"/>
            <a:ext cx="2743200" cy="4164687"/>
          </a:xfrm>
        </p:spPr>
        <p:txBody>
          <a:bodyPr>
            <a:normAutofit fontScale="77500" lnSpcReduction="20000"/>
          </a:bodyPr>
          <a:lstStyle/>
          <a:p>
            <a:r>
              <a:rPr lang="en-US" dirty="0" smtClean="0"/>
              <a:t>Open Educational Resources directory service</a:t>
            </a:r>
          </a:p>
          <a:p>
            <a:r>
              <a:rPr lang="en-US" dirty="0" smtClean="0"/>
              <a:t>Only full courses catalogued</a:t>
            </a:r>
          </a:p>
          <a:p>
            <a:r>
              <a:rPr lang="en-US" dirty="0" smtClean="0"/>
              <a:t>A service provided by COL </a:t>
            </a:r>
            <a:endParaRPr lang="en-US" dirty="0"/>
          </a:p>
        </p:txBody>
      </p:sp>
      <p:pic>
        <p:nvPicPr>
          <p:cNvPr id="5" name="Picture 4" descr="CC_3.jpg"/>
          <p:cNvPicPr>
            <a:picLocks noChangeAspect="1"/>
          </p:cNvPicPr>
          <p:nvPr/>
        </p:nvPicPr>
        <p:blipFill>
          <a:blip r:embed="rId3" cstate="print"/>
          <a:stretch>
            <a:fillRect/>
          </a:stretch>
        </p:blipFill>
        <p:spPr>
          <a:xfrm>
            <a:off x="3200400" y="1447800"/>
            <a:ext cx="5749092" cy="4698087"/>
          </a:xfrm>
          <a:prstGeom prst="rect">
            <a:avLst/>
          </a:prstGeom>
          <a:ln w="6350">
            <a:solidFill>
              <a:schemeClr val="tx1"/>
            </a:solidFill>
          </a:ln>
        </p:spPr>
      </p:pic>
    </p:spTree>
    <p:extLst>
      <p:ext uri="{BB962C8B-B14F-4D97-AF65-F5344CB8AC3E}">
        <p14:creationId xmlns:p14="http://schemas.microsoft.com/office/powerpoint/2010/main" val="2285589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228600" y="0"/>
            <a:ext cx="8229600" cy="1265238"/>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3800" b="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800" b="1" i="0" u="none" strike="noStrike" kern="1200" cap="none" spc="0" normalizeH="0" baseline="0" noProof="0" dirty="0" smtClean="0">
                <a:ln>
                  <a:noFill/>
                </a:ln>
                <a:solidFill>
                  <a:srgbClr val="327D97"/>
                </a:solidFill>
                <a:effectLst/>
                <a:uLnTx/>
                <a:uFillTx/>
                <a:latin typeface="Trebuchet MS"/>
                <a:ea typeface="+mj-ea"/>
                <a:cs typeface="+mj-cs"/>
              </a:rPr>
              <a:t>Towards Innovation</a:t>
            </a:r>
            <a:endParaRPr kumimoji="0" lang="en-US" sz="3800" b="1" i="0" u="none" strike="noStrike" kern="1200" cap="none" spc="0" normalizeH="0" baseline="0" noProof="0" dirty="0">
              <a:ln>
                <a:noFill/>
              </a:ln>
              <a:solidFill>
                <a:srgbClr val="327D97"/>
              </a:solidFill>
              <a:effectLst/>
              <a:uLnTx/>
              <a:uFillTx/>
              <a:latin typeface="Trebuchet MS"/>
              <a:ea typeface="+mj-ea"/>
              <a:cs typeface="+mj-cs"/>
            </a:endParaRPr>
          </a:p>
        </p:txBody>
      </p:sp>
      <p:sp>
        <p:nvSpPr>
          <p:cNvPr id="5" name="Content Placeholder 2"/>
          <p:cNvSpPr txBox="1">
            <a:spLocks/>
          </p:cNvSpPr>
          <p:nvPr/>
        </p:nvSpPr>
        <p:spPr bwMode="auto">
          <a:xfrm>
            <a:off x="0" y="1524000"/>
            <a:ext cx="9144000" cy="4572000"/>
          </a:xfrm>
          <a:prstGeom prst="rect">
            <a:avLst/>
          </a:prstGeom>
          <a:solidFill>
            <a:schemeClr val="accent1">
              <a:lumMod val="20000"/>
              <a:lumOff val="80000"/>
            </a:schemeClr>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Wingdings" pitchFamily="2" charset="2"/>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327D97"/>
              </a:buClr>
              <a:defRPr/>
            </a:pPr>
            <a:r>
              <a:rPr kumimoji="0" lang="en-US" sz="3600" b="0" i="0" u="none" strike="noStrike" kern="1200" cap="none" spc="0" normalizeH="0" baseline="0" noProof="0" dirty="0" smtClean="0">
                <a:ln>
                  <a:noFill/>
                </a:ln>
                <a:solidFill>
                  <a:srgbClr val="54301A"/>
                </a:solidFill>
                <a:effectLst/>
                <a:uLnTx/>
                <a:uFillTx/>
                <a:latin typeface="Trebuchet MS"/>
                <a:ea typeface="+mn-ea"/>
                <a:cs typeface="+mn-cs"/>
              </a:rPr>
              <a:t>OER can increase access and equity by reducing costs</a:t>
            </a:r>
            <a:endParaRPr kumimoji="0" lang="en-US" sz="3600" b="1" i="0" u="none" strike="noStrike" kern="1200" cap="none" spc="0" normalizeH="0" baseline="0" noProof="0" dirty="0" smtClean="0">
              <a:ln>
                <a:noFill/>
              </a:ln>
              <a:solidFill>
                <a:srgbClr val="54301A"/>
              </a:solidFill>
              <a:effectLst/>
              <a:uLnTx/>
              <a:uFillTx/>
              <a:latin typeface="Trebuchet MS"/>
              <a:ea typeface="+mn-ea"/>
              <a:cs typeface="+mn-cs"/>
            </a:endParaRPr>
          </a:p>
          <a:p>
            <a:pPr marL="342900" marR="0" lvl="0" indent="-342900" algn="l" defTabSz="914400" rtl="0" eaLnBrk="1" fontAlgn="base" latinLnBrk="0" hangingPunct="1">
              <a:lnSpc>
                <a:spcPct val="100000"/>
              </a:lnSpc>
              <a:spcBef>
                <a:spcPct val="20000"/>
              </a:spcBef>
              <a:spcAft>
                <a:spcPct val="0"/>
              </a:spcAft>
              <a:buClr>
                <a:srgbClr val="327D97"/>
              </a:buClr>
              <a:buSzPct val="125000"/>
              <a:buFont typeface="Wingdings" pitchFamily="2" charset="2"/>
              <a:buChar char="§"/>
              <a:tabLst/>
              <a:defRPr/>
            </a:pPr>
            <a:r>
              <a:rPr kumimoji="0" lang="en-US" sz="3600" i="0" u="none" strike="noStrike" kern="1200" cap="none" spc="0" normalizeH="0" baseline="0" noProof="0" dirty="0" smtClean="0">
                <a:ln>
                  <a:noFill/>
                </a:ln>
                <a:solidFill>
                  <a:srgbClr val="54301A"/>
                </a:solidFill>
                <a:effectLst/>
                <a:uLnTx/>
                <a:uFillTx/>
                <a:latin typeface="Trebuchet MS"/>
                <a:ea typeface="+mn-ea"/>
                <a:cs typeface="+mn-cs"/>
              </a:rPr>
              <a:t>Become part</a:t>
            </a:r>
            <a:r>
              <a:rPr kumimoji="0" lang="en-US" sz="3600" i="0" u="none" strike="noStrike" kern="1200" cap="none" spc="0" normalizeH="0" noProof="0" dirty="0" smtClean="0">
                <a:ln>
                  <a:noFill/>
                </a:ln>
                <a:solidFill>
                  <a:srgbClr val="54301A"/>
                </a:solidFill>
                <a:effectLst/>
                <a:uLnTx/>
                <a:uFillTx/>
                <a:latin typeface="Trebuchet MS"/>
                <a:ea typeface="+mn-ea"/>
                <a:cs typeface="+mn-cs"/>
              </a:rPr>
              <a:t> of global knowledge flows and improve quality</a:t>
            </a:r>
          </a:p>
          <a:p>
            <a:pPr marL="342900" marR="0" lvl="0" indent="-342900" algn="l" defTabSz="914400" rtl="0" eaLnBrk="1" fontAlgn="base" latinLnBrk="0" hangingPunct="1">
              <a:lnSpc>
                <a:spcPct val="100000"/>
              </a:lnSpc>
              <a:spcBef>
                <a:spcPct val="20000"/>
              </a:spcBef>
              <a:spcAft>
                <a:spcPct val="0"/>
              </a:spcAft>
              <a:buClr>
                <a:srgbClr val="327D97"/>
              </a:buClr>
              <a:buSzPct val="125000"/>
              <a:buFont typeface="Wingdings" pitchFamily="2" charset="2"/>
              <a:buChar char="§"/>
              <a:tabLst/>
              <a:defRPr/>
            </a:pPr>
            <a:r>
              <a:rPr kumimoji="0" lang="en-US" sz="3600" b="0" i="0" u="none" strike="noStrike" kern="1200" cap="none" spc="0" normalizeH="0" baseline="0" noProof="0" dirty="0" smtClean="0">
                <a:ln>
                  <a:noFill/>
                </a:ln>
                <a:solidFill>
                  <a:srgbClr val="54301A"/>
                </a:solidFill>
                <a:effectLst/>
                <a:uLnTx/>
                <a:uFillTx/>
                <a:latin typeface="Trebuchet MS"/>
                <a:ea typeface="+mn-ea"/>
                <a:cs typeface="+mn-cs"/>
              </a:rPr>
              <a:t>Appropriate</a:t>
            </a:r>
            <a:r>
              <a:rPr kumimoji="0" lang="en-US" sz="3600" b="0" i="0" u="none" strike="noStrike" kern="1200" cap="none" spc="0" normalizeH="0" noProof="0" dirty="0" smtClean="0">
                <a:ln>
                  <a:noFill/>
                </a:ln>
                <a:solidFill>
                  <a:srgbClr val="54301A"/>
                </a:solidFill>
                <a:effectLst/>
                <a:uLnTx/>
                <a:uFillTx/>
                <a:latin typeface="Trebuchet MS"/>
                <a:ea typeface="+mn-ea"/>
                <a:cs typeface="+mn-cs"/>
              </a:rPr>
              <a:t> technologies to enable stakeholders </a:t>
            </a:r>
            <a:r>
              <a:rPr kumimoji="0" lang="en-US" sz="3600" b="0" i="0" u="none" strike="noStrike" kern="1200" cap="none" spc="0" normalizeH="0" baseline="0" noProof="0" dirty="0" smtClean="0">
                <a:ln>
                  <a:noFill/>
                </a:ln>
                <a:solidFill>
                  <a:srgbClr val="54301A"/>
                </a:solidFill>
                <a:effectLst/>
                <a:uLnTx/>
                <a:uFillTx/>
                <a:latin typeface="Trebuchet MS"/>
                <a:ea typeface="+mn-ea"/>
                <a:cs typeface="+mn-cs"/>
              </a:rPr>
              <a:t>to be active participants</a:t>
            </a:r>
          </a:p>
        </p:txBody>
      </p:sp>
    </p:spTree>
    <p:extLst>
      <p:ext uri="{BB962C8B-B14F-4D97-AF65-F5344CB8AC3E}">
        <p14:creationId xmlns:p14="http://schemas.microsoft.com/office/powerpoint/2010/main" val="39613912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168166"/>
            <a:ext cx="8839200" cy="1265238"/>
          </a:xfrm>
        </p:spPr>
        <p:txBody>
          <a:bodyPr/>
          <a:lstStyle/>
          <a:p>
            <a:r>
              <a:rPr lang="en-US" dirty="0" smtClean="0"/>
              <a:t>       HE Mariam </a:t>
            </a:r>
            <a:r>
              <a:rPr lang="en-US" dirty="0" err="1" smtClean="0"/>
              <a:t>Katagum</a:t>
            </a:r>
            <a:endParaRPr lang="en-US" dirty="0"/>
          </a:p>
        </p:txBody>
      </p:sp>
      <p:pic>
        <p:nvPicPr>
          <p:cNvPr id="1026" name="Picture 2" descr="http://www.letstravelradio.com/podcasts/2010/4-29/images/amkatagu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500" y="1600200"/>
            <a:ext cx="3733800" cy="480913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211827408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81000" y="17813"/>
            <a:ext cx="8763000" cy="1265238"/>
          </a:xfrm>
        </p:spPr>
        <p:txBody>
          <a:bodyPr/>
          <a:lstStyle/>
          <a:p>
            <a:pPr eaLnBrk="1" hangingPunct="1"/>
            <a:r>
              <a:rPr lang="en-US" b="1" i="1" dirty="0" smtClean="0">
                <a:sym typeface="Arial Narrow" pitchFamily="34" charset="0"/>
              </a:rPr>
              <a:t>Innovation: from ‘divide’ to ‘dividend’</a:t>
            </a:r>
          </a:p>
        </p:txBody>
      </p:sp>
      <p:sp>
        <p:nvSpPr>
          <p:cNvPr id="5" name="Rectangle 3"/>
          <p:cNvSpPr txBox="1">
            <a:spLocks noChangeArrowheads="1"/>
          </p:cNvSpPr>
          <p:nvPr/>
        </p:nvSpPr>
        <p:spPr bwMode="auto">
          <a:xfrm>
            <a:off x="381000" y="1371600"/>
            <a:ext cx="8382000" cy="4572000"/>
          </a:xfrm>
          <a:prstGeom prst="rect">
            <a:avLst/>
          </a:prstGeom>
          <a:solidFill>
            <a:srgbClr val="FFFFFF">
              <a:alpha val="69804"/>
            </a:srgbClr>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75000"/>
                  </a:schemeClr>
                </a:solidFill>
                <a:latin typeface="+mn-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75000"/>
                  </a:schemeClr>
                </a:solidFill>
                <a:latin typeface="+mn-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75000"/>
                  </a:schemeClr>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75000"/>
                  </a:schemeClr>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600" i="1" dirty="0" smtClean="0">
                <a:sym typeface="Arial Narrow" pitchFamily="34" charset="0"/>
              </a:rPr>
              <a:t>emphasis on people, rather than on technologies</a:t>
            </a:r>
          </a:p>
          <a:p>
            <a:r>
              <a:rPr lang="en-US" sz="3600" i="1" dirty="0" smtClean="0">
                <a:sym typeface="Arial Narrow" pitchFamily="34" charset="0"/>
              </a:rPr>
              <a:t>learning as a dynamic process of knowledge creation </a:t>
            </a:r>
          </a:p>
          <a:p>
            <a:endParaRPr lang="en-US" dirty="0" smtClean="0"/>
          </a:p>
        </p:txBody>
      </p:sp>
      <p:pic>
        <p:nvPicPr>
          <p:cNvPr id="6" name="Picture 2" descr="C:\Users\dizcriz\Desktop\knowledge.png"/>
          <p:cNvPicPr>
            <a:picLocks noChangeAspect="1" noChangeArrowheads="1"/>
          </p:cNvPicPr>
          <p:nvPr/>
        </p:nvPicPr>
        <p:blipFill>
          <a:blip r:embed="rId2" cstate="print"/>
          <a:srcRect/>
          <a:stretch>
            <a:fillRect/>
          </a:stretch>
        </p:blipFill>
        <p:spPr bwMode="auto">
          <a:xfrm>
            <a:off x="-76200" y="4572000"/>
            <a:ext cx="5029200" cy="2490902"/>
          </a:xfrm>
          <a:prstGeom prst="rect">
            <a:avLst/>
          </a:prstGeom>
          <a:noFill/>
        </p:spPr>
      </p:pic>
    </p:spTree>
    <p:extLst>
      <p:ext uri="{BB962C8B-B14F-4D97-AF65-F5344CB8AC3E}">
        <p14:creationId xmlns:p14="http://schemas.microsoft.com/office/powerpoint/2010/main" val="21126451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229600" cy="1265238"/>
          </a:xfrm>
        </p:spPr>
        <p:txBody>
          <a:bodyPr/>
          <a:lstStyle/>
          <a:p>
            <a:r>
              <a:rPr lang="en-US" dirty="0" smtClean="0"/>
              <a:t>Let us agree to</a:t>
            </a:r>
            <a:endParaRPr lang="en-US" dirty="0"/>
          </a:p>
        </p:txBody>
      </p:sp>
      <p:sp>
        <p:nvSpPr>
          <p:cNvPr id="3" name="Content Placeholder 2"/>
          <p:cNvSpPr>
            <a:spLocks noGrp="1"/>
          </p:cNvSpPr>
          <p:nvPr>
            <p:ph idx="1"/>
          </p:nvPr>
        </p:nvSpPr>
        <p:spPr>
          <a:xfrm>
            <a:off x="304800" y="1371600"/>
            <a:ext cx="8382000" cy="4572000"/>
          </a:xfrm>
        </p:spPr>
        <p:txBody>
          <a:bodyPr/>
          <a:lstStyle/>
          <a:p>
            <a:r>
              <a:rPr lang="en-US" dirty="0"/>
              <a:t>Be proactive champions of OER</a:t>
            </a:r>
          </a:p>
          <a:p>
            <a:r>
              <a:rPr lang="en-US" dirty="0" smtClean="0"/>
              <a:t>Collaborate: avoid duplication of effort</a:t>
            </a:r>
          </a:p>
          <a:p>
            <a:r>
              <a:rPr lang="en-US" dirty="0" smtClean="0"/>
              <a:t>Encourage learners to be producers rather than consumers of content</a:t>
            </a:r>
          </a:p>
        </p:txBody>
      </p:sp>
      <p:pic>
        <p:nvPicPr>
          <p:cNvPr id="13314" name="Picture 2" descr="\\06-CLS-01\Users\DTremblay\Desktop\hands-544522_128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2971800"/>
            <a:ext cx="5334000" cy="3900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5067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P:\1_Projects\9_Other\25th Anniversary COL Prezi\5 In Perspective ie Stories\L3F\L3F Col in actio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649700" y="-9372600"/>
            <a:ext cx="6858000" cy="4572000"/>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P:\1_Projects\9_Other\25th Anniversary COL Prezi\5 In Perspective ie Stories\Healthy Communities\Malawi.jpg"/>
          <p:cNvPicPr>
            <a:picLocks noChangeAspect="1" noChangeArrowheads="1"/>
          </p:cNvPicPr>
          <p:nvPr/>
        </p:nvPicPr>
        <p:blipFill rotWithShape="1">
          <a:blip r:embed="rId4">
            <a:extLst>
              <a:ext uri="{28A0092B-C50C-407E-A947-70E740481C1C}">
                <a14:useLocalDpi xmlns:a14="http://schemas.microsoft.com/office/drawing/2010/main" val="0"/>
              </a:ext>
            </a:extLst>
          </a:blip>
          <a:srcRect l="1264" t="9495" r="-869" b="1318"/>
          <a:stretch/>
        </p:blipFill>
        <p:spPr bwMode="auto">
          <a:xfrm>
            <a:off x="0" y="0"/>
            <a:ext cx="6004572" cy="357877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P:\1_Projects\9_Other\25th Anniversary COL Prezi\5 In Perspective ie Stories\Healthy Communities\St.Lucia.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3491" t="8748" b="29798"/>
          <a:stretch/>
        </p:blipFill>
        <p:spPr bwMode="auto">
          <a:xfrm>
            <a:off x="-1" y="3574576"/>
            <a:ext cx="6173971" cy="3283424"/>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P:\1_Projects\9_Other\25th Anniversary COL Prezi\5 In Perspective ie Stories\L3F\DSC_0211_cropped.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7360" t="4139" b="1534"/>
          <a:stretch/>
        </p:blipFill>
        <p:spPr bwMode="auto">
          <a:xfrm>
            <a:off x="4038855" y="0"/>
            <a:ext cx="5105145" cy="6858000"/>
          </a:xfrm>
          <a:prstGeom prst="rect">
            <a:avLst/>
          </a:prstGeom>
          <a:noFill/>
          <a:extLst>
            <a:ext uri="{909E8E84-426E-40DD-AFC4-6F175D3DCCD1}">
              <a14:hiddenFill xmlns:a14="http://schemas.microsoft.com/office/drawing/2010/main">
                <a:solidFill>
                  <a:srgbClr val="FFFFFF"/>
                </a:solidFill>
              </a14:hiddenFill>
            </a:ext>
          </a:extLst>
        </p:spPr>
      </p:pic>
      <p:sp>
        <p:nvSpPr>
          <p:cNvPr id="23" name="Round Diagonal Corner Rectangle 22"/>
          <p:cNvSpPr/>
          <p:nvPr/>
        </p:nvSpPr>
        <p:spPr>
          <a:xfrm>
            <a:off x="1371600" y="2279087"/>
            <a:ext cx="6400800" cy="2299827"/>
          </a:xfrm>
          <a:prstGeom prst="round2Diag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i="1" dirty="0" smtClean="0">
                <a:solidFill>
                  <a:schemeClr val="tx1"/>
                </a:solidFill>
                <a:latin typeface="+mj-lt"/>
              </a:rPr>
              <a:t>Thank You</a:t>
            </a:r>
          </a:p>
          <a:p>
            <a:pPr algn="ctr"/>
            <a:r>
              <a:rPr lang="en-US" sz="4400" i="1" dirty="0" smtClean="0">
                <a:solidFill>
                  <a:schemeClr val="tx1"/>
                </a:solidFill>
                <a:latin typeface="+mj-lt"/>
              </a:rPr>
              <a:t>www.col.org</a:t>
            </a:r>
            <a:endParaRPr lang="en-US" sz="4400" i="1" dirty="0">
              <a:solidFill>
                <a:schemeClr val="tx1"/>
              </a:solidFill>
              <a:latin typeface="+mj-lt"/>
            </a:endParaRPr>
          </a:p>
        </p:txBody>
      </p:sp>
    </p:spTree>
    <p:extLst>
      <p:ext uri="{BB962C8B-B14F-4D97-AF65-F5344CB8AC3E}">
        <p14:creationId xmlns:p14="http://schemas.microsoft.com/office/powerpoint/2010/main" val="33006011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68166"/>
            <a:ext cx="8382000" cy="1265238"/>
          </a:xfrm>
        </p:spPr>
        <p:txBody>
          <a:bodyPr/>
          <a:lstStyle/>
          <a:p>
            <a:pPr algn="ctr"/>
            <a:r>
              <a:rPr lang="en-CA" sz="4800" dirty="0" smtClean="0"/>
              <a:t>COL Fellow: Prof O </a:t>
            </a:r>
            <a:r>
              <a:rPr lang="en-CA" sz="4800" dirty="0" err="1" smtClean="0"/>
              <a:t>Jegede</a:t>
            </a:r>
            <a:endParaRPr lang="en-CA" sz="4800" dirty="0"/>
          </a:p>
        </p:txBody>
      </p:sp>
      <p:pic>
        <p:nvPicPr>
          <p:cNvPr id="5" name="Picture 2" descr="http://www.olugbemirojegede.com/images/page1_pic1.jpg"/>
          <p:cNvPicPr>
            <a:picLocks noChangeAspect="1" noChangeArrowheads="1"/>
          </p:cNvPicPr>
          <p:nvPr/>
        </p:nvPicPr>
        <p:blipFill rotWithShape="1">
          <a:blip r:embed="rId2">
            <a:extLst>
              <a:ext uri="{28A0092B-C50C-407E-A947-70E740481C1C}">
                <a14:useLocalDpi xmlns:a14="http://schemas.microsoft.com/office/drawing/2010/main" val="0"/>
              </a:ext>
            </a:extLst>
          </a:blip>
          <a:srcRect l="3412" r="45725"/>
          <a:stretch/>
        </p:blipFill>
        <p:spPr bwMode="auto">
          <a:xfrm>
            <a:off x="2743200" y="1454418"/>
            <a:ext cx="4038600" cy="502258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5415780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
            </a:r>
            <a:br>
              <a:rPr lang="en-US" b="1" dirty="0"/>
            </a:br>
            <a:endParaRPr lang="en-US" dirty="0"/>
          </a:p>
        </p:txBody>
      </p:sp>
      <p:pic>
        <p:nvPicPr>
          <p:cNvPr id="15363" name="Picture 3" descr="\\06-CLS-01\Users\DTremblay\Desktop\AU.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264686"/>
            <a:ext cx="3796538" cy="529671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
        <p:nvSpPr>
          <p:cNvPr id="4" name="TextBox 3"/>
          <p:cNvSpPr txBox="1"/>
          <p:nvPr/>
        </p:nvSpPr>
        <p:spPr>
          <a:xfrm>
            <a:off x="5486400" y="5754469"/>
            <a:ext cx="3352800" cy="646331"/>
          </a:xfrm>
          <a:prstGeom prst="rect">
            <a:avLst/>
          </a:prstGeom>
          <a:noFill/>
        </p:spPr>
        <p:txBody>
          <a:bodyPr wrap="square" rtlCol="0">
            <a:spAutoFit/>
          </a:bodyPr>
          <a:lstStyle/>
          <a:p>
            <a:pPr algn="r"/>
            <a:r>
              <a:rPr lang="en-US" sz="3600" i="1" dirty="0">
                <a:latin typeface="+mj-lt"/>
              </a:rPr>
              <a:t>Dr. A. </a:t>
            </a:r>
            <a:r>
              <a:rPr lang="en-US" sz="3600" i="1" dirty="0" smtClean="0">
                <a:latin typeface="+mj-lt"/>
              </a:rPr>
              <a:t>Umar</a:t>
            </a:r>
            <a:endParaRPr lang="en-US" sz="3600" i="1" dirty="0">
              <a:latin typeface="+mj-lt"/>
            </a:endParaRPr>
          </a:p>
        </p:txBody>
      </p:sp>
      <p:sp>
        <p:nvSpPr>
          <p:cNvPr id="7" name="TextBox 6"/>
          <p:cNvSpPr txBox="1"/>
          <p:nvPr/>
        </p:nvSpPr>
        <p:spPr>
          <a:xfrm>
            <a:off x="-64322" y="381000"/>
            <a:ext cx="4830762" cy="646331"/>
          </a:xfrm>
          <a:prstGeom prst="rect">
            <a:avLst/>
          </a:prstGeom>
          <a:noFill/>
        </p:spPr>
        <p:txBody>
          <a:bodyPr wrap="square" rtlCol="0">
            <a:spAutoFit/>
          </a:bodyPr>
          <a:lstStyle/>
          <a:p>
            <a:pPr algn="ctr"/>
            <a:r>
              <a:rPr lang="en-US" sz="3600" i="1" dirty="0">
                <a:latin typeface="+mj-lt"/>
              </a:rPr>
              <a:t>Alhaji Hafiz S. </a:t>
            </a:r>
            <a:r>
              <a:rPr lang="en-US" sz="3600" i="1" dirty="0" err="1" smtClean="0">
                <a:latin typeface="+mj-lt"/>
              </a:rPr>
              <a:t>Wali</a:t>
            </a:r>
            <a:endParaRPr lang="en-US" sz="3600" i="1" dirty="0">
              <a:latin typeface="+mj-lt"/>
            </a:endParaRPr>
          </a:p>
        </p:txBody>
      </p:sp>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l="13109" r="8420" b="13228"/>
          <a:stretch/>
        </p:blipFill>
        <p:spPr>
          <a:xfrm>
            <a:off x="482571" y="1375986"/>
            <a:ext cx="3886200" cy="529671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621342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1_COL09-12 Powerpoint">
  <a:themeElements>
    <a:clrScheme name="Commonwealth of Learning">
      <a:dk1>
        <a:srgbClr val="463688"/>
      </a:dk1>
      <a:lt1>
        <a:srgbClr val="FFFFFF"/>
      </a:lt1>
      <a:dk2>
        <a:srgbClr val="463688"/>
      </a:dk2>
      <a:lt2>
        <a:srgbClr val="FFFFFF"/>
      </a:lt2>
      <a:accent1>
        <a:srgbClr val="B3AA7E"/>
      </a:accent1>
      <a:accent2>
        <a:srgbClr val="E84784"/>
      </a:accent2>
      <a:accent3>
        <a:srgbClr val="00946D"/>
      </a:accent3>
      <a:accent4>
        <a:srgbClr val="CCCC00"/>
      </a:accent4>
      <a:accent5>
        <a:srgbClr val="463688"/>
      </a:accent5>
      <a:accent6>
        <a:srgbClr val="D6D1EE"/>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1">
    <a:dk1>
      <a:srgbClr val="54301A"/>
    </a:dk1>
    <a:lt1>
      <a:sysClr val="window" lastClr="FFFFFF"/>
    </a:lt1>
    <a:dk2>
      <a:srgbClr val="327D97"/>
    </a:dk2>
    <a:lt2>
      <a:srgbClr val="FFFFFF"/>
    </a:lt2>
    <a:accent1>
      <a:srgbClr val="B2BB1E"/>
    </a:accent1>
    <a:accent2>
      <a:srgbClr val="25A4AA"/>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p:properties xmlns:p="http://schemas.microsoft.com/office/2006/metadata/properties" xmlns:xsi="http://www.w3.org/2001/XMLSchema-instance">
  <documentManagement>
    <Description0 xmlns="1d6b7383-7e41-4726-b05f-ac2dc8786e4c" xsi:nil="true"/>
    <TaxCatchAll xmlns="d7f63a0c-3387-4091-80af-370ec6ca6610">
      <Value>1297</Value>
      <Value>424</Value>
      <Value>309</Value>
      <Value>1298</Value>
    </TaxCatchAll>
    <Publication_x0020_Date xmlns="1d6b7383-7e41-4726-b05f-ac2dc8786e4c">2015-06-05T07:00:00+00:00</Publication_x0020_Date>
    <c1a183c9053e414f86275b227599bec0 xmlns="1d6b7383-7e41-4726-b05f-ac2dc8786e4c">
      <Terms xmlns="http://schemas.microsoft.com/office/infopath/2007/PartnerControls">
        <TermInfo xmlns="http://schemas.microsoft.com/office/infopath/2007/PartnerControls">
          <TermName xmlns="http://schemas.microsoft.com/office/infopath/2007/PartnerControls">Bahamas (The)</TermName>
          <TermId xmlns="http://schemas.microsoft.com/office/infopath/2007/PartnerControls">3a978c55-68f2-4222-9049-f82853d672dd</TermId>
        </TermInfo>
      </Terms>
    </c1a183c9053e414f86275b227599bec0>
    <TaxKeywordTaxHTField xmlns="d7f63a0c-3387-4091-80af-370ec6ca6610">
      <Terms xmlns="http://schemas.microsoft.com/office/infopath/2007/PartnerControls"/>
    </TaxKeywordTaxHTField>
    <j061b942e8404477ac9ae56dc8b11adb xmlns="1d6b7383-7e41-4726-b05f-ac2dc8786e4c">
      <Terms xmlns="http://schemas.microsoft.com/office/infopath/2007/PartnerControls">
        <TermInfo xmlns="http://schemas.microsoft.com/office/infopath/2007/PartnerControls">
          <TermName xmlns="http://schemas.microsoft.com/office/infopath/2007/PartnerControls">President's Office</TermName>
          <TermId xmlns="http://schemas.microsoft.com/office/infopath/2007/PartnerControls">f10d0ace-75d4-486d-9a7f-000de40038e3</TermId>
        </TermInfo>
      </Terms>
    </j061b942e8404477ac9ae56dc8b11adb>
    <j52d155617da4b95ac94b868caa32acc xmlns="1d6b7383-7e41-4726-b05f-ac2dc8786e4c">
      <Terms xmlns="http://schemas.microsoft.com/office/infopath/2007/PartnerControls">
        <TermInfo xmlns="http://schemas.microsoft.com/office/infopath/2007/PartnerControls">
          <TermName xmlns="http://schemas.microsoft.com/office/infopath/2007/PartnerControls">Presentation</TermName>
          <TermId xmlns="http://schemas.microsoft.com/office/infopath/2007/PartnerControls">041fb24a-a8cd-4dda-b21b-c5a8f21d85bf</TermId>
        </TermInfo>
      </Terms>
    </j52d155617da4b95ac94b868caa32acc>
    <p7fe822c9a9c4ba1ae51a7ea575e159e xmlns="1d6b7383-7e41-4726-b05f-ac2dc8786e4c">
      <Terms xmlns="http://schemas.microsoft.com/office/infopath/2007/PartnerControls">
        <TermInfo xmlns="http://schemas.microsoft.com/office/infopath/2007/PartnerControls">
          <TermName xmlns="http://schemas.microsoft.com/office/infopath/2007/PartnerControls">CCEM</TermName>
          <TermId xmlns="http://schemas.microsoft.com/office/infopath/2007/PartnerControls">856da17f-a408-4639-977d-8086f9346eb7</TermId>
        </TermInfo>
      </Terms>
    </p7fe822c9a9c4ba1ae51a7ea575e159e>
    <_dlc_DocId xmlns="d7f63a0c-3387-4091-80af-370ec6ca6610">QKDJTPZ2MZUH-49-4738</_dlc_DocId>
    <_dlc_DocIdUrl xmlns="d7f63a0c-3387-4091-80af-370ec6ca6610">
      <Url>http://connect.col.org/PresidentOffice/_layouts/DocIdRedir.aspx?ID=QKDJTPZ2MZUH-49-4738</Url>
      <Description>QKDJTPZ2MZUH-49-4738</Description>
    </_dlc_DocIdUrl>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03BC5F53AA6BE840B5B0F6969AE13AAE" ma:contentTypeVersion="17" ma:contentTypeDescription="Create a new document." ma:contentTypeScope="" ma:versionID="f98925b8616c1a3a515f7895054abc78">
  <xsd:schema xmlns:xsd="http://www.w3.org/2001/XMLSchema" xmlns:xs="http://www.w3.org/2001/XMLSchema" xmlns:p="http://schemas.microsoft.com/office/2006/metadata/properties" xmlns:ns2="1d6b7383-7e41-4726-b05f-ac2dc8786e4c" xmlns:ns3="d7f63a0c-3387-4091-80af-370ec6ca6610" targetNamespace="http://schemas.microsoft.com/office/2006/metadata/properties" ma:root="true" ma:fieldsID="18fbf90e11f19b72c1ef383259601fc6" ns2:_="" ns3:_="">
    <xsd:import namespace="1d6b7383-7e41-4726-b05f-ac2dc8786e4c"/>
    <xsd:import namespace="d7f63a0c-3387-4091-80af-370ec6ca6610"/>
    <xsd:element name="properties">
      <xsd:complexType>
        <xsd:sequence>
          <xsd:element name="documentManagement">
            <xsd:complexType>
              <xsd:all>
                <xsd:element ref="ns2:Publication_x0020_Date" minOccurs="0"/>
                <xsd:element ref="ns2:Description0" minOccurs="0"/>
                <xsd:element ref="ns3:_dlc_DocId" minOccurs="0"/>
                <xsd:element ref="ns3:_dlc_DocIdUrl" minOccurs="0"/>
                <xsd:element ref="ns3:_dlc_DocIdPersistId" minOccurs="0"/>
                <xsd:element ref="ns2:j061b942e8404477ac9ae56dc8b11adb" minOccurs="0"/>
                <xsd:element ref="ns3:TaxCatchAll" minOccurs="0"/>
                <xsd:element ref="ns2:p7fe822c9a9c4ba1ae51a7ea575e159e" minOccurs="0"/>
                <xsd:element ref="ns2:j52d155617da4b95ac94b868caa32acc" minOccurs="0"/>
                <xsd:element ref="ns2:c1a183c9053e414f86275b227599bec0" minOccurs="0"/>
                <xsd:element ref="ns3:TaxKeyword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6b7383-7e41-4726-b05f-ac2dc8786e4c" elementFormDefault="qualified">
    <xsd:import namespace="http://schemas.microsoft.com/office/2006/documentManagement/types"/>
    <xsd:import namespace="http://schemas.microsoft.com/office/infopath/2007/PartnerControls"/>
    <xsd:element name="Publication_x0020_Date" ma:index="2" nillable="true" ma:displayName="Publication Date" ma:default="[today]" ma:format="DateOnly" ma:internalName="Publication_x0020_Date">
      <xsd:simpleType>
        <xsd:restriction base="dms:DateTime"/>
      </xsd:simpleType>
    </xsd:element>
    <xsd:element name="Description0" ma:index="8" nillable="true" ma:displayName="Description" ma:internalName="Description0">
      <xsd:simpleType>
        <xsd:restriction base="dms:Note">
          <xsd:maxLength value="255"/>
        </xsd:restriction>
      </xsd:simpleType>
    </xsd:element>
    <xsd:element name="j061b942e8404477ac9ae56dc8b11adb" ma:index="14" nillable="true" ma:taxonomy="true" ma:internalName="j061b942e8404477ac9ae56dc8b11adb" ma:taxonomyFieldName="Author_x002f_Source" ma:displayName="Author/Source" ma:readOnly="false" ma:default="" ma:fieldId="{3061b942-e840-4477-ac9a-e56dc8b11adb}" ma:taxonomyMulti="true" ma:sspId="358487c2-ea03-4029-b5bc-4ed1f8385f1b" ma:termSetId="7a5a9770-ee53-40ed-97e9-84eb0cea756f" ma:anchorId="00000000-0000-0000-0000-000000000000" ma:open="false" ma:isKeyword="false">
      <xsd:complexType>
        <xsd:sequence>
          <xsd:element ref="pc:Terms" minOccurs="0" maxOccurs="1"/>
        </xsd:sequence>
      </xsd:complexType>
    </xsd:element>
    <xsd:element name="p7fe822c9a9c4ba1ae51a7ea575e159e" ma:index="16" nillable="true" ma:taxonomy="true" ma:internalName="p7fe822c9a9c4ba1ae51a7ea575e159e" ma:taxonomyFieldName="Organisational_x0020_Activity" ma:displayName="Organisational Activity" ma:readOnly="false" ma:default="" ma:fieldId="{97fe822c-9a9c-4ba1-ae51-a7ea575e159e}" ma:taxonomyMulti="true" ma:sspId="358487c2-ea03-4029-b5bc-4ed1f8385f1b" ma:termSetId="5268b499-4897-4367-89a7-ad7bb1ed12bd" ma:anchorId="00000000-0000-0000-0000-000000000000" ma:open="false" ma:isKeyword="false">
      <xsd:complexType>
        <xsd:sequence>
          <xsd:element ref="pc:Terms" minOccurs="0" maxOccurs="1"/>
        </xsd:sequence>
      </xsd:complexType>
    </xsd:element>
    <xsd:element name="j52d155617da4b95ac94b868caa32acc" ma:index="17" nillable="true" ma:taxonomy="true" ma:internalName="j52d155617da4b95ac94b868caa32acc" ma:taxonomyFieldName="Document_x0020_Type" ma:displayName="Document Type" ma:readOnly="false" ma:default="" ma:fieldId="{352d1556-17da-4b95-ac94-b868caa32acc}" ma:taxonomyMulti="true" ma:sspId="358487c2-ea03-4029-b5bc-4ed1f8385f1b" ma:termSetId="cc730250-f0a1-4d64-a0f4-3c61e9fb9f6d" ma:anchorId="00000000-0000-0000-0000-000000000000" ma:open="false" ma:isKeyword="false">
      <xsd:complexType>
        <xsd:sequence>
          <xsd:element ref="pc:Terms" minOccurs="0" maxOccurs="1"/>
        </xsd:sequence>
      </xsd:complexType>
    </xsd:element>
    <xsd:element name="c1a183c9053e414f86275b227599bec0" ma:index="18" nillable="true" ma:taxonomy="true" ma:internalName="c1a183c9053e414f86275b227599bec0" ma:taxonomyFieldName="Region_x002f_Country" ma:displayName="Region/Country" ma:readOnly="false" ma:default="" ma:fieldId="{c1a183c9-053e-414f-8627-5b227599bec0}" ma:taxonomyMulti="true" ma:sspId="358487c2-ea03-4029-b5bc-4ed1f8385f1b" ma:termSetId="f7888d64-2ce2-43c0-b93f-a783c573d531"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7f63a0c-3387-4091-80af-370ec6ca6610"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15" nillable="true" ma:displayName="Taxonomy Catch All Column" ma:hidden="true" ma:list="{f0e02da1-f936-4633-8c0b-cc5fae9aa1e3}" ma:internalName="TaxCatchAll" ma:showField="CatchAllData" ma:web="d7f63a0c-3387-4091-80af-370ec6ca6610">
      <xsd:complexType>
        <xsd:complexContent>
          <xsd:extension base="dms:MultiChoiceLookup">
            <xsd:sequence>
              <xsd:element name="Value" type="dms:Lookup" maxOccurs="unbounded" minOccurs="0" nillable="true"/>
            </xsd:sequence>
          </xsd:extension>
        </xsd:complexContent>
      </xsd:complexType>
    </xsd:element>
    <xsd:element name="TaxKeywordTaxHTField" ma:index="19" nillable="true" ma:taxonomy="true" ma:internalName="TaxKeywordTaxHTField" ma:taxonomyFieldName="TaxKeyword" ma:displayName="Enterprise Keywords" ma:fieldId="{23f27201-bee3-471e-b2e7-b64fd8b7ca38}" ma:taxonomyMulti="true" ma:sspId="358487c2-ea03-4029-b5bc-4ed1f8385f1b"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DA70737-8BC8-4C4D-9BC7-01DB67FDC8DD}">
  <ds:schemaRefs>
    <ds:schemaRef ds:uri="http://schemas.microsoft.com/sharepoint/events"/>
  </ds:schemaRefs>
</ds:datastoreItem>
</file>

<file path=customXml/itemProps2.xml><?xml version="1.0" encoding="utf-8"?>
<ds:datastoreItem xmlns:ds="http://schemas.openxmlformats.org/officeDocument/2006/customXml" ds:itemID="{C506B919-EF8F-4176-9FEC-1778D68BCACA}">
  <ds:schemaRefs>
    <ds:schemaRef ds:uri="http://schemas.microsoft.com/office/2006/documentManagement/types"/>
    <ds:schemaRef ds:uri="1d6b7383-7e41-4726-b05f-ac2dc8786e4c"/>
    <ds:schemaRef ds:uri="http://purl.org/dc/dcmitype/"/>
    <ds:schemaRef ds:uri="http://purl.org/dc/elements/1.1/"/>
    <ds:schemaRef ds:uri="http://schemas.microsoft.com/office/2006/metadata/properties"/>
    <ds:schemaRef ds:uri="d7f63a0c-3387-4091-80af-370ec6ca6610"/>
    <ds:schemaRef ds:uri="http://purl.org/dc/terms/"/>
    <ds:schemaRef ds:uri="http://www.w3.org/XML/1998/namespace"/>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F1B702B5-F830-40B0-813C-AFD3D474A78E}">
  <ds:schemaRefs>
    <ds:schemaRef ds:uri="http://schemas.microsoft.com/sharepoint/v3/contenttype/forms"/>
  </ds:schemaRefs>
</ds:datastoreItem>
</file>

<file path=customXml/itemProps4.xml><?xml version="1.0" encoding="utf-8"?>
<ds:datastoreItem xmlns:ds="http://schemas.openxmlformats.org/officeDocument/2006/customXml" ds:itemID="{8EB9061B-DC72-4D76-A4B5-CEFF220204D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6b7383-7e41-4726-b05f-ac2dc8786e4c"/>
    <ds:schemaRef ds:uri="d7f63a0c-3387-4091-80af-370ec6ca66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11777</TotalTime>
  <Words>1938</Words>
  <Application>Microsoft Office PowerPoint</Application>
  <PresentationFormat>On-screen Show (4:3)</PresentationFormat>
  <Paragraphs>357</Paragraphs>
  <Slides>72</Slides>
  <Notes>25</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72</vt:i4>
      </vt:variant>
    </vt:vector>
  </HeadingPairs>
  <TitlesOfParts>
    <vt:vector size="86" baseType="lpstr">
      <vt:lpstr>MS Mincho</vt:lpstr>
      <vt:lpstr>PMingLiU</vt:lpstr>
      <vt:lpstr>Arial</vt:lpstr>
      <vt:lpstr>Arial Narrow</vt:lpstr>
      <vt:lpstr>Arial Rounded MT Bold</vt:lpstr>
      <vt:lpstr>Bree Serif</vt:lpstr>
      <vt:lpstr>Calibri</vt:lpstr>
      <vt:lpstr>Cambria</vt:lpstr>
      <vt:lpstr>Georgia</vt:lpstr>
      <vt:lpstr>Times New Roman</vt:lpstr>
      <vt:lpstr>Trebuchet MS</vt:lpstr>
      <vt:lpstr>Verdana</vt:lpstr>
      <vt:lpstr>Wingdings</vt:lpstr>
      <vt:lpstr>1_COL09-12 Powerpoint</vt:lpstr>
      <vt:lpstr>Open Educational Resources: Innovation in  Higher Education?</vt:lpstr>
      <vt:lpstr>PowerPoint Presentation</vt:lpstr>
      <vt:lpstr>Where is it?</vt:lpstr>
      <vt:lpstr>What is it for?</vt:lpstr>
      <vt:lpstr>PowerPoint Presentation</vt:lpstr>
      <vt:lpstr>Thank you, Nigeria</vt:lpstr>
      <vt:lpstr>       HE Mariam Katagum</vt:lpstr>
      <vt:lpstr>COL Fellow: Prof O Jegede</vt:lpstr>
      <vt:lpstr> </vt:lpstr>
      <vt:lpstr>PowerPoint Presentation</vt:lpstr>
      <vt:lpstr>RETRIDOL</vt:lpstr>
      <vt:lpstr>UNESCO-COL Chairs  in ODL and OER</vt:lpstr>
      <vt:lpstr>Yaba College of Technology (YCT), Lagos, Nigeria, 2016</vt:lpstr>
      <vt:lpstr>2013 Abuja, Nigeria</vt:lpstr>
      <vt:lpstr>Plan</vt:lpstr>
      <vt:lpstr>PowerPoint Presentation</vt:lpstr>
      <vt:lpstr>A Young Nigeria</vt:lpstr>
      <vt:lpstr>Tertiary Gross Enrolment Ratio in Nigeria 1999 - 2011</vt:lpstr>
      <vt:lpstr>Nigeria: National Youth Unemployment Figures by Education, 2008-2012</vt:lpstr>
      <vt:lpstr>Nigeria: ICT Statistics 2000-2015</vt:lpstr>
      <vt:lpstr>PowerPoint Presentation</vt:lpstr>
      <vt:lpstr>Education 2030:  Framework for Action</vt:lpstr>
      <vt:lpstr>PowerPoint Presentation</vt:lpstr>
      <vt:lpstr>The Philosophy of ‘Open-ness’</vt:lpstr>
      <vt:lpstr>The Rise of Open Universities</vt:lpstr>
      <vt:lpstr>Opening up HE in Nigeria</vt:lpstr>
      <vt:lpstr>Nigeria: Dual Mode Institutions</vt:lpstr>
      <vt:lpstr>NOUN  (180,000 students)</vt:lpstr>
      <vt:lpstr>Key Developments in the  2nd Generation</vt:lpstr>
      <vt:lpstr>Open Education:  Second Generation</vt:lpstr>
      <vt:lpstr>eLearning Africa 2015</vt:lpstr>
      <vt:lpstr>PowerPoint Presentation</vt:lpstr>
      <vt:lpstr>3rd Generation: Rise of OER</vt:lpstr>
      <vt:lpstr>19+ Countries with OE Policies</vt:lpstr>
      <vt:lpstr>ICT in Education and OER in Africa</vt:lpstr>
      <vt:lpstr>National Open University  of Nigeria (NOUN)</vt:lpstr>
      <vt:lpstr>PowerPoint Presentation</vt:lpstr>
      <vt:lpstr>PowerPoint Presentation</vt:lpstr>
      <vt:lpstr>Open Educational Resources (OER)</vt:lpstr>
      <vt:lpstr>The 5 Rs of Open Content</vt:lpstr>
      <vt:lpstr>Why OER?</vt:lpstr>
      <vt:lpstr>Costs:  OER Textbooks: US</vt:lpstr>
      <vt:lpstr>Four Lessons from Textbook Zero</vt:lpstr>
      <vt:lpstr>University of Swaziland</vt:lpstr>
      <vt:lpstr>Access: Malawi </vt:lpstr>
      <vt:lpstr> Access: Translation</vt:lpstr>
      <vt:lpstr>National Open University  of Tanzania</vt:lpstr>
      <vt:lpstr>PowerPoint Presentation</vt:lpstr>
      <vt:lpstr>Implications of OER for ODL</vt:lpstr>
      <vt:lpstr>New Realities</vt:lpstr>
      <vt:lpstr>Implications for Pedagogy</vt:lpstr>
      <vt:lpstr>Implications for Pedagogy</vt:lpstr>
      <vt:lpstr>Implications for the Learner</vt:lpstr>
      <vt:lpstr>PowerPoint Presentation</vt:lpstr>
      <vt:lpstr>Research shows that</vt:lpstr>
      <vt:lpstr>PowerPoint Presentation</vt:lpstr>
      <vt:lpstr>PowerPoint Presentation</vt:lpstr>
      <vt:lpstr>2nd World OER Congress</vt:lpstr>
      <vt:lpstr>PowerPoint Presentation</vt:lpstr>
      <vt:lpstr>OER: Then and Now</vt:lpstr>
      <vt:lpstr>Two Surveys</vt:lpstr>
      <vt:lpstr>Trends </vt:lpstr>
      <vt:lpstr>Trends</vt:lpstr>
      <vt:lpstr>PowerPoint Presentation</vt:lpstr>
      <vt:lpstr>National Governments can</vt:lpstr>
      <vt:lpstr>Institutions can</vt:lpstr>
      <vt:lpstr>COL Resources</vt:lpstr>
      <vt:lpstr>Directory of Open Educational Resource (DOER)</vt:lpstr>
      <vt:lpstr>PowerPoint Presentation</vt:lpstr>
      <vt:lpstr>Innovation: from ‘divide’ to ‘dividend’</vt:lpstr>
      <vt:lpstr>Let us agree to</vt:lpstr>
      <vt:lpstr>PowerPoint Presentation</vt:lpstr>
    </vt:vector>
  </TitlesOfParts>
  <Company>Commonwealth of Learning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Mins_final</dc:title>
  <dc:creator>Denise Tremblay</dc:creator>
  <cp:lastModifiedBy>Asha Kanwar</cp:lastModifiedBy>
  <cp:revision>701</cp:revision>
  <cp:lastPrinted>2017-01-23T23:29:58Z</cp:lastPrinted>
  <dcterms:created xsi:type="dcterms:W3CDTF">2011-03-25T22:35:22Z</dcterms:created>
  <dcterms:modified xsi:type="dcterms:W3CDTF">2017-01-30T18:16:23Z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0x01010003BC5F53AA6BE840B5B0F6969AE13AAE</vt:lpwstr>
  </property>
  <property fmtid="{D5CDD505-2E9C-101B-9397-08002B2CF9AE}" pid="3" name="_dlc_DocIdItemGuid">
    <vt:lpwstr>0f97f438-2a77-4b88-83f7-c2fa4d1c45ee</vt:lpwstr>
  </property>
  <property fmtid="{D5CDD505-2E9C-101B-9397-08002B2CF9AE}" pid="4" name="TaxKeyword">
    <vt:lpwstr/>
  </property>
  <property fmtid="{D5CDD505-2E9C-101B-9397-08002B2CF9AE}" pid="5" name="Author/Source">
    <vt:lpwstr>424;#President's Office|f10d0ace-75d4-486d-9a7f-000de40038e3</vt:lpwstr>
  </property>
  <property fmtid="{D5CDD505-2E9C-101B-9397-08002B2CF9AE}" pid="6" name="Document Type">
    <vt:lpwstr>309;#Presentation|041fb24a-a8cd-4dda-b21b-c5a8f21d85bf</vt:lpwstr>
  </property>
  <property fmtid="{D5CDD505-2E9C-101B-9397-08002B2CF9AE}" pid="7" name="Organisational Activity">
    <vt:lpwstr>1297;#CCEM|856da17f-a408-4639-977d-8086f9346eb7</vt:lpwstr>
  </property>
  <property fmtid="{D5CDD505-2E9C-101B-9397-08002B2CF9AE}" pid="8" name="Region/Country">
    <vt:lpwstr>1298;#Bahamas (The)|3a978c55-68f2-4222-9049-f82853d672dd</vt:lpwstr>
  </property>
</Properties>
</file>