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charts/chart3.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5.xml" ContentType="application/vnd.openxmlformats-officedocument.drawingml.chart+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5"/>
  </p:sldMasterIdLst>
  <p:notesMasterIdLst>
    <p:notesMasterId r:id="rId69"/>
  </p:notesMasterIdLst>
  <p:handoutMasterIdLst>
    <p:handoutMasterId r:id="rId70"/>
  </p:handoutMasterIdLst>
  <p:sldIdLst>
    <p:sldId id="528" r:id="rId6"/>
    <p:sldId id="616" r:id="rId7"/>
    <p:sldId id="622" r:id="rId8"/>
    <p:sldId id="632" r:id="rId9"/>
    <p:sldId id="626" r:id="rId10"/>
    <p:sldId id="633" r:id="rId11"/>
    <p:sldId id="628" r:id="rId12"/>
    <p:sldId id="623" r:id="rId13"/>
    <p:sldId id="684" r:id="rId14"/>
    <p:sldId id="705" r:id="rId15"/>
    <p:sldId id="613" r:id="rId16"/>
    <p:sldId id="594" r:id="rId17"/>
    <p:sldId id="595" r:id="rId18"/>
    <p:sldId id="596" r:id="rId19"/>
    <p:sldId id="712" r:id="rId20"/>
    <p:sldId id="630" r:id="rId21"/>
    <p:sldId id="542" r:id="rId22"/>
    <p:sldId id="645" r:id="rId23"/>
    <p:sldId id="646" r:id="rId24"/>
    <p:sldId id="647" r:id="rId25"/>
    <p:sldId id="643" r:id="rId26"/>
    <p:sldId id="644" r:id="rId27"/>
    <p:sldId id="666" r:id="rId28"/>
    <p:sldId id="657" r:id="rId29"/>
    <p:sldId id="694" r:id="rId30"/>
    <p:sldId id="653" r:id="rId31"/>
    <p:sldId id="652" r:id="rId32"/>
    <p:sldId id="679" r:id="rId33"/>
    <p:sldId id="706" r:id="rId34"/>
    <p:sldId id="682" r:id="rId35"/>
    <p:sldId id="709" r:id="rId36"/>
    <p:sldId id="650" r:id="rId37"/>
    <p:sldId id="649" r:id="rId38"/>
    <p:sldId id="691" r:id="rId39"/>
    <p:sldId id="675" r:id="rId40"/>
    <p:sldId id="677" r:id="rId41"/>
    <p:sldId id="713" r:id="rId42"/>
    <p:sldId id="619" r:id="rId43"/>
    <p:sldId id="659" r:id="rId44"/>
    <p:sldId id="685" r:id="rId45"/>
    <p:sldId id="686" r:id="rId46"/>
    <p:sldId id="693" r:id="rId47"/>
    <p:sldId id="687" r:id="rId48"/>
    <p:sldId id="688" r:id="rId49"/>
    <p:sldId id="689" r:id="rId50"/>
    <p:sldId id="692" r:id="rId51"/>
    <p:sldId id="707" r:id="rId52"/>
    <p:sldId id="699" r:id="rId53"/>
    <p:sldId id="700" r:id="rId54"/>
    <p:sldId id="701" r:id="rId55"/>
    <p:sldId id="698" r:id="rId56"/>
    <p:sldId id="702" r:id="rId57"/>
    <p:sldId id="711" r:id="rId58"/>
    <p:sldId id="695" r:id="rId59"/>
    <p:sldId id="547" r:id="rId60"/>
    <p:sldId id="678" r:id="rId61"/>
    <p:sldId id="673" r:id="rId62"/>
    <p:sldId id="668" r:id="rId63"/>
    <p:sldId id="676" r:id="rId64"/>
    <p:sldId id="670" r:id="rId65"/>
    <p:sldId id="671" r:id="rId66"/>
    <p:sldId id="672" r:id="rId67"/>
    <p:sldId id="549" r:id="rId6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192" userDrawn="1">
          <p15:clr>
            <a:srgbClr val="A4A3A4"/>
          </p15:clr>
        </p15:guide>
      </p15:sldGuideLst>
    </p:ext>
    <p:ext uri="{2D200454-40CA-4A62-9FC3-DE9A4176ACB9}">
      <p15:notesGuideLst xmlns:p15="http://schemas.microsoft.com/office/powerpoint/2012/main">
        <p15:guide id="1" orient="horz" pos="2927"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999900"/>
    <a:srgbClr val="373321"/>
    <a:srgbClr val="605939"/>
    <a:srgbClr val="463691"/>
    <a:srgbClr val="908655"/>
    <a:srgbClr val="AEA4DD"/>
    <a:srgbClr val="D1CCB2"/>
    <a:srgbClr val="D7D2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6" autoAdjust="0"/>
    <p:restoredTop sz="76800" autoAdjust="0"/>
  </p:normalViewPr>
  <p:slideViewPr>
    <p:cSldViewPr>
      <p:cViewPr varScale="1">
        <p:scale>
          <a:sx n="45" d="100"/>
          <a:sy n="45" d="100"/>
        </p:scale>
        <p:origin x="1363" y="43"/>
      </p:cViewPr>
      <p:guideLst>
        <p:guide orient="horz" pos="816"/>
        <p:guide pos="192"/>
      </p:guideLst>
    </p:cSldViewPr>
  </p:slideViewPr>
  <p:outlineViewPr>
    <p:cViewPr>
      <p:scale>
        <a:sx n="33" d="100"/>
        <a:sy n="33" d="100"/>
      </p:scale>
      <p:origin x="0" y="7368"/>
    </p:cViewPr>
  </p:outlineViewPr>
  <p:notesTextViewPr>
    <p:cViewPr>
      <p:scale>
        <a:sx n="3" d="2"/>
        <a:sy n="3" d="2"/>
      </p:scale>
      <p:origin x="0" y="0"/>
    </p:cViewPr>
  </p:notesTextViewPr>
  <p:sorterViewPr>
    <p:cViewPr>
      <p:scale>
        <a:sx n="66" d="100"/>
        <a:sy n="66" d="100"/>
      </p:scale>
      <p:origin x="0" y="0"/>
    </p:cViewPr>
  </p:sorterViewPr>
  <p:notesViewPr>
    <p:cSldViewPr showGuides="1">
      <p:cViewPr varScale="1">
        <p:scale>
          <a:sx n="55" d="100"/>
          <a:sy n="55" d="100"/>
        </p:scale>
        <p:origin x="-2904" y="-96"/>
      </p:cViewPr>
      <p:guideLst>
        <p:guide orient="horz" pos="292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 Type="http://schemas.openxmlformats.org/officeDocument/2006/relationships/slide" Target="slides/slide2.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hade val="76000"/>
                </a:schemeClr>
              </a:solidFill>
              <a:ln w="19050">
                <a:noFill/>
              </a:ln>
              <a:effectLst/>
            </c:spPr>
          </c:dPt>
          <c:dPt>
            <c:idx val="1"/>
            <c:bubble3D val="0"/>
            <c:spPr>
              <a:solidFill>
                <a:schemeClr val="accent2">
                  <a:tint val="77000"/>
                </a:schemeClr>
              </a:solidFill>
              <a:ln w="19050">
                <a:noFill/>
              </a:ln>
              <a:effectLst/>
            </c:spPr>
          </c:dPt>
          <c:cat>
            <c:strRef>
              <c:f>Sheet1!$A$2:$A$3</c:f>
              <c:strCache>
                <c:ptCount val="2"/>
                <c:pt idx="0">
                  <c:v>1st Qtr</c:v>
                </c:pt>
                <c:pt idx="1">
                  <c:v>2nd Qtr</c:v>
                </c:pt>
              </c:strCache>
            </c:strRef>
          </c:cat>
          <c:val>
            <c:numRef>
              <c:f>Sheet1!$B$2:$B$3</c:f>
              <c:numCache>
                <c:formatCode>General</c:formatCode>
                <c:ptCount val="2"/>
                <c:pt idx="0">
                  <c:v>20</c:v>
                </c:pt>
                <c:pt idx="1">
                  <c:v>72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Youth Unemployment</c:v>
                </c:pt>
              </c:strCache>
            </c:strRef>
          </c:tx>
          <c:marker>
            <c:symbol val="none"/>
          </c:marker>
          <c:cat>
            <c:numRef>
              <c:f>Sheet1!$A$2:$A$10</c:f>
              <c:numCache>
                <c:formatCode>0</c:formatCode>
                <c:ptCount val="9"/>
                <c:pt idx="0">
                  <c:v>2004</c:v>
                </c:pt>
                <c:pt idx="1">
                  <c:v>2006</c:v>
                </c:pt>
                <c:pt idx="2">
                  <c:v>2007</c:v>
                </c:pt>
                <c:pt idx="3">
                  <c:v>2008</c:v>
                </c:pt>
                <c:pt idx="4">
                  <c:v>2009</c:v>
                </c:pt>
                <c:pt idx="5">
                  <c:v>2010</c:v>
                </c:pt>
                <c:pt idx="6">
                  <c:v>2011</c:v>
                </c:pt>
                <c:pt idx="7">
                  <c:v>2013</c:v>
                </c:pt>
                <c:pt idx="8">
                  <c:v>2014</c:v>
                </c:pt>
              </c:numCache>
            </c:numRef>
          </c:cat>
          <c:val>
            <c:numRef>
              <c:f>Sheet1!$B$2:$B$10</c:f>
              <c:numCache>
                <c:formatCode>General</c:formatCode>
                <c:ptCount val="9"/>
                <c:pt idx="0">
                  <c:v>11.7</c:v>
                </c:pt>
                <c:pt idx="1">
                  <c:v>8.6</c:v>
                </c:pt>
                <c:pt idx="2">
                  <c:v>7.5</c:v>
                </c:pt>
                <c:pt idx="3">
                  <c:v>7.7</c:v>
                </c:pt>
                <c:pt idx="4">
                  <c:v>8.3000000000000007</c:v>
                </c:pt>
                <c:pt idx="5">
                  <c:v>8.4</c:v>
                </c:pt>
                <c:pt idx="6">
                  <c:v>10.3</c:v>
                </c:pt>
                <c:pt idx="7">
                  <c:v>10.5</c:v>
                </c:pt>
                <c:pt idx="8">
                  <c:v>10.4</c:v>
                </c:pt>
              </c:numCache>
            </c:numRef>
          </c:val>
          <c:smooth val="0"/>
        </c:ser>
        <c:dLbls>
          <c:showLegendKey val="0"/>
          <c:showVal val="0"/>
          <c:showCatName val="0"/>
          <c:showSerName val="0"/>
          <c:showPercent val="0"/>
          <c:showBubbleSize val="0"/>
        </c:dLbls>
        <c:smooth val="0"/>
        <c:axId val="359107840"/>
        <c:axId val="359108624"/>
      </c:lineChart>
      <c:catAx>
        <c:axId val="359107840"/>
        <c:scaling>
          <c:orientation val="minMax"/>
        </c:scaling>
        <c:delete val="0"/>
        <c:axPos val="b"/>
        <c:numFmt formatCode="0" sourceLinked="1"/>
        <c:majorTickMark val="out"/>
        <c:minorTickMark val="none"/>
        <c:tickLblPos val="nextTo"/>
        <c:crossAx val="359108624"/>
        <c:crosses val="autoZero"/>
        <c:auto val="0"/>
        <c:lblAlgn val="ctr"/>
        <c:lblOffset val="100"/>
        <c:noMultiLvlLbl val="0"/>
      </c:catAx>
      <c:valAx>
        <c:axId val="359108624"/>
        <c:scaling>
          <c:orientation val="minMax"/>
        </c:scaling>
        <c:delete val="0"/>
        <c:axPos val="l"/>
        <c:majorGridlines/>
        <c:numFmt formatCode="General" sourceLinked="1"/>
        <c:majorTickMark val="out"/>
        <c:minorTickMark val="none"/>
        <c:tickLblPos val="nextTo"/>
        <c:crossAx val="35910784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Tertiary Enrolment</c:v>
                </c:pt>
              </c:strCache>
            </c:strRef>
          </c:tx>
          <c:marker>
            <c:symbol val="none"/>
          </c:marker>
          <c:cat>
            <c:numRef>
              <c:f>Sheet1!$A$2:$A$11</c:f>
              <c:numCache>
                <c:formatCode>0</c:formatCode>
                <c:ptCount val="10"/>
                <c:pt idx="0">
                  <c:v>2004</c:v>
                </c:pt>
                <c:pt idx="1">
                  <c:v>2005</c:v>
                </c:pt>
                <c:pt idx="2">
                  <c:v>2006</c:v>
                </c:pt>
                <c:pt idx="3">
                  <c:v>2007</c:v>
                </c:pt>
                <c:pt idx="4">
                  <c:v>2008</c:v>
                </c:pt>
                <c:pt idx="5">
                  <c:v>2009</c:v>
                </c:pt>
                <c:pt idx="6">
                  <c:v>2011</c:v>
                </c:pt>
                <c:pt idx="7">
                  <c:v>2012</c:v>
                </c:pt>
                <c:pt idx="8">
                  <c:v>2013</c:v>
                </c:pt>
                <c:pt idx="9">
                  <c:v>2014</c:v>
                </c:pt>
              </c:numCache>
            </c:numRef>
          </c:cat>
          <c:val>
            <c:numRef>
              <c:f>Sheet1!$B$2:$B$11</c:f>
              <c:numCache>
                <c:formatCode>0.00</c:formatCode>
                <c:ptCount val="10"/>
                <c:pt idx="0">
                  <c:v>3.42</c:v>
                </c:pt>
                <c:pt idx="1">
                  <c:v>4.9400000000000004</c:v>
                </c:pt>
                <c:pt idx="2">
                  <c:v>4.99</c:v>
                </c:pt>
                <c:pt idx="3">
                  <c:v>5.63</c:v>
                </c:pt>
                <c:pt idx="4">
                  <c:v>5.61</c:v>
                </c:pt>
                <c:pt idx="5">
                  <c:v>6.93</c:v>
                </c:pt>
                <c:pt idx="6">
                  <c:v>8.67</c:v>
                </c:pt>
                <c:pt idx="7">
                  <c:v>9.93</c:v>
                </c:pt>
                <c:pt idx="8">
                  <c:v>10.37</c:v>
                </c:pt>
                <c:pt idx="9">
                  <c:v>10.36</c:v>
                </c:pt>
              </c:numCache>
            </c:numRef>
          </c:val>
          <c:smooth val="0"/>
        </c:ser>
        <c:dLbls>
          <c:showLegendKey val="0"/>
          <c:showVal val="0"/>
          <c:showCatName val="0"/>
          <c:showSerName val="0"/>
          <c:showPercent val="0"/>
          <c:showBubbleSize val="0"/>
        </c:dLbls>
        <c:smooth val="0"/>
        <c:axId val="359109408"/>
        <c:axId val="359109800"/>
      </c:lineChart>
      <c:catAx>
        <c:axId val="359109408"/>
        <c:scaling>
          <c:orientation val="minMax"/>
        </c:scaling>
        <c:delete val="0"/>
        <c:axPos val="b"/>
        <c:numFmt formatCode="0" sourceLinked="1"/>
        <c:majorTickMark val="out"/>
        <c:minorTickMark val="none"/>
        <c:tickLblPos val="nextTo"/>
        <c:crossAx val="359109800"/>
        <c:crosses val="autoZero"/>
        <c:auto val="0"/>
        <c:lblAlgn val="ctr"/>
        <c:lblOffset val="100"/>
        <c:noMultiLvlLbl val="0"/>
      </c:catAx>
      <c:valAx>
        <c:axId val="359109800"/>
        <c:scaling>
          <c:orientation val="minMax"/>
        </c:scaling>
        <c:delete val="0"/>
        <c:axPos val="l"/>
        <c:majorGridlines/>
        <c:numFmt formatCode="0.0" sourceLinked="0"/>
        <c:majorTickMark val="out"/>
        <c:minorTickMark val="none"/>
        <c:tickLblPos val="nextTo"/>
        <c:crossAx val="35910940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Sheet1!$B$1</c:f>
              <c:strCache>
                <c:ptCount val="1"/>
                <c:pt idx="0">
                  <c:v>Internet users (Per 100 people)</c:v>
                </c:pt>
              </c:strCache>
            </c:strRef>
          </c:tx>
          <c:marker>
            <c:symbol val="none"/>
          </c:marker>
          <c:cat>
            <c:numRef>
              <c:f>Sheet1!$A$2:$A$12</c:f>
              <c:numCache>
                <c:formatCode>0</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Sheet1!$B$2:$B$12</c:f>
              <c:numCache>
                <c:formatCode>0.0</c:formatCode>
                <c:ptCount val="11"/>
                <c:pt idx="0">
                  <c:v>6.2</c:v>
                </c:pt>
                <c:pt idx="1">
                  <c:v>6.3</c:v>
                </c:pt>
                <c:pt idx="2">
                  <c:v>6.5</c:v>
                </c:pt>
                <c:pt idx="3">
                  <c:v>6.8</c:v>
                </c:pt>
                <c:pt idx="4">
                  <c:v>7</c:v>
                </c:pt>
                <c:pt idx="5">
                  <c:v>7.5</c:v>
                </c:pt>
                <c:pt idx="6">
                  <c:v>8</c:v>
                </c:pt>
                <c:pt idx="7">
                  <c:v>9</c:v>
                </c:pt>
                <c:pt idx="8">
                  <c:v>10</c:v>
                </c:pt>
                <c:pt idx="9">
                  <c:v>10.9</c:v>
                </c:pt>
                <c:pt idx="10">
                  <c:v>13.8</c:v>
                </c:pt>
              </c:numCache>
            </c:numRef>
          </c:val>
          <c:smooth val="0"/>
        </c:ser>
        <c:ser>
          <c:idx val="1"/>
          <c:order val="1"/>
          <c:tx>
            <c:strRef>
              <c:f>Sheet1!$C$1</c:f>
              <c:strCache>
                <c:ptCount val="1"/>
                <c:pt idx="0">
                  <c:v>Mobile Subscription (Per 100 people)</c:v>
                </c:pt>
              </c:strCache>
            </c:strRef>
          </c:tx>
          <c:marker>
            <c:symbol val="none"/>
          </c:marker>
          <c:cat>
            <c:numRef>
              <c:f>Sheet1!$A$2:$A$12</c:f>
              <c:numCache>
                <c:formatCode>0</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Sheet1!$C$2:$C$12</c:f>
              <c:numCache>
                <c:formatCode>0.0</c:formatCode>
                <c:ptCount val="11"/>
                <c:pt idx="0">
                  <c:v>3.2</c:v>
                </c:pt>
                <c:pt idx="1">
                  <c:v>8.1</c:v>
                </c:pt>
                <c:pt idx="2">
                  <c:v>21.4</c:v>
                </c:pt>
                <c:pt idx="3">
                  <c:v>38.299999999999997</c:v>
                </c:pt>
                <c:pt idx="4">
                  <c:v>52.7</c:v>
                </c:pt>
                <c:pt idx="5">
                  <c:v>55.5</c:v>
                </c:pt>
                <c:pt idx="6">
                  <c:v>57.3</c:v>
                </c:pt>
                <c:pt idx="7">
                  <c:v>61.8</c:v>
                </c:pt>
                <c:pt idx="8">
                  <c:v>67.099999999999994</c:v>
                </c:pt>
                <c:pt idx="9">
                  <c:v>70.099999999999994</c:v>
                </c:pt>
                <c:pt idx="10">
                  <c:v>73.3</c:v>
                </c:pt>
              </c:numCache>
            </c:numRef>
          </c:val>
          <c:smooth val="0"/>
        </c:ser>
        <c:dLbls>
          <c:showLegendKey val="0"/>
          <c:showVal val="0"/>
          <c:showCatName val="0"/>
          <c:showSerName val="0"/>
          <c:showPercent val="0"/>
          <c:showBubbleSize val="0"/>
        </c:dLbls>
        <c:smooth val="0"/>
        <c:axId val="359110584"/>
        <c:axId val="359110976"/>
      </c:lineChart>
      <c:catAx>
        <c:axId val="359110584"/>
        <c:scaling>
          <c:orientation val="minMax"/>
        </c:scaling>
        <c:delete val="0"/>
        <c:axPos val="b"/>
        <c:numFmt formatCode="0" sourceLinked="1"/>
        <c:majorTickMark val="out"/>
        <c:minorTickMark val="none"/>
        <c:tickLblPos val="nextTo"/>
        <c:txPr>
          <a:bodyPr/>
          <a:lstStyle/>
          <a:p>
            <a:pPr>
              <a:defRPr sz="1600" baseline="0"/>
            </a:pPr>
            <a:endParaRPr lang="en-US"/>
          </a:p>
        </c:txPr>
        <c:crossAx val="359110976"/>
        <c:crosses val="autoZero"/>
        <c:auto val="0"/>
        <c:lblAlgn val="ctr"/>
        <c:lblOffset val="100"/>
        <c:noMultiLvlLbl val="0"/>
      </c:catAx>
      <c:valAx>
        <c:axId val="359110976"/>
        <c:scaling>
          <c:orientation val="minMax"/>
        </c:scaling>
        <c:delete val="0"/>
        <c:axPos val="l"/>
        <c:majorGridlines/>
        <c:numFmt formatCode="0" sourceLinked="0"/>
        <c:majorTickMark val="out"/>
        <c:minorTickMark val="none"/>
        <c:tickLblPos val="nextTo"/>
        <c:txPr>
          <a:bodyPr/>
          <a:lstStyle/>
          <a:p>
            <a:pPr>
              <a:defRPr sz="1600" baseline="0"/>
            </a:pPr>
            <a:endParaRPr lang="en-US"/>
          </a:p>
        </c:txPr>
        <c:crossAx val="359110584"/>
        <c:crosses val="autoZero"/>
        <c:crossBetween val="between"/>
      </c:valAx>
    </c:plotArea>
    <c:legend>
      <c:legendPos val="b"/>
      <c:layout>
        <c:manualLayout>
          <c:xMode val="edge"/>
          <c:yMode val="edge"/>
          <c:x val="8.2450287490889104E-3"/>
          <c:y val="0.90589197183685377"/>
          <c:w val="0.99017910078101123"/>
          <c:h val="9.4108028163146284E-2"/>
        </c:manualLayout>
      </c:layout>
      <c:overlay val="0"/>
      <c:txPr>
        <a:bodyPr/>
        <a:lstStyle/>
        <a:p>
          <a:pPr>
            <a:defRPr sz="14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Sheet1!$A$1</c:f>
              <c:strCache>
                <c:ptCount val="1"/>
                <c:pt idx="0">
                  <c:v>Sales</c:v>
                </c:pt>
              </c:strCache>
            </c:strRef>
          </c:tx>
          <c:explosion val="25"/>
          <c:dPt>
            <c:idx val="0"/>
            <c:bubble3D val="0"/>
            <c:explosion val="0"/>
            <c:spPr>
              <a:solidFill>
                <a:schemeClr val="accent6">
                  <a:lumMod val="50000"/>
                </a:schemeClr>
              </a:solidFill>
            </c:spPr>
          </c:dPt>
          <c:dPt>
            <c:idx val="1"/>
            <c:bubble3D val="0"/>
            <c:explosion val="9"/>
          </c:dPt>
          <c:dLbls>
            <c:spPr>
              <a:noFill/>
              <a:ln>
                <a:noFill/>
              </a:ln>
              <a:effectLst/>
            </c:spPr>
            <c:showLegendKey val="0"/>
            <c:showVal val="0"/>
            <c:showCatName val="1"/>
            <c:showSerName val="0"/>
            <c:showPercent val="0"/>
            <c:showBubbleSize val="0"/>
            <c:showLeaderLines val="1"/>
            <c:extLst>
              <c:ext xmlns:c15="http://schemas.microsoft.com/office/drawing/2012/chart" uri="{CE6537A1-D6FC-4f65-9D91-7224C49458BB}"/>
            </c:extLst>
          </c:dLbls>
          <c:cat>
            <c:multiLvlStrRef>
              <c:f>Sheet1!#REF!</c:f>
            </c:multiLvlStrRef>
          </c:cat>
          <c:val>
            <c:numRef>
              <c:f>Sheet1!$A$2:$A$3</c:f>
              <c:numCache>
                <c:formatCode>0%</c:formatCode>
                <c:ptCount val="2"/>
                <c:pt idx="0">
                  <c:v>0.8</c:v>
                </c:pt>
                <c:pt idx="1">
                  <c:v>0.2</c:v>
                </c:pt>
              </c:numCache>
            </c:numRef>
          </c:val>
        </c:ser>
        <c:dLbls>
          <c:showLegendKey val="0"/>
          <c:showVal val="0"/>
          <c:showCatName val="1"/>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84E87A-1AFD-44F8-84FB-1A4DB853103D}" type="doc">
      <dgm:prSet loTypeId="urn:microsoft.com/office/officeart/2005/8/layout/vList6" loCatId="list" qsTypeId="urn:microsoft.com/office/officeart/2005/8/quickstyle/simple1" qsCatId="simple" csTypeId="urn:microsoft.com/office/officeart/2005/8/colors/accent5_4" csCatId="accent5" phldr="1"/>
      <dgm:spPr/>
      <dgm:t>
        <a:bodyPr/>
        <a:lstStyle/>
        <a:p>
          <a:endParaRPr lang="en-US"/>
        </a:p>
      </dgm:t>
    </dgm:pt>
    <dgm:pt modelId="{D99FDC3A-BE26-4414-87B6-0942446D73DD}">
      <dgm:prSet custT="1"/>
      <dgm:spPr>
        <a:solidFill>
          <a:schemeClr val="tx1">
            <a:lumMod val="10000"/>
            <a:lumOff val="90000"/>
          </a:schemeClr>
        </a:solidFill>
      </dgm:spPr>
      <dgm:t>
        <a:bodyPr/>
        <a:lstStyle/>
        <a:p>
          <a:pPr rtl="0"/>
          <a:r>
            <a:rPr lang="en-US" sz="3200" b="0" i="0" dirty="0" smtClean="0">
              <a:solidFill>
                <a:schemeClr val="tx1"/>
              </a:solidFill>
              <a:latin typeface="+mn-lt"/>
            </a:rPr>
            <a:t>Context</a:t>
          </a:r>
          <a:endParaRPr lang="en-US" sz="3200" b="0" i="0" dirty="0">
            <a:solidFill>
              <a:schemeClr val="tx1"/>
            </a:solidFill>
            <a:latin typeface="+mn-lt"/>
          </a:endParaRPr>
        </a:p>
      </dgm:t>
    </dgm:pt>
    <dgm:pt modelId="{FC710DDF-6182-4790-B4BF-C0D3A5D8C23E}" type="parTrans" cxnId="{DD999B34-4303-4FA3-9D29-EC32882512C1}">
      <dgm:prSet/>
      <dgm:spPr/>
      <dgm:t>
        <a:bodyPr/>
        <a:lstStyle/>
        <a:p>
          <a:endParaRPr lang="en-US" sz="3200" b="0" i="0">
            <a:latin typeface="+mn-lt"/>
          </a:endParaRPr>
        </a:p>
      </dgm:t>
    </dgm:pt>
    <dgm:pt modelId="{2606753E-D6D6-479E-9655-809AB13CB30E}" type="sibTrans" cxnId="{DD999B34-4303-4FA3-9D29-EC32882512C1}">
      <dgm:prSet/>
      <dgm:spPr/>
      <dgm:t>
        <a:bodyPr/>
        <a:lstStyle/>
        <a:p>
          <a:endParaRPr lang="en-US" sz="3200" b="0" i="0">
            <a:latin typeface="+mn-lt"/>
          </a:endParaRPr>
        </a:p>
      </dgm:t>
    </dgm:pt>
    <dgm:pt modelId="{22D1D7E7-8CE9-42E5-82D8-21B14F4C9928}">
      <dgm:prSet custT="1"/>
      <dgm:spPr>
        <a:solidFill>
          <a:schemeClr val="tx1">
            <a:lumMod val="25000"/>
            <a:lumOff val="75000"/>
          </a:schemeClr>
        </a:solidFill>
      </dgm:spPr>
      <dgm:t>
        <a:bodyPr/>
        <a:lstStyle/>
        <a:p>
          <a:pPr rtl="0"/>
          <a:r>
            <a:rPr lang="en-US" sz="3200" b="0" i="0" dirty="0" smtClean="0">
              <a:solidFill>
                <a:schemeClr val="tx1"/>
              </a:solidFill>
              <a:latin typeface="+mn-lt"/>
            </a:rPr>
            <a:t>What is ODL?</a:t>
          </a:r>
          <a:endParaRPr lang="en-US" sz="3200" b="0" i="0" dirty="0">
            <a:solidFill>
              <a:schemeClr val="tx1"/>
            </a:solidFill>
            <a:latin typeface="+mn-lt"/>
          </a:endParaRPr>
        </a:p>
      </dgm:t>
    </dgm:pt>
    <dgm:pt modelId="{2B3178BF-87A6-42EE-9974-D36286C9F936}" type="parTrans" cxnId="{B240AD1C-5A39-4F92-AC1F-421F25403C37}">
      <dgm:prSet/>
      <dgm:spPr/>
      <dgm:t>
        <a:bodyPr/>
        <a:lstStyle/>
        <a:p>
          <a:endParaRPr lang="en-US" sz="3200" b="0" i="0">
            <a:latin typeface="+mn-lt"/>
          </a:endParaRPr>
        </a:p>
      </dgm:t>
    </dgm:pt>
    <dgm:pt modelId="{4AB91543-BECB-4AD7-92A5-C0EB03BB65F0}" type="sibTrans" cxnId="{B240AD1C-5A39-4F92-AC1F-421F25403C37}">
      <dgm:prSet/>
      <dgm:spPr/>
      <dgm:t>
        <a:bodyPr/>
        <a:lstStyle/>
        <a:p>
          <a:endParaRPr lang="en-US" sz="3200" b="0" i="0">
            <a:latin typeface="+mn-lt"/>
          </a:endParaRPr>
        </a:p>
      </dgm:t>
    </dgm:pt>
    <dgm:pt modelId="{56D7D4AA-5952-428A-BFBB-1EB0A704E3F6}">
      <dgm:prSet custT="1"/>
      <dgm:spPr>
        <a:solidFill>
          <a:schemeClr val="tx1">
            <a:lumMod val="50000"/>
            <a:lumOff val="50000"/>
          </a:schemeClr>
        </a:solidFill>
      </dgm:spPr>
      <dgm:t>
        <a:bodyPr/>
        <a:lstStyle/>
        <a:p>
          <a:pPr rtl="0"/>
          <a:r>
            <a:rPr lang="en-US" sz="3200" b="0" i="0" dirty="0" smtClean="0">
              <a:latin typeface="+mn-lt"/>
            </a:rPr>
            <a:t>Fifth Decade of ODL</a:t>
          </a:r>
          <a:endParaRPr lang="en-US" sz="3200" b="0" i="0" dirty="0">
            <a:latin typeface="+mn-lt"/>
          </a:endParaRPr>
        </a:p>
      </dgm:t>
    </dgm:pt>
    <dgm:pt modelId="{C6DFEC62-1D59-4610-8103-28C38A25A393}" type="parTrans" cxnId="{95A5AAC8-2A04-4AD9-828A-09B52DDA9ABA}">
      <dgm:prSet/>
      <dgm:spPr/>
      <dgm:t>
        <a:bodyPr/>
        <a:lstStyle/>
        <a:p>
          <a:endParaRPr lang="en-US" sz="3200" b="0" i="0">
            <a:latin typeface="+mn-lt"/>
          </a:endParaRPr>
        </a:p>
      </dgm:t>
    </dgm:pt>
    <dgm:pt modelId="{6185CE2A-E689-4713-A09A-21F375896C75}" type="sibTrans" cxnId="{95A5AAC8-2A04-4AD9-828A-09B52DDA9ABA}">
      <dgm:prSet/>
      <dgm:spPr/>
      <dgm:t>
        <a:bodyPr/>
        <a:lstStyle/>
        <a:p>
          <a:endParaRPr lang="en-US" sz="3200" b="0" i="0">
            <a:latin typeface="+mn-lt"/>
          </a:endParaRPr>
        </a:p>
      </dgm:t>
    </dgm:pt>
    <dgm:pt modelId="{0A8F7B95-B0DB-45E1-9CDB-9830EE2915F9}">
      <dgm:prSet custT="1"/>
      <dgm:spPr>
        <a:solidFill>
          <a:schemeClr val="tx1">
            <a:lumMod val="75000"/>
            <a:lumOff val="25000"/>
          </a:schemeClr>
        </a:solidFill>
      </dgm:spPr>
      <dgm:t>
        <a:bodyPr/>
        <a:lstStyle/>
        <a:p>
          <a:pPr rtl="0"/>
          <a:r>
            <a:rPr lang="en-US" sz="3200" b="0" i="0" dirty="0" smtClean="0">
              <a:latin typeface="+mn-lt"/>
            </a:rPr>
            <a:t>Crisis of Credibility</a:t>
          </a:r>
          <a:endParaRPr lang="en-US" sz="3200" b="0" i="0" dirty="0">
            <a:latin typeface="+mn-lt"/>
          </a:endParaRPr>
        </a:p>
      </dgm:t>
    </dgm:pt>
    <dgm:pt modelId="{E395987E-5BB6-4EFA-B5E1-37A6B153435D}" type="parTrans" cxnId="{7CD9D031-17AF-4540-A197-74898D9AFFBE}">
      <dgm:prSet/>
      <dgm:spPr/>
      <dgm:t>
        <a:bodyPr/>
        <a:lstStyle/>
        <a:p>
          <a:endParaRPr lang="en-US" sz="3200" b="0" i="0">
            <a:latin typeface="+mn-lt"/>
          </a:endParaRPr>
        </a:p>
      </dgm:t>
    </dgm:pt>
    <dgm:pt modelId="{6172A542-6F9E-4B67-9E6D-2D82A1944431}" type="sibTrans" cxnId="{7CD9D031-17AF-4540-A197-74898D9AFFBE}">
      <dgm:prSet/>
      <dgm:spPr/>
      <dgm:t>
        <a:bodyPr/>
        <a:lstStyle/>
        <a:p>
          <a:endParaRPr lang="en-US" sz="3200" b="0" i="0">
            <a:latin typeface="+mn-lt"/>
          </a:endParaRPr>
        </a:p>
      </dgm:t>
    </dgm:pt>
    <dgm:pt modelId="{59F4B4AA-A61A-491C-82F0-8C6F31D48418}">
      <dgm:prSet custT="1"/>
      <dgm:spPr>
        <a:solidFill>
          <a:schemeClr val="tx1">
            <a:lumMod val="75000"/>
            <a:lumOff val="25000"/>
          </a:schemeClr>
        </a:solidFill>
      </dgm:spPr>
      <dgm:t>
        <a:bodyPr/>
        <a:lstStyle/>
        <a:p>
          <a:pPr rtl="0"/>
          <a:r>
            <a:rPr lang="en-US" sz="3200" b="0" i="0" dirty="0" smtClean="0">
              <a:latin typeface="+mn-lt"/>
            </a:rPr>
            <a:t>Towards a National Policy</a:t>
          </a:r>
          <a:endParaRPr lang="en-US" sz="3200" b="0" i="0" dirty="0">
            <a:latin typeface="+mn-lt"/>
          </a:endParaRPr>
        </a:p>
      </dgm:t>
    </dgm:pt>
    <dgm:pt modelId="{AC568A7E-7F54-4093-85D0-DE583E63697E}" type="parTrans" cxnId="{6AD6AD8C-8303-4D8A-94A6-8379AD0C5C89}">
      <dgm:prSet/>
      <dgm:spPr/>
      <dgm:t>
        <a:bodyPr/>
        <a:lstStyle/>
        <a:p>
          <a:endParaRPr lang="en-US"/>
        </a:p>
      </dgm:t>
    </dgm:pt>
    <dgm:pt modelId="{FFD4B877-1ED2-43FB-AD8A-7BA61A1581AC}" type="sibTrans" cxnId="{6AD6AD8C-8303-4D8A-94A6-8379AD0C5C89}">
      <dgm:prSet/>
      <dgm:spPr/>
      <dgm:t>
        <a:bodyPr/>
        <a:lstStyle/>
        <a:p>
          <a:endParaRPr lang="en-US"/>
        </a:p>
      </dgm:t>
    </dgm:pt>
    <dgm:pt modelId="{13B0E344-84DE-4568-98DB-2E526A7013A1}" type="pres">
      <dgm:prSet presAssocID="{5F84E87A-1AFD-44F8-84FB-1A4DB853103D}" presName="Name0" presStyleCnt="0">
        <dgm:presLayoutVars>
          <dgm:dir/>
          <dgm:animLvl val="lvl"/>
          <dgm:resizeHandles/>
        </dgm:presLayoutVars>
      </dgm:prSet>
      <dgm:spPr/>
      <dgm:t>
        <a:bodyPr/>
        <a:lstStyle/>
        <a:p>
          <a:endParaRPr lang="en-US"/>
        </a:p>
      </dgm:t>
    </dgm:pt>
    <dgm:pt modelId="{851A377B-99EB-457D-BA49-0DF7F2CD5611}" type="pres">
      <dgm:prSet presAssocID="{D99FDC3A-BE26-4414-87B6-0942446D73DD}" presName="linNode" presStyleCnt="0"/>
      <dgm:spPr/>
      <dgm:t>
        <a:bodyPr/>
        <a:lstStyle/>
        <a:p>
          <a:endParaRPr lang="en-US"/>
        </a:p>
      </dgm:t>
    </dgm:pt>
    <dgm:pt modelId="{1CF537A2-A075-4F43-A016-21A74FEF824C}" type="pres">
      <dgm:prSet presAssocID="{D99FDC3A-BE26-4414-87B6-0942446D73DD}" presName="parentShp" presStyleLbl="node1" presStyleIdx="0" presStyleCnt="5" custScaleX="656746">
        <dgm:presLayoutVars>
          <dgm:bulletEnabled val="1"/>
        </dgm:presLayoutVars>
      </dgm:prSet>
      <dgm:spPr/>
      <dgm:t>
        <a:bodyPr/>
        <a:lstStyle/>
        <a:p>
          <a:endParaRPr lang="en-US"/>
        </a:p>
      </dgm:t>
    </dgm:pt>
    <dgm:pt modelId="{E8E832C2-FE0D-4ACA-AD4D-74FF538924AF}" type="pres">
      <dgm:prSet presAssocID="{D99FDC3A-BE26-4414-87B6-0942446D73DD}" presName="childShp" presStyleLbl="bgAccFollowNode1" presStyleIdx="0" presStyleCnt="5" custLinFactNeighborX="-69473">
        <dgm:presLayoutVars>
          <dgm:bulletEnabled val="1"/>
        </dgm:presLayoutVars>
      </dgm:prSet>
      <dgm:spPr/>
      <dgm:t>
        <a:bodyPr/>
        <a:lstStyle/>
        <a:p>
          <a:endParaRPr lang="en-US"/>
        </a:p>
      </dgm:t>
    </dgm:pt>
    <dgm:pt modelId="{D6DEA09E-6FEC-4FD5-A1C9-F35D55F82A6A}" type="pres">
      <dgm:prSet presAssocID="{2606753E-D6D6-479E-9655-809AB13CB30E}" presName="spacing" presStyleCnt="0"/>
      <dgm:spPr/>
      <dgm:t>
        <a:bodyPr/>
        <a:lstStyle/>
        <a:p>
          <a:endParaRPr lang="en-US"/>
        </a:p>
      </dgm:t>
    </dgm:pt>
    <dgm:pt modelId="{DFE5D575-A748-4B3A-9ED4-0BB2DA505579}" type="pres">
      <dgm:prSet presAssocID="{22D1D7E7-8CE9-42E5-82D8-21B14F4C9928}" presName="linNode" presStyleCnt="0"/>
      <dgm:spPr/>
      <dgm:t>
        <a:bodyPr/>
        <a:lstStyle/>
        <a:p>
          <a:endParaRPr lang="en-US"/>
        </a:p>
      </dgm:t>
    </dgm:pt>
    <dgm:pt modelId="{B7E98195-0B65-4EBE-9A07-E1E1B07C8DD1}" type="pres">
      <dgm:prSet presAssocID="{22D1D7E7-8CE9-42E5-82D8-21B14F4C9928}" presName="parentShp" presStyleLbl="node1" presStyleIdx="1" presStyleCnt="5" custScaleX="656746">
        <dgm:presLayoutVars>
          <dgm:bulletEnabled val="1"/>
        </dgm:presLayoutVars>
      </dgm:prSet>
      <dgm:spPr/>
      <dgm:t>
        <a:bodyPr/>
        <a:lstStyle/>
        <a:p>
          <a:endParaRPr lang="en-US"/>
        </a:p>
      </dgm:t>
    </dgm:pt>
    <dgm:pt modelId="{8E6FBC22-4FD4-462F-9E76-9C78E0E073CA}" type="pres">
      <dgm:prSet presAssocID="{22D1D7E7-8CE9-42E5-82D8-21B14F4C9928}" presName="childShp" presStyleLbl="bgAccFollowNode1" presStyleIdx="1" presStyleCnt="5" custLinFactNeighborX="-69473">
        <dgm:presLayoutVars>
          <dgm:bulletEnabled val="1"/>
        </dgm:presLayoutVars>
      </dgm:prSet>
      <dgm:spPr/>
      <dgm:t>
        <a:bodyPr/>
        <a:lstStyle/>
        <a:p>
          <a:endParaRPr lang="en-US"/>
        </a:p>
      </dgm:t>
    </dgm:pt>
    <dgm:pt modelId="{F0BC6EF6-60BA-4962-9AF4-4916F0E2A30D}" type="pres">
      <dgm:prSet presAssocID="{4AB91543-BECB-4AD7-92A5-C0EB03BB65F0}" presName="spacing" presStyleCnt="0"/>
      <dgm:spPr/>
      <dgm:t>
        <a:bodyPr/>
        <a:lstStyle/>
        <a:p>
          <a:endParaRPr lang="en-US"/>
        </a:p>
      </dgm:t>
    </dgm:pt>
    <dgm:pt modelId="{748AC11C-74B6-4D37-8BD5-127530D5DBBE}" type="pres">
      <dgm:prSet presAssocID="{56D7D4AA-5952-428A-BFBB-1EB0A704E3F6}" presName="linNode" presStyleCnt="0"/>
      <dgm:spPr/>
      <dgm:t>
        <a:bodyPr/>
        <a:lstStyle/>
        <a:p>
          <a:endParaRPr lang="en-US"/>
        </a:p>
      </dgm:t>
    </dgm:pt>
    <dgm:pt modelId="{DCE7E231-D2DB-4630-945E-7350147E4768}" type="pres">
      <dgm:prSet presAssocID="{56D7D4AA-5952-428A-BFBB-1EB0A704E3F6}" presName="parentShp" presStyleLbl="node1" presStyleIdx="2" presStyleCnt="5" custScaleX="656746">
        <dgm:presLayoutVars>
          <dgm:bulletEnabled val="1"/>
        </dgm:presLayoutVars>
      </dgm:prSet>
      <dgm:spPr/>
      <dgm:t>
        <a:bodyPr/>
        <a:lstStyle/>
        <a:p>
          <a:endParaRPr lang="en-US"/>
        </a:p>
      </dgm:t>
    </dgm:pt>
    <dgm:pt modelId="{FCA47FBC-4913-48A7-9F1D-61412CABF99D}" type="pres">
      <dgm:prSet presAssocID="{56D7D4AA-5952-428A-BFBB-1EB0A704E3F6}" presName="childShp" presStyleLbl="bgAccFollowNode1" presStyleIdx="2" presStyleCnt="5" custLinFactNeighborX="-69473">
        <dgm:presLayoutVars>
          <dgm:bulletEnabled val="1"/>
        </dgm:presLayoutVars>
      </dgm:prSet>
      <dgm:spPr/>
      <dgm:t>
        <a:bodyPr/>
        <a:lstStyle/>
        <a:p>
          <a:endParaRPr lang="en-US"/>
        </a:p>
      </dgm:t>
    </dgm:pt>
    <dgm:pt modelId="{E7FB622A-D79A-4268-86C4-E71B1E7A3B72}" type="pres">
      <dgm:prSet presAssocID="{6185CE2A-E689-4713-A09A-21F375896C75}" presName="spacing" presStyleCnt="0"/>
      <dgm:spPr/>
      <dgm:t>
        <a:bodyPr/>
        <a:lstStyle/>
        <a:p>
          <a:endParaRPr lang="en-US"/>
        </a:p>
      </dgm:t>
    </dgm:pt>
    <dgm:pt modelId="{2D911190-2FFD-4878-BC53-235AF900E2D1}" type="pres">
      <dgm:prSet presAssocID="{0A8F7B95-B0DB-45E1-9CDB-9830EE2915F9}" presName="linNode" presStyleCnt="0"/>
      <dgm:spPr/>
      <dgm:t>
        <a:bodyPr/>
        <a:lstStyle/>
        <a:p>
          <a:endParaRPr lang="en-US"/>
        </a:p>
      </dgm:t>
    </dgm:pt>
    <dgm:pt modelId="{CCFFF8F0-1695-43AE-AFC4-D594AF670BE6}" type="pres">
      <dgm:prSet presAssocID="{0A8F7B95-B0DB-45E1-9CDB-9830EE2915F9}" presName="parentShp" presStyleLbl="node1" presStyleIdx="3" presStyleCnt="5" custScaleX="656746">
        <dgm:presLayoutVars>
          <dgm:bulletEnabled val="1"/>
        </dgm:presLayoutVars>
      </dgm:prSet>
      <dgm:spPr/>
      <dgm:t>
        <a:bodyPr/>
        <a:lstStyle/>
        <a:p>
          <a:endParaRPr lang="en-US"/>
        </a:p>
      </dgm:t>
    </dgm:pt>
    <dgm:pt modelId="{44DCAF9B-BF97-4870-B066-F4A78F4EA0E1}" type="pres">
      <dgm:prSet presAssocID="{0A8F7B95-B0DB-45E1-9CDB-9830EE2915F9}" presName="childShp" presStyleLbl="bgAccFollowNode1" presStyleIdx="3" presStyleCnt="5" custLinFactNeighborX="-69473">
        <dgm:presLayoutVars>
          <dgm:bulletEnabled val="1"/>
        </dgm:presLayoutVars>
      </dgm:prSet>
      <dgm:spPr/>
      <dgm:t>
        <a:bodyPr/>
        <a:lstStyle/>
        <a:p>
          <a:endParaRPr lang="en-US"/>
        </a:p>
      </dgm:t>
    </dgm:pt>
    <dgm:pt modelId="{1E39E809-2034-4E62-9391-DB03133491BA}" type="pres">
      <dgm:prSet presAssocID="{6172A542-6F9E-4B67-9E6D-2D82A1944431}" presName="spacing" presStyleCnt="0"/>
      <dgm:spPr/>
      <dgm:t>
        <a:bodyPr/>
        <a:lstStyle/>
        <a:p>
          <a:endParaRPr lang="en-US"/>
        </a:p>
      </dgm:t>
    </dgm:pt>
    <dgm:pt modelId="{9C854370-2770-47DA-88E1-0EE8D3A74D87}" type="pres">
      <dgm:prSet presAssocID="{59F4B4AA-A61A-491C-82F0-8C6F31D48418}" presName="linNode" presStyleCnt="0"/>
      <dgm:spPr/>
    </dgm:pt>
    <dgm:pt modelId="{79666B9D-3265-4331-9F12-072158EA1595}" type="pres">
      <dgm:prSet presAssocID="{59F4B4AA-A61A-491C-82F0-8C6F31D48418}" presName="parentShp" presStyleLbl="node1" presStyleIdx="4" presStyleCnt="5" custScaleX="721435" custLinFactNeighborX="-40" custLinFactNeighborY="-7889">
        <dgm:presLayoutVars>
          <dgm:bulletEnabled val="1"/>
        </dgm:presLayoutVars>
      </dgm:prSet>
      <dgm:spPr/>
      <dgm:t>
        <a:bodyPr/>
        <a:lstStyle/>
        <a:p>
          <a:endParaRPr lang="en-US"/>
        </a:p>
      </dgm:t>
    </dgm:pt>
    <dgm:pt modelId="{C91F5422-5C2F-4DA7-A754-B82BBB4A8A34}" type="pres">
      <dgm:prSet presAssocID="{59F4B4AA-A61A-491C-82F0-8C6F31D48418}" presName="childShp" presStyleLbl="bgAccFollowNode1" presStyleIdx="4" presStyleCnt="5" custLinFactNeighborX="398" custLinFactNeighborY="-7889">
        <dgm:presLayoutVars>
          <dgm:bulletEnabled val="1"/>
        </dgm:presLayoutVars>
      </dgm:prSet>
      <dgm:spPr/>
    </dgm:pt>
  </dgm:ptLst>
  <dgm:cxnLst>
    <dgm:cxn modelId="{1DE6B76F-834D-437A-91E2-C3EDFB2A58B6}" type="presOf" srcId="{22D1D7E7-8CE9-42E5-82D8-21B14F4C9928}" destId="{B7E98195-0B65-4EBE-9A07-E1E1B07C8DD1}" srcOrd="0" destOrd="0" presId="urn:microsoft.com/office/officeart/2005/8/layout/vList6"/>
    <dgm:cxn modelId="{30CC674E-C303-4256-A41E-4A8C4CBEEFE3}" type="presOf" srcId="{59F4B4AA-A61A-491C-82F0-8C6F31D48418}" destId="{79666B9D-3265-4331-9F12-072158EA1595}" srcOrd="0" destOrd="0" presId="urn:microsoft.com/office/officeart/2005/8/layout/vList6"/>
    <dgm:cxn modelId="{DD999B34-4303-4FA3-9D29-EC32882512C1}" srcId="{5F84E87A-1AFD-44F8-84FB-1A4DB853103D}" destId="{D99FDC3A-BE26-4414-87B6-0942446D73DD}" srcOrd="0" destOrd="0" parTransId="{FC710DDF-6182-4790-B4BF-C0D3A5D8C23E}" sibTransId="{2606753E-D6D6-479E-9655-809AB13CB30E}"/>
    <dgm:cxn modelId="{95A5AAC8-2A04-4AD9-828A-09B52DDA9ABA}" srcId="{5F84E87A-1AFD-44F8-84FB-1A4DB853103D}" destId="{56D7D4AA-5952-428A-BFBB-1EB0A704E3F6}" srcOrd="2" destOrd="0" parTransId="{C6DFEC62-1D59-4610-8103-28C38A25A393}" sibTransId="{6185CE2A-E689-4713-A09A-21F375896C75}"/>
    <dgm:cxn modelId="{6AD6AD8C-8303-4D8A-94A6-8379AD0C5C89}" srcId="{5F84E87A-1AFD-44F8-84FB-1A4DB853103D}" destId="{59F4B4AA-A61A-491C-82F0-8C6F31D48418}" srcOrd="4" destOrd="0" parTransId="{AC568A7E-7F54-4093-85D0-DE583E63697E}" sibTransId="{FFD4B877-1ED2-43FB-AD8A-7BA61A1581AC}"/>
    <dgm:cxn modelId="{B240AD1C-5A39-4F92-AC1F-421F25403C37}" srcId="{5F84E87A-1AFD-44F8-84FB-1A4DB853103D}" destId="{22D1D7E7-8CE9-42E5-82D8-21B14F4C9928}" srcOrd="1" destOrd="0" parTransId="{2B3178BF-87A6-42EE-9974-D36286C9F936}" sibTransId="{4AB91543-BECB-4AD7-92A5-C0EB03BB65F0}"/>
    <dgm:cxn modelId="{27CD8DB5-082E-4B60-B51F-0345887D5769}" type="presOf" srcId="{56D7D4AA-5952-428A-BFBB-1EB0A704E3F6}" destId="{DCE7E231-D2DB-4630-945E-7350147E4768}" srcOrd="0" destOrd="0" presId="urn:microsoft.com/office/officeart/2005/8/layout/vList6"/>
    <dgm:cxn modelId="{7CD9D031-17AF-4540-A197-74898D9AFFBE}" srcId="{5F84E87A-1AFD-44F8-84FB-1A4DB853103D}" destId="{0A8F7B95-B0DB-45E1-9CDB-9830EE2915F9}" srcOrd="3" destOrd="0" parTransId="{E395987E-5BB6-4EFA-B5E1-37A6B153435D}" sibTransId="{6172A542-6F9E-4B67-9E6D-2D82A1944431}"/>
    <dgm:cxn modelId="{5702DAA1-CF0E-429C-8FFF-C867011F1510}" type="presOf" srcId="{D99FDC3A-BE26-4414-87B6-0942446D73DD}" destId="{1CF537A2-A075-4F43-A016-21A74FEF824C}" srcOrd="0" destOrd="0" presId="urn:microsoft.com/office/officeart/2005/8/layout/vList6"/>
    <dgm:cxn modelId="{B8E107B6-2440-4051-875D-24ACD8F98CEA}" type="presOf" srcId="{5F84E87A-1AFD-44F8-84FB-1A4DB853103D}" destId="{13B0E344-84DE-4568-98DB-2E526A7013A1}" srcOrd="0" destOrd="0" presId="urn:microsoft.com/office/officeart/2005/8/layout/vList6"/>
    <dgm:cxn modelId="{35AB41A0-62E6-42E1-BED0-14E268B93BB9}" type="presOf" srcId="{0A8F7B95-B0DB-45E1-9CDB-9830EE2915F9}" destId="{CCFFF8F0-1695-43AE-AFC4-D594AF670BE6}" srcOrd="0" destOrd="0" presId="urn:microsoft.com/office/officeart/2005/8/layout/vList6"/>
    <dgm:cxn modelId="{1DD73E0B-EB47-4BF8-9B2D-0D33BBEEDBEA}" type="presParOf" srcId="{13B0E344-84DE-4568-98DB-2E526A7013A1}" destId="{851A377B-99EB-457D-BA49-0DF7F2CD5611}" srcOrd="0" destOrd="0" presId="urn:microsoft.com/office/officeart/2005/8/layout/vList6"/>
    <dgm:cxn modelId="{0E4E8AA2-3664-4ED1-B534-7C65BAC602B9}" type="presParOf" srcId="{851A377B-99EB-457D-BA49-0DF7F2CD5611}" destId="{1CF537A2-A075-4F43-A016-21A74FEF824C}" srcOrd="0" destOrd="0" presId="urn:microsoft.com/office/officeart/2005/8/layout/vList6"/>
    <dgm:cxn modelId="{3747F017-78AC-44FC-8286-EE0B9005B263}" type="presParOf" srcId="{851A377B-99EB-457D-BA49-0DF7F2CD5611}" destId="{E8E832C2-FE0D-4ACA-AD4D-74FF538924AF}" srcOrd="1" destOrd="0" presId="urn:microsoft.com/office/officeart/2005/8/layout/vList6"/>
    <dgm:cxn modelId="{3981072F-A719-4069-A7BE-5C398644AFCC}" type="presParOf" srcId="{13B0E344-84DE-4568-98DB-2E526A7013A1}" destId="{D6DEA09E-6FEC-4FD5-A1C9-F35D55F82A6A}" srcOrd="1" destOrd="0" presId="urn:microsoft.com/office/officeart/2005/8/layout/vList6"/>
    <dgm:cxn modelId="{10A912D2-6470-4A10-B8E0-907F4F97A674}" type="presParOf" srcId="{13B0E344-84DE-4568-98DB-2E526A7013A1}" destId="{DFE5D575-A748-4B3A-9ED4-0BB2DA505579}" srcOrd="2" destOrd="0" presId="urn:microsoft.com/office/officeart/2005/8/layout/vList6"/>
    <dgm:cxn modelId="{91724192-2A07-4982-A5AF-F8A6F6081991}" type="presParOf" srcId="{DFE5D575-A748-4B3A-9ED4-0BB2DA505579}" destId="{B7E98195-0B65-4EBE-9A07-E1E1B07C8DD1}" srcOrd="0" destOrd="0" presId="urn:microsoft.com/office/officeart/2005/8/layout/vList6"/>
    <dgm:cxn modelId="{264B5B7C-CD4A-4163-9B17-9E51BF05F115}" type="presParOf" srcId="{DFE5D575-A748-4B3A-9ED4-0BB2DA505579}" destId="{8E6FBC22-4FD4-462F-9E76-9C78E0E073CA}" srcOrd="1" destOrd="0" presId="urn:microsoft.com/office/officeart/2005/8/layout/vList6"/>
    <dgm:cxn modelId="{53A2A4F4-E2FA-4F98-9C7B-F812DA65399A}" type="presParOf" srcId="{13B0E344-84DE-4568-98DB-2E526A7013A1}" destId="{F0BC6EF6-60BA-4962-9AF4-4916F0E2A30D}" srcOrd="3" destOrd="0" presId="urn:microsoft.com/office/officeart/2005/8/layout/vList6"/>
    <dgm:cxn modelId="{14DB4A0C-6CF0-4135-9014-67C70B374BE6}" type="presParOf" srcId="{13B0E344-84DE-4568-98DB-2E526A7013A1}" destId="{748AC11C-74B6-4D37-8BD5-127530D5DBBE}" srcOrd="4" destOrd="0" presId="urn:microsoft.com/office/officeart/2005/8/layout/vList6"/>
    <dgm:cxn modelId="{E3A5BA8F-2710-4947-9B0E-23E04390EA58}" type="presParOf" srcId="{748AC11C-74B6-4D37-8BD5-127530D5DBBE}" destId="{DCE7E231-D2DB-4630-945E-7350147E4768}" srcOrd="0" destOrd="0" presId="urn:microsoft.com/office/officeart/2005/8/layout/vList6"/>
    <dgm:cxn modelId="{D1DA3C09-D347-4D4C-9E03-12AF70F97E9F}" type="presParOf" srcId="{748AC11C-74B6-4D37-8BD5-127530D5DBBE}" destId="{FCA47FBC-4913-48A7-9F1D-61412CABF99D}" srcOrd="1" destOrd="0" presId="urn:microsoft.com/office/officeart/2005/8/layout/vList6"/>
    <dgm:cxn modelId="{13A21CFB-DB8C-490E-991E-3B521A8A4170}" type="presParOf" srcId="{13B0E344-84DE-4568-98DB-2E526A7013A1}" destId="{E7FB622A-D79A-4268-86C4-E71B1E7A3B72}" srcOrd="5" destOrd="0" presId="urn:microsoft.com/office/officeart/2005/8/layout/vList6"/>
    <dgm:cxn modelId="{CBA321A1-EC47-4FF7-A671-99EC9AFF984D}" type="presParOf" srcId="{13B0E344-84DE-4568-98DB-2E526A7013A1}" destId="{2D911190-2FFD-4878-BC53-235AF900E2D1}" srcOrd="6" destOrd="0" presId="urn:microsoft.com/office/officeart/2005/8/layout/vList6"/>
    <dgm:cxn modelId="{6826E43E-0901-4754-91E3-BCB208EE1CD6}" type="presParOf" srcId="{2D911190-2FFD-4878-BC53-235AF900E2D1}" destId="{CCFFF8F0-1695-43AE-AFC4-D594AF670BE6}" srcOrd="0" destOrd="0" presId="urn:microsoft.com/office/officeart/2005/8/layout/vList6"/>
    <dgm:cxn modelId="{BD04C82B-D900-461A-8059-ED89E1119662}" type="presParOf" srcId="{2D911190-2FFD-4878-BC53-235AF900E2D1}" destId="{44DCAF9B-BF97-4870-B066-F4A78F4EA0E1}" srcOrd="1" destOrd="0" presId="urn:microsoft.com/office/officeart/2005/8/layout/vList6"/>
    <dgm:cxn modelId="{1EC8BABF-A03C-4C36-97C9-FE498D98AE99}" type="presParOf" srcId="{13B0E344-84DE-4568-98DB-2E526A7013A1}" destId="{1E39E809-2034-4E62-9391-DB03133491BA}" srcOrd="7" destOrd="0" presId="urn:microsoft.com/office/officeart/2005/8/layout/vList6"/>
    <dgm:cxn modelId="{C91D4E75-7570-431C-8CED-1B9515CE2990}" type="presParOf" srcId="{13B0E344-84DE-4568-98DB-2E526A7013A1}" destId="{9C854370-2770-47DA-88E1-0EE8D3A74D87}" srcOrd="8" destOrd="0" presId="urn:microsoft.com/office/officeart/2005/8/layout/vList6"/>
    <dgm:cxn modelId="{DD8536BA-8CF5-4096-8C03-16B9DB1F915E}" type="presParOf" srcId="{9C854370-2770-47DA-88E1-0EE8D3A74D87}" destId="{79666B9D-3265-4331-9F12-072158EA1595}" srcOrd="0" destOrd="0" presId="urn:microsoft.com/office/officeart/2005/8/layout/vList6"/>
    <dgm:cxn modelId="{ED18313F-E852-4CDF-B2DD-F24ED8B99D16}" type="presParOf" srcId="{9C854370-2770-47DA-88E1-0EE8D3A74D87}" destId="{C91F5422-5C2F-4DA7-A754-B82BBB4A8A3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898FAD-A6B5-4BC0-85FA-E8060AFF2C25}" type="doc">
      <dgm:prSet loTypeId="urn:microsoft.com/office/officeart/2005/8/layout/vList5" loCatId="list" qsTypeId="urn:microsoft.com/office/officeart/2005/8/quickstyle/simple2" qsCatId="simple" csTypeId="urn:microsoft.com/office/officeart/2005/8/colors/colorful2" csCatId="colorful" phldr="1"/>
      <dgm:spPr/>
      <dgm:t>
        <a:bodyPr/>
        <a:lstStyle/>
        <a:p>
          <a:endParaRPr lang="en-US"/>
        </a:p>
      </dgm:t>
    </dgm:pt>
    <dgm:pt modelId="{AD9AE0E0-47D5-4F5E-BE83-C3B656D254C6}">
      <dgm:prSet custT="1"/>
      <dgm:spPr>
        <a:solidFill>
          <a:schemeClr val="accent2">
            <a:lumMod val="75000"/>
          </a:schemeClr>
        </a:solidFill>
      </dgm:spPr>
      <dgm:t>
        <a:bodyPr/>
        <a:lstStyle/>
        <a:p>
          <a:pPr rtl="0"/>
          <a:r>
            <a:rPr lang="en-CA" sz="2400" b="0" dirty="0" smtClean="0">
              <a:latin typeface="+mj-lt"/>
            </a:rPr>
            <a:t>Chinese MOOCs </a:t>
          </a:r>
          <a:r>
            <a:rPr lang="en-CA" sz="1400" b="1" dirty="0" smtClean="0">
              <a:latin typeface="+mj-lt"/>
            </a:rPr>
            <a:t>(www.chinesemooc.org)</a:t>
          </a:r>
          <a:r>
            <a:rPr lang="ja-JP" sz="1400" b="1" dirty="0" smtClean="0">
              <a:latin typeface="+mj-lt"/>
            </a:rPr>
            <a:t> 华文慕课</a:t>
          </a:r>
          <a:endParaRPr lang="en-US" sz="1400" b="1" dirty="0">
            <a:latin typeface="+mj-lt"/>
          </a:endParaRPr>
        </a:p>
      </dgm:t>
    </dgm:pt>
    <dgm:pt modelId="{61F2C907-A846-4148-A88B-C8735286835D}" type="parTrans" cxnId="{B9E7C927-6FFA-4F3C-B4C8-4E386C70C2B4}">
      <dgm:prSet/>
      <dgm:spPr/>
      <dgm:t>
        <a:bodyPr/>
        <a:lstStyle/>
        <a:p>
          <a:endParaRPr lang="en-US">
            <a:latin typeface="+mj-lt"/>
          </a:endParaRPr>
        </a:p>
      </dgm:t>
    </dgm:pt>
    <dgm:pt modelId="{44BC30CF-F40D-4BA9-9653-57C2861C6EA5}" type="sibTrans" cxnId="{B9E7C927-6FFA-4F3C-B4C8-4E386C70C2B4}">
      <dgm:prSet/>
      <dgm:spPr/>
      <dgm:t>
        <a:bodyPr/>
        <a:lstStyle/>
        <a:p>
          <a:endParaRPr lang="en-US">
            <a:latin typeface="+mj-lt"/>
          </a:endParaRPr>
        </a:p>
      </dgm:t>
    </dgm:pt>
    <dgm:pt modelId="{8F8F5AC7-3174-4CEF-9C94-9A6BFC2F410D}">
      <dgm:prSet custT="1"/>
      <dgm:spPr>
        <a:solidFill>
          <a:schemeClr val="accent2">
            <a:lumMod val="60000"/>
            <a:lumOff val="40000"/>
            <a:alpha val="90000"/>
          </a:schemeClr>
        </a:solidFill>
      </dgm:spPr>
      <dgm:t>
        <a:bodyPr/>
        <a:lstStyle/>
        <a:p>
          <a:pPr rtl="0"/>
          <a:r>
            <a:rPr lang="en-CA" sz="1600" dirty="0" smtClean="0">
              <a:latin typeface="+mj-lt"/>
              <a:cs typeface="Arial" panose="020B0604020202020204" pitchFamily="34" charset="0"/>
            </a:rPr>
            <a:t>Provider: Peking University,  Alibaba</a:t>
          </a:r>
          <a:endParaRPr lang="en-US" sz="1600" dirty="0">
            <a:latin typeface="+mj-lt"/>
            <a:cs typeface="Arial" panose="020B0604020202020204" pitchFamily="34" charset="0"/>
          </a:endParaRPr>
        </a:p>
      </dgm:t>
    </dgm:pt>
    <dgm:pt modelId="{9834C16B-11FC-47A0-8511-93B8C82CE6F1}" type="parTrans" cxnId="{E2D68FF9-CAD5-4EC9-A26B-80673425FD02}">
      <dgm:prSet/>
      <dgm:spPr/>
      <dgm:t>
        <a:bodyPr/>
        <a:lstStyle/>
        <a:p>
          <a:endParaRPr lang="en-US">
            <a:latin typeface="+mj-lt"/>
          </a:endParaRPr>
        </a:p>
      </dgm:t>
    </dgm:pt>
    <dgm:pt modelId="{14D68DDB-BD8D-4C9E-829C-9193485AE1D2}" type="sibTrans" cxnId="{E2D68FF9-CAD5-4EC9-A26B-80673425FD02}">
      <dgm:prSet/>
      <dgm:spPr/>
      <dgm:t>
        <a:bodyPr/>
        <a:lstStyle/>
        <a:p>
          <a:endParaRPr lang="en-US">
            <a:latin typeface="+mj-lt"/>
          </a:endParaRPr>
        </a:p>
      </dgm:t>
    </dgm:pt>
    <dgm:pt modelId="{D8333B9C-2B5B-484F-BF04-4DBBE366F75F}">
      <dgm:prSet custT="1"/>
      <dgm:spPr>
        <a:solidFill>
          <a:schemeClr val="accent2">
            <a:lumMod val="60000"/>
            <a:lumOff val="40000"/>
            <a:alpha val="90000"/>
          </a:schemeClr>
        </a:solidFill>
      </dgm:spPr>
      <dgm:t>
        <a:bodyPr/>
        <a:lstStyle/>
        <a:p>
          <a:pPr rtl="0"/>
          <a:r>
            <a:rPr lang="en-CA" sz="1600" dirty="0" smtClean="0">
              <a:latin typeface="+mj-lt"/>
              <a:cs typeface="Arial" panose="020B0604020202020204" pitchFamily="34" charset="0"/>
            </a:rPr>
            <a:t>User: University students, high school students and Public</a:t>
          </a:r>
          <a:r>
            <a:rPr lang="en-CA" sz="1600" dirty="0" smtClean="0">
              <a:latin typeface="+mj-lt"/>
            </a:rPr>
            <a:t>.</a:t>
          </a:r>
          <a:endParaRPr lang="en-US" sz="1600" dirty="0">
            <a:latin typeface="+mj-lt"/>
          </a:endParaRPr>
        </a:p>
      </dgm:t>
    </dgm:pt>
    <dgm:pt modelId="{2F4F47C8-68B5-497D-9893-FFEBC25A454A}" type="parTrans" cxnId="{44A8A088-F8EC-4A33-8FB2-1313659E925C}">
      <dgm:prSet/>
      <dgm:spPr/>
      <dgm:t>
        <a:bodyPr/>
        <a:lstStyle/>
        <a:p>
          <a:endParaRPr lang="en-US">
            <a:latin typeface="+mj-lt"/>
          </a:endParaRPr>
        </a:p>
      </dgm:t>
    </dgm:pt>
    <dgm:pt modelId="{8CAEFD1A-FDA9-4791-8B8D-90B02D6713A7}" type="sibTrans" cxnId="{44A8A088-F8EC-4A33-8FB2-1313659E925C}">
      <dgm:prSet/>
      <dgm:spPr/>
      <dgm:t>
        <a:bodyPr/>
        <a:lstStyle/>
        <a:p>
          <a:endParaRPr lang="en-US">
            <a:latin typeface="+mj-lt"/>
          </a:endParaRPr>
        </a:p>
      </dgm:t>
    </dgm:pt>
    <dgm:pt modelId="{0E9820F5-B57E-4AE5-A749-53018ACDB181}">
      <dgm:prSet custT="1"/>
      <dgm:spPr>
        <a:solidFill>
          <a:schemeClr val="tx2"/>
        </a:solidFill>
      </dgm:spPr>
      <dgm:t>
        <a:bodyPr/>
        <a:lstStyle/>
        <a:p>
          <a:pPr rtl="0"/>
          <a:r>
            <a:rPr lang="en-CA" sz="2400" b="0" dirty="0" smtClean="0">
              <a:latin typeface="+mj-lt"/>
            </a:rPr>
            <a:t>JMOOC</a:t>
          </a:r>
        </a:p>
        <a:p>
          <a:pPr rtl="0"/>
          <a:r>
            <a:rPr lang="en-CA" sz="1400" b="1" dirty="0" smtClean="0">
              <a:latin typeface="+mj-lt"/>
            </a:rPr>
            <a:t>(www.jmooc.jp/en/) </a:t>
          </a:r>
          <a:endParaRPr lang="en-US" sz="1400" b="1" dirty="0">
            <a:latin typeface="+mj-lt"/>
          </a:endParaRPr>
        </a:p>
      </dgm:t>
    </dgm:pt>
    <dgm:pt modelId="{BD20C438-5420-4868-8FD2-BD0852DE679F}" type="parTrans" cxnId="{925DF934-2313-4EAE-A22A-3792227200C3}">
      <dgm:prSet/>
      <dgm:spPr/>
      <dgm:t>
        <a:bodyPr/>
        <a:lstStyle/>
        <a:p>
          <a:endParaRPr lang="en-US">
            <a:latin typeface="+mj-lt"/>
          </a:endParaRPr>
        </a:p>
      </dgm:t>
    </dgm:pt>
    <dgm:pt modelId="{C57EB881-89FD-4D1B-9799-1E55B9F57DDF}" type="sibTrans" cxnId="{925DF934-2313-4EAE-A22A-3792227200C3}">
      <dgm:prSet/>
      <dgm:spPr/>
      <dgm:t>
        <a:bodyPr/>
        <a:lstStyle/>
        <a:p>
          <a:endParaRPr lang="en-US">
            <a:latin typeface="+mj-lt"/>
          </a:endParaRPr>
        </a:p>
      </dgm:t>
    </dgm:pt>
    <dgm:pt modelId="{5F4E0E9E-6EFA-4017-9325-874A983E09B4}">
      <dgm:prSet custT="1"/>
      <dgm:spPr>
        <a:solidFill>
          <a:schemeClr val="tx2">
            <a:lumMod val="25000"/>
            <a:lumOff val="75000"/>
            <a:alpha val="90000"/>
          </a:schemeClr>
        </a:solidFill>
      </dgm:spPr>
      <dgm:t>
        <a:bodyPr/>
        <a:lstStyle/>
        <a:p>
          <a:pPr algn="l" rtl="0"/>
          <a:r>
            <a:rPr lang="en-CA" sz="1600" dirty="0" smtClean="0">
              <a:latin typeface="+mj-lt"/>
              <a:cs typeface="Arial" panose="020B0604020202020204" pitchFamily="34" charset="0"/>
            </a:rPr>
            <a:t>Provider: NTT </a:t>
          </a:r>
          <a:r>
            <a:rPr lang="en-CA" sz="1600" dirty="0" err="1" smtClean="0">
              <a:latin typeface="+mj-lt"/>
              <a:cs typeface="Arial" panose="020B0604020202020204" pitchFamily="34" charset="0"/>
            </a:rPr>
            <a:t>Docomo</a:t>
          </a:r>
          <a:r>
            <a:rPr lang="en-CA" sz="1600" dirty="0" smtClean="0">
              <a:latin typeface="+mj-lt"/>
              <a:cs typeface="Arial" panose="020B0604020202020204" pitchFamily="34" charset="0"/>
            </a:rPr>
            <a:t>, NTT Knowledge Square, </a:t>
          </a:r>
          <a:r>
            <a:rPr lang="en-CA" sz="1600" dirty="0" err="1" smtClean="0">
              <a:latin typeface="+mj-lt"/>
              <a:cs typeface="Arial" panose="020B0604020202020204" pitchFamily="34" charset="0"/>
            </a:rPr>
            <a:t>NetLearning</a:t>
          </a:r>
          <a:r>
            <a:rPr lang="en-CA" sz="1600" dirty="0" smtClean="0">
              <a:latin typeface="+mj-lt"/>
              <a:cs typeface="Arial" panose="020B0604020202020204" pitchFamily="34" charset="0"/>
            </a:rPr>
            <a:t>, and the Open University of Japan</a:t>
          </a:r>
          <a:endParaRPr lang="en-US" sz="1600" dirty="0">
            <a:latin typeface="+mj-lt"/>
            <a:cs typeface="Arial" panose="020B0604020202020204" pitchFamily="34" charset="0"/>
          </a:endParaRPr>
        </a:p>
      </dgm:t>
    </dgm:pt>
    <dgm:pt modelId="{72D83EFB-7B2B-45B3-AD23-70A73805A164}" type="parTrans" cxnId="{3101F371-D2B5-4E7D-AA51-58E148EFE49D}">
      <dgm:prSet/>
      <dgm:spPr/>
      <dgm:t>
        <a:bodyPr/>
        <a:lstStyle/>
        <a:p>
          <a:endParaRPr lang="en-US">
            <a:latin typeface="+mj-lt"/>
          </a:endParaRPr>
        </a:p>
      </dgm:t>
    </dgm:pt>
    <dgm:pt modelId="{4C676724-F0F3-4F15-986A-2A9BC04F0F0E}" type="sibTrans" cxnId="{3101F371-D2B5-4E7D-AA51-58E148EFE49D}">
      <dgm:prSet/>
      <dgm:spPr/>
      <dgm:t>
        <a:bodyPr/>
        <a:lstStyle/>
        <a:p>
          <a:endParaRPr lang="en-US">
            <a:latin typeface="+mj-lt"/>
          </a:endParaRPr>
        </a:p>
      </dgm:t>
    </dgm:pt>
    <dgm:pt modelId="{1747E2CD-4959-4F59-8CC5-5321016A5CAE}">
      <dgm:prSet custT="1"/>
      <dgm:spPr>
        <a:solidFill>
          <a:schemeClr val="tx2">
            <a:lumMod val="25000"/>
            <a:lumOff val="75000"/>
            <a:alpha val="90000"/>
          </a:schemeClr>
        </a:solidFill>
      </dgm:spPr>
      <dgm:t>
        <a:bodyPr/>
        <a:lstStyle/>
        <a:p>
          <a:pPr algn="l" rtl="0"/>
          <a:r>
            <a:rPr lang="en-CA" sz="1600" dirty="0" smtClean="0">
              <a:latin typeface="+mj-lt"/>
              <a:cs typeface="Arial" panose="020B0604020202020204" pitchFamily="34" charset="0"/>
            </a:rPr>
            <a:t>User: student, homemaker, senior citizens  </a:t>
          </a:r>
          <a:r>
            <a:rPr lang="en-CA" sz="1600" dirty="0" smtClean="0">
              <a:latin typeface="+mj-lt"/>
            </a:rPr>
            <a:t>	 </a:t>
          </a:r>
          <a:endParaRPr lang="en-US" sz="1600" dirty="0">
            <a:latin typeface="+mj-lt"/>
            <a:cs typeface="Arial" panose="020B0604020202020204" pitchFamily="34" charset="0"/>
          </a:endParaRPr>
        </a:p>
      </dgm:t>
    </dgm:pt>
    <dgm:pt modelId="{B91526D4-1E6A-4861-9384-B6F813B4C21E}" type="parTrans" cxnId="{AE557750-6921-4161-AC4D-5819B761FE03}">
      <dgm:prSet/>
      <dgm:spPr/>
      <dgm:t>
        <a:bodyPr/>
        <a:lstStyle/>
        <a:p>
          <a:endParaRPr lang="en-US">
            <a:latin typeface="+mj-lt"/>
          </a:endParaRPr>
        </a:p>
      </dgm:t>
    </dgm:pt>
    <dgm:pt modelId="{CEE50BCF-D1C5-452C-9FF3-0AA8805749BB}" type="sibTrans" cxnId="{AE557750-6921-4161-AC4D-5819B761FE03}">
      <dgm:prSet/>
      <dgm:spPr/>
      <dgm:t>
        <a:bodyPr/>
        <a:lstStyle/>
        <a:p>
          <a:endParaRPr lang="en-US">
            <a:latin typeface="+mj-lt"/>
          </a:endParaRPr>
        </a:p>
      </dgm:t>
    </dgm:pt>
    <dgm:pt modelId="{2983CA4F-301C-478F-99F1-554B517F1055}">
      <dgm:prSet custT="1"/>
      <dgm:spPr>
        <a:solidFill>
          <a:schemeClr val="accent3">
            <a:lumMod val="50000"/>
          </a:schemeClr>
        </a:solidFill>
      </dgm:spPr>
      <dgm:t>
        <a:bodyPr/>
        <a:lstStyle/>
        <a:p>
          <a:pPr rtl="0"/>
          <a:r>
            <a:rPr lang="en-CA" sz="2400" b="0" dirty="0" smtClean="0">
              <a:latin typeface="+mj-lt"/>
            </a:rPr>
            <a:t>Malaysia MOOC</a:t>
          </a:r>
          <a:endParaRPr lang="en-US" sz="2400" b="0" dirty="0" smtClean="0">
            <a:latin typeface="+mj-lt"/>
          </a:endParaRPr>
        </a:p>
        <a:p>
          <a:pPr rtl="0"/>
          <a:r>
            <a:rPr lang="en-US" sz="1400" b="1" dirty="0" smtClean="0">
              <a:latin typeface="+mj-lt"/>
            </a:rPr>
            <a:t>(</a:t>
          </a:r>
          <a:r>
            <a:rPr lang="en-CA" sz="1400" b="1" dirty="0" smtClean="0">
              <a:latin typeface="+mj-lt"/>
            </a:rPr>
            <a:t>www.openlearning.com/malaysiamoocs) </a:t>
          </a:r>
          <a:endParaRPr lang="en-US" sz="1400" b="1" dirty="0">
            <a:latin typeface="+mj-lt"/>
          </a:endParaRPr>
        </a:p>
      </dgm:t>
    </dgm:pt>
    <dgm:pt modelId="{A8A90E97-4B59-4C7A-AC93-D83F495E9BDE}" type="parTrans" cxnId="{DD995BCB-D366-4980-A6E0-710A9EBA5BD3}">
      <dgm:prSet/>
      <dgm:spPr/>
      <dgm:t>
        <a:bodyPr/>
        <a:lstStyle/>
        <a:p>
          <a:endParaRPr lang="en-US">
            <a:latin typeface="+mj-lt"/>
          </a:endParaRPr>
        </a:p>
      </dgm:t>
    </dgm:pt>
    <dgm:pt modelId="{F6D5E044-FF32-4D67-9887-2842DE6FC444}" type="sibTrans" cxnId="{DD995BCB-D366-4980-A6E0-710A9EBA5BD3}">
      <dgm:prSet/>
      <dgm:spPr/>
      <dgm:t>
        <a:bodyPr/>
        <a:lstStyle/>
        <a:p>
          <a:endParaRPr lang="en-US">
            <a:latin typeface="+mj-lt"/>
          </a:endParaRPr>
        </a:p>
      </dgm:t>
    </dgm:pt>
    <dgm:pt modelId="{DEF547FC-F99A-4568-98CE-605C1DF1451B}">
      <dgm:prSet custT="1"/>
      <dgm:spPr>
        <a:solidFill>
          <a:srgbClr val="9DBDAE">
            <a:alpha val="89804"/>
          </a:srgbClr>
        </a:solidFill>
      </dgm:spPr>
      <dgm:t>
        <a:bodyPr/>
        <a:lstStyle/>
        <a:p>
          <a:pPr rtl="0"/>
          <a:r>
            <a:rPr lang="en-CA" sz="1600" dirty="0" smtClean="0">
              <a:latin typeface="+mj-lt"/>
              <a:cs typeface="Arial" panose="020B0604020202020204" pitchFamily="34" charset="0"/>
            </a:rPr>
            <a:t>Provider: Universities supported by Ministry of Higher Education</a:t>
          </a:r>
          <a:endParaRPr lang="en-US" sz="1600" dirty="0">
            <a:latin typeface="+mj-lt"/>
            <a:cs typeface="Arial" panose="020B0604020202020204" pitchFamily="34" charset="0"/>
          </a:endParaRPr>
        </a:p>
      </dgm:t>
    </dgm:pt>
    <dgm:pt modelId="{D4BC040C-93FD-4BDF-892C-AF4BFAE47C0D}" type="parTrans" cxnId="{C31CF60B-D195-4E0B-BDA7-FD1B8651A630}">
      <dgm:prSet/>
      <dgm:spPr/>
      <dgm:t>
        <a:bodyPr/>
        <a:lstStyle/>
        <a:p>
          <a:endParaRPr lang="en-US">
            <a:latin typeface="+mj-lt"/>
          </a:endParaRPr>
        </a:p>
      </dgm:t>
    </dgm:pt>
    <dgm:pt modelId="{5D4FB600-CCD3-4C1D-8A28-E1A8C9951568}" type="sibTrans" cxnId="{C31CF60B-D195-4E0B-BDA7-FD1B8651A630}">
      <dgm:prSet/>
      <dgm:spPr/>
      <dgm:t>
        <a:bodyPr/>
        <a:lstStyle/>
        <a:p>
          <a:endParaRPr lang="en-US">
            <a:latin typeface="+mj-lt"/>
          </a:endParaRPr>
        </a:p>
      </dgm:t>
    </dgm:pt>
    <dgm:pt modelId="{646AEB7F-E3CD-4BA7-B3E5-E283954A5FE8}">
      <dgm:prSet custT="1"/>
      <dgm:spPr>
        <a:solidFill>
          <a:srgbClr val="9DBDAE">
            <a:alpha val="89804"/>
          </a:srgbClr>
        </a:solidFill>
      </dgm:spPr>
      <dgm:t>
        <a:bodyPr/>
        <a:lstStyle/>
        <a:p>
          <a:pPr rtl="0"/>
          <a:r>
            <a:rPr lang="en-CA" sz="1600" dirty="0" smtClean="0">
              <a:latin typeface="+mj-lt"/>
              <a:cs typeface="Arial" panose="020B0604020202020204" pitchFamily="34" charset="0"/>
            </a:rPr>
            <a:t>User: University students, high school students </a:t>
          </a:r>
          <a:br>
            <a:rPr lang="en-CA" sz="1600" dirty="0" smtClean="0">
              <a:latin typeface="+mj-lt"/>
              <a:cs typeface="Arial" panose="020B0604020202020204" pitchFamily="34" charset="0"/>
            </a:rPr>
          </a:br>
          <a:r>
            <a:rPr lang="en-CA" sz="1600" dirty="0" smtClean="0">
              <a:latin typeface="+mj-lt"/>
              <a:cs typeface="Arial" panose="020B0604020202020204" pitchFamily="34" charset="0"/>
            </a:rPr>
            <a:t>and Public</a:t>
          </a:r>
          <a:r>
            <a:rPr lang="en-CA" sz="1600" dirty="0" smtClean="0">
              <a:latin typeface="+mj-lt"/>
            </a:rPr>
            <a:t>.</a:t>
          </a:r>
          <a:endParaRPr lang="en-US" sz="1600" dirty="0">
            <a:latin typeface="+mj-lt"/>
          </a:endParaRPr>
        </a:p>
      </dgm:t>
    </dgm:pt>
    <dgm:pt modelId="{C244028D-0784-4857-AD98-5ECC169619A5}" type="parTrans" cxnId="{6B100C1C-42D9-4085-B7F4-4A659EC3C472}">
      <dgm:prSet/>
      <dgm:spPr/>
      <dgm:t>
        <a:bodyPr/>
        <a:lstStyle/>
        <a:p>
          <a:endParaRPr lang="en-US">
            <a:latin typeface="+mj-lt"/>
          </a:endParaRPr>
        </a:p>
      </dgm:t>
    </dgm:pt>
    <dgm:pt modelId="{3D4C6F10-9BA1-4DEF-9FF7-F3EEEA8B7777}" type="sibTrans" cxnId="{6B100C1C-42D9-4085-B7F4-4A659EC3C472}">
      <dgm:prSet/>
      <dgm:spPr/>
      <dgm:t>
        <a:bodyPr/>
        <a:lstStyle/>
        <a:p>
          <a:endParaRPr lang="en-US">
            <a:latin typeface="+mj-lt"/>
          </a:endParaRPr>
        </a:p>
      </dgm:t>
    </dgm:pt>
    <dgm:pt modelId="{C5ADAF0D-83FF-4D8A-BFBC-B566CD7C7059}" type="pres">
      <dgm:prSet presAssocID="{30898FAD-A6B5-4BC0-85FA-E8060AFF2C25}" presName="Name0" presStyleCnt="0">
        <dgm:presLayoutVars>
          <dgm:dir/>
          <dgm:animLvl val="lvl"/>
          <dgm:resizeHandles val="exact"/>
        </dgm:presLayoutVars>
      </dgm:prSet>
      <dgm:spPr/>
      <dgm:t>
        <a:bodyPr/>
        <a:lstStyle/>
        <a:p>
          <a:endParaRPr lang="en-US"/>
        </a:p>
      </dgm:t>
    </dgm:pt>
    <dgm:pt modelId="{AA808F45-05F5-438F-8BFA-A46762E3C31E}" type="pres">
      <dgm:prSet presAssocID="{AD9AE0E0-47D5-4F5E-BE83-C3B656D254C6}" presName="linNode" presStyleCnt="0"/>
      <dgm:spPr/>
      <dgm:t>
        <a:bodyPr/>
        <a:lstStyle/>
        <a:p>
          <a:endParaRPr lang="en-US"/>
        </a:p>
      </dgm:t>
    </dgm:pt>
    <dgm:pt modelId="{F356FC67-2CFE-4F25-B5C0-EE6BD8FE4C4A}" type="pres">
      <dgm:prSet presAssocID="{AD9AE0E0-47D5-4F5E-BE83-C3B656D254C6}" presName="parentText" presStyleLbl="node1" presStyleIdx="0" presStyleCnt="3" custScaleX="110354" custLinFactNeighborX="-3706">
        <dgm:presLayoutVars>
          <dgm:chMax val="1"/>
          <dgm:bulletEnabled val="1"/>
        </dgm:presLayoutVars>
      </dgm:prSet>
      <dgm:spPr/>
      <dgm:t>
        <a:bodyPr/>
        <a:lstStyle/>
        <a:p>
          <a:endParaRPr lang="en-US"/>
        </a:p>
      </dgm:t>
    </dgm:pt>
    <dgm:pt modelId="{480E78EF-1334-405F-8914-7C41DA0B12CE}" type="pres">
      <dgm:prSet presAssocID="{AD9AE0E0-47D5-4F5E-BE83-C3B656D254C6}" presName="descendantText" presStyleLbl="alignAccFollowNode1" presStyleIdx="0" presStyleCnt="3" custScaleX="131113">
        <dgm:presLayoutVars>
          <dgm:bulletEnabled val="1"/>
        </dgm:presLayoutVars>
      </dgm:prSet>
      <dgm:spPr/>
      <dgm:t>
        <a:bodyPr/>
        <a:lstStyle/>
        <a:p>
          <a:endParaRPr lang="en-US"/>
        </a:p>
      </dgm:t>
    </dgm:pt>
    <dgm:pt modelId="{4A0D0065-E9E8-4D52-9E56-9E3FA0D4B2F4}" type="pres">
      <dgm:prSet presAssocID="{44BC30CF-F40D-4BA9-9653-57C2861C6EA5}" presName="sp" presStyleCnt="0"/>
      <dgm:spPr/>
      <dgm:t>
        <a:bodyPr/>
        <a:lstStyle/>
        <a:p>
          <a:endParaRPr lang="en-US"/>
        </a:p>
      </dgm:t>
    </dgm:pt>
    <dgm:pt modelId="{B27DD6FE-D766-42D7-A0FA-4CFB0151B018}" type="pres">
      <dgm:prSet presAssocID="{0E9820F5-B57E-4AE5-A749-53018ACDB181}" presName="linNode" presStyleCnt="0"/>
      <dgm:spPr/>
      <dgm:t>
        <a:bodyPr/>
        <a:lstStyle/>
        <a:p>
          <a:endParaRPr lang="en-US"/>
        </a:p>
      </dgm:t>
    </dgm:pt>
    <dgm:pt modelId="{FE852A4D-AD97-4004-A872-9258329F4E10}" type="pres">
      <dgm:prSet presAssocID="{0E9820F5-B57E-4AE5-A749-53018ACDB181}" presName="parentText" presStyleLbl="node1" presStyleIdx="1" presStyleCnt="3" custScaleX="110354" custLinFactNeighborX="-3706">
        <dgm:presLayoutVars>
          <dgm:chMax val="1"/>
          <dgm:bulletEnabled val="1"/>
        </dgm:presLayoutVars>
      </dgm:prSet>
      <dgm:spPr/>
      <dgm:t>
        <a:bodyPr/>
        <a:lstStyle/>
        <a:p>
          <a:endParaRPr lang="en-US"/>
        </a:p>
      </dgm:t>
    </dgm:pt>
    <dgm:pt modelId="{7FBA141C-8B5D-4272-AE89-2CAF411BF2C7}" type="pres">
      <dgm:prSet presAssocID="{0E9820F5-B57E-4AE5-A749-53018ACDB181}" presName="descendantText" presStyleLbl="alignAccFollowNode1" presStyleIdx="1" presStyleCnt="3" custScaleX="131113">
        <dgm:presLayoutVars>
          <dgm:bulletEnabled val="1"/>
        </dgm:presLayoutVars>
      </dgm:prSet>
      <dgm:spPr/>
      <dgm:t>
        <a:bodyPr/>
        <a:lstStyle/>
        <a:p>
          <a:endParaRPr lang="en-US"/>
        </a:p>
      </dgm:t>
    </dgm:pt>
    <dgm:pt modelId="{99BAF806-7591-47BC-9627-B33939995203}" type="pres">
      <dgm:prSet presAssocID="{C57EB881-89FD-4D1B-9799-1E55B9F57DDF}" presName="sp" presStyleCnt="0"/>
      <dgm:spPr/>
      <dgm:t>
        <a:bodyPr/>
        <a:lstStyle/>
        <a:p>
          <a:endParaRPr lang="en-US"/>
        </a:p>
      </dgm:t>
    </dgm:pt>
    <dgm:pt modelId="{01C1F555-180D-44C5-AC53-0D998CF10370}" type="pres">
      <dgm:prSet presAssocID="{2983CA4F-301C-478F-99F1-554B517F1055}" presName="linNode" presStyleCnt="0"/>
      <dgm:spPr/>
      <dgm:t>
        <a:bodyPr/>
        <a:lstStyle/>
        <a:p>
          <a:endParaRPr lang="en-US"/>
        </a:p>
      </dgm:t>
    </dgm:pt>
    <dgm:pt modelId="{86540176-44D1-4B03-81A7-67D9463798E7}" type="pres">
      <dgm:prSet presAssocID="{2983CA4F-301C-478F-99F1-554B517F1055}" presName="parentText" presStyleLbl="node1" presStyleIdx="2" presStyleCnt="3" custScaleX="110354" custLinFactNeighborX="-3706">
        <dgm:presLayoutVars>
          <dgm:chMax val="1"/>
          <dgm:bulletEnabled val="1"/>
        </dgm:presLayoutVars>
      </dgm:prSet>
      <dgm:spPr/>
      <dgm:t>
        <a:bodyPr/>
        <a:lstStyle/>
        <a:p>
          <a:endParaRPr lang="en-US"/>
        </a:p>
      </dgm:t>
    </dgm:pt>
    <dgm:pt modelId="{663F0ADF-8A08-4D02-902C-E8CA2ADDEAC5}" type="pres">
      <dgm:prSet presAssocID="{2983CA4F-301C-478F-99F1-554B517F1055}" presName="descendantText" presStyleLbl="alignAccFollowNode1" presStyleIdx="2" presStyleCnt="3" custScaleX="131113">
        <dgm:presLayoutVars>
          <dgm:bulletEnabled val="1"/>
        </dgm:presLayoutVars>
      </dgm:prSet>
      <dgm:spPr/>
      <dgm:t>
        <a:bodyPr/>
        <a:lstStyle/>
        <a:p>
          <a:endParaRPr lang="en-US"/>
        </a:p>
      </dgm:t>
    </dgm:pt>
  </dgm:ptLst>
  <dgm:cxnLst>
    <dgm:cxn modelId="{E2D68FF9-CAD5-4EC9-A26B-80673425FD02}" srcId="{AD9AE0E0-47D5-4F5E-BE83-C3B656D254C6}" destId="{8F8F5AC7-3174-4CEF-9C94-9A6BFC2F410D}" srcOrd="0" destOrd="0" parTransId="{9834C16B-11FC-47A0-8511-93B8C82CE6F1}" sibTransId="{14D68DDB-BD8D-4C9E-829C-9193485AE1D2}"/>
    <dgm:cxn modelId="{925DF934-2313-4EAE-A22A-3792227200C3}" srcId="{30898FAD-A6B5-4BC0-85FA-E8060AFF2C25}" destId="{0E9820F5-B57E-4AE5-A749-53018ACDB181}" srcOrd="1" destOrd="0" parTransId="{BD20C438-5420-4868-8FD2-BD0852DE679F}" sibTransId="{C57EB881-89FD-4D1B-9799-1E55B9F57DDF}"/>
    <dgm:cxn modelId="{C31CF60B-D195-4E0B-BDA7-FD1B8651A630}" srcId="{2983CA4F-301C-478F-99F1-554B517F1055}" destId="{DEF547FC-F99A-4568-98CE-605C1DF1451B}" srcOrd="0" destOrd="0" parTransId="{D4BC040C-93FD-4BDF-892C-AF4BFAE47C0D}" sibTransId="{5D4FB600-CCD3-4C1D-8A28-E1A8C9951568}"/>
    <dgm:cxn modelId="{38773933-5CFF-4E29-9446-35D3BE39D5DA}" type="presOf" srcId="{0E9820F5-B57E-4AE5-A749-53018ACDB181}" destId="{FE852A4D-AD97-4004-A872-9258329F4E10}" srcOrd="0" destOrd="0" presId="urn:microsoft.com/office/officeart/2005/8/layout/vList5"/>
    <dgm:cxn modelId="{3101F371-D2B5-4E7D-AA51-58E148EFE49D}" srcId="{0E9820F5-B57E-4AE5-A749-53018ACDB181}" destId="{5F4E0E9E-6EFA-4017-9325-874A983E09B4}" srcOrd="0" destOrd="0" parTransId="{72D83EFB-7B2B-45B3-AD23-70A73805A164}" sibTransId="{4C676724-F0F3-4F15-986A-2A9BC04F0F0E}"/>
    <dgm:cxn modelId="{991B7219-A35B-4D2D-9EA1-41427E8ADCE2}" type="presOf" srcId="{DEF547FC-F99A-4568-98CE-605C1DF1451B}" destId="{663F0ADF-8A08-4D02-902C-E8CA2ADDEAC5}" srcOrd="0" destOrd="0" presId="urn:microsoft.com/office/officeart/2005/8/layout/vList5"/>
    <dgm:cxn modelId="{1BB553BE-B404-47BB-ABE6-F3C2944D0E91}" type="presOf" srcId="{30898FAD-A6B5-4BC0-85FA-E8060AFF2C25}" destId="{C5ADAF0D-83FF-4D8A-BFBC-B566CD7C7059}" srcOrd="0" destOrd="0" presId="urn:microsoft.com/office/officeart/2005/8/layout/vList5"/>
    <dgm:cxn modelId="{0F2ACF7D-896C-4CF1-84FE-EFFC0581F727}" type="presOf" srcId="{2983CA4F-301C-478F-99F1-554B517F1055}" destId="{86540176-44D1-4B03-81A7-67D9463798E7}" srcOrd="0" destOrd="0" presId="urn:microsoft.com/office/officeart/2005/8/layout/vList5"/>
    <dgm:cxn modelId="{87EDE562-A1C7-4322-B6C1-951AA2F6DE64}" type="presOf" srcId="{1747E2CD-4959-4F59-8CC5-5321016A5CAE}" destId="{7FBA141C-8B5D-4272-AE89-2CAF411BF2C7}" srcOrd="0" destOrd="1" presId="urn:microsoft.com/office/officeart/2005/8/layout/vList5"/>
    <dgm:cxn modelId="{DD995BCB-D366-4980-A6E0-710A9EBA5BD3}" srcId="{30898FAD-A6B5-4BC0-85FA-E8060AFF2C25}" destId="{2983CA4F-301C-478F-99F1-554B517F1055}" srcOrd="2" destOrd="0" parTransId="{A8A90E97-4B59-4C7A-AC93-D83F495E9BDE}" sibTransId="{F6D5E044-FF32-4D67-9887-2842DE6FC444}"/>
    <dgm:cxn modelId="{B9E7C927-6FFA-4F3C-B4C8-4E386C70C2B4}" srcId="{30898FAD-A6B5-4BC0-85FA-E8060AFF2C25}" destId="{AD9AE0E0-47D5-4F5E-BE83-C3B656D254C6}" srcOrd="0" destOrd="0" parTransId="{61F2C907-A846-4148-A88B-C8735286835D}" sibTransId="{44BC30CF-F40D-4BA9-9653-57C2861C6EA5}"/>
    <dgm:cxn modelId="{6B100C1C-42D9-4085-B7F4-4A659EC3C472}" srcId="{2983CA4F-301C-478F-99F1-554B517F1055}" destId="{646AEB7F-E3CD-4BA7-B3E5-E283954A5FE8}" srcOrd="1" destOrd="0" parTransId="{C244028D-0784-4857-AD98-5ECC169619A5}" sibTransId="{3D4C6F10-9BA1-4DEF-9FF7-F3EEEA8B7777}"/>
    <dgm:cxn modelId="{974024C1-397E-4F03-A8D9-3B9F800A2BED}" type="presOf" srcId="{5F4E0E9E-6EFA-4017-9325-874A983E09B4}" destId="{7FBA141C-8B5D-4272-AE89-2CAF411BF2C7}" srcOrd="0" destOrd="0" presId="urn:microsoft.com/office/officeart/2005/8/layout/vList5"/>
    <dgm:cxn modelId="{44A8A088-F8EC-4A33-8FB2-1313659E925C}" srcId="{AD9AE0E0-47D5-4F5E-BE83-C3B656D254C6}" destId="{D8333B9C-2B5B-484F-BF04-4DBBE366F75F}" srcOrd="1" destOrd="0" parTransId="{2F4F47C8-68B5-497D-9893-FFEBC25A454A}" sibTransId="{8CAEFD1A-FDA9-4791-8B8D-90B02D6713A7}"/>
    <dgm:cxn modelId="{F609B1D5-E79E-44F9-8480-91A7292A8287}" type="presOf" srcId="{8F8F5AC7-3174-4CEF-9C94-9A6BFC2F410D}" destId="{480E78EF-1334-405F-8914-7C41DA0B12CE}" srcOrd="0" destOrd="0" presId="urn:microsoft.com/office/officeart/2005/8/layout/vList5"/>
    <dgm:cxn modelId="{D3AFB406-F2C3-4800-9E30-BC5345EA52BF}" type="presOf" srcId="{646AEB7F-E3CD-4BA7-B3E5-E283954A5FE8}" destId="{663F0ADF-8A08-4D02-902C-E8CA2ADDEAC5}" srcOrd="0" destOrd="1" presId="urn:microsoft.com/office/officeart/2005/8/layout/vList5"/>
    <dgm:cxn modelId="{3863EC82-68D5-483D-88C2-5C6CA03D3A06}" type="presOf" srcId="{D8333B9C-2B5B-484F-BF04-4DBBE366F75F}" destId="{480E78EF-1334-405F-8914-7C41DA0B12CE}" srcOrd="0" destOrd="1" presId="urn:microsoft.com/office/officeart/2005/8/layout/vList5"/>
    <dgm:cxn modelId="{E9F5D940-0DCA-495E-9E89-619C2B950A7D}" type="presOf" srcId="{AD9AE0E0-47D5-4F5E-BE83-C3B656D254C6}" destId="{F356FC67-2CFE-4F25-B5C0-EE6BD8FE4C4A}" srcOrd="0" destOrd="0" presId="urn:microsoft.com/office/officeart/2005/8/layout/vList5"/>
    <dgm:cxn modelId="{AE557750-6921-4161-AC4D-5819B761FE03}" srcId="{0E9820F5-B57E-4AE5-A749-53018ACDB181}" destId="{1747E2CD-4959-4F59-8CC5-5321016A5CAE}" srcOrd="1" destOrd="0" parTransId="{B91526D4-1E6A-4861-9384-B6F813B4C21E}" sibTransId="{CEE50BCF-D1C5-452C-9FF3-0AA8805749BB}"/>
    <dgm:cxn modelId="{5999A957-8E26-40ED-A79B-53AAAAA077C4}" type="presParOf" srcId="{C5ADAF0D-83FF-4D8A-BFBC-B566CD7C7059}" destId="{AA808F45-05F5-438F-8BFA-A46762E3C31E}" srcOrd="0" destOrd="0" presId="urn:microsoft.com/office/officeart/2005/8/layout/vList5"/>
    <dgm:cxn modelId="{CA7039BC-9723-4F5D-9705-483224B9F5E2}" type="presParOf" srcId="{AA808F45-05F5-438F-8BFA-A46762E3C31E}" destId="{F356FC67-2CFE-4F25-B5C0-EE6BD8FE4C4A}" srcOrd="0" destOrd="0" presId="urn:microsoft.com/office/officeart/2005/8/layout/vList5"/>
    <dgm:cxn modelId="{92B43091-D9D0-4563-A8EE-F77BA99BE80B}" type="presParOf" srcId="{AA808F45-05F5-438F-8BFA-A46762E3C31E}" destId="{480E78EF-1334-405F-8914-7C41DA0B12CE}" srcOrd="1" destOrd="0" presId="urn:microsoft.com/office/officeart/2005/8/layout/vList5"/>
    <dgm:cxn modelId="{D6E502E6-E152-4E33-BAF8-219E1FB34E75}" type="presParOf" srcId="{C5ADAF0D-83FF-4D8A-BFBC-B566CD7C7059}" destId="{4A0D0065-E9E8-4D52-9E56-9E3FA0D4B2F4}" srcOrd="1" destOrd="0" presId="urn:microsoft.com/office/officeart/2005/8/layout/vList5"/>
    <dgm:cxn modelId="{59F73B84-3521-4216-8918-670108DAE0C1}" type="presParOf" srcId="{C5ADAF0D-83FF-4D8A-BFBC-B566CD7C7059}" destId="{B27DD6FE-D766-42D7-A0FA-4CFB0151B018}" srcOrd="2" destOrd="0" presId="urn:microsoft.com/office/officeart/2005/8/layout/vList5"/>
    <dgm:cxn modelId="{A0DBE392-BA6E-4893-AF93-72287922B87F}" type="presParOf" srcId="{B27DD6FE-D766-42D7-A0FA-4CFB0151B018}" destId="{FE852A4D-AD97-4004-A872-9258329F4E10}" srcOrd="0" destOrd="0" presId="urn:microsoft.com/office/officeart/2005/8/layout/vList5"/>
    <dgm:cxn modelId="{34036606-75FA-41EF-BC2E-9060F3956F98}" type="presParOf" srcId="{B27DD6FE-D766-42D7-A0FA-4CFB0151B018}" destId="{7FBA141C-8B5D-4272-AE89-2CAF411BF2C7}" srcOrd="1" destOrd="0" presId="urn:microsoft.com/office/officeart/2005/8/layout/vList5"/>
    <dgm:cxn modelId="{8880D2CC-AE62-4EA6-B795-DD25207AC657}" type="presParOf" srcId="{C5ADAF0D-83FF-4D8A-BFBC-B566CD7C7059}" destId="{99BAF806-7591-47BC-9627-B33939995203}" srcOrd="3" destOrd="0" presId="urn:microsoft.com/office/officeart/2005/8/layout/vList5"/>
    <dgm:cxn modelId="{25529EF3-BD4D-4388-B44F-BB98F07BBC17}" type="presParOf" srcId="{C5ADAF0D-83FF-4D8A-BFBC-B566CD7C7059}" destId="{01C1F555-180D-44C5-AC53-0D998CF10370}" srcOrd="4" destOrd="0" presId="urn:microsoft.com/office/officeart/2005/8/layout/vList5"/>
    <dgm:cxn modelId="{5A1D0B44-8435-4503-99E3-4BBEAD679B43}" type="presParOf" srcId="{01C1F555-180D-44C5-AC53-0D998CF10370}" destId="{86540176-44D1-4B03-81A7-67D9463798E7}" srcOrd="0" destOrd="0" presId="urn:microsoft.com/office/officeart/2005/8/layout/vList5"/>
    <dgm:cxn modelId="{EDF1A3C9-6DE9-4865-995F-A0A951155B1E}" type="presParOf" srcId="{01C1F555-180D-44C5-AC53-0D998CF10370}" destId="{663F0ADF-8A08-4D02-902C-E8CA2ADDEAC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0.54237</cdr:x>
      <cdr:y>0.16863</cdr:y>
    </cdr:from>
    <cdr:to>
      <cdr:x>0.84746</cdr:x>
      <cdr:y>0.40187</cdr:y>
    </cdr:to>
    <cdr:sp macro="" textlink="">
      <cdr:nvSpPr>
        <cdr:cNvPr id="2" name="TextBox 1"/>
        <cdr:cNvSpPr txBox="1"/>
      </cdr:nvSpPr>
      <cdr:spPr>
        <a:xfrm xmlns:a="http://schemas.openxmlformats.org/drawingml/2006/main">
          <a:off x="2438400" y="550909"/>
          <a:ext cx="1371624" cy="76199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600" dirty="0" smtClean="0">
              <a:solidFill>
                <a:schemeClr val="accent2">
                  <a:lumMod val="20000"/>
                  <a:lumOff val="80000"/>
                </a:schemeClr>
              </a:solidFill>
              <a:latin typeface="+mn-lt"/>
            </a:rPr>
            <a:t>20%</a:t>
          </a:r>
          <a:endParaRPr lang="en-US" sz="3600" dirty="0">
            <a:solidFill>
              <a:schemeClr val="accent2">
                <a:lumMod val="20000"/>
                <a:lumOff val="80000"/>
              </a:schemeClr>
            </a:solidFill>
            <a:latin typeface="+mn-l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059"/>
          </a:xfrm>
          <a:prstGeom prst="rect">
            <a:avLst/>
          </a:prstGeom>
        </p:spPr>
        <p:txBody>
          <a:bodyPr vert="horz" lIns="92473" tIns="46237" rIns="92473" bIns="46237"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938" y="0"/>
            <a:ext cx="3037840" cy="465059"/>
          </a:xfrm>
          <a:prstGeom prst="rect">
            <a:avLst/>
          </a:prstGeom>
        </p:spPr>
        <p:txBody>
          <a:bodyPr vert="horz" lIns="92473" tIns="46237" rIns="92473" bIns="46237" rtlCol="0"/>
          <a:lstStyle>
            <a:lvl1pPr algn="r" fontAlgn="auto">
              <a:spcBef>
                <a:spcPts val="0"/>
              </a:spcBef>
              <a:spcAft>
                <a:spcPts val="0"/>
              </a:spcAft>
              <a:defRPr sz="1200" smtClean="0">
                <a:latin typeface="+mn-lt"/>
              </a:defRPr>
            </a:lvl1pPr>
          </a:lstStyle>
          <a:p>
            <a:pPr>
              <a:defRPr/>
            </a:pPr>
            <a:fld id="{C92781BE-F4EC-46C3-B501-9CBB295F987C}" type="datetimeFigureOut">
              <a:rPr lang="en-US"/>
              <a:pPr>
                <a:defRPr/>
              </a:pPr>
              <a:t>6/2/2016</a:t>
            </a:fld>
            <a:endParaRPr lang="en-US"/>
          </a:p>
        </p:txBody>
      </p:sp>
      <p:sp>
        <p:nvSpPr>
          <p:cNvPr id="4" name="Footer Placeholder 3"/>
          <p:cNvSpPr>
            <a:spLocks noGrp="1"/>
          </p:cNvSpPr>
          <p:nvPr>
            <p:ph type="ftr" sz="quarter" idx="2"/>
          </p:nvPr>
        </p:nvSpPr>
        <p:spPr>
          <a:xfrm>
            <a:off x="0" y="8829748"/>
            <a:ext cx="3037840" cy="465059"/>
          </a:xfrm>
          <a:prstGeom prst="rect">
            <a:avLst/>
          </a:prstGeom>
        </p:spPr>
        <p:txBody>
          <a:bodyPr vert="horz" lIns="92473" tIns="46237" rIns="92473" bIns="46237"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938" y="8829748"/>
            <a:ext cx="3037840" cy="465059"/>
          </a:xfrm>
          <a:prstGeom prst="rect">
            <a:avLst/>
          </a:prstGeom>
        </p:spPr>
        <p:txBody>
          <a:bodyPr vert="horz" lIns="92473" tIns="46237" rIns="92473" bIns="46237" rtlCol="0" anchor="b"/>
          <a:lstStyle>
            <a:lvl1pPr algn="r" fontAlgn="auto">
              <a:spcBef>
                <a:spcPts val="0"/>
              </a:spcBef>
              <a:spcAft>
                <a:spcPts val="0"/>
              </a:spcAft>
              <a:defRPr sz="1200" smtClean="0">
                <a:latin typeface="+mn-lt"/>
              </a:defRPr>
            </a:lvl1pPr>
          </a:lstStyle>
          <a:p>
            <a:pPr>
              <a:defRPr/>
            </a:pPr>
            <a:fld id="{4D71581C-1E42-4635-BA0E-F4F7C8D15388}" type="slidenum">
              <a:rPr lang="en-US"/>
              <a:pPr>
                <a:defRPr/>
              </a:pPr>
              <a:t>‹#›</a:t>
            </a:fld>
            <a:endParaRPr lang="en-US"/>
          </a:p>
        </p:txBody>
      </p:sp>
    </p:spTree>
    <p:extLst>
      <p:ext uri="{BB962C8B-B14F-4D97-AF65-F5344CB8AC3E}">
        <p14:creationId xmlns:p14="http://schemas.microsoft.com/office/powerpoint/2010/main" val="1690814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059"/>
          </a:xfrm>
          <a:prstGeom prst="rect">
            <a:avLst/>
          </a:prstGeom>
        </p:spPr>
        <p:txBody>
          <a:bodyPr vert="horz" lIns="92473" tIns="46237" rIns="92473" bIns="46237"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938" y="0"/>
            <a:ext cx="3037840" cy="465059"/>
          </a:xfrm>
          <a:prstGeom prst="rect">
            <a:avLst/>
          </a:prstGeom>
        </p:spPr>
        <p:txBody>
          <a:bodyPr vert="horz" lIns="92473" tIns="46237" rIns="92473" bIns="46237" rtlCol="0"/>
          <a:lstStyle>
            <a:lvl1pPr algn="r" fontAlgn="auto">
              <a:spcBef>
                <a:spcPts val="0"/>
              </a:spcBef>
              <a:spcAft>
                <a:spcPts val="0"/>
              </a:spcAft>
              <a:defRPr sz="1200" smtClean="0">
                <a:latin typeface="+mn-lt"/>
              </a:defRPr>
            </a:lvl1pPr>
          </a:lstStyle>
          <a:p>
            <a:pPr>
              <a:defRPr/>
            </a:pPr>
            <a:fld id="{B72856A9-34A0-4D0E-96DB-E385793B1274}" type="datetimeFigureOut">
              <a:rPr lang="en-US"/>
              <a:pPr>
                <a:defRPr/>
              </a:pPr>
              <a:t>6/2/2016</a:t>
            </a:fld>
            <a:endParaRPr lang="en-US"/>
          </a:p>
        </p:txBody>
      </p:sp>
      <p:sp>
        <p:nvSpPr>
          <p:cNvPr id="4" name="Slide Image Placeholder 3"/>
          <p:cNvSpPr>
            <a:spLocks noGrp="1" noRot="1" noChangeAspect="1"/>
          </p:cNvSpPr>
          <p:nvPr>
            <p:ph type="sldImg" idx="2"/>
          </p:nvPr>
        </p:nvSpPr>
        <p:spPr>
          <a:xfrm>
            <a:off x="1179513" y="696913"/>
            <a:ext cx="4651375" cy="3487737"/>
          </a:xfrm>
          <a:prstGeom prst="rect">
            <a:avLst/>
          </a:prstGeom>
          <a:noFill/>
          <a:ln w="12700">
            <a:solidFill>
              <a:prstClr val="black"/>
            </a:solidFill>
          </a:ln>
        </p:spPr>
        <p:txBody>
          <a:bodyPr vert="horz" lIns="92473" tIns="46237" rIns="92473" bIns="46237" rtlCol="0" anchor="ctr"/>
          <a:lstStyle/>
          <a:p>
            <a:pPr lvl="0"/>
            <a:endParaRPr lang="en-US" noProof="0"/>
          </a:p>
        </p:txBody>
      </p:sp>
      <p:sp>
        <p:nvSpPr>
          <p:cNvPr id="5" name="Notes Placeholder 4"/>
          <p:cNvSpPr>
            <a:spLocks noGrp="1"/>
          </p:cNvSpPr>
          <p:nvPr>
            <p:ph type="body" sz="quarter" idx="3"/>
          </p:nvPr>
        </p:nvSpPr>
        <p:spPr>
          <a:xfrm>
            <a:off x="701040" y="4416467"/>
            <a:ext cx="5608320" cy="4182345"/>
          </a:xfrm>
          <a:prstGeom prst="rect">
            <a:avLst/>
          </a:prstGeom>
        </p:spPr>
        <p:txBody>
          <a:bodyPr vert="horz" lIns="92473" tIns="46237" rIns="92473" bIns="4623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748"/>
            <a:ext cx="3037840" cy="465059"/>
          </a:xfrm>
          <a:prstGeom prst="rect">
            <a:avLst/>
          </a:prstGeom>
        </p:spPr>
        <p:txBody>
          <a:bodyPr vert="horz" lIns="92473" tIns="46237" rIns="92473" bIns="46237"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938" y="8829748"/>
            <a:ext cx="3037840" cy="465059"/>
          </a:xfrm>
          <a:prstGeom prst="rect">
            <a:avLst/>
          </a:prstGeom>
        </p:spPr>
        <p:txBody>
          <a:bodyPr vert="horz" lIns="92473" tIns="46237" rIns="92473" bIns="46237" rtlCol="0" anchor="b"/>
          <a:lstStyle>
            <a:lvl1pPr algn="r" fontAlgn="auto">
              <a:spcBef>
                <a:spcPts val="0"/>
              </a:spcBef>
              <a:spcAft>
                <a:spcPts val="0"/>
              </a:spcAft>
              <a:defRPr sz="1200" smtClean="0">
                <a:latin typeface="+mn-lt"/>
              </a:defRPr>
            </a:lvl1pPr>
          </a:lstStyle>
          <a:p>
            <a:pPr>
              <a:defRPr/>
            </a:pPr>
            <a:fld id="{4F6FFD71-0FC1-4B3B-A0F1-6A1FF688BBE5}" type="slidenum">
              <a:rPr lang="en-US"/>
              <a:pPr>
                <a:defRPr/>
              </a:pPr>
              <a:t>‹#›</a:t>
            </a:fld>
            <a:endParaRPr lang="en-US"/>
          </a:p>
        </p:txBody>
      </p:sp>
    </p:spTree>
    <p:extLst>
      <p:ext uri="{BB962C8B-B14F-4D97-AF65-F5344CB8AC3E}">
        <p14:creationId xmlns:p14="http://schemas.microsoft.com/office/powerpoint/2010/main" val="6382106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databank.worldbank.org/data/views/reports/tableview.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open.ac.uk/about/main/the-ou-explained/facts-and-figures"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data.worldbank.org/"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uis.unesco.org/Pages/default.aspx"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Tree>
    <p:extLst>
      <p:ext uri="{BB962C8B-B14F-4D97-AF65-F5344CB8AC3E}">
        <p14:creationId xmlns:p14="http://schemas.microsoft.com/office/powerpoint/2010/main" val="1493715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Source: </a:t>
            </a:r>
            <a:r>
              <a:rPr lang="en-US" i="1" dirty="0">
                <a:hlinkClick r:id="rId3"/>
              </a:rPr>
              <a:t>The World Bank </a:t>
            </a:r>
            <a:r>
              <a:rPr lang="en-US" i="1" dirty="0" err="1">
                <a:hlinkClick r:id="rId3"/>
              </a:rPr>
              <a:t>DataBank</a:t>
            </a:r>
            <a:r>
              <a:rPr lang="en-US" i="1" dirty="0"/>
              <a:t>, Retrieved on </a:t>
            </a:r>
            <a:r>
              <a:rPr lang="en-US" i="1" dirty="0" smtClean="0"/>
              <a:t>March 8, 2016</a:t>
            </a:r>
            <a:r>
              <a:rPr lang="en-US" dirty="0" smtClean="0"/>
              <a:t>.</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16</a:t>
            </a:fld>
            <a:endParaRPr lang="en-US"/>
          </a:p>
        </p:txBody>
      </p:sp>
    </p:spTree>
    <p:extLst>
      <p:ext uri="{BB962C8B-B14F-4D97-AF65-F5344CB8AC3E}">
        <p14:creationId xmlns:p14="http://schemas.microsoft.com/office/powerpoint/2010/main" val="3380048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Slide Number Placeholder 3"/>
          <p:cNvSpPr>
            <a:spLocks noGrp="1"/>
          </p:cNvSpPr>
          <p:nvPr>
            <p:ph type="sldNum" sz="quarter" idx="5"/>
          </p:nvPr>
        </p:nvSpPr>
        <p:spPr/>
        <p:txBody>
          <a:bodyPr/>
          <a:lstStyle/>
          <a:p>
            <a:pPr>
              <a:defRPr/>
            </a:pPr>
            <a:fld id="{E633B8BD-1EFB-4553-AE28-E90BB194A325}" type="slidenum">
              <a:rPr lang="en-US" smtClean="0"/>
              <a:pPr>
                <a:defRPr/>
              </a:pPr>
              <a:t>20</a:t>
            </a:fld>
            <a:endParaRPr lang="en-US"/>
          </a:p>
        </p:txBody>
      </p:sp>
    </p:spTree>
    <p:extLst>
      <p:ext uri="{BB962C8B-B14F-4D97-AF65-F5344CB8AC3E}">
        <p14:creationId xmlns:p14="http://schemas.microsoft.com/office/powerpoint/2010/main" val="3119922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4EE01D1-FB98-4C6C-B303-732CB29BD0A6}" type="slidenum">
              <a:rPr lang="en-US" smtClean="0"/>
              <a:pPr>
                <a:defRPr/>
              </a:pPr>
              <a:t>27</a:t>
            </a:fld>
            <a:endParaRPr lang="en-US" dirty="0" smtClean="0"/>
          </a:p>
        </p:txBody>
      </p:sp>
      <p:sp>
        <p:nvSpPr>
          <p:cNvPr id="60419" name="Rectangle 2"/>
          <p:cNvSpPr>
            <a:spLocks noGrp="1" noRot="1" noChangeAspect="1" noChangeArrowheads="1" noTextEdit="1"/>
          </p:cNvSpPr>
          <p:nvPr>
            <p:ph type="sldImg"/>
          </p:nvPr>
        </p:nvSpPr>
        <p:spPr bwMode="auto">
          <a:xfrm>
            <a:off x="1133475" y="695325"/>
            <a:ext cx="4616450" cy="3463925"/>
          </a:xfrm>
          <a:noFill/>
          <a:ln>
            <a:solidFill>
              <a:srgbClr val="000000"/>
            </a:solidFill>
            <a:miter lim="800000"/>
            <a:headEnd/>
            <a:tailEnd/>
          </a:ln>
        </p:spPr>
      </p:sp>
      <p:sp>
        <p:nvSpPr>
          <p:cNvPr id="60420" name="Rectangle 3"/>
          <p:cNvSpPr>
            <a:spLocks noGrp="1" noChangeArrowheads="1"/>
          </p:cNvSpPr>
          <p:nvPr>
            <p:ph type="body" idx="1"/>
          </p:nvPr>
        </p:nvSpPr>
        <p:spPr bwMode="auto">
          <a:xfrm>
            <a:off x="917575" y="4389392"/>
            <a:ext cx="5046663" cy="4234903"/>
          </a:xfrm>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461718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30</a:t>
            </a:fld>
            <a:endParaRPr lang="en-US" dirty="0"/>
          </a:p>
        </p:txBody>
      </p:sp>
    </p:spTree>
    <p:extLst>
      <p:ext uri="{BB962C8B-B14F-4D97-AF65-F5344CB8AC3E}">
        <p14:creationId xmlns:p14="http://schemas.microsoft.com/office/powerpoint/2010/main" val="1106606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June 2013</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31</a:t>
            </a:fld>
            <a:endParaRPr lang="en-US"/>
          </a:p>
        </p:txBody>
      </p:sp>
    </p:spTree>
    <p:extLst>
      <p:ext uri="{BB962C8B-B14F-4D97-AF65-F5344CB8AC3E}">
        <p14:creationId xmlns:p14="http://schemas.microsoft.com/office/powerpoint/2010/main" val="30511928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dirty="0" smtClean="0"/>
              <a:t>Source: </a:t>
            </a:r>
            <a:r>
              <a:rPr lang="en-US" sz="1200" i="1" dirty="0" smtClean="0">
                <a:hlinkClick r:id="rId3"/>
              </a:rPr>
              <a:t>http://www.open.ac.uk/about/main/the-ou-explained/facts-and-figures</a:t>
            </a:r>
            <a:endParaRPr lang="en-US" sz="1200" dirty="0" smtClean="0"/>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33</a:t>
            </a:fld>
            <a:endParaRPr lang="en-US"/>
          </a:p>
        </p:txBody>
      </p:sp>
    </p:spTree>
    <p:extLst>
      <p:ext uri="{BB962C8B-B14F-4D97-AF65-F5344CB8AC3E}">
        <p14:creationId xmlns:p14="http://schemas.microsoft.com/office/powerpoint/2010/main" val="1008882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p:spPr>
        <p:txBody>
          <a:bodyPr/>
          <a:lstStyle/>
          <a:p>
            <a:r>
              <a:rPr lang="en-US" altLang="en-US" smtClean="0"/>
              <a:t>http://unesdoc.unesco.org/images/0012/001284/128463e.pdf</a:t>
            </a:r>
          </a:p>
          <a:p>
            <a:r>
              <a:rPr lang="en-US" altLang="en-US" smtClean="0"/>
              <a:t>http://www.irrodl.org/index.php/irrodl/article/view/20/360</a:t>
            </a:r>
          </a:p>
          <a:p>
            <a:endParaRPr lang="en-US" altLang="en-US" smtClean="0"/>
          </a:p>
          <a:p>
            <a:r>
              <a:rPr lang="en-US" altLang="en-US" smtClean="0"/>
              <a:t>http://www.deakin.edu.au/about-deakin/our-reputation-and-history</a:t>
            </a:r>
          </a:p>
          <a:p>
            <a:endParaRPr lang="en-US" altLang="en-US" smtClean="0"/>
          </a:p>
          <a:p>
            <a:endParaRPr lang="en-US" altLang="en-US" smtClean="0"/>
          </a:p>
          <a:p>
            <a:endParaRPr lang="en-US" altLang="en-US" smtClean="0"/>
          </a:p>
        </p:txBody>
      </p:sp>
      <p:sp>
        <p:nvSpPr>
          <p:cNvPr id="6148" name="Slide Number Placeholder 3"/>
          <p:cNvSpPr>
            <a:spLocks noGrp="1"/>
          </p:cNvSpPr>
          <p:nvPr>
            <p:ph type="sldNum" sz="quarter" idx="5"/>
          </p:nvPr>
        </p:nvSpPr>
        <p:spPr>
          <a:noFill/>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fld id="{0CE6D656-ED77-4566-8782-33EC9D5DEDD9}" type="slidenum">
              <a:rPr kumimoji="0" lang="en-US" altLang="en-US" sz="1200" smtClean="0"/>
              <a:pPr/>
              <a:t>34</a:t>
            </a:fld>
            <a:endParaRPr kumimoji="0" lang="en-US" altLang="en-US" sz="1200" smtClean="0"/>
          </a:p>
        </p:txBody>
      </p:sp>
    </p:spTree>
    <p:extLst>
      <p:ext uri="{BB962C8B-B14F-4D97-AF65-F5344CB8AC3E}">
        <p14:creationId xmlns:p14="http://schemas.microsoft.com/office/powerpoint/2010/main" val="42874546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http://www.ugc.ac.in/deb/pdf/growthDEB.pdf</a:t>
            </a:r>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37</a:t>
            </a:fld>
            <a:endParaRPr lang="en-US"/>
          </a:p>
        </p:txBody>
      </p:sp>
    </p:spTree>
    <p:extLst>
      <p:ext uri="{BB962C8B-B14F-4D97-AF65-F5344CB8AC3E}">
        <p14:creationId xmlns:p14="http://schemas.microsoft.com/office/powerpoint/2010/main" val="26988094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http://www.xuetangx.com/about#about_us_en</a:t>
            </a:r>
          </a:p>
          <a:p>
            <a:r>
              <a:rPr lang="en-CA" dirty="0" smtClean="0"/>
              <a:t>http://news.tsinghua.edu.cn/publish/news/4205/2015/20150924091710383818309/20150924091710383818309_.html</a:t>
            </a:r>
          </a:p>
          <a:p>
            <a:endParaRPr lang="en-CA" dirty="0" smtClean="0"/>
          </a:p>
          <a:p>
            <a:r>
              <a:rPr lang="en-CA" dirty="0" smtClean="0"/>
              <a:t>http://technode.com/2015/02/28/alibaba-peking-university-establish-chinese-mooc-platform/</a:t>
            </a:r>
          </a:p>
          <a:p>
            <a:r>
              <a:rPr lang="en-CA" dirty="0" smtClean="0"/>
              <a:t>http://www.paristechreview.com/2014/08/26/moocs-education-china/</a:t>
            </a:r>
          </a:p>
          <a:p>
            <a:r>
              <a:rPr lang="en-CA" dirty="0" smtClean="0"/>
              <a:t>http://www.ft.com/cms/s/2/b6eb810e-965b-11e4-a40b-00144feabdc0.html#axzz3nA74AnZ2</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43</a:t>
            </a:fld>
            <a:endParaRPr lang="en-US" dirty="0"/>
          </a:p>
        </p:txBody>
      </p:sp>
    </p:spTree>
    <p:extLst>
      <p:ext uri="{BB962C8B-B14F-4D97-AF65-F5344CB8AC3E}">
        <p14:creationId xmlns:p14="http://schemas.microsoft.com/office/powerpoint/2010/main" val="25229789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dirty="0" smtClean="0"/>
              <a:t>Some experts compare</a:t>
            </a:r>
            <a:r>
              <a:rPr lang="en-CA" baseline="0" dirty="0" smtClean="0"/>
              <a:t> MOOC as iTunes of education, and expect that the MOOC will be a big game changer. It is based on three important aspects of current education system that is rigid, highly costly and take lot of time to graduate. Thus, it provides a successful recipe for a disruption in the educational landscape. Therefore, obviously the top universities have taken the lead in offering MOOCs to a world deprived of quality education at a low cost. Is this disruption going to affect the Open Universities? Or there will be business as usual for them?  </a:t>
            </a:r>
            <a:endParaRPr lang="en-CA" dirty="0" smtClean="0"/>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44</a:t>
            </a:fld>
            <a:endParaRPr lang="en-US" dirty="0"/>
          </a:p>
        </p:txBody>
      </p:sp>
    </p:spTree>
    <p:extLst>
      <p:ext uri="{BB962C8B-B14F-4D97-AF65-F5344CB8AC3E}">
        <p14:creationId xmlns:p14="http://schemas.microsoft.com/office/powerpoint/2010/main" val="2061928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defRPr>
            </a:lvl1pPr>
            <a:lvl2pPr marL="751345" indent="-288979">
              <a:defRPr kumimoji="1" sz="2400">
                <a:solidFill>
                  <a:schemeClr val="tx1"/>
                </a:solidFill>
                <a:latin typeface="Times New Roman" panose="02020603050405020304" pitchFamily="18" charset="0"/>
              </a:defRPr>
            </a:lvl2pPr>
            <a:lvl3pPr marL="1155916" indent="-231183">
              <a:defRPr kumimoji="1" sz="2400">
                <a:solidFill>
                  <a:schemeClr val="tx1"/>
                </a:solidFill>
                <a:latin typeface="Times New Roman" panose="02020603050405020304" pitchFamily="18" charset="0"/>
              </a:defRPr>
            </a:lvl3pPr>
            <a:lvl4pPr marL="1618282" indent="-231183">
              <a:defRPr kumimoji="1" sz="2400">
                <a:solidFill>
                  <a:schemeClr val="tx1"/>
                </a:solidFill>
                <a:latin typeface="Times New Roman" panose="02020603050405020304" pitchFamily="18" charset="0"/>
              </a:defRPr>
            </a:lvl4pPr>
            <a:lvl5pPr marL="2080649" indent="-231183">
              <a:defRPr kumimoji="1" sz="2400">
                <a:solidFill>
                  <a:schemeClr val="tx1"/>
                </a:solidFill>
                <a:latin typeface="Times New Roman" panose="02020603050405020304" pitchFamily="18" charset="0"/>
              </a:defRPr>
            </a:lvl5pPr>
            <a:lvl6pPr marL="2543015" indent="-231183" eaLnBrk="0" fontAlgn="base" hangingPunct="0">
              <a:spcBef>
                <a:spcPct val="0"/>
              </a:spcBef>
              <a:spcAft>
                <a:spcPct val="0"/>
              </a:spcAft>
              <a:defRPr kumimoji="1" sz="2400">
                <a:solidFill>
                  <a:schemeClr val="tx1"/>
                </a:solidFill>
                <a:latin typeface="Times New Roman" panose="02020603050405020304" pitchFamily="18" charset="0"/>
              </a:defRPr>
            </a:lvl6pPr>
            <a:lvl7pPr marL="3005381" indent="-231183" eaLnBrk="0" fontAlgn="base" hangingPunct="0">
              <a:spcBef>
                <a:spcPct val="0"/>
              </a:spcBef>
              <a:spcAft>
                <a:spcPct val="0"/>
              </a:spcAft>
              <a:defRPr kumimoji="1" sz="2400">
                <a:solidFill>
                  <a:schemeClr val="tx1"/>
                </a:solidFill>
                <a:latin typeface="Times New Roman" panose="02020603050405020304" pitchFamily="18" charset="0"/>
              </a:defRPr>
            </a:lvl7pPr>
            <a:lvl8pPr marL="3467748" indent="-231183" eaLnBrk="0" fontAlgn="base" hangingPunct="0">
              <a:spcBef>
                <a:spcPct val="0"/>
              </a:spcBef>
              <a:spcAft>
                <a:spcPct val="0"/>
              </a:spcAft>
              <a:defRPr kumimoji="1" sz="2400">
                <a:solidFill>
                  <a:schemeClr val="tx1"/>
                </a:solidFill>
                <a:latin typeface="Times New Roman" panose="02020603050405020304" pitchFamily="18" charset="0"/>
              </a:defRPr>
            </a:lvl8pPr>
            <a:lvl9pPr marL="3930114" indent="-231183" eaLnBrk="0" fontAlgn="base" hangingPunct="0">
              <a:spcBef>
                <a:spcPct val="0"/>
              </a:spcBef>
              <a:spcAft>
                <a:spcPct val="0"/>
              </a:spcAft>
              <a:defRPr kumimoji="1" sz="2400">
                <a:solidFill>
                  <a:schemeClr val="tx1"/>
                </a:solidFill>
                <a:latin typeface="Times New Roman" panose="02020603050405020304" pitchFamily="18" charset="0"/>
              </a:defRPr>
            </a:lvl9pPr>
          </a:lstStyle>
          <a:p>
            <a:fld id="{557BF5D9-83AC-44B8-95A9-F4D57D3203EF}" type="slidenum">
              <a:rPr kumimoji="0" lang="en-US" altLang="en-US" sz="1200"/>
              <a:pPr/>
              <a:t>5</a:t>
            </a:fld>
            <a:endParaRPr kumimoji="0" lang="en-US" altLang="en-US" sz="120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7400542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Openness was the other plank</a:t>
            </a:r>
            <a:r>
              <a:rPr lang="en-US" baseline="0" dirty="0" smtClean="0"/>
              <a:t> of this movement. This could have been defined in very many ways but the most appropriate expression is attributed to Crowther, the founding chancellor of British OU. His statement touches upon various facets of openness that continue to be important in today’s context cross the generations</a:t>
            </a:r>
            <a:endParaRPr lang="en-US" dirty="0" smtClean="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45</a:t>
            </a:fld>
            <a:endParaRPr lang="en-US" dirty="0"/>
          </a:p>
        </p:txBody>
      </p:sp>
    </p:spTree>
    <p:extLst>
      <p:ext uri="{BB962C8B-B14F-4D97-AF65-F5344CB8AC3E}">
        <p14:creationId xmlns:p14="http://schemas.microsoft.com/office/powerpoint/2010/main" val="22272533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51</a:t>
            </a:fld>
            <a:endParaRPr lang="en-US"/>
          </a:p>
        </p:txBody>
      </p:sp>
    </p:spTree>
    <p:extLst>
      <p:ext uri="{BB962C8B-B14F-4D97-AF65-F5344CB8AC3E}">
        <p14:creationId xmlns:p14="http://schemas.microsoft.com/office/powerpoint/2010/main" val="2162500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June 2013</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53</a:t>
            </a:fld>
            <a:endParaRPr lang="en-US"/>
          </a:p>
        </p:txBody>
      </p:sp>
    </p:spTree>
    <p:extLst>
      <p:ext uri="{BB962C8B-B14F-4D97-AF65-F5344CB8AC3E}">
        <p14:creationId xmlns:p14="http://schemas.microsoft.com/office/powerpoint/2010/main" val="18877905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invite you to engage us; tap into our thought</a:t>
            </a:r>
            <a:r>
              <a:rPr lang="en-US" baseline="0" dirty="0" smtClean="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63</a:t>
            </a:fld>
            <a:endParaRPr lang="en-US"/>
          </a:p>
        </p:txBody>
      </p:sp>
    </p:spTree>
    <p:extLst>
      <p:ext uri="{BB962C8B-B14F-4D97-AF65-F5344CB8AC3E}">
        <p14:creationId xmlns:p14="http://schemas.microsoft.com/office/powerpoint/2010/main" val="444562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a:t>
            </a:fld>
            <a:endParaRPr lang="en-US"/>
          </a:p>
        </p:txBody>
      </p:sp>
    </p:spTree>
    <p:extLst>
      <p:ext uri="{BB962C8B-B14F-4D97-AF65-F5344CB8AC3E}">
        <p14:creationId xmlns:p14="http://schemas.microsoft.com/office/powerpoint/2010/main" val="579699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7</a:t>
            </a:fld>
            <a:endParaRPr lang="en-US"/>
          </a:p>
        </p:txBody>
      </p:sp>
    </p:spTree>
    <p:extLst>
      <p:ext uri="{BB962C8B-B14F-4D97-AF65-F5344CB8AC3E}">
        <p14:creationId xmlns:p14="http://schemas.microsoft.com/office/powerpoint/2010/main" val="1166173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9</a:t>
            </a:fld>
            <a:endParaRPr lang="en-US"/>
          </a:p>
        </p:txBody>
      </p:sp>
    </p:spTree>
    <p:extLst>
      <p:ext uri="{BB962C8B-B14F-4D97-AF65-F5344CB8AC3E}">
        <p14:creationId xmlns:p14="http://schemas.microsoft.com/office/powerpoint/2010/main" val="1493715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9205795-F7E5-42E6-9B43-325B5A74C2F3}" type="slidenum">
              <a:rPr lang="en-CA" smtClean="0"/>
              <a:t>12</a:t>
            </a:fld>
            <a:endParaRPr lang="en-CA"/>
          </a:p>
        </p:txBody>
      </p:sp>
    </p:spTree>
    <p:extLst>
      <p:ext uri="{BB962C8B-B14F-4D97-AF65-F5344CB8AC3E}">
        <p14:creationId xmlns:p14="http://schemas.microsoft.com/office/powerpoint/2010/main" val="2239678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Source: The World Bank </a:t>
            </a:r>
            <a:r>
              <a:rPr lang="en-US" i="1" dirty="0">
                <a:hlinkClick r:id="rId3"/>
              </a:rPr>
              <a:t>Open Data</a:t>
            </a:r>
            <a:r>
              <a:rPr lang="en-US" i="1" dirty="0"/>
              <a:t>,  Retrieved on March 8, 2016</a:t>
            </a:r>
            <a:r>
              <a:rPr lang="en-US" dirty="0"/>
              <a:t>.</a:t>
            </a:r>
          </a:p>
          <a:p>
            <a:endParaRPr lang="en-US" dirty="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13</a:t>
            </a:fld>
            <a:endParaRPr lang="en-US"/>
          </a:p>
        </p:txBody>
      </p:sp>
    </p:spTree>
    <p:extLst>
      <p:ext uri="{BB962C8B-B14F-4D97-AF65-F5344CB8AC3E}">
        <p14:creationId xmlns:p14="http://schemas.microsoft.com/office/powerpoint/2010/main" val="3559865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Source: </a:t>
            </a:r>
            <a:r>
              <a:rPr lang="en-US" i="1" dirty="0">
                <a:hlinkClick r:id="rId3"/>
              </a:rPr>
              <a:t>UNESCO Institute for Statistics</a:t>
            </a:r>
            <a:r>
              <a:rPr lang="en-US" i="1" dirty="0"/>
              <a:t>, , Retrieved on March 8, 2016</a:t>
            </a:r>
            <a:r>
              <a:rPr lang="en-US" dirty="0" smtClean="0"/>
              <a:t>.</a:t>
            </a:r>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14</a:t>
            </a:fld>
            <a:endParaRPr lang="en-US"/>
          </a:p>
        </p:txBody>
      </p:sp>
    </p:spTree>
    <p:extLst>
      <p:ext uri="{BB962C8B-B14F-4D97-AF65-F5344CB8AC3E}">
        <p14:creationId xmlns:p14="http://schemas.microsoft.com/office/powerpoint/2010/main" val="3559865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June 2013</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15</a:t>
            </a:fld>
            <a:endParaRPr lang="en-US"/>
          </a:p>
        </p:txBody>
      </p:sp>
    </p:spTree>
    <p:extLst>
      <p:ext uri="{BB962C8B-B14F-4D97-AF65-F5344CB8AC3E}">
        <p14:creationId xmlns:p14="http://schemas.microsoft.com/office/powerpoint/2010/main" val="28130580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smtClean="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smtClean="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smtClean="0"/>
              <a:t>Presenter Name</a:t>
            </a:r>
          </a:p>
          <a:p>
            <a:pPr lvl="0">
              <a:spcBef>
                <a:spcPct val="0"/>
              </a:spcBef>
            </a:pPr>
            <a:r>
              <a:rPr lang="en-US" dirty="0" smtClean="0"/>
              <a:t>Title</a:t>
            </a:r>
            <a:endParaRPr lang="en-CA" dirty="0"/>
          </a:p>
        </p:txBody>
      </p:sp>
    </p:spTree>
    <p:extLst>
      <p:ext uri="{BB962C8B-B14F-4D97-AF65-F5344CB8AC3E}">
        <p14:creationId xmlns:p14="http://schemas.microsoft.com/office/powerpoint/2010/main" val="1014938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476191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2A3BE769-AF63-4D2A-86F7-4B10F2F31F41}" type="datetimeFigureOut">
              <a:rPr lang="en-US" smtClean="0"/>
              <a:pPr/>
              <a:t>6/2/2016</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43E9C5E1-D8D3-491F-A7F8-8F13586B4902}" type="slidenum">
              <a:rPr lang="en-US" smtClean="0"/>
              <a:pPr/>
              <a:t>‹#›</a:t>
            </a:fld>
            <a:endParaRPr lang="en-US" dirty="0"/>
          </a:p>
        </p:txBody>
      </p:sp>
    </p:spTree>
    <p:extLst>
      <p:ext uri="{BB962C8B-B14F-4D97-AF65-F5344CB8AC3E}">
        <p14:creationId xmlns:p14="http://schemas.microsoft.com/office/powerpoint/2010/main" val="12579265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0302751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362075"/>
          </a:xfrm>
        </p:spPr>
        <p:txBody>
          <a:bodyPr anchor="t">
            <a:noAutofit/>
          </a:bodyPr>
          <a:lstStyle>
            <a:lvl1pPr algn="ctr">
              <a:defRPr sz="6000" b="1" cap="all">
                <a:solidFill>
                  <a:schemeClr val="tx1"/>
                </a:solidFill>
              </a:defRPr>
            </a:lvl1pPr>
          </a:lstStyle>
          <a:p>
            <a:r>
              <a:rPr lang="en-US" smtClean="0"/>
              <a:t>Click to edit Master title style</a:t>
            </a:r>
            <a:endParaRPr lang="en-US" dirty="0"/>
          </a:p>
        </p:txBody>
      </p:sp>
      <p:pic>
        <p:nvPicPr>
          <p:cNvPr id="3074"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58000" y="4856250"/>
            <a:ext cx="1255712" cy="16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3672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28DCB3B6-DD3D-4688-B2DA-67A68AF60A39}" type="datetimeFigureOut">
              <a:rPr lang="en-US" smtClean="0"/>
              <a:t>6/2/2016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C59F171-9360-40F9-8699-ED3BDFBFD52C}" type="slidenum">
              <a:rPr lang="en-US" smtClean="0"/>
              <a:t>‹#›</a:t>
            </a:fld>
            <a:endParaRPr lang="en-US"/>
          </a:p>
        </p:txBody>
      </p:sp>
    </p:spTree>
    <p:extLst>
      <p:ext uri="{BB962C8B-B14F-4D97-AF65-F5344CB8AC3E}">
        <p14:creationId xmlns:p14="http://schemas.microsoft.com/office/powerpoint/2010/main" val="8183818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smtClean="0"/>
              <a:t>Click to edit Master title style</a:t>
            </a:r>
            <a:endParaRPr lang="en-US" dirty="0"/>
          </a:p>
        </p:txBody>
      </p:sp>
    </p:spTree>
    <p:extLst>
      <p:ext uri="{BB962C8B-B14F-4D97-AF65-F5344CB8AC3E}">
        <p14:creationId xmlns:p14="http://schemas.microsoft.com/office/powerpoint/2010/main" val="39873981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1981200" y="889000"/>
            <a:ext cx="6934200" cy="1016000"/>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sz="half" idx="1"/>
          </p:nvPr>
        </p:nvSpPr>
        <p:spPr>
          <a:xfrm>
            <a:off x="1828803" y="2313925"/>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a:t>
            </a:r>
            <a:r>
              <a:rPr lang="en-US" dirty="0" err="1" smtClean="0"/>
              <a:t>levelv</a:t>
            </a:r>
            <a:endParaRPr lang="en-US" dirty="0"/>
          </a:p>
        </p:txBody>
      </p:sp>
      <p:sp>
        <p:nvSpPr>
          <p:cNvPr id="5" name="Content Placeholder 2"/>
          <p:cNvSpPr>
            <a:spLocks noGrp="1"/>
          </p:cNvSpPr>
          <p:nvPr>
            <p:ph sz="half" idx="10"/>
          </p:nvPr>
        </p:nvSpPr>
        <p:spPr>
          <a:xfrm>
            <a:off x="5410200" y="2311400"/>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a:t>
            </a:r>
            <a:r>
              <a:rPr lang="en-US" dirty="0" err="1" smtClean="0"/>
              <a:t>levelv</a:t>
            </a:r>
            <a:endParaRPr lang="en-US" dirty="0"/>
          </a:p>
        </p:txBody>
      </p:sp>
    </p:spTree>
    <p:extLst>
      <p:ext uri="{BB962C8B-B14F-4D97-AF65-F5344CB8AC3E}">
        <p14:creationId xmlns:p14="http://schemas.microsoft.com/office/powerpoint/2010/main" val="55342395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1">
    <p:spTree>
      <p:nvGrpSpPr>
        <p:cNvPr id="1" name=""/>
        <p:cNvGrpSpPr/>
        <p:nvPr/>
      </p:nvGrpSpPr>
      <p:grpSpPr>
        <a:xfrm>
          <a:off x="0" y="0"/>
          <a:ext cx="0" cy="0"/>
          <a:chOff x="0" y="0"/>
          <a:chExt cx="0" cy="0"/>
        </a:xfrm>
      </p:grpSpPr>
      <p:sp>
        <p:nvSpPr>
          <p:cNvPr id="2" name="Title 1"/>
          <p:cNvSpPr>
            <a:spLocks noGrp="1"/>
          </p:cNvSpPr>
          <p:nvPr>
            <p:ph type="title"/>
          </p:nvPr>
        </p:nvSpPr>
        <p:spPr>
          <a:xfrm>
            <a:off x="2590800" y="889000"/>
            <a:ext cx="6781800" cy="1016000"/>
          </a:xfrm>
        </p:spPr>
        <p:txBody>
          <a:bodyPr/>
          <a:lstStyle/>
          <a:p>
            <a:r>
              <a:rPr lang="en-US" dirty="0" smtClean="0"/>
              <a:t>Click to edit Master title style</a:t>
            </a:r>
            <a:endParaRPr lang="en-US" dirty="0"/>
          </a:p>
        </p:txBody>
      </p:sp>
      <p:sp>
        <p:nvSpPr>
          <p:cNvPr id="4" name="Content Placeholder 3"/>
          <p:cNvSpPr>
            <a:spLocks noGrp="1"/>
          </p:cNvSpPr>
          <p:nvPr>
            <p:ph sz="quarter" idx="10"/>
          </p:nvPr>
        </p:nvSpPr>
        <p:spPr>
          <a:xfrm>
            <a:off x="1752600" y="2209800"/>
            <a:ext cx="7696200" cy="4343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2190649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Section Header 2">
    <p:bg>
      <p:bgPr>
        <a:solidFill>
          <a:srgbClr val="FFFFFF"/>
        </a:solidFill>
        <a:effectLst/>
      </p:bgPr>
    </p:bg>
    <p:spTree>
      <p:nvGrpSpPr>
        <p:cNvPr id="1" name=""/>
        <p:cNvGrpSpPr/>
        <p:nvPr/>
      </p:nvGrpSpPr>
      <p:grpSpPr>
        <a:xfrm>
          <a:off x="0" y="0"/>
          <a:ext cx="0" cy="0"/>
          <a:chOff x="0" y="0"/>
          <a:chExt cx="0" cy="0"/>
        </a:xfrm>
      </p:grpSpPr>
      <p:sp>
        <p:nvSpPr>
          <p:cNvPr id="3" name="Rectangle 2"/>
          <p:cNvSpPr/>
          <p:nvPr userDrawn="1"/>
        </p:nvSpPr>
        <p:spPr>
          <a:xfrm>
            <a:off x="0" y="4343400"/>
            <a:ext cx="9144000" cy="2641600"/>
          </a:xfrm>
          <a:prstGeom prst="rect">
            <a:avLst/>
          </a:prstGeom>
          <a:gradFill>
            <a:gsLst>
              <a:gs pos="79000">
                <a:srgbClr val="463691"/>
              </a:gs>
              <a:gs pos="0">
                <a:srgbClr val="E8F0F1">
                  <a:lumMod val="0"/>
                  <a:lumOff val="10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457200" y="1457325"/>
            <a:ext cx="8229600" cy="1362075"/>
          </a:xfrm>
        </p:spPr>
        <p:txBody>
          <a:bodyPr anchor="t">
            <a:noAutofit/>
          </a:bodyPr>
          <a:lstStyle>
            <a:lvl1pPr algn="ctr">
              <a:defRPr sz="4800" b="1" cap="all">
                <a:solidFill>
                  <a:srgbClr val="463691"/>
                </a:solidFill>
              </a:defRPr>
            </a:lvl1pPr>
          </a:lstStyle>
          <a:p>
            <a:r>
              <a:rPr lang="en-US" dirty="0" smtClean="0"/>
              <a:t>Click to edit Master title style</a:t>
            </a:r>
            <a:endParaRPr lang="en-US" dirty="0"/>
          </a:p>
        </p:txBody>
      </p:sp>
      <p:pic>
        <p:nvPicPr>
          <p:cNvPr id="1027" name="Picture 3" descr="C:\Users\hakkou\Desktop\Untitled-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flipV="1">
            <a:off x="7265462" y="5293784"/>
            <a:ext cx="1954738" cy="17928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39000" y="5156200"/>
            <a:ext cx="1600200" cy="1066800"/>
          </a:xfrm>
          <a:prstGeom prst="rect">
            <a:avLst/>
          </a:prstGeom>
        </p:spPr>
      </p:pic>
    </p:spTree>
    <p:extLst>
      <p:ext uri="{BB962C8B-B14F-4D97-AF65-F5344CB8AC3E}">
        <p14:creationId xmlns:p14="http://schemas.microsoft.com/office/powerpoint/2010/main" val="182485732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nd Content2">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1828800" y="584202"/>
            <a:ext cx="7315200" cy="1265239"/>
          </a:xfrm>
        </p:spPr>
        <p:txBody>
          <a:bodyPr/>
          <a:lstStyle>
            <a:lvl1pPr>
              <a:defRPr b="1">
                <a:solidFill>
                  <a:srgbClr val="463691"/>
                </a:solidFill>
              </a:defRPr>
            </a:lvl1pPr>
          </a:lstStyle>
          <a:p>
            <a:r>
              <a:rPr lang="en-US" dirty="0" smtClean="0"/>
              <a:t>Click to edit Master title style</a:t>
            </a:r>
            <a:endParaRPr lang="en-US" dirty="0"/>
          </a:p>
        </p:txBody>
      </p:sp>
      <p:sp>
        <p:nvSpPr>
          <p:cNvPr id="5" name="Content Placeholder 2"/>
          <p:cNvSpPr>
            <a:spLocks noGrp="1"/>
          </p:cNvSpPr>
          <p:nvPr>
            <p:ph idx="1"/>
          </p:nvPr>
        </p:nvSpPr>
        <p:spPr>
          <a:xfrm>
            <a:off x="1828800" y="2006600"/>
            <a:ext cx="7315200" cy="4572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00"/>
            <a:ext cx="1028700" cy="685800"/>
          </a:xfrm>
          <a:prstGeom prst="rect">
            <a:avLst/>
          </a:prstGeom>
        </p:spPr>
      </p:pic>
    </p:spTree>
    <p:extLst>
      <p:ext uri="{BB962C8B-B14F-4D97-AF65-F5344CB8AC3E}">
        <p14:creationId xmlns:p14="http://schemas.microsoft.com/office/powerpoint/2010/main" val="6786338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38945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304800" y="168166"/>
            <a:ext cx="8382000" cy="1265238"/>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2641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6/2/2016</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smtClean="0"/>
              <a:t>Click to edit Master title style</a:t>
            </a:r>
            <a:endParaRPr lang="en-US" dirty="0"/>
          </a:p>
        </p:txBody>
      </p:sp>
    </p:spTree>
    <p:extLst>
      <p:ext uri="{BB962C8B-B14F-4D97-AF65-F5344CB8AC3E}">
        <p14:creationId xmlns:p14="http://schemas.microsoft.com/office/powerpoint/2010/main" val="357630814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B24FEF68-1DF4-4F6E-A05D-5BF6B8B9D51C}" type="datetimeFigureOut">
              <a:rPr lang="en-US"/>
              <a:pPr>
                <a:defRPr/>
              </a:pPr>
              <a:t>6/2/2016</a:t>
            </a:fld>
            <a:endParaRPr lang="en-US"/>
          </a:p>
        </p:txBody>
      </p:sp>
      <p:sp>
        <p:nvSpPr>
          <p:cNvPr id="6" name="Footer Placeholder 5"/>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7" name="Slide Number Placeholder 6"/>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FCDA34AD-6052-4FEB-B563-1F3DA7236264}" type="slidenum">
              <a:rPr lang="en-US"/>
              <a:pPr>
                <a:defRPr/>
              </a:pPr>
              <a:t>‹#›</a:t>
            </a:fld>
            <a:endParaRPr lang="en-US"/>
          </a:p>
        </p:txBody>
      </p:sp>
    </p:spTree>
    <p:extLst>
      <p:ext uri="{BB962C8B-B14F-4D97-AF65-F5344CB8AC3E}">
        <p14:creationId xmlns:p14="http://schemas.microsoft.com/office/powerpoint/2010/main" val="23331222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85B47173-EAA7-43DB-B9F3-95BCCE4BD670}" type="datetimeFigureOut">
              <a:rPr lang="en-US" smtClean="0"/>
              <a:t>6/2/2016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CD4E9CF2-5742-4BD0-9C41-AAB09492E9B7}" type="slidenum">
              <a:rPr lang="en-US" smtClean="0"/>
              <a:t>‹#›</a:t>
            </a:fld>
            <a:endParaRPr lang="en-US"/>
          </a:p>
        </p:txBody>
      </p:sp>
    </p:spTree>
    <p:extLst>
      <p:ext uri="{BB962C8B-B14F-4D97-AF65-F5344CB8AC3E}">
        <p14:creationId xmlns:p14="http://schemas.microsoft.com/office/powerpoint/2010/main" val="38417567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608101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7519247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itle and Content Blank">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6/2/2016</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smtClean="0"/>
              <a:t>Click to edit Master title style</a:t>
            </a:r>
            <a:endParaRPr lang="en-US" dirty="0"/>
          </a:p>
        </p:txBody>
      </p:sp>
    </p:spTree>
    <p:extLst>
      <p:ext uri="{BB962C8B-B14F-4D97-AF65-F5344CB8AC3E}">
        <p14:creationId xmlns:p14="http://schemas.microsoft.com/office/powerpoint/2010/main" val="388034885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1102067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2"/>
          <p:cNvSpPr txBox="1">
            <a:spLocks/>
          </p:cNvSpPr>
          <p:nvPr userDrawn="1"/>
        </p:nvSpPr>
        <p:spPr bwMode="auto">
          <a:xfrm>
            <a:off x="2296638" y="2362201"/>
            <a:ext cx="4550724" cy="2133599"/>
          </a:xfrm>
          <a:prstGeom prst="round2DiagRect">
            <a:avLst/>
          </a:prstGeom>
          <a:solidFill>
            <a:srgbClr val="FFFFFF">
              <a:alpha val="69804"/>
            </a:srgb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smtClean="0"/>
              <a:t>Section Title</a:t>
            </a:r>
            <a:endParaRPr lang="en-US" sz="4800" b="0" cap="none" dirty="0"/>
          </a:p>
        </p:txBody>
      </p:sp>
    </p:spTree>
    <p:extLst>
      <p:ext uri="{BB962C8B-B14F-4D97-AF65-F5344CB8AC3E}">
        <p14:creationId xmlns:p14="http://schemas.microsoft.com/office/powerpoint/2010/main" val="3369770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4112284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34780082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n-lt"/>
              </a:defRPr>
            </a:lvl1pPr>
            <a:lvl2pPr>
              <a:defRPr lang="en-US" dirty="0" smtClean="0">
                <a:solidFill>
                  <a:schemeClr val="accent1">
                    <a:lumMod val="50000"/>
                  </a:schemeClr>
                </a:solidFill>
                <a:latin typeface="+mn-lt"/>
              </a:defRPr>
            </a:lvl2pPr>
            <a:lvl3pPr>
              <a:defRPr lang="en-US" dirty="0" smtClean="0">
                <a:solidFill>
                  <a:schemeClr val="accent1">
                    <a:lumMod val="50000"/>
                  </a:schemeClr>
                </a:solidFill>
                <a:latin typeface="+mn-lt"/>
              </a:defRPr>
            </a:lvl3pPr>
            <a:lvl4pPr>
              <a:defRPr lang="en-US" dirty="0" smtClean="0">
                <a:solidFill>
                  <a:schemeClr val="accent1">
                    <a:lumMod val="50000"/>
                  </a:schemeClr>
                </a:solidFill>
                <a:latin typeface="+mn-lt"/>
              </a:defRPr>
            </a:lvl4pPr>
            <a:lvl5pPr>
              <a:defRPr lang="en-US" dirty="0">
                <a:solidFill>
                  <a:schemeClr val="accent1">
                    <a:lumMod val="50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6/2/2016</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smtClean="0"/>
              <a:t>Click to edit Master title style</a:t>
            </a:r>
            <a:endParaRPr lang="en-US" dirty="0"/>
          </a:p>
        </p:txBody>
      </p:sp>
    </p:spTree>
    <p:extLst>
      <p:ext uri="{BB962C8B-B14F-4D97-AF65-F5344CB8AC3E}">
        <p14:creationId xmlns:p14="http://schemas.microsoft.com/office/powerpoint/2010/main" val="12633061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smtClean="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80491552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smtClean="0"/>
              <a:t>Feature slide</a:t>
            </a:r>
            <a:endParaRPr lang="en-US" dirty="0"/>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smtClean="0"/>
              <a:t>Add text</a:t>
            </a:r>
            <a:endParaRPr lang="en-CA" dirty="0"/>
          </a:p>
        </p:txBody>
      </p:sp>
    </p:spTree>
    <p:extLst>
      <p:ext uri="{BB962C8B-B14F-4D97-AF65-F5344CB8AC3E}">
        <p14:creationId xmlns:p14="http://schemas.microsoft.com/office/powerpoint/2010/main" val="3858025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265238"/>
          </a:xfrm>
        </p:spPr>
        <p:txBody>
          <a:bodyPr/>
          <a:lstStyle>
            <a:lvl1pPr>
              <a:defRPr b="0"/>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0"/>
            <a:ext cx="83820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458142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1189079309"/>
      </p:ext>
    </p:extLst>
  </p:cSld>
  <p:clrMap bg1="lt1" tx1="dk1" bg2="lt2" tx2="dk2" accent1="accent1" accent2="accent2" accent3="accent3" accent4="accent4" accent5="accent5" accent6="accent6" hlink="hlink" folHlink="folHlink"/>
  <p:sldLayoutIdLst>
    <p:sldLayoutId id="2147483686" r:id="rId1"/>
    <p:sldLayoutId id="2147483714" r:id="rId2"/>
    <p:sldLayoutId id="2147483731" r:id="rId3"/>
    <p:sldLayoutId id="2147483697" r:id="rId4"/>
    <p:sldLayoutId id="2147483730" r:id="rId5"/>
    <p:sldLayoutId id="2147483713"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 id="2147483729" r:id="rId19"/>
    <p:sldLayoutId id="2147483733" r:id="rId20"/>
    <p:sldLayoutId id="2147483735" r:id="rId21"/>
    <p:sldLayoutId id="2147483736" r:id="rId22"/>
    <p:sldLayoutId id="2147483737" r:id="rId23"/>
    <p:sldLayoutId id="2147483738" r:id="rId24"/>
    <p:sldLayoutId id="2147483739" r:id="rId25"/>
    <p:sldLayoutId id="2147483740" r:id="rId26"/>
    <p:sldLayoutId id="2147483741" r:id="rId27"/>
  </p:sldLayoutIdLst>
  <p:timing>
    <p:tnLst>
      <p:par>
        <p:cTn id="1" dur="indefinite" restart="never" nodeType="tmRoot"/>
      </p:par>
    </p:tnLst>
  </p:timing>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http://esa.un.org/unpd/wpp/DataQuery/"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28.gif"/><Relationship Id="rId4" Type="http://schemas.openxmlformats.org/officeDocument/2006/relationships/chart" Target="../charts/chart1.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hyperlink" Target="http://data.worldbank.org/" TargetMode="Externa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hyperlink" Target="http://www.uis.unesco.org/Pages/default.asp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moent.gov.pk/gop/index.php?q=aHR0cDovLzE5Mi4xNjguNzAuMTM2L21vcHR0bS91c2VyZmlsZXMxL2ZpbGUvTmF0aW9uYWwlMjBFZHVjYXRpb24lMjBQb2xpY3kucGRm" TargetMode="External"/><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hyperlink" Target="http://databank.worldbank.org/data/views/reports/tableview.aspx"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9.jpe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2.xml"/><Relationship Id="rId5" Type="http://schemas.openxmlformats.org/officeDocument/2006/relationships/image" Target="../media/image32.jpeg"/><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1.xml"/><Relationship Id="rId5" Type="http://schemas.openxmlformats.org/officeDocument/2006/relationships/image" Target="../media/image37.pn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1.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hyperlink" Target="http://www.pc.gov.pk/wp-content/uploads/2015/05/Pakistan-Vision-2025.pdf" TargetMode="External"/><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2" Type="http://schemas.openxmlformats.org/officeDocument/2006/relationships/image" Target="../media/image41.tiff"/><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hyperlink" Target="http://www.open.ac.uk/about/main/the-ou-explained/facts-and-figures" TargetMode="External"/><Relationship Id="rId2" Type="http://schemas.openxmlformats.org/officeDocument/2006/relationships/notesSlide" Target="../notesSlides/notesSlide15.xml"/><Relationship Id="rId1" Type="http://schemas.openxmlformats.org/officeDocument/2006/relationships/slideLayout" Target="../slideLayouts/slideLayout21.xml"/><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3" Type="http://schemas.openxmlformats.org/officeDocument/2006/relationships/hyperlink" Target="http://unesdoc.unesco.org/images/0012/001284/128463e.pdf" TargetMode="External"/><Relationship Id="rId2" Type="http://schemas.openxmlformats.org/officeDocument/2006/relationships/notesSlide" Target="../notesSlides/notesSlide16.xml"/><Relationship Id="rId1" Type="http://schemas.openxmlformats.org/officeDocument/2006/relationships/slideLayout" Target="../slideLayouts/slideLayout21.xml"/><Relationship Id="rId5" Type="http://schemas.openxmlformats.org/officeDocument/2006/relationships/hyperlink" Target="http://col.du.ac.in/about.html" TargetMode="External"/><Relationship Id="rId4" Type="http://schemas.openxmlformats.org/officeDocument/2006/relationships/hyperlink" Target="http://www.deakin.edu.au/about-deakin/our-reputation-and-history"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3" Type="http://schemas.openxmlformats.org/officeDocument/2006/relationships/hyperlink" Target="http://www.prsindia.org/uploads/media/draft/Distance%20Education%20Council%20of%20India%20Bill%202014.pdf" TargetMode="External"/><Relationship Id="rId2" Type="http://schemas.openxmlformats.org/officeDocument/2006/relationships/notesSlide" Target="../notesSlides/notesSlide17.xml"/><Relationship Id="rId1" Type="http://schemas.openxmlformats.org/officeDocument/2006/relationships/slideLayout" Target="../slideLayouts/slideLayout21.xml"/><Relationship Id="rId4" Type="http://schemas.openxmlformats.org/officeDocument/2006/relationships/image" Target="../media/image43.png"/></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jpeg"/><Relationship Id="rId1" Type="http://schemas.openxmlformats.org/officeDocument/2006/relationships/slideLayout" Target="../slideLayouts/slideLayout2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png"/><Relationship Id="rId1" Type="http://schemas.openxmlformats.org/officeDocument/2006/relationships/slideLayout" Target="../slideLayouts/slideLayout21.xml"/><Relationship Id="rId5" Type="http://schemas.microsoft.com/office/2007/relationships/hdphoto" Target="../media/hdphoto4.wdp"/><Relationship Id="rId4" Type="http://schemas.openxmlformats.org/officeDocument/2006/relationships/image" Target="../media/image54.png"/></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2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3" Type="http://schemas.openxmlformats.org/officeDocument/2006/relationships/hyperlink" Target="http://www.hec.gov.pk/InsideHEC/Divisions/QALI/QADivision/Documents/National%20Qualification%20Framework%20of%20Pakistan.pdf" TargetMode="External"/><Relationship Id="rId2" Type="http://schemas.openxmlformats.org/officeDocument/2006/relationships/notesSlide" Target="../notesSlides/notesSlide22.xml"/><Relationship Id="rId1" Type="http://schemas.openxmlformats.org/officeDocument/2006/relationships/slideLayout" Target="../slideLayouts/slideLayout21.xml"/><Relationship Id="rId4" Type="http://schemas.openxmlformats.org/officeDocument/2006/relationships/hyperlink" Target="http://www.hec.gov.pk/InsideHEC/Divisions/QALI/QualityAssuranceAgency/Pages/AboutUs.aspx" TargetMode="External"/></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g"/><Relationship Id="rId1" Type="http://schemas.openxmlformats.org/officeDocument/2006/relationships/slideLayout" Target="../slideLayouts/slideLayout14.xml"/><Relationship Id="rId4" Type="http://schemas.microsoft.com/office/2007/relationships/hdphoto" Target="../media/hdphoto5.wdp"/></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9.xml"/><Relationship Id="rId6" Type="http://schemas.microsoft.com/office/2007/relationships/hdphoto" Target="../media/hdphoto7.wdp"/><Relationship Id="rId5" Type="http://schemas.openxmlformats.org/officeDocument/2006/relationships/image" Target="../media/image67.png"/><Relationship Id="rId4" Type="http://schemas.microsoft.com/office/2007/relationships/hdphoto" Target="../media/hdphoto6.wdp"/></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5.jpg"/><Relationship Id="rId5" Type="http://schemas.openxmlformats.org/officeDocument/2006/relationships/image" Target="../media/image14.png"/><Relationship Id="rId4" Type="http://schemas.openxmlformats.org/officeDocument/2006/relationships/image" Target="../media/image13.jpeg"/></Relationships>
</file>

<file path=ppt/slides/_rels/slide6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9.xml"/><Relationship Id="rId6" Type="http://schemas.microsoft.com/office/2007/relationships/hdphoto" Target="../media/hdphoto9.wdp"/><Relationship Id="rId5" Type="http://schemas.openxmlformats.org/officeDocument/2006/relationships/image" Target="../media/image70.png"/><Relationship Id="rId4" Type="http://schemas.microsoft.com/office/2007/relationships/hdphoto" Target="../media/hdphoto8.wdp"/></Relationships>
</file>

<file path=ppt/slides/_rels/slide6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jpeg"/><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6.png"/><Relationship Id="rId2" Type="http://schemas.openxmlformats.org/officeDocument/2006/relationships/image" Target="../media/image73.png"/><Relationship Id="rId1" Type="http://schemas.openxmlformats.org/officeDocument/2006/relationships/slideLayout" Target="../slideLayouts/slideLayout9.xml"/><Relationship Id="rId6" Type="http://schemas.microsoft.com/office/2007/relationships/hdphoto" Target="../media/hdphoto11.wdp"/><Relationship Id="rId5" Type="http://schemas.openxmlformats.org/officeDocument/2006/relationships/image" Target="../media/image75.png"/><Relationship Id="rId4" Type="http://schemas.microsoft.com/office/2007/relationships/hdphoto" Target="../media/hdphoto10.wdp"/></Relationships>
</file>

<file path=ppt/slides/_rels/slide63.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23.xml"/><Relationship Id="rId1" Type="http://schemas.openxmlformats.org/officeDocument/2006/relationships/slideLayout" Target="../slideLayouts/slideLayout15.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1.xml"/><Relationship Id="rId5" Type="http://schemas.openxmlformats.org/officeDocument/2006/relationships/image" Target="../media/image19.jpeg"/><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23.xml"/><Relationship Id="rId6" Type="http://schemas.openxmlformats.org/officeDocument/2006/relationships/image" Target="../media/image24.gif"/><Relationship Id="rId5" Type="http://schemas.openxmlformats.org/officeDocument/2006/relationships/image" Target="../media/image23.jpe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33400" y="2119086"/>
            <a:ext cx="7772400" cy="1843314"/>
          </a:xfrm>
        </p:spPr>
        <p:txBody>
          <a:bodyPr/>
          <a:lstStyle/>
          <a:p>
            <a:r>
              <a:rPr lang="en-US" sz="4400" b="1" dirty="0">
                <a:solidFill>
                  <a:srgbClr val="000000"/>
                </a:solidFill>
              </a:rPr>
              <a:t>Developing a national ODL Policy: an international perspective</a:t>
            </a:r>
          </a:p>
        </p:txBody>
      </p:sp>
      <p:sp>
        <p:nvSpPr>
          <p:cNvPr id="4" name="Text Placeholder 3"/>
          <p:cNvSpPr>
            <a:spLocks noGrp="1"/>
          </p:cNvSpPr>
          <p:nvPr>
            <p:ph type="body" sz="quarter" idx="12"/>
          </p:nvPr>
        </p:nvSpPr>
        <p:spPr>
          <a:xfrm>
            <a:off x="533400" y="5410200"/>
            <a:ext cx="7772400" cy="990600"/>
          </a:xfrm>
        </p:spPr>
        <p:txBody>
          <a:bodyPr/>
          <a:lstStyle/>
          <a:p>
            <a:pPr>
              <a:spcBef>
                <a:spcPts val="0"/>
              </a:spcBef>
              <a:spcAft>
                <a:spcPts val="1200"/>
              </a:spcAft>
            </a:pPr>
            <a:r>
              <a:rPr lang="en-US" dirty="0" smtClean="0"/>
              <a:t>Prof Asha Kanwar</a:t>
            </a:r>
            <a:br>
              <a:rPr lang="en-US" dirty="0" smtClean="0"/>
            </a:br>
            <a:r>
              <a:rPr lang="en-US" dirty="0" smtClean="0"/>
              <a:t>President &amp; CEO, Commonwealth of Learning</a:t>
            </a:r>
            <a:endParaRPr lang="en-US" dirty="0"/>
          </a:p>
        </p:txBody>
      </p:sp>
      <p:sp>
        <p:nvSpPr>
          <p:cNvPr id="3" name="TextBox 2"/>
          <p:cNvSpPr txBox="1"/>
          <p:nvPr/>
        </p:nvSpPr>
        <p:spPr>
          <a:xfrm>
            <a:off x="152400" y="4800600"/>
            <a:ext cx="8915400" cy="400110"/>
          </a:xfrm>
          <a:prstGeom prst="rect">
            <a:avLst/>
          </a:prstGeom>
          <a:noFill/>
        </p:spPr>
        <p:txBody>
          <a:bodyPr wrap="square" rtlCol="0">
            <a:spAutoFit/>
          </a:bodyPr>
          <a:lstStyle/>
          <a:p>
            <a:pPr algn="ctr"/>
            <a:r>
              <a:rPr lang="en-CA" sz="2000" dirty="0" smtClean="0"/>
              <a:t>13-14 May 2016,Islamabad, Pakistan</a:t>
            </a:r>
            <a:endParaRPr lang="en-CA" sz="2000"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585664"/>
            <a:ext cx="1395535" cy="1395535"/>
          </a:xfrm>
          <a:prstGeom prst="rect">
            <a:avLst/>
          </a:prstGeom>
        </p:spPr>
      </p:pic>
    </p:spTree>
    <p:extLst>
      <p:ext uri="{BB962C8B-B14F-4D97-AF65-F5344CB8AC3E}">
        <p14:creationId xmlns:p14="http://schemas.microsoft.com/office/powerpoint/2010/main" val="149950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97407199"/>
              </p:ext>
            </p:extLst>
          </p:nvPr>
        </p:nvGraphicFramePr>
        <p:xfrm>
          <a:off x="304800" y="1600200"/>
          <a:ext cx="83820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normAutofit/>
          </a:bodyPr>
          <a:lstStyle/>
          <a:p>
            <a:pPr algn="l"/>
            <a:r>
              <a:rPr lang="en-US" dirty="0" smtClean="0"/>
              <a:t>Plan</a:t>
            </a:r>
            <a:endParaRPr lang="en-US" dirty="0"/>
          </a:p>
        </p:txBody>
      </p:sp>
    </p:spTree>
    <p:extLst>
      <p:ext uri="{BB962C8B-B14F-4D97-AF65-F5344CB8AC3E}">
        <p14:creationId xmlns:p14="http://schemas.microsoft.com/office/powerpoint/2010/main" val="3417625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2296638" y="1828801"/>
            <a:ext cx="4550724"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solidFill>
                  <a:srgbClr val="271E51"/>
                </a:solidFill>
              </a:rPr>
              <a:t>The Context</a:t>
            </a:r>
            <a:endParaRPr lang="en-US" b="0" cap="none" dirty="0">
              <a:solidFill>
                <a:srgbClr val="271E51"/>
              </a:solidFill>
            </a:endParaRPr>
          </a:p>
        </p:txBody>
      </p:sp>
    </p:spTree>
    <p:extLst>
      <p:ext uri="{BB962C8B-B14F-4D97-AF65-F5344CB8AC3E}">
        <p14:creationId xmlns:p14="http://schemas.microsoft.com/office/powerpoint/2010/main" val="3432435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CA" dirty="0" smtClean="0">
                <a:solidFill>
                  <a:schemeClr val="accent1">
                    <a:lumMod val="50000"/>
                  </a:schemeClr>
                </a:solidFill>
              </a:rPr>
              <a:t>Pakistan has </a:t>
            </a:r>
            <a:r>
              <a:rPr lang="en-CA" b="1" dirty="0" smtClean="0">
                <a:solidFill>
                  <a:schemeClr val="accent2">
                    <a:lumMod val="75000"/>
                  </a:schemeClr>
                </a:solidFill>
              </a:rPr>
              <a:t>37.6 million young people </a:t>
            </a:r>
            <a:r>
              <a:rPr lang="en-CA" dirty="0" smtClean="0">
                <a:solidFill>
                  <a:schemeClr val="accent1">
                    <a:lumMod val="50000"/>
                  </a:schemeClr>
                </a:solidFill>
              </a:rPr>
              <a:t>between the ages of 15 and 24 : 20% of its population, 2015.</a:t>
            </a:r>
            <a:endParaRPr lang="en-CA" dirty="0">
              <a:solidFill>
                <a:schemeClr val="accent1">
                  <a:lumMod val="50000"/>
                </a:schemeClr>
              </a:solidFill>
            </a:endParaRPr>
          </a:p>
        </p:txBody>
      </p:sp>
      <p:sp>
        <p:nvSpPr>
          <p:cNvPr id="2" name="Title 1"/>
          <p:cNvSpPr>
            <a:spLocks noGrp="1"/>
          </p:cNvSpPr>
          <p:nvPr>
            <p:ph type="title"/>
          </p:nvPr>
        </p:nvSpPr>
        <p:spPr/>
        <p:txBody>
          <a:bodyPr>
            <a:noAutofit/>
          </a:bodyPr>
          <a:lstStyle/>
          <a:p>
            <a:r>
              <a:rPr lang="en-CA" sz="4400" dirty="0" smtClean="0"/>
              <a:t>A Young Pakistan</a:t>
            </a:r>
            <a:endParaRPr lang="en-CA" sz="4400" dirty="0"/>
          </a:p>
        </p:txBody>
      </p:sp>
      <p:sp>
        <p:nvSpPr>
          <p:cNvPr id="4" name="TextBox 3"/>
          <p:cNvSpPr txBox="1"/>
          <p:nvPr/>
        </p:nvSpPr>
        <p:spPr>
          <a:xfrm>
            <a:off x="304800" y="6338996"/>
            <a:ext cx="8382000" cy="523220"/>
          </a:xfrm>
          <a:prstGeom prst="rect">
            <a:avLst/>
          </a:prstGeom>
          <a:noFill/>
        </p:spPr>
        <p:txBody>
          <a:bodyPr wrap="square" rtlCol="0">
            <a:spAutoFit/>
          </a:bodyPr>
          <a:lstStyle/>
          <a:p>
            <a:r>
              <a:rPr lang="en-US" sz="1400" i="1" dirty="0" smtClean="0"/>
              <a:t>Source</a:t>
            </a:r>
            <a:r>
              <a:rPr lang="en-US" sz="1400" i="1" dirty="0"/>
              <a:t>: UN Department of Economic and Social Affairs, Population Division, </a:t>
            </a:r>
            <a:r>
              <a:rPr lang="en-US" sz="1400" i="1" dirty="0">
                <a:hlinkClick r:id="rId3"/>
              </a:rPr>
              <a:t>World Population Prospects, the 2015 </a:t>
            </a:r>
            <a:r>
              <a:rPr lang="en-US" sz="1400" i="1" dirty="0" smtClean="0">
                <a:hlinkClick r:id="rId3"/>
              </a:rPr>
              <a:t>Revision</a:t>
            </a:r>
            <a:endParaRPr lang="en-US" sz="1400" dirty="0">
              <a:latin typeface="+mn-lt"/>
            </a:endParaRPr>
          </a:p>
        </p:txBody>
      </p:sp>
      <p:graphicFrame>
        <p:nvGraphicFramePr>
          <p:cNvPr id="11" name="Chart 10"/>
          <p:cNvGraphicFramePr/>
          <p:nvPr>
            <p:extLst>
              <p:ext uri="{D42A27DB-BD31-4B8C-83A1-F6EECF244321}">
                <p14:modId xmlns:p14="http://schemas.microsoft.com/office/powerpoint/2010/main" val="3858436703"/>
              </p:ext>
            </p:extLst>
          </p:nvPr>
        </p:nvGraphicFramePr>
        <p:xfrm>
          <a:off x="2667000" y="2801891"/>
          <a:ext cx="4495800" cy="3266982"/>
        </p:xfrm>
        <a:graphic>
          <a:graphicData uri="http://schemas.openxmlformats.org/drawingml/2006/chart">
            <c:chart xmlns:c="http://schemas.openxmlformats.org/drawingml/2006/chart" xmlns:r="http://schemas.openxmlformats.org/officeDocument/2006/relationships" r:id="rId4"/>
          </a:graphicData>
        </a:graphic>
      </p:graphicFrame>
      <p:pic>
        <p:nvPicPr>
          <p:cNvPr id="5" name="Picture 2" descr="http://media.worldflags101.com/i/flags/pakistan.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3818021"/>
            <a:ext cx="1897164" cy="126477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7815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dirty="0" smtClean="0"/>
              <a:t>Youth unemployment (% of 15-24) in Pakistan 2004 – 2014</a:t>
            </a:r>
            <a:endParaRPr lang="en-US" sz="3200" dirty="0"/>
          </a:p>
        </p:txBody>
      </p:sp>
      <p:graphicFrame>
        <p:nvGraphicFramePr>
          <p:cNvPr id="6" name="Chart 5"/>
          <p:cNvGraphicFramePr/>
          <p:nvPr>
            <p:extLst>
              <p:ext uri="{D42A27DB-BD31-4B8C-83A1-F6EECF244321}">
                <p14:modId xmlns:p14="http://schemas.microsoft.com/office/powerpoint/2010/main" val="102809903"/>
              </p:ext>
            </p:extLst>
          </p:nvPr>
        </p:nvGraphicFramePr>
        <p:xfrm>
          <a:off x="381000" y="1447800"/>
          <a:ext cx="7678038" cy="463380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04800" y="6319564"/>
            <a:ext cx="7772400" cy="307777"/>
          </a:xfrm>
          <a:prstGeom prst="rect">
            <a:avLst/>
          </a:prstGeom>
          <a:noFill/>
        </p:spPr>
        <p:txBody>
          <a:bodyPr wrap="square" rtlCol="0">
            <a:spAutoFit/>
          </a:bodyPr>
          <a:lstStyle/>
          <a:p>
            <a:r>
              <a:rPr lang="en-US" sz="1400" dirty="0" smtClean="0">
                <a:latin typeface="+mn-lt"/>
              </a:rPr>
              <a:t>Source: The World Bank </a:t>
            </a:r>
            <a:r>
              <a:rPr lang="en-US" sz="1400" dirty="0" smtClean="0">
                <a:latin typeface="+mn-lt"/>
                <a:hlinkClick r:id="rId4"/>
              </a:rPr>
              <a:t>Open Data</a:t>
            </a:r>
            <a:r>
              <a:rPr lang="en-US" sz="1400" dirty="0" smtClean="0">
                <a:latin typeface="+mn-lt"/>
              </a:rPr>
              <a:t>,  Retrieved on March 8, 2016.</a:t>
            </a:r>
            <a:endParaRPr lang="en-US" sz="1400" dirty="0">
              <a:latin typeface="+mn-lt"/>
            </a:endParaRPr>
          </a:p>
        </p:txBody>
      </p:sp>
    </p:spTree>
    <p:extLst>
      <p:ext uri="{BB962C8B-B14F-4D97-AF65-F5344CB8AC3E}">
        <p14:creationId xmlns:p14="http://schemas.microsoft.com/office/powerpoint/2010/main" val="42154778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dirty="0" smtClean="0"/>
              <a:t>Tertiary Gross Enrolment Ratio in Pakistan 2004 – 2014</a:t>
            </a:r>
            <a:endParaRPr lang="en-US" sz="3600" dirty="0"/>
          </a:p>
        </p:txBody>
      </p:sp>
      <p:graphicFrame>
        <p:nvGraphicFramePr>
          <p:cNvPr id="6" name="Chart 5"/>
          <p:cNvGraphicFramePr/>
          <p:nvPr>
            <p:extLst>
              <p:ext uri="{D42A27DB-BD31-4B8C-83A1-F6EECF244321}">
                <p14:modId xmlns:p14="http://schemas.microsoft.com/office/powerpoint/2010/main" val="3791624694"/>
              </p:ext>
            </p:extLst>
          </p:nvPr>
        </p:nvGraphicFramePr>
        <p:xfrm>
          <a:off x="381000" y="1477212"/>
          <a:ext cx="8211438" cy="469498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04800" y="6321623"/>
            <a:ext cx="7772400" cy="307777"/>
          </a:xfrm>
          <a:prstGeom prst="rect">
            <a:avLst/>
          </a:prstGeom>
          <a:noFill/>
        </p:spPr>
        <p:txBody>
          <a:bodyPr wrap="square" rtlCol="0">
            <a:spAutoFit/>
          </a:bodyPr>
          <a:lstStyle/>
          <a:p>
            <a:r>
              <a:rPr lang="en-US" sz="1400" dirty="0" smtClean="0">
                <a:latin typeface="+mn-lt"/>
              </a:rPr>
              <a:t>Source: </a:t>
            </a:r>
            <a:r>
              <a:rPr lang="en-US" sz="1400" dirty="0" smtClean="0">
                <a:latin typeface="+mn-lt"/>
                <a:hlinkClick r:id="rId4"/>
              </a:rPr>
              <a:t>UNESCO Institute for Statistics</a:t>
            </a:r>
            <a:r>
              <a:rPr lang="en-US" sz="1400" dirty="0" smtClean="0">
                <a:latin typeface="+mn-lt"/>
              </a:rPr>
              <a:t>, Retrieved on March 8, 2016.</a:t>
            </a:r>
            <a:endParaRPr lang="en-US" sz="1400" dirty="0">
              <a:latin typeface="+mn-lt"/>
            </a:endParaRPr>
          </a:p>
        </p:txBody>
      </p:sp>
    </p:spTree>
    <p:extLst>
      <p:ext uri="{BB962C8B-B14F-4D97-AF65-F5344CB8AC3E}">
        <p14:creationId xmlns:p14="http://schemas.microsoft.com/office/powerpoint/2010/main" val="1509981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National Education Policy 2009: Higher Education policy actions</a:t>
            </a:r>
            <a:endParaRPr lang="en-CA" sz="3600" dirty="0"/>
          </a:p>
        </p:txBody>
      </p:sp>
      <p:sp>
        <p:nvSpPr>
          <p:cNvPr id="3" name="Content Placeholder 2"/>
          <p:cNvSpPr>
            <a:spLocks noGrp="1"/>
          </p:cNvSpPr>
          <p:nvPr>
            <p:ph idx="1"/>
          </p:nvPr>
        </p:nvSpPr>
        <p:spPr/>
        <p:txBody>
          <a:bodyPr/>
          <a:lstStyle/>
          <a:p>
            <a:r>
              <a:rPr lang="en-US" sz="2400" dirty="0"/>
              <a:t>Steps shall be taken to raise enrolment in higher education sector from existing 4.7% </a:t>
            </a:r>
            <a:r>
              <a:rPr lang="en-US" sz="2400" dirty="0" smtClean="0"/>
              <a:t>to 10</a:t>
            </a:r>
            <a:r>
              <a:rPr lang="en-US" sz="2400" dirty="0"/>
              <a:t>% by 2015 &amp; </a:t>
            </a:r>
            <a:r>
              <a:rPr lang="en-US" sz="2400" dirty="0">
                <a:solidFill>
                  <a:srgbClr val="FF0000"/>
                </a:solidFill>
              </a:rPr>
              <a:t>15% by 2020</a:t>
            </a:r>
            <a:r>
              <a:rPr lang="en-US" sz="2400" dirty="0" smtClean="0"/>
              <a:t>.</a:t>
            </a:r>
          </a:p>
          <a:p>
            <a:r>
              <a:rPr lang="en-US" sz="2400" dirty="0" smtClean="0"/>
              <a:t>ICT </a:t>
            </a:r>
            <a:r>
              <a:rPr lang="en-US" sz="2400" dirty="0"/>
              <a:t>must be effectively leveraged to deliver high quality teaching and research support </a:t>
            </a:r>
            <a:r>
              <a:rPr lang="en-US" sz="2400" dirty="0" smtClean="0"/>
              <a:t>in higher </a:t>
            </a:r>
            <a:r>
              <a:rPr lang="en-US" sz="2400" dirty="0"/>
              <a:t>education both on-campus and using </a:t>
            </a:r>
            <a:r>
              <a:rPr lang="en-US" sz="2400" dirty="0">
                <a:solidFill>
                  <a:srgbClr val="FF0000"/>
                </a:solidFill>
              </a:rPr>
              <a:t>distance </a:t>
            </a:r>
            <a:r>
              <a:rPr lang="en-US" sz="2400" dirty="0" smtClean="0">
                <a:solidFill>
                  <a:srgbClr val="FF0000"/>
                </a:solidFill>
              </a:rPr>
              <a:t>education</a:t>
            </a:r>
            <a:r>
              <a:rPr lang="en-US" sz="2400" dirty="0" smtClean="0"/>
              <a:t>.</a:t>
            </a:r>
          </a:p>
          <a:p>
            <a:r>
              <a:rPr lang="en-US" sz="2400" dirty="0" smtClean="0"/>
              <a:t>Universities </a:t>
            </a:r>
            <a:r>
              <a:rPr lang="en-US" sz="2400" dirty="0"/>
              <a:t>shall develop </a:t>
            </a:r>
            <a:r>
              <a:rPr lang="en-US" sz="2400" dirty="0">
                <a:solidFill>
                  <a:srgbClr val="FF0000"/>
                </a:solidFill>
              </a:rPr>
              <a:t>quality assurance </a:t>
            </a:r>
            <a:r>
              <a:rPr lang="en-US" sz="2400" dirty="0" err="1"/>
              <a:t>programmes</a:t>
            </a:r>
            <a:r>
              <a:rPr lang="en-US" sz="2400" dirty="0"/>
              <a:t>, which include peer </a:t>
            </a:r>
            <a:r>
              <a:rPr lang="en-US" sz="2400" dirty="0" smtClean="0"/>
              <a:t>evaluation including </a:t>
            </a:r>
            <a:r>
              <a:rPr lang="en-US" sz="2400" dirty="0"/>
              <a:t>foreign expertise. </a:t>
            </a:r>
            <a:endParaRPr lang="en-US" sz="2400" dirty="0" smtClean="0"/>
          </a:p>
        </p:txBody>
      </p:sp>
      <p:sp>
        <p:nvSpPr>
          <p:cNvPr id="4" name="TextBox 3"/>
          <p:cNvSpPr txBox="1"/>
          <p:nvPr/>
        </p:nvSpPr>
        <p:spPr>
          <a:xfrm>
            <a:off x="228600" y="6337885"/>
            <a:ext cx="7924800" cy="584775"/>
          </a:xfrm>
          <a:prstGeom prst="rect">
            <a:avLst/>
          </a:prstGeom>
          <a:noFill/>
        </p:spPr>
        <p:txBody>
          <a:bodyPr wrap="square" rtlCol="0">
            <a:spAutoFit/>
          </a:bodyPr>
          <a:lstStyle/>
          <a:p>
            <a:r>
              <a:rPr lang="en-CA" sz="1600" dirty="0" smtClean="0"/>
              <a:t>Source: </a:t>
            </a:r>
            <a:r>
              <a:rPr lang="en-CA" sz="1600" dirty="0" smtClean="0">
                <a:hlinkClick r:id="rId3"/>
              </a:rPr>
              <a:t>National Education Policy 2009</a:t>
            </a:r>
            <a:r>
              <a:rPr lang="en-CA" sz="1600" dirty="0" smtClean="0"/>
              <a:t>, Ministry of Federal Education and Professional Training, Pakistan, last accessed on May 3</a:t>
            </a:r>
            <a:r>
              <a:rPr lang="en-CA" sz="1600" baseline="30000" dirty="0" smtClean="0"/>
              <a:t>rd</a:t>
            </a:r>
            <a:r>
              <a:rPr lang="en-CA" sz="1600" dirty="0" smtClean="0"/>
              <a:t>, 2016</a:t>
            </a:r>
            <a:endParaRPr lang="en-CA" sz="1600" dirty="0"/>
          </a:p>
        </p:txBody>
      </p:sp>
    </p:spTree>
    <p:extLst>
      <p:ext uri="{BB962C8B-B14F-4D97-AF65-F5344CB8AC3E}">
        <p14:creationId xmlns:p14="http://schemas.microsoft.com/office/powerpoint/2010/main" val="2475473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dirty="0" smtClean="0"/>
              <a:t>ICT in Pakistan 2004 - 2014</a:t>
            </a:r>
            <a:endParaRPr lang="en-US" sz="4800" dirty="0"/>
          </a:p>
        </p:txBody>
      </p:sp>
      <p:graphicFrame>
        <p:nvGraphicFramePr>
          <p:cNvPr id="6" name="Chart 5"/>
          <p:cNvGraphicFramePr/>
          <p:nvPr>
            <p:extLst/>
          </p:nvPr>
        </p:nvGraphicFramePr>
        <p:xfrm>
          <a:off x="399535" y="1433404"/>
          <a:ext cx="8059038" cy="4800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04800" y="6321623"/>
            <a:ext cx="7772400" cy="307777"/>
          </a:xfrm>
          <a:prstGeom prst="rect">
            <a:avLst/>
          </a:prstGeom>
          <a:noFill/>
        </p:spPr>
        <p:txBody>
          <a:bodyPr wrap="square" rtlCol="0">
            <a:spAutoFit/>
          </a:bodyPr>
          <a:lstStyle/>
          <a:p>
            <a:r>
              <a:rPr lang="en-US" sz="1400" dirty="0" smtClean="0">
                <a:latin typeface="+mn-lt"/>
              </a:rPr>
              <a:t>Source: </a:t>
            </a:r>
            <a:r>
              <a:rPr lang="en-US" sz="1400" dirty="0" smtClean="0">
                <a:latin typeface="+mn-lt"/>
                <a:hlinkClick r:id="rId4"/>
              </a:rPr>
              <a:t>The World Bank </a:t>
            </a:r>
            <a:r>
              <a:rPr lang="en-US" sz="1400" dirty="0" err="1" smtClean="0">
                <a:latin typeface="+mn-lt"/>
                <a:hlinkClick r:id="rId4"/>
              </a:rPr>
              <a:t>DataBank</a:t>
            </a:r>
            <a:r>
              <a:rPr lang="en-US" sz="1400" dirty="0" smtClean="0">
                <a:latin typeface="+mn-lt"/>
              </a:rPr>
              <a:t>, Retrieved on March 8, 2016</a:t>
            </a:r>
            <a:endParaRPr lang="en-US" sz="1400" dirty="0">
              <a:latin typeface="+mn-lt"/>
            </a:endParaRPr>
          </a:p>
        </p:txBody>
      </p:sp>
    </p:spTree>
    <p:extLst>
      <p:ext uri="{BB962C8B-B14F-4D97-AF65-F5344CB8AC3E}">
        <p14:creationId xmlns:p14="http://schemas.microsoft.com/office/powerpoint/2010/main" val="38843396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2293379" y="2095500"/>
            <a:ext cx="4557243"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smtClean="0">
                <a:solidFill>
                  <a:srgbClr val="271E51"/>
                </a:solidFill>
              </a:rPr>
              <a:t>What is Open &amp; Distance Learning ?</a:t>
            </a:r>
            <a:endParaRPr lang="en-US" sz="4800" b="0" cap="none" dirty="0">
              <a:solidFill>
                <a:srgbClr val="271E51"/>
              </a:solidFill>
            </a:endParaRPr>
          </a:p>
        </p:txBody>
      </p:sp>
    </p:spTree>
    <p:extLst>
      <p:ext uri="{BB962C8B-B14F-4D97-AF65-F5344CB8AC3E}">
        <p14:creationId xmlns:p14="http://schemas.microsoft.com/office/powerpoint/2010/main" val="34324358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28600"/>
            <a:ext cx="8458200" cy="5943600"/>
          </a:xfrm>
        </p:spPr>
        <p:txBody>
          <a:bodyPr/>
          <a:lstStyle/>
          <a:p>
            <a:pPr>
              <a:spcBef>
                <a:spcPct val="50000"/>
              </a:spcBef>
              <a:buFontTx/>
              <a:buNone/>
            </a:pPr>
            <a:r>
              <a:rPr lang="en-GB" altLang="en-US" sz="5400" dirty="0">
                <a:latin typeface="Arial" charset="0"/>
                <a:cs typeface="Arial" charset="0"/>
              </a:rPr>
              <a:t>OPEN LEARNING</a:t>
            </a:r>
          </a:p>
          <a:p>
            <a:pPr>
              <a:spcBef>
                <a:spcPct val="50000"/>
              </a:spcBef>
              <a:buFontTx/>
              <a:buNone/>
            </a:pPr>
            <a:r>
              <a:rPr lang="en-GB" altLang="en-US" sz="5400" dirty="0">
                <a:latin typeface="Arial" charset="0"/>
                <a:cs typeface="Arial" charset="0"/>
              </a:rPr>
              <a:t>=</a:t>
            </a:r>
          </a:p>
          <a:p>
            <a:pPr>
              <a:spcBef>
                <a:spcPct val="50000"/>
              </a:spcBef>
              <a:buFontTx/>
              <a:buNone/>
            </a:pPr>
            <a:r>
              <a:rPr lang="en-GB" altLang="en-US" sz="5400" dirty="0">
                <a:latin typeface="Arial" charset="0"/>
                <a:cs typeface="Arial" charset="0"/>
              </a:rPr>
              <a:t>Learning without barriers</a:t>
            </a:r>
          </a:p>
        </p:txBody>
      </p:sp>
    </p:spTree>
    <p:extLst>
      <p:ext uri="{BB962C8B-B14F-4D97-AF65-F5344CB8AC3E}">
        <p14:creationId xmlns:p14="http://schemas.microsoft.com/office/powerpoint/2010/main" val="278000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idx="4294967295"/>
          </p:nvPr>
        </p:nvSpPr>
        <p:spPr>
          <a:xfrm>
            <a:off x="304800" y="0"/>
            <a:ext cx="8229600" cy="1265238"/>
          </a:xfrm>
        </p:spPr>
        <p:txBody>
          <a:bodyPr/>
          <a:lstStyle/>
          <a:p>
            <a:r>
              <a:rPr lang="en-US" altLang="en-US" sz="4000" dirty="0" smtClean="0">
                <a:latin typeface="Trebuchet MS" pitchFamily="34" charset="0"/>
              </a:rPr>
              <a:t>Philosophy of ‘Open-ness’</a:t>
            </a:r>
            <a:endParaRPr lang="en-CA" altLang="en-US" sz="4000" dirty="0" smtClean="0">
              <a:latin typeface="Trebuchet MS" pitchFamily="34" charset="0"/>
            </a:endParaRPr>
          </a:p>
        </p:txBody>
      </p:sp>
      <p:sp>
        <p:nvSpPr>
          <p:cNvPr id="23555" name="Rectangle 3"/>
          <p:cNvSpPr>
            <a:spLocks noGrp="1"/>
          </p:cNvSpPr>
          <p:nvPr>
            <p:ph type="body" idx="4294967295"/>
          </p:nvPr>
        </p:nvSpPr>
        <p:spPr>
          <a:xfrm>
            <a:off x="381000" y="1371600"/>
            <a:ext cx="8382000" cy="4724400"/>
          </a:xfrm>
        </p:spPr>
        <p:txBody>
          <a:bodyPr/>
          <a:lstStyle/>
          <a:p>
            <a:r>
              <a:rPr lang="en-US" altLang="en-US" smtClean="0">
                <a:latin typeface="Trebuchet MS" pitchFamily="34" charset="0"/>
              </a:rPr>
              <a:t>Open as to people, </a:t>
            </a:r>
          </a:p>
          <a:p>
            <a:r>
              <a:rPr lang="en-US" altLang="en-US" smtClean="0">
                <a:latin typeface="Trebuchet MS" pitchFamily="34" charset="0"/>
              </a:rPr>
              <a:t>Open as to places, </a:t>
            </a:r>
          </a:p>
          <a:p>
            <a:r>
              <a:rPr lang="en-US" altLang="en-US" smtClean="0">
                <a:latin typeface="Trebuchet MS" pitchFamily="34" charset="0"/>
              </a:rPr>
              <a:t>Open as to methods, and, finally, </a:t>
            </a:r>
          </a:p>
          <a:p>
            <a:r>
              <a:rPr lang="en-US" altLang="en-US" smtClean="0">
                <a:latin typeface="Trebuchet MS" pitchFamily="34" charset="0"/>
              </a:rPr>
              <a:t>Open as to ideas</a:t>
            </a:r>
          </a:p>
          <a:p>
            <a:pPr lvl="1"/>
            <a:r>
              <a:rPr lang="en-US" altLang="en-US" i="1" smtClean="0">
                <a:latin typeface="Trebuchet MS" pitchFamily="34" charset="0"/>
              </a:rPr>
              <a:t>Lord Crowther</a:t>
            </a:r>
          </a:p>
        </p:txBody>
      </p:sp>
      <p:pic>
        <p:nvPicPr>
          <p:cNvPr id="23556" name="Picture 4" descr="crowther.jpg"/>
          <p:cNvPicPr>
            <a:picLocks noChangeAspect="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4267200" y="3352800"/>
            <a:ext cx="4122761" cy="3018241"/>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6782" y="5410200"/>
            <a:ext cx="8241039" cy="1165255"/>
          </a:xfrm>
          <a:prstGeom prst="rect">
            <a:avLst/>
          </a:prstGeom>
          <a:noFill/>
        </p:spPr>
        <p:txBody>
          <a:bodyPr wrap="none" lIns="0" tIns="0" rIns="0" rtlCol="0">
            <a:spAutoFit/>
          </a:bodyPr>
          <a:lstStyle/>
          <a:p>
            <a:pPr algn="ctr">
              <a:lnSpc>
                <a:spcPts val="2900"/>
              </a:lnSpc>
            </a:pPr>
            <a:r>
              <a:rPr lang="en-US" altLang="zh-CN" sz="2900" b="1" dirty="0" smtClean="0">
                <a:latin typeface="Arial" pitchFamily="34" charset="0"/>
                <a:cs typeface="Arial" pitchFamily="34" charset="0"/>
              </a:rPr>
              <a:t>Commonwealth Heads of Government Meeting</a:t>
            </a:r>
            <a:br>
              <a:rPr lang="en-US" altLang="zh-CN" sz="2900" b="1" dirty="0" smtClean="0">
                <a:latin typeface="Arial" pitchFamily="34" charset="0"/>
                <a:cs typeface="Arial" pitchFamily="34" charset="0"/>
              </a:rPr>
            </a:br>
            <a:r>
              <a:rPr lang="en-US" altLang="zh-CN" sz="2400" b="1" dirty="0" smtClean="0">
                <a:latin typeface="Arial" pitchFamily="34" charset="0"/>
                <a:cs typeface="Arial" pitchFamily="34" charset="0"/>
              </a:rPr>
              <a:t>Vancouver, 1987</a:t>
            </a:r>
            <a:endParaRPr lang="en-US" altLang="zh-CN" sz="2400" b="1" i="1" dirty="0" smtClean="0">
              <a:latin typeface="Arial" pitchFamily="34" charset="0"/>
              <a:cs typeface="Arial" pitchFamily="34" charset="0"/>
            </a:endParaRPr>
          </a:p>
          <a:p>
            <a:pPr>
              <a:lnSpc>
                <a:spcPts val="2900"/>
              </a:lnSpc>
              <a:tabLst/>
            </a:pPr>
            <a:endParaRPr lang="en-US" altLang="zh-CN" sz="3206" dirty="0" smtClean="0">
              <a:solidFill>
                <a:srgbClr val="000000"/>
              </a:solidFill>
              <a:latin typeface="Times New Roman" pitchFamily="18" charset="0"/>
              <a:cs typeface="Times New Roman" pitchFamily="18" charset="0"/>
            </a:endParaRPr>
          </a:p>
        </p:txBody>
      </p:sp>
      <p:pic>
        <p:nvPicPr>
          <p:cNvPr id="1029" name="Picture 5" descr="\\06-CLS-01\Users\DTremblay\Desktop\CHOGM Vancouver 1987_3 cop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86886"/>
            <a:ext cx="9144000" cy="5047114"/>
          </a:xfrm>
          <a:prstGeom prst="rect">
            <a:avLst/>
          </a:prstGeom>
          <a:noFill/>
          <a:extLst>
            <a:ext uri="{909E8E84-426E-40DD-AFC4-6F175D3DCCD1}">
              <a14:hiddenFill xmlns:a14="http://schemas.microsoft.com/office/drawing/2010/main">
                <a:solidFill>
                  <a:srgbClr val="FFFFFF"/>
                </a:solidFill>
              </a14:hiddenFill>
            </a:ext>
          </a:extLst>
        </p:spPr>
      </p:pic>
      <p:sp>
        <p:nvSpPr>
          <p:cNvPr id="8" name="Title 7"/>
          <p:cNvSpPr>
            <a:spLocks noGrp="1"/>
          </p:cNvSpPr>
          <p:nvPr>
            <p:ph type="title"/>
          </p:nvPr>
        </p:nvSpPr>
        <p:spPr/>
        <p:txBody>
          <a:bodyPr/>
          <a:lstStyle/>
          <a:p>
            <a:endParaRPr lang="en-CA" dirty="0"/>
          </a:p>
        </p:txBody>
      </p:sp>
      <p:sp>
        <p:nvSpPr>
          <p:cNvPr id="11" name="TextBox 10"/>
          <p:cNvSpPr txBox="1"/>
          <p:nvPr/>
        </p:nvSpPr>
        <p:spPr>
          <a:xfrm>
            <a:off x="7162800" y="5042356"/>
            <a:ext cx="2133600" cy="215444"/>
          </a:xfrm>
          <a:prstGeom prst="rect">
            <a:avLst/>
          </a:prstGeom>
          <a:noFill/>
        </p:spPr>
        <p:txBody>
          <a:bodyPr wrap="square" rtlCol="0">
            <a:spAutoFit/>
          </a:bodyPr>
          <a:lstStyle/>
          <a:p>
            <a:r>
              <a:rPr lang="en-CA" sz="800" dirty="0" smtClean="0"/>
              <a:t>Copyright Commonwealth Secretariat</a:t>
            </a:r>
            <a:endParaRPr lang="en-CA" sz="800" dirty="0"/>
          </a:p>
        </p:txBody>
      </p:sp>
    </p:spTree>
    <p:extLst>
      <p:ext uri="{BB962C8B-B14F-4D97-AF65-F5344CB8AC3E}">
        <p14:creationId xmlns:p14="http://schemas.microsoft.com/office/powerpoint/2010/main" val="1803259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0" y="6324599"/>
            <a:ext cx="9144000" cy="534535"/>
          </a:xfrm>
          <a:prstGeom prst="rect">
            <a:avLst/>
          </a:prstGeom>
          <a:solidFill>
            <a:srgbClr val="F5E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3" descr="P:\_Projects\Powerpoint Presentations (HA)\COL PPT Template 2012-15\arc blen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0" y="3366873"/>
            <a:ext cx="2690759" cy="3492261"/>
          </a:xfrm>
          <a:prstGeom prst="rect">
            <a:avLst/>
          </a:prstGeom>
          <a:noFill/>
          <a:extLst>
            <a:ext uri="{909E8E84-426E-40DD-AFC4-6F175D3DCCD1}">
              <a14:hiddenFill xmlns:a14="http://schemas.microsoft.com/office/drawing/2010/main">
                <a:solidFill>
                  <a:srgbClr val="FFFFFF"/>
                </a:solidFill>
              </a14:hiddenFill>
            </a:ext>
          </a:extLst>
        </p:spPr>
      </p:pic>
      <p:sp>
        <p:nvSpPr>
          <p:cNvPr id="24578" name="Rectangle 2"/>
          <p:cNvSpPr>
            <a:spLocks noGrp="1"/>
          </p:cNvSpPr>
          <p:nvPr>
            <p:ph type="title" idx="4294967295"/>
          </p:nvPr>
        </p:nvSpPr>
        <p:spPr>
          <a:xfrm>
            <a:off x="304800" y="-228600"/>
            <a:ext cx="8229600" cy="1265238"/>
          </a:xfrm>
        </p:spPr>
        <p:txBody>
          <a:bodyPr/>
          <a:lstStyle/>
          <a:p>
            <a:r>
              <a:rPr lang="en-US" altLang="en-US" sz="4000" smtClean="0">
                <a:latin typeface="Trebuchet MS" pitchFamily="34" charset="0"/>
              </a:rPr>
              <a:t>‘Open-ness’ in Practice</a:t>
            </a:r>
            <a:endParaRPr lang="en-CA" altLang="en-US" sz="4000" smtClean="0">
              <a:latin typeface="Trebuchet MS" pitchFamily="34" charset="0"/>
            </a:endParaRPr>
          </a:p>
        </p:txBody>
      </p:sp>
      <p:sp>
        <p:nvSpPr>
          <p:cNvPr id="24579" name="Rectangle 3"/>
          <p:cNvSpPr>
            <a:spLocks noGrp="1"/>
          </p:cNvSpPr>
          <p:nvPr>
            <p:ph type="body" idx="4294967295"/>
          </p:nvPr>
        </p:nvSpPr>
        <p:spPr>
          <a:xfrm>
            <a:off x="304800" y="1219200"/>
            <a:ext cx="4876800" cy="4724400"/>
          </a:xfrm>
        </p:spPr>
        <p:txBody>
          <a:bodyPr/>
          <a:lstStyle/>
          <a:p>
            <a:r>
              <a:rPr lang="en-US" altLang="en-US" sz="3200" dirty="0" smtClean="0">
                <a:latin typeface="Trebuchet MS" pitchFamily="34" charset="0"/>
              </a:rPr>
              <a:t>No entry qualifications</a:t>
            </a:r>
          </a:p>
          <a:p>
            <a:r>
              <a:rPr lang="en-US" altLang="en-US" sz="3200" dirty="0" smtClean="0">
                <a:latin typeface="Trebuchet MS" pitchFamily="34" charset="0"/>
              </a:rPr>
              <a:t>Credit banking</a:t>
            </a:r>
          </a:p>
          <a:p>
            <a:r>
              <a:rPr lang="en-US" altLang="en-US" sz="3200" dirty="0" smtClean="0">
                <a:latin typeface="Trebuchet MS" pitchFamily="34" charset="0"/>
              </a:rPr>
              <a:t>Cafeteria approach to courses</a:t>
            </a:r>
            <a:endParaRPr lang="en-CA" altLang="en-US" sz="2400" dirty="0" smtClean="0">
              <a:latin typeface="Trebuchet MS" pitchFamily="34" charset="0"/>
            </a:endParaRPr>
          </a:p>
        </p:txBody>
      </p:sp>
      <p:pic>
        <p:nvPicPr>
          <p:cNvPr id="24580" name="Picture 3" descr="800px-united_states_postal_service_truck-450x214.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3400" y="4343400"/>
            <a:ext cx="4005262" cy="2209800"/>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4581" name="Picture 4" descr="maa.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124200"/>
            <a:ext cx="3998912" cy="340677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533400"/>
            <a:ext cx="8534400" cy="5638800"/>
          </a:xfrm>
        </p:spPr>
        <p:txBody>
          <a:bodyPr/>
          <a:lstStyle/>
          <a:p>
            <a:pPr>
              <a:spcBef>
                <a:spcPct val="50000"/>
              </a:spcBef>
              <a:buFontTx/>
              <a:buNone/>
            </a:pPr>
            <a:r>
              <a:rPr lang="en-GB" altLang="en-US" sz="4400" dirty="0">
                <a:latin typeface="Arial" charset="0"/>
                <a:cs typeface="Arial" charset="0"/>
              </a:rPr>
              <a:t>DISTANCE EDUCATION</a:t>
            </a:r>
          </a:p>
          <a:p>
            <a:pPr>
              <a:spcBef>
                <a:spcPct val="50000"/>
              </a:spcBef>
              <a:buFontTx/>
              <a:buNone/>
            </a:pPr>
            <a:r>
              <a:rPr lang="en-GB" altLang="en-US" sz="4400" dirty="0">
                <a:latin typeface="Arial" charset="0"/>
                <a:cs typeface="Arial" charset="0"/>
              </a:rPr>
              <a:t>=</a:t>
            </a:r>
          </a:p>
          <a:p>
            <a:pPr>
              <a:spcBef>
                <a:spcPct val="50000"/>
              </a:spcBef>
              <a:buFontTx/>
              <a:buNone/>
            </a:pPr>
            <a:r>
              <a:rPr lang="en-GB" altLang="en-US" sz="4400" dirty="0">
                <a:latin typeface="Arial" charset="0"/>
                <a:cs typeface="Arial" charset="0"/>
              </a:rPr>
              <a:t>Separation of teacher and learner</a:t>
            </a:r>
          </a:p>
          <a:p>
            <a:endParaRPr lang="en-US" sz="4000" dirty="0"/>
          </a:p>
        </p:txBody>
      </p:sp>
    </p:spTree>
    <p:extLst>
      <p:ext uri="{BB962C8B-B14F-4D97-AF65-F5344CB8AC3E}">
        <p14:creationId xmlns:p14="http://schemas.microsoft.com/office/powerpoint/2010/main" val="26019704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0"/>
            <a:ext cx="8534400" cy="6248400"/>
          </a:xfrm>
        </p:spPr>
        <p:txBody>
          <a:bodyPr/>
          <a:lstStyle/>
          <a:p>
            <a:pPr>
              <a:spcBef>
                <a:spcPct val="50000"/>
              </a:spcBef>
              <a:buFontTx/>
              <a:buNone/>
            </a:pPr>
            <a:r>
              <a:rPr lang="en-GB" altLang="en-US" sz="4000" dirty="0">
                <a:latin typeface="Arial" charset="0"/>
                <a:cs typeface="Arial" charset="0"/>
              </a:rPr>
              <a:t>OPEN LEARNING</a:t>
            </a:r>
          </a:p>
          <a:p>
            <a:pPr>
              <a:spcBef>
                <a:spcPct val="50000"/>
              </a:spcBef>
              <a:buFontTx/>
              <a:buNone/>
            </a:pPr>
            <a:r>
              <a:rPr lang="en-GB" altLang="en-US" sz="4000" dirty="0">
                <a:latin typeface="Arial" charset="0"/>
                <a:cs typeface="Arial" charset="0"/>
              </a:rPr>
              <a:t>is NOT the same as</a:t>
            </a:r>
          </a:p>
          <a:p>
            <a:pPr>
              <a:spcBef>
                <a:spcPct val="50000"/>
              </a:spcBef>
              <a:buFontTx/>
              <a:buNone/>
            </a:pPr>
            <a:r>
              <a:rPr lang="en-GB" altLang="en-US" sz="4000" dirty="0">
                <a:latin typeface="Arial" charset="0"/>
                <a:cs typeface="Arial" charset="0"/>
              </a:rPr>
              <a:t>DISTANCE EDUCATION</a:t>
            </a:r>
          </a:p>
          <a:p>
            <a:pPr>
              <a:spcBef>
                <a:spcPct val="50000"/>
              </a:spcBef>
              <a:buFontTx/>
              <a:buNone/>
            </a:pPr>
            <a:endParaRPr lang="en-GB" altLang="en-US" sz="4000" dirty="0">
              <a:latin typeface="Arial" charset="0"/>
              <a:cs typeface="Arial" charset="0"/>
            </a:endParaRPr>
          </a:p>
          <a:p>
            <a:pPr>
              <a:spcBef>
                <a:spcPct val="50000"/>
              </a:spcBef>
              <a:buFontTx/>
              <a:buNone/>
            </a:pPr>
            <a:r>
              <a:rPr lang="en-GB" altLang="en-US" sz="4000" dirty="0">
                <a:latin typeface="Arial" charset="0"/>
                <a:cs typeface="Arial" charset="0"/>
              </a:rPr>
              <a:t>BUT, they are complementary.</a:t>
            </a:r>
          </a:p>
          <a:p>
            <a:pPr>
              <a:spcBef>
                <a:spcPct val="50000"/>
              </a:spcBef>
              <a:buFontTx/>
              <a:buNone/>
            </a:pPr>
            <a:r>
              <a:rPr lang="en-GB" altLang="en-US" sz="4000" dirty="0">
                <a:latin typeface="Arial" charset="0"/>
                <a:cs typeface="Arial" charset="0"/>
              </a:rPr>
              <a:t>Therefore: ODL</a:t>
            </a:r>
          </a:p>
        </p:txBody>
      </p:sp>
    </p:spTree>
    <p:extLst>
      <p:ext uri="{BB962C8B-B14F-4D97-AF65-F5344CB8AC3E}">
        <p14:creationId xmlns:p14="http://schemas.microsoft.com/office/powerpoint/2010/main" val="2648932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152400" y="3047999"/>
            <a:ext cx="8850975" cy="3810001"/>
          </a:xfrm>
          <a:prstGeom prst="rect">
            <a:avLst/>
          </a:prstGeom>
        </p:spPr>
      </p:pic>
      <p:sp>
        <p:nvSpPr>
          <p:cNvPr id="10" name="Title 1"/>
          <p:cNvSpPr>
            <a:spLocks noGrp="1"/>
          </p:cNvSpPr>
          <p:nvPr>
            <p:ph type="title"/>
          </p:nvPr>
        </p:nvSpPr>
        <p:spPr>
          <a:xfrm>
            <a:off x="381000" y="-122238"/>
            <a:ext cx="8229600" cy="1265238"/>
          </a:xfrm>
        </p:spPr>
        <p:txBody>
          <a:bodyPr/>
          <a:lstStyle/>
          <a:p>
            <a:r>
              <a:rPr lang="en-US" b="1" dirty="0" smtClean="0"/>
              <a:t>ODL and eLearning</a:t>
            </a:r>
            <a:endParaRPr lang="en-US" b="1" dirty="0"/>
          </a:p>
        </p:txBody>
      </p:sp>
      <p:sp>
        <p:nvSpPr>
          <p:cNvPr id="11" name="Content Placeholder 2"/>
          <p:cNvSpPr>
            <a:spLocks noGrp="1"/>
          </p:cNvSpPr>
          <p:nvPr>
            <p:ph idx="1"/>
          </p:nvPr>
        </p:nvSpPr>
        <p:spPr>
          <a:xfrm>
            <a:off x="381000" y="1143000"/>
            <a:ext cx="8229600" cy="4572000"/>
          </a:xfrm>
        </p:spPr>
        <p:txBody>
          <a:bodyPr/>
          <a:lstStyle/>
          <a:p>
            <a:pPr marL="457200" lvl="1" indent="0" fontAlgn="auto">
              <a:spcAft>
                <a:spcPts val="0"/>
              </a:spcAft>
              <a:buNone/>
            </a:pPr>
            <a:r>
              <a:rPr lang="en-US" sz="2300" dirty="0" smtClean="0"/>
              <a:t>Access | Quality</a:t>
            </a:r>
            <a:r>
              <a:rPr lang="en-US" sz="2300" dirty="0"/>
              <a:t> | </a:t>
            </a:r>
            <a:r>
              <a:rPr lang="en-US" sz="2300" dirty="0" smtClean="0"/>
              <a:t>New Pedagogies</a:t>
            </a:r>
            <a:endParaRPr lang="en-US" sz="2300" dirty="0"/>
          </a:p>
        </p:txBody>
      </p:sp>
    </p:spTree>
    <p:extLst>
      <p:ext uri="{BB962C8B-B14F-4D97-AF65-F5344CB8AC3E}">
        <p14:creationId xmlns:p14="http://schemas.microsoft.com/office/powerpoint/2010/main" val="982864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countries</a:t>
            </a:r>
            <a:endParaRPr lang="en-US" dirty="0"/>
          </a:p>
        </p:txBody>
      </p:sp>
      <p:sp>
        <p:nvSpPr>
          <p:cNvPr id="3" name="Content Placeholder 2"/>
          <p:cNvSpPr>
            <a:spLocks noGrp="1"/>
          </p:cNvSpPr>
          <p:nvPr>
            <p:ph idx="1"/>
          </p:nvPr>
        </p:nvSpPr>
        <p:spPr/>
        <p:txBody>
          <a:bodyPr/>
          <a:lstStyle/>
          <a:p>
            <a:r>
              <a:rPr lang="en-CA" sz="3200" dirty="0" smtClean="0"/>
              <a:t>The </a:t>
            </a:r>
            <a:r>
              <a:rPr lang="en-CA" sz="3200" dirty="0"/>
              <a:t>adoption rate of eLearning in Asian region's higher education segments is astonishing.  </a:t>
            </a:r>
          </a:p>
          <a:p>
            <a:r>
              <a:rPr lang="en-CA" sz="3200" dirty="0" smtClean="0"/>
              <a:t>OUM</a:t>
            </a:r>
            <a:r>
              <a:rPr lang="en-CA" sz="3200" dirty="0"/>
              <a:t>: 90,000+ students, </a:t>
            </a:r>
            <a:endParaRPr lang="en-CA" sz="3200" dirty="0" smtClean="0"/>
          </a:p>
          <a:p>
            <a:r>
              <a:rPr lang="en-CA" sz="3200" dirty="0" smtClean="0"/>
              <a:t>Mumbai </a:t>
            </a:r>
            <a:r>
              <a:rPr lang="en-CA" sz="3200" dirty="0"/>
              <a:t>University: over 78,000 online students. </a:t>
            </a:r>
            <a:r>
              <a:rPr lang="en-US" sz="2800" i="1" dirty="0"/>
              <a:t>      </a:t>
            </a:r>
            <a:endParaRPr lang="en-US" sz="3200" i="1" dirty="0"/>
          </a:p>
        </p:txBody>
      </p:sp>
    </p:spTree>
    <p:extLst>
      <p:ext uri="{BB962C8B-B14F-4D97-AF65-F5344CB8AC3E}">
        <p14:creationId xmlns:p14="http://schemas.microsoft.com/office/powerpoint/2010/main" val="842911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2296638" y="1828801"/>
            <a:ext cx="4550724"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The Fifth Decade of ODL</a:t>
            </a:r>
            <a:endParaRPr lang="en-US" b="0" cap="none" dirty="0"/>
          </a:p>
        </p:txBody>
      </p:sp>
    </p:spTree>
    <p:extLst>
      <p:ext uri="{BB962C8B-B14F-4D97-AF65-F5344CB8AC3E}">
        <p14:creationId xmlns:p14="http://schemas.microsoft.com/office/powerpoint/2010/main" val="10655846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p:cNvSpPr>
          <p:nvPr>
            <p:ph type="title"/>
          </p:nvPr>
        </p:nvSpPr>
        <p:spPr>
          <a:xfrm>
            <a:off x="1447800" y="228600"/>
            <a:ext cx="8229600" cy="1265238"/>
          </a:xfrm>
        </p:spPr>
        <p:txBody>
          <a:bodyPr/>
          <a:lstStyle/>
          <a:p>
            <a:r>
              <a:rPr lang="en-US" altLang="en-US" dirty="0" smtClean="0">
                <a:latin typeface="Trebuchet MS" pitchFamily="34" charset="0"/>
              </a:rPr>
              <a:t>The Rise of Open Universities</a:t>
            </a:r>
            <a:endParaRPr lang="en-CA" altLang="en-US" dirty="0" smtClean="0">
              <a:latin typeface="Trebuchet MS" pitchFamily="34" charset="0"/>
            </a:endParaRPr>
          </a:p>
        </p:txBody>
      </p:sp>
      <p:pic>
        <p:nvPicPr>
          <p:cNvPr id="22535" name="Picture 10" descr="Logo%20UNISA"/>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7969" y="2438400"/>
            <a:ext cx="3952631"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p:nvCxnSpPr>
        <p:spPr>
          <a:xfrm>
            <a:off x="0" y="1524000"/>
            <a:ext cx="9144000" cy="0"/>
          </a:xfrm>
          <a:prstGeom prst="line">
            <a:avLst/>
          </a:prstGeom>
          <a:ln w="1270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3"/>
          <p:cNvSpPr txBox="1">
            <a:spLocks/>
          </p:cNvSpPr>
          <p:nvPr/>
        </p:nvSpPr>
        <p:spPr bwMode="auto">
          <a:xfrm flipV="1">
            <a:off x="304800" y="0"/>
            <a:ext cx="990600" cy="17526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path path="circle">
              <a:fillToRect t="100000" r="100000"/>
            </a:path>
            <a:tileRect l="-100000" b="-100000"/>
          </a:gradFill>
          <a:ln w="9525">
            <a:noFill/>
            <a:miter lim="800000"/>
            <a:headEnd/>
            <a:tailEnd/>
          </a:ln>
        </p:spPr>
        <p:txBody>
          <a:bodyPr/>
          <a:lstStyle/>
          <a:p>
            <a:pPr marL="342900" indent="-342900" eaLnBrk="0" hangingPunct="0">
              <a:spcBef>
                <a:spcPct val="20000"/>
              </a:spcBef>
              <a:buClr>
                <a:schemeClr val="tx2"/>
              </a:buClr>
              <a:buSzPct val="125000"/>
              <a:defRPr/>
            </a:pPr>
            <a:endParaRPr lang="en-CA" sz="3000" dirty="0">
              <a:latin typeface="Trebuchet MS" pitchFamily="34" charset="0"/>
              <a:cs typeface="+mn-cs"/>
            </a:endParaRPr>
          </a:p>
        </p:txBody>
      </p:sp>
      <p:sp>
        <p:nvSpPr>
          <p:cNvPr id="13" name="TextBox 12"/>
          <p:cNvSpPr txBox="1"/>
          <p:nvPr/>
        </p:nvSpPr>
        <p:spPr>
          <a:xfrm>
            <a:off x="304800" y="584537"/>
            <a:ext cx="990600" cy="923330"/>
          </a:xfrm>
          <a:prstGeom prst="rect">
            <a:avLst/>
          </a:prstGeom>
          <a:noFill/>
        </p:spPr>
        <p:txBody>
          <a:bodyPr wrap="square" rtlCol="0">
            <a:spAutoFit/>
          </a:bodyPr>
          <a:lstStyle/>
          <a:p>
            <a:pPr algn="ctr"/>
            <a:r>
              <a:rPr lang="en-CA" sz="5400" b="1" dirty="0" smtClean="0">
                <a:solidFill>
                  <a:schemeClr val="bg1"/>
                </a:solidFill>
                <a:latin typeface="Times New Roman" pitchFamily="18" charset="0"/>
                <a:cs typeface="Times New Roman" pitchFamily="18" charset="0"/>
              </a:rPr>
              <a:t>I</a:t>
            </a:r>
            <a:endParaRPr lang="en-CA" sz="5400" b="1" dirty="0">
              <a:solidFill>
                <a:schemeClr val="bg1"/>
              </a:solidFill>
              <a:latin typeface="Times New Roman" pitchFamily="18" charset="0"/>
              <a:cs typeface="Times New Roman" pitchFamily="18" charset="0"/>
            </a:endParaRPr>
          </a:p>
        </p:txBody>
      </p:sp>
      <p:pic>
        <p:nvPicPr>
          <p:cNvPr id="3075" name="Picture 3" descr="P:\1_Projects\8_PCF + EDEA Awards\EDEA Awards\PPT EDEA winners 2013\logos\AU_Logo_stack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4084637"/>
            <a:ext cx="1865287" cy="185896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4_Logos\Others\IGNOU Hi Quality\ignou logo blue transp recreated_D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1600" y="4473575"/>
            <a:ext cx="2989231" cy="13938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06-CLS-01\Users\DTremblay\Desktop\Ou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62267" y="2515848"/>
            <a:ext cx="2381534" cy="142892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04800" y="585589"/>
            <a:ext cx="990600" cy="923330"/>
          </a:xfrm>
          <a:prstGeom prst="rect">
            <a:avLst/>
          </a:prstGeom>
          <a:noFill/>
        </p:spPr>
        <p:txBody>
          <a:bodyPr wrap="square" rtlCol="0">
            <a:spAutoFit/>
          </a:bodyPr>
          <a:lstStyle/>
          <a:p>
            <a:pPr algn="ctr"/>
            <a:r>
              <a:rPr lang="en-CA" sz="5400" b="1" dirty="0" smtClean="0">
                <a:solidFill>
                  <a:schemeClr val="bg1"/>
                </a:solidFill>
                <a:latin typeface="Times New Roman" pitchFamily="18" charset="0"/>
                <a:cs typeface="Times New Roman" pitchFamily="18" charset="0"/>
              </a:rPr>
              <a:t>I</a:t>
            </a:r>
            <a:endParaRPr lang="en-CA" sz="54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538113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idx="4294967295"/>
          </p:nvPr>
        </p:nvSpPr>
        <p:spPr>
          <a:xfrm>
            <a:off x="0" y="1597025"/>
            <a:ext cx="8382000" cy="4572000"/>
          </a:xfrm>
          <a:prstGeom prst="rect">
            <a:avLst/>
          </a:prstGeom>
        </p:spPr>
        <p:txBody>
          <a:bodyPr/>
          <a:lstStyle/>
          <a:p>
            <a:pPr eaLnBrk="1" hangingPunct="1">
              <a:buFontTx/>
              <a:buNone/>
            </a:pPr>
            <a:r>
              <a:rPr lang="zh-TW" altLang="en-US" smtClean="0">
                <a:ea typeface="PMingLiU" pitchFamily="18" charset="-120"/>
              </a:rPr>
              <a:t>  </a:t>
            </a:r>
          </a:p>
        </p:txBody>
      </p:sp>
      <p:pic>
        <p:nvPicPr>
          <p:cNvPr id="18435" name="Picture 3" descr="OUMAP-1988"/>
          <p:cNvPicPr>
            <a:picLocks noChangeAspect="1" noChangeArrowheads="1"/>
          </p:cNvPicPr>
          <p:nvPr/>
        </p:nvPicPr>
        <p:blipFill>
          <a:blip r:embed="rId3" cstate="print"/>
          <a:srcRect/>
          <a:stretch>
            <a:fillRect/>
          </a:stretch>
        </p:blipFill>
        <p:spPr bwMode="auto">
          <a:xfrm>
            <a:off x="-76200" y="669925"/>
            <a:ext cx="9144000" cy="5273675"/>
          </a:xfrm>
          <a:prstGeom prst="rect">
            <a:avLst/>
          </a:prstGeom>
          <a:noFill/>
          <a:ln w="9525">
            <a:noFill/>
            <a:miter lim="800000"/>
            <a:headEnd/>
            <a:tailEnd/>
          </a:ln>
        </p:spPr>
      </p:pic>
    </p:spTree>
    <p:extLst>
      <p:ext uri="{BB962C8B-B14F-4D97-AF65-F5344CB8AC3E}">
        <p14:creationId xmlns:p14="http://schemas.microsoft.com/office/powerpoint/2010/main" val="2627796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0" y="5029200"/>
            <a:ext cx="9174923"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60" name="Text Box 4"/>
          <p:cNvSpPr txBox="1">
            <a:spLocks noChangeArrowheads="1"/>
          </p:cNvSpPr>
          <p:nvPr/>
        </p:nvSpPr>
        <p:spPr bwMode="auto">
          <a:xfrm>
            <a:off x="457200" y="0"/>
            <a:ext cx="8305800" cy="1187450"/>
          </a:xfrm>
          <a:prstGeom prst="rect">
            <a:avLst/>
          </a:prstGeom>
          <a:noFill/>
          <a:ln w="9525">
            <a:noFill/>
            <a:miter lim="800000"/>
            <a:headEnd/>
            <a:tailEnd/>
          </a:ln>
        </p:spPr>
        <p:txBody>
          <a:bodyPr>
            <a:spAutoFit/>
          </a:bodyPr>
          <a:lstStyle/>
          <a:p>
            <a:endParaRPr lang="en-GB" sz="2400" dirty="0"/>
          </a:p>
          <a:p>
            <a:endParaRPr lang="en-GB" sz="2400" dirty="0"/>
          </a:p>
          <a:p>
            <a:endParaRPr lang="en-GB" sz="2400" dirty="0"/>
          </a:p>
        </p:txBody>
      </p:sp>
      <p:sp>
        <p:nvSpPr>
          <p:cNvPr id="19461" name="Text Box 5"/>
          <p:cNvSpPr txBox="1">
            <a:spLocks noChangeArrowheads="1"/>
          </p:cNvSpPr>
          <p:nvPr/>
        </p:nvSpPr>
        <p:spPr bwMode="auto">
          <a:xfrm>
            <a:off x="1219200" y="1295400"/>
            <a:ext cx="6781800" cy="1646238"/>
          </a:xfrm>
          <a:prstGeom prst="rect">
            <a:avLst/>
          </a:prstGeom>
          <a:noFill/>
          <a:ln w="9525">
            <a:noFill/>
            <a:miter lim="800000"/>
            <a:headEnd/>
            <a:tailEnd/>
          </a:ln>
        </p:spPr>
        <p:txBody>
          <a:bodyPr>
            <a:spAutoFit/>
          </a:bodyPr>
          <a:lstStyle/>
          <a:p>
            <a:pPr>
              <a:spcBef>
                <a:spcPct val="50000"/>
              </a:spcBef>
            </a:pPr>
            <a:endParaRPr lang="en-GB" sz="6600" dirty="0"/>
          </a:p>
          <a:p>
            <a:pPr>
              <a:spcBef>
                <a:spcPct val="50000"/>
              </a:spcBef>
            </a:pPr>
            <a:endParaRPr lang="en-GB" sz="2400" dirty="0"/>
          </a:p>
        </p:txBody>
      </p:sp>
      <p:sp>
        <p:nvSpPr>
          <p:cNvPr id="3" name="Oval 2"/>
          <p:cNvSpPr>
            <a:spLocks noChangeAspect="1"/>
          </p:cNvSpPr>
          <p:nvPr/>
        </p:nvSpPr>
        <p:spPr>
          <a:xfrm>
            <a:off x="6629400" y="2590800"/>
            <a:ext cx="164592" cy="16459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9144000" cy="5083070"/>
          </a:xfrm>
          <a:prstGeom prst="rect">
            <a:avLst/>
          </a:prstGeom>
        </p:spPr>
      </p:pic>
    </p:spTree>
    <p:extLst>
      <p:ext uri="{BB962C8B-B14F-4D97-AF65-F5344CB8AC3E}">
        <p14:creationId xmlns:p14="http://schemas.microsoft.com/office/powerpoint/2010/main" val="2077115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Division of </a:t>
            </a:r>
            <a:r>
              <a:rPr lang="en-US" dirty="0" err="1"/>
              <a:t>labour</a:t>
            </a:r>
            <a:endParaRPr lang="en-US" dirty="0"/>
          </a:p>
          <a:p>
            <a:r>
              <a:rPr lang="en-US" dirty="0"/>
              <a:t>Mass production</a:t>
            </a:r>
          </a:p>
          <a:p>
            <a:r>
              <a:rPr lang="en-US" dirty="0"/>
              <a:t>Planning and </a:t>
            </a:r>
            <a:r>
              <a:rPr lang="en-US" dirty="0" err="1"/>
              <a:t>organisation</a:t>
            </a:r>
            <a:r>
              <a:rPr lang="en-US" dirty="0"/>
              <a:t> </a:t>
            </a:r>
          </a:p>
          <a:p>
            <a:pPr marL="0" indent="0" algn="r">
              <a:buNone/>
            </a:pPr>
            <a:endParaRPr lang="en-US" sz="2400" dirty="0" smtClean="0"/>
          </a:p>
          <a:p>
            <a:pPr marL="0" indent="0" algn="r">
              <a:buNone/>
            </a:pPr>
            <a:r>
              <a:rPr lang="en-US" sz="2400" dirty="0" smtClean="0"/>
              <a:t>Otto </a:t>
            </a:r>
            <a:r>
              <a:rPr lang="en-US" sz="2400" dirty="0"/>
              <a:t>Peters, 1967</a:t>
            </a:r>
          </a:p>
        </p:txBody>
      </p:sp>
      <p:sp>
        <p:nvSpPr>
          <p:cNvPr id="2" name="Title 1"/>
          <p:cNvSpPr>
            <a:spLocks noGrp="1"/>
          </p:cNvSpPr>
          <p:nvPr>
            <p:ph type="title"/>
          </p:nvPr>
        </p:nvSpPr>
        <p:spPr/>
        <p:txBody>
          <a:bodyPr/>
          <a:lstStyle/>
          <a:p>
            <a:r>
              <a:rPr lang="en-US" dirty="0" smtClean="0"/>
              <a:t>Industrial Model</a:t>
            </a:r>
            <a:endParaRPr lang="en-US" dirty="0"/>
          </a:p>
        </p:txBody>
      </p:sp>
    </p:spTree>
    <p:extLst>
      <p:ext uri="{BB962C8B-B14F-4D97-AF65-F5344CB8AC3E}">
        <p14:creationId xmlns:p14="http://schemas.microsoft.com/office/powerpoint/2010/main" val="16499162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CA" sz="4800" dirty="0" smtClean="0"/>
              <a:t>What is it for?</a:t>
            </a:r>
            <a:endParaRPr lang="en-CA" dirty="0"/>
          </a:p>
        </p:txBody>
      </p:sp>
      <p:grpSp>
        <p:nvGrpSpPr>
          <p:cNvPr id="8" name="Group 7"/>
          <p:cNvGrpSpPr/>
          <p:nvPr/>
        </p:nvGrpSpPr>
        <p:grpSpPr>
          <a:xfrm>
            <a:off x="402431" y="1981200"/>
            <a:ext cx="8339138" cy="3810000"/>
            <a:chOff x="442910" y="1828800"/>
            <a:chExt cx="8339138" cy="3810000"/>
          </a:xfrm>
        </p:grpSpPr>
        <p:sp>
          <p:nvSpPr>
            <p:cNvPr id="5" name="Round Diagonal Corner Rectangle 4"/>
            <p:cNvSpPr/>
            <p:nvPr/>
          </p:nvSpPr>
          <p:spPr>
            <a:xfrm>
              <a:off x="4438648" y="1828800"/>
              <a:ext cx="4343400" cy="3810000"/>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822960" rtlCol="0" anchor="ctr"/>
            <a:lstStyle/>
            <a:p>
              <a:r>
                <a:rPr lang="en-US" sz="2800" dirty="0">
                  <a:solidFill>
                    <a:srgbClr val="FFFFFF"/>
                  </a:solidFill>
                  <a:ea typeface="Verdana" panose="020B0604030504040204" pitchFamily="34" charset="0"/>
                  <a:cs typeface="Verdana" panose="020B0604030504040204" pitchFamily="34" charset="0"/>
                </a:rPr>
                <a:t>To help Commonwealth governments and institutions use various technologies to improve </a:t>
              </a:r>
              <a:r>
                <a:rPr lang="en-US" sz="2800" dirty="0" smtClean="0">
                  <a:solidFill>
                    <a:srgbClr val="FFFFFF"/>
                  </a:solidFill>
                  <a:ea typeface="Verdana" panose="020B0604030504040204" pitchFamily="34" charset="0"/>
                  <a:cs typeface="Verdana" panose="020B0604030504040204" pitchFamily="34" charset="0"/>
                </a:rPr>
                <a:t>access to learning </a:t>
              </a:r>
              <a:r>
                <a:rPr lang="en-US" sz="2800" dirty="0">
                  <a:solidFill>
                    <a:srgbClr val="FFFFFF"/>
                  </a:solidFill>
                  <a:ea typeface="Verdana" panose="020B0604030504040204" pitchFamily="34" charset="0"/>
                  <a:cs typeface="Verdana" panose="020B0604030504040204" pitchFamily="34" charset="0"/>
                </a:rPr>
                <a:t>in support of development.</a:t>
              </a:r>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0" y="1828800"/>
              <a:ext cx="4595568"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183697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a:t>
            </a:r>
            <a:r>
              <a:rPr lang="en-US" dirty="0" err="1" smtClean="0"/>
              <a:t>Allama</a:t>
            </a:r>
            <a:r>
              <a:rPr lang="en-US" dirty="0" smtClean="0"/>
              <a:t> </a:t>
            </a:r>
            <a:r>
              <a:rPr lang="en-US" dirty="0"/>
              <a:t>Iqbal Open </a:t>
            </a:r>
            <a:r>
              <a:rPr lang="en-US" dirty="0" smtClean="0"/>
              <a:t>University (1.3 million: 2015)</a:t>
            </a:r>
            <a:endParaRPr lang="en-US" dirty="0"/>
          </a:p>
        </p:txBody>
      </p:sp>
      <p:pic>
        <p:nvPicPr>
          <p:cNvPr id="5" name="Picture 4"/>
          <p:cNvPicPr>
            <a:picLocks noChangeAspect="1"/>
          </p:cNvPicPr>
          <p:nvPr/>
        </p:nvPicPr>
        <p:blipFill>
          <a:blip r:embed="rId3"/>
          <a:stretch>
            <a:fillRect/>
          </a:stretch>
        </p:blipFill>
        <p:spPr>
          <a:xfrm>
            <a:off x="76200" y="3477899"/>
            <a:ext cx="9008873" cy="3227701"/>
          </a:xfrm>
          <a:prstGeom prst="round2DiagRect">
            <a:avLst>
              <a:gd name="adj1" fmla="val 16667"/>
              <a:gd name="adj2" fmla="val 0"/>
            </a:avLst>
          </a:prstGeom>
          <a:ln w="88900" cap="sq">
            <a:noFill/>
            <a:miter lim="800000"/>
          </a:ln>
          <a:effectLst/>
        </p:spPr>
      </p:pic>
      <p:pic>
        <p:nvPicPr>
          <p:cNvPr id="3074" name="Picture 2" descr="https://upload.wikimedia.org/wikipedia/en/8/87/Allama_Iqbal_Open_University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6007" y="1295400"/>
            <a:ext cx="18288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0855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Pakistan Vision 2025: Higher Education </a:t>
            </a:r>
            <a:endParaRPr lang="en-CA" sz="3600" dirty="0"/>
          </a:p>
        </p:txBody>
      </p:sp>
      <p:sp>
        <p:nvSpPr>
          <p:cNvPr id="3" name="Content Placeholder 2"/>
          <p:cNvSpPr>
            <a:spLocks noGrp="1"/>
          </p:cNvSpPr>
          <p:nvPr>
            <p:ph idx="1"/>
          </p:nvPr>
        </p:nvSpPr>
        <p:spPr/>
        <p:txBody>
          <a:bodyPr/>
          <a:lstStyle/>
          <a:p>
            <a:r>
              <a:rPr lang="en-US" sz="2800" dirty="0"/>
              <a:t>To achieve the objective of developing a </a:t>
            </a:r>
            <a:r>
              <a:rPr lang="en-US" sz="2800" dirty="0" smtClean="0"/>
              <a:t>knowledge economy…significant </a:t>
            </a:r>
            <a:r>
              <a:rPr lang="en-US" sz="2800" dirty="0"/>
              <a:t>expansion in </a:t>
            </a:r>
            <a:r>
              <a:rPr lang="en-US" sz="2800" dirty="0" smtClean="0"/>
              <a:t>higher education </a:t>
            </a:r>
            <a:r>
              <a:rPr lang="en-US" sz="2800" dirty="0"/>
              <a:t>enrolment currently from </a:t>
            </a:r>
            <a:r>
              <a:rPr lang="en-US" sz="2800" dirty="0">
                <a:solidFill>
                  <a:srgbClr val="FF0000"/>
                </a:solidFill>
              </a:rPr>
              <a:t>1.5 million to 5 million</a:t>
            </a:r>
            <a:r>
              <a:rPr lang="en-US" sz="2800" dirty="0"/>
              <a:t>. </a:t>
            </a:r>
          </a:p>
          <a:p>
            <a:r>
              <a:rPr lang="en-US" sz="2800" dirty="0" smtClean="0"/>
              <a:t>Apart </a:t>
            </a:r>
            <a:r>
              <a:rPr lang="en-US" sz="2800" dirty="0"/>
              <a:t>from establishing new </a:t>
            </a:r>
            <a:r>
              <a:rPr lang="en-US" sz="2800" dirty="0" smtClean="0"/>
              <a:t>universities…we </a:t>
            </a:r>
            <a:r>
              <a:rPr lang="en-US" sz="2800" dirty="0"/>
              <a:t>will improve </a:t>
            </a:r>
            <a:r>
              <a:rPr lang="en-US" sz="2800" dirty="0" smtClean="0"/>
              <a:t>the </a:t>
            </a:r>
            <a:r>
              <a:rPr lang="en-US" sz="2800" dirty="0" smtClean="0">
                <a:solidFill>
                  <a:srgbClr val="FF0000"/>
                </a:solidFill>
              </a:rPr>
              <a:t>quality </a:t>
            </a:r>
            <a:r>
              <a:rPr lang="en-US" sz="2800" dirty="0"/>
              <a:t>of existing engineering and technology universities and create models with a focus on quality </a:t>
            </a:r>
            <a:r>
              <a:rPr lang="en-US" sz="2800" dirty="0">
                <a:solidFill>
                  <a:srgbClr val="FF0000"/>
                </a:solidFill>
              </a:rPr>
              <a:t>research</a:t>
            </a:r>
            <a:r>
              <a:rPr lang="en-US" sz="2200" dirty="0" smtClean="0"/>
              <a:t>.</a:t>
            </a:r>
          </a:p>
        </p:txBody>
      </p:sp>
      <p:sp>
        <p:nvSpPr>
          <p:cNvPr id="4" name="TextBox 3"/>
          <p:cNvSpPr txBox="1"/>
          <p:nvPr/>
        </p:nvSpPr>
        <p:spPr>
          <a:xfrm>
            <a:off x="228600" y="6337885"/>
            <a:ext cx="7924800" cy="584775"/>
          </a:xfrm>
          <a:prstGeom prst="rect">
            <a:avLst/>
          </a:prstGeom>
          <a:noFill/>
        </p:spPr>
        <p:txBody>
          <a:bodyPr wrap="square" rtlCol="0">
            <a:spAutoFit/>
          </a:bodyPr>
          <a:lstStyle/>
          <a:p>
            <a:r>
              <a:rPr lang="en-CA" sz="1600" dirty="0" smtClean="0"/>
              <a:t>Source: </a:t>
            </a:r>
            <a:r>
              <a:rPr lang="en-CA" sz="1600" dirty="0" smtClean="0">
                <a:hlinkClick r:id="rId3"/>
              </a:rPr>
              <a:t>Pakistan Vision 2025</a:t>
            </a:r>
            <a:r>
              <a:rPr lang="en-CA" sz="1600" dirty="0" smtClean="0"/>
              <a:t>, Ministry of Planning, Development &amp; Report, Pakistan last accessed on May 3</a:t>
            </a:r>
            <a:r>
              <a:rPr lang="en-CA" sz="1600" baseline="30000" dirty="0" smtClean="0"/>
              <a:t>rd</a:t>
            </a:r>
            <a:r>
              <a:rPr lang="en-CA" sz="1600" dirty="0" smtClean="0"/>
              <a:t>, 2016</a:t>
            </a:r>
            <a:endParaRPr lang="en-CA" sz="1600" dirty="0"/>
          </a:p>
        </p:txBody>
      </p:sp>
    </p:spTree>
    <p:extLst>
      <p:ext uri="{BB962C8B-B14F-4D97-AF65-F5344CB8AC3E}">
        <p14:creationId xmlns:p14="http://schemas.microsoft.com/office/powerpoint/2010/main" val="22605038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304800"/>
            <a:ext cx="6629400" cy="1265238"/>
          </a:xfrm>
        </p:spPr>
        <p:txBody>
          <a:bodyPr>
            <a:normAutofit fontScale="90000"/>
          </a:bodyPr>
          <a:lstStyle/>
          <a:p>
            <a:r>
              <a:rPr lang="en-US" dirty="0" smtClean="0"/>
              <a:t>Costs: ODL in mega universities</a:t>
            </a:r>
            <a:endParaRPr lang="en-US" dirty="0"/>
          </a:p>
        </p:txBody>
      </p:sp>
      <p:sp>
        <p:nvSpPr>
          <p:cNvPr id="6" name="Rectangle 5"/>
          <p:cNvSpPr/>
          <p:nvPr/>
        </p:nvSpPr>
        <p:spPr>
          <a:xfrm>
            <a:off x="0" y="6324600"/>
            <a:ext cx="9144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2" descr="\\06-CLS-01\Users\DTremblay\Desktop\COL logos New\PDF files download\COL_Logo_Crest_white_cmyk.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p:cNvGraphicFramePr>
            <a:graphicFrameLocks noGrp="1"/>
          </p:cNvGraphicFramePr>
          <p:nvPr>
            <p:extLst>
              <p:ext uri="{D42A27DB-BD31-4B8C-83A1-F6EECF244321}">
                <p14:modId xmlns:p14="http://schemas.microsoft.com/office/powerpoint/2010/main" val="199875214"/>
              </p:ext>
            </p:extLst>
          </p:nvPr>
        </p:nvGraphicFramePr>
        <p:xfrm>
          <a:off x="365760" y="1828799"/>
          <a:ext cx="8412480" cy="3855300"/>
        </p:xfrm>
        <a:graphic>
          <a:graphicData uri="http://schemas.openxmlformats.org/drawingml/2006/table">
            <a:tbl>
              <a:tblPr firstRow="1" bandRow="1">
                <a:tableStyleId>{21E4AEA4-8DFA-4A89-87EB-49C32662AFE0}</a:tableStyleId>
              </a:tblPr>
              <a:tblGrid>
                <a:gridCol w="2103120"/>
                <a:gridCol w="2103120"/>
                <a:gridCol w="2103120"/>
                <a:gridCol w="2103120"/>
              </a:tblGrid>
              <a:tr h="427140">
                <a:tc>
                  <a:txBody>
                    <a:bodyPr/>
                    <a:lstStyle/>
                    <a:p>
                      <a:pPr algn="ctr"/>
                      <a:r>
                        <a:rPr lang="en-US" sz="2000" dirty="0" smtClean="0"/>
                        <a:t>Country</a:t>
                      </a:r>
                      <a:endParaRPr lang="en-US" sz="2000" dirty="0"/>
                    </a:p>
                  </a:txBody>
                  <a:tcPr anchor="ctr"/>
                </a:tc>
                <a:tc>
                  <a:txBody>
                    <a:bodyPr/>
                    <a:lstStyle/>
                    <a:p>
                      <a:pPr algn="ctr"/>
                      <a:r>
                        <a:rPr lang="en-US" sz="2000" dirty="0" smtClean="0"/>
                        <a:t>Institution</a:t>
                      </a:r>
                      <a:endParaRPr lang="en-US" sz="2000" dirty="0"/>
                    </a:p>
                  </a:txBody>
                  <a:tcPr anchor="ctr"/>
                </a:tc>
                <a:tc>
                  <a:txBody>
                    <a:bodyPr/>
                    <a:lstStyle/>
                    <a:p>
                      <a:pPr algn="ctr"/>
                      <a:r>
                        <a:rPr lang="en-US" sz="2000" dirty="0" smtClean="0"/>
                        <a:t>Enrolment</a:t>
                      </a:r>
                      <a:endParaRPr lang="en-US" sz="2000" dirty="0"/>
                    </a:p>
                  </a:txBody>
                  <a:tcPr anchor="ctr"/>
                </a:tc>
                <a:tc>
                  <a:txBody>
                    <a:bodyPr/>
                    <a:lstStyle/>
                    <a:p>
                      <a:pPr algn="ctr"/>
                      <a:r>
                        <a:rPr lang="en-US" sz="2000" dirty="0" smtClean="0"/>
                        <a:t>%</a:t>
                      </a:r>
                      <a:r>
                        <a:rPr lang="en-US" sz="2000" baseline="0" dirty="0" smtClean="0"/>
                        <a:t> of Campus Cost</a:t>
                      </a:r>
                      <a:r>
                        <a:rPr lang="en-US" sz="2000" dirty="0" smtClean="0"/>
                        <a:t>*</a:t>
                      </a:r>
                      <a:endParaRPr lang="en-US" sz="2000" dirty="0"/>
                    </a:p>
                  </a:txBody>
                  <a:tcPr anchor="ctr"/>
                </a:tc>
              </a:tr>
              <a:tr h="788565">
                <a:tc>
                  <a:txBody>
                    <a:bodyPr/>
                    <a:lstStyle/>
                    <a:p>
                      <a:pPr algn="ctr"/>
                      <a:r>
                        <a:rPr lang="en-US" sz="2000" dirty="0" smtClean="0"/>
                        <a:t>Pakistan</a:t>
                      </a:r>
                      <a:endParaRPr lang="en-US" sz="2000" dirty="0"/>
                    </a:p>
                  </a:txBody>
                  <a:tcPr anchor="ctr"/>
                </a:tc>
                <a:tc>
                  <a:txBody>
                    <a:bodyPr/>
                    <a:lstStyle/>
                    <a:p>
                      <a:pPr algn="ctr"/>
                      <a:r>
                        <a:rPr lang="en-US" sz="2000" dirty="0" smtClean="0"/>
                        <a:t>AIOU</a:t>
                      </a:r>
                      <a:endParaRPr lang="en-US" sz="2000" dirty="0"/>
                    </a:p>
                  </a:txBody>
                  <a:tcPr anchor="ctr"/>
                </a:tc>
                <a:tc>
                  <a:txBody>
                    <a:bodyPr/>
                    <a:lstStyle/>
                    <a:p>
                      <a:pPr algn="ctr"/>
                      <a:r>
                        <a:rPr lang="en-US" sz="2000" dirty="0" smtClean="0"/>
                        <a:t>456.126</a:t>
                      </a:r>
                      <a:endParaRPr lang="en-US" sz="2000" dirty="0"/>
                    </a:p>
                  </a:txBody>
                  <a:tcPr anchor="ctr"/>
                </a:tc>
                <a:tc>
                  <a:txBody>
                    <a:bodyPr/>
                    <a:lstStyle/>
                    <a:p>
                      <a:pPr algn="ctr"/>
                      <a:r>
                        <a:rPr lang="en-US" sz="2000" dirty="0" smtClean="0"/>
                        <a:t>22</a:t>
                      </a:r>
                      <a:endParaRPr lang="en-US" sz="2000" dirty="0"/>
                    </a:p>
                  </a:txBody>
                  <a:tcPr anchor="ctr"/>
                </a:tc>
              </a:tr>
              <a:tr h="788565">
                <a:tc>
                  <a:txBody>
                    <a:bodyPr/>
                    <a:lstStyle/>
                    <a:p>
                      <a:pPr algn="ctr"/>
                      <a:r>
                        <a:rPr lang="en-US" sz="2000" dirty="0" smtClean="0"/>
                        <a:t>China</a:t>
                      </a:r>
                      <a:endParaRPr lang="en-US" sz="2000" dirty="0"/>
                    </a:p>
                  </a:txBody>
                  <a:tcPr anchor="ctr"/>
                </a:tc>
                <a:tc>
                  <a:txBody>
                    <a:bodyPr/>
                    <a:lstStyle/>
                    <a:p>
                      <a:pPr algn="ctr"/>
                      <a:r>
                        <a:rPr lang="en-US" sz="2000" dirty="0" smtClean="0"/>
                        <a:t>CCRTVU</a:t>
                      </a:r>
                      <a:endParaRPr lang="en-US" sz="2000" dirty="0"/>
                    </a:p>
                  </a:txBody>
                  <a:tcPr anchor="ctr"/>
                </a:tc>
                <a:tc>
                  <a:txBody>
                    <a:bodyPr/>
                    <a:lstStyle/>
                    <a:p>
                      <a:pPr algn="ctr"/>
                      <a:r>
                        <a:rPr lang="en-US" sz="2000" dirty="0" smtClean="0"/>
                        <a:t>2,300,000</a:t>
                      </a:r>
                      <a:endParaRPr lang="en-US" sz="2000" dirty="0"/>
                    </a:p>
                  </a:txBody>
                  <a:tcPr anchor="ctr"/>
                </a:tc>
                <a:tc>
                  <a:txBody>
                    <a:bodyPr/>
                    <a:lstStyle/>
                    <a:p>
                      <a:pPr algn="ctr"/>
                      <a:r>
                        <a:rPr lang="en-US" sz="2000" dirty="0" smtClean="0"/>
                        <a:t>40</a:t>
                      </a:r>
                      <a:endParaRPr lang="en-US" sz="2000" dirty="0"/>
                    </a:p>
                  </a:txBody>
                  <a:tcPr anchor="ctr"/>
                </a:tc>
              </a:tr>
              <a:tr h="788565">
                <a:tc>
                  <a:txBody>
                    <a:bodyPr/>
                    <a:lstStyle/>
                    <a:p>
                      <a:pPr algn="ctr"/>
                      <a:r>
                        <a:rPr lang="en-US" sz="2000" dirty="0" smtClean="0"/>
                        <a:t>India</a:t>
                      </a:r>
                      <a:endParaRPr lang="en-US" sz="2000" dirty="0"/>
                    </a:p>
                  </a:txBody>
                  <a:tcPr anchor="ctr"/>
                </a:tc>
                <a:tc>
                  <a:txBody>
                    <a:bodyPr/>
                    <a:lstStyle/>
                    <a:p>
                      <a:pPr algn="ctr"/>
                      <a:r>
                        <a:rPr lang="en-US" sz="2000" dirty="0" smtClean="0"/>
                        <a:t>IGNOU</a:t>
                      </a:r>
                      <a:endParaRPr lang="en-US" sz="2000" dirty="0"/>
                    </a:p>
                  </a:txBody>
                  <a:tcPr anchor="ctr"/>
                </a:tc>
                <a:tc>
                  <a:txBody>
                    <a:bodyPr/>
                    <a:lstStyle/>
                    <a:p>
                      <a:pPr algn="ctr"/>
                      <a:r>
                        <a:rPr lang="en-US" sz="2000" dirty="0" smtClean="0"/>
                        <a:t>1,187,100</a:t>
                      </a:r>
                      <a:endParaRPr lang="en-US" sz="2000" dirty="0"/>
                    </a:p>
                  </a:txBody>
                  <a:tcPr anchor="ctr"/>
                </a:tc>
                <a:tc>
                  <a:txBody>
                    <a:bodyPr/>
                    <a:lstStyle/>
                    <a:p>
                      <a:pPr algn="ctr"/>
                      <a:r>
                        <a:rPr lang="en-US" sz="2000" dirty="0" smtClean="0"/>
                        <a:t>35</a:t>
                      </a:r>
                      <a:endParaRPr lang="en-US" sz="2000" dirty="0"/>
                    </a:p>
                  </a:txBody>
                  <a:tcPr anchor="ctr"/>
                </a:tc>
              </a:tr>
              <a:tr h="788565">
                <a:tc>
                  <a:txBody>
                    <a:bodyPr/>
                    <a:lstStyle/>
                    <a:p>
                      <a:pPr algn="ctr"/>
                      <a:r>
                        <a:rPr lang="en-US" sz="2000" dirty="0" smtClean="0"/>
                        <a:t>UK</a:t>
                      </a:r>
                      <a:endParaRPr lang="en-US" sz="2000" dirty="0"/>
                    </a:p>
                  </a:txBody>
                  <a:tcPr anchor="ctr"/>
                </a:tc>
                <a:tc>
                  <a:txBody>
                    <a:bodyPr/>
                    <a:lstStyle/>
                    <a:p>
                      <a:pPr algn="ctr"/>
                      <a:r>
                        <a:rPr lang="en-US" sz="2000" dirty="0" smtClean="0"/>
                        <a:t>OU</a:t>
                      </a:r>
                      <a:endParaRPr lang="en-US" sz="2000" dirty="0"/>
                    </a:p>
                  </a:txBody>
                  <a:tcPr anchor="ctr"/>
                </a:tc>
                <a:tc>
                  <a:txBody>
                    <a:bodyPr/>
                    <a:lstStyle/>
                    <a:p>
                      <a:pPr algn="ctr"/>
                      <a:r>
                        <a:rPr lang="en-US" sz="2000" dirty="0" smtClean="0"/>
                        <a:t>203,744</a:t>
                      </a:r>
                      <a:endParaRPr lang="en-US" sz="2000" dirty="0"/>
                    </a:p>
                  </a:txBody>
                  <a:tcPr anchor="ctr"/>
                </a:tc>
                <a:tc>
                  <a:txBody>
                    <a:bodyPr/>
                    <a:lstStyle/>
                    <a:p>
                      <a:pPr algn="ctr"/>
                      <a:r>
                        <a:rPr lang="en-US" sz="2000" dirty="0" smtClean="0"/>
                        <a:t>50</a:t>
                      </a:r>
                      <a:endParaRPr lang="en-US" sz="2000" dirty="0"/>
                    </a:p>
                  </a:txBody>
                  <a:tcPr anchor="ctr"/>
                </a:tc>
              </a:tr>
            </a:tbl>
          </a:graphicData>
        </a:graphic>
      </p:graphicFrame>
      <p:sp>
        <p:nvSpPr>
          <p:cNvPr id="9" name="TextBox 8"/>
          <p:cNvSpPr txBox="1"/>
          <p:nvPr/>
        </p:nvSpPr>
        <p:spPr>
          <a:xfrm>
            <a:off x="381000" y="5715000"/>
            <a:ext cx="8458200" cy="646331"/>
          </a:xfrm>
          <a:prstGeom prst="rect">
            <a:avLst/>
          </a:prstGeom>
          <a:noFill/>
        </p:spPr>
        <p:txBody>
          <a:bodyPr wrap="square" rtlCol="0">
            <a:spAutoFit/>
          </a:bodyPr>
          <a:lstStyle/>
          <a:p>
            <a:r>
              <a:rPr lang="en-US" dirty="0" smtClean="0"/>
              <a:t>*Unit cost per student as a percentage of the average for other universities in the country, NKC, 2004.</a:t>
            </a:r>
            <a:endParaRPr lang="en-US" dirty="0"/>
          </a:p>
        </p:txBody>
      </p:sp>
    </p:spTree>
    <p:extLst>
      <p:ext uri="{BB962C8B-B14F-4D97-AF65-F5344CB8AC3E}">
        <p14:creationId xmlns:p14="http://schemas.microsoft.com/office/powerpoint/2010/main" val="133999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err="1" smtClean="0"/>
              <a:t>Quality:Open</a:t>
            </a:r>
            <a:r>
              <a:rPr lang="en-US" sz="3800" dirty="0" smtClean="0"/>
              <a:t> </a:t>
            </a:r>
            <a:r>
              <a:rPr lang="en-US" sz="3800" dirty="0" err="1" smtClean="0"/>
              <a:t>University,UK</a:t>
            </a:r>
            <a:endParaRPr lang="en-US" sz="3800" dirty="0"/>
          </a:p>
        </p:txBody>
      </p:sp>
      <p:sp>
        <p:nvSpPr>
          <p:cNvPr id="4" name="TextBox 3"/>
          <p:cNvSpPr txBox="1"/>
          <p:nvPr/>
        </p:nvSpPr>
        <p:spPr>
          <a:xfrm>
            <a:off x="609600" y="6332509"/>
            <a:ext cx="7772400" cy="307777"/>
          </a:xfrm>
          <a:prstGeom prst="rect">
            <a:avLst/>
          </a:prstGeom>
          <a:noFill/>
        </p:spPr>
        <p:txBody>
          <a:bodyPr wrap="square" rtlCol="0">
            <a:spAutoFit/>
          </a:bodyPr>
          <a:lstStyle/>
          <a:p>
            <a:r>
              <a:rPr lang="en-US" sz="1400" i="1" dirty="0"/>
              <a:t>Source: </a:t>
            </a:r>
            <a:r>
              <a:rPr lang="en-US" sz="1400" i="1" dirty="0">
                <a:hlinkClick r:id="rId3"/>
              </a:rPr>
              <a:t>http://www.open.ac.uk/about/main/the-ou-explained/facts-and-figures</a:t>
            </a:r>
            <a:endParaRPr lang="en-US" sz="1400" dirty="0"/>
          </a:p>
        </p:txBody>
      </p:sp>
      <p:pic>
        <p:nvPicPr>
          <p:cNvPr id="5" name="Picture 2" descr="\\06-CLS-01\Users\DTremblay\Desktop\logo_O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9400" y="168166"/>
            <a:ext cx="2206776" cy="156210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p:cNvSpPr>
            <a:spLocks noGrp="1"/>
          </p:cNvSpPr>
          <p:nvPr>
            <p:ph idx="1"/>
          </p:nvPr>
        </p:nvSpPr>
        <p:spPr>
          <a:xfrm>
            <a:off x="381000" y="1447800"/>
            <a:ext cx="6629400" cy="4572000"/>
          </a:xfrm>
        </p:spPr>
        <p:txBody>
          <a:bodyPr/>
          <a:lstStyle/>
          <a:p>
            <a:r>
              <a:rPr lang="en-CA" sz="3600" dirty="0" smtClean="0"/>
              <a:t>highest rated for overall student satisfaction in the 2012 National Student Survey </a:t>
            </a:r>
          </a:p>
          <a:p>
            <a:r>
              <a:rPr lang="en-CA" sz="3600" dirty="0"/>
              <a:t>r</a:t>
            </a:r>
            <a:r>
              <a:rPr lang="en-CA" sz="3600" dirty="0" smtClean="0"/>
              <a:t>ated fifth of 100 UK universities (2003)</a:t>
            </a:r>
            <a:endParaRPr lang="en-CA" sz="3200" dirty="0"/>
          </a:p>
        </p:txBody>
      </p:sp>
    </p:spTree>
    <p:extLst>
      <p:ext uri="{BB962C8B-B14F-4D97-AF65-F5344CB8AC3E}">
        <p14:creationId xmlns:p14="http://schemas.microsoft.com/office/powerpoint/2010/main" val="2798720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en-US" dirty="0" smtClean="0"/>
              <a:t>II. The rise of dual mode institutions</a:t>
            </a:r>
          </a:p>
        </p:txBody>
      </p:sp>
      <p:sp>
        <p:nvSpPr>
          <p:cNvPr id="5123" name="Rectangle 3"/>
          <p:cNvSpPr>
            <a:spLocks noGrp="1" noChangeArrowheads="1"/>
          </p:cNvSpPr>
          <p:nvPr>
            <p:ph type="body" idx="1"/>
          </p:nvPr>
        </p:nvSpPr>
        <p:spPr>
          <a:xfrm>
            <a:off x="304800" y="1600200"/>
            <a:ext cx="8382000" cy="4572000"/>
          </a:xfrm>
        </p:spPr>
        <p:txBody>
          <a:bodyPr/>
          <a:lstStyle/>
          <a:p>
            <a:pPr>
              <a:lnSpc>
                <a:spcPct val="90000"/>
              </a:lnSpc>
              <a:buClr>
                <a:schemeClr val="tx1"/>
              </a:buClr>
            </a:pPr>
            <a:r>
              <a:rPr lang="en-US" altLang="en-US" sz="2800" dirty="0" smtClean="0"/>
              <a:t>South Africa: Enrolments in single mode dropped by 21% between 1995-1999 </a:t>
            </a:r>
            <a:r>
              <a:rPr lang="en-US" altLang="en-US" sz="2800" baseline="30000" dirty="0" smtClean="0"/>
              <a:t>1 </a:t>
            </a:r>
          </a:p>
          <a:p>
            <a:pPr>
              <a:lnSpc>
                <a:spcPct val="90000"/>
              </a:lnSpc>
              <a:buClr>
                <a:schemeClr val="tx1"/>
              </a:buClr>
            </a:pPr>
            <a:r>
              <a:rPr lang="en-US" altLang="en-US" sz="2800" dirty="0" smtClean="0"/>
              <a:t>Deakin: Almost a quarter of 53,000 students study at a distance </a:t>
            </a:r>
            <a:r>
              <a:rPr lang="en-US" altLang="en-US" sz="2800" baseline="30000" dirty="0" smtClean="0"/>
              <a:t>2</a:t>
            </a:r>
          </a:p>
          <a:p>
            <a:pPr>
              <a:lnSpc>
                <a:spcPct val="90000"/>
              </a:lnSpc>
              <a:buClr>
                <a:schemeClr val="tx1"/>
              </a:buClr>
            </a:pPr>
            <a:r>
              <a:rPr lang="en-US" altLang="en-US" sz="2800" dirty="0" smtClean="0"/>
              <a:t>Campus of Open Learning, University of Delhi:  More than 200,000 distance students</a:t>
            </a:r>
            <a:r>
              <a:rPr lang="en-US" altLang="en-US" sz="2800" baseline="30000" dirty="0" smtClean="0"/>
              <a:t>3</a:t>
            </a:r>
            <a:r>
              <a:rPr lang="en-US" altLang="en-US" sz="2800" dirty="0" smtClean="0"/>
              <a:t> </a:t>
            </a:r>
          </a:p>
        </p:txBody>
      </p:sp>
      <p:sp>
        <p:nvSpPr>
          <p:cNvPr id="4" name="TextBox 3"/>
          <p:cNvSpPr txBox="1"/>
          <p:nvPr/>
        </p:nvSpPr>
        <p:spPr>
          <a:xfrm>
            <a:off x="381000" y="5105400"/>
            <a:ext cx="8267700" cy="1569660"/>
          </a:xfrm>
          <a:prstGeom prst="rect">
            <a:avLst/>
          </a:prstGeom>
          <a:noFill/>
        </p:spPr>
        <p:txBody>
          <a:bodyPr wrap="square">
            <a:spAutoFit/>
          </a:bodyPr>
          <a:lstStyle/>
          <a:p>
            <a:pPr>
              <a:defRPr/>
            </a:pPr>
            <a:r>
              <a:rPr lang="en-CA" sz="1600" dirty="0"/>
              <a:t>Sources: </a:t>
            </a:r>
          </a:p>
          <a:p>
            <a:pPr marL="342900" indent="-342900">
              <a:buFont typeface="+mj-lt"/>
              <a:buAutoNum type="arabicPeriod"/>
              <a:defRPr/>
            </a:pPr>
            <a:r>
              <a:rPr lang="en-CA" sz="1600" dirty="0"/>
              <a:t>UNESCO: </a:t>
            </a:r>
            <a:r>
              <a:rPr lang="en-CA" sz="1600" dirty="0">
                <a:hlinkClick r:id="rId3"/>
              </a:rPr>
              <a:t>Open and Distance Learning - Trends, Policy and Strategy Considerations</a:t>
            </a:r>
            <a:r>
              <a:rPr lang="en-CA" sz="1600" dirty="0"/>
              <a:t> (2002).</a:t>
            </a:r>
          </a:p>
          <a:p>
            <a:pPr marL="342900" indent="-342900">
              <a:buFont typeface="+mj-lt"/>
              <a:buAutoNum type="arabicPeriod"/>
              <a:defRPr/>
            </a:pPr>
            <a:r>
              <a:rPr lang="en-CA" sz="1600" dirty="0"/>
              <a:t>Deakin University: </a:t>
            </a:r>
            <a:r>
              <a:rPr lang="en-CA" sz="1600" dirty="0">
                <a:hlinkClick r:id="rId4"/>
              </a:rPr>
              <a:t>Our reputation and history</a:t>
            </a:r>
            <a:r>
              <a:rPr lang="en-CA" sz="1600" dirty="0"/>
              <a:t>. Last accessed on May 2, 2016.</a:t>
            </a:r>
          </a:p>
          <a:p>
            <a:pPr marL="342900" indent="-342900">
              <a:buFont typeface="+mj-lt"/>
              <a:buAutoNum type="arabicPeriod"/>
              <a:defRPr/>
            </a:pPr>
            <a:r>
              <a:rPr lang="en-CA" sz="1600" dirty="0"/>
              <a:t>Campus of Open Learning, University of Delhi: </a:t>
            </a:r>
            <a:r>
              <a:rPr lang="en-CA" sz="1600" dirty="0">
                <a:hlinkClick r:id="rId5"/>
              </a:rPr>
              <a:t>About us</a:t>
            </a:r>
            <a:r>
              <a:rPr lang="en-CA" sz="1600" dirty="0"/>
              <a:t>. Last accessed on May 2, 2016</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p:txBody>
          <a:bodyPr/>
          <a:lstStyle/>
          <a:p>
            <a:r>
              <a:rPr lang="en-US" altLang="en-US" smtClean="0"/>
              <a:t>Advantages</a:t>
            </a:r>
          </a:p>
        </p:txBody>
      </p:sp>
      <p:sp>
        <p:nvSpPr>
          <p:cNvPr id="6147" name="Rectangle 1027"/>
          <p:cNvSpPr>
            <a:spLocks noGrp="1" noChangeArrowheads="1"/>
          </p:cNvSpPr>
          <p:nvPr>
            <p:ph type="body" idx="1"/>
          </p:nvPr>
        </p:nvSpPr>
        <p:spPr/>
        <p:txBody>
          <a:bodyPr/>
          <a:lstStyle/>
          <a:p>
            <a:r>
              <a:rPr lang="en-US" altLang="en-US" smtClean="0"/>
              <a:t>Expand access</a:t>
            </a:r>
          </a:p>
          <a:p>
            <a:r>
              <a:rPr lang="en-US" altLang="en-US" smtClean="0"/>
              <a:t>Availability of academic talent</a:t>
            </a:r>
          </a:p>
          <a:p>
            <a:r>
              <a:rPr lang="en-US" altLang="en-US" smtClean="0"/>
              <a:t>Optimal utilisation of existing resources</a:t>
            </a:r>
          </a:p>
          <a:p>
            <a:r>
              <a:rPr lang="en-US" altLang="en-US" smtClean="0"/>
              <a:t>Resource-generation</a:t>
            </a:r>
          </a:p>
          <a:p>
            <a:r>
              <a:rPr lang="en-US" altLang="en-US" smtClean="0"/>
              <a:t>Access to wider curriculum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tLang="en-US"/>
              <a:t>Challenges</a:t>
            </a:r>
          </a:p>
        </p:txBody>
      </p:sp>
      <p:sp>
        <p:nvSpPr>
          <p:cNvPr id="43011" name="Rectangle 3"/>
          <p:cNvSpPr>
            <a:spLocks noGrp="1" noChangeArrowheads="1"/>
          </p:cNvSpPr>
          <p:nvPr>
            <p:ph type="body" idx="1"/>
          </p:nvPr>
        </p:nvSpPr>
        <p:spPr/>
        <p:txBody>
          <a:bodyPr/>
          <a:lstStyle/>
          <a:p>
            <a:r>
              <a:rPr lang="en-US" altLang="en-US" dirty="0"/>
              <a:t>Lack of autonomy</a:t>
            </a:r>
          </a:p>
          <a:p>
            <a:pPr>
              <a:lnSpc>
                <a:spcPct val="150000"/>
              </a:lnSpc>
            </a:pPr>
            <a:r>
              <a:rPr lang="en-US" altLang="en-US" dirty="0"/>
              <a:t>Poor learner support</a:t>
            </a:r>
          </a:p>
          <a:p>
            <a:pPr>
              <a:lnSpc>
                <a:spcPct val="150000"/>
              </a:lnSpc>
            </a:pPr>
            <a:r>
              <a:rPr lang="en-US" altLang="en-US" dirty="0"/>
              <a:t>Underfunding</a:t>
            </a:r>
          </a:p>
          <a:p>
            <a:pPr>
              <a:lnSpc>
                <a:spcPct val="150000"/>
              </a:lnSpc>
            </a:pPr>
            <a:r>
              <a:rPr lang="en-US" altLang="en-US" dirty="0" smtClean="0"/>
              <a:t>Inadequate staff </a:t>
            </a:r>
            <a:r>
              <a:rPr lang="en-US" altLang="en-US" dirty="0"/>
              <a:t>training</a:t>
            </a:r>
          </a:p>
          <a:p>
            <a:pPr>
              <a:lnSpc>
                <a:spcPct val="150000"/>
              </a:lnSpc>
            </a:pPr>
            <a:r>
              <a:rPr lang="en-US" altLang="en-US" dirty="0"/>
              <a:t>Second-class status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6038"/>
            <a:ext cx="8229600" cy="1265238"/>
          </a:xfrm>
        </p:spPr>
        <p:txBody>
          <a:bodyPr/>
          <a:lstStyle/>
          <a:p>
            <a:r>
              <a:rPr lang="en-US" sz="4000" dirty="0" smtClean="0"/>
              <a:t>India: policy and practice</a:t>
            </a:r>
            <a:endParaRPr lang="en-US" sz="4000" dirty="0"/>
          </a:p>
        </p:txBody>
      </p:sp>
      <p:sp>
        <p:nvSpPr>
          <p:cNvPr id="3" name="Content Placeholder 2"/>
          <p:cNvSpPr>
            <a:spLocks noGrp="1"/>
          </p:cNvSpPr>
          <p:nvPr>
            <p:ph idx="1"/>
          </p:nvPr>
        </p:nvSpPr>
        <p:spPr>
          <a:xfrm>
            <a:off x="609600" y="1635162"/>
            <a:ext cx="4343400" cy="5070438"/>
          </a:xfrm>
        </p:spPr>
        <p:txBody>
          <a:bodyPr/>
          <a:lstStyle/>
          <a:p>
            <a:pPr marL="0" indent="0">
              <a:buNone/>
            </a:pPr>
            <a:r>
              <a:rPr lang="en-US" sz="3200" b="1" dirty="0" smtClean="0"/>
              <a:t>Policy: </a:t>
            </a:r>
            <a:r>
              <a:rPr lang="en-US" sz="3200" dirty="0" smtClean="0">
                <a:hlinkClick r:id="rId3"/>
              </a:rPr>
              <a:t>India</a:t>
            </a:r>
            <a:endParaRPr lang="en-US" sz="3200" b="1" dirty="0" smtClean="0"/>
          </a:p>
          <a:p>
            <a:r>
              <a:rPr lang="en-US" sz="3200" dirty="0" smtClean="0"/>
              <a:t>15 public Open Universities </a:t>
            </a:r>
          </a:p>
          <a:p>
            <a:r>
              <a:rPr lang="en-US" sz="3200" dirty="0" smtClean="0"/>
              <a:t>242 dual-mode institutions</a:t>
            </a:r>
          </a:p>
          <a:p>
            <a:r>
              <a:rPr lang="en-US" sz="3200" dirty="0" smtClean="0"/>
              <a:t>DE in HE: 3.7 M or 23.4%</a:t>
            </a:r>
          </a:p>
          <a:p>
            <a:r>
              <a:rPr lang="en-US" sz="3200" dirty="0" smtClean="0"/>
              <a:t>DEB UGC</a:t>
            </a:r>
          </a:p>
          <a:p>
            <a:endParaRPr lang="en-US" sz="3200" dirty="0" smtClean="0"/>
          </a:p>
          <a:p>
            <a:endParaRPr lang="en-US" sz="3200" dirty="0"/>
          </a:p>
        </p:txBody>
      </p:sp>
      <p:pic>
        <p:nvPicPr>
          <p:cNvPr id="1029" name="Picture 5" descr="\\06-CLS-01\Users\DTremblay\Desktop\blended_learnin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737360"/>
            <a:ext cx="3124200" cy="374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4575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5105400" y="2703657"/>
            <a:ext cx="3720125" cy="2365085"/>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l"/>
            <a:r>
              <a:rPr lang="en-CA" b="0" i="1" dirty="0" smtClean="0"/>
              <a:t>III. Rise of OER</a:t>
            </a:r>
            <a:endParaRPr lang="en-CA" b="0" i="1" dirty="0"/>
          </a:p>
        </p:txBody>
      </p:sp>
      <p:sp>
        <p:nvSpPr>
          <p:cNvPr id="5" name="TextBox 4"/>
          <p:cNvSpPr txBox="1"/>
          <p:nvPr/>
        </p:nvSpPr>
        <p:spPr>
          <a:xfrm>
            <a:off x="304800" y="6321623"/>
            <a:ext cx="4267200" cy="276999"/>
          </a:xfrm>
          <a:prstGeom prst="rect">
            <a:avLst/>
          </a:prstGeom>
          <a:noFill/>
        </p:spPr>
        <p:txBody>
          <a:bodyPr wrap="square" rtlCol="0">
            <a:spAutoFit/>
          </a:bodyPr>
          <a:lstStyle>
            <a:defPPr>
              <a:defRPr lang="en-US"/>
            </a:defPPr>
            <a:lvl1pPr>
              <a:defRPr sz="1350">
                <a:latin typeface="+mn-lt"/>
              </a:defRPr>
            </a:lvl1pPr>
          </a:lstStyle>
          <a:p>
            <a:r>
              <a:rPr lang="en-CA" sz="1200" dirty="0">
                <a:solidFill>
                  <a:schemeClr val="tx2"/>
                </a:solidFill>
              </a:rPr>
              <a:t>Source: https://stateof.creativecommons.org/report</a:t>
            </a: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937" y="1931493"/>
            <a:ext cx="4419600" cy="3137249"/>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715529" y="1906779"/>
            <a:ext cx="484428" cy="707886"/>
          </a:xfrm>
          <a:prstGeom prst="rect">
            <a:avLst/>
          </a:prstGeom>
          <a:noFill/>
        </p:spPr>
        <p:txBody>
          <a:bodyPr wrap="none" rtlCol="0">
            <a:spAutoFit/>
          </a:bodyPr>
          <a:lstStyle/>
          <a:p>
            <a:r>
              <a:rPr lang="en-CA" sz="4000" b="1" dirty="0" smtClean="0">
                <a:solidFill>
                  <a:srgbClr val="FF0000"/>
                </a:solidFill>
              </a:rPr>
              <a:t>+</a:t>
            </a:r>
            <a:endParaRPr lang="en-CA" sz="4000" b="1" dirty="0">
              <a:solidFill>
                <a:srgbClr val="FF0000"/>
              </a:solidFill>
            </a:endParaRPr>
          </a:p>
        </p:txBody>
      </p:sp>
      <p:sp>
        <p:nvSpPr>
          <p:cNvPr id="4" name="TextBox 3"/>
          <p:cNvSpPr txBox="1"/>
          <p:nvPr/>
        </p:nvSpPr>
        <p:spPr>
          <a:xfrm>
            <a:off x="501178" y="5240519"/>
            <a:ext cx="4269117" cy="307777"/>
          </a:xfrm>
          <a:prstGeom prst="rect">
            <a:avLst/>
          </a:prstGeom>
          <a:noFill/>
        </p:spPr>
        <p:txBody>
          <a:bodyPr wrap="none" rtlCol="0">
            <a:spAutoFit/>
          </a:bodyPr>
          <a:lstStyle/>
          <a:p>
            <a:r>
              <a:rPr lang="en-CA" sz="1400" b="1" dirty="0" smtClean="0">
                <a:solidFill>
                  <a:srgbClr val="FF0000"/>
                </a:solidFill>
              </a:rPr>
              <a:t>FIJI has introduced OER policy in January 2016.</a:t>
            </a:r>
            <a:endParaRPr lang="en-CA" sz="1400" b="1" dirty="0">
              <a:solidFill>
                <a:srgbClr val="FF0000"/>
              </a:solidFill>
            </a:endParaRPr>
          </a:p>
        </p:txBody>
      </p:sp>
    </p:spTree>
    <p:extLst>
      <p:ext uri="{BB962C8B-B14F-4D97-AF65-F5344CB8AC3E}">
        <p14:creationId xmlns:p14="http://schemas.microsoft.com/office/powerpoint/2010/main" val="28817795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Users\dizcriz\Desktop\TYP 2012-15 FINAL Package\Links\COL_COM Mininsters Ref Bk.jpg"/>
          <p:cNvPicPr>
            <a:picLocks noChangeAspect="1" noChangeArrowheads="1"/>
          </p:cNvPicPr>
          <p:nvPr/>
        </p:nvPicPr>
        <p:blipFill>
          <a:blip r:embed="rId2" cstate="print"/>
          <a:srcRect t="5083" r="2957" b="21627"/>
          <a:stretch>
            <a:fillRect/>
          </a:stretch>
        </p:blipFill>
        <p:spPr bwMode="auto">
          <a:xfrm>
            <a:off x="152400" y="4453255"/>
            <a:ext cx="4191000" cy="21304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7" descr="\\06-CLS-01\Users\DTremblay\Desktop\transpSCREE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5770" y="4191000"/>
            <a:ext cx="4223657" cy="316993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06-CLS-01\Users\DTremblay\Desktop\SCREENS onl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8908" y="3049130"/>
            <a:ext cx="3755092" cy="281827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7" descr="\\06-CLS-01\Users\DTremblay\Desktop\transpSCREENS.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56410" y="2514600"/>
            <a:ext cx="2073390" cy="1556120"/>
          </a:xfrm>
          <a:prstGeom prst="rect">
            <a:avLst/>
          </a:prstGeom>
          <a:noFill/>
          <a:extLst>
            <a:ext uri="{909E8E84-426E-40DD-AFC4-6F175D3DCCD1}">
              <a14:hiddenFill xmlns:a14="http://schemas.microsoft.com/office/drawing/2010/main">
                <a:solidFill>
                  <a:srgbClr val="FFFFFF"/>
                </a:solidFill>
              </a14:hiddenFill>
            </a:ext>
          </a:extLst>
        </p:spPr>
      </p:pic>
      <p:sp>
        <p:nvSpPr>
          <p:cNvPr id="28674" name="Title 1"/>
          <p:cNvSpPr>
            <a:spLocks noGrp="1"/>
          </p:cNvSpPr>
          <p:nvPr>
            <p:ph type="title"/>
          </p:nvPr>
        </p:nvSpPr>
        <p:spPr>
          <a:xfrm>
            <a:off x="533400" y="228600"/>
            <a:ext cx="8229600" cy="1265238"/>
          </a:xfrm>
        </p:spPr>
        <p:txBody>
          <a:bodyPr>
            <a:noAutofit/>
          </a:bodyPr>
          <a:lstStyle/>
          <a:p>
            <a:r>
              <a:rPr lang="en-US" sz="4000" dirty="0" smtClean="0"/>
              <a:t>What are Open Education Resources (OERs)?</a:t>
            </a:r>
          </a:p>
        </p:txBody>
      </p:sp>
      <p:sp>
        <p:nvSpPr>
          <p:cNvPr id="28675" name="Content Placeholder 2"/>
          <p:cNvSpPr>
            <a:spLocks noGrp="1"/>
          </p:cNvSpPr>
          <p:nvPr>
            <p:ph idx="1"/>
          </p:nvPr>
        </p:nvSpPr>
        <p:spPr>
          <a:xfrm>
            <a:off x="609600" y="1600200"/>
            <a:ext cx="8382000" cy="4572000"/>
          </a:xfrm>
        </p:spPr>
        <p:txBody>
          <a:bodyPr/>
          <a:lstStyle/>
          <a:p>
            <a:pPr>
              <a:buFont typeface="Wingdings" pitchFamily="2" charset="2"/>
              <a:buNone/>
            </a:pPr>
            <a:r>
              <a:rPr lang="en-US" dirty="0" smtClean="0"/>
              <a:t>Materials that are</a:t>
            </a:r>
          </a:p>
          <a:p>
            <a:r>
              <a:rPr lang="en-US" dirty="0" smtClean="0"/>
              <a:t>Free and freely available</a:t>
            </a:r>
          </a:p>
          <a:p>
            <a:r>
              <a:rPr lang="en-US" dirty="0" smtClean="0"/>
              <a:t>Suitable for all levels</a:t>
            </a:r>
          </a:p>
          <a:p>
            <a:r>
              <a:rPr lang="en-US" dirty="0" smtClean="0"/>
              <a:t>Reusable</a:t>
            </a:r>
          </a:p>
          <a:p>
            <a:r>
              <a:rPr lang="en-US" dirty="0" smtClean="0"/>
              <a:t>Digital</a:t>
            </a:r>
          </a:p>
        </p:txBody>
      </p:sp>
      <p:pic>
        <p:nvPicPr>
          <p:cNvPr id="8" name="Picture 10" descr="\\06-CLS-01\Users\DTremblay\Desktop\coursera tablet copy.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1200" y="4802506"/>
            <a:ext cx="2286000" cy="121729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06-CLS-01\Users\DTremblay\Desktop\tablet.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65585" y="4022263"/>
            <a:ext cx="791882" cy="161544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06-CLS-01\Users\DTremblay\Desktop\file0009906871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86200" y="495300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9730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0"/>
            <a:ext cx="8382000" cy="1536973"/>
          </a:xfrm>
        </p:spPr>
        <p:txBody>
          <a:bodyPr/>
          <a:lstStyle/>
          <a:p>
            <a:r>
              <a:rPr lang="en-US" dirty="0" smtClean="0"/>
              <a:t>Prof Atta </a:t>
            </a:r>
            <a:r>
              <a:rPr lang="en-US" dirty="0" err="1" smtClean="0"/>
              <a:t>ur</a:t>
            </a:r>
            <a:r>
              <a:rPr lang="en-US" dirty="0" smtClean="0"/>
              <a:t> Rahman: Asia</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67000" y="1143000"/>
            <a:ext cx="4359353" cy="6090273"/>
          </a:xfrm>
        </p:spPr>
      </p:pic>
    </p:spTree>
    <p:extLst>
      <p:ext uri="{BB962C8B-B14F-4D97-AF65-F5344CB8AC3E}">
        <p14:creationId xmlns:p14="http://schemas.microsoft.com/office/powerpoint/2010/main" val="21182740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433404"/>
            <a:ext cx="8382000" cy="4281596"/>
          </a:xfrm>
        </p:spPr>
        <p:txBody>
          <a:bodyPr/>
          <a:lstStyle/>
          <a:p>
            <a:r>
              <a:rPr lang="en-US" dirty="0"/>
              <a:t>Free availability of quality content</a:t>
            </a:r>
          </a:p>
          <a:p>
            <a:r>
              <a:rPr lang="en-US" dirty="0"/>
              <a:t>Faculty time can now focus on learner </a:t>
            </a:r>
            <a:r>
              <a:rPr lang="en-US" dirty="0" smtClean="0"/>
              <a:t>support</a:t>
            </a:r>
          </a:p>
          <a:p>
            <a:endParaRPr lang="en-US" dirty="0"/>
          </a:p>
        </p:txBody>
      </p:sp>
      <p:sp>
        <p:nvSpPr>
          <p:cNvPr id="3" name="Title 2"/>
          <p:cNvSpPr>
            <a:spLocks noGrp="1"/>
          </p:cNvSpPr>
          <p:nvPr>
            <p:ph type="title"/>
          </p:nvPr>
        </p:nvSpPr>
        <p:spPr/>
        <p:txBody>
          <a:bodyPr/>
          <a:lstStyle/>
          <a:p>
            <a:r>
              <a:rPr lang="en-US" dirty="0" smtClean="0"/>
              <a:t>Implication of OER on ODL </a:t>
            </a:r>
            <a:r>
              <a:rPr lang="en-US" dirty="0"/>
              <a:t>practices</a:t>
            </a:r>
          </a:p>
        </p:txBody>
      </p:sp>
      <p:graphicFrame>
        <p:nvGraphicFramePr>
          <p:cNvPr id="4" name="Chart 3"/>
          <p:cNvGraphicFramePr/>
          <p:nvPr>
            <p:extLst>
              <p:ext uri="{D42A27DB-BD31-4B8C-83A1-F6EECF244321}">
                <p14:modId xmlns:p14="http://schemas.microsoft.com/office/powerpoint/2010/main" val="3837644216"/>
              </p:ext>
            </p:extLst>
          </p:nvPr>
        </p:nvGraphicFramePr>
        <p:xfrm>
          <a:off x="1885950" y="3048000"/>
          <a:ext cx="5219700" cy="424410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3505200" y="4419600"/>
            <a:ext cx="2362200" cy="646331"/>
          </a:xfrm>
          <a:prstGeom prst="rect">
            <a:avLst/>
          </a:prstGeom>
        </p:spPr>
        <p:txBody>
          <a:bodyPr wrap="square">
            <a:spAutoFit/>
          </a:bodyPr>
          <a:lstStyle/>
          <a:p>
            <a:r>
              <a:rPr lang="en-CA" i="1" dirty="0" smtClean="0">
                <a:solidFill>
                  <a:schemeClr val="bg1"/>
                </a:solidFill>
                <a:latin typeface="+mj-lt"/>
              </a:rPr>
              <a:t/>
            </a:r>
            <a:br>
              <a:rPr lang="en-CA" i="1" dirty="0" smtClean="0">
                <a:solidFill>
                  <a:schemeClr val="bg1"/>
                </a:solidFill>
                <a:latin typeface="+mj-lt"/>
              </a:rPr>
            </a:br>
            <a:r>
              <a:rPr lang="en-CA" i="1" dirty="0" smtClean="0">
                <a:solidFill>
                  <a:schemeClr val="bg1"/>
                </a:solidFill>
                <a:latin typeface="+mj-lt"/>
              </a:rPr>
              <a:t>course development</a:t>
            </a:r>
            <a:endParaRPr lang="en-US" i="1" dirty="0">
              <a:solidFill>
                <a:schemeClr val="bg1"/>
              </a:solidFill>
              <a:latin typeface="+mj-lt"/>
            </a:endParaRPr>
          </a:p>
        </p:txBody>
      </p:sp>
    </p:spTree>
    <p:extLst>
      <p:ext uri="{BB962C8B-B14F-4D97-AF65-F5344CB8AC3E}">
        <p14:creationId xmlns:p14="http://schemas.microsoft.com/office/powerpoint/2010/main" val="36104970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Realities</a:t>
            </a:r>
            <a:endParaRPr lang="en-US" dirty="0"/>
          </a:p>
        </p:txBody>
      </p:sp>
      <p:sp>
        <p:nvSpPr>
          <p:cNvPr id="3" name="Round Diagonal Corner Rectangle 2"/>
          <p:cNvSpPr/>
          <p:nvPr/>
        </p:nvSpPr>
        <p:spPr>
          <a:xfrm>
            <a:off x="1054100" y="1905000"/>
            <a:ext cx="28194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smtClean="0">
                <a:latin typeface="+mj-lt"/>
              </a:rPr>
              <a:t>Present</a:t>
            </a:r>
            <a:endParaRPr lang="en-US" sz="2800" i="1" dirty="0">
              <a:latin typeface="+mj-lt"/>
            </a:endParaRPr>
          </a:p>
        </p:txBody>
      </p:sp>
      <p:sp>
        <p:nvSpPr>
          <p:cNvPr id="4" name="Round Diagonal Corner Rectangle 3"/>
          <p:cNvSpPr/>
          <p:nvPr/>
        </p:nvSpPr>
        <p:spPr>
          <a:xfrm>
            <a:off x="5181600" y="1905000"/>
            <a:ext cx="2819400"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smtClean="0">
                <a:latin typeface="+mj-lt"/>
              </a:rPr>
              <a:t>Future</a:t>
            </a:r>
            <a:endParaRPr lang="en-US" sz="2800" i="1" dirty="0">
              <a:latin typeface="+mj-lt"/>
            </a:endParaRPr>
          </a:p>
        </p:txBody>
      </p:sp>
      <p:sp>
        <p:nvSpPr>
          <p:cNvPr id="5" name="Round Diagonal Corner Rectangle 4"/>
          <p:cNvSpPr/>
          <p:nvPr/>
        </p:nvSpPr>
        <p:spPr>
          <a:xfrm>
            <a:off x="1676400" y="3200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Industrial model of operation</a:t>
            </a:r>
            <a:endParaRPr lang="en-US" sz="2000" dirty="0">
              <a:solidFill>
                <a:schemeClr val="tx1"/>
              </a:solidFill>
            </a:endParaRPr>
          </a:p>
        </p:txBody>
      </p:sp>
      <p:sp>
        <p:nvSpPr>
          <p:cNvPr id="6" name="Round Diagonal Corner Rectangle 5"/>
          <p:cNvSpPr/>
          <p:nvPr/>
        </p:nvSpPr>
        <p:spPr>
          <a:xfrm>
            <a:off x="1676400" y="4343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Institutional Teams</a:t>
            </a:r>
            <a:endParaRPr lang="en-US" sz="2000" dirty="0">
              <a:solidFill>
                <a:schemeClr val="tx1"/>
              </a:solidFill>
            </a:endParaRPr>
          </a:p>
        </p:txBody>
      </p:sp>
      <p:sp>
        <p:nvSpPr>
          <p:cNvPr id="7" name="Round Diagonal Corner Rectangle 6"/>
          <p:cNvSpPr/>
          <p:nvPr/>
        </p:nvSpPr>
        <p:spPr>
          <a:xfrm>
            <a:off x="1676400" y="5486400"/>
            <a:ext cx="2209800" cy="9144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Student as consumer</a:t>
            </a:r>
            <a:endParaRPr lang="en-US" sz="2000" dirty="0">
              <a:solidFill>
                <a:schemeClr val="tx1"/>
              </a:solidFill>
            </a:endParaRPr>
          </a:p>
        </p:txBody>
      </p:sp>
      <p:sp>
        <p:nvSpPr>
          <p:cNvPr id="8" name="Round Diagonal Corner Rectangle 7"/>
          <p:cNvSpPr/>
          <p:nvPr/>
        </p:nvSpPr>
        <p:spPr>
          <a:xfrm>
            <a:off x="5791200" y="3200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Connected model of operation</a:t>
            </a:r>
            <a:endParaRPr lang="en-US" sz="2000" dirty="0">
              <a:solidFill>
                <a:schemeClr val="tx1"/>
              </a:solidFill>
            </a:endParaRPr>
          </a:p>
        </p:txBody>
      </p:sp>
      <p:sp>
        <p:nvSpPr>
          <p:cNvPr id="9" name="Round Diagonal Corner Rectangle 8"/>
          <p:cNvSpPr/>
          <p:nvPr/>
        </p:nvSpPr>
        <p:spPr>
          <a:xfrm>
            <a:off x="5791200" y="4343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Global Teams of course developers</a:t>
            </a:r>
            <a:endParaRPr lang="en-US" sz="2000" dirty="0">
              <a:solidFill>
                <a:schemeClr val="tx1"/>
              </a:solidFill>
            </a:endParaRPr>
          </a:p>
        </p:txBody>
      </p:sp>
      <p:sp>
        <p:nvSpPr>
          <p:cNvPr id="10" name="Round Diagonal Corner Rectangle 9"/>
          <p:cNvSpPr/>
          <p:nvPr/>
        </p:nvSpPr>
        <p:spPr>
          <a:xfrm>
            <a:off x="5791200" y="5486400"/>
            <a:ext cx="2209800" cy="9144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Student as producer</a:t>
            </a:r>
            <a:endParaRPr lang="en-US" sz="2000" dirty="0">
              <a:solidFill>
                <a:schemeClr val="tx1"/>
              </a:solidFill>
            </a:endParaRPr>
          </a:p>
        </p:txBody>
      </p:sp>
      <p:cxnSp>
        <p:nvCxnSpPr>
          <p:cNvPr id="12" name="Straight Connector 11"/>
          <p:cNvCxnSpPr/>
          <p:nvPr/>
        </p:nvCxnSpPr>
        <p:spPr>
          <a:xfrm>
            <a:off x="1371600" y="2971800"/>
            <a:ext cx="0" cy="297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endCxn id="5" idx="2"/>
          </p:cNvCxnSpPr>
          <p:nvPr/>
        </p:nvCxnSpPr>
        <p:spPr>
          <a:xfrm>
            <a:off x="1371600" y="3657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3716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371600" y="5943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486400" y="2971800"/>
            <a:ext cx="0" cy="2971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486400" y="3657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4864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486400" y="594360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454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457200" y="1600200"/>
            <a:ext cx="8229600" cy="4525963"/>
          </a:xfrm>
          <a:prstGeom prst="rect">
            <a:avLst/>
          </a:prstGeom>
          <a:solidFill>
            <a:srgbClr val="FFFFFF">
              <a:alpha val="50196"/>
            </a:srgbClr>
          </a:solidFill>
        </p:spPr>
        <p:txBody>
          <a:bodyPr vert="horz" lIns="91440" tIns="45720" rIns="91440" bIns="45720" rtlCol="0">
            <a:normAutofit/>
          </a:bodyPr>
          <a:lstStyle>
            <a:lvl1pPr marL="342900" indent="-342900" algn="l" defTabSz="914400" rtl="0" eaLnBrk="1" latinLnBrk="0" hangingPunct="1">
              <a:spcBef>
                <a:spcPct val="20000"/>
              </a:spcBef>
              <a:buClr>
                <a:schemeClr val="tx2">
                  <a:lumMod val="75000"/>
                </a:schemeClr>
              </a:buClr>
              <a:buFont typeface="Arial" panose="020B0604020202020204" pitchFamily="34" charset="0"/>
              <a:buChar char="•"/>
              <a:defRPr sz="32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Clr>
                <a:schemeClr val="tx2">
                  <a:lumMod val="75000"/>
                </a:schemeClr>
              </a:buClr>
              <a:buFont typeface="Arial" panose="020B0604020202020204" pitchFamily="34" charset="0"/>
              <a:buChar char="–"/>
              <a:defRPr sz="28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Clr>
                <a:schemeClr val="tx2">
                  <a:lumMod val="75000"/>
                </a:schemeClr>
              </a:buClr>
              <a:buFont typeface="Arial" panose="020B0604020202020204" pitchFamily="34" charset="0"/>
              <a:buChar char="•"/>
              <a:defRPr sz="24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Clr>
                <a:schemeClr val="tx2">
                  <a:lumMod val="75000"/>
                </a:schemeClr>
              </a:buClr>
              <a:buFont typeface="Arial" panose="020B0604020202020204" pitchFamily="34" charset="0"/>
              <a:buChar char="–"/>
              <a:defRPr sz="20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Clr>
                <a:schemeClr val="tx2">
                  <a:lumMod val="75000"/>
                </a:schemeClr>
              </a:buClr>
              <a:buFont typeface="Arial" panose="020B0604020202020204" pitchFamily="34" charset="0"/>
              <a:buChar char="»"/>
              <a:defRPr sz="20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US" smtClean="0"/>
              <a:t> </a:t>
            </a:r>
            <a:endParaRPr lang="en-CA" dirty="0"/>
          </a:p>
        </p:txBody>
      </p:sp>
      <p:sp>
        <p:nvSpPr>
          <p:cNvPr id="2" name="Title 1"/>
          <p:cNvSpPr>
            <a:spLocks noGrp="1"/>
          </p:cNvSpPr>
          <p:nvPr>
            <p:ph type="title"/>
          </p:nvPr>
        </p:nvSpPr>
        <p:spPr/>
        <p:txBody>
          <a:bodyPr/>
          <a:lstStyle/>
          <a:p>
            <a:r>
              <a:rPr lang="en-US" sz="3200" dirty="0" smtClean="0"/>
              <a:t>IV. Massive </a:t>
            </a:r>
            <a:r>
              <a:rPr lang="en-US" sz="3200" dirty="0"/>
              <a:t>Open Online </a:t>
            </a:r>
            <a:r>
              <a:rPr lang="en-US" sz="3200" dirty="0" smtClean="0"/>
              <a:t>Course</a:t>
            </a:r>
            <a:endParaRPr lang="en-US" sz="3200" dirty="0"/>
          </a:p>
        </p:txBody>
      </p:sp>
      <p:sp>
        <p:nvSpPr>
          <p:cNvPr id="3" name="Content Placeholder 2"/>
          <p:cNvSpPr>
            <a:spLocks noGrp="1"/>
          </p:cNvSpPr>
          <p:nvPr>
            <p:ph idx="1"/>
          </p:nvPr>
        </p:nvSpPr>
        <p:spPr/>
        <p:txBody>
          <a:bodyPr/>
          <a:lstStyle/>
          <a:p>
            <a:pPr marL="0" indent="0">
              <a:buNone/>
            </a:pPr>
            <a:r>
              <a:rPr lang="en-US" dirty="0"/>
              <a:t>“… a MOOC is a type of online course aimed at large scale participation ….MOOCs are a recent development in the area of distance education…”</a:t>
            </a:r>
          </a:p>
          <a:p>
            <a:pPr marL="0" indent="0" algn="r">
              <a:buNone/>
            </a:pPr>
            <a:r>
              <a:rPr lang="en-US" dirty="0"/>
              <a:t>                     </a:t>
            </a:r>
            <a:r>
              <a:rPr lang="en-US" sz="2400" dirty="0"/>
              <a:t>Wikipedia, Dec 10,2014 </a:t>
            </a:r>
          </a:p>
        </p:txBody>
      </p:sp>
      <p:pic>
        <p:nvPicPr>
          <p:cNvPr id="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8499" y="3962400"/>
            <a:ext cx="2667000" cy="2013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Screen Clipping"/>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Tree>
    <p:extLst>
      <p:ext uri="{BB962C8B-B14F-4D97-AF65-F5344CB8AC3E}">
        <p14:creationId xmlns:p14="http://schemas.microsoft.com/office/powerpoint/2010/main" val="3229728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Prominent MOOC initiatives: </a:t>
            </a:r>
            <a:r>
              <a:rPr lang="en-US" dirty="0" smtClean="0"/>
              <a:t>Asia</a:t>
            </a:r>
            <a:endParaRPr lang="en-US" dirty="0"/>
          </a:p>
        </p:txBody>
      </p:sp>
      <p:graphicFrame>
        <p:nvGraphicFramePr>
          <p:cNvPr id="5" name="Content Placeholder 7"/>
          <p:cNvGraphicFramePr>
            <a:graphicFrameLocks/>
          </p:cNvGraphicFramePr>
          <p:nvPr>
            <p:extLst>
              <p:ext uri="{D42A27DB-BD31-4B8C-83A1-F6EECF244321}">
                <p14:modId xmlns:p14="http://schemas.microsoft.com/office/powerpoint/2010/main" val="2588456167"/>
              </p:ext>
            </p:extLst>
          </p:nvPr>
        </p:nvGraphicFramePr>
        <p:xfrm>
          <a:off x="381000" y="1676400"/>
          <a:ext cx="8229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814496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Implications of MOOCs in </a:t>
            </a:r>
            <a:r>
              <a:rPr lang="en-CA" dirty="0"/>
              <a:t/>
            </a:r>
            <a:br>
              <a:rPr lang="en-CA" dirty="0"/>
            </a:br>
            <a:r>
              <a:rPr lang="en-CA" dirty="0"/>
              <a:t>Higher Education</a:t>
            </a:r>
            <a:endParaRPr lang="en-US" dirty="0"/>
          </a:p>
        </p:txBody>
      </p:sp>
      <p:pic>
        <p:nvPicPr>
          <p:cNvPr id="4" name="Picture 2" descr="P:\1_Projects\1_Programmes\3_Higher Education\CEMBA-CEMPA poster re-design\xtra photos\UCC CEMBA graduation 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42" t="4741" r="1419" b="3971"/>
          <a:stretch/>
        </p:blipFill>
        <p:spPr bwMode="auto">
          <a:xfrm>
            <a:off x="559901" y="1676400"/>
            <a:ext cx="8024199" cy="4856603"/>
          </a:xfrm>
          <a:prstGeom prst="round2DiagRect">
            <a:avLst>
              <a:gd name="adj1" fmla="val 16667"/>
              <a:gd name="adj2" fmla="val 0"/>
            </a:avLst>
          </a:prstGeom>
          <a:ln w="88900" cap="sq">
            <a:noFill/>
            <a:miter lim="800000"/>
          </a:ln>
          <a:effectLst/>
          <a:extLst>
            <a:ext uri="{909E8E84-426E-40DD-AFC4-6F175D3DCCD1}">
              <a14:hiddenFill xmlns:a14="http://schemas.microsoft.com/office/drawing/2010/main">
                <a:solidFill>
                  <a:srgbClr val="FFFFFF"/>
                </a:solidFill>
              </a14:hiddenFill>
            </a:ext>
          </a:extLst>
        </p:spPr>
      </p:pic>
      <p:sp>
        <p:nvSpPr>
          <p:cNvPr id="5" name="Round Diagonal Corner Rectangle 4"/>
          <p:cNvSpPr/>
          <p:nvPr/>
        </p:nvSpPr>
        <p:spPr>
          <a:xfrm>
            <a:off x="762000" y="4038600"/>
            <a:ext cx="2743200" cy="2286000"/>
          </a:xfrm>
          <a:prstGeom prst="round2DiagRect">
            <a:avLst/>
          </a:prstGeom>
          <a:solidFill>
            <a:srgbClr val="FFFFFF">
              <a:alpha val="69804"/>
            </a:srgbClr>
          </a:solidFill>
          <a:ln w="9525">
            <a:noFill/>
            <a:miter lim="800000"/>
            <a:headEnd/>
            <a:tailEnd/>
          </a:ln>
        </p:spPr>
        <p:txBody>
          <a:bodyPr vert="horz" wrap="square" lIns="91440" tIns="182880" rIns="91440" bIns="91440" numCol="1" anchor="t" anchorCtr="0" compatLnSpc="1">
            <a:prstTxWarp prst="textNoShape">
              <a:avLst/>
            </a:prstTxWarp>
          </a:bodyPr>
          <a:lstStyle/>
          <a:p>
            <a:pPr marL="342900" indent="-342900">
              <a:spcBef>
                <a:spcPct val="20000"/>
              </a:spcBef>
              <a:buClr>
                <a:schemeClr val="tx2"/>
              </a:buClr>
              <a:buSzPct val="125000"/>
              <a:buFont typeface="Arial" panose="020B0604020202020204" pitchFamily="34" charset="0"/>
              <a:buChar char="•"/>
            </a:pPr>
            <a:r>
              <a:rPr lang="en-CA" sz="2400" dirty="0">
                <a:solidFill>
                  <a:schemeClr val="accent1">
                    <a:lumMod val="50000"/>
                  </a:schemeClr>
                </a:solidFill>
                <a:latin typeface="+mj-lt"/>
              </a:rPr>
              <a:t>Flexibility</a:t>
            </a:r>
          </a:p>
          <a:p>
            <a:pPr marL="342900" indent="-342900">
              <a:spcBef>
                <a:spcPct val="20000"/>
              </a:spcBef>
              <a:buClr>
                <a:schemeClr val="tx2"/>
              </a:buClr>
              <a:buSzPct val="125000"/>
              <a:buFont typeface="Arial" panose="020B0604020202020204" pitchFamily="34" charset="0"/>
              <a:buChar char="•"/>
            </a:pPr>
            <a:r>
              <a:rPr lang="en-CA" sz="2400" dirty="0">
                <a:solidFill>
                  <a:schemeClr val="accent1">
                    <a:lumMod val="50000"/>
                  </a:schemeClr>
                </a:solidFill>
                <a:latin typeface="+mj-lt"/>
              </a:rPr>
              <a:t>Affordability</a:t>
            </a:r>
          </a:p>
          <a:p>
            <a:pPr marL="342900" indent="-342900">
              <a:spcBef>
                <a:spcPct val="20000"/>
              </a:spcBef>
              <a:buClr>
                <a:schemeClr val="tx2"/>
              </a:buClr>
              <a:buSzPct val="125000"/>
              <a:buFont typeface="Arial" panose="020B0604020202020204" pitchFamily="34" charset="0"/>
              <a:buChar char="•"/>
            </a:pPr>
            <a:r>
              <a:rPr lang="en-CA" sz="2400" dirty="0">
                <a:solidFill>
                  <a:schemeClr val="accent1">
                    <a:lumMod val="50000"/>
                  </a:schemeClr>
                </a:solidFill>
                <a:latin typeface="+mj-lt"/>
              </a:rPr>
              <a:t>Fast-track</a:t>
            </a:r>
          </a:p>
        </p:txBody>
      </p:sp>
    </p:spTree>
    <p:extLst>
      <p:ext uri="{BB962C8B-B14F-4D97-AF65-F5344CB8AC3E}">
        <p14:creationId xmlns:p14="http://schemas.microsoft.com/office/powerpoint/2010/main" val="3786915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Realities</a:t>
            </a:r>
            <a:endParaRPr lang="en-US" dirty="0"/>
          </a:p>
        </p:txBody>
      </p:sp>
      <p:sp>
        <p:nvSpPr>
          <p:cNvPr id="3" name="Round Diagonal Corner Rectangle 2"/>
          <p:cNvSpPr/>
          <p:nvPr/>
        </p:nvSpPr>
        <p:spPr>
          <a:xfrm>
            <a:off x="850900" y="1676400"/>
            <a:ext cx="3035300" cy="1066800"/>
          </a:xfrm>
          <a:prstGeom prst="round2Diag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smtClean="0">
                <a:latin typeface="+mj-lt"/>
              </a:rPr>
              <a:t>Present</a:t>
            </a:r>
            <a:endParaRPr lang="en-US" sz="2800" i="1" dirty="0">
              <a:latin typeface="+mj-lt"/>
            </a:endParaRPr>
          </a:p>
        </p:txBody>
      </p:sp>
      <p:sp>
        <p:nvSpPr>
          <p:cNvPr id="4" name="Round Diagonal Corner Rectangle 3"/>
          <p:cNvSpPr/>
          <p:nvPr/>
        </p:nvSpPr>
        <p:spPr>
          <a:xfrm>
            <a:off x="5181600" y="1676400"/>
            <a:ext cx="3035808" cy="1066800"/>
          </a:xfrm>
          <a:prstGeom prst="round2Diag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i="1" dirty="0" smtClean="0">
                <a:latin typeface="+mj-lt"/>
              </a:rPr>
              <a:t>Future</a:t>
            </a:r>
            <a:endParaRPr lang="en-US" sz="2800" i="1" dirty="0">
              <a:latin typeface="+mj-lt"/>
            </a:endParaRPr>
          </a:p>
        </p:txBody>
      </p:sp>
      <p:sp>
        <p:nvSpPr>
          <p:cNvPr id="5" name="Round Diagonal Corner Rectangle 4"/>
          <p:cNvSpPr/>
          <p:nvPr/>
        </p:nvSpPr>
        <p:spPr>
          <a:xfrm>
            <a:off x="1447800" y="29210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National or provincial jurisdiction</a:t>
            </a:r>
            <a:endParaRPr lang="en-US" sz="2000" dirty="0">
              <a:solidFill>
                <a:schemeClr val="tx1"/>
              </a:solidFill>
            </a:endParaRPr>
          </a:p>
        </p:txBody>
      </p:sp>
      <p:sp>
        <p:nvSpPr>
          <p:cNvPr id="6" name="Round Diagonal Corner Rectangle 5"/>
          <p:cNvSpPr/>
          <p:nvPr/>
        </p:nvSpPr>
        <p:spPr>
          <a:xfrm>
            <a:off x="1447800" y="41529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Limited interaction at study </a:t>
            </a:r>
            <a:r>
              <a:rPr lang="en-US" sz="2000" dirty="0" err="1" smtClean="0">
                <a:solidFill>
                  <a:schemeClr val="tx1"/>
                </a:solidFill>
              </a:rPr>
              <a:t>centres</a:t>
            </a:r>
            <a:endParaRPr lang="en-US" sz="2000" dirty="0">
              <a:solidFill>
                <a:schemeClr val="tx1"/>
              </a:solidFill>
            </a:endParaRPr>
          </a:p>
        </p:txBody>
      </p:sp>
      <p:sp>
        <p:nvSpPr>
          <p:cNvPr id="7" name="Round Diagonal Corner Rectangle 6"/>
          <p:cNvSpPr/>
          <p:nvPr/>
        </p:nvSpPr>
        <p:spPr>
          <a:xfrm>
            <a:off x="1447800" y="5384800"/>
            <a:ext cx="2438400" cy="1066800"/>
          </a:xfrm>
          <a:prstGeom prst="round2Diag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Print+ (audio, video, online)</a:t>
            </a:r>
            <a:endParaRPr lang="en-US" sz="2000" dirty="0">
              <a:solidFill>
                <a:schemeClr val="tx1"/>
              </a:solidFill>
            </a:endParaRPr>
          </a:p>
        </p:txBody>
      </p:sp>
      <p:sp>
        <p:nvSpPr>
          <p:cNvPr id="8" name="Round Diagonal Corner Rectangle 7"/>
          <p:cNvSpPr/>
          <p:nvPr/>
        </p:nvSpPr>
        <p:spPr>
          <a:xfrm>
            <a:off x="5779008" y="29210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Global classroom</a:t>
            </a:r>
            <a:endParaRPr lang="en-US" sz="2000" dirty="0">
              <a:solidFill>
                <a:schemeClr val="tx1"/>
              </a:solidFill>
            </a:endParaRPr>
          </a:p>
        </p:txBody>
      </p:sp>
      <p:sp>
        <p:nvSpPr>
          <p:cNvPr id="9" name="Round Diagonal Corner Rectangle 8"/>
          <p:cNvSpPr/>
          <p:nvPr/>
        </p:nvSpPr>
        <p:spPr>
          <a:xfrm>
            <a:off x="5779008" y="41529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Increased use of Peer2Peer learning and social media</a:t>
            </a:r>
            <a:endParaRPr lang="en-US" sz="2000" dirty="0">
              <a:solidFill>
                <a:schemeClr val="tx1"/>
              </a:solidFill>
            </a:endParaRPr>
          </a:p>
        </p:txBody>
      </p:sp>
      <p:sp>
        <p:nvSpPr>
          <p:cNvPr id="10" name="Round Diagonal Corner Rectangle 9"/>
          <p:cNvSpPr/>
          <p:nvPr/>
        </p:nvSpPr>
        <p:spPr>
          <a:xfrm>
            <a:off x="5779008" y="5384800"/>
            <a:ext cx="2438400" cy="1066800"/>
          </a:xfrm>
          <a:prstGeom prst="round2Diag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Online+ (increased use of learning analytics)</a:t>
            </a:r>
            <a:endParaRPr lang="en-US" sz="2000" dirty="0">
              <a:solidFill>
                <a:schemeClr val="tx1"/>
              </a:solidFill>
            </a:endParaRPr>
          </a:p>
        </p:txBody>
      </p:sp>
      <p:cxnSp>
        <p:nvCxnSpPr>
          <p:cNvPr id="12" name="Straight Connector 11"/>
          <p:cNvCxnSpPr/>
          <p:nvPr/>
        </p:nvCxnSpPr>
        <p:spPr>
          <a:xfrm>
            <a:off x="11303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303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1303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1430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461000" y="2743200"/>
            <a:ext cx="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4610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461000" y="57912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473700" y="3505200"/>
            <a:ext cx="304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6234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2296638" y="2362201"/>
            <a:ext cx="4550724" cy="2133599"/>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Crisis of Credibility</a:t>
            </a:r>
            <a:endParaRPr lang="en-US" b="0" cap="none" dirty="0"/>
          </a:p>
        </p:txBody>
      </p:sp>
    </p:spTree>
    <p:extLst>
      <p:ext uri="{BB962C8B-B14F-4D97-AF65-F5344CB8AC3E}">
        <p14:creationId xmlns:p14="http://schemas.microsoft.com/office/powerpoint/2010/main" val="14733259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1350" y="0"/>
            <a:ext cx="4814315" cy="6858000"/>
          </a:xfrm>
          <a:prstGeom prst="rect">
            <a:avLst/>
          </a:prstGeom>
        </p:spPr>
      </p:pic>
    </p:spTree>
    <p:extLst>
      <p:ext uri="{BB962C8B-B14F-4D97-AF65-F5344CB8AC3E}">
        <p14:creationId xmlns:p14="http://schemas.microsoft.com/office/powerpoint/2010/main" val="23351014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itle 1"/>
          <p:cNvSpPr>
            <a:spLocks noGrp="1"/>
          </p:cNvSpPr>
          <p:nvPr>
            <p:ph type="title"/>
          </p:nvPr>
        </p:nvSpPr>
        <p:spPr>
          <a:xfrm>
            <a:off x="228600" y="-228600"/>
            <a:ext cx="8229600" cy="1265238"/>
          </a:xfrm>
        </p:spPr>
        <p:txBody>
          <a:bodyPr/>
          <a:lstStyle/>
          <a:p>
            <a:r>
              <a:rPr lang="en-US" dirty="0" smtClean="0"/>
              <a:t>International</a:t>
            </a:r>
          </a:p>
        </p:txBody>
      </p:sp>
      <p:sp>
        <p:nvSpPr>
          <p:cNvPr id="38916" name="Content Placeholder 2"/>
          <p:cNvSpPr>
            <a:spLocks noGrp="1"/>
          </p:cNvSpPr>
          <p:nvPr>
            <p:ph idx="1"/>
          </p:nvPr>
        </p:nvSpPr>
        <p:spPr>
          <a:xfrm>
            <a:off x="228600" y="1143000"/>
            <a:ext cx="3733800" cy="1524000"/>
          </a:xfrm>
        </p:spPr>
        <p:txBody>
          <a:bodyPr/>
          <a:lstStyle/>
          <a:p>
            <a:r>
              <a:rPr lang="en-US" dirty="0" smtClean="0"/>
              <a:t>Open University </a:t>
            </a:r>
            <a:br>
              <a:rPr lang="en-US" dirty="0" smtClean="0"/>
            </a:br>
            <a:r>
              <a:rPr lang="en-US" dirty="0" smtClean="0"/>
              <a:t>of Malaysia: </a:t>
            </a:r>
            <a:br>
              <a:rPr lang="en-US" dirty="0" smtClean="0"/>
            </a:br>
            <a:r>
              <a:rPr lang="en-US" dirty="0" smtClean="0"/>
              <a:t>ISO Certification accreditation</a:t>
            </a:r>
          </a:p>
        </p:txBody>
      </p:sp>
      <p:grpSp>
        <p:nvGrpSpPr>
          <p:cNvPr id="3" name="Group 2"/>
          <p:cNvGrpSpPr/>
          <p:nvPr/>
        </p:nvGrpSpPr>
        <p:grpSpPr>
          <a:xfrm>
            <a:off x="3581400" y="1127700"/>
            <a:ext cx="5486400" cy="5196900"/>
            <a:chOff x="3810000" y="1127700"/>
            <a:chExt cx="5486400" cy="5196900"/>
          </a:xfrm>
        </p:grpSpPr>
        <p:sp>
          <p:nvSpPr>
            <p:cNvPr id="8" name="Content Placeholder 2"/>
            <p:cNvSpPr txBox="1">
              <a:spLocks/>
            </p:cNvSpPr>
            <p:nvPr/>
          </p:nvSpPr>
          <p:spPr bwMode="auto">
            <a:xfrm>
              <a:off x="3810000" y="1127700"/>
              <a:ext cx="5486400" cy="5196900"/>
            </a:xfrm>
            <a:prstGeom prst="rect">
              <a:avLst/>
            </a:prstGeom>
            <a:noFill/>
            <a:ln w="9525">
              <a:solidFill>
                <a:srgbClr val="000000"/>
              </a:solidFill>
              <a:miter lim="800000"/>
              <a:headEnd/>
              <a:tailEnd/>
            </a:ln>
          </p:spPr>
          <p:txBody>
            <a:bodyPr/>
            <a:lstStyle/>
            <a:p>
              <a:pPr marL="342900" indent="-342900" eaLnBrk="0" hangingPunct="0">
                <a:spcBef>
                  <a:spcPct val="20000"/>
                </a:spcBef>
                <a:buClr>
                  <a:schemeClr val="tx2"/>
                </a:buClr>
                <a:buSzPct val="125000"/>
                <a:defRPr/>
              </a:pPr>
              <a:endParaRPr lang="en-US" sz="3000" dirty="0">
                <a:latin typeface="+mj-lt"/>
              </a:endParaRPr>
            </a:p>
          </p:txBody>
        </p:sp>
        <p:pic>
          <p:nvPicPr>
            <p:cNvPr id="38917" name="Picture 4" descr="C:\Documents and Settings\dtremblay\Desktop\OUM-PMH-1.jpg"/>
            <p:cNvPicPr>
              <a:picLocks noChangeAspect="1" noChangeArrowheads="1"/>
            </p:cNvPicPr>
            <p:nvPr/>
          </p:nvPicPr>
          <p:blipFill>
            <a:blip r:embed="rId2" cstate="print"/>
            <a:srcRect/>
            <a:stretch>
              <a:fillRect/>
            </a:stretch>
          </p:blipFill>
          <p:spPr bwMode="auto">
            <a:xfrm>
              <a:off x="4068904" y="2822341"/>
              <a:ext cx="4937996" cy="3281014"/>
            </a:xfrm>
            <a:prstGeom prst="rect">
              <a:avLst/>
            </a:prstGeom>
            <a:noFill/>
            <a:ln w="9525">
              <a:noFill/>
              <a:miter lim="800000"/>
              <a:headEnd/>
              <a:tailEnd/>
            </a:ln>
          </p:spPr>
        </p:pic>
        <p:pic>
          <p:nvPicPr>
            <p:cNvPr id="38918" name="Picture 5" descr="C:\Documents and Settings\dtremblay\Desktop\20080618210504!Open_University_Malaysia_corporate_logo.png"/>
            <p:cNvPicPr>
              <a:picLocks noChangeAspect="1" noChangeArrowheads="1"/>
            </p:cNvPicPr>
            <p:nvPr/>
          </p:nvPicPr>
          <p:blipFill>
            <a:blip r:embed="rId3" cstate="print"/>
            <a:srcRect/>
            <a:stretch>
              <a:fillRect/>
            </a:stretch>
          </p:blipFill>
          <p:spPr bwMode="auto">
            <a:xfrm>
              <a:off x="4160696" y="1539593"/>
              <a:ext cx="4846204" cy="943820"/>
            </a:xfrm>
            <a:prstGeom prst="rect">
              <a:avLst/>
            </a:prstGeom>
            <a:noFill/>
            <a:ln w="9525">
              <a:noFill/>
              <a:miter lim="800000"/>
              <a:headEnd/>
              <a:tailEnd/>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04800" y="304800"/>
            <a:ext cx="8534399" cy="56753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p:nvPr/>
        </p:nvSpPr>
        <p:spPr>
          <a:xfrm>
            <a:off x="800099" y="5943600"/>
            <a:ext cx="7696200" cy="369332"/>
          </a:xfrm>
          <a:prstGeom prst="rect">
            <a:avLst/>
          </a:prstGeom>
        </p:spPr>
        <p:txBody>
          <a:bodyPr wrap="square">
            <a:spAutoFit/>
          </a:bodyPr>
          <a:lstStyle/>
          <a:p>
            <a:pPr algn="ctr"/>
            <a:r>
              <a:rPr lang="en-US" dirty="0"/>
              <a:t>The front gate of the University campus in New </a:t>
            </a:r>
            <a:r>
              <a:rPr lang="en-US" dirty="0" smtClean="0"/>
              <a:t>Delhi.</a:t>
            </a:r>
            <a:endParaRPr lang="en-US" dirty="0"/>
          </a:p>
        </p:txBody>
      </p:sp>
      <p:pic>
        <p:nvPicPr>
          <p:cNvPr id="3076" name="Picture 4" descr="\\06-CLS-01\Users\DTremblay\Desktop\IGNOUGAT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304800"/>
            <a:ext cx="8534399" cy="56753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06-CLS-01\Users\DTremblay\Desktop\ignou logo blue transp recreated_D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381000"/>
            <a:ext cx="2778147" cy="1295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160202" y="6408541"/>
            <a:ext cx="2991899" cy="246221"/>
          </a:xfrm>
          <a:prstGeom prst="rect">
            <a:avLst/>
          </a:prstGeom>
          <a:noFill/>
        </p:spPr>
        <p:txBody>
          <a:bodyPr wrap="square" rtlCol="0">
            <a:spAutoFit/>
          </a:bodyPr>
          <a:lstStyle/>
          <a:p>
            <a:r>
              <a:rPr lang="en-US" sz="1000" dirty="0"/>
              <a:t>http://en.wikipedia.org/wiki/File:IGNOUGATE.jpg</a:t>
            </a:r>
          </a:p>
        </p:txBody>
      </p:sp>
    </p:spTree>
    <p:extLst>
      <p:ext uri="{BB962C8B-B14F-4D97-AF65-F5344CB8AC3E}">
        <p14:creationId xmlns:p14="http://schemas.microsoft.com/office/powerpoint/2010/main" val="4071543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9750" y="223837"/>
            <a:ext cx="7924800" cy="1223963"/>
          </a:xfrm>
        </p:spPr>
        <p:txBody>
          <a:bodyPr/>
          <a:lstStyle/>
          <a:p>
            <a:r>
              <a:rPr lang="en-US" altLang="en-US" sz="3600" dirty="0"/>
              <a:t>Founding Partners: Commonwealth Executive MBA/MPA</a:t>
            </a:r>
          </a:p>
        </p:txBody>
      </p:sp>
      <p:sp>
        <p:nvSpPr>
          <p:cNvPr id="10243" name="Rectangle 3"/>
          <p:cNvSpPr>
            <a:spLocks noGrp="1" noChangeArrowheads="1"/>
          </p:cNvSpPr>
          <p:nvPr>
            <p:ph type="body" idx="1"/>
          </p:nvPr>
        </p:nvSpPr>
        <p:spPr>
          <a:xfrm>
            <a:off x="395288" y="1557338"/>
            <a:ext cx="8283575" cy="5300662"/>
          </a:xfrm>
        </p:spPr>
        <p:txBody>
          <a:bodyPr/>
          <a:lstStyle/>
          <a:p>
            <a:r>
              <a:rPr lang="en-GB" altLang="en-US" sz="3500" b="1" dirty="0" err="1" smtClean="0">
                <a:solidFill>
                  <a:schemeClr val="tx2"/>
                </a:solidFill>
              </a:rPr>
              <a:t>Allama</a:t>
            </a:r>
            <a:r>
              <a:rPr lang="en-GB" altLang="en-US" sz="3500" b="1" dirty="0" smtClean="0">
                <a:solidFill>
                  <a:schemeClr val="tx2"/>
                </a:solidFill>
              </a:rPr>
              <a:t> </a:t>
            </a:r>
            <a:r>
              <a:rPr lang="en-GB" altLang="en-US" sz="3500" b="1" dirty="0">
                <a:solidFill>
                  <a:schemeClr val="tx2"/>
                </a:solidFill>
              </a:rPr>
              <a:t>Iqbal Open </a:t>
            </a:r>
            <a:r>
              <a:rPr lang="en-GB" altLang="en-US" sz="3500" b="1" dirty="0" smtClean="0">
                <a:solidFill>
                  <a:schemeClr val="tx2"/>
                </a:solidFill>
              </a:rPr>
              <a:t>University, (Pakistan)</a:t>
            </a:r>
            <a:endParaRPr lang="en-US" altLang="en-US" sz="3600" b="1" dirty="0"/>
          </a:p>
          <a:p>
            <a:r>
              <a:rPr lang="en-GB" altLang="en-US" sz="3500" b="1" dirty="0" smtClean="0"/>
              <a:t>Bangladesh Open University (BOU)</a:t>
            </a:r>
          </a:p>
          <a:p>
            <a:r>
              <a:rPr lang="en-GB" altLang="en-US" sz="3500" b="1" dirty="0" smtClean="0">
                <a:solidFill>
                  <a:schemeClr val="tx2"/>
                </a:solidFill>
              </a:rPr>
              <a:t>Indira Gandhi National Open University, (India)</a:t>
            </a:r>
          </a:p>
          <a:p>
            <a:r>
              <a:rPr lang="en-GB" altLang="en-US" sz="3500" b="1" dirty="0" smtClean="0"/>
              <a:t>Open University of Sri Lanka</a:t>
            </a:r>
            <a:endParaRPr lang="en-US" altLang="en-US" sz="3600" b="1"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ctrTitle" idx="4294967295"/>
          </p:nvPr>
        </p:nvSpPr>
        <p:spPr>
          <a:xfrm>
            <a:off x="0" y="1730375"/>
            <a:ext cx="7543800" cy="2308225"/>
          </a:xfrm>
        </p:spPr>
        <p:txBody>
          <a:bodyPr/>
          <a:lstStyle/>
          <a:p>
            <a:pPr algn="ctr"/>
            <a:r>
              <a:rPr lang="en-US" dirty="0" smtClean="0"/>
              <a:t>Open University of Sri Lanka</a:t>
            </a:r>
          </a:p>
        </p:txBody>
      </p:sp>
      <p:pic>
        <p:nvPicPr>
          <p:cNvPr id="43011" name="Picture 5"/>
          <p:cNvPicPr>
            <a:picLocks noChangeAspect="1" noChangeArrowheads="1"/>
          </p:cNvPicPr>
          <p:nvPr/>
        </p:nvPicPr>
        <p:blipFill>
          <a:blip r:embed="rId2" cstate="print"/>
          <a:srcRect/>
          <a:stretch>
            <a:fillRect/>
          </a:stretch>
        </p:blipFill>
        <p:spPr bwMode="auto">
          <a:xfrm>
            <a:off x="457200" y="1265238"/>
            <a:ext cx="8166047" cy="4921249"/>
          </a:xfrm>
          <a:prstGeom prst="rect">
            <a:avLst/>
          </a:prstGeom>
          <a:noFill/>
          <a:ln w="9525">
            <a:noFill/>
            <a:miter lim="800000"/>
            <a:headEnd/>
            <a:tailEnd/>
          </a:ln>
        </p:spPr>
      </p:pic>
      <p:pic>
        <p:nvPicPr>
          <p:cNvPr id="43012" name="Picture 6" descr="C:\Documents and Settings\dtremblay\Desktop\pcf5_logo_ousl.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315200" y="457200"/>
            <a:ext cx="1371600" cy="2009775"/>
          </a:xfrm>
          <a:prstGeom prst="rect">
            <a:avLst/>
          </a:prstGeom>
          <a:noFill/>
          <a:ln w="9525">
            <a:noFill/>
            <a:miter lim="800000"/>
            <a:headEnd/>
            <a:tailEnd/>
          </a:ln>
        </p:spPr>
      </p:pic>
      <p:sp>
        <p:nvSpPr>
          <p:cNvPr id="7" name="Title 1"/>
          <p:cNvSpPr txBox="1">
            <a:spLocks/>
          </p:cNvSpPr>
          <p:nvPr/>
        </p:nvSpPr>
        <p:spPr bwMode="auto">
          <a:xfrm>
            <a:off x="-76200" y="0"/>
            <a:ext cx="8382000" cy="12652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defTabSz="914400" rtl="0" eaLnBrk="1" latinLnBrk="0" hangingPunct="1">
              <a:spcBef>
                <a:spcPct val="0"/>
              </a:spcBef>
              <a:buNone/>
              <a:defRPr sz="3800" b="1" kern="1200">
                <a:solidFill>
                  <a:srgbClr val="327D97"/>
                </a:solidFill>
                <a:latin typeface="Trebuchet MS" pitchFamily="34" charset="0"/>
                <a:ea typeface="+mj-ea"/>
                <a:cs typeface="+mj-cs"/>
              </a:defRPr>
            </a:lvl1pPr>
          </a:lstStyle>
          <a:p>
            <a:pPr algn="ctr"/>
            <a:r>
              <a:rPr lang="en-US" dirty="0" smtClean="0"/>
              <a:t>Open University of Sri Lanka</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0"/>
            <a:ext cx="7924800" cy="1265238"/>
          </a:xfrm>
        </p:spPr>
        <p:txBody>
          <a:bodyPr/>
          <a:lstStyle/>
          <a:p>
            <a:r>
              <a:rPr lang="en-US" sz="3600" dirty="0" smtClean="0"/>
              <a:t>Convergence of external &amp; internal </a:t>
            </a:r>
            <a:br>
              <a:rPr lang="en-US" sz="3600" dirty="0" smtClean="0"/>
            </a:br>
            <a:r>
              <a:rPr lang="en-US" sz="3600" dirty="0" smtClean="0"/>
              <a:t>QA measures</a:t>
            </a:r>
            <a:endParaRPr lang="en-US" sz="3600" dirty="0"/>
          </a:p>
        </p:txBody>
      </p:sp>
      <p:sp>
        <p:nvSpPr>
          <p:cNvPr id="33795" name="Content Placeholder 2"/>
          <p:cNvSpPr>
            <a:spLocks noGrp="1"/>
          </p:cNvSpPr>
          <p:nvPr>
            <p:ph idx="1"/>
          </p:nvPr>
        </p:nvSpPr>
        <p:spPr>
          <a:xfrm>
            <a:off x="533400" y="1600200"/>
            <a:ext cx="5257800" cy="4572000"/>
          </a:xfrm>
        </p:spPr>
        <p:txBody>
          <a:bodyPr/>
          <a:lstStyle/>
          <a:p>
            <a:r>
              <a:rPr lang="en-US" dirty="0" smtClean="0">
                <a:latin typeface="+mn-lt"/>
              </a:rPr>
              <a:t>OUUK: QAA &amp; Internal validation unit</a:t>
            </a:r>
          </a:p>
        </p:txBody>
      </p:sp>
      <p:pic>
        <p:nvPicPr>
          <p:cNvPr id="17410" name="Picture 2" descr="\\06-CLS-01\Users\DTremblay\Desktop\Ouu.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124200"/>
            <a:ext cx="3962400" cy="23774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t>3</a:t>
            </a:r>
            <a:r>
              <a:rPr lang="en-US" altLang="en-US" dirty="0" smtClean="0"/>
              <a:t>-pillars of quality in Distance Education institutions</a:t>
            </a:r>
          </a:p>
        </p:txBody>
      </p:sp>
      <p:sp>
        <p:nvSpPr>
          <p:cNvPr id="3075" name="Rectangle 3"/>
          <p:cNvSpPr>
            <a:spLocks noGrp="1" noChangeArrowheads="1"/>
          </p:cNvSpPr>
          <p:nvPr>
            <p:ph type="body" idx="1"/>
          </p:nvPr>
        </p:nvSpPr>
        <p:spPr/>
        <p:txBody>
          <a:bodyPr/>
          <a:lstStyle/>
          <a:p>
            <a:pPr marL="812800" indent="-812800">
              <a:buSzTx/>
              <a:buFontTx/>
              <a:buAutoNum type="romanUcPeriod"/>
            </a:pPr>
            <a:r>
              <a:rPr lang="en-US" altLang="en-US" dirty="0" smtClean="0"/>
              <a:t>Personal support to each student from a living and breathing human being who knows the student’s name and aspirations</a:t>
            </a:r>
          </a:p>
          <a:p>
            <a:pPr marL="812800" indent="-812800">
              <a:buSzTx/>
              <a:buFontTx/>
              <a:buAutoNum type="romanUcPeriod"/>
            </a:pPr>
            <a:r>
              <a:rPr lang="en-US" altLang="en-US" dirty="0" smtClean="0"/>
              <a:t>High quality multi-media materials</a:t>
            </a:r>
          </a:p>
          <a:p>
            <a:pPr marL="812800" indent="-812800">
              <a:buSzTx/>
              <a:buFontTx/>
              <a:buAutoNum type="romanUcPeriod"/>
            </a:pPr>
            <a:r>
              <a:rPr lang="en-US" altLang="en-US" dirty="0" smtClean="0"/>
              <a:t>Efficient logistics and administration</a:t>
            </a:r>
          </a:p>
          <a:p>
            <a:pPr marL="812800" indent="-812800" algn="r">
              <a:buFont typeface="Monotype Sorts" pitchFamily="2" charset="2"/>
              <a:buNone/>
            </a:pPr>
            <a:r>
              <a:rPr lang="en-US" altLang="en-US" dirty="0" smtClean="0"/>
              <a:t>				</a:t>
            </a:r>
            <a:r>
              <a:rPr lang="en-US" altLang="en-US" i="1" dirty="0" smtClean="0"/>
              <a:t>John Daniel</a:t>
            </a:r>
            <a:r>
              <a:rPr lang="en-US" altLang="en-US" dirty="0" smtClean="0"/>
              <a:t>, 1998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QAA(2005) and National Qualifications Framework, Pakistan (2016)</a:t>
            </a:r>
            <a:endParaRPr lang="en-CA" sz="3600" dirty="0"/>
          </a:p>
        </p:txBody>
      </p:sp>
      <p:sp>
        <p:nvSpPr>
          <p:cNvPr id="3" name="Content Placeholder 2"/>
          <p:cNvSpPr>
            <a:spLocks noGrp="1"/>
          </p:cNvSpPr>
          <p:nvPr>
            <p:ph idx="1"/>
          </p:nvPr>
        </p:nvSpPr>
        <p:spPr/>
        <p:txBody>
          <a:bodyPr/>
          <a:lstStyle/>
          <a:p>
            <a:pPr marL="0" indent="0">
              <a:buNone/>
            </a:pPr>
            <a:r>
              <a:rPr lang="en-US" sz="2400" dirty="0">
                <a:solidFill>
                  <a:srgbClr val="FF0000"/>
                </a:solidFill>
              </a:rPr>
              <a:t>Quality Assurance Agency </a:t>
            </a:r>
            <a:r>
              <a:rPr lang="en-US" sz="2400" dirty="0"/>
              <a:t>(QAA) is a policy making and monitoring body for maintenance and enhancement of QUALITY in higher education.</a:t>
            </a:r>
          </a:p>
          <a:p>
            <a:pPr marL="0" indent="0">
              <a:buNone/>
            </a:pPr>
            <a:r>
              <a:rPr lang="en-US" sz="2400" dirty="0" smtClean="0"/>
              <a:t>The </a:t>
            </a:r>
            <a:r>
              <a:rPr lang="en-US" sz="2400" dirty="0">
                <a:solidFill>
                  <a:srgbClr val="FF0000"/>
                </a:solidFill>
              </a:rPr>
              <a:t>Pakistan Qualification Framework </a:t>
            </a:r>
            <a:r>
              <a:rPr lang="en-US" sz="2400" dirty="0"/>
              <a:t>is considered as mechanism for classification of the qualifications on the basis of the </a:t>
            </a:r>
            <a:r>
              <a:rPr lang="en-US" sz="2400" dirty="0">
                <a:solidFill>
                  <a:srgbClr val="FF0000"/>
                </a:solidFill>
              </a:rPr>
              <a:t>learning </a:t>
            </a:r>
            <a:r>
              <a:rPr lang="en-US" sz="2400" dirty="0" smtClean="0">
                <a:solidFill>
                  <a:srgbClr val="FF0000"/>
                </a:solidFill>
              </a:rPr>
              <a:t>outcomes</a:t>
            </a:r>
          </a:p>
          <a:p>
            <a:pPr marL="0" indent="0">
              <a:buNone/>
            </a:pPr>
            <a:r>
              <a:rPr lang="en-US" sz="2400" dirty="0"/>
              <a:t>The Pakistan Qualification Framework provides all the information regarding the accredited higher qualifications and institutions recognized by </a:t>
            </a:r>
            <a:r>
              <a:rPr lang="en-US" sz="2400" dirty="0" smtClean="0"/>
              <a:t>HEC</a:t>
            </a:r>
          </a:p>
          <a:p>
            <a:pPr marL="0" indent="0">
              <a:buNone/>
            </a:pPr>
            <a:endParaRPr lang="en-US" sz="2200" dirty="0" smtClean="0"/>
          </a:p>
        </p:txBody>
      </p:sp>
      <p:sp>
        <p:nvSpPr>
          <p:cNvPr id="4" name="TextBox 3"/>
          <p:cNvSpPr txBox="1"/>
          <p:nvPr/>
        </p:nvSpPr>
        <p:spPr>
          <a:xfrm>
            <a:off x="228600" y="6337885"/>
            <a:ext cx="7924800" cy="584775"/>
          </a:xfrm>
          <a:prstGeom prst="rect">
            <a:avLst/>
          </a:prstGeom>
          <a:noFill/>
        </p:spPr>
        <p:txBody>
          <a:bodyPr wrap="square" rtlCol="0">
            <a:spAutoFit/>
          </a:bodyPr>
          <a:lstStyle/>
          <a:p>
            <a:r>
              <a:rPr lang="en-CA" sz="1600" dirty="0" smtClean="0"/>
              <a:t>Source: </a:t>
            </a:r>
            <a:r>
              <a:rPr lang="en-CA" sz="1600" dirty="0" smtClean="0">
                <a:hlinkClick r:id="rId3"/>
              </a:rPr>
              <a:t>National Qualifications Framework of Pakistan</a:t>
            </a:r>
            <a:r>
              <a:rPr lang="en-CA" sz="1600" dirty="0" smtClean="0"/>
              <a:t>; </a:t>
            </a:r>
            <a:r>
              <a:rPr lang="en-CA" sz="1600" dirty="0"/>
              <a:t>Source: </a:t>
            </a:r>
            <a:r>
              <a:rPr lang="en-CA" sz="1600" dirty="0">
                <a:hlinkClick r:id="rId4"/>
              </a:rPr>
              <a:t>Quality Assurance Agency</a:t>
            </a:r>
            <a:r>
              <a:rPr lang="en-CA" sz="1600" dirty="0"/>
              <a:t>, Higher Education Commission, Pakistan, last accessed on May 3</a:t>
            </a:r>
            <a:r>
              <a:rPr lang="en-CA" sz="1600" baseline="30000" dirty="0"/>
              <a:t>rd</a:t>
            </a:r>
            <a:r>
              <a:rPr lang="en-CA" sz="1600" dirty="0"/>
              <a:t>, </a:t>
            </a:r>
            <a:r>
              <a:rPr lang="en-CA" sz="1600" dirty="0" smtClean="0"/>
              <a:t>2016</a:t>
            </a:r>
            <a:endParaRPr lang="en-CA" sz="1600" dirty="0"/>
          </a:p>
        </p:txBody>
      </p:sp>
    </p:spTree>
    <p:extLst>
      <p:ext uri="{BB962C8B-B14F-4D97-AF65-F5344CB8AC3E}">
        <p14:creationId xmlns:p14="http://schemas.microsoft.com/office/powerpoint/2010/main" val="28149015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bwMode="auto">
          <a:xfrm>
            <a:off x="2296638" y="1828801"/>
            <a:ext cx="4550724" cy="2667000"/>
          </a:xfrm>
          <a:prstGeom prst="round2DiagRect">
            <a:avLst/>
          </a:prstGeom>
          <a:solidFill>
            <a:schemeClr val="bg1">
              <a:alpha val="70000"/>
            </a:scheme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b="0" cap="none" dirty="0" smtClean="0"/>
              <a:t>Towards a National Policy</a:t>
            </a:r>
            <a:endParaRPr lang="en-US" b="0" cap="none" dirty="0"/>
          </a:p>
        </p:txBody>
      </p:sp>
    </p:spTree>
    <p:extLst>
      <p:ext uri="{BB962C8B-B14F-4D97-AF65-F5344CB8AC3E}">
        <p14:creationId xmlns:p14="http://schemas.microsoft.com/office/powerpoint/2010/main" val="10655846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10"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pic>
        <p:nvPicPr>
          <p:cNvPr id="5" name="Picture 4" descr="Screen Clipping"/>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3352800" y="6019800"/>
            <a:ext cx="538440" cy="687591"/>
          </a:xfrm>
          <a:prstGeom prst="rect">
            <a:avLst/>
          </a:prstGeom>
        </p:spPr>
      </p:pic>
    </p:spTree>
    <p:extLst>
      <p:ext uri="{BB962C8B-B14F-4D97-AF65-F5344CB8AC3E}">
        <p14:creationId xmlns:p14="http://schemas.microsoft.com/office/powerpoint/2010/main" val="18420008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i="1" dirty="0"/>
              <a:t>Develop policies and </a:t>
            </a:r>
            <a:r>
              <a:rPr lang="en-US" i="1" dirty="0" err="1"/>
              <a:t>programmes</a:t>
            </a:r>
            <a:r>
              <a:rPr lang="en-US" i="1" dirty="0"/>
              <a:t> for </a:t>
            </a:r>
            <a:r>
              <a:rPr lang="en-US" i="1" dirty="0" smtClean="0"/>
              <a:t>the provision </a:t>
            </a:r>
            <a:r>
              <a:rPr lang="en-US" i="1" dirty="0"/>
              <a:t>of </a:t>
            </a:r>
            <a:r>
              <a:rPr lang="en-US" b="1" i="1" dirty="0">
                <a:solidFill>
                  <a:schemeClr val="accent2"/>
                </a:solidFill>
              </a:rPr>
              <a:t>quality distance learning </a:t>
            </a:r>
            <a:r>
              <a:rPr lang="en-US" i="1" dirty="0"/>
              <a:t>in tertiary</a:t>
            </a:r>
          </a:p>
          <a:p>
            <a:pPr marL="0" indent="0">
              <a:buNone/>
            </a:pPr>
            <a:r>
              <a:rPr lang="en-US" i="1" dirty="0"/>
              <a:t>education, with appropriate financing and use of </a:t>
            </a:r>
            <a:r>
              <a:rPr lang="en-US" b="1" i="1" dirty="0">
                <a:solidFill>
                  <a:schemeClr val="accent2"/>
                </a:solidFill>
              </a:rPr>
              <a:t>technology</a:t>
            </a:r>
            <a:r>
              <a:rPr lang="en-US" i="1" dirty="0"/>
              <a:t>, including the Internet, </a:t>
            </a:r>
            <a:r>
              <a:rPr lang="en-US" b="1" i="1" dirty="0">
                <a:solidFill>
                  <a:schemeClr val="accent2"/>
                </a:solidFill>
              </a:rPr>
              <a:t>massive</a:t>
            </a:r>
          </a:p>
          <a:p>
            <a:pPr marL="0" indent="0">
              <a:buNone/>
            </a:pPr>
            <a:r>
              <a:rPr lang="en-US" b="1" i="1" dirty="0">
                <a:solidFill>
                  <a:schemeClr val="accent2"/>
                </a:solidFill>
              </a:rPr>
              <a:t>open online courses</a:t>
            </a:r>
            <a:r>
              <a:rPr lang="en-US" i="1" dirty="0"/>
              <a:t> and other modalities that meet accepted </a:t>
            </a:r>
            <a:r>
              <a:rPr lang="en-US" i="1" dirty="0">
                <a:solidFill>
                  <a:schemeClr val="accent5"/>
                </a:solidFill>
              </a:rPr>
              <a:t>quality standards </a:t>
            </a:r>
            <a:r>
              <a:rPr lang="en-US" i="1" dirty="0"/>
              <a:t>to </a:t>
            </a:r>
            <a:r>
              <a:rPr lang="en-US" i="1" dirty="0">
                <a:solidFill>
                  <a:schemeClr val="tx1"/>
                </a:solidFill>
              </a:rPr>
              <a:t>improve</a:t>
            </a:r>
          </a:p>
          <a:p>
            <a:pPr marL="0" indent="0">
              <a:buNone/>
            </a:pPr>
            <a:r>
              <a:rPr lang="en-US" i="1" dirty="0">
                <a:solidFill>
                  <a:schemeClr val="tx1"/>
                </a:solidFill>
              </a:rPr>
              <a:t>access.</a:t>
            </a:r>
          </a:p>
        </p:txBody>
      </p:sp>
      <p:sp>
        <p:nvSpPr>
          <p:cNvPr id="3" name="Title 2"/>
          <p:cNvSpPr>
            <a:spLocks noGrp="1"/>
          </p:cNvSpPr>
          <p:nvPr>
            <p:ph type="title"/>
          </p:nvPr>
        </p:nvSpPr>
        <p:spPr/>
        <p:txBody>
          <a:bodyPr/>
          <a:lstStyle/>
          <a:p>
            <a:r>
              <a:rPr lang="en-US" dirty="0" smtClean="0"/>
              <a:t>Education 2030: Framework for Action</a:t>
            </a:r>
            <a:endParaRPr lang="en-US" dirty="0"/>
          </a:p>
        </p:txBody>
      </p:sp>
    </p:spTree>
    <p:extLst>
      <p:ext uri="{BB962C8B-B14F-4D97-AF65-F5344CB8AC3E}">
        <p14:creationId xmlns:p14="http://schemas.microsoft.com/office/powerpoint/2010/main" val="136695933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How useful is ODL to expand access to quality HE/lifelong learning in </a:t>
            </a:r>
            <a:r>
              <a:rPr lang="en-US" dirty="0" smtClean="0"/>
              <a:t>Pakistan?</a:t>
            </a:r>
            <a:endParaRPr lang="en-US" dirty="0"/>
          </a:p>
          <a:p>
            <a:r>
              <a:rPr lang="en-US" dirty="0"/>
              <a:t>What is the ICT infrastructure available </a:t>
            </a:r>
            <a:r>
              <a:rPr lang="en-US" dirty="0" smtClean="0"/>
              <a:t>and is it affordable?</a:t>
            </a:r>
            <a:endParaRPr lang="en-US" dirty="0"/>
          </a:p>
          <a:p>
            <a:r>
              <a:rPr lang="en-US" dirty="0" smtClean="0"/>
              <a:t>How do we plan to reach the unreached?</a:t>
            </a:r>
            <a:endParaRPr lang="en-US" dirty="0"/>
          </a:p>
          <a:p>
            <a:r>
              <a:rPr lang="en-US" dirty="0" smtClean="0"/>
              <a:t>Adopt same </a:t>
            </a:r>
            <a:r>
              <a:rPr lang="en-US" dirty="0"/>
              <a:t>or different QA regulations?</a:t>
            </a:r>
          </a:p>
          <a:p>
            <a:r>
              <a:rPr lang="en-US" dirty="0" smtClean="0"/>
              <a:t>Use the NQF for credit mobility?</a:t>
            </a:r>
            <a:endParaRPr lang="en-US" dirty="0"/>
          </a:p>
        </p:txBody>
      </p:sp>
      <p:sp>
        <p:nvSpPr>
          <p:cNvPr id="3" name="Title 2"/>
          <p:cNvSpPr>
            <a:spLocks noGrp="1"/>
          </p:cNvSpPr>
          <p:nvPr>
            <p:ph type="title"/>
          </p:nvPr>
        </p:nvSpPr>
        <p:spPr/>
        <p:txBody>
          <a:bodyPr/>
          <a:lstStyle/>
          <a:p>
            <a:r>
              <a:rPr lang="en-US" dirty="0" smtClean="0"/>
              <a:t>Towards a national policy</a:t>
            </a:r>
            <a:endParaRPr lang="en-US" dirty="0"/>
          </a:p>
        </p:txBody>
      </p:sp>
    </p:spTree>
    <p:extLst>
      <p:ext uri="{BB962C8B-B14F-4D97-AF65-F5344CB8AC3E}">
        <p14:creationId xmlns:p14="http://schemas.microsoft.com/office/powerpoint/2010/main" val="22311144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06-CLS-01\Users\DTremblay\Desktop\Min ed Pa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4096693"/>
            <a:ext cx="2743200" cy="25751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marL="0" indent="0"/>
            <a:r>
              <a:rPr lang="en-US" dirty="0" smtClean="0"/>
              <a:t>1</a:t>
            </a:r>
            <a:r>
              <a:rPr lang="en-US" dirty="0"/>
              <a:t>. Have a National Policy</a:t>
            </a:r>
          </a:p>
        </p:txBody>
      </p:sp>
      <p:sp>
        <p:nvSpPr>
          <p:cNvPr id="3" name="Content Placeholder 2"/>
          <p:cNvSpPr>
            <a:spLocks noGrp="1"/>
          </p:cNvSpPr>
          <p:nvPr>
            <p:ph idx="1"/>
          </p:nvPr>
        </p:nvSpPr>
        <p:spPr>
          <a:xfrm>
            <a:off x="369125" y="1609106"/>
            <a:ext cx="8382000" cy="3420094"/>
          </a:xfrm>
        </p:spPr>
        <p:txBody>
          <a:bodyPr/>
          <a:lstStyle/>
          <a:p>
            <a:r>
              <a:rPr lang="en-US" sz="3600" dirty="0" smtClean="0"/>
              <a:t>Integrate ODL into existing policy</a:t>
            </a:r>
          </a:p>
          <a:p>
            <a:r>
              <a:rPr lang="en-US" sz="3600" dirty="0" smtClean="0"/>
              <a:t>Develop a separate ODL policy</a:t>
            </a:r>
          </a:p>
          <a:p>
            <a:r>
              <a:rPr lang="en-US" sz="3600" dirty="0" smtClean="0"/>
              <a:t>Flexible to include new developments </a:t>
            </a:r>
            <a:r>
              <a:rPr lang="en-US" sz="3600" dirty="0" err="1" smtClean="0"/>
              <a:t>eg</a:t>
            </a:r>
            <a:r>
              <a:rPr lang="en-US" sz="3600" dirty="0" smtClean="0"/>
              <a:t>, OER &amp; MOOCs</a:t>
            </a:r>
          </a:p>
          <a:p>
            <a:r>
              <a:rPr lang="en-US" sz="3600" smtClean="0"/>
              <a:t>Commit resources</a:t>
            </a:r>
            <a:endParaRPr lang="en-US" sz="3600" dirty="0"/>
          </a:p>
        </p:txBody>
      </p:sp>
      <p:pic>
        <p:nvPicPr>
          <p:cNvPr id="2052" name="Picture 4" descr="\\06-CLS-01\Users\DTremblay\Desktop\puzzle-hands POLICY.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7239000" y="4463424"/>
            <a:ext cx="2209800" cy="255236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09600" y="6477000"/>
            <a:ext cx="3962400" cy="369332"/>
          </a:xfrm>
          <a:prstGeom prst="rect">
            <a:avLst/>
          </a:prstGeom>
          <a:noFill/>
        </p:spPr>
        <p:txBody>
          <a:bodyPr wrap="square" rtlCol="0">
            <a:spAutoFit/>
          </a:bodyPr>
          <a:lstStyle/>
          <a:p>
            <a:r>
              <a:rPr lang="en-US" dirty="0" smtClean="0"/>
              <a:t>www.mohe.gov.ps/default.aspx</a:t>
            </a:r>
            <a:endParaRPr lang="en-US" dirty="0"/>
          </a:p>
        </p:txBody>
      </p:sp>
      <p:pic>
        <p:nvPicPr>
          <p:cNvPr id="2058" name="Picture 10" descr="\\06-CLS-01\Users\DTremblay\Desktop\puzzle-hands LEFT BLANK.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76566" y="4876800"/>
            <a:ext cx="1976766" cy="2014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656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dirty="0" smtClean="0"/>
              <a:t>Going Dual-Mode: Institutional Policy</a:t>
            </a:r>
          </a:p>
        </p:txBody>
      </p:sp>
      <p:sp>
        <p:nvSpPr>
          <p:cNvPr id="27651" name="Rectangle 3"/>
          <p:cNvSpPr>
            <a:spLocks noGrp="1" noChangeArrowheads="1"/>
          </p:cNvSpPr>
          <p:nvPr>
            <p:ph type="body" idx="1"/>
          </p:nvPr>
        </p:nvSpPr>
        <p:spPr>
          <a:xfrm>
            <a:off x="609600" y="1905000"/>
            <a:ext cx="8305800" cy="4876800"/>
          </a:xfrm>
        </p:spPr>
        <p:txBody>
          <a:bodyPr/>
          <a:lstStyle/>
          <a:p>
            <a:r>
              <a:rPr lang="en-US" altLang="en-US" smtClean="0"/>
              <a:t>Review the mandate and mission</a:t>
            </a:r>
          </a:p>
          <a:p>
            <a:r>
              <a:rPr lang="en-US" altLang="en-US" smtClean="0"/>
              <a:t>Identify the objectives for adopting ODL and how these will be achieved</a:t>
            </a:r>
          </a:p>
          <a:p>
            <a:r>
              <a:rPr lang="en-US" altLang="en-US" smtClean="0"/>
              <a:t>What are the issues relating to faculty?</a:t>
            </a:r>
          </a:p>
          <a:p>
            <a:r>
              <a:rPr lang="en-US" altLang="en-US" smtClean="0"/>
              <a:t>What are the issues relating to students?</a:t>
            </a:r>
          </a:p>
          <a:p>
            <a:r>
              <a:rPr lang="en-US" altLang="en-US" smtClean="0"/>
              <a:t>How will academic quality and standards be maintained?</a:t>
            </a:r>
          </a:p>
          <a:p>
            <a:r>
              <a:rPr lang="en-US" altLang="en-US" smtClean="0"/>
              <a:t>Issues related to management and administration?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wipe(left)">
                                      <p:cBhvr>
                                        <p:cTn id="7" dur="5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wipe(left)">
                                      <p:cBhvr>
                                        <p:cTn id="12" dur="500"/>
                                        <p:tgtEl>
                                          <p:spTgt spid="276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wipe(left)">
                                      <p:cBhvr>
                                        <p:cTn id="17" dur="500"/>
                                        <p:tgtEl>
                                          <p:spTgt spid="276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wipe(left)">
                                      <p:cBhvr>
                                        <p:cTn id="22" dur="500"/>
                                        <p:tgtEl>
                                          <p:spTgt spid="2765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7651">
                                            <p:txEl>
                                              <p:pRg st="4" end="4"/>
                                            </p:txEl>
                                          </p:spTgt>
                                        </p:tgtEl>
                                        <p:attrNameLst>
                                          <p:attrName>style.visibility</p:attrName>
                                        </p:attrNameLst>
                                      </p:cBhvr>
                                      <p:to>
                                        <p:strVal val="visible"/>
                                      </p:to>
                                    </p:set>
                                    <p:animEffect transition="in" filter="wipe(left)">
                                      <p:cBhvr>
                                        <p:cTn id="27" dur="500"/>
                                        <p:tgtEl>
                                          <p:spTgt spid="2765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7651">
                                            <p:txEl>
                                              <p:pRg st="5" end="5"/>
                                            </p:txEl>
                                          </p:spTgt>
                                        </p:tgtEl>
                                        <p:attrNameLst>
                                          <p:attrName>style.visibility</p:attrName>
                                        </p:attrNameLst>
                                      </p:cBhvr>
                                      <p:to>
                                        <p:strVal val="visible"/>
                                      </p:to>
                                    </p:set>
                                    <p:animEffect transition="in" filter="wipe(left)">
                                      <p:cBhvr>
                                        <p:cTn id="32" dur="500"/>
                                        <p:tgtEl>
                                          <p:spTgt spid="276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186" t="32332" r="24230" b="21732"/>
          <a:stretch/>
        </p:blipFill>
        <p:spPr bwMode="auto">
          <a:xfrm>
            <a:off x="1219200" y="2057400"/>
            <a:ext cx="76200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14-vm-01\video\Denise_files FROM\Photos May 6 2015\IMG_9756.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603" t="29594" r="5895" b="10863"/>
          <a:stretch/>
        </p:blipFill>
        <p:spPr bwMode="auto">
          <a:xfrm>
            <a:off x="1219199" y="1266767"/>
            <a:ext cx="7620001" cy="345763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a:xfrm>
            <a:off x="1219200" y="168166"/>
            <a:ext cx="7467600" cy="1265238"/>
          </a:xfrm>
        </p:spPr>
        <p:txBody>
          <a:bodyPr/>
          <a:lstStyle/>
          <a:p>
            <a:endParaRPr lang="en-CA" dirty="0">
              <a:solidFill>
                <a:srgbClr val="605939"/>
              </a:solidFill>
            </a:endParaRPr>
          </a:p>
        </p:txBody>
      </p:sp>
      <p:pic>
        <p:nvPicPr>
          <p:cNvPr id="10" name="Picture 2" descr="\\06-CLS-01\Users\mgruda\Desktop\1_Website Items\quote.png"/>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48300" y="3033683"/>
            <a:ext cx="983966" cy="647424"/>
          </a:xfrm>
          <a:prstGeom prst="rect">
            <a:avLst/>
          </a:prstGeom>
          <a:noFill/>
          <a:extLst>
            <a:ext uri="{909E8E84-426E-40DD-AFC4-6F175D3DCCD1}">
              <a14:hiddenFill xmlns:a14="http://schemas.microsoft.com/office/drawing/2010/main">
                <a:solidFill>
                  <a:srgbClr val="FFFFFF"/>
                </a:solidFill>
              </a14:hiddenFill>
            </a:ext>
          </a:extLst>
        </p:spPr>
      </p:pic>
      <p:sp>
        <p:nvSpPr>
          <p:cNvPr id="9" name="Round Diagonal Corner Rectangle 8"/>
          <p:cNvSpPr/>
          <p:nvPr/>
        </p:nvSpPr>
        <p:spPr>
          <a:xfrm>
            <a:off x="1752600" y="4516899"/>
            <a:ext cx="6934200" cy="1845935"/>
          </a:xfrm>
          <a:prstGeom prst="round2DiagRect">
            <a:avLst/>
          </a:prstGeom>
          <a:solidFill>
            <a:srgbClr val="FFFFFF">
              <a:alpha val="90000"/>
            </a:srgb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i="1" dirty="0" smtClean="0">
                <a:solidFill>
                  <a:schemeClr val="tx1"/>
                </a:solidFill>
                <a:latin typeface="+mj-lt"/>
              </a:rPr>
              <a:t>“One </a:t>
            </a:r>
            <a:r>
              <a:rPr lang="en-US" sz="2000" i="1" dirty="0">
                <a:solidFill>
                  <a:schemeClr val="tx1"/>
                </a:solidFill>
                <a:latin typeface="+mj-lt"/>
              </a:rPr>
              <a:t>of the most important outcomes of this training is the developed understanding between Vice Chancellors of different universities from different parts of Pakistan, which will definitely have long-term positive impact in the </a:t>
            </a:r>
            <a:r>
              <a:rPr lang="en-US" sz="2000" i="1" dirty="0" smtClean="0">
                <a:solidFill>
                  <a:schemeClr val="tx1"/>
                </a:solidFill>
                <a:latin typeface="+mj-lt"/>
              </a:rPr>
              <a:t>country.”</a:t>
            </a:r>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80067" y="0"/>
            <a:ext cx="7763933" cy="1221608"/>
          </a:xfrm>
          <a:prstGeom prst="rect">
            <a:avLst/>
          </a:prstGeom>
        </p:spPr>
      </p:pic>
      <p:sp>
        <p:nvSpPr>
          <p:cNvPr id="6" name="Rectangle 5"/>
          <p:cNvSpPr/>
          <p:nvPr/>
        </p:nvSpPr>
        <p:spPr>
          <a:xfrm>
            <a:off x="3004872" y="3244334"/>
            <a:ext cx="3134256" cy="369332"/>
          </a:xfrm>
          <a:prstGeom prst="rect">
            <a:avLst/>
          </a:prstGeom>
        </p:spPr>
        <p:txBody>
          <a:bodyPr wrap="none">
            <a:spAutoFit/>
          </a:bodyPr>
          <a:lstStyle/>
          <a:p>
            <a:r>
              <a:rPr lang="en-US" dirty="0"/>
              <a:t>https://www.britishcouncil.pk/</a:t>
            </a:r>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1371600" cy="1266767"/>
          </a:xfrm>
          <a:prstGeom prst="rect">
            <a:avLst/>
          </a:prstGeom>
        </p:spPr>
      </p:pic>
    </p:spTree>
    <p:extLst>
      <p:ext uri="{BB962C8B-B14F-4D97-AF65-F5344CB8AC3E}">
        <p14:creationId xmlns:p14="http://schemas.microsoft.com/office/powerpoint/2010/main" val="9128773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smtClean="0"/>
              <a:t>2</a:t>
            </a:r>
            <a:r>
              <a:rPr lang="en-US" dirty="0"/>
              <a:t>. </a:t>
            </a:r>
            <a:r>
              <a:rPr lang="en-US" dirty="0" smtClean="0"/>
              <a:t>Invest in Quality Assurance</a:t>
            </a:r>
            <a:endParaRPr lang="en-US" dirty="0"/>
          </a:p>
        </p:txBody>
      </p:sp>
      <p:sp>
        <p:nvSpPr>
          <p:cNvPr id="3" name="Content Placeholder 2"/>
          <p:cNvSpPr>
            <a:spLocks noGrp="1"/>
          </p:cNvSpPr>
          <p:nvPr>
            <p:ph idx="1"/>
          </p:nvPr>
        </p:nvSpPr>
        <p:spPr>
          <a:xfrm>
            <a:off x="369125" y="1609105"/>
            <a:ext cx="8382000" cy="3631549"/>
          </a:xfrm>
        </p:spPr>
        <p:txBody>
          <a:bodyPr/>
          <a:lstStyle/>
          <a:p>
            <a:pPr marL="0" indent="0">
              <a:buNone/>
            </a:pPr>
            <a:r>
              <a:rPr lang="en-US" dirty="0" smtClean="0"/>
              <a:t> </a:t>
            </a:r>
            <a:endParaRPr lang="en-US" sz="3200" b="1" dirty="0"/>
          </a:p>
        </p:txBody>
      </p:sp>
      <p:pic>
        <p:nvPicPr>
          <p:cNvPr id="8" name="Picture 3" descr="\\06-CLS-01\Users\DTremblay\Desktop\monitor-Qualit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200" y="3810000"/>
            <a:ext cx="3048000" cy="286131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41636" y="6412468"/>
            <a:ext cx="4495800" cy="369332"/>
          </a:xfrm>
          <a:prstGeom prst="rect">
            <a:avLst/>
          </a:prstGeom>
          <a:noFill/>
        </p:spPr>
        <p:txBody>
          <a:bodyPr wrap="square" rtlCol="0">
            <a:spAutoFit/>
          </a:bodyPr>
          <a:lstStyle/>
          <a:p>
            <a:r>
              <a:rPr lang="en-US" dirty="0" smtClean="0"/>
              <a:t>www.aqac.mohe.gov.ps</a:t>
            </a:r>
            <a:r>
              <a:rPr lang="en-US" dirty="0"/>
              <a:t>/</a:t>
            </a:r>
          </a:p>
        </p:txBody>
      </p:sp>
      <p:pic>
        <p:nvPicPr>
          <p:cNvPr id="3079" name="Picture 7" descr="\\06-CLS-01\Users\DTremblay\Desktop\puzzle-hands coOTHER SIDE.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7538033" y="4876800"/>
            <a:ext cx="2139367" cy="250866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06-CLS-01\Users\DTremblay\Desktop\qa.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152400" y="4677937"/>
            <a:ext cx="2737159" cy="278966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4381" y="1453103"/>
            <a:ext cx="5763188" cy="3477875"/>
          </a:xfrm>
          <a:prstGeom prst="rect">
            <a:avLst/>
          </a:prstGeom>
        </p:spPr>
        <p:txBody>
          <a:bodyPr wrap="square">
            <a:spAutoFit/>
          </a:bodyPr>
          <a:lstStyle/>
          <a:p>
            <a:pPr marL="571500" indent="-571500">
              <a:buFont typeface="Arial" panose="020B0604020202020204" pitchFamily="34" charset="0"/>
              <a:buChar char="•"/>
            </a:pPr>
            <a:r>
              <a:rPr lang="en-US" sz="4400" dirty="0" smtClean="0"/>
              <a:t>National/Regional</a:t>
            </a:r>
          </a:p>
          <a:p>
            <a:pPr marL="571500" indent="-571500">
              <a:buFont typeface="Arial" panose="020B0604020202020204" pitchFamily="34" charset="0"/>
              <a:buChar char="•"/>
            </a:pPr>
            <a:r>
              <a:rPr lang="en-US" sz="4400" dirty="0" smtClean="0"/>
              <a:t>QA Guidelines</a:t>
            </a:r>
          </a:p>
          <a:p>
            <a:pPr marL="571500" indent="-571500">
              <a:buFont typeface="Arial" panose="020B0604020202020204" pitchFamily="34" charset="0"/>
              <a:buChar char="•"/>
            </a:pPr>
            <a:r>
              <a:rPr lang="en-US" sz="4400" dirty="0"/>
              <a:t>Create cultures of quality</a:t>
            </a:r>
          </a:p>
          <a:p>
            <a:pPr marL="571500" indent="-571500">
              <a:buFont typeface="Arial" panose="020B0604020202020204" pitchFamily="34" charset="0"/>
              <a:buChar char="•"/>
            </a:pPr>
            <a:endParaRPr lang="en-US" sz="4400" dirty="0" smtClean="0"/>
          </a:p>
        </p:txBody>
      </p:sp>
    </p:spTree>
    <p:extLst>
      <p:ext uri="{BB962C8B-B14F-4D97-AF65-F5344CB8AC3E}">
        <p14:creationId xmlns:p14="http://schemas.microsoft.com/office/powerpoint/2010/main" val="2249173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0"/>
            <a:ext cx="7924800" cy="1265238"/>
          </a:xfrm>
        </p:spPr>
        <p:txBody>
          <a:bodyPr/>
          <a:lstStyle/>
          <a:p>
            <a:r>
              <a:rPr lang="en-US" dirty="0" smtClean="0"/>
              <a:t>Same Regulations for ODL &amp; F2F</a:t>
            </a:r>
          </a:p>
        </p:txBody>
      </p:sp>
      <p:sp>
        <p:nvSpPr>
          <p:cNvPr id="39939" name="Content Placeholder 2"/>
          <p:cNvSpPr>
            <a:spLocks noGrp="1"/>
          </p:cNvSpPr>
          <p:nvPr>
            <p:ph idx="1"/>
          </p:nvPr>
        </p:nvSpPr>
        <p:spPr>
          <a:xfrm>
            <a:off x="685800" y="1676400"/>
            <a:ext cx="7467600" cy="1981200"/>
          </a:xfrm>
        </p:spPr>
        <p:txBody>
          <a:bodyPr/>
          <a:lstStyle/>
          <a:p>
            <a:r>
              <a:rPr lang="en-US" sz="2800" dirty="0" smtClean="0"/>
              <a:t>Quality Assurance Agency, UK: assesses both campus and distance universities</a:t>
            </a:r>
          </a:p>
        </p:txBody>
      </p:sp>
      <p:sp>
        <p:nvSpPr>
          <p:cNvPr id="2" name="TextBox 1"/>
          <p:cNvSpPr txBox="1"/>
          <p:nvPr/>
        </p:nvSpPr>
        <p:spPr>
          <a:xfrm>
            <a:off x="4648200" y="5643838"/>
            <a:ext cx="4114800" cy="307777"/>
          </a:xfrm>
          <a:prstGeom prst="rect">
            <a:avLst/>
          </a:prstGeom>
          <a:noFill/>
        </p:spPr>
        <p:txBody>
          <a:bodyPr wrap="square" rtlCol="0">
            <a:spAutoFit/>
          </a:bodyPr>
          <a:lstStyle/>
          <a:p>
            <a:pPr algn="r"/>
            <a:r>
              <a:rPr lang="en-US" sz="1400" dirty="0" smtClean="0"/>
              <a:t>From: www.qaa.ac.uk/Pages/default.aspx</a:t>
            </a:r>
            <a:endParaRPr lang="en-US" sz="1400" dirty="0"/>
          </a:p>
        </p:txBody>
      </p:sp>
      <p:grpSp>
        <p:nvGrpSpPr>
          <p:cNvPr id="4" name="Group 3"/>
          <p:cNvGrpSpPr/>
          <p:nvPr/>
        </p:nvGrpSpPr>
        <p:grpSpPr>
          <a:xfrm>
            <a:off x="608205" y="3352800"/>
            <a:ext cx="8153400" cy="2291038"/>
            <a:chOff x="609600" y="3219292"/>
            <a:chExt cx="8305523" cy="2333783"/>
          </a:xfrm>
        </p:grpSpPr>
        <p:sp>
          <p:nvSpPr>
            <p:cNvPr id="3" name="Rectangle 2"/>
            <p:cNvSpPr/>
            <p:nvPr/>
          </p:nvSpPr>
          <p:spPr>
            <a:xfrm>
              <a:off x="609600" y="3219292"/>
              <a:ext cx="8305523" cy="2333783"/>
            </a:xfrm>
            <a:prstGeom prst="rect">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40000"/>
                    <a:lumOff val="60000"/>
                  </a:schemeClr>
                </a:solidFill>
              </a:endParaRPr>
            </a:p>
          </p:txBody>
        </p:sp>
        <p:pic>
          <p:nvPicPr>
            <p:cNvPr id="7170" name="Picture 2" descr="\\06-CLS-01\Users\DTremblay\Desktop\QA U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84637" y="3286125"/>
              <a:ext cx="4419600" cy="2200275"/>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3429000"/>
              <a:ext cx="381000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Build Capacity in</a:t>
            </a:r>
            <a:endParaRPr lang="en-US" dirty="0"/>
          </a:p>
        </p:txBody>
      </p:sp>
      <p:sp>
        <p:nvSpPr>
          <p:cNvPr id="3" name="Content Placeholder 2"/>
          <p:cNvSpPr>
            <a:spLocks noGrp="1"/>
          </p:cNvSpPr>
          <p:nvPr>
            <p:ph idx="1"/>
          </p:nvPr>
        </p:nvSpPr>
        <p:spPr/>
        <p:txBody>
          <a:bodyPr/>
          <a:lstStyle/>
          <a:p>
            <a:r>
              <a:rPr lang="en-US" smtClean="0"/>
              <a:t>Curriculum reform</a:t>
            </a:r>
            <a:endParaRPr lang="en-US" dirty="0" smtClean="0"/>
          </a:p>
          <a:p>
            <a:r>
              <a:rPr lang="en-US" dirty="0" smtClean="0"/>
              <a:t>Learner Support</a:t>
            </a:r>
          </a:p>
          <a:p>
            <a:r>
              <a:rPr lang="en-US" dirty="0" smtClean="0"/>
              <a:t>Assessment</a:t>
            </a:r>
          </a:p>
          <a:p>
            <a:r>
              <a:rPr lang="en-US" dirty="0" smtClean="0"/>
              <a:t>OER</a:t>
            </a:r>
          </a:p>
        </p:txBody>
      </p:sp>
      <p:pic>
        <p:nvPicPr>
          <p:cNvPr id="6" name="Picture 2" descr="\\06-CLS-01\Users\DTremblay\Desktop\monitor-AL-Qud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3486626"/>
            <a:ext cx="3429000" cy="32189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38200" y="6477000"/>
            <a:ext cx="8001000" cy="369332"/>
          </a:xfrm>
          <a:prstGeom prst="rect">
            <a:avLst/>
          </a:prstGeom>
          <a:noFill/>
        </p:spPr>
        <p:txBody>
          <a:bodyPr wrap="square" rtlCol="0">
            <a:spAutoFit/>
          </a:bodyPr>
          <a:lstStyle/>
          <a:p>
            <a:r>
              <a:rPr lang="en-US" dirty="0" smtClean="0"/>
              <a:t>www.qou.edu/englishIndexPage.do</a:t>
            </a:r>
            <a:endParaRPr lang="en-US" dirty="0"/>
          </a:p>
        </p:txBody>
      </p:sp>
      <p:pic>
        <p:nvPicPr>
          <p:cNvPr id="4099" name="Picture 3" descr="\\06-CLS-01\Users\DTremblay\Desktop\puzzle-hands BUILDING CAPACITY.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7036441" y="4495799"/>
            <a:ext cx="2488559" cy="24384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06-CLS-01\Users\DTremblay\Desktop\puzzle-handsblank BEST.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flipH="1">
            <a:off x="-471792" y="4800600"/>
            <a:ext cx="1919592" cy="2180305"/>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06-CLS-01\Users\DTremblay\Desktop\qou.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66000" y="76200"/>
            <a:ext cx="1778000" cy="1359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63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P:\1_Projects\9_Other\25th Anniversary COL Prezi\5 In Perspective ie Stories\L3F\L3F Col in ac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649700" y="-9372600"/>
            <a:ext cx="6858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P:\1_Projects\9_Other\25th Anniversary COL Prezi\5 In Perspective ie Stories\Healthy Communities\Malawi.jpg"/>
          <p:cNvPicPr>
            <a:picLocks noChangeAspect="1" noChangeArrowheads="1"/>
          </p:cNvPicPr>
          <p:nvPr/>
        </p:nvPicPr>
        <p:blipFill rotWithShape="1">
          <a:blip r:embed="rId4">
            <a:extLst>
              <a:ext uri="{28A0092B-C50C-407E-A947-70E740481C1C}">
                <a14:useLocalDpi xmlns:a14="http://schemas.microsoft.com/office/drawing/2010/main" val="0"/>
              </a:ext>
            </a:extLst>
          </a:blip>
          <a:srcRect l="1264" t="9495" r="-869" b="1318"/>
          <a:stretch/>
        </p:blipFill>
        <p:spPr bwMode="auto">
          <a:xfrm>
            <a:off x="0" y="0"/>
            <a:ext cx="6004572" cy="357877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P:\1_Projects\9_Other\25th Anniversary COL Prezi\5 In Perspective ie Stories\Healthy Communities\St.Lucia.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3491" t="8748" b="29798"/>
          <a:stretch/>
        </p:blipFill>
        <p:spPr bwMode="auto">
          <a:xfrm>
            <a:off x="-1" y="3574576"/>
            <a:ext cx="6173971" cy="3283424"/>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P:\1_Projects\9_Other\25th Anniversary COL Prezi\5 In Perspective ie Stories\L3F\DSC_0211_cropped.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360" t="4139" b="1534"/>
          <a:stretch/>
        </p:blipFill>
        <p:spPr bwMode="auto">
          <a:xfrm>
            <a:off x="4038855" y="0"/>
            <a:ext cx="5105145" cy="6858000"/>
          </a:xfrm>
          <a:prstGeom prst="rect">
            <a:avLst/>
          </a:prstGeom>
          <a:noFill/>
          <a:extLst>
            <a:ext uri="{909E8E84-426E-40DD-AFC4-6F175D3DCCD1}">
              <a14:hiddenFill xmlns:a14="http://schemas.microsoft.com/office/drawing/2010/main">
                <a:solidFill>
                  <a:srgbClr val="FFFFFF"/>
                </a:solidFill>
              </a14:hiddenFill>
            </a:ext>
          </a:extLst>
        </p:spPr>
      </p:pic>
      <p:sp>
        <p:nvSpPr>
          <p:cNvPr id="23" name="Round Diagonal Corner Rectangle 22"/>
          <p:cNvSpPr/>
          <p:nvPr/>
        </p:nvSpPr>
        <p:spPr>
          <a:xfrm>
            <a:off x="1371600" y="2279087"/>
            <a:ext cx="6400800" cy="2299827"/>
          </a:xfrm>
          <a:prstGeom prst="round2Diag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i="1" dirty="0" smtClean="0">
                <a:solidFill>
                  <a:schemeClr val="tx1"/>
                </a:solidFill>
                <a:latin typeface="+mj-lt"/>
              </a:rPr>
              <a:t>Thank You</a:t>
            </a:r>
          </a:p>
          <a:p>
            <a:pPr algn="ctr"/>
            <a:r>
              <a:rPr lang="en-US" sz="4400" i="1" dirty="0" smtClean="0">
                <a:solidFill>
                  <a:schemeClr val="tx1"/>
                </a:solidFill>
                <a:latin typeface="+mj-lt"/>
              </a:rPr>
              <a:t>www.col.org</a:t>
            </a:r>
            <a:endParaRPr lang="en-US" sz="4400" i="1" dirty="0">
              <a:solidFill>
                <a:schemeClr val="tx1"/>
              </a:solidFill>
              <a:latin typeface="+mj-lt"/>
            </a:endParaRPr>
          </a:p>
        </p:txBody>
      </p:sp>
    </p:spTree>
    <p:extLst>
      <p:ext uri="{BB962C8B-B14F-4D97-AF65-F5344CB8AC3E}">
        <p14:creationId xmlns:p14="http://schemas.microsoft.com/office/powerpoint/2010/main" val="3300601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5486400" cy="1752600"/>
          </a:xfrm>
        </p:spPr>
        <p:txBody>
          <a:bodyPr/>
          <a:lstStyle/>
          <a:p>
            <a:r>
              <a:rPr lang="en-US" sz="3200" dirty="0"/>
              <a:t>COL Review and Improvement Model (COLRIM)</a:t>
            </a:r>
            <a:r>
              <a:rPr lang="en-US" b="1" dirty="0">
                <a:solidFill>
                  <a:srgbClr val="28657A"/>
                </a:solidFill>
              </a:rPr>
              <a:t/>
            </a:r>
            <a:br>
              <a:rPr lang="en-US" b="1" dirty="0">
                <a:solidFill>
                  <a:srgbClr val="28657A"/>
                </a:solidFill>
              </a:rPr>
            </a:br>
            <a:endParaRPr lang="en-CA" dirty="0"/>
          </a:p>
        </p:txBody>
      </p:sp>
      <p:grpSp>
        <p:nvGrpSpPr>
          <p:cNvPr id="5" name="Group 4"/>
          <p:cNvGrpSpPr/>
          <p:nvPr/>
        </p:nvGrpSpPr>
        <p:grpSpPr>
          <a:xfrm>
            <a:off x="5562600" y="2882812"/>
            <a:ext cx="3124200" cy="2374988"/>
            <a:chOff x="533400" y="1295400"/>
            <a:chExt cx="3003550" cy="3746414"/>
          </a:xfrm>
        </p:grpSpPr>
        <p:pic>
          <p:nvPicPr>
            <p:cNvPr id="6" name="Picture 3" descr="\\06-CLS-01\Users\DTremblay\Desktop\Allama_Iqbal_Open_University_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295400"/>
              <a:ext cx="3003550" cy="30035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226663" y="4038601"/>
              <a:ext cx="1934843" cy="1003213"/>
            </a:xfrm>
            <a:prstGeom prst="rect">
              <a:avLst/>
            </a:prstGeom>
            <a:noFill/>
          </p:spPr>
          <p:txBody>
            <a:bodyPr wrap="square" rtlCol="0">
              <a:spAutoFit/>
            </a:bodyPr>
            <a:lstStyle/>
            <a:p>
              <a:pPr algn="ctr"/>
              <a:r>
                <a:rPr lang="en-US" b="1" dirty="0" err="1"/>
                <a:t>Allama</a:t>
              </a:r>
              <a:r>
                <a:rPr lang="en-US" b="1" dirty="0"/>
                <a:t> </a:t>
              </a:r>
              <a:r>
                <a:rPr lang="en-US" b="1" dirty="0" err="1"/>
                <a:t>Iqbal</a:t>
              </a:r>
              <a:r>
                <a:rPr lang="en-US" b="1" dirty="0"/>
                <a:t> Open University</a:t>
              </a:r>
              <a:endParaRPr lang="en-US" b="1" dirty="0">
                <a:effectLst/>
              </a:endParaRPr>
            </a:p>
          </p:txBody>
        </p:sp>
      </p:gr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200" y="366604"/>
            <a:ext cx="3175000" cy="2133600"/>
          </a:xfrm>
          <a:prstGeom prst="rect">
            <a:avLst/>
          </a:prstGeom>
        </p:spPr>
      </p:pic>
      <p:pic>
        <p:nvPicPr>
          <p:cNvPr id="9" name="Picture 4" descr="https://www.col.org/sites/default/files/styles/large/public/Resources_2014_HigherEd_COL-RIM-Handbook.jpg?itok=sPulkP8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777" y="1447800"/>
            <a:ext cx="4057649" cy="54102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6561" y="297508"/>
            <a:ext cx="3175000" cy="2133600"/>
          </a:xfrm>
          <a:prstGeom prst="rect">
            <a:avLst/>
          </a:prstGeom>
        </p:spPr>
      </p:pic>
    </p:spTree>
    <p:extLst>
      <p:ext uri="{BB962C8B-B14F-4D97-AF65-F5344CB8AC3E}">
        <p14:creationId xmlns:p14="http://schemas.microsoft.com/office/powerpoint/2010/main" val="3912722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9092" y="2438400"/>
            <a:ext cx="1719683" cy="1077871"/>
          </a:xfrm>
          <a:prstGeom prst="rect">
            <a:avLst/>
          </a:prstGeom>
        </p:spPr>
      </p:pic>
      <p:sp>
        <p:nvSpPr>
          <p:cNvPr id="9" name="TextBox 8"/>
          <p:cNvSpPr txBox="1"/>
          <p:nvPr/>
        </p:nvSpPr>
        <p:spPr>
          <a:xfrm>
            <a:off x="2364060" y="2452216"/>
            <a:ext cx="2659282" cy="923330"/>
          </a:xfrm>
          <a:prstGeom prst="rect">
            <a:avLst/>
          </a:prstGeom>
          <a:noFill/>
        </p:spPr>
        <p:txBody>
          <a:bodyPr wrap="square" rtlCol="0">
            <a:spAutoFit/>
          </a:bodyPr>
          <a:lstStyle/>
          <a:p>
            <a:pPr algn="ctr"/>
            <a:r>
              <a:rPr lang="en-US" b="1" dirty="0" smtClean="0">
                <a:solidFill>
                  <a:srgbClr val="E9004C"/>
                </a:solidFill>
                <a:latin typeface="Georgia" panose="02040502050405020303" pitchFamily="18" charset="0"/>
              </a:rPr>
              <a:t>Society for the Protection of the Rights of the Child</a:t>
            </a:r>
            <a:endParaRPr lang="en-US" b="1" dirty="0">
              <a:solidFill>
                <a:srgbClr val="E9004C"/>
              </a:solidFill>
              <a:latin typeface="Georgia" panose="02040502050405020303" pitchFamily="18" charset="0"/>
            </a:endParaRPr>
          </a:p>
        </p:txBody>
      </p:sp>
      <p:pic>
        <p:nvPicPr>
          <p:cNvPr id="6" name="image03.jpg" descr="\\06-CLS-01\Users\ccruz\Desktop\CSC\DSCN9985.JPG"/>
          <p:cNvPicPr/>
          <p:nvPr/>
        </p:nvPicPr>
        <p:blipFill rotWithShape="1">
          <a:blip r:embed="rId3"/>
          <a:srcRect l="14980" t="899" r="9847" b="22370"/>
          <a:stretch/>
        </p:blipFill>
        <p:spPr>
          <a:xfrm>
            <a:off x="619464" y="3948839"/>
            <a:ext cx="2622500" cy="19868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TextBox 10"/>
          <p:cNvSpPr txBox="1"/>
          <p:nvPr/>
        </p:nvSpPr>
        <p:spPr>
          <a:xfrm>
            <a:off x="3241964" y="3948839"/>
            <a:ext cx="1971675" cy="3000821"/>
          </a:xfrm>
          <a:prstGeom prst="rect">
            <a:avLst/>
          </a:prstGeom>
          <a:noFill/>
        </p:spPr>
        <p:txBody>
          <a:bodyPr wrap="square" rtlCol="0">
            <a:spAutoFit/>
          </a:bodyPr>
          <a:lstStyle/>
          <a:p>
            <a:pPr algn="r"/>
            <a:r>
              <a:rPr lang="en-US" sz="1200" b="1" dirty="0">
                <a:solidFill>
                  <a:srgbClr val="002E6D"/>
                </a:solidFill>
                <a:latin typeface="Georgia" panose="02040502050405020303" pitchFamily="18" charset="0"/>
              </a:rPr>
              <a:t>“</a:t>
            </a:r>
            <a:r>
              <a:rPr lang="en-US" b="1" dirty="0">
                <a:solidFill>
                  <a:srgbClr val="002E6D"/>
                </a:solidFill>
                <a:latin typeface="Georgia" panose="02040502050405020303" pitchFamily="18" charset="0"/>
              </a:rPr>
              <a:t>I’ve never imagined to be that much help to my family as I’m contributing to my family’s well being now</a:t>
            </a:r>
            <a:r>
              <a:rPr lang="en-US" sz="1200" b="1" dirty="0" smtClean="0">
                <a:solidFill>
                  <a:srgbClr val="002E6D"/>
                </a:solidFill>
                <a:latin typeface="Georgia" panose="02040502050405020303" pitchFamily="18" charset="0"/>
              </a:rPr>
              <a:t>..” </a:t>
            </a:r>
            <a:endParaRPr lang="en-US" sz="1200" b="1" dirty="0">
              <a:solidFill>
                <a:srgbClr val="002E6D"/>
              </a:solidFill>
              <a:latin typeface="Georgia" panose="02040502050405020303" pitchFamily="18" charset="0"/>
            </a:endParaRPr>
          </a:p>
          <a:p>
            <a:pPr algn="r"/>
            <a:r>
              <a:rPr lang="en-US" sz="675" b="1" dirty="0">
                <a:solidFill>
                  <a:srgbClr val="002E6D"/>
                </a:solidFill>
                <a:latin typeface="Georgia" panose="02040502050405020303" pitchFamily="18" charset="0"/>
              </a:rPr>
              <a:t>Ghulam Fatima, 14 years old</a:t>
            </a:r>
          </a:p>
          <a:p>
            <a:pPr algn="r"/>
            <a:r>
              <a:rPr lang="en-US" sz="675" b="1" dirty="0">
                <a:solidFill>
                  <a:srgbClr val="002E6D"/>
                </a:solidFill>
                <a:latin typeface="Georgia" panose="02040502050405020303" pitchFamily="18" charset="0"/>
              </a:rPr>
              <a:t>Centre for Street Children, Multan</a:t>
            </a:r>
          </a:p>
          <a:p>
            <a:pPr algn="r"/>
            <a:r>
              <a:rPr lang="en-US" sz="675" b="1" dirty="0">
                <a:solidFill>
                  <a:srgbClr val="002E6D"/>
                </a:solidFill>
                <a:latin typeface="Georgia" panose="02040502050405020303" pitchFamily="18" charset="0"/>
              </a:rPr>
              <a:t>Society for the Protection of the Rights of the Child</a:t>
            </a:r>
            <a:endParaRPr lang="en-US" sz="675" dirty="0">
              <a:solidFill>
                <a:srgbClr val="002E6D"/>
              </a:solidFill>
              <a:latin typeface="Georgia" panose="02040502050405020303" pitchFamily="18" charset="0"/>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17159" y="2133600"/>
            <a:ext cx="969883" cy="1219853"/>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22423" y="3818374"/>
            <a:ext cx="2780573" cy="20854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TextBox 13"/>
          <p:cNvSpPr txBox="1"/>
          <p:nvPr/>
        </p:nvSpPr>
        <p:spPr>
          <a:xfrm>
            <a:off x="5882475" y="2566000"/>
            <a:ext cx="1663271" cy="1077218"/>
          </a:xfrm>
          <a:prstGeom prst="rect">
            <a:avLst/>
          </a:prstGeom>
          <a:noFill/>
        </p:spPr>
        <p:txBody>
          <a:bodyPr wrap="square" rtlCol="0">
            <a:spAutoFit/>
          </a:bodyPr>
          <a:lstStyle/>
          <a:p>
            <a:r>
              <a:rPr lang="en-US" sz="1600" b="1" dirty="0">
                <a:solidFill>
                  <a:srgbClr val="002E6D"/>
                </a:solidFill>
                <a:latin typeface="Georgia" panose="02040502050405020303" pitchFamily="18" charset="0"/>
              </a:rPr>
              <a:t>Community awareness raising </a:t>
            </a:r>
            <a:r>
              <a:rPr lang="en-US" sz="1600" b="1" dirty="0" smtClean="0">
                <a:solidFill>
                  <a:srgbClr val="002E6D"/>
                </a:solidFill>
                <a:latin typeface="Georgia" panose="02040502050405020303" pitchFamily="18" charset="0"/>
              </a:rPr>
              <a:t>campaign</a:t>
            </a:r>
            <a:endParaRPr lang="en-US" sz="1600" dirty="0">
              <a:solidFill>
                <a:srgbClr val="002E6D"/>
              </a:solidFill>
              <a:latin typeface="Georgia" panose="02040502050405020303" pitchFamily="18" charset="0"/>
            </a:endParaRPr>
          </a:p>
        </p:txBody>
      </p:sp>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55218" y="36443"/>
            <a:ext cx="4161071" cy="1654025"/>
          </a:xfrm>
          <a:prstGeom prst="rect">
            <a:avLst/>
          </a:prstGeom>
        </p:spPr>
      </p:pic>
      <p:sp>
        <p:nvSpPr>
          <p:cNvPr id="16" name="TextBox 15"/>
          <p:cNvSpPr txBox="1"/>
          <p:nvPr/>
        </p:nvSpPr>
        <p:spPr>
          <a:xfrm>
            <a:off x="7445292" y="3375225"/>
            <a:ext cx="1157704" cy="369332"/>
          </a:xfrm>
          <a:prstGeom prst="rect">
            <a:avLst/>
          </a:prstGeom>
          <a:noFill/>
        </p:spPr>
        <p:txBody>
          <a:bodyPr wrap="square" rtlCol="0">
            <a:spAutoFit/>
          </a:bodyPr>
          <a:lstStyle/>
          <a:p>
            <a:pPr algn="ctr"/>
            <a:r>
              <a:rPr lang="en-US" b="1" dirty="0" err="1" smtClean="0">
                <a:solidFill>
                  <a:srgbClr val="E9004C"/>
                </a:solidFill>
                <a:latin typeface="Georgia" panose="02040502050405020303" pitchFamily="18" charset="0"/>
              </a:rPr>
              <a:t>Bedari</a:t>
            </a:r>
            <a:endParaRPr lang="en-US" b="1" dirty="0">
              <a:solidFill>
                <a:srgbClr val="E9004C"/>
              </a:solidFill>
              <a:latin typeface="Georgia" panose="02040502050405020303" pitchFamily="18" charset="0"/>
            </a:endParaRPr>
          </a:p>
        </p:txBody>
      </p:sp>
    </p:spTree>
    <p:extLst>
      <p:ext uri="{BB962C8B-B14F-4D97-AF65-F5344CB8AC3E}">
        <p14:creationId xmlns:p14="http://schemas.microsoft.com/office/powerpoint/2010/main" val="20957005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33400" y="2119086"/>
            <a:ext cx="7772400" cy="4738914"/>
          </a:xfrm>
        </p:spPr>
        <p:txBody>
          <a:bodyPr/>
          <a:lstStyle/>
          <a:p>
            <a:endParaRPr lang="en-US" sz="7200" dirty="0">
              <a:solidFill>
                <a:schemeClr val="tx2"/>
              </a:solidFill>
            </a:endParaRPr>
          </a:p>
        </p:txBody>
      </p:sp>
      <p:pic>
        <p:nvPicPr>
          <p:cNvPr id="5" name="Picture 2" descr="ELDEC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199" y="651511"/>
            <a:ext cx="1152525" cy="12153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VU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8509" y="762000"/>
            <a:ext cx="1865416" cy="11049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81744"/>
            <a:ext cx="9144000" cy="6094512"/>
          </a:xfrm>
          <a:prstGeom prst="rect">
            <a:avLst/>
          </a:prstGeom>
        </p:spPr>
      </p:pic>
    </p:spTree>
    <p:extLst>
      <p:ext uri="{BB962C8B-B14F-4D97-AF65-F5344CB8AC3E}">
        <p14:creationId xmlns:p14="http://schemas.microsoft.com/office/powerpoint/2010/main" val="149950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documentManagement>
    <Description0 xmlns="1d6b7383-7e41-4726-b05f-ac2dc8786e4c" xsi:nil="true"/>
    <TaxCatchAll xmlns="d7f63a0c-3387-4091-80af-370ec6ca6610">
      <Value>1297</Value>
      <Value>424</Value>
      <Value>309</Value>
      <Value>1298</Value>
    </TaxCatchAll>
    <Publication_x0020_Date xmlns="1d6b7383-7e41-4726-b05f-ac2dc8786e4c">2015-06-05T07:00:00+00:00</Publication_x0020_Date>
    <c1a183c9053e414f86275b227599bec0 xmlns="1d6b7383-7e41-4726-b05f-ac2dc8786e4c">
      <Terms xmlns="http://schemas.microsoft.com/office/infopath/2007/PartnerControls">
        <TermInfo xmlns="http://schemas.microsoft.com/office/infopath/2007/PartnerControls">
          <TermName xmlns="http://schemas.microsoft.com/office/infopath/2007/PartnerControls">Bahamas (The)</TermName>
          <TermId xmlns="http://schemas.microsoft.com/office/infopath/2007/PartnerControls">3a978c55-68f2-4222-9049-f82853d672dd</TermId>
        </TermInfo>
      </Term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TermInfo xmlns="http://schemas.microsoft.com/office/infopath/2007/PartnerControls">
          <TermName xmlns="http://schemas.microsoft.com/office/infopath/2007/PartnerControls">Presentation</TermName>
          <TermId xmlns="http://schemas.microsoft.com/office/infopath/2007/PartnerControls">041fb24a-a8cd-4dda-b21b-c5a8f21d85bf</TermId>
        </TermInfo>
      </Terms>
    </j52d155617da4b95ac94b868caa32acc>
    <p7fe822c9a9c4ba1ae51a7ea575e159e xmlns="1d6b7383-7e41-4726-b05f-ac2dc8786e4c">
      <Terms xmlns="http://schemas.microsoft.com/office/infopath/2007/PartnerControls">
        <TermInfo xmlns="http://schemas.microsoft.com/office/infopath/2007/PartnerControls">
          <TermName xmlns="http://schemas.microsoft.com/office/infopath/2007/PartnerControls">CCEM</TermName>
          <TermId xmlns="http://schemas.microsoft.com/office/infopath/2007/PartnerControls">856da17f-a408-4639-977d-8086f9346eb7</TermId>
        </TermInfo>
      </Terms>
    </p7fe822c9a9c4ba1ae51a7ea575e159e>
    <_dlc_DocId xmlns="d7f63a0c-3387-4091-80af-370ec6ca6610">QKDJTPZ2MZUH-49-4738</_dlc_DocId>
    <_dlc_DocIdUrl xmlns="d7f63a0c-3387-4091-80af-370ec6ca6610">
      <Url>http://connect.col.org/PresidentOffice/_layouts/DocIdRedir.aspx?ID=QKDJTPZ2MZUH-49-4738</Url>
      <Description>QKDJTPZ2MZUH-49-4738</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A70737-8BC8-4C4D-9BC7-01DB67FDC8DD}">
  <ds:schemaRefs>
    <ds:schemaRef ds:uri="http://schemas.microsoft.com/sharepoint/events"/>
  </ds:schemaRefs>
</ds:datastoreItem>
</file>

<file path=customXml/itemProps2.xml><?xml version="1.0" encoding="utf-8"?>
<ds:datastoreItem xmlns:ds="http://schemas.openxmlformats.org/officeDocument/2006/customXml" ds:itemID="{C506B919-EF8F-4176-9FEC-1778D68BCACA}">
  <ds:schemaRefs>
    <ds:schemaRef ds:uri="http://www.w3.org/XML/1998/namespace"/>
    <ds:schemaRef ds:uri="http://purl.org/dc/elements/1.1/"/>
    <ds:schemaRef ds:uri="http://purl.org/dc/terms/"/>
    <ds:schemaRef ds:uri="1d6b7383-7e41-4726-b05f-ac2dc8786e4c"/>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d7f63a0c-3387-4091-80af-370ec6ca6610"/>
  </ds:schemaRefs>
</ds:datastoreItem>
</file>

<file path=customXml/itemProps3.xml><?xml version="1.0" encoding="utf-8"?>
<ds:datastoreItem xmlns:ds="http://schemas.openxmlformats.org/officeDocument/2006/customXml" ds:itemID="{F1B702B5-F830-40B0-813C-AFD3D474A78E}">
  <ds:schemaRefs>
    <ds:schemaRef ds:uri="http://schemas.microsoft.com/sharepoint/v3/contenttype/forms"/>
  </ds:schemaRefs>
</ds:datastoreItem>
</file>

<file path=customXml/itemProps4.xml><?xml version="1.0" encoding="utf-8"?>
<ds:datastoreItem xmlns:ds="http://schemas.openxmlformats.org/officeDocument/2006/customXml" ds:itemID="{8EB9061B-DC72-4D76-A4B5-CEFF220204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8850</TotalTime>
  <Words>1862</Words>
  <Application>Microsoft Office PowerPoint</Application>
  <PresentationFormat>On-screen Show (4:3)</PresentationFormat>
  <Paragraphs>304</Paragraphs>
  <Slides>63</Slides>
  <Notes>23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63</vt:i4>
      </vt:variant>
    </vt:vector>
  </HeadingPairs>
  <TitlesOfParts>
    <vt:vector size="73" baseType="lpstr">
      <vt:lpstr>PMingLiU</vt:lpstr>
      <vt:lpstr>Arial</vt:lpstr>
      <vt:lpstr>Calibri</vt:lpstr>
      <vt:lpstr>Georgia</vt:lpstr>
      <vt:lpstr>Monotype Sorts</vt:lpstr>
      <vt:lpstr>Times New Roman</vt:lpstr>
      <vt:lpstr>Trebuchet MS</vt:lpstr>
      <vt:lpstr>Verdana</vt:lpstr>
      <vt:lpstr>Wingdings</vt:lpstr>
      <vt:lpstr>1_COL09-12 Powerpoint</vt:lpstr>
      <vt:lpstr>PowerPoint Presentation</vt:lpstr>
      <vt:lpstr>PowerPoint Presentation</vt:lpstr>
      <vt:lpstr>What is it for?</vt:lpstr>
      <vt:lpstr>Prof Atta ur Rahman: Asia</vt:lpstr>
      <vt:lpstr>Founding Partners: Commonwealth Executive MBA/MPA</vt:lpstr>
      <vt:lpstr>PowerPoint Presentation</vt:lpstr>
      <vt:lpstr>COL Review and Improvement Model (COLRIM) </vt:lpstr>
      <vt:lpstr>PowerPoint Presentation</vt:lpstr>
      <vt:lpstr>PowerPoint Presentation</vt:lpstr>
      <vt:lpstr>Plan</vt:lpstr>
      <vt:lpstr>PowerPoint Presentation</vt:lpstr>
      <vt:lpstr>A Young Pakistan</vt:lpstr>
      <vt:lpstr>Youth unemployment (% of 15-24) in Pakistan 2004 – 2014</vt:lpstr>
      <vt:lpstr>Tertiary Gross Enrolment Ratio in Pakistan 2004 – 2014</vt:lpstr>
      <vt:lpstr>National Education Policy 2009: Higher Education policy actions</vt:lpstr>
      <vt:lpstr>ICT in Pakistan 2004 - 2014</vt:lpstr>
      <vt:lpstr>PowerPoint Presentation</vt:lpstr>
      <vt:lpstr>PowerPoint Presentation</vt:lpstr>
      <vt:lpstr>Philosophy of ‘Open-ness’</vt:lpstr>
      <vt:lpstr>‘Open-ness’ in Practice</vt:lpstr>
      <vt:lpstr>PowerPoint Presentation</vt:lpstr>
      <vt:lpstr>PowerPoint Presentation</vt:lpstr>
      <vt:lpstr>ODL and eLearning</vt:lpstr>
      <vt:lpstr>Developing countries</vt:lpstr>
      <vt:lpstr>PowerPoint Presentation</vt:lpstr>
      <vt:lpstr>The Rise of Open Universities</vt:lpstr>
      <vt:lpstr>PowerPoint Presentation</vt:lpstr>
      <vt:lpstr>PowerPoint Presentation</vt:lpstr>
      <vt:lpstr>Industrial Model</vt:lpstr>
      <vt:lpstr>Access: Allama Iqbal Open University (1.3 million: 2015)</vt:lpstr>
      <vt:lpstr>Pakistan Vision 2025: Higher Education </vt:lpstr>
      <vt:lpstr>Costs: ODL in mega universities</vt:lpstr>
      <vt:lpstr>Quality:Open University,UK</vt:lpstr>
      <vt:lpstr>II. The rise of dual mode institutions</vt:lpstr>
      <vt:lpstr>Advantages</vt:lpstr>
      <vt:lpstr>Challenges</vt:lpstr>
      <vt:lpstr>India: policy and practice</vt:lpstr>
      <vt:lpstr>III. Rise of OER</vt:lpstr>
      <vt:lpstr>What are Open Education Resources (OERs)?</vt:lpstr>
      <vt:lpstr>Implication of OER on ODL practices</vt:lpstr>
      <vt:lpstr>New Realities</vt:lpstr>
      <vt:lpstr>IV. Massive Open Online Course</vt:lpstr>
      <vt:lpstr>Prominent MOOC initiatives: Asia</vt:lpstr>
      <vt:lpstr>Implications of MOOCs in  Higher Education</vt:lpstr>
      <vt:lpstr>New Realities</vt:lpstr>
      <vt:lpstr>PowerPoint Presentation</vt:lpstr>
      <vt:lpstr>PowerPoint Presentation</vt:lpstr>
      <vt:lpstr>International</vt:lpstr>
      <vt:lpstr>PowerPoint Presentation</vt:lpstr>
      <vt:lpstr>Open University of Sri Lanka</vt:lpstr>
      <vt:lpstr>Convergence of external &amp; internal  QA measures</vt:lpstr>
      <vt:lpstr>3-pillars of quality in Distance Education institutions</vt:lpstr>
      <vt:lpstr>QAA(2005) and National Qualifications Framework, Pakistan (2016)</vt:lpstr>
      <vt:lpstr>PowerPoint Presentation</vt:lpstr>
      <vt:lpstr>PowerPoint Presentation</vt:lpstr>
      <vt:lpstr>Education 2030: Framework for Action</vt:lpstr>
      <vt:lpstr>Towards a national policy</vt:lpstr>
      <vt:lpstr>1. Have a National Policy</vt:lpstr>
      <vt:lpstr>Going Dual-Mode: Institutional Policy</vt:lpstr>
      <vt:lpstr>2. Invest in Quality Assurance</vt:lpstr>
      <vt:lpstr>Same Regulations for ODL &amp; F2F</vt:lpstr>
      <vt:lpstr>3. Build Capacity in</vt:lpstr>
      <vt:lpstr>PowerPoint Presentation</vt:lpstr>
    </vt:vector>
  </TitlesOfParts>
  <Company>Commonwealth of Learning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Mins_final</dc:title>
  <dc:creator>Denise Tremblay</dc:creator>
  <cp:lastModifiedBy>Helen Askounis</cp:lastModifiedBy>
  <cp:revision>539</cp:revision>
  <cp:lastPrinted>2016-03-10T21:05:39Z</cp:lastPrinted>
  <dcterms:created xsi:type="dcterms:W3CDTF">2011-03-25T22:35:22Z</dcterms:created>
  <dcterms:modified xsi:type="dcterms:W3CDTF">2016-06-02T18:57:56Z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_dlc_DocIdItemGuid">
    <vt:lpwstr>0f97f438-2a77-4b88-83f7-c2fa4d1c45ee</vt:lpwstr>
  </property>
  <property fmtid="{D5CDD505-2E9C-101B-9397-08002B2CF9AE}" pid="4" name="TaxKeyword">
    <vt:lpwstr/>
  </property>
  <property fmtid="{D5CDD505-2E9C-101B-9397-08002B2CF9AE}" pid="5" name="Author/Source">
    <vt:lpwstr>424;#President's Office|f10d0ace-75d4-486d-9a7f-000de40038e3</vt:lpwstr>
  </property>
  <property fmtid="{D5CDD505-2E9C-101B-9397-08002B2CF9AE}" pid="6" name="Document Type">
    <vt:lpwstr>309;#Presentation|041fb24a-a8cd-4dda-b21b-c5a8f21d85bf</vt:lpwstr>
  </property>
  <property fmtid="{D5CDD505-2E9C-101B-9397-08002B2CF9AE}" pid="7" name="Organisational Activity">
    <vt:lpwstr>1297;#CCEM|856da17f-a408-4639-977d-8086f9346eb7</vt:lpwstr>
  </property>
  <property fmtid="{D5CDD505-2E9C-101B-9397-08002B2CF9AE}" pid="8" name="Region/Country">
    <vt:lpwstr>1298;#Bahamas (The)|3a978c55-68f2-4222-9049-f82853d672dd</vt:lpwstr>
  </property>
</Properties>
</file>