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notesSlides/notesSlide11.xml" ContentType="application/vnd.openxmlformats-officedocument.presentationml.notes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54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8" r:id="rId3"/>
    <p:sldId id="270" r:id="rId4"/>
    <p:sldId id="269" r:id="rId5"/>
    <p:sldId id="258" r:id="rId6"/>
    <p:sldId id="259" r:id="rId7"/>
    <p:sldId id="260" r:id="rId8"/>
    <p:sldId id="261" r:id="rId9"/>
    <p:sldId id="262" r:id="rId10"/>
    <p:sldId id="271" r:id="rId11"/>
    <p:sldId id="263" r:id="rId12"/>
    <p:sldId id="264" r:id="rId13"/>
    <p:sldId id="273" r:id="rId14"/>
    <p:sldId id="265" r:id="rId15"/>
    <p:sldId id="267" r:id="rId16"/>
    <p:sldId id="266" r:id="rId1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3" frameSlides="1"/>
  <p:showPr showNarration="1">
    <p:present/>
    <p:sldAll/>
    <p:penClr>
      <a:prstClr val="red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clrMru>
    <a:srgbClr val="12BB1C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4FBA8B0A-4EC3-4785-ADBD-48F6451B26D7}">
  <a:tblStyle styleId="{4FBA8B0A-4EC3-4785-ADBD-48F6451B26D7}" styleName="Table_0"/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5585" autoAdjust="0"/>
  </p:normalViewPr>
  <p:slideViewPr>
    <p:cSldViewPr snapToGrid="0" snapToObjects="1">
      <p:cViewPr>
        <p:scale>
          <a:sx n="90" d="100"/>
          <a:sy n="90" d="100"/>
        </p:scale>
        <p:origin x="-1648" y="-9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4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orgeend:Documents:Data:VUSSC&amp;Pan-India%20Char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orgeend:Documents:Data:VUSSC&amp;Pan-India%20Char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orgeend:Documents:Data:VUSSC&amp;Pan-India%20Char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plotArea>
      <c:layout/>
      <c:barChart>
        <c:barDir val="col"/>
        <c:grouping val="clustered"/>
        <c:ser>
          <c:idx val="0"/>
          <c:order val="0"/>
          <c:tx>
            <c:strRef>
              <c:f>Sheet16!$J$1</c:f>
              <c:strCache>
                <c:ptCount val="1"/>
                <c:pt idx="0">
                  <c:v>VUSSC</c:v>
                </c:pt>
              </c:strCache>
            </c:strRef>
          </c:tx>
          <c:spPr>
            <a:solidFill>
              <a:srgbClr val="12BB1C"/>
            </a:solidFill>
          </c:spPr>
          <c:dLbls>
            <c:txPr>
              <a:bodyPr/>
              <a:lstStyle/>
              <a:p>
                <a:pPr>
                  <a:defRPr lang="en-CA"/>
                </a:pPr>
                <a:endParaRPr lang="en-US"/>
              </a:p>
            </c:txPr>
            <c:showVal val="1"/>
          </c:dLbls>
          <c:cat>
            <c:strRef>
              <c:f>Sheet16!$I$2:$I$7</c:f>
              <c:strCache>
                <c:ptCount val="6"/>
                <c:pt idx="0">
                  <c:v>OER used for pedagogical development</c:v>
                </c:pt>
                <c:pt idx="1">
                  <c:v>OER used to increase educational inclusion</c:v>
                </c:pt>
                <c:pt idx="2">
                  <c:v>OER used as materials for learners</c:v>
                </c:pt>
                <c:pt idx="3">
                  <c:v>OER used for subject-related development</c:v>
                </c:pt>
                <c:pt idx="4">
                  <c:v>To enhance my professional development</c:v>
                </c:pt>
                <c:pt idx="5">
                  <c:v>To connect with teachers with similar interests</c:v>
                </c:pt>
              </c:strCache>
            </c:strRef>
          </c:cat>
          <c:val>
            <c:numRef>
              <c:f>Sheet16!$J$2:$J$7</c:f>
              <c:numCache>
                <c:formatCode>0%</c:formatCode>
                <c:ptCount val="6"/>
                <c:pt idx="0">
                  <c:v>0.882</c:v>
                </c:pt>
                <c:pt idx="1">
                  <c:v>0.66</c:v>
                </c:pt>
                <c:pt idx="2">
                  <c:v>0.718</c:v>
                </c:pt>
                <c:pt idx="3">
                  <c:v>0.895</c:v>
                </c:pt>
                <c:pt idx="4">
                  <c:v>0.94</c:v>
                </c:pt>
                <c:pt idx="5">
                  <c:v>0.56</c:v>
                </c:pt>
              </c:numCache>
            </c:numRef>
          </c:val>
        </c:ser>
        <c:ser>
          <c:idx val="1"/>
          <c:order val="1"/>
          <c:tx>
            <c:strRef>
              <c:f>Sheet16!$K$1</c:f>
              <c:strCache>
                <c:ptCount val="1"/>
                <c:pt idx="0">
                  <c:v>Indian educators</c:v>
                </c:pt>
              </c:strCache>
            </c:strRef>
          </c:tx>
          <c:spPr>
            <a:solidFill>
              <a:srgbClr val="0000FF"/>
            </a:solidFill>
          </c:spPr>
          <c:dLbls>
            <c:txPr>
              <a:bodyPr/>
              <a:lstStyle/>
              <a:p>
                <a:pPr>
                  <a:defRPr lang="en-CA"/>
                </a:pPr>
                <a:endParaRPr lang="en-US"/>
              </a:p>
            </c:txPr>
            <c:showVal val="1"/>
          </c:dLbls>
          <c:cat>
            <c:strRef>
              <c:f>Sheet16!$I$2:$I$7</c:f>
              <c:strCache>
                <c:ptCount val="6"/>
                <c:pt idx="0">
                  <c:v>OER used for pedagogical development</c:v>
                </c:pt>
                <c:pt idx="1">
                  <c:v>OER used to increase educational inclusion</c:v>
                </c:pt>
                <c:pt idx="2">
                  <c:v>OER used as materials for learners</c:v>
                </c:pt>
                <c:pt idx="3">
                  <c:v>OER used for subject-related development</c:v>
                </c:pt>
                <c:pt idx="4">
                  <c:v>To enhance my professional development</c:v>
                </c:pt>
                <c:pt idx="5">
                  <c:v>To connect with teachers with similar interests</c:v>
                </c:pt>
              </c:strCache>
            </c:strRef>
          </c:cat>
          <c:val>
            <c:numRef>
              <c:f>Sheet16!$K$2:$K$7</c:f>
              <c:numCache>
                <c:formatCode>0%</c:formatCode>
                <c:ptCount val="6"/>
                <c:pt idx="0">
                  <c:v>0.89</c:v>
                </c:pt>
                <c:pt idx="1">
                  <c:v>0.766666666666667</c:v>
                </c:pt>
                <c:pt idx="2">
                  <c:v>0.772</c:v>
                </c:pt>
                <c:pt idx="3">
                  <c:v>0.97</c:v>
                </c:pt>
                <c:pt idx="4">
                  <c:v>0.98</c:v>
                </c:pt>
                <c:pt idx="5">
                  <c:v>0.74</c:v>
                </c:pt>
              </c:numCache>
            </c:numRef>
          </c:val>
        </c:ser>
        <c:ser>
          <c:idx val="2"/>
          <c:order val="2"/>
          <c:tx>
            <c:strRef>
              <c:f>Sheet16!$L$1</c:f>
              <c:strCache>
                <c:ptCount val="1"/>
                <c:pt idx="0">
                  <c:v>OpenLearn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dLbls>
            <c:txPr>
              <a:bodyPr/>
              <a:lstStyle/>
              <a:p>
                <a:pPr>
                  <a:defRPr lang="en-CA"/>
                </a:pPr>
                <a:endParaRPr lang="en-US"/>
              </a:p>
            </c:txPr>
            <c:showVal val="1"/>
          </c:dLbls>
          <c:cat>
            <c:strRef>
              <c:f>Sheet16!$I$2:$I$7</c:f>
              <c:strCache>
                <c:ptCount val="6"/>
                <c:pt idx="0">
                  <c:v>OER used for pedagogical development</c:v>
                </c:pt>
                <c:pt idx="1">
                  <c:v>OER used to increase educational inclusion</c:v>
                </c:pt>
                <c:pt idx="2">
                  <c:v>OER used as materials for learners</c:v>
                </c:pt>
                <c:pt idx="3">
                  <c:v>OER used for subject-related development</c:v>
                </c:pt>
                <c:pt idx="4">
                  <c:v>To enhance my professional development</c:v>
                </c:pt>
                <c:pt idx="5">
                  <c:v>To connect with teachers with similar interests</c:v>
                </c:pt>
              </c:strCache>
            </c:strRef>
          </c:cat>
          <c:val>
            <c:numRef>
              <c:f>Sheet16!$L$2:$L$7</c:f>
              <c:numCache>
                <c:formatCode>0%</c:formatCode>
                <c:ptCount val="6"/>
                <c:pt idx="0">
                  <c:v>0.596</c:v>
                </c:pt>
                <c:pt idx="1">
                  <c:v>0.42</c:v>
                </c:pt>
                <c:pt idx="2">
                  <c:v>0.362</c:v>
                </c:pt>
                <c:pt idx="3">
                  <c:v>0.66</c:v>
                </c:pt>
                <c:pt idx="4">
                  <c:v>0.65</c:v>
                </c:pt>
                <c:pt idx="5">
                  <c:v>0.37</c:v>
                </c:pt>
              </c:numCache>
            </c:numRef>
          </c:val>
        </c:ser>
        <c:ser>
          <c:idx val="3"/>
          <c:order val="3"/>
          <c:tx>
            <c:strRef>
              <c:f>Sheet16!$M$1</c:f>
              <c:strCache>
                <c:ptCount val="1"/>
                <c:pt idx="0">
                  <c:v>Saylor.org</c:v>
                </c:pt>
              </c:strCache>
            </c:strRef>
          </c:tx>
          <c:spPr>
            <a:solidFill>
              <a:srgbClr val="000090"/>
            </a:solidFill>
          </c:spPr>
          <c:dLbls>
            <c:txPr>
              <a:bodyPr/>
              <a:lstStyle/>
              <a:p>
                <a:pPr>
                  <a:defRPr lang="en-CA"/>
                </a:pPr>
                <a:endParaRPr lang="en-US"/>
              </a:p>
            </c:txPr>
            <c:showVal val="1"/>
          </c:dLbls>
          <c:cat>
            <c:strRef>
              <c:f>Sheet16!$I$2:$I$7</c:f>
              <c:strCache>
                <c:ptCount val="6"/>
                <c:pt idx="0">
                  <c:v>OER used for pedagogical development</c:v>
                </c:pt>
                <c:pt idx="1">
                  <c:v>OER used to increase educational inclusion</c:v>
                </c:pt>
                <c:pt idx="2">
                  <c:v>OER used as materials for learners</c:v>
                </c:pt>
                <c:pt idx="3">
                  <c:v>OER used for subject-related development</c:v>
                </c:pt>
                <c:pt idx="4">
                  <c:v>To enhance my professional development</c:v>
                </c:pt>
                <c:pt idx="5">
                  <c:v>To connect with teachers with similar interests</c:v>
                </c:pt>
              </c:strCache>
            </c:strRef>
          </c:cat>
          <c:val>
            <c:numRef>
              <c:f>Sheet16!$M$2:$M$7</c:f>
              <c:numCache>
                <c:formatCode>0%</c:formatCode>
                <c:ptCount val="6"/>
                <c:pt idx="0">
                  <c:v>0.468</c:v>
                </c:pt>
                <c:pt idx="1">
                  <c:v>0.223333333333333</c:v>
                </c:pt>
                <c:pt idx="2">
                  <c:v>0.234</c:v>
                </c:pt>
                <c:pt idx="3">
                  <c:v>0.505</c:v>
                </c:pt>
                <c:pt idx="4">
                  <c:v>0.53</c:v>
                </c:pt>
                <c:pt idx="5">
                  <c:v>0.2</c:v>
                </c:pt>
              </c:numCache>
            </c:numRef>
          </c:val>
        </c:ser>
        <c:dLbls>
          <c:showVal val="1"/>
        </c:dLbls>
        <c:axId val="560607736"/>
        <c:axId val="560611224"/>
      </c:barChart>
      <c:catAx>
        <c:axId val="560607736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CA"/>
            </a:pPr>
            <a:endParaRPr lang="en-US"/>
          </a:p>
        </c:txPr>
        <c:crossAx val="560611224"/>
        <c:crosses val="autoZero"/>
        <c:auto val="1"/>
        <c:lblAlgn val="ctr"/>
        <c:lblOffset val="100"/>
      </c:catAx>
      <c:valAx>
        <c:axId val="560611224"/>
        <c:scaling>
          <c:orientation val="minMax"/>
          <c:max val="1.0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en-CA"/>
            </a:pPr>
            <a:endParaRPr lang="en-US"/>
          </a:p>
        </c:txPr>
        <c:crossAx val="560607736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lang="en-CA" sz="1200"/>
          </a:pPr>
          <a:endParaRPr lang="en-US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tx>
            <c:strRef>
              <c:f>'VUSSC EducatorOutcomes (2)'!$B$1</c:f>
              <c:strCache>
                <c:ptCount val="1"/>
                <c:pt idx="0">
                  <c:v>VUSSC</c:v>
                </c:pt>
              </c:strCache>
            </c:strRef>
          </c:tx>
          <c:spPr>
            <a:solidFill>
              <a:srgbClr val="5EBB14"/>
            </a:solidFill>
          </c:spPr>
          <c:dPt>
            <c:idx val="0"/>
            <c:spPr>
              <a:solidFill>
                <a:srgbClr val="12BB1C"/>
              </a:solidFill>
            </c:spPr>
          </c:dPt>
          <c:dLbls>
            <c:txPr>
              <a:bodyPr/>
              <a:lstStyle/>
              <a:p>
                <a:pPr>
                  <a:defRPr lang="en-CA"/>
                </a:pPr>
                <a:endParaRPr lang="en-US"/>
              </a:p>
            </c:txPr>
            <c:showVal val="1"/>
          </c:dLbls>
          <c:cat>
            <c:strRef>
              <c:f>'VUSSC EducatorOutcomes (2)'!$A$2:$A$9</c:f>
              <c:strCache>
                <c:ptCount val="8"/>
                <c:pt idx="0">
                  <c:v>Broadened  coverage of the curriculum</c:v>
                </c:pt>
                <c:pt idx="1">
                  <c:v>Use a broader range of teaching and learning methods</c:v>
                </c:pt>
                <c:pt idx="2">
                  <c:v>More use of culturally diverse resources</c:v>
                </c:pt>
                <c:pt idx="3">
                  <c:v>More up-to-date knowledge of subject area</c:v>
                </c:pt>
                <c:pt idx="4">
                  <c:v>Reflecting more on teaching</c:v>
                </c:pt>
                <c:pt idx="5">
                  <c:v>More frequently comparing teaching with that of others</c:v>
                </c:pt>
                <c:pt idx="6">
                  <c:v>Using OER study to develop my teaching</c:v>
                </c:pt>
                <c:pt idx="7">
                  <c:v>Collaborate more with colleagues</c:v>
                </c:pt>
              </c:strCache>
            </c:strRef>
          </c:cat>
          <c:val>
            <c:numRef>
              <c:f>'VUSSC EducatorOutcomes (2)'!$B$2:$B$9</c:f>
              <c:numCache>
                <c:formatCode>0%</c:formatCode>
                <c:ptCount val="8"/>
                <c:pt idx="0">
                  <c:v>0.8</c:v>
                </c:pt>
                <c:pt idx="1">
                  <c:v>0.86</c:v>
                </c:pt>
                <c:pt idx="2">
                  <c:v>0.52</c:v>
                </c:pt>
                <c:pt idx="3">
                  <c:v>0.87</c:v>
                </c:pt>
                <c:pt idx="4">
                  <c:v>0.8</c:v>
                </c:pt>
                <c:pt idx="5">
                  <c:v>0.41</c:v>
                </c:pt>
                <c:pt idx="6">
                  <c:v>0.54</c:v>
                </c:pt>
                <c:pt idx="7">
                  <c:v>0.56</c:v>
                </c:pt>
              </c:numCache>
            </c:numRef>
          </c:val>
        </c:ser>
        <c:ser>
          <c:idx val="1"/>
          <c:order val="1"/>
          <c:tx>
            <c:strRef>
              <c:f>'VUSSC EducatorOutcomes (2)'!$C$1</c:f>
              <c:strCache>
                <c:ptCount val="1"/>
                <c:pt idx="0">
                  <c:v>Indian educators</c:v>
                </c:pt>
              </c:strCache>
            </c:strRef>
          </c:tx>
          <c:spPr>
            <a:solidFill>
              <a:srgbClr val="0000FF"/>
            </a:solidFill>
          </c:spPr>
          <c:dLbls>
            <c:txPr>
              <a:bodyPr/>
              <a:lstStyle/>
              <a:p>
                <a:pPr>
                  <a:defRPr lang="en-CA"/>
                </a:pPr>
                <a:endParaRPr lang="en-US"/>
              </a:p>
            </c:txPr>
            <c:showVal val="1"/>
          </c:dLbls>
          <c:cat>
            <c:strRef>
              <c:f>'VUSSC EducatorOutcomes (2)'!$A$2:$A$9</c:f>
              <c:strCache>
                <c:ptCount val="8"/>
                <c:pt idx="0">
                  <c:v>Broadened  coverage of the curriculum</c:v>
                </c:pt>
                <c:pt idx="1">
                  <c:v>Use a broader range of teaching and learning methods</c:v>
                </c:pt>
                <c:pt idx="2">
                  <c:v>More use of culturally diverse resources</c:v>
                </c:pt>
                <c:pt idx="3">
                  <c:v>More up-to-date knowledge of subject area</c:v>
                </c:pt>
                <c:pt idx="4">
                  <c:v>Reflecting more on teaching</c:v>
                </c:pt>
                <c:pt idx="5">
                  <c:v>More frequently comparing teaching with that of others</c:v>
                </c:pt>
                <c:pt idx="6">
                  <c:v>Using OER study to develop my teaching</c:v>
                </c:pt>
                <c:pt idx="7">
                  <c:v>Collaborate more with colleagues</c:v>
                </c:pt>
              </c:strCache>
            </c:strRef>
          </c:cat>
          <c:val>
            <c:numRef>
              <c:f>'VUSSC EducatorOutcomes (2)'!$C$2:$C$9</c:f>
              <c:numCache>
                <c:formatCode>0%</c:formatCode>
                <c:ptCount val="8"/>
                <c:pt idx="0">
                  <c:v>0.8</c:v>
                </c:pt>
                <c:pt idx="1">
                  <c:v>0.76</c:v>
                </c:pt>
                <c:pt idx="2">
                  <c:v>0.63</c:v>
                </c:pt>
                <c:pt idx="3">
                  <c:v>0.78</c:v>
                </c:pt>
                <c:pt idx="4">
                  <c:v>0.77</c:v>
                </c:pt>
                <c:pt idx="5">
                  <c:v>0.57</c:v>
                </c:pt>
                <c:pt idx="6">
                  <c:v>0.73</c:v>
                </c:pt>
                <c:pt idx="7">
                  <c:v>0.51</c:v>
                </c:pt>
              </c:numCache>
            </c:numRef>
          </c:val>
        </c:ser>
        <c:ser>
          <c:idx val="2"/>
          <c:order val="2"/>
          <c:tx>
            <c:strRef>
              <c:f>'VUSSC EducatorOutcomes (2)'!$D$1</c:f>
              <c:strCache>
                <c:ptCount val="1"/>
                <c:pt idx="0">
                  <c:v>OpenLearn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dLbls>
            <c:txPr>
              <a:bodyPr/>
              <a:lstStyle/>
              <a:p>
                <a:pPr>
                  <a:defRPr lang="en-CA"/>
                </a:pPr>
                <a:endParaRPr lang="en-US"/>
              </a:p>
            </c:txPr>
            <c:showVal val="1"/>
          </c:dLbls>
          <c:cat>
            <c:strRef>
              <c:f>'VUSSC EducatorOutcomes (2)'!$A$2:$A$9</c:f>
              <c:strCache>
                <c:ptCount val="8"/>
                <c:pt idx="0">
                  <c:v>Broadened  coverage of the curriculum</c:v>
                </c:pt>
                <c:pt idx="1">
                  <c:v>Use a broader range of teaching and learning methods</c:v>
                </c:pt>
                <c:pt idx="2">
                  <c:v>More use of culturally diverse resources</c:v>
                </c:pt>
                <c:pt idx="3">
                  <c:v>More up-to-date knowledge of subject area</c:v>
                </c:pt>
                <c:pt idx="4">
                  <c:v>Reflecting more on teaching</c:v>
                </c:pt>
                <c:pt idx="5">
                  <c:v>More frequently comparing teaching with that of others</c:v>
                </c:pt>
                <c:pt idx="6">
                  <c:v>Using OER study to develop my teaching</c:v>
                </c:pt>
                <c:pt idx="7">
                  <c:v>Collaborate more with colleagues</c:v>
                </c:pt>
              </c:strCache>
            </c:strRef>
          </c:cat>
          <c:val>
            <c:numRef>
              <c:f>'VUSSC EducatorOutcomes (2)'!$D$2:$D$9</c:f>
              <c:numCache>
                <c:formatCode>0%</c:formatCode>
                <c:ptCount val="8"/>
                <c:pt idx="0">
                  <c:v>0.66</c:v>
                </c:pt>
                <c:pt idx="1">
                  <c:v>0.61</c:v>
                </c:pt>
                <c:pt idx="2">
                  <c:v>0.44</c:v>
                </c:pt>
                <c:pt idx="3">
                  <c:v>0.63</c:v>
                </c:pt>
                <c:pt idx="4">
                  <c:v>0.58</c:v>
                </c:pt>
                <c:pt idx="5">
                  <c:v>0.41</c:v>
                </c:pt>
                <c:pt idx="6">
                  <c:v>0.51</c:v>
                </c:pt>
                <c:pt idx="7">
                  <c:v>0.3</c:v>
                </c:pt>
              </c:numCache>
            </c:numRef>
          </c:val>
        </c:ser>
        <c:ser>
          <c:idx val="3"/>
          <c:order val="3"/>
          <c:tx>
            <c:strRef>
              <c:f>'VUSSC EducatorOutcomes (2)'!$E$1</c:f>
              <c:strCache>
                <c:ptCount val="1"/>
                <c:pt idx="0">
                  <c:v>Saylor.org</c:v>
                </c:pt>
              </c:strCache>
            </c:strRef>
          </c:tx>
          <c:spPr>
            <a:solidFill>
              <a:srgbClr val="000090"/>
            </a:solidFill>
          </c:spPr>
          <c:dLbls>
            <c:txPr>
              <a:bodyPr/>
              <a:lstStyle/>
              <a:p>
                <a:pPr>
                  <a:defRPr lang="en-CA"/>
                </a:pPr>
                <a:endParaRPr lang="en-US"/>
              </a:p>
            </c:txPr>
            <c:showVal val="1"/>
          </c:dLbls>
          <c:cat>
            <c:strRef>
              <c:f>'VUSSC EducatorOutcomes (2)'!$A$2:$A$9</c:f>
              <c:strCache>
                <c:ptCount val="8"/>
                <c:pt idx="0">
                  <c:v>Broadened  coverage of the curriculum</c:v>
                </c:pt>
                <c:pt idx="1">
                  <c:v>Use a broader range of teaching and learning methods</c:v>
                </c:pt>
                <c:pt idx="2">
                  <c:v>More use of culturally diverse resources</c:v>
                </c:pt>
                <c:pt idx="3">
                  <c:v>More up-to-date knowledge of subject area</c:v>
                </c:pt>
                <c:pt idx="4">
                  <c:v>Reflecting more on teaching</c:v>
                </c:pt>
                <c:pt idx="5">
                  <c:v>More frequently comparing teaching with that of others</c:v>
                </c:pt>
                <c:pt idx="6">
                  <c:v>Using OER study to develop my teaching</c:v>
                </c:pt>
                <c:pt idx="7">
                  <c:v>Collaborate more with colleagues</c:v>
                </c:pt>
              </c:strCache>
            </c:strRef>
          </c:cat>
          <c:val>
            <c:numRef>
              <c:f>'VUSSC EducatorOutcomes (2)'!$E$2:$E$9</c:f>
              <c:numCache>
                <c:formatCode>0%</c:formatCode>
                <c:ptCount val="8"/>
                <c:pt idx="0">
                  <c:v>0.55</c:v>
                </c:pt>
                <c:pt idx="1">
                  <c:v>0.56</c:v>
                </c:pt>
                <c:pt idx="2">
                  <c:v>0.41</c:v>
                </c:pt>
                <c:pt idx="3">
                  <c:v>0.6</c:v>
                </c:pt>
                <c:pt idx="4">
                  <c:v>0.53</c:v>
                </c:pt>
                <c:pt idx="5">
                  <c:v>0.39</c:v>
                </c:pt>
                <c:pt idx="6">
                  <c:v>0.44</c:v>
                </c:pt>
                <c:pt idx="7">
                  <c:v>0.36</c:v>
                </c:pt>
              </c:numCache>
            </c:numRef>
          </c:val>
        </c:ser>
        <c:dLbls>
          <c:showVal val="1"/>
        </c:dLbls>
        <c:axId val="560636344"/>
        <c:axId val="560639784"/>
      </c:barChart>
      <c:catAx>
        <c:axId val="560636344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CA"/>
            </a:pPr>
            <a:endParaRPr lang="en-US"/>
          </a:p>
        </c:txPr>
        <c:crossAx val="560639784"/>
        <c:crosses val="autoZero"/>
        <c:auto val="1"/>
        <c:lblAlgn val="ctr"/>
        <c:lblOffset val="100"/>
      </c:catAx>
      <c:valAx>
        <c:axId val="560639784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en-CA"/>
            </a:pPr>
            <a:endParaRPr lang="en-US"/>
          </a:p>
        </c:txPr>
        <c:crossAx val="560636344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lang="en-CA" sz="1200"/>
          </a:pPr>
          <a:endParaRPr lang="en-US"/>
        </a:p>
      </c:txPr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plotArea>
      <c:layout>
        <c:manualLayout>
          <c:layoutTarget val="inner"/>
          <c:xMode val="edge"/>
          <c:yMode val="edge"/>
          <c:x val="0.0451804577059446"/>
          <c:y val="0.02"/>
          <c:w val="0.939614863931482"/>
          <c:h val="0.771035433070866"/>
        </c:manualLayout>
      </c:layout>
      <c:barChart>
        <c:barDir val="col"/>
        <c:grouping val="clustered"/>
        <c:ser>
          <c:idx val="0"/>
          <c:order val="0"/>
          <c:tx>
            <c:strRef>
              <c:f>'Sheet19 (2)'!$B$1</c:f>
              <c:strCache>
                <c:ptCount val="1"/>
                <c:pt idx="0">
                  <c:v>VUSSC formal learners</c:v>
                </c:pt>
              </c:strCache>
            </c:strRef>
          </c:tx>
          <c:spPr>
            <a:solidFill>
              <a:srgbClr val="12BB1C"/>
            </a:solidFill>
          </c:spPr>
          <c:dLbls>
            <c:txPr>
              <a:bodyPr/>
              <a:lstStyle/>
              <a:p>
                <a:pPr>
                  <a:defRPr lang="en-CA"/>
                </a:pPr>
                <a:endParaRPr lang="en-US"/>
              </a:p>
            </c:txPr>
            <c:showVal val="1"/>
          </c:dLbls>
          <c:cat>
            <c:strRef>
              <c:f>'Sheet19 (2)'!$A$2:$A$8</c:f>
              <c:strCache>
                <c:ptCount val="7"/>
                <c:pt idx="0">
                  <c:v>Increased interest in the subjects taught</c:v>
                </c:pt>
                <c:pt idx="1">
                  <c:v>Grades improving</c:v>
                </c:pt>
                <c:pt idx="2">
                  <c:v>Gaining confidence</c:v>
                </c:pt>
                <c:pt idx="3">
                  <c:v>Increased independence and self-reliance</c:v>
                </c:pt>
                <c:pt idx="4">
                  <c:v>Increased experimentation with new ways of learning</c:v>
                </c:pt>
                <c:pt idx="5">
                  <c:v>Increased collaboration with peers</c:v>
                </c:pt>
                <c:pt idx="6">
                  <c:v>Being more likely to complete my course of study</c:v>
                </c:pt>
              </c:strCache>
            </c:strRef>
          </c:cat>
          <c:val>
            <c:numRef>
              <c:f>'Sheet19 (2)'!$B$2:$B$8</c:f>
              <c:numCache>
                <c:formatCode>0%</c:formatCode>
                <c:ptCount val="7"/>
                <c:pt idx="0">
                  <c:v>1.0</c:v>
                </c:pt>
                <c:pt idx="1">
                  <c:v>0.9</c:v>
                </c:pt>
                <c:pt idx="2">
                  <c:v>0.91</c:v>
                </c:pt>
                <c:pt idx="3">
                  <c:v>0.92</c:v>
                </c:pt>
                <c:pt idx="4">
                  <c:v>0.9</c:v>
                </c:pt>
                <c:pt idx="5">
                  <c:v>0.8</c:v>
                </c:pt>
                <c:pt idx="6">
                  <c:v>0.91</c:v>
                </c:pt>
              </c:numCache>
            </c:numRef>
          </c:val>
        </c:ser>
        <c:ser>
          <c:idx val="1"/>
          <c:order val="1"/>
          <c:tx>
            <c:strRef>
              <c:f>'Sheet19 (2)'!$C$1</c:f>
              <c:strCache>
                <c:ptCount val="1"/>
                <c:pt idx="0">
                  <c:v>Indian formal learners</c:v>
                </c:pt>
              </c:strCache>
            </c:strRef>
          </c:tx>
          <c:spPr>
            <a:solidFill>
              <a:srgbClr val="0000FF"/>
            </a:solidFill>
          </c:spPr>
          <c:dLbls>
            <c:txPr>
              <a:bodyPr/>
              <a:lstStyle/>
              <a:p>
                <a:pPr>
                  <a:defRPr lang="en-CA"/>
                </a:pPr>
                <a:endParaRPr lang="en-US"/>
              </a:p>
            </c:txPr>
            <c:showVal val="1"/>
          </c:dLbls>
          <c:cat>
            <c:strRef>
              <c:f>'Sheet19 (2)'!$A$2:$A$8</c:f>
              <c:strCache>
                <c:ptCount val="7"/>
                <c:pt idx="0">
                  <c:v>Increased interest in the subjects taught</c:v>
                </c:pt>
                <c:pt idx="1">
                  <c:v>Grades improving</c:v>
                </c:pt>
                <c:pt idx="2">
                  <c:v>Gaining confidence</c:v>
                </c:pt>
                <c:pt idx="3">
                  <c:v>Increased independence and self-reliance</c:v>
                </c:pt>
                <c:pt idx="4">
                  <c:v>Increased experimentation with new ways of learning</c:v>
                </c:pt>
                <c:pt idx="5">
                  <c:v>Increased collaboration with peers</c:v>
                </c:pt>
                <c:pt idx="6">
                  <c:v>Being more likely to complete my course of study</c:v>
                </c:pt>
              </c:strCache>
            </c:strRef>
          </c:cat>
          <c:val>
            <c:numRef>
              <c:f>'Sheet19 (2)'!$C$2:$C$8</c:f>
              <c:numCache>
                <c:formatCode>0%</c:formatCode>
                <c:ptCount val="7"/>
                <c:pt idx="0">
                  <c:v>0.8</c:v>
                </c:pt>
                <c:pt idx="1">
                  <c:v>0.46</c:v>
                </c:pt>
                <c:pt idx="2">
                  <c:v>0.85</c:v>
                </c:pt>
                <c:pt idx="3">
                  <c:v>0.79</c:v>
                </c:pt>
                <c:pt idx="4">
                  <c:v>0.86</c:v>
                </c:pt>
                <c:pt idx="5">
                  <c:v>0.62</c:v>
                </c:pt>
                <c:pt idx="6">
                  <c:v>0.64</c:v>
                </c:pt>
              </c:numCache>
            </c:numRef>
          </c:val>
        </c:ser>
        <c:ser>
          <c:idx val="2"/>
          <c:order val="2"/>
          <c:tx>
            <c:strRef>
              <c:f>'Sheet19 (2)'!$D$1</c:f>
              <c:strCache>
                <c:ptCount val="1"/>
                <c:pt idx="0">
                  <c:v>OpenLearn-using formal learners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dLbls>
            <c:txPr>
              <a:bodyPr/>
              <a:lstStyle/>
              <a:p>
                <a:pPr>
                  <a:defRPr lang="en-CA"/>
                </a:pPr>
                <a:endParaRPr lang="en-US"/>
              </a:p>
            </c:txPr>
            <c:showVal val="1"/>
          </c:dLbls>
          <c:cat>
            <c:strRef>
              <c:f>'Sheet19 (2)'!$A$2:$A$8</c:f>
              <c:strCache>
                <c:ptCount val="7"/>
                <c:pt idx="0">
                  <c:v>Increased interest in the subjects taught</c:v>
                </c:pt>
                <c:pt idx="1">
                  <c:v>Grades improving</c:v>
                </c:pt>
                <c:pt idx="2">
                  <c:v>Gaining confidence</c:v>
                </c:pt>
                <c:pt idx="3">
                  <c:v>Increased independence and self-reliance</c:v>
                </c:pt>
                <c:pt idx="4">
                  <c:v>Increased experimentation with new ways of learning</c:v>
                </c:pt>
                <c:pt idx="5">
                  <c:v>Increased collaboration with peers</c:v>
                </c:pt>
                <c:pt idx="6">
                  <c:v>Being more likely to complete my course of study</c:v>
                </c:pt>
              </c:strCache>
            </c:strRef>
          </c:cat>
          <c:val>
            <c:numRef>
              <c:f>'Sheet19 (2)'!$D$2:$D$8</c:f>
              <c:numCache>
                <c:formatCode>0%</c:formatCode>
                <c:ptCount val="7"/>
                <c:pt idx="0">
                  <c:v>0.72</c:v>
                </c:pt>
                <c:pt idx="1">
                  <c:v>0.36</c:v>
                </c:pt>
                <c:pt idx="2">
                  <c:v>0.65</c:v>
                </c:pt>
                <c:pt idx="3">
                  <c:v>0.56</c:v>
                </c:pt>
                <c:pt idx="4">
                  <c:v>0.67</c:v>
                </c:pt>
                <c:pt idx="5">
                  <c:v>0.29</c:v>
                </c:pt>
                <c:pt idx="6">
                  <c:v>0.58</c:v>
                </c:pt>
              </c:numCache>
            </c:numRef>
          </c:val>
        </c:ser>
        <c:ser>
          <c:idx val="3"/>
          <c:order val="3"/>
          <c:tx>
            <c:strRef>
              <c:f>'Sheet19 (2)'!$E$1</c:f>
              <c:strCache>
                <c:ptCount val="1"/>
                <c:pt idx="0">
                  <c:v>Saylor.org-using formal learners</c:v>
                </c:pt>
              </c:strCache>
            </c:strRef>
          </c:tx>
          <c:spPr>
            <a:solidFill>
              <a:srgbClr val="000090"/>
            </a:solidFill>
          </c:spPr>
          <c:dLbls>
            <c:txPr>
              <a:bodyPr/>
              <a:lstStyle/>
              <a:p>
                <a:pPr>
                  <a:defRPr lang="en-CA"/>
                </a:pPr>
                <a:endParaRPr lang="en-US"/>
              </a:p>
            </c:txPr>
            <c:showVal val="1"/>
          </c:dLbls>
          <c:cat>
            <c:strRef>
              <c:f>'Sheet19 (2)'!$A$2:$A$8</c:f>
              <c:strCache>
                <c:ptCount val="7"/>
                <c:pt idx="0">
                  <c:v>Increased interest in the subjects taught</c:v>
                </c:pt>
                <c:pt idx="1">
                  <c:v>Grades improving</c:v>
                </c:pt>
                <c:pt idx="2">
                  <c:v>Gaining confidence</c:v>
                </c:pt>
                <c:pt idx="3">
                  <c:v>Increased independence and self-reliance</c:v>
                </c:pt>
                <c:pt idx="4">
                  <c:v>Increased experimentation with new ways of learning</c:v>
                </c:pt>
                <c:pt idx="5">
                  <c:v>Increased collaboration with peers</c:v>
                </c:pt>
                <c:pt idx="6">
                  <c:v>Being more likely to complete my course of study</c:v>
                </c:pt>
              </c:strCache>
            </c:strRef>
          </c:cat>
          <c:val>
            <c:numRef>
              <c:f>'Sheet19 (2)'!$E$2:$E$8</c:f>
              <c:numCache>
                <c:formatCode>0%</c:formatCode>
                <c:ptCount val="7"/>
                <c:pt idx="0">
                  <c:v>0.58</c:v>
                </c:pt>
                <c:pt idx="1">
                  <c:v>0.32</c:v>
                </c:pt>
                <c:pt idx="2">
                  <c:v>0.5</c:v>
                </c:pt>
                <c:pt idx="3">
                  <c:v>0.48</c:v>
                </c:pt>
                <c:pt idx="4">
                  <c:v>0.48</c:v>
                </c:pt>
                <c:pt idx="5">
                  <c:v>0.19</c:v>
                </c:pt>
                <c:pt idx="6">
                  <c:v>0.41</c:v>
                </c:pt>
              </c:numCache>
            </c:numRef>
          </c:val>
        </c:ser>
        <c:dLbls>
          <c:showVal val="1"/>
        </c:dLbls>
        <c:axId val="560803800"/>
        <c:axId val="560807240"/>
      </c:barChart>
      <c:catAx>
        <c:axId val="560803800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CA" sz="1200"/>
            </a:pPr>
            <a:endParaRPr lang="en-US"/>
          </a:p>
        </c:txPr>
        <c:crossAx val="560807240"/>
        <c:crosses val="autoZero"/>
        <c:auto val="1"/>
        <c:lblAlgn val="ctr"/>
        <c:lblOffset val="100"/>
      </c:catAx>
      <c:valAx>
        <c:axId val="560807240"/>
        <c:scaling>
          <c:orientation val="minMax"/>
          <c:max val="1.0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en-CA"/>
            </a:pPr>
            <a:endParaRPr lang="en-US"/>
          </a:p>
        </c:txPr>
        <c:crossAx val="56080380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00494651916800414"/>
          <c:y val="0.932143791213377"/>
          <c:w val="0.991276511488695"/>
          <c:h val="0.0661492428831011"/>
        </c:manualLayout>
      </c:layout>
      <c:txPr>
        <a:bodyPr/>
        <a:lstStyle/>
        <a:p>
          <a:pPr>
            <a:defRPr lang="en-CA" sz="1200"/>
          </a:pPr>
          <a:endParaRPr lang="en-US"/>
        </a:p>
      </c:txPr>
    </c:legend>
    <c:plotVisOnly val="1"/>
    <c:dispBlanksAs val="gap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C6519A-F8FA-D841-B66F-C3CE036CE19B}" type="datetimeFigureOut">
              <a:rPr lang="en-US" smtClean="0"/>
              <a:pPr/>
              <a:t>5/8/15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28EB3-0B4A-D941-8376-350ABB1D4F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70220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3049052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Leigh-Anne: 1 minute</a:t>
            </a: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Thank you… </a:t>
            </a: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OER Research Hub Fellow; presenting with John </a:t>
            </a:r>
            <a:r>
              <a:rPr lang="en-GB" sz="11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Lesperance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 COL, Education Specialist in charge of VUSSC</a:t>
            </a:r>
          </a:p>
          <a:p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Today, sharing the results of a survey of educators, formal students and informal learners connected with VUSSC - looking at OER use and OEP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dirty="0" smtClean="0"/>
              <a:t>Leigh-Anne:</a:t>
            </a:r>
            <a:r>
              <a:rPr lang="en-GB" baseline="0" dirty="0" smtClean="0"/>
              <a:t> 1 minute</a:t>
            </a: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John - future development of VUSSC (1 minute video); Leigh-Anne - future research (1 minute)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Now </a:t>
            </a:r>
            <a:r>
              <a:rPr lang="en-GB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I’ll hand you over to John, who</a:t>
            </a:r>
            <a:r>
              <a:rPr lang="en-GB" sz="11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will give a summary of how VUSSC works.</a:t>
            </a:r>
            <a:endParaRPr lang="en-GB" sz="11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97162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Intro to VUSSC: John - video….  2 minutes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-GB" dirty="0" smtClean="0"/>
              <a:t>Leigh-Anne:</a:t>
            </a:r>
            <a:r>
              <a:rPr lang="en-GB" baseline="0" dirty="0" smtClean="0"/>
              <a:t> 1 minute</a:t>
            </a:r>
          </a:p>
          <a:p>
            <a:pPr rtl="0">
              <a:spcBef>
                <a:spcPts val="0"/>
              </a:spcBef>
              <a:buNone/>
            </a:pPr>
            <a:r>
              <a:rPr lang="en-GB" dirty="0" smtClean="0"/>
              <a:t>OER </a:t>
            </a:r>
            <a:r>
              <a:rPr lang="en-GB" dirty="0"/>
              <a:t>Research Hub - Fellow. Survey drew heavily on OERRH questions, which I was heavily involved in developing. This allows for comparison with evidence from the OERRH global dataset.</a:t>
            </a:r>
          </a:p>
          <a:p>
            <a:pPr>
              <a:spcBef>
                <a:spcPts val="0"/>
              </a:spcBef>
              <a:buNone/>
            </a:pPr>
            <a:r>
              <a:rPr lang="en-GB" dirty="0"/>
              <a:t>Used </a:t>
            </a:r>
            <a:r>
              <a:rPr lang="en-GB" dirty="0" err="1"/>
              <a:t>SurveyMonkey</a:t>
            </a:r>
            <a:r>
              <a:rPr lang="en-GB" dirty="0"/>
              <a:t>. Then conducted follow-up Skype interviews.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dirty="0" smtClean="0"/>
              <a:t>Leigh-Anne: 1 minute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18 countries,</a:t>
            </a:r>
            <a:r>
              <a:rPr lang="en-GB" baseline="0" dirty="0" smtClean="0"/>
              <a:t> but 72% identify English as first spoke language</a:t>
            </a:r>
          </a:p>
          <a:p>
            <a:pPr>
              <a:spcBef>
                <a:spcPts val="0"/>
              </a:spcBef>
              <a:buNone/>
            </a:pPr>
            <a:r>
              <a:rPr lang="en-GB" baseline="0" dirty="0" smtClean="0"/>
              <a:t>Largely very well qualified…</a:t>
            </a:r>
          </a:p>
          <a:p>
            <a:pPr>
              <a:spcBef>
                <a:spcPts val="0"/>
              </a:spcBef>
              <a:buNone/>
            </a:pPr>
            <a:r>
              <a:rPr lang="en-GB" baseline="0" dirty="0" smtClean="0"/>
              <a:t>68% educators, 25% formal students, 7% informal learners.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dirty="0" smtClean="0"/>
              <a:t>Leigh-Anne: 2 minutes</a:t>
            </a:r>
          </a:p>
          <a:p>
            <a:pPr>
              <a:spcBef>
                <a:spcPts val="0"/>
              </a:spcBef>
              <a:buNone/>
            </a:pPr>
            <a:r>
              <a:rPr lang="en-GB" dirty="0" smtClean="0"/>
              <a:t>Looking first at how</a:t>
            </a:r>
            <a:r>
              <a:rPr lang="en-GB" baseline="0" dirty="0" smtClean="0"/>
              <a:t> the VUSSC educators are using OER. Highly engaged.</a:t>
            </a:r>
          </a:p>
          <a:p>
            <a:pPr>
              <a:spcBef>
                <a:spcPts val="0"/>
              </a:spcBef>
              <a:buNone/>
            </a:pPr>
            <a:r>
              <a:rPr lang="en-GB" baseline="0" dirty="0" smtClean="0"/>
              <a:t>Comparison with Indian educators, </a:t>
            </a:r>
            <a:r>
              <a:rPr lang="en-GB" baseline="0" dirty="0" err="1" smtClean="0"/>
              <a:t>OpenLearn</a:t>
            </a:r>
            <a:r>
              <a:rPr lang="en-GB" baseline="0" dirty="0" smtClean="0"/>
              <a:t> and Saylor.</a:t>
            </a:r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dirty="0" smtClean="0"/>
              <a:t>Leigh-Anne:</a:t>
            </a:r>
            <a:r>
              <a:rPr lang="en-GB" baseline="0" dirty="0" smtClean="0"/>
              <a:t> 3 minutes</a:t>
            </a:r>
          </a:p>
          <a:p>
            <a:pPr>
              <a:spcBef>
                <a:spcPts val="0"/>
              </a:spcBef>
              <a:buNone/>
            </a:pPr>
            <a:r>
              <a:rPr lang="en-GB" baseline="0" dirty="0" smtClean="0"/>
              <a:t>Outcomes of educators’ use of OER. Still shows educators as highly engaged.</a:t>
            </a:r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dirty="0" smtClean="0"/>
              <a:t>Leigh-Anne:</a:t>
            </a:r>
            <a:r>
              <a:rPr lang="en-GB" baseline="0" dirty="0" smtClean="0"/>
              <a:t> 3 minutes</a:t>
            </a:r>
          </a:p>
          <a:p>
            <a:pPr>
              <a:spcBef>
                <a:spcPts val="0"/>
              </a:spcBef>
              <a:buNone/>
            </a:pPr>
            <a:r>
              <a:rPr lang="en-GB" baseline="0" dirty="0" smtClean="0"/>
              <a:t>Moving to formal learners. Slide compares…..</a:t>
            </a:r>
          </a:p>
          <a:p>
            <a:pPr>
              <a:spcBef>
                <a:spcPts val="0"/>
              </a:spcBef>
              <a:buNone/>
            </a:pPr>
            <a:r>
              <a:rPr lang="en-GB" baseline="0" dirty="0" smtClean="0"/>
              <a:t>Shows OER having a big impact on VUSSC formal learners. Especially impressive when compared with other OERRH survey respondent categories.</a:t>
            </a:r>
          </a:p>
          <a:p>
            <a:pPr>
              <a:spcBef>
                <a:spcPts val="0"/>
              </a:spcBef>
              <a:buNone/>
            </a:pPr>
            <a:r>
              <a:rPr lang="en-GB" baseline="0" dirty="0" smtClean="0"/>
              <a:t>Hand you over to John again, who will tell you about a case study – Botswana College of Distance and Open Learning – where the impact of VUSSC is very clear.</a:t>
            </a: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Quotes on some slides while John is talking. Probably 2 minutes.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pPr>
                <a:spcBef>
                  <a:spcPts val="0"/>
                </a:spcBef>
                <a:buNone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pPr>
                <a:spcBef>
                  <a:spcPts val="0"/>
                </a:spcBef>
                <a:buNone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pPr>
                <a:spcBef>
                  <a:spcPts val="0"/>
                </a:spcBef>
                <a:buNone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pPr>
                <a:spcBef>
                  <a:spcPts val="0"/>
                </a:spcBef>
                <a:buNone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Captio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5875079"/>
            <a:ext cx="8229600" cy="69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pPr>
                <a:spcBef>
                  <a:spcPts val="0"/>
                </a:spcBef>
                <a:buNone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pPr>
                <a:spcBef>
                  <a:spcPts val="0"/>
                </a:spcBef>
                <a:buNone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6333134"/>
            <a:ext cx="548699" cy="52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pPr>
                <a:spcBef>
                  <a:spcPts val="0"/>
                </a:spcBef>
                <a:buNone/>
              </a:pPr>
              <a:t>‹#›</a:t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leigh.a.perryman@open.ac.uk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9" Type="http://schemas.openxmlformats.org/officeDocument/2006/relationships/hyperlink" Target="mailto:jlesperance@col.org" TargetMode="External"/><Relationship Id="rId3" Type="http://schemas.openxmlformats.org/officeDocument/2006/relationships/image" Target="../media/image1.jpeg"/><Relationship Id="rId6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video" Target="file://localhost/Volumes/Video/JL_Banff/JL_VUSSC%20Case-MPEG-2%20422%20Program%20stream,%2015%20Mbps.mov" TargetMode="Externa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png"/><Relationship Id="rId1" Type="http://schemas.openxmlformats.org/officeDocument/2006/relationships/video" Target="file://localhost/Volumes/Video/JL_Banff/JL_VUSSC%20Fu%20Dev-MPEG-2%20422%20Program%20stream,%2015%20Mbps.mov" TargetMode="Externa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4" Type="http://schemas.openxmlformats.org/officeDocument/2006/relationships/hyperlink" Target="mailto:leigh.a.perryman@open.ac.uk" TargetMode="External"/><Relationship Id="rId5" Type="http://schemas.openxmlformats.org/officeDocument/2006/relationships/hyperlink" Target="mailto:jlesperance@col.org" TargetMode="External"/><Relationship Id="rId7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9" Type="http://schemas.openxmlformats.org/officeDocument/2006/relationships/image" Target="../media/image4.png"/><Relationship Id="rId3" Type="http://schemas.openxmlformats.org/officeDocument/2006/relationships/image" Target="../media/image1.jpeg"/><Relationship Id="rId6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1" Type="http://schemas.openxmlformats.org/officeDocument/2006/relationships/video" Target="file://localhost/Volumes/Video/JL_Banff/JL_VUSSC%20Intro-MPEG-2%20422%20Program%20stream,%2015%20Mbps.mov" TargetMode="Externa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5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3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MG_0261.JPG"/>
          <p:cNvPicPr>
            <a:picLocks noChangeAspect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b="8507"/>
          <a:stretch/>
        </p:blipFill>
        <p:spPr>
          <a:xfrm>
            <a:off x="0" y="-13060"/>
            <a:ext cx="9205923" cy="5615171"/>
          </a:xfrm>
          <a:prstGeom prst="rect">
            <a:avLst/>
          </a:prstGeom>
        </p:spPr>
      </p:pic>
      <p:sp>
        <p:nvSpPr>
          <p:cNvPr id="30" name="Shape 30"/>
          <p:cNvSpPr txBox="1">
            <a:spLocks noGrp="1"/>
          </p:cNvSpPr>
          <p:nvPr>
            <p:ph type="ctrTitle"/>
          </p:nvPr>
        </p:nvSpPr>
        <p:spPr>
          <a:xfrm>
            <a:off x="151975" y="368700"/>
            <a:ext cx="8849400" cy="2181899"/>
          </a:xfrm>
          <a:prstGeom prst="rect">
            <a:avLst/>
          </a:prstGeom>
          <a:noFill/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30555"/>
              <a:buFont typeface="Arial"/>
              <a:buNone/>
            </a:pPr>
            <a:r>
              <a:rPr lang="en-GB" sz="3600" dirty="0">
                <a:solidFill>
                  <a:srgbClr val="351C75"/>
                </a:solidFill>
                <a:latin typeface="Bree Serif"/>
                <a:ea typeface="Bree Serif"/>
                <a:cs typeface="Bree Serif"/>
                <a:sym typeface="Bree Serif"/>
              </a:rPr>
              <a:t>Collaborating across borders: OER use and open educational practices within the Virtual University for Small States of the Commonwealth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 sz="11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  <p:pic>
        <p:nvPicPr>
          <p:cNvPr id="31" name="Shape 31"/>
          <p:cNvPicPr preferRelativeResize="0"/>
          <p:nvPr/>
        </p:nvPicPr>
        <p:blipFill rotWithShape="1">
          <a:blip r:embed="rId4">
            <a:alphaModFix/>
          </a:blip>
          <a:srcRect l="3299" r="75845" b="70824"/>
          <a:stretch/>
        </p:blipFill>
        <p:spPr>
          <a:xfrm>
            <a:off x="2133600" y="5867050"/>
            <a:ext cx="1734131" cy="990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Shape 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1981" y="5842775"/>
            <a:ext cx="1382100" cy="99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Shape 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48025" y="5738850"/>
            <a:ext cx="1519771" cy="104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Shape 34"/>
          <p:cNvPicPr preferRelativeResize="0"/>
          <p:nvPr/>
        </p:nvPicPr>
        <p:blipFill rotWithShape="1">
          <a:blip r:embed="rId7">
            <a:alphaModFix/>
          </a:blip>
          <a:srcRect l="6240" t="22882" r="8267" b="23350"/>
          <a:stretch/>
        </p:blipFill>
        <p:spPr>
          <a:xfrm>
            <a:off x="4367050" y="5716050"/>
            <a:ext cx="2905274" cy="1141949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Shape 35"/>
          <p:cNvSpPr txBox="1">
            <a:spLocks noGrp="1"/>
          </p:cNvSpPr>
          <p:nvPr>
            <p:ph type="subTitle" idx="1"/>
          </p:nvPr>
        </p:nvSpPr>
        <p:spPr>
          <a:xfrm>
            <a:off x="802175" y="2677187"/>
            <a:ext cx="7772400" cy="2808611"/>
          </a:xfrm>
          <a:prstGeom prst="rect">
            <a:avLst/>
          </a:prstGeom>
          <a:solidFill>
            <a:schemeClr val="bg1">
              <a:alpha val="46000"/>
            </a:schemeClr>
          </a:solidFill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-GB" sz="24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Leigh-Anne Perryman, The Open University, UK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-GB" sz="2400" b="1" u="sng" dirty="0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8"/>
              </a:rPr>
              <a:t>leigh.a.perryman@open.ac.uk</a:t>
            </a:r>
            <a:r>
              <a:rPr lang="en-GB" sz="24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  @</a:t>
            </a:r>
            <a:r>
              <a:rPr lang="en-GB" sz="2400" b="1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laperryman</a:t>
            </a:r>
            <a:endParaRPr lang="en-GB" sz="24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0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-GB" sz="24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John </a:t>
            </a:r>
            <a:r>
              <a:rPr lang="en-GB" sz="2400" b="1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Lesperance</a:t>
            </a:r>
            <a:r>
              <a:rPr lang="en-GB" sz="24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, VUSSC/Commonwealth of Learning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-GB" sz="2400" b="1" u="sng" dirty="0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9"/>
              </a:rPr>
              <a:t>jlesperance@col.org</a:t>
            </a:r>
            <a:r>
              <a:rPr lang="en-GB" sz="24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  @COL4D</a:t>
            </a:r>
          </a:p>
        </p:txBody>
      </p:sp>
      <p:sp>
        <p:nvSpPr>
          <p:cNvPr id="36" name="Shape 36"/>
          <p:cNvSpPr txBox="1"/>
          <p:nvPr/>
        </p:nvSpPr>
        <p:spPr>
          <a:xfrm>
            <a:off x="462875" y="4794300"/>
            <a:ext cx="8450999" cy="69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 sz="1800" b="1" dirty="0"/>
              <a:t>Presented at OE Global 2015 Conference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-GB" sz="1800" b="1" dirty="0"/>
              <a:t>Banff, Canada, 21-25 April 2015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111123"/>
            <a:ext cx="9144000" cy="1546500"/>
          </a:xfrm>
        </p:spPr>
        <p:txBody>
          <a:bodyPr/>
          <a:lstStyle/>
          <a:p>
            <a:r>
              <a:rPr lang="en-US" dirty="0" smtClean="0"/>
              <a:t>The BOCODOL Case Study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John </a:t>
            </a:r>
            <a:r>
              <a:rPr lang="en-US" dirty="0" err="1" smtClean="0"/>
              <a:t>Lesperance</a:t>
            </a: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L_VUSSC Case-MPEG-2 422 Program stream, 15 Mbps.mov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31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76200" y="-38628"/>
            <a:ext cx="8229600" cy="770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mtClean="0">
                <a:solidFill>
                  <a:srgbClr val="351C75"/>
                </a:solidFill>
                <a:latin typeface="Bree Serif"/>
                <a:ea typeface="Bree Serif"/>
                <a:cs typeface="Bree Serif"/>
                <a:sym typeface="Bree Serif"/>
              </a:rPr>
              <a:t>Challenges to OER use</a:t>
            </a:r>
            <a:endParaRPr lang="en-GB" dirty="0">
              <a:solidFill>
                <a:srgbClr val="351C75"/>
              </a:solidFill>
              <a:latin typeface="Bree Serif"/>
              <a:ea typeface="Bree Serif"/>
              <a:cs typeface="Bree Serif"/>
              <a:sym typeface="Bree Serif"/>
            </a:endParaRPr>
          </a:p>
        </p:txBody>
      </p:sp>
      <p:graphicFrame>
        <p:nvGraphicFramePr>
          <p:cNvPr id="91" name="Shape 91"/>
          <p:cNvGraphicFramePr/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04276889"/>
              </p:ext>
            </p:extLst>
          </p:nvPr>
        </p:nvGraphicFramePr>
        <p:xfrm>
          <a:off x="762000" y="1271850"/>
          <a:ext cx="7224889" cy="4217670"/>
        </p:xfrm>
        <a:graphic>
          <a:graphicData uri="http://schemas.openxmlformats.org/drawingml/2006/table">
            <a:tbl>
              <a:tblPr>
                <a:noFill/>
                <a:tableStyleId>{4FBA8B0A-4EC3-4785-ADBD-48F6451B26D7}</a:tableStyleId>
              </a:tblPr>
              <a:tblGrid>
                <a:gridCol w="4162778"/>
                <a:gridCol w="1270000"/>
                <a:gridCol w="1792111"/>
              </a:tblGrid>
              <a:tr h="31432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endParaRPr sz="18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800" b="1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Educators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800" b="1" dirty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Formal learners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GB" sz="1800" b="1" dirty="0">
                          <a:solidFill>
                            <a:srgbClr val="333333"/>
                          </a:solidFill>
                        </a:rPr>
                        <a:t>Finding OER relevant to my context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800">
                          <a:solidFill>
                            <a:srgbClr val="333333"/>
                          </a:solidFill>
                        </a:rPr>
                        <a:t>87%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800">
                          <a:solidFill>
                            <a:srgbClr val="333333"/>
                          </a:solidFill>
                        </a:rPr>
                        <a:t>80%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GB" sz="1800" b="1" dirty="0">
                          <a:solidFill>
                            <a:srgbClr val="333333"/>
                          </a:solidFill>
                        </a:rPr>
                        <a:t>Knowing where to find OER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800">
                          <a:solidFill>
                            <a:srgbClr val="333333"/>
                          </a:solidFill>
                        </a:rPr>
                        <a:t>77%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800">
                          <a:solidFill>
                            <a:srgbClr val="333333"/>
                          </a:solidFill>
                        </a:rPr>
                        <a:t>82%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GB" sz="1800" b="1" dirty="0">
                          <a:solidFill>
                            <a:srgbClr val="333333"/>
                          </a:solidFill>
                        </a:rPr>
                        <a:t>Finding OER in my subject area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800">
                          <a:solidFill>
                            <a:srgbClr val="333333"/>
                          </a:solidFill>
                        </a:rPr>
                        <a:t>76%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800">
                          <a:solidFill>
                            <a:srgbClr val="333333"/>
                          </a:solidFill>
                        </a:rPr>
                        <a:t>82%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GB" sz="1800" b="1" dirty="0">
                          <a:solidFill>
                            <a:srgbClr val="333333"/>
                          </a:solidFill>
                        </a:rPr>
                        <a:t>Technical problems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800">
                          <a:solidFill>
                            <a:srgbClr val="333333"/>
                          </a:solidFill>
                        </a:rPr>
                        <a:t>71%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800">
                          <a:solidFill>
                            <a:srgbClr val="333333"/>
                          </a:solidFill>
                        </a:rPr>
                        <a:t>80%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GB" sz="1800" b="1" dirty="0">
                          <a:solidFill>
                            <a:srgbClr val="333333"/>
                          </a:solidFill>
                        </a:rPr>
                        <a:t>Insufficient time to find OER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800">
                          <a:solidFill>
                            <a:srgbClr val="333333"/>
                          </a:solidFill>
                        </a:rPr>
                        <a:t>73%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800" dirty="0">
                          <a:solidFill>
                            <a:srgbClr val="333333"/>
                          </a:solidFill>
                        </a:rPr>
                        <a:t>67%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GB" sz="1800" b="1" dirty="0">
                          <a:solidFill>
                            <a:srgbClr val="333333"/>
                          </a:solidFill>
                        </a:rPr>
                        <a:t>Finding quality OER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800">
                          <a:solidFill>
                            <a:srgbClr val="333333"/>
                          </a:solidFill>
                        </a:rPr>
                        <a:t>70%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800">
                          <a:solidFill>
                            <a:srgbClr val="333333"/>
                          </a:solidFill>
                        </a:rPr>
                        <a:t>82%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GB" sz="1800" b="1" dirty="0">
                          <a:solidFill>
                            <a:srgbClr val="333333"/>
                          </a:solidFill>
                        </a:rPr>
                        <a:t>No connections with OER-using peers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800">
                          <a:solidFill>
                            <a:srgbClr val="333333"/>
                          </a:solidFill>
                        </a:rPr>
                        <a:t>62%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800">
                          <a:solidFill>
                            <a:srgbClr val="333333"/>
                          </a:solidFill>
                        </a:rPr>
                        <a:t>57%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GB" sz="1800" b="1" dirty="0">
                          <a:solidFill>
                            <a:srgbClr val="333333"/>
                          </a:solidFill>
                        </a:rPr>
                        <a:t>Finding up-to-date OER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800" dirty="0">
                          <a:solidFill>
                            <a:srgbClr val="333333"/>
                          </a:solidFill>
                        </a:rPr>
                        <a:t>56%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rtl="0">
                        <a:spcBef>
                          <a:spcPts val="0"/>
                        </a:spcBef>
                        <a:buNone/>
                      </a:pPr>
                      <a:r>
                        <a:rPr lang="en-GB" sz="1800" dirty="0">
                          <a:solidFill>
                            <a:srgbClr val="333333"/>
                          </a:solidFill>
                        </a:rPr>
                        <a:t>73%</a:t>
                      </a:r>
                    </a:p>
                  </a:txBody>
                  <a:tcPr marL="66675" marR="66675" marT="66675" marB="666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11123"/>
            <a:ext cx="9144000" cy="1546500"/>
          </a:xfrm>
        </p:spPr>
        <p:txBody>
          <a:bodyPr/>
          <a:lstStyle/>
          <a:p>
            <a:r>
              <a:rPr lang="en-US" dirty="0" smtClean="0"/>
              <a:t>What Next?</a:t>
            </a:r>
            <a:br>
              <a:rPr lang="en-US" dirty="0" smtClean="0"/>
            </a:br>
            <a:r>
              <a:rPr lang="en-US" dirty="0" smtClean="0"/>
              <a:t>Future Development of VUSSC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John </a:t>
            </a:r>
            <a:r>
              <a:rPr lang="en-US" dirty="0" err="1" smtClean="0"/>
              <a:t>Lesperance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5771447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700" dirty="0" smtClean="0"/>
              <a:t>Future research: case studies; more analysis</a:t>
            </a:r>
            <a:r>
              <a:rPr lang="en-GB" sz="2700" dirty="0" smtClean="0"/>
              <a:t> against </a:t>
            </a:r>
          </a:p>
          <a:p>
            <a:pPr algn="ctr"/>
            <a:r>
              <a:rPr lang="en-GB" sz="2700" dirty="0" smtClean="0"/>
              <a:t>new </a:t>
            </a:r>
            <a:r>
              <a:rPr lang="en-GB" sz="2700" dirty="0" smtClean="0"/>
              <a:t>model (Perryman &amp; Seal, 2015)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JL_VUSSC Fu Dev-MPEG-2 422 Program stream, 15 Mbps.mov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730251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99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348" y="645122"/>
            <a:ext cx="8229600" cy="714835"/>
          </a:xfrm>
        </p:spPr>
        <p:txBody>
          <a:bodyPr/>
          <a:lstStyle/>
          <a:p>
            <a:r>
              <a:rPr lang="en-US" dirty="0">
                <a:solidFill>
                  <a:srgbClr val="351C75"/>
                </a:solidFill>
                <a:latin typeface="Bree Serif"/>
                <a:ea typeface="Bree Serif"/>
                <a:cs typeface="Bree Serif"/>
              </a:rPr>
              <a:t>A new model of OER </a:t>
            </a:r>
            <a:r>
              <a:rPr lang="en-US" dirty="0" smtClean="0">
                <a:solidFill>
                  <a:srgbClr val="351C75"/>
                </a:solidFill>
                <a:latin typeface="Bree Serif"/>
                <a:ea typeface="Bree Serif"/>
                <a:cs typeface="Bree Serif"/>
              </a:rPr>
              <a:t>engagement in development contexts</a:t>
            </a:r>
            <a:endParaRPr lang="en-US" dirty="0">
              <a:solidFill>
                <a:srgbClr val="351C75"/>
              </a:solidFill>
              <a:latin typeface="Bree Serif"/>
              <a:ea typeface="Bree Serif"/>
              <a:cs typeface="Bree Serif"/>
            </a:endParaRPr>
          </a:p>
        </p:txBody>
      </p:sp>
      <p:pic>
        <p:nvPicPr>
          <p:cNvPr id="4" name="Shape 9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76785" y="2079963"/>
            <a:ext cx="3847676" cy="3507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Shape 104"/>
          <p:cNvPicPr preferRelativeResize="0"/>
          <p:nvPr/>
        </p:nvPicPr>
        <p:blipFill rotWithShape="1">
          <a:blip r:embed="rId3">
            <a:alphaModFix/>
          </a:blip>
          <a:srcRect t="15377" r="16729" b="5067"/>
          <a:stretch/>
        </p:blipFill>
        <p:spPr>
          <a:xfrm>
            <a:off x="4339086" y="1967658"/>
            <a:ext cx="4391711" cy="38486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2375074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261.JPG"/>
          <p:cNvPicPr>
            <a:picLocks noChangeAspect="1"/>
          </p:cNvPicPr>
          <p:nvPr/>
        </p:nvPicPr>
        <p:blipFill>
          <a:blip r:embed="rId3">
            <a:alphaModFix amt="43000"/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79777" y="15163"/>
            <a:ext cx="8297333" cy="5531555"/>
          </a:xfrm>
          <a:prstGeom prst="rect">
            <a:avLst/>
          </a:prstGeom>
        </p:spPr>
      </p:pic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685800" y="579445"/>
            <a:ext cx="8229600" cy="734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dirty="0">
                <a:solidFill>
                  <a:schemeClr val="accent5">
                    <a:lumMod val="75000"/>
                  </a:schemeClr>
                </a:solidFill>
                <a:latin typeface="Bree Serif"/>
                <a:ea typeface="Bree Serif"/>
                <a:cs typeface="Bree Serif"/>
                <a:sym typeface="Bree Serif"/>
              </a:rPr>
              <a:t>Thank you for listening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subTitle" idx="1"/>
          </p:nvPr>
        </p:nvSpPr>
        <p:spPr>
          <a:xfrm>
            <a:off x="802175" y="3422244"/>
            <a:ext cx="7772400" cy="2124474"/>
          </a:xfrm>
          <a:prstGeom prst="rect">
            <a:avLst/>
          </a:prstGeom>
          <a:solidFill>
            <a:schemeClr val="bg1">
              <a:alpha val="45000"/>
            </a:schemeClr>
          </a:solidFill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-GB" sz="24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Leigh-Anne Perryman, The Open University, UK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-GB" sz="2400" b="1" u="sng" dirty="0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4"/>
              </a:rPr>
              <a:t>leigh.a.perryman@open.ac.uk</a:t>
            </a:r>
            <a:r>
              <a:rPr lang="en-GB" sz="24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 </a:t>
            </a:r>
            <a:r>
              <a:rPr lang="en-GB" sz="2400" b="1" dirty="0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@</a:t>
            </a:r>
            <a:r>
              <a:rPr lang="en-GB" sz="2400" b="1" dirty="0" err="1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laperryman</a:t>
            </a:r>
            <a:r>
              <a:rPr lang="en-GB" sz="2400" b="1" dirty="0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lang="en-GB" sz="24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000" b="1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 algn="ctr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-GB" sz="24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John </a:t>
            </a:r>
            <a:r>
              <a:rPr lang="en-GB" sz="2400" b="1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Lesperance</a:t>
            </a:r>
            <a:r>
              <a:rPr lang="en-GB" sz="24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, VUSSC/Commonwealth of Learning</a:t>
            </a:r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-GB" sz="2400" b="1" u="sng" dirty="0">
                <a:solidFill>
                  <a:schemeClr val="hlink"/>
                </a:solidFill>
                <a:latin typeface="Trebuchet MS"/>
                <a:ea typeface="Trebuchet MS"/>
                <a:cs typeface="Trebuchet MS"/>
                <a:sym typeface="Trebuchet MS"/>
                <a:hlinkClick r:id="rId5"/>
              </a:rPr>
              <a:t>jlesperance@col.org</a:t>
            </a:r>
            <a:r>
              <a:rPr lang="en-GB" sz="24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 </a:t>
            </a:r>
            <a:r>
              <a:rPr lang="en-GB" sz="2400" b="1" dirty="0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@</a:t>
            </a:r>
            <a:r>
              <a:rPr lang="en-GB" sz="2400" b="1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COL4D</a:t>
            </a:r>
          </a:p>
        </p:txBody>
      </p:sp>
      <p:pic>
        <p:nvPicPr>
          <p:cNvPr id="105" name="Shape 105"/>
          <p:cNvPicPr preferRelativeResize="0"/>
          <p:nvPr/>
        </p:nvPicPr>
        <p:blipFill rotWithShape="1">
          <a:blip r:embed="rId6">
            <a:alphaModFix/>
          </a:blip>
          <a:srcRect l="3299" r="75845" b="70824"/>
          <a:stretch/>
        </p:blipFill>
        <p:spPr>
          <a:xfrm>
            <a:off x="2133600" y="5822746"/>
            <a:ext cx="1734131" cy="990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Shape 10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1981" y="5798471"/>
            <a:ext cx="1382100" cy="990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Shape 107"/>
          <p:cNvPicPr preferRelativeResize="0"/>
          <p:nvPr/>
        </p:nvPicPr>
        <p:blipFill rotWithShape="1">
          <a:blip r:embed="rId8">
            <a:alphaModFix/>
          </a:blip>
          <a:srcRect l="6240" t="22882" r="8267" b="23350"/>
          <a:stretch/>
        </p:blipFill>
        <p:spPr>
          <a:xfrm>
            <a:off x="4367050" y="5716050"/>
            <a:ext cx="2905274" cy="1141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Shape 10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548025" y="5738850"/>
            <a:ext cx="1519771" cy="104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5-04-21 at 21.48.03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67358"/>
          <a:stretch/>
        </p:blipFill>
        <p:spPr>
          <a:xfrm>
            <a:off x="111187" y="671692"/>
            <a:ext cx="1851478" cy="4470400"/>
          </a:xfrm>
          <a:prstGeom prst="rect">
            <a:avLst/>
          </a:prstGeom>
        </p:spPr>
      </p:pic>
      <p:pic>
        <p:nvPicPr>
          <p:cNvPr id="7" name="Picture 6" descr="Screen Shot 2015-04-21 at 21.48.03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85750"/>
          <a:stretch/>
        </p:blipFill>
        <p:spPr>
          <a:xfrm>
            <a:off x="1829997" y="671692"/>
            <a:ext cx="808254" cy="4470400"/>
          </a:xfrm>
          <a:prstGeom prst="rect">
            <a:avLst/>
          </a:prstGeom>
        </p:spPr>
      </p:pic>
      <p:pic>
        <p:nvPicPr>
          <p:cNvPr id="8" name="Picture 7" descr="Screen Shot 2015-04-21 at 21.48.26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54803"/>
          <a:stretch/>
        </p:blipFill>
        <p:spPr>
          <a:xfrm>
            <a:off x="2559735" y="770362"/>
            <a:ext cx="2414616" cy="4328630"/>
          </a:xfrm>
          <a:prstGeom prst="rect">
            <a:avLst/>
          </a:prstGeom>
        </p:spPr>
      </p:pic>
      <p:pic>
        <p:nvPicPr>
          <p:cNvPr id="9" name="Picture 8" descr="Screen Shot 2015-04-21 at 21.48.26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86378"/>
          <a:stretch/>
        </p:blipFill>
        <p:spPr>
          <a:xfrm>
            <a:off x="4966810" y="776062"/>
            <a:ext cx="734012" cy="4366030"/>
          </a:xfrm>
          <a:prstGeom prst="rect">
            <a:avLst/>
          </a:prstGeom>
        </p:spPr>
      </p:pic>
      <p:pic>
        <p:nvPicPr>
          <p:cNvPr id="10" name="Picture 9" descr="Screen Shot 2015-04-21 at 21.48.49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50242"/>
          <a:stretch/>
        </p:blipFill>
        <p:spPr>
          <a:xfrm>
            <a:off x="5659117" y="665991"/>
            <a:ext cx="2650432" cy="4076015"/>
          </a:xfrm>
          <a:prstGeom prst="rect">
            <a:avLst/>
          </a:prstGeom>
        </p:spPr>
      </p:pic>
      <p:pic>
        <p:nvPicPr>
          <p:cNvPr id="11" name="Picture 10" descr="Screen Shot 2015-04-21 at 21.48.49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86683" t="1304"/>
          <a:stretch/>
        </p:blipFill>
        <p:spPr>
          <a:xfrm>
            <a:off x="8249813" y="822138"/>
            <a:ext cx="691165" cy="3919867"/>
          </a:xfrm>
          <a:prstGeom prst="rect">
            <a:avLst/>
          </a:prstGeom>
        </p:spPr>
      </p:pic>
      <p:sp>
        <p:nvSpPr>
          <p:cNvPr id="12" name="Shape 41"/>
          <p:cNvSpPr txBox="1">
            <a:spLocks noGrp="1"/>
          </p:cNvSpPr>
          <p:nvPr>
            <p:ph type="title"/>
          </p:nvPr>
        </p:nvSpPr>
        <p:spPr>
          <a:xfrm>
            <a:off x="76200" y="-30154"/>
            <a:ext cx="8229600" cy="683099"/>
          </a:xfrm>
          <a:prstGeom prst="rect">
            <a:avLst/>
          </a:prstGeom>
          <a:solidFill>
            <a:schemeClr val="lt1"/>
          </a:solidFill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0555"/>
              <a:buFont typeface="Arial"/>
              <a:buNone/>
            </a:pPr>
            <a:r>
              <a:rPr lang="en-GB" dirty="0">
                <a:solidFill>
                  <a:srgbClr val="351C75"/>
                </a:solidFill>
                <a:latin typeface="Bree Serif"/>
                <a:ea typeface="Bree Serif"/>
                <a:cs typeface="Bree Serif"/>
                <a:sym typeface="Bree Serif"/>
              </a:rPr>
              <a:t>Intro to VUSSC</a:t>
            </a:r>
          </a:p>
        </p:txBody>
      </p:sp>
      <p:sp>
        <p:nvSpPr>
          <p:cNvPr id="15" name="Shape 46"/>
          <p:cNvSpPr txBox="1">
            <a:spLocks noGrp="1"/>
          </p:cNvSpPr>
          <p:nvPr>
            <p:ph type="body" idx="1"/>
          </p:nvPr>
        </p:nvSpPr>
        <p:spPr>
          <a:xfrm>
            <a:off x="160770" y="5225907"/>
            <a:ext cx="8983229" cy="57376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GB" sz="2800" b="1" dirty="0" smtClean="0">
                <a:solidFill>
                  <a:srgbClr val="000000"/>
                </a:solidFill>
              </a:rPr>
              <a:t>Network of 32 small developing states committed to collaboratively developing OER</a:t>
            </a:r>
          </a:p>
          <a:p>
            <a:pPr marL="457200" lvl="0" indent="-381000" rtl="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GB" sz="2800" b="1" dirty="0" smtClean="0">
                <a:solidFill>
                  <a:srgbClr val="000000"/>
                </a:solidFill>
              </a:rPr>
              <a:t>Co-ordinated by Commonwealth of Learning</a:t>
            </a:r>
            <a:endParaRPr lang="en-GB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1589498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VUSSC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John </a:t>
            </a:r>
            <a:r>
              <a:rPr lang="en-US" dirty="0" err="1" smtClean="0"/>
              <a:t>Lesperance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L_VUSSC Intro-MPEG-2 422 Program stream, 15 Mbps.mov">
            <a:hlinkClick r:id="" action="ppaction://media"/>
          </p:cNvPr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8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160771" y="3631351"/>
            <a:ext cx="6196018" cy="2887982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GB" sz="3200" b="1" dirty="0" smtClean="0">
                <a:solidFill>
                  <a:srgbClr val="000000"/>
                </a:solidFill>
              </a:rPr>
              <a:t>Use </a:t>
            </a:r>
            <a:r>
              <a:rPr lang="en-GB" sz="3200" b="1" dirty="0">
                <a:solidFill>
                  <a:srgbClr val="000000"/>
                </a:solidFill>
              </a:rPr>
              <a:t>of OERRH questions</a:t>
            </a:r>
          </a:p>
          <a:p>
            <a:pPr marL="457200" lvl="0" indent="-381000" rtl="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GB" sz="3200" b="1" dirty="0">
                <a:solidFill>
                  <a:srgbClr val="000000"/>
                </a:solidFill>
              </a:rPr>
              <a:t>Comparison with OERRH global dataset</a:t>
            </a:r>
          </a:p>
          <a:p>
            <a:pPr marL="457200" lvl="0" indent="-381000" rtl="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GB" sz="3200" b="1" dirty="0" smtClean="0">
                <a:solidFill>
                  <a:srgbClr val="000000"/>
                </a:solidFill>
              </a:rPr>
              <a:t>20 </a:t>
            </a:r>
            <a:r>
              <a:rPr lang="en-GB" sz="3200" b="1" dirty="0">
                <a:solidFill>
                  <a:srgbClr val="000000"/>
                </a:solidFill>
              </a:rPr>
              <a:t>follow-up Skype interviews</a:t>
            </a:r>
          </a:p>
        </p:txBody>
      </p:sp>
      <p:pic>
        <p:nvPicPr>
          <p:cNvPr id="47" name="Shape 47"/>
          <p:cNvPicPr preferRelativeResize="0"/>
          <p:nvPr/>
        </p:nvPicPr>
        <p:blipFill>
          <a:blip r:embed="rId3">
            <a:alphaModFix amt="79000"/>
          </a:blip>
          <a:stretch>
            <a:fillRect/>
          </a:stretch>
        </p:blipFill>
        <p:spPr>
          <a:xfrm>
            <a:off x="2116050" y="77149"/>
            <a:ext cx="6875550" cy="2808524"/>
          </a:xfrm>
          <a:prstGeom prst="rect">
            <a:avLst/>
          </a:prstGeom>
          <a:noFill/>
          <a:ln w="9525" cap="flat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48" name="Shape 48"/>
          <p:cNvPicPr preferRelativeResize="0"/>
          <p:nvPr/>
        </p:nvPicPr>
        <p:blipFill rotWithShape="1">
          <a:blip r:embed="rId4">
            <a:alphaModFix amt="88000"/>
          </a:blip>
          <a:srcRect l="66375"/>
          <a:stretch/>
        </p:blipFill>
        <p:spPr>
          <a:xfrm>
            <a:off x="7041884" y="3030400"/>
            <a:ext cx="1949613" cy="3715250"/>
          </a:xfrm>
          <a:prstGeom prst="rect">
            <a:avLst/>
          </a:prstGeom>
          <a:noFill/>
          <a:ln w="9525" cap="flat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 rot="-5400000">
            <a:off x="-987149" y="987150"/>
            <a:ext cx="3021299" cy="1047000"/>
          </a:xfrm>
          <a:prstGeom prst="rect">
            <a:avLst/>
          </a:prstGeom>
          <a:solidFill>
            <a:schemeClr val="lt1"/>
          </a:solidFill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4800" b="1">
                <a:solidFill>
                  <a:srgbClr val="351C75"/>
                </a:solidFill>
                <a:latin typeface="Bree Serif"/>
                <a:ea typeface="Bree Serif"/>
                <a:cs typeface="Bree Serif"/>
                <a:sym typeface="Bree Serif"/>
              </a:rPr>
              <a:t>Methods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0" y="533400"/>
            <a:ext cx="1765200" cy="695400"/>
          </a:xfrm>
          <a:prstGeom prst="rect">
            <a:avLst/>
          </a:prstGeom>
          <a:solidFill>
            <a:schemeClr val="lt1"/>
          </a:solidFill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0555"/>
              <a:buFont typeface="Arial"/>
              <a:buNone/>
            </a:pPr>
            <a:r>
              <a:rPr lang="en-GB">
                <a:solidFill>
                  <a:srgbClr val="351C75"/>
                </a:solidFill>
                <a:latin typeface="Bree Serif"/>
                <a:ea typeface="Bree Serif"/>
                <a:cs typeface="Bree Serif"/>
                <a:sym typeface="Bree Serif"/>
              </a:rPr>
              <a:t>The </a:t>
            </a: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0555"/>
              <a:buFont typeface="Arial"/>
              <a:buNone/>
            </a:pPr>
            <a:r>
              <a:rPr lang="en-GB">
                <a:solidFill>
                  <a:srgbClr val="351C75"/>
                </a:solidFill>
                <a:latin typeface="Bree Serif"/>
                <a:ea typeface="Bree Serif"/>
                <a:cs typeface="Bree Serif"/>
                <a:sym typeface="Bree Serif"/>
              </a:rPr>
              <a:t>sample</a:t>
            </a:r>
          </a:p>
        </p:txBody>
      </p:sp>
      <p:pic>
        <p:nvPicPr>
          <p:cNvPr id="55" name="Shape 55"/>
          <p:cNvPicPr preferRelativeResize="0"/>
          <p:nvPr/>
        </p:nvPicPr>
        <p:blipFill rotWithShape="1">
          <a:blip r:embed="rId3">
            <a:alphaModFix/>
          </a:blip>
          <a:srcRect l="2085"/>
          <a:stretch/>
        </p:blipFill>
        <p:spPr>
          <a:xfrm>
            <a:off x="1841400" y="0"/>
            <a:ext cx="7302600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 rot="1473606">
            <a:off x="5995812" y="32966"/>
            <a:ext cx="3037187" cy="1372256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>
                <a:solidFill>
                  <a:srgbClr val="FF9900"/>
                </a:solidFill>
              </a:rPr>
              <a:t>18 countries</a:t>
            </a:r>
          </a:p>
        </p:txBody>
      </p:sp>
      <p:pic>
        <p:nvPicPr>
          <p:cNvPr id="57" name="Shape 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00" y="3657600"/>
            <a:ext cx="4572003" cy="320039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 txBox="1"/>
          <p:nvPr/>
        </p:nvSpPr>
        <p:spPr>
          <a:xfrm>
            <a:off x="152400" y="1533600"/>
            <a:ext cx="1765200" cy="1656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000" b="1">
                <a:solidFill>
                  <a:srgbClr val="FF9900"/>
                </a:solidFill>
              </a:rPr>
              <a:t>72%</a:t>
            </a:r>
            <a:r>
              <a:rPr lang="en-GB" sz="2000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GB" sz="2000">
                <a:solidFill>
                  <a:srgbClr val="333333"/>
                </a:solidFill>
              </a:rPr>
              <a:t>of respondents identified English as their first spoken language</a:t>
            </a:r>
          </a:p>
        </p:txBody>
      </p:sp>
      <p:pic>
        <p:nvPicPr>
          <p:cNvPr id="59" name="Shape 5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24742" y="3925873"/>
            <a:ext cx="3582231" cy="2203774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Shape 60"/>
          <p:cNvSpPr txBox="1">
            <a:spLocks noGrp="1"/>
          </p:cNvSpPr>
          <p:nvPr>
            <p:ph type="body" idx="2"/>
          </p:nvPr>
        </p:nvSpPr>
        <p:spPr>
          <a:xfrm rot="-1276">
            <a:off x="6511912" y="4955025"/>
            <a:ext cx="807900" cy="538499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2400" b="1">
                <a:solidFill>
                  <a:srgbClr val="000000"/>
                </a:solidFill>
              </a:rPr>
              <a:t>25%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body" idx="3"/>
          </p:nvPr>
        </p:nvSpPr>
        <p:spPr>
          <a:xfrm rot="-1034">
            <a:off x="5114100" y="3864150"/>
            <a:ext cx="996900" cy="660900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2400" b="1">
                <a:solidFill>
                  <a:srgbClr val="000000"/>
                </a:solidFill>
              </a:rPr>
              <a:t>68%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body" idx="4"/>
          </p:nvPr>
        </p:nvSpPr>
        <p:spPr>
          <a:xfrm rot="-1276">
            <a:off x="7337487" y="5330325"/>
            <a:ext cx="807900" cy="538499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2400" b="1">
                <a:solidFill>
                  <a:srgbClr val="000000"/>
                </a:solidFill>
              </a:rPr>
              <a:t>7%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98777" y="-28222"/>
            <a:ext cx="8229600" cy="744599"/>
          </a:xfrm>
          <a:prstGeom prst="rect">
            <a:avLst/>
          </a:prstGeom>
          <a:solidFill>
            <a:schemeClr val="lt1"/>
          </a:solidFill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0555"/>
              <a:buFont typeface="Arial"/>
              <a:buNone/>
            </a:pPr>
            <a:r>
              <a:rPr lang="en-GB" dirty="0">
                <a:solidFill>
                  <a:srgbClr val="351C75"/>
                </a:solidFill>
                <a:latin typeface="Bree Serif"/>
                <a:ea typeface="Bree Serif"/>
                <a:cs typeface="Bree Serif"/>
                <a:sym typeface="Bree Serif"/>
              </a:rPr>
              <a:t>Educators’ use of OER (1) 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90213540"/>
              </p:ext>
            </p:extLst>
          </p:nvPr>
        </p:nvGraphicFramePr>
        <p:xfrm>
          <a:off x="151640" y="831301"/>
          <a:ext cx="8766581" cy="59279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El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76200" y="0"/>
            <a:ext cx="8229600" cy="744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0555"/>
              <a:buFont typeface="Arial"/>
              <a:buNone/>
            </a:pPr>
            <a:r>
              <a:rPr lang="en-GB">
                <a:solidFill>
                  <a:srgbClr val="351C75"/>
                </a:solidFill>
                <a:latin typeface="Bree Serif"/>
                <a:ea typeface="Bree Serif"/>
                <a:cs typeface="Bree Serif"/>
                <a:sym typeface="Bree Serif"/>
              </a:rPr>
              <a:t>Educators’ use of OER (2) 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34481589"/>
              </p:ext>
            </p:extLst>
          </p:nvPr>
        </p:nvGraphicFramePr>
        <p:xfrm>
          <a:off x="76200" y="943984"/>
          <a:ext cx="9067800" cy="5914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6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6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6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6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7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7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7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7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categoryEl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76200" y="122244"/>
            <a:ext cx="8229600" cy="621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0555"/>
              <a:buFont typeface="Arial"/>
              <a:buNone/>
            </a:pPr>
            <a:r>
              <a:rPr lang="en-GB" dirty="0">
                <a:solidFill>
                  <a:srgbClr val="351C75"/>
                </a:solidFill>
                <a:latin typeface="Bree Serif"/>
                <a:ea typeface="Bree Serif"/>
                <a:cs typeface="Bree Serif"/>
                <a:sym typeface="Bree Serif"/>
              </a:rPr>
              <a:t>Impact of OER on formal learners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35363428"/>
              </p:ext>
            </p:extLst>
          </p:nvPr>
        </p:nvGraphicFramePr>
        <p:xfrm>
          <a:off x="155227" y="792501"/>
          <a:ext cx="8777106" cy="5913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5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6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6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6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6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El"/>
        </p:bldSub>
      </p:bldGraphic>
    </p:bldLst>
  </p:timing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655</Words>
  <Application>Microsoft Macintosh PowerPoint</Application>
  <PresentationFormat>On-screen Show (4:3)</PresentationFormat>
  <Paragraphs>93</Paragraphs>
  <Slides>16</Slides>
  <Notes>12</Notes>
  <HiddenSlides>0</HiddenSlides>
  <MMClips>3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simple-light</vt:lpstr>
      <vt:lpstr>Collaborating across borders: OER use and open educational practices within the Virtual University for Small States of the Commonwealth  </vt:lpstr>
      <vt:lpstr>Intro to VUSSC</vt:lpstr>
      <vt:lpstr>Introduction to VUSSC</vt:lpstr>
      <vt:lpstr>Slide 4</vt:lpstr>
      <vt:lpstr>Slide 5</vt:lpstr>
      <vt:lpstr>The  sample</vt:lpstr>
      <vt:lpstr>Educators’ use of OER (1) </vt:lpstr>
      <vt:lpstr>Educators’ use of OER (2) </vt:lpstr>
      <vt:lpstr>Impact of OER on formal learners</vt:lpstr>
      <vt:lpstr>The BOCODOL Case Study</vt:lpstr>
      <vt:lpstr>Slide 11</vt:lpstr>
      <vt:lpstr>Challenges to OER use</vt:lpstr>
      <vt:lpstr>What Next? Future Development of VUSSC</vt:lpstr>
      <vt:lpstr>Slide 14</vt:lpstr>
      <vt:lpstr>A new model of OER engagement in development contexts</vt:lpstr>
      <vt:lpstr>Thank you for listening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Collaborating across borders: OER use and open educational practices within the Virtual University for Small States of the Commonwealth</dc:title>
  <dc:creator>John Lesperance</dc:creator>
  <cp:lastModifiedBy>Anna Lee</cp:lastModifiedBy>
  <cp:revision>22</cp:revision>
  <cp:lastPrinted>2015-04-17T16:36:56Z</cp:lastPrinted>
  <dcterms:created xsi:type="dcterms:W3CDTF">2015-05-08T20:05:43Z</dcterms:created>
  <dcterms:modified xsi:type="dcterms:W3CDTF">2015-05-08T20:12:20Z</dcterms:modified>
</cp:coreProperties>
</file>