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5"/>
  </p:sldMasterIdLst>
  <p:notesMasterIdLst>
    <p:notesMasterId r:id="rId30"/>
  </p:notesMasterIdLst>
  <p:sldIdLst>
    <p:sldId id="256" r:id="rId6"/>
    <p:sldId id="300" r:id="rId7"/>
    <p:sldId id="301" r:id="rId8"/>
    <p:sldId id="326" r:id="rId9"/>
    <p:sldId id="303" r:id="rId10"/>
    <p:sldId id="327" r:id="rId11"/>
    <p:sldId id="305" r:id="rId12"/>
    <p:sldId id="328" r:id="rId13"/>
    <p:sldId id="329" r:id="rId14"/>
    <p:sldId id="308" r:id="rId15"/>
    <p:sldId id="309" r:id="rId16"/>
    <p:sldId id="310" r:id="rId17"/>
    <p:sldId id="333" r:id="rId18"/>
    <p:sldId id="312" r:id="rId19"/>
    <p:sldId id="313" r:id="rId20"/>
    <p:sldId id="330" r:id="rId21"/>
    <p:sldId id="315" r:id="rId22"/>
    <p:sldId id="316" r:id="rId23"/>
    <p:sldId id="323" r:id="rId24"/>
    <p:sldId id="332" r:id="rId25"/>
    <p:sldId id="324" r:id="rId26"/>
    <p:sldId id="325" r:id="rId27"/>
    <p:sldId id="321" r:id="rId28"/>
    <p:sldId id="298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188"/>
    <a:srgbClr val="BA1929"/>
    <a:srgbClr val="9F915D"/>
    <a:srgbClr val="473790"/>
    <a:srgbClr val="EBE9DE"/>
    <a:srgbClr val="D4CCE7"/>
    <a:srgbClr val="B3AA7F"/>
    <a:srgbClr val="47766D"/>
    <a:srgbClr val="E6E6E6"/>
    <a:srgbClr val="290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92" autoAdjust="0"/>
    <p:restoredTop sz="85270" autoAdjust="0"/>
  </p:normalViewPr>
  <p:slideViewPr>
    <p:cSldViewPr snapToGrid="0">
      <p:cViewPr varScale="1">
        <p:scale>
          <a:sx n="94" d="100"/>
          <a:sy n="94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2C14CA-6768-467C-AECD-E83DEEDE07E3}" type="doc">
      <dgm:prSet loTypeId="urn:microsoft.com/office/officeart/2005/8/layout/venn3" loCatId="relationship" qsTypeId="urn:microsoft.com/office/officeart/2005/8/quickstyle/simple2" qsCatId="simple" csTypeId="urn:microsoft.com/office/officeart/2005/8/colors/colorful5" csCatId="colorful" phldr="1"/>
      <dgm:spPr/>
    </dgm:pt>
    <dgm:pt modelId="{720E2426-B3D0-4958-97AB-741DC23F1515}">
      <dgm:prSet phldrT="[Text]" custT="1"/>
      <dgm:spPr/>
      <dgm:t>
        <a:bodyPr/>
        <a:lstStyle/>
        <a:p>
          <a:pPr algn="ctr"/>
          <a:r>
            <a:rPr lang="en-US" sz="2700">
              <a:latin typeface="+mj-lt"/>
            </a:rPr>
            <a:t>scalability</a:t>
          </a:r>
        </a:p>
      </dgm:t>
    </dgm:pt>
    <dgm:pt modelId="{85C8C66B-C3FA-4398-841A-4DCA8ACBD71F}" type="parTrans" cxnId="{BEB4159B-C2AC-48CF-8396-5528FE724B87}">
      <dgm:prSet/>
      <dgm:spPr/>
      <dgm:t>
        <a:bodyPr/>
        <a:lstStyle/>
        <a:p>
          <a:pPr algn="ctr"/>
          <a:endParaRPr lang="en-US" sz="2700">
            <a:latin typeface="+mj-lt"/>
          </a:endParaRPr>
        </a:p>
      </dgm:t>
    </dgm:pt>
    <dgm:pt modelId="{0DC04E65-95C1-4567-80DD-266780F786A4}" type="sibTrans" cxnId="{BEB4159B-C2AC-48CF-8396-5528FE724B87}">
      <dgm:prSet/>
      <dgm:spPr/>
      <dgm:t>
        <a:bodyPr/>
        <a:lstStyle/>
        <a:p>
          <a:pPr algn="ctr"/>
          <a:endParaRPr lang="en-US" sz="2700">
            <a:latin typeface="+mj-lt"/>
          </a:endParaRPr>
        </a:p>
      </dgm:t>
    </dgm:pt>
    <dgm:pt modelId="{3792125D-A58B-4DB0-8C56-0512DECCD5D7}">
      <dgm:prSet phldrT="[Text]" custT="1"/>
      <dgm:spPr/>
      <dgm:t>
        <a:bodyPr/>
        <a:lstStyle/>
        <a:p>
          <a:pPr algn="ctr"/>
          <a:r>
            <a:rPr lang="en-US" sz="2700">
              <a:latin typeface="+mj-lt"/>
            </a:rPr>
            <a:t>media technology</a:t>
          </a:r>
        </a:p>
      </dgm:t>
    </dgm:pt>
    <dgm:pt modelId="{0378839E-47C9-45A8-8133-73346025BC43}" type="parTrans" cxnId="{8EF08E07-A330-4098-AB29-31F24562FBA6}">
      <dgm:prSet/>
      <dgm:spPr/>
      <dgm:t>
        <a:bodyPr/>
        <a:lstStyle/>
        <a:p>
          <a:pPr algn="ctr"/>
          <a:endParaRPr lang="en-US" sz="2700">
            <a:latin typeface="+mj-lt"/>
          </a:endParaRPr>
        </a:p>
      </dgm:t>
    </dgm:pt>
    <dgm:pt modelId="{469CC5E0-95EF-4A3F-B6C4-61BDE2DE4418}" type="sibTrans" cxnId="{8EF08E07-A330-4098-AB29-31F24562FBA6}">
      <dgm:prSet/>
      <dgm:spPr/>
      <dgm:t>
        <a:bodyPr/>
        <a:lstStyle/>
        <a:p>
          <a:pPr algn="ctr"/>
          <a:endParaRPr lang="en-US" sz="2700">
            <a:latin typeface="+mj-lt"/>
          </a:endParaRPr>
        </a:p>
      </dgm:t>
    </dgm:pt>
    <dgm:pt modelId="{EFD16E1A-8161-47E9-B49E-3129EA7A1B90}">
      <dgm:prSet phldrT="[Text]" custT="1"/>
      <dgm:spPr/>
      <dgm:t>
        <a:bodyPr/>
        <a:lstStyle/>
        <a:p>
          <a:pPr algn="ctr"/>
          <a:r>
            <a:rPr lang="en-US" sz="2700">
              <a:latin typeface="+mj-lt"/>
            </a:rPr>
            <a:t>assessment techniques online</a:t>
          </a:r>
        </a:p>
      </dgm:t>
    </dgm:pt>
    <dgm:pt modelId="{0926D7C7-C5FD-4218-B10E-969252FD9A57}" type="parTrans" cxnId="{688CDAB7-5DB1-4A46-AE6B-B329BEE7B25F}">
      <dgm:prSet/>
      <dgm:spPr/>
      <dgm:t>
        <a:bodyPr/>
        <a:lstStyle/>
        <a:p>
          <a:endParaRPr lang="en-US" sz="2700">
            <a:latin typeface="+mj-lt"/>
          </a:endParaRPr>
        </a:p>
      </dgm:t>
    </dgm:pt>
    <dgm:pt modelId="{5F6758AA-9E83-4032-BB4A-C8A47453BE1B}" type="sibTrans" cxnId="{688CDAB7-5DB1-4A46-AE6B-B329BEE7B25F}">
      <dgm:prSet/>
      <dgm:spPr/>
      <dgm:t>
        <a:bodyPr/>
        <a:lstStyle/>
        <a:p>
          <a:endParaRPr lang="en-US" sz="2700">
            <a:latin typeface="+mj-lt"/>
          </a:endParaRPr>
        </a:p>
      </dgm:t>
    </dgm:pt>
    <dgm:pt modelId="{BB1E44B1-B1CA-4793-A11B-3432BB68473D}">
      <dgm:prSet phldrT="[Text]" custT="1"/>
      <dgm:spPr>
        <a:solidFill>
          <a:schemeClr val="accent4">
            <a:lumMod val="60000"/>
            <a:lumOff val="40000"/>
            <a:alpha val="50000"/>
          </a:schemeClr>
        </a:solidFill>
      </dgm:spPr>
      <dgm:t>
        <a:bodyPr/>
        <a:lstStyle/>
        <a:p>
          <a:pPr algn="ctr"/>
          <a:r>
            <a:rPr lang="en-US" sz="2700">
              <a:latin typeface="+mj-lt"/>
            </a:rPr>
            <a:t>online event/ conferencing management</a:t>
          </a:r>
        </a:p>
      </dgm:t>
    </dgm:pt>
    <dgm:pt modelId="{A9F024AF-D6C9-470B-B425-CDC7A58323BD}" type="parTrans" cxnId="{144745E3-5E42-4BFC-ABB4-8CA693EB792E}">
      <dgm:prSet/>
      <dgm:spPr/>
      <dgm:t>
        <a:bodyPr/>
        <a:lstStyle/>
        <a:p>
          <a:endParaRPr lang="en-US" sz="2700">
            <a:latin typeface="+mj-lt"/>
          </a:endParaRPr>
        </a:p>
      </dgm:t>
    </dgm:pt>
    <dgm:pt modelId="{F18AD61B-B8C0-43D6-8B52-22B3AD4C8E3C}" type="sibTrans" cxnId="{144745E3-5E42-4BFC-ABB4-8CA693EB792E}">
      <dgm:prSet/>
      <dgm:spPr/>
      <dgm:t>
        <a:bodyPr/>
        <a:lstStyle/>
        <a:p>
          <a:endParaRPr lang="en-US" sz="2700">
            <a:latin typeface="+mj-lt"/>
          </a:endParaRPr>
        </a:p>
      </dgm:t>
    </dgm:pt>
    <dgm:pt modelId="{2AAB4748-9FE4-4221-91AE-D5286D9C5050}" type="pres">
      <dgm:prSet presAssocID="{932C14CA-6768-467C-AECD-E83DEEDE07E3}" presName="Name0" presStyleCnt="0">
        <dgm:presLayoutVars>
          <dgm:dir/>
          <dgm:resizeHandles val="exact"/>
        </dgm:presLayoutVars>
      </dgm:prSet>
      <dgm:spPr/>
    </dgm:pt>
    <dgm:pt modelId="{5835F6A7-6532-4EC9-87CC-3F2E76CA3894}" type="pres">
      <dgm:prSet presAssocID="{720E2426-B3D0-4958-97AB-741DC23F1515}" presName="Name5" presStyleLbl="vennNode1" presStyleIdx="0" presStyleCnt="4">
        <dgm:presLayoutVars>
          <dgm:bulletEnabled val="1"/>
        </dgm:presLayoutVars>
      </dgm:prSet>
      <dgm:spPr/>
    </dgm:pt>
    <dgm:pt modelId="{E5BB6416-CF55-4BD8-9D0B-07B719C8CBCF}" type="pres">
      <dgm:prSet presAssocID="{0DC04E65-95C1-4567-80DD-266780F786A4}" presName="space" presStyleCnt="0"/>
      <dgm:spPr/>
    </dgm:pt>
    <dgm:pt modelId="{D400CD02-2D7B-47D8-9B77-1B44ED2BA298}" type="pres">
      <dgm:prSet presAssocID="{3792125D-A58B-4DB0-8C56-0512DECCD5D7}" presName="Name5" presStyleLbl="vennNode1" presStyleIdx="1" presStyleCnt="4">
        <dgm:presLayoutVars>
          <dgm:bulletEnabled val="1"/>
        </dgm:presLayoutVars>
      </dgm:prSet>
      <dgm:spPr/>
    </dgm:pt>
    <dgm:pt modelId="{04491FC4-B0DF-4DC3-8771-104718D5946D}" type="pres">
      <dgm:prSet presAssocID="{469CC5E0-95EF-4A3F-B6C4-61BDE2DE4418}" presName="space" presStyleCnt="0"/>
      <dgm:spPr/>
    </dgm:pt>
    <dgm:pt modelId="{F9959E16-BC33-482B-A2BC-8A0EA54C424F}" type="pres">
      <dgm:prSet presAssocID="{EFD16E1A-8161-47E9-B49E-3129EA7A1B90}" presName="Name5" presStyleLbl="vennNode1" presStyleIdx="2" presStyleCnt="4">
        <dgm:presLayoutVars>
          <dgm:bulletEnabled val="1"/>
        </dgm:presLayoutVars>
      </dgm:prSet>
      <dgm:spPr/>
    </dgm:pt>
    <dgm:pt modelId="{4BB8B855-D069-4C77-BF03-7832015751A1}" type="pres">
      <dgm:prSet presAssocID="{5F6758AA-9E83-4032-BB4A-C8A47453BE1B}" presName="space" presStyleCnt="0"/>
      <dgm:spPr/>
    </dgm:pt>
    <dgm:pt modelId="{E107E829-23B8-4F66-87DE-7DF7376EC847}" type="pres">
      <dgm:prSet presAssocID="{BB1E44B1-B1CA-4793-A11B-3432BB68473D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8EF08E07-A330-4098-AB29-31F24562FBA6}" srcId="{932C14CA-6768-467C-AECD-E83DEEDE07E3}" destId="{3792125D-A58B-4DB0-8C56-0512DECCD5D7}" srcOrd="1" destOrd="0" parTransId="{0378839E-47C9-45A8-8133-73346025BC43}" sibTransId="{469CC5E0-95EF-4A3F-B6C4-61BDE2DE4418}"/>
    <dgm:cxn modelId="{FBED7D74-ADE5-40AF-A359-25760F6CD1F1}" type="presOf" srcId="{932C14CA-6768-467C-AECD-E83DEEDE07E3}" destId="{2AAB4748-9FE4-4221-91AE-D5286D9C5050}" srcOrd="0" destOrd="0" presId="urn:microsoft.com/office/officeart/2005/8/layout/venn3"/>
    <dgm:cxn modelId="{DE6DC955-D634-4ED2-B841-159370D8B83D}" type="presOf" srcId="{3792125D-A58B-4DB0-8C56-0512DECCD5D7}" destId="{D400CD02-2D7B-47D8-9B77-1B44ED2BA298}" srcOrd="0" destOrd="0" presId="urn:microsoft.com/office/officeart/2005/8/layout/venn3"/>
    <dgm:cxn modelId="{436E5C8D-5728-41E2-A389-86AF9DD38869}" type="presOf" srcId="{EFD16E1A-8161-47E9-B49E-3129EA7A1B90}" destId="{F9959E16-BC33-482B-A2BC-8A0EA54C424F}" srcOrd="0" destOrd="0" presId="urn:microsoft.com/office/officeart/2005/8/layout/venn3"/>
    <dgm:cxn modelId="{BEB4159B-C2AC-48CF-8396-5528FE724B87}" srcId="{932C14CA-6768-467C-AECD-E83DEEDE07E3}" destId="{720E2426-B3D0-4958-97AB-741DC23F1515}" srcOrd="0" destOrd="0" parTransId="{85C8C66B-C3FA-4398-841A-4DCA8ACBD71F}" sibTransId="{0DC04E65-95C1-4567-80DD-266780F786A4}"/>
    <dgm:cxn modelId="{60B9AE9C-D1CF-434A-9D4D-28F034BDC31D}" type="presOf" srcId="{720E2426-B3D0-4958-97AB-741DC23F1515}" destId="{5835F6A7-6532-4EC9-87CC-3F2E76CA3894}" srcOrd="0" destOrd="0" presId="urn:microsoft.com/office/officeart/2005/8/layout/venn3"/>
    <dgm:cxn modelId="{688CDAB7-5DB1-4A46-AE6B-B329BEE7B25F}" srcId="{932C14CA-6768-467C-AECD-E83DEEDE07E3}" destId="{EFD16E1A-8161-47E9-B49E-3129EA7A1B90}" srcOrd="2" destOrd="0" parTransId="{0926D7C7-C5FD-4218-B10E-969252FD9A57}" sibTransId="{5F6758AA-9E83-4032-BB4A-C8A47453BE1B}"/>
    <dgm:cxn modelId="{144745E3-5E42-4BFC-ABB4-8CA693EB792E}" srcId="{932C14CA-6768-467C-AECD-E83DEEDE07E3}" destId="{BB1E44B1-B1CA-4793-A11B-3432BB68473D}" srcOrd="3" destOrd="0" parTransId="{A9F024AF-D6C9-470B-B425-CDC7A58323BD}" sibTransId="{F18AD61B-B8C0-43D6-8B52-22B3AD4C8E3C}"/>
    <dgm:cxn modelId="{43070CF0-D4FB-4C15-8F81-9282B0389344}" type="presOf" srcId="{BB1E44B1-B1CA-4793-A11B-3432BB68473D}" destId="{E107E829-23B8-4F66-87DE-7DF7376EC847}" srcOrd="0" destOrd="0" presId="urn:microsoft.com/office/officeart/2005/8/layout/venn3"/>
    <dgm:cxn modelId="{F0BF24F0-D642-44D7-805A-604F63519CA6}" type="presParOf" srcId="{2AAB4748-9FE4-4221-91AE-D5286D9C5050}" destId="{5835F6A7-6532-4EC9-87CC-3F2E76CA3894}" srcOrd="0" destOrd="0" presId="urn:microsoft.com/office/officeart/2005/8/layout/venn3"/>
    <dgm:cxn modelId="{6F48D21C-44F6-4982-873E-EAB045E89919}" type="presParOf" srcId="{2AAB4748-9FE4-4221-91AE-D5286D9C5050}" destId="{E5BB6416-CF55-4BD8-9D0B-07B719C8CBCF}" srcOrd="1" destOrd="0" presId="urn:microsoft.com/office/officeart/2005/8/layout/venn3"/>
    <dgm:cxn modelId="{0BE5E983-F568-4191-A7D6-3BB4BAA34662}" type="presParOf" srcId="{2AAB4748-9FE4-4221-91AE-D5286D9C5050}" destId="{D400CD02-2D7B-47D8-9B77-1B44ED2BA298}" srcOrd="2" destOrd="0" presId="urn:microsoft.com/office/officeart/2005/8/layout/venn3"/>
    <dgm:cxn modelId="{27718832-0DDB-4324-B678-4F948256D95D}" type="presParOf" srcId="{2AAB4748-9FE4-4221-91AE-D5286D9C5050}" destId="{04491FC4-B0DF-4DC3-8771-104718D5946D}" srcOrd="3" destOrd="0" presId="urn:microsoft.com/office/officeart/2005/8/layout/venn3"/>
    <dgm:cxn modelId="{B65B8861-AC23-4601-B3B4-C8A1B60A4110}" type="presParOf" srcId="{2AAB4748-9FE4-4221-91AE-D5286D9C5050}" destId="{F9959E16-BC33-482B-A2BC-8A0EA54C424F}" srcOrd="4" destOrd="0" presId="urn:microsoft.com/office/officeart/2005/8/layout/venn3"/>
    <dgm:cxn modelId="{6D590B0C-DBA8-42DD-9548-07C07FDFB79D}" type="presParOf" srcId="{2AAB4748-9FE4-4221-91AE-D5286D9C5050}" destId="{4BB8B855-D069-4C77-BF03-7832015751A1}" srcOrd="5" destOrd="0" presId="urn:microsoft.com/office/officeart/2005/8/layout/venn3"/>
    <dgm:cxn modelId="{1534EF9A-BAFA-492A-B869-A27E540BCB00}" type="presParOf" srcId="{2AAB4748-9FE4-4221-91AE-D5286D9C5050}" destId="{E107E829-23B8-4F66-87DE-7DF7376EC84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35F6A7-6532-4EC9-87CC-3F2E76CA3894}">
      <dsp:nvSpPr>
        <dsp:cNvPr id="0" name=""/>
        <dsp:cNvSpPr/>
      </dsp:nvSpPr>
      <dsp:spPr>
        <a:xfrm>
          <a:off x="3191" y="2030240"/>
          <a:ext cx="3202282" cy="320228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232" tIns="34290" rIns="176232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>
              <a:latin typeface="+mj-lt"/>
            </a:rPr>
            <a:t>scalability</a:t>
          </a:r>
        </a:p>
      </dsp:txBody>
      <dsp:txXfrm>
        <a:off x="472154" y="2499203"/>
        <a:ext cx="2264356" cy="2264356"/>
      </dsp:txXfrm>
    </dsp:sp>
    <dsp:sp modelId="{D400CD02-2D7B-47D8-9B77-1B44ED2BA298}">
      <dsp:nvSpPr>
        <dsp:cNvPr id="0" name=""/>
        <dsp:cNvSpPr/>
      </dsp:nvSpPr>
      <dsp:spPr>
        <a:xfrm>
          <a:off x="2565017" y="2030240"/>
          <a:ext cx="3202282" cy="3202282"/>
        </a:xfrm>
        <a:prstGeom prst="ellipse">
          <a:avLst/>
        </a:prstGeom>
        <a:solidFill>
          <a:schemeClr val="accent5">
            <a:alpha val="50000"/>
            <a:hueOff val="-2252848"/>
            <a:satOff val="-5806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232" tIns="34290" rIns="176232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>
              <a:latin typeface="+mj-lt"/>
            </a:rPr>
            <a:t>media technology</a:t>
          </a:r>
        </a:p>
      </dsp:txBody>
      <dsp:txXfrm>
        <a:off x="3033980" y="2499203"/>
        <a:ext cx="2264356" cy="2264356"/>
      </dsp:txXfrm>
    </dsp:sp>
    <dsp:sp modelId="{F9959E16-BC33-482B-A2BC-8A0EA54C424F}">
      <dsp:nvSpPr>
        <dsp:cNvPr id="0" name=""/>
        <dsp:cNvSpPr/>
      </dsp:nvSpPr>
      <dsp:spPr>
        <a:xfrm>
          <a:off x="5126843" y="2030240"/>
          <a:ext cx="3202282" cy="3202282"/>
        </a:xfrm>
        <a:prstGeom prst="ellipse">
          <a:avLst/>
        </a:prstGeom>
        <a:solidFill>
          <a:schemeClr val="accent5">
            <a:alpha val="50000"/>
            <a:hueOff val="-4505695"/>
            <a:satOff val="-11613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232" tIns="34290" rIns="176232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>
              <a:latin typeface="+mj-lt"/>
            </a:rPr>
            <a:t>assessment techniques online</a:t>
          </a:r>
        </a:p>
      </dsp:txBody>
      <dsp:txXfrm>
        <a:off x="5595806" y="2499203"/>
        <a:ext cx="2264356" cy="2264356"/>
      </dsp:txXfrm>
    </dsp:sp>
    <dsp:sp modelId="{E107E829-23B8-4F66-87DE-7DF7376EC847}">
      <dsp:nvSpPr>
        <dsp:cNvPr id="0" name=""/>
        <dsp:cNvSpPr/>
      </dsp:nvSpPr>
      <dsp:spPr>
        <a:xfrm>
          <a:off x="7688669" y="2030240"/>
          <a:ext cx="3202282" cy="3202282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6232" tIns="34290" rIns="176232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>
              <a:latin typeface="+mj-lt"/>
            </a:rPr>
            <a:t>online event/ conferencing management</a:t>
          </a:r>
        </a:p>
      </dsp:txBody>
      <dsp:txXfrm>
        <a:off x="8157632" y="2499203"/>
        <a:ext cx="2264356" cy="2264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913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No longer limited to Higher Education </a:t>
            </a:r>
          </a:p>
          <a:p>
            <a:r>
              <a:rPr lang="en-CA" dirty="0"/>
              <a:t>Not confined to credit oriented courses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89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Responses gathered from several hundred participants in each MOOC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00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2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28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191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65" y="122467"/>
            <a:ext cx="11460864" cy="5178843"/>
          </a:xfrm>
        </p:spPr>
        <p:txBody>
          <a:bodyPr>
            <a:noAutofit/>
          </a:bodyPr>
          <a:lstStyle>
            <a:lvl1pPr algn="ctr">
              <a:defRPr lang="en-US" sz="60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687786" y="5203334"/>
            <a:ext cx="6388100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5132"/>
            <a:ext cx="5376104" cy="8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8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39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"/>
            <a:ext cx="105156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CD245-0481-414C-AD4C-E009E2C29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F6E461-C688-473F-9C03-55D0626563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19BB-40F5-4E27-AF33-C72AEC2A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D6CBF-C71A-4145-9863-CC7A16DA6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4E2F0E-7F28-4240-814E-0AA06CA3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CBA040-0BB7-465D-B7C3-893A4DEE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89DE07-5E6E-47CE-A7AF-E35C83DE9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6321C67-9932-44D9-A504-3836F7E1FB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00225"/>
            <a:ext cx="10515600" cy="44608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1032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621BA4-DBAF-4A2B-B85A-A8A4C0C49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3AE1B-1DFA-4688-9537-39CB9A4BE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F954B-8314-4935-B65C-93C75E09C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3ABB79-15E8-460F-9CA8-DD5F0CF85C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1911"/>
          <a:stretch/>
        </p:blipFill>
        <p:spPr>
          <a:xfrm>
            <a:off x="-33866" y="-38101"/>
            <a:ext cx="4738068" cy="68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72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Lef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8" r="26935" b="47056"/>
          <a:stretch/>
        </p:blipFill>
        <p:spPr bwMode="auto">
          <a:xfrm>
            <a:off x="-1" y="873715"/>
            <a:ext cx="12192001" cy="598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0"/>
            <a:ext cx="11176000" cy="4572000"/>
          </a:xfr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  <a:lvl2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2pPr>
            <a:lvl3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3pPr>
            <a:lvl4pPr>
              <a:def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>
              <a:defRPr lang="en-US" dirty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9AA857C-7821-4C5A-ACED-61546AC1B345}" type="datetimeFigureOut">
              <a:rPr lang="en-US"/>
              <a:pPr>
                <a:defRPr/>
              </a:pPr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6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BA1E63-C882-434F-9AB5-76AD3CB6F1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06400" y="168166"/>
            <a:ext cx="11176000" cy="1265238"/>
          </a:xfrm>
        </p:spPr>
        <p:txBody>
          <a:bodyPr anchor="ctr"/>
          <a:lstStyle>
            <a:lvl1pPr>
              <a:defRPr sz="4000" i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0378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19BB-40F5-4E27-AF33-C72AEC2A2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D6CBF-C71A-4145-9863-CC7A16DA6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4E2F0E-7F28-4240-814E-0AA06CA32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CBA040-0BB7-465D-B7C3-893A4DEE3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89DE07-5E6E-47CE-A7AF-E35C83DE9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5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7018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270188"/>
                </a:solidFill>
              </a:defRPr>
            </a:lvl1pPr>
            <a:lvl2pPr>
              <a:defRPr sz="3200">
                <a:solidFill>
                  <a:srgbClr val="270188"/>
                </a:solidFill>
              </a:defRPr>
            </a:lvl2pPr>
            <a:lvl3pPr>
              <a:defRPr sz="2800">
                <a:solidFill>
                  <a:srgbClr val="270188"/>
                </a:solidFill>
              </a:defRPr>
            </a:lvl3pPr>
            <a:lvl4pPr>
              <a:defRPr sz="2400">
                <a:solidFill>
                  <a:srgbClr val="270188"/>
                </a:solidFill>
              </a:defRPr>
            </a:lvl4pPr>
            <a:lvl5pPr>
              <a:defRPr sz="2400">
                <a:solidFill>
                  <a:srgbClr val="270188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2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42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38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5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87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t>12/20/2017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3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6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6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17B360-CB58-4577-B560-1A67FD772D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96368B-AEB8-4975-80C1-47E30510F4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8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665" r:id="rId12"/>
    <p:sldLayoutId id="2147483683" r:id="rId13"/>
    <p:sldLayoutId id="2147483684" r:id="rId14"/>
    <p:sldLayoutId id="2147483727" r:id="rId15"/>
    <p:sldLayoutId id="2147483731" r:id="rId16"/>
    <p:sldLayoutId id="2147483733" r:id="rId17"/>
    <p:sldLayoutId id="214748373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7018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rgbClr val="270188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27018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7018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7018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7018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sv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2286000" y="3581400"/>
            <a:ext cx="8382000" cy="327660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74871D83-E070-4DA0-B9F8-2A61AD11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BE18172-2568-486E-BBCF-99CB76FFE9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6014" y="5053779"/>
            <a:ext cx="6604643" cy="1853382"/>
          </a:xfrm>
        </p:spPr>
        <p:txBody>
          <a:bodyPr>
            <a:normAutofit/>
          </a:bodyPr>
          <a:lstStyle/>
          <a:p>
            <a:r>
              <a:rPr lang="en-US" sz="3200" b="1" dirty="0"/>
              <a:t>Dr Venkataraman Balaji</a:t>
            </a:r>
          </a:p>
          <a:p>
            <a:r>
              <a:rPr lang="en-US" dirty="0"/>
              <a:t>Director, Technology and Knowledge Management</a:t>
            </a:r>
            <a:endParaRPr lang="en-CA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2BD980C8-79FA-4253-8821-A6BA27933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467"/>
            <a:ext cx="12192000" cy="43227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3F3B53B-91B3-4722-BDF7-01DFCDF51878}"/>
              </a:ext>
            </a:extLst>
          </p:cNvPr>
          <p:cNvSpPr/>
          <p:nvPr/>
        </p:nvSpPr>
        <p:spPr>
          <a:xfrm>
            <a:off x="455365" y="6211669"/>
            <a:ext cx="118152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90088"/>
                </a:solidFill>
                <a:latin typeface="+mj-lt"/>
              </a:rPr>
              <a:t>Faculty Workshop on a MOOC on Life Skills for Engineers Kanpur, India  |  27 November 2017</a:t>
            </a:r>
            <a:endParaRPr lang="en-CA" sz="2400" dirty="0">
              <a:solidFill>
                <a:srgbClr val="29008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989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COL’s MOOC for Development: Overview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18 MOOCs on topics related to Human and Sustainable Development</a:t>
            </a:r>
          </a:p>
          <a:p>
            <a:r>
              <a:rPr lang="en-US" dirty="0"/>
              <a:t>3 MOOCs using just basic cell phones as access devices</a:t>
            </a:r>
          </a:p>
          <a:p>
            <a:r>
              <a:rPr lang="en-US" dirty="0"/>
              <a:t>Total of 20,000 learners from 112 countries</a:t>
            </a:r>
          </a:p>
          <a:p>
            <a:r>
              <a:rPr lang="en-US" dirty="0"/>
              <a:t>Platform used for capture of analytic data covers more offerings by partners</a:t>
            </a:r>
          </a:p>
          <a:p>
            <a:r>
              <a:rPr lang="en-US" dirty="0"/>
              <a:t>About 112,000 learners in all in 30 months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5557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MOOCs for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45077" cy="4351338"/>
          </a:xfrm>
        </p:spPr>
        <p:txBody>
          <a:bodyPr/>
          <a:lstStyle/>
          <a:p>
            <a:r>
              <a:rPr lang="en-US" dirty="0"/>
              <a:t>Online learning</a:t>
            </a:r>
          </a:p>
          <a:p>
            <a:pPr lvl="1"/>
            <a:r>
              <a:rPr lang="en-US" dirty="0"/>
              <a:t>Food and Ag sector underserved</a:t>
            </a:r>
          </a:p>
          <a:p>
            <a:r>
              <a:rPr lang="en-US" dirty="0"/>
              <a:t>A consortium </a:t>
            </a:r>
            <a:r>
              <a:rPr lang="en-US" dirty="0" err="1"/>
              <a:t>conceptualised</a:t>
            </a:r>
            <a:r>
              <a:rPr lang="en-US" dirty="0"/>
              <a:t> by COL, anchored at IIT-Kanpur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45" y="2091095"/>
            <a:ext cx="7075355" cy="250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23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Important to allow content access </a:t>
            </a:r>
            <a:br>
              <a:rPr lang="en-US"/>
            </a:br>
            <a:r>
              <a:rPr lang="en-US"/>
              <a:t>in multiple formats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43" y="2172929"/>
            <a:ext cx="11571914" cy="3549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7439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181EDB3-E065-4963-A721-0E7F6D02DB80}"/>
              </a:ext>
            </a:extLst>
          </p:cNvPr>
          <p:cNvSpPr/>
          <p:nvPr/>
        </p:nvSpPr>
        <p:spPr>
          <a:xfrm>
            <a:off x="0" y="0"/>
            <a:ext cx="1829444" cy="6858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CC9FC-8215-4F10-9E03-DC411407CD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4"/>
          <a:stretch/>
        </p:blipFill>
        <p:spPr>
          <a:xfrm>
            <a:off x="3462298" y="1244906"/>
            <a:ext cx="8729702" cy="4036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39" y="1752253"/>
            <a:ext cx="3069598" cy="302155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Certificate is </a:t>
            </a:r>
            <a:r>
              <a:rPr lang="en-US" sz="3200" u="sng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not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the main source of motivation</a:t>
            </a:r>
          </a:p>
        </p:txBody>
      </p:sp>
    </p:spTree>
    <p:extLst>
      <p:ext uri="{BB962C8B-B14F-4D97-AF65-F5344CB8AC3E}">
        <p14:creationId xmlns:p14="http://schemas.microsoft.com/office/powerpoint/2010/main" val="169545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Access </a:t>
            </a:r>
            <a:r>
              <a:rPr lang="en-US" sz="2800" dirty="0"/>
              <a:t>(Sample from a MOOC, Sep 2017)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2711" y="1680856"/>
            <a:ext cx="4251768" cy="5023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664" y="1690688"/>
            <a:ext cx="4397305" cy="5023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5773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05B8-007C-4F11-920C-F5751AC22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Access </a:t>
            </a:r>
            <a:r>
              <a:rPr lang="en-US" sz="2800" dirty="0"/>
              <a:t>(Data from a MOOC, 10 October 2017)</a:t>
            </a:r>
            <a:endParaRPr lang="en-C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9D38D7-F54C-4CD7-95BC-617A80698B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797"/>
          <a:stretch/>
        </p:blipFill>
        <p:spPr>
          <a:xfrm>
            <a:off x="1231131" y="1900057"/>
            <a:ext cx="4560069" cy="4781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C184BA-EAD8-49E0-B9AD-6C0BFA116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4324" y="1900057"/>
            <a:ext cx="4413174" cy="4781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3882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9852" y="2417609"/>
            <a:ext cx="5854700" cy="1325563"/>
          </a:xfrm>
        </p:spPr>
        <p:txBody>
          <a:bodyPr>
            <a:normAutofit/>
          </a:bodyPr>
          <a:lstStyle/>
          <a:p>
            <a:r>
              <a:rPr lang="en-US" sz="4800" dirty="0"/>
              <a:t>An “Off-lined” MOOC?</a:t>
            </a:r>
            <a:endParaRPr lang="en-CA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5C7B01-5B1E-4564-B1DD-203082A5C1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6CB80EF5-336A-4B88-A3F5-0BF0A48D95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833"/>
          <a:stretch/>
        </p:blipFill>
        <p:spPr>
          <a:xfrm rot="5400000">
            <a:off x="-650380" y="630718"/>
            <a:ext cx="6858001" cy="5596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8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Reaching the Bottom Billion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should be designed for delivery in low bandwidth</a:t>
            </a:r>
          </a:p>
          <a:p>
            <a:r>
              <a:rPr lang="en-US" dirty="0"/>
              <a:t>Be able to deliver on a basic phone </a:t>
            </a:r>
          </a:p>
          <a:p>
            <a:r>
              <a:rPr lang="en-US" dirty="0"/>
              <a:t>Social media integration is a must</a:t>
            </a:r>
          </a:p>
          <a:p>
            <a:r>
              <a:rPr lang="en-US" dirty="0"/>
              <a:t>Online peer-to-peer interactions must be supplemented with blended approaches</a:t>
            </a:r>
          </a:p>
          <a:p>
            <a:r>
              <a:rPr lang="en-US" dirty="0"/>
              <a:t>Content should be open </a:t>
            </a:r>
            <a:r>
              <a:rPr lang="en-US" dirty="0" err="1"/>
              <a:t>ie</a:t>
            </a:r>
            <a:r>
              <a:rPr lang="en-US" dirty="0"/>
              <a:t>. OER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01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C8438-866A-487F-9A17-81C8F9984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6552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Guidelines for Quality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CB1DD79-D8BF-4804-8922-A8C393ED0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/>
              <a:t>COL Guidelines for MOOCs</a:t>
            </a:r>
          </a:p>
          <a:p>
            <a:endParaRPr lang="en-CA"/>
          </a:p>
          <a:p>
            <a:r>
              <a:rPr lang="en-CA"/>
              <a:t>Purpose decides quality indicators</a:t>
            </a:r>
          </a:p>
          <a:p>
            <a:r>
              <a:rPr lang="en-CA"/>
              <a:t>Context  critical</a:t>
            </a:r>
          </a:p>
          <a:p>
            <a:r>
              <a:rPr lang="en-CA"/>
              <a:t>Accreditation agencies looking for credit equivalence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681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CC54DB-9F1A-495C-9A92-07861B04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MOOC While Teaching Life Skills?</a:t>
            </a:r>
            <a:endParaRPr lang="en-C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34ED51-DD2C-4345-9E2C-27F75462B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MOOC can contribute to development in general</a:t>
            </a:r>
          </a:p>
          <a:p>
            <a:r>
              <a:rPr lang="en-US"/>
              <a:t>To skills development, in particular</a:t>
            </a:r>
          </a:p>
          <a:p>
            <a:endParaRPr lang="en-C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F757EB-E8FC-4FBD-92ED-D34F122675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5581" y="3262282"/>
            <a:ext cx="3247154" cy="2703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9E6811-2DC6-493D-83B7-34B2667253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437421" y="3262283"/>
            <a:ext cx="3256248" cy="271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64CA0E-F57B-4032-9836-83FA9ECD3B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4965" y="3253314"/>
            <a:ext cx="3281948" cy="2712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2882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35443"/>
            <a:ext cx="3295650" cy="1325563"/>
          </a:xfrm>
        </p:spPr>
        <p:txBody>
          <a:bodyPr/>
          <a:lstStyle/>
          <a:p>
            <a:r>
              <a:rPr lang="en-US" dirty="0"/>
              <a:t>Issues </a:t>
            </a:r>
            <a:br>
              <a:rPr lang="en-US" dirty="0"/>
            </a:br>
            <a:r>
              <a:rPr lang="en-US" dirty="0"/>
              <a:t>for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33850"/>
            <a:ext cx="9736982" cy="2495549"/>
          </a:xfrm>
        </p:spPr>
        <p:txBody>
          <a:bodyPr>
            <a:normAutofit/>
          </a:bodyPr>
          <a:lstStyle/>
          <a:p>
            <a:r>
              <a:rPr lang="en-US" sz="3600" dirty="0"/>
              <a:t>Student verification and academic integrity</a:t>
            </a:r>
          </a:p>
          <a:p>
            <a:r>
              <a:rPr lang="en-US" sz="3600" dirty="0"/>
              <a:t>Peer assessment needs to be accepted</a:t>
            </a:r>
          </a:p>
          <a:p>
            <a:r>
              <a:rPr lang="en-US" sz="3600" dirty="0"/>
              <a:t>Delinking of the institutions which teach and the institutions which offer credential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72BDB6E-4467-4B16-8556-A09DD6ED258A}"/>
              </a:ext>
            </a:extLst>
          </p:cNvPr>
          <p:cNvGrpSpPr/>
          <p:nvPr/>
        </p:nvGrpSpPr>
        <p:grpSpPr>
          <a:xfrm>
            <a:off x="4449751" y="1352134"/>
            <a:ext cx="6447014" cy="2632200"/>
            <a:chOff x="4610926" y="1131747"/>
            <a:chExt cx="6447014" cy="2632200"/>
          </a:xfrm>
        </p:grpSpPr>
        <p:pic>
          <p:nvPicPr>
            <p:cNvPr id="1026" name="Picture 2" descr="Fishbowl, Empty, Water, Glass, Isolated, Aquarium, Bowl">
              <a:extLst>
                <a:ext uri="{FF2B5EF4-FFF2-40B4-BE49-F238E27FC236}">
                  <a16:creationId xmlns:a16="http://schemas.microsoft.com/office/drawing/2014/main" id="{C2DA37B3-C97F-475D-9680-81DC810074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926" y="1150673"/>
              <a:ext cx="2889119" cy="2613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Fishbowl, Empty, Water, Glass, Isolated, Aquarium, Bowl">
              <a:extLst>
                <a:ext uri="{FF2B5EF4-FFF2-40B4-BE49-F238E27FC236}">
                  <a16:creationId xmlns:a16="http://schemas.microsoft.com/office/drawing/2014/main" id="{7B901C45-9763-43A3-B0CF-0669E3842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8821" y="1131747"/>
              <a:ext cx="2889119" cy="2613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Graphic 5" descr="Fish">
              <a:extLst>
                <a:ext uri="{FF2B5EF4-FFF2-40B4-BE49-F238E27FC236}">
                  <a16:creationId xmlns:a16="http://schemas.microsoft.com/office/drawing/2014/main" id="{4827BE5C-1B63-42B3-9B14-665768A08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72071" y="1627166"/>
              <a:ext cx="2136781" cy="2136781"/>
            </a:xfrm>
            <a:prstGeom prst="rect">
              <a:avLst/>
            </a:prstGeom>
          </p:spPr>
        </p:pic>
        <p:pic>
          <p:nvPicPr>
            <p:cNvPr id="10" name="Graphic 9" descr="Fish">
              <a:extLst>
                <a:ext uri="{FF2B5EF4-FFF2-40B4-BE49-F238E27FC236}">
                  <a16:creationId xmlns:a16="http://schemas.microsoft.com/office/drawing/2014/main" id="{219792A7-42A5-4025-988B-B50536DAC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155448" y="2256018"/>
              <a:ext cx="1184765" cy="1184765"/>
            </a:xfrm>
            <a:prstGeom prst="rect">
              <a:avLst/>
            </a:prstGeom>
          </p:spPr>
        </p:pic>
      </p:grp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241B00-A46D-455D-8C00-E0EF66A1E8E4}"/>
              </a:ext>
            </a:extLst>
          </p:cNvPr>
          <p:cNvSpPr/>
          <p:nvPr/>
        </p:nvSpPr>
        <p:spPr>
          <a:xfrm>
            <a:off x="4374337" y="349224"/>
            <a:ext cx="6608189" cy="919401"/>
          </a:xfrm>
          <a:prstGeom prst="roundRect">
            <a:avLst/>
          </a:prstGeom>
          <a:solidFill>
            <a:srgbClr val="9A9F68"/>
          </a:solidFill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rgbClr val="FFFFFF"/>
                </a:solidFill>
              </a:rPr>
              <a:t>One size does not fit all</a:t>
            </a:r>
          </a:p>
        </p:txBody>
      </p:sp>
    </p:spTree>
    <p:extLst>
      <p:ext uri="{BB962C8B-B14F-4D97-AF65-F5344CB8AC3E}">
        <p14:creationId xmlns:p14="http://schemas.microsoft.com/office/powerpoint/2010/main" val="328169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1ACBF8-32B4-4013-B243-579B6E23AC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1834" b="12601"/>
          <a:stretch/>
        </p:blipFill>
        <p:spPr>
          <a:xfrm>
            <a:off x="4653742" y="2304854"/>
            <a:ext cx="7161186" cy="45531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National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3600"/>
              <a:t>View MOOC as a new, interactive broadcast medium</a:t>
            </a:r>
          </a:p>
          <a:p>
            <a:r>
              <a:rPr lang="en-US" sz="3600"/>
              <a:t>Develop credible QA and Credentialing framework</a:t>
            </a:r>
          </a:p>
          <a:p>
            <a:r>
              <a:rPr lang="en-US" sz="3600"/>
              <a:t>Focus on Higher Education as well as advanced skills development/in-service training</a:t>
            </a:r>
          </a:p>
          <a:p>
            <a:r>
              <a:rPr lang="en-US" sz="3600"/>
              <a:t>Develop and nurture a capable and robust infrastructure</a:t>
            </a:r>
          </a:p>
          <a:p>
            <a:r>
              <a:rPr lang="en-US" sz="3600"/>
              <a:t>Manage costs: adopt OER policies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E73FAC-81C9-4898-849A-4A6FA54274D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249" y="6015831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9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Finally, for developing countries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5450" y="1920875"/>
            <a:ext cx="8801100" cy="4351338"/>
          </a:xfrm>
        </p:spPr>
        <p:txBody>
          <a:bodyPr>
            <a:normAutofit/>
          </a:bodyPr>
          <a:lstStyle/>
          <a:p>
            <a:r>
              <a:rPr lang="en-US" sz="3600" dirty="0"/>
              <a:t>New model of MOOCs required, one that </a:t>
            </a:r>
            <a:r>
              <a:rPr lang="en-US" sz="4000" dirty="0">
                <a:solidFill>
                  <a:srgbClr val="BA1929"/>
                </a:solidFill>
              </a:rPr>
              <a:t>reaches the unreached</a:t>
            </a:r>
            <a:endParaRPr lang="en-US" sz="3600" dirty="0">
              <a:solidFill>
                <a:srgbClr val="BA1929"/>
              </a:solidFill>
            </a:endParaRPr>
          </a:p>
          <a:p>
            <a:r>
              <a:rPr lang="en-US" sz="3600" dirty="0"/>
              <a:t>MOOCs will </a:t>
            </a:r>
            <a:r>
              <a:rPr lang="en-US" sz="4000" dirty="0">
                <a:solidFill>
                  <a:srgbClr val="BA1929"/>
                </a:solidFill>
              </a:rPr>
              <a:t>supplement</a:t>
            </a:r>
            <a:r>
              <a:rPr lang="en-US" sz="3600" dirty="0"/>
              <a:t> rather than replace traditional institutions</a:t>
            </a:r>
          </a:p>
          <a:p>
            <a:r>
              <a:rPr lang="en-US" sz="3600" dirty="0"/>
              <a:t>Excellent platform for </a:t>
            </a:r>
            <a:r>
              <a:rPr lang="en-US" sz="4000" dirty="0">
                <a:solidFill>
                  <a:srgbClr val="BA1929"/>
                </a:solidFill>
              </a:rPr>
              <a:t>skilling at scale </a:t>
            </a:r>
            <a:r>
              <a:rPr lang="en-US" sz="3600" dirty="0"/>
              <a:t>and </a:t>
            </a:r>
            <a:r>
              <a:rPr lang="en-US" sz="4000" dirty="0">
                <a:solidFill>
                  <a:srgbClr val="BA1929"/>
                </a:solidFill>
              </a:rPr>
              <a:t>speed</a:t>
            </a:r>
          </a:p>
          <a:p>
            <a:endParaRPr lang="en-US" sz="3600" dirty="0"/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0340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0C7E9B-F5B8-4714-B850-252AEDE24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major developments </a:t>
            </a:r>
            <a:endParaRPr lang="en-C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0D52B-AF4A-407F-A627-BE264CBDD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Can influence MOOC for Development in a big way</a:t>
            </a:r>
          </a:p>
          <a:p>
            <a:r>
              <a:rPr lang="en-US" dirty="0"/>
              <a:t>Rise of Messaging Paradigm</a:t>
            </a:r>
          </a:p>
          <a:p>
            <a:pPr lvl="1"/>
            <a:r>
              <a:rPr lang="en-US" dirty="0"/>
              <a:t>Messaging today is bigger than social media!</a:t>
            </a:r>
          </a:p>
          <a:p>
            <a:pPr lvl="1"/>
            <a:r>
              <a:rPr lang="en-US" dirty="0"/>
              <a:t>WhatsApp, WeChat and Messenger have more users daily than all social media combined</a:t>
            </a:r>
          </a:p>
          <a:p>
            <a:pPr lvl="1"/>
            <a:r>
              <a:rPr lang="en-US" dirty="0"/>
              <a:t>Easier to access even at low bandwidth (</a:t>
            </a:r>
            <a:r>
              <a:rPr lang="en-US" dirty="0" err="1"/>
              <a:t>e,g</a:t>
            </a:r>
            <a:r>
              <a:rPr lang="en-US" dirty="0"/>
              <a:t> India has 200 M users of WhatsApp)</a:t>
            </a:r>
          </a:p>
          <a:p>
            <a:r>
              <a:rPr lang="en-US" dirty="0"/>
              <a:t>Blockchains</a:t>
            </a:r>
          </a:p>
          <a:p>
            <a:pPr lvl="1"/>
            <a:r>
              <a:rPr lang="en-US" dirty="0"/>
              <a:t>Enable unique records of learners to be maintained across institutions and offerings</a:t>
            </a:r>
          </a:p>
          <a:p>
            <a:pPr lvl="1"/>
            <a:r>
              <a:rPr lang="en-US" dirty="0"/>
              <a:t>Applied research still needs to be done</a:t>
            </a:r>
          </a:p>
          <a:p>
            <a:pPr lvl="1"/>
            <a:r>
              <a:rPr lang="en-US" dirty="0"/>
              <a:t>Major opportunity for developing countries to claim leadership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3597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165EEC0F-AD61-4158-BB68-1A504E1EB5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191999" cy="689428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A39D384-C0C1-4E7F-91F9-4BFC5E916E13}"/>
              </a:ext>
            </a:extLst>
          </p:cNvPr>
          <p:cNvSpPr/>
          <p:nvPr/>
        </p:nvSpPr>
        <p:spPr>
          <a:xfrm>
            <a:off x="1" y="4229226"/>
            <a:ext cx="3314700" cy="1872965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Isosceles Triangle 4"/>
          <p:cNvSpPr/>
          <p:nvPr/>
        </p:nvSpPr>
        <p:spPr>
          <a:xfrm>
            <a:off x="2286000" y="3581400"/>
            <a:ext cx="8382000" cy="327660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728E5-A42A-4D46-B47F-3DFFF69B4B55}"/>
              </a:ext>
            </a:extLst>
          </p:cNvPr>
          <p:cNvSpPr txBox="1"/>
          <p:nvPr/>
        </p:nvSpPr>
        <p:spPr>
          <a:xfrm>
            <a:off x="133351" y="4331731"/>
            <a:ext cx="300990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  <a:latin typeface="+mj-lt"/>
              </a:rPr>
              <a:t>col.org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A238AE-3E72-4FBA-92CB-3A5B9D216F10}"/>
              </a:ext>
            </a:extLst>
          </p:cNvPr>
          <p:cNvSpPr/>
          <p:nvPr/>
        </p:nvSpPr>
        <p:spPr>
          <a:xfrm>
            <a:off x="2" y="249646"/>
            <a:ext cx="121920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600" dirty="0">
                <a:solidFill>
                  <a:srgbClr val="270188"/>
                </a:solidFill>
                <a:latin typeface="+mj-lt"/>
              </a:rPr>
              <a:t>Thank You</a:t>
            </a:r>
          </a:p>
        </p:txBody>
      </p:sp>
      <p:pic>
        <p:nvPicPr>
          <p:cNvPr id="18" name="Picture 5" descr="P:\1_Projects\9_Other\25th Anniversary COL Prezi\5 In Perspective ie Stories\L3F\DSC_0211_cropped.jpg">
            <a:extLst>
              <a:ext uri="{FF2B5EF4-FFF2-40B4-BE49-F238E27FC236}">
                <a16:creationId xmlns:a16="http://schemas.microsoft.com/office/drawing/2014/main" id="{B1299E10-3FC2-40DC-9D02-DA577BE1C4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79572" y="4229226"/>
            <a:ext cx="2212428" cy="1878729"/>
          </a:xfrm>
          <a:prstGeom prst="rect">
            <a:avLst/>
          </a:prstGeom>
          <a:extLst/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4418B64B-C4E0-4902-8E30-81A9D7955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34638" y="4229226"/>
            <a:ext cx="2208285" cy="1872965"/>
          </a:xfrm>
          <a:prstGeom prst="rect">
            <a:avLst/>
          </a:prstGeom>
          <a:extLst/>
        </p:spPr>
      </p:pic>
      <p:pic>
        <p:nvPicPr>
          <p:cNvPr id="20" name="Picture 3" descr="P:\1_Projects\9_Other\25th Anniversary COL Prezi\5 In Perspective ie Stories\Healthy Communities\St.Lucia.jpg">
            <a:extLst>
              <a:ext uri="{FF2B5EF4-FFF2-40B4-BE49-F238E27FC236}">
                <a16:creationId xmlns:a16="http://schemas.microsoft.com/office/drawing/2014/main" id="{A3A8986C-92EC-481E-94D5-B6BAC7EB27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44988" y="4217080"/>
            <a:ext cx="2236662" cy="1885111"/>
          </a:xfrm>
          <a:prstGeom prst="rect">
            <a:avLst/>
          </a:prstGeom>
          <a:extLst/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91436B-B829-4DE1-8020-817477770732}"/>
              </a:ext>
            </a:extLst>
          </p:cNvPr>
          <p:cNvCxnSpPr>
            <a:cxnSpLocks/>
          </p:cNvCxnSpPr>
          <p:nvPr/>
        </p:nvCxnSpPr>
        <p:spPr>
          <a:xfrm>
            <a:off x="5534638" y="4217080"/>
            <a:ext cx="665736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0520B8B-BE36-46DF-B7AD-57BE11B320C4}"/>
              </a:ext>
            </a:extLst>
          </p:cNvPr>
          <p:cNvCxnSpPr>
            <a:cxnSpLocks/>
          </p:cNvCxnSpPr>
          <p:nvPr/>
        </p:nvCxnSpPr>
        <p:spPr>
          <a:xfrm>
            <a:off x="0" y="6102191"/>
            <a:ext cx="3314701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A2BC9629-ED4F-4B8C-8EDF-E8EFF7FB45F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56"/>
          <a:stretch/>
        </p:blipFill>
        <p:spPr>
          <a:xfrm>
            <a:off x="2587990" y="3133984"/>
            <a:ext cx="3410534" cy="3898901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6A8506-7D36-4D03-9CF9-21F83B2EE113}"/>
              </a:ext>
            </a:extLst>
          </p:cNvPr>
          <p:cNvCxnSpPr/>
          <p:nvPr/>
        </p:nvCxnSpPr>
        <p:spPr>
          <a:xfrm>
            <a:off x="7742923" y="4217080"/>
            <a:ext cx="0" cy="1885111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96A9BD9-ED0A-468B-8032-F1D8A85CFFAF}"/>
              </a:ext>
            </a:extLst>
          </p:cNvPr>
          <p:cNvCxnSpPr/>
          <p:nvPr/>
        </p:nvCxnSpPr>
        <p:spPr>
          <a:xfrm>
            <a:off x="9979572" y="4217080"/>
            <a:ext cx="0" cy="1885111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A30526C-DFCD-4393-B5CF-16A50BEC8144}"/>
              </a:ext>
            </a:extLst>
          </p:cNvPr>
          <p:cNvCxnSpPr>
            <a:cxnSpLocks/>
          </p:cNvCxnSpPr>
          <p:nvPr/>
        </p:nvCxnSpPr>
        <p:spPr>
          <a:xfrm>
            <a:off x="5534638" y="6102191"/>
            <a:ext cx="665736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9F8A041-7960-4790-ACDC-D23190E7E7F3}"/>
              </a:ext>
            </a:extLst>
          </p:cNvPr>
          <p:cNvCxnSpPr>
            <a:cxnSpLocks/>
          </p:cNvCxnSpPr>
          <p:nvPr/>
        </p:nvCxnSpPr>
        <p:spPr>
          <a:xfrm>
            <a:off x="0" y="4217080"/>
            <a:ext cx="3314701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72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MOOCs Can be an ally in Open Learning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access to quality learning at low costs. </a:t>
            </a:r>
          </a:p>
          <a:p>
            <a:r>
              <a:rPr lang="en-US" dirty="0"/>
              <a:t>Build capacity at scale</a:t>
            </a:r>
          </a:p>
          <a:p>
            <a:r>
              <a:rPr lang="en-US" dirty="0"/>
              <a:t>Improve learning outcomes, through the use of alternative pedagogical approaches</a:t>
            </a:r>
          </a:p>
          <a:p>
            <a:r>
              <a:rPr lang="en-US" dirty="0"/>
              <a:t>Be integrated within national quality assurance frameworks.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71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C4F03FA2-90CC-4D91-9F0C-2EB6F0388D92}"/>
              </a:ext>
            </a:extLst>
          </p:cNvPr>
          <p:cNvGraphicFramePr/>
          <p:nvPr>
            <p:extLst/>
          </p:nvPr>
        </p:nvGraphicFramePr>
        <p:xfrm>
          <a:off x="619431" y="19665"/>
          <a:ext cx="10894143" cy="726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60F789B-D3A0-445D-AB46-98F53E579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MOOC as a Tech Suite….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787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B4F5DD-145D-43AF-9107-8F5AF8E5B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Diversification in MOOCs</a:t>
            </a:r>
            <a:endParaRPr lang="en-C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E0D1B8-1B37-4432-A9E2-783280E29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longer limited to credit orientation</a:t>
            </a:r>
          </a:p>
          <a:p>
            <a:endParaRPr lang="en-US" dirty="0"/>
          </a:p>
          <a:p>
            <a:r>
              <a:rPr lang="en-US" dirty="0"/>
              <a:t>Not limited to Higher Education sector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1594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3E52DC-063C-404D-8AA1-2E5EF65A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Re-engineering the Tech Suite in MOOC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06FF0C-7F2E-4416-B11B-98DF67BFC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454" y="3800314"/>
            <a:ext cx="4343400" cy="2376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200" dirty="0"/>
              <a:t>MOOC portal of Ministry of HRD, India (built by Microsoft)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04B32-5502-457B-A30A-4800102D6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0" y="1874838"/>
            <a:ext cx="4304104" cy="1763712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69D9FCE-E09F-419C-B1F5-A40D2CE56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300" y="1532374"/>
            <a:ext cx="6512454" cy="435133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1452B5-DF3F-4AF0-BCBE-9AED3AF9B927}"/>
              </a:ext>
            </a:extLst>
          </p:cNvPr>
          <p:cNvSpPr/>
          <p:nvPr/>
        </p:nvSpPr>
        <p:spPr>
          <a:xfrm>
            <a:off x="3010860" y="6013726"/>
            <a:ext cx="6329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dirty="0">
                <a:solidFill>
                  <a:srgbClr val="270188"/>
                </a:solidFill>
              </a:rPr>
              <a:t>For-profits in China, such as 163.com</a:t>
            </a:r>
          </a:p>
        </p:txBody>
      </p:sp>
    </p:spTree>
    <p:extLst>
      <p:ext uri="{BB962C8B-B14F-4D97-AF65-F5344CB8AC3E}">
        <p14:creationId xmlns:p14="http://schemas.microsoft.com/office/powerpoint/2010/main" val="83295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6D125F-0DBD-434B-B02A-A4A017EBA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Why is re-engineering necessary for MOOC4D in Open Education</a:t>
            </a:r>
            <a:endParaRPr lang="en-CA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33816E-78AA-4492-A6EE-0FE6487A5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/>
              <a:t>Reaching Out to Faculty with no exposure to TEL</a:t>
            </a:r>
          </a:p>
          <a:p>
            <a:r>
              <a:rPr lang="en-CA"/>
              <a:t>Learners not comfortable with peer-grading and online socialising paradigms in industry-grade MOOCs</a:t>
            </a:r>
          </a:p>
          <a:p>
            <a:r>
              <a:rPr lang="en-CA"/>
              <a:t>Strongly felt need for mentoring in the course space</a:t>
            </a:r>
          </a:p>
          <a:p>
            <a:r>
              <a:rPr lang="en-CA"/>
              <a:t>Video demands bandwidth </a:t>
            </a:r>
          </a:p>
          <a:p>
            <a:pPr lvl="1"/>
            <a:r>
              <a:rPr lang="en-CA"/>
              <a:t>implies reasonable or high costs to learners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7557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F47FEF-332E-4E89-AD42-D5BC1DFAB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COL’s MOOC4Dev</a:t>
            </a:r>
            <a:endParaRPr lang="en-CA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CE1EAA-562D-46AB-8373-559744B05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9370"/>
            <a:ext cx="4415971" cy="3332163"/>
          </a:xfrm>
        </p:spPr>
        <p:txBody>
          <a:bodyPr>
            <a:normAutofit/>
          </a:bodyPr>
          <a:lstStyle/>
          <a:p>
            <a:r>
              <a:rPr lang="en-US" sz="3600" dirty="0"/>
              <a:t>Adaptation </a:t>
            </a:r>
          </a:p>
          <a:p>
            <a:r>
              <a:rPr lang="en-US" sz="3600" dirty="0"/>
              <a:t>Re-engineering </a:t>
            </a:r>
            <a:br>
              <a:rPr lang="en-US" sz="3600" dirty="0"/>
            </a:br>
            <a:r>
              <a:rPr lang="en-US" sz="3600" dirty="0"/>
              <a:t>and innovation</a:t>
            </a:r>
            <a:endParaRPr lang="en-CA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9CAEA9-4A2B-451C-B8A9-AA4CABA2F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825625"/>
            <a:ext cx="7620000" cy="348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97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1B35AD-5B37-4E3E-9444-1209C4F23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COL and Indian Institute of Technology Kanpur partnership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EA2682-E6BF-4548-B40F-33BEB0911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2286"/>
            <a:ext cx="10515600" cy="4659085"/>
          </a:xfrm>
        </p:spPr>
        <p:txBody>
          <a:bodyPr>
            <a:normAutofit/>
          </a:bodyPr>
          <a:lstStyle/>
          <a:p>
            <a:r>
              <a:rPr lang="en-CA" sz="3200" err="1"/>
              <a:t>MooKIT</a:t>
            </a:r>
            <a:r>
              <a:rPr lang="en-CA" sz="3200"/>
              <a:t> platform</a:t>
            </a:r>
          </a:p>
          <a:p>
            <a:pPr lvl="1"/>
            <a:r>
              <a:rPr lang="en-CA" sz="2800"/>
              <a:t>Scalable to tens of thousands at low cost</a:t>
            </a:r>
          </a:p>
          <a:p>
            <a:pPr lvl="1"/>
            <a:r>
              <a:rPr lang="en-CA" sz="2800"/>
              <a:t>Uses publicly accessible video streaming services (such as YouTube)</a:t>
            </a:r>
          </a:p>
          <a:p>
            <a:pPr lvl="2"/>
            <a:r>
              <a:rPr lang="en-CA" sz="2400"/>
              <a:t>Content is open (OER)</a:t>
            </a:r>
          </a:p>
          <a:p>
            <a:r>
              <a:rPr lang="en-CA" sz="3200"/>
              <a:t>Audio track of video accessible on a phone</a:t>
            </a:r>
          </a:p>
          <a:p>
            <a:r>
              <a:rPr lang="en-CA" sz="3200"/>
              <a:t>Scripts of talks and slides available (as PDF)</a:t>
            </a:r>
          </a:p>
          <a:p>
            <a:r>
              <a:rPr lang="en-CA" sz="3200"/>
              <a:t>Integrates Social Media into the course discussion space</a:t>
            </a:r>
          </a:p>
          <a:p>
            <a:endParaRPr lang="en-CA" sz="32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76AEA3-9930-4B23-9D67-52253EE34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645" y="1315664"/>
            <a:ext cx="1773212" cy="1686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CAF1E9-1CFE-433C-8E20-80C4175D18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724"/>
          <a:stretch/>
        </p:blipFill>
        <p:spPr>
          <a:xfrm>
            <a:off x="7722760" y="1163342"/>
            <a:ext cx="1857828" cy="199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88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>
      <Value>384</Value>
      <Value>290</Value>
      <Value>318</Value>
    </TaxCatchAll>
    <TaxKeywordTaxHTField xmlns="d7f63a0c-3387-4091-80af-370ec6ca6610">
      <Terms xmlns="http://schemas.microsoft.com/office/infopath/2007/PartnerControls"/>
    </TaxKeywordTaxHTField>
    <_dlc_DocId xmlns="d7f63a0c-3387-4091-80af-370ec6ca6610">QKDJTPZ2MZUH-145-144</_dlc_DocId>
    <_dlc_DocIdUrl xmlns="d7f63a0c-3387-4091-80af-370ec6ca6610">
      <Url>http://connect.col.org/_layouts/DocIdRedir.aspx?ID=QKDJTPZ2MZUH-145-144</Url>
      <Description>QKDJTPZ2MZUH-145-144</Description>
    </_dlc_DocIdUrl>
    <Description0 xmlns="f10d4b91-f67c-4c9d-99a2-7e1788ba4b26" xsi:nil="true"/>
    <Publication_x0020_Date xmlns="f10d4b91-f67c-4c9d-99a2-7e1788ba4b26">2017-11-03T07:00:00+00:00</Publication_x0020_Date>
    <d225654933bc4eae91104c0dc2c25127 xmlns="8f89d06d-d4ec-4e64-a157-37747344c90e">
      <Terms xmlns="http://schemas.microsoft.com/office/infopath/2007/PartnerControls"/>
    </d225654933bc4eae91104c0dc2c25127>
    <Category xmlns="f10d4b91-f67c-4c9d-99a2-7e1788ba4b26">Corporate</Category>
    <of88eff9cb334256803b5fdc1080fcc0 xmlns="8f89d06d-d4ec-4e64-a157-37747344c90e">
      <Terms xmlns="http://schemas.microsoft.com/office/infopath/2007/PartnerControls">
        <TermInfo xmlns="http://schemas.microsoft.com/office/infopath/2007/PartnerControls">
          <TermName xmlns="http://schemas.microsoft.com/office/infopath/2007/PartnerControls">KM＆IT</TermName>
          <TermId xmlns="http://schemas.microsoft.com/office/infopath/2007/PartnerControls">b22fd253-e8ff-4600-84de-f7fede9294b3</TermId>
        </TermInfo>
      </Terms>
    </of88eff9cb334256803b5fdc1080fcc0>
    <gd37bf50347b43b28a635475fbcfbd0f xmlns="8f89d06d-d4ec-4e64-a157-37747344c90e">
      <Terms xmlns="http://schemas.microsoft.com/office/infopath/2007/PartnerControls">
        <TermInfo xmlns="http://schemas.microsoft.com/office/infopath/2007/PartnerControls">
          <TermName xmlns="http://schemas.microsoft.com/office/infopath/2007/PartnerControls">Templates and Forms</TermName>
          <TermId xmlns="http://schemas.microsoft.com/office/infopath/2007/PartnerControls">0d07ffa7-5963-4a2f-bc23-a8edaa21194d</TermId>
        </TermInfo>
      </Terms>
    </gd37bf50347b43b28a635475fbcfbd0f>
    <c6ded15b026848738649c123f94c2b37 xmlns="8f89d06d-d4ec-4e64-a157-37747344c90e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d8815308-2d69-4654-b70e-dbaf6e533bda</TermId>
        </TermInfo>
      </Terms>
    </c6ded15b026848738649c123f94c2b37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B1B993D657BD42B16571A6A7AAE2A9" ma:contentTypeVersion="30" ma:contentTypeDescription="Create a new document." ma:contentTypeScope="" ma:versionID="41975f9d27a220bcd806a2a274ebb024">
  <xsd:schema xmlns:xsd="http://www.w3.org/2001/XMLSchema" xmlns:xs="http://www.w3.org/2001/XMLSchema" xmlns:p="http://schemas.microsoft.com/office/2006/metadata/properties" xmlns:ns2="f10d4b91-f67c-4c9d-99a2-7e1788ba4b26" xmlns:ns3="8f89d06d-d4ec-4e64-a157-37747344c90e" xmlns:ns4="d7f63a0c-3387-4091-80af-370ec6ca6610" targetNamespace="http://schemas.microsoft.com/office/2006/metadata/properties" ma:root="true" ma:fieldsID="17bcd94237993bc23c0b129d90b56f94" ns2:_="" ns3:_="" ns4:_="">
    <xsd:import namespace="f10d4b91-f67c-4c9d-99a2-7e1788ba4b26"/>
    <xsd:import namespace="8f89d06d-d4ec-4e64-a157-37747344c90e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4:_dlc_DocId" minOccurs="0"/>
                <xsd:element ref="ns4:_dlc_DocIdUrl" minOccurs="0"/>
                <xsd:element ref="ns4:_dlc_DocIdPersistId" minOccurs="0"/>
                <xsd:element ref="ns3:of88eff9cb334256803b5fdc1080fcc0" minOccurs="0"/>
                <xsd:element ref="ns4:TaxCatchAll" minOccurs="0"/>
                <xsd:element ref="ns3:c6ded15b026848738649c123f94c2b37" minOccurs="0"/>
                <xsd:element ref="ns3:d225654933bc4eae91104c0dc2c25127" minOccurs="0"/>
                <xsd:element ref="ns3:gd37bf50347b43b28a635475fbcfbd0f" minOccurs="0"/>
                <xsd:element ref="ns4:TaxKeywordTaxHTField" minOccurs="0"/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d4b91-f67c-4c9d-99a2-7e1788ba4b26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Category" ma:index="24" nillable="true" ma:displayName="Category" ma:default="Corporate" ma:format="Dropdown" ma:internalName="Category">
      <xsd:simpleType>
        <xsd:restriction base="dms:Choice">
          <xsd:enumeration value="Corporate"/>
          <xsd:enumeration value="Finance, Admin &amp; HR"/>
          <xsd:enumeration value="Mail"/>
          <xsd:enumeration value="Programme"/>
          <xsd:enumeration value="Reporting"/>
          <xsd:enumeration value="Travel"/>
          <xsd:enumeration value="Contract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89d06d-d4ec-4e64-a157-37747344c90e" elementFormDefault="qualified">
    <xsd:import namespace="http://schemas.microsoft.com/office/2006/documentManagement/types"/>
    <xsd:import namespace="http://schemas.microsoft.com/office/infopath/2007/PartnerControls"/>
    <xsd:element name="of88eff9cb334256803b5fdc1080fcc0" ma:index="14" nillable="true" ma:taxonomy="true" ma:internalName="of88eff9cb334256803b5fdc1080fcc0" ma:taxonomyFieldName="Authour_x002f_Source" ma:displayName="Author/Source" ma:readOnly="false" ma:default="" ma:fieldId="{8f88eff9-cb33-4256-803b-5fdc1080fcc0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6ded15b026848738649c123f94c2b37" ma:index="16" nillable="true" ma:taxonomy="true" ma:internalName="c6ded15b026848738649c123f94c2b37" ma:taxonomyFieldName="Organisational_x0020_Activity" ma:displayName="Organisational Activity" ma:readOnly="false" ma:default="" ma:fieldId="{c6ded15b-0268-4873-8649-c123f94c2b37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225654933bc4eae91104c0dc2c25127" ma:index="17" nillable="true" ma:taxonomy="true" ma:internalName="d225654933bc4eae91104c0dc2c25127" ma:taxonomyFieldName="Region_x002f_Country" ma:displayName="Region/Country" ma:readOnly="false" ma:default="" ma:fieldId="{d2256549-33bc-4eae-9110-4c0dc2c25127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d37bf50347b43b28a635475fbcfbd0f" ma:index="18" nillable="true" ma:taxonomy="true" ma:internalName="gd37bf50347b43b28a635475fbcfbd0f" ma:taxonomyFieldName="COL_x0020_Document_x0020_Type" ma:displayName="Document Type" ma:readOnly="false" ma:default="" ma:fieldId="{0d37bf50-347b-43b2-8a63-5475fbcfbd0f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readOnly="false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6AEBA3-32B0-47BA-96F8-0A9021F2E158}">
  <ds:schemaRefs>
    <ds:schemaRef ds:uri="http://purl.org/dc/terms/"/>
    <ds:schemaRef ds:uri="f10d4b91-f67c-4c9d-99a2-7e1788ba4b26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d7f63a0c-3387-4091-80af-370ec6ca6610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f89d06d-d4ec-4e64-a157-37747344c90e"/>
  </ds:schemaRefs>
</ds:datastoreItem>
</file>

<file path=customXml/itemProps3.xml><?xml version="1.0" encoding="utf-8"?>
<ds:datastoreItem xmlns:ds="http://schemas.openxmlformats.org/officeDocument/2006/customXml" ds:itemID="{382A1DB5-6009-4603-9E77-C79F447CFD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0d4b91-f67c-4c9d-99a2-7e1788ba4b26"/>
    <ds:schemaRef ds:uri="8f89d06d-d4ec-4e64-a157-37747344c90e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3317</TotalTime>
  <Words>662</Words>
  <Application>Microsoft Office PowerPoint</Application>
  <PresentationFormat>Widescreen</PresentationFormat>
  <Paragraphs>104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HelveticaNeueLT Std Cn</vt:lpstr>
      <vt:lpstr>Office Theme</vt:lpstr>
      <vt:lpstr>PowerPoint Presentation</vt:lpstr>
      <vt:lpstr>Why MOOC While Teaching Life Skills?</vt:lpstr>
      <vt:lpstr>MOOCs Can be an ally in Open Learning</vt:lpstr>
      <vt:lpstr>MOOC as a Tech Suite….</vt:lpstr>
      <vt:lpstr>Diversification in MOOCs</vt:lpstr>
      <vt:lpstr>Re-engineering the Tech Suite in MOOC</vt:lpstr>
      <vt:lpstr>Why is re-engineering necessary for MOOC4D in Open Education</vt:lpstr>
      <vt:lpstr>COL’s MOOC4Dev</vt:lpstr>
      <vt:lpstr>COL and Indian Institute of Technology Kanpur partnership</vt:lpstr>
      <vt:lpstr>COL’s MOOC for Development: Overview</vt:lpstr>
      <vt:lpstr>MOOCs for Agriculture</vt:lpstr>
      <vt:lpstr>Important to allow content access  in multiple formats</vt:lpstr>
      <vt:lpstr>Certificate is not the main source of motivation</vt:lpstr>
      <vt:lpstr>Methods of Access (Sample from a MOOC, Sep 2017)</vt:lpstr>
      <vt:lpstr>Methods of Access (Data from a MOOC, 10 October 2017)</vt:lpstr>
      <vt:lpstr>An “Off-lined” MOOC?</vt:lpstr>
      <vt:lpstr>Reaching the Bottom Billion</vt:lpstr>
      <vt:lpstr>Quality</vt:lpstr>
      <vt:lpstr> Guidelines for Quality </vt:lpstr>
      <vt:lpstr>Issues  for Quality</vt:lpstr>
      <vt:lpstr>National Policy</vt:lpstr>
      <vt:lpstr>Finally, for developing countries</vt:lpstr>
      <vt:lpstr>Two major developments 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Powerpoint-WideScreen</dc:title>
  <dc:creator>Helen Askounis</dc:creator>
  <cp:keywords/>
  <cp:lastModifiedBy>Jennifer Lam</cp:lastModifiedBy>
  <cp:revision>276</cp:revision>
  <dcterms:created xsi:type="dcterms:W3CDTF">2017-05-17T16:29:55Z</dcterms:created>
  <dcterms:modified xsi:type="dcterms:W3CDTF">2017-12-20T23:07:14Z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0x01010091B1B993D657BD42B16571A6A7AAE2A9</vt:lpwstr>
  </property>
  <property fmtid="{D5CDD505-2E9C-101B-9397-08002B2CF9AE}" pid="3" name="TaxKeyword">
    <vt:lpwstr/>
  </property>
  <property fmtid="{D5CDD505-2E9C-101B-9397-08002B2CF9AE}" pid="4" name="_dlc_DocIdItemGuid">
    <vt:lpwstr>90ab91ba-6ebc-400c-9f65-c6b8208bdb53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>318;#Communications|d8815308-2d69-4654-b70e-dbaf6e533bda</vt:lpwstr>
  </property>
  <property fmtid="{D5CDD505-2E9C-101B-9397-08002B2CF9AE}" pid="9" name="COL Document Type">
    <vt:lpwstr>290;#Templates and Forms|0d07ffa7-5963-4a2f-bc23-a8edaa21194d</vt:lpwstr>
  </property>
  <property fmtid="{D5CDD505-2E9C-101B-9397-08002B2CF9AE}" pid="10" name="Authour/Source">
    <vt:lpwstr>384;#KM＆IT|b22fd253-e8ff-4600-84de-f7fede9294b3</vt:lpwstr>
  </property>
</Properties>
</file>