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5"/>
  </p:sldMasterIdLst>
  <p:notesMasterIdLst>
    <p:notesMasterId r:id="rId27"/>
  </p:notesMasterIdLst>
  <p:sldIdLst>
    <p:sldId id="549" r:id="rId6"/>
    <p:sldId id="523" r:id="rId7"/>
    <p:sldId id="521" r:id="rId8"/>
    <p:sldId id="534" r:id="rId9"/>
    <p:sldId id="548" r:id="rId10"/>
    <p:sldId id="535" r:id="rId11"/>
    <p:sldId id="536" r:id="rId12"/>
    <p:sldId id="537" r:id="rId13"/>
    <p:sldId id="538" r:id="rId14"/>
    <p:sldId id="539" r:id="rId15"/>
    <p:sldId id="540" r:id="rId16"/>
    <p:sldId id="541" r:id="rId17"/>
    <p:sldId id="547" r:id="rId18"/>
    <p:sldId id="516" r:id="rId19"/>
    <p:sldId id="515" r:id="rId20"/>
    <p:sldId id="530" r:id="rId21"/>
    <p:sldId id="531" r:id="rId22"/>
    <p:sldId id="544" r:id="rId23"/>
    <p:sldId id="545" r:id="rId24"/>
    <p:sldId id="533" r:id="rId25"/>
    <p:sldId id="50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BD2"/>
    <a:srgbClr val="4C81B1"/>
    <a:srgbClr val="8293DC"/>
    <a:srgbClr val="00946C"/>
    <a:srgbClr val="CFA052"/>
    <a:srgbClr val="4679BC"/>
    <a:srgbClr val="44273A"/>
    <a:srgbClr val="FFFFFF"/>
    <a:srgbClr val="A9103D"/>
    <a:srgbClr val="2900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0" autoAdjust="0"/>
    <p:restoredTop sz="78413" autoAdjust="0"/>
  </p:normalViewPr>
  <p:slideViewPr>
    <p:cSldViewPr snapToGrid="0">
      <p:cViewPr varScale="1">
        <p:scale>
          <a:sx n="60" d="100"/>
          <a:sy n="60" d="100"/>
        </p:scale>
        <p:origin x="1722" y="60"/>
      </p:cViewPr>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E61EF-D09D-412B-A36D-8667E3C62306}" type="datetimeFigureOut">
              <a:rPr lang="en-US" smtClean="0"/>
              <a:t>3/14/2018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D09EF2-0EFF-4F99-A698-0E35C3374B67}" type="slidenum">
              <a:rPr lang="en-US" smtClean="0"/>
              <a:t>9</a:t>
            </a:fld>
            <a:endParaRPr lang="en-US"/>
          </a:p>
        </p:txBody>
      </p:sp>
    </p:spTree>
    <p:extLst>
      <p:ext uri="{BB962C8B-B14F-4D97-AF65-F5344CB8AC3E}">
        <p14:creationId xmlns:p14="http://schemas.microsoft.com/office/powerpoint/2010/main" val="14531671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19</a:t>
            </a:fld>
            <a:endParaRPr lang="en-US"/>
          </a:p>
        </p:txBody>
      </p:sp>
    </p:spTree>
    <p:extLst>
      <p:ext uri="{BB962C8B-B14F-4D97-AF65-F5344CB8AC3E}">
        <p14:creationId xmlns:p14="http://schemas.microsoft.com/office/powerpoint/2010/main" val="3120262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‘Born Digital’ should be ‘Born Accessible’ is a movement promoted by an technology non-profit – </a:t>
            </a:r>
            <a:r>
              <a:rPr lang="en-US" dirty="0" err="1"/>
              <a:t>Benetech</a:t>
            </a:r>
            <a:r>
              <a:rPr lang="en-US" dirty="0"/>
              <a:t> that hosts the largest accessible library Book Share (https://benetech.org/our-work/born-accessible/)</a:t>
            </a:r>
          </a:p>
        </p:txBody>
      </p:sp>
      <p:sp>
        <p:nvSpPr>
          <p:cNvPr id="4" name="Slide Number Placeholder 3"/>
          <p:cNvSpPr>
            <a:spLocks noGrp="1"/>
          </p:cNvSpPr>
          <p:nvPr>
            <p:ph type="sldNum" sz="quarter" idx="10"/>
          </p:nvPr>
        </p:nvSpPr>
        <p:spPr/>
        <p:txBody>
          <a:bodyPr/>
          <a:lstStyle/>
          <a:p>
            <a:fld id="{D4513173-708C-41F6-B918-200267073A83}" type="slidenum">
              <a:rPr lang="en-US" smtClean="0"/>
              <a:t>20</a:t>
            </a:fld>
            <a:endParaRPr lang="en-US"/>
          </a:p>
        </p:txBody>
      </p:sp>
    </p:spTree>
    <p:extLst>
      <p:ext uri="{BB962C8B-B14F-4D97-AF65-F5344CB8AC3E}">
        <p14:creationId xmlns:p14="http://schemas.microsoft.com/office/powerpoint/2010/main" val="948048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21</a:t>
            </a:fld>
            <a:endParaRPr lang="en-US"/>
          </a:p>
        </p:txBody>
      </p:sp>
    </p:spTree>
    <p:extLst>
      <p:ext uri="{BB962C8B-B14F-4D97-AF65-F5344CB8AC3E}">
        <p14:creationId xmlns:p14="http://schemas.microsoft.com/office/powerpoint/2010/main" val="444562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10</a:t>
            </a:fld>
            <a:endParaRPr lang="en-US"/>
          </a:p>
        </p:txBody>
      </p:sp>
    </p:spTree>
    <p:extLst>
      <p:ext uri="{BB962C8B-B14F-4D97-AF65-F5344CB8AC3E}">
        <p14:creationId xmlns:p14="http://schemas.microsoft.com/office/powerpoint/2010/main" val="2176000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baseline="0" dirty="0"/>
              <a:t>.</a:t>
            </a:r>
            <a:endParaRPr lang="en-US" dirty="0"/>
          </a:p>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58A19C03-841C-4706-B395-C6CA3FBB0C64}" type="slidenum">
              <a:rPr lang="en-US" smtClean="0"/>
              <a:t>11</a:t>
            </a:fld>
            <a:endParaRPr lang="en-US"/>
          </a:p>
        </p:txBody>
      </p:sp>
    </p:spTree>
    <p:extLst>
      <p:ext uri="{BB962C8B-B14F-4D97-AF65-F5344CB8AC3E}">
        <p14:creationId xmlns:p14="http://schemas.microsoft.com/office/powerpoint/2010/main" val="2776720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58A19C03-841C-4706-B395-C6CA3FBB0C64}" type="slidenum">
              <a:rPr lang="en-US" smtClean="0"/>
              <a:t>12</a:t>
            </a:fld>
            <a:endParaRPr lang="en-US"/>
          </a:p>
        </p:txBody>
      </p:sp>
    </p:spTree>
    <p:extLst>
      <p:ext uri="{BB962C8B-B14F-4D97-AF65-F5344CB8AC3E}">
        <p14:creationId xmlns:p14="http://schemas.microsoft.com/office/powerpoint/2010/main" val="1735325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Perceivable - Information and user interface components must be presentable to users in ways they can perceive.</a:t>
            </a:r>
          </a:p>
          <a:p>
            <a:pPr lvl="1"/>
            <a:r>
              <a:rPr lang="en-US" sz="1200" b="0" i="0" kern="1200" dirty="0">
                <a:solidFill>
                  <a:schemeClr val="tx1"/>
                </a:solidFill>
                <a:effectLst/>
                <a:latin typeface="+mn-lt"/>
                <a:ea typeface="+mn-ea"/>
                <a:cs typeface="+mn-cs"/>
              </a:rPr>
              <a:t>This means that users must be able to perceive the information being presented (it can't be invisible to all of their senses)</a:t>
            </a:r>
          </a:p>
          <a:p>
            <a:r>
              <a:rPr lang="en-US" sz="1200" b="0" i="0" kern="1200" dirty="0">
                <a:solidFill>
                  <a:schemeClr val="tx1"/>
                </a:solidFill>
                <a:effectLst/>
                <a:latin typeface="+mn-lt"/>
                <a:ea typeface="+mn-ea"/>
                <a:cs typeface="+mn-cs"/>
              </a:rPr>
              <a:t>Operable - User interface components and navigation must be operable.</a:t>
            </a:r>
          </a:p>
          <a:p>
            <a:pPr lvl="1"/>
            <a:r>
              <a:rPr lang="en-US" sz="1200" b="0" i="0" kern="1200" dirty="0">
                <a:solidFill>
                  <a:schemeClr val="tx1"/>
                </a:solidFill>
                <a:effectLst/>
                <a:latin typeface="+mn-lt"/>
                <a:ea typeface="+mn-ea"/>
                <a:cs typeface="+mn-cs"/>
              </a:rPr>
              <a:t>This means that users must be able to operate the interface (the interface cannot require interaction that a user cannot perform)</a:t>
            </a:r>
          </a:p>
          <a:p>
            <a:r>
              <a:rPr lang="en-US" sz="1200" b="0" i="0" kern="1200" dirty="0">
                <a:solidFill>
                  <a:schemeClr val="tx1"/>
                </a:solidFill>
                <a:effectLst/>
                <a:latin typeface="+mn-lt"/>
                <a:ea typeface="+mn-ea"/>
                <a:cs typeface="+mn-cs"/>
              </a:rPr>
              <a:t>Understandable - Information and the operation of user interface must be understandable.</a:t>
            </a:r>
          </a:p>
          <a:p>
            <a:pPr lvl="1"/>
            <a:r>
              <a:rPr lang="en-US" sz="1200" b="0" i="0" kern="1200" dirty="0">
                <a:solidFill>
                  <a:schemeClr val="tx1"/>
                </a:solidFill>
                <a:effectLst/>
                <a:latin typeface="+mn-lt"/>
                <a:ea typeface="+mn-ea"/>
                <a:cs typeface="+mn-cs"/>
              </a:rPr>
              <a:t>This means that users must be able to understand the information as well as the operation of the user interface (the content or operation cannot be beyond their understanding)</a:t>
            </a:r>
          </a:p>
          <a:p>
            <a:r>
              <a:rPr lang="en-US" sz="1200" b="0" i="0" kern="1200" dirty="0">
                <a:solidFill>
                  <a:schemeClr val="tx1"/>
                </a:solidFill>
                <a:effectLst/>
                <a:latin typeface="+mn-lt"/>
                <a:ea typeface="+mn-ea"/>
                <a:cs typeface="+mn-cs"/>
              </a:rPr>
              <a:t>Robust - Content must be robust enough that it can be interpreted reliably by a wide variety of user agents, including assistive technologies.</a:t>
            </a:r>
          </a:p>
          <a:p>
            <a:pPr lvl="1"/>
            <a:r>
              <a:rPr lang="en-US" sz="1200" b="0" i="0" kern="1200" dirty="0">
                <a:solidFill>
                  <a:schemeClr val="tx1"/>
                </a:solidFill>
                <a:effectLst/>
                <a:latin typeface="+mn-lt"/>
                <a:ea typeface="+mn-ea"/>
                <a:cs typeface="+mn-cs"/>
              </a:rPr>
              <a:t>This means that users must be able to access the content as technologies advance (as technologies and user agents evolve, the content should remain accessible)</a:t>
            </a:r>
          </a:p>
          <a:p>
            <a:r>
              <a:rPr lang="en-US" dirty="0"/>
              <a:t>Source: https://www.w3.org/TR/UNDERSTANDING-WCAG20/intro.html#introduction-fourprincs-head </a:t>
            </a:r>
          </a:p>
        </p:txBody>
      </p:sp>
      <p:sp>
        <p:nvSpPr>
          <p:cNvPr id="4" name="Slide Number Placeholder 3"/>
          <p:cNvSpPr>
            <a:spLocks noGrp="1"/>
          </p:cNvSpPr>
          <p:nvPr>
            <p:ph type="sldNum" sz="quarter" idx="10"/>
          </p:nvPr>
        </p:nvSpPr>
        <p:spPr/>
        <p:txBody>
          <a:bodyPr/>
          <a:lstStyle/>
          <a:p>
            <a:fld id="{D4513173-708C-41F6-B918-200267073A83}" type="slidenum">
              <a:rPr lang="en-US" smtClean="0"/>
              <a:t>14</a:t>
            </a:fld>
            <a:endParaRPr lang="en-US"/>
          </a:p>
        </p:txBody>
      </p:sp>
    </p:spTree>
    <p:extLst>
      <p:ext uri="{BB962C8B-B14F-4D97-AF65-F5344CB8AC3E}">
        <p14:creationId xmlns:p14="http://schemas.microsoft.com/office/powerpoint/2010/main" val="956520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College open textbook site in the USA reviews open textbooks for accessibility, and on an average, the POUR score is about 3.5 in a scale of 5. The major problem is with the robustness criteria, which has score below 3, which means that OER are </a:t>
            </a:r>
            <a:r>
              <a:rPr lang="en-US"/>
              <a:t>less amenable </a:t>
            </a:r>
            <a:r>
              <a:rPr lang="en-US" dirty="0"/>
              <a:t>to the use of assistive technologies.</a:t>
            </a:r>
          </a:p>
        </p:txBody>
      </p:sp>
      <p:sp>
        <p:nvSpPr>
          <p:cNvPr id="4" name="Slide Number Placeholder 3"/>
          <p:cNvSpPr>
            <a:spLocks noGrp="1"/>
          </p:cNvSpPr>
          <p:nvPr>
            <p:ph type="sldNum" sz="quarter" idx="10"/>
          </p:nvPr>
        </p:nvSpPr>
        <p:spPr/>
        <p:txBody>
          <a:bodyPr/>
          <a:lstStyle/>
          <a:p>
            <a:fld id="{D4513173-708C-41F6-B918-200267073A83}" type="slidenum">
              <a:rPr lang="en-US" smtClean="0"/>
              <a:t>15</a:t>
            </a:fld>
            <a:endParaRPr lang="en-US"/>
          </a:p>
        </p:txBody>
      </p:sp>
    </p:spTree>
    <p:extLst>
      <p:ext uri="{BB962C8B-B14F-4D97-AF65-F5344CB8AC3E}">
        <p14:creationId xmlns:p14="http://schemas.microsoft.com/office/powerpoint/2010/main" val="3511880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16</a:t>
            </a:fld>
            <a:endParaRPr lang="en-US"/>
          </a:p>
        </p:txBody>
      </p:sp>
    </p:spTree>
    <p:extLst>
      <p:ext uri="{BB962C8B-B14F-4D97-AF65-F5344CB8AC3E}">
        <p14:creationId xmlns:p14="http://schemas.microsoft.com/office/powerpoint/2010/main" val="388687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17</a:t>
            </a:fld>
            <a:endParaRPr lang="en-US"/>
          </a:p>
        </p:txBody>
      </p:sp>
    </p:spTree>
    <p:extLst>
      <p:ext uri="{BB962C8B-B14F-4D97-AF65-F5344CB8AC3E}">
        <p14:creationId xmlns:p14="http://schemas.microsoft.com/office/powerpoint/2010/main" val="92777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CA" sz="2000" dirty="0">
                <a:latin typeface="Times New Roman" panose="02020603050405020304" pitchFamily="18" charset="0"/>
                <a:cs typeface="Times New Roman" panose="02020603050405020304" pitchFamily="18" charset="0"/>
              </a:rPr>
              <a:t>These women are part of COL’s L3F under which they have learnt agriculture and enterprise development skills using basic mobile phones. Because of this they have established companies in agriculture and livestock in which they are shareholders. They have generated enough assets within a space of three years.</a:t>
            </a:r>
          </a:p>
          <a:p>
            <a:r>
              <a:rPr lang="en-CA" sz="2000" dirty="0">
                <a:latin typeface="Times New Roman" panose="02020603050405020304" pitchFamily="18" charset="0"/>
                <a:cs typeface="Times New Roman" panose="02020603050405020304" pitchFamily="18" charset="0"/>
              </a:rPr>
              <a:t>Economic Times, Aug 18, 2017, The</a:t>
            </a:r>
            <a:r>
              <a:rPr lang="en-CA" sz="2000" baseline="0" dirty="0">
                <a:latin typeface="Times New Roman" panose="02020603050405020304" pitchFamily="18" charset="0"/>
                <a:cs typeface="Times New Roman" panose="02020603050405020304" pitchFamily="18" charset="0"/>
              </a:rPr>
              <a:t> Big Farm to Fork Idea that Cuts wastage , ups farmer income </a:t>
            </a:r>
            <a:endParaRPr lang="en-CA"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18</a:t>
            </a:fld>
            <a:endParaRPr lang="en-US"/>
          </a:p>
        </p:txBody>
      </p:sp>
    </p:spTree>
    <p:extLst>
      <p:ext uri="{BB962C8B-B14F-4D97-AF65-F5344CB8AC3E}">
        <p14:creationId xmlns:p14="http://schemas.microsoft.com/office/powerpoint/2010/main" val="10649062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HelveticaNeueLT Std Cn" panose="020B0506030502030204" pitchFamily="34" charset="0"/>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A4E82-AB6F-49BC-921D-7A9E5F3252F9}"/>
              </a:ext>
            </a:extLst>
          </p:cNvPr>
          <p:cNvSpPr>
            <a:spLocks noGrp="1"/>
          </p:cNvSpPr>
          <p:nvPr>
            <p:ph type="title"/>
          </p:nvPr>
        </p:nvSpPr>
        <p:spPr/>
        <p:txBody>
          <a:bodyPr/>
          <a:lstStyle/>
          <a:p>
            <a:r>
              <a:rPr lang="en-US"/>
              <a:t>Click to edit Master title style</a:t>
            </a:r>
            <a:endParaRPr lang="en-CA"/>
          </a:p>
        </p:txBody>
      </p:sp>
      <p:pic>
        <p:nvPicPr>
          <p:cNvPr id="6" name="Picture 5">
            <a:extLst>
              <a:ext uri="{FF2B5EF4-FFF2-40B4-BE49-F238E27FC236}">
                <a16:creationId xmlns:a16="http://schemas.microsoft.com/office/drawing/2014/main" id="{156600D8-015D-44D4-A825-F2543E45DB0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620886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3/14/2018</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31047114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3/14/2018</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2117460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24441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921484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41"/>
          <a:stretch/>
        </p:blipFill>
        <p:spPr>
          <a:xfrm>
            <a:off x="-25400" y="-38101"/>
            <a:ext cx="4546600" cy="7917929"/>
          </a:xfrm>
          <a:prstGeom prst="rect">
            <a:avLst/>
          </a:prstGeom>
        </p:spPr>
      </p:pic>
      <p:sp>
        <p:nvSpPr>
          <p:cNvPr id="6" name="Title 4"/>
          <p:cNvSpPr>
            <a:spLocks noGrp="1"/>
          </p:cNvSpPr>
          <p:nvPr>
            <p:ph type="title"/>
          </p:nvPr>
        </p:nvSpPr>
        <p:spPr>
          <a:xfrm>
            <a:off x="3124200" y="5649687"/>
            <a:ext cx="6019800" cy="1208314"/>
          </a:xfrm>
        </p:spPr>
        <p:txBody>
          <a:bodyPr>
            <a:normAutofit/>
          </a:bodyPr>
          <a:lstStyle>
            <a:lvl1pPr algn="l">
              <a:defRPr sz="2800"/>
            </a:lvl1pPr>
          </a:lstStyle>
          <a:p>
            <a:r>
              <a:rPr lang="en-US" dirty="0"/>
              <a:t>Click to edit Master title style</a:t>
            </a:r>
          </a:p>
        </p:txBody>
      </p:sp>
    </p:spTree>
    <p:extLst>
      <p:ext uri="{BB962C8B-B14F-4D97-AF65-F5344CB8AC3E}">
        <p14:creationId xmlns:p14="http://schemas.microsoft.com/office/powerpoint/2010/main" val="262140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18"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3/14/2018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19"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70" r:id="rId7"/>
    <p:sldLayoutId id="2147483683" r:id="rId8"/>
    <p:sldLayoutId id="2147483672" r:id="rId9"/>
    <p:sldLayoutId id="2147483684" r:id="rId10"/>
    <p:sldLayoutId id="2147483780" r:id="rId11"/>
    <p:sldLayoutId id="2147483711" r:id="rId12"/>
    <p:sldLayoutId id="2147483712" r:id="rId13"/>
    <p:sldLayoutId id="2147483779" r:id="rId14"/>
    <p:sldLayoutId id="2147483781" r:id="rId15"/>
    <p:sldLayoutId id="2147483782" r:id="rId16"/>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2.tiff"/></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image" Target="../media/image35.jpeg"/><Relationship Id="rId4" Type="http://schemas.openxmlformats.org/officeDocument/2006/relationships/image" Target="../media/image34.jpe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90A4D-F945-47F4-9EBE-B712FFA188FA}"/>
              </a:ext>
            </a:extLst>
          </p:cNvPr>
          <p:cNvSpPr>
            <a:spLocks noGrp="1"/>
          </p:cNvSpPr>
          <p:nvPr>
            <p:ph type="title"/>
          </p:nvPr>
        </p:nvSpPr>
        <p:spPr>
          <a:xfrm>
            <a:off x="221672" y="1561170"/>
            <a:ext cx="7584182" cy="4282069"/>
          </a:xfrm>
        </p:spPr>
        <p:txBody>
          <a:bodyPr/>
          <a:lstStyle/>
          <a:p>
            <a:r>
              <a:rPr lang="en-US" sz="6600" dirty="0"/>
              <a:t>Smart OER: </a:t>
            </a:r>
            <a:br>
              <a:rPr lang="en-US" sz="5400" dirty="0"/>
            </a:br>
            <a:r>
              <a:rPr lang="en-US" sz="5400" dirty="0"/>
              <a:t>Bridges for Sustainable Education</a:t>
            </a:r>
            <a:endParaRPr lang="en-CA" sz="5400" dirty="0"/>
          </a:p>
        </p:txBody>
      </p:sp>
      <p:pic>
        <p:nvPicPr>
          <p:cNvPr id="1026" name="Picture 2" descr="http://www.innovationarabia.ae/wp-content/uploads/2017/04/Innovation-Arabia-11-Logo.png">
            <a:extLst>
              <a:ext uri="{FF2B5EF4-FFF2-40B4-BE49-F238E27FC236}">
                <a16:creationId xmlns:a16="http://schemas.microsoft.com/office/drawing/2014/main" id="{046E1E9B-2F57-49D5-8136-EB5EF01448E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1672" y="333014"/>
            <a:ext cx="3313266" cy="1429996"/>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14">
            <a:extLst>
              <a:ext uri="{FF2B5EF4-FFF2-40B4-BE49-F238E27FC236}">
                <a16:creationId xmlns:a16="http://schemas.microsoft.com/office/drawing/2014/main" id="{2DB23A7F-49E5-4600-901C-61A9D6100E6C}"/>
              </a:ext>
            </a:extLst>
          </p:cNvPr>
          <p:cNvSpPr txBox="1">
            <a:spLocks/>
          </p:cNvSpPr>
          <p:nvPr/>
        </p:nvSpPr>
        <p:spPr>
          <a:xfrm>
            <a:off x="4415879" y="5128043"/>
            <a:ext cx="4768385" cy="1488544"/>
          </a:xfrm>
          <a:prstGeom prst="rect">
            <a:avLst/>
          </a:prstGeom>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t>Professor Asha </a:t>
            </a:r>
            <a:r>
              <a:rPr lang="en-US" sz="2000" b="1" dirty="0" err="1"/>
              <a:t>Kanwar</a:t>
            </a:r>
            <a:br>
              <a:rPr lang="en-US" sz="1800" dirty="0"/>
            </a:br>
            <a:r>
              <a:rPr lang="en-US" sz="1800" dirty="0"/>
              <a:t>President &amp; CEO, Commonwealth of Learning</a:t>
            </a:r>
          </a:p>
          <a:p>
            <a:pPr marL="0" indent="0">
              <a:buNone/>
            </a:pPr>
            <a:r>
              <a:rPr lang="en-US" sz="2000" b="1" dirty="0"/>
              <a:t>Dr Ishan Abeywardena</a:t>
            </a:r>
            <a:r>
              <a:rPr lang="en-US" sz="2000" dirty="0"/>
              <a:t> </a:t>
            </a:r>
            <a:br>
              <a:rPr lang="en-US" sz="1800" dirty="0"/>
            </a:br>
            <a:r>
              <a:rPr lang="en-US" sz="1800" dirty="0"/>
              <a:t>Adviser: Open Educational Resources</a:t>
            </a:r>
          </a:p>
          <a:p>
            <a:pPr marL="0" indent="0">
              <a:buNone/>
            </a:pPr>
            <a:r>
              <a:rPr lang="en-US" sz="1900" b="1" dirty="0"/>
              <a:t>Dr Sanjaya Mishra</a:t>
            </a:r>
            <a:br>
              <a:rPr lang="en-US" sz="1900" b="1" dirty="0"/>
            </a:br>
            <a:r>
              <a:rPr lang="en-US" sz="1900" dirty="0"/>
              <a:t>Education Specialist: eLearning</a:t>
            </a:r>
            <a:endParaRPr lang="en-CA" sz="1800" dirty="0"/>
          </a:p>
        </p:txBody>
      </p:sp>
      <p:sp>
        <p:nvSpPr>
          <p:cNvPr id="6" name="Text Placeholder 14">
            <a:extLst>
              <a:ext uri="{FF2B5EF4-FFF2-40B4-BE49-F238E27FC236}">
                <a16:creationId xmlns:a16="http://schemas.microsoft.com/office/drawing/2014/main" id="{54F8B426-B0E8-496E-92C7-5FB539459EF4}"/>
              </a:ext>
            </a:extLst>
          </p:cNvPr>
          <p:cNvSpPr txBox="1">
            <a:spLocks/>
          </p:cNvSpPr>
          <p:nvPr/>
        </p:nvSpPr>
        <p:spPr>
          <a:xfrm>
            <a:off x="44604" y="6249157"/>
            <a:ext cx="4371275" cy="5209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Innovation Arabia 11  |  Dubai, UAE  |  11-13 March 2018</a:t>
            </a:r>
          </a:p>
        </p:txBody>
      </p:sp>
    </p:spTree>
    <p:extLst>
      <p:ext uri="{BB962C8B-B14F-4D97-AF65-F5344CB8AC3E}">
        <p14:creationId xmlns:p14="http://schemas.microsoft.com/office/powerpoint/2010/main" val="869584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3C0D3-B7BC-4006-9CD9-C363C4E25E19}"/>
              </a:ext>
            </a:extLst>
          </p:cNvPr>
          <p:cNvSpPr>
            <a:spLocks noGrp="1"/>
          </p:cNvSpPr>
          <p:nvPr>
            <p:ph type="title"/>
          </p:nvPr>
        </p:nvSpPr>
        <p:spPr/>
        <p:txBody>
          <a:bodyPr/>
          <a:lstStyle/>
          <a:p>
            <a:r>
              <a:rPr lang="en-CA" dirty="0"/>
              <a:t>SMART OER: </a:t>
            </a:r>
            <a:br>
              <a:rPr lang="en-CA" dirty="0"/>
            </a:br>
            <a:r>
              <a:rPr lang="en-CA" dirty="0"/>
              <a:t>Bridges for Sustainable Education</a:t>
            </a:r>
          </a:p>
        </p:txBody>
      </p:sp>
      <p:sp>
        <p:nvSpPr>
          <p:cNvPr id="3" name="Content Placeholder 2">
            <a:extLst>
              <a:ext uri="{FF2B5EF4-FFF2-40B4-BE49-F238E27FC236}">
                <a16:creationId xmlns:a16="http://schemas.microsoft.com/office/drawing/2014/main" id="{D2FFFD25-899C-42F0-B453-B337E0B47BB9}"/>
              </a:ext>
            </a:extLst>
          </p:cNvPr>
          <p:cNvSpPr>
            <a:spLocks noGrp="1"/>
          </p:cNvSpPr>
          <p:nvPr>
            <p:ph idx="1"/>
          </p:nvPr>
        </p:nvSpPr>
        <p:spPr>
          <a:xfrm>
            <a:off x="628650" y="2174487"/>
            <a:ext cx="3396940" cy="3991391"/>
          </a:xfrm>
        </p:spPr>
        <p:txBody>
          <a:bodyPr>
            <a:normAutofit/>
          </a:bodyPr>
          <a:lstStyle/>
          <a:p>
            <a:r>
              <a:rPr lang="en-CA" sz="3200" dirty="0"/>
              <a:t>Bridging the Technological Divide</a:t>
            </a:r>
          </a:p>
          <a:p>
            <a:r>
              <a:rPr lang="en-CA" sz="3200" dirty="0"/>
              <a:t>Reaching People with Disabilities</a:t>
            </a:r>
          </a:p>
          <a:p>
            <a:r>
              <a:rPr lang="en-CA" sz="3200" dirty="0"/>
              <a:t>Crossing Linguistic Barriers</a:t>
            </a:r>
          </a:p>
        </p:txBody>
      </p:sp>
      <p:pic>
        <p:nvPicPr>
          <p:cNvPr id="6" name="Picture 5">
            <a:extLst>
              <a:ext uri="{FF2B5EF4-FFF2-40B4-BE49-F238E27FC236}">
                <a16:creationId xmlns:a16="http://schemas.microsoft.com/office/drawing/2014/main" id="{909C482C-DDC5-48B4-8884-1A9242CC6E0B}"/>
              </a:ext>
            </a:extLst>
          </p:cNvPr>
          <p:cNvPicPr>
            <a:picLocks noChangeAspect="1"/>
          </p:cNvPicPr>
          <p:nvPr/>
        </p:nvPicPr>
        <p:blipFill rotWithShape="1">
          <a:blip r:embed="rId3"/>
          <a:srcRect l="4091" t="4325" r="3315" b="4815"/>
          <a:stretch/>
        </p:blipFill>
        <p:spPr>
          <a:xfrm>
            <a:off x="4348974" y="2341756"/>
            <a:ext cx="4795026" cy="3111190"/>
          </a:xfrm>
          <a:prstGeom prst="rect">
            <a:avLst/>
          </a:prstGeom>
        </p:spPr>
      </p:pic>
    </p:spTree>
    <p:extLst>
      <p:ext uri="{BB962C8B-B14F-4D97-AF65-F5344CB8AC3E}">
        <p14:creationId xmlns:p14="http://schemas.microsoft.com/office/powerpoint/2010/main" val="31477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CADDF-3EFA-46BB-8DEF-21792A9452F1}"/>
              </a:ext>
            </a:extLst>
          </p:cNvPr>
          <p:cNvSpPr>
            <a:spLocks noGrp="1"/>
          </p:cNvSpPr>
          <p:nvPr>
            <p:ph type="title"/>
          </p:nvPr>
        </p:nvSpPr>
        <p:spPr/>
        <p:txBody>
          <a:bodyPr/>
          <a:lstStyle/>
          <a:p>
            <a:r>
              <a:rPr lang="en-US" dirty="0"/>
              <a:t>Bridging Technological Divide</a:t>
            </a:r>
          </a:p>
        </p:txBody>
      </p:sp>
      <p:grpSp>
        <p:nvGrpSpPr>
          <p:cNvPr id="7" name="Group 6">
            <a:extLst>
              <a:ext uri="{FF2B5EF4-FFF2-40B4-BE49-F238E27FC236}">
                <a16:creationId xmlns:a16="http://schemas.microsoft.com/office/drawing/2014/main" id="{0500DCA5-F9C8-4B2F-A607-3C496831174A}"/>
              </a:ext>
            </a:extLst>
          </p:cNvPr>
          <p:cNvGrpSpPr/>
          <p:nvPr/>
        </p:nvGrpSpPr>
        <p:grpSpPr>
          <a:xfrm>
            <a:off x="476618" y="1493309"/>
            <a:ext cx="7769411" cy="4823980"/>
            <a:chOff x="476618" y="1493309"/>
            <a:chExt cx="7769411" cy="4823980"/>
          </a:xfrm>
        </p:grpSpPr>
        <p:pic>
          <p:nvPicPr>
            <p:cNvPr id="15" name="Picture 14"/>
            <p:cNvPicPr>
              <a:picLocks noChangeAspect="1"/>
            </p:cNvPicPr>
            <p:nvPr/>
          </p:nvPicPr>
          <p:blipFill rotWithShape="1">
            <a:blip r:embed="rId3"/>
            <a:srcRect t="16557" r="10065"/>
            <a:stretch/>
          </p:blipFill>
          <p:spPr>
            <a:xfrm>
              <a:off x="1165598" y="1690689"/>
              <a:ext cx="7080431" cy="4626600"/>
            </a:xfrm>
            <a:prstGeom prst="rect">
              <a:avLst/>
            </a:prstGeom>
          </p:spPr>
        </p:pic>
        <p:sp>
          <p:nvSpPr>
            <p:cNvPr id="3" name="TextBox 2">
              <a:extLst>
                <a:ext uri="{FF2B5EF4-FFF2-40B4-BE49-F238E27FC236}">
                  <a16:creationId xmlns:a16="http://schemas.microsoft.com/office/drawing/2014/main" id="{B850ABCE-3825-49C2-B6B7-77F57A268C62}"/>
                </a:ext>
              </a:extLst>
            </p:cNvPr>
            <p:cNvSpPr txBox="1"/>
            <p:nvPr/>
          </p:nvSpPr>
          <p:spPr>
            <a:xfrm>
              <a:off x="476618" y="2354532"/>
              <a:ext cx="4954806" cy="1323439"/>
            </a:xfrm>
            <a:prstGeom prst="rect">
              <a:avLst/>
            </a:prstGeom>
            <a:noFill/>
          </p:spPr>
          <p:txBody>
            <a:bodyPr wrap="square" rtlCol="0">
              <a:spAutoFit/>
            </a:bodyPr>
            <a:lstStyle/>
            <a:p>
              <a:r>
                <a:rPr lang="en-US" sz="2400" b="1" dirty="0"/>
                <a:t>Average Number of Daily Sessions, </a:t>
              </a:r>
              <a:r>
                <a:rPr lang="en-US" sz="3200" b="1" dirty="0">
                  <a:solidFill>
                    <a:srgbClr val="00946C"/>
                  </a:solidFill>
                </a:rPr>
                <a:t>Traditional App </a:t>
              </a:r>
              <a:r>
                <a:rPr lang="en-US" sz="2400" b="1" dirty="0"/>
                <a:t>vs. </a:t>
              </a:r>
              <a:r>
                <a:rPr lang="en-US" sz="3200" b="1" dirty="0">
                  <a:solidFill>
                    <a:srgbClr val="8293DC"/>
                  </a:solidFill>
                </a:rPr>
                <a:t>Chat App</a:t>
              </a:r>
              <a:endParaRPr lang="en-US" sz="2400" b="1" dirty="0">
                <a:solidFill>
                  <a:srgbClr val="8293DC"/>
                </a:solidFill>
              </a:endParaRPr>
            </a:p>
            <a:p>
              <a:r>
                <a:rPr lang="en-US" sz="2400" b="1" dirty="0"/>
                <a:t>2014 - 2015</a:t>
              </a:r>
              <a:endParaRPr lang="en-CA" sz="2400" b="1" dirty="0"/>
            </a:p>
          </p:txBody>
        </p:sp>
        <p:sp>
          <p:nvSpPr>
            <p:cNvPr id="5" name="TextBox 4">
              <a:extLst>
                <a:ext uri="{FF2B5EF4-FFF2-40B4-BE49-F238E27FC236}">
                  <a16:creationId xmlns:a16="http://schemas.microsoft.com/office/drawing/2014/main" id="{A493734F-86CE-42D0-89E2-06D1FD3C680C}"/>
                </a:ext>
              </a:extLst>
            </p:cNvPr>
            <p:cNvSpPr txBox="1"/>
            <p:nvPr/>
          </p:nvSpPr>
          <p:spPr>
            <a:xfrm>
              <a:off x="6684608" y="1493309"/>
              <a:ext cx="402287" cy="461665"/>
            </a:xfrm>
            <a:prstGeom prst="rect">
              <a:avLst/>
            </a:prstGeom>
            <a:solidFill>
              <a:schemeClr val="bg1"/>
            </a:solidFill>
          </p:spPr>
          <p:txBody>
            <a:bodyPr wrap="square" rtlCol="0">
              <a:spAutoFit/>
            </a:bodyPr>
            <a:lstStyle/>
            <a:p>
              <a:pPr algn="ctr"/>
              <a:r>
                <a:rPr lang="en-US" sz="2400" b="1" dirty="0"/>
                <a:t>9</a:t>
              </a:r>
              <a:endParaRPr lang="en-CA" sz="2400" b="1" dirty="0"/>
            </a:p>
          </p:txBody>
        </p:sp>
        <p:sp>
          <p:nvSpPr>
            <p:cNvPr id="6" name="TextBox 5">
              <a:extLst>
                <a:ext uri="{FF2B5EF4-FFF2-40B4-BE49-F238E27FC236}">
                  <a16:creationId xmlns:a16="http://schemas.microsoft.com/office/drawing/2014/main" id="{0E807539-190B-4EDC-B153-9323554D75C5}"/>
                </a:ext>
              </a:extLst>
            </p:cNvPr>
            <p:cNvSpPr txBox="1"/>
            <p:nvPr/>
          </p:nvSpPr>
          <p:spPr>
            <a:xfrm>
              <a:off x="3070766" y="4551211"/>
              <a:ext cx="402287" cy="461665"/>
            </a:xfrm>
            <a:prstGeom prst="rect">
              <a:avLst/>
            </a:prstGeom>
            <a:solidFill>
              <a:schemeClr val="bg1"/>
            </a:solidFill>
          </p:spPr>
          <p:txBody>
            <a:bodyPr wrap="square" rtlCol="0">
              <a:spAutoFit/>
            </a:bodyPr>
            <a:lstStyle/>
            <a:p>
              <a:pPr algn="ctr"/>
              <a:r>
                <a:rPr lang="en-US" sz="2400" b="1" dirty="0"/>
                <a:t>2</a:t>
              </a:r>
              <a:endParaRPr lang="en-CA" sz="2400" b="1" dirty="0"/>
            </a:p>
          </p:txBody>
        </p:sp>
        <p:sp>
          <p:nvSpPr>
            <p:cNvPr id="4" name="Rectangle 3">
              <a:extLst>
                <a:ext uri="{FF2B5EF4-FFF2-40B4-BE49-F238E27FC236}">
                  <a16:creationId xmlns:a16="http://schemas.microsoft.com/office/drawing/2014/main" id="{CD944F8C-7180-4A0D-A3AD-923A5412660C}"/>
                </a:ext>
              </a:extLst>
            </p:cNvPr>
            <p:cNvSpPr/>
            <p:nvPr/>
          </p:nvSpPr>
          <p:spPr>
            <a:xfrm>
              <a:off x="2051824" y="5040350"/>
              <a:ext cx="2429689" cy="822288"/>
            </a:xfrm>
            <a:prstGeom prst="rect">
              <a:avLst/>
            </a:prstGeom>
            <a:solidFill>
              <a:srgbClr val="0094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ectangle 8">
              <a:extLst>
                <a:ext uri="{FF2B5EF4-FFF2-40B4-BE49-F238E27FC236}">
                  <a16:creationId xmlns:a16="http://schemas.microsoft.com/office/drawing/2014/main" id="{1DCC6726-8CEF-4A69-B165-C6CD7A709AEC}"/>
                </a:ext>
              </a:extLst>
            </p:cNvPr>
            <p:cNvSpPr/>
            <p:nvPr/>
          </p:nvSpPr>
          <p:spPr>
            <a:xfrm>
              <a:off x="5699898" y="2007220"/>
              <a:ext cx="2429689" cy="3855418"/>
            </a:xfrm>
            <a:prstGeom prst="rect">
              <a:avLst/>
            </a:prstGeom>
            <a:solidFill>
              <a:srgbClr val="8293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3978118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4F9C48-0021-496E-9B9A-BB0DFFD7714A}"/>
              </a:ext>
            </a:extLst>
          </p:cNvPr>
          <p:cNvSpPr>
            <a:spLocks noGrp="1"/>
          </p:cNvSpPr>
          <p:nvPr>
            <p:ph type="title"/>
          </p:nvPr>
        </p:nvSpPr>
        <p:spPr/>
        <p:txBody>
          <a:bodyPr/>
          <a:lstStyle/>
          <a:p>
            <a:r>
              <a:rPr lang="en-US" dirty="0"/>
              <a:t>Using Appropriate Technologies</a:t>
            </a:r>
          </a:p>
        </p:txBody>
      </p:sp>
      <p:sp>
        <p:nvSpPr>
          <p:cNvPr id="9" name="Content Placeholder 8">
            <a:extLst>
              <a:ext uri="{FF2B5EF4-FFF2-40B4-BE49-F238E27FC236}">
                <a16:creationId xmlns:a16="http://schemas.microsoft.com/office/drawing/2014/main" id="{8106EE1B-52DB-4474-BC10-8DDBD2708720}"/>
              </a:ext>
            </a:extLst>
          </p:cNvPr>
          <p:cNvSpPr>
            <a:spLocks noGrp="1"/>
          </p:cNvSpPr>
          <p:nvPr>
            <p:ph idx="1"/>
          </p:nvPr>
        </p:nvSpPr>
        <p:spPr/>
        <p:txBody>
          <a:bodyPr/>
          <a:lstStyle/>
          <a:p>
            <a:pPr marL="342900" indent="-342900"/>
            <a:r>
              <a:rPr lang="en-US" dirty="0"/>
              <a:t>WeChat shows the way: communication, video/audio, interactive sessions, payments built-in</a:t>
            </a:r>
          </a:p>
          <a:p>
            <a:pPr marL="342900" indent="-342900"/>
            <a:r>
              <a:rPr lang="en-US" dirty="0"/>
              <a:t>Messaging-based learning platforms and Apps will have wider uptake in the developing world</a:t>
            </a:r>
          </a:p>
          <a:p>
            <a:pPr marL="342900" indent="-342900"/>
            <a:r>
              <a:rPr lang="en-US" dirty="0"/>
              <a:t>Costs to learners (bandwidth) will be lower </a:t>
            </a:r>
          </a:p>
          <a:p>
            <a:pPr marL="342900" indent="-342900"/>
            <a:r>
              <a:rPr lang="en-US" dirty="0"/>
              <a:t>COL currently building a Messaging-based online course management platform with a partner to serve formal and informal learning</a:t>
            </a:r>
          </a:p>
          <a:p>
            <a:endParaRPr lang="en-US" dirty="0"/>
          </a:p>
        </p:txBody>
      </p:sp>
    </p:spTree>
    <p:extLst>
      <p:ext uri="{BB962C8B-B14F-4D97-AF65-F5344CB8AC3E}">
        <p14:creationId xmlns:p14="http://schemas.microsoft.com/office/powerpoint/2010/main" val="3281030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2F38FA3-364E-409B-8A1F-E4F0B0D52A6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111300" y="2068740"/>
            <a:ext cx="1640974" cy="2976074"/>
          </a:xfrm>
          <a:prstGeom prst="rect">
            <a:avLst/>
          </a:prstGeom>
        </p:spPr>
      </p:pic>
      <p:sp>
        <p:nvSpPr>
          <p:cNvPr id="3" name="Rectangle 2">
            <a:extLst>
              <a:ext uri="{FF2B5EF4-FFF2-40B4-BE49-F238E27FC236}">
                <a16:creationId xmlns:a16="http://schemas.microsoft.com/office/drawing/2014/main" id="{D6A70AD3-CEE2-4DF9-BB46-6422139E9FF3}"/>
              </a:ext>
            </a:extLst>
          </p:cNvPr>
          <p:cNvSpPr/>
          <p:nvPr/>
        </p:nvSpPr>
        <p:spPr>
          <a:xfrm>
            <a:off x="5790581" y="2797407"/>
            <a:ext cx="2294054" cy="152698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425853CC-0272-4643-B1DB-FACB52157FA8}"/>
              </a:ext>
            </a:extLst>
          </p:cNvPr>
          <p:cNvSpPr>
            <a:spLocks noGrp="1"/>
          </p:cNvSpPr>
          <p:nvPr>
            <p:ph type="title"/>
          </p:nvPr>
        </p:nvSpPr>
        <p:spPr/>
        <p:txBody>
          <a:bodyPr/>
          <a:lstStyle/>
          <a:p>
            <a:r>
              <a:rPr lang="en-US" dirty="0"/>
              <a:t>Using Affordable Technologies</a:t>
            </a:r>
          </a:p>
        </p:txBody>
      </p:sp>
      <p:pic>
        <p:nvPicPr>
          <p:cNvPr id="8" name="Content Placeholder 7">
            <a:extLst>
              <a:ext uri="{FF2B5EF4-FFF2-40B4-BE49-F238E27FC236}">
                <a16:creationId xmlns:a16="http://schemas.microsoft.com/office/drawing/2014/main" id="{5043A19F-A42A-409C-8809-DDF577634352}"/>
              </a:ext>
            </a:extLst>
          </p:cNvPr>
          <p:cNvPicPr>
            <a:picLocks noGrp="1" noChangeAspect="1"/>
          </p:cNvPicPr>
          <p:nvPr>
            <p:ph idx="1"/>
          </p:nvPr>
        </p:nvPicPr>
        <p:blipFill>
          <a:blip r:embed="rId3"/>
          <a:stretch>
            <a:fillRect/>
          </a:stretch>
        </p:blipFill>
        <p:spPr>
          <a:xfrm>
            <a:off x="5884037" y="3175275"/>
            <a:ext cx="2095500" cy="533400"/>
          </a:xfrm>
          <a:prstGeom prst="rect">
            <a:avLst/>
          </a:prstGeom>
        </p:spPr>
      </p:pic>
      <p:pic>
        <p:nvPicPr>
          <p:cNvPr id="9" name="Picture 2" descr="\\06-CLS-01\Users\mgruda\Documents\My Pictures\19CCEM\19CCEM Aptus\AptusSetup.JPG">
            <a:extLst>
              <a:ext uri="{FF2B5EF4-FFF2-40B4-BE49-F238E27FC236}">
                <a16:creationId xmlns:a16="http://schemas.microsoft.com/office/drawing/2014/main" id="{60ECFD47-B49D-4901-91A3-EE7D1A6E8AD3}"/>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7757" y="2871884"/>
            <a:ext cx="4421574" cy="2656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1219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91695-0736-41A4-95B4-C36F7618756D}"/>
              </a:ext>
            </a:extLst>
          </p:cNvPr>
          <p:cNvSpPr>
            <a:spLocks noGrp="1"/>
          </p:cNvSpPr>
          <p:nvPr>
            <p:ph type="title"/>
          </p:nvPr>
        </p:nvSpPr>
        <p:spPr/>
        <p:txBody>
          <a:bodyPr/>
          <a:lstStyle/>
          <a:p>
            <a:r>
              <a:rPr lang="en-US"/>
              <a:t>Principles of Accessibility</a:t>
            </a:r>
            <a:endParaRPr lang="en-US" dirty="0"/>
          </a:p>
        </p:txBody>
      </p:sp>
      <p:sp>
        <p:nvSpPr>
          <p:cNvPr id="3" name="Content Placeholder 2">
            <a:extLst>
              <a:ext uri="{FF2B5EF4-FFF2-40B4-BE49-F238E27FC236}">
                <a16:creationId xmlns:a16="http://schemas.microsoft.com/office/drawing/2014/main" id="{1363C472-D92E-4328-9AF2-F363ABBDFA63}"/>
              </a:ext>
            </a:extLst>
          </p:cNvPr>
          <p:cNvSpPr>
            <a:spLocks noGrp="1"/>
          </p:cNvSpPr>
          <p:nvPr>
            <p:ph idx="4294967295"/>
          </p:nvPr>
        </p:nvSpPr>
        <p:spPr>
          <a:xfrm>
            <a:off x="967563" y="1825625"/>
            <a:ext cx="6090462" cy="4351338"/>
          </a:xfrm>
        </p:spPr>
        <p:txBody>
          <a:bodyPr>
            <a:normAutofit/>
          </a:bodyPr>
          <a:lstStyle/>
          <a:p>
            <a:r>
              <a:rPr lang="en-US" sz="4400" dirty="0"/>
              <a:t>Perceivable</a:t>
            </a:r>
          </a:p>
          <a:p>
            <a:r>
              <a:rPr lang="en-US" sz="4400" dirty="0"/>
              <a:t>Operable</a:t>
            </a:r>
          </a:p>
          <a:p>
            <a:r>
              <a:rPr lang="en-US" sz="4400" dirty="0"/>
              <a:t>Understandable</a:t>
            </a:r>
          </a:p>
          <a:p>
            <a:r>
              <a:rPr lang="en-US" sz="4400" dirty="0"/>
              <a:t>Robust</a:t>
            </a:r>
          </a:p>
        </p:txBody>
      </p:sp>
      <p:sp>
        <p:nvSpPr>
          <p:cNvPr id="4" name="TextBox 3">
            <a:extLst>
              <a:ext uri="{FF2B5EF4-FFF2-40B4-BE49-F238E27FC236}">
                <a16:creationId xmlns:a16="http://schemas.microsoft.com/office/drawing/2014/main" id="{68FD683C-173E-4466-A7B9-DF040AC1AE8D}"/>
              </a:ext>
            </a:extLst>
          </p:cNvPr>
          <p:cNvSpPr txBox="1"/>
          <p:nvPr/>
        </p:nvSpPr>
        <p:spPr>
          <a:xfrm>
            <a:off x="312761" y="6440986"/>
            <a:ext cx="6086923" cy="246221"/>
          </a:xfrm>
          <a:prstGeom prst="rect">
            <a:avLst/>
          </a:prstGeom>
          <a:noFill/>
        </p:spPr>
        <p:txBody>
          <a:bodyPr wrap="none" rtlCol="0">
            <a:spAutoFit/>
          </a:bodyPr>
          <a:lstStyle/>
          <a:p>
            <a:r>
              <a:rPr lang="en-US" sz="1000" dirty="0"/>
              <a:t>Source: WCAG 2.0, https://www.w3.org/TR/UNDERSTANDING-WCAG20/intro.html#introduction-fourprincs-head</a:t>
            </a:r>
          </a:p>
        </p:txBody>
      </p:sp>
      <p:pic>
        <p:nvPicPr>
          <p:cNvPr id="5" name="Picture 4">
            <a:extLst>
              <a:ext uri="{FF2B5EF4-FFF2-40B4-BE49-F238E27FC236}">
                <a16:creationId xmlns:a16="http://schemas.microsoft.com/office/drawing/2014/main" id="{34DCC9B9-2F4A-4636-9E8D-18F6811AA530}"/>
              </a:ext>
            </a:extLst>
          </p:cNvPr>
          <p:cNvPicPr>
            <a:picLocks noChangeAspect="1"/>
          </p:cNvPicPr>
          <p:nvPr/>
        </p:nvPicPr>
        <p:blipFill>
          <a:blip r:embed="rId3"/>
          <a:stretch>
            <a:fillRect/>
          </a:stretch>
        </p:blipFill>
        <p:spPr>
          <a:xfrm>
            <a:off x="5119247" y="2208628"/>
            <a:ext cx="3439539" cy="2288857"/>
          </a:xfrm>
          <a:prstGeom prst="rect">
            <a:avLst/>
          </a:prstGeom>
        </p:spPr>
      </p:pic>
    </p:spTree>
    <p:extLst>
      <p:ext uri="{BB962C8B-B14F-4D97-AF65-F5344CB8AC3E}">
        <p14:creationId xmlns:p14="http://schemas.microsoft.com/office/powerpoint/2010/main" val="3076700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833268-FDED-4B24-9AE1-E8EE43D4A977}"/>
              </a:ext>
            </a:extLst>
          </p:cNvPr>
          <p:cNvPicPr>
            <a:picLocks noChangeAspect="1"/>
          </p:cNvPicPr>
          <p:nvPr/>
        </p:nvPicPr>
        <p:blipFill rotWithShape="1">
          <a:blip r:embed="rId3"/>
          <a:srcRect t="3844" b="8507"/>
          <a:stretch/>
        </p:blipFill>
        <p:spPr>
          <a:xfrm>
            <a:off x="404696" y="1495056"/>
            <a:ext cx="8571250" cy="4678325"/>
          </a:xfrm>
          <a:prstGeom prst="rect">
            <a:avLst/>
          </a:prstGeom>
        </p:spPr>
      </p:pic>
      <p:sp>
        <p:nvSpPr>
          <p:cNvPr id="7" name="Title 6">
            <a:extLst>
              <a:ext uri="{FF2B5EF4-FFF2-40B4-BE49-F238E27FC236}">
                <a16:creationId xmlns:a16="http://schemas.microsoft.com/office/drawing/2014/main" id="{B9CA57A3-FE3D-42D1-B224-4090CC56FC3B}"/>
              </a:ext>
            </a:extLst>
          </p:cNvPr>
          <p:cNvSpPr>
            <a:spLocks noGrp="1"/>
          </p:cNvSpPr>
          <p:nvPr>
            <p:ph type="title"/>
          </p:nvPr>
        </p:nvSpPr>
        <p:spPr/>
        <p:txBody>
          <a:bodyPr/>
          <a:lstStyle/>
          <a:p>
            <a:r>
              <a:rPr lang="en-US" dirty="0"/>
              <a:t>How Accessible are OER?</a:t>
            </a:r>
          </a:p>
        </p:txBody>
      </p:sp>
      <p:sp>
        <p:nvSpPr>
          <p:cNvPr id="9" name="TextBox 8">
            <a:extLst>
              <a:ext uri="{FF2B5EF4-FFF2-40B4-BE49-F238E27FC236}">
                <a16:creationId xmlns:a16="http://schemas.microsoft.com/office/drawing/2014/main" id="{5B5DD5E5-41A4-4E3B-9402-F4F28B3AC4C2}"/>
              </a:ext>
            </a:extLst>
          </p:cNvPr>
          <p:cNvSpPr txBox="1"/>
          <p:nvPr/>
        </p:nvSpPr>
        <p:spPr>
          <a:xfrm>
            <a:off x="201541" y="6427381"/>
            <a:ext cx="4639412" cy="246221"/>
          </a:xfrm>
          <a:prstGeom prst="rect">
            <a:avLst/>
          </a:prstGeom>
          <a:noFill/>
        </p:spPr>
        <p:txBody>
          <a:bodyPr wrap="none" rtlCol="0">
            <a:spAutoFit/>
          </a:bodyPr>
          <a:lstStyle/>
          <a:p>
            <a:r>
              <a:rPr lang="en-US" sz="1000" dirty="0"/>
              <a:t>Source: http://www.collegeopentextbooks.org/textbook-listings/accessibility-reviews</a:t>
            </a:r>
          </a:p>
        </p:txBody>
      </p:sp>
    </p:spTree>
    <p:extLst>
      <p:ext uri="{BB962C8B-B14F-4D97-AF65-F5344CB8AC3E}">
        <p14:creationId xmlns:p14="http://schemas.microsoft.com/office/powerpoint/2010/main" val="1254425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LJUBLJANA OER ACTION PLAN 2017</a:t>
            </a:r>
            <a:endParaRPr lang="en-US" dirty="0"/>
          </a:p>
        </p:txBody>
      </p:sp>
      <p:sp>
        <p:nvSpPr>
          <p:cNvPr id="4" name="Content Placeholder 3">
            <a:extLst>
              <a:ext uri="{FF2B5EF4-FFF2-40B4-BE49-F238E27FC236}">
                <a16:creationId xmlns:a16="http://schemas.microsoft.com/office/drawing/2014/main" id="{B5E06ECC-70B1-4A8D-9CB4-AC0D42C19ACF}"/>
              </a:ext>
            </a:extLst>
          </p:cNvPr>
          <p:cNvSpPr>
            <a:spLocks noGrp="1"/>
          </p:cNvSpPr>
          <p:nvPr>
            <p:ph idx="1"/>
          </p:nvPr>
        </p:nvSpPr>
        <p:spPr>
          <a:xfrm>
            <a:off x="3232298" y="1825624"/>
            <a:ext cx="5283051" cy="5032375"/>
          </a:xfrm>
        </p:spPr>
        <p:txBody>
          <a:bodyPr>
            <a:normAutofit/>
          </a:bodyPr>
          <a:lstStyle/>
          <a:p>
            <a:r>
              <a:rPr lang="en-US" sz="3600" b="1" u="sng" dirty="0"/>
              <a:t>Provide OER in accessible formats</a:t>
            </a:r>
            <a:r>
              <a:rPr lang="en-US" sz="3600" u="sng" dirty="0"/>
              <a:t> </a:t>
            </a:r>
            <a:r>
              <a:rPr lang="en-US" sz="3600" dirty="0"/>
              <a:t>that support its effective use by all, including persons with disabilities, </a:t>
            </a:r>
            <a:r>
              <a:rPr lang="en-US" sz="3600" b="1" u="sng" dirty="0"/>
              <a:t>by using existing international guidelines for accessibility</a:t>
            </a:r>
            <a:r>
              <a:rPr lang="en-US" sz="3600" dirty="0"/>
              <a:t>.</a:t>
            </a:r>
          </a:p>
          <a:p>
            <a:endParaRPr lang="en-CA" sz="3600" dirty="0"/>
          </a:p>
        </p:txBody>
      </p:sp>
      <p:sp>
        <p:nvSpPr>
          <p:cNvPr id="6" name="Title 1"/>
          <p:cNvSpPr txBox="1">
            <a:spLocks/>
          </p:cNvSpPr>
          <p:nvPr/>
        </p:nvSpPr>
        <p:spPr>
          <a:xfrm>
            <a:off x="813163" y="2057404"/>
            <a:ext cx="7923333" cy="376692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rgbClr val="312A7F"/>
                </a:solidFill>
                <a:latin typeface="HelveticaNeueLT Std Med" panose="020B0604020202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1800" b="0" i="1" u="none" strike="noStrike" kern="1200" cap="none" spc="0" normalizeH="0" baseline="0" noProof="0" dirty="0">
              <a:ln>
                <a:noFill/>
              </a:ln>
              <a:solidFill>
                <a:srgbClr val="312A7F"/>
              </a:solidFill>
              <a:effectLst/>
              <a:uLnTx/>
              <a:uFillTx/>
              <a:latin typeface="HelveticaNeueLT Std Med" panose="020B0604020202020204" pitchFamily="34" charset="0"/>
              <a:ea typeface="+mj-ea"/>
              <a:cs typeface="+mj-cs"/>
            </a:endParaRPr>
          </a:p>
        </p:txBody>
      </p:sp>
      <p:sp>
        <p:nvSpPr>
          <p:cNvPr id="12" name="Content Placeholder 1">
            <a:extLst>
              <a:ext uri="{FF2B5EF4-FFF2-40B4-BE49-F238E27FC236}">
                <a16:creationId xmlns:a16="http://schemas.microsoft.com/office/drawing/2014/main" id="{AC5841FE-1ED0-4F1A-968E-50540346DC49}"/>
              </a:ext>
            </a:extLst>
          </p:cNvPr>
          <p:cNvSpPr txBox="1">
            <a:spLocks/>
          </p:cNvSpPr>
          <p:nvPr/>
        </p:nvSpPr>
        <p:spPr>
          <a:xfrm>
            <a:off x="88054" y="1757786"/>
            <a:ext cx="6059753" cy="45910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600" dirty="0">
              <a:solidFill>
                <a:schemeClr val="bg1"/>
              </a:solidFill>
              <a:latin typeface="Calibri" panose="020F0502020204030204" pitchFamily="34" charset="0"/>
            </a:endParaRPr>
          </a:p>
        </p:txBody>
      </p:sp>
      <p:pic>
        <p:nvPicPr>
          <p:cNvPr id="13" name="Picture 4" descr="Picture">
            <a:extLst>
              <a:ext uri="{FF2B5EF4-FFF2-40B4-BE49-F238E27FC236}">
                <a16:creationId xmlns:a16="http://schemas.microsoft.com/office/drawing/2014/main" id="{03E57B1B-4401-4A52-A553-EF9D21C44E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475" y="1472745"/>
            <a:ext cx="2706569" cy="1102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1559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LJUBLJANA OER ACTION PLAN 2017</a:t>
            </a:r>
            <a:endParaRPr lang="en-US" dirty="0"/>
          </a:p>
        </p:txBody>
      </p:sp>
      <p:sp>
        <p:nvSpPr>
          <p:cNvPr id="4" name="Content Placeholder 3">
            <a:extLst>
              <a:ext uri="{FF2B5EF4-FFF2-40B4-BE49-F238E27FC236}">
                <a16:creationId xmlns:a16="http://schemas.microsoft.com/office/drawing/2014/main" id="{B5E06ECC-70B1-4A8D-9CB4-AC0D42C19ACF}"/>
              </a:ext>
            </a:extLst>
          </p:cNvPr>
          <p:cNvSpPr>
            <a:spLocks noGrp="1"/>
          </p:cNvSpPr>
          <p:nvPr>
            <p:ph idx="1"/>
          </p:nvPr>
        </p:nvSpPr>
        <p:spPr>
          <a:xfrm>
            <a:off x="3232298" y="1825624"/>
            <a:ext cx="5283051" cy="5032375"/>
          </a:xfrm>
        </p:spPr>
        <p:txBody>
          <a:bodyPr>
            <a:normAutofit/>
          </a:bodyPr>
          <a:lstStyle/>
          <a:p>
            <a:r>
              <a:rPr lang="en-US" sz="3600" dirty="0"/>
              <a:t>Ensure that OER accessed through different media, including mobile devices, are available and</a:t>
            </a:r>
            <a:r>
              <a:rPr lang="en-US" sz="3600" b="1" dirty="0"/>
              <a:t> </a:t>
            </a:r>
            <a:r>
              <a:rPr lang="en-US" sz="3600" b="1" u="sng" dirty="0"/>
              <a:t>accessible in formats which allow for its use, adaptation, combination and sharing </a:t>
            </a:r>
          </a:p>
        </p:txBody>
      </p:sp>
      <p:sp>
        <p:nvSpPr>
          <p:cNvPr id="6" name="Title 1"/>
          <p:cNvSpPr txBox="1">
            <a:spLocks/>
          </p:cNvSpPr>
          <p:nvPr/>
        </p:nvSpPr>
        <p:spPr>
          <a:xfrm>
            <a:off x="813163" y="2057404"/>
            <a:ext cx="7923333" cy="376692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rgbClr val="312A7F"/>
                </a:solidFill>
                <a:latin typeface="HelveticaNeueLT Std Med" panose="020B0604020202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1800" b="0" i="1" u="none" strike="noStrike" kern="1200" cap="none" spc="0" normalizeH="0" baseline="0" noProof="0" dirty="0">
              <a:ln>
                <a:noFill/>
              </a:ln>
              <a:solidFill>
                <a:srgbClr val="312A7F"/>
              </a:solidFill>
              <a:effectLst/>
              <a:uLnTx/>
              <a:uFillTx/>
              <a:latin typeface="HelveticaNeueLT Std Med" panose="020B0604020202020204" pitchFamily="34" charset="0"/>
              <a:ea typeface="+mj-ea"/>
              <a:cs typeface="+mj-cs"/>
            </a:endParaRPr>
          </a:p>
        </p:txBody>
      </p:sp>
      <p:sp>
        <p:nvSpPr>
          <p:cNvPr id="12" name="Content Placeholder 1">
            <a:extLst>
              <a:ext uri="{FF2B5EF4-FFF2-40B4-BE49-F238E27FC236}">
                <a16:creationId xmlns:a16="http://schemas.microsoft.com/office/drawing/2014/main" id="{AC5841FE-1ED0-4F1A-968E-50540346DC49}"/>
              </a:ext>
            </a:extLst>
          </p:cNvPr>
          <p:cNvSpPr txBox="1">
            <a:spLocks/>
          </p:cNvSpPr>
          <p:nvPr/>
        </p:nvSpPr>
        <p:spPr>
          <a:xfrm>
            <a:off x="88054" y="1757786"/>
            <a:ext cx="6059753" cy="45910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600" dirty="0">
              <a:solidFill>
                <a:schemeClr val="bg1"/>
              </a:solidFill>
              <a:latin typeface="Calibri" panose="020F0502020204030204" pitchFamily="34" charset="0"/>
            </a:endParaRPr>
          </a:p>
        </p:txBody>
      </p:sp>
      <p:pic>
        <p:nvPicPr>
          <p:cNvPr id="13" name="Picture 4" descr="Picture">
            <a:extLst>
              <a:ext uri="{FF2B5EF4-FFF2-40B4-BE49-F238E27FC236}">
                <a16:creationId xmlns:a16="http://schemas.microsoft.com/office/drawing/2014/main" id="{03E57B1B-4401-4A52-A553-EF9D21C44E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20" y="1548237"/>
            <a:ext cx="2706569" cy="1102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4053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0"/>
            <a:ext cx="9144000" cy="6847132"/>
          </a:xfrm>
          <a:prstGeom prst="rect">
            <a:avLst/>
          </a:prstGeom>
        </p:spPr>
      </p:pic>
      <p:sp>
        <p:nvSpPr>
          <p:cNvPr id="6" name="Content Placeholder 1"/>
          <p:cNvSpPr txBox="1">
            <a:spLocks/>
          </p:cNvSpPr>
          <p:nvPr/>
        </p:nvSpPr>
        <p:spPr bwMode="auto">
          <a:xfrm>
            <a:off x="-19592" y="5689600"/>
            <a:ext cx="9163591" cy="1168400"/>
          </a:xfrm>
          <a:prstGeom prst="rect">
            <a:avLst/>
          </a:prstGeom>
          <a:solidFill>
            <a:schemeClr val="tx1"/>
          </a:solidFill>
          <a:ln w="9525">
            <a:noFill/>
            <a:miter lim="800000"/>
            <a:headEnd/>
            <a:tailEnd/>
          </a:ln>
        </p:spPr>
        <p:txBody>
          <a:bodyPr vert="horz" wrap="square" lIns="91440" tIns="182880" rIns="91440" bIns="9144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sz="4000" b="1" dirty="0">
                <a:solidFill>
                  <a:schemeClr val="bg1"/>
                </a:solidFill>
              </a:rPr>
              <a:t>Using local language to share knowledge</a:t>
            </a:r>
          </a:p>
        </p:txBody>
      </p:sp>
      <p:cxnSp>
        <p:nvCxnSpPr>
          <p:cNvPr id="5" name="Straight Connector 4"/>
          <p:cNvCxnSpPr/>
          <p:nvPr/>
        </p:nvCxnSpPr>
        <p:spPr>
          <a:xfrm>
            <a:off x="-9796" y="5701388"/>
            <a:ext cx="916359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050" name="Picture 2" descr="India fla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72406" cy="982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46429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4CC2C2-38CE-47F1-93E9-B8C9849A1B39}"/>
              </a:ext>
            </a:extLst>
          </p:cNvPr>
          <p:cNvPicPr>
            <a:picLocks noChangeAspect="1"/>
          </p:cNvPicPr>
          <p:nvPr/>
        </p:nvPicPr>
        <p:blipFill>
          <a:blip r:embed="rId3"/>
          <a:stretch>
            <a:fillRect/>
          </a:stretch>
        </p:blipFill>
        <p:spPr>
          <a:xfrm>
            <a:off x="0" y="1292406"/>
            <a:ext cx="9144000" cy="5565594"/>
          </a:xfrm>
          <a:prstGeom prst="rect">
            <a:avLst/>
          </a:prstGeom>
        </p:spPr>
      </p:pic>
      <p:sp>
        <p:nvSpPr>
          <p:cNvPr id="3" name="Title 2">
            <a:extLst>
              <a:ext uri="{FF2B5EF4-FFF2-40B4-BE49-F238E27FC236}">
                <a16:creationId xmlns:a16="http://schemas.microsoft.com/office/drawing/2014/main" id="{2FB46928-2402-48BA-9EF2-3DE535A4071D}"/>
              </a:ext>
            </a:extLst>
          </p:cNvPr>
          <p:cNvSpPr>
            <a:spLocks noGrp="1"/>
          </p:cNvSpPr>
          <p:nvPr>
            <p:ph type="title"/>
          </p:nvPr>
        </p:nvSpPr>
        <p:spPr>
          <a:xfrm>
            <a:off x="628650" y="0"/>
            <a:ext cx="7886700" cy="1292405"/>
          </a:xfrm>
        </p:spPr>
        <p:txBody>
          <a:bodyPr>
            <a:normAutofit/>
          </a:bodyPr>
          <a:lstStyle/>
          <a:p>
            <a:r>
              <a:rPr lang="en-US" dirty="0"/>
              <a:t>OER Platform in Tamil</a:t>
            </a:r>
          </a:p>
        </p:txBody>
      </p:sp>
    </p:spTree>
    <p:extLst>
      <p:ext uri="{BB962C8B-B14F-4D97-AF65-F5344CB8AC3E}">
        <p14:creationId xmlns:p14="http://schemas.microsoft.com/office/powerpoint/2010/main" val="1072103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7654" y="0"/>
            <a:ext cx="9201150" cy="5695949"/>
            <a:chOff x="-4585" y="457200"/>
            <a:chExt cx="9180085" cy="468630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6" y="457200"/>
              <a:ext cx="9143999" cy="2781299"/>
            </a:xfrm>
            <a:prstGeom prst="rect">
              <a:avLst/>
            </a:prstGeom>
          </p:spPr>
        </p:pic>
        <p:sp useBgFill="1">
          <p:nvSpPr>
            <p:cNvPr id="3" name="Rectangle 6"/>
            <p:cNvSpPr/>
            <p:nvPr/>
          </p:nvSpPr>
          <p:spPr bwMode="white">
            <a:xfrm>
              <a:off x="-1146" y="2305891"/>
              <a:ext cx="9151416" cy="2837609"/>
            </a:xfrm>
            <a:custGeom>
              <a:avLst/>
              <a:gdLst/>
              <a:ahLst/>
              <a:cxnLst/>
              <a:rect l="l" t="t" r="r" b="b"/>
              <a:pathLst>
                <a:path w="12201888" h="3783479">
                  <a:moveTo>
                    <a:pt x="12201888" y="0"/>
                  </a:moveTo>
                  <a:cubicBezTo>
                    <a:pt x="12200429" y="1116741"/>
                    <a:pt x="12191467" y="2278498"/>
                    <a:pt x="12188825" y="3404540"/>
                  </a:cubicBezTo>
                  <a:lnTo>
                    <a:pt x="12188825" y="3554879"/>
                  </a:lnTo>
                  <a:lnTo>
                    <a:pt x="12188825" y="3690879"/>
                  </a:lnTo>
                  <a:lnTo>
                    <a:pt x="12188825" y="3707279"/>
                  </a:lnTo>
                  <a:lnTo>
                    <a:pt x="12188825" y="3783479"/>
                  </a:lnTo>
                  <a:lnTo>
                    <a:pt x="0" y="3783479"/>
                  </a:lnTo>
                  <a:lnTo>
                    <a:pt x="0" y="3707279"/>
                  </a:lnTo>
                  <a:lnTo>
                    <a:pt x="0" y="3554879"/>
                  </a:lnTo>
                  <a:lnTo>
                    <a:pt x="0" y="641399"/>
                  </a:lnTo>
                  <a:cubicBezTo>
                    <a:pt x="3601335" y="-419044"/>
                    <a:pt x="9102102" y="1605485"/>
                    <a:pt x="1220188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Freeform 9"/>
            <p:cNvSpPr/>
            <p:nvPr/>
          </p:nvSpPr>
          <p:spPr>
            <a:xfrm rot="21388434">
              <a:off x="8030" y="2227376"/>
              <a:ext cx="9127430" cy="928561"/>
            </a:xfrm>
            <a:custGeom>
              <a:avLst/>
              <a:gdLst/>
              <a:ahLst/>
              <a:cxnLst/>
              <a:rect l="l" t="t" r="r" b="b"/>
              <a:pathLst>
                <a:path w="12169907" h="1238081">
                  <a:moveTo>
                    <a:pt x="2807331" y="101460"/>
                  </a:moveTo>
                  <a:cubicBezTo>
                    <a:pt x="6135545" y="328205"/>
                    <a:pt x="6673951" y="1596392"/>
                    <a:pt x="12165744" y="982579"/>
                  </a:cubicBezTo>
                  <a:lnTo>
                    <a:pt x="12160227" y="1072100"/>
                  </a:lnTo>
                  <a:cubicBezTo>
                    <a:pt x="5416860" y="1825439"/>
                    <a:pt x="6141899" y="-258272"/>
                    <a:pt x="0" y="232833"/>
                  </a:cubicBezTo>
                  <a:lnTo>
                    <a:pt x="5492" y="143708"/>
                  </a:lnTo>
                  <a:cubicBezTo>
                    <a:pt x="1145422" y="52200"/>
                    <a:pt x="2048826" y="49784"/>
                    <a:pt x="2807331" y="101460"/>
                  </a:cubicBezTo>
                  <a:close/>
                  <a:moveTo>
                    <a:pt x="2811494" y="33894"/>
                  </a:moveTo>
                  <a:cubicBezTo>
                    <a:pt x="6139708" y="260639"/>
                    <a:pt x="6678114" y="1528826"/>
                    <a:pt x="12169907" y="915013"/>
                  </a:cubicBezTo>
                  <a:lnTo>
                    <a:pt x="12168059" y="945013"/>
                  </a:lnTo>
                  <a:cubicBezTo>
                    <a:pt x="5424692" y="1698351"/>
                    <a:pt x="6149730" y="-385359"/>
                    <a:pt x="7832" y="105746"/>
                  </a:cubicBezTo>
                  <a:lnTo>
                    <a:pt x="9656" y="76142"/>
                  </a:lnTo>
                  <a:cubicBezTo>
                    <a:pt x="1149586" y="-15366"/>
                    <a:pt x="2052990" y="-17782"/>
                    <a:pt x="2811494" y="33894"/>
                  </a:cubicBezTo>
                  <a:close/>
                </a:path>
              </a:pathLst>
            </a:custGeom>
            <a:gradFill>
              <a:gsLst>
                <a:gs pos="0">
                  <a:schemeClr val="bg2">
                    <a:alpha val="90000"/>
                    <a:lumMod val="80000"/>
                    <a:lumOff val="20000"/>
                  </a:schemeClr>
                </a:gs>
                <a:gs pos="18000">
                  <a:schemeClr val="bg2">
                    <a:lumMod val="92000"/>
                  </a:schemeClr>
                </a:gs>
                <a:gs pos="37000">
                  <a:schemeClr val="bg2">
                    <a:alpha val="90000"/>
                    <a:lumMod val="91000"/>
                  </a:schemeClr>
                </a:gs>
                <a:gs pos="100000">
                  <a:schemeClr val="bg2">
                    <a:lumMod val="80000"/>
                    <a:lumOff val="20000"/>
                  </a:schemeClr>
                </a:gs>
              </a:gsLst>
              <a:path path="shape">
                <a:fillToRect l="50000" t="50000" r="50000" b="50000"/>
              </a:path>
            </a:gradFill>
            <a:ln w="254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5" name="Freeform 10"/>
            <p:cNvSpPr/>
            <p:nvPr/>
          </p:nvSpPr>
          <p:spPr>
            <a:xfrm rot="21388434">
              <a:off x="21108" y="2073051"/>
              <a:ext cx="9154392" cy="1169446"/>
            </a:xfrm>
            <a:custGeom>
              <a:avLst/>
              <a:gdLst/>
              <a:ahLst/>
              <a:cxnLst/>
              <a:rect l="l" t="t" r="r" b="b"/>
              <a:pathLst>
                <a:path w="12205856" h="1559261">
                  <a:moveTo>
                    <a:pt x="12190266" y="1521455"/>
                  </a:moveTo>
                  <a:lnTo>
                    <a:pt x="12190701" y="1521482"/>
                  </a:lnTo>
                  <a:lnTo>
                    <a:pt x="12188851" y="1559261"/>
                  </a:lnTo>
                  <a:lnTo>
                    <a:pt x="12188416" y="1559245"/>
                  </a:lnTo>
                  <a:close/>
                  <a:moveTo>
                    <a:pt x="12205856" y="208119"/>
                  </a:moveTo>
                  <a:lnTo>
                    <a:pt x="12203734" y="242562"/>
                  </a:lnTo>
                  <a:cubicBezTo>
                    <a:pt x="6796720" y="1874914"/>
                    <a:pt x="3447529" y="-395170"/>
                    <a:pt x="0" y="109344"/>
                  </a:cubicBezTo>
                  <a:lnTo>
                    <a:pt x="2124" y="74883"/>
                  </a:lnTo>
                  <a:cubicBezTo>
                    <a:pt x="3449654" y="-429611"/>
                    <a:pt x="6798843" y="1840472"/>
                    <a:pt x="12205856" y="208119"/>
                  </a:cubicBezTo>
                  <a:close/>
                </a:path>
              </a:pathLst>
            </a:custGeom>
            <a:gradFill>
              <a:gsLst>
                <a:gs pos="36000">
                  <a:schemeClr val="bg2">
                    <a:alpha val="30000"/>
                    <a:lumMod val="0"/>
                    <a:lumOff val="100000"/>
                  </a:schemeClr>
                </a:gs>
                <a:gs pos="100000">
                  <a:schemeClr val="bg2">
                    <a:alpha val="48000"/>
                  </a:schemeClr>
                </a:gs>
              </a:gsLst>
              <a:lin ang="2700000" scaled="1"/>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6" name="Freeform 11"/>
            <p:cNvSpPr/>
            <p:nvPr/>
          </p:nvSpPr>
          <p:spPr>
            <a:xfrm rot="21388434">
              <a:off x="-4585" y="2331381"/>
              <a:ext cx="9161365" cy="789489"/>
            </a:xfrm>
            <a:custGeom>
              <a:avLst/>
              <a:gdLst/>
              <a:ahLst/>
              <a:cxnLst/>
              <a:rect l="l" t="t" r="r" b="b"/>
              <a:pathLst>
                <a:path w="12215153" h="1052652">
                  <a:moveTo>
                    <a:pt x="12199582" y="613499"/>
                  </a:moveTo>
                  <a:lnTo>
                    <a:pt x="12196535" y="662961"/>
                  </a:lnTo>
                  <a:cubicBezTo>
                    <a:pt x="8659170" y="1895884"/>
                    <a:pt x="3236150" y="-250863"/>
                    <a:pt x="0" y="412868"/>
                  </a:cubicBezTo>
                  <a:lnTo>
                    <a:pt x="3057" y="363268"/>
                  </a:lnTo>
                  <a:cubicBezTo>
                    <a:pt x="3239190" y="-300459"/>
                    <a:pt x="8662172" y="1846263"/>
                    <a:pt x="12199582" y="613499"/>
                  </a:cubicBezTo>
                  <a:close/>
                  <a:moveTo>
                    <a:pt x="12208353" y="471141"/>
                  </a:moveTo>
                  <a:lnTo>
                    <a:pt x="12202868" y="560177"/>
                  </a:lnTo>
                  <a:cubicBezTo>
                    <a:pt x="8665592" y="1793383"/>
                    <a:pt x="3242519" y="-353436"/>
                    <a:pt x="6325" y="310230"/>
                  </a:cubicBezTo>
                  <a:lnTo>
                    <a:pt x="11827" y="220949"/>
                  </a:lnTo>
                  <a:cubicBezTo>
                    <a:pt x="3247993" y="-442711"/>
                    <a:pt x="8670998" y="1704066"/>
                    <a:pt x="12208353" y="471141"/>
                  </a:cubicBezTo>
                  <a:close/>
                  <a:moveTo>
                    <a:pt x="12215153" y="360807"/>
                  </a:moveTo>
                  <a:lnTo>
                    <a:pt x="12212631" y="401743"/>
                  </a:lnTo>
                  <a:cubicBezTo>
                    <a:pt x="8696050" y="1669577"/>
                    <a:pt x="3274141" y="-472216"/>
                    <a:pt x="15523" y="160967"/>
                  </a:cubicBezTo>
                  <a:lnTo>
                    <a:pt x="18051" y="119938"/>
                  </a:lnTo>
                  <a:cubicBezTo>
                    <a:pt x="3276657" y="-513245"/>
                    <a:pt x="8698537" y="1628531"/>
                    <a:pt x="12215153" y="360807"/>
                  </a:cubicBezTo>
                  <a:close/>
                </a:path>
              </a:pathLst>
            </a:custGeom>
            <a:gradFill>
              <a:gsLst>
                <a:gs pos="36000">
                  <a:schemeClr val="bg2">
                    <a:alpha val="47000"/>
                    <a:lumMod val="0"/>
                    <a:lumOff val="100000"/>
                  </a:schemeClr>
                </a:gs>
                <a:gs pos="100000">
                  <a:schemeClr val="bg2">
                    <a:alpha val="82000"/>
                    <a:lumMod val="87000"/>
                    <a:lumOff val="13000"/>
                  </a:schemeClr>
                </a:gs>
              </a:gsLst>
              <a:path path="rect">
                <a:fillToRect l="100000" t="100000"/>
              </a:path>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9" name="Title 5"/>
          <p:cNvSpPr txBox="1">
            <a:spLocks/>
          </p:cNvSpPr>
          <p:nvPr/>
        </p:nvSpPr>
        <p:spPr>
          <a:xfrm>
            <a:off x="-53652" y="3765884"/>
            <a:ext cx="9297806" cy="1325563"/>
          </a:xfrm>
          <a:prstGeom prst="rect">
            <a:avLst/>
          </a:prstGeom>
        </p:spPr>
        <p:txBody>
          <a:bodyPr>
            <a:no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sz="3200" b="1" dirty="0">
                <a:solidFill>
                  <a:schemeClr val="tx1">
                    <a:lumMod val="85000"/>
                    <a:lumOff val="15000"/>
                  </a:schemeClr>
                </a:solidFill>
              </a:rPr>
              <a:t>OER for Inclusive and Equitable Quality Education </a:t>
            </a:r>
            <a:br>
              <a:rPr lang="en-US" dirty="0">
                <a:solidFill>
                  <a:schemeClr val="tx1">
                    <a:lumMod val="85000"/>
                    <a:lumOff val="15000"/>
                  </a:schemeClr>
                </a:solidFill>
              </a:rPr>
            </a:br>
            <a:r>
              <a:rPr lang="en-US" sz="5700" dirty="0">
                <a:solidFill>
                  <a:schemeClr val="tx1">
                    <a:lumMod val="85000"/>
                    <a:lumOff val="15000"/>
                  </a:schemeClr>
                </a:solidFill>
                <a:latin typeface="+mj-lt"/>
              </a:rPr>
              <a:t>From Commitment to Action</a:t>
            </a:r>
            <a:br>
              <a:rPr lang="en-US" dirty="0">
                <a:solidFill>
                  <a:schemeClr val="tx1">
                    <a:lumMod val="85000"/>
                    <a:lumOff val="15000"/>
                  </a:schemeClr>
                </a:solidFill>
              </a:rPr>
            </a:br>
            <a:endParaRPr lang="en-US" dirty="0">
              <a:solidFill>
                <a:schemeClr val="tx1">
                  <a:lumMod val="85000"/>
                  <a:lumOff val="15000"/>
                </a:schemeClr>
              </a:solidFill>
            </a:endParaRPr>
          </a:p>
        </p:txBody>
      </p:sp>
      <p:sp>
        <p:nvSpPr>
          <p:cNvPr id="14" name="Rectangle 13"/>
          <p:cNvSpPr/>
          <p:nvPr/>
        </p:nvSpPr>
        <p:spPr>
          <a:xfrm>
            <a:off x="-3577" y="6115665"/>
            <a:ext cx="9193572" cy="742335"/>
          </a:xfrm>
          <a:prstGeom prst="rect">
            <a:avLst/>
          </a:prstGeom>
          <a:solidFill>
            <a:srgbClr val="CAC6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Text Placeholder 7"/>
          <p:cNvSpPr txBox="1">
            <a:spLocks/>
          </p:cNvSpPr>
          <p:nvPr/>
        </p:nvSpPr>
        <p:spPr>
          <a:xfrm>
            <a:off x="5656592" y="4970370"/>
            <a:ext cx="3533403" cy="959261"/>
          </a:xfrm>
          <a:prstGeom prst="rect">
            <a:avLst/>
          </a:prstGeom>
        </p:spPr>
        <p:txBody>
          <a:bodyPr vert="horz" lIns="68580" tIns="34290" rIns="68580" bIns="3429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sz="2400" dirty="0">
              <a:solidFill>
                <a:schemeClr val="tx1">
                  <a:lumMod val="85000"/>
                  <a:lumOff val="15000"/>
                </a:schemeClr>
              </a:solidFill>
              <a:cs typeface="Arial" panose="020B0604020202020204" pitchFamily="34" charset="0"/>
            </a:endParaRPr>
          </a:p>
        </p:txBody>
      </p:sp>
      <p:sp>
        <p:nvSpPr>
          <p:cNvPr id="10" name="TextBox 9"/>
          <p:cNvSpPr txBox="1"/>
          <p:nvPr/>
        </p:nvSpPr>
        <p:spPr>
          <a:xfrm>
            <a:off x="-22097" y="6336974"/>
            <a:ext cx="9221924" cy="830997"/>
          </a:xfrm>
          <a:prstGeom prst="rect">
            <a:avLst/>
          </a:prstGeom>
          <a:solidFill>
            <a:srgbClr val="290088"/>
          </a:solidFill>
        </p:spPr>
        <p:txBody>
          <a:bodyPr wrap="square" rtlCol="0">
            <a:spAutoFit/>
          </a:bodyPr>
          <a:lstStyle/>
          <a:p>
            <a:pPr algn="ctr"/>
            <a:r>
              <a:rPr lang="en-US" sz="2400" dirty="0">
                <a:solidFill>
                  <a:schemeClr val="bg1"/>
                </a:solidFill>
                <a:cs typeface="Arial" panose="020B0604020202020204" pitchFamily="34" charset="0"/>
              </a:rPr>
              <a:t>2</a:t>
            </a:r>
            <a:r>
              <a:rPr lang="en-US" sz="2400" baseline="30000" dirty="0">
                <a:solidFill>
                  <a:schemeClr val="bg1"/>
                </a:solidFill>
                <a:cs typeface="Arial" panose="020B0604020202020204" pitchFamily="34" charset="0"/>
              </a:rPr>
              <a:t>nd</a:t>
            </a:r>
            <a:r>
              <a:rPr lang="en-US" sz="2400" dirty="0">
                <a:solidFill>
                  <a:schemeClr val="bg1"/>
                </a:solidFill>
                <a:cs typeface="Arial" panose="020B0604020202020204" pitchFamily="34" charset="0"/>
              </a:rPr>
              <a:t> World OER Congress|  18-20 September, 2017 | Ljubljana, Slovenia</a:t>
            </a:r>
          </a:p>
          <a:p>
            <a:pPr algn="ctr"/>
            <a:endParaRPr lang="en-US" sz="2400" dirty="0">
              <a:solidFill>
                <a:schemeClr val="bg1"/>
              </a:solidFill>
              <a:cs typeface="Arial" panose="020B0604020202020204" pitchFamily="34" charset="0"/>
            </a:endParaRPr>
          </a:p>
        </p:txBody>
      </p:sp>
      <p:pic>
        <p:nvPicPr>
          <p:cNvPr id="29" name="Picture 28"/>
          <p:cNvPicPr>
            <a:picLocks noChangeAspect="1"/>
          </p:cNvPicPr>
          <p:nvPr/>
        </p:nvPicPr>
        <p:blipFill>
          <a:blip r:embed="rId3"/>
          <a:stretch>
            <a:fillRect/>
          </a:stretch>
        </p:blipFill>
        <p:spPr>
          <a:xfrm>
            <a:off x="5169491" y="1717146"/>
            <a:ext cx="3167177" cy="1132398"/>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val="161074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027739"/>
          </a:xfrm>
        </p:spPr>
        <p:txBody>
          <a:bodyPr/>
          <a:lstStyle/>
          <a:p>
            <a:r>
              <a:rPr lang="en-US" dirty="0"/>
              <a:t>SMART OER are</a:t>
            </a:r>
          </a:p>
        </p:txBody>
      </p:sp>
      <p:sp>
        <p:nvSpPr>
          <p:cNvPr id="3" name="Content Placeholder 2"/>
          <p:cNvSpPr>
            <a:spLocks noGrp="1"/>
          </p:cNvSpPr>
          <p:nvPr>
            <p:ph idx="1"/>
          </p:nvPr>
        </p:nvSpPr>
        <p:spPr>
          <a:xfrm>
            <a:off x="628650" y="1392865"/>
            <a:ext cx="8318809" cy="4771389"/>
          </a:xfrm>
        </p:spPr>
        <p:txBody>
          <a:bodyPr>
            <a:normAutofit lnSpcReduction="10000"/>
          </a:bodyPr>
          <a:lstStyle/>
          <a:p>
            <a:pPr marL="0" indent="0">
              <a:buNone/>
            </a:pPr>
            <a:r>
              <a:rPr lang="en-US" sz="6000" b="1" dirty="0">
                <a:latin typeface="+mn-lt"/>
              </a:rPr>
              <a:t>S</a:t>
            </a:r>
            <a:r>
              <a:rPr lang="en-US" dirty="0"/>
              <a:t>pecific to the Context</a:t>
            </a:r>
          </a:p>
          <a:p>
            <a:pPr marL="0" indent="0">
              <a:buNone/>
            </a:pPr>
            <a:r>
              <a:rPr lang="en-US" sz="6000" b="1" dirty="0">
                <a:latin typeface="+mn-lt"/>
              </a:rPr>
              <a:t>M</a:t>
            </a:r>
            <a:r>
              <a:rPr lang="en-US" dirty="0"/>
              <a:t>easurable in terms of impact on learning outcomes</a:t>
            </a:r>
          </a:p>
          <a:p>
            <a:pPr marL="0" indent="0">
              <a:lnSpc>
                <a:spcPct val="100000"/>
              </a:lnSpc>
              <a:buNone/>
            </a:pPr>
            <a:r>
              <a:rPr lang="en-US" sz="6000" b="1" dirty="0">
                <a:latin typeface="+mn-lt"/>
              </a:rPr>
              <a:t>A</a:t>
            </a:r>
            <a:r>
              <a:rPr lang="en-US" dirty="0"/>
              <a:t>ccessible, adaptable and available</a:t>
            </a:r>
          </a:p>
          <a:p>
            <a:pPr marL="0" indent="0">
              <a:lnSpc>
                <a:spcPct val="110000"/>
              </a:lnSpc>
              <a:buNone/>
            </a:pPr>
            <a:r>
              <a:rPr lang="en-US" sz="6000" b="1" dirty="0">
                <a:latin typeface="+mn-lt"/>
              </a:rPr>
              <a:t>R</a:t>
            </a:r>
            <a:r>
              <a:rPr lang="en-US" dirty="0"/>
              <a:t>eusable and relevant</a:t>
            </a:r>
          </a:p>
          <a:p>
            <a:pPr marL="0" indent="0">
              <a:buNone/>
            </a:pPr>
            <a:r>
              <a:rPr lang="en-US" sz="6000" b="1" dirty="0">
                <a:latin typeface="+mn-lt"/>
              </a:rPr>
              <a:t>T</a:t>
            </a:r>
            <a:r>
              <a:rPr lang="en-US" dirty="0"/>
              <a:t>ransformative</a:t>
            </a:r>
            <a:r>
              <a:rPr lang="en-US" sz="3600" dirty="0"/>
              <a:t> </a:t>
            </a:r>
          </a:p>
        </p:txBody>
      </p:sp>
      <p:pic>
        <p:nvPicPr>
          <p:cNvPr id="8" name="Picture 7" descr="Image may contain: 4 people, people sitting">
            <a:extLst>
              <a:ext uri="{FF2B5EF4-FFF2-40B4-BE49-F238E27FC236}">
                <a16:creationId xmlns:a16="http://schemas.microsoft.com/office/drawing/2014/main" id="{42334177-6C77-49BC-8DFD-7CF3268EF03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822" t="33501" r="41612" b="10706"/>
          <a:stretch/>
        </p:blipFill>
        <p:spPr bwMode="auto">
          <a:xfrm>
            <a:off x="6545766" y="3220472"/>
            <a:ext cx="2598234" cy="363752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285D98E6-47CB-4B68-9949-8D6461EFA2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39160" y="6259435"/>
            <a:ext cx="408299" cy="527334"/>
          </a:xfrm>
          <a:prstGeom prst="rect">
            <a:avLst/>
          </a:prstGeom>
        </p:spPr>
      </p:pic>
    </p:spTree>
    <p:extLst>
      <p:ext uri="{BB962C8B-B14F-4D97-AF65-F5344CB8AC3E}">
        <p14:creationId xmlns:p14="http://schemas.microsoft.com/office/powerpoint/2010/main" val="1532576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1_Projects\9_Other\25th Anniversary COL Prezi\5 In Perspective ie Stories\Healthy Communities\Malawi.jpg"/>
          <p:cNvPicPr>
            <a:picLocks noChangeAspect="1" noChangeArrowheads="1"/>
          </p:cNvPicPr>
          <p:nvPr/>
        </p:nvPicPr>
        <p:blipFill rotWithShape="1">
          <a:blip r:embed="rId3">
            <a:extLst>
              <a:ext uri="{28A0092B-C50C-407E-A947-70E740481C1C}">
                <a14:useLocalDpi xmlns:a14="http://schemas.microsoft.com/office/drawing/2010/main" val="0"/>
              </a:ext>
            </a:extLst>
          </a:blip>
          <a:srcRect t="9793"/>
          <a:stretch/>
        </p:blipFill>
        <p:spPr bwMode="auto">
          <a:xfrm>
            <a:off x="-23869" y="-40947"/>
            <a:ext cx="6028441" cy="3619717"/>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P:\1_Projects\9_Other\25th Anniversary COL Prezi\5 In Perspective ie Stories\Healthy Communities\St.Lucia.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1392" t="8748" b="28450"/>
          <a:stretch/>
        </p:blipFill>
        <p:spPr bwMode="auto">
          <a:xfrm>
            <a:off x="-33394" y="3505200"/>
            <a:ext cx="6343370" cy="3355430"/>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P:\1_Projects\9_Other\25th Anniversary COL Prezi\5 In Perspective ie Stories\L3F\DSC_0211_cropped.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360" t="3725" r="16804" b="1010"/>
          <a:stretch/>
        </p:blipFill>
        <p:spPr bwMode="auto">
          <a:xfrm>
            <a:off x="5219827" y="-68207"/>
            <a:ext cx="3924173" cy="6926207"/>
          </a:xfrm>
          <a:prstGeom prst="rect">
            <a:avLst/>
          </a:prstGeom>
          <a:noFill/>
          <a:extLst>
            <a:ext uri="{909E8E84-426E-40DD-AFC4-6F175D3DCCD1}">
              <a14:hiddenFill xmlns:a14="http://schemas.microsoft.com/office/drawing/2010/main">
                <a:solidFill>
                  <a:srgbClr val="FFFFFF"/>
                </a:solidFill>
              </a14:hiddenFill>
            </a:ext>
          </a:extLst>
        </p:spPr>
      </p:pic>
      <p:sp>
        <p:nvSpPr>
          <p:cNvPr id="23" name="Round Diagonal Corner Rectangle 22"/>
          <p:cNvSpPr/>
          <p:nvPr/>
        </p:nvSpPr>
        <p:spPr>
          <a:xfrm>
            <a:off x="1565563" y="2245900"/>
            <a:ext cx="5777429" cy="2297991"/>
          </a:xfrm>
          <a:prstGeom prst="round2Diag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dirty="0">
                <a:solidFill>
                  <a:srgbClr val="290088"/>
                </a:solidFill>
                <a:latin typeface="+mj-lt"/>
              </a:rPr>
              <a:t>Thank you</a:t>
            </a:r>
          </a:p>
        </p:txBody>
      </p:sp>
      <p:pic>
        <p:nvPicPr>
          <p:cNvPr id="6" name="Picture 5">
            <a:extLst>
              <a:ext uri="{FF2B5EF4-FFF2-40B4-BE49-F238E27FC236}">
                <a16:creationId xmlns:a16="http://schemas.microsoft.com/office/drawing/2014/main" id="{98FEAA75-D967-4BB1-BA5E-519EBA302AB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498881" y="4111949"/>
            <a:ext cx="1367771" cy="1541450"/>
          </a:xfrm>
          <a:prstGeom prst="rect">
            <a:avLst/>
          </a:prstGeom>
        </p:spPr>
      </p:pic>
    </p:spTree>
    <p:extLst>
      <p:ext uri="{BB962C8B-B14F-4D97-AF65-F5344CB8AC3E}">
        <p14:creationId xmlns:p14="http://schemas.microsoft.com/office/powerpoint/2010/main" val="1374430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787" y="365126"/>
            <a:ext cx="8092563" cy="5996345"/>
          </a:xfrm>
        </p:spPr>
        <p:txBody>
          <a:bodyPr anchor="t" anchorCtr="0">
            <a:normAutofit/>
          </a:bodyPr>
          <a:lstStyle/>
          <a:p>
            <a:pPr algn="l"/>
            <a:r>
              <a:rPr lang="en-US" sz="5400" dirty="0"/>
              <a:t>The </a:t>
            </a:r>
            <a:br>
              <a:rPr lang="en-US" sz="5400" dirty="0"/>
            </a:br>
            <a:r>
              <a:rPr lang="en-US" sz="5400" dirty="0"/>
              <a:t>Road </a:t>
            </a:r>
            <a:br>
              <a:rPr lang="en-US" sz="5400" dirty="0"/>
            </a:br>
            <a:r>
              <a:rPr lang="en-US" sz="5400" dirty="0"/>
              <a:t>to </a:t>
            </a:r>
            <a:br>
              <a:rPr lang="en-US" sz="5400" dirty="0"/>
            </a:br>
            <a:r>
              <a:rPr lang="en-US" sz="5400" dirty="0"/>
              <a:t>Ljubljana</a:t>
            </a:r>
          </a:p>
        </p:txBody>
      </p:sp>
      <p:sp>
        <p:nvSpPr>
          <p:cNvPr id="6" name="Content Placeholder 5"/>
          <p:cNvSpPr>
            <a:spLocks noGrp="1"/>
          </p:cNvSpPr>
          <p:nvPr>
            <p:ph idx="1"/>
          </p:nvPr>
        </p:nvSpPr>
        <p:spPr>
          <a:xfrm>
            <a:off x="4611330" y="471948"/>
            <a:ext cx="4532670" cy="6204155"/>
          </a:xfrm>
        </p:spPr>
        <p:txBody>
          <a:bodyPr>
            <a:normAutofit fontScale="62500" lnSpcReduction="20000"/>
          </a:bodyPr>
          <a:lstStyle/>
          <a:p>
            <a:pPr marL="0" indent="0">
              <a:buNone/>
            </a:pPr>
            <a:r>
              <a:rPr lang="en-US" b="1" dirty="0"/>
              <a:t>ASIA</a:t>
            </a:r>
          </a:p>
          <a:p>
            <a:pPr marL="0" indent="0">
              <a:buNone/>
            </a:pPr>
            <a:r>
              <a:rPr lang="en-US" dirty="0"/>
              <a:t>Asia eUniversity: ​​December 2016</a:t>
            </a:r>
          </a:p>
          <a:p>
            <a:pPr marL="0" indent="0">
              <a:buNone/>
            </a:pPr>
            <a:endParaRPr lang="en-US" b="1" dirty="0"/>
          </a:p>
          <a:p>
            <a:pPr marL="0" indent="0">
              <a:buNone/>
            </a:pPr>
            <a:r>
              <a:rPr lang="en-US" b="1" dirty="0"/>
              <a:t>EUROPE</a:t>
            </a:r>
          </a:p>
          <a:p>
            <a:pPr marL="0" indent="0">
              <a:buNone/>
            </a:pPr>
            <a:r>
              <a:rPr lang="en-US" dirty="0"/>
              <a:t>Malta Ministry for Education and Employment: </a:t>
            </a:r>
            <a:br>
              <a:rPr lang="en-US" dirty="0"/>
            </a:br>
            <a:r>
              <a:rPr lang="en-US" dirty="0"/>
              <a:t>​​February 2017</a:t>
            </a:r>
          </a:p>
          <a:p>
            <a:pPr marL="0" indent="0">
              <a:buNone/>
            </a:pPr>
            <a:endParaRPr lang="en-US" b="1" dirty="0"/>
          </a:p>
          <a:p>
            <a:pPr marL="0" indent="0">
              <a:buNone/>
            </a:pPr>
            <a:r>
              <a:rPr lang="en-US" b="1" dirty="0"/>
              <a:t>MIDDLE EAST &amp; NORTH AFRICA</a:t>
            </a:r>
          </a:p>
          <a:p>
            <a:pPr marL="0" indent="0">
              <a:buNone/>
            </a:pPr>
            <a:r>
              <a:rPr lang="en-US" dirty="0"/>
              <a:t>Qatar Foundation: ​​February 2017</a:t>
            </a:r>
          </a:p>
          <a:p>
            <a:pPr marL="0" indent="0">
              <a:buNone/>
            </a:pPr>
            <a:endParaRPr lang="en-US" dirty="0"/>
          </a:p>
          <a:p>
            <a:pPr marL="0" indent="0">
              <a:buNone/>
            </a:pPr>
            <a:r>
              <a:rPr lang="en-US" b="1" dirty="0"/>
              <a:t>AFRICA</a:t>
            </a:r>
          </a:p>
          <a:p>
            <a:pPr marL="0" indent="0">
              <a:buNone/>
            </a:pPr>
            <a:r>
              <a:rPr lang="en-US" dirty="0"/>
              <a:t>Ministry of Education, Mauritius: </a:t>
            </a:r>
            <a:br>
              <a:rPr lang="en-US" dirty="0"/>
            </a:br>
            <a:r>
              <a:rPr lang="en-US" dirty="0"/>
              <a:t>March 2017</a:t>
            </a:r>
          </a:p>
          <a:p>
            <a:pPr marL="0" indent="0">
              <a:buNone/>
            </a:pPr>
            <a:endParaRPr lang="en-US" dirty="0"/>
          </a:p>
          <a:p>
            <a:pPr marL="0" indent="0">
              <a:buNone/>
            </a:pPr>
            <a:r>
              <a:rPr lang="en-US" b="1" dirty="0"/>
              <a:t>LATIN AMERICA &amp; CARIBBEAN</a:t>
            </a:r>
          </a:p>
          <a:p>
            <a:pPr marL="0" indent="0">
              <a:buNone/>
            </a:pPr>
            <a:r>
              <a:rPr lang="en-US" dirty="0"/>
              <a:t>University of Campinas: April 2017</a:t>
            </a:r>
            <a:br>
              <a:rPr lang="en-US" dirty="0"/>
            </a:br>
            <a:r>
              <a:rPr lang="en-US" dirty="0"/>
              <a:t>​</a:t>
            </a:r>
          </a:p>
          <a:p>
            <a:pPr marL="0" indent="0">
              <a:buNone/>
            </a:pPr>
            <a:r>
              <a:rPr lang="en-US" b="1" dirty="0"/>
              <a:t>PACIFIC</a:t>
            </a:r>
          </a:p>
          <a:p>
            <a:pPr marL="0" indent="0">
              <a:buNone/>
            </a:pPr>
            <a:r>
              <a:rPr lang="en-US" dirty="0"/>
              <a:t>Open Polytechnic of New Zealand:</a:t>
            </a:r>
            <a:br>
              <a:rPr lang="en-US" dirty="0"/>
            </a:br>
            <a:r>
              <a:rPr lang="en-US" dirty="0"/>
              <a:t>​​May 2017</a:t>
            </a:r>
          </a:p>
        </p:txBody>
      </p:sp>
      <p:pic>
        <p:nvPicPr>
          <p:cNvPr id="18" name="Picture 8" descr="https://upload.wikimedia.org/wikipedia/commons/thumb/7/73/Flag_of_Malta.svg/900px-Flag_of_Malta.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6352" y="1497308"/>
            <a:ext cx="1012821" cy="67521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9" name="Picture 10" descr="https://upload.wikimedia.org/wikipedia/commons/thumb/6/66/Flag_of_Malaysia.svg/1920px-Flag_of_Malaysia.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2870" y="471948"/>
            <a:ext cx="1039619" cy="67484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 name="Picture 12" descr="https://upload.wikimedia.org/wikipedia/commons/thumb/6/65/Flag_of_Qatar.svg/1400px-Flag_of_Qatar.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6177" y="2523039"/>
            <a:ext cx="1012996" cy="67946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1" name="Picture 14" descr="https://upload.wikimedia.org/wikipedia/commons/thumb/7/77/Flag_of_Mauritius.svg/450px-Flag_of_Mauritius.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79684" y="3548770"/>
            <a:ext cx="1045982" cy="68382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2" name="Picture 16" descr="https://upload.wikimedia.org/wikipedia/commons/thumb/0/05/Flag_of_Brazil.svg/720px-Flag_of_Brazil.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79684" y="4574501"/>
            <a:ext cx="1039619" cy="68155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3" name="Picture 18" descr="https://upload.wikimedia.org/wikipedia/commons/thumb/3/3e/Flag_of_New_Zealand.svg/1200px-Flag_of_New_Zealand.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08635" y="5507098"/>
            <a:ext cx="1017031" cy="68616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1749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812660"/>
            <a:ext cx="9146596" cy="2541304"/>
          </a:xfrm>
          <a:prstGeom prst="rect">
            <a:avLst/>
          </a:prstGeom>
        </p:spPr>
      </p:pic>
      <p:sp>
        <p:nvSpPr>
          <p:cNvPr id="2" name="Title 1"/>
          <p:cNvSpPr>
            <a:spLocks noGrp="1"/>
          </p:cNvSpPr>
          <p:nvPr>
            <p:ph type="title"/>
          </p:nvPr>
        </p:nvSpPr>
        <p:spPr/>
        <p:txBody>
          <a:bodyPr/>
          <a:lstStyle/>
          <a:p>
            <a:r>
              <a:rPr lang="en-US" dirty="0"/>
              <a:t>OER: Then and Now</a:t>
            </a:r>
          </a:p>
        </p:txBody>
      </p:sp>
      <p:sp>
        <p:nvSpPr>
          <p:cNvPr id="7" name="Content Placeholder 6"/>
          <p:cNvSpPr>
            <a:spLocks noGrp="1"/>
          </p:cNvSpPr>
          <p:nvPr>
            <p:ph sz="half" idx="1"/>
          </p:nvPr>
        </p:nvSpPr>
        <p:spPr>
          <a:xfrm>
            <a:off x="628650" y="4471307"/>
            <a:ext cx="3886200" cy="1705655"/>
          </a:xfrm>
        </p:spPr>
        <p:txBody>
          <a:bodyPr>
            <a:normAutofit/>
          </a:bodyPr>
          <a:lstStyle/>
          <a:p>
            <a:pPr marL="0" indent="0">
              <a:buNone/>
            </a:pPr>
            <a:r>
              <a:rPr lang="en-US" sz="2400" dirty="0"/>
              <a:t>Focus was on Governments</a:t>
            </a:r>
          </a:p>
          <a:p>
            <a:pPr marL="0" indent="0">
              <a:buNone/>
            </a:pPr>
            <a:r>
              <a:rPr lang="en-US" sz="2400" dirty="0"/>
              <a:t>Policies</a:t>
            </a:r>
          </a:p>
          <a:p>
            <a:pPr marL="0" indent="0">
              <a:buNone/>
            </a:pPr>
            <a:r>
              <a:rPr lang="en-US" sz="2400" dirty="0"/>
              <a:t>Commitment</a:t>
            </a:r>
          </a:p>
          <a:p>
            <a:pPr marL="0" indent="0">
              <a:buNone/>
            </a:pPr>
            <a:endParaRPr lang="en-US" sz="2400" dirty="0"/>
          </a:p>
        </p:txBody>
      </p:sp>
      <p:sp>
        <p:nvSpPr>
          <p:cNvPr id="6" name="Content Placeholder 5"/>
          <p:cNvSpPr>
            <a:spLocks noGrp="1"/>
          </p:cNvSpPr>
          <p:nvPr>
            <p:ph sz="half" idx="2"/>
          </p:nvPr>
        </p:nvSpPr>
        <p:spPr>
          <a:xfrm>
            <a:off x="4798142" y="4471307"/>
            <a:ext cx="4348454" cy="1705656"/>
          </a:xfrm>
        </p:spPr>
        <p:txBody>
          <a:bodyPr>
            <a:normAutofit/>
          </a:bodyPr>
          <a:lstStyle/>
          <a:p>
            <a:pPr marL="0" indent="0">
              <a:buNone/>
            </a:pPr>
            <a:r>
              <a:rPr lang="en-US" sz="2400" dirty="0"/>
              <a:t>Additional focus on stakeholders</a:t>
            </a:r>
          </a:p>
          <a:p>
            <a:pPr marL="0" indent="0">
              <a:buNone/>
            </a:pPr>
            <a:r>
              <a:rPr lang="en-US" sz="2400" dirty="0"/>
              <a:t>Mainstreaming OER</a:t>
            </a:r>
          </a:p>
          <a:p>
            <a:pPr marL="0" indent="0">
              <a:buNone/>
            </a:pPr>
            <a:r>
              <a:rPr lang="en-US" sz="2400" dirty="0"/>
              <a:t>Concrete Actions</a:t>
            </a:r>
          </a:p>
        </p:txBody>
      </p:sp>
      <p:sp>
        <p:nvSpPr>
          <p:cNvPr id="5" name="TextBox 4"/>
          <p:cNvSpPr txBox="1"/>
          <p:nvPr/>
        </p:nvSpPr>
        <p:spPr>
          <a:xfrm>
            <a:off x="2351315" y="3448049"/>
            <a:ext cx="1883229" cy="854080"/>
          </a:xfrm>
          <a:prstGeom prst="rect">
            <a:avLst/>
          </a:prstGeom>
          <a:noFill/>
        </p:spPr>
        <p:txBody>
          <a:bodyPr wrap="square" rtlCol="0">
            <a:spAutoFit/>
          </a:bodyPr>
          <a:lstStyle/>
          <a:p>
            <a:r>
              <a:rPr lang="en-US" sz="4950" dirty="0">
                <a:latin typeface="Stone Sans ITC Std SemiBold" panose="02000703060000020004" pitchFamily="50" charset="0"/>
                <a:ea typeface="Batang" panose="02030600000101010101" pitchFamily="18" charset="-127"/>
                <a:cs typeface="FrankRuehl" panose="020E0503060101010101" pitchFamily="34" charset="-79"/>
              </a:rPr>
              <a:t>2012</a:t>
            </a:r>
          </a:p>
        </p:txBody>
      </p:sp>
      <p:sp>
        <p:nvSpPr>
          <p:cNvPr id="10" name="TextBox 9"/>
          <p:cNvSpPr txBox="1"/>
          <p:nvPr/>
        </p:nvSpPr>
        <p:spPr>
          <a:xfrm>
            <a:off x="5230586" y="2523476"/>
            <a:ext cx="1883229" cy="854080"/>
          </a:xfrm>
          <a:prstGeom prst="rect">
            <a:avLst/>
          </a:prstGeom>
          <a:noFill/>
        </p:spPr>
        <p:txBody>
          <a:bodyPr wrap="square" rtlCol="0">
            <a:spAutoFit/>
          </a:bodyPr>
          <a:lstStyle/>
          <a:p>
            <a:r>
              <a:rPr lang="en-US" sz="4950" dirty="0">
                <a:solidFill>
                  <a:schemeClr val="accent4">
                    <a:lumMod val="75000"/>
                  </a:schemeClr>
                </a:solidFill>
                <a:latin typeface="Stone Sans ITC Std SemiBold" panose="02000703060000020004" pitchFamily="50" charset="0"/>
                <a:ea typeface="Batang" panose="02030600000101010101" pitchFamily="18" charset="-127"/>
                <a:cs typeface="FrankRuehl" panose="020E0503060101010101" pitchFamily="34" charset="-79"/>
              </a:rPr>
              <a:t>2018</a:t>
            </a:r>
          </a:p>
        </p:txBody>
      </p:sp>
      <p:sp>
        <p:nvSpPr>
          <p:cNvPr id="4" name="Rectangle 3"/>
          <p:cNvSpPr/>
          <p:nvPr/>
        </p:nvSpPr>
        <p:spPr>
          <a:xfrm>
            <a:off x="4521004" y="4471308"/>
            <a:ext cx="86933" cy="1302452"/>
          </a:xfrm>
          <a:prstGeom prst="rect">
            <a:avLst/>
          </a:prstGeom>
          <a:solidFill>
            <a:srgbClr val="090C2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91219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E2AE5BB-00D4-4638-B493-4176DA31E2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4693" y="291666"/>
            <a:ext cx="4219178" cy="5476946"/>
          </a:xfrm>
          <a:prstGeom prst="rect">
            <a:avLst/>
          </a:prstGeom>
          <a:ln>
            <a:noFill/>
          </a:ln>
          <a:effectLst>
            <a:outerShdw blurRad="292100" dist="139700" dir="2700000" algn="tl" rotWithShape="0">
              <a:srgbClr val="333333">
                <a:alpha val="65000"/>
              </a:srgbClr>
            </a:outerShdw>
          </a:effectLst>
        </p:spPr>
      </p:pic>
      <p:sp>
        <p:nvSpPr>
          <p:cNvPr id="2" name="Rectangle 1">
            <a:extLst>
              <a:ext uri="{FF2B5EF4-FFF2-40B4-BE49-F238E27FC236}">
                <a16:creationId xmlns:a16="http://schemas.microsoft.com/office/drawing/2014/main" id="{2D6143F4-075A-400F-AEE4-8261877081AD}"/>
              </a:ext>
            </a:extLst>
          </p:cNvPr>
          <p:cNvSpPr/>
          <p:nvPr/>
        </p:nvSpPr>
        <p:spPr>
          <a:xfrm>
            <a:off x="4499125" y="5993045"/>
            <a:ext cx="4204164" cy="584775"/>
          </a:xfrm>
          <a:prstGeom prst="rect">
            <a:avLst/>
          </a:prstGeom>
        </p:spPr>
        <p:txBody>
          <a:bodyPr wrap="none">
            <a:spAutoFit/>
          </a:bodyPr>
          <a:lstStyle/>
          <a:p>
            <a:r>
              <a:rPr lang="en-US" sz="3200" dirty="0">
                <a:solidFill>
                  <a:srgbClr val="290088"/>
                </a:solidFill>
              </a:rPr>
              <a:t>OER Global Report 2017</a:t>
            </a:r>
            <a:endParaRPr lang="en-CA" sz="3200" dirty="0">
              <a:solidFill>
                <a:srgbClr val="290088"/>
              </a:solidFill>
            </a:endParaRPr>
          </a:p>
        </p:txBody>
      </p:sp>
    </p:spTree>
    <p:extLst>
      <p:ext uri="{BB962C8B-B14F-4D97-AF65-F5344CB8AC3E}">
        <p14:creationId xmlns:p14="http://schemas.microsoft.com/office/powerpoint/2010/main" val="1569515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8215" y="508713"/>
            <a:ext cx="7063921" cy="1325563"/>
          </a:xfrm>
          <a:solidFill>
            <a:schemeClr val="bg1"/>
          </a:solidFill>
        </p:spPr>
        <p:txBody>
          <a:bodyPr>
            <a:normAutofit fontScale="90000"/>
          </a:bodyPr>
          <a:lstStyle/>
          <a:p>
            <a:pPr algn="l"/>
            <a:r>
              <a:rPr lang="en-US" sz="5400" dirty="0">
                <a:solidFill>
                  <a:srgbClr val="D29500"/>
                </a:solidFill>
                <a:latin typeface="+mj-lt"/>
              </a:rPr>
              <a:t>Global Trends </a:t>
            </a:r>
            <a:br>
              <a:rPr lang="en-US" sz="5400" dirty="0">
                <a:solidFill>
                  <a:srgbClr val="D29500"/>
                </a:solidFill>
                <a:latin typeface="+mj-lt"/>
              </a:rPr>
            </a:br>
            <a:r>
              <a:rPr lang="en-US" sz="6000" dirty="0"/>
              <a:t>Policies</a:t>
            </a:r>
            <a:endParaRPr lang="en-US" sz="5400" dirty="0"/>
          </a:p>
        </p:txBody>
      </p:sp>
      <p:sp>
        <p:nvSpPr>
          <p:cNvPr id="3" name="Content Placeholder 2"/>
          <p:cNvSpPr>
            <a:spLocks noGrp="1"/>
          </p:cNvSpPr>
          <p:nvPr>
            <p:ph idx="1"/>
          </p:nvPr>
        </p:nvSpPr>
        <p:spPr>
          <a:xfrm>
            <a:off x="628650" y="2307771"/>
            <a:ext cx="7886700" cy="3869191"/>
          </a:xfrm>
        </p:spPr>
        <p:txBody>
          <a:bodyPr>
            <a:noAutofit/>
          </a:bodyPr>
          <a:lstStyle/>
          <a:p>
            <a:r>
              <a:rPr lang="en-US" sz="3600" dirty="0"/>
              <a:t>Increasing support, not accompanied by policies</a:t>
            </a:r>
          </a:p>
          <a:p>
            <a:r>
              <a:rPr lang="en-US" sz="3600" dirty="0"/>
              <a:t>Despite lack of national OER policies, institutional policies have grown</a:t>
            </a:r>
          </a:p>
          <a:p>
            <a:r>
              <a:rPr lang="en-US" sz="3600" dirty="0"/>
              <a:t>Regions with extensive OER activities, not always reliant on national policy as the driving force</a:t>
            </a:r>
          </a:p>
        </p:txBody>
      </p:sp>
      <p:pic>
        <p:nvPicPr>
          <p:cNvPr id="1026" name="Picture 2" descr="https://d30y9cdsu7xlg0.cloudfront.net/png/23925-200.png"/>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18995"/>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9353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2307771"/>
            <a:ext cx="8113486" cy="3869191"/>
          </a:xfrm>
        </p:spPr>
        <p:txBody>
          <a:bodyPr>
            <a:noAutofit/>
          </a:bodyPr>
          <a:lstStyle/>
          <a:p>
            <a:r>
              <a:rPr lang="en-US" sz="3600" dirty="0"/>
              <a:t>OER repositories created in the global north more used than those from the global south </a:t>
            </a:r>
          </a:p>
          <a:p>
            <a:r>
              <a:rPr lang="en-US" sz="3600" dirty="0"/>
              <a:t>Majority of the repositories are at tertiary level</a:t>
            </a:r>
          </a:p>
          <a:p>
            <a:r>
              <a:rPr lang="en-US" sz="3600" dirty="0"/>
              <a:t>Repositories are available in diverse fields, including early childhood education</a:t>
            </a:r>
          </a:p>
        </p:txBody>
      </p:sp>
      <p:sp>
        <p:nvSpPr>
          <p:cNvPr id="7" name="Title 1"/>
          <p:cNvSpPr txBox="1">
            <a:spLocks/>
          </p:cNvSpPr>
          <p:nvPr/>
        </p:nvSpPr>
        <p:spPr>
          <a:xfrm>
            <a:off x="1678215" y="508713"/>
            <a:ext cx="7063921" cy="1325563"/>
          </a:xfrm>
          <a:prstGeom prst="rect">
            <a:avLst/>
          </a:prstGeom>
          <a:solidFill>
            <a:schemeClr val="bg1"/>
          </a:solidFill>
        </p:spPr>
        <p:txBody>
          <a:bodyPr vert="horz" lIns="91440" tIns="45720" rIns="91440" bIns="45720" rtlCol="0" anchor="ctr">
            <a:normAutofit fontScale="90000" lnSpcReduction="20000"/>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pPr algn="l"/>
            <a:r>
              <a:rPr lang="en-US" sz="5400" dirty="0">
                <a:solidFill>
                  <a:srgbClr val="D29500"/>
                </a:solidFill>
                <a:latin typeface="+mj-lt"/>
              </a:rPr>
              <a:t>Global Trends </a:t>
            </a:r>
            <a:br>
              <a:rPr lang="en-US" sz="5400" dirty="0">
                <a:solidFill>
                  <a:srgbClr val="D29500"/>
                </a:solidFill>
                <a:latin typeface="+mj-lt"/>
              </a:rPr>
            </a:br>
            <a:r>
              <a:rPr lang="en-US" sz="6000" dirty="0"/>
              <a:t>Repositories</a:t>
            </a:r>
            <a:endParaRPr lang="en-US" sz="5400" dirty="0"/>
          </a:p>
        </p:txBody>
      </p:sp>
      <p:pic>
        <p:nvPicPr>
          <p:cNvPr id="8" name="Picture 2" descr="https://d30y9cdsu7xlg0.cloudfront.net/png/23925-200.png"/>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18995"/>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4632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2413713"/>
            <a:ext cx="7833179" cy="3763249"/>
          </a:xfrm>
        </p:spPr>
        <p:txBody>
          <a:bodyPr>
            <a:noAutofit/>
          </a:bodyPr>
          <a:lstStyle/>
          <a:p>
            <a:r>
              <a:rPr lang="en-US" sz="3600" dirty="0"/>
              <a:t>Many governments and stakeholders not clear about OER </a:t>
            </a:r>
          </a:p>
          <a:p>
            <a:r>
              <a:rPr lang="en-US" sz="3600" dirty="0"/>
              <a:t>Increased focus on open textbooks has led to neglect of OER for lifelong learning</a:t>
            </a:r>
          </a:p>
          <a:p>
            <a:r>
              <a:rPr lang="en-US" sz="3600" dirty="0"/>
              <a:t>Governments are supporting MOOCs, which are not necessarily “open”</a:t>
            </a:r>
          </a:p>
        </p:txBody>
      </p:sp>
      <p:sp>
        <p:nvSpPr>
          <p:cNvPr id="7" name="Title 1"/>
          <p:cNvSpPr txBox="1">
            <a:spLocks/>
          </p:cNvSpPr>
          <p:nvPr/>
        </p:nvSpPr>
        <p:spPr>
          <a:xfrm>
            <a:off x="1678215" y="508713"/>
            <a:ext cx="7063921" cy="1325563"/>
          </a:xfrm>
          <a:prstGeom prst="rect">
            <a:avLst/>
          </a:prstGeom>
          <a:solidFill>
            <a:schemeClr val="bg1"/>
          </a:solidFill>
        </p:spPr>
        <p:txBody>
          <a:bodyPr vert="horz" lIns="91440" tIns="45720" rIns="91440" bIns="45720" rtlCol="0" anchor="ctr">
            <a:normAutofit fontScale="90000" lnSpcReduction="20000"/>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pPr algn="l"/>
            <a:r>
              <a:rPr lang="en-US" sz="5400" dirty="0">
                <a:solidFill>
                  <a:srgbClr val="D29500"/>
                </a:solidFill>
                <a:latin typeface="+mj-lt"/>
              </a:rPr>
              <a:t>Global Trends </a:t>
            </a:r>
            <a:br>
              <a:rPr lang="en-US" sz="5400" dirty="0">
                <a:solidFill>
                  <a:srgbClr val="D29500"/>
                </a:solidFill>
                <a:latin typeface="+mj-lt"/>
              </a:rPr>
            </a:br>
            <a:r>
              <a:rPr lang="en-US" sz="6000" dirty="0"/>
              <a:t>Awareness</a:t>
            </a:r>
            <a:endParaRPr lang="en-US" sz="5400" dirty="0"/>
          </a:p>
        </p:txBody>
      </p:sp>
      <p:pic>
        <p:nvPicPr>
          <p:cNvPr id="8" name="Picture 2" descr="https://d30y9cdsu7xlg0.cloudfront.net/png/23925-200.png"/>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18995"/>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247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Priorities for OER</a:t>
            </a:r>
          </a:p>
        </p:txBody>
      </p:sp>
      <p:sp>
        <p:nvSpPr>
          <p:cNvPr id="3" name="Content Placeholder 2"/>
          <p:cNvSpPr>
            <a:spLocks noGrp="1"/>
          </p:cNvSpPr>
          <p:nvPr>
            <p:ph idx="1"/>
          </p:nvPr>
        </p:nvSpPr>
        <p:spPr/>
        <p:txBody>
          <a:bodyPr/>
          <a:lstStyle/>
          <a:p>
            <a:r>
              <a:rPr lang="en-US" dirty="0"/>
              <a:t>Greater effort needed in creating </a:t>
            </a:r>
            <a:r>
              <a:rPr lang="en-US" sz="3900" dirty="0">
                <a:solidFill>
                  <a:srgbClr val="A9103D"/>
                </a:solidFill>
              </a:rPr>
              <a:t>awareness</a:t>
            </a:r>
            <a:r>
              <a:rPr lang="en-US" dirty="0"/>
              <a:t> of the meaning, purpose and advantages of OER</a:t>
            </a:r>
          </a:p>
          <a:p>
            <a:r>
              <a:rPr lang="en-US" sz="3900" dirty="0">
                <a:solidFill>
                  <a:srgbClr val="A9103D"/>
                </a:solidFill>
              </a:rPr>
              <a:t>Capacity building </a:t>
            </a:r>
            <a:r>
              <a:rPr lang="en-US" dirty="0"/>
              <a:t>for the use and integration of OER for teachers</a:t>
            </a:r>
          </a:p>
          <a:p>
            <a:r>
              <a:rPr lang="en-US" dirty="0"/>
              <a:t>Promote </a:t>
            </a:r>
            <a:r>
              <a:rPr lang="en-US" sz="3900" dirty="0">
                <a:solidFill>
                  <a:srgbClr val="A9103D"/>
                </a:solidFill>
              </a:rPr>
              <a:t>policy development </a:t>
            </a:r>
            <a:r>
              <a:rPr lang="en-US" dirty="0"/>
              <a:t>at both regional/national and institutional levels. </a:t>
            </a:r>
          </a:p>
          <a:p>
            <a:pPr marL="0" indent="0">
              <a:buNone/>
            </a:pPr>
            <a:endParaRPr lang="en-US" dirty="0"/>
          </a:p>
          <a:p>
            <a:endParaRPr lang="en-US" dirty="0"/>
          </a:p>
        </p:txBody>
      </p:sp>
    </p:spTree>
    <p:extLst>
      <p:ext uri="{BB962C8B-B14F-4D97-AF65-F5344CB8AC3E}">
        <p14:creationId xmlns:p14="http://schemas.microsoft.com/office/powerpoint/2010/main" val="1685623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7f63a0c-3387-4091-80af-370ec6ca6610">
      <Value>424</Value>
    </TaxCatchAll>
    <TaxKeywordTaxHTField xmlns="d7f63a0c-3387-4091-80af-370ec6ca6610">
      <Terms xmlns="http://schemas.microsoft.com/office/infopath/2007/PartnerControls"/>
    </TaxKeywordTaxHTField>
    <_dlc_DocId xmlns="d7f63a0c-3387-4091-80af-370ec6ca6610">QKDJTPZ2MZUH-49-6313</_dlc_DocId>
    <_dlc_DocIdUrl xmlns="d7f63a0c-3387-4091-80af-370ec6ca6610">
      <Url>http://connect.col.org/PresidentOffice/_layouts/DocIdRedir.aspx?ID=QKDJTPZ2MZUH-49-6313</Url>
      <Description>QKDJTPZ2MZUH-49-6313</Description>
    </_dlc_DocIdUrl>
    <Description0 xmlns="1d6b7383-7e41-4726-b05f-ac2dc8786e4c" xsi:nil="true"/>
    <Publication_x0020_Date xmlns="1d6b7383-7e41-4726-b05f-ac2dc8786e4c">2017-08-31T07:00:00+00:00</Publication_x0020_Date>
    <c1a183c9053e414f86275b227599bec0 xmlns="1d6b7383-7e41-4726-b05f-ac2dc8786e4c">
      <Terms xmlns="http://schemas.microsoft.com/office/infopath/2007/PartnerControls"/>
    </c1a183c9053e414f86275b227599bec0>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2.xml><?xml version="1.0" encoding="utf-8"?>
<ds:datastoreItem xmlns:ds="http://schemas.openxmlformats.org/officeDocument/2006/customXml" ds:itemID="{A76AEBA3-32B0-47BA-96F8-0A9021F2E158}">
  <ds:schemaRefs>
    <ds:schemaRef ds:uri="http://schemas.microsoft.com/office/2006/metadata/properties"/>
    <ds:schemaRef ds:uri="http://purl.org/dc/elements/1.1/"/>
    <ds:schemaRef ds:uri="http://purl.org/dc/terms/"/>
    <ds:schemaRef ds:uri="http://www.w3.org/XML/1998/namespace"/>
    <ds:schemaRef ds:uri="1d6b7383-7e41-4726-b05f-ac2dc8786e4c"/>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d7f63a0c-3387-4091-80af-370ec6ca6610"/>
  </ds:schemaRefs>
</ds:datastoreItem>
</file>

<file path=customXml/itemProps3.xml><?xml version="1.0" encoding="utf-8"?>
<ds:datastoreItem xmlns:ds="http://schemas.openxmlformats.org/officeDocument/2006/customXml" ds:itemID="{02BB1FCC-08C4-4119-A1AF-9BB2C07644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25422305-2CEE-4C11-BD7F-4E563D95E53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865</Words>
  <Application>Microsoft Office PowerPoint</Application>
  <PresentationFormat>On-screen Show (4:3)</PresentationFormat>
  <Paragraphs>113</Paragraphs>
  <Slides>21</Slides>
  <Notes>12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21</vt:i4>
      </vt:variant>
    </vt:vector>
  </HeadingPairs>
  <TitlesOfParts>
    <vt:vector size="33" baseType="lpstr">
      <vt:lpstr>Batang</vt:lpstr>
      <vt:lpstr>Arial</vt:lpstr>
      <vt:lpstr>Calibri</vt:lpstr>
      <vt:lpstr>Calibri Light</vt:lpstr>
      <vt:lpstr>FrankRuehl</vt:lpstr>
      <vt:lpstr>HelveticaNeueLT Std Cn</vt:lpstr>
      <vt:lpstr>HelveticaNeueLT Std Lt</vt:lpstr>
      <vt:lpstr>HelveticaNeueLT Std Lt Cn</vt:lpstr>
      <vt:lpstr>HelveticaNeueLT Std Med</vt:lpstr>
      <vt:lpstr>Stone Sans ITC Std SemiBold</vt:lpstr>
      <vt:lpstr>Times New Roman</vt:lpstr>
      <vt:lpstr>Office Theme</vt:lpstr>
      <vt:lpstr>Smart OER:  Bridges for Sustainable Education</vt:lpstr>
      <vt:lpstr>PowerPoint Presentation</vt:lpstr>
      <vt:lpstr>The  Road  to  Ljubljana</vt:lpstr>
      <vt:lpstr>OER: Then and Now</vt:lpstr>
      <vt:lpstr>PowerPoint Presentation</vt:lpstr>
      <vt:lpstr>Global Trends  Policies</vt:lpstr>
      <vt:lpstr>PowerPoint Presentation</vt:lpstr>
      <vt:lpstr>PowerPoint Presentation</vt:lpstr>
      <vt:lpstr>Priorities for OER</vt:lpstr>
      <vt:lpstr>SMART OER:  Bridges for Sustainable Education</vt:lpstr>
      <vt:lpstr>Bridging Technological Divide</vt:lpstr>
      <vt:lpstr>Using Appropriate Technologies</vt:lpstr>
      <vt:lpstr>Using Affordable Technologies</vt:lpstr>
      <vt:lpstr>Principles of Accessibility</vt:lpstr>
      <vt:lpstr>How Accessible are OER?</vt:lpstr>
      <vt:lpstr>LJUBLJANA OER ACTION PLAN 2017</vt:lpstr>
      <vt:lpstr>LJUBLJANA OER ACTION PLAN 2017</vt:lpstr>
      <vt:lpstr>PowerPoint Presentation</vt:lpstr>
      <vt:lpstr>OER Platform in Tamil</vt:lpstr>
      <vt:lpstr>SMART OER are</vt:lpstr>
      <vt:lpstr>PowerPoint Presentation</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Accessible OER Where to Start?</dc:title>
  <dc:creator>Helen Askounis</dc:creator>
  <cp:keywords/>
  <cp:lastModifiedBy>Jennifer Lam</cp:lastModifiedBy>
  <cp:revision>289</cp:revision>
  <dcterms:created xsi:type="dcterms:W3CDTF">2017-05-17T16:29:55Z</dcterms:created>
  <dcterms:modified xsi:type="dcterms:W3CDTF">2018-03-14T21:25:18Z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TaxKeyword">
    <vt:lpwstr/>
  </property>
  <property fmtid="{D5CDD505-2E9C-101B-9397-08002B2CF9AE}" pid="4" name="_dlc_DocIdItemGuid">
    <vt:lpwstr>87fba46c-e08e-41cf-926d-f1bb98b76491</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y fmtid="{D5CDD505-2E9C-101B-9397-08002B2CF9AE}" pid="9" name="COL Document Type">
    <vt:lpwstr>290;#Templates and Forms|0d07ffa7-5963-4a2f-bc23-a8edaa21194d</vt:lpwstr>
  </property>
  <property fmtid="{D5CDD505-2E9C-101B-9397-08002B2CF9AE}" pid="10" name="Authour/Source">
    <vt:lpwstr>323;#COL|5cc2263f-2986-49b9-81e8-8153ae725e65;#288;#COL Staff|8aca960a-b4bb-4160-a552-0c344c375d8f</vt:lpwstr>
  </property>
</Properties>
</file>