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5"/>
  </p:sldMasterIdLst>
  <p:notesMasterIdLst>
    <p:notesMasterId r:id="rId51"/>
  </p:notesMasterIdLst>
  <p:sldIdLst>
    <p:sldId id="298" r:id="rId6"/>
    <p:sldId id="299" r:id="rId7"/>
    <p:sldId id="451" r:id="rId8"/>
    <p:sldId id="377" r:id="rId9"/>
    <p:sldId id="467" r:id="rId10"/>
    <p:sldId id="378" r:id="rId11"/>
    <p:sldId id="404" r:id="rId12"/>
    <p:sldId id="405" r:id="rId13"/>
    <p:sldId id="406" r:id="rId14"/>
    <p:sldId id="452" r:id="rId15"/>
    <p:sldId id="408" r:id="rId16"/>
    <p:sldId id="410" r:id="rId17"/>
    <p:sldId id="466" r:id="rId18"/>
    <p:sldId id="455" r:id="rId19"/>
    <p:sldId id="456" r:id="rId20"/>
    <p:sldId id="457" r:id="rId21"/>
    <p:sldId id="460" r:id="rId22"/>
    <p:sldId id="461" r:id="rId23"/>
    <p:sldId id="458" r:id="rId24"/>
    <p:sldId id="459" r:id="rId25"/>
    <p:sldId id="421" r:id="rId26"/>
    <p:sldId id="453" r:id="rId27"/>
    <p:sldId id="454" r:id="rId28"/>
    <p:sldId id="425" r:id="rId29"/>
    <p:sldId id="426" r:id="rId30"/>
    <p:sldId id="427" r:id="rId31"/>
    <p:sldId id="428" r:id="rId32"/>
    <p:sldId id="429" r:id="rId33"/>
    <p:sldId id="430" r:id="rId34"/>
    <p:sldId id="463" r:id="rId35"/>
    <p:sldId id="433" r:id="rId36"/>
    <p:sldId id="434" r:id="rId37"/>
    <p:sldId id="438" r:id="rId38"/>
    <p:sldId id="439" r:id="rId39"/>
    <p:sldId id="464" r:id="rId40"/>
    <p:sldId id="441" r:id="rId41"/>
    <p:sldId id="442" r:id="rId42"/>
    <p:sldId id="443" r:id="rId43"/>
    <p:sldId id="444" r:id="rId44"/>
    <p:sldId id="445" r:id="rId45"/>
    <p:sldId id="446" r:id="rId46"/>
    <p:sldId id="448" r:id="rId47"/>
    <p:sldId id="449" r:id="rId48"/>
    <p:sldId id="450" r:id="rId49"/>
    <p:sldId id="465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en Askounis" initials="HA" lastIdx="1" clrIdx="0">
    <p:extLst>
      <p:ext uri="{19B8F6BF-5375-455C-9EA6-DF929625EA0E}">
        <p15:presenceInfo xmlns:p15="http://schemas.microsoft.com/office/powerpoint/2012/main" userId="S-1-5-21-542264435-2126130483-1179000955-24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90088"/>
    <a:srgbClr val="31A2DA"/>
    <a:srgbClr val="ED008C"/>
    <a:srgbClr val="EC008B"/>
    <a:srgbClr val="32A3DB"/>
    <a:srgbClr val="E0E565"/>
    <a:srgbClr val="D6DF22"/>
    <a:srgbClr val="5B9BD5"/>
    <a:srgbClr val="92D050"/>
    <a:srgbClr val="F854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0" autoAdjust="0"/>
    <p:restoredTop sz="85270" autoAdjust="0"/>
  </p:normalViewPr>
  <p:slideViewPr>
    <p:cSldViewPr snapToGrid="0">
      <p:cViewPr varScale="1">
        <p:scale>
          <a:sx n="98" d="100"/>
          <a:sy n="98" d="100"/>
        </p:scale>
        <p:origin x="16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83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tableStyles" Target="tableStyles.xml"/><Relationship Id="rId8" Type="http://schemas.openxmlformats.org/officeDocument/2006/relationships/slide" Target="slides/slide3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perris\AppData\Local\Microsoft\Windows\INetCache\Content.Outlook\9EK5666C\PEBL%20Activity%20milestones%20edits%20COL%20(003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perris\AppData\Local\Microsoft\Windows\INetCache\Content.Outlook\9EK5666C\PEBL%20Activity%20milestones%20edits%20COL%20(003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perris\AppData\Local\Microsoft\Windows\INetCache\Content.Outlook\9EK5666C\PEBL%20Activity%20milestones%20edits%20COL%20(003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Sheet1!$N$10</c:f>
              <c:strCache>
                <c:ptCount val="1"/>
                <c:pt idx="0">
                  <c:v>Population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6E-4C05-988B-33EEE38F96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6E-4C05-988B-33EEE38F9684}"/>
              </c:ext>
            </c:extLst>
          </c:dPt>
          <c:dLbls>
            <c:dLbl>
              <c:idx val="0"/>
              <c:layout>
                <c:manualLayout>
                  <c:x val="-0.20395209973753281"/>
                  <c:y val="-0.12339676290463701"/>
                </c:manualLayout>
              </c:layout>
              <c:tx>
                <c:rich>
                  <a:bodyPr/>
                  <a:lstStyle/>
                  <a:p>
                    <a:fld id="{68569FB7-6247-4230-AAEA-2F3FC4BFC1E3}" type="PERCENTAGE">
                      <a:rPr lang="en-US" sz="3000" baseline="0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CA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D6E-4C05-988B-33EEE38F968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D6E-4C05-988B-33EEE38F96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Sheet1!$N$11:$N$12</c:f>
              <c:numCache>
                <c:formatCode>General</c:formatCode>
                <c:ptCount val="2"/>
                <c:pt idx="0">
                  <c:v>58</c:v>
                </c:pt>
                <c:pt idx="1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D6E-4C05-988B-33EEE38F96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/>
              <a:t>Primary</a:t>
            </a:r>
            <a:r>
              <a:rPr lang="en-CA" baseline="0"/>
              <a:t> Education Gross Enrolment Ratio (Percentage)</a:t>
            </a:r>
            <a:endParaRPr lang="en-CA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Sheet1!$B$22:$K$22</c:f>
              <c:numCache>
                <c:formatCode>General</c:formatCode>
                <c:ptCount val="10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</c:numCache>
            </c:numRef>
          </c:cat>
          <c:val>
            <c:numRef>
              <c:f>Sheet1!$B$23:$K$23</c:f>
              <c:numCache>
                <c:formatCode>General</c:formatCode>
                <c:ptCount val="10"/>
                <c:pt idx="0">
                  <c:v>87</c:v>
                </c:pt>
                <c:pt idx="1">
                  <c:v>85</c:v>
                </c:pt>
                <c:pt idx="2">
                  <c:v>84</c:v>
                </c:pt>
                <c:pt idx="3">
                  <c:v>81</c:v>
                </c:pt>
                <c:pt idx="4">
                  <c:v>83</c:v>
                </c:pt>
                <c:pt idx="5">
                  <c:v>85</c:v>
                </c:pt>
                <c:pt idx="6">
                  <c:v>88</c:v>
                </c:pt>
                <c:pt idx="7">
                  <c:v>91</c:v>
                </c:pt>
                <c:pt idx="8">
                  <c:v>94</c:v>
                </c:pt>
                <c:pt idx="9">
                  <c:v>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A1-4C46-BEC7-7F084369A4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6374488"/>
        <c:axId val="426370224"/>
      </c:barChart>
      <c:catAx>
        <c:axId val="426374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370224"/>
        <c:crosses val="autoZero"/>
        <c:auto val="1"/>
        <c:lblAlgn val="ctr"/>
        <c:lblOffset val="100"/>
        <c:noMultiLvlLbl val="0"/>
      </c:catAx>
      <c:valAx>
        <c:axId val="426370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374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 dirty="0"/>
              <a:t>Secondary</a:t>
            </a:r>
            <a:r>
              <a:rPr lang="en-CA" baseline="0" dirty="0"/>
              <a:t> Education Gross Enrolment Ration (Percentage)</a:t>
            </a:r>
            <a:endParaRPr lang="en-CA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Sheet1!$B$31:$D$31</c:f>
              <c:numCache>
                <c:formatCode>General</c:formatCode>
                <c:ptCount val="3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</c:numCache>
            </c:numRef>
          </c:cat>
          <c:val>
            <c:numRef>
              <c:f>Sheet1!$B$32:$D$32</c:f>
              <c:numCache>
                <c:formatCode>General</c:formatCode>
                <c:ptCount val="3"/>
                <c:pt idx="0">
                  <c:v>58</c:v>
                </c:pt>
                <c:pt idx="1">
                  <c:v>59</c:v>
                </c:pt>
                <c:pt idx="2">
                  <c:v>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A9-499C-9368-60BA761688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1836208"/>
        <c:axId val="571842112"/>
      </c:barChart>
      <c:catAx>
        <c:axId val="571836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1842112"/>
        <c:crosses val="autoZero"/>
        <c:auto val="1"/>
        <c:lblAlgn val="ctr"/>
        <c:lblOffset val="100"/>
        <c:noMultiLvlLbl val="0"/>
      </c:catAx>
      <c:valAx>
        <c:axId val="571842112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1836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 sz="2000" dirty="0"/>
              <a:t>Tertiary</a:t>
            </a:r>
            <a:r>
              <a:rPr lang="en-CA" sz="2000" baseline="0" dirty="0"/>
              <a:t> Education Gross Enrolment Ratio (Percentage)</a:t>
            </a:r>
            <a:endParaRPr lang="en-CA" sz="20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8BCCEB75-723D-454A-B7CC-9B40E6EF7CCE}" type="VALUE">
                      <a:rPr lang="en-US" sz="1800"/>
                      <a:pPr/>
                      <a:t>[VALUE]</a:t>
                    </a:fld>
                    <a:endParaRPr lang="en-CA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164-404C-B389-B0F840188DD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5DBD3996-059E-48A0-B89F-A21B41F14204}" type="VALUE">
                      <a:rPr lang="en-US" sz="1800"/>
                      <a:pPr/>
                      <a:t>[VALUE]</a:t>
                    </a:fld>
                    <a:endParaRPr lang="en-CA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164-404C-B389-B0F840188DD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D24E5101-50C6-40AE-A48B-C36B88DF6B12}" type="VALUE">
                      <a:rPr lang="en-US" sz="1800"/>
                      <a:pPr/>
                      <a:t>[VALUE]</a:t>
                    </a:fld>
                    <a:endParaRPr lang="en-CA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A164-404C-B389-B0F840188DD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Sheet1!$K$10:$M$10</c:f>
              <c:numCache>
                <c:formatCode>General</c:formatCod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Sheet1!$K$11:$M$11</c:f>
              <c:numCache>
                <c:formatCode>General</c:formatCode>
                <c:ptCount val="3"/>
                <c:pt idx="0">
                  <c:v>2.17</c:v>
                </c:pt>
                <c:pt idx="1">
                  <c:v>3.41</c:v>
                </c:pt>
                <c:pt idx="2">
                  <c:v>3.09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64-404C-B389-B0F840188D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71850968"/>
        <c:axId val="571842768"/>
      </c:barChart>
      <c:catAx>
        <c:axId val="571850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1842768"/>
        <c:crosses val="autoZero"/>
        <c:auto val="1"/>
        <c:lblAlgn val="ctr"/>
        <c:lblOffset val="100"/>
        <c:noMultiLvlLbl val="0"/>
      </c:catAx>
      <c:valAx>
        <c:axId val="571842768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1850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E61EF-D09D-412B-A36D-8667E3C62306}" type="datetimeFigureOut">
              <a:rPr lang="en-US" smtClean="0"/>
              <a:t>6/25/2018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13173-708C-41F6-B918-200267073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50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.ac.uk/about/main/the-ou-explained/facts-and-figures" TargetMode="External"/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is.unesco.org/Pages/default.aspx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is.unesco.org/Pages/default.aspx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287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33B8BD-1EFB-4553-AE28-E90BB194A32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4275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EE01D1-FB98-4C6C-B303-732CB29BD0A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6513" y="708025"/>
            <a:ext cx="4714875" cy="35353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6725" y="4478236"/>
            <a:ext cx="5371986" cy="432061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35047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>
                <a:solidFill>
                  <a:srgbClr val="FF0000"/>
                </a:solidFill>
              </a:rPr>
              <a:t>Remove one dot from Indian Ocean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8152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0906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1" dirty="0"/>
              <a:t>Source: </a:t>
            </a:r>
            <a:r>
              <a:rPr lang="en-US" sz="1200" i="1" dirty="0">
                <a:hlinkClick r:id="rId3"/>
              </a:rPr>
              <a:t>http://www.open.ac.uk/about/main/the-ou-explained/facts-and-figures</a:t>
            </a:r>
            <a:endParaRPr lang="en-US" sz="1200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0221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/>
              <a:t>http://unesdoc.unesco.org/images/0012/001284/128463e.pdf</a:t>
            </a:r>
          </a:p>
          <a:p>
            <a:r>
              <a:rPr lang="en-US" altLang="en-US"/>
              <a:t>http://www.irrodl.org/index.php/irrodl/article/view/20/360</a:t>
            </a:r>
          </a:p>
          <a:p>
            <a:endParaRPr lang="en-US" altLang="en-US"/>
          </a:p>
          <a:p>
            <a:r>
              <a:rPr lang="en-US" altLang="en-US"/>
              <a:t>http://www.deakin.edu.au/about-deakin/our-reputation-and-history</a:t>
            </a:r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CE6D656-ED77-4566-8782-33EC9D5DEDD9}" type="slidenum">
              <a:rPr kumimoji="0" lang="en-US" altLang="en-US" sz="1200" smtClean="0"/>
              <a:pPr/>
              <a:t>27</a:t>
            </a:fld>
            <a:endParaRPr kumimoji="0"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4014739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14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invite you to engage us; tap into our thought</a:t>
            </a:r>
            <a:r>
              <a:rPr lang="en-US" baseline="0" dirty="0"/>
              <a:t> leadership, expertise, networks and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97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invite you to engage us; tap into our thought</a:t>
            </a:r>
            <a:r>
              <a:rPr lang="en-US" baseline="0" dirty="0"/>
              <a:t> leadership, expertise, networks and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328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Maldives dropped out late 2016.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09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194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00721-2420-4623-AF2C-4780189125AC}" type="slidenum">
              <a:rPr lang="en-CA" smtClean="0">
                <a:solidFill>
                  <a:prstClr val="black"/>
                </a:solidFill>
              </a:rPr>
              <a:pPr/>
              <a:t>6</a:t>
            </a:fld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149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05795-F7E5-42E6-9B43-325B5A74C2F3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1536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Source: </a:t>
            </a:r>
            <a:r>
              <a:rPr lang="en-US" i="1" dirty="0">
                <a:hlinkClick r:id="rId3"/>
              </a:rPr>
              <a:t>UNESCO Institute for Statistics</a:t>
            </a:r>
            <a:r>
              <a:rPr lang="en-US" i="1" dirty="0"/>
              <a:t>, , Retrieved on March 8, 2016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7759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Source: </a:t>
            </a:r>
            <a:r>
              <a:rPr lang="en-US" i="1" dirty="0">
                <a:hlinkClick r:id="rId3"/>
              </a:rPr>
              <a:t>UNESCO Institute for Statistics</a:t>
            </a:r>
            <a:r>
              <a:rPr lang="en-US" i="1" dirty="0"/>
              <a:t>, , Retrieved on March 8, 2016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831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31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F5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FC7A485-88BC-4868-A765-CAC1461BD2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526" y="0"/>
            <a:ext cx="9143999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24" y="122464"/>
            <a:ext cx="8486282" cy="5081925"/>
          </a:xfrm>
        </p:spPr>
        <p:txBody>
          <a:bodyPr>
            <a:noAutofit/>
          </a:bodyPr>
          <a:lstStyle>
            <a:lvl1pPr algn="ctr">
              <a:defRPr lang="en-US" sz="48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4352925" y="5204389"/>
            <a:ext cx="4791075" cy="165361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290088"/>
                </a:solidFill>
                <a:latin typeface="+mj-lt"/>
              </a:defRPr>
            </a:lvl1pPr>
            <a:lvl2pPr marL="457200" indent="0" algn="ctr">
              <a:buNone/>
              <a:defRPr sz="1800">
                <a:latin typeface="HelveticaNeueLT Std Cn" panose="020B0506030502030204" pitchFamily="34" charset="0"/>
              </a:defRPr>
            </a:lvl2pPr>
            <a:lvl3pPr marL="914400" indent="0" algn="ctr">
              <a:buNone/>
              <a:defRPr sz="1800">
                <a:latin typeface="HelveticaNeueLT Std Cn" panose="020B0506030502030204" pitchFamily="34" charset="0"/>
              </a:defRPr>
            </a:lvl3pPr>
            <a:lvl4pPr marL="1371600" indent="0" algn="ctr">
              <a:buNone/>
              <a:defRPr sz="1800">
                <a:latin typeface="HelveticaNeueLT Std Cn" panose="020B0506030502030204" pitchFamily="34" charset="0"/>
              </a:defRPr>
            </a:lvl4pPr>
            <a:lvl5pPr marL="1828800" indent="0" algn="ctr">
              <a:buNone/>
              <a:defRPr sz="180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6" y="5319449"/>
            <a:ext cx="4203201" cy="77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1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ustom Layout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201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122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90F7E-9274-4A2E-9337-B2E3C2962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DD9003-DED5-40B5-A909-8E870D27B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4C737-EF07-4D71-A549-DA6BEF826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D1AF2E-F7B0-4D02-878B-D025ED759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6890C5-2410-469D-B3F1-95D3CE733F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DB782BD-57BD-4CDF-A157-37A5428A78E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785938"/>
            <a:ext cx="7886700" cy="45021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990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48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3103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626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bg>
      <p:bgPr>
        <a:solidFill>
          <a:srgbClr val="B3AA7E">
            <a:alpha val="1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1"/>
            <a:ext cx="9143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24" y="122468"/>
            <a:ext cx="8595648" cy="5178843"/>
          </a:xfrm>
        </p:spPr>
        <p:txBody>
          <a:bodyPr>
            <a:noAutofit/>
          </a:bodyPr>
          <a:lstStyle>
            <a:lvl1pPr algn="ctr">
              <a:defRPr lang="en-US" sz="45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4265840" y="5203334"/>
            <a:ext cx="4791075" cy="153855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290088"/>
                </a:solidFill>
                <a:latin typeface="+mj-lt"/>
              </a:defRPr>
            </a:lvl1pPr>
            <a:lvl2pPr marL="342900" indent="0" algn="ctr">
              <a:buNone/>
              <a:defRPr sz="1350">
                <a:latin typeface="HelveticaNeueLT Std Cn" panose="020B0506030502030204" pitchFamily="34" charset="0"/>
              </a:defRPr>
            </a:lvl2pPr>
            <a:lvl3pPr marL="685800" indent="0" algn="ctr">
              <a:buNone/>
              <a:defRPr sz="1350">
                <a:latin typeface="HelveticaNeueLT Std Cn" panose="020B0506030502030204" pitchFamily="34" charset="0"/>
              </a:defRPr>
            </a:lvl3pPr>
            <a:lvl4pPr marL="1028700" indent="0" algn="ctr">
              <a:buNone/>
              <a:defRPr sz="1350">
                <a:latin typeface="HelveticaNeueLT Std Cn" panose="020B0506030502030204" pitchFamily="34" charset="0"/>
              </a:defRPr>
            </a:lvl4pPr>
            <a:lvl5pPr marL="1371600" indent="0" algn="ctr">
              <a:buNone/>
              <a:defRPr sz="135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05133"/>
            <a:ext cx="4032078" cy="89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68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362075"/>
          </a:xfrm>
        </p:spPr>
        <p:txBody>
          <a:bodyPr anchor="t">
            <a:noAutofit/>
          </a:bodyPr>
          <a:lstStyle>
            <a:lvl1pPr algn="ctr">
              <a:defRPr sz="6000" b="1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49704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Lef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9144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182880" rIns="91440" bIns="18288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>
              <a:def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 lang="en-US" dirty="0" smtClean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>
              <a:defRPr lang="en-US" dirty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6/25/2018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168166"/>
            <a:ext cx="8382000" cy="1265238"/>
          </a:xfrm>
        </p:spPr>
        <p:txBody>
          <a:bodyPr anchor="ctr"/>
          <a:lstStyle>
            <a:lvl1pPr>
              <a:defRPr sz="4800" i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344377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Left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9144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tIns="182880" bIns="182880"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6/25/2018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168166"/>
            <a:ext cx="8382000" cy="1265238"/>
          </a:xfrm>
        </p:spPr>
        <p:txBody>
          <a:bodyPr anchor="ctr"/>
          <a:lstStyle>
            <a:lvl1pPr>
              <a:defRPr sz="4800" i="1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22333" y1="7000" x2="22333" y2="7000"/>
                        <a14:foregroundMark x1="48000" y1="8333" x2="48000" y2="8333"/>
                        <a14:foregroundMark x1="45333" y1="9000" x2="45333" y2="9000"/>
                        <a14:foregroundMark x1="71667" y1="6333" x2="71667" y2="6333"/>
                        <a14:foregroundMark x1="38000" y1="31333" x2="38000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640" y="6273126"/>
            <a:ext cx="503378" cy="50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477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526" y="-36286"/>
            <a:ext cx="9143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24" y="122464"/>
            <a:ext cx="4522620" cy="5178843"/>
          </a:xfrm>
        </p:spPr>
        <p:txBody>
          <a:bodyPr>
            <a:noAutofit/>
          </a:bodyPr>
          <a:lstStyle>
            <a:lvl1pPr algn="l">
              <a:defRPr lang="en-US" sz="48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4352925" y="5210119"/>
            <a:ext cx="4791075" cy="164787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290088"/>
                </a:solidFill>
                <a:latin typeface="+mj-lt"/>
              </a:defRPr>
            </a:lvl1pPr>
            <a:lvl2pPr marL="457200" indent="0" algn="ctr">
              <a:buNone/>
              <a:defRPr sz="1800">
                <a:latin typeface="HelveticaNeueLT Std Cn" panose="020B0506030502030204" pitchFamily="34" charset="0"/>
              </a:defRPr>
            </a:lvl2pPr>
            <a:lvl3pPr marL="914400" indent="0" algn="ctr">
              <a:buNone/>
              <a:defRPr sz="1800">
                <a:latin typeface="HelveticaNeueLT Std Cn" panose="020B0506030502030204" pitchFamily="34" charset="0"/>
              </a:defRPr>
            </a:lvl3pPr>
            <a:lvl4pPr marL="1371600" indent="0" algn="ctr">
              <a:buNone/>
              <a:defRPr sz="1800">
                <a:latin typeface="HelveticaNeueLT Std Cn" panose="020B0506030502030204" pitchFamily="34" charset="0"/>
              </a:defRPr>
            </a:lvl4pPr>
            <a:lvl5pPr marL="1828800" indent="0" algn="ctr">
              <a:buNone/>
              <a:defRPr sz="180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6" y="5319449"/>
            <a:ext cx="4203201" cy="77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84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eatur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7" t="34288" r="28719" b="20525"/>
          <a:stretch/>
        </p:blipFill>
        <p:spPr bwMode="auto">
          <a:xfrm>
            <a:off x="232229" y="1596571"/>
            <a:ext cx="8621485" cy="5032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232229" y="304800"/>
            <a:ext cx="8614229" cy="1128604"/>
          </a:xfrm>
        </p:spPr>
        <p:txBody>
          <a:bodyPr anchor="ctr"/>
          <a:lstStyle>
            <a:lvl1pPr>
              <a:defRPr sz="4000"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Feature slide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1788886"/>
            <a:ext cx="3516313" cy="4648200"/>
          </a:xfrm>
          <a:solidFill>
            <a:srgbClr val="FFFFFF">
              <a:alpha val="69804"/>
            </a:srgbClr>
          </a:solidFill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Add text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84930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7200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tIns="182880" bIns="182880"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6/25/2018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4800" y="168166"/>
            <a:ext cx="8382000" cy="1265238"/>
          </a:xfrm>
        </p:spPr>
        <p:txBody>
          <a:bodyPr anchor="ctr"/>
          <a:lstStyle>
            <a:lvl1pPr>
              <a:defRPr sz="4800" i="1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2333" y1="7000" x2="22333" y2="7000"/>
                        <a14:foregroundMark x1="48000" y1="8333" x2="48000" y2="8333"/>
                        <a14:foregroundMark x1="45333" y1="9000" x2="45333" y2="9000"/>
                        <a14:foregroundMark x1="71667" y1="6333" x2="71667" y2="6333"/>
                        <a14:foregroundMark x1="38000" y1="31333" x2="38000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640" y="6273126"/>
            <a:ext cx="503378" cy="50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6214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42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C0FAA2A-D3A5-4949-AB8E-720FB1D33D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-1141"/>
          <a:stretch/>
        </p:blipFill>
        <p:spPr>
          <a:xfrm>
            <a:off x="-25400" y="-38101"/>
            <a:ext cx="4546600" cy="7917929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C4EEE22-D244-4DB0-A607-BC117BC5F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35760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6760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09599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0"/>
            <a:ext cx="7886700" cy="6857999"/>
          </a:xfrm>
        </p:spPr>
        <p:txBody>
          <a:bodyPr anchor="ctr" anchorCtr="0">
            <a:normAutofit/>
          </a:bodyPr>
          <a:lstStyle>
            <a:lvl1pPr algn="ctr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40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25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53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47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896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2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36285"/>
            <a:ext cx="9143999" cy="689428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fld id="{CD03EA6F-09DB-443B-B17A-76613FDF79B8}" type="datetimeFigureOut">
              <a:rPr lang="en-US" smtClean="0"/>
              <a:pPr/>
              <a:t>6/25/2018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16817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088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4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70" r:id="rId8"/>
    <p:sldLayoutId id="2147483683" r:id="rId9"/>
    <p:sldLayoutId id="2147483712" r:id="rId10"/>
    <p:sldLayoutId id="2147483672" r:id="rId11"/>
    <p:sldLayoutId id="2147483728" r:id="rId12"/>
    <p:sldLayoutId id="2147483684" r:id="rId13"/>
    <p:sldLayoutId id="2147483681" r:id="rId14"/>
    <p:sldLayoutId id="2147483709" r:id="rId15"/>
    <p:sldLayoutId id="2147483711" r:id="rId16"/>
    <p:sldLayoutId id="2147483718" r:id="rId17"/>
    <p:sldLayoutId id="2147483719" r:id="rId18"/>
    <p:sldLayoutId id="2147483720" r:id="rId19"/>
    <p:sldLayoutId id="2147483721" r:id="rId20"/>
    <p:sldLayoutId id="2147483725" r:id="rId21"/>
    <p:sldLayoutId id="2147483726" r:id="rId22"/>
    <p:sldLayoutId id="2147483727" r:id="rId23"/>
    <p:sldLayoutId id="2147483729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90088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90088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90088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90088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90088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NeueLT Std L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resources/the-world-factbook/geos/ga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gif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is.unesco.org/Pages/default.asp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is.unesco.org/Pages/default.asp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tif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.ac.uk/about/main/the-ou-explained/facts-and-figure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unesdoc.unesco.org/images/0012/001284/128463e.pdf" TargetMode="External"/><Relationship Id="rId7" Type="http://schemas.openxmlformats.org/officeDocument/2006/relationships/image" Target="../media/image50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9.jpeg"/><Relationship Id="rId5" Type="http://schemas.openxmlformats.org/officeDocument/2006/relationships/hyperlink" Target="http://col.du.ac.in/about.html" TargetMode="External"/><Relationship Id="rId4" Type="http://schemas.openxmlformats.org/officeDocument/2006/relationships/hyperlink" Target="http://www.deakin.edu.au/about-deakin/our-reputation-and-history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6" Type="http://schemas.microsoft.com/office/2007/relationships/hdphoto" Target="../media/hdphoto4.wdp"/><Relationship Id="rId5" Type="http://schemas.openxmlformats.org/officeDocument/2006/relationships/image" Target="../media/image64.png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Relationship Id="rId6" Type="http://schemas.microsoft.com/office/2007/relationships/hdphoto" Target="../media/hdphoto6.wdp"/><Relationship Id="rId5" Type="http://schemas.openxmlformats.org/officeDocument/2006/relationships/image" Target="../media/image69.png"/><Relationship Id="rId4" Type="http://schemas.microsoft.com/office/2007/relationships/hdphoto" Target="../media/hdphoto5.wdp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5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6" Type="http://schemas.microsoft.com/office/2007/relationships/hdphoto" Target="../media/hdphoto8.wdp"/><Relationship Id="rId5" Type="http://schemas.openxmlformats.org/officeDocument/2006/relationships/image" Target="../media/image74.png"/><Relationship Id="rId4" Type="http://schemas.microsoft.com/office/2007/relationships/hdphoto" Target="../media/hdphoto7.wdp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51333242-25AD-4663-B558-5E9A30BE0788}"/>
              </a:ext>
            </a:extLst>
          </p:cNvPr>
          <p:cNvSpPr/>
          <p:nvPr/>
        </p:nvSpPr>
        <p:spPr>
          <a:xfrm>
            <a:off x="-10160" y="5180964"/>
            <a:ext cx="9154160" cy="167703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DFACDD-9093-48CF-B66D-28F98AB6FF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5" t="33837" r="34180" b="32562"/>
          <a:stretch/>
        </p:blipFill>
        <p:spPr>
          <a:xfrm>
            <a:off x="-1" y="0"/>
            <a:ext cx="9144001" cy="5180963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74871D83-E070-4DA0-B9F8-2A61AD11C56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5884" y="448403"/>
            <a:ext cx="8244756" cy="1879580"/>
          </a:xfrm>
        </p:spPr>
        <p:txBody>
          <a:bodyPr>
            <a:normAutofit/>
          </a:bodyPr>
          <a:lstStyle/>
          <a:p>
            <a:pPr algn="l"/>
            <a:r>
              <a:rPr lang="en-US" sz="6000" dirty="0"/>
              <a:t>Developing an ODL Policy</a:t>
            </a:r>
            <a:endParaRPr lang="en-CA" i="1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BE18172-2568-486E-BBCF-99CB76FFE92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135880" y="5384150"/>
            <a:ext cx="4017498" cy="13722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b="1" dirty="0"/>
              <a:t>Professor Asha Kanwar</a:t>
            </a:r>
            <a:br>
              <a:rPr lang="en-US" sz="1800" dirty="0"/>
            </a:br>
            <a:r>
              <a:rPr lang="en-US" sz="1800" dirty="0"/>
              <a:t>President &amp; CEO</a:t>
            </a:r>
          </a:p>
          <a:p>
            <a:pPr marL="0" indent="0">
              <a:buNone/>
            </a:pPr>
            <a:r>
              <a:rPr lang="en-US" sz="2200" b="1" dirty="0"/>
              <a:t>Dr Kirk Perris</a:t>
            </a:r>
            <a:r>
              <a:rPr lang="en-US" sz="1900" b="1" dirty="0"/>
              <a:t>, Adviser</a:t>
            </a:r>
            <a:r>
              <a:rPr lang="en-US" sz="1800" dirty="0"/>
              <a:t>: Education</a:t>
            </a:r>
          </a:p>
          <a:p>
            <a:pPr marL="0" indent="0">
              <a:buNone/>
            </a:pPr>
            <a:br>
              <a:rPr lang="en-US" sz="1600"/>
            </a:br>
            <a:r>
              <a:rPr lang="en-US" sz="1600"/>
              <a:t>22 </a:t>
            </a:r>
            <a:r>
              <a:rPr lang="en-US" sz="1600" dirty="0"/>
              <a:t>June 2018, Banjul, The Gambia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FB20EE1-86EF-4A5E-A6A5-0F4E77275B92}"/>
              </a:ext>
            </a:extLst>
          </p:cNvPr>
          <p:cNvSpPr/>
          <p:nvPr/>
        </p:nvSpPr>
        <p:spPr>
          <a:xfrm>
            <a:off x="711284" y="1764134"/>
            <a:ext cx="86613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290088"/>
                </a:solidFill>
                <a:latin typeface="+mj-lt"/>
              </a:rPr>
              <a:t>A Commonwealth Perspective</a:t>
            </a:r>
            <a:endParaRPr lang="en-CA" sz="4800" dirty="0">
              <a:solidFill>
                <a:srgbClr val="290088"/>
              </a:solidFill>
              <a:latin typeface="+mj-lt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6B82F70A-B86A-4CC1-9BDE-D354E6E29A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6057"/>
            <a:ext cx="4549676" cy="1049612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0F9D7547-74C3-4A7A-BAA5-A531C44511E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277" y="3011341"/>
            <a:ext cx="1220323" cy="1194080"/>
          </a:xfrm>
          <a:prstGeom prst="ellipse">
            <a:avLst/>
          </a:prstGeom>
          <a:ln w="3175" cap="rnd">
            <a:solidFill>
              <a:srgbClr val="290088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42769CAA-E30D-4D7A-907B-8890298D46C9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77323" y="3029982"/>
            <a:ext cx="1173548" cy="1197997"/>
          </a:xfrm>
          <a:prstGeom prst="ellipse">
            <a:avLst/>
          </a:prstGeom>
          <a:ln w="3175" cap="rnd">
            <a:solidFill>
              <a:srgbClr val="290088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6" name="Content Placeholder 5">
            <a:extLst>
              <a:ext uri="{FF2B5EF4-FFF2-40B4-BE49-F238E27FC236}">
                <a16:creationId xmlns:a16="http://schemas.microsoft.com/office/drawing/2014/main" id="{EC2BC9C3-54FE-4308-B544-0650D97CECF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594" y="3029983"/>
            <a:ext cx="1153305" cy="1197996"/>
          </a:xfrm>
          <a:prstGeom prst="ellipse">
            <a:avLst/>
          </a:prstGeom>
          <a:ln w="3175" cap="rnd">
            <a:solidFill>
              <a:srgbClr val="290088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7" name="Picture 2">
            <a:extLst>
              <a:ext uri="{FF2B5EF4-FFF2-40B4-BE49-F238E27FC236}">
                <a16:creationId xmlns:a16="http://schemas.microsoft.com/office/drawing/2014/main" id="{EBC57948-1846-4DDD-86D8-5CD48890AA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85908" y="3029982"/>
            <a:ext cx="1146549" cy="1197997"/>
          </a:xfrm>
          <a:prstGeom prst="ellipse">
            <a:avLst/>
          </a:prstGeom>
          <a:ln w="3175" cap="rnd">
            <a:solidFill>
              <a:srgbClr val="290088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5D2537C8-CBAE-4536-B05A-5A10D7DD0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7622" y="3079697"/>
            <a:ext cx="1142916" cy="1153212"/>
          </a:xfrm>
          <a:prstGeom prst="ellipse">
            <a:avLst/>
          </a:prstGeom>
          <a:ln w="3175" cap="rnd">
            <a:solidFill>
              <a:srgbClr val="290088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89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33DB8-A556-425C-924B-4F6A4CE5F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3871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A Young Gambia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010" y="2753728"/>
            <a:ext cx="5975350" cy="194373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CA" sz="3200" dirty="0"/>
              <a:t>The Gambia has </a:t>
            </a:r>
            <a:r>
              <a:rPr lang="en-CA" sz="6000" b="1" dirty="0">
                <a:solidFill>
                  <a:srgbClr val="5B9BD5"/>
                </a:solidFill>
              </a:rPr>
              <a:t>1.2 million</a:t>
            </a:r>
            <a:r>
              <a:rPr lang="en-CA" sz="3200" dirty="0"/>
              <a:t> young people under 24: 58% of its population.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500" y="6328014"/>
            <a:ext cx="7612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Source: Central Intelligence Agency World Factbook: </a:t>
            </a:r>
            <a:r>
              <a:rPr lang="en-US" sz="1000" dirty="0">
                <a:hlinkClick r:id="rId3"/>
              </a:rPr>
              <a:t>https://www.cia.gov/library/publications/resources/the-world-factbook/geos/ga.html</a:t>
            </a:r>
            <a:r>
              <a:rPr lang="en-US" sz="1000" dirty="0"/>
              <a:t>, Accessed 05/06/2018</a:t>
            </a:r>
            <a:endParaRPr lang="en-US" sz="1000" dirty="0">
              <a:latin typeface="+mn-lt"/>
            </a:endParaRP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46308838-4997-4D97-BD41-CC47B25FF3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7900707"/>
              </p:ext>
            </p:extLst>
          </p:nvPr>
        </p:nvGraphicFramePr>
        <p:xfrm>
          <a:off x="3694666" y="1787935"/>
          <a:ext cx="7338632" cy="3875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223FF7C4-D14F-4224-911E-493B063AF3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267880"/>
            <a:ext cx="2362200" cy="157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81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Primary and Secondary Enrolment in the Gambia 2010 – 2012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6321623"/>
            <a:ext cx="777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Source: </a:t>
            </a:r>
            <a:r>
              <a:rPr lang="en-US" sz="1400" dirty="0">
                <a:latin typeface="+mn-lt"/>
                <a:hlinkClick r:id="rId3"/>
              </a:rPr>
              <a:t>UNESCO Institute for Statistics</a:t>
            </a:r>
            <a:r>
              <a:rPr lang="en-US" sz="1400" dirty="0">
                <a:latin typeface="+mn-lt"/>
              </a:rPr>
              <a:t>, Retrieved on March 8, 2016.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FC6EFF98-EF62-43DA-8B83-E63CE39AF1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5839795"/>
              </p:ext>
            </p:extLst>
          </p:nvPr>
        </p:nvGraphicFramePr>
        <p:xfrm>
          <a:off x="186538" y="2320746"/>
          <a:ext cx="4341571" cy="2719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C14CC8EE-F50F-4280-9ECD-51BFC0E264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2932513"/>
              </p:ext>
            </p:extLst>
          </p:nvPr>
        </p:nvGraphicFramePr>
        <p:xfrm>
          <a:off x="4659782" y="2320747"/>
          <a:ext cx="4374490" cy="2719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8201AAC-B83E-42A7-86DA-16BD0894162A}"/>
              </a:ext>
            </a:extLst>
          </p:cNvPr>
          <p:cNvCxnSpPr/>
          <p:nvPr/>
        </p:nvCxnSpPr>
        <p:spPr>
          <a:xfrm>
            <a:off x="4586631" y="2320746"/>
            <a:ext cx="0" cy="281452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9981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Tertiary Gross Enrolment Ratio in the Gambia 2010 – 2012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6321623"/>
            <a:ext cx="777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Source: </a:t>
            </a:r>
            <a:r>
              <a:rPr lang="en-US" sz="1400" dirty="0">
                <a:latin typeface="+mn-lt"/>
                <a:hlinkClick r:id="rId3"/>
              </a:rPr>
              <a:t>UNESCO Institute for Statistics</a:t>
            </a:r>
            <a:r>
              <a:rPr lang="en-US" sz="1400" dirty="0">
                <a:latin typeface="+mn-lt"/>
              </a:rPr>
              <a:t>, Retrieved on March 8, 2016.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9394FBDE-8F52-44F8-A591-C5B3A167F5E7}"/>
              </a:ext>
            </a:extLst>
          </p:cNvPr>
          <p:cNvGraphicFramePr>
            <a:graphicFrameLocks/>
          </p:cNvGraphicFramePr>
          <p:nvPr/>
        </p:nvGraphicFramePr>
        <p:xfrm>
          <a:off x="636423" y="1674804"/>
          <a:ext cx="7900416" cy="4213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85074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F0A77-A96F-4F4A-A7E1-A9171CA28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Open &amp; Distance Learning?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6064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724400" y="42672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 sz="2400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57200" y="0"/>
            <a:ext cx="83058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 sz="2400">
              <a:latin typeface="Arial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400">
              <a:latin typeface="Arial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400">
              <a:latin typeface="Arial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219200" y="1295400"/>
            <a:ext cx="6781800" cy="164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en-GB" altLang="en-US" sz="6600"/>
          </a:p>
          <a:p>
            <a:pPr algn="ctr">
              <a:spcBef>
                <a:spcPct val="50000"/>
              </a:spcBef>
              <a:buFontTx/>
              <a:buNone/>
            </a:pPr>
            <a:endParaRPr lang="en-GB" altLang="en-US" sz="24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10F162-EBAB-451C-B20E-60D23B2476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449" y="3890662"/>
            <a:ext cx="2060765" cy="20607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1A3174-DF67-45F7-9813-F636ABC5EC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3848856"/>
            <a:ext cx="1967398" cy="1967398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1B97B30-601A-4DE4-B99E-D20F48FCBC26}"/>
              </a:ext>
            </a:extLst>
          </p:cNvPr>
          <p:cNvCxnSpPr/>
          <p:nvPr/>
        </p:nvCxnSpPr>
        <p:spPr>
          <a:xfrm>
            <a:off x="4571999" y="3269226"/>
            <a:ext cx="0" cy="312665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7CBB962-9518-4107-BD67-EC0F00255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17939"/>
            <a:ext cx="9143999" cy="1325563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tx1"/>
                </a:solidFill>
              </a:rPr>
              <a:t>DISTANCE EDUCATION</a:t>
            </a:r>
            <a:br>
              <a:rPr lang="en-US" sz="4800" dirty="0">
                <a:solidFill>
                  <a:schemeClr val="tx1"/>
                </a:solidFill>
              </a:rPr>
            </a:br>
            <a:r>
              <a:rPr lang="en-US" sz="9600" dirty="0">
                <a:solidFill>
                  <a:schemeClr val="tx1"/>
                </a:solidFill>
              </a:rPr>
              <a:t>=</a:t>
            </a:r>
            <a:br>
              <a:rPr lang="en-US" sz="4800" dirty="0">
                <a:solidFill>
                  <a:schemeClr val="tx1"/>
                </a:solidFill>
              </a:rPr>
            </a:br>
            <a:r>
              <a:rPr lang="en-US" sz="4800" dirty="0">
                <a:solidFill>
                  <a:schemeClr val="tx1"/>
                </a:solidFill>
              </a:rPr>
              <a:t>Separation of teacher and learner</a:t>
            </a:r>
            <a:endParaRPr lang="en-CA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667130"/>
      </p:ext>
    </p:extLst>
  </p:cSld>
  <p:clrMapOvr>
    <a:masterClrMapping/>
  </p:clrMapOvr>
  <p:transition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 flipH="1" flipV="1">
            <a:off x="-228600" y="0"/>
            <a:ext cx="76200" cy="579438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>
              <a:solidFill>
                <a:srgbClr val="000000"/>
              </a:solidFill>
              <a:latin typeface="LogoCentre" pitchFamily="2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724400" y="42672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 sz="240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57200" y="0"/>
            <a:ext cx="83058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 sz="2400">
              <a:latin typeface="Arial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400">
              <a:latin typeface="Arial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2400">
              <a:latin typeface="Arial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219200" y="1295400"/>
            <a:ext cx="6781800" cy="164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en-GB" altLang="en-US" sz="6600"/>
          </a:p>
          <a:p>
            <a:pPr algn="ctr">
              <a:spcBef>
                <a:spcPct val="50000"/>
              </a:spcBef>
              <a:buFontTx/>
              <a:buNone/>
            </a:pPr>
            <a:endParaRPr lang="en-GB" altLang="en-US" sz="2400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33400" y="457200"/>
            <a:ext cx="8077200" cy="618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sz="4400" dirty="0">
                <a:latin typeface="Arial" charset="0"/>
                <a:cs typeface="Arial" charset="0"/>
              </a:rPr>
              <a:t>OPEN LEARNING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sz="4400" dirty="0">
                <a:latin typeface="Arial" charset="0"/>
                <a:cs typeface="Arial" charset="0"/>
              </a:rPr>
              <a:t>= fewer barriers </a:t>
            </a:r>
            <a:br>
              <a:rPr lang="en-GB" altLang="en-US" sz="4400" dirty="0">
                <a:latin typeface="Arial" charset="0"/>
                <a:cs typeface="Arial" charset="0"/>
              </a:rPr>
            </a:br>
            <a:r>
              <a:rPr lang="en-GB" altLang="en-US" sz="4400" dirty="0">
                <a:latin typeface="Arial" charset="0"/>
                <a:cs typeface="Arial" charset="0"/>
              </a:rPr>
              <a:t>and is NOT the same as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sz="4400" dirty="0">
                <a:latin typeface="Arial" charset="0"/>
                <a:cs typeface="Arial" charset="0"/>
              </a:rPr>
              <a:t>DISTANCE EDUCATION</a:t>
            </a:r>
          </a:p>
          <a:p>
            <a:pPr algn="ctr">
              <a:spcBef>
                <a:spcPct val="50000"/>
              </a:spcBef>
              <a:buFontTx/>
              <a:buNone/>
            </a:pPr>
            <a:br>
              <a:rPr lang="en-GB" altLang="en-US" sz="4400" dirty="0">
                <a:latin typeface="Arial" charset="0"/>
                <a:cs typeface="Arial" charset="0"/>
              </a:rPr>
            </a:br>
            <a:r>
              <a:rPr lang="en-GB" altLang="en-US" sz="4400" dirty="0">
                <a:latin typeface="Arial" charset="0"/>
                <a:cs typeface="Arial" charset="0"/>
              </a:rPr>
              <a:t>BUT, they are complementary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sz="4400" dirty="0">
                <a:latin typeface="Arial" charset="0"/>
                <a:cs typeface="Arial" charset="0"/>
              </a:rPr>
              <a:t>Therefore: ODL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0AB4575-3E17-4DF9-9E31-99AF5AA61BB8}"/>
              </a:ext>
            </a:extLst>
          </p:cNvPr>
          <p:cNvCxnSpPr/>
          <p:nvPr/>
        </p:nvCxnSpPr>
        <p:spPr>
          <a:xfrm>
            <a:off x="506361" y="4306529"/>
            <a:ext cx="8256639" cy="0"/>
          </a:xfrm>
          <a:prstGeom prst="line">
            <a:avLst/>
          </a:prstGeom>
          <a:ln w="76200">
            <a:solidFill>
              <a:srgbClr val="2900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2010833"/>
      </p:ext>
    </p:extLst>
  </p:cSld>
  <p:clrMapOvr>
    <a:masterClrMapping/>
  </p:clrMapOvr>
  <p:transition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0" y="334646"/>
            <a:ext cx="9144000" cy="1325563"/>
          </a:xfrm>
        </p:spPr>
        <p:txBody>
          <a:bodyPr/>
          <a:lstStyle/>
          <a:p>
            <a:r>
              <a:rPr lang="en-US" altLang="en-US" dirty="0"/>
              <a:t>Philosophy of Open-ness</a:t>
            </a:r>
            <a:endParaRPr lang="en-CA" altLang="en-US" dirty="0"/>
          </a:p>
        </p:txBody>
      </p:sp>
      <p:sp>
        <p:nvSpPr>
          <p:cNvPr id="23555" name="Rectangle 3"/>
          <p:cNvSpPr>
            <a:spLocks noGrp="1"/>
          </p:cNvSpPr>
          <p:nvPr>
            <p:ph idx="1"/>
          </p:nvPr>
        </p:nvSpPr>
        <p:spPr>
          <a:xfrm>
            <a:off x="628650" y="1660209"/>
            <a:ext cx="7886700" cy="3846193"/>
          </a:xfrm>
        </p:spPr>
        <p:txBody>
          <a:bodyPr>
            <a:normAutofit/>
          </a:bodyPr>
          <a:lstStyle/>
          <a:p>
            <a:r>
              <a:rPr lang="en-US" altLang="en-US" sz="3600" i="1" dirty="0"/>
              <a:t>Open as to people, </a:t>
            </a:r>
          </a:p>
          <a:p>
            <a:r>
              <a:rPr lang="en-US" altLang="en-US" sz="3600" i="1" dirty="0"/>
              <a:t>Open as to places, </a:t>
            </a:r>
          </a:p>
          <a:p>
            <a:r>
              <a:rPr lang="en-US" altLang="en-US" sz="3600" i="1" dirty="0"/>
              <a:t>Open as to methods, and, finally, </a:t>
            </a:r>
          </a:p>
          <a:p>
            <a:r>
              <a:rPr lang="en-US" altLang="en-US" sz="3600" i="1" dirty="0"/>
              <a:t>Open as to ideas</a:t>
            </a:r>
          </a:p>
          <a:p>
            <a:pPr marL="457200" lvl="1" indent="0" algn="r">
              <a:buNone/>
            </a:pPr>
            <a:r>
              <a:rPr lang="en-US" altLang="en-US" sz="3200" dirty="0"/>
              <a:t>Lord Crowther</a:t>
            </a:r>
          </a:p>
        </p:txBody>
      </p:sp>
      <p:pic>
        <p:nvPicPr>
          <p:cNvPr id="23556" name="Picture 4" descr="crowth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181" y="4592320"/>
            <a:ext cx="2321100" cy="1699259"/>
          </a:xfrm>
          <a:prstGeom prst="rect">
            <a:avLst/>
          </a:prstGeom>
          <a:extLst/>
        </p:spPr>
      </p:pic>
      <p:pic>
        <p:nvPicPr>
          <p:cNvPr id="5" name="Picture 2" descr="\\06-CLS-01\Users\DTremblay\Desktop\logo_OU.png">
            <a:extLst>
              <a:ext uri="{FF2B5EF4-FFF2-40B4-BE49-F238E27FC236}">
                <a16:creationId xmlns:a16="http://schemas.microsoft.com/office/drawing/2014/main" id="{9E9BDB00-67C9-4901-8D55-15C0F00A22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254" y="4592320"/>
            <a:ext cx="2206776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84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‘Open-ness’ in Practice</a:t>
            </a:r>
            <a:endParaRPr lang="en-CA" altLang="en-US" dirty="0"/>
          </a:p>
        </p:txBody>
      </p:sp>
      <p:sp>
        <p:nvSpPr>
          <p:cNvPr id="24579" name="Rectangle 3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486274"/>
          </a:xfrm>
        </p:spPr>
        <p:txBody>
          <a:bodyPr>
            <a:normAutofit/>
          </a:bodyPr>
          <a:lstStyle/>
          <a:p>
            <a:r>
              <a:rPr lang="en-US" altLang="en-US" sz="3600" dirty="0"/>
              <a:t>No entry qualifications</a:t>
            </a:r>
          </a:p>
          <a:p>
            <a:r>
              <a:rPr lang="en-US" altLang="en-US" sz="3600" dirty="0"/>
              <a:t>Credit banking</a:t>
            </a:r>
          </a:p>
          <a:p>
            <a:r>
              <a:rPr lang="en-US" altLang="en-US" sz="3600" dirty="0"/>
              <a:t>Cafeteria approach to courses</a:t>
            </a:r>
          </a:p>
          <a:p>
            <a:r>
              <a:rPr lang="en-US" altLang="en-US" sz="3600" dirty="0"/>
              <a:t>Anytime, anywhere</a:t>
            </a:r>
            <a:endParaRPr lang="en-CA" altLang="en-US" sz="3600" dirty="0"/>
          </a:p>
        </p:txBody>
      </p:sp>
      <p:pic>
        <p:nvPicPr>
          <p:cNvPr id="24580" name="Picture 3" descr="800px-united_states_postal_service_truck-450x2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6887"/>
            <a:ext cx="4005262" cy="22098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1" name="Picture 4" descr="maa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4"/>
          <a:stretch/>
        </p:blipFill>
        <p:spPr bwMode="auto">
          <a:xfrm>
            <a:off x="4100512" y="4646887"/>
            <a:ext cx="2686050" cy="221111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21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" y="1737359"/>
            <a:ext cx="8850975" cy="3810001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ODL and eLearning</a:t>
            </a:r>
          </a:p>
        </p:txBody>
      </p:sp>
    </p:spTree>
    <p:extLst>
      <p:ext uri="{BB962C8B-B14F-4D97-AF65-F5344CB8AC3E}">
        <p14:creationId xmlns:p14="http://schemas.microsoft.com/office/powerpoint/2010/main" val="27023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 descr="\\06-CLS-01\Users\DTremblay\Desktop\CHOGM Vancouver 1987_3 cop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254000"/>
            <a:ext cx="9144001" cy="487680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267" y="5310245"/>
            <a:ext cx="8628733" cy="885825"/>
          </a:xfrm>
        </p:spPr>
        <p:txBody>
          <a:bodyPr>
            <a:noAutofit/>
          </a:bodyPr>
          <a:lstStyle/>
          <a:p>
            <a:pPr algn="l"/>
            <a:r>
              <a:rPr lang="en-US" sz="2800" dirty="0"/>
              <a:t>Commonwealth Heads of Government Meeting</a:t>
            </a:r>
            <a:br>
              <a:rPr lang="en-US" sz="2400" dirty="0"/>
            </a:br>
            <a:r>
              <a:rPr lang="en-US" sz="2400" dirty="0"/>
              <a:t>Vancouver, 1987</a:t>
            </a:r>
          </a:p>
        </p:txBody>
      </p:sp>
    </p:spTree>
    <p:extLst>
      <p:ext uri="{BB962C8B-B14F-4D97-AF65-F5344CB8AC3E}">
        <p14:creationId xmlns:p14="http://schemas.microsoft.com/office/powerpoint/2010/main" val="99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0C429-B968-41F8-A396-42EBCCE45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Fifth Decade of ODL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0871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/>
          </p:cNvSpPr>
          <p:nvPr>
            <p:ph type="title" idx="4294967295"/>
          </p:nvPr>
        </p:nvSpPr>
        <p:spPr>
          <a:xfrm>
            <a:off x="0" y="-635"/>
            <a:ext cx="9144000" cy="1325563"/>
          </a:xfrm>
        </p:spPr>
        <p:txBody>
          <a:bodyPr/>
          <a:lstStyle/>
          <a:p>
            <a:r>
              <a:rPr lang="en-US" altLang="en-US" dirty="0"/>
              <a:t>The Rise of Open Universities</a:t>
            </a:r>
            <a:endParaRPr lang="en-CA" altLang="en-US" dirty="0"/>
          </a:p>
        </p:txBody>
      </p:sp>
      <p:pic>
        <p:nvPicPr>
          <p:cNvPr id="22535" name="Picture 10" descr="Logo%20UNIS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49" y="1324928"/>
            <a:ext cx="3952631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0" y="1127760"/>
            <a:ext cx="9144000" cy="0"/>
          </a:xfrm>
          <a:prstGeom prst="line">
            <a:avLst/>
          </a:prstGeom>
          <a:ln w="12700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 descr="P:\1_Projects\8_PCF + EDEA Awards\EDEA Awards\PPT EDEA winners 2013\logos\AU_Logo_stacked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10" y="2915140"/>
            <a:ext cx="1865287" cy="185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:\4_Logos\Others\IGNOU Hi Quality\ignou logo blue transp recreated_D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793" y="4499783"/>
            <a:ext cx="2989231" cy="139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\\06-CLS-01\Users\DTremblay\Desktop\Ouu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280" y="2645158"/>
            <a:ext cx="2381534" cy="142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DB1997E-98F7-4933-81BF-05DA0A15B0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224" y="4658360"/>
            <a:ext cx="1822896" cy="166243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D5A356-42F5-4F71-8538-819542A9301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653" y="1434176"/>
            <a:ext cx="1627682" cy="164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11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OUMAP-1988">
            <a:extLst>
              <a:ext uri="{FF2B5EF4-FFF2-40B4-BE49-F238E27FC236}">
                <a16:creationId xmlns:a16="http://schemas.microsoft.com/office/drawing/2014/main" id="{89D44719-6451-43E1-A72F-5A1F5BE9C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1086"/>
            <a:ext cx="914400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EB88FEA-77F0-4DF2-BA8E-7E8DCAAA9DFD}"/>
              </a:ext>
            </a:extLst>
          </p:cNvPr>
          <p:cNvSpPr txBox="1"/>
          <p:nvPr/>
        </p:nvSpPr>
        <p:spPr>
          <a:xfrm>
            <a:off x="266831" y="2583527"/>
            <a:ext cx="1505015" cy="224676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AIOU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ATHABASCA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BCOU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BRAOU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IGNOU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OLA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OUSL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TELUQ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UKOU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UNISA</a:t>
            </a:r>
          </a:p>
        </p:txBody>
      </p:sp>
    </p:spTree>
    <p:extLst>
      <p:ext uri="{BB962C8B-B14F-4D97-AF65-F5344CB8AC3E}">
        <p14:creationId xmlns:p14="http://schemas.microsoft.com/office/powerpoint/2010/main" val="100496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AD1F9DC-EE34-4146-A0AF-DC0143026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746"/>
            <a:ext cx="9144000" cy="508819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FE437EF-8116-4091-834D-707C92F9D7B1}"/>
              </a:ext>
            </a:extLst>
          </p:cNvPr>
          <p:cNvSpPr/>
          <p:nvPr/>
        </p:nvSpPr>
        <p:spPr>
          <a:xfrm>
            <a:off x="282804" y="2922309"/>
            <a:ext cx="3148552" cy="365581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BC2005-AEFF-4BB2-A82F-060118A9E389}"/>
              </a:ext>
            </a:extLst>
          </p:cNvPr>
          <p:cNvSpPr txBox="1"/>
          <p:nvPr/>
        </p:nvSpPr>
        <p:spPr>
          <a:xfrm>
            <a:off x="474223" y="3038696"/>
            <a:ext cx="1420565" cy="3323987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AIOU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ATHABASCA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BAOU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BOU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err="1">
                <a:solidFill>
                  <a:srgbClr val="A9103D"/>
                </a:solidFill>
                <a:latin typeface="+mj-lt"/>
              </a:rPr>
              <a:t>DrBRAOU</a:t>
            </a:r>
            <a:endParaRPr lang="en-US" sz="1400" dirty="0">
              <a:solidFill>
                <a:srgbClr val="A9103D"/>
              </a:solidFill>
              <a:latin typeface="+mj-lt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GOU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IGNOU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KKHSOU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KSOU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MPBOU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NOU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NOUN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NSOU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OSOU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OUC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E0326F-000D-4B10-AAB8-10FCDA7FC6FD}"/>
              </a:ext>
            </a:extLst>
          </p:cNvPr>
          <p:cNvSpPr txBox="1"/>
          <p:nvPr/>
        </p:nvSpPr>
        <p:spPr>
          <a:xfrm>
            <a:off x="1894788" y="3038696"/>
            <a:ext cx="1461153" cy="3539430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16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OUM</a:t>
            </a:r>
          </a:p>
          <a:p>
            <a:pPr marL="228600" indent="-228600">
              <a:buFont typeface="+mj-lt"/>
              <a:buAutoNum type="arabicPeriod" startAt="16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OU Mauritius</a:t>
            </a:r>
          </a:p>
          <a:p>
            <a:pPr marL="228600" indent="-228600">
              <a:buFont typeface="+mj-lt"/>
              <a:buAutoNum type="arabicPeriod" startAt="16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OUSL</a:t>
            </a:r>
          </a:p>
          <a:p>
            <a:pPr marL="228600" indent="-228600">
              <a:buFont typeface="+mj-lt"/>
              <a:buAutoNum type="arabicPeriod" startAt="16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OUT</a:t>
            </a:r>
          </a:p>
          <a:p>
            <a:pPr marL="228600" indent="-228600">
              <a:buFont typeface="+mj-lt"/>
              <a:buAutoNum type="arabicPeriod" startAt="16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PSSOU</a:t>
            </a:r>
          </a:p>
          <a:p>
            <a:pPr marL="228600" indent="-228600">
              <a:buFont typeface="+mj-lt"/>
              <a:buAutoNum type="arabicPeriod" startAt="16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TNOU</a:t>
            </a:r>
          </a:p>
          <a:p>
            <a:pPr marL="228600" indent="-228600">
              <a:buFont typeface="+mj-lt"/>
              <a:buAutoNum type="arabicPeriod" startAt="16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UOU</a:t>
            </a:r>
          </a:p>
          <a:p>
            <a:pPr marL="228600" indent="-228600">
              <a:buFont typeface="+mj-lt"/>
              <a:buAutoNum type="arabicPeriod" startAt="16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UNISA</a:t>
            </a:r>
          </a:p>
          <a:p>
            <a:pPr marL="228600" indent="-228600">
              <a:buFont typeface="+mj-lt"/>
              <a:buAutoNum type="arabicPeriod" startAt="16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UKOU</a:t>
            </a:r>
          </a:p>
          <a:p>
            <a:pPr marL="228600" indent="-228600">
              <a:buFont typeface="+mj-lt"/>
              <a:buAutoNum type="arabicPeriod" startAt="16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UPRTOU</a:t>
            </a:r>
          </a:p>
          <a:p>
            <a:pPr marL="228600" indent="-228600">
              <a:buFont typeface="+mj-lt"/>
              <a:buAutoNum type="arabicPeriod" startAt="16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VOU</a:t>
            </a:r>
          </a:p>
          <a:p>
            <a:pPr marL="228600" indent="-228600">
              <a:buFont typeface="+mj-lt"/>
              <a:buAutoNum type="arabicPeriod" startAt="16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VMOU</a:t>
            </a:r>
          </a:p>
          <a:p>
            <a:pPr marL="228600" indent="-228600">
              <a:buFont typeface="+mj-lt"/>
              <a:buAutoNum type="arabicPeriod" startAt="16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SOU</a:t>
            </a:r>
          </a:p>
          <a:p>
            <a:pPr marL="228600" indent="-228600">
              <a:buFont typeface="+mj-lt"/>
              <a:buAutoNum type="arabicPeriod" startAt="16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YCMOU</a:t>
            </a:r>
          </a:p>
          <a:p>
            <a:pPr marL="228600" indent="-228600">
              <a:buFont typeface="+mj-lt"/>
              <a:buAutoNum type="arabicPeriod" startAt="16"/>
            </a:pPr>
            <a:r>
              <a:rPr lang="en-US" sz="1400" dirty="0">
                <a:solidFill>
                  <a:srgbClr val="A9103D"/>
                </a:solidFill>
                <a:latin typeface="+mj-lt"/>
              </a:rPr>
              <a:t>ZAOU</a:t>
            </a:r>
          </a:p>
          <a:p>
            <a:pPr marL="228600" indent="-228600">
              <a:buFont typeface="+mj-lt"/>
              <a:buAutoNum type="arabicPeriod" startAt="16"/>
            </a:pPr>
            <a:endParaRPr lang="en-US" sz="1400" dirty="0">
              <a:solidFill>
                <a:srgbClr val="A9103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40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4ED0D36C-15E8-45A9-B21E-0B24C59BCBAA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0352" cy="4839454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F5F7EBF-7EFD-44B2-B8CC-B7413C5C8863}"/>
              </a:ext>
            </a:extLst>
          </p:cNvPr>
          <p:cNvSpPr/>
          <p:nvPr/>
        </p:nvSpPr>
        <p:spPr>
          <a:xfrm>
            <a:off x="1205236" y="5510014"/>
            <a:ext cx="61180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290088"/>
                </a:solidFill>
                <a:ea typeface="+mj-ea"/>
                <a:cs typeface="+mj-cs"/>
              </a:rPr>
              <a:t>NOUN (420,000 students)</a:t>
            </a:r>
            <a:endParaRPr lang="en-CA" sz="4000" dirty="0">
              <a:solidFill>
                <a:srgbClr val="290088"/>
              </a:solidFill>
              <a:ea typeface="+mj-ea"/>
              <a:cs typeface="+mj-cs"/>
            </a:endParaRPr>
          </a:p>
        </p:txBody>
      </p:sp>
      <p:sp>
        <p:nvSpPr>
          <p:cNvPr id="5" name="Rectangle: Single Corner Snipped 4">
            <a:extLst>
              <a:ext uri="{FF2B5EF4-FFF2-40B4-BE49-F238E27FC236}">
                <a16:creationId xmlns:a16="http://schemas.microsoft.com/office/drawing/2014/main" id="{FD282F9D-2ADF-41F2-88C9-2EA7A2DEAEAE}"/>
              </a:ext>
            </a:extLst>
          </p:cNvPr>
          <p:cNvSpPr/>
          <p:nvPr/>
        </p:nvSpPr>
        <p:spPr>
          <a:xfrm>
            <a:off x="0" y="4199374"/>
            <a:ext cx="4572000" cy="1076960"/>
          </a:xfrm>
          <a:prstGeom prst="snip1Rect">
            <a:avLst/>
          </a:prstGeom>
          <a:solidFill>
            <a:srgbClr val="290088"/>
          </a:solidFill>
          <a:ln>
            <a:solidFill>
              <a:srgbClr val="2900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F636CBF-CEE9-4C96-90D4-9412214D6052}"/>
              </a:ext>
            </a:extLst>
          </p:cNvPr>
          <p:cNvSpPr/>
          <p:nvPr/>
        </p:nvSpPr>
        <p:spPr>
          <a:xfrm>
            <a:off x="527113" y="4086165"/>
            <a:ext cx="268214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solidFill>
                  <a:schemeClr val="bg1"/>
                </a:solidFill>
              </a:rPr>
              <a:t>Access</a:t>
            </a:r>
            <a:endParaRPr lang="en-CA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32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Costs: ODL in mega universities</a:t>
            </a:r>
          </a:p>
        </p:txBody>
      </p:sp>
      <p:pic>
        <p:nvPicPr>
          <p:cNvPr id="7" name="Picture 2" descr="\\06-CLS-01\Users\DTremblay\Desktop\COL logos New\PDF files download\COL_Logo_Crest_white_cmyk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6388030"/>
            <a:ext cx="304800" cy="39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13553"/>
              </p:ext>
            </p:extLst>
          </p:nvPr>
        </p:nvGraphicFramePr>
        <p:xfrm>
          <a:off x="426720" y="1574799"/>
          <a:ext cx="8412480" cy="38553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71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Country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Institution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Enrolment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%</a:t>
                      </a:r>
                      <a:r>
                        <a:rPr lang="en-US" sz="2000" baseline="0" dirty="0"/>
                        <a:t> of Campus Cost</a:t>
                      </a:r>
                      <a:r>
                        <a:rPr lang="en-US" sz="2000" dirty="0"/>
                        <a:t>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856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Pakistan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AIOU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456.126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856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China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CCRTVU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2,300,000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856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India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IGNOU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1,187,100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35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8565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UK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OU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203,744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73760" y="5715000"/>
            <a:ext cx="7965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290088"/>
                </a:solidFill>
                <a:latin typeface="+mj-lt"/>
              </a:rPr>
              <a:t>*Unit cost per student as a percentage of the average </a:t>
            </a:r>
            <a:br>
              <a:rPr lang="en-US" sz="2000" dirty="0">
                <a:solidFill>
                  <a:srgbClr val="290088"/>
                </a:solidFill>
                <a:latin typeface="+mj-lt"/>
              </a:rPr>
            </a:br>
            <a:r>
              <a:rPr lang="en-US" sz="2000" dirty="0">
                <a:solidFill>
                  <a:srgbClr val="290088"/>
                </a:solidFill>
                <a:latin typeface="+mj-lt"/>
              </a:rPr>
              <a:t>for other universities in the country, NKC, 2004.</a:t>
            </a:r>
          </a:p>
        </p:txBody>
      </p:sp>
    </p:spTree>
    <p:extLst>
      <p:ext uri="{BB962C8B-B14F-4D97-AF65-F5344CB8AC3E}">
        <p14:creationId xmlns:p14="http://schemas.microsoft.com/office/powerpoint/2010/main" val="133999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28650" y="1910080"/>
            <a:ext cx="4847590" cy="4103688"/>
          </a:xfrm>
        </p:spPr>
        <p:txBody>
          <a:bodyPr>
            <a:normAutofit/>
          </a:bodyPr>
          <a:lstStyle/>
          <a:p>
            <a:r>
              <a:rPr lang="en-CA" sz="4000" dirty="0"/>
              <a:t>highest rated for overall student satisfaction in the 2012 National Student Survey </a:t>
            </a:r>
          </a:p>
          <a:p>
            <a:r>
              <a:rPr lang="en-CA" sz="4000" dirty="0"/>
              <a:t>rated fifth of 100 UK universities (2003)</a:t>
            </a:r>
            <a:endParaRPr lang="en-CA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6393469"/>
            <a:ext cx="7772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Source: </a:t>
            </a:r>
            <a:r>
              <a:rPr lang="en-US" sz="1050" dirty="0">
                <a:hlinkClick r:id="rId3"/>
              </a:rPr>
              <a:t>http://www.open.ac.uk/about/main/the-ou-explained/facts-and-figures</a:t>
            </a:r>
            <a:endParaRPr lang="en-US" sz="1050" dirty="0"/>
          </a:p>
        </p:txBody>
      </p:sp>
      <p:pic>
        <p:nvPicPr>
          <p:cNvPr id="5" name="Picture 2" descr="\\06-CLS-01\Users\DTremblay\Desktop\logo_OU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113" y="892434"/>
            <a:ext cx="3494216" cy="247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: Single Corner Snipped 5">
            <a:extLst>
              <a:ext uri="{FF2B5EF4-FFF2-40B4-BE49-F238E27FC236}">
                <a16:creationId xmlns:a16="http://schemas.microsoft.com/office/drawing/2014/main" id="{E472FC30-A85D-4F3A-8E1D-021878B5307F}"/>
              </a:ext>
            </a:extLst>
          </p:cNvPr>
          <p:cNvSpPr/>
          <p:nvPr/>
        </p:nvSpPr>
        <p:spPr>
          <a:xfrm>
            <a:off x="0" y="433914"/>
            <a:ext cx="4572000" cy="1076960"/>
          </a:xfrm>
          <a:prstGeom prst="snip1Rect">
            <a:avLst/>
          </a:prstGeom>
          <a:solidFill>
            <a:srgbClr val="290088"/>
          </a:solidFill>
          <a:ln>
            <a:solidFill>
              <a:srgbClr val="2900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CB0F37-CA08-4B00-A73A-D5C53D9BD736}"/>
              </a:ext>
            </a:extLst>
          </p:cNvPr>
          <p:cNvSpPr/>
          <p:nvPr/>
        </p:nvSpPr>
        <p:spPr>
          <a:xfrm>
            <a:off x="527113" y="320705"/>
            <a:ext cx="288572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solidFill>
                  <a:schemeClr val="bg1"/>
                </a:solidFill>
              </a:rPr>
              <a:t>Quality</a:t>
            </a:r>
            <a:endParaRPr lang="en-CA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72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r>
              <a:rPr lang="en-US" altLang="en-US" dirty="0"/>
              <a:t>The Rise of Dual Mode Institutions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8650" y="5969000"/>
            <a:ext cx="802005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CA" sz="1050" dirty="0"/>
              <a:t>Sources: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CA" sz="1050" dirty="0"/>
              <a:t>UNESCO: </a:t>
            </a:r>
            <a:r>
              <a:rPr lang="en-CA" sz="1050" dirty="0">
                <a:hlinkClick r:id="rId3"/>
              </a:rPr>
              <a:t>Open and Distance Learning - Trends, Policy and Strategy Considerations</a:t>
            </a:r>
            <a:r>
              <a:rPr lang="en-CA" sz="1050" dirty="0"/>
              <a:t> (2002).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CA" sz="1050" dirty="0"/>
              <a:t>Deakin University: </a:t>
            </a:r>
            <a:r>
              <a:rPr lang="en-CA" sz="1050" dirty="0">
                <a:hlinkClick r:id="rId4"/>
              </a:rPr>
              <a:t>Our reputation and history</a:t>
            </a:r>
            <a:r>
              <a:rPr lang="en-CA" sz="1050" dirty="0"/>
              <a:t>. Last accessed on May 2, 2016.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CA" sz="1050" dirty="0"/>
              <a:t>Campus of Open Learning, University of Delhi: </a:t>
            </a:r>
            <a:r>
              <a:rPr lang="en-CA" sz="1050" dirty="0">
                <a:hlinkClick r:id="rId5"/>
              </a:rPr>
              <a:t>About us</a:t>
            </a:r>
            <a:r>
              <a:rPr lang="en-CA" sz="1050" dirty="0"/>
              <a:t>. Last accessed on May 2, 2016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104B61F-B3F8-4FB5-8474-3967706ECB3E}"/>
              </a:ext>
            </a:extLst>
          </p:cNvPr>
          <p:cNvCxnSpPr/>
          <p:nvPr/>
        </p:nvCxnSpPr>
        <p:spPr>
          <a:xfrm>
            <a:off x="0" y="1127760"/>
            <a:ext cx="9144000" cy="0"/>
          </a:xfrm>
          <a:prstGeom prst="line">
            <a:avLst/>
          </a:prstGeom>
          <a:ln w="12700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 descr="Image result for deakin university logo">
            <a:extLst>
              <a:ext uri="{FF2B5EF4-FFF2-40B4-BE49-F238E27FC236}">
                <a16:creationId xmlns:a16="http://schemas.microsoft.com/office/drawing/2014/main" id="{EF4AC6FA-370F-47DB-A689-26ACF8FA5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159" y="1586150"/>
            <a:ext cx="1478122" cy="1478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Campus of Open Learning, University of Delhi logo">
            <a:extLst>
              <a:ext uri="{FF2B5EF4-FFF2-40B4-BE49-F238E27FC236}">
                <a16:creationId xmlns:a16="http://schemas.microsoft.com/office/drawing/2014/main" id="{4D9072BB-E643-4208-ABF6-BE9582A27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3522662"/>
            <a:ext cx="330708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28650" y="1396206"/>
            <a:ext cx="5111750" cy="4502150"/>
          </a:xfrm>
        </p:spPr>
        <p:txBody>
          <a:bodyPr>
            <a:normAutofit/>
          </a:bodyPr>
          <a:lstStyle/>
          <a:p>
            <a:r>
              <a:rPr lang="en-US" altLang="en-US" dirty="0"/>
              <a:t>South Africa: Enrolments in single mode dropped by 21% between 1995-1999 </a:t>
            </a:r>
            <a:r>
              <a:rPr lang="en-US" altLang="en-US" baseline="30000" dirty="0"/>
              <a:t>1</a:t>
            </a:r>
            <a:r>
              <a:rPr lang="en-US" altLang="en-US" dirty="0"/>
              <a:t> </a:t>
            </a:r>
          </a:p>
          <a:p>
            <a:r>
              <a:rPr lang="en-US" altLang="en-US" dirty="0"/>
              <a:t>Deakin: Almost a quarter of 53,000 students study at a distance </a:t>
            </a:r>
            <a:r>
              <a:rPr lang="en-US" altLang="en-US" baseline="30000" dirty="0"/>
              <a:t>2</a:t>
            </a:r>
          </a:p>
          <a:p>
            <a:r>
              <a:rPr lang="en-US" altLang="en-US" dirty="0"/>
              <a:t>Campus of Open Learning, University of Delhi:  More than 200,000 distance students </a:t>
            </a:r>
            <a:r>
              <a:rPr lang="en-US" altLang="en-US" baseline="30000" dirty="0"/>
              <a:t>3</a:t>
            </a:r>
            <a:r>
              <a:rPr lang="en-US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133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Advantages</a:t>
            </a:r>
          </a:p>
        </p:txBody>
      </p:sp>
      <p:sp>
        <p:nvSpPr>
          <p:cNvPr id="6147" name="Rectangle 102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Expand access</a:t>
            </a:r>
          </a:p>
          <a:p>
            <a:r>
              <a:rPr lang="en-US" altLang="en-US" sz="3200" dirty="0"/>
              <a:t>Availability of academic talent</a:t>
            </a:r>
          </a:p>
          <a:p>
            <a:r>
              <a:rPr lang="en-US" altLang="en-US" sz="3200" dirty="0"/>
              <a:t>Optimal </a:t>
            </a:r>
            <a:r>
              <a:rPr lang="en-US" altLang="en-US" sz="3200" dirty="0" err="1"/>
              <a:t>utilisation</a:t>
            </a:r>
            <a:r>
              <a:rPr lang="en-US" altLang="en-US" sz="3200" dirty="0"/>
              <a:t> of existing resources</a:t>
            </a:r>
          </a:p>
          <a:p>
            <a:r>
              <a:rPr lang="en-US" altLang="en-US" sz="3200" dirty="0"/>
              <a:t>Resource-generation</a:t>
            </a:r>
          </a:p>
          <a:p>
            <a:r>
              <a:rPr lang="en-US" altLang="en-US" sz="3200" dirty="0"/>
              <a:t>Access to wider curriculum</a:t>
            </a:r>
          </a:p>
        </p:txBody>
      </p:sp>
    </p:spTree>
    <p:extLst>
      <p:ext uri="{BB962C8B-B14F-4D97-AF65-F5344CB8AC3E}">
        <p14:creationId xmlns:p14="http://schemas.microsoft.com/office/powerpoint/2010/main" val="84841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Challenges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en-US" sz="3200" dirty="0"/>
              <a:t>Lack of autonomy</a:t>
            </a:r>
          </a:p>
          <a:p>
            <a:r>
              <a:rPr lang="en-US" altLang="en-US" sz="3200" dirty="0"/>
              <a:t>Poor learner support</a:t>
            </a:r>
          </a:p>
          <a:p>
            <a:r>
              <a:rPr lang="en-US" altLang="en-US" sz="3200" dirty="0"/>
              <a:t>Underfunding</a:t>
            </a:r>
          </a:p>
          <a:p>
            <a:r>
              <a:rPr lang="en-US" altLang="en-US" sz="3200" dirty="0"/>
              <a:t>Inadequate staff training</a:t>
            </a:r>
          </a:p>
          <a:p>
            <a:r>
              <a:rPr lang="en-US" altLang="en-US" sz="3200" dirty="0"/>
              <a:t>Second-class status</a:t>
            </a:r>
          </a:p>
        </p:txBody>
      </p:sp>
    </p:spTree>
    <p:extLst>
      <p:ext uri="{BB962C8B-B14F-4D97-AF65-F5344CB8AC3E}">
        <p14:creationId xmlns:p14="http://schemas.microsoft.com/office/powerpoint/2010/main" val="123278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EC6EFC9-4059-4BCE-BE7A-5932E24A3610}"/>
              </a:ext>
            </a:extLst>
          </p:cNvPr>
          <p:cNvSpPr txBox="1">
            <a:spLocks/>
          </p:cNvSpPr>
          <p:nvPr/>
        </p:nvSpPr>
        <p:spPr>
          <a:xfrm>
            <a:off x="502395" y="5085577"/>
            <a:ext cx="8155222" cy="14027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solidFill>
                  <a:srgbClr val="290088"/>
                </a:solidFill>
              </a:rPr>
              <a:t>The Commonwealth</a:t>
            </a:r>
            <a:br>
              <a:rPr lang="en-US" sz="2800" dirty="0">
                <a:solidFill>
                  <a:srgbClr val="290088"/>
                </a:solidFill>
              </a:rPr>
            </a:br>
            <a:r>
              <a:rPr lang="en-US" sz="2800" dirty="0">
                <a:solidFill>
                  <a:srgbClr val="290088"/>
                </a:solidFill>
              </a:rPr>
              <a:t>53 developed and developing nations around the world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18F83D-9F5B-48F7-9E42-F748087CE0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" y="451139"/>
            <a:ext cx="9144000" cy="424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25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49DF3-CE0E-4919-9683-4B950D717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Crisis of Credibility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3769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350" y="0"/>
            <a:ext cx="48143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43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ABAC093-38D2-42F4-9D87-97AC48209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04" y="393528"/>
            <a:ext cx="7886700" cy="1325563"/>
          </a:xfrm>
        </p:spPr>
        <p:txBody>
          <a:bodyPr/>
          <a:lstStyle/>
          <a:p>
            <a:r>
              <a:rPr lang="en-US" dirty="0"/>
              <a:t>International:</a:t>
            </a:r>
            <a:br>
              <a:rPr lang="en-US" dirty="0"/>
            </a:br>
            <a:r>
              <a:rPr lang="en-US" dirty="0"/>
              <a:t>ISO Certification Accreditation</a:t>
            </a:r>
            <a:endParaRPr lang="en-CA" dirty="0"/>
          </a:p>
        </p:txBody>
      </p:sp>
      <p:pic>
        <p:nvPicPr>
          <p:cNvPr id="38917" name="Picture 4" descr="C:\Documents and Settings\dtremblay\Desktop\OUM-PMH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9161" y="3388088"/>
            <a:ext cx="3049216" cy="2026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5" descr="C:\Documents and Settings\dtremblay\Desktop\20080618210504!Open_University_Malaysia_corporate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6531" y="2524351"/>
            <a:ext cx="2971846" cy="578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\\06-CLS-01\Users\DTremblay\Desktop\IGNOUGATE.jpg">
            <a:extLst>
              <a:ext uri="{FF2B5EF4-FFF2-40B4-BE49-F238E27FC236}">
                <a16:creationId xmlns:a16="http://schemas.microsoft.com/office/drawing/2014/main" id="{7A02CE66-DC4B-4F34-A9B3-3555D2AC0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6388"/>
            <a:ext cx="3049217" cy="2027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\\06-CLS-01\Users\DTremblay\Desktop\ignou logo blue transp recreated_DT.png">
            <a:extLst>
              <a:ext uri="{FF2B5EF4-FFF2-40B4-BE49-F238E27FC236}">
                <a16:creationId xmlns:a16="http://schemas.microsoft.com/office/drawing/2014/main" id="{7CB59781-2BDE-474A-861D-ECBC7AB25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55" y="2269517"/>
            <a:ext cx="2313026" cy="107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>
            <a:extLst>
              <a:ext uri="{FF2B5EF4-FFF2-40B4-BE49-F238E27FC236}">
                <a16:creationId xmlns:a16="http://schemas.microsoft.com/office/drawing/2014/main" id="{07E9AB2C-7D48-4876-B000-1CE139A0C9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/>
          <a:srcRect l="8812"/>
          <a:stretch/>
        </p:blipFill>
        <p:spPr bwMode="auto">
          <a:xfrm>
            <a:off x="6078377" y="3388089"/>
            <a:ext cx="3065623" cy="2026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 descr="C:\Documents and Settings\dtremblay\Desktop\pcf5_logo_ousl.jpg">
            <a:extLst>
              <a:ext uri="{FF2B5EF4-FFF2-40B4-BE49-F238E27FC236}">
                <a16:creationId xmlns:a16="http://schemas.microsoft.com/office/drawing/2014/main" id="{78281684-A19D-468E-B357-A34C36115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1170" y="2029263"/>
            <a:ext cx="900018" cy="1318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B75524A-81D8-45A6-BFBC-1F8C40F2FFC8}"/>
              </a:ext>
            </a:extLst>
          </p:cNvPr>
          <p:cNvSpPr/>
          <p:nvPr/>
        </p:nvSpPr>
        <p:spPr>
          <a:xfrm>
            <a:off x="7653232" y="2322280"/>
            <a:ext cx="13194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Open University of Sri Lanka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DE569-8D6A-4C5A-AB10-0DE5080BFB7E}"/>
              </a:ext>
            </a:extLst>
          </p:cNvPr>
          <p:cNvSpPr txBox="1"/>
          <p:nvPr/>
        </p:nvSpPr>
        <p:spPr>
          <a:xfrm>
            <a:off x="0" y="5447767"/>
            <a:ext cx="22722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http://en.wikipedia.org/wiki/File:IGNOUGATE.jpg</a:t>
            </a:r>
          </a:p>
        </p:txBody>
      </p:sp>
    </p:spTree>
    <p:extLst>
      <p:ext uri="{BB962C8B-B14F-4D97-AF65-F5344CB8AC3E}">
        <p14:creationId xmlns:p14="http://schemas.microsoft.com/office/powerpoint/2010/main" val="159200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Convergence of External and Internal </a:t>
            </a:r>
            <a:br>
              <a:rPr lang="en-US" dirty="0"/>
            </a:br>
            <a:r>
              <a:rPr lang="en-US" dirty="0"/>
              <a:t>Quality Assurance Measures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sz="quarter" idx="13"/>
          </p:nvPr>
        </p:nvSpPr>
        <p:spPr>
          <a:xfrm>
            <a:off x="974090" y="3098800"/>
            <a:ext cx="3597910" cy="1584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QAA &amp; Internal Validation Unit</a:t>
            </a:r>
          </a:p>
        </p:txBody>
      </p:sp>
      <p:pic>
        <p:nvPicPr>
          <p:cNvPr id="17410" name="Picture 2" descr="\\06-CLS-01\Users\DTremblay\Desktop\Ou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160" y="2636520"/>
            <a:ext cx="3962400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51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304166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en-US" i="1" dirty="0"/>
              <a:t>3-pillars of </a:t>
            </a:r>
            <a:r>
              <a:rPr lang="en-US" altLang="en-US" sz="4800" b="1" i="1" dirty="0"/>
              <a:t>Quality</a:t>
            </a:r>
            <a:r>
              <a:rPr lang="en-US" altLang="en-US" sz="4800" i="1" dirty="0"/>
              <a:t> </a:t>
            </a:r>
            <a:br>
              <a:rPr lang="en-US" altLang="en-US" i="1" dirty="0"/>
            </a:br>
            <a:r>
              <a:rPr lang="en-US" altLang="en-US" i="1" dirty="0"/>
              <a:t>in Distance Education Institutions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7B6F18-1C5C-4217-B211-C4E72CC30759}"/>
              </a:ext>
            </a:extLst>
          </p:cNvPr>
          <p:cNvSpPr/>
          <p:nvPr/>
        </p:nvSpPr>
        <p:spPr>
          <a:xfrm>
            <a:off x="5846813" y="1690689"/>
            <a:ext cx="28552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en-US" sz="2800" dirty="0">
                <a:solidFill>
                  <a:srgbClr val="290088"/>
                </a:solidFill>
                <a:latin typeface="+mj-lt"/>
              </a:rPr>
              <a:t>John Daniel, 1998 </a:t>
            </a:r>
            <a:endParaRPr lang="en-CA" sz="2800" dirty="0">
              <a:solidFill>
                <a:srgbClr val="290088"/>
              </a:solidFill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047F72-6C5F-46DA-BE17-F5CC5481455F}"/>
              </a:ext>
            </a:extLst>
          </p:cNvPr>
          <p:cNvSpPr/>
          <p:nvPr/>
        </p:nvSpPr>
        <p:spPr>
          <a:xfrm>
            <a:off x="1361440" y="2932112"/>
            <a:ext cx="1960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dirty="0"/>
              <a:t>Personal support to each student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B1CE74-F48C-41A7-9D57-17E859AE6AD0}"/>
              </a:ext>
            </a:extLst>
          </p:cNvPr>
          <p:cNvSpPr/>
          <p:nvPr/>
        </p:nvSpPr>
        <p:spPr>
          <a:xfrm>
            <a:off x="4399279" y="2934176"/>
            <a:ext cx="179297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dirty="0"/>
              <a:t>High </a:t>
            </a:r>
            <a:br>
              <a:rPr lang="en-US" altLang="en-US" sz="2800" dirty="0"/>
            </a:br>
            <a:r>
              <a:rPr lang="en-US" altLang="en-US" sz="2800" dirty="0"/>
              <a:t>quality </a:t>
            </a:r>
          </a:p>
          <a:p>
            <a:r>
              <a:rPr lang="en-US" altLang="en-US" sz="2800" dirty="0"/>
              <a:t>multi-media materials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24CA7B5-1381-49C8-8D8B-AC36C62E101A}"/>
              </a:ext>
            </a:extLst>
          </p:cNvPr>
          <p:cNvSpPr/>
          <p:nvPr/>
        </p:nvSpPr>
        <p:spPr>
          <a:xfrm>
            <a:off x="7396480" y="2934176"/>
            <a:ext cx="17475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dirty="0"/>
              <a:t>Efficient </a:t>
            </a:r>
          </a:p>
          <a:p>
            <a:r>
              <a:rPr lang="en-US" altLang="en-US" sz="2800" dirty="0"/>
              <a:t>logistics </a:t>
            </a:r>
          </a:p>
          <a:p>
            <a:r>
              <a:rPr lang="en-US" altLang="en-US" sz="2800" dirty="0"/>
              <a:t>and </a:t>
            </a:r>
            <a:r>
              <a:rPr lang="en-US" altLang="en-US" sz="2800" dirty="0" err="1"/>
              <a:t>admini-stration</a:t>
            </a:r>
            <a:endParaRPr lang="en-US" altLang="en-US" sz="2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B30758-E840-4B0A-A67E-C070766BC9C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12" t="13515" r="33538" b="14987"/>
          <a:stretch/>
        </p:blipFill>
        <p:spPr>
          <a:xfrm>
            <a:off x="396300" y="2240726"/>
            <a:ext cx="1300480" cy="29565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C3EFD13-0884-49FF-A56B-A4504C40FC9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12" t="13515" r="33538" b="14987"/>
          <a:stretch/>
        </p:blipFill>
        <p:spPr>
          <a:xfrm>
            <a:off x="3413649" y="2397760"/>
            <a:ext cx="1300480" cy="29565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7E74DA4-2CDB-4A29-945C-C2F0038DDD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12" t="13515" r="33538" b="14987"/>
          <a:stretch/>
        </p:blipFill>
        <p:spPr>
          <a:xfrm>
            <a:off x="6417043" y="2397760"/>
            <a:ext cx="1300480" cy="295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24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3598-6EF0-4E55-89B2-429B5F413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an ODL Policy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1866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8638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0856" y1="31402" x2="40856" y2="31402"/>
                        <a14:foregroundMark x1="54864" y1="30183" x2="54864" y2="30183"/>
                        <a14:foregroundMark x1="55642" y1="26220" x2="55642" y2="26220"/>
                        <a14:foregroundMark x1="65370" y1="29268" x2="65370" y2="29268"/>
                        <a14:foregroundMark x1="64591" y1="32927" x2="64591" y2="32927"/>
                        <a14:foregroundMark x1="65759" y1="38110" x2="65759" y2="38110"/>
                        <a14:foregroundMark x1="63813" y1="40244" x2="63813" y2="40244"/>
                        <a14:foregroundMark x1="60700" y1="39634" x2="60700" y2="39634"/>
                        <a14:foregroundMark x1="56420" y1="40854" x2="56420" y2="40854"/>
                        <a14:foregroundMark x1="55642" y1="40854" x2="55642" y2="40854"/>
                        <a14:foregroundMark x1="53696" y1="40549" x2="53696" y2="40549"/>
                        <a14:foregroundMark x1="49805" y1="38110" x2="49805" y2="38110"/>
                        <a14:foregroundMark x1="48638" y1="34756" x2="48638" y2="34756"/>
                        <a14:foregroundMark x1="55642" y1="14329" x2="55642" y2="14329"/>
                        <a14:foregroundMark x1="59533" y1="5793" x2="59533" y2="5793"/>
                        <a14:foregroundMark x1="54086" y1="5793" x2="54086" y2="5793"/>
                        <a14:foregroundMark x1="54086" y1="5793" x2="54086" y2="5793"/>
                        <a14:foregroundMark x1="60311" y1="15854" x2="60311" y2="15854"/>
                        <a14:foregroundMark x1="60311" y1="15854" x2="60311" y2="15854"/>
                        <a14:foregroundMark x1="67704" y1="9451" x2="67704" y2="9451"/>
                        <a14:foregroundMark x1="68482" y1="9756" x2="69261" y2="11890"/>
                        <a14:foregroundMark x1="66926" y1="11280" x2="66926" y2="11280"/>
                        <a14:foregroundMark x1="78988" y1="4573" x2="78988" y2="4573"/>
                        <a14:foregroundMark x1="78988" y1="7317" x2="78988" y2="7317"/>
                        <a14:foregroundMark x1="78599" y1="12805" x2="78599" y2="12805"/>
                        <a14:foregroundMark x1="77821" y1="17378" x2="77821" y2="17378"/>
                        <a14:foregroundMark x1="84825" y1="17378" x2="84825" y2="17378"/>
                        <a14:foregroundMark x1="89105" y1="16463" x2="89105" y2="16463"/>
                        <a14:foregroundMark x1="84436" y1="10061" x2="84436" y2="10061"/>
                        <a14:foregroundMark x1="44358" y1="12500" x2="44358" y2="12500"/>
                        <a14:foregroundMark x1="43580" y1="11585" x2="43580" y2="11585"/>
                        <a14:foregroundMark x1="43580" y1="8232" x2="43580" y2="8232"/>
                        <a14:foregroundMark x1="47082" y1="4573" x2="47082" y2="4573"/>
                        <a14:foregroundMark x1="13230" y1="10671" x2="13230" y2="10671"/>
                        <a14:foregroundMark x1="14008" y1="14024" x2="14008" y2="14024"/>
                        <a14:foregroundMark x1="24903" y1="12500" x2="24903" y2="12500"/>
                        <a14:foregroundMark x1="27237" y1="11280" x2="27237" y2="11280"/>
                        <a14:foregroundMark x1="11284" y1="17073" x2="11284" y2="17073"/>
                        <a14:foregroundMark x1="6615" y1="13720" x2="6615" y2="13720"/>
                        <a14:foregroundMark x1="6226" y1="12500" x2="6226" y2="12500"/>
                        <a14:foregroundMark x1="7004" y1="4573" x2="7004" y2="4573"/>
                        <a14:foregroundMark x1="5837" y1="12500" x2="5837" y2="13415"/>
                        <a14:foregroundMark x1="5837" y1="15244" x2="5837" y2="15244"/>
                        <a14:foregroundMark x1="11673" y1="11890" x2="11673" y2="11890"/>
                        <a14:foregroundMark x1="33463" y1="35976" x2="33463" y2="35976"/>
                        <a14:foregroundMark x1="36965" y1="34146" x2="36965" y2="34146"/>
                        <a14:foregroundMark x1="52140" y1="74085" x2="52140" y2="74085"/>
                        <a14:foregroundMark x1="53307" y1="78659" x2="53307" y2="78659"/>
                        <a14:foregroundMark x1="51362" y1="84146" x2="51362" y2="84146"/>
                        <a14:foregroundMark x1="56031" y1="84451" x2="56031" y2="84451"/>
                        <a14:foregroundMark x1="56420" y1="79573" x2="56420" y2="79573"/>
                        <a14:foregroundMark x1="60311" y1="75610" x2="60311" y2="75610"/>
                        <a14:foregroundMark x1="58366" y1="72256" x2="58366" y2="72256"/>
                        <a14:foregroundMark x1="53696" y1="69207" x2="53696" y2="69207"/>
                        <a14:foregroundMark x1="51751" y1="67073" x2="51751" y2="67073"/>
                        <a14:foregroundMark x1="47471" y1="66768" x2="47471" y2="66768"/>
                        <a14:foregroundMark x1="43969" y1="66768" x2="43969" y2="66768"/>
                        <a14:foregroundMark x1="42802" y1="67683" x2="42802" y2="67683"/>
                        <a14:foregroundMark x1="48249" y1="9756" x2="48249" y2="97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6019800"/>
            <a:ext cx="538440" cy="687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79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272A784-B4F1-4409-8D31-32AAB42578F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6D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1640" y="284163"/>
            <a:ext cx="8300720" cy="925194"/>
          </a:xfrm>
          <a:prstGeom prst="roundRect">
            <a:avLst/>
          </a:prstGeom>
          <a:solidFill>
            <a:schemeClr val="bg1"/>
          </a:solidFill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Education 2030: Framework for Action</a:t>
            </a:r>
          </a:p>
        </p:txBody>
      </p:sp>
      <p:pic>
        <p:nvPicPr>
          <p:cNvPr id="4098" name="Picture 2" descr="Image result for education 2030">
            <a:extLst>
              <a:ext uri="{FF2B5EF4-FFF2-40B4-BE49-F238E27FC236}">
                <a16:creationId xmlns:a16="http://schemas.microsoft.com/office/drawing/2014/main" id="{8BCD37C4-9026-4622-83D6-997E20E4BA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1"/>
          <a:stretch/>
        </p:blipFill>
        <p:spPr bwMode="auto">
          <a:xfrm>
            <a:off x="0" y="4303461"/>
            <a:ext cx="3759200" cy="255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195285" y="1641858"/>
            <a:ext cx="6217920" cy="3870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Develop policies and </a:t>
            </a:r>
            <a:r>
              <a:rPr lang="en-US" sz="3200" dirty="0" err="1">
                <a:solidFill>
                  <a:schemeClr val="tx1"/>
                </a:solidFill>
              </a:rPr>
              <a:t>programmes</a:t>
            </a:r>
            <a:r>
              <a:rPr lang="en-US" sz="3200" dirty="0">
                <a:solidFill>
                  <a:schemeClr val="tx1"/>
                </a:solidFill>
              </a:rPr>
              <a:t> for the provision of </a:t>
            </a:r>
            <a:r>
              <a:rPr lang="en-US" sz="3200" b="1" dirty="0">
                <a:solidFill>
                  <a:srgbClr val="32A3DB"/>
                </a:solidFill>
                <a:latin typeface="+mn-lt"/>
              </a:rPr>
              <a:t>quality distance learning</a:t>
            </a:r>
            <a:r>
              <a:rPr lang="en-US" sz="32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in tertiary Education, with appropriate financing and use of </a:t>
            </a:r>
            <a:r>
              <a:rPr lang="en-US" sz="3200" b="1" dirty="0">
                <a:solidFill>
                  <a:srgbClr val="EC008B"/>
                </a:solidFill>
                <a:latin typeface="+mn-lt"/>
              </a:rPr>
              <a:t>technology</a:t>
            </a:r>
            <a:r>
              <a:rPr lang="en-US" sz="3200" dirty="0">
                <a:solidFill>
                  <a:schemeClr val="tx1"/>
                </a:solidFill>
              </a:rPr>
              <a:t>, including the Internet, </a:t>
            </a:r>
            <a:r>
              <a:rPr lang="en-US" sz="3200" b="1" dirty="0">
                <a:solidFill>
                  <a:srgbClr val="ED008C"/>
                </a:solidFill>
                <a:latin typeface="+mn-lt"/>
              </a:rPr>
              <a:t>massive open online courses </a:t>
            </a:r>
            <a:r>
              <a:rPr lang="en-US" sz="3200" dirty="0">
                <a:solidFill>
                  <a:schemeClr val="tx1"/>
                </a:solidFill>
              </a:rPr>
              <a:t>and other modalities that meet accepted </a:t>
            </a:r>
            <a:r>
              <a:rPr lang="en-US" sz="3200" b="1" dirty="0">
                <a:solidFill>
                  <a:srgbClr val="31A2DA"/>
                </a:solidFill>
                <a:latin typeface="+mn-lt"/>
              </a:rPr>
              <a:t>quality standards</a:t>
            </a:r>
            <a:r>
              <a:rPr lang="en-US" sz="3200" b="1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to improve access.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AA889CB-7196-44FE-B8E4-4C5D11B136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617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Towards an ODL policy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How useful is ODL to expand access to quality HE/lifelong learning?</a:t>
            </a:r>
          </a:p>
          <a:p>
            <a:r>
              <a:rPr lang="en-US" sz="3200" dirty="0"/>
              <a:t>What is the ICT infrastructure available and is it affordable?</a:t>
            </a:r>
          </a:p>
          <a:p>
            <a:r>
              <a:rPr lang="en-US" sz="3200" dirty="0"/>
              <a:t>How do we plan to reach the unreached?</a:t>
            </a:r>
          </a:p>
          <a:p>
            <a:r>
              <a:rPr lang="en-US" sz="3200" dirty="0"/>
              <a:t>Adopt same or different QA regulations?</a:t>
            </a:r>
          </a:p>
        </p:txBody>
      </p:sp>
    </p:spTree>
    <p:extLst>
      <p:ext uri="{BB962C8B-B14F-4D97-AF65-F5344CB8AC3E}">
        <p14:creationId xmlns:p14="http://schemas.microsoft.com/office/powerpoint/2010/main" val="327893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\\06-CLS-01\Users\DTremblay\Desktop\Min ed P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096693"/>
            <a:ext cx="2743200" cy="257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41784"/>
            <a:ext cx="6915150" cy="1010852"/>
          </a:xfrm>
        </p:spPr>
        <p:txBody>
          <a:bodyPr/>
          <a:lstStyle/>
          <a:p>
            <a:pPr algn="l"/>
            <a:r>
              <a:rPr lang="en-US"/>
              <a:t>Have a National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Integrate ODL into existing policy</a:t>
            </a:r>
          </a:p>
          <a:p>
            <a:r>
              <a:rPr lang="en-US" sz="3200" dirty="0"/>
              <a:t>Develop a separate ODL policy</a:t>
            </a:r>
          </a:p>
          <a:p>
            <a:r>
              <a:rPr lang="en-US" sz="3200" dirty="0"/>
              <a:t>Flexible to include new developments</a:t>
            </a:r>
          </a:p>
          <a:p>
            <a:r>
              <a:rPr lang="en-US" sz="3200" dirty="0"/>
              <a:t>Commit resources</a:t>
            </a:r>
          </a:p>
        </p:txBody>
      </p:sp>
      <p:pic>
        <p:nvPicPr>
          <p:cNvPr id="2052" name="Picture 4" descr="\\06-CLS-01\Users\DTremblay\Desktop\puzzle-hands POLIC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463424"/>
            <a:ext cx="2209800" cy="2552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9130" y="6536257"/>
            <a:ext cx="3962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www.mohe.gov.ps/default.aspx</a:t>
            </a:r>
          </a:p>
        </p:txBody>
      </p:sp>
      <p:pic>
        <p:nvPicPr>
          <p:cNvPr id="2058" name="Picture 10" descr="\\06-CLS-01\Users\DTremblay\Desktop\puzzle-hands LEFT BLANK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566" y="4876800"/>
            <a:ext cx="1976766" cy="201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34F4DE5-3135-4596-8198-52496E403B13}"/>
              </a:ext>
            </a:extLst>
          </p:cNvPr>
          <p:cNvGrpSpPr/>
          <p:nvPr/>
        </p:nvGrpSpPr>
        <p:grpSpPr>
          <a:xfrm>
            <a:off x="0" y="401143"/>
            <a:ext cx="1554480" cy="1015663"/>
            <a:chOff x="0" y="279223"/>
            <a:chExt cx="1554480" cy="101566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9284350-A293-45FE-AB53-08E4983B5C89}"/>
                </a:ext>
              </a:extLst>
            </p:cNvPr>
            <p:cNvSpPr/>
            <p:nvPr/>
          </p:nvSpPr>
          <p:spPr>
            <a:xfrm>
              <a:off x="0" y="629920"/>
              <a:ext cx="1137920" cy="304800"/>
            </a:xfrm>
            <a:prstGeom prst="rect">
              <a:avLst/>
            </a:prstGeom>
            <a:solidFill>
              <a:srgbClr val="29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B2C70B3-2C3D-499F-BD81-ECBF89103EE8}"/>
                </a:ext>
              </a:extLst>
            </p:cNvPr>
            <p:cNvSpPr txBox="1"/>
            <p:nvPr/>
          </p:nvSpPr>
          <p:spPr>
            <a:xfrm>
              <a:off x="447040" y="279223"/>
              <a:ext cx="1107440" cy="1015663"/>
            </a:xfrm>
            <a:prstGeom prst="rect">
              <a:avLst/>
            </a:prstGeom>
            <a:solidFill>
              <a:srgbClr val="290088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</a:rPr>
                <a:t>1</a:t>
              </a:r>
              <a:endParaRPr lang="en-CA" sz="6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503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dirty="0"/>
              <a:t>What is it for?</a:t>
            </a:r>
            <a:endParaRPr lang="en-CA" dirty="0"/>
          </a:p>
        </p:txBody>
      </p:sp>
      <p:sp>
        <p:nvSpPr>
          <p:cNvPr id="5" name="Round Diagonal Corner Rectangle 4"/>
          <p:cNvSpPr/>
          <p:nvPr/>
        </p:nvSpPr>
        <p:spPr>
          <a:xfrm>
            <a:off x="4398168" y="1981200"/>
            <a:ext cx="4745831" cy="3810000"/>
          </a:xfrm>
          <a:prstGeom prst="rect">
            <a:avLst/>
          </a:prstGeom>
          <a:solidFill>
            <a:srgbClr val="290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r>
              <a:rPr lang="en-US" sz="2800" dirty="0">
                <a:solidFill>
                  <a:srgbClr val="FFFFFF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To help Commonwealth governments and institutions use various technologies to improve access to learning in support of development.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468376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369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37360" y="273686"/>
            <a:ext cx="6777990" cy="1325563"/>
          </a:xfrm>
        </p:spPr>
        <p:txBody>
          <a:bodyPr/>
          <a:lstStyle/>
          <a:p>
            <a:pPr algn="l"/>
            <a:r>
              <a:rPr lang="en-US" altLang="en-US" dirty="0"/>
              <a:t>Going Dual-Mode: </a:t>
            </a:r>
            <a:br>
              <a:rPr lang="en-US" altLang="en-US" dirty="0"/>
            </a:br>
            <a:r>
              <a:rPr lang="en-US" altLang="en-US" dirty="0"/>
              <a:t>Have an Institutional Policy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altLang="en-US" sz="3200" dirty="0"/>
              <a:t>Review the mandate and mission</a:t>
            </a:r>
          </a:p>
          <a:p>
            <a:r>
              <a:rPr lang="en-US" altLang="en-US" sz="3200" dirty="0"/>
              <a:t>Identify the objectives for adopting ODL and how these will be achieved</a:t>
            </a:r>
          </a:p>
          <a:p>
            <a:r>
              <a:rPr lang="en-US" altLang="en-US" sz="3200" dirty="0"/>
              <a:t>What are the issues relating to faculty?</a:t>
            </a:r>
          </a:p>
          <a:p>
            <a:r>
              <a:rPr lang="en-US" altLang="en-US" sz="3200" dirty="0"/>
              <a:t>What are the issues relating to students?</a:t>
            </a:r>
          </a:p>
          <a:p>
            <a:r>
              <a:rPr lang="en-US" altLang="en-US" sz="3200" dirty="0"/>
              <a:t>How will academic quality and standards be maintained?</a:t>
            </a:r>
          </a:p>
          <a:p>
            <a:r>
              <a:rPr lang="en-US" altLang="en-US" sz="3200" dirty="0"/>
              <a:t>Issues related to management and administration?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825482D-79DF-42DD-8F8A-958C35752A49}"/>
              </a:ext>
            </a:extLst>
          </p:cNvPr>
          <p:cNvGrpSpPr/>
          <p:nvPr/>
        </p:nvGrpSpPr>
        <p:grpSpPr>
          <a:xfrm>
            <a:off x="0" y="401143"/>
            <a:ext cx="1554480" cy="1015663"/>
            <a:chOff x="0" y="279223"/>
            <a:chExt cx="1554480" cy="101566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65D60DA-E57D-4350-A49D-6B0C28DDF772}"/>
                </a:ext>
              </a:extLst>
            </p:cNvPr>
            <p:cNvSpPr/>
            <p:nvPr/>
          </p:nvSpPr>
          <p:spPr>
            <a:xfrm>
              <a:off x="0" y="629920"/>
              <a:ext cx="1137920" cy="304800"/>
            </a:xfrm>
            <a:prstGeom prst="rect">
              <a:avLst/>
            </a:prstGeom>
            <a:solidFill>
              <a:srgbClr val="29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8535D85-D67C-46CC-8BF0-D1A271F52C06}"/>
                </a:ext>
              </a:extLst>
            </p:cNvPr>
            <p:cNvSpPr txBox="1"/>
            <p:nvPr/>
          </p:nvSpPr>
          <p:spPr>
            <a:xfrm>
              <a:off x="447040" y="279223"/>
              <a:ext cx="1107440" cy="1015663"/>
            </a:xfrm>
            <a:prstGeom prst="rect">
              <a:avLst/>
            </a:prstGeom>
            <a:solidFill>
              <a:srgbClr val="290088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</a:rPr>
                <a:t>2</a:t>
              </a:r>
              <a:endParaRPr lang="en-CA" sz="6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223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7680" y="405767"/>
            <a:ext cx="6757670" cy="1051680"/>
          </a:xfrm>
        </p:spPr>
        <p:txBody>
          <a:bodyPr/>
          <a:lstStyle/>
          <a:p>
            <a:pPr algn="l"/>
            <a:r>
              <a:rPr lang="en-US" dirty="0"/>
              <a:t>Select Appropriate ICTs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1645" y="2232025"/>
            <a:ext cx="3930469" cy="4351338"/>
          </a:xfrm>
        </p:spPr>
        <p:txBody>
          <a:bodyPr>
            <a:normAutofit/>
          </a:bodyPr>
          <a:lstStyle/>
          <a:p>
            <a:r>
              <a:rPr lang="en-US" sz="3200" dirty="0"/>
              <a:t>Range of technologies </a:t>
            </a:r>
            <a:br>
              <a:rPr lang="en-US" sz="3200" dirty="0"/>
            </a:br>
            <a:r>
              <a:rPr lang="en-US" sz="3200" dirty="0"/>
              <a:t>(from Radio to Internet to mobiles)</a:t>
            </a:r>
          </a:p>
          <a:p>
            <a:r>
              <a:rPr lang="en-US" sz="3200" dirty="0"/>
              <a:t>Two-way interaction</a:t>
            </a:r>
          </a:p>
          <a:p>
            <a:r>
              <a:rPr lang="en-US" sz="3200" dirty="0"/>
              <a:t>Collaborative learning</a:t>
            </a:r>
          </a:p>
          <a:p>
            <a:endParaRPr lang="en-US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8" t="13655" r="3015" b="22640"/>
          <a:stretch/>
        </p:blipFill>
        <p:spPr bwMode="auto">
          <a:xfrm>
            <a:off x="0" y="4659086"/>
            <a:ext cx="4236720" cy="2198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5"/>
          <a:stretch/>
        </p:blipFill>
        <p:spPr bwMode="auto">
          <a:xfrm>
            <a:off x="0" y="1825625"/>
            <a:ext cx="4236720" cy="301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029CD75-0CA0-4B33-A7C7-AD9D7B67DCDD}"/>
              </a:ext>
            </a:extLst>
          </p:cNvPr>
          <p:cNvGrpSpPr/>
          <p:nvPr/>
        </p:nvGrpSpPr>
        <p:grpSpPr>
          <a:xfrm>
            <a:off x="0" y="401143"/>
            <a:ext cx="1554480" cy="1015663"/>
            <a:chOff x="0" y="279223"/>
            <a:chExt cx="1554480" cy="101566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9FDFB3-3891-4CE6-885B-16ECB1D57877}"/>
                </a:ext>
              </a:extLst>
            </p:cNvPr>
            <p:cNvSpPr/>
            <p:nvPr/>
          </p:nvSpPr>
          <p:spPr>
            <a:xfrm>
              <a:off x="0" y="629920"/>
              <a:ext cx="1137920" cy="304800"/>
            </a:xfrm>
            <a:prstGeom prst="rect">
              <a:avLst/>
            </a:prstGeom>
            <a:solidFill>
              <a:srgbClr val="29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B41D808-B945-45DC-89D3-462817E83A43}"/>
                </a:ext>
              </a:extLst>
            </p:cNvPr>
            <p:cNvSpPr txBox="1"/>
            <p:nvPr/>
          </p:nvSpPr>
          <p:spPr>
            <a:xfrm>
              <a:off x="447040" y="279223"/>
              <a:ext cx="1107440" cy="1015663"/>
            </a:xfrm>
            <a:prstGeom prst="rect">
              <a:avLst/>
            </a:prstGeom>
            <a:solidFill>
              <a:srgbClr val="290088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</a:rPr>
                <a:t>3</a:t>
              </a:r>
              <a:endParaRPr lang="en-CA" sz="6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40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7200" y="401143"/>
            <a:ext cx="6788150" cy="1015664"/>
          </a:xfrm>
        </p:spPr>
        <p:txBody>
          <a:bodyPr/>
          <a:lstStyle/>
          <a:p>
            <a:pPr algn="l"/>
            <a:r>
              <a:rPr lang="en-US" dirty="0"/>
              <a:t>Invest in Quality Assurance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National/Regional</a:t>
            </a:r>
          </a:p>
          <a:p>
            <a:r>
              <a:rPr lang="en-US" sz="3200" dirty="0"/>
              <a:t>QA Guidelines</a:t>
            </a:r>
          </a:p>
          <a:p>
            <a:r>
              <a:rPr lang="en-US" sz="3200" dirty="0"/>
              <a:t>Create cultures of quality</a:t>
            </a:r>
          </a:p>
        </p:txBody>
      </p:sp>
      <p:pic>
        <p:nvPicPr>
          <p:cNvPr id="8" name="Picture 3" descr="\\06-CLS-01\Users\DTremblay\Desktop\monitor-Qualit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10000"/>
            <a:ext cx="3048000" cy="2861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41636" y="6412468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www.aqac.mohe.gov.ps/</a:t>
            </a:r>
          </a:p>
        </p:txBody>
      </p:sp>
      <p:pic>
        <p:nvPicPr>
          <p:cNvPr id="3079" name="Picture 7" descr="\\06-CLS-01\Users\DTremblay\Desktop\puzzle-hands coOTHER SID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033" y="4876800"/>
            <a:ext cx="2139367" cy="250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\\06-CLS-01\Users\DTremblay\Desktop\q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4677937"/>
            <a:ext cx="2737159" cy="278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31212FA-D22B-4F18-838B-CC6EE92B3811}"/>
              </a:ext>
            </a:extLst>
          </p:cNvPr>
          <p:cNvGrpSpPr/>
          <p:nvPr/>
        </p:nvGrpSpPr>
        <p:grpSpPr>
          <a:xfrm>
            <a:off x="0" y="401143"/>
            <a:ext cx="1554480" cy="1015663"/>
            <a:chOff x="0" y="279223"/>
            <a:chExt cx="1554480" cy="101566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05E4C30-9D2C-4E90-861B-C94C05CC723D}"/>
                </a:ext>
              </a:extLst>
            </p:cNvPr>
            <p:cNvSpPr/>
            <p:nvPr/>
          </p:nvSpPr>
          <p:spPr>
            <a:xfrm>
              <a:off x="0" y="629920"/>
              <a:ext cx="1137920" cy="304800"/>
            </a:xfrm>
            <a:prstGeom prst="rect">
              <a:avLst/>
            </a:prstGeom>
            <a:solidFill>
              <a:srgbClr val="29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6E6157C-0718-4AB0-94E1-E64F4903AC70}"/>
                </a:ext>
              </a:extLst>
            </p:cNvPr>
            <p:cNvSpPr txBox="1"/>
            <p:nvPr/>
          </p:nvSpPr>
          <p:spPr>
            <a:xfrm>
              <a:off x="447040" y="279223"/>
              <a:ext cx="1107440" cy="1015663"/>
            </a:xfrm>
            <a:prstGeom prst="rect">
              <a:avLst/>
            </a:prstGeom>
            <a:solidFill>
              <a:srgbClr val="290088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</a:rPr>
                <a:t>4</a:t>
              </a:r>
              <a:endParaRPr lang="en-CA" sz="6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297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Same Regulations for ODL &amp; F2F</a:t>
            </a:r>
            <a:endParaRPr lang="en-US" dirty="0"/>
          </a:p>
        </p:txBody>
      </p:sp>
      <p:sp>
        <p:nvSpPr>
          <p:cNvPr id="39939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Quality Assurance Agency, UK: assesses both campus and distance universities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95717" y="6427609"/>
            <a:ext cx="411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Source: www.qaa.ac.uk/Pages/default.aspx</a:t>
            </a:r>
          </a:p>
        </p:txBody>
      </p:sp>
      <p:pic>
        <p:nvPicPr>
          <p:cNvPr id="7170" name="Picture 2" descr="\\06-CLS-01\Users\DTremblay\Desktop\QA U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267" y="3222715"/>
            <a:ext cx="4731733" cy="235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59" y="3355792"/>
            <a:ext cx="4037708" cy="2089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610CFC8-2D2F-4EFD-A997-52F0269E2C67}"/>
              </a:ext>
            </a:extLst>
          </p:cNvPr>
          <p:cNvCxnSpPr/>
          <p:nvPr/>
        </p:nvCxnSpPr>
        <p:spPr>
          <a:xfrm>
            <a:off x="0" y="3222715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9D06376-5F94-43C8-B37D-4B274C48F536}"/>
              </a:ext>
            </a:extLst>
          </p:cNvPr>
          <p:cNvCxnSpPr/>
          <p:nvPr/>
        </p:nvCxnSpPr>
        <p:spPr>
          <a:xfrm>
            <a:off x="0" y="5586185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755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 Capacity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Curriculum reform</a:t>
            </a:r>
          </a:p>
          <a:p>
            <a:r>
              <a:rPr lang="en-US" sz="3200" dirty="0"/>
              <a:t>Learner Support</a:t>
            </a:r>
          </a:p>
          <a:p>
            <a:r>
              <a:rPr lang="en-US" sz="3200" dirty="0"/>
              <a:t>Assessment</a:t>
            </a:r>
          </a:p>
        </p:txBody>
      </p:sp>
      <p:pic>
        <p:nvPicPr>
          <p:cNvPr id="6" name="Picture 2" descr="\\06-CLS-01\Users\DTremblay\Desktop\monitor-AL-Qud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486626"/>
            <a:ext cx="3429000" cy="321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6477000"/>
            <a:ext cx="800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www.qou.edu/englishIndexPage.do</a:t>
            </a:r>
          </a:p>
        </p:txBody>
      </p:sp>
      <p:pic>
        <p:nvPicPr>
          <p:cNvPr id="4099" name="Picture 3" descr="\\06-CLS-01\Users\DTremblay\Desktop\puzzle-hands BUILDING CAPACIT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441" y="4495799"/>
            <a:ext cx="2488559" cy="243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\\06-CLS-01\Users\DTremblay\Desktop\puzzle-handsblank BES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471792" y="4800600"/>
            <a:ext cx="1919592" cy="2180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\\06-CLS-01\Users\DTremblay\Desktop\qou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315" y="239827"/>
            <a:ext cx="1778000" cy="135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CE57888-D423-44A6-B9E1-04ACD1CD63D4}"/>
              </a:ext>
            </a:extLst>
          </p:cNvPr>
          <p:cNvGrpSpPr/>
          <p:nvPr/>
        </p:nvGrpSpPr>
        <p:grpSpPr>
          <a:xfrm>
            <a:off x="0" y="401143"/>
            <a:ext cx="1554480" cy="1015663"/>
            <a:chOff x="0" y="279223"/>
            <a:chExt cx="1554480" cy="101566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32BCC71-22B1-47D2-933F-08E066D11C6E}"/>
                </a:ext>
              </a:extLst>
            </p:cNvPr>
            <p:cNvSpPr/>
            <p:nvPr/>
          </p:nvSpPr>
          <p:spPr>
            <a:xfrm>
              <a:off x="0" y="629920"/>
              <a:ext cx="1137920" cy="304800"/>
            </a:xfrm>
            <a:prstGeom prst="rect">
              <a:avLst/>
            </a:prstGeom>
            <a:solidFill>
              <a:srgbClr val="290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44E9ABC-A8D4-4A8A-A3C3-14616563816B}"/>
                </a:ext>
              </a:extLst>
            </p:cNvPr>
            <p:cNvSpPr txBox="1"/>
            <p:nvPr/>
          </p:nvSpPr>
          <p:spPr>
            <a:xfrm>
              <a:off x="447040" y="279223"/>
              <a:ext cx="1107440" cy="1015663"/>
            </a:xfrm>
            <a:prstGeom prst="rect">
              <a:avLst/>
            </a:prstGeom>
            <a:solidFill>
              <a:srgbClr val="290088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dirty="0">
                  <a:solidFill>
                    <a:schemeClr val="bg1"/>
                  </a:solidFill>
                </a:rPr>
                <a:t>5</a:t>
              </a:r>
              <a:endParaRPr lang="en-CA" sz="6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230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P:\1_Projects\9_Other\25th Anniversary COL Prezi\5 In Perspective ie Stories\L3F\L3F Col in act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49700" y="-9372600"/>
            <a:ext cx="6858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P:\1_Projects\9_Other\25th Anniversary COL Prezi\5 In Perspective ie Stories\Healthy Communities\Malawi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" t="9495" r="-869" b="1318"/>
          <a:stretch/>
        </p:blipFill>
        <p:spPr bwMode="auto">
          <a:xfrm>
            <a:off x="0" y="0"/>
            <a:ext cx="6004572" cy="357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P:\1_Projects\9_Other\25th Anniversary COL Prezi\5 In Perspective ie Stories\Healthy Communities\St.Lucia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1" t="8748" b="29798"/>
          <a:stretch/>
        </p:blipFill>
        <p:spPr bwMode="auto">
          <a:xfrm>
            <a:off x="-1" y="3574576"/>
            <a:ext cx="6173971" cy="328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P:\1_Projects\9_Other\25th Anniversary COL Prezi\5 In Perspective ie Stories\L3F\DSC_0211_cropped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0" t="4139" b="1534"/>
          <a:stretch/>
        </p:blipFill>
        <p:spPr bwMode="auto">
          <a:xfrm>
            <a:off x="4038855" y="0"/>
            <a:ext cx="51051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ound Diagonal Corner Rectangle 22"/>
          <p:cNvSpPr/>
          <p:nvPr/>
        </p:nvSpPr>
        <p:spPr>
          <a:xfrm>
            <a:off x="1371600" y="2279087"/>
            <a:ext cx="6400800" cy="2299827"/>
          </a:xfrm>
          <a:prstGeom prst="round2Diag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290088"/>
                </a:solidFill>
              </a:rPr>
              <a:t>Thank You</a:t>
            </a:r>
          </a:p>
          <a:p>
            <a:pPr algn="ctr"/>
            <a:r>
              <a:rPr lang="en-US" sz="4400" dirty="0">
                <a:solidFill>
                  <a:srgbClr val="290088"/>
                </a:solidFill>
                <a:latin typeface="+mj-lt"/>
              </a:rPr>
              <a:t>www.col.org</a:t>
            </a:r>
          </a:p>
        </p:txBody>
      </p:sp>
    </p:spTree>
    <p:extLst>
      <p:ext uri="{BB962C8B-B14F-4D97-AF65-F5344CB8AC3E}">
        <p14:creationId xmlns:p14="http://schemas.microsoft.com/office/powerpoint/2010/main" val="2530607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1"/>
          <p:cNvSpPr txBox="1">
            <a:spLocks/>
          </p:cNvSpPr>
          <p:nvPr/>
        </p:nvSpPr>
        <p:spPr bwMode="auto">
          <a:xfrm>
            <a:off x="3389429" y="3115690"/>
            <a:ext cx="2259423" cy="1084836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vert="horz" wrap="square" lIns="68580" tIns="137160" rIns="68580" bIns="6858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3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sz="26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3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endParaRPr lang="en-GB" sz="225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83922" y="857251"/>
            <a:ext cx="2264930" cy="2536223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1" name="Content Placeholder 1"/>
          <p:cNvSpPr txBox="1">
            <a:spLocks/>
          </p:cNvSpPr>
          <p:nvPr/>
        </p:nvSpPr>
        <p:spPr bwMode="auto">
          <a:xfrm>
            <a:off x="710894" y="3115690"/>
            <a:ext cx="2258115" cy="1084835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vert="horz" wrap="square" lIns="68580" tIns="137160" rIns="68580" bIns="6858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3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sz="26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3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endParaRPr lang="en-GB" sz="22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Content Placeholder 1"/>
          <p:cNvSpPr txBox="1">
            <a:spLocks/>
          </p:cNvSpPr>
          <p:nvPr/>
        </p:nvSpPr>
        <p:spPr bwMode="auto">
          <a:xfrm>
            <a:off x="663050" y="3367290"/>
            <a:ext cx="2258115" cy="769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137160" rIns="68580" bIns="6858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3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sz="26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3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2250" dirty="0">
                <a:solidFill>
                  <a:schemeClr val="bg1"/>
                </a:solidFill>
                <a:latin typeface="+mn-lt"/>
              </a:rPr>
              <a:t>ECONOMIC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GB" sz="2250" dirty="0">
                <a:solidFill>
                  <a:schemeClr val="bg1"/>
                </a:solidFill>
                <a:latin typeface="+mn-lt"/>
              </a:rPr>
              <a:t>GROWTH</a:t>
            </a:r>
          </a:p>
        </p:txBody>
      </p:sp>
      <p:sp>
        <p:nvSpPr>
          <p:cNvPr id="27" name="Content Placeholder 1"/>
          <p:cNvSpPr txBox="1">
            <a:spLocks/>
          </p:cNvSpPr>
          <p:nvPr/>
        </p:nvSpPr>
        <p:spPr bwMode="auto">
          <a:xfrm>
            <a:off x="3350008" y="3367290"/>
            <a:ext cx="2264930" cy="80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137160" rIns="68580" bIns="6858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3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sz="26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3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2250" dirty="0">
                <a:solidFill>
                  <a:schemeClr val="bg1"/>
                </a:solidFill>
                <a:latin typeface="+mn-lt"/>
              </a:rPr>
              <a:t>SOCIAL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GB" sz="2250" dirty="0">
                <a:solidFill>
                  <a:schemeClr val="bg1"/>
                </a:solidFill>
                <a:latin typeface="+mn-lt"/>
              </a:rPr>
              <a:t>INCLUSION</a:t>
            </a:r>
          </a:p>
        </p:txBody>
      </p:sp>
      <p:sp>
        <p:nvSpPr>
          <p:cNvPr id="23" name="Content Placeholder 1"/>
          <p:cNvSpPr txBox="1">
            <a:spLocks/>
          </p:cNvSpPr>
          <p:nvPr/>
        </p:nvSpPr>
        <p:spPr bwMode="auto">
          <a:xfrm>
            <a:off x="6062456" y="3115690"/>
            <a:ext cx="2282534" cy="1084835"/>
          </a:xfrm>
          <a:prstGeom prst="rect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vert="horz" wrap="square" lIns="68580" tIns="137160" rIns="68580" bIns="6858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3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sz="26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3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endParaRPr lang="en-GB" sz="225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62456" y="857251"/>
            <a:ext cx="2304305" cy="2528354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8" name="Content Placeholder 1"/>
          <p:cNvSpPr txBox="1">
            <a:spLocks/>
          </p:cNvSpPr>
          <p:nvPr/>
        </p:nvSpPr>
        <p:spPr bwMode="auto">
          <a:xfrm>
            <a:off x="6028543" y="3359422"/>
            <a:ext cx="2282534" cy="81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137160" rIns="68580" bIns="6858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3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sz="26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3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2250" dirty="0">
                <a:solidFill>
                  <a:schemeClr val="bg1"/>
                </a:solidFill>
                <a:latin typeface="+mn-lt"/>
              </a:rPr>
              <a:t>ENVIRONMENTAL CONSERVATION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321" y="4360312"/>
            <a:ext cx="8000999" cy="994172"/>
          </a:xfrm>
        </p:spPr>
        <p:txBody>
          <a:bodyPr>
            <a:noAutofit/>
          </a:bodyPr>
          <a:lstStyle/>
          <a:p>
            <a:r>
              <a:rPr lang="en-US" sz="4050" i="1" dirty="0"/>
              <a:t>Learning for Sustainable Development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0894" y="857251"/>
            <a:ext cx="2258115" cy="2530166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62761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46" b="16244"/>
          <a:stretch/>
        </p:blipFill>
        <p:spPr bwMode="auto">
          <a:xfrm>
            <a:off x="0" y="0"/>
            <a:ext cx="9144000" cy="532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0FA1D51-25F1-495E-AE98-56EF9EECCDDD}"/>
              </a:ext>
            </a:extLst>
          </p:cNvPr>
          <p:cNvSpPr/>
          <p:nvPr/>
        </p:nvSpPr>
        <p:spPr>
          <a:xfrm>
            <a:off x="579120" y="5432475"/>
            <a:ext cx="7315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290088"/>
                </a:solidFill>
                <a:ea typeface="+mj-ea"/>
                <a:cs typeface="+mj-cs"/>
              </a:rPr>
              <a:t>Regional Training and Research Institute for Distance and Open Learning (RETRIDOL)</a:t>
            </a:r>
            <a:endParaRPr lang="en-CA" sz="2800" dirty="0">
              <a:solidFill>
                <a:srgbClr val="290088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960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RETRIDOL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CEB85B-75F7-4C03-85DB-92BC2DEDC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200" dirty="0"/>
              <a:t>Established in 2003</a:t>
            </a:r>
          </a:p>
          <a:p>
            <a:r>
              <a:rPr lang="en-CA" sz="3200" dirty="0"/>
              <a:t>Located in the National Open University of Nigeria (NOUN) </a:t>
            </a:r>
          </a:p>
          <a:p>
            <a:r>
              <a:rPr lang="en-CA" sz="3200" dirty="0"/>
              <a:t>Promotes capacity building and research activities in open and distance learning (ODL)</a:t>
            </a:r>
          </a:p>
          <a:p>
            <a:r>
              <a:rPr lang="en-CA" sz="3200" dirty="0"/>
              <a:t>Supports the work of member states in West Africa</a:t>
            </a:r>
          </a:p>
        </p:txBody>
      </p:sp>
    </p:spTree>
    <p:extLst>
      <p:ext uri="{BB962C8B-B14F-4D97-AF65-F5344CB8AC3E}">
        <p14:creationId xmlns:p14="http://schemas.microsoft.com/office/powerpoint/2010/main" val="211827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8650" y="-634"/>
            <a:ext cx="7886700" cy="1325563"/>
          </a:xfrm>
        </p:spPr>
        <p:txBody>
          <a:bodyPr/>
          <a:lstStyle/>
          <a:p>
            <a:r>
              <a:rPr lang="en-US" dirty="0"/>
              <a:t>RETRIDOL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A188AE36-715B-49AF-9EA7-0E1BC5F6D5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2" t="23334" r="79469" b="65362"/>
          <a:stretch/>
        </p:blipFill>
        <p:spPr bwMode="auto">
          <a:xfrm>
            <a:off x="4795266" y="1362079"/>
            <a:ext cx="1415142" cy="28302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Content Placeholder 9">
            <a:extLst>
              <a:ext uri="{FF2B5EF4-FFF2-40B4-BE49-F238E27FC236}">
                <a16:creationId xmlns:a16="http://schemas.microsoft.com/office/drawing/2014/main" id="{5EFFBD46-002D-4BF6-BFBA-BA454DC243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2" t="18333" r="58889" b="58334"/>
          <a:stretch/>
        </p:blipFill>
        <p:spPr bwMode="auto">
          <a:xfrm>
            <a:off x="609600" y="1352554"/>
            <a:ext cx="1632856" cy="28574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B8C62CC-B868-4352-9A69-626F8D0A1C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3" t="33750" r="38333" b="35000"/>
          <a:stretch/>
        </p:blipFill>
        <p:spPr>
          <a:xfrm>
            <a:off x="2764535" y="1343029"/>
            <a:ext cx="1485899" cy="28574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E6A81CC-3FDC-4E90-A350-395E84D0527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6" t="10000" r="52341" b="46485"/>
          <a:stretch/>
        </p:blipFill>
        <p:spPr>
          <a:xfrm>
            <a:off x="6776466" y="1352553"/>
            <a:ext cx="1524000" cy="285749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1BDFDE-5596-4C1F-9AAE-58F4D0CFFB53}"/>
              </a:ext>
            </a:extLst>
          </p:cNvPr>
          <p:cNvSpPr txBox="1"/>
          <p:nvPr/>
        </p:nvSpPr>
        <p:spPr>
          <a:xfrm>
            <a:off x="440690" y="4366736"/>
            <a:ext cx="1885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Prof. Patrick</a:t>
            </a:r>
          </a:p>
          <a:p>
            <a:pPr algn="ctr"/>
            <a:r>
              <a:rPr lang="en-US" sz="2000" b="1" dirty="0" err="1">
                <a:latin typeface="+mj-lt"/>
              </a:rPr>
              <a:t>Eya</a:t>
            </a:r>
            <a:endParaRPr lang="en-US" sz="2000" b="1" dirty="0">
              <a:latin typeface="+mj-lt"/>
            </a:endParaRPr>
          </a:p>
          <a:p>
            <a:pPr algn="ctr"/>
            <a:endParaRPr lang="en-US" sz="2000" dirty="0">
              <a:latin typeface="+mj-lt"/>
            </a:endParaRPr>
          </a:p>
          <a:p>
            <a:pPr algn="ctr"/>
            <a:r>
              <a:rPr lang="en-US" sz="2000" dirty="0">
                <a:latin typeface="+mj-lt"/>
              </a:rPr>
              <a:t>Director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7284F3-7A8C-4918-BBD0-1F65EA7DA307}"/>
              </a:ext>
            </a:extLst>
          </p:cNvPr>
          <p:cNvSpPr txBox="1"/>
          <p:nvPr/>
        </p:nvSpPr>
        <p:spPr>
          <a:xfrm>
            <a:off x="2554349" y="4366736"/>
            <a:ext cx="18859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Dr. </a:t>
            </a:r>
            <a:r>
              <a:rPr lang="en-US" sz="2000" b="1" dirty="0" err="1">
                <a:latin typeface="+mj-lt"/>
              </a:rPr>
              <a:t>Olugbenga</a:t>
            </a:r>
            <a:endParaRPr lang="en-US" sz="2000" b="1" dirty="0">
              <a:latin typeface="+mj-lt"/>
            </a:endParaRPr>
          </a:p>
          <a:p>
            <a:pPr algn="ctr"/>
            <a:r>
              <a:rPr lang="en-US" sz="2000" b="1" dirty="0" err="1">
                <a:latin typeface="+mj-lt"/>
              </a:rPr>
              <a:t>Ojo</a:t>
            </a:r>
            <a:endParaRPr lang="en-US" sz="2000" b="1" dirty="0">
              <a:latin typeface="+mj-lt"/>
            </a:endParaRPr>
          </a:p>
          <a:p>
            <a:pPr algn="ctr"/>
            <a:endParaRPr lang="en-US" sz="2000" dirty="0">
              <a:latin typeface="+mj-lt"/>
            </a:endParaRPr>
          </a:p>
          <a:p>
            <a:pPr algn="ctr"/>
            <a:r>
              <a:rPr lang="en-US" sz="2000" dirty="0">
                <a:latin typeface="+mj-lt"/>
              </a:rPr>
              <a:t>Associate Professor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AA21CF-528D-48B7-940D-4FDEFCBDDD0A}"/>
              </a:ext>
            </a:extLst>
          </p:cNvPr>
          <p:cNvSpPr txBox="1"/>
          <p:nvPr/>
        </p:nvSpPr>
        <p:spPr>
          <a:xfrm>
            <a:off x="4549642" y="4366736"/>
            <a:ext cx="18859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latin typeface="+mj-lt"/>
              </a:rPr>
              <a:t>Dr. Clifford</a:t>
            </a:r>
          </a:p>
          <a:p>
            <a:pPr algn="ctr"/>
            <a:r>
              <a:rPr lang="it-IT" sz="2000" b="1" dirty="0">
                <a:latin typeface="+mj-lt"/>
              </a:rPr>
              <a:t>Amini</a:t>
            </a:r>
          </a:p>
          <a:p>
            <a:pPr algn="ctr"/>
            <a:endParaRPr lang="it-IT" sz="2000" dirty="0">
              <a:latin typeface="+mj-lt"/>
            </a:endParaRPr>
          </a:p>
          <a:p>
            <a:pPr algn="ctr"/>
            <a:r>
              <a:rPr lang="it-IT" sz="2000" dirty="0">
                <a:latin typeface="+mj-lt"/>
              </a:rPr>
              <a:t>Associate Professor</a:t>
            </a:r>
            <a:endParaRPr lang="en-US" sz="2000" dirty="0"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16F297-3AD9-46F9-96CE-67EA2ED047BB}"/>
              </a:ext>
            </a:extLst>
          </p:cNvPr>
          <p:cNvSpPr txBox="1"/>
          <p:nvPr/>
        </p:nvSpPr>
        <p:spPr>
          <a:xfrm>
            <a:off x="6673461" y="4366736"/>
            <a:ext cx="1885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Mr. </a:t>
            </a:r>
            <a:r>
              <a:rPr lang="en-US" sz="2000" b="1" dirty="0" err="1">
                <a:latin typeface="+mj-lt"/>
              </a:rPr>
              <a:t>Oluwaseun</a:t>
            </a:r>
            <a:r>
              <a:rPr lang="en-US" sz="2000" b="1" dirty="0">
                <a:latin typeface="+mj-lt"/>
              </a:rPr>
              <a:t> </a:t>
            </a:r>
            <a:r>
              <a:rPr lang="en-US" sz="2000" b="1" dirty="0" err="1">
                <a:latin typeface="+mj-lt"/>
              </a:rPr>
              <a:t>Oluyide</a:t>
            </a:r>
            <a:endParaRPr lang="en-US" sz="2000" b="1" dirty="0">
              <a:latin typeface="+mj-lt"/>
            </a:endParaRPr>
          </a:p>
          <a:p>
            <a:pPr algn="ctr"/>
            <a:endParaRPr lang="en-US" sz="2000" dirty="0">
              <a:latin typeface="+mj-lt"/>
            </a:endParaRPr>
          </a:p>
          <a:p>
            <a:pPr algn="ctr"/>
            <a:r>
              <a:rPr lang="en-US" sz="2000" dirty="0">
                <a:latin typeface="+mj-lt"/>
              </a:rPr>
              <a:t>Research Officer</a:t>
            </a:r>
          </a:p>
        </p:txBody>
      </p:sp>
    </p:spTree>
    <p:extLst>
      <p:ext uri="{BB962C8B-B14F-4D97-AF65-F5344CB8AC3E}">
        <p14:creationId xmlns:p14="http://schemas.microsoft.com/office/powerpoint/2010/main" val="325835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8433536-B949-4BB7-BE32-E805D3BC3C93}"/>
              </a:ext>
            </a:extLst>
          </p:cNvPr>
          <p:cNvSpPr/>
          <p:nvPr/>
        </p:nvSpPr>
        <p:spPr>
          <a:xfrm>
            <a:off x="1162521" y="1656924"/>
            <a:ext cx="6816546" cy="846087"/>
          </a:xfrm>
          <a:custGeom>
            <a:avLst/>
            <a:gdLst>
              <a:gd name="connsiteX0" fmla="*/ 0 w 6816546"/>
              <a:gd name="connsiteY0" fmla="*/ 141017 h 846087"/>
              <a:gd name="connsiteX1" fmla="*/ 141017 w 6816546"/>
              <a:gd name="connsiteY1" fmla="*/ 0 h 846087"/>
              <a:gd name="connsiteX2" fmla="*/ 6675529 w 6816546"/>
              <a:gd name="connsiteY2" fmla="*/ 0 h 846087"/>
              <a:gd name="connsiteX3" fmla="*/ 6816546 w 6816546"/>
              <a:gd name="connsiteY3" fmla="*/ 141017 h 846087"/>
              <a:gd name="connsiteX4" fmla="*/ 6816546 w 6816546"/>
              <a:gd name="connsiteY4" fmla="*/ 705070 h 846087"/>
              <a:gd name="connsiteX5" fmla="*/ 6675529 w 6816546"/>
              <a:gd name="connsiteY5" fmla="*/ 846087 h 846087"/>
              <a:gd name="connsiteX6" fmla="*/ 141017 w 6816546"/>
              <a:gd name="connsiteY6" fmla="*/ 846087 h 846087"/>
              <a:gd name="connsiteX7" fmla="*/ 0 w 6816546"/>
              <a:gd name="connsiteY7" fmla="*/ 705070 h 846087"/>
              <a:gd name="connsiteX8" fmla="*/ 0 w 6816546"/>
              <a:gd name="connsiteY8" fmla="*/ 141017 h 8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16546" h="846087">
                <a:moveTo>
                  <a:pt x="0" y="141017"/>
                </a:moveTo>
                <a:cubicBezTo>
                  <a:pt x="0" y="63135"/>
                  <a:pt x="63135" y="0"/>
                  <a:pt x="141017" y="0"/>
                </a:cubicBezTo>
                <a:lnTo>
                  <a:pt x="6675529" y="0"/>
                </a:lnTo>
                <a:cubicBezTo>
                  <a:pt x="6753411" y="0"/>
                  <a:pt x="6816546" y="63135"/>
                  <a:pt x="6816546" y="141017"/>
                </a:cubicBezTo>
                <a:lnTo>
                  <a:pt x="6816546" y="705070"/>
                </a:lnTo>
                <a:cubicBezTo>
                  <a:pt x="6816546" y="782952"/>
                  <a:pt x="6753411" y="846087"/>
                  <a:pt x="6675529" y="846087"/>
                </a:cubicBezTo>
                <a:lnTo>
                  <a:pt x="141017" y="846087"/>
                </a:lnTo>
                <a:cubicBezTo>
                  <a:pt x="63135" y="846087"/>
                  <a:pt x="0" y="782952"/>
                  <a:pt x="0" y="705070"/>
                </a:cubicBezTo>
                <a:lnTo>
                  <a:pt x="0" y="141017"/>
                </a:lnTo>
                <a:close/>
              </a:path>
            </a:pathLst>
          </a:custGeom>
          <a:solidFill>
            <a:srgbClr val="29008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3223" tIns="102263" rIns="163223" bIns="102263" numCol="1" spcCol="1270" anchor="ctr" anchorCtr="0">
            <a:noAutofit/>
          </a:bodyPr>
          <a:lstStyle/>
          <a:p>
            <a:pPr marL="0" lvl="0" indent="0" algn="ctr" defTabSz="1422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000" b="0" i="0" kern="1200" dirty="0">
                <a:solidFill>
                  <a:schemeClr val="bg1"/>
                </a:solidFill>
                <a:latin typeface="+mn-lt"/>
              </a:rPr>
              <a:t>Context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1783FDC-03FA-415C-AF6E-D852253B59DA}"/>
              </a:ext>
            </a:extLst>
          </p:cNvPr>
          <p:cNvSpPr/>
          <p:nvPr/>
        </p:nvSpPr>
        <p:spPr>
          <a:xfrm>
            <a:off x="1162521" y="2587621"/>
            <a:ext cx="6816546" cy="846087"/>
          </a:xfrm>
          <a:custGeom>
            <a:avLst/>
            <a:gdLst>
              <a:gd name="connsiteX0" fmla="*/ 0 w 6816546"/>
              <a:gd name="connsiteY0" fmla="*/ 141017 h 846087"/>
              <a:gd name="connsiteX1" fmla="*/ 141017 w 6816546"/>
              <a:gd name="connsiteY1" fmla="*/ 0 h 846087"/>
              <a:gd name="connsiteX2" fmla="*/ 6675529 w 6816546"/>
              <a:gd name="connsiteY2" fmla="*/ 0 h 846087"/>
              <a:gd name="connsiteX3" fmla="*/ 6816546 w 6816546"/>
              <a:gd name="connsiteY3" fmla="*/ 141017 h 846087"/>
              <a:gd name="connsiteX4" fmla="*/ 6816546 w 6816546"/>
              <a:gd name="connsiteY4" fmla="*/ 705070 h 846087"/>
              <a:gd name="connsiteX5" fmla="*/ 6675529 w 6816546"/>
              <a:gd name="connsiteY5" fmla="*/ 846087 h 846087"/>
              <a:gd name="connsiteX6" fmla="*/ 141017 w 6816546"/>
              <a:gd name="connsiteY6" fmla="*/ 846087 h 846087"/>
              <a:gd name="connsiteX7" fmla="*/ 0 w 6816546"/>
              <a:gd name="connsiteY7" fmla="*/ 705070 h 846087"/>
              <a:gd name="connsiteX8" fmla="*/ 0 w 6816546"/>
              <a:gd name="connsiteY8" fmla="*/ 141017 h 8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16546" h="846087">
                <a:moveTo>
                  <a:pt x="0" y="141017"/>
                </a:moveTo>
                <a:cubicBezTo>
                  <a:pt x="0" y="63135"/>
                  <a:pt x="63135" y="0"/>
                  <a:pt x="141017" y="0"/>
                </a:cubicBezTo>
                <a:lnTo>
                  <a:pt x="6675529" y="0"/>
                </a:lnTo>
                <a:cubicBezTo>
                  <a:pt x="6753411" y="0"/>
                  <a:pt x="6816546" y="63135"/>
                  <a:pt x="6816546" y="141017"/>
                </a:cubicBezTo>
                <a:lnTo>
                  <a:pt x="6816546" y="705070"/>
                </a:lnTo>
                <a:cubicBezTo>
                  <a:pt x="6816546" y="782952"/>
                  <a:pt x="6753411" y="846087"/>
                  <a:pt x="6675529" y="846087"/>
                </a:cubicBezTo>
                <a:lnTo>
                  <a:pt x="141017" y="846087"/>
                </a:lnTo>
                <a:cubicBezTo>
                  <a:pt x="63135" y="846087"/>
                  <a:pt x="0" y="782952"/>
                  <a:pt x="0" y="705070"/>
                </a:cubicBezTo>
                <a:lnTo>
                  <a:pt x="0" y="141017"/>
                </a:lnTo>
                <a:close/>
              </a:path>
            </a:pathLst>
          </a:custGeom>
          <a:solidFill>
            <a:srgbClr val="29008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50000"/>
              <a:hueOff val="160997"/>
              <a:satOff val="-3921"/>
              <a:lumOff val="1715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3223" tIns="102263" rIns="163223" bIns="102263" numCol="1" spcCol="1270" anchor="ctr" anchorCtr="0">
            <a:noAutofit/>
          </a:bodyPr>
          <a:lstStyle/>
          <a:p>
            <a:pPr marL="0" lvl="0" indent="0" algn="ctr" defTabSz="1422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000" b="0" i="0" kern="1200" dirty="0">
                <a:solidFill>
                  <a:schemeClr val="bg1"/>
                </a:solidFill>
                <a:latin typeface="+mn-lt"/>
              </a:rPr>
              <a:t>What is ODL?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C18BFF7-3AA9-4CA2-8C85-0CA58695D0EE}"/>
              </a:ext>
            </a:extLst>
          </p:cNvPr>
          <p:cNvSpPr/>
          <p:nvPr/>
        </p:nvSpPr>
        <p:spPr>
          <a:xfrm>
            <a:off x="1162521" y="3518318"/>
            <a:ext cx="6816546" cy="846087"/>
          </a:xfrm>
          <a:custGeom>
            <a:avLst/>
            <a:gdLst>
              <a:gd name="connsiteX0" fmla="*/ 0 w 6816546"/>
              <a:gd name="connsiteY0" fmla="*/ 141017 h 846087"/>
              <a:gd name="connsiteX1" fmla="*/ 141017 w 6816546"/>
              <a:gd name="connsiteY1" fmla="*/ 0 h 846087"/>
              <a:gd name="connsiteX2" fmla="*/ 6675529 w 6816546"/>
              <a:gd name="connsiteY2" fmla="*/ 0 h 846087"/>
              <a:gd name="connsiteX3" fmla="*/ 6816546 w 6816546"/>
              <a:gd name="connsiteY3" fmla="*/ 141017 h 846087"/>
              <a:gd name="connsiteX4" fmla="*/ 6816546 w 6816546"/>
              <a:gd name="connsiteY4" fmla="*/ 705070 h 846087"/>
              <a:gd name="connsiteX5" fmla="*/ 6675529 w 6816546"/>
              <a:gd name="connsiteY5" fmla="*/ 846087 h 846087"/>
              <a:gd name="connsiteX6" fmla="*/ 141017 w 6816546"/>
              <a:gd name="connsiteY6" fmla="*/ 846087 h 846087"/>
              <a:gd name="connsiteX7" fmla="*/ 0 w 6816546"/>
              <a:gd name="connsiteY7" fmla="*/ 705070 h 846087"/>
              <a:gd name="connsiteX8" fmla="*/ 0 w 6816546"/>
              <a:gd name="connsiteY8" fmla="*/ 141017 h 8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16546" h="846087">
                <a:moveTo>
                  <a:pt x="0" y="141017"/>
                </a:moveTo>
                <a:cubicBezTo>
                  <a:pt x="0" y="63135"/>
                  <a:pt x="63135" y="0"/>
                  <a:pt x="141017" y="0"/>
                </a:cubicBezTo>
                <a:lnTo>
                  <a:pt x="6675529" y="0"/>
                </a:lnTo>
                <a:cubicBezTo>
                  <a:pt x="6753411" y="0"/>
                  <a:pt x="6816546" y="63135"/>
                  <a:pt x="6816546" y="141017"/>
                </a:cubicBezTo>
                <a:lnTo>
                  <a:pt x="6816546" y="705070"/>
                </a:lnTo>
                <a:cubicBezTo>
                  <a:pt x="6816546" y="782952"/>
                  <a:pt x="6753411" y="846087"/>
                  <a:pt x="6675529" y="846087"/>
                </a:cubicBezTo>
                <a:lnTo>
                  <a:pt x="141017" y="846087"/>
                </a:lnTo>
                <a:cubicBezTo>
                  <a:pt x="63135" y="846087"/>
                  <a:pt x="0" y="782952"/>
                  <a:pt x="0" y="705070"/>
                </a:cubicBezTo>
                <a:lnTo>
                  <a:pt x="0" y="141017"/>
                </a:lnTo>
                <a:close/>
              </a:path>
            </a:pathLst>
          </a:custGeom>
          <a:solidFill>
            <a:srgbClr val="29008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50000"/>
              <a:hueOff val="321995"/>
              <a:satOff val="-7842"/>
              <a:lumOff val="3431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3223" tIns="102263" rIns="163223" bIns="102263" numCol="1" spcCol="1270" anchor="ctr" anchorCtr="0">
            <a:noAutofit/>
          </a:bodyPr>
          <a:lstStyle/>
          <a:p>
            <a:pPr marL="0" lvl="0" indent="0" algn="ctr" defTabSz="1422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000" b="0" i="0" kern="1200" dirty="0">
                <a:solidFill>
                  <a:schemeClr val="bg1"/>
                </a:solidFill>
                <a:latin typeface="+mn-lt"/>
              </a:rPr>
              <a:t>Fifth Decade of ODL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2422552-2282-4949-834A-FD2D587B5DC2}"/>
              </a:ext>
            </a:extLst>
          </p:cNvPr>
          <p:cNvSpPr/>
          <p:nvPr/>
        </p:nvSpPr>
        <p:spPr>
          <a:xfrm>
            <a:off x="1162521" y="4449014"/>
            <a:ext cx="6816546" cy="846087"/>
          </a:xfrm>
          <a:custGeom>
            <a:avLst/>
            <a:gdLst>
              <a:gd name="connsiteX0" fmla="*/ 0 w 6816546"/>
              <a:gd name="connsiteY0" fmla="*/ 141017 h 846087"/>
              <a:gd name="connsiteX1" fmla="*/ 141017 w 6816546"/>
              <a:gd name="connsiteY1" fmla="*/ 0 h 846087"/>
              <a:gd name="connsiteX2" fmla="*/ 6675529 w 6816546"/>
              <a:gd name="connsiteY2" fmla="*/ 0 h 846087"/>
              <a:gd name="connsiteX3" fmla="*/ 6816546 w 6816546"/>
              <a:gd name="connsiteY3" fmla="*/ 141017 h 846087"/>
              <a:gd name="connsiteX4" fmla="*/ 6816546 w 6816546"/>
              <a:gd name="connsiteY4" fmla="*/ 705070 h 846087"/>
              <a:gd name="connsiteX5" fmla="*/ 6675529 w 6816546"/>
              <a:gd name="connsiteY5" fmla="*/ 846087 h 846087"/>
              <a:gd name="connsiteX6" fmla="*/ 141017 w 6816546"/>
              <a:gd name="connsiteY6" fmla="*/ 846087 h 846087"/>
              <a:gd name="connsiteX7" fmla="*/ 0 w 6816546"/>
              <a:gd name="connsiteY7" fmla="*/ 705070 h 846087"/>
              <a:gd name="connsiteX8" fmla="*/ 0 w 6816546"/>
              <a:gd name="connsiteY8" fmla="*/ 141017 h 8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16546" h="846087">
                <a:moveTo>
                  <a:pt x="0" y="141017"/>
                </a:moveTo>
                <a:cubicBezTo>
                  <a:pt x="0" y="63135"/>
                  <a:pt x="63135" y="0"/>
                  <a:pt x="141017" y="0"/>
                </a:cubicBezTo>
                <a:lnTo>
                  <a:pt x="6675529" y="0"/>
                </a:lnTo>
                <a:cubicBezTo>
                  <a:pt x="6753411" y="0"/>
                  <a:pt x="6816546" y="63135"/>
                  <a:pt x="6816546" y="141017"/>
                </a:cubicBezTo>
                <a:lnTo>
                  <a:pt x="6816546" y="705070"/>
                </a:lnTo>
                <a:cubicBezTo>
                  <a:pt x="6816546" y="782952"/>
                  <a:pt x="6753411" y="846087"/>
                  <a:pt x="6675529" y="846087"/>
                </a:cubicBezTo>
                <a:lnTo>
                  <a:pt x="141017" y="846087"/>
                </a:lnTo>
                <a:cubicBezTo>
                  <a:pt x="63135" y="846087"/>
                  <a:pt x="0" y="782952"/>
                  <a:pt x="0" y="705070"/>
                </a:cubicBezTo>
                <a:lnTo>
                  <a:pt x="0" y="141017"/>
                </a:lnTo>
                <a:close/>
              </a:path>
            </a:pathLst>
          </a:custGeom>
          <a:solidFill>
            <a:srgbClr val="29008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50000"/>
              <a:hueOff val="321995"/>
              <a:satOff val="-7842"/>
              <a:lumOff val="3431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3223" tIns="102263" rIns="163223" bIns="102263" numCol="1" spcCol="1270" anchor="ctr" anchorCtr="0">
            <a:noAutofit/>
          </a:bodyPr>
          <a:lstStyle/>
          <a:p>
            <a:pPr marL="0" lvl="0" indent="0" algn="ctr" defTabSz="1422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000" b="0" i="0" kern="1200" dirty="0">
                <a:solidFill>
                  <a:schemeClr val="bg1"/>
                </a:solidFill>
                <a:latin typeface="+mn-lt"/>
              </a:rPr>
              <a:t>Crisis of Credibility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8343060-1CBA-48D2-B3FE-9C4FABAA30A0}"/>
              </a:ext>
            </a:extLst>
          </p:cNvPr>
          <p:cNvSpPr/>
          <p:nvPr/>
        </p:nvSpPr>
        <p:spPr>
          <a:xfrm>
            <a:off x="1161492" y="5384083"/>
            <a:ext cx="6817576" cy="846087"/>
          </a:xfrm>
          <a:custGeom>
            <a:avLst/>
            <a:gdLst>
              <a:gd name="connsiteX0" fmla="*/ 0 w 6932869"/>
              <a:gd name="connsiteY0" fmla="*/ 141017 h 846087"/>
              <a:gd name="connsiteX1" fmla="*/ 141017 w 6932869"/>
              <a:gd name="connsiteY1" fmla="*/ 0 h 846087"/>
              <a:gd name="connsiteX2" fmla="*/ 6791852 w 6932869"/>
              <a:gd name="connsiteY2" fmla="*/ 0 h 846087"/>
              <a:gd name="connsiteX3" fmla="*/ 6932869 w 6932869"/>
              <a:gd name="connsiteY3" fmla="*/ 141017 h 846087"/>
              <a:gd name="connsiteX4" fmla="*/ 6932869 w 6932869"/>
              <a:gd name="connsiteY4" fmla="*/ 705070 h 846087"/>
              <a:gd name="connsiteX5" fmla="*/ 6791852 w 6932869"/>
              <a:gd name="connsiteY5" fmla="*/ 846087 h 846087"/>
              <a:gd name="connsiteX6" fmla="*/ 141017 w 6932869"/>
              <a:gd name="connsiteY6" fmla="*/ 846087 h 846087"/>
              <a:gd name="connsiteX7" fmla="*/ 0 w 6932869"/>
              <a:gd name="connsiteY7" fmla="*/ 705070 h 846087"/>
              <a:gd name="connsiteX8" fmla="*/ 0 w 6932869"/>
              <a:gd name="connsiteY8" fmla="*/ 141017 h 8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32869" h="846087">
                <a:moveTo>
                  <a:pt x="0" y="141017"/>
                </a:moveTo>
                <a:cubicBezTo>
                  <a:pt x="0" y="63135"/>
                  <a:pt x="63135" y="0"/>
                  <a:pt x="141017" y="0"/>
                </a:cubicBezTo>
                <a:lnTo>
                  <a:pt x="6791852" y="0"/>
                </a:lnTo>
                <a:cubicBezTo>
                  <a:pt x="6869734" y="0"/>
                  <a:pt x="6932869" y="63135"/>
                  <a:pt x="6932869" y="141017"/>
                </a:cubicBezTo>
                <a:lnTo>
                  <a:pt x="6932869" y="705070"/>
                </a:lnTo>
                <a:cubicBezTo>
                  <a:pt x="6932869" y="782952"/>
                  <a:pt x="6869734" y="846087"/>
                  <a:pt x="6791852" y="846087"/>
                </a:cubicBezTo>
                <a:lnTo>
                  <a:pt x="141017" y="846087"/>
                </a:lnTo>
                <a:cubicBezTo>
                  <a:pt x="63135" y="846087"/>
                  <a:pt x="0" y="782952"/>
                  <a:pt x="0" y="705070"/>
                </a:cubicBezTo>
                <a:lnTo>
                  <a:pt x="0" y="141017"/>
                </a:lnTo>
                <a:close/>
              </a:path>
            </a:pathLst>
          </a:custGeom>
          <a:solidFill>
            <a:srgbClr val="29008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50000"/>
              <a:hueOff val="160997"/>
              <a:satOff val="-3921"/>
              <a:lumOff val="1715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3223" tIns="102263" rIns="163223" bIns="102263" numCol="1" spcCol="1270" anchor="ctr" anchorCtr="0">
            <a:noAutofit/>
          </a:bodyPr>
          <a:lstStyle/>
          <a:p>
            <a:pPr marL="0" lvl="0" indent="0" algn="ctr" defTabSz="1422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000" b="0" i="0" kern="1200" dirty="0">
                <a:solidFill>
                  <a:schemeClr val="bg1"/>
                </a:solidFill>
                <a:latin typeface="+mn-lt"/>
              </a:rPr>
              <a:t>Towards a National Policy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0966"/>
            <a:ext cx="7886700" cy="1325563"/>
          </a:xfrm>
        </p:spPr>
        <p:txBody>
          <a:bodyPr/>
          <a:lstStyle/>
          <a:p>
            <a:r>
              <a:rPr lang="en-US" dirty="0"/>
              <a:t>Plan</a:t>
            </a:r>
          </a:p>
        </p:txBody>
      </p:sp>
    </p:spTree>
    <p:extLst>
      <p:ext uri="{BB962C8B-B14F-4D97-AF65-F5344CB8AC3E}">
        <p14:creationId xmlns:p14="http://schemas.microsoft.com/office/powerpoint/2010/main" val="341762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B1B993D657BD42B16571A6A7AAE2A9" ma:contentTypeVersion="30" ma:contentTypeDescription="Create a new document." ma:contentTypeScope="" ma:versionID="41975f9d27a220bcd806a2a274ebb024">
  <xsd:schema xmlns:xsd="http://www.w3.org/2001/XMLSchema" xmlns:xs="http://www.w3.org/2001/XMLSchema" xmlns:p="http://schemas.microsoft.com/office/2006/metadata/properties" xmlns:ns2="f10d4b91-f67c-4c9d-99a2-7e1788ba4b26" xmlns:ns3="8f89d06d-d4ec-4e64-a157-37747344c90e" xmlns:ns4="d7f63a0c-3387-4091-80af-370ec6ca6610" targetNamespace="http://schemas.microsoft.com/office/2006/metadata/properties" ma:root="true" ma:fieldsID="17bcd94237993bc23c0b129d90b56f94" ns2:_="" ns3:_="" ns4:_="">
    <xsd:import namespace="f10d4b91-f67c-4c9d-99a2-7e1788ba4b26"/>
    <xsd:import namespace="8f89d06d-d4ec-4e64-a157-37747344c90e"/>
    <xsd:import namespace="d7f63a0c-3387-4091-80af-370ec6ca6610"/>
    <xsd:element name="properties">
      <xsd:complexType>
        <xsd:sequence>
          <xsd:element name="documentManagement">
            <xsd:complexType>
              <xsd:all>
                <xsd:element ref="ns2:Publication_x0020_Date" minOccurs="0"/>
                <xsd:element ref="ns2:Description0" minOccurs="0"/>
                <xsd:element ref="ns4:_dlc_DocId" minOccurs="0"/>
                <xsd:element ref="ns4:_dlc_DocIdUrl" minOccurs="0"/>
                <xsd:element ref="ns4:_dlc_DocIdPersistId" minOccurs="0"/>
                <xsd:element ref="ns3:of88eff9cb334256803b5fdc1080fcc0" minOccurs="0"/>
                <xsd:element ref="ns4:TaxCatchAll" minOccurs="0"/>
                <xsd:element ref="ns3:c6ded15b026848738649c123f94c2b37" minOccurs="0"/>
                <xsd:element ref="ns3:d225654933bc4eae91104c0dc2c25127" minOccurs="0"/>
                <xsd:element ref="ns3:gd37bf50347b43b28a635475fbcfbd0f" minOccurs="0"/>
                <xsd:element ref="ns4:TaxKeywordTaxHTField" minOccurs="0"/>
                <xsd:element ref="ns2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0d4b91-f67c-4c9d-99a2-7e1788ba4b26" elementFormDefault="qualified">
    <xsd:import namespace="http://schemas.microsoft.com/office/2006/documentManagement/types"/>
    <xsd:import namespace="http://schemas.microsoft.com/office/infopath/2007/PartnerControls"/>
    <xsd:element name="Publication_x0020_Date" ma:index="2" nillable="true" ma:displayName="Publication Date" ma:default="[today]" ma:format="DateOnly" ma:internalName="Publication_x0020_Date">
      <xsd:simpleType>
        <xsd:restriction base="dms:DateTime"/>
      </xsd:simpleType>
    </xsd:element>
    <xsd:element name="Description0" ma:index="8" nillable="true" ma:displayName="Description" ma:internalName="Description0">
      <xsd:simpleType>
        <xsd:restriction base="dms:Note">
          <xsd:maxLength value="255"/>
        </xsd:restriction>
      </xsd:simpleType>
    </xsd:element>
    <xsd:element name="Category" ma:index="24" nillable="true" ma:displayName="Category" ma:default="Corporate" ma:format="Dropdown" ma:internalName="Category">
      <xsd:simpleType>
        <xsd:restriction base="dms:Choice">
          <xsd:enumeration value="Corporate"/>
          <xsd:enumeration value="Finance, Admin &amp; HR"/>
          <xsd:enumeration value="Mail"/>
          <xsd:enumeration value="Programme"/>
          <xsd:enumeration value="Reporting"/>
          <xsd:enumeration value="Travel"/>
          <xsd:enumeration value="Contract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89d06d-d4ec-4e64-a157-37747344c90e" elementFormDefault="qualified">
    <xsd:import namespace="http://schemas.microsoft.com/office/2006/documentManagement/types"/>
    <xsd:import namespace="http://schemas.microsoft.com/office/infopath/2007/PartnerControls"/>
    <xsd:element name="of88eff9cb334256803b5fdc1080fcc0" ma:index="14" nillable="true" ma:taxonomy="true" ma:internalName="of88eff9cb334256803b5fdc1080fcc0" ma:taxonomyFieldName="Authour_x002f_Source" ma:displayName="Author/Source" ma:readOnly="false" ma:default="" ma:fieldId="{8f88eff9-cb33-4256-803b-5fdc1080fcc0}" ma:taxonomyMulti="true" ma:sspId="358487c2-ea03-4029-b5bc-4ed1f8385f1b" ma:termSetId="7a5a9770-ee53-40ed-97e9-84eb0cea756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6ded15b026848738649c123f94c2b37" ma:index="16" nillable="true" ma:taxonomy="true" ma:internalName="c6ded15b026848738649c123f94c2b37" ma:taxonomyFieldName="Organisational_x0020_Activity" ma:displayName="Organisational Activity" ma:readOnly="false" ma:default="" ma:fieldId="{c6ded15b-0268-4873-8649-c123f94c2b37}" ma:taxonomyMulti="true" ma:sspId="358487c2-ea03-4029-b5bc-4ed1f8385f1b" ma:termSetId="5268b499-4897-4367-89a7-ad7bb1ed12b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225654933bc4eae91104c0dc2c25127" ma:index="17" nillable="true" ma:taxonomy="true" ma:internalName="d225654933bc4eae91104c0dc2c25127" ma:taxonomyFieldName="Region_x002f_Country" ma:displayName="Region/Country" ma:readOnly="false" ma:default="" ma:fieldId="{d2256549-33bc-4eae-9110-4c0dc2c25127}" ma:taxonomyMulti="true" ma:sspId="358487c2-ea03-4029-b5bc-4ed1f8385f1b" ma:termSetId="f7888d64-2ce2-43c0-b93f-a783c573d53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d37bf50347b43b28a635475fbcfbd0f" ma:index="18" nillable="true" ma:taxonomy="true" ma:internalName="gd37bf50347b43b28a635475fbcfbd0f" ma:taxonomyFieldName="COL_x0020_Document_x0020_Type" ma:displayName="Document Type" ma:readOnly="false" ma:default="" ma:fieldId="{0d37bf50-347b-43b2-8a63-5475fbcfbd0f}" ma:taxonomyMulti="true" ma:sspId="358487c2-ea03-4029-b5bc-4ed1f8385f1b" ma:termSetId="cc730250-f0a1-4d64-a0f4-3c61e9fb9f6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f63a0c-3387-4091-80af-370ec6ca6610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f0e02da1-f936-4633-8c0b-cc5fae9aa1e3}" ma:internalName="TaxCatchAll" ma:showField="CatchAllData" ma:web="d7f63a0c-3387-4091-80af-370ec6ca66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9" nillable="true" ma:taxonomy="true" ma:internalName="TaxKeywordTaxHTField" ma:taxonomyFieldName="TaxKeyword" ma:displayName="Enterprise Keywords" ma:readOnly="false" ma:fieldId="{23f27201-bee3-471e-b2e7-b64fd8b7ca38}" ma:taxonomyMulti="true" ma:sspId="358487c2-ea03-4029-b5bc-4ed1f8385f1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7f63a0c-3387-4091-80af-370ec6ca6610"/>
    <TaxKeywordTaxHTField xmlns="d7f63a0c-3387-4091-80af-370ec6ca6610">
      <Terms xmlns="http://schemas.microsoft.com/office/infopath/2007/PartnerControls"/>
    </TaxKeywordTaxHTField>
    <_dlc_DocId xmlns="d7f63a0c-3387-4091-80af-370ec6ca6610">QKDJTPZ2MZUH-145-48</_dlc_DocId>
    <_dlc_DocIdUrl xmlns="d7f63a0c-3387-4091-80af-370ec6ca6610">
      <Url>http://connect.col.org/_layouts/DocIdRedir.aspx?ID=QKDJTPZ2MZUH-145-48</Url>
      <Description>QKDJTPZ2MZUH-145-48</Description>
    </_dlc_DocIdUrl>
    <Description0 xmlns="f10d4b91-f67c-4c9d-99a2-7e1788ba4b26" xsi:nil="true"/>
    <Publication_x0020_Date xmlns="f10d4b91-f67c-4c9d-99a2-7e1788ba4b26">2018-05-14T07:00:00+00:00</Publication_x0020_Date>
    <d225654933bc4eae91104c0dc2c25127 xmlns="8f89d06d-d4ec-4e64-a157-37747344c90e">
      <Terms xmlns="http://schemas.microsoft.com/office/infopath/2007/PartnerControls"/>
    </d225654933bc4eae91104c0dc2c25127>
    <Category xmlns="f10d4b91-f67c-4c9d-99a2-7e1788ba4b26">Corporate</Category>
    <of88eff9cb334256803b5fdc1080fcc0 xmlns="8f89d06d-d4ec-4e64-a157-37747344c90e">
      <Terms xmlns="http://schemas.microsoft.com/office/infopath/2007/PartnerControls"/>
    </of88eff9cb334256803b5fdc1080fcc0>
    <gd37bf50347b43b28a635475fbcfbd0f xmlns="8f89d06d-d4ec-4e64-a157-37747344c90e">
      <Terms xmlns="http://schemas.microsoft.com/office/infopath/2007/PartnerControls"/>
    </gd37bf50347b43b28a635475fbcfbd0f>
    <c6ded15b026848738649c123f94c2b37 xmlns="8f89d06d-d4ec-4e64-a157-37747344c90e">
      <Terms xmlns="http://schemas.microsoft.com/office/infopath/2007/PartnerControls"/>
    </c6ded15b026848738649c123f94c2b37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9ED65582-9ABB-4156-B319-ACD55FE0BF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0d4b91-f67c-4c9d-99a2-7e1788ba4b26"/>
    <ds:schemaRef ds:uri="8f89d06d-d4ec-4e64-a157-37747344c90e"/>
    <ds:schemaRef ds:uri="d7f63a0c-3387-4091-80af-370ec6ca66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76AEBA3-32B0-47BA-96F8-0A9021F2E158}">
  <ds:schemaRefs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metadata/properties"/>
    <ds:schemaRef ds:uri="8f89d06d-d4ec-4e64-a157-37747344c90e"/>
    <ds:schemaRef ds:uri="http://schemas.openxmlformats.org/package/2006/metadata/core-properties"/>
    <ds:schemaRef ds:uri="d7f63a0c-3387-4091-80af-370ec6ca6610"/>
    <ds:schemaRef ds:uri="f10d4b91-f67c-4c9d-99a2-7e1788ba4b2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FD403DE-548A-4116-8CB3-61125B5536D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25422305-2CEE-4C11-BD7F-4E563D95E53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3462</TotalTime>
  <Words>1086</Words>
  <Application>Microsoft Office PowerPoint</Application>
  <PresentationFormat>On-screen Show (4:3)</PresentationFormat>
  <Paragraphs>257</Paragraphs>
  <Slides>45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5" baseType="lpstr">
      <vt:lpstr>Arial</vt:lpstr>
      <vt:lpstr>Calibri</vt:lpstr>
      <vt:lpstr>Calibri Light</vt:lpstr>
      <vt:lpstr>HelveticaNeueLT Std Cn</vt:lpstr>
      <vt:lpstr>HelveticaNeueLT Std Lt</vt:lpstr>
      <vt:lpstr>HelveticaNeueLT Std Lt Cn</vt:lpstr>
      <vt:lpstr>LogoCentre</vt:lpstr>
      <vt:lpstr>Times New Roman</vt:lpstr>
      <vt:lpstr>Verdana</vt:lpstr>
      <vt:lpstr>Office Theme</vt:lpstr>
      <vt:lpstr>Developing an ODL Policy</vt:lpstr>
      <vt:lpstr>Commonwealth Heads of Government Meeting Vancouver, 1987</vt:lpstr>
      <vt:lpstr>PowerPoint Presentation</vt:lpstr>
      <vt:lpstr>What is it for?</vt:lpstr>
      <vt:lpstr>Learning for Sustainable Development</vt:lpstr>
      <vt:lpstr>PowerPoint Presentation</vt:lpstr>
      <vt:lpstr>RETRIDOL</vt:lpstr>
      <vt:lpstr>RETRIDOL</vt:lpstr>
      <vt:lpstr>Plan</vt:lpstr>
      <vt:lpstr>Context</vt:lpstr>
      <vt:lpstr>A Young Gambia</vt:lpstr>
      <vt:lpstr>Primary and Secondary Enrolment in the Gambia 2010 – 2012</vt:lpstr>
      <vt:lpstr>Tertiary Gross Enrolment Ratio in the Gambia 2010 – 2012</vt:lpstr>
      <vt:lpstr>What is Open &amp; Distance Learning?</vt:lpstr>
      <vt:lpstr>DISTANCE EDUCATION = Separation of teacher and learner</vt:lpstr>
      <vt:lpstr>PowerPoint Presentation</vt:lpstr>
      <vt:lpstr>Philosophy of Open-ness</vt:lpstr>
      <vt:lpstr>‘Open-ness’ in Practice</vt:lpstr>
      <vt:lpstr>ODL and eLearning</vt:lpstr>
      <vt:lpstr>The Fifth Decade of ODL</vt:lpstr>
      <vt:lpstr>The Rise of Open Universities</vt:lpstr>
      <vt:lpstr>PowerPoint Presentation</vt:lpstr>
      <vt:lpstr>PowerPoint Presentation</vt:lpstr>
      <vt:lpstr>PowerPoint Presentation</vt:lpstr>
      <vt:lpstr>Costs: ODL in mega universities</vt:lpstr>
      <vt:lpstr>PowerPoint Presentation</vt:lpstr>
      <vt:lpstr>The Rise of Dual Mode Institutions</vt:lpstr>
      <vt:lpstr>Advantages</vt:lpstr>
      <vt:lpstr>Challenges</vt:lpstr>
      <vt:lpstr>Crisis of Credibility</vt:lpstr>
      <vt:lpstr>PowerPoint Presentation</vt:lpstr>
      <vt:lpstr>International: ISO Certification Accreditation</vt:lpstr>
      <vt:lpstr>Convergence of External and Internal  Quality Assurance Measures</vt:lpstr>
      <vt:lpstr>3-pillars of Quality  in Distance Education Institutions</vt:lpstr>
      <vt:lpstr>Towards an ODL Policy</vt:lpstr>
      <vt:lpstr>PowerPoint Presentation</vt:lpstr>
      <vt:lpstr>Education 2030: Framework for Action</vt:lpstr>
      <vt:lpstr>Towards an ODL policy</vt:lpstr>
      <vt:lpstr>Have a National Policy</vt:lpstr>
      <vt:lpstr>Going Dual-Mode:  Have an Institutional Policy</vt:lpstr>
      <vt:lpstr>Select Appropriate ICTs</vt:lpstr>
      <vt:lpstr>Invest in Quality Assurance</vt:lpstr>
      <vt:lpstr>Same Regulations for ODL &amp; F2F</vt:lpstr>
      <vt:lpstr>Build Capacity</vt:lpstr>
      <vt:lpstr>PowerPoint Presentation</vt:lpstr>
    </vt:vector>
  </TitlesOfParts>
  <Company>Commonwealth of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 Powerpoint Presentation - Standard</dc:title>
  <dc:creator>Helen Askounis</dc:creator>
  <cp:keywords/>
  <cp:lastModifiedBy>Helen Askounis</cp:lastModifiedBy>
  <cp:revision>306</cp:revision>
  <dcterms:created xsi:type="dcterms:W3CDTF">2017-05-17T16:29:55Z</dcterms:created>
  <dcterms:modified xsi:type="dcterms:W3CDTF">2018-06-25T22:59:14Z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0x01010091B1B993D657BD42B16571A6A7AAE2A9</vt:lpwstr>
  </property>
  <property fmtid="{D5CDD505-2E9C-101B-9397-08002B2CF9AE}" pid="3" name="TaxKeyword">
    <vt:lpwstr/>
  </property>
  <property fmtid="{D5CDD505-2E9C-101B-9397-08002B2CF9AE}" pid="4" name="_dlc_DocIdItemGuid">
    <vt:lpwstr>dda7fe09-83c4-4dc9-9335-74e6f6dd0f57</vt:lpwstr>
  </property>
  <property fmtid="{D5CDD505-2E9C-101B-9397-08002B2CF9AE}" pid="5" name="Author/Source">
    <vt:lpwstr>424;#President's Office|f10d0ace-75d4-486d-9a7f-000de40038e3</vt:lpwstr>
  </property>
  <property fmtid="{D5CDD505-2E9C-101B-9397-08002B2CF9AE}" pid="6" name="Document Type">
    <vt:lpwstr/>
  </property>
  <property fmtid="{D5CDD505-2E9C-101B-9397-08002B2CF9AE}" pid="7" name="Region/Country">
    <vt:lpwstr/>
  </property>
  <property fmtid="{D5CDD505-2E9C-101B-9397-08002B2CF9AE}" pid="8" name="Organisational Activity">
    <vt:lpwstr/>
  </property>
  <property fmtid="{D5CDD505-2E9C-101B-9397-08002B2CF9AE}" pid="9" name="COL Document Type">
    <vt:lpwstr/>
  </property>
  <property fmtid="{D5CDD505-2E9C-101B-9397-08002B2CF9AE}" pid="10" name="Authour/Source">
    <vt:lpwstr/>
  </property>
</Properties>
</file>