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5"/>
  </p:sldMasterIdLst>
  <p:notesMasterIdLst>
    <p:notesMasterId r:id="rId42"/>
  </p:notesMasterIdLst>
  <p:handoutMasterIdLst>
    <p:handoutMasterId r:id="rId43"/>
  </p:handoutMasterIdLst>
  <p:sldIdLst>
    <p:sldId id="522" r:id="rId6"/>
    <p:sldId id="587" r:id="rId7"/>
    <p:sldId id="527" r:id="rId8"/>
    <p:sldId id="528" r:id="rId9"/>
    <p:sldId id="529" r:id="rId10"/>
    <p:sldId id="530" r:id="rId11"/>
    <p:sldId id="531" r:id="rId12"/>
    <p:sldId id="532" r:id="rId13"/>
    <p:sldId id="533" r:id="rId14"/>
    <p:sldId id="534" r:id="rId15"/>
    <p:sldId id="535" r:id="rId16"/>
    <p:sldId id="536" r:id="rId17"/>
    <p:sldId id="537" r:id="rId18"/>
    <p:sldId id="524" r:id="rId19"/>
    <p:sldId id="556" r:id="rId20"/>
    <p:sldId id="557" r:id="rId21"/>
    <p:sldId id="552" r:id="rId22"/>
    <p:sldId id="568" r:id="rId23"/>
    <p:sldId id="538" r:id="rId24"/>
    <p:sldId id="539" r:id="rId25"/>
    <p:sldId id="584" r:id="rId26"/>
    <p:sldId id="573" r:id="rId27"/>
    <p:sldId id="575" r:id="rId28"/>
    <p:sldId id="560" r:id="rId29"/>
    <p:sldId id="559" r:id="rId30"/>
    <p:sldId id="582" r:id="rId31"/>
    <p:sldId id="576" r:id="rId32"/>
    <p:sldId id="579" r:id="rId33"/>
    <p:sldId id="578" r:id="rId34"/>
    <p:sldId id="565" r:id="rId35"/>
    <p:sldId id="583" r:id="rId36"/>
    <p:sldId id="541" r:id="rId37"/>
    <p:sldId id="567" r:id="rId38"/>
    <p:sldId id="564" r:id="rId39"/>
    <p:sldId id="585" r:id="rId40"/>
    <p:sldId id="554" r:id="rId4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6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73321"/>
    <a:srgbClr val="000000"/>
    <a:srgbClr val="605939"/>
    <a:srgbClr val="463691"/>
    <a:srgbClr val="908655"/>
    <a:srgbClr val="AEA4DD"/>
    <a:srgbClr val="D1CCB2"/>
    <a:srgbClr val="D7D2EE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3" autoAdjust="0"/>
    <p:restoredTop sz="76800" autoAdjust="0"/>
  </p:normalViewPr>
  <p:slideViewPr>
    <p:cSldViewPr>
      <p:cViewPr varScale="1">
        <p:scale>
          <a:sx n="45" d="100"/>
          <a:sy n="45" d="100"/>
        </p:scale>
        <p:origin x="1435" y="43"/>
      </p:cViewPr>
      <p:guideLst>
        <p:guide orient="horz" pos="3888"/>
        <p:guide pos="672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3738"/>
    </p:cViewPr>
  </p:sorterViewPr>
  <p:notesViewPr>
    <p:cSldViewPr showGuides="1">
      <p:cViewPr varScale="1">
        <p:scale>
          <a:sx n="55" d="100"/>
          <a:sy n="55" d="100"/>
        </p:scale>
        <p:origin x="-2904" y="-96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075131233595798E-2"/>
          <c:y val="3.4615542229568211E-2"/>
          <c:w val="0.92942486876640418"/>
          <c:h val="0.8031101631576995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Commonwealth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Sheet1!$A$2:$A$12</c:f>
              <c:numCache>
                <c:formatCode>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Sheet1!$B$2:$B$12</c:f>
              <c:numCache>
                <c:formatCode>0.00</c:formatCode>
                <c:ptCount val="11"/>
                <c:pt idx="0">
                  <c:v>11.44</c:v>
                </c:pt>
                <c:pt idx="1">
                  <c:v>11.76</c:v>
                </c:pt>
                <c:pt idx="2">
                  <c:v>11.69</c:v>
                </c:pt>
                <c:pt idx="3">
                  <c:v>10.85</c:v>
                </c:pt>
                <c:pt idx="4">
                  <c:v>11.57</c:v>
                </c:pt>
                <c:pt idx="5">
                  <c:v>11.86</c:v>
                </c:pt>
                <c:pt idx="6">
                  <c:v>12.06</c:v>
                </c:pt>
                <c:pt idx="7">
                  <c:v>12.07</c:v>
                </c:pt>
                <c:pt idx="8">
                  <c:v>12.35</c:v>
                </c:pt>
                <c:pt idx="9">
                  <c:v>12.12</c:v>
                </c:pt>
                <c:pt idx="10">
                  <c:v>12.06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World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Sheet1!$A$2:$A$12</c:f>
              <c:numCache>
                <c:formatCode>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13.92</c:v>
                </c:pt>
                <c:pt idx="1">
                  <c:v>13.8</c:v>
                </c:pt>
                <c:pt idx="2">
                  <c:v>13.37</c:v>
                </c:pt>
                <c:pt idx="3" formatCode="0.0">
                  <c:v>12.48</c:v>
                </c:pt>
                <c:pt idx="4" formatCode="0.0">
                  <c:v>12.85</c:v>
                </c:pt>
                <c:pt idx="5" formatCode="0.0">
                  <c:v>13.66</c:v>
                </c:pt>
                <c:pt idx="6" formatCode="0.0">
                  <c:v>13.78</c:v>
                </c:pt>
                <c:pt idx="7" formatCode="0.0">
                  <c:v>13.71</c:v>
                </c:pt>
                <c:pt idx="8">
                  <c:v>13.88</c:v>
                </c:pt>
                <c:pt idx="9">
                  <c:v>13.91</c:v>
                </c:pt>
                <c:pt idx="10" formatCode="#,##0">
                  <c:v>13.99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546296"/>
        <c:axId val="232868424"/>
      </c:lineChart>
      <c:catAx>
        <c:axId val="13754629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232868424"/>
        <c:crosses val="autoZero"/>
        <c:auto val="0"/>
        <c:lblAlgn val="ctr"/>
        <c:lblOffset val="100"/>
        <c:tickLblSkip val="1"/>
        <c:noMultiLvlLbl val="0"/>
      </c:catAx>
      <c:valAx>
        <c:axId val="23286842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37546296"/>
        <c:crosses val="autoZero"/>
        <c:crossBetween val="between"/>
      </c:valAx>
    </c:plotArea>
    <c:legend>
      <c:legendPos val="b"/>
      <c:overlay val="0"/>
      <c:txPr>
        <a:bodyPr rot="0"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6411146030013"/>
          <c:y val="0.15039084788314505"/>
          <c:w val="0.76499404045772235"/>
          <c:h val="0.695166039027730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 100 Inhabitants</c:v>
                </c:pt>
              </c:strCache>
            </c:strRef>
          </c:tx>
          <c:spPr>
            <a:solidFill>
              <a:srgbClr val="B2BB1E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shade val="80000"/>
                  <a:satMod val="180000"/>
                </a:schemeClr>
              </a:solidFill>
              <a:ln w="9525" cap="flat" cmpd="sng" algn="ctr">
                <a:solidFill>
                  <a:schemeClr val="accent4"/>
                </a:solidFill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Pt>
            <c:idx val="4"/>
            <c:invertIfNegative val="0"/>
            <c:bubble3D val="0"/>
            <c:spPr>
              <a:solidFill>
                <a:schemeClr val="accent3">
                  <a:shade val="80000"/>
                  <a:satMod val="180000"/>
                </a:schemeClr>
              </a:soli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Europe</c:v>
                </c:pt>
                <c:pt idx="1">
                  <c:v>Developed</c:v>
                </c:pt>
                <c:pt idx="2">
                  <c:v>World</c:v>
                </c:pt>
                <c:pt idx="3">
                  <c:v>Asia &amp; Pacific</c:v>
                </c:pt>
                <c:pt idx="4">
                  <c:v>Developing</c:v>
                </c:pt>
                <c:pt idx="5">
                  <c:v>Africa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82.2</c:v>
                </c:pt>
                <c:pt idx="1">
                  <c:v>77.599999999999994</c:v>
                </c:pt>
                <c:pt idx="2">
                  <c:v>43.4</c:v>
                </c:pt>
                <c:pt idx="3">
                  <c:v>36.9</c:v>
                </c:pt>
                <c:pt idx="4">
                  <c:v>35.299999999999997</c:v>
                </c:pt>
                <c:pt idx="5">
                  <c:v>20.7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869208"/>
        <c:axId val="232869600"/>
      </c:barChart>
      <c:catAx>
        <c:axId val="232869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232869600"/>
        <c:crosses val="autoZero"/>
        <c:auto val="1"/>
        <c:lblAlgn val="ctr"/>
        <c:lblOffset val="100"/>
        <c:noMultiLvlLbl val="0"/>
      </c:catAx>
      <c:valAx>
        <c:axId val="232869600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>
                    <a:latin typeface="+mn-lt"/>
                    <a:cs typeface="Arial" panose="020B0604020202020204" pitchFamily="34" charset="0"/>
                  </a:defRPr>
                </a:pPr>
                <a:r>
                  <a:rPr lang="en-CA" sz="1600" b="0" dirty="0" smtClean="0">
                    <a:latin typeface="+mn-lt"/>
                    <a:cs typeface="Arial" panose="020B0604020202020204" pitchFamily="34" charset="0"/>
                  </a:rPr>
                  <a:t>Per 100 Inhabitants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232869208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Internet users per 100 inhabitants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Sheet1!$A$2:$A$16</c:f>
              <c:numCache>
                <c:formatCode>0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Sheet1!$B$2:$B$16</c:f>
              <c:numCache>
                <c:formatCode>0.00</c:formatCode>
                <c:ptCount val="15"/>
                <c:pt idx="0">
                  <c:v>3.15</c:v>
                </c:pt>
                <c:pt idx="1">
                  <c:v>3.88</c:v>
                </c:pt>
                <c:pt idx="2">
                  <c:v>4.8099999999999996</c:v>
                </c:pt>
                <c:pt idx="3">
                  <c:v>5.5</c:v>
                </c:pt>
                <c:pt idx="4">
                  <c:v>6.03</c:v>
                </c:pt>
                <c:pt idx="5">
                  <c:v>7.38</c:v>
                </c:pt>
                <c:pt idx="6">
                  <c:v>7.99</c:v>
                </c:pt>
                <c:pt idx="7">
                  <c:v>9.19</c:v>
                </c:pt>
                <c:pt idx="8">
                  <c:v>10.46</c:v>
                </c:pt>
                <c:pt idx="9">
                  <c:v>11.69</c:v>
                </c:pt>
                <c:pt idx="10">
                  <c:v>14.04</c:v>
                </c:pt>
                <c:pt idx="11">
                  <c:v>16.68</c:v>
                </c:pt>
                <c:pt idx="12">
                  <c:v>19</c:v>
                </c:pt>
                <c:pt idx="13">
                  <c:v>21.55</c:v>
                </c:pt>
                <c:pt idx="14">
                  <c:v>24.43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Mobile subscriptions per 100 inhabitants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Sheet1!$A$2:$A$16</c:f>
              <c:numCache>
                <c:formatCode>0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4.6500000000000004</c:v>
                </c:pt>
                <c:pt idx="1">
                  <c:v>5.61</c:v>
                </c:pt>
                <c:pt idx="2">
                  <c:v>6.72</c:v>
                </c:pt>
                <c:pt idx="3">
                  <c:v>8.74</c:v>
                </c:pt>
                <c:pt idx="4">
                  <c:v>11.26</c:v>
                </c:pt>
                <c:pt idx="5">
                  <c:v>16.03</c:v>
                </c:pt>
                <c:pt idx="6">
                  <c:v>23.17</c:v>
                </c:pt>
                <c:pt idx="7" formatCode="0.0">
                  <c:v>30.21</c:v>
                </c:pt>
                <c:pt idx="8" formatCode="0.0">
                  <c:v>39.76</c:v>
                </c:pt>
                <c:pt idx="9" formatCode="0.0">
                  <c:v>50.17</c:v>
                </c:pt>
                <c:pt idx="10" formatCode="0.0">
                  <c:v>62.99</c:v>
                </c:pt>
                <c:pt idx="11" formatCode="0.0">
                  <c:v>71.98</c:v>
                </c:pt>
                <c:pt idx="12">
                  <c:v>72.78</c:v>
                </c:pt>
                <c:pt idx="13">
                  <c:v>75.739999999999995</c:v>
                </c:pt>
                <c:pt idx="14" formatCode="#,##0">
                  <c:v>79.849999999999994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9365416"/>
        <c:axId val="229365808"/>
      </c:lineChart>
      <c:catAx>
        <c:axId val="2293654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229365808"/>
        <c:crosses val="autoZero"/>
        <c:auto val="0"/>
        <c:lblAlgn val="ctr"/>
        <c:lblOffset val="100"/>
        <c:tickLblSkip val="2"/>
        <c:noMultiLvlLbl val="0"/>
      </c:catAx>
      <c:valAx>
        <c:axId val="22936580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229365416"/>
        <c:crosses val="autoZero"/>
        <c:crossBetween val="between"/>
      </c:valAx>
    </c:plotArea>
    <c:legend>
      <c:legendPos val="b"/>
      <c:overlay val="0"/>
      <c:txPr>
        <a:bodyPr rot="0"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Secondary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Developed</c:v>
                </c:pt>
                <c:pt idx="1">
                  <c:v>Developing</c:v>
                </c:pt>
              </c:strCache>
            </c:strRef>
          </c:cat>
          <c:val>
            <c:numRef>
              <c:f>Sheet1!$B$2:$B$3</c:f>
              <c:numCache>
                <c:formatCode>0.00</c:formatCode>
                <c:ptCount val="2"/>
                <c:pt idx="0">
                  <c:v>105.42</c:v>
                </c:pt>
                <c:pt idx="1">
                  <c:v>70.819999999999993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Tertiary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Developed</c:v>
                </c:pt>
                <c:pt idx="1">
                  <c:v>Developing</c:v>
                </c:pt>
              </c:strCache>
            </c:strRef>
          </c:cat>
          <c:val>
            <c:numRef>
              <c:f>Sheet1!$C$2:$C$3</c:f>
              <c:numCache>
                <c:formatCode>0.00</c:formatCode>
                <c:ptCount val="2"/>
                <c:pt idx="0">
                  <c:v>74.14</c:v>
                </c:pt>
                <c:pt idx="1">
                  <c:v>26.69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366592"/>
        <c:axId val="229366984"/>
      </c:barChart>
      <c:catAx>
        <c:axId val="22936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9366984"/>
        <c:crosses val="autoZero"/>
        <c:auto val="0"/>
        <c:lblAlgn val="ctr"/>
        <c:lblOffset val="100"/>
        <c:noMultiLvlLbl val="0"/>
      </c:catAx>
      <c:valAx>
        <c:axId val="229366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936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10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9AB7C-CD43-4D1B-AE36-C8B64F64464F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01CE930-375D-4B91-A9AE-961F69732524}">
      <dgm:prSet/>
      <dgm:spPr>
        <a:xfrm>
          <a:off x="603756" y="3149929"/>
          <a:ext cx="2396462" cy="952994"/>
        </a:xfrm>
        <a:prstGeom prst="roundRect">
          <a:avLst>
            <a:gd name="adj" fmla="val 10000"/>
          </a:avLst>
        </a:prstGeom>
        <a:solidFill>
          <a:srgbClr val="70AD47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lang="en-CA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Presage</a:t>
          </a:r>
          <a:endParaRPr lang="en-CA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065E35CD-D700-493C-B1D6-68FA9E31E049}" type="parTrans" cxnId="{AEF21F1A-F100-4DD3-9ABE-E1995ADC3C2E}">
      <dgm:prSet/>
      <dgm:spPr/>
      <dgm:t>
        <a:bodyPr/>
        <a:lstStyle/>
        <a:p>
          <a:endParaRPr lang="en-CA"/>
        </a:p>
      </dgm:t>
    </dgm:pt>
    <dgm:pt modelId="{491D8520-9ADF-48C4-B799-6FAF9B42641E}" type="sibTrans" cxnId="{AEF21F1A-F100-4DD3-9ABE-E1995ADC3C2E}">
      <dgm:prSet/>
      <dgm:spPr>
        <a:xfrm>
          <a:off x="1519875" y="1932886"/>
          <a:ext cx="2972460" cy="2972460"/>
        </a:xfrm>
        <a:prstGeom prst="leftCircularArrow">
          <a:avLst>
            <a:gd name="adj1" fmla="val 3152"/>
            <a:gd name="adj2" fmla="val 387854"/>
            <a:gd name="adj3" fmla="val 2163365"/>
            <a:gd name="adj4" fmla="val 9024489"/>
            <a:gd name="adj5" fmla="val 3677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CA"/>
        </a:p>
      </dgm:t>
    </dgm:pt>
    <dgm:pt modelId="{FCD56234-7B6E-4643-992A-21320B04EB10}">
      <dgm:prSet/>
      <dgm:spPr>
        <a:xfrm>
          <a:off x="4045466" y="926276"/>
          <a:ext cx="2396462" cy="952994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lang="en-CA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Process</a:t>
          </a:r>
          <a:endParaRPr lang="en-CA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72747C85-F9F5-48DE-A120-965ADB1F2835}" type="parTrans" cxnId="{EF37D0CE-5904-4D38-8297-7E28DD6314BD}">
      <dgm:prSet/>
      <dgm:spPr/>
      <dgm:t>
        <a:bodyPr/>
        <a:lstStyle/>
        <a:p>
          <a:endParaRPr lang="en-CA"/>
        </a:p>
      </dgm:t>
    </dgm:pt>
    <dgm:pt modelId="{AF7D8C59-CE72-4019-B96E-A5207FC56509}" type="sibTrans" cxnId="{EF37D0CE-5904-4D38-8297-7E28DD6314BD}">
      <dgm:prSet/>
      <dgm:spPr>
        <a:xfrm>
          <a:off x="4939117" y="36666"/>
          <a:ext cx="3316951" cy="3316951"/>
        </a:xfrm>
        <a:prstGeom prst="circularArrow">
          <a:avLst>
            <a:gd name="adj1" fmla="val 2825"/>
            <a:gd name="adj2" fmla="val 344908"/>
            <a:gd name="adj3" fmla="val 19479581"/>
            <a:gd name="adj4" fmla="val 12575511"/>
            <a:gd name="adj5" fmla="val 3295"/>
          </a:avLst>
        </a:prstGeom>
        <a:solidFill>
          <a:srgbClr val="C00000"/>
        </a:solidFill>
        <a:ln>
          <a:noFill/>
        </a:ln>
        <a:effectLst/>
      </dgm:spPr>
      <dgm:t>
        <a:bodyPr/>
        <a:lstStyle/>
        <a:p>
          <a:endParaRPr lang="en-CA"/>
        </a:p>
      </dgm:t>
    </dgm:pt>
    <dgm:pt modelId="{7EEA8C47-8CB8-45E6-848C-AD6A457A52D6}">
      <dgm:prSet/>
      <dgm:spPr>
        <a:xfrm>
          <a:off x="7487175" y="3149929"/>
          <a:ext cx="2396462" cy="952994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rtl="0"/>
          <a:r>
            <a:rPr lang="en-CA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Product</a:t>
          </a:r>
          <a:endParaRPr lang="en-CA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E7BF0C3-C4F6-4390-A30E-96FDC59B56AA}" type="parTrans" cxnId="{C9CD396E-2EBA-4183-AA75-7C15EFC9010E}">
      <dgm:prSet/>
      <dgm:spPr/>
      <dgm:t>
        <a:bodyPr/>
        <a:lstStyle/>
        <a:p>
          <a:endParaRPr lang="en-CA"/>
        </a:p>
      </dgm:t>
    </dgm:pt>
    <dgm:pt modelId="{4712FEBB-350E-4299-B666-67AC1BDC36B4}" type="sibTrans" cxnId="{C9CD396E-2EBA-4183-AA75-7C15EFC9010E}">
      <dgm:prSet/>
      <dgm:spPr/>
      <dgm:t>
        <a:bodyPr/>
        <a:lstStyle/>
        <a:p>
          <a:endParaRPr lang="en-CA"/>
        </a:p>
      </dgm:t>
    </dgm:pt>
    <dgm:pt modelId="{A36B5E50-B5B0-455E-AD9E-C2F91E1D7501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Platform and Provider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4744459-6304-4FE6-B9FF-D82962F4444F}" type="parTrans" cxnId="{04D35EA2-DE29-486E-A444-01216B3D655C}">
      <dgm:prSet/>
      <dgm:spPr/>
      <dgm:t>
        <a:bodyPr/>
        <a:lstStyle/>
        <a:p>
          <a:endParaRPr lang="en-CA"/>
        </a:p>
      </dgm:t>
    </dgm:pt>
    <dgm:pt modelId="{0BE8E3BF-7410-4B04-A4F4-EAE238BEE2C1}" type="sibTrans" cxnId="{04D35EA2-DE29-486E-A444-01216B3D655C}">
      <dgm:prSet/>
      <dgm:spPr/>
      <dgm:t>
        <a:bodyPr/>
        <a:lstStyle/>
        <a:p>
          <a:endParaRPr lang="en-CA"/>
        </a:p>
      </dgm:t>
    </dgm:pt>
    <dgm:pt modelId="{DA84C286-1FB0-4FCB-A70B-9928FE85D398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Credits and Credentials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CA40874-2B99-4EFB-A7DA-DC2183C8DC95}" type="parTrans" cxnId="{95179C9D-2DEE-4D29-B637-E6D1EA2B91C0}">
      <dgm:prSet/>
      <dgm:spPr/>
      <dgm:t>
        <a:bodyPr/>
        <a:lstStyle/>
        <a:p>
          <a:endParaRPr lang="en-CA"/>
        </a:p>
      </dgm:t>
    </dgm:pt>
    <dgm:pt modelId="{739712FD-D63A-4364-BD8B-18A47A9D1138}" type="sibTrans" cxnId="{95179C9D-2DEE-4D29-B637-E6D1EA2B91C0}">
      <dgm:prSet/>
      <dgm:spPr/>
      <dgm:t>
        <a:bodyPr/>
        <a:lstStyle/>
        <a:p>
          <a:endParaRPr lang="en-CA"/>
        </a:p>
      </dgm:t>
    </dgm:pt>
    <dgm:pt modelId="{1AC5FC42-B907-4D1E-8EA2-02982A5C4E98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Institutions, Instructors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2260AB2-719A-4436-A73A-3A86A3B21D5C}" type="parTrans" cxnId="{A451CCD8-E0D2-4CC1-8E08-4FFA0FD701F9}">
      <dgm:prSet/>
      <dgm:spPr/>
      <dgm:t>
        <a:bodyPr/>
        <a:lstStyle/>
        <a:p>
          <a:endParaRPr lang="en-CA"/>
        </a:p>
      </dgm:t>
    </dgm:pt>
    <dgm:pt modelId="{E32D1705-F49C-4969-A463-F42DBDA7210A}" type="sibTrans" cxnId="{A451CCD8-E0D2-4CC1-8E08-4FFA0FD701F9}">
      <dgm:prSet/>
      <dgm:spPr/>
      <dgm:t>
        <a:bodyPr/>
        <a:lstStyle/>
        <a:p>
          <a:endParaRPr lang="en-CA"/>
        </a:p>
      </dgm:t>
    </dgm:pt>
    <dgm:pt modelId="{A0C9D059-7DBB-4A29-86D3-E1D1B5B9A1C1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Learners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B4A9CF8-8A1F-4612-BD3A-0611DA40151F}" type="parTrans" cxnId="{12661740-ABC6-4229-8798-F876F526B713}">
      <dgm:prSet/>
      <dgm:spPr/>
      <dgm:t>
        <a:bodyPr/>
        <a:lstStyle/>
        <a:p>
          <a:endParaRPr lang="en-CA"/>
        </a:p>
      </dgm:t>
    </dgm:pt>
    <dgm:pt modelId="{116486A9-2FA9-44EB-AE4C-A2C2665D4E14}" type="sibTrans" cxnId="{12661740-ABC6-4229-8798-F876F526B713}">
      <dgm:prSet/>
      <dgm:spPr/>
      <dgm:t>
        <a:bodyPr/>
        <a:lstStyle/>
        <a:p>
          <a:endParaRPr lang="en-CA"/>
        </a:p>
      </dgm:t>
    </dgm:pt>
    <dgm:pt modelId="{4EB14846-3EBB-4C67-9C7B-A47157DBB848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Instructional Design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06F59AB-6BA0-4C7E-80B4-82BF539D5E2A}" type="parTrans" cxnId="{96A0192C-0922-40FA-8E0C-64BE2AF6DE6D}">
      <dgm:prSet/>
      <dgm:spPr/>
      <dgm:t>
        <a:bodyPr/>
        <a:lstStyle/>
        <a:p>
          <a:endParaRPr lang="en-CA"/>
        </a:p>
      </dgm:t>
    </dgm:pt>
    <dgm:pt modelId="{7E684341-15A8-4CFA-8B62-5CC1472D6D6C}" type="sibTrans" cxnId="{96A0192C-0922-40FA-8E0C-64BE2AF6DE6D}">
      <dgm:prSet/>
      <dgm:spPr/>
      <dgm:t>
        <a:bodyPr/>
        <a:lstStyle/>
        <a:p>
          <a:endParaRPr lang="en-CA"/>
        </a:p>
      </dgm:t>
    </dgm:pt>
    <dgm:pt modelId="{5A3C4E34-2228-4B99-9F16-79612ED49F4E}">
      <dgm:prSet custT="1"/>
      <dgm:spPr>
        <a:xfrm>
          <a:off x="464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Resources</a:t>
          </a:r>
          <a:endParaRPr lang="en-CA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CF2F4FE2-B710-4696-8476-B221254C2FF7}" type="parTrans" cxnId="{E727EBAA-449D-49DC-B4D2-2297F1119374}">
      <dgm:prSet/>
      <dgm:spPr/>
      <dgm:t>
        <a:bodyPr/>
        <a:lstStyle/>
        <a:p>
          <a:endParaRPr lang="en-CA"/>
        </a:p>
      </dgm:t>
    </dgm:pt>
    <dgm:pt modelId="{DA12444D-B2C5-4700-A3C0-5E887A2E84C0}" type="sibTrans" cxnId="{E727EBAA-449D-49DC-B4D2-2297F1119374}">
      <dgm:prSet/>
      <dgm:spPr/>
      <dgm:t>
        <a:bodyPr/>
        <a:lstStyle/>
        <a:p>
          <a:endParaRPr lang="en-CA"/>
        </a:p>
      </dgm:t>
    </dgm:pt>
    <dgm:pt modelId="{39F03E26-12EC-4C88-9192-BB4AC88D7557}">
      <dgm:prSet custT="1"/>
      <dgm:spPr>
        <a:xfrm>
          <a:off x="344635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/>
        <a:lstStyle/>
        <a:p>
          <a:r>
            <a:rPr lang="en-CA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Learning Process</a:t>
          </a:r>
          <a:endParaRPr lang="en-CA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998E8E47-E573-444A-A26F-806AEC57CCBE}" type="parTrans" cxnId="{22534B9A-86C3-41BC-BFC4-5B4AAC798EEA}">
      <dgm:prSet/>
      <dgm:spPr/>
      <dgm:t>
        <a:bodyPr/>
        <a:lstStyle/>
        <a:p>
          <a:endParaRPr lang="en-CA"/>
        </a:p>
      </dgm:t>
    </dgm:pt>
    <dgm:pt modelId="{6799A60E-B157-48F1-9E2F-253097BA03ED}" type="sibTrans" cxnId="{22534B9A-86C3-41BC-BFC4-5B4AAC798EEA}">
      <dgm:prSet/>
      <dgm:spPr/>
      <dgm:t>
        <a:bodyPr/>
        <a:lstStyle/>
        <a:p>
          <a:endParaRPr lang="en-CA"/>
        </a:p>
      </dgm:t>
    </dgm:pt>
    <dgm:pt modelId="{B615BF73-B9AC-4E74-B360-EB5A4973D74C}">
      <dgm:prSet custT="1"/>
      <dgm:spPr>
        <a:xfrm>
          <a:off x="3446350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/>
        <a:lstStyle/>
        <a:p>
          <a:r>
            <a:rPr lang="en-CA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Engagement and Participation</a:t>
          </a:r>
          <a:endParaRPr lang="en-CA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82947D3-D334-4A70-A37C-3169EE076916}" type="parTrans" cxnId="{D51C372C-AF0D-411E-B299-C7CDFCC6ABF5}">
      <dgm:prSet/>
      <dgm:spPr/>
      <dgm:t>
        <a:bodyPr/>
        <a:lstStyle/>
        <a:p>
          <a:endParaRPr lang="en-CA"/>
        </a:p>
      </dgm:t>
    </dgm:pt>
    <dgm:pt modelId="{74584BD8-7FD7-4FBF-AE2F-2C02CBF54BF5}" type="sibTrans" cxnId="{D51C372C-AF0D-411E-B299-C7CDFCC6ABF5}">
      <dgm:prSet/>
      <dgm:spPr/>
      <dgm:t>
        <a:bodyPr/>
        <a:lstStyle/>
        <a:p>
          <a:endParaRPr lang="en-CA"/>
        </a:p>
      </dgm:t>
    </dgm:pt>
    <dgm:pt modelId="{AA2E8E5B-09F2-403C-A2FC-1EA2C931C067}">
      <dgm:prSet custT="1"/>
      <dgm:spPr>
        <a:xfrm>
          <a:off x="6888059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Completion</a:t>
          </a:r>
          <a:endParaRPr lang="en-CA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D622A97-0A28-4604-B98F-2C8F1689C806}" type="parTrans" cxnId="{5038D5B9-C4D8-4880-8C53-160A383C16D0}">
      <dgm:prSet/>
      <dgm:spPr/>
      <dgm:t>
        <a:bodyPr/>
        <a:lstStyle/>
        <a:p>
          <a:endParaRPr lang="en-CA"/>
        </a:p>
      </dgm:t>
    </dgm:pt>
    <dgm:pt modelId="{7F1F9781-E124-442A-996D-417C38951C8C}" type="sibTrans" cxnId="{5038D5B9-C4D8-4880-8C53-160A383C16D0}">
      <dgm:prSet/>
      <dgm:spPr/>
      <dgm:t>
        <a:bodyPr/>
        <a:lstStyle/>
        <a:p>
          <a:endParaRPr lang="en-CA"/>
        </a:p>
      </dgm:t>
    </dgm:pt>
    <dgm:pt modelId="{10B8AAA3-B8DA-4D2D-A34F-6DA09A03AE2D}">
      <dgm:prSet custT="1"/>
      <dgm:spPr>
        <a:xfrm>
          <a:off x="6888059" y="1402773"/>
          <a:ext cx="2696020" cy="222365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CA" sz="2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Satisfaction</a:t>
          </a:r>
          <a:endParaRPr lang="en-CA" sz="2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6991EA8-8A01-4510-94F2-FFCC1B6FD878}" type="parTrans" cxnId="{BBD4A767-98A2-4F96-8F52-38D742496963}">
      <dgm:prSet/>
      <dgm:spPr/>
      <dgm:t>
        <a:bodyPr/>
        <a:lstStyle/>
        <a:p>
          <a:endParaRPr lang="en-CA"/>
        </a:p>
      </dgm:t>
    </dgm:pt>
    <dgm:pt modelId="{C10776D9-F353-45B5-9A08-E6022E0CC901}" type="sibTrans" cxnId="{BBD4A767-98A2-4F96-8F52-38D742496963}">
      <dgm:prSet/>
      <dgm:spPr/>
      <dgm:t>
        <a:bodyPr/>
        <a:lstStyle/>
        <a:p>
          <a:endParaRPr lang="en-CA"/>
        </a:p>
      </dgm:t>
    </dgm:pt>
    <dgm:pt modelId="{829519B0-6943-49D1-87C7-4664BC31B271}" type="pres">
      <dgm:prSet presAssocID="{AB19AB7C-CD43-4D1B-AE36-C8B64F6446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865D49D1-D6C5-4198-9C48-2C0CACC04550}" type="pres">
      <dgm:prSet presAssocID="{AB19AB7C-CD43-4D1B-AE36-C8B64F64464F}" presName="tSp" presStyleCnt="0"/>
      <dgm:spPr/>
    </dgm:pt>
    <dgm:pt modelId="{8AC669D3-D11D-4325-820E-E2DDB4E1872A}" type="pres">
      <dgm:prSet presAssocID="{AB19AB7C-CD43-4D1B-AE36-C8B64F64464F}" presName="bSp" presStyleCnt="0"/>
      <dgm:spPr/>
    </dgm:pt>
    <dgm:pt modelId="{AEACF85C-A93A-4CB9-A03F-1C1EB598C176}" type="pres">
      <dgm:prSet presAssocID="{AB19AB7C-CD43-4D1B-AE36-C8B64F64464F}" presName="process" presStyleCnt="0"/>
      <dgm:spPr/>
    </dgm:pt>
    <dgm:pt modelId="{6FC3F981-CB81-49C3-8F13-8328DBB5087B}" type="pres">
      <dgm:prSet presAssocID="{901CE930-375D-4B91-A9AE-961F69732524}" presName="composite1" presStyleCnt="0"/>
      <dgm:spPr/>
    </dgm:pt>
    <dgm:pt modelId="{AB650FC1-1EAF-4925-99BC-2E820113333E}" type="pres">
      <dgm:prSet presAssocID="{901CE930-375D-4B91-A9AE-961F69732524}" presName="dummyNode1" presStyleLbl="node1" presStyleIdx="0" presStyleCnt="3"/>
      <dgm:spPr/>
    </dgm:pt>
    <dgm:pt modelId="{ADC51ECF-76BC-4236-AEA9-55E956CB87E0}" type="pres">
      <dgm:prSet presAssocID="{901CE930-375D-4B91-A9AE-961F697325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A9E615-1D13-4E4D-8C08-1210F0E64257}" type="pres">
      <dgm:prSet presAssocID="{901CE930-375D-4B91-A9AE-961F697325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D569580-A86F-44E7-B83F-9E50875A8EC9}" type="pres">
      <dgm:prSet presAssocID="{901CE930-375D-4B91-A9AE-961F697325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A269A9-2BE2-41BB-A978-59534C3A0120}" type="pres">
      <dgm:prSet presAssocID="{901CE930-375D-4B91-A9AE-961F69732524}" presName="connSite1" presStyleCnt="0"/>
      <dgm:spPr/>
    </dgm:pt>
    <dgm:pt modelId="{EDB47261-EA86-4E64-AAD5-3AC1CD334041}" type="pres">
      <dgm:prSet presAssocID="{491D8520-9ADF-48C4-B799-6FAF9B42641E}" presName="Name9" presStyleLbl="sibTrans2D1" presStyleIdx="0" presStyleCnt="2"/>
      <dgm:spPr/>
      <dgm:t>
        <a:bodyPr/>
        <a:lstStyle/>
        <a:p>
          <a:endParaRPr lang="en-CA"/>
        </a:p>
      </dgm:t>
    </dgm:pt>
    <dgm:pt modelId="{73465C7B-AC26-4D5E-BF76-3675C7E259E7}" type="pres">
      <dgm:prSet presAssocID="{FCD56234-7B6E-4643-992A-21320B04EB10}" presName="composite2" presStyleCnt="0"/>
      <dgm:spPr/>
    </dgm:pt>
    <dgm:pt modelId="{43AD2CCE-8A75-4572-A3B4-1616999FD8E2}" type="pres">
      <dgm:prSet presAssocID="{FCD56234-7B6E-4643-992A-21320B04EB10}" presName="dummyNode2" presStyleLbl="node1" presStyleIdx="0" presStyleCnt="3"/>
      <dgm:spPr/>
    </dgm:pt>
    <dgm:pt modelId="{12D3CCB9-8D48-439A-B749-4A54E0E10050}" type="pres">
      <dgm:prSet presAssocID="{FCD56234-7B6E-4643-992A-21320B04EB1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F7C76E1-71D8-41A0-9BD6-2A89A2B0A158}" type="pres">
      <dgm:prSet presAssocID="{FCD56234-7B6E-4643-992A-21320B04EB1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16E4FE4-5E6B-4D8A-9068-F9169D6746F4}" type="pres">
      <dgm:prSet presAssocID="{FCD56234-7B6E-4643-992A-21320B04EB1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2E34990-09C0-4B2E-A7D0-021E86640B29}" type="pres">
      <dgm:prSet presAssocID="{FCD56234-7B6E-4643-992A-21320B04EB10}" presName="connSite2" presStyleCnt="0"/>
      <dgm:spPr/>
    </dgm:pt>
    <dgm:pt modelId="{12F148D2-D109-426A-AD85-E4E8130F07A1}" type="pres">
      <dgm:prSet presAssocID="{AF7D8C59-CE72-4019-B96E-A5207FC56509}" presName="Name18" presStyleLbl="sibTrans2D1" presStyleIdx="1" presStyleCnt="2"/>
      <dgm:spPr/>
      <dgm:t>
        <a:bodyPr/>
        <a:lstStyle/>
        <a:p>
          <a:endParaRPr lang="en-CA"/>
        </a:p>
      </dgm:t>
    </dgm:pt>
    <dgm:pt modelId="{C8683095-18DC-4131-9738-B344F6A57C97}" type="pres">
      <dgm:prSet presAssocID="{7EEA8C47-8CB8-45E6-848C-AD6A457A52D6}" presName="composite1" presStyleCnt="0"/>
      <dgm:spPr/>
    </dgm:pt>
    <dgm:pt modelId="{8C8B8D9A-87FB-4137-9390-9A603567AA49}" type="pres">
      <dgm:prSet presAssocID="{7EEA8C47-8CB8-45E6-848C-AD6A457A52D6}" presName="dummyNode1" presStyleLbl="node1" presStyleIdx="1" presStyleCnt="3"/>
      <dgm:spPr/>
    </dgm:pt>
    <dgm:pt modelId="{139F64F9-44B8-4EC7-83CB-102012A0E28D}" type="pres">
      <dgm:prSet presAssocID="{7EEA8C47-8CB8-45E6-848C-AD6A457A52D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898D44F-2EB8-48AD-9BB1-183B8D25A2B1}" type="pres">
      <dgm:prSet presAssocID="{7EEA8C47-8CB8-45E6-848C-AD6A457A52D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826107C-8CE6-4658-A0E9-578155A2CB60}" type="pres">
      <dgm:prSet presAssocID="{7EEA8C47-8CB8-45E6-848C-AD6A457A52D6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9A06C43-9830-45FA-B774-F85C6AD4725A}" type="pres">
      <dgm:prSet presAssocID="{7EEA8C47-8CB8-45E6-848C-AD6A457A52D6}" presName="connSite1" presStyleCnt="0"/>
      <dgm:spPr/>
    </dgm:pt>
  </dgm:ptLst>
  <dgm:cxnLst>
    <dgm:cxn modelId="{AAD04B89-4A91-43C6-AA0C-38EEF8137BAA}" type="presOf" srcId="{4EB14846-3EBB-4C67-9C7B-A47157DBB848}" destId="{AFA9E615-1D13-4E4D-8C08-1210F0E64257}" srcOrd="1" destOrd="4" presId="urn:microsoft.com/office/officeart/2005/8/layout/hProcess4"/>
    <dgm:cxn modelId="{6525DE6C-F364-499D-A120-77D1CD498B02}" type="presOf" srcId="{DA84C286-1FB0-4FCB-A70B-9928FE85D398}" destId="{ADC51ECF-76BC-4236-AEA9-55E956CB87E0}" srcOrd="0" destOrd="1" presId="urn:microsoft.com/office/officeart/2005/8/layout/hProcess4"/>
    <dgm:cxn modelId="{96A0192C-0922-40FA-8E0C-64BE2AF6DE6D}" srcId="{901CE930-375D-4B91-A9AE-961F69732524}" destId="{4EB14846-3EBB-4C67-9C7B-A47157DBB848}" srcOrd="4" destOrd="0" parTransId="{406F59AB-6BA0-4C7E-80B4-82BF539D5E2A}" sibTransId="{7E684341-15A8-4CFA-8B62-5CC1472D6D6C}"/>
    <dgm:cxn modelId="{E727EBAA-449D-49DC-B4D2-2297F1119374}" srcId="{901CE930-375D-4B91-A9AE-961F69732524}" destId="{5A3C4E34-2228-4B99-9F16-79612ED49F4E}" srcOrd="5" destOrd="0" parTransId="{CF2F4FE2-B710-4696-8476-B221254C2FF7}" sibTransId="{DA12444D-B2C5-4700-A3C0-5E887A2E84C0}"/>
    <dgm:cxn modelId="{D51C372C-AF0D-411E-B299-C7CDFCC6ABF5}" srcId="{FCD56234-7B6E-4643-992A-21320B04EB10}" destId="{B615BF73-B9AC-4E74-B360-EB5A4973D74C}" srcOrd="1" destOrd="0" parTransId="{382947D3-D334-4A70-A37C-3169EE076916}" sibTransId="{74584BD8-7FD7-4FBF-AE2F-2C02CBF54BF5}"/>
    <dgm:cxn modelId="{561DE92C-B9F0-4225-9B78-5E8318A57D6B}" type="presOf" srcId="{AA2E8E5B-09F2-403C-A2FC-1EA2C931C067}" destId="{139F64F9-44B8-4EC7-83CB-102012A0E28D}" srcOrd="0" destOrd="0" presId="urn:microsoft.com/office/officeart/2005/8/layout/hProcess4"/>
    <dgm:cxn modelId="{8427189F-FE67-4B89-8912-F0831E46BE39}" type="presOf" srcId="{1AC5FC42-B907-4D1E-8EA2-02982A5C4E98}" destId="{AFA9E615-1D13-4E4D-8C08-1210F0E64257}" srcOrd="1" destOrd="2" presId="urn:microsoft.com/office/officeart/2005/8/layout/hProcess4"/>
    <dgm:cxn modelId="{FAE63482-0F5B-4EF2-BF90-5987330F45DF}" type="presOf" srcId="{901CE930-375D-4B91-A9AE-961F69732524}" destId="{9D569580-A86F-44E7-B83F-9E50875A8EC9}" srcOrd="0" destOrd="0" presId="urn:microsoft.com/office/officeart/2005/8/layout/hProcess4"/>
    <dgm:cxn modelId="{5D8DEC1E-2175-4109-B380-B17E62E4BF4B}" type="presOf" srcId="{A0C9D059-7DBB-4A29-86D3-E1D1B5B9A1C1}" destId="{ADC51ECF-76BC-4236-AEA9-55E956CB87E0}" srcOrd="0" destOrd="3" presId="urn:microsoft.com/office/officeart/2005/8/layout/hProcess4"/>
    <dgm:cxn modelId="{BBD4A767-98A2-4F96-8F52-38D742496963}" srcId="{7EEA8C47-8CB8-45E6-848C-AD6A457A52D6}" destId="{10B8AAA3-B8DA-4D2D-A34F-6DA09A03AE2D}" srcOrd="1" destOrd="0" parTransId="{26991EA8-8A01-4510-94F2-FFCC1B6FD878}" sibTransId="{C10776D9-F353-45B5-9A08-E6022E0CC901}"/>
    <dgm:cxn modelId="{5038D5B9-C4D8-4880-8C53-160A383C16D0}" srcId="{7EEA8C47-8CB8-45E6-848C-AD6A457A52D6}" destId="{AA2E8E5B-09F2-403C-A2FC-1EA2C931C067}" srcOrd="0" destOrd="0" parTransId="{5D622A97-0A28-4604-B98F-2C8F1689C806}" sibTransId="{7F1F9781-E124-442A-996D-417C38951C8C}"/>
    <dgm:cxn modelId="{279A5E93-0437-4715-ACD9-FB81488078C9}" type="presOf" srcId="{7EEA8C47-8CB8-45E6-848C-AD6A457A52D6}" destId="{B826107C-8CE6-4658-A0E9-578155A2CB60}" srcOrd="0" destOrd="0" presId="urn:microsoft.com/office/officeart/2005/8/layout/hProcess4"/>
    <dgm:cxn modelId="{95179C9D-2DEE-4D29-B637-E6D1EA2B91C0}" srcId="{901CE930-375D-4B91-A9AE-961F69732524}" destId="{DA84C286-1FB0-4FCB-A70B-9928FE85D398}" srcOrd="1" destOrd="0" parTransId="{3CA40874-2B99-4EFB-A7DA-DC2183C8DC95}" sibTransId="{739712FD-D63A-4364-BD8B-18A47A9D1138}"/>
    <dgm:cxn modelId="{04D35EA2-DE29-486E-A444-01216B3D655C}" srcId="{901CE930-375D-4B91-A9AE-961F69732524}" destId="{A36B5E50-B5B0-455E-AD9E-C2F91E1D7501}" srcOrd="0" destOrd="0" parTransId="{34744459-6304-4FE6-B9FF-D82962F4444F}" sibTransId="{0BE8E3BF-7410-4B04-A4F4-EAE238BEE2C1}"/>
    <dgm:cxn modelId="{EF37D0CE-5904-4D38-8297-7E28DD6314BD}" srcId="{AB19AB7C-CD43-4D1B-AE36-C8B64F64464F}" destId="{FCD56234-7B6E-4643-992A-21320B04EB10}" srcOrd="1" destOrd="0" parTransId="{72747C85-F9F5-48DE-A120-965ADB1F2835}" sibTransId="{AF7D8C59-CE72-4019-B96E-A5207FC56509}"/>
    <dgm:cxn modelId="{C133F43E-9065-4B45-9EDD-A78772FE8096}" type="presOf" srcId="{5A3C4E34-2228-4B99-9F16-79612ED49F4E}" destId="{ADC51ECF-76BC-4236-AEA9-55E956CB87E0}" srcOrd="0" destOrd="5" presId="urn:microsoft.com/office/officeart/2005/8/layout/hProcess4"/>
    <dgm:cxn modelId="{AEF21F1A-F100-4DD3-9ABE-E1995ADC3C2E}" srcId="{AB19AB7C-CD43-4D1B-AE36-C8B64F64464F}" destId="{901CE930-375D-4B91-A9AE-961F69732524}" srcOrd="0" destOrd="0" parTransId="{065E35CD-D700-493C-B1D6-68FA9E31E049}" sibTransId="{491D8520-9ADF-48C4-B799-6FAF9B42641E}"/>
    <dgm:cxn modelId="{F3B051B2-1F0A-4DF8-B5F4-48F124D7A504}" type="presOf" srcId="{4EB14846-3EBB-4C67-9C7B-A47157DBB848}" destId="{ADC51ECF-76BC-4236-AEA9-55E956CB87E0}" srcOrd="0" destOrd="4" presId="urn:microsoft.com/office/officeart/2005/8/layout/hProcess4"/>
    <dgm:cxn modelId="{50DCC7F2-160D-4DBA-AD83-35BDDB9E4E6B}" type="presOf" srcId="{A36B5E50-B5B0-455E-AD9E-C2F91E1D7501}" destId="{ADC51ECF-76BC-4236-AEA9-55E956CB87E0}" srcOrd="0" destOrd="0" presId="urn:microsoft.com/office/officeart/2005/8/layout/hProcess4"/>
    <dgm:cxn modelId="{E38F45A6-855C-4092-BD34-83EFF3FD38FE}" type="presOf" srcId="{39F03E26-12EC-4C88-9192-BB4AC88D7557}" destId="{9F7C76E1-71D8-41A0-9BD6-2A89A2B0A158}" srcOrd="1" destOrd="0" presId="urn:microsoft.com/office/officeart/2005/8/layout/hProcess4"/>
    <dgm:cxn modelId="{8272DB45-C06D-4A04-AF02-03973FF0046C}" type="presOf" srcId="{DA84C286-1FB0-4FCB-A70B-9928FE85D398}" destId="{AFA9E615-1D13-4E4D-8C08-1210F0E64257}" srcOrd="1" destOrd="1" presId="urn:microsoft.com/office/officeart/2005/8/layout/hProcess4"/>
    <dgm:cxn modelId="{32FE1BC0-D3B1-427F-93B9-CB767AA798A2}" type="presOf" srcId="{AB19AB7C-CD43-4D1B-AE36-C8B64F64464F}" destId="{829519B0-6943-49D1-87C7-4664BC31B271}" srcOrd="0" destOrd="0" presId="urn:microsoft.com/office/officeart/2005/8/layout/hProcess4"/>
    <dgm:cxn modelId="{1FDE6DD2-0B0B-489F-9AB3-A702B60A833B}" type="presOf" srcId="{491D8520-9ADF-48C4-B799-6FAF9B42641E}" destId="{EDB47261-EA86-4E64-AAD5-3AC1CD334041}" srcOrd="0" destOrd="0" presId="urn:microsoft.com/office/officeart/2005/8/layout/hProcess4"/>
    <dgm:cxn modelId="{45D65D44-9C2A-49C1-9B04-E89021A54D25}" type="presOf" srcId="{5A3C4E34-2228-4B99-9F16-79612ED49F4E}" destId="{AFA9E615-1D13-4E4D-8C08-1210F0E64257}" srcOrd="1" destOrd="5" presId="urn:microsoft.com/office/officeart/2005/8/layout/hProcess4"/>
    <dgm:cxn modelId="{A1721CF3-02E6-4C5F-A025-421A411389EC}" type="presOf" srcId="{B615BF73-B9AC-4E74-B360-EB5A4973D74C}" destId="{12D3CCB9-8D48-439A-B749-4A54E0E10050}" srcOrd="0" destOrd="1" presId="urn:microsoft.com/office/officeart/2005/8/layout/hProcess4"/>
    <dgm:cxn modelId="{0CA65021-AA1D-4072-AC92-C94D84DE89F3}" type="presOf" srcId="{10B8AAA3-B8DA-4D2D-A34F-6DA09A03AE2D}" destId="{139F64F9-44B8-4EC7-83CB-102012A0E28D}" srcOrd="0" destOrd="1" presId="urn:microsoft.com/office/officeart/2005/8/layout/hProcess4"/>
    <dgm:cxn modelId="{6A80A0CA-9B24-4B6A-AC83-5E617ECF1BDD}" type="presOf" srcId="{A0C9D059-7DBB-4A29-86D3-E1D1B5B9A1C1}" destId="{AFA9E615-1D13-4E4D-8C08-1210F0E64257}" srcOrd="1" destOrd="3" presId="urn:microsoft.com/office/officeart/2005/8/layout/hProcess4"/>
    <dgm:cxn modelId="{92357BC5-3C02-44B8-90A2-5AA766CB7773}" type="presOf" srcId="{10B8AAA3-B8DA-4D2D-A34F-6DA09A03AE2D}" destId="{2898D44F-2EB8-48AD-9BB1-183B8D25A2B1}" srcOrd="1" destOrd="1" presId="urn:microsoft.com/office/officeart/2005/8/layout/hProcess4"/>
    <dgm:cxn modelId="{D7A151A3-BF3B-4046-86E4-C168E329FD6D}" type="presOf" srcId="{AA2E8E5B-09F2-403C-A2FC-1EA2C931C067}" destId="{2898D44F-2EB8-48AD-9BB1-183B8D25A2B1}" srcOrd="1" destOrd="0" presId="urn:microsoft.com/office/officeart/2005/8/layout/hProcess4"/>
    <dgm:cxn modelId="{5ECC6C45-AEFC-436B-B069-53C761570098}" type="presOf" srcId="{1AC5FC42-B907-4D1E-8EA2-02982A5C4E98}" destId="{ADC51ECF-76BC-4236-AEA9-55E956CB87E0}" srcOrd="0" destOrd="2" presId="urn:microsoft.com/office/officeart/2005/8/layout/hProcess4"/>
    <dgm:cxn modelId="{AD13E80B-C7A0-4D49-A1D7-D1416757F069}" type="presOf" srcId="{AF7D8C59-CE72-4019-B96E-A5207FC56509}" destId="{12F148D2-D109-426A-AD85-E4E8130F07A1}" srcOrd="0" destOrd="0" presId="urn:microsoft.com/office/officeart/2005/8/layout/hProcess4"/>
    <dgm:cxn modelId="{0EF1A93E-FAC3-47ED-A4F9-DDC4CF3DA71E}" type="presOf" srcId="{A36B5E50-B5B0-455E-AD9E-C2F91E1D7501}" destId="{AFA9E615-1D13-4E4D-8C08-1210F0E64257}" srcOrd="1" destOrd="0" presId="urn:microsoft.com/office/officeart/2005/8/layout/hProcess4"/>
    <dgm:cxn modelId="{12661740-ABC6-4229-8798-F876F526B713}" srcId="{901CE930-375D-4B91-A9AE-961F69732524}" destId="{A0C9D059-7DBB-4A29-86D3-E1D1B5B9A1C1}" srcOrd="3" destOrd="0" parTransId="{5B4A9CF8-8A1F-4612-BD3A-0611DA40151F}" sibTransId="{116486A9-2FA9-44EB-AE4C-A2C2665D4E14}"/>
    <dgm:cxn modelId="{22534B9A-86C3-41BC-BFC4-5B4AAC798EEA}" srcId="{FCD56234-7B6E-4643-992A-21320B04EB10}" destId="{39F03E26-12EC-4C88-9192-BB4AC88D7557}" srcOrd="0" destOrd="0" parTransId="{998E8E47-E573-444A-A26F-806AEC57CCBE}" sibTransId="{6799A60E-B157-48F1-9E2F-253097BA03ED}"/>
    <dgm:cxn modelId="{02839ED9-A260-4B39-82FD-9019E373B1FA}" type="presOf" srcId="{B615BF73-B9AC-4E74-B360-EB5A4973D74C}" destId="{9F7C76E1-71D8-41A0-9BD6-2A89A2B0A158}" srcOrd="1" destOrd="1" presId="urn:microsoft.com/office/officeart/2005/8/layout/hProcess4"/>
    <dgm:cxn modelId="{C9CD396E-2EBA-4183-AA75-7C15EFC9010E}" srcId="{AB19AB7C-CD43-4D1B-AE36-C8B64F64464F}" destId="{7EEA8C47-8CB8-45E6-848C-AD6A457A52D6}" srcOrd="2" destOrd="0" parTransId="{BE7BF0C3-C4F6-4390-A30E-96FDC59B56AA}" sibTransId="{4712FEBB-350E-4299-B666-67AC1BDC36B4}"/>
    <dgm:cxn modelId="{2DA016DE-5FC6-48A3-BCF9-9B65B1FFC65A}" type="presOf" srcId="{FCD56234-7B6E-4643-992A-21320B04EB10}" destId="{316E4FE4-5E6B-4D8A-9068-F9169D6746F4}" srcOrd="0" destOrd="0" presId="urn:microsoft.com/office/officeart/2005/8/layout/hProcess4"/>
    <dgm:cxn modelId="{868871A6-BEE5-42C4-A41D-138C7379EBAA}" type="presOf" srcId="{39F03E26-12EC-4C88-9192-BB4AC88D7557}" destId="{12D3CCB9-8D48-439A-B749-4A54E0E10050}" srcOrd="0" destOrd="0" presId="urn:microsoft.com/office/officeart/2005/8/layout/hProcess4"/>
    <dgm:cxn modelId="{A451CCD8-E0D2-4CC1-8E08-4FFA0FD701F9}" srcId="{901CE930-375D-4B91-A9AE-961F69732524}" destId="{1AC5FC42-B907-4D1E-8EA2-02982A5C4E98}" srcOrd="2" destOrd="0" parTransId="{B2260AB2-719A-4436-A73A-3A86A3B21D5C}" sibTransId="{E32D1705-F49C-4969-A463-F42DBDA7210A}"/>
    <dgm:cxn modelId="{19A56E7E-3BA5-4DCF-9F5D-BC9291D7A6C9}" type="presParOf" srcId="{829519B0-6943-49D1-87C7-4664BC31B271}" destId="{865D49D1-D6C5-4198-9C48-2C0CACC04550}" srcOrd="0" destOrd="0" presId="urn:microsoft.com/office/officeart/2005/8/layout/hProcess4"/>
    <dgm:cxn modelId="{D1F225F3-F776-4623-8302-6338FB61D146}" type="presParOf" srcId="{829519B0-6943-49D1-87C7-4664BC31B271}" destId="{8AC669D3-D11D-4325-820E-E2DDB4E1872A}" srcOrd="1" destOrd="0" presId="urn:microsoft.com/office/officeart/2005/8/layout/hProcess4"/>
    <dgm:cxn modelId="{3D4A85BF-7902-4607-A27A-06290267887F}" type="presParOf" srcId="{829519B0-6943-49D1-87C7-4664BC31B271}" destId="{AEACF85C-A93A-4CB9-A03F-1C1EB598C176}" srcOrd="2" destOrd="0" presId="urn:microsoft.com/office/officeart/2005/8/layout/hProcess4"/>
    <dgm:cxn modelId="{D5B50D11-A251-4645-8150-0D311A18595E}" type="presParOf" srcId="{AEACF85C-A93A-4CB9-A03F-1C1EB598C176}" destId="{6FC3F981-CB81-49C3-8F13-8328DBB5087B}" srcOrd="0" destOrd="0" presId="urn:microsoft.com/office/officeart/2005/8/layout/hProcess4"/>
    <dgm:cxn modelId="{ECEE0217-0C24-4032-A4FE-906952E3B85A}" type="presParOf" srcId="{6FC3F981-CB81-49C3-8F13-8328DBB5087B}" destId="{AB650FC1-1EAF-4925-99BC-2E820113333E}" srcOrd="0" destOrd="0" presId="urn:microsoft.com/office/officeart/2005/8/layout/hProcess4"/>
    <dgm:cxn modelId="{382966E1-A90F-4F14-A4E4-CC732F3C7B1D}" type="presParOf" srcId="{6FC3F981-CB81-49C3-8F13-8328DBB5087B}" destId="{ADC51ECF-76BC-4236-AEA9-55E956CB87E0}" srcOrd="1" destOrd="0" presId="urn:microsoft.com/office/officeart/2005/8/layout/hProcess4"/>
    <dgm:cxn modelId="{3E27F588-6A9D-48EA-A908-B1B80BD3411D}" type="presParOf" srcId="{6FC3F981-CB81-49C3-8F13-8328DBB5087B}" destId="{AFA9E615-1D13-4E4D-8C08-1210F0E64257}" srcOrd="2" destOrd="0" presId="urn:microsoft.com/office/officeart/2005/8/layout/hProcess4"/>
    <dgm:cxn modelId="{B5325134-8A25-4876-A684-07BB80F6DA20}" type="presParOf" srcId="{6FC3F981-CB81-49C3-8F13-8328DBB5087B}" destId="{9D569580-A86F-44E7-B83F-9E50875A8EC9}" srcOrd="3" destOrd="0" presId="urn:microsoft.com/office/officeart/2005/8/layout/hProcess4"/>
    <dgm:cxn modelId="{85864DD8-03CC-45D2-901D-21DF0F6EA6F0}" type="presParOf" srcId="{6FC3F981-CB81-49C3-8F13-8328DBB5087B}" destId="{E1A269A9-2BE2-41BB-A978-59534C3A0120}" srcOrd="4" destOrd="0" presId="urn:microsoft.com/office/officeart/2005/8/layout/hProcess4"/>
    <dgm:cxn modelId="{5C532205-2874-486D-9946-B0CF410392A9}" type="presParOf" srcId="{AEACF85C-A93A-4CB9-A03F-1C1EB598C176}" destId="{EDB47261-EA86-4E64-AAD5-3AC1CD334041}" srcOrd="1" destOrd="0" presId="urn:microsoft.com/office/officeart/2005/8/layout/hProcess4"/>
    <dgm:cxn modelId="{4675906C-7F6E-4E98-9C3C-3900BFF1BD39}" type="presParOf" srcId="{AEACF85C-A93A-4CB9-A03F-1C1EB598C176}" destId="{73465C7B-AC26-4D5E-BF76-3675C7E259E7}" srcOrd="2" destOrd="0" presId="urn:microsoft.com/office/officeart/2005/8/layout/hProcess4"/>
    <dgm:cxn modelId="{B70E8339-0A6A-46A3-BDDA-82131A4FDF1E}" type="presParOf" srcId="{73465C7B-AC26-4D5E-BF76-3675C7E259E7}" destId="{43AD2CCE-8A75-4572-A3B4-1616999FD8E2}" srcOrd="0" destOrd="0" presId="urn:microsoft.com/office/officeart/2005/8/layout/hProcess4"/>
    <dgm:cxn modelId="{A4539779-7AB6-45B7-81C4-DE7296C812AF}" type="presParOf" srcId="{73465C7B-AC26-4D5E-BF76-3675C7E259E7}" destId="{12D3CCB9-8D48-439A-B749-4A54E0E10050}" srcOrd="1" destOrd="0" presId="urn:microsoft.com/office/officeart/2005/8/layout/hProcess4"/>
    <dgm:cxn modelId="{4EC36E02-C397-443A-9B17-CC66152B7892}" type="presParOf" srcId="{73465C7B-AC26-4D5E-BF76-3675C7E259E7}" destId="{9F7C76E1-71D8-41A0-9BD6-2A89A2B0A158}" srcOrd="2" destOrd="0" presId="urn:microsoft.com/office/officeart/2005/8/layout/hProcess4"/>
    <dgm:cxn modelId="{67D29801-EFCB-461D-ADA1-DD73A9FBA68E}" type="presParOf" srcId="{73465C7B-AC26-4D5E-BF76-3675C7E259E7}" destId="{316E4FE4-5E6B-4D8A-9068-F9169D6746F4}" srcOrd="3" destOrd="0" presId="urn:microsoft.com/office/officeart/2005/8/layout/hProcess4"/>
    <dgm:cxn modelId="{AED6C511-11BD-41A0-B4A9-226286C6E152}" type="presParOf" srcId="{73465C7B-AC26-4D5E-BF76-3675C7E259E7}" destId="{92E34990-09C0-4B2E-A7D0-021E86640B29}" srcOrd="4" destOrd="0" presId="urn:microsoft.com/office/officeart/2005/8/layout/hProcess4"/>
    <dgm:cxn modelId="{EC519BB5-7BF0-4B91-ABE5-C40B48EC1C8D}" type="presParOf" srcId="{AEACF85C-A93A-4CB9-A03F-1C1EB598C176}" destId="{12F148D2-D109-426A-AD85-E4E8130F07A1}" srcOrd="3" destOrd="0" presId="urn:microsoft.com/office/officeart/2005/8/layout/hProcess4"/>
    <dgm:cxn modelId="{9F1B19C2-59BC-44BC-A486-ACD5C8EC0D6B}" type="presParOf" srcId="{AEACF85C-A93A-4CB9-A03F-1C1EB598C176}" destId="{C8683095-18DC-4131-9738-B344F6A57C97}" srcOrd="4" destOrd="0" presId="urn:microsoft.com/office/officeart/2005/8/layout/hProcess4"/>
    <dgm:cxn modelId="{D8C96CEA-C846-4809-ADD4-370F5D2D08FE}" type="presParOf" srcId="{C8683095-18DC-4131-9738-B344F6A57C97}" destId="{8C8B8D9A-87FB-4137-9390-9A603567AA49}" srcOrd="0" destOrd="0" presId="urn:microsoft.com/office/officeart/2005/8/layout/hProcess4"/>
    <dgm:cxn modelId="{6FC81DA6-337B-43DC-B6EF-EC7C51A4F934}" type="presParOf" srcId="{C8683095-18DC-4131-9738-B344F6A57C97}" destId="{139F64F9-44B8-4EC7-83CB-102012A0E28D}" srcOrd="1" destOrd="0" presId="urn:microsoft.com/office/officeart/2005/8/layout/hProcess4"/>
    <dgm:cxn modelId="{31DD81FD-8240-4257-8610-641464203F5D}" type="presParOf" srcId="{C8683095-18DC-4131-9738-B344F6A57C97}" destId="{2898D44F-2EB8-48AD-9BB1-183B8D25A2B1}" srcOrd="2" destOrd="0" presId="urn:microsoft.com/office/officeart/2005/8/layout/hProcess4"/>
    <dgm:cxn modelId="{29B19481-41EE-4FCA-A797-4ECE3C647CD2}" type="presParOf" srcId="{C8683095-18DC-4131-9738-B344F6A57C97}" destId="{B826107C-8CE6-4658-A0E9-578155A2CB60}" srcOrd="3" destOrd="0" presId="urn:microsoft.com/office/officeart/2005/8/layout/hProcess4"/>
    <dgm:cxn modelId="{B0085D4A-0CF4-4E0E-AB7F-3A304649C3AC}" type="presParOf" srcId="{C8683095-18DC-4131-9738-B344F6A57C97}" destId="{E9A06C43-9830-45FA-B774-F85C6AD4725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2781BE-F4EC-46C3-B501-9CBB295F987C}" type="datetimeFigureOut">
              <a:rPr lang="en-US"/>
              <a:pPr>
                <a:defRPr/>
              </a:pPr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748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748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D71581C-1E42-4635-BA0E-F4F7C8D15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14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2856A9-34A0-4D0E-96DB-E385793B1274}" type="datetimeFigureOut">
              <a:rPr lang="en-US"/>
              <a:pPr>
                <a:defRPr/>
              </a:pPr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513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3" tIns="46237" rIns="92473" bIns="4623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67"/>
            <a:ext cx="5608320" cy="4182345"/>
          </a:xfrm>
          <a:prstGeom prst="rect">
            <a:avLst/>
          </a:prstGeom>
        </p:spPr>
        <p:txBody>
          <a:bodyPr vert="horz" lIns="92473" tIns="46237" rIns="92473" bIns="4623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748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748"/>
            <a:ext cx="3037840" cy="465059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6FFD71-0FC1-4B3B-A0F1-6A1FF688B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0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06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 beginning to appreciate a </a:t>
            </a:r>
            <a:r>
              <a:rPr lang="en-NZ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huge potential for MOOCs as a capacity building tool in the Pacific.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Climate Change MOOC showed that </a:t>
            </a:r>
            <a:r>
              <a:rPr lang="en-NZ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Pacific Islanders are ready for this</a:t>
            </a: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Many of our </a:t>
            </a:r>
            <a:r>
              <a:rPr lang="en-NZ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presenters were amazed at the contributions and cross cultural exchanges </a:t>
            </a: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happened on Social media. </a:t>
            </a:r>
            <a:r>
              <a:rPr lang="en-NZ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 better than F2F classes and on Moodle</a:t>
            </a:r>
            <a:r>
              <a:rPr lang="en-NZ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13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8ABF8-AC5B-4502-A0FB-D3179B376FC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59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25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 is continuing with trials in learning engineering with MOOCs as the canvas</a:t>
            </a:r>
          </a:p>
          <a:p>
            <a:r>
              <a:rPr lang="en-US" dirty="0" smtClean="0"/>
              <a:t>Much better adaptability to bandwidth variations</a:t>
            </a:r>
          </a:p>
          <a:p>
            <a:r>
              <a:rPr lang="en-US" dirty="0" smtClean="0"/>
              <a:t>Delivery via telephone on demand</a:t>
            </a:r>
          </a:p>
          <a:p>
            <a:r>
              <a:rPr lang="en-US" dirty="0" smtClean="0"/>
              <a:t>Totally audio-based courses for semi-skilled farmers (or, “</a:t>
            </a:r>
            <a:r>
              <a:rPr lang="en-US" dirty="0" err="1" smtClean="0"/>
              <a:t>mali”s</a:t>
            </a:r>
            <a:r>
              <a:rPr lang="en-US" dirty="0" smtClean="0"/>
              <a:t>) with advanced backend for tracking progress, sending reminders and calling ones at risk of dropping 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39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4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1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24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800" dirty="0"/>
              <a:t>Source: http://unstats.un.org/unsd/methods/m49/m49regin.htm#developed</a:t>
            </a:r>
          </a:p>
          <a:p>
            <a:r>
              <a:rPr lang="en-US" b="1" i="1" dirty="0"/>
              <a:t>Developing regions</a:t>
            </a:r>
            <a:endParaRPr lang="en-US" dirty="0"/>
          </a:p>
          <a:p>
            <a:r>
              <a:rPr lang="en-US" dirty="0"/>
              <a:t>Africa</a:t>
            </a:r>
          </a:p>
          <a:p>
            <a:r>
              <a:rPr lang="en-US" dirty="0"/>
              <a:t>Americas excluding Northern America</a:t>
            </a:r>
          </a:p>
          <a:p>
            <a:r>
              <a:rPr lang="en-US" dirty="0"/>
              <a:t>Caribbean</a:t>
            </a:r>
          </a:p>
          <a:p>
            <a:r>
              <a:rPr lang="en-US" dirty="0"/>
              <a:t>Central America</a:t>
            </a:r>
          </a:p>
          <a:p>
            <a:r>
              <a:rPr lang="en-US" dirty="0"/>
              <a:t>South America</a:t>
            </a:r>
          </a:p>
          <a:p>
            <a:r>
              <a:rPr lang="en-US" dirty="0"/>
              <a:t>Asia excluding Japan</a:t>
            </a:r>
          </a:p>
          <a:p>
            <a:r>
              <a:rPr lang="en-US" dirty="0"/>
              <a:t>Oceania excluding Australia and New Zealand</a:t>
            </a:r>
          </a:p>
          <a:p>
            <a:r>
              <a:rPr lang="en-US" dirty="0"/>
              <a:t>  </a:t>
            </a:r>
          </a:p>
          <a:p>
            <a:r>
              <a:rPr lang="en-US" b="1" i="1" dirty="0"/>
              <a:t>Developed regions</a:t>
            </a:r>
            <a:endParaRPr lang="en-US" dirty="0"/>
          </a:p>
          <a:p>
            <a:r>
              <a:rPr lang="en-US" dirty="0"/>
              <a:t>Northern America</a:t>
            </a:r>
          </a:p>
          <a:p>
            <a:r>
              <a:rPr lang="en-US" dirty="0"/>
              <a:t>Europe</a:t>
            </a:r>
          </a:p>
          <a:p>
            <a:r>
              <a:rPr lang="en-US" dirty="0"/>
              <a:t>Japan</a:t>
            </a:r>
          </a:p>
          <a:p>
            <a:r>
              <a:rPr lang="en-US" dirty="0"/>
              <a:t>Australia and New Zealand</a:t>
            </a: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73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Incheon Declaration and the related Education 2030 Framework for Action (UNESCO, 2015) highlight the need for governments to develop policies and </a:t>
            </a:r>
            <a:r>
              <a:rPr lang="en-US" dirty="0" err="1" smtClean="0"/>
              <a:t>programmes</a:t>
            </a:r>
            <a:r>
              <a:rPr lang="en-US" dirty="0" smtClean="0"/>
              <a:t> for the provision of quality distance learning in tertiary education, making use of technology — including the Internet and MOOCs as well as other modalities that meet accepted quality standards — to improve access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48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00721-2420-4623-AF2C-4780189125AC}" type="slidenum">
              <a:rPr lang="en-CA">
                <a:solidFill>
                  <a:prstClr val="black"/>
                </a:solidFill>
              </a:rPr>
              <a:pPr/>
              <a:t>16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312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Access</a:t>
            </a:r>
          </a:p>
          <a:p>
            <a:r>
              <a:rPr lang="en-US" dirty="0" smtClean="0"/>
              <a:t>MOOCs can provide access to quality learning opportunities at low costs. Governments and institutions must consider investing in MOOCs to </a:t>
            </a:r>
            <a:r>
              <a:rPr lang="en-US" dirty="0" err="1" smtClean="0"/>
              <a:t>democratise</a:t>
            </a:r>
            <a:r>
              <a:rPr lang="en-US" dirty="0" smtClean="0"/>
              <a:t> education for all.</a:t>
            </a:r>
          </a:p>
          <a:p>
            <a:r>
              <a:rPr lang="en-US" dirty="0" smtClean="0"/>
              <a:t>Capacity Building</a:t>
            </a:r>
          </a:p>
          <a:p>
            <a:r>
              <a:rPr lang="en-US" dirty="0" smtClean="0"/>
              <a:t>Harness MOOCs to provide new ways to offer opportunities at scale for capacity building, education and skills development.</a:t>
            </a:r>
          </a:p>
          <a:p>
            <a:r>
              <a:rPr lang="en-US" dirty="0" smtClean="0"/>
              <a:t>Innovation</a:t>
            </a:r>
          </a:p>
          <a:p>
            <a:r>
              <a:rPr lang="en-US" dirty="0" smtClean="0"/>
              <a:t>Foster innovative uses of available and appropriate technologies, such as mobile devices, to deliver MOOCs.</a:t>
            </a:r>
          </a:p>
          <a:p>
            <a:r>
              <a:rPr lang="en-US" dirty="0" smtClean="0"/>
              <a:t>Pedagogy</a:t>
            </a:r>
          </a:p>
          <a:p>
            <a:r>
              <a:rPr lang="en-US" dirty="0" smtClean="0"/>
              <a:t>The richness of MOOCs derives from their being essentially an Internet-based technology. To improve learning outcomes, governments and institutions should promote the use of the alternative pedagogical approaches enabled by MOOC technology.</a:t>
            </a:r>
          </a:p>
          <a:p>
            <a:r>
              <a:rPr lang="en-US" dirty="0" smtClean="0"/>
              <a:t>Quality</a:t>
            </a:r>
          </a:p>
          <a:p>
            <a:r>
              <a:rPr lang="en-US" dirty="0" smtClean="0"/>
              <a:t>Integrate MOOCs within national quality assurance frameworks to enable the recognition and accreditation of qualifications.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24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What is MOOC for Development?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4" y="755274"/>
            <a:ext cx="1225926" cy="1225926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2195286"/>
            <a:ext cx="7772400" cy="1081314"/>
          </a:xfrm>
        </p:spPr>
        <p:txBody>
          <a:bodyPr/>
          <a:lstStyle>
            <a:lvl1pPr marL="0" indent="0">
              <a:buNone/>
              <a:defRPr sz="6000" i="1"/>
            </a:lvl1pPr>
            <a:lvl2pPr marL="457200" indent="0">
              <a:buNone/>
              <a:defRPr i="1"/>
            </a:lvl2pPr>
            <a:lvl3pPr marL="914400" indent="0">
              <a:buNone/>
              <a:defRPr i="1"/>
            </a:lvl3pPr>
            <a:lvl4pPr marL="1371600" indent="0">
              <a:buNone/>
              <a:defRPr i="1"/>
            </a:lvl4pPr>
            <a:lvl5pPr marL="1828800" indent="0">
              <a:buNone/>
              <a:defRPr i="1"/>
            </a:lvl5pPr>
          </a:lstStyle>
          <a:p>
            <a:pPr lvl="0"/>
            <a:r>
              <a:rPr lang="en-US" dirty="0" smtClean="0"/>
              <a:t>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3276600"/>
            <a:ext cx="7772400" cy="1143000"/>
          </a:xfrm>
        </p:spPr>
        <p:txBody>
          <a:bodyPr/>
          <a:lstStyle>
            <a:lvl1pPr marL="0" indent="0">
              <a:buNone/>
              <a:defRPr sz="4000" i="1"/>
            </a:lvl1pPr>
            <a:lvl2pPr marL="457200" indent="0">
              <a:buNone/>
              <a:defRPr sz="4800" i="1"/>
            </a:lvl2pPr>
            <a:lvl3pPr marL="914400" indent="0">
              <a:buNone/>
              <a:defRPr sz="4800" i="1"/>
            </a:lvl3pPr>
            <a:lvl4pPr marL="1371600" indent="0">
              <a:buNone/>
              <a:defRPr sz="4800" i="1"/>
            </a:lvl4pPr>
            <a:lvl5pPr marL="1828800" indent="0">
              <a:buNone/>
              <a:defRPr sz="4800" i="1"/>
            </a:lvl5pPr>
          </a:lstStyle>
          <a:p>
            <a:pPr lvl="0"/>
            <a:r>
              <a:rPr lang="en-US" dirty="0" smtClean="0"/>
              <a:t>Presentation Subtitle</a:t>
            </a:r>
            <a:endParaRPr lang="en-CA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4648200"/>
            <a:ext cx="7772400" cy="1219200"/>
          </a:xfrm>
          <a:prstGeom prst="round2Diag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US" sz="2000" i="1" smtClean="0">
                <a:solidFill>
                  <a:srgbClr val="373321"/>
                </a:solidFill>
                <a:latin typeface="+mj-lt"/>
              </a:defRPr>
            </a:lvl1pPr>
            <a:lvl2pPr marL="17145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2pPr>
            <a:lvl3pPr marL="6858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  <a:latin typeface="+mn-lt"/>
              </a:defRPr>
            </a:lvl4pPr>
            <a:lvl5pPr marL="1600200" indent="0">
              <a:buNone/>
              <a:defRPr lang="en-CA">
                <a:solidFill>
                  <a:schemeClr val="lt1"/>
                </a:solidFill>
                <a:latin typeface="+mn-lt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Presenter Name</a:t>
            </a:r>
          </a:p>
          <a:p>
            <a:pPr lvl="0">
              <a:spcBef>
                <a:spcPct val="0"/>
              </a:spcBef>
            </a:pPr>
            <a:r>
              <a:rPr lang="en-US" dirty="0" smtClean="0"/>
              <a:t>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493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362075"/>
          </a:xfrm>
        </p:spPr>
        <p:txBody>
          <a:bodyPr anchor="t">
            <a:noAutofit/>
          </a:bodyPr>
          <a:lstStyle>
            <a:lvl1pPr algn="ctr">
              <a:defRPr sz="6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3074" name="Picture 2" descr="\\06-CLS-01\Users\DTremblay\Desktop\COL logos New\PDF files download\COL_Logo_Crest_white_cmyk.t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56250"/>
            <a:ext cx="1255712" cy="16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64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64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5ED35EC-CC8F-43CC-92E9-94A2B5C57299}" type="datetimeFigureOut">
              <a:rPr lang="en-CA" smtClean="0"/>
              <a:t>20/06/2016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E552D33-F5B7-44DE-BA9A-C51599F11D4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423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 userDrawn="1"/>
        </p:nvSpPr>
        <p:spPr bwMode="auto">
          <a:xfrm>
            <a:off x="2296638" y="2362201"/>
            <a:ext cx="4550724" cy="2133599"/>
          </a:xfrm>
          <a:prstGeom prst="round2Diag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4800" b="0" cap="none" dirty="0" smtClean="0"/>
              <a:t>Section Title</a:t>
            </a:r>
            <a:endParaRPr lang="en-US" sz="4800" b="0" cap="none" dirty="0"/>
          </a:p>
        </p:txBody>
      </p:sp>
    </p:spTree>
    <p:extLst>
      <p:ext uri="{BB962C8B-B14F-4D97-AF65-F5344CB8AC3E}">
        <p14:creationId xmlns:p14="http://schemas.microsoft.com/office/powerpoint/2010/main" val="57389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40" y="6273126"/>
            <a:ext cx="503378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8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30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1" t="34288" r="28719" b="20525"/>
          <a:stretch/>
        </p:blipFill>
        <p:spPr bwMode="auto">
          <a:xfrm>
            <a:off x="1378858" y="1596571"/>
            <a:ext cx="7474856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378858" y="304800"/>
            <a:ext cx="7467600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-2447472" y="2980872"/>
            <a:ext cx="6342744" cy="990600"/>
          </a:xfrm>
          <a:prstGeom prst="round2Diag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>
              <a:buNone/>
              <a:defRPr sz="28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 marL="9144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3pPr>
            <a:lvl4pPr marL="13716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4pPr>
            <a:lvl5pPr marL="1828800" indent="0"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752600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491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719" b="20525"/>
          <a:stretch/>
        </p:blipFill>
        <p:spPr bwMode="auto">
          <a:xfrm>
            <a:off x="232229" y="1596571"/>
            <a:ext cx="862148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32229" y="304800"/>
            <a:ext cx="861422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Feature slide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788886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 smtClean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802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C3E38F-9CD0-466B-B312-06AC4335BDB9}" type="datetimeFigureOut">
              <a:rPr lang="en-US" smtClean="0">
                <a:solidFill>
                  <a:srgbClr val="54301A"/>
                </a:solidFill>
              </a:rPr>
              <a:pPr/>
              <a:t>6/20/2016</a:t>
            </a:fld>
            <a:endParaRPr lang="en-US">
              <a:solidFill>
                <a:srgbClr val="54301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54301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8EB21A-A46B-4AA8-8803-6C77A85433C6}" type="slidenum">
              <a:rPr lang="en-US" smtClean="0">
                <a:solidFill>
                  <a:srgbClr val="54301A"/>
                </a:solidFill>
              </a:rPr>
              <a:pPr/>
              <a:t>‹#›</a:t>
            </a:fld>
            <a:endParaRPr lang="en-US">
              <a:solidFill>
                <a:srgbClr val="5430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50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52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82562"/>
            <a:ext cx="8382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907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714" r:id="rId2"/>
    <p:sldLayoutId id="2147483697" r:id="rId3"/>
    <p:sldLayoutId id="2147483713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u.int/en/ITU-D/Statistics/Pages/stat/default.aspx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uis.unesco.org/Pages/default.asp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dailymail.co.uk/indiahome/indianews/article-3069290/Modi-starts-new-chapter-education-Make-India-boosts-higher-learning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worldbank.org/indicator/SL.UEM.1524.Z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tu.int/en/ITU-D/Statistics/Pages/publications/mis2015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00200" y="1295400"/>
            <a:ext cx="7391400" cy="3124200"/>
          </a:xfrm>
        </p:spPr>
        <p:txBody>
          <a:bodyPr/>
          <a:lstStyle/>
          <a:p>
            <a:r>
              <a:rPr lang="en-CA" dirty="0" smtClean="0"/>
              <a:t>MOOCs for Development: the </a:t>
            </a:r>
            <a:r>
              <a:rPr lang="en-CA" dirty="0"/>
              <a:t>COL Experience</a:t>
            </a:r>
          </a:p>
          <a:p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CA" dirty="0" smtClean="0"/>
              <a:t>Professor Asha Kanwar</a:t>
            </a:r>
          </a:p>
          <a:p>
            <a:r>
              <a:rPr lang="en-CA" dirty="0" smtClean="0"/>
              <a:t>President and CEO, Commonwealth of Learning (COL)</a:t>
            </a:r>
          </a:p>
          <a:p>
            <a:r>
              <a:rPr lang="en-CA" dirty="0" smtClean="0"/>
              <a:t>16 June 2016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737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52368752"/>
              </p:ext>
            </p:extLst>
          </p:nvPr>
        </p:nvGraphicFramePr>
        <p:xfrm>
          <a:off x="12940" y="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7772400" cy="1417638"/>
          </a:xfrm>
        </p:spPr>
        <p:txBody>
          <a:bodyPr/>
          <a:lstStyle/>
          <a:p>
            <a:r>
              <a:rPr lang="en-US" sz="3000" dirty="0" smtClean="0"/>
              <a:t>Commonwealth: ICT Statistics 2000-2014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471361"/>
            <a:ext cx="792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Source: </a:t>
            </a:r>
            <a:r>
              <a:rPr lang="en-CA" sz="1400" dirty="0" smtClean="0">
                <a:hlinkClick r:id="rId3"/>
              </a:rPr>
              <a:t>ITU Statistics</a:t>
            </a:r>
            <a:r>
              <a:rPr lang="en-CA" sz="1400" dirty="0" smtClean="0"/>
              <a:t>, last accessed on May 4, 2016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42472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16992948"/>
              </p:ext>
            </p:extLst>
          </p:nvPr>
        </p:nvGraphicFramePr>
        <p:xfrm>
          <a:off x="0" y="-93233"/>
          <a:ext cx="9144000" cy="5427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229600" cy="1524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Gross Enrolment Ratio 2013 by Region and Level of Education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477000"/>
            <a:ext cx="800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Source: </a:t>
            </a:r>
            <a:r>
              <a:rPr lang="en-US" sz="1400" dirty="0" smtClean="0">
                <a:latin typeface="+mn-lt"/>
                <a:hlinkClick r:id="rId4"/>
              </a:rPr>
              <a:t>UNESCO Institute for Statistics</a:t>
            </a:r>
            <a:r>
              <a:rPr lang="en-US" sz="1400" dirty="0" smtClean="0">
                <a:latin typeface="+mn-lt"/>
              </a:rPr>
              <a:t>, Last accessed on May 19, 2016.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14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8638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019800"/>
            <a:ext cx="538440" cy="68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9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0483" y="533400"/>
            <a:ext cx="8382000" cy="1028700"/>
          </a:xfrm>
        </p:spPr>
        <p:txBody>
          <a:bodyPr/>
          <a:lstStyle/>
          <a:p>
            <a:r>
              <a:rPr lang="en-US" dirty="0" smtClean="0"/>
              <a:t>Skills, Speed, Scale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8" t="37378" r="34239" b="28111"/>
          <a:stretch/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The Narendra Modi government is passionate about education, although it has been censured at times for trying to 'Saffronise' learning 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6"/>
          <a:stretch/>
        </p:blipFill>
        <p:spPr bwMode="auto">
          <a:xfrm>
            <a:off x="643744" y="2057400"/>
            <a:ext cx="7738256" cy="434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 rot="16200000">
            <a:off x="6819900" y="3390900"/>
            <a:ext cx="3581400" cy="457200"/>
          </a:xfrm>
          <a:prstGeom prst="rect">
            <a:avLst/>
          </a:prstGeom>
          <a:ln w="88900" cap="sq">
            <a:noFill/>
            <a:miter lim="800000"/>
          </a:ln>
          <a:effectLst/>
        </p:spPr>
        <p:txBody>
          <a:bodyPr vert="horz" wrap="square" lIns="182880" tIns="182880" rIns="274320" bIns="1828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Photo credit: PTI, from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hlinkClick r:id="rId4"/>
              </a:rPr>
              <a:t>Daily Mail Online India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9000">
              <a:schemeClr val="accent1">
                <a:lumMod val="0"/>
                <a:lumOff val="100000"/>
              </a:schemeClr>
            </a:gs>
            <a:gs pos="83000">
              <a:schemeClr val="tx1">
                <a:lumMod val="25000"/>
                <a:lumOff val="75000"/>
              </a:schemeClr>
            </a:gs>
            <a:gs pos="100000">
              <a:schemeClr val="tx1">
                <a:lumMod val="25000"/>
                <a:lumOff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>
            <a:off x="762000" y="3581399"/>
            <a:ext cx="8382000" cy="3276601"/>
          </a:xfrm>
          <a:prstGeom prst="triangle">
            <a:avLst>
              <a:gd name="adj" fmla="val 50774"/>
            </a:avLst>
          </a:prstGeom>
          <a:gradFill>
            <a:gsLst>
              <a:gs pos="88000">
                <a:srgbClr val="D4CEEE"/>
              </a:gs>
              <a:gs pos="27000">
                <a:schemeClr val="accent1">
                  <a:lumMod val="0"/>
                  <a:lumOff val="100000"/>
                </a:schemeClr>
              </a:gs>
              <a:gs pos="80000">
                <a:schemeClr val="tx1">
                  <a:lumMod val="25000"/>
                  <a:lumOff val="75000"/>
                  <a:alpha val="5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2273" y="3173802"/>
            <a:ext cx="6833529" cy="3764879"/>
          </a:xfrm>
          <a:custGeom>
            <a:avLst/>
            <a:gdLst>
              <a:gd name="connsiteX0" fmla="*/ 0 w 6895652"/>
              <a:gd name="connsiteY0" fmla="*/ 0 h 3151990"/>
              <a:gd name="connsiteX1" fmla="*/ 10758 w 6895652"/>
              <a:gd name="connsiteY1" fmla="*/ 3151990 h 3151990"/>
              <a:gd name="connsiteX2" fmla="*/ 6895652 w 6895652"/>
              <a:gd name="connsiteY2" fmla="*/ 3098202 h 3151990"/>
              <a:gd name="connsiteX3" fmla="*/ 0 w 6895652"/>
              <a:gd name="connsiteY3" fmla="*/ 0 h 31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5652" h="3151990">
                <a:moveTo>
                  <a:pt x="0" y="0"/>
                </a:moveTo>
                <a:lnTo>
                  <a:pt x="10758" y="3151990"/>
                </a:lnTo>
                <a:lnTo>
                  <a:pt x="6895652" y="309820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88000">
                <a:srgbClr val="D4CEEE"/>
              </a:gs>
              <a:gs pos="27000">
                <a:schemeClr val="accent1">
                  <a:lumMod val="0"/>
                  <a:lumOff val="100000"/>
                </a:schemeClr>
              </a:gs>
              <a:gs pos="80000">
                <a:schemeClr val="tx1">
                  <a:lumMod val="25000"/>
                  <a:lumOff val="75000"/>
                  <a:alpha val="5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912250" cy="5661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sx="1000" sy="1000" algn="tl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544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2"/>
          <p:cNvSpPr txBox="1">
            <a:spLocks/>
          </p:cNvSpPr>
          <p:nvPr/>
        </p:nvSpPr>
        <p:spPr bwMode="auto">
          <a:xfrm>
            <a:off x="1676400" y="1371600"/>
            <a:ext cx="5486400" cy="3352799"/>
          </a:xfrm>
          <a:prstGeom prst="round2Diag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6600" b="0" cap="none" dirty="0" smtClean="0">
                <a:solidFill>
                  <a:srgbClr val="000000"/>
                </a:solidFill>
              </a:rPr>
              <a:t>MOOCs</a:t>
            </a:r>
            <a:endParaRPr lang="en-US" sz="6600" b="0" cap="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06-CLS-01\Users\DTremblay\Desktop\VUSSC world Commonwealth 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228600" y="4181349"/>
            <a:ext cx="1425611" cy="157001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362201" y="3965359"/>
            <a:ext cx="1219200" cy="990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962400" y="4281996"/>
            <a:ext cx="609600" cy="59480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917448" y="3346572"/>
            <a:ext cx="838200" cy="6096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069479" y="4966317"/>
            <a:ext cx="645523" cy="66511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38801" y="4564602"/>
            <a:ext cx="915590" cy="75111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54340" y="4097605"/>
            <a:ext cx="493123" cy="58891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876002" y="4272514"/>
            <a:ext cx="1283493" cy="116019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6" rIns="91430" bIns="45716" rtlCol="0" anchor="ctr"/>
          <a:lstStyle/>
          <a:p>
            <a:pPr defTabSz="91430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stCxn id="6" idx="6"/>
          </p:cNvCxnSpPr>
          <p:nvPr/>
        </p:nvCxnSpPr>
        <p:spPr>
          <a:xfrm flipV="1">
            <a:off x="1654211" y="4541382"/>
            <a:ext cx="694134" cy="424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81401" y="4362452"/>
            <a:ext cx="381000" cy="982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6"/>
            <a:endCxn id="9" idx="3"/>
          </p:cNvCxnSpPr>
          <p:nvPr/>
        </p:nvCxnSpPr>
        <p:spPr>
          <a:xfrm flipV="1">
            <a:off x="4572000" y="3866898"/>
            <a:ext cx="468200" cy="712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9" idx="5"/>
          </p:cNvCxnSpPr>
          <p:nvPr/>
        </p:nvCxnSpPr>
        <p:spPr>
          <a:xfrm>
            <a:off x="5632896" y="3866898"/>
            <a:ext cx="1321444" cy="4150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0" idx="2"/>
            <a:endCxn id="6" idx="6"/>
          </p:cNvCxnSpPr>
          <p:nvPr/>
        </p:nvCxnSpPr>
        <p:spPr>
          <a:xfrm flipH="1" flipV="1">
            <a:off x="1654211" y="4966356"/>
            <a:ext cx="3415268" cy="332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5"/>
          </p:cNvCxnSpPr>
          <p:nvPr/>
        </p:nvCxnSpPr>
        <p:spPr>
          <a:xfrm flipV="1">
            <a:off x="6420306" y="4955959"/>
            <a:ext cx="1455696" cy="2497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2" idx="6"/>
            <a:endCxn id="13" idx="2"/>
          </p:cNvCxnSpPr>
          <p:nvPr/>
        </p:nvCxnSpPr>
        <p:spPr>
          <a:xfrm>
            <a:off x="7447463" y="4392064"/>
            <a:ext cx="428539" cy="4605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-5970" y="854927"/>
            <a:ext cx="9123925" cy="914400"/>
          </a:xfrm>
          <a:prstGeom prst="rect">
            <a:avLst/>
          </a:prstGeom>
          <a:solidFill>
            <a:sysClr val="window" lastClr="FFFFFF">
              <a:alpha val="72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kern="0" dirty="0" smtClean="0">
                <a:solidFill>
                  <a:srgbClr val="54301A"/>
                </a:solidFill>
                <a:latin typeface="Trebuchet MS"/>
              </a:rPr>
              <a:t>A Connected Classroom</a:t>
            </a:r>
          </a:p>
        </p:txBody>
      </p:sp>
    </p:spTree>
    <p:extLst>
      <p:ext uri="{BB962C8B-B14F-4D97-AF65-F5344CB8AC3E}">
        <p14:creationId xmlns:p14="http://schemas.microsoft.com/office/powerpoint/2010/main" val="212390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9000">
              <a:schemeClr val="accent1">
                <a:lumMod val="0"/>
                <a:lumOff val="100000"/>
              </a:schemeClr>
            </a:gs>
            <a:gs pos="83000">
              <a:schemeClr val="tx1">
                <a:lumMod val="25000"/>
                <a:lumOff val="75000"/>
              </a:schemeClr>
            </a:gs>
            <a:gs pos="100000">
              <a:schemeClr val="tx1">
                <a:lumMod val="25000"/>
                <a:lumOff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>
            <a:off x="4332418" y="2819400"/>
            <a:ext cx="5562152" cy="419100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76200" y="3200399"/>
            <a:ext cx="6819452" cy="3733801"/>
          </a:xfrm>
          <a:custGeom>
            <a:avLst/>
            <a:gdLst>
              <a:gd name="connsiteX0" fmla="*/ 0 w 6895652"/>
              <a:gd name="connsiteY0" fmla="*/ 0 h 3151990"/>
              <a:gd name="connsiteX1" fmla="*/ 10758 w 6895652"/>
              <a:gd name="connsiteY1" fmla="*/ 3151990 h 3151990"/>
              <a:gd name="connsiteX2" fmla="*/ 6895652 w 6895652"/>
              <a:gd name="connsiteY2" fmla="*/ 3098202 h 3151990"/>
              <a:gd name="connsiteX3" fmla="*/ 0 w 6895652"/>
              <a:gd name="connsiteY3" fmla="*/ 0 h 31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5652" h="3151990">
                <a:moveTo>
                  <a:pt x="0" y="0"/>
                </a:moveTo>
                <a:lnTo>
                  <a:pt x="10758" y="3151990"/>
                </a:lnTo>
                <a:lnTo>
                  <a:pt x="6895652" y="30982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" b="-1319"/>
          <a:stretch/>
        </p:blipFill>
        <p:spPr>
          <a:xfrm>
            <a:off x="1905000" y="-1"/>
            <a:ext cx="5562600" cy="7010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sx="1000" sy="1000" algn="tl" rotWithShape="0">
              <a:srgbClr val="000000">
                <a:alpha val="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14" y="6265934"/>
            <a:ext cx="522642" cy="52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5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029200"/>
          </a:xfrm>
        </p:spPr>
        <p:txBody>
          <a:bodyPr/>
          <a:lstStyle/>
          <a:p>
            <a:pPr lvl="1"/>
            <a:endParaRPr lang="en-US" sz="2800" dirty="0" smtClean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Provide access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to quality learning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at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low costs. </a:t>
            </a:r>
            <a:endParaRPr lang="en-US" sz="2800" dirty="0" smtClean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Build capacity at scale</a:t>
            </a: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Foster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innovative uses of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technologies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, such as mobile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devices</a:t>
            </a: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Improve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learning outcomes,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through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the use of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alternative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pedagogical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approaches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Be integrated within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national quality assurance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frameworks.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164" y="0"/>
            <a:ext cx="8382000" cy="1265238"/>
          </a:xfrm>
        </p:spPr>
        <p:txBody>
          <a:bodyPr/>
          <a:lstStyle/>
          <a:p>
            <a:r>
              <a:rPr lang="en-US" dirty="0" smtClean="0"/>
              <a:t>MOOCs 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8000">
              <a:srgbClr val="D4CEEE"/>
            </a:gs>
            <a:gs pos="27000">
              <a:schemeClr val="accent1">
                <a:lumMod val="0"/>
                <a:lumOff val="100000"/>
              </a:schemeClr>
            </a:gs>
            <a:gs pos="80000">
              <a:schemeClr val="tx1">
                <a:lumMod val="25000"/>
                <a:lumOff val="75000"/>
                <a:alpha val="5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762000" y="3581399"/>
            <a:ext cx="8382000" cy="327660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32273" y="3173802"/>
            <a:ext cx="6833529" cy="3764879"/>
          </a:xfrm>
          <a:custGeom>
            <a:avLst/>
            <a:gdLst>
              <a:gd name="connsiteX0" fmla="*/ 0 w 6895652"/>
              <a:gd name="connsiteY0" fmla="*/ 0 h 3151990"/>
              <a:gd name="connsiteX1" fmla="*/ 10758 w 6895652"/>
              <a:gd name="connsiteY1" fmla="*/ 3151990 h 3151990"/>
              <a:gd name="connsiteX2" fmla="*/ 6895652 w 6895652"/>
              <a:gd name="connsiteY2" fmla="*/ 3098202 h 3151990"/>
              <a:gd name="connsiteX3" fmla="*/ 0 w 6895652"/>
              <a:gd name="connsiteY3" fmla="*/ 0 h 31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5652" h="3151990">
                <a:moveTo>
                  <a:pt x="0" y="0"/>
                </a:moveTo>
                <a:lnTo>
                  <a:pt x="10758" y="3151990"/>
                </a:lnTo>
                <a:lnTo>
                  <a:pt x="6895652" y="309820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698441"/>
            <a:ext cx="8534400" cy="3025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14" y="6265934"/>
            <a:ext cx="522642" cy="52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8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Sense of MOOCs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962775" y="2036614"/>
            <a:ext cx="1724025" cy="3081359"/>
            <a:chOff x="457200" y="2064327"/>
            <a:chExt cx="1724025" cy="308135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2064327"/>
              <a:ext cx="1724025" cy="20955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00618" y="4314689"/>
              <a:ext cx="14371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400" b="1" dirty="0" smtClean="0"/>
                <a:t>V. </a:t>
              </a:r>
              <a:r>
                <a:rPr lang="en-CA" sz="2400" b="1" dirty="0" err="1" smtClean="0"/>
                <a:t>Bajalji</a:t>
              </a:r>
              <a:endParaRPr lang="en-CA" sz="2400" b="1" dirty="0" smtClean="0"/>
            </a:p>
            <a:p>
              <a:pPr algn="ctr"/>
              <a:r>
                <a:rPr lang="en-CA" sz="2400" b="1" dirty="0" smtClean="0"/>
                <a:t>COL</a:t>
              </a:r>
              <a:endParaRPr lang="en-CA" sz="2400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716" y="2091059"/>
            <a:ext cx="2220480" cy="3081359"/>
            <a:chOff x="6819851" y="2064327"/>
            <a:chExt cx="2220480" cy="308135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3383" y="2064327"/>
              <a:ext cx="1513417" cy="20955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819851" y="4314689"/>
              <a:ext cx="222048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400" b="1" dirty="0"/>
                <a:t>Mariana </a:t>
              </a:r>
              <a:r>
                <a:rPr lang="en-CA" sz="2400" b="1" dirty="0" err="1" smtClean="0"/>
                <a:t>Patru</a:t>
              </a:r>
              <a:endParaRPr lang="en-CA" sz="2400" b="1" dirty="0" smtClean="0"/>
            </a:p>
            <a:p>
              <a:pPr algn="ctr"/>
              <a:r>
                <a:rPr lang="en-CA" sz="2400" b="1" dirty="0" smtClean="0"/>
                <a:t>UNESCO</a:t>
              </a:r>
              <a:endParaRPr lang="en-CA" sz="2400" b="1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447800"/>
            <a:ext cx="2828123" cy="40111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3069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762000" y="3581399"/>
            <a:ext cx="8382000" cy="3276601"/>
          </a:xfrm>
          <a:prstGeom prst="triangle">
            <a:avLst>
              <a:gd name="adj" fmla="val 50774"/>
            </a:avLst>
          </a:prstGeom>
          <a:gradFill>
            <a:gsLst>
              <a:gs pos="88000">
                <a:srgbClr val="D4CEEE"/>
              </a:gs>
              <a:gs pos="27000">
                <a:schemeClr val="accent1">
                  <a:lumMod val="0"/>
                  <a:lumOff val="100000"/>
                </a:schemeClr>
              </a:gs>
              <a:gs pos="80000">
                <a:schemeClr val="tx1">
                  <a:lumMod val="25000"/>
                  <a:lumOff val="75000"/>
                  <a:alpha val="5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32273" y="3173802"/>
            <a:ext cx="6833529" cy="3764879"/>
          </a:xfrm>
          <a:custGeom>
            <a:avLst/>
            <a:gdLst>
              <a:gd name="connsiteX0" fmla="*/ 0 w 6895652"/>
              <a:gd name="connsiteY0" fmla="*/ 0 h 3151990"/>
              <a:gd name="connsiteX1" fmla="*/ 10758 w 6895652"/>
              <a:gd name="connsiteY1" fmla="*/ 3151990 h 3151990"/>
              <a:gd name="connsiteX2" fmla="*/ 6895652 w 6895652"/>
              <a:gd name="connsiteY2" fmla="*/ 3098202 h 3151990"/>
              <a:gd name="connsiteX3" fmla="*/ 0 w 6895652"/>
              <a:gd name="connsiteY3" fmla="*/ 0 h 315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5652" h="3151990">
                <a:moveTo>
                  <a:pt x="0" y="0"/>
                </a:moveTo>
                <a:lnTo>
                  <a:pt x="10758" y="3151990"/>
                </a:lnTo>
                <a:lnTo>
                  <a:pt x="6895652" y="309820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88000">
                <a:srgbClr val="D4CEEE"/>
              </a:gs>
              <a:gs pos="27000">
                <a:schemeClr val="accent1">
                  <a:lumMod val="0"/>
                  <a:lumOff val="100000"/>
                </a:schemeClr>
              </a:gs>
              <a:gs pos="80000">
                <a:schemeClr val="tx1">
                  <a:lumMod val="25000"/>
                  <a:lumOff val="75000"/>
                  <a:alpha val="5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Diagonal Corner Rectangle 6"/>
          <p:cNvSpPr/>
          <p:nvPr/>
        </p:nvSpPr>
        <p:spPr>
          <a:xfrm>
            <a:off x="466307" y="3759744"/>
            <a:ext cx="8229600" cy="2592994"/>
          </a:xfrm>
          <a:prstGeom prst="round2DiagRect">
            <a:avLst/>
          </a:prstGeom>
          <a:solidFill>
            <a:srgbClr val="FFFFFF">
              <a:alpha val="67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</a:rPr>
              <a:t>“…..presenters 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</a:rPr>
              <a:t>were amazed at the contributions and cross cultural exchanges that happened on Social M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</a:rPr>
              <a:t>edia”.</a:t>
            </a:r>
          </a:p>
          <a:p>
            <a:endParaRPr lang="en-US" sz="24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</a:rPr>
              <a:t>Ian Thomson, Course Manager</a:t>
            </a:r>
            <a:endParaRPr lang="en-US" sz="2400" b="1" i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1" y="762000"/>
            <a:ext cx="8532892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405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8472" cy="1219200"/>
          </a:xfrm>
        </p:spPr>
        <p:txBody>
          <a:bodyPr>
            <a:noAutofit/>
          </a:bodyPr>
          <a:lstStyle/>
          <a:p>
            <a:r>
              <a:rPr lang="en-GB" sz="4000" b="0" dirty="0" smtClean="0">
                <a:solidFill>
                  <a:srgbClr val="000000"/>
                </a:solidFill>
              </a:rPr>
              <a:t>Using ICTs to Enrich Teaching and Learning</a:t>
            </a:r>
            <a:endParaRPr lang="en-GB" sz="4000" b="0" dirty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03718" y="1937784"/>
            <a:ext cx="3553691" cy="2726373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Book Antiqua" panose="02040602050305030304" pitchFamily="18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Book Antiqua" panose="02040602050305030304" pitchFamily="18" charset="0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Book Antiqua" panose="02040602050305030304" pitchFamily="18" charset="0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Book Antiqua" panose="02040602050305030304" pitchFamily="18" charset="0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Book Antiqua" panose="02040602050305030304" pitchFamily="18" charset="0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EB966"/>
              </a:buClr>
              <a:buNone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 Collaboration with AVU – </a:t>
            </a:r>
            <a:r>
              <a:rPr lang="en-GB" sz="3600" dirty="0" smtClean="0">
                <a:solidFill>
                  <a:sysClr val="windowText" lastClr="000000"/>
                </a:solidFill>
              </a:rPr>
              <a:t>2015</a:t>
            </a:r>
          </a:p>
          <a:p>
            <a:pPr marL="0" indent="0">
              <a:buClr>
                <a:srgbClr val="CEB966"/>
              </a:buClr>
              <a:buNone/>
              <a:defRPr/>
            </a:pPr>
            <a:r>
              <a:rPr lang="en-GB" sz="3600" dirty="0" smtClean="0">
                <a:solidFill>
                  <a:sysClr val="windowText" lastClr="000000"/>
                </a:solidFill>
              </a:rPr>
              <a:t>- 1,692 </a:t>
            </a:r>
            <a:r>
              <a:rPr lang="en-GB" sz="3600" dirty="0">
                <a:solidFill>
                  <a:sysClr val="windowText" lastClr="000000"/>
                </a:solidFill>
              </a:rPr>
              <a:t>registered </a:t>
            </a:r>
            <a:endParaRPr lang="en-GB" sz="3600" dirty="0" smtClean="0">
              <a:solidFill>
                <a:sysClr val="windowText" lastClr="000000"/>
              </a:solidFill>
            </a:endParaRPr>
          </a:p>
          <a:p>
            <a:pPr marL="0" indent="0">
              <a:buClr>
                <a:srgbClr val="CEB966"/>
              </a:buClr>
              <a:buNone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 Use of video clips, graphics and games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8287"/>
            <a:ext cx="5484463" cy="461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90110" y="4813653"/>
            <a:ext cx="5095008" cy="1815882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GB" sz="2800" b="1" dirty="0" smtClean="0">
                <a:latin typeface="Book Antiqua" panose="02040602050305030304" pitchFamily="18" charset="0"/>
              </a:rPr>
              <a:t>Kenya, South Africa, India, United States, Nigeria, Uganda, Trinidad </a:t>
            </a:r>
            <a:r>
              <a:rPr lang="en-GB" sz="2800" b="1" dirty="0">
                <a:latin typeface="Book Antiqua" panose="02040602050305030304" pitchFamily="18" charset="0"/>
              </a:rPr>
              <a:t>&amp; </a:t>
            </a:r>
            <a:r>
              <a:rPr lang="en-GB" sz="2800" b="1" dirty="0" smtClean="0">
                <a:latin typeface="Book Antiqua" panose="02040602050305030304" pitchFamily="18" charset="0"/>
              </a:rPr>
              <a:t>Tobago, Jamaica, Pakistan, Tanzania</a:t>
            </a:r>
            <a:endParaRPr lang="en-GB" sz="2800" b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6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0" y="1295400"/>
            <a:ext cx="8354926" cy="46482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FF">
              <a:alpha val="69804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  <a:latin typeface="+mj-lt"/>
              </a:rPr>
              <a:t>Videos 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and </a:t>
            </a:r>
            <a:r>
              <a:rPr lang="en-US" sz="3200" dirty="0" smtClean="0">
                <a:solidFill>
                  <a:schemeClr val="tx2"/>
                </a:solidFill>
                <a:latin typeface="+mj-lt"/>
              </a:rPr>
              <a:t>text used</a:t>
            </a:r>
            <a:endParaRPr lang="en-US" sz="3200" dirty="0">
              <a:solidFill>
                <a:schemeClr val="tx2"/>
              </a:solidFill>
              <a:latin typeface="+mj-lt"/>
            </a:endParaRPr>
          </a:p>
          <a:p>
            <a:r>
              <a:rPr lang="en-US" sz="3200" dirty="0" smtClean="0">
                <a:solidFill>
                  <a:schemeClr val="tx2"/>
                </a:solidFill>
                <a:latin typeface="+mj-lt"/>
              </a:rPr>
              <a:t>Material 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in video format was couriered on DVDs and </a:t>
            </a:r>
            <a:r>
              <a:rPr lang="en-US" sz="3200" dirty="0" smtClean="0">
                <a:solidFill>
                  <a:schemeClr val="tx2"/>
                </a:solidFill>
                <a:latin typeface="+mj-lt"/>
              </a:rPr>
              <a:t>memory cards 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to Sierra Leone and Zambia</a:t>
            </a:r>
          </a:p>
          <a:p>
            <a:r>
              <a:rPr lang="en-US" sz="3200" dirty="0">
                <a:solidFill>
                  <a:schemeClr val="tx2"/>
                </a:solidFill>
                <a:latin typeface="+mj-lt"/>
              </a:rPr>
              <a:t>The groups completed online assignments and examination; some eligible for certification</a:t>
            </a:r>
          </a:p>
          <a:p>
            <a:endParaRPr lang="en-US" sz="32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898634"/>
          </a:xfrm>
        </p:spPr>
        <p:txBody>
          <a:bodyPr/>
          <a:lstStyle/>
          <a:p>
            <a:r>
              <a:rPr lang="en-US" dirty="0" smtClean="0"/>
              <a:t>MOOC on Mobiles for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smtClean="0"/>
              <a:t>MOOCs for Agriculture</a:t>
            </a:r>
            <a:endParaRPr lang="en-US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learning</a:t>
            </a:r>
          </a:p>
          <a:p>
            <a:pPr lvl="1"/>
            <a:r>
              <a:rPr lang="en-US" dirty="0" smtClean="0"/>
              <a:t>Food and Ag sector underserved</a:t>
            </a:r>
          </a:p>
          <a:p>
            <a:r>
              <a:rPr lang="en-US" dirty="0" smtClean="0"/>
              <a:t>A consortium </a:t>
            </a:r>
            <a:r>
              <a:rPr lang="en-US" dirty="0" err="1" smtClean="0"/>
              <a:t>conceptualised</a:t>
            </a:r>
            <a:r>
              <a:rPr lang="en-US" dirty="0" smtClean="0"/>
              <a:t> by COL, supported by NPTEL-India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19CCEM panel on MOOC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3C47A8-8D5C-4453-B5F1-8230EE6B876A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48418"/>
            <a:ext cx="8534400" cy="3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2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0601" y="1642677"/>
            <a:ext cx="7730398" cy="448704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Audio-only MOOC for Gardeners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>
                <a:solidFill>
                  <a:schemeClr val="tx2"/>
                </a:solidFill>
                <a:latin typeface="+mj-lt"/>
              </a:rPr>
              <a:t>Content should be designed for delivery in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low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bandwidth</a:t>
            </a: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Be able to deliver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on a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basic phone </a:t>
            </a:r>
          </a:p>
          <a:p>
            <a:pPr lvl="1"/>
            <a:r>
              <a:rPr lang="en-US" sz="2800" dirty="0" smtClean="0">
                <a:solidFill>
                  <a:schemeClr val="tx2"/>
                </a:solidFill>
                <a:latin typeface="+mj-lt"/>
              </a:rPr>
              <a:t>Social 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media integration is a must</a:t>
            </a:r>
          </a:p>
          <a:p>
            <a:pPr lvl="1"/>
            <a:r>
              <a:rPr lang="en-US" sz="2800" dirty="0">
                <a:solidFill>
                  <a:schemeClr val="tx2"/>
                </a:solidFill>
                <a:latin typeface="+mj-lt"/>
              </a:rPr>
              <a:t>Online peer-to-peer interactions must be supplemented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with blended approaches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pPr lvl="1"/>
            <a:r>
              <a:rPr lang="en-US" sz="2800" dirty="0">
                <a:solidFill>
                  <a:schemeClr val="tx2"/>
                </a:solidFill>
                <a:latin typeface="+mj-lt"/>
              </a:rPr>
              <a:t>Content should be 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open </a:t>
            </a:r>
            <a:r>
              <a:rPr lang="en-US" sz="2800" dirty="0" err="1" smtClean="0">
                <a:solidFill>
                  <a:schemeClr val="tx2"/>
                </a:solidFill>
                <a:latin typeface="+mj-lt"/>
              </a:rPr>
              <a:t>ie</a:t>
            </a:r>
            <a:r>
              <a:rPr lang="en-US" sz="2800" dirty="0" smtClean="0">
                <a:solidFill>
                  <a:schemeClr val="tx2"/>
                </a:solidFill>
                <a:latin typeface="+mj-lt"/>
              </a:rPr>
              <a:t>. OER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the Bottom </a:t>
            </a:r>
            <a:r>
              <a:rPr lang="en-US" dirty="0"/>
              <a:t>B</a:t>
            </a:r>
            <a:r>
              <a:rPr lang="en-US" dirty="0" smtClean="0"/>
              <a:t>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2362200" y="1828800"/>
            <a:ext cx="4876800" cy="281940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 smtClean="0">
                <a:solidFill>
                  <a:schemeClr val="tx1"/>
                </a:solidFill>
                <a:latin typeface="+mj-lt"/>
              </a:rPr>
              <a:t>Quality </a:t>
            </a:r>
            <a:endParaRPr lang="en-US" sz="6600" i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655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2509" y="1676400"/>
            <a:ext cx="8839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i="1" dirty="0"/>
              <a:t>COL </a:t>
            </a:r>
            <a:r>
              <a:rPr lang="en-CA" sz="4400" i="1" dirty="0" smtClean="0"/>
              <a:t>Guidelines</a:t>
            </a:r>
            <a:r>
              <a:rPr lang="en-CA" sz="4400" i="1" dirty="0"/>
              <a:t> </a:t>
            </a:r>
            <a:r>
              <a:rPr lang="en-CA" sz="4400" i="1" dirty="0" smtClean="0"/>
              <a:t>for MOOCs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CA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CA" sz="3600" dirty="0" smtClean="0">
                <a:latin typeface="+mj-lt"/>
              </a:rPr>
              <a:t>Purpose decides </a:t>
            </a:r>
            <a:r>
              <a:rPr lang="en-CA" sz="3600" dirty="0">
                <a:latin typeface="+mj-lt"/>
              </a:rPr>
              <a:t>quality indicators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CA" sz="3600" dirty="0">
                <a:latin typeface="+mj-lt"/>
              </a:rPr>
              <a:t>Context </a:t>
            </a:r>
            <a:r>
              <a:rPr lang="en-CA" sz="3600" dirty="0" smtClean="0">
                <a:latin typeface="+mj-lt"/>
              </a:rPr>
              <a:t> critical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CA" sz="3600" dirty="0">
                <a:latin typeface="+mj-lt"/>
              </a:rPr>
              <a:t>Accreditation agencies looking for credit </a:t>
            </a:r>
            <a:r>
              <a:rPr lang="en-CA" sz="3600" dirty="0" smtClean="0">
                <a:latin typeface="+mj-lt"/>
              </a:rPr>
              <a:t>equivalence</a:t>
            </a:r>
            <a:endParaRPr lang="en-CA" sz="36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Guidelines for Quality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8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Guidelines for QAA of MOOCs</a:t>
            </a:r>
            <a:endParaRPr lang="en-US" b="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87803770"/>
              </p:ext>
            </p:extLst>
          </p:nvPr>
        </p:nvGraphicFramePr>
        <p:xfrm>
          <a:off x="249383" y="1535402"/>
          <a:ext cx="8361218" cy="4484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975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3657600" cy="212725"/>
          </a:xfrm>
        </p:spPr>
        <p:txBody>
          <a:bodyPr/>
          <a:lstStyle/>
          <a:p>
            <a:r>
              <a:rPr lang="en-US" sz="1100" b="1" i="1" dirty="0" smtClean="0">
                <a:solidFill>
                  <a:schemeClr val="tx1"/>
                </a:solidFill>
              </a:rPr>
              <a:t>Source: Prof. </a:t>
            </a:r>
            <a:r>
              <a:rPr lang="en-US" sz="1100" b="1" i="1" dirty="0" err="1" smtClean="0">
                <a:solidFill>
                  <a:schemeClr val="tx1"/>
                </a:solidFill>
              </a:rPr>
              <a:t>Dato</a:t>
            </a:r>
            <a:r>
              <a:rPr lang="en-US" sz="1100" b="1" i="1" dirty="0" smtClean="0">
                <a:solidFill>
                  <a:schemeClr val="tx1"/>
                </a:solidFill>
              </a:rPr>
              <a:t>’ Dr. Mohamed Amin Embi (UKM)</a:t>
            </a:r>
          </a:p>
          <a:p>
            <a:endParaRPr lang="en-MY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CFDE-3A19-4992-A298-7BC5BF535BF8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Malaysian MOOC Credit Transfer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40" y="1366076"/>
            <a:ext cx="6224160" cy="4403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8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\\06-CLS-01\Users\DTremblay\Desktop\CHOGM Vancouver 1987_3 cop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03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9512" y="5257800"/>
            <a:ext cx="8548815" cy="116525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altLang="zh-CN" sz="3200" dirty="0" smtClean="0">
                <a:latin typeface="+mj-lt"/>
                <a:cs typeface="Arial" pitchFamily="34" charset="0"/>
              </a:rPr>
              <a:t>Commonwealth Heads of Government Meeting</a:t>
            </a:r>
            <a:r>
              <a:rPr lang="en-US" altLang="zh-CN" sz="2900" b="1" dirty="0" smtClean="0">
                <a:latin typeface="+mj-lt"/>
                <a:cs typeface="Arial" pitchFamily="34" charset="0"/>
              </a:rPr>
              <a:t/>
            </a:r>
            <a:br>
              <a:rPr lang="en-US" altLang="zh-CN" sz="2900" b="1" dirty="0" smtClean="0">
                <a:latin typeface="+mj-lt"/>
                <a:cs typeface="Arial" pitchFamily="34" charset="0"/>
              </a:rPr>
            </a:br>
            <a:r>
              <a:rPr lang="en-US" altLang="zh-CN" sz="2400" dirty="0" smtClean="0">
                <a:latin typeface="+mj-lt"/>
                <a:cs typeface="Arial" pitchFamily="34" charset="0"/>
              </a:rPr>
              <a:t>Vancouver, 1987</a:t>
            </a:r>
            <a:endParaRPr lang="en-US" altLang="zh-CN" sz="2400" i="1" dirty="0" smtClean="0">
              <a:latin typeface="+mj-lt"/>
              <a:cs typeface="Arial" pitchFamily="34" charset="0"/>
            </a:endParaRPr>
          </a:p>
          <a:p>
            <a:pPr>
              <a:lnSpc>
                <a:spcPts val="2900"/>
              </a:lnSpc>
              <a:tabLst/>
            </a:pPr>
            <a:endParaRPr lang="en-US" altLang="zh-CN" sz="3206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4467" y="4821396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Copyright Commonwealth Secretariat</a:t>
            </a:r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19931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size does not fit all</a:t>
            </a:r>
          </a:p>
          <a:p>
            <a:r>
              <a:rPr lang="en-US" dirty="0" smtClean="0"/>
              <a:t>Student verification and academic integrity</a:t>
            </a:r>
          </a:p>
          <a:p>
            <a:r>
              <a:rPr lang="en-US" dirty="0" smtClean="0"/>
              <a:t>Peer assessment needs to be accepted.</a:t>
            </a:r>
          </a:p>
          <a:p>
            <a:r>
              <a:rPr lang="en-US" dirty="0" smtClean="0"/>
              <a:t>Delinking of the institutions which teach and the institutions which offer credential.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Issues for Quality</a:t>
            </a:r>
            <a:endParaRPr lang="en-US" b="0" dirty="0"/>
          </a:p>
        </p:txBody>
      </p:sp>
      <p:pic>
        <p:nvPicPr>
          <p:cNvPr id="9218" name="Picture 2" descr="\\06-CLS-01\Users\DTremblay\Desktop\blank-ticket-on-full-size-paper-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2514"/>
            <a:ext cx="2667000" cy="14536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06-CLS-01\Users\DTremblay\Desktop\blank-ticket-on-full-size-paper-h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9"/>
          <a:stretch/>
        </p:blipFill>
        <p:spPr bwMode="auto">
          <a:xfrm>
            <a:off x="6781800" y="873379"/>
            <a:ext cx="2362200" cy="14536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06-CLS-01\Users\DTremblay\Desktop\blank-ticket-on-full-size-paper-h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57"/>
          <a:stretch/>
        </p:blipFill>
        <p:spPr bwMode="auto">
          <a:xfrm>
            <a:off x="7353300" y="1600200"/>
            <a:ext cx="1790700" cy="14536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65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2133600" y="1828800"/>
            <a:ext cx="5410200" cy="266700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 smtClean="0">
                <a:solidFill>
                  <a:schemeClr val="tx1"/>
                </a:solidFill>
                <a:latin typeface="+mj-lt"/>
              </a:rPr>
              <a:t>Implications for policy</a:t>
            </a:r>
            <a:endParaRPr lang="en-US" sz="6600" i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147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8000">
              <a:srgbClr val="D4CEEE"/>
            </a:gs>
            <a:gs pos="27000">
              <a:schemeClr val="accent1">
                <a:lumMod val="0"/>
                <a:lumOff val="100000"/>
              </a:schemeClr>
            </a:gs>
            <a:gs pos="80000">
              <a:schemeClr val="tx1">
                <a:lumMod val="25000"/>
                <a:lumOff val="75000"/>
                <a:alpha val="5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64780"/>
            <a:ext cx="8371838" cy="4876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68166"/>
            <a:ext cx="8153400" cy="1265238"/>
          </a:xfrm>
        </p:spPr>
        <p:txBody>
          <a:bodyPr/>
          <a:lstStyle/>
          <a:p>
            <a:r>
              <a:rPr lang="en-US" dirty="0" smtClean="0"/>
              <a:t>MOOC is a catalyst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76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572000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View MOOC as a new, interactive broadcast medium</a:t>
            </a: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Develop credible QA and Credentialing framework</a:t>
            </a: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Focus on Higher Education as well as advanced skills development/in-service training</a:t>
            </a: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Develop and nurture a capable and robust infrastructure</a:t>
            </a: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Manage costs: adopt OER policies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New model of MOOCs required, one that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reaches the unreached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MOOCs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will </a:t>
            </a:r>
            <a:r>
              <a:rPr lang="en-US" b="1" i="1" dirty="0">
                <a:solidFill>
                  <a:schemeClr val="tx2"/>
                </a:solidFill>
                <a:latin typeface="+mj-lt"/>
              </a:rPr>
              <a:t>supplement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rather than replace traditional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institutions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Excellent platform for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skilling at scale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and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speed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Finally, for </a:t>
            </a:r>
            <a:r>
              <a:rPr lang="en-US" smtClean="0"/>
              <a:t>developing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2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 flipH="1" flipV="1">
            <a:off x="-228600" y="0"/>
            <a:ext cx="76200" cy="579438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rot="108000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GB" sz="3200">
              <a:solidFill>
                <a:srgbClr val="000000"/>
              </a:solidFill>
              <a:latin typeface="LogoCentre" pitchFamily="2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724400" y="4267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GB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200" y="0"/>
            <a:ext cx="8305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GB"/>
          </a:p>
          <a:p>
            <a:pPr algn="ctr"/>
            <a:endParaRPr lang="en-GB"/>
          </a:p>
          <a:p>
            <a:pPr algn="ctr"/>
            <a:endParaRPr lang="en-GB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219200" y="1295400"/>
            <a:ext cx="67818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sz="660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en-GB">
              <a:latin typeface="Times New Roman" pitchFamily="18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39750" y="404813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GB" sz="440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440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540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GB" sz="5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sz="3600"/>
          </a:p>
          <a:p>
            <a:pPr algn="ctr" eaLnBrk="1" hangingPunct="1"/>
            <a:endParaRPr lang="en-GB" sz="2800"/>
          </a:p>
        </p:txBody>
      </p:sp>
      <p:sp>
        <p:nvSpPr>
          <p:cNvPr id="23561" name="TextBox 10"/>
          <p:cNvSpPr txBox="1">
            <a:spLocks noChangeArrowheads="1"/>
          </p:cNvSpPr>
          <p:nvPr/>
        </p:nvSpPr>
        <p:spPr bwMode="auto">
          <a:xfrm>
            <a:off x="152400" y="0"/>
            <a:ext cx="88392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US">
              <a:solidFill>
                <a:srgbClr val="000000"/>
              </a:solidFill>
              <a:cs typeface="Calibri" pitchFamily="34" charset="0"/>
            </a:endParaRPr>
          </a:p>
          <a:p>
            <a:pPr algn="ctr"/>
            <a:endParaRPr lang="en-US" sz="3600">
              <a:cs typeface="Calibri" pitchFamily="34" charset="0"/>
            </a:endParaRPr>
          </a:p>
          <a:p>
            <a:pPr algn="ctr"/>
            <a:endParaRPr lang="en-US">
              <a:solidFill>
                <a:srgbClr val="000000"/>
              </a:solidFill>
              <a:cs typeface="Calibri" pitchFamily="34" charset="0"/>
            </a:endParaRPr>
          </a:p>
          <a:p>
            <a:pPr algn="ctr"/>
            <a:r>
              <a:rPr lang="en-US">
                <a:solidFill>
                  <a:srgbClr val="000000"/>
                </a:solidFill>
                <a:cs typeface="Calibri" pitchFamily="34" charset="0"/>
              </a:rPr>
              <a:t/>
            </a:r>
            <a:br>
              <a:rPr lang="en-US">
                <a:solidFill>
                  <a:srgbClr val="000000"/>
                </a:solidFill>
                <a:cs typeface="Calibri" pitchFamily="34" charset="0"/>
              </a:rPr>
            </a:br>
            <a:endParaRPr lang="en-US">
              <a:cs typeface="Calibri" pitchFamily="34" charset="0"/>
            </a:endParaRP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228600" y="836613"/>
            <a:ext cx="8610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CA" sz="5400" dirty="0" smtClean="0">
                <a:latin typeface="+mj-lt"/>
              </a:rPr>
              <a:t>MOOCs</a:t>
            </a:r>
            <a:endParaRPr lang="en-CA" sz="5400" dirty="0">
              <a:latin typeface="+mj-lt"/>
            </a:endParaRPr>
          </a:p>
        </p:txBody>
      </p:sp>
      <p:sp>
        <p:nvSpPr>
          <p:cNvPr id="23566" name="TextBox 14"/>
          <p:cNvSpPr txBox="1">
            <a:spLocks noChangeArrowheads="1"/>
          </p:cNvSpPr>
          <p:nvPr/>
        </p:nvSpPr>
        <p:spPr bwMode="auto">
          <a:xfrm>
            <a:off x="495300" y="5021987"/>
            <a:ext cx="8229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CA" sz="4000" i="1" dirty="0" smtClean="0">
                <a:latin typeface="+mj-lt"/>
              </a:rPr>
              <a:t>A tool for achieving SDG 4</a:t>
            </a:r>
            <a:endParaRPr lang="en-CA" sz="4000" i="1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190" y="2272675"/>
            <a:ext cx="2959137" cy="19727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01792"/>
            <a:ext cx="3067590" cy="235646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1_Projects\9_Other\25th Anniversary COL Prezi\5 In Perspective ie Stories\Healthy Communities\Malaw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9495" r="-869" b="1318"/>
          <a:stretch/>
        </p:blipFill>
        <p:spPr bwMode="auto">
          <a:xfrm>
            <a:off x="0" y="0"/>
            <a:ext cx="6004572" cy="35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P:\1_Projects\9_Other\25th Anniversary COL Prezi\5 In Perspective ie Stories\Healthy Communities\St.Luci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1" t="8748" b="29798"/>
          <a:stretch/>
        </p:blipFill>
        <p:spPr bwMode="auto">
          <a:xfrm>
            <a:off x="-1" y="3574576"/>
            <a:ext cx="6173971" cy="328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P:\1_Projects\9_Other\25th Anniversary COL Prezi\5 In Perspective ie Stories\L3F\DSC_0211_croppe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0" t="4139" b="1534"/>
          <a:stretch/>
        </p:blipFill>
        <p:spPr bwMode="auto">
          <a:xfrm>
            <a:off x="4038855" y="0"/>
            <a:ext cx="5105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 Diagonal Corner Rectangle 4"/>
          <p:cNvSpPr/>
          <p:nvPr/>
        </p:nvSpPr>
        <p:spPr>
          <a:xfrm>
            <a:off x="1371600" y="2279087"/>
            <a:ext cx="6400800" cy="2299827"/>
          </a:xfrm>
          <a:prstGeom prst="round2Diag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i="1" dirty="0" smtClean="0">
                <a:solidFill>
                  <a:schemeClr val="tx1"/>
                </a:solidFill>
                <a:latin typeface="+mj-lt"/>
              </a:rPr>
              <a:t>Thank You</a:t>
            </a:r>
          </a:p>
          <a:p>
            <a:pPr algn="ctr"/>
            <a:r>
              <a:rPr lang="en-US" sz="4400" i="1" dirty="0" smtClean="0">
                <a:solidFill>
                  <a:schemeClr val="tx1"/>
                </a:solidFill>
                <a:latin typeface="+mj-lt"/>
              </a:rPr>
              <a:t>www.col.org</a:t>
            </a:r>
            <a:endParaRPr lang="en-US" sz="4400" i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94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5648" y="1905000"/>
            <a:ext cx="8672704" cy="3962400"/>
            <a:chOff x="442910" y="1828800"/>
            <a:chExt cx="8339138" cy="3810000"/>
          </a:xfrm>
        </p:grpSpPr>
        <p:sp>
          <p:nvSpPr>
            <p:cNvPr id="5" name="Round Diagonal Corner Rectangle 4"/>
            <p:cNvSpPr/>
            <p:nvPr/>
          </p:nvSpPr>
          <p:spPr>
            <a:xfrm>
              <a:off x="4438648" y="1828800"/>
              <a:ext cx="4343400" cy="3810000"/>
            </a:xfrm>
            <a:prstGeom prst="round2Diag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2960" rtlCol="0" anchor="ctr"/>
            <a:lstStyle/>
            <a:p>
              <a:r>
                <a:rPr lang="en-US" sz="2800" dirty="0">
                  <a:solidFill>
                    <a:srgbClr val="FFFFF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To help Commonwealth governments and institutions use various technologies to improve </a:t>
              </a:r>
              <a:r>
                <a:rPr lang="en-US" sz="2800" dirty="0" smtClean="0">
                  <a:solidFill>
                    <a:srgbClr val="FFFFF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access to learning </a:t>
              </a:r>
              <a:r>
                <a:rPr lang="en-US" sz="2800" dirty="0">
                  <a:solidFill>
                    <a:srgbClr val="FFFFFF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rPr>
                <a:t>in support of development.</a:t>
              </a:r>
            </a:p>
          </p:txBody>
        </p:sp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0" y="1828800"/>
              <a:ext cx="4595568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35648" y="533400"/>
            <a:ext cx="8382000" cy="1112838"/>
          </a:xfrm>
        </p:spPr>
        <p:txBody>
          <a:bodyPr>
            <a:normAutofit/>
          </a:bodyPr>
          <a:lstStyle/>
          <a:p>
            <a:r>
              <a:rPr lang="en-CA" dirty="0" smtClean="0"/>
              <a:t>What is it for?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902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 bwMode="auto">
          <a:xfrm>
            <a:off x="1828800" y="1524000"/>
            <a:ext cx="5486400" cy="3352799"/>
          </a:xfrm>
          <a:prstGeom prst="round2Diag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6600" b="0" cap="none" dirty="0" smtClean="0">
                <a:solidFill>
                  <a:srgbClr val="000000"/>
                </a:solidFill>
              </a:rPr>
              <a:t>Context</a:t>
            </a:r>
            <a:endParaRPr lang="en-US" sz="6600" b="0" cap="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9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06-CLS-01\Users\DTremblay\Desktop\COM map_20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" t="4032" r="894" b="3518"/>
          <a:stretch/>
        </p:blipFill>
        <p:spPr bwMode="auto">
          <a:xfrm>
            <a:off x="-249382" y="1"/>
            <a:ext cx="96783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5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114800"/>
          </a:xfrm>
        </p:spPr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sp>
        <p:nvSpPr>
          <p:cNvPr id="10" name="Round Diagonal Corner Rectangle 9"/>
          <p:cNvSpPr/>
          <p:nvPr/>
        </p:nvSpPr>
        <p:spPr>
          <a:xfrm>
            <a:off x="4800600" y="2362200"/>
            <a:ext cx="3886200" cy="3508248"/>
          </a:xfrm>
          <a:prstGeom prst="round2Diag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r>
              <a:rPr lang="en-CA" sz="2800" dirty="0" smtClean="0">
                <a:solidFill>
                  <a:schemeClr val="bg1"/>
                </a:solidFill>
                <a:latin typeface="+mj-lt"/>
              </a:rPr>
              <a:t>Of the 2.2 </a:t>
            </a:r>
            <a:r>
              <a:rPr lang="en-CA" sz="2800" dirty="0">
                <a:solidFill>
                  <a:schemeClr val="bg1"/>
                </a:solidFill>
                <a:latin typeface="+mj-lt"/>
              </a:rPr>
              <a:t>billion </a:t>
            </a:r>
            <a:r>
              <a:rPr lang="en-CA" sz="2800" dirty="0" smtClean="0">
                <a:solidFill>
                  <a:schemeClr val="bg1"/>
                </a:solidFill>
                <a:latin typeface="+mj-lt"/>
              </a:rPr>
              <a:t>population of the Commonwealth, </a:t>
            </a:r>
          </a:p>
          <a:p>
            <a:r>
              <a:rPr lang="en-CA" sz="2800" dirty="0" smtClean="0">
                <a:solidFill>
                  <a:schemeClr val="bg1"/>
                </a:solidFill>
                <a:latin typeface="+mj-lt"/>
              </a:rPr>
              <a:t>60% under the age of 29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57300"/>
          </a:xfrm>
        </p:spPr>
        <p:txBody>
          <a:bodyPr/>
          <a:lstStyle/>
          <a:p>
            <a:r>
              <a:rPr lang="en-US" dirty="0" smtClean="0"/>
              <a:t>The Youth ‘Bulge’: 1.2 billion 15-24</a:t>
            </a:r>
            <a:endParaRPr lang="en-CA" dirty="0"/>
          </a:p>
        </p:txBody>
      </p:sp>
      <p:pic>
        <p:nvPicPr>
          <p:cNvPr id="8" name="Picture 2" descr="P:\GREAT COL photos\420528_338082289560904_158009695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29" y="2362200"/>
            <a:ext cx="5079671" cy="350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44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3362" y="5284826"/>
            <a:ext cx="8688238" cy="990600"/>
          </a:xfrm>
        </p:spPr>
        <p:txBody>
          <a:bodyPr/>
          <a:lstStyle/>
          <a:p>
            <a:r>
              <a:rPr lang="en-US" sz="3000" dirty="0" smtClean="0"/>
              <a:t>Commonwealth: Youth Unemployment Rate </a:t>
            </a:r>
            <a:br>
              <a:rPr lang="en-US" sz="3000" dirty="0" smtClean="0"/>
            </a:br>
            <a:r>
              <a:rPr lang="en-US" sz="2400" dirty="0" smtClean="0"/>
              <a:t>(ages 15-24, ILO estimate) 2004-2014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3362" y="6477000"/>
            <a:ext cx="8078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Source: </a:t>
            </a:r>
            <a:r>
              <a:rPr lang="en-CA" sz="1400" dirty="0" smtClean="0">
                <a:hlinkClick r:id="rId3"/>
              </a:rPr>
              <a:t>World Bank Open Data</a:t>
            </a:r>
            <a:r>
              <a:rPr lang="en-CA" sz="1400" dirty="0" smtClean="0"/>
              <a:t>, last accessed on May 4, 2016</a:t>
            </a:r>
            <a:endParaRPr lang="en-CA" sz="14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188116779"/>
              </p:ext>
            </p:extLst>
          </p:nvPr>
        </p:nvGraphicFramePr>
        <p:xfrm>
          <a:off x="-15240" y="0"/>
          <a:ext cx="9144000" cy="528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6612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0577650"/>
              </p:ext>
            </p:extLst>
          </p:nvPr>
        </p:nvGraphicFramePr>
        <p:xfrm>
          <a:off x="0" y="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4461148"/>
            <a:ext cx="754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000" dirty="0" smtClean="0"/>
              <a:t>Percentage of households using </a:t>
            </a:r>
            <a:br>
              <a:rPr lang="en-US" sz="3000" dirty="0" smtClean="0"/>
            </a:br>
            <a:r>
              <a:rPr lang="en-US" sz="3000" dirty="0" smtClean="0"/>
              <a:t>the internet,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477000"/>
            <a:ext cx="853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1E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US" sz="1400" dirty="0" smtClean="0">
                <a:solidFill>
                  <a:srgbClr val="271E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ITU, MIS Reports, 2015</a:t>
            </a:r>
            <a:r>
              <a:rPr lang="en-US" sz="1400" dirty="0">
                <a:solidFill>
                  <a:srgbClr val="271E5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 </a:t>
            </a:r>
            <a:r>
              <a:rPr lang="en-US" sz="1200" dirty="0">
                <a:solidFill>
                  <a:srgbClr val="271E5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http://www.itu.int/en/ITU-D/Statistics/Pages/publications/mis2015.aspx</a:t>
            </a:r>
            <a:endParaRPr lang="en-US" sz="1200" dirty="0">
              <a:solidFill>
                <a:srgbClr val="271E5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27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L09-12 Powerpoint">
  <a:themeElements>
    <a:clrScheme name="Commonwealth of Learning (Dark)">
      <a:dk1>
        <a:srgbClr val="221A48"/>
      </a:dk1>
      <a:lt1>
        <a:srgbClr val="FFFFFF"/>
      </a:lt1>
      <a:dk2>
        <a:srgbClr val="221A48"/>
      </a:dk2>
      <a:lt2>
        <a:srgbClr val="FFFFFF"/>
      </a:lt2>
      <a:accent1>
        <a:srgbClr val="5F5938"/>
      </a:accent1>
      <a:accent2>
        <a:srgbClr val="E84784"/>
      </a:accent2>
      <a:accent3>
        <a:srgbClr val="00946D"/>
      </a:accent3>
      <a:accent4>
        <a:srgbClr val="CFA053"/>
      </a:accent4>
      <a:accent5>
        <a:srgbClr val="8294DC"/>
      </a:accent5>
      <a:accent6>
        <a:srgbClr val="BBBF11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BC5F53AA6BE840B5B0F6969AE13AAE" ma:contentTypeVersion="17" ma:contentTypeDescription="Create a new document." ma:contentTypeScope="" ma:versionID="f98925b8616c1a3a515f7895054abc78">
  <xsd:schema xmlns:xsd="http://www.w3.org/2001/XMLSchema" xmlns:xs="http://www.w3.org/2001/XMLSchema" xmlns:p="http://schemas.microsoft.com/office/2006/metadata/properties" xmlns:ns2="1d6b7383-7e41-4726-b05f-ac2dc8786e4c" xmlns:ns3="d7f63a0c-3387-4091-80af-370ec6ca6610" targetNamespace="http://schemas.microsoft.com/office/2006/metadata/properties" ma:root="true" ma:fieldsID="18fbf90e11f19b72c1ef383259601fc6" ns2:_="" ns3:_="">
    <xsd:import namespace="1d6b7383-7e41-4726-b05f-ac2dc8786e4c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p7fe822c9a9c4ba1ae51a7ea575e159e" minOccurs="0"/>
                <xsd:element ref="ns2:j52d155617da4b95ac94b868caa32acc" minOccurs="0"/>
                <xsd:element ref="ns2:c1a183c9053e414f86275b227599bec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6b7383-7e41-4726-b05f-ac2dc8786e4c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j061b942e8404477ac9ae56dc8b11adb" ma:index="14" nillable="true" ma:taxonomy="true" ma:internalName="j061b942e8404477ac9ae56dc8b11adb" ma:taxonomyFieldName="Author_x002f_Source" ma:displayName="Author/Source" ma:readOnly="false" ma:default="" ma:fieldId="{3061b942-e840-4477-ac9a-e56dc8b11adb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7fe822c9a9c4ba1ae51a7ea575e159e" ma:index="16" nillable="true" ma:taxonomy="true" ma:internalName="p7fe822c9a9c4ba1ae51a7ea575e159e" ma:taxonomyFieldName="Organisational_x0020_Activity" ma:displayName="Organisational Activity" ma:readOnly="false" ma:default="" ma:fieldId="{97fe822c-9a9c-4ba1-ae51-a7ea575e159e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52d155617da4b95ac94b868caa32acc" ma:index="17" nillable="true" ma:taxonomy="true" ma:internalName="j52d155617da4b95ac94b868caa32acc" ma:taxonomyFieldName="Document_x0020_Type" ma:displayName="Document Type" ma:readOnly="false" ma:default="" ma:fieldId="{352d1556-17da-4b95-ac94-b868caa32acc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1a183c9053e414f86275b227599bec0" ma:index="18" nillable="true" ma:taxonomy="true" ma:internalName="c1a183c9053e414f86275b227599bec0" ma:taxonomyFieldName="Region_x002f_Country" ma:displayName="Region/Country" ma:readOnly="false" ma:default="" ma:fieldId="{c1a183c9-053e-414f-8627-5b227599bec0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Description0 xmlns="1d6b7383-7e41-4726-b05f-ac2dc8786e4c" xsi:nil="true"/>
    <TaxCatchAll xmlns="d7f63a0c-3387-4091-80af-370ec6ca6610">
      <Value>1297</Value>
      <Value>424</Value>
      <Value>309</Value>
      <Value>1298</Value>
    </TaxCatchAll>
    <Publication_x0020_Date xmlns="1d6b7383-7e41-4726-b05f-ac2dc8786e4c">2015-06-05T07:00:00+00:00</Publication_x0020_Date>
    <c1a183c9053e414f86275b227599bec0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Bahamas (The)</TermName>
          <TermId xmlns="http://schemas.microsoft.com/office/infopath/2007/PartnerControls">3a978c55-68f2-4222-9049-f82853d672dd</TermId>
        </TermInfo>
      </Terms>
    </c1a183c9053e414f86275b227599bec0>
    <TaxKeywordTaxHTField xmlns="d7f63a0c-3387-4091-80af-370ec6ca6610">
      <Terms xmlns="http://schemas.microsoft.com/office/infopath/2007/PartnerControls"/>
    </TaxKeywordTaxHTField>
    <j061b942e8404477ac9ae56dc8b11adb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President's Office</TermName>
          <TermId xmlns="http://schemas.microsoft.com/office/infopath/2007/PartnerControls">f10d0ace-75d4-486d-9a7f-000de40038e3</TermId>
        </TermInfo>
      </Terms>
    </j061b942e8404477ac9ae56dc8b11adb>
    <j52d155617da4b95ac94b868caa32acc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041fb24a-a8cd-4dda-b21b-c5a8f21d85bf</TermId>
        </TermInfo>
      </Terms>
    </j52d155617da4b95ac94b868caa32acc>
    <p7fe822c9a9c4ba1ae51a7ea575e159e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CCEM</TermName>
          <TermId xmlns="http://schemas.microsoft.com/office/infopath/2007/PartnerControls">856da17f-a408-4639-977d-8086f9346eb7</TermId>
        </TermInfo>
      </Terms>
    </p7fe822c9a9c4ba1ae51a7ea575e159e>
    <_dlc_DocId xmlns="d7f63a0c-3387-4091-80af-370ec6ca6610">QKDJTPZ2MZUH-49-4738</_dlc_DocId>
    <_dlc_DocIdUrl xmlns="d7f63a0c-3387-4091-80af-370ec6ca6610">
      <Url>http://connect.col.org/PresidentOffice/_layouts/DocIdRedir.aspx?ID=QKDJTPZ2MZUH-49-4738</Url>
      <Description>QKDJTPZ2MZUH-49-4738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A70737-8BC8-4C4D-9BC7-01DB67FDC8D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EB9061B-DC72-4D76-A4B5-CEFF22020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6b7383-7e41-4726-b05f-ac2dc8786e4c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06B919-EF8F-4176-9FEC-1778D68BCACA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d7f63a0c-3387-4091-80af-370ec6ca6610"/>
    <ds:schemaRef ds:uri="1d6b7383-7e41-4726-b05f-ac2dc8786e4c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F1B702B5-F830-40B0-813C-AFD3D474A7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7518</TotalTime>
  <Words>942</Words>
  <Application>Microsoft Office PowerPoint</Application>
  <PresentationFormat>On-screen Show (4:3)</PresentationFormat>
  <Paragraphs>164</Paragraphs>
  <Slides>36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Book Antiqua</vt:lpstr>
      <vt:lpstr>Calibri</vt:lpstr>
      <vt:lpstr>Georgia</vt:lpstr>
      <vt:lpstr>LogoCentre</vt:lpstr>
      <vt:lpstr>Times New Roman</vt:lpstr>
      <vt:lpstr>Trebuchet MS</vt:lpstr>
      <vt:lpstr>Verdana</vt:lpstr>
      <vt:lpstr>Wingdings</vt:lpstr>
      <vt:lpstr>1_COL09-12 Powerpoint</vt:lpstr>
      <vt:lpstr>PowerPoint Presentation</vt:lpstr>
      <vt:lpstr>Making Sense of MOOCs</vt:lpstr>
      <vt:lpstr>PowerPoint Presentation</vt:lpstr>
      <vt:lpstr>What is it for?</vt:lpstr>
      <vt:lpstr>PowerPoint Presentation</vt:lpstr>
      <vt:lpstr>PowerPoint Presentation</vt:lpstr>
      <vt:lpstr>The Youth ‘Bulge’: 1.2 billion 15-24</vt:lpstr>
      <vt:lpstr>Commonwealth: Youth Unemployment Rate  (ages 15-24, ILO estimate) 2004-2014</vt:lpstr>
      <vt:lpstr>PowerPoint Presentation</vt:lpstr>
      <vt:lpstr>Commonwealth: ICT Statistics 2000-2014</vt:lpstr>
      <vt:lpstr>Gross Enrolment Ratio 2013 by Region and Level of Education</vt:lpstr>
      <vt:lpstr>PowerPoint Presentation</vt:lpstr>
      <vt:lpstr>Skills, Speed, Scale</vt:lpstr>
      <vt:lpstr>PowerPoint Presentation</vt:lpstr>
      <vt:lpstr>PowerPoint Presentation</vt:lpstr>
      <vt:lpstr>PowerPoint Presentation</vt:lpstr>
      <vt:lpstr>PowerPoint Presentation</vt:lpstr>
      <vt:lpstr>MOOCs Can</vt:lpstr>
      <vt:lpstr>PowerPoint Presentation</vt:lpstr>
      <vt:lpstr>PowerPoint Presentation</vt:lpstr>
      <vt:lpstr>Using ICTs to Enrich Teaching and Learning</vt:lpstr>
      <vt:lpstr>MOOC on Mobiles for Development</vt:lpstr>
      <vt:lpstr>MOOCs for Agriculture</vt:lpstr>
      <vt:lpstr>Audio-only MOOC for Gardeners</vt:lpstr>
      <vt:lpstr>Reaching the Bottom Billion</vt:lpstr>
      <vt:lpstr>PowerPoint Presentation</vt:lpstr>
      <vt:lpstr> Guidelines for Quality </vt:lpstr>
      <vt:lpstr>Guidelines for QAA of MOOCs</vt:lpstr>
      <vt:lpstr>Malaysian MOOC Credit Transfer</vt:lpstr>
      <vt:lpstr>Issues for Quality</vt:lpstr>
      <vt:lpstr>PowerPoint Presentation</vt:lpstr>
      <vt:lpstr>MOOC is a catalyst</vt:lpstr>
      <vt:lpstr>National Policy</vt:lpstr>
      <vt:lpstr>Finally, for developing countries</vt:lpstr>
      <vt:lpstr>PowerPoint Presentation</vt:lpstr>
      <vt:lpstr>PowerPoint Presentation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Mins_final</dc:title>
  <dc:creator>Denise Tremblay</dc:creator>
  <cp:lastModifiedBy>Helen Askounis</cp:lastModifiedBy>
  <cp:revision>469</cp:revision>
  <cp:lastPrinted>2016-06-14T16:21:17Z</cp:lastPrinted>
  <dcterms:created xsi:type="dcterms:W3CDTF">2011-03-25T22:35:22Z</dcterms:created>
  <dcterms:modified xsi:type="dcterms:W3CDTF">2016-06-20T20:08:08Z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0x01010003BC5F53AA6BE840B5B0F6969AE13AAE</vt:lpwstr>
  </property>
  <property fmtid="{D5CDD505-2E9C-101B-9397-08002B2CF9AE}" pid="3" name="_dlc_DocIdItemGuid">
    <vt:lpwstr>0f97f438-2a77-4b88-83f7-c2fa4d1c45ee</vt:lpwstr>
  </property>
  <property fmtid="{D5CDD505-2E9C-101B-9397-08002B2CF9AE}" pid="4" name="TaxKeyword">
    <vt:lpwstr/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>309;#Presentation|041fb24a-a8cd-4dda-b21b-c5a8f21d85bf</vt:lpwstr>
  </property>
  <property fmtid="{D5CDD505-2E9C-101B-9397-08002B2CF9AE}" pid="7" name="Organisational Activity">
    <vt:lpwstr>1297;#CCEM|856da17f-a408-4639-977d-8086f9346eb7</vt:lpwstr>
  </property>
  <property fmtid="{D5CDD505-2E9C-101B-9397-08002B2CF9AE}" pid="8" name="Region/Country">
    <vt:lpwstr>1298;#Bahamas (The)|3a978c55-68f2-4222-9049-f82853d672dd</vt:lpwstr>
  </property>
</Properties>
</file>