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25" r:id="rId5"/>
  </p:sldMasterIdLst>
  <p:notesMasterIdLst>
    <p:notesMasterId r:id="rId69"/>
  </p:notesMasterIdLst>
  <p:sldIdLst>
    <p:sldId id="969" r:id="rId6"/>
    <p:sldId id="341" r:id="rId7"/>
    <p:sldId id="974" r:id="rId8"/>
    <p:sldId id="856" r:id="rId9"/>
    <p:sldId id="293" r:id="rId10"/>
    <p:sldId id="1119" r:id="rId11"/>
    <p:sldId id="1110" r:id="rId12"/>
    <p:sldId id="975" r:id="rId13"/>
    <p:sldId id="970" r:id="rId14"/>
    <p:sldId id="976" r:id="rId15"/>
    <p:sldId id="507" r:id="rId16"/>
    <p:sldId id="853" r:id="rId17"/>
    <p:sldId id="899" r:id="rId18"/>
    <p:sldId id="709" r:id="rId19"/>
    <p:sldId id="907" r:id="rId20"/>
    <p:sldId id="900" r:id="rId21"/>
    <p:sldId id="839" r:id="rId22"/>
    <p:sldId id="486" r:id="rId23"/>
    <p:sldId id="919" r:id="rId24"/>
    <p:sldId id="1111" r:id="rId25"/>
    <p:sldId id="824" r:id="rId26"/>
    <p:sldId id="822" r:id="rId27"/>
    <p:sldId id="542" r:id="rId28"/>
    <p:sldId id="438" r:id="rId29"/>
    <p:sldId id="544" r:id="rId30"/>
    <p:sldId id="548" r:id="rId31"/>
    <p:sldId id="307" r:id="rId32"/>
    <p:sldId id="1121" r:id="rId33"/>
    <p:sldId id="493" r:id="rId34"/>
    <p:sldId id="491" r:id="rId35"/>
    <p:sldId id="453" r:id="rId36"/>
    <p:sldId id="454" r:id="rId37"/>
    <p:sldId id="464" r:id="rId38"/>
    <p:sldId id="466" r:id="rId39"/>
    <p:sldId id="467" r:id="rId40"/>
    <p:sldId id="472" r:id="rId41"/>
    <p:sldId id="473" r:id="rId42"/>
    <p:sldId id="474" r:id="rId43"/>
    <p:sldId id="478" r:id="rId44"/>
    <p:sldId id="479" r:id="rId45"/>
    <p:sldId id="480" r:id="rId46"/>
    <p:sldId id="1115" r:id="rId47"/>
    <p:sldId id="511" r:id="rId48"/>
    <p:sldId id="512" r:id="rId49"/>
    <p:sldId id="766" r:id="rId50"/>
    <p:sldId id="519" r:id="rId51"/>
    <p:sldId id="518" r:id="rId52"/>
    <p:sldId id="514" r:id="rId53"/>
    <p:sldId id="1114" r:id="rId54"/>
    <p:sldId id="521" r:id="rId55"/>
    <p:sldId id="517" r:id="rId56"/>
    <p:sldId id="1120" r:id="rId57"/>
    <p:sldId id="854" r:id="rId58"/>
    <p:sldId id="413" r:id="rId59"/>
    <p:sldId id="516" r:id="rId60"/>
    <p:sldId id="564" r:id="rId61"/>
    <p:sldId id="1117" r:id="rId62"/>
    <p:sldId id="327" r:id="rId63"/>
    <p:sldId id="563" r:id="rId64"/>
    <p:sldId id="565" r:id="rId65"/>
    <p:sldId id="943" r:id="rId66"/>
    <p:sldId id="863" r:id="rId67"/>
    <p:sldId id="429"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A7E"/>
    <a:srgbClr val="FFFFFF"/>
    <a:srgbClr val="302A7F"/>
    <a:srgbClr val="371D6B"/>
    <a:srgbClr val="290088"/>
    <a:srgbClr val="F0EEEE"/>
    <a:srgbClr val="06838C"/>
    <a:srgbClr val="F0EEED"/>
    <a:srgbClr val="EDECF2"/>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13E7F8-6D94-4E91-9BC1-959B35BD266E}" v="1" dt="2020-06-02T23:26:13.5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41" autoAdjust="0"/>
    <p:restoredTop sz="95220" autoAdjust="0"/>
  </p:normalViewPr>
  <p:slideViewPr>
    <p:cSldViewPr snapToGrid="0">
      <p:cViewPr varScale="1">
        <p:scale>
          <a:sx n="114" d="100"/>
          <a:sy n="114" d="100"/>
        </p:scale>
        <p:origin x="696" y="108"/>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microsoft.com/office/2015/10/relationships/revisionInfo" Target="revisionInfo.xml"/><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9413E7F8-6D94-4E91-9BC1-959B35BD266E}"/>
    <pc:docChg chg="modSld">
      <pc:chgData name="Rebecca Ferrie" userId="3e06e0b0-3fe2-4a94-af38-cc5f447ecc23" providerId="ADAL" clId="{9413E7F8-6D94-4E91-9BC1-959B35BD266E}" dt="2020-06-02T23:26:52.760" v="36" actId="1076"/>
      <pc:docMkLst>
        <pc:docMk/>
      </pc:docMkLst>
      <pc:sldChg chg="addSp modSp mod">
        <pc:chgData name="Rebecca Ferrie" userId="3e06e0b0-3fe2-4a94-af38-cc5f447ecc23" providerId="ADAL" clId="{9413E7F8-6D94-4E91-9BC1-959B35BD266E}" dt="2020-06-02T23:26:52.760" v="36" actId="1076"/>
        <pc:sldMkLst>
          <pc:docMk/>
          <pc:sldMk cId="3166594500" sldId="429"/>
        </pc:sldMkLst>
        <pc:spChg chg="mod">
          <ac:chgData name="Rebecca Ferrie" userId="3e06e0b0-3fe2-4a94-af38-cc5f447ecc23" providerId="ADAL" clId="{9413E7F8-6D94-4E91-9BC1-959B35BD266E}" dt="2020-06-02T23:26:31.096" v="33" actId="1036"/>
          <ac:spMkLst>
            <pc:docMk/>
            <pc:sldMk cId="3166594500" sldId="429"/>
            <ac:spMk id="3" creationId="{A691070D-2381-40E2-9CA2-F28E0554A16C}"/>
          </ac:spMkLst>
        </pc:spChg>
        <pc:picChg chg="add mod">
          <ac:chgData name="Rebecca Ferrie" userId="3e06e0b0-3fe2-4a94-af38-cc5f447ecc23" providerId="ADAL" clId="{9413E7F8-6D94-4E91-9BC1-959B35BD266E}" dt="2020-06-02T23:26:52.760" v="36" actId="1076"/>
          <ac:picMkLst>
            <pc:docMk/>
            <pc:sldMk cId="3166594500" sldId="429"/>
            <ac:picMk id="5" creationId="{FFADC192-481D-4962-B135-AD911A44C1E3}"/>
          </ac:picMkLst>
        </pc:picChg>
        <pc:picChg chg="mod">
          <ac:chgData name="Rebecca Ferrie" userId="3e06e0b0-3fe2-4a94-af38-cc5f447ecc23" providerId="ADAL" clId="{9413E7F8-6D94-4E91-9BC1-959B35BD266E}" dt="2020-06-02T23:26:31.096" v="33" actId="1036"/>
          <ac:picMkLst>
            <pc:docMk/>
            <pc:sldMk cId="3166594500" sldId="429"/>
            <ac:picMk id="6" creationId="{00000000-0000-0000-0000-00000000000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Secondary!$B$1</c:f>
              <c:strCache>
                <c:ptCount val="1"/>
                <c:pt idx="0">
                  <c:v>Global</c:v>
                </c:pt>
              </c:strCache>
            </c:strRef>
          </c:tx>
          <c:spPr>
            <a:ln w="28575" cap="rnd">
              <a:solidFill>
                <a:schemeClr val="accent1"/>
              </a:solidFill>
              <a:round/>
            </a:ln>
            <a:effectLst/>
          </c:spPr>
          <c:marker>
            <c:symbol val="none"/>
          </c:marker>
          <c:cat>
            <c:numRef>
              <c:f>Secondary!$A$2:$A$14</c:f>
              <c:numCache>
                <c:formatCode>0</c:formatCod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numCache>
            </c:numRef>
          </c:cat>
          <c:val>
            <c:numRef>
              <c:f>Secondary!$B$2:$B$14</c:f>
              <c:numCache>
                <c:formatCode>General</c:formatCode>
                <c:ptCount val="13"/>
                <c:pt idx="2" formatCode="0.00">
                  <c:v>68.569999999999993</c:v>
                </c:pt>
                <c:pt idx="3" formatCode="0.00">
                  <c:v>69.400000000000006</c:v>
                </c:pt>
                <c:pt idx="4" formatCode="0.00">
                  <c:v>71.06</c:v>
                </c:pt>
                <c:pt idx="5" formatCode="0.00">
                  <c:v>72.260000000000005</c:v>
                </c:pt>
                <c:pt idx="6" formatCode="0.00">
                  <c:v>73.069999999999993</c:v>
                </c:pt>
                <c:pt idx="7" formatCode="0.00">
                  <c:v>74.5</c:v>
                </c:pt>
                <c:pt idx="8" formatCode="0.00">
                  <c:v>75.31</c:v>
                </c:pt>
                <c:pt idx="9" formatCode="0.00">
                  <c:v>75.41</c:v>
                </c:pt>
                <c:pt idx="10" formatCode="0.00">
                  <c:v>75.650000000000006</c:v>
                </c:pt>
                <c:pt idx="11" formatCode="0.00">
                  <c:v>75.37</c:v>
                </c:pt>
                <c:pt idx="12" formatCode="0.00">
                  <c:v>75.56</c:v>
                </c:pt>
              </c:numCache>
            </c:numRef>
          </c:val>
          <c:smooth val="0"/>
          <c:extLst>
            <c:ext xmlns:c16="http://schemas.microsoft.com/office/drawing/2014/chart" uri="{C3380CC4-5D6E-409C-BE32-E72D297353CC}">
              <c16:uniqueId val="{00000000-C525-4746-9857-410DABEFB69C}"/>
            </c:ext>
          </c:extLst>
        </c:ser>
        <c:ser>
          <c:idx val="1"/>
          <c:order val="1"/>
          <c:tx>
            <c:strRef>
              <c:f>Secondary!$C$1</c:f>
              <c:strCache>
                <c:ptCount val="1"/>
                <c:pt idx="0">
                  <c:v>Caribbean</c:v>
                </c:pt>
              </c:strCache>
            </c:strRef>
          </c:tx>
          <c:spPr>
            <a:ln w="28575" cap="rnd">
              <a:solidFill>
                <a:schemeClr val="accent2"/>
              </a:solidFill>
              <a:round/>
            </a:ln>
            <a:effectLst/>
          </c:spPr>
          <c:marker>
            <c:symbol val="none"/>
          </c:marker>
          <c:cat>
            <c:numRef>
              <c:f>Secondary!$A$2:$A$14</c:f>
              <c:numCache>
                <c:formatCode>0</c:formatCod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numCache>
            </c:numRef>
          </c:cat>
          <c:val>
            <c:numRef>
              <c:f>Secondary!$C$2:$C$14</c:f>
              <c:numCache>
                <c:formatCode>0.00</c:formatCode>
                <c:ptCount val="13"/>
                <c:pt idx="0">
                  <c:v>86.9</c:v>
                </c:pt>
                <c:pt idx="1">
                  <c:v>87.55</c:v>
                </c:pt>
                <c:pt idx="2">
                  <c:v>88.21</c:v>
                </c:pt>
                <c:pt idx="3">
                  <c:v>88.9</c:v>
                </c:pt>
                <c:pt idx="4">
                  <c:v>89.12</c:v>
                </c:pt>
                <c:pt idx="5">
                  <c:v>88.71</c:v>
                </c:pt>
                <c:pt idx="6">
                  <c:v>89.14</c:v>
                </c:pt>
                <c:pt idx="7">
                  <c:v>87.45</c:v>
                </c:pt>
                <c:pt idx="8">
                  <c:v>85.56</c:v>
                </c:pt>
                <c:pt idx="9">
                  <c:v>84.7</c:v>
                </c:pt>
                <c:pt idx="10">
                  <c:v>86.86</c:v>
                </c:pt>
              </c:numCache>
            </c:numRef>
          </c:val>
          <c:smooth val="0"/>
          <c:extLst>
            <c:ext xmlns:c16="http://schemas.microsoft.com/office/drawing/2014/chart" uri="{C3380CC4-5D6E-409C-BE32-E72D297353CC}">
              <c16:uniqueId val="{00000001-C525-4746-9857-410DABEFB69C}"/>
            </c:ext>
          </c:extLst>
        </c:ser>
        <c:dLbls>
          <c:showLegendKey val="0"/>
          <c:showVal val="0"/>
          <c:showCatName val="0"/>
          <c:showSerName val="0"/>
          <c:showPercent val="0"/>
          <c:showBubbleSize val="0"/>
        </c:dLbls>
        <c:smooth val="0"/>
        <c:axId val="930611215"/>
        <c:axId val="1140238383"/>
      </c:lineChart>
      <c:catAx>
        <c:axId val="930611215"/>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38383"/>
        <c:crosses val="autoZero"/>
        <c:auto val="1"/>
        <c:lblAlgn val="ctr"/>
        <c:lblOffset val="100"/>
        <c:noMultiLvlLbl val="0"/>
      </c:catAx>
      <c:valAx>
        <c:axId val="1140238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06112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Tertiary!$B$1</c:f>
              <c:strCache>
                <c:ptCount val="1"/>
                <c:pt idx="0">
                  <c:v>Global</c:v>
                </c:pt>
              </c:strCache>
            </c:strRef>
          </c:tx>
          <c:spPr>
            <a:ln w="28575" cap="rnd">
              <a:solidFill>
                <a:schemeClr val="accent1"/>
              </a:solidFill>
              <a:round/>
            </a:ln>
            <a:effectLst/>
          </c:spPr>
          <c:marker>
            <c:symbol val="none"/>
          </c:marker>
          <c:cat>
            <c:numRef>
              <c:f>Tertiary!$A$2:$A$14</c:f>
              <c:numCache>
                <c:formatCode>0</c:formatCod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numCache>
            </c:numRef>
          </c:cat>
          <c:val>
            <c:numRef>
              <c:f>Tertiary!$B$2:$B$14</c:f>
              <c:numCache>
                <c:formatCode>General</c:formatCode>
                <c:ptCount val="13"/>
                <c:pt idx="2">
                  <c:v>27.06</c:v>
                </c:pt>
                <c:pt idx="3">
                  <c:v>28.13</c:v>
                </c:pt>
                <c:pt idx="4" formatCode="0.0">
                  <c:v>29.57</c:v>
                </c:pt>
                <c:pt idx="5" formatCode="0.0">
                  <c:v>31.4</c:v>
                </c:pt>
                <c:pt idx="6" formatCode="0.0">
                  <c:v>32.72</c:v>
                </c:pt>
                <c:pt idx="7" formatCode="0.0">
                  <c:v>33.43</c:v>
                </c:pt>
                <c:pt idx="8">
                  <c:v>35.770000000000003</c:v>
                </c:pt>
                <c:pt idx="9">
                  <c:v>36.799999999999997</c:v>
                </c:pt>
                <c:pt idx="10" formatCode="0.00">
                  <c:v>37.39</c:v>
                </c:pt>
                <c:pt idx="11">
                  <c:v>37.86</c:v>
                </c:pt>
                <c:pt idx="12">
                  <c:v>38.04</c:v>
                </c:pt>
              </c:numCache>
            </c:numRef>
          </c:val>
          <c:smooth val="0"/>
          <c:extLst>
            <c:ext xmlns:c16="http://schemas.microsoft.com/office/drawing/2014/chart" uri="{C3380CC4-5D6E-409C-BE32-E72D297353CC}">
              <c16:uniqueId val="{00000000-8A0D-4761-BD3C-78EA3BC93BDC}"/>
            </c:ext>
          </c:extLst>
        </c:ser>
        <c:ser>
          <c:idx val="1"/>
          <c:order val="1"/>
          <c:tx>
            <c:strRef>
              <c:f>Tertiary!$C$1</c:f>
              <c:strCache>
                <c:ptCount val="1"/>
                <c:pt idx="0">
                  <c:v>Caribbean</c:v>
                </c:pt>
              </c:strCache>
            </c:strRef>
          </c:tx>
          <c:spPr>
            <a:ln w="28575" cap="rnd">
              <a:solidFill>
                <a:schemeClr val="accent2"/>
              </a:solidFill>
              <a:round/>
            </a:ln>
            <a:effectLst/>
          </c:spPr>
          <c:marker>
            <c:symbol val="none"/>
          </c:marker>
          <c:cat>
            <c:numRef>
              <c:f>Tertiary!$A$2:$A$14</c:f>
              <c:numCache>
                <c:formatCode>0</c:formatCod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numCache>
            </c:numRef>
          </c:cat>
          <c:val>
            <c:numRef>
              <c:f>Tertiary!$C$2:$C$14</c:f>
              <c:numCache>
                <c:formatCode>General</c:formatCode>
                <c:ptCount val="13"/>
                <c:pt idx="0">
                  <c:v>17.190000000000001</c:v>
                </c:pt>
                <c:pt idx="1">
                  <c:v>18.41</c:v>
                </c:pt>
                <c:pt idx="2" formatCode="0.0">
                  <c:v>19.940000000000001</c:v>
                </c:pt>
                <c:pt idx="3" formatCode="0.0">
                  <c:v>20.46</c:v>
                </c:pt>
                <c:pt idx="4" formatCode="0.0">
                  <c:v>21.87</c:v>
                </c:pt>
                <c:pt idx="5" formatCode="0.0">
                  <c:v>21.74</c:v>
                </c:pt>
                <c:pt idx="6">
                  <c:v>23.08</c:v>
                </c:pt>
                <c:pt idx="7">
                  <c:v>22.68</c:v>
                </c:pt>
                <c:pt idx="8" formatCode="0.00">
                  <c:v>22.92</c:v>
                </c:pt>
                <c:pt idx="9">
                  <c:v>22.95</c:v>
                </c:pt>
                <c:pt idx="10">
                  <c:v>23.06</c:v>
                </c:pt>
              </c:numCache>
            </c:numRef>
          </c:val>
          <c:smooth val="0"/>
          <c:extLst>
            <c:ext xmlns:c16="http://schemas.microsoft.com/office/drawing/2014/chart" uri="{C3380CC4-5D6E-409C-BE32-E72D297353CC}">
              <c16:uniqueId val="{00000001-8A0D-4761-BD3C-78EA3BC93BDC}"/>
            </c:ext>
          </c:extLst>
        </c:ser>
        <c:dLbls>
          <c:showLegendKey val="0"/>
          <c:showVal val="0"/>
          <c:showCatName val="0"/>
          <c:showSerName val="0"/>
          <c:showPercent val="0"/>
          <c:showBubbleSize val="0"/>
        </c:dLbls>
        <c:smooth val="0"/>
        <c:axId val="812727855"/>
        <c:axId val="1140220079"/>
      </c:lineChart>
      <c:catAx>
        <c:axId val="812727855"/>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20079"/>
        <c:crosses val="autoZero"/>
        <c:auto val="1"/>
        <c:lblAlgn val="ctr"/>
        <c:lblOffset val="100"/>
        <c:noMultiLvlLbl val="0"/>
      </c:catAx>
      <c:valAx>
        <c:axId val="11402200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27278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a:t>Internet users per 100 inhabitant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'Internet users per 100 inhabita'!$B$1</c:f>
              <c:strCache>
                <c:ptCount val="1"/>
                <c:pt idx="0">
                  <c:v>Global</c:v>
                </c:pt>
              </c:strCache>
            </c:strRef>
          </c:tx>
          <c:spPr>
            <a:ln w="28575" cap="rnd">
              <a:solidFill>
                <a:schemeClr val="accent1"/>
              </a:solidFill>
              <a:round/>
            </a:ln>
            <a:effectLst/>
          </c:spPr>
          <c:marker>
            <c:symbol val="none"/>
          </c:marker>
          <c:cat>
            <c:numRef>
              <c:f>'Internet users per 100 inhabita'!$A$2:$A$12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'Internet users per 100 inhabita'!$B$2:$B$12</c:f>
              <c:numCache>
                <c:formatCode>0.00</c:formatCode>
                <c:ptCount val="11"/>
                <c:pt idx="0">
                  <c:v>20.41</c:v>
                </c:pt>
                <c:pt idx="1">
                  <c:v>22.96</c:v>
                </c:pt>
                <c:pt idx="2">
                  <c:v>25.37</c:v>
                </c:pt>
                <c:pt idx="3">
                  <c:v>28.75</c:v>
                </c:pt>
                <c:pt idx="4">
                  <c:v>31.15</c:v>
                </c:pt>
                <c:pt idx="5">
                  <c:v>34.229999999999997</c:v>
                </c:pt>
                <c:pt idx="6">
                  <c:v>36.770000000000003</c:v>
                </c:pt>
                <c:pt idx="7">
                  <c:v>39.86</c:v>
                </c:pt>
                <c:pt idx="8">
                  <c:v>41.69</c:v>
                </c:pt>
                <c:pt idx="9">
                  <c:v>44.7</c:v>
                </c:pt>
                <c:pt idx="10">
                  <c:v>49.72</c:v>
                </c:pt>
              </c:numCache>
            </c:numRef>
          </c:val>
          <c:smooth val="0"/>
          <c:extLst>
            <c:ext xmlns:c16="http://schemas.microsoft.com/office/drawing/2014/chart" uri="{C3380CC4-5D6E-409C-BE32-E72D297353CC}">
              <c16:uniqueId val="{00000000-E39A-462F-B888-6BD42B34FBFE}"/>
            </c:ext>
          </c:extLst>
        </c:ser>
        <c:ser>
          <c:idx val="1"/>
          <c:order val="1"/>
          <c:tx>
            <c:strRef>
              <c:f>'Internet users per 100 inhabita'!$C$1</c:f>
              <c:strCache>
                <c:ptCount val="1"/>
                <c:pt idx="0">
                  <c:v>Caribbean</c:v>
                </c:pt>
              </c:strCache>
            </c:strRef>
          </c:tx>
          <c:spPr>
            <a:ln w="28575" cap="rnd">
              <a:solidFill>
                <a:schemeClr val="accent2"/>
              </a:solidFill>
              <a:round/>
            </a:ln>
            <a:effectLst/>
          </c:spPr>
          <c:marker>
            <c:symbol val="none"/>
          </c:marker>
          <c:cat>
            <c:numRef>
              <c:f>'Internet users per 100 inhabita'!$A$2:$A$12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'Internet users per 100 inhabita'!$C$2:$C$12</c:f>
              <c:numCache>
                <c:formatCode>0.00</c:formatCode>
                <c:ptCount val="11"/>
                <c:pt idx="0">
                  <c:v>24.5</c:v>
                </c:pt>
                <c:pt idx="1">
                  <c:v>27.67</c:v>
                </c:pt>
                <c:pt idx="2">
                  <c:v>31.75</c:v>
                </c:pt>
                <c:pt idx="3">
                  <c:v>35.39</c:v>
                </c:pt>
                <c:pt idx="4">
                  <c:v>42.14</c:v>
                </c:pt>
                <c:pt idx="5">
                  <c:v>42.49</c:v>
                </c:pt>
                <c:pt idx="6">
                  <c:v>45.27</c:v>
                </c:pt>
                <c:pt idx="7">
                  <c:v>48.33</c:v>
                </c:pt>
                <c:pt idx="8">
                  <c:v>50.3</c:v>
                </c:pt>
                <c:pt idx="9">
                  <c:v>52.95</c:v>
                </c:pt>
                <c:pt idx="10">
                  <c:v>59.2</c:v>
                </c:pt>
              </c:numCache>
            </c:numRef>
          </c:val>
          <c:smooth val="0"/>
          <c:extLst>
            <c:ext xmlns:c16="http://schemas.microsoft.com/office/drawing/2014/chart" uri="{C3380CC4-5D6E-409C-BE32-E72D297353CC}">
              <c16:uniqueId val="{00000001-E39A-462F-B888-6BD42B34FBFE}"/>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a:t>Mobile subscriptions per 100 inhabitants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'Mobile subscriptions per 100 in'!$B$1</c:f>
              <c:strCache>
                <c:ptCount val="1"/>
                <c:pt idx="0">
                  <c:v>Global</c:v>
                </c:pt>
              </c:strCache>
            </c:strRef>
          </c:tx>
          <c:spPr>
            <a:ln w="28575" cap="rnd">
              <a:solidFill>
                <a:schemeClr val="accent1"/>
              </a:solidFill>
              <a:round/>
            </a:ln>
            <a:effectLst/>
          </c:spPr>
          <c:marker>
            <c:symbol val="none"/>
          </c:marker>
          <c:cat>
            <c:numRef>
              <c:f>'Mobile subscriptions per 100 in'!$A$2:$A$12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'Mobile subscriptions per 100 in'!$B$2:$B$12</c:f>
              <c:numCache>
                <c:formatCode>General</c:formatCode>
                <c:ptCount val="11"/>
                <c:pt idx="0">
                  <c:v>50.25</c:v>
                </c:pt>
                <c:pt idx="1">
                  <c:v>59.36</c:v>
                </c:pt>
                <c:pt idx="2" formatCode="0.0">
                  <c:v>67.48</c:v>
                </c:pt>
                <c:pt idx="3" formatCode="0.0">
                  <c:v>76.14</c:v>
                </c:pt>
                <c:pt idx="4" formatCode="0.0">
                  <c:v>83.7</c:v>
                </c:pt>
                <c:pt idx="5" formatCode="0.0">
                  <c:v>87.91</c:v>
                </c:pt>
                <c:pt idx="6">
                  <c:v>92.44</c:v>
                </c:pt>
                <c:pt idx="7">
                  <c:v>96.03</c:v>
                </c:pt>
                <c:pt idx="8" formatCode="0.00">
                  <c:v>97.4</c:v>
                </c:pt>
                <c:pt idx="9">
                  <c:v>100.7</c:v>
                </c:pt>
                <c:pt idx="10">
                  <c:v>102.78</c:v>
                </c:pt>
              </c:numCache>
            </c:numRef>
          </c:val>
          <c:smooth val="0"/>
          <c:extLst>
            <c:ext xmlns:c16="http://schemas.microsoft.com/office/drawing/2014/chart" uri="{C3380CC4-5D6E-409C-BE32-E72D297353CC}">
              <c16:uniqueId val="{00000000-E84B-4141-ABD3-D3B67231108C}"/>
            </c:ext>
          </c:extLst>
        </c:ser>
        <c:ser>
          <c:idx val="1"/>
          <c:order val="1"/>
          <c:tx>
            <c:strRef>
              <c:f>'Mobile subscriptions per 100 in'!$C$1</c:f>
              <c:strCache>
                <c:ptCount val="1"/>
                <c:pt idx="0">
                  <c:v>Caribbean</c:v>
                </c:pt>
              </c:strCache>
            </c:strRef>
          </c:tx>
          <c:spPr>
            <a:ln w="28575" cap="rnd">
              <a:solidFill>
                <a:schemeClr val="accent2"/>
              </a:solidFill>
              <a:round/>
            </a:ln>
            <a:effectLst/>
          </c:spPr>
          <c:marker>
            <c:symbol val="none"/>
          </c:marker>
          <c:cat>
            <c:numRef>
              <c:f>'Mobile subscriptions per 100 in'!$A$2:$A$12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'Mobile subscriptions per 100 in'!$C$2:$C$12</c:f>
              <c:numCache>
                <c:formatCode>0.0</c:formatCode>
                <c:ptCount val="11"/>
                <c:pt idx="0" formatCode="General">
                  <c:v>94.2</c:v>
                </c:pt>
                <c:pt idx="1">
                  <c:v>103.33</c:v>
                </c:pt>
                <c:pt idx="2">
                  <c:v>110.41</c:v>
                </c:pt>
                <c:pt idx="3">
                  <c:v>113.81</c:v>
                </c:pt>
                <c:pt idx="4">
                  <c:v>107.29</c:v>
                </c:pt>
                <c:pt idx="5" formatCode="General">
                  <c:v>103.53</c:v>
                </c:pt>
                <c:pt idx="6" formatCode="General">
                  <c:v>108.63</c:v>
                </c:pt>
                <c:pt idx="7" formatCode="0.00">
                  <c:v>110.86</c:v>
                </c:pt>
                <c:pt idx="8" formatCode="General">
                  <c:v>112.97</c:v>
                </c:pt>
                <c:pt idx="9" formatCode="General">
                  <c:v>116.7</c:v>
                </c:pt>
                <c:pt idx="10" formatCode="General">
                  <c:v>112.44</c:v>
                </c:pt>
              </c:numCache>
            </c:numRef>
          </c:val>
          <c:smooth val="0"/>
          <c:extLst>
            <c:ext xmlns:c16="http://schemas.microsoft.com/office/drawing/2014/chart" uri="{C3380CC4-5D6E-409C-BE32-E72D297353CC}">
              <c16:uniqueId val="{00000001-E84B-4141-ABD3-D3B67231108C}"/>
            </c:ext>
          </c:extLst>
        </c:ser>
        <c:dLbls>
          <c:showLegendKey val="0"/>
          <c:showVal val="0"/>
          <c:showCatName val="0"/>
          <c:showSerName val="0"/>
          <c:showPercent val="0"/>
          <c:showBubbleSize val="0"/>
        </c:dLbls>
        <c:smooth val="0"/>
        <c:axId val="1095699455"/>
        <c:axId val="1140225487"/>
      </c:lineChart>
      <c:catAx>
        <c:axId val="1095699455"/>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25487"/>
        <c:crosses val="autoZero"/>
        <c:auto val="1"/>
        <c:lblAlgn val="ctr"/>
        <c:lblOffset val="100"/>
        <c:noMultiLvlLbl val="0"/>
      </c:catAx>
      <c:valAx>
        <c:axId val="1140225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956994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Sheet1!$A$2</c:f>
              <c:strCache>
                <c:ptCount val="1"/>
                <c:pt idx="0">
                  <c:v>Bangladesh</c:v>
                </c:pt>
              </c:strCache>
            </c:strRef>
          </c:tx>
          <c:spPr>
            <a:solidFill>
              <a:schemeClr val="accent1">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Sheet1!$B$2</c:f>
              <c:numCache>
                <c:formatCode>General</c:formatCode>
                <c:ptCount val="1"/>
                <c:pt idx="0">
                  <c:v>125.81</c:v>
                </c:pt>
              </c:numCache>
            </c:numRef>
          </c:val>
          <c:extLst>
            <c:ext xmlns:c16="http://schemas.microsoft.com/office/drawing/2014/chart" uri="{C3380CC4-5D6E-409C-BE32-E72D297353CC}">
              <c16:uniqueId val="{00000000-7C4C-4B41-AAE3-C74F4388E93C}"/>
            </c:ext>
          </c:extLst>
        </c:ser>
        <c:ser>
          <c:idx val="1"/>
          <c:order val="1"/>
          <c:tx>
            <c:strRef>
              <c:f>Sheet1!$A$3</c:f>
              <c:strCache>
                <c:ptCount val="1"/>
                <c:pt idx="0">
                  <c:v>India</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Sheet1!$B$3</c:f>
              <c:numCache>
                <c:formatCode>General</c:formatCode>
                <c:ptCount val="1"/>
                <c:pt idx="0">
                  <c:v>268.13</c:v>
                </c:pt>
              </c:numCache>
            </c:numRef>
          </c:val>
          <c:extLst>
            <c:ext xmlns:c16="http://schemas.microsoft.com/office/drawing/2014/chart" uri="{C3380CC4-5D6E-409C-BE32-E72D297353CC}">
              <c16:uniqueId val="{00000001-7C4C-4B41-AAE3-C74F4388E93C}"/>
            </c:ext>
          </c:extLst>
        </c:ser>
        <c:ser>
          <c:idx val="2"/>
          <c:order val="2"/>
          <c:tx>
            <c:strRef>
              <c:f>Sheet1!$A$4</c:f>
              <c:strCache>
                <c:ptCount val="1"/>
                <c:pt idx="0">
                  <c:v>Kenya</c:v>
                </c:pt>
              </c:strCache>
            </c:strRef>
          </c:tx>
          <c:spPr>
            <a:solidFill>
              <a:schemeClr val="accent3">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Sheet1!$B$4</c:f>
              <c:numCache>
                <c:formatCode>General</c:formatCode>
                <c:ptCount val="1"/>
                <c:pt idx="0">
                  <c:v>207.02</c:v>
                </c:pt>
              </c:numCache>
            </c:numRef>
          </c:val>
          <c:extLst>
            <c:ext xmlns:c16="http://schemas.microsoft.com/office/drawing/2014/chart" uri="{C3380CC4-5D6E-409C-BE32-E72D297353CC}">
              <c16:uniqueId val="{00000002-7C4C-4B41-AAE3-C74F4388E93C}"/>
            </c:ext>
          </c:extLst>
        </c:ser>
        <c:ser>
          <c:idx val="3"/>
          <c:order val="3"/>
          <c:tx>
            <c:strRef>
              <c:f>Sheet1!$A$5</c:f>
              <c:strCache>
                <c:ptCount val="1"/>
                <c:pt idx="0">
                  <c:v>Papua New Guinea</c:v>
                </c:pt>
              </c:strCache>
            </c:strRef>
          </c:tx>
          <c:spPr>
            <a:solidFill>
              <a:schemeClr val="accent4">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Sheet1!$B$5</c:f>
              <c:numCache>
                <c:formatCode>General</c:formatCode>
                <c:ptCount val="1"/>
                <c:pt idx="0">
                  <c:v>224.88</c:v>
                </c:pt>
              </c:numCache>
            </c:numRef>
          </c:val>
          <c:extLst>
            <c:ext xmlns:c16="http://schemas.microsoft.com/office/drawing/2014/chart" uri="{C3380CC4-5D6E-409C-BE32-E72D297353CC}">
              <c16:uniqueId val="{00000003-7C4C-4B41-AAE3-C74F4388E93C}"/>
            </c:ext>
          </c:extLst>
        </c:ser>
        <c:ser>
          <c:idx val="4"/>
          <c:order val="4"/>
          <c:tx>
            <c:strRef>
              <c:f>Sheet1!$A$6</c:f>
              <c:strCache>
                <c:ptCount val="1"/>
                <c:pt idx="0">
                  <c:v>Saint Lucia</c:v>
                </c:pt>
              </c:strCache>
            </c:strRef>
          </c:tx>
          <c:spPr>
            <a:solidFill>
              <a:schemeClr val="accent5">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Sheet1!$B$6</c:f>
              <c:numCache>
                <c:formatCode>General</c:formatCode>
                <c:ptCount val="1"/>
                <c:pt idx="0">
                  <c:v>338.69</c:v>
                </c:pt>
              </c:numCache>
            </c:numRef>
          </c:val>
          <c:extLst>
            <c:ext xmlns:c16="http://schemas.microsoft.com/office/drawing/2014/chart" uri="{C3380CC4-5D6E-409C-BE32-E72D297353CC}">
              <c16:uniqueId val="{00000004-7C4C-4B41-AAE3-C74F4388E93C}"/>
            </c:ext>
          </c:extLst>
        </c:ser>
        <c:ser>
          <c:idx val="5"/>
          <c:order val="5"/>
          <c:tx>
            <c:strRef>
              <c:f>Sheet1!$A$7</c:f>
              <c:strCache>
                <c:ptCount val="1"/>
                <c:pt idx="0">
                  <c:v>Uganda</c:v>
                </c:pt>
              </c:strCache>
            </c:strRef>
          </c:tx>
          <c:spPr>
            <a:solidFill>
              <a:schemeClr val="accent6">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Sheet1!$B$7</c:f>
              <c:numCache>
                <c:formatCode>General</c:formatCode>
                <c:ptCount val="1"/>
                <c:pt idx="0">
                  <c:v>266.89</c:v>
                </c:pt>
              </c:numCache>
            </c:numRef>
          </c:val>
          <c:extLst>
            <c:ext xmlns:c16="http://schemas.microsoft.com/office/drawing/2014/chart" uri="{C3380CC4-5D6E-409C-BE32-E72D297353CC}">
              <c16:uniqueId val="{00000005-7C4C-4B41-AAE3-C74F4388E93C}"/>
            </c:ext>
          </c:extLst>
        </c:ser>
        <c:ser>
          <c:idx val="6"/>
          <c:order val="6"/>
          <c:tx>
            <c:strRef>
              <c:f>Sheet1!$A$8</c:f>
              <c:strCache>
                <c:ptCount val="1"/>
                <c:pt idx="0">
                  <c:v>Average</c:v>
                </c:pt>
              </c:strCache>
            </c:strRef>
          </c:tx>
          <c:spPr>
            <a:solidFill>
              <a:schemeClr val="accent1">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Average in USD</c:v>
                </c:pt>
              </c:strCache>
            </c:strRef>
          </c:cat>
          <c:val>
            <c:numRef>
              <c:f>Sheet1!$B$8</c:f>
              <c:numCache>
                <c:formatCode>General</c:formatCode>
                <c:ptCount val="1"/>
                <c:pt idx="0">
                  <c:v>164.34</c:v>
                </c:pt>
              </c:numCache>
            </c:numRef>
          </c:val>
          <c:extLst>
            <c:ext xmlns:c16="http://schemas.microsoft.com/office/drawing/2014/chart" uri="{C3380CC4-5D6E-409C-BE32-E72D297353CC}">
              <c16:uniqueId val="{00000006-7C4C-4B41-AAE3-C74F4388E93C}"/>
            </c:ext>
          </c:extLst>
        </c:ser>
        <c:dLbls>
          <c:showLegendKey val="0"/>
          <c:showVal val="0"/>
          <c:showCatName val="0"/>
          <c:showSerName val="0"/>
          <c:showPercent val="0"/>
          <c:showBubbleSize val="0"/>
        </c:dLbls>
        <c:gapWidth val="219"/>
        <c:overlap val="-27"/>
        <c:axId val="1644076368"/>
        <c:axId val="1827321328"/>
      </c:barChart>
      <c:catAx>
        <c:axId val="1644076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827321328"/>
        <c:crosses val="autoZero"/>
        <c:auto val="1"/>
        <c:lblAlgn val="ctr"/>
        <c:lblOffset val="100"/>
        <c:noMultiLvlLbl val="0"/>
      </c:catAx>
      <c:valAx>
        <c:axId val="1827321328"/>
        <c:scaling>
          <c:orientation val="minMax"/>
        </c:scaling>
        <c:delete val="1"/>
        <c:axPos val="l"/>
        <c:numFmt formatCode="General" sourceLinked="1"/>
        <c:majorTickMark val="none"/>
        <c:minorTickMark val="none"/>
        <c:tickLblPos val="nextTo"/>
        <c:crossAx val="16440763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AB9F15-37FE-43D9-B00F-4B012183D3F7}"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CA"/>
        </a:p>
      </dgm:t>
    </dgm:pt>
    <dgm:pt modelId="{B411F170-2FA0-421B-A68A-B92F927D3D24}">
      <dgm:prSet custT="1"/>
      <dgm:spPr/>
      <dgm:t>
        <a:bodyPr/>
        <a:lstStyle/>
        <a:p>
          <a:r>
            <a:rPr lang="en-US" sz="1800" b="1" dirty="0"/>
            <a:t>UNESCO Forum on the Impact of Open Courseware for Higher Education in Developing Countries, 2002</a:t>
          </a:r>
          <a:endParaRPr lang="en-CA" sz="1800" b="1" dirty="0"/>
        </a:p>
      </dgm:t>
    </dgm:pt>
    <dgm:pt modelId="{7FFEF0F9-C005-41EC-8A2A-55DDE6AE09F0}" type="parTrans" cxnId="{3835B0A1-CB28-4C0D-A460-B24FD90A5B95}">
      <dgm:prSet/>
      <dgm:spPr/>
      <dgm:t>
        <a:bodyPr/>
        <a:lstStyle/>
        <a:p>
          <a:endParaRPr lang="en-CA"/>
        </a:p>
      </dgm:t>
    </dgm:pt>
    <dgm:pt modelId="{82E76456-996A-46BF-9F5D-A84B159E2D01}" type="sibTrans" cxnId="{3835B0A1-CB28-4C0D-A460-B24FD90A5B95}">
      <dgm:prSet/>
      <dgm:spPr/>
      <dgm:t>
        <a:bodyPr/>
        <a:lstStyle/>
        <a:p>
          <a:endParaRPr lang="en-CA"/>
        </a:p>
      </dgm:t>
    </dgm:pt>
    <dgm:pt modelId="{24C4F841-31D8-4085-BD6E-B926C7462454}">
      <dgm:prSet custT="1"/>
      <dgm:spPr/>
      <dgm:t>
        <a:bodyPr/>
        <a:lstStyle/>
        <a:p>
          <a:r>
            <a:rPr lang="en-US" sz="1800" b="1" dirty="0"/>
            <a:t>2012 OER World Congress</a:t>
          </a:r>
          <a:endParaRPr lang="en-CA" sz="1800" b="1" dirty="0"/>
        </a:p>
      </dgm:t>
    </dgm:pt>
    <dgm:pt modelId="{FF5FEB74-9EF0-4527-9748-027642F040C6}" type="parTrans" cxnId="{9FD57DD1-AED7-4361-B1AD-0FEDAAE78EBF}">
      <dgm:prSet/>
      <dgm:spPr/>
      <dgm:t>
        <a:bodyPr/>
        <a:lstStyle/>
        <a:p>
          <a:endParaRPr lang="en-CA"/>
        </a:p>
      </dgm:t>
    </dgm:pt>
    <dgm:pt modelId="{CD5B3735-F0AD-4E91-A708-40FBB30D8FBA}" type="sibTrans" cxnId="{9FD57DD1-AED7-4361-B1AD-0FEDAAE78EBF}">
      <dgm:prSet/>
      <dgm:spPr/>
      <dgm:t>
        <a:bodyPr/>
        <a:lstStyle/>
        <a:p>
          <a:endParaRPr lang="en-CA"/>
        </a:p>
      </dgm:t>
    </dgm:pt>
    <dgm:pt modelId="{96C76BE8-6195-4871-B0AA-56DAEA035B87}">
      <dgm:prSet custT="1"/>
      <dgm:spPr/>
      <dgm:t>
        <a:bodyPr/>
        <a:lstStyle/>
        <a:p>
          <a:r>
            <a:rPr lang="en-US" sz="1800" b="1" dirty="0"/>
            <a:t>2</a:t>
          </a:r>
          <a:r>
            <a:rPr lang="en-US" sz="1800" b="1" baseline="30000" dirty="0"/>
            <a:t>nd</a:t>
          </a:r>
          <a:r>
            <a:rPr lang="en-US" sz="1800" b="1" dirty="0"/>
            <a:t> World OER Congress, 2017</a:t>
          </a:r>
          <a:endParaRPr lang="en-CA" sz="1800" b="1" dirty="0"/>
        </a:p>
      </dgm:t>
    </dgm:pt>
    <dgm:pt modelId="{8002895F-8607-4BF3-99CC-2C79258D15EC}" type="parTrans" cxnId="{5A1D582C-0D14-42F9-AFFB-11D2885082FD}">
      <dgm:prSet/>
      <dgm:spPr/>
      <dgm:t>
        <a:bodyPr/>
        <a:lstStyle/>
        <a:p>
          <a:endParaRPr lang="en-CA"/>
        </a:p>
      </dgm:t>
    </dgm:pt>
    <dgm:pt modelId="{0031D623-621D-4712-89D6-DCC360A4052E}" type="sibTrans" cxnId="{5A1D582C-0D14-42F9-AFFB-11D2885082FD}">
      <dgm:prSet/>
      <dgm:spPr/>
      <dgm:t>
        <a:bodyPr/>
        <a:lstStyle/>
        <a:p>
          <a:endParaRPr lang="en-CA"/>
        </a:p>
      </dgm:t>
    </dgm:pt>
    <dgm:pt modelId="{1237384F-AE8F-4F50-9F31-2E324D0C2958}">
      <dgm:prSet custT="1"/>
      <dgm:spPr/>
      <dgm:t>
        <a:bodyPr/>
        <a:lstStyle/>
        <a:p>
          <a:r>
            <a:rPr lang="en-US" sz="1800" b="1" dirty="0"/>
            <a:t>UNESCO Recommendation on OER, 2019</a:t>
          </a:r>
          <a:endParaRPr lang="en-CA" sz="1800" b="1" dirty="0"/>
        </a:p>
      </dgm:t>
    </dgm:pt>
    <dgm:pt modelId="{2B7FEB72-0107-4B66-8ED0-98CD80AB325E}" type="parTrans" cxnId="{79681248-8D4A-448A-871D-7F0480A4F188}">
      <dgm:prSet/>
      <dgm:spPr/>
      <dgm:t>
        <a:bodyPr/>
        <a:lstStyle/>
        <a:p>
          <a:endParaRPr lang="en-CA"/>
        </a:p>
      </dgm:t>
    </dgm:pt>
    <dgm:pt modelId="{FC668AC2-BEBE-432F-BA25-49ED33EED34A}" type="sibTrans" cxnId="{79681248-8D4A-448A-871D-7F0480A4F188}">
      <dgm:prSet/>
      <dgm:spPr/>
      <dgm:t>
        <a:bodyPr/>
        <a:lstStyle/>
        <a:p>
          <a:endParaRPr lang="en-CA"/>
        </a:p>
      </dgm:t>
    </dgm:pt>
    <dgm:pt modelId="{DC71F5D8-A4B8-4B9E-BB66-7AF24F2A9C3F}" type="pres">
      <dgm:prSet presAssocID="{0CAB9F15-37FE-43D9-B00F-4B012183D3F7}" presName="Name0" presStyleCnt="0">
        <dgm:presLayoutVars>
          <dgm:dir/>
          <dgm:resizeHandles val="exact"/>
        </dgm:presLayoutVars>
      </dgm:prSet>
      <dgm:spPr/>
    </dgm:pt>
    <dgm:pt modelId="{A89D6806-BEAE-4180-BED3-C9507986ECEE}" type="pres">
      <dgm:prSet presAssocID="{0CAB9F15-37FE-43D9-B00F-4B012183D3F7}" presName="arrow" presStyleLbl="bgShp" presStyleIdx="0" presStyleCnt="1"/>
      <dgm:spPr/>
    </dgm:pt>
    <dgm:pt modelId="{46916D5A-1997-4984-9CD0-154D259E56FA}" type="pres">
      <dgm:prSet presAssocID="{0CAB9F15-37FE-43D9-B00F-4B012183D3F7}" presName="points" presStyleCnt="0"/>
      <dgm:spPr/>
    </dgm:pt>
    <dgm:pt modelId="{4F4DF92C-4583-446C-8320-DF3060618C85}" type="pres">
      <dgm:prSet presAssocID="{B411F170-2FA0-421B-A68A-B92F927D3D24}" presName="compositeA" presStyleCnt="0"/>
      <dgm:spPr/>
    </dgm:pt>
    <dgm:pt modelId="{71F8BA3F-5A87-4ED8-A56D-EEEF2BDDEB02}" type="pres">
      <dgm:prSet presAssocID="{B411F170-2FA0-421B-A68A-B92F927D3D24}" presName="textA" presStyleLbl="revTx" presStyleIdx="0" presStyleCnt="4" custScaleX="233686">
        <dgm:presLayoutVars>
          <dgm:bulletEnabled val="1"/>
        </dgm:presLayoutVars>
      </dgm:prSet>
      <dgm:spPr/>
    </dgm:pt>
    <dgm:pt modelId="{ED567C67-20A6-4AF1-AF7A-6C067D619625}" type="pres">
      <dgm:prSet presAssocID="{B411F170-2FA0-421B-A68A-B92F927D3D24}" presName="circleA" presStyleLbl="node1" presStyleIdx="0" presStyleCnt="4"/>
      <dgm:spPr/>
    </dgm:pt>
    <dgm:pt modelId="{F731DEBC-5D03-43C1-B720-14D870996C2B}" type="pres">
      <dgm:prSet presAssocID="{B411F170-2FA0-421B-A68A-B92F927D3D24}" presName="spaceA" presStyleCnt="0"/>
      <dgm:spPr/>
    </dgm:pt>
    <dgm:pt modelId="{D1F26C0D-F2F6-4E21-A51C-5A9AF7E06160}" type="pres">
      <dgm:prSet presAssocID="{82E76456-996A-46BF-9F5D-A84B159E2D01}" presName="space" presStyleCnt="0"/>
      <dgm:spPr/>
    </dgm:pt>
    <dgm:pt modelId="{810A3861-07D7-4C2E-BF5A-7404526EE814}" type="pres">
      <dgm:prSet presAssocID="{24C4F841-31D8-4085-BD6E-B926C7462454}" presName="compositeB" presStyleCnt="0"/>
      <dgm:spPr/>
    </dgm:pt>
    <dgm:pt modelId="{3DF19EE8-81DC-4AC5-A464-F9D6C7605563}" type="pres">
      <dgm:prSet presAssocID="{24C4F841-31D8-4085-BD6E-B926C7462454}" presName="textB" presStyleLbl="revTx" presStyleIdx="1" presStyleCnt="4">
        <dgm:presLayoutVars>
          <dgm:bulletEnabled val="1"/>
        </dgm:presLayoutVars>
      </dgm:prSet>
      <dgm:spPr/>
    </dgm:pt>
    <dgm:pt modelId="{9AA1C54C-2A29-41C9-AEBD-C00F41A7D8F3}" type="pres">
      <dgm:prSet presAssocID="{24C4F841-31D8-4085-BD6E-B926C7462454}" presName="circleB" presStyleLbl="node1" presStyleIdx="1" presStyleCnt="4"/>
      <dgm:spPr>
        <a:solidFill>
          <a:srgbClr val="7030A0"/>
        </a:solidFill>
      </dgm:spPr>
    </dgm:pt>
    <dgm:pt modelId="{FFAA5914-0955-4A1C-9750-1E6164662816}" type="pres">
      <dgm:prSet presAssocID="{24C4F841-31D8-4085-BD6E-B926C7462454}" presName="spaceB" presStyleCnt="0"/>
      <dgm:spPr/>
    </dgm:pt>
    <dgm:pt modelId="{637E3971-CCAF-4AFF-B38B-DF6F09A7AF72}" type="pres">
      <dgm:prSet presAssocID="{CD5B3735-F0AD-4E91-A708-40FBB30D8FBA}" presName="space" presStyleCnt="0"/>
      <dgm:spPr/>
    </dgm:pt>
    <dgm:pt modelId="{34C58922-E7DE-46E1-9E36-DB203B5BEFDA}" type="pres">
      <dgm:prSet presAssocID="{96C76BE8-6195-4871-B0AA-56DAEA035B87}" presName="compositeA" presStyleCnt="0"/>
      <dgm:spPr/>
    </dgm:pt>
    <dgm:pt modelId="{CCAB4B11-4FA2-4EF2-BFE3-5E622C6F01C1}" type="pres">
      <dgm:prSet presAssocID="{96C76BE8-6195-4871-B0AA-56DAEA035B87}" presName="textA" presStyleLbl="revTx" presStyleIdx="2" presStyleCnt="4">
        <dgm:presLayoutVars>
          <dgm:bulletEnabled val="1"/>
        </dgm:presLayoutVars>
      </dgm:prSet>
      <dgm:spPr/>
    </dgm:pt>
    <dgm:pt modelId="{285E215B-CD22-46D6-8293-D938EF75AD0C}" type="pres">
      <dgm:prSet presAssocID="{96C76BE8-6195-4871-B0AA-56DAEA035B87}" presName="circleA" presStyleLbl="node1" presStyleIdx="2" presStyleCnt="4"/>
      <dgm:spPr>
        <a:solidFill>
          <a:srgbClr val="FFC000"/>
        </a:solidFill>
      </dgm:spPr>
    </dgm:pt>
    <dgm:pt modelId="{D9F5539F-D615-4BC1-90AE-632A3B178E63}" type="pres">
      <dgm:prSet presAssocID="{96C76BE8-6195-4871-B0AA-56DAEA035B87}" presName="spaceA" presStyleCnt="0"/>
      <dgm:spPr/>
    </dgm:pt>
    <dgm:pt modelId="{9B7D59A4-9FEA-40BB-82C7-2C6F86DAF597}" type="pres">
      <dgm:prSet presAssocID="{0031D623-621D-4712-89D6-DCC360A4052E}" presName="space" presStyleCnt="0"/>
      <dgm:spPr/>
    </dgm:pt>
    <dgm:pt modelId="{F81D72B6-A1A5-46CA-AF23-5AA433B3476D}" type="pres">
      <dgm:prSet presAssocID="{1237384F-AE8F-4F50-9F31-2E324D0C2958}" presName="compositeB" presStyleCnt="0"/>
      <dgm:spPr/>
    </dgm:pt>
    <dgm:pt modelId="{A2FA78DB-D5A3-450C-813C-0F699DEDE40C}" type="pres">
      <dgm:prSet presAssocID="{1237384F-AE8F-4F50-9F31-2E324D0C2958}" presName="textB" presStyleLbl="revTx" presStyleIdx="3" presStyleCnt="4">
        <dgm:presLayoutVars>
          <dgm:bulletEnabled val="1"/>
        </dgm:presLayoutVars>
      </dgm:prSet>
      <dgm:spPr/>
    </dgm:pt>
    <dgm:pt modelId="{1F00BC96-5520-4832-A4CE-6688A807B1FC}" type="pres">
      <dgm:prSet presAssocID="{1237384F-AE8F-4F50-9F31-2E324D0C2958}" presName="circleB" presStyleLbl="node1" presStyleIdx="3" presStyleCnt="4"/>
      <dgm:spPr>
        <a:solidFill>
          <a:srgbClr val="00B050"/>
        </a:solidFill>
      </dgm:spPr>
    </dgm:pt>
    <dgm:pt modelId="{B5A4E17C-6AF2-4374-9C37-6B734ADDF31D}" type="pres">
      <dgm:prSet presAssocID="{1237384F-AE8F-4F50-9F31-2E324D0C2958}" presName="spaceB" presStyleCnt="0"/>
      <dgm:spPr/>
    </dgm:pt>
  </dgm:ptLst>
  <dgm:cxnLst>
    <dgm:cxn modelId="{5A1D582C-0D14-42F9-AFFB-11D2885082FD}" srcId="{0CAB9F15-37FE-43D9-B00F-4B012183D3F7}" destId="{96C76BE8-6195-4871-B0AA-56DAEA035B87}" srcOrd="2" destOrd="0" parTransId="{8002895F-8607-4BF3-99CC-2C79258D15EC}" sibTransId="{0031D623-621D-4712-89D6-DCC360A4052E}"/>
    <dgm:cxn modelId="{4F509D38-66D9-4D82-9251-175EB15A1689}" type="presOf" srcId="{24C4F841-31D8-4085-BD6E-B926C7462454}" destId="{3DF19EE8-81DC-4AC5-A464-F9D6C7605563}" srcOrd="0" destOrd="0" presId="urn:microsoft.com/office/officeart/2005/8/layout/hProcess11"/>
    <dgm:cxn modelId="{79681248-8D4A-448A-871D-7F0480A4F188}" srcId="{0CAB9F15-37FE-43D9-B00F-4B012183D3F7}" destId="{1237384F-AE8F-4F50-9F31-2E324D0C2958}" srcOrd="3" destOrd="0" parTransId="{2B7FEB72-0107-4B66-8ED0-98CD80AB325E}" sibTransId="{FC668AC2-BEBE-432F-BA25-49ED33EED34A}"/>
    <dgm:cxn modelId="{ED43F576-D23B-48B6-814F-A81BDE7B135C}" type="presOf" srcId="{96C76BE8-6195-4871-B0AA-56DAEA035B87}" destId="{CCAB4B11-4FA2-4EF2-BFE3-5E622C6F01C1}" srcOrd="0" destOrd="0" presId="urn:microsoft.com/office/officeart/2005/8/layout/hProcess11"/>
    <dgm:cxn modelId="{60999C91-8776-4C16-A947-79D7D63033E3}" type="presOf" srcId="{0CAB9F15-37FE-43D9-B00F-4B012183D3F7}" destId="{DC71F5D8-A4B8-4B9E-BB66-7AF24F2A9C3F}" srcOrd="0" destOrd="0" presId="urn:microsoft.com/office/officeart/2005/8/layout/hProcess11"/>
    <dgm:cxn modelId="{937B8795-AC46-4615-813D-963CFCCC4451}" type="presOf" srcId="{B411F170-2FA0-421B-A68A-B92F927D3D24}" destId="{71F8BA3F-5A87-4ED8-A56D-EEEF2BDDEB02}" srcOrd="0" destOrd="0" presId="urn:microsoft.com/office/officeart/2005/8/layout/hProcess11"/>
    <dgm:cxn modelId="{3835B0A1-CB28-4C0D-A460-B24FD90A5B95}" srcId="{0CAB9F15-37FE-43D9-B00F-4B012183D3F7}" destId="{B411F170-2FA0-421B-A68A-B92F927D3D24}" srcOrd="0" destOrd="0" parTransId="{7FFEF0F9-C005-41EC-8A2A-55DDE6AE09F0}" sibTransId="{82E76456-996A-46BF-9F5D-A84B159E2D01}"/>
    <dgm:cxn modelId="{4D53FDCC-DEA4-4E1A-9BBE-49EE4FBC2F0E}" type="presOf" srcId="{1237384F-AE8F-4F50-9F31-2E324D0C2958}" destId="{A2FA78DB-D5A3-450C-813C-0F699DEDE40C}" srcOrd="0" destOrd="0" presId="urn:microsoft.com/office/officeart/2005/8/layout/hProcess11"/>
    <dgm:cxn modelId="{9FD57DD1-AED7-4361-B1AD-0FEDAAE78EBF}" srcId="{0CAB9F15-37FE-43D9-B00F-4B012183D3F7}" destId="{24C4F841-31D8-4085-BD6E-B926C7462454}" srcOrd="1" destOrd="0" parTransId="{FF5FEB74-9EF0-4527-9748-027642F040C6}" sibTransId="{CD5B3735-F0AD-4E91-A708-40FBB30D8FBA}"/>
    <dgm:cxn modelId="{FD73F21A-EB86-4E8B-A621-24B5F97CFF0A}" type="presParOf" srcId="{DC71F5D8-A4B8-4B9E-BB66-7AF24F2A9C3F}" destId="{A89D6806-BEAE-4180-BED3-C9507986ECEE}" srcOrd="0" destOrd="0" presId="urn:microsoft.com/office/officeart/2005/8/layout/hProcess11"/>
    <dgm:cxn modelId="{B1711166-35A0-41F0-B3E5-80478536849E}" type="presParOf" srcId="{DC71F5D8-A4B8-4B9E-BB66-7AF24F2A9C3F}" destId="{46916D5A-1997-4984-9CD0-154D259E56FA}" srcOrd="1" destOrd="0" presId="urn:microsoft.com/office/officeart/2005/8/layout/hProcess11"/>
    <dgm:cxn modelId="{2D7D2843-E127-47C8-8965-702C1EDA9332}" type="presParOf" srcId="{46916D5A-1997-4984-9CD0-154D259E56FA}" destId="{4F4DF92C-4583-446C-8320-DF3060618C85}" srcOrd="0" destOrd="0" presId="urn:microsoft.com/office/officeart/2005/8/layout/hProcess11"/>
    <dgm:cxn modelId="{0AA01088-C84E-43EC-A15B-F7F249EAE53B}" type="presParOf" srcId="{4F4DF92C-4583-446C-8320-DF3060618C85}" destId="{71F8BA3F-5A87-4ED8-A56D-EEEF2BDDEB02}" srcOrd="0" destOrd="0" presId="urn:microsoft.com/office/officeart/2005/8/layout/hProcess11"/>
    <dgm:cxn modelId="{652F1D2B-985F-4724-A61E-DB53A95EC2ED}" type="presParOf" srcId="{4F4DF92C-4583-446C-8320-DF3060618C85}" destId="{ED567C67-20A6-4AF1-AF7A-6C067D619625}" srcOrd="1" destOrd="0" presId="urn:microsoft.com/office/officeart/2005/8/layout/hProcess11"/>
    <dgm:cxn modelId="{E1E72782-ACE6-49FC-A421-AEFD5A985AF2}" type="presParOf" srcId="{4F4DF92C-4583-446C-8320-DF3060618C85}" destId="{F731DEBC-5D03-43C1-B720-14D870996C2B}" srcOrd="2" destOrd="0" presId="urn:microsoft.com/office/officeart/2005/8/layout/hProcess11"/>
    <dgm:cxn modelId="{A9A1CEBA-4600-48E7-83C6-3FA2C43DACFB}" type="presParOf" srcId="{46916D5A-1997-4984-9CD0-154D259E56FA}" destId="{D1F26C0D-F2F6-4E21-A51C-5A9AF7E06160}" srcOrd="1" destOrd="0" presId="urn:microsoft.com/office/officeart/2005/8/layout/hProcess11"/>
    <dgm:cxn modelId="{BBF410CC-FC7F-48D0-A761-535682B13C77}" type="presParOf" srcId="{46916D5A-1997-4984-9CD0-154D259E56FA}" destId="{810A3861-07D7-4C2E-BF5A-7404526EE814}" srcOrd="2" destOrd="0" presId="urn:microsoft.com/office/officeart/2005/8/layout/hProcess11"/>
    <dgm:cxn modelId="{D8165D65-3331-4E39-A0D0-CBA3CF635D12}" type="presParOf" srcId="{810A3861-07D7-4C2E-BF5A-7404526EE814}" destId="{3DF19EE8-81DC-4AC5-A464-F9D6C7605563}" srcOrd="0" destOrd="0" presId="urn:microsoft.com/office/officeart/2005/8/layout/hProcess11"/>
    <dgm:cxn modelId="{1E157F31-F3C7-4721-A0AC-E779ACB06235}" type="presParOf" srcId="{810A3861-07D7-4C2E-BF5A-7404526EE814}" destId="{9AA1C54C-2A29-41C9-AEBD-C00F41A7D8F3}" srcOrd="1" destOrd="0" presId="urn:microsoft.com/office/officeart/2005/8/layout/hProcess11"/>
    <dgm:cxn modelId="{EDCD46A0-7CCA-4977-989D-932CC9E9FC43}" type="presParOf" srcId="{810A3861-07D7-4C2E-BF5A-7404526EE814}" destId="{FFAA5914-0955-4A1C-9750-1E6164662816}" srcOrd="2" destOrd="0" presId="urn:microsoft.com/office/officeart/2005/8/layout/hProcess11"/>
    <dgm:cxn modelId="{DEB8C5FF-B917-4461-8E1B-9A1592D2FC6C}" type="presParOf" srcId="{46916D5A-1997-4984-9CD0-154D259E56FA}" destId="{637E3971-CCAF-4AFF-B38B-DF6F09A7AF72}" srcOrd="3" destOrd="0" presId="urn:microsoft.com/office/officeart/2005/8/layout/hProcess11"/>
    <dgm:cxn modelId="{48D2BF48-4A7D-4FD8-AA22-F953C3B300BD}" type="presParOf" srcId="{46916D5A-1997-4984-9CD0-154D259E56FA}" destId="{34C58922-E7DE-46E1-9E36-DB203B5BEFDA}" srcOrd="4" destOrd="0" presId="urn:microsoft.com/office/officeart/2005/8/layout/hProcess11"/>
    <dgm:cxn modelId="{BEB8E855-C04F-4744-B5DF-0C23F5D1CA5C}" type="presParOf" srcId="{34C58922-E7DE-46E1-9E36-DB203B5BEFDA}" destId="{CCAB4B11-4FA2-4EF2-BFE3-5E622C6F01C1}" srcOrd="0" destOrd="0" presId="urn:microsoft.com/office/officeart/2005/8/layout/hProcess11"/>
    <dgm:cxn modelId="{18F99862-DA51-420F-AACD-B5F16DC57196}" type="presParOf" srcId="{34C58922-E7DE-46E1-9E36-DB203B5BEFDA}" destId="{285E215B-CD22-46D6-8293-D938EF75AD0C}" srcOrd="1" destOrd="0" presId="urn:microsoft.com/office/officeart/2005/8/layout/hProcess11"/>
    <dgm:cxn modelId="{A7F06648-05BE-4E70-9AF6-BB7F4C75F18F}" type="presParOf" srcId="{34C58922-E7DE-46E1-9E36-DB203B5BEFDA}" destId="{D9F5539F-D615-4BC1-90AE-632A3B178E63}" srcOrd="2" destOrd="0" presId="urn:microsoft.com/office/officeart/2005/8/layout/hProcess11"/>
    <dgm:cxn modelId="{20747780-4010-422A-B76C-5DA7E5EAC35F}" type="presParOf" srcId="{46916D5A-1997-4984-9CD0-154D259E56FA}" destId="{9B7D59A4-9FEA-40BB-82C7-2C6F86DAF597}" srcOrd="5" destOrd="0" presId="urn:microsoft.com/office/officeart/2005/8/layout/hProcess11"/>
    <dgm:cxn modelId="{C8D074E1-C442-4103-A4BB-7E17DB5E0363}" type="presParOf" srcId="{46916D5A-1997-4984-9CD0-154D259E56FA}" destId="{F81D72B6-A1A5-46CA-AF23-5AA433B3476D}" srcOrd="6" destOrd="0" presId="urn:microsoft.com/office/officeart/2005/8/layout/hProcess11"/>
    <dgm:cxn modelId="{693E0C67-F0FE-4EAC-84DD-F7821C77818C}" type="presParOf" srcId="{F81D72B6-A1A5-46CA-AF23-5AA433B3476D}" destId="{A2FA78DB-D5A3-450C-813C-0F699DEDE40C}" srcOrd="0" destOrd="0" presId="urn:microsoft.com/office/officeart/2005/8/layout/hProcess11"/>
    <dgm:cxn modelId="{4FBC4CDC-1B40-4EB4-9426-9B27474AFF3A}" type="presParOf" srcId="{F81D72B6-A1A5-46CA-AF23-5AA433B3476D}" destId="{1F00BC96-5520-4832-A4CE-6688A807B1FC}" srcOrd="1" destOrd="0" presId="urn:microsoft.com/office/officeart/2005/8/layout/hProcess11"/>
    <dgm:cxn modelId="{13095D93-C002-4451-A348-C5E005ABEA63}" type="presParOf" srcId="{F81D72B6-A1A5-46CA-AF23-5AA433B3476D}" destId="{B5A4E17C-6AF2-4374-9C37-6B734ADDF31D}"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0C8C2A-2CC2-4885-876F-75B0E79E8160}" type="doc">
      <dgm:prSet loTypeId="urn:microsoft.com/office/officeart/2009/layout/CircleArrowProcess" loCatId="cycle" qsTypeId="urn:microsoft.com/office/officeart/2005/8/quickstyle/simple1" qsCatId="simple" csTypeId="urn:microsoft.com/office/officeart/2005/8/colors/colorful5" csCatId="colorful" phldr="1"/>
      <dgm:spPr/>
      <dgm:t>
        <a:bodyPr/>
        <a:lstStyle/>
        <a:p>
          <a:endParaRPr lang="en-CA"/>
        </a:p>
      </dgm:t>
    </dgm:pt>
    <dgm:pt modelId="{18CD4307-536B-4C31-9841-1DBF3D0A0AB4}">
      <dgm:prSet custT="1"/>
      <dgm:spPr/>
      <dgm:t>
        <a:bodyPr/>
        <a:lstStyle/>
        <a:p>
          <a:pPr rtl="0"/>
          <a:r>
            <a:rPr lang="en-US" sz="2000" b="1" dirty="0"/>
            <a:t>ACCESS </a:t>
          </a:r>
          <a:endParaRPr lang="en-CA" sz="2000" b="1" dirty="0"/>
        </a:p>
      </dgm:t>
    </dgm:pt>
    <dgm:pt modelId="{52BB539D-2335-46B0-8ED9-743E08B0D620}" type="parTrans" cxnId="{CEC344D9-869C-4124-B958-EA5791A9F768}">
      <dgm:prSet/>
      <dgm:spPr/>
      <dgm:t>
        <a:bodyPr/>
        <a:lstStyle/>
        <a:p>
          <a:endParaRPr lang="en-CA"/>
        </a:p>
      </dgm:t>
    </dgm:pt>
    <dgm:pt modelId="{F00A4BFD-824E-449F-B9E3-9936EEA52441}" type="sibTrans" cxnId="{CEC344D9-869C-4124-B958-EA5791A9F768}">
      <dgm:prSet/>
      <dgm:spPr/>
      <dgm:t>
        <a:bodyPr/>
        <a:lstStyle/>
        <a:p>
          <a:endParaRPr lang="en-CA"/>
        </a:p>
      </dgm:t>
    </dgm:pt>
    <dgm:pt modelId="{23BA7835-9481-4E41-859D-D9B52B370130}">
      <dgm:prSet custT="1"/>
      <dgm:spPr/>
      <dgm:t>
        <a:bodyPr/>
        <a:lstStyle/>
        <a:p>
          <a:pPr rtl="0"/>
          <a:r>
            <a:rPr lang="en-US" sz="2000" b="1"/>
            <a:t>CONTENT</a:t>
          </a:r>
          <a:endParaRPr lang="en-CA" sz="2000" b="1"/>
        </a:p>
      </dgm:t>
    </dgm:pt>
    <dgm:pt modelId="{45485E6B-7AFD-495D-ADE8-9ECA20E838FA}" type="parTrans" cxnId="{3D16E1DE-B0EE-4B23-BE44-4BAC70CEE54D}">
      <dgm:prSet/>
      <dgm:spPr/>
      <dgm:t>
        <a:bodyPr/>
        <a:lstStyle/>
        <a:p>
          <a:endParaRPr lang="en-CA"/>
        </a:p>
      </dgm:t>
    </dgm:pt>
    <dgm:pt modelId="{86B46F48-C4BF-4CC2-8499-973DAD837B33}" type="sibTrans" cxnId="{3D16E1DE-B0EE-4B23-BE44-4BAC70CEE54D}">
      <dgm:prSet/>
      <dgm:spPr/>
      <dgm:t>
        <a:bodyPr/>
        <a:lstStyle/>
        <a:p>
          <a:endParaRPr lang="en-CA"/>
        </a:p>
      </dgm:t>
    </dgm:pt>
    <dgm:pt modelId="{B1A4CD4D-BDE7-4851-B534-1C3739D71680}">
      <dgm:prSet custT="1"/>
      <dgm:spPr/>
      <dgm:t>
        <a:bodyPr/>
        <a:lstStyle/>
        <a:p>
          <a:pPr rtl="0"/>
          <a:r>
            <a:rPr lang="en-US" sz="2000" b="1"/>
            <a:t>TECHNOLOGY</a:t>
          </a:r>
          <a:endParaRPr lang="en-CA" sz="2000" b="1"/>
        </a:p>
      </dgm:t>
    </dgm:pt>
    <dgm:pt modelId="{D54D2B48-FAB0-4C3B-8705-A0B2BBE877AA}" type="parTrans" cxnId="{044560A3-BA30-4247-857C-3DB31B8F9C90}">
      <dgm:prSet/>
      <dgm:spPr/>
      <dgm:t>
        <a:bodyPr/>
        <a:lstStyle/>
        <a:p>
          <a:endParaRPr lang="en-CA"/>
        </a:p>
      </dgm:t>
    </dgm:pt>
    <dgm:pt modelId="{7047ACA5-2648-4105-8770-F9B2F1D7B8DC}" type="sibTrans" cxnId="{044560A3-BA30-4247-857C-3DB31B8F9C90}">
      <dgm:prSet/>
      <dgm:spPr/>
      <dgm:t>
        <a:bodyPr/>
        <a:lstStyle/>
        <a:p>
          <a:endParaRPr lang="en-CA"/>
        </a:p>
      </dgm:t>
    </dgm:pt>
    <dgm:pt modelId="{335DB45B-C9D4-4474-8CE9-A584C5033130}" type="pres">
      <dgm:prSet presAssocID="{F80C8C2A-2CC2-4885-876F-75B0E79E8160}" presName="Name0" presStyleCnt="0">
        <dgm:presLayoutVars>
          <dgm:chMax val="7"/>
          <dgm:chPref val="7"/>
          <dgm:dir/>
          <dgm:animLvl val="lvl"/>
        </dgm:presLayoutVars>
      </dgm:prSet>
      <dgm:spPr/>
    </dgm:pt>
    <dgm:pt modelId="{A5794B3E-6BF9-48F0-85EB-96D6C86F624D}" type="pres">
      <dgm:prSet presAssocID="{18CD4307-536B-4C31-9841-1DBF3D0A0AB4}" presName="Accent1" presStyleCnt="0"/>
      <dgm:spPr/>
    </dgm:pt>
    <dgm:pt modelId="{524438D2-5D74-4674-AF35-4E16EC6B258E}" type="pres">
      <dgm:prSet presAssocID="{18CD4307-536B-4C31-9841-1DBF3D0A0AB4}" presName="Accent" presStyleLbl="node1" presStyleIdx="0" presStyleCnt="3"/>
      <dgm:spPr/>
    </dgm:pt>
    <dgm:pt modelId="{AE86FDD6-957D-4389-B525-319B0E7A2DD2}" type="pres">
      <dgm:prSet presAssocID="{18CD4307-536B-4C31-9841-1DBF3D0A0AB4}" presName="Parent1" presStyleLbl="revTx" presStyleIdx="0" presStyleCnt="3" custScaleX="174611">
        <dgm:presLayoutVars>
          <dgm:chMax val="1"/>
          <dgm:chPref val="1"/>
          <dgm:bulletEnabled val="1"/>
        </dgm:presLayoutVars>
      </dgm:prSet>
      <dgm:spPr/>
    </dgm:pt>
    <dgm:pt modelId="{DA5696EA-ECA8-412C-9293-B12301D1EF94}" type="pres">
      <dgm:prSet presAssocID="{23BA7835-9481-4E41-859D-D9B52B370130}" presName="Accent2" presStyleCnt="0"/>
      <dgm:spPr/>
    </dgm:pt>
    <dgm:pt modelId="{592D1C43-A728-4562-8C78-590C2A7A3AEC}" type="pres">
      <dgm:prSet presAssocID="{23BA7835-9481-4E41-859D-D9B52B370130}" presName="Accent" presStyleLbl="node1" presStyleIdx="1" presStyleCnt="3"/>
      <dgm:spPr/>
    </dgm:pt>
    <dgm:pt modelId="{31B56CA5-C41A-4FEC-99B4-714CF1DFA301}" type="pres">
      <dgm:prSet presAssocID="{23BA7835-9481-4E41-859D-D9B52B370130}" presName="Parent2" presStyleLbl="revTx" presStyleIdx="1" presStyleCnt="3" custScaleX="174611">
        <dgm:presLayoutVars>
          <dgm:chMax val="1"/>
          <dgm:chPref val="1"/>
          <dgm:bulletEnabled val="1"/>
        </dgm:presLayoutVars>
      </dgm:prSet>
      <dgm:spPr/>
    </dgm:pt>
    <dgm:pt modelId="{EA247F9A-1686-4A1C-A087-27FD1AFEBD78}" type="pres">
      <dgm:prSet presAssocID="{B1A4CD4D-BDE7-4851-B534-1C3739D71680}" presName="Accent3" presStyleCnt="0"/>
      <dgm:spPr/>
    </dgm:pt>
    <dgm:pt modelId="{4155E21C-6873-4E1D-A534-FD7CBB019A29}" type="pres">
      <dgm:prSet presAssocID="{B1A4CD4D-BDE7-4851-B534-1C3739D71680}" presName="Accent" presStyleLbl="node1" presStyleIdx="2" presStyleCnt="3"/>
      <dgm:spPr/>
    </dgm:pt>
    <dgm:pt modelId="{21C10CF7-0690-4886-A35B-ED4C77953E4A}" type="pres">
      <dgm:prSet presAssocID="{B1A4CD4D-BDE7-4851-B534-1C3739D71680}" presName="Parent3" presStyleLbl="revTx" presStyleIdx="2" presStyleCnt="3" custScaleX="174611">
        <dgm:presLayoutVars>
          <dgm:chMax val="1"/>
          <dgm:chPref val="1"/>
          <dgm:bulletEnabled val="1"/>
        </dgm:presLayoutVars>
      </dgm:prSet>
      <dgm:spPr/>
    </dgm:pt>
  </dgm:ptLst>
  <dgm:cxnLst>
    <dgm:cxn modelId="{07107B07-AE67-4C08-B0C4-78758A760F4C}" type="presOf" srcId="{F80C8C2A-2CC2-4885-876F-75B0E79E8160}" destId="{335DB45B-C9D4-4474-8CE9-A584C5033130}" srcOrd="0" destOrd="0" presId="urn:microsoft.com/office/officeart/2009/layout/CircleArrowProcess"/>
    <dgm:cxn modelId="{D138824D-3E26-496A-841B-69E72C55B60B}" type="presOf" srcId="{18CD4307-536B-4C31-9841-1DBF3D0A0AB4}" destId="{AE86FDD6-957D-4389-B525-319B0E7A2DD2}" srcOrd="0" destOrd="0" presId="urn:microsoft.com/office/officeart/2009/layout/CircleArrowProcess"/>
    <dgm:cxn modelId="{044560A3-BA30-4247-857C-3DB31B8F9C90}" srcId="{F80C8C2A-2CC2-4885-876F-75B0E79E8160}" destId="{B1A4CD4D-BDE7-4851-B534-1C3739D71680}" srcOrd="2" destOrd="0" parTransId="{D54D2B48-FAB0-4C3B-8705-A0B2BBE877AA}" sibTransId="{7047ACA5-2648-4105-8770-F9B2F1D7B8DC}"/>
    <dgm:cxn modelId="{CEC344D9-869C-4124-B958-EA5791A9F768}" srcId="{F80C8C2A-2CC2-4885-876F-75B0E79E8160}" destId="{18CD4307-536B-4C31-9841-1DBF3D0A0AB4}" srcOrd="0" destOrd="0" parTransId="{52BB539D-2335-46B0-8ED9-743E08B0D620}" sibTransId="{F00A4BFD-824E-449F-B9E3-9936EEA52441}"/>
    <dgm:cxn modelId="{3D16E1DE-B0EE-4B23-BE44-4BAC70CEE54D}" srcId="{F80C8C2A-2CC2-4885-876F-75B0E79E8160}" destId="{23BA7835-9481-4E41-859D-D9B52B370130}" srcOrd="1" destOrd="0" parTransId="{45485E6B-7AFD-495D-ADE8-9ECA20E838FA}" sibTransId="{86B46F48-C4BF-4CC2-8499-973DAD837B33}"/>
    <dgm:cxn modelId="{8F0611E0-16CF-4C82-A972-BC10A443C000}" type="presOf" srcId="{B1A4CD4D-BDE7-4851-B534-1C3739D71680}" destId="{21C10CF7-0690-4886-A35B-ED4C77953E4A}" srcOrd="0" destOrd="0" presId="urn:microsoft.com/office/officeart/2009/layout/CircleArrowProcess"/>
    <dgm:cxn modelId="{592D19FA-E2D6-4CA5-9122-DADEAFE8617A}" type="presOf" srcId="{23BA7835-9481-4E41-859D-D9B52B370130}" destId="{31B56CA5-C41A-4FEC-99B4-714CF1DFA301}" srcOrd="0" destOrd="0" presId="urn:microsoft.com/office/officeart/2009/layout/CircleArrowProcess"/>
    <dgm:cxn modelId="{FD1BAB03-96E1-44EA-9688-2FD9C38AD0A8}" type="presParOf" srcId="{335DB45B-C9D4-4474-8CE9-A584C5033130}" destId="{A5794B3E-6BF9-48F0-85EB-96D6C86F624D}" srcOrd="0" destOrd="0" presId="urn:microsoft.com/office/officeart/2009/layout/CircleArrowProcess"/>
    <dgm:cxn modelId="{6FBB45F6-B8B0-43EE-B3CA-595E1E0B7FF4}" type="presParOf" srcId="{A5794B3E-6BF9-48F0-85EB-96D6C86F624D}" destId="{524438D2-5D74-4674-AF35-4E16EC6B258E}" srcOrd="0" destOrd="0" presId="urn:microsoft.com/office/officeart/2009/layout/CircleArrowProcess"/>
    <dgm:cxn modelId="{B957510B-5B49-46EC-95A0-106EFE75DF82}" type="presParOf" srcId="{335DB45B-C9D4-4474-8CE9-A584C5033130}" destId="{AE86FDD6-957D-4389-B525-319B0E7A2DD2}" srcOrd="1" destOrd="0" presId="urn:microsoft.com/office/officeart/2009/layout/CircleArrowProcess"/>
    <dgm:cxn modelId="{7A3FCE74-14EB-47BF-B29C-8D87691FDC7F}" type="presParOf" srcId="{335DB45B-C9D4-4474-8CE9-A584C5033130}" destId="{DA5696EA-ECA8-412C-9293-B12301D1EF94}" srcOrd="2" destOrd="0" presId="urn:microsoft.com/office/officeart/2009/layout/CircleArrowProcess"/>
    <dgm:cxn modelId="{E8975B60-68B3-4671-B387-5D2E39DA671B}" type="presParOf" srcId="{DA5696EA-ECA8-412C-9293-B12301D1EF94}" destId="{592D1C43-A728-4562-8C78-590C2A7A3AEC}" srcOrd="0" destOrd="0" presId="urn:microsoft.com/office/officeart/2009/layout/CircleArrowProcess"/>
    <dgm:cxn modelId="{EDFA3665-1D99-4222-9CFE-64E33521BEB6}" type="presParOf" srcId="{335DB45B-C9D4-4474-8CE9-A584C5033130}" destId="{31B56CA5-C41A-4FEC-99B4-714CF1DFA301}" srcOrd="3" destOrd="0" presId="urn:microsoft.com/office/officeart/2009/layout/CircleArrowProcess"/>
    <dgm:cxn modelId="{E3FAF29A-78D0-4C83-804B-325CADDB7E06}" type="presParOf" srcId="{335DB45B-C9D4-4474-8CE9-A584C5033130}" destId="{EA247F9A-1686-4A1C-A087-27FD1AFEBD78}" srcOrd="4" destOrd="0" presId="urn:microsoft.com/office/officeart/2009/layout/CircleArrowProcess"/>
    <dgm:cxn modelId="{B5829A03-71B9-476D-96F3-BC318B3C1DB9}" type="presParOf" srcId="{EA247F9A-1686-4A1C-A087-27FD1AFEBD78}" destId="{4155E21C-6873-4E1D-A534-FD7CBB019A29}" srcOrd="0" destOrd="0" presId="urn:microsoft.com/office/officeart/2009/layout/CircleArrowProcess"/>
    <dgm:cxn modelId="{3B398337-D960-4D25-81B4-2B5316657CE9}" type="presParOf" srcId="{335DB45B-C9D4-4474-8CE9-A584C5033130}" destId="{21C10CF7-0690-4886-A35B-ED4C77953E4A}"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9D6806-BEAE-4180-BED3-C9507986ECEE}">
      <dsp:nvSpPr>
        <dsp:cNvPr id="0" name=""/>
        <dsp:cNvSpPr/>
      </dsp:nvSpPr>
      <dsp:spPr>
        <a:xfrm>
          <a:off x="0" y="1371599"/>
          <a:ext cx="8458200" cy="182880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F8BA3F-5A87-4ED8-A56D-EEEF2BDDEB02}">
      <dsp:nvSpPr>
        <dsp:cNvPr id="0" name=""/>
        <dsp:cNvSpPr/>
      </dsp:nvSpPr>
      <dsp:spPr>
        <a:xfrm>
          <a:off x="2604" y="0"/>
          <a:ext cx="3239903" cy="182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b="1" kern="1200" dirty="0"/>
            <a:t>UNESCO Forum on the Impact of Open Courseware for Higher Education in Developing Countries, 2002</a:t>
          </a:r>
          <a:endParaRPr lang="en-CA" sz="1800" b="1" kern="1200" dirty="0"/>
        </a:p>
      </dsp:txBody>
      <dsp:txXfrm>
        <a:off x="2604" y="0"/>
        <a:ext cx="3239903" cy="1828800"/>
      </dsp:txXfrm>
    </dsp:sp>
    <dsp:sp modelId="{ED567C67-20A6-4AF1-AF7A-6C067D619625}">
      <dsp:nvSpPr>
        <dsp:cNvPr id="0" name=""/>
        <dsp:cNvSpPr/>
      </dsp:nvSpPr>
      <dsp:spPr>
        <a:xfrm>
          <a:off x="1393955" y="2057400"/>
          <a:ext cx="457200" cy="4572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F19EE8-81DC-4AC5-A464-F9D6C7605563}">
      <dsp:nvSpPr>
        <dsp:cNvPr id="0" name=""/>
        <dsp:cNvSpPr/>
      </dsp:nvSpPr>
      <dsp:spPr>
        <a:xfrm>
          <a:off x="3311829" y="2743199"/>
          <a:ext cx="1386434" cy="182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b="1" kern="1200" dirty="0"/>
            <a:t>2012 OER World Congress</a:t>
          </a:r>
          <a:endParaRPr lang="en-CA" sz="1800" b="1" kern="1200" dirty="0"/>
        </a:p>
      </dsp:txBody>
      <dsp:txXfrm>
        <a:off x="3311829" y="2743199"/>
        <a:ext cx="1386434" cy="1828800"/>
      </dsp:txXfrm>
    </dsp:sp>
    <dsp:sp modelId="{9AA1C54C-2A29-41C9-AEBD-C00F41A7D8F3}">
      <dsp:nvSpPr>
        <dsp:cNvPr id="0" name=""/>
        <dsp:cNvSpPr/>
      </dsp:nvSpPr>
      <dsp:spPr>
        <a:xfrm>
          <a:off x="3776446" y="2057400"/>
          <a:ext cx="457200" cy="457200"/>
        </a:xfrm>
        <a:prstGeom prst="ellipse">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AB4B11-4FA2-4EF2-BFE3-5E622C6F01C1}">
      <dsp:nvSpPr>
        <dsp:cNvPr id="0" name=""/>
        <dsp:cNvSpPr/>
      </dsp:nvSpPr>
      <dsp:spPr>
        <a:xfrm>
          <a:off x="4767585" y="0"/>
          <a:ext cx="1386434" cy="182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b="1" kern="1200" dirty="0"/>
            <a:t>2</a:t>
          </a:r>
          <a:r>
            <a:rPr lang="en-US" sz="1800" b="1" kern="1200" baseline="30000" dirty="0"/>
            <a:t>nd</a:t>
          </a:r>
          <a:r>
            <a:rPr lang="en-US" sz="1800" b="1" kern="1200" dirty="0"/>
            <a:t> World OER Congress, 2017</a:t>
          </a:r>
          <a:endParaRPr lang="en-CA" sz="1800" b="1" kern="1200" dirty="0"/>
        </a:p>
      </dsp:txBody>
      <dsp:txXfrm>
        <a:off x="4767585" y="0"/>
        <a:ext cx="1386434" cy="1828800"/>
      </dsp:txXfrm>
    </dsp:sp>
    <dsp:sp modelId="{285E215B-CD22-46D6-8293-D938EF75AD0C}">
      <dsp:nvSpPr>
        <dsp:cNvPr id="0" name=""/>
        <dsp:cNvSpPr/>
      </dsp:nvSpPr>
      <dsp:spPr>
        <a:xfrm>
          <a:off x="5232202" y="2057400"/>
          <a:ext cx="457200" cy="457200"/>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FA78DB-D5A3-450C-813C-0F699DEDE40C}">
      <dsp:nvSpPr>
        <dsp:cNvPr id="0" name=""/>
        <dsp:cNvSpPr/>
      </dsp:nvSpPr>
      <dsp:spPr>
        <a:xfrm>
          <a:off x="6223341" y="2743199"/>
          <a:ext cx="1386434" cy="182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b="1" kern="1200" dirty="0"/>
            <a:t>UNESCO Recommendation on OER, 2019</a:t>
          </a:r>
          <a:endParaRPr lang="en-CA" sz="1800" b="1" kern="1200" dirty="0"/>
        </a:p>
      </dsp:txBody>
      <dsp:txXfrm>
        <a:off x="6223341" y="2743199"/>
        <a:ext cx="1386434" cy="1828800"/>
      </dsp:txXfrm>
    </dsp:sp>
    <dsp:sp modelId="{1F00BC96-5520-4832-A4CE-6688A807B1FC}">
      <dsp:nvSpPr>
        <dsp:cNvPr id="0" name=""/>
        <dsp:cNvSpPr/>
      </dsp:nvSpPr>
      <dsp:spPr>
        <a:xfrm>
          <a:off x="6687958" y="2057400"/>
          <a:ext cx="457200" cy="457200"/>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438D2-5D74-4674-AF35-4E16EC6B258E}">
      <dsp:nvSpPr>
        <dsp:cNvPr id="0" name=""/>
        <dsp:cNvSpPr/>
      </dsp:nvSpPr>
      <dsp:spPr>
        <a:xfrm>
          <a:off x="4886400" y="0"/>
          <a:ext cx="3166138" cy="3166620"/>
        </a:xfrm>
        <a:prstGeom prst="circularArrow">
          <a:avLst>
            <a:gd name="adj1" fmla="val 10980"/>
            <a:gd name="adj2" fmla="val 1142322"/>
            <a:gd name="adj3" fmla="val 4500000"/>
            <a:gd name="adj4" fmla="val 10800000"/>
            <a:gd name="adj5" fmla="val 125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86FDD6-957D-4389-B525-319B0E7A2DD2}">
      <dsp:nvSpPr>
        <dsp:cNvPr id="0" name=""/>
        <dsp:cNvSpPr/>
      </dsp:nvSpPr>
      <dsp:spPr>
        <a:xfrm>
          <a:off x="4929882" y="1143245"/>
          <a:ext cx="3072039" cy="879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dirty="0"/>
            <a:t>ACCESS </a:t>
          </a:r>
          <a:endParaRPr lang="en-CA" sz="2000" b="1" kern="1200" dirty="0"/>
        </a:p>
      </dsp:txBody>
      <dsp:txXfrm>
        <a:off x="4929882" y="1143245"/>
        <a:ext cx="3072039" cy="879470"/>
      </dsp:txXfrm>
    </dsp:sp>
    <dsp:sp modelId="{592D1C43-A728-4562-8C78-590C2A7A3AEC}">
      <dsp:nvSpPr>
        <dsp:cNvPr id="0" name=""/>
        <dsp:cNvSpPr/>
      </dsp:nvSpPr>
      <dsp:spPr>
        <a:xfrm>
          <a:off x="4007016" y="1819458"/>
          <a:ext cx="3166138" cy="3166620"/>
        </a:xfrm>
        <a:prstGeom prst="leftCircularArrow">
          <a:avLst>
            <a:gd name="adj1" fmla="val 10980"/>
            <a:gd name="adj2" fmla="val 1142322"/>
            <a:gd name="adj3" fmla="val 6300000"/>
            <a:gd name="adj4" fmla="val 18900000"/>
            <a:gd name="adj5" fmla="val 125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B56CA5-C41A-4FEC-99B4-714CF1DFA301}">
      <dsp:nvSpPr>
        <dsp:cNvPr id="0" name=""/>
        <dsp:cNvSpPr/>
      </dsp:nvSpPr>
      <dsp:spPr>
        <a:xfrm>
          <a:off x="4054066" y="2973228"/>
          <a:ext cx="3072039" cy="879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a:t>CONTENT</a:t>
          </a:r>
          <a:endParaRPr lang="en-CA" sz="2000" b="1" kern="1200"/>
        </a:p>
      </dsp:txBody>
      <dsp:txXfrm>
        <a:off x="4054066" y="2973228"/>
        <a:ext cx="3072039" cy="879470"/>
      </dsp:txXfrm>
    </dsp:sp>
    <dsp:sp modelId="{4155E21C-6873-4E1D-A534-FD7CBB019A29}">
      <dsp:nvSpPr>
        <dsp:cNvPr id="0" name=""/>
        <dsp:cNvSpPr/>
      </dsp:nvSpPr>
      <dsp:spPr>
        <a:xfrm>
          <a:off x="5111746" y="3856646"/>
          <a:ext cx="2720203" cy="2721293"/>
        </a:xfrm>
        <a:prstGeom prst="blockArc">
          <a:avLst>
            <a:gd name="adj1" fmla="val 13500000"/>
            <a:gd name="adj2" fmla="val 10800000"/>
            <a:gd name="adj3" fmla="val 1274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C10CF7-0690-4886-A35B-ED4C77953E4A}">
      <dsp:nvSpPr>
        <dsp:cNvPr id="0" name=""/>
        <dsp:cNvSpPr/>
      </dsp:nvSpPr>
      <dsp:spPr>
        <a:xfrm>
          <a:off x="4934044" y="4805842"/>
          <a:ext cx="3072039" cy="879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b="1" kern="1200"/>
            <a:t>TECHNOLOGY</a:t>
          </a:r>
          <a:endParaRPr lang="en-CA" sz="2000" b="1" kern="1200"/>
        </a:p>
      </dsp:txBody>
      <dsp:txXfrm>
        <a:off x="4934044" y="4805842"/>
        <a:ext cx="3072039" cy="87947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6/2/2020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2927205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17</a:t>
            </a:fld>
            <a:endParaRPr lang="en-US"/>
          </a:p>
        </p:txBody>
      </p:sp>
    </p:spTree>
    <p:extLst>
      <p:ext uri="{BB962C8B-B14F-4D97-AF65-F5344CB8AC3E}">
        <p14:creationId xmlns:p14="http://schemas.microsoft.com/office/powerpoint/2010/main" val="2071874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ACCESS: Open means open entry, easier access to study, increased enrollment since 1960s. </a:t>
            </a:r>
          </a:p>
          <a:p>
            <a:r>
              <a:rPr lang="en-US" sz="1200" dirty="0"/>
              <a:t>CONTENT: Open availability of content and resources since 2000s, </a:t>
            </a:r>
          </a:p>
          <a:p>
            <a:r>
              <a:rPr lang="en-US" sz="1200" dirty="0"/>
              <a:t>TECHNOLOGY: MOOCs in 2010s</a:t>
            </a:r>
            <a:endParaRPr lang="en-US"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1017369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Open education is a philosophy,</a:t>
            </a:r>
            <a:r>
              <a:rPr lang="en-CA" baseline="0" dirty="0"/>
              <a:t> and can be adopted by both conventional education system and distance teaching open universities. Open Education, envisages that ‘no one should be left behind’. Everyone has the right to education, and should be given opportunity to learn irrespective of their location, economic and social condition. It believes in developing capacities of the people from whatever stage they are and open to use of different learning modes and technologies. Bates (2015) emphasises this to state that Open Education is a concept that takes many different forms. </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22</a:t>
            </a:fld>
            <a:endParaRPr lang="en-US"/>
          </a:p>
        </p:txBody>
      </p:sp>
    </p:spTree>
    <p:extLst>
      <p:ext uri="{BB962C8B-B14F-4D97-AF65-F5344CB8AC3E}">
        <p14:creationId xmlns:p14="http://schemas.microsoft.com/office/powerpoint/2010/main" val="1523442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also reported that use of OER led to increased interest in the subjects taught.</a:t>
            </a:r>
          </a:p>
        </p:txBody>
      </p:sp>
      <p:sp>
        <p:nvSpPr>
          <p:cNvPr id="4" name="Slide Number Placeholder 3"/>
          <p:cNvSpPr>
            <a:spLocks noGrp="1"/>
          </p:cNvSpPr>
          <p:nvPr>
            <p:ph type="sldNum" sz="quarter" idx="10"/>
          </p:nvPr>
        </p:nvSpPr>
        <p:spPr/>
        <p:txBody>
          <a:bodyPr/>
          <a:lstStyle/>
          <a:p>
            <a:fld id="{D4513173-708C-41F6-B918-200267073A83}" type="slidenum">
              <a:rPr lang="en-US" smtClean="0"/>
              <a:t>23</a:t>
            </a:fld>
            <a:endParaRPr lang="en-US"/>
          </a:p>
        </p:txBody>
      </p:sp>
    </p:spTree>
    <p:extLst>
      <p:ext uri="{BB962C8B-B14F-4D97-AF65-F5344CB8AC3E}">
        <p14:creationId xmlns:p14="http://schemas.microsoft.com/office/powerpoint/2010/main" val="2006558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27</a:t>
            </a:fld>
            <a:endParaRPr lang="en-US"/>
          </a:p>
        </p:txBody>
      </p:sp>
    </p:spTree>
    <p:extLst>
      <p:ext uri="{BB962C8B-B14F-4D97-AF65-F5344CB8AC3E}">
        <p14:creationId xmlns:p14="http://schemas.microsoft.com/office/powerpoint/2010/main" val="3402195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48</a:t>
            </a:r>
            <a:r>
              <a:rPr lang="en-CA" baseline="0" dirty="0"/>
              <a:t> participants from 24 countries participated, including 20 countries from Asia.</a:t>
            </a:r>
            <a:endParaRPr lang="en-CA" dirty="0"/>
          </a:p>
        </p:txBody>
      </p:sp>
      <p:sp>
        <p:nvSpPr>
          <p:cNvPr id="4" name="Slide Number Placeholder 3"/>
          <p:cNvSpPr>
            <a:spLocks noGrp="1"/>
          </p:cNvSpPr>
          <p:nvPr>
            <p:ph type="sldNum" sz="quarter" idx="10"/>
          </p:nvPr>
        </p:nvSpPr>
        <p:spPr/>
        <p:txBody>
          <a:bodyPr/>
          <a:lstStyle/>
          <a:p>
            <a:fld id="{8BD09EF2-0EFF-4F99-A698-0E35C3374B67}" type="slidenum">
              <a:rPr lang="en-US" smtClean="0"/>
              <a:t>30</a:t>
            </a:fld>
            <a:endParaRPr lang="en-US"/>
          </a:p>
        </p:txBody>
      </p:sp>
    </p:spTree>
    <p:extLst>
      <p:ext uri="{BB962C8B-B14F-4D97-AF65-F5344CB8AC3E}">
        <p14:creationId xmlns:p14="http://schemas.microsoft.com/office/powerpoint/2010/main" val="4236923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D09EF2-0EFF-4F99-A698-0E35C3374B67}" type="slidenum">
              <a:rPr lang="en-US" smtClean="0"/>
              <a:t>31</a:t>
            </a:fld>
            <a:endParaRPr lang="en-US"/>
          </a:p>
        </p:txBody>
      </p:sp>
    </p:spTree>
    <p:extLst>
      <p:ext uri="{BB962C8B-B14F-4D97-AF65-F5344CB8AC3E}">
        <p14:creationId xmlns:p14="http://schemas.microsoft.com/office/powerpoint/2010/main" val="767735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47 countries reported considering OER</a:t>
            </a:r>
            <a:r>
              <a:rPr lang="en-ZA" baseline="0" dirty="0"/>
              <a:t> policy development.</a:t>
            </a:r>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33</a:t>
            </a:fld>
            <a:endParaRPr lang="en-US"/>
          </a:p>
        </p:txBody>
      </p:sp>
    </p:spTree>
    <p:extLst>
      <p:ext uri="{BB962C8B-B14F-4D97-AF65-F5344CB8AC3E}">
        <p14:creationId xmlns:p14="http://schemas.microsoft.com/office/powerpoint/2010/main" val="775315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D09EF2-0EFF-4F99-A698-0E35C3374B67}" type="slidenum">
              <a:rPr lang="en-US" smtClean="0"/>
              <a:t>34</a:t>
            </a:fld>
            <a:endParaRPr lang="en-US"/>
          </a:p>
        </p:txBody>
      </p:sp>
    </p:spTree>
    <p:extLst>
      <p:ext uri="{BB962C8B-B14F-4D97-AF65-F5344CB8AC3E}">
        <p14:creationId xmlns:p14="http://schemas.microsoft.com/office/powerpoint/2010/main" val="3674911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Government Survey Barriers</a:t>
            </a:r>
          </a:p>
        </p:txBody>
      </p:sp>
      <p:sp>
        <p:nvSpPr>
          <p:cNvPr id="4" name="Slide Number Placeholder 3"/>
          <p:cNvSpPr>
            <a:spLocks noGrp="1"/>
          </p:cNvSpPr>
          <p:nvPr>
            <p:ph type="sldNum" sz="quarter" idx="10"/>
          </p:nvPr>
        </p:nvSpPr>
        <p:spPr/>
        <p:txBody>
          <a:bodyPr/>
          <a:lstStyle/>
          <a:p>
            <a:fld id="{8BD09EF2-0EFF-4F99-A698-0E35C3374B67}" type="slidenum">
              <a:rPr lang="en-US" smtClean="0"/>
              <a:t>35</a:t>
            </a:fld>
            <a:endParaRPr lang="en-US"/>
          </a:p>
        </p:txBody>
      </p:sp>
    </p:spTree>
    <p:extLst>
      <p:ext uri="{BB962C8B-B14F-4D97-AF65-F5344CB8AC3E}">
        <p14:creationId xmlns:p14="http://schemas.microsoft.com/office/powerpoint/2010/main" val="3719916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6489235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36</a:t>
            </a:fld>
            <a:endParaRPr lang="en-US"/>
          </a:p>
        </p:txBody>
      </p:sp>
    </p:spTree>
    <p:extLst>
      <p:ext uri="{BB962C8B-B14F-4D97-AF65-F5344CB8AC3E}">
        <p14:creationId xmlns:p14="http://schemas.microsoft.com/office/powerpoint/2010/main" val="3326426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37</a:t>
            </a:fld>
            <a:endParaRPr lang="en-US"/>
          </a:p>
        </p:txBody>
      </p:sp>
    </p:spTree>
    <p:extLst>
      <p:ext uri="{BB962C8B-B14F-4D97-AF65-F5344CB8AC3E}">
        <p14:creationId xmlns:p14="http://schemas.microsoft.com/office/powerpoint/2010/main" val="14824022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38</a:t>
            </a:fld>
            <a:endParaRPr lang="en-US"/>
          </a:p>
        </p:txBody>
      </p:sp>
    </p:spTree>
    <p:extLst>
      <p:ext uri="{BB962C8B-B14F-4D97-AF65-F5344CB8AC3E}">
        <p14:creationId xmlns:p14="http://schemas.microsoft.com/office/powerpoint/2010/main" val="655285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43</a:t>
            </a:fld>
            <a:endParaRPr lang="en-US"/>
          </a:p>
        </p:txBody>
      </p:sp>
    </p:spTree>
    <p:extLst>
      <p:ext uri="{BB962C8B-B14F-4D97-AF65-F5344CB8AC3E}">
        <p14:creationId xmlns:p14="http://schemas.microsoft.com/office/powerpoint/2010/main" val="10430523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46</a:t>
            </a:fld>
            <a:endParaRPr lang="en-US"/>
          </a:p>
        </p:txBody>
      </p:sp>
    </p:spTree>
    <p:extLst>
      <p:ext uri="{BB962C8B-B14F-4D97-AF65-F5344CB8AC3E}">
        <p14:creationId xmlns:p14="http://schemas.microsoft.com/office/powerpoint/2010/main" val="552540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E03065-B7D0-41A5-8532-C5DFA98E2F1B}" type="slidenum">
              <a:rPr lang="en-US" smtClean="0"/>
              <a:pPr/>
              <a:t>47</a:t>
            </a:fld>
            <a:endParaRPr lang="en-US"/>
          </a:p>
        </p:txBody>
      </p:sp>
    </p:spTree>
    <p:extLst>
      <p:ext uri="{BB962C8B-B14F-4D97-AF65-F5344CB8AC3E}">
        <p14:creationId xmlns:p14="http://schemas.microsoft.com/office/powerpoint/2010/main" val="425493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pPr marL="173336" indent="-173336">
              <a:buFontTx/>
              <a:buChar char="-"/>
            </a:pPr>
            <a:endParaRPr lang="en-GB" dirty="0"/>
          </a:p>
        </p:txBody>
      </p:sp>
      <p:sp>
        <p:nvSpPr>
          <p:cNvPr id="4" name="Slide Number Placeholder 3"/>
          <p:cNvSpPr>
            <a:spLocks noGrp="1"/>
          </p:cNvSpPr>
          <p:nvPr>
            <p:ph type="sldNum" sz="quarter" idx="10"/>
          </p:nvPr>
        </p:nvSpPr>
        <p:spPr/>
        <p:txBody>
          <a:bodyPr/>
          <a:lstStyle/>
          <a:p>
            <a:fld id="{D089C624-2D28-434F-822D-AAE7742DF39E}" type="slidenum">
              <a:rPr lang="en-GB" smtClean="0"/>
              <a:t>49</a:t>
            </a:fld>
            <a:endParaRPr lang="en-GB"/>
          </a:p>
        </p:txBody>
      </p:sp>
    </p:spTree>
    <p:extLst>
      <p:ext uri="{BB962C8B-B14F-4D97-AF65-F5344CB8AC3E}">
        <p14:creationId xmlns:p14="http://schemas.microsoft.com/office/powerpoint/2010/main" val="665200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52</a:t>
            </a:fld>
            <a:endParaRPr lang="en-US"/>
          </a:p>
        </p:txBody>
      </p:sp>
    </p:spTree>
    <p:extLst>
      <p:ext uri="{BB962C8B-B14F-4D97-AF65-F5344CB8AC3E}">
        <p14:creationId xmlns:p14="http://schemas.microsoft.com/office/powerpoint/2010/main" val="26045753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‘Born Digital’ should be ‘Born Accessible’ is a movement promoted by an technology non-profit – </a:t>
            </a:r>
            <a:r>
              <a:rPr lang="en-US" dirty="0" err="1"/>
              <a:t>Benetech</a:t>
            </a:r>
            <a:r>
              <a:rPr lang="en-US" dirty="0"/>
              <a:t> that hosts the largest accessible library Book Share (https://benetech.org/our-work/born-accessible/)</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56</a:t>
            </a:fld>
            <a:endParaRPr lang="en-US"/>
          </a:p>
        </p:txBody>
      </p:sp>
    </p:spTree>
    <p:extLst>
      <p:ext uri="{BB962C8B-B14F-4D97-AF65-F5344CB8AC3E}">
        <p14:creationId xmlns:p14="http://schemas.microsoft.com/office/powerpoint/2010/main" val="4058376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College open textbook site in the USA reviews open textbooks for accessibility, and on an average, the POUR score is about 3.5 in a scale of 5. The major problem is with the robustness criteria, which has score below 3, which means that OER are </a:t>
            </a:r>
            <a:r>
              <a:rPr lang="en-US"/>
              <a:t>less amenable </a:t>
            </a:r>
            <a:r>
              <a:rPr lang="en-US" dirty="0"/>
              <a:t>to the use of assistive technologies.</a:t>
            </a:r>
          </a:p>
        </p:txBody>
      </p:sp>
      <p:sp>
        <p:nvSpPr>
          <p:cNvPr id="4" name="Slide Number Placeholder 3"/>
          <p:cNvSpPr>
            <a:spLocks noGrp="1"/>
          </p:cNvSpPr>
          <p:nvPr>
            <p:ph type="sldNum" sz="quarter" idx="10"/>
          </p:nvPr>
        </p:nvSpPr>
        <p:spPr/>
        <p:txBody>
          <a:bodyPr/>
          <a:lstStyle/>
          <a:p>
            <a:fld id="{D4513173-708C-41F6-B918-200267073A83}" type="slidenum">
              <a:rPr lang="en-US" smtClean="0"/>
              <a:t>57</a:t>
            </a:fld>
            <a:endParaRPr lang="en-US"/>
          </a:p>
        </p:txBody>
      </p:sp>
    </p:spTree>
    <p:extLst>
      <p:ext uri="{BB962C8B-B14F-4D97-AF65-F5344CB8AC3E}">
        <p14:creationId xmlns:p14="http://schemas.microsoft.com/office/powerpoint/2010/main" val="3511880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According to estimates by UNICEF, in 2015, over 115 million children did not attend primary school</a:t>
            </a:r>
          </a:p>
          <a:p>
            <a:r>
              <a:rPr lang="en-CA" dirty="0"/>
              <a:t>56% of children in school are not learning (World Bank)</a:t>
            </a:r>
          </a:p>
          <a:p>
            <a:r>
              <a:rPr lang="en-CA" dirty="0"/>
              <a:t>In West &amp; Central Africa, less than 45% students in Grade 6 achieved competency level in maths and reading</a:t>
            </a:r>
          </a:p>
          <a:p>
            <a:r>
              <a:rPr lang="en-CA" dirty="0"/>
              <a:t>In SA, majority of Grade 4 students displayed the capacity of Grade 1 (World Bank, 2018)</a:t>
            </a:r>
          </a:p>
          <a:p>
            <a:r>
              <a:rPr lang="en-CA" dirty="0"/>
              <a:t>Teacher absenteeism and ‘presenteeism’ </a:t>
            </a:r>
          </a:p>
          <a:p>
            <a:endParaRPr lang="en-US" dirty="0"/>
          </a:p>
          <a:p>
            <a:r>
              <a:rPr lang="en-US" dirty="0"/>
              <a:t>World Bank (2018). </a:t>
            </a:r>
            <a:r>
              <a:rPr lang="en-US" i="1" dirty="0"/>
              <a:t>Learning: To Realize Education’s Promise. </a:t>
            </a:r>
            <a:r>
              <a:rPr lang="en-US" i="0" dirty="0"/>
              <a:t>Washington: The World Bank. Retrieved from </a:t>
            </a:r>
            <a:r>
              <a:rPr lang="en-CA" dirty="0">
                <a:hlinkClick r:id="rId3"/>
              </a:rPr>
              <a:t>https://www.worldbank.org/en/publication/wdr2018</a:t>
            </a:r>
            <a:endParaRPr lang="en-US" i="0" dirty="0"/>
          </a:p>
        </p:txBody>
      </p:sp>
      <p:sp>
        <p:nvSpPr>
          <p:cNvPr id="4" name="Slide Number Placeholder 3"/>
          <p:cNvSpPr>
            <a:spLocks noGrp="1"/>
          </p:cNvSpPr>
          <p:nvPr>
            <p:ph type="sldNum" sz="quarter" idx="5"/>
          </p:nvPr>
        </p:nvSpPr>
        <p:spPr/>
        <p:txBody>
          <a:bodyPr/>
          <a:lstStyle/>
          <a:p>
            <a:fld id="{D4513173-708C-41F6-B918-200267073A83}" type="slidenum">
              <a:rPr lang="en-US" smtClean="0"/>
              <a:t>7</a:t>
            </a:fld>
            <a:endParaRPr lang="en-US"/>
          </a:p>
        </p:txBody>
      </p:sp>
    </p:spTree>
    <p:extLst>
      <p:ext uri="{BB962C8B-B14F-4D97-AF65-F5344CB8AC3E}">
        <p14:creationId xmlns:p14="http://schemas.microsoft.com/office/powerpoint/2010/main" val="32298808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COL's innovation, Aptus, is also known as the classroom without walls.  The device enables students affected by natural disaster to resume their learning by accessing curated digital resources through the device and simple tablets or smartphones. The device allows educators and learners to connect to digital learning platforms and content without the need for grid electricity or Internet access and requires only battery power, which can be recharged via grid power or solar charger, as needed.  </a:t>
            </a:r>
          </a:p>
          <a:p>
            <a:r>
              <a:rPr lang="en-US" dirty="0"/>
              <a:t>COL deployed 25 Aptus devices and 250 high-quality tablet computers in Tonga in 2018, following Cyclone Gita. The storm destroyed power grids and schools, causing a disruption in teaching schedules. It also affected routine teaching in some schools and forced children to take classes in tents. </a:t>
            </a: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58</a:t>
            </a:fld>
            <a:endParaRPr lang="en-US"/>
          </a:p>
        </p:txBody>
      </p:sp>
    </p:spTree>
    <p:extLst>
      <p:ext uri="{BB962C8B-B14F-4D97-AF65-F5344CB8AC3E}">
        <p14:creationId xmlns:p14="http://schemas.microsoft.com/office/powerpoint/2010/main" val="10862963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Clr>
                <a:srgbClr val="290088"/>
              </a:buClr>
              <a:buFont typeface="Arial" panose="020B0604020202020204" pitchFamily="34" charset="0"/>
              <a:buChar char="•"/>
              <a:defRPr/>
            </a:pPr>
            <a:r>
              <a:rPr lang="en-US" sz="1200" dirty="0">
                <a:solidFill>
                  <a:srgbClr val="290088"/>
                </a:solidFill>
                <a:latin typeface="Trebuchet MS"/>
              </a:rPr>
              <a:t>Test scores demonstrate significant improvement in students’ academic performance.</a:t>
            </a:r>
          </a:p>
          <a:p>
            <a:pPr marL="342900" indent="-342900">
              <a:buClr>
                <a:srgbClr val="290088"/>
              </a:buClr>
              <a:buFont typeface="Arial" panose="020B0604020202020204" pitchFamily="34" charset="0"/>
              <a:buChar char="•"/>
              <a:defRPr/>
            </a:pPr>
            <a:r>
              <a:rPr lang="en-US" sz="1200" dirty="0">
                <a:solidFill>
                  <a:srgbClr val="290088"/>
                </a:solidFill>
                <a:latin typeface="Trebuchet MS"/>
              </a:rPr>
              <a:t>Teachers’ attitude toward mobile learning improved: teachers agreed that using mobile technologies in the classroom make it easier for students to learn.</a:t>
            </a:r>
          </a:p>
          <a:p>
            <a:pPr marL="342900" indent="-342900">
              <a:buClr>
                <a:srgbClr val="290088"/>
              </a:buClr>
              <a:buFont typeface="Arial" panose="020B0604020202020204" pitchFamily="34" charset="0"/>
              <a:buChar char="•"/>
              <a:defRPr/>
            </a:pPr>
            <a:r>
              <a:rPr lang="en-US" sz="1200" dirty="0">
                <a:solidFill>
                  <a:srgbClr val="54301A"/>
                </a:solidFill>
                <a:latin typeface="Trebuchet MS"/>
              </a:rPr>
              <a:t>Students take interest in this technology because there is multimedia option using </a:t>
            </a:r>
            <a:r>
              <a:rPr lang="en-US" sz="1200" dirty="0" err="1">
                <a:solidFill>
                  <a:srgbClr val="54301A"/>
                </a:solidFill>
                <a:latin typeface="Trebuchet MS"/>
              </a:rPr>
              <a:t>Aptus</a:t>
            </a:r>
            <a:r>
              <a:rPr lang="en-US" sz="1200" dirty="0">
                <a:solidFill>
                  <a:srgbClr val="54301A"/>
                </a:solidFill>
                <a:latin typeface="Trebuchet MS"/>
              </a:rPr>
              <a:t> and Tablets. Students can watch animated videos on each topic</a:t>
            </a:r>
            <a:endParaRPr lang="en-US" sz="1200" dirty="0">
              <a:solidFill>
                <a:srgbClr val="290088"/>
              </a:solidFill>
              <a:latin typeface="Trebuchet MS"/>
            </a:endParaRPr>
          </a:p>
          <a:p>
            <a:pPr marL="342900" indent="-342900">
              <a:buClr>
                <a:srgbClr val="290088"/>
              </a:buClr>
              <a:buFont typeface="Arial" panose="020B0604020202020204" pitchFamily="34" charset="0"/>
              <a:buChar char="•"/>
              <a:defRPr/>
            </a:pPr>
            <a:endParaRPr lang="en-US" sz="1200" dirty="0">
              <a:solidFill>
                <a:srgbClr val="290088"/>
              </a:solidFill>
              <a:latin typeface="Trebuchet MS"/>
            </a:endParaRP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59</a:t>
            </a:fld>
            <a:endParaRPr lang="en-US"/>
          </a:p>
        </p:txBody>
      </p:sp>
    </p:spTree>
    <p:extLst>
      <p:ext uri="{BB962C8B-B14F-4D97-AF65-F5344CB8AC3E}">
        <p14:creationId xmlns:p14="http://schemas.microsoft.com/office/powerpoint/2010/main" val="4001789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61</a:t>
            </a:fld>
            <a:endParaRPr lang="en-US"/>
          </a:p>
        </p:txBody>
      </p:sp>
    </p:spTree>
    <p:extLst>
      <p:ext uri="{BB962C8B-B14F-4D97-AF65-F5344CB8AC3E}">
        <p14:creationId xmlns:p14="http://schemas.microsoft.com/office/powerpoint/2010/main" val="3316215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http://data.uis.unesco.org/?ReportId=184&amp;IF_Language=eng#</a:t>
            </a:r>
          </a:p>
          <a:p>
            <a:endParaRPr lang="en-US" dirty="0"/>
          </a:p>
          <a:p>
            <a:r>
              <a:rPr lang="en-US" dirty="0"/>
              <a:t>No information for Singapore</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a:t>
            </a:fld>
            <a:endParaRPr lang="en-US"/>
          </a:p>
        </p:txBody>
      </p:sp>
    </p:spTree>
    <p:extLst>
      <p:ext uri="{BB962C8B-B14F-4D97-AF65-F5344CB8AC3E}">
        <p14:creationId xmlns:p14="http://schemas.microsoft.com/office/powerpoint/2010/main" val="274761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9</a:t>
            </a:fld>
            <a:endParaRPr lang="en-US"/>
          </a:p>
        </p:txBody>
      </p:sp>
    </p:spTree>
    <p:extLst>
      <p:ext uri="{BB962C8B-B14F-4D97-AF65-F5344CB8AC3E}">
        <p14:creationId xmlns:p14="http://schemas.microsoft.com/office/powerpoint/2010/main" val="622013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recent study on access to learning materials in the Commonwealth, we found that leaners are spending way above their affordability on textbooks. For example, in St Lucia, the average spending on textbooks is about ECD700.</a:t>
            </a:r>
          </a:p>
        </p:txBody>
      </p:sp>
      <p:sp>
        <p:nvSpPr>
          <p:cNvPr id="4" name="Slide Number Placeholder 3"/>
          <p:cNvSpPr>
            <a:spLocks noGrp="1"/>
          </p:cNvSpPr>
          <p:nvPr>
            <p:ph type="sldNum" sz="quarter" idx="10"/>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53972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873263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itchFamily="2" charset="2"/>
              <a:buNone/>
            </a:pPr>
            <a:r>
              <a:rPr lang="en-US" dirty="0"/>
              <a:t>Materials that are</a:t>
            </a:r>
          </a:p>
          <a:p>
            <a:r>
              <a:rPr lang="en-US" dirty="0"/>
              <a:t>Free and freely available</a:t>
            </a:r>
          </a:p>
          <a:p>
            <a:r>
              <a:rPr lang="en-US" dirty="0"/>
              <a:t>Suitable for all levels of education</a:t>
            </a:r>
          </a:p>
          <a:p>
            <a:r>
              <a:rPr lang="en-US" dirty="0"/>
              <a:t>Reusable</a:t>
            </a:r>
          </a:p>
          <a:p>
            <a:r>
              <a:rPr lang="en-US" dirty="0"/>
              <a:t>Digital</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957851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13140955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2.wdp"/></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583765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38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94040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4495800" y="5292116"/>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3AA7E"/>
              </a:solidFill>
            </a:endParaRPr>
          </a:p>
        </p:txBody>
      </p:sp>
      <p:sp>
        <p:nvSpPr>
          <p:cNvPr id="9" name="Rectangle 8"/>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3AA7E"/>
              </a:solidFill>
            </a:endParaRPr>
          </a:p>
        </p:txBody>
      </p:sp>
      <p:sp>
        <p:nvSpPr>
          <p:cNvPr id="10" name="Rectangle 9"/>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3AA7E"/>
              </a:solidFill>
            </a:endParaRPr>
          </a:p>
        </p:txBody>
      </p:sp>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a:t>Click to edit Master title style</a:t>
            </a:r>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18380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1919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37997372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81026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4390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251161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199"/>
            <a:ext cx="8382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3549265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8083769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19732406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0522252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419322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a:t>Click to edit Master title style</a:t>
            </a:r>
          </a:p>
        </p:txBody>
      </p:sp>
    </p:spTree>
    <p:extLst>
      <p:ext uri="{BB962C8B-B14F-4D97-AF65-F5344CB8AC3E}">
        <p14:creationId xmlns:p14="http://schemas.microsoft.com/office/powerpoint/2010/main" val="163800796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786934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7453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a:xfrm>
            <a:off x="381000" y="0"/>
            <a:ext cx="82296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4928775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6/2/2020</a:t>
            </a:fld>
            <a:endParaRPr lang="en-US"/>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15396050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cSld name="3_Title and Content">
    <p:spTree>
      <p:nvGrpSpPr>
        <p:cNvPr id="1" name=""/>
        <p:cNvGrpSpPr/>
        <p:nvPr/>
      </p:nvGrpSpPr>
      <p:grpSpPr>
        <a:xfrm>
          <a:off x="0" y="0"/>
          <a:ext cx="0" cy="0"/>
          <a:chOff x="0" y="0"/>
          <a:chExt cx="0" cy="0"/>
        </a:xfrm>
      </p:grpSpPr>
      <p:sp>
        <p:nvSpPr>
          <p:cNvPr id="6" name="Rectangle 5"/>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0"/>
            <a:ext cx="8229600" cy="1265238"/>
          </a:xfrm>
        </p:spPr>
        <p:txBody>
          <a:bodyPr/>
          <a:lstStyle>
            <a:lvl1pPr>
              <a:defRPr b="0"/>
            </a:lvl1pPr>
          </a:lstStyle>
          <a:p>
            <a:r>
              <a:rPr lang="en-US" dirty="0"/>
              <a:t>Click to edit Master title style</a:t>
            </a:r>
          </a:p>
        </p:txBody>
      </p:sp>
      <p:sp>
        <p:nvSpPr>
          <p:cNvPr id="3" name="Content Placeholder 2"/>
          <p:cNvSpPr>
            <a:spLocks noGrp="1"/>
          </p:cNvSpPr>
          <p:nvPr>
            <p:ph idx="1"/>
          </p:nvPr>
        </p:nvSpPr>
        <p:spPr>
          <a:xfrm>
            <a:off x="457200" y="1600200"/>
            <a:ext cx="83820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79446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828800" y="584202"/>
            <a:ext cx="70104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1828800" y="2006600"/>
            <a:ext cx="70104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300" y="5905500"/>
            <a:ext cx="1028700" cy="685800"/>
          </a:xfrm>
          <a:prstGeom prst="rect">
            <a:avLst/>
          </a:prstGeom>
        </p:spPr>
      </p:pic>
    </p:spTree>
    <p:extLst>
      <p:ext uri="{BB962C8B-B14F-4D97-AF65-F5344CB8AC3E}">
        <p14:creationId xmlns:p14="http://schemas.microsoft.com/office/powerpoint/2010/main" val="18187071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0207821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6/2/2020</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5334522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2044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96792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3"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16" r:id="rId1"/>
    <p:sldLayoutId id="2147483663" r:id="rId2"/>
    <p:sldLayoutId id="2147483704" r:id="rId3"/>
    <p:sldLayoutId id="2147483712" r:id="rId4"/>
    <p:sldLayoutId id="2147483664" r:id="rId5"/>
    <p:sldLayoutId id="2147483665" r:id="rId6"/>
    <p:sldLayoutId id="2147483666" r:id="rId7"/>
    <p:sldLayoutId id="2147483667" r:id="rId8"/>
    <p:sldLayoutId id="2147483668" r:id="rId9"/>
    <p:sldLayoutId id="2147483670" r:id="rId10"/>
    <p:sldLayoutId id="2147483683" r:id="rId11"/>
    <p:sldLayoutId id="2147483672" r:id="rId12"/>
    <p:sldLayoutId id="2147483684" r:id="rId13"/>
    <p:sldLayoutId id="2147483717" r:id="rId14"/>
    <p:sldLayoutId id="2147483681" r:id="rId15"/>
    <p:sldLayoutId id="2147483713" r:id="rId16"/>
    <p:sldLayoutId id="2147483714" r:id="rId17"/>
    <p:sldLayoutId id="2147483723" r:id="rId18"/>
    <p:sldLayoutId id="2147483724" r:id="rId19"/>
    <p:sldLayoutId id="2147483748" r:id="rId20"/>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4192783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oasis.col.org/handle/11599/347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hyperlink" Target="http://oasis.col.org/handle/11599/2750"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5.xml"/><Relationship Id="rId5" Type="http://schemas.openxmlformats.org/officeDocument/2006/relationships/image" Target="../media/image21.sv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oscailte.wordpress.com/2014/03/13/research-findings-on-flipped-learning-and-oer/"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jpe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g"/></Relationships>
</file>

<file path=ppt/slides/_rels/slide2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data.worldbank.org/indicator/SE.TER.ENRR"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chart" Target="../charts/chart1.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17.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data.worldbank.org/indicator/SE.TER.ENRR"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png"/><Relationship Id="rId7"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Layout" Target="../slideLayouts/slideLayout5.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 Id="rId9" Type="http://schemas.openxmlformats.org/officeDocument/2006/relationships/image" Target="../media/image65.jpeg"/></Relationships>
</file>

<file path=ppt/slides/_rels/slide49.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69.png"/><Relationship Id="rId5" Type="http://schemas.openxmlformats.org/officeDocument/2006/relationships/image" Target="../media/image68.jpeg"/><Relationship Id="rId4" Type="http://schemas.openxmlformats.org/officeDocument/2006/relationships/image" Target="../media/image67.jpeg"/></Relationships>
</file>

<file path=ppt/slides/_rels/slide5.xml.rels><?xml version="1.0" encoding="UTF-8" standalone="yes"?>
<Relationships xmlns="http://schemas.openxmlformats.org/package/2006/relationships"><Relationship Id="rId3" Type="http://schemas.openxmlformats.org/officeDocument/2006/relationships/hyperlink" Target="http://data.worldbank.org/indicator/IT.CEL.SETS.P2?locations=ZG" TargetMode="Externa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image" Target="../media/image71.png"/><Relationship Id="rId1" Type="http://schemas.openxmlformats.org/officeDocument/2006/relationships/slideLayout" Target="../slideLayouts/slideLayout5.xml"/><Relationship Id="rId6" Type="http://schemas.openxmlformats.org/officeDocument/2006/relationships/hyperlink" Target="http://oasis.col.org/" TargetMode="External"/><Relationship Id="rId5" Type="http://schemas.openxmlformats.org/officeDocument/2006/relationships/image" Target="../media/image74.png"/><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jpeg"/><Relationship Id="rId7" Type="http://schemas.openxmlformats.org/officeDocument/2006/relationships/image" Target="../media/image86.jpg"/><Relationship Id="rId2" Type="http://schemas.openxmlformats.org/officeDocument/2006/relationships/notesSlide" Target="../notesSlides/notesSlide30.xml"/><Relationship Id="rId1" Type="http://schemas.openxmlformats.org/officeDocument/2006/relationships/slideLayout" Target="../slideLayouts/slideLayout17.xml"/><Relationship Id="rId6" Type="http://schemas.openxmlformats.org/officeDocument/2006/relationships/image" Target="../media/image85.jpeg"/><Relationship Id="rId11" Type="http://schemas.openxmlformats.org/officeDocument/2006/relationships/image" Target="../media/image90.png"/><Relationship Id="rId5" Type="http://schemas.openxmlformats.org/officeDocument/2006/relationships/image" Target="../media/image84.wmf"/><Relationship Id="rId10" Type="http://schemas.openxmlformats.org/officeDocument/2006/relationships/image" Target="../media/image89.png"/><Relationship Id="rId4" Type="http://schemas.openxmlformats.org/officeDocument/2006/relationships/image" Target="../media/image83.jpeg"/><Relationship Id="rId9" Type="http://schemas.openxmlformats.org/officeDocument/2006/relationships/image" Target="../media/image88.jpeg"/></Relationships>
</file>

<file path=ppt/slides/_rels/slide59.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31.xml"/><Relationship Id="rId1" Type="http://schemas.openxmlformats.org/officeDocument/2006/relationships/slideLayout" Target="../slideLayouts/slideLayout10.xml"/><Relationship Id="rId5" Type="http://schemas.openxmlformats.org/officeDocument/2006/relationships/image" Target="../media/image87.png"/><Relationship Id="rId4" Type="http://schemas.openxmlformats.org/officeDocument/2006/relationships/image" Target="../media/image92.png"/></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hyperlink" Target="http://data.worldbank.org/indicator/IT.CEL.SETS.P2?locations=ZG" TargetMode="Externa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hyperlink" Target="https://commons.wikimedia.org/w/index.php?title=User:Nazrul_Islam_Ripon&amp;action=edit&amp;redlink=1" TargetMode="External"/><Relationship Id="rId2" Type="http://schemas.openxmlformats.org/officeDocument/2006/relationships/image" Target="../media/image93.jpg"/><Relationship Id="rId1" Type="http://schemas.openxmlformats.org/officeDocument/2006/relationships/slideLayout" Target="../slideLayouts/slideLayout5.xml"/><Relationship Id="rId4" Type="http://schemas.openxmlformats.org/officeDocument/2006/relationships/hyperlink" Target="https://commons.wikimedia.org/wiki/File:Life-stages.jpg"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32.xml"/><Relationship Id="rId1" Type="http://schemas.openxmlformats.org/officeDocument/2006/relationships/slideLayout" Target="../slideLayouts/slideLayout17.xml"/><Relationship Id="rId5" Type="http://schemas.openxmlformats.org/officeDocument/2006/relationships/image" Target="../media/image87.png"/><Relationship Id="rId4" Type="http://schemas.openxmlformats.org/officeDocument/2006/relationships/image" Target="../media/image95.png"/></Relationships>
</file>

<file path=ppt/slides/_rels/slide6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tif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pxhere.com/en/photo/718602"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flickr.com/photos/121935927@N06/40148782281"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A87518-3AD9-4662-B78C-89794B536223}"/>
              </a:ext>
            </a:extLst>
          </p:cNvPr>
          <p:cNvSpPr/>
          <p:nvPr/>
        </p:nvSpPr>
        <p:spPr>
          <a:xfrm>
            <a:off x="0" y="2168832"/>
            <a:ext cx="9144000" cy="297805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lose up of a sign&#10;&#10;Description generated with very high confidence">
            <a:extLst>
              <a:ext uri="{FF2B5EF4-FFF2-40B4-BE49-F238E27FC236}">
                <a16:creationId xmlns:a16="http://schemas.microsoft.com/office/drawing/2014/main" id="{83D73AC8-A5D8-43CD-83EB-54FB9599EC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888" y="522248"/>
            <a:ext cx="3186680" cy="838227"/>
          </a:xfrm>
          <a:prstGeom prst="rect">
            <a:avLst/>
          </a:prstGeom>
        </p:spPr>
      </p:pic>
      <p:sp>
        <p:nvSpPr>
          <p:cNvPr id="5" name="Rectangle 4">
            <a:extLst>
              <a:ext uri="{FF2B5EF4-FFF2-40B4-BE49-F238E27FC236}">
                <a16:creationId xmlns:a16="http://schemas.microsoft.com/office/drawing/2014/main" id="{3739E5E9-A7D2-4C97-B37C-5CA3AF70513C}"/>
              </a:ext>
            </a:extLst>
          </p:cNvPr>
          <p:cNvSpPr/>
          <p:nvPr/>
        </p:nvSpPr>
        <p:spPr>
          <a:xfrm>
            <a:off x="-9158" y="4963884"/>
            <a:ext cx="3016118" cy="1190172"/>
          </a:xfrm>
          <a:prstGeom prst="rect">
            <a:avLst/>
          </a:prstGeom>
          <a:solidFill>
            <a:srgbClr val="F0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647DB32-1FFB-4DC8-8E34-65FC22AE59C0}"/>
              </a:ext>
            </a:extLst>
          </p:cNvPr>
          <p:cNvGrpSpPr/>
          <p:nvPr/>
        </p:nvGrpSpPr>
        <p:grpSpPr>
          <a:xfrm>
            <a:off x="-9158" y="2027247"/>
            <a:ext cx="3662430" cy="262056"/>
            <a:chOff x="-9158" y="2027247"/>
            <a:chExt cx="3662430" cy="262056"/>
          </a:xfrm>
        </p:grpSpPr>
        <p:sp>
          <p:nvSpPr>
            <p:cNvPr id="15" name="Rectangle 14">
              <a:extLst>
                <a:ext uri="{FF2B5EF4-FFF2-40B4-BE49-F238E27FC236}">
                  <a16:creationId xmlns:a16="http://schemas.microsoft.com/office/drawing/2014/main" id="{6C874994-9363-4D43-A8C5-5D54391CBA77}"/>
                </a:ext>
              </a:extLst>
            </p:cNvPr>
            <p:cNvSpPr/>
            <p:nvPr/>
          </p:nvSpPr>
          <p:spPr>
            <a:xfrm>
              <a:off x="-9158" y="2031611"/>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D7AD269-BA27-4A3D-8182-D3B4AA5A8CA8}"/>
                </a:ext>
              </a:extLst>
            </p:cNvPr>
            <p:cNvSpPr/>
            <p:nvPr/>
          </p:nvSpPr>
          <p:spPr>
            <a:xfrm>
              <a:off x="379462" y="2031611"/>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19C49B9-1627-4BC2-9E3F-CBA97E183034}"/>
                </a:ext>
              </a:extLst>
            </p:cNvPr>
            <p:cNvSpPr/>
            <p:nvPr/>
          </p:nvSpPr>
          <p:spPr>
            <a:xfrm>
              <a:off x="743668" y="2031611"/>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10C76C-39A9-4683-B235-C0BF328EB829}"/>
                </a:ext>
              </a:extLst>
            </p:cNvPr>
            <p:cNvSpPr/>
            <p:nvPr/>
          </p:nvSpPr>
          <p:spPr>
            <a:xfrm>
              <a:off x="1132288" y="2031611"/>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4EFC2A7-9DE3-4644-8C42-BD1C9A52A728}"/>
                </a:ext>
              </a:extLst>
            </p:cNvPr>
            <p:cNvSpPr/>
            <p:nvPr/>
          </p:nvSpPr>
          <p:spPr>
            <a:xfrm>
              <a:off x="1497356" y="2027247"/>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FD2DB1-D2BE-4054-B1B2-362B2CA7D64D}"/>
                </a:ext>
              </a:extLst>
            </p:cNvPr>
            <p:cNvSpPr/>
            <p:nvPr/>
          </p:nvSpPr>
          <p:spPr>
            <a:xfrm>
              <a:off x="1885976" y="2027247"/>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5B11138-A5BB-4090-82AD-9771F3FF90D2}"/>
                </a:ext>
              </a:extLst>
            </p:cNvPr>
            <p:cNvSpPr/>
            <p:nvPr/>
          </p:nvSpPr>
          <p:spPr>
            <a:xfrm>
              <a:off x="2250182" y="2027247"/>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A059EC2-5FFA-425D-9203-CABC1D196033}"/>
                </a:ext>
              </a:extLst>
            </p:cNvPr>
            <p:cNvSpPr/>
            <p:nvPr/>
          </p:nvSpPr>
          <p:spPr>
            <a:xfrm>
              <a:off x="2638802" y="2027247"/>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F7BC1F3-1E38-4239-94DB-D9E6CF294BE5}"/>
                </a:ext>
              </a:extLst>
            </p:cNvPr>
            <p:cNvSpPr/>
            <p:nvPr/>
          </p:nvSpPr>
          <p:spPr>
            <a:xfrm>
              <a:off x="3006960" y="2027247"/>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305E04F-F984-4C09-83DE-D5232DBF57E9}"/>
                </a:ext>
              </a:extLst>
            </p:cNvPr>
            <p:cNvSpPr/>
            <p:nvPr/>
          </p:nvSpPr>
          <p:spPr>
            <a:xfrm>
              <a:off x="3395580" y="2027247"/>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 Placeholder 7">
            <a:extLst>
              <a:ext uri="{FF2B5EF4-FFF2-40B4-BE49-F238E27FC236}">
                <a16:creationId xmlns:a16="http://schemas.microsoft.com/office/drawing/2014/main" id="{FC78C8E8-CBF4-44A4-8A37-4256B6ABAB5C}"/>
              </a:ext>
            </a:extLst>
          </p:cNvPr>
          <p:cNvSpPr txBox="1">
            <a:spLocks/>
          </p:cNvSpPr>
          <p:nvPr/>
        </p:nvSpPr>
        <p:spPr>
          <a:xfrm>
            <a:off x="186487" y="5448156"/>
            <a:ext cx="2879430" cy="15433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chemeClr val="tx1"/>
                </a:solidFill>
              </a:rPr>
              <a:t>January 29-30, 2020</a:t>
            </a:r>
            <a:br>
              <a:rPr lang="en-US" sz="2000" dirty="0">
                <a:solidFill>
                  <a:schemeClr val="tx1"/>
                </a:solidFill>
              </a:rPr>
            </a:br>
            <a:r>
              <a:rPr lang="en-US" sz="2000" dirty="0">
                <a:solidFill>
                  <a:schemeClr val="tx1"/>
                </a:solidFill>
              </a:rPr>
              <a:t>Castries, St Lucia</a:t>
            </a:r>
            <a:endParaRPr lang="en-US" sz="1600" dirty="0">
              <a:solidFill>
                <a:schemeClr val="tx1"/>
              </a:solidFill>
            </a:endParaRPr>
          </a:p>
        </p:txBody>
      </p:sp>
      <p:grpSp>
        <p:nvGrpSpPr>
          <p:cNvPr id="12" name="Group 11">
            <a:extLst>
              <a:ext uri="{FF2B5EF4-FFF2-40B4-BE49-F238E27FC236}">
                <a16:creationId xmlns:a16="http://schemas.microsoft.com/office/drawing/2014/main" id="{C252CC48-F605-4117-A18A-A60D6BB385C7}"/>
              </a:ext>
            </a:extLst>
          </p:cNvPr>
          <p:cNvGrpSpPr/>
          <p:nvPr/>
        </p:nvGrpSpPr>
        <p:grpSpPr>
          <a:xfrm>
            <a:off x="4765013" y="5037262"/>
            <a:ext cx="3662430" cy="262056"/>
            <a:chOff x="4765013" y="5037262"/>
            <a:chExt cx="3662430" cy="262056"/>
          </a:xfrm>
        </p:grpSpPr>
        <p:sp>
          <p:nvSpPr>
            <p:cNvPr id="26" name="Rectangle 25">
              <a:extLst>
                <a:ext uri="{FF2B5EF4-FFF2-40B4-BE49-F238E27FC236}">
                  <a16:creationId xmlns:a16="http://schemas.microsoft.com/office/drawing/2014/main" id="{AFF88149-80EC-4434-A14F-E57F99F9508C}"/>
                </a:ext>
              </a:extLst>
            </p:cNvPr>
            <p:cNvSpPr/>
            <p:nvPr/>
          </p:nvSpPr>
          <p:spPr>
            <a:xfrm>
              <a:off x="4765013" y="5041626"/>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3E2CD85-2B94-4592-B761-988EE6F7E9F5}"/>
                </a:ext>
              </a:extLst>
            </p:cNvPr>
            <p:cNvSpPr/>
            <p:nvPr/>
          </p:nvSpPr>
          <p:spPr>
            <a:xfrm>
              <a:off x="5153633" y="5041626"/>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7AF2211-69DE-442E-86BE-4A00E46DA7A0}"/>
                </a:ext>
              </a:extLst>
            </p:cNvPr>
            <p:cNvSpPr/>
            <p:nvPr/>
          </p:nvSpPr>
          <p:spPr>
            <a:xfrm>
              <a:off x="5517839" y="5041626"/>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80E1D63-99B1-4DC7-BABB-CDAEAA358498}"/>
                </a:ext>
              </a:extLst>
            </p:cNvPr>
            <p:cNvSpPr/>
            <p:nvPr/>
          </p:nvSpPr>
          <p:spPr>
            <a:xfrm>
              <a:off x="5906459" y="5041626"/>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B28F930-1CB5-44A7-A12A-304213491C45}"/>
                </a:ext>
              </a:extLst>
            </p:cNvPr>
            <p:cNvSpPr/>
            <p:nvPr/>
          </p:nvSpPr>
          <p:spPr>
            <a:xfrm>
              <a:off x="6271527" y="5037262"/>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18EB63-0240-4261-9509-9199D558E675}"/>
                </a:ext>
              </a:extLst>
            </p:cNvPr>
            <p:cNvSpPr/>
            <p:nvPr/>
          </p:nvSpPr>
          <p:spPr>
            <a:xfrm>
              <a:off x="6660147" y="5037262"/>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2060845-A7CA-499E-A055-21BDE0CC1CE2}"/>
                </a:ext>
              </a:extLst>
            </p:cNvPr>
            <p:cNvSpPr/>
            <p:nvPr/>
          </p:nvSpPr>
          <p:spPr>
            <a:xfrm>
              <a:off x="7024353" y="5037262"/>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FC3BE50-E4D6-45D1-A5CF-24AE5A0E180E}"/>
                </a:ext>
              </a:extLst>
            </p:cNvPr>
            <p:cNvSpPr/>
            <p:nvPr/>
          </p:nvSpPr>
          <p:spPr>
            <a:xfrm>
              <a:off x="7412973" y="5037262"/>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1AEE259D-26F4-457A-A9B5-ACD2DB84695B}"/>
                </a:ext>
              </a:extLst>
            </p:cNvPr>
            <p:cNvSpPr/>
            <p:nvPr/>
          </p:nvSpPr>
          <p:spPr>
            <a:xfrm>
              <a:off x="7781131" y="5037262"/>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B4FFDEF-B9B3-4E5F-A072-E61F44AB4922}"/>
                </a:ext>
              </a:extLst>
            </p:cNvPr>
            <p:cNvSpPr/>
            <p:nvPr/>
          </p:nvSpPr>
          <p:spPr>
            <a:xfrm>
              <a:off x="8169751" y="5037262"/>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 Placeholder 7">
            <a:extLst>
              <a:ext uri="{FF2B5EF4-FFF2-40B4-BE49-F238E27FC236}">
                <a16:creationId xmlns:a16="http://schemas.microsoft.com/office/drawing/2014/main" id="{239D86C9-2F56-41D6-9331-4C79FB36C76E}"/>
              </a:ext>
            </a:extLst>
          </p:cNvPr>
          <p:cNvSpPr txBox="1">
            <a:spLocks/>
          </p:cNvSpPr>
          <p:nvPr/>
        </p:nvSpPr>
        <p:spPr>
          <a:xfrm>
            <a:off x="4681285" y="5689521"/>
            <a:ext cx="4448201" cy="699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solidFill>
                  <a:srgbClr val="302A7E"/>
                </a:solidFill>
              </a:rPr>
              <a:t>Professor Asha Kanwar</a:t>
            </a:r>
            <a:br>
              <a:rPr lang="en-US" sz="2000" b="1" dirty="0">
                <a:solidFill>
                  <a:srgbClr val="302A7E"/>
                </a:solidFill>
              </a:rPr>
            </a:br>
            <a:r>
              <a:rPr lang="en-US" sz="1600" b="1" dirty="0">
                <a:solidFill>
                  <a:srgbClr val="302A7E"/>
                </a:solidFill>
              </a:rPr>
              <a:t>President &amp; CEO, Commonwealth of Learning</a:t>
            </a:r>
          </a:p>
          <a:p>
            <a:pPr marL="0" indent="0">
              <a:buFont typeface="Arial" panose="020B0604020202020204" pitchFamily="34" charset="0"/>
              <a:buNone/>
            </a:pPr>
            <a:endParaRPr lang="en-US" sz="1600" dirty="0">
              <a:solidFill>
                <a:srgbClr val="302A7E"/>
              </a:solidFill>
            </a:endParaRPr>
          </a:p>
        </p:txBody>
      </p:sp>
      <p:sp>
        <p:nvSpPr>
          <p:cNvPr id="7" name="Title 3">
            <a:extLst>
              <a:ext uri="{FF2B5EF4-FFF2-40B4-BE49-F238E27FC236}">
                <a16:creationId xmlns:a16="http://schemas.microsoft.com/office/drawing/2014/main" id="{0629A0C9-D2B0-4C6A-89AF-614A5B2D17EC}"/>
              </a:ext>
            </a:extLst>
          </p:cNvPr>
          <p:cNvSpPr txBox="1">
            <a:spLocks/>
          </p:cNvSpPr>
          <p:nvPr/>
        </p:nvSpPr>
        <p:spPr>
          <a:xfrm>
            <a:off x="0" y="2831940"/>
            <a:ext cx="9129486" cy="213889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5400" dirty="0">
                <a:solidFill>
                  <a:schemeClr val="tx1"/>
                </a:solidFill>
              </a:rPr>
              <a:t>Open Educational Resources for Sustainable Development</a:t>
            </a:r>
          </a:p>
        </p:txBody>
      </p:sp>
    </p:spTree>
    <p:extLst>
      <p:ext uri="{BB962C8B-B14F-4D97-AF65-F5344CB8AC3E}">
        <p14:creationId xmlns:p14="http://schemas.microsoft.com/office/powerpoint/2010/main" val="309553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D1A2CED-DA9B-4CCF-8215-CFC65FE71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562DFC44-A40C-4573-9230-B3EDB3EC8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260019"/>
            <a:ext cx="8375586" cy="5933012"/>
          </a:xfrm>
          <a:prstGeom prst="rect">
            <a:avLst/>
          </a:prstGeom>
          <a:ln w="12700">
            <a:solidFill>
              <a:srgbClr val="EFEFEF"/>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F5868A17-487C-4B3E-BB32-1D07C848EFFC}"/>
              </a:ext>
            </a:extLst>
          </p:cNvPr>
          <p:cNvSpPr>
            <a:spLocks noGrp="1"/>
          </p:cNvSpPr>
          <p:nvPr>
            <p:ph type="title"/>
          </p:nvPr>
        </p:nvSpPr>
        <p:spPr>
          <a:xfrm>
            <a:off x="836676" y="509521"/>
            <a:ext cx="7674102" cy="1014984"/>
          </a:xfrm>
        </p:spPr>
        <p:txBody>
          <a:bodyPr>
            <a:normAutofit/>
          </a:bodyPr>
          <a:lstStyle/>
          <a:p>
            <a:r>
              <a:rPr lang="en-CA" sz="3500" dirty="0"/>
              <a:t>Cost of Educational Materials</a:t>
            </a:r>
            <a:endParaRPr lang="en-US" sz="3500" dirty="0"/>
          </a:p>
        </p:txBody>
      </p:sp>
      <p:sp>
        <p:nvSpPr>
          <p:cNvPr id="17" name="Rectangle 16">
            <a:extLst>
              <a:ext uri="{FF2B5EF4-FFF2-40B4-BE49-F238E27FC236}">
                <a16:creationId xmlns:a16="http://schemas.microsoft.com/office/drawing/2014/main" id="{15589D35-CF9F-4DE9-A792-8571A09E9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658327"/>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8" name="Content Placeholder 7">
            <a:extLst>
              <a:ext uri="{FF2B5EF4-FFF2-40B4-BE49-F238E27FC236}">
                <a16:creationId xmlns:a16="http://schemas.microsoft.com/office/drawing/2014/main" id="{0E4727B8-80C8-4985-A42C-766D45113B75}"/>
              </a:ext>
            </a:extLst>
          </p:cNvPr>
          <p:cNvGraphicFramePr>
            <a:graphicFrameLocks noGrp="1"/>
          </p:cNvGraphicFramePr>
          <p:nvPr>
            <p:ph idx="1"/>
            <p:extLst>
              <p:ext uri="{D42A27DB-BD31-4B8C-83A1-F6EECF244321}">
                <p14:modId xmlns:p14="http://schemas.microsoft.com/office/powerpoint/2010/main" val="162472885"/>
              </p:ext>
            </p:extLst>
          </p:nvPr>
        </p:nvGraphicFramePr>
        <p:xfrm>
          <a:off x="836676" y="1673352"/>
          <a:ext cx="7674102" cy="4334256"/>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72870F14-861E-47F6-92AE-BB4D4D94BDC0}"/>
              </a:ext>
            </a:extLst>
          </p:cNvPr>
          <p:cNvSpPr txBox="1"/>
          <p:nvPr/>
        </p:nvSpPr>
        <p:spPr>
          <a:xfrm>
            <a:off x="374125" y="6263905"/>
            <a:ext cx="2945037" cy="261610"/>
          </a:xfrm>
          <a:prstGeom prst="rect">
            <a:avLst/>
          </a:prstGeom>
          <a:noFill/>
        </p:spPr>
        <p:txBody>
          <a:bodyPr wrap="none" rtlCol="0">
            <a:spAutoFit/>
          </a:bodyPr>
          <a:lstStyle/>
          <a:p>
            <a:r>
              <a:rPr lang="en-CA" sz="1100" dirty="0"/>
              <a:t>Source: </a:t>
            </a:r>
            <a:r>
              <a:rPr lang="en-CA" sz="1100" dirty="0">
                <a:hlinkClick r:id="rId4"/>
              </a:rPr>
              <a:t>http://oasis.col.org/handle/11599/3479</a:t>
            </a:r>
            <a:endParaRPr lang="en-CA" sz="1100" dirty="0"/>
          </a:p>
        </p:txBody>
      </p:sp>
    </p:spTree>
    <p:extLst>
      <p:ext uri="{BB962C8B-B14F-4D97-AF65-F5344CB8AC3E}">
        <p14:creationId xmlns:p14="http://schemas.microsoft.com/office/powerpoint/2010/main" val="165279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260B693-E5B0-40DB-9CB9-122CFD79EBBA}"/>
              </a:ext>
            </a:extLst>
          </p:cNvPr>
          <p:cNvSpPr>
            <a:spLocks noGrp="1"/>
          </p:cNvSpPr>
          <p:nvPr>
            <p:ph idx="1"/>
          </p:nvPr>
        </p:nvSpPr>
        <p:spPr>
          <a:xfrm>
            <a:off x="685800" y="1676400"/>
            <a:ext cx="4267200" cy="4572000"/>
          </a:xfrm>
        </p:spPr>
        <p:txBody>
          <a:bodyPr>
            <a:noAutofit/>
          </a:bodyPr>
          <a:lstStyle/>
          <a:p>
            <a:r>
              <a:rPr lang="en-US" sz="2800" dirty="0"/>
              <a:t>Students saved between 75 to 88 ECD per course per semester by using open textbooks</a:t>
            </a:r>
          </a:p>
          <a:p>
            <a:r>
              <a:rPr lang="en-US" sz="2800" dirty="0"/>
              <a:t>Supplementing textbooks with OER improved student performance by 5.5%</a:t>
            </a:r>
          </a:p>
        </p:txBody>
      </p:sp>
      <p:pic>
        <p:nvPicPr>
          <p:cNvPr id="11" name="Picture 10">
            <a:extLst>
              <a:ext uri="{FF2B5EF4-FFF2-40B4-BE49-F238E27FC236}">
                <a16:creationId xmlns:a16="http://schemas.microsoft.com/office/drawing/2014/main" id="{D00597B6-D167-49A8-82E7-96E52CEA55A1}"/>
              </a:ext>
            </a:extLst>
          </p:cNvPr>
          <p:cNvPicPr>
            <a:picLocks noChangeAspect="1"/>
          </p:cNvPicPr>
          <p:nvPr/>
        </p:nvPicPr>
        <p:blipFill>
          <a:blip r:embed="rId3"/>
          <a:stretch>
            <a:fillRect/>
          </a:stretch>
        </p:blipFill>
        <p:spPr>
          <a:xfrm>
            <a:off x="5386686" y="1676400"/>
            <a:ext cx="3028850" cy="3962400"/>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DE3CBBB5-81C8-4CA8-BB37-848F6D02CE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4179" y="1329304"/>
            <a:ext cx="1105043" cy="736696"/>
          </a:xfrm>
          <a:prstGeom prst="rect">
            <a:avLst/>
          </a:prstGeom>
        </p:spPr>
      </p:pic>
      <p:sp>
        <p:nvSpPr>
          <p:cNvPr id="8" name="Title 2">
            <a:extLst>
              <a:ext uri="{FF2B5EF4-FFF2-40B4-BE49-F238E27FC236}">
                <a16:creationId xmlns:a16="http://schemas.microsoft.com/office/drawing/2014/main" id="{5067D4DB-A040-4B3A-85DD-3D28A29A0C8D}"/>
              </a:ext>
            </a:extLst>
          </p:cNvPr>
          <p:cNvSpPr txBox="1">
            <a:spLocks/>
          </p:cNvSpPr>
          <p:nvPr/>
        </p:nvSpPr>
        <p:spPr>
          <a:xfrm>
            <a:off x="628650" y="3741"/>
            <a:ext cx="78867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CA" dirty="0"/>
              <a:t>3. Improving Learning Outcomes</a:t>
            </a:r>
            <a:endParaRPr lang="en-US" dirty="0"/>
          </a:p>
        </p:txBody>
      </p:sp>
      <p:sp>
        <p:nvSpPr>
          <p:cNvPr id="6" name="TextBox 5">
            <a:extLst>
              <a:ext uri="{FF2B5EF4-FFF2-40B4-BE49-F238E27FC236}">
                <a16:creationId xmlns:a16="http://schemas.microsoft.com/office/drawing/2014/main" id="{2519FC47-BF1E-453B-A6A2-E86F76598475}"/>
              </a:ext>
            </a:extLst>
          </p:cNvPr>
          <p:cNvSpPr txBox="1"/>
          <p:nvPr/>
        </p:nvSpPr>
        <p:spPr>
          <a:xfrm>
            <a:off x="5513163" y="5638800"/>
            <a:ext cx="2945037" cy="261610"/>
          </a:xfrm>
          <a:prstGeom prst="rect">
            <a:avLst/>
          </a:prstGeom>
          <a:noFill/>
        </p:spPr>
        <p:txBody>
          <a:bodyPr wrap="none" rtlCol="0">
            <a:spAutoFit/>
          </a:bodyPr>
          <a:lstStyle/>
          <a:p>
            <a:r>
              <a:rPr lang="en-CA" sz="1100" dirty="0"/>
              <a:t>Source: </a:t>
            </a:r>
            <a:r>
              <a:rPr lang="en-CA" sz="1100" dirty="0">
                <a:hlinkClick r:id="rId5"/>
              </a:rPr>
              <a:t>http://oasis.col.org/handle/11599/2750</a:t>
            </a:r>
            <a:endParaRPr lang="en-CA" sz="1100" dirty="0"/>
          </a:p>
        </p:txBody>
      </p:sp>
    </p:spTree>
    <p:extLst>
      <p:ext uri="{BB962C8B-B14F-4D97-AF65-F5344CB8AC3E}">
        <p14:creationId xmlns:p14="http://schemas.microsoft.com/office/powerpoint/2010/main" val="2487087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87D7C-A510-4B61-9D1C-8D9437D5D967}"/>
              </a:ext>
            </a:extLst>
          </p:cNvPr>
          <p:cNvSpPr>
            <a:spLocks noGrp="1"/>
          </p:cNvSpPr>
          <p:nvPr>
            <p:ph type="title"/>
          </p:nvPr>
        </p:nvSpPr>
        <p:spPr/>
        <p:txBody>
          <a:bodyPr/>
          <a:lstStyle/>
          <a:p>
            <a:r>
              <a:rPr lang="en-CA" dirty="0"/>
              <a:t>Open Educational Resources can</a:t>
            </a:r>
          </a:p>
        </p:txBody>
      </p:sp>
      <p:sp>
        <p:nvSpPr>
          <p:cNvPr id="3" name="Content Placeholder 2">
            <a:extLst>
              <a:ext uri="{FF2B5EF4-FFF2-40B4-BE49-F238E27FC236}">
                <a16:creationId xmlns:a16="http://schemas.microsoft.com/office/drawing/2014/main" id="{2E3DA6DD-6DA4-4B7F-8997-7633C2EE7ED2}"/>
              </a:ext>
            </a:extLst>
          </p:cNvPr>
          <p:cNvSpPr>
            <a:spLocks noGrp="1"/>
          </p:cNvSpPr>
          <p:nvPr>
            <p:ph idx="1"/>
          </p:nvPr>
        </p:nvSpPr>
        <p:spPr/>
        <p:txBody>
          <a:bodyPr>
            <a:normAutofit/>
          </a:bodyPr>
          <a:lstStyle/>
          <a:p>
            <a:r>
              <a:rPr lang="en-CA" sz="3600" dirty="0"/>
              <a:t>Increase access to education</a:t>
            </a:r>
          </a:p>
          <a:p>
            <a:r>
              <a:rPr lang="en-CA" sz="3600" dirty="0"/>
              <a:t>Reduce costs</a:t>
            </a:r>
          </a:p>
          <a:p>
            <a:r>
              <a:rPr lang="en-CA" sz="3600" dirty="0"/>
              <a:t>Enhance learning outcomes</a:t>
            </a:r>
          </a:p>
        </p:txBody>
      </p:sp>
      <p:grpSp>
        <p:nvGrpSpPr>
          <p:cNvPr id="8" name="Group 7">
            <a:extLst>
              <a:ext uri="{FF2B5EF4-FFF2-40B4-BE49-F238E27FC236}">
                <a16:creationId xmlns:a16="http://schemas.microsoft.com/office/drawing/2014/main" id="{12CB7530-7280-433C-9F9A-63FAFA8EAED5}"/>
              </a:ext>
            </a:extLst>
          </p:cNvPr>
          <p:cNvGrpSpPr/>
          <p:nvPr/>
        </p:nvGrpSpPr>
        <p:grpSpPr>
          <a:xfrm>
            <a:off x="5645426" y="2792895"/>
            <a:ext cx="2604051" cy="2564295"/>
            <a:chOff x="5645426" y="2792895"/>
            <a:chExt cx="2604051" cy="2564295"/>
          </a:xfrm>
        </p:grpSpPr>
        <p:pic>
          <p:nvPicPr>
            <p:cNvPr id="5" name="Graphic 4" descr="Send">
              <a:extLst>
                <a:ext uri="{FF2B5EF4-FFF2-40B4-BE49-F238E27FC236}">
                  <a16:creationId xmlns:a16="http://schemas.microsoft.com/office/drawing/2014/main" id="{800B8E87-9F4C-4E8C-9E29-B8C188212EB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45426" y="2792895"/>
              <a:ext cx="2017644" cy="2017644"/>
            </a:xfrm>
            <a:prstGeom prst="rect">
              <a:avLst/>
            </a:prstGeom>
          </p:spPr>
        </p:pic>
        <p:pic>
          <p:nvPicPr>
            <p:cNvPr id="7" name="Graphic 6" descr="Arrow Slight curve">
              <a:extLst>
                <a:ext uri="{FF2B5EF4-FFF2-40B4-BE49-F238E27FC236}">
                  <a16:creationId xmlns:a16="http://schemas.microsoft.com/office/drawing/2014/main" id="{E7660778-943C-46B5-9ED1-C3951E9960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38730" y="3846443"/>
              <a:ext cx="1510747" cy="1510747"/>
            </a:xfrm>
            <a:prstGeom prst="rect">
              <a:avLst/>
            </a:prstGeom>
          </p:spPr>
        </p:pic>
      </p:grpSp>
    </p:spTree>
    <p:extLst>
      <p:ext uri="{BB962C8B-B14F-4D97-AF65-F5344CB8AC3E}">
        <p14:creationId xmlns:p14="http://schemas.microsoft.com/office/powerpoint/2010/main" val="316010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bwMode="auto">
          <a:xfrm>
            <a:off x="990600" y="2362201"/>
            <a:ext cx="7162800"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a:t>Open Educational Resources</a:t>
            </a:r>
          </a:p>
        </p:txBody>
      </p:sp>
      <p:pic>
        <p:nvPicPr>
          <p:cNvPr id="5" name="Picture 4" descr="A close up of a sign&#10;&#10;Description automatically generated">
            <a:extLst>
              <a:ext uri="{FF2B5EF4-FFF2-40B4-BE49-F238E27FC236}">
                <a16:creationId xmlns:a16="http://schemas.microsoft.com/office/drawing/2014/main" id="{82850DFD-D13A-42BD-B337-A75BB42597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1073758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Defining OER</a:t>
            </a:r>
          </a:p>
        </p:txBody>
      </p:sp>
      <p:sp>
        <p:nvSpPr>
          <p:cNvPr id="3" name="Content Placeholder 2"/>
          <p:cNvSpPr>
            <a:spLocks noGrp="1"/>
          </p:cNvSpPr>
          <p:nvPr>
            <p:ph idx="1"/>
          </p:nvPr>
        </p:nvSpPr>
        <p:spPr>
          <a:xfrm>
            <a:off x="168965" y="1539496"/>
            <a:ext cx="8647043" cy="4775546"/>
          </a:xfrm>
        </p:spPr>
        <p:txBody>
          <a:bodyPr>
            <a:normAutofit/>
          </a:bodyPr>
          <a:lstStyle/>
          <a:p>
            <a:pPr marL="0" indent="0" algn="ctr">
              <a:lnSpc>
                <a:spcPct val="110000"/>
              </a:lnSpc>
              <a:spcBef>
                <a:spcPts val="600"/>
              </a:spcBef>
              <a:buNone/>
            </a:pPr>
            <a:r>
              <a:rPr lang="en-US" sz="3600" i="1" dirty="0"/>
              <a:t>Open Educational Resources (OER) are learning, teaching and research materials in any format and medium that reside in the </a:t>
            </a:r>
            <a:r>
              <a:rPr lang="en-US" sz="3600" b="1" i="1" dirty="0"/>
              <a:t>public domain </a:t>
            </a:r>
            <a:r>
              <a:rPr lang="en-US" sz="3600" i="1" dirty="0"/>
              <a:t>or are under copyright that have been </a:t>
            </a:r>
            <a:r>
              <a:rPr lang="en-US" sz="3600" b="1" i="1" dirty="0"/>
              <a:t>released under an open license</a:t>
            </a:r>
            <a:r>
              <a:rPr lang="en-US" sz="3600" i="1" dirty="0"/>
              <a:t>, that permit no-cost access, re-use, re-purpose, adaptation and redistribution by others. </a:t>
            </a:r>
            <a:endParaRPr lang="en-US" sz="2000" dirty="0"/>
          </a:p>
          <a:p>
            <a:pPr marL="0" indent="0" algn="r">
              <a:buNone/>
            </a:pPr>
            <a:r>
              <a:rPr lang="en-US" sz="2000" dirty="0"/>
              <a:t>(UNESCO OER Recommendation, 2019)</a:t>
            </a:r>
          </a:p>
          <a:p>
            <a:endParaRPr lang="en-US" sz="2000" dirty="0"/>
          </a:p>
        </p:txBody>
      </p:sp>
      <p:pic>
        <p:nvPicPr>
          <p:cNvPr id="6" name="Picture 5" descr="A close up of a sign&#10;&#10;Description automatically generated">
            <a:extLst>
              <a:ext uri="{FF2B5EF4-FFF2-40B4-BE49-F238E27FC236}">
                <a16:creationId xmlns:a16="http://schemas.microsoft.com/office/drawing/2014/main" id="{8307E667-E961-4696-84E6-6206954BD6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7452" y="75131"/>
            <a:ext cx="2196548" cy="1464365"/>
          </a:xfrm>
          <a:prstGeom prst="rect">
            <a:avLst/>
          </a:prstGeom>
        </p:spPr>
      </p:pic>
    </p:spTree>
    <p:extLst>
      <p:ext uri="{BB962C8B-B14F-4D97-AF65-F5344CB8AC3E}">
        <p14:creationId xmlns:p14="http://schemas.microsoft.com/office/powerpoint/2010/main" val="408440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0" y="0"/>
            <a:ext cx="3810000" cy="6858000"/>
          </a:xfrm>
          <a:prstGeom prst="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imes New Roman"/>
              <a:ea typeface="+mn-ea"/>
              <a:cs typeface="+mn-cs"/>
            </a:endParaRPr>
          </a:p>
        </p:txBody>
      </p:sp>
      <p:sp>
        <p:nvSpPr>
          <p:cNvPr id="3" name="Title 2"/>
          <p:cNvSpPr>
            <a:spLocks noGrp="1"/>
          </p:cNvSpPr>
          <p:nvPr>
            <p:ph type="title"/>
          </p:nvPr>
        </p:nvSpPr>
        <p:spPr>
          <a:xfrm>
            <a:off x="0" y="0"/>
            <a:ext cx="5334000" cy="1265238"/>
          </a:xfrm>
          <a:solidFill>
            <a:schemeClr val="accent1"/>
          </a:solidFill>
        </p:spPr>
        <p:txBody>
          <a:bodyPr/>
          <a:lstStyle/>
          <a:p>
            <a:pPr algn="ctr"/>
            <a:r>
              <a:rPr lang="en-US" i="0" dirty="0"/>
              <a:t>What is Open?</a:t>
            </a:r>
          </a:p>
        </p:txBody>
      </p:sp>
      <p:sp>
        <p:nvSpPr>
          <p:cNvPr id="2" name="Content Placeholder 1"/>
          <p:cNvSpPr>
            <a:spLocks noGrp="1"/>
          </p:cNvSpPr>
          <p:nvPr>
            <p:ph idx="1"/>
          </p:nvPr>
        </p:nvSpPr>
        <p:spPr>
          <a:xfrm>
            <a:off x="457200" y="1283167"/>
            <a:ext cx="3124200" cy="4572000"/>
          </a:xfrm>
        </p:spPr>
        <p:txBody>
          <a:bodyPr/>
          <a:lstStyle/>
          <a:p>
            <a:r>
              <a:rPr lang="en-US" dirty="0"/>
              <a:t>It’s about open license used to share educational material</a:t>
            </a:r>
          </a:p>
          <a:p>
            <a:r>
              <a:rPr lang="en-US" dirty="0"/>
              <a:t>No permission required as long as the open license is respected</a:t>
            </a:r>
          </a:p>
          <a:p>
            <a:endParaRPr lang="en-US" dirty="0"/>
          </a:p>
        </p:txBody>
      </p:sp>
      <p:sp>
        <p:nvSpPr>
          <p:cNvPr id="7" name="TextBox 6"/>
          <p:cNvSpPr txBox="1"/>
          <p:nvPr/>
        </p:nvSpPr>
        <p:spPr>
          <a:xfrm>
            <a:off x="5715000" y="1307372"/>
            <a:ext cx="3352800" cy="5293757"/>
          </a:xfrm>
          <a:prstGeom prst="rect">
            <a:avLst/>
          </a:prstGeom>
          <a:noFill/>
        </p:spPr>
        <p:txBody>
          <a:bodyPr wrap="square" rtlCol="0">
            <a:spAutoFit/>
          </a:bodyPr>
          <a:lstStyle/>
          <a:p>
            <a:pPr marL="514350" marR="0" lvl="0" indent="-514350" algn="l" defTabSz="914400" rtl="0" eaLnBrk="1" fontAlgn="base" latinLnBrk="0" hangingPunct="1">
              <a:lnSpc>
                <a:spcPct val="100000"/>
              </a:lnSpc>
              <a:spcBef>
                <a:spcPct val="0"/>
              </a:spcBef>
              <a:spcAft>
                <a:spcPct val="0"/>
              </a:spcAft>
              <a:buClrTx/>
              <a:buSzTx/>
              <a:buFont typeface="+mj-lt"/>
              <a:buAutoNum type="arabicPeriod"/>
              <a:tabLst/>
              <a:defRPr/>
            </a:pPr>
            <a:r>
              <a:rPr kumimoji="0" lang="en-US" sz="2800" b="1" i="0" u="none" strike="noStrike" kern="1200" cap="none" spc="0" normalizeH="0" baseline="0" noProof="0" dirty="0">
                <a:ln>
                  <a:noFill/>
                </a:ln>
                <a:solidFill>
                  <a:srgbClr val="FFFFFF"/>
                </a:solidFill>
                <a:effectLst/>
                <a:uLnTx/>
                <a:uFillTx/>
                <a:latin typeface="Arial" charset="0"/>
                <a:ea typeface="+mn-ea"/>
                <a:cs typeface="+mn-cs"/>
              </a:rPr>
              <a:t>Reuse</a:t>
            </a:r>
            <a:r>
              <a:rPr kumimoji="0" lang="en-US" sz="1800" b="0" i="0" u="none" strike="noStrike" kern="1200" cap="none" spc="0" normalizeH="0" baseline="0" noProof="0" dirty="0">
                <a:ln>
                  <a:noFill/>
                </a:ln>
                <a:solidFill>
                  <a:srgbClr val="FFFFFF"/>
                </a:solidFill>
                <a:effectLst/>
                <a:uLnTx/>
                <a:uFillTx/>
                <a:latin typeface="Arial" charset="0"/>
                <a:ea typeface="+mn-ea"/>
                <a:cs typeface="+mn-cs"/>
              </a:rPr>
              <a:t>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(copy verbatim)</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endParaRPr kumimoji="0" lang="en-US" sz="1800" b="0" i="0" u="none" strike="noStrike" kern="1200" cap="none" spc="0" normalizeH="0" baseline="0" noProof="0" dirty="0">
              <a:ln>
                <a:noFill/>
              </a:ln>
              <a:solidFill>
                <a:srgbClr val="FFFFFF"/>
              </a:solidFill>
              <a:effectLst/>
              <a:uLnTx/>
              <a:uFillTx/>
              <a:latin typeface="Arial" charset="0"/>
              <a:ea typeface="+mn-ea"/>
              <a:cs typeface="+mn-cs"/>
            </a:endParaRPr>
          </a:p>
          <a:p>
            <a:pPr marL="514350" marR="0" lvl="0" indent="-514350" algn="l" defTabSz="914400" rtl="0" eaLnBrk="1" fontAlgn="base" latinLnBrk="0" hangingPunct="1">
              <a:lnSpc>
                <a:spcPct val="100000"/>
              </a:lnSpc>
              <a:spcBef>
                <a:spcPct val="0"/>
              </a:spcBef>
              <a:spcAft>
                <a:spcPct val="0"/>
              </a:spcAft>
              <a:buClrTx/>
              <a:buSzTx/>
              <a:buFont typeface="+mj-lt"/>
              <a:buAutoNum type="arabicPeriod"/>
              <a:tabLst/>
              <a:defRPr/>
            </a:pPr>
            <a:r>
              <a:rPr kumimoji="0" lang="en-US" sz="2800" b="1" i="0" u="none" strike="noStrike" kern="1200" cap="none" spc="0" normalizeH="0" baseline="0" noProof="0" dirty="0">
                <a:ln>
                  <a:noFill/>
                </a:ln>
                <a:solidFill>
                  <a:srgbClr val="FFFFFF"/>
                </a:solidFill>
                <a:effectLst/>
                <a:uLnTx/>
                <a:uFillTx/>
                <a:latin typeface="Arial" charset="0"/>
                <a:ea typeface="+mn-ea"/>
                <a:cs typeface="+mn-cs"/>
              </a:rPr>
              <a:t>Revise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(adapt and edit)</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endParaRPr kumimoji="0" lang="en-US" sz="1800" b="0" i="0" u="none" strike="noStrike" kern="1200" cap="none" spc="0" normalizeH="0" baseline="0" noProof="0" dirty="0">
              <a:ln>
                <a:noFill/>
              </a:ln>
              <a:solidFill>
                <a:srgbClr val="FFFFFF"/>
              </a:solidFill>
              <a:effectLst/>
              <a:uLnTx/>
              <a:uFillTx/>
              <a:latin typeface="Arial" charset="0"/>
              <a:ea typeface="+mn-ea"/>
              <a:cs typeface="+mn-cs"/>
            </a:endParaRPr>
          </a:p>
          <a:p>
            <a:pPr marL="514350" marR="0" lvl="0" indent="-514350" algn="l" defTabSz="914400" rtl="0" eaLnBrk="1" fontAlgn="base" latinLnBrk="0" hangingPunct="1">
              <a:lnSpc>
                <a:spcPct val="100000"/>
              </a:lnSpc>
              <a:spcBef>
                <a:spcPct val="0"/>
              </a:spcBef>
              <a:spcAft>
                <a:spcPct val="0"/>
              </a:spcAft>
              <a:buClrTx/>
              <a:buSzTx/>
              <a:buFont typeface="+mj-lt"/>
              <a:buAutoNum type="arabicPeriod"/>
              <a:tabLst/>
              <a:defRPr/>
            </a:pPr>
            <a:r>
              <a:rPr kumimoji="0" lang="en-US" sz="2800" b="1" i="0" u="none" strike="noStrike" kern="1200" cap="none" spc="0" normalizeH="0" baseline="0" noProof="0" dirty="0">
                <a:ln>
                  <a:noFill/>
                </a:ln>
                <a:solidFill>
                  <a:srgbClr val="FFFFFF"/>
                </a:solidFill>
                <a:effectLst/>
                <a:uLnTx/>
                <a:uFillTx/>
                <a:latin typeface="Arial" charset="0"/>
                <a:ea typeface="+mn-ea"/>
                <a:cs typeface="+mn-cs"/>
              </a:rPr>
              <a:t>Remix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(combine with other materials)</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endParaRPr kumimoji="0" lang="en-US" sz="1800" b="0" i="0" u="none" strike="noStrike" kern="1200" cap="none" spc="0" normalizeH="0" baseline="0" noProof="0" dirty="0">
              <a:ln>
                <a:noFill/>
              </a:ln>
              <a:solidFill>
                <a:srgbClr val="FFFFFF"/>
              </a:solidFill>
              <a:effectLst/>
              <a:uLnTx/>
              <a:uFillTx/>
              <a:latin typeface="Arial" charset="0"/>
              <a:ea typeface="+mn-ea"/>
              <a:cs typeface="+mn-cs"/>
            </a:endParaRPr>
          </a:p>
          <a:p>
            <a:pPr marL="514350" marR="0" lvl="0" indent="-514350" algn="l" defTabSz="914400" rtl="0" eaLnBrk="1" fontAlgn="base" latinLnBrk="0" hangingPunct="1">
              <a:lnSpc>
                <a:spcPct val="100000"/>
              </a:lnSpc>
              <a:spcBef>
                <a:spcPct val="0"/>
              </a:spcBef>
              <a:spcAft>
                <a:spcPct val="0"/>
              </a:spcAft>
              <a:buClrTx/>
              <a:buSzTx/>
              <a:buFont typeface="+mj-lt"/>
              <a:buAutoNum type="arabicPeriod"/>
              <a:tabLst/>
              <a:defRPr/>
            </a:pPr>
            <a:r>
              <a:rPr kumimoji="0" lang="en-US" sz="2800" b="1" i="0" u="none" strike="noStrike" kern="1200" cap="none" spc="0" normalizeH="0" baseline="0" noProof="0" dirty="0">
                <a:ln>
                  <a:noFill/>
                </a:ln>
                <a:solidFill>
                  <a:srgbClr val="FFFFFF"/>
                </a:solidFill>
                <a:effectLst/>
                <a:uLnTx/>
                <a:uFillTx/>
                <a:latin typeface="Arial" charset="0"/>
                <a:ea typeface="+mn-ea"/>
                <a:cs typeface="+mn-cs"/>
              </a:rPr>
              <a:t>Redistribute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(share with others)</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endParaRPr kumimoji="0" lang="en-US" sz="1800" b="0" i="0" u="none" strike="noStrike" kern="1200" cap="none" spc="0" normalizeH="0" baseline="0" noProof="0" dirty="0">
              <a:ln>
                <a:noFill/>
              </a:ln>
              <a:solidFill>
                <a:srgbClr val="FFFFFF"/>
              </a:solidFill>
              <a:effectLst/>
              <a:uLnTx/>
              <a:uFillTx/>
              <a:latin typeface="Arial" charset="0"/>
              <a:ea typeface="+mn-ea"/>
              <a:cs typeface="+mn-cs"/>
            </a:endParaRPr>
          </a:p>
          <a:p>
            <a:pPr marL="514350" marR="0" lvl="0" indent="-514350" algn="l" defTabSz="914400" rtl="0" eaLnBrk="1" fontAlgn="base" latinLnBrk="0" hangingPunct="1">
              <a:lnSpc>
                <a:spcPct val="100000"/>
              </a:lnSpc>
              <a:spcBef>
                <a:spcPct val="0"/>
              </a:spcBef>
              <a:spcAft>
                <a:spcPct val="0"/>
              </a:spcAft>
              <a:buClrTx/>
              <a:buSzTx/>
              <a:buFont typeface="+mj-lt"/>
              <a:buAutoNum type="arabicPeriod"/>
              <a:tabLst/>
              <a:defRPr/>
            </a:pPr>
            <a:r>
              <a:rPr kumimoji="0" lang="en-US" sz="2800" b="1" i="0" u="none" strike="noStrike" kern="1200" cap="none" spc="0" normalizeH="0" baseline="0" noProof="0" dirty="0">
                <a:ln>
                  <a:noFill/>
                </a:ln>
                <a:solidFill>
                  <a:srgbClr val="FFFFFF"/>
                </a:solidFill>
                <a:effectLst/>
                <a:uLnTx/>
                <a:uFillTx/>
                <a:latin typeface="Arial" charset="0"/>
                <a:ea typeface="+mn-ea"/>
                <a:cs typeface="+mn-cs"/>
              </a:rPr>
              <a:t>Retain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(make, own and control copies)</a:t>
            </a:r>
          </a:p>
        </p:txBody>
      </p:sp>
      <p:cxnSp>
        <p:nvCxnSpPr>
          <p:cNvPr id="9" name="Straight Connector 8"/>
          <p:cNvCxnSpPr/>
          <p:nvPr/>
        </p:nvCxnSpPr>
        <p:spPr>
          <a:xfrm>
            <a:off x="5303580" y="1066800"/>
            <a:ext cx="3840420" cy="0"/>
          </a:xfrm>
          <a:prstGeom prst="line">
            <a:avLst/>
          </a:prstGeom>
          <a:ln w="133350">
            <a:solidFill>
              <a:schemeClr val="bg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443473" y="-160728"/>
            <a:ext cx="1758815" cy="1569660"/>
          </a:xfrm>
          <a:prstGeom prst="rect">
            <a:avLst/>
          </a:prstGeom>
          <a:noFill/>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9600" b="1" i="0" u="none" strike="noStrike" kern="1200" cap="none" spc="0" normalizeH="0" baseline="0" noProof="0" dirty="0">
                <a:ln w="22225">
                  <a:solidFill>
                    <a:srgbClr val="E84784"/>
                  </a:solidFill>
                  <a:prstDash val="solid"/>
                </a:ln>
                <a:solidFill>
                  <a:srgbClr val="E84784">
                    <a:lumMod val="40000"/>
                    <a:lumOff val="60000"/>
                  </a:srgbClr>
                </a:solidFill>
                <a:effectLst/>
                <a:uLnTx/>
                <a:uFillTx/>
                <a:latin typeface="Arial" charset="0"/>
                <a:ea typeface="+mn-ea"/>
                <a:cs typeface="+mn-cs"/>
              </a:rPr>
              <a:t>5R</a:t>
            </a:r>
          </a:p>
        </p:txBody>
      </p:sp>
      <p:pic>
        <p:nvPicPr>
          <p:cNvPr id="11" name="Picture 10"/>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643713" y="1600200"/>
            <a:ext cx="1499787" cy="2232660"/>
          </a:xfrm>
          <a:prstGeom prst="rect">
            <a:avLst/>
          </a:prstGeom>
        </p:spPr>
      </p:pic>
    </p:spTree>
    <p:extLst>
      <p:ext uri="{BB962C8B-B14F-4D97-AF65-F5344CB8AC3E}">
        <p14:creationId xmlns:p14="http://schemas.microsoft.com/office/powerpoint/2010/main" val="238559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2969"/>
            <a:ext cx="9144000" cy="1265239"/>
          </a:xfrm>
          <a:solidFill>
            <a:schemeClr val="bg1"/>
          </a:solidFill>
        </p:spPr>
        <p:txBody>
          <a:bodyPr/>
          <a:lstStyle/>
          <a:p>
            <a:pPr algn="ctr"/>
            <a:r>
              <a:rPr lang="en-US" sz="4400" i="0" dirty="0"/>
              <a:t>History: In brief</a:t>
            </a:r>
          </a:p>
        </p:txBody>
      </p:sp>
      <p:graphicFrame>
        <p:nvGraphicFramePr>
          <p:cNvPr id="3" name="Content Placeholder 2">
            <a:extLst>
              <a:ext uri="{FF2B5EF4-FFF2-40B4-BE49-F238E27FC236}">
                <a16:creationId xmlns:a16="http://schemas.microsoft.com/office/drawing/2014/main" id="{F9B6E19B-F6B2-45BF-BFC3-4E4DA867A1ED}"/>
              </a:ext>
            </a:extLst>
          </p:cNvPr>
          <p:cNvGraphicFramePr>
            <a:graphicFrameLocks noGrp="1"/>
          </p:cNvGraphicFramePr>
          <p:nvPr>
            <p:ph idx="1"/>
            <p:extLst>
              <p:ext uri="{D42A27DB-BD31-4B8C-83A1-F6EECF244321}">
                <p14:modId xmlns:p14="http://schemas.microsoft.com/office/powerpoint/2010/main" val="4023978975"/>
              </p:ext>
            </p:extLst>
          </p:nvPr>
        </p:nvGraphicFramePr>
        <p:xfrm>
          <a:off x="457200" y="1262270"/>
          <a:ext cx="8458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98224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90564" y="1363302"/>
            <a:ext cx="8382000" cy="2285998"/>
          </a:xfrm>
        </p:spPr>
        <p:txBody>
          <a:bodyPr/>
          <a:lstStyle/>
          <a:p>
            <a:pPr lvl="0"/>
            <a:r>
              <a:rPr lang="en-GB" sz="2400" dirty="0">
                <a:solidFill>
                  <a:srgbClr val="302A7E"/>
                </a:solidFill>
                <a:latin typeface="+mj-lt"/>
              </a:rPr>
              <a:t>Foster awareness and use of OER</a:t>
            </a:r>
            <a:endParaRPr lang="en-US" sz="2400" dirty="0">
              <a:solidFill>
                <a:srgbClr val="302A7E"/>
              </a:solidFill>
              <a:latin typeface="+mj-lt"/>
            </a:endParaRPr>
          </a:p>
          <a:p>
            <a:pPr lvl="0"/>
            <a:r>
              <a:rPr lang="en-GB" sz="2400" dirty="0">
                <a:solidFill>
                  <a:srgbClr val="302A7E"/>
                </a:solidFill>
                <a:latin typeface="+mj-lt"/>
              </a:rPr>
              <a:t>Encourage the development and adaptation of OER in a variety of languages and cultural contexts</a:t>
            </a:r>
            <a:endParaRPr lang="en-US" sz="2400" dirty="0">
              <a:solidFill>
                <a:srgbClr val="302A7E"/>
              </a:solidFill>
              <a:latin typeface="+mj-lt"/>
            </a:endParaRPr>
          </a:p>
          <a:p>
            <a:pPr lvl="0"/>
            <a:r>
              <a:rPr lang="en-GB" sz="2400" dirty="0">
                <a:solidFill>
                  <a:srgbClr val="302A7E"/>
                </a:solidFill>
                <a:latin typeface="+mj-lt"/>
              </a:rPr>
              <a:t>Encourage the open licensing of educational materials produced with public funds.</a:t>
            </a:r>
            <a:endParaRPr lang="en-US" sz="2400" dirty="0">
              <a:solidFill>
                <a:srgbClr val="302A7E"/>
              </a:solidFill>
              <a:latin typeface="+mj-lt"/>
            </a:endParaRPr>
          </a:p>
          <a:p>
            <a:endParaRPr lang="en-US" sz="2000" dirty="0">
              <a:latin typeface="+mj-lt"/>
            </a:endParaRPr>
          </a:p>
        </p:txBody>
      </p:sp>
      <p:sp>
        <p:nvSpPr>
          <p:cNvPr id="3" name="Title 2"/>
          <p:cNvSpPr>
            <a:spLocks noGrp="1"/>
          </p:cNvSpPr>
          <p:nvPr>
            <p:ph type="title"/>
          </p:nvPr>
        </p:nvSpPr>
        <p:spPr>
          <a:xfrm>
            <a:off x="-27476" y="0"/>
            <a:ext cx="9171476" cy="1265238"/>
          </a:xfrm>
          <a:solidFill>
            <a:srgbClr val="302A7E"/>
          </a:solidFill>
        </p:spPr>
        <p:txBody>
          <a:bodyPr/>
          <a:lstStyle/>
          <a:p>
            <a:pPr algn="ctr"/>
            <a:r>
              <a:rPr lang="en-US" i="0" dirty="0">
                <a:solidFill>
                  <a:schemeClr val="bg1"/>
                </a:solidFill>
              </a:rPr>
              <a:t>Paris Declaration on OER</a:t>
            </a:r>
            <a:r>
              <a:rPr lang="en-US" sz="5400" i="0" dirty="0">
                <a:solidFill>
                  <a:schemeClr val="bg1"/>
                </a:solidFill>
              </a:rPr>
              <a:t> </a:t>
            </a:r>
            <a:endParaRPr lang="en-US" i="0" dirty="0">
              <a:solidFill>
                <a:schemeClr val="bg1"/>
              </a:solidFill>
            </a:endParaRPr>
          </a:p>
        </p:txBody>
      </p:sp>
      <p:grpSp>
        <p:nvGrpSpPr>
          <p:cNvPr id="8" name="Group 7"/>
          <p:cNvGrpSpPr/>
          <p:nvPr/>
        </p:nvGrpSpPr>
        <p:grpSpPr>
          <a:xfrm>
            <a:off x="-27476" y="3505200"/>
            <a:ext cx="5343091" cy="3429000"/>
            <a:chOff x="548825" y="3505200"/>
            <a:chExt cx="5013775" cy="3217657"/>
          </a:xfrm>
        </p:grpSpPr>
        <p:grpSp>
          <p:nvGrpSpPr>
            <p:cNvPr id="4" name="Group 3"/>
            <p:cNvGrpSpPr/>
            <p:nvPr/>
          </p:nvGrpSpPr>
          <p:grpSpPr>
            <a:xfrm>
              <a:off x="548825" y="3505200"/>
              <a:ext cx="5013775" cy="3217657"/>
              <a:chOff x="645947" y="3928451"/>
              <a:chExt cx="3893891" cy="2595928"/>
            </a:xfrm>
          </p:grpSpPr>
          <p:pic>
            <p:nvPicPr>
              <p:cNvPr id="6146" name="Picture 2" descr="\\06-CLS-01\Users\DTremblay\Desktop\oer_declaration_drafting_grou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947" y="3928451"/>
                <a:ext cx="3893891" cy="259592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rot="16200000">
                <a:off x="-80369" y="5541699"/>
                <a:ext cx="1770435" cy="194925"/>
              </a:xfrm>
              <a:prstGeom prst="rect">
                <a:avLst/>
              </a:prstGeom>
              <a:noFill/>
            </p:spPr>
            <p:txBody>
              <a:bodyPr wrap="square" rtlCol="0">
                <a:spAutoFit/>
              </a:bodyPr>
              <a:lstStyle/>
              <a:p>
                <a:r>
                  <a:rPr lang="en-US" sz="1000" baseline="30000" dirty="0"/>
                  <a:t>Photo: CC-BY </a:t>
                </a:r>
                <a:r>
                  <a:rPr lang="en-US" sz="1000" baseline="30000" dirty="0" err="1"/>
                  <a:t>Davide</a:t>
                </a:r>
                <a:r>
                  <a:rPr lang="en-US" sz="1000" baseline="30000" dirty="0"/>
                  <a:t> </a:t>
                </a:r>
                <a:r>
                  <a:rPr lang="en-US" sz="1000" baseline="30000" dirty="0" err="1"/>
                  <a:t>Storti</a:t>
                </a:r>
                <a:endParaRPr lang="en-US" sz="1000" baseline="30000" dirty="0"/>
              </a:p>
            </p:txBody>
          </p:sp>
        </p:grpSp>
        <p:sp>
          <p:nvSpPr>
            <p:cNvPr id="6" name="TextBox 5"/>
            <p:cNvSpPr txBox="1"/>
            <p:nvPr/>
          </p:nvSpPr>
          <p:spPr>
            <a:xfrm>
              <a:off x="753427" y="3676838"/>
              <a:ext cx="2209800" cy="1107996"/>
            </a:xfrm>
            <a:prstGeom prst="rect">
              <a:avLst/>
            </a:prstGeom>
            <a:noFill/>
          </p:spPr>
          <p:txBody>
            <a:bodyPr wrap="square" rtlCol="0">
              <a:spAutoFit/>
            </a:bodyPr>
            <a:lstStyle/>
            <a:p>
              <a:r>
                <a:rPr lang="en-US" baseline="30000" dirty="0">
                  <a:solidFill>
                    <a:schemeClr val="bg1"/>
                  </a:solidFill>
                </a:rPr>
                <a:t>The 2012 Paris OER Declaration drafting group at UNESCO Headquarters, Paris, France</a:t>
              </a:r>
            </a:p>
            <a:p>
              <a:endParaRPr lang="en-US" dirty="0"/>
            </a:p>
          </p:txBody>
        </p:sp>
      </p:grpSp>
      <p:pic>
        <p:nvPicPr>
          <p:cNvPr id="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3424" t="2214" r="7616"/>
          <a:stretch/>
        </p:blipFill>
        <p:spPr bwMode="auto">
          <a:xfrm>
            <a:off x="5152913" y="3480926"/>
            <a:ext cx="3991087" cy="3377074"/>
          </a:xfrm>
          <a:prstGeom prst="rect">
            <a:avLst/>
          </a:prstGeom>
          <a:noFill/>
          <a:ln w="9525">
            <a:noFill/>
            <a:miter lim="800000"/>
            <a:headEnd/>
            <a:tailEnd/>
          </a:ln>
        </p:spPr>
      </p:pic>
    </p:spTree>
    <p:extLst>
      <p:ext uri="{BB962C8B-B14F-4D97-AF65-F5344CB8AC3E}">
        <p14:creationId xmlns:p14="http://schemas.microsoft.com/office/powerpoint/2010/main" val="376873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7654" y="0"/>
            <a:ext cx="9201150" cy="5695949"/>
            <a:chOff x="-4585" y="457200"/>
            <a:chExt cx="9180085" cy="468630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 y="457200"/>
              <a:ext cx="9143999" cy="2781299"/>
            </a:xfrm>
            <a:prstGeom prst="rect">
              <a:avLst/>
            </a:prstGeom>
          </p:spPr>
        </p:pic>
        <p:sp useBgFill="1">
          <p:nvSpPr>
            <p:cNvPr id="3" name="Rectangle 6"/>
            <p:cNvSpPr/>
            <p:nvPr/>
          </p:nvSpPr>
          <p:spPr bwMode="white">
            <a:xfrm>
              <a:off x="-1146" y="2305891"/>
              <a:ext cx="9151416" cy="2837609"/>
            </a:xfrm>
            <a:custGeom>
              <a:avLst/>
              <a:gdLst/>
              <a:ahLst/>
              <a:cxnLst/>
              <a:rect l="l" t="t" r="r" b="b"/>
              <a:pathLst>
                <a:path w="12201888" h="3783479">
                  <a:moveTo>
                    <a:pt x="12201888" y="0"/>
                  </a:moveTo>
                  <a:cubicBezTo>
                    <a:pt x="12200429" y="1116741"/>
                    <a:pt x="12191467" y="2278498"/>
                    <a:pt x="12188825" y="3404540"/>
                  </a:cubicBezTo>
                  <a:lnTo>
                    <a:pt x="12188825" y="3554879"/>
                  </a:lnTo>
                  <a:lnTo>
                    <a:pt x="12188825" y="3690879"/>
                  </a:lnTo>
                  <a:lnTo>
                    <a:pt x="12188825" y="3707279"/>
                  </a:lnTo>
                  <a:lnTo>
                    <a:pt x="12188825" y="3783479"/>
                  </a:lnTo>
                  <a:lnTo>
                    <a:pt x="0" y="3783479"/>
                  </a:lnTo>
                  <a:lnTo>
                    <a:pt x="0" y="3707279"/>
                  </a:lnTo>
                  <a:lnTo>
                    <a:pt x="0" y="3554879"/>
                  </a:lnTo>
                  <a:lnTo>
                    <a:pt x="0" y="641399"/>
                  </a:lnTo>
                  <a:cubicBezTo>
                    <a:pt x="3601335" y="-419044"/>
                    <a:pt x="9102102" y="1605485"/>
                    <a:pt x="1220188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Freeform 9"/>
            <p:cNvSpPr/>
            <p:nvPr/>
          </p:nvSpPr>
          <p:spPr>
            <a:xfrm rot="21388434">
              <a:off x="8030" y="2227376"/>
              <a:ext cx="9127430" cy="928561"/>
            </a:xfrm>
            <a:custGeom>
              <a:avLst/>
              <a:gdLst/>
              <a:ahLst/>
              <a:cxnLst/>
              <a:rect l="l" t="t" r="r" b="b"/>
              <a:pathLst>
                <a:path w="12169907" h="1238081">
                  <a:moveTo>
                    <a:pt x="2807331" y="101460"/>
                  </a:moveTo>
                  <a:cubicBezTo>
                    <a:pt x="6135545" y="328205"/>
                    <a:pt x="6673951" y="1596392"/>
                    <a:pt x="12165744" y="982579"/>
                  </a:cubicBezTo>
                  <a:lnTo>
                    <a:pt x="12160227" y="1072100"/>
                  </a:lnTo>
                  <a:cubicBezTo>
                    <a:pt x="5416860" y="1825439"/>
                    <a:pt x="6141899" y="-258272"/>
                    <a:pt x="0" y="232833"/>
                  </a:cubicBezTo>
                  <a:lnTo>
                    <a:pt x="5492" y="143708"/>
                  </a:lnTo>
                  <a:cubicBezTo>
                    <a:pt x="1145422" y="52200"/>
                    <a:pt x="2048826" y="49784"/>
                    <a:pt x="2807331" y="101460"/>
                  </a:cubicBezTo>
                  <a:close/>
                  <a:moveTo>
                    <a:pt x="2811494" y="33894"/>
                  </a:moveTo>
                  <a:cubicBezTo>
                    <a:pt x="6139708" y="260639"/>
                    <a:pt x="6678114" y="1528826"/>
                    <a:pt x="12169907" y="915013"/>
                  </a:cubicBezTo>
                  <a:lnTo>
                    <a:pt x="12168059" y="945013"/>
                  </a:lnTo>
                  <a:cubicBezTo>
                    <a:pt x="5424692" y="1698351"/>
                    <a:pt x="6149730" y="-385359"/>
                    <a:pt x="7832" y="105746"/>
                  </a:cubicBezTo>
                  <a:lnTo>
                    <a:pt x="9656" y="76142"/>
                  </a:lnTo>
                  <a:cubicBezTo>
                    <a:pt x="1149586" y="-15366"/>
                    <a:pt x="2052990" y="-17782"/>
                    <a:pt x="2811494" y="33894"/>
                  </a:cubicBezTo>
                  <a:close/>
                </a:path>
              </a:pathLst>
            </a:custGeom>
            <a:gradFill>
              <a:gsLst>
                <a:gs pos="0">
                  <a:schemeClr val="bg2">
                    <a:alpha val="90000"/>
                    <a:lumMod val="80000"/>
                    <a:lumOff val="20000"/>
                  </a:schemeClr>
                </a:gs>
                <a:gs pos="18000">
                  <a:schemeClr val="bg2">
                    <a:lumMod val="92000"/>
                  </a:schemeClr>
                </a:gs>
                <a:gs pos="37000">
                  <a:schemeClr val="bg2">
                    <a:alpha val="90000"/>
                    <a:lumMod val="91000"/>
                  </a:schemeClr>
                </a:gs>
                <a:gs pos="100000">
                  <a:schemeClr val="bg2">
                    <a:lumMod val="80000"/>
                    <a:lumOff val="20000"/>
                  </a:schemeClr>
                </a:gs>
              </a:gsLst>
              <a:path path="shape">
                <a:fillToRect l="50000" t="50000" r="50000" b="50000"/>
              </a:path>
            </a:gradFill>
            <a:ln w="254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5" name="Freeform 10"/>
            <p:cNvSpPr/>
            <p:nvPr/>
          </p:nvSpPr>
          <p:spPr>
            <a:xfrm rot="21388434">
              <a:off x="21108" y="2073051"/>
              <a:ext cx="9154392" cy="1169446"/>
            </a:xfrm>
            <a:custGeom>
              <a:avLst/>
              <a:gdLst/>
              <a:ahLst/>
              <a:cxnLst/>
              <a:rect l="l" t="t" r="r" b="b"/>
              <a:pathLst>
                <a:path w="12205856" h="1559261">
                  <a:moveTo>
                    <a:pt x="12190266" y="1521455"/>
                  </a:moveTo>
                  <a:lnTo>
                    <a:pt x="12190701" y="1521482"/>
                  </a:lnTo>
                  <a:lnTo>
                    <a:pt x="12188851" y="1559261"/>
                  </a:lnTo>
                  <a:lnTo>
                    <a:pt x="12188416" y="1559245"/>
                  </a:lnTo>
                  <a:close/>
                  <a:moveTo>
                    <a:pt x="12205856" y="208119"/>
                  </a:moveTo>
                  <a:lnTo>
                    <a:pt x="12203734" y="242562"/>
                  </a:lnTo>
                  <a:cubicBezTo>
                    <a:pt x="6796720" y="1874914"/>
                    <a:pt x="3447529" y="-395170"/>
                    <a:pt x="0" y="109344"/>
                  </a:cubicBezTo>
                  <a:lnTo>
                    <a:pt x="2124" y="74883"/>
                  </a:lnTo>
                  <a:cubicBezTo>
                    <a:pt x="3449654" y="-429611"/>
                    <a:pt x="6798843" y="1840472"/>
                    <a:pt x="12205856" y="208119"/>
                  </a:cubicBezTo>
                  <a:close/>
                </a:path>
              </a:pathLst>
            </a:custGeom>
            <a:gradFill>
              <a:gsLst>
                <a:gs pos="36000">
                  <a:schemeClr val="bg2">
                    <a:alpha val="30000"/>
                    <a:lumMod val="0"/>
                    <a:lumOff val="100000"/>
                  </a:schemeClr>
                </a:gs>
                <a:gs pos="100000">
                  <a:schemeClr val="bg2">
                    <a:alpha val="48000"/>
                  </a:schemeClr>
                </a:gs>
              </a:gsLst>
              <a:lin ang="2700000" scaled="1"/>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6" name="Freeform 11"/>
            <p:cNvSpPr/>
            <p:nvPr/>
          </p:nvSpPr>
          <p:spPr>
            <a:xfrm rot="21388434">
              <a:off x="-4585" y="2331381"/>
              <a:ext cx="9161365" cy="789489"/>
            </a:xfrm>
            <a:custGeom>
              <a:avLst/>
              <a:gdLst/>
              <a:ahLst/>
              <a:cxnLst/>
              <a:rect l="l" t="t" r="r" b="b"/>
              <a:pathLst>
                <a:path w="12215153" h="1052652">
                  <a:moveTo>
                    <a:pt x="12199582" y="613499"/>
                  </a:moveTo>
                  <a:lnTo>
                    <a:pt x="12196535" y="662961"/>
                  </a:lnTo>
                  <a:cubicBezTo>
                    <a:pt x="8659170" y="1895884"/>
                    <a:pt x="3236150" y="-250863"/>
                    <a:pt x="0" y="412868"/>
                  </a:cubicBezTo>
                  <a:lnTo>
                    <a:pt x="3057" y="363268"/>
                  </a:lnTo>
                  <a:cubicBezTo>
                    <a:pt x="3239190" y="-300459"/>
                    <a:pt x="8662172" y="1846263"/>
                    <a:pt x="12199582" y="613499"/>
                  </a:cubicBezTo>
                  <a:close/>
                  <a:moveTo>
                    <a:pt x="12208353" y="471141"/>
                  </a:moveTo>
                  <a:lnTo>
                    <a:pt x="12202868" y="560177"/>
                  </a:lnTo>
                  <a:cubicBezTo>
                    <a:pt x="8665592" y="1793383"/>
                    <a:pt x="3242519" y="-353436"/>
                    <a:pt x="6325" y="310230"/>
                  </a:cubicBezTo>
                  <a:lnTo>
                    <a:pt x="11827" y="220949"/>
                  </a:lnTo>
                  <a:cubicBezTo>
                    <a:pt x="3247993" y="-442711"/>
                    <a:pt x="8670998" y="1704066"/>
                    <a:pt x="12208353" y="471141"/>
                  </a:cubicBezTo>
                  <a:close/>
                  <a:moveTo>
                    <a:pt x="12215153" y="360807"/>
                  </a:moveTo>
                  <a:lnTo>
                    <a:pt x="12212631" y="401743"/>
                  </a:lnTo>
                  <a:cubicBezTo>
                    <a:pt x="8696050" y="1669577"/>
                    <a:pt x="3274141" y="-472216"/>
                    <a:pt x="15523" y="160967"/>
                  </a:cubicBezTo>
                  <a:lnTo>
                    <a:pt x="18051" y="119938"/>
                  </a:lnTo>
                  <a:cubicBezTo>
                    <a:pt x="3276657" y="-513245"/>
                    <a:pt x="8698537" y="1628531"/>
                    <a:pt x="12215153" y="360807"/>
                  </a:cubicBezTo>
                  <a:close/>
                </a:path>
              </a:pathLst>
            </a:custGeom>
            <a:gradFill>
              <a:gsLst>
                <a:gs pos="36000">
                  <a:schemeClr val="bg2">
                    <a:alpha val="47000"/>
                    <a:lumMod val="0"/>
                    <a:lumOff val="100000"/>
                  </a:schemeClr>
                </a:gs>
                <a:gs pos="100000">
                  <a:schemeClr val="bg2">
                    <a:alpha val="82000"/>
                    <a:lumMod val="87000"/>
                    <a:lumOff val="13000"/>
                  </a:schemeClr>
                </a:gs>
              </a:gsLst>
              <a:path path="rect">
                <a:fillToRect l="100000" t="100000"/>
              </a:path>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9" name="Title 5"/>
          <p:cNvSpPr txBox="1">
            <a:spLocks/>
          </p:cNvSpPr>
          <p:nvPr/>
        </p:nvSpPr>
        <p:spPr>
          <a:xfrm>
            <a:off x="-53652" y="3308685"/>
            <a:ext cx="9297806" cy="1325563"/>
          </a:xfrm>
          <a:prstGeom prst="rect">
            <a:avLst/>
          </a:prstGeom>
        </p:spPr>
        <p:txBody>
          <a:bodyPr>
            <a:no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3200" b="1" dirty="0">
                <a:solidFill>
                  <a:schemeClr val="tx1">
                    <a:lumMod val="85000"/>
                    <a:lumOff val="15000"/>
                  </a:schemeClr>
                </a:solidFill>
              </a:rPr>
              <a:t>OER for Inclusive and Equitable Quality Education </a:t>
            </a:r>
            <a:br>
              <a:rPr lang="en-US" dirty="0">
                <a:solidFill>
                  <a:schemeClr val="tx1">
                    <a:lumMod val="85000"/>
                    <a:lumOff val="15000"/>
                  </a:schemeClr>
                </a:solidFill>
              </a:rPr>
            </a:br>
            <a:r>
              <a:rPr lang="en-US" sz="5700" dirty="0">
                <a:solidFill>
                  <a:schemeClr val="tx1">
                    <a:lumMod val="85000"/>
                    <a:lumOff val="15000"/>
                  </a:schemeClr>
                </a:solidFill>
                <a:latin typeface="+mj-lt"/>
              </a:rPr>
              <a:t>From Commitment to Action</a:t>
            </a:r>
            <a:br>
              <a:rPr lang="en-US" dirty="0">
                <a:solidFill>
                  <a:schemeClr val="tx1">
                    <a:lumMod val="85000"/>
                    <a:lumOff val="15000"/>
                  </a:schemeClr>
                </a:solidFill>
              </a:rPr>
            </a:br>
            <a:endParaRPr lang="en-US" dirty="0">
              <a:solidFill>
                <a:schemeClr val="tx1">
                  <a:lumMod val="85000"/>
                  <a:lumOff val="15000"/>
                </a:schemeClr>
              </a:solidFill>
            </a:endParaRPr>
          </a:p>
        </p:txBody>
      </p:sp>
      <p:sp>
        <p:nvSpPr>
          <p:cNvPr id="14" name="Rectangle 13"/>
          <p:cNvSpPr/>
          <p:nvPr/>
        </p:nvSpPr>
        <p:spPr>
          <a:xfrm>
            <a:off x="-3577" y="6115665"/>
            <a:ext cx="9193572" cy="742335"/>
          </a:xfrm>
          <a:prstGeom prst="rect">
            <a:avLst/>
          </a:prstGeom>
          <a:solidFill>
            <a:srgbClr val="CAC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ext Placeholder 7"/>
          <p:cNvSpPr txBox="1">
            <a:spLocks/>
          </p:cNvSpPr>
          <p:nvPr/>
        </p:nvSpPr>
        <p:spPr>
          <a:xfrm>
            <a:off x="-411" y="5156404"/>
            <a:ext cx="9172415" cy="959261"/>
          </a:xfrm>
          <a:prstGeom prst="rect">
            <a:avLst/>
          </a:prstGeom>
          <a:solidFill>
            <a:srgbClr val="C00000"/>
          </a:solidFill>
        </p:spPr>
        <p:txBody>
          <a:bodyPr vert="horz" lIns="68580" tIns="34290" rIns="68580" bIns="3429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chemeClr val="bg1"/>
                </a:solidFill>
                <a:cs typeface="Arial" panose="020B0604020202020204" pitchFamily="34" charset="0"/>
              </a:rPr>
              <a:t>Ljubljana OER Action Plan 2017</a:t>
            </a:r>
          </a:p>
        </p:txBody>
      </p:sp>
      <p:sp>
        <p:nvSpPr>
          <p:cNvPr id="10" name="TextBox 9"/>
          <p:cNvSpPr txBox="1"/>
          <p:nvPr/>
        </p:nvSpPr>
        <p:spPr>
          <a:xfrm>
            <a:off x="-22097" y="6336974"/>
            <a:ext cx="9221924" cy="830997"/>
          </a:xfrm>
          <a:prstGeom prst="rect">
            <a:avLst/>
          </a:prstGeom>
          <a:solidFill>
            <a:srgbClr val="290088"/>
          </a:solidFill>
        </p:spPr>
        <p:txBody>
          <a:bodyPr wrap="square" rtlCol="0">
            <a:spAutoFit/>
          </a:bodyPr>
          <a:lstStyle/>
          <a:p>
            <a:pPr algn="ctr"/>
            <a:r>
              <a:rPr lang="en-US" sz="2400" dirty="0">
                <a:solidFill>
                  <a:schemeClr val="bg1"/>
                </a:solidFill>
                <a:cs typeface="Arial" panose="020B0604020202020204" pitchFamily="34" charset="0"/>
              </a:rPr>
              <a:t>2</a:t>
            </a:r>
            <a:r>
              <a:rPr lang="en-US" sz="2400" baseline="30000" dirty="0">
                <a:solidFill>
                  <a:schemeClr val="bg1"/>
                </a:solidFill>
                <a:cs typeface="Arial" panose="020B0604020202020204" pitchFamily="34" charset="0"/>
              </a:rPr>
              <a:t>nd</a:t>
            </a:r>
            <a:r>
              <a:rPr lang="en-US" sz="2400" dirty="0">
                <a:solidFill>
                  <a:schemeClr val="bg1"/>
                </a:solidFill>
                <a:cs typeface="Arial" panose="020B0604020202020204" pitchFamily="34" charset="0"/>
              </a:rPr>
              <a:t> World OER Congress|  18-20 September, 2017 | Ljubljana, Slovenia</a:t>
            </a:r>
          </a:p>
          <a:p>
            <a:pPr algn="ctr"/>
            <a:endParaRPr lang="en-US" sz="2400" dirty="0">
              <a:solidFill>
                <a:schemeClr val="bg1"/>
              </a:solidFill>
              <a:cs typeface="Arial" panose="020B0604020202020204" pitchFamily="34" charset="0"/>
            </a:endParaRPr>
          </a:p>
        </p:txBody>
      </p:sp>
      <p:pic>
        <p:nvPicPr>
          <p:cNvPr id="29" name="Picture 28"/>
          <p:cNvPicPr>
            <a:picLocks noChangeAspect="1"/>
          </p:cNvPicPr>
          <p:nvPr/>
        </p:nvPicPr>
        <p:blipFill>
          <a:blip r:embed="rId3"/>
          <a:stretch>
            <a:fillRect/>
          </a:stretch>
        </p:blipFill>
        <p:spPr>
          <a:xfrm>
            <a:off x="5169491" y="1717146"/>
            <a:ext cx="3167177" cy="1132398"/>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417444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B0D7370-E198-4306-965D-1D8E36F51157}"/>
              </a:ext>
            </a:extLst>
          </p:cNvPr>
          <p:cNvSpPr>
            <a:spLocks noGrp="1"/>
          </p:cNvSpPr>
          <p:nvPr>
            <p:ph idx="1"/>
          </p:nvPr>
        </p:nvSpPr>
        <p:spPr/>
        <p:txBody>
          <a:bodyPr/>
          <a:lstStyle/>
          <a:p>
            <a:r>
              <a:rPr lang="en-US" dirty="0">
                <a:solidFill>
                  <a:srgbClr val="302A7E"/>
                </a:solidFill>
              </a:rPr>
              <a:t>Building </a:t>
            </a:r>
            <a:r>
              <a:rPr lang="en-US" b="1" dirty="0">
                <a:solidFill>
                  <a:srgbClr val="302A7E"/>
                </a:solidFill>
              </a:rPr>
              <a:t>capacity </a:t>
            </a:r>
            <a:r>
              <a:rPr lang="en-US" dirty="0">
                <a:solidFill>
                  <a:srgbClr val="302A7E"/>
                </a:solidFill>
              </a:rPr>
              <a:t>of stakeholders to create, access, use, adapt and redistribute OER</a:t>
            </a:r>
          </a:p>
          <a:p>
            <a:r>
              <a:rPr lang="en-CA" dirty="0">
                <a:solidFill>
                  <a:srgbClr val="302A7E"/>
                </a:solidFill>
              </a:rPr>
              <a:t>Developing supportive </a:t>
            </a:r>
            <a:r>
              <a:rPr lang="en-CA" b="1" dirty="0">
                <a:solidFill>
                  <a:srgbClr val="302A7E"/>
                </a:solidFill>
              </a:rPr>
              <a:t>policy</a:t>
            </a:r>
          </a:p>
          <a:p>
            <a:r>
              <a:rPr lang="en-US" dirty="0">
                <a:solidFill>
                  <a:srgbClr val="302A7E"/>
                </a:solidFill>
              </a:rPr>
              <a:t>Encourage</a:t>
            </a:r>
            <a:r>
              <a:rPr lang="en-US" b="1" dirty="0">
                <a:solidFill>
                  <a:srgbClr val="302A7E"/>
                </a:solidFill>
              </a:rPr>
              <a:t> inclusive </a:t>
            </a:r>
            <a:r>
              <a:rPr lang="en-US" dirty="0">
                <a:solidFill>
                  <a:srgbClr val="302A7E"/>
                </a:solidFill>
              </a:rPr>
              <a:t>and </a:t>
            </a:r>
            <a:r>
              <a:rPr lang="en-US" b="1" dirty="0">
                <a:solidFill>
                  <a:srgbClr val="302A7E"/>
                </a:solidFill>
              </a:rPr>
              <a:t>equitable</a:t>
            </a:r>
            <a:r>
              <a:rPr lang="en-US" dirty="0">
                <a:solidFill>
                  <a:srgbClr val="302A7E"/>
                </a:solidFill>
              </a:rPr>
              <a:t> </a:t>
            </a:r>
            <a:r>
              <a:rPr lang="en-US" b="1" dirty="0">
                <a:solidFill>
                  <a:srgbClr val="302A7E"/>
                </a:solidFill>
              </a:rPr>
              <a:t>quality </a:t>
            </a:r>
            <a:r>
              <a:rPr lang="en-US" dirty="0">
                <a:solidFill>
                  <a:srgbClr val="302A7E"/>
                </a:solidFill>
              </a:rPr>
              <a:t>OER</a:t>
            </a:r>
          </a:p>
          <a:p>
            <a:r>
              <a:rPr lang="en-US" dirty="0">
                <a:solidFill>
                  <a:srgbClr val="302A7E"/>
                </a:solidFill>
              </a:rPr>
              <a:t>Nurturing the creation of </a:t>
            </a:r>
            <a:r>
              <a:rPr lang="en-US" b="1" dirty="0">
                <a:solidFill>
                  <a:srgbClr val="302A7E"/>
                </a:solidFill>
              </a:rPr>
              <a:t>sustainability models </a:t>
            </a:r>
            <a:r>
              <a:rPr lang="en-US" dirty="0">
                <a:solidFill>
                  <a:srgbClr val="302A7E"/>
                </a:solidFill>
              </a:rPr>
              <a:t>for OER</a:t>
            </a:r>
          </a:p>
          <a:p>
            <a:r>
              <a:rPr lang="en-CA" dirty="0">
                <a:solidFill>
                  <a:srgbClr val="302A7E"/>
                </a:solidFill>
              </a:rPr>
              <a:t>Facilitating international </a:t>
            </a:r>
            <a:r>
              <a:rPr lang="en-CA" b="1" dirty="0">
                <a:solidFill>
                  <a:srgbClr val="302A7E"/>
                </a:solidFill>
              </a:rPr>
              <a:t>cooperation</a:t>
            </a:r>
          </a:p>
        </p:txBody>
      </p:sp>
      <p:sp>
        <p:nvSpPr>
          <p:cNvPr id="3" name="Title 2">
            <a:extLst>
              <a:ext uri="{FF2B5EF4-FFF2-40B4-BE49-F238E27FC236}">
                <a16:creationId xmlns:a16="http://schemas.microsoft.com/office/drawing/2014/main" id="{49467E80-E1CA-43A9-9F83-4DC7AC85631B}"/>
              </a:ext>
            </a:extLst>
          </p:cNvPr>
          <p:cNvSpPr>
            <a:spLocks noGrp="1"/>
          </p:cNvSpPr>
          <p:nvPr>
            <p:ph type="title"/>
          </p:nvPr>
        </p:nvSpPr>
        <p:spPr>
          <a:xfrm>
            <a:off x="0" y="0"/>
            <a:ext cx="9144000" cy="1265238"/>
          </a:xfrm>
          <a:solidFill>
            <a:srgbClr val="302A7E"/>
          </a:solidFill>
        </p:spPr>
        <p:txBody>
          <a:bodyPr/>
          <a:lstStyle/>
          <a:p>
            <a:r>
              <a:rPr lang="en-CA" i="0" dirty="0">
                <a:solidFill>
                  <a:schemeClr val="bg1"/>
                </a:solidFill>
              </a:rPr>
              <a:t>UNESCO OER Recommendation</a:t>
            </a:r>
          </a:p>
        </p:txBody>
      </p:sp>
      <p:sp>
        <p:nvSpPr>
          <p:cNvPr id="4" name="Rectangle 3">
            <a:extLst>
              <a:ext uri="{FF2B5EF4-FFF2-40B4-BE49-F238E27FC236}">
                <a16:creationId xmlns:a16="http://schemas.microsoft.com/office/drawing/2014/main" id="{DCAD98C8-2435-4903-B36D-0807ED027558}"/>
              </a:ext>
            </a:extLst>
          </p:cNvPr>
          <p:cNvSpPr/>
          <p:nvPr/>
        </p:nvSpPr>
        <p:spPr>
          <a:xfrm rot="19557961">
            <a:off x="5889357" y="5639120"/>
            <a:ext cx="3657600" cy="381000"/>
          </a:xfrm>
          <a:prstGeom prst="rect">
            <a:avLst/>
          </a:prstGeom>
          <a:solidFill>
            <a:srgbClr val="4636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UNESCO Recommendation 2019</a:t>
            </a:r>
            <a:endParaRPr lang="en-CA" b="1" dirty="0"/>
          </a:p>
        </p:txBody>
      </p:sp>
    </p:spTree>
    <p:extLst>
      <p:ext uri="{BB962C8B-B14F-4D97-AF65-F5344CB8AC3E}">
        <p14:creationId xmlns:p14="http://schemas.microsoft.com/office/powerpoint/2010/main" val="2329639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p:cNvSpPr>
          <p:nvPr>
            <p:ph type="title"/>
          </p:nvPr>
        </p:nvSpPr>
        <p:spPr/>
        <p:txBody>
          <a:bodyPr/>
          <a:lstStyle/>
          <a:p>
            <a:r>
              <a:rPr lang="en-CA"/>
              <a:t>Plan</a:t>
            </a:r>
            <a:endParaRPr lang="en-CA" dirty="0"/>
          </a:p>
        </p:txBody>
      </p:sp>
      <p:sp>
        <p:nvSpPr>
          <p:cNvPr id="17413" name="Rectangle 3"/>
          <p:cNvSpPr>
            <a:spLocks noGrp="1"/>
          </p:cNvSpPr>
          <p:nvPr>
            <p:ph idx="1"/>
          </p:nvPr>
        </p:nvSpPr>
        <p:spPr/>
        <p:txBody>
          <a:bodyPr>
            <a:normAutofit fontScale="92500"/>
          </a:bodyPr>
          <a:lstStyle/>
          <a:p>
            <a:r>
              <a:rPr lang="en-US" sz="4400" dirty="0"/>
              <a:t>Context</a:t>
            </a:r>
          </a:p>
          <a:p>
            <a:r>
              <a:rPr lang="en-US" sz="4400" dirty="0"/>
              <a:t>Open Educational Resources</a:t>
            </a:r>
          </a:p>
          <a:p>
            <a:r>
              <a:rPr lang="en-US" sz="4400" dirty="0"/>
              <a:t>OER in Practice</a:t>
            </a:r>
          </a:p>
          <a:p>
            <a:r>
              <a:rPr lang="en-US" sz="4400" dirty="0"/>
              <a:t>OER Global Report 2017</a:t>
            </a:r>
          </a:p>
          <a:p>
            <a:r>
              <a:rPr lang="en-US" sz="4400"/>
              <a:t>COL  Contributions</a:t>
            </a:r>
            <a:endParaRPr lang="en-US" sz="4400" dirty="0"/>
          </a:p>
          <a:p>
            <a:r>
              <a:rPr lang="en-US" sz="4400" dirty="0"/>
              <a:t>OER for Sustainable Development</a:t>
            </a:r>
          </a:p>
        </p:txBody>
      </p:sp>
    </p:spTree>
    <p:extLst>
      <p:ext uri="{BB962C8B-B14F-4D97-AF65-F5344CB8AC3E}">
        <p14:creationId xmlns:p14="http://schemas.microsoft.com/office/powerpoint/2010/main" val="305796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OER in Practice</a:t>
            </a:r>
          </a:p>
        </p:txBody>
      </p:sp>
    </p:spTree>
    <p:extLst>
      <p:ext uri="{BB962C8B-B14F-4D97-AF65-F5344CB8AC3E}">
        <p14:creationId xmlns:p14="http://schemas.microsoft.com/office/powerpoint/2010/main" val="1477643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654722454"/>
              </p:ext>
            </p:extLst>
          </p:nvPr>
        </p:nvGraphicFramePr>
        <p:xfrm>
          <a:off x="-3713841" y="0"/>
          <a:ext cx="12059556" cy="6577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034972" y="1659391"/>
            <a:ext cx="4862286" cy="3539217"/>
          </a:xfrm>
        </p:spPr>
        <p:txBody>
          <a:bodyPr>
            <a:normAutofit/>
          </a:bodyPr>
          <a:lstStyle/>
          <a:p>
            <a:pPr algn="l"/>
            <a:r>
              <a:rPr lang="en-US" sz="4400" dirty="0"/>
              <a:t>Openness: </a:t>
            </a:r>
            <a:br>
              <a:rPr lang="en-US" sz="4400" dirty="0"/>
            </a:br>
            <a:r>
              <a:rPr lang="en-US" sz="4400" dirty="0"/>
              <a:t>An Evolving Concept</a:t>
            </a:r>
          </a:p>
        </p:txBody>
      </p:sp>
    </p:spTree>
    <p:extLst>
      <p:ext uri="{BB962C8B-B14F-4D97-AF65-F5344CB8AC3E}">
        <p14:creationId xmlns:p14="http://schemas.microsoft.com/office/powerpoint/2010/main" val="296001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Open Education</a:t>
            </a:r>
            <a:endParaRPr lang="en-US" dirty="0"/>
          </a:p>
        </p:txBody>
      </p:sp>
      <p:sp>
        <p:nvSpPr>
          <p:cNvPr id="3" name="Content Placeholder 2"/>
          <p:cNvSpPr>
            <a:spLocks noGrp="1"/>
          </p:cNvSpPr>
          <p:nvPr>
            <p:ph idx="1"/>
          </p:nvPr>
        </p:nvSpPr>
        <p:spPr>
          <a:xfrm>
            <a:off x="4034971" y="1833333"/>
            <a:ext cx="4760685" cy="4351338"/>
          </a:xfrm>
        </p:spPr>
        <p:txBody>
          <a:bodyPr>
            <a:normAutofit/>
          </a:bodyPr>
          <a:lstStyle/>
          <a:p>
            <a:r>
              <a:rPr lang="en-CA" sz="3600" dirty="0"/>
              <a:t>Open access to courses or programmes </a:t>
            </a:r>
          </a:p>
          <a:p>
            <a:r>
              <a:rPr lang="en-CA" sz="3600" dirty="0"/>
              <a:t>OER</a:t>
            </a:r>
          </a:p>
          <a:p>
            <a:r>
              <a:rPr lang="en-CA" sz="3600" dirty="0"/>
              <a:t>Open textbooks</a:t>
            </a:r>
          </a:p>
          <a:p>
            <a:r>
              <a:rPr lang="en-CA" sz="3600" dirty="0"/>
              <a:t>Open research</a:t>
            </a:r>
          </a:p>
          <a:p>
            <a:r>
              <a:rPr lang="en-CA" sz="3600" dirty="0"/>
              <a:t>Open data	</a:t>
            </a:r>
          </a:p>
          <a:p>
            <a:pPr marL="0" indent="0" algn="r">
              <a:buNone/>
            </a:pPr>
            <a:r>
              <a:rPr lang="en-CA" dirty="0"/>
              <a:t>(Bates, 2015)</a:t>
            </a:r>
            <a:endParaRPr lang="en-US" dirty="0"/>
          </a:p>
        </p:txBody>
      </p:sp>
      <p:sp>
        <p:nvSpPr>
          <p:cNvPr id="4" name="TextBox 3"/>
          <p:cNvSpPr txBox="1"/>
          <p:nvPr/>
        </p:nvSpPr>
        <p:spPr>
          <a:xfrm>
            <a:off x="185056" y="6492874"/>
            <a:ext cx="8610600" cy="246221"/>
          </a:xfrm>
          <a:prstGeom prst="rect">
            <a:avLst/>
          </a:prstGeom>
          <a:noFill/>
        </p:spPr>
        <p:txBody>
          <a:bodyPr wrap="square" rtlCol="0">
            <a:spAutoFit/>
          </a:bodyPr>
          <a:lstStyle/>
          <a:p>
            <a:r>
              <a:rPr lang="en-CA" sz="1000" dirty="0"/>
              <a:t>Source: http://www.tonybates.ca/2015/02/16/what-do-we-mean-by-open-in-education/</a:t>
            </a:r>
          </a:p>
        </p:txBody>
      </p:sp>
      <p:pic>
        <p:nvPicPr>
          <p:cNvPr id="1026" name="Picture 2" descr="Tony smiling 2013 UBC"/>
          <p:cNvPicPr>
            <a:picLocks noChangeAspect="1" noChangeArrowheads="1"/>
          </p:cNvPicPr>
          <p:nvPr/>
        </p:nvPicPr>
        <p:blipFill rotWithShape="1">
          <a:blip r:embed="rId3">
            <a:extLst>
              <a:ext uri="{28A0092B-C50C-407E-A947-70E740481C1C}">
                <a14:useLocalDpi xmlns:a14="http://schemas.microsoft.com/office/drawing/2010/main" val="0"/>
              </a:ext>
            </a:extLst>
          </a:blip>
          <a:srcRect r="8368"/>
          <a:stretch/>
        </p:blipFill>
        <p:spPr bwMode="auto">
          <a:xfrm>
            <a:off x="0" y="1748744"/>
            <a:ext cx="3730171" cy="4100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69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13635D6D-0049-469E-A8D3-39FCBB8D52A8}"/>
              </a:ext>
            </a:extLst>
          </p:cNvPr>
          <p:cNvPicPr>
            <a:picLocks noGrp="1" noChangeAspect="1"/>
          </p:cNvPicPr>
          <p:nvPr>
            <p:ph idx="1"/>
          </p:nvPr>
        </p:nvPicPr>
        <p:blipFill>
          <a:blip r:embed="rId3"/>
          <a:stretch>
            <a:fillRect/>
          </a:stretch>
        </p:blipFill>
        <p:spPr>
          <a:xfrm>
            <a:off x="807766" y="643467"/>
            <a:ext cx="7528466" cy="5571066"/>
          </a:xfrm>
          <a:prstGeom prst="rect">
            <a:avLst/>
          </a:prstGeom>
        </p:spPr>
      </p:pic>
      <p:sp>
        <p:nvSpPr>
          <p:cNvPr id="8" name="TextBox 7">
            <a:extLst>
              <a:ext uri="{FF2B5EF4-FFF2-40B4-BE49-F238E27FC236}">
                <a16:creationId xmlns:a16="http://schemas.microsoft.com/office/drawing/2014/main" id="{BDDCB661-130C-47A9-AAC5-970B2839E3EF}"/>
              </a:ext>
            </a:extLst>
          </p:cNvPr>
          <p:cNvSpPr txBox="1"/>
          <p:nvPr/>
        </p:nvSpPr>
        <p:spPr>
          <a:xfrm>
            <a:off x="807720" y="6424881"/>
            <a:ext cx="3064109" cy="276999"/>
          </a:xfrm>
          <a:prstGeom prst="rect">
            <a:avLst/>
          </a:prstGeom>
          <a:noFill/>
        </p:spPr>
        <p:txBody>
          <a:bodyPr wrap="none" rtlCol="0">
            <a:spAutoFit/>
          </a:bodyPr>
          <a:lstStyle/>
          <a:p>
            <a:r>
              <a:rPr lang="en-US" sz="1200" b="1" dirty="0"/>
              <a:t>Source</a:t>
            </a:r>
            <a:r>
              <a:rPr lang="en-US" sz="1200" dirty="0"/>
              <a:t>: OER Hub, OER data report 2013-2015.</a:t>
            </a:r>
          </a:p>
        </p:txBody>
      </p:sp>
    </p:spTree>
    <p:extLst>
      <p:ext uri="{BB962C8B-B14F-4D97-AF65-F5344CB8AC3E}">
        <p14:creationId xmlns:p14="http://schemas.microsoft.com/office/powerpoint/2010/main" val="21308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CA" dirty="0"/>
              <a:t>Impact on Learning</a:t>
            </a:r>
          </a:p>
        </p:txBody>
      </p:sp>
      <p:sp>
        <p:nvSpPr>
          <p:cNvPr id="3" name="Content Placeholder 2"/>
          <p:cNvSpPr>
            <a:spLocks noGrp="1"/>
          </p:cNvSpPr>
          <p:nvPr>
            <p:ph idx="1"/>
          </p:nvPr>
        </p:nvSpPr>
        <p:spPr>
          <a:xfrm>
            <a:off x="685800" y="1828800"/>
            <a:ext cx="7467600" cy="3581400"/>
          </a:xfrm>
          <a:noFill/>
        </p:spPr>
        <p:txBody>
          <a:bodyPr>
            <a:normAutofit/>
          </a:bodyPr>
          <a:lstStyle/>
          <a:p>
            <a:pPr marL="0" indent="0" algn="ctr">
              <a:lnSpc>
                <a:spcPct val="150000"/>
              </a:lnSpc>
              <a:spcBef>
                <a:spcPts val="1800"/>
              </a:spcBef>
              <a:buNone/>
            </a:pPr>
            <a:r>
              <a:rPr lang="en-CA" dirty="0"/>
              <a:t>Students who used open textbooks scored </a:t>
            </a:r>
            <a:br>
              <a:rPr lang="en-CA" dirty="0"/>
            </a:br>
            <a:r>
              <a:rPr lang="en-CA" sz="4800" dirty="0">
                <a:solidFill>
                  <a:schemeClr val="accent2">
                    <a:lumMod val="75000"/>
                  </a:schemeClr>
                </a:solidFill>
                <a:latin typeface="+mj-lt"/>
              </a:rPr>
              <a:t>.65 points higher </a:t>
            </a:r>
            <a:br>
              <a:rPr lang="en-CA" sz="4800" dirty="0">
                <a:solidFill>
                  <a:schemeClr val="accent2">
                    <a:lumMod val="75000"/>
                  </a:schemeClr>
                </a:solidFill>
                <a:latin typeface="+mj-lt"/>
              </a:rPr>
            </a:br>
            <a:r>
              <a:rPr lang="en-CA" dirty="0"/>
              <a:t>on end-of-year state standardized science tests than students using traditional textbooks.</a:t>
            </a:r>
          </a:p>
          <a:p>
            <a:endParaRPr lang="en-CA" dirty="0"/>
          </a:p>
        </p:txBody>
      </p:sp>
      <p:sp>
        <p:nvSpPr>
          <p:cNvPr id="4" name="Rectangle 3"/>
          <p:cNvSpPr/>
          <p:nvPr/>
        </p:nvSpPr>
        <p:spPr>
          <a:xfrm>
            <a:off x="304800" y="6400800"/>
            <a:ext cx="2661306" cy="307777"/>
          </a:xfrm>
          <a:prstGeom prst="rect">
            <a:avLst/>
          </a:prstGeom>
        </p:spPr>
        <p:txBody>
          <a:bodyPr wrap="none">
            <a:spAutoFit/>
          </a:bodyPr>
          <a:lstStyle/>
          <a:p>
            <a:r>
              <a:rPr lang="en-CA" sz="1400" i="1" dirty="0"/>
              <a:t>Source: </a:t>
            </a:r>
            <a:r>
              <a:rPr lang="en-CA" sz="1400" i="1" dirty="0">
                <a:solidFill>
                  <a:srgbClr val="4D4D4D"/>
                </a:solidFill>
              </a:rPr>
              <a:t>(Robinson et al, 2014) </a:t>
            </a:r>
            <a:endParaRPr lang="en-US" sz="1400" i="1" dirty="0">
              <a:solidFill>
                <a:srgbClr val="4D4D4D"/>
              </a:solidFill>
            </a:endParaRPr>
          </a:p>
        </p:txBody>
      </p:sp>
    </p:spTree>
    <p:extLst>
      <p:ext uri="{BB962C8B-B14F-4D97-AF65-F5344CB8AC3E}">
        <p14:creationId xmlns:p14="http://schemas.microsoft.com/office/powerpoint/2010/main" val="96583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08085C-2E87-4214-B890-96DDB5EAF516}"/>
              </a:ext>
            </a:extLst>
          </p:cNvPr>
          <p:cNvSpPr txBox="1">
            <a:spLocks/>
          </p:cNvSpPr>
          <p:nvPr/>
        </p:nvSpPr>
        <p:spPr>
          <a:xfrm>
            <a:off x="0" y="368178"/>
            <a:ext cx="9144000" cy="1016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r>
              <a:rPr lang="en-CA" dirty="0"/>
              <a:t>OER Impact on Teaching</a:t>
            </a:r>
          </a:p>
        </p:txBody>
      </p:sp>
      <p:sp>
        <p:nvSpPr>
          <p:cNvPr id="5" name="Content Placeholder 4">
            <a:extLst>
              <a:ext uri="{FF2B5EF4-FFF2-40B4-BE49-F238E27FC236}">
                <a16:creationId xmlns:a16="http://schemas.microsoft.com/office/drawing/2014/main" id="{53408D61-20DD-40E4-87A4-00A366885FB0}"/>
              </a:ext>
            </a:extLst>
          </p:cNvPr>
          <p:cNvSpPr txBox="1">
            <a:spLocks/>
          </p:cNvSpPr>
          <p:nvPr/>
        </p:nvSpPr>
        <p:spPr>
          <a:xfrm>
            <a:off x="751840" y="1600201"/>
            <a:ext cx="7589520" cy="37730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3200" dirty="0"/>
              <a:t>93.8% of K12 teachers used a broader range of teaching and learning methods </a:t>
            </a:r>
          </a:p>
          <a:p>
            <a:r>
              <a:rPr lang="en-CA" sz="3200" dirty="0"/>
              <a:t>89.7% used a wider range of multimedia</a:t>
            </a:r>
          </a:p>
          <a:p>
            <a:r>
              <a:rPr lang="en-CA" sz="3200" dirty="0"/>
              <a:t>88.6% reflected more on the way they taught. </a:t>
            </a:r>
          </a:p>
        </p:txBody>
      </p:sp>
      <p:sp>
        <p:nvSpPr>
          <p:cNvPr id="6" name="TextBox 5">
            <a:extLst>
              <a:ext uri="{FF2B5EF4-FFF2-40B4-BE49-F238E27FC236}">
                <a16:creationId xmlns:a16="http://schemas.microsoft.com/office/drawing/2014/main" id="{629C6D02-68D7-4EC7-A4FF-E27CD94D90C8}"/>
              </a:ext>
            </a:extLst>
          </p:cNvPr>
          <p:cNvSpPr txBox="1"/>
          <p:nvPr/>
        </p:nvSpPr>
        <p:spPr>
          <a:xfrm>
            <a:off x="812800" y="5805264"/>
            <a:ext cx="6847840" cy="646331"/>
          </a:xfrm>
          <a:prstGeom prst="rect">
            <a:avLst/>
          </a:prstGeom>
          <a:noFill/>
        </p:spPr>
        <p:txBody>
          <a:bodyPr wrap="square" rtlCol="0">
            <a:spAutoFit/>
          </a:bodyPr>
          <a:lstStyle/>
          <a:p>
            <a:r>
              <a:rPr lang="en-CA" sz="1200" b="1" dirty="0"/>
              <a:t>Source</a:t>
            </a:r>
            <a:r>
              <a:rPr lang="en-CA" sz="1200" dirty="0"/>
              <a:t>: De Los Arcos, B. (2014) ‘Flipped Learning and OER: Survey Results’. </a:t>
            </a:r>
            <a:r>
              <a:rPr lang="en-CA" sz="1200" dirty="0">
                <a:hlinkClick r:id="rId2"/>
              </a:rPr>
              <a:t>https://oscailte.wordpress.com/2014/03/13/research-findings-on-flipped-learning-and-oer/</a:t>
            </a:r>
            <a:r>
              <a:rPr lang="en-CA" sz="1200" dirty="0"/>
              <a:t> [Accessed 31 August 2015]</a:t>
            </a:r>
          </a:p>
        </p:txBody>
      </p:sp>
    </p:spTree>
    <p:extLst>
      <p:ext uri="{BB962C8B-B14F-4D97-AF65-F5344CB8AC3E}">
        <p14:creationId xmlns:p14="http://schemas.microsoft.com/office/powerpoint/2010/main" val="1185041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A8DC7770-F142-4718-B6A0-589EA04E8AB9}"/>
              </a:ext>
            </a:extLst>
          </p:cNvPr>
          <p:cNvPicPr>
            <a:picLocks noGrp="1" noChangeAspect="1"/>
          </p:cNvPicPr>
          <p:nvPr>
            <p:ph idx="1"/>
          </p:nvPr>
        </p:nvPicPr>
        <p:blipFill>
          <a:blip r:embed="rId2"/>
          <a:stretch>
            <a:fillRect/>
          </a:stretch>
        </p:blipFill>
        <p:spPr>
          <a:xfrm>
            <a:off x="756200" y="643467"/>
            <a:ext cx="7631598" cy="5571066"/>
          </a:xfrm>
          <a:prstGeom prst="rect">
            <a:avLst/>
          </a:prstGeom>
        </p:spPr>
      </p:pic>
      <p:sp>
        <p:nvSpPr>
          <p:cNvPr id="3" name="TextBox 2">
            <a:extLst>
              <a:ext uri="{FF2B5EF4-FFF2-40B4-BE49-F238E27FC236}">
                <a16:creationId xmlns:a16="http://schemas.microsoft.com/office/drawing/2014/main" id="{8A5A7BE4-D591-480E-8080-F1AAA5017D4D}"/>
              </a:ext>
            </a:extLst>
          </p:cNvPr>
          <p:cNvSpPr txBox="1"/>
          <p:nvPr/>
        </p:nvSpPr>
        <p:spPr>
          <a:xfrm>
            <a:off x="259080" y="6433304"/>
            <a:ext cx="2371227" cy="276999"/>
          </a:xfrm>
          <a:prstGeom prst="rect">
            <a:avLst/>
          </a:prstGeom>
          <a:noFill/>
        </p:spPr>
        <p:txBody>
          <a:bodyPr wrap="none" rtlCol="0">
            <a:spAutoFit/>
          </a:bodyPr>
          <a:lstStyle/>
          <a:p>
            <a:r>
              <a:rPr lang="en-US" sz="1200" b="1" dirty="0"/>
              <a:t>Source</a:t>
            </a:r>
            <a:r>
              <a:rPr lang="en-US" sz="1200" dirty="0"/>
              <a:t>: Hewlett Foundation (2015)</a:t>
            </a:r>
          </a:p>
        </p:txBody>
      </p:sp>
    </p:spTree>
    <p:extLst>
      <p:ext uri="{BB962C8B-B14F-4D97-AF65-F5344CB8AC3E}">
        <p14:creationId xmlns:p14="http://schemas.microsoft.com/office/powerpoint/2010/main" val="1069897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28650" y="-5645"/>
            <a:ext cx="7886700" cy="1325563"/>
          </a:xfrm>
        </p:spPr>
        <p:txBody>
          <a:bodyPr/>
          <a:lstStyle/>
          <a:p>
            <a:r>
              <a:rPr lang="en-US" dirty="0"/>
              <a:t>Open Educational Resources (OER)</a:t>
            </a:r>
            <a:endParaRPr lang="en-CA" dirty="0"/>
          </a:p>
        </p:txBody>
      </p:sp>
      <p:pic>
        <p:nvPicPr>
          <p:cNvPr id="30723" name="Picture 4" descr="avatar_bigge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8400" y="1676400"/>
            <a:ext cx="1406525"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8" descr="npte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10800" y="3276600"/>
            <a:ext cx="2252663"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9" descr="cnx.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43293" y="491109"/>
            <a:ext cx="1836738" cy="82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8" name="Picture 13" descr="C:\Documents and Settings\dtremblay\Desktop\UNISA PowerPoint\OER-Commons-logo.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85900" y="5688256"/>
            <a:ext cx="45529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3" descr="\\06-CLS-01\Users\DTremblay\Desktop\logo-merlot.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8650" y="4005603"/>
            <a:ext cx="3429000" cy="107342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lose up of a sign&#10;&#10;Description generated with high confidence">
            <a:extLst>
              <a:ext uri="{FF2B5EF4-FFF2-40B4-BE49-F238E27FC236}">
                <a16:creationId xmlns:a16="http://schemas.microsoft.com/office/drawing/2014/main" id="{84145C84-47FD-4546-9542-46FA06762F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16051" y="3683191"/>
            <a:ext cx="3838575" cy="742950"/>
          </a:xfrm>
          <a:prstGeom prst="rect">
            <a:avLst/>
          </a:prstGeom>
        </p:spPr>
      </p:pic>
      <p:pic>
        <p:nvPicPr>
          <p:cNvPr id="5" name="Picture 4" descr="A picture containing clipart&#10;&#10;Description generated with very high confidence">
            <a:extLst>
              <a:ext uri="{FF2B5EF4-FFF2-40B4-BE49-F238E27FC236}">
                <a16:creationId xmlns:a16="http://schemas.microsoft.com/office/drawing/2014/main" id="{9ABE7C11-5F77-46E4-8DF5-82266F7016C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90231" y="2500097"/>
            <a:ext cx="2304045" cy="840665"/>
          </a:xfrm>
          <a:prstGeom prst="rect">
            <a:avLst/>
          </a:prstGeom>
        </p:spPr>
      </p:pic>
      <p:pic>
        <p:nvPicPr>
          <p:cNvPr id="11" name="Picture 2" descr="http://cemca.org.in/ckfinder/userfiles/images/OER%20Asia.JPG">
            <a:extLst>
              <a:ext uri="{FF2B5EF4-FFF2-40B4-BE49-F238E27FC236}">
                <a16:creationId xmlns:a16="http://schemas.microsoft.com/office/drawing/2014/main" id="{5AC83AA4-6453-4572-BE04-E12A18E459A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2845" y="1479496"/>
            <a:ext cx="1250070" cy="15230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06-CLS-01\Users\DTremblay\Desktop\CORE.png">
            <a:extLst>
              <a:ext uri="{FF2B5EF4-FFF2-40B4-BE49-F238E27FC236}">
                <a16:creationId xmlns:a16="http://schemas.microsoft.com/office/drawing/2014/main" id="{33FE9257-4E90-4231-AEB2-C5A44EA43CD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953770" y="1361827"/>
            <a:ext cx="2895600" cy="159168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F0DD3954-4DC0-4DFF-899E-109B12A11BC0}"/>
              </a:ext>
            </a:extLst>
          </p:cNvPr>
          <p:cNvPicPr>
            <a:picLocks noChangeAspect="1"/>
          </p:cNvPicPr>
          <p:nvPr/>
        </p:nvPicPr>
        <p:blipFill>
          <a:blip r:embed="rId12"/>
          <a:stretch>
            <a:fillRect/>
          </a:stretch>
        </p:blipFill>
        <p:spPr>
          <a:xfrm>
            <a:off x="6376988" y="4973881"/>
            <a:ext cx="1885950" cy="685800"/>
          </a:xfrm>
          <a:prstGeom prst="rect">
            <a:avLst/>
          </a:prstGeom>
        </p:spPr>
      </p:pic>
      <p:pic>
        <p:nvPicPr>
          <p:cNvPr id="14" name="Picture 2" descr="http://nroer.gov.in/static/ndf/css/themes/nroer/logo.png">
            <a:extLst>
              <a:ext uri="{FF2B5EF4-FFF2-40B4-BE49-F238E27FC236}">
                <a16:creationId xmlns:a16="http://schemas.microsoft.com/office/drawing/2014/main" id="{A7F5619B-8822-4893-976D-D0AA9D91CB20}"/>
              </a:ext>
            </a:extLst>
          </p:cNvPr>
          <p:cNvPicPr>
            <a:picLocks noChangeAspect="1" noChangeArrowheads="1"/>
          </p:cNvPicPr>
          <p:nvPr/>
        </p:nvPicPr>
        <p:blipFill>
          <a:blip r:embed="rId13"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2781300" y="1303470"/>
            <a:ext cx="2324100" cy="854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323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airplane&#10;&#10;Description automatically generated">
            <a:extLst>
              <a:ext uri="{FF2B5EF4-FFF2-40B4-BE49-F238E27FC236}">
                <a16:creationId xmlns:a16="http://schemas.microsoft.com/office/drawing/2014/main" id="{3BFD5F9F-9AE1-4DE8-9FB7-10492E11C1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3943"/>
            <a:ext cx="9144000" cy="6462713"/>
          </a:xfrm>
          <a:prstGeom prst="rect">
            <a:avLst/>
          </a:prstGeom>
        </p:spPr>
      </p:pic>
      <p:sp>
        <p:nvSpPr>
          <p:cNvPr id="3" name="Title 1">
            <a:extLst>
              <a:ext uri="{FF2B5EF4-FFF2-40B4-BE49-F238E27FC236}">
                <a16:creationId xmlns:a16="http://schemas.microsoft.com/office/drawing/2014/main" id="{FE6C63AD-02BC-43B2-97D3-89142FB4A937}"/>
              </a:ext>
            </a:extLst>
          </p:cNvPr>
          <p:cNvSpPr txBox="1">
            <a:spLocks/>
          </p:cNvSpPr>
          <p:nvPr/>
        </p:nvSpPr>
        <p:spPr>
          <a:xfrm>
            <a:off x="0" y="0"/>
            <a:ext cx="9144000" cy="1265238"/>
          </a:xfrm>
          <a:prstGeom prst="rect">
            <a:avLst/>
          </a:prstGeom>
          <a:solidFill>
            <a:srgbClr val="302A7E"/>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CA" sz="6000" dirty="0">
                <a:solidFill>
                  <a:schemeClr val="bg1"/>
                </a:solidFill>
              </a:rPr>
              <a:t>Trends</a:t>
            </a:r>
          </a:p>
        </p:txBody>
      </p:sp>
      <p:sp>
        <p:nvSpPr>
          <p:cNvPr id="6" name="Content Placeholder 4">
            <a:extLst>
              <a:ext uri="{FF2B5EF4-FFF2-40B4-BE49-F238E27FC236}">
                <a16:creationId xmlns:a16="http://schemas.microsoft.com/office/drawing/2014/main" id="{F67583C0-BC44-4F5B-B63D-7B82DD0CA9EC}"/>
              </a:ext>
            </a:extLst>
          </p:cNvPr>
          <p:cNvSpPr txBox="1">
            <a:spLocks/>
          </p:cNvSpPr>
          <p:nvPr/>
        </p:nvSpPr>
        <p:spPr>
          <a:xfrm>
            <a:off x="506672" y="1542492"/>
            <a:ext cx="5486624" cy="37730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b="1" dirty="0">
                <a:solidFill>
                  <a:schemeClr val="bg1"/>
                </a:solidFill>
              </a:rPr>
              <a:t>More developing countries join the OER movement</a:t>
            </a:r>
          </a:p>
          <a:p>
            <a:r>
              <a:rPr lang="en-CA" b="1" dirty="0">
                <a:solidFill>
                  <a:schemeClr val="bg1"/>
                </a:solidFill>
              </a:rPr>
              <a:t>From policy to practice</a:t>
            </a:r>
          </a:p>
          <a:p>
            <a:r>
              <a:rPr lang="en-CA" b="1" dirty="0">
                <a:solidFill>
                  <a:schemeClr val="bg1"/>
                </a:solidFill>
              </a:rPr>
              <a:t>Open Textbooks </a:t>
            </a:r>
          </a:p>
          <a:p>
            <a:r>
              <a:rPr lang="en-CA" b="1" dirty="0">
                <a:solidFill>
                  <a:schemeClr val="bg1"/>
                </a:solidFill>
              </a:rPr>
              <a:t>Multi-lingual OER</a:t>
            </a:r>
          </a:p>
          <a:p>
            <a:r>
              <a:rPr lang="en-CA" b="1" dirty="0">
                <a:solidFill>
                  <a:schemeClr val="bg1"/>
                </a:solidFill>
              </a:rPr>
              <a:t>Use of OER in MOOC4D</a:t>
            </a:r>
          </a:p>
          <a:p>
            <a:endParaRPr lang="en-CA" dirty="0">
              <a:solidFill>
                <a:schemeClr val="bg1"/>
              </a:solidFill>
            </a:endParaRPr>
          </a:p>
        </p:txBody>
      </p:sp>
    </p:spTree>
    <p:extLst>
      <p:ext uri="{BB962C8B-B14F-4D97-AF65-F5344CB8AC3E}">
        <p14:creationId xmlns:p14="http://schemas.microsoft.com/office/powerpoint/2010/main" val="20163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OER Global Report 2017</a:t>
            </a:r>
            <a:endParaRPr lang="en-CA" dirty="0"/>
          </a:p>
        </p:txBody>
      </p:sp>
    </p:spTree>
    <p:extLst>
      <p:ext uri="{BB962C8B-B14F-4D97-AF65-F5344CB8AC3E}">
        <p14:creationId xmlns:p14="http://schemas.microsoft.com/office/powerpoint/2010/main" val="378200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369" y="0"/>
            <a:ext cx="7886700" cy="1325563"/>
          </a:xfrm>
        </p:spPr>
        <p:txBody>
          <a:bodyPr/>
          <a:lstStyle/>
          <a:p>
            <a:r>
              <a:rPr lang="en-US" sz="3600" dirty="0"/>
              <a:t>Access to Secondary Education</a:t>
            </a:r>
          </a:p>
        </p:txBody>
      </p:sp>
      <p:sp>
        <p:nvSpPr>
          <p:cNvPr id="7" name="TextBox 6">
            <a:extLst>
              <a:ext uri="{FF2B5EF4-FFF2-40B4-BE49-F238E27FC236}">
                <a16:creationId xmlns:a16="http://schemas.microsoft.com/office/drawing/2014/main" id="{B8174446-5B91-4A18-AF30-6D2DDAACB3B1}"/>
              </a:ext>
            </a:extLst>
          </p:cNvPr>
          <p:cNvSpPr txBox="1"/>
          <p:nvPr/>
        </p:nvSpPr>
        <p:spPr>
          <a:xfrm>
            <a:off x="228600" y="6503140"/>
            <a:ext cx="7924800" cy="400110"/>
          </a:xfrm>
          <a:prstGeom prst="rect">
            <a:avLst/>
          </a:prstGeom>
          <a:noFill/>
        </p:spPr>
        <p:txBody>
          <a:bodyPr wrap="square" rtlCol="0">
            <a:spAutoFit/>
          </a:bodyPr>
          <a:lstStyle/>
          <a:p>
            <a:r>
              <a:rPr lang="en-CA" sz="1000" dirty="0"/>
              <a:t>Source: </a:t>
            </a:r>
            <a:r>
              <a:rPr lang="en-CA" sz="1000" dirty="0">
                <a:hlinkClick r:id="rId3"/>
              </a:rPr>
              <a:t>data.worldbank.org</a:t>
            </a:r>
            <a:r>
              <a:rPr lang="en-CA" sz="1000" dirty="0"/>
              <a:t>, retrieved on 17 January 2020</a:t>
            </a:r>
          </a:p>
          <a:p>
            <a:r>
              <a:rPr lang="en-CA" sz="1000" dirty="0"/>
              <a:t> </a:t>
            </a:r>
          </a:p>
        </p:txBody>
      </p:sp>
      <p:graphicFrame>
        <p:nvGraphicFramePr>
          <p:cNvPr id="8" name="Chart 7">
            <a:extLst>
              <a:ext uri="{FF2B5EF4-FFF2-40B4-BE49-F238E27FC236}">
                <a16:creationId xmlns:a16="http://schemas.microsoft.com/office/drawing/2014/main" id="{D02C0769-04DE-4123-91FD-524D0858588D}"/>
              </a:ext>
            </a:extLst>
          </p:cNvPr>
          <p:cNvGraphicFramePr>
            <a:graphicFrameLocks/>
          </p:cNvGraphicFramePr>
          <p:nvPr>
            <p:extLst>
              <p:ext uri="{D42A27DB-BD31-4B8C-83A1-F6EECF244321}">
                <p14:modId xmlns:p14="http://schemas.microsoft.com/office/powerpoint/2010/main" val="1611339345"/>
              </p:ext>
            </p:extLst>
          </p:nvPr>
        </p:nvGraphicFramePr>
        <p:xfrm>
          <a:off x="1122323" y="1421297"/>
          <a:ext cx="6728792" cy="47807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6123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12920"/>
          <a:stretch/>
        </p:blipFill>
        <p:spPr>
          <a:xfrm>
            <a:off x="1171748" y="4916"/>
            <a:ext cx="6143453" cy="8052619"/>
          </a:xfrm>
          <a:prstGeom prst="rect">
            <a:avLst/>
          </a:prstGeom>
        </p:spPr>
      </p:pic>
      <p:sp>
        <p:nvSpPr>
          <p:cNvPr id="10" name="Rectangle 9"/>
          <p:cNvSpPr/>
          <p:nvPr/>
        </p:nvSpPr>
        <p:spPr>
          <a:xfrm>
            <a:off x="1" y="-1"/>
            <a:ext cx="9144000" cy="997789"/>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p:nvPr/>
        </p:nvSpPr>
        <p:spPr>
          <a:xfrm>
            <a:off x="0" y="1724"/>
            <a:ext cx="9143999" cy="830997"/>
          </a:xfrm>
          <a:prstGeom prst="rect">
            <a:avLst/>
          </a:prstGeom>
        </p:spPr>
        <p:txBody>
          <a:bodyPr wrap="square">
            <a:spAutoFit/>
          </a:bodyPr>
          <a:lstStyle/>
          <a:p>
            <a:pPr algn="ctr"/>
            <a:r>
              <a:rPr lang="en-US" sz="4800" dirty="0">
                <a:solidFill>
                  <a:schemeClr val="bg1"/>
                </a:solidFill>
                <a:latin typeface="+mj-lt"/>
              </a:rPr>
              <a:t>LATIN AMERICA &amp; THE CARIBBEAN</a:t>
            </a:r>
            <a:endParaRPr lang="en-US" sz="4800" b="1" dirty="0">
              <a:solidFill>
                <a:schemeClr val="bg1"/>
              </a:solidFill>
              <a:latin typeface="+mj-lt"/>
            </a:endParaRPr>
          </a:p>
        </p:txBody>
      </p:sp>
      <p:pic>
        <p:nvPicPr>
          <p:cNvPr id="8" name="Picture 2" descr="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1" y="5015108"/>
            <a:ext cx="1328016" cy="148976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34999" y="2950306"/>
            <a:ext cx="3937000" cy="3154710"/>
          </a:xfrm>
          <a:prstGeom prst="rect">
            <a:avLst/>
          </a:prstGeom>
        </p:spPr>
        <p:txBody>
          <a:bodyPr wrap="square">
            <a:spAutoFit/>
          </a:bodyPr>
          <a:lstStyle/>
          <a:p>
            <a:r>
              <a:rPr lang="en-CA" sz="19900" dirty="0">
                <a:solidFill>
                  <a:srgbClr val="FD0101"/>
                </a:solidFill>
                <a:effectLst>
                  <a:outerShdw blurRad="50800" dist="38100" dir="2700000" algn="tl" rotWithShape="0">
                    <a:prstClr val="black">
                      <a:alpha val="40000"/>
                    </a:prstClr>
                  </a:outerShdw>
                </a:effectLst>
                <a:latin typeface="Georgia" panose="02040502050405020303" pitchFamily="18" charset="0"/>
              </a:rPr>
              <a:t>18</a:t>
            </a:r>
          </a:p>
        </p:txBody>
      </p:sp>
    </p:spTree>
    <p:extLst>
      <p:ext uri="{BB962C8B-B14F-4D97-AF65-F5344CB8AC3E}">
        <p14:creationId xmlns:p14="http://schemas.microsoft.com/office/powerpoint/2010/main" val="3216335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US" dirty="0"/>
              <a:t>Highlights: Latin America &amp; the Caribbean</a:t>
            </a:r>
          </a:p>
        </p:txBody>
      </p:sp>
      <p:sp>
        <p:nvSpPr>
          <p:cNvPr id="3" name="Content Placeholder 2"/>
          <p:cNvSpPr>
            <a:spLocks noGrp="1"/>
          </p:cNvSpPr>
          <p:nvPr>
            <p:ph idx="1"/>
          </p:nvPr>
        </p:nvSpPr>
        <p:spPr>
          <a:xfrm>
            <a:off x="454478" y="2213661"/>
            <a:ext cx="8515350" cy="3876215"/>
          </a:xfrm>
        </p:spPr>
        <p:txBody>
          <a:bodyPr>
            <a:noAutofit/>
          </a:bodyPr>
          <a:lstStyle/>
          <a:p>
            <a:r>
              <a:rPr lang="en-US" sz="3200" dirty="0"/>
              <a:t>Public funded educational materials openly licensed</a:t>
            </a:r>
            <a:r>
              <a:rPr lang="en-CA" sz="3200" dirty="0"/>
              <a:t> (Antigua and Barbuda)</a:t>
            </a:r>
          </a:p>
          <a:p>
            <a:r>
              <a:rPr lang="en-CA" sz="3200" dirty="0"/>
              <a:t>Institutional policy for Open Access and Open Data (Brazil and Chile)</a:t>
            </a:r>
          </a:p>
          <a:p>
            <a:r>
              <a:rPr lang="en-CA" sz="3200" dirty="0"/>
              <a:t>Commitment to OER at provincial and city level </a:t>
            </a:r>
            <a:br>
              <a:rPr lang="en-CA" sz="3200" dirty="0"/>
            </a:br>
            <a:r>
              <a:rPr lang="en-CA" sz="3200" dirty="0"/>
              <a:t>(Sao Paulo)</a:t>
            </a:r>
          </a:p>
          <a:p>
            <a:r>
              <a:rPr lang="en-US" sz="3200" dirty="0"/>
              <a:t>A general awareness and willingness to pursue OER (Grenada, Guatemala, Honduras, Mexico)</a:t>
            </a:r>
          </a:p>
          <a:p>
            <a:endParaRPr lang="en-CA" sz="3200" dirty="0"/>
          </a:p>
        </p:txBody>
      </p:sp>
      <p:sp>
        <p:nvSpPr>
          <p:cNvPr id="4" name="Rectangle 3"/>
          <p:cNvSpPr/>
          <p:nvPr/>
        </p:nvSpPr>
        <p:spPr>
          <a:xfrm>
            <a:off x="2967186" y="1464073"/>
            <a:ext cx="861236"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4"/>
          <p:cNvSpPr/>
          <p:nvPr/>
        </p:nvSpPr>
        <p:spPr>
          <a:xfrm>
            <a:off x="3947652" y="1464073"/>
            <a:ext cx="2453148"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p:nvPr/>
        </p:nvSpPr>
        <p:spPr>
          <a:xfrm>
            <a:off x="6520030" y="1464073"/>
            <a:ext cx="470705"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p:cNvSpPr/>
          <p:nvPr/>
        </p:nvSpPr>
        <p:spPr>
          <a:xfrm>
            <a:off x="7109965"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7549645" y="1464073"/>
            <a:ext cx="809918"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p:cNvSpPr/>
          <p:nvPr/>
        </p:nvSpPr>
        <p:spPr>
          <a:xfrm>
            <a:off x="8515350" y="1464073"/>
            <a:ext cx="628650"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p:nvSpPr>
        <p:spPr>
          <a:xfrm>
            <a:off x="0" y="1464073"/>
            <a:ext cx="1147602"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p:nvPr/>
        </p:nvSpPr>
        <p:spPr>
          <a:xfrm>
            <a:off x="1303389" y="1464073"/>
            <a:ext cx="628650"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p:cNvSpPr/>
          <p:nvPr/>
        </p:nvSpPr>
        <p:spPr>
          <a:xfrm>
            <a:off x="2087826"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12"/>
          <p:cNvSpPr/>
          <p:nvPr/>
        </p:nvSpPr>
        <p:spPr>
          <a:xfrm>
            <a:off x="2527506"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3376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US" dirty="0"/>
              <a:t>Priorities: Latin America &amp; the Caribbean</a:t>
            </a:r>
          </a:p>
        </p:txBody>
      </p:sp>
      <p:sp>
        <p:nvSpPr>
          <p:cNvPr id="3" name="Content Placeholder 2"/>
          <p:cNvSpPr>
            <a:spLocks noGrp="1"/>
          </p:cNvSpPr>
          <p:nvPr>
            <p:ph idx="1"/>
          </p:nvPr>
        </p:nvSpPr>
        <p:spPr>
          <a:xfrm>
            <a:off x="628650" y="2212257"/>
            <a:ext cx="7252607" cy="3964705"/>
          </a:xfrm>
        </p:spPr>
        <p:txBody>
          <a:bodyPr>
            <a:normAutofit/>
          </a:bodyPr>
          <a:lstStyle/>
          <a:p>
            <a:r>
              <a:rPr lang="en-CA" sz="3200" dirty="0"/>
              <a:t>Need for OER in national languages</a:t>
            </a:r>
          </a:p>
          <a:p>
            <a:r>
              <a:rPr lang="en-CA" sz="3200" dirty="0"/>
              <a:t>Better connectivity </a:t>
            </a:r>
          </a:p>
          <a:p>
            <a:r>
              <a:rPr lang="en-CA" sz="3200" dirty="0"/>
              <a:t>Accessible content required for people with disabilities</a:t>
            </a:r>
          </a:p>
          <a:p>
            <a:r>
              <a:rPr lang="en-CA" sz="3200" dirty="0"/>
              <a:t>Increased capacity to use and contribute to OER</a:t>
            </a:r>
          </a:p>
          <a:p>
            <a:r>
              <a:rPr lang="en-CA" sz="3200" dirty="0"/>
              <a:t>National policies needed to guide OER</a:t>
            </a:r>
          </a:p>
        </p:txBody>
      </p:sp>
      <p:sp>
        <p:nvSpPr>
          <p:cNvPr id="4" name="Rectangle 3"/>
          <p:cNvSpPr/>
          <p:nvPr/>
        </p:nvSpPr>
        <p:spPr>
          <a:xfrm>
            <a:off x="2967186" y="1464073"/>
            <a:ext cx="861236"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4"/>
          <p:cNvSpPr/>
          <p:nvPr/>
        </p:nvSpPr>
        <p:spPr>
          <a:xfrm>
            <a:off x="3947652" y="1464073"/>
            <a:ext cx="2453148"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p:nvPr/>
        </p:nvSpPr>
        <p:spPr>
          <a:xfrm>
            <a:off x="6520030" y="1464073"/>
            <a:ext cx="470705"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p:cNvSpPr/>
          <p:nvPr/>
        </p:nvSpPr>
        <p:spPr>
          <a:xfrm>
            <a:off x="7109965"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7549645" y="1464073"/>
            <a:ext cx="809918"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p:cNvSpPr/>
          <p:nvPr/>
        </p:nvSpPr>
        <p:spPr>
          <a:xfrm>
            <a:off x="8515350" y="1464073"/>
            <a:ext cx="628650"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p:nvSpPr>
        <p:spPr>
          <a:xfrm>
            <a:off x="0" y="1464073"/>
            <a:ext cx="1147602"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p:nvPr/>
        </p:nvSpPr>
        <p:spPr>
          <a:xfrm>
            <a:off x="1303389" y="1464073"/>
            <a:ext cx="628650" cy="377372"/>
          </a:xfrm>
          <a:prstGeom prst="rect">
            <a:avLst/>
          </a:prstGeom>
          <a:solidFill>
            <a:srgbClr val="FD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p:cNvSpPr/>
          <p:nvPr/>
        </p:nvSpPr>
        <p:spPr>
          <a:xfrm>
            <a:off x="2087826"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12"/>
          <p:cNvSpPr/>
          <p:nvPr/>
        </p:nvSpPr>
        <p:spPr>
          <a:xfrm>
            <a:off x="2527506" y="1464073"/>
            <a:ext cx="283893" cy="37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724275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4689" t="17897" r="26000" b="3327"/>
          <a:stretch/>
        </p:blipFill>
        <p:spPr>
          <a:xfrm>
            <a:off x="2116744" y="2384675"/>
            <a:ext cx="4982146" cy="425747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0" y="321584"/>
            <a:ext cx="9144000" cy="1325563"/>
          </a:xfrm>
        </p:spPr>
        <p:txBody>
          <a:bodyPr>
            <a:normAutofit/>
          </a:bodyPr>
          <a:lstStyle/>
          <a:p>
            <a:r>
              <a:rPr lang="en-US" dirty="0"/>
              <a:t>Government Responses: Policies</a:t>
            </a:r>
            <a:br>
              <a:rPr lang="en-US" dirty="0"/>
            </a:br>
            <a:r>
              <a:rPr lang="en-US" sz="3600" b="1" dirty="0"/>
              <a:t>Considering National OER Policy Development</a:t>
            </a:r>
            <a:endParaRPr lang="en-CA" b="1" dirty="0"/>
          </a:p>
        </p:txBody>
      </p:sp>
    </p:spTree>
    <p:extLst>
      <p:ext uri="{BB962C8B-B14F-4D97-AF65-F5344CB8AC3E}">
        <p14:creationId xmlns:p14="http://schemas.microsoft.com/office/powerpoint/2010/main" val="1072987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Government Responses: </a:t>
            </a:r>
            <a:br>
              <a:rPr lang="en-US" dirty="0"/>
            </a:br>
            <a:r>
              <a:rPr lang="en-US" b="1" dirty="0"/>
              <a:t>Benefits</a:t>
            </a:r>
            <a:endParaRPr lang="en-CA" b="1" dirty="0"/>
          </a:p>
        </p:txBody>
      </p:sp>
      <p:sp>
        <p:nvSpPr>
          <p:cNvPr id="5" name="Content Placeholder 4"/>
          <p:cNvSpPr>
            <a:spLocks noGrp="1"/>
          </p:cNvSpPr>
          <p:nvPr>
            <p:ph sz="half" idx="1"/>
          </p:nvPr>
        </p:nvSpPr>
        <p:spPr>
          <a:xfrm>
            <a:off x="346134" y="2174890"/>
            <a:ext cx="2387233" cy="3655639"/>
          </a:xfrm>
        </p:spPr>
        <p:txBody>
          <a:bodyPr>
            <a:normAutofit/>
          </a:bodyPr>
          <a:lstStyle/>
          <a:p>
            <a:pPr>
              <a:lnSpc>
                <a:spcPct val="110000"/>
              </a:lnSpc>
            </a:pPr>
            <a:r>
              <a:rPr lang="en-CA" sz="2100" dirty="0"/>
              <a:t>Increased efficiency and quality of resources</a:t>
            </a:r>
          </a:p>
          <a:p>
            <a:pPr>
              <a:lnSpc>
                <a:spcPct val="110000"/>
              </a:lnSpc>
            </a:pPr>
            <a:r>
              <a:rPr lang="en-CA" sz="2100" dirty="0"/>
              <a:t>Promote flexible learning</a:t>
            </a:r>
          </a:p>
          <a:p>
            <a:pPr>
              <a:lnSpc>
                <a:spcPct val="110000"/>
              </a:lnSpc>
            </a:pPr>
            <a:r>
              <a:rPr lang="en-CA" sz="2100" dirty="0"/>
              <a:t>Improve access to resources</a:t>
            </a:r>
          </a:p>
        </p:txBody>
      </p:sp>
      <p:pic>
        <p:nvPicPr>
          <p:cNvPr id="3" name="Picture 2"/>
          <p:cNvPicPr>
            <a:picLocks noChangeAspect="1"/>
          </p:cNvPicPr>
          <p:nvPr/>
        </p:nvPicPr>
        <p:blipFill rotWithShape="1">
          <a:blip r:embed="rId3"/>
          <a:srcRect l="1751" t="2305" r="1440" b="1082"/>
          <a:stretch/>
        </p:blipFill>
        <p:spPr>
          <a:xfrm>
            <a:off x="2812026" y="2012800"/>
            <a:ext cx="6243484" cy="38177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30100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Government Responses: </a:t>
            </a:r>
            <a:br>
              <a:rPr lang="en-US" dirty="0"/>
            </a:br>
            <a:r>
              <a:rPr lang="en-US" b="1" dirty="0"/>
              <a:t>Barriers</a:t>
            </a:r>
          </a:p>
        </p:txBody>
      </p:sp>
      <p:sp>
        <p:nvSpPr>
          <p:cNvPr id="3" name="Content Placeholder 2"/>
          <p:cNvSpPr>
            <a:spLocks noGrp="1"/>
          </p:cNvSpPr>
          <p:nvPr>
            <p:ph sz="half" idx="1"/>
          </p:nvPr>
        </p:nvSpPr>
        <p:spPr>
          <a:xfrm>
            <a:off x="333375" y="2327671"/>
            <a:ext cx="3467100" cy="3263504"/>
          </a:xfrm>
        </p:spPr>
        <p:txBody>
          <a:bodyPr>
            <a:normAutofit/>
          </a:bodyPr>
          <a:lstStyle/>
          <a:p>
            <a:pPr>
              <a:lnSpc>
                <a:spcPct val="110000"/>
              </a:lnSpc>
            </a:pPr>
            <a:r>
              <a:rPr lang="en-CA" sz="2100" dirty="0"/>
              <a:t>Lack of users’ capacity  </a:t>
            </a:r>
          </a:p>
          <a:p>
            <a:pPr>
              <a:lnSpc>
                <a:spcPct val="110000"/>
              </a:lnSpc>
            </a:pPr>
            <a:r>
              <a:rPr lang="en-CA" sz="2100" dirty="0"/>
              <a:t>Insufficient access to quality content </a:t>
            </a:r>
          </a:p>
          <a:p>
            <a:pPr>
              <a:lnSpc>
                <a:spcPct val="110000"/>
              </a:lnSpc>
            </a:pPr>
            <a:r>
              <a:rPr lang="en-CA" sz="2100" dirty="0"/>
              <a:t>Lack of appropriate policies </a:t>
            </a:r>
          </a:p>
          <a:p>
            <a:pPr>
              <a:lnSpc>
                <a:spcPct val="110000"/>
              </a:lnSpc>
            </a:pPr>
            <a:r>
              <a:rPr lang="en-US" sz="2100" dirty="0"/>
              <a:t>Changing business models </a:t>
            </a:r>
          </a:p>
          <a:p>
            <a:pPr>
              <a:lnSpc>
                <a:spcPct val="110000"/>
              </a:lnSpc>
            </a:pPr>
            <a:r>
              <a:rPr lang="en-US" sz="2100" dirty="0"/>
              <a:t>Language and cultural barriers</a:t>
            </a:r>
          </a:p>
        </p:txBody>
      </p:sp>
      <p:pic>
        <p:nvPicPr>
          <p:cNvPr id="4" name="Picture 3"/>
          <p:cNvPicPr>
            <a:picLocks noChangeAspect="1"/>
          </p:cNvPicPr>
          <p:nvPr/>
        </p:nvPicPr>
        <p:blipFill rotWithShape="1">
          <a:blip r:embed="rId3"/>
          <a:srcRect l="1405" t="806" r="1814" b="1381"/>
          <a:stretch/>
        </p:blipFill>
        <p:spPr>
          <a:xfrm>
            <a:off x="3800475" y="2199449"/>
            <a:ext cx="5245202" cy="35199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8045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28650" y="205468"/>
            <a:ext cx="7886700" cy="1325563"/>
          </a:xfrm>
        </p:spPr>
        <p:txBody>
          <a:bodyPr>
            <a:normAutofit/>
          </a:bodyPr>
          <a:lstStyle/>
          <a:p>
            <a:r>
              <a:rPr lang="en-US" dirty="0"/>
              <a:t>Stakeholder Responses: </a:t>
            </a:r>
            <a:br>
              <a:rPr lang="en-US" dirty="0"/>
            </a:br>
            <a:r>
              <a:rPr lang="en-US" b="1" dirty="0"/>
              <a:t>Benefits</a:t>
            </a:r>
            <a:endParaRPr lang="en-CA" b="1" dirty="0"/>
          </a:p>
        </p:txBody>
      </p:sp>
      <p:sp>
        <p:nvSpPr>
          <p:cNvPr id="8" name="Content Placeholder 7"/>
          <p:cNvSpPr>
            <a:spLocks noGrp="1"/>
          </p:cNvSpPr>
          <p:nvPr>
            <p:ph sz="half" idx="1"/>
          </p:nvPr>
        </p:nvSpPr>
        <p:spPr>
          <a:xfrm>
            <a:off x="290358" y="2215715"/>
            <a:ext cx="2919639" cy="3263504"/>
          </a:xfrm>
        </p:spPr>
        <p:txBody>
          <a:bodyPr>
            <a:normAutofit fontScale="92500" lnSpcReduction="20000"/>
          </a:bodyPr>
          <a:lstStyle/>
          <a:p>
            <a:pPr>
              <a:lnSpc>
                <a:spcPct val="100000"/>
              </a:lnSpc>
            </a:pPr>
            <a:r>
              <a:rPr lang="en-CA" dirty="0"/>
              <a:t>Reduced costs of learning materials</a:t>
            </a:r>
          </a:p>
          <a:p>
            <a:pPr>
              <a:lnSpc>
                <a:spcPct val="100000"/>
              </a:lnSpc>
            </a:pPr>
            <a:r>
              <a:rPr lang="en-CA" dirty="0"/>
              <a:t>Provides access to quality materials </a:t>
            </a:r>
          </a:p>
          <a:p>
            <a:pPr>
              <a:lnSpc>
                <a:spcPct val="100000"/>
              </a:lnSpc>
            </a:pPr>
            <a:r>
              <a:rPr lang="en-CA" dirty="0"/>
              <a:t>Enables continuous quality enhancement </a:t>
            </a:r>
          </a:p>
          <a:p>
            <a:pPr>
              <a:lnSpc>
                <a:spcPct val="100000"/>
              </a:lnSpc>
            </a:pPr>
            <a:r>
              <a:rPr lang="en-CA" dirty="0"/>
              <a:t>Save teachers time </a:t>
            </a:r>
          </a:p>
        </p:txBody>
      </p:sp>
      <p:pic>
        <p:nvPicPr>
          <p:cNvPr id="2" name="Picture 1"/>
          <p:cNvPicPr>
            <a:picLocks noChangeAspect="1"/>
          </p:cNvPicPr>
          <p:nvPr/>
        </p:nvPicPr>
        <p:blipFill rotWithShape="1">
          <a:blip r:embed="rId3"/>
          <a:srcRect l="1561" t="1563" r="1862" b="1737"/>
          <a:stretch/>
        </p:blipFill>
        <p:spPr>
          <a:xfrm>
            <a:off x="3367315" y="2036518"/>
            <a:ext cx="5707860" cy="37841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0265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221" y="173256"/>
            <a:ext cx="7886700" cy="1325563"/>
          </a:xfrm>
        </p:spPr>
        <p:txBody>
          <a:bodyPr>
            <a:normAutofit/>
          </a:bodyPr>
          <a:lstStyle/>
          <a:p>
            <a:r>
              <a:rPr lang="en-US" dirty="0"/>
              <a:t>Stakeholder Responses: </a:t>
            </a:r>
            <a:br>
              <a:rPr lang="en-US" dirty="0"/>
            </a:br>
            <a:r>
              <a:rPr lang="en-US" b="1" dirty="0"/>
              <a:t>Barriers</a:t>
            </a:r>
            <a:endParaRPr lang="en-CA" b="1" dirty="0"/>
          </a:p>
        </p:txBody>
      </p:sp>
      <p:sp>
        <p:nvSpPr>
          <p:cNvPr id="3" name="Content Placeholder 2"/>
          <p:cNvSpPr>
            <a:spLocks noGrp="1"/>
          </p:cNvSpPr>
          <p:nvPr>
            <p:ph sz="half" idx="1"/>
          </p:nvPr>
        </p:nvSpPr>
        <p:spPr>
          <a:xfrm>
            <a:off x="308180" y="2133398"/>
            <a:ext cx="3024955" cy="2193131"/>
          </a:xfrm>
        </p:spPr>
        <p:txBody>
          <a:bodyPr>
            <a:normAutofit fontScale="25000" lnSpcReduction="20000"/>
          </a:bodyPr>
          <a:lstStyle/>
          <a:p>
            <a:pPr>
              <a:lnSpc>
                <a:spcPct val="110000"/>
              </a:lnSpc>
            </a:pPr>
            <a:r>
              <a:rPr lang="en-CA" sz="9600" dirty="0"/>
              <a:t>Lack of policy </a:t>
            </a:r>
          </a:p>
          <a:p>
            <a:pPr>
              <a:lnSpc>
                <a:spcPct val="110000"/>
              </a:lnSpc>
            </a:pPr>
            <a:r>
              <a:rPr lang="en-CA" sz="9600" dirty="0"/>
              <a:t>Lack of capacity</a:t>
            </a:r>
          </a:p>
          <a:p>
            <a:pPr>
              <a:lnSpc>
                <a:spcPct val="110000"/>
              </a:lnSpc>
            </a:pPr>
            <a:r>
              <a:rPr lang="en-CA" sz="9600" dirty="0"/>
              <a:t>Lack of quality content</a:t>
            </a:r>
          </a:p>
          <a:p>
            <a:pPr>
              <a:lnSpc>
                <a:spcPct val="110000"/>
              </a:lnSpc>
            </a:pPr>
            <a:r>
              <a:rPr lang="en-CA" sz="9600" dirty="0"/>
              <a:t>Language and culture</a:t>
            </a:r>
          </a:p>
          <a:p>
            <a:pPr>
              <a:lnSpc>
                <a:spcPct val="110000"/>
              </a:lnSpc>
            </a:pPr>
            <a:r>
              <a:rPr lang="en-CA" sz="9600" dirty="0"/>
              <a:t>Changing business models</a:t>
            </a:r>
          </a:p>
        </p:txBody>
      </p:sp>
      <p:pic>
        <p:nvPicPr>
          <p:cNvPr id="4" name="Picture 3"/>
          <p:cNvPicPr>
            <a:picLocks noChangeAspect="1"/>
          </p:cNvPicPr>
          <p:nvPr/>
        </p:nvPicPr>
        <p:blipFill rotWithShape="1">
          <a:blip r:embed="rId3"/>
          <a:srcRect l="878" t="1356" r="1458" b="2023"/>
          <a:stretch/>
        </p:blipFill>
        <p:spPr>
          <a:xfrm>
            <a:off x="3165988" y="2030990"/>
            <a:ext cx="5869858" cy="34904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2797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Governments and Stakeholders:</a:t>
            </a:r>
            <a:br>
              <a:rPr lang="en-US" dirty="0"/>
            </a:br>
            <a:r>
              <a:rPr lang="en-US" b="1" dirty="0"/>
              <a:t>Commonalities</a:t>
            </a:r>
          </a:p>
        </p:txBody>
      </p:sp>
      <p:sp>
        <p:nvSpPr>
          <p:cNvPr id="5" name="Content Placeholder 4"/>
          <p:cNvSpPr>
            <a:spLocks noGrp="1"/>
          </p:cNvSpPr>
          <p:nvPr>
            <p:ph idx="1"/>
          </p:nvPr>
        </p:nvSpPr>
        <p:spPr>
          <a:xfrm>
            <a:off x="947964" y="2086883"/>
            <a:ext cx="7886700" cy="4351338"/>
          </a:xfrm>
        </p:spPr>
        <p:txBody>
          <a:bodyPr>
            <a:normAutofit/>
          </a:bodyPr>
          <a:lstStyle/>
          <a:p>
            <a:r>
              <a:rPr lang="en-GB" sz="4000" dirty="0"/>
              <a:t>Lack of appropriate policies</a:t>
            </a:r>
          </a:p>
          <a:p>
            <a:r>
              <a:rPr lang="en-ZA" sz="4000" dirty="0"/>
              <a:t>OER provides access to quality materials</a:t>
            </a:r>
          </a:p>
          <a:p>
            <a:r>
              <a:rPr lang="en-GB" sz="4000" dirty="0"/>
              <a:t>Poor awareness and capacity of users</a:t>
            </a:r>
          </a:p>
        </p:txBody>
      </p:sp>
    </p:spTree>
    <p:extLst>
      <p:ext uri="{BB962C8B-B14F-4D97-AF65-F5344CB8AC3E}">
        <p14:creationId xmlns:p14="http://schemas.microsoft.com/office/powerpoint/2010/main" val="151409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8215" y="508713"/>
            <a:ext cx="7063921" cy="1325563"/>
          </a:xfrm>
          <a:solidFill>
            <a:schemeClr val="bg1"/>
          </a:solidFill>
        </p:spPr>
        <p:txBody>
          <a:bodyPr>
            <a:normAutofit fontScale="90000"/>
          </a:bodyPr>
          <a:lstStyle/>
          <a:p>
            <a:pPr algn="l"/>
            <a:r>
              <a:rPr lang="en-US" sz="5400" dirty="0">
                <a:solidFill>
                  <a:srgbClr val="D29500"/>
                </a:solidFill>
                <a:latin typeface="+mj-lt"/>
              </a:rPr>
              <a:t>Global Trends </a:t>
            </a:r>
            <a:br>
              <a:rPr lang="en-US" sz="5400" dirty="0">
                <a:solidFill>
                  <a:srgbClr val="D29500"/>
                </a:solidFill>
                <a:latin typeface="+mj-lt"/>
              </a:rPr>
            </a:br>
            <a:r>
              <a:rPr lang="en-US" sz="5400" dirty="0"/>
              <a:t>Policies</a:t>
            </a:r>
          </a:p>
        </p:txBody>
      </p:sp>
      <p:sp>
        <p:nvSpPr>
          <p:cNvPr id="3" name="Content Placeholder 2"/>
          <p:cNvSpPr>
            <a:spLocks noGrp="1"/>
          </p:cNvSpPr>
          <p:nvPr>
            <p:ph idx="1"/>
          </p:nvPr>
        </p:nvSpPr>
        <p:spPr>
          <a:xfrm>
            <a:off x="628650" y="2307771"/>
            <a:ext cx="7886700" cy="3869191"/>
          </a:xfrm>
        </p:spPr>
        <p:txBody>
          <a:bodyPr>
            <a:noAutofit/>
          </a:bodyPr>
          <a:lstStyle/>
          <a:p>
            <a:r>
              <a:rPr lang="en-US" sz="3600" dirty="0"/>
              <a:t>More support, not accompanied by policies</a:t>
            </a:r>
          </a:p>
          <a:p>
            <a:r>
              <a:rPr lang="en-US" sz="3600" dirty="0"/>
              <a:t>Despite lack of national OER policies, institutional policies have grown</a:t>
            </a:r>
          </a:p>
          <a:p>
            <a:r>
              <a:rPr lang="en-US" sz="3600" dirty="0"/>
              <a:t>Regions with extensive OER activities, not always reliant on national policy as the driving force</a:t>
            </a:r>
          </a:p>
        </p:txBody>
      </p:sp>
      <p:pic>
        <p:nvPicPr>
          <p:cNvPr id="1026"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332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369" y="0"/>
            <a:ext cx="7886700" cy="1325563"/>
          </a:xfrm>
        </p:spPr>
        <p:txBody>
          <a:bodyPr/>
          <a:lstStyle/>
          <a:p>
            <a:r>
              <a:rPr lang="en-US" sz="3600" dirty="0"/>
              <a:t>Access to Tertiary Education</a:t>
            </a:r>
          </a:p>
        </p:txBody>
      </p:sp>
      <p:graphicFrame>
        <p:nvGraphicFramePr>
          <p:cNvPr id="7" name="Chart 6">
            <a:extLst>
              <a:ext uri="{FF2B5EF4-FFF2-40B4-BE49-F238E27FC236}">
                <a16:creationId xmlns:a16="http://schemas.microsoft.com/office/drawing/2014/main" id="{DD5AB412-2E19-4D9C-AB89-BF71498E3873}"/>
              </a:ext>
            </a:extLst>
          </p:cNvPr>
          <p:cNvGraphicFramePr>
            <a:graphicFrameLocks/>
          </p:cNvGraphicFramePr>
          <p:nvPr>
            <p:extLst>
              <p:ext uri="{D42A27DB-BD31-4B8C-83A1-F6EECF244321}">
                <p14:modId xmlns:p14="http://schemas.microsoft.com/office/powerpoint/2010/main" val="1669461720"/>
              </p:ext>
            </p:extLst>
          </p:nvPr>
        </p:nvGraphicFramePr>
        <p:xfrm>
          <a:off x="944217" y="1325563"/>
          <a:ext cx="6679095" cy="449876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F425F833-D501-4943-B97C-852320724107}"/>
              </a:ext>
            </a:extLst>
          </p:cNvPr>
          <p:cNvSpPr txBox="1"/>
          <p:nvPr/>
        </p:nvSpPr>
        <p:spPr>
          <a:xfrm>
            <a:off x="357809" y="6324236"/>
            <a:ext cx="7924800" cy="400110"/>
          </a:xfrm>
          <a:prstGeom prst="rect">
            <a:avLst/>
          </a:prstGeom>
          <a:noFill/>
        </p:spPr>
        <p:txBody>
          <a:bodyPr wrap="square" rtlCol="0">
            <a:spAutoFit/>
          </a:bodyPr>
          <a:lstStyle/>
          <a:p>
            <a:r>
              <a:rPr lang="en-CA" sz="1000" dirty="0"/>
              <a:t>Source: </a:t>
            </a:r>
            <a:r>
              <a:rPr lang="en-CA" sz="1000" dirty="0">
                <a:hlinkClick r:id="rId4"/>
              </a:rPr>
              <a:t>data.worldbank.org</a:t>
            </a:r>
            <a:r>
              <a:rPr lang="en-CA" sz="1000" dirty="0"/>
              <a:t>, retrieved on 17 January 2020</a:t>
            </a:r>
          </a:p>
          <a:p>
            <a:r>
              <a:rPr lang="en-CA" sz="1000" dirty="0"/>
              <a:t> </a:t>
            </a:r>
          </a:p>
        </p:txBody>
      </p:sp>
    </p:spTree>
    <p:extLst>
      <p:ext uri="{BB962C8B-B14F-4D97-AF65-F5344CB8AC3E}">
        <p14:creationId xmlns:p14="http://schemas.microsoft.com/office/powerpoint/2010/main" val="1381402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307771"/>
            <a:ext cx="8113486" cy="3869191"/>
          </a:xfrm>
        </p:spPr>
        <p:txBody>
          <a:bodyPr>
            <a:noAutofit/>
          </a:bodyPr>
          <a:lstStyle/>
          <a:p>
            <a:r>
              <a:rPr lang="en-US" sz="3600" dirty="0"/>
              <a:t>OER repositories created in the global north more used than those from the global south </a:t>
            </a:r>
          </a:p>
          <a:p>
            <a:r>
              <a:rPr lang="en-US" sz="3600" dirty="0"/>
              <a:t>Majority of the repositories are at tertiary level</a:t>
            </a:r>
          </a:p>
          <a:p>
            <a:r>
              <a:rPr lang="en-US" sz="3600" dirty="0"/>
              <a:t>Repositories are available in diverse fields, including early childhood education</a:t>
            </a:r>
          </a:p>
        </p:txBody>
      </p:sp>
      <p:sp>
        <p:nvSpPr>
          <p:cNvPr id="7" name="Title 1"/>
          <p:cNvSpPr txBox="1">
            <a:spLocks/>
          </p:cNvSpPr>
          <p:nvPr/>
        </p:nvSpPr>
        <p:spPr>
          <a:xfrm>
            <a:off x="1678215" y="508713"/>
            <a:ext cx="7063921" cy="1325563"/>
          </a:xfrm>
          <a:prstGeom prst="rect">
            <a:avLst/>
          </a:prstGeom>
          <a:solidFill>
            <a:schemeClr val="bg1"/>
          </a:solidFill>
        </p:spPr>
        <p:txBody>
          <a:bodyPr vert="horz" lIns="91440" tIns="45720" rIns="91440" bIns="45720" rtlCol="0" anchor="ctr">
            <a:normAutofit fontScale="90000" lnSpcReduction="100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sz="5400" dirty="0">
                <a:solidFill>
                  <a:srgbClr val="D29500"/>
                </a:solidFill>
                <a:latin typeface="+mj-lt"/>
              </a:rPr>
              <a:t>Global Trends </a:t>
            </a:r>
            <a:br>
              <a:rPr lang="en-US" sz="5400" dirty="0">
                <a:solidFill>
                  <a:srgbClr val="D29500"/>
                </a:solidFill>
                <a:latin typeface="+mj-lt"/>
              </a:rPr>
            </a:br>
            <a:r>
              <a:rPr lang="en-US" sz="5400" dirty="0"/>
              <a:t>Repositories</a:t>
            </a:r>
          </a:p>
        </p:txBody>
      </p:sp>
      <p:pic>
        <p:nvPicPr>
          <p:cNvPr id="8"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516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413713"/>
            <a:ext cx="7833179" cy="3763249"/>
          </a:xfrm>
        </p:spPr>
        <p:txBody>
          <a:bodyPr>
            <a:noAutofit/>
          </a:bodyPr>
          <a:lstStyle/>
          <a:p>
            <a:r>
              <a:rPr lang="en-US" sz="3600" dirty="0"/>
              <a:t>Many governments and stakeholders not clear about OER </a:t>
            </a:r>
          </a:p>
          <a:p>
            <a:r>
              <a:rPr lang="en-US" sz="3600" dirty="0"/>
              <a:t>Increased focus on open textbooks has led to neglect of OER for lifelong learning</a:t>
            </a:r>
          </a:p>
          <a:p>
            <a:r>
              <a:rPr lang="en-US" sz="3600" dirty="0"/>
              <a:t>Governments are supporting MOOCs, which are not necessarily “open”</a:t>
            </a:r>
          </a:p>
        </p:txBody>
      </p:sp>
      <p:sp>
        <p:nvSpPr>
          <p:cNvPr id="7" name="Title 1"/>
          <p:cNvSpPr txBox="1">
            <a:spLocks/>
          </p:cNvSpPr>
          <p:nvPr/>
        </p:nvSpPr>
        <p:spPr>
          <a:xfrm>
            <a:off x="1678215" y="508713"/>
            <a:ext cx="7063921" cy="1325563"/>
          </a:xfrm>
          <a:prstGeom prst="rect">
            <a:avLst/>
          </a:prstGeom>
          <a:solidFill>
            <a:schemeClr val="bg1"/>
          </a:solidFill>
        </p:spPr>
        <p:txBody>
          <a:bodyPr vert="horz" lIns="91440" tIns="45720" rIns="91440" bIns="45720" rtlCol="0" anchor="ctr">
            <a:normAutofit fontScale="90000" lnSpcReduction="100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sz="5400" dirty="0">
                <a:solidFill>
                  <a:srgbClr val="D29500"/>
                </a:solidFill>
                <a:latin typeface="+mj-lt"/>
              </a:rPr>
              <a:t>Global Trends </a:t>
            </a:r>
            <a:br>
              <a:rPr lang="en-US" sz="5400" dirty="0">
                <a:solidFill>
                  <a:srgbClr val="D29500"/>
                </a:solidFill>
                <a:latin typeface="+mj-lt"/>
              </a:rPr>
            </a:br>
            <a:r>
              <a:rPr lang="en-US" sz="5400" dirty="0"/>
              <a:t>Awareness</a:t>
            </a:r>
          </a:p>
        </p:txBody>
      </p:sp>
      <p:pic>
        <p:nvPicPr>
          <p:cNvPr id="8" name="Picture 2" descr="https://d30y9cdsu7xlg0.cloudfront.net/png/23925-200.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899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895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COL Contribution</a:t>
            </a:r>
          </a:p>
        </p:txBody>
      </p:sp>
    </p:spTree>
    <p:extLst>
      <p:ext uri="{BB962C8B-B14F-4D97-AF65-F5344CB8AC3E}">
        <p14:creationId xmlns:p14="http://schemas.microsoft.com/office/powerpoint/2010/main" val="313350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lstStyle/>
          <a:p>
            <a:pPr algn="ctr"/>
            <a:r>
              <a:rPr lang="en-US" sz="4400" i="0" dirty="0">
                <a:solidFill>
                  <a:schemeClr val="bg1"/>
                </a:solidFill>
              </a:rPr>
              <a:t>Advocacy</a:t>
            </a:r>
            <a:endParaRPr lang="en-US" i="0" dirty="0">
              <a:solidFill>
                <a:schemeClr val="bg1"/>
              </a:solidFill>
            </a:endParaRPr>
          </a:p>
        </p:txBody>
      </p:sp>
      <p:sp>
        <p:nvSpPr>
          <p:cNvPr id="3" name="Content Placeholder 2"/>
          <p:cNvSpPr>
            <a:spLocks noGrp="1"/>
          </p:cNvSpPr>
          <p:nvPr>
            <p:ph idx="1"/>
          </p:nvPr>
        </p:nvSpPr>
        <p:spPr>
          <a:xfrm>
            <a:off x="821060" y="1433404"/>
            <a:ext cx="3820151" cy="4510196"/>
          </a:xfrm>
        </p:spPr>
        <p:txBody>
          <a:bodyPr>
            <a:noAutofit/>
          </a:bodyPr>
          <a:lstStyle/>
          <a:p>
            <a:r>
              <a:rPr lang="en-US" sz="3200" dirty="0"/>
              <a:t>Open Textbook Forum, October 2015 (Eastern Caribbean countries)</a:t>
            </a:r>
          </a:p>
          <a:p>
            <a:r>
              <a:rPr lang="en-US" sz="3200" dirty="0"/>
              <a:t>KL Declaration, 2016</a:t>
            </a:r>
          </a:p>
          <a:p>
            <a:r>
              <a:rPr lang="en-US" sz="3200" dirty="0"/>
              <a:t>OER Regional Consultations, 2017</a:t>
            </a:r>
          </a:p>
          <a:p>
            <a:pPr lvl="1"/>
            <a:endParaRPr lang="en-US" sz="2800" dirty="0"/>
          </a:p>
          <a:p>
            <a:pPr lvl="1"/>
            <a:endParaRPr lang="en-US" sz="2800" dirty="0"/>
          </a:p>
        </p:txBody>
      </p:sp>
      <p:grpSp>
        <p:nvGrpSpPr>
          <p:cNvPr id="8" name="Group 7"/>
          <p:cNvGrpSpPr/>
          <p:nvPr/>
        </p:nvGrpSpPr>
        <p:grpSpPr>
          <a:xfrm>
            <a:off x="4234734" y="1433404"/>
            <a:ext cx="4299665" cy="3547853"/>
            <a:chOff x="3886200" y="2971800"/>
            <a:chExt cx="4648200" cy="3280798"/>
          </a:xfrm>
          <a:scene3d>
            <a:camera prst="perspectiveContrastingLeftFacing"/>
            <a:lightRig rig="threePt" dir="t"/>
          </a:scene3d>
        </p:grpSpPr>
        <p:pic>
          <p:nvPicPr>
            <p:cNvPr id="4100" name="Picture 4" descr="C:\Users\dizcriz\Desktop\speakers-129535_1280.png"/>
            <p:cNvPicPr>
              <a:picLocks noChangeAspect="1" noChangeArrowheads="1"/>
            </p:cNvPicPr>
            <p:nvPr/>
          </p:nvPicPr>
          <p:blipFill>
            <a:blip r:embed="rId3" cstate="print"/>
            <a:srcRect/>
            <a:stretch>
              <a:fillRect/>
            </a:stretch>
          </p:blipFill>
          <p:spPr bwMode="auto">
            <a:xfrm>
              <a:off x="3886200" y="2971800"/>
              <a:ext cx="4648200" cy="3280798"/>
            </a:xfrm>
            <a:prstGeom prst="rect">
              <a:avLst/>
            </a:prstGeom>
            <a:noFill/>
            <a:ln>
              <a:solidFill>
                <a:srgbClr val="000000"/>
              </a:solidFill>
            </a:ln>
          </p:spPr>
        </p:pic>
        <p:sp>
          <p:nvSpPr>
            <p:cNvPr id="7" name="TextBox 6"/>
            <p:cNvSpPr txBox="1"/>
            <p:nvPr/>
          </p:nvSpPr>
          <p:spPr>
            <a:xfrm>
              <a:off x="4267200" y="4267199"/>
              <a:ext cx="4038599" cy="919481"/>
            </a:xfrm>
            <a:prstGeom prst="rect">
              <a:avLst/>
            </a:prstGeom>
            <a:noFill/>
          </p:spPr>
          <p:txBody>
            <a:bodyPr wrap="square" rtlCol="0">
              <a:spAutoFit/>
            </a:bodyPr>
            <a:lstStyle/>
            <a:p>
              <a:pPr algn="ctr"/>
              <a:r>
                <a:rPr lang="en-US" sz="4500" dirty="0">
                  <a:solidFill>
                    <a:srgbClr val="000000"/>
                  </a:solidFill>
                </a:rPr>
                <a:t>Advocacy</a:t>
              </a:r>
              <a:endParaRPr lang="en-CA" sz="4500" dirty="0">
                <a:solidFill>
                  <a:srgbClr val="000000"/>
                </a:solidFill>
              </a:endParaRPr>
            </a:p>
          </p:txBody>
        </p:sp>
      </p:grpSp>
    </p:spTree>
    <p:extLst>
      <p:ext uri="{BB962C8B-B14F-4D97-AF65-F5344CB8AC3E}">
        <p14:creationId xmlns:p14="http://schemas.microsoft.com/office/powerpoint/2010/main" val="32219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lstStyle/>
          <a:p>
            <a:pPr algn="ctr"/>
            <a:r>
              <a:rPr lang="en-US" sz="4400" i="0" dirty="0">
                <a:solidFill>
                  <a:schemeClr val="bg1"/>
                </a:solidFill>
              </a:rPr>
              <a:t>Policy Development</a:t>
            </a:r>
          </a:p>
        </p:txBody>
      </p:sp>
      <p:sp>
        <p:nvSpPr>
          <p:cNvPr id="3" name="Content Placeholder 2"/>
          <p:cNvSpPr>
            <a:spLocks noGrp="1"/>
          </p:cNvSpPr>
          <p:nvPr>
            <p:ph idx="1"/>
          </p:nvPr>
        </p:nvSpPr>
        <p:spPr/>
        <p:txBody>
          <a:bodyPr>
            <a:normAutofit/>
          </a:bodyPr>
          <a:lstStyle/>
          <a:p>
            <a:r>
              <a:rPr lang="en-US" sz="2800" dirty="0"/>
              <a:t>ICT in Education policy with OER at Antigua and Barbuda, Seychelles </a:t>
            </a:r>
          </a:p>
          <a:p>
            <a:r>
              <a:rPr lang="en-US" sz="2800" dirty="0"/>
              <a:t>ICT in Education with OER policy and strategy in Belize and St Lucia</a:t>
            </a:r>
          </a:p>
          <a:p>
            <a:r>
              <a:rPr lang="en-US" sz="2800" dirty="0"/>
              <a:t>Support for national OER policy: Bangladesh, India, Malaysia, Mauritius, Malta, </a:t>
            </a:r>
            <a:r>
              <a:rPr lang="en-US" dirty="0"/>
              <a:t>Nigeria, Zambia</a:t>
            </a:r>
            <a:endParaRPr lang="en-US" sz="2800" dirty="0"/>
          </a:p>
          <a:p>
            <a:r>
              <a:rPr lang="en-US" sz="2800" dirty="0"/>
              <a:t>Provincial OER policy development: Botswana, Cameroon, Sri Lanka</a:t>
            </a:r>
          </a:p>
          <a:p>
            <a:endParaRPr lang="en-US" sz="2400" dirty="0"/>
          </a:p>
        </p:txBody>
      </p:sp>
    </p:spTree>
    <p:extLst>
      <p:ext uri="{BB962C8B-B14F-4D97-AF65-F5344CB8AC3E}">
        <p14:creationId xmlns:p14="http://schemas.microsoft.com/office/powerpoint/2010/main" val="4200393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4172"/>
          </a:xfrm>
          <a:solidFill>
            <a:srgbClr val="302A7E"/>
          </a:solidFill>
        </p:spPr>
        <p:txBody>
          <a:bodyPr/>
          <a:lstStyle/>
          <a:p>
            <a:pPr algn="ctr"/>
            <a:r>
              <a:rPr lang="en-US" i="0" dirty="0">
                <a:solidFill>
                  <a:schemeClr val="bg1"/>
                </a:solidFill>
              </a:rPr>
              <a:t>Impact of OER Policy</a:t>
            </a:r>
          </a:p>
        </p:txBody>
      </p:sp>
      <p:sp>
        <p:nvSpPr>
          <p:cNvPr id="3" name="Content Placeholder 2"/>
          <p:cNvSpPr>
            <a:spLocks noGrp="1"/>
          </p:cNvSpPr>
          <p:nvPr>
            <p:ph idx="1"/>
          </p:nvPr>
        </p:nvSpPr>
        <p:spPr>
          <a:xfrm>
            <a:off x="475514" y="2175867"/>
            <a:ext cx="4281546" cy="3518807"/>
          </a:xfrm>
        </p:spPr>
        <p:txBody>
          <a:bodyPr>
            <a:normAutofit/>
          </a:bodyPr>
          <a:lstStyle/>
          <a:p>
            <a:r>
              <a:rPr lang="en-US" sz="3200" dirty="0"/>
              <a:t>170+ universities committed to OER curation, development and sharing</a:t>
            </a:r>
          </a:p>
        </p:txBody>
      </p:sp>
      <p:pic>
        <p:nvPicPr>
          <p:cNvPr id="5" name="Picture 4" descr="A close up of a sign&#10;&#10;Description generated with high confidence">
            <a:extLst>
              <a:ext uri="{FF2B5EF4-FFF2-40B4-BE49-F238E27FC236}">
                <a16:creationId xmlns:a16="http://schemas.microsoft.com/office/drawing/2014/main" id="{67468945-4DC8-4A53-AD9C-0033901A30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91047" y="2091690"/>
            <a:ext cx="2307646" cy="3429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663D21EE-8FD7-43AD-B24E-36D3B66E94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509173" y="1525115"/>
            <a:ext cx="1313669" cy="1301505"/>
          </a:xfrm>
          <a:prstGeom prst="rect">
            <a:avLst/>
          </a:prstGeom>
        </p:spPr>
      </p:pic>
      <p:pic>
        <p:nvPicPr>
          <p:cNvPr id="8" name="Picture 2" descr="Flag of Nigeria.svg">
            <a:extLst>
              <a:ext uri="{FF2B5EF4-FFF2-40B4-BE49-F238E27FC236}">
                <a16:creationId xmlns:a16="http://schemas.microsoft.com/office/drawing/2014/main" id="{40A35B03-8612-4751-BE5A-31539A72E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6874" y="4336595"/>
            <a:ext cx="1471613" cy="732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77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6DE87-7BF5-4EEA-8B03-52EE5008D987}"/>
              </a:ext>
            </a:extLst>
          </p:cNvPr>
          <p:cNvSpPr>
            <a:spLocks noGrp="1"/>
          </p:cNvSpPr>
          <p:nvPr>
            <p:ph type="title"/>
          </p:nvPr>
        </p:nvSpPr>
        <p:spPr>
          <a:xfrm>
            <a:off x="0" y="-7620"/>
            <a:ext cx="9144000" cy="843566"/>
          </a:xfrm>
          <a:solidFill>
            <a:srgbClr val="302A7E"/>
          </a:solidFill>
        </p:spPr>
        <p:txBody>
          <a:bodyPr/>
          <a:lstStyle/>
          <a:p>
            <a:pPr algn="ctr"/>
            <a:r>
              <a:rPr lang="en-US" sz="4400" i="0" dirty="0">
                <a:solidFill>
                  <a:schemeClr val="bg1"/>
                </a:solidFill>
              </a:rPr>
              <a:t>Capacity building: Online Course</a:t>
            </a:r>
          </a:p>
        </p:txBody>
      </p:sp>
      <p:sp>
        <p:nvSpPr>
          <p:cNvPr id="6" name="TextBox 5">
            <a:extLst>
              <a:ext uri="{FF2B5EF4-FFF2-40B4-BE49-F238E27FC236}">
                <a16:creationId xmlns:a16="http://schemas.microsoft.com/office/drawing/2014/main" id="{43EDA2C6-75A2-4E17-B6CD-EF4F730195E9}"/>
              </a:ext>
            </a:extLst>
          </p:cNvPr>
          <p:cNvSpPr txBox="1"/>
          <p:nvPr/>
        </p:nvSpPr>
        <p:spPr>
          <a:xfrm>
            <a:off x="0" y="6172200"/>
            <a:ext cx="9144000" cy="523220"/>
          </a:xfrm>
          <a:prstGeom prst="rect">
            <a:avLst/>
          </a:prstGeom>
          <a:solidFill>
            <a:schemeClr val="accent2">
              <a:lumMod val="75000"/>
            </a:schemeClr>
          </a:solidFill>
        </p:spPr>
        <p:txBody>
          <a:bodyPr wrap="square" rtlCol="0">
            <a:spAutoFit/>
          </a:bodyPr>
          <a:lstStyle/>
          <a:p>
            <a:pPr algn="ctr"/>
            <a:r>
              <a:rPr lang="en-US" sz="2800" dirty="0">
                <a:solidFill>
                  <a:schemeClr val="bg1"/>
                </a:solidFill>
              </a:rPr>
              <a:t>https://learnoer.col.org</a:t>
            </a:r>
          </a:p>
        </p:txBody>
      </p:sp>
      <p:pic>
        <p:nvPicPr>
          <p:cNvPr id="7" name="Picture 6">
            <a:extLst>
              <a:ext uri="{FF2B5EF4-FFF2-40B4-BE49-F238E27FC236}">
                <a16:creationId xmlns:a16="http://schemas.microsoft.com/office/drawing/2014/main" id="{18D00D79-9DE7-4981-BA74-2954C57C7B91}"/>
              </a:ext>
            </a:extLst>
          </p:cNvPr>
          <p:cNvPicPr>
            <a:picLocks noChangeAspect="1"/>
          </p:cNvPicPr>
          <p:nvPr/>
        </p:nvPicPr>
        <p:blipFill>
          <a:blip r:embed="rId3"/>
          <a:stretch>
            <a:fillRect/>
          </a:stretch>
        </p:blipFill>
        <p:spPr>
          <a:xfrm>
            <a:off x="0" y="1074485"/>
            <a:ext cx="9146378" cy="4859176"/>
          </a:xfrm>
          <a:prstGeom prst="rect">
            <a:avLst/>
          </a:prstGeom>
        </p:spPr>
      </p:pic>
    </p:spTree>
    <p:extLst>
      <p:ext uri="{BB962C8B-B14F-4D97-AF65-F5344CB8AC3E}">
        <p14:creationId xmlns:p14="http://schemas.microsoft.com/office/powerpoint/2010/main" val="66287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34917B8-7CEB-4015-BB13-EA2158E686F9}"/>
              </a:ext>
            </a:extLst>
          </p:cNvPr>
          <p:cNvSpPr>
            <a:spLocks noGrp="1"/>
          </p:cNvSpPr>
          <p:nvPr>
            <p:ph type="title" idx="4294967295"/>
          </p:nvPr>
        </p:nvSpPr>
        <p:spPr>
          <a:xfrm>
            <a:off x="0" y="19050"/>
            <a:ext cx="9144000" cy="1276350"/>
          </a:xfrm>
          <a:solidFill>
            <a:srgbClr val="302A7E"/>
          </a:solidFill>
        </p:spPr>
        <p:txBody>
          <a:bodyPr>
            <a:normAutofit/>
          </a:bodyPr>
          <a:lstStyle/>
          <a:p>
            <a:pPr algn="ctr"/>
            <a:r>
              <a:rPr lang="en-US" sz="4400" i="0" dirty="0">
                <a:solidFill>
                  <a:schemeClr val="bg1"/>
                </a:solidFill>
              </a:rPr>
              <a:t>Resources: Directory of OER (DOER)</a:t>
            </a:r>
            <a:endParaRPr lang="en-CA" sz="4400" i="0" dirty="0">
              <a:solidFill>
                <a:schemeClr val="bg1"/>
              </a:solidFill>
            </a:endParaRPr>
          </a:p>
        </p:txBody>
      </p:sp>
      <p:sp>
        <p:nvSpPr>
          <p:cNvPr id="3" name="Content Placeholder 2"/>
          <p:cNvSpPr>
            <a:spLocks noGrp="1"/>
          </p:cNvSpPr>
          <p:nvPr>
            <p:ph sz="half" idx="4294967295"/>
          </p:nvPr>
        </p:nvSpPr>
        <p:spPr>
          <a:xfrm>
            <a:off x="358140" y="1778907"/>
            <a:ext cx="3807619" cy="3263504"/>
          </a:xfrm>
        </p:spPr>
        <p:txBody>
          <a:bodyPr>
            <a:normAutofit lnSpcReduction="10000"/>
          </a:bodyPr>
          <a:lstStyle/>
          <a:p>
            <a:r>
              <a:rPr lang="en-US" dirty="0"/>
              <a:t>Open Educational Resources directory service</a:t>
            </a:r>
          </a:p>
          <a:p>
            <a:r>
              <a:rPr lang="en-US" dirty="0"/>
              <a:t>Only full courses catalogued</a:t>
            </a:r>
          </a:p>
          <a:p>
            <a:r>
              <a:rPr lang="en-US" dirty="0"/>
              <a:t>A service provided by COL </a:t>
            </a:r>
          </a:p>
          <a:p>
            <a:r>
              <a:rPr lang="en-US" dirty="0"/>
              <a:t>Over 6,000 resources</a:t>
            </a:r>
          </a:p>
        </p:txBody>
      </p:sp>
      <p:pic>
        <p:nvPicPr>
          <p:cNvPr id="4" name="Picture 3">
            <a:extLst>
              <a:ext uri="{FF2B5EF4-FFF2-40B4-BE49-F238E27FC236}">
                <a16:creationId xmlns:a16="http://schemas.microsoft.com/office/drawing/2014/main" id="{3C90E18B-6684-4AE2-A738-EA8D6BDE56E7}"/>
              </a:ext>
            </a:extLst>
          </p:cNvPr>
          <p:cNvPicPr>
            <a:picLocks noChangeAspect="1"/>
          </p:cNvPicPr>
          <p:nvPr/>
        </p:nvPicPr>
        <p:blipFill>
          <a:blip r:embed="rId3"/>
          <a:stretch>
            <a:fillRect/>
          </a:stretch>
        </p:blipFill>
        <p:spPr>
          <a:xfrm>
            <a:off x="4285939" y="1782717"/>
            <a:ext cx="4477061" cy="2986015"/>
          </a:xfrm>
          <a:prstGeom prst="rect">
            <a:avLst/>
          </a:prstGeom>
        </p:spPr>
      </p:pic>
      <p:sp>
        <p:nvSpPr>
          <p:cNvPr id="6" name="TextBox 5">
            <a:extLst>
              <a:ext uri="{FF2B5EF4-FFF2-40B4-BE49-F238E27FC236}">
                <a16:creationId xmlns:a16="http://schemas.microsoft.com/office/drawing/2014/main" id="{E08FB3E7-D782-4D38-B293-18124733F769}"/>
              </a:ext>
            </a:extLst>
          </p:cNvPr>
          <p:cNvSpPr txBox="1"/>
          <p:nvPr/>
        </p:nvSpPr>
        <p:spPr>
          <a:xfrm>
            <a:off x="4285938" y="4811578"/>
            <a:ext cx="4477061" cy="461665"/>
          </a:xfrm>
          <a:prstGeom prst="rect">
            <a:avLst/>
          </a:prstGeom>
          <a:solidFill>
            <a:srgbClr val="C00000"/>
          </a:solidFill>
        </p:spPr>
        <p:txBody>
          <a:bodyPr wrap="square" rtlCol="0">
            <a:spAutoFit/>
          </a:bodyPr>
          <a:lstStyle/>
          <a:p>
            <a:pPr algn="ctr"/>
            <a:r>
              <a:rPr lang="en-US" sz="2400" dirty="0">
                <a:solidFill>
                  <a:schemeClr val="bg1"/>
                </a:solidFill>
              </a:rPr>
              <a:t>http://doer.col.org/</a:t>
            </a:r>
          </a:p>
        </p:txBody>
      </p:sp>
    </p:spTree>
    <p:extLst>
      <p:ext uri="{BB962C8B-B14F-4D97-AF65-F5344CB8AC3E}">
        <p14:creationId xmlns:p14="http://schemas.microsoft.com/office/powerpoint/2010/main" val="2195374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idx="4294967295"/>
          </p:nvPr>
        </p:nvSpPr>
        <p:spPr>
          <a:xfrm>
            <a:off x="0" y="0"/>
            <a:ext cx="9144000" cy="948929"/>
          </a:xfrm>
          <a:solidFill>
            <a:srgbClr val="302A7E"/>
          </a:solidFill>
        </p:spPr>
        <p:txBody>
          <a:bodyPr/>
          <a:lstStyle/>
          <a:p>
            <a:pPr algn="ctr"/>
            <a:r>
              <a:rPr lang="en-US" sz="4400" i="0" dirty="0">
                <a:solidFill>
                  <a:schemeClr val="bg1"/>
                </a:solidFill>
              </a:rPr>
              <a:t>OER for open schooling (OER4OS)</a:t>
            </a:r>
            <a:endParaRPr lang="en-CA" sz="4400" i="0" dirty="0">
              <a:solidFill>
                <a:schemeClr val="bg1"/>
              </a:solidFill>
            </a:endParaRPr>
          </a:p>
        </p:txBody>
      </p:sp>
      <p:pic>
        <p:nvPicPr>
          <p:cNvPr id="6" name="Picture 2"/>
          <p:cNvPicPr>
            <a:picLocks noChangeAspect="1" noChangeArrowheads="1"/>
          </p:cNvPicPr>
          <p:nvPr/>
        </p:nvPicPr>
        <p:blipFill>
          <a:blip r:embed="rId2" cstate="print"/>
          <a:srcRect/>
          <a:stretch>
            <a:fillRect/>
          </a:stretch>
        </p:blipFill>
        <p:spPr bwMode="auto">
          <a:xfrm>
            <a:off x="4457700" y="2743206"/>
            <a:ext cx="3377532" cy="2171699"/>
          </a:xfrm>
          <a:prstGeom prst="ellipse">
            <a:avLst/>
          </a:prstGeom>
          <a:ln>
            <a:noFill/>
          </a:ln>
          <a:effectLst>
            <a:softEdge rad="112500"/>
          </a:effectLst>
        </p:spPr>
      </p:pic>
      <p:pic>
        <p:nvPicPr>
          <p:cNvPr id="7" name="Picture 2"/>
          <p:cNvPicPr>
            <a:picLocks noChangeAspect="1" noChangeArrowheads="1"/>
          </p:cNvPicPr>
          <p:nvPr/>
        </p:nvPicPr>
        <p:blipFill>
          <a:blip r:embed="rId3" cstate="print"/>
          <a:srcRect/>
          <a:stretch>
            <a:fillRect/>
          </a:stretch>
        </p:blipFill>
        <p:spPr bwMode="auto">
          <a:xfrm>
            <a:off x="1320133" y="2730103"/>
            <a:ext cx="3147740" cy="2171700"/>
          </a:xfrm>
          <a:prstGeom prst="ellipse">
            <a:avLst/>
          </a:prstGeom>
          <a:ln>
            <a:noFill/>
          </a:ln>
          <a:effectLst>
            <a:softEdge rad="112500"/>
          </a:effectLst>
        </p:spPr>
      </p:pic>
      <p:grpSp>
        <p:nvGrpSpPr>
          <p:cNvPr id="8" name="Group 24"/>
          <p:cNvGrpSpPr>
            <a:grpSpLocks/>
          </p:cNvGrpSpPr>
          <p:nvPr/>
        </p:nvGrpSpPr>
        <p:grpSpPr bwMode="auto">
          <a:xfrm>
            <a:off x="3086100" y="2044303"/>
            <a:ext cx="3038475" cy="304800"/>
            <a:chOff x="2743200" y="1447800"/>
            <a:chExt cx="4051710" cy="406400"/>
          </a:xfrm>
        </p:grpSpPr>
        <p:pic>
          <p:nvPicPr>
            <p:cNvPr id="9" name="Picture 37" descr="C:\Documents and Settings\dtremblay\Desktop\botswana.jpg"/>
            <p:cNvPicPr>
              <a:picLocks noChangeAspect="1" noChangeArrowheads="1"/>
            </p:cNvPicPr>
            <p:nvPr/>
          </p:nvPicPr>
          <p:blipFill>
            <a:blip r:embed="rId4" cstate="print"/>
            <a:srcRect/>
            <a:stretch>
              <a:fillRect/>
            </a:stretch>
          </p:blipFill>
          <p:spPr bwMode="auto">
            <a:xfrm>
              <a:off x="3429000" y="1447800"/>
              <a:ext cx="622710" cy="406400"/>
            </a:xfrm>
            <a:prstGeom prst="rect">
              <a:avLst/>
            </a:prstGeom>
            <a:noFill/>
            <a:ln w="9525">
              <a:noFill/>
              <a:miter lim="800000"/>
              <a:headEnd/>
              <a:tailEnd/>
            </a:ln>
          </p:spPr>
        </p:pic>
        <p:pic>
          <p:nvPicPr>
            <p:cNvPr id="10" name="Picture 38" descr="C:\Documents and Settings\dtremblay\Desktop\Trinidad &amp; Tobago.jpg"/>
            <p:cNvPicPr>
              <a:picLocks noChangeAspect="1" noChangeArrowheads="1"/>
            </p:cNvPicPr>
            <p:nvPr/>
          </p:nvPicPr>
          <p:blipFill>
            <a:blip r:embed="rId5" cstate="print"/>
            <a:srcRect/>
            <a:stretch>
              <a:fillRect/>
            </a:stretch>
          </p:blipFill>
          <p:spPr bwMode="auto">
            <a:xfrm>
              <a:off x="4114800" y="1447800"/>
              <a:ext cx="622710" cy="406400"/>
            </a:xfrm>
            <a:prstGeom prst="rect">
              <a:avLst/>
            </a:prstGeom>
            <a:noFill/>
            <a:ln w="9525">
              <a:noFill/>
              <a:miter lim="800000"/>
              <a:headEnd/>
              <a:tailEnd/>
            </a:ln>
          </p:spPr>
        </p:pic>
        <p:pic>
          <p:nvPicPr>
            <p:cNvPr id="11" name="Picture 39" descr="C:\Documents and Settings\dtremblay\Desktop\Lesotho.jpg"/>
            <p:cNvPicPr>
              <a:picLocks noChangeAspect="1" noChangeArrowheads="1"/>
            </p:cNvPicPr>
            <p:nvPr/>
          </p:nvPicPr>
          <p:blipFill>
            <a:blip r:embed="rId6" cstate="print"/>
            <a:srcRect/>
            <a:stretch>
              <a:fillRect/>
            </a:stretch>
          </p:blipFill>
          <p:spPr bwMode="auto">
            <a:xfrm>
              <a:off x="4800600" y="1447800"/>
              <a:ext cx="622710" cy="406400"/>
            </a:xfrm>
            <a:prstGeom prst="rect">
              <a:avLst/>
            </a:prstGeom>
            <a:noFill/>
            <a:ln w="9525">
              <a:noFill/>
              <a:miter lim="800000"/>
              <a:headEnd/>
              <a:tailEnd/>
            </a:ln>
          </p:spPr>
        </p:pic>
        <p:pic>
          <p:nvPicPr>
            <p:cNvPr id="12" name="Picture 40" descr="C:\Documents and Settings\dtremblay\Desktop\Zambia.jpg"/>
            <p:cNvPicPr>
              <a:picLocks noChangeAspect="1" noChangeArrowheads="1"/>
            </p:cNvPicPr>
            <p:nvPr/>
          </p:nvPicPr>
          <p:blipFill>
            <a:blip r:embed="rId7" cstate="print"/>
            <a:srcRect/>
            <a:stretch>
              <a:fillRect/>
            </a:stretch>
          </p:blipFill>
          <p:spPr bwMode="auto">
            <a:xfrm>
              <a:off x="6172200" y="1447800"/>
              <a:ext cx="622710" cy="406400"/>
            </a:xfrm>
            <a:prstGeom prst="rect">
              <a:avLst/>
            </a:prstGeom>
            <a:noFill/>
            <a:ln w="9525">
              <a:noFill/>
              <a:miter lim="800000"/>
              <a:headEnd/>
              <a:tailEnd/>
            </a:ln>
          </p:spPr>
        </p:pic>
        <p:pic>
          <p:nvPicPr>
            <p:cNvPr id="13" name="Picture 41" descr="C:\Documents and Settings\dtremblay\Desktop\Seychelles.jpg"/>
            <p:cNvPicPr>
              <a:picLocks noChangeAspect="1" noChangeArrowheads="1"/>
            </p:cNvPicPr>
            <p:nvPr/>
          </p:nvPicPr>
          <p:blipFill>
            <a:blip r:embed="rId8" cstate="print"/>
            <a:srcRect/>
            <a:stretch>
              <a:fillRect/>
            </a:stretch>
          </p:blipFill>
          <p:spPr bwMode="auto">
            <a:xfrm>
              <a:off x="5486400" y="1447800"/>
              <a:ext cx="622710" cy="406400"/>
            </a:xfrm>
            <a:prstGeom prst="rect">
              <a:avLst/>
            </a:prstGeom>
            <a:noFill/>
            <a:ln w="9525">
              <a:noFill/>
              <a:miter lim="800000"/>
              <a:headEnd/>
              <a:tailEnd/>
            </a:ln>
          </p:spPr>
        </p:pic>
        <p:pic>
          <p:nvPicPr>
            <p:cNvPr id="14" name="Picture 42" descr="C:\Documents and Settings\dtremblay\Desktop\namibia.jpg"/>
            <p:cNvPicPr>
              <a:picLocks noChangeAspect="1" noChangeArrowheads="1"/>
            </p:cNvPicPr>
            <p:nvPr/>
          </p:nvPicPr>
          <p:blipFill>
            <a:blip r:embed="rId9" cstate="print"/>
            <a:srcRect/>
            <a:stretch>
              <a:fillRect/>
            </a:stretch>
          </p:blipFill>
          <p:spPr bwMode="auto">
            <a:xfrm>
              <a:off x="2743200" y="1447800"/>
              <a:ext cx="622710" cy="406400"/>
            </a:xfrm>
            <a:prstGeom prst="rect">
              <a:avLst/>
            </a:prstGeom>
            <a:noFill/>
            <a:ln w="9525">
              <a:noFill/>
              <a:miter lim="800000"/>
              <a:headEnd/>
              <a:tailEnd/>
            </a:ln>
          </p:spPr>
        </p:pic>
      </p:grpSp>
      <p:grpSp>
        <p:nvGrpSpPr>
          <p:cNvPr id="15" name="Group 25"/>
          <p:cNvGrpSpPr>
            <a:grpSpLocks/>
          </p:cNvGrpSpPr>
          <p:nvPr/>
        </p:nvGrpSpPr>
        <p:grpSpPr bwMode="auto">
          <a:xfrm>
            <a:off x="1314450" y="4572000"/>
            <a:ext cx="6516291" cy="857250"/>
            <a:chOff x="228600" y="5334000"/>
            <a:chExt cx="8688388" cy="1143000"/>
          </a:xfrm>
        </p:grpSpPr>
        <p:sp>
          <p:nvSpPr>
            <p:cNvPr id="16" name="Rounded Rectangle 26"/>
            <p:cNvSpPr>
              <a:spLocks noChangeArrowheads="1"/>
            </p:cNvSpPr>
            <p:nvPr/>
          </p:nvSpPr>
          <p:spPr bwMode="auto">
            <a:xfrm>
              <a:off x="2438400" y="5334000"/>
              <a:ext cx="2058988" cy="1143000"/>
            </a:xfrm>
            <a:prstGeom prst="roundRect">
              <a:avLst>
                <a:gd name="adj" fmla="val 16667"/>
              </a:avLst>
            </a:prstGeom>
            <a:solidFill>
              <a:schemeClr val="bg1"/>
            </a:solidFill>
            <a:ln w="25400" algn="ctr">
              <a:solidFill>
                <a:schemeClr val="tx2"/>
              </a:solidFill>
              <a:round/>
              <a:headEnd/>
              <a:tailEnd/>
            </a:ln>
          </p:spPr>
          <p:txBody>
            <a:bodyPr lIns="68587" tIns="34294" rIns="68587" bIns="34294" anchor="ctr"/>
            <a:lstStyle/>
            <a:p>
              <a:pPr algn="ctr"/>
              <a:r>
                <a:rPr lang="en-US">
                  <a:solidFill>
                    <a:srgbClr val="002060"/>
                  </a:solidFill>
                  <a:latin typeface="HelveticaNeueLT Pro 45 Lt"/>
                </a:rPr>
                <a:t>Schools</a:t>
              </a:r>
            </a:p>
          </p:txBody>
        </p:sp>
        <p:sp>
          <p:nvSpPr>
            <p:cNvPr id="17" name="Rounded Rectangle 26"/>
            <p:cNvSpPr>
              <a:spLocks noChangeArrowheads="1"/>
            </p:cNvSpPr>
            <p:nvPr/>
          </p:nvSpPr>
          <p:spPr bwMode="auto">
            <a:xfrm>
              <a:off x="4648200" y="5334000"/>
              <a:ext cx="2058988" cy="1143000"/>
            </a:xfrm>
            <a:prstGeom prst="roundRect">
              <a:avLst>
                <a:gd name="adj" fmla="val 16667"/>
              </a:avLst>
            </a:prstGeom>
            <a:solidFill>
              <a:schemeClr val="bg1"/>
            </a:solidFill>
            <a:ln w="25400" algn="ctr">
              <a:solidFill>
                <a:schemeClr val="tx2"/>
              </a:solidFill>
              <a:round/>
              <a:headEnd/>
              <a:tailEnd/>
            </a:ln>
          </p:spPr>
          <p:txBody>
            <a:bodyPr lIns="68587" tIns="34294" rIns="68587" bIns="34294" anchor="ctr"/>
            <a:lstStyle/>
            <a:p>
              <a:pPr algn="ctr"/>
              <a:r>
                <a:rPr lang="en-US">
                  <a:solidFill>
                    <a:srgbClr val="002060"/>
                  </a:solidFill>
                  <a:latin typeface="HelveticaNeueLT Pro 45 Lt"/>
                </a:rPr>
                <a:t>Teachers</a:t>
              </a:r>
            </a:p>
          </p:txBody>
        </p:sp>
        <p:sp>
          <p:nvSpPr>
            <p:cNvPr id="18" name="Rounded Rectangle 26"/>
            <p:cNvSpPr>
              <a:spLocks noChangeArrowheads="1"/>
            </p:cNvSpPr>
            <p:nvPr/>
          </p:nvSpPr>
          <p:spPr bwMode="auto">
            <a:xfrm>
              <a:off x="6858000" y="5334000"/>
              <a:ext cx="2058988" cy="1143000"/>
            </a:xfrm>
            <a:prstGeom prst="roundRect">
              <a:avLst>
                <a:gd name="adj" fmla="val 16667"/>
              </a:avLst>
            </a:prstGeom>
            <a:solidFill>
              <a:schemeClr val="bg1"/>
            </a:solidFill>
            <a:ln w="25400" algn="ctr">
              <a:solidFill>
                <a:schemeClr val="tx2"/>
              </a:solidFill>
              <a:round/>
              <a:headEnd/>
              <a:tailEnd/>
            </a:ln>
          </p:spPr>
          <p:txBody>
            <a:bodyPr lIns="68587" tIns="34294" rIns="68587" bIns="34294" anchor="ctr"/>
            <a:lstStyle/>
            <a:p>
              <a:pPr algn="ctr"/>
              <a:r>
                <a:rPr lang="en-US">
                  <a:solidFill>
                    <a:srgbClr val="002060"/>
                  </a:solidFill>
                  <a:latin typeface="HelveticaNeueLT Pro 45 Lt"/>
                </a:rPr>
                <a:t>Consultants</a:t>
              </a:r>
            </a:p>
          </p:txBody>
        </p:sp>
        <p:sp>
          <p:nvSpPr>
            <p:cNvPr id="19" name="Rounded Rectangle 23"/>
            <p:cNvSpPr>
              <a:spLocks noChangeArrowheads="1"/>
            </p:cNvSpPr>
            <p:nvPr/>
          </p:nvSpPr>
          <p:spPr bwMode="auto">
            <a:xfrm>
              <a:off x="228600" y="5334000"/>
              <a:ext cx="2058988" cy="1143000"/>
            </a:xfrm>
            <a:prstGeom prst="roundRect">
              <a:avLst>
                <a:gd name="adj" fmla="val 16667"/>
              </a:avLst>
            </a:prstGeom>
            <a:solidFill>
              <a:schemeClr val="bg1"/>
            </a:solidFill>
            <a:ln w="25400" algn="ctr">
              <a:solidFill>
                <a:schemeClr val="tx2"/>
              </a:solidFill>
              <a:round/>
              <a:headEnd/>
              <a:tailEnd/>
            </a:ln>
          </p:spPr>
          <p:txBody>
            <a:bodyPr lIns="68587" tIns="34294" rIns="68587" bIns="34294" anchor="ctr"/>
            <a:lstStyle/>
            <a:p>
              <a:pPr algn="ctr"/>
              <a:r>
                <a:rPr lang="en-US">
                  <a:solidFill>
                    <a:srgbClr val="002060"/>
                  </a:solidFill>
                  <a:latin typeface="HelveticaNeueLT Pro 45 Lt"/>
                </a:rPr>
                <a:t>Ministries </a:t>
              </a:r>
              <a:br>
                <a:rPr lang="en-US">
                  <a:solidFill>
                    <a:srgbClr val="002060"/>
                  </a:solidFill>
                  <a:latin typeface="HelveticaNeueLT Pro 45 Lt"/>
                </a:rPr>
              </a:br>
              <a:r>
                <a:rPr lang="en-US">
                  <a:solidFill>
                    <a:srgbClr val="002060"/>
                  </a:solidFill>
                  <a:latin typeface="HelveticaNeueLT Pro 45 Lt"/>
                </a:rPr>
                <a:t>of Education</a:t>
              </a:r>
            </a:p>
          </p:txBody>
        </p:sp>
      </p:grpSp>
    </p:spTree>
    <p:extLst>
      <p:ext uri="{BB962C8B-B14F-4D97-AF65-F5344CB8AC3E}">
        <p14:creationId xmlns:p14="http://schemas.microsoft.com/office/powerpoint/2010/main" val="5871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8929"/>
          </a:xfrm>
          <a:solidFill>
            <a:srgbClr val="302A7E"/>
          </a:solidFill>
        </p:spPr>
        <p:txBody>
          <a:bodyPr/>
          <a:lstStyle/>
          <a:p>
            <a:pPr algn="ctr"/>
            <a:r>
              <a:rPr lang="en-US" sz="4400" i="0" dirty="0">
                <a:solidFill>
                  <a:schemeClr val="bg1"/>
                </a:solidFill>
              </a:rPr>
              <a:t>ORELT in Kenya</a:t>
            </a:r>
            <a:endParaRPr lang="en-GB" sz="4400" i="0" dirty="0">
              <a:solidFill>
                <a:schemeClr val="bg1"/>
              </a:solidFill>
            </a:endParaRPr>
          </a:p>
        </p:txBody>
      </p:sp>
      <p:pic>
        <p:nvPicPr>
          <p:cNvPr id="6" name="Picture 5" descr="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0949" y="1274155"/>
            <a:ext cx="1086718" cy="1443323"/>
          </a:xfrm>
          <a:prstGeom prst="rect">
            <a:avLst/>
          </a:prstGeom>
          <a:noFill/>
          <a:ln>
            <a:solidFill>
              <a:schemeClr val="bg1">
                <a:lumMod val="50000"/>
              </a:schemeClr>
            </a:solidFill>
          </a:ln>
        </p:spPr>
      </p:pic>
      <p:pic>
        <p:nvPicPr>
          <p:cNvPr id="7" name="Picture 6" descr="Description: D:\COL\Cover Page\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7966" y="917057"/>
            <a:ext cx="1086718" cy="1479216"/>
          </a:xfrm>
          <a:prstGeom prst="rect">
            <a:avLst/>
          </a:prstGeom>
          <a:noFill/>
          <a:ln>
            <a:solidFill>
              <a:schemeClr val="bg1">
                <a:lumMod val="50000"/>
              </a:schemeClr>
            </a:solidFill>
          </a:ln>
        </p:spPr>
      </p:pic>
      <p:pic>
        <p:nvPicPr>
          <p:cNvPr id="1026" name="Picture 2" descr="C:\Users\jaguti\Documents\Kenya\DCM_8637.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86" t="7217" b="13742"/>
          <a:stretch/>
        </p:blipFill>
        <p:spPr bwMode="auto">
          <a:xfrm>
            <a:off x="436907" y="2717478"/>
            <a:ext cx="6158791" cy="3289565"/>
          </a:xfrm>
          <a:prstGeom prst="rect">
            <a:avLst/>
          </a:prstGeom>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57515EA-4176-41A9-971C-AEA294980047}"/>
              </a:ext>
            </a:extLst>
          </p:cNvPr>
          <p:cNvSpPr txBox="1"/>
          <p:nvPr/>
        </p:nvSpPr>
        <p:spPr>
          <a:xfrm>
            <a:off x="6674867" y="4147022"/>
            <a:ext cx="1390124" cy="369332"/>
          </a:xfrm>
          <a:prstGeom prst="rect">
            <a:avLst/>
          </a:prstGeom>
          <a:noFill/>
        </p:spPr>
        <p:txBody>
          <a:bodyPr wrap="none" rtlCol="0">
            <a:spAutoFit/>
          </a:bodyPr>
          <a:lstStyle/>
          <a:p>
            <a:r>
              <a:rPr lang="en-US" dirty="0">
                <a:solidFill>
                  <a:srgbClr val="290088"/>
                </a:solidFill>
              </a:rPr>
              <a:t>orelt.col.org</a:t>
            </a:r>
          </a:p>
        </p:txBody>
      </p:sp>
      <p:pic>
        <p:nvPicPr>
          <p:cNvPr id="5" name="Picture 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4191" y="1807381"/>
            <a:ext cx="1086718" cy="1507847"/>
          </a:xfrm>
          <a:prstGeom prst="rect">
            <a:avLst/>
          </a:prstGeom>
          <a:noFill/>
          <a:ln>
            <a:solidFill>
              <a:schemeClr val="bg1">
                <a:lumMod val="50000"/>
              </a:schemeClr>
            </a:solidFill>
          </a:ln>
        </p:spPr>
      </p:pic>
      <p:pic>
        <p:nvPicPr>
          <p:cNvPr id="4" name="Picture 3" descr="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78382" y="2168866"/>
            <a:ext cx="1086718" cy="1528703"/>
          </a:xfrm>
          <a:prstGeom prst="rect">
            <a:avLst/>
          </a:prstGeom>
          <a:noFill/>
          <a:ln>
            <a:solidFill>
              <a:schemeClr val="bg1">
                <a:lumMod val="50000"/>
              </a:schemeClr>
            </a:solidFill>
          </a:ln>
        </p:spPr>
      </p:pic>
    </p:spTree>
    <p:extLst>
      <p:ext uri="{BB962C8B-B14F-4D97-AF65-F5344CB8AC3E}">
        <p14:creationId xmlns:p14="http://schemas.microsoft.com/office/powerpoint/2010/main" val="4280600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p:spPr>
        <p:txBody>
          <a:bodyPr/>
          <a:lstStyle/>
          <a:p>
            <a:r>
              <a:rPr lang="en-CA" dirty="0"/>
              <a:t>Growth of ICTs: Internet use</a:t>
            </a:r>
          </a:p>
        </p:txBody>
      </p:sp>
      <p:graphicFrame>
        <p:nvGraphicFramePr>
          <p:cNvPr id="8" name="Chart 7">
            <a:extLst>
              <a:ext uri="{FF2B5EF4-FFF2-40B4-BE49-F238E27FC236}">
                <a16:creationId xmlns:a16="http://schemas.microsoft.com/office/drawing/2014/main" id="{E46ECC7E-D241-4E4A-A580-3AD970832659}"/>
              </a:ext>
            </a:extLst>
          </p:cNvPr>
          <p:cNvGraphicFramePr>
            <a:graphicFrameLocks/>
          </p:cNvGraphicFramePr>
          <p:nvPr/>
        </p:nvGraphicFramePr>
        <p:xfrm>
          <a:off x="1013791" y="1524636"/>
          <a:ext cx="6639339" cy="464756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E652D44C-F92C-4FC9-84E5-DD48134BA624}"/>
              </a:ext>
            </a:extLst>
          </p:cNvPr>
          <p:cNvSpPr txBox="1"/>
          <p:nvPr/>
        </p:nvSpPr>
        <p:spPr>
          <a:xfrm>
            <a:off x="265043" y="6385161"/>
            <a:ext cx="7924800" cy="400110"/>
          </a:xfrm>
          <a:prstGeom prst="rect">
            <a:avLst/>
          </a:prstGeom>
          <a:noFill/>
        </p:spPr>
        <p:txBody>
          <a:bodyPr wrap="square" rtlCol="0">
            <a:spAutoFit/>
          </a:bodyPr>
          <a:lstStyle/>
          <a:p>
            <a:r>
              <a:rPr lang="en-CA" sz="1000" dirty="0"/>
              <a:t>Source: </a:t>
            </a:r>
            <a:r>
              <a:rPr lang="en-CA" sz="1000" dirty="0">
                <a:hlinkClick r:id="rId3"/>
              </a:rPr>
              <a:t>data.worldbank.org</a:t>
            </a:r>
            <a:r>
              <a:rPr lang="en-CA" sz="1000" dirty="0"/>
              <a:t>, retrieved on 17 January 2020</a:t>
            </a:r>
          </a:p>
          <a:p>
            <a:r>
              <a:rPr lang="en-CA" sz="1000" dirty="0"/>
              <a:t> </a:t>
            </a:r>
          </a:p>
        </p:txBody>
      </p:sp>
    </p:spTree>
    <p:extLst>
      <p:ext uri="{BB962C8B-B14F-4D97-AF65-F5344CB8AC3E}">
        <p14:creationId xmlns:p14="http://schemas.microsoft.com/office/powerpoint/2010/main" val="2731142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77A9-B7F5-4C05-9CB0-44535DE77FA9}"/>
              </a:ext>
            </a:extLst>
          </p:cNvPr>
          <p:cNvSpPr>
            <a:spLocks noGrp="1"/>
          </p:cNvSpPr>
          <p:nvPr>
            <p:ph type="title"/>
          </p:nvPr>
        </p:nvSpPr>
        <p:spPr>
          <a:xfrm>
            <a:off x="0" y="11430"/>
            <a:ext cx="9144000" cy="994172"/>
          </a:xfrm>
          <a:solidFill>
            <a:srgbClr val="302A7E"/>
          </a:solidFill>
        </p:spPr>
        <p:txBody>
          <a:bodyPr/>
          <a:lstStyle/>
          <a:p>
            <a:pPr algn="ctr"/>
            <a:r>
              <a:rPr lang="en-US" sz="4400" i="0" dirty="0">
                <a:solidFill>
                  <a:schemeClr val="bg1"/>
                </a:solidFill>
              </a:rPr>
              <a:t>Publications</a:t>
            </a:r>
          </a:p>
        </p:txBody>
      </p:sp>
      <p:pic>
        <p:nvPicPr>
          <p:cNvPr id="5" name="Picture 4">
            <a:extLst>
              <a:ext uri="{FF2B5EF4-FFF2-40B4-BE49-F238E27FC236}">
                <a16:creationId xmlns:a16="http://schemas.microsoft.com/office/drawing/2014/main" id="{E177F040-4E9A-450F-B337-2A37BCD74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4732" y="2620522"/>
            <a:ext cx="1300895" cy="1685051"/>
          </a:xfrm>
          <a:prstGeom prst="rect">
            <a:avLst/>
          </a:prstGeom>
        </p:spPr>
      </p:pic>
      <p:pic>
        <p:nvPicPr>
          <p:cNvPr id="7" name="Picture 6">
            <a:extLst>
              <a:ext uri="{FF2B5EF4-FFF2-40B4-BE49-F238E27FC236}">
                <a16:creationId xmlns:a16="http://schemas.microsoft.com/office/drawing/2014/main" id="{A21E81BB-3FAF-4E1F-A0CD-88F379661D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1358" y="2620521"/>
            <a:ext cx="1138161" cy="1685051"/>
          </a:xfrm>
          <a:prstGeom prst="rect">
            <a:avLst/>
          </a:prstGeom>
        </p:spPr>
      </p:pic>
      <p:pic>
        <p:nvPicPr>
          <p:cNvPr id="9" name="Picture 8">
            <a:extLst>
              <a:ext uri="{FF2B5EF4-FFF2-40B4-BE49-F238E27FC236}">
                <a16:creationId xmlns:a16="http://schemas.microsoft.com/office/drawing/2014/main" id="{BD738D05-6819-4230-B717-14043C5805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9497" y="2620522"/>
            <a:ext cx="1157991" cy="1685051"/>
          </a:xfrm>
          <a:prstGeom prst="rect">
            <a:avLst/>
          </a:prstGeom>
        </p:spPr>
      </p:pic>
      <p:pic>
        <p:nvPicPr>
          <p:cNvPr id="10" name="Picture 9">
            <a:extLst>
              <a:ext uri="{FF2B5EF4-FFF2-40B4-BE49-F238E27FC236}">
                <a16:creationId xmlns:a16="http://schemas.microsoft.com/office/drawing/2014/main" id="{0A3CE89F-558C-4512-BEF2-C56C0C061E99}"/>
              </a:ext>
            </a:extLst>
          </p:cNvPr>
          <p:cNvPicPr>
            <a:picLocks noChangeAspect="1"/>
          </p:cNvPicPr>
          <p:nvPr/>
        </p:nvPicPr>
        <p:blipFill>
          <a:blip r:embed="rId5"/>
          <a:stretch>
            <a:fillRect/>
          </a:stretch>
        </p:blipFill>
        <p:spPr>
          <a:xfrm>
            <a:off x="381000" y="2620522"/>
            <a:ext cx="1189862" cy="1685050"/>
          </a:xfrm>
          <a:prstGeom prst="rect">
            <a:avLst/>
          </a:prstGeom>
        </p:spPr>
      </p:pic>
      <p:sp>
        <p:nvSpPr>
          <p:cNvPr id="20" name="TextBox 19">
            <a:extLst>
              <a:ext uri="{FF2B5EF4-FFF2-40B4-BE49-F238E27FC236}">
                <a16:creationId xmlns:a16="http://schemas.microsoft.com/office/drawing/2014/main" id="{603D62A7-5701-4435-9DA1-B48E94768BB5}"/>
              </a:ext>
            </a:extLst>
          </p:cNvPr>
          <p:cNvSpPr txBox="1"/>
          <p:nvPr/>
        </p:nvSpPr>
        <p:spPr>
          <a:xfrm>
            <a:off x="0" y="4495800"/>
            <a:ext cx="9144000" cy="461665"/>
          </a:xfrm>
          <a:prstGeom prst="rect">
            <a:avLst/>
          </a:prstGeom>
          <a:solidFill>
            <a:schemeClr val="accent2">
              <a:lumMod val="75000"/>
            </a:schemeClr>
          </a:solidFill>
        </p:spPr>
        <p:txBody>
          <a:bodyPr wrap="square" rtlCol="0">
            <a:spAutoFit/>
          </a:bodyPr>
          <a:lstStyle/>
          <a:p>
            <a:pPr algn="ctr"/>
            <a:r>
              <a:rPr lang="en-CA" sz="2400" dirty="0">
                <a:solidFill>
                  <a:schemeClr val="bg1"/>
                </a:solidFill>
                <a:hlinkClick r:id="rId6">
                  <a:extLst>
                    <a:ext uri="{A12FA001-AC4F-418D-AE19-62706E023703}">
                      <ahyp:hlinkClr xmlns:ahyp="http://schemas.microsoft.com/office/drawing/2018/hyperlinkcolor" val="tx"/>
                    </a:ext>
                  </a:extLst>
                </a:hlinkClick>
              </a:rPr>
              <a:t>http://oasis.col.org/</a:t>
            </a:r>
            <a:endParaRPr lang="en-US" sz="2400" dirty="0">
              <a:solidFill>
                <a:schemeClr val="bg1"/>
              </a:solidFill>
            </a:endParaRPr>
          </a:p>
        </p:txBody>
      </p:sp>
      <p:pic>
        <p:nvPicPr>
          <p:cNvPr id="14" name="Picture 13">
            <a:extLst>
              <a:ext uri="{FF2B5EF4-FFF2-40B4-BE49-F238E27FC236}">
                <a16:creationId xmlns:a16="http://schemas.microsoft.com/office/drawing/2014/main" id="{64413E11-D4CD-4E61-B792-43196DA694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83389" y="2620521"/>
            <a:ext cx="1298083" cy="1685051"/>
          </a:xfrm>
          <a:prstGeom prst="rect">
            <a:avLst/>
          </a:prstGeom>
        </p:spPr>
      </p:pic>
      <p:pic>
        <p:nvPicPr>
          <p:cNvPr id="4" name="Picture 3" descr="A screenshot of a cell phone&#10;&#10;Description automatically generated">
            <a:extLst>
              <a:ext uri="{FF2B5EF4-FFF2-40B4-BE49-F238E27FC236}">
                <a16:creationId xmlns:a16="http://schemas.microsoft.com/office/drawing/2014/main" id="{C175D119-DF22-476C-AC7B-F0CD4790DF2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74869" y="2567187"/>
            <a:ext cx="1245941" cy="1738385"/>
          </a:xfrm>
          <a:prstGeom prst="rect">
            <a:avLst/>
          </a:prstGeom>
        </p:spPr>
      </p:pic>
    </p:spTree>
    <p:extLst>
      <p:ext uri="{BB962C8B-B14F-4D97-AF65-F5344CB8AC3E}">
        <p14:creationId xmlns:p14="http://schemas.microsoft.com/office/powerpoint/2010/main" val="195371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238251"/>
          </a:xfrm>
          <a:solidFill>
            <a:srgbClr val="302A7E"/>
          </a:solidFill>
        </p:spPr>
        <p:txBody>
          <a:bodyPr/>
          <a:lstStyle/>
          <a:p>
            <a:pPr algn="ctr"/>
            <a:r>
              <a:rPr lang="en-US" sz="4000" i="0" dirty="0">
                <a:solidFill>
                  <a:schemeClr val="bg1"/>
                </a:solidFill>
              </a:rPr>
              <a:t>Quality Guidelines for OER</a:t>
            </a:r>
          </a:p>
        </p:txBody>
      </p:sp>
      <p:sp>
        <p:nvSpPr>
          <p:cNvPr id="5" name="Content Placeholder 4"/>
          <p:cNvSpPr>
            <a:spLocks noGrp="1"/>
          </p:cNvSpPr>
          <p:nvPr>
            <p:ph sz="half" idx="4294967295"/>
          </p:nvPr>
        </p:nvSpPr>
        <p:spPr>
          <a:xfrm>
            <a:off x="742951" y="1614102"/>
            <a:ext cx="4610100" cy="3394472"/>
          </a:xfrm>
        </p:spPr>
        <p:txBody>
          <a:bodyPr>
            <a:normAutofit lnSpcReduction="10000"/>
          </a:bodyPr>
          <a:lstStyle/>
          <a:p>
            <a:r>
              <a:rPr lang="en-IN" sz="2700" b="1" dirty="0"/>
              <a:t>T</a:t>
            </a:r>
            <a:r>
              <a:rPr lang="en-IN" dirty="0"/>
              <a:t>eaching and learning processes</a:t>
            </a:r>
          </a:p>
          <a:p>
            <a:r>
              <a:rPr lang="en-IN" sz="2700" b="1" dirty="0"/>
              <a:t>I</a:t>
            </a:r>
            <a:r>
              <a:rPr lang="en-IN" dirty="0"/>
              <a:t>nformation and material contents</a:t>
            </a:r>
          </a:p>
          <a:p>
            <a:r>
              <a:rPr lang="en-IN" sz="2700" b="1" dirty="0"/>
              <a:t>P</a:t>
            </a:r>
            <a:r>
              <a:rPr lang="en-IN" dirty="0"/>
              <a:t>resentation, products and formats</a:t>
            </a:r>
          </a:p>
          <a:p>
            <a:r>
              <a:rPr lang="en-IN" sz="2700" b="1" dirty="0"/>
              <a:t>S</a:t>
            </a:r>
            <a:r>
              <a:rPr lang="en-IN" dirty="0"/>
              <a:t>ystem, technical and technology</a:t>
            </a:r>
          </a:p>
        </p:txBody>
      </p:sp>
      <p:sp>
        <p:nvSpPr>
          <p:cNvPr id="6" name="Rectangle 5"/>
          <p:cNvSpPr/>
          <p:nvPr/>
        </p:nvSpPr>
        <p:spPr>
          <a:xfrm>
            <a:off x="4620298" y="5295630"/>
            <a:ext cx="4523702" cy="400110"/>
          </a:xfrm>
          <a:prstGeom prst="rect">
            <a:avLst/>
          </a:prstGeom>
          <a:solidFill>
            <a:schemeClr val="accent5">
              <a:lumMod val="75000"/>
            </a:schemeClr>
          </a:solidFill>
        </p:spPr>
        <p:txBody>
          <a:bodyPr wrap="square">
            <a:spAutoFit/>
          </a:bodyPr>
          <a:lstStyle/>
          <a:p>
            <a:pPr algn="ctr"/>
            <a:r>
              <a:rPr lang="en-IN" sz="2000" dirty="0">
                <a:solidFill>
                  <a:schemeClr val="bg1"/>
                </a:solidFill>
              </a:rPr>
              <a:t>http://oasis.col.org/handle/11599/562</a:t>
            </a:r>
          </a:p>
        </p:txBody>
      </p:sp>
      <p:pic>
        <p:nvPicPr>
          <p:cNvPr id="11" name="Picture 10">
            <a:extLst>
              <a:ext uri="{FF2B5EF4-FFF2-40B4-BE49-F238E27FC236}">
                <a16:creationId xmlns:a16="http://schemas.microsoft.com/office/drawing/2014/main" id="{2B9B162C-109E-4D56-B527-AB7E1E8402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587432"/>
            <a:ext cx="2372334" cy="36831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6789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A263-5D27-44DD-9C1E-B62CF7044A88}"/>
              </a:ext>
            </a:extLst>
          </p:cNvPr>
          <p:cNvSpPr>
            <a:spLocks noGrp="1"/>
          </p:cNvSpPr>
          <p:nvPr>
            <p:ph type="title"/>
          </p:nvPr>
        </p:nvSpPr>
        <p:spPr>
          <a:xfrm>
            <a:off x="0" y="0"/>
            <a:ext cx="9144000" cy="1325563"/>
          </a:xfrm>
          <a:solidFill>
            <a:srgbClr val="302A7E"/>
          </a:solidFill>
        </p:spPr>
        <p:txBody>
          <a:bodyPr/>
          <a:lstStyle/>
          <a:p>
            <a:r>
              <a:rPr lang="en-CA" dirty="0">
                <a:solidFill>
                  <a:schemeClr val="bg1"/>
                </a:solidFill>
              </a:rPr>
              <a:t>Hewlett- ORS Impact Report</a:t>
            </a:r>
          </a:p>
        </p:txBody>
      </p:sp>
      <p:sp>
        <p:nvSpPr>
          <p:cNvPr id="3" name="Content Placeholder 2">
            <a:extLst>
              <a:ext uri="{FF2B5EF4-FFF2-40B4-BE49-F238E27FC236}">
                <a16:creationId xmlns:a16="http://schemas.microsoft.com/office/drawing/2014/main" id="{DF5A6F6F-8515-4286-878F-8A78CAE7B3BA}"/>
              </a:ext>
            </a:extLst>
          </p:cNvPr>
          <p:cNvSpPr>
            <a:spLocks noGrp="1"/>
          </p:cNvSpPr>
          <p:nvPr>
            <p:ph idx="1"/>
          </p:nvPr>
        </p:nvSpPr>
        <p:spPr/>
        <p:txBody>
          <a:bodyPr>
            <a:normAutofit/>
          </a:bodyPr>
          <a:lstStyle/>
          <a:p>
            <a:r>
              <a:rPr lang="en-US" dirty="0"/>
              <a:t>Focused on implementation of frameworks or policies</a:t>
            </a:r>
          </a:p>
          <a:p>
            <a:r>
              <a:rPr lang="en-US" dirty="0"/>
              <a:t>Institutional and grassroots focus</a:t>
            </a:r>
          </a:p>
          <a:p>
            <a:r>
              <a:rPr lang="en-US" dirty="0"/>
              <a:t>Able to go deep within institutions to reach broad array of staff and other stakeholders</a:t>
            </a:r>
          </a:p>
          <a:p>
            <a:r>
              <a:rPr lang="en-US" dirty="0"/>
              <a:t>Focused on partnership</a:t>
            </a:r>
          </a:p>
          <a:p>
            <a:r>
              <a:rPr lang="en-US" dirty="0"/>
              <a:t>Focused on pedagogy</a:t>
            </a:r>
          </a:p>
        </p:txBody>
      </p:sp>
      <p:sp>
        <p:nvSpPr>
          <p:cNvPr id="4" name="TextBox 3">
            <a:extLst>
              <a:ext uri="{FF2B5EF4-FFF2-40B4-BE49-F238E27FC236}">
                <a16:creationId xmlns:a16="http://schemas.microsoft.com/office/drawing/2014/main" id="{39FBF684-F79B-4121-91AA-978530168C4B}"/>
              </a:ext>
            </a:extLst>
          </p:cNvPr>
          <p:cNvSpPr txBox="1"/>
          <p:nvPr/>
        </p:nvSpPr>
        <p:spPr>
          <a:xfrm>
            <a:off x="387627" y="6420678"/>
            <a:ext cx="8127724" cy="430887"/>
          </a:xfrm>
          <a:prstGeom prst="rect">
            <a:avLst/>
          </a:prstGeom>
          <a:noFill/>
        </p:spPr>
        <p:txBody>
          <a:bodyPr wrap="square" rtlCol="0">
            <a:spAutoFit/>
          </a:bodyPr>
          <a:lstStyle/>
          <a:p>
            <a:r>
              <a:rPr lang="en-CA" sz="1100" dirty="0"/>
              <a:t>Source: ORS Impact (2015). </a:t>
            </a:r>
            <a:r>
              <a:rPr lang="en-US" sz="1100" i="1" dirty="0"/>
              <a:t>Evaluation of the William and Flora Hewlett Foundation’s Investment in International Policy Advocacy for Open Educational Resources.</a:t>
            </a:r>
            <a:endParaRPr lang="en-CA" sz="1100" i="1" dirty="0"/>
          </a:p>
        </p:txBody>
      </p:sp>
    </p:spTree>
    <p:extLst>
      <p:ext uri="{BB962C8B-B14F-4D97-AF65-F5344CB8AC3E}">
        <p14:creationId xmlns:p14="http://schemas.microsoft.com/office/powerpoint/2010/main" val="174315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OER for Sustainable Development</a:t>
            </a:r>
          </a:p>
        </p:txBody>
      </p:sp>
    </p:spTree>
    <p:extLst>
      <p:ext uri="{BB962C8B-B14F-4D97-AF65-F5344CB8AC3E}">
        <p14:creationId xmlns:p14="http://schemas.microsoft.com/office/powerpoint/2010/main" val="649211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75488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2284026" y="2043663"/>
            <a:ext cx="4578895" cy="2031055"/>
          </a:xfrm>
        </p:spPr>
        <p:txBody>
          <a:bodyPr>
            <a:normAutofit/>
          </a:bodyPr>
          <a:lstStyle/>
          <a:p>
            <a:r>
              <a:rPr lang="en-US" sz="3500">
                <a:solidFill>
                  <a:srgbClr val="FFFFFF"/>
                </a:solidFill>
              </a:rPr>
              <a:t>OER cannot be viewed only from the economic and technology perspective</a:t>
            </a:r>
          </a:p>
        </p:txBody>
      </p:sp>
      <p:sp>
        <p:nvSpPr>
          <p:cNvPr id="3" name="Subtitle 2"/>
          <p:cNvSpPr>
            <a:spLocks noGrp="1"/>
          </p:cNvSpPr>
          <p:nvPr>
            <p:ph type="subTitle" idx="1"/>
          </p:nvPr>
        </p:nvSpPr>
        <p:spPr>
          <a:xfrm>
            <a:off x="2284026" y="4074718"/>
            <a:ext cx="4578895" cy="682079"/>
          </a:xfrm>
        </p:spPr>
        <p:txBody>
          <a:bodyPr>
            <a:normAutofit/>
          </a:bodyPr>
          <a:lstStyle/>
          <a:p>
            <a:r>
              <a:rPr lang="en-US" b="1">
                <a:solidFill>
                  <a:srgbClr val="FFFFFF"/>
                </a:solidFill>
              </a:rPr>
              <a:t>What of Social Dimensions?</a:t>
            </a:r>
          </a:p>
        </p:txBody>
      </p:sp>
    </p:spTree>
    <p:extLst>
      <p:ext uri="{BB962C8B-B14F-4D97-AF65-F5344CB8AC3E}">
        <p14:creationId xmlns:p14="http://schemas.microsoft.com/office/powerpoint/2010/main" val="1304889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DF524-D3FA-406A-BE45-13805A368E7C}"/>
              </a:ext>
            </a:extLst>
          </p:cNvPr>
          <p:cNvSpPr>
            <a:spLocks noGrp="1"/>
          </p:cNvSpPr>
          <p:nvPr>
            <p:ph type="title"/>
          </p:nvPr>
        </p:nvSpPr>
        <p:spPr/>
        <p:txBody>
          <a:bodyPr/>
          <a:lstStyle/>
          <a:p>
            <a:r>
              <a:rPr lang="en-US" dirty="0"/>
              <a:t>1. OER for People with Disability</a:t>
            </a:r>
          </a:p>
        </p:txBody>
      </p:sp>
      <p:sp>
        <p:nvSpPr>
          <p:cNvPr id="4" name="Content Placeholder 4">
            <a:extLst>
              <a:ext uri="{FF2B5EF4-FFF2-40B4-BE49-F238E27FC236}">
                <a16:creationId xmlns:a16="http://schemas.microsoft.com/office/drawing/2014/main" id="{9302367A-9B25-4330-8A2D-31313563ECD9}"/>
              </a:ext>
            </a:extLst>
          </p:cNvPr>
          <p:cNvSpPr txBox="1">
            <a:spLocks/>
          </p:cNvSpPr>
          <p:nvPr/>
        </p:nvSpPr>
        <p:spPr>
          <a:xfrm>
            <a:off x="304800" y="1600200"/>
            <a:ext cx="5791200" cy="4150880"/>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3200" dirty="0"/>
              <a:t>Using accessible technologies for OER creation</a:t>
            </a:r>
          </a:p>
          <a:p>
            <a:r>
              <a:rPr lang="en-CA" sz="3200" dirty="0"/>
              <a:t>Researching new ways of sharing OER for people with disabilities</a:t>
            </a:r>
          </a:p>
          <a:p>
            <a:r>
              <a:rPr lang="en-US" sz="3200" dirty="0"/>
              <a:t>Providing affordable, low-cost options for learning</a:t>
            </a:r>
          </a:p>
          <a:p>
            <a:endParaRPr lang="en-CA" sz="3200" dirty="0"/>
          </a:p>
          <a:p>
            <a:pPr marL="457200" indent="-457200"/>
            <a:endParaRPr lang="en-US" sz="3200" dirty="0"/>
          </a:p>
        </p:txBody>
      </p:sp>
      <p:pic>
        <p:nvPicPr>
          <p:cNvPr id="5" name="Picture 4">
            <a:extLst>
              <a:ext uri="{FF2B5EF4-FFF2-40B4-BE49-F238E27FC236}">
                <a16:creationId xmlns:a16="http://schemas.microsoft.com/office/drawing/2014/main" id="{E5EE8706-93B8-4A7E-9A9D-79173D044E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4349" y="3505200"/>
            <a:ext cx="2667000" cy="2667000"/>
          </a:xfrm>
          <a:prstGeom prst="rect">
            <a:avLst/>
          </a:prstGeom>
        </p:spPr>
      </p:pic>
    </p:spTree>
    <p:extLst>
      <p:ext uri="{BB962C8B-B14F-4D97-AF65-F5344CB8AC3E}">
        <p14:creationId xmlns:p14="http://schemas.microsoft.com/office/powerpoint/2010/main" val="173318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33268-FDED-4B24-9AE1-E8EE43D4A977}"/>
              </a:ext>
            </a:extLst>
          </p:cNvPr>
          <p:cNvPicPr>
            <a:picLocks noChangeAspect="1"/>
          </p:cNvPicPr>
          <p:nvPr/>
        </p:nvPicPr>
        <p:blipFill>
          <a:blip r:embed="rId3"/>
          <a:stretch>
            <a:fillRect/>
          </a:stretch>
        </p:blipFill>
        <p:spPr>
          <a:xfrm>
            <a:off x="1056427" y="1667021"/>
            <a:ext cx="6878746" cy="4283612"/>
          </a:xfrm>
          <a:prstGeom prst="rect">
            <a:avLst/>
          </a:prstGeom>
        </p:spPr>
      </p:pic>
      <p:sp>
        <p:nvSpPr>
          <p:cNvPr id="7" name="Title 6">
            <a:extLst>
              <a:ext uri="{FF2B5EF4-FFF2-40B4-BE49-F238E27FC236}">
                <a16:creationId xmlns:a16="http://schemas.microsoft.com/office/drawing/2014/main" id="{B9CA57A3-FE3D-42D1-B224-4090CC56FC3B}"/>
              </a:ext>
            </a:extLst>
          </p:cNvPr>
          <p:cNvSpPr>
            <a:spLocks noGrp="1"/>
          </p:cNvSpPr>
          <p:nvPr>
            <p:ph type="title"/>
          </p:nvPr>
        </p:nvSpPr>
        <p:spPr/>
        <p:txBody>
          <a:bodyPr/>
          <a:lstStyle/>
          <a:p>
            <a:pPr algn="ctr"/>
            <a:r>
              <a:rPr lang="en-US" i="0" dirty="0">
                <a:latin typeface="Calibri" panose="020F0502020204030204" pitchFamily="34" charset="0"/>
                <a:cs typeface="Calibri" panose="020F0502020204030204" pitchFamily="34" charset="0"/>
              </a:rPr>
              <a:t>How Accessible are OER?</a:t>
            </a:r>
          </a:p>
        </p:txBody>
      </p:sp>
      <p:sp>
        <p:nvSpPr>
          <p:cNvPr id="9" name="TextBox 8">
            <a:extLst>
              <a:ext uri="{FF2B5EF4-FFF2-40B4-BE49-F238E27FC236}">
                <a16:creationId xmlns:a16="http://schemas.microsoft.com/office/drawing/2014/main" id="{5B5DD5E5-41A4-4E3B-9402-F4F28B3AC4C2}"/>
              </a:ext>
            </a:extLst>
          </p:cNvPr>
          <p:cNvSpPr txBox="1"/>
          <p:nvPr/>
        </p:nvSpPr>
        <p:spPr>
          <a:xfrm>
            <a:off x="1217837" y="6344531"/>
            <a:ext cx="6291594" cy="307777"/>
          </a:xfrm>
          <a:prstGeom prst="rect">
            <a:avLst/>
          </a:prstGeom>
          <a:noFill/>
        </p:spPr>
        <p:txBody>
          <a:bodyPr wrap="none" rtlCol="0">
            <a:spAutoFit/>
          </a:bodyPr>
          <a:lstStyle/>
          <a:p>
            <a:r>
              <a:rPr lang="en-US" sz="1400" dirty="0"/>
              <a:t>Source: http://www.collegeopentextbooks.org/textbook-listings/accessibility-reviews</a:t>
            </a:r>
          </a:p>
        </p:txBody>
      </p:sp>
    </p:spTree>
    <p:extLst>
      <p:ext uri="{BB962C8B-B14F-4D97-AF65-F5344CB8AC3E}">
        <p14:creationId xmlns:p14="http://schemas.microsoft.com/office/powerpoint/2010/main" val="1254425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158642-36C2-4C36-A31B-E6FC2C6D44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8755" t="21135" r="30075" b="11189"/>
          <a:stretch/>
        </p:blipFill>
        <p:spPr>
          <a:xfrm>
            <a:off x="6670119" y="2268429"/>
            <a:ext cx="2473882" cy="3021275"/>
          </a:xfrm>
          <a:prstGeom prst="rect">
            <a:avLst/>
          </a:prstGeom>
        </p:spPr>
      </p:pic>
      <p:sp>
        <p:nvSpPr>
          <p:cNvPr id="8" name="Content Placeholder 2"/>
          <p:cNvSpPr txBox="1">
            <a:spLocks/>
          </p:cNvSpPr>
          <p:nvPr/>
        </p:nvSpPr>
        <p:spPr bwMode="auto">
          <a:xfrm>
            <a:off x="1428590" y="1512538"/>
            <a:ext cx="2577368" cy="3648746"/>
          </a:xfrm>
          <a:prstGeom prst="rect">
            <a:avLst/>
          </a:prstGeom>
          <a:ln w="88900" cap="sq">
            <a:noFill/>
            <a:miter lim="800000"/>
          </a:ln>
          <a:effectLst/>
        </p:spPr>
        <p:txBody>
          <a:bodyPr vert="horz" wrap="square" lIns="137160" tIns="137160" rIns="205740" bIns="13716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1800" i="1"/>
          </a:p>
        </p:txBody>
      </p:sp>
      <p:pic>
        <p:nvPicPr>
          <p:cNvPr id="10" name="Picture 9">
            <a:extLst>
              <a:ext uri="{FF2B5EF4-FFF2-40B4-BE49-F238E27FC236}">
                <a16:creationId xmlns:a16="http://schemas.microsoft.com/office/drawing/2014/main" id="{C327B429-BE55-43EC-9773-91918AD674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608" t="18340" r="12318"/>
          <a:stretch/>
        </p:blipFill>
        <p:spPr>
          <a:xfrm>
            <a:off x="6318402" y="857251"/>
            <a:ext cx="2827209" cy="2070089"/>
          </a:xfrm>
          <a:prstGeom prst="rect">
            <a:avLst/>
          </a:prstGeom>
        </p:spPr>
      </p:pic>
      <p:grpSp>
        <p:nvGrpSpPr>
          <p:cNvPr id="3" name="Group 2">
            <a:extLst>
              <a:ext uri="{FF2B5EF4-FFF2-40B4-BE49-F238E27FC236}">
                <a16:creationId xmlns:a16="http://schemas.microsoft.com/office/drawing/2014/main" id="{3CB7454F-6E1B-402A-B275-F22EBC5FB7A3}"/>
              </a:ext>
            </a:extLst>
          </p:cNvPr>
          <p:cNvGrpSpPr/>
          <p:nvPr/>
        </p:nvGrpSpPr>
        <p:grpSpPr>
          <a:xfrm>
            <a:off x="0" y="827829"/>
            <a:ext cx="3636008" cy="3919944"/>
            <a:chOff x="0" y="1591989"/>
            <a:chExt cx="5268015" cy="5585324"/>
          </a:xfrm>
        </p:grpSpPr>
        <p:pic>
          <p:nvPicPr>
            <p:cNvPr id="17" name="Picture 16"/>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l="60737" b="3933"/>
            <a:stretch/>
          </p:blipFill>
          <p:spPr>
            <a:xfrm>
              <a:off x="0" y="1591989"/>
              <a:ext cx="4927466" cy="5585324"/>
            </a:xfrm>
            <a:prstGeom prst="rect">
              <a:avLst/>
            </a:prstGeom>
            <a:effectLst/>
          </p:spPr>
        </p:pic>
        <p:sp>
          <p:nvSpPr>
            <p:cNvPr id="18" name="Oval 17"/>
            <p:cNvSpPr/>
            <p:nvPr/>
          </p:nvSpPr>
          <p:spPr>
            <a:xfrm>
              <a:off x="377414" y="3250424"/>
              <a:ext cx="264349" cy="264349"/>
            </a:xfrm>
            <a:prstGeom prst="ellipse">
              <a:avLst/>
            </a:prstGeom>
            <a:solidFill>
              <a:srgbClr val="AA1E41"/>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350">
                <a:solidFill>
                  <a:prstClr val="white"/>
                </a:solidFill>
              </a:endParaRPr>
            </a:p>
          </p:txBody>
        </p:sp>
        <p:sp>
          <p:nvSpPr>
            <p:cNvPr id="19" name="Oval 18"/>
            <p:cNvSpPr/>
            <p:nvPr/>
          </p:nvSpPr>
          <p:spPr>
            <a:xfrm>
              <a:off x="5003666" y="4723624"/>
              <a:ext cx="264349" cy="264349"/>
            </a:xfrm>
            <a:prstGeom prst="ellipse">
              <a:avLst/>
            </a:prstGeom>
            <a:solidFill>
              <a:srgbClr val="AA1E41"/>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350">
                <a:solidFill>
                  <a:prstClr val="white"/>
                </a:solidFill>
              </a:endParaRPr>
            </a:p>
          </p:txBody>
        </p:sp>
        <p:sp>
          <p:nvSpPr>
            <p:cNvPr id="20" name="Oval 19"/>
            <p:cNvSpPr/>
            <p:nvPr/>
          </p:nvSpPr>
          <p:spPr>
            <a:xfrm>
              <a:off x="4550271" y="5115510"/>
              <a:ext cx="264349" cy="264349"/>
            </a:xfrm>
            <a:prstGeom prst="ellipse">
              <a:avLst/>
            </a:prstGeom>
            <a:solidFill>
              <a:srgbClr val="AA1E41"/>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350">
                <a:solidFill>
                  <a:prstClr val="white"/>
                </a:solidFill>
              </a:endParaRPr>
            </a:p>
          </p:txBody>
        </p:sp>
        <p:sp>
          <p:nvSpPr>
            <p:cNvPr id="21" name="Oval 20"/>
            <p:cNvSpPr/>
            <p:nvPr/>
          </p:nvSpPr>
          <p:spPr>
            <a:xfrm>
              <a:off x="4229050" y="5271474"/>
              <a:ext cx="264349" cy="264349"/>
            </a:xfrm>
            <a:prstGeom prst="ellipse">
              <a:avLst/>
            </a:prstGeom>
            <a:solidFill>
              <a:srgbClr val="AA1E41"/>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350">
                <a:solidFill>
                  <a:prstClr val="white"/>
                </a:solidFill>
              </a:endParaRPr>
            </a:p>
          </p:txBody>
        </p:sp>
      </p:grpSp>
      <p:sp>
        <p:nvSpPr>
          <p:cNvPr id="4" name="Rectangle 3">
            <a:extLst>
              <a:ext uri="{FF2B5EF4-FFF2-40B4-BE49-F238E27FC236}">
                <a16:creationId xmlns:a16="http://schemas.microsoft.com/office/drawing/2014/main" id="{7D9D929F-D40B-4F77-BD92-D1E87AEF6427}"/>
              </a:ext>
            </a:extLst>
          </p:cNvPr>
          <p:cNvSpPr/>
          <p:nvPr/>
        </p:nvSpPr>
        <p:spPr>
          <a:xfrm>
            <a:off x="263514" y="4700981"/>
            <a:ext cx="6119118" cy="1061829"/>
          </a:xfrm>
          <a:prstGeom prst="rect">
            <a:avLst/>
          </a:prstGeom>
        </p:spPr>
        <p:txBody>
          <a:bodyPr wrap="square">
            <a:spAutoFit/>
          </a:bodyPr>
          <a:lstStyle/>
          <a:p>
            <a:r>
              <a:rPr lang="en-US" sz="2100" dirty="0">
                <a:solidFill>
                  <a:srgbClr val="290088"/>
                </a:solidFill>
                <a:latin typeface="+mj-lt"/>
              </a:rPr>
              <a:t>An off-grid, off-line virtual classroom that allows learners in regions with no connectivity to benefit from digital resources and learning networks</a:t>
            </a:r>
            <a:endParaRPr lang="en-CA" sz="2100" dirty="0">
              <a:solidFill>
                <a:srgbClr val="290088"/>
              </a:solidFill>
              <a:latin typeface="+mj-lt"/>
            </a:endParaRPr>
          </a:p>
        </p:txBody>
      </p:sp>
      <p:pic>
        <p:nvPicPr>
          <p:cNvPr id="27" name="Picture 26">
            <a:extLst>
              <a:ext uri="{FF2B5EF4-FFF2-40B4-BE49-F238E27FC236}">
                <a16:creationId xmlns:a16="http://schemas.microsoft.com/office/drawing/2014/main" id="{093880E2-E692-4759-803D-AEB775141E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45410" y="1626014"/>
            <a:ext cx="1855018" cy="1260833"/>
          </a:xfrm>
          <a:prstGeom prst="rect">
            <a:avLst/>
          </a:prstGeom>
        </p:spPr>
      </p:pic>
      <p:sp>
        <p:nvSpPr>
          <p:cNvPr id="15" name="Content Placeholder 1">
            <a:extLst>
              <a:ext uri="{FF2B5EF4-FFF2-40B4-BE49-F238E27FC236}">
                <a16:creationId xmlns:a16="http://schemas.microsoft.com/office/drawing/2014/main" id="{A8D71F0B-A3DB-4ADE-9E2D-AE93AEB31075}"/>
              </a:ext>
            </a:extLst>
          </p:cNvPr>
          <p:cNvSpPr txBox="1">
            <a:spLocks/>
          </p:cNvSpPr>
          <p:nvPr/>
        </p:nvSpPr>
        <p:spPr bwMode="auto">
          <a:xfrm>
            <a:off x="0" y="5963979"/>
            <a:ext cx="9144000" cy="891540"/>
          </a:xfrm>
          <a:prstGeom prst="rect">
            <a:avLst/>
          </a:prstGeom>
          <a:blipFill>
            <a:blip r:embed="rId7">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68580" tIns="137160" rIns="68580" bIns="685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100">
              <a:solidFill>
                <a:schemeClr val="bg1"/>
              </a:solidFill>
            </a:endParaRPr>
          </a:p>
        </p:txBody>
      </p:sp>
      <p:pic>
        <p:nvPicPr>
          <p:cNvPr id="22" name="Picture 21">
            <a:extLst>
              <a:ext uri="{FF2B5EF4-FFF2-40B4-BE49-F238E27FC236}">
                <a16:creationId xmlns:a16="http://schemas.microsoft.com/office/drawing/2014/main" id="{4495A360-7C31-4AE7-9458-822CD2B8BCB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7188"/>
          <a:stretch/>
        </p:blipFill>
        <p:spPr>
          <a:xfrm>
            <a:off x="8516607" y="6235938"/>
            <a:ext cx="344365" cy="427986"/>
          </a:xfrm>
          <a:prstGeom prst="rect">
            <a:avLst/>
          </a:prstGeom>
        </p:spPr>
      </p:pic>
      <p:pic>
        <p:nvPicPr>
          <p:cNvPr id="25" name="Picture 2" descr="https://www.col.org/sites/default/files/Aptus-Vanuatu.jpg">
            <a:extLst>
              <a:ext uri="{FF2B5EF4-FFF2-40B4-BE49-F238E27FC236}">
                <a16:creationId xmlns:a16="http://schemas.microsoft.com/office/drawing/2014/main" id="{65B446F1-E3DF-4138-A159-9A0CF7E31A51}"/>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1721" r="21335" b="15333"/>
          <a:stretch/>
        </p:blipFill>
        <p:spPr bwMode="auto">
          <a:xfrm>
            <a:off x="4572000" y="1963405"/>
            <a:ext cx="2351401" cy="197322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BBA96DBC-39DE-4F31-A574-9517F8B2905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90168" y="1429487"/>
            <a:ext cx="889862" cy="533918"/>
          </a:xfrm>
          <a:prstGeom prst="rect">
            <a:avLst/>
          </a:prstGeom>
        </p:spPr>
      </p:pic>
      <p:pic>
        <p:nvPicPr>
          <p:cNvPr id="26" name="Picture 25" descr="A picture containing object&#10;&#10;Description generated with very high confidence">
            <a:extLst>
              <a:ext uri="{FF2B5EF4-FFF2-40B4-BE49-F238E27FC236}">
                <a16:creationId xmlns:a16="http://schemas.microsoft.com/office/drawing/2014/main" id="{740D03B4-EAD2-4EAA-8A86-D8CB5CBFD0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80030" y="1429487"/>
            <a:ext cx="1067834" cy="533918"/>
          </a:xfrm>
          <a:prstGeom prst="rect">
            <a:avLst/>
          </a:prstGeom>
        </p:spPr>
      </p:pic>
      <p:sp>
        <p:nvSpPr>
          <p:cNvPr id="28" name="Title 1">
            <a:extLst>
              <a:ext uri="{FF2B5EF4-FFF2-40B4-BE49-F238E27FC236}">
                <a16:creationId xmlns:a16="http://schemas.microsoft.com/office/drawing/2014/main" id="{C7CBC153-7E37-4976-BBDE-7D788FF88C6A}"/>
              </a:ext>
            </a:extLst>
          </p:cNvPr>
          <p:cNvSpPr txBox="1">
            <a:spLocks/>
          </p:cNvSpPr>
          <p:nvPr/>
        </p:nvSpPr>
        <p:spPr>
          <a:xfrm>
            <a:off x="605989" y="217232"/>
            <a:ext cx="7886700" cy="132556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dirty="0"/>
              <a:t>2. Equitable Access</a:t>
            </a:r>
          </a:p>
        </p:txBody>
      </p:sp>
    </p:spTree>
    <p:extLst>
      <p:ext uri="{BB962C8B-B14F-4D97-AF65-F5344CB8AC3E}">
        <p14:creationId xmlns:p14="http://schemas.microsoft.com/office/powerpoint/2010/main" val="380743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cstate="print">
            <a:extLst>
              <a:ext uri="{28A0092B-C50C-407E-A947-70E740481C1C}">
                <a14:useLocalDpi xmlns:a14="http://schemas.microsoft.com/office/drawing/2010/main" val="0"/>
              </a:ext>
            </a:extLst>
          </a:blip>
          <a:srcRect r="8043"/>
          <a:stretch/>
        </p:blipFill>
        <p:spPr>
          <a:xfrm>
            <a:off x="0" y="603145"/>
            <a:ext cx="9144000" cy="6254855"/>
          </a:xfrm>
          <a:prstGeom prst="rect">
            <a:avLst/>
          </a:prstGeom>
        </p:spPr>
      </p:pic>
      <p:sp>
        <p:nvSpPr>
          <p:cNvPr id="2" name="TextBox 1">
            <a:extLst>
              <a:ext uri="{FF2B5EF4-FFF2-40B4-BE49-F238E27FC236}">
                <a16:creationId xmlns:a16="http://schemas.microsoft.com/office/drawing/2014/main" id="{51571277-7718-4AE8-9628-45C65B7D86BB}"/>
              </a:ext>
            </a:extLst>
          </p:cNvPr>
          <p:cNvSpPr txBox="1"/>
          <p:nvPr/>
        </p:nvSpPr>
        <p:spPr>
          <a:xfrm>
            <a:off x="161550" y="6419420"/>
            <a:ext cx="2165978" cy="400110"/>
          </a:xfrm>
          <a:prstGeom prst="rect">
            <a:avLst/>
          </a:prstGeom>
          <a:noFill/>
        </p:spPr>
        <p:txBody>
          <a:bodyPr wrap="none" rtlCol="0">
            <a:spAutoFit/>
          </a:bodyPr>
          <a:lstStyle/>
          <a:p>
            <a:r>
              <a:rPr lang="en-US" sz="1000" dirty="0">
                <a:solidFill>
                  <a:schemeClr val="bg1"/>
                </a:solidFill>
              </a:rPr>
              <a:t>Photo Credit: Qatar Foundation/ROTA</a:t>
            </a:r>
          </a:p>
          <a:p>
            <a:endParaRPr lang="en-US" sz="1000" dirty="0">
              <a:solidFill>
                <a:schemeClr val="bg1"/>
              </a:solidFill>
            </a:endParaRPr>
          </a:p>
        </p:txBody>
      </p:sp>
      <p:pic>
        <p:nvPicPr>
          <p:cNvPr id="7" name="Picture 6" descr="A picture containing ax&#10;&#10;Description generated with very high confidence">
            <a:extLst>
              <a:ext uri="{FF2B5EF4-FFF2-40B4-BE49-F238E27FC236}">
                <a16:creationId xmlns:a16="http://schemas.microsoft.com/office/drawing/2014/main" id="{B740D5F3-344F-478A-B2EC-0DAA18CDA3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2" y="1191656"/>
            <a:ext cx="1424135" cy="949186"/>
          </a:xfrm>
          <a:prstGeom prst="rect">
            <a:avLst/>
          </a:prstGeom>
        </p:spPr>
      </p:pic>
      <p:sp>
        <p:nvSpPr>
          <p:cNvPr id="9" name="Rectangle 8">
            <a:extLst>
              <a:ext uri="{FF2B5EF4-FFF2-40B4-BE49-F238E27FC236}">
                <a16:creationId xmlns:a16="http://schemas.microsoft.com/office/drawing/2014/main" id="{707A11D4-DB02-4FE0-87E7-BB5F369E1F48}"/>
              </a:ext>
            </a:extLst>
          </p:cNvPr>
          <p:cNvSpPr/>
          <p:nvPr/>
        </p:nvSpPr>
        <p:spPr>
          <a:xfrm>
            <a:off x="0" y="5666344"/>
            <a:ext cx="9144000" cy="400110"/>
          </a:xfrm>
          <a:prstGeom prst="rect">
            <a:avLst/>
          </a:prstGeom>
          <a:solidFill>
            <a:srgbClr val="302A7E"/>
          </a:solidFill>
        </p:spPr>
        <p:txBody>
          <a:bodyPr wrap="square">
            <a:spAutoFit/>
          </a:bodyPr>
          <a:lstStyle/>
          <a:p>
            <a:pPr algn="ctr"/>
            <a:r>
              <a:rPr lang="en-US" sz="2000" dirty="0" err="1">
                <a:solidFill>
                  <a:schemeClr val="bg1"/>
                </a:solidFill>
              </a:rPr>
              <a:t>Aptus</a:t>
            </a:r>
            <a:r>
              <a:rPr lang="en-US" sz="2000" dirty="0">
                <a:solidFill>
                  <a:schemeClr val="bg1"/>
                </a:solidFill>
              </a:rPr>
              <a:t>: </a:t>
            </a:r>
            <a:r>
              <a:rPr lang="en-US" sz="2000" dirty="0" err="1">
                <a:solidFill>
                  <a:schemeClr val="bg1"/>
                </a:solidFill>
              </a:rPr>
              <a:t>Allama</a:t>
            </a:r>
            <a:r>
              <a:rPr lang="en-US" sz="2000" dirty="0">
                <a:solidFill>
                  <a:schemeClr val="bg1"/>
                </a:solidFill>
              </a:rPr>
              <a:t> Iqbal Public School and College in the Swat District, Pakistan</a:t>
            </a:r>
          </a:p>
        </p:txBody>
      </p:sp>
      <p:pic>
        <p:nvPicPr>
          <p:cNvPr id="11" name="Picture 10">
            <a:extLst>
              <a:ext uri="{FF2B5EF4-FFF2-40B4-BE49-F238E27FC236}">
                <a16:creationId xmlns:a16="http://schemas.microsoft.com/office/drawing/2014/main" id="{B5634B50-5A20-4505-95B5-FCFA980DED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
        <p:nvSpPr>
          <p:cNvPr id="10" name="Title 1">
            <a:extLst>
              <a:ext uri="{FF2B5EF4-FFF2-40B4-BE49-F238E27FC236}">
                <a16:creationId xmlns:a16="http://schemas.microsoft.com/office/drawing/2014/main" id="{7179EE0D-0141-439B-8823-EEE7F9BC07CD}"/>
              </a:ext>
            </a:extLst>
          </p:cNvPr>
          <p:cNvSpPr txBox="1">
            <a:spLocks/>
          </p:cNvSpPr>
          <p:nvPr/>
        </p:nvSpPr>
        <p:spPr>
          <a:xfrm>
            <a:off x="1" y="26552"/>
            <a:ext cx="9143999" cy="564675"/>
          </a:xfrm>
          <a:prstGeom prst="rect">
            <a:avLst/>
          </a:prstGeom>
          <a:solidFill>
            <a:schemeClr val="bg1"/>
          </a:solidFill>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dirty="0">
                <a:solidFill>
                  <a:srgbClr val="302A7E"/>
                </a:solidFill>
              </a:rPr>
              <a:t>Improved Learning Outcomes</a:t>
            </a:r>
          </a:p>
        </p:txBody>
      </p:sp>
    </p:spTree>
    <p:extLst>
      <p:ext uri="{BB962C8B-B14F-4D97-AF65-F5344CB8AC3E}">
        <p14:creationId xmlns:p14="http://schemas.microsoft.com/office/powerpoint/2010/main" val="63339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p:spPr>
        <p:txBody>
          <a:bodyPr/>
          <a:lstStyle/>
          <a:p>
            <a:r>
              <a:rPr lang="en-CA" dirty="0"/>
              <a:t>Growth of ICTs: Mobile subscriptions</a:t>
            </a:r>
          </a:p>
        </p:txBody>
      </p:sp>
      <p:sp>
        <p:nvSpPr>
          <p:cNvPr id="9" name="TextBox 8">
            <a:extLst>
              <a:ext uri="{FF2B5EF4-FFF2-40B4-BE49-F238E27FC236}">
                <a16:creationId xmlns:a16="http://schemas.microsoft.com/office/drawing/2014/main" id="{E652D44C-F92C-4FC9-84E5-DD48134BA624}"/>
              </a:ext>
            </a:extLst>
          </p:cNvPr>
          <p:cNvSpPr txBox="1"/>
          <p:nvPr/>
        </p:nvSpPr>
        <p:spPr>
          <a:xfrm>
            <a:off x="265043" y="6385161"/>
            <a:ext cx="7924800" cy="400110"/>
          </a:xfrm>
          <a:prstGeom prst="rect">
            <a:avLst/>
          </a:prstGeom>
          <a:noFill/>
        </p:spPr>
        <p:txBody>
          <a:bodyPr wrap="square" rtlCol="0">
            <a:spAutoFit/>
          </a:bodyPr>
          <a:lstStyle/>
          <a:p>
            <a:r>
              <a:rPr lang="en-CA" sz="1000" dirty="0"/>
              <a:t>Source: </a:t>
            </a:r>
            <a:r>
              <a:rPr lang="en-CA" sz="1000" dirty="0">
                <a:hlinkClick r:id="rId2"/>
              </a:rPr>
              <a:t>data.worldbank.org</a:t>
            </a:r>
            <a:r>
              <a:rPr lang="en-CA" sz="1000" dirty="0"/>
              <a:t>, retrieved on 17 January 2020</a:t>
            </a:r>
          </a:p>
          <a:p>
            <a:r>
              <a:rPr lang="en-CA" sz="1000" dirty="0"/>
              <a:t> </a:t>
            </a:r>
          </a:p>
        </p:txBody>
      </p:sp>
      <p:graphicFrame>
        <p:nvGraphicFramePr>
          <p:cNvPr id="5" name="Chart 4">
            <a:extLst>
              <a:ext uri="{FF2B5EF4-FFF2-40B4-BE49-F238E27FC236}">
                <a16:creationId xmlns:a16="http://schemas.microsoft.com/office/drawing/2014/main" id="{B7DF0C66-8E0E-40E7-9AFC-1529FA4A7669}"/>
              </a:ext>
            </a:extLst>
          </p:cNvPr>
          <p:cNvGraphicFramePr>
            <a:graphicFrameLocks/>
          </p:cNvGraphicFramePr>
          <p:nvPr/>
        </p:nvGraphicFramePr>
        <p:xfrm>
          <a:off x="1073427" y="1232452"/>
          <a:ext cx="6758608" cy="46813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1618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3BCBF-3F70-4D34-B7DF-9696E385FFA4}"/>
              </a:ext>
            </a:extLst>
          </p:cNvPr>
          <p:cNvSpPr>
            <a:spLocks noGrp="1"/>
          </p:cNvSpPr>
          <p:nvPr>
            <p:ph type="title"/>
          </p:nvPr>
        </p:nvSpPr>
        <p:spPr/>
        <p:txBody>
          <a:bodyPr/>
          <a:lstStyle/>
          <a:p>
            <a:r>
              <a:rPr lang="en-US" dirty="0"/>
              <a:t>3. OER for Lifelong Learning</a:t>
            </a:r>
          </a:p>
        </p:txBody>
      </p:sp>
      <p:sp>
        <p:nvSpPr>
          <p:cNvPr id="3" name="Content Placeholder 2">
            <a:extLst>
              <a:ext uri="{FF2B5EF4-FFF2-40B4-BE49-F238E27FC236}">
                <a16:creationId xmlns:a16="http://schemas.microsoft.com/office/drawing/2014/main" id="{5F4EE588-7054-42EF-83F2-0C6F09FA708C}"/>
              </a:ext>
            </a:extLst>
          </p:cNvPr>
          <p:cNvSpPr>
            <a:spLocks noGrp="1"/>
          </p:cNvSpPr>
          <p:nvPr>
            <p:ph idx="1"/>
          </p:nvPr>
        </p:nvSpPr>
        <p:spPr>
          <a:xfrm>
            <a:off x="628650" y="1825625"/>
            <a:ext cx="4100830" cy="4351338"/>
          </a:xfrm>
        </p:spPr>
        <p:txBody>
          <a:bodyPr/>
          <a:lstStyle/>
          <a:p>
            <a:r>
              <a:rPr lang="en-US" dirty="0"/>
              <a:t>OER for personal interest</a:t>
            </a:r>
          </a:p>
          <a:p>
            <a:r>
              <a:rPr lang="en-US" dirty="0"/>
              <a:t>For personal/professional development </a:t>
            </a:r>
          </a:p>
          <a:p>
            <a:r>
              <a:rPr lang="en-US" dirty="0"/>
              <a:t>For skilling and reskilling</a:t>
            </a:r>
          </a:p>
        </p:txBody>
      </p:sp>
      <p:pic>
        <p:nvPicPr>
          <p:cNvPr id="5" name="Picture 4">
            <a:extLst>
              <a:ext uri="{FF2B5EF4-FFF2-40B4-BE49-F238E27FC236}">
                <a16:creationId xmlns:a16="http://schemas.microsoft.com/office/drawing/2014/main" id="{CEB81D7C-7FFA-4AA5-B2B5-D7E7F4D6DC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928495"/>
            <a:ext cx="4495800" cy="3143250"/>
          </a:xfrm>
          <a:prstGeom prst="rect">
            <a:avLst/>
          </a:prstGeom>
        </p:spPr>
      </p:pic>
      <p:sp>
        <p:nvSpPr>
          <p:cNvPr id="6" name="TextBox 5">
            <a:extLst>
              <a:ext uri="{FF2B5EF4-FFF2-40B4-BE49-F238E27FC236}">
                <a16:creationId xmlns:a16="http://schemas.microsoft.com/office/drawing/2014/main" id="{1FF0B2CE-9FFF-482C-9D48-4311F232F438}"/>
              </a:ext>
            </a:extLst>
          </p:cNvPr>
          <p:cNvSpPr txBox="1"/>
          <p:nvPr/>
        </p:nvSpPr>
        <p:spPr>
          <a:xfrm>
            <a:off x="4572000" y="5071745"/>
            <a:ext cx="4343400" cy="461665"/>
          </a:xfrm>
          <a:prstGeom prst="rect">
            <a:avLst/>
          </a:prstGeom>
          <a:noFill/>
        </p:spPr>
        <p:txBody>
          <a:bodyPr wrap="square" rtlCol="0">
            <a:spAutoFit/>
          </a:bodyPr>
          <a:lstStyle/>
          <a:p>
            <a:r>
              <a:rPr lang="en-US" sz="1200" dirty="0"/>
              <a:t>Life Stages by </a:t>
            </a:r>
            <a:r>
              <a:rPr lang="en-US" sz="1200" u="sng" dirty="0">
                <a:hlinkClick r:id="rId3" tooltip="User:Nazrul Islam Ripon (page does not exist)"/>
              </a:rPr>
              <a:t>Nazrul Islam Ripon</a:t>
            </a:r>
            <a:r>
              <a:rPr lang="en-US" sz="1200" dirty="0"/>
              <a:t> from </a:t>
            </a:r>
            <a:r>
              <a:rPr lang="en-US" sz="1200" dirty="0">
                <a:hlinkClick r:id="rId4"/>
              </a:rPr>
              <a:t>https://commons.wikimedia.org/wiki/File:Life-stages.jpg</a:t>
            </a:r>
            <a:r>
              <a:rPr lang="en-US" sz="1200" dirty="0"/>
              <a:t> </a:t>
            </a:r>
          </a:p>
        </p:txBody>
      </p:sp>
    </p:spTree>
    <p:extLst>
      <p:ext uri="{BB962C8B-B14F-4D97-AF65-F5344CB8AC3E}">
        <p14:creationId xmlns:p14="http://schemas.microsoft.com/office/powerpoint/2010/main" val="3402600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475CD87-84FE-46F7-8D44-D83CC4284D1C}"/>
              </a:ext>
            </a:extLst>
          </p:cNvPr>
          <p:cNvPicPr>
            <a:picLocks noChangeAspect="1"/>
          </p:cNvPicPr>
          <p:nvPr/>
        </p:nvPicPr>
        <p:blipFill rotWithShape="1">
          <a:blip r:embed="rId3">
            <a:extLst>
              <a:ext uri="{28A0092B-C50C-407E-A947-70E740481C1C}">
                <a14:useLocalDpi xmlns:a14="http://schemas.microsoft.com/office/drawing/2010/main" val="0"/>
              </a:ext>
            </a:extLst>
          </a:blip>
          <a:srcRect l="20717" r="10954" b="13725"/>
          <a:stretch/>
        </p:blipFill>
        <p:spPr>
          <a:xfrm>
            <a:off x="-1" y="369282"/>
            <a:ext cx="9144001" cy="6488718"/>
          </a:xfrm>
          <a:prstGeom prst="rect">
            <a:avLst/>
          </a:prstGeom>
        </p:spPr>
      </p:pic>
      <p:sp>
        <p:nvSpPr>
          <p:cNvPr id="17" name="TextBox 16">
            <a:extLst>
              <a:ext uri="{FF2B5EF4-FFF2-40B4-BE49-F238E27FC236}">
                <a16:creationId xmlns:a16="http://schemas.microsoft.com/office/drawing/2014/main" id="{248173BC-5068-4810-A806-4F08BAD05051}"/>
              </a:ext>
            </a:extLst>
          </p:cNvPr>
          <p:cNvSpPr txBox="1"/>
          <p:nvPr/>
        </p:nvSpPr>
        <p:spPr>
          <a:xfrm>
            <a:off x="6012542" y="913513"/>
            <a:ext cx="2739571" cy="3693319"/>
          </a:xfrm>
          <a:prstGeom prst="rect">
            <a:avLst/>
          </a:prstGeom>
          <a:solidFill>
            <a:srgbClr val="128807">
              <a:alpha val="68000"/>
            </a:srgbClr>
          </a:solidFill>
        </p:spPr>
        <p:txBody>
          <a:bodyPr wrap="square" rtlCol="0">
            <a:spAutoFit/>
          </a:bodyPr>
          <a:lstStyle/>
          <a:p>
            <a:r>
              <a:rPr lang="en-IN" dirty="0">
                <a:solidFill>
                  <a:schemeClr val="bg1"/>
                </a:solidFill>
              </a:rPr>
              <a:t>Content and Web Manager for a Farmer’s Organization</a:t>
            </a:r>
          </a:p>
          <a:p>
            <a:endParaRPr lang="en-IN" dirty="0">
              <a:solidFill>
                <a:schemeClr val="bg1"/>
              </a:solidFill>
            </a:endParaRPr>
          </a:p>
          <a:p>
            <a:r>
              <a:rPr lang="en-IN" b="1" dirty="0">
                <a:solidFill>
                  <a:schemeClr val="bg1"/>
                </a:solidFill>
              </a:rPr>
              <a:t>Facebook content:</a:t>
            </a:r>
            <a:r>
              <a:rPr lang="en-IN" dirty="0">
                <a:solidFill>
                  <a:schemeClr val="bg1"/>
                </a:solidFill>
              </a:rPr>
              <a:t> 600 different content uploaded</a:t>
            </a:r>
          </a:p>
          <a:p>
            <a:endParaRPr lang="en-CA" dirty="0">
              <a:solidFill>
                <a:schemeClr val="bg1"/>
              </a:solidFill>
            </a:endParaRPr>
          </a:p>
          <a:p>
            <a:r>
              <a:rPr lang="en-IN" b="1" dirty="0" err="1">
                <a:solidFill>
                  <a:schemeClr val="bg1"/>
                </a:solidFill>
              </a:rPr>
              <a:t>Youtube</a:t>
            </a:r>
            <a:r>
              <a:rPr lang="en-IN" b="1" dirty="0">
                <a:solidFill>
                  <a:schemeClr val="bg1"/>
                </a:solidFill>
              </a:rPr>
              <a:t>:</a:t>
            </a:r>
            <a:r>
              <a:rPr lang="en-IN" dirty="0">
                <a:solidFill>
                  <a:schemeClr val="bg1"/>
                </a:solidFill>
              </a:rPr>
              <a:t> 500 videos of farmers field experiences</a:t>
            </a:r>
          </a:p>
          <a:p>
            <a:endParaRPr lang="en-CA" dirty="0">
              <a:solidFill>
                <a:schemeClr val="bg1"/>
              </a:solidFill>
            </a:endParaRPr>
          </a:p>
          <a:p>
            <a:r>
              <a:rPr lang="en-IN" b="1" dirty="0" err="1">
                <a:solidFill>
                  <a:schemeClr val="bg1"/>
                </a:solidFill>
              </a:rPr>
              <a:t>Whatsapp</a:t>
            </a:r>
            <a:r>
              <a:rPr lang="en-IN" b="1" dirty="0">
                <a:solidFill>
                  <a:schemeClr val="bg1"/>
                </a:solidFill>
              </a:rPr>
              <a:t>:</a:t>
            </a:r>
            <a:r>
              <a:rPr lang="en-IN" dirty="0">
                <a:solidFill>
                  <a:schemeClr val="bg1"/>
                </a:solidFill>
              </a:rPr>
              <a:t> 150 organic agriculture based content</a:t>
            </a:r>
          </a:p>
          <a:p>
            <a:endParaRPr lang="en-IN" dirty="0">
              <a:solidFill>
                <a:schemeClr val="bg1"/>
              </a:solidFill>
            </a:endParaRPr>
          </a:p>
          <a:p>
            <a:r>
              <a:rPr lang="en-IN" b="1" dirty="0">
                <a:solidFill>
                  <a:schemeClr val="bg1"/>
                </a:solidFill>
              </a:rPr>
              <a:t>Trained:</a:t>
            </a:r>
            <a:r>
              <a:rPr lang="en-IN" dirty="0">
                <a:solidFill>
                  <a:schemeClr val="bg1"/>
                </a:solidFill>
              </a:rPr>
              <a:t> over 1000 farmers </a:t>
            </a:r>
            <a:endParaRPr lang="en-CA" dirty="0"/>
          </a:p>
        </p:txBody>
      </p:sp>
      <p:pic>
        <p:nvPicPr>
          <p:cNvPr id="9" name="Picture 2" descr="India flag">
            <a:extLst>
              <a:ext uri="{FF2B5EF4-FFF2-40B4-BE49-F238E27FC236}">
                <a16:creationId xmlns:a16="http://schemas.microsoft.com/office/drawing/2014/main" id="{B17ED6C7-1046-4EB4-B770-1ABBA56876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22486" cy="94918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11BF1500-FC79-44F8-B652-7163FC1BDD82}"/>
              </a:ext>
            </a:extLst>
          </p:cNvPr>
          <p:cNvSpPr/>
          <p:nvPr/>
        </p:nvSpPr>
        <p:spPr>
          <a:xfrm>
            <a:off x="1524000" y="0"/>
            <a:ext cx="7620000" cy="949186"/>
          </a:xfrm>
          <a:prstGeom prst="rect">
            <a:avLst/>
          </a:prstGeom>
          <a:solidFill>
            <a:srgbClr val="1388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72220A-5BA0-4272-AFDF-632570F67022}"/>
              </a:ext>
            </a:extLst>
          </p:cNvPr>
          <p:cNvSpPr/>
          <p:nvPr/>
        </p:nvSpPr>
        <p:spPr>
          <a:xfrm>
            <a:off x="1597118" y="72036"/>
            <a:ext cx="7445282" cy="769441"/>
          </a:xfrm>
          <a:prstGeom prst="rect">
            <a:avLst/>
          </a:prstGeom>
        </p:spPr>
        <p:txBody>
          <a:bodyPr wrap="square">
            <a:spAutoFit/>
          </a:bodyPr>
          <a:lstStyle/>
          <a:p>
            <a:r>
              <a:rPr lang="en-US" sz="2200" dirty="0">
                <a:solidFill>
                  <a:schemeClr val="bg1"/>
                </a:solidFill>
              </a:rPr>
              <a:t>Arogya Mary - a school dropout , a grandmother, who never knew about internet</a:t>
            </a:r>
          </a:p>
        </p:txBody>
      </p:sp>
      <p:pic>
        <p:nvPicPr>
          <p:cNvPr id="16" name="Picture 15">
            <a:extLst>
              <a:ext uri="{FF2B5EF4-FFF2-40B4-BE49-F238E27FC236}">
                <a16:creationId xmlns:a16="http://schemas.microsoft.com/office/drawing/2014/main" id="{BF0E8723-4D52-4343-A0B5-DBE0CFE82CC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352045" y="6240110"/>
            <a:ext cx="400068" cy="497216"/>
          </a:xfrm>
          <a:prstGeom prst="rect">
            <a:avLst/>
          </a:prstGeom>
        </p:spPr>
      </p:pic>
    </p:spTree>
    <p:extLst>
      <p:ext uri="{BB962C8B-B14F-4D97-AF65-F5344CB8AC3E}">
        <p14:creationId xmlns:p14="http://schemas.microsoft.com/office/powerpoint/2010/main" val="296636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5D17B090-39A3-4B3B-B9B2-19873ADA6F0B}"/>
              </a:ext>
            </a:extLst>
          </p:cNvPr>
          <p:cNvSpPr>
            <a:spLocks noGrp="1"/>
          </p:cNvSpPr>
          <p:nvPr>
            <p:ph type="title"/>
          </p:nvPr>
        </p:nvSpPr>
        <p:spPr>
          <a:xfrm>
            <a:off x="884419" y="826680"/>
            <a:ext cx="7375161" cy="1325563"/>
          </a:xfrm>
        </p:spPr>
        <p:txBody>
          <a:bodyPr>
            <a:normAutofit/>
          </a:bodyPr>
          <a:lstStyle/>
          <a:p>
            <a:r>
              <a:rPr lang="en-CA" sz="3500">
                <a:solidFill>
                  <a:srgbClr val="FFFFFF"/>
                </a:solidFill>
              </a:rPr>
              <a:t>OER for Sustainable Development means…</a:t>
            </a:r>
          </a:p>
        </p:txBody>
      </p:sp>
      <p:sp>
        <p:nvSpPr>
          <p:cNvPr id="3" name="Content Placeholder 2">
            <a:extLst>
              <a:ext uri="{FF2B5EF4-FFF2-40B4-BE49-F238E27FC236}">
                <a16:creationId xmlns:a16="http://schemas.microsoft.com/office/drawing/2014/main" id="{0060FAFA-E943-49A5-BE71-C754962542A6}"/>
              </a:ext>
            </a:extLst>
          </p:cNvPr>
          <p:cNvSpPr>
            <a:spLocks noGrp="1"/>
          </p:cNvSpPr>
          <p:nvPr>
            <p:ph idx="1"/>
          </p:nvPr>
        </p:nvSpPr>
        <p:spPr>
          <a:xfrm>
            <a:off x="884419" y="3092970"/>
            <a:ext cx="7375161" cy="2693976"/>
          </a:xfrm>
        </p:spPr>
        <p:txBody>
          <a:bodyPr>
            <a:normAutofit fontScale="92500" lnSpcReduction="20000"/>
          </a:bodyPr>
          <a:lstStyle/>
          <a:p>
            <a:pPr marL="0" indent="0" algn="ctr">
              <a:buNone/>
            </a:pPr>
            <a:r>
              <a:rPr lang="en-GB" sz="3200" i="1" dirty="0">
                <a:solidFill>
                  <a:srgbClr val="000000"/>
                </a:solidFill>
              </a:rPr>
              <a:t>Use of OER as an </a:t>
            </a:r>
            <a:r>
              <a:rPr lang="en-GB" sz="3200" b="1" i="1" dirty="0">
                <a:solidFill>
                  <a:srgbClr val="000000"/>
                </a:solidFill>
              </a:rPr>
              <a:t>empowerment process</a:t>
            </a:r>
            <a:r>
              <a:rPr lang="en-GB" sz="3200" i="1" dirty="0">
                <a:solidFill>
                  <a:srgbClr val="000000"/>
                </a:solidFill>
              </a:rPr>
              <a:t>, facilitated by technology in which </a:t>
            </a:r>
            <a:r>
              <a:rPr lang="en-GB" sz="3200" b="1" i="1" dirty="0">
                <a:solidFill>
                  <a:srgbClr val="000000"/>
                </a:solidFill>
              </a:rPr>
              <a:t>various types of stakeholders</a:t>
            </a:r>
            <a:r>
              <a:rPr lang="en-GB" sz="3200" i="1" dirty="0">
                <a:solidFill>
                  <a:srgbClr val="000000"/>
                </a:solidFill>
              </a:rPr>
              <a:t>  are able to interact, collaborate, create and use </a:t>
            </a:r>
            <a:r>
              <a:rPr lang="en-GB" sz="3200" b="1" i="1" dirty="0">
                <a:solidFill>
                  <a:srgbClr val="000000"/>
                </a:solidFill>
              </a:rPr>
              <a:t>materials and pedagogic practices</a:t>
            </a:r>
            <a:r>
              <a:rPr lang="en-GB" sz="3200" i="1" dirty="0">
                <a:solidFill>
                  <a:srgbClr val="000000"/>
                </a:solidFill>
              </a:rPr>
              <a:t>, that are freely available, for enhancing access, reducing costs and improving the quality of education and learning at all levels</a:t>
            </a:r>
            <a:r>
              <a:rPr lang="en-GB" sz="3200" dirty="0">
                <a:solidFill>
                  <a:srgbClr val="000000"/>
                </a:solidFill>
              </a:rPr>
              <a:t>.</a:t>
            </a:r>
            <a:endParaRPr lang="en-US" sz="3200" dirty="0">
              <a:solidFill>
                <a:srgbClr val="000000"/>
              </a:solidFill>
            </a:endParaRPr>
          </a:p>
          <a:p>
            <a:endParaRPr lang="en-CA" sz="1700" dirty="0">
              <a:solidFill>
                <a:srgbClr val="000000"/>
              </a:solidFill>
            </a:endParaRPr>
          </a:p>
        </p:txBody>
      </p:sp>
    </p:spTree>
    <p:extLst>
      <p:ext uri="{BB962C8B-B14F-4D97-AF65-F5344CB8AC3E}">
        <p14:creationId xmlns:p14="http://schemas.microsoft.com/office/powerpoint/2010/main" val="35626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627" y="3769977"/>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371364" y="5215548"/>
            <a:ext cx="2590800" cy="584775"/>
          </a:xfrm>
          <a:prstGeom prst="rect">
            <a:avLst/>
          </a:prstGeom>
          <a:noFill/>
        </p:spPr>
        <p:txBody>
          <a:bodyPr wrap="square" rtlCol="0">
            <a:spAutoFit/>
          </a:bodyPr>
          <a:lstStyle/>
          <a:p>
            <a:pPr algn="ctr"/>
            <a:r>
              <a:rPr lang="en-US" sz="3200" dirty="0">
                <a:solidFill>
                  <a:schemeClr val="bg1"/>
                </a:solidFill>
              </a:rPr>
              <a:t>www.col.org</a:t>
            </a:r>
            <a:endParaRPr lang="en-CA" sz="3200" dirty="0">
              <a:solidFill>
                <a:schemeClr val="bg1"/>
              </a:solidFill>
            </a:endParaRPr>
          </a:p>
        </p:txBody>
      </p:sp>
      <p:pic>
        <p:nvPicPr>
          <p:cNvPr id="5" name="Picture 4">
            <a:extLst>
              <a:ext uri="{FF2B5EF4-FFF2-40B4-BE49-F238E27FC236}">
                <a16:creationId xmlns:a16="http://schemas.microsoft.com/office/drawing/2014/main" id="{FFADC192-481D-4962-B135-AD911A44C1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867" y="6262440"/>
            <a:ext cx="6911789" cy="400458"/>
          </a:xfrm>
          <a:prstGeom prst="rect">
            <a:avLst/>
          </a:prstGeom>
        </p:spPr>
      </p:pic>
    </p:spTree>
    <p:extLst>
      <p:ext uri="{BB962C8B-B14F-4D97-AF65-F5344CB8AC3E}">
        <p14:creationId xmlns:p14="http://schemas.microsoft.com/office/powerpoint/2010/main" val="316659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5313D9-B297-44C7-A906-64A0B655695F}"/>
              </a:ext>
            </a:extLst>
          </p:cNvPr>
          <p:cNvSpPr>
            <a:spLocks noGrp="1"/>
          </p:cNvSpPr>
          <p:nvPr>
            <p:ph sz="half" idx="1"/>
          </p:nvPr>
        </p:nvSpPr>
        <p:spPr>
          <a:xfrm>
            <a:off x="443592" y="1967948"/>
            <a:ext cx="3976008" cy="4032802"/>
          </a:xfrm>
        </p:spPr>
        <p:txBody>
          <a:bodyPr>
            <a:normAutofit fontScale="92500" lnSpcReduction="10000"/>
          </a:bodyPr>
          <a:lstStyle/>
          <a:p>
            <a:r>
              <a:rPr lang="en-CA" dirty="0"/>
              <a:t>In West and Central Africa, less than 45% students in Grade 6 achieved competency level in maths and reading</a:t>
            </a:r>
          </a:p>
          <a:p>
            <a:r>
              <a:rPr lang="en-CA" dirty="0"/>
              <a:t>In South Africa, majority of Grade 4 students displayed the capacity of Grade 1 </a:t>
            </a:r>
            <a:br>
              <a:rPr lang="en-CA" dirty="0"/>
            </a:br>
            <a:r>
              <a:rPr lang="en-CA" sz="1425" dirty="0"/>
              <a:t>(World Bank, 2018)</a:t>
            </a:r>
          </a:p>
          <a:p>
            <a:r>
              <a:rPr lang="en-CA" dirty="0"/>
              <a:t>Teacher absenteeism and ‘presenteeism’ </a:t>
            </a:r>
          </a:p>
          <a:p>
            <a:endParaRPr lang="en-CA" dirty="0"/>
          </a:p>
          <a:p>
            <a:endParaRPr lang="en-CA" dirty="0"/>
          </a:p>
        </p:txBody>
      </p:sp>
      <p:pic>
        <p:nvPicPr>
          <p:cNvPr id="12" name="Picture 11" descr="A child posing for the camera&#10;&#10;Description generated with high confidence">
            <a:extLst>
              <a:ext uri="{FF2B5EF4-FFF2-40B4-BE49-F238E27FC236}">
                <a16:creationId xmlns:a16="http://schemas.microsoft.com/office/drawing/2014/main" id="{9162E279-8973-41FA-9B00-6BB653659CC0}"/>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4572000" y="1570264"/>
            <a:ext cx="4498674" cy="4430486"/>
          </a:xfrm>
          <a:prstGeom prst="rect">
            <a:avLst/>
          </a:prstGeom>
        </p:spPr>
      </p:pic>
      <p:sp>
        <p:nvSpPr>
          <p:cNvPr id="5" name="Title 2">
            <a:extLst>
              <a:ext uri="{FF2B5EF4-FFF2-40B4-BE49-F238E27FC236}">
                <a16:creationId xmlns:a16="http://schemas.microsoft.com/office/drawing/2014/main" id="{15A648E6-A346-473E-8CCC-B4E5FCA271B1}"/>
              </a:ext>
            </a:extLst>
          </p:cNvPr>
          <p:cNvSpPr txBox="1">
            <a:spLocks/>
          </p:cNvSpPr>
          <p:nvPr/>
        </p:nvSpPr>
        <p:spPr>
          <a:xfrm>
            <a:off x="628650" y="3741"/>
            <a:ext cx="78867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CA" dirty="0"/>
              <a:t>The ‘Learning Crisis’</a:t>
            </a:r>
            <a:endParaRPr lang="en-US" dirty="0"/>
          </a:p>
        </p:txBody>
      </p:sp>
    </p:spTree>
    <p:extLst>
      <p:ext uri="{BB962C8B-B14F-4D97-AF65-F5344CB8AC3E}">
        <p14:creationId xmlns:p14="http://schemas.microsoft.com/office/powerpoint/2010/main" val="49335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0"/>
            <a:ext cx="7886700" cy="1325563"/>
          </a:xfrm>
        </p:spPr>
        <p:txBody>
          <a:bodyPr/>
          <a:lstStyle/>
          <a:p>
            <a:r>
              <a:rPr lang="en-US" dirty="0"/>
              <a:t> 1. Access to Learning Materials</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TextBox 3"/>
          <p:cNvSpPr txBox="1"/>
          <p:nvPr/>
        </p:nvSpPr>
        <p:spPr>
          <a:xfrm>
            <a:off x="5834380" y="4615126"/>
            <a:ext cx="3646888" cy="215444"/>
          </a:xfrm>
          <a:prstGeom prst="rect">
            <a:avLst/>
          </a:prstGeom>
          <a:noFill/>
        </p:spPr>
        <p:txBody>
          <a:bodyPr wrap="square" rtlCol="0">
            <a:spAutoFit/>
          </a:bodyPr>
          <a:lstStyle/>
          <a:p>
            <a:r>
              <a:rPr lang="en-CA" sz="800" dirty="0"/>
              <a:t>Source: </a:t>
            </a:r>
            <a:r>
              <a:rPr lang="en-CA" sz="800" dirty="0">
                <a:hlinkClick r:id="rId3"/>
              </a:rPr>
              <a:t>https://www.flickr.com/photos/121935927@N06/40148782281</a:t>
            </a:r>
            <a:r>
              <a:rPr lang="en-CA" sz="800" dirty="0"/>
              <a:t>  </a:t>
            </a:r>
            <a:endParaRPr lang="en-US" sz="800" dirty="0"/>
          </a:p>
        </p:txBody>
      </p:sp>
      <p:sp>
        <p:nvSpPr>
          <p:cNvPr id="5" name="Rectangle 4">
            <a:extLst>
              <a:ext uri="{FF2B5EF4-FFF2-40B4-BE49-F238E27FC236}">
                <a16:creationId xmlns:a16="http://schemas.microsoft.com/office/drawing/2014/main" id="{38EEE325-F7FF-4FCF-98F2-14B5A72A39C3}"/>
              </a:ext>
            </a:extLst>
          </p:cNvPr>
          <p:cNvSpPr/>
          <p:nvPr/>
        </p:nvSpPr>
        <p:spPr>
          <a:xfrm>
            <a:off x="213360" y="1244820"/>
            <a:ext cx="5621019" cy="5509200"/>
          </a:xfrm>
          <a:prstGeom prst="rect">
            <a:avLst/>
          </a:prstGeom>
        </p:spPr>
        <p:txBody>
          <a:bodyPr wrap="square">
            <a:spAutoFit/>
          </a:bodyPr>
          <a:lstStyle/>
          <a:p>
            <a:pPr marL="285750" indent="-285750">
              <a:buFont typeface="Arial" panose="020B0604020202020204" pitchFamily="34" charset="0"/>
              <a:buChar char="•"/>
            </a:pPr>
            <a:r>
              <a:rPr lang="en-US" sz="3200" dirty="0"/>
              <a:t>In grade 2, there were 3 students for every reading textbook, compared with 8 students for every mathematics textbook in Togo. </a:t>
            </a:r>
          </a:p>
          <a:p>
            <a:pPr marL="285750" indent="-285750">
              <a:buFont typeface="Arial" panose="020B0604020202020204" pitchFamily="34" charset="0"/>
              <a:buChar char="•"/>
            </a:pPr>
            <a:r>
              <a:rPr lang="en-US" sz="3200" dirty="0"/>
              <a:t>Data from 22 sub-Saharan African countries shows that providing one textbook to every student in a classroom increased literacy scores by 5–20% </a:t>
            </a:r>
            <a:r>
              <a:rPr lang="en-US" sz="2400" dirty="0"/>
              <a:t>(</a:t>
            </a:r>
            <a:r>
              <a:rPr lang="en-US" sz="2400" dirty="0" err="1"/>
              <a:t>Fehrler</a:t>
            </a:r>
            <a:r>
              <a:rPr lang="en-US" sz="2400" dirty="0"/>
              <a:t> et al., 2009).</a:t>
            </a:r>
            <a:endParaRPr lang="en-US" sz="3200" dirty="0"/>
          </a:p>
        </p:txBody>
      </p:sp>
      <p:pic>
        <p:nvPicPr>
          <p:cNvPr id="15" name="Picture 14" descr="A picture containing printer, table, desk, refrigerator&#10;&#10;Description automatically generated">
            <a:extLst>
              <a:ext uri="{FF2B5EF4-FFF2-40B4-BE49-F238E27FC236}">
                <a16:creationId xmlns:a16="http://schemas.microsoft.com/office/drawing/2014/main" id="{6EC3E0AB-CC0A-4A2D-BCD0-FD4F1A6EEE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4380" y="1825625"/>
            <a:ext cx="2777877" cy="2777877"/>
          </a:xfrm>
          <a:prstGeom prst="rect">
            <a:avLst/>
          </a:prstGeom>
        </p:spPr>
      </p:pic>
    </p:spTree>
    <p:extLst>
      <p:ext uri="{BB962C8B-B14F-4D97-AF65-F5344CB8AC3E}">
        <p14:creationId xmlns:p14="http://schemas.microsoft.com/office/powerpoint/2010/main" val="345075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868A17-487C-4B3E-BB32-1D07C848EFFC}"/>
              </a:ext>
            </a:extLst>
          </p:cNvPr>
          <p:cNvSpPr>
            <a:spLocks noGrp="1"/>
          </p:cNvSpPr>
          <p:nvPr>
            <p:ph type="title"/>
          </p:nvPr>
        </p:nvSpPr>
        <p:spPr>
          <a:xfrm>
            <a:off x="628650" y="3741"/>
            <a:ext cx="7886700" cy="1325563"/>
          </a:xfrm>
        </p:spPr>
        <p:txBody>
          <a:bodyPr/>
          <a:lstStyle/>
          <a:p>
            <a:r>
              <a:rPr lang="en-CA" dirty="0"/>
              <a:t>2. Cost of Tertiary Education</a:t>
            </a:r>
            <a:endParaRPr lang="en-US" dirty="0"/>
          </a:p>
        </p:txBody>
      </p:sp>
      <p:sp>
        <p:nvSpPr>
          <p:cNvPr id="2" name="Content Placeholder 1">
            <a:extLst>
              <a:ext uri="{FF2B5EF4-FFF2-40B4-BE49-F238E27FC236}">
                <a16:creationId xmlns:a16="http://schemas.microsoft.com/office/drawing/2014/main" id="{ADC7F962-1060-46BA-921C-6F22A37C2D13}"/>
              </a:ext>
            </a:extLst>
          </p:cNvPr>
          <p:cNvSpPr>
            <a:spLocks noGrp="1"/>
          </p:cNvSpPr>
          <p:nvPr>
            <p:ph idx="1"/>
          </p:nvPr>
        </p:nvSpPr>
        <p:spPr>
          <a:xfrm>
            <a:off x="628650" y="2757713"/>
            <a:ext cx="8225064" cy="3419249"/>
          </a:xfrm>
        </p:spPr>
        <p:txBody>
          <a:bodyPr>
            <a:normAutofit/>
          </a:bodyPr>
          <a:lstStyle/>
          <a:p>
            <a:r>
              <a:rPr lang="en-US" sz="3600" dirty="0"/>
              <a:t>In the USA, 65% students do not buy textbooks because of high costs (USD 1200 annually)</a:t>
            </a:r>
          </a:p>
          <a:p>
            <a:r>
              <a:rPr lang="en-US" sz="3600" dirty="0"/>
              <a:t>In Malaysia, 76% do not buy textbooks because of high costs. (MYR 190 annually)</a:t>
            </a:r>
          </a:p>
        </p:txBody>
      </p:sp>
      <p:sp>
        <p:nvSpPr>
          <p:cNvPr id="9" name="Rectangle 8">
            <a:extLst>
              <a:ext uri="{FF2B5EF4-FFF2-40B4-BE49-F238E27FC236}">
                <a16:creationId xmlns:a16="http://schemas.microsoft.com/office/drawing/2014/main" id="{A61E2820-3014-4AA8-8081-6D0140E1BB42}"/>
              </a:ext>
            </a:extLst>
          </p:cNvPr>
          <p:cNvSpPr/>
          <p:nvPr/>
        </p:nvSpPr>
        <p:spPr>
          <a:xfrm>
            <a:off x="1436914" y="1548181"/>
            <a:ext cx="7707086" cy="769441"/>
          </a:xfrm>
          <a:prstGeom prst="rect">
            <a:avLst/>
          </a:prstGeom>
          <a:solidFill>
            <a:srgbClr val="A3BB6B"/>
          </a:solidFill>
        </p:spPr>
        <p:txBody>
          <a:bodyPr wrap="square">
            <a:spAutoFit/>
          </a:bodyPr>
          <a:lstStyle/>
          <a:p>
            <a:r>
              <a:rPr lang="en-US" sz="4400" dirty="0">
                <a:solidFill>
                  <a:schemeClr val="bg1"/>
                </a:solidFill>
              </a:rPr>
              <a:t> Costs Prohibit Access to TE</a:t>
            </a:r>
          </a:p>
        </p:txBody>
      </p:sp>
    </p:spTree>
    <p:extLst>
      <p:ext uri="{BB962C8B-B14F-4D97-AF65-F5344CB8AC3E}">
        <p14:creationId xmlns:p14="http://schemas.microsoft.com/office/powerpoint/2010/main" val="399914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3" ma:contentTypeDescription="Create a new document." ma:contentTypeScope="" ma:versionID="cab395582464d0a5ebd0f0d427ae8e4c">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dbda147f8c04b7fe93dd143b3b313c9e"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B82178-B3AD-46D4-A9E6-B30748AC79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9af2f0-31a4-49b1-b200-1149bf6ecb54"/>
    <ds:schemaRef ds:uri="a19972c2-ecab-4751-a6bc-56b9bf065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3F4483-5D0C-404D-B8AC-B01AB157DC4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TotalTime>
  <Words>2456</Words>
  <Application>Microsoft Office PowerPoint</Application>
  <PresentationFormat>On-screen Show (4:3)</PresentationFormat>
  <Paragraphs>304</Paragraphs>
  <Slides>63</Slides>
  <Notes>32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63</vt:i4>
      </vt:variant>
    </vt:vector>
  </HeadingPairs>
  <TitlesOfParts>
    <vt:vector size="76" baseType="lpstr">
      <vt:lpstr>Arial</vt:lpstr>
      <vt:lpstr>Calibri</vt:lpstr>
      <vt:lpstr>Calibri Light</vt:lpstr>
      <vt:lpstr>Georgia</vt:lpstr>
      <vt:lpstr>HelveticaNeueLT Pro 45 Lt</vt:lpstr>
      <vt:lpstr>HelveticaNeueLT Std Cn</vt:lpstr>
      <vt:lpstr>HelveticaNeueLT Std Lt</vt:lpstr>
      <vt:lpstr>HelveticaNeueLT Std Lt Cn</vt:lpstr>
      <vt:lpstr>Times New Roman</vt:lpstr>
      <vt:lpstr>Trebuchet MS</vt:lpstr>
      <vt:lpstr>Wingdings</vt:lpstr>
      <vt:lpstr>Office Theme</vt:lpstr>
      <vt:lpstr>1_COL09-12 Powerpoint</vt:lpstr>
      <vt:lpstr>PowerPoint Presentation</vt:lpstr>
      <vt:lpstr>Plan</vt:lpstr>
      <vt:lpstr>Access to Secondary Education</vt:lpstr>
      <vt:lpstr>Access to Tertiary Education</vt:lpstr>
      <vt:lpstr>Growth of ICTs: Internet use</vt:lpstr>
      <vt:lpstr>Growth of ICTs: Mobile subscriptions</vt:lpstr>
      <vt:lpstr>PowerPoint Presentation</vt:lpstr>
      <vt:lpstr> 1. Access to Learning Materials</vt:lpstr>
      <vt:lpstr>2. Cost of Tertiary Education</vt:lpstr>
      <vt:lpstr>Cost of Educational Materials</vt:lpstr>
      <vt:lpstr>PowerPoint Presentation</vt:lpstr>
      <vt:lpstr>Open Educational Resources can</vt:lpstr>
      <vt:lpstr>PowerPoint Presentation</vt:lpstr>
      <vt:lpstr>Defining OER</vt:lpstr>
      <vt:lpstr>What is Open?</vt:lpstr>
      <vt:lpstr>History: In brief</vt:lpstr>
      <vt:lpstr>Paris Declaration on OER </vt:lpstr>
      <vt:lpstr>PowerPoint Presentation</vt:lpstr>
      <vt:lpstr>UNESCO OER Recommendation</vt:lpstr>
      <vt:lpstr>OER in Practice</vt:lpstr>
      <vt:lpstr>Openness:  An Evolving Concept</vt:lpstr>
      <vt:lpstr>Open Education</vt:lpstr>
      <vt:lpstr>PowerPoint Presentation</vt:lpstr>
      <vt:lpstr>Impact on Learning</vt:lpstr>
      <vt:lpstr>PowerPoint Presentation</vt:lpstr>
      <vt:lpstr>PowerPoint Presentation</vt:lpstr>
      <vt:lpstr>Open Educational Resources (OER)</vt:lpstr>
      <vt:lpstr>PowerPoint Presentation</vt:lpstr>
      <vt:lpstr>OER Global Report 2017</vt:lpstr>
      <vt:lpstr>PowerPoint Presentation</vt:lpstr>
      <vt:lpstr>Highlights: Latin America &amp; the Caribbean</vt:lpstr>
      <vt:lpstr>Priorities: Latin America &amp; the Caribbean</vt:lpstr>
      <vt:lpstr>Government Responses: Policies Considering National OER Policy Development</vt:lpstr>
      <vt:lpstr>Government Responses:  Benefits</vt:lpstr>
      <vt:lpstr>Government Responses:  Barriers</vt:lpstr>
      <vt:lpstr>Stakeholder Responses:  Benefits</vt:lpstr>
      <vt:lpstr>Stakeholder Responses:  Barriers</vt:lpstr>
      <vt:lpstr>Governments and Stakeholders: Commonalities</vt:lpstr>
      <vt:lpstr>Global Trends  Policies</vt:lpstr>
      <vt:lpstr>PowerPoint Presentation</vt:lpstr>
      <vt:lpstr>PowerPoint Presentation</vt:lpstr>
      <vt:lpstr>COL Contribution</vt:lpstr>
      <vt:lpstr>Advocacy</vt:lpstr>
      <vt:lpstr>Policy Development</vt:lpstr>
      <vt:lpstr>Impact of OER Policy</vt:lpstr>
      <vt:lpstr>Capacity building: Online Course</vt:lpstr>
      <vt:lpstr>Resources: Directory of OER (DOER)</vt:lpstr>
      <vt:lpstr>OER for open schooling (OER4OS)</vt:lpstr>
      <vt:lpstr>ORELT in Kenya</vt:lpstr>
      <vt:lpstr>Publications</vt:lpstr>
      <vt:lpstr>Quality Guidelines for OER</vt:lpstr>
      <vt:lpstr>Hewlett- ORS Impact Report</vt:lpstr>
      <vt:lpstr>OER for Sustainable Development</vt:lpstr>
      <vt:lpstr>PowerPoint Presentation</vt:lpstr>
      <vt:lpstr>OER cannot be viewed only from the economic and technology perspective</vt:lpstr>
      <vt:lpstr>1. OER for People with Disability</vt:lpstr>
      <vt:lpstr>How Accessible are OER?</vt:lpstr>
      <vt:lpstr>PowerPoint Presentation</vt:lpstr>
      <vt:lpstr>PowerPoint Presentation</vt:lpstr>
      <vt:lpstr>3. OER for Lifelong Learning</vt:lpstr>
      <vt:lpstr>PowerPoint Presentation</vt:lpstr>
      <vt:lpstr>OER for Sustainable Development means…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Sanjaya Mishra</dc:creator>
  <cp:lastModifiedBy>Rebecca Ferrie</cp:lastModifiedBy>
  <cp:revision>2</cp:revision>
  <dcterms:created xsi:type="dcterms:W3CDTF">2020-01-23T22:51:33Z</dcterms:created>
  <dcterms:modified xsi:type="dcterms:W3CDTF">2020-06-02T23:26:54Z</dcterms:modified>
</cp:coreProperties>
</file>