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69"/>
  </p:notesMasterIdLst>
  <p:sldIdLst>
    <p:sldId id="709" r:id="rId6"/>
    <p:sldId id="570" r:id="rId7"/>
    <p:sldId id="571" r:id="rId8"/>
    <p:sldId id="572" r:id="rId9"/>
    <p:sldId id="574" r:id="rId10"/>
    <p:sldId id="575" r:id="rId11"/>
    <p:sldId id="576" r:id="rId12"/>
    <p:sldId id="736" r:id="rId13"/>
    <p:sldId id="738" r:id="rId14"/>
    <p:sldId id="578" r:id="rId15"/>
    <p:sldId id="579" r:id="rId16"/>
    <p:sldId id="719" r:id="rId17"/>
    <p:sldId id="580" r:id="rId18"/>
    <p:sldId id="581" r:id="rId19"/>
    <p:sldId id="582" r:id="rId20"/>
    <p:sldId id="583" r:id="rId21"/>
    <p:sldId id="722" r:id="rId22"/>
    <p:sldId id="720" r:id="rId23"/>
    <p:sldId id="721" r:id="rId24"/>
    <p:sldId id="727" r:id="rId25"/>
    <p:sldId id="585" r:id="rId26"/>
    <p:sldId id="586" r:id="rId27"/>
    <p:sldId id="706" r:id="rId28"/>
    <p:sldId id="592" r:id="rId29"/>
    <p:sldId id="589" r:id="rId30"/>
    <p:sldId id="590" r:id="rId31"/>
    <p:sldId id="691" r:id="rId32"/>
    <p:sldId id="593" r:id="rId33"/>
    <p:sldId id="595" r:id="rId34"/>
    <p:sldId id="596" r:id="rId35"/>
    <p:sldId id="597" r:id="rId36"/>
    <p:sldId id="735" r:id="rId37"/>
    <p:sldId id="599" r:id="rId38"/>
    <p:sldId id="728" r:id="rId39"/>
    <p:sldId id="600" r:id="rId40"/>
    <p:sldId id="729" r:id="rId41"/>
    <p:sldId id="601" r:id="rId42"/>
    <p:sldId id="730" r:id="rId43"/>
    <p:sldId id="602" r:id="rId44"/>
    <p:sldId id="603" r:id="rId45"/>
    <p:sldId id="692" r:id="rId46"/>
    <p:sldId id="694" r:id="rId47"/>
    <p:sldId id="658" r:id="rId48"/>
    <p:sldId id="713" r:id="rId49"/>
    <p:sldId id="662" r:id="rId50"/>
    <p:sldId id="665" r:id="rId51"/>
    <p:sldId id="666" r:id="rId52"/>
    <p:sldId id="695" r:id="rId53"/>
    <p:sldId id="714" r:id="rId54"/>
    <p:sldId id="673" r:id="rId55"/>
    <p:sldId id="718" r:id="rId56"/>
    <p:sldId id="684" r:id="rId57"/>
    <p:sldId id="675" r:id="rId58"/>
    <p:sldId id="676" r:id="rId59"/>
    <p:sldId id="677" r:id="rId60"/>
    <p:sldId id="679" r:id="rId61"/>
    <p:sldId id="680" r:id="rId62"/>
    <p:sldId id="681" r:id="rId63"/>
    <p:sldId id="682" r:id="rId64"/>
    <p:sldId id="683" r:id="rId65"/>
    <p:sldId id="734" r:id="rId66"/>
    <p:sldId id="686" r:id="rId67"/>
    <p:sldId id="687"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0088"/>
    <a:srgbClr val="BABE10"/>
    <a:srgbClr val="E84683"/>
    <a:srgbClr val="4679BC"/>
    <a:srgbClr val="E05829"/>
    <a:srgbClr val="A9103D"/>
    <a:srgbClr val="00946C"/>
    <a:srgbClr val="CFA052"/>
    <a:srgbClr val="CDCDCD"/>
    <a:srgbClr val="8293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87802" autoAdjust="0"/>
  </p:normalViewPr>
  <p:slideViewPr>
    <p:cSldViewPr snapToGrid="0">
      <p:cViewPr varScale="1">
        <p:scale>
          <a:sx n="100" d="100"/>
          <a:sy n="100" d="100"/>
        </p:scale>
        <p:origin x="2118" y="96"/>
      </p:cViewPr>
      <p:guideLst/>
    </p:cSldViewPr>
  </p:slideViewPr>
  <p:notesTextViewPr>
    <p:cViewPr>
      <p:scale>
        <a:sx n="1" d="1"/>
        <a:sy n="1" d="1"/>
      </p:scale>
      <p:origin x="0" y="0"/>
    </p:cViewPr>
  </p:notesTextViewPr>
  <p:sorterViewPr>
    <p:cViewPr>
      <p:scale>
        <a:sx n="125" d="100"/>
        <a:sy n="125" d="100"/>
      </p:scale>
      <p:origin x="0" y="-2326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 Type="http://schemas.openxmlformats.org/officeDocument/2006/relationships/slide" Target="slides/slide2.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commentAuthors" Target="commentAuthors.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Tertiary Enrolment</c:v>
                </c:pt>
              </c:strCache>
            </c:strRef>
          </c:tx>
          <c:spPr>
            <a:ln w="31750" cap="rnd">
              <a:solidFill>
                <a:srgbClr val="FF3399"/>
              </a:solidFill>
              <a:round/>
            </a:ln>
            <a:effectLst/>
          </c:spPr>
          <c:marker>
            <c:symbol val="circle"/>
            <c:size val="5"/>
            <c:spPr>
              <a:solidFill>
                <a:schemeClr val="accent1"/>
              </a:solidFill>
              <a:ln w="9525">
                <a:solidFill>
                  <a:schemeClr val="accent1"/>
                </a:solidFill>
              </a:ln>
              <a:effectLst/>
            </c:spPr>
          </c:marker>
          <c:xVal>
            <c:numRef>
              <c:f>Sheet1!$A$2:$A$12</c:f>
              <c:numCache>
                <c:formatCode>0</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xVal>
          <c:yVal>
            <c:numRef>
              <c:f>Sheet1!$B$2:$B$12</c:f>
              <c:numCache>
                <c:formatCode>0.00</c:formatCode>
                <c:ptCount val="11"/>
                <c:pt idx="0">
                  <c:v>24.28</c:v>
                </c:pt>
                <c:pt idx="1">
                  <c:v>25.03</c:v>
                </c:pt>
                <c:pt idx="2">
                  <c:v>25.89</c:v>
                </c:pt>
                <c:pt idx="3">
                  <c:v>26.92</c:v>
                </c:pt>
                <c:pt idx="4">
                  <c:v>27.97</c:v>
                </c:pt>
                <c:pt idx="5">
                  <c:v>29.34</c:v>
                </c:pt>
                <c:pt idx="6">
                  <c:v>31.05</c:v>
                </c:pt>
                <c:pt idx="7">
                  <c:v>32.200000000000003</c:v>
                </c:pt>
                <c:pt idx="8">
                  <c:v>32.78</c:v>
                </c:pt>
                <c:pt idx="9">
                  <c:v>34.979999999999997</c:v>
                </c:pt>
                <c:pt idx="10">
                  <c:v>35.69</c:v>
                </c:pt>
              </c:numCache>
            </c:numRef>
          </c:yVal>
          <c:smooth val="0"/>
          <c:extLst>
            <c:ext xmlns:c16="http://schemas.microsoft.com/office/drawing/2014/chart" uri="{C3380CC4-5D6E-409C-BE32-E72D297353CC}">
              <c16:uniqueId val="{00000000-5F86-4D67-A77E-01738EDA4DE6}"/>
            </c:ext>
          </c:extLst>
        </c:ser>
        <c:dLbls>
          <c:showLegendKey val="0"/>
          <c:showVal val="0"/>
          <c:showCatName val="0"/>
          <c:showSerName val="0"/>
          <c:showPercent val="0"/>
          <c:showBubbleSize val="0"/>
        </c:dLbls>
        <c:axId val="447078952"/>
        <c:axId val="447077640"/>
      </c:scatterChart>
      <c:valAx>
        <c:axId val="44707895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447077640"/>
        <c:crosses val="autoZero"/>
        <c:crossBetween val="midCat"/>
      </c:valAx>
      <c:valAx>
        <c:axId val="44707764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44707895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Tertiary Enrolment</c:v>
                </c:pt>
              </c:strCache>
            </c:strRef>
          </c:tx>
          <c:marker>
            <c:symbol val="none"/>
          </c:marker>
          <c:cat>
            <c:numRef>
              <c:f>Sheet1!$A$2:$A$12</c:f>
              <c:numCache>
                <c:formatCode>0</c:formatCode>
                <c:ptCount val="11"/>
                <c:pt idx="0">
                  <c:v>2006</c:v>
                </c:pt>
                <c:pt idx="1">
                  <c:v>2007</c:v>
                </c:pt>
                <c:pt idx="2">
                  <c:v>2008</c:v>
                </c:pt>
                <c:pt idx="3">
                  <c:v>2009</c:v>
                </c:pt>
                <c:pt idx="4">
                  <c:v>2010</c:v>
                </c:pt>
                <c:pt idx="5">
                  <c:v>2011</c:v>
                </c:pt>
                <c:pt idx="6">
                  <c:v>2012</c:v>
                </c:pt>
                <c:pt idx="7">
                  <c:v>2013</c:v>
                </c:pt>
                <c:pt idx="8">
                  <c:v>2014</c:v>
                </c:pt>
                <c:pt idx="9">
                  <c:v>2015</c:v>
                </c:pt>
                <c:pt idx="10">
                  <c:v>2016</c:v>
                </c:pt>
              </c:numCache>
            </c:numRef>
          </c:cat>
          <c:val>
            <c:numRef>
              <c:f>Sheet1!$B$2:$B$12</c:f>
              <c:numCache>
                <c:formatCode>0.00</c:formatCode>
                <c:ptCount val="11"/>
                <c:pt idx="0">
                  <c:v>16.899999999999999</c:v>
                </c:pt>
                <c:pt idx="1">
                  <c:v>18.100000000000001</c:v>
                </c:pt>
                <c:pt idx="2">
                  <c:v>19.600000000000001</c:v>
                </c:pt>
                <c:pt idx="3">
                  <c:v>20.100000000000001</c:v>
                </c:pt>
                <c:pt idx="4">
                  <c:v>21.4</c:v>
                </c:pt>
                <c:pt idx="5">
                  <c:v>21.2</c:v>
                </c:pt>
                <c:pt idx="6">
                  <c:v>22.4</c:v>
                </c:pt>
                <c:pt idx="7">
                  <c:v>21.9</c:v>
                </c:pt>
                <c:pt idx="8">
                  <c:v>22</c:v>
                </c:pt>
                <c:pt idx="9">
                  <c:v>22</c:v>
                </c:pt>
                <c:pt idx="10">
                  <c:v>22.1</c:v>
                </c:pt>
              </c:numCache>
            </c:numRef>
          </c:val>
          <c:smooth val="0"/>
          <c:extLst>
            <c:ext xmlns:c16="http://schemas.microsoft.com/office/drawing/2014/chart" uri="{C3380CC4-5D6E-409C-BE32-E72D297353CC}">
              <c16:uniqueId val="{00000000-DB86-4E72-B532-E8A422ECDB0B}"/>
            </c:ext>
          </c:extLst>
        </c:ser>
        <c:dLbls>
          <c:showLegendKey val="0"/>
          <c:showVal val="0"/>
          <c:showCatName val="0"/>
          <c:showSerName val="0"/>
          <c:showPercent val="0"/>
          <c:showBubbleSize val="0"/>
        </c:dLbls>
        <c:smooth val="0"/>
        <c:axId val="226513744"/>
        <c:axId val="226514136"/>
      </c:lineChart>
      <c:catAx>
        <c:axId val="226513744"/>
        <c:scaling>
          <c:orientation val="minMax"/>
        </c:scaling>
        <c:delete val="0"/>
        <c:axPos val="b"/>
        <c:numFmt formatCode="0" sourceLinked="1"/>
        <c:majorTickMark val="out"/>
        <c:minorTickMark val="none"/>
        <c:tickLblPos val="nextTo"/>
        <c:crossAx val="226514136"/>
        <c:crosses val="autoZero"/>
        <c:auto val="0"/>
        <c:lblAlgn val="ctr"/>
        <c:lblOffset val="100"/>
        <c:noMultiLvlLbl val="0"/>
      </c:catAx>
      <c:valAx>
        <c:axId val="226514136"/>
        <c:scaling>
          <c:orientation val="minMax"/>
          <c:min val="0"/>
        </c:scaling>
        <c:delete val="0"/>
        <c:axPos val="l"/>
        <c:majorGridlines/>
        <c:numFmt formatCode="0" sourceLinked="0"/>
        <c:majorTickMark val="out"/>
        <c:minorTickMark val="none"/>
        <c:tickLblPos val="nextTo"/>
        <c:crossAx val="2265137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Tertiary Enrolment</c:v>
                </c:pt>
              </c:strCache>
            </c:strRef>
          </c:tx>
          <c:marker>
            <c:symbol val="none"/>
          </c:marker>
          <c:cat>
            <c:numRef>
              <c:f>Sheet1!$A$2:$A$7</c:f>
              <c:numCache>
                <c:formatCode>0</c:formatCode>
                <c:ptCount val="6"/>
                <c:pt idx="0">
                  <c:v>1999</c:v>
                </c:pt>
                <c:pt idx="1">
                  <c:v>2000</c:v>
                </c:pt>
                <c:pt idx="2">
                  <c:v>2001</c:v>
                </c:pt>
                <c:pt idx="3">
                  <c:v>2002</c:v>
                </c:pt>
                <c:pt idx="4">
                  <c:v>2003</c:v>
                </c:pt>
                <c:pt idx="5">
                  <c:v>2004</c:v>
                </c:pt>
              </c:numCache>
            </c:numRef>
          </c:cat>
          <c:val>
            <c:numRef>
              <c:f>Sheet1!$B$2:$B$7</c:f>
              <c:numCache>
                <c:formatCode>0.00</c:formatCode>
                <c:ptCount val="6"/>
                <c:pt idx="0">
                  <c:v>6.2</c:v>
                </c:pt>
                <c:pt idx="1">
                  <c:v>6.1</c:v>
                </c:pt>
                <c:pt idx="2">
                  <c:v>6.4</c:v>
                </c:pt>
                <c:pt idx="3">
                  <c:v>8.6999999999999993</c:v>
                </c:pt>
                <c:pt idx="4">
                  <c:v>8.8000000000000007</c:v>
                </c:pt>
                <c:pt idx="5">
                  <c:v>12</c:v>
                </c:pt>
              </c:numCache>
            </c:numRef>
          </c:val>
          <c:smooth val="0"/>
          <c:extLst>
            <c:ext xmlns:c16="http://schemas.microsoft.com/office/drawing/2014/chart" uri="{C3380CC4-5D6E-409C-BE32-E72D297353CC}">
              <c16:uniqueId val="{00000000-DB86-4E72-B532-E8A422ECDB0B}"/>
            </c:ext>
          </c:extLst>
        </c:ser>
        <c:dLbls>
          <c:showLegendKey val="0"/>
          <c:showVal val="0"/>
          <c:showCatName val="0"/>
          <c:showSerName val="0"/>
          <c:showPercent val="0"/>
          <c:showBubbleSize val="0"/>
        </c:dLbls>
        <c:smooth val="0"/>
        <c:axId val="226513744"/>
        <c:axId val="226514136"/>
      </c:lineChart>
      <c:catAx>
        <c:axId val="226513744"/>
        <c:scaling>
          <c:orientation val="minMax"/>
        </c:scaling>
        <c:delete val="0"/>
        <c:axPos val="b"/>
        <c:numFmt formatCode="0" sourceLinked="1"/>
        <c:majorTickMark val="out"/>
        <c:minorTickMark val="none"/>
        <c:tickLblPos val="nextTo"/>
        <c:crossAx val="226514136"/>
        <c:crosses val="autoZero"/>
        <c:auto val="0"/>
        <c:lblAlgn val="ctr"/>
        <c:lblOffset val="100"/>
        <c:noMultiLvlLbl val="0"/>
      </c:catAx>
      <c:valAx>
        <c:axId val="226514136"/>
        <c:scaling>
          <c:orientation val="minMax"/>
          <c:min val="0"/>
        </c:scaling>
        <c:delete val="0"/>
        <c:axPos val="l"/>
        <c:majorGridlines/>
        <c:numFmt formatCode="0" sourceLinked="0"/>
        <c:majorTickMark val="out"/>
        <c:minorTickMark val="none"/>
        <c:tickLblPos val="nextTo"/>
        <c:crossAx val="2265137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Pt>
            <c:idx val="0"/>
            <c:invertIfNegative val="0"/>
            <c:bubble3D val="0"/>
            <c:spPr>
              <a:pattFill prst="solidDmnd">
                <a:fgClr>
                  <a:srgbClr val="002060"/>
                </a:fgClr>
                <a:bgClr>
                  <a:schemeClr val="bg1"/>
                </a:bgClr>
              </a:pattFill>
              <a:ln>
                <a:noFill/>
              </a:ln>
              <a:effectLst/>
            </c:spPr>
            <c:extLst>
              <c:ext xmlns:c16="http://schemas.microsoft.com/office/drawing/2014/chart" uri="{C3380CC4-5D6E-409C-BE32-E72D297353CC}">
                <c16:uniqueId val="{00000001-EA77-4DA3-A79B-DC9F73722A0C}"/>
              </c:ext>
            </c:extLst>
          </c:dPt>
          <c:dPt>
            <c:idx val="1"/>
            <c:invertIfNegative val="0"/>
            <c:bubble3D val="0"/>
            <c:spPr>
              <a:pattFill prst="solidDmnd">
                <a:fgClr>
                  <a:srgbClr val="002060"/>
                </a:fgClr>
                <a:bgClr>
                  <a:schemeClr val="bg1"/>
                </a:bgClr>
              </a:pattFill>
              <a:ln>
                <a:noFill/>
              </a:ln>
              <a:effectLst/>
            </c:spPr>
            <c:extLst>
              <c:ext xmlns:c16="http://schemas.microsoft.com/office/drawing/2014/chart" uri="{C3380CC4-5D6E-409C-BE32-E72D297353CC}">
                <c16:uniqueId val="{00000003-EA77-4DA3-A79B-DC9F73722A0C}"/>
              </c:ext>
            </c:extLst>
          </c:dPt>
          <c:dPt>
            <c:idx val="2"/>
            <c:invertIfNegative val="0"/>
            <c:bubble3D val="0"/>
            <c:spPr>
              <a:pattFill prst="solidDmnd">
                <a:fgClr>
                  <a:srgbClr val="002060"/>
                </a:fgClr>
                <a:bgClr>
                  <a:schemeClr val="bg1"/>
                </a:bgClr>
              </a:pattFill>
              <a:ln>
                <a:noFill/>
              </a:ln>
              <a:effectLst/>
            </c:spPr>
            <c:extLst>
              <c:ext xmlns:c16="http://schemas.microsoft.com/office/drawing/2014/chart" uri="{C3380CC4-5D6E-409C-BE32-E72D297353CC}">
                <c16:uniqueId val="{00000005-EA77-4DA3-A79B-DC9F73722A0C}"/>
              </c:ext>
            </c:extLst>
          </c:dPt>
          <c:val>
            <c:numRef>
              <c:f>Sheet1!$B$1:$B$3</c:f>
              <c:numCache>
                <c:formatCode>General</c:formatCode>
                <c:ptCount val="3"/>
                <c:pt idx="0">
                  <c:v>57.29</c:v>
                </c:pt>
                <c:pt idx="1">
                  <c:v>88.34</c:v>
                </c:pt>
                <c:pt idx="2">
                  <c:v>93.26</c:v>
                </c:pt>
              </c:numCache>
            </c:numRef>
          </c:val>
          <c:extLst>
            <c:ext xmlns:c16="http://schemas.microsoft.com/office/drawing/2014/chart" uri="{C3380CC4-5D6E-409C-BE32-E72D297353CC}">
              <c16:uniqueId val="{00000006-EA77-4DA3-A79B-DC9F73722A0C}"/>
            </c:ext>
          </c:extLst>
        </c:ser>
        <c:dLbls>
          <c:showLegendKey val="0"/>
          <c:showVal val="0"/>
          <c:showCatName val="0"/>
          <c:showSerName val="0"/>
          <c:showPercent val="0"/>
          <c:showBubbleSize val="0"/>
        </c:dLbls>
        <c:gapWidth val="182"/>
        <c:axId val="455297056"/>
        <c:axId val="455297712"/>
      </c:barChart>
      <c:catAx>
        <c:axId val="455297056"/>
        <c:scaling>
          <c:orientation val="minMax"/>
        </c:scaling>
        <c:delete val="1"/>
        <c:axPos val="l"/>
        <c:numFmt formatCode="General" sourceLinked="1"/>
        <c:majorTickMark val="none"/>
        <c:minorTickMark val="none"/>
        <c:tickLblPos val="nextTo"/>
        <c:crossAx val="455297712"/>
        <c:crosses val="autoZero"/>
        <c:auto val="1"/>
        <c:lblAlgn val="ctr"/>
        <c:lblOffset val="100"/>
        <c:noMultiLvlLbl val="0"/>
      </c:catAx>
      <c:valAx>
        <c:axId val="455297712"/>
        <c:scaling>
          <c:orientation val="minMax"/>
        </c:scaling>
        <c:delete val="1"/>
        <c:axPos val="b"/>
        <c:numFmt formatCode="General" sourceLinked="1"/>
        <c:majorTickMark val="none"/>
        <c:minorTickMark val="none"/>
        <c:tickLblPos val="nextTo"/>
        <c:crossAx val="455297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42F9E0-317B-4B37-B178-51CFE8EAC6AD}"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6A3B8C17-908F-4680-9968-83C6C6A22C99}">
      <dgm:prSet phldrT="[Text]"/>
      <dgm:spPr/>
      <dgm:t>
        <a:bodyPr/>
        <a:lstStyle/>
        <a:p>
          <a:r>
            <a:rPr lang="en-US" b="1" dirty="0"/>
            <a:t>Industry-Academic Partnership</a:t>
          </a:r>
        </a:p>
      </dgm:t>
    </dgm:pt>
    <dgm:pt modelId="{CE192B31-2997-4E60-9B7E-B35E23433B33}" type="parTrans" cxnId="{90A64FCA-E045-4D91-96BD-C7F43735B837}">
      <dgm:prSet/>
      <dgm:spPr/>
      <dgm:t>
        <a:bodyPr/>
        <a:lstStyle/>
        <a:p>
          <a:endParaRPr lang="en-US"/>
        </a:p>
      </dgm:t>
    </dgm:pt>
    <dgm:pt modelId="{BDD5D762-AD82-494B-9147-C409EB33DB68}" type="sibTrans" cxnId="{90A64FCA-E045-4D91-96BD-C7F43735B837}">
      <dgm:prSet/>
      <dgm:spPr/>
      <dgm:t>
        <a:bodyPr/>
        <a:lstStyle/>
        <a:p>
          <a:endParaRPr lang="en-US"/>
        </a:p>
      </dgm:t>
    </dgm:pt>
    <dgm:pt modelId="{5F5D9F40-7593-4DBE-8BC5-C9205B8E4F7D}">
      <dgm:prSet phldrT="[Text]"/>
      <dgm:spPr/>
      <dgm:t>
        <a:bodyPr/>
        <a:lstStyle/>
        <a:p>
          <a:r>
            <a:rPr lang="en-US" b="1" dirty="0"/>
            <a:t>Online</a:t>
          </a:r>
          <a:r>
            <a:rPr lang="en-US" dirty="0"/>
            <a:t> </a:t>
          </a:r>
          <a:r>
            <a:rPr lang="en-US" b="1" dirty="0"/>
            <a:t>Learning</a:t>
          </a:r>
        </a:p>
      </dgm:t>
    </dgm:pt>
    <dgm:pt modelId="{1646D2DB-71DF-471E-957C-A0465807872A}" type="parTrans" cxnId="{0C2B3934-46A4-45D6-9528-5180D0018655}">
      <dgm:prSet/>
      <dgm:spPr/>
      <dgm:t>
        <a:bodyPr/>
        <a:lstStyle/>
        <a:p>
          <a:endParaRPr lang="en-US"/>
        </a:p>
      </dgm:t>
    </dgm:pt>
    <dgm:pt modelId="{D3B61D23-C657-4048-8A66-8727A2065E89}" type="sibTrans" cxnId="{0C2B3934-46A4-45D6-9528-5180D0018655}">
      <dgm:prSet/>
      <dgm:spPr/>
      <dgm:t>
        <a:bodyPr/>
        <a:lstStyle/>
        <a:p>
          <a:endParaRPr lang="en-US"/>
        </a:p>
      </dgm:t>
    </dgm:pt>
    <dgm:pt modelId="{1646F180-1B81-492A-BAA2-78578F367B3D}">
      <dgm:prSet phldrT="[Text]"/>
      <dgm:spPr/>
      <dgm:t>
        <a:bodyPr/>
        <a:lstStyle/>
        <a:p>
          <a:r>
            <a:rPr lang="en-US" b="1" dirty="0"/>
            <a:t>Proctored Test</a:t>
          </a:r>
        </a:p>
      </dgm:t>
    </dgm:pt>
    <dgm:pt modelId="{C774608D-E125-4C47-8B50-422C27CB7213}" type="parTrans" cxnId="{38EC4636-F3E9-4605-992F-33BC09D81631}">
      <dgm:prSet/>
      <dgm:spPr/>
      <dgm:t>
        <a:bodyPr/>
        <a:lstStyle/>
        <a:p>
          <a:endParaRPr lang="en-US"/>
        </a:p>
      </dgm:t>
    </dgm:pt>
    <dgm:pt modelId="{F97E9C27-602A-464F-8547-AE75208DBB94}" type="sibTrans" cxnId="{38EC4636-F3E9-4605-992F-33BC09D81631}">
      <dgm:prSet/>
      <dgm:spPr/>
      <dgm:t>
        <a:bodyPr/>
        <a:lstStyle/>
        <a:p>
          <a:endParaRPr lang="en-US"/>
        </a:p>
      </dgm:t>
    </dgm:pt>
    <dgm:pt modelId="{83120610-CAAA-4BF0-A103-76158D94A71E}">
      <dgm:prSet phldrT="[Text]"/>
      <dgm:spPr/>
      <dgm:t>
        <a:bodyPr/>
        <a:lstStyle/>
        <a:p>
          <a:r>
            <a:rPr lang="en-US" b="1" dirty="0"/>
            <a:t>Credits for formal learning and/or Employment</a:t>
          </a:r>
        </a:p>
      </dgm:t>
    </dgm:pt>
    <dgm:pt modelId="{0324F113-D298-4E6E-A75A-A45FF90DB592}" type="parTrans" cxnId="{17F82DC8-34EA-435F-BE96-726C5016887F}">
      <dgm:prSet/>
      <dgm:spPr/>
      <dgm:t>
        <a:bodyPr/>
        <a:lstStyle/>
        <a:p>
          <a:endParaRPr lang="en-US"/>
        </a:p>
      </dgm:t>
    </dgm:pt>
    <dgm:pt modelId="{876AF0FE-B1F9-4B1E-9596-B78B56C5DDF4}" type="sibTrans" cxnId="{17F82DC8-34EA-435F-BE96-726C5016887F}">
      <dgm:prSet/>
      <dgm:spPr/>
      <dgm:t>
        <a:bodyPr/>
        <a:lstStyle/>
        <a:p>
          <a:endParaRPr lang="en-US"/>
        </a:p>
      </dgm:t>
    </dgm:pt>
    <dgm:pt modelId="{18E04066-4257-4C2E-92E6-484C7B920D37}" type="pres">
      <dgm:prSet presAssocID="{DC42F9E0-317B-4B37-B178-51CFE8EAC6AD}" presName="Name0" presStyleCnt="0">
        <dgm:presLayoutVars>
          <dgm:chMax val="11"/>
          <dgm:chPref val="11"/>
          <dgm:dir/>
          <dgm:resizeHandles/>
        </dgm:presLayoutVars>
      </dgm:prSet>
      <dgm:spPr/>
    </dgm:pt>
    <dgm:pt modelId="{7DA269D3-ACF9-42DD-AEAE-4D0D7129981D}" type="pres">
      <dgm:prSet presAssocID="{83120610-CAAA-4BF0-A103-76158D94A71E}" presName="Accent4" presStyleCnt="0"/>
      <dgm:spPr/>
    </dgm:pt>
    <dgm:pt modelId="{E2E79631-6850-4D52-BFC8-F84A2F82C8D2}" type="pres">
      <dgm:prSet presAssocID="{83120610-CAAA-4BF0-A103-76158D94A71E}" presName="Accent" presStyleLbl="node1" presStyleIdx="0" presStyleCnt="4"/>
      <dgm:spPr>
        <a:solidFill>
          <a:srgbClr val="EA1A73"/>
        </a:solidFill>
      </dgm:spPr>
    </dgm:pt>
    <dgm:pt modelId="{F476C03C-289D-47DF-B888-0849F2880C76}" type="pres">
      <dgm:prSet presAssocID="{83120610-CAAA-4BF0-A103-76158D94A71E}" presName="ParentBackground4" presStyleCnt="0"/>
      <dgm:spPr/>
    </dgm:pt>
    <dgm:pt modelId="{01021BE2-B05C-4052-8718-2C0467582E74}" type="pres">
      <dgm:prSet presAssocID="{83120610-CAAA-4BF0-A103-76158D94A71E}" presName="ParentBackground" presStyleLbl="fgAcc1" presStyleIdx="0" presStyleCnt="4"/>
      <dgm:spPr/>
    </dgm:pt>
    <dgm:pt modelId="{E4C40DB7-D905-41F6-884C-E4E7C0448372}" type="pres">
      <dgm:prSet presAssocID="{83120610-CAAA-4BF0-A103-76158D94A71E}" presName="Parent4" presStyleLbl="revTx" presStyleIdx="0" presStyleCnt="0">
        <dgm:presLayoutVars>
          <dgm:chMax val="1"/>
          <dgm:chPref val="1"/>
          <dgm:bulletEnabled val="1"/>
        </dgm:presLayoutVars>
      </dgm:prSet>
      <dgm:spPr/>
    </dgm:pt>
    <dgm:pt modelId="{C2E46797-9F5F-4FAB-9238-F16D397E2CF0}" type="pres">
      <dgm:prSet presAssocID="{1646F180-1B81-492A-BAA2-78578F367B3D}" presName="Accent3" presStyleCnt="0"/>
      <dgm:spPr/>
    </dgm:pt>
    <dgm:pt modelId="{9777A145-4046-4199-993D-821170269E48}" type="pres">
      <dgm:prSet presAssocID="{1646F180-1B81-492A-BAA2-78578F367B3D}" presName="Accent" presStyleLbl="node1" presStyleIdx="1" presStyleCnt="4"/>
      <dgm:spPr/>
    </dgm:pt>
    <dgm:pt modelId="{8FC34CE3-85D2-4B61-AB27-ECAB36A5D41E}" type="pres">
      <dgm:prSet presAssocID="{1646F180-1B81-492A-BAA2-78578F367B3D}" presName="ParentBackground3" presStyleCnt="0"/>
      <dgm:spPr/>
    </dgm:pt>
    <dgm:pt modelId="{7BA14F87-6812-45A7-90B9-DE9BB5871F17}" type="pres">
      <dgm:prSet presAssocID="{1646F180-1B81-492A-BAA2-78578F367B3D}" presName="ParentBackground" presStyleLbl="fgAcc1" presStyleIdx="1" presStyleCnt="4"/>
      <dgm:spPr/>
    </dgm:pt>
    <dgm:pt modelId="{2E2FBC6D-F0F5-4B40-9F22-272C032AF38A}" type="pres">
      <dgm:prSet presAssocID="{1646F180-1B81-492A-BAA2-78578F367B3D}" presName="Parent3" presStyleLbl="revTx" presStyleIdx="0" presStyleCnt="0">
        <dgm:presLayoutVars>
          <dgm:chMax val="1"/>
          <dgm:chPref val="1"/>
          <dgm:bulletEnabled val="1"/>
        </dgm:presLayoutVars>
      </dgm:prSet>
      <dgm:spPr/>
    </dgm:pt>
    <dgm:pt modelId="{BF0F2E24-2159-4D39-9303-D9E01156A91D}" type="pres">
      <dgm:prSet presAssocID="{5F5D9F40-7593-4DBE-8BC5-C9205B8E4F7D}" presName="Accent2" presStyleCnt="0"/>
      <dgm:spPr/>
    </dgm:pt>
    <dgm:pt modelId="{A241D330-CBEE-4987-BA97-5E15E071FC06}" type="pres">
      <dgm:prSet presAssocID="{5F5D9F40-7593-4DBE-8BC5-C9205B8E4F7D}" presName="Accent" presStyleLbl="node1" presStyleIdx="2" presStyleCnt="4"/>
      <dgm:spPr/>
    </dgm:pt>
    <dgm:pt modelId="{C81629F7-FA8F-469B-AD2F-2F334FA58DBC}" type="pres">
      <dgm:prSet presAssocID="{5F5D9F40-7593-4DBE-8BC5-C9205B8E4F7D}" presName="ParentBackground2" presStyleCnt="0"/>
      <dgm:spPr/>
    </dgm:pt>
    <dgm:pt modelId="{01B3B31A-87CF-4BBD-9095-3A17947CB700}" type="pres">
      <dgm:prSet presAssocID="{5F5D9F40-7593-4DBE-8BC5-C9205B8E4F7D}" presName="ParentBackground" presStyleLbl="fgAcc1" presStyleIdx="2" presStyleCnt="4"/>
      <dgm:spPr/>
    </dgm:pt>
    <dgm:pt modelId="{612F5A2D-BAE1-4A6D-9165-FE03F39DE857}" type="pres">
      <dgm:prSet presAssocID="{5F5D9F40-7593-4DBE-8BC5-C9205B8E4F7D}" presName="Parent2" presStyleLbl="revTx" presStyleIdx="0" presStyleCnt="0">
        <dgm:presLayoutVars>
          <dgm:chMax val="1"/>
          <dgm:chPref val="1"/>
          <dgm:bulletEnabled val="1"/>
        </dgm:presLayoutVars>
      </dgm:prSet>
      <dgm:spPr/>
    </dgm:pt>
    <dgm:pt modelId="{C308C896-25F9-45E1-B9EA-02F78F927637}" type="pres">
      <dgm:prSet presAssocID="{6A3B8C17-908F-4680-9968-83C6C6A22C99}" presName="Accent1" presStyleCnt="0"/>
      <dgm:spPr/>
    </dgm:pt>
    <dgm:pt modelId="{25C45D56-74F7-4978-8CB2-810CA4FEDABA}" type="pres">
      <dgm:prSet presAssocID="{6A3B8C17-908F-4680-9968-83C6C6A22C99}" presName="Accent" presStyleLbl="node1" presStyleIdx="3" presStyleCnt="4"/>
      <dgm:spPr/>
    </dgm:pt>
    <dgm:pt modelId="{2E4EED06-A5B8-4CE3-9ABE-11FE5D5091B8}" type="pres">
      <dgm:prSet presAssocID="{6A3B8C17-908F-4680-9968-83C6C6A22C99}" presName="ParentBackground1" presStyleCnt="0"/>
      <dgm:spPr/>
    </dgm:pt>
    <dgm:pt modelId="{D9D64BCF-FB63-4CDC-B784-A04CE9C97D54}" type="pres">
      <dgm:prSet presAssocID="{6A3B8C17-908F-4680-9968-83C6C6A22C99}" presName="ParentBackground" presStyleLbl="fgAcc1" presStyleIdx="3" presStyleCnt="4"/>
      <dgm:spPr/>
    </dgm:pt>
    <dgm:pt modelId="{D7249A36-19B5-4CC8-8D70-C4017E7C60B1}" type="pres">
      <dgm:prSet presAssocID="{6A3B8C17-908F-4680-9968-83C6C6A22C99}" presName="Parent1" presStyleLbl="revTx" presStyleIdx="0" presStyleCnt="0">
        <dgm:presLayoutVars>
          <dgm:chMax val="1"/>
          <dgm:chPref val="1"/>
          <dgm:bulletEnabled val="1"/>
        </dgm:presLayoutVars>
      </dgm:prSet>
      <dgm:spPr/>
    </dgm:pt>
  </dgm:ptLst>
  <dgm:cxnLst>
    <dgm:cxn modelId="{B8238524-79CC-440F-8766-E1C15C99B2EC}" type="presOf" srcId="{83120610-CAAA-4BF0-A103-76158D94A71E}" destId="{E4C40DB7-D905-41F6-884C-E4E7C0448372}" srcOrd="1" destOrd="0" presId="urn:microsoft.com/office/officeart/2011/layout/CircleProcess"/>
    <dgm:cxn modelId="{17F6A32F-89E2-44C8-844E-323C81E95B4C}" type="presOf" srcId="{83120610-CAAA-4BF0-A103-76158D94A71E}" destId="{01021BE2-B05C-4052-8718-2C0467582E74}" srcOrd="0" destOrd="0" presId="urn:microsoft.com/office/officeart/2011/layout/CircleProcess"/>
    <dgm:cxn modelId="{0C2B3934-46A4-45D6-9528-5180D0018655}" srcId="{DC42F9E0-317B-4B37-B178-51CFE8EAC6AD}" destId="{5F5D9F40-7593-4DBE-8BC5-C9205B8E4F7D}" srcOrd="1" destOrd="0" parTransId="{1646D2DB-71DF-471E-957C-A0465807872A}" sibTransId="{D3B61D23-C657-4048-8A66-8727A2065E89}"/>
    <dgm:cxn modelId="{38EC4636-F3E9-4605-992F-33BC09D81631}" srcId="{DC42F9E0-317B-4B37-B178-51CFE8EAC6AD}" destId="{1646F180-1B81-492A-BAA2-78578F367B3D}" srcOrd="2" destOrd="0" parTransId="{C774608D-E125-4C47-8B50-422C27CB7213}" sibTransId="{F97E9C27-602A-464F-8547-AE75208DBB94}"/>
    <dgm:cxn modelId="{F6C3D639-6324-4519-ACC7-717C12229370}" type="presOf" srcId="{6A3B8C17-908F-4680-9968-83C6C6A22C99}" destId="{D7249A36-19B5-4CC8-8D70-C4017E7C60B1}" srcOrd="1" destOrd="0" presId="urn:microsoft.com/office/officeart/2011/layout/CircleProcess"/>
    <dgm:cxn modelId="{C55ABC74-69A9-440E-8B8C-0C901036875C}" type="presOf" srcId="{1646F180-1B81-492A-BAA2-78578F367B3D}" destId="{7BA14F87-6812-45A7-90B9-DE9BB5871F17}" srcOrd="0" destOrd="0" presId="urn:microsoft.com/office/officeart/2011/layout/CircleProcess"/>
    <dgm:cxn modelId="{63B8C078-A3C0-44E8-8B5A-D2361257BCE4}" type="presOf" srcId="{5F5D9F40-7593-4DBE-8BC5-C9205B8E4F7D}" destId="{612F5A2D-BAE1-4A6D-9165-FE03F39DE857}" srcOrd="1" destOrd="0" presId="urn:microsoft.com/office/officeart/2011/layout/CircleProcess"/>
    <dgm:cxn modelId="{2DCD0B82-A3EE-4BD1-BD50-882D816CAB26}" type="presOf" srcId="{1646F180-1B81-492A-BAA2-78578F367B3D}" destId="{2E2FBC6D-F0F5-4B40-9F22-272C032AF38A}" srcOrd="1" destOrd="0" presId="urn:microsoft.com/office/officeart/2011/layout/CircleProcess"/>
    <dgm:cxn modelId="{288FC9AC-05E2-4E4D-9D61-F6A57C0AEE2F}" type="presOf" srcId="{DC42F9E0-317B-4B37-B178-51CFE8EAC6AD}" destId="{18E04066-4257-4C2E-92E6-484C7B920D37}" srcOrd="0" destOrd="0" presId="urn:microsoft.com/office/officeart/2011/layout/CircleProcess"/>
    <dgm:cxn modelId="{17F82DC8-34EA-435F-BE96-726C5016887F}" srcId="{DC42F9E0-317B-4B37-B178-51CFE8EAC6AD}" destId="{83120610-CAAA-4BF0-A103-76158D94A71E}" srcOrd="3" destOrd="0" parTransId="{0324F113-D298-4E6E-A75A-A45FF90DB592}" sibTransId="{876AF0FE-B1F9-4B1E-9596-B78B56C5DDF4}"/>
    <dgm:cxn modelId="{90A64FCA-E045-4D91-96BD-C7F43735B837}" srcId="{DC42F9E0-317B-4B37-B178-51CFE8EAC6AD}" destId="{6A3B8C17-908F-4680-9968-83C6C6A22C99}" srcOrd="0" destOrd="0" parTransId="{CE192B31-2997-4E60-9B7E-B35E23433B33}" sibTransId="{BDD5D762-AD82-494B-9147-C409EB33DB68}"/>
    <dgm:cxn modelId="{52B803D3-227E-4A7B-A1D5-A6EA9358D867}" type="presOf" srcId="{6A3B8C17-908F-4680-9968-83C6C6A22C99}" destId="{D9D64BCF-FB63-4CDC-B784-A04CE9C97D54}" srcOrd="0" destOrd="0" presId="urn:microsoft.com/office/officeart/2011/layout/CircleProcess"/>
    <dgm:cxn modelId="{70AA08D6-510B-4126-B3BF-BF597047A61B}" type="presOf" srcId="{5F5D9F40-7593-4DBE-8BC5-C9205B8E4F7D}" destId="{01B3B31A-87CF-4BBD-9095-3A17947CB700}" srcOrd="0" destOrd="0" presId="urn:microsoft.com/office/officeart/2011/layout/CircleProcess"/>
    <dgm:cxn modelId="{46B2D749-53DC-43A7-BEE3-1605D6783F77}" type="presParOf" srcId="{18E04066-4257-4C2E-92E6-484C7B920D37}" destId="{7DA269D3-ACF9-42DD-AEAE-4D0D7129981D}" srcOrd="0" destOrd="0" presId="urn:microsoft.com/office/officeart/2011/layout/CircleProcess"/>
    <dgm:cxn modelId="{5F01A07C-DDEA-4C9D-B1ED-AFBA58117F17}" type="presParOf" srcId="{7DA269D3-ACF9-42DD-AEAE-4D0D7129981D}" destId="{E2E79631-6850-4D52-BFC8-F84A2F82C8D2}" srcOrd="0" destOrd="0" presId="urn:microsoft.com/office/officeart/2011/layout/CircleProcess"/>
    <dgm:cxn modelId="{3A120D79-90F4-4C85-8887-BF39DA07A834}" type="presParOf" srcId="{18E04066-4257-4C2E-92E6-484C7B920D37}" destId="{F476C03C-289D-47DF-B888-0849F2880C76}" srcOrd="1" destOrd="0" presId="urn:microsoft.com/office/officeart/2011/layout/CircleProcess"/>
    <dgm:cxn modelId="{B51C65B7-BDAA-4775-B45F-6F145658A788}" type="presParOf" srcId="{F476C03C-289D-47DF-B888-0849F2880C76}" destId="{01021BE2-B05C-4052-8718-2C0467582E74}" srcOrd="0" destOrd="0" presId="urn:microsoft.com/office/officeart/2011/layout/CircleProcess"/>
    <dgm:cxn modelId="{C11C271B-57B3-4B97-8C83-F2396F30DFC0}" type="presParOf" srcId="{18E04066-4257-4C2E-92E6-484C7B920D37}" destId="{E4C40DB7-D905-41F6-884C-E4E7C0448372}" srcOrd="2" destOrd="0" presId="urn:microsoft.com/office/officeart/2011/layout/CircleProcess"/>
    <dgm:cxn modelId="{775D7117-1778-4466-9F61-4F60D6CC9C82}" type="presParOf" srcId="{18E04066-4257-4C2E-92E6-484C7B920D37}" destId="{C2E46797-9F5F-4FAB-9238-F16D397E2CF0}" srcOrd="3" destOrd="0" presId="urn:microsoft.com/office/officeart/2011/layout/CircleProcess"/>
    <dgm:cxn modelId="{D277940D-8328-43A5-8BB5-3ED9C090AE6C}" type="presParOf" srcId="{C2E46797-9F5F-4FAB-9238-F16D397E2CF0}" destId="{9777A145-4046-4199-993D-821170269E48}" srcOrd="0" destOrd="0" presId="urn:microsoft.com/office/officeart/2011/layout/CircleProcess"/>
    <dgm:cxn modelId="{E2A35503-FE53-4BB7-943A-8389B1416D9A}" type="presParOf" srcId="{18E04066-4257-4C2E-92E6-484C7B920D37}" destId="{8FC34CE3-85D2-4B61-AB27-ECAB36A5D41E}" srcOrd="4" destOrd="0" presId="urn:microsoft.com/office/officeart/2011/layout/CircleProcess"/>
    <dgm:cxn modelId="{E51F3D5E-7D15-462F-A43D-6715C7F0F102}" type="presParOf" srcId="{8FC34CE3-85D2-4B61-AB27-ECAB36A5D41E}" destId="{7BA14F87-6812-45A7-90B9-DE9BB5871F17}" srcOrd="0" destOrd="0" presId="urn:microsoft.com/office/officeart/2011/layout/CircleProcess"/>
    <dgm:cxn modelId="{E600F957-4123-4AA2-95F7-B7531AD59AB2}" type="presParOf" srcId="{18E04066-4257-4C2E-92E6-484C7B920D37}" destId="{2E2FBC6D-F0F5-4B40-9F22-272C032AF38A}" srcOrd="5" destOrd="0" presId="urn:microsoft.com/office/officeart/2011/layout/CircleProcess"/>
    <dgm:cxn modelId="{D58F89CA-4DCC-47DB-B357-E8B11064AD8E}" type="presParOf" srcId="{18E04066-4257-4C2E-92E6-484C7B920D37}" destId="{BF0F2E24-2159-4D39-9303-D9E01156A91D}" srcOrd="6" destOrd="0" presId="urn:microsoft.com/office/officeart/2011/layout/CircleProcess"/>
    <dgm:cxn modelId="{F4679155-6C80-426F-AFFA-D4F0FB217A08}" type="presParOf" srcId="{BF0F2E24-2159-4D39-9303-D9E01156A91D}" destId="{A241D330-CBEE-4987-BA97-5E15E071FC06}" srcOrd="0" destOrd="0" presId="urn:microsoft.com/office/officeart/2011/layout/CircleProcess"/>
    <dgm:cxn modelId="{F2248E6E-9F49-4856-B2A1-012537298116}" type="presParOf" srcId="{18E04066-4257-4C2E-92E6-484C7B920D37}" destId="{C81629F7-FA8F-469B-AD2F-2F334FA58DBC}" srcOrd="7" destOrd="0" presId="urn:microsoft.com/office/officeart/2011/layout/CircleProcess"/>
    <dgm:cxn modelId="{CAC6A3C3-4619-4BD9-91A8-836989858F7D}" type="presParOf" srcId="{C81629F7-FA8F-469B-AD2F-2F334FA58DBC}" destId="{01B3B31A-87CF-4BBD-9095-3A17947CB700}" srcOrd="0" destOrd="0" presId="urn:microsoft.com/office/officeart/2011/layout/CircleProcess"/>
    <dgm:cxn modelId="{90955DF4-5ECE-45A4-AC58-0F17F9EE691B}" type="presParOf" srcId="{18E04066-4257-4C2E-92E6-484C7B920D37}" destId="{612F5A2D-BAE1-4A6D-9165-FE03F39DE857}" srcOrd="8" destOrd="0" presId="urn:microsoft.com/office/officeart/2011/layout/CircleProcess"/>
    <dgm:cxn modelId="{DFB37D38-9E98-4384-860A-33F3CECD8601}" type="presParOf" srcId="{18E04066-4257-4C2E-92E6-484C7B920D37}" destId="{C308C896-25F9-45E1-B9EA-02F78F927637}" srcOrd="9" destOrd="0" presId="urn:microsoft.com/office/officeart/2011/layout/CircleProcess"/>
    <dgm:cxn modelId="{6A66D136-000D-4731-9CAC-C5BD1A2134B6}" type="presParOf" srcId="{C308C896-25F9-45E1-B9EA-02F78F927637}" destId="{25C45D56-74F7-4978-8CB2-810CA4FEDABA}" srcOrd="0" destOrd="0" presId="urn:microsoft.com/office/officeart/2011/layout/CircleProcess"/>
    <dgm:cxn modelId="{CE4BD2A1-96F7-4513-A34A-A1FD8B2E96B2}" type="presParOf" srcId="{18E04066-4257-4C2E-92E6-484C7B920D37}" destId="{2E4EED06-A5B8-4CE3-9ABE-11FE5D5091B8}" srcOrd="10" destOrd="0" presId="urn:microsoft.com/office/officeart/2011/layout/CircleProcess"/>
    <dgm:cxn modelId="{8FAC2435-9402-4EBA-B02F-E66F5D28FEFB}" type="presParOf" srcId="{2E4EED06-A5B8-4CE3-9ABE-11FE5D5091B8}" destId="{D9D64BCF-FB63-4CDC-B784-A04CE9C97D54}" srcOrd="0" destOrd="0" presId="urn:microsoft.com/office/officeart/2011/layout/CircleProcess"/>
    <dgm:cxn modelId="{AEACD287-01ED-41D7-B21A-C61A00824BDA}" type="presParOf" srcId="{18E04066-4257-4C2E-92E6-484C7B920D37}" destId="{D7249A36-19B5-4CC8-8D70-C4017E7C60B1}"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FA54FA-A28A-45D8-A124-2B81824371A9}" type="doc">
      <dgm:prSet loTypeId="urn:microsoft.com/office/officeart/2009/3/layout/StepUpProcess" loCatId="process" qsTypeId="urn:microsoft.com/office/officeart/2005/8/quickstyle/simple1" qsCatId="simple" csTypeId="urn:microsoft.com/office/officeart/2005/8/colors/colorful4" csCatId="colorful" phldr="1"/>
      <dgm:spPr/>
    </dgm:pt>
    <dgm:pt modelId="{89AD174C-5B0D-47BE-9C38-2112D811E021}">
      <dgm:prSet phldrT="[Text]"/>
      <dgm:spPr/>
      <dgm:t>
        <a:bodyPr/>
        <a:lstStyle/>
        <a:p>
          <a:r>
            <a:rPr lang="en-US" dirty="0" err="1"/>
            <a:t>Sensitisation</a:t>
          </a:r>
          <a:endParaRPr lang="en-US" dirty="0"/>
        </a:p>
      </dgm:t>
    </dgm:pt>
    <dgm:pt modelId="{034F8F89-0B5D-48C6-AA11-D1A9D57D2811}" type="parTrans" cxnId="{07D89928-0527-4107-8191-E79C6EF9B69C}">
      <dgm:prSet/>
      <dgm:spPr/>
      <dgm:t>
        <a:bodyPr/>
        <a:lstStyle/>
        <a:p>
          <a:endParaRPr lang="en-US"/>
        </a:p>
      </dgm:t>
    </dgm:pt>
    <dgm:pt modelId="{3874B75E-08E2-4001-87AA-A10FBC6C03A1}" type="sibTrans" cxnId="{07D89928-0527-4107-8191-E79C6EF9B69C}">
      <dgm:prSet/>
      <dgm:spPr/>
      <dgm:t>
        <a:bodyPr/>
        <a:lstStyle/>
        <a:p>
          <a:endParaRPr lang="en-US"/>
        </a:p>
      </dgm:t>
    </dgm:pt>
    <dgm:pt modelId="{F9B3106B-BBA4-427E-ABA6-6238C8AE207E}">
      <dgm:prSet phldrT="[Text]"/>
      <dgm:spPr/>
      <dgm:t>
        <a:bodyPr/>
        <a:lstStyle/>
        <a:p>
          <a:r>
            <a:rPr lang="en-US" dirty="0"/>
            <a:t>Career Counselling</a:t>
          </a:r>
        </a:p>
      </dgm:t>
    </dgm:pt>
    <dgm:pt modelId="{D4FDDA27-A41F-413B-B1E3-3977F7B54B25}" type="parTrans" cxnId="{FFA51F46-77F9-4244-8544-7DD98F05083F}">
      <dgm:prSet/>
      <dgm:spPr/>
      <dgm:t>
        <a:bodyPr/>
        <a:lstStyle/>
        <a:p>
          <a:endParaRPr lang="en-US"/>
        </a:p>
      </dgm:t>
    </dgm:pt>
    <dgm:pt modelId="{38DA60AE-A114-47E3-B7E3-0C6BDD01AE77}" type="sibTrans" cxnId="{FFA51F46-77F9-4244-8544-7DD98F05083F}">
      <dgm:prSet/>
      <dgm:spPr/>
      <dgm:t>
        <a:bodyPr/>
        <a:lstStyle/>
        <a:p>
          <a:endParaRPr lang="en-US"/>
        </a:p>
      </dgm:t>
    </dgm:pt>
    <dgm:pt modelId="{0CBDEEAF-D562-4C82-858F-06C2F80364DD}">
      <dgm:prSet phldrT="[Text]"/>
      <dgm:spPr/>
      <dgm:t>
        <a:bodyPr/>
        <a:lstStyle/>
        <a:p>
          <a:r>
            <a:rPr lang="en-US" dirty="0"/>
            <a:t>Evaluation Drills</a:t>
          </a:r>
        </a:p>
      </dgm:t>
    </dgm:pt>
    <dgm:pt modelId="{7FCAE6E2-B01F-4354-8A96-C0BD20897F0B}" type="parTrans" cxnId="{7ED5C197-7C9B-4B12-A036-69BC0E5B688A}">
      <dgm:prSet/>
      <dgm:spPr/>
      <dgm:t>
        <a:bodyPr/>
        <a:lstStyle/>
        <a:p>
          <a:endParaRPr lang="en-US"/>
        </a:p>
      </dgm:t>
    </dgm:pt>
    <dgm:pt modelId="{C488D82F-F9FE-4102-A6C8-59DB8804D6A5}" type="sibTrans" cxnId="{7ED5C197-7C9B-4B12-A036-69BC0E5B688A}">
      <dgm:prSet/>
      <dgm:spPr/>
      <dgm:t>
        <a:bodyPr/>
        <a:lstStyle/>
        <a:p>
          <a:endParaRPr lang="en-US"/>
        </a:p>
      </dgm:t>
    </dgm:pt>
    <dgm:pt modelId="{285B62B7-E9DA-41E3-9D7B-0131A5CDC2BE}">
      <dgm:prSet phldrT="[Text]"/>
      <dgm:spPr/>
      <dgm:t>
        <a:bodyPr/>
        <a:lstStyle/>
        <a:p>
          <a:r>
            <a:rPr lang="en-US" dirty="0"/>
            <a:t>Career Support</a:t>
          </a:r>
        </a:p>
      </dgm:t>
    </dgm:pt>
    <dgm:pt modelId="{55597A56-5F51-4B3A-8B03-6E743577ADDC}" type="parTrans" cxnId="{F4A6D4C0-4B6B-47D4-8C2D-DE2820C5242A}">
      <dgm:prSet/>
      <dgm:spPr/>
      <dgm:t>
        <a:bodyPr/>
        <a:lstStyle/>
        <a:p>
          <a:endParaRPr lang="en-US"/>
        </a:p>
      </dgm:t>
    </dgm:pt>
    <dgm:pt modelId="{F9BC8312-1EC8-429F-B3AB-B8907AADD606}" type="sibTrans" cxnId="{F4A6D4C0-4B6B-47D4-8C2D-DE2820C5242A}">
      <dgm:prSet/>
      <dgm:spPr/>
      <dgm:t>
        <a:bodyPr/>
        <a:lstStyle/>
        <a:p>
          <a:endParaRPr lang="en-US"/>
        </a:p>
      </dgm:t>
    </dgm:pt>
    <dgm:pt modelId="{73644833-B052-4678-922C-8CF738BEDF55}" type="pres">
      <dgm:prSet presAssocID="{F9FA54FA-A28A-45D8-A124-2B81824371A9}" presName="rootnode" presStyleCnt="0">
        <dgm:presLayoutVars>
          <dgm:chMax/>
          <dgm:chPref/>
          <dgm:dir/>
          <dgm:animLvl val="lvl"/>
        </dgm:presLayoutVars>
      </dgm:prSet>
      <dgm:spPr/>
    </dgm:pt>
    <dgm:pt modelId="{A4D823DE-8084-4545-BA27-860A2BE81172}" type="pres">
      <dgm:prSet presAssocID="{89AD174C-5B0D-47BE-9C38-2112D811E021}" presName="composite" presStyleCnt="0"/>
      <dgm:spPr/>
    </dgm:pt>
    <dgm:pt modelId="{69A25C54-7E47-447A-8539-CF05B481CA01}" type="pres">
      <dgm:prSet presAssocID="{89AD174C-5B0D-47BE-9C38-2112D811E021}" presName="LShape" presStyleLbl="alignNode1" presStyleIdx="0" presStyleCnt="7"/>
      <dgm:spPr/>
    </dgm:pt>
    <dgm:pt modelId="{36F12F55-4D2E-45CE-B73C-20FE380F9434}" type="pres">
      <dgm:prSet presAssocID="{89AD174C-5B0D-47BE-9C38-2112D811E021}" presName="ParentText" presStyleLbl="revTx" presStyleIdx="0" presStyleCnt="4">
        <dgm:presLayoutVars>
          <dgm:chMax val="0"/>
          <dgm:chPref val="0"/>
          <dgm:bulletEnabled val="1"/>
        </dgm:presLayoutVars>
      </dgm:prSet>
      <dgm:spPr/>
    </dgm:pt>
    <dgm:pt modelId="{C555873E-5E61-4EDB-8DF4-E4133834C760}" type="pres">
      <dgm:prSet presAssocID="{89AD174C-5B0D-47BE-9C38-2112D811E021}" presName="Triangle" presStyleLbl="alignNode1" presStyleIdx="1" presStyleCnt="7"/>
      <dgm:spPr/>
    </dgm:pt>
    <dgm:pt modelId="{F1B259FF-3097-4DA4-A6B8-95D3A49306D9}" type="pres">
      <dgm:prSet presAssocID="{3874B75E-08E2-4001-87AA-A10FBC6C03A1}" presName="sibTrans" presStyleCnt="0"/>
      <dgm:spPr/>
    </dgm:pt>
    <dgm:pt modelId="{7AD7520C-CA78-4A72-A3A7-6A0D3A7D673A}" type="pres">
      <dgm:prSet presAssocID="{3874B75E-08E2-4001-87AA-A10FBC6C03A1}" presName="space" presStyleCnt="0"/>
      <dgm:spPr/>
    </dgm:pt>
    <dgm:pt modelId="{4D69106A-5C38-4AC3-8101-F14936C0B566}" type="pres">
      <dgm:prSet presAssocID="{F9B3106B-BBA4-427E-ABA6-6238C8AE207E}" presName="composite" presStyleCnt="0"/>
      <dgm:spPr/>
    </dgm:pt>
    <dgm:pt modelId="{8B8CC602-3FEB-4D0B-9CFC-E7A7494D6B3A}" type="pres">
      <dgm:prSet presAssocID="{F9B3106B-BBA4-427E-ABA6-6238C8AE207E}" presName="LShape" presStyleLbl="alignNode1" presStyleIdx="2" presStyleCnt="7"/>
      <dgm:spPr/>
    </dgm:pt>
    <dgm:pt modelId="{A815DFFC-EAC8-48B8-94CD-1786FF896808}" type="pres">
      <dgm:prSet presAssocID="{F9B3106B-BBA4-427E-ABA6-6238C8AE207E}" presName="ParentText" presStyleLbl="revTx" presStyleIdx="1" presStyleCnt="4">
        <dgm:presLayoutVars>
          <dgm:chMax val="0"/>
          <dgm:chPref val="0"/>
          <dgm:bulletEnabled val="1"/>
        </dgm:presLayoutVars>
      </dgm:prSet>
      <dgm:spPr/>
    </dgm:pt>
    <dgm:pt modelId="{28B63838-8F4B-40C5-855E-B50571EFE074}" type="pres">
      <dgm:prSet presAssocID="{F9B3106B-BBA4-427E-ABA6-6238C8AE207E}" presName="Triangle" presStyleLbl="alignNode1" presStyleIdx="3" presStyleCnt="7"/>
      <dgm:spPr/>
    </dgm:pt>
    <dgm:pt modelId="{7F4CCF89-21F5-44BC-B747-932A27FFE637}" type="pres">
      <dgm:prSet presAssocID="{38DA60AE-A114-47E3-B7E3-0C6BDD01AE77}" presName="sibTrans" presStyleCnt="0"/>
      <dgm:spPr/>
    </dgm:pt>
    <dgm:pt modelId="{51187F07-DBA6-47FD-B9E1-850D9F862A5F}" type="pres">
      <dgm:prSet presAssocID="{38DA60AE-A114-47E3-B7E3-0C6BDD01AE77}" presName="space" presStyleCnt="0"/>
      <dgm:spPr/>
    </dgm:pt>
    <dgm:pt modelId="{C4871398-AA35-4A27-B58A-DC272A07D5CD}" type="pres">
      <dgm:prSet presAssocID="{0CBDEEAF-D562-4C82-858F-06C2F80364DD}" presName="composite" presStyleCnt="0"/>
      <dgm:spPr/>
    </dgm:pt>
    <dgm:pt modelId="{235E7476-B9B6-46DC-A7FA-825C30A0EEAD}" type="pres">
      <dgm:prSet presAssocID="{0CBDEEAF-D562-4C82-858F-06C2F80364DD}" presName="LShape" presStyleLbl="alignNode1" presStyleIdx="4" presStyleCnt="7"/>
      <dgm:spPr/>
    </dgm:pt>
    <dgm:pt modelId="{4240D964-6812-4638-8E34-0B1D106D0A23}" type="pres">
      <dgm:prSet presAssocID="{0CBDEEAF-D562-4C82-858F-06C2F80364DD}" presName="ParentText" presStyleLbl="revTx" presStyleIdx="2" presStyleCnt="4">
        <dgm:presLayoutVars>
          <dgm:chMax val="0"/>
          <dgm:chPref val="0"/>
          <dgm:bulletEnabled val="1"/>
        </dgm:presLayoutVars>
      </dgm:prSet>
      <dgm:spPr/>
    </dgm:pt>
    <dgm:pt modelId="{B0C4950F-2196-4949-8D1D-01A7F7817309}" type="pres">
      <dgm:prSet presAssocID="{0CBDEEAF-D562-4C82-858F-06C2F80364DD}" presName="Triangle" presStyleLbl="alignNode1" presStyleIdx="5" presStyleCnt="7"/>
      <dgm:spPr/>
    </dgm:pt>
    <dgm:pt modelId="{2176D7BB-4F52-41F9-BCB7-1ED49DAFA656}" type="pres">
      <dgm:prSet presAssocID="{C488D82F-F9FE-4102-A6C8-59DB8804D6A5}" presName="sibTrans" presStyleCnt="0"/>
      <dgm:spPr/>
    </dgm:pt>
    <dgm:pt modelId="{05B717FF-FEDB-4818-A534-B1BB7987EBFB}" type="pres">
      <dgm:prSet presAssocID="{C488D82F-F9FE-4102-A6C8-59DB8804D6A5}" presName="space" presStyleCnt="0"/>
      <dgm:spPr/>
    </dgm:pt>
    <dgm:pt modelId="{03E72FC4-F368-406D-8DB5-F2CDAEFCE75D}" type="pres">
      <dgm:prSet presAssocID="{285B62B7-E9DA-41E3-9D7B-0131A5CDC2BE}" presName="composite" presStyleCnt="0"/>
      <dgm:spPr/>
    </dgm:pt>
    <dgm:pt modelId="{E25B5579-1BE3-4B12-9731-5292BE337FF8}" type="pres">
      <dgm:prSet presAssocID="{285B62B7-E9DA-41E3-9D7B-0131A5CDC2BE}" presName="LShape" presStyleLbl="alignNode1" presStyleIdx="6" presStyleCnt="7"/>
      <dgm:spPr/>
    </dgm:pt>
    <dgm:pt modelId="{EAFCE390-5518-4A18-B9AA-A1F18347D3BF}" type="pres">
      <dgm:prSet presAssocID="{285B62B7-E9DA-41E3-9D7B-0131A5CDC2BE}" presName="ParentText" presStyleLbl="revTx" presStyleIdx="3" presStyleCnt="4">
        <dgm:presLayoutVars>
          <dgm:chMax val="0"/>
          <dgm:chPref val="0"/>
          <dgm:bulletEnabled val="1"/>
        </dgm:presLayoutVars>
      </dgm:prSet>
      <dgm:spPr/>
    </dgm:pt>
  </dgm:ptLst>
  <dgm:cxnLst>
    <dgm:cxn modelId="{07D89928-0527-4107-8191-E79C6EF9B69C}" srcId="{F9FA54FA-A28A-45D8-A124-2B81824371A9}" destId="{89AD174C-5B0D-47BE-9C38-2112D811E021}" srcOrd="0" destOrd="0" parTransId="{034F8F89-0B5D-48C6-AA11-D1A9D57D2811}" sibTransId="{3874B75E-08E2-4001-87AA-A10FBC6C03A1}"/>
    <dgm:cxn modelId="{FFA51F46-77F9-4244-8544-7DD98F05083F}" srcId="{F9FA54FA-A28A-45D8-A124-2B81824371A9}" destId="{F9B3106B-BBA4-427E-ABA6-6238C8AE207E}" srcOrd="1" destOrd="0" parTransId="{D4FDDA27-A41F-413B-B1E3-3977F7B54B25}" sibTransId="{38DA60AE-A114-47E3-B7E3-0C6BDD01AE77}"/>
    <dgm:cxn modelId="{6BB7F14A-227C-4BE2-9370-F6DC63D45178}" type="presOf" srcId="{F9FA54FA-A28A-45D8-A124-2B81824371A9}" destId="{73644833-B052-4678-922C-8CF738BEDF55}" srcOrd="0" destOrd="0" presId="urn:microsoft.com/office/officeart/2009/3/layout/StepUpProcess"/>
    <dgm:cxn modelId="{F3323882-E554-4605-BDD7-300959AB39D5}" type="presOf" srcId="{0CBDEEAF-D562-4C82-858F-06C2F80364DD}" destId="{4240D964-6812-4638-8E34-0B1D106D0A23}" srcOrd="0" destOrd="0" presId="urn:microsoft.com/office/officeart/2009/3/layout/StepUpProcess"/>
    <dgm:cxn modelId="{7ED5C197-7C9B-4B12-A036-69BC0E5B688A}" srcId="{F9FA54FA-A28A-45D8-A124-2B81824371A9}" destId="{0CBDEEAF-D562-4C82-858F-06C2F80364DD}" srcOrd="2" destOrd="0" parTransId="{7FCAE6E2-B01F-4354-8A96-C0BD20897F0B}" sibTransId="{C488D82F-F9FE-4102-A6C8-59DB8804D6A5}"/>
    <dgm:cxn modelId="{F3A3F6B3-E5A0-413A-993D-F6FC3E89C805}" type="presOf" srcId="{285B62B7-E9DA-41E3-9D7B-0131A5CDC2BE}" destId="{EAFCE390-5518-4A18-B9AA-A1F18347D3BF}" srcOrd="0" destOrd="0" presId="urn:microsoft.com/office/officeart/2009/3/layout/StepUpProcess"/>
    <dgm:cxn modelId="{F4A6D4C0-4B6B-47D4-8C2D-DE2820C5242A}" srcId="{F9FA54FA-A28A-45D8-A124-2B81824371A9}" destId="{285B62B7-E9DA-41E3-9D7B-0131A5CDC2BE}" srcOrd="3" destOrd="0" parTransId="{55597A56-5F51-4B3A-8B03-6E743577ADDC}" sibTransId="{F9BC8312-1EC8-429F-B3AB-B8907AADD606}"/>
    <dgm:cxn modelId="{E5A372DF-FCC4-4736-A98A-0767F2315F34}" type="presOf" srcId="{F9B3106B-BBA4-427E-ABA6-6238C8AE207E}" destId="{A815DFFC-EAC8-48B8-94CD-1786FF896808}" srcOrd="0" destOrd="0" presId="urn:microsoft.com/office/officeart/2009/3/layout/StepUpProcess"/>
    <dgm:cxn modelId="{962101EC-853B-4F81-B32A-88E25521CE24}" type="presOf" srcId="{89AD174C-5B0D-47BE-9C38-2112D811E021}" destId="{36F12F55-4D2E-45CE-B73C-20FE380F9434}" srcOrd="0" destOrd="0" presId="urn:microsoft.com/office/officeart/2009/3/layout/StepUpProcess"/>
    <dgm:cxn modelId="{59819E7E-9931-44BF-8378-D25B825F7032}" type="presParOf" srcId="{73644833-B052-4678-922C-8CF738BEDF55}" destId="{A4D823DE-8084-4545-BA27-860A2BE81172}" srcOrd="0" destOrd="0" presId="urn:microsoft.com/office/officeart/2009/3/layout/StepUpProcess"/>
    <dgm:cxn modelId="{5972E593-F764-4306-A13D-ED15724EA4EC}" type="presParOf" srcId="{A4D823DE-8084-4545-BA27-860A2BE81172}" destId="{69A25C54-7E47-447A-8539-CF05B481CA01}" srcOrd="0" destOrd="0" presId="urn:microsoft.com/office/officeart/2009/3/layout/StepUpProcess"/>
    <dgm:cxn modelId="{3DBF6457-990D-4834-A3A0-DEEE24679828}" type="presParOf" srcId="{A4D823DE-8084-4545-BA27-860A2BE81172}" destId="{36F12F55-4D2E-45CE-B73C-20FE380F9434}" srcOrd="1" destOrd="0" presId="urn:microsoft.com/office/officeart/2009/3/layout/StepUpProcess"/>
    <dgm:cxn modelId="{97D76152-0838-4E7A-A092-74BCCD703BC6}" type="presParOf" srcId="{A4D823DE-8084-4545-BA27-860A2BE81172}" destId="{C555873E-5E61-4EDB-8DF4-E4133834C760}" srcOrd="2" destOrd="0" presId="urn:microsoft.com/office/officeart/2009/3/layout/StepUpProcess"/>
    <dgm:cxn modelId="{67E78494-93AF-4648-A209-15E53E198F98}" type="presParOf" srcId="{73644833-B052-4678-922C-8CF738BEDF55}" destId="{F1B259FF-3097-4DA4-A6B8-95D3A49306D9}" srcOrd="1" destOrd="0" presId="urn:microsoft.com/office/officeart/2009/3/layout/StepUpProcess"/>
    <dgm:cxn modelId="{B6C92A43-BCBA-4B3F-BE30-2EEFB0FC660F}" type="presParOf" srcId="{F1B259FF-3097-4DA4-A6B8-95D3A49306D9}" destId="{7AD7520C-CA78-4A72-A3A7-6A0D3A7D673A}" srcOrd="0" destOrd="0" presId="urn:microsoft.com/office/officeart/2009/3/layout/StepUpProcess"/>
    <dgm:cxn modelId="{F1B2367A-2140-4542-9C4F-1DC49CE0A325}" type="presParOf" srcId="{73644833-B052-4678-922C-8CF738BEDF55}" destId="{4D69106A-5C38-4AC3-8101-F14936C0B566}" srcOrd="2" destOrd="0" presId="urn:microsoft.com/office/officeart/2009/3/layout/StepUpProcess"/>
    <dgm:cxn modelId="{D31F0524-0EBB-46B1-95AF-EDAF556BAFE9}" type="presParOf" srcId="{4D69106A-5C38-4AC3-8101-F14936C0B566}" destId="{8B8CC602-3FEB-4D0B-9CFC-E7A7494D6B3A}" srcOrd="0" destOrd="0" presId="urn:microsoft.com/office/officeart/2009/3/layout/StepUpProcess"/>
    <dgm:cxn modelId="{8E95B498-12DB-4897-839B-8A6B305DB33D}" type="presParOf" srcId="{4D69106A-5C38-4AC3-8101-F14936C0B566}" destId="{A815DFFC-EAC8-48B8-94CD-1786FF896808}" srcOrd="1" destOrd="0" presId="urn:microsoft.com/office/officeart/2009/3/layout/StepUpProcess"/>
    <dgm:cxn modelId="{758DDB1F-A8BD-4015-85BB-64FBDC71D58A}" type="presParOf" srcId="{4D69106A-5C38-4AC3-8101-F14936C0B566}" destId="{28B63838-8F4B-40C5-855E-B50571EFE074}" srcOrd="2" destOrd="0" presId="urn:microsoft.com/office/officeart/2009/3/layout/StepUpProcess"/>
    <dgm:cxn modelId="{2EC6FD53-C3D0-4345-BB98-595EDFB6CFE1}" type="presParOf" srcId="{73644833-B052-4678-922C-8CF738BEDF55}" destId="{7F4CCF89-21F5-44BC-B747-932A27FFE637}" srcOrd="3" destOrd="0" presId="urn:microsoft.com/office/officeart/2009/3/layout/StepUpProcess"/>
    <dgm:cxn modelId="{E84CAC73-8EA9-4EC5-97CC-B67613283DE6}" type="presParOf" srcId="{7F4CCF89-21F5-44BC-B747-932A27FFE637}" destId="{51187F07-DBA6-47FD-B9E1-850D9F862A5F}" srcOrd="0" destOrd="0" presId="urn:microsoft.com/office/officeart/2009/3/layout/StepUpProcess"/>
    <dgm:cxn modelId="{946C7746-5EDD-4410-AF7A-08CBBFB2D8A2}" type="presParOf" srcId="{73644833-B052-4678-922C-8CF738BEDF55}" destId="{C4871398-AA35-4A27-B58A-DC272A07D5CD}" srcOrd="4" destOrd="0" presId="urn:microsoft.com/office/officeart/2009/3/layout/StepUpProcess"/>
    <dgm:cxn modelId="{AF102537-65CD-4BDE-957E-95D872FF7B29}" type="presParOf" srcId="{C4871398-AA35-4A27-B58A-DC272A07D5CD}" destId="{235E7476-B9B6-46DC-A7FA-825C30A0EEAD}" srcOrd="0" destOrd="0" presId="urn:microsoft.com/office/officeart/2009/3/layout/StepUpProcess"/>
    <dgm:cxn modelId="{F39C3F42-B483-48C6-87AC-E7662C69C9F7}" type="presParOf" srcId="{C4871398-AA35-4A27-B58A-DC272A07D5CD}" destId="{4240D964-6812-4638-8E34-0B1D106D0A23}" srcOrd="1" destOrd="0" presId="urn:microsoft.com/office/officeart/2009/3/layout/StepUpProcess"/>
    <dgm:cxn modelId="{E47000D8-6A12-40CC-84AB-0C7102338979}" type="presParOf" srcId="{C4871398-AA35-4A27-B58A-DC272A07D5CD}" destId="{B0C4950F-2196-4949-8D1D-01A7F7817309}" srcOrd="2" destOrd="0" presId="urn:microsoft.com/office/officeart/2009/3/layout/StepUpProcess"/>
    <dgm:cxn modelId="{009D9452-7E86-421C-AA72-356551A7C426}" type="presParOf" srcId="{73644833-B052-4678-922C-8CF738BEDF55}" destId="{2176D7BB-4F52-41F9-BCB7-1ED49DAFA656}" srcOrd="5" destOrd="0" presId="urn:microsoft.com/office/officeart/2009/3/layout/StepUpProcess"/>
    <dgm:cxn modelId="{6F08CE38-20F5-419D-A8F5-B4F566ED6A6D}" type="presParOf" srcId="{2176D7BB-4F52-41F9-BCB7-1ED49DAFA656}" destId="{05B717FF-FEDB-4818-A534-B1BB7987EBFB}" srcOrd="0" destOrd="0" presId="urn:microsoft.com/office/officeart/2009/3/layout/StepUpProcess"/>
    <dgm:cxn modelId="{9F44C559-DE75-49D5-AE33-3FF300FBD947}" type="presParOf" srcId="{73644833-B052-4678-922C-8CF738BEDF55}" destId="{03E72FC4-F368-406D-8DB5-F2CDAEFCE75D}" srcOrd="6" destOrd="0" presId="urn:microsoft.com/office/officeart/2009/3/layout/StepUpProcess"/>
    <dgm:cxn modelId="{AA0619D9-9853-4D6F-B556-AC70F3722634}" type="presParOf" srcId="{03E72FC4-F368-406D-8DB5-F2CDAEFCE75D}" destId="{E25B5579-1BE3-4B12-9731-5292BE337FF8}" srcOrd="0" destOrd="0" presId="urn:microsoft.com/office/officeart/2009/3/layout/StepUpProcess"/>
    <dgm:cxn modelId="{87A0FA9C-3944-422E-842E-14C2AC7A557D}" type="presParOf" srcId="{03E72FC4-F368-406D-8DB5-F2CDAEFCE75D}" destId="{EAFCE390-5518-4A18-B9AA-A1F18347D3BF}"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F2E0C351-D2DF-4D3F-ACA9-89AB9DFB96FB}"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817F5AE7-B28A-421F-A242-2EAA9DF53A7B}">
      <dgm:prSet phldrT="[Text]"/>
      <dgm:spPr/>
      <dgm:t>
        <a:bodyPr/>
        <a:lstStyle/>
        <a:p>
          <a:r>
            <a:rPr lang="en-US" dirty="0"/>
            <a:t>Before Admission</a:t>
          </a:r>
        </a:p>
      </dgm:t>
    </dgm:pt>
    <dgm:pt modelId="{6E5EE49D-8A90-4F6E-8328-BEF7FE864C7B}" type="parTrans" cxnId="{196F60F4-04C7-4CBF-8007-1D8C7EF4EF9C}">
      <dgm:prSet/>
      <dgm:spPr/>
      <dgm:t>
        <a:bodyPr/>
        <a:lstStyle/>
        <a:p>
          <a:endParaRPr lang="en-US"/>
        </a:p>
      </dgm:t>
    </dgm:pt>
    <dgm:pt modelId="{B16C5FA4-80B4-4461-B31E-0E61CB4DB43C}" type="sibTrans" cxnId="{196F60F4-04C7-4CBF-8007-1D8C7EF4EF9C}">
      <dgm:prSet/>
      <dgm:spPr/>
      <dgm:t>
        <a:bodyPr/>
        <a:lstStyle/>
        <a:p>
          <a:endParaRPr lang="en-US"/>
        </a:p>
      </dgm:t>
    </dgm:pt>
    <dgm:pt modelId="{547F5007-A2AF-4BA4-BE9A-B941A1068A1D}">
      <dgm:prSet phldrT="[Text]"/>
      <dgm:spPr/>
      <dgm:t>
        <a:bodyPr/>
        <a:lstStyle/>
        <a:p>
          <a:r>
            <a:rPr lang="en-US" dirty="0"/>
            <a:t>After Induction</a:t>
          </a:r>
        </a:p>
      </dgm:t>
    </dgm:pt>
    <dgm:pt modelId="{0CF7FB23-01B6-40D7-81B7-722BB556CE2A}" type="parTrans" cxnId="{95E7C6C3-4F30-41AB-B913-EA7B0E0A0474}">
      <dgm:prSet/>
      <dgm:spPr/>
      <dgm:t>
        <a:bodyPr/>
        <a:lstStyle/>
        <a:p>
          <a:endParaRPr lang="en-US"/>
        </a:p>
      </dgm:t>
    </dgm:pt>
    <dgm:pt modelId="{787E48D6-F56F-4161-B31F-07B45CBE98F9}" type="sibTrans" cxnId="{95E7C6C3-4F30-41AB-B913-EA7B0E0A0474}">
      <dgm:prSet/>
      <dgm:spPr/>
      <dgm:t>
        <a:bodyPr/>
        <a:lstStyle/>
        <a:p>
          <a:endParaRPr lang="en-US"/>
        </a:p>
      </dgm:t>
    </dgm:pt>
    <dgm:pt modelId="{0E815B68-A6CA-4AE8-8339-19ED6C57BEEA}">
      <dgm:prSet phldrT="[Text]"/>
      <dgm:spPr/>
      <dgm:t>
        <a:bodyPr/>
        <a:lstStyle/>
        <a:p>
          <a:r>
            <a:rPr lang="en-US" dirty="0"/>
            <a:t>Penultimate Year</a:t>
          </a:r>
        </a:p>
      </dgm:t>
    </dgm:pt>
    <dgm:pt modelId="{EE807DE6-F0EC-4914-9F1F-CA816433F635}" type="parTrans" cxnId="{3063667B-08A5-42BA-8215-9E26246D2C19}">
      <dgm:prSet/>
      <dgm:spPr/>
      <dgm:t>
        <a:bodyPr/>
        <a:lstStyle/>
        <a:p>
          <a:endParaRPr lang="en-US"/>
        </a:p>
      </dgm:t>
    </dgm:pt>
    <dgm:pt modelId="{22E20334-45CE-45E0-8D48-FDB5B06F183B}" type="sibTrans" cxnId="{3063667B-08A5-42BA-8215-9E26246D2C19}">
      <dgm:prSet/>
      <dgm:spPr/>
      <dgm:t>
        <a:bodyPr/>
        <a:lstStyle/>
        <a:p>
          <a:endParaRPr lang="en-US"/>
        </a:p>
      </dgm:t>
    </dgm:pt>
    <dgm:pt modelId="{7BEA976F-D70C-44FD-9882-7FA96F6B1303}">
      <dgm:prSet phldrT="[Text]"/>
      <dgm:spPr/>
      <dgm:t>
        <a:bodyPr/>
        <a:lstStyle/>
        <a:p>
          <a:r>
            <a:rPr lang="en-US" dirty="0"/>
            <a:t>Upon Graduation</a:t>
          </a:r>
        </a:p>
      </dgm:t>
    </dgm:pt>
    <dgm:pt modelId="{EE340A1B-59D0-4DDD-9950-5DC752F78935}" type="parTrans" cxnId="{24DB77E5-04AA-4605-BB4D-0E61F514B87A}">
      <dgm:prSet/>
      <dgm:spPr/>
      <dgm:t>
        <a:bodyPr/>
        <a:lstStyle/>
        <a:p>
          <a:endParaRPr lang="en-US"/>
        </a:p>
      </dgm:t>
    </dgm:pt>
    <dgm:pt modelId="{ABFA5DE0-C6A8-4107-B9A2-A2FE2C538B21}" type="sibTrans" cxnId="{24DB77E5-04AA-4605-BB4D-0E61F514B87A}">
      <dgm:prSet/>
      <dgm:spPr/>
      <dgm:t>
        <a:bodyPr/>
        <a:lstStyle/>
        <a:p>
          <a:endParaRPr lang="en-US"/>
        </a:p>
      </dgm:t>
    </dgm:pt>
    <dgm:pt modelId="{28E6AF4C-DE57-4AFE-B742-8BA061C4EC2F}" type="pres">
      <dgm:prSet presAssocID="{F2E0C351-D2DF-4D3F-ACA9-89AB9DFB96FB}" presName="Name0" presStyleCnt="0">
        <dgm:presLayoutVars>
          <dgm:chMax val="11"/>
          <dgm:chPref val="11"/>
          <dgm:dir/>
          <dgm:resizeHandles/>
        </dgm:presLayoutVars>
      </dgm:prSet>
      <dgm:spPr/>
    </dgm:pt>
    <dgm:pt modelId="{D236568C-E6DC-45A9-9006-A3AF8BC230E6}" type="pres">
      <dgm:prSet presAssocID="{7BEA976F-D70C-44FD-9882-7FA96F6B1303}" presName="Accent4" presStyleCnt="0"/>
      <dgm:spPr/>
    </dgm:pt>
    <dgm:pt modelId="{A07BE8F6-3874-44A4-B6A6-3FEA33C01C72}" type="pres">
      <dgm:prSet presAssocID="{7BEA976F-D70C-44FD-9882-7FA96F6B1303}" presName="Accent" presStyleLbl="node1" presStyleIdx="0" presStyleCnt="4"/>
      <dgm:spPr/>
    </dgm:pt>
    <dgm:pt modelId="{6B17DAA1-1028-4BAA-B106-FDE2DFE13BEB}" type="pres">
      <dgm:prSet presAssocID="{7BEA976F-D70C-44FD-9882-7FA96F6B1303}" presName="ParentBackground4" presStyleCnt="0"/>
      <dgm:spPr/>
    </dgm:pt>
    <dgm:pt modelId="{3A2E788E-544F-4DAA-A250-31C58D8844D2}" type="pres">
      <dgm:prSet presAssocID="{7BEA976F-D70C-44FD-9882-7FA96F6B1303}" presName="ParentBackground" presStyleLbl="fgAcc1" presStyleIdx="0" presStyleCnt="4"/>
      <dgm:spPr/>
    </dgm:pt>
    <dgm:pt modelId="{6F4F45A8-9A3E-4B56-B927-6723ACF31218}" type="pres">
      <dgm:prSet presAssocID="{7BEA976F-D70C-44FD-9882-7FA96F6B1303}" presName="Parent4" presStyleLbl="revTx" presStyleIdx="0" presStyleCnt="0">
        <dgm:presLayoutVars>
          <dgm:chMax val="1"/>
          <dgm:chPref val="1"/>
          <dgm:bulletEnabled val="1"/>
        </dgm:presLayoutVars>
      </dgm:prSet>
      <dgm:spPr/>
    </dgm:pt>
    <dgm:pt modelId="{6877CCD5-765E-4EC5-9052-29EBBE2D9DD4}" type="pres">
      <dgm:prSet presAssocID="{0E815B68-A6CA-4AE8-8339-19ED6C57BEEA}" presName="Accent3" presStyleCnt="0"/>
      <dgm:spPr/>
    </dgm:pt>
    <dgm:pt modelId="{CAE121AA-0791-43E5-B4AD-6F60DC90CEE9}" type="pres">
      <dgm:prSet presAssocID="{0E815B68-A6CA-4AE8-8339-19ED6C57BEEA}" presName="Accent" presStyleLbl="node1" presStyleIdx="1" presStyleCnt="4"/>
      <dgm:spPr/>
    </dgm:pt>
    <dgm:pt modelId="{FAE11EB6-8212-4362-BEA7-8CC2B73A41AF}" type="pres">
      <dgm:prSet presAssocID="{0E815B68-A6CA-4AE8-8339-19ED6C57BEEA}" presName="ParentBackground3" presStyleCnt="0"/>
      <dgm:spPr/>
    </dgm:pt>
    <dgm:pt modelId="{EF2BCFD7-61EA-4F93-B1F9-D53BE71EA560}" type="pres">
      <dgm:prSet presAssocID="{0E815B68-A6CA-4AE8-8339-19ED6C57BEEA}" presName="ParentBackground" presStyleLbl="fgAcc1" presStyleIdx="1" presStyleCnt="4"/>
      <dgm:spPr/>
    </dgm:pt>
    <dgm:pt modelId="{84A028F3-95DB-4323-B766-198F61309BF4}" type="pres">
      <dgm:prSet presAssocID="{0E815B68-A6CA-4AE8-8339-19ED6C57BEEA}" presName="Parent3" presStyleLbl="revTx" presStyleIdx="0" presStyleCnt="0">
        <dgm:presLayoutVars>
          <dgm:chMax val="1"/>
          <dgm:chPref val="1"/>
          <dgm:bulletEnabled val="1"/>
        </dgm:presLayoutVars>
      </dgm:prSet>
      <dgm:spPr/>
    </dgm:pt>
    <dgm:pt modelId="{AFC32261-CFE1-4784-920F-4260BA719C53}" type="pres">
      <dgm:prSet presAssocID="{547F5007-A2AF-4BA4-BE9A-B941A1068A1D}" presName="Accent2" presStyleCnt="0"/>
      <dgm:spPr/>
    </dgm:pt>
    <dgm:pt modelId="{DFD61787-03E2-4B4C-8D21-79E131DB7EF1}" type="pres">
      <dgm:prSet presAssocID="{547F5007-A2AF-4BA4-BE9A-B941A1068A1D}" presName="Accent" presStyleLbl="node1" presStyleIdx="2" presStyleCnt="4"/>
      <dgm:spPr/>
    </dgm:pt>
    <dgm:pt modelId="{34CFED07-5EA2-4710-9BEF-6573D4D0EFDC}" type="pres">
      <dgm:prSet presAssocID="{547F5007-A2AF-4BA4-BE9A-B941A1068A1D}" presName="ParentBackground2" presStyleCnt="0"/>
      <dgm:spPr/>
    </dgm:pt>
    <dgm:pt modelId="{FFC2361E-D2BB-4527-B119-5FC53F2F2932}" type="pres">
      <dgm:prSet presAssocID="{547F5007-A2AF-4BA4-BE9A-B941A1068A1D}" presName="ParentBackground" presStyleLbl="fgAcc1" presStyleIdx="2" presStyleCnt="4"/>
      <dgm:spPr/>
    </dgm:pt>
    <dgm:pt modelId="{9E1001AB-7645-42F0-B971-036494B53B62}" type="pres">
      <dgm:prSet presAssocID="{547F5007-A2AF-4BA4-BE9A-B941A1068A1D}" presName="Parent2" presStyleLbl="revTx" presStyleIdx="0" presStyleCnt="0">
        <dgm:presLayoutVars>
          <dgm:chMax val="1"/>
          <dgm:chPref val="1"/>
          <dgm:bulletEnabled val="1"/>
        </dgm:presLayoutVars>
      </dgm:prSet>
      <dgm:spPr/>
    </dgm:pt>
    <dgm:pt modelId="{DB2C64AC-520B-4E35-BC67-57D616A05510}" type="pres">
      <dgm:prSet presAssocID="{817F5AE7-B28A-421F-A242-2EAA9DF53A7B}" presName="Accent1" presStyleCnt="0"/>
      <dgm:spPr/>
    </dgm:pt>
    <dgm:pt modelId="{9CCB8E35-FCCD-4302-8948-6D8BEA993CA6}" type="pres">
      <dgm:prSet presAssocID="{817F5AE7-B28A-421F-A242-2EAA9DF53A7B}" presName="Accent" presStyleLbl="node1" presStyleIdx="3" presStyleCnt="4"/>
      <dgm:spPr/>
    </dgm:pt>
    <dgm:pt modelId="{6891905E-19EB-4097-A5BF-2283966ED3D6}" type="pres">
      <dgm:prSet presAssocID="{817F5AE7-B28A-421F-A242-2EAA9DF53A7B}" presName="ParentBackground1" presStyleCnt="0"/>
      <dgm:spPr/>
    </dgm:pt>
    <dgm:pt modelId="{92007B7E-1ED4-425B-8D7D-FD19BE443CB2}" type="pres">
      <dgm:prSet presAssocID="{817F5AE7-B28A-421F-A242-2EAA9DF53A7B}" presName="ParentBackground" presStyleLbl="fgAcc1" presStyleIdx="3" presStyleCnt="4"/>
      <dgm:spPr/>
    </dgm:pt>
    <dgm:pt modelId="{6ED23558-FE6E-4D58-A2F8-A8186FB48BAB}" type="pres">
      <dgm:prSet presAssocID="{817F5AE7-B28A-421F-A242-2EAA9DF53A7B}" presName="Parent1" presStyleLbl="revTx" presStyleIdx="0" presStyleCnt="0">
        <dgm:presLayoutVars>
          <dgm:chMax val="1"/>
          <dgm:chPref val="1"/>
          <dgm:bulletEnabled val="1"/>
        </dgm:presLayoutVars>
      </dgm:prSet>
      <dgm:spPr/>
    </dgm:pt>
  </dgm:ptLst>
  <dgm:cxnLst>
    <dgm:cxn modelId="{A593F302-B2BD-42F8-B36A-676A8C5C22FB}" type="presOf" srcId="{817F5AE7-B28A-421F-A242-2EAA9DF53A7B}" destId="{92007B7E-1ED4-425B-8D7D-FD19BE443CB2}" srcOrd="0" destOrd="0" presId="urn:microsoft.com/office/officeart/2011/layout/CircleProcess"/>
    <dgm:cxn modelId="{62636C04-9D0D-4ACA-88D9-1AD96B44EC14}" type="presOf" srcId="{0E815B68-A6CA-4AE8-8339-19ED6C57BEEA}" destId="{EF2BCFD7-61EA-4F93-B1F9-D53BE71EA560}" srcOrd="0" destOrd="0" presId="urn:microsoft.com/office/officeart/2011/layout/CircleProcess"/>
    <dgm:cxn modelId="{77236720-F5E2-448D-B428-7CE07A495EA6}" type="presOf" srcId="{817F5AE7-B28A-421F-A242-2EAA9DF53A7B}" destId="{6ED23558-FE6E-4D58-A2F8-A8186FB48BAB}" srcOrd="1" destOrd="0" presId="urn:microsoft.com/office/officeart/2011/layout/CircleProcess"/>
    <dgm:cxn modelId="{CF52AA37-B695-4E76-B409-CBC39B9794BD}" type="presOf" srcId="{547F5007-A2AF-4BA4-BE9A-B941A1068A1D}" destId="{9E1001AB-7645-42F0-B971-036494B53B62}" srcOrd="1" destOrd="0" presId="urn:microsoft.com/office/officeart/2011/layout/CircleProcess"/>
    <dgm:cxn modelId="{9F934148-4682-4EF1-849E-CD38BB6F1AFD}" type="presOf" srcId="{7BEA976F-D70C-44FD-9882-7FA96F6B1303}" destId="{6F4F45A8-9A3E-4B56-B927-6723ACF31218}" srcOrd="1" destOrd="0" presId="urn:microsoft.com/office/officeart/2011/layout/CircleProcess"/>
    <dgm:cxn modelId="{105C4348-3EE9-4FED-A33C-52CE0D8534DA}" type="presOf" srcId="{F2E0C351-D2DF-4D3F-ACA9-89AB9DFB96FB}" destId="{28E6AF4C-DE57-4AFE-B742-8BA061C4EC2F}" srcOrd="0" destOrd="0" presId="urn:microsoft.com/office/officeart/2011/layout/CircleProcess"/>
    <dgm:cxn modelId="{3063667B-08A5-42BA-8215-9E26246D2C19}" srcId="{F2E0C351-D2DF-4D3F-ACA9-89AB9DFB96FB}" destId="{0E815B68-A6CA-4AE8-8339-19ED6C57BEEA}" srcOrd="2" destOrd="0" parTransId="{EE807DE6-F0EC-4914-9F1F-CA816433F635}" sibTransId="{22E20334-45CE-45E0-8D48-FDB5B06F183B}"/>
    <dgm:cxn modelId="{77B69E7C-2CB5-4273-8D8A-96F6F3F881B3}" type="presOf" srcId="{0E815B68-A6CA-4AE8-8339-19ED6C57BEEA}" destId="{84A028F3-95DB-4323-B766-198F61309BF4}" srcOrd="1" destOrd="0" presId="urn:microsoft.com/office/officeart/2011/layout/CircleProcess"/>
    <dgm:cxn modelId="{95E7C6C3-4F30-41AB-B913-EA7B0E0A0474}" srcId="{F2E0C351-D2DF-4D3F-ACA9-89AB9DFB96FB}" destId="{547F5007-A2AF-4BA4-BE9A-B941A1068A1D}" srcOrd="1" destOrd="0" parTransId="{0CF7FB23-01B6-40D7-81B7-722BB556CE2A}" sibTransId="{787E48D6-F56F-4161-B31F-07B45CBE98F9}"/>
    <dgm:cxn modelId="{1869BDCF-C63B-42ED-8ABA-E4E71A6F9DBC}" type="presOf" srcId="{7BEA976F-D70C-44FD-9882-7FA96F6B1303}" destId="{3A2E788E-544F-4DAA-A250-31C58D8844D2}" srcOrd="0" destOrd="0" presId="urn:microsoft.com/office/officeart/2011/layout/CircleProcess"/>
    <dgm:cxn modelId="{EADE34DE-0857-4DBE-A9AC-65439CB068D4}" type="presOf" srcId="{547F5007-A2AF-4BA4-BE9A-B941A1068A1D}" destId="{FFC2361E-D2BB-4527-B119-5FC53F2F2932}" srcOrd="0" destOrd="0" presId="urn:microsoft.com/office/officeart/2011/layout/CircleProcess"/>
    <dgm:cxn modelId="{24DB77E5-04AA-4605-BB4D-0E61F514B87A}" srcId="{F2E0C351-D2DF-4D3F-ACA9-89AB9DFB96FB}" destId="{7BEA976F-D70C-44FD-9882-7FA96F6B1303}" srcOrd="3" destOrd="0" parTransId="{EE340A1B-59D0-4DDD-9950-5DC752F78935}" sibTransId="{ABFA5DE0-C6A8-4107-B9A2-A2FE2C538B21}"/>
    <dgm:cxn modelId="{196F60F4-04C7-4CBF-8007-1D8C7EF4EF9C}" srcId="{F2E0C351-D2DF-4D3F-ACA9-89AB9DFB96FB}" destId="{817F5AE7-B28A-421F-A242-2EAA9DF53A7B}" srcOrd="0" destOrd="0" parTransId="{6E5EE49D-8A90-4F6E-8328-BEF7FE864C7B}" sibTransId="{B16C5FA4-80B4-4461-B31E-0E61CB4DB43C}"/>
    <dgm:cxn modelId="{A125E702-9572-48F9-A771-A6FAC20A88A0}" type="presParOf" srcId="{28E6AF4C-DE57-4AFE-B742-8BA061C4EC2F}" destId="{D236568C-E6DC-45A9-9006-A3AF8BC230E6}" srcOrd="0" destOrd="0" presId="urn:microsoft.com/office/officeart/2011/layout/CircleProcess"/>
    <dgm:cxn modelId="{2554B7D7-61B7-4A7D-B1CC-018A2B31DCAF}" type="presParOf" srcId="{D236568C-E6DC-45A9-9006-A3AF8BC230E6}" destId="{A07BE8F6-3874-44A4-B6A6-3FEA33C01C72}" srcOrd="0" destOrd="0" presId="urn:microsoft.com/office/officeart/2011/layout/CircleProcess"/>
    <dgm:cxn modelId="{98C03449-2E39-4AD8-B761-81EDAF7595B7}" type="presParOf" srcId="{28E6AF4C-DE57-4AFE-B742-8BA061C4EC2F}" destId="{6B17DAA1-1028-4BAA-B106-FDE2DFE13BEB}" srcOrd="1" destOrd="0" presId="urn:microsoft.com/office/officeart/2011/layout/CircleProcess"/>
    <dgm:cxn modelId="{9FA5C4F3-3650-4F7E-A61F-81E945E0202E}" type="presParOf" srcId="{6B17DAA1-1028-4BAA-B106-FDE2DFE13BEB}" destId="{3A2E788E-544F-4DAA-A250-31C58D8844D2}" srcOrd="0" destOrd="0" presId="urn:microsoft.com/office/officeart/2011/layout/CircleProcess"/>
    <dgm:cxn modelId="{4808427D-2D34-425D-8CE0-13351B3688CA}" type="presParOf" srcId="{28E6AF4C-DE57-4AFE-B742-8BA061C4EC2F}" destId="{6F4F45A8-9A3E-4B56-B927-6723ACF31218}" srcOrd="2" destOrd="0" presId="urn:microsoft.com/office/officeart/2011/layout/CircleProcess"/>
    <dgm:cxn modelId="{A202289A-B158-4823-8EA3-983120E17183}" type="presParOf" srcId="{28E6AF4C-DE57-4AFE-B742-8BA061C4EC2F}" destId="{6877CCD5-765E-4EC5-9052-29EBBE2D9DD4}" srcOrd="3" destOrd="0" presId="urn:microsoft.com/office/officeart/2011/layout/CircleProcess"/>
    <dgm:cxn modelId="{B68832D9-75D5-4A42-B3E3-B7889B64F1F8}" type="presParOf" srcId="{6877CCD5-765E-4EC5-9052-29EBBE2D9DD4}" destId="{CAE121AA-0791-43E5-B4AD-6F60DC90CEE9}" srcOrd="0" destOrd="0" presId="urn:microsoft.com/office/officeart/2011/layout/CircleProcess"/>
    <dgm:cxn modelId="{0C0084A2-FF5E-4CBF-B80F-C3AFA9CCF2E8}" type="presParOf" srcId="{28E6AF4C-DE57-4AFE-B742-8BA061C4EC2F}" destId="{FAE11EB6-8212-4362-BEA7-8CC2B73A41AF}" srcOrd="4" destOrd="0" presId="urn:microsoft.com/office/officeart/2011/layout/CircleProcess"/>
    <dgm:cxn modelId="{37C26404-B7B6-4594-9456-132DFBE5EB3A}" type="presParOf" srcId="{FAE11EB6-8212-4362-BEA7-8CC2B73A41AF}" destId="{EF2BCFD7-61EA-4F93-B1F9-D53BE71EA560}" srcOrd="0" destOrd="0" presId="urn:microsoft.com/office/officeart/2011/layout/CircleProcess"/>
    <dgm:cxn modelId="{F3A2A393-BF4C-4851-AC58-B6CC14FA4264}" type="presParOf" srcId="{28E6AF4C-DE57-4AFE-B742-8BA061C4EC2F}" destId="{84A028F3-95DB-4323-B766-198F61309BF4}" srcOrd="5" destOrd="0" presId="urn:microsoft.com/office/officeart/2011/layout/CircleProcess"/>
    <dgm:cxn modelId="{B2E4F53E-CCD1-48A2-B5BD-9E3FA676BCAA}" type="presParOf" srcId="{28E6AF4C-DE57-4AFE-B742-8BA061C4EC2F}" destId="{AFC32261-CFE1-4784-920F-4260BA719C53}" srcOrd="6" destOrd="0" presId="urn:microsoft.com/office/officeart/2011/layout/CircleProcess"/>
    <dgm:cxn modelId="{90502067-CF62-469E-94A4-B189CA386C80}" type="presParOf" srcId="{AFC32261-CFE1-4784-920F-4260BA719C53}" destId="{DFD61787-03E2-4B4C-8D21-79E131DB7EF1}" srcOrd="0" destOrd="0" presId="urn:microsoft.com/office/officeart/2011/layout/CircleProcess"/>
    <dgm:cxn modelId="{AE711098-F4CD-4E9F-BFDC-290F83260F9F}" type="presParOf" srcId="{28E6AF4C-DE57-4AFE-B742-8BA061C4EC2F}" destId="{34CFED07-5EA2-4710-9BEF-6573D4D0EFDC}" srcOrd="7" destOrd="0" presId="urn:microsoft.com/office/officeart/2011/layout/CircleProcess"/>
    <dgm:cxn modelId="{2D69121C-A88E-4544-9A67-E09A5E34D3C8}" type="presParOf" srcId="{34CFED07-5EA2-4710-9BEF-6573D4D0EFDC}" destId="{FFC2361E-D2BB-4527-B119-5FC53F2F2932}" srcOrd="0" destOrd="0" presId="urn:microsoft.com/office/officeart/2011/layout/CircleProcess"/>
    <dgm:cxn modelId="{C11A1B7C-1F50-4F1B-894E-8B6745EF6A0B}" type="presParOf" srcId="{28E6AF4C-DE57-4AFE-B742-8BA061C4EC2F}" destId="{9E1001AB-7645-42F0-B971-036494B53B62}" srcOrd="8" destOrd="0" presId="urn:microsoft.com/office/officeart/2011/layout/CircleProcess"/>
    <dgm:cxn modelId="{8F6A0633-2864-4FB2-A948-5C3AAFFADA41}" type="presParOf" srcId="{28E6AF4C-DE57-4AFE-B742-8BA061C4EC2F}" destId="{DB2C64AC-520B-4E35-BC67-57D616A05510}" srcOrd="9" destOrd="0" presId="urn:microsoft.com/office/officeart/2011/layout/CircleProcess"/>
    <dgm:cxn modelId="{C9EC5046-4939-46B1-85F1-0B6B872C4F7F}" type="presParOf" srcId="{DB2C64AC-520B-4E35-BC67-57D616A05510}" destId="{9CCB8E35-FCCD-4302-8948-6D8BEA993CA6}" srcOrd="0" destOrd="0" presId="urn:microsoft.com/office/officeart/2011/layout/CircleProcess"/>
    <dgm:cxn modelId="{E0A3F538-B37B-4282-8ECF-751D4DE52EC5}" type="presParOf" srcId="{28E6AF4C-DE57-4AFE-B742-8BA061C4EC2F}" destId="{6891905E-19EB-4097-A5BF-2283966ED3D6}" srcOrd="10" destOrd="0" presId="urn:microsoft.com/office/officeart/2011/layout/CircleProcess"/>
    <dgm:cxn modelId="{91671590-64AB-4E7B-BD79-24783FD11532}" type="presParOf" srcId="{6891905E-19EB-4097-A5BF-2283966ED3D6}" destId="{92007B7E-1ED4-425B-8D7D-FD19BE443CB2}" srcOrd="0" destOrd="0" presId="urn:microsoft.com/office/officeart/2011/layout/CircleProcess"/>
    <dgm:cxn modelId="{D4DFBB8C-2741-4FC0-89D4-6795377B2C05}" type="presParOf" srcId="{28E6AF4C-DE57-4AFE-B742-8BA061C4EC2F}" destId="{6ED23558-FE6E-4D58-A2F8-A8186FB48BAB}" srcOrd="11" destOrd="0" presId="urn:microsoft.com/office/officeart/2011/layout/Circle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79631-6850-4D52-BFC8-F84A2F82C8D2}">
      <dsp:nvSpPr>
        <dsp:cNvPr id="0" name=""/>
        <dsp:cNvSpPr/>
      </dsp:nvSpPr>
      <dsp:spPr>
        <a:xfrm>
          <a:off x="6990962" y="1494009"/>
          <a:ext cx="2092240" cy="2092347"/>
        </a:xfrm>
        <a:prstGeom prst="ellipse">
          <a:avLst/>
        </a:prstGeom>
        <a:solidFill>
          <a:srgbClr val="EA1A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21BE2-B05C-4052-8718-2C0467582E74}">
      <dsp:nvSpPr>
        <dsp:cNvPr id="0" name=""/>
        <dsp:cNvSpPr/>
      </dsp:nvSpPr>
      <dsp:spPr>
        <a:xfrm>
          <a:off x="7060942" y="1563766"/>
          <a:ext cx="1953176" cy="1952833"/>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Credits for formal learning and/or Employment</a:t>
          </a:r>
        </a:p>
      </dsp:txBody>
      <dsp:txXfrm>
        <a:off x="7339968" y="1842795"/>
        <a:ext cx="1395126" cy="1394776"/>
      </dsp:txXfrm>
    </dsp:sp>
    <dsp:sp modelId="{9777A145-4046-4199-993D-821170269E48}">
      <dsp:nvSpPr>
        <dsp:cNvPr id="0" name=""/>
        <dsp:cNvSpPr/>
      </dsp:nvSpPr>
      <dsp:spPr>
        <a:xfrm rot="2700000">
          <a:off x="4819752" y="1493862"/>
          <a:ext cx="2092274" cy="2092274"/>
        </a:xfrm>
        <a:prstGeom prst="teardrop">
          <a:avLst>
            <a:gd name="adj" fmla="val 1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A14F87-6812-45A7-90B9-DE9BB5871F17}">
      <dsp:nvSpPr>
        <dsp:cNvPr id="0" name=""/>
        <dsp:cNvSpPr/>
      </dsp:nvSpPr>
      <dsp:spPr>
        <a:xfrm>
          <a:off x="4898721" y="1563766"/>
          <a:ext cx="1953176" cy="1952833"/>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Proctored Test</a:t>
          </a:r>
        </a:p>
      </dsp:txBody>
      <dsp:txXfrm>
        <a:off x="5177746" y="1842795"/>
        <a:ext cx="1395126" cy="1394776"/>
      </dsp:txXfrm>
    </dsp:sp>
    <dsp:sp modelId="{A241D330-CBEE-4987-BA97-5E15E071FC06}">
      <dsp:nvSpPr>
        <dsp:cNvPr id="0" name=""/>
        <dsp:cNvSpPr/>
      </dsp:nvSpPr>
      <dsp:spPr>
        <a:xfrm rot="2700000">
          <a:off x="2666502" y="1493862"/>
          <a:ext cx="2092274" cy="2092274"/>
        </a:xfrm>
        <a:prstGeom prst="teardrop">
          <a:avLst>
            <a:gd name="adj" fmla="val 1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B3B31A-87CF-4BBD-9095-3A17947CB700}">
      <dsp:nvSpPr>
        <dsp:cNvPr id="0" name=""/>
        <dsp:cNvSpPr/>
      </dsp:nvSpPr>
      <dsp:spPr>
        <a:xfrm>
          <a:off x="2736500" y="1563766"/>
          <a:ext cx="1953176" cy="1952833"/>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Online</a:t>
          </a:r>
          <a:r>
            <a:rPr lang="en-US" sz="1900" kern="1200" dirty="0"/>
            <a:t> </a:t>
          </a:r>
          <a:r>
            <a:rPr lang="en-US" sz="1900" b="1" kern="1200" dirty="0"/>
            <a:t>Learning</a:t>
          </a:r>
        </a:p>
      </dsp:txBody>
      <dsp:txXfrm>
        <a:off x="3015525" y="1842795"/>
        <a:ext cx="1395126" cy="1394776"/>
      </dsp:txXfrm>
    </dsp:sp>
    <dsp:sp modelId="{25C45D56-74F7-4978-8CB2-810CA4FEDABA}">
      <dsp:nvSpPr>
        <dsp:cNvPr id="0" name=""/>
        <dsp:cNvSpPr/>
      </dsp:nvSpPr>
      <dsp:spPr>
        <a:xfrm rot="2700000">
          <a:off x="504281" y="1493862"/>
          <a:ext cx="2092274" cy="2092274"/>
        </a:xfrm>
        <a:prstGeom prst="teardrop">
          <a:avLst>
            <a:gd name="adj" fmla="val 10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D64BCF-FB63-4CDC-B784-A04CE9C97D54}">
      <dsp:nvSpPr>
        <dsp:cNvPr id="0" name=""/>
        <dsp:cNvSpPr/>
      </dsp:nvSpPr>
      <dsp:spPr>
        <a:xfrm>
          <a:off x="574279" y="1563766"/>
          <a:ext cx="1953176" cy="1952833"/>
        </a:xfrm>
        <a:prstGeom prst="ellipse">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Industry-Academic Partnership</a:t>
          </a:r>
        </a:p>
      </dsp:txBody>
      <dsp:txXfrm>
        <a:off x="853304" y="1842795"/>
        <a:ext cx="1395126" cy="13947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25C54-7E47-447A-8539-CF05B481CA01}">
      <dsp:nvSpPr>
        <dsp:cNvPr id="0" name=""/>
        <dsp:cNvSpPr/>
      </dsp:nvSpPr>
      <dsp:spPr>
        <a:xfrm rot="5400000">
          <a:off x="373892" y="2256880"/>
          <a:ext cx="1125904" cy="1873479"/>
        </a:xfrm>
        <a:prstGeom prst="corner">
          <a:avLst>
            <a:gd name="adj1" fmla="val 16120"/>
            <a:gd name="adj2" fmla="val 1611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F12F55-4D2E-45CE-B73C-20FE380F9434}">
      <dsp:nvSpPr>
        <dsp:cNvPr id="0" name=""/>
        <dsp:cNvSpPr/>
      </dsp:nvSpPr>
      <dsp:spPr>
        <a:xfrm>
          <a:off x="185950" y="2816647"/>
          <a:ext cx="1691388" cy="1482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err="1"/>
            <a:t>Sensitisation</a:t>
          </a:r>
          <a:endParaRPr lang="en-US" sz="2300" kern="1200" dirty="0"/>
        </a:p>
      </dsp:txBody>
      <dsp:txXfrm>
        <a:off x="185950" y="2816647"/>
        <a:ext cx="1691388" cy="1482600"/>
      </dsp:txXfrm>
    </dsp:sp>
    <dsp:sp modelId="{C555873E-5E61-4EDB-8DF4-E4133834C760}">
      <dsp:nvSpPr>
        <dsp:cNvPr id="0" name=""/>
        <dsp:cNvSpPr/>
      </dsp:nvSpPr>
      <dsp:spPr>
        <a:xfrm>
          <a:off x="1558209" y="2118952"/>
          <a:ext cx="319129" cy="319129"/>
        </a:xfrm>
        <a:prstGeom prst="triangle">
          <a:avLst>
            <a:gd name="adj" fmla="val 100000"/>
          </a:avLst>
        </a:prstGeom>
        <a:solidFill>
          <a:schemeClr val="accent4">
            <a:hueOff val="1732615"/>
            <a:satOff val="-7995"/>
            <a:lumOff val="294"/>
            <a:alphaOff val="0"/>
          </a:schemeClr>
        </a:solidFill>
        <a:ln w="12700" cap="flat" cmpd="sng" algn="ctr">
          <a:solidFill>
            <a:schemeClr val="accent4">
              <a:hueOff val="1732615"/>
              <a:satOff val="-7995"/>
              <a:lumOff val="29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8CC602-3FEB-4D0B-9CFC-E7A7494D6B3A}">
      <dsp:nvSpPr>
        <dsp:cNvPr id="0" name=""/>
        <dsp:cNvSpPr/>
      </dsp:nvSpPr>
      <dsp:spPr>
        <a:xfrm rot="5400000">
          <a:off x="2444481" y="1744511"/>
          <a:ext cx="1125904" cy="1873479"/>
        </a:xfrm>
        <a:prstGeom prst="corner">
          <a:avLst>
            <a:gd name="adj1" fmla="val 16120"/>
            <a:gd name="adj2" fmla="val 16110"/>
          </a:avLst>
        </a:prstGeom>
        <a:solidFill>
          <a:schemeClr val="accent4">
            <a:hueOff val="3465231"/>
            <a:satOff val="-15989"/>
            <a:lumOff val="588"/>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15DFFC-EAC8-48B8-94CD-1786FF896808}">
      <dsp:nvSpPr>
        <dsp:cNvPr id="0" name=""/>
        <dsp:cNvSpPr/>
      </dsp:nvSpPr>
      <dsp:spPr>
        <a:xfrm>
          <a:off x="2256540" y="2304277"/>
          <a:ext cx="1691388" cy="1482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Career Counselling</a:t>
          </a:r>
        </a:p>
      </dsp:txBody>
      <dsp:txXfrm>
        <a:off x="2256540" y="2304277"/>
        <a:ext cx="1691388" cy="1482600"/>
      </dsp:txXfrm>
    </dsp:sp>
    <dsp:sp modelId="{28B63838-8F4B-40C5-855E-B50571EFE074}">
      <dsp:nvSpPr>
        <dsp:cNvPr id="0" name=""/>
        <dsp:cNvSpPr/>
      </dsp:nvSpPr>
      <dsp:spPr>
        <a:xfrm>
          <a:off x="3628798" y="1606583"/>
          <a:ext cx="319129" cy="319129"/>
        </a:xfrm>
        <a:prstGeom prst="triangle">
          <a:avLst>
            <a:gd name="adj" fmla="val 100000"/>
          </a:avLst>
        </a:prstGeom>
        <a:solidFill>
          <a:schemeClr val="accent4">
            <a:hueOff val="5197846"/>
            <a:satOff val="-23984"/>
            <a:lumOff val="883"/>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5E7476-B9B6-46DC-A7FA-825C30A0EEAD}">
      <dsp:nvSpPr>
        <dsp:cNvPr id="0" name=""/>
        <dsp:cNvSpPr/>
      </dsp:nvSpPr>
      <dsp:spPr>
        <a:xfrm rot="5400000">
          <a:off x="4515071" y="1232141"/>
          <a:ext cx="1125904" cy="1873479"/>
        </a:xfrm>
        <a:prstGeom prst="corner">
          <a:avLst>
            <a:gd name="adj1" fmla="val 16120"/>
            <a:gd name="adj2" fmla="val 16110"/>
          </a:avLst>
        </a:prstGeom>
        <a:solidFill>
          <a:schemeClr val="accent4">
            <a:hueOff val="6930461"/>
            <a:satOff val="-31979"/>
            <a:lumOff val="1177"/>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40D964-6812-4638-8E34-0B1D106D0A23}">
      <dsp:nvSpPr>
        <dsp:cNvPr id="0" name=""/>
        <dsp:cNvSpPr/>
      </dsp:nvSpPr>
      <dsp:spPr>
        <a:xfrm>
          <a:off x="4327129" y="1791908"/>
          <a:ext cx="1691388" cy="1482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Evaluation Drills</a:t>
          </a:r>
        </a:p>
      </dsp:txBody>
      <dsp:txXfrm>
        <a:off x="4327129" y="1791908"/>
        <a:ext cx="1691388" cy="1482600"/>
      </dsp:txXfrm>
    </dsp:sp>
    <dsp:sp modelId="{B0C4950F-2196-4949-8D1D-01A7F7817309}">
      <dsp:nvSpPr>
        <dsp:cNvPr id="0" name=""/>
        <dsp:cNvSpPr/>
      </dsp:nvSpPr>
      <dsp:spPr>
        <a:xfrm>
          <a:off x="5699388" y="1094213"/>
          <a:ext cx="319129" cy="319129"/>
        </a:xfrm>
        <a:prstGeom prst="triangle">
          <a:avLst>
            <a:gd name="adj" fmla="val 100000"/>
          </a:avLst>
        </a:prstGeom>
        <a:solidFill>
          <a:schemeClr val="accent4">
            <a:hueOff val="8663077"/>
            <a:satOff val="-39973"/>
            <a:lumOff val="1471"/>
            <a:alphaOff val="0"/>
          </a:schemeClr>
        </a:solidFill>
        <a:ln w="12700" cap="flat" cmpd="sng" algn="ctr">
          <a:solidFill>
            <a:schemeClr val="accent4">
              <a:hueOff val="8663077"/>
              <a:satOff val="-39973"/>
              <a:lumOff val="1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5B5579-1BE3-4B12-9731-5292BE337FF8}">
      <dsp:nvSpPr>
        <dsp:cNvPr id="0" name=""/>
        <dsp:cNvSpPr/>
      </dsp:nvSpPr>
      <dsp:spPr>
        <a:xfrm rot="5400000">
          <a:off x="6585660" y="719772"/>
          <a:ext cx="1125904" cy="1873479"/>
        </a:xfrm>
        <a:prstGeom prst="corner">
          <a:avLst>
            <a:gd name="adj1" fmla="val 16120"/>
            <a:gd name="adj2" fmla="val 16110"/>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AFCE390-5518-4A18-B9AA-A1F18347D3BF}">
      <dsp:nvSpPr>
        <dsp:cNvPr id="0" name=""/>
        <dsp:cNvSpPr/>
      </dsp:nvSpPr>
      <dsp:spPr>
        <a:xfrm>
          <a:off x="6397719" y="1279539"/>
          <a:ext cx="1691388" cy="1482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Career Support</a:t>
          </a:r>
        </a:p>
      </dsp:txBody>
      <dsp:txXfrm>
        <a:off x="6397719" y="1279539"/>
        <a:ext cx="1691388" cy="14826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7BE8F6-3874-44A4-B6A6-3FEA33C01C72}">
      <dsp:nvSpPr>
        <dsp:cNvPr id="0" name=""/>
        <dsp:cNvSpPr/>
      </dsp:nvSpPr>
      <dsp:spPr>
        <a:xfrm>
          <a:off x="6540933" y="1828060"/>
          <a:ext cx="1957557" cy="1957657"/>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2E788E-544F-4DAA-A250-31C58D8844D2}">
      <dsp:nvSpPr>
        <dsp:cNvPr id="0" name=""/>
        <dsp:cNvSpPr/>
      </dsp:nvSpPr>
      <dsp:spPr>
        <a:xfrm>
          <a:off x="6606409" y="1893326"/>
          <a:ext cx="1827444" cy="1827123"/>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Upon Graduation</a:t>
          </a:r>
        </a:p>
      </dsp:txBody>
      <dsp:txXfrm>
        <a:off x="6867472" y="2154393"/>
        <a:ext cx="1305317" cy="1304990"/>
      </dsp:txXfrm>
    </dsp:sp>
    <dsp:sp modelId="{CAE121AA-0791-43E5-B4AD-6F60DC90CEE9}">
      <dsp:nvSpPr>
        <dsp:cNvPr id="0" name=""/>
        <dsp:cNvSpPr/>
      </dsp:nvSpPr>
      <dsp:spPr>
        <a:xfrm rot="2700000">
          <a:off x="4509490" y="1827922"/>
          <a:ext cx="1957589" cy="1957589"/>
        </a:xfrm>
        <a:prstGeom prst="teardrop">
          <a:avLst>
            <a:gd name="adj" fmla="val 1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2BCFD7-61EA-4F93-B1F9-D53BE71EA560}">
      <dsp:nvSpPr>
        <dsp:cNvPr id="0" name=""/>
        <dsp:cNvSpPr/>
      </dsp:nvSpPr>
      <dsp:spPr>
        <a:xfrm>
          <a:off x="4583376" y="1893326"/>
          <a:ext cx="1827444" cy="1827123"/>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Penultimate Year</a:t>
          </a:r>
        </a:p>
      </dsp:txBody>
      <dsp:txXfrm>
        <a:off x="4844440" y="2154393"/>
        <a:ext cx="1305317" cy="1304990"/>
      </dsp:txXfrm>
    </dsp:sp>
    <dsp:sp modelId="{DFD61787-03E2-4B4C-8D21-79E131DB7EF1}">
      <dsp:nvSpPr>
        <dsp:cNvPr id="0" name=""/>
        <dsp:cNvSpPr/>
      </dsp:nvSpPr>
      <dsp:spPr>
        <a:xfrm rot="2700000">
          <a:off x="2494852" y="1827922"/>
          <a:ext cx="1957589" cy="1957589"/>
        </a:xfrm>
        <a:prstGeom prst="teardrop">
          <a:avLst>
            <a:gd name="adj" fmla="val 1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C2361E-D2BB-4527-B119-5FC53F2F2932}">
      <dsp:nvSpPr>
        <dsp:cNvPr id="0" name=""/>
        <dsp:cNvSpPr/>
      </dsp:nvSpPr>
      <dsp:spPr>
        <a:xfrm>
          <a:off x="2560343" y="1893326"/>
          <a:ext cx="1827444" cy="1827123"/>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After Induction</a:t>
          </a:r>
        </a:p>
      </dsp:txBody>
      <dsp:txXfrm>
        <a:off x="2821407" y="2154393"/>
        <a:ext cx="1305317" cy="1304990"/>
      </dsp:txXfrm>
    </dsp:sp>
    <dsp:sp modelId="{9CCB8E35-FCCD-4302-8948-6D8BEA993CA6}">
      <dsp:nvSpPr>
        <dsp:cNvPr id="0" name=""/>
        <dsp:cNvSpPr/>
      </dsp:nvSpPr>
      <dsp:spPr>
        <a:xfrm rot="2700000">
          <a:off x="471819" y="1827922"/>
          <a:ext cx="1957589" cy="1957589"/>
        </a:xfrm>
        <a:prstGeom prst="teardrop">
          <a:avLst>
            <a:gd name="adj" fmla="val 10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007B7E-1ED4-425B-8D7D-FD19BE443CB2}">
      <dsp:nvSpPr>
        <dsp:cNvPr id="0" name=""/>
        <dsp:cNvSpPr/>
      </dsp:nvSpPr>
      <dsp:spPr>
        <a:xfrm>
          <a:off x="537311" y="1893326"/>
          <a:ext cx="1827444" cy="1827123"/>
        </a:xfrm>
        <a:prstGeom prst="ellipse">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Before Admission</a:t>
          </a:r>
        </a:p>
      </dsp:txBody>
      <dsp:txXfrm>
        <a:off x="798374" y="2154393"/>
        <a:ext cx="1305317" cy="1304990"/>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7/16/2018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economist.com/news/leaders/21594298-effect-todays-technology-tomorrows-jobs-will-be-immenseand-no-country-ready"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www.oxfordmartin.ox.ac.uk/downloads/academic/The_Future_of_Employment.pdf"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economist.com/news/special-report/21700760-artificial-intelligence-will-have-implications-policymakers-education-welfare-and"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weforum.org/agenda/2016/01/the-10-skills-you-need-to-thrive-in-the-fourth-industrial-revolution/"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dirty="0"/>
          </a:p>
        </p:txBody>
      </p:sp>
    </p:spTree>
    <p:extLst>
      <p:ext uri="{BB962C8B-B14F-4D97-AF65-F5344CB8AC3E}">
        <p14:creationId xmlns:p14="http://schemas.microsoft.com/office/powerpoint/2010/main" val="3923026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13</a:t>
            </a:fld>
            <a:endParaRPr lang="en-US" dirty="0"/>
          </a:p>
        </p:txBody>
      </p:sp>
    </p:spTree>
    <p:extLst>
      <p:ext uri="{BB962C8B-B14F-4D97-AF65-F5344CB8AC3E}">
        <p14:creationId xmlns:p14="http://schemas.microsoft.com/office/powerpoint/2010/main" val="37319659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Employers are reporting difficulty in filling roles. </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15</a:t>
            </a:fld>
            <a:endParaRPr lang="en-US"/>
          </a:p>
        </p:txBody>
      </p:sp>
    </p:spTree>
    <p:extLst>
      <p:ext uri="{BB962C8B-B14F-4D97-AF65-F5344CB8AC3E}">
        <p14:creationId xmlns:p14="http://schemas.microsoft.com/office/powerpoint/2010/main" val="2664095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Critical thinking, communication, leadership and teamwork</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16</a:t>
            </a:fld>
            <a:endParaRPr lang="en-US"/>
          </a:p>
        </p:txBody>
      </p:sp>
    </p:spTree>
    <p:extLst>
      <p:ext uri="{BB962C8B-B14F-4D97-AF65-F5344CB8AC3E}">
        <p14:creationId xmlns:p14="http://schemas.microsoft.com/office/powerpoint/2010/main" val="1614162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19</a:t>
            </a:fld>
            <a:endParaRPr lang="en-US"/>
          </a:p>
        </p:txBody>
      </p:sp>
    </p:spTree>
    <p:extLst>
      <p:ext uri="{BB962C8B-B14F-4D97-AF65-F5344CB8AC3E}">
        <p14:creationId xmlns:p14="http://schemas.microsoft.com/office/powerpoint/2010/main" val="54863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21</a:t>
            </a:fld>
            <a:endParaRPr lang="en-US"/>
          </a:p>
        </p:txBody>
      </p:sp>
    </p:spTree>
    <p:extLst>
      <p:ext uri="{BB962C8B-B14F-4D97-AF65-F5344CB8AC3E}">
        <p14:creationId xmlns:p14="http://schemas.microsoft.com/office/powerpoint/2010/main" val="2209860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CC BY-SA by David Right https://commons.wikimedia.org/wiki/File:E_II_R_Postbox,_Burgate,_Barton_Upon_Humber_-_geograph.org.uk_-_1064916.jpg</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22</a:t>
            </a:fld>
            <a:endParaRPr lang="en-US"/>
          </a:p>
        </p:txBody>
      </p:sp>
    </p:spTree>
    <p:extLst>
      <p:ext uri="{BB962C8B-B14F-4D97-AF65-F5344CB8AC3E}">
        <p14:creationId xmlns:p14="http://schemas.microsoft.com/office/powerpoint/2010/main" val="3475088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http://www.economist.com/news/leaders/21594298-effect-todays-technology-tomorrows-jobs-will-be-immenseand-no-country-ready</a:t>
            </a:r>
            <a:endParaRPr lang="en-US" dirty="0"/>
          </a:p>
          <a:p>
            <a:r>
              <a:rPr lang="en-US" dirty="0"/>
              <a:t>Jan 18</a:t>
            </a:r>
            <a:r>
              <a:rPr lang="en-US" baseline="30000" dirty="0"/>
              <a:t>th</a:t>
            </a:r>
            <a:r>
              <a:rPr lang="en-US" dirty="0"/>
              <a:t> , 2014</a:t>
            </a:r>
          </a:p>
          <a:p>
            <a:endParaRPr lang="en-US" dirty="0"/>
          </a:p>
          <a:p>
            <a:pPr defTabSz="931774">
              <a:defRPr/>
            </a:pPr>
            <a:r>
              <a:rPr lang="en-CA" dirty="0"/>
              <a:t>Source: </a:t>
            </a:r>
            <a:r>
              <a:rPr lang="en-CA" dirty="0">
                <a:hlinkClick r:id="rId4"/>
              </a:rPr>
              <a:t>http://www.oxfordmartin.ox.ac.uk/downloads/academic/The_Future_of_Employment.pdf</a:t>
            </a:r>
            <a:r>
              <a:rPr lang="en-CA" dirty="0"/>
              <a:t> </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25</a:t>
            </a:fld>
            <a:endParaRPr lang="en-US"/>
          </a:p>
        </p:txBody>
      </p:sp>
    </p:spTree>
    <p:extLst>
      <p:ext uri="{BB962C8B-B14F-4D97-AF65-F5344CB8AC3E}">
        <p14:creationId xmlns:p14="http://schemas.microsoft.com/office/powerpoint/2010/main" val="3602953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CA" dirty="0"/>
              <a:t>Source: </a:t>
            </a:r>
            <a:r>
              <a:rPr lang="en-CA" dirty="0">
                <a:hlinkClick r:id="rId3"/>
              </a:rPr>
              <a:t>http://www.economist.com/news/special-report/21700760-artificial-intelligence-will-have-implications-policymakers-education-welfare-and</a:t>
            </a:r>
            <a:r>
              <a:rPr lang="en-CA" dirty="0"/>
              <a:t> </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26</a:t>
            </a:fld>
            <a:endParaRPr lang="en-US"/>
          </a:p>
        </p:txBody>
      </p:sp>
    </p:spTree>
    <p:extLst>
      <p:ext uri="{BB962C8B-B14F-4D97-AF65-F5344CB8AC3E}">
        <p14:creationId xmlns:p14="http://schemas.microsoft.com/office/powerpoint/2010/main" val="22889806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McKinsey Global Study (Dec 2017)</a:t>
            </a:r>
          </a:p>
          <a:p>
            <a:pPr marL="0" indent="0">
              <a:buNone/>
            </a:pPr>
            <a:endParaRPr lang="en-US" dirty="0"/>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27</a:t>
            </a:fld>
            <a:endParaRPr lang="en-US"/>
          </a:p>
        </p:txBody>
      </p:sp>
    </p:spTree>
    <p:extLst>
      <p:ext uri="{BB962C8B-B14F-4D97-AF65-F5344CB8AC3E}">
        <p14:creationId xmlns:p14="http://schemas.microsoft.com/office/powerpoint/2010/main" val="3098131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Interpreting Technology Hype</a:t>
            </a:r>
          </a:p>
          <a:p>
            <a:br>
              <a:rPr lang="en-US" dirty="0"/>
            </a:b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28</a:t>
            </a:fld>
            <a:endParaRPr lang="en-US"/>
          </a:p>
        </p:txBody>
      </p:sp>
    </p:spTree>
    <p:extLst>
      <p:ext uri="{BB962C8B-B14F-4D97-AF65-F5344CB8AC3E}">
        <p14:creationId xmlns:p14="http://schemas.microsoft.com/office/powerpoint/2010/main" val="903900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dirty="0"/>
          </a:p>
        </p:txBody>
      </p:sp>
    </p:spTree>
    <p:extLst>
      <p:ext uri="{BB962C8B-B14F-4D97-AF65-F5344CB8AC3E}">
        <p14:creationId xmlns:p14="http://schemas.microsoft.com/office/powerpoint/2010/main" val="21063319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30</a:t>
            </a:fld>
            <a:endParaRPr lang="en-US"/>
          </a:p>
        </p:txBody>
      </p:sp>
    </p:spTree>
    <p:extLst>
      <p:ext uri="{BB962C8B-B14F-4D97-AF65-F5344CB8AC3E}">
        <p14:creationId xmlns:p14="http://schemas.microsoft.com/office/powerpoint/2010/main" val="24251107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31</a:t>
            </a:fld>
            <a:endParaRPr lang="en-US"/>
          </a:p>
        </p:txBody>
      </p:sp>
    </p:spTree>
    <p:extLst>
      <p:ext uri="{BB962C8B-B14F-4D97-AF65-F5344CB8AC3E}">
        <p14:creationId xmlns:p14="http://schemas.microsoft.com/office/powerpoint/2010/main" val="39402041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Openness was the other plank</a:t>
            </a:r>
            <a:r>
              <a:rPr lang="en-US" baseline="0" dirty="0"/>
              <a:t> of this movement. This could have been defined in very many ways but the most appropriate expression is attributed to Crowther, the founding chancellor of British OU. His statement touches upon various facets of openness that continue to be important in today’s context cross the generations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32</a:t>
            </a:fld>
            <a:endParaRPr lang="en-US" dirty="0"/>
          </a:p>
        </p:txBody>
      </p:sp>
    </p:spTree>
    <p:extLst>
      <p:ext uri="{BB962C8B-B14F-4D97-AF65-F5344CB8AC3E}">
        <p14:creationId xmlns:p14="http://schemas.microsoft.com/office/powerpoint/2010/main" val="1817011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34</a:t>
            </a:fld>
            <a:endParaRPr lang="en-US" dirty="0"/>
          </a:p>
        </p:txBody>
      </p:sp>
    </p:spTree>
    <p:extLst>
      <p:ext uri="{BB962C8B-B14F-4D97-AF65-F5344CB8AC3E}">
        <p14:creationId xmlns:p14="http://schemas.microsoft.com/office/powerpoint/2010/main" val="19107543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35</a:t>
            </a:fld>
            <a:endParaRPr lang="en-US"/>
          </a:p>
        </p:txBody>
      </p:sp>
    </p:spTree>
    <p:extLst>
      <p:ext uri="{BB962C8B-B14F-4D97-AF65-F5344CB8AC3E}">
        <p14:creationId xmlns:p14="http://schemas.microsoft.com/office/powerpoint/2010/main" val="35417512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36</a:t>
            </a:fld>
            <a:endParaRPr lang="en-US" dirty="0"/>
          </a:p>
        </p:txBody>
      </p:sp>
    </p:spTree>
    <p:extLst>
      <p:ext uri="{BB962C8B-B14F-4D97-AF65-F5344CB8AC3E}">
        <p14:creationId xmlns:p14="http://schemas.microsoft.com/office/powerpoint/2010/main" val="9585601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37</a:t>
            </a:fld>
            <a:endParaRPr lang="en-US"/>
          </a:p>
        </p:txBody>
      </p:sp>
    </p:spTree>
    <p:extLst>
      <p:ext uri="{BB962C8B-B14F-4D97-AF65-F5344CB8AC3E}">
        <p14:creationId xmlns:p14="http://schemas.microsoft.com/office/powerpoint/2010/main" val="42738771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38</a:t>
            </a:fld>
            <a:endParaRPr lang="en-US"/>
          </a:p>
        </p:txBody>
      </p:sp>
    </p:spTree>
    <p:extLst>
      <p:ext uri="{BB962C8B-B14F-4D97-AF65-F5344CB8AC3E}">
        <p14:creationId xmlns:p14="http://schemas.microsoft.com/office/powerpoint/2010/main" val="17194324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39</a:t>
            </a:fld>
            <a:endParaRPr lang="en-US"/>
          </a:p>
        </p:txBody>
      </p:sp>
    </p:spTree>
    <p:extLst>
      <p:ext uri="{BB962C8B-B14F-4D97-AF65-F5344CB8AC3E}">
        <p14:creationId xmlns:p14="http://schemas.microsoft.com/office/powerpoint/2010/main" val="34267563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The rise of Big Data is a critically important trend in learning with far-reaching consequences. Operations of individuals and organizations in the cyberspace is known to result in extraordinarily large masses of data. For example, there are over a billion smartphone users in the world who work with Apps several times a day. Each time a certain amount of data will be created, transmitted and stored. This can amount to terabytes in a short time. Analysis of data on such a scale is vitally important for the functioning of many services in the cyberspace. Industries such as banking, insurance or airlines are critically dependent on such data. With the rise of MOOCs, Big Data is making its impact felt in learning as well. One can see, for example, data on learners that access particular segments of the course can be correlated with grades. The graph here is from a paper published by a group in Cambridge, USA,. This group has used data from a MOOC in 2012 that had over a hundred thousand students. When the number of students in a single offering is massive like 100 000, analysis requires use of special techniques that are part of the science of big data. </a:t>
            </a:r>
            <a:endParaRPr lang="en-CA" dirty="0"/>
          </a:p>
          <a:p>
            <a:pPr marL="0" indent="0">
              <a:buNone/>
            </a:pP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41</a:t>
            </a:fld>
            <a:endParaRPr lang="en-US"/>
          </a:p>
        </p:txBody>
      </p:sp>
    </p:spTree>
    <p:extLst>
      <p:ext uri="{BB962C8B-B14F-4D97-AF65-F5344CB8AC3E}">
        <p14:creationId xmlns:p14="http://schemas.microsoft.com/office/powerpoint/2010/main" val="1834603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dirty="0"/>
          </a:p>
        </p:txBody>
      </p:sp>
    </p:spTree>
    <p:extLst>
      <p:ext uri="{BB962C8B-B14F-4D97-AF65-F5344CB8AC3E}">
        <p14:creationId xmlns:p14="http://schemas.microsoft.com/office/powerpoint/2010/main" val="18406032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CA" sz="1200" b="0" i="0" u="none" strike="noStrike" kern="1200" dirty="0">
                <a:solidFill>
                  <a:schemeClr val="tx1"/>
                </a:solidFill>
                <a:effectLst/>
                <a:latin typeface="+mn-lt"/>
                <a:ea typeface="+mn-ea"/>
                <a:cs typeface="+mn-cs"/>
              </a:rPr>
              <a:t>AI today is actually a set of technologies. The more general set is Artificial Intelligence. A more specific set of Machine learning. In fact, some experts prefer the term Machine Learning over AI. Deep Learning is an even more specific set of technologies under AI. </a:t>
            </a:r>
            <a:r>
              <a:rPr lang="en-US" sz="1200" b="0" i="0" kern="1200" dirty="0">
                <a:solidFill>
                  <a:schemeClr val="tx1"/>
                </a:solidFill>
                <a:effectLst/>
                <a:latin typeface="+mn-lt"/>
                <a:ea typeface="+mn-ea"/>
                <a:cs typeface="+mn-cs"/>
              </a:rPr>
              <a:t>​</a:t>
            </a:r>
          </a:p>
          <a:p>
            <a:pPr rtl="0" fontAlgn="base"/>
            <a:endParaRPr lang="en-US" sz="1200" b="0" i="0" kern="1200" dirty="0">
              <a:solidFill>
                <a:schemeClr val="tx1"/>
              </a:solidFill>
              <a:effectLst/>
              <a:latin typeface="+mn-lt"/>
              <a:ea typeface="+mn-ea"/>
              <a:cs typeface="+mn-cs"/>
            </a:endParaRPr>
          </a:p>
          <a:p>
            <a:pPr rtl="0" fontAlgn="base"/>
            <a:r>
              <a:rPr lang="en-CA" sz="1200" b="0" i="0" u="none" strike="noStrike" kern="1200" dirty="0">
                <a:solidFill>
                  <a:schemeClr val="tx1"/>
                </a:solidFill>
                <a:effectLst/>
                <a:latin typeface="+mn-lt"/>
                <a:ea typeface="+mn-ea"/>
                <a:cs typeface="+mn-cs"/>
              </a:rPr>
              <a:t>Big Data is the fuel for AI. Big Data when combined with enabling technologies such as Cloud Computing can generate AI services. Machine Learning can be called Big Data with algorithms. Machine Learning is the suite of technologies in self-driving cars.  Big Data, one could say, is the fuel for AI-based services today.</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4513173-708C-41F6-B918-200267073A83}" type="slidenum">
              <a:rPr lang="en-US" smtClean="0"/>
              <a:t>42</a:t>
            </a:fld>
            <a:endParaRPr lang="en-US"/>
          </a:p>
        </p:txBody>
      </p:sp>
    </p:spTree>
    <p:extLst>
      <p:ext uri="{BB962C8B-B14F-4D97-AF65-F5344CB8AC3E}">
        <p14:creationId xmlns:p14="http://schemas.microsoft.com/office/powerpoint/2010/main" val="1596466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do use AI-based services in our daily lives,. We might not be aware of them. Some examples can be given, such as spam filters in Email; tagging of faces- e.g. Facebook; or the Google translate online service; or when you notice the Estimated time for travel in the Uber App in your phone; or when you come across </a:t>
            </a:r>
            <a:r>
              <a:rPr lang="en-US" dirty="0" err="1"/>
              <a:t>personalised</a:t>
            </a:r>
            <a:r>
              <a:rPr lang="en-US" dirty="0"/>
              <a:t> suggestions in Amazon</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43</a:t>
            </a:fld>
            <a:endParaRPr lang="en-US"/>
          </a:p>
        </p:txBody>
      </p:sp>
    </p:spTree>
    <p:extLst>
      <p:ext uri="{BB962C8B-B14F-4D97-AF65-F5344CB8AC3E}">
        <p14:creationId xmlns:p14="http://schemas.microsoft.com/office/powerpoint/2010/main" val="18220329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AI already has a presence in education. The number of examples is not large. One of them is the Intelligent Tutoring System or ITS.  These systems use AI techniques to simulate one-to-one human tutoring, delivering learning activities best matched to a learner’s cognitive needs.  They are able to provide targeted and timely feedback, all without an individual teacher having to be present. With large student numbers working in multiple collaborative groups, it can be impossible for a person to make any sense of the large volume of data that the participants are generating in their discussions. AI, in particular, Machine Learning, can help </a:t>
            </a:r>
            <a:r>
              <a:rPr lang="en-US" dirty="0" err="1"/>
              <a:t>analyse</a:t>
            </a:r>
            <a:r>
              <a:rPr lang="en-US" dirty="0"/>
              <a:t> and </a:t>
            </a:r>
            <a:r>
              <a:rPr lang="en-US" dirty="0" err="1"/>
              <a:t>summarise</a:t>
            </a:r>
            <a:r>
              <a:rPr lang="en-US" dirty="0"/>
              <a:t> the discussions to enable a human tutor to guide the students towards fruitful collaboration.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AI-enabled systems are useful in designing a grouping of students all at a similar cognitive level and of similar interests. AI has been used to train systems to </a:t>
            </a:r>
            <a:r>
              <a:rPr lang="en-US" dirty="0" err="1"/>
              <a:t>recognise</a:t>
            </a:r>
            <a:r>
              <a:rPr lang="en-US" dirty="0"/>
              <a:t> when students are having trouble understanding the concepts that they are sharing with each other. </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44</a:t>
            </a:fld>
            <a:endParaRPr lang="en-US"/>
          </a:p>
        </p:txBody>
      </p:sp>
    </p:spTree>
    <p:extLst>
      <p:ext uri="{BB962C8B-B14F-4D97-AF65-F5344CB8AC3E}">
        <p14:creationId xmlns:p14="http://schemas.microsoft.com/office/powerpoint/2010/main" val="31631921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popular example of AI in education is the Virtual Teaching Assistant. During 2014-16, Professor Goyal at the </a:t>
            </a:r>
            <a:r>
              <a:rPr lang="en-US" dirty="0" err="1"/>
              <a:t>Gerogia</a:t>
            </a:r>
            <a:r>
              <a:rPr lang="en-US" dirty="0"/>
              <a:t> Inst of Technology offered an online course in computer science. He designed and deployed a virtual teaching assistant called Jill Watson who became famous globally. This Ai-powered assistant is an example of a chatbot that converses using text. In subsequent offerings of the same course, he and his team refined the chatbot and the new versions were called by different names. Jill Watson conversed with students like a real life TA. So much as that many students thought that Jill Watson was a human.</a:t>
            </a:r>
            <a:endParaRPr lang="en-CA" dirty="0"/>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45</a:t>
            </a:fld>
            <a:endParaRPr lang="en-US"/>
          </a:p>
        </p:txBody>
      </p:sp>
    </p:spTree>
    <p:extLst>
      <p:ext uri="{BB962C8B-B14F-4D97-AF65-F5344CB8AC3E}">
        <p14:creationId xmlns:p14="http://schemas.microsoft.com/office/powerpoint/2010/main" val="29970596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Professor Goyal, who </a:t>
            </a:r>
            <a:r>
              <a:rPr lang="en-US" dirty="0" err="1"/>
              <a:t>analysed</a:t>
            </a:r>
            <a:r>
              <a:rPr lang="en-US" dirty="0"/>
              <a:t> data from four offerings of the course with AI-powered chatbots concluded that in specific domains and topics, it would not always be easy for humans to tell the difference between the responses of AI and human experts. </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46</a:t>
            </a:fld>
            <a:endParaRPr lang="en-US"/>
          </a:p>
        </p:txBody>
      </p:sp>
    </p:spTree>
    <p:extLst>
      <p:ext uri="{BB962C8B-B14F-4D97-AF65-F5344CB8AC3E}">
        <p14:creationId xmlns:p14="http://schemas.microsoft.com/office/powerpoint/2010/main" val="38842429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Ai-powered systems can be deployed as robots that are similar to the ones in popular imagination. They can visualize things and can </a:t>
            </a:r>
            <a:r>
              <a:rPr lang="en-US" dirty="0" err="1"/>
              <a:t>synthesise</a:t>
            </a:r>
            <a:r>
              <a:rPr lang="en-US" dirty="0"/>
              <a:t> their programmed outputs to create human-like speech. According to Anthony </a:t>
            </a:r>
            <a:r>
              <a:rPr lang="en-US" dirty="0" err="1"/>
              <a:t>Seldon</a:t>
            </a:r>
            <a:r>
              <a:rPr lang="en-US" dirty="0"/>
              <a:t>, robots will quite likely play a role in teaching. The role of teachers may be transformed into one of an overseer. </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47</a:t>
            </a:fld>
            <a:endParaRPr lang="en-US"/>
          </a:p>
        </p:txBody>
      </p:sp>
    </p:spTree>
    <p:extLst>
      <p:ext uri="{BB962C8B-B14F-4D97-AF65-F5344CB8AC3E}">
        <p14:creationId xmlns:p14="http://schemas.microsoft.com/office/powerpoint/2010/main" val="3369712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Let’s continue with some more examples of AI in education. Inquire is an </a:t>
            </a:r>
            <a:r>
              <a:rPr lang="en-US" sz="1200" b="0" i="0" kern="1200" dirty="0" err="1">
                <a:solidFill>
                  <a:schemeClr val="tx1"/>
                </a:solidFill>
                <a:effectLst/>
                <a:latin typeface="+mn-lt"/>
                <a:ea typeface="+mn-ea"/>
                <a:cs typeface="+mn-cs"/>
              </a:rPr>
              <a:t>ipad</a:t>
            </a:r>
            <a:r>
              <a:rPr lang="en-US" sz="1200" b="0" i="0" kern="1200" dirty="0">
                <a:solidFill>
                  <a:schemeClr val="tx1"/>
                </a:solidFill>
                <a:effectLst/>
                <a:latin typeface="+mn-lt"/>
                <a:ea typeface="+mn-ea"/>
                <a:cs typeface="+mn-cs"/>
              </a:rPr>
              <a:t> App that combines a popular </a:t>
            </a:r>
            <a:r>
              <a:rPr lang="en-US" sz="1200" b="0" i="1" kern="1200" dirty="0">
                <a:solidFill>
                  <a:schemeClr val="tx1"/>
                </a:solidFill>
                <a:effectLst/>
                <a:latin typeface="+mn-lt"/>
                <a:ea typeface="+mn-ea"/>
                <a:cs typeface="+mn-cs"/>
              </a:rPr>
              <a:t>Biology</a:t>
            </a:r>
            <a:r>
              <a:rPr lang="en-US" sz="1200" b="0" i="0" kern="1200" dirty="0">
                <a:solidFill>
                  <a:schemeClr val="tx1"/>
                </a:solidFill>
                <a:effectLst/>
                <a:latin typeface="+mn-lt"/>
                <a:ea typeface="+mn-ea"/>
                <a:cs typeface="+mn-cs"/>
              </a:rPr>
              <a:t>  textbook with an AI system that answers students’ questions about the material.</a:t>
            </a:r>
          </a:p>
          <a:p>
            <a:r>
              <a:rPr lang="en-US" sz="1200" b="0" i="0" kern="1200" dirty="0">
                <a:solidFill>
                  <a:schemeClr val="tx1"/>
                </a:solidFill>
                <a:effectLst/>
                <a:latin typeface="+mn-lt"/>
                <a:ea typeface="+mn-ea"/>
                <a:cs typeface="+mn-cs"/>
              </a:rPr>
              <a:t>Science textbooks are complex: a typical college-level biology textbook introduces thousands of new concepts and tens-of-thousands of relationships between them. Inquire provides quick, factual answers. Through this, Inquire repeatedly exposes students to the patterns and relationships among concepts that are fundamental to human learning, This was part of a research project at SRI International in Stanford University.</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48</a:t>
            </a:fld>
            <a:endParaRPr lang="en-US"/>
          </a:p>
        </p:txBody>
      </p:sp>
    </p:spTree>
    <p:extLst>
      <p:ext uri="{BB962C8B-B14F-4D97-AF65-F5344CB8AC3E}">
        <p14:creationId xmlns:p14="http://schemas.microsoft.com/office/powerpoint/2010/main" val="18428553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Professor Rose Lucking at the Knowledge Lab at the prestigious UCL in London, “stop and test” assessments do not </a:t>
            </a:r>
            <a:r>
              <a:rPr lang="en-US" dirty="0" err="1"/>
              <a:t>rigourously</a:t>
            </a:r>
            <a:r>
              <a:rPr lang="en-US" dirty="0"/>
              <a:t> evaluate a student’s understanding of a topic. AI-based assessment constantly provides feedback to learners, teachers and parents about how the student learns, the support they need and the progress they are making towards their learning goals. </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49</a:t>
            </a:fld>
            <a:endParaRPr lang="en-US"/>
          </a:p>
        </p:txBody>
      </p:sp>
    </p:spTree>
    <p:extLst>
      <p:ext uri="{BB962C8B-B14F-4D97-AF65-F5344CB8AC3E}">
        <p14:creationId xmlns:p14="http://schemas.microsoft.com/office/powerpoint/2010/main" val="10936760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critical impact of AI is on “work” which nearly every expert has said would be drastically transformed. Whole professions could disappear. Jobs that do not yet exist might become mainstream in a short time. The strong middle order in a hierarchy of skills might get hollowed out. This transformation will have far-reaching consequences on education sector as a whole.</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50</a:t>
            </a:fld>
            <a:endParaRPr lang="en-US"/>
          </a:p>
        </p:txBody>
      </p:sp>
    </p:spTree>
    <p:extLst>
      <p:ext uri="{BB962C8B-B14F-4D97-AF65-F5344CB8AC3E}">
        <p14:creationId xmlns:p14="http://schemas.microsoft.com/office/powerpoint/2010/main" val="31904624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this scenario, learner mobility part of the landscape, not an exception. “Build-it-they-will-come” model not practical in this context. To help learners sustain their skills and thus livelihoods for longer than a generation there should be adequate pathways for learners to move back and forth from society to education. </a:t>
            </a:r>
            <a:r>
              <a:rPr lang="en-US" dirty="0" err="1"/>
              <a:t>Mobilty</a:t>
            </a:r>
            <a:r>
              <a:rPr lang="en-US" dirty="0"/>
              <a:t> is thus not limited to mobility across institutions. It is also about unlimited freedom and opportunities to move back and forth between education and employment. The concept of a unitary institution must be transformed into a network of </a:t>
            </a:r>
            <a:r>
              <a:rPr lang="en-US" dirty="0" err="1"/>
              <a:t>mulit-versities</a:t>
            </a:r>
            <a:r>
              <a:rPr lang="en-US" dirty="0"/>
              <a:t>. The term owes its origin to the </a:t>
            </a:r>
            <a:r>
              <a:rPr lang="en-US" dirty="0" err="1"/>
              <a:t>wellknown</a:t>
            </a:r>
            <a:r>
              <a:rPr lang="en-US" dirty="0"/>
              <a:t> educator Clark Kerr who was the President of the University of California system</a:t>
            </a:r>
          </a:p>
        </p:txBody>
      </p:sp>
      <p:sp>
        <p:nvSpPr>
          <p:cNvPr id="4" name="Slide Number Placeholder 3"/>
          <p:cNvSpPr>
            <a:spLocks noGrp="1"/>
          </p:cNvSpPr>
          <p:nvPr>
            <p:ph type="sldNum" sz="quarter" idx="10"/>
          </p:nvPr>
        </p:nvSpPr>
        <p:spPr/>
        <p:txBody>
          <a:bodyPr/>
          <a:lstStyle/>
          <a:p>
            <a:fld id="{D4513173-708C-41F6-B918-200267073A83}" type="slidenum">
              <a:rPr lang="en-US" smtClean="0"/>
              <a:t>51</a:t>
            </a:fld>
            <a:endParaRPr lang="en-US"/>
          </a:p>
        </p:txBody>
      </p:sp>
    </p:spTree>
    <p:extLst>
      <p:ext uri="{BB962C8B-B14F-4D97-AF65-F5344CB8AC3E}">
        <p14:creationId xmlns:p14="http://schemas.microsoft.com/office/powerpoint/2010/main" val="2652787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7</a:t>
            </a:fld>
            <a:endParaRPr lang="en-US" dirty="0"/>
          </a:p>
        </p:txBody>
      </p:sp>
    </p:spTree>
    <p:extLst>
      <p:ext uri="{BB962C8B-B14F-4D97-AF65-F5344CB8AC3E}">
        <p14:creationId xmlns:p14="http://schemas.microsoft.com/office/powerpoint/2010/main" val="9649378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52</a:t>
            </a:fld>
            <a:endParaRPr lang="en-US"/>
          </a:p>
        </p:txBody>
      </p:sp>
    </p:spTree>
    <p:extLst>
      <p:ext uri="{BB962C8B-B14F-4D97-AF65-F5344CB8AC3E}">
        <p14:creationId xmlns:p14="http://schemas.microsoft.com/office/powerpoint/2010/main" val="25747096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Has the means to learn </a:t>
            </a:r>
          </a:p>
          <a:p>
            <a:r>
              <a:rPr lang="en-US" sz="1200" dirty="0"/>
              <a:t>The mindset and motivation</a:t>
            </a:r>
          </a:p>
          <a:p>
            <a:r>
              <a:rPr lang="en-US" sz="1200" dirty="0"/>
              <a:t>Lifelong learner</a:t>
            </a:r>
          </a:p>
          <a:p>
            <a:r>
              <a:rPr lang="en-US" sz="1200" dirty="0"/>
              <a:t>Multidisciplinary, </a:t>
            </a:r>
            <a:r>
              <a:rPr lang="en-US" sz="1200" dirty="0" err="1"/>
              <a:t>analtyical</a:t>
            </a:r>
            <a:r>
              <a:rPr lang="en-US" sz="1200" dirty="0"/>
              <a:t>, ethical,  innovative, disciplined, respectful, collaborative</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55</a:t>
            </a:fld>
            <a:endParaRPr lang="en-US"/>
          </a:p>
        </p:txBody>
      </p:sp>
    </p:spTree>
    <p:extLst>
      <p:ext uri="{BB962C8B-B14F-4D97-AF65-F5344CB8AC3E}">
        <p14:creationId xmlns:p14="http://schemas.microsoft.com/office/powerpoint/2010/main" val="24271260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CA" sz="1200" dirty="0">
                <a:hlinkClick r:id="rId3"/>
              </a:rPr>
              <a:t>https://www.weforum.org/agenda/2016/01/the-10-skills-you-need-to-thrive-in-the-fourth-industrial-revolution/</a:t>
            </a:r>
            <a:r>
              <a:rPr lang="en-CA" sz="1200" dirty="0"/>
              <a:t> </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58</a:t>
            </a:fld>
            <a:endParaRPr lang="en-US"/>
          </a:p>
        </p:txBody>
      </p:sp>
    </p:spTree>
    <p:extLst>
      <p:ext uri="{BB962C8B-B14F-4D97-AF65-F5344CB8AC3E}">
        <p14:creationId xmlns:p14="http://schemas.microsoft.com/office/powerpoint/2010/main" val="37122105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Asking ‘why?’ or ‘what if?’</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ODL Leaders must encourage a spirit of inquiry and a culture of research</a:t>
            </a:r>
          </a:p>
          <a:p>
            <a:r>
              <a:rPr lang="en-US" dirty="0"/>
              <a:t>Exposure to new technologies and environments to assess what works and what </a:t>
            </a:r>
            <a:r>
              <a:rPr lang="en-US" dirty="0" err="1"/>
              <a:t>doesnt</a:t>
            </a:r>
            <a:r>
              <a:rPr lang="en-US" dirty="0"/>
              <a:t> and why</a:t>
            </a:r>
          </a:p>
          <a:p>
            <a:r>
              <a:rPr lang="en-US" dirty="0"/>
              <a:t>Interactions of a social and intellectual nature with people from different disciplines/sectors</a:t>
            </a:r>
          </a:p>
          <a:p>
            <a:endParaRPr lang="en-US" dirty="0"/>
          </a:p>
          <a:p>
            <a:r>
              <a:rPr lang="en-CA" dirty="0"/>
              <a:t>ODL Leaders must promote</a:t>
            </a:r>
          </a:p>
          <a:p>
            <a:pPr marL="0" indent="0">
              <a:buNone/>
            </a:pPr>
            <a:r>
              <a:rPr lang="en-CA" dirty="0"/>
              <a:t> interdisciplinary exchanges so that by connecting different disciplines and sectors, innovative ideas emerge</a:t>
            </a:r>
          </a:p>
          <a:p>
            <a:endParaRPr lang="en-US" dirty="0"/>
          </a:p>
          <a:p>
            <a:r>
              <a:rPr lang="en-US" dirty="0"/>
              <a:t>ODL Leaders must enable staff to visit other institutions and expose them to emerging technology developments</a:t>
            </a:r>
          </a:p>
          <a:p>
            <a:r>
              <a:rPr lang="en-US" dirty="0"/>
              <a:t>Try out new ideas by creating prototypes and launching pilots</a:t>
            </a:r>
          </a:p>
          <a:p>
            <a:endParaRPr lang="en-US" dirty="0"/>
          </a:p>
          <a:p>
            <a:r>
              <a:rPr lang="en-US" dirty="0"/>
              <a:t>ODL Leaders must encourage staff to construct interactive experiences and provoke out of the box solutions</a:t>
            </a:r>
          </a:p>
          <a:p>
            <a:endParaRPr lang="en-US" dirty="0"/>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61</a:t>
            </a:fld>
            <a:endParaRPr lang="en-US"/>
          </a:p>
        </p:txBody>
      </p:sp>
    </p:spTree>
    <p:extLst>
      <p:ext uri="{BB962C8B-B14F-4D97-AF65-F5344CB8AC3E}">
        <p14:creationId xmlns:p14="http://schemas.microsoft.com/office/powerpoint/2010/main" val="3695944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8</a:t>
            </a:fld>
            <a:endParaRPr lang="en-US"/>
          </a:p>
        </p:txBody>
      </p:sp>
    </p:spTree>
    <p:extLst>
      <p:ext uri="{BB962C8B-B14F-4D97-AF65-F5344CB8AC3E}">
        <p14:creationId xmlns:p14="http://schemas.microsoft.com/office/powerpoint/2010/main" val="4064652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In the context of Trinidad and Tobago, the following factors were established for 2009-2010: · Total post secondary and tertiary education enrolment – 52,6203 · Secondary school leaving age (Form 5) – 16 years old · Five-year age group following secondary school leaving age – 17-21 years old · Population of 17-21 years old in Trinidad and Tobago (2010 projection) – 112,1434 </a:t>
            </a:r>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9</a:t>
            </a:fld>
            <a:endParaRPr lang="en-US"/>
          </a:p>
        </p:txBody>
      </p:sp>
    </p:spTree>
    <p:extLst>
      <p:ext uri="{BB962C8B-B14F-4D97-AF65-F5344CB8AC3E}">
        <p14:creationId xmlns:p14="http://schemas.microsoft.com/office/powerpoint/2010/main" val="2500196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10</a:t>
            </a:fld>
            <a:endParaRPr lang="en-US" dirty="0"/>
          </a:p>
        </p:txBody>
      </p:sp>
    </p:spTree>
    <p:extLst>
      <p:ext uri="{BB962C8B-B14F-4D97-AF65-F5344CB8AC3E}">
        <p14:creationId xmlns:p14="http://schemas.microsoft.com/office/powerpoint/2010/main" val="1085534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11</a:t>
            </a:fld>
            <a:endParaRPr lang="en-US" dirty="0"/>
          </a:p>
        </p:txBody>
      </p:sp>
    </p:spTree>
    <p:extLst>
      <p:ext uri="{BB962C8B-B14F-4D97-AF65-F5344CB8AC3E}">
        <p14:creationId xmlns:p14="http://schemas.microsoft.com/office/powerpoint/2010/main" val="4071294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12</a:t>
            </a:fld>
            <a:endParaRPr lang="en-US" dirty="0"/>
          </a:p>
        </p:txBody>
      </p:sp>
    </p:spTree>
    <p:extLst>
      <p:ext uri="{BB962C8B-B14F-4D97-AF65-F5344CB8AC3E}">
        <p14:creationId xmlns:p14="http://schemas.microsoft.com/office/powerpoint/2010/main" val="25249280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586207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C71C48-5897-4F8B-8E59-D833F3A8C17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3" name="Title 1">
            <a:extLst>
              <a:ext uri="{FF2B5EF4-FFF2-40B4-BE49-F238E27FC236}">
                <a16:creationId xmlns:a16="http://schemas.microsoft.com/office/drawing/2014/main" id="{06783C61-074F-4F1E-B5A4-77188723C92F}"/>
              </a:ext>
            </a:extLst>
          </p:cNvPr>
          <p:cNvSpPr>
            <a:spLocks noGrp="1"/>
          </p:cNvSpPr>
          <p:nvPr>
            <p:ph type="title"/>
          </p:nvPr>
        </p:nvSpPr>
        <p:spPr>
          <a:xfrm>
            <a:off x="628650" y="365126"/>
            <a:ext cx="7886700" cy="1325563"/>
          </a:xfrm>
        </p:spPr>
        <p:txBody>
          <a:bodyPr/>
          <a:lstStyle>
            <a:lvl1pPr>
              <a:defRPr b="0"/>
            </a:lvl1pPr>
          </a:lstStyle>
          <a:p>
            <a:r>
              <a:rPr lang="en-US" dirty="0"/>
              <a:t>Click to edit Master title style</a:t>
            </a:r>
          </a:p>
        </p:txBody>
      </p:sp>
      <p:sp>
        <p:nvSpPr>
          <p:cNvPr id="4" name="Content Placeholder 2">
            <a:extLst>
              <a:ext uri="{FF2B5EF4-FFF2-40B4-BE49-F238E27FC236}">
                <a16:creationId xmlns:a16="http://schemas.microsoft.com/office/drawing/2014/main" id="{4BA08D53-B442-4B98-864E-700A0ECBD2EA}"/>
              </a:ext>
            </a:extLst>
          </p:cNvPr>
          <p:cNvSpPr>
            <a:spLocks noGrp="1"/>
          </p:cNvSpPr>
          <p:nvPr>
            <p:ph idx="1"/>
          </p:nvPr>
        </p:nvSpPr>
        <p:spPr>
          <a:xfrm>
            <a:off x="628650" y="1825625"/>
            <a:ext cx="78867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178343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1C3E38F-9CD0-466B-B312-06AC4335BDB9}" type="datetimeFigureOut">
              <a:rPr lang="en-US" smtClean="0">
                <a:solidFill>
                  <a:srgbClr val="54301A"/>
                </a:solidFill>
              </a:rPr>
              <a:pPr/>
              <a:t>7/16/2018</a:t>
            </a:fld>
            <a:endParaRPr lang="en-US">
              <a:solidFill>
                <a:srgbClr val="54301A"/>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solidFill>
                <a:srgbClr val="54301A"/>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E8EB21A-A46B-4AA8-8803-6C77A85433C6}" type="slidenum">
              <a:rPr lang="en-US" smtClean="0">
                <a:solidFill>
                  <a:srgbClr val="54301A"/>
                </a:solidFill>
              </a:rPr>
              <a:pPr/>
              <a:t>‹#›</a:t>
            </a:fld>
            <a:endParaRPr lang="en-US">
              <a:solidFill>
                <a:srgbClr val="54301A"/>
              </a:solidFill>
            </a:endParaRPr>
          </a:p>
        </p:txBody>
      </p:sp>
    </p:spTree>
    <p:extLst>
      <p:ext uri="{BB962C8B-B14F-4D97-AF65-F5344CB8AC3E}">
        <p14:creationId xmlns:p14="http://schemas.microsoft.com/office/powerpoint/2010/main" val="8300681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54053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1648236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8"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7/16/2018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19"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704" r:id="rId2"/>
    <p:sldLayoutId id="2147483664" r:id="rId3"/>
    <p:sldLayoutId id="2147483665" r:id="rId4"/>
    <p:sldLayoutId id="2147483666" r:id="rId5"/>
    <p:sldLayoutId id="2147483667" r:id="rId6"/>
    <p:sldLayoutId id="2147483668" r:id="rId7"/>
    <p:sldLayoutId id="2147483670" r:id="rId8"/>
    <p:sldLayoutId id="2147483683" r:id="rId9"/>
    <p:sldLayoutId id="2147483672" r:id="rId10"/>
    <p:sldLayoutId id="2147483684" r:id="rId11"/>
    <p:sldLayoutId id="2147483679" r:id="rId12"/>
    <p:sldLayoutId id="2147483681" r:id="rId13"/>
    <p:sldLayoutId id="2147483705" r:id="rId14"/>
    <p:sldLayoutId id="2147483710" r:id="rId15"/>
    <p:sldLayoutId id="2147483711" r:id="rId16"/>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hyperlink" Target="https://commons.wikimedia.org/wiki/User:ChristophRoser" TargetMode="External"/><Relationship Id="rId4" Type="http://schemas.openxmlformats.org/officeDocument/2006/relationships/hyperlink" Target="https://commons.wikimedia.org/wiki/File:Industry_4.0.pn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library.educause.edu/resources/2018/4/nmc-horizon-report-preview-2018" TargetMode="Externa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hyperlink" Target="https://www.gartner.com/technology/research/methodologies/hype-cycle.jsp"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jpeg"/><Relationship Id="rId7"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jpeg"/><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45.xml.rels><?xml version="1.0" encoding="UTF-8" standalone="yes"?>
<Relationships xmlns="http://schemas.openxmlformats.org/package/2006/relationships"><Relationship Id="rId3" Type="http://schemas.openxmlformats.org/officeDocument/2006/relationships/hyperlink" Target="http://hdl.handle.net/1853/59104"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9.xml"/><Relationship Id="rId1" Type="http://schemas.openxmlformats.org/officeDocument/2006/relationships/slideLayout" Target="../slideLayouts/slideLayout3.xml"/><Relationship Id="rId5" Type="http://schemas.openxmlformats.org/officeDocument/2006/relationships/image" Target="../media/image62.png"/><Relationship Id="rId4" Type="http://schemas.openxmlformats.org/officeDocument/2006/relationships/image" Target="../media/image61.png"/></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0.xml"/><Relationship Id="rId1" Type="http://schemas.openxmlformats.org/officeDocument/2006/relationships/slideLayout" Target="../slideLayouts/slideLayout14.xml"/><Relationship Id="rId5" Type="http://schemas.openxmlformats.org/officeDocument/2006/relationships/image" Target="../media/image65.png"/><Relationship Id="rId4" Type="http://schemas.openxmlformats.org/officeDocument/2006/relationships/image" Target="../media/image6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hyperlink" Target="http://www.contactnorth.ca/" TargetMode="Externa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6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71.tif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uis.unesco.org/Pages/default.aspx"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hyperlink" Target="http://www.uis.unesco.org/Pages/default.aspx"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hyperlink" Target="http://www.uis.unesco.org/Pages/default.aspx"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3C684-0880-4F7F-8DA1-A7EF8D78B311}"/>
              </a:ext>
            </a:extLst>
          </p:cNvPr>
          <p:cNvSpPr>
            <a:spLocks noGrp="1"/>
          </p:cNvSpPr>
          <p:nvPr>
            <p:ph type="title"/>
          </p:nvPr>
        </p:nvSpPr>
        <p:spPr>
          <a:xfrm>
            <a:off x="341523" y="122464"/>
            <a:ext cx="5463375" cy="5178843"/>
          </a:xfrm>
        </p:spPr>
        <p:txBody>
          <a:bodyPr>
            <a:normAutofit/>
          </a:bodyPr>
          <a:lstStyle/>
          <a:p>
            <a:r>
              <a:rPr lang="en-CA" sz="6600" dirty="0"/>
              <a:t>Innovations in Higher Education:</a:t>
            </a:r>
            <a:br>
              <a:rPr lang="en-CA" sz="6600" dirty="0"/>
            </a:br>
            <a:r>
              <a:rPr lang="en-CA" sz="6600" dirty="0"/>
              <a:t>re-imagining learning</a:t>
            </a:r>
          </a:p>
        </p:txBody>
      </p:sp>
      <p:sp>
        <p:nvSpPr>
          <p:cNvPr id="3" name="Subtitle 2">
            <a:extLst>
              <a:ext uri="{FF2B5EF4-FFF2-40B4-BE49-F238E27FC236}">
                <a16:creationId xmlns:a16="http://schemas.microsoft.com/office/drawing/2014/main" id="{ACFFB5F6-1165-4CEE-994C-0581E6439415}"/>
              </a:ext>
            </a:extLst>
          </p:cNvPr>
          <p:cNvSpPr>
            <a:spLocks noGrp="1"/>
          </p:cNvSpPr>
          <p:nvPr>
            <p:ph type="body" sz="quarter" idx="10"/>
          </p:nvPr>
        </p:nvSpPr>
        <p:spPr>
          <a:xfrm>
            <a:off x="5116530" y="5219203"/>
            <a:ext cx="4027470" cy="1538550"/>
          </a:xfrm>
        </p:spPr>
        <p:txBody>
          <a:bodyPr>
            <a:normAutofit/>
          </a:bodyPr>
          <a:lstStyle/>
          <a:p>
            <a:r>
              <a:rPr lang="en-CA" sz="2000" dirty="0"/>
              <a:t>Professor Asha Kanwar</a:t>
            </a:r>
            <a:br>
              <a:rPr lang="en-CA" sz="2000" dirty="0"/>
            </a:br>
            <a:r>
              <a:rPr lang="en-CA" sz="2000" dirty="0"/>
              <a:t>President &amp; CEO</a:t>
            </a:r>
          </a:p>
          <a:p>
            <a:r>
              <a:rPr lang="en-CA" sz="2000" dirty="0"/>
              <a:t>Prof Romeela Mohee, ES: HE</a:t>
            </a:r>
          </a:p>
        </p:txBody>
      </p:sp>
      <p:sp>
        <p:nvSpPr>
          <p:cNvPr id="5" name="Rectangle 4">
            <a:extLst>
              <a:ext uri="{FF2B5EF4-FFF2-40B4-BE49-F238E27FC236}">
                <a16:creationId xmlns:a16="http://schemas.microsoft.com/office/drawing/2014/main" id="{622B7C7D-806F-401B-A6D7-9073A16DD923}"/>
              </a:ext>
            </a:extLst>
          </p:cNvPr>
          <p:cNvSpPr/>
          <p:nvPr/>
        </p:nvSpPr>
        <p:spPr>
          <a:xfrm>
            <a:off x="425197" y="6131882"/>
            <a:ext cx="4065523" cy="307777"/>
          </a:xfrm>
          <a:prstGeom prst="rect">
            <a:avLst/>
          </a:prstGeom>
        </p:spPr>
        <p:txBody>
          <a:bodyPr wrap="square">
            <a:spAutoFit/>
          </a:bodyPr>
          <a:lstStyle/>
          <a:p>
            <a:r>
              <a:rPr lang="en-US" sz="1400" dirty="0">
                <a:solidFill>
                  <a:srgbClr val="290088"/>
                </a:solidFill>
                <a:latin typeface="+mj-lt"/>
              </a:rPr>
              <a:t>ACHEA 17</a:t>
            </a:r>
            <a:r>
              <a:rPr lang="en-US" sz="1400" baseline="30000" dirty="0">
                <a:solidFill>
                  <a:srgbClr val="290088"/>
                </a:solidFill>
                <a:latin typeface="+mj-lt"/>
              </a:rPr>
              <a:t>th</a:t>
            </a:r>
            <a:r>
              <a:rPr lang="en-US" sz="1400" dirty="0">
                <a:solidFill>
                  <a:srgbClr val="290088"/>
                </a:solidFill>
                <a:latin typeface="+mj-lt"/>
              </a:rPr>
              <a:t> Annual Conference, July 12-14, 2018</a:t>
            </a:r>
            <a:endParaRPr lang="en-CA" sz="1400" dirty="0">
              <a:solidFill>
                <a:srgbClr val="290088"/>
              </a:solidFill>
              <a:latin typeface="+mj-lt"/>
            </a:endParaRPr>
          </a:p>
        </p:txBody>
      </p:sp>
    </p:spTree>
    <p:extLst>
      <p:ext uri="{BB962C8B-B14F-4D97-AF65-F5344CB8AC3E}">
        <p14:creationId xmlns:p14="http://schemas.microsoft.com/office/powerpoint/2010/main" val="3161653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81ECCB-F3B4-4A2E-8B6B-C60B448CED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2" y="0"/>
            <a:ext cx="9144000" cy="6786562"/>
          </a:xfrm>
          <a:prstGeom prst="rect">
            <a:avLst/>
          </a:prstGeom>
        </p:spPr>
      </p:pic>
      <p:sp>
        <p:nvSpPr>
          <p:cNvPr id="3" name="Rectangle: Single Corner Snipped 2">
            <a:extLst>
              <a:ext uri="{FF2B5EF4-FFF2-40B4-BE49-F238E27FC236}">
                <a16:creationId xmlns:a16="http://schemas.microsoft.com/office/drawing/2014/main" id="{CE6A25C2-1768-48E9-BA79-361D67C9DE5F}"/>
              </a:ext>
            </a:extLst>
          </p:cNvPr>
          <p:cNvSpPr/>
          <p:nvPr/>
        </p:nvSpPr>
        <p:spPr>
          <a:xfrm>
            <a:off x="3412" y="500643"/>
            <a:ext cx="3464560" cy="698238"/>
          </a:xfrm>
          <a:prstGeom prst="snip1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Title 2">
            <a:extLst>
              <a:ext uri="{FF2B5EF4-FFF2-40B4-BE49-F238E27FC236}">
                <a16:creationId xmlns:a16="http://schemas.microsoft.com/office/drawing/2014/main" id="{79A35582-F162-4F50-8647-10C3563948D2}"/>
              </a:ext>
            </a:extLst>
          </p:cNvPr>
          <p:cNvSpPr txBox="1">
            <a:spLocks/>
          </p:cNvSpPr>
          <p:nvPr/>
        </p:nvSpPr>
        <p:spPr bwMode="auto">
          <a:xfrm>
            <a:off x="186292" y="399043"/>
            <a:ext cx="3657600" cy="85799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0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400" i="0" dirty="0">
                <a:solidFill>
                  <a:schemeClr val="bg1"/>
                </a:solidFill>
              </a:rPr>
              <a:t>Women in HE</a:t>
            </a:r>
          </a:p>
        </p:txBody>
      </p:sp>
      <p:sp>
        <p:nvSpPr>
          <p:cNvPr id="2" name="TextBox 1">
            <a:extLst>
              <a:ext uri="{FF2B5EF4-FFF2-40B4-BE49-F238E27FC236}">
                <a16:creationId xmlns:a16="http://schemas.microsoft.com/office/drawing/2014/main" id="{2A10DC61-2E63-4763-8013-A83EB1B77315}"/>
              </a:ext>
            </a:extLst>
          </p:cNvPr>
          <p:cNvSpPr txBox="1"/>
          <p:nvPr/>
        </p:nvSpPr>
        <p:spPr>
          <a:xfrm>
            <a:off x="5375400" y="6524952"/>
            <a:ext cx="3772012" cy="261610"/>
          </a:xfrm>
          <a:prstGeom prst="rect">
            <a:avLst/>
          </a:prstGeom>
          <a:noFill/>
        </p:spPr>
        <p:txBody>
          <a:bodyPr wrap="square" rtlCol="0">
            <a:spAutoFit/>
          </a:bodyPr>
          <a:lstStyle/>
          <a:p>
            <a:r>
              <a:rPr lang="en-US" sz="1050" dirty="0"/>
              <a:t>Source: https://tellmaps.com/uis/gender/#!/tellmap/79054752/2</a:t>
            </a:r>
          </a:p>
        </p:txBody>
      </p:sp>
    </p:spTree>
    <p:extLst>
      <p:ext uri="{BB962C8B-B14F-4D97-AF65-F5344CB8AC3E}">
        <p14:creationId xmlns:p14="http://schemas.microsoft.com/office/powerpoint/2010/main" val="3384857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65B21C-41FD-48EA-98C0-FD994850A9FC}"/>
              </a:ext>
            </a:extLst>
          </p:cNvPr>
          <p:cNvSpPr>
            <a:spLocks noGrp="1"/>
          </p:cNvSpPr>
          <p:nvPr>
            <p:ph type="title" idx="4294967295"/>
          </p:nvPr>
        </p:nvSpPr>
        <p:spPr>
          <a:xfrm>
            <a:off x="0" y="0"/>
            <a:ext cx="9144000" cy="1097915"/>
          </a:xfrm>
        </p:spPr>
        <p:txBody>
          <a:bodyPr>
            <a:normAutofit/>
          </a:bodyPr>
          <a:lstStyle/>
          <a:p>
            <a:r>
              <a:rPr lang="en-US" dirty="0"/>
              <a:t>Graduate Premium</a:t>
            </a:r>
          </a:p>
        </p:txBody>
      </p:sp>
      <p:pic>
        <p:nvPicPr>
          <p:cNvPr id="4" name="Picture 3">
            <a:extLst>
              <a:ext uri="{FF2B5EF4-FFF2-40B4-BE49-F238E27FC236}">
                <a16:creationId xmlns:a16="http://schemas.microsoft.com/office/drawing/2014/main" id="{262F7775-5680-4946-81C8-B9F8FA10FA86}"/>
              </a:ext>
            </a:extLst>
          </p:cNvPr>
          <p:cNvPicPr>
            <a:picLocks noChangeAspect="1"/>
          </p:cNvPicPr>
          <p:nvPr/>
        </p:nvPicPr>
        <p:blipFill>
          <a:blip r:embed="rId3"/>
          <a:stretch>
            <a:fillRect/>
          </a:stretch>
        </p:blipFill>
        <p:spPr>
          <a:xfrm>
            <a:off x="538480" y="1174089"/>
            <a:ext cx="7772400" cy="5389906"/>
          </a:xfrm>
          <a:prstGeom prst="rect">
            <a:avLst/>
          </a:prstGeom>
        </p:spPr>
      </p:pic>
    </p:spTree>
    <p:extLst>
      <p:ext uri="{BB962C8B-B14F-4D97-AF65-F5344CB8AC3E}">
        <p14:creationId xmlns:p14="http://schemas.microsoft.com/office/powerpoint/2010/main" val="1631939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1DE89E-BB23-44CF-9661-1BC47925FBCF}"/>
              </a:ext>
            </a:extLst>
          </p:cNvPr>
          <p:cNvSpPr>
            <a:spLocks noGrp="1"/>
          </p:cNvSpPr>
          <p:nvPr>
            <p:ph type="title" idx="4294967295"/>
          </p:nvPr>
        </p:nvSpPr>
        <p:spPr>
          <a:xfrm>
            <a:off x="0" y="0"/>
            <a:ext cx="9144000" cy="1325563"/>
          </a:xfrm>
        </p:spPr>
        <p:txBody>
          <a:bodyPr/>
          <a:lstStyle/>
          <a:p>
            <a:r>
              <a:rPr lang="en-US" dirty="0"/>
              <a:t>Canadian example</a:t>
            </a:r>
          </a:p>
        </p:txBody>
      </p:sp>
      <p:sp>
        <p:nvSpPr>
          <p:cNvPr id="6" name="TextBox 5">
            <a:extLst>
              <a:ext uri="{FF2B5EF4-FFF2-40B4-BE49-F238E27FC236}">
                <a16:creationId xmlns:a16="http://schemas.microsoft.com/office/drawing/2014/main" id="{C0610848-AF22-47FC-A18E-EC9C77664787}"/>
              </a:ext>
            </a:extLst>
          </p:cNvPr>
          <p:cNvSpPr txBox="1"/>
          <p:nvPr/>
        </p:nvSpPr>
        <p:spPr>
          <a:xfrm>
            <a:off x="235949" y="6402906"/>
            <a:ext cx="6002292" cy="261610"/>
          </a:xfrm>
          <a:prstGeom prst="rect">
            <a:avLst/>
          </a:prstGeom>
          <a:noFill/>
        </p:spPr>
        <p:txBody>
          <a:bodyPr wrap="square" rtlCol="0">
            <a:spAutoFit/>
          </a:bodyPr>
          <a:lstStyle/>
          <a:p>
            <a:r>
              <a:rPr lang="en-US" sz="1050" dirty="0"/>
              <a:t>Source: Berger, Joseph (2009). </a:t>
            </a:r>
            <a:r>
              <a:rPr lang="en-US" sz="1050" i="1" dirty="0"/>
              <a:t>The Price of Knowledge: Access and Student Finance in Canada</a:t>
            </a:r>
          </a:p>
        </p:txBody>
      </p:sp>
      <p:pic>
        <p:nvPicPr>
          <p:cNvPr id="7" name="Picture 6">
            <a:extLst>
              <a:ext uri="{FF2B5EF4-FFF2-40B4-BE49-F238E27FC236}">
                <a16:creationId xmlns:a16="http://schemas.microsoft.com/office/drawing/2014/main" id="{B95A3E94-B012-4CB4-8F69-0FBBFF74DD76}"/>
              </a:ext>
            </a:extLst>
          </p:cNvPr>
          <p:cNvPicPr>
            <a:picLocks noChangeAspect="1"/>
          </p:cNvPicPr>
          <p:nvPr/>
        </p:nvPicPr>
        <p:blipFill rotWithShape="1">
          <a:blip r:embed="rId3"/>
          <a:srcRect r="7556"/>
          <a:stretch/>
        </p:blipFill>
        <p:spPr>
          <a:xfrm>
            <a:off x="235948" y="1615440"/>
            <a:ext cx="8672103" cy="3537786"/>
          </a:xfrm>
          <a:prstGeom prst="rect">
            <a:avLst/>
          </a:prstGeom>
        </p:spPr>
      </p:pic>
    </p:spTree>
    <p:extLst>
      <p:ext uri="{BB962C8B-B14F-4D97-AF65-F5344CB8AC3E}">
        <p14:creationId xmlns:p14="http://schemas.microsoft.com/office/powerpoint/2010/main" val="169667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625532-5695-419A-8D78-20C660DF9021}"/>
              </a:ext>
            </a:extLst>
          </p:cNvPr>
          <p:cNvSpPr>
            <a:spLocks noGrp="1"/>
          </p:cNvSpPr>
          <p:nvPr>
            <p:ph type="title"/>
          </p:nvPr>
        </p:nvSpPr>
        <p:spPr/>
        <p:txBody>
          <a:bodyPr/>
          <a:lstStyle/>
          <a:p>
            <a:r>
              <a:rPr lang="en-CA" dirty="0"/>
              <a:t>Some Countries with High GERs</a:t>
            </a:r>
          </a:p>
        </p:txBody>
      </p:sp>
      <p:pic>
        <p:nvPicPr>
          <p:cNvPr id="1026" name="Picture 2" descr="The Union Flag: a red cross over combined red and white saltires, all with white borders, over a dark blue background.">
            <a:extLst>
              <a:ext uri="{FF2B5EF4-FFF2-40B4-BE49-F238E27FC236}">
                <a16:creationId xmlns:a16="http://schemas.microsoft.com/office/drawing/2014/main" id="{7EEB7706-6633-4477-87CA-FF9F05DED8B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854" y="4357428"/>
            <a:ext cx="1371388" cy="68569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Image result">
            <a:extLst>
              <a:ext uri="{FF2B5EF4-FFF2-40B4-BE49-F238E27FC236}">
                <a16:creationId xmlns:a16="http://schemas.microsoft.com/office/drawing/2014/main" id="{C1DD9F9A-4453-45B4-9180-A30D80C8E0B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043" y="2096842"/>
            <a:ext cx="1371387" cy="9143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Image result">
            <a:extLst>
              <a:ext uri="{FF2B5EF4-FFF2-40B4-BE49-F238E27FC236}">
                <a16:creationId xmlns:a16="http://schemas.microsoft.com/office/drawing/2014/main" id="{E14F0C74-51AC-420B-A29E-82F7C9168E8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8232" y="3232138"/>
            <a:ext cx="1357010" cy="90439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0" name="Chart 9">
            <a:extLst>
              <a:ext uri="{FF2B5EF4-FFF2-40B4-BE49-F238E27FC236}">
                <a16:creationId xmlns:a16="http://schemas.microsoft.com/office/drawing/2014/main" id="{8BCB9BB2-0185-499A-8F1C-A2ACEA266900}"/>
              </a:ext>
            </a:extLst>
          </p:cNvPr>
          <p:cNvGraphicFramePr>
            <a:graphicFrameLocks/>
          </p:cNvGraphicFramePr>
          <p:nvPr>
            <p:extLst/>
          </p:nvPr>
        </p:nvGraphicFramePr>
        <p:xfrm>
          <a:off x="2046399" y="2175493"/>
          <a:ext cx="4898802" cy="3017681"/>
        </p:xfrm>
        <a:graphic>
          <a:graphicData uri="http://schemas.openxmlformats.org/drawingml/2006/chart">
            <c:chart xmlns:c="http://schemas.openxmlformats.org/drawingml/2006/chart" xmlns:r="http://schemas.openxmlformats.org/officeDocument/2006/relationships" r:id="rId6"/>
          </a:graphicData>
        </a:graphic>
      </p:graphicFrame>
      <p:sp>
        <p:nvSpPr>
          <p:cNvPr id="2" name="Rectangle 1">
            <a:extLst>
              <a:ext uri="{FF2B5EF4-FFF2-40B4-BE49-F238E27FC236}">
                <a16:creationId xmlns:a16="http://schemas.microsoft.com/office/drawing/2014/main" id="{22368C07-54FB-41C6-AC96-F0DC4E5F1006}"/>
              </a:ext>
            </a:extLst>
          </p:cNvPr>
          <p:cNvSpPr/>
          <p:nvPr/>
        </p:nvSpPr>
        <p:spPr>
          <a:xfrm>
            <a:off x="6516005" y="2496541"/>
            <a:ext cx="1122423" cy="584775"/>
          </a:xfrm>
          <a:prstGeom prst="rect">
            <a:avLst/>
          </a:prstGeom>
        </p:spPr>
        <p:txBody>
          <a:bodyPr wrap="none">
            <a:spAutoFit/>
          </a:bodyPr>
          <a:lstStyle/>
          <a:p>
            <a:fld id="{04ECA053-64D1-4537-AFD9-B7F7681A396C}" type="VALUE">
              <a:rPr lang="en-US" sz="3200"/>
              <a:pPr/>
              <a:t>93.26</a:t>
            </a:fld>
            <a:endParaRPr lang="en-CA" sz="3200" dirty="0"/>
          </a:p>
        </p:txBody>
      </p:sp>
      <p:sp>
        <p:nvSpPr>
          <p:cNvPr id="8" name="Rectangle 7">
            <a:extLst>
              <a:ext uri="{FF2B5EF4-FFF2-40B4-BE49-F238E27FC236}">
                <a16:creationId xmlns:a16="http://schemas.microsoft.com/office/drawing/2014/main" id="{61707DB4-EB46-4419-8B06-871DAFAF879D}"/>
              </a:ext>
            </a:extLst>
          </p:cNvPr>
          <p:cNvSpPr/>
          <p:nvPr/>
        </p:nvSpPr>
        <p:spPr>
          <a:xfrm>
            <a:off x="6269689" y="3407878"/>
            <a:ext cx="1122423" cy="584775"/>
          </a:xfrm>
          <a:prstGeom prst="rect">
            <a:avLst/>
          </a:prstGeom>
        </p:spPr>
        <p:txBody>
          <a:bodyPr wrap="none">
            <a:spAutoFit/>
          </a:bodyPr>
          <a:lstStyle/>
          <a:p>
            <a:fld id="{B2BC618D-0830-44B7-B326-159F4C34279F}" type="VALUE">
              <a:rPr lang="en-US" sz="3200"/>
              <a:pPr/>
              <a:t>88.34</a:t>
            </a:fld>
            <a:endParaRPr lang="en-CA" sz="3200" dirty="0"/>
          </a:p>
        </p:txBody>
      </p:sp>
      <p:sp>
        <p:nvSpPr>
          <p:cNvPr id="4" name="Rectangle 3">
            <a:extLst>
              <a:ext uri="{FF2B5EF4-FFF2-40B4-BE49-F238E27FC236}">
                <a16:creationId xmlns:a16="http://schemas.microsoft.com/office/drawing/2014/main" id="{CDDC5D4B-7C08-48AD-A329-29C256E14F9C}"/>
              </a:ext>
            </a:extLst>
          </p:cNvPr>
          <p:cNvSpPr/>
          <p:nvPr/>
        </p:nvSpPr>
        <p:spPr>
          <a:xfrm>
            <a:off x="4822564" y="4321299"/>
            <a:ext cx="1122423" cy="584775"/>
          </a:xfrm>
          <a:prstGeom prst="rect">
            <a:avLst/>
          </a:prstGeom>
        </p:spPr>
        <p:txBody>
          <a:bodyPr wrap="none">
            <a:spAutoFit/>
          </a:bodyPr>
          <a:lstStyle/>
          <a:p>
            <a:fld id="{4EC78F45-86BD-4143-9428-5F0A3EA467C3}" type="VALUE">
              <a:rPr lang="en-US" sz="3200"/>
              <a:pPr/>
              <a:t>57.29</a:t>
            </a:fld>
            <a:endParaRPr lang="en-CA" sz="3200" dirty="0"/>
          </a:p>
        </p:txBody>
      </p:sp>
    </p:spTree>
    <p:extLst>
      <p:ext uri="{BB962C8B-B14F-4D97-AF65-F5344CB8AC3E}">
        <p14:creationId xmlns:p14="http://schemas.microsoft.com/office/powerpoint/2010/main" val="2988392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3B54A3-F667-44A0-947A-A0672293E475}"/>
              </a:ext>
            </a:extLst>
          </p:cNvPr>
          <p:cNvSpPr>
            <a:spLocks noGrp="1"/>
          </p:cNvSpPr>
          <p:nvPr>
            <p:ph type="title"/>
          </p:nvPr>
        </p:nvSpPr>
        <p:spPr/>
        <p:txBody>
          <a:bodyPr/>
          <a:lstStyle/>
          <a:p>
            <a:r>
              <a:rPr lang="en-CA" dirty="0"/>
              <a:t>Skills Shortage</a:t>
            </a:r>
          </a:p>
        </p:txBody>
      </p:sp>
      <p:sp>
        <p:nvSpPr>
          <p:cNvPr id="2" name="Content Placeholder 1">
            <a:extLst>
              <a:ext uri="{FF2B5EF4-FFF2-40B4-BE49-F238E27FC236}">
                <a16:creationId xmlns:a16="http://schemas.microsoft.com/office/drawing/2014/main" id="{D7EE7604-72A4-4402-85FD-FC034F3D19AE}"/>
              </a:ext>
            </a:extLst>
          </p:cNvPr>
          <p:cNvSpPr>
            <a:spLocks noGrp="1"/>
          </p:cNvSpPr>
          <p:nvPr>
            <p:ph idx="1"/>
          </p:nvPr>
        </p:nvSpPr>
        <p:spPr>
          <a:xfrm>
            <a:off x="628650" y="2397759"/>
            <a:ext cx="8007350" cy="3078481"/>
          </a:xfrm>
        </p:spPr>
        <p:txBody>
          <a:bodyPr>
            <a:normAutofit/>
          </a:bodyPr>
          <a:lstStyle/>
          <a:p>
            <a:pPr marL="0" indent="0">
              <a:buNone/>
            </a:pPr>
            <a:r>
              <a:rPr lang="en-CA" sz="4800" i="1" dirty="0"/>
              <a:t>‘Countries have skills shortages, not degree shortages’</a:t>
            </a:r>
          </a:p>
          <a:p>
            <a:pPr marL="0" indent="0">
              <a:buNone/>
            </a:pPr>
            <a:r>
              <a:rPr lang="en-CA" sz="4800" dirty="0"/>
              <a:t>                                                </a:t>
            </a:r>
          </a:p>
          <a:p>
            <a:pPr marL="0" indent="0" algn="r">
              <a:buNone/>
            </a:pPr>
            <a:r>
              <a:rPr lang="en-CA" sz="3200" dirty="0"/>
              <a:t>Andreas </a:t>
            </a:r>
            <a:r>
              <a:rPr lang="en-CA" sz="3200" dirty="0" err="1"/>
              <a:t>Schleicher</a:t>
            </a:r>
            <a:endParaRPr lang="en-CA" sz="4800" dirty="0"/>
          </a:p>
        </p:txBody>
      </p:sp>
    </p:spTree>
    <p:extLst>
      <p:ext uri="{BB962C8B-B14F-4D97-AF65-F5344CB8AC3E}">
        <p14:creationId xmlns:p14="http://schemas.microsoft.com/office/powerpoint/2010/main" val="1961936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96D619-2B24-47E6-822A-F30AAEB5CBA7}"/>
              </a:ext>
            </a:extLst>
          </p:cNvPr>
          <p:cNvPicPr>
            <a:picLocks noChangeAspect="1"/>
          </p:cNvPicPr>
          <p:nvPr/>
        </p:nvPicPr>
        <p:blipFill rotWithShape="1">
          <a:blip r:embed="rId3"/>
          <a:srcRect l="3559" t="9986" r="4332" b="3092"/>
          <a:stretch/>
        </p:blipFill>
        <p:spPr>
          <a:xfrm>
            <a:off x="250246" y="1598061"/>
            <a:ext cx="8643507" cy="4630019"/>
          </a:xfrm>
          <a:prstGeom prst="rect">
            <a:avLst/>
          </a:prstGeom>
        </p:spPr>
      </p:pic>
      <p:sp>
        <p:nvSpPr>
          <p:cNvPr id="3" name="Title 2">
            <a:extLst>
              <a:ext uri="{FF2B5EF4-FFF2-40B4-BE49-F238E27FC236}">
                <a16:creationId xmlns:a16="http://schemas.microsoft.com/office/drawing/2014/main" id="{8D6EDCCA-9687-411D-864E-4F82FA2B0864}"/>
              </a:ext>
            </a:extLst>
          </p:cNvPr>
          <p:cNvSpPr>
            <a:spLocks noGrp="1"/>
          </p:cNvSpPr>
          <p:nvPr>
            <p:ph type="title" idx="4294967295"/>
          </p:nvPr>
        </p:nvSpPr>
        <p:spPr>
          <a:xfrm>
            <a:off x="0" y="0"/>
            <a:ext cx="9144000" cy="1940560"/>
          </a:xfrm>
        </p:spPr>
        <p:txBody>
          <a:bodyPr>
            <a:normAutofit/>
          </a:bodyPr>
          <a:lstStyle/>
          <a:p>
            <a:r>
              <a:rPr lang="en-US" dirty="0"/>
              <a:t>Skills Gap</a:t>
            </a:r>
            <a:br>
              <a:rPr lang="en-US" dirty="0"/>
            </a:br>
            <a:r>
              <a:rPr lang="en-US" sz="2700" dirty="0">
                <a:solidFill>
                  <a:srgbClr val="9F313A"/>
                </a:solidFill>
              </a:rPr>
              <a:t>Countries where employers have the most difficulty filling roles</a:t>
            </a:r>
          </a:p>
        </p:txBody>
      </p:sp>
      <p:sp>
        <p:nvSpPr>
          <p:cNvPr id="5" name="TextBox 4">
            <a:extLst>
              <a:ext uri="{FF2B5EF4-FFF2-40B4-BE49-F238E27FC236}">
                <a16:creationId xmlns:a16="http://schemas.microsoft.com/office/drawing/2014/main" id="{A85BE893-34A1-4570-B431-976B14917CB3}"/>
              </a:ext>
            </a:extLst>
          </p:cNvPr>
          <p:cNvSpPr txBox="1"/>
          <p:nvPr/>
        </p:nvSpPr>
        <p:spPr>
          <a:xfrm>
            <a:off x="284016" y="6481166"/>
            <a:ext cx="3767377" cy="253916"/>
          </a:xfrm>
          <a:prstGeom prst="rect">
            <a:avLst/>
          </a:prstGeom>
          <a:noFill/>
        </p:spPr>
        <p:txBody>
          <a:bodyPr wrap="none" rtlCol="0">
            <a:spAutoFit/>
          </a:bodyPr>
          <a:lstStyle/>
          <a:p>
            <a:r>
              <a:rPr lang="en-US" sz="1050" dirty="0"/>
              <a:t>Source: https://www.manpowergroup.com/talent-shortage-2016</a:t>
            </a:r>
          </a:p>
        </p:txBody>
      </p:sp>
    </p:spTree>
    <p:extLst>
      <p:ext uri="{BB962C8B-B14F-4D97-AF65-F5344CB8AC3E}">
        <p14:creationId xmlns:p14="http://schemas.microsoft.com/office/powerpoint/2010/main" val="3429440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C62FC4-80BC-4CE4-AA8A-96F2B44506E0}"/>
              </a:ext>
            </a:extLst>
          </p:cNvPr>
          <p:cNvSpPr>
            <a:spLocks noGrp="1"/>
          </p:cNvSpPr>
          <p:nvPr>
            <p:ph type="title" idx="4294967295"/>
          </p:nvPr>
        </p:nvSpPr>
        <p:spPr>
          <a:xfrm>
            <a:off x="0" y="0"/>
            <a:ext cx="9144000" cy="1325563"/>
          </a:xfrm>
        </p:spPr>
        <p:txBody>
          <a:bodyPr>
            <a:normAutofit/>
          </a:bodyPr>
          <a:lstStyle/>
          <a:p>
            <a:r>
              <a:rPr lang="en-US" sz="4400" dirty="0"/>
              <a:t>Skills in Demand</a:t>
            </a:r>
          </a:p>
        </p:txBody>
      </p:sp>
      <p:pic>
        <p:nvPicPr>
          <p:cNvPr id="4" name="Picture 3">
            <a:extLst>
              <a:ext uri="{FF2B5EF4-FFF2-40B4-BE49-F238E27FC236}">
                <a16:creationId xmlns:a16="http://schemas.microsoft.com/office/drawing/2014/main" id="{82A132C8-28BA-4405-9CE7-A674B40260CA}"/>
              </a:ext>
            </a:extLst>
          </p:cNvPr>
          <p:cNvPicPr>
            <a:picLocks noChangeAspect="1"/>
          </p:cNvPicPr>
          <p:nvPr/>
        </p:nvPicPr>
        <p:blipFill rotWithShape="1">
          <a:blip r:embed="rId3"/>
          <a:srcRect t="16308" r="2119"/>
          <a:stretch/>
        </p:blipFill>
        <p:spPr>
          <a:xfrm>
            <a:off x="112849" y="1554480"/>
            <a:ext cx="8918302" cy="2737338"/>
          </a:xfrm>
          <a:prstGeom prst="rect">
            <a:avLst/>
          </a:prstGeom>
        </p:spPr>
      </p:pic>
      <p:sp>
        <p:nvSpPr>
          <p:cNvPr id="5" name="TextBox 4">
            <a:extLst>
              <a:ext uri="{FF2B5EF4-FFF2-40B4-BE49-F238E27FC236}">
                <a16:creationId xmlns:a16="http://schemas.microsoft.com/office/drawing/2014/main" id="{462BA4C4-9D45-4AF4-A519-B36C96241526}"/>
              </a:ext>
            </a:extLst>
          </p:cNvPr>
          <p:cNvSpPr txBox="1"/>
          <p:nvPr/>
        </p:nvSpPr>
        <p:spPr>
          <a:xfrm>
            <a:off x="112849" y="6334760"/>
            <a:ext cx="8229600" cy="261610"/>
          </a:xfrm>
          <a:prstGeom prst="rect">
            <a:avLst/>
          </a:prstGeom>
          <a:noFill/>
        </p:spPr>
        <p:txBody>
          <a:bodyPr wrap="square" rtlCol="0">
            <a:spAutoFit/>
          </a:bodyPr>
          <a:lstStyle/>
          <a:p>
            <a:r>
              <a:rPr lang="en-US" sz="1050" dirty="0"/>
              <a:t>Source: http://www.reimagine-education.com/wp-content/uploads/2018/01/RE_White-Paper_Global-Skills-Gap-Employability.pdf</a:t>
            </a:r>
          </a:p>
        </p:txBody>
      </p:sp>
    </p:spTree>
    <p:extLst>
      <p:ext uri="{BB962C8B-B14F-4D97-AF65-F5344CB8AC3E}">
        <p14:creationId xmlns:p14="http://schemas.microsoft.com/office/powerpoint/2010/main" val="97367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397E-DE2A-4395-8708-199D9A2687EC}"/>
              </a:ext>
            </a:extLst>
          </p:cNvPr>
          <p:cNvSpPr>
            <a:spLocks noGrp="1"/>
          </p:cNvSpPr>
          <p:nvPr>
            <p:ph type="title"/>
          </p:nvPr>
        </p:nvSpPr>
        <p:spPr/>
        <p:txBody>
          <a:bodyPr/>
          <a:lstStyle/>
          <a:p>
            <a:r>
              <a:rPr lang="en-CA" dirty="0"/>
              <a:t>Innovations in HE</a:t>
            </a:r>
          </a:p>
        </p:txBody>
      </p:sp>
    </p:spTree>
    <p:extLst>
      <p:ext uri="{BB962C8B-B14F-4D97-AF65-F5344CB8AC3E}">
        <p14:creationId xmlns:p14="http://schemas.microsoft.com/office/powerpoint/2010/main" val="2932287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64F87A-98D5-4DE4-8A3C-280EA48D456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3063"/>
          <a:stretch/>
        </p:blipFill>
        <p:spPr>
          <a:xfrm>
            <a:off x="0" y="1296908"/>
            <a:ext cx="9143999" cy="4496602"/>
          </a:xfrm>
          <a:prstGeom prst="rect">
            <a:avLst/>
          </a:prstGeom>
        </p:spPr>
      </p:pic>
      <p:sp>
        <p:nvSpPr>
          <p:cNvPr id="3" name="Title 2">
            <a:extLst>
              <a:ext uri="{FF2B5EF4-FFF2-40B4-BE49-F238E27FC236}">
                <a16:creationId xmlns:a16="http://schemas.microsoft.com/office/drawing/2014/main" id="{D24F5370-5489-4E32-BC2D-F23DF46DF76D}"/>
              </a:ext>
            </a:extLst>
          </p:cNvPr>
          <p:cNvSpPr>
            <a:spLocks noGrp="1"/>
          </p:cNvSpPr>
          <p:nvPr>
            <p:ph type="title"/>
          </p:nvPr>
        </p:nvSpPr>
        <p:spPr>
          <a:xfrm>
            <a:off x="603101" y="0"/>
            <a:ext cx="7886700" cy="1325563"/>
          </a:xfrm>
        </p:spPr>
        <p:txBody>
          <a:bodyPr/>
          <a:lstStyle/>
          <a:p>
            <a:r>
              <a:rPr lang="en-US" dirty="0"/>
              <a:t>Typical Classroom</a:t>
            </a:r>
          </a:p>
        </p:txBody>
      </p:sp>
      <p:sp>
        <p:nvSpPr>
          <p:cNvPr id="5" name="TextBox 4">
            <a:extLst>
              <a:ext uri="{FF2B5EF4-FFF2-40B4-BE49-F238E27FC236}">
                <a16:creationId xmlns:a16="http://schemas.microsoft.com/office/drawing/2014/main" id="{0DCAAC20-9DDB-45E8-AD90-F72043367F99}"/>
              </a:ext>
            </a:extLst>
          </p:cNvPr>
          <p:cNvSpPr txBox="1"/>
          <p:nvPr/>
        </p:nvSpPr>
        <p:spPr>
          <a:xfrm>
            <a:off x="162560" y="5874790"/>
            <a:ext cx="3717684" cy="246221"/>
          </a:xfrm>
          <a:prstGeom prst="rect">
            <a:avLst/>
          </a:prstGeom>
          <a:noFill/>
        </p:spPr>
        <p:txBody>
          <a:bodyPr wrap="none" rtlCol="0">
            <a:spAutoFit/>
          </a:bodyPr>
          <a:lstStyle/>
          <a:p>
            <a:r>
              <a:rPr lang="en-CA" sz="1000" dirty="0"/>
              <a:t>Source: https://www.flickr.com/photos/velkr0/3472576304 (CC BY)</a:t>
            </a:r>
          </a:p>
        </p:txBody>
      </p:sp>
    </p:spTree>
    <p:extLst>
      <p:ext uri="{BB962C8B-B14F-4D97-AF65-F5344CB8AC3E}">
        <p14:creationId xmlns:p14="http://schemas.microsoft.com/office/powerpoint/2010/main" val="3596675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3C3F0D1-EB24-4C9F-A8DD-6539DC4750A6}"/>
              </a:ext>
            </a:extLst>
          </p:cNvPr>
          <p:cNvPicPr>
            <a:picLocks noChangeAspect="1"/>
          </p:cNvPicPr>
          <p:nvPr/>
        </p:nvPicPr>
        <p:blipFill>
          <a:blip r:embed="rId3"/>
          <a:stretch>
            <a:fillRect/>
          </a:stretch>
        </p:blipFill>
        <p:spPr>
          <a:xfrm>
            <a:off x="0" y="1583503"/>
            <a:ext cx="9144000" cy="4198993"/>
          </a:xfrm>
          <a:prstGeom prst="rect">
            <a:avLst/>
          </a:prstGeom>
        </p:spPr>
      </p:pic>
      <p:sp>
        <p:nvSpPr>
          <p:cNvPr id="3" name="Title 2">
            <a:extLst>
              <a:ext uri="{FF2B5EF4-FFF2-40B4-BE49-F238E27FC236}">
                <a16:creationId xmlns:a16="http://schemas.microsoft.com/office/drawing/2014/main" id="{6CD5FCEE-0F76-4283-9338-D3667BF4A6DA}"/>
              </a:ext>
            </a:extLst>
          </p:cNvPr>
          <p:cNvSpPr>
            <a:spLocks noGrp="1"/>
          </p:cNvSpPr>
          <p:nvPr>
            <p:ph type="title" idx="4294967295"/>
          </p:nvPr>
        </p:nvSpPr>
        <p:spPr>
          <a:xfrm>
            <a:off x="0" y="3940"/>
            <a:ext cx="9144000" cy="1325563"/>
          </a:xfrm>
        </p:spPr>
        <p:txBody>
          <a:bodyPr/>
          <a:lstStyle/>
          <a:p>
            <a:r>
              <a:rPr lang="en-US" dirty="0"/>
              <a:t>Innovations in Higher Education?</a:t>
            </a:r>
          </a:p>
        </p:txBody>
      </p:sp>
      <p:cxnSp>
        <p:nvCxnSpPr>
          <p:cNvPr id="7" name="Straight Connector 6">
            <a:extLst>
              <a:ext uri="{FF2B5EF4-FFF2-40B4-BE49-F238E27FC236}">
                <a16:creationId xmlns:a16="http://schemas.microsoft.com/office/drawing/2014/main" id="{191C85EF-F09E-41E4-B96C-AAB9CF80DF15}"/>
              </a:ext>
            </a:extLst>
          </p:cNvPr>
          <p:cNvCxnSpPr/>
          <p:nvPr/>
        </p:nvCxnSpPr>
        <p:spPr>
          <a:xfrm flipV="1">
            <a:off x="228600" y="1676400"/>
            <a:ext cx="5562600" cy="2667000"/>
          </a:xfrm>
          <a:prstGeom prst="line">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053176D-839B-4F3E-86EB-6781D44674CC}"/>
              </a:ext>
            </a:extLst>
          </p:cNvPr>
          <p:cNvSpPr txBox="1"/>
          <p:nvPr/>
        </p:nvSpPr>
        <p:spPr>
          <a:xfrm rot="20050493">
            <a:off x="713423" y="2789095"/>
            <a:ext cx="3860993" cy="369332"/>
          </a:xfrm>
          <a:prstGeom prst="rect">
            <a:avLst/>
          </a:prstGeom>
          <a:noFill/>
        </p:spPr>
        <p:txBody>
          <a:bodyPr wrap="none" rtlCol="0">
            <a:spAutoFit/>
          </a:bodyPr>
          <a:lstStyle/>
          <a:p>
            <a:r>
              <a:rPr lang="en-US" dirty="0"/>
              <a:t>Slow pace of diffusion of innovation </a:t>
            </a:r>
          </a:p>
        </p:txBody>
      </p:sp>
    </p:spTree>
    <p:extLst>
      <p:ext uri="{BB962C8B-B14F-4D97-AF65-F5344CB8AC3E}">
        <p14:creationId xmlns:p14="http://schemas.microsoft.com/office/powerpoint/2010/main" val="2172773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1232610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A6475D-2442-42EE-97B8-F80AF1A2E4FF}"/>
              </a:ext>
            </a:extLst>
          </p:cNvPr>
          <p:cNvSpPr>
            <a:spLocks noGrp="1"/>
          </p:cNvSpPr>
          <p:nvPr>
            <p:ph type="title"/>
          </p:nvPr>
        </p:nvSpPr>
        <p:spPr/>
        <p:txBody>
          <a:bodyPr/>
          <a:lstStyle/>
          <a:p>
            <a:r>
              <a:rPr lang="en-CA" dirty="0"/>
              <a:t>Innovations Happen </a:t>
            </a:r>
          </a:p>
        </p:txBody>
      </p:sp>
      <p:sp>
        <p:nvSpPr>
          <p:cNvPr id="2" name="Content Placeholder 1">
            <a:extLst>
              <a:ext uri="{FF2B5EF4-FFF2-40B4-BE49-F238E27FC236}">
                <a16:creationId xmlns:a16="http://schemas.microsoft.com/office/drawing/2014/main" id="{3E77BB5E-0D3D-46A3-9527-4578758CE3CE}"/>
              </a:ext>
            </a:extLst>
          </p:cNvPr>
          <p:cNvSpPr>
            <a:spLocks noGrp="1"/>
          </p:cNvSpPr>
          <p:nvPr>
            <p:ph idx="1"/>
          </p:nvPr>
        </p:nvSpPr>
        <p:spPr/>
        <p:txBody>
          <a:bodyPr>
            <a:normAutofit/>
          </a:bodyPr>
          <a:lstStyle/>
          <a:p>
            <a:r>
              <a:rPr lang="en-CA" sz="4000" dirty="0"/>
              <a:t>Demands of a learning society</a:t>
            </a:r>
          </a:p>
          <a:p>
            <a:r>
              <a:rPr lang="en-CA" sz="4000" dirty="0"/>
              <a:t>When new technologies emerge</a:t>
            </a:r>
          </a:p>
          <a:p>
            <a:r>
              <a:rPr lang="en-CA" sz="4000" dirty="0"/>
              <a:t>New providers emerge</a:t>
            </a:r>
          </a:p>
        </p:txBody>
      </p:sp>
    </p:spTree>
    <p:extLst>
      <p:ext uri="{BB962C8B-B14F-4D97-AF65-F5344CB8AC3E}">
        <p14:creationId xmlns:p14="http://schemas.microsoft.com/office/powerpoint/2010/main" val="3663655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37D010-A68D-4852-B63D-766E477F0B39}"/>
              </a:ext>
            </a:extLst>
          </p:cNvPr>
          <p:cNvSpPr>
            <a:spLocks noGrp="1"/>
          </p:cNvSpPr>
          <p:nvPr>
            <p:ph type="title" idx="4294967295"/>
          </p:nvPr>
        </p:nvSpPr>
        <p:spPr>
          <a:xfrm>
            <a:off x="0" y="0"/>
            <a:ext cx="9144000" cy="1265238"/>
          </a:xfrm>
        </p:spPr>
        <p:txBody>
          <a:bodyPr/>
          <a:lstStyle/>
          <a:p>
            <a:r>
              <a:rPr lang="en-US" dirty="0"/>
              <a:t>Fourth Industrial Revolution</a:t>
            </a:r>
          </a:p>
        </p:txBody>
      </p:sp>
      <p:pic>
        <p:nvPicPr>
          <p:cNvPr id="5" name="Picture 4">
            <a:extLst>
              <a:ext uri="{FF2B5EF4-FFF2-40B4-BE49-F238E27FC236}">
                <a16:creationId xmlns:a16="http://schemas.microsoft.com/office/drawing/2014/main" id="{9B64DC13-AA66-48F7-AA50-CF1F36F1AF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08216"/>
            <a:ext cx="9144000" cy="4441568"/>
          </a:xfrm>
          <a:prstGeom prst="rect">
            <a:avLst/>
          </a:prstGeom>
        </p:spPr>
      </p:pic>
      <p:sp>
        <p:nvSpPr>
          <p:cNvPr id="6" name="TextBox 5">
            <a:extLst>
              <a:ext uri="{FF2B5EF4-FFF2-40B4-BE49-F238E27FC236}">
                <a16:creationId xmlns:a16="http://schemas.microsoft.com/office/drawing/2014/main" id="{D9AE9819-66B7-49C7-BF90-76E248283EB4}"/>
              </a:ext>
            </a:extLst>
          </p:cNvPr>
          <p:cNvSpPr txBox="1"/>
          <p:nvPr/>
        </p:nvSpPr>
        <p:spPr>
          <a:xfrm>
            <a:off x="213360" y="6406704"/>
            <a:ext cx="5631670" cy="253916"/>
          </a:xfrm>
          <a:prstGeom prst="rect">
            <a:avLst/>
          </a:prstGeom>
          <a:noFill/>
        </p:spPr>
        <p:txBody>
          <a:bodyPr wrap="none" rtlCol="0">
            <a:spAutoFit/>
          </a:bodyPr>
          <a:lstStyle/>
          <a:p>
            <a:r>
              <a:rPr lang="en-US" sz="1050" dirty="0"/>
              <a:t>CC BY-SA Source: </a:t>
            </a:r>
            <a:r>
              <a:rPr lang="en-US" sz="1050" dirty="0">
                <a:hlinkClick r:id="rId4"/>
              </a:rPr>
              <a:t>https://commons.wikimedia.org/wiki/File:Industry_4.0.png</a:t>
            </a:r>
            <a:r>
              <a:rPr lang="en-US" sz="1050" dirty="0"/>
              <a:t> (</a:t>
            </a:r>
            <a:r>
              <a:rPr lang="en-US" sz="1050" dirty="0" err="1"/>
              <a:t>User:</a:t>
            </a:r>
            <a:r>
              <a:rPr lang="en-US" sz="1050" dirty="0" err="1">
                <a:hlinkClick r:id="rId5"/>
              </a:rPr>
              <a:t>ChristophRoser</a:t>
            </a:r>
            <a:r>
              <a:rPr lang="en-US" sz="1050" dirty="0"/>
              <a:t>)</a:t>
            </a:r>
          </a:p>
        </p:txBody>
      </p:sp>
    </p:spTree>
    <p:extLst>
      <p:ext uri="{BB962C8B-B14F-4D97-AF65-F5344CB8AC3E}">
        <p14:creationId xmlns:p14="http://schemas.microsoft.com/office/powerpoint/2010/main" val="15194212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129CA7-C165-47C7-BD06-86DFF91C57BD}"/>
              </a:ext>
            </a:extLst>
          </p:cNvPr>
          <p:cNvSpPr>
            <a:spLocks noGrp="1"/>
          </p:cNvSpPr>
          <p:nvPr>
            <p:ph idx="4294967295"/>
          </p:nvPr>
        </p:nvSpPr>
        <p:spPr>
          <a:xfrm>
            <a:off x="778886" y="1257903"/>
            <a:ext cx="8365114" cy="2653436"/>
          </a:xfrm>
        </p:spPr>
        <p:txBody>
          <a:bodyPr>
            <a:normAutofit/>
          </a:bodyPr>
          <a:lstStyle/>
          <a:p>
            <a:r>
              <a:rPr lang="en-US" sz="3600" dirty="0"/>
              <a:t>From elite to mass</a:t>
            </a:r>
          </a:p>
          <a:p>
            <a:r>
              <a:rPr lang="en-US" sz="3600" dirty="0"/>
              <a:t>Correspondence model</a:t>
            </a:r>
          </a:p>
          <a:p>
            <a:r>
              <a:rPr lang="en-US" sz="3600" dirty="0"/>
              <a:t>Multi-media model</a:t>
            </a:r>
          </a:p>
          <a:p>
            <a:r>
              <a:rPr lang="en-US" sz="3600" dirty="0"/>
              <a:t>Intelligent flexible learning model</a:t>
            </a:r>
          </a:p>
        </p:txBody>
      </p:sp>
      <p:sp>
        <p:nvSpPr>
          <p:cNvPr id="3" name="Title 2">
            <a:extLst>
              <a:ext uri="{FF2B5EF4-FFF2-40B4-BE49-F238E27FC236}">
                <a16:creationId xmlns:a16="http://schemas.microsoft.com/office/drawing/2014/main" id="{1769FD29-5EF4-4D1B-9A4E-7E765BF3E3A1}"/>
              </a:ext>
            </a:extLst>
          </p:cNvPr>
          <p:cNvSpPr>
            <a:spLocks noGrp="1"/>
          </p:cNvSpPr>
          <p:nvPr>
            <p:ph type="title" idx="4294967295"/>
          </p:nvPr>
        </p:nvSpPr>
        <p:spPr>
          <a:xfrm>
            <a:off x="0" y="13620"/>
            <a:ext cx="9144000" cy="1325563"/>
          </a:xfrm>
        </p:spPr>
        <p:txBody>
          <a:bodyPr/>
          <a:lstStyle/>
          <a:p>
            <a:r>
              <a:rPr lang="en-US" dirty="0"/>
              <a:t>Tertiary Education Over Four Stages</a:t>
            </a:r>
          </a:p>
        </p:txBody>
      </p:sp>
      <p:grpSp>
        <p:nvGrpSpPr>
          <p:cNvPr id="7" name="Group 6">
            <a:extLst>
              <a:ext uri="{FF2B5EF4-FFF2-40B4-BE49-F238E27FC236}">
                <a16:creationId xmlns:a16="http://schemas.microsoft.com/office/drawing/2014/main" id="{C1259D47-F377-4740-A844-62A2E8070BA9}"/>
              </a:ext>
            </a:extLst>
          </p:cNvPr>
          <p:cNvGrpSpPr/>
          <p:nvPr/>
        </p:nvGrpSpPr>
        <p:grpSpPr>
          <a:xfrm>
            <a:off x="121920" y="4206241"/>
            <a:ext cx="8168640" cy="2554588"/>
            <a:chOff x="0" y="3348079"/>
            <a:chExt cx="9144000" cy="2797134"/>
          </a:xfrm>
        </p:grpSpPr>
        <p:pic>
          <p:nvPicPr>
            <p:cNvPr id="5" name="Picture 4">
              <a:extLst>
                <a:ext uri="{FF2B5EF4-FFF2-40B4-BE49-F238E27FC236}">
                  <a16:creationId xmlns:a16="http://schemas.microsoft.com/office/drawing/2014/main" id="{F29804E6-3A90-4968-AE65-8E162893CE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129" y="3348079"/>
              <a:ext cx="1748602" cy="1919563"/>
            </a:xfrm>
            <a:prstGeom prst="rect">
              <a:avLst/>
            </a:prstGeom>
          </p:spPr>
        </p:pic>
        <p:pic>
          <p:nvPicPr>
            <p:cNvPr id="9" name="Picture 8">
              <a:extLst>
                <a:ext uri="{FF2B5EF4-FFF2-40B4-BE49-F238E27FC236}">
                  <a16:creationId xmlns:a16="http://schemas.microsoft.com/office/drawing/2014/main" id="{850BE227-40BB-45CB-B78E-BE9D10B40E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651" r="18167"/>
            <a:stretch/>
          </p:blipFill>
          <p:spPr>
            <a:xfrm>
              <a:off x="2548267" y="3348079"/>
              <a:ext cx="1628140" cy="1845042"/>
            </a:xfrm>
            <a:prstGeom prst="rect">
              <a:avLst/>
            </a:prstGeom>
          </p:spPr>
        </p:pic>
        <p:pic>
          <p:nvPicPr>
            <p:cNvPr id="11" name="Picture 10">
              <a:extLst>
                <a:ext uri="{FF2B5EF4-FFF2-40B4-BE49-F238E27FC236}">
                  <a16:creationId xmlns:a16="http://schemas.microsoft.com/office/drawing/2014/main" id="{DBB13562-3759-4A96-84B8-B93C1312416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88377" y="3387481"/>
              <a:ext cx="1906110" cy="1751716"/>
            </a:xfrm>
            <a:prstGeom prst="rect">
              <a:avLst/>
            </a:prstGeom>
          </p:spPr>
        </p:pic>
        <p:pic>
          <p:nvPicPr>
            <p:cNvPr id="13" name="Picture 12">
              <a:extLst>
                <a:ext uri="{FF2B5EF4-FFF2-40B4-BE49-F238E27FC236}">
                  <a16:creationId xmlns:a16="http://schemas.microsoft.com/office/drawing/2014/main" id="{418151AE-55DF-4FAE-9ED0-5E7D332F86E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206" r="12078"/>
            <a:stretch/>
          </p:blipFill>
          <p:spPr>
            <a:xfrm>
              <a:off x="6781093" y="3362602"/>
              <a:ext cx="1820856" cy="1815996"/>
            </a:xfrm>
            <a:prstGeom prst="rect">
              <a:avLst/>
            </a:prstGeom>
          </p:spPr>
        </p:pic>
        <p:pic>
          <p:nvPicPr>
            <p:cNvPr id="12" name="Picture 11">
              <a:extLst>
                <a:ext uri="{FF2B5EF4-FFF2-40B4-BE49-F238E27FC236}">
                  <a16:creationId xmlns:a16="http://schemas.microsoft.com/office/drawing/2014/main" id="{A31F1744-516C-4BE6-B062-828A3125964E}"/>
                </a:ext>
              </a:extLst>
            </p:cNvPr>
            <p:cNvPicPr>
              <a:picLocks noChangeAspect="1"/>
            </p:cNvPicPr>
            <p:nvPr/>
          </p:nvPicPr>
          <p:blipFill rotWithShape="1">
            <a:blip r:embed="rId7">
              <a:duotone>
                <a:schemeClr val="accent2">
                  <a:shade val="45000"/>
                  <a:satMod val="135000"/>
                </a:schemeClr>
                <a:prstClr val="white"/>
              </a:duotone>
              <a:extLst>
                <a:ext uri="{28A0092B-C50C-407E-A947-70E740481C1C}">
                  <a14:useLocalDpi xmlns:a14="http://schemas.microsoft.com/office/drawing/2010/main" val="0"/>
                </a:ext>
              </a:extLst>
            </a:blip>
            <a:srcRect t="50114" b="27796"/>
            <a:stretch/>
          </p:blipFill>
          <p:spPr>
            <a:xfrm>
              <a:off x="0" y="5164076"/>
              <a:ext cx="9144000" cy="981137"/>
            </a:xfrm>
            <a:prstGeom prst="rect">
              <a:avLst/>
            </a:prstGeom>
          </p:spPr>
        </p:pic>
        <p:sp>
          <p:nvSpPr>
            <p:cNvPr id="6" name="TextBox 5">
              <a:extLst>
                <a:ext uri="{FF2B5EF4-FFF2-40B4-BE49-F238E27FC236}">
                  <a16:creationId xmlns:a16="http://schemas.microsoft.com/office/drawing/2014/main" id="{CA32DB5C-B0F1-4205-8ED3-61B4B1BF3949}"/>
                </a:ext>
              </a:extLst>
            </p:cNvPr>
            <p:cNvSpPr txBox="1"/>
            <p:nvPr/>
          </p:nvSpPr>
          <p:spPr>
            <a:xfrm>
              <a:off x="204930" y="5277518"/>
              <a:ext cx="1905000" cy="674740"/>
            </a:xfrm>
            <a:prstGeom prst="rect">
              <a:avLst/>
            </a:prstGeom>
            <a:solidFill>
              <a:srgbClr val="CB7439"/>
            </a:solidFill>
          </p:spPr>
          <p:txBody>
            <a:bodyPr wrap="square" rtlCol="0">
              <a:spAutoFit/>
            </a:bodyPr>
            <a:lstStyle/>
            <a:p>
              <a:pPr algn="ctr"/>
              <a:r>
                <a:rPr lang="en-US" sz="3200" b="1" dirty="0">
                  <a:solidFill>
                    <a:schemeClr val="bg1"/>
                  </a:solidFill>
                </a:rPr>
                <a:t>Gen 1</a:t>
              </a:r>
              <a:endParaRPr lang="en-CA" sz="3200" b="1" dirty="0">
                <a:solidFill>
                  <a:schemeClr val="bg1"/>
                </a:solidFill>
              </a:endParaRPr>
            </a:p>
          </p:txBody>
        </p:sp>
        <p:sp>
          <p:nvSpPr>
            <p:cNvPr id="21" name="TextBox 20">
              <a:extLst>
                <a:ext uri="{FF2B5EF4-FFF2-40B4-BE49-F238E27FC236}">
                  <a16:creationId xmlns:a16="http://schemas.microsoft.com/office/drawing/2014/main" id="{867368A0-0C89-4F23-A460-A6F90164F34F}"/>
                </a:ext>
              </a:extLst>
            </p:cNvPr>
            <p:cNvSpPr txBox="1"/>
            <p:nvPr/>
          </p:nvSpPr>
          <p:spPr>
            <a:xfrm>
              <a:off x="2654172" y="5312623"/>
              <a:ext cx="1807038" cy="674740"/>
            </a:xfrm>
            <a:prstGeom prst="rect">
              <a:avLst/>
            </a:prstGeom>
            <a:solidFill>
              <a:srgbClr val="CB7439"/>
            </a:solidFill>
          </p:spPr>
          <p:txBody>
            <a:bodyPr wrap="square" rtlCol="0">
              <a:spAutoFit/>
            </a:bodyPr>
            <a:lstStyle/>
            <a:p>
              <a:pPr algn="ctr"/>
              <a:r>
                <a:rPr lang="en-US" sz="3200" b="1" dirty="0">
                  <a:solidFill>
                    <a:schemeClr val="bg1"/>
                  </a:solidFill>
                </a:rPr>
                <a:t>Gen 2</a:t>
              </a:r>
              <a:endParaRPr lang="en-CA" sz="3200" b="1" dirty="0">
                <a:solidFill>
                  <a:schemeClr val="bg1"/>
                </a:solidFill>
              </a:endParaRPr>
            </a:p>
          </p:txBody>
        </p:sp>
        <p:sp>
          <p:nvSpPr>
            <p:cNvPr id="22" name="TextBox 21">
              <a:extLst>
                <a:ext uri="{FF2B5EF4-FFF2-40B4-BE49-F238E27FC236}">
                  <a16:creationId xmlns:a16="http://schemas.microsoft.com/office/drawing/2014/main" id="{48D447F0-B116-4A73-BF5B-D6259B39AE7F}"/>
                </a:ext>
              </a:extLst>
            </p:cNvPr>
            <p:cNvSpPr txBox="1"/>
            <p:nvPr/>
          </p:nvSpPr>
          <p:spPr>
            <a:xfrm>
              <a:off x="4745367" y="5294165"/>
              <a:ext cx="1849120" cy="674740"/>
            </a:xfrm>
            <a:prstGeom prst="rect">
              <a:avLst/>
            </a:prstGeom>
            <a:solidFill>
              <a:srgbClr val="CB7439"/>
            </a:solidFill>
          </p:spPr>
          <p:txBody>
            <a:bodyPr wrap="square" rtlCol="0">
              <a:spAutoFit/>
            </a:bodyPr>
            <a:lstStyle/>
            <a:p>
              <a:pPr algn="ctr"/>
              <a:r>
                <a:rPr lang="en-US" sz="3200" b="1" dirty="0">
                  <a:solidFill>
                    <a:schemeClr val="bg1"/>
                  </a:solidFill>
                </a:rPr>
                <a:t>Gen 3</a:t>
              </a:r>
              <a:endParaRPr lang="en-CA" sz="3200" b="1" dirty="0">
                <a:solidFill>
                  <a:schemeClr val="bg1"/>
                </a:solidFill>
              </a:endParaRPr>
            </a:p>
          </p:txBody>
        </p:sp>
        <p:sp>
          <p:nvSpPr>
            <p:cNvPr id="23" name="TextBox 22">
              <a:extLst>
                <a:ext uri="{FF2B5EF4-FFF2-40B4-BE49-F238E27FC236}">
                  <a16:creationId xmlns:a16="http://schemas.microsoft.com/office/drawing/2014/main" id="{4B104F9C-CDA0-494C-9510-472C2B376E3A}"/>
                </a:ext>
              </a:extLst>
            </p:cNvPr>
            <p:cNvSpPr txBox="1"/>
            <p:nvPr/>
          </p:nvSpPr>
          <p:spPr>
            <a:xfrm>
              <a:off x="6954843" y="5300702"/>
              <a:ext cx="1905000" cy="674740"/>
            </a:xfrm>
            <a:prstGeom prst="rect">
              <a:avLst/>
            </a:prstGeom>
            <a:solidFill>
              <a:srgbClr val="CB7439"/>
            </a:solidFill>
          </p:spPr>
          <p:txBody>
            <a:bodyPr wrap="square" rtlCol="0">
              <a:spAutoFit/>
            </a:bodyPr>
            <a:lstStyle/>
            <a:p>
              <a:pPr algn="ctr"/>
              <a:r>
                <a:rPr lang="en-US" sz="3200" b="1" dirty="0">
                  <a:solidFill>
                    <a:schemeClr val="bg1"/>
                  </a:solidFill>
                </a:rPr>
                <a:t>Gen 4</a:t>
              </a:r>
              <a:endParaRPr lang="en-CA" sz="3200" b="1" dirty="0">
                <a:solidFill>
                  <a:schemeClr val="bg1"/>
                </a:solidFill>
              </a:endParaRPr>
            </a:p>
          </p:txBody>
        </p:sp>
      </p:grpSp>
    </p:spTree>
    <p:extLst>
      <p:ext uri="{BB962C8B-B14F-4D97-AF65-F5344CB8AC3E}">
        <p14:creationId xmlns:p14="http://schemas.microsoft.com/office/powerpoint/2010/main" val="35117452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056723-DA95-4805-93FB-247DA78C188E}"/>
              </a:ext>
            </a:extLst>
          </p:cNvPr>
          <p:cNvSpPr>
            <a:spLocks noGrp="1"/>
          </p:cNvSpPr>
          <p:nvPr>
            <p:ph type="title"/>
          </p:nvPr>
        </p:nvSpPr>
        <p:spPr/>
        <p:txBody>
          <a:bodyPr>
            <a:normAutofit/>
          </a:bodyPr>
          <a:lstStyle/>
          <a:p>
            <a:r>
              <a:rPr lang="en-US" dirty="0"/>
              <a:t>NMC Report 2018</a:t>
            </a:r>
          </a:p>
        </p:txBody>
      </p:sp>
      <p:sp>
        <p:nvSpPr>
          <p:cNvPr id="6" name="TextBox 5">
            <a:extLst>
              <a:ext uri="{FF2B5EF4-FFF2-40B4-BE49-F238E27FC236}">
                <a16:creationId xmlns:a16="http://schemas.microsoft.com/office/drawing/2014/main" id="{C1101567-5145-4BD5-A833-C15DE8480989}"/>
              </a:ext>
            </a:extLst>
          </p:cNvPr>
          <p:cNvSpPr txBox="1"/>
          <p:nvPr/>
        </p:nvSpPr>
        <p:spPr>
          <a:xfrm>
            <a:off x="393674" y="6114498"/>
            <a:ext cx="6743700" cy="246221"/>
          </a:xfrm>
          <a:prstGeom prst="rect">
            <a:avLst/>
          </a:prstGeom>
          <a:noFill/>
        </p:spPr>
        <p:txBody>
          <a:bodyPr wrap="square" rtlCol="0">
            <a:spAutoFit/>
          </a:bodyPr>
          <a:lstStyle/>
          <a:p>
            <a:r>
              <a:rPr lang="en-CA" sz="1000" dirty="0"/>
              <a:t>Source: </a:t>
            </a:r>
            <a:r>
              <a:rPr lang="en-CA" sz="1000" dirty="0">
                <a:hlinkClick r:id="rId2"/>
              </a:rPr>
              <a:t>https://library.educause.edu/resources/2018/4/nmc-horizon-report-preview-2018</a:t>
            </a:r>
            <a:r>
              <a:rPr lang="en-CA" sz="1000" dirty="0"/>
              <a:t> </a:t>
            </a:r>
          </a:p>
        </p:txBody>
      </p:sp>
      <p:grpSp>
        <p:nvGrpSpPr>
          <p:cNvPr id="5" name="Group 4">
            <a:extLst>
              <a:ext uri="{FF2B5EF4-FFF2-40B4-BE49-F238E27FC236}">
                <a16:creationId xmlns:a16="http://schemas.microsoft.com/office/drawing/2014/main" id="{7AE19ED8-649F-4399-B0A5-86954FC5D31A}"/>
              </a:ext>
            </a:extLst>
          </p:cNvPr>
          <p:cNvGrpSpPr/>
          <p:nvPr/>
        </p:nvGrpSpPr>
        <p:grpSpPr>
          <a:xfrm>
            <a:off x="267107" y="1930400"/>
            <a:ext cx="8876893" cy="2880680"/>
            <a:chOff x="1698171" y="1854200"/>
            <a:chExt cx="8969830" cy="2910840"/>
          </a:xfrm>
        </p:grpSpPr>
        <p:pic>
          <p:nvPicPr>
            <p:cNvPr id="7" name="Picture 6">
              <a:extLst>
                <a:ext uri="{FF2B5EF4-FFF2-40B4-BE49-F238E27FC236}">
                  <a16:creationId xmlns:a16="http://schemas.microsoft.com/office/drawing/2014/main" id="{456C8CF3-1D29-44D8-8F85-4AE057F201A7}"/>
                </a:ext>
              </a:extLst>
            </p:cNvPr>
            <p:cNvPicPr>
              <a:picLocks noChangeAspect="1"/>
            </p:cNvPicPr>
            <p:nvPr/>
          </p:nvPicPr>
          <p:blipFill rotWithShape="1">
            <a:blip r:embed="rId3"/>
            <a:srcRect r="1215"/>
            <a:stretch/>
          </p:blipFill>
          <p:spPr>
            <a:xfrm>
              <a:off x="1698171" y="1854200"/>
              <a:ext cx="8969830" cy="2910840"/>
            </a:xfrm>
            <a:prstGeom prst="rect">
              <a:avLst/>
            </a:prstGeom>
          </p:spPr>
        </p:pic>
        <p:sp>
          <p:nvSpPr>
            <p:cNvPr id="2" name="TextBox 1">
              <a:extLst>
                <a:ext uri="{FF2B5EF4-FFF2-40B4-BE49-F238E27FC236}">
                  <a16:creationId xmlns:a16="http://schemas.microsoft.com/office/drawing/2014/main" id="{05D49BE3-30D6-4FD5-A274-60204C8FD6FE}"/>
                </a:ext>
              </a:extLst>
            </p:cNvPr>
            <p:cNvSpPr txBox="1"/>
            <p:nvPr/>
          </p:nvSpPr>
          <p:spPr>
            <a:xfrm>
              <a:off x="4327781" y="2277417"/>
              <a:ext cx="721297" cy="307776"/>
            </a:xfrm>
            <a:prstGeom prst="rect">
              <a:avLst/>
            </a:prstGeom>
            <a:solidFill>
              <a:srgbClr val="33CCFF"/>
            </a:solidFill>
          </p:spPr>
          <p:txBody>
            <a:bodyPr wrap="square" rtlCol="0">
              <a:spAutoFit/>
            </a:bodyPr>
            <a:lstStyle/>
            <a:p>
              <a:pPr algn="ctr"/>
              <a:r>
                <a:rPr lang="en-US" sz="900" b="1" dirty="0"/>
                <a:t>2018</a:t>
              </a:r>
            </a:p>
          </p:txBody>
        </p:sp>
        <p:sp>
          <p:nvSpPr>
            <p:cNvPr id="8" name="TextBox 7">
              <a:extLst>
                <a:ext uri="{FF2B5EF4-FFF2-40B4-BE49-F238E27FC236}">
                  <a16:creationId xmlns:a16="http://schemas.microsoft.com/office/drawing/2014/main" id="{99FFBFD9-A920-4E39-8595-5C6E25B4600E}"/>
                </a:ext>
              </a:extLst>
            </p:cNvPr>
            <p:cNvSpPr txBox="1"/>
            <p:nvPr/>
          </p:nvSpPr>
          <p:spPr>
            <a:xfrm>
              <a:off x="5535623" y="2286341"/>
              <a:ext cx="721297" cy="307776"/>
            </a:xfrm>
            <a:prstGeom prst="rect">
              <a:avLst/>
            </a:prstGeom>
            <a:solidFill>
              <a:srgbClr val="33CCFF"/>
            </a:solidFill>
          </p:spPr>
          <p:txBody>
            <a:bodyPr wrap="square" rtlCol="0">
              <a:spAutoFit/>
            </a:bodyPr>
            <a:lstStyle/>
            <a:p>
              <a:pPr algn="ctr"/>
              <a:r>
                <a:rPr lang="en-US" sz="900" b="1" dirty="0"/>
                <a:t>2019</a:t>
              </a:r>
            </a:p>
          </p:txBody>
        </p:sp>
        <p:sp>
          <p:nvSpPr>
            <p:cNvPr id="9" name="TextBox 8">
              <a:extLst>
                <a:ext uri="{FF2B5EF4-FFF2-40B4-BE49-F238E27FC236}">
                  <a16:creationId xmlns:a16="http://schemas.microsoft.com/office/drawing/2014/main" id="{3FAC74D9-0648-4F89-B077-4B0922D74BD1}"/>
                </a:ext>
              </a:extLst>
            </p:cNvPr>
            <p:cNvSpPr txBox="1"/>
            <p:nvPr/>
          </p:nvSpPr>
          <p:spPr>
            <a:xfrm>
              <a:off x="6676256" y="2286341"/>
              <a:ext cx="721297" cy="307776"/>
            </a:xfrm>
            <a:prstGeom prst="rect">
              <a:avLst/>
            </a:prstGeom>
            <a:solidFill>
              <a:srgbClr val="33CCFF"/>
            </a:solidFill>
          </p:spPr>
          <p:txBody>
            <a:bodyPr wrap="square" rtlCol="0">
              <a:spAutoFit/>
            </a:bodyPr>
            <a:lstStyle/>
            <a:p>
              <a:pPr algn="ctr"/>
              <a:r>
                <a:rPr lang="en-US" sz="900" b="1" dirty="0"/>
                <a:t>2020</a:t>
              </a:r>
            </a:p>
          </p:txBody>
        </p:sp>
        <p:sp>
          <p:nvSpPr>
            <p:cNvPr id="10" name="TextBox 9">
              <a:extLst>
                <a:ext uri="{FF2B5EF4-FFF2-40B4-BE49-F238E27FC236}">
                  <a16:creationId xmlns:a16="http://schemas.microsoft.com/office/drawing/2014/main" id="{86A9B1F9-EF4B-4567-944B-28D4CEA166AD}"/>
                </a:ext>
              </a:extLst>
            </p:cNvPr>
            <p:cNvSpPr txBox="1"/>
            <p:nvPr/>
          </p:nvSpPr>
          <p:spPr>
            <a:xfrm>
              <a:off x="7834875" y="2280652"/>
              <a:ext cx="721297" cy="307776"/>
            </a:xfrm>
            <a:prstGeom prst="rect">
              <a:avLst/>
            </a:prstGeom>
            <a:solidFill>
              <a:srgbClr val="33CCFF"/>
            </a:solidFill>
          </p:spPr>
          <p:txBody>
            <a:bodyPr wrap="square" rtlCol="0">
              <a:spAutoFit/>
            </a:bodyPr>
            <a:lstStyle/>
            <a:p>
              <a:pPr algn="ctr"/>
              <a:r>
                <a:rPr lang="en-US" sz="900" b="1" dirty="0"/>
                <a:t>2021</a:t>
              </a:r>
            </a:p>
          </p:txBody>
        </p:sp>
        <p:sp>
          <p:nvSpPr>
            <p:cNvPr id="11" name="TextBox 10">
              <a:extLst>
                <a:ext uri="{FF2B5EF4-FFF2-40B4-BE49-F238E27FC236}">
                  <a16:creationId xmlns:a16="http://schemas.microsoft.com/office/drawing/2014/main" id="{BBF53E49-18FD-4D69-B2FC-F547D5150486}"/>
                </a:ext>
              </a:extLst>
            </p:cNvPr>
            <p:cNvSpPr txBox="1"/>
            <p:nvPr/>
          </p:nvSpPr>
          <p:spPr>
            <a:xfrm>
              <a:off x="8975506" y="2280663"/>
              <a:ext cx="721297" cy="307776"/>
            </a:xfrm>
            <a:prstGeom prst="rect">
              <a:avLst/>
            </a:prstGeom>
            <a:solidFill>
              <a:srgbClr val="33CCFF"/>
            </a:solidFill>
          </p:spPr>
          <p:txBody>
            <a:bodyPr wrap="square" rtlCol="0">
              <a:spAutoFit/>
            </a:bodyPr>
            <a:lstStyle/>
            <a:p>
              <a:pPr algn="ctr"/>
              <a:r>
                <a:rPr lang="en-US" sz="900" b="1" dirty="0"/>
                <a:t>2022</a:t>
              </a:r>
            </a:p>
          </p:txBody>
        </p:sp>
        <p:sp>
          <p:nvSpPr>
            <p:cNvPr id="4" name="TextBox 3">
              <a:extLst>
                <a:ext uri="{FF2B5EF4-FFF2-40B4-BE49-F238E27FC236}">
                  <a16:creationId xmlns:a16="http://schemas.microsoft.com/office/drawing/2014/main" id="{CAEF96D9-E348-470F-990E-D2D7D130DF36}"/>
                </a:ext>
              </a:extLst>
            </p:cNvPr>
            <p:cNvSpPr txBox="1"/>
            <p:nvPr/>
          </p:nvSpPr>
          <p:spPr>
            <a:xfrm>
              <a:off x="1800718" y="3711571"/>
              <a:ext cx="2758346" cy="553997"/>
            </a:xfrm>
            <a:prstGeom prst="rect">
              <a:avLst/>
            </a:prstGeom>
            <a:solidFill>
              <a:srgbClr val="DFEAEF"/>
            </a:solidFill>
          </p:spPr>
          <p:txBody>
            <a:bodyPr wrap="square" rtlCol="0">
              <a:spAutoFit/>
            </a:bodyPr>
            <a:lstStyle/>
            <a:p>
              <a:r>
                <a:rPr lang="en-US" sz="1050" b="1" dirty="0"/>
                <a:t>Analytic Technologies</a:t>
              </a:r>
            </a:p>
            <a:p>
              <a:r>
                <a:rPr lang="en-US" sz="1050" b="1" dirty="0"/>
                <a:t>Makerspaces</a:t>
              </a:r>
            </a:p>
          </p:txBody>
        </p:sp>
        <p:sp>
          <p:nvSpPr>
            <p:cNvPr id="12" name="TextBox 11">
              <a:extLst>
                <a:ext uri="{FF2B5EF4-FFF2-40B4-BE49-F238E27FC236}">
                  <a16:creationId xmlns:a16="http://schemas.microsoft.com/office/drawing/2014/main" id="{C472A7A4-231E-42B0-BE37-007E51227864}"/>
                </a:ext>
              </a:extLst>
            </p:cNvPr>
            <p:cNvSpPr txBox="1"/>
            <p:nvPr/>
          </p:nvSpPr>
          <p:spPr>
            <a:xfrm>
              <a:off x="4772044" y="3711569"/>
              <a:ext cx="2739098" cy="553997"/>
            </a:xfrm>
            <a:prstGeom prst="rect">
              <a:avLst/>
            </a:prstGeom>
            <a:solidFill>
              <a:srgbClr val="DFEAEF"/>
            </a:solidFill>
          </p:spPr>
          <p:txBody>
            <a:bodyPr wrap="square" rtlCol="0">
              <a:spAutoFit/>
            </a:bodyPr>
            <a:lstStyle/>
            <a:p>
              <a:r>
                <a:rPr lang="en-US" sz="1050" b="1" dirty="0"/>
                <a:t>Adaptive Learning Technologies</a:t>
              </a:r>
            </a:p>
            <a:p>
              <a:r>
                <a:rPr lang="en-US" sz="1050" b="1" dirty="0"/>
                <a:t>Artificial Intelligence</a:t>
              </a:r>
            </a:p>
          </p:txBody>
        </p:sp>
        <p:sp>
          <p:nvSpPr>
            <p:cNvPr id="13" name="TextBox 12">
              <a:extLst>
                <a:ext uri="{FF2B5EF4-FFF2-40B4-BE49-F238E27FC236}">
                  <a16:creationId xmlns:a16="http://schemas.microsoft.com/office/drawing/2014/main" id="{4B9850D3-5B5B-4EB6-93F5-C63119B40C6E}"/>
                </a:ext>
              </a:extLst>
            </p:cNvPr>
            <p:cNvSpPr txBox="1"/>
            <p:nvPr/>
          </p:nvSpPr>
          <p:spPr>
            <a:xfrm>
              <a:off x="7724124" y="3711569"/>
              <a:ext cx="2758346" cy="553997"/>
            </a:xfrm>
            <a:prstGeom prst="rect">
              <a:avLst/>
            </a:prstGeom>
            <a:solidFill>
              <a:srgbClr val="DFEAEF"/>
            </a:solidFill>
          </p:spPr>
          <p:txBody>
            <a:bodyPr wrap="square" rtlCol="0">
              <a:spAutoFit/>
            </a:bodyPr>
            <a:lstStyle/>
            <a:p>
              <a:r>
                <a:rPr lang="en-US" sz="1050" b="1" dirty="0"/>
                <a:t>Mixed Reality</a:t>
              </a:r>
            </a:p>
            <a:p>
              <a:r>
                <a:rPr lang="en-US" sz="1050" b="1" dirty="0"/>
                <a:t>Robotics</a:t>
              </a:r>
            </a:p>
          </p:txBody>
        </p:sp>
      </p:grpSp>
    </p:spTree>
    <p:extLst>
      <p:ext uri="{BB962C8B-B14F-4D97-AF65-F5344CB8AC3E}">
        <p14:creationId xmlns:p14="http://schemas.microsoft.com/office/powerpoint/2010/main" val="420896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422B7F-37DB-4BCE-8167-6D836DE26047}"/>
              </a:ext>
            </a:extLst>
          </p:cNvPr>
          <p:cNvSpPr>
            <a:spLocks noGrp="1"/>
          </p:cNvSpPr>
          <p:nvPr>
            <p:ph type="title" idx="4294967295"/>
          </p:nvPr>
        </p:nvSpPr>
        <p:spPr>
          <a:xfrm>
            <a:off x="0" y="0"/>
            <a:ext cx="9144000" cy="1325563"/>
          </a:xfrm>
        </p:spPr>
        <p:txBody>
          <a:bodyPr/>
          <a:lstStyle/>
          <a:p>
            <a:r>
              <a:rPr lang="en-US" dirty="0"/>
              <a:t>Rise of Messaging</a:t>
            </a:r>
          </a:p>
        </p:txBody>
      </p:sp>
      <p:pic>
        <p:nvPicPr>
          <p:cNvPr id="4" name="Content Placeholder 3">
            <a:extLst>
              <a:ext uri="{FF2B5EF4-FFF2-40B4-BE49-F238E27FC236}">
                <a16:creationId xmlns:a16="http://schemas.microsoft.com/office/drawing/2014/main" id="{5B78160C-7E2F-498B-A808-0F0450B30EE1}"/>
              </a:ext>
            </a:extLst>
          </p:cNvPr>
          <p:cNvPicPr>
            <a:picLocks noGrp="1" noChangeAspect="1"/>
          </p:cNvPicPr>
          <p:nvPr>
            <p:ph idx="4294967295"/>
          </p:nvPr>
        </p:nvPicPr>
        <p:blipFill>
          <a:blip r:embed="rId2"/>
          <a:stretch>
            <a:fillRect/>
          </a:stretch>
        </p:blipFill>
        <p:spPr>
          <a:xfrm>
            <a:off x="965200" y="1236345"/>
            <a:ext cx="6959600" cy="5180952"/>
          </a:xfrm>
          <a:prstGeom prst="rect">
            <a:avLst/>
          </a:prstGeom>
        </p:spPr>
      </p:pic>
    </p:spTree>
    <p:extLst>
      <p:ext uri="{BB962C8B-B14F-4D97-AF65-F5344CB8AC3E}">
        <p14:creationId xmlns:p14="http://schemas.microsoft.com/office/powerpoint/2010/main" val="11078434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13B345-6736-44B6-AE52-8C04CCFAF8BD}"/>
              </a:ext>
            </a:extLst>
          </p:cNvPr>
          <p:cNvSpPr>
            <a:spLocks noGrp="1"/>
          </p:cNvSpPr>
          <p:nvPr>
            <p:ph type="title"/>
          </p:nvPr>
        </p:nvSpPr>
        <p:spPr/>
        <p:txBody>
          <a:bodyPr/>
          <a:lstStyle/>
          <a:p>
            <a:r>
              <a:rPr lang="en-US"/>
              <a:t>Impact of Technology</a:t>
            </a:r>
            <a:endParaRPr lang="en-US" dirty="0"/>
          </a:p>
        </p:txBody>
      </p:sp>
      <p:sp>
        <p:nvSpPr>
          <p:cNvPr id="8" name="Content Placeholder 7">
            <a:extLst>
              <a:ext uri="{FF2B5EF4-FFF2-40B4-BE49-F238E27FC236}">
                <a16:creationId xmlns:a16="http://schemas.microsoft.com/office/drawing/2014/main" id="{DFF0565B-36A5-42C4-8CF6-6B2AD6CFA480}"/>
              </a:ext>
            </a:extLst>
          </p:cNvPr>
          <p:cNvSpPr>
            <a:spLocks noGrp="1"/>
          </p:cNvSpPr>
          <p:nvPr>
            <p:ph idx="1"/>
          </p:nvPr>
        </p:nvSpPr>
        <p:spPr>
          <a:xfrm>
            <a:off x="628650" y="1690689"/>
            <a:ext cx="5386070" cy="4798695"/>
          </a:xfrm>
        </p:spPr>
        <p:txBody>
          <a:bodyPr>
            <a:normAutofit/>
          </a:bodyPr>
          <a:lstStyle/>
          <a:p>
            <a:pPr marL="0" indent="0">
              <a:buNone/>
            </a:pPr>
            <a:r>
              <a:rPr lang="en-US" sz="3600" i="1" dirty="0"/>
              <a:t>The effect of today’s technology on tomorrow’s jobs will be immense</a:t>
            </a:r>
          </a:p>
          <a:p>
            <a:pPr marL="0" indent="0" algn="r">
              <a:buNone/>
            </a:pPr>
            <a:r>
              <a:rPr lang="en-US" dirty="0"/>
              <a:t>- The Economist </a:t>
            </a:r>
          </a:p>
          <a:p>
            <a:pPr marL="0" indent="0">
              <a:buNone/>
            </a:pPr>
            <a:endParaRPr lang="en-US" dirty="0"/>
          </a:p>
          <a:p>
            <a:pPr marL="0" indent="0">
              <a:buNone/>
            </a:pPr>
            <a:r>
              <a:rPr lang="en-US" sz="3600" i="1" dirty="0"/>
              <a:t>47% of today’s jobs could be automated in the next 20 years</a:t>
            </a:r>
          </a:p>
          <a:p>
            <a:pPr marL="0" indent="0" algn="r">
              <a:buNone/>
            </a:pPr>
            <a:r>
              <a:rPr lang="en-US" dirty="0"/>
              <a:t>- Oxford University Study </a:t>
            </a:r>
          </a:p>
          <a:p>
            <a:pPr marL="0" indent="0">
              <a:buNone/>
            </a:pPr>
            <a:endParaRPr lang="en-US" dirty="0"/>
          </a:p>
          <a:p>
            <a:pPr marL="0" indent="0">
              <a:buNone/>
            </a:pPr>
            <a:endParaRPr lang="en-US" dirty="0"/>
          </a:p>
          <a:p>
            <a:pPr marL="0" indent="0">
              <a:buNone/>
            </a:pPr>
            <a:endParaRPr lang="en-CA" dirty="0"/>
          </a:p>
        </p:txBody>
      </p:sp>
      <p:pic>
        <p:nvPicPr>
          <p:cNvPr id="4" name="Picture 3">
            <a:extLst>
              <a:ext uri="{FF2B5EF4-FFF2-40B4-BE49-F238E27FC236}">
                <a16:creationId xmlns:a16="http://schemas.microsoft.com/office/drawing/2014/main" id="{FE277D82-3A0F-47FC-9CDC-10E2EFC2DE8D}"/>
              </a:ext>
            </a:extLst>
          </p:cNvPr>
          <p:cNvPicPr>
            <a:picLocks noChangeAspect="1"/>
          </p:cNvPicPr>
          <p:nvPr/>
        </p:nvPicPr>
        <p:blipFill>
          <a:blip r:embed="rId3"/>
          <a:stretch>
            <a:fillRect/>
          </a:stretch>
        </p:blipFill>
        <p:spPr>
          <a:xfrm>
            <a:off x="6415162" y="1764665"/>
            <a:ext cx="2728838" cy="3531080"/>
          </a:xfrm>
          <a:prstGeom prst="rect">
            <a:avLst/>
          </a:prstGeom>
        </p:spPr>
      </p:pic>
    </p:spTree>
    <p:extLst>
      <p:ext uri="{BB962C8B-B14F-4D97-AF65-F5344CB8AC3E}">
        <p14:creationId xmlns:p14="http://schemas.microsoft.com/office/powerpoint/2010/main" val="24952978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35B7F9-A292-4F24-A1D9-4B0D1C9ABC84}"/>
              </a:ext>
            </a:extLst>
          </p:cNvPr>
          <p:cNvSpPr>
            <a:spLocks noGrp="1"/>
          </p:cNvSpPr>
          <p:nvPr>
            <p:ph type="title"/>
          </p:nvPr>
        </p:nvSpPr>
        <p:spPr/>
        <p:txBody>
          <a:bodyPr/>
          <a:lstStyle/>
          <a:p>
            <a:r>
              <a:rPr lang="en-US" dirty="0"/>
              <a:t>Re-educating Rita</a:t>
            </a:r>
          </a:p>
        </p:txBody>
      </p:sp>
      <p:sp>
        <p:nvSpPr>
          <p:cNvPr id="2" name="Content Placeholder 1">
            <a:extLst>
              <a:ext uri="{FF2B5EF4-FFF2-40B4-BE49-F238E27FC236}">
                <a16:creationId xmlns:a16="http://schemas.microsoft.com/office/drawing/2014/main" id="{9648348B-4B01-425B-BC08-9109E62924A4}"/>
              </a:ext>
            </a:extLst>
          </p:cNvPr>
          <p:cNvSpPr>
            <a:spLocks noGrp="1"/>
          </p:cNvSpPr>
          <p:nvPr>
            <p:ph idx="1"/>
          </p:nvPr>
        </p:nvSpPr>
        <p:spPr>
          <a:xfrm>
            <a:off x="628650" y="1825624"/>
            <a:ext cx="5629910" cy="4859655"/>
          </a:xfrm>
        </p:spPr>
        <p:txBody>
          <a:bodyPr>
            <a:normAutofit/>
          </a:bodyPr>
          <a:lstStyle/>
          <a:p>
            <a:r>
              <a:rPr lang="en-US" sz="3200" dirty="0"/>
              <a:t>Technological progress, and artificial intelligence in particular, will require big changes in the way education is delivered…. </a:t>
            </a:r>
          </a:p>
          <a:p>
            <a:r>
              <a:rPr lang="en-US" sz="3200" dirty="0"/>
              <a:t>Automation could have a much bigger impact in developing economies …because much of what they provide is …embodied </a:t>
            </a:r>
            <a:r>
              <a:rPr lang="en-US" sz="3200" dirty="0" err="1"/>
              <a:t>labour</a:t>
            </a:r>
            <a:r>
              <a:rPr lang="en-US" sz="3200" dirty="0"/>
              <a:t>.</a:t>
            </a:r>
          </a:p>
        </p:txBody>
      </p:sp>
      <p:pic>
        <p:nvPicPr>
          <p:cNvPr id="5" name="Picture 4">
            <a:extLst>
              <a:ext uri="{FF2B5EF4-FFF2-40B4-BE49-F238E27FC236}">
                <a16:creationId xmlns:a16="http://schemas.microsoft.com/office/drawing/2014/main" id="{8037D6D9-02AD-4765-B51A-3FFBE0E5FA66}"/>
              </a:ext>
            </a:extLst>
          </p:cNvPr>
          <p:cNvPicPr>
            <a:picLocks noChangeAspect="1"/>
          </p:cNvPicPr>
          <p:nvPr/>
        </p:nvPicPr>
        <p:blipFill>
          <a:blip r:embed="rId3"/>
          <a:stretch>
            <a:fillRect/>
          </a:stretch>
        </p:blipFill>
        <p:spPr>
          <a:xfrm>
            <a:off x="6566810" y="1920581"/>
            <a:ext cx="2577190" cy="3401891"/>
          </a:xfrm>
          <a:prstGeom prst="rect">
            <a:avLst/>
          </a:prstGeom>
        </p:spPr>
      </p:pic>
    </p:spTree>
    <p:extLst>
      <p:ext uri="{BB962C8B-B14F-4D97-AF65-F5344CB8AC3E}">
        <p14:creationId xmlns:p14="http://schemas.microsoft.com/office/powerpoint/2010/main" val="18265529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26896-4657-4282-8A03-9772D1B6FBDD}"/>
              </a:ext>
            </a:extLst>
          </p:cNvPr>
          <p:cNvSpPr>
            <a:spLocks noGrp="1"/>
          </p:cNvSpPr>
          <p:nvPr>
            <p:ph type="title"/>
          </p:nvPr>
        </p:nvSpPr>
        <p:spPr>
          <a:xfrm>
            <a:off x="628650" y="669926"/>
            <a:ext cx="7886700" cy="1325563"/>
          </a:xfrm>
        </p:spPr>
        <p:txBody>
          <a:bodyPr>
            <a:normAutofit fontScale="90000"/>
          </a:bodyPr>
          <a:lstStyle/>
          <a:p>
            <a:r>
              <a:rPr lang="en-CA" dirty="0"/>
              <a:t>Scenario for Automation Adoption </a:t>
            </a:r>
            <a:br>
              <a:rPr lang="en-CA" dirty="0"/>
            </a:br>
            <a:r>
              <a:rPr lang="en-CA" dirty="0"/>
              <a:t>2016-2030</a:t>
            </a:r>
            <a:br>
              <a:rPr lang="en-CA" dirty="0"/>
            </a:br>
            <a:br>
              <a:rPr lang="en-CA" dirty="0"/>
            </a:br>
            <a:r>
              <a:rPr lang="en-CA" sz="2200" dirty="0"/>
              <a:t>(source: McKinsey Global, 2017)</a:t>
            </a:r>
            <a:endParaRPr lang="en-CA" dirty="0"/>
          </a:p>
        </p:txBody>
      </p:sp>
      <p:graphicFrame>
        <p:nvGraphicFramePr>
          <p:cNvPr id="4" name="Content Placeholder 3">
            <a:extLst>
              <a:ext uri="{FF2B5EF4-FFF2-40B4-BE49-F238E27FC236}">
                <a16:creationId xmlns:a16="http://schemas.microsoft.com/office/drawing/2014/main" id="{1573688C-5C93-44BE-9F08-D5B6891E76DA}"/>
              </a:ext>
            </a:extLst>
          </p:cNvPr>
          <p:cNvGraphicFramePr>
            <a:graphicFrameLocks noGrp="1"/>
          </p:cNvGraphicFramePr>
          <p:nvPr>
            <p:ph idx="1"/>
            <p:extLst>
              <p:ext uri="{D42A27DB-BD31-4B8C-83A1-F6EECF244321}">
                <p14:modId xmlns:p14="http://schemas.microsoft.com/office/powerpoint/2010/main" val="1575934878"/>
              </p:ext>
            </p:extLst>
          </p:nvPr>
        </p:nvGraphicFramePr>
        <p:xfrm>
          <a:off x="629312" y="2752725"/>
          <a:ext cx="7886038" cy="2595880"/>
        </p:xfrm>
        <a:graphic>
          <a:graphicData uri="http://schemas.openxmlformats.org/drawingml/2006/table">
            <a:tbl>
              <a:tblPr firstRow="1" bandRow="1">
                <a:tableStyleId>{5C22544A-7EE6-4342-B048-85BDC9FD1C3A}</a:tableStyleId>
              </a:tblPr>
              <a:tblGrid>
                <a:gridCol w="3967142">
                  <a:extLst>
                    <a:ext uri="{9D8B030D-6E8A-4147-A177-3AD203B41FA5}">
                      <a16:colId xmlns:a16="http://schemas.microsoft.com/office/drawing/2014/main" val="241742386"/>
                    </a:ext>
                  </a:extLst>
                </a:gridCol>
                <a:gridCol w="3918896">
                  <a:extLst>
                    <a:ext uri="{9D8B030D-6E8A-4147-A177-3AD203B41FA5}">
                      <a16:colId xmlns:a16="http://schemas.microsoft.com/office/drawing/2014/main" val="2115536344"/>
                    </a:ext>
                  </a:extLst>
                </a:gridCol>
              </a:tblGrid>
              <a:tr h="370840">
                <a:tc>
                  <a:txBody>
                    <a:bodyPr/>
                    <a:lstStyle/>
                    <a:p>
                      <a:r>
                        <a:rPr lang="en-CA" dirty="0"/>
                        <a:t>Country</a:t>
                      </a:r>
                    </a:p>
                  </a:txBody>
                  <a:tcPr marL="90873" marR="90873"/>
                </a:tc>
                <a:tc>
                  <a:txBody>
                    <a:bodyPr/>
                    <a:lstStyle/>
                    <a:p>
                      <a:r>
                        <a:rPr lang="en-CA" dirty="0"/>
                        <a:t>work that can be automated (%)</a:t>
                      </a:r>
                    </a:p>
                  </a:txBody>
                  <a:tcPr marL="90873" marR="90873"/>
                </a:tc>
                <a:extLst>
                  <a:ext uri="{0D108BD9-81ED-4DB2-BD59-A6C34878D82A}">
                    <a16:rowId xmlns:a16="http://schemas.microsoft.com/office/drawing/2014/main" val="2126215117"/>
                  </a:ext>
                </a:extLst>
              </a:tr>
              <a:tr h="370840">
                <a:tc>
                  <a:txBody>
                    <a:bodyPr/>
                    <a:lstStyle/>
                    <a:p>
                      <a:r>
                        <a:rPr lang="en-CA" dirty="0"/>
                        <a:t>India</a:t>
                      </a:r>
                    </a:p>
                  </a:txBody>
                  <a:tcPr marL="90873" marR="90873"/>
                </a:tc>
                <a:tc>
                  <a:txBody>
                    <a:bodyPr/>
                    <a:lstStyle/>
                    <a:p>
                      <a:pPr lvl="2"/>
                      <a:r>
                        <a:rPr lang="en-CA" dirty="0"/>
                        <a:t>9</a:t>
                      </a:r>
                    </a:p>
                  </a:txBody>
                  <a:tcPr marL="90873" marR="90873"/>
                </a:tc>
                <a:extLst>
                  <a:ext uri="{0D108BD9-81ED-4DB2-BD59-A6C34878D82A}">
                    <a16:rowId xmlns:a16="http://schemas.microsoft.com/office/drawing/2014/main" val="560396383"/>
                  </a:ext>
                </a:extLst>
              </a:tr>
              <a:tr h="370840">
                <a:tc>
                  <a:txBody>
                    <a:bodyPr/>
                    <a:lstStyle/>
                    <a:p>
                      <a:r>
                        <a:rPr lang="en-CA" dirty="0"/>
                        <a:t>China</a:t>
                      </a:r>
                    </a:p>
                  </a:txBody>
                  <a:tcPr marL="90873" marR="90873"/>
                </a:tc>
                <a:tc>
                  <a:txBody>
                    <a:bodyPr/>
                    <a:lstStyle/>
                    <a:p>
                      <a:pPr lvl="2"/>
                      <a:r>
                        <a:rPr lang="en-CA" dirty="0"/>
                        <a:t>16</a:t>
                      </a:r>
                    </a:p>
                  </a:txBody>
                  <a:tcPr marL="90873" marR="90873"/>
                </a:tc>
                <a:extLst>
                  <a:ext uri="{0D108BD9-81ED-4DB2-BD59-A6C34878D82A}">
                    <a16:rowId xmlns:a16="http://schemas.microsoft.com/office/drawing/2014/main" val="1733568721"/>
                  </a:ext>
                </a:extLst>
              </a:tr>
              <a:tr h="370840">
                <a:tc>
                  <a:txBody>
                    <a:bodyPr/>
                    <a:lstStyle/>
                    <a:p>
                      <a:r>
                        <a:rPr lang="en-CA" dirty="0"/>
                        <a:t>United States</a:t>
                      </a:r>
                    </a:p>
                  </a:txBody>
                  <a:tcPr marL="90873" marR="90873"/>
                </a:tc>
                <a:tc>
                  <a:txBody>
                    <a:bodyPr/>
                    <a:lstStyle/>
                    <a:p>
                      <a:pPr lvl="2"/>
                      <a:r>
                        <a:rPr lang="en-CA" dirty="0"/>
                        <a:t>23</a:t>
                      </a:r>
                    </a:p>
                  </a:txBody>
                  <a:tcPr marL="90873" marR="90873"/>
                </a:tc>
                <a:extLst>
                  <a:ext uri="{0D108BD9-81ED-4DB2-BD59-A6C34878D82A}">
                    <a16:rowId xmlns:a16="http://schemas.microsoft.com/office/drawing/2014/main" val="1580581134"/>
                  </a:ext>
                </a:extLst>
              </a:tr>
              <a:tr h="370840">
                <a:tc>
                  <a:txBody>
                    <a:bodyPr/>
                    <a:lstStyle/>
                    <a:p>
                      <a:r>
                        <a:rPr lang="en-CA" dirty="0"/>
                        <a:t>Germany</a:t>
                      </a:r>
                    </a:p>
                  </a:txBody>
                  <a:tcPr marL="90873" marR="90873"/>
                </a:tc>
                <a:tc>
                  <a:txBody>
                    <a:bodyPr/>
                    <a:lstStyle/>
                    <a:p>
                      <a:pPr lvl="2"/>
                      <a:r>
                        <a:rPr lang="en-CA" dirty="0"/>
                        <a:t>24</a:t>
                      </a:r>
                    </a:p>
                  </a:txBody>
                  <a:tcPr marL="90873" marR="90873"/>
                </a:tc>
                <a:extLst>
                  <a:ext uri="{0D108BD9-81ED-4DB2-BD59-A6C34878D82A}">
                    <a16:rowId xmlns:a16="http://schemas.microsoft.com/office/drawing/2014/main" val="2485361024"/>
                  </a:ext>
                </a:extLst>
              </a:tr>
              <a:tr h="370840">
                <a:tc>
                  <a:txBody>
                    <a:bodyPr/>
                    <a:lstStyle/>
                    <a:p>
                      <a:pPr lvl="2"/>
                      <a:r>
                        <a:rPr lang="en-CA" dirty="0"/>
                        <a:t>Global </a:t>
                      </a:r>
                    </a:p>
                  </a:txBody>
                  <a:tcPr marL="90873" marR="90873"/>
                </a:tc>
                <a:tc>
                  <a:txBody>
                    <a:bodyPr/>
                    <a:lstStyle/>
                    <a:p>
                      <a:pPr lvl="1"/>
                      <a:r>
                        <a:rPr lang="en-CA" dirty="0"/>
                        <a:t>          15</a:t>
                      </a:r>
                    </a:p>
                  </a:txBody>
                  <a:tcPr marL="90873" marR="90873"/>
                </a:tc>
                <a:extLst>
                  <a:ext uri="{0D108BD9-81ED-4DB2-BD59-A6C34878D82A}">
                    <a16:rowId xmlns:a16="http://schemas.microsoft.com/office/drawing/2014/main" val="1195134474"/>
                  </a:ext>
                </a:extLst>
              </a:tr>
              <a:tr h="370840">
                <a:tc>
                  <a:txBody>
                    <a:bodyPr/>
                    <a:lstStyle/>
                    <a:p>
                      <a:r>
                        <a:rPr lang="en-CA" dirty="0"/>
                        <a:t>Workers that may be displaced</a:t>
                      </a:r>
                    </a:p>
                  </a:txBody>
                  <a:tcPr marL="90873" marR="90873"/>
                </a:tc>
                <a:tc>
                  <a:txBody>
                    <a:bodyPr/>
                    <a:lstStyle/>
                    <a:p>
                      <a:r>
                        <a:rPr lang="en-CA" dirty="0"/>
                        <a:t>400 Million</a:t>
                      </a:r>
                    </a:p>
                  </a:txBody>
                  <a:tcPr marL="90873" marR="90873"/>
                </a:tc>
                <a:extLst>
                  <a:ext uri="{0D108BD9-81ED-4DB2-BD59-A6C34878D82A}">
                    <a16:rowId xmlns:a16="http://schemas.microsoft.com/office/drawing/2014/main" val="1096705880"/>
                  </a:ext>
                </a:extLst>
              </a:tr>
            </a:tbl>
          </a:graphicData>
        </a:graphic>
      </p:graphicFrame>
    </p:spTree>
    <p:extLst>
      <p:ext uri="{BB962C8B-B14F-4D97-AF65-F5344CB8AC3E}">
        <p14:creationId xmlns:p14="http://schemas.microsoft.com/office/powerpoint/2010/main" val="3376605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4171" y="6317225"/>
            <a:ext cx="8991600" cy="261610"/>
          </a:xfrm>
          <a:prstGeom prst="rect">
            <a:avLst/>
          </a:prstGeom>
          <a:noFill/>
        </p:spPr>
        <p:txBody>
          <a:bodyPr wrap="square" rtlCol="0">
            <a:spAutoFit/>
          </a:bodyPr>
          <a:lstStyle/>
          <a:p>
            <a:r>
              <a:rPr lang="en-CA" sz="1050" dirty="0"/>
              <a:t>Source: </a:t>
            </a:r>
            <a:r>
              <a:rPr lang="en-CA" sz="1050" dirty="0">
                <a:hlinkClick r:id="rId3"/>
              </a:rPr>
              <a:t>https://www.gartner.com/technology/research/methodologies/hype-cycle.jsp</a:t>
            </a:r>
            <a:endParaRPr lang="en-CA" sz="1050" dirty="0"/>
          </a:p>
        </p:txBody>
      </p:sp>
      <p:pic>
        <p:nvPicPr>
          <p:cNvPr id="7" name="Picture 6">
            <a:extLst>
              <a:ext uri="{FF2B5EF4-FFF2-40B4-BE49-F238E27FC236}">
                <a16:creationId xmlns:a16="http://schemas.microsoft.com/office/drawing/2014/main" id="{16CC5496-43A7-42D8-822C-32555E22721A}"/>
              </a:ext>
            </a:extLst>
          </p:cNvPr>
          <p:cNvPicPr>
            <a:picLocks noChangeAspect="1"/>
          </p:cNvPicPr>
          <p:nvPr/>
        </p:nvPicPr>
        <p:blipFill>
          <a:blip r:embed="rId4"/>
          <a:stretch>
            <a:fillRect/>
          </a:stretch>
        </p:blipFill>
        <p:spPr>
          <a:xfrm>
            <a:off x="900792" y="1000760"/>
            <a:ext cx="7538357" cy="5043913"/>
          </a:xfrm>
          <a:prstGeom prst="rect">
            <a:avLst/>
          </a:prstGeom>
        </p:spPr>
      </p:pic>
      <p:sp>
        <p:nvSpPr>
          <p:cNvPr id="2" name="Title 1"/>
          <p:cNvSpPr>
            <a:spLocks noGrp="1"/>
          </p:cNvSpPr>
          <p:nvPr>
            <p:ph type="title" idx="4294967295"/>
          </p:nvPr>
        </p:nvSpPr>
        <p:spPr>
          <a:xfrm>
            <a:off x="0" y="0"/>
            <a:ext cx="9144000" cy="1325563"/>
          </a:xfrm>
        </p:spPr>
        <p:txBody>
          <a:bodyPr/>
          <a:lstStyle/>
          <a:p>
            <a:r>
              <a:rPr lang="en-CA" sz="3600" dirty="0"/>
              <a:t>Gartner Hype Cycle</a:t>
            </a:r>
          </a:p>
        </p:txBody>
      </p:sp>
    </p:spTree>
    <p:extLst>
      <p:ext uri="{BB962C8B-B14F-4D97-AF65-F5344CB8AC3E}">
        <p14:creationId xmlns:p14="http://schemas.microsoft.com/office/powerpoint/2010/main" val="35047791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31EE8-421A-4CCE-9AE9-91EC5A429460}"/>
              </a:ext>
            </a:extLst>
          </p:cNvPr>
          <p:cNvSpPr>
            <a:spLocks noGrp="1"/>
          </p:cNvSpPr>
          <p:nvPr>
            <p:ph type="title"/>
          </p:nvPr>
        </p:nvSpPr>
        <p:spPr>
          <a:xfrm>
            <a:off x="0" y="0"/>
            <a:ext cx="9144000" cy="6857999"/>
          </a:xfrm>
        </p:spPr>
        <p:txBody>
          <a:bodyPr/>
          <a:lstStyle/>
          <a:p>
            <a:r>
              <a:rPr lang="en-US" dirty="0"/>
              <a:t>Decade of digital transformation</a:t>
            </a:r>
          </a:p>
        </p:txBody>
      </p:sp>
    </p:spTree>
    <p:extLst>
      <p:ext uri="{BB962C8B-B14F-4D97-AF65-F5344CB8AC3E}">
        <p14:creationId xmlns:p14="http://schemas.microsoft.com/office/powerpoint/2010/main" val="641921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1569660"/>
          </a:xfrm>
          <a:prstGeom prst="rect">
            <a:avLst/>
          </a:prstGeom>
          <a:effectLst/>
        </p:spPr>
        <p:txBody>
          <a:bodyPr wrap="square">
            <a:spAutoFit/>
          </a:bodyPr>
          <a:lstStyle/>
          <a:p>
            <a:pPr algn="ctr"/>
            <a:r>
              <a:rPr lang="en-US" sz="3200" dirty="0">
                <a:solidFill>
                  <a:srgbClr val="290088"/>
                </a:solidFill>
                <a:latin typeface="HelveticaNeueLT Std" panose="020B0604020202020204" pitchFamily="34" charset="0"/>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1711084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325563"/>
          </a:xfrm>
        </p:spPr>
        <p:txBody>
          <a:bodyPr>
            <a:normAutofit/>
          </a:bodyPr>
          <a:lstStyle/>
          <a:p>
            <a:r>
              <a:rPr lang="en-CA" dirty="0"/>
              <a:t>Digital Innovations in TE</a:t>
            </a:r>
          </a:p>
        </p:txBody>
      </p:sp>
      <p:graphicFrame>
        <p:nvGraphicFramePr>
          <p:cNvPr id="5" name="Content Placeholder 4">
            <a:extLst>
              <a:ext uri="{FF2B5EF4-FFF2-40B4-BE49-F238E27FC236}">
                <a16:creationId xmlns:a16="http://schemas.microsoft.com/office/drawing/2014/main" id="{F102859D-997F-48BE-82C7-B124536BF680}"/>
              </a:ext>
            </a:extLst>
          </p:cNvPr>
          <p:cNvGraphicFramePr>
            <a:graphicFrameLocks noGrp="1"/>
          </p:cNvGraphicFramePr>
          <p:nvPr>
            <p:ph idx="4294967295"/>
            <p:extLst/>
          </p:nvPr>
        </p:nvGraphicFramePr>
        <p:xfrm>
          <a:off x="457200" y="1489075"/>
          <a:ext cx="8382000" cy="4693920"/>
        </p:xfrm>
        <a:graphic>
          <a:graphicData uri="http://schemas.openxmlformats.org/drawingml/2006/table">
            <a:tbl>
              <a:tblPr firstRow="1" bandRow="1">
                <a:tableStyleId>{5C22544A-7EE6-4342-B048-85BDC9FD1C3A}</a:tableStyleId>
              </a:tblPr>
              <a:tblGrid>
                <a:gridCol w="4643120">
                  <a:extLst>
                    <a:ext uri="{9D8B030D-6E8A-4147-A177-3AD203B41FA5}">
                      <a16:colId xmlns:a16="http://schemas.microsoft.com/office/drawing/2014/main" val="4114617872"/>
                    </a:ext>
                  </a:extLst>
                </a:gridCol>
                <a:gridCol w="3738880">
                  <a:extLst>
                    <a:ext uri="{9D8B030D-6E8A-4147-A177-3AD203B41FA5}">
                      <a16:colId xmlns:a16="http://schemas.microsoft.com/office/drawing/2014/main" val="1228043546"/>
                    </a:ext>
                  </a:extLst>
                </a:gridCol>
              </a:tblGrid>
              <a:tr h="792480">
                <a:tc>
                  <a:txBody>
                    <a:bodyPr/>
                    <a:lstStyle/>
                    <a:p>
                      <a:pPr algn="ctr"/>
                      <a:r>
                        <a:rPr lang="en-US" sz="2800" dirty="0"/>
                        <a:t>Innovation</a:t>
                      </a:r>
                    </a:p>
                  </a:txBody>
                  <a:tcPr anchor="ctr"/>
                </a:tc>
                <a:tc>
                  <a:txBody>
                    <a:bodyPr/>
                    <a:lstStyle/>
                    <a:p>
                      <a:pPr algn="ctr"/>
                      <a:r>
                        <a:rPr lang="en-US" sz="2800" dirty="0"/>
                        <a:t>Dominant mode</a:t>
                      </a:r>
                    </a:p>
                  </a:txBody>
                  <a:tcPr anchor="ctr"/>
                </a:tc>
                <a:extLst>
                  <a:ext uri="{0D108BD9-81ED-4DB2-BD59-A6C34878D82A}">
                    <a16:rowId xmlns:a16="http://schemas.microsoft.com/office/drawing/2014/main" val="3108952292"/>
                  </a:ext>
                </a:extLst>
              </a:tr>
              <a:tr h="792480">
                <a:tc>
                  <a:txBody>
                    <a:bodyPr/>
                    <a:lstStyle/>
                    <a:p>
                      <a:r>
                        <a:rPr lang="en-US" sz="2800" dirty="0"/>
                        <a:t>MOOC/Blended learning</a:t>
                      </a:r>
                    </a:p>
                  </a:txBody>
                  <a:tcPr anchor="ctr"/>
                </a:tc>
                <a:tc>
                  <a:txBody>
                    <a:bodyPr/>
                    <a:lstStyle/>
                    <a:p>
                      <a:r>
                        <a:rPr lang="en-US" sz="2800" dirty="0"/>
                        <a:t>Classroom/Lecture</a:t>
                      </a:r>
                    </a:p>
                  </a:txBody>
                  <a:tcPr anchor="ctr"/>
                </a:tc>
                <a:extLst>
                  <a:ext uri="{0D108BD9-81ED-4DB2-BD59-A6C34878D82A}">
                    <a16:rowId xmlns:a16="http://schemas.microsoft.com/office/drawing/2014/main" val="115660108"/>
                  </a:ext>
                </a:extLst>
              </a:tr>
              <a:tr h="792480">
                <a:tc>
                  <a:txBody>
                    <a:bodyPr/>
                    <a:lstStyle/>
                    <a:p>
                      <a:r>
                        <a:rPr lang="en-US" sz="2800" dirty="0"/>
                        <a:t>Blockchain</a:t>
                      </a:r>
                    </a:p>
                  </a:txBody>
                  <a:tcPr anchor="ctr"/>
                </a:tc>
                <a:tc>
                  <a:txBody>
                    <a:bodyPr/>
                    <a:lstStyle/>
                    <a:p>
                      <a:r>
                        <a:rPr lang="en-US" sz="2800" dirty="0"/>
                        <a:t>Accreditation authority/ Degree mills?</a:t>
                      </a:r>
                    </a:p>
                  </a:txBody>
                  <a:tcPr anchor="ctr"/>
                </a:tc>
                <a:extLst>
                  <a:ext uri="{0D108BD9-81ED-4DB2-BD59-A6C34878D82A}">
                    <a16:rowId xmlns:a16="http://schemas.microsoft.com/office/drawing/2014/main" val="2667243607"/>
                  </a:ext>
                </a:extLst>
              </a:tr>
              <a:tr h="792480">
                <a:tc>
                  <a:txBody>
                    <a:bodyPr/>
                    <a:lstStyle/>
                    <a:p>
                      <a:r>
                        <a:rPr lang="en-US" sz="2800" dirty="0"/>
                        <a:t>Micro-credentials/Badges</a:t>
                      </a:r>
                    </a:p>
                  </a:txBody>
                  <a:tcPr anchor="ctr"/>
                </a:tc>
                <a:tc>
                  <a:txBody>
                    <a:bodyPr/>
                    <a:lstStyle/>
                    <a:p>
                      <a:r>
                        <a:rPr lang="en-US" sz="2800" dirty="0"/>
                        <a:t>Degree?</a:t>
                      </a:r>
                    </a:p>
                  </a:txBody>
                  <a:tcPr anchor="ctr"/>
                </a:tc>
                <a:extLst>
                  <a:ext uri="{0D108BD9-81ED-4DB2-BD59-A6C34878D82A}">
                    <a16:rowId xmlns:a16="http://schemas.microsoft.com/office/drawing/2014/main" val="2036255319"/>
                  </a:ext>
                </a:extLst>
              </a:tr>
              <a:tr h="792480">
                <a:tc>
                  <a:txBody>
                    <a:bodyPr/>
                    <a:lstStyle/>
                    <a:p>
                      <a:r>
                        <a:rPr lang="en-US" sz="2800" dirty="0"/>
                        <a:t>Open Education/OER</a:t>
                      </a:r>
                    </a:p>
                  </a:txBody>
                  <a:tcPr anchor="ctr"/>
                </a:tc>
                <a:tc>
                  <a:txBody>
                    <a:bodyPr/>
                    <a:lstStyle/>
                    <a:p>
                      <a:r>
                        <a:rPr lang="en-US" sz="2800" dirty="0"/>
                        <a:t>For-profit colleges/ copyrighted course materials?</a:t>
                      </a:r>
                    </a:p>
                  </a:txBody>
                  <a:tcPr anchor="ctr"/>
                </a:tc>
                <a:extLst>
                  <a:ext uri="{0D108BD9-81ED-4DB2-BD59-A6C34878D82A}">
                    <a16:rowId xmlns:a16="http://schemas.microsoft.com/office/drawing/2014/main" val="3386306426"/>
                  </a:ext>
                </a:extLst>
              </a:tr>
            </a:tbl>
          </a:graphicData>
        </a:graphic>
      </p:graphicFrame>
    </p:spTree>
    <p:extLst>
      <p:ext uri="{BB962C8B-B14F-4D97-AF65-F5344CB8AC3E}">
        <p14:creationId xmlns:p14="http://schemas.microsoft.com/office/powerpoint/2010/main" val="10580009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4960" y="253366"/>
            <a:ext cx="6400800" cy="1325563"/>
          </a:xfrm>
        </p:spPr>
        <p:txBody>
          <a:bodyPr/>
          <a:lstStyle/>
          <a:p>
            <a:pPr algn="l"/>
            <a:r>
              <a:rPr lang="en-US" dirty="0"/>
              <a:t>Massive Open Online Course</a:t>
            </a:r>
          </a:p>
        </p:txBody>
      </p:sp>
      <p:sp>
        <p:nvSpPr>
          <p:cNvPr id="3" name="Content Placeholder 2"/>
          <p:cNvSpPr>
            <a:spLocks noGrp="1"/>
          </p:cNvSpPr>
          <p:nvPr>
            <p:ph idx="1"/>
          </p:nvPr>
        </p:nvSpPr>
        <p:spPr>
          <a:xfrm>
            <a:off x="699770" y="1991360"/>
            <a:ext cx="7886700" cy="4142889"/>
          </a:xfrm>
        </p:spPr>
        <p:txBody>
          <a:bodyPr>
            <a:normAutofit/>
          </a:bodyPr>
          <a:lstStyle/>
          <a:p>
            <a:pPr marL="0" indent="0">
              <a:buNone/>
            </a:pPr>
            <a:r>
              <a:rPr lang="en-US" sz="3600" i="1" dirty="0"/>
              <a:t>“MOOCs are online courses designed for large numbers of participants, that can be accessed by anyone, anywhere as long as they have an Internet connection, are open to everyone without entry qualifications and offer a full/complete course experience online for free”</a:t>
            </a:r>
          </a:p>
          <a:p>
            <a:pPr marL="0" indent="0" algn="r">
              <a:buNone/>
            </a:pPr>
            <a:r>
              <a:rPr lang="en-US" sz="3200" dirty="0"/>
              <a:t>                     - </a:t>
            </a:r>
            <a:r>
              <a:rPr lang="en-US" dirty="0"/>
              <a:t>Mulder &amp; Jansen, 2015</a:t>
            </a:r>
          </a:p>
        </p:txBody>
      </p:sp>
      <p:pic>
        <p:nvPicPr>
          <p:cNvPr id="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0639"/>
            <a:ext cx="2691574" cy="2031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61376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for HE</a:t>
            </a:r>
          </a:p>
        </p:txBody>
      </p:sp>
      <p:sp>
        <p:nvSpPr>
          <p:cNvPr id="3" name="Round Diagonal Corner Rectangle 2"/>
          <p:cNvSpPr/>
          <p:nvPr/>
        </p:nvSpPr>
        <p:spPr>
          <a:xfrm>
            <a:off x="850900" y="1676400"/>
            <a:ext cx="30353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Present</a:t>
            </a:r>
          </a:p>
        </p:txBody>
      </p:sp>
      <p:sp>
        <p:nvSpPr>
          <p:cNvPr id="4" name="Round Diagonal Corner Rectangle 3"/>
          <p:cNvSpPr/>
          <p:nvPr/>
        </p:nvSpPr>
        <p:spPr>
          <a:xfrm>
            <a:off x="5181600" y="1676400"/>
            <a:ext cx="3035808"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Future</a:t>
            </a:r>
          </a:p>
        </p:txBody>
      </p:sp>
      <p:sp>
        <p:nvSpPr>
          <p:cNvPr id="5" name="Round Diagonal Corner Rectangle 4"/>
          <p:cNvSpPr/>
          <p:nvPr/>
        </p:nvSpPr>
        <p:spPr>
          <a:xfrm>
            <a:off x="1447800" y="29210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National or provincial jurisdiction</a:t>
            </a:r>
          </a:p>
        </p:txBody>
      </p:sp>
      <p:sp>
        <p:nvSpPr>
          <p:cNvPr id="6" name="Round Diagonal Corner Rectangle 5"/>
          <p:cNvSpPr/>
          <p:nvPr/>
        </p:nvSpPr>
        <p:spPr>
          <a:xfrm>
            <a:off x="1447800" y="41529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Interaction at the campus</a:t>
            </a:r>
          </a:p>
        </p:txBody>
      </p:sp>
      <p:sp>
        <p:nvSpPr>
          <p:cNvPr id="7" name="Round Diagonal Corner Rectangle 6"/>
          <p:cNvSpPr/>
          <p:nvPr/>
        </p:nvSpPr>
        <p:spPr>
          <a:xfrm>
            <a:off x="1447800" y="53848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Print+ (audio, video, online)</a:t>
            </a:r>
          </a:p>
        </p:txBody>
      </p:sp>
      <p:sp>
        <p:nvSpPr>
          <p:cNvPr id="8" name="Round Diagonal Corner Rectangle 7"/>
          <p:cNvSpPr/>
          <p:nvPr/>
        </p:nvSpPr>
        <p:spPr>
          <a:xfrm>
            <a:off x="5779008" y="29210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Global classroom</a:t>
            </a:r>
          </a:p>
        </p:txBody>
      </p:sp>
      <p:sp>
        <p:nvSpPr>
          <p:cNvPr id="9" name="Round Diagonal Corner Rectangle 8"/>
          <p:cNvSpPr/>
          <p:nvPr/>
        </p:nvSpPr>
        <p:spPr>
          <a:xfrm>
            <a:off x="5779008" y="41529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Increased use of Peer2Peer learning and social media</a:t>
            </a:r>
          </a:p>
        </p:txBody>
      </p:sp>
      <p:sp>
        <p:nvSpPr>
          <p:cNvPr id="10" name="Round Diagonal Corner Rectangle 9"/>
          <p:cNvSpPr/>
          <p:nvPr/>
        </p:nvSpPr>
        <p:spPr>
          <a:xfrm>
            <a:off x="5779008" y="53848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Online+ (increased use of adaptive learning)</a:t>
            </a:r>
          </a:p>
        </p:txBody>
      </p:sp>
      <p:cxnSp>
        <p:nvCxnSpPr>
          <p:cNvPr id="12" name="Straight Connector 11"/>
          <p:cNvCxnSpPr/>
          <p:nvPr/>
        </p:nvCxnSpPr>
        <p:spPr>
          <a:xfrm>
            <a:off x="11303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303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1303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1430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4610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4610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4610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4737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958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972958-7CD0-4F53-BB97-39DBF169F0B5}"/>
              </a:ext>
            </a:extLst>
          </p:cNvPr>
          <p:cNvSpPr>
            <a:spLocks noGrp="1"/>
          </p:cNvSpPr>
          <p:nvPr>
            <p:ph type="title" idx="4294967295"/>
          </p:nvPr>
        </p:nvSpPr>
        <p:spPr>
          <a:xfrm>
            <a:off x="0" y="0"/>
            <a:ext cx="9144000" cy="1325563"/>
          </a:xfrm>
        </p:spPr>
        <p:txBody>
          <a:bodyPr/>
          <a:lstStyle/>
          <a:p>
            <a:r>
              <a:rPr lang="en-US" dirty="0"/>
              <a:t>Blockchain: Quality &amp; Mobility</a:t>
            </a:r>
          </a:p>
        </p:txBody>
      </p:sp>
      <p:pic>
        <p:nvPicPr>
          <p:cNvPr id="4" name="Picture 3">
            <a:extLst>
              <a:ext uri="{FF2B5EF4-FFF2-40B4-BE49-F238E27FC236}">
                <a16:creationId xmlns:a16="http://schemas.microsoft.com/office/drawing/2014/main" id="{EB17B3E3-C16D-4F44-8964-303E07C384C1}"/>
              </a:ext>
            </a:extLst>
          </p:cNvPr>
          <p:cNvPicPr/>
          <p:nvPr/>
        </p:nvPicPr>
        <p:blipFill>
          <a:blip r:embed="rId2">
            <a:extLst>
              <a:ext uri="{28A0092B-C50C-407E-A947-70E740481C1C}">
                <a14:useLocalDpi xmlns:a14="http://schemas.microsoft.com/office/drawing/2010/main" val="0"/>
              </a:ext>
            </a:extLst>
          </a:blip>
          <a:stretch>
            <a:fillRect/>
          </a:stretch>
        </p:blipFill>
        <p:spPr>
          <a:xfrm>
            <a:off x="652780" y="1143000"/>
            <a:ext cx="7838440" cy="4993640"/>
          </a:xfrm>
          <a:prstGeom prst="rect">
            <a:avLst/>
          </a:prstGeom>
        </p:spPr>
      </p:pic>
    </p:spTree>
    <p:extLst>
      <p:ext uri="{BB962C8B-B14F-4D97-AF65-F5344CB8AC3E}">
        <p14:creationId xmlns:p14="http://schemas.microsoft.com/office/powerpoint/2010/main" val="11103918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of Blockchain for HE</a:t>
            </a:r>
          </a:p>
        </p:txBody>
      </p:sp>
      <p:sp>
        <p:nvSpPr>
          <p:cNvPr id="3" name="Round Diagonal Corner Rectangle 2"/>
          <p:cNvSpPr/>
          <p:nvPr/>
        </p:nvSpPr>
        <p:spPr>
          <a:xfrm>
            <a:off x="474979" y="1615440"/>
            <a:ext cx="3800449"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Present</a:t>
            </a:r>
          </a:p>
        </p:txBody>
      </p:sp>
      <p:sp>
        <p:nvSpPr>
          <p:cNvPr id="4" name="Round Diagonal Corner Rectangle 3"/>
          <p:cNvSpPr/>
          <p:nvPr/>
        </p:nvSpPr>
        <p:spPr>
          <a:xfrm>
            <a:off x="4805679" y="1615440"/>
            <a:ext cx="3801085"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Future</a:t>
            </a:r>
          </a:p>
        </p:txBody>
      </p:sp>
      <p:sp>
        <p:nvSpPr>
          <p:cNvPr id="5" name="Round Diagonal Corner Rectangle 4"/>
          <p:cNvSpPr/>
          <p:nvPr/>
        </p:nvSpPr>
        <p:spPr>
          <a:xfrm>
            <a:off x="1071880" y="2860040"/>
            <a:ext cx="305308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Paper certificates</a:t>
            </a:r>
          </a:p>
        </p:txBody>
      </p:sp>
      <p:sp>
        <p:nvSpPr>
          <p:cNvPr id="6" name="Round Diagonal Corner Rectangle 5"/>
          <p:cNvSpPr/>
          <p:nvPr/>
        </p:nvSpPr>
        <p:spPr>
          <a:xfrm>
            <a:off x="1071880" y="4091940"/>
            <a:ext cx="305308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Verification challenge</a:t>
            </a:r>
          </a:p>
        </p:txBody>
      </p:sp>
      <p:sp>
        <p:nvSpPr>
          <p:cNvPr id="7" name="Round Diagonal Corner Rectangle 6"/>
          <p:cNvSpPr/>
          <p:nvPr/>
        </p:nvSpPr>
        <p:spPr>
          <a:xfrm>
            <a:off x="1071880" y="5323840"/>
            <a:ext cx="305308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Manual authentication of work (such a portfolios</a:t>
            </a:r>
          </a:p>
        </p:txBody>
      </p:sp>
      <p:sp>
        <p:nvSpPr>
          <p:cNvPr id="8" name="Round Diagonal Corner Rectangle 7"/>
          <p:cNvSpPr/>
          <p:nvPr/>
        </p:nvSpPr>
        <p:spPr>
          <a:xfrm>
            <a:off x="5403088" y="2860040"/>
            <a:ext cx="305308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Digital permanent certificates</a:t>
            </a:r>
          </a:p>
        </p:txBody>
      </p:sp>
      <p:sp>
        <p:nvSpPr>
          <p:cNvPr id="9" name="Round Diagonal Corner Rectangle 8"/>
          <p:cNvSpPr/>
          <p:nvPr/>
        </p:nvSpPr>
        <p:spPr>
          <a:xfrm>
            <a:off x="5403088" y="4091940"/>
            <a:ext cx="305308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Complete online verification</a:t>
            </a:r>
          </a:p>
        </p:txBody>
      </p:sp>
      <p:sp>
        <p:nvSpPr>
          <p:cNvPr id="10" name="Round Diagonal Corner Rectangle 9"/>
          <p:cNvSpPr/>
          <p:nvPr/>
        </p:nvSpPr>
        <p:spPr>
          <a:xfrm>
            <a:off x="5403088" y="5323840"/>
            <a:ext cx="305308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E-Authentication of work (</a:t>
            </a:r>
            <a:r>
              <a:rPr lang="en-US" sz="2000" dirty="0" err="1">
                <a:solidFill>
                  <a:schemeClr val="tx1"/>
                </a:solidFill>
              </a:rPr>
              <a:t>ePortfolios</a:t>
            </a:r>
            <a:r>
              <a:rPr lang="en-US" sz="2000" dirty="0">
                <a:solidFill>
                  <a:schemeClr val="tx1"/>
                </a:solidFill>
              </a:rPr>
              <a:t>)</a:t>
            </a:r>
          </a:p>
        </p:txBody>
      </p:sp>
      <p:cxnSp>
        <p:nvCxnSpPr>
          <p:cNvPr id="12" name="Straight Connector 11"/>
          <p:cNvCxnSpPr/>
          <p:nvPr/>
        </p:nvCxnSpPr>
        <p:spPr>
          <a:xfrm>
            <a:off x="754380" y="268224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54380" y="46634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54380" y="57302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67080" y="34442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085080" y="268224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085080" y="46634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085080" y="57302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097780" y="344424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2781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B497BD40-70F4-46D4-97F5-466E2D7429B5}"/>
              </a:ext>
            </a:extLst>
          </p:cNvPr>
          <p:cNvGraphicFramePr>
            <a:graphicFrameLocks noGrp="1"/>
          </p:cNvGraphicFramePr>
          <p:nvPr>
            <p:ph idx="4294967295"/>
            <p:extLst/>
          </p:nvPr>
        </p:nvGraphicFramePr>
        <p:xfrm>
          <a:off x="-264160" y="690880"/>
          <a:ext cx="9154160" cy="5079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77057C7B-C74D-429A-9580-08A114D2B181}"/>
              </a:ext>
            </a:extLst>
          </p:cNvPr>
          <p:cNvSpPr>
            <a:spLocks noGrp="1"/>
          </p:cNvSpPr>
          <p:nvPr>
            <p:ph type="title" idx="4294967295"/>
          </p:nvPr>
        </p:nvSpPr>
        <p:spPr>
          <a:xfrm>
            <a:off x="965200" y="365760"/>
            <a:ext cx="8178800" cy="1325563"/>
          </a:xfrm>
        </p:spPr>
        <p:txBody>
          <a:bodyPr/>
          <a:lstStyle/>
          <a:p>
            <a:pPr algn="l"/>
            <a:r>
              <a:rPr lang="en-US" dirty="0"/>
              <a:t>Micro-credentials: skilling</a:t>
            </a:r>
            <a:br>
              <a:rPr lang="en-US" dirty="0"/>
            </a:br>
            <a:r>
              <a:rPr lang="en-US" dirty="0"/>
              <a:t>and reskilling</a:t>
            </a:r>
          </a:p>
        </p:txBody>
      </p:sp>
      <p:pic>
        <p:nvPicPr>
          <p:cNvPr id="4" name="Picture 3">
            <a:extLst>
              <a:ext uri="{FF2B5EF4-FFF2-40B4-BE49-F238E27FC236}">
                <a16:creationId xmlns:a16="http://schemas.microsoft.com/office/drawing/2014/main" id="{2CAACAF2-BC70-47D1-8D81-62BCC0C386B4}"/>
              </a:ext>
            </a:extLst>
          </p:cNvPr>
          <p:cNvPicPr>
            <a:picLocks noChangeAspect="1"/>
          </p:cNvPicPr>
          <p:nvPr/>
        </p:nvPicPr>
        <p:blipFill>
          <a:blip r:embed="rId8"/>
          <a:stretch>
            <a:fillRect/>
          </a:stretch>
        </p:blipFill>
        <p:spPr>
          <a:xfrm>
            <a:off x="6389603" y="561181"/>
            <a:ext cx="2764557" cy="1023556"/>
          </a:xfrm>
          <a:prstGeom prst="rect">
            <a:avLst/>
          </a:prstGeom>
        </p:spPr>
      </p:pic>
      <p:sp>
        <p:nvSpPr>
          <p:cNvPr id="6" name="TextBox 5">
            <a:extLst>
              <a:ext uri="{FF2B5EF4-FFF2-40B4-BE49-F238E27FC236}">
                <a16:creationId xmlns:a16="http://schemas.microsoft.com/office/drawing/2014/main" id="{9CAC6140-0072-40DD-9995-204D48690C01}"/>
              </a:ext>
            </a:extLst>
          </p:cNvPr>
          <p:cNvSpPr txBox="1"/>
          <p:nvPr/>
        </p:nvSpPr>
        <p:spPr>
          <a:xfrm>
            <a:off x="304800" y="4438910"/>
            <a:ext cx="214884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Short duration</a:t>
            </a:r>
          </a:p>
          <a:p>
            <a:pPr marL="285750" indent="-285750">
              <a:buFont typeface="Arial" panose="020B0604020202020204" pitchFamily="34" charset="0"/>
              <a:buChar char="•"/>
            </a:pPr>
            <a:r>
              <a:rPr lang="en-US" dirty="0"/>
              <a:t>Modular approach</a:t>
            </a:r>
          </a:p>
          <a:p>
            <a:pPr marL="285750" indent="-285750">
              <a:buFont typeface="Arial" panose="020B0604020202020204" pitchFamily="34" charset="0"/>
              <a:buChar char="•"/>
            </a:pPr>
            <a:r>
              <a:rPr lang="en-US" dirty="0"/>
              <a:t>Skills based</a:t>
            </a:r>
          </a:p>
        </p:txBody>
      </p:sp>
      <p:sp>
        <p:nvSpPr>
          <p:cNvPr id="7" name="TextBox 6">
            <a:extLst>
              <a:ext uri="{FF2B5EF4-FFF2-40B4-BE49-F238E27FC236}">
                <a16:creationId xmlns:a16="http://schemas.microsoft.com/office/drawing/2014/main" id="{E28266E3-0694-49FC-B5F9-0DD1F9AE1552}"/>
              </a:ext>
            </a:extLst>
          </p:cNvPr>
          <p:cNvSpPr txBox="1"/>
          <p:nvPr/>
        </p:nvSpPr>
        <p:spPr>
          <a:xfrm>
            <a:off x="2570480" y="4438910"/>
            <a:ext cx="222504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Community learning</a:t>
            </a:r>
          </a:p>
          <a:p>
            <a:pPr marL="285750" indent="-285750">
              <a:buFont typeface="Arial" panose="020B0604020202020204" pitchFamily="34" charset="0"/>
              <a:buChar char="•"/>
            </a:pPr>
            <a:r>
              <a:rPr lang="en-US" dirty="0"/>
              <a:t>Self-paced</a:t>
            </a:r>
          </a:p>
          <a:p>
            <a:pPr marL="285750" indent="-285750">
              <a:buFont typeface="Arial" panose="020B0604020202020204" pitchFamily="34" charset="0"/>
              <a:buChar char="•"/>
            </a:pPr>
            <a:r>
              <a:rPr lang="en-US" dirty="0"/>
              <a:t>Mentoring support</a:t>
            </a:r>
          </a:p>
        </p:txBody>
      </p:sp>
      <p:sp>
        <p:nvSpPr>
          <p:cNvPr id="8" name="TextBox 7">
            <a:extLst>
              <a:ext uri="{FF2B5EF4-FFF2-40B4-BE49-F238E27FC236}">
                <a16:creationId xmlns:a16="http://schemas.microsoft.com/office/drawing/2014/main" id="{89800F42-56DD-4185-97F6-8A6A200C4AAA}"/>
              </a:ext>
            </a:extLst>
          </p:cNvPr>
          <p:cNvSpPr txBox="1"/>
          <p:nvPr/>
        </p:nvSpPr>
        <p:spPr>
          <a:xfrm>
            <a:off x="4795520" y="4438910"/>
            <a:ext cx="1910080" cy="923330"/>
          </a:xfrm>
          <a:prstGeom prst="rect">
            <a:avLst/>
          </a:prstGeom>
          <a:noFill/>
        </p:spPr>
        <p:txBody>
          <a:bodyPr wrap="square" rtlCol="0">
            <a:spAutoFit/>
          </a:bodyPr>
          <a:lstStyle/>
          <a:p>
            <a:pPr marL="285750" indent="-285750">
              <a:buFont typeface="Arial" panose="020B0604020202020204" pitchFamily="34" charset="0"/>
              <a:buChar char="•"/>
            </a:pPr>
            <a:r>
              <a:rPr lang="en-US" dirty="0"/>
              <a:t>Verifiable credential</a:t>
            </a:r>
          </a:p>
          <a:p>
            <a:pPr marL="285750" indent="-285750">
              <a:buFont typeface="Arial" panose="020B0604020202020204" pitchFamily="34" charset="0"/>
              <a:buChar char="•"/>
            </a:pPr>
            <a:r>
              <a:rPr lang="en-US" dirty="0"/>
              <a:t>Project-based</a:t>
            </a:r>
          </a:p>
        </p:txBody>
      </p:sp>
      <p:sp>
        <p:nvSpPr>
          <p:cNvPr id="9" name="TextBox 8">
            <a:extLst>
              <a:ext uri="{FF2B5EF4-FFF2-40B4-BE49-F238E27FC236}">
                <a16:creationId xmlns:a16="http://schemas.microsoft.com/office/drawing/2014/main" id="{2D917951-0D8F-4A48-83DF-389E536CB2E9}"/>
              </a:ext>
            </a:extLst>
          </p:cNvPr>
          <p:cNvSpPr txBox="1"/>
          <p:nvPr/>
        </p:nvSpPr>
        <p:spPr>
          <a:xfrm>
            <a:off x="6908800" y="4438909"/>
            <a:ext cx="202184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Job-ready</a:t>
            </a:r>
          </a:p>
          <a:p>
            <a:pPr marL="285750" indent="-285750">
              <a:buFont typeface="Arial" panose="020B0604020202020204" pitchFamily="34" charset="0"/>
              <a:buChar char="•"/>
            </a:pPr>
            <a:r>
              <a:rPr lang="en-US" dirty="0"/>
              <a:t>Reduced cost</a:t>
            </a:r>
          </a:p>
          <a:p>
            <a:pPr marL="285750" indent="-285750">
              <a:buFont typeface="Arial" panose="020B0604020202020204" pitchFamily="34" charset="0"/>
              <a:buChar char="•"/>
            </a:pPr>
            <a:r>
              <a:rPr lang="en-US" dirty="0"/>
              <a:t>Blended with F2F for formal degree</a:t>
            </a:r>
          </a:p>
        </p:txBody>
      </p:sp>
    </p:spTree>
    <p:extLst>
      <p:ext uri="{BB962C8B-B14F-4D97-AF65-F5344CB8AC3E}">
        <p14:creationId xmlns:p14="http://schemas.microsoft.com/office/powerpoint/2010/main" val="23738093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9144000" cy="1325563"/>
          </a:xfrm>
        </p:spPr>
        <p:txBody>
          <a:bodyPr/>
          <a:lstStyle/>
          <a:p>
            <a:r>
              <a:rPr lang="en-US" dirty="0"/>
              <a:t>Implications of Micro-credentials for HE</a:t>
            </a:r>
          </a:p>
        </p:txBody>
      </p:sp>
      <p:sp>
        <p:nvSpPr>
          <p:cNvPr id="3" name="Round Diagonal Corner Rectangle 2"/>
          <p:cNvSpPr/>
          <p:nvPr/>
        </p:nvSpPr>
        <p:spPr>
          <a:xfrm>
            <a:off x="850900" y="1676400"/>
            <a:ext cx="30353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Present</a:t>
            </a:r>
          </a:p>
        </p:txBody>
      </p:sp>
      <p:sp>
        <p:nvSpPr>
          <p:cNvPr id="4" name="Round Diagonal Corner Rectangle 3"/>
          <p:cNvSpPr/>
          <p:nvPr/>
        </p:nvSpPr>
        <p:spPr>
          <a:xfrm>
            <a:off x="5181600" y="1676400"/>
            <a:ext cx="3035808"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Future</a:t>
            </a:r>
          </a:p>
        </p:txBody>
      </p:sp>
      <p:sp>
        <p:nvSpPr>
          <p:cNvPr id="5" name="Round Diagonal Corner Rectangle 4"/>
          <p:cNvSpPr/>
          <p:nvPr/>
        </p:nvSpPr>
        <p:spPr>
          <a:xfrm>
            <a:off x="1447800" y="29210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Semester courses</a:t>
            </a:r>
          </a:p>
        </p:txBody>
      </p:sp>
      <p:sp>
        <p:nvSpPr>
          <p:cNvPr id="6" name="Round Diagonal Corner Rectangle 5"/>
          <p:cNvSpPr/>
          <p:nvPr/>
        </p:nvSpPr>
        <p:spPr>
          <a:xfrm>
            <a:off x="1447800" y="41529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Less flexibility</a:t>
            </a:r>
          </a:p>
        </p:txBody>
      </p:sp>
      <p:sp>
        <p:nvSpPr>
          <p:cNvPr id="7" name="Round Diagonal Corner Rectangle 6"/>
          <p:cNvSpPr/>
          <p:nvPr/>
        </p:nvSpPr>
        <p:spPr>
          <a:xfrm>
            <a:off x="1447800" y="53848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Limited mobility</a:t>
            </a:r>
          </a:p>
        </p:txBody>
      </p:sp>
      <p:sp>
        <p:nvSpPr>
          <p:cNvPr id="8" name="Round Diagonal Corner Rectangle 7"/>
          <p:cNvSpPr/>
          <p:nvPr/>
        </p:nvSpPr>
        <p:spPr>
          <a:xfrm>
            <a:off x="5779008" y="29210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Shorter courses</a:t>
            </a:r>
          </a:p>
        </p:txBody>
      </p:sp>
      <p:sp>
        <p:nvSpPr>
          <p:cNvPr id="9" name="Round Diagonal Corner Rectangle 8"/>
          <p:cNvSpPr/>
          <p:nvPr/>
        </p:nvSpPr>
        <p:spPr>
          <a:xfrm>
            <a:off x="5779008" y="41529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Bundling/</a:t>
            </a:r>
          </a:p>
          <a:p>
            <a:pPr algn="ctr"/>
            <a:r>
              <a:rPr lang="en-US" sz="2000" dirty="0">
                <a:solidFill>
                  <a:schemeClr val="tx1"/>
                </a:solidFill>
              </a:rPr>
              <a:t>accumulation of credits</a:t>
            </a:r>
          </a:p>
        </p:txBody>
      </p:sp>
      <p:sp>
        <p:nvSpPr>
          <p:cNvPr id="10" name="Round Diagonal Corner Rectangle 9"/>
          <p:cNvSpPr/>
          <p:nvPr/>
        </p:nvSpPr>
        <p:spPr>
          <a:xfrm>
            <a:off x="5779008" y="53848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Transferability of credentials</a:t>
            </a:r>
          </a:p>
        </p:txBody>
      </p:sp>
      <p:cxnSp>
        <p:nvCxnSpPr>
          <p:cNvPr id="12" name="Straight Connector 11"/>
          <p:cNvCxnSpPr/>
          <p:nvPr/>
        </p:nvCxnSpPr>
        <p:spPr>
          <a:xfrm>
            <a:off x="11303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303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1303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1430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4610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4610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4610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4737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3065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Users\dizcriz\Desktop\TYP 2012-15 FINAL Package\Links\COL_COM Mininsters Ref Bk.jpg"/>
          <p:cNvPicPr>
            <a:picLocks noChangeAspect="1" noChangeArrowheads="1"/>
          </p:cNvPicPr>
          <p:nvPr/>
        </p:nvPicPr>
        <p:blipFill>
          <a:blip r:embed="rId3" cstate="print"/>
          <a:srcRect t="5083" r="2957" b="21627"/>
          <a:stretch>
            <a:fillRect/>
          </a:stretch>
        </p:blipFill>
        <p:spPr bwMode="auto">
          <a:xfrm>
            <a:off x="0" y="4727575"/>
            <a:ext cx="4191000" cy="2130425"/>
          </a:xfrm>
          <a:prstGeom prst="rect">
            <a:avLst/>
          </a:prstGeom>
        </p:spPr>
      </p:pic>
      <p:pic>
        <p:nvPicPr>
          <p:cNvPr id="11" name="Picture 7" descr="\\06-CLS-01\Users\DTremblay\Desktop\transpSCREEN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3370" y="4160520"/>
            <a:ext cx="4223657" cy="316993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06-CLS-01\Users\DTremblay\Desktop\SCREENS only.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36508" y="3018650"/>
            <a:ext cx="3755092" cy="281827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7" descr="\\06-CLS-01\Users\DTremblay\Desktop\transpSCREENS.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04010" y="2484120"/>
            <a:ext cx="2073390" cy="1556120"/>
          </a:xfrm>
          <a:prstGeom prst="rect">
            <a:avLst/>
          </a:prstGeom>
          <a:noFill/>
          <a:extLst>
            <a:ext uri="{909E8E84-426E-40DD-AFC4-6F175D3DCCD1}">
              <a14:hiddenFill xmlns:a14="http://schemas.microsoft.com/office/drawing/2010/main">
                <a:solidFill>
                  <a:srgbClr val="FFFFFF"/>
                </a:solidFill>
              </a14:hiddenFill>
            </a:ext>
          </a:extLst>
        </p:spPr>
      </p:pic>
      <p:sp>
        <p:nvSpPr>
          <p:cNvPr id="28674" name="Title 1"/>
          <p:cNvSpPr>
            <a:spLocks noGrp="1"/>
          </p:cNvSpPr>
          <p:nvPr>
            <p:ph type="title"/>
          </p:nvPr>
        </p:nvSpPr>
        <p:spPr>
          <a:xfrm>
            <a:off x="0" y="12452"/>
            <a:ext cx="9144000" cy="1325563"/>
          </a:xfrm>
        </p:spPr>
        <p:txBody>
          <a:bodyPr>
            <a:noAutofit/>
          </a:bodyPr>
          <a:lstStyle/>
          <a:p>
            <a:r>
              <a:rPr lang="en-US" sz="4000" dirty="0"/>
              <a:t>Open Educational Resources (OER): </a:t>
            </a:r>
            <a:r>
              <a:rPr lang="en-US" dirty="0"/>
              <a:t>C</a:t>
            </a:r>
            <a:r>
              <a:rPr lang="en-US" sz="4000" dirty="0"/>
              <a:t>osts</a:t>
            </a:r>
          </a:p>
        </p:txBody>
      </p:sp>
      <p:sp>
        <p:nvSpPr>
          <p:cNvPr id="28675" name="Content Placeholder 2"/>
          <p:cNvSpPr>
            <a:spLocks noGrp="1"/>
          </p:cNvSpPr>
          <p:nvPr>
            <p:ph idx="1"/>
          </p:nvPr>
        </p:nvSpPr>
        <p:spPr>
          <a:xfrm>
            <a:off x="628650" y="1338015"/>
            <a:ext cx="5568950" cy="4462358"/>
          </a:xfrm>
        </p:spPr>
        <p:txBody>
          <a:bodyPr>
            <a:normAutofit/>
          </a:bodyPr>
          <a:lstStyle/>
          <a:p>
            <a:pPr>
              <a:buFont typeface="Wingdings" pitchFamily="2" charset="2"/>
              <a:buNone/>
            </a:pPr>
            <a:r>
              <a:rPr lang="en-US" sz="3600" b="1" dirty="0"/>
              <a:t>Materials that are:</a:t>
            </a:r>
          </a:p>
          <a:p>
            <a:r>
              <a:rPr lang="en-US" sz="3600" dirty="0"/>
              <a:t>Free and freely available</a:t>
            </a:r>
          </a:p>
          <a:p>
            <a:r>
              <a:rPr lang="en-US" sz="3600" dirty="0"/>
              <a:t>Suitable for all levels</a:t>
            </a:r>
          </a:p>
          <a:p>
            <a:r>
              <a:rPr lang="en-US" sz="3600" dirty="0"/>
              <a:t>Reusable</a:t>
            </a:r>
          </a:p>
          <a:p>
            <a:r>
              <a:rPr lang="en-US" sz="3600" dirty="0"/>
              <a:t>Digital</a:t>
            </a:r>
          </a:p>
        </p:txBody>
      </p:sp>
      <p:pic>
        <p:nvPicPr>
          <p:cNvPr id="8" name="Picture 10" descr="\\06-CLS-01\Users\DTremblay\Desktop\coursera tablet copy.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38800" y="4772026"/>
            <a:ext cx="2286000" cy="121729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06-CLS-01\Users\DTremblay\Desktop\tablet.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13185" y="3991783"/>
            <a:ext cx="791882" cy="161544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06-CLS-01\Users\DTremblay\Desktop\file0009906871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33800" y="492252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6393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of OER for HE</a:t>
            </a:r>
          </a:p>
        </p:txBody>
      </p:sp>
      <p:sp>
        <p:nvSpPr>
          <p:cNvPr id="3" name="Round Diagonal Corner Rectangle 2"/>
          <p:cNvSpPr/>
          <p:nvPr/>
        </p:nvSpPr>
        <p:spPr>
          <a:xfrm>
            <a:off x="1054100" y="1905000"/>
            <a:ext cx="28194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Present</a:t>
            </a:r>
          </a:p>
        </p:txBody>
      </p:sp>
      <p:sp>
        <p:nvSpPr>
          <p:cNvPr id="4" name="Round Diagonal Corner Rectangle 3"/>
          <p:cNvSpPr/>
          <p:nvPr/>
        </p:nvSpPr>
        <p:spPr>
          <a:xfrm>
            <a:off x="5181600" y="1905000"/>
            <a:ext cx="2819400"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Future</a:t>
            </a:r>
          </a:p>
        </p:txBody>
      </p:sp>
      <p:sp>
        <p:nvSpPr>
          <p:cNvPr id="5" name="Round Diagonal Corner Rectangle 4"/>
          <p:cNvSpPr/>
          <p:nvPr/>
        </p:nvSpPr>
        <p:spPr>
          <a:xfrm>
            <a:off x="1676400" y="3200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High costs of textbooks</a:t>
            </a:r>
          </a:p>
        </p:txBody>
      </p:sp>
      <p:sp>
        <p:nvSpPr>
          <p:cNvPr id="6" name="Round Diagonal Corner Rectangle 5"/>
          <p:cNvSpPr/>
          <p:nvPr/>
        </p:nvSpPr>
        <p:spPr>
          <a:xfrm>
            <a:off x="1676400" y="4343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Institutional Teams</a:t>
            </a:r>
          </a:p>
        </p:txBody>
      </p:sp>
      <p:sp>
        <p:nvSpPr>
          <p:cNvPr id="7" name="Round Diagonal Corner Rectangle 6"/>
          <p:cNvSpPr/>
          <p:nvPr/>
        </p:nvSpPr>
        <p:spPr>
          <a:xfrm>
            <a:off x="1676400" y="5486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Student as consumer</a:t>
            </a:r>
          </a:p>
        </p:txBody>
      </p:sp>
      <p:sp>
        <p:nvSpPr>
          <p:cNvPr id="8" name="Round Diagonal Corner Rectangle 7"/>
          <p:cNvSpPr/>
          <p:nvPr/>
        </p:nvSpPr>
        <p:spPr>
          <a:xfrm>
            <a:off x="5791200" y="3200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Free quality content</a:t>
            </a:r>
          </a:p>
        </p:txBody>
      </p:sp>
      <p:sp>
        <p:nvSpPr>
          <p:cNvPr id="9" name="Round Diagonal Corner Rectangle 8"/>
          <p:cNvSpPr/>
          <p:nvPr/>
        </p:nvSpPr>
        <p:spPr>
          <a:xfrm>
            <a:off x="5791200" y="4343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Global Teams of course developers</a:t>
            </a:r>
          </a:p>
        </p:txBody>
      </p:sp>
      <p:sp>
        <p:nvSpPr>
          <p:cNvPr id="10" name="Round Diagonal Corner Rectangle 9"/>
          <p:cNvSpPr/>
          <p:nvPr/>
        </p:nvSpPr>
        <p:spPr>
          <a:xfrm>
            <a:off x="5791200" y="5486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Student as producer</a:t>
            </a:r>
          </a:p>
        </p:txBody>
      </p:sp>
      <p:cxnSp>
        <p:nvCxnSpPr>
          <p:cNvPr id="12" name="Straight Connector 11"/>
          <p:cNvCxnSpPr/>
          <p:nvPr/>
        </p:nvCxnSpPr>
        <p:spPr>
          <a:xfrm>
            <a:off x="1371600" y="2971800"/>
            <a:ext cx="0" cy="297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endCxn id="5" idx="2"/>
          </p:cNvCxnSpPr>
          <p:nvPr/>
        </p:nvCxnSpPr>
        <p:spPr>
          <a:xfrm>
            <a:off x="1371600" y="3657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3716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371600" y="5943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486400" y="2971800"/>
            <a:ext cx="0" cy="297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486400" y="3657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4864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486400" y="594360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849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CD42C90-0F7A-4836-960A-466B7F7F225F}"/>
              </a:ext>
            </a:extLst>
          </p:cNvPr>
          <p:cNvPicPr>
            <a:picLocks noGrp="1" noChangeAspect="1"/>
          </p:cNvPicPr>
          <p:nvPr>
            <p:ph idx="4294967295"/>
          </p:nvPr>
        </p:nvPicPr>
        <p:blipFill rotWithShape="1">
          <a:blip r:embed="rId3"/>
          <a:srcRect r="8499"/>
          <a:stretch/>
        </p:blipFill>
        <p:spPr>
          <a:xfrm>
            <a:off x="580029" y="1005839"/>
            <a:ext cx="8302863" cy="5222241"/>
          </a:xfrm>
          <a:prstGeom prst="rect">
            <a:avLst/>
          </a:prstGeom>
        </p:spPr>
      </p:pic>
      <p:sp>
        <p:nvSpPr>
          <p:cNvPr id="3" name="Title 2">
            <a:extLst>
              <a:ext uri="{FF2B5EF4-FFF2-40B4-BE49-F238E27FC236}">
                <a16:creationId xmlns:a16="http://schemas.microsoft.com/office/drawing/2014/main" id="{A8D4FD2C-399F-40C3-9C14-301DF14BD8E0}"/>
              </a:ext>
            </a:extLst>
          </p:cNvPr>
          <p:cNvSpPr>
            <a:spLocks noGrp="1"/>
          </p:cNvSpPr>
          <p:nvPr>
            <p:ph type="title" idx="4294967295"/>
          </p:nvPr>
        </p:nvSpPr>
        <p:spPr>
          <a:xfrm>
            <a:off x="0" y="0"/>
            <a:ext cx="9144000" cy="1265238"/>
          </a:xfrm>
        </p:spPr>
        <p:txBody>
          <a:bodyPr/>
          <a:lstStyle/>
          <a:p>
            <a:r>
              <a:rPr lang="en-US" dirty="0"/>
              <a:t>Technology &amp; Employability</a:t>
            </a:r>
          </a:p>
        </p:txBody>
      </p:sp>
      <p:sp>
        <p:nvSpPr>
          <p:cNvPr id="5" name="TextBox 4">
            <a:extLst>
              <a:ext uri="{FF2B5EF4-FFF2-40B4-BE49-F238E27FC236}">
                <a16:creationId xmlns:a16="http://schemas.microsoft.com/office/drawing/2014/main" id="{C69F0849-350A-4B6D-989C-6C7651A255F1}"/>
              </a:ext>
            </a:extLst>
          </p:cNvPr>
          <p:cNvSpPr txBox="1"/>
          <p:nvPr/>
        </p:nvSpPr>
        <p:spPr>
          <a:xfrm>
            <a:off x="275230" y="6439402"/>
            <a:ext cx="4095993" cy="253916"/>
          </a:xfrm>
          <a:prstGeom prst="rect">
            <a:avLst/>
          </a:prstGeom>
          <a:noFill/>
        </p:spPr>
        <p:txBody>
          <a:bodyPr wrap="none" rtlCol="0">
            <a:spAutoFit/>
          </a:bodyPr>
          <a:lstStyle/>
          <a:p>
            <a:r>
              <a:rPr lang="en-US" sz="1050" dirty="0"/>
              <a:t>Source https://hbr.org/2015/09/whos-benefiting-from-moocs-and-why</a:t>
            </a:r>
          </a:p>
        </p:txBody>
      </p:sp>
    </p:spTree>
    <p:extLst>
      <p:ext uri="{BB962C8B-B14F-4D97-AF65-F5344CB8AC3E}">
        <p14:creationId xmlns:p14="http://schemas.microsoft.com/office/powerpoint/2010/main" val="1064954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1"/>
          <p:cNvSpPr txBox="1">
            <a:spLocks/>
          </p:cNvSpPr>
          <p:nvPr/>
        </p:nvSpPr>
        <p:spPr bwMode="auto">
          <a:xfrm>
            <a:off x="3024266" y="2808052"/>
            <a:ext cx="3012564" cy="1446448"/>
          </a:xfrm>
          <a:prstGeom prst="rect">
            <a:avLst/>
          </a:prstGeom>
          <a:blipFill>
            <a:blip r:embed="rId3"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16924" y="-203200"/>
            <a:ext cx="3019906" cy="3381630"/>
          </a:xfrm>
          <a:prstGeom prst="rect">
            <a:avLst/>
          </a:prstGeom>
          <a:solidFill>
            <a:srgbClr val="FFFFFF">
              <a:shade val="85000"/>
            </a:srgbClr>
          </a:solidFill>
          <a:ln>
            <a:noFill/>
          </a:ln>
          <a:effectLst/>
        </p:spPr>
      </p:pic>
      <p:sp>
        <p:nvSpPr>
          <p:cNvPr id="21" name="Content Placeholder 1"/>
          <p:cNvSpPr txBox="1">
            <a:spLocks/>
          </p:cNvSpPr>
          <p:nvPr/>
        </p:nvSpPr>
        <p:spPr bwMode="auto">
          <a:xfrm>
            <a:off x="-39114" y="2808052"/>
            <a:ext cx="3010820" cy="1446448"/>
          </a:xfrm>
          <a:prstGeom prst="rect">
            <a:avLst/>
          </a:prstGeom>
          <a:blipFill>
            <a:blip r:embed="rId5"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sp>
        <p:nvSpPr>
          <p:cNvPr id="16" name="Content Placeholder 1"/>
          <p:cNvSpPr txBox="1">
            <a:spLocks/>
          </p:cNvSpPr>
          <p:nvPr/>
        </p:nvSpPr>
        <p:spPr bwMode="auto">
          <a:xfrm>
            <a:off x="-102905" y="3124757"/>
            <a:ext cx="3010820" cy="10256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ECONOMIC</a:t>
            </a:r>
          </a:p>
          <a:p>
            <a:pPr marL="0" indent="0" algn="ctr">
              <a:spcBef>
                <a:spcPts val="0"/>
              </a:spcBef>
              <a:buNone/>
            </a:pPr>
            <a:r>
              <a:rPr lang="en-GB" dirty="0">
                <a:solidFill>
                  <a:schemeClr val="bg1"/>
                </a:solidFill>
                <a:latin typeface="+mn-lt"/>
              </a:rPr>
              <a:t>GROWTH</a:t>
            </a:r>
          </a:p>
        </p:txBody>
      </p:sp>
      <p:sp>
        <p:nvSpPr>
          <p:cNvPr id="27" name="Content Placeholder 1"/>
          <p:cNvSpPr txBox="1">
            <a:spLocks/>
          </p:cNvSpPr>
          <p:nvPr/>
        </p:nvSpPr>
        <p:spPr bwMode="auto">
          <a:xfrm>
            <a:off x="3016924" y="3178430"/>
            <a:ext cx="3019906" cy="10760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SOCIAL </a:t>
            </a:r>
          </a:p>
          <a:p>
            <a:pPr marL="0" indent="0" algn="ctr">
              <a:spcBef>
                <a:spcPts val="0"/>
              </a:spcBef>
              <a:buNone/>
            </a:pPr>
            <a:r>
              <a:rPr lang="en-GB" dirty="0">
                <a:solidFill>
                  <a:schemeClr val="bg1"/>
                </a:solidFill>
                <a:latin typeface="+mn-lt"/>
              </a:rPr>
              <a:t>INCLUSION</a:t>
            </a:r>
          </a:p>
        </p:txBody>
      </p:sp>
      <p:sp>
        <p:nvSpPr>
          <p:cNvPr id="23" name="Content Placeholder 1"/>
          <p:cNvSpPr txBox="1">
            <a:spLocks/>
          </p:cNvSpPr>
          <p:nvPr/>
        </p:nvSpPr>
        <p:spPr bwMode="auto">
          <a:xfrm>
            <a:off x="6100621" y="2808053"/>
            <a:ext cx="3043379" cy="1446446"/>
          </a:xfrm>
          <a:prstGeom prst="rect">
            <a:avLst/>
          </a:prstGeom>
          <a:blipFill>
            <a:blip r:embed="rId6"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00621" y="-203200"/>
            <a:ext cx="3072407" cy="3371139"/>
          </a:xfrm>
          <a:prstGeom prst="rect">
            <a:avLst/>
          </a:prstGeom>
          <a:solidFill>
            <a:srgbClr val="FFFFFF">
              <a:shade val="85000"/>
            </a:srgbClr>
          </a:solidFill>
          <a:ln>
            <a:noFill/>
          </a:ln>
          <a:effectLst/>
        </p:spPr>
      </p:pic>
      <p:sp>
        <p:nvSpPr>
          <p:cNvPr id="18" name="Content Placeholder 1"/>
          <p:cNvSpPr txBox="1">
            <a:spLocks/>
          </p:cNvSpPr>
          <p:nvPr/>
        </p:nvSpPr>
        <p:spPr bwMode="auto">
          <a:xfrm>
            <a:off x="6100621" y="3167939"/>
            <a:ext cx="3043379" cy="108655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ENVIRONMENTAL CONSERVATION</a:t>
            </a:r>
          </a:p>
        </p:txBody>
      </p:sp>
      <p:sp>
        <p:nvSpPr>
          <p:cNvPr id="2" name="Title 1"/>
          <p:cNvSpPr>
            <a:spLocks noGrp="1"/>
          </p:cNvSpPr>
          <p:nvPr>
            <p:ph type="title"/>
          </p:nvPr>
        </p:nvSpPr>
        <p:spPr>
          <a:xfrm>
            <a:off x="0" y="4620681"/>
            <a:ext cx="9144000" cy="1325563"/>
          </a:xfrm>
        </p:spPr>
        <p:txBody>
          <a:bodyPr>
            <a:noAutofit/>
          </a:bodyPr>
          <a:lstStyle/>
          <a:p>
            <a:r>
              <a:rPr lang="en-US" sz="5400" i="1" dirty="0"/>
              <a:t>Learning for Sustainable Development</a:t>
            </a:r>
          </a:p>
        </p:txBody>
      </p:sp>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9114" y="-203201"/>
            <a:ext cx="3010820" cy="3373555"/>
          </a:xfrm>
          <a:prstGeom prst="rect">
            <a:avLst/>
          </a:prstGeom>
          <a:solidFill>
            <a:srgbClr val="FFFFFF">
              <a:shade val="85000"/>
            </a:srgbClr>
          </a:solidFill>
          <a:ln>
            <a:noFill/>
          </a:ln>
          <a:effectLst/>
        </p:spPr>
      </p:pic>
    </p:spTree>
    <p:extLst>
      <p:ext uri="{BB962C8B-B14F-4D97-AF65-F5344CB8AC3E}">
        <p14:creationId xmlns:p14="http://schemas.microsoft.com/office/powerpoint/2010/main" val="8296371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31EE8-421A-4CCE-9AE9-91EC5A429460}"/>
              </a:ext>
            </a:extLst>
          </p:cNvPr>
          <p:cNvSpPr>
            <a:spLocks noGrp="1"/>
          </p:cNvSpPr>
          <p:nvPr>
            <p:ph type="title"/>
          </p:nvPr>
        </p:nvSpPr>
        <p:spPr>
          <a:xfrm>
            <a:off x="0" y="0"/>
            <a:ext cx="9144000" cy="6857999"/>
          </a:xfrm>
        </p:spPr>
        <p:txBody>
          <a:bodyPr/>
          <a:lstStyle/>
          <a:p>
            <a:r>
              <a:rPr lang="en-US" dirty="0"/>
              <a:t>Emerging Trends</a:t>
            </a:r>
          </a:p>
        </p:txBody>
      </p:sp>
    </p:spTree>
    <p:extLst>
      <p:ext uri="{BB962C8B-B14F-4D97-AF65-F5344CB8AC3E}">
        <p14:creationId xmlns:p14="http://schemas.microsoft.com/office/powerpoint/2010/main" val="7250790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B2A8E-F840-43FA-8826-608C3B601EEB}"/>
              </a:ext>
            </a:extLst>
          </p:cNvPr>
          <p:cNvSpPr>
            <a:spLocks noGrp="1"/>
          </p:cNvSpPr>
          <p:nvPr>
            <p:ph type="title" idx="4294967295"/>
          </p:nvPr>
        </p:nvSpPr>
        <p:spPr>
          <a:xfrm>
            <a:off x="0" y="365125"/>
            <a:ext cx="9029700" cy="968375"/>
          </a:xfrm>
        </p:spPr>
        <p:txBody>
          <a:bodyPr>
            <a:normAutofit/>
          </a:bodyPr>
          <a:lstStyle/>
          <a:p>
            <a:r>
              <a:rPr lang="en-CA" dirty="0"/>
              <a:t>Rise of Big Data in Learning </a:t>
            </a:r>
            <a:br>
              <a:rPr lang="en-CA" dirty="0"/>
            </a:br>
            <a:endParaRPr lang="en-CA" sz="2000" dirty="0"/>
          </a:p>
        </p:txBody>
      </p:sp>
      <p:pic>
        <p:nvPicPr>
          <p:cNvPr id="5" name="Content Placeholder 4">
            <a:extLst>
              <a:ext uri="{FF2B5EF4-FFF2-40B4-BE49-F238E27FC236}">
                <a16:creationId xmlns:a16="http://schemas.microsoft.com/office/drawing/2014/main" id="{F6ECC397-0B0C-439C-940E-623BAADB7599}"/>
              </a:ext>
            </a:extLst>
          </p:cNvPr>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6357" r="10331"/>
          <a:stretch/>
        </p:blipFill>
        <p:spPr>
          <a:xfrm>
            <a:off x="1386205" y="1333500"/>
            <a:ext cx="6697926" cy="4913313"/>
          </a:xfrm>
        </p:spPr>
      </p:pic>
      <p:sp>
        <p:nvSpPr>
          <p:cNvPr id="3" name="Rectangle 2">
            <a:extLst>
              <a:ext uri="{FF2B5EF4-FFF2-40B4-BE49-F238E27FC236}">
                <a16:creationId xmlns:a16="http://schemas.microsoft.com/office/drawing/2014/main" id="{211D048F-E56F-4C45-A8AB-4DB04622E13C}"/>
              </a:ext>
            </a:extLst>
          </p:cNvPr>
          <p:cNvSpPr/>
          <p:nvPr/>
        </p:nvSpPr>
        <p:spPr>
          <a:xfrm>
            <a:off x="309716" y="6447643"/>
            <a:ext cx="3957484" cy="246221"/>
          </a:xfrm>
          <a:prstGeom prst="rect">
            <a:avLst/>
          </a:prstGeom>
        </p:spPr>
        <p:txBody>
          <a:bodyPr wrap="square">
            <a:spAutoFit/>
          </a:bodyPr>
          <a:lstStyle/>
          <a:p>
            <a:r>
              <a:rPr lang="en-US" sz="1000" dirty="0"/>
              <a:t>Source: https://papers.ssrn.com/sol3/papers.cfm?abstract_id=2381263</a:t>
            </a:r>
            <a:endParaRPr lang="en-CA" sz="1000" dirty="0"/>
          </a:p>
        </p:txBody>
      </p:sp>
    </p:spTree>
    <p:extLst>
      <p:ext uri="{BB962C8B-B14F-4D97-AF65-F5344CB8AC3E}">
        <p14:creationId xmlns:p14="http://schemas.microsoft.com/office/powerpoint/2010/main" val="2349140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a:extLst>
              <a:ext uri="{FF2B5EF4-FFF2-40B4-BE49-F238E27FC236}">
                <a16:creationId xmlns:a16="http://schemas.microsoft.com/office/drawing/2014/main" id="{BA5287D8-713D-4209-B12A-729A61DF9499}"/>
              </a:ext>
            </a:extLst>
          </p:cNvPr>
          <p:cNvPicPr>
            <a:picLocks noGrp="1" noChangeAspect="1"/>
          </p:cNvPicPr>
          <p:nvPr>
            <p:ph idx="4294967295"/>
          </p:nvPr>
        </p:nvPicPr>
        <p:blipFill rotWithShape="1">
          <a:blip r:embed="rId3"/>
          <a:srcRect l="4889" r="1" b="1"/>
          <a:stretch/>
        </p:blipFill>
        <p:spPr>
          <a:xfrm>
            <a:off x="40640" y="181929"/>
            <a:ext cx="9103360" cy="5120640"/>
          </a:xfrm>
          <a:prstGeom prst="rect">
            <a:avLst/>
          </a:prstGeom>
        </p:spPr>
      </p:pic>
      <p:sp>
        <p:nvSpPr>
          <p:cNvPr id="2" name="Rectangle 1">
            <a:extLst>
              <a:ext uri="{FF2B5EF4-FFF2-40B4-BE49-F238E27FC236}">
                <a16:creationId xmlns:a16="http://schemas.microsoft.com/office/drawing/2014/main" id="{95F58529-EF5C-4A5B-A284-D9936E6844EE}"/>
              </a:ext>
            </a:extLst>
          </p:cNvPr>
          <p:cNvSpPr/>
          <p:nvPr/>
        </p:nvSpPr>
        <p:spPr>
          <a:xfrm>
            <a:off x="329382" y="6458635"/>
            <a:ext cx="4572000" cy="246221"/>
          </a:xfrm>
          <a:prstGeom prst="rect">
            <a:avLst/>
          </a:prstGeom>
        </p:spPr>
        <p:txBody>
          <a:bodyPr>
            <a:spAutoFit/>
          </a:bodyPr>
          <a:lstStyle/>
          <a:p>
            <a:pPr fontAlgn="base"/>
            <a:r>
              <a:rPr lang="en-CA" sz="1000" dirty="0"/>
              <a:t>Source: Tom Vander Ark (Nov 2017) www.gettingsmart.com</a:t>
            </a:r>
          </a:p>
        </p:txBody>
      </p:sp>
    </p:spTree>
    <p:extLst>
      <p:ext uri="{BB962C8B-B14F-4D97-AF65-F5344CB8AC3E}">
        <p14:creationId xmlns:p14="http://schemas.microsoft.com/office/powerpoint/2010/main" val="19756556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Image result for amazon">
            <a:extLst>
              <a:ext uri="{FF2B5EF4-FFF2-40B4-BE49-F238E27FC236}">
                <a16:creationId xmlns:a16="http://schemas.microsoft.com/office/drawing/2014/main" id="{457B50EC-0ABC-44A4-8773-09BC5AFFC99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5035" y="2344422"/>
            <a:ext cx="1943328" cy="194332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google translate">
            <a:extLst>
              <a:ext uri="{FF2B5EF4-FFF2-40B4-BE49-F238E27FC236}">
                <a16:creationId xmlns:a16="http://schemas.microsoft.com/office/drawing/2014/main" id="{886A5053-B185-4485-83BB-B7F39BAF07C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4161"/>
          <a:stretch/>
        </p:blipFill>
        <p:spPr bwMode="auto">
          <a:xfrm>
            <a:off x="2233686" y="4805917"/>
            <a:ext cx="2010864" cy="171800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5BEB44-2E73-49CC-B976-33443A2DC9E4}"/>
              </a:ext>
            </a:extLst>
          </p:cNvPr>
          <p:cNvSpPr>
            <a:spLocks noGrp="1"/>
          </p:cNvSpPr>
          <p:nvPr>
            <p:ph type="title" idx="4294967295"/>
          </p:nvPr>
        </p:nvSpPr>
        <p:spPr>
          <a:xfrm>
            <a:off x="0" y="2646048"/>
            <a:ext cx="9144000" cy="1325563"/>
          </a:xfrm>
        </p:spPr>
        <p:txBody>
          <a:bodyPr>
            <a:normAutofit/>
          </a:bodyPr>
          <a:lstStyle/>
          <a:p>
            <a:r>
              <a:rPr lang="en-US" sz="4400" dirty="0"/>
              <a:t>AI in Daily Life</a:t>
            </a:r>
            <a:endParaRPr lang="en-CA" sz="4400" dirty="0"/>
          </a:p>
        </p:txBody>
      </p:sp>
      <p:sp>
        <p:nvSpPr>
          <p:cNvPr id="6" name="Rectangle: Rounded Corners 5">
            <a:extLst>
              <a:ext uri="{FF2B5EF4-FFF2-40B4-BE49-F238E27FC236}">
                <a16:creationId xmlns:a16="http://schemas.microsoft.com/office/drawing/2014/main" id="{5E3C85C5-B294-4F0F-8C4B-623577D9FE18}"/>
              </a:ext>
            </a:extLst>
          </p:cNvPr>
          <p:cNvSpPr/>
          <p:nvPr/>
        </p:nvSpPr>
        <p:spPr>
          <a:xfrm>
            <a:off x="3454399" y="235699"/>
            <a:ext cx="2015868" cy="2015868"/>
          </a:xfrm>
          <a:prstGeom prst="round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Rectangle: Rounded Corners 11">
            <a:extLst>
              <a:ext uri="{FF2B5EF4-FFF2-40B4-BE49-F238E27FC236}">
                <a16:creationId xmlns:a16="http://schemas.microsoft.com/office/drawing/2014/main" id="{5EF4C789-8C02-4879-85CE-773EF5BA415F}"/>
              </a:ext>
            </a:extLst>
          </p:cNvPr>
          <p:cNvSpPr/>
          <p:nvPr/>
        </p:nvSpPr>
        <p:spPr>
          <a:xfrm>
            <a:off x="2190144" y="4676431"/>
            <a:ext cx="2015868" cy="2015868"/>
          </a:xfrm>
          <a:prstGeom prst="roundRect">
            <a:avLst/>
          </a:prstGeom>
          <a:noFill/>
          <a:ln w="63500">
            <a:solidFill>
              <a:srgbClr val="2DA5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Rectangle: Rounded Corners 12">
            <a:extLst>
              <a:ext uri="{FF2B5EF4-FFF2-40B4-BE49-F238E27FC236}">
                <a16:creationId xmlns:a16="http://schemas.microsoft.com/office/drawing/2014/main" id="{7851B3C6-EA3A-454C-8D73-CF711A3ABA0A}"/>
              </a:ext>
            </a:extLst>
          </p:cNvPr>
          <p:cNvSpPr/>
          <p:nvPr/>
        </p:nvSpPr>
        <p:spPr>
          <a:xfrm>
            <a:off x="471008" y="2300910"/>
            <a:ext cx="2015868" cy="201586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Rounded Corners 13">
            <a:extLst>
              <a:ext uri="{FF2B5EF4-FFF2-40B4-BE49-F238E27FC236}">
                <a16:creationId xmlns:a16="http://schemas.microsoft.com/office/drawing/2014/main" id="{FCB6D929-BBCF-4B07-8FEF-D826E1F6C2B9}"/>
              </a:ext>
            </a:extLst>
          </p:cNvPr>
          <p:cNvSpPr/>
          <p:nvPr/>
        </p:nvSpPr>
        <p:spPr>
          <a:xfrm>
            <a:off x="4868480" y="4684187"/>
            <a:ext cx="2015868" cy="2015868"/>
          </a:xfrm>
          <a:prstGeom prst="roundRect">
            <a:avLst/>
          </a:prstGeom>
          <a:solidFill>
            <a:srgbClr val="3C5A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Rounded Corners 14">
            <a:extLst>
              <a:ext uri="{FF2B5EF4-FFF2-40B4-BE49-F238E27FC236}">
                <a16:creationId xmlns:a16="http://schemas.microsoft.com/office/drawing/2014/main" id="{F05EECB4-C75C-4E7D-A551-111C99506216}"/>
              </a:ext>
            </a:extLst>
          </p:cNvPr>
          <p:cNvSpPr/>
          <p:nvPr/>
        </p:nvSpPr>
        <p:spPr>
          <a:xfrm>
            <a:off x="6581493" y="2300910"/>
            <a:ext cx="2015868" cy="2015868"/>
          </a:xfrm>
          <a:prstGeom prst="roundRect">
            <a:avLst/>
          </a:prstGeom>
          <a:noFill/>
          <a:ln w="66675">
            <a:solidFill>
              <a:srgbClr val="F895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7" name="Picture 16">
            <a:extLst>
              <a:ext uri="{FF2B5EF4-FFF2-40B4-BE49-F238E27FC236}">
                <a16:creationId xmlns:a16="http://schemas.microsoft.com/office/drawing/2014/main" id="{F88D7A1B-12B3-41EA-96E9-47CDEFBACFD7}"/>
              </a:ext>
            </a:extLst>
          </p:cNvPr>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a:xfrm>
            <a:off x="3596689" y="361890"/>
            <a:ext cx="1677762" cy="1677762"/>
          </a:xfrm>
          <a:prstGeom prst="rect">
            <a:avLst/>
          </a:prstGeom>
          <a:ln>
            <a:noFill/>
          </a:ln>
        </p:spPr>
      </p:pic>
      <p:pic>
        <p:nvPicPr>
          <p:cNvPr id="19" name="Picture 18">
            <a:extLst>
              <a:ext uri="{FF2B5EF4-FFF2-40B4-BE49-F238E27FC236}">
                <a16:creationId xmlns:a16="http://schemas.microsoft.com/office/drawing/2014/main" id="{BEB29D9A-8268-448F-998F-78651548805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5339"/>
          <a:stretch/>
        </p:blipFill>
        <p:spPr>
          <a:xfrm>
            <a:off x="5289883" y="4865671"/>
            <a:ext cx="1173061" cy="1571171"/>
          </a:xfrm>
          <a:prstGeom prst="rect">
            <a:avLst/>
          </a:prstGeom>
        </p:spPr>
      </p:pic>
      <p:pic>
        <p:nvPicPr>
          <p:cNvPr id="1030" name="Picture 6" descr="Image result for uber">
            <a:extLst>
              <a:ext uri="{FF2B5EF4-FFF2-40B4-BE49-F238E27FC236}">
                <a16:creationId xmlns:a16="http://schemas.microsoft.com/office/drawing/2014/main" id="{DF0762D1-DB48-455E-9634-8E906BF69423}"/>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5291" t="39239" r="16349" b="40864"/>
          <a:stretch/>
        </p:blipFill>
        <p:spPr bwMode="auto">
          <a:xfrm>
            <a:off x="551006" y="3004043"/>
            <a:ext cx="1809414" cy="5266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54413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5B34B-2253-462F-A8FD-FA798D2F8F7F}"/>
              </a:ext>
            </a:extLst>
          </p:cNvPr>
          <p:cNvSpPr>
            <a:spLocks noGrp="1"/>
          </p:cNvSpPr>
          <p:nvPr>
            <p:ph type="title"/>
          </p:nvPr>
        </p:nvSpPr>
        <p:spPr/>
        <p:txBody>
          <a:bodyPr/>
          <a:lstStyle/>
          <a:p>
            <a:r>
              <a:rPr lang="en-US"/>
              <a:t>AI in Education</a:t>
            </a:r>
            <a:endParaRPr lang="en-CA" dirty="0"/>
          </a:p>
        </p:txBody>
      </p:sp>
      <p:sp>
        <p:nvSpPr>
          <p:cNvPr id="3" name="Content Placeholder 2">
            <a:extLst>
              <a:ext uri="{FF2B5EF4-FFF2-40B4-BE49-F238E27FC236}">
                <a16:creationId xmlns:a16="http://schemas.microsoft.com/office/drawing/2014/main" id="{FC76EA3C-85F0-4A62-A5E9-A17C9B4F9C30}"/>
              </a:ext>
            </a:extLst>
          </p:cNvPr>
          <p:cNvSpPr>
            <a:spLocks noGrp="1"/>
          </p:cNvSpPr>
          <p:nvPr>
            <p:ph idx="1"/>
          </p:nvPr>
        </p:nvSpPr>
        <p:spPr>
          <a:xfrm>
            <a:off x="628650" y="1825625"/>
            <a:ext cx="5048250" cy="4351338"/>
          </a:xfrm>
        </p:spPr>
        <p:txBody>
          <a:bodyPr/>
          <a:lstStyle/>
          <a:p>
            <a:r>
              <a:rPr lang="en-US" dirty="0"/>
              <a:t>Can provide an intelligent, personal tutor for every learner</a:t>
            </a:r>
          </a:p>
          <a:p>
            <a:r>
              <a:rPr lang="en-US" dirty="0"/>
              <a:t>Encourage intelligent support for collaborative learning</a:t>
            </a:r>
          </a:p>
          <a:p>
            <a:r>
              <a:rPr lang="en-CA" dirty="0"/>
              <a:t>Adaptive group formation </a:t>
            </a:r>
          </a:p>
          <a:p>
            <a:r>
              <a:rPr lang="en-CA" dirty="0"/>
              <a:t>Expert facilitation</a:t>
            </a:r>
          </a:p>
        </p:txBody>
      </p:sp>
      <p:grpSp>
        <p:nvGrpSpPr>
          <p:cNvPr id="14" name="Group 13">
            <a:extLst>
              <a:ext uri="{FF2B5EF4-FFF2-40B4-BE49-F238E27FC236}">
                <a16:creationId xmlns:a16="http://schemas.microsoft.com/office/drawing/2014/main" id="{B09663ED-8CEE-4492-94A7-E25AF8AE5542}"/>
              </a:ext>
            </a:extLst>
          </p:cNvPr>
          <p:cNvGrpSpPr/>
          <p:nvPr/>
        </p:nvGrpSpPr>
        <p:grpSpPr>
          <a:xfrm>
            <a:off x="4038600" y="2515828"/>
            <a:ext cx="4785777" cy="3898900"/>
            <a:chOff x="1155700" y="330200"/>
            <a:chExt cx="3632201" cy="2959100"/>
          </a:xfrm>
        </p:grpSpPr>
        <p:sp>
          <p:nvSpPr>
            <p:cNvPr id="15" name="Rectangle 14">
              <a:extLst>
                <a:ext uri="{FF2B5EF4-FFF2-40B4-BE49-F238E27FC236}">
                  <a16:creationId xmlns:a16="http://schemas.microsoft.com/office/drawing/2014/main" id="{B3DE637C-EA27-4ADC-A2D0-0D676874529E}"/>
                </a:ext>
              </a:extLst>
            </p:cNvPr>
            <p:cNvSpPr/>
            <p:nvPr/>
          </p:nvSpPr>
          <p:spPr>
            <a:xfrm>
              <a:off x="2869407" y="520700"/>
              <a:ext cx="1816894" cy="1041400"/>
            </a:xfrm>
            <a:prstGeom prst="rect">
              <a:avLst/>
            </a:prstGeom>
            <a:solidFill>
              <a:schemeClr val="bg2"/>
            </a:solidFill>
            <a:ln w="476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6" name="Straight Connector 15">
              <a:extLst>
                <a:ext uri="{FF2B5EF4-FFF2-40B4-BE49-F238E27FC236}">
                  <a16:creationId xmlns:a16="http://schemas.microsoft.com/office/drawing/2014/main" id="{D41F017C-36EC-4309-9341-940B5AF4DB29}"/>
                </a:ext>
              </a:extLst>
            </p:cNvPr>
            <p:cNvCxnSpPr>
              <a:cxnSpLocks/>
            </p:cNvCxnSpPr>
            <p:nvPr/>
          </p:nvCxnSpPr>
          <p:spPr>
            <a:xfrm>
              <a:off x="3430587" y="850900"/>
              <a:ext cx="277812" cy="4667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A5562ECA-6754-4DCE-B30C-E8B1F35635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0523" y="923925"/>
              <a:ext cx="1123948" cy="1123949"/>
            </a:xfrm>
            <a:prstGeom prst="rect">
              <a:avLst/>
            </a:prstGeom>
          </p:spPr>
        </p:pic>
        <p:pic>
          <p:nvPicPr>
            <p:cNvPr id="18" name="Picture 17">
              <a:extLst>
                <a:ext uri="{FF2B5EF4-FFF2-40B4-BE49-F238E27FC236}">
                  <a16:creationId xmlns:a16="http://schemas.microsoft.com/office/drawing/2014/main" id="{7683AE73-7597-453F-93E3-0D39B8901C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5700" y="1816100"/>
              <a:ext cx="1473199" cy="1473200"/>
            </a:xfrm>
            <a:prstGeom prst="rect">
              <a:avLst/>
            </a:prstGeom>
          </p:spPr>
        </p:pic>
        <p:sp>
          <p:nvSpPr>
            <p:cNvPr id="19" name="Callout: Line 18">
              <a:extLst>
                <a:ext uri="{FF2B5EF4-FFF2-40B4-BE49-F238E27FC236}">
                  <a16:creationId xmlns:a16="http://schemas.microsoft.com/office/drawing/2014/main" id="{E924069A-7EF0-46AD-8A6B-9E1A8241EEB9}"/>
                </a:ext>
              </a:extLst>
            </p:cNvPr>
            <p:cNvSpPr/>
            <p:nvPr/>
          </p:nvSpPr>
          <p:spPr>
            <a:xfrm>
              <a:off x="2655887" y="330200"/>
              <a:ext cx="2132014" cy="1600200"/>
            </a:xfrm>
            <a:prstGeom prst="borderCallout1">
              <a:avLst>
                <a:gd name="adj1" fmla="val 39385"/>
                <a:gd name="adj2" fmla="val -3404"/>
                <a:gd name="adj3" fmla="val 112500"/>
                <a:gd name="adj4" fmla="val -3833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4" name="Rectangle 3">
            <a:extLst>
              <a:ext uri="{FF2B5EF4-FFF2-40B4-BE49-F238E27FC236}">
                <a16:creationId xmlns:a16="http://schemas.microsoft.com/office/drawing/2014/main" id="{2FDBF0FF-1370-47E0-B7FA-6A1FE6CB7075}"/>
              </a:ext>
            </a:extLst>
          </p:cNvPr>
          <p:cNvSpPr/>
          <p:nvPr/>
        </p:nvSpPr>
        <p:spPr>
          <a:xfrm>
            <a:off x="362176" y="6537425"/>
            <a:ext cx="4950542" cy="246221"/>
          </a:xfrm>
          <a:prstGeom prst="rect">
            <a:avLst/>
          </a:prstGeom>
        </p:spPr>
        <p:txBody>
          <a:bodyPr wrap="square">
            <a:spAutoFit/>
          </a:bodyPr>
          <a:lstStyle/>
          <a:p>
            <a:r>
              <a:rPr lang="en-US" sz="1000" dirty="0"/>
              <a:t>Source: https://www.ibm.com/watson/advantage-reports/ai-social-good-education.html</a:t>
            </a:r>
            <a:endParaRPr lang="en-CA" sz="1000" dirty="0"/>
          </a:p>
        </p:txBody>
      </p:sp>
    </p:spTree>
    <p:extLst>
      <p:ext uri="{BB962C8B-B14F-4D97-AF65-F5344CB8AC3E}">
        <p14:creationId xmlns:p14="http://schemas.microsoft.com/office/powerpoint/2010/main" val="17162324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4B35A-BB4C-4522-8794-0F11A3003746}"/>
              </a:ext>
            </a:extLst>
          </p:cNvPr>
          <p:cNvSpPr>
            <a:spLocks noGrp="1"/>
          </p:cNvSpPr>
          <p:nvPr>
            <p:ph type="title"/>
          </p:nvPr>
        </p:nvSpPr>
        <p:spPr/>
        <p:txBody>
          <a:bodyPr/>
          <a:lstStyle/>
          <a:p>
            <a:r>
              <a:rPr lang="en-US" dirty="0"/>
              <a:t>Jill Watson: </a:t>
            </a:r>
            <a:br>
              <a:rPr lang="en-US" dirty="0"/>
            </a:br>
            <a:r>
              <a:rPr lang="en-US" dirty="0"/>
              <a:t>World Famous Teaching Assistant</a:t>
            </a:r>
            <a:endParaRPr lang="en-CA" dirty="0"/>
          </a:p>
        </p:txBody>
      </p:sp>
      <p:sp>
        <p:nvSpPr>
          <p:cNvPr id="3" name="Content Placeholder 2">
            <a:extLst>
              <a:ext uri="{FF2B5EF4-FFF2-40B4-BE49-F238E27FC236}">
                <a16:creationId xmlns:a16="http://schemas.microsoft.com/office/drawing/2014/main" id="{822BE4B9-D81D-43E9-9C4A-5C5EE43F3058}"/>
              </a:ext>
            </a:extLst>
          </p:cNvPr>
          <p:cNvSpPr>
            <a:spLocks noGrp="1"/>
          </p:cNvSpPr>
          <p:nvPr>
            <p:ph idx="1"/>
          </p:nvPr>
        </p:nvSpPr>
        <p:spPr>
          <a:xfrm>
            <a:off x="628650" y="1825625"/>
            <a:ext cx="7470321" cy="4351338"/>
          </a:xfrm>
        </p:spPr>
        <p:txBody>
          <a:bodyPr>
            <a:normAutofit/>
          </a:bodyPr>
          <a:lstStyle/>
          <a:p>
            <a:r>
              <a:rPr lang="en-US" dirty="0"/>
              <a:t>Deployed in four offerings of an online course in Computer Science in Georgia Tech (Instructor: Ashok Goyal)</a:t>
            </a:r>
          </a:p>
          <a:p>
            <a:r>
              <a:rPr lang="en-US" dirty="0"/>
              <a:t>A conversational chatbot built on AI</a:t>
            </a:r>
          </a:p>
          <a:p>
            <a:r>
              <a:rPr lang="en-US" dirty="0"/>
              <a:t>Three versions built and deployed: </a:t>
            </a:r>
          </a:p>
          <a:p>
            <a:pPr lvl="1"/>
            <a:r>
              <a:rPr lang="en-US" dirty="0"/>
              <a:t>Jill Watson </a:t>
            </a:r>
          </a:p>
          <a:p>
            <a:pPr lvl="1"/>
            <a:r>
              <a:rPr lang="en-US" dirty="0"/>
              <a:t>Stacy </a:t>
            </a:r>
            <a:r>
              <a:rPr lang="en-US" dirty="0" err="1"/>
              <a:t>Sisko</a:t>
            </a:r>
            <a:endParaRPr lang="en-US" dirty="0"/>
          </a:p>
          <a:p>
            <a:pPr lvl="1"/>
            <a:r>
              <a:rPr lang="en-US" dirty="0"/>
              <a:t>Liz Duncan</a:t>
            </a:r>
          </a:p>
          <a:p>
            <a:pPr lvl="1"/>
            <a:endParaRPr lang="en-US" dirty="0"/>
          </a:p>
          <a:p>
            <a:pPr marL="457200" lvl="1" indent="0">
              <a:buNone/>
            </a:pPr>
            <a:r>
              <a:rPr lang="en-US" sz="1800" dirty="0"/>
              <a:t>Source: </a:t>
            </a:r>
            <a:r>
              <a:rPr lang="en-US" sz="1800" dirty="0">
                <a:hlinkClick r:id="rId3"/>
              </a:rPr>
              <a:t>http://hdl.handle.net/1853/59104</a:t>
            </a:r>
            <a:r>
              <a:rPr lang="en-US" sz="1800" dirty="0"/>
              <a:t> </a:t>
            </a:r>
          </a:p>
        </p:txBody>
      </p:sp>
    </p:spTree>
    <p:extLst>
      <p:ext uri="{BB962C8B-B14F-4D97-AF65-F5344CB8AC3E}">
        <p14:creationId xmlns:p14="http://schemas.microsoft.com/office/powerpoint/2010/main" val="11521989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6B657-FDE5-4CAF-9651-D4D95E49F374}"/>
              </a:ext>
            </a:extLst>
          </p:cNvPr>
          <p:cNvSpPr>
            <a:spLocks noGrp="1"/>
          </p:cNvSpPr>
          <p:nvPr>
            <p:ph type="title"/>
          </p:nvPr>
        </p:nvSpPr>
        <p:spPr/>
        <p:txBody>
          <a:bodyPr/>
          <a:lstStyle/>
          <a:p>
            <a:r>
              <a:rPr lang="en-US" dirty="0"/>
              <a:t>Inferences for Education</a:t>
            </a:r>
            <a:endParaRPr lang="en-CA" dirty="0"/>
          </a:p>
        </p:txBody>
      </p:sp>
      <p:sp>
        <p:nvSpPr>
          <p:cNvPr id="3" name="Content Placeholder 2">
            <a:extLst>
              <a:ext uri="{FF2B5EF4-FFF2-40B4-BE49-F238E27FC236}">
                <a16:creationId xmlns:a16="http://schemas.microsoft.com/office/drawing/2014/main" id="{AE44CB24-0871-414D-9708-8FEB1C2C0B00}"/>
              </a:ext>
            </a:extLst>
          </p:cNvPr>
          <p:cNvSpPr>
            <a:spLocks noGrp="1"/>
          </p:cNvSpPr>
          <p:nvPr>
            <p:ph idx="1"/>
          </p:nvPr>
        </p:nvSpPr>
        <p:spPr>
          <a:xfrm>
            <a:off x="928914" y="1883682"/>
            <a:ext cx="7586436" cy="4351338"/>
          </a:xfrm>
        </p:spPr>
        <p:txBody>
          <a:bodyPr/>
          <a:lstStyle/>
          <a:p>
            <a:pPr marL="0" indent="0">
              <a:buNone/>
            </a:pPr>
            <a:r>
              <a:rPr lang="en-CA" sz="3600" i="1" dirty="0">
                <a:cs typeface="Adobe Devanagari" panose="02040503050201020203" pitchFamily="18" charset="0"/>
              </a:rPr>
              <a:t>“…for highly </a:t>
            </a:r>
            <a:r>
              <a:rPr lang="en-US" sz="3600" i="1" dirty="0">
                <a:cs typeface="Adobe Devanagari" panose="02040503050201020203" pitchFamily="18" charset="0"/>
              </a:rPr>
              <a:t>focused technical domains… it is difficult for humans to distinguish between the responses of </a:t>
            </a:r>
            <a:r>
              <a:rPr lang="en-CA" sz="3600" i="1" dirty="0">
                <a:cs typeface="Adobe Devanagari" panose="02040503050201020203" pitchFamily="18" charset="0"/>
              </a:rPr>
              <a:t>AI and human experts</a:t>
            </a:r>
            <a:r>
              <a:rPr lang="en-CA" sz="3200" dirty="0"/>
              <a:t>.”</a:t>
            </a:r>
          </a:p>
          <a:p>
            <a:pPr marL="0" indent="0">
              <a:buNone/>
            </a:pPr>
            <a:endParaRPr lang="en-CA" dirty="0">
              <a:highlight>
                <a:srgbClr val="FFFF00"/>
              </a:highlight>
            </a:endParaRPr>
          </a:p>
          <a:p>
            <a:pPr marL="0" indent="0" algn="r">
              <a:buNone/>
            </a:pPr>
            <a:r>
              <a:rPr lang="en-CA" sz="2400" dirty="0"/>
              <a:t>-Georgia Tech</a:t>
            </a:r>
          </a:p>
        </p:txBody>
      </p:sp>
    </p:spTree>
    <p:extLst>
      <p:ext uri="{BB962C8B-B14F-4D97-AF65-F5344CB8AC3E}">
        <p14:creationId xmlns:p14="http://schemas.microsoft.com/office/powerpoint/2010/main" val="26978116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9ABF-7480-46D7-BFFA-8EA0CB367B41}"/>
              </a:ext>
            </a:extLst>
          </p:cNvPr>
          <p:cNvSpPr>
            <a:spLocks noGrp="1"/>
          </p:cNvSpPr>
          <p:nvPr>
            <p:ph type="title"/>
          </p:nvPr>
        </p:nvSpPr>
        <p:spPr>
          <a:xfrm>
            <a:off x="3865614" y="349589"/>
            <a:ext cx="5278386" cy="1325563"/>
          </a:xfrm>
        </p:spPr>
        <p:txBody>
          <a:bodyPr>
            <a:normAutofit/>
          </a:bodyPr>
          <a:lstStyle/>
          <a:p>
            <a:pPr algn="l"/>
            <a:r>
              <a:rPr lang="en-US" dirty="0"/>
              <a:t>Robots: From Teaching to Oversight</a:t>
            </a:r>
            <a:endParaRPr lang="en-CA" dirty="0"/>
          </a:p>
        </p:txBody>
      </p:sp>
      <p:pic>
        <p:nvPicPr>
          <p:cNvPr id="2050" name="Picture 2" descr="Image result for robots">
            <a:extLst>
              <a:ext uri="{FF2B5EF4-FFF2-40B4-BE49-F238E27FC236}">
                <a16:creationId xmlns:a16="http://schemas.microsoft.com/office/drawing/2014/main" id="{563C5655-7FC0-4E23-840B-5E6D361FE30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685" t="1" r="15066" b="35026"/>
          <a:stretch/>
        </p:blipFill>
        <p:spPr bwMode="auto">
          <a:xfrm>
            <a:off x="0" y="-1"/>
            <a:ext cx="3460494" cy="1915888"/>
          </a:xfrm>
          <a:prstGeom prst="rect">
            <a:avLst/>
          </a:prstGeom>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F9AFCC35-9D1F-48DA-AA12-4BE19BED884E}"/>
              </a:ext>
            </a:extLst>
          </p:cNvPr>
          <p:cNvSpPr>
            <a:spLocks noGrp="1"/>
          </p:cNvSpPr>
          <p:nvPr>
            <p:ph idx="1"/>
          </p:nvPr>
        </p:nvSpPr>
        <p:spPr>
          <a:xfrm>
            <a:off x="628650" y="2487560"/>
            <a:ext cx="8050893" cy="4370439"/>
          </a:xfrm>
        </p:spPr>
        <p:txBody>
          <a:bodyPr>
            <a:normAutofit/>
          </a:bodyPr>
          <a:lstStyle/>
          <a:p>
            <a:pPr marL="0" indent="0" fontAlgn="base">
              <a:buNone/>
            </a:pPr>
            <a:r>
              <a:rPr lang="en-US" sz="3200" i="1" dirty="0">
                <a:cs typeface="Adobe Devanagari" panose="02040503050201020203" pitchFamily="18" charset="0"/>
              </a:rPr>
              <a:t>Robots will replace teachers in the next ten years…..robots will enable pupils to learn new material at their own pace, rather than as part of a class…teachers would adopt the role of “overseers”, monitoring the progress of individual pupils, leading non-academic activities and providing pastoral support.</a:t>
            </a:r>
          </a:p>
          <a:p>
            <a:pPr marL="0" indent="0" fontAlgn="base">
              <a:buNone/>
            </a:pPr>
            <a:r>
              <a:rPr lang="en-US" sz="2400" dirty="0"/>
              <a:t>--Anthony </a:t>
            </a:r>
            <a:r>
              <a:rPr lang="en-US" sz="2400" dirty="0" err="1"/>
              <a:t>Seldon</a:t>
            </a:r>
            <a:r>
              <a:rPr lang="en-US" sz="2400" dirty="0"/>
              <a:t>, VC, Buckingham U (Sep 2017)</a:t>
            </a:r>
          </a:p>
        </p:txBody>
      </p:sp>
    </p:spTree>
    <p:extLst>
      <p:ext uri="{BB962C8B-B14F-4D97-AF65-F5344CB8AC3E}">
        <p14:creationId xmlns:p14="http://schemas.microsoft.com/office/powerpoint/2010/main" val="15735283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4B3887C-D25B-4508-918D-E129D54C518F}"/>
              </a:ext>
            </a:extLst>
          </p:cNvPr>
          <p:cNvPicPr>
            <a:picLocks noChangeAspect="1"/>
          </p:cNvPicPr>
          <p:nvPr/>
        </p:nvPicPr>
        <p:blipFill rotWithShape="1">
          <a:blip r:embed="rId3"/>
          <a:srcRect b="2397"/>
          <a:stretch/>
        </p:blipFill>
        <p:spPr>
          <a:xfrm>
            <a:off x="122130" y="1901370"/>
            <a:ext cx="8731584" cy="4310743"/>
          </a:xfrm>
          <a:prstGeom prst="rect">
            <a:avLst/>
          </a:prstGeom>
        </p:spPr>
      </p:pic>
      <p:sp>
        <p:nvSpPr>
          <p:cNvPr id="4" name="Rectangle: Single Corner Snipped 3">
            <a:extLst>
              <a:ext uri="{FF2B5EF4-FFF2-40B4-BE49-F238E27FC236}">
                <a16:creationId xmlns:a16="http://schemas.microsoft.com/office/drawing/2014/main" id="{D2854500-55E7-410B-BDA0-3F05FF8C6531}"/>
              </a:ext>
            </a:extLst>
          </p:cNvPr>
          <p:cNvSpPr/>
          <p:nvPr/>
        </p:nvSpPr>
        <p:spPr>
          <a:xfrm>
            <a:off x="0" y="-3210"/>
            <a:ext cx="3701143" cy="526430"/>
          </a:xfrm>
          <a:prstGeom prst="snip1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F8C15128-FA5E-4013-A4B0-3F57621B0EA1}"/>
              </a:ext>
            </a:extLst>
          </p:cNvPr>
          <p:cNvSpPr/>
          <p:nvPr/>
        </p:nvSpPr>
        <p:spPr>
          <a:xfrm>
            <a:off x="43542" y="43542"/>
            <a:ext cx="3512457" cy="461665"/>
          </a:xfrm>
          <a:prstGeom prst="rect">
            <a:avLst/>
          </a:prstGeom>
        </p:spPr>
        <p:txBody>
          <a:bodyPr wrap="square">
            <a:spAutoFit/>
          </a:bodyPr>
          <a:lstStyle/>
          <a:p>
            <a:pPr algn="r"/>
            <a:r>
              <a:rPr lang="en-US" sz="2400" b="1" dirty="0">
                <a:solidFill>
                  <a:schemeClr val="bg1"/>
                </a:solidFill>
                <a:latin typeface="+mj-lt"/>
              </a:rPr>
              <a:t>Example of AI in Education</a:t>
            </a:r>
            <a:endParaRPr lang="en-CA" sz="2400" b="1" dirty="0">
              <a:solidFill>
                <a:schemeClr val="bg1"/>
              </a:solidFill>
              <a:latin typeface="+mj-lt"/>
            </a:endParaRPr>
          </a:p>
        </p:txBody>
      </p:sp>
      <p:sp>
        <p:nvSpPr>
          <p:cNvPr id="10" name="Rectangle 9">
            <a:extLst>
              <a:ext uri="{FF2B5EF4-FFF2-40B4-BE49-F238E27FC236}">
                <a16:creationId xmlns:a16="http://schemas.microsoft.com/office/drawing/2014/main" id="{D9D7DEB3-5E26-4BDC-AD55-916AFD9E1F9D}"/>
              </a:ext>
            </a:extLst>
          </p:cNvPr>
          <p:cNvSpPr/>
          <p:nvPr/>
        </p:nvSpPr>
        <p:spPr>
          <a:xfrm>
            <a:off x="0" y="963451"/>
            <a:ext cx="9144000" cy="707886"/>
          </a:xfrm>
          <a:prstGeom prst="rect">
            <a:avLst/>
          </a:prstGeom>
        </p:spPr>
        <p:txBody>
          <a:bodyPr wrap="square">
            <a:spAutoFit/>
          </a:bodyPr>
          <a:lstStyle/>
          <a:p>
            <a:pPr algn="ctr"/>
            <a:r>
              <a:rPr lang="en-US" sz="4000" dirty="0">
                <a:solidFill>
                  <a:srgbClr val="290088"/>
                </a:solidFill>
              </a:rPr>
              <a:t>Inquire: an intelligent textbook</a:t>
            </a:r>
          </a:p>
        </p:txBody>
      </p:sp>
      <p:sp>
        <p:nvSpPr>
          <p:cNvPr id="2" name="Rectangle 1">
            <a:extLst>
              <a:ext uri="{FF2B5EF4-FFF2-40B4-BE49-F238E27FC236}">
                <a16:creationId xmlns:a16="http://schemas.microsoft.com/office/drawing/2014/main" id="{573870E3-F845-4577-B844-3C1961F83CF7}"/>
              </a:ext>
            </a:extLst>
          </p:cNvPr>
          <p:cNvSpPr/>
          <p:nvPr/>
        </p:nvSpPr>
        <p:spPr>
          <a:xfrm>
            <a:off x="250641" y="6442146"/>
            <a:ext cx="1955985" cy="246221"/>
          </a:xfrm>
          <a:prstGeom prst="rect">
            <a:avLst/>
          </a:prstGeom>
        </p:spPr>
        <p:txBody>
          <a:bodyPr wrap="none">
            <a:spAutoFit/>
          </a:bodyPr>
          <a:lstStyle/>
          <a:p>
            <a:r>
              <a:rPr lang="en-US" sz="1000" dirty="0"/>
              <a:t>Source: http://inquireproject.com</a:t>
            </a:r>
            <a:endParaRPr lang="en-CA" sz="1000" dirty="0"/>
          </a:p>
        </p:txBody>
      </p:sp>
    </p:spTree>
    <p:extLst>
      <p:ext uri="{BB962C8B-B14F-4D97-AF65-F5344CB8AC3E}">
        <p14:creationId xmlns:p14="http://schemas.microsoft.com/office/powerpoint/2010/main" val="3867488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5F140-DFA8-42FF-8E5A-A75E650A6D61}"/>
              </a:ext>
            </a:extLst>
          </p:cNvPr>
          <p:cNvSpPr>
            <a:spLocks noGrp="1"/>
          </p:cNvSpPr>
          <p:nvPr>
            <p:ph type="title" idx="4294967295"/>
          </p:nvPr>
        </p:nvSpPr>
        <p:spPr>
          <a:xfrm>
            <a:off x="0" y="365125"/>
            <a:ext cx="9144000" cy="1325563"/>
          </a:xfrm>
        </p:spPr>
        <p:txBody>
          <a:bodyPr/>
          <a:lstStyle/>
          <a:p>
            <a:r>
              <a:rPr lang="en-US" dirty="0"/>
              <a:t>Open Learner Model in Assessment</a:t>
            </a:r>
            <a:endParaRPr lang="en-CA" dirty="0"/>
          </a:p>
        </p:txBody>
      </p:sp>
      <p:pic>
        <p:nvPicPr>
          <p:cNvPr id="4" name="Content Placeholder 3">
            <a:extLst>
              <a:ext uri="{FF2B5EF4-FFF2-40B4-BE49-F238E27FC236}">
                <a16:creationId xmlns:a16="http://schemas.microsoft.com/office/drawing/2014/main" id="{2875B85E-481A-4ECA-A44F-B5F8827AD807}"/>
              </a:ext>
            </a:extLst>
          </p:cNvPr>
          <p:cNvPicPr>
            <a:picLocks noGrp="1" noChangeAspect="1"/>
          </p:cNvPicPr>
          <p:nvPr>
            <p:ph idx="4294967295"/>
          </p:nvPr>
        </p:nvPicPr>
        <p:blipFill>
          <a:blip r:embed="rId3"/>
          <a:stretch>
            <a:fillRect/>
          </a:stretch>
        </p:blipFill>
        <p:spPr>
          <a:xfrm>
            <a:off x="138866" y="1516516"/>
            <a:ext cx="8961590" cy="4695598"/>
          </a:xfrm>
          <a:prstGeom prst="rect">
            <a:avLst/>
          </a:prstGeom>
        </p:spPr>
      </p:pic>
      <p:sp>
        <p:nvSpPr>
          <p:cNvPr id="5" name="Rectangle: Single Corner Snipped 4">
            <a:extLst>
              <a:ext uri="{FF2B5EF4-FFF2-40B4-BE49-F238E27FC236}">
                <a16:creationId xmlns:a16="http://schemas.microsoft.com/office/drawing/2014/main" id="{77E25CE6-1046-45BA-8622-C62B3AA6979F}"/>
              </a:ext>
            </a:extLst>
          </p:cNvPr>
          <p:cNvSpPr/>
          <p:nvPr/>
        </p:nvSpPr>
        <p:spPr>
          <a:xfrm>
            <a:off x="0" y="-3210"/>
            <a:ext cx="3701143" cy="526430"/>
          </a:xfrm>
          <a:prstGeom prst="snip1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BD198884-BA3F-4FA1-B6DE-E261D5A5F8A2}"/>
              </a:ext>
            </a:extLst>
          </p:cNvPr>
          <p:cNvSpPr/>
          <p:nvPr/>
        </p:nvSpPr>
        <p:spPr>
          <a:xfrm>
            <a:off x="43542" y="43542"/>
            <a:ext cx="3512457" cy="461665"/>
          </a:xfrm>
          <a:prstGeom prst="rect">
            <a:avLst/>
          </a:prstGeom>
        </p:spPr>
        <p:txBody>
          <a:bodyPr wrap="square">
            <a:spAutoFit/>
          </a:bodyPr>
          <a:lstStyle/>
          <a:p>
            <a:pPr algn="r"/>
            <a:r>
              <a:rPr lang="en-US" sz="2400" b="1" dirty="0">
                <a:solidFill>
                  <a:schemeClr val="bg1"/>
                </a:solidFill>
                <a:latin typeface="+mj-lt"/>
              </a:rPr>
              <a:t>Example of AI in Education</a:t>
            </a:r>
            <a:endParaRPr lang="en-CA" sz="2400" b="1" dirty="0">
              <a:solidFill>
                <a:schemeClr val="bg1"/>
              </a:solidFill>
              <a:latin typeface="+mj-lt"/>
            </a:endParaRPr>
          </a:p>
        </p:txBody>
      </p:sp>
      <p:sp>
        <p:nvSpPr>
          <p:cNvPr id="3" name="Rectangle 2">
            <a:extLst>
              <a:ext uri="{FF2B5EF4-FFF2-40B4-BE49-F238E27FC236}">
                <a16:creationId xmlns:a16="http://schemas.microsoft.com/office/drawing/2014/main" id="{34BE530D-A3E7-4AC7-930F-D3D2BE3E3B82}"/>
              </a:ext>
            </a:extLst>
          </p:cNvPr>
          <p:cNvSpPr/>
          <p:nvPr/>
        </p:nvSpPr>
        <p:spPr>
          <a:xfrm>
            <a:off x="299884" y="6239738"/>
            <a:ext cx="4572000" cy="246221"/>
          </a:xfrm>
          <a:prstGeom prst="rect">
            <a:avLst/>
          </a:prstGeom>
        </p:spPr>
        <p:txBody>
          <a:bodyPr>
            <a:spAutoFit/>
          </a:bodyPr>
          <a:lstStyle/>
          <a:p>
            <a:r>
              <a:rPr lang="en-US" sz="1000" dirty="0"/>
              <a:t>Source: http://dx.doi.org/10.1038/s41562-016-0028 </a:t>
            </a:r>
            <a:endParaRPr lang="en-CA" sz="1000" dirty="0"/>
          </a:p>
        </p:txBody>
      </p:sp>
    </p:spTree>
    <p:extLst>
      <p:ext uri="{BB962C8B-B14F-4D97-AF65-F5344CB8AC3E}">
        <p14:creationId xmlns:p14="http://schemas.microsoft.com/office/powerpoint/2010/main" val="2845244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CD31-BB44-46C5-82FB-3F7E4C2E0B14}"/>
              </a:ext>
            </a:extLst>
          </p:cNvPr>
          <p:cNvSpPr>
            <a:spLocks noGrp="1"/>
          </p:cNvSpPr>
          <p:nvPr>
            <p:ph type="title"/>
          </p:nvPr>
        </p:nvSpPr>
        <p:spPr/>
        <p:txBody>
          <a:bodyPr/>
          <a:lstStyle/>
          <a:p>
            <a:r>
              <a:rPr lang="en-US" dirty="0"/>
              <a:t>Plan</a:t>
            </a:r>
            <a:endParaRPr lang="en-CA" dirty="0"/>
          </a:p>
        </p:txBody>
      </p:sp>
      <p:sp>
        <p:nvSpPr>
          <p:cNvPr id="3" name="Content Placeholder 2">
            <a:extLst>
              <a:ext uri="{FF2B5EF4-FFF2-40B4-BE49-F238E27FC236}">
                <a16:creationId xmlns:a16="http://schemas.microsoft.com/office/drawing/2014/main" id="{14F23C37-4F12-48F0-A687-0CB4334E86B1}"/>
              </a:ext>
            </a:extLst>
          </p:cNvPr>
          <p:cNvSpPr>
            <a:spLocks noGrp="1"/>
          </p:cNvSpPr>
          <p:nvPr>
            <p:ph idx="1"/>
          </p:nvPr>
        </p:nvSpPr>
        <p:spPr>
          <a:xfrm>
            <a:off x="628650" y="1825625"/>
            <a:ext cx="8291830" cy="4351338"/>
          </a:xfrm>
        </p:spPr>
        <p:txBody>
          <a:bodyPr>
            <a:normAutofit/>
          </a:bodyPr>
          <a:lstStyle/>
          <a:p>
            <a:r>
              <a:rPr lang="en-US" sz="4000" dirty="0"/>
              <a:t>Context</a:t>
            </a:r>
          </a:p>
          <a:p>
            <a:r>
              <a:rPr lang="en-US" sz="4000" dirty="0"/>
              <a:t>Innovations in Higher Education</a:t>
            </a:r>
          </a:p>
          <a:p>
            <a:r>
              <a:rPr lang="en-US" sz="4000" dirty="0"/>
              <a:t>Decade of digital transformation</a:t>
            </a:r>
          </a:p>
          <a:p>
            <a:r>
              <a:rPr lang="en-US" sz="4000" dirty="0"/>
              <a:t>Emerging trends</a:t>
            </a:r>
          </a:p>
          <a:p>
            <a:r>
              <a:rPr lang="en-CA" sz="4000" dirty="0"/>
              <a:t>Re-imagining Learning </a:t>
            </a:r>
            <a:endParaRPr lang="en-US" sz="4000" dirty="0"/>
          </a:p>
        </p:txBody>
      </p:sp>
    </p:spTree>
    <p:extLst>
      <p:ext uri="{BB962C8B-B14F-4D97-AF65-F5344CB8AC3E}">
        <p14:creationId xmlns:p14="http://schemas.microsoft.com/office/powerpoint/2010/main" val="22399914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F9585-931B-4160-BEF8-476885397C25}"/>
              </a:ext>
            </a:extLst>
          </p:cNvPr>
          <p:cNvSpPr>
            <a:spLocks noGrp="1"/>
          </p:cNvSpPr>
          <p:nvPr>
            <p:ph type="title" idx="4294967295"/>
          </p:nvPr>
        </p:nvSpPr>
        <p:spPr>
          <a:xfrm>
            <a:off x="3145517" y="424656"/>
            <a:ext cx="5998483" cy="998537"/>
          </a:xfrm>
        </p:spPr>
        <p:txBody>
          <a:bodyPr/>
          <a:lstStyle/>
          <a:p>
            <a:pPr algn="l"/>
            <a:r>
              <a:rPr lang="en-CA" dirty="0"/>
              <a:t>The Future of Work</a:t>
            </a:r>
          </a:p>
        </p:txBody>
      </p:sp>
      <p:sp>
        <p:nvSpPr>
          <p:cNvPr id="3" name="Content Placeholder 2">
            <a:extLst>
              <a:ext uri="{FF2B5EF4-FFF2-40B4-BE49-F238E27FC236}">
                <a16:creationId xmlns:a16="http://schemas.microsoft.com/office/drawing/2014/main" id="{9C0F9FF2-860F-4413-A777-B55D22CA6E75}"/>
              </a:ext>
            </a:extLst>
          </p:cNvPr>
          <p:cNvSpPr>
            <a:spLocks noGrp="1"/>
          </p:cNvSpPr>
          <p:nvPr>
            <p:ph idx="4294967295"/>
          </p:nvPr>
        </p:nvSpPr>
        <p:spPr>
          <a:xfrm>
            <a:off x="2985657" y="1920874"/>
            <a:ext cx="6005944" cy="4191000"/>
          </a:xfrm>
        </p:spPr>
        <p:txBody>
          <a:bodyPr>
            <a:normAutofit/>
          </a:bodyPr>
          <a:lstStyle/>
          <a:p>
            <a:r>
              <a:rPr lang="en-US" sz="3200" dirty="0" err="1"/>
              <a:t>Digitalisation</a:t>
            </a:r>
            <a:r>
              <a:rPr lang="en-US" sz="3200" dirty="0"/>
              <a:t> can make professions disappear </a:t>
            </a:r>
          </a:p>
          <a:p>
            <a:r>
              <a:rPr lang="en-US" sz="3200" dirty="0"/>
              <a:t>Rise of AI can lead to elimination of many high-skilled jobs leaving just the highest skilled ones for operations by humans</a:t>
            </a:r>
            <a:endParaRPr lang="en-CA" sz="3200" dirty="0"/>
          </a:p>
        </p:txBody>
      </p:sp>
      <p:sp>
        <p:nvSpPr>
          <p:cNvPr id="5" name="Isosceles Triangle 4">
            <a:extLst>
              <a:ext uri="{FF2B5EF4-FFF2-40B4-BE49-F238E27FC236}">
                <a16:creationId xmlns:a16="http://schemas.microsoft.com/office/drawing/2014/main" id="{AEA6F205-C883-40AC-B645-989E18FEF4A5}"/>
              </a:ext>
            </a:extLst>
          </p:cNvPr>
          <p:cNvSpPr/>
          <p:nvPr/>
        </p:nvSpPr>
        <p:spPr>
          <a:xfrm>
            <a:off x="0" y="3914774"/>
            <a:ext cx="4569844" cy="2943225"/>
          </a:xfrm>
          <a:prstGeom prst="triangle">
            <a:avLst/>
          </a:prstGeom>
          <a:solidFill>
            <a:srgbClr val="BABE1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CA"/>
          </a:p>
        </p:txBody>
      </p:sp>
      <p:sp>
        <p:nvSpPr>
          <p:cNvPr id="7" name="Isosceles Triangle 6">
            <a:extLst>
              <a:ext uri="{FF2B5EF4-FFF2-40B4-BE49-F238E27FC236}">
                <a16:creationId xmlns:a16="http://schemas.microsoft.com/office/drawing/2014/main" id="{793835FE-7B7F-4A0D-868D-5CF82C6C9953}"/>
              </a:ext>
            </a:extLst>
          </p:cNvPr>
          <p:cNvSpPr/>
          <p:nvPr/>
        </p:nvSpPr>
        <p:spPr>
          <a:xfrm rot="10800000">
            <a:off x="1424327" y="0"/>
            <a:ext cx="1721190" cy="3941762"/>
          </a:xfrm>
          <a:prstGeom prst="triangle">
            <a:avLst/>
          </a:prstGeom>
          <a:solidFill>
            <a:srgbClr val="BABE1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3931731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567AE-41A6-4D67-8651-DFCF1DE20E92}"/>
              </a:ext>
            </a:extLst>
          </p:cNvPr>
          <p:cNvSpPr>
            <a:spLocks noGrp="1"/>
          </p:cNvSpPr>
          <p:nvPr>
            <p:ph type="title"/>
          </p:nvPr>
        </p:nvSpPr>
        <p:spPr/>
        <p:txBody>
          <a:bodyPr/>
          <a:lstStyle/>
          <a:p>
            <a:r>
              <a:rPr lang="en-CA" dirty="0"/>
              <a:t>Implications for Higher Education</a:t>
            </a:r>
          </a:p>
        </p:txBody>
      </p:sp>
      <p:sp>
        <p:nvSpPr>
          <p:cNvPr id="11" name="Content Placeholder 10">
            <a:extLst>
              <a:ext uri="{FF2B5EF4-FFF2-40B4-BE49-F238E27FC236}">
                <a16:creationId xmlns:a16="http://schemas.microsoft.com/office/drawing/2014/main" id="{33495821-9C9B-4C81-9542-3DDE6E3C68E9}"/>
              </a:ext>
            </a:extLst>
          </p:cNvPr>
          <p:cNvSpPr>
            <a:spLocks noGrp="1"/>
          </p:cNvSpPr>
          <p:nvPr>
            <p:ph idx="1"/>
          </p:nvPr>
        </p:nvSpPr>
        <p:spPr>
          <a:xfrm>
            <a:off x="628650" y="1825625"/>
            <a:ext cx="6289386" cy="4351338"/>
          </a:xfrm>
        </p:spPr>
        <p:txBody>
          <a:bodyPr>
            <a:normAutofit/>
          </a:bodyPr>
          <a:lstStyle/>
          <a:p>
            <a:r>
              <a:rPr lang="en-CA" dirty="0"/>
              <a:t>Rise of the </a:t>
            </a:r>
            <a:r>
              <a:rPr lang="en-CA" sz="3600" dirty="0"/>
              <a:t>Multi-</a:t>
            </a:r>
            <a:r>
              <a:rPr lang="en-CA" sz="3600" dirty="0" err="1"/>
              <a:t>Versity</a:t>
            </a:r>
            <a:r>
              <a:rPr lang="en-CA" sz="3600" dirty="0"/>
              <a:t> n</a:t>
            </a:r>
            <a:r>
              <a:rPr lang="en-CA" dirty="0"/>
              <a:t>etwork …learners can move from education to society and back  </a:t>
            </a:r>
          </a:p>
          <a:p>
            <a:r>
              <a:rPr lang="en-CA" sz="3600" dirty="0"/>
              <a:t>Micro-qualifications</a:t>
            </a:r>
            <a:r>
              <a:rPr lang="en-CA" dirty="0"/>
              <a:t>: rapid acquisition of highly specific knowledge and skills rather than a degree</a:t>
            </a:r>
          </a:p>
          <a:p>
            <a:r>
              <a:rPr lang="en-CA" sz="3600" dirty="0"/>
              <a:t>The Faculty </a:t>
            </a:r>
            <a:r>
              <a:rPr lang="en-CA" dirty="0"/>
              <a:t>to become Lifelong Learners -- focus on new modes of delivery and pedagogy</a:t>
            </a:r>
          </a:p>
          <a:p>
            <a:endParaRPr lang="en-CA" dirty="0"/>
          </a:p>
          <a:p>
            <a:endParaRPr lang="en-CA" dirty="0"/>
          </a:p>
        </p:txBody>
      </p:sp>
      <p:sp>
        <p:nvSpPr>
          <p:cNvPr id="30" name="Oval 29">
            <a:extLst>
              <a:ext uri="{FF2B5EF4-FFF2-40B4-BE49-F238E27FC236}">
                <a16:creationId xmlns:a16="http://schemas.microsoft.com/office/drawing/2014/main" id="{7E444150-6C15-4AE0-9258-1063FD02B8C1}"/>
              </a:ext>
            </a:extLst>
          </p:cNvPr>
          <p:cNvSpPr/>
          <p:nvPr/>
        </p:nvSpPr>
        <p:spPr>
          <a:xfrm>
            <a:off x="7279468" y="4532387"/>
            <a:ext cx="1208434" cy="1208434"/>
          </a:xfrm>
          <a:prstGeom prst="ellipse">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1" name="Picture 30">
            <a:extLst>
              <a:ext uri="{FF2B5EF4-FFF2-40B4-BE49-F238E27FC236}">
                <a16:creationId xmlns:a16="http://schemas.microsoft.com/office/drawing/2014/main" id="{9D149B07-E6A0-4023-B558-90E49823D7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0929" y="4631352"/>
            <a:ext cx="1057447" cy="1057447"/>
          </a:xfrm>
          <a:prstGeom prst="rect">
            <a:avLst/>
          </a:prstGeom>
        </p:spPr>
      </p:pic>
      <p:sp>
        <p:nvSpPr>
          <p:cNvPr id="32" name="Oval 31">
            <a:extLst>
              <a:ext uri="{FF2B5EF4-FFF2-40B4-BE49-F238E27FC236}">
                <a16:creationId xmlns:a16="http://schemas.microsoft.com/office/drawing/2014/main" id="{8B4A6AD8-72AA-412D-839C-3447BA9D5204}"/>
              </a:ext>
            </a:extLst>
          </p:cNvPr>
          <p:cNvSpPr/>
          <p:nvPr/>
        </p:nvSpPr>
        <p:spPr>
          <a:xfrm>
            <a:off x="7255435" y="3206388"/>
            <a:ext cx="1208434" cy="1208434"/>
          </a:xfrm>
          <a:prstGeom prst="ellipse">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a:extLst>
              <a:ext uri="{FF2B5EF4-FFF2-40B4-BE49-F238E27FC236}">
                <a16:creationId xmlns:a16="http://schemas.microsoft.com/office/drawing/2014/main" id="{CCD2F722-E4F8-4890-A841-996AB9381012}"/>
              </a:ext>
            </a:extLst>
          </p:cNvPr>
          <p:cNvSpPr/>
          <p:nvPr/>
        </p:nvSpPr>
        <p:spPr>
          <a:xfrm>
            <a:off x="7179942" y="1880389"/>
            <a:ext cx="1208434" cy="1208434"/>
          </a:xfrm>
          <a:prstGeom prst="ellipse">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6" name="Picture 25">
            <a:extLst>
              <a:ext uri="{FF2B5EF4-FFF2-40B4-BE49-F238E27FC236}">
                <a16:creationId xmlns:a16="http://schemas.microsoft.com/office/drawing/2014/main" id="{9B271739-E65C-424F-86C7-A6EAF7EA13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2008" y="1869751"/>
            <a:ext cx="1119172" cy="1119172"/>
          </a:xfrm>
          <a:prstGeom prst="rect">
            <a:avLst/>
          </a:prstGeom>
        </p:spPr>
      </p:pic>
      <p:pic>
        <p:nvPicPr>
          <p:cNvPr id="29" name="Picture 28">
            <a:extLst>
              <a:ext uri="{FF2B5EF4-FFF2-40B4-BE49-F238E27FC236}">
                <a16:creationId xmlns:a16="http://schemas.microsoft.com/office/drawing/2014/main" id="{9B3C4BB6-AEB2-4AE5-BCB4-9DF2416CB6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9328" y="3412451"/>
            <a:ext cx="902616" cy="902616"/>
          </a:xfrm>
          <a:prstGeom prst="rect">
            <a:avLst/>
          </a:prstGeom>
        </p:spPr>
      </p:pic>
      <p:sp>
        <p:nvSpPr>
          <p:cNvPr id="3" name="Rectangle 2">
            <a:extLst>
              <a:ext uri="{FF2B5EF4-FFF2-40B4-BE49-F238E27FC236}">
                <a16:creationId xmlns:a16="http://schemas.microsoft.com/office/drawing/2014/main" id="{8B5E0025-69CA-4838-807A-33197388E7A8}"/>
              </a:ext>
            </a:extLst>
          </p:cNvPr>
          <p:cNvSpPr/>
          <p:nvPr/>
        </p:nvSpPr>
        <p:spPr>
          <a:xfrm>
            <a:off x="302818" y="6506101"/>
            <a:ext cx="6939190" cy="246221"/>
          </a:xfrm>
          <a:prstGeom prst="rect">
            <a:avLst/>
          </a:prstGeom>
        </p:spPr>
        <p:txBody>
          <a:bodyPr wrap="square">
            <a:spAutoFit/>
          </a:bodyPr>
          <a:lstStyle/>
          <a:p>
            <a:r>
              <a:rPr lang="en-US" sz="1000" dirty="0"/>
              <a:t>Multi-</a:t>
            </a:r>
            <a:r>
              <a:rPr lang="en-US" sz="1000" dirty="0" err="1"/>
              <a:t>versity</a:t>
            </a:r>
            <a:r>
              <a:rPr lang="en-US" sz="1000" dirty="0"/>
              <a:t>: term introduced by Clark Kerr (1963) http://openvault.wgbh.org/catalog/A_0DF915F352B044EFB1A31CCC71E8F9BF</a:t>
            </a:r>
            <a:endParaRPr lang="en-CA" sz="1000" dirty="0"/>
          </a:p>
        </p:txBody>
      </p:sp>
    </p:spTree>
    <p:extLst>
      <p:ext uri="{BB962C8B-B14F-4D97-AF65-F5344CB8AC3E}">
        <p14:creationId xmlns:p14="http://schemas.microsoft.com/office/powerpoint/2010/main" val="31468388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33452-D14F-4DD6-826C-E24BFA55DFC6}"/>
              </a:ext>
            </a:extLst>
          </p:cNvPr>
          <p:cNvSpPr>
            <a:spLocks noGrp="1"/>
          </p:cNvSpPr>
          <p:nvPr>
            <p:ph type="title"/>
          </p:nvPr>
        </p:nvSpPr>
        <p:spPr/>
        <p:txBody>
          <a:bodyPr/>
          <a:lstStyle/>
          <a:p>
            <a:r>
              <a:rPr lang="en-CA" dirty="0"/>
              <a:t>Three Key Literacies in the Age of AI</a:t>
            </a:r>
          </a:p>
        </p:txBody>
      </p:sp>
      <p:sp>
        <p:nvSpPr>
          <p:cNvPr id="4" name="Rectangle: Rounded Corners 3">
            <a:extLst>
              <a:ext uri="{FF2B5EF4-FFF2-40B4-BE49-F238E27FC236}">
                <a16:creationId xmlns:a16="http://schemas.microsoft.com/office/drawing/2014/main" id="{E7E61E76-158A-4B1D-B6AA-F30738528739}"/>
              </a:ext>
            </a:extLst>
          </p:cNvPr>
          <p:cNvSpPr/>
          <p:nvPr/>
        </p:nvSpPr>
        <p:spPr>
          <a:xfrm>
            <a:off x="628650" y="1737360"/>
            <a:ext cx="2519680" cy="2519680"/>
          </a:xfrm>
          <a:prstGeom prst="roundRect">
            <a:avLst/>
          </a:prstGeom>
          <a:solidFill>
            <a:srgbClr val="CFA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Rounded Corners 4">
            <a:extLst>
              <a:ext uri="{FF2B5EF4-FFF2-40B4-BE49-F238E27FC236}">
                <a16:creationId xmlns:a16="http://schemas.microsoft.com/office/drawing/2014/main" id="{AA83C920-E0DE-46F6-B552-F38A475CED73}"/>
              </a:ext>
            </a:extLst>
          </p:cNvPr>
          <p:cNvSpPr/>
          <p:nvPr/>
        </p:nvSpPr>
        <p:spPr>
          <a:xfrm>
            <a:off x="3239770" y="1737360"/>
            <a:ext cx="2519680" cy="2519680"/>
          </a:xfrm>
          <a:prstGeom prst="roundRect">
            <a:avLst/>
          </a:prstGeom>
          <a:solidFill>
            <a:srgbClr val="467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Rounded Corners 5">
            <a:extLst>
              <a:ext uri="{FF2B5EF4-FFF2-40B4-BE49-F238E27FC236}">
                <a16:creationId xmlns:a16="http://schemas.microsoft.com/office/drawing/2014/main" id="{080226DC-FE10-4C48-BF44-D290FFDB03A4}"/>
              </a:ext>
            </a:extLst>
          </p:cNvPr>
          <p:cNvSpPr/>
          <p:nvPr/>
        </p:nvSpPr>
        <p:spPr>
          <a:xfrm>
            <a:off x="5850890" y="1735614"/>
            <a:ext cx="2519680" cy="2519680"/>
          </a:xfrm>
          <a:prstGeom prst="roundRect">
            <a:avLst/>
          </a:prstGeom>
          <a:solidFill>
            <a:srgbClr val="BABE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a:extLst>
              <a:ext uri="{FF2B5EF4-FFF2-40B4-BE49-F238E27FC236}">
                <a16:creationId xmlns:a16="http://schemas.microsoft.com/office/drawing/2014/main" id="{C2AD0B11-825F-4714-A494-62130D104D61}"/>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3581400" y="2077244"/>
            <a:ext cx="1836420" cy="1836420"/>
          </a:xfrm>
          <a:prstGeom prst="rect">
            <a:avLst/>
          </a:prstGeom>
        </p:spPr>
      </p:pic>
      <p:pic>
        <p:nvPicPr>
          <p:cNvPr id="10" name="Picture 9">
            <a:extLst>
              <a:ext uri="{FF2B5EF4-FFF2-40B4-BE49-F238E27FC236}">
                <a16:creationId xmlns:a16="http://schemas.microsoft.com/office/drawing/2014/main" id="{867BD61D-C6A9-4EDA-B8AC-9572C64174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4710" y="1961674"/>
            <a:ext cx="2067560" cy="2067560"/>
          </a:xfrm>
          <a:prstGeom prst="rect">
            <a:avLst/>
          </a:prstGeom>
        </p:spPr>
      </p:pic>
      <p:pic>
        <p:nvPicPr>
          <p:cNvPr id="12" name="Picture 11">
            <a:extLst>
              <a:ext uri="{FF2B5EF4-FFF2-40B4-BE49-F238E27FC236}">
                <a16:creationId xmlns:a16="http://schemas.microsoft.com/office/drawing/2014/main" id="{2B2096C0-28F7-4775-9B6A-C6FB78EB51C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8210" y="1858249"/>
            <a:ext cx="2225040" cy="2225040"/>
          </a:xfrm>
          <a:prstGeom prst="rect">
            <a:avLst/>
          </a:prstGeom>
        </p:spPr>
      </p:pic>
      <p:sp>
        <p:nvSpPr>
          <p:cNvPr id="18" name="TextBox 17">
            <a:extLst>
              <a:ext uri="{FF2B5EF4-FFF2-40B4-BE49-F238E27FC236}">
                <a16:creationId xmlns:a16="http://schemas.microsoft.com/office/drawing/2014/main" id="{C195306D-14BA-492E-92E3-70DC543EDE9B}"/>
              </a:ext>
            </a:extLst>
          </p:cNvPr>
          <p:cNvSpPr txBox="1"/>
          <p:nvPr/>
        </p:nvSpPr>
        <p:spPr>
          <a:xfrm>
            <a:off x="628650" y="4476431"/>
            <a:ext cx="2519680" cy="584775"/>
          </a:xfrm>
          <a:prstGeom prst="rect">
            <a:avLst/>
          </a:prstGeom>
          <a:noFill/>
        </p:spPr>
        <p:txBody>
          <a:bodyPr wrap="square" rtlCol="0">
            <a:spAutoFit/>
          </a:bodyPr>
          <a:lstStyle/>
          <a:p>
            <a:pPr algn="ctr"/>
            <a:r>
              <a:rPr lang="en-US" sz="3200" dirty="0"/>
              <a:t>Human</a:t>
            </a:r>
          </a:p>
        </p:txBody>
      </p:sp>
      <p:sp>
        <p:nvSpPr>
          <p:cNvPr id="19" name="TextBox 18">
            <a:extLst>
              <a:ext uri="{FF2B5EF4-FFF2-40B4-BE49-F238E27FC236}">
                <a16:creationId xmlns:a16="http://schemas.microsoft.com/office/drawing/2014/main" id="{92CA5D82-4D15-49A7-8D92-6F8CCEB736F0}"/>
              </a:ext>
            </a:extLst>
          </p:cNvPr>
          <p:cNvSpPr txBox="1"/>
          <p:nvPr/>
        </p:nvSpPr>
        <p:spPr>
          <a:xfrm>
            <a:off x="3215640" y="4476431"/>
            <a:ext cx="2519680" cy="584775"/>
          </a:xfrm>
          <a:prstGeom prst="rect">
            <a:avLst/>
          </a:prstGeom>
          <a:noFill/>
        </p:spPr>
        <p:txBody>
          <a:bodyPr wrap="square" rtlCol="0">
            <a:spAutoFit/>
          </a:bodyPr>
          <a:lstStyle/>
          <a:p>
            <a:pPr algn="ctr"/>
            <a:r>
              <a:rPr lang="en-US" sz="3200" dirty="0"/>
              <a:t>Data</a:t>
            </a:r>
          </a:p>
        </p:txBody>
      </p:sp>
      <p:sp>
        <p:nvSpPr>
          <p:cNvPr id="20" name="TextBox 19">
            <a:extLst>
              <a:ext uri="{FF2B5EF4-FFF2-40B4-BE49-F238E27FC236}">
                <a16:creationId xmlns:a16="http://schemas.microsoft.com/office/drawing/2014/main" id="{8B5225FB-6824-4AC2-90D2-21B7C669FCE2}"/>
              </a:ext>
            </a:extLst>
          </p:cNvPr>
          <p:cNvSpPr txBox="1"/>
          <p:nvPr/>
        </p:nvSpPr>
        <p:spPr>
          <a:xfrm>
            <a:off x="5850890" y="4476431"/>
            <a:ext cx="2519680" cy="584775"/>
          </a:xfrm>
          <a:prstGeom prst="rect">
            <a:avLst/>
          </a:prstGeom>
          <a:noFill/>
        </p:spPr>
        <p:txBody>
          <a:bodyPr wrap="square" rtlCol="0">
            <a:spAutoFit/>
          </a:bodyPr>
          <a:lstStyle/>
          <a:p>
            <a:pPr algn="ctr"/>
            <a:r>
              <a:rPr lang="en-US" sz="3200" dirty="0"/>
              <a:t>Technological</a:t>
            </a:r>
            <a:endParaRPr lang="en-CA" dirty="0"/>
          </a:p>
        </p:txBody>
      </p:sp>
      <p:sp>
        <p:nvSpPr>
          <p:cNvPr id="21" name="TextBox 20">
            <a:extLst>
              <a:ext uri="{FF2B5EF4-FFF2-40B4-BE49-F238E27FC236}">
                <a16:creationId xmlns:a16="http://schemas.microsoft.com/office/drawing/2014/main" id="{3725ABE6-A327-48A8-8DE7-E9C79E01558D}"/>
              </a:ext>
            </a:extLst>
          </p:cNvPr>
          <p:cNvSpPr txBox="1"/>
          <p:nvPr/>
        </p:nvSpPr>
        <p:spPr>
          <a:xfrm>
            <a:off x="628650" y="4953951"/>
            <a:ext cx="7741920" cy="1200329"/>
          </a:xfrm>
          <a:prstGeom prst="rect">
            <a:avLst/>
          </a:prstGeom>
          <a:noFill/>
        </p:spPr>
        <p:txBody>
          <a:bodyPr wrap="square" rtlCol="0">
            <a:spAutoFit/>
          </a:bodyPr>
          <a:lstStyle/>
          <a:p>
            <a:pPr algn="ctr"/>
            <a:r>
              <a:rPr lang="en-US" sz="7200" dirty="0"/>
              <a:t>Literacies</a:t>
            </a:r>
            <a:endParaRPr lang="en-CA" sz="4800" dirty="0"/>
          </a:p>
        </p:txBody>
      </p:sp>
      <p:sp>
        <p:nvSpPr>
          <p:cNvPr id="3" name="Rectangle 2">
            <a:extLst>
              <a:ext uri="{FF2B5EF4-FFF2-40B4-BE49-F238E27FC236}">
                <a16:creationId xmlns:a16="http://schemas.microsoft.com/office/drawing/2014/main" id="{7D7A4BCE-7860-426B-91CB-BC4DAC481250}"/>
              </a:ext>
            </a:extLst>
          </p:cNvPr>
          <p:cNvSpPr/>
          <p:nvPr/>
        </p:nvSpPr>
        <p:spPr>
          <a:xfrm>
            <a:off x="410722" y="6453185"/>
            <a:ext cx="5609836" cy="246221"/>
          </a:xfrm>
          <a:prstGeom prst="rect">
            <a:avLst/>
          </a:prstGeom>
        </p:spPr>
        <p:txBody>
          <a:bodyPr wrap="square">
            <a:spAutoFit/>
          </a:bodyPr>
          <a:lstStyle/>
          <a:p>
            <a:r>
              <a:rPr lang="en-CA" sz="1000" dirty="0"/>
              <a:t>Source: Joseph </a:t>
            </a:r>
            <a:r>
              <a:rPr lang="en-CA" sz="1000" dirty="0" err="1"/>
              <a:t>Aoun</a:t>
            </a:r>
            <a:r>
              <a:rPr lang="en-CA" sz="1000" dirty="0"/>
              <a:t> (2017): Robot-proof, MIT Press, https://mitpress.mit.edu/books/robot-proof </a:t>
            </a:r>
          </a:p>
        </p:txBody>
      </p:sp>
    </p:spTree>
    <p:extLst>
      <p:ext uri="{BB962C8B-B14F-4D97-AF65-F5344CB8AC3E}">
        <p14:creationId xmlns:p14="http://schemas.microsoft.com/office/powerpoint/2010/main" val="3020109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0EF6C-CD24-407B-A4DF-F6E3497B8D7B}"/>
              </a:ext>
            </a:extLst>
          </p:cNvPr>
          <p:cNvSpPr>
            <a:spLocks noGrp="1"/>
          </p:cNvSpPr>
          <p:nvPr>
            <p:ph type="title"/>
          </p:nvPr>
        </p:nvSpPr>
        <p:spPr/>
        <p:txBody>
          <a:bodyPr/>
          <a:lstStyle/>
          <a:p>
            <a:r>
              <a:rPr lang="en-CA" dirty="0"/>
              <a:t>Re-imagining Learning </a:t>
            </a:r>
          </a:p>
        </p:txBody>
      </p:sp>
    </p:spTree>
    <p:extLst>
      <p:ext uri="{BB962C8B-B14F-4D97-AF65-F5344CB8AC3E}">
        <p14:creationId xmlns:p14="http://schemas.microsoft.com/office/powerpoint/2010/main" val="16032720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a:t>The New Learner: 1980’s</a:t>
            </a:r>
            <a:endParaRPr lang="en-US" dirty="0"/>
          </a:p>
        </p:txBody>
      </p:sp>
      <p:sp>
        <p:nvSpPr>
          <p:cNvPr id="72707" name="Content Placeholder 2"/>
          <p:cNvSpPr>
            <a:spLocks noGrp="1"/>
          </p:cNvSpPr>
          <p:nvPr>
            <p:ph idx="1"/>
          </p:nvPr>
        </p:nvSpPr>
        <p:spPr>
          <a:xfrm>
            <a:off x="953770" y="1978025"/>
            <a:ext cx="7468870" cy="4351338"/>
          </a:xfrm>
        </p:spPr>
        <p:txBody>
          <a:bodyPr>
            <a:normAutofit/>
          </a:bodyPr>
          <a:lstStyle/>
          <a:p>
            <a:r>
              <a:rPr lang="en-GB" sz="3200" dirty="0"/>
              <a:t>adult learner who looked for new education, training and/or skills for personal development, promotion, change in career, and/or enhanced job requirements</a:t>
            </a:r>
            <a:r>
              <a:rPr lang="en-US" sz="3200" dirty="0"/>
              <a:t> </a:t>
            </a:r>
          </a:p>
        </p:txBody>
      </p:sp>
    </p:spTree>
    <p:extLst>
      <p:ext uri="{BB962C8B-B14F-4D97-AF65-F5344CB8AC3E}">
        <p14:creationId xmlns:p14="http://schemas.microsoft.com/office/powerpoint/2010/main" val="18467937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a:t>Digital Native: C21</a:t>
            </a:r>
            <a:endParaRPr lang="en-US" dirty="0"/>
          </a:p>
        </p:txBody>
      </p:sp>
      <p:sp>
        <p:nvSpPr>
          <p:cNvPr id="73731" name="Content Placeholder 2"/>
          <p:cNvSpPr>
            <a:spLocks noGrp="1"/>
          </p:cNvSpPr>
          <p:nvPr>
            <p:ph idx="1"/>
          </p:nvPr>
        </p:nvSpPr>
        <p:spPr>
          <a:xfrm>
            <a:off x="628650" y="1825625"/>
            <a:ext cx="7712710" cy="4351338"/>
          </a:xfrm>
        </p:spPr>
        <p:txBody>
          <a:bodyPr>
            <a:normAutofit/>
          </a:bodyPr>
          <a:lstStyle/>
          <a:p>
            <a:pPr marL="0" indent="0">
              <a:buNone/>
            </a:pPr>
            <a:r>
              <a:rPr lang="en-US" sz="3200" dirty="0"/>
              <a:t>Technology-</a:t>
            </a:r>
            <a:r>
              <a:rPr lang="en-GB" sz="3200" dirty="0"/>
              <a:t>savvy learners, usually young school-leavers</a:t>
            </a:r>
          </a:p>
          <a:p>
            <a:pPr marL="0" indent="0">
              <a:buNone/>
            </a:pPr>
            <a:r>
              <a:rPr lang="en-US" sz="3200" dirty="0"/>
              <a:t>The Emerging Ultimate Learner</a:t>
            </a:r>
          </a:p>
          <a:p>
            <a:endParaRPr lang="en-US" sz="3200" dirty="0"/>
          </a:p>
        </p:txBody>
      </p:sp>
    </p:spTree>
    <p:extLst>
      <p:ext uri="{BB962C8B-B14F-4D97-AF65-F5344CB8AC3E}">
        <p14:creationId xmlns:p14="http://schemas.microsoft.com/office/powerpoint/2010/main" val="36998008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F715F185-74B8-43DA-8C0A-5AF24F0C0412}"/>
              </a:ext>
            </a:extLst>
          </p:cNvPr>
          <p:cNvSpPr>
            <a:spLocks noGrp="1"/>
          </p:cNvSpPr>
          <p:nvPr>
            <p:ph type="title" idx="4294967295"/>
          </p:nvPr>
        </p:nvSpPr>
        <p:spPr>
          <a:xfrm>
            <a:off x="0" y="0"/>
            <a:ext cx="9144000" cy="1325563"/>
          </a:xfrm>
        </p:spPr>
        <p:txBody>
          <a:bodyPr/>
          <a:lstStyle/>
          <a:p>
            <a:r>
              <a:rPr lang="en-CA" dirty="0"/>
              <a:t>The Learner in 2035</a:t>
            </a:r>
          </a:p>
        </p:txBody>
      </p:sp>
      <p:sp>
        <p:nvSpPr>
          <p:cNvPr id="3" name="object 3"/>
          <p:cNvSpPr/>
          <p:nvPr/>
        </p:nvSpPr>
        <p:spPr>
          <a:xfrm>
            <a:off x="396241" y="1757681"/>
            <a:ext cx="1390851" cy="3466622"/>
          </a:xfrm>
          <a:custGeom>
            <a:avLst/>
            <a:gdLst/>
            <a:ahLst/>
            <a:cxnLst/>
            <a:rect l="l" t="t" r="r" b="b"/>
            <a:pathLst>
              <a:path w="1765300" h="4399915">
                <a:moveTo>
                  <a:pt x="0" y="0"/>
                </a:moveTo>
                <a:lnTo>
                  <a:pt x="0" y="4399788"/>
                </a:lnTo>
                <a:lnTo>
                  <a:pt x="1764792" y="3519830"/>
                </a:lnTo>
                <a:lnTo>
                  <a:pt x="1764792" y="879957"/>
                </a:lnTo>
                <a:lnTo>
                  <a:pt x="0" y="0"/>
                </a:lnTo>
                <a:close/>
              </a:path>
            </a:pathLst>
          </a:custGeom>
          <a:solidFill>
            <a:srgbClr val="231A4D"/>
          </a:solidFill>
        </p:spPr>
        <p:txBody>
          <a:bodyPr wrap="square" lIns="0" tIns="0" rIns="0" bIns="0" rtlCol="0"/>
          <a:lstStyle/>
          <a:p>
            <a:endParaRPr sz="2000"/>
          </a:p>
        </p:txBody>
      </p:sp>
      <p:sp>
        <p:nvSpPr>
          <p:cNvPr id="4" name="object 4"/>
          <p:cNvSpPr/>
          <p:nvPr/>
        </p:nvSpPr>
        <p:spPr>
          <a:xfrm>
            <a:off x="396241" y="1757681"/>
            <a:ext cx="1390851" cy="3466622"/>
          </a:xfrm>
          <a:custGeom>
            <a:avLst/>
            <a:gdLst/>
            <a:ahLst/>
            <a:cxnLst/>
            <a:rect l="l" t="t" r="r" b="b"/>
            <a:pathLst>
              <a:path w="1765300" h="4399915">
                <a:moveTo>
                  <a:pt x="0" y="4399788"/>
                </a:moveTo>
                <a:lnTo>
                  <a:pt x="0" y="0"/>
                </a:lnTo>
                <a:lnTo>
                  <a:pt x="1764792" y="879957"/>
                </a:lnTo>
                <a:lnTo>
                  <a:pt x="1764792" y="3519830"/>
                </a:lnTo>
                <a:lnTo>
                  <a:pt x="0" y="4399788"/>
                </a:lnTo>
                <a:close/>
              </a:path>
            </a:pathLst>
          </a:custGeom>
          <a:ln w="22860">
            <a:solidFill>
              <a:srgbClr val="FFFFFF"/>
            </a:solidFill>
          </a:ln>
        </p:spPr>
        <p:txBody>
          <a:bodyPr wrap="square" lIns="0" tIns="0" rIns="0" bIns="0" rtlCol="0"/>
          <a:lstStyle/>
          <a:p>
            <a:endParaRPr sz="2000"/>
          </a:p>
        </p:txBody>
      </p:sp>
      <p:sp>
        <p:nvSpPr>
          <p:cNvPr id="5" name="object 5"/>
          <p:cNvSpPr txBox="1"/>
          <p:nvPr/>
        </p:nvSpPr>
        <p:spPr>
          <a:xfrm>
            <a:off x="483728" y="3270675"/>
            <a:ext cx="1247263" cy="562270"/>
          </a:xfrm>
          <a:prstGeom prst="rect">
            <a:avLst/>
          </a:prstGeom>
        </p:spPr>
        <p:txBody>
          <a:bodyPr vert="horz" wrap="square" lIns="0" tIns="0" rIns="0" bIns="0" rtlCol="0">
            <a:spAutoFit/>
          </a:bodyPr>
          <a:lstStyle/>
          <a:p>
            <a:pPr marL="9525" marR="3810" indent="-18098" algn="ctr">
              <a:lnSpc>
                <a:spcPct val="87000"/>
              </a:lnSpc>
            </a:pPr>
            <a:r>
              <a:rPr sz="1400" dirty="0">
                <a:solidFill>
                  <a:srgbClr val="FFFFFF"/>
                </a:solidFill>
                <a:latin typeface="Gill Sans MT"/>
                <a:cs typeface="Gill Sans MT"/>
              </a:rPr>
              <a:t>Division of  </a:t>
            </a:r>
            <a:r>
              <a:rPr sz="1400" spc="4" dirty="0">
                <a:solidFill>
                  <a:srgbClr val="FFFFFF"/>
                </a:solidFill>
                <a:latin typeface="Gill Sans MT"/>
                <a:cs typeface="Gill Sans MT"/>
              </a:rPr>
              <a:t>L</a:t>
            </a:r>
            <a:r>
              <a:rPr sz="1400" dirty="0">
                <a:solidFill>
                  <a:srgbClr val="FFFFFF"/>
                </a:solidFill>
                <a:latin typeface="Gill Sans MT"/>
                <a:cs typeface="Gill Sans MT"/>
              </a:rPr>
              <a:t>ea</a:t>
            </a:r>
            <a:r>
              <a:rPr sz="1400" spc="-4" dirty="0">
                <a:solidFill>
                  <a:srgbClr val="FFFFFF"/>
                </a:solidFill>
                <a:latin typeface="Gill Sans MT"/>
                <a:cs typeface="Gill Sans MT"/>
              </a:rPr>
              <a:t>r</a:t>
            </a:r>
            <a:r>
              <a:rPr sz="1400" dirty="0">
                <a:solidFill>
                  <a:srgbClr val="FFFFFF"/>
                </a:solidFill>
                <a:latin typeface="Gill Sans MT"/>
                <a:cs typeface="Gill Sans MT"/>
              </a:rPr>
              <a:t>ning</a:t>
            </a:r>
            <a:r>
              <a:rPr sz="1400" spc="98" dirty="0">
                <a:solidFill>
                  <a:srgbClr val="FFFFFF"/>
                </a:solidFill>
                <a:latin typeface="Gill Sans MT"/>
                <a:cs typeface="Gill Sans MT"/>
              </a:rPr>
              <a:t>:</a:t>
            </a:r>
            <a:r>
              <a:rPr sz="1400" dirty="0">
                <a:solidFill>
                  <a:srgbClr val="FFFFFF"/>
                </a:solidFill>
                <a:latin typeface="Gill Sans MT"/>
                <a:cs typeface="Gill Sans MT"/>
              </a:rPr>
              <a:t>“</a:t>
            </a:r>
            <a:r>
              <a:rPr sz="1400" spc="-4" dirty="0">
                <a:solidFill>
                  <a:srgbClr val="FFFFFF"/>
                </a:solidFill>
                <a:latin typeface="Gill Sans MT"/>
                <a:cs typeface="Gill Sans MT"/>
              </a:rPr>
              <a:t>M</a:t>
            </a:r>
            <a:r>
              <a:rPr sz="1400" dirty="0">
                <a:solidFill>
                  <a:srgbClr val="FFFFFF"/>
                </a:solidFill>
                <a:latin typeface="Gill Sans MT"/>
                <a:cs typeface="Gill Sans MT"/>
              </a:rPr>
              <a:t>a</a:t>
            </a:r>
            <a:r>
              <a:rPr sz="1400" spc="-38" dirty="0">
                <a:solidFill>
                  <a:srgbClr val="FFFFFF"/>
                </a:solidFill>
                <a:latin typeface="Gill Sans MT"/>
                <a:cs typeface="Gill Sans MT"/>
              </a:rPr>
              <a:t>k</a:t>
            </a:r>
            <a:r>
              <a:rPr sz="1400" dirty="0">
                <a:solidFill>
                  <a:srgbClr val="FFFFFF"/>
                </a:solidFill>
                <a:latin typeface="Gill Sans MT"/>
                <a:cs typeface="Gill Sans MT"/>
              </a:rPr>
              <a:t>e</a:t>
            </a:r>
            <a:r>
              <a:rPr sz="1400" spc="-139" dirty="0">
                <a:solidFill>
                  <a:srgbClr val="FFFFFF"/>
                </a:solidFill>
                <a:latin typeface="Gill Sans MT"/>
                <a:cs typeface="Gill Sans MT"/>
              </a:rPr>
              <a:t>r</a:t>
            </a:r>
            <a:r>
              <a:rPr sz="1400" dirty="0">
                <a:solidFill>
                  <a:srgbClr val="FFFFFF"/>
                </a:solidFill>
                <a:latin typeface="Gill Sans MT"/>
                <a:cs typeface="Gill Sans MT"/>
              </a:rPr>
              <a:t>,  </a:t>
            </a:r>
            <a:r>
              <a:rPr sz="1400" spc="-11" dirty="0">
                <a:solidFill>
                  <a:srgbClr val="FFFFFF"/>
                </a:solidFill>
                <a:latin typeface="Gill Sans MT"/>
                <a:cs typeface="Gill Sans MT"/>
              </a:rPr>
              <a:t>Doer,Thinker”</a:t>
            </a:r>
            <a:endParaRPr sz="1400">
              <a:latin typeface="Gill Sans MT"/>
              <a:cs typeface="Gill Sans MT"/>
            </a:endParaRPr>
          </a:p>
        </p:txBody>
      </p:sp>
      <p:sp>
        <p:nvSpPr>
          <p:cNvPr id="6" name="object 6"/>
          <p:cNvSpPr/>
          <p:nvPr/>
        </p:nvSpPr>
        <p:spPr>
          <a:xfrm>
            <a:off x="1819276" y="1757681"/>
            <a:ext cx="1390851" cy="3466622"/>
          </a:xfrm>
          <a:custGeom>
            <a:avLst/>
            <a:gdLst/>
            <a:ahLst/>
            <a:cxnLst/>
            <a:rect l="l" t="t" r="r" b="b"/>
            <a:pathLst>
              <a:path w="1765300" h="4399915">
                <a:moveTo>
                  <a:pt x="0" y="0"/>
                </a:moveTo>
                <a:lnTo>
                  <a:pt x="0" y="4399788"/>
                </a:lnTo>
                <a:lnTo>
                  <a:pt x="1764792" y="3519830"/>
                </a:lnTo>
                <a:lnTo>
                  <a:pt x="1764792" y="879957"/>
                </a:lnTo>
                <a:lnTo>
                  <a:pt x="0" y="0"/>
                </a:lnTo>
                <a:close/>
              </a:path>
            </a:pathLst>
          </a:custGeom>
          <a:solidFill>
            <a:srgbClr val="493E83"/>
          </a:solidFill>
        </p:spPr>
        <p:txBody>
          <a:bodyPr wrap="square" lIns="0" tIns="0" rIns="0" bIns="0" rtlCol="0"/>
          <a:lstStyle/>
          <a:p>
            <a:endParaRPr sz="2000"/>
          </a:p>
        </p:txBody>
      </p:sp>
      <p:sp>
        <p:nvSpPr>
          <p:cNvPr id="7" name="object 7"/>
          <p:cNvSpPr/>
          <p:nvPr/>
        </p:nvSpPr>
        <p:spPr>
          <a:xfrm>
            <a:off x="1819276" y="1757681"/>
            <a:ext cx="1390851" cy="3466622"/>
          </a:xfrm>
          <a:custGeom>
            <a:avLst/>
            <a:gdLst/>
            <a:ahLst/>
            <a:cxnLst/>
            <a:rect l="l" t="t" r="r" b="b"/>
            <a:pathLst>
              <a:path w="1765300" h="4399915">
                <a:moveTo>
                  <a:pt x="0" y="4399788"/>
                </a:moveTo>
                <a:lnTo>
                  <a:pt x="0" y="0"/>
                </a:lnTo>
                <a:lnTo>
                  <a:pt x="1764792" y="879957"/>
                </a:lnTo>
                <a:lnTo>
                  <a:pt x="1764792" y="3519830"/>
                </a:lnTo>
                <a:lnTo>
                  <a:pt x="0" y="4399788"/>
                </a:lnTo>
                <a:close/>
              </a:path>
            </a:pathLst>
          </a:custGeom>
          <a:ln w="22860">
            <a:solidFill>
              <a:srgbClr val="FFFFFF"/>
            </a:solidFill>
          </a:ln>
        </p:spPr>
        <p:txBody>
          <a:bodyPr wrap="square" lIns="0" tIns="0" rIns="0" bIns="0" rtlCol="0"/>
          <a:lstStyle/>
          <a:p>
            <a:endParaRPr sz="2000"/>
          </a:p>
        </p:txBody>
      </p:sp>
      <p:sp>
        <p:nvSpPr>
          <p:cNvPr id="8" name="object 8"/>
          <p:cNvSpPr txBox="1"/>
          <p:nvPr/>
        </p:nvSpPr>
        <p:spPr>
          <a:xfrm>
            <a:off x="2084709" y="3171367"/>
            <a:ext cx="912059" cy="749692"/>
          </a:xfrm>
          <a:prstGeom prst="rect">
            <a:avLst/>
          </a:prstGeom>
        </p:spPr>
        <p:txBody>
          <a:bodyPr vert="horz" wrap="square" lIns="0" tIns="0" rIns="0" bIns="0" rtlCol="0">
            <a:spAutoFit/>
          </a:bodyPr>
          <a:lstStyle/>
          <a:p>
            <a:pPr marL="9525" marR="3810" indent="953" algn="ctr">
              <a:lnSpc>
                <a:spcPct val="87100"/>
              </a:lnSpc>
            </a:pPr>
            <a:r>
              <a:rPr sz="1400" dirty="0">
                <a:solidFill>
                  <a:srgbClr val="FFFFFF"/>
                </a:solidFill>
                <a:latin typeface="Gill Sans MT"/>
                <a:cs typeface="Gill Sans MT"/>
              </a:rPr>
              <a:t>Artificial  Intelligence:  </a:t>
            </a:r>
            <a:r>
              <a:rPr sz="1400" spc="-4" dirty="0">
                <a:solidFill>
                  <a:srgbClr val="FFFFFF"/>
                </a:solidFill>
                <a:latin typeface="Gill Sans MT"/>
                <a:cs typeface="Gill Sans MT"/>
              </a:rPr>
              <a:t>H</a:t>
            </a:r>
            <a:r>
              <a:rPr sz="1400" dirty="0">
                <a:solidFill>
                  <a:srgbClr val="FFFFFF"/>
                </a:solidFill>
                <a:latin typeface="Gill Sans MT"/>
                <a:cs typeface="Gill Sans MT"/>
              </a:rPr>
              <a:t>olog</a:t>
            </a:r>
            <a:r>
              <a:rPr sz="1400" spc="-4" dirty="0">
                <a:solidFill>
                  <a:srgbClr val="FFFFFF"/>
                </a:solidFill>
                <a:latin typeface="Gill Sans MT"/>
                <a:cs typeface="Gill Sans MT"/>
              </a:rPr>
              <a:t>r</a:t>
            </a:r>
            <a:r>
              <a:rPr sz="1400" spc="-11" dirty="0">
                <a:solidFill>
                  <a:srgbClr val="FFFFFF"/>
                </a:solidFill>
                <a:latin typeface="Gill Sans MT"/>
                <a:cs typeface="Gill Sans MT"/>
              </a:rPr>
              <a:t>a</a:t>
            </a:r>
            <a:r>
              <a:rPr sz="1400" dirty="0">
                <a:solidFill>
                  <a:srgbClr val="FFFFFF"/>
                </a:solidFill>
                <a:latin typeface="Gill Sans MT"/>
                <a:cs typeface="Gill Sans MT"/>
              </a:rPr>
              <a:t>phic  </a:t>
            </a:r>
            <a:r>
              <a:rPr sz="1400" spc="-4" dirty="0">
                <a:solidFill>
                  <a:srgbClr val="FFFFFF"/>
                </a:solidFill>
                <a:latin typeface="Gill Sans MT"/>
                <a:cs typeface="Gill Sans MT"/>
              </a:rPr>
              <a:t>Advisor</a:t>
            </a:r>
            <a:r>
              <a:rPr sz="1400" spc="-60" dirty="0">
                <a:solidFill>
                  <a:srgbClr val="FFFFFF"/>
                </a:solidFill>
                <a:latin typeface="Gill Sans MT"/>
                <a:cs typeface="Gill Sans MT"/>
              </a:rPr>
              <a:t> </a:t>
            </a:r>
            <a:r>
              <a:rPr sz="1400" spc="-4" dirty="0">
                <a:solidFill>
                  <a:srgbClr val="FFFFFF"/>
                </a:solidFill>
                <a:latin typeface="Gill Sans MT"/>
                <a:cs typeface="Gill Sans MT"/>
              </a:rPr>
              <a:t>Bot</a:t>
            </a:r>
            <a:endParaRPr sz="1400">
              <a:latin typeface="Gill Sans MT"/>
              <a:cs typeface="Gill Sans MT"/>
            </a:endParaRPr>
          </a:p>
        </p:txBody>
      </p:sp>
      <p:sp>
        <p:nvSpPr>
          <p:cNvPr id="9" name="object 9"/>
          <p:cNvSpPr/>
          <p:nvPr/>
        </p:nvSpPr>
        <p:spPr>
          <a:xfrm>
            <a:off x="3242312" y="1757681"/>
            <a:ext cx="1390851" cy="3466622"/>
          </a:xfrm>
          <a:custGeom>
            <a:avLst/>
            <a:gdLst/>
            <a:ahLst/>
            <a:cxnLst/>
            <a:rect l="l" t="t" r="r" b="b"/>
            <a:pathLst>
              <a:path w="1765300" h="4399915">
                <a:moveTo>
                  <a:pt x="0" y="0"/>
                </a:moveTo>
                <a:lnTo>
                  <a:pt x="0" y="4399788"/>
                </a:lnTo>
                <a:lnTo>
                  <a:pt x="1764792" y="3519830"/>
                </a:lnTo>
                <a:lnTo>
                  <a:pt x="1764792" y="879957"/>
                </a:lnTo>
                <a:lnTo>
                  <a:pt x="0" y="0"/>
                </a:lnTo>
                <a:close/>
              </a:path>
            </a:pathLst>
          </a:custGeom>
          <a:solidFill>
            <a:srgbClr val="7B75A7"/>
          </a:solidFill>
        </p:spPr>
        <p:txBody>
          <a:bodyPr wrap="square" lIns="0" tIns="0" rIns="0" bIns="0" rtlCol="0"/>
          <a:lstStyle/>
          <a:p>
            <a:endParaRPr sz="2000"/>
          </a:p>
        </p:txBody>
      </p:sp>
      <p:sp>
        <p:nvSpPr>
          <p:cNvPr id="10" name="object 10"/>
          <p:cNvSpPr/>
          <p:nvPr/>
        </p:nvSpPr>
        <p:spPr>
          <a:xfrm>
            <a:off x="3242312" y="1757681"/>
            <a:ext cx="1390851" cy="3466622"/>
          </a:xfrm>
          <a:custGeom>
            <a:avLst/>
            <a:gdLst/>
            <a:ahLst/>
            <a:cxnLst/>
            <a:rect l="l" t="t" r="r" b="b"/>
            <a:pathLst>
              <a:path w="1765300" h="4399915">
                <a:moveTo>
                  <a:pt x="0" y="4399788"/>
                </a:moveTo>
                <a:lnTo>
                  <a:pt x="0" y="0"/>
                </a:lnTo>
                <a:lnTo>
                  <a:pt x="1764792" y="879957"/>
                </a:lnTo>
                <a:lnTo>
                  <a:pt x="1764792" y="3519830"/>
                </a:lnTo>
                <a:lnTo>
                  <a:pt x="0" y="4399788"/>
                </a:lnTo>
                <a:close/>
              </a:path>
            </a:pathLst>
          </a:custGeom>
          <a:ln w="22860">
            <a:solidFill>
              <a:srgbClr val="FFFFFF"/>
            </a:solidFill>
          </a:ln>
        </p:spPr>
        <p:txBody>
          <a:bodyPr wrap="square" lIns="0" tIns="0" rIns="0" bIns="0" rtlCol="0"/>
          <a:lstStyle/>
          <a:p>
            <a:endParaRPr sz="2000"/>
          </a:p>
        </p:txBody>
      </p:sp>
      <p:sp>
        <p:nvSpPr>
          <p:cNvPr id="11" name="object 11"/>
          <p:cNvSpPr txBox="1"/>
          <p:nvPr/>
        </p:nvSpPr>
        <p:spPr>
          <a:xfrm>
            <a:off x="3340434" y="3072605"/>
            <a:ext cx="1229252" cy="921342"/>
          </a:xfrm>
          <a:prstGeom prst="rect">
            <a:avLst/>
          </a:prstGeom>
        </p:spPr>
        <p:txBody>
          <a:bodyPr vert="horz" wrap="square" lIns="0" tIns="0" rIns="0" bIns="0" rtlCol="0">
            <a:spAutoFit/>
          </a:bodyPr>
          <a:lstStyle/>
          <a:p>
            <a:pPr marL="9049" marR="3810" indent="-17621" algn="ctr">
              <a:lnSpc>
                <a:spcPct val="87000"/>
              </a:lnSpc>
            </a:pPr>
            <a:r>
              <a:rPr sz="1400" spc="-4" dirty="0">
                <a:solidFill>
                  <a:srgbClr val="FFFFFF"/>
                </a:solidFill>
                <a:latin typeface="Gill Sans MT"/>
                <a:cs typeface="Gill Sans MT"/>
              </a:rPr>
              <a:t>Advanced  C</a:t>
            </a:r>
            <a:r>
              <a:rPr sz="1400" dirty="0">
                <a:solidFill>
                  <a:srgbClr val="FFFFFF"/>
                </a:solidFill>
                <a:latin typeface="Gill Sans MT"/>
                <a:cs typeface="Gill Sans MT"/>
              </a:rPr>
              <a:t>om</a:t>
            </a:r>
            <a:r>
              <a:rPr sz="1400" spc="-8" dirty="0">
                <a:solidFill>
                  <a:srgbClr val="FFFFFF"/>
                </a:solidFill>
                <a:latin typeface="Gill Sans MT"/>
                <a:cs typeface="Gill Sans MT"/>
              </a:rPr>
              <a:t>m</a:t>
            </a:r>
            <a:r>
              <a:rPr sz="1400" dirty="0">
                <a:solidFill>
                  <a:srgbClr val="FFFFFF"/>
                </a:solidFill>
                <a:latin typeface="Gill Sans MT"/>
                <a:cs typeface="Gill Sans MT"/>
              </a:rPr>
              <a:t>unication:  Language</a:t>
            </a:r>
            <a:endParaRPr sz="1400">
              <a:latin typeface="Gill Sans MT"/>
              <a:cs typeface="Gill Sans MT"/>
            </a:endParaRPr>
          </a:p>
          <a:p>
            <a:pPr marL="208121" marR="219551" algn="ctr">
              <a:lnSpc>
                <a:spcPts val="1403"/>
              </a:lnSpc>
              <a:spcBef>
                <a:spcPts val="19"/>
              </a:spcBef>
            </a:pPr>
            <a:r>
              <a:rPr sz="1400" dirty="0">
                <a:solidFill>
                  <a:srgbClr val="FFFFFF"/>
                </a:solidFill>
                <a:latin typeface="Gill Sans MT"/>
                <a:cs typeface="Gill Sans MT"/>
              </a:rPr>
              <a:t>t</a:t>
            </a:r>
            <a:r>
              <a:rPr sz="1400" spc="-4" dirty="0">
                <a:solidFill>
                  <a:srgbClr val="FFFFFF"/>
                </a:solidFill>
                <a:latin typeface="Gill Sans MT"/>
                <a:cs typeface="Gill Sans MT"/>
              </a:rPr>
              <a:t>r</a:t>
            </a:r>
            <a:r>
              <a:rPr sz="1400" dirty="0">
                <a:solidFill>
                  <a:srgbClr val="FFFFFF"/>
                </a:solidFill>
                <a:latin typeface="Gill Sans MT"/>
                <a:cs typeface="Gill Sans MT"/>
              </a:rPr>
              <a:t>anslation  implants</a:t>
            </a:r>
            <a:endParaRPr sz="1400">
              <a:latin typeface="Gill Sans MT"/>
              <a:cs typeface="Gill Sans MT"/>
            </a:endParaRPr>
          </a:p>
        </p:txBody>
      </p:sp>
      <p:sp>
        <p:nvSpPr>
          <p:cNvPr id="12" name="object 12"/>
          <p:cNvSpPr/>
          <p:nvPr/>
        </p:nvSpPr>
        <p:spPr>
          <a:xfrm>
            <a:off x="4665264" y="1757680"/>
            <a:ext cx="1391853" cy="3466623"/>
          </a:xfrm>
          <a:custGeom>
            <a:avLst/>
            <a:gdLst/>
            <a:ahLst/>
            <a:cxnLst/>
            <a:rect l="l" t="t" r="r" b="b"/>
            <a:pathLst>
              <a:path w="1766570" h="4399915">
                <a:moveTo>
                  <a:pt x="0" y="0"/>
                </a:moveTo>
                <a:lnTo>
                  <a:pt x="0" y="4399788"/>
                </a:lnTo>
                <a:lnTo>
                  <a:pt x="1766316" y="3519830"/>
                </a:lnTo>
                <a:lnTo>
                  <a:pt x="1766316" y="879957"/>
                </a:lnTo>
                <a:lnTo>
                  <a:pt x="0" y="0"/>
                </a:lnTo>
                <a:close/>
              </a:path>
            </a:pathLst>
          </a:custGeom>
          <a:solidFill>
            <a:srgbClr val="B6B5C1"/>
          </a:solidFill>
        </p:spPr>
        <p:txBody>
          <a:bodyPr wrap="square" lIns="0" tIns="0" rIns="0" bIns="0" rtlCol="0"/>
          <a:lstStyle/>
          <a:p>
            <a:endParaRPr sz="2000"/>
          </a:p>
        </p:txBody>
      </p:sp>
      <p:sp>
        <p:nvSpPr>
          <p:cNvPr id="13" name="object 13"/>
          <p:cNvSpPr/>
          <p:nvPr/>
        </p:nvSpPr>
        <p:spPr>
          <a:xfrm>
            <a:off x="4665264" y="1757680"/>
            <a:ext cx="1391853" cy="3466623"/>
          </a:xfrm>
          <a:custGeom>
            <a:avLst/>
            <a:gdLst/>
            <a:ahLst/>
            <a:cxnLst/>
            <a:rect l="l" t="t" r="r" b="b"/>
            <a:pathLst>
              <a:path w="1766570" h="4399915">
                <a:moveTo>
                  <a:pt x="0" y="4399788"/>
                </a:moveTo>
                <a:lnTo>
                  <a:pt x="0" y="0"/>
                </a:lnTo>
                <a:lnTo>
                  <a:pt x="1766316" y="879957"/>
                </a:lnTo>
                <a:lnTo>
                  <a:pt x="1766316" y="3519830"/>
                </a:lnTo>
                <a:lnTo>
                  <a:pt x="0" y="4399788"/>
                </a:lnTo>
                <a:close/>
              </a:path>
            </a:pathLst>
          </a:custGeom>
          <a:ln w="22860">
            <a:solidFill>
              <a:srgbClr val="FFFFFF"/>
            </a:solidFill>
          </a:ln>
        </p:spPr>
        <p:txBody>
          <a:bodyPr wrap="square" lIns="0" tIns="0" rIns="0" bIns="0" rtlCol="0"/>
          <a:lstStyle/>
          <a:p>
            <a:endParaRPr sz="2000"/>
          </a:p>
        </p:txBody>
      </p:sp>
      <p:sp>
        <p:nvSpPr>
          <p:cNvPr id="14" name="object 14"/>
          <p:cNvSpPr txBox="1"/>
          <p:nvPr/>
        </p:nvSpPr>
        <p:spPr>
          <a:xfrm>
            <a:off x="4843970" y="3440691"/>
            <a:ext cx="1068155" cy="215444"/>
          </a:xfrm>
          <a:prstGeom prst="rect">
            <a:avLst/>
          </a:prstGeom>
        </p:spPr>
        <p:txBody>
          <a:bodyPr vert="horz" wrap="square" lIns="0" tIns="0" rIns="0" bIns="0" rtlCol="0">
            <a:spAutoFit/>
          </a:bodyPr>
          <a:lstStyle/>
          <a:p>
            <a:pPr marL="9525"/>
            <a:r>
              <a:rPr sz="1400" spc="-8" dirty="0">
                <a:solidFill>
                  <a:srgbClr val="FFFFFF"/>
                </a:solidFill>
                <a:latin typeface="Gill Sans MT"/>
                <a:cs typeface="Gill Sans MT"/>
              </a:rPr>
              <a:t>Micro-courses</a:t>
            </a:r>
            <a:endParaRPr sz="1400">
              <a:latin typeface="Gill Sans MT"/>
              <a:cs typeface="Gill Sans MT"/>
            </a:endParaRPr>
          </a:p>
        </p:txBody>
      </p:sp>
      <p:sp>
        <p:nvSpPr>
          <p:cNvPr id="15" name="object 15"/>
          <p:cNvSpPr/>
          <p:nvPr/>
        </p:nvSpPr>
        <p:spPr>
          <a:xfrm>
            <a:off x="6088299" y="1757680"/>
            <a:ext cx="1391853" cy="3466623"/>
          </a:xfrm>
          <a:custGeom>
            <a:avLst/>
            <a:gdLst/>
            <a:ahLst/>
            <a:cxnLst/>
            <a:rect l="l" t="t" r="r" b="b"/>
            <a:pathLst>
              <a:path w="1766570" h="4399915">
                <a:moveTo>
                  <a:pt x="0" y="0"/>
                </a:moveTo>
                <a:lnTo>
                  <a:pt x="0" y="4399788"/>
                </a:lnTo>
                <a:lnTo>
                  <a:pt x="1766316" y="3519830"/>
                </a:lnTo>
                <a:lnTo>
                  <a:pt x="1766316" y="879957"/>
                </a:lnTo>
                <a:lnTo>
                  <a:pt x="0" y="0"/>
                </a:lnTo>
                <a:close/>
              </a:path>
            </a:pathLst>
          </a:custGeom>
          <a:solidFill>
            <a:srgbClr val="7B75A7"/>
          </a:solidFill>
        </p:spPr>
        <p:txBody>
          <a:bodyPr wrap="square" lIns="0" tIns="0" rIns="0" bIns="0" rtlCol="0"/>
          <a:lstStyle/>
          <a:p>
            <a:endParaRPr sz="2000"/>
          </a:p>
        </p:txBody>
      </p:sp>
      <p:sp>
        <p:nvSpPr>
          <p:cNvPr id="16" name="object 16"/>
          <p:cNvSpPr/>
          <p:nvPr/>
        </p:nvSpPr>
        <p:spPr>
          <a:xfrm>
            <a:off x="6088299" y="1757680"/>
            <a:ext cx="1391853" cy="3466623"/>
          </a:xfrm>
          <a:custGeom>
            <a:avLst/>
            <a:gdLst/>
            <a:ahLst/>
            <a:cxnLst/>
            <a:rect l="l" t="t" r="r" b="b"/>
            <a:pathLst>
              <a:path w="1766570" h="4399915">
                <a:moveTo>
                  <a:pt x="0" y="4399788"/>
                </a:moveTo>
                <a:lnTo>
                  <a:pt x="0" y="0"/>
                </a:lnTo>
                <a:lnTo>
                  <a:pt x="1766316" y="879957"/>
                </a:lnTo>
                <a:lnTo>
                  <a:pt x="1766316" y="3519830"/>
                </a:lnTo>
                <a:lnTo>
                  <a:pt x="0" y="4399788"/>
                </a:lnTo>
                <a:close/>
              </a:path>
            </a:pathLst>
          </a:custGeom>
          <a:ln w="22860">
            <a:solidFill>
              <a:srgbClr val="FFFFFF"/>
            </a:solidFill>
          </a:ln>
        </p:spPr>
        <p:txBody>
          <a:bodyPr wrap="square" lIns="0" tIns="0" rIns="0" bIns="0" rtlCol="0"/>
          <a:lstStyle/>
          <a:p>
            <a:endParaRPr sz="2000"/>
          </a:p>
        </p:txBody>
      </p:sp>
      <p:sp>
        <p:nvSpPr>
          <p:cNvPr id="17" name="object 17"/>
          <p:cNvSpPr txBox="1"/>
          <p:nvPr/>
        </p:nvSpPr>
        <p:spPr>
          <a:xfrm>
            <a:off x="6241520" y="3270674"/>
            <a:ext cx="1115684" cy="562270"/>
          </a:xfrm>
          <a:prstGeom prst="rect">
            <a:avLst/>
          </a:prstGeom>
        </p:spPr>
        <p:txBody>
          <a:bodyPr vert="horz" wrap="square" lIns="0" tIns="0" rIns="0" bIns="0" rtlCol="0">
            <a:spAutoFit/>
          </a:bodyPr>
          <a:lstStyle/>
          <a:p>
            <a:pPr marL="9525" marR="3810" indent="-1429" algn="ctr">
              <a:lnSpc>
                <a:spcPct val="87000"/>
              </a:lnSpc>
            </a:pPr>
            <a:r>
              <a:rPr sz="1400" dirty="0">
                <a:solidFill>
                  <a:srgbClr val="FFFFFF"/>
                </a:solidFill>
                <a:latin typeface="Gill Sans MT"/>
                <a:cs typeface="Gill Sans MT"/>
              </a:rPr>
              <a:t>Learning at  home:</a:t>
            </a:r>
            <a:r>
              <a:rPr sz="1400" spc="-214" dirty="0">
                <a:solidFill>
                  <a:srgbClr val="FFFFFF"/>
                </a:solidFill>
                <a:latin typeface="Gill Sans MT"/>
                <a:cs typeface="Gill Sans MT"/>
              </a:rPr>
              <a:t> </a:t>
            </a:r>
            <a:r>
              <a:rPr sz="1400" dirty="0">
                <a:solidFill>
                  <a:srgbClr val="FFFFFF"/>
                </a:solidFill>
                <a:latin typeface="Gill Sans MT"/>
                <a:cs typeface="Gill Sans MT"/>
              </a:rPr>
              <a:t>Immers-  </a:t>
            </a:r>
            <a:r>
              <a:rPr sz="1400" spc="-4" dirty="0">
                <a:solidFill>
                  <a:srgbClr val="FFFFFF"/>
                </a:solidFill>
                <a:latin typeface="Gill Sans MT"/>
                <a:cs typeface="Gill Sans MT"/>
              </a:rPr>
              <a:t>A-Casts</a:t>
            </a:r>
            <a:endParaRPr sz="1400">
              <a:latin typeface="Gill Sans MT"/>
              <a:cs typeface="Gill Sans MT"/>
            </a:endParaRPr>
          </a:p>
        </p:txBody>
      </p:sp>
      <p:sp>
        <p:nvSpPr>
          <p:cNvPr id="18" name="object 18"/>
          <p:cNvSpPr/>
          <p:nvPr/>
        </p:nvSpPr>
        <p:spPr>
          <a:xfrm>
            <a:off x="7511334" y="1757680"/>
            <a:ext cx="1391853" cy="3466623"/>
          </a:xfrm>
          <a:custGeom>
            <a:avLst/>
            <a:gdLst/>
            <a:ahLst/>
            <a:cxnLst/>
            <a:rect l="l" t="t" r="r" b="b"/>
            <a:pathLst>
              <a:path w="1766570" h="4399915">
                <a:moveTo>
                  <a:pt x="0" y="0"/>
                </a:moveTo>
                <a:lnTo>
                  <a:pt x="0" y="4399788"/>
                </a:lnTo>
                <a:lnTo>
                  <a:pt x="1766316" y="3519830"/>
                </a:lnTo>
                <a:lnTo>
                  <a:pt x="1766316" y="879957"/>
                </a:lnTo>
                <a:lnTo>
                  <a:pt x="0" y="0"/>
                </a:lnTo>
                <a:close/>
              </a:path>
            </a:pathLst>
          </a:custGeom>
          <a:solidFill>
            <a:srgbClr val="493E83"/>
          </a:solidFill>
        </p:spPr>
        <p:txBody>
          <a:bodyPr wrap="square" lIns="0" tIns="0" rIns="0" bIns="0" rtlCol="0"/>
          <a:lstStyle/>
          <a:p>
            <a:endParaRPr sz="2000"/>
          </a:p>
        </p:txBody>
      </p:sp>
      <p:sp>
        <p:nvSpPr>
          <p:cNvPr id="19" name="object 19"/>
          <p:cNvSpPr/>
          <p:nvPr/>
        </p:nvSpPr>
        <p:spPr>
          <a:xfrm>
            <a:off x="7511334" y="1757680"/>
            <a:ext cx="1391853" cy="3466623"/>
          </a:xfrm>
          <a:custGeom>
            <a:avLst/>
            <a:gdLst/>
            <a:ahLst/>
            <a:cxnLst/>
            <a:rect l="l" t="t" r="r" b="b"/>
            <a:pathLst>
              <a:path w="1766570" h="4399915">
                <a:moveTo>
                  <a:pt x="0" y="4399788"/>
                </a:moveTo>
                <a:lnTo>
                  <a:pt x="0" y="0"/>
                </a:lnTo>
                <a:lnTo>
                  <a:pt x="1766316" y="879957"/>
                </a:lnTo>
                <a:lnTo>
                  <a:pt x="1766316" y="3519830"/>
                </a:lnTo>
                <a:lnTo>
                  <a:pt x="0" y="4399788"/>
                </a:lnTo>
                <a:close/>
              </a:path>
            </a:pathLst>
          </a:custGeom>
          <a:ln w="22860">
            <a:solidFill>
              <a:srgbClr val="FFFFFF"/>
            </a:solidFill>
          </a:ln>
        </p:spPr>
        <p:txBody>
          <a:bodyPr wrap="square" lIns="0" tIns="0" rIns="0" bIns="0" rtlCol="0"/>
          <a:lstStyle/>
          <a:p>
            <a:endParaRPr sz="2000"/>
          </a:p>
        </p:txBody>
      </p:sp>
      <p:sp>
        <p:nvSpPr>
          <p:cNvPr id="20" name="object 20"/>
          <p:cNvSpPr txBox="1"/>
          <p:nvPr/>
        </p:nvSpPr>
        <p:spPr>
          <a:xfrm>
            <a:off x="7662065" y="2676080"/>
            <a:ext cx="1118685" cy="1686808"/>
          </a:xfrm>
          <a:prstGeom prst="rect">
            <a:avLst/>
          </a:prstGeom>
        </p:spPr>
        <p:txBody>
          <a:bodyPr vert="horz" wrap="square" lIns="0" tIns="0" rIns="0" bIns="0" rtlCol="0">
            <a:spAutoFit/>
          </a:bodyPr>
          <a:lstStyle/>
          <a:p>
            <a:pPr marL="9049" marR="3810" indent="476" algn="ctr">
              <a:lnSpc>
                <a:spcPct val="87000"/>
              </a:lnSpc>
            </a:pPr>
            <a:r>
              <a:rPr sz="1400" spc="-8" dirty="0">
                <a:solidFill>
                  <a:srgbClr val="FFFFFF"/>
                </a:solidFill>
                <a:latin typeface="Gill Sans MT"/>
                <a:cs typeface="Gill Sans MT"/>
              </a:rPr>
              <a:t>Broadened  classrooms </a:t>
            </a:r>
            <a:r>
              <a:rPr sz="1400" dirty="0">
                <a:solidFill>
                  <a:srgbClr val="FFFFFF"/>
                </a:solidFill>
                <a:latin typeface="Gill Sans MT"/>
                <a:cs typeface="Gill Sans MT"/>
              </a:rPr>
              <a:t>&amp;  </a:t>
            </a:r>
            <a:r>
              <a:rPr sz="1400" spc="-4" dirty="0">
                <a:solidFill>
                  <a:srgbClr val="FFFFFF"/>
                </a:solidFill>
                <a:latin typeface="Gill Sans MT"/>
                <a:cs typeface="Gill Sans MT"/>
              </a:rPr>
              <a:t>Blended</a:t>
            </a:r>
            <a:endParaRPr sz="1400">
              <a:latin typeface="Gill Sans MT"/>
              <a:cs typeface="Gill Sans MT"/>
            </a:endParaRPr>
          </a:p>
          <a:p>
            <a:pPr marL="9049" marR="3810" algn="ctr">
              <a:lnSpc>
                <a:spcPct val="87000"/>
              </a:lnSpc>
              <a:spcBef>
                <a:spcPts val="4"/>
              </a:spcBef>
            </a:pPr>
            <a:r>
              <a:rPr sz="1400" spc="-4" dirty="0">
                <a:solidFill>
                  <a:srgbClr val="FFFFFF"/>
                </a:solidFill>
                <a:latin typeface="Gill Sans MT"/>
                <a:cs typeface="Gill Sans MT"/>
              </a:rPr>
              <a:t>courses:</a:t>
            </a:r>
            <a:r>
              <a:rPr sz="1400" spc="-169" dirty="0">
                <a:solidFill>
                  <a:srgbClr val="FFFFFF"/>
                </a:solidFill>
                <a:latin typeface="Gill Sans MT"/>
                <a:cs typeface="Gill Sans MT"/>
              </a:rPr>
              <a:t> </a:t>
            </a:r>
            <a:r>
              <a:rPr sz="1400" spc="-4" dirty="0">
                <a:solidFill>
                  <a:srgbClr val="FFFFFF"/>
                </a:solidFill>
                <a:latin typeface="Gill Sans MT"/>
                <a:cs typeface="Gill Sans MT"/>
              </a:rPr>
              <a:t>linking  </a:t>
            </a:r>
            <a:r>
              <a:rPr sz="1400" dirty="0">
                <a:solidFill>
                  <a:srgbClr val="FFFFFF"/>
                </a:solidFill>
                <a:latin typeface="Gill Sans MT"/>
                <a:cs typeface="Gill Sans MT"/>
              </a:rPr>
              <a:t>of </a:t>
            </a:r>
            <a:r>
              <a:rPr sz="1400" spc="-4" dirty="0">
                <a:solidFill>
                  <a:srgbClr val="FFFFFF"/>
                </a:solidFill>
                <a:latin typeface="Gill Sans MT"/>
                <a:cs typeface="Gill Sans MT"/>
              </a:rPr>
              <a:t>multiple f-f  classes </a:t>
            </a:r>
            <a:r>
              <a:rPr sz="1400" dirty="0">
                <a:solidFill>
                  <a:srgbClr val="FFFFFF"/>
                </a:solidFill>
                <a:latin typeface="Gill Sans MT"/>
                <a:cs typeface="Gill Sans MT"/>
              </a:rPr>
              <a:t>via  technology  </a:t>
            </a:r>
            <a:r>
              <a:rPr sz="1400" spc="-8" dirty="0">
                <a:solidFill>
                  <a:srgbClr val="FFFFFF"/>
                </a:solidFill>
                <a:latin typeface="Gill Sans MT"/>
                <a:cs typeface="Gill Sans MT"/>
              </a:rPr>
              <a:t>(mega-pixel  </a:t>
            </a:r>
            <a:r>
              <a:rPr sz="1400" spc="-4" dirty="0">
                <a:solidFill>
                  <a:srgbClr val="FFFFFF"/>
                </a:solidFill>
                <a:latin typeface="Gill Sans MT"/>
                <a:cs typeface="Gill Sans MT"/>
              </a:rPr>
              <a:t>walls)</a:t>
            </a:r>
            <a:endParaRPr sz="1400">
              <a:latin typeface="Gill Sans MT"/>
              <a:cs typeface="Gill Sans MT"/>
            </a:endParaRPr>
          </a:p>
        </p:txBody>
      </p:sp>
      <p:sp>
        <p:nvSpPr>
          <p:cNvPr id="22" name="object 22"/>
          <p:cNvSpPr txBox="1"/>
          <p:nvPr/>
        </p:nvSpPr>
        <p:spPr>
          <a:xfrm>
            <a:off x="421674" y="6322889"/>
            <a:ext cx="3652361" cy="323165"/>
          </a:xfrm>
          <a:prstGeom prst="rect">
            <a:avLst/>
          </a:prstGeom>
        </p:spPr>
        <p:txBody>
          <a:bodyPr vert="horz" wrap="square" lIns="0" tIns="0" rIns="0" bIns="0" rtlCol="0">
            <a:spAutoFit/>
          </a:bodyPr>
          <a:lstStyle/>
          <a:p>
            <a:pPr marL="9525"/>
            <a:r>
              <a:rPr sz="1050" spc="-8" dirty="0">
                <a:latin typeface="Calibri"/>
                <a:cs typeface="Calibri"/>
              </a:rPr>
              <a:t>Reference: </a:t>
            </a:r>
            <a:r>
              <a:rPr sz="1050" dirty="0">
                <a:latin typeface="Calibri"/>
                <a:cs typeface="Calibri"/>
              </a:rPr>
              <a:t>BIG </a:t>
            </a:r>
            <a:r>
              <a:rPr sz="1050" spc="-4" dirty="0">
                <a:latin typeface="Calibri"/>
                <a:cs typeface="Calibri"/>
              </a:rPr>
              <a:t>SHIFTS </a:t>
            </a:r>
            <a:r>
              <a:rPr sz="1050" dirty="0">
                <a:latin typeface="Calibri"/>
                <a:cs typeface="Calibri"/>
              </a:rPr>
              <a:t>ARE </a:t>
            </a:r>
            <a:r>
              <a:rPr sz="1050" spc="-4" dirty="0">
                <a:latin typeface="Calibri"/>
                <a:cs typeface="Calibri"/>
              </a:rPr>
              <a:t>COMING! LOOKING BACK FROM 2035</a:t>
            </a:r>
            <a:r>
              <a:rPr sz="1050" spc="-98" dirty="0">
                <a:latin typeface="Calibri"/>
                <a:cs typeface="Calibri"/>
              </a:rPr>
              <a:t> </a:t>
            </a:r>
            <a:r>
              <a:rPr sz="1050" dirty="0">
                <a:latin typeface="Calibri"/>
                <a:cs typeface="Calibri"/>
              </a:rPr>
              <a:t>.</a:t>
            </a:r>
          </a:p>
          <a:p>
            <a:pPr marL="9525">
              <a:spcBef>
                <a:spcPts val="8"/>
              </a:spcBef>
            </a:pPr>
            <a:r>
              <a:rPr sz="1050" spc="-8" dirty="0">
                <a:latin typeface="Calibri"/>
                <a:cs typeface="Calibri"/>
                <a:hlinkClick r:id="rId2"/>
              </a:rPr>
              <a:t>www.contactnorth.ca</a:t>
            </a:r>
            <a:endParaRPr sz="1050" dirty="0">
              <a:latin typeface="Calibri"/>
              <a:cs typeface="Calibri"/>
            </a:endParaRPr>
          </a:p>
        </p:txBody>
      </p:sp>
    </p:spTree>
    <p:extLst>
      <p:ext uri="{BB962C8B-B14F-4D97-AF65-F5344CB8AC3E}">
        <p14:creationId xmlns:p14="http://schemas.microsoft.com/office/powerpoint/2010/main" val="17301142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21554876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971EFF-990F-4C92-B56E-88887555ED63}"/>
              </a:ext>
            </a:extLst>
          </p:cNvPr>
          <p:cNvSpPr>
            <a:spLocks noGrp="1"/>
          </p:cNvSpPr>
          <p:nvPr>
            <p:ph type="title"/>
          </p:nvPr>
        </p:nvSpPr>
        <p:spPr>
          <a:xfrm>
            <a:off x="628650" y="365126"/>
            <a:ext cx="7886700" cy="1325563"/>
          </a:xfrm>
        </p:spPr>
        <p:txBody>
          <a:bodyPr/>
          <a:lstStyle/>
          <a:p>
            <a:r>
              <a:rPr lang="en-US" dirty="0"/>
              <a:t>Lifelong learning</a:t>
            </a:r>
          </a:p>
        </p:txBody>
      </p:sp>
      <p:sp>
        <p:nvSpPr>
          <p:cNvPr id="2" name="Content Placeholder 1">
            <a:extLst>
              <a:ext uri="{FF2B5EF4-FFF2-40B4-BE49-F238E27FC236}">
                <a16:creationId xmlns:a16="http://schemas.microsoft.com/office/drawing/2014/main" id="{051349F6-1950-4774-9EDB-35B00D3C98E7}"/>
              </a:ext>
            </a:extLst>
          </p:cNvPr>
          <p:cNvSpPr>
            <a:spLocks noGrp="1"/>
          </p:cNvSpPr>
          <p:nvPr>
            <p:ph idx="1"/>
          </p:nvPr>
        </p:nvSpPr>
        <p:spPr>
          <a:xfrm>
            <a:off x="628650" y="1825625"/>
            <a:ext cx="4715510" cy="4351338"/>
          </a:xfrm>
        </p:spPr>
        <p:txBody>
          <a:bodyPr>
            <a:normAutofit lnSpcReduction="10000"/>
          </a:bodyPr>
          <a:lstStyle/>
          <a:p>
            <a:r>
              <a:rPr lang="en-US" sz="3200" dirty="0"/>
              <a:t>Simply reforming current education systems …to meet future skills requirements is not going to be enough…. </a:t>
            </a:r>
          </a:p>
          <a:p>
            <a:endParaRPr lang="en-US" sz="3200" dirty="0"/>
          </a:p>
          <a:p>
            <a:r>
              <a:rPr lang="en-US" sz="3200" dirty="0"/>
              <a:t>Ageing countries …will need wholesale reskilling of existing workforces throughout their life</a:t>
            </a:r>
          </a:p>
        </p:txBody>
      </p:sp>
      <p:pic>
        <p:nvPicPr>
          <p:cNvPr id="5" name="Picture 4">
            <a:extLst>
              <a:ext uri="{FF2B5EF4-FFF2-40B4-BE49-F238E27FC236}">
                <a16:creationId xmlns:a16="http://schemas.microsoft.com/office/drawing/2014/main" id="{72FAD5DE-FC47-4992-AABF-DBED6E3EAD9B}"/>
              </a:ext>
            </a:extLst>
          </p:cNvPr>
          <p:cNvPicPr>
            <a:picLocks noChangeAspect="1"/>
          </p:cNvPicPr>
          <p:nvPr/>
        </p:nvPicPr>
        <p:blipFill>
          <a:blip r:embed="rId3"/>
          <a:stretch>
            <a:fillRect/>
          </a:stretch>
        </p:blipFill>
        <p:spPr>
          <a:xfrm>
            <a:off x="5758676" y="1825625"/>
            <a:ext cx="2948444" cy="42575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222818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CA3ECA-CD18-42C2-A82B-B90735CAF76C}"/>
              </a:ext>
            </a:extLst>
          </p:cNvPr>
          <p:cNvSpPr/>
          <p:nvPr/>
        </p:nvSpPr>
        <p:spPr>
          <a:xfrm>
            <a:off x="3606800" y="3897156"/>
            <a:ext cx="1788160" cy="173206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0A2BDB5A-2077-4155-95FD-C2BEBDD8F412}"/>
              </a:ext>
            </a:extLst>
          </p:cNvPr>
          <p:cNvSpPr>
            <a:spLocks noGrp="1"/>
          </p:cNvSpPr>
          <p:nvPr>
            <p:ph type="title"/>
          </p:nvPr>
        </p:nvSpPr>
        <p:spPr/>
        <p:txBody>
          <a:bodyPr/>
          <a:lstStyle/>
          <a:p>
            <a:r>
              <a:rPr lang="en-CA" dirty="0"/>
              <a:t>Integrating Employability </a:t>
            </a:r>
          </a:p>
        </p:txBody>
      </p:sp>
      <p:sp>
        <p:nvSpPr>
          <p:cNvPr id="3" name="Content Placeholder 2">
            <a:extLst>
              <a:ext uri="{FF2B5EF4-FFF2-40B4-BE49-F238E27FC236}">
                <a16:creationId xmlns:a16="http://schemas.microsoft.com/office/drawing/2014/main" id="{1F39B52F-F5BF-4D01-8152-7767B6F752AA}"/>
              </a:ext>
            </a:extLst>
          </p:cNvPr>
          <p:cNvSpPr>
            <a:spLocks noGrp="1"/>
          </p:cNvSpPr>
          <p:nvPr>
            <p:ph idx="1"/>
          </p:nvPr>
        </p:nvSpPr>
        <p:spPr>
          <a:xfrm>
            <a:off x="628650" y="1703704"/>
            <a:ext cx="7712710" cy="4758055"/>
          </a:xfrm>
        </p:spPr>
        <p:txBody>
          <a:bodyPr>
            <a:normAutofit/>
          </a:bodyPr>
          <a:lstStyle/>
          <a:p>
            <a:r>
              <a:rPr lang="en-US" dirty="0"/>
              <a:t>Balance between theory and practice; </a:t>
            </a:r>
            <a:br>
              <a:rPr lang="en-US" dirty="0"/>
            </a:br>
            <a:r>
              <a:rPr lang="en-US" dirty="0"/>
              <a:t>hard and soft skills</a:t>
            </a:r>
          </a:p>
          <a:p>
            <a:r>
              <a:rPr lang="en-US" dirty="0"/>
              <a:t>Engage industry: internships; apprenticeships</a:t>
            </a:r>
          </a:p>
          <a:p>
            <a:r>
              <a:rPr lang="en-US" dirty="0"/>
              <a:t>Link QA to employability</a:t>
            </a:r>
          </a:p>
          <a:p>
            <a:r>
              <a:rPr lang="en-US" dirty="0"/>
              <a:t>Career support</a:t>
            </a:r>
          </a:p>
          <a:p>
            <a:r>
              <a:rPr lang="en-US" dirty="0"/>
              <a:t>Measure </a:t>
            </a:r>
            <a:br>
              <a:rPr lang="en-US" dirty="0"/>
            </a:br>
            <a:r>
              <a:rPr lang="en-US" dirty="0"/>
              <a:t>capability</a:t>
            </a:r>
            <a:br>
              <a:rPr lang="en-US" dirty="0"/>
            </a:br>
            <a:r>
              <a:rPr lang="en-US" dirty="0"/>
              <a:t>rather than </a:t>
            </a:r>
            <a:br>
              <a:rPr lang="en-US" dirty="0"/>
            </a:br>
            <a:r>
              <a:rPr lang="en-US" dirty="0"/>
              <a:t>number of </a:t>
            </a:r>
            <a:br>
              <a:rPr lang="en-US" dirty="0"/>
            </a:br>
            <a:r>
              <a:rPr lang="en-US" dirty="0"/>
              <a:t>hours</a:t>
            </a:r>
          </a:p>
          <a:p>
            <a:endParaRPr lang="en-CA" dirty="0"/>
          </a:p>
        </p:txBody>
      </p:sp>
      <p:pic>
        <p:nvPicPr>
          <p:cNvPr id="4" name="Content Placeholder 4">
            <a:extLst>
              <a:ext uri="{FF2B5EF4-FFF2-40B4-BE49-F238E27FC236}">
                <a16:creationId xmlns:a16="http://schemas.microsoft.com/office/drawing/2014/main" id="{F834F037-2892-4798-AFEA-603982FFA980}"/>
              </a:ext>
            </a:extLst>
          </p:cNvPr>
          <p:cNvPicPr>
            <a:picLocks noChangeAspect="1"/>
          </p:cNvPicPr>
          <p:nvPr/>
        </p:nvPicPr>
        <p:blipFill>
          <a:blip r:embed="rId2" cstate="print">
            <a:biLevel thresh="75000"/>
            <a:extLst>
              <a:ext uri="{28A0092B-C50C-407E-A947-70E740481C1C}">
                <a14:useLocalDpi xmlns:a14="http://schemas.microsoft.com/office/drawing/2010/main" val="0"/>
              </a:ext>
            </a:extLst>
          </a:blip>
          <a:stretch>
            <a:fillRect/>
          </a:stretch>
        </p:blipFill>
        <p:spPr>
          <a:xfrm>
            <a:off x="3632217" y="3901161"/>
            <a:ext cx="1754070" cy="1728062"/>
          </a:xfrm>
          <a:prstGeom prst="rect">
            <a:avLst/>
          </a:prstGeom>
        </p:spPr>
      </p:pic>
      <p:pic>
        <p:nvPicPr>
          <p:cNvPr id="5" name="Picture 4">
            <a:extLst>
              <a:ext uri="{FF2B5EF4-FFF2-40B4-BE49-F238E27FC236}">
                <a16:creationId xmlns:a16="http://schemas.microsoft.com/office/drawing/2014/main" id="{DE076C1D-A6B1-4C16-A42E-2AC103D931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612" r="3657"/>
          <a:stretch/>
        </p:blipFill>
        <p:spPr>
          <a:xfrm>
            <a:off x="5394960" y="3897156"/>
            <a:ext cx="3606800" cy="1732067"/>
          </a:xfrm>
          <a:prstGeom prst="rect">
            <a:avLst/>
          </a:prstGeom>
        </p:spPr>
      </p:pic>
      <p:sp>
        <p:nvSpPr>
          <p:cNvPr id="6" name="TextBox 5">
            <a:extLst>
              <a:ext uri="{FF2B5EF4-FFF2-40B4-BE49-F238E27FC236}">
                <a16:creationId xmlns:a16="http://schemas.microsoft.com/office/drawing/2014/main" id="{E16252DA-13E8-455A-8217-80611E320E32}"/>
              </a:ext>
            </a:extLst>
          </p:cNvPr>
          <p:cNvSpPr txBox="1"/>
          <p:nvPr/>
        </p:nvSpPr>
        <p:spPr>
          <a:xfrm>
            <a:off x="3517086" y="5655231"/>
            <a:ext cx="1632948" cy="461665"/>
          </a:xfrm>
          <a:prstGeom prst="rect">
            <a:avLst/>
          </a:prstGeom>
          <a:noFill/>
        </p:spPr>
        <p:txBody>
          <a:bodyPr wrap="none" rtlCol="0">
            <a:spAutoFit/>
          </a:bodyPr>
          <a:lstStyle/>
          <a:p>
            <a:r>
              <a:rPr lang="en-US" sz="2400" dirty="0"/>
              <a:t>Credit Hour</a:t>
            </a:r>
          </a:p>
        </p:txBody>
      </p:sp>
      <p:sp>
        <p:nvSpPr>
          <p:cNvPr id="7" name="TextBox 6">
            <a:extLst>
              <a:ext uri="{FF2B5EF4-FFF2-40B4-BE49-F238E27FC236}">
                <a16:creationId xmlns:a16="http://schemas.microsoft.com/office/drawing/2014/main" id="{0B9DD615-85B2-474D-874F-660F53B93095}"/>
              </a:ext>
            </a:extLst>
          </p:cNvPr>
          <p:cNvSpPr txBox="1"/>
          <p:nvPr/>
        </p:nvSpPr>
        <p:spPr>
          <a:xfrm>
            <a:off x="7144206" y="5645071"/>
            <a:ext cx="1942198" cy="461665"/>
          </a:xfrm>
          <a:prstGeom prst="rect">
            <a:avLst/>
          </a:prstGeom>
          <a:noFill/>
        </p:spPr>
        <p:txBody>
          <a:bodyPr wrap="none" rtlCol="0">
            <a:spAutoFit/>
          </a:bodyPr>
          <a:lstStyle/>
          <a:p>
            <a:r>
              <a:rPr lang="en-US" sz="2400" dirty="0"/>
              <a:t>Range of skills</a:t>
            </a:r>
          </a:p>
        </p:txBody>
      </p:sp>
      <p:cxnSp>
        <p:nvCxnSpPr>
          <p:cNvPr id="8" name="Straight Arrow Connector 7">
            <a:extLst>
              <a:ext uri="{FF2B5EF4-FFF2-40B4-BE49-F238E27FC236}">
                <a16:creationId xmlns:a16="http://schemas.microsoft.com/office/drawing/2014/main" id="{BD090DD6-5779-4CAC-96AA-84830C807AC5}"/>
              </a:ext>
            </a:extLst>
          </p:cNvPr>
          <p:cNvCxnSpPr>
            <a:cxnSpLocks/>
          </p:cNvCxnSpPr>
          <p:nvPr/>
        </p:nvCxnSpPr>
        <p:spPr>
          <a:xfrm>
            <a:off x="5323840" y="5890697"/>
            <a:ext cx="1810206" cy="0"/>
          </a:xfrm>
          <a:prstGeom prst="straightConnector1">
            <a:avLst/>
          </a:prstGeom>
          <a:ln w="57150">
            <a:solidFill>
              <a:srgbClr val="185186"/>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954965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6898E-0C47-4419-B599-D30AAC0C718C}"/>
              </a:ext>
            </a:extLst>
          </p:cNvPr>
          <p:cNvSpPr>
            <a:spLocks noGrp="1"/>
          </p:cNvSpPr>
          <p:nvPr>
            <p:ph type="title"/>
          </p:nvPr>
        </p:nvSpPr>
        <p:spPr/>
        <p:txBody>
          <a:bodyPr/>
          <a:lstStyle/>
          <a:p>
            <a:r>
              <a:rPr lang="en-US" dirty="0"/>
              <a:t>Context</a:t>
            </a:r>
            <a:endParaRPr lang="en-CA" dirty="0"/>
          </a:p>
        </p:txBody>
      </p:sp>
    </p:spTree>
    <p:extLst>
      <p:ext uri="{BB962C8B-B14F-4D97-AF65-F5344CB8AC3E}">
        <p14:creationId xmlns:p14="http://schemas.microsoft.com/office/powerpoint/2010/main" val="24601693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46946A8-C13B-4E99-95CF-91DF09F26C34}"/>
              </a:ext>
            </a:extLst>
          </p:cNvPr>
          <p:cNvGrpSpPr/>
          <p:nvPr/>
        </p:nvGrpSpPr>
        <p:grpSpPr>
          <a:xfrm>
            <a:off x="193040" y="456977"/>
            <a:ext cx="8564880" cy="6973622"/>
            <a:chOff x="1311498" y="1397000"/>
            <a:chExt cx="6454462" cy="5255296"/>
          </a:xfrm>
        </p:grpSpPr>
        <p:graphicFrame>
          <p:nvGraphicFramePr>
            <p:cNvPr id="4" name="Diagram 3">
              <a:extLst>
                <a:ext uri="{FF2B5EF4-FFF2-40B4-BE49-F238E27FC236}">
                  <a16:creationId xmlns:a16="http://schemas.microsoft.com/office/drawing/2014/main" id="{92FDC563-0446-434C-AB36-5C065FCDD05A}"/>
                </a:ext>
              </a:extLst>
            </p:cNvPr>
            <p:cNvGraphicFramePr/>
            <p:nvPr>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0B69B428-A236-4416-8280-20C15C9FCE6A}"/>
                </a:ext>
              </a:extLst>
            </p:cNvPr>
            <p:cNvGraphicFramePr/>
            <p:nvPr>
              <p:extLst/>
            </p:nvPr>
          </p:nvGraphicFramePr>
          <p:xfrm>
            <a:off x="1311498" y="2422033"/>
            <a:ext cx="6454462" cy="42302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sp>
        <p:nvSpPr>
          <p:cNvPr id="6" name="Title 5">
            <a:extLst>
              <a:ext uri="{FF2B5EF4-FFF2-40B4-BE49-F238E27FC236}">
                <a16:creationId xmlns:a16="http://schemas.microsoft.com/office/drawing/2014/main" id="{7543B5AC-4C09-4914-A6E3-BA1C9A244468}"/>
              </a:ext>
            </a:extLst>
          </p:cNvPr>
          <p:cNvSpPr>
            <a:spLocks noGrp="1"/>
          </p:cNvSpPr>
          <p:nvPr>
            <p:ph type="title" idx="4294967295"/>
          </p:nvPr>
        </p:nvSpPr>
        <p:spPr>
          <a:xfrm>
            <a:off x="0" y="0"/>
            <a:ext cx="9144000" cy="1325563"/>
          </a:xfrm>
        </p:spPr>
        <p:txBody>
          <a:bodyPr/>
          <a:lstStyle/>
          <a:p>
            <a:r>
              <a:rPr lang="en-US" dirty="0"/>
              <a:t>Employability pathway in TE</a:t>
            </a:r>
          </a:p>
        </p:txBody>
      </p:sp>
    </p:spTree>
    <p:extLst>
      <p:ext uri="{BB962C8B-B14F-4D97-AF65-F5344CB8AC3E}">
        <p14:creationId xmlns:p14="http://schemas.microsoft.com/office/powerpoint/2010/main" val="36606090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CA" dirty="0"/>
              <a:t>Skills for Innovation</a:t>
            </a:r>
          </a:p>
        </p:txBody>
      </p:sp>
      <p:sp>
        <p:nvSpPr>
          <p:cNvPr id="2" name="Content Placeholder 1"/>
          <p:cNvSpPr>
            <a:spLocks noGrp="1"/>
          </p:cNvSpPr>
          <p:nvPr>
            <p:ph idx="1"/>
          </p:nvPr>
        </p:nvSpPr>
        <p:spPr/>
        <p:txBody>
          <a:bodyPr>
            <a:normAutofit/>
          </a:bodyPr>
          <a:lstStyle/>
          <a:p>
            <a:r>
              <a:rPr lang="en-CA" sz="3600" dirty="0"/>
              <a:t>Questioning</a:t>
            </a:r>
          </a:p>
          <a:p>
            <a:r>
              <a:rPr lang="en-CA" sz="3600" dirty="0"/>
              <a:t>Observing</a:t>
            </a:r>
          </a:p>
          <a:p>
            <a:r>
              <a:rPr lang="en-CA" sz="3600" dirty="0"/>
              <a:t>Networking</a:t>
            </a:r>
          </a:p>
          <a:p>
            <a:r>
              <a:rPr lang="en-CA" sz="3600" dirty="0"/>
              <a:t>Experimenting</a:t>
            </a:r>
          </a:p>
          <a:p>
            <a:endParaRPr lang="en-CA" sz="3600" dirty="0"/>
          </a:p>
        </p:txBody>
      </p:sp>
      <p:sp>
        <p:nvSpPr>
          <p:cNvPr id="4" name="Rectangle 3"/>
          <p:cNvSpPr/>
          <p:nvPr/>
        </p:nvSpPr>
        <p:spPr>
          <a:xfrm>
            <a:off x="375920" y="6184941"/>
            <a:ext cx="8768080" cy="400110"/>
          </a:xfrm>
          <a:prstGeom prst="rect">
            <a:avLst/>
          </a:prstGeom>
        </p:spPr>
        <p:txBody>
          <a:bodyPr wrap="square">
            <a:spAutoFit/>
          </a:bodyPr>
          <a:lstStyle/>
          <a:p>
            <a:r>
              <a:rPr lang="en-US" sz="1000" dirty="0"/>
              <a:t>The Innovator's DNA: Mastering the Five Skills of Disruptive Innovators </a:t>
            </a:r>
            <a:br>
              <a:rPr lang="en-US" sz="1000" dirty="0"/>
            </a:br>
            <a:r>
              <a:rPr lang="en-US" sz="1000" dirty="0"/>
              <a:t>by Jeffrey H. Dyer, Hal B. </a:t>
            </a:r>
            <a:r>
              <a:rPr lang="en-US" sz="1000" dirty="0" err="1"/>
              <a:t>Gregersen</a:t>
            </a:r>
            <a:r>
              <a:rPr lang="en-US" sz="1000" dirty="0"/>
              <a:t>, Clayton M. Christensen, Harvard Business Press</a:t>
            </a:r>
          </a:p>
        </p:txBody>
      </p:sp>
      <p:pic>
        <p:nvPicPr>
          <p:cNvPr id="6148" name="Picture 4" descr="Image result for the innovators dna">
            <a:extLst>
              <a:ext uri="{FF2B5EF4-FFF2-40B4-BE49-F238E27FC236}">
                <a16:creationId xmlns:a16="http://schemas.microsoft.com/office/drawing/2014/main" id="{A635CBE5-6CB9-42FF-9AE1-086DC71EE7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236" t="1037" r="12039" b="1334"/>
          <a:stretch/>
        </p:blipFill>
        <p:spPr bwMode="auto">
          <a:xfrm>
            <a:off x="5103049" y="0"/>
            <a:ext cx="4040951" cy="5984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893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EB49EA-124A-4659-8FD3-D2E4215F2812}"/>
              </a:ext>
            </a:extLst>
          </p:cNvPr>
          <p:cNvSpPr>
            <a:spLocks noGrp="1"/>
          </p:cNvSpPr>
          <p:nvPr>
            <p:ph type="title" idx="4294967295"/>
          </p:nvPr>
        </p:nvSpPr>
        <p:spPr>
          <a:xfrm>
            <a:off x="543351" y="383607"/>
            <a:ext cx="5363708" cy="1325563"/>
          </a:xfrm>
        </p:spPr>
        <p:txBody>
          <a:bodyPr>
            <a:noAutofit/>
          </a:bodyPr>
          <a:lstStyle/>
          <a:p>
            <a:pPr algn="l"/>
            <a:r>
              <a:rPr lang="en-US" dirty="0"/>
              <a:t>Learning in an Era of Digital Transformation</a:t>
            </a:r>
          </a:p>
        </p:txBody>
      </p:sp>
      <p:sp>
        <p:nvSpPr>
          <p:cNvPr id="15" name="Hexagon 14">
            <a:extLst>
              <a:ext uri="{FF2B5EF4-FFF2-40B4-BE49-F238E27FC236}">
                <a16:creationId xmlns:a16="http://schemas.microsoft.com/office/drawing/2014/main" id="{63A04804-4ABB-447B-82DE-BF81F423CF5B}"/>
              </a:ext>
            </a:extLst>
          </p:cNvPr>
          <p:cNvSpPr/>
          <p:nvPr/>
        </p:nvSpPr>
        <p:spPr>
          <a:xfrm>
            <a:off x="732961" y="4498195"/>
            <a:ext cx="3065690" cy="2642835"/>
          </a:xfrm>
          <a:prstGeom prst="hexagon">
            <a:avLst/>
          </a:prstGeom>
          <a:solidFill>
            <a:srgbClr val="29008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Hexagon 18">
            <a:extLst>
              <a:ext uri="{FF2B5EF4-FFF2-40B4-BE49-F238E27FC236}">
                <a16:creationId xmlns:a16="http://schemas.microsoft.com/office/drawing/2014/main" id="{9EB9C983-6EE7-4EC7-85B7-65E873A20044}"/>
              </a:ext>
            </a:extLst>
          </p:cNvPr>
          <p:cNvSpPr/>
          <p:nvPr/>
        </p:nvSpPr>
        <p:spPr>
          <a:xfrm>
            <a:off x="8157328" y="3077015"/>
            <a:ext cx="3065690" cy="2642835"/>
          </a:xfrm>
          <a:prstGeom prst="hexagon">
            <a:avLst/>
          </a:prstGeom>
          <a:solidFill>
            <a:srgbClr val="290088">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Hexagon 20">
            <a:extLst>
              <a:ext uri="{FF2B5EF4-FFF2-40B4-BE49-F238E27FC236}">
                <a16:creationId xmlns:a16="http://schemas.microsoft.com/office/drawing/2014/main" id="{C1055C42-69A8-4C66-BBD2-55D5167EA016}"/>
              </a:ext>
            </a:extLst>
          </p:cNvPr>
          <p:cNvSpPr/>
          <p:nvPr/>
        </p:nvSpPr>
        <p:spPr>
          <a:xfrm>
            <a:off x="5671910" y="1755598"/>
            <a:ext cx="3065690" cy="2642835"/>
          </a:xfrm>
          <a:prstGeom prst="hexagon">
            <a:avLst/>
          </a:prstGeom>
          <a:solidFill>
            <a:srgbClr val="BABE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Hexagon 21">
            <a:extLst>
              <a:ext uri="{FF2B5EF4-FFF2-40B4-BE49-F238E27FC236}">
                <a16:creationId xmlns:a16="http://schemas.microsoft.com/office/drawing/2014/main" id="{0ACB6822-E77F-42CE-A25A-2F4EDAAAA833}"/>
              </a:ext>
            </a:extLst>
          </p:cNvPr>
          <p:cNvSpPr/>
          <p:nvPr/>
        </p:nvSpPr>
        <p:spPr>
          <a:xfrm>
            <a:off x="3199192" y="3097712"/>
            <a:ext cx="3065690" cy="2642835"/>
          </a:xfrm>
          <a:prstGeom prst="hexagon">
            <a:avLst/>
          </a:prstGeom>
          <a:solidFill>
            <a:srgbClr val="E846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Hexagon 22">
            <a:extLst>
              <a:ext uri="{FF2B5EF4-FFF2-40B4-BE49-F238E27FC236}">
                <a16:creationId xmlns:a16="http://schemas.microsoft.com/office/drawing/2014/main" id="{2256D581-4845-48BF-820E-A2E0DBC88FE8}"/>
              </a:ext>
            </a:extLst>
          </p:cNvPr>
          <p:cNvSpPr/>
          <p:nvPr/>
        </p:nvSpPr>
        <p:spPr>
          <a:xfrm>
            <a:off x="-1749897" y="3134848"/>
            <a:ext cx="3065690" cy="2642835"/>
          </a:xfrm>
          <a:prstGeom prst="hexagon">
            <a:avLst/>
          </a:prstGeom>
          <a:solidFill>
            <a:srgbClr val="290088">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Hexagon 23">
            <a:extLst>
              <a:ext uri="{FF2B5EF4-FFF2-40B4-BE49-F238E27FC236}">
                <a16:creationId xmlns:a16="http://schemas.microsoft.com/office/drawing/2014/main" id="{E892E204-DA96-476E-A232-1B2564C31372}"/>
              </a:ext>
            </a:extLst>
          </p:cNvPr>
          <p:cNvSpPr/>
          <p:nvPr/>
        </p:nvSpPr>
        <p:spPr>
          <a:xfrm>
            <a:off x="5676979" y="-948146"/>
            <a:ext cx="3065690" cy="2642835"/>
          </a:xfrm>
          <a:prstGeom prst="hexagon">
            <a:avLst/>
          </a:prstGeom>
          <a:solidFill>
            <a:srgbClr val="290088">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Hexagon 24">
            <a:extLst>
              <a:ext uri="{FF2B5EF4-FFF2-40B4-BE49-F238E27FC236}">
                <a16:creationId xmlns:a16="http://schemas.microsoft.com/office/drawing/2014/main" id="{06B59CBA-C73B-469B-8075-7553FB2F9287}"/>
              </a:ext>
            </a:extLst>
          </p:cNvPr>
          <p:cNvSpPr/>
          <p:nvPr/>
        </p:nvSpPr>
        <p:spPr>
          <a:xfrm>
            <a:off x="3225205" y="5816852"/>
            <a:ext cx="3065690" cy="2642835"/>
          </a:xfrm>
          <a:prstGeom prst="hexagon">
            <a:avLst/>
          </a:prstGeom>
          <a:solidFill>
            <a:srgbClr val="290088">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Rectangle 26">
            <a:extLst>
              <a:ext uri="{FF2B5EF4-FFF2-40B4-BE49-F238E27FC236}">
                <a16:creationId xmlns:a16="http://schemas.microsoft.com/office/drawing/2014/main" id="{D5ECFF01-EDB3-4777-9B6F-552582AEE1D5}"/>
              </a:ext>
            </a:extLst>
          </p:cNvPr>
          <p:cNvSpPr/>
          <p:nvPr/>
        </p:nvSpPr>
        <p:spPr>
          <a:xfrm>
            <a:off x="3199192" y="3891099"/>
            <a:ext cx="3031517" cy="923330"/>
          </a:xfrm>
          <a:prstGeom prst="rect">
            <a:avLst/>
          </a:prstGeom>
        </p:spPr>
        <p:txBody>
          <a:bodyPr wrap="square">
            <a:spAutoFit/>
          </a:bodyPr>
          <a:lstStyle/>
          <a:p>
            <a:pPr algn="ctr"/>
            <a:r>
              <a:rPr lang="en-CA" sz="5400" dirty="0">
                <a:solidFill>
                  <a:schemeClr val="bg1"/>
                </a:solidFill>
              </a:rPr>
              <a:t>Equity</a:t>
            </a:r>
          </a:p>
        </p:txBody>
      </p:sp>
      <p:sp>
        <p:nvSpPr>
          <p:cNvPr id="28" name="Rectangle 27">
            <a:extLst>
              <a:ext uri="{FF2B5EF4-FFF2-40B4-BE49-F238E27FC236}">
                <a16:creationId xmlns:a16="http://schemas.microsoft.com/office/drawing/2014/main" id="{99F7E4B7-B5B7-41C4-91EA-A65042252630}"/>
              </a:ext>
            </a:extLst>
          </p:cNvPr>
          <p:cNvSpPr/>
          <p:nvPr/>
        </p:nvSpPr>
        <p:spPr>
          <a:xfrm>
            <a:off x="5715613" y="2586166"/>
            <a:ext cx="3031517" cy="923330"/>
          </a:xfrm>
          <a:prstGeom prst="rect">
            <a:avLst/>
          </a:prstGeom>
        </p:spPr>
        <p:txBody>
          <a:bodyPr wrap="square">
            <a:spAutoFit/>
          </a:bodyPr>
          <a:lstStyle/>
          <a:p>
            <a:pPr algn="ctr"/>
            <a:r>
              <a:rPr lang="en-CA" sz="5400" dirty="0">
                <a:solidFill>
                  <a:schemeClr val="bg1"/>
                </a:solidFill>
              </a:rPr>
              <a:t>Ethics</a:t>
            </a:r>
          </a:p>
        </p:txBody>
      </p:sp>
      <p:sp>
        <p:nvSpPr>
          <p:cNvPr id="29" name="Hexagon 28">
            <a:extLst>
              <a:ext uri="{FF2B5EF4-FFF2-40B4-BE49-F238E27FC236}">
                <a16:creationId xmlns:a16="http://schemas.microsoft.com/office/drawing/2014/main" id="{04FD54AC-398B-4C36-B57D-EFAD7DF6B64E}"/>
              </a:ext>
            </a:extLst>
          </p:cNvPr>
          <p:cNvSpPr/>
          <p:nvPr/>
        </p:nvSpPr>
        <p:spPr>
          <a:xfrm>
            <a:off x="722909" y="1810670"/>
            <a:ext cx="3065690" cy="2642835"/>
          </a:xfrm>
          <a:prstGeom prst="hexagon">
            <a:avLst/>
          </a:prstGeom>
          <a:solidFill>
            <a:srgbClr val="467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Rectangle 29">
            <a:extLst>
              <a:ext uri="{FF2B5EF4-FFF2-40B4-BE49-F238E27FC236}">
                <a16:creationId xmlns:a16="http://schemas.microsoft.com/office/drawing/2014/main" id="{496E891A-ECC7-447B-94F7-00F94942350E}"/>
              </a:ext>
            </a:extLst>
          </p:cNvPr>
          <p:cNvSpPr/>
          <p:nvPr/>
        </p:nvSpPr>
        <p:spPr>
          <a:xfrm>
            <a:off x="949563" y="2604057"/>
            <a:ext cx="2662908" cy="923330"/>
          </a:xfrm>
          <a:prstGeom prst="rect">
            <a:avLst/>
          </a:prstGeom>
        </p:spPr>
        <p:txBody>
          <a:bodyPr wrap="none">
            <a:spAutoFit/>
          </a:bodyPr>
          <a:lstStyle/>
          <a:p>
            <a:r>
              <a:rPr lang="en-CA" sz="5400" dirty="0">
                <a:solidFill>
                  <a:schemeClr val="bg1"/>
                </a:solidFill>
              </a:rPr>
              <a:t>Empathy</a:t>
            </a:r>
          </a:p>
        </p:txBody>
      </p:sp>
    </p:spTree>
    <p:extLst>
      <p:ext uri="{BB962C8B-B14F-4D97-AF65-F5344CB8AC3E}">
        <p14:creationId xmlns:p14="http://schemas.microsoft.com/office/powerpoint/2010/main" val="14014644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947739"/>
            <a:ext cx="7886700" cy="2852737"/>
          </a:xfrm>
        </p:spPr>
        <p:txBody>
          <a:bodyPr>
            <a:normAutofit/>
          </a:bodyPr>
          <a:lstStyle/>
          <a:p>
            <a:r>
              <a:rPr lang="en-US" sz="11500" dirty="0"/>
              <a:t>Thank you</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47312" y="4323080"/>
            <a:ext cx="989222" cy="1277620"/>
          </a:xfrm>
          <a:prstGeom prst="rect">
            <a:avLst/>
          </a:prstGeom>
        </p:spPr>
      </p:pic>
      <p:sp>
        <p:nvSpPr>
          <p:cNvPr id="3" name="TextBox 2">
            <a:extLst>
              <a:ext uri="{FF2B5EF4-FFF2-40B4-BE49-F238E27FC236}">
                <a16:creationId xmlns:a16="http://schemas.microsoft.com/office/drawing/2014/main" id="{A691070D-2381-40E2-9CA2-F28E0554A16C}"/>
              </a:ext>
            </a:extLst>
          </p:cNvPr>
          <p:cNvSpPr txBox="1"/>
          <p:nvPr/>
        </p:nvSpPr>
        <p:spPr>
          <a:xfrm>
            <a:off x="3346523" y="5679440"/>
            <a:ext cx="2590800" cy="584775"/>
          </a:xfrm>
          <a:prstGeom prst="rect">
            <a:avLst/>
          </a:prstGeom>
          <a:noFill/>
        </p:spPr>
        <p:txBody>
          <a:bodyPr wrap="square" rtlCol="0">
            <a:spAutoFit/>
          </a:bodyPr>
          <a:lstStyle/>
          <a:p>
            <a:pPr algn="ctr"/>
            <a:r>
              <a:rPr lang="en-US" sz="3200" dirty="0">
                <a:solidFill>
                  <a:schemeClr val="bg1"/>
                </a:solidFill>
              </a:rPr>
              <a:t>www.col.org</a:t>
            </a:r>
            <a:endParaRPr lang="en-CA" sz="3200" dirty="0">
              <a:solidFill>
                <a:schemeClr val="bg1"/>
              </a:solidFill>
            </a:endParaRPr>
          </a:p>
        </p:txBody>
      </p:sp>
    </p:spTree>
    <p:extLst>
      <p:ext uri="{BB962C8B-B14F-4D97-AF65-F5344CB8AC3E}">
        <p14:creationId xmlns:p14="http://schemas.microsoft.com/office/powerpoint/2010/main" val="810665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325563"/>
          </a:xfrm>
        </p:spPr>
        <p:txBody>
          <a:bodyPr>
            <a:normAutofit/>
          </a:bodyPr>
          <a:lstStyle/>
          <a:p>
            <a:r>
              <a:rPr lang="en-CA" dirty="0"/>
              <a:t>GER Tertiary Education- Global</a:t>
            </a:r>
          </a:p>
        </p:txBody>
      </p:sp>
      <p:sp>
        <p:nvSpPr>
          <p:cNvPr id="4" name="TextBox 3"/>
          <p:cNvSpPr txBox="1"/>
          <p:nvPr/>
        </p:nvSpPr>
        <p:spPr>
          <a:xfrm>
            <a:off x="174171" y="6459465"/>
            <a:ext cx="8991600" cy="261610"/>
          </a:xfrm>
          <a:prstGeom prst="rect">
            <a:avLst/>
          </a:prstGeom>
          <a:noFill/>
        </p:spPr>
        <p:txBody>
          <a:bodyPr wrap="square" rtlCol="0">
            <a:spAutoFit/>
          </a:bodyPr>
          <a:lstStyle/>
          <a:p>
            <a:r>
              <a:rPr lang="en-CA" sz="1050" dirty="0"/>
              <a:t>Source: </a:t>
            </a:r>
            <a:r>
              <a:rPr lang="en-US" sz="1050" dirty="0">
                <a:hlinkClick r:id="rId3"/>
              </a:rPr>
              <a:t>UNESCO Institute for Statistics</a:t>
            </a:r>
            <a:r>
              <a:rPr lang="en-US" sz="1050" dirty="0"/>
              <a:t>, Retrieved on 7 February 2018.</a:t>
            </a:r>
            <a:endParaRPr lang="en-CA" sz="1050" dirty="0"/>
          </a:p>
        </p:txBody>
      </p:sp>
      <p:graphicFrame>
        <p:nvGraphicFramePr>
          <p:cNvPr id="6" name="Chart 5">
            <a:extLst>
              <a:ext uri="{FF2B5EF4-FFF2-40B4-BE49-F238E27FC236}">
                <a16:creationId xmlns:a16="http://schemas.microsoft.com/office/drawing/2014/main" id="{83D8825E-B56C-427D-8498-96F64C0857E1}"/>
              </a:ext>
            </a:extLst>
          </p:cNvPr>
          <p:cNvGraphicFramePr>
            <a:graphicFrameLocks/>
          </p:cNvGraphicFramePr>
          <p:nvPr>
            <p:extLst/>
          </p:nvPr>
        </p:nvGraphicFramePr>
        <p:xfrm>
          <a:off x="707571" y="990601"/>
          <a:ext cx="7924800" cy="5105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84118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994172"/>
          </a:xfrm>
        </p:spPr>
        <p:txBody>
          <a:bodyPr/>
          <a:lstStyle/>
          <a:p>
            <a:pPr algn="ctr"/>
            <a:r>
              <a:rPr lang="en-CA" sz="2700" dirty="0"/>
              <a:t>GER Tertiary Education- Caribbean Small States </a:t>
            </a:r>
            <a:br>
              <a:rPr lang="en-CA" sz="2700" dirty="0"/>
            </a:br>
            <a:r>
              <a:rPr lang="en-CA" sz="2700" dirty="0"/>
              <a:t>(2006 – 2016)</a:t>
            </a:r>
          </a:p>
        </p:txBody>
      </p:sp>
      <p:sp>
        <p:nvSpPr>
          <p:cNvPr id="4" name="TextBox 3"/>
          <p:cNvSpPr txBox="1"/>
          <p:nvPr/>
        </p:nvSpPr>
        <p:spPr>
          <a:xfrm>
            <a:off x="1273628" y="5595170"/>
            <a:ext cx="6743700" cy="230832"/>
          </a:xfrm>
          <a:prstGeom prst="rect">
            <a:avLst/>
          </a:prstGeom>
          <a:noFill/>
        </p:spPr>
        <p:txBody>
          <a:bodyPr wrap="square" rtlCol="0">
            <a:spAutoFit/>
          </a:bodyPr>
          <a:lstStyle/>
          <a:p>
            <a:r>
              <a:rPr lang="en-CA" sz="900" dirty="0"/>
              <a:t>Source: </a:t>
            </a:r>
            <a:r>
              <a:rPr lang="en-US" sz="900" dirty="0">
                <a:hlinkClick r:id="rId3"/>
              </a:rPr>
              <a:t>UNESCO Institute for Statistics</a:t>
            </a:r>
            <a:r>
              <a:rPr lang="en-US" sz="900" dirty="0"/>
              <a:t>, Retrieved on 12 June 2018.</a:t>
            </a:r>
            <a:endParaRPr lang="en-CA" sz="900" dirty="0"/>
          </a:p>
        </p:txBody>
      </p:sp>
      <p:graphicFrame>
        <p:nvGraphicFramePr>
          <p:cNvPr id="12" name="Chart 11">
            <a:extLst>
              <a:ext uri="{FF2B5EF4-FFF2-40B4-BE49-F238E27FC236}">
                <a16:creationId xmlns:a16="http://schemas.microsoft.com/office/drawing/2014/main" id="{FFFBC68E-F281-4420-838B-38FA88A48DAF}"/>
              </a:ext>
            </a:extLst>
          </p:cNvPr>
          <p:cNvGraphicFramePr/>
          <p:nvPr>
            <p:extLst/>
          </p:nvPr>
        </p:nvGraphicFramePr>
        <p:xfrm>
          <a:off x="1428750" y="1965159"/>
          <a:ext cx="6158579" cy="352124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18239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sz="2700" dirty="0"/>
              <a:t>GER Tertiary Education- Trinidad and Tobago</a:t>
            </a:r>
            <a:br>
              <a:rPr lang="en-CA" sz="2700" dirty="0"/>
            </a:br>
            <a:r>
              <a:rPr lang="en-CA" sz="2700" dirty="0"/>
              <a:t>(1999 – 2004)</a:t>
            </a:r>
          </a:p>
        </p:txBody>
      </p:sp>
      <p:sp>
        <p:nvSpPr>
          <p:cNvPr id="4" name="TextBox 3"/>
          <p:cNvSpPr txBox="1"/>
          <p:nvPr/>
        </p:nvSpPr>
        <p:spPr>
          <a:xfrm>
            <a:off x="1273628" y="5595170"/>
            <a:ext cx="6743700" cy="230832"/>
          </a:xfrm>
          <a:prstGeom prst="rect">
            <a:avLst/>
          </a:prstGeom>
          <a:noFill/>
        </p:spPr>
        <p:txBody>
          <a:bodyPr wrap="square" rtlCol="0">
            <a:spAutoFit/>
          </a:bodyPr>
          <a:lstStyle/>
          <a:p>
            <a:r>
              <a:rPr lang="en-CA" sz="900" dirty="0"/>
              <a:t>Source: </a:t>
            </a:r>
            <a:r>
              <a:rPr lang="en-US" sz="900" dirty="0">
                <a:hlinkClick r:id="rId3"/>
              </a:rPr>
              <a:t>UNESCO Institute for Statistics</a:t>
            </a:r>
            <a:r>
              <a:rPr lang="en-US" sz="900" dirty="0"/>
              <a:t>, Retrieved on 12 June 2018.</a:t>
            </a:r>
            <a:endParaRPr lang="en-CA" sz="900" dirty="0"/>
          </a:p>
        </p:txBody>
      </p:sp>
      <p:graphicFrame>
        <p:nvGraphicFramePr>
          <p:cNvPr id="12" name="Chart 11">
            <a:extLst>
              <a:ext uri="{FF2B5EF4-FFF2-40B4-BE49-F238E27FC236}">
                <a16:creationId xmlns:a16="http://schemas.microsoft.com/office/drawing/2014/main" id="{FFFBC68E-F281-4420-838B-38FA88A48DAF}"/>
              </a:ext>
            </a:extLst>
          </p:cNvPr>
          <p:cNvGraphicFramePr/>
          <p:nvPr>
            <p:extLst/>
          </p:nvPr>
        </p:nvGraphicFramePr>
        <p:xfrm>
          <a:off x="1428750" y="1965159"/>
          <a:ext cx="6158579" cy="352124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7576186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Description0 xmlns="1d6b7383-7e41-4726-b05f-ac2dc8786e4c" xsi:nil="true"/>
    <TaxCatchAll xmlns="d7f63a0c-3387-4091-80af-370ec6ca6610"/>
    <Publication_x0020_Date xmlns="1d6b7383-7e41-4726-b05f-ac2dc8786e4c">2018-05-03T23:13:20+00:00</Publication_x0020_Date>
    <c1a183c9053e414f86275b227599bec0 xmlns="1d6b7383-7e41-4726-b05f-ac2dc8786e4c">
      <Terms xmlns="http://schemas.microsoft.com/office/infopath/2007/PartnerControl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documentManagement>
</p:properties>
</file>

<file path=customXml/itemProps1.xml><?xml version="1.0" encoding="utf-8"?>
<ds:datastoreItem xmlns:ds="http://schemas.openxmlformats.org/officeDocument/2006/customXml" ds:itemID="{005E431F-1498-4FBD-9E0B-363459C340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3.xml><?xml version="1.0" encoding="utf-8"?>
<ds:datastoreItem xmlns:ds="http://schemas.openxmlformats.org/officeDocument/2006/customXml" ds:itemID="{25422305-2CEE-4C11-BD7F-4E563D95E538}">
  <ds:schemaRefs>
    <ds:schemaRef ds:uri="http://schemas.microsoft.com/sharepoint/events"/>
  </ds:schemaRefs>
</ds:datastoreItem>
</file>

<file path=customXml/itemProps4.xml><?xml version="1.0" encoding="utf-8"?>
<ds:datastoreItem xmlns:ds="http://schemas.openxmlformats.org/officeDocument/2006/customXml" ds:itemID="{AE3F4483-5D0C-404D-B8AC-B01AB157DC4F}">
  <ds:schemaRefs>
    <ds:schemaRef ds:uri="http://purl.org/dc/terms/"/>
    <ds:schemaRef ds:uri="d7f63a0c-3387-4091-80af-370ec6ca6610"/>
    <ds:schemaRef ds:uri="http://purl.org/dc/dcmitype/"/>
    <ds:schemaRef ds:uri="1d6b7383-7e41-4726-b05f-ac2dc8786e4c"/>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1568</TotalTime>
  <Words>2875</Words>
  <Application>Microsoft Office PowerPoint</Application>
  <PresentationFormat>On-screen Show (4:3)</PresentationFormat>
  <Paragraphs>367</Paragraphs>
  <Slides>63</Slides>
  <Notes>43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63</vt:i4>
      </vt:variant>
    </vt:vector>
  </HeadingPairs>
  <TitlesOfParts>
    <vt:vector size="74" baseType="lpstr">
      <vt:lpstr>Adobe Devanagari</vt:lpstr>
      <vt:lpstr>Arial</vt:lpstr>
      <vt:lpstr>Calibri</vt:lpstr>
      <vt:lpstr>Calibri Light</vt:lpstr>
      <vt:lpstr>Gill Sans MT</vt:lpstr>
      <vt:lpstr>HelveticaNeueLT Std</vt:lpstr>
      <vt:lpstr>HelveticaNeueLT Std Cn</vt:lpstr>
      <vt:lpstr>HelveticaNeueLT Std Lt</vt:lpstr>
      <vt:lpstr>HelveticaNeueLT Std Lt Cn</vt:lpstr>
      <vt:lpstr>Wingdings</vt:lpstr>
      <vt:lpstr>Office Theme</vt:lpstr>
      <vt:lpstr>Innovations in Higher Education: re-imagining learning</vt:lpstr>
      <vt:lpstr>Commonwealth Heads of Government Meeting Vancouver, 1987</vt:lpstr>
      <vt:lpstr>PowerPoint Presentation</vt:lpstr>
      <vt:lpstr>Learning for Sustainable Development</vt:lpstr>
      <vt:lpstr>Plan</vt:lpstr>
      <vt:lpstr>Context</vt:lpstr>
      <vt:lpstr>GER Tertiary Education- Global</vt:lpstr>
      <vt:lpstr>GER Tertiary Education- Caribbean Small States  (2006 – 2016)</vt:lpstr>
      <vt:lpstr>GER Tertiary Education- Trinidad and Tobago (1999 – 2004)</vt:lpstr>
      <vt:lpstr>PowerPoint Presentation</vt:lpstr>
      <vt:lpstr>Graduate Premium</vt:lpstr>
      <vt:lpstr>Canadian example</vt:lpstr>
      <vt:lpstr>Some Countries with High GERs</vt:lpstr>
      <vt:lpstr>Skills Shortage</vt:lpstr>
      <vt:lpstr>Skills Gap Countries where employers have the most difficulty filling roles</vt:lpstr>
      <vt:lpstr>Skills in Demand</vt:lpstr>
      <vt:lpstr>Innovations in HE</vt:lpstr>
      <vt:lpstr>Typical Classroom</vt:lpstr>
      <vt:lpstr>Innovations in Higher Education?</vt:lpstr>
      <vt:lpstr>Innovations Happen </vt:lpstr>
      <vt:lpstr>Fourth Industrial Revolution</vt:lpstr>
      <vt:lpstr>Tertiary Education Over Four Stages</vt:lpstr>
      <vt:lpstr>NMC Report 2018</vt:lpstr>
      <vt:lpstr>Rise of Messaging</vt:lpstr>
      <vt:lpstr>Impact of Technology</vt:lpstr>
      <vt:lpstr>Re-educating Rita</vt:lpstr>
      <vt:lpstr>Scenario for Automation Adoption  2016-2030  (source: McKinsey Global, 2017)</vt:lpstr>
      <vt:lpstr>Gartner Hype Cycle</vt:lpstr>
      <vt:lpstr>Decade of digital transformation</vt:lpstr>
      <vt:lpstr>Digital Innovations in TE</vt:lpstr>
      <vt:lpstr>Massive Open Online Course</vt:lpstr>
      <vt:lpstr>Implications for HE</vt:lpstr>
      <vt:lpstr>Blockchain: Quality &amp; Mobility</vt:lpstr>
      <vt:lpstr>Implications of Blockchain for HE</vt:lpstr>
      <vt:lpstr>Micro-credentials: skilling and reskilling</vt:lpstr>
      <vt:lpstr>Implications of Micro-credentials for HE</vt:lpstr>
      <vt:lpstr>Open Educational Resources (OER): Costs</vt:lpstr>
      <vt:lpstr>Implications of OER for HE</vt:lpstr>
      <vt:lpstr>Technology &amp; Employability</vt:lpstr>
      <vt:lpstr>Emerging Trends</vt:lpstr>
      <vt:lpstr>Rise of Big Data in Learning  </vt:lpstr>
      <vt:lpstr>PowerPoint Presentation</vt:lpstr>
      <vt:lpstr>AI in Daily Life</vt:lpstr>
      <vt:lpstr>AI in Education</vt:lpstr>
      <vt:lpstr>Jill Watson:  World Famous Teaching Assistant</vt:lpstr>
      <vt:lpstr>Inferences for Education</vt:lpstr>
      <vt:lpstr>Robots: From Teaching to Oversight</vt:lpstr>
      <vt:lpstr>PowerPoint Presentation</vt:lpstr>
      <vt:lpstr>Open Learner Model in Assessment</vt:lpstr>
      <vt:lpstr>The Future of Work</vt:lpstr>
      <vt:lpstr>Implications for Higher Education</vt:lpstr>
      <vt:lpstr>Three Key Literacies in the Age of AI</vt:lpstr>
      <vt:lpstr>Re-imagining Learning </vt:lpstr>
      <vt:lpstr>The New Learner: 1980’s</vt:lpstr>
      <vt:lpstr>Digital Native: C21</vt:lpstr>
      <vt:lpstr>The Learner in 2035</vt:lpstr>
      <vt:lpstr>PowerPoint Presentation</vt:lpstr>
      <vt:lpstr>Lifelong learning</vt:lpstr>
      <vt:lpstr>Integrating Employability </vt:lpstr>
      <vt:lpstr>Employability pathway in TE</vt:lpstr>
      <vt:lpstr>Skills for Innovation</vt:lpstr>
      <vt:lpstr>Learning in an Era of Digital Transformation</vt:lpstr>
      <vt:lpstr>Thank you</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 Age of Disruption</dc:title>
  <dc:creator>Helen Askounis</dc:creator>
  <cp:keywords/>
  <cp:lastModifiedBy>Jennifer Lam</cp:lastModifiedBy>
  <cp:revision>322</cp:revision>
  <dcterms:created xsi:type="dcterms:W3CDTF">2017-05-17T16:29:55Z</dcterms:created>
  <dcterms:modified xsi:type="dcterms:W3CDTF">2018-07-16T17:34:15Z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59b07ad1-2aed-478d-b531-518da22a603c</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
  </property>
  <property fmtid="{D5CDD505-2E9C-101B-9397-08002B2CF9AE}" pid="10" name="Authour/Source">
    <vt:lpwstr/>
  </property>
</Properties>
</file>