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3"/>
  </p:notesMasterIdLst>
  <p:sldIdLst>
    <p:sldId id="267" r:id="rId6"/>
    <p:sldId id="537" r:id="rId7"/>
    <p:sldId id="1132" r:id="rId8"/>
    <p:sldId id="1144" r:id="rId9"/>
    <p:sldId id="277" r:id="rId10"/>
    <p:sldId id="570" r:id="rId11"/>
    <p:sldId id="571" r:id="rId12"/>
    <p:sldId id="1138" r:id="rId13"/>
    <p:sldId id="1137" r:id="rId14"/>
    <p:sldId id="1140" r:id="rId15"/>
    <p:sldId id="1139" r:id="rId16"/>
    <p:sldId id="1142" r:id="rId17"/>
    <p:sldId id="1134" r:id="rId18"/>
    <p:sldId id="256" r:id="rId19"/>
    <p:sldId id="258" r:id="rId20"/>
    <p:sldId id="259" r:id="rId21"/>
    <p:sldId id="260" r:id="rId22"/>
    <p:sldId id="1147" r:id="rId23"/>
    <p:sldId id="262" r:id="rId24"/>
    <p:sldId id="263" r:id="rId25"/>
    <p:sldId id="548" r:id="rId26"/>
    <p:sldId id="264" r:id="rId27"/>
    <p:sldId id="1145" r:id="rId28"/>
    <p:sldId id="266" r:id="rId29"/>
    <p:sldId id="1148" r:id="rId30"/>
    <p:sldId id="1129" r:id="rId31"/>
    <p:sldId id="112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79BD"/>
    <a:srgbClr val="D771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DB73EF-8B4A-4364-B789-15B4C3A0FAE0}" v="42" dt="2021-08-25T17:39:36.394"/>
    <p1510:client id="{521CE986-2D15-4394-8C32-1AD0DD08F1FF}" v="1" dt="2021-08-24T18:38:04.569"/>
    <p1510:client id="{88F65922-C8C3-5EF1-DB98-6B8AEE6236D7}" v="154" dt="2021-09-03T21:59:03.684"/>
    <p1510:client id="{8D922F07-1096-4FAB-ECF7-8AF95B23CF2B}" v="13" dt="2021-09-03T21:44:00.119"/>
    <p1510:client id="{9561AD2A-94F4-44A6-9981-63C85CBD87D0}" v="79" dt="2021-08-24T21:19:38.138"/>
    <p1510:client id="{C56F6B07-13D0-D4DE-1C0D-DC0621FC3A5E}" v="7" dt="2021-09-09T01:57:13.251"/>
    <p1510:client id="{CB9D979D-EE0B-E77D-E898-DAC3CC3FAD08}" v="37" dt="2021-08-25T23:26:47.240"/>
    <p1510:client id="{EBF936DC-DE7D-0112-6237-F48F62DE9F15}" v="59" dt="2021-08-26T15:36:41.2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908540-ED76-44DD-A305-B6071878CB9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CA"/>
        </a:p>
      </dgm:t>
    </dgm:pt>
    <dgm:pt modelId="{0064309C-88E0-414A-88C2-24FB829C7D56}">
      <dgm:prSet phldrT="[Text]"/>
      <dgm:spPr/>
      <dgm:t>
        <a:bodyPr/>
        <a:lstStyle/>
        <a:p>
          <a:r>
            <a:rPr lang="en-US"/>
            <a:t>1: Immediate response to COVID-19</a:t>
          </a:r>
          <a:endParaRPr lang="en-CA"/>
        </a:p>
      </dgm:t>
    </dgm:pt>
    <dgm:pt modelId="{F86CBC68-8DFC-423F-8B36-DEC0541B3358}" type="parTrans" cxnId="{FAF20290-C34E-4B46-A0A3-D0825A71E672}">
      <dgm:prSet/>
      <dgm:spPr/>
      <dgm:t>
        <a:bodyPr/>
        <a:lstStyle/>
        <a:p>
          <a:endParaRPr lang="en-CA"/>
        </a:p>
      </dgm:t>
    </dgm:pt>
    <dgm:pt modelId="{252A7982-8477-422F-8E31-BB1FF665D3E2}" type="sibTrans" cxnId="{FAF20290-C34E-4B46-A0A3-D0825A71E672}">
      <dgm:prSet/>
      <dgm:spPr/>
      <dgm:t>
        <a:bodyPr/>
        <a:lstStyle/>
        <a:p>
          <a:endParaRPr lang="en-CA"/>
        </a:p>
      </dgm:t>
    </dgm:pt>
    <dgm:pt modelId="{9CC7F1C1-3895-4AE4-B114-195B4690DF90}">
      <dgm:prSet phldrT="[Text]"/>
      <dgm:spPr/>
      <dgm:t>
        <a:bodyPr/>
        <a:lstStyle/>
        <a:p>
          <a:pPr>
            <a:lnSpc>
              <a:spcPct val="100000"/>
            </a:lnSpc>
          </a:pPr>
          <a:r>
            <a:rPr lang="en-US"/>
            <a:t>1.1. Access to OER to support distance learning</a:t>
          </a:r>
          <a:endParaRPr lang="en-CA"/>
        </a:p>
      </dgm:t>
    </dgm:pt>
    <dgm:pt modelId="{69FC30CB-8659-4866-A760-EE61A2EF73B7}" type="parTrans" cxnId="{DED69A0C-BBD6-471B-BD13-8979ACB65F2B}">
      <dgm:prSet/>
      <dgm:spPr/>
      <dgm:t>
        <a:bodyPr/>
        <a:lstStyle/>
        <a:p>
          <a:endParaRPr lang="en-CA"/>
        </a:p>
      </dgm:t>
    </dgm:pt>
    <dgm:pt modelId="{61586A1E-492E-4DE6-B7C9-8756EC9E0256}" type="sibTrans" cxnId="{DED69A0C-BBD6-471B-BD13-8979ACB65F2B}">
      <dgm:prSet/>
      <dgm:spPr/>
      <dgm:t>
        <a:bodyPr/>
        <a:lstStyle/>
        <a:p>
          <a:endParaRPr lang="en-CA"/>
        </a:p>
      </dgm:t>
    </dgm:pt>
    <dgm:pt modelId="{BB6DAABD-E312-4828-9A47-5925D89BE413}">
      <dgm:prSet phldrT="[Text]"/>
      <dgm:spPr/>
      <dgm:t>
        <a:bodyPr/>
        <a:lstStyle/>
        <a:p>
          <a:pPr>
            <a:lnSpc>
              <a:spcPct val="100000"/>
            </a:lnSpc>
          </a:pPr>
          <a:r>
            <a:rPr lang="en-US"/>
            <a:t>1.2 Professional development for teachers in distance learning</a:t>
          </a:r>
          <a:endParaRPr lang="en-CA"/>
        </a:p>
      </dgm:t>
    </dgm:pt>
    <dgm:pt modelId="{849FD372-B418-4EB2-8494-69CDD34C8B72}" type="parTrans" cxnId="{5AC4DDED-D470-43F8-B5C5-3E5E3F10FE68}">
      <dgm:prSet/>
      <dgm:spPr/>
      <dgm:t>
        <a:bodyPr/>
        <a:lstStyle/>
        <a:p>
          <a:endParaRPr lang="en-CA"/>
        </a:p>
      </dgm:t>
    </dgm:pt>
    <dgm:pt modelId="{1182EBA0-7182-411B-BAB5-D5BF51B023C2}" type="sibTrans" cxnId="{5AC4DDED-D470-43F8-B5C5-3E5E3F10FE68}">
      <dgm:prSet/>
      <dgm:spPr/>
      <dgm:t>
        <a:bodyPr/>
        <a:lstStyle/>
        <a:p>
          <a:endParaRPr lang="en-CA"/>
        </a:p>
      </dgm:t>
    </dgm:pt>
    <dgm:pt modelId="{49B6AF9C-652A-4F7B-BF9F-40956D84D13B}">
      <dgm:prSet phldrT="[Text]"/>
      <dgm:spPr/>
      <dgm:t>
        <a:bodyPr/>
        <a:lstStyle/>
        <a:p>
          <a:r>
            <a:rPr lang="en-US"/>
            <a:t>2: Supporting Youth Employment</a:t>
          </a:r>
          <a:endParaRPr lang="en-CA"/>
        </a:p>
      </dgm:t>
    </dgm:pt>
    <dgm:pt modelId="{56E0513B-A066-4ECC-8F35-CEEA30D5E554}" type="parTrans" cxnId="{E306D5A3-EF02-46CB-ACB6-1212DC032E2C}">
      <dgm:prSet/>
      <dgm:spPr/>
      <dgm:t>
        <a:bodyPr/>
        <a:lstStyle/>
        <a:p>
          <a:endParaRPr lang="en-CA"/>
        </a:p>
      </dgm:t>
    </dgm:pt>
    <dgm:pt modelId="{F9AD45F2-2580-424D-A8BA-3A54994C0E21}" type="sibTrans" cxnId="{E306D5A3-EF02-46CB-ACB6-1212DC032E2C}">
      <dgm:prSet/>
      <dgm:spPr/>
      <dgm:t>
        <a:bodyPr/>
        <a:lstStyle/>
        <a:p>
          <a:endParaRPr lang="en-CA"/>
        </a:p>
      </dgm:t>
    </dgm:pt>
    <dgm:pt modelId="{43EC8AD7-4B80-4C08-9662-F8D4519D5D09}">
      <dgm:prSet phldrT="[Text]"/>
      <dgm:spPr/>
      <dgm:t>
        <a:bodyPr/>
        <a:lstStyle/>
        <a:p>
          <a:pPr>
            <a:lnSpc>
              <a:spcPct val="100000"/>
            </a:lnSpc>
          </a:pPr>
          <a:r>
            <a:rPr lang="en-US"/>
            <a:t>2.1 Professional development of TVET providers/educators</a:t>
          </a:r>
          <a:endParaRPr lang="en-CA"/>
        </a:p>
      </dgm:t>
    </dgm:pt>
    <dgm:pt modelId="{C087C656-00BD-409F-AA35-C6187C4E9BF6}" type="parTrans" cxnId="{32CFB6CC-5AF9-4878-8FD2-510DF11B6A62}">
      <dgm:prSet/>
      <dgm:spPr/>
      <dgm:t>
        <a:bodyPr/>
        <a:lstStyle/>
        <a:p>
          <a:endParaRPr lang="en-CA"/>
        </a:p>
      </dgm:t>
    </dgm:pt>
    <dgm:pt modelId="{5E5662D2-D598-42DB-BA9E-870DE9FCC6B1}" type="sibTrans" cxnId="{32CFB6CC-5AF9-4878-8FD2-510DF11B6A62}">
      <dgm:prSet/>
      <dgm:spPr/>
      <dgm:t>
        <a:bodyPr/>
        <a:lstStyle/>
        <a:p>
          <a:endParaRPr lang="en-CA"/>
        </a:p>
      </dgm:t>
    </dgm:pt>
    <dgm:pt modelId="{095ACECC-D12D-4676-A389-5AFF4DE01BEE}">
      <dgm:prSet phldrT="[Text]"/>
      <dgm:spPr/>
      <dgm:t>
        <a:bodyPr/>
        <a:lstStyle/>
        <a:p>
          <a:pPr>
            <a:lnSpc>
              <a:spcPct val="100000"/>
            </a:lnSpc>
          </a:pPr>
          <a:r>
            <a:rPr lang="en-US"/>
            <a:t>2.2 Skills and leadership training for youth, women and </a:t>
          </a:r>
          <a:r>
            <a:rPr lang="en-US" err="1"/>
            <a:t>PwD</a:t>
          </a:r>
          <a:endParaRPr lang="en-CA"/>
        </a:p>
      </dgm:t>
    </dgm:pt>
    <dgm:pt modelId="{DA8D2A77-F1A8-421A-A670-5582096B4F02}" type="parTrans" cxnId="{7D0934F3-9883-441B-8150-558C1BA877F6}">
      <dgm:prSet/>
      <dgm:spPr/>
      <dgm:t>
        <a:bodyPr/>
        <a:lstStyle/>
        <a:p>
          <a:endParaRPr lang="en-CA"/>
        </a:p>
      </dgm:t>
    </dgm:pt>
    <dgm:pt modelId="{2C7F63F8-8D79-4A51-B825-9756D4DFB93D}" type="sibTrans" cxnId="{7D0934F3-9883-441B-8150-558C1BA877F6}">
      <dgm:prSet/>
      <dgm:spPr/>
      <dgm:t>
        <a:bodyPr/>
        <a:lstStyle/>
        <a:p>
          <a:endParaRPr lang="en-CA"/>
        </a:p>
      </dgm:t>
    </dgm:pt>
    <dgm:pt modelId="{4BDB9DCD-B64F-4D4D-82A2-E6CCC1827F77}">
      <dgm:prSet phldrT="[Text]"/>
      <dgm:spPr/>
      <dgm:t>
        <a:bodyPr/>
        <a:lstStyle/>
        <a:p>
          <a:r>
            <a:rPr lang="en-US"/>
            <a:t>3: Building Resilience in Pacific Education Systems</a:t>
          </a:r>
          <a:endParaRPr lang="en-CA"/>
        </a:p>
      </dgm:t>
    </dgm:pt>
    <dgm:pt modelId="{135A4A2B-CAEE-415C-923E-C6259BD935C2}" type="parTrans" cxnId="{59CECD5B-77B5-48B3-AAF8-4B2CF9A20797}">
      <dgm:prSet/>
      <dgm:spPr/>
      <dgm:t>
        <a:bodyPr/>
        <a:lstStyle/>
        <a:p>
          <a:endParaRPr lang="en-CA"/>
        </a:p>
      </dgm:t>
    </dgm:pt>
    <dgm:pt modelId="{FE83E41B-4D40-4531-8F30-0390856A1C82}" type="sibTrans" cxnId="{59CECD5B-77B5-48B3-AAF8-4B2CF9A20797}">
      <dgm:prSet/>
      <dgm:spPr/>
      <dgm:t>
        <a:bodyPr/>
        <a:lstStyle/>
        <a:p>
          <a:endParaRPr lang="en-CA"/>
        </a:p>
      </dgm:t>
    </dgm:pt>
    <dgm:pt modelId="{5FFDA68E-6F42-4F31-A955-5A2AB58C26A3}">
      <dgm:prSet phldrT="[Text]"/>
      <dgm:spPr>
        <a:solidFill>
          <a:schemeClr val="tx1">
            <a:lumMod val="10000"/>
            <a:lumOff val="90000"/>
            <a:alpha val="90000"/>
          </a:schemeClr>
        </a:solidFill>
        <a:ln>
          <a:solidFill>
            <a:schemeClr val="tx1">
              <a:lumMod val="25000"/>
              <a:lumOff val="75000"/>
              <a:alpha val="90000"/>
            </a:schemeClr>
          </a:solidFill>
        </a:ln>
      </dgm:spPr>
      <dgm:t>
        <a:bodyPr/>
        <a:lstStyle/>
        <a:p>
          <a:pPr>
            <a:lnSpc>
              <a:spcPct val="100000"/>
            </a:lnSpc>
          </a:pPr>
          <a:r>
            <a:rPr lang="en-US"/>
            <a:t>Midterm and Final Evaluations</a:t>
          </a:r>
          <a:endParaRPr lang="en-CA"/>
        </a:p>
      </dgm:t>
    </dgm:pt>
    <dgm:pt modelId="{EBEDB19B-9CC9-48DD-BC96-B4191CB7D3A6}" type="parTrans" cxnId="{57E93B55-6693-45A0-B864-6FE393E97618}">
      <dgm:prSet/>
      <dgm:spPr/>
      <dgm:t>
        <a:bodyPr/>
        <a:lstStyle/>
        <a:p>
          <a:endParaRPr lang="en-CA"/>
        </a:p>
      </dgm:t>
    </dgm:pt>
    <dgm:pt modelId="{FE4C539C-D8C9-4355-9A48-14B68EA24197}" type="sibTrans" cxnId="{57E93B55-6693-45A0-B864-6FE393E97618}">
      <dgm:prSet/>
      <dgm:spPr/>
      <dgm:t>
        <a:bodyPr/>
        <a:lstStyle/>
        <a:p>
          <a:endParaRPr lang="en-CA"/>
        </a:p>
      </dgm:t>
    </dgm:pt>
    <dgm:pt modelId="{AF33184E-9751-43C6-9634-6BFF1F8A8036}">
      <dgm:prSet phldrT="[Text]"/>
      <dgm:spPr>
        <a:solidFill>
          <a:schemeClr val="tx1">
            <a:lumMod val="10000"/>
            <a:lumOff val="90000"/>
            <a:alpha val="90000"/>
          </a:schemeClr>
        </a:solidFill>
        <a:ln>
          <a:solidFill>
            <a:schemeClr val="tx1">
              <a:lumMod val="25000"/>
              <a:lumOff val="75000"/>
              <a:alpha val="90000"/>
            </a:schemeClr>
          </a:solidFill>
        </a:ln>
      </dgm:spPr>
      <dgm:t>
        <a:bodyPr/>
        <a:lstStyle/>
        <a:p>
          <a:pPr>
            <a:lnSpc>
              <a:spcPct val="100000"/>
            </a:lnSpc>
          </a:pPr>
          <a:r>
            <a:rPr lang="en-US"/>
            <a:t>Action Research</a:t>
          </a:r>
          <a:endParaRPr lang="en-CA"/>
        </a:p>
      </dgm:t>
    </dgm:pt>
    <dgm:pt modelId="{D9BDBEBA-40EC-47FF-B493-3F75C1BF071B}" type="parTrans" cxnId="{BCCDAF4C-218C-476B-A937-4596AA1CAB11}">
      <dgm:prSet/>
      <dgm:spPr/>
      <dgm:t>
        <a:bodyPr/>
        <a:lstStyle/>
        <a:p>
          <a:endParaRPr lang="en-CA"/>
        </a:p>
      </dgm:t>
    </dgm:pt>
    <dgm:pt modelId="{799E0EC3-7690-42CC-97D8-3BFDF594F067}" type="sibTrans" cxnId="{BCCDAF4C-218C-476B-A937-4596AA1CAB11}">
      <dgm:prSet/>
      <dgm:spPr/>
      <dgm:t>
        <a:bodyPr/>
        <a:lstStyle/>
        <a:p>
          <a:endParaRPr lang="en-CA"/>
        </a:p>
      </dgm:t>
    </dgm:pt>
    <dgm:pt modelId="{5704666B-2597-4F5C-804E-907A9AF13379}">
      <dgm:prSet phldrT="[Text]"/>
      <dgm:spPr>
        <a:solidFill>
          <a:schemeClr val="tx1">
            <a:lumMod val="10000"/>
            <a:lumOff val="90000"/>
            <a:alpha val="90000"/>
          </a:schemeClr>
        </a:solidFill>
        <a:ln>
          <a:solidFill>
            <a:schemeClr val="tx1">
              <a:lumMod val="25000"/>
              <a:lumOff val="75000"/>
              <a:alpha val="90000"/>
            </a:schemeClr>
          </a:solidFill>
        </a:ln>
      </dgm:spPr>
      <dgm:t>
        <a:bodyPr/>
        <a:lstStyle/>
        <a:p>
          <a:pPr>
            <a:lnSpc>
              <a:spcPct val="100000"/>
            </a:lnSpc>
          </a:pPr>
          <a:r>
            <a:rPr lang="en-US"/>
            <a:t>Policy briefs based on research</a:t>
          </a:r>
          <a:endParaRPr lang="en-CA"/>
        </a:p>
      </dgm:t>
    </dgm:pt>
    <dgm:pt modelId="{7A91FEC0-81D6-4188-B593-370DD3A9D1D3}" type="parTrans" cxnId="{AB3ADDCF-CFA8-41D7-A6FD-59A1A3AB6447}">
      <dgm:prSet/>
      <dgm:spPr/>
      <dgm:t>
        <a:bodyPr/>
        <a:lstStyle/>
        <a:p>
          <a:endParaRPr lang="en-CA"/>
        </a:p>
      </dgm:t>
    </dgm:pt>
    <dgm:pt modelId="{B22246C8-E715-482D-B6B2-E1C3A29955FE}" type="sibTrans" cxnId="{AB3ADDCF-CFA8-41D7-A6FD-59A1A3AB6447}">
      <dgm:prSet/>
      <dgm:spPr/>
      <dgm:t>
        <a:bodyPr/>
        <a:lstStyle/>
        <a:p>
          <a:endParaRPr lang="en-CA"/>
        </a:p>
      </dgm:t>
    </dgm:pt>
    <dgm:pt modelId="{AFD24C62-C905-4FAC-8121-2940CE11D35F}">
      <dgm:prSet phldrT="[Text]"/>
      <dgm:spPr>
        <a:solidFill>
          <a:schemeClr val="tx1">
            <a:lumMod val="50000"/>
            <a:lumOff val="50000"/>
          </a:schemeClr>
        </a:solidFill>
      </dgm:spPr>
      <dgm:t>
        <a:bodyPr/>
        <a:lstStyle/>
        <a:p>
          <a:r>
            <a:rPr lang="en-US"/>
            <a:t>Crosscutting: Research and M&amp;E</a:t>
          </a:r>
          <a:endParaRPr lang="en-CA"/>
        </a:p>
      </dgm:t>
    </dgm:pt>
    <dgm:pt modelId="{68593FC5-DDC8-470D-B5C3-FB1EBBBE1F0C}" type="parTrans" cxnId="{85155696-C3A1-4FEF-9C69-7EC2A23D73E6}">
      <dgm:prSet/>
      <dgm:spPr/>
      <dgm:t>
        <a:bodyPr/>
        <a:lstStyle/>
        <a:p>
          <a:endParaRPr lang="en-CA"/>
        </a:p>
      </dgm:t>
    </dgm:pt>
    <dgm:pt modelId="{C8FB76C4-386A-48C2-BB8F-1AD158087706}" type="sibTrans" cxnId="{85155696-C3A1-4FEF-9C69-7EC2A23D73E6}">
      <dgm:prSet/>
      <dgm:spPr/>
      <dgm:t>
        <a:bodyPr/>
        <a:lstStyle/>
        <a:p>
          <a:endParaRPr lang="en-CA"/>
        </a:p>
      </dgm:t>
    </dgm:pt>
    <dgm:pt modelId="{B7A7D247-1619-44A4-8B84-BC3D8E632523}">
      <dgm:prSet phldrT="[Text]"/>
      <dgm:spPr/>
      <dgm:t>
        <a:bodyPr/>
        <a:lstStyle/>
        <a:p>
          <a:pPr>
            <a:lnSpc>
              <a:spcPct val="100000"/>
            </a:lnSpc>
          </a:pPr>
          <a:r>
            <a:rPr lang="en-US"/>
            <a:t>3.2 Building teachers’ and officials’ capacity in ODFL</a:t>
          </a:r>
          <a:endParaRPr lang="en-CA"/>
        </a:p>
      </dgm:t>
    </dgm:pt>
    <dgm:pt modelId="{84D5D3AC-E75B-43D7-958F-4C8B8E52C74F}" type="parTrans" cxnId="{5103CB94-ECD6-4191-BAFB-664DBEC602C0}">
      <dgm:prSet/>
      <dgm:spPr/>
      <dgm:t>
        <a:bodyPr/>
        <a:lstStyle/>
        <a:p>
          <a:endParaRPr lang="en-CA"/>
        </a:p>
      </dgm:t>
    </dgm:pt>
    <dgm:pt modelId="{5FE5EC27-AF10-4B32-965E-AACF69EAA746}" type="sibTrans" cxnId="{5103CB94-ECD6-4191-BAFB-664DBEC602C0}">
      <dgm:prSet/>
      <dgm:spPr/>
      <dgm:t>
        <a:bodyPr/>
        <a:lstStyle/>
        <a:p>
          <a:endParaRPr lang="en-CA"/>
        </a:p>
      </dgm:t>
    </dgm:pt>
    <dgm:pt modelId="{F97FD45E-1B2C-4DD6-B706-1677BDA81F39}">
      <dgm:prSet phldrT="[Text]"/>
      <dgm:spPr/>
      <dgm:t>
        <a:bodyPr/>
        <a:lstStyle/>
        <a:p>
          <a:pPr>
            <a:lnSpc>
              <a:spcPct val="100000"/>
            </a:lnSpc>
          </a:pPr>
          <a:r>
            <a:rPr lang="en-US"/>
            <a:t>3.1 Building technical resilience with cloud-based computing</a:t>
          </a:r>
          <a:endParaRPr lang="en-CA"/>
        </a:p>
      </dgm:t>
    </dgm:pt>
    <dgm:pt modelId="{5BAC5AB6-506E-4BC0-A64E-26CB59DFEF99}" type="parTrans" cxnId="{B43974CF-87C1-45BF-9CA5-14CCDD1270F8}">
      <dgm:prSet/>
      <dgm:spPr/>
      <dgm:t>
        <a:bodyPr/>
        <a:lstStyle/>
        <a:p>
          <a:endParaRPr lang="en-CA"/>
        </a:p>
      </dgm:t>
    </dgm:pt>
    <dgm:pt modelId="{193BB075-79A1-46AD-8482-A794E2663D8B}" type="sibTrans" cxnId="{B43974CF-87C1-45BF-9CA5-14CCDD1270F8}">
      <dgm:prSet/>
      <dgm:spPr/>
      <dgm:t>
        <a:bodyPr/>
        <a:lstStyle/>
        <a:p>
          <a:endParaRPr lang="en-CA"/>
        </a:p>
      </dgm:t>
    </dgm:pt>
    <dgm:pt modelId="{029A1704-C777-44BA-9826-3A66E0652E2D}">
      <dgm:prSet phldrT="[Text]"/>
      <dgm:spPr/>
      <dgm:t>
        <a:bodyPr/>
        <a:lstStyle/>
        <a:p>
          <a:pPr>
            <a:lnSpc>
              <a:spcPct val="100000"/>
            </a:lnSpc>
          </a:pPr>
          <a:r>
            <a:rPr lang="en-US"/>
            <a:t>3.3 Supporting the development and management of regional tools (eLearning for Science repository)</a:t>
          </a:r>
          <a:endParaRPr lang="en-CA"/>
        </a:p>
      </dgm:t>
    </dgm:pt>
    <dgm:pt modelId="{E335A5E6-C43B-4724-AE94-4E49CDCF7A67}" type="parTrans" cxnId="{44FF3715-6782-4B7E-AFED-F7066EF4F796}">
      <dgm:prSet/>
      <dgm:spPr/>
      <dgm:t>
        <a:bodyPr/>
        <a:lstStyle/>
        <a:p>
          <a:endParaRPr lang="en-CA"/>
        </a:p>
      </dgm:t>
    </dgm:pt>
    <dgm:pt modelId="{617E8109-8F97-4EF4-94E9-FDC878561FAF}" type="sibTrans" cxnId="{44FF3715-6782-4B7E-AFED-F7066EF4F796}">
      <dgm:prSet/>
      <dgm:spPr/>
      <dgm:t>
        <a:bodyPr/>
        <a:lstStyle/>
        <a:p>
          <a:endParaRPr lang="en-CA"/>
        </a:p>
      </dgm:t>
    </dgm:pt>
    <dgm:pt modelId="{0782D636-E15B-4104-9425-4D2C62259AA1}" type="pres">
      <dgm:prSet presAssocID="{14908540-ED76-44DD-A305-B6071878CB9C}" presName="Name0" presStyleCnt="0">
        <dgm:presLayoutVars>
          <dgm:chPref val="3"/>
          <dgm:dir/>
          <dgm:animLvl val="lvl"/>
          <dgm:resizeHandles/>
        </dgm:presLayoutVars>
      </dgm:prSet>
      <dgm:spPr/>
    </dgm:pt>
    <dgm:pt modelId="{B3985145-BB49-40DA-A10D-AEF74F2C5679}" type="pres">
      <dgm:prSet presAssocID="{0064309C-88E0-414A-88C2-24FB829C7D56}" presName="horFlow" presStyleCnt="0"/>
      <dgm:spPr/>
    </dgm:pt>
    <dgm:pt modelId="{F7A1CB8B-1B83-4174-97D3-FEAA4E426321}" type="pres">
      <dgm:prSet presAssocID="{0064309C-88E0-414A-88C2-24FB829C7D56}" presName="bigChev" presStyleLbl="node1" presStyleIdx="0" presStyleCnt="4"/>
      <dgm:spPr/>
    </dgm:pt>
    <dgm:pt modelId="{A046CE93-550A-401C-AD12-C5FEE9DC01B6}" type="pres">
      <dgm:prSet presAssocID="{69FC30CB-8659-4866-A760-EE61A2EF73B7}" presName="parTrans" presStyleCnt="0"/>
      <dgm:spPr/>
    </dgm:pt>
    <dgm:pt modelId="{E90C3400-9F56-4125-80F4-0EF7F5F1790A}" type="pres">
      <dgm:prSet presAssocID="{9CC7F1C1-3895-4AE4-B114-195B4690DF90}" presName="node" presStyleLbl="alignAccFollowNode1" presStyleIdx="0" presStyleCnt="10">
        <dgm:presLayoutVars>
          <dgm:bulletEnabled val="1"/>
        </dgm:presLayoutVars>
      </dgm:prSet>
      <dgm:spPr/>
    </dgm:pt>
    <dgm:pt modelId="{4F1E0CD5-DA84-4D7B-89D8-437AB8F257F4}" type="pres">
      <dgm:prSet presAssocID="{61586A1E-492E-4DE6-B7C9-8756EC9E0256}" presName="sibTrans" presStyleCnt="0"/>
      <dgm:spPr/>
    </dgm:pt>
    <dgm:pt modelId="{5AF9F405-8CC5-4AA3-9BAD-5D1014249778}" type="pres">
      <dgm:prSet presAssocID="{BB6DAABD-E312-4828-9A47-5925D89BE413}" presName="node" presStyleLbl="alignAccFollowNode1" presStyleIdx="1" presStyleCnt="10">
        <dgm:presLayoutVars>
          <dgm:bulletEnabled val="1"/>
        </dgm:presLayoutVars>
      </dgm:prSet>
      <dgm:spPr/>
    </dgm:pt>
    <dgm:pt modelId="{48C97758-3379-4C9E-8BB6-8EAE7FCF158B}" type="pres">
      <dgm:prSet presAssocID="{0064309C-88E0-414A-88C2-24FB829C7D56}" presName="vSp" presStyleCnt="0"/>
      <dgm:spPr/>
    </dgm:pt>
    <dgm:pt modelId="{AE6D1219-6510-46B6-B4C3-21AA346E2BED}" type="pres">
      <dgm:prSet presAssocID="{49B6AF9C-652A-4F7B-BF9F-40956D84D13B}" presName="horFlow" presStyleCnt="0"/>
      <dgm:spPr/>
    </dgm:pt>
    <dgm:pt modelId="{58F2F87A-98F0-4E33-834B-F458EE4BEA0B}" type="pres">
      <dgm:prSet presAssocID="{49B6AF9C-652A-4F7B-BF9F-40956D84D13B}" presName="bigChev" presStyleLbl="node1" presStyleIdx="1" presStyleCnt="4"/>
      <dgm:spPr/>
    </dgm:pt>
    <dgm:pt modelId="{6C75598C-24E4-4C5F-BA4A-EEC747D9AECD}" type="pres">
      <dgm:prSet presAssocID="{C087C656-00BD-409F-AA35-C6187C4E9BF6}" presName="parTrans" presStyleCnt="0"/>
      <dgm:spPr/>
    </dgm:pt>
    <dgm:pt modelId="{9FD58614-B656-4485-8456-99CE26A89C6B}" type="pres">
      <dgm:prSet presAssocID="{43EC8AD7-4B80-4C08-9662-F8D4519D5D09}" presName="node" presStyleLbl="alignAccFollowNode1" presStyleIdx="2" presStyleCnt="10">
        <dgm:presLayoutVars>
          <dgm:bulletEnabled val="1"/>
        </dgm:presLayoutVars>
      </dgm:prSet>
      <dgm:spPr/>
    </dgm:pt>
    <dgm:pt modelId="{0E425C01-D55E-4973-93C0-5DEE08FB93EA}" type="pres">
      <dgm:prSet presAssocID="{5E5662D2-D598-42DB-BA9E-870DE9FCC6B1}" presName="sibTrans" presStyleCnt="0"/>
      <dgm:spPr/>
    </dgm:pt>
    <dgm:pt modelId="{417D1A39-8728-41AF-956E-1F97D0AAC52C}" type="pres">
      <dgm:prSet presAssocID="{095ACECC-D12D-4676-A389-5AFF4DE01BEE}" presName="node" presStyleLbl="alignAccFollowNode1" presStyleIdx="3" presStyleCnt="10">
        <dgm:presLayoutVars>
          <dgm:bulletEnabled val="1"/>
        </dgm:presLayoutVars>
      </dgm:prSet>
      <dgm:spPr/>
    </dgm:pt>
    <dgm:pt modelId="{2FA89F0F-F724-4BFF-A141-295001AF10C6}" type="pres">
      <dgm:prSet presAssocID="{49B6AF9C-652A-4F7B-BF9F-40956D84D13B}" presName="vSp" presStyleCnt="0"/>
      <dgm:spPr/>
    </dgm:pt>
    <dgm:pt modelId="{7738BC45-62AB-4D39-A067-939F395C6659}" type="pres">
      <dgm:prSet presAssocID="{4BDB9DCD-B64F-4D4D-82A2-E6CCC1827F77}" presName="horFlow" presStyleCnt="0"/>
      <dgm:spPr/>
    </dgm:pt>
    <dgm:pt modelId="{BEC33CDE-8A14-442E-82C5-05D1883217EA}" type="pres">
      <dgm:prSet presAssocID="{4BDB9DCD-B64F-4D4D-82A2-E6CCC1827F77}" presName="bigChev" presStyleLbl="node1" presStyleIdx="2" presStyleCnt="4"/>
      <dgm:spPr/>
    </dgm:pt>
    <dgm:pt modelId="{EB17C950-0DAE-4CA6-A5B1-A467B6FBF92F}" type="pres">
      <dgm:prSet presAssocID="{5BAC5AB6-506E-4BC0-A64E-26CB59DFEF99}" presName="parTrans" presStyleCnt="0"/>
      <dgm:spPr/>
    </dgm:pt>
    <dgm:pt modelId="{5883F1B9-AA3E-4E8E-9224-1A96B2CC0727}" type="pres">
      <dgm:prSet presAssocID="{F97FD45E-1B2C-4DD6-B706-1677BDA81F39}" presName="node" presStyleLbl="alignAccFollowNode1" presStyleIdx="4" presStyleCnt="10">
        <dgm:presLayoutVars>
          <dgm:bulletEnabled val="1"/>
        </dgm:presLayoutVars>
      </dgm:prSet>
      <dgm:spPr/>
    </dgm:pt>
    <dgm:pt modelId="{064657AD-B6A4-4B89-A16A-DB37C99CB516}" type="pres">
      <dgm:prSet presAssocID="{193BB075-79A1-46AD-8482-A794E2663D8B}" presName="sibTrans" presStyleCnt="0"/>
      <dgm:spPr/>
    </dgm:pt>
    <dgm:pt modelId="{51089BE0-AB89-4393-ABBC-EF2A8CAF6DA5}" type="pres">
      <dgm:prSet presAssocID="{B7A7D247-1619-44A4-8B84-BC3D8E632523}" presName="node" presStyleLbl="alignAccFollowNode1" presStyleIdx="5" presStyleCnt="10">
        <dgm:presLayoutVars>
          <dgm:bulletEnabled val="1"/>
        </dgm:presLayoutVars>
      </dgm:prSet>
      <dgm:spPr/>
    </dgm:pt>
    <dgm:pt modelId="{F3E39FCA-41E6-47B8-BEE8-1C9EF025F377}" type="pres">
      <dgm:prSet presAssocID="{5FE5EC27-AF10-4B32-965E-AACF69EAA746}" presName="sibTrans" presStyleCnt="0"/>
      <dgm:spPr/>
    </dgm:pt>
    <dgm:pt modelId="{0651D01D-1A67-432B-AEDC-5C701262C3CE}" type="pres">
      <dgm:prSet presAssocID="{029A1704-C777-44BA-9826-3A66E0652E2D}" presName="node" presStyleLbl="alignAccFollowNode1" presStyleIdx="6" presStyleCnt="10">
        <dgm:presLayoutVars>
          <dgm:bulletEnabled val="1"/>
        </dgm:presLayoutVars>
      </dgm:prSet>
      <dgm:spPr/>
    </dgm:pt>
    <dgm:pt modelId="{1637B386-F784-4080-B287-A626284C5F04}" type="pres">
      <dgm:prSet presAssocID="{4BDB9DCD-B64F-4D4D-82A2-E6CCC1827F77}" presName="vSp" presStyleCnt="0"/>
      <dgm:spPr/>
    </dgm:pt>
    <dgm:pt modelId="{5CD42CAA-F15C-44A8-BF9C-68F84798B667}" type="pres">
      <dgm:prSet presAssocID="{AFD24C62-C905-4FAC-8121-2940CE11D35F}" presName="horFlow" presStyleCnt="0"/>
      <dgm:spPr/>
    </dgm:pt>
    <dgm:pt modelId="{AA065A6C-23D3-40EF-AE15-38A16CB249FB}" type="pres">
      <dgm:prSet presAssocID="{AFD24C62-C905-4FAC-8121-2940CE11D35F}" presName="bigChev" presStyleLbl="node1" presStyleIdx="3" presStyleCnt="4" custScaleY="75090"/>
      <dgm:spPr/>
    </dgm:pt>
    <dgm:pt modelId="{80B461D4-FB6B-4F68-A038-4820178AD714}" type="pres">
      <dgm:prSet presAssocID="{EBEDB19B-9CC9-48DD-BC96-B4191CB7D3A6}" presName="parTrans" presStyleCnt="0"/>
      <dgm:spPr/>
    </dgm:pt>
    <dgm:pt modelId="{FB700135-96F9-4D2C-A6C8-4FF4A0B9ABAA}" type="pres">
      <dgm:prSet presAssocID="{5FFDA68E-6F42-4F31-A955-5A2AB58C26A3}" presName="node" presStyleLbl="alignAccFollowNode1" presStyleIdx="7" presStyleCnt="10" custScaleY="83895">
        <dgm:presLayoutVars>
          <dgm:bulletEnabled val="1"/>
        </dgm:presLayoutVars>
      </dgm:prSet>
      <dgm:spPr/>
    </dgm:pt>
    <dgm:pt modelId="{9A3D5224-3374-4B58-9F84-ED5F64E9E365}" type="pres">
      <dgm:prSet presAssocID="{FE4C539C-D8C9-4355-9A48-14B68EA24197}" presName="sibTrans" presStyleCnt="0"/>
      <dgm:spPr/>
    </dgm:pt>
    <dgm:pt modelId="{3B1E9B91-D734-4820-802E-6400CDE28097}" type="pres">
      <dgm:prSet presAssocID="{AF33184E-9751-43C6-9634-6BFF1F8A8036}" presName="node" presStyleLbl="alignAccFollowNode1" presStyleIdx="8" presStyleCnt="10" custScaleY="81123">
        <dgm:presLayoutVars>
          <dgm:bulletEnabled val="1"/>
        </dgm:presLayoutVars>
      </dgm:prSet>
      <dgm:spPr/>
    </dgm:pt>
    <dgm:pt modelId="{FDC4FDC7-AFB2-48E9-9C71-3F4AA08984CC}" type="pres">
      <dgm:prSet presAssocID="{799E0EC3-7690-42CC-97D8-3BFDF594F067}" presName="sibTrans" presStyleCnt="0"/>
      <dgm:spPr/>
    </dgm:pt>
    <dgm:pt modelId="{76FB2C08-8DD1-4937-B1A8-30A3497DAB79}" type="pres">
      <dgm:prSet presAssocID="{5704666B-2597-4F5C-804E-907A9AF13379}" presName="node" presStyleLbl="alignAccFollowNode1" presStyleIdx="9" presStyleCnt="10" custScaleY="78351">
        <dgm:presLayoutVars>
          <dgm:bulletEnabled val="1"/>
        </dgm:presLayoutVars>
      </dgm:prSet>
      <dgm:spPr/>
    </dgm:pt>
  </dgm:ptLst>
  <dgm:cxnLst>
    <dgm:cxn modelId="{DED69A0C-BBD6-471B-BD13-8979ACB65F2B}" srcId="{0064309C-88E0-414A-88C2-24FB829C7D56}" destId="{9CC7F1C1-3895-4AE4-B114-195B4690DF90}" srcOrd="0" destOrd="0" parTransId="{69FC30CB-8659-4866-A760-EE61A2EF73B7}" sibTransId="{61586A1E-492E-4DE6-B7C9-8756EC9E0256}"/>
    <dgm:cxn modelId="{44FF3715-6782-4B7E-AFED-F7066EF4F796}" srcId="{4BDB9DCD-B64F-4D4D-82A2-E6CCC1827F77}" destId="{029A1704-C777-44BA-9826-3A66E0652E2D}" srcOrd="2" destOrd="0" parTransId="{E335A5E6-C43B-4724-AE94-4E49CDCF7A67}" sibTransId="{617E8109-8F97-4EF4-94E9-FDC878561FAF}"/>
    <dgm:cxn modelId="{45F74522-9A32-4080-BDFD-05D3B896E31A}" type="presOf" srcId="{095ACECC-D12D-4676-A389-5AFF4DE01BEE}" destId="{417D1A39-8728-41AF-956E-1F97D0AAC52C}" srcOrd="0" destOrd="0" presId="urn:microsoft.com/office/officeart/2005/8/layout/lProcess3"/>
    <dgm:cxn modelId="{36642A2D-0A63-4FAA-B515-FE7A06C01149}" type="presOf" srcId="{BB6DAABD-E312-4828-9A47-5925D89BE413}" destId="{5AF9F405-8CC5-4AA3-9BAD-5D1014249778}" srcOrd="0" destOrd="0" presId="urn:microsoft.com/office/officeart/2005/8/layout/lProcess3"/>
    <dgm:cxn modelId="{59CECD5B-77B5-48B3-AAF8-4B2CF9A20797}" srcId="{14908540-ED76-44DD-A305-B6071878CB9C}" destId="{4BDB9DCD-B64F-4D4D-82A2-E6CCC1827F77}" srcOrd="2" destOrd="0" parTransId="{135A4A2B-CAEE-415C-923E-C6259BD935C2}" sibTransId="{FE83E41B-4D40-4531-8F30-0390856A1C82}"/>
    <dgm:cxn modelId="{9135E45B-0F69-407E-924E-D2149E4A89D2}" type="presOf" srcId="{5704666B-2597-4F5C-804E-907A9AF13379}" destId="{76FB2C08-8DD1-4937-B1A8-30A3497DAB79}" srcOrd="0" destOrd="0" presId="urn:microsoft.com/office/officeart/2005/8/layout/lProcess3"/>
    <dgm:cxn modelId="{8B318046-A3BA-462E-868C-B6440C4CCFEC}" type="presOf" srcId="{5FFDA68E-6F42-4F31-A955-5A2AB58C26A3}" destId="{FB700135-96F9-4D2C-A6C8-4FF4A0B9ABAA}" srcOrd="0" destOrd="0" presId="urn:microsoft.com/office/officeart/2005/8/layout/lProcess3"/>
    <dgm:cxn modelId="{7A6FA14B-5F85-4039-916C-65092C85854E}" type="presOf" srcId="{9CC7F1C1-3895-4AE4-B114-195B4690DF90}" destId="{E90C3400-9F56-4125-80F4-0EF7F5F1790A}" srcOrd="0" destOrd="0" presId="urn:microsoft.com/office/officeart/2005/8/layout/lProcess3"/>
    <dgm:cxn modelId="{BCCDAF4C-218C-476B-A937-4596AA1CAB11}" srcId="{AFD24C62-C905-4FAC-8121-2940CE11D35F}" destId="{AF33184E-9751-43C6-9634-6BFF1F8A8036}" srcOrd="1" destOrd="0" parTransId="{D9BDBEBA-40EC-47FF-B493-3F75C1BF071B}" sibTransId="{799E0EC3-7690-42CC-97D8-3BFDF594F067}"/>
    <dgm:cxn modelId="{9FA6D96E-3181-4120-A05F-3A9F953C21DA}" type="presOf" srcId="{AF33184E-9751-43C6-9634-6BFF1F8A8036}" destId="{3B1E9B91-D734-4820-802E-6400CDE28097}" srcOrd="0" destOrd="0" presId="urn:microsoft.com/office/officeart/2005/8/layout/lProcess3"/>
    <dgm:cxn modelId="{123D7C51-F6DC-4F96-B4E9-EB1BAACA9743}" type="presOf" srcId="{4BDB9DCD-B64F-4D4D-82A2-E6CCC1827F77}" destId="{BEC33CDE-8A14-442E-82C5-05D1883217EA}" srcOrd="0" destOrd="0" presId="urn:microsoft.com/office/officeart/2005/8/layout/lProcess3"/>
    <dgm:cxn modelId="{785FE751-C2E7-47A8-B2D5-FE2F55BCCC28}" type="presOf" srcId="{029A1704-C777-44BA-9826-3A66E0652E2D}" destId="{0651D01D-1A67-432B-AEDC-5C701262C3CE}" srcOrd="0" destOrd="0" presId="urn:microsoft.com/office/officeart/2005/8/layout/lProcess3"/>
    <dgm:cxn modelId="{57E93B55-6693-45A0-B864-6FE393E97618}" srcId="{AFD24C62-C905-4FAC-8121-2940CE11D35F}" destId="{5FFDA68E-6F42-4F31-A955-5A2AB58C26A3}" srcOrd="0" destOrd="0" parTransId="{EBEDB19B-9CC9-48DD-BC96-B4191CB7D3A6}" sibTransId="{FE4C539C-D8C9-4355-9A48-14B68EA24197}"/>
    <dgm:cxn modelId="{FAF20290-C34E-4B46-A0A3-D0825A71E672}" srcId="{14908540-ED76-44DD-A305-B6071878CB9C}" destId="{0064309C-88E0-414A-88C2-24FB829C7D56}" srcOrd="0" destOrd="0" parTransId="{F86CBC68-8DFC-423F-8B36-DEC0541B3358}" sibTransId="{252A7982-8477-422F-8E31-BB1FF665D3E2}"/>
    <dgm:cxn modelId="{5103CB94-ECD6-4191-BAFB-664DBEC602C0}" srcId="{4BDB9DCD-B64F-4D4D-82A2-E6CCC1827F77}" destId="{B7A7D247-1619-44A4-8B84-BC3D8E632523}" srcOrd="1" destOrd="0" parTransId="{84D5D3AC-E75B-43D7-958F-4C8B8E52C74F}" sibTransId="{5FE5EC27-AF10-4B32-965E-AACF69EAA746}"/>
    <dgm:cxn modelId="{85155696-C3A1-4FEF-9C69-7EC2A23D73E6}" srcId="{14908540-ED76-44DD-A305-B6071878CB9C}" destId="{AFD24C62-C905-4FAC-8121-2940CE11D35F}" srcOrd="3" destOrd="0" parTransId="{68593FC5-DDC8-470D-B5C3-FB1EBBBE1F0C}" sibTransId="{C8FB76C4-386A-48C2-BB8F-1AD158087706}"/>
    <dgm:cxn modelId="{FD2025A1-CE2A-4797-8EAC-90BC7A4BA351}" type="presOf" srcId="{AFD24C62-C905-4FAC-8121-2940CE11D35F}" destId="{AA065A6C-23D3-40EF-AE15-38A16CB249FB}" srcOrd="0" destOrd="0" presId="urn:microsoft.com/office/officeart/2005/8/layout/lProcess3"/>
    <dgm:cxn modelId="{198E3DA3-08AE-43BE-82B1-81B611A28216}" type="presOf" srcId="{F97FD45E-1B2C-4DD6-B706-1677BDA81F39}" destId="{5883F1B9-AA3E-4E8E-9224-1A96B2CC0727}" srcOrd="0" destOrd="0" presId="urn:microsoft.com/office/officeart/2005/8/layout/lProcess3"/>
    <dgm:cxn modelId="{E306D5A3-EF02-46CB-ACB6-1212DC032E2C}" srcId="{14908540-ED76-44DD-A305-B6071878CB9C}" destId="{49B6AF9C-652A-4F7B-BF9F-40956D84D13B}" srcOrd="1" destOrd="0" parTransId="{56E0513B-A066-4ECC-8F35-CEEA30D5E554}" sibTransId="{F9AD45F2-2580-424D-A8BA-3A54994C0E21}"/>
    <dgm:cxn modelId="{ECB956AC-00BA-4A3E-B5E2-A3A37D662BBB}" type="presOf" srcId="{14908540-ED76-44DD-A305-B6071878CB9C}" destId="{0782D636-E15B-4104-9425-4D2C62259AA1}" srcOrd="0" destOrd="0" presId="urn:microsoft.com/office/officeart/2005/8/layout/lProcess3"/>
    <dgm:cxn modelId="{E98563AE-A8D5-4662-964A-1BEF4D7102FE}" type="presOf" srcId="{43EC8AD7-4B80-4C08-9662-F8D4519D5D09}" destId="{9FD58614-B656-4485-8456-99CE26A89C6B}" srcOrd="0" destOrd="0" presId="urn:microsoft.com/office/officeart/2005/8/layout/lProcess3"/>
    <dgm:cxn modelId="{EBBE52CA-D206-4F6F-9747-60F4C9CBAE16}" type="presOf" srcId="{49B6AF9C-652A-4F7B-BF9F-40956D84D13B}" destId="{58F2F87A-98F0-4E33-834B-F458EE4BEA0B}" srcOrd="0" destOrd="0" presId="urn:microsoft.com/office/officeart/2005/8/layout/lProcess3"/>
    <dgm:cxn modelId="{32CFB6CC-5AF9-4878-8FD2-510DF11B6A62}" srcId="{49B6AF9C-652A-4F7B-BF9F-40956D84D13B}" destId="{43EC8AD7-4B80-4C08-9662-F8D4519D5D09}" srcOrd="0" destOrd="0" parTransId="{C087C656-00BD-409F-AA35-C6187C4E9BF6}" sibTransId="{5E5662D2-D598-42DB-BA9E-870DE9FCC6B1}"/>
    <dgm:cxn modelId="{B43974CF-87C1-45BF-9CA5-14CCDD1270F8}" srcId="{4BDB9DCD-B64F-4D4D-82A2-E6CCC1827F77}" destId="{F97FD45E-1B2C-4DD6-B706-1677BDA81F39}" srcOrd="0" destOrd="0" parTransId="{5BAC5AB6-506E-4BC0-A64E-26CB59DFEF99}" sibTransId="{193BB075-79A1-46AD-8482-A794E2663D8B}"/>
    <dgm:cxn modelId="{AB3ADDCF-CFA8-41D7-A6FD-59A1A3AB6447}" srcId="{AFD24C62-C905-4FAC-8121-2940CE11D35F}" destId="{5704666B-2597-4F5C-804E-907A9AF13379}" srcOrd="2" destOrd="0" parTransId="{7A91FEC0-81D6-4188-B593-370DD3A9D1D3}" sibTransId="{B22246C8-E715-482D-B6B2-E1C3A29955FE}"/>
    <dgm:cxn modelId="{1F4F31E4-082B-4798-AE79-B0DD5095175F}" type="presOf" srcId="{0064309C-88E0-414A-88C2-24FB829C7D56}" destId="{F7A1CB8B-1B83-4174-97D3-FEAA4E426321}" srcOrd="0" destOrd="0" presId="urn:microsoft.com/office/officeart/2005/8/layout/lProcess3"/>
    <dgm:cxn modelId="{5AC4DDED-D470-43F8-B5C5-3E5E3F10FE68}" srcId="{0064309C-88E0-414A-88C2-24FB829C7D56}" destId="{BB6DAABD-E312-4828-9A47-5925D89BE413}" srcOrd="1" destOrd="0" parTransId="{849FD372-B418-4EB2-8494-69CDD34C8B72}" sibTransId="{1182EBA0-7182-411B-BAB5-D5BF51B023C2}"/>
    <dgm:cxn modelId="{199DD3F1-0C9B-440F-884F-B2498696C3D0}" type="presOf" srcId="{B7A7D247-1619-44A4-8B84-BC3D8E632523}" destId="{51089BE0-AB89-4393-ABBC-EF2A8CAF6DA5}" srcOrd="0" destOrd="0" presId="urn:microsoft.com/office/officeart/2005/8/layout/lProcess3"/>
    <dgm:cxn modelId="{7D0934F3-9883-441B-8150-558C1BA877F6}" srcId="{49B6AF9C-652A-4F7B-BF9F-40956D84D13B}" destId="{095ACECC-D12D-4676-A389-5AFF4DE01BEE}" srcOrd="1" destOrd="0" parTransId="{DA8D2A77-F1A8-421A-A670-5582096B4F02}" sibTransId="{2C7F63F8-8D79-4A51-B825-9756D4DFB93D}"/>
    <dgm:cxn modelId="{5882E471-0608-485F-9D17-A2D911853C01}" type="presParOf" srcId="{0782D636-E15B-4104-9425-4D2C62259AA1}" destId="{B3985145-BB49-40DA-A10D-AEF74F2C5679}" srcOrd="0" destOrd="0" presId="urn:microsoft.com/office/officeart/2005/8/layout/lProcess3"/>
    <dgm:cxn modelId="{C961006C-79C2-4F86-A20F-9F0698ED7736}" type="presParOf" srcId="{B3985145-BB49-40DA-A10D-AEF74F2C5679}" destId="{F7A1CB8B-1B83-4174-97D3-FEAA4E426321}" srcOrd="0" destOrd="0" presId="urn:microsoft.com/office/officeart/2005/8/layout/lProcess3"/>
    <dgm:cxn modelId="{847F4502-F288-4A26-B09E-FF046D358E53}" type="presParOf" srcId="{B3985145-BB49-40DA-A10D-AEF74F2C5679}" destId="{A046CE93-550A-401C-AD12-C5FEE9DC01B6}" srcOrd="1" destOrd="0" presId="urn:microsoft.com/office/officeart/2005/8/layout/lProcess3"/>
    <dgm:cxn modelId="{A2DC5031-4A5D-49AD-9E7C-7656F2586586}" type="presParOf" srcId="{B3985145-BB49-40DA-A10D-AEF74F2C5679}" destId="{E90C3400-9F56-4125-80F4-0EF7F5F1790A}" srcOrd="2" destOrd="0" presId="urn:microsoft.com/office/officeart/2005/8/layout/lProcess3"/>
    <dgm:cxn modelId="{29F629AF-1301-40F7-96ED-EA57CA9DF572}" type="presParOf" srcId="{B3985145-BB49-40DA-A10D-AEF74F2C5679}" destId="{4F1E0CD5-DA84-4D7B-89D8-437AB8F257F4}" srcOrd="3" destOrd="0" presId="urn:microsoft.com/office/officeart/2005/8/layout/lProcess3"/>
    <dgm:cxn modelId="{4125766B-FDEC-4947-9852-851802D9FD56}" type="presParOf" srcId="{B3985145-BB49-40DA-A10D-AEF74F2C5679}" destId="{5AF9F405-8CC5-4AA3-9BAD-5D1014249778}" srcOrd="4" destOrd="0" presId="urn:microsoft.com/office/officeart/2005/8/layout/lProcess3"/>
    <dgm:cxn modelId="{0E9524D5-2297-48FE-A0B4-0D05124A17E2}" type="presParOf" srcId="{0782D636-E15B-4104-9425-4D2C62259AA1}" destId="{48C97758-3379-4C9E-8BB6-8EAE7FCF158B}" srcOrd="1" destOrd="0" presId="urn:microsoft.com/office/officeart/2005/8/layout/lProcess3"/>
    <dgm:cxn modelId="{2B3BA09F-DC09-4839-9EC8-4021A5F1B3AB}" type="presParOf" srcId="{0782D636-E15B-4104-9425-4D2C62259AA1}" destId="{AE6D1219-6510-46B6-B4C3-21AA346E2BED}" srcOrd="2" destOrd="0" presId="urn:microsoft.com/office/officeart/2005/8/layout/lProcess3"/>
    <dgm:cxn modelId="{CD2D35BD-510A-4D23-A3E1-B1FCDB83F4EA}" type="presParOf" srcId="{AE6D1219-6510-46B6-B4C3-21AA346E2BED}" destId="{58F2F87A-98F0-4E33-834B-F458EE4BEA0B}" srcOrd="0" destOrd="0" presId="urn:microsoft.com/office/officeart/2005/8/layout/lProcess3"/>
    <dgm:cxn modelId="{83AD17BC-7BA8-4A78-BD53-B21A3071DD03}" type="presParOf" srcId="{AE6D1219-6510-46B6-B4C3-21AA346E2BED}" destId="{6C75598C-24E4-4C5F-BA4A-EEC747D9AECD}" srcOrd="1" destOrd="0" presId="urn:microsoft.com/office/officeart/2005/8/layout/lProcess3"/>
    <dgm:cxn modelId="{4D99DDA6-AC46-4305-90CA-D119F9678DD0}" type="presParOf" srcId="{AE6D1219-6510-46B6-B4C3-21AA346E2BED}" destId="{9FD58614-B656-4485-8456-99CE26A89C6B}" srcOrd="2" destOrd="0" presId="urn:microsoft.com/office/officeart/2005/8/layout/lProcess3"/>
    <dgm:cxn modelId="{D0C10D41-C1EA-4871-8C27-2557A3DC13CA}" type="presParOf" srcId="{AE6D1219-6510-46B6-B4C3-21AA346E2BED}" destId="{0E425C01-D55E-4973-93C0-5DEE08FB93EA}" srcOrd="3" destOrd="0" presId="urn:microsoft.com/office/officeart/2005/8/layout/lProcess3"/>
    <dgm:cxn modelId="{2E83E119-94A9-4969-B2B0-01C115A03F40}" type="presParOf" srcId="{AE6D1219-6510-46B6-B4C3-21AA346E2BED}" destId="{417D1A39-8728-41AF-956E-1F97D0AAC52C}" srcOrd="4" destOrd="0" presId="urn:microsoft.com/office/officeart/2005/8/layout/lProcess3"/>
    <dgm:cxn modelId="{AF19C487-CDA3-422E-833B-4462BAE772B5}" type="presParOf" srcId="{0782D636-E15B-4104-9425-4D2C62259AA1}" destId="{2FA89F0F-F724-4BFF-A141-295001AF10C6}" srcOrd="3" destOrd="0" presId="urn:microsoft.com/office/officeart/2005/8/layout/lProcess3"/>
    <dgm:cxn modelId="{0FD53F43-3727-47BC-BEF0-C4FBC1468C72}" type="presParOf" srcId="{0782D636-E15B-4104-9425-4D2C62259AA1}" destId="{7738BC45-62AB-4D39-A067-939F395C6659}" srcOrd="4" destOrd="0" presId="urn:microsoft.com/office/officeart/2005/8/layout/lProcess3"/>
    <dgm:cxn modelId="{01D81CDA-A6E8-4B8A-9856-43A580C14C46}" type="presParOf" srcId="{7738BC45-62AB-4D39-A067-939F395C6659}" destId="{BEC33CDE-8A14-442E-82C5-05D1883217EA}" srcOrd="0" destOrd="0" presId="urn:microsoft.com/office/officeart/2005/8/layout/lProcess3"/>
    <dgm:cxn modelId="{73A04E7C-CF53-40E1-8EFD-6D88FBE9C802}" type="presParOf" srcId="{7738BC45-62AB-4D39-A067-939F395C6659}" destId="{EB17C950-0DAE-4CA6-A5B1-A467B6FBF92F}" srcOrd="1" destOrd="0" presId="urn:microsoft.com/office/officeart/2005/8/layout/lProcess3"/>
    <dgm:cxn modelId="{C31B6720-5A08-44DB-BE37-3F8B780309AA}" type="presParOf" srcId="{7738BC45-62AB-4D39-A067-939F395C6659}" destId="{5883F1B9-AA3E-4E8E-9224-1A96B2CC0727}" srcOrd="2" destOrd="0" presId="urn:microsoft.com/office/officeart/2005/8/layout/lProcess3"/>
    <dgm:cxn modelId="{5F1812AD-13A9-4CA1-9383-A56A33BE7B70}" type="presParOf" srcId="{7738BC45-62AB-4D39-A067-939F395C6659}" destId="{064657AD-B6A4-4B89-A16A-DB37C99CB516}" srcOrd="3" destOrd="0" presId="urn:microsoft.com/office/officeart/2005/8/layout/lProcess3"/>
    <dgm:cxn modelId="{B4652682-C815-4E45-AA9B-171E56737166}" type="presParOf" srcId="{7738BC45-62AB-4D39-A067-939F395C6659}" destId="{51089BE0-AB89-4393-ABBC-EF2A8CAF6DA5}" srcOrd="4" destOrd="0" presId="urn:microsoft.com/office/officeart/2005/8/layout/lProcess3"/>
    <dgm:cxn modelId="{C04DF233-0368-4996-AE8E-987E555FFD66}" type="presParOf" srcId="{7738BC45-62AB-4D39-A067-939F395C6659}" destId="{F3E39FCA-41E6-47B8-BEE8-1C9EF025F377}" srcOrd="5" destOrd="0" presId="urn:microsoft.com/office/officeart/2005/8/layout/lProcess3"/>
    <dgm:cxn modelId="{3A06DB92-53D5-4622-B49E-9B3C3B13CD8E}" type="presParOf" srcId="{7738BC45-62AB-4D39-A067-939F395C6659}" destId="{0651D01D-1A67-432B-AEDC-5C701262C3CE}" srcOrd="6" destOrd="0" presId="urn:microsoft.com/office/officeart/2005/8/layout/lProcess3"/>
    <dgm:cxn modelId="{9392CA7A-4C73-4681-B14E-D7B484C11F12}" type="presParOf" srcId="{0782D636-E15B-4104-9425-4D2C62259AA1}" destId="{1637B386-F784-4080-B287-A626284C5F04}" srcOrd="5" destOrd="0" presId="urn:microsoft.com/office/officeart/2005/8/layout/lProcess3"/>
    <dgm:cxn modelId="{18D9322B-2A32-459E-B539-BA5EBD24A693}" type="presParOf" srcId="{0782D636-E15B-4104-9425-4D2C62259AA1}" destId="{5CD42CAA-F15C-44A8-BF9C-68F84798B667}" srcOrd="6" destOrd="0" presId="urn:microsoft.com/office/officeart/2005/8/layout/lProcess3"/>
    <dgm:cxn modelId="{228685ED-8046-455F-860A-C470B036B976}" type="presParOf" srcId="{5CD42CAA-F15C-44A8-BF9C-68F84798B667}" destId="{AA065A6C-23D3-40EF-AE15-38A16CB249FB}" srcOrd="0" destOrd="0" presId="urn:microsoft.com/office/officeart/2005/8/layout/lProcess3"/>
    <dgm:cxn modelId="{E90DE6A0-4E8F-46EE-AAFD-2714AB3BD7A7}" type="presParOf" srcId="{5CD42CAA-F15C-44A8-BF9C-68F84798B667}" destId="{80B461D4-FB6B-4F68-A038-4820178AD714}" srcOrd="1" destOrd="0" presId="urn:microsoft.com/office/officeart/2005/8/layout/lProcess3"/>
    <dgm:cxn modelId="{4E072C71-CB48-4D33-9FEB-771E40FCF0DE}" type="presParOf" srcId="{5CD42CAA-F15C-44A8-BF9C-68F84798B667}" destId="{FB700135-96F9-4D2C-A6C8-4FF4A0B9ABAA}" srcOrd="2" destOrd="0" presId="urn:microsoft.com/office/officeart/2005/8/layout/lProcess3"/>
    <dgm:cxn modelId="{21B33BBF-C067-4CDA-B138-FC6976088750}" type="presParOf" srcId="{5CD42CAA-F15C-44A8-BF9C-68F84798B667}" destId="{9A3D5224-3374-4B58-9F84-ED5F64E9E365}" srcOrd="3" destOrd="0" presId="urn:microsoft.com/office/officeart/2005/8/layout/lProcess3"/>
    <dgm:cxn modelId="{E7F9C167-2118-4133-9CA0-899065D4DC89}" type="presParOf" srcId="{5CD42CAA-F15C-44A8-BF9C-68F84798B667}" destId="{3B1E9B91-D734-4820-802E-6400CDE28097}" srcOrd="4" destOrd="0" presId="urn:microsoft.com/office/officeart/2005/8/layout/lProcess3"/>
    <dgm:cxn modelId="{2198BB34-EBF8-43CC-B931-5249AB0F5530}" type="presParOf" srcId="{5CD42CAA-F15C-44A8-BF9C-68F84798B667}" destId="{FDC4FDC7-AFB2-48E9-9C71-3F4AA08984CC}" srcOrd="5" destOrd="0" presId="urn:microsoft.com/office/officeart/2005/8/layout/lProcess3"/>
    <dgm:cxn modelId="{6C27FFC0-7DC0-4E81-BD70-BC24D9C57AC9}" type="presParOf" srcId="{5CD42CAA-F15C-44A8-BF9C-68F84798B667}" destId="{76FB2C08-8DD1-4937-B1A8-30A3497DAB79}" srcOrd="6"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B4821D-578E-41AC-AC2C-54BB6210CC71}" type="doc">
      <dgm:prSet loTypeId="urn:microsoft.com/office/officeart/2005/8/layout/venn3" loCatId="relationship" qsTypeId="urn:microsoft.com/office/officeart/2005/8/quickstyle/simple1" qsCatId="simple" csTypeId="urn:microsoft.com/office/officeart/2005/8/colors/accent2_3" csCatId="accent2" phldr="1"/>
      <dgm:spPr/>
      <dgm:t>
        <a:bodyPr/>
        <a:lstStyle/>
        <a:p>
          <a:endParaRPr lang="en-CA"/>
        </a:p>
      </dgm:t>
    </dgm:pt>
    <dgm:pt modelId="{23E0396B-DED0-4585-93B8-EB24D24C5588}">
      <dgm:prSet phldrT="[Text]"/>
      <dgm:spPr>
        <a:solidFill>
          <a:srgbClr val="4679BD">
            <a:alpha val="49804"/>
          </a:srgbClr>
        </a:solidFill>
      </dgm:spPr>
      <dgm:t>
        <a:bodyPr/>
        <a:lstStyle/>
        <a:p>
          <a:r>
            <a:rPr lang="en-CA" b="1" i="1"/>
            <a:t>Engage with stakeholders</a:t>
          </a:r>
        </a:p>
      </dgm:t>
    </dgm:pt>
    <dgm:pt modelId="{1EA60CB3-4894-429D-BCBB-735EFDA5D3FD}" type="parTrans" cxnId="{9807E856-745C-41D3-84C3-D39251B7C660}">
      <dgm:prSet/>
      <dgm:spPr/>
      <dgm:t>
        <a:bodyPr/>
        <a:lstStyle/>
        <a:p>
          <a:endParaRPr lang="en-CA"/>
        </a:p>
      </dgm:t>
    </dgm:pt>
    <dgm:pt modelId="{062ED576-005B-45A7-9FAA-8B9124A0DE69}" type="sibTrans" cxnId="{9807E856-745C-41D3-84C3-D39251B7C660}">
      <dgm:prSet/>
      <dgm:spPr/>
      <dgm:t>
        <a:bodyPr/>
        <a:lstStyle/>
        <a:p>
          <a:endParaRPr lang="en-CA"/>
        </a:p>
      </dgm:t>
    </dgm:pt>
    <dgm:pt modelId="{1486D66A-FD0E-435D-B4A3-E6B440D6A275}">
      <dgm:prSet phldrT="[Text]" custT="1"/>
      <dgm:spPr>
        <a:solidFill>
          <a:srgbClr val="4679BD">
            <a:alpha val="49804"/>
          </a:srgbClr>
        </a:solidFill>
        <a:ln w="12700" cap="flat" cmpd="sng" algn="ctr">
          <a:solidFill>
            <a:prstClr val="white">
              <a:hueOff val="0"/>
              <a:satOff val="0"/>
              <a:lumOff val="0"/>
              <a:alphaOff val="0"/>
            </a:prstClr>
          </a:solidFill>
          <a:prstDash val="solid"/>
          <a:miter lim="800000"/>
        </a:ln>
        <a:effectLst/>
      </dgm:spPr>
      <dgm:t>
        <a:bodyPr spcFirstLastPara="0" vert="horz" wrap="square" lIns="171891" tIns="34290" rIns="171891" bIns="34290" numCol="1" spcCol="1270" anchor="ctr" anchorCtr="0"/>
        <a:lstStyle/>
        <a:p>
          <a:pPr marL="0" marR="0" lvl="0" indent="0" defTabSz="914400" eaLnBrk="1" fontAlgn="auto" latinLnBrk="0" hangingPunct="1">
            <a:lnSpc>
              <a:spcPct val="100000"/>
            </a:lnSpc>
            <a:spcBef>
              <a:spcPts val="0"/>
            </a:spcBef>
            <a:spcAft>
              <a:spcPts val="0"/>
            </a:spcAft>
            <a:buClrTx/>
            <a:buSzTx/>
            <a:buFontTx/>
            <a:buNone/>
            <a:tabLst/>
            <a:defRPr/>
          </a:pPr>
          <a:endParaRPr lang="en-CA" sz="2700" b="1" i="1" kern="1200">
            <a:solidFill>
              <a:prstClr val="black"/>
            </a:solidFill>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en-CA" sz="2700" b="1" i="1" kern="1200"/>
            <a:t>Develop online toolkit</a:t>
          </a:r>
          <a:endParaRPr lang="en-CA" sz="2700" kern="1200"/>
        </a:p>
        <a:p>
          <a:pPr marL="0" lvl="0" defTabSz="1200150">
            <a:lnSpc>
              <a:spcPct val="90000"/>
            </a:lnSpc>
            <a:spcBef>
              <a:spcPct val="0"/>
            </a:spcBef>
            <a:spcAft>
              <a:spcPct val="35000"/>
            </a:spcAft>
            <a:buNone/>
          </a:pPr>
          <a:endParaRPr lang="en-CA" sz="2700" kern="1200"/>
        </a:p>
      </dgm:t>
    </dgm:pt>
    <dgm:pt modelId="{C0B68798-4A9E-4903-BC4A-8CB819C52D79}" type="parTrans" cxnId="{EBE69EF4-3F51-4D3D-8059-C33D2E3F5276}">
      <dgm:prSet/>
      <dgm:spPr/>
      <dgm:t>
        <a:bodyPr/>
        <a:lstStyle/>
        <a:p>
          <a:endParaRPr lang="en-CA"/>
        </a:p>
      </dgm:t>
    </dgm:pt>
    <dgm:pt modelId="{29619CF8-E1C8-48C3-A2CD-705733311361}" type="sibTrans" cxnId="{EBE69EF4-3F51-4D3D-8059-C33D2E3F5276}">
      <dgm:prSet/>
      <dgm:spPr/>
      <dgm:t>
        <a:bodyPr/>
        <a:lstStyle/>
        <a:p>
          <a:endParaRPr lang="en-CA"/>
        </a:p>
      </dgm:t>
    </dgm:pt>
    <dgm:pt modelId="{CA9D827E-B65B-4BDF-9636-BB089FBB313D}">
      <dgm:prSet phldrT="[Text]" custT="1"/>
      <dgm:spPr>
        <a:solidFill>
          <a:srgbClr val="4679BD">
            <a:alpha val="49804"/>
          </a:srgbClr>
        </a:solidFill>
        <a:ln w="12700" cap="flat" cmpd="sng" algn="ctr">
          <a:solidFill>
            <a:prstClr val="white">
              <a:hueOff val="0"/>
              <a:satOff val="0"/>
              <a:lumOff val="0"/>
              <a:alphaOff val="0"/>
            </a:prstClr>
          </a:solidFill>
          <a:prstDash val="solid"/>
          <a:miter lim="800000"/>
        </a:ln>
        <a:effectLst/>
      </dgm:spPr>
      <dgm:t>
        <a:bodyPr spcFirstLastPara="0" vert="horz" wrap="square" lIns="171891" tIns="34290" rIns="171891" bIns="34290" numCol="1" spcCol="1270" anchor="ctr" anchorCtr="0"/>
        <a:lstStyle/>
        <a:p>
          <a:pPr marL="0" lvl="0" algn="ctr">
            <a:spcBef>
              <a:spcPct val="0"/>
            </a:spcBef>
            <a:buNone/>
          </a:pPr>
          <a:r>
            <a:rPr lang="en-CA" sz="2700" b="1" i="1" kern="1200">
              <a:solidFill>
                <a:prstClr val="black"/>
              </a:solidFill>
              <a:latin typeface="Calibri" panose="020F0502020204030204"/>
              <a:ea typeface="+mn-ea"/>
              <a:cs typeface="+mn-cs"/>
            </a:rPr>
            <a:t>Projects to apply toolkit</a:t>
          </a:r>
        </a:p>
      </dgm:t>
    </dgm:pt>
    <dgm:pt modelId="{57AC1DD4-5133-40A1-8AE0-4B89CA54E0EA}" type="parTrans" cxnId="{05436DAF-9AE1-4C51-B592-4265A3A54BE7}">
      <dgm:prSet/>
      <dgm:spPr/>
      <dgm:t>
        <a:bodyPr/>
        <a:lstStyle/>
        <a:p>
          <a:endParaRPr lang="en-CA"/>
        </a:p>
      </dgm:t>
    </dgm:pt>
    <dgm:pt modelId="{C0774105-9105-42F4-B0FD-99071D39E8F3}" type="sibTrans" cxnId="{05436DAF-9AE1-4C51-B592-4265A3A54BE7}">
      <dgm:prSet/>
      <dgm:spPr/>
      <dgm:t>
        <a:bodyPr/>
        <a:lstStyle/>
        <a:p>
          <a:endParaRPr lang="en-CA"/>
        </a:p>
      </dgm:t>
    </dgm:pt>
    <dgm:pt modelId="{EC49AEEA-3EAC-4F0C-B05F-F98ECB8F3C4A}" type="pres">
      <dgm:prSet presAssocID="{6CB4821D-578E-41AC-AC2C-54BB6210CC71}" presName="Name0" presStyleCnt="0">
        <dgm:presLayoutVars>
          <dgm:dir/>
          <dgm:resizeHandles val="exact"/>
        </dgm:presLayoutVars>
      </dgm:prSet>
      <dgm:spPr/>
    </dgm:pt>
    <dgm:pt modelId="{A3A8ABBE-D3DD-49DB-9294-1DB7603429AF}" type="pres">
      <dgm:prSet presAssocID="{23E0396B-DED0-4585-93B8-EB24D24C5588}" presName="Name5" presStyleLbl="vennNode1" presStyleIdx="0" presStyleCnt="3">
        <dgm:presLayoutVars>
          <dgm:bulletEnabled val="1"/>
        </dgm:presLayoutVars>
      </dgm:prSet>
      <dgm:spPr/>
    </dgm:pt>
    <dgm:pt modelId="{FEC5B9CE-5DB6-46DB-819D-F6A26E5197AD}" type="pres">
      <dgm:prSet presAssocID="{062ED576-005B-45A7-9FAA-8B9124A0DE69}" presName="space" presStyleCnt="0"/>
      <dgm:spPr/>
    </dgm:pt>
    <dgm:pt modelId="{C8C02685-CA7E-42C0-9719-3B0252CCF94F}" type="pres">
      <dgm:prSet presAssocID="{1486D66A-FD0E-435D-B4A3-E6B440D6A275}" presName="Name5" presStyleLbl="vennNode1" presStyleIdx="1" presStyleCnt="3" custLinFactNeighborX="-1479" custLinFactNeighborY="887">
        <dgm:presLayoutVars>
          <dgm:bulletEnabled val="1"/>
        </dgm:presLayoutVars>
      </dgm:prSet>
      <dgm:spPr>
        <a:xfrm>
          <a:off x="2493057" y="1175334"/>
          <a:ext cx="3123406" cy="3123406"/>
        </a:xfrm>
        <a:prstGeom prst="ellipse">
          <a:avLst/>
        </a:prstGeom>
      </dgm:spPr>
    </dgm:pt>
    <dgm:pt modelId="{4A366F07-F233-4EC3-92BD-E3F2AA9FD5A6}" type="pres">
      <dgm:prSet presAssocID="{29619CF8-E1C8-48C3-A2CD-705733311361}" presName="space" presStyleCnt="0"/>
      <dgm:spPr/>
    </dgm:pt>
    <dgm:pt modelId="{5F0A265E-B79E-4F53-BCD4-658E4DE896D6}" type="pres">
      <dgm:prSet presAssocID="{CA9D827E-B65B-4BDF-9636-BB089FBB313D}" presName="Name5" presStyleLbl="vennNode1" presStyleIdx="2" presStyleCnt="3">
        <dgm:presLayoutVars>
          <dgm:bulletEnabled val="1"/>
        </dgm:presLayoutVars>
      </dgm:prSet>
      <dgm:spPr>
        <a:xfrm>
          <a:off x="5001021" y="1147630"/>
          <a:ext cx="3123406" cy="3123406"/>
        </a:xfrm>
        <a:prstGeom prst="ellipse">
          <a:avLst/>
        </a:prstGeom>
      </dgm:spPr>
    </dgm:pt>
  </dgm:ptLst>
  <dgm:cxnLst>
    <dgm:cxn modelId="{9807E856-745C-41D3-84C3-D39251B7C660}" srcId="{6CB4821D-578E-41AC-AC2C-54BB6210CC71}" destId="{23E0396B-DED0-4585-93B8-EB24D24C5588}" srcOrd="0" destOrd="0" parTransId="{1EA60CB3-4894-429D-BCBB-735EFDA5D3FD}" sibTransId="{062ED576-005B-45A7-9FAA-8B9124A0DE69}"/>
    <dgm:cxn modelId="{914C6C9A-668F-490D-AA52-7186954A805D}" type="presOf" srcId="{1486D66A-FD0E-435D-B4A3-E6B440D6A275}" destId="{C8C02685-CA7E-42C0-9719-3B0252CCF94F}" srcOrd="0" destOrd="0" presId="urn:microsoft.com/office/officeart/2005/8/layout/venn3"/>
    <dgm:cxn modelId="{05436DAF-9AE1-4C51-B592-4265A3A54BE7}" srcId="{6CB4821D-578E-41AC-AC2C-54BB6210CC71}" destId="{CA9D827E-B65B-4BDF-9636-BB089FBB313D}" srcOrd="2" destOrd="0" parTransId="{57AC1DD4-5133-40A1-8AE0-4B89CA54E0EA}" sibTransId="{C0774105-9105-42F4-B0FD-99071D39E8F3}"/>
    <dgm:cxn modelId="{DC0376C6-1B3B-4D66-A9E6-E7FC5D808B4E}" type="presOf" srcId="{23E0396B-DED0-4585-93B8-EB24D24C5588}" destId="{A3A8ABBE-D3DD-49DB-9294-1DB7603429AF}" srcOrd="0" destOrd="0" presId="urn:microsoft.com/office/officeart/2005/8/layout/venn3"/>
    <dgm:cxn modelId="{16D97FCC-1B39-497E-9FAF-F37749363A39}" type="presOf" srcId="{CA9D827E-B65B-4BDF-9636-BB089FBB313D}" destId="{5F0A265E-B79E-4F53-BCD4-658E4DE896D6}" srcOrd="0" destOrd="0" presId="urn:microsoft.com/office/officeart/2005/8/layout/venn3"/>
    <dgm:cxn modelId="{EBE69EF4-3F51-4D3D-8059-C33D2E3F5276}" srcId="{6CB4821D-578E-41AC-AC2C-54BB6210CC71}" destId="{1486D66A-FD0E-435D-B4A3-E6B440D6A275}" srcOrd="1" destOrd="0" parTransId="{C0B68798-4A9E-4903-BC4A-8CB819C52D79}" sibTransId="{29619CF8-E1C8-48C3-A2CD-705733311361}"/>
    <dgm:cxn modelId="{D17DADF7-0C53-4A26-9CA1-F775F2E5C932}" type="presOf" srcId="{6CB4821D-578E-41AC-AC2C-54BB6210CC71}" destId="{EC49AEEA-3EAC-4F0C-B05F-F98ECB8F3C4A}" srcOrd="0" destOrd="0" presId="urn:microsoft.com/office/officeart/2005/8/layout/venn3"/>
    <dgm:cxn modelId="{DEBAE54B-D18E-42CF-8BB9-EEC7C7437C77}" type="presParOf" srcId="{EC49AEEA-3EAC-4F0C-B05F-F98ECB8F3C4A}" destId="{A3A8ABBE-D3DD-49DB-9294-1DB7603429AF}" srcOrd="0" destOrd="0" presId="urn:microsoft.com/office/officeart/2005/8/layout/venn3"/>
    <dgm:cxn modelId="{238CF5AE-9A7D-43D6-9C85-ADC779BD3C45}" type="presParOf" srcId="{EC49AEEA-3EAC-4F0C-B05F-F98ECB8F3C4A}" destId="{FEC5B9CE-5DB6-46DB-819D-F6A26E5197AD}" srcOrd="1" destOrd="0" presId="urn:microsoft.com/office/officeart/2005/8/layout/venn3"/>
    <dgm:cxn modelId="{7B5BD214-5B8D-41CD-93A1-B17C5D1FF422}" type="presParOf" srcId="{EC49AEEA-3EAC-4F0C-B05F-F98ECB8F3C4A}" destId="{C8C02685-CA7E-42C0-9719-3B0252CCF94F}" srcOrd="2" destOrd="0" presId="urn:microsoft.com/office/officeart/2005/8/layout/venn3"/>
    <dgm:cxn modelId="{F34E5057-0350-4DED-96BF-C356D61F2F4D}" type="presParOf" srcId="{EC49AEEA-3EAC-4F0C-B05F-F98ECB8F3C4A}" destId="{4A366F07-F233-4EC3-92BD-E3F2AA9FD5A6}" srcOrd="3" destOrd="0" presId="urn:microsoft.com/office/officeart/2005/8/layout/venn3"/>
    <dgm:cxn modelId="{C7AD6B45-A728-48D4-B79A-C0A5EF94F650}" type="presParOf" srcId="{EC49AEEA-3EAC-4F0C-B05F-F98ECB8F3C4A}" destId="{5F0A265E-B79E-4F53-BCD4-658E4DE896D6}"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371776-7ED6-43A4-9B77-3036C75A9749}" type="doc">
      <dgm:prSet loTypeId="urn:microsoft.com/office/officeart/2005/8/layout/venn1" loCatId="relationship" qsTypeId="urn:microsoft.com/office/officeart/2005/8/quickstyle/simple1" qsCatId="simple" csTypeId="urn:microsoft.com/office/officeart/2005/8/colors/accent1_2" csCatId="accent1" phldr="1"/>
      <dgm:spPr/>
    </dgm:pt>
    <dgm:pt modelId="{5A9F7FBC-D923-4F5B-9D01-B4F4AF3C16DD}">
      <dgm:prSet phldrT="[Text]"/>
      <dgm:spPr/>
      <dgm:t>
        <a:bodyPr/>
        <a:lstStyle/>
        <a:p>
          <a:r>
            <a:rPr lang="en-US">
              <a:solidFill>
                <a:schemeClr val="tx1"/>
              </a:solidFill>
            </a:rPr>
            <a:t>Content</a:t>
          </a:r>
          <a:endParaRPr lang="en-GB">
            <a:solidFill>
              <a:schemeClr val="tx1"/>
            </a:solidFill>
          </a:endParaRPr>
        </a:p>
      </dgm:t>
    </dgm:pt>
    <dgm:pt modelId="{F9A5A4B8-3908-4FCA-A62A-0A2817CD4BE1}" type="parTrans" cxnId="{25E3CA47-5607-4633-B7C0-2C715710F231}">
      <dgm:prSet/>
      <dgm:spPr/>
      <dgm:t>
        <a:bodyPr/>
        <a:lstStyle/>
        <a:p>
          <a:endParaRPr lang="en-GB"/>
        </a:p>
      </dgm:t>
    </dgm:pt>
    <dgm:pt modelId="{A0D8306F-4F51-4208-B416-7B3E7655AEFC}" type="sibTrans" cxnId="{25E3CA47-5607-4633-B7C0-2C715710F231}">
      <dgm:prSet/>
      <dgm:spPr/>
      <dgm:t>
        <a:bodyPr/>
        <a:lstStyle/>
        <a:p>
          <a:endParaRPr lang="en-GB"/>
        </a:p>
      </dgm:t>
    </dgm:pt>
    <dgm:pt modelId="{0F959040-5458-46C3-9E74-6DC2F93C4BD6}">
      <dgm:prSet phldrT="[Text]"/>
      <dgm:spPr/>
      <dgm:t>
        <a:bodyPr/>
        <a:lstStyle/>
        <a:p>
          <a:r>
            <a:rPr lang="en-US" b="1">
              <a:solidFill>
                <a:schemeClr val="tx1"/>
              </a:solidFill>
            </a:rPr>
            <a:t>Assessment</a:t>
          </a:r>
          <a:endParaRPr lang="en-GB" b="1">
            <a:solidFill>
              <a:schemeClr val="tx1"/>
            </a:solidFill>
          </a:endParaRPr>
        </a:p>
      </dgm:t>
    </dgm:pt>
    <dgm:pt modelId="{5562D77E-971C-48CF-87BE-0E8AB3683333}" type="parTrans" cxnId="{EA36FC05-7CB1-440A-9359-B57CD6B6317B}">
      <dgm:prSet/>
      <dgm:spPr/>
      <dgm:t>
        <a:bodyPr/>
        <a:lstStyle/>
        <a:p>
          <a:endParaRPr lang="en-GB"/>
        </a:p>
      </dgm:t>
    </dgm:pt>
    <dgm:pt modelId="{05B962F5-7383-443E-A097-8445EC910783}" type="sibTrans" cxnId="{EA36FC05-7CB1-440A-9359-B57CD6B6317B}">
      <dgm:prSet/>
      <dgm:spPr/>
      <dgm:t>
        <a:bodyPr/>
        <a:lstStyle/>
        <a:p>
          <a:endParaRPr lang="en-GB"/>
        </a:p>
      </dgm:t>
    </dgm:pt>
    <dgm:pt modelId="{C3D7F182-951F-41C7-96ED-9257086138A4}">
      <dgm:prSet phldrT="[Text]"/>
      <dgm:spPr/>
      <dgm:t>
        <a:bodyPr/>
        <a:lstStyle/>
        <a:p>
          <a:r>
            <a:rPr lang="en-US">
              <a:solidFill>
                <a:schemeClr val="tx1"/>
              </a:solidFill>
            </a:rPr>
            <a:t>Support</a:t>
          </a:r>
          <a:endParaRPr lang="en-GB">
            <a:solidFill>
              <a:schemeClr val="tx1"/>
            </a:solidFill>
          </a:endParaRPr>
        </a:p>
      </dgm:t>
    </dgm:pt>
    <dgm:pt modelId="{DFBF76CE-73E3-41A4-9582-E143736D0F17}" type="parTrans" cxnId="{B778E35C-F215-463F-AF5E-BF6F357DD952}">
      <dgm:prSet/>
      <dgm:spPr/>
      <dgm:t>
        <a:bodyPr/>
        <a:lstStyle/>
        <a:p>
          <a:endParaRPr lang="en-GB"/>
        </a:p>
      </dgm:t>
    </dgm:pt>
    <dgm:pt modelId="{FC6317AE-014D-44FB-BB1B-2325ED4383D1}" type="sibTrans" cxnId="{B778E35C-F215-463F-AF5E-BF6F357DD952}">
      <dgm:prSet/>
      <dgm:spPr/>
      <dgm:t>
        <a:bodyPr/>
        <a:lstStyle/>
        <a:p>
          <a:endParaRPr lang="en-GB"/>
        </a:p>
      </dgm:t>
    </dgm:pt>
    <dgm:pt modelId="{DF7690F4-9B6E-4044-8816-7EFAD0B8471D}" type="pres">
      <dgm:prSet presAssocID="{54371776-7ED6-43A4-9B77-3036C75A9749}" presName="compositeShape" presStyleCnt="0">
        <dgm:presLayoutVars>
          <dgm:chMax val="7"/>
          <dgm:dir/>
          <dgm:resizeHandles val="exact"/>
        </dgm:presLayoutVars>
      </dgm:prSet>
      <dgm:spPr/>
    </dgm:pt>
    <dgm:pt modelId="{A5856AE5-5284-41A9-B712-EC3853E24405}" type="pres">
      <dgm:prSet presAssocID="{5A9F7FBC-D923-4F5B-9D01-B4F4AF3C16DD}" presName="circ1" presStyleLbl="vennNode1" presStyleIdx="0" presStyleCnt="3" custLinFactNeighborX="-610" custLinFactNeighborY="-2083"/>
      <dgm:spPr/>
    </dgm:pt>
    <dgm:pt modelId="{A7B9F770-ED8C-4DD1-B894-D3A952F7F80E}" type="pres">
      <dgm:prSet presAssocID="{5A9F7FBC-D923-4F5B-9D01-B4F4AF3C16DD}" presName="circ1Tx" presStyleLbl="revTx" presStyleIdx="0" presStyleCnt="0">
        <dgm:presLayoutVars>
          <dgm:chMax val="0"/>
          <dgm:chPref val="0"/>
          <dgm:bulletEnabled val="1"/>
        </dgm:presLayoutVars>
      </dgm:prSet>
      <dgm:spPr/>
    </dgm:pt>
    <dgm:pt modelId="{46E19A99-7E11-4049-80D6-8E8F278857BE}" type="pres">
      <dgm:prSet presAssocID="{0F959040-5458-46C3-9E74-6DC2F93C4BD6}" presName="circ2" presStyleLbl="vennNode1" presStyleIdx="1" presStyleCnt="3" custLinFactNeighborX="-914" custLinFactNeighborY="-305"/>
      <dgm:spPr/>
    </dgm:pt>
    <dgm:pt modelId="{49D5CE6D-72B1-4DF5-94FA-49E083A2314B}" type="pres">
      <dgm:prSet presAssocID="{0F959040-5458-46C3-9E74-6DC2F93C4BD6}" presName="circ2Tx" presStyleLbl="revTx" presStyleIdx="0" presStyleCnt="0">
        <dgm:presLayoutVars>
          <dgm:chMax val="0"/>
          <dgm:chPref val="0"/>
          <dgm:bulletEnabled val="1"/>
        </dgm:presLayoutVars>
      </dgm:prSet>
      <dgm:spPr/>
    </dgm:pt>
    <dgm:pt modelId="{3F8872F3-BD4F-4AEE-8815-D8E33506E91A}" type="pres">
      <dgm:prSet presAssocID="{C3D7F182-951F-41C7-96ED-9257086138A4}" presName="circ3" presStyleLbl="vennNode1" presStyleIdx="2" presStyleCnt="3" custLinFactNeighborX="-3349" custLinFactNeighborY="2083"/>
      <dgm:spPr/>
    </dgm:pt>
    <dgm:pt modelId="{A3158A10-9EBC-4B63-98AA-A1EB80FD1A41}" type="pres">
      <dgm:prSet presAssocID="{C3D7F182-951F-41C7-96ED-9257086138A4}" presName="circ3Tx" presStyleLbl="revTx" presStyleIdx="0" presStyleCnt="0">
        <dgm:presLayoutVars>
          <dgm:chMax val="0"/>
          <dgm:chPref val="0"/>
          <dgm:bulletEnabled val="1"/>
        </dgm:presLayoutVars>
      </dgm:prSet>
      <dgm:spPr/>
    </dgm:pt>
  </dgm:ptLst>
  <dgm:cxnLst>
    <dgm:cxn modelId="{EA36FC05-7CB1-440A-9359-B57CD6B6317B}" srcId="{54371776-7ED6-43A4-9B77-3036C75A9749}" destId="{0F959040-5458-46C3-9E74-6DC2F93C4BD6}" srcOrd="1" destOrd="0" parTransId="{5562D77E-971C-48CF-87BE-0E8AB3683333}" sibTransId="{05B962F5-7383-443E-A097-8445EC910783}"/>
    <dgm:cxn modelId="{82967423-2A60-48E8-8C85-FD1C0428E29C}" type="presOf" srcId="{54371776-7ED6-43A4-9B77-3036C75A9749}" destId="{DF7690F4-9B6E-4044-8816-7EFAD0B8471D}" srcOrd="0" destOrd="0" presId="urn:microsoft.com/office/officeart/2005/8/layout/venn1"/>
    <dgm:cxn modelId="{6A25D63A-2D3C-4DB2-AA7F-23A14F90AFA0}" type="presOf" srcId="{C3D7F182-951F-41C7-96ED-9257086138A4}" destId="{A3158A10-9EBC-4B63-98AA-A1EB80FD1A41}" srcOrd="1" destOrd="0" presId="urn:microsoft.com/office/officeart/2005/8/layout/venn1"/>
    <dgm:cxn modelId="{B778E35C-F215-463F-AF5E-BF6F357DD952}" srcId="{54371776-7ED6-43A4-9B77-3036C75A9749}" destId="{C3D7F182-951F-41C7-96ED-9257086138A4}" srcOrd="2" destOrd="0" parTransId="{DFBF76CE-73E3-41A4-9582-E143736D0F17}" sibTransId="{FC6317AE-014D-44FB-BB1B-2325ED4383D1}"/>
    <dgm:cxn modelId="{25E3CA47-5607-4633-B7C0-2C715710F231}" srcId="{54371776-7ED6-43A4-9B77-3036C75A9749}" destId="{5A9F7FBC-D923-4F5B-9D01-B4F4AF3C16DD}" srcOrd="0" destOrd="0" parTransId="{F9A5A4B8-3908-4FCA-A62A-0A2817CD4BE1}" sibTransId="{A0D8306F-4F51-4208-B416-7B3E7655AEFC}"/>
    <dgm:cxn modelId="{9B584D6C-4951-4E7D-8C94-ED3CFCAA2DCE}" type="presOf" srcId="{0F959040-5458-46C3-9E74-6DC2F93C4BD6}" destId="{49D5CE6D-72B1-4DF5-94FA-49E083A2314B}" srcOrd="1" destOrd="0" presId="urn:microsoft.com/office/officeart/2005/8/layout/venn1"/>
    <dgm:cxn modelId="{27861756-A3D1-458D-95EC-362DA81F3911}" type="presOf" srcId="{C3D7F182-951F-41C7-96ED-9257086138A4}" destId="{3F8872F3-BD4F-4AEE-8815-D8E33506E91A}" srcOrd="0" destOrd="0" presId="urn:microsoft.com/office/officeart/2005/8/layout/venn1"/>
    <dgm:cxn modelId="{11AAD976-0C55-4F70-B435-6E90C62587B2}" type="presOf" srcId="{5A9F7FBC-D923-4F5B-9D01-B4F4AF3C16DD}" destId="{A7B9F770-ED8C-4DD1-B894-D3A952F7F80E}" srcOrd="1" destOrd="0" presId="urn:microsoft.com/office/officeart/2005/8/layout/venn1"/>
    <dgm:cxn modelId="{8D7B868F-30C1-4D0F-BD5D-D2131F1C78A5}" type="presOf" srcId="{5A9F7FBC-D923-4F5B-9D01-B4F4AF3C16DD}" destId="{A5856AE5-5284-41A9-B712-EC3853E24405}" srcOrd="0" destOrd="0" presId="urn:microsoft.com/office/officeart/2005/8/layout/venn1"/>
    <dgm:cxn modelId="{CBA334FF-3D82-4E98-B299-9C2D99C559CC}" type="presOf" srcId="{0F959040-5458-46C3-9E74-6DC2F93C4BD6}" destId="{46E19A99-7E11-4049-80D6-8E8F278857BE}" srcOrd="0" destOrd="0" presId="urn:microsoft.com/office/officeart/2005/8/layout/venn1"/>
    <dgm:cxn modelId="{86A64947-4234-4F2F-8718-CDBCC3E27C77}" type="presParOf" srcId="{DF7690F4-9B6E-4044-8816-7EFAD0B8471D}" destId="{A5856AE5-5284-41A9-B712-EC3853E24405}" srcOrd="0" destOrd="0" presId="urn:microsoft.com/office/officeart/2005/8/layout/venn1"/>
    <dgm:cxn modelId="{0910D7A9-D4D1-427F-8B42-CF558BA15FD3}" type="presParOf" srcId="{DF7690F4-9B6E-4044-8816-7EFAD0B8471D}" destId="{A7B9F770-ED8C-4DD1-B894-D3A952F7F80E}" srcOrd="1" destOrd="0" presId="urn:microsoft.com/office/officeart/2005/8/layout/venn1"/>
    <dgm:cxn modelId="{E566E687-4CF3-402F-AEF8-A9E02B9723B7}" type="presParOf" srcId="{DF7690F4-9B6E-4044-8816-7EFAD0B8471D}" destId="{46E19A99-7E11-4049-80D6-8E8F278857BE}" srcOrd="2" destOrd="0" presId="urn:microsoft.com/office/officeart/2005/8/layout/venn1"/>
    <dgm:cxn modelId="{D8EFA12F-AB6B-4BA8-AE16-404A51F14A6D}" type="presParOf" srcId="{DF7690F4-9B6E-4044-8816-7EFAD0B8471D}" destId="{49D5CE6D-72B1-4DF5-94FA-49E083A2314B}" srcOrd="3" destOrd="0" presId="urn:microsoft.com/office/officeart/2005/8/layout/venn1"/>
    <dgm:cxn modelId="{B45A3A0F-1F1E-424B-ACFD-C2E7D05A3087}" type="presParOf" srcId="{DF7690F4-9B6E-4044-8816-7EFAD0B8471D}" destId="{3F8872F3-BD4F-4AEE-8815-D8E33506E91A}" srcOrd="4" destOrd="0" presId="urn:microsoft.com/office/officeart/2005/8/layout/venn1"/>
    <dgm:cxn modelId="{F87B38E9-6457-4F78-81CA-1C3F0DE446FA}" type="presParOf" srcId="{DF7690F4-9B6E-4044-8816-7EFAD0B8471D}" destId="{A3158A10-9EBC-4B63-98AA-A1EB80FD1A41}"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1CB8B-1B83-4174-97D3-FEAA4E426321}">
      <dsp:nvSpPr>
        <dsp:cNvPr id="0" name=""/>
        <dsp:cNvSpPr/>
      </dsp:nvSpPr>
      <dsp:spPr>
        <a:xfrm>
          <a:off x="1024180" y="15"/>
          <a:ext cx="2369135" cy="94765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kern="1200"/>
            <a:t>1: Immediate response to COVID-19</a:t>
          </a:r>
          <a:endParaRPr lang="en-CA" sz="1600" kern="1200"/>
        </a:p>
      </dsp:txBody>
      <dsp:txXfrm>
        <a:off x="1498007" y="15"/>
        <a:ext cx="1421481" cy="947654"/>
      </dsp:txXfrm>
    </dsp:sp>
    <dsp:sp modelId="{E90C3400-9F56-4125-80F4-0EF7F5F1790A}">
      <dsp:nvSpPr>
        <dsp:cNvPr id="0" name=""/>
        <dsp:cNvSpPr/>
      </dsp:nvSpPr>
      <dsp:spPr>
        <a:xfrm>
          <a:off x="3085328" y="80566"/>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1.1. Access to OER to support distance learning</a:t>
          </a:r>
          <a:endParaRPr lang="en-CA" sz="900" kern="1200"/>
        </a:p>
      </dsp:txBody>
      <dsp:txXfrm>
        <a:off x="3478604" y="80566"/>
        <a:ext cx="1179830" cy="786552"/>
      </dsp:txXfrm>
    </dsp:sp>
    <dsp:sp modelId="{5AF9F405-8CC5-4AA3-9BAD-5D1014249778}">
      <dsp:nvSpPr>
        <dsp:cNvPr id="0" name=""/>
        <dsp:cNvSpPr/>
      </dsp:nvSpPr>
      <dsp:spPr>
        <a:xfrm>
          <a:off x="4776417" y="80566"/>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1.2 Professional development for teachers in distance learning</a:t>
          </a:r>
          <a:endParaRPr lang="en-CA" sz="900" kern="1200"/>
        </a:p>
      </dsp:txBody>
      <dsp:txXfrm>
        <a:off x="5169693" y="80566"/>
        <a:ext cx="1179830" cy="786552"/>
      </dsp:txXfrm>
    </dsp:sp>
    <dsp:sp modelId="{58F2F87A-98F0-4E33-834B-F458EE4BEA0B}">
      <dsp:nvSpPr>
        <dsp:cNvPr id="0" name=""/>
        <dsp:cNvSpPr/>
      </dsp:nvSpPr>
      <dsp:spPr>
        <a:xfrm>
          <a:off x="1024180" y="1080341"/>
          <a:ext cx="2369135" cy="94765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kern="1200"/>
            <a:t>2: Supporting Youth Employment</a:t>
          </a:r>
          <a:endParaRPr lang="en-CA" sz="1600" kern="1200"/>
        </a:p>
      </dsp:txBody>
      <dsp:txXfrm>
        <a:off x="1498007" y="1080341"/>
        <a:ext cx="1421481" cy="947654"/>
      </dsp:txXfrm>
    </dsp:sp>
    <dsp:sp modelId="{9FD58614-B656-4485-8456-99CE26A89C6B}">
      <dsp:nvSpPr>
        <dsp:cNvPr id="0" name=""/>
        <dsp:cNvSpPr/>
      </dsp:nvSpPr>
      <dsp:spPr>
        <a:xfrm>
          <a:off x="3085328" y="1160891"/>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2.1 Professional development of TVET providers/educators</a:t>
          </a:r>
          <a:endParaRPr lang="en-CA" sz="900" kern="1200"/>
        </a:p>
      </dsp:txBody>
      <dsp:txXfrm>
        <a:off x="3478604" y="1160891"/>
        <a:ext cx="1179830" cy="786552"/>
      </dsp:txXfrm>
    </dsp:sp>
    <dsp:sp modelId="{417D1A39-8728-41AF-956E-1F97D0AAC52C}">
      <dsp:nvSpPr>
        <dsp:cNvPr id="0" name=""/>
        <dsp:cNvSpPr/>
      </dsp:nvSpPr>
      <dsp:spPr>
        <a:xfrm>
          <a:off x="4776417" y="1160891"/>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2.2 Skills and leadership training for youth, women and </a:t>
          </a:r>
          <a:r>
            <a:rPr lang="en-US" sz="900" kern="1200" err="1"/>
            <a:t>PwD</a:t>
          </a:r>
          <a:endParaRPr lang="en-CA" sz="900" kern="1200"/>
        </a:p>
      </dsp:txBody>
      <dsp:txXfrm>
        <a:off x="5169693" y="1160891"/>
        <a:ext cx="1179830" cy="786552"/>
      </dsp:txXfrm>
    </dsp:sp>
    <dsp:sp modelId="{BEC33CDE-8A14-442E-82C5-05D1883217EA}">
      <dsp:nvSpPr>
        <dsp:cNvPr id="0" name=""/>
        <dsp:cNvSpPr/>
      </dsp:nvSpPr>
      <dsp:spPr>
        <a:xfrm>
          <a:off x="1024180" y="2160667"/>
          <a:ext cx="2369135" cy="94765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kern="1200"/>
            <a:t>3: Building Resilience in Pacific Education Systems</a:t>
          </a:r>
          <a:endParaRPr lang="en-CA" sz="1600" kern="1200"/>
        </a:p>
      </dsp:txBody>
      <dsp:txXfrm>
        <a:off x="1498007" y="2160667"/>
        <a:ext cx="1421481" cy="947654"/>
      </dsp:txXfrm>
    </dsp:sp>
    <dsp:sp modelId="{5883F1B9-AA3E-4E8E-9224-1A96B2CC0727}">
      <dsp:nvSpPr>
        <dsp:cNvPr id="0" name=""/>
        <dsp:cNvSpPr/>
      </dsp:nvSpPr>
      <dsp:spPr>
        <a:xfrm>
          <a:off x="3085328" y="2241217"/>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3.1 Building technical resilience with cloud-based computing</a:t>
          </a:r>
          <a:endParaRPr lang="en-CA" sz="900" kern="1200"/>
        </a:p>
      </dsp:txBody>
      <dsp:txXfrm>
        <a:off x="3478604" y="2241217"/>
        <a:ext cx="1179830" cy="786552"/>
      </dsp:txXfrm>
    </dsp:sp>
    <dsp:sp modelId="{51089BE0-AB89-4393-ABBC-EF2A8CAF6DA5}">
      <dsp:nvSpPr>
        <dsp:cNvPr id="0" name=""/>
        <dsp:cNvSpPr/>
      </dsp:nvSpPr>
      <dsp:spPr>
        <a:xfrm>
          <a:off x="4776417" y="2241217"/>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3.2 Building teachers’ and officials’ capacity in ODFL</a:t>
          </a:r>
          <a:endParaRPr lang="en-CA" sz="900" kern="1200"/>
        </a:p>
      </dsp:txBody>
      <dsp:txXfrm>
        <a:off x="5169693" y="2241217"/>
        <a:ext cx="1179830" cy="786552"/>
      </dsp:txXfrm>
    </dsp:sp>
    <dsp:sp modelId="{0651D01D-1A67-432B-AEDC-5C701262C3CE}">
      <dsp:nvSpPr>
        <dsp:cNvPr id="0" name=""/>
        <dsp:cNvSpPr/>
      </dsp:nvSpPr>
      <dsp:spPr>
        <a:xfrm>
          <a:off x="6467506" y="2241217"/>
          <a:ext cx="1966382" cy="786552"/>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3.3 Supporting the development and management of regional tools (eLearning for Science repository)</a:t>
          </a:r>
          <a:endParaRPr lang="en-CA" sz="900" kern="1200"/>
        </a:p>
      </dsp:txBody>
      <dsp:txXfrm>
        <a:off x="6860782" y="2241217"/>
        <a:ext cx="1179830" cy="786552"/>
      </dsp:txXfrm>
    </dsp:sp>
    <dsp:sp modelId="{AA065A6C-23D3-40EF-AE15-38A16CB249FB}">
      <dsp:nvSpPr>
        <dsp:cNvPr id="0" name=""/>
        <dsp:cNvSpPr/>
      </dsp:nvSpPr>
      <dsp:spPr>
        <a:xfrm>
          <a:off x="1024180" y="3240992"/>
          <a:ext cx="2369135" cy="711593"/>
        </a:xfrm>
        <a:prstGeom prst="chevron">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US" sz="1600" kern="1200"/>
            <a:t>Crosscutting: Research and M&amp;E</a:t>
          </a:r>
          <a:endParaRPr lang="en-CA" sz="1600" kern="1200"/>
        </a:p>
      </dsp:txBody>
      <dsp:txXfrm>
        <a:off x="1379977" y="3240992"/>
        <a:ext cx="1657542" cy="711593"/>
      </dsp:txXfrm>
    </dsp:sp>
    <dsp:sp modelId="{FB700135-96F9-4D2C-A6C8-4FF4A0B9ABAA}">
      <dsp:nvSpPr>
        <dsp:cNvPr id="0" name=""/>
        <dsp:cNvSpPr/>
      </dsp:nvSpPr>
      <dsp:spPr>
        <a:xfrm>
          <a:off x="3085328" y="3266850"/>
          <a:ext cx="1966382" cy="659878"/>
        </a:xfrm>
        <a:prstGeom prst="chevron">
          <a:avLst/>
        </a:prstGeom>
        <a:solidFill>
          <a:schemeClr val="tx1">
            <a:lumMod val="10000"/>
            <a:lumOff val="90000"/>
            <a:alpha val="90000"/>
          </a:schemeClr>
        </a:solidFill>
        <a:ln w="12700" cap="flat" cmpd="sng" algn="ctr">
          <a:solidFill>
            <a:schemeClr val="tx1">
              <a:lumMod val="25000"/>
              <a:lumOff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Midterm and Final Evaluations</a:t>
          </a:r>
          <a:endParaRPr lang="en-CA" sz="900" kern="1200"/>
        </a:p>
      </dsp:txBody>
      <dsp:txXfrm>
        <a:off x="3415267" y="3266850"/>
        <a:ext cx="1306504" cy="659878"/>
      </dsp:txXfrm>
    </dsp:sp>
    <dsp:sp modelId="{3B1E9B91-D734-4820-802E-6400CDE28097}">
      <dsp:nvSpPr>
        <dsp:cNvPr id="0" name=""/>
        <dsp:cNvSpPr/>
      </dsp:nvSpPr>
      <dsp:spPr>
        <a:xfrm>
          <a:off x="4776417" y="3277751"/>
          <a:ext cx="1966382" cy="638075"/>
        </a:xfrm>
        <a:prstGeom prst="chevron">
          <a:avLst/>
        </a:prstGeom>
        <a:solidFill>
          <a:schemeClr val="tx1">
            <a:lumMod val="10000"/>
            <a:lumOff val="90000"/>
            <a:alpha val="90000"/>
          </a:schemeClr>
        </a:solidFill>
        <a:ln w="12700" cap="flat" cmpd="sng" algn="ctr">
          <a:solidFill>
            <a:schemeClr val="tx1">
              <a:lumMod val="25000"/>
              <a:lumOff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Action Research</a:t>
          </a:r>
          <a:endParaRPr lang="en-CA" sz="900" kern="1200"/>
        </a:p>
      </dsp:txBody>
      <dsp:txXfrm>
        <a:off x="5095455" y="3277751"/>
        <a:ext cx="1328307" cy="638075"/>
      </dsp:txXfrm>
    </dsp:sp>
    <dsp:sp modelId="{76FB2C08-8DD1-4937-B1A8-30A3497DAB79}">
      <dsp:nvSpPr>
        <dsp:cNvPr id="0" name=""/>
        <dsp:cNvSpPr/>
      </dsp:nvSpPr>
      <dsp:spPr>
        <a:xfrm>
          <a:off x="6467506" y="3288653"/>
          <a:ext cx="1966382" cy="616272"/>
        </a:xfrm>
        <a:prstGeom prst="chevron">
          <a:avLst/>
        </a:prstGeom>
        <a:solidFill>
          <a:schemeClr val="tx1">
            <a:lumMod val="10000"/>
            <a:lumOff val="90000"/>
            <a:alpha val="90000"/>
          </a:schemeClr>
        </a:solidFill>
        <a:ln w="12700" cap="flat" cmpd="sng" algn="ctr">
          <a:solidFill>
            <a:schemeClr val="tx1">
              <a:lumMod val="25000"/>
              <a:lumOff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5715" rIns="0" bIns="5715" numCol="1" spcCol="1270" anchor="ctr" anchorCtr="0">
          <a:noAutofit/>
        </a:bodyPr>
        <a:lstStyle/>
        <a:p>
          <a:pPr marL="0" lvl="0" indent="0" algn="ctr" defTabSz="400050">
            <a:lnSpc>
              <a:spcPct val="100000"/>
            </a:lnSpc>
            <a:spcBef>
              <a:spcPct val="0"/>
            </a:spcBef>
            <a:spcAft>
              <a:spcPct val="35000"/>
            </a:spcAft>
            <a:buNone/>
          </a:pPr>
          <a:r>
            <a:rPr lang="en-US" sz="900" kern="1200"/>
            <a:t>Policy briefs based on research</a:t>
          </a:r>
          <a:endParaRPr lang="en-CA" sz="900" kern="1200"/>
        </a:p>
      </dsp:txBody>
      <dsp:txXfrm>
        <a:off x="6775642" y="3288653"/>
        <a:ext cx="1350110" cy="6162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8ABBE-D3DD-49DB-9294-1DB7603429AF}">
      <dsp:nvSpPr>
        <dsp:cNvPr id="0" name=""/>
        <dsp:cNvSpPr/>
      </dsp:nvSpPr>
      <dsp:spPr>
        <a:xfrm>
          <a:off x="3985" y="1422937"/>
          <a:ext cx="3484970" cy="3484970"/>
        </a:xfrm>
        <a:prstGeom prst="ellipse">
          <a:avLst/>
        </a:prstGeom>
        <a:solidFill>
          <a:srgbClr val="4679BD">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1790" tIns="39370" rIns="191790" bIns="39370" numCol="1" spcCol="1270" anchor="ctr" anchorCtr="0">
          <a:noAutofit/>
        </a:bodyPr>
        <a:lstStyle/>
        <a:p>
          <a:pPr marL="0" lvl="0" indent="0" algn="ctr" defTabSz="1377950">
            <a:lnSpc>
              <a:spcPct val="90000"/>
            </a:lnSpc>
            <a:spcBef>
              <a:spcPct val="0"/>
            </a:spcBef>
            <a:spcAft>
              <a:spcPct val="35000"/>
            </a:spcAft>
            <a:buNone/>
          </a:pPr>
          <a:r>
            <a:rPr lang="en-CA" sz="3100" b="1" i="1" kern="1200"/>
            <a:t>Engage with stakeholders</a:t>
          </a:r>
        </a:p>
      </dsp:txBody>
      <dsp:txXfrm>
        <a:off x="514347" y="1933299"/>
        <a:ext cx="2464246" cy="2464246"/>
      </dsp:txXfrm>
    </dsp:sp>
    <dsp:sp modelId="{C8C02685-CA7E-42C0-9719-3B0252CCF94F}">
      <dsp:nvSpPr>
        <dsp:cNvPr id="0" name=""/>
        <dsp:cNvSpPr/>
      </dsp:nvSpPr>
      <dsp:spPr>
        <a:xfrm>
          <a:off x="2781652" y="1453849"/>
          <a:ext cx="3484970" cy="3484970"/>
        </a:xfrm>
        <a:prstGeom prst="ellipse">
          <a:avLst/>
        </a:prstGeom>
        <a:solidFill>
          <a:srgbClr val="4679BD">
            <a:alpha val="49804"/>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1891" tIns="34290" rIns="171891" bIns="342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CA" sz="2700" b="1" i="1" kern="1200">
            <a:solidFill>
              <a:prstClr val="black"/>
            </a:solidFill>
            <a:latin typeface="Calibri" panose="020F0502020204030204"/>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CA" sz="2700" b="1" i="1" kern="1200"/>
            <a:t>Develop online toolkit</a:t>
          </a:r>
          <a:endParaRPr lang="en-CA" sz="2700" kern="1200"/>
        </a:p>
        <a:p>
          <a:pPr marL="0" lvl="0" algn="ctr" defTabSz="1200150">
            <a:lnSpc>
              <a:spcPct val="90000"/>
            </a:lnSpc>
            <a:spcBef>
              <a:spcPct val="0"/>
            </a:spcBef>
            <a:spcAft>
              <a:spcPct val="35000"/>
            </a:spcAft>
            <a:buNone/>
          </a:pPr>
          <a:endParaRPr lang="en-CA" sz="2700" kern="1200"/>
        </a:p>
      </dsp:txBody>
      <dsp:txXfrm>
        <a:off x="3292014" y="1964211"/>
        <a:ext cx="2464246" cy="2464246"/>
      </dsp:txXfrm>
    </dsp:sp>
    <dsp:sp modelId="{5F0A265E-B79E-4F53-BCD4-658E4DE896D6}">
      <dsp:nvSpPr>
        <dsp:cNvPr id="0" name=""/>
        <dsp:cNvSpPr/>
      </dsp:nvSpPr>
      <dsp:spPr>
        <a:xfrm>
          <a:off x="5579937" y="1422937"/>
          <a:ext cx="3484970" cy="3484970"/>
        </a:xfrm>
        <a:prstGeom prst="ellipse">
          <a:avLst/>
        </a:prstGeom>
        <a:solidFill>
          <a:srgbClr val="4679BD">
            <a:alpha val="49804"/>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1891" tIns="34290" rIns="171891" bIns="34290" numCol="1" spcCol="1270" anchor="ctr" anchorCtr="0">
          <a:noAutofit/>
        </a:bodyPr>
        <a:lstStyle/>
        <a:p>
          <a:pPr marL="0" lvl="0" indent="0" algn="ctr" defTabSz="1200150">
            <a:lnSpc>
              <a:spcPct val="90000"/>
            </a:lnSpc>
            <a:spcBef>
              <a:spcPct val="0"/>
            </a:spcBef>
            <a:spcAft>
              <a:spcPct val="35000"/>
            </a:spcAft>
            <a:buNone/>
          </a:pPr>
          <a:r>
            <a:rPr lang="en-CA" sz="2700" b="1" i="1" kern="1200">
              <a:solidFill>
                <a:prstClr val="black"/>
              </a:solidFill>
              <a:latin typeface="Calibri" panose="020F0502020204030204"/>
              <a:ea typeface="+mn-ea"/>
              <a:cs typeface="+mn-cs"/>
            </a:rPr>
            <a:t>Projects to apply toolkit</a:t>
          </a:r>
        </a:p>
      </dsp:txBody>
      <dsp:txXfrm>
        <a:off x="6090299" y="1933299"/>
        <a:ext cx="2464246" cy="24642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856AE5-5284-41A9-B712-EC3853E24405}">
      <dsp:nvSpPr>
        <dsp:cNvPr id="0" name=""/>
        <dsp:cNvSpPr/>
      </dsp:nvSpPr>
      <dsp:spPr>
        <a:xfrm>
          <a:off x="1269472" y="8"/>
          <a:ext cx="2610802" cy="261080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en-US" sz="2500" kern="1200">
              <a:solidFill>
                <a:schemeClr val="tx1"/>
              </a:solidFill>
            </a:rPr>
            <a:t>Content</a:t>
          </a:r>
          <a:endParaRPr lang="en-GB" sz="2500" kern="1200">
            <a:solidFill>
              <a:schemeClr val="tx1"/>
            </a:solidFill>
          </a:endParaRPr>
        </a:p>
      </dsp:txBody>
      <dsp:txXfrm>
        <a:off x="1617579" y="456899"/>
        <a:ext cx="1914588" cy="1174861"/>
      </dsp:txXfrm>
    </dsp:sp>
    <dsp:sp modelId="{46E19A99-7E11-4049-80D6-8E8F278857BE}">
      <dsp:nvSpPr>
        <dsp:cNvPr id="0" name=""/>
        <dsp:cNvSpPr/>
      </dsp:nvSpPr>
      <dsp:spPr>
        <a:xfrm>
          <a:off x="2203600" y="1678180"/>
          <a:ext cx="2610802" cy="261080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en-US" sz="2500" b="1" kern="1200">
              <a:solidFill>
                <a:schemeClr val="tx1"/>
              </a:solidFill>
            </a:rPr>
            <a:t>Assessment</a:t>
          </a:r>
          <a:endParaRPr lang="en-GB" sz="2500" b="1" kern="1200">
            <a:solidFill>
              <a:schemeClr val="tx1"/>
            </a:solidFill>
          </a:endParaRPr>
        </a:p>
      </dsp:txBody>
      <dsp:txXfrm>
        <a:off x="3002071" y="2352637"/>
        <a:ext cx="1566481" cy="1435941"/>
      </dsp:txXfrm>
    </dsp:sp>
    <dsp:sp modelId="{3F8872F3-BD4F-4AEE-8815-D8E33506E91A}">
      <dsp:nvSpPr>
        <dsp:cNvPr id="0" name=""/>
        <dsp:cNvSpPr/>
      </dsp:nvSpPr>
      <dsp:spPr>
        <a:xfrm>
          <a:off x="255898" y="1740526"/>
          <a:ext cx="2610802" cy="261080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r>
            <a:rPr lang="en-US" sz="2500" kern="1200">
              <a:solidFill>
                <a:schemeClr val="tx1"/>
              </a:solidFill>
            </a:rPr>
            <a:t>Support</a:t>
          </a:r>
          <a:endParaRPr lang="en-GB" sz="2500" kern="1200">
            <a:solidFill>
              <a:schemeClr val="tx1"/>
            </a:solidFill>
          </a:endParaRPr>
        </a:p>
      </dsp:txBody>
      <dsp:txXfrm>
        <a:off x="501748" y="2414983"/>
        <a:ext cx="1566481" cy="143594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C248D2-A7E5-42C0-B837-E12E3DBB5714}" type="datetimeFigureOut">
              <a:rPr lang="en-GB" smtClean="0"/>
              <a:t>10/09/2021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71717-5493-409B-88E7-BBA2DD37E340}" type="slidenum">
              <a:rPr lang="en-GB" smtClean="0"/>
              <a:t>‹#›</a:t>
            </a:fld>
            <a:endParaRPr lang="en-GB"/>
          </a:p>
        </p:txBody>
      </p:sp>
    </p:spTree>
    <p:extLst>
      <p:ext uri="{BB962C8B-B14F-4D97-AF65-F5344CB8AC3E}">
        <p14:creationId xmlns:p14="http://schemas.microsoft.com/office/powerpoint/2010/main" val="1879647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the first of several presentations each of which summarises the key issues in different chapters of COL’s new publication </a:t>
            </a:r>
            <a:r>
              <a:rPr lang="en-US" i="1"/>
              <a:t>Addressing the Needs of Out of School Children through Expansion of </a:t>
            </a:r>
            <a:br>
              <a:rPr lang="en-US" i="1"/>
            </a:br>
            <a:r>
              <a:rPr lang="en-US" i="1"/>
              <a:t>Open Schooling. </a:t>
            </a:r>
            <a:r>
              <a:rPr lang="en-US" i="0"/>
              <a:t>This first presentation discusses Chapter 1 by Tony Mays.</a:t>
            </a:r>
            <a:endParaRPr lang="en-US"/>
          </a:p>
        </p:txBody>
      </p:sp>
      <p:sp>
        <p:nvSpPr>
          <p:cNvPr id="4" name="Slide Number Placeholder 3"/>
          <p:cNvSpPr>
            <a:spLocks noGrp="1"/>
          </p:cNvSpPr>
          <p:nvPr>
            <p:ph type="sldNum" sz="quarter" idx="10"/>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2395025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a:solidFill>
                  <a:srgbClr val="000000"/>
                </a:solidFill>
                <a:effectLst/>
              </a:rPr>
              <a:t>Watching a short introductory overview of the content</a:t>
            </a:r>
          </a:p>
          <a:p>
            <a:pPr algn="l">
              <a:buFont typeface="Arial" panose="020B0604020202020204" pitchFamily="34" charset="0"/>
              <a:buChar char="•"/>
            </a:pPr>
            <a:r>
              <a:rPr lang="en-US" b="0" i="0">
                <a:solidFill>
                  <a:srgbClr val="000000"/>
                </a:solidFill>
                <a:effectLst/>
              </a:rPr>
              <a:t>Downloading a slideshow with key activities and embedded links to useful resources</a:t>
            </a:r>
          </a:p>
          <a:p>
            <a:pPr algn="l">
              <a:buFont typeface="Arial" panose="020B0604020202020204" pitchFamily="34" charset="0"/>
              <a:buChar char="•"/>
            </a:pPr>
            <a:r>
              <a:rPr lang="en-US" b="0" i="0" u="sng">
                <a:solidFill>
                  <a:srgbClr val="FF0000"/>
                </a:solidFill>
                <a:effectLst/>
              </a:rPr>
              <a:t>Sharing lessons of experience in one or more discussion forums</a:t>
            </a:r>
          </a:p>
          <a:p>
            <a:pPr algn="l">
              <a:buFont typeface="Arial" panose="020B0604020202020204" pitchFamily="34" charset="0"/>
              <a:buChar char="•"/>
            </a:pPr>
            <a:r>
              <a:rPr lang="en-US" b="0" i="0">
                <a:solidFill>
                  <a:srgbClr val="000000"/>
                </a:solidFill>
                <a:effectLst/>
              </a:rPr>
              <a:t>Sharing a summary of key lessons and </a:t>
            </a:r>
            <a:r>
              <a:rPr lang="en-US" b="0" i="0" u="sng">
                <a:solidFill>
                  <a:srgbClr val="000000"/>
                </a:solidFill>
                <a:effectLst/>
              </a:rPr>
              <a:t>sharing of an additional consolidating resource, such as a reworked OER, an example lesson plan, or a set of guidelines for remote/online teaching</a:t>
            </a:r>
            <a:r>
              <a:rPr lang="en-US" b="0" i="0">
                <a:solidFill>
                  <a:srgbClr val="000000"/>
                </a:solidFill>
                <a:effectLst/>
              </a:rPr>
              <a:t>.</a:t>
            </a:r>
          </a:p>
          <a:p>
            <a:r>
              <a:rPr lang="en-GB"/>
              <a:t>Mentor support</a:t>
            </a:r>
          </a:p>
          <a:p>
            <a:endParaRPr lang="en-GB"/>
          </a:p>
        </p:txBody>
      </p:sp>
      <p:sp>
        <p:nvSpPr>
          <p:cNvPr id="4" name="Slide Number Placeholder 3"/>
          <p:cNvSpPr>
            <a:spLocks noGrp="1"/>
          </p:cNvSpPr>
          <p:nvPr>
            <p:ph type="sldNum" sz="quarter" idx="5"/>
          </p:nvPr>
        </p:nvSpPr>
        <p:spPr/>
        <p:txBody>
          <a:bodyPr/>
          <a:lstStyle/>
          <a:p>
            <a:fld id="{2FA71717-5493-409B-88E7-BBA2DD37E340}" type="slidenum">
              <a:rPr lang="en-GB" smtClean="0"/>
              <a:t>18</a:t>
            </a:fld>
            <a:endParaRPr lang="en-GB"/>
          </a:p>
        </p:txBody>
      </p:sp>
    </p:spTree>
    <p:extLst>
      <p:ext uri="{BB962C8B-B14F-4D97-AF65-F5344CB8AC3E}">
        <p14:creationId xmlns:p14="http://schemas.microsoft.com/office/powerpoint/2010/main" val="4281562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FA71717-5493-409B-88E7-BBA2DD37E340}" type="slidenum">
              <a:rPr lang="en-GB" smtClean="0"/>
              <a:t>19</a:t>
            </a:fld>
            <a:endParaRPr lang="en-GB"/>
          </a:p>
        </p:txBody>
      </p:sp>
    </p:spTree>
    <p:extLst>
      <p:ext uri="{BB962C8B-B14F-4D97-AF65-F5344CB8AC3E}">
        <p14:creationId xmlns:p14="http://schemas.microsoft.com/office/powerpoint/2010/main" val="3899783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Of course there were also some less positive feedback which we were able to use for review and improvement …</a:t>
            </a:r>
            <a:endParaRPr lang="en-GB"/>
          </a:p>
        </p:txBody>
      </p:sp>
      <p:sp>
        <p:nvSpPr>
          <p:cNvPr id="4" name="Slide Number Placeholder 3"/>
          <p:cNvSpPr>
            <a:spLocks noGrp="1"/>
          </p:cNvSpPr>
          <p:nvPr>
            <p:ph type="sldNum" sz="quarter" idx="5"/>
          </p:nvPr>
        </p:nvSpPr>
        <p:spPr/>
        <p:txBody>
          <a:bodyPr/>
          <a:lstStyle/>
          <a:p>
            <a:fld id="{2FA71717-5493-409B-88E7-BBA2DD37E340}" type="slidenum">
              <a:rPr lang="en-GB" smtClean="0"/>
              <a:t>20</a:t>
            </a:fld>
            <a:endParaRPr lang="en-GB"/>
          </a:p>
        </p:txBody>
      </p:sp>
    </p:spTree>
    <p:extLst>
      <p:ext uri="{BB962C8B-B14F-4D97-AF65-F5344CB8AC3E}">
        <p14:creationId xmlns:p14="http://schemas.microsoft.com/office/powerpoint/2010/main" val="3336363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a:effectLst/>
                <a:latin typeface="Calibri" panose="020F0502020204030204" pitchFamily="34" charset="0"/>
                <a:ea typeface="Calibri" panose="020F0502020204030204" pitchFamily="34" charset="0"/>
                <a:cs typeface="Calibri" panose="020F0502020204030204" pitchFamily="34" charset="0"/>
              </a:rPr>
              <a:t>Having followed this course, we have highlighted that </a:t>
            </a:r>
            <a:r>
              <a:rPr lang="en-GB" sz="1800">
                <a:effectLst/>
                <a:latin typeface="Calibri" panose="020F0502020204030204" pitchFamily="34" charset="0"/>
                <a:ea typeface="Calibri" panose="020F0502020204030204" pitchFamily="34" charset="0"/>
                <a:cs typeface="Calibri" panose="020F0502020204030204" pitchFamily="34" charset="0"/>
              </a:rPr>
              <a:t>effective online learning requires teachers to be able to manage assessment in ways that support and promote learning. </a:t>
            </a:r>
            <a:r>
              <a:rPr lang="en-CA" sz="1800">
                <a:effectLst/>
                <a:latin typeface="Calibri" panose="020F0502020204030204" pitchFamily="34" charset="0"/>
                <a:ea typeface="Calibri" panose="020F0502020204030204" pitchFamily="34" charset="0"/>
                <a:cs typeface="Calibri" panose="020F0502020204030204" pitchFamily="34" charset="0"/>
              </a:rPr>
              <a:t> In designing such learning, </a:t>
            </a:r>
            <a:r>
              <a:rPr lang="en-US" sz="1800">
                <a:effectLst/>
                <a:latin typeface="Calibri" panose="020F0502020204030204" pitchFamily="34" charset="0"/>
                <a:ea typeface="Calibri" panose="020F0502020204030204" pitchFamily="34" charset="0"/>
                <a:cs typeface="Calibri" panose="020F0502020204030204" pitchFamily="34" charset="0"/>
              </a:rPr>
              <a:t>decision-making about assessment should be guided by the content, learning support and assessment options. </a:t>
            </a:r>
            <a:endParaRPr lang="en-GB" sz="180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a:effectLst/>
                <a:latin typeface="Calibri" panose="020F0502020204030204" pitchFamily="34" charset="0"/>
                <a:ea typeface="Calibri" panose="020F0502020204030204" pitchFamily="34" charset="0"/>
                <a:cs typeface="Calibri" panose="020F0502020204030204" pitchFamily="34" charset="0"/>
              </a:rPr>
              <a:t>The assessment feedback should be both quick and constructive.</a:t>
            </a:r>
            <a:endParaRPr lang="en-GB" sz="180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a:effectLst/>
                <a:latin typeface="Calibri" panose="020F0502020204030204" pitchFamily="34" charset="0"/>
                <a:ea typeface="Calibri" panose="020F0502020204030204" pitchFamily="34" charset="0"/>
                <a:cs typeface="Calibri" panose="020F0502020204030204" pitchFamily="34" charset="0"/>
              </a:rPr>
              <a:t>If you have found this introductory short course interesting, then follow the link provided to  explore more.</a:t>
            </a:r>
            <a:endParaRPr lang="en-GB" sz="180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a:effectLst/>
                <a:latin typeface="Calibri" panose="020F0502020204030204" pitchFamily="34" charset="0"/>
                <a:ea typeface="Calibri" panose="020F0502020204030204" pitchFamily="34" charset="0"/>
                <a:cs typeface="Calibri" panose="020F0502020204030204" pitchFamily="34" charset="0"/>
              </a:rPr>
              <a:t>More reference material will be provided in the </a:t>
            </a:r>
            <a:r>
              <a:rPr lang="en-US" sz="1800" b="1" i="1">
                <a:effectLst/>
                <a:latin typeface="Calibri" panose="020F0502020204030204" pitchFamily="34" charset="0"/>
                <a:ea typeface="Calibri" panose="020F0502020204030204" pitchFamily="34" charset="0"/>
                <a:cs typeface="Calibri" panose="020F0502020204030204" pitchFamily="34" charset="0"/>
              </a:rPr>
              <a:t>Resources </a:t>
            </a:r>
            <a:r>
              <a:rPr lang="en-US" sz="1800">
                <a:effectLst/>
                <a:latin typeface="Calibri" panose="020F0502020204030204" pitchFamily="34" charset="0"/>
                <a:ea typeface="Calibri" panose="020F0502020204030204" pitchFamily="34" charset="0"/>
                <a:cs typeface="Calibri" panose="020F0502020204030204" pitchFamily="34" charset="0"/>
              </a:rPr>
              <a:t>section of the course</a:t>
            </a:r>
            <a:endParaRPr lang="en-GB" sz="180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CA" sz="1800">
                <a:effectLst/>
                <a:latin typeface="Calibri" panose="020F0502020204030204" pitchFamily="34" charset="0"/>
                <a:ea typeface="Calibri" panose="020F0502020204030204" pitchFamily="34" charset="0"/>
                <a:cs typeface="Calibri" panose="020F0502020204030204" pitchFamily="34" charset="0"/>
              </a:rPr>
              <a:t>Thank you and all the best!</a:t>
            </a:r>
            <a:endParaRPr lang="en-GB" sz="1800">
              <a:effectLst/>
              <a:latin typeface="Calibri" panose="020F0502020204030204" pitchFamily="34" charset="0"/>
              <a:ea typeface="Calibri" panose="020F0502020204030204" pitchFamily="34" charset="0"/>
              <a:cs typeface="Calibri" panose="020F0502020204030204" pitchFamily="34" charset="0"/>
            </a:endParaRPr>
          </a:p>
          <a:p>
            <a:endParaRPr lang="en-GB"/>
          </a:p>
        </p:txBody>
      </p:sp>
      <p:sp>
        <p:nvSpPr>
          <p:cNvPr id="4" name="Slide Number Placeholder 3"/>
          <p:cNvSpPr>
            <a:spLocks noGrp="1"/>
          </p:cNvSpPr>
          <p:nvPr>
            <p:ph type="sldNum" sz="quarter" idx="5"/>
          </p:nvPr>
        </p:nvSpPr>
        <p:spPr/>
        <p:txBody>
          <a:bodyPr/>
          <a:lstStyle/>
          <a:p>
            <a:fld id="{1A21CC4A-F8EA-41E1-938A-7CB10A421695}" type="slidenum">
              <a:rPr lang="en-GB" smtClean="0"/>
              <a:t>21</a:t>
            </a:fld>
            <a:endParaRPr lang="en-GB"/>
          </a:p>
        </p:txBody>
      </p:sp>
    </p:spTree>
    <p:extLst>
      <p:ext uri="{BB962C8B-B14F-4D97-AF65-F5344CB8AC3E}">
        <p14:creationId xmlns:p14="http://schemas.microsoft.com/office/powerpoint/2010/main" val="3041808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FA71717-5493-409B-88E7-BBA2DD37E340}" type="slidenum">
              <a:rPr lang="en-GB" smtClean="0"/>
              <a:t>24</a:t>
            </a:fld>
            <a:endParaRPr lang="en-GB"/>
          </a:p>
        </p:txBody>
      </p:sp>
    </p:spTree>
    <p:extLst>
      <p:ext uri="{BB962C8B-B14F-4D97-AF65-F5344CB8AC3E}">
        <p14:creationId xmlns:p14="http://schemas.microsoft.com/office/powerpoint/2010/main" val="17500429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210300" cy="3494087"/>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defTabSz="459577">
              <a:defRPr/>
            </a:pPr>
            <a:fld id="{EFD89295-585E-46E7-BD50-F337FB5ACB5C}" type="slidenum">
              <a:rPr lang="en-US">
                <a:solidFill>
                  <a:prstClr val="black"/>
                </a:solidFill>
                <a:latin typeface="Calibri" panose="020F0502020204030204"/>
              </a:rPr>
              <a:pPr defTabSz="459577">
                <a:defRPr/>
              </a:pPr>
              <a:t>27</a:t>
            </a:fld>
            <a:endParaRPr lang="en-US">
              <a:solidFill>
                <a:prstClr val="black"/>
              </a:solidFill>
              <a:latin typeface="Calibri" panose="020F0502020204030204"/>
            </a:endParaRPr>
          </a:p>
        </p:txBody>
      </p:sp>
    </p:spTree>
    <p:extLst>
      <p:ext uri="{BB962C8B-B14F-4D97-AF65-F5344CB8AC3E}">
        <p14:creationId xmlns:p14="http://schemas.microsoft.com/office/powerpoint/2010/main" val="275964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11213" y="1220788"/>
            <a:ext cx="5854700" cy="3292475"/>
          </a:xfrm>
        </p:spPr>
      </p:sp>
      <p:sp>
        <p:nvSpPr>
          <p:cNvPr id="3" name="Notes Placeholder 2"/>
          <p:cNvSpPr>
            <a:spLocks noGrp="1"/>
          </p:cNvSpPr>
          <p:nvPr>
            <p:ph type="body" idx="1"/>
          </p:nvPr>
        </p:nvSpPr>
        <p:spPr/>
        <p:txBody>
          <a:bodyPr/>
          <a:lstStyle/>
          <a:p>
            <a:endParaRPr lang="en-CA" sz="1300"/>
          </a:p>
          <a:p>
            <a:endParaRPr lang="en-CA" sz="1300"/>
          </a:p>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2166717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the first of several presentations each of which </a:t>
            </a:r>
            <a:r>
              <a:rPr lang="en-US" err="1"/>
              <a:t>summarises</a:t>
            </a:r>
            <a:r>
              <a:rPr lang="en-US"/>
              <a:t> the key issues in different chapters of COL’s new publication </a:t>
            </a:r>
            <a:r>
              <a:rPr lang="en-US" i="1"/>
              <a:t>Addressing the Needs of Out of School Children through Expansion of </a:t>
            </a:r>
            <a:br>
              <a:rPr lang="en-US" i="1"/>
            </a:br>
            <a:r>
              <a:rPr lang="en-US" i="1"/>
              <a:t>Open Schooling. </a:t>
            </a:r>
            <a:r>
              <a:rPr lang="en-US" i="0"/>
              <a:t>This first presentation discusses Chapter 1 by Tony Mays.</a:t>
            </a:r>
            <a:endParaRPr lang="en-US"/>
          </a:p>
        </p:txBody>
      </p:sp>
      <p:sp>
        <p:nvSpPr>
          <p:cNvPr id="4" name="Slide Number Placeholder 3"/>
          <p:cNvSpPr>
            <a:spLocks noGrp="1"/>
          </p:cNvSpPr>
          <p:nvPr>
            <p:ph type="sldNum" sz="quarter" idx="10"/>
          </p:nvPr>
        </p:nvSpPr>
        <p:spPr/>
        <p:txBody>
          <a:bodyPr/>
          <a:lstStyle/>
          <a:p>
            <a:fld id="{D4513173-708C-41F6-B918-200267073A83}" type="slidenum">
              <a:rPr lang="en-US" smtClean="0"/>
              <a:t>4</a:t>
            </a:fld>
            <a:endParaRPr lang="en-US"/>
          </a:p>
        </p:txBody>
      </p:sp>
    </p:spTree>
    <p:extLst>
      <p:ext uri="{BB962C8B-B14F-4D97-AF65-F5344CB8AC3E}">
        <p14:creationId xmlns:p14="http://schemas.microsoft.com/office/powerpoint/2010/main" val="435739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fontAlgn="base"/>
            <a:r>
              <a:rPr lang="en-NZ" b="0" i="0" u="none" strike="noStrike">
                <a:solidFill>
                  <a:srgbClr val="404040"/>
                </a:solidFill>
                <a:effectLst/>
                <a:latin typeface="Franklin Gothic Book" panose="020B0503020102020204" pitchFamily="34" charset="0"/>
              </a:rPr>
              <a:t>simple, intuitive, and easy to use</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accessible and reflect the technologies of the Pacific</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practical by nature with clear advice and step-by-step processes</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familiar to users by using real images, examples, and stories from all countries</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open and allow user customisation</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helpful in the ‘now’ but also build capability for the future </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In English and will use an appropriate level of language</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visual where appropriate</a:t>
            </a:r>
            <a:r>
              <a:rPr lang="en-US" b="0" i="0">
                <a:solidFill>
                  <a:srgbClr val="000000"/>
                </a:solidFill>
                <a:effectLst/>
                <a:latin typeface="Franklin Gothic Book" panose="020B0503020102020204" pitchFamily="34" charset="0"/>
              </a:rPr>
              <a:t>​</a:t>
            </a:r>
            <a:endParaRPr lang="en-US" b="0" i="0">
              <a:solidFill>
                <a:srgbClr val="000000"/>
              </a:solidFill>
              <a:effectLst/>
              <a:latin typeface="Arial" panose="020B0604020202020204" pitchFamily="34" charset="0"/>
            </a:endParaRPr>
          </a:p>
          <a:p>
            <a:pPr lvl="1" fontAlgn="base"/>
            <a:r>
              <a:rPr lang="en-NZ" b="0" i="0" u="none" strike="noStrike">
                <a:solidFill>
                  <a:srgbClr val="404040"/>
                </a:solidFill>
                <a:effectLst/>
                <a:latin typeface="Franklin Gothic Book" panose="020B0503020102020204" pitchFamily="34" charset="0"/>
              </a:rPr>
              <a:t>representative of Pacific values</a:t>
            </a:r>
            <a:endParaRPr lang="en-US" b="0" i="0">
              <a:solidFill>
                <a:srgbClr val="000000"/>
              </a:solidFill>
              <a:effectLst/>
              <a:latin typeface="Arial" panose="020B0604020202020204" pitchFamily="34" charset="0"/>
            </a:endParaRPr>
          </a:p>
          <a:p>
            <a:endParaRPr lang="en-US"/>
          </a:p>
        </p:txBody>
      </p:sp>
      <p:sp>
        <p:nvSpPr>
          <p:cNvPr id="4" name="Slide Number Placeholder 3"/>
          <p:cNvSpPr>
            <a:spLocks noGrp="1"/>
          </p:cNvSpPr>
          <p:nvPr>
            <p:ph type="sldNum" sz="quarter" idx="5"/>
          </p:nvPr>
        </p:nvSpPr>
        <p:spPr/>
        <p:txBody>
          <a:bodyPr/>
          <a:lstStyle/>
          <a:p>
            <a:fld id="{2FA71717-5493-409B-88E7-BBA2DD37E340}" type="slidenum">
              <a:rPr lang="en-GB" smtClean="0"/>
              <a:t>9</a:t>
            </a:fld>
            <a:endParaRPr lang="en-GB"/>
          </a:p>
        </p:txBody>
      </p:sp>
    </p:spTree>
    <p:extLst>
      <p:ext uri="{BB962C8B-B14F-4D97-AF65-F5344CB8AC3E}">
        <p14:creationId xmlns:p14="http://schemas.microsoft.com/office/powerpoint/2010/main" val="3137317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the first of several presentations each of which </a:t>
            </a:r>
            <a:r>
              <a:rPr lang="en-US" err="1"/>
              <a:t>summarises</a:t>
            </a:r>
            <a:r>
              <a:rPr lang="en-US"/>
              <a:t> the key issues in different chapters of COL’s new publication </a:t>
            </a:r>
            <a:r>
              <a:rPr lang="en-US" i="1"/>
              <a:t>Addressing the Needs of Out of School Children through Expansion of </a:t>
            </a:r>
            <a:br>
              <a:rPr lang="en-US" i="1"/>
            </a:br>
            <a:r>
              <a:rPr lang="en-US" i="1"/>
              <a:t>Open Schooling. </a:t>
            </a:r>
            <a:r>
              <a:rPr lang="en-US" i="0"/>
              <a:t>This first presentation discusses Chapter 1 by Tony Mays.</a:t>
            </a:r>
            <a:endParaRPr lang="en-US"/>
          </a:p>
        </p:txBody>
      </p:sp>
      <p:sp>
        <p:nvSpPr>
          <p:cNvPr id="4" name="Slide Number Placeholder 3"/>
          <p:cNvSpPr>
            <a:spLocks noGrp="1"/>
          </p:cNvSpPr>
          <p:nvPr>
            <p:ph type="sldNum" sz="quarter" idx="10"/>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4205859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COVID-19 closed schools</a:t>
            </a:r>
          </a:p>
          <a:p>
            <a:r>
              <a:rPr lang="en-US"/>
              <a:t>Ministry of Education in Fiji requested support to begin to move teaching online</a:t>
            </a:r>
          </a:p>
          <a:p>
            <a:r>
              <a:rPr lang="en-US"/>
              <a:t>Followed by Ministry of Education in Trinidad and Tobago</a:t>
            </a:r>
          </a:p>
          <a:p>
            <a:r>
              <a:rPr lang="en-US"/>
              <a:t>Three iterations: over 11,500 participants; of which about 1,000 from the Pacific</a:t>
            </a:r>
          </a:p>
          <a:p>
            <a:endParaRPr lang="en-GB"/>
          </a:p>
        </p:txBody>
      </p:sp>
      <p:sp>
        <p:nvSpPr>
          <p:cNvPr id="4" name="Slide Number Placeholder 3"/>
          <p:cNvSpPr>
            <a:spLocks noGrp="1"/>
          </p:cNvSpPr>
          <p:nvPr>
            <p:ph type="sldNum" sz="quarter" idx="5"/>
          </p:nvPr>
        </p:nvSpPr>
        <p:spPr/>
        <p:txBody>
          <a:bodyPr/>
          <a:lstStyle/>
          <a:p>
            <a:fld id="{1A21CC4A-F8EA-41E1-938A-7CB10A421695}" type="slidenum">
              <a:rPr lang="en-GB" smtClean="0"/>
              <a:t>14</a:t>
            </a:fld>
            <a:endParaRPr lang="en-GB"/>
          </a:p>
        </p:txBody>
      </p:sp>
    </p:spTree>
    <p:extLst>
      <p:ext uri="{BB962C8B-B14F-4D97-AF65-F5344CB8AC3E}">
        <p14:creationId xmlns:p14="http://schemas.microsoft.com/office/powerpoint/2010/main" val="3411256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1">
                <a:latin typeface="Arial" panose="020B0604020202020204" pitchFamily="34" charset="0"/>
              </a:rPr>
              <a:t>OER for Online Learning: An introduction</a:t>
            </a:r>
            <a:endParaRPr lang="en-US" b="1" i="1"/>
          </a:p>
          <a:p>
            <a:pPr marL="514350" indent="-514350">
              <a:buFont typeface="+mj-lt"/>
              <a:buAutoNum type="arabicPeriod"/>
            </a:pPr>
            <a:r>
              <a:rPr lang="en-US"/>
              <a:t>Planning for remote learning using prescribed resources</a:t>
            </a:r>
          </a:p>
          <a:p>
            <a:pPr marL="514350" indent="-514350">
              <a:buFont typeface="+mj-lt"/>
              <a:buAutoNum type="arabicPeriod"/>
            </a:pPr>
            <a:r>
              <a:rPr lang="en-US"/>
              <a:t>Finding, adapting and integrating OER</a:t>
            </a:r>
          </a:p>
          <a:p>
            <a:pPr marL="514350" indent="-514350">
              <a:buFont typeface="+mj-lt"/>
              <a:buAutoNum type="arabicPeriod"/>
            </a:pPr>
            <a:r>
              <a:rPr lang="en-US"/>
              <a:t>Communicating and supporting using digital tools</a:t>
            </a:r>
          </a:p>
          <a:p>
            <a:pPr marL="514350" indent="-514350">
              <a:buFont typeface="+mj-lt"/>
              <a:buAutoNum type="arabicPeriod"/>
            </a:pPr>
            <a:r>
              <a:rPr lang="en-US"/>
              <a:t>Assessing and providing feedback using digital tools</a:t>
            </a:r>
            <a:endParaRPr lang="en-GB"/>
          </a:p>
          <a:p>
            <a:endParaRPr lang="en-GB"/>
          </a:p>
        </p:txBody>
      </p:sp>
      <p:sp>
        <p:nvSpPr>
          <p:cNvPr id="4" name="Slide Number Placeholder 3"/>
          <p:cNvSpPr>
            <a:spLocks noGrp="1"/>
          </p:cNvSpPr>
          <p:nvPr>
            <p:ph type="sldNum" sz="quarter" idx="5"/>
          </p:nvPr>
        </p:nvSpPr>
        <p:spPr/>
        <p:txBody>
          <a:bodyPr/>
          <a:lstStyle/>
          <a:p>
            <a:fld id="{2FA71717-5493-409B-88E7-BBA2DD37E340}" type="slidenum">
              <a:rPr lang="en-GB" smtClean="0"/>
              <a:t>15</a:t>
            </a:fld>
            <a:endParaRPr lang="en-GB"/>
          </a:p>
        </p:txBody>
      </p:sp>
    </p:spTree>
    <p:extLst>
      <p:ext uri="{BB962C8B-B14F-4D97-AF65-F5344CB8AC3E}">
        <p14:creationId xmlns:p14="http://schemas.microsoft.com/office/powerpoint/2010/main" val="876916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Need for scale (Moon, 2010)</a:t>
            </a:r>
          </a:p>
          <a:p>
            <a:r>
              <a:rPr lang="en-US"/>
              <a:t>Need for speed (Kanwar &amp; Balaji, 2014)</a:t>
            </a:r>
          </a:p>
          <a:p>
            <a:r>
              <a:rPr lang="en-US"/>
              <a:t>Cost-effective (</a:t>
            </a:r>
            <a:r>
              <a:rPr lang="en-GB" b="0" i="0">
                <a:solidFill>
                  <a:srgbClr val="000000"/>
                </a:solidFill>
                <a:effectLst/>
              </a:rPr>
              <a:t>Hollands and </a:t>
            </a:r>
            <a:r>
              <a:rPr lang="en-GB" b="0" i="0" err="1">
                <a:solidFill>
                  <a:srgbClr val="000000"/>
                </a:solidFill>
                <a:effectLst/>
              </a:rPr>
              <a:t>Tirthali</a:t>
            </a:r>
            <a:r>
              <a:rPr lang="en-GB">
                <a:solidFill>
                  <a:srgbClr val="000000"/>
                </a:solidFill>
              </a:rPr>
              <a:t>, </a:t>
            </a:r>
            <a:r>
              <a:rPr lang="en-GB" b="0" i="0">
                <a:solidFill>
                  <a:srgbClr val="000000"/>
                </a:solidFill>
                <a:effectLst/>
              </a:rPr>
              <a:t>2014)</a:t>
            </a:r>
            <a:endParaRPr lang="en-US"/>
          </a:p>
          <a:p>
            <a:r>
              <a:rPr lang="en-US"/>
              <a:t>Variety of evolving models (Bonk, et al, 2015; Zhang, et al, 2019) but activity-based/socio-constructivist</a:t>
            </a:r>
          </a:p>
          <a:p>
            <a:r>
              <a:rPr lang="en-US"/>
              <a:t>Suitable for professional development (Kilgore, et al, 2015)</a:t>
            </a:r>
          </a:p>
          <a:p>
            <a:r>
              <a:rPr lang="en-US"/>
              <a:t>Success when MOOC combined with other support (</a:t>
            </a:r>
            <a:r>
              <a:rPr lang="en-GB" b="0" i="0">
                <a:solidFill>
                  <a:srgbClr val="000000"/>
                </a:solidFill>
                <a:effectLst/>
              </a:rPr>
              <a:t>Kharbanda, 2018; </a:t>
            </a:r>
            <a:r>
              <a:rPr lang="en-GB" b="0" i="0" err="1">
                <a:solidFill>
                  <a:srgbClr val="000000"/>
                </a:solidFill>
                <a:effectLst/>
              </a:rPr>
              <a:t>Rajabalee</a:t>
            </a:r>
            <a:r>
              <a:rPr lang="en-GB" b="0" i="0">
                <a:solidFill>
                  <a:srgbClr val="000000"/>
                </a:solidFill>
                <a:effectLst/>
              </a:rPr>
              <a:t>, Dundas &amp; Singh, 2020</a:t>
            </a:r>
            <a:r>
              <a:rPr lang="en-US" b="0" i="0">
                <a:solidFill>
                  <a:srgbClr val="000000"/>
                </a:solidFill>
                <a:effectLst/>
              </a:rPr>
              <a:t>) e.g. regional mentors</a:t>
            </a:r>
            <a:endParaRPr lang="en-US"/>
          </a:p>
        </p:txBody>
      </p:sp>
      <p:sp>
        <p:nvSpPr>
          <p:cNvPr id="4" name="Slide Number Placeholder 3"/>
          <p:cNvSpPr>
            <a:spLocks noGrp="1"/>
          </p:cNvSpPr>
          <p:nvPr>
            <p:ph type="sldNum" sz="quarter" idx="5"/>
          </p:nvPr>
        </p:nvSpPr>
        <p:spPr/>
        <p:txBody>
          <a:bodyPr/>
          <a:lstStyle/>
          <a:p>
            <a:fld id="{2FA71717-5493-409B-88E7-BBA2DD37E340}" type="slidenum">
              <a:rPr lang="en-GB" smtClean="0"/>
              <a:t>16</a:t>
            </a:fld>
            <a:endParaRPr lang="en-GB"/>
          </a:p>
        </p:txBody>
      </p:sp>
    </p:spTree>
    <p:extLst>
      <p:ext uri="{BB962C8B-B14F-4D97-AF65-F5344CB8AC3E}">
        <p14:creationId xmlns:p14="http://schemas.microsoft.com/office/powerpoint/2010/main" val="2628023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074D9-B10E-4172-9E88-29FBF6C872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5CB388D-CCE0-4C71-BE48-CE383E028E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0D312B6-A3F4-43D9-8CA2-511799381417}"/>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1BAED926-AE60-432B-A612-878704C1CA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513C50-2A5C-4EC1-83E1-AA7D1D18D100}"/>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094218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DA8EE-59F8-48A9-8627-24F9217158F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4FC35-C634-4BA5-AE9C-FC8601530E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9D30EF-F748-40F9-9EE5-77F67B607A34}"/>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042552B4-B79F-4FEF-A62E-A827E17B50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7F1DCD-A716-4394-B4D1-9A1841C3A7B7}"/>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2744743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756C50-B66C-463B-9E10-21D3DF7AC9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0F9BB2-D480-421E-9CBF-AC658D67A6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312DE2-F544-45C2-BD4B-B2DCF443E07D}"/>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BF857258-7266-42EF-AC4B-DF07C81BA5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FDC5C0-F592-473A-92BB-02413A6FAAB8}"/>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280082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3"/>
            <a:ext cx="10515600" cy="6857999"/>
          </a:xfrm>
        </p:spPr>
        <p:txBody>
          <a:bodyPr anchor="ctr" anchorCtr="0">
            <a:normAutofit/>
          </a:bodyPr>
          <a:lstStyle>
            <a:lvl1pPr algn="ctr">
              <a:defRPr sz="720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849811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502228" y="2061256"/>
            <a:ext cx="10363200" cy="2739344"/>
          </a:xfrm>
        </p:spPr>
        <p:txBody>
          <a:bodyPr anchor="b">
            <a:normAutofit/>
          </a:bodyPr>
          <a:lstStyle>
            <a:lvl1pPr algn="l">
              <a:defRPr sz="4800">
                <a:solidFill>
                  <a:schemeClr val="bg1"/>
                </a:solidFill>
                <a:latin typeface="HelveticaNeueLT Std"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337456" y="5388430"/>
            <a:ext cx="5170715" cy="601209"/>
          </a:xfrm>
        </p:spPr>
        <p:txBody>
          <a:bodyPr>
            <a:noAutofit/>
          </a:bodyPr>
          <a:lstStyle>
            <a:lvl1pPr marL="0" indent="0" algn="l">
              <a:buNone/>
              <a:defRPr sz="1800">
                <a:solidFill>
                  <a:schemeClr val="bg1"/>
                </a:solidFill>
                <a:latin typeface="HelveticaNeueLT Std Cn" panose="020B0506030502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D03EA6F-09DB-443B-B17A-76613FDF79B8}" type="datetimeFigureOut">
              <a:rPr lang="en-US" smtClean="0"/>
              <a:t>9/10/2021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t>‹#›</a:t>
            </a:fld>
            <a:endParaRPr lang="en-US"/>
          </a:p>
        </p:txBody>
      </p:sp>
      <p:sp>
        <p:nvSpPr>
          <p:cNvPr id="12" name="Content Placeholder 11"/>
          <p:cNvSpPr>
            <a:spLocks noGrp="1"/>
          </p:cNvSpPr>
          <p:nvPr>
            <p:ph sz="quarter" idx="13"/>
          </p:nvPr>
        </p:nvSpPr>
        <p:spPr>
          <a:xfrm>
            <a:off x="5571030" y="5388429"/>
            <a:ext cx="6432549" cy="620712"/>
          </a:xfrm>
        </p:spPr>
        <p:txBody>
          <a:bodyPr>
            <a:noAutofit/>
          </a:bodyPr>
          <a:lstStyle>
            <a:lvl1pPr marL="0" indent="0">
              <a:buNone/>
              <a:defRPr lang="en-US" sz="1800" kern="1200" dirty="0" smtClean="0">
                <a:solidFill>
                  <a:srgbClr val="322A7F"/>
                </a:solidFill>
                <a:latin typeface="HelveticaNeueLT Std Cn" panose="020B0506030502030204" pitchFamily="34" charset="0"/>
                <a:ea typeface="+mn-ea"/>
                <a:cs typeface="+mn-cs"/>
              </a:defRPr>
            </a:lvl1pPr>
            <a:lvl2pPr>
              <a:defRPr lang="en-US" sz="1800" kern="1200" dirty="0" smtClean="0">
                <a:solidFill>
                  <a:schemeClr val="tx1"/>
                </a:solidFill>
                <a:latin typeface="HelveticaNeueLT Std Cn" panose="020B0506030502030204" pitchFamily="34" charset="0"/>
                <a:ea typeface="+mn-ea"/>
                <a:cs typeface="+mn-cs"/>
              </a:defRPr>
            </a:lvl2pPr>
            <a:lvl3pPr>
              <a:defRPr lang="en-US" sz="1800" kern="1200" dirty="0" smtClean="0">
                <a:solidFill>
                  <a:schemeClr val="tx1"/>
                </a:solidFill>
                <a:latin typeface="HelveticaNeueLT Std Cn" panose="020B0506030502030204" pitchFamily="34" charset="0"/>
                <a:ea typeface="+mn-ea"/>
                <a:cs typeface="+mn-cs"/>
              </a:defRPr>
            </a:lvl3pPr>
            <a:lvl4pPr>
              <a:defRPr lang="en-US" sz="1800" kern="1200" dirty="0" smtClean="0">
                <a:solidFill>
                  <a:schemeClr val="tx1"/>
                </a:solidFill>
                <a:latin typeface="HelveticaNeueLT Std Cn" panose="020B0506030502030204" pitchFamily="34" charset="0"/>
                <a:ea typeface="+mn-ea"/>
                <a:cs typeface="+mn-cs"/>
              </a:defRPr>
            </a:lvl4pPr>
            <a:lvl5pPr>
              <a:defRPr lang="en-US" sz="1800" kern="1200" dirty="0">
                <a:solidFill>
                  <a:schemeClr val="tx1"/>
                </a:solidFill>
                <a:latin typeface="HelveticaNeueLT Std Cn" panose="020B0506030502030204" pitchFamily="34" charset="0"/>
                <a:ea typeface="+mn-ea"/>
                <a:cs typeface="+mn-cs"/>
              </a:defRPr>
            </a:lvl5pPr>
          </a:lstStyle>
          <a:p>
            <a:pPr lvl="0"/>
            <a:r>
              <a:rPr lang="en-US"/>
              <a:t>Click to edit Master text styles</a:t>
            </a:r>
          </a:p>
        </p:txBody>
      </p:sp>
    </p:spTree>
    <p:extLst>
      <p:ext uri="{BB962C8B-B14F-4D97-AF65-F5344CB8AC3E}">
        <p14:creationId xmlns:p14="http://schemas.microsoft.com/office/powerpoint/2010/main" val="2981199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3158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3CB33-4250-4202-A3BC-652A5D8A5C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5362E0D-F3E5-422F-BB56-682752A6EC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92005A-7F32-47E2-831E-0A564238BF59}"/>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3FD44AEF-4C54-4E7F-9BFF-254DB15CD5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B02E02-BE0F-4DFD-91BF-C814EACE1E7D}"/>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2654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32D13-15B9-4EED-A289-302AE9374C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772E19A-DD1E-45DD-8A31-6916A45710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D1B3EF-A7A1-4375-A6C0-BE7B3FFA8C62}"/>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2CCFAFF7-C8F0-4560-8135-958453DC95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A9ABAB3-240D-4DB4-8C2A-5D5A11783F61}"/>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414545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D9623-5D14-497D-963C-7B69424ACE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ABE2584-1F27-48EA-B19F-4C3A1E2AEA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3B7D834-21CC-44B1-A5C2-308C4BB118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E484B08-77C1-4027-B92E-8E83B62A96B0}"/>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6" name="Footer Placeholder 5">
            <a:extLst>
              <a:ext uri="{FF2B5EF4-FFF2-40B4-BE49-F238E27FC236}">
                <a16:creationId xmlns:a16="http://schemas.microsoft.com/office/drawing/2014/main" id="{719450D5-B13B-4E7A-910C-57A955F5EC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F786B6A-39E7-44FA-ADFD-4BB600B033DE}"/>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3197861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5C068-7DA9-4A70-813A-32AB5645C1C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CBE7E15-9D72-4F2C-BC2B-D21745125C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79068E-C0F5-44FD-962D-BA1800846D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A1C35A6-0DE4-4AB1-AE30-DD588ED2EA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61AC9F-28B1-43D2-A061-64D4E84105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ACEE7EE-0D5E-43A9-B6CE-A2CFAC64740F}"/>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8" name="Footer Placeholder 7">
            <a:extLst>
              <a:ext uri="{FF2B5EF4-FFF2-40B4-BE49-F238E27FC236}">
                <a16:creationId xmlns:a16="http://schemas.microsoft.com/office/drawing/2014/main" id="{BC66ABC2-5CAA-4D87-91EC-E8892FE0A1F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FA0B998-FEDB-4497-9AB9-31ED8769A30B}"/>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797142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69752-6C2B-45CA-BD6E-ED21E43A161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D32EFB9-6AC6-45C5-BC3E-A9C40CC840C4}"/>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4" name="Footer Placeholder 3">
            <a:extLst>
              <a:ext uri="{FF2B5EF4-FFF2-40B4-BE49-F238E27FC236}">
                <a16:creationId xmlns:a16="http://schemas.microsoft.com/office/drawing/2014/main" id="{2FECECEA-B454-46AF-8D95-5ACB5BBA1A3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86B1609-D5DF-420B-B3A8-01E1D9C86534}"/>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180370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53E141-0DE9-40BE-A37D-F8509D8EFEE6}"/>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3" name="Footer Placeholder 2">
            <a:extLst>
              <a:ext uri="{FF2B5EF4-FFF2-40B4-BE49-F238E27FC236}">
                <a16:creationId xmlns:a16="http://schemas.microsoft.com/office/drawing/2014/main" id="{AA4F5276-566F-42D1-829D-AEA145E362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3ACDAAF-870F-4C69-AA9A-0DA4111B5CF2}"/>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181660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0EA80-8803-4EF0-9889-71AADF7E02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B92D8F1-4F4F-4B9B-8B36-6164FB88B5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7270951-8FD8-48C8-81B9-D3D71839B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5E6E0A-2DE3-4BFD-A741-292C23F27B5F}"/>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6" name="Footer Placeholder 5">
            <a:extLst>
              <a:ext uri="{FF2B5EF4-FFF2-40B4-BE49-F238E27FC236}">
                <a16:creationId xmlns:a16="http://schemas.microsoft.com/office/drawing/2014/main" id="{BA4F9D38-332A-4579-8867-86D74E94AF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EFB684-C965-42E3-B079-CE3D6020C71A}"/>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145297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D2AF6-B2E8-4A84-8C0D-24505FBC99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A6C29F8-91E6-4A2E-9DF2-7D9B7FD7B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F2B30C0-1DE1-44D7-96F5-5C7931EF13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1DC4A8-58B9-4340-8CF8-3D8E5472DF2A}"/>
              </a:ext>
            </a:extLst>
          </p:cNvPr>
          <p:cNvSpPr>
            <a:spLocks noGrp="1"/>
          </p:cNvSpPr>
          <p:nvPr>
            <p:ph type="dt" sz="half" idx="10"/>
          </p:nvPr>
        </p:nvSpPr>
        <p:spPr/>
        <p:txBody>
          <a:bodyPr/>
          <a:lstStyle/>
          <a:p>
            <a:fld id="{64E5DAC5-4D3E-4943-B6AD-DF107120D81F}" type="datetimeFigureOut">
              <a:rPr lang="en-GB" smtClean="0"/>
              <a:t>10/09/2021</a:t>
            </a:fld>
            <a:endParaRPr lang="en-GB"/>
          </a:p>
        </p:txBody>
      </p:sp>
      <p:sp>
        <p:nvSpPr>
          <p:cNvPr id="6" name="Footer Placeholder 5">
            <a:extLst>
              <a:ext uri="{FF2B5EF4-FFF2-40B4-BE49-F238E27FC236}">
                <a16:creationId xmlns:a16="http://schemas.microsoft.com/office/drawing/2014/main" id="{4F7C3124-4BC0-4ED4-90CD-2769E5A944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130A7F-40A9-43CF-8E05-1D198AFC8461}"/>
              </a:ext>
            </a:extLst>
          </p:cNvPr>
          <p:cNvSpPr>
            <a:spLocks noGrp="1"/>
          </p:cNvSpPr>
          <p:nvPr>
            <p:ph type="sldNum" sz="quarter" idx="12"/>
          </p:nvPr>
        </p:nvSpPr>
        <p:spPr/>
        <p:txBody>
          <a:bodyPr/>
          <a:lstStyle/>
          <a:p>
            <a:fld id="{F5E35BB4-9ACD-4182-B271-FE43D0E319FB}" type="slidenum">
              <a:rPr lang="en-GB" smtClean="0"/>
              <a:t>‹#›</a:t>
            </a:fld>
            <a:endParaRPr lang="en-GB"/>
          </a:p>
        </p:txBody>
      </p:sp>
    </p:spTree>
    <p:extLst>
      <p:ext uri="{BB962C8B-B14F-4D97-AF65-F5344CB8AC3E}">
        <p14:creationId xmlns:p14="http://schemas.microsoft.com/office/powerpoint/2010/main" val="3295350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83CFAC-F63C-4873-B585-6663D356A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7360D1-C78A-41E7-A35A-3F8B569B29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E2AD08-41D2-4475-896D-C328841EFE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E5DAC5-4D3E-4943-B6AD-DF107120D81F}" type="datetimeFigureOut">
              <a:rPr lang="en-GB" smtClean="0"/>
              <a:t>10/09/2021</a:t>
            </a:fld>
            <a:endParaRPr lang="en-GB"/>
          </a:p>
        </p:txBody>
      </p:sp>
      <p:sp>
        <p:nvSpPr>
          <p:cNvPr id="5" name="Footer Placeholder 4">
            <a:extLst>
              <a:ext uri="{FF2B5EF4-FFF2-40B4-BE49-F238E27FC236}">
                <a16:creationId xmlns:a16="http://schemas.microsoft.com/office/drawing/2014/main" id="{04FB8A8D-ED19-42DB-A45F-D8AFFDFCB9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84372CF-E843-447B-9325-CDFC3BDEDE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35BB4-9ACD-4182-B271-FE43D0E319FB}" type="slidenum">
              <a:rPr lang="en-GB" smtClean="0"/>
              <a:t>‹#›</a:t>
            </a:fld>
            <a:endParaRPr lang="en-GB"/>
          </a:p>
        </p:txBody>
      </p:sp>
    </p:spTree>
    <p:extLst>
      <p:ext uri="{BB962C8B-B14F-4D97-AF65-F5344CB8AC3E}">
        <p14:creationId xmlns:p14="http://schemas.microsoft.com/office/powerpoint/2010/main" val="3865701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5" r:id="rId13"/>
    <p:sldLayoutId id="214748366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hyperlink" Target="https://creativecommons.org/licenses/by-sa/4.0/" TargetMode="External"/><Relationship Id="rId3" Type="http://schemas.openxmlformats.org/officeDocument/2006/relationships/image" Target="../media/image14.jpeg"/><Relationship Id="rId7" Type="http://schemas.openxmlformats.org/officeDocument/2006/relationships/hyperlink" Target="https://nl.wikipedia.org/wiki/Nieuwe_Baarnsche_School#/media/Bestand:Baarn_NBS_2015_0.JP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nl.wikipedia.org/wiki/Nieuwe_Baarnse_School" TargetMode="External"/><Relationship Id="rId5" Type="http://schemas.openxmlformats.org/officeDocument/2006/relationships/image" Target="../media/image15.jpeg"/><Relationship Id="rId4" Type="http://schemas.openxmlformats.org/officeDocument/2006/relationships/hyperlink" Target="https://environment.ehp.qld.gov.au/heritage-register/detail/?id=602845" TargetMode="External"/><Relationship Id="rId9" Type="http://schemas.openxmlformats.org/officeDocument/2006/relationships/hyperlink" Target="https://creativecommons.org/licenses/by/4.0/"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jmmnews.com/makes-reality-tv-compelling-many-people/" TargetMode="External"/><Relationship Id="rId13" Type="http://schemas.openxmlformats.org/officeDocument/2006/relationships/hyperlink" Target="https://creativecommons.org/licenses/by/3.0/" TargetMode="External"/><Relationship Id="rId3" Type="http://schemas.openxmlformats.org/officeDocument/2006/relationships/image" Target="../media/image16.jpeg"/><Relationship Id="rId7" Type="http://schemas.openxmlformats.org/officeDocument/2006/relationships/image" Target="../media/image19.jpeg"/><Relationship Id="rId12" Type="http://schemas.openxmlformats.org/officeDocument/2006/relationships/hyperlink" Target="https://ml.phil.uni-augsburg.de/service/beratung-zu-oer/"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hyperlink" Target="https://creativecommons.org/licenses/by/2.0/" TargetMode="External"/><Relationship Id="rId5" Type="http://schemas.openxmlformats.org/officeDocument/2006/relationships/hyperlink" Target="http://wiki.sugarlabs.org/go/Open_Educational_Resources" TargetMode="External"/><Relationship Id="rId10" Type="http://schemas.openxmlformats.org/officeDocument/2006/relationships/hyperlink" Target="https://www.flickr.com/photos/dfataustralianaid/10699540104/" TargetMode="External"/><Relationship Id="rId4" Type="http://schemas.openxmlformats.org/officeDocument/2006/relationships/image" Target="../media/image17.png"/><Relationship Id="rId9" Type="http://schemas.openxmlformats.org/officeDocument/2006/relationships/hyperlink" Target="https://creativecommons.org/licenses/by/4.0/" TargetMode="External"/><Relationship Id="rId14" Type="http://schemas.openxmlformats.org/officeDocument/2006/relationships/hyperlink" Target="https://www.flickr.com/photos/dfataustralianaid/10726332113"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www.canberra.edu.au/research/faculty-research-centres/csc/family-farm-teams-program"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col.org/programmes/teacher-education/%E2%80%98taking-opportunity-learn%E2%80%99-fiji-teacher%E2%80%99s-learning-journey-during-covid" TargetMode="Externa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oasis.col.org/handle/11599/754" TargetMode="External"/><Relationship Id="rId7" Type="http://schemas.openxmlformats.org/officeDocument/2006/relationships/hyperlink" Target="https://issuu.com/educationinternational/docs/2020_ei-osf_research_enhancingteachingprofessionaf" TargetMode="External"/><Relationship Id="rId2" Type="http://schemas.openxmlformats.org/officeDocument/2006/relationships/hyperlink" Target="http://cbcse.org/wordpress/wp-content/uploads/2014/05/fileName.pdf" TargetMode="External"/><Relationship Id="rId1" Type="http://schemas.openxmlformats.org/officeDocument/2006/relationships/slideLayout" Target="../slideLayouts/slideLayout2.xml"/><Relationship Id="rId6" Type="http://schemas.openxmlformats.org/officeDocument/2006/relationships/hyperlink" Target="http://www.col.org/news/Connections/2010feb/Pages/FairComment.aspx" TargetMode="External"/><Relationship Id="rId5" Type="http://schemas.openxmlformats.org/officeDocument/2006/relationships/hyperlink" Target="https://www.academia.edu/12440762/Design_intent_and_iteration_The_HumanMOOC?email_work_card=view-paper" TargetMode="External"/><Relationship Id="rId4" Type="http://schemas.openxmlformats.org/officeDocument/2006/relationships/hyperlink" Target="https://comosaconnect.org/nios-to-train-all-untrained-teachers-by-2019/"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30.png"/><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br>
              <a:rPr lang="en-US"/>
            </a:br>
            <a:br>
              <a:rPr lang="en-US"/>
            </a:br>
            <a:br>
              <a:rPr lang="en-US"/>
            </a:br>
            <a:br>
              <a:rPr lang="en-US"/>
            </a:br>
            <a:br>
              <a:rPr lang="en-US"/>
            </a:br>
            <a:br>
              <a:rPr lang="en-US"/>
            </a:br>
            <a:br>
              <a:rPr lang="en-US"/>
            </a:br>
            <a:br>
              <a:rPr lang="en-US" sz="4400" i="1"/>
            </a:br>
            <a:br>
              <a:rPr lang="en-US" sz="4400"/>
            </a:br>
            <a:endParaRPr lang="en-US"/>
          </a:p>
        </p:txBody>
      </p:sp>
      <p:sp>
        <p:nvSpPr>
          <p:cNvPr id="3" name="Subtitle 2"/>
          <p:cNvSpPr>
            <a:spLocks noGrp="1"/>
          </p:cNvSpPr>
          <p:nvPr>
            <p:ph type="subTitle" idx="1"/>
          </p:nvPr>
        </p:nvSpPr>
        <p:spPr>
          <a:xfrm>
            <a:off x="337456" y="5388429"/>
            <a:ext cx="5170715" cy="1289462"/>
          </a:xfrm>
        </p:spPr>
        <p:txBody>
          <a:bodyPr/>
          <a:lstStyle/>
          <a:p>
            <a:r>
              <a:rPr lang="en-US" err="1"/>
              <a:t>Ms</a:t>
            </a:r>
            <a:r>
              <a:rPr lang="en-US"/>
              <a:t> Terry Neal: ES Technical and Vocational Skills Development</a:t>
            </a:r>
          </a:p>
          <a:p>
            <a:r>
              <a:rPr lang="en-US"/>
              <a:t>Dr Tony Mays: ES Open Schooling</a:t>
            </a:r>
          </a:p>
          <a:p>
            <a:r>
              <a:rPr lang="en-US"/>
              <a:t>Dr Betty Ogange: ES Teacher Education</a:t>
            </a:r>
          </a:p>
          <a:p>
            <a:endParaRPr lang="en-US"/>
          </a:p>
        </p:txBody>
      </p:sp>
      <p:sp>
        <p:nvSpPr>
          <p:cNvPr id="4" name="Content Placeholder 3"/>
          <p:cNvSpPr>
            <a:spLocks noGrp="1"/>
          </p:cNvSpPr>
          <p:nvPr>
            <p:ph sz="quarter" idx="13"/>
          </p:nvPr>
        </p:nvSpPr>
        <p:spPr/>
        <p:txBody>
          <a:bodyPr/>
          <a:lstStyle/>
          <a:p>
            <a:r>
              <a:rPr lang="en-US"/>
              <a:t>NZVET Research Forum</a:t>
            </a:r>
          </a:p>
          <a:p>
            <a:r>
              <a:rPr lang="en-US"/>
              <a:t>September 09, 2021</a:t>
            </a:r>
          </a:p>
        </p:txBody>
      </p:sp>
      <p:sp>
        <p:nvSpPr>
          <p:cNvPr id="6" name="TextBox 5">
            <a:extLst>
              <a:ext uri="{FF2B5EF4-FFF2-40B4-BE49-F238E27FC236}">
                <a16:creationId xmlns:a16="http://schemas.microsoft.com/office/drawing/2014/main" id="{BB706062-7B2C-49D6-987A-87251FB97160}"/>
              </a:ext>
            </a:extLst>
          </p:cNvPr>
          <p:cNvSpPr txBox="1"/>
          <p:nvPr/>
        </p:nvSpPr>
        <p:spPr>
          <a:xfrm>
            <a:off x="982775" y="2630530"/>
            <a:ext cx="11020804" cy="2308324"/>
          </a:xfrm>
          <a:prstGeom prst="rect">
            <a:avLst/>
          </a:prstGeom>
          <a:noFill/>
        </p:spPr>
        <p:txBody>
          <a:bodyPr wrap="square">
            <a:spAutoFit/>
          </a:bodyPr>
          <a:lstStyle/>
          <a:p>
            <a:pPr algn="ctr"/>
            <a:r>
              <a:rPr lang="en-US" sz="3600">
                <a:solidFill>
                  <a:schemeClr val="bg1"/>
                </a:solidFill>
              </a:rPr>
              <a:t>Pacific Partnership for Open, Flexible and Distance Learning:</a:t>
            </a:r>
          </a:p>
          <a:p>
            <a:pPr algn="ctr"/>
            <a:r>
              <a:rPr lang="en-US" sz="3600">
                <a:solidFill>
                  <a:schemeClr val="bg1"/>
                </a:solidFill>
              </a:rPr>
              <a:t>Two Case Studies</a:t>
            </a:r>
          </a:p>
          <a:p>
            <a:endParaRPr lang="en-US"/>
          </a:p>
          <a:p>
            <a:endParaRPr lang="en-GB"/>
          </a:p>
        </p:txBody>
      </p:sp>
    </p:spTree>
    <p:extLst>
      <p:ext uri="{BB962C8B-B14F-4D97-AF65-F5344CB8AC3E}">
        <p14:creationId xmlns:p14="http://schemas.microsoft.com/office/powerpoint/2010/main" val="2197343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A08E3-5BCD-494E-9F44-2AD5D6E2233B}"/>
              </a:ext>
            </a:extLst>
          </p:cNvPr>
          <p:cNvSpPr>
            <a:spLocks noGrp="1"/>
          </p:cNvSpPr>
          <p:nvPr>
            <p:ph type="title"/>
          </p:nvPr>
        </p:nvSpPr>
        <p:spPr/>
        <p:txBody>
          <a:bodyPr/>
          <a:lstStyle/>
          <a:p>
            <a:r>
              <a:rPr lang="en-US" b="1"/>
              <a:t>Research – Define Priorities</a:t>
            </a:r>
          </a:p>
        </p:txBody>
      </p:sp>
      <p:sp>
        <p:nvSpPr>
          <p:cNvPr id="3" name="Content Placeholder 2">
            <a:extLst>
              <a:ext uri="{FF2B5EF4-FFF2-40B4-BE49-F238E27FC236}">
                <a16:creationId xmlns:a16="http://schemas.microsoft.com/office/drawing/2014/main" id="{294DE7BB-26A7-473F-B781-E15779812B3F}"/>
              </a:ext>
            </a:extLst>
          </p:cNvPr>
          <p:cNvSpPr>
            <a:spLocks noGrp="1"/>
          </p:cNvSpPr>
          <p:nvPr>
            <p:ph idx="1"/>
          </p:nvPr>
        </p:nvSpPr>
        <p:spPr>
          <a:xfrm>
            <a:off x="-111712" y="3661399"/>
            <a:ext cx="5553364" cy="4351338"/>
          </a:xfrm>
        </p:spPr>
        <p:txBody>
          <a:bodyPr>
            <a:normAutofit/>
          </a:bodyPr>
          <a:lstStyle/>
          <a:p>
            <a:pPr marL="0" indent="0" fontAlgn="base">
              <a:buNone/>
            </a:pPr>
            <a:endParaRPr lang="en-US" b="0" i="0" u="none" strike="noStrike">
              <a:solidFill>
                <a:srgbClr val="1A2637"/>
              </a:solidFill>
              <a:effectLst/>
              <a:latin typeface="Arial" panose="020B0604020202020204" pitchFamily="34" charset="0"/>
            </a:endParaRPr>
          </a:p>
          <a:p>
            <a:pPr marL="0" indent="0" fontAlgn="base">
              <a:buNone/>
            </a:pPr>
            <a:endParaRPr lang="en-US" b="0" i="0" u="none" strike="noStrike">
              <a:solidFill>
                <a:srgbClr val="1A2637"/>
              </a:solidFill>
              <a:effectLst/>
              <a:latin typeface="Arial" panose="020B0604020202020204" pitchFamily="34" charset="0"/>
            </a:endParaRPr>
          </a:p>
        </p:txBody>
      </p:sp>
      <p:graphicFrame>
        <p:nvGraphicFramePr>
          <p:cNvPr id="4" name="Table 4">
            <a:extLst>
              <a:ext uri="{FF2B5EF4-FFF2-40B4-BE49-F238E27FC236}">
                <a16:creationId xmlns:a16="http://schemas.microsoft.com/office/drawing/2014/main" id="{4F4A8C75-3A9A-4938-A52B-DF10229A8BB1}"/>
              </a:ext>
            </a:extLst>
          </p:cNvPr>
          <p:cNvGraphicFramePr>
            <a:graphicFrameLocks noGrp="1"/>
          </p:cNvGraphicFramePr>
          <p:nvPr>
            <p:extLst>
              <p:ext uri="{D42A27DB-BD31-4B8C-83A1-F6EECF244321}">
                <p14:modId xmlns:p14="http://schemas.microsoft.com/office/powerpoint/2010/main" val="2674631227"/>
              </p:ext>
            </p:extLst>
          </p:nvPr>
        </p:nvGraphicFramePr>
        <p:xfrm>
          <a:off x="701336" y="1571348"/>
          <a:ext cx="10937292" cy="4265720"/>
        </p:xfrm>
        <a:graphic>
          <a:graphicData uri="http://schemas.openxmlformats.org/drawingml/2006/table">
            <a:tbl>
              <a:tblPr firstRow="1" bandRow="1">
                <a:tableStyleId>{74C1A8A3-306A-4EB7-A6B1-4F7E0EB9C5D6}</a:tableStyleId>
              </a:tblPr>
              <a:tblGrid>
                <a:gridCol w="994299">
                  <a:extLst>
                    <a:ext uri="{9D8B030D-6E8A-4147-A177-3AD203B41FA5}">
                      <a16:colId xmlns:a16="http://schemas.microsoft.com/office/drawing/2014/main" val="2305812694"/>
                    </a:ext>
                  </a:extLst>
                </a:gridCol>
                <a:gridCol w="3169328">
                  <a:extLst>
                    <a:ext uri="{9D8B030D-6E8A-4147-A177-3AD203B41FA5}">
                      <a16:colId xmlns:a16="http://schemas.microsoft.com/office/drawing/2014/main" val="3490000368"/>
                    </a:ext>
                  </a:extLst>
                </a:gridCol>
                <a:gridCol w="3293616">
                  <a:extLst>
                    <a:ext uri="{9D8B030D-6E8A-4147-A177-3AD203B41FA5}">
                      <a16:colId xmlns:a16="http://schemas.microsoft.com/office/drawing/2014/main" val="3847499494"/>
                    </a:ext>
                  </a:extLst>
                </a:gridCol>
                <a:gridCol w="3480049">
                  <a:extLst>
                    <a:ext uri="{9D8B030D-6E8A-4147-A177-3AD203B41FA5}">
                      <a16:colId xmlns:a16="http://schemas.microsoft.com/office/drawing/2014/main" val="3290769795"/>
                    </a:ext>
                  </a:extLst>
                </a:gridCol>
              </a:tblGrid>
              <a:tr h="710953">
                <a:tc>
                  <a:txBody>
                    <a:bodyPr/>
                    <a:lstStyle/>
                    <a:p>
                      <a:endParaRPr lang="en-US"/>
                    </a:p>
                  </a:txBody>
                  <a:tcPr>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a:solidFill>
                            <a:schemeClr val="lt1"/>
                          </a:solidFill>
                        </a:rPr>
                        <a:t>TVET teachers and trainers</a:t>
                      </a:r>
                    </a:p>
                    <a:p>
                      <a:pPr marL="0" algn="l" defTabSz="914400" rtl="0" eaLnBrk="1" latinLnBrk="0" hangingPunct="1"/>
                      <a:endParaRPr lang="en-US" sz="1800" b="1" kern="1200">
                        <a:solidFill>
                          <a:schemeClr val="lt1"/>
                        </a:solidFill>
                        <a:latin typeface="+mn-lt"/>
                        <a:ea typeface="+mn-ea"/>
                        <a:cs typeface="+mn-cs"/>
                      </a:endParaRPr>
                    </a:p>
                  </a:txBody>
                  <a:tcPr>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a:solidFill>
                            <a:schemeClr val="lt1"/>
                          </a:solidFill>
                        </a:rPr>
                        <a:t>TVET institution managers</a:t>
                      </a:r>
                    </a:p>
                    <a:p>
                      <a:pPr marL="0" algn="l" defTabSz="914400" rtl="0" eaLnBrk="1" latinLnBrk="0" hangingPunct="1"/>
                      <a:endParaRPr lang="en-US" sz="1800" b="1" kern="1200">
                        <a:solidFill>
                          <a:schemeClr val="lt1"/>
                        </a:solidFill>
                        <a:latin typeface="+mn-lt"/>
                        <a:ea typeface="+mn-ea"/>
                        <a:cs typeface="+mn-cs"/>
                      </a:endParaRPr>
                    </a:p>
                  </a:txBody>
                  <a:tcPr>
                    <a:solidFill>
                      <a:srgbClr val="00B0F0"/>
                    </a:solidFill>
                  </a:tcPr>
                </a:tc>
                <a:tc>
                  <a:txBody>
                    <a:bodyPr/>
                    <a:lstStyle/>
                    <a:p>
                      <a:r>
                        <a:rPr lang="en-US"/>
                        <a:t>Employers of TVET learners</a:t>
                      </a:r>
                    </a:p>
                  </a:txBody>
                  <a:tcPr>
                    <a:solidFill>
                      <a:srgbClr val="00B0F0"/>
                    </a:solidFill>
                  </a:tcPr>
                </a:tc>
                <a:extLst>
                  <a:ext uri="{0D108BD9-81ED-4DB2-BD59-A6C34878D82A}">
                    <a16:rowId xmlns:a16="http://schemas.microsoft.com/office/drawing/2014/main" val="1777552684"/>
                  </a:ext>
                </a:extLst>
              </a:tr>
              <a:tr h="22344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rgbClr val="1A2637"/>
                          </a:solidFill>
                        </a:rPr>
                        <a:t>Higher</a:t>
                      </a:r>
                    </a:p>
                    <a:p>
                      <a:endParaRPr lang="en-US"/>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Competency based learning and assessment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Working with limited resources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Industry connection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Teaching practical skills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800" kern="120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a:t>Better professional development for staff</a:t>
                      </a:r>
                    </a:p>
                    <a:p>
                      <a:pPr marL="285750" indent="-285750">
                        <a:buFont typeface="Arial" panose="020B0604020202020204" pitchFamily="34" charset="0"/>
                        <a:buChar char="•"/>
                      </a:pPr>
                      <a:r>
                        <a:rPr lang="en-US"/>
                        <a:t>Stronger links to industry and workplace learning</a:t>
                      </a:r>
                    </a:p>
                    <a:p>
                      <a:pPr marL="285750" indent="-285750">
                        <a:buFont typeface="Arial" panose="020B0604020202020204" pitchFamily="34" charset="0"/>
                        <a:buChar char="•"/>
                      </a:pPr>
                      <a:r>
                        <a:rPr lang="en-US"/>
                        <a:t>Promote benefits of TVET to parents and community</a:t>
                      </a:r>
                    </a:p>
                  </a:txBody>
                  <a:tcPr/>
                </a:tc>
                <a:tc>
                  <a:txBody>
                    <a:bodyPr/>
                    <a:lstStyle/>
                    <a:p>
                      <a:pPr marL="285750" indent="-285750">
                        <a:buFont typeface="Arial" panose="020B0604020202020204" pitchFamily="34" charset="0"/>
                        <a:buChar char="•"/>
                      </a:pPr>
                      <a:r>
                        <a:rPr lang="en-US"/>
                        <a:t>Stronger links to TVET institutions</a:t>
                      </a:r>
                    </a:p>
                    <a:p>
                      <a:pPr marL="285750" indent="-285750">
                        <a:buFont typeface="Arial" panose="020B0604020202020204" pitchFamily="34" charset="0"/>
                        <a:buChar char="•"/>
                      </a:pPr>
                      <a:r>
                        <a:rPr lang="en-US"/>
                        <a:t>Effective workplace learning</a:t>
                      </a:r>
                    </a:p>
                    <a:p>
                      <a:pPr marL="285750" indent="-285750">
                        <a:buFont typeface="Arial" panose="020B0604020202020204" pitchFamily="34" charset="0"/>
                        <a:buChar char="•"/>
                      </a:pPr>
                      <a:r>
                        <a:rPr lang="en-US"/>
                        <a:t>Support learners to find work after training</a:t>
                      </a:r>
                    </a:p>
                    <a:p>
                      <a:pPr marL="285750" indent="-285750">
                        <a:buFont typeface="Arial" panose="020B0604020202020204" pitchFamily="34" charset="0"/>
                        <a:buChar char="•"/>
                      </a:pPr>
                      <a:r>
                        <a:rPr lang="en-US"/>
                        <a:t>Promote benefits of TVET to parents and community</a:t>
                      </a:r>
                    </a:p>
                  </a:txBody>
                  <a:tcPr/>
                </a:tc>
                <a:extLst>
                  <a:ext uri="{0D108BD9-81ED-4DB2-BD59-A6C34878D82A}">
                    <a16:rowId xmlns:a16="http://schemas.microsoft.com/office/drawing/2014/main" val="2040636794"/>
                  </a:ext>
                </a:extLst>
              </a:tr>
              <a:tr h="13203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rgbClr val="1A2637"/>
                          </a:solidFill>
                        </a:rPr>
                        <a:t>Lower</a:t>
                      </a:r>
                    </a:p>
                    <a:p>
                      <a:endParaRPr lang="en-US"/>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Teaching industry relevant skills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a:solidFill>
                            <a:schemeClr val="dk1"/>
                          </a:solidFill>
                        </a:rPr>
                        <a:t>Teaching online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800" kern="120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a:t>Address gender stereotypes in TVET</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Address gender stereotypes in TVET</a:t>
                      </a:r>
                    </a:p>
                    <a:p>
                      <a:endParaRPr lang="en-US"/>
                    </a:p>
                  </a:txBody>
                  <a:tcPr/>
                </a:tc>
                <a:extLst>
                  <a:ext uri="{0D108BD9-81ED-4DB2-BD59-A6C34878D82A}">
                    <a16:rowId xmlns:a16="http://schemas.microsoft.com/office/drawing/2014/main" val="2486194415"/>
                  </a:ext>
                </a:extLst>
              </a:tr>
            </a:tbl>
          </a:graphicData>
        </a:graphic>
      </p:graphicFrame>
    </p:spTree>
    <p:extLst>
      <p:ext uri="{BB962C8B-B14F-4D97-AF65-F5344CB8AC3E}">
        <p14:creationId xmlns:p14="http://schemas.microsoft.com/office/powerpoint/2010/main" val="1117153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D408-6FF7-400D-BFED-4154659CF9AE}"/>
              </a:ext>
            </a:extLst>
          </p:cNvPr>
          <p:cNvSpPr>
            <a:spLocks noGrp="1"/>
          </p:cNvSpPr>
          <p:nvPr>
            <p:ph type="title"/>
          </p:nvPr>
        </p:nvSpPr>
        <p:spPr/>
        <p:txBody>
          <a:bodyPr/>
          <a:lstStyle/>
          <a:p>
            <a:r>
              <a:rPr lang="en-US" b="1"/>
              <a:t>Design – Develop and Test</a:t>
            </a:r>
          </a:p>
        </p:txBody>
      </p:sp>
      <p:pic>
        <p:nvPicPr>
          <p:cNvPr id="4" name="Picture 5" descr="Graphical user interface, website&#10;&#10;Description automatically generated">
            <a:extLst>
              <a:ext uri="{FF2B5EF4-FFF2-40B4-BE49-F238E27FC236}">
                <a16:creationId xmlns:a16="http://schemas.microsoft.com/office/drawing/2014/main" id="{8D78D435-473D-4173-A76E-F0BE3CD7F83A}"/>
              </a:ext>
            </a:extLst>
          </p:cNvPr>
          <p:cNvPicPr>
            <a:picLocks noChangeAspect="1"/>
          </p:cNvPicPr>
          <p:nvPr/>
        </p:nvPicPr>
        <p:blipFill>
          <a:blip r:embed="rId2"/>
          <a:stretch>
            <a:fillRect/>
          </a:stretch>
        </p:blipFill>
        <p:spPr>
          <a:xfrm>
            <a:off x="129516" y="1539893"/>
            <a:ext cx="5423794" cy="3042868"/>
          </a:xfrm>
          <a:prstGeom prst="rect">
            <a:avLst/>
          </a:prstGeom>
        </p:spPr>
      </p:pic>
      <p:pic>
        <p:nvPicPr>
          <p:cNvPr id="6" name="Picture 5" descr="Graphical user interface, website&#10;&#10;Description automatically generated">
            <a:extLst>
              <a:ext uri="{FF2B5EF4-FFF2-40B4-BE49-F238E27FC236}">
                <a16:creationId xmlns:a16="http://schemas.microsoft.com/office/drawing/2014/main" id="{1A1559F3-1BE3-420C-9724-1266711FC27B}"/>
              </a:ext>
            </a:extLst>
          </p:cNvPr>
          <p:cNvPicPr>
            <a:picLocks noChangeAspect="1"/>
          </p:cNvPicPr>
          <p:nvPr/>
        </p:nvPicPr>
        <p:blipFill>
          <a:blip r:embed="rId3"/>
          <a:stretch>
            <a:fillRect/>
          </a:stretch>
        </p:blipFill>
        <p:spPr>
          <a:xfrm>
            <a:off x="6470912" y="3054601"/>
            <a:ext cx="5594986" cy="3107915"/>
          </a:xfrm>
          <a:prstGeom prst="rect">
            <a:avLst/>
          </a:prstGeom>
        </p:spPr>
      </p:pic>
      <p:cxnSp>
        <p:nvCxnSpPr>
          <p:cNvPr id="7" name="Straight Arrow Connector 6">
            <a:extLst>
              <a:ext uri="{FF2B5EF4-FFF2-40B4-BE49-F238E27FC236}">
                <a16:creationId xmlns:a16="http://schemas.microsoft.com/office/drawing/2014/main" id="{EF651164-CB23-4404-8D84-08D2691C9137}"/>
              </a:ext>
            </a:extLst>
          </p:cNvPr>
          <p:cNvCxnSpPr>
            <a:cxnSpLocks/>
          </p:cNvCxnSpPr>
          <p:nvPr/>
        </p:nvCxnSpPr>
        <p:spPr>
          <a:xfrm>
            <a:off x="5586464" y="3897691"/>
            <a:ext cx="877455" cy="0"/>
          </a:xfrm>
          <a:prstGeom prst="straightConnector1">
            <a:avLst/>
          </a:prstGeom>
          <a:ln w="666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382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6D408-6FF7-400D-BFED-4154659CF9AE}"/>
              </a:ext>
            </a:extLst>
          </p:cNvPr>
          <p:cNvSpPr>
            <a:spLocks noGrp="1"/>
          </p:cNvSpPr>
          <p:nvPr>
            <p:ph type="title"/>
          </p:nvPr>
        </p:nvSpPr>
        <p:spPr/>
        <p:txBody>
          <a:bodyPr/>
          <a:lstStyle/>
          <a:p>
            <a:r>
              <a:rPr lang="en-US" b="1"/>
              <a:t>Design – Develop and Test</a:t>
            </a:r>
          </a:p>
        </p:txBody>
      </p:sp>
      <p:sp>
        <p:nvSpPr>
          <p:cNvPr id="3" name="Content Placeholder 2">
            <a:extLst>
              <a:ext uri="{FF2B5EF4-FFF2-40B4-BE49-F238E27FC236}">
                <a16:creationId xmlns:a16="http://schemas.microsoft.com/office/drawing/2014/main" id="{78EFAC77-4455-4F5F-BFE8-58507C9C8EE0}"/>
              </a:ext>
            </a:extLst>
          </p:cNvPr>
          <p:cNvSpPr>
            <a:spLocks noGrp="1"/>
          </p:cNvSpPr>
          <p:nvPr>
            <p:ph idx="1"/>
          </p:nvPr>
        </p:nvSpPr>
        <p:spPr>
          <a:xfrm>
            <a:off x="838200" y="1493116"/>
            <a:ext cx="4761089" cy="4351338"/>
          </a:xfrm>
        </p:spPr>
        <p:txBody>
          <a:bodyPr vert="horz" lIns="91440" tIns="45720" rIns="91440" bIns="45720" rtlCol="0" anchor="t">
            <a:normAutofit/>
          </a:bodyPr>
          <a:lstStyle/>
          <a:p>
            <a:r>
              <a:rPr lang="en-US"/>
              <a:t>Develop using guiding principles</a:t>
            </a:r>
          </a:p>
          <a:p>
            <a:r>
              <a:rPr lang="en-US"/>
              <a:t>Finding local videos and stories has had its challenges </a:t>
            </a:r>
            <a:endParaRPr lang="en-US">
              <a:cs typeface="Calibri"/>
            </a:endParaRPr>
          </a:p>
          <a:p>
            <a:r>
              <a:rPr lang="en-US">
                <a:solidFill>
                  <a:schemeClr val="bg1">
                    <a:lumMod val="65000"/>
                  </a:schemeClr>
                </a:solidFill>
              </a:rPr>
              <a:t>Stakeholder group feedback</a:t>
            </a:r>
            <a:endParaRPr lang="en-US">
              <a:solidFill>
                <a:schemeClr val="bg1">
                  <a:lumMod val="65000"/>
                </a:schemeClr>
              </a:solidFill>
              <a:cs typeface="Calibri"/>
            </a:endParaRPr>
          </a:p>
          <a:p>
            <a:r>
              <a:rPr lang="en-US">
                <a:solidFill>
                  <a:schemeClr val="bg1">
                    <a:lumMod val="65000"/>
                  </a:schemeClr>
                </a:solidFill>
              </a:rPr>
              <a:t>Support TVET practitioners to use through projects</a:t>
            </a:r>
            <a:endParaRPr lang="en-US">
              <a:solidFill>
                <a:schemeClr val="bg1">
                  <a:lumMod val="65000"/>
                </a:schemeClr>
              </a:solidFill>
              <a:cs typeface="Calibri"/>
            </a:endParaRPr>
          </a:p>
          <a:p>
            <a:r>
              <a:rPr lang="en-US">
                <a:solidFill>
                  <a:schemeClr val="bg1">
                    <a:lumMod val="65000"/>
                  </a:schemeClr>
                </a:solidFill>
              </a:rPr>
              <a:t>Improve iteratively</a:t>
            </a:r>
            <a:endParaRPr lang="en-US">
              <a:solidFill>
                <a:schemeClr val="bg1">
                  <a:lumMod val="65000"/>
                </a:schemeClr>
              </a:solidFill>
              <a:cs typeface="Calibri"/>
            </a:endParaRPr>
          </a:p>
        </p:txBody>
      </p:sp>
      <p:pic>
        <p:nvPicPr>
          <p:cNvPr id="4" name="Picture 4" descr="Graphical user interface, website&#10;&#10;Description automatically generated">
            <a:extLst>
              <a:ext uri="{FF2B5EF4-FFF2-40B4-BE49-F238E27FC236}">
                <a16:creationId xmlns:a16="http://schemas.microsoft.com/office/drawing/2014/main" id="{5A481071-BD21-4E8C-A7BE-DCD778B13934}"/>
              </a:ext>
            </a:extLst>
          </p:cNvPr>
          <p:cNvPicPr>
            <a:picLocks noChangeAspect="1"/>
          </p:cNvPicPr>
          <p:nvPr/>
        </p:nvPicPr>
        <p:blipFill>
          <a:blip r:embed="rId2"/>
          <a:stretch>
            <a:fillRect/>
          </a:stretch>
        </p:blipFill>
        <p:spPr>
          <a:xfrm>
            <a:off x="6089650" y="1840464"/>
            <a:ext cx="5553075" cy="3534259"/>
          </a:xfrm>
          <a:prstGeom prst="rect">
            <a:avLst/>
          </a:prstGeom>
        </p:spPr>
      </p:pic>
    </p:spTree>
    <p:extLst>
      <p:ext uri="{BB962C8B-B14F-4D97-AF65-F5344CB8AC3E}">
        <p14:creationId xmlns:p14="http://schemas.microsoft.com/office/powerpoint/2010/main" val="687041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br>
              <a:rPr lang="en-US"/>
            </a:br>
            <a:br>
              <a:rPr lang="en-US"/>
            </a:br>
            <a:br>
              <a:rPr lang="en-US"/>
            </a:br>
            <a:br>
              <a:rPr lang="en-US"/>
            </a:br>
            <a:br>
              <a:rPr lang="en-US"/>
            </a:br>
            <a:br>
              <a:rPr lang="en-US"/>
            </a:br>
            <a:br>
              <a:rPr lang="en-US"/>
            </a:br>
            <a:br>
              <a:rPr lang="en-US" sz="4400" i="1"/>
            </a:br>
            <a:br>
              <a:rPr lang="en-US" sz="4400"/>
            </a:br>
            <a:endParaRPr lang="en-US"/>
          </a:p>
        </p:txBody>
      </p:sp>
      <p:sp>
        <p:nvSpPr>
          <p:cNvPr id="3" name="Subtitle 2"/>
          <p:cNvSpPr>
            <a:spLocks noGrp="1"/>
          </p:cNvSpPr>
          <p:nvPr>
            <p:ph type="subTitle" idx="1"/>
          </p:nvPr>
        </p:nvSpPr>
        <p:spPr>
          <a:xfrm>
            <a:off x="337456" y="5388429"/>
            <a:ext cx="5170715" cy="867645"/>
          </a:xfrm>
        </p:spPr>
        <p:txBody>
          <a:bodyPr/>
          <a:lstStyle/>
          <a:p>
            <a:r>
              <a:rPr lang="en-US"/>
              <a:t>Dr Tony Mays: ES Open Schooling</a:t>
            </a:r>
          </a:p>
          <a:p>
            <a:r>
              <a:rPr lang="en-US"/>
              <a:t>Dr Betty </a:t>
            </a:r>
            <a:r>
              <a:rPr lang="en-US" err="1"/>
              <a:t>Ogange</a:t>
            </a:r>
            <a:r>
              <a:rPr lang="en-US"/>
              <a:t>: ES Teacher Education</a:t>
            </a:r>
          </a:p>
        </p:txBody>
      </p:sp>
      <p:sp>
        <p:nvSpPr>
          <p:cNvPr id="4" name="Content Placeholder 3"/>
          <p:cNvSpPr>
            <a:spLocks noGrp="1"/>
          </p:cNvSpPr>
          <p:nvPr>
            <p:ph sz="quarter" idx="13"/>
          </p:nvPr>
        </p:nvSpPr>
        <p:spPr/>
        <p:txBody>
          <a:bodyPr/>
          <a:lstStyle/>
          <a:p>
            <a:r>
              <a:rPr lang="en-US"/>
              <a:t>NZVET Research Forum</a:t>
            </a:r>
          </a:p>
          <a:p>
            <a:r>
              <a:rPr lang="en-US"/>
              <a:t>September 09, 2021</a:t>
            </a:r>
          </a:p>
        </p:txBody>
      </p:sp>
      <p:sp>
        <p:nvSpPr>
          <p:cNvPr id="6" name="TextBox 5">
            <a:extLst>
              <a:ext uri="{FF2B5EF4-FFF2-40B4-BE49-F238E27FC236}">
                <a16:creationId xmlns:a16="http://schemas.microsoft.com/office/drawing/2014/main" id="{BB706062-7B2C-49D6-987A-87251FB97160}"/>
              </a:ext>
            </a:extLst>
          </p:cNvPr>
          <p:cNvSpPr txBox="1"/>
          <p:nvPr/>
        </p:nvSpPr>
        <p:spPr>
          <a:xfrm>
            <a:off x="1453830" y="2528930"/>
            <a:ext cx="9235942" cy="2308324"/>
          </a:xfrm>
          <a:prstGeom prst="rect">
            <a:avLst/>
          </a:prstGeom>
          <a:noFill/>
        </p:spPr>
        <p:txBody>
          <a:bodyPr wrap="square">
            <a:spAutoFit/>
          </a:bodyPr>
          <a:lstStyle/>
          <a:p>
            <a:pPr algn="ctr"/>
            <a:r>
              <a:rPr lang="en-US" sz="3600">
                <a:solidFill>
                  <a:schemeClr val="bg1"/>
                </a:solidFill>
              </a:rPr>
              <a:t>Skilling Teachers in the Pacific to Teach Online:</a:t>
            </a:r>
          </a:p>
          <a:p>
            <a:pPr algn="ctr"/>
            <a:r>
              <a:rPr lang="en-US" sz="3600">
                <a:solidFill>
                  <a:schemeClr val="bg1"/>
                </a:solidFill>
              </a:rPr>
              <a:t>COL’s experience and approach in scalable training</a:t>
            </a:r>
          </a:p>
          <a:p>
            <a:endParaRPr lang="en-US"/>
          </a:p>
          <a:p>
            <a:endParaRPr lang="en-GB"/>
          </a:p>
        </p:txBody>
      </p:sp>
    </p:spTree>
    <p:extLst>
      <p:ext uri="{BB962C8B-B14F-4D97-AF65-F5344CB8AC3E}">
        <p14:creationId xmlns:p14="http://schemas.microsoft.com/office/powerpoint/2010/main" val="3268833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A061BA2E-A388-41C5-B73A-B0FEB6B10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ictures of two schools.&#10;The grounds are empty due to closures.">
            <a:extLst>
              <a:ext uri="{FF2B5EF4-FFF2-40B4-BE49-F238E27FC236}">
                <a16:creationId xmlns:a16="http://schemas.microsoft.com/office/drawing/2014/main" id="{DE34A4E8-0DEB-4BC2-AB84-5EBCE4F15AAA}"/>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7029" r="16305"/>
          <a:stretch/>
        </p:blipFill>
        <p:spPr>
          <a:xfrm>
            <a:off x="-1" y="10"/>
            <a:ext cx="6096001" cy="6857990"/>
          </a:xfrm>
          <a:prstGeom prst="rect">
            <a:avLst/>
          </a:prstGeom>
        </p:spPr>
      </p:pic>
      <p:pic>
        <p:nvPicPr>
          <p:cNvPr id="5" name="Picture 4" descr="A tree in front of a building&#10;&#10;Description automatically generated">
            <a:extLst>
              <a:ext uri="{FF2B5EF4-FFF2-40B4-BE49-F238E27FC236}">
                <a16:creationId xmlns:a16="http://schemas.microsoft.com/office/drawing/2014/main" id="{1D8F1B40-3DAD-4999-BE9F-4D492CDC660A}"/>
              </a:ext>
            </a:extLst>
          </p:cNvPr>
          <p:cNvPicPr>
            <a:picLocks noChangeAspect="1"/>
          </p:cNvPicPr>
          <p:nvPr/>
        </p:nvPicPr>
        <p:blipFill rotWithShape="1">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l="9119" r="24898" b="1"/>
          <a:stretch/>
        </p:blipFill>
        <p:spPr>
          <a:xfrm>
            <a:off x="6096010" y="10"/>
            <a:ext cx="6095999" cy="6857990"/>
          </a:xfrm>
          <a:prstGeom prst="rect">
            <a:avLst/>
          </a:prstGeom>
        </p:spPr>
      </p:pic>
      <p:sp>
        <p:nvSpPr>
          <p:cNvPr id="44" name="Rectangle 43">
            <a:extLst>
              <a:ext uri="{FF2B5EF4-FFF2-40B4-BE49-F238E27FC236}">
                <a16:creationId xmlns:a16="http://schemas.microsoft.com/office/drawing/2014/main" id="{76E192A2-3ED3-4081-8A86-A22B51141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152902" y="-1181101"/>
            <a:ext cx="3886200" cy="12192001"/>
          </a:xfrm>
          <a:prstGeom prst="rect">
            <a:avLst/>
          </a:prstGeom>
          <a:gradFill>
            <a:gsLst>
              <a:gs pos="41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CF8C4B-12B7-4DFD-A540-3E347B4FF75B}"/>
              </a:ext>
            </a:extLst>
          </p:cNvPr>
          <p:cNvSpPr>
            <a:spLocks noGrp="1"/>
          </p:cNvSpPr>
          <p:nvPr>
            <p:ph type="ctrTitle"/>
          </p:nvPr>
        </p:nvSpPr>
        <p:spPr>
          <a:xfrm>
            <a:off x="404553" y="3091928"/>
            <a:ext cx="9079991" cy="2387600"/>
          </a:xfrm>
        </p:spPr>
        <p:txBody>
          <a:bodyPr>
            <a:normAutofit/>
          </a:bodyPr>
          <a:lstStyle/>
          <a:p>
            <a:pPr algn="l"/>
            <a:r>
              <a:rPr lang="en-US" sz="5000" b="1">
                <a:solidFill>
                  <a:schemeClr val="bg1"/>
                </a:solidFill>
              </a:rPr>
              <a:t>Using Open Educational Resources for Online Learning: </a:t>
            </a:r>
            <a:br>
              <a:rPr lang="en-US" sz="5000" b="1">
                <a:solidFill>
                  <a:schemeClr val="bg1"/>
                </a:solidFill>
              </a:rPr>
            </a:br>
            <a:r>
              <a:rPr lang="en-US" sz="5000" b="1">
                <a:solidFill>
                  <a:schemeClr val="bg1"/>
                </a:solidFill>
              </a:rPr>
              <a:t>An Introduction</a:t>
            </a:r>
            <a:endParaRPr lang="en-GB" sz="5000" b="1">
              <a:solidFill>
                <a:schemeClr val="bg1"/>
              </a:solidFill>
            </a:endParaRPr>
          </a:p>
        </p:txBody>
      </p:sp>
      <p:sp>
        <p:nvSpPr>
          <p:cNvPr id="46" name="Rectangle: Rounded Corners 45">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575039"/>
            <a:ext cx="97840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3" name="Subtitle 2">
            <a:extLst>
              <a:ext uri="{FF2B5EF4-FFF2-40B4-BE49-F238E27FC236}">
                <a16:creationId xmlns:a16="http://schemas.microsoft.com/office/drawing/2014/main" id="{5FA5FC4D-146B-4DE1-859A-0324356EA7F9}"/>
              </a:ext>
            </a:extLst>
          </p:cNvPr>
          <p:cNvSpPr>
            <a:spLocks noGrp="1"/>
          </p:cNvSpPr>
          <p:nvPr>
            <p:ph type="subTitle" idx="1"/>
          </p:nvPr>
        </p:nvSpPr>
        <p:spPr>
          <a:xfrm>
            <a:off x="404552" y="5624945"/>
            <a:ext cx="9079992" cy="592975"/>
          </a:xfrm>
        </p:spPr>
        <p:txBody>
          <a:bodyPr anchor="ctr">
            <a:normAutofit/>
          </a:bodyPr>
          <a:lstStyle/>
          <a:p>
            <a:pPr algn="l"/>
            <a:r>
              <a:rPr lang="en-US" sz="2800">
                <a:solidFill>
                  <a:schemeClr val="bg1"/>
                </a:solidFill>
              </a:rPr>
              <a:t>Commonwealth of Learning</a:t>
            </a:r>
            <a:endParaRPr lang="en-GB" sz="2800">
              <a:solidFill>
                <a:schemeClr val="bg1"/>
              </a:solidFill>
            </a:endParaRPr>
          </a:p>
        </p:txBody>
      </p:sp>
      <p:sp>
        <p:nvSpPr>
          <p:cNvPr id="4" name="TextBox 3">
            <a:extLst>
              <a:ext uri="{FF2B5EF4-FFF2-40B4-BE49-F238E27FC236}">
                <a16:creationId xmlns:a16="http://schemas.microsoft.com/office/drawing/2014/main" id="{8FA5309E-D059-40B4-A38E-9544BCDBC815}"/>
              </a:ext>
            </a:extLst>
          </p:cNvPr>
          <p:cNvSpPr txBox="1"/>
          <p:nvPr/>
        </p:nvSpPr>
        <p:spPr>
          <a:xfrm>
            <a:off x="6096001" y="6354950"/>
            <a:ext cx="6095999" cy="685799"/>
          </a:xfrm>
          <a:prstGeom prst="rect">
            <a:avLst/>
          </a:prstGeom>
          <a:solidFill>
            <a:srgbClr val="000000">
              <a:alpha val="50000"/>
            </a:srgbClr>
          </a:solidFill>
          <a:ln>
            <a:noFill/>
          </a:ln>
        </p:spPr>
        <p:txBody>
          <a:bodyPr wrap="square" rtlCol="0">
            <a:noAutofit/>
          </a:bodyPr>
          <a:lstStyle/>
          <a:p>
            <a:pPr algn="ctr">
              <a:spcAft>
                <a:spcPts val="600"/>
              </a:spcAft>
            </a:pPr>
            <a:r>
              <a:rPr lang="en-GB" sz="1300" u="sng">
                <a:solidFill>
                  <a:srgbClr val="FFFFFF"/>
                </a:solidFill>
                <a:effectLst/>
                <a:hlinkClick r:id="rId7">
                  <a:extLst>
                    <a:ext uri="{A12FA001-AC4F-418D-AE19-62706E023703}">
                      <ahyp:hlinkClr xmlns:ahyp="http://schemas.microsoft.com/office/drawing/2018/hyperlinkcolor" val="tx"/>
                    </a:ext>
                  </a:extLst>
                </a:hlinkClick>
              </a:rPr>
              <a:t>Nieuwe_Baarnsche_School</a:t>
            </a:r>
            <a:r>
              <a:rPr lang="en-GB" sz="1300">
                <a:solidFill>
                  <a:srgbClr val="FFFFFF"/>
                </a:solidFill>
                <a:effectLst/>
              </a:rPr>
              <a:t> by </a:t>
            </a:r>
            <a:r>
              <a:rPr lang="en-GB" sz="1300" err="1">
                <a:solidFill>
                  <a:srgbClr val="FFFFFF"/>
                </a:solidFill>
                <a:effectLst/>
              </a:rPr>
              <a:t>Atsje</a:t>
            </a:r>
            <a:r>
              <a:rPr lang="en-GB" sz="1300">
                <a:solidFill>
                  <a:srgbClr val="FFFFFF"/>
                </a:solidFill>
                <a:effectLst/>
              </a:rPr>
              <a:t> </a:t>
            </a:r>
            <a:r>
              <a:rPr lang="en-GB" sz="1300" u="sng">
                <a:solidFill>
                  <a:srgbClr val="FFFFFF"/>
                </a:solidFill>
                <a:effectLst/>
                <a:hlinkClick r:id="rId8">
                  <a:extLst>
                    <a:ext uri="{A12FA001-AC4F-418D-AE19-62706E023703}">
                      <ahyp:hlinkClr xmlns:ahyp="http://schemas.microsoft.com/office/drawing/2018/hyperlinkcolor" val="tx"/>
                    </a:ext>
                  </a:extLst>
                </a:hlinkClick>
              </a:rPr>
              <a:t>CC-BY-SA 4.0</a:t>
            </a:r>
            <a:r>
              <a:rPr lang="en-GB" sz="1300">
                <a:solidFill>
                  <a:srgbClr val="FFFFFF"/>
                </a:solidFill>
                <a:effectLst/>
              </a:rPr>
              <a:t> </a:t>
            </a:r>
          </a:p>
          <a:p>
            <a:pPr algn="ctr">
              <a:spcAft>
                <a:spcPts val="600"/>
              </a:spcAft>
            </a:pPr>
            <a:endParaRPr lang="en-GB" sz="1300">
              <a:solidFill>
                <a:srgbClr val="FFFFFF"/>
              </a:solidFill>
            </a:endParaRPr>
          </a:p>
        </p:txBody>
      </p:sp>
      <p:sp>
        <p:nvSpPr>
          <p:cNvPr id="7" name="TextBox 6">
            <a:extLst>
              <a:ext uri="{FF2B5EF4-FFF2-40B4-BE49-F238E27FC236}">
                <a16:creationId xmlns:a16="http://schemas.microsoft.com/office/drawing/2014/main" id="{5A9A7943-7A7F-4947-95BE-9B576B5C6A87}"/>
              </a:ext>
            </a:extLst>
          </p:cNvPr>
          <p:cNvSpPr txBox="1"/>
          <p:nvPr/>
        </p:nvSpPr>
        <p:spPr>
          <a:xfrm>
            <a:off x="-132609" y="6392022"/>
            <a:ext cx="6169518" cy="515884"/>
          </a:xfrm>
          <a:prstGeom prst="rect">
            <a:avLst/>
          </a:prstGeom>
          <a:solidFill>
            <a:srgbClr val="000000">
              <a:alpha val="50000"/>
            </a:srgbClr>
          </a:solidFill>
          <a:ln>
            <a:noFill/>
          </a:ln>
        </p:spPr>
        <p:txBody>
          <a:bodyPr wrap="square" rtlCol="0">
            <a:noAutofit/>
          </a:bodyPr>
          <a:lstStyle/>
          <a:p>
            <a:pPr algn="ctr">
              <a:spcAft>
                <a:spcPts val="600"/>
              </a:spcAft>
            </a:pPr>
            <a:r>
              <a:rPr lang="en-GB" sz="1300" u="sng" err="1">
                <a:solidFill>
                  <a:srgbClr val="FFFFFF"/>
                </a:solidFill>
                <a:effectLst/>
                <a:hlinkClick r:id="rId4" tooltip="https://environment.ehp.qld.gov.au/heritage-register/detail/?id=602845">
                  <a:extLst>
                    <a:ext uri="{A12FA001-AC4F-418D-AE19-62706E023703}">
                      <ahyp:hlinkClr xmlns:ahyp="http://schemas.microsoft.com/office/drawing/2018/hyperlinkcolor" val="tx"/>
                    </a:ext>
                  </a:extLst>
                </a:hlinkClick>
              </a:rPr>
              <a:t>Toowong</a:t>
            </a:r>
            <a:r>
              <a:rPr lang="en-GB" sz="1300" u="sng">
                <a:solidFill>
                  <a:srgbClr val="FFFFFF"/>
                </a:solidFill>
                <a:effectLst/>
                <a:hlinkClick r:id="rId4" tooltip="https://environment.ehp.qld.gov.au/heritage-register/detail/?id=602845">
                  <a:extLst>
                    <a:ext uri="{A12FA001-AC4F-418D-AE19-62706E023703}">
                      <ahyp:hlinkClr xmlns:ahyp="http://schemas.microsoft.com/office/drawing/2018/hyperlinkcolor" val="tx"/>
                    </a:ext>
                  </a:extLst>
                </a:hlinkClick>
              </a:rPr>
              <a:t> State School</a:t>
            </a:r>
            <a:r>
              <a:rPr lang="en-GB" sz="1300">
                <a:solidFill>
                  <a:srgbClr val="FFFFFF"/>
                </a:solidFill>
                <a:effectLst/>
              </a:rPr>
              <a:t> </a:t>
            </a:r>
            <a:r>
              <a:rPr lang="en-GB" sz="1300" u="sng">
                <a:solidFill>
                  <a:srgbClr val="FFFFFF"/>
                </a:solidFill>
                <a:effectLst/>
                <a:hlinkClick r:id="rId9">
                  <a:extLst>
                    <a:ext uri="{A12FA001-AC4F-418D-AE19-62706E023703}">
                      <ahyp:hlinkClr xmlns:ahyp="http://schemas.microsoft.com/office/drawing/2018/hyperlinkcolor" val="tx"/>
                    </a:ext>
                  </a:extLst>
                </a:hlinkClick>
              </a:rPr>
              <a:t>CC-BY 4.0</a:t>
            </a:r>
            <a:r>
              <a:rPr lang="en-GB" sz="1300">
                <a:solidFill>
                  <a:srgbClr val="FFFFFF"/>
                </a:solidFill>
                <a:effectLst/>
              </a:rPr>
              <a:t> </a:t>
            </a:r>
          </a:p>
          <a:p>
            <a:pPr algn="ctr">
              <a:spcAft>
                <a:spcPts val="600"/>
              </a:spcAft>
            </a:pPr>
            <a:endParaRPr lang="en-GB" sz="1300">
              <a:solidFill>
                <a:srgbClr val="FFFFFF"/>
              </a:solidFill>
            </a:endParaRPr>
          </a:p>
        </p:txBody>
      </p:sp>
    </p:spTree>
    <p:extLst>
      <p:ext uri="{BB962C8B-B14F-4D97-AF65-F5344CB8AC3E}">
        <p14:creationId xmlns:p14="http://schemas.microsoft.com/office/powerpoint/2010/main" val="298271867"/>
      </p:ext>
    </p:extLst>
  </p:cSld>
  <p:clrMapOvr>
    <a:masterClrMapping/>
  </p:clrMapOvr>
  <mc:AlternateContent xmlns:mc="http://schemas.openxmlformats.org/markup-compatibility/2006" xmlns:p14="http://schemas.microsoft.com/office/powerpoint/2010/main">
    <mc:Choice Requires="p14">
      <p:transition spd="slow" p14:dur="2000" advTm="13850"/>
    </mc:Choice>
    <mc:Fallback xmlns="">
      <p:transition spd="slow" advTm="138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A person standing in front of a chalkboard&#10;&#10;Description automatically generated with medium confidence">
            <a:extLst>
              <a:ext uri="{FF2B5EF4-FFF2-40B4-BE49-F238E27FC236}">
                <a16:creationId xmlns:a16="http://schemas.microsoft.com/office/drawing/2014/main" id="{A8B6A68E-759F-4881-9063-D2BDC71EA9CA}"/>
              </a:ext>
            </a:extLst>
          </p:cNvPr>
          <p:cNvPicPr>
            <a:picLocks noChangeAspect="1"/>
          </p:cNvPicPr>
          <p:nvPr/>
        </p:nvPicPr>
        <p:blipFill rotWithShape="1">
          <a:blip r:embed="rId3">
            <a:extLst>
              <a:ext uri="{28A0092B-C50C-407E-A947-70E740481C1C}">
                <a14:useLocalDpi xmlns:a14="http://schemas.microsoft.com/office/drawing/2010/main" val="0"/>
              </a:ext>
            </a:extLst>
          </a:blip>
          <a:srcRect t="3746" b="11985"/>
          <a:stretch/>
        </p:blipFill>
        <p:spPr>
          <a:xfrm>
            <a:off x="0" y="0"/>
            <a:ext cx="6095980" cy="3428990"/>
          </a:xfrm>
          <a:prstGeom prst="rect">
            <a:avLst/>
          </a:prstGeom>
        </p:spPr>
      </p:pic>
      <p:pic>
        <p:nvPicPr>
          <p:cNvPr id="5" name="Content Placeholder 5" descr="A close up of a sign&#10;&#10;Description automatically generated">
            <a:extLst>
              <a:ext uri="{FF2B5EF4-FFF2-40B4-BE49-F238E27FC236}">
                <a16:creationId xmlns:a16="http://schemas.microsoft.com/office/drawing/2014/main" id="{11DE928F-2068-42C2-B339-8315D319B473}"/>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t="14331" b="1399"/>
          <a:stretch/>
        </p:blipFill>
        <p:spPr>
          <a:xfrm>
            <a:off x="6096000" y="10"/>
            <a:ext cx="6096000" cy="3428990"/>
          </a:xfrm>
          <a:prstGeom prst="rect">
            <a:avLst/>
          </a:prstGeom>
        </p:spPr>
      </p:pic>
      <p:pic>
        <p:nvPicPr>
          <p:cNvPr id="8" name="Picture 2" descr="Students from Fasi Moi Afi Government primary school take … | Flickr">
            <a:extLst>
              <a:ext uri="{FF2B5EF4-FFF2-40B4-BE49-F238E27FC236}">
                <a16:creationId xmlns:a16="http://schemas.microsoft.com/office/drawing/2014/main" id="{12C1EC08-54D6-4470-8325-377D7DBDCC2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15730"/>
          <a:stretch/>
        </p:blipFill>
        <p:spPr bwMode="auto">
          <a:xfrm>
            <a:off x="20" y="3429000"/>
            <a:ext cx="609598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up of a machine&#10;&#10;Description automatically generated with medium confidence">
            <a:extLst>
              <a:ext uri="{FF2B5EF4-FFF2-40B4-BE49-F238E27FC236}">
                <a16:creationId xmlns:a16="http://schemas.microsoft.com/office/drawing/2014/main" id="{1B821CD9-428C-46F4-AC80-14263BC430FB}"/>
              </a:ext>
            </a:extLst>
          </p:cNvPr>
          <p:cNvPicPr>
            <a:picLocks noChangeAspect="1"/>
          </p:cNvPicPr>
          <p:nvPr/>
        </p:nvPicPr>
        <p:blipFill rotWithShape="1">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r="6221" b="-1"/>
          <a:stretch/>
        </p:blipFill>
        <p:spPr>
          <a:xfrm>
            <a:off x="6096000" y="3429000"/>
            <a:ext cx="6096000" cy="3429000"/>
          </a:xfrm>
          <a:prstGeom prst="rect">
            <a:avLst/>
          </a:prstGeom>
        </p:spPr>
      </p:pic>
      <p:sp>
        <p:nvSpPr>
          <p:cNvPr id="30" name="Rectangle 29">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ame 31">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0ABC08E7-9A09-46CA-A9AD-82E32FAFC26A}"/>
              </a:ext>
            </a:extLst>
          </p:cNvPr>
          <p:cNvSpPr>
            <a:spLocks noGrp="1"/>
          </p:cNvSpPr>
          <p:nvPr>
            <p:ph type="title"/>
          </p:nvPr>
        </p:nvSpPr>
        <p:spPr>
          <a:xfrm>
            <a:off x="4286858" y="2761554"/>
            <a:ext cx="3618284" cy="1345720"/>
          </a:xfrm>
          <a:noFill/>
        </p:spPr>
        <p:txBody>
          <a:bodyPr vert="horz" lIns="91440" tIns="45720" rIns="91440" bIns="45720" rtlCol="0" anchor="ctr">
            <a:normAutofit/>
          </a:bodyPr>
          <a:lstStyle/>
          <a:p>
            <a:pPr algn="ctr"/>
            <a:br>
              <a:rPr lang="en-US" sz="2800" b="0" i="0" kern="1200">
                <a:solidFill>
                  <a:srgbClr val="080808"/>
                </a:solidFill>
                <a:effectLst/>
                <a:latin typeface="+mj-lt"/>
                <a:ea typeface="+mj-ea"/>
                <a:cs typeface="+mj-cs"/>
              </a:rPr>
            </a:br>
            <a:r>
              <a:rPr lang="en-US" sz="2800" b="1" i="0" kern="1200">
                <a:solidFill>
                  <a:srgbClr val="080808"/>
                </a:solidFill>
                <a:effectLst/>
                <a:latin typeface="+mj-lt"/>
                <a:ea typeface="+mj-ea"/>
                <a:cs typeface="+mj-cs"/>
              </a:rPr>
              <a:t>What did the short course explore?</a:t>
            </a:r>
            <a:endParaRPr lang="en-US" sz="2800" b="1" kern="1200">
              <a:solidFill>
                <a:srgbClr val="080808"/>
              </a:solidFill>
              <a:latin typeface="+mj-lt"/>
              <a:ea typeface="+mj-ea"/>
              <a:cs typeface="+mj-cs"/>
            </a:endParaRPr>
          </a:p>
        </p:txBody>
      </p:sp>
      <p:sp>
        <p:nvSpPr>
          <p:cNvPr id="7" name="TextBox 6">
            <a:extLst>
              <a:ext uri="{FF2B5EF4-FFF2-40B4-BE49-F238E27FC236}">
                <a16:creationId xmlns:a16="http://schemas.microsoft.com/office/drawing/2014/main" id="{0EBA8E2E-E01D-4636-A63C-F14A52E1AFC8}"/>
              </a:ext>
            </a:extLst>
          </p:cNvPr>
          <p:cNvSpPr txBox="1"/>
          <p:nvPr/>
        </p:nvSpPr>
        <p:spPr>
          <a:xfrm>
            <a:off x="9189255" y="6657945"/>
            <a:ext cx="3002745" cy="230832"/>
          </a:xfrm>
          <a:prstGeom prst="rect">
            <a:avLst/>
          </a:prstGeom>
          <a:solidFill>
            <a:srgbClr val="000000"/>
          </a:solidFill>
        </p:spPr>
        <p:txBody>
          <a:bodyPr wrap="none" rtlCol="0">
            <a:spAutoFit/>
          </a:bodyPr>
          <a:lstStyle/>
          <a:p>
            <a:pPr algn="r">
              <a:spcAft>
                <a:spcPts val="600"/>
              </a:spcAft>
            </a:pPr>
            <a:r>
              <a:rPr lang="en-US" sz="900">
                <a:solidFill>
                  <a:srgbClr val="FFFFFF"/>
                </a:solidFill>
                <a:hlinkClick r:id="rId8">
                  <a:extLst>
                    <a:ext uri="{A12FA001-AC4F-418D-AE19-62706E023703}">
                      <ahyp:hlinkClr xmlns:ahyp="http://schemas.microsoft.com/office/drawing/2018/hyperlinkcolor" val="tx"/>
                    </a:ext>
                  </a:extLst>
                </a:hlinkClick>
              </a:rPr>
              <a:t>Film camera</a:t>
            </a:r>
            <a:r>
              <a:rPr lang="en-US" sz="900">
                <a:solidFill>
                  <a:srgbClr val="FFFFFF"/>
                </a:solidFill>
              </a:rPr>
              <a:t> by Andrew McLaren is licensed under </a:t>
            </a:r>
            <a:r>
              <a:rPr lang="en-US" sz="900">
                <a:solidFill>
                  <a:srgbClr val="FFFFFF"/>
                </a:solidFill>
                <a:hlinkClick r:id="rId9">
                  <a:extLst>
                    <a:ext uri="{A12FA001-AC4F-418D-AE19-62706E023703}">
                      <ahyp:hlinkClr xmlns:ahyp="http://schemas.microsoft.com/office/drawing/2018/hyperlinkcolor" val="tx"/>
                    </a:ext>
                  </a:extLst>
                </a:hlinkClick>
              </a:rPr>
              <a:t>CC BY 4.0</a:t>
            </a:r>
            <a:endParaRPr lang="en-GB" sz="900">
              <a:solidFill>
                <a:srgbClr val="FFFFFF"/>
              </a:solidFill>
            </a:endParaRPr>
          </a:p>
        </p:txBody>
      </p:sp>
      <p:sp>
        <p:nvSpPr>
          <p:cNvPr id="18" name="TextBox 17">
            <a:extLst>
              <a:ext uri="{FF2B5EF4-FFF2-40B4-BE49-F238E27FC236}">
                <a16:creationId xmlns:a16="http://schemas.microsoft.com/office/drawing/2014/main" id="{F73A0E76-8873-425D-B4C9-E6B5D8FFE5D2}"/>
              </a:ext>
            </a:extLst>
          </p:cNvPr>
          <p:cNvSpPr txBox="1"/>
          <p:nvPr/>
        </p:nvSpPr>
        <p:spPr>
          <a:xfrm>
            <a:off x="-594964" y="3216310"/>
            <a:ext cx="4571658" cy="230832"/>
          </a:xfrm>
          <a:prstGeom prst="rect">
            <a:avLst/>
          </a:prstGeom>
          <a:noFill/>
        </p:spPr>
        <p:txBody>
          <a:bodyPr wrap="square" rtlCol="0">
            <a:spAutoFit/>
          </a:bodyPr>
          <a:lstStyle/>
          <a:p>
            <a:pPr algn="ctr">
              <a:spcAft>
                <a:spcPts val="600"/>
              </a:spcAft>
            </a:pPr>
            <a:r>
              <a:rPr lang="en-GB" sz="900" u="sng">
                <a:solidFill>
                  <a:schemeClr val="bg1"/>
                </a:solidFill>
                <a:effectLst/>
                <a:latin typeface="Calibri" panose="020F0502020204030204" pitchFamily="34" charset="0"/>
                <a:ea typeface="Calibri" panose="020F050202020403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Annette: Vanuatu Teacher</a:t>
            </a:r>
            <a:r>
              <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rPr>
              <a:t> by Connor Ashleigh for AusAID </a:t>
            </a:r>
            <a:r>
              <a:rPr lang="en-GB" sz="900" u="sng">
                <a:solidFill>
                  <a:schemeClr val="bg1"/>
                </a:solidFill>
                <a:effectLst/>
                <a:latin typeface="Calibri" panose="020F0502020204030204" pitchFamily="34" charset="0"/>
                <a:ea typeface="Calibri" panose="020F0502020204030204" pitchFamily="34" charset="0"/>
                <a:cs typeface="Arial" panose="020B0604020202020204" pitchFamily="34" charset="0"/>
                <a:hlinkClick r:id="rId11">
                  <a:extLst>
                    <a:ext uri="{A12FA001-AC4F-418D-AE19-62706E023703}">
                      <ahyp:hlinkClr xmlns:ahyp="http://schemas.microsoft.com/office/drawing/2018/hyperlinkcolor" val="tx"/>
                    </a:ext>
                  </a:extLst>
                </a:hlinkClick>
              </a:rPr>
              <a:t>CC-BY 2.0</a:t>
            </a:r>
            <a:endParaRPr lang="en-GB" sz="9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CA8967E-92E6-4384-9F90-2338FCB7A054}"/>
              </a:ext>
            </a:extLst>
          </p:cNvPr>
          <p:cNvSpPr txBox="1"/>
          <p:nvPr/>
        </p:nvSpPr>
        <p:spPr>
          <a:xfrm>
            <a:off x="8480484" y="3083581"/>
            <a:ext cx="6391562" cy="265457"/>
          </a:xfrm>
          <a:prstGeom prst="rect">
            <a:avLst/>
          </a:prstGeom>
          <a:noFill/>
        </p:spPr>
        <p:txBody>
          <a:bodyPr wrap="square">
            <a:spAutoFit/>
          </a:bodyPr>
          <a:lstStyle/>
          <a:p>
            <a:pPr>
              <a:lnSpc>
                <a:spcPct val="107000"/>
              </a:lnSpc>
              <a:spcAft>
                <a:spcPts val="800"/>
              </a:spcAft>
            </a:pPr>
            <a:r>
              <a:rPr lang="en-GB" sz="1100" u="sng">
                <a:solidFill>
                  <a:schemeClr val="bg1"/>
                </a:solidFill>
                <a:effectLst/>
                <a:latin typeface="Calibri" panose="020F0502020204030204" pitchFamily="34" charset="0"/>
                <a:ea typeface="Calibri" panose="020F0502020204030204" pitchFamily="34" charset="0"/>
                <a:cs typeface="Arial" panose="020B0604020202020204" pitchFamily="34" charset="0"/>
                <a:hlinkClick r:id="rId12" tooltip="https://ml.phil.uni-augsburg.de/service/beratung-zu-oer/">
                  <a:extLst>
                    <a:ext uri="{A12FA001-AC4F-418D-AE19-62706E023703}">
                      <ahyp:hlinkClr xmlns:ahyp="http://schemas.microsoft.com/office/drawing/2018/hyperlinkcolor" val="tx"/>
                    </a:ext>
                  </a:extLst>
                </a:hlinkClick>
              </a:rPr>
              <a:t>OER Global Logo</a:t>
            </a:r>
            <a:r>
              <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rPr>
              <a:t>  by Jonathas Mello is licensed under </a:t>
            </a:r>
            <a:r>
              <a:rPr lang="en-GB" sz="1100" u="sng">
                <a:solidFill>
                  <a:schemeClr val="bg1"/>
                </a:solidFill>
                <a:effectLst/>
                <a:latin typeface="Calibri" panose="020F0502020204030204" pitchFamily="34" charset="0"/>
                <a:ea typeface="Calibri" panose="020F0502020204030204" pitchFamily="34" charset="0"/>
                <a:cs typeface="Arial" panose="020B0604020202020204" pitchFamily="34" charset="0"/>
                <a:hlinkClick r:id="rId13">
                  <a:extLst>
                    <a:ext uri="{A12FA001-AC4F-418D-AE19-62706E023703}">
                      <ahyp:hlinkClr xmlns:ahyp="http://schemas.microsoft.com/office/drawing/2018/hyperlinkcolor" val="tx"/>
                    </a:ext>
                  </a:extLst>
                </a:hlinkClick>
              </a:rPr>
              <a:t>CC-BY 3.0</a:t>
            </a:r>
            <a:r>
              <a:rPr lang="en-GB" sz="1100">
                <a:solidFill>
                  <a:schemeClr val="bg1"/>
                </a:solidFill>
                <a:effectLst/>
                <a:latin typeface="Calibri" panose="020F0502020204030204" pitchFamily="34" charset="0"/>
                <a:ea typeface="Calibri" panose="020F0502020204030204" pitchFamily="34" charset="0"/>
                <a:cs typeface="Arial" panose="020B0604020202020204" pitchFamily="34" charset="0"/>
              </a:rPr>
              <a:t> </a:t>
            </a:r>
          </a:p>
        </p:txBody>
      </p:sp>
      <p:sp>
        <p:nvSpPr>
          <p:cNvPr id="22" name="TextBox 21">
            <a:extLst>
              <a:ext uri="{FF2B5EF4-FFF2-40B4-BE49-F238E27FC236}">
                <a16:creationId xmlns:a16="http://schemas.microsoft.com/office/drawing/2014/main" id="{1B91F1A9-DB07-4D8C-B642-70E8AD59C368}"/>
              </a:ext>
            </a:extLst>
          </p:cNvPr>
          <p:cNvSpPr txBox="1"/>
          <p:nvPr/>
        </p:nvSpPr>
        <p:spPr>
          <a:xfrm>
            <a:off x="111276" y="6504442"/>
            <a:ext cx="7730836" cy="261610"/>
          </a:xfrm>
          <a:prstGeom prst="rect">
            <a:avLst/>
          </a:prstGeom>
          <a:noFill/>
        </p:spPr>
        <p:txBody>
          <a:bodyPr wrap="square">
            <a:spAutoFit/>
          </a:bodyPr>
          <a:lstStyle/>
          <a:p>
            <a:r>
              <a:rPr lang="en-GB" sz="1050" u="sng">
                <a:solidFill>
                  <a:schemeClr val="bg1"/>
                </a:solidFill>
                <a:hlinkClick r:id="rId14">
                  <a:extLst>
                    <a:ext uri="{A12FA001-AC4F-418D-AE19-62706E023703}">
                      <ahyp:hlinkClr xmlns:ahyp="http://schemas.microsoft.com/office/drawing/2018/hyperlinkcolor" val="tx"/>
                    </a:ext>
                  </a:extLst>
                </a:hlinkClick>
              </a:rPr>
              <a:t>Students from Fasi Moi Afi Government primary school </a:t>
            </a:r>
            <a:r>
              <a:rPr lang="en-GB" sz="1050">
                <a:solidFill>
                  <a:schemeClr val="bg1"/>
                </a:solidFill>
              </a:rPr>
              <a:t> by Connor Ashleigh is licensed under CC BY</a:t>
            </a:r>
            <a:endParaRPr lang="en-ZA" sz="1050">
              <a:solidFill>
                <a:schemeClr val="bg1"/>
              </a:solidFill>
            </a:endParaRPr>
          </a:p>
        </p:txBody>
      </p:sp>
    </p:spTree>
    <p:extLst>
      <p:ext uri="{BB962C8B-B14F-4D97-AF65-F5344CB8AC3E}">
        <p14:creationId xmlns:p14="http://schemas.microsoft.com/office/powerpoint/2010/main" val="20496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5E52985E-2553-471E-82AA-5ED7A32989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3308" y="352931"/>
            <a:ext cx="11438793" cy="1844256"/>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37890D7-F6DC-467C-BE9D-4599C56B2FC5}"/>
              </a:ext>
            </a:extLst>
          </p:cNvPr>
          <p:cNvSpPr>
            <a:spLocks noGrp="1"/>
          </p:cNvSpPr>
          <p:nvPr>
            <p:ph type="title"/>
          </p:nvPr>
        </p:nvSpPr>
        <p:spPr>
          <a:xfrm>
            <a:off x="649270" y="506727"/>
            <a:ext cx="3885141" cy="1526741"/>
          </a:xfrm>
        </p:spPr>
        <p:txBody>
          <a:bodyPr>
            <a:normAutofit/>
          </a:bodyPr>
          <a:lstStyle/>
          <a:p>
            <a:pPr algn="r"/>
            <a:r>
              <a:rPr lang="en-US" sz="3000" b="1">
                <a:solidFill>
                  <a:schemeClr val="bg1"/>
                </a:solidFill>
              </a:rPr>
              <a:t>Why use a MOOC?</a:t>
            </a:r>
            <a:endParaRPr lang="en-GB" sz="3000" b="1">
              <a:solidFill>
                <a:schemeClr val="bg1"/>
              </a:solidFill>
            </a:endParaRPr>
          </a:p>
        </p:txBody>
      </p:sp>
      <p:cxnSp>
        <p:nvCxnSpPr>
          <p:cNvPr id="73" name="Straight Connector 72">
            <a:extLst>
              <a:ext uri="{FF2B5EF4-FFF2-40B4-BE49-F238E27FC236}">
                <a16:creationId xmlns:a16="http://schemas.microsoft.com/office/drawing/2014/main" id="{DAE3ABC6-4042-4293-A7DF-F01181363B7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739873" y="580963"/>
            <a:ext cx="0" cy="137160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93F1681-6952-46B1-AFD6-9C2B02683B7B}"/>
              </a:ext>
            </a:extLst>
          </p:cNvPr>
          <p:cNvSpPr>
            <a:spLocks noGrp="1"/>
          </p:cNvSpPr>
          <p:nvPr>
            <p:ph idx="1"/>
          </p:nvPr>
        </p:nvSpPr>
        <p:spPr>
          <a:xfrm>
            <a:off x="4945336" y="506727"/>
            <a:ext cx="6609921" cy="1526741"/>
          </a:xfrm>
        </p:spPr>
        <p:txBody>
          <a:bodyPr anchor="ctr">
            <a:normAutofit/>
          </a:bodyPr>
          <a:lstStyle/>
          <a:p>
            <a:pPr marL="0" indent="0">
              <a:buNone/>
            </a:pPr>
            <a:endParaRPr lang="en-US" sz="2200">
              <a:solidFill>
                <a:schemeClr val="bg1"/>
              </a:solidFill>
            </a:endParaRPr>
          </a:p>
          <a:p>
            <a:pPr marL="0" indent="0">
              <a:buNone/>
            </a:pPr>
            <a:endParaRPr lang="en-GB" sz="2200">
              <a:solidFill>
                <a:schemeClr val="bg1"/>
              </a:solidFill>
            </a:endParaRPr>
          </a:p>
        </p:txBody>
      </p:sp>
      <p:pic>
        <p:nvPicPr>
          <p:cNvPr id="1026" name="Picture 2" descr="Course Banner">
            <a:extLst>
              <a:ext uri="{FF2B5EF4-FFF2-40B4-BE49-F238E27FC236}">
                <a16:creationId xmlns:a16="http://schemas.microsoft.com/office/drawing/2014/main" id="{4DD163CC-E69B-4E27-B712-9CF86B46AF4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93308" y="3557564"/>
            <a:ext cx="5559480" cy="16817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Graphical user interface, application&#10;&#10;Description automatically generated">
            <a:extLst>
              <a:ext uri="{FF2B5EF4-FFF2-40B4-BE49-F238E27FC236}">
                <a16:creationId xmlns:a16="http://schemas.microsoft.com/office/drawing/2014/main" id="{E323E976-9C4A-421C-9438-9548FC82F2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8062" y="2527997"/>
            <a:ext cx="5394302" cy="3749040"/>
          </a:xfrm>
          <a:prstGeom prst="rect">
            <a:avLst/>
          </a:prstGeom>
        </p:spPr>
      </p:pic>
    </p:spTree>
    <p:extLst>
      <p:ext uri="{BB962C8B-B14F-4D97-AF65-F5344CB8AC3E}">
        <p14:creationId xmlns:p14="http://schemas.microsoft.com/office/powerpoint/2010/main" val="4076927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6C80CD-081D-451B-AD8B-54CB301D7050}"/>
              </a:ext>
            </a:extLst>
          </p:cNvPr>
          <p:cNvSpPr>
            <a:spLocks noGrp="1"/>
          </p:cNvSpPr>
          <p:nvPr>
            <p:ph type="title"/>
          </p:nvPr>
        </p:nvSpPr>
        <p:spPr>
          <a:xfrm>
            <a:off x="5297762" y="329184"/>
            <a:ext cx="6251110" cy="1783080"/>
          </a:xfrm>
        </p:spPr>
        <p:txBody>
          <a:bodyPr anchor="b">
            <a:normAutofit/>
          </a:bodyPr>
          <a:lstStyle/>
          <a:p>
            <a:r>
              <a:rPr lang="en-US" sz="3800" b="1"/>
              <a:t>Underpinning approach: learning through professional sharing </a:t>
            </a:r>
            <a:endParaRPr lang="en-GB" sz="3800" b="1"/>
          </a:p>
        </p:txBody>
      </p:sp>
      <p:pic>
        <p:nvPicPr>
          <p:cNvPr id="5" name="Picture 4" descr="A picture containing text, crowd&#10;&#10;Description automatically generated">
            <a:extLst>
              <a:ext uri="{FF2B5EF4-FFF2-40B4-BE49-F238E27FC236}">
                <a16:creationId xmlns:a16="http://schemas.microsoft.com/office/drawing/2014/main" id="{1E87CC1F-14B0-4027-9D7D-5B1AAE17E924}"/>
              </a:ext>
            </a:extLst>
          </p:cNvPr>
          <p:cNvPicPr>
            <a:picLocks noChangeAspect="1"/>
          </p:cNvPicPr>
          <p:nvPr/>
        </p:nvPicPr>
        <p:blipFill rotWithShape="1">
          <a:blip r:embed="rId2">
            <a:extLst>
              <a:ext uri="{28A0092B-C50C-407E-A947-70E740481C1C}">
                <a14:useLocalDpi xmlns:a14="http://schemas.microsoft.com/office/drawing/2010/main" val="0"/>
              </a:ext>
            </a:extLst>
          </a:blip>
          <a:srcRect t="2814" r="-3" b="-3"/>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2"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DF49BBA-F9F0-4210-9030-6C68A752FEAC}"/>
              </a:ext>
            </a:extLst>
          </p:cNvPr>
          <p:cNvSpPr>
            <a:spLocks noGrp="1"/>
          </p:cNvSpPr>
          <p:nvPr>
            <p:ph idx="1"/>
          </p:nvPr>
        </p:nvSpPr>
        <p:spPr>
          <a:xfrm>
            <a:off x="5297762" y="2706624"/>
            <a:ext cx="6251110" cy="3483864"/>
          </a:xfrm>
        </p:spPr>
        <p:txBody>
          <a:bodyPr>
            <a:normAutofit/>
          </a:bodyPr>
          <a:lstStyle/>
          <a:p>
            <a:pPr marL="0" indent="0">
              <a:buNone/>
            </a:pPr>
            <a:r>
              <a:rPr lang="en-US" sz="2200" b="0" i="0">
                <a:effectLst/>
                <a:latin typeface="Times New Roman" panose="02020603050405020304" pitchFamily="18" charset="0"/>
              </a:rPr>
              <a:t>A new approach to professional development is needed – one which conceives of development as “learning”. Framing professional development as learning privileges the idea of teachers as members of a profession worthily engaged in continuous development of skills and knowledge throughout their professional career. This frames development as within the agency of teachers who not only identify what they need, but also what is appropriate to their own learning (</a:t>
            </a:r>
            <a:r>
              <a:rPr lang="en-GB" sz="2200" b="0" i="0">
                <a:effectLst/>
                <a:latin typeface="Times New Roman" panose="02020603050405020304" pitchFamily="18" charset="0"/>
              </a:rPr>
              <a:t>Sayed and Bulgrin</a:t>
            </a:r>
            <a:r>
              <a:rPr lang="en-GB" sz="2200">
                <a:latin typeface="Times New Roman" panose="02020603050405020304" pitchFamily="18" charset="0"/>
              </a:rPr>
              <a:t>, </a:t>
            </a:r>
            <a:r>
              <a:rPr lang="en-GB" sz="2200" b="0" i="0">
                <a:effectLst/>
                <a:latin typeface="Times New Roman" panose="02020603050405020304" pitchFamily="18" charset="0"/>
              </a:rPr>
              <a:t>2020, </a:t>
            </a:r>
            <a:r>
              <a:rPr lang="en-US" sz="2200" b="0" i="0">
                <a:effectLst/>
                <a:latin typeface="Times New Roman" panose="02020603050405020304" pitchFamily="18" charset="0"/>
              </a:rPr>
              <a:t>p. v).</a:t>
            </a:r>
            <a:endParaRPr lang="en-GB" sz="2200"/>
          </a:p>
        </p:txBody>
      </p:sp>
    </p:spTree>
    <p:extLst>
      <p:ext uri="{BB962C8B-B14F-4D97-AF65-F5344CB8AC3E}">
        <p14:creationId xmlns:p14="http://schemas.microsoft.com/office/powerpoint/2010/main" val="115113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BE26B-435E-4824-8E56-BEDF3ADA67EA}"/>
              </a:ext>
            </a:extLst>
          </p:cNvPr>
          <p:cNvSpPr>
            <a:spLocks noGrp="1"/>
          </p:cNvSpPr>
          <p:nvPr>
            <p:ph type="title"/>
          </p:nvPr>
        </p:nvSpPr>
        <p:spPr>
          <a:xfrm>
            <a:off x="0" y="0"/>
            <a:ext cx="4073236" cy="6858000"/>
          </a:xfrm>
          <a:solidFill>
            <a:schemeClr val="accent1"/>
          </a:solidFill>
        </p:spPr>
        <p:txBody>
          <a:bodyPr vert="horz" lIns="91440" tIns="45720" rIns="91440" bIns="45720" rtlCol="0" anchor="b">
            <a:normAutofit fontScale="90000"/>
          </a:bodyPr>
          <a:lstStyle/>
          <a:p>
            <a:pPr algn="ctr"/>
            <a:br>
              <a:rPr lang="en-US" sz="6400" b="1" kern="1200">
                <a:solidFill>
                  <a:schemeClr val="tx1"/>
                </a:solidFill>
                <a:latin typeface="+mj-lt"/>
                <a:ea typeface="+mj-ea"/>
                <a:cs typeface="+mj-cs"/>
              </a:rPr>
            </a:br>
            <a:r>
              <a:rPr lang="en-US" sz="6400" b="1" kern="1200">
                <a:solidFill>
                  <a:schemeClr val="tx1"/>
                </a:solidFill>
                <a:latin typeface="+mj-lt"/>
                <a:ea typeface="+mj-ea"/>
                <a:cs typeface="+mj-cs"/>
              </a:rPr>
              <a:t>What </a:t>
            </a:r>
            <a:br>
              <a:rPr lang="en-US" sz="6400" b="1" kern="1200">
                <a:solidFill>
                  <a:schemeClr val="tx1"/>
                </a:solidFill>
                <a:latin typeface="+mj-lt"/>
                <a:ea typeface="+mj-ea"/>
                <a:cs typeface="+mj-cs"/>
              </a:rPr>
            </a:br>
            <a:r>
              <a:rPr lang="en-US" sz="6400" b="1" kern="1200">
                <a:solidFill>
                  <a:schemeClr val="tx1"/>
                </a:solidFill>
                <a:latin typeface="+mj-lt"/>
                <a:ea typeface="+mj-ea"/>
                <a:cs typeface="+mj-cs"/>
              </a:rPr>
              <a:t>was involved?</a:t>
            </a:r>
            <a:br>
              <a:rPr lang="en-US" sz="6400" b="1" kern="1200">
                <a:solidFill>
                  <a:schemeClr val="tx1"/>
                </a:solidFill>
                <a:latin typeface="+mj-lt"/>
                <a:ea typeface="+mj-ea"/>
                <a:cs typeface="+mj-cs"/>
              </a:rPr>
            </a:br>
            <a:br>
              <a:rPr lang="en-US" sz="6400" b="1" kern="1200">
                <a:solidFill>
                  <a:schemeClr val="tx1"/>
                </a:solidFill>
                <a:latin typeface="+mj-lt"/>
                <a:ea typeface="+mj-ea"/>
                <a:cs typeface="+mj-cs"/>
              </a:rPr>
            </a:br>
            <a:br>
              <a:rPr lang="en-US" sz="6400" b="1" kern="1200">
                <a:solidFill>
                  <a:schemeClr val="tx1"/>
                </a:solidFill>
                <a:latin typeface="+mj-lt"/>
                <a:ea typeface="+mj-ea"/>
                <a:cs typeface="+mj-cs"/>
              </a:rPr>
            </a:br>
            <a:br>
              <a:rPr lang="en-US" sz="6400" b="1" kern="1200">
                <a:solidFill>
                  <a:schemeClr val="tx1"/>
                </a:solidFill>
                <a:latin typeface="+mj-lt"/>
                <a:ea typeface="+mj-ea"/>
                <a:cs typeface="+mj-cs"/>
              </a:rPr>
            </a:br>
            <a:endParaRPr lang="en-US" sz="6400" b="1" kern="1200">
              <a:solidFill>
                <a:schemeClr val="tx1"/>
              </a:solidFill>
              <a:latin typeface="+mj-lt"/>
              <a:ea typeface="+mj-ea"/>
              <a:cs typeface="+mj-cs"/>
            </a:endParaRPr>
          </a:p>
        </p:txBody>
      </p:sp>
      <p:pic>
        <p:nvPicPr>
          <p:cNvPr id="5" name="Content Placeholder 4" descr="Chart&#10;&#10;Description automatically generated">
            <a:extLst>
              <a:ext uri="{FF2B5EF4-FFF2-40B4-BE49-F238E27FC236}">
                <a16:creationId xmlns:a16="http://schemas.microsoft.com/office/drawing/2014/main" id="{7B685A3D-0CDA-4931-84A6-1F4EA998B11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73691" y="643469"/>
            <a:ext cx="4916460" cy="5571062"/>
          </a:xfrm>
          <a:prstGeom prst="rect">
            <a:avLst/>
          </a:prstGeom>
        </p:spPr>
      </p:pic>
    </p:spTree>
    <p:extLst>
      <p:ext uri="{BB962C8B-B14F-4D97-AF65-F5344CB8AC3E}">
        <p14:creationId xmlns:p14="http://schemas.microsoft.com/office/powerpoint/2010/main" val="1340303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F3FBB6-91FC-467E-B34B-EAB3ACC2BC36}"/>
              </a:ext>
            </a:extLst>
          </p:cNvPr>
          <p:cNvSpPr>
            <a:spLocks noGrp="1"/>
          </p:cNvSpPr>
          <p:nvPr>
            <p:ph type="title"/>
          </p:nvPr>
        </p:nvSpPr>
        <p:spPr>
          <a:xfrm>
            <a:off x="630936" y="640080"/>
            <a:ext cx="4818888" cy="1481328"/>
          </a:xfrm>
        </p:spPr>
        <p:txBody>
          <a:bodyPr anchor="b">
            <a:normAutofit/>
          </a:bodyPr>
          <a:lstStyle/>
          <a:p>
            <a:r>
              <a:rPr lang="en-US" sz="5000" b="1"/>
              <a:t>How did we evaluate impact?</a:t>
            </a:r>
            <a:endParaRPr lang="en-GB" sz="5000" b="1"/>
          </a:p>
        </p:txBody>
      </p:sp>
      <p:sp>
        <p:nvSpPr>
          <p:cNvPr id="12"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B681EF3-7ADE-4708-95B3-1A9F870A7437}"/>
              </a:ext>
            </a:extLst>
          </p:cNvPr>
          <p:cNvSpPr>
            <a:spLocks noGrp="1"/>
          </p:cNvSpPr>
          <p:nvPr>
            <p:ph idx="1"/>
          </p:nvPr>
        </p:nvSpPr>
        <p:spPr>
          <a:xfrm>
            <a:off x="630936" y="2660904"/>
            <a:ext cx="4818888" cy="3547872"/>
          </a:xfrm>
        </p:spPr>
        <p:txBody>
          <a:bodyPr anchor="t">
            <a:normAutofit/>
          </a:bodyPr>
          <a:lstStyle/>
          <a:p>
            <a:r>
              <a:rPr lang="en-US" sz="2000"/>
              <a:t>Pragmatic: action and change </a:t>
            </a:r>
            <a:r>
              <a:rPr lang="en-GB" sz="2000" b="0" i="0">
                <a:effectLst/>
              </a:rPr>
              <a:t>(</a:t>
            </a:r>
            <a:r>
              <a:rPr lang="en-GB" sz="2000" b="0" i="0" err="1">
                <a:effectLst/>
              </a:rPr>
              <a:t>Goldkuhl</a:t>
            </a:r>
            <a:r>
              <a:rPr lang="en-GB" sz="2000" b="0" i="0">
                <a:effectLst/>
              </a:rPr>
              <a:t>, 2012)</a:t>
            </a:r>
          </a:p>
          <a:p>
            <a:r>
              <a:rPr lang="en-US" sz="2000"/>
              <a:t>In platform data analytics</a:t>
            </a:r>
          </a:p>
          <a:p>
            <a:r>
              <a:rPr lang="en-US" sz="2000"/>
              <a:t>S</a:t>
            </a:r>
            <a:r>
              <a:rPr lang="en-US" sz="2000" b="0" i="0">
                <a:effectLst/>
              </a:rPr>
              <a:t>urveys: pre-, mid-, end-</a:t>
            </a:r>
          </a:p>
          <a:p>
            <a:r>
              <a:rPr lang="en-US" sz="2000"/>
              <a:t>T</a:t>
            </a:r>
            <a:r>
              <a:rPr lang="en-US" sz="2000" b="0" i="0">
                <a:effectLst/>
              </a:rPr>
              <a:t>eachers’ guided reflections</a:t>
            </a:r>
          </a:p>
          <a:p>
            <a:r>
              <a:rPr lang="en-US" sz="2000"/>
              <a:t>F</a:t>
            </a:r>
            <a:r>
              <a:rPr lang="en-US" sz="2000" b="0" i="0">
                <a:effectLst/>
              </a:rPr>
              <a:t>orum postings</a:t>
            </a:r>
          </a:p>
          <a:p>
            <a:r>
              <a:rPr lang="en-US" sz="2000"/>
              <a:t>Review </a:t>
            </a:r>
            <a:r>
              <a:rPr lang="en-US" sz="2000" b="0" i="0">
                <a:effectLst/>
              </a:rPr>
              <a:t>of artefacts created and shared</a:t>
            </a:r>
          </a:p>
          <a:p>
            <a:r>
              <a:rPr lang="en-US" sz="2000"/>
              <a:t>U</a:t>
            </a:r>
            <a:r>
              <a:rPr lang="en-US" sz="2000" b="0" i="0">
                <a:effectLst/>
              </a:rPr>
              <a:t>nsolicited emails</a:t>
            </a:r>
            <a:endParaRPr lang="en-GB" sz="2000" b="0" i="0">
              <a:effectLst/>
            </a:endParaRPr>
          </a:p>
          <a:p>
            <a:endParaRPr lang="en-GB" sz="2000"/>
          </a:p>
        </p:txBody>
      </p:sp>
      <p:pic>
        <p:nvPicPr>
          <p:cNvPr id="5" name="Picture 4" descr="Chart, pie chart&#10;&#10;Description automatically generated">
            <a:extLst>
              <a:ext uri="{FF2B5EF4-FFF2-40B4-BE49-F238E27FC236}">
                <a16:creationId xmlns:a16="http://schemas.microsoft.com/office/drawing/2014/main" id="{3CFA1FFD-0AEE-440B-9352-DDFBC8E508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643" y="640080"/>
            <a:ext cx="5089777" cy="5577840"/>
          </a:xfrm>
          <a:prstGeom prst="rect">
            <a:avLst/>
          </a:prstGeom>
        </p:spPr>
      </p:pic>
    </p:spTree>
    <p:extLst>
      <p:ext uri="{BB962C8B-B14F-4D97-AF65-F5344CB8AC3E}">
        <p14:creationId xmlns:p14="http://schemas.microsoft.com/office/powerpoint/2010/main" val="463424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966738" y="4522562"/>
            <a:ext cx="8257427" cy="1569660"/>
          </a:xfrm>
          <a:prstGeom prst="rect">
            <a:avLst/>
          </a:prstGeom>
          <a:effectLst/>
        </p:spPr>
        <p:txBody>
          <a:bodyPr wrap="square">
            <a:spAutoFit/>
          </a:bodyPr>
          <a:lstStyle/>
          <a:p>
            <a:pPr algn="ctr"/>
            <a:r>
              <a:rPr lang="en-US" sz="3200">
                <a:latin typeface="Gisha" panose="020B0502040204020203" pitchFamily="34" charset="-79"/>
                <a:cs typeface="Gisha" panose="020B0502040204020203" pitchFamily="34" charset="-79"/>
              </a:rPr>
              <a:t>To help Commonwealth governments and institutions use distance and open learning for sustainable livelihoods</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395691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1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657204-8CE6-4CD5-ABE5-3E1D7B128D50}"/>
              </a:ext>
            </a:extLst>
          </p:cNvPr>
          <p:cNvSpPr>
            <a:spLocks noGrp="1"/>
          </p:cNvSpPr>
          <p:nvPr>
            <p:ph type="title"/>
          </p:nvPr>
        </p:nvSpPr>
        <p:spPr>
          <a:xfrm>
            <a:off x="572493" y="238539"/>
            <a:ext cx="11018520" cy="1434415"/>
          </a:xfrm>
        </p:spPr>
        <p:txBody>
          <a:bodyPr anchor="b">
            <a:normAutofit/>
          </a:bodyPr>
          <a:lstStyle/>
          <a:p>
            <a:r>
              <a:rPr lang="en-US" sz="5400" b="1"/>
              <a:t>What did we find?</a:t>
            </a:r>
            <a:endParaRPr lang="en-GB" sz="5400" b="1"/>
          </a:p>
        </p:txBody>
      </p:sp>
      <p:sp>
        <p:nvSpPr>
          <p:cNvPr id="2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3D05844-E7B7-45AD-A114-30325B65EB22}"/>
              </a:ext>
            </a:extLst>
          </p:cNvPr>
          <p:cNvSpPr>
            <a:spLocks noGrp="1"/>
          </p:cNvSpPr>
          <p:nvPr>
            <p:ph idx="1"/>
          </p:nvPr>
        </p:nvSpPr>
        <p:spPr>
          <a:xfrm>
            <a:off x="572493" y="2071316"/>
            <a:ext cx="6713552" cy="4119172"/>
          </a:xfrm>
        </p:spPr>
        <p:txBody>
          <a:bodyPr anchor="t">
            <a:normAutofit/>
          </a:bodyPr>
          <a:lstStyle/>
          <a:p>
            <a:r>
              <a:rPr lang="en-CA" sz="1500">
                <a:effectLst/>
                <a:latin typeface="Calibri" panose="020F0502020204030204" pitchFamily="34" charset="0"/>
                <a:ea typeface="Calibri" panose="020F0502020204030204" pitchFamily="34" charset="0"/>
              </a:rPr>
              <a:t>The best decision that l took in 2020 was to take this course. It has been so fulfilling and enjoyable. I have started to use all the skills learnt in preparing my worksheets and using OER wisely, ensuring that it is not copied but open for use. </a:t>
            </a:r>
            <a:endParaRPr lang="en-GB" sz="1500">
              <a:effectLst/>
              <a:latin typeface="Calibri" panose="020F0502020204030204" pitchFamily="34" charset="0"/>
              <a:ea typeface="Calibri" panose="020F0502020204030204" pitchFamily="34" charset="0"/>
            </a:endParaRPr>
          </a:p>
          <a:p>
            <a:r>
              <a:rPr lang="en-CA" sz="1500" i="1">
                <a:effectLst/>
                <a:latin typeface="Calibri" panose="020F0502020204030204" pitchFamily="34" charset="0"/>
                <a:ea typeface="Calibri" panose="020F0502020204030204" pitchFamily="34" charset="0"/>
              </a:rPr>
              <a:t>~ Mrs. Nazmeen Raju, Teacher Educator, </a:t>
            </a:r>
            <a:r>
              <a:rPr lang="en-CA" sz="1500" i="1" err="1">
                <a:effectLst/>
                <a:latin typeface="Calibri" panose="020F0502020204030204" pitchFamily="34" charset="0"/>
                <a:ea typeface="Calibri" panose="020F0502020204030204" pitchFamily="34" charset="0"/>
              </a:rPr>
              <a:t>Sabeto</a:t>
            </a:r>
            <a:r>
              <a:rPr lang="en-CA" sz="1500" i="1">
                <a:effectLst/>
                <a:latin typeface="Calibri" panose="020F0502020204030204" pitchFamily="34" charset="0"/>
                <a:ea typeface="Calibri" panose="020F0502020204030204" pitchFamily="34" charset="0"/>
              </a:rPr>
              <a:t> College, FIJI</a:t>
            </a:r>
            <a:endParaRPr lang="en-GB" sz="1500">
              <a:effectLst/>
              <a:latin typeface="Calibri" panose="020F0502020204030204" pitchFamily="34" charset="0"/>
              <a:ea typeface="Calibri" panose="020F0502020204030204" pitchFamily="34" charset="0"/>
            </a:endParaRPr>
          </a:p>
          <a:p>
            <a:endParaRPr lang="en-GB" sz="1500">
              <a:effectLst/>
              <a:latin typeface="Calibri" panose="020F0502020204030204" pitchFamily="34" charset="0"/>
              <a:ea typeface="Calibri" panose="020F0502020204030204" pitchFamily="34" charset="0"/>
            </a:endParaRPr>
          </a:p>
          <a:p>
            <a:r>
              <a:rPr lang="en-CA" sz="1500">
                <a:effectLst/>
                <a:latin typeface="Calibri" panose="020F0502020204030204" pitchFamily="34" charset="0"/>
                <a:ea typeface="Calibri" panose="020F0502020204030204" pitchFamily="34" charset="0"/>
              </a:rPr>
              <a:t>OER is something that I hadn’t heard of before the course and the resources we used were mostly plagiarized. However, being exposed to OER for online learning course, has taught me how to find relevant resources that can be reused, remixed </a:t>
            </a:r>
            <a:r>
              <a:rPr lang="en-CA" sz="1500" err="1">
                <a:effectLst/>
                <a:latin typeface="Calibri" panose="020F0502020204030204" pitchFamily="34" charset="0"/>
                <a:ea typeface="Calibri" panose="020F0502020204030204" pitchFamily="34" charset="0"/>
              </a:rPr>
              <a:t>etc</a:t>
            </a:r>
            <a:r>
              <a:rPr lang="en-CA" sz="1500">
                <a:effectLst/>
                <a:latin typeface="Calibri" panose="020F0502020204030204" pitchFamily="34" charset="0"/>
                <a:ea typeface="Calibri" panose="020F0502020204030204" pitchFamily="34" charset="0"/>
              </a:rPr>
              <a:t> without infringing copyright law. </a:t>
            </a:r>
            <a:endParaRPr lang="en-GB" sz="1500">
              <a:effectLst/>
              <a:latin typeface="Calibri" panose="020F0502020204030204" pitchFamily="34" charset="0"/>
              <a:ea typeface="Calibri" panose="020F0502020204030204" pitchFamily="34" charset="0"/>
            </a:endParaRPr>
          </a:p>
          <a:p>
            <a:r>
              <a:rPr lang="en-CA" sz="1500" i="1">
                <a:effectLst/>
                <a:latin typeface="Calibri" panose="020F0502020204030204" pitchFamily="34" charset="0"/>
                <a:ea typeface="Calibri" panose="020F0502020204030204" pitchFamily="34" charset="0"/>
              </a:rPr>
              <a:t>~ Manasa </a:t>
            </a:r>
            <a:r>
              <a:rPr lang="en-CA" sz="1500" i="1" err="1">
                <a:effectLst/>
                <a:latin typeface="Calibri" panose="020F0502020204030204" pitchFamily="34" charset="0"/>
                <a:ea typeface="Calibri" panose="020F0502020204030204" pitchFamily="34" charset="0"/>
              </a:rPr>
              <a:t>Naeqe</a:t>
            </a:r>
            <a:r>
              <a:rPr lang="en-CA" sz="1500" i="1">
                <a:effectLst/>
                <a:latin typeface="Calibri" panose="020F0502020204030204" pitchFamily="34" charset="0"/>
                <a:ea typeface="Calibri" panose="020F0502020204030204" pitchFamily="34" charset="0"/>
              </a:rPr>
              <a:t>, Science Teacher, FIJI</a:t>
            </a:r>
            <a:endParaRPr lang="en-GB" sz="1500">
              <a:effectLst/>
              <a:latin typeface="Calibri" panose="020F0502020204030204" pitchFamily="34" charset="0"/>
              <a:ea typeface="Calibri" panose="020F0502020204030204" pitchFamily="34" charset="0"/>
            </a:endParaRPr>
          </a:p>
          <a:p>
            <a:endParaRPr lang="en-GB" sz="1500">
              <a:effectLst/>
              <a:latin typeface="Calibri" panose="020F0502020204030204" pitchFamily="34" charset="0"/>
              <a:ea typeface="Calibri" panose="020F0502020204030204" pitchFamily="34" charset="0"/>
            </a:endParaRPr>
          </a:p>
          <a:p>
            <a:r>
              <a:rPr lang="en-CA" sz="1500">
                <a:effectLst/>
                <a:latin typeface="Calibri" panose="020F0502020204030204" pitchFamily="34" charset="0"/>
                <a:ea typeface="Calibri" panose="020F0502020204030204" pitchFamily="34" charset="0"/>
              </a:rPr>
              <a:t>I am now more knowledgeable in searching for OER and its correct use for my courses, especially for supplementary items in my assessment books and exam writing like graphs, maps, images, drawings, articles, among other things. </a:t>
            </a:r>
            <a:endParaRPr lang="en-GB" sz="1500">
              <a:effectLst/>
              <a:latin typeface="Calibri" panose="020F0502020204030204" pitchFamily="34" charset="0"/>
              <a:ea typeface="Calibri" panose="020F0502020204030204" pitchFamily="34" charset="0"/>
            </a:endParaRPr>
          </a:p>
          <a:p>
            <a:r>
              <a:rPr lang="en-CA" sz="1500" i="1">
                <a:effectLst/>
                <a:latin typeface="Calibri" panose="020F0502020204030204" pitchFamily="34" charset="0"/>
                <a:ea typeface="Calibri" panose="020F0502020204030204" pitchFamily="34" charset="0"/>
              </a:rPr>
              <a:t>~ Geraldine </a:t>
            </a:r>
            <a:r>
              <a:rPr lang="en-CA" sz="1500" i="1" err="1">
                <a:effectLst/>
                <a:latin typeface="Calibri" panose="020F0502020204030204" pitchFamily="34" charset="0"/>
                <a:ea typeface="Calibri" panose="020F0502020204030204" pitchFamily="34" charset="0"/>
              </a:rPr>
              <a:t>Cabañero</a:t>
            </a:r>
            <a:r>
              <a:rPr lang="en-CA" sz="1500" i="1">
                <a:effectLst/>
                <a:latin typeface="Calibri" panose="020F0502020204030204" pitchFamily="34" charset="0"/>
                <a:ea typeface="Calibri" panose="020F0502020204030204" pitchFamily="34" charset="0"/>
              </a:rPr>
              <a:t>, Teacher, PAPUA NEW GUINEA </a:t>
            </a:r>
            <a:endParaRPr lang="en-GB" sz="1500">
              <a:effectLst/>
              <a:latin typeface="Calibri" panose="020F0502020204030204" pitchFamily="34" charset="0"/>
              <a:ea typeface="Calibri" panose="020F0502020204030204" pitchFamily="34" charset="0"/>
            </a:endParaRPr>
          </a:p>
          <a:p>
            <a:endParaRPr lang="en-GB" sz="1500"/>
          </a:p>
        </p:txBody>
      </p:sp>
      <p:pic>
        <p:nvPicPr>
          <p:cNvPr id="5" name="Picture 4" descr="A group of people eating food&#10;&#10;Description automatically generated with low confidence">
            <a:extLst>
              <a:ext uri="{FF2B5EF4-FFF2-40B4-BE49-F238E27FC236}">
                <a16:creationId xmlns:a16="http://schemas.microsoft.com/office/drawing/2014/main" id="{02FD7256-49A3-4C91-A1CA-894D2CAB9D19}"/>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7145" r="28639" b="2"/>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19AC1831-F6ED-4DD0-8D20-3CE95D6F9988}"/>
              </a:ext>
            </a:extLst>
          </p:cNvPr>
          <p:cNvSpPr txBox="1"/>
          <p:nvPr/>
        </p:nvSpPr>
        <p:spPr>
          <a:xfrm>
            <a:off x="7374855" y="5990433"/>
            <a:ext cx="4241867" cy="200055"/>
          </a:xfrm>
          <a:prstGeom prst="rect">
            <a:avLst/>
          </a:prstGeom>
          <a:solidFill>
            <a:srgbClr val="000000"/>
          </a:solidFill>
        </p:spPr>
        <p:txBody>
          <a:bodyPr wrap="none" rtlCol="0">
            <a:spAutoFit/>
          </a:bodyPr>
          <a:lstStyle/>
          <a:p>
            <a:pPr algn="r">
              <a:spcAft>
                <a:spcPts val="600"/>
              </a:spcAft>
            </a:pPr>
            <a:r>
              <a:rPr lang="en-US" sz="700">
                <a:solidFill>
                  <a:schemeClr val="bg1"/>
                </a:solidFill>
                <a:hlinkClick r:id="rId4" tooltip="https://www.canberra.edu.au/research/faculty-research-centres/csc/family-farm-teams-program">
                  <a:extLst>
                    <a:ext uri="{A12FA001-AC4F-418D-AE19-62706E023703}">
                      <ahyp:hlinkClr xmlns:ahyp="http://schemas.microsoft.com/office/drawing/2018/hyperlinkcolor" val="tx"/>
                    </a:ext>
                  </a:extLst>
                </a:hlinkClick>
              </a:rPr>
              <a:t>University of Canberra. Centre for Sustainable Communities</a:t>
            </a:r>
            <a:r>
              <a:rPr lang="en-GB" sz="700">
                <a:solidFill>
                  <a:schemeClr val="bg1"/>
                </a:solidFill>
              </a:rPr>
              <a:t> by </a:t>
            </a:r>
            <a:r>
              <a:rPr lang="en-GB" sz="700">
                <a:solidFill>
                  <a:srgbClr val="FFFFFF"/>
                </a:solidFill>
              </a:rPr>
              <a:t>Unknown Author is licensed under </a:t>
            </a:r>
            <a:r>
              <a:rPr lang="en-GB" sz="700">
                <a:solidFill>
                  <a:srgbClr val="FFFFFF"/>
                </a:solidFill>
                <a:hlinkClick r:id="rId5" tooltip="https://creativecommons.org/licenses/by-nc-sa/3.0/">
                  <a:extLst>
                    <a:ext uri="{A12FA001-AC4F-418D-AE19-62706E023703}">
                      <ahyp:hlinkClr xmlns:ahyp="http://schemas.microsoft.com/office/drawing/2018/hyperlinkcolor" val="tx"/>
                    </a:ext>
                  </a:extLst>
                </a:hlinkClick>
              </a:rPr>
              <a:t>CC BY-SA-NC</a:t>
            </a:r>
            <a:endParaRPr lang="en-GB" sz="700">
              <a:solidFill>
                <a:srgbClr val="FFFFFF"/>
              </a:solidFill>
            </a:endParaRPr>
          </a:p>
        </p:txBody>
      </p:sp>
    </p:spTree>
    <p:extLst>
      <p:ext uri="{BB962C8B-B14F-4D97-AF65-F5344CB8AC3E}">
        <p14:creationId xmlns:p14="http://schemas.microsoft.com/office/powerpoint/2010/main" val="1623044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5B189-DC0C-4E8C-99D3-3ED12A47E701}"/>
              </a:ext>
            </a:extLst>
          </p:cNvPr>
          <p:cNvSpPr>
            <a:spLocks noGrp="1"/>
          </p:cNvSpPr>
          <p:nvPr>
            <p:ph type="title"/>
          </p:nvPr>
        </p:nvSpPr>
        <p:spPr/>
        <p:txBody>
          <a:bodyPr/>
          <a:lstStyle/>
          <a:p>
            <a:r>
              <a:rPr lang="en-US" b="1"/>
              <a:t>Key message</a:t>
            </a:r>
            <a:endParaRPr lang="en-GB" b="1"/>
          </a:p>
        </p:txBody>
      </p:sp>
      <p:graphicFrame>
        <p:nvGraphicFramePr>
          <p:cNvPr id="6" name="Content Placeholder 5">
            <a:extLst>
              <a:ext uri="{FF2B5EF4-FFF2-40B4-BE49-F238E27FC236}">
                <a16:creationId xmlns:a16="http://schemas.microsoft.com/office/drawing/2014/main" id="{C5988B2F-991D-485B-AA67-5177723FFC0F}"/>
              </a:ext>
            </a:extLst>
          </p:cNvPr>
          <p:cNvGraphicFramePr>
            <a:graphicFrameLocks noGrp="1"/>
          </p:cNvGraphicFramePr>
          <p:nvPr>
            <p:ph sz="half" idx="1"/>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a:extLst>
              <a:ext uri="{FF2B5EF4-FFF2-40B4-BE49-F238E27FC236}">
                <a16:creationId xmlns:a16="http://schemas.microsoft.com/office/drawing/2014/main" id="{2E626480-F941-487B-8482-AC7C4D80FE6A}"/>
              </a:ext>
            </a:extLst>
          </p:cNvPr>
          <p:cNvSpPr>
            <a:spLocks noGrp="1"/>
          </p:cNvSpPr>
          <p:nvPr>
            <p:ph sz="half" idx="2"/>
          </p:nvPr>
        </p:nvSpPr>
        <p:spPr/>
        <p:txBody>
          <a:bodyPr>
            <a:normAutofit fontScale="92500"/>
          </a:bodyPr>
          <a:lstStyle/>
          <a:p>
            <a:r>
              <a:rPr lang="en-US"/>
              <a:t>There are many factors which impact on teaching remotely/ online at a distance.</a:t>
            </a:r>
          </a:p>
          <a:p>
            <a:r>
              <a:rPr lang="en-US"/>
              <a:t>At the core is ensuring:</a:t>
            </a:r>
          </a:p>
          <a:p>
            <a:pPr lvl="1"/>
            <a:r>
              <a:rPr lang="en-US"/>
              <a:t>Teachers and learners have access to appropriate content (units 1 and 2)</a:t>
            </a:r>
          </a:p>
          <a:p>
            <a:pPr lvl="1"/>
            <a:r>
              <a:rPr lang="en-US"/>
              <a:t>Learners have a variety of ways to access learning support (Unit 3)</a:t>
            </a:r>
          </a:p>
          <a:p>
            <a:pPr lvl="1"/>
            <a:r>
              <a:rPr lang="en-US"/>
              <a:t>Assessment is designed to encourage learning and the feedback provided is both quick and constructive (Unit 4)</a:t>
            </a:r>
          </a:p>
        </p:txBody>
      </p:sp>
    </p:spTree>
    <p:extLst>
      <p:ext uri="{BB962C8B-B14F-4D97-AF65-F5344CB8AC3E}">
        <p14:creationId xmlns:p14="http://schemas.microsoft.com/office/powerpoint/2010/main" val="188436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4412C4-9E80-4BC2-A47D-BE7838901BE4}"/>
              </a:ext>
            </a:extLst>
          </p:cNvPr>
          <p:cNvSpPr>
            <a:spLocks noGrp="1"/>
          </p:cNvSpPr>
          <p:nvPr>
            <p:ph type="title"/>
          </p:nvPr>
        </p:nvSpPr>
        <p:spPr>
          <a:xfrm>
            <a:off x="640080" y="325369"/>
            <a:ext cx="4368602" cy="1956841"/>
          </a:xfrm>
        </p:spPr>
        <p:txBody>
          <a:bodyPr anchor="b">
            <a:normAutofit/>
          </a:bodyPr>
          <a:lstStyle/>
          <a:p>
            <a:r>
              <a:rPr lang="en-US" sz="3800" b="1"/>
              <a:t>How did we respond to feedback from participants?</a:t>
            </a:r>
            <a:endParaRPr lang="en-GB" sz="3800" b="1"/>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0CBFB35-169A-473B-8A3A-DB4CD9FC1F85}"/>
              </a:ext>
            </a:extLst>
          </p:cNvPr>
          <p:cNvSpPr>
            <a:spLocks noGrp="1"/>
          </p:cNvSpPr>
          <p:nvPr>
            <p:ph idx="1"/>
          </p:nvPr>
        </p:nvSpPr>
        <p:spPr>
          <a:xfrm>
            <a:off x="640080" y="2872899"/>
            <a:ext cx="4243589" cy="3320668"/>
          </a:xfrm>
        </p:spPr>
        <p:txBody>
          <a:bodyPr>
            <a:normAutofit/>
          </a:bodyPr>
          <a:lstStyle/>
          <a:p>
            <a:r>
              <a:rPr lang="en-US" sz="2200"/>
              <a:t>Formal review by OERF</a:t>
            </a:r>
          </a:p>
          <a:p>
            <a:r>
              <a:rPr lang="en-US" sz="2200"/>
              <a:t>Regional mentors</a:t>
            </a:r>
          </a:p>
          <a:p>
            <a:r>
              <a:rPr lang="en-US" sz="2200"/>
              <a:t>Updated version flighted June/July 2021; </a:t>
            </a:r>
          </a:p>
          <a:p>
            <a:r>
              <a:rPr lang="en-US" sz="2200"/>
              <a:t>But retained focus on collaboration and sharing; in many ways the content of the course is constructed by the learners themselves</a:t>
            </a:r>
          </a:p>
          <a:p>
            <a:endParaRPr lang="en-GB" sz="2200"/>
          </a:p>
        </p:txBody>
      </p:sp>
      <p:pic>
        <p:nvPicPr>
          <p:cNvPr id="6" name="Picture 6">
            <a:extLst>
              <a:ext uri="{FF2B5EF4-FFF2-40B4-BE49-F238E27FC236}">
                <a16:creationId xmlns:a16="http://schemas.microsoft.com/office/drawing/2014/main" id="{46CD3117-CA51-4184-8EC0-18501C6504BC}"/>
              </a:ext>
            </a:extLst>
          </p:cNvPr>
          <p:cNvPicPr>
            <a:picLocks noChangeAspect="1"/>
          </p:cNvPicPr>
          <p:nvPr/>
        </p:nvPicPr>
        <p:blipFill rotWithShape="1">
          <a:blip r:embed="rId2"/>
          <a:srcRect l="26894" r="3395"/>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7" name="TextBox 6">
            <a:extLst>
              <a:ext uri="{FF2B5EF4-FFF2-40B4-BE49-F238E27FC236}">
                <a16:creationId xmlns:a16="http://schemas.microsoft.com/office/drawing/2014/main" id="{CD384652-E8CD-4A73-800A-1C3154ABD0C9}"/>
              </a:ext>
            </a:extLst>
          </p:cNvPr>
          <p:cNvSpPr txBox="1"/>
          <p:nvPr/>
        </p:nvSpPr>
        <p:spPr>
          <a:xfrm>
            <a:off x="114300" y="6515100"/>
            <a:ext cx="67627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hlinkClick r:id="rId3">
                  <a:extLst>
                    <a:ext uri="{A12FA001-AC4F-418D-AE19-62706E023703}">
                      <ahyp:hlinkClr xmlns:ahyp="http://schemas.microsoft.com/office/drawing/2018/hyperlinkcolor" val="tx"/>
                    </a:ext>
                  </a:extLst>
                </a:hlinkClick>
              </a:rPr>
              <a:t>Mrs</a:t>
            </a:r>
            <a:r>
              <a:rPr lang="en-US" b="1">
                <a:solidFill>
                  <a:schemeClr val="bg1"/>
                </a:solidFill>
                <a:ea typeface="+mn-lt"/>
                <a:cs typeface="+mn-lt"/>
                <a:hlinkClick r:id="rId3">
                  <a:extLst>
                    <a:ext uri="{A12FA001-AC4F-418D-AE19-62706E023703}">
                      <ahyp:hlinkClr xmlns:ahyp="http://schemas.microsoft.com/office/drawing/2018/hyperlinkcolor" val="tx"/>
                    </a:ext>
                  </a:extLst>
                </a:hlinkClick>
              </a:rPr>
              <a:t> Nazmeen Raju - Fiji - Completed OER4OL short course</a:t>
            </a:r>
            <a:r>
              <a:rPr lang="en-US" b="1">
                <a:solidFill>
                  <a:schemeClr val="bg1"/>
                </a:solidFill>
                <a:ea typeface="+mn-lt"/>
                <a:cs typeface="+mn-lt"/>
              </a:rPr>
              <a:t> </a:t>
            </a:r>
            <a:endParaRPr lang="en-US" b="1">
              <a:solidFill>
                <a:schemeClr val="bg1"/>
              </a:solidFill>
            </a:endParaRPr>
          </a:p>
        </p:txBody>
      </p:sp>
    </p:spTree>
    <p:extLst>
      <p:ext uri="{BB962C8B-B14F-4D97-AF65-F5344CB8AC3E}">
        <p14:creationId xmlns:p14="http://schemas.microsoft.com/office/powerpoint/2010/main" val="2161249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FB29D93-498C-4574-9256-0384E9918A61}"/>
              </a:ext>
            </a:extLst>
          </p:cNvPr>
          <p:cNvSpPr>
            <a:spLocks noGrp="1"/>
          </p:cNvSpPr>
          <p:nvPr>
            <p:ph sz="half" idx="1"/>
          </p:nvPr>
        </p:nvSpPr>
        <p:spPr>
          <a:xfrm>
            <a:off x="0" y="0"/>
            <a:ext cx="4128117" cy="6858000"/>
          </a:xfrm>
          <a:solidFill>
            <a:schemeClr val="accent1"/>
          </a:solidFill>
        </p:spPr>
        <p:txBody>
          <a:bodyPr>
            <a:normAutofit fontScale="92500" lnSpcReduction="10000"/>
          </a:bodyPr>
          <a:lstStyle/>
          <a:p>
            <a:endParaRPr lang="en-US"/>
          </a:p>
          <a:p>
            <a:pPr marL="0" indent="0">
              <a:buNone/>
            </a:pPr>
            <a:endParaRPr lang="en-US" sz="5800" b="1"/>
          </a:p>
          <a:p>
            <a:pPr marL="0" indent="0">
              <a:buNone/>
            </a:pPr>
            <a:r>
              <a:rPr lang="en-US" sz="5800" b="1"/>
              <a:t>Initial    response to new version …</a:t>
            </a:r>
            <a:endParaRPr lang="en-US" sz="5800"/>
          </a:p>
        </p:txBody>
      </p:sp>
      <p:sp>
        <p:nvSpPr>
          <p:cNvPr id="6" name="Content Placeholder 5">
            <a:extLst>
              <a:ext uri="{FF2B5EF4-FFF2-40B4-BE49-F238E27FC236}">
                <a16:creationId xmlns:a16="http://schemas.microsoft.com/office/drawing/2014/main" id="{02AB6E45-1C5E-4794-8638-7CD513AEFCE5}"/>
              </a:ext>
            </a:extLst>
          </p:cNvPr>
          <p:cNvSpPr>
            <a:spLocks noGrp="1"/>
          </p:cNvSpPr>
          <p:nvPr>
            <p:ph sz="half" idx="2"/>
          </p:nvPr>
        </p:nvSpPr>
        <p:spPr>
          <a:xfrm>
            <a:off x="4589755" y="914400"/>
            <a:ext cx="6764045" cy="5262563"/>
          </a:xfrm>
        </p:spPr>
        <p:txBody>
          <a:bodyPr>
            <a:normAutofit fontScale="92500" lnSpcReduction="10000"/>
          </a:bodyPr>
          <a:lstStyle/>
          <a:p>
            <a:r>
              <a:rPr lang="en-GB" sz="2800">
                <a:effectLst/>
                <a:latin typeface="Calibri" panose="020F0502020204030204" pitchFamily="34" charset="0"/>
                <a:ea typeface="Calibri" panose="020F0502020204030204" pitchFamily="34" charset="0"/>
                <a:cs typeface="Arial" panose="020B0604020202020204" pitchFamily="34" charset="0"/>
              </a:rPr>
              <a:t>Fiji: I am glad I joined this course. I was just browsing through our education website here in Fiji FEMIS and I came across this course which was suggested by them. Out of curiosity and trying to adapt from a classroom based teacher to an online teacher which I think will be the new norm now, I wanted to upgrade my internet skills and finding resources online. Today IO learnt about the CCs copyright and I've never been taught that at University 18 years ago when I achieved my degree and 5 years ago for post grad. We have just been taught to always acknowledge in the bibliography section but did not go into further details on copyright.</a:t>
            </a:r>
          </a:p>
          <a:p>
            <a:endParaRPr lang="en-US"/>
          </a:p>
        </p:txBody>
      </p:sp>
    </p:spTree>
    <p:extLst>
      <p:ext uri="{BB962C8B-B14F-4D97-AF65-F5344CB8AC3E}">
        <p14:creationId xmlns:p14="http://schemas.microsoft.com/office/powerpoint/2010/main" val="3669989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8D41C1-DC5E-49A8-A60B-5F83D78B2787}"/>
              </a:ext>
            </a:extLst>
          </p:cNvPr>
          <p:cNvSpPr>
            <a:spLocks noGrp="1"/>
          </p:cNvSpPr>
          <p:nvPr>
            <p:ph type="title"/>
          </p:nvPr>
        </p:nvSpPr>
        <p:spPr>
          <a:xfrm>
            <a:off x="630936" y="639520"/>
            <a:ext cx="3429000" cy="1719072"/>
          </a:xfrm>
        </p:spPr>
        <p:txBody>
          <a:bodyPr anchor="b">
            <a:normAutofit/>
          </a:bodyPr>
          <a:lstStyle/>
          <a:p>
            <a:r>
              <a:rPr lang="en-US" sz="5400" b="1"/>
              <a:t>Future plans</a:t>
            </a:r>
            <a:endParaRPr lang="en-GB" sz="5400" b="1"/>
          </a:p>
        </p:txBody>
      </p:sp>
      <p:sp>
        <p:nvSpPr>
          <p:cNvPr id="37"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7CF34AD-E405-4F15-8411-045D6E380C4C}"/>
              </a:ext>
            </a:extLst>
          </p:cNvPr>
          <p:cNvSpPr>
            <a:spLocks noGrp="1"/>
          </p:cNvSpPr>
          <p:nvPr>
            <p:ph idx="1"/>
          </p:nvPr>
        </p:nvSpPr>
        <p:spPr>
          <a:xfrm>
            <a:off x="630936" y="2807208"/>
            <a:ext cx="3429000" cy="3410712"/>
          </a:xfrm>
        </p:spPr>
        <p:txBody>
          <a:bodyPr anchor="t">
            <a:normAutofit fontScale="85000" lnSpcReduction="10000"/>
          </a:bodyPr>
          <a:lstStyle/>
          <a:p>
            <a:r>
              <a:rPr lang="en-US" sz="1900"/>
              <a:t>6-month follow up on impact on practice</a:t>
            </a:r>
          </a:p>
          <a:p>
            <a:r>
              <a:rPr lang="en-US" sz="1900"/>
              <a:t>New course </a:t>
            </a:r>
            <a:r>
              <a:rPr lang="en-US" sz="1900" i="1"/>
              <a:t>Digital Skills for OER Sharing</a:t>
            </a:r>
            <a:r>
              <a:rPr lang="en-US" sz="1900"/>
              <a:t>: OER Foundation</a:t>
            </a:r>
            <a:endParaRPr lang="en-US" sz="1900">
              <a:cs typeface="Calibri"/>
            </a:endParaRPr>
          </a:p>
          <a:p>
            <a:pPr lvl="1"/>
            <a:r>
              <a:rPr lang="en-CA" sz="1900">
                <a:effectLst/>
                <a:latin typeface="Calibri"/>
                <a:ea typeface="Calibri" panose="020F0502020204030204" pitchFamily="34" charset="0"/>
                <a:cs typeface="Latha"/>
              </a:rPr>
              <a:t>The course will be facilitated online by the Pacific’s UNESCO Chair in OER from 15 Sept to 8 Oct, 2021. Thereafter, the content will remain freely available for self-paced learning</a:t>
            </a:r>
          </a:p>
          <a:p>
            <a:r>
              <a:rPr lang="en-CA" sz="1900">
                <a:ea typeface="+mn-lt"/>
                <a:cs typeface="+mn-lt"/>
              </a:rPr>
              <a:t>In development: </a:t>
            </a:r>
            <a:r>
              <a:rPr lang="en-CA" sz="1900" i="1">
                <a:ea typeface="+mn-lt"/>
                <a:cs typeface="+mn-lt"/>
              </a:rPr>
              <a:t>Communication Skills for ODFL</a:t>
            </a:r>
            <a:endParaRPr lang="en-CA" sz="1900">
              <a:ea typeface="+mn-lt"/>
              <a:cs typeface="+mn-lt"/>
            </a:endParaRPr>
          </a:p>
          <a:p>
            <a:r>
              <a:rPr lang="en-CA" sz="1900">
                <a:ea typeface="+mn-lt"/>
                <a:cs typeface="+mn-lt"/>
              </a:rPr>
              <a:t>Planned</a:t>
            </a:r>
            <a:r>
              <a:rPr lang="en-CA" sz="1900"/>
              <a:t>: </a:t>
            </a:r>
            <a:r>
              <a:rPr lang="en-CA" sz="1900" i="1"/>
              <a:t>Assessment skills for ODFL</a:t>
            </a:r>
            <a:endParaRPr lang="en-CA" sz="1900" i="1">
              <a:cs typeface="Calibri"/>
            </a:endParaRPr>
          </a:p>
          <a:p>
            <a:pPr lvl="1"/>
            <a:endParaRPr lang="en-CA" sz="1900">
              <a:latin typeface="Calibri" panose="020F0502020204030204" pitchFamily="34" charset="0"/>
              <a:ea typeface="Calibri" panose="020F0502020204030204" pitchFamily="34" charset="0"/>
              <a:cs typeface="Latha" panose="020B0604020202020204" pitchFamily="34" charset="0"/>
            </a:endParaRPr>
          </a:p>
        </p:txBody>
      </p:sp>
      <p:pic>
        <p:nvPicPr>
          <p:cNvPr id="5" name="Picture 4" descr="Calendar&#10;&#10;Description automatically generated with low confidence">
            <a:extLst>
              <a:ext uri="{FF2B5EF4-FFF2-40B4-BE49-F238E27FC236}">
                <a16:creationId xmlns:a16="http://schemas.microsoft.com/office/drawing/2014/main" id="{6F1575E4-69A0-4762-88D2-6D6616D2BD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716" y="640080"/>
            <a:ext cx="4308880" cy="5577840"/>
          </a:xfrm>
          <a:prstGeom prst="rect">
            <a:avLst/>
          </a:prstGeom>
        </p:spPr>
      </p:pic>
    </p:spTree>
    <p:extLst>
      <p:ext uri="{BB962C8B-B14F-4D97-AF65-F5344CB8AC3E}">
        <p14:creationId xmlns:p14="http://schemas.microsoft.com/office/powerpoint/2010/main" val="34688132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D073016-B734-483B-8953-5BADEE1451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0"/>
            <a:ext cx="8157458" cy="6858000"/>
          </a:xfrm>
          <a:prstGeom prst="rect">
            <a:avLst/>
          </a:prstGeom>
          <a:gradFill>
            <a:gsLst>
              <a:gs pos="2000">
                <a:schemeClr val="accent1"/>
              </a:gs>
              <a:gs pos="78000">
                <a:schemeClr val="accent1">
                  <a:lumMod val="50000"/>
                </a:schemeClr>
              </a:gs>
              <a:gs pos="100000">
                <a:srgbClr val="000000">
                  <a:alpha val="85000"/>
                </a:srgb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0A7EAB6-59D3-4325-8DE6-E0CA4009C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4537" y="1839884"/>
            <a:ext cx="8157460" cy="5017687"/>
          </a:xfrm>
          <a:prstGeom prst="rect">
            <a:avLst/>
          </a:prstGeom>
          <a:gradFill>
            <a:gsLst>
              <a:gs pos="0">
                <a:schemeClr val="accent1">
                  <a:lumMod val="60000"/>
                  <a:lumOff val="40000"/>
                  <a:alpha val="30000"/>
                </a:schemeClr>
              </a:gs>
              <a:gs pos="100000">
                <a:srgbClr val="000000">
                  <a:alpha val="4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063179" y="-33131"/>
            <a:ext cx="6857999" cy="6923403"/>
          </a:xfrm>
          <a:prstGeom prst="rect">
            <a:avLst/>
          </a:prstGeom>
          <a:gradFill>
            <a:gsLst>
              <a:gs pos="56000">
                <a:schemeClr val="accent1">
                  <a:lumMod val="60000"/>
                  <a:lumOff val="40000"/>
                  <a:alpha val="0"/>
                </a:schemeClr>
              </a:gs>
              <a:gs pos="100000">
                <a:schemeClr val="accent1"/>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Graphical user interface&#10;&#10;Description automatically generated">
            <a:extLst>
              <a:ext uri="{FF2B5EF4-FFF2-40B4-BE49-F238E27FC236}">
                <a16:creationId xmlns:a16="http://schemas.microsoft.com/office/drawing/2014/main" id="{D17DA43F-E8BD-47FE-A56D-7AB121AB64EF}"/>
              </a:ext>
            </a:extLst>
          </p:cNvPr>
          <p:cNvPicPr>
            <a:picLocks noGrp="1" noChangeAspect="1"/>
          </p:cNvPicPr>
          <p:nvPr>
            <p:ph idx="1"/>
          </p:nvPr>
        </p:nvPicPr>
        <p:blipFill rotWithShape="1">
          <a:blip r:embed="rId2"/>
          <a:srcRect b="19"/>
          <a:stretch/>
        </p:blipFill>
        <p:spPr>
          <a:xfrm>
            <a:off x="345069" y="190500"/>
            <a:ext cx="11454237" cy="6486525"/>
          </a:xfrm>
          <a:prstGeom prst="rect">
            <a:avLst/>
          </a:prstGeom>
        </p:spPr>
      </p:pic>
    </p:spTree>
    <p:extLst>
      <p:ext uri="{BB962C8B-B14F-4D97-AF65-F5344CB8AC3E}">
        <p14:creationId xmlns:p14="http://schemas.microsoft.com/office/powerpoint/2010/main" val="16076945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57882-06C2-4573-88D7-66E55F562B7F}"/>
              </a:ext>
            </a:extLst>
          </p:cNvPr>
          <p:cNvSpPr>
            <a:spLocks noGrp="1"/>
          </p:cNvSpPr>
          <p:nvPr>
            <p:ph type="title"/>
          </p:nvPr>
        </p:nvSpPr>
        <p:spPr/>
        <p:txBody>
          <a:bodyPr/>
          <a:lstStyle/>
          <a:p>
            <a:r>
              <a:rPr lang="en-US" b="1"/>
              <a:t>References</a:t>
            </a:r>
            <a:endParaRPr lang="en-GB" b="1"/>
          </a:p>
        </p:txBody>
      </p:sp>
      <p:sp>
        <p:nvSpPr>
          <p:cNvPr id="3" name="Content Placeholder 2">
            <a:extLst>
              <a:ext uri="{FF2B5EF4-FFF2-40B4-BE49-F238E27FC236}">
                <a16:creationId xmlns:a16="http://schemas.microsoft.com/office/drawing/2014/main" id="{3D6359E4-D3DE-4861-A952-0F1E41958144}"/>
              </a:ext>
            </a:extLst>
          </p:cNvPr>
          <p:cNvSpPr>
            <a:spLocks noGrp="1"/>
          </p:cNvSpPr>
          <p:nvPr>
            <p:ph idx="1"/>
          </p:nvPr>
        </p:nvSpPr>
        <p:spPr/>
        <p:txBody>
          <a:bodyPr vert="horz" lIns="91440" tIns="45720" rIns="91440" bIns="45720" rtlCol="0" anchor="t">
            <a:normAutofit fontScale="77500" lnSpcReduction="20000"/>
          </a:bodyPr>
          <a:lstStyle/>
          <a:p>
            <a:r>
              <a:rPr lang="en-US" sz="1800">
                <a:effectLst/>
                <a:latin typeface="Calibri" panose="020F0502020204030204" pitchFamily="34" charset="0"/>
                <a:ea typeface="Calibri" panose="020F0502020204030204" pitchFamily="34" charset="0"/>
                <a:cs typeface="Arial" panose="020B0604020202020204" pitchFamily="34" charset="0"/>
              </a:rPr>
              <a:t>Bonk, C. J., Lee, M. M., Reeves, C. T., &amp; Reynolds, T. H. (Eds.). (2015). </a:t>
            </a:r>
            <a:r>
              <a:rPr lang="en-US" sz="1800" i="1">
                <a:effectLst/>
                <a:latin typeface="Calibri" panose="020F0502020204030204" pitchFamily="34" charset="0"/>
                <a:ea typeface="Calibri" panose="020F0502020204030204" pitchFamily="34" charset="0"/>
                <a:cs typeface="Arial" panose="020B0604020202020204" pitchFamily="34" charset="0"/>
              </a:rPr>
              <a:t>MOOCs and Open Education around the world</a:t>
            </a:r>
            <a:r>
              <a:rPr lang="en-US" sz="1800">
                <a:effectLst/>
                <a:latin typeface="Calibri" panose="020F0502020204030204" pitchFamily="34" charset="0"/>
                <a:ea typeface="Calibri" panose="020F0502020204030204" pitchFamily="34" charset="0"/>
                <a:cs typeface="Arial" panose="020B0604020202020204" pitchFamily="34" charset="0"/>
              </a:rPr>
              <a:t>. Routledge.</a:t>
            </a:r>
            <a:endParaRPr lang="en-GB" sz="1800" spc="-75">
              <a:effectLst/>
              <a:latin typeface="Calibri" panose="020F0502020204030204" pitchFamily="34" charset="0"/>
              <a:ea typeface="Calibri" panose="020F0502020204030204" pitchFamily="34" charset="0"/>
              <a:cs typeface="Calibri" panose="020F0502020204030204" pitchFamily="34" charset="0"/>
            </a:endParaRPr>
          </a:p>
          <a:p>
            <a:r>
              <a:rPr lang="en-GB" sz="1800" spc="-75">
                <a:ea typeface="+mn-lt"/>
                <a:cs typeface="+mn-lt"/>
              </a:rPr>
              <a:t>Gunawardena, C.N. (2020). Culturally Inclusive Online Learning for Capacity Development Projects in International Contexts. </a:t>
            </a:r>
            <a:r>
              <a:rPr lang="en-GB" sz="1800" i="1" spc="-75">
                <a:ea typeface="+mn-lt"/>
                <a:cs typeface="+mn-lt"/>
              </a:rPr>
              <a:t>Journal of Learning for Development</a:t>
            </a:r>
            <a:r>
              <a:rPr lang="en-GB" sz="1800" spc="-75">
                <a:ea typeface="+mn-lt"/>
                <a:cs typeface="+mn-lt"/>
              </a:rPr>
              <a:t>, 7(1), 5-30.</a:t>
            </a:r>
            <a:endParaRPr lang="en-GB" sz="1800" spc="-75">
              <a:latin typeface="Calibri" panose="020F0502020204030204" pitchFamily="34" charset="0"/>
              <a:ea typeface="Calibri" panose="020F0502020204030204" pitchFamily="34" charset="0"/>
              <a:cs typeface="Calibri"/>
            </a:endParaRPr>
          </a:p>
          <a:p>
            <a:r>
              <a:rPr lang="en-GB" sz="1800" spc="-75">
                <a:effectLst/>
                <a:latin typeface="Calibri"/>
                <a:ea typeface="Calibri" panose="020F0502020204030204" pitchFamily="34" charset="0"/>
                <a:cs typeface="Calibri"/>
              </a:rPr>
              <a:t>Hollands, F. M., &amp; </a:t>
            </a:r>
            <a:r>
              <a:rPr lang="en-GB" sz="1800" spc="-75" err="1">
                <a:effectLst/>
                <a:latin typeface="Calibri"/>
                <a:ea typeface="Calibri" panose="020F0502020204030204" pitchFamily="34" charset="0"/>
                <a:cs typeface="Calibri"/>
              </a:rPr>
              <a:t>Tirthali</a:t>
            </a:r>
            <a:r>
              <a:rPr lang="en-GB" sz="1800" spc="-75">
                <a:effectLst/>
                <a:latin typeface="Calibri"/>
                <a:ea typeface="Calibri" panose="020F0502020204030204" pitchFamily="34" charset="0"/>
                <a:cs typeface="Calibri"/>
              </a:rPr>
              <a:t>, D. (2014). </a:t>
            </a:r>
            <a:r>
              <a:rPr lang="en-GB" sz="1800">
                <a:effectLst/>
                <a:latin typeface="Calibri"/>
                <a:ea typeface="Calibri" panose="020F0502020204030204" pitchFamily="34" charset="0"/>
                <a:cs typeface="Calibri"/>
              </a:rPr>
              <a:t>MOOCs: expectations and reality. Full report. </a:t>
            </a:r>
            <a:r>
              <a:rPr lang="en-GB" sz="1800" spc="-75">
                <a:effectLst/>
                <a:latin typeface="Calibri"/>
                <a:ea typeface="Calibri" panose="020F0502020204030204" pitchFamily="34" charset="0"/>
                <a:cs typeface="Calibri"/>
              </a:rPr>
              <a:t>Center for Benefit-</a:t>
            </a:r>
            <a:r>
              <a:rPr lang="en-GB" sz="1800">
                <a:effectLst/>
                <a:latin typeface="Calibri"/>
                <a:ea typeface="Calibri" panose="020F0502020204030204" pitchFamily="34" charset="0"/>
                <a:cs typeface="Calibri"/>
              </a:rPr>
              <a:t>Cost Studies of </a:t>
            </a:r>
            <a:r>
              <a:rPr lang="en-GB" sz="1800" err="1">
                <a:effectLst/>
                <a:latin typeface="Calibri"/>
                <a:ea typeface="Calibri" panose="020F0502020204030204" pitchFamily="34" charset="0"/>
                <a:cs typeface="Calibri"/>
              </a:rPr>
              <a:t>Education,</a:t>
            </a:r>
            <a:r>
              <a:rPr lang="en-GB" sz="1800" spc="-75" err="1">
                <a:effectLst/>
                <a:latin typeface="Calibri"/>
                <a:ea typeface="Calibri" panose="020F0502020204030204" pitchFamily="34" charset="0"/>
                <a:cs typeface="Calibri"/>
              </a:rPr>
              <a:t>Teachers</a:t>
            </a:r>
            <a:r>
              <a:rPr lang="en-GB" sz="1800" spc="-75">
                <a:effectLst/>
                <a:latin typeface="Calibri"/>
                <a:ea typeface="Calibri" panose="020F0502020204030204" pitchFamily="34" charset="0"/>
                <a:cs typeface="Calibri"/>
              </a:rPr>
              <a:t> College, Columbia University, NY. </a:t>
            </a:r>
            <a:r>
              <a:rPr lang="en-GB" sz="1800" u="sng">
                <a:solidFill>
                  <a:srgbClr val="0563C1"/>
                </a:solidFill>
                <a:effectLst/>
                <a:latin typeface="Calibri"/>
                <a:ea typeface="Calibri" panose="020F0502020204030204" pitchFamily="34" charset="0"/>
                <a:cs typeface="Calibri"/>
                <a:hlinkClick r:id="rId2"/>
              </a:rPr>
              <a:t>http://cbcse.org/wordpress/wp-content/uploads/2014/05/MOOCs_Expectations_and_Reality.pdf </a:t>
            </a:r>
            <a:endParaRPr lang="en-US" sz="1800">
              <a:effectLst/>
              <a:latin typeface="Calibri"/>
              <a:ea typeface="Calibri" panose="020F0502020204030204" pitchFamily="34" charset="0"/>
              <a:cs typeface="Calibri"/>
            </a:endParaRPr>
          </a:p>
          <a:p>
            <a:r>
              <a:rPr lang="en-US" sz="1800">
                <a:effectLst/>
                <a:latin typeface="Calibri" panose="020F0502020204030204" pitchFamily="34" charset="0"/>
                <a:ea typeface="Calibri" panose="020F0502020204030204" pitchFamily="34" charset="0"/>
                <a:cs typeface="Arial" panose="020B0604020202020204" pitchFamily="34" charset="0"/>
              </a:rPr>
              <a:t>Kanwar, A., &amp; Balaji, V. (2014). </a:t>
            </a:r>
            <a:r>
              <a:rPr lang="en-US" sz="1800" i="1">
                <a:effectLst/>
                <a:latin typeface="Calibri" panose="020F0502020204030204" pitchFamily="34" charset="0"/>
                <a:ea typeface="Calibri" panose="020F0502020204030204" pitchFamily="34" charset="0"/>
                <a:cs typeface="Arial" panose="020B0604020202020204" pitchFamily="34" charset="0"/>
              </a:rPr>
              <a:t>To MOOC or not to MOOC: That is the Question.</a:t>
            </a:r>
            <a:r>
              <a:rPr lang="en-US" sz="1800">
                <a:effectLst/>
                <a:latin typeface="Calibri" panose="020F0502020204030204" pitchFamily="34" charset="0"/>
                <a:ea typeface="Calibri" panose="020F0502020204030204" pitchFamily="34" charset="0"/>
                <a:cs typeface="Arial" panose="020B0604020202020204" pitchFamily="34" charset="0"/>
              </a:rPr>
              <a:t> Lecture given at </a:t>
            </a:r>
            <a:r>
              <a:rPr lang="en-US" sz="1800" err="1">
                <a:effectLst/>
                <a:latin typeface="Calibri" panose="020F0502020204030204" pitchFamily="34" charset="0"/>
                <a:ea typeface="Calibri" panose="020F0502020204030204" pitchFamily="34" charset="0"/>
                <a:cs typeface="Arial" panose="020B0604020202020204" pitchFamily="34" charset="0"/>
              </a:rPr>
              <a:t>Wawasan</a:t>
            </a:r>
            <a:r>
              <a:rPr lang="en-US" sz="1800">
                <a:effectLst/>
                <a:latin typeface="Calibri" panose="020F0502020204030204" pitchFamily="34" charset="0"/>
                <a:ea typeface="Calibri" panose="020F0502020204030204" pitchFamily="34" charset="0"/>
                <a:cs typeface="Arial" panose="020B0604020202020204" pitchFamily="34" charset="0"/>
              </a:rPr>
              <a:t> Open University, Malaysia, 17 September 2014. </a:t>
            </a:r>
            <a:r>
              <a:rPr lang="en-US" sz="1800" u="sng">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3"/>
              </a:rPr>
              <a:t>http://oasis.col.org/handle/11599/754</a:t>
            </a:r>
            <a:r>
              <a:rPr lang="en-US" sz="1800">
                <a:effectLst/>
                <a:latin typeface="Calibri" panose="020F0502020204030204" pitchFamily="34" charset="0"/>
                <a:ea typeface="Calibri" panose="020F0502020204030204" pitchFamily="34" charset="0"/>
                <a:cs typeface="Arial" panose="020B0604020202020204" pitchFamily="34" charset="0"/>
              </a:rPr>
              <a:t> </a:t>
            </a:r>
          </a:p>
          <a:p>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Kharbanda, A. (2018). NIOS to Train All Untrained Teachers by 2019. </a:t>
            </a:r>
            <a:r>
              <a:rPr lang="en-GB" sz="1800" i="1">
                <a:solidFill>
                  <a:srgbClr val="000000"/>
                </a:solidFill>
                <a:effectLst/>
                <a:latin typeface="Calibri" panose="020F0502020204030204" pitchFamily="34" charset="0"/>
                <a:ea typeface="Calibri" panose="020F0502020204030204" pitchFamily="34" charset="0"/>
                <a:cs typeface="Calibri" panose="020F0502020204030204" pitchFamily="34" charset="0"/>
              </a:rPr>
              <a:t>COMOSA-connect, Blog</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1</a:t>
            </a:r>
            <a:r>
              <a:rPr lang="en-GB" sz="1800" baseline="30000">
                <a:solidFill>
                  <a:srgbClr val="000000"/>
                </a:solidFill>
                <a:effectLst/>
                <a:latin typeface="Calibri" panose="020F0502020204030204" pitchFamily="34" charset="0"/>
                <a:ea typeface="Calibri" panose="020F0502020204030204" pitchFamily="34" charset="0"/>
                <a:cs typeface="Calibri" panose="020F0502020204030204" pitchFamily="34" charset="0"/>
              </a:rPr>
              <a:t>st</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March 2018. </a:t>
            </a:r>
            <a:r>
              <a:rPr lang="en-GB" sz="1800" u="sng">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https://comosaconnect.org/nios-to-train-all-untrained-teachers-by-2019/</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p>
            <a:r>
              <a:rPr lang="en-GB" sz="1800">
                <a:effectLst/>
                <a:latin typeface="Calibri"/>
                <a:ea typeface="Calibri" panose="020F0502020204030204" pitchFamily="34" charset="0"/>
                <a:cs typeface="Calibri"/>
              </a:rPr>
              <a:t>Kilgore, W., Bartoletti, R., &amp; Freih, M. A. (2015). Design Intent and Iteration: The #HumanMOOC. </a:t>
            </a:r>
            <a:r>
              <a:rPr lang="en-GB" sz="1800" i="1">
                <a:effectLst/>
                <a:latin typeface="Calibri"/>
                <a:ea typeface="Calibri" panose="020F0502020204030204" pitchFamily="34" charset="0"/>
                <a:cs typeface="Calibri"/>
              </a:rPr>
              <a:t>Experience Track: Proceedings of the European MOOC Stakeholders Summit 2015</a:t>
            </a:r>
            <a:r>
              <a:rPr lang="en-GB" sz="1800">
                <a:effectLst/>
                <a:latin typeface="Calibri"/>
                <a:ea typeface="Calibri" panose="020F0502020204030204" pitchFamily="34" charset="0"/>
                <a:cs typeface="Calibri"/>
              </a:rPr>
              <a:t>, 7-12. </a:t>
            </a:r>
            <a:r>
              <a:rPr lang="en-GB" sz="1800" u="sng">
                <a:solidFill>
                  <a:srgbClr val="0563C1"/>
                </a:solidFill>
                <a:effectLst/>
                <a:latin typeface="Calibri"/>
                <a:ea typeface="Calibri" panose="020F0502020204030204" pitchFamily="34" charset="0"/>
                <a:cs typeface="Calibri"/>
                <a:hlinkClick r:id="rId5"/>
              </a:rPr>
              <a:t>https://www.academia.edu/12440762/Design_intent_and_iteration_The_HumanMOOC?email_work_card=view-paper</a:t>
            </a:r>
            <a:r>
              <a:rPr lang="en-GB" sz="1800">
                <a:latin typeface="Calibri"/>
                <a:ea typeface="Calibri" panose="020F0502020204030204" pitchFamily="34" charset="0"/>
                <a:cs typeface="Calibri"/>
              </a:rPr>
              <a:t> </a:t>
            </a:r>
          </a:p>
          <a:p>
            <a:r>
              <a:rPr lang="en-GB" sz="1800">
                <a:effectLst/>
                <a:latin typeface="Calibri" panose="020F0502020204030204" pitchFamily="34" charset="0"/>
                <a:ea typeface="Calibri" panose="020F0502020204030204" pitchFamily="34" charset="0"/>
                <a:cs typeface="Calibri" panose="020F0502020204030204" pitchFamily="34" charset="0"/>
              </a:rPr>
              <a:t>Moon, B. (2010). Time for radical change in teacher education guidelines: Using Open and Distance Learning. </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800" u="sng">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6"/>
              </a:rPr>
              <a:t>Connections</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February, Vol. 15, No. 1. Commonwealth of Learning.</a:t>
            </a:r>
          </a:p>
          <a:p>
            <a:r>
              <a:rPr lang="en-ZA" sz="1800" err="1">
                <a:effectLst/>
                <a:latin typeface="Calibri" panose="020F0502020204030204" pitchFamily="34" charset="0"/>
                <a:ea typeface="Calibri" panose="020F0502020204030204" pitchFamily="34" charset="0"/>
                <a:cs typeface="Arial" panose="020B0604020202020204" pitchFamily="34" charset="0"/>
              </a:rPr>
              <a:t>Rajabalee</a:t>
            </a:r>
            <a:r>
              <a:rPr lang="en-ZA" sz="1800">
                <a:effectLst/>
                <a:latin typeface="Calibri" panose="020F0502020204030204" pitchFamily="34" charset="0"/>
                <a:ea typeface="Calibri" panose="020F0502020204030204" pitchFamily="34" charset="0"/>
                <a:cs typeface="Arial" panose="020B0604020202020204" pitchFamily="34" charset="0"/>
              </a:rPr>
              <a:t>, Y. B., Dundas, D., &amp; Singh, C. Kr. (2020). Chapter 4: TEL and Open Schooling in T. Mays &amp; R. K. Singh (Eds). </a:t>
            </a:r>
            <a:r>
              <a:rPr lang="en-ZA" sz="1800" i="1">
                <a:effectLst/>
                <a:latin typeface="Calibri" panose="020F0502020204030204" pitchFamily="34" charset="0"/>
                <a:ea typeface="Calibri" panose="020F0502020204030204" pitchFamily="34" charset="0"/>
                <a:cs typeface="Arial" panose="020B0604020202020204" pitchFamily="34" charset="0"/>
              </a:rPr>
              <a:t>Addressing the Learning Needs of Out of School Children and Youth through Expansion of Open Schooling</a:t>
            </a:r>
            <a:r>
              <a:rPr lang="en-ZA" sz="1800">
                <a:effectLst/>
                <a:latin typeface="Calibri" panose="020F0502020204030204" pitchFamily="34" charset="0"/>
                <a:ea typeface="Calibri" panose="020F0502020204030204" pitchFamily="34" charset="0"/>
                <a:cs typeface="Arial" panose="020B0604020202020204" pitchFamily="34" charset="0"/>
              </a:rPr>
              <a:t>. Commonwealth of Learning (COL).</a:t>
            </a:r>
            <a:endParaRPr lang="en-GB" sz="1800">
              <a:latin typeface="Calibri" panose="020F0502020204030204" pitchFamily="34" charset="0"/>
              <a:ea typeface="Calibri" panose="020F0502020204030204" pitchFamily="34" charset="0"/>
              <a:cs typeface="Arial" panose="020B0604020202020204" pitchFamily="34" charset="0"/>
            </a:endParaRPr>
          </a:p>
          <a:p>
            <a:r>
              <a:rPr lang="en-ZA" sz="1800">
                <a:effectLst/>
                <a:latin typeface="Calibri"/>
                <a:ea typeface="Calibri" panose="020F0502020204030204" pitchFamily="34" charset="0"/>
                <a:cs typeface="Arial"/>
              </a:rPr>
              <a:t>Sayed, Y., &amp; Bulgrin, E. (2020). </a:t>
            </a:r>
            <a:r>
              <a:rPr lang="en-ZA" sz="1800" i="1">
                <a:effectLst/>
                <a:latin typeface="Calibri"/>
                <a:ea typeface="Calibri" panose="020F0502020204030204" pitchFamily="34" charset="0"/>
                <a:cs typeface="Arial"/>
              </a:rPr>
              <a:t>Teacher professional development and curriculum: Enhancing teacher professionalism in Africa</a:t>
            </a:r>
            <a:r>
              <a:rPr lang="en-ZA" sz="1800">
                <a:effectLst/>
                <a:latin typeface="Calibri"/>
                <a:ea typeface="Calibri" panose="020F0502020204030204" pitchFamily="34" charset="0"/>
                <a:cs typeface="Arial"/>
              </a:rPr>
              <a:t>. Education International. </a:t>
            </a:r>
            <a:r>
              <a:rPr lang="en-ZA" sz="1800" u="sng">
                <a:solidFill>
                  <a:srgbClr val="0563C1"/>
                </a:solidFill>
                <a:effectLst/>
                <a:latin typeface="Calibri"/>
                <a:ea typeface="Calibri" panose="020F0502020204030204" pitchFamily="34" charset="0"/>
                <a:cs typeface="Arial"/>
                <a:hlinkClick r:id="rId7"/>
              </a:rPr>
              <a:t>https://issuu.com/educationinternational/docs/2020_ei-osf_research_enhancingteachingprofessionaf</a:t>
            </a:r>
            <a:r>
              <a:rPr lang="en-ZA" sz="1800">
                <a:latin typeface="Calibri"/>
                <a:ea typeface="Calibri" panose="020F0502020204030204" pitchFamily="34" charset="0"/>
                <a:cs typeface="Arial"/>
              </a:rPr>
              <a:t> </a:t>
            </a:r>
            <a:endParaRPr lang="en-GB" sz="1800">
              <a:effectLst/>
              <a:latin typeface="Calibri" panose="020F0502020204030204" pitchFamily="34" charset="0"/>
              <a:ea typeface="Calibri" panose="020F0502020204030204" pitchFamily="34" charset="0"/>
              <a:cs typeface="Arial" panose="020B0604020202020204" pitchFamily="34" charset="0"/>
            </a:endParaRPr>
          </a:p>
          <a:p>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Zhang, K., Bonk, C. J., Reeves, T. C., &amp; Reynolds, T. H. (2019). </a:t>
            </a:r>
            <a:r>
              <a:rPr lang="en-GB" sz="1800" i="1">
                <a:solidFill>
                  <a:srgbClr val="000000"/>
                </a:solidFill>
                <a:effectLst/>
                <a:latin typeface="Calibri" panose="020F0502020204030204" pitchFamily="34" charset="0"/>
                <a:ea typeface="Calibri" panose="020F0502020204030204" pitchFamily="34" charset="0"/>
                <a:cs typeface="Calibri" panose="020F0502020204030204" pitchFamily="34" charset="0"/>
              </a:rPr>
              <a:t>MOOCs and open education in the Global South: Challenges, Successes, and opportunities</a:t>
            </a:r>
            <a:r>
              <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rPr>
              <a:t>. Routledge.</a:t>
            </a:r>
            <a:endParaRPr lang="en-GB" sz="1800">
              <a:effectLst/>
              <a:latin typeface="Calibri" panose="020F0502020204030204" pitchFamily="34" charset="0"/>
              <a:ea typeface="Calibri" panose="020F0502020204030204" pitchFamily="34" charset="0"/>
              <a:cs typeface="Arial" panose="020B0604020202020204" pitchFamily="34" charset="0"/>
            </a:endParaRPr>
          </a:p>
          <a:p>
            <a:endParaRPr lang="en-GB"/>
          </a:p>
        </p:txBody>
      </p:sp>
    </p:spTree>
    <p:extLst>
      <p:ext uri="{BB962C8B-B14F-4D97-AF65-F5344CB8AC3E}">
        <p14:creationId xmlns:p14="http://schemas.microsoft.com/office/powerpoint/2010/main" val="331983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p:txBody>
          <a:bodyPr>
            <a:normAutofit/>
          </a:bodyPr>
          <a:lstStyle/>
          <a:p>
            <a:r>
              <a:rPr lang="en-US" sz="8800"/>
              <a:t>Thank You</a:t>
            </a:r>
          </a:p>
        </p:txBody>
      </p:sp>
      <p:pic>
        <p:nvPicPr>
          <p:cNvPr id="4" name="Picture 3" descr="A drawing of a face&#10;&#10;Description automatically generated">
            <a:extLst>
              <a:ext uri="{FF2B5EF4-FFF2-40B4-BE49-F238E27FC236}">
                <a16:creationId xmlns:a16="http://schemas.microsoft.com/office/drawing/2014/main" id="{54EDE3BC-4198-4362-AF1B-4D579E7AD3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878" y="5923225"/>
            <a:ext cx="1227411" cy="429442"/>
          </a:xfrm>
          <a:prstGeom prst="rect">
            <a:avLst/>
          </a:prstGeom>
        </p:spPr>
      </p:pic>
      <p:sp>
        <p:nvSpPr>
          <p:cNvPr id="5" name="TextBox 4">
            <a:extLst>
              <a:ext uri="{FF2B5EF4-FFF2-40B4-BE49-F238E27FC236}">
                <a16:creationId xmlns:a16="http://schemas.microsoft.com/office/drawing/2014/main" id="{ADC19C8C-752F-4051-9F1F-3A013F60C800}"/>
              </a:ext>
            </a:extLst>
          </p:cNvPr>
          <p:cNvSpPr txBox="1"/>
          <p:nvPr/>
        </p:nvSpPr>
        <p:spPr>
          <a:xfrm>
            <a:off x="1958528" y="5923226"/>
            <a:ext cx="6858000" cy="430887"/>
          </a:xfrm>
          <a:prstGeom prst="rect">
            <a:avLst/>
          </a:prstGeom>
          <a:noFill/>
        </p:spPr>
        <p:txBody>
          <a:bodyPr wrap="square" rtlCol="0">
            <a:spAutoFit/>
          </a:bodyPr>
          <a:lstStyle/>
          <a:p>
            <a:r>
              <a:rPr lang="en-US" sz="1100">
                <a:solidFill>
                  <a:schemeClr val="bg1"/>
                </a:solidFill>
              </a:rPr>
              <a:t>The contents of this presentation, except logos/ graphics which are property of the respective owners, </a:t>
            </a:r>
          </a:p>
          <a:p>
            <a:r>
              <a:rPr lang="en-US" sz="1100">
                <a:solidFill>
                  <a:schemeClr val="bg1"/>
                </a:solidFill>
              </a:rPr>
              <a:t>is made available under </a:t>
            </a:r>
            <a:r>
              <a:rPr lang="en-US" sz="1100">
                <a:solidFill>
                  <a:schemeClr val="bg1"/>
                </a:solidFill>
                <a:hlinkClick r:id="rId4">
                  <a:extLst>
                    <a:ext uri="{A12FA001-AC4F-418D-AE19-62706E023703}">
                      <ahyp:hlinkClr xmlns:ahyp="http://schemas.microsoft.com/office/drawing/2018/hyperlinkcolor" val="tx"/>
                    </a:ext>
                  </a:extLst>
                </a:hlinkClick>
              </a:rPr>
              <a:t>Attribution-ShareAlike 4.0 International (CC BY-SA 4.0)</a:t>
            </a:r>
            <a:r>
              <a:rPr lang="en-US" sz="1100">
                <a:solidFill>
                  <a:schemeClr val="bg1"/>
                </a:solidFill>
              </a:rPr>
              <a:t>. </a:t>
            </a:r>
            <a:endParaRPr lang="en-CA" sz="1100">
              <a:solidFill>
                <a:schemeClr val="bg1"/>
              </a:solidFill>
            </a:endParaRPr>
          </a:p>
        </p:txBody>
      </p:sp>
      <p:pic>
        <p:nvPicPr>
          <p:cNvPr id="6" name="Picture 5" descr="Text&#10;&#10;Description automatically generated">
            <a:extLst>
              <a:ext uri="{FF2B5EF4-FFF2-40B4-BE49-F238E27FC236}">
                <a16:creationId xmlns:a16="http://schemas.microsoft.com/office/drawing/2014/main" id="{7582D995-2159-4C9C-BBAB-06EC04C434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3154"/>
          <a:stretch/>
        </p:blipFill>
        <p:spPr>
          <a:xfrm>
            <a:off x="11185855" y="5864557"/>
            <a:ext cx="577521" cy="712168"/>
          </a:xfrm>
          <a:prstGeom prst="rect">
            <a:avLst/>
          </a:prstGeom>
        </p:spPr>
      </p:pic>
    </p:spTree>
    <p:extLst>
      <p:ext uri="{BB962C8B-B14F-4D97-AF65-F5344CB8AC3E}">
        <p14:creationId xmlns:p14="http://schemas.microsoft.com/office/powerpoint/2010/main" val="6269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3" name="Title 12">
            <a:extLst>
              <a:ext uri="{FF2B5EF4-FFF2-40B4-BE49-F238E27FC236}">
                <a16:creationId xmlns:a16="http://schemas.microsoft.com/office/drawing/2014/main" id="{70223CAA-9848-4692-B2EC-712E3650F8D3}"/>
              </a:ext>
            </a:extLst>
          </p:cNvPr>
          <p:cNvSpPr>
            <a:spLocks noGrp="1"/>
          </p:cNvSpPr>
          <p:nvPr>
            <p:ph type="title"/>
          </p:nvPr>
        </p:nvSpPr>
        <p:spPr>
          <a:solidFill>
            <a:schemeClr val="accent1"/>
          </a:solidFill>
        </p:spPr>
        <p:txBody>
          <a:bodyPr/>
          <a:lstStyle/>
          <a:p>
            <a:r>
              <a:rPr lang="en-US" sz="4400" b="1"/>
              <a:t>WORKSTREAMS &amp; PROJECTS</a:t>
            </a:r>
            <a:endParaRPr lang="en-US" b="1"/>
          </a:p>
        </p:txBody>
      </p:sp>
      <p:sp>
        <p:nvSpPr>
          <p:cNvPr id="213" name="Google Shape;213;p21"/>
          <p:cNvSpPr txBox="1">
            <a:spLocks noGrp="1"/>
          </p:cNvSpPr>
          <p:nvPr>
            <p:ph type="sldNum" sz="quarter" idx="12"/>
          </p:nvPr>
        </p:nvSpPr>
        <p:spPr/>
        <p:txBody>
          <a:bodyPr spcFirstLastPara="1" vert="horz" wrap="square" lIns="0" tIns="0" rIns="0" bIns="0" rtlCol="0" anchor="ctr" anchorCtr="0">
            <a:noAutofit/>
          </a:bodyPr>
          <a:lstStyle/>
          <a:p>
            <a:fld id="{00000000-1234-1234-1234-123412341234}" type="slidenum">
              <a:rPr lang="en" dirty="0" smtClean="0"/>
              <a:pPr/>
              <a:t>3</a:t>
            </a:fld>
            <a:endParaRPr lang="en"/>
          </a:p>
        </p:txBody>
      </p:sp>
      <p:graphicFrame>
        <p:nvGraphicFramePr>
          <p:cNvPr id="2" name="Diagram 1">
            <a:extLst>
              <a:ext uri="{FF2B5EF4-FFF2-40B4-BE49-F238E27FC236}">
                <a16:creationId xmlns:a16="http://schemas.microsoft.com/office/drawing/2014/main" id="{DD842619-091A-4751-B24A-0BBB14B413AA}"/>
              </a:ext>
            </a:extLst>
          </p:cNvPr>
          <p:cNvGraphicFramePr/>
          <p:nvPr>
            <p:extLst>
              <p:ext uri="{D42A27DB-BD31-4B8C-83A1-F6EECF244321}">
                <p14:modId xmlns:p14="http://schemas.microsoft.com/office/powerpoint/2010/main" val="1308517310"/>
              </p:ext>
            </p:extLst>
          </p:nvPr>
        </p:nvGraphicFramePr>
        <p:xfrm>
          <a:off x="524131" y="2015710"/>
          <a:ext cx="9458069" cy="3952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Arrow: Right 2">
            <a:extLst>
              <a:ext uri="{FF2B5EF4-FFF2-40B4-BE49-F238E27FC236}">
                <a16:creationId xmlns:a16="http://schemas.microsoft.com/office/drawing/2014/main" id="{A829F698-EC9A-4785-96EA-F7124BEC209C}"/>
              </a:ext>
            </a:extLst>
          </p:cNvPr>
          <p:cNvSpPr/>
          <p:nvPr/>
        </p:nvSpPr>
        <p:spPr>
          <a:xfrm rot="16200000">
            <a:off x="3738815" y="4764426"/>
            <a:ext cx="422455" cy="659027"/>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p>
        </p:txBody>
      </p:sp>
      <p:sp>
        <p:nvSpPr>
          <p:cNvPr id="20" name="Arrow: Right 19">
            <a:extLst>
              <a:ext uri="{FF2B5EF4-FFF2-40B4-BE49-F238E27FC236}">
                <a16:creationId xmlns:a16="http://schemas.microsoft.com/office/drawing/2014/main" id="{27688400-169D-4509-8916-CDCF850E10B0}"/>
              </a:ext>
            </a:extLst>
          </p:cNvPr>
          <p:cNvSpPr/>
          <p:nvPr/>
        </p:nvSpPr>
        <p:spPr>
          <a:xfrm rot="16200000">
            <a:off x="6214289" y="4764428"/>
            <a:ext cx="422449" cy="659027"/>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p>
        </p:txBody>
      </p:sp>
      <p:sp>
        <p:nvSpPr>
          <p:cNvPr id="21" name="Arrow: Right 20">
            <a:extLst>
              <a:ext uri="{FF2B5EF4-FFF2-40B4-BE49-F238E27FC236}">
                <a16:creationId xmlns:a16="http://schemas.microsoft.com/office/drawing/2014/main" id="{31B3465F-78C8-4085-A3D8-20BA06ED4D39}"/>
              </a:ext>
            </a:extLst>
          </p:cNvPr>
          <p:cNvSpPr/>
          <p:nvPr/>
        </p:nvSpPr>
        <p:spPr>
          <a:xfrm rot="16200000">
            <a:off x="8991812" y="4764425"/>
            <a:ext cx="422451" cy="659027"/>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br>
              <a:rPr lang="en-US"/>
            </a:br>
            <a:br>
              <a:rPr lang="en-US"/>
            </a:br>
            <a:br>
              <a:rPr lang="en-US"/>
            </a:br>
            <a:br>
              <a:rPr lang="en-US"/>
            </a:br>
            <a:br>
              <a:rPr lang="en-US"/>
            </a:br>
            <a:br>
              <a:rPr lang="en-US"/>
            </a:br>
            <a:br>
              <a:rPr lang="en-US"/>
            </a:br>
            <a:br>
              <a:rPr lang="en-US" sz="4400" i="1"/>
            </a:br>
            <a:br>
              <a:rPr lang="en-US" sz="4400"/>
            </a:br>
            <a:endParaRPr lang="en-US"/>
          </a:p>
        </p:txBody>
      </p:sp>
      <p:sp>
        <p:nvSpPr>
          <p:cNvPr id="3" name="Subtitle 2"/>
          <p:cNvSpPr>
            <a:spLocks noGrp="1"/>
          </p:cNvSpPr>
          <p:nvPr>
            <p:ph type="subTitle" idx="1"/>
          </p:nvPr>
        </p:nvSpPr>
        <p:spPr>
          <a:xfrm>
            <a:off x="337456" y="5388429"/>
            <a:ext cx="5170715" cy="867645"/>
          </a:xfrm>
        </p:spPr>
        <p:txBody>
          <a:bodyPr/>
          <a:lstStyle/>
          <a:p>
            <a:r>
              <a:rPr lang="en-US" err="1"/>
              <a:t>Ms</a:t>
            </a:r>
            <a:r>
              <a:rPr lang="en-US"/>
              <a:t> Terry Neal: ES Technical and Vocational Skills Development</a:t>
            </a:r>
          </a:p>
        </p:txBody>
      </p:sp>
      <p:sp>
        <p:nvSpPr>
          <p:cNvPr id="4" name="Content Placeholder 3"/>
          <p:cNvSpPr>
            <a:spLocks noGrp="1"/>
          </p:cNvSpPr>
          <p:nvPr>
            <p:ph sz="quarter" idx="13"/>
          </p:nvPr>
        </p:nvSpPr>
        <p:spPr/>
        <p:txBody>
          <a:bodyPr/>
          <a:lstStyle/>
          <a:p>
            <a:r>
              <a:rPr lang="en-US"/>
              <a:t>NZVET Research Forum</a:t>
            </a:r>
          </a:p>
          <a:p>
            <a:r>
              <a:rPr lang="en-US"/>
              <a:t>September 09, 2021</a:t>
            </a:r>
          </a:p>
        </p:txBody>
      </p:sp>
      <p:sp>
        <p:nvSpPr>
          <p:cNvPr id="6" name="TextBox 5">
            <a:extLst>
              <a:ext uri="{FF2B5EF4-FFF2-40B4-BE49-F238E27FC236}">
                <a16:creationId xmlns:a16="http://schemas.microsoft.com/office/drawing/2014/main" id="{BB706062-7B2C-49D6-987A-87251FB97160}"/>
              </a:ext>
            </a:extLst>
          </p:cNvPr>
          <p:cNvSpPr txBox="1"/>
          <p:nvPr/>
        </p:nvSpPr>
        <p:spPr>
          <a:xfrm>
            <a:off x="1453830" y="2528930"/>
            <a:ext cx="9235942" cy="2308324"/>
          </a:xfrm>
          <a:prstGeom prst="rect">
            <a:avLst/>
          </a:prstGeom>
          <a:noFill/>
        </p:spPr>
        <p:txBody>
          <a:bodyPr wrap="square">
            <a:spAutoFit/>
          </a:bodyPr>
          <a:lstStyle/>
          <a:p>
            <a:pPr algn="ctr"/>
            <a:r>
              <a:rPr lang="en-US" sz="3600">
                <a:solidFill>
                  <a:schemeClr val="bg1"/>
                </a:solidFill>
              </a:rPr>
              <a:t>TVET Professional Development Toolkit:</a:t>
            </a:r>
          </a:p>
          <a:p>
            <a:pPr algn="ctr"/>
            <a:r>
              <a:rPr lang="en-US" sz="3600">
                <a:solidFill>
                  <a:schemeClr val="bg1"/>
                </a:solidFill>
              </a:rPr>
              <a:t>COL’s experience and approach in participatory design</a:t>
            </a:r>
          </a:p>
          <a:p>
            <a:endParaRPr lang="en-US"/>
          </a:p>
          <a:p>
            <a:endParaRPr lang="en-GB"/>
          </a:p>
        </p:txBody>
      </p:sp>
    </p:spTree>
    <p:extLst>
      <p:ext uri="{BB962C8B-B14F-4D97-AF65-F5344CB8AC3E}">
        <p14:creationId xmlns:p14="http://schemas.microsoft.com/office/powerpoint/2010/main" val="1068605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7DB7D-96ED-4DA5-A533-67DE35D1BC18}"/>
              </a:ext>
            </a:extLst>
          </p:cNvPr>
          <p:cNvSpPr>
            <a:spLocks noGrp="1"/>
          </p:cNvSpPr>
          <p:nvPr>
            <p:ph type="title"/>
          </p:nvPr>
        </p:nvSpPr>
        <p:spPr>
          <a:noFill/>
        </p:spPr>
        <p:txBody>
          <a:bodyPr/>
          <a:lstStyle/>
          <a:p>
            <a:r>
              <a:rPr lang="en-US" b="1"/>
              <a:t>TVET Professional Development</a:t>
            </a:r>
            <a:endParaRPr lang="en-CA" b="1"/>
          </a:p>
        </p:txBody>
      </p:sp>
      <p:sp>
        <p:nvSpPr>
          <p:cNvPr id="3" name="Slide Number Placeholder 2">
            <a:extLst>
              <a:ext uri="{FF2B5EF4-FFF2-40B4-BE49-F238E27FC236}">
                <a16:creationId xmlns:a16="http://schemas.microsoft.com/office/drawing/2014/main" id="{60B0FD56-FD7E-4C2F-8B5F-64DDA25FD838}"/>
              </a:ext>
            </a:extLst>
          </p:cNvPr>
          <p:cNvSpPr>
            <a:spLocks noGrp="1"/>
          </p:cNvSpPr>
          <p:nvPr>
            <p:ph type="sldNum" idx="12"/>
          </p:nvPr>
        </p:nvSpPr>
        <p:spPr/>
        <p:txBody>
          <a:bodyPr/>
          <a:lstStyle/>
          <a:p>
            <a:fld id="{00000000-1234-1234-1234-123412341234}" type="slidenum">
              <a:rPr lang="en" dirty="0" smtClean="0"/>
              <a:pPr/>
              <a:t>5</a:t>
            </a:fld>
            <a:endParaRPr lang="en"/>
          </a:p>
        </p:txBody>
      </p:sp>
      <p:graphicFrame>
        <p:nvGraphicFramePr>
          <p:cNvPr id="4" name="Diagram 3">
            <a:extLst>
              <a:ext uri="{FF2B5EF4-FFF2-40B4-BE49-F238E27FC236}">
                <a16:creationId xmlns:a16="http://schemas.microsoft.com/office/drawing/2014/main" id="{886DFAAE-F583-427F-B760-BBCAF19B4D6E}"/>
              </a:ext>
            </a:extLst>
          </p:cNvPr>
          <p:cNvGraphicFramePr/>
          <p:nvPr>
            <p:extLst>
              <p:ext uri="{D42A27DB-BD31-4B8C-83A1-F6EECF244321}">
                <p14:modId xmlns:p14="http://schemas.microsoft.com/office/powerpoint/2010/main" val="2299035987"/>
              </p:ext>
            </p:extLst>
          </p:nvPr>
        </p:nvGraphicFramePr>
        <p:xfrm>
          <a:off x="1016140" y="263577"/>
          <a:ext cx="9068893" cy="6330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1588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E9B9C-CBD5-4145-A8B0-82825249506C}"/>
              </a:ext>
            </a:extLst>
          </p:cNvPr>
          <p:cNvSpPr>
            <a:spLocks noGrp="1"/>
          </p:cNvSpPr>
          <p:nvPr>
            <p:ph type="title"/>
          </p:nvPr>
        </p:nvSpPr>
        <p:spPr>
          <a:xfrm>
            <a:off x="838200" y="18255"/>
            <a:ext cx="10515600" cy="1325563"/>
          </a:xfrm>
        </p:spPr>
        <p:txBody>
          <a:bodyPr/>
          <a:lstStyle/>
          <a:p>
            <a:r>
              <a:rPr lang="en-US" b="1"/>
              <a:t>Double diamond process</a:t>
            </a:r>
          </a:p>
        </p:txBody>
      </p:sp>
      <p:pic>
        <p:nvPicPr>
          <p:cNvPr id="5" name="Picture 4" descr="Diagram&#10;&#10;Description automatically generated">
            <a:extLst>
              <a:ext uri="{FF2B5EF4-FFF2-40B4-BE49-F238E27FC236}">
                <a16:creationId xmlns:a16="http://schemas.microsoft.com/office/drawing/2014/main" id="{0E6CC471-0971-F847-8F19-1E708C99997E}"/>
              </a:ext>
            </a:extLst>
          </p:cNvPr>
          <p:cNvPicPr>
            <a:picLocks noChangeAspect="1"/>
          </p:cNvPicPr>
          <p:nvPr/>
        </p:nvPicPr>
        <p:blipFill>
          <a:blip r:embed="rId2"/>
          <a:stretch>
            <a:fillRect/>
          </a:stretch>
        </p:blipFill>
        <p:spPr>
          <a:xfrm>
            <a:off x="1417982" y="1343818"/>
            <a:ext cx="9356035" cy="4994040"/>
          </a:xfrm>
          <a:prstGeom prst="rect">
            <a:avLst/>
          </a:prstGeom>
          <a:ln>
            <a:noFill/>
          </a:ln>
        </p:spPr>
      </p:pic>
      <p:sp>
        <p:nvSpPr>
          <p:cNvPr id="6" name="TextBox 5">
            <a:extLst>
              <a:ext uri="{FF2B5EF4-FFF2-40B4-BE49-F238E27FC236}">
                <a16:creationId xmlns:a16="http://schemas.microsoft.com/office/drawing/2014/main" id="{1A6345DC-9484-F548-A7F6-9C584F5983ED}"/>
              </a:ext>
            </a:extLst>
          </p:cNvPr>
          <p:cNvSpPr txBox="1"/>
          <p:nvPr/>
        </p:nvSpPr>
        <p:spPr>
          <a:xfrm>
            <a:off x="1417982" y="6453809"/>
            <a:ext cx="9356035" cy="307777"/>
          </a:xfrm>
          <a:prstGeom prst="rect">
            <a:avLst/>
          </a:prstGeom>
          <a:noFill/>
        </p:spPr>
        <p:txBody>
          <a:bodyPr wrap="square" lIns="91440" tIns="45720" rIns="91440" bIns="45720" rtlCol="0" anchor="t">
            <a:spAutoFit/>
          </a:bodyPr>
          <a:lstStyle/>
          <a:p>
            <a:r>
              <a:rPr lang="en-US" sz="1400"/>
              <a:t>Image from: https://commons.wikimedia.org/wiki/File:Double_diamond.png</a:t>
            </a:r>
          </a:p>
        </p:txBody>
      </p:sp>
    </p:spTree>
    <p:extLst>
      <p:ext uri="{BB962C8B-B14F-4D97-AF65-F5344CB8AC3E}">
        <p14:creationId xmlns:p14="http://schemas.microsoft.com/office/powerpoint/2010/main" val="3413775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E086C-2704-8243-BF6B-FDF526E22B09}"/>
              </a:ext>
            </a:extLst>
          </p:cNvPr>
          <p:cNvSpPr>
            <a:spLocks noGrp="1"/>
          </p:cNvSpPr>
          <p:nvPr>
            <p:ph type="title"/>
          </p:nvPr>
        </p:nvSpPr>
        <p:spPr>
          <a:xfrm>
            <a:off x="838200" y="0"/>
            <a:ext cx="10515600" cy="1325563"/>
          </a:xfrm>
        </p:spPr>
        <p:txBody>
          <a:bodyPr/>
          <a:lstStyle/>
          <a:p>
            <a:r>
              <a:rPr lang="en-US" b="1"/>
              <a:t>In practice</a:t>
            </a:r>
          </a:p>
        </p:txBody>
      </p:sp>
      <p:sp>
        <p:nvSpPr>
          <p:cNvPr id="6" name="Rounded Rectangle 5">
            <a:extLst>
              <a:ext uri="{FF2B5EF4-FFF2-40B4-BE49-F238E27FC236}">
                <a16:creationId xmlns:a16="http://schemas.microsoft.com/office/drawing/2014/main" id="{629B1F38-DF58-8F47-A9A2-3299F799CD1A}"/>
              </a:ext>
            </a:extLst>
          </p:cNvPr>
          <p:cNvSpPr/>
          <p:nvPr/>
        </p:nvSpPr>
        <p:spPr>
          <a:xfrm>
            <a:off x="1771093" y="2410309"/>
            <a:ext cx="1312433"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TVET agencies</a:t>
            </a:r>
          </a:p>
        </p:txBody>
      </p:sp>
      <p:sp>
        <p:nvSpPr>
          <p:cNvPr id="8" name="Rounded Rectangle 7">
            <a:extLst>
              <a:ext uri="{FF2B5EF4-FFF2-40B4-BE49-F238E27FC236}">
                <a16:creationId xmlns:a16="http://schemas.microsoft.com/office/drawing/2014/main" id="{CF3DC968-879A-8C40-8B10-84E1FAB81555}"/>
              </a:ext>
            </a:extLst>
          </p:cNvPr>
          <p:cNvSpPr/>
          <p:nvPr/>
        </p:nvSpPr>
        <p:spPr>
          <a:xfrm>
            <a:off x="3340813" y="2410308"/>
            <a:ext cx="1312433"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TVET post secondary</a:t>
            </a:r>
          </a:p>
        </p:txBody>
      </p:sp>
      <p:sp>
        <p:nvSpPr>
          <p:cNvPr id="9" name="Rounded Rectangle 8">
            <a:extLst>
              <a:ext uri="{FF2B5EF4-FFF2-40B4-BE49-F238E27FC236}">
                <a16:creationId xmlns:a16="http://schemas.microsoft.com/office/drawing/2014/main" id="{CE169BA7-1131-914B-A1D2-53615BE652F2}"/>
              </a:ext>
            </a:extLst>
          </p:cNvPr>
          <p:cNvSpPr/>
          <p:nvPr/>
        </p:nvSpPr>
        <p:spPr>
          <a:xfrm>
            <a:off x="4910085" y="2410308"/>
            <a:ext cx="1312433"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Industry</a:t>
            </a:r>
          </a:p>
        </p:txBody>
      </p:sp>
      <p:sp>
        <p:nvSpPr>
          <p:cNvPr id="10" name="Rounded Rectangle 9">
            <a:extLst>
              <a:ext uri="{FF2B5EF4-FFF2-40B4-BE49-F238E27FC236}">
                <a16:creationId xmlns:a16="http://schemas.microsoft.com/office/drawing/2014/main" id="{E869968A-C42A-464A-A09B-E22CA7C9034E}"/>
              </a:ext>
            </a:extLst>
          </p:cNvPr>
          <p:cNvSpPr/>
          <p:nvPr/>
        </p:nvSpPr>
        <p:spPr>
          <a:xfrm>
            <a:off x="6501543" y="2410307"/>
            <a:ext cx="1312433"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TVET schools</a:t>
            </a:r>
          </a:p>
        </p:txBody>
      </p:sp>
      <p:sp>
        <p:nvSpPr>
          <p:cNvPr id="11" name="Rounded Rectangle 10">
            <a:extLst>
              <a:ext uri="{FF2B5EF4-FFF2-40B4-BE49-F238E27FC236}">
                <a16:creationId xmlns:a16="http://schemas.microsoft.com/office/drawing/2014/main" id="{D4E7BD6D-A18A-1F48-A4C9-7A66FD3241AA}"/>
              </a:ext>
            </a:extLst>
          </p:cNvPr>
          <p:cNvSpPr/>
          <p:nvPr/>
        </p:nvSpPr>
        <p:spPr>
          <a:xfrm>
            <a:off x="8102975" y="2410306"/>
            <a:ext cx="1312433"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NGOs and churches</a:t>
            </a:r>
          </a:p>
        </p:txBody>
      </p:sp>
      <p:sp>
        <p:nvSpPr>
          <p:cNvPr id="12" name="Rounded Rectangle 11">
            <a:extLst>
              <a:ext uri="{FF2B5EF4-FFF2-40B4-BE49-F238E27FC236}">
                <a16:creationId xmlns:a16="http://schemas.microsoft.com/office/drawing/2014/main" id="{3F82F76F-6A61-D44B-9BE9-448A89093B1D}"/>
              </a:ext>
            </a:extLst>
          </p:cNvPr>
          <p:cNvSpPr/>
          <p:nvPr/>
        </p:nvSpPr>
        <p:spPr>
          <a:xfrm>
            <a:off x="9694433" y="2410305"/>
            <a:ext cx="1393777" cy="441951"/>
          </a:xfrm>
          <a:prstGeom prst="round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rPr>
              <a:t>Communities</a:t>
            </a:r>
          </a:p>
        </p:txBody>
      </p:sp>
      <p:sp>
        <p:nvSpPr>
          <p:cNvPr id="16" name="Rounded Rectangle 15">
            <a:extLst>
              <a:ext uri="{FF2B5EF4-FFF2-40B4-BE49-F238E27FC236}">
                <a16:creationId xmlns:a16="http://schemas.microsoft.com/office/drawing/2014/main" id="{80BE42ED-1E2A-2D45-8D32-3C4628598ADB}"/>
              </a:ext>
            </a:extLst>
          </p:cNvPr>
          <p:cNvSpPr/>
          <p:nvPr/>
        </p:nvSpPr>
        <p:spPr>
          <a:xfrm>
            <a:off x="2497567" y="1474390"/>
            <a:ext cx="7196866" cy="441951"/>
          </a:xfrm>
          <a:prstGeom prst="roundRect">
            <a:avLst/>
          </a:prstGeom>
          <a:solidFill>
            <a:srgbClr val="4679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Desktop research</a:t>
            </a:r>
          </a:p>
        </p:txBody>
      </p:sp>
      <p:sp>
        <p:nvSpPr>
          <p:cNvPr id="18" name="Rounded Rectangle 17">
            <a:extLst>
              <a:ext uri="{FF2B5EF4-FFF2-40B4-BE49-F238E27FC236}">
                <a16:creationId xmlns:a16="http://schemas.microsoft.com/office/drawing/2014/main" id="{6036C697-E351-2142-A58F-5CC897CC88DD}"/>
              </a:ext>
            </a:extLst>
          </p:cNvPr>
          <p:cNvSpPr/>
          <p:nvPr/>
        </p:nvSpPr>
        <p:spPr>
          <a:xfrm>
            <a:off x="2624085" y="3304843"/>
            <a:ext cx="7196866" cy="441951"/>
          </a:xfrm>
          <a:prstGeom prst="roundRect">
            <a:avLst/>
          </a:prstGeom>
          <a:solidFill>
            <a:srgbClr val="E15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Draft details of what Toolkit will include</a:t>
            </a:r>
          </a:p>
        </p:txBody>
      </p:sp>
      <p:sp>
        <p:nvSpPr>
          <p:cNvPr id="19" name="Rounded Rectangle 18">
            <a:extLst>
              <a:ext uri="{FF2B5EF4-FFF2-40B4-BE49-F238E27FC236}">
                <a16:creationId xmlns:a16="http://schemas.microsoft.com/office/drawing/2014/main" id="{E043BD31-C6DB-C342-8980-9425F3587E13}"/>
              </a:ext>
            </a:extLst>
          </p:cNvPr>
          <p:cNvSpPr/>
          <p:nvPr/>
        </p:nvSpPr>
        <p:spPr>
          <a:xfrm>
            <a:off x="4423300" y="4989717"/>
            <a:ext cx="3345399" cy="1730679"/>
          </a:xfrm>
          <a:prstGeom prst="round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Stakeholder Group</a:t>
            </a:r>
          </a:p>
          <a:p>
            <a:pPr marL="742950" lvl="1" indent="-285750">
              <a:buFontTx/>
              <a:buChar char="-"/>
            </a:pPr>
            <a:r>
              <a:rPr lang="en-US">
                <a:solidFill>
                  <a:schemeClr val="bg1"/>
                </a:solidFill>
              </a:rPr>
              <a:t>Guiding principles</a:t>
            </a:r>
            <a:endParaRPr lang="en-US">
              <a:solidFill>
                <a:schemeClr val="bg1"/>
              </a:solidFill>
              <a:cs typeface="Calibri"/>
            </a:endParaRPr>
          </a:p>
          <a:p>
            <a:pPr marL="742950" lvl="1" indent="-285750">
              <a:buFontTx/>
              <a:buChar char="-"/>
            </a:pPr>
            <a:r>
              <a:rPr lang="en-US">
                <a:solidFill>
                  <a:schemeClr val="bg1"/>
                </a:solidFill>
              </a:rPr>
              <a:t>Feedback on prototypes</a:t>
            </a:r>
            <a:endParaRPr lang="en-US">
              <a:solidFill>
                <a:schemeClr val="bg1"/>
              </a:solidFill>
              <a:cs typeface="Calibri"/>
            </a:endParaRPr>
          </a:p>
          <a:p>
            <a:pPr marL="742950" lvl="1" indent="-285750">
              <a:buFontTx/>
              <a:buChar char="-"/>
            </a:pPr>
            <a:r>
              <a:rPr lang="en-US">
                <a:solidFill>
                  <a:schemeClr val="bg1"/>
                </a:solidFill>
              </a:rPr>
              <a:t>Link to Pacific stories</a:t>
            </a:r>
            <a:endParaRPr lang="en-US">
              <a:solidFill>
                <a:schemeClr val="bg1"/>
              </a:solidFill>
              <a:cs typeface="Calibri"/>
            </a:endParaRPr>
          </a:p>
          <a:p>
            <a:pPr marL="742950" lvl="1" indent="-285750">
              <a:buFontTx/>
              <a:buChar char="-"/>
            </a:pPr>
            <a:r>
              <a:rPr lang="en-US">
                <a:solidFill>
                  <a:schemeClr val="bg1"/>
                </a:solidFill>
              </a:rPr>
              <a:t>Review content</a:t>
            </a:r>
            <a:endParaRPr lang="en-US">
              <a:solidFill>
                <a:schemeClr val="bg1"/>
              </a:solidFill>
              <a:cs typeface="Calibri"/>
            </a:endParaRPr>
          </a:p>
        </p:txBody>
      </p:sp>
      <p:cxnSp>
        <p:nvCxnSpPr>
          <p:cNvPr id="24" name="Straight Arrow Connector 23">
            <a:extLst>
              <a:ext uri="{FF2B5EF4-FFF2-40B4-BE49-F238E27FC236}">
                <a16:creationId xmlns:a16="http://schemas.microsoft.com/office/drawing/2014/main" id="{CD46FB6F-AF63-9042-8499-019446A05F40}"/>
              </a:ext>
            </a:extLst>
          </p:cNvPr>
          <p:cNvCxnSpPr>
            <a:cxnSpLocks/>
          </p:cNvCxnSpPr>
          <p:nvPr/>
        </p:nvCxnSpPr>
        <p:spPr>
          <a:xfrm>
            <a:off x="6095998" y="3736868"/>
            <a:ext cx="1" cy="4203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7B87A39B-477A-6443-9BA6-AF100E62137E}"/>
              </a:ext>
            </a:extLst>
          </p:cNvPr>
          <p:cNvCxnSpPr>
            <a:cxnSpLocks/>
            <a:stCxn id="6" idx="2"/>
          </p:cNvCxnSpPr>
          <p:nvPr/>
        </p:nvCxnSpPr>
        <p:spPr>
          <a:xfrm>
            <a:off x="2427310" y="2852260"/>
            <a:ext cx="3048332" cy="4525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AAEE93E-6B08-1249-88E2-0E3DC228B9CC}"/>
              </a:ext>
            </a:extLst>
          </p:cNvPr>
          <p:cNvCxnSpPr>
            <a:stCxn id="8" idx="2"/>
          </p:cNvCxnSpPr>
          <p:nvPr/>
        </p:nvCxnSpPr>
        <p:spPr>
          <a:xfrm>
            <a:off x="3997030" y="2852259"/>
            <a:ext cx="1735733" cy="452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21D55A2-52C2-E14C-84BC-F3C15EE5F44F}"/>
              </a:ext>
            </a:extLst>
          </p:cNvPr>
          <p:cNvCxnSpPr>
            <a:stCxn id="9" idx="2"/>
          </p:cNvCxnSpPr>
          <p:nvPr/>
        </p:nvCxnSpPr>
        <p:spPr>
          <a:xfrm>
            <a:off x="5566302" y="2852259"/>
            <a:ext cx="474821" cy="4525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932558A-9706-3845-9095-D900A8E24E0B}"/>
              </a:ext>
            </a:extLst>
          </p:cNvPr>
          <p:cNvCxnSpPr>
            <a:cxnSpLocks/>
          </p:cNvCxnSpPr>
          <p:nvPr/>
        </p:nvCxnSpPr>
        <p:spPr>
          <a:xfrm flipH="1">
            <a:off x="6604428" y="2833112"/>
            <a:ext cx="697869" cy="4717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7945432-16E2-204D-8E71-027C53719FCB}"/>
              </a:ext>
            </a:extLst>
          </p:cNvPr>
          <p:cNvCxnSpPr>
            <a:stCxn id="11" idx="2"/>
          </p:cNvCxnSpPr>
          <p:nvPr/>
        </p:nvCxnSpPr>
        <p:spPr>
          <a:xfrm flipH="1">
            <a:off x="7356099" y="2852257"/>
            <a:ext cx="1403093" cy="4376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2ABD6F9-3E85-9A4F-BD6F-62C71C5062D4}"/>
              </a:ext>
            </a:extLst>
          </p:cNvPr>
          <p:cNvCxnSpPr>
            <a:cxnSpLocks/>
            <a:stCxn id="12" idx="2"/>
          </p:cNvCxnSpPr>
          <p:nvPr/>
        </p:nvCxnSpPr>
        <p:spPr>
          <a:xfrm flipH="1">
            <a:off x="8508518" y="2852256"/>
            <a:ext cx="1882804" cy="441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56574E0-CE77-C248-A0B2-7F9DD1C4991D}"/>
              </a:ext>
            </a:extLst>
          </p:cNvPr>
          <p:cNvCxnSpPr>
            <a:cxnSpLocks/>
            <a:stCxn id="16" idx="2"/>
            <a:endCxn id="6" idx="0"/>
          </p:cNvCxnSpPr>
          <p:nvPr/>
        </p:nvCxnSpPr>
        <p:spPr>
          <a:xfrm flipH="1">
            <a:off x="2427310" y="1916341"/>
            <a:ext cx="3668690" cy="4939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E9EC4B2-E89B-4B4C-BBEC-B9D92F6929CA}"/>
              </a:ext>
            </a:extLst>
          </p:cNvPr>
          <p:cNvCxnSpPr>
            <a:stCxn id="16" idx="2"/>
            <a:endCxn id="8" idx="0"/>
          </p:cNvCxnSpPr>
          <p:nvPr/>
        </p:nvCxnSpPr>
        <p:spPr>
          <a:xfrm flipH="1">
            <a:off x="3997030" y="1916341"/>
            <a:ext cx="2098970" cy="4939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9217FEC8-4829-6345-BCCE-5513410A9D69}"/>
              </a:ext>
            </a:extLst>
          </p:cNvPr>
          <p:cNvCxnSpPr>
            <a:stCxn id="16" idx="2"/>
            <a:endCxn id="9" idx="0"/>
          </p:cNvCxnSpPr>
          <p:nvPr/>
        </p:nvCxnSpPr>
        <p:spPr>
          <a:xfrm flipH="1">
            <a:off x="5566302" y="1916341"/>
            <a:ext cx="529698" cy="4939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3038BAA-7510-D54A-8D93-4B85783DF519}"/>
              </a:ext>
            </a:extLst>
          </p:cNvPr>
          <p:cNvCxnSpPr>
            <a:stCxn id="16" idx="2"/>
            <a:endCxn id="10" idx="0"/>
          </p:cNvCxnSpPr>
          <p:nvPr/>
        </p:nvCxnSpPr>
        <p:spPr>
          <a:xfrm>
            <a:off x="6096000" y="1916341"/>
            <a:ext cx="1061760" cy="4939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59929FEB-A495-E54F-9712-6AA5CA5B5957}"/>
              </a:ext>
            </a:extLst>
          </p:cNvPr>
          <p:cNvCxnSpPr>
            <a:stCxn id="16" idx="2"/>
            <a:endCxn id="11" idx="0"/>
          </p:cNvCxnSpPr>
          <p:nvPr/>
        </p:nvCxnSpPr>
        <p:spPr>
          <a:xfrm>
            <a:off x="6096000" y="1916341"/>
            <a:ext cx="2663192" cy="4939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4D1F5611-AC97-4F42-967C-D51B54BB2533}"/>
              </a:ext>
            </a:extLst>
          </p:cNvPr>
          <p:cNvCxnSpPr>
            <a:cxnSpLocks/>
            <a:stCxn id="16" idx="2"/>
            <a:endCxn id="12" idx="0"/>
          </p:cNvCxnSpPr>
          <p:nvPr/>
        </p:nvCxnSpPr>
        <p:spPr>
          <a:xfrm>
            <a:off x="6096000" y="1916341"/>
            <a:ext cx="4295322" cy="4939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ounded Rectangle 15">
            <a:extLst>
              <a:ext uri="{FF2B5EF4-FFF2-40B4-BE49-F238E27FC236}">
                <a16:creationId xmlns:a16="http://schemas.microsoft.com/office/drawing/2014/main" id="{35D6A7C2-B53E-4D31-8CE1-1D3873877F21}"/>
              </a:ext>
            </a:extLst>
          </p:cNvPr>
          <p:cNvSpPr/>
          <p:nvPr/>
        </p:nvSpPr>
        <p:spPr>
          <a:xfrm>
            <a:off x="2624085" y="4163258"/>
            <a:ext cx="7196866" cy="441951"/>
          </a:xfrm>
          <a:prstGeom prst="roundRect">
            <a:avLst/>
          </a:prstGeom>
          <a:solidFill>
            <a:srgbClr val="4679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Survey to understand priorities </a:t>
            </a:r>
          </a:p>
        </p:txBody>
      </p:sp>
      <p:cxnSp>
        <p:nvCxnSpPr>
          <p:cNvPr id="45" name="Straight Arrow Connector 44">
            <a:extLst>
              <a:ext uri="{FF2B5EF4-FFF2-40B4-BE49-F238E27FC236}">
                <a16:creationId xmlns:a16="http://schemas.microsoft.com/office/drawing/2014/main" id="{B1051C95-5AA9-4FB0-B736-8E0168887EBF}"/>
              </a:ext>
            </a:extLst>
          </p:cNvPr>
          <p:cNvCxnSpPr>
            <a:cxnSpLocks/>
          </p:cNvCxnSpPr>
          <p:nvPr/>
        </p:nvCxnSpPr>
        <p:spPr>
          <a:xfrm flipH="1">
            <a:off x="6095998" y="4605209"/>
            <a:ext cx="1" cy="3587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9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20D-B991-4E27-8C35-1EDC96F9B04F}"/>
              </a:ext>
            </a:extLst>
          </p:cNvPr>
          <p:cNvSpPr>
            <a:spLocks noGrp="1"/>
          </p:cNvSpPr>
          <p:nvPr>
            <p:ph type="title"/>
          </p:nvPr>
        </p:nvSpPr>
        <p:spPr/>
        <p:txBody>
          <a:bodyPr/>
          <a:lstStyle/>
          <a:p>
            <a:r>
              <a:rPr lang="en-US" b="1"/>
              <a:t>Research  - Discover</a:t>
            </a:r>
          </a:p>
        </p:txBody>
      </p:sp>
      <p:sp>
        <p:nvSpPr>
          <p:cNvPr id="3" name="Content Placeholder 2">
            <a:extLst>
              <a:ext uri="{FF2B5EF4-FFF2-40B4-BE49-F238E27FC236}">
                <a16:creationId xmlns:a16="http://schemas.microsoft.com/office/drawing/2014/main" id="{D16577DA-EB95-4100-B153-B4666D38D1AF}"/>
              </a:ext>
            </a:extLst>
          </p:cNvPr>
          <p:cNvSpPr>
            <a:spLocks noGrp="1"/>
          </p:cNvSpPr>
          <p:nvPr>
            <p:ph idx="1"/>
          </p:nvPr>
        </p:nvSpPr>
        <p:spPr>
          <a:xfrm>
            <a:off x="838200" y="1825625"/>
            <a:ext cx="6589889" cy="4351338"/>
          </a:xfrm>
        </p:spPr>
        <p:txBody>
          <a:bodyPr>
            <a:normAutofit fontScale="85000" lnSpcReduction="20000"/>
          </a:bodyPr>
          <a:lstStyle/>
          <a:p>
            <a:r>
              <a:rPr lang="en-US"/>
              <a:t>Three priority audiences</a:t>
            </a:r>
          </a:p>
          <a:p>
            <a:pPr lvl="1" fontAlgn="base"/>
            <a:r>
              <a:rPr lang="en-NZ"/>
              <a:t>TVET teachers and trainers</a:t>
            </a:r>
            <a:r>
              <a:rPr lang="en-US"/>
              <a:t>​</a:t>
            </a:r>
          </a:p>
          <a:p>
            <a:pPr lvl="1" fontAlgn="base"/>
            <a:r>
              <a:rPr lang="en-NZ"/>
              <a:t>TVET institution managers</a:t>
            </a:r>
            <a:r>
              <a:rPr lang="en-US"/>
              <a:t>​</a:t>
            </a:r>
          </a:p>
          <a:p>
            <a:pPr lvl="1" fontAlgn="base"/>
            <a:r>
              <a:rPr lang="en-NZ"/>
              <a:t>Employers who train and employ TVET learners </a:t>
            </a:r>
            <a:endParaRPr lang="en-US"/>
          </a:p>
          <a:p>
            <a:pPr lvl="1"/>
            <a:endParaRPr lang="en-US"/>
          </a:p>
          <a:p>
            <a:r>
              <a:rPr lang="en-US"/>
              <a:t>Six key problem statements</a:t>
            </a:r>
          </a:p>
          <a:p>
            <a:pPr lvl="1" fontAlgn="base"/>
            <a:r>
              <a:rPr lang="en-NZ"/>
              <a:t>Lack of financial resources </a:t>
            </a:r>
            <a:r>
              <a:rPr lang="en-US"/>
              <a:t>​</a:t>
            </a:r>
          </a:p>
          <a:p>
            <a:pPr lvl="1" fontAlgn="base"/>
            <a:r>
              <a:rPr lang="en-US"/>
              <a:t>Lack of TVET teaching resources ​</a:t>
            </a:r>
          </a:p>
          <a:p>
            <a:pPr lvl="1" fontAlgn="base"/>
            <a:r>
              <a:rPr lang="en-US"/>
              <a:t>Challenges implementing competency-based learning and assessment ​</a:t>
            </a:r>
          </a:p>
          <a:p>
            <a:pPr lvl="1" fontAlgn="base"/>
            <a:r>
              <a:rPr lang="en-US"/>
              <a:t>Lack of professional development opportunities for TVET trainers and teachers​</a:t>
            </a:r>
          </a:p>
          <a:p>
            <a:pPr lvl="1" fontAlgn="base"/>
            <a:r>
              <a:rPr lang="en-US"/>
              <a:t>Lack of clear pathways into and through TVET ​</a:t>
            </a:r>
          </a:p>
          <a:p>
            <a:pPr lvl="1" fontAlgn="base"/>
            <a:r>
              <a:rPr lang="en-NZ"/>
              <a:t>Stereotypes related to TVET</a:t>
            </a:r>
            <a:r>
              <a:rPr lang="en-US"/>
              <a:t>​</a:t>
            </a:r>
          </a:p>
          <a:p>
            <a:endParaRPr lang="en-US"/>
          </a:p>
          <a:p>
            <a:endParaRPr lang="en-US"/>
          </a:p>
        </p:txBody>
      </p:sp>
      <p:pic>
        <p:nvPicPr>
          <p:cNvPr id="4" name="Picture 2">
            <a:extLst>
              <a:ext uri="{FF2B5EF4-FFF2-40B4-BE49-F238E27FC236}">
                <a16:creationId xmlns:a16="http://schemas.microsoft.com/office/drawing/2014/main" id="{1F07F58E-A77F-4578-9DD6-E08F2C5812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3775" y="567510"/>
            <a:ext cx="3323766" cy="22158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A picture containing person, indoor, ceiling&#10;&#10;Description automatically generated">
            <a:extLst>
              <a:ext uri="{FF2B5EF4-FFF2-40B4-BE49-F238E27FC236}">
                <a16:creationId xmlns:a16="http://schemas.microsoft.com/office/drawing/2014/main" id="{A6E95497-F7E4-4516-9FA7-967B41542CB1}"/>
              </a:ext>
            </a:extLst>
          </p:cNvPr>
          <p:cNvPicPr>
            <a:picLocks noChangeAspect="1"/>
          </p:cNvPicPr>
          <p:nvPr/>
        </p:nvPicPr>
        <p:blipFill>
          <a:blip r:embed="rId3"/>
          <a:stretch>
            <a:fillRect/>
          </a:stretch>
        </p:blipFill>
        <p:spPr>
          <a:xfrm>
            <a:off x="8839869" y="3171825"/>
            <a:ext cx="1989386" cy="3438525"/>
          </a:xfrm>
          <a:prstGeom prst="rect">
            <a:avLst/>
          </a:prstGeom>
        </p:spPr>
      </p:pic>
    </p:spTree>
    <p:extLst>
      <p:ext uri="{BB962C8B-B14F-4D97-AF65-F5344CB8AC3E}">
        <p14:creationId xmlns:p14="http://schemas.microsoft.com/office/powerpoint/2010/main" val="16258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A08E3-5BCD-494E-9F44-2AD5D6E2233B}"/>
              </a:ext>
            </a:extLst>
          </p:cNvPr>
          <p:cNvSpPr>
            <a:spLocks noGrp="1"/>
          </p:cNvSpPr>
          <p:nvPr>
            <p:ph type="title"/>
          </p:nvPr>
        </p:nvSpPr>
        <p:spPr/>
        <p:txBody>
          <a:bodyPr/>
          <a:lstStyle/>
          <a:p>
            <a:r>
              <a:rPr lang="en-US" b="1"/>
              <a:t>Research – Explore and Define</a:t>
            </a:r>
          </a:p>
        </p:txBody>
      </p:sp>
      <p:sp>
        <p:nvSpPr>
          <p:cNvPr id="3" name="Content Placeholder 2">
            <a:extLst>
              <a:ext uri="{FF2B5EF4-FFF2-40B4-BE49-F238E27FC236}">
                <a16:creationId xmlns:a16="http://schemas.microsoft.com/office/drawing/2014/main" id="{294DE7BB-26A7-473F-B781-E15779812B3F}"/>
              </a:ext>
            </a:extLst>
          </p:cNvPr>
          <p:cNvSpPr>
            <a:spLocks noGrp="1"/>
          </p:cNvSpPr>
          <p:nvPr>
            <p:ph idx="1"/>
          </p:nvPr>
        </p:nvSpPr>
        <p:spPr>
          <a:xfrm>
            <a:off x="838200" y="1825625"/>
            <a:ext cx="5553364" cy="4351338"/>
          </a:xfrm>
        </p:spPr>
        <p:txBody>
          <a:bodyPr>
            <a:normAutofit/>
          </a:bodyPr>
          <a:lstStyle/>
          <a:p>
            <a:pPr marL="0" indent="0" fontAlgn="base">
              <a:buNone/>
            </a:pPr>
            <a:r>
              <a:rPr lang="en-US">
                <a:solidFill>
                  <a:srgbClr val="1A2637"/>
                </a:solidFill>
                <a:latin typeface="Arial" panose="020B0604020202020204" pitchFamily="34" charset="0"/>
              </a:rPr>
              <a:t>G</a:t>
            </a:r>
            <a:r>
              <a:rPr lang="en-US" b="0" i="0" u="none" strike="noStrike">
                <a:solidFill>
                  <a:srgbClr val="1A2637"/>
                </a:solidFill>
                <a:effectLst/>
                <a:latin typeface="Arial" panose="020B0604020202020204" pitchFamily="34" charset="0"/>
              </a:rPr>
              <a:t>uiding principles</a:t>
            </a:r>
          </a:p>
          <a:p>
            <a:pPr marL="0" indent="0" fontAlgn="base">
              <a:buNone/>
            </a:pPr>
            <a:endParaRPr lang="en-US" b="0" i="0" u="none" strike="noStrike">
              <a:solidFill>
                <a:srgbClr val="1A2637"/>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24F0A575-262D-41F8-9EE7-F9DD47ACE1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5648" y="2743201"/>
            <a:ext cx="6505656" cy="3416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904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4488BFD44F3A4C8D8751EF255D7AE0" ma:contentTypeVersion="12" ma:contentTypeDescription="Create a new document." ma:contentTypeScope="" ma:versionID="a4ea4c541f64897663b99c3ab1e571c7">
  <xsd:schema xmlns:xsd="http://www.w3.org/2001/XMLSchema" xmlns:xs="http://www.w3.org/2001/XMLSchema" xmlns:p="http://schemas.microsoft.com/office/2006/metadata/properties" xmlns:ns2="577aa0ef-cd49-4a80-86a1-c3a85adc67c8" xmlns:ns3="6533acf0-2280-4702-8c76-d7fc2d06f11d" targetNamespace="http://schemas.microsoft.com/office/2006/metadata/properties" ma:root="true" ma:fieldsID="4a5fadabf8d32727ede7377c84020840" ns2:_="" ns3:_="">
    <xsd:import namespace="577aa0ef-cd49-4a80-86a1-c3a85adc67c8"/>
    <xsd:import namespace="6533acf0-2280-4702-8c76-d7fc2d06f11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2:SharedWithUsers" minOccurs="0"/>
                <xsd:element ref="ns2:SharedWithDetails" minOccurs="0"/>
                <xsd:element ref="ns3:MediaServiceOCR"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7aa0ef-cd49-4a80-86a1-c3a85adc67c8"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33acf0-2280-4702-8c76-d7fc2d06f11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MediaLengthInSeconds" ma:index="22"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577aa0ef-cd49-4a80-86a1-c3a85adc67c8">QKDJTPZ2MZUH-2085300104-7111</_dlc_DocId>
    <_dlc_DocIdUrl xmlns="577aa0ef-cd49-4a80-86a1-c3a85adc67c8">
      <Url>https://commonwealthoflearning.sharepoint.com/sites/Connect/VPOffice/PP/_layouts/15/DocIdRedir.aspx?ID=QKDJTPZ2MZUH-2085300104-7111</Url>
      <Description>QKDJTPZ2MZUH-2085300104-7111</Description>
    </_dlc_DocIdUrl>
    <SharedWithUsers xmlns="577aa0ef-cd49-4a80-86a1-c3a85adc67c8">
      <UserInfo>
        <DisplayName>Tony Mays</DisplayName>
        <AccountId>70</AccountId>
        <AccountType/>
      </UserInfo>
      <UserInfo>
        <DisplayName>Betty Ogange</DisplayName>
        <AccountId>57</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626282F-DE38-4AD9-A0DF-7BFD7CC39AB5}">
  <ds:schemaRefs>
    <ds:schemaRef ds:uri="577aa0ef-cd49-4a80-86a1-c3a85adc67c8"/>
    <ds:schemaRef ds:uri="6533acf0-2280-4702-8c76-d7fc2d06f11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1531D1E-64C4-4512-BA5F-52F26AE13F67}">
  <ds:schemaRefs>
    <ds:schemaRef ds:uri="577aa0ef-cd49-4a80-86a1-c3a85adc67c8"/>
    <ds:schemaRef ds:uri="cbbb68ab-577a-48cc-b2c1-ecdf056c490d"/>
    <ds:schemaRef ds:uri="da0a77b3-4967-438d-b2bb-b0b5febba6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D163912-ED51-4F35-AF52-A6E9E3CCE2F7}">
  <ds:schemaRefs>
    <ds:schemaRef ds:uri="http://schemas.microsoft.com/sharepoint/v3/contenttype/forms"/>
  </ds:schemaRefs>
</ds:datastoreItem>
</file>

<file path=customXml/itemProps4.xml><?xml version="1.0" encoding="utf-8"?>
<ds:datastoreItem xmlns:ds="http://schemas.openxmlformats.org/officeDocument/2006/customXml" ds:itemID="{8797EF15-3154-4D28-B465-79ECB71AB46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27</Slides>
  <Notes>15</Notes>
  <HiddenSlides>0</HiddenSlide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         </vt:lpstr>
      <vt:lpstr>PowerPoint Presentation</vt:lpstr>
      <vt:lpstr>WORKSTREAMS &amp; PROJECTS</vt:lpstr>
      <vt:lpstr>         </vt:lpstr>
      <vt:lpstr>TVET Professional Development</vt:lpstr>
      <vt:lpstr>Double diamond process</vt:lpstr>
      <vt:lpstr>In practice</vt:lpstr>
      <vt:lpstr>Research  - Discover</vt:lpstr>
      <vt:lpstr>Research – Explore and Define</vt:lpstr>
      <vt:lpstr>Research – Define Priorities</vt:lpstr>
      <vt:lpstr>Design – Develop and Test</vt:lpstr>
      <vt:lpstr>Design – Develop and Test</vt:lpstr>
      <vt:lpstr>         </vt:lpstr>
      <vt:lpstr>Using Open Educational Resources for Online Learning:  An Introduction</vt:lpstr>
      <vt:lpstr> What did the short course explore?</vt:lpstr>
      <vt:lpstr>Why use a MOOC?</vt:lpstr>
      <vt:lpstr>Underpinning approach: learning through professional sharing </vt:lpstr>
      <vt:lpstr> What  was involved?    </vt:lpstr>
      <vt:lpstr>How did we evaluate impact?</vt:lpstr>
      <vt:lpstr>What did we find?</vt:lpstr>
      <vt:lpstr>Key message</vt:lpstr>
      <vt:lpstr>How did we respond to feedback from participants?</vt:lpstr>
      <vt:lpstr>PowerPoint Presentation</vt:lpstr>
      <vt:lpstr>Future plans</vt:lpstr>
      <vt:lpstr>PowerPoint Presentation</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Skilling Teachers in the Pacific to Teach Online</dc:title>
  <dc:creator>Tony Mays</dc:creator>
  <cp:revision>2</cp:revision>
  <dcterms:created xsi:type="dcterms:W3CDTF">2021-07-29T22:21:04Z</dcterms:created>
  <dcterms:modified xsi:type="dcterms:W3CDTF">2021-09-10T18:27:29Z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0x010100E04488BFD44F3A4C8D8751EF255D7AE0</vt:lpwstr>
  </property>
  <property fmtid="{D5CDD505-2E9C-101B-9397-08002B2CF9AE}" pid="3" name="_dlc_DocIdItemGuid">
    <vt:lpwstr>a6dd2a74-9afc-4d38-9f86-5522b3bf81ec</vt:lpwstr>
  </property>
</Properties>
</file>