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tmp" ContentType="image/png"/>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5.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media/image76.jpg" ContentType="image/gif"/>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4"/>
    <p:sldMasterId id="2147483725" r:id="rId5"/>
    <p:sldMasterId id="2147483762" r:id="rId6"/>
    <p:sldMasterId id="2147483791" r:id="rId7"/>
    <p:sldMasterId id="2147483809" r:id="rId8"/>
    <p:sldMasterId id="2147483813" r:id="rId9"/>
  </p:sldMasterIdLst>
  <p:notesMasterIdLst>
    <p:notesMasterId r:id="rId56"/>
  </p:notesMasterIdLst>
  <p:sldIdLst>
    <p:sldId id="969" r:id="rId10"/>
    <p:sldId id="588" r:id="rId11"/>
    <p:sldId id="1183" r:id="rId12"/>
    <p:sldId id="341" r:id="rId13"/>
    <p:sldId id="1266" r:id="rId14"/>
    <p:sldId id="1174" r:id="rId15"/>
    <p:sldId id="1278" r:id="rId16"/>
    <p:sldId id="1294" r:id="rId17"/>
    <p:sldId id="1295" r:id="rId18"/>
    <p:sldId id="1299" r:id="rId19"/>
    <p:sldId id="1296" r:id="rId20"/>
    <p:sldId id="1239" r:id="rId21"/>
    <p:sldId id="1243" r:id="rId22"/>
    <p:sldId id="1279" r:id="rId23"/>
    <p:sldId id="1159" r:id="rId24"/>
    <p:sldId id="1298" r:id="rId25"/>
    <p:sldId id="1171" r:id="rId26"/>
    <p:sldId id="1303" r:id="rId27"/>
    <p:sldId id="1149" r:id="rId28"/>
    <p:sldId id="1162" r:id="rId29"/>
    <p:sldId id="1164" r:id="rId30"/>
    <p:sldId id="1305" r:id="rId31"/>
    <p:sldId id="1166" r:id="rId32"/>
    <p:sldId id="1240" r:id="rId33"/>
    <p:sldId id="1280" r:id="rId34"/>
    <p:sldId id="1052" r:id="rId35"/>
    <p:sldId id="1110" r:id="rId36"/>
    <p:sldId id="1281" r:id="rId37"/>
    <p:sldId id="1283" r:id="rId38"/>
    <p:sldId id="1037" r:id="rId39"/>
    <p:sldId id="1038" r:id="rId40"/>
    <p:sldId id="1039" r:id="rId41"/>
    <p:sldId id="1286" r:id="rId42"/>
    <p:sldId id="1284" r:id="rId43"/>
    <p:sldId id="271" r:id="rId44"/>
    <p:sldId id="1308" r:id="rId45"/>
    <p:sldId id="1309" r:id="rId46"/>
    <p:sldId id="1311" r:id="rId47"/>
    <p:sldId id="1258" r:id="rId48"/>
    <p:sldId id="511" r:id="rId49"/>
    <p:sldId id="512" r:id="rId50"/>
    <p:sldId id="1292" r:id="rId51"/>
    <p:sldId id="268" r:id="rId52"/>
    <p:sldId id="1290" r:id="rId53"/>
    <p:sldId id="1032" r:id="rId54"/>
    <p:sldId id="42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FC9EC"/>
    <a:srgbClr val="006666"/>
    <a:srgbClr val="6600CC"/>
    <a:srgbClr val="463691"/>
    <a:srgbClr val="5B9BD5"/>
    <a:srgbClr val="302A7E"/>
    <a:srgbClr val="0099CC"/>
    <a:srgbClr val="FF9933"/>
    <a:srgbClr val="FF66FF"/>
    <a:srgbClr val="5839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40B4DA-3949-45CD-BD7E-CCEFD80CFF62}" v="1" dt="2020-11-29T00:24:33.1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889" autoAdjust="0"/>
    <p:restoredTop sz="82918" autoAdjust="0"/>
  </p:normalViewPr>
  <p:slideViewPr>
    <p:cSldViewPr snapToGrid="0">
      <p:cViewPr varScale="1">
        <p:scale>
          <a:sx n="60" d="100"/>
          <a:sy n="60" d="100"/>
        </p:scale>
        <p:origin x="1470" y="60"/>
      </p:cViewPr>
      <p:guideLst/>
    </p:cSldViewPr>
  </p:slideViewPr>
  <p:notesTextViewPr>
    <p:cViewPr>
      <p:scale>
        <a:sx n="3" d="2"/>
        <a:sy n="3" d="2"/>
      </p:scale>
      <p:origin x="0" y="0"/>
    </p:cViewPr>
  </p:notesTextViewPr>
  <p:sorterViewPr>
    <p:cViewPr varScale="1">
      <p:scale>
        <a:sx n="1" d="1"/>
        <a:sy n="1" d="1"/>
      </p:scale>
      <p:origin x="0" y="-936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viewProps" Target="viewProps.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commentAuthors" Target="commentAuthors.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600"/>
              <a:t>Unemployment, youth total (% of total labor force ages 15-24)</a:t>
            </a:r>
            <a:endParaRPr lang="en-CA" sz="160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'Youth Unemployment rate'!$B$1</c:f>
              <c:strCache>
                <c:ptCount val="1"/>
                <c:pt idx="0">
                  <c:v>Global</c:v>
                </c:pt>
              </c:strCache>
            </c:strRef>
          </c:tx>
          <c:spPr>
            <a:ln w="28575" cap="rnd">
              <a:solidFill>
                <a:schemeClr val="accent1"/>
              </a:solidFill>
              <a:round/>
            </a:ln>
            <a:effectLst/>
          </c:spPr>
          <c:marker>
            <c:symbol val="none"/>
          </c:marker>
          <c:cat>
            <c:numRef>
              <c:f>'Youth Unemployment rate'!$A$2:$A$14</c:f>
              <c:numCache>
                <c:formatCode>0</c:formatCode>
                <c:ptCount val="13"/>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numCache>
            </c:numRef>
          </c:cat>
          <c:val>
            <c:numRef>
              <c:f>'Youth Unemployment rate'!$B$2:$B$14</c:f>
              <c:numCache>
                <c:formatCode>0.00</c:formatCode>
                <c:ptCount val="13"/>
                <c:pt idx="0">
                  <c:v>13.29</c:v>
                </c:pt>
                <c:pt idx="1">
                  <c:v>13.32</c:v>
                </c:pt>
                <c:pt idx="2">
                  <c:v>14.45</c:v>
                </c:pt>
                <c:pt idx="3">
                  <c:v>14.5</c:v>
                </c:pt>
                <c:pt idx="4">
                  <c:v>14.63</c:v>
                </c:pt>
                <c:pt idx="5">
                  <c:v>14.9</c:v>
                </c:pt>
                <c:pt idx="6">
                  <c:v>15.1</c:v>
                </c:pt>
                <c:pt idx="7">
                  <c:v>14.94</c:v>
                </c:pt>
                <c:pt idx="8">
                  <c:v>15.21</c:v>
                </c:pt>
                <c:pt idx="9">
                  <c:v>15.46</c:v>
                </c:pt>
                <c:pt idx="10">
                  <c:v>14.4</c:v>
                </c:pt>
                <c:pt idx="11">
                  <c:v>15.24</c:v>
                </c:pt>
                <c:pt idx="12">
                  <c:v>15.39</c:v>
                </c:pt>
              </c:numCache>
            </c:numRef>
          </c:val>
          <c:smooth val="0"/>
          <c:extLst>
            <c:ext xmlns:c16="http://schemas.microsoft.com/office/drawing/2014/chart" uri="{C3380CC4-5D6E-409C-BE32-E72D297353CC}">
              <c16:uniqueId val="{00000000-E39A-462F-B888-6BD42B34FBFE}"/>
            </c:ext>
          </c:extLst>
        </c:ser>
        <c:ser>
          <c:idx val="1"/>
          <c:order val="1"/>
          <c:tx>
            <c:strRef>
              <c:f>'Youth Unemployment rate'!$C$1</c:f>
              <c:strCache>
                <c:ptCount val="1"/>
                <c:pt idx="0">
                  <c:v>Commonwealth</c:v>
                </c:pt>
              </c:strCache>
            </c:strRef>
          </c:tx>
          <c:spPr>
            <a:ln w="28575" cap="rnd">
              <a:solidFill>
                <a:schemeClr val="accent2"/>
              </a:solidFill>
              <a:round/>
            </a:ln>
            <a:effectLst/>
          </c:spPr>
          <c:marker>
            <c:symbol val="none"/>
          </c:marker>
          <c:cat>
            <c:numRef>
              <c:f>'Youth Unemployment rate'!$A$2:$A$14</c:f>
              <c:numCache>
                <c:formatCode>0</c:formatCode>
                <c:ptCount val="13"/>
                <c:pt idx="0">
                  <c:v>2007</c:v>
                </c:pt>
                <c:pt idx="1">
                  <c:v>2008</c:v>
                </c:pt>
                <c:pt idx="2">
                  <c:v>2009</c:v>
                </c:pt>
                <c:pt idx="3">
                  <c:v>2010</c:v>
                </c:pt>
                <c:pt idx="4">
                  <c:v>2011</c:v>
                </c:pt>
                <c:pt idx="5">
                  <c:v>2012</c:v>
                </c:pt>
                <c:pt idx="6">
                  <c:v>2013</c:v>
                </c:pt>
                <c:pt idx="7">
                  <c:v>2014</c:v>
                </c:pt>
                <c:pt idx="8">
                  <c:v>2015</c:v>
                </c:pt>
                <c:pt idx="9">
                  <c:v>2016</c:v>
                </c:pt>
                <c:pt idx="10">
                  <c:v>2017</c:v>
                </c:pt>
                <c:pt idx="11">
                  <c:v>2018</c:v>
                </c:pt>
                <c:pt idx="12">
                  <c:v>2019</c:v>
                </c:pt>
              </c:numCache>
            </c:numRef>
          </c:cat>
          <c:val>
            <c:numRef>
              <c:f>'Youth Unemployment rate'!$C$2:$C$14</c:f>
              <c:numCache>
                <c:formatCode>0.00</c:formatCode>
                <c:ptCount val="13"/>
                <c:pt idx="0">
                  <c:v>15.57</c:v>
                </c:pt>
                <c:pt idx="1">
                  <c:v>15.12</c:v>
                </c:pt>
                <c:pt idx="2">
                  <c:v>16.97</c:v>
                </c:pt>
                <c:pt idx="3">
                  <c:v>17.43</c:v>
                </c:pt>
                <c:pt idx="4">
                  <c:v>17.420000000000002</c:v>
                </c:pt>
                <c:pt idx="5">
                  <c:v>17.77</c:v>
                </c:pt>
                <c:pt idx="6">
                  <c:v>18.440000000000001</c:v>
                </c:pt>
                <c:pt idx="7">
                  <c:v>18.149999999999999</c:v>
                </c:pt>
                <c:pt idx="8">
                  <c:v>18.12</c:v>
                </c:pt>
                <c:pt idx="9">
                  <c:v>18.03</c:v>
                </c:pt>
                <c:pt idx="10">
                  <c:v>17.670000000000002</c:v>
                </c:pt>
                <c:pt idx="11">
                  <c:v>17.28</c:v>
                </c:pt>
                <c:pt idx="12">
                  <c:v>17.32</c:v>
                </c:pt>
              </c:numCache>
            </c:numRef>
          </c:val>
          <c:smooth val="0"/>
          <c:extLst>
            <c:ext xmlns:c16="http://schemas.microsoft.com/office/drawing/2014/chart" uri="{C3380CC4-5D6E-409C-BE32-E72D297353CC}">
              <c16:uniqueId val="{00000001-E39A-462F-B888-6BD42B34FBFE}"/>
            </c:ext>
          </c:extLst>
        </c:ser>
        <c:dLbls>
          <c:showLegendKey val="0"/>
          <c:showVal val="0"/>
          <c:showCatName val="0"/>
          <c:showSerName val="0"/>
          <c:showPercent val="0"/>
          <c:showBubbleSize val="0"/>
        </c:dLbls>
        <c:smooth val="0"/>
        <c:axId val="511766511"/>
        <c:axId val="1140242543"/>
      </c:lineChart>
      <c:catAx>
        <c:axId val="511766511"/>
        <c:scaling>
          <c:orientation val="minMax"/>
        </c:scaling>
        <c:delete val="0"/>
        <c:axPos val="b"/>
        <c:numFmt formatCode="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242543"/>
        <c:crosses val="autoZero"/>
        <c:auto val="1"/>
        <c:lblAlgn val="ctr"/>
        <c:lblOffset val="100"/>
        <c:noMultiLvlLbl val="0"/>
      </c:catAx>
      <c:valAx>
        <c:axId val="1140242543"/>
        <c:scaling>
          <c:orientation val="minMax"/>
          <c:max val="30"/>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76651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0E36A-EA84-42ED-A06D-459511D7BA6B}" type="doc">
      <dgm:prSet loTypeId="urn:microsoft.com/office/officeart/2005/8/layout/matrix3" loCatId="matrix" qsTypeId="urn:microsoft.com/office/officeart/2005/8/quickstyle/simple1" qsCatId="simple" csTypeId="urn:microsoft.com/office/officeart/2005/8/colors/colorful1" csCatId="colorful" phldr="1"/>
      <dgm:spPr/>
      <dgm:t>
        <a:bodyPr/>
        <a:lstStyle/>
        <a:p>
          <a:endParaRPr lang="en-CA"/>
        </a:p>
      </dgm:t>
    </dgm:pt>
    <dgm:pt modelId="{DC499167-709A-4F10-BF1E-06E1D51B072F}">
      <dgm:prSet/>
      <dgm:spPr/>
      <dgm:t>
        <a:bodyPr/>
        <a:lstStyle/>
        <a:p>
          <a:r>
            <a:rPr lang="en-US"/>
            <a:t>Guidance &amp; Advice</a:t>
          </a:r>
          <a:endParaRPr lang="en-CA"/>
        </a:p>
      </dgm:t>
    </dgm:pt>
    <dgm:pt modelId="{7E035F1D-6785-47FF-90D3-8FDE2CCCEA3A}" type="parTrans" cxnId="{DC18B5CB-77C7-41FF-81D6-04FEAAC66E8A}">
      <dgm:prSet/>
      <dgm:spPr/>
      <dgm:t>
        <a:bodyPr/>
        <a:lstStyle/>
        <a:p>
          <a:endParaRPr lang="en-CA"/>
        </a:p>
      </dgm:t>
    </dgm:pt>
    <dgm:pt modelId="{7AAA8237-27EC-48B6-8717-BDC00EC570F9}" type="sibTrans" cxnId="{DC18B5CB-77C7-41FF-81D6-04FEAAC66E8A}">
      <dgm:prSet/>
      <dgm:spPr/>
      <dgm:t>
        <a:bodyPr/>
        <a:lstStyle/>
        <a:p>
          <a:endParaRPr lang="en-CA"/>
        </a:p>
      </dgm:t>
    </dgm:pt>
    <dgm:pt modelId="{4B848225-AB0A-4EF9-B037-4D3F3C11349B}">
      <dgm:prSet/>
      <dgm:spPr/>
      <dgm:t>
        <a:bodyPr/>
        <a:lstStyle/>
        <a:p>
          <a:r>
            <a:rPr lang="en-US"/>
            <a:t>Capacity building for Teachers</a:t>
          </a:r>
          <a:endParaRPr lang="en-CA"/>
        </a:p>
      </dgm:t>
    </dgm:pt>
    <dgm:pt modelId="{9AABD7FE-9BAD-414D-9B76-F8F607459FC6}" type="parTrans" cxnId="{36CEFC42-4B9D-45CE-9496-DF684D64A1B4}">
      <dgm:prSet/>
      <dgm:spPr/>
      <dgm:t>
        <a:bodyPr/>
        <a:lstStyle/>
        <a:p>
          <a:endParaRPr lang="en-CA"/>
        </a:p>
      </dgm:t>
    </dgm:pt>
    <dgm:pt modelId="{CF4BC6C4-4750-4779-8EC7-A1976B6A3181}" type="sibTrans" cxnId="{36CEFC42-4B9D-45CE-9496-DF684D64A1B4}">
      <dgm:prSet/>
      <dgm:spPr/>
      <dgm:t>
        <a:bodyPr/>
        <a:lstStyle/>
        <a:p>
          <a:endParaRPr lang="en-CA"/>
        </a:p>
      </dgm:t>
    </dgm:pt>
    <dgm:pt modelId="{882A9BF6-887F-433A-BC8F-3D708C522AD0}">
      <dgm:prSet/>
      <dgm:spPr/>
      <dgm:t>
        <a:bodyPr/>
        <a:lstStyle/>
        <a:p>
          <a:r>
            <a:rPr lang="en-US"/>
            <a:t>Responding to country-specific needs</a:t>
          </a:r>
          <a:endParaRPr lang="en-CA"/>
        </a:p>
      </dgm:t>
    </dgm:pt>
    <dgm:pt modelId="{D9D4E923-86CE-4405-AB04-F94C4A5192E2}" type="parTrans" cxnId="{76A6FC1C-4EDD-4CBC-A99B-AC0FDD82CFCB}">
      <dgm:prSet/>
      <dgm:spPr/>
      <dgm:t>
        <a:bodyPr/>
        <a:lstStyle/>
        <a:p>
          <a:endParaRPr lang="en-CA"/>
        </a:p>
      </dgm:t>
    </dgm:pt>
    <dgm:pt modelId="{45D28DBF-DE7C-4787-A792-6C7C872B6D15}" type="sibTrans" cxnId="{76A6FC1C-4EDD-4CBC-A99B-AC0FDD82CFCB}">
      <dgm:prSet/>
      <dgm:spPr/>
      <dgm:t>
        <a:bodyPr/>
        <a:lstStyle/>
        <a:p>
          <a:endParaRPr lang="en-CA"/>
        </a:p>
      </dgm:t>
    </dgm:pt>
    <dgm:pt modelId="{46ED22CF-4DEA-487A-B286-1C3EA6F2A363}">
      <dgm:prSet/>
      <dgm:spPr/>
      <dgm:t>
        <a:bodyPr/>
        <a:lstStyle/>
        <a:p>
          <a:r>
            <a:rPr lang="en-US" dirty="0"/>
            <a:t>Promoting</a:t>
          </a:r>
        </a:p>
        <a:p>
          <a:r>
            <a:rPr lang="en-US" dirty="0"/>
            <a:t>collaboration</a:t>
          </a:r>
          <a:endParaRPr lang="en-CA" dirty="0"/>
        </a:p>
      </dgm:t>
    </dgm:pt>
    <dgm:pt modelId="{B2B3A9B7-8785-4A00-895C-B27B74F701EF}" type="parTrans" cxnId="{AB8C71D2-221F-4ACF-97AC-50FD7294ABF4}">
      <dgm:prSet/>
      <dgm:spPr/>
      <dgm:t>
        <a:bodyPr/>
        <a:lstStyle/>
        <a:p>
          <a:endParaRPr lang="en-CA"/>
        </a:p>
      </dgm:t>
    </dgm:pt>
    <dgm:pt modelId="{E76976E4-05C0-4E7A-8A8C-FB20616B5B3F}" type="sibTrans" cxnId="{AB8C71D2-221F-4ACF-97AC-50FD7294ABF4}">
      <dgm:prSet/>
      <dgm:spPr/>
      <dgm:t>
        <a:bodyPr/>
        <a:lstStyle/>
        <a:p>
          <a:endParaRPr lang="en-CA"/>
        </a:p>
      </dgm:t>
    </dgm:pt>
    <dgm:pt modelId="{25182324-53BF-43E1-8E9B-1587B014BA50}" type="pres">
      <dgm:prSet presAssocID="{32E0E36A-EA84-42ED-A06D-459511D7BA6B}" presName="matrix" presStyleCnt="0">
        <dgm:presLayoutVars>
          <dgm:chMax val="1"/>
          <dgm:dir/>
          <dgm:resizeHandles val="exact"/>
        </dgm:presLayoutVars>
      </dgm:prSet>
      <dgm:spPr/>
    </dgm:pt>
    <dgm:pt modelId="{FB20A16E-FF6D-4FD4-9101-DEFCE4485BB0}" type="pres">
      <dgm:prSet presAssocID="{32E0E36A-EA84-42ED-A06D-459511D7BA6B}" presName="diamond" presStyleLbl="bgShp" presStyleIdx="0" presStyleCnt="1"/>
      <dgm:spPr/>
    </dgm:pt>
    <dgm:pt modelId="{4BC6B130-3453-422C-ABFE-A0050A501A7F}" type="pres">
      <dgm:prSet presAssocID="{32E0E36A-EA84-42ED-A06D-459511D7BA6B}" presName="quad1" presStyleLbl="node1" presStyleIdx="0" presStyleCnt="4">
        <dgm:presLayoutVars>
          <dgm:chMax val="0"/>
          <dgm:chPref val="0"/>
          <dgm:bulletEnabled val="1"/>
        </dgm:presLayoutVars>
      </dgm:prSet>
      <dgm:spPr/>
    </dgm:pt>
    <dgm:pt modelId="{528AD74B-0E85-4EFE-8B19-1A65510619E5}" type="pres">
      <dgm:prSet presAssocID="{32E0E36A-EA84-42ED-A06D-459511D7BA6B}" presName="quad2" presStyleLbl="node1" presStyleIdx="1" presStyleCnt="4">
        <dgm:presLayoutVars>
          <dgm:chMax val="0"/>
          <dgm:chPref val="0"/>
          <dgm:bulletEnabled val="1"/>
        </dgm:presLayoutVars>
      </dgm:prSet>
      <dgm:spPr/>
    </dgm:pt>
    <dgm:pt modelId="{3570D922-876B-46E5-9E81-164F26D597FA}" type="pres">
      <dgm:prSet presAssocID="{32E0E36A-EA84-42ED-A06D-459511D7BA6B}" presName="quad3" presStyleLbl="node1" presStyleIdx="2" presStyleCnt="4">
        <dgm:presLayoutVars>
          <dgm:chMax val="0"/>
          <dgm:chPref val="0"/>
          <dgm:bulletEnabled val="1"/>
        </dgm:presLayoutVars>
      </dgm:prSet>
      <dgm:spPr/>
    </dgm:pt>
    <dgm:pt modelId="{C8EDD6BF-6F72-4DE5-A032-94C0356E50DB}" type="pres">
      <dgm:prSet presAssocID="{32E0E36A-EA84-42ED-A06D-459511D7BA6B}" presName="quad4" presStyleLbl="node1" presStyleIdx="3" presStyleCnt="4">
        <dgm:presLayoutVars>
          <dgm:chMax val="0"/>
          <dgm:chPref val="0"/>
          <dgm:bulletEnabled val="1"/>
        </dgm:presLayoutVars>
      </dgm:prSet>
      <dgm:spPr/>
    </dgm:pt>
  </dgm:ptLst>
  <dgm:cxnLst>
    <dgm:cxn modelId="{76A6FC1C-4EDD-4CBC-A99B-AC0FDD82CFCB}" srcId="{32E0E36A-EA84-42ED-A06D-459511D7BA6B}" destId="{882A9BF6-887F-433A-BC8F-3D708C522AD0}" srcOrd="2" destOrd="0" parTransId="{D9D4E923-86CE-4405-AB04-F94C4A5192E2}" sibTransId="{45D28DBF-DE7C-4787-A792-6C7C872B6D15}"/>
    <dgm:cxn modelId="{36CEFC42-4B9D-45CE-9496-DF684D64A1B4}" srcId="{32E0E36A-EA84-42ED-A06D-459511D7BA6B}" destId="{4B848225-AB0A-4EF9-B037-4D3F3C11349B}" srcOrd="1" destOrd="0" parTransId="{9AABD7FE-9BAD-414D-9B76-F8F607459FC6}" sibTransId="{CF4BC6C4-4750-4779-8EC7-A1976B6A3181}"/>
    <dgm:cxn modelId="{419DB663-B450-49AD-B02B-E94AB8384F66}" type="presOf" srcId="{32E0E36A-EA84-42ED-A06D-459511D7BA6B}" destId="{25182324-53BF-43E1-8E9B-1587B014BA50}" srcOrd="0" destOrd="0" presId="urn:microsoft.com/office/officeart/2005/8/layout/matrix3"/>
    <dgm:cxn modelId="{BE899480-4125-43BB-80C1-9A1CADC756B9}" type="presOf" srcId="{46ED22CF-4DEA-487A-B286-1C3EA6F2A363}" destId="{C8EDD6BF-6F72-4DE5-A032-94C0356E50DB}" srcOrd="0" destOrd="0" presId="urn:microsoft.com/office/officeart/2005/8/layout/matrix3"/>
    <dgm:cxn modelId="{FE9E94AF-1DAF-4BE9-B6CB-185E13E1F593}" type="presOf" srcId="{882A9BF6-887F-433A-BC8F-3D708C522AD0}" destId="{3570D922-876B-46E5-9E81-164F26D597FA}" srcOrd="0" destOrd="0" presId="urn:microsoft.com/office/officeart/2005/8/layout/matrix3"/>
    <dgm:cxn modelId="{4DF71CB4-B86C-4B9B-85CA-F723E6AA729B}" type="presOf" srcId="{4B848225-AB0A-4EF9-B037-4D3F3C11349B}" destId="{528AD74B-0E85-4EFE-8B19-1A65510619E5}" srcOrd="0" destOrd="0" presId="urn:microsoft.com/office/officeart/2005/8/layout/matrix3"/>
    <dgm:cxn modelId="{E9ECD3BE-32A6-480B-9C5F-03EF59FF28F0}" type="presOf" srcId="{DC499167-709A-4F10-BF1E-06E1D51B072F}" destId="{4BC6B130-3453-422C-ABFE-A0050A501A7F}" srcOrd="0" destOrd="0" presId="urn:microsoft.com/office/officeart/2005/8/layout/matrix3"/>
    <dgm:cxn modelId="{DC18B5CB-77C7-41FF-81D6-04FEAAC66E8A}" srcId="{32E0E36A-EA84-42ED-A06D-459511D7BA6B}" destId="{DC499167-709A-4F10-BF1E-06E1D51B072F}" srcOrd="0" destOrd="0" parTransId="{7E035F1D-6785-47FF-90D3-8FDE2CCCEA3A}" sibTransId="{7AAA8237-27EC-48B6-8717-BDC00EC570F9}"/>
    <dgm:cxn modelId="{AB8C71D2-221F-4ACF-97AC-50FD7294ABF4}" srcId="{32E0E36A-EA84-42ED-A06D-459511D7BA6B}" destId="{46ED22CF-4DEA-487A-B286-1C3EA6F2A363}" srcOrd="3" destOrd="0" parTransId="{B2B3A9B7-8785-4A00-895C-B27B74F701EF}" sibTransId="{E76976E4-05C0-4E7A-8A8C-FB20616B5B3F}"/>
    <dgm:cxn modelId="{5C9C4E98-6C60-4831-82B6-3AAED9C769B3}" type="presParOf" srcId="{25182324-53BF-43E1-8E9B-1587B014BA50}" destId="{FB20A16E-FF6D-4FD4-9101-DEFCE4485BB0}" srcOrd="0" destOrd="0" presId="urn:microsoft.com/office/officeart/2005/8/layout/matrix3"/>
    <dgm:cxn modelId="{22BA407C-CF1D-4B4A-8DBE-A1892FA1D77C}" type="presParOf" srcId="{25182324-53BF-43E1-8E9B-1587B014BA50}" destId="{4BC6B130-3453-422C-ABFE-A0050A501A7F}" srcOrd="1" destOrd="0" presId="urn:microsoft.com/office/officeart/2005/8/layout/matrix3"/>
    <dgm:cxn modelId="{CF7FB3FE-1B35-41F8-B122-4AD5AAEC2433}" type="presParOf" srcId="{25182324-53BF-43E1-8E9B-1587B014BA50}" destId="{528AD74B-0E85-4EFE-8B19-1A65510619E5}" srcOrd="2" destOrd="0" presId="urn:microsoft.com/office/officeart/2005/8/layout/matrix3"/>
    <dgm:cxn modelId="{FC2A0529-23C4-47E3-B53A-6A495E08BC1C}" type="presParOf" srcId="{25182324-53BF-43E1-8E9B-1587B014BA50}" destId="{3570D922-876B-46E5-9E81-164F26D597FA}" srcOrd="3" destOrd="0" presId="urn:microsoft.com/office/officeart/2005/8/layout/matrix3"/>
    <dgm:cxn modelId="{FBF28B4C-C4B5-470D-9B6E-EEFFD508C9A7}" type="presParOf" srcId="{25182324-53BF-43E1-8E9B-1587B014BA50}" destId="{C8EDD6BF-6F72-4DE5-A032-94C0356E50DB}"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20A16E-FF6D-4FD4-9101-DEFCE4485BB0}">
      <dsp:nvSpPr>
        <dsp:cNvPr id="0" name=""/>
        <dsp:cNvSpPr/>
      </dsp:nvSpPr>
      <dsp:spPr>
        <a:xfrm>
          <a:off x="1767680" y="0"/>
          <a:ext cx="4351338" cy="4351338"/>
        </a:xfrm>
        <a:prstGeom prst="diamond">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C6B130-3453-422C-ABFE-A0050A501A7F}">
      <dsp:nvSpPr>
        <dsp:cNvPr id="0" name=""/>
        <dsp:cNvSpPr/>
      </dsp:nvSpPr>
      <dsp:spPr>
        <a:xfrm>
          <a:off x="2181058" y="413377"/>
          <a:ext cx="1697021" cy="1697021"/>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Guidance &amp; Advice</a:t>
          </a:r>
          <a:endParaRPr lang="en-CA" sz="2000" kern="1200"/>
        </a:p>
      </dsp:txBody>
      <dsp:txXfrm>
        <a:off x="2263900" y="496219"/>
        <a:ext cx="1531337" cy="1531337"/>
      </dsp:txXfrm>
    </dsp:sp>
    <dsp:sp modelId="{528AD74B-0E85-4EFE-8B19-1A65510619E5}">
      <dsp:nvSpPr>
        <dsp:cNvPr id="0" name=""/>
        <dsp:cNvSpPr/>
      </dsp:nvSpPr>
      <dsp:spPr>
        <a:xfrm>
          <a:off x="4008620" y="413377"/>
          <a:ext cx="1697021" cy="1697021"/>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Capacity building for Teachers</a:t>
          </a:r>
          <a:endParaRPr lang="en-CA" sz="2000" kern="1200"/>
        </a:p>
      </dsp:txBody>
      <dsp:txXfrm>
        <a:off x="4091462" y="496219"/>
        <a:ext cx="1531337" cy="1531337"/>
      </dsp:txXfrm>
    </dsp:sp>
    <dsp:sp modelId="{3570D922-876B-46E5-9E81-164F26D597FA}">
      <dsp:nvSpPr>
        <dsp:cNvPr id="0" name=""/>
        <dsp:cNvSpPr/>
      </dsp:nvSpPr>
      <dsp:spPr>
        <a:xfrm>
          <a:off x="2181058" y="2240939"/>
          <a:ext cx="1697021" cy="1697021"/>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Responding to country-specific needs</a:t>
          </a:r>
          <a:endParaRPr lang="en-CA" sz="2000" kern="1200"/>
        </a:p>
      </dsp:txBody>
      <dsp:txXfrm>
        <a:off x="2263900" y="2323781"/>
        <a:ext cx="1531337" cy="1531337"/>
      </dsp:txXfrm>
    </dsp:sp>
    <dsp:sp modelId="{C8EDD6BF-6F72-4DE5-A032-94C0356E50DB}">
      <dsp:nvSpPr>
        <dsp:cNvPr id="0" name=""/>
        <dsp:cNvSpPr/>
      </dsp:nvSpPr>
      <dsp:spPr>
        <a:xfrm>
          <a:off x="4008620" y="2240939"/>
          <a:ext cx="1697021" cy="1697021"/>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Promoting</a:t>
          </a:r>
        </a:p>
        <a:p>
          <a:pPr marL="0" lvl="0" indent="0" algn="ctr" defTabSz="889000">
            <a:lnSpc>
              <a:spcPct val="90000"/>
            </a:lnSpc>
            <a:spcBef>
              <a:spcPct val="0"/>
            </a:spcBef>
            <a:spcAft>
              <a:spcPct val="35000"/>
            </a:spcAft>
            <a:buNone/>
          </a:pPr>
          <a:r>
            <a:rPr lang="en-US" sz="2000" kern="1200" dirty="0"/>
            <a:t>collaboration</a:t>
          </a:r>
          <a:endParaRPr lang="en-CA" sz="2000" kern="1200" dirty="0"/>
        </a:p>
      </dsp:txBody>
      <dsp:txXfrm>
        <a:off x="4091462" y="2323781"/>
        <a:ext cx="1531337" cy="1531337"/>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9E61EF-D09D-412B-A36D-8667E3C62306}" type="datetimeFigureOut">
              <a:rPr lang="en-US" smtClean="0"/>
              <a:t>12/1/2020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nces.ed.gov/fastfacts/display.asp?id=60" TargetMode="External"/><Relationship Id="rId7" Type="http://schemas.openxmlformats.org/officeDocument/2006/relationships/hyperlink" Target="http://www.statssa.gov.za/publications/Report-03-01-59/Report-03-01-592011.pdf"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www.dailymaverick.co.za/article/2017-08-15-students-with-disabilities-disadvantaged-at-higher-education-level/#.WhSt_lWnGUk" TargetMode="External"/><Relationship Id="rId5" Type="http://schemas.openxmlformats.org/officeDocument/2006/relationships/hyperlink" Target="https://timesofindia.indiatimes.com/home/education/news/Disabled-get-only-0-56-of-seats-in-higher-education/articleshow/46810639.cms" TargetMode="External"/><Relationship Id="rId4" Type="http://schemas.openxmlformats.org/officeDocument/2006/relationships/hyperlink" Target="http://publications.gc.ca/collections/collection_2009/rhdcc-hrsdc/HS61-1-2009E.pdf"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worldbank.org/en/publication/wdr2018"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unesdoc.unesco.org/ark:/48223/pf0000264428?posInSet=4&amp;queryId=N-e4559bf5-0bec-40c7-91a9-5cdea42e1ca4"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n.wikipedia.org/wiki/United_Nations_University"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www.mercycorps.org/articles/hurricane-dorian-bahamas" TargetMode="External"/><Relationship Id="rId2" Type="http://schemas.openxmlformats.org/officeDocument/2006/relationships/slide" Target="../slides/slide35.xml"/><Relationship Id="rId1" Type="http://schemas.openxmlformats.org/officeDocument/2006/relationships/notesMaster" Target="../notesMasters/notesMaster1.xml"/><Relationship Id="rId4" Type="http://schemas.openxmlformats.org/officeDocument/2006/relationships/hyperlink" Target="https://reliefweb.int/report/bahamas/bahamas-hurricane-dorian-ets-situation-report-3-reporting-period-100919-150919"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can01.safelinks.protection.outlook.com/?url=https%3A%2F%2Fdata.worldbank.org%2Findicator%2FSL.UEM.1524.ZS&amp;data=02%7C01%7Cnyip%40col.org%7Cb879a0b4bea34158880d08d80e5f61ee%7C76eb3bb1cc9b4464a33c8ff921d3ae23%7C1%7C0%7C637275151164577796&amp;sdata=hOdHYzpXvNl1OAXxeHs0Ptk6E95CLIR%2FZKnXbNkbH1o%3D&amp;reserved=0"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a:t>
            </a:fld>
            <a:endParaRPr lang="en-US"/>
          </a:p>
        </p:txBody>
      </p:sp>
    </p:spTree>
    <p:extLst>
      <p:ext uri="{BB962C8B-B14F-4D97-AF65-F5344CB8AC3E}">
        <p14:creationId xmlns:p14="http://schemas.microsoft.com/office/powerpoint/2010/main" val="4214376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Netherlands, during the COVID19 pandemic, learning loss of about 3 percentile points or 0.08 standard deviations was recorded in a study. Losses are up to 55% larger among students from less-educated homes. </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13</a:t>
            </a:fld>
            <a:endParaRPr lang="en-US"/>
          </a:p>
        </p:txBody>
      </p:sp>
    </p:spTree>
    <p:extLst>
      <p:ext uri="{BB962C8B-B14F-4D97-AF65-F5344CB8AC3E}">
        <p14:creationId xmlns:p14="http://schemas.microsoft.com/office/powerpoint/2010/main" val="41237079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1691178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OER4Covid support initiative with OER Foundation, New Zealand attracted 1,349 participants from 89 Countries with</a:t>
            </a:r>
          </a:p>
          <a:p>
            <a:r>
              <a:rPr lang="en-CA" dirty="0"/>
              <a:t>participation from 32 Commonwealth Countries including: Australia, Bangladesh, Barbados, Belize,</a:t>
            </a:r>
          </a:p>
          <a:p>
            <a:r>
              <a:rPr lang="en-CA" dirty="0"/>
              <a:t>Botswana, Canada, Eswatini, Fiji, Ghana, India, Jamaica, Kenya, Kiribati, Malawi, Malaysia, Namibia,</a:t>
            </a:r>
          </a:p>
          <a:p>
            <a:r>
              <a:rPr lang="en-CA" dirty="0"/>
              <a:t>New Zealand, Nigeria, Pakistan, Papua New Guinea, Saint Lucia, Samoa, Singapore, South Africa, Sri</a:t>
            </a:r>
          </a:p>
          <a:p>
            <a:r>
              <a:rPr lang="en-CA" dirty="0"/>
              <a:t>Lanka, Tanzania, Tonga, Trinidad and Tobago, Uganda, United Kingdom, Vanuatu, and Zambia) </a:t>
            </a:r>
          </a:p>
          <a:p>
            <a:r>
              <a:rPr lang="en-CA" dirty="0"/>
              <a:t>Zimbabwe. </a:t>
            </a:r>
          </a:p>
          <a:p>
            <a:endParaRPr lang="en-CA" dirty="0"/>
          </a:p>
          <a:p>
            <a:r>
              <a:rPr lang="en-CA" dirty="0"/>
              <a:t>when registering.)</a:t>
            </a:r>
          </a:p>
        </p:txBody>
      </p:sp>
      <p:sp>
        <p:nvSpPr>
          <p:cNvPr id="4" name="Slide Number Placeholder 3"/>
          <p:cNvSpPr>
            <a:spLocks noGrp="1"/>
          </p:cNvSpPr>
          <p:nvPr>
            <p:ph type="sldNum" sz="quarter" idx="5"/>
          </p:nvPr>
        </p:nvSpPr>
        <p:spPr/>
        <p:txBody>
          <a:bodyPr/>
          <a:lstStyle/>
          <a:p>
            <a:fld id="{D4513173-708C-41F6-B918-200267073A83}" type="slidenum">
              <a:rPr lang="en-US" smtClean="0"/>
              <a:t>19</a:t>
            </a:fld>
            <a:endParaRPr lang="en-US"/>
          </a:p>
        </p:txBody>
      </p:sp>
    </p:spTree>
    <p:extLst>
      <p:ext uri="{BB962C8B-B14F-4D97-AF65-F5344CB8AC3E}">
        <p14:creationId xmlns:p14="http://schemas.microsoft.com/office/powerpoint/2010/main" val="1209346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40593505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solidFill>
                  <a:srgbClr val="463691"/>
                </a:solidFill>
              </a:rPr>
              <a:t>bring together institutions/</a:t>
            </a:r>
            <a:r>
              <a:rPr lang="en-US" dirty="0" err="1">
                <a:solidFill>
                  <a:srgbClr val="463691"/>
                </a:solidFill>
              </a:rPr>
              <a:t>organisations</a:t>
            </a:r>
            <a:r>
              <a:rPr lang="en-US" dirty="0">
                <a:solidFill>
                  <a:srgbClr val="463691"/>
                </a:solidFill>
              </a:rPr>
              <a:t> committed to supporting learning at this time of crisis;</a:t>
            </a:r>
          </a:p>
          <a:p>
            <a:pPr marL="171450" indent="-171450">
              <a:buFont typeface="Arial" panose="020B0604020202020204" pitchFamily="34" charset="0"/>
              <a:buChar char="•"/>
            </a:pPr>
            <a:r>
              <a:rPr lang="en-US" dirty="0">
                <a:solidFill>
                  <a:srgbClr val="463691"/>
                </a:solidFill>
              </a:rPr>
              <a:t>share open educational resources (OER) and learning content;</a:t>
            </a:r>
          </a:p>
          <a:p>
            <a:pPr marL="171450" indent="-171450">
              <a:buFont typeface="Arial" panose="020B0604020202020204" pitchFamily="34" charset="0"/>
              <a:buChar char="•"/>
            </a:pPr>
            <a:r>
              <a:rPr lang="en-US" dirty="0">
                <a:solidFill>
                  <a:srgbClr val="463691"/>
                </a:solidFill>
              </a:rPr>
              <a:t>provide tools for implementing affordable learning;</a:t>
            </a:r>
          </a:p>
          <a:p>
            <a:pPr marL="171450" indent="-171450">
              <a:buFont typeface="Arial" panose="020B0604020202020204" pitchFamily="34" charset="0"/>
              <a:buChar char="•"/>
            </a:pPr>
            <a:r>
              <a:rPr lang="en-CA" dirty="0">
                <a:solidFill>
                  <a:srgbClr val="463691"/>
                </a:solidFill>
              </a:rPr>
              <a:t>identify concrete collaborative activities;</a:t>
            </a:r>
          </a:p>
          <a:p>
            <a:pPr marL="171450" indent="-171450">
              <a:buFont typeface="Arial" panose="020B0604020202020204" pitchFamily="34" charset="0"/>
              <a:buChar char="•"/>
            </a:pPr>
            <a:r>
              <a:rPr lang="en-US" dirty="0">
                <a:solidFill>
                  <a:srgbClr val="463691"/>
                </a:solidFill>
              </a:rPr>
              <a:t>build capacity in institutions offering distance and online learning; and</a:t>
            </a:r>
          </a:p>
          <a:p>
            <a:pPr marL="171450" indent="-171450">
              <a:buFont typeface="Arial" panose="020B0604020202020204" pitchFamily="34" charset="0"/>
              <a:buChar char="•"/>
            </a:pPr>
            <a:r>
              <a:rPr lang="en-US" dirty="0">
                <a:solidFill>
                  <a:srgbClr val="463691"/>
                </a:solidFill>
              </a:rPr>
              <a:t>develop innovative technology solutions for reaching the unreached</a:t>
            </a:r>
          </a:p>
          <a:p>
            <a:endParaRPr lang="en-CA"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202127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24</a:t>
            </a:fld>
            <a:endParaRPr lang="en-US"/>
          </a:p>
        </p:txBody>
      </p:sp>
    </p:spTree>
    <p:extLst>
      <p:ext uri="{BB962C8B-B14F-4D97-AF65-F5344CB8AC3E}">
        <p14:creationId xmlns:p14="http://schemas.microsoft.com/office/powerpoint/2010/main" val="636431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1182688" y="696913"/>
            <a:ext cx="4657725" cy="34940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70000" lnSpcReduction="20000"/>
          </a:bodyPr>
          <a:lstStyle/>
          <a:p>
            <a:pPr lvl="0"/>
            <a:r>
              <a:rPr lang="en-CA" dirty="0"/>
              <a:t>Mean year of schooling for persons with disabilities in select 49 countries in the UNESCO report is 4.8, whereas in general is 7 years. For female PWD, the mean years of schooling reduces to 4.3. ( see UIS, 2018: http://uis.unesco.org/sites/default/files/documents/ip49-education-disability-2018-en.pdf  </a:t>
            </a:r>
          </a:p>
          <a:p>
            <a:pPr lvl="0"/>
            <a:endParaRPr lang="en-CA" dirty="0"/>
          </a:p>
          <a:p>
            <a:pPr lvl="0"/>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pPr lvl="0"/>
            <a:r>
              <a:rPr lang="en-US" dirty="0"/>
              <a:t>No info on students with disabilities in tertiary education.</a:t>
            </a:r>
            <a:endParaRPr lang="en-CA" dirty="0"/>
          </a:p>
          <a:p>
            <a:pPr lvl="0"/>
            <a:endParaRPr lang="en-CA" dirty="0"/>
          </a:p>
          <a:p>
            <a:pPr lvl="0"/>
            <a:r>
              <a:rPr lang="en-US" dirty="0"/>
              <a:t>United states</a:t>
            </a:r>
          </a:p>
          <a:p>
            <a:pPr lvl="0"/>
            <a:r>
              <a:rPr lang="en-US" dirty="0"/>
              <a:t>Source: </a:t>
            </a:r>
            <a:r>
              <a:rPr lang="en-US" u="sng" dirty="0">
                <a:hlinkClick r:id="rId3"/>
              </a:rPr>
              <a:t>https://nces.ed.gov/fastfacts/display.asp?id=60</a:t>
            </a:r>
            <a:endParaRPr lang="en-US" dirty="0"/>
          </a:p>
          <a:p>
            <a:pPr lvl="0"/>
            <a:r>
              <a:rPr lang="en-US" dirty="0"/>
              <a:t>11.1% (students with disabilities enrolled in post-secondary institutions) in 2011-2012</a:t>
            </a:r>
          </a:p>
          <a:p>
            <a:pPr lvl="0"/>
            <a:r>
              <a:rPr lang="en-US" dirty="0"/>
              <a:t> </a:t>
            </a:r>
          </a:p>
          <a:p>
            <a:pPr lvl="0"/>
            <a:r>
              <a:rPr lang="en-US" dirty="0"/>
              <a:t>Canada</a:t>
            </a:r>
          </a:p>
          <a:p>
            <a:pPr lvl="0"/>
            <a:r>
              <a:rPr lang="en-US" dirty="0"/>
              <a:t>Source: </a:t>
            </a:r>
            <a:r>
              <a:rPr lang="en-US" u="sng" dirty="0">
                <a:hlinkClick r:id="rId4"/>
              </a:rPr>
              <a:t>http://publications.gc.ca/collections/collection_2009/rhdcc-hrsdc/HS61-1-2009E.pdf</a:t>
            </a:r>
            <a:endParaRPr lang="en-US" dirty="0"/>
          </a:p>
          <a:p>
            <a:pPr lvl="0"/>
            <a:r>
              <a:rPr lang="en-US" dirty="0"/>
              <a:t>10.7% </a:t>
            </a:r>
          </a:p>
          <a:p>
            <a:pPr lvl="0"/>
            <a:endParaRPr lang="en-US" dirty="0"/>
          </a:p>
          <a:p>
            <a:pPr lvl="0"/>
            <a:r>
              <a:rPr lang="en-US" dirty="0"/>
              <a:t>Australia:</a:t>
            </a:r>
          </a:p>
          <a:p>
            <a:pPr lvl="0" defTabSz="919154"/>
            <a:r>
              <a:rPr lang="en-US" dirty="0"/>
              <a:t>Source: </a:t>
            </a:r>
            <a:r>
              <a:rPr lang="en-CA" dirty="0"/>
              <a:t>https://www.cdu.edu.au/sites/default/files/the-northern-institute/10.18793-lcj215.17.02.pdf</a:t>
            </a:r>
          </a:p>
          <a:p>
            <a:pPr lvl="0" defTabSz="919154"/>
            <a:r>
              <a:rPr lang="en-CA" dirty="0"/>
              <a:t>5.5%</a:t>
            </a:r>
          </a:p>
          <a:p>
            <a:pPr lvl="0"/>
            <a:endParaRPr lang="en-US" dirty="0"/>
          </a:p>
          <a:p>
            <a:pPr lvl="0"/>
            <a:r>
              <a:rPr lang="en-US" dirty="0"/>
              <a:t>India</a:t>
            </a:r>
          </a:p>
          <a:p>
            <a:pPr lvl="0"/>
            <a:r>
              <a:rPr lang="en-US" u="sng" dirty="0">
                <a:hlinkClick r:id="rId5"/>
              </a:rPr>
              <a:t>https://timesofindia.indiatimes.com/home/education/news/Disabled-get-only-0-56-of-seats-in-higher-education/articleshow/46810639.cms</a:t>
            </a:r>
            <a:endParaRPr lang="en-US" dirty="0"/>
          </a:p>
          <a:p>
            <a:pPr lvl="0"/>
            <a:r>
              <a:rPr lang="en-US" dirty="0"/>
              <a:t>0.56%  </a:t>
            </a:r>
          </a:p>
          <a:p>
            <a:pPr lvl="0"/>
            <a:r>
              <a:rPr lang="en-US" dirty="0"/>
              <a:t> </a:t>
            </a:r>
          </a:p>
          <a:p>
            <a:pPr lvl="0"/>
            <a:r>
              <a:rPr lang="en-US" dirty="0"/>
              <a:t>South Africa</a:t>
            </a:r>
          </a:p>
          <a:p>
            <a:pPr lvl="0"/>
            <a:r>
              <a:rPr lang="en-US" u="sng" dirty="0">
                <a:hlinkClick r:id="rId6"/>
              </a:rPr>
              <a:t>https://www.dailymaverick.co.za/article/2017-08-15-students-with-disabilities-disadvantaged-at-higher-education-level/#.WhSt_lWnGUk</a:t>
            </a:r>
            <a:endParaRPr lang="en-US" dirty="0"/>
          </a:p>
          <a:p>
            <a:pPr lvl="0"/>
            <a:r>
              <a:rPr lang="en-US" u="sng" dirty="0">
                <a:hlinkClick r:id="rId7"/>
              </a:rPr>
              <a:t>http://www.statssa.gov.za/publications/Report-03-01-59/Report-03-01-592011.pdf</a:t>
            </a:r>
            <a:endParaRPr lang="en-US" dirty="0"/>
          </a:p>
          <a:p>
            <a:pPr lvl="0"/>
            <a:r>
              <a:rPr lang="en-US" dirty="0"/>
              <a:t>According to Stats SA, 80% of disabled people aged 20-24 are not attending tertiary education. Put another way, around 7,5% of South Africans have a disability. Yet the number of disabled students at tertiary institutions is far from representative: just 1%.</a:t>
            </a:r>
          </a:p>
          <a:p>
            <a:pPr lvl="0"/>
            <a:endParaRPr lang="en-CA" dirty="0"/>
          </a:p>
          <a:p>
            <a:pPr lvl="0"/>
            <a:endParaRPr lang="en-CA" dirty="0"/>
          </a:p>
          <a:p>
            <a:pPr lvl="0"/>
            <a:endParaRPr lang="en-CA" dirty="0"/>
          </a:p>
          <a:p>
            <a:pPr lvl="0"/>
            <a:endParaRPr lang="en-CA" dirty="0"/>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marL="0" marR="0" lvl="0" indent="0" algn="r" defTabSz="919154" rtl="0" eaLnBrk="1" fontAlgn="auto" latinLnBrk="0" hangingPunct="1">
              <a:lnSpc>
                <a:spcPct val="100000"/>
              </a:lnSpc>
              <a:spcBef>
                <a:spcPts val="0"/>
              </a:spcBef>
              <a:spcAft>
                <a:spcPts val="0"/>
              </a:spcAft>
              <a:buClrTx/>
              <a:buSzTx/>
              <a:buFontTx/>
              <a:buNone/>
              <a:tabLst/>
              <a:defRPr/>
            </a:pPr>
            <a:fld id="{E237C3BB-3A72-466F-9680-121E238D6B64}"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919154"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According to estimates by UNICEF, in 2015, over 115 million children did not attend primary school</a:t>
            </a:r>
          </a:p>
          <a:p>
            <a:r>
              <a:rPr lang="en-CA" dirty="0"/>
              <a:t>56% of children in school are not learning (World Bank)</a:t>
            </a:r>
          </a:p>
          <a:p>
            <a:r>
              <a:rPr lang="en-CA" dirty="0"/>
              <a:t>In West &amp; Central Africa, less than 45% students in Grade 6 achieved competency level in maths and reading</a:t>
            </a:r>
          </a:p>
          <a:p>
            <a:r>
              <a:rPr lang="en-CA" dirty="0"/>
              <a:t>In SA, majority of Grade 4 students displayed the capacity of Grade 1 (World Bank, 2018)</a:t>
            </a:r>
          </a:p>
          <a:p>
            <a:r>
              <a:rPr lang="en-CA" dirty="0"/>
              <a:t>Teacher absenteeism and ‘presenteeism’ </a:t>
            </a:r>
          </a:p>
          <a:p>
            <a:endParaRPr lang="en-US" dirty="0"/>
          </a:p>
          <a:p>
            <a:r>
              <a:rPr lang="en-US" dirty="0"/>
              <a:t>World Bank (2018). </a:t>
            </a:r>
            <a:r>
              <a:rPr lang="en-US" i="1" dirty="0"/>
              <a:t>Learning: To Realize Education’s Promise. </a:t>
            </a:r>
            <a:r>
              <a:rPr lang="en-US" i="0" dirty="0"/>
              <a:t>Washington: The World Bank. Retrieved from </a:t>
            </a:r>
            <a:r>
              <a:rPr lang="en-CA" dirty="0">
                <a:hlinkClick r:id="rId3"/>
              </a:rPr>
              <a:t>https://www.worldbank.org/en/publication/wdr2018</a:t>
            </a:r>
            <a:endParaRPr lang="en-US" i="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298808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29</a:t>
            </a:fld>
            <a:endParaRPr lang="en-US"/>
          </a:p>
        </p:txBody>
      </p:sp>
    </p:spTree>
    <p:extLst>
      <p:ext uri="{BB962C8B-B14F-4D97-AF65-F5344CB8AC3E}">
        <p14:creationId xmlns:p14="http://schemas.microsoft.com/office/powerpoint/2010/main" val="620946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pPr lvl="0"/>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30</a:t>
            </a:fld>
            <a:endParaRPr lang="en-US"/>
          </a:p>
        </p:txBody>
      </p:sp>
    </p:spTree>
    <p:extLst>
      <p:ext uri="{BB962C8B-B14F-4D97-AF65-F5344CB8AC3E}">
        <p14:creationId xmlns:p14="http://schemas.microsoft.com/office/powerpoint/2010/main" val="3163192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a:t>
            </a:fld>
            <a:endParaRPr lang="en-US"/>
          </a:p>
        </p:txBody>
      </p:sp>
    </p:spTree>
    <p:extLst>
      <p:ext uri="{BB962C8B-B14F-4D97-AF65-F5344CB8AC3E}">
        <p14:creationId xmlns:p14="http://schemas.microsoft.com/office/powerpoint/2010/main" val="10858794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31</a:t>
            </a:fld>
            <a:endParaRPr lang="en-US"/>
          </a:p>
        </p:txBody>
      </p:sp>
    </p:spTree>
    <p:extLst>
      <p:ext uri="{BB962C8B-B14F-4D97-AF65-F5344CB8AC3E}">
        <p14:creationId xmlns:p14="http://schemas.microsoft.com/office/powerpoint/2010/main" val="25345459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32</a:t>
            </a:fld>
            <a:endParaRPr lang="en-US"/>
          </a:p>
        </p:txBody>
      </p:sp>
    </p:spTree>
    <p:extLst>
      <p:ext uri="{BB962C8B-B14F-4D97-AF65-F5344CB8AC3E}">
        <p14:creationId xmlns:p14="http://schemas.microsoft.com/office/powerpoint/2010/main" val="1842855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US" dirty="0">
              <a:hlinkClick r:id="rId3"/>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49432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 crisis is one of the defining issues of our world today. The science is clear: the drastic changes in global climate patterns starting in the mid-to-late twentieth century are attributable to the increasing level of greenhouse gases in our atmosphere, produced by human activities. The result of this change in climate patterns is apparent in the devastating storms, floods, and other natural disasters that have become a regular occurrence across the globe today. </a:t>
            </a:r>
          </a:p>
          <a:p>
            <a:endParaRPr lang="en-US" dirty="0"/>
          </a:p>
          <a:p>
            <a:r>
              <a:rPr lang="en-US" dirty="0"/>
              <a:t>The Commonwealth, which comprises 53 countries, is disproportionately affected by climate change, as many of its members are amongst the small or least developed states.</a:t>
            </a:r>
          </a:p>
          <a:p>
            <a:r>
              <a:rPr lang="en-US" dirty="0"/>
              <a:t>According to the </a:t>
            </a:r>
            <a:r>
              <a:rPr lang="en" i="1" dirty="0"/>
              <a:t>World Risk Index</a:t>
            </a:r>
            <a:r>
              <a:rPr lang="en" dirty="0"/>
              <a:t>, calculated by the </a:t>
            </a:r>
            <a:r>
              <a:rPr lang="en" dirty="0">
                <a:hlinkClick r:id="rId3"/>
              </a:rPr>
              <a:t>United Nations University</a:t>
            </a:r>
            <a:r>
              <a:rPr lang="en" dirty="0"/>
              <a:t> Institute for Environment and Human Security (UNU-EHS) and featured in the 2016 World Risk Report (WRR 2016), 9 out of the top 20 countries most at risk for natural disaster are Commonwealth countries.</a:t>
            </a:r>
            <a:endParaRPr lang="en-US"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34</a:t>
            </a:fld>
            <a:endParaRPr lang="en-US"/>
          </a:p>
        </p:txBody>
      </p:sp>
    </p:spTree>
    <p:extLst>
      <p:ext uri="{BB962C8B-B14F-4D97-AF65-F5344CB8AC3E}">
        <p14:creationId xmlns:p14="http://schemas.microsoft.com/office/powerpoint/2010/main" val="8165900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cs typeface="Calibri"/>
              </a:rPr>
              <a:t>How does the climate crisis effect the education sector specifically?</a:t>
            </a:r>
            <a:endParaRPr lang="en" dirty="0"/>
          </a:p>
          <a:p>
            <a:endParaRPr lang="en"/>
          </a:p>
          <a:p>
            <a:r>
              <a:rPr lang="en" dirty="0"/>
              <a:t>In recent years, Commonwealth countries have experienced severe impacts to their education systems as the result of climate related natural disasters. </a:t>
            </a:r>
            <a:endParaRPr lang="en-US" dirty="0">
              <a:cs typeface="Calibri"/>
            </a:endParaRPr>
          </a:p>
          <a:p>
            <a:endParaRPr lang="en"/>
          </a:p>
          <a:p>
            <a:r>
              <a:rPr lang="en" dirty="0"/>
              <a:t>Cyclone </a:t>
            </a:r>
            <a:r>
              <a:rPr lang="en" dirty="0" err="1"/>
              <a:t>Idai</a:t>
            </a:r>
            <a:r>
              <a:rPr lang="en" dirty="0"/>
              <a:t>, which hit eastern Mozambique on March 14, 2019 was the worst natural disaster to hit southern Africa in twenty years. According to UNICEF, from July 2019, more than 3000 classrooms and  330,000 students were affected by the Hurricane (https://www.unicef.org/mozambique/en/cyclone-idai-and-kenneth)</a:t>
            </a:r>
            <a:endParaRPr lang="en" dirty="0">
              <a:cs typeface="Calibri"/>
            </a:endParaRPr>
          </a:p>
          <a:p>
            <a:endParaRPr lang="en"/>
          </a:p>
          <a:p>
            <a:r>
              <a:rPr lang="en" dirty="0"/>
              <a:t>On September 1 2019, the eye of Hurricane Dorian made landfall on the Abaco Islands, reaching the island of Grand Bahamas the next day. It was the strongest hurricane on record to hit the Bahamas. </a:t>
            </a:r>
            <a:endParaRPr lang="en" dirty="0">
              <a:cs typeface="Calibri"/>
            </a:endParaRPr>
          </a:p>
          <a:p>
            <a:r>
              <a:rPr lang="en" dirty="0"/>
              <a:t>According to </a:t>
            </a:r>
            <a:r>
              <a:rPr lang="en" dirty="0">
                <a:hlinkClick r:id="rId3"/>
              </a:rPr>
              <a:t>Mercy Corps</a:t>
            </a:r>
            <a:r>
              <a:rPr lang="en" dirty="0"/>
              <a:t>, the Abaco Islands were the most affected with approximately </a:t>
            </a:r>
            <a:r>
              <a:rPr lang="en" b="1" dirty="0">
                <a:hlinkClick r:id="rId4"/>
              </a:rPr>
              <a:t>90 percent</a:t>
            </a:r>
            <a:r>
              <a:rPr lang="en" dirty="0"/>
              <a:t> of housing and infrastructure left damaged or destroyed in its wake. In Grand Bahama, satellite data revealed that anywhere from 76 to 100 percent of buildings in certain areas were destroyed. The week after Hurricane Dorian hit was supposed to be the first week of classes in the Bahamas. Many families had just paid school fees and purchased uniforms, which were lost due to the hurricane. Many schools were deemed to be unsafe for students, halting classes.</a:t>
            </a:r>
            <a:endParaRPr lang="en" dirty="0">
              <a:cs typeface="Calibri"/>
            </a:endParaRPr>
          </a:p>
          <a:p>
            <a:endParaRPr lang="en">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316E7F-BDF2-4341-ACD7-6ED5AE1B1E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54374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36</a:t>
            </a:fld>
            <a:endParaRPr lang="en-US"/>
          </a:p>
        </p:txBody>
      </p:sp>
    </p:spTree>
    <p:extLst>
      <p:ext uri="{BB962C8B-B14F-4D97-AF65-F5344CB8AC3E}">
        <p14:creationId xmlns:p14="http://schemas.microsoft.com/office/powerpoint/2010/main" val="3818318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p:txBody>
      </p:sp>
      <p:sp>
        <p:nvSpPr>
          <p:cNvPr id="4" name="Slide Number Placeholder 3"/>
          <p:cNvSpPr>
            <a:spLocks noGrp="1"/>
          </p:cNvSpPr>
          <p:nvPr>
            <p:ph type="sldNum" sz="quarter" idx="5"/>
          </p:nvPr>
        </p:nvSpPr>
        <p:spPr/>
        <p:txBody>
          <a:bodyPr/>
          <a:lstStyle/>
          <a:p>
            <a:fld id="{4C316E7F-BDF2-4341-ACD7-6ED5AE1B1E63}" type="slidenum">
              <a:rPr lang="en-US" smtClean="0"/>
              <a:t>37</a:t>
            </a:fld>
            <a:endParaRPr lang="en-US"/>
          </a:p>
        </p:txBody>
      </p:sp>
    </p:spTree>
    <p:extLst>
      <p:ext uri="{BB962C8B-B14F-4D97-AF65-F5344CB8AC3E}">
        <p14:creationId xmlns:p14="http://schemas.microsoft.com/office/powerpoint/2010/main" val="36125497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a:t>Perh</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38</a:t>
            </a:fld>
            <a:endParaRPr lang="en-US"/>
          </a:p>
        </p:txBody>
      </p:sp>
    </p:spTree>
    <p:extLst>
      <p:ext uri="{BB962C8B-B14F-4D97-AF65-F5344CB8AC3E}">
        <p14:creationId xmlns:p14="http://schemas.microsoft.com/office/powerpoint/2010/main" val="39397028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5388" y="692150"/>
            <a:ext cx="4619625" cy="34655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40</a:t>
            </a:fld>
            <a:endParaRPr lang="en-US"/>
          </a:p>
        </p:txBody>
      </p:sp>
    </p:spTree>
    <p:extLst>
      <p:ext uri="{BB962C8B-B14F-4D97-AF65-F5344CB8AC3E}">
        <p14:creationId xmlns:p14="http://schemas.microsoft.com/office/powerpoint/2010/main" val="10430523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Studies have shown that countries where individualist orientations are stronger tended to have higher per capita CO2 emissions. Adger et al. (2013) and Chuang et al. (2016) reported that people having ‘interdependent selves’ were more likely to  engage in pro-environmental behaviors than ‘independent selves’</a:t>
            </a:r>
          </a:p>
          <a:p>
            <a:endParaRPr lang="en-US" dirty="0"/>
          </a:p>
          <a:p>
            <a:r>
              <a:rPr lang="en-US" dirty="0"/>
              <a:t>By linking learners to their communities, we can build this sense of interdependence.  Community-based learning gives meaning, relevance and context to learning, and helps to inculcate a sense of responsibility in learners for their neighbors.</a:t>
            </a:r>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316E7F-BDF2-4341-ACD7-6ED5AE1B1E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42882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37754347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Human rights, peace and non-violence</a:t>
            </a:r>
          </a:p>
          <a:p>
            <a:r>
              <a:rPr lang="en-US" sz="1200" dirty="0"/>
              <a:t>Global citizenship</a:t>
            </a:r>
          </a:p>
          <a:p>
            <a:r>
              <a:rPr lang="en-US" sz="1200" dirty="0"/>
              <a:t>Appreciation of cultural diversity</a:t>
            </a:r>
          </a:p>
          <a:p>
            <a:endParaRPr lang="en-US" dirty="0"/>
          </a:p>
          <a:p>
            <a:r>
              <a:rPr lang="en-US" dirty="0"/>
              <a:t>4.7 By 2030, ensure that all learners acquire the knowledge and skills needed to promote sustainable development, including, among others, through education for sustainable development and sustainable lifestyles, human rights, gender equality, promotion of a culture of peace and non-violence, global citizenship and appreciation of cultural diversity and of culture’s contribution to sustainable development</a:t>
            </a:r>
          </a:p>
          <a:p>
            <a:endParaRPr lang="en-US"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44</a:t>
            </a:fld>
            <a:endParaRPr lang="en-US"/>
          </a:p>
        </p:txBody>
      </p:sp>
    </p:spTree>
    <p:extLst>
      <p:ext uri="{BB962C8B-B14F-4D97-AF65-F5344CB8AC3E}">
        <p14:creationId xmlns:p14="http://schemas.microsoft.com/office/powerpoint/2010/main" val="19403496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Marc Prensky, the dominant educational paradigm emphasizes individual achievement, which is defined as “A person doing something that benefits only (or principally) him or her (=an achievement).”  In the current paradigm, the focus is on the Acquisition of Skills and Competencies as well as Employability and Entrepreneurship – individualistic goals.</a:t>
            </a:r>
            <a:endParaRPr lang="en-US" sz="800">
              <a:cs typeface="Calibri" panose="020F0502020204030204"/>
            </a:endParaRPr>
          </a:p>
          <a:p>
            <a:endParaRPr lang="en-US"/>
          </a:p>
          <a:p>
            <a:r>
              <a:rPr lang="en-US" dirty="0">
                <a:cs typeface="Calibri"/>
              </a:rPr>
              <a:t>Under a transformative approach, the focus is on bettering </a:t>
            </a:r>
            <a:r>
              <a:rPr lang="en-US" dirty="0" err="1">
                <a:cs typeface="Calibri"/>
              </a:rPr>
              <a:t>soceity</a:t>
            </a:r>
            <a:r>
              <a:rPr lang="en-US" dirty="0">
                <a:cs typeface="Calibri"/>
              </a:rPr>
              <a:t> as a whole, what Prensky calls</a:t>
            </a:r>
            <a:r>
              <a:rPr lang="en-US" dirty="0"/>
              <a:t>  “real, world-improving accomplishment”.  In contrast to an achievement an accomplishment is “A person doing something (or being a part of something) that benefits others and the world outside of that person (=an accomplishment).” </a:t>
            </a:r>
            <a:endParaRPr lang="en-US">
              <a:cs typeface="Calibri"/>
            </a:endParaRPr>
          </a:p>
          <a:p>
            <a:r>
              <a:rPr lang="en-US" dirty="0"/>
              <a:t>And Prensky claims that this model “is far better for us because it liberates huge amounts of unused potential – the potential of our students – to improve our communities and our planet.</a:t>
            </a:r>
            <a:endParaRPr lang="en-US">
              <a:cs typeface="Calibri"/>
            </a:endParaRPr>
          </a:p>
          <a:p>
            <a:endParaRPr lang="en-US" sz="800">
              <a:cs typeface="Calibri"/>
            </a:endParaRPr>
          </a:p>
          <a:p>
            <a:r>
              <a:rPr lang="en-US" dirty="0"/>
              <a:t>Under the transformative approach, the focus is on Empowerment, Environmental Conservation, and Social Cohesion/Peace.</a:t>
            </a:r>
            <a:endParaRPr lang="en-US" dirty="0">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C316E7F-BDF2-4341-ACD7-6ED5AE1B1E6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42459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6</a:t>
            </a:fld>
            <a:endParaRPr lang="en-CA"/>
          </a:p>
        </p:txBody>
      </p:sp>
    </p:spTree>
    <p:extLst>
      <p:ext uri="{BB962C8B-B14F-4D97-AF65-F5344CB8AC3E}">
        <p14:creationId xmlns:p14="http://schemas.microsoft.com/office/powerpoint/2010/main" val="16275486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8</a:t>
            </a:fld>
            <a:endParaRPr lang="en-US"/>
          </a:p>
        </p:txBody>
      </p:sp>
    </p:spTree>
    <p:extLst>
      <p:ext uri="{BB962C8B-B14F-4D97-AF65-F5344CB8AC3E}">
        <p14:creationId xmlns:p14="http://schemas.microsoft.com/office/powerpoint/2010/main" val="32835664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9</a:t>
            </a:fld>
            <a:endParaRPr lang="en-CA"/>
          </a:p>
        </p:txBody>
      </p:sp>
    </p:spTree>
    <p:extLst>
      <p:ext uri="{BB962C8B-B14F-4D97-AF65-F5344CB8AC3E}">
        <p14:creationId xmlns:p14="http://schemas.microsoft.com/office/powerpoint/2010/main" val="4024164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10</a:t>
            </a:fld>
            <a:endParaRPr lang="en-US"/>
          </a:p>
        </p:txBody>
      </p:sp>
    </p:spTree>
    <p:extLst>
      <p:ext uri="{BB962C8B-B14F-4D97-AF65-F5344CB8AC3E}">
        <p14:creationId xmlns:p14="http://schemas.microsoft.com/office/powerpoint/2010/main" val="35777718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7638" y="1163638"/>
            <a:ext cx="4187825" cy="3141662"/>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11</a:t>
            </a:fld>
            <a:endParaRPr lang="en-CA"/>
          </a:p>
        </p:txBody>
      </p:sp>
    </p:spTree>
    <p:extLst>
      <p:ext uri="{BB962C8B-B14F-4D97-AF65-F5344CB8AC3E}">
        <p14:creationId xmlns:p14="http://schemas.microsoft.com/office/powerpoint/2010/main" val="2878729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Youth unemployment rates in the Commonwealth countries from 2007 – 2019. It is compiled with latest data from World Bank open data (</a:t>
            </a:r>
            <a:r>
              <a:rPr lang="en-US" sz="1200" u="sng" kern="1200" dirty="0">
                <a:solidFill>
                  <a:schemeClr val="tx1"/>
                </a:solidFill>
                <a:effectLst/>
                <a:latin typeface="+mn-lt"/>
                <a:ea typeface="+mn-ea"/>
                <a:cs typeface="+mn-cs"/>
                <a:hlinkClick r:id="rId3"/>
              </a:rPr>
              <a:t>https://data.worldbank.org/indicator/SL.UEM.1524.ZS</a:t>
            </a:r>
            <a:r>
              <a:rPr lang="en-US" sz="1200" kern="1200" dirty="0">
                <a:solidFill>
                  <a:schemeClr val="tx1"/>
                </a:solidFill>
                <a:effectLst/>
                <a:latin typeface="+mn-lt"/>
                <a:ea typeface="+mn-ea"/>
                <a:cs typeface="+mn-cs"/>
              </a:rPr>
              <a:t>) and using arithmetic mean method.</a:t>
            </a:r>
          </a:p>
          <a:p>
            <a:endParaRPr lang="en-US" sz="1200" kern="1200" dirty="0">
              <a:solidFill>
                <a:schemeClr val="tx1"/>
              </a:solidFill>
              <a:effectLst/>
              <a:latin typeface="+mn-lt"/>
              <a:ea typeface="+mn-ea"/>
              <a:cs typeface="+mn-cs"/>
            </a:endParaRPr>
          </a:p>
          <a:p>
            <a:r>
              <a:rPr lang="en-US" b="0" i="0" dirty="0">
                <a:solidFill>
                  <a:srgbClr val="230050"/>
                </a:solidFill>
                <a:effectLst/>
                <a:latin typeface="Noto Sans"/>
              </a:rPr>
              <a:t>“Global </a:t>
            </a:r>
            <a:r>
              <a:rPr lang="en-US" b="0" i="0" dirty="0" err="1">
                <a:solidFill>
                  <a:srgbClr val="230050"/>
                </a:solidFill>
                <a:effectLst/>
                <a:latin typeface="Noto Sans"/>
              </a:rPr>
              <a:t>labour</a:t>
            </a:r>
            <a:r>
              <a:rPr lang="en-US" b="0" i="0" dirty="0">
                <a:solidFill>
                  <a:srgbClr val="230050"/>
                </a:solidFill>
                <a:effectLst/>
                <a:latin typeface="Noto Sans"/>
              </a:rPr>
              <a:t> income is estimated to have declined by 10.7 per cent, or US$ 3.5 trillion, in the first three quarters of 2020, compared with the same period in 2019.” https://www.ilo.org/global/about-the-ilo/newsroom/news/WCMS_755875/lang--en/index.htm</a:t>
            </a:r>
            <a:r>
              <a:rPr lang="en-US" sz="1200" b="0" i="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endParaRPr lang="en-CA" dirty="0"/>
          </a:p>
        </p:txBody>
      </p:sp>
      <p:sp>
        <p:nvSpPr>
          <p:cNvPr id="4" name="Slide Number Placeholder 3"/>
          <p:cNvSpPr>
            <a:spLocks noGrp="1"/>
          </p:cNvSpPr>
          <p:nvPr>
            <p:ph type="sldNum" sz="quarter" idx="5"/>
          </p:nvPr>
        </p:nvSpPr>
        <p:spPr/>
        <p:txBody>
          <a:bodyPr/>
          <a:lstStyle/>
          <a:p>
            <a:fld id="{F14D0D4C-67A7-46CB-A2DE-E70C8A021FF5}" type="slidenum">
              <a:rPr lang="en-GB" smtClean="0"/>
              <a:t>12</a:t>
            </a:fld>
            <a:endParaRPr lang="en-GB"/>
          </a:p>
        </p:txBody>
      </p:sp>
    </p:spTree>
    <p:extLst>
      <p:ext uri="{BB962C8B-B14F-4D97-AF65-F5344CB8AC3E}">
        <p14:creationId xmlns:p14="http://schemas.microsoft.com/office/powerpoint/2010/main" val="36558623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2.xml"/><Relationship Id="rId4" Type="http://schemas.microsoft.com/office/2007/relationships/hdphoto" Target="../media/hdphoto2.wdp"/></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 Id="rId4" Type="http://schemas.microsoft.com/office/2007/relationships/hdphoto" Target="../media/hdphoto1.wdp"/></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Master" Target="../slideMasters/slideMaster3.xml"/><Relationship Id="rId4" Type="http://schemas.microsoft.com/office/2007/relationships/hdphoto" Target="../media/hdphoto2.wdp"/></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197033"/>
            <a:ext cx="8548476"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9527" y="5860473"/>
            <a:ext cx="9134473"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421" y="328067"/>
            <a:ext cx="2861107" cy="752588"/>
          </a:xfrm>
          <a:prstGeom prst="rect">
            <a:avLst/>
          </a:prstGeom>
        </p:spPr>
      </p:pic>
    </p:spTree>
    <p:extLst>
      <p:ext uri="{BB962C8B-B14F-4D97-AF65-F5344CB8AC3E}">
        <p14:creationId xmlns:p14="http://schemas.microsoft.com/office/powerpoint/2010/main" val="436023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2360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38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4551153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3799737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81026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9439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125116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199"/>
            <a:ext cx="8382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354926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38083769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19732406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0522252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419322731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304800" y="168166"/>
            <a:ext cx="8382000" cy="1265238"/>
          </a:xfrm>
        </p:spPr>
        <p:txBody>
          <a:bodyPr/>
          <a:lstStyle/>
          <a:p>
            <a:r>
              <a:rPr lang="en-US" dirty="0"/>
              <a:t>Click to edit Master title style</a:t>
            </a:r>
          </a:p>
        </p:txBody>
      </p:sp>
    </p:spTree>
    <p:extLst>
      <p:ext uri="{BB962C8B-B14F-4D97-AF65-F5344CB8AC3E}">
        <p14:creationId xmlns:p14="http://schemas.microsoft.com/office/powerpoint/2010/main" val="1638007961"/>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7869347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9144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686800" y="6388030"/>
            <a:ext cx="3048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0745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Title 4"/>
          <p:cNvSpPr>
            <a:spLocks noGrp="1"/>
          </p:cNvSpPr>
          <p:nvPr>
            <p:ph type="title"/>
          </p:nvPr>
        </p:nvSpPr>
        <p:spPr>
          <a:xfrm>
            <a:off x="381000" y="0"/>
            <a:ext cx="82296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492877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3762" y="0"/>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730375"/>
            <a:ext cx="75438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762000" y="4495800"/>
            <a:ext cx="75438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12/1/2020</a:t>
            </a:fld>
            <a:endParaRPr lang="en-US"/>
          </a:p>
        </p:txBody>
      </p:sp>
      <p:sp>
        <p:nvSpPr>
          <p:cNvPr id="8"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153960503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1828800" y="584202"/>
            <a:ext cx="70104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1828800" y="2006600"/>
            <a:ext cx="70104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4300" y="5905500"/>
            <a:ext cx="1028700" cy="685800"/>
          </a:xfrm>
          <a:prstGeom prst="rect">
            <a:avLst/>
          </a:prstGeom>
        </p:spPr>
      </p:pic>
    </p:spTree>
    <p:extLst>
      <p:ext uri="{BB962C8B-B14F-4D97-AF65-F5344CB8AC3E}">
        <p14:creationId xmlns:p14="http://schemas.microsoft.com/office/powerpoint/2010/main" val="18187071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40207821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12/1/2020</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53345222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0204477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967920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450474" y="755274"/>
            <a:ext cx="1225926" cy="1225926"/>
          </a:xfrm>
          <a:prstGeom prst="rect">
            <a:avLst/>
          </a:prstGeom>
        </p:spPr>
      </p:pic>
      <p:sp>
        <p:nvSpPr>
          <p:cNvPr id="17" name="Text Placeholder 16"/>
          <p:cNvSpPr>
            <a:spLocks noGrp="1"/>
          </p:cNvSpPr>
          <p:nvPr>
            <p:ph type="body" sz="quarter" idx="10" hasCustomPrompt="1"/>
          </p:nvPr>
        </p:nvSpPr>
        <p:spPr>
          <a:xfrm>
            <a:off x="533400" y="2195286"/>
            <a:ext cx="77724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533400" y="3276600"/>
            <a:ext cx="77724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533400" y="4648200"/>
            <a:ext cx="77724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392230282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167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txBox="1">
            <a:spLocks/>
          </p:cNvSpPr>
          <p:nvPr userDrawn="1"/>
        </p:nvSpPr>
        <p:spPr bwMode="auto">
          <a:xfrm>
            <a:off x="2296638" y="2362201"/>
            <a:ext cx="4550724" cy="2133599"/>
          </a:xfrm>
          <a:prstGeom prst="round2DiagRect">
            <a:avLst/>
          </a:prstGeom>
          <a:solidFill>
            <a:srgbClr val="FFFFFF">
              <a:alpha val="69804"/>
            </a:srgbClr>
          </a:solidFill>
          <a:ln w="9525">
            <a:noFill/>
            <a:miter lim="800000"/>
            <a:headEnd/>
            <a:tailEnd/>
          </a:ln>
        </p:spPr>
        <p:txBody>
          <a:bodyPr vert="horz" wrap="square" lIns="91440" tIns="45720" rIns="91440" bIns="45720" numCol="1" anchor="ctr" anchorCtr="0" compatLnSpc="1">
            <a:prstTxWarp prst="textNoShape">
              <a:avLst/>
            </a:prstTxWarp>
            <a:noAutofit/>
          </a:bodyPr>
          <a:lstStyle>
            <a:lvl1pPr algn="ctr" rtl="0" eaLnBrk="1" fontAlgn="base" hangingPunct="1">
              <a:spcBef>
                <a:spcPct val="0"/>
              </a:spcBef>
              <a:spcAft>
                <a:spcPct val="0"/>
              </a:spcAft>
              <a:defRPr sz="6000" b="1" i="1" kern="1200" cap="all">
                <a:solidFill>
                  <a:schemeClr val="tx1"/>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r>
              <a:rPr lang="en-US" sz="4800" b="0" cap="none" dirty="0"/>
              <a:t>Section Title</a:t>
            </a:r>
          </a:p>
        </p:txBody>
      </p:sp>
    </p:spTree>
    <p:extLst>
      <p:ext uri="{BB962C8B-B14F-4D97-AF65-F5344CB8AC3E}">
        <p14:creationId xmlns:p14="http://schemas.microsoft.com/office/powerpoint/2010/main" val="2476845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29877748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53586989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8256640" y="6273126"/>
            <a:ext cx="503378" cy="503378"/>
          </a:xfrm>
          <a:prstGeom prst="rect">
            <a:avLst/>
          </a:prstGeom>
        </p:spPr>
      </p:pic>
    </p:spTree>
    <p:extLst>
      <p:ext uri="{BB962C8B-B14F-4D97-AF65-F5344CB8AC3E}">
        <p14:creationId xmlns:p14="http://schemas.microsoft.com/office/powerpoint/2010/main" val="30348118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n-lt"/>
              </a:defRPr>
            </a:lvl1pPr>
            <a:lvl2pPr>
              <a:defRPr lang="en-US" dirty="0" smtClean="0">
                <a:solidFill>
                  <a:schemeClr val="accent1">
                    <a:lumMod val="50000"/>
                  </a:schemeClr>
                </a:solidFill>
                <a:latin typeface="+mn-lt"/>
              </a:defRPr>
            </a:lvl2pPr>
            <a:lvl3pPr>
              <a:defRPr lang="en-US" dirty="0" smtClean="0">
                <a:solidFill>
                  <a:schemeClr val="accent1">
                    <a:lumMod val="50000"/>
                  </a:schemeClr>
                </a:solidFill>
                <a:latin typeface="+mn-lt"/>
              </a:defRPr>
            </a:lvl3pPr>
            <a:lvl4pPr>
              <a:defRPr lang="en-US" dirty="0"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18006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378858" y="1596571"/>
            <a:ext cx="7474856"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378858" y="304800"/>
            <a:ext cx="74676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447472" y="2980872"/>
            <a:ext cx="6342744" cy="9906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1600200" y="1752600"/>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40510271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232229" y="1596571"/>
            <a:ext cx="862148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232229" y="304800"/>
            <a:ext cx="861422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457200" y="1788886"/>
            <a:ext cx="3516313"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20343547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7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716538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2A3BE769-AF63-4D2A-86F7-4B10F2F31F41}" type="datetimeFigureOut">
              <a:rPr lang="en-US" smtClean="0"/>
              <a:pPr/>
              <a:t>12/1/2020</a:t>
            </a:fld>
            <a:endParaRPr lang="en-US" dirty="0"/>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43E9C5E1-D8D3-491F-A7F8-8F13586B4902}" type="slidenum">
              <a:rPr lang="en-US" smtClean="0"/>
              <a:pPr/>
              <a:t>‹#›</a:t>
            </a:fld>
            <a:endParaRPr lang="en-US" dirty="0"/>
          </a:p>
        </p:txBody>
      </p:sp>
    </p:spTree>
    <p:extLst>
      <p:ext uri="{BB962C8B-B14F-4D97-AF65-F5344CB8AC3E}">
        <p14:creationId xmlns:p14="http://schemas.microsoft.com/office/powerpoint/2010/main" val="42395771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001165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57400"/>
            <a:ext cx="8229600" cy="1362075"/>
          </a:xfrm>
        </p:spPr>
        <p:txBody>
          <a:bodyPr anchor="t">
            <a:noAutofit/>
          </a:bodyPr>
          <a:lstStyle>
            <a:lvl1pPr algn="ctr">
              <a:defRPr sz="6000" b="1" cap="all">
                <a:solidFill>
                  <a:schemeClr val="tx1"/>
                </a:solidFill>
              </a:defRPr>
            </a:lvl1pPr>
          </a:lstStyle>
          <a:p>
            <a:r>
              <a:rPr lang="en-US"/>
              <a:t>Click to edit Master title style</a:t>
            </a:r>
            <a:endParaRPr lang="en-US" dirty="0"/>
          </a:p>
        </p:txBody>
      </p:sp>
      <p:pic>
        <p:nvPicPr>
          <p:cNvPr id="3074"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858000" y="4856250"/>
            <a:ext cx="1255712" cy="16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6098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28DCB3B6-DD3D-4688-B2DA-67A68AF60A39}" type="datetimeFigureOut">
              <a:rPr lang="en-US" smtClean="0"/>
              <a:t>12/1/2020</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C59F171-9360-40F9-8699-ED3BDFBFD52C}" type="slidenum">
              <a:rPr lang="en-US" smtClean="0"/>
              <a:t>‹#›</a:t>
            </a:fld>
            <a:endParaRPr lang="en-US"/>
          </a:p>
        </p:txBody>
      </p:sp>
    </p:spTree>
    <p:extLst>
      <p:ext uri="{BB962C8B-B14F-4D97-AF65-F5344CB8AC3E}">
        <p14:creationId xmlns:p14="http://schemas.microsoft.com/office/powerpoint/2010/main" val="35241574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600200"/>
            <a:ext cx="8382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12/1/2020</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427642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1981200" y="889000"/>
            <a:ext cx="69342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1828803" y="2313925"/>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5410200" y="2311400"/>
            <a:ext cx="3442855"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38441758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Title and Content1">
    <p:spTree>
      <p:nvGrpSpPr>
        <p:cNvPr id="1" name=""/>
        <p:cNvGrpSpPr/>
        <p:nvPr/>
      </p:nvGrpSpPr>
      <p:grpSpPr>
        <a:xfrm>
          <a:off x="0" y="0"/>
          <a:ext cx="0" cy="0"/>
          <a:chOff x="0" y="0"/>
          <a:chExt cx="0" cy="0"/>
        </a:xfrm>
      </p:grpSpPr>
      <p:sp>
        <p:nvSpPr>
          <p:cNvPr id="2" name="Title 1"/>
          <p:cNvSpPr>
            <a:spLocks noGrp="1"/>
          </p:cNvSpPr>
          <p:nvPr>
            <p:ph type="title"/>
          </p:nvPr>
        </p:nvSpPr>
        <p:spPr>
          <a:xfrm>
            <a:off x="2590800" y="889000"/>
            <a:ext cx="6781800" cy="1016000"/>
          </a:xfrm>
        </p:spPr>
        <p:txBody>
          <a:bodyPr/>
          <a:lstStyle/>
          <a:p>
            <a:r>
              <a:rPr lang="en-US" dirty="0"/>
              <a:t>Click to edit Master title style</a:t>
            </a:r>
          </a:p>
        </p:txBody>
      </p:sp>
      <p:sp>
        <p:nvSpPr>
          <p:cNvPr id="4" name="Content Placeholder 3"/>
          <p:cNvSpPr>
            <a:spLocks noGrp="1"/>
          </p:cNvSpPr>
          <p:nvPr>
            <p:ph sz="quarter" idx="10"/>
          </p:nvPr>
        </p:nvSpPr>
        <p:spPr>
          <a:xfrm>
            <a:off x="1752600" y="2209800"/>
            <a:ext cx="769620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049951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userDrawn="1">
  <p:cSld name="Section Header 2">
    <p:bg>
      <p:bgPr>
        <a:solidFill>
          <a:srgbClr val="FFFFFF"/>
        </a:solidFill>
        <a:effectLst/>
      </p:bgPr>
    </p:bg>
    <p:spTree>
      <p:nvGrpSpPr>
        <p:cNvPr id="1" name=""/>
        <p:cNvGrpSpPr/>
        <p:nvPr/>
      </p:nvGrpSpPr>
      <p:grpSpPr>
        <a:xfrm>
          <a:off x="0" y="0"/>
          <a:ext cx="0" cy="0"/>
          <a:chOff x="0" y="0"/>
          <a:chExt cx="0" cy="0"/>
        </a:xfrm>
      </p:grpSpPr>
      <p:sp>
        <p:nvSpPr>
          <p:cNvPr id="3" name="Rectangle 2"/>
          <p:cNvSpPr/>
          <p:nvPr userDrawn="1"/>
        </p:nvSpPr>
        <p:spPr>
          <a:xfrm>
            <a:off x="0" y="4343400"/>
            <a:ext cx="9144000" cy="2641600"/>
          </a:xfrm>
          <a:prstGeom prst="rect">
            <a:avLst/>
          </a:prstGeom>
          <a:gradFill>
            <a:gsLst>
              <a:gs pos="79000">
                <a:srgbClr val="463691"/>
              </a:gs>
              <a:gs pos="0">
                <a:srgbClr val="E8F0F1">
                  <a:lumMod val="0"/>
                  <a:lumOff val="10000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xfrm>
            <a:off x="457200" y="1457325"/>
            <a:ext cx="8229600" cy="1362075"/>
          </a:xfrm>
        </p:spPr>
        <p:txBody>
          <a:bodyPr anchor="t">
            <a:noAutofit/>
          </a:bodyPr>
          <a:lstStyle>
            <a:lvl1pPr algn="ctr">
              <a:defRPr sz="4800" b="1" cap="all">
                <a:solidFill>
                  <a:srgbClr val="463691"/>
                </a:solidFill>
              </a:defRPr>
            </a:lvl1pPr>
          </a:lstStyle>
          <a:p>
            <a:r>
              <a:rPr lang="en-US" dirty="0"/>
              <a:t>Click to edit Master title style</a:t>
            </a:r>
          </a:p>
        </p:txBody>
      </p:sp>
      <p:pic>
        <p:nvPicPr>
          <p:cNvPr id="1027" name="Picture 3" descr="C:\Users\hakkou\Desktop\Untitled-1.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flipH="1" flipV="1">
            <a:off x="7265462" y="5293784"/>
            <a:ext cx="1954738" cy="17928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239000" y="5156200"/>
            <a:ext cx="1600200" cy="1066800"/>
          </a:xfrm>
          <a:prstGeom prst="rect">
            <a:avLst/>
          </a:prstGeom>
        </p:spPr>
      </p:pic>
    </p:spTree>
    <p:extLst>
      <p:ext uri="{BB962C8B-B14F-4D97-AF65-F5344CB8AC3E}">
        <p14:creationId xmlns:p14="http://schemas.microsoft.com/office/powerpoint/2010/main" val="37646958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and Content2">
    <p:bg>
      <p:bgPr>
        <a:blipFill dpi="0" rotWithShape="1">
          <a:blip r:embed="rId2">
            <a:lum/>
          </a:blip>
          <a:srcRect/>
          <a:stretch>
            <a:fillRect l="-1000" r="-1000"/>
          </a:stretch>
        </a:blip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1828800" y="584202"/>
            <a:ext cx="7315200" cy="1265239"/>
          </a:xfrm>
        </p:spPr>
        <p:txBody>
          <a:bodyPr/>
          <a:lstStyle>
            <a:lvl1pPr>
              <a:defRPr b="1">
                <a:solidFill>
                  <a:srgbClr val="463691"/>
                </a:solidFill>
              </a:defRPr>
            </a:lvl1pPr>
          </a:lstStyle>
          <a:p>
            <a:r>
              <a:rPr lang="en-US" dirty="0"/>
              <a:t>Click to edit Master title style</a:t>
            </a:r>
          </a:p>
        </p:txBody>
      </p:sp>
      <p:sp>
        <p:nvSpPr>
          <p:cNvPr id="5" name="Content Placeholder 2"/>
          <p:cNvSpPr>
            <a:spLocks noGrp="1"/>
          </p:cNvSpPr>
          <p:nvPr>
            <p:ph idx="1"/>
          </p:nvPr>
        </p:nvSpPr>
        <p:spPr>
          <a:xfrm>
            <a:off x="1828800" y="2006600"/>
            <a:ext cx="73152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28600"/>
            <a:ext cx="1028700" cy="685800"/>
          </a:xfrm>
          <a:prstGeom prst="rect">
            <a:avLst/>
          </a:prstGeom>
        </p:spPr>
      </p:pic>
    </p:spTree>
    <p:extLst>
      <p:ext uri="{BB962C8B-B14F-4D97-AF65-F5344CB8AC3E}">
        <p14:creationId xmlns:p14="http://schemas.microsoft.com/office/powerpoint/2010/main" val="8422678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Blank 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8019776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12/1/2020</a:t>
            </a:fld>
            <a:endParaRPr lang="en-US">
              <a:solidFill>
                <a:srgbClr val="221A48"/>
              </a:solidFill>
            </a:endParaRPr>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226575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265238"/>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B24FEF68-1DF4-4F6E-A05D-5BF6B8B9D51C}" type="datetimeFigureOut">
              <a:rPr lang="en-US"/>
              <a:pPr>
                <a:defRPr/>
              </a:pPr>
              <a:t>12/1/2020</a:t>
            </a:fld>
            <a:endParaRPr lang="en-US"/>
          </a:p>
        </p:txBody>
      </p:sp>
      <p:sp>
        <p:nvSpPr>
          <p:cNvPr id="6" name="Footer Placeholder 5"/>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7" name="Slide Number Placeholder 6"/>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FCDA34AD-6052-4FEB-B563-1F3DA7236264}" type="slidenum">
              <a:rPr lang="en-US"/>
              <a:pPr>
                <a:defRPr/>
              </a:pPr>
              <a:t>‹#›</a:t>
            </a:fld>
            <a:endParaRPr lang="en-US"/>
          </a:p>
        </p:txBody>
      </p:sp>
    </p:spTree>
    <p:extLst>
      <p:ext uri="{BB962C8B-B14F-4D97-AF65-F5344CB8AC3E}">
        <p14:creationId xmlns:p14="http://schemas.microsoft.com/office/powerpoint/2010/main" val="45818663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367131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7505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6" y="6176965"/>
            <a:ext cx="604303" cy="681037"/>
          </a:xfrm>
          <a:prstGeom prst="rect">
            <a:avLst/>
          </a:prstGeom>
        </p:spPr>
      </p:pic>
      <p:sp>
        <p:nvSpPr>
          <p:cNvPr id="7" name="Title 6">
            <a:extLst>
              <a:ext uri="{FF2B5EF4-FFF2-40B4-BE49-F238E27FC236}">
                <a16:creationId xmlns:a16="http://schemas.microsoft.com/office/drawing/2014/main" id="{DE2666A1-610A-4079-A759-A5F5596BC4C9}"/>
              </a:ext>
            </a:extLst>
          </p:cNvPr>
          <p:cNvSpPr>
            <a:spLocks noGrp="1"/>
          </p:cNvSpPr>
          <p:nvPr>
            <p:ph type="title"/>
          </p:nvPr>
        </p:nvSpPr>
        <p:spPr/>
        <p:txBody>
          <a:bodyPr/>
          <a:lstStyle/>
          <a:p>
            <a:r>
              <a:rPr lang="en-US"/>
              <a:t>Click to edit Master title style</a:t>
            </a:r>
            <a:endParaRPr lang="en-CA"/>
          </a:p>
        </p:txBody>
      </p:sp>
    </p:spTree>
    <p:extLst>
      <p:ext uri="{BB962C8B-B14F-4D97-AF65-F5344CB8AC3E}">
        <p14:creationId xmlns:p14="http://schemas.microsoft.com/office/powerpoint/2010/main" val="3236484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E268A64-886C-4C10-892C-7239958BDDF7}"/>
              </a:ext>
            </a:extLst>
          </p:cNvPr>
          <p:cNvPicPr>
            <a:picLocks noChangeAspect="1"/>
          </p:cNvPicPr>
          <p:nvPr/>
        </p:nvPicPr>
        <p:blipFill>
          <a:blip r:embed="rId2"/>
          <a:srcRect l="15728" r="26935" b="47056"/>
          <a:stretch>
            <a:fillRect/>
          </a:stretch>
        </p:blipFill>
        <p:spPr>
          <a:xfrm>
            <a:off x="0" y="873719"/>
            <a:ext cx="9143997" cy="5984281"/>
          </a:xfrm>
          <a:prstGeom prst="rect">
            <a:avLst/>
          </a:prstGeom>
          <a:noFill/>
          <a:ln cap="flat">
            <a:noFill/>
          </a:ln>
        </p:spPr>
      </p:pic>
      <p:sp>
        <p:nvSpPr>
          <p:cNvPr id="3" name="Content Placeholder 2">
            <a:extLst>
              <a:ext uri="{FF2B5EF4-FFF2-40B4-BE49-F238E27FC236}">
                <a16:creationId xmlns:a16="http://schemas.microsoft.com/office/drawing/2014/main" id="{E824B701-51CB-49F4-9883-C4D30C89B7F2}"/>
              </a:ext>
            </a:extLst>
          </p:cNvPr>
          <p:cNvSpPr txBox="1">
            <a:spLocks noGrp="1"/>
          </p:cNvSpPr>
          <p:nvPr>
            <p:ph idx="4294967295"/>
          </p:nvPr>
        </p:nvSpPr>
        <p:spPr>
          <a:xfrm>
            <a:off x="304797" y="1600200"/>
            <a:ext cx="8381998" cy="4572000"/>
          </a:xfrm>
          <a:solidFill>
            <a:srgbClr val="FFFFFF">
              <a:alpha val="69804"/>
            </a:srgbClr>
          </a:solidFill>
        </p:spPr>
        <p:txBody>
          <a:bodyPr/>
          <a:lstStyle>
            <a:lvl1pPr>
              <a:defRPr>
                <a:latin typeface="Times New Roman"/>
              </a:defRPr>
            </a:lvl1pPr>
            <a:lvl2pPr>
              <a:defRPr>
                <a:latin typeface="Times New Roman"/>
              </a:defRPr>
            </a:lvl2pPr>
            <a:lvl3pPr>
              <a:defRPr>
                <a:latin typeface="Times New Roman"/>
              </a:defRPr>
            </a:lvl3pPr>
            <a:lvl4pPr>
              <a:defRPr>
                <a:latin typeface="Times New Roman"/>
              </a:defRPr>
            </a:lvl4pPr>
            <a:lvl5pPr>
              <a:defRPr>
                <a:latin typeface="Times New Roman"/>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DECB56-2DD4-436E-81E3-B9447359A0D9}"/>
              </a:ext>
            </a:extLst>
          </p:cNvPr>
          <p:cNvSpPr txBox="1">
            <a:spLocks noGrp="1"/>
          </p:cNvSpPr>
          <p:nvPr>
            <p:ph type="dt" sz="quarter" idx="7"/>
          </p:nvPr>
        </p:nvSpPr>
        <p:spPr>
          <a:xfrm>
            <a:off x="457202" y="6416674"/>
            <a:ext cx="2133599" cy="365129"/>
          </a:xfrm>
          <a:prstGeom prst="rect">
            <a:avLst/>
          </a:prstGeom>
          <a:noFill/>
          <a:ln>
            <a:noFill/>
          </a:ln>
        </p:spPr>
        <p:txBody>
          <a:bodyPr vert="horz" wrap="square" lIns="91440" tIns="45720" rIns="91440" bIns="45720" anchor="t" anchorCtr="0" compatLnSpc="1">
            <a:noAutofit/>
          </a:bodyPr>
          <a:lstStyle>
            <a:lvl1pPr marL="0" marR="0" lvl="0" indent="0" algn="l" defTabSz="342900" rtl="0" fontAlgn="auto" hangingPunct="1">
              <a:lnSpc>
                <a:spcPct val="100000"/>
              </a:lnSpc>
              <a:spcBef>
                <a:spcPts val="0"/>
              </a:spcBef>
              <a:spcAft>
                <a:spcPts val="0"/>
              </a:spcAft>
              <a:buNone/>
              <a:tabLst/>
              <a:defRPr lang="en-US" sz="1350" b="0" i="0" u="none" strike="noStrike" kern="1200" cap="none" spc="0" baseline="0">
                <a:solidFill>
                  <a:srgbClr val="221A48"/>
                </a:solidFill>
                <a:uFillTx/>
                <a:latin typeface="Times New Roman"/>
              </a:defRPr>
            </a:lvl1pPr>
          </a:lstStyle>
          <a:p>
            <a:pPr lvl="0"/>
            <a:fld id="{5E035F56-7276-4F18-BE1E-0E9A91C062D0}" type="datetime1">
              <a:rPr lang="en-US"/>
              <a:pPr lvl="0"/>
              <a:t>12/1/2020</a:t>
            </a:fld>
            <a:endParaRPr lang="en-US"/>
          </a:p>
        </p:txBody>
      </p:sp>
      <p:sp>
        <p:nvSpPr>
          <p:cNvPr id="5" name="Footer Placeholder 4">
            <a:extLst>
              <a:ext uri="{FF2B5EF4-FFF2-40B4-BE49-F238E27FC236}">
                <a16:creationId xmlns:a16="http://schemas.microsoft.com/office/drawing/2014/main" id="{ECFEBDC9-7D82-40A9-930B-0A818CFD574D}"/>
              </a:ext>
            </a:extLst>
          </p:cNvPr>
          <p:cNvSpPr txBox="1">
            <a:spLocks noGrp="1"/>
          </p:cNvSpPr>
          <p:nvPr>
            <p:ph type="ftr" sz="quarter" idx="9"/>
          </p:nvPr>
        </p:nvSpPr>
        <p:spPr>
          <a:xfrm>
            <a:off x="3124203" y="6416674"/>
            <a:ext cx="2895598" cy="365129"/>
          </a:xfrm>
          <a:prstGeom prst="rect">
            <a:avLst/>
          </a:prstGeom>
          <a:noFill/>
          <a:ln>
            <a:noFill/>
          </a:ln>
        </p:spPr>
        <p:txBody>
          <a:bodyPr vert="horz" wrap="square" lIns="91440" tIns="45720" rIns="91440" bIns="45720" anchor="t" anchorCtr="0" compatLnSpc="1">
            <a:noAutofit/>
          </a:bodyPr>
          <a:lstStyle>
            <a:lvl1pPr marL="0" marR="0" lvl="0" indent="0" algn="l" defTabSz="342900" rtl="0" fontAlgn="auto" hangingPunct="1">
              <a:lnSpc>
                <a:spcPct val="100000"/>
              </a:lnSpc>
              <a:spcBef>
                <a:spcPts val="0"/>
              </a:spcBef>
              <a:spcAft>
                <a:spcPts val="0"/>
              </a:spcAft>
              <a:buNone/>
              <a:tabLst/>
              <a:defRPr lang="en-US" sz="1350" b="0" i="0" u="none" strike="noStrike" kern="1200" cap="none" spc="0" baseline="0">
                <a:solidFill>
                  <a:srgbClr val="221A48"/>
                </a:solidFill>
                <a:uFillTx/>
                <a:latin typeface="Times New Roman"/>
              </a:defRPr>
            </a:lvl1pPr>
          </a:lstStyle>
          <a:p>
            <a:pPr lvl="0"/>
            <a:endParaRPr lang="en-US"/>
          </a:p>
        </p:txBody>
      </p:sp>
      <p:sp>
        <p:nvSpPr>
          <p:cNvPr id="6" name="Slide Number Placeholder 5">
            <a:extLst>
              <a:ext uri="{FF2B5EF4-FFF2-40B4-BE49-F238E27FC236}">
                <a16:creationId xmlns:a16="http://schemas.microsoft.com/office/drawing/2014/main" id="{34E11B82-65DA-4FBF-9EC7-A6BC192C8594}"/>
              </a:ext>
            </a:extLst>
          </p:cNvPr>
          <p:cNvSpPr txBox="1">
            <a:spLocks noGrp="1"/>
          </p:cNvSpPr>
          <p:nvPr>
            <p:ph type="sldNum" sz="quarter" idx="8"/>
          </p:nvPr>
        </p:nvSpPr>
        <p:spPr>
          <a:xfrm>
            <a:off x="6553203" y="6416674"/>
            <a:ext cx="2133599" cy="365129"/>
          </a:xfrm>
          <a:prstGeom prst="rect">
            <a:avLst/>
          </a:prstGeom>
          <a:noFill/>
          <a:ln>
            <a:noFill/>
          </a:ln>
        </p:spPr>
        <p:txBody>
          <a:bodyPr vert="horz" wrap="square" lIns="91440" tIns="45720" rIns="91440" bIns="45720" anchor="t" anchorCtr="0" compatLnSpc="1">
            <a:noAutofit/>
          </a:bodyPr>
          <a:lstStyle>
            <a:lvl1pPr marL="0" marR="0" lvl="0" indent="0" algn="l" defTabSz="342900" rtl="0" fontAlgn="auto" hangingPunct="1">
              <a:lnSpc>
                <a:spcPct val="100000"/>
              </a:lnSpc>
              <a:spcBef>
                <a:spcPts val="0"/>
              </a:spcBef>
              <a:spcAft>
                <a:spcPts val="0"/>
              </a:spcAft>
              <a:buNone/>
              <a:tabLst/>
              <a:defRPr lang="en-US" sz="1350" b="0" i="0" u="none" strike="noStrike" kern="1200" cap="none" spc="0" baseline="0">
                <a:solidFill>
                  <a:srgbClr val="221A48"/>
                </a:solidFill>
                <a:uFillTx/>
                <a:latin typeface="Times New Roman"/>
              </a:defRPr>
            </a:lvl1pPr>
          </a:lstStyle>
          <a:p>
            <a:pPr lvl="0"/>
            <a:fld id="{EC04BC70-824F-4D30-A54F-83EB7E2FDC8E}" type="slidenum">
              <a:t>‹#›</a:t>
            </a:fld>
            <a:endParaRPr lang="en-US"/>
          </a:p>
        </p:txBody>
      </p:sp>
      <p:sp>
        <p:nvSpPr>
          <p:cNvPr id="7" name="Title 1">
            <a:extLst>
              <a:ext uri="{FF2B5EF4-FFF2-40B4-BE49-F238E27FC236}">
                <a16:creationId xmlns:a16="http://schemas.microsoft.com/office/drawing/2014/main" id="{A0D4BAF6-8018-44ED-B873-5A2DB0BE45B7}"/>
              </a:ext>
            </a:extLst>
          </p:cNvPr>
          <p:cNvSpPr txBox="1">
            <a:spLocks noGrp="1"/>
          </p:cNvSpPr>
          <p:nvPr>
            <p:ph type="title"/>
          </p:nvPr>
        </p:nvSpPr>
        <p:spPr>
          <a:xfrm>
            <a:off x="304797" y="168167"/>
            <a:ext cx="8381998" cy="1265236"/>
          </a:xfrm>
        </p:spPr>
        <p:txBody>
          <a:bodyPr/>
          <a:lstStyle>
            <a:lvl1pPr>
              <a:defRPr sz="3000"/>
            </a:lvl1pPr>
          </a:lstStyle>
          <a:p>
            <a:pPr lvl="0"/>
            <a:r>
              <a:rPr lang="en-US"/>
              <a:t>Click to edit Master title style</a:t>
            </a:r>
          </a:p>
        </p:txBody>
      </p:sp>
    </p:spTree>
    <p:extLst>
      <p:ext uri="{BB962C8B-B14F-4D97-AF65-F5344CB8AC3E}">
        <p14:creationId xmlns:p14="http://schemas.microsoft.com/office/powerpoint/2010/main" val="13016848"/>
      </p:ext>
    </p:extLst>
  </p:cSld>
  <p:clrMapOvr>
    <a:masterClrMapping/>
  </p:clrMapOvr>
  <p:hf sldNum="0" hdr="0" ftr="0" dt="0"/>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6" y="6176965"/>
            <a:ext cx="604303" cy="681037"/>
          </a:xfrm>
          <a:prstGeom prst="rect">
            <a:avLst/>
          </a:prstGeom>
        </p:spPr>
      </p:pic>
    </p:spTree>
    <p:extLst>
      <p:ext uri="{BB962C8B-B14F-4D97-AF65-F5344CB8AC3E}">
        <p14:creationId xmlns:p14="http://schemas.microsoft.com/office/powerpoint/2010/main" val="39834231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C6226D1-507B-4181-AB81-CC21E8FA969F}"/>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0708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526670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6207776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393294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2D203-CEDE-4490-9BAF-CE8F8C82F221}"/>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E14E859F-3800-4A09-80E6-F37368225BC4}"/>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5FDCA10-A991-4A73-A2A9-132F8DB08D43}"/>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5" name="Footer Placeholder 4">
            <a:extLst>
              <a:ext uri="{FF2B5EF4-FFF2-40B4-BE49-F238E27FC236}">
                <a16:creationId xmlns:a16="http://schemas.microsoft.com/office/drawing/2014/main" id="{D6E5376C-5CC3-4520-A6FC-E0EC86694B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CA7E9E-53A9-4BD1-A3E8-593BCB85633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87922069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20817261"/>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DB3915-E8D6-4A50-BE8B-8745E76BF3FB}"/>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53C3C97-5FA3-42E1-8716-C9C55C6AD8B4}"/>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C07DEC84-9BBC-4BF4-8BA4-5900F37167B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6BBFA66-8BE5-43A3-A3C9-B0031E3B8363}"/>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A59475CE-0299-4C5E-B7C3-E3F2D8ADDF46}"/>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CF3144F-04A2-4A4E-B8BF-365868814136}"/>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8" name="Footer Placeholder 7">
            <a:extLst>
              <a:ext uri="{FF2B5EF4-FFF2-40B4-BE49-F238E27FC236}">
                <a16:creationId xmlns:a16="http://schemas.microsoft.com/office/drawing/2014/main" id="{FE81CC1D-6B44-4DC0-A447-40988BBB531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9C92D1C-67B4-46C3-B93D-D1575AC06D49}"/>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1707932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65344-6B61-411F-AE8E-52F10068D8C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DE9AB6-D5A8-4509-A7C3-9F82BFF75447}"/>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4" name="Footer Placeholder 3">
            <a:extLst>
              <a:ext uri="{FF2B5EF4-FFF2-40B4-BE49-F238E27FC236}">
                <a16:creationId xmlns:a16="http://schemas.microsoft.com/office/drawing/2014/main" id="{A5645DBD-C44D-42F4-B961-92DE32DB7E0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3C8974-2B2D-4E36-BCA9-7B669A3E0D86}"/>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7862540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4697568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CB5AE1-BB04-4F3C-8E6A-38BF6D6367D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D1E0D4F-4A02-4627-9132-91B3E74E8330}"/>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D209123-4908-48DD-B1A3-A330275756F3}"/>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8D87861-B6E9-4872-B4C8-6DBB7F24D87B}"/>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6" name="Footer Placeholder 5">
            <a:extLst>
              <a:ext uri="{FF2B5EF4-FFF2-40B4-BE49-F238E27FC236}">
                <a16:creationId xmlns:a16="http://schemas.microsoft.com/office/drawing/2014/main" id="{6B26905C-118F-4297-ACA2-67D42956077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44D88F-FEBA-4F56-BCF8-B2B6B60FABA3}"/>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24813689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9A5C4-32A2-4679-84FA-E2FB30515A76}"/>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0D373629-A6B3-493E-BEB2-9A16DEF4B1D0}"/>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425BF3EC-0930-4E78-80EA-67E236F25F9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542C7FA1-B106-463A-84AF-39F51583D577}"/>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6" name="Footer Placeholder 5">
            <a:extLst>
              <a:ext uri="{FF2B5EF4-FFF2-40B4-BE49-F238E27FC236}">
                <a16:creationId xmlns:a16="http://schemas.microsoft.com/office/drawing/2014/main" id="{48EE0A59-2A2E-45A0-A464-1E1C2895C0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D57319-A22D-4B99-AE2E-A3047956DF2F}"/>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83771939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10C7E-55D5-4D85-A24B-F6491E40F8E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D45AF75-2CBA-4A77-B2AE-20EBD46B62E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FAC303-D04F-4BFD-906C-250BB775B6CD}"/>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5" name="Footer Placeholder 4">
            <a:extLst>
              <a:ext uri="{FF2B5EF4-FFF2-40B4-BE49-F238E27FC236}">
                <a16:creationId xmlns:a16="http://schemas.microsoft.com/office/drawing/2014/main" id="{BA343EE1-10B1-4A4B-8A06-A340931735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20D1E8-0D8B-4BC2-B92D-73BF40885D90}"/>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404862613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53506E-1AF8-470C-AA08-13A8629D9598}"/>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82AD2F1-ECAC-4F48-A6D1-0E8D8FAE4FDD}"/>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814212-81AC-4ECE-9244-0EA8A79DBC66}"/>
              </a:ext>
            </a:extLst>
          </p:cNvPr>
          <p:cNvSpPr>
            <a:spLocks noGrp="1"/>
          </p:cNvSpPr>
          <p:nvPr>
            <p:ph type="dt" sz="half" idx="10"/>
          </p:nvPr>
        </p:nvSpPr>
        <p:spPr/>
        <p:txBody>
          <a:bodyPr/>
          <a:lstStyle/>
          <a:p>
            <a:fld id="{A97D18EB-106F-49CE-A610-DC875C16AA46}" type="datetimeFigureOut">
              <a:rPr lang="en-US" smtClean="0"/>
              <a:t>12/1/2020</a:t>
            </a:fld>
            <a:endParaRPr lang="en-US"/>
          </a:p>
        </p:txBody>
      </p:sp>
      <p:sp>
        <p:nvSpPr>
          <p:cNvPr id="5" name="Footer Placeholder 4">
            <a:extLst>
              <a:ext uri="{FF2B5EF4-FFF2-40B4-BE49-F238E27FC236}">
                <a16:creationId xmlns:a16="http://schemas.microsoft.com/office/drawing/2014/main" id="{A8DAC7E1-3090-4B86-AE41-7E13AEA258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9D7A8-F563-4D93-A895-F3662D7269EB}"/>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15743078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1565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547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21" Type="http://schemas.openxmlformats.org/officeDocument/2006/relationships/slideLayout" Target="../slideLayouts/slideLayout56.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5" Type="http://schemas.openxmlformats.org/officeDocument/2006/relationships/theme" Target="../theme/theme3.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slideLayout" Target="../slideLayouts/slideLayout5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24" Type="http://schemas.openxmlformats.org/officeDocument/2006/relationships/slideLayout" Target="../slideLayouts/slideLayout59.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23" Type="http://schemas.openxmlformats.org/officeDocument/2006/relationships/slideLayout" Target="../slideLayouts/slideLayout58.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 Id="rId22"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63.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1.xml"/><Relationship Id="rId13" Type="http://schemas.openxmlformats.org/officeDocument/2006/relationships/slideLayout" Target="../slideLayouts/slideLayout76.xml"/><Relationship Id="rId3" Type="http://schemas.openxmlformats.org/officeDocument/2006/relationships/slideLayout" Target="../slideLayouts/slideLayout66.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2" Type="http://schemas.openxmlformats.org/officeDocument/2006/relationships/slideLayout" Target="../slideLayouts/slideLayout65.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5" Type="http://schemas.openxmlformats.org/officeDocument/2006/relationships/slideLayout" Target="../slideLayouts/slideLayout68.xml"/><Relationship Id="rId10" Type="http://schemas.openxmlformats.org/officeDocument/2006/relationships/slideLayout" Target="../slideLayouts/slideLayout7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18"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12/1/2020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19"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16" r:id="rId1"/>
    <p:sldLayoutId id="2147483663" r:id="rId2"/>
    <p:sldLayoutId id="2147483704" r:id="rId3"/>
    <p:sldLayoutId id="2147483712" r:id="rId4"/>
    <p:sldLayoutId id="2147483664" r:id="rId5"/>
    <p:sldLayoutId id="2147483665" r:id="rId6"/>
    <p:sldLayoutId id="2147483666" r:id="rId7"/>
    <p:sldLayoutId id="2147483667" r:id="rId8"/>
    <p:sldLayoutId id="2147483668" r:id="rId9"/>
    <p:sldLayoutId id="2147483670" r:id="rId10"/>
    <p:sldLayoutId id="2147483683" r:id="rId11"/>
    <p:sldLayoutId id="2147483672" r:id="rId12"/>
    <p:sldLayoutId id="2147483684" r:id="rId13"/>
    <p:sldLayoutId id="2147483717" r:id="rId14"/>
    <p:sldLayoutId id="2147483714" r:id="rId15"/>
    <p:sldLayoutId id="2147483749" r:id="rId16"/>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41927833"/>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1" r:id="rId15"/>
    <p:sldLayoutId id="2147483742" r:id="rId16"/>
    <p:sldLayoutId id="2147483743" r:id="rId17"/>
    <p:sldLayoutId id="2147483744" r:id="rId18"/>
    <p:sldLayoutId id="2147483745" r:id="rId19"/>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304800" y="182562"/>
            <a:ext cx="8382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304800" y="1600200"/>
            <a:ext cx="8382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64033979"/>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 id="2147483775" r:id="rId13"/>
    <p:sldLayoutId id="2147483776" r:id="rId14"/>
    <p:sldLayoutId id="2147483777" r:id="rId15"/>
    <p:sldLayoutId id="2147483778" r:id="rId16"/>
    <p:sldLayoutId id="2147483779" r:id="rId17"/>
    <p:sldLayoutId id="2147483780" r:id="rId18"/>
    <p:sldLayoutId id="2147483781" r:id="rId19"/>
    <p:sldLayoutId id="2147483782" r:id="rId20"/>
    <p:sldLayoutId id="2147483783" r:id="rId21"/>
    <p:sldLayoutId id="2147483784" r:id="rId22"/>
    <p:sldLayoutId id="2147483785" r:id="rId23"/>
    <p:sldLayoutId id="2147483786" r:id="rId24"/>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B2BB1E">
            <a:alpha val="0"/>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A9DE38-C0C4-4E3A-BA38-C31D9F3FE085}"/>
              </a:ext>
            </a:extLst>
          </p:cNvPr>
          <p:cNvSpPr txBox="1">
            <a:spLocks noGrp="1"/>
          </p:cNvSpPr>
          <p:nvPr>
            <p:ph type="title"/>
          </p:nvPr>
        </p:nvSpPr>
        <p:spPr>
          <a:xfrm>
            <a:off x="304797" y="182559"/>
            <a:ext cx="8381998" cy="1265236"/>
          </a:xfrm>
          <a:prstGeom prst="rect">
            <a:avLst/>
          </a:prstGeom>
          <a:noFill/>
          <a:ln>
            <a:noFill/>
          </a:ln>
        </p:spPr>
        <p:txBody>
          <a:bodyPr vert="horz" wrap="square" lIns="91440" tIns="45720" rIns="91440" bIns="45720" anchor="ctr" anchorCtr="0" compatLnSpc="1">
            <a:noAutofit/>
          </a:bodyPr>
          <a:lstStyle/>
          <a:p>
            <a:pPr lvl="0"/>
            <a:r>
              <a:rPr lang="en-US"/>
              <a:t>Click to edit Master title style</a:t>
            </a:r>
          </a:p>
        </p:txBody>
      </p:sp>
      <p:sp>
        <p:nvSpPr>
          <p:cNvPr id="3" name="Text Placeholder 2">
            <a:extLst>
              <a:ext uri="{FF2B5EF4-FFF2-40B4-BE49-F238E27FC236}">
                <a16:creationId xmlns:a16="http://schemas.microsoft.com/office/drawing/2014/main" id="{80AB6CF5-42C6-437B-A885-A9FDB71B638B}"/>
              </a:ext>
            </a:extLst>
          </p:cNvPr>
          <p:cNvSpPr txBox="1">
            <a:spLocks noGrp="1"/>
          </p:cNvSpPr>
          <p:nvPr>
            <p:ph type="body" idx="1"/>
          </p:nvPr>
        </p:nvSpPr>
        <p:spPr>
          <a:xfrm>
            <a:off x="304797" y="1600201"/>
            <a:ext cx="8381998" cy="4724403"/>
          </a:xfrm>
          <a:prstGeom prst="rect">
            <a:avLst/>
          </a:prstGeom>
          <a:noFill/>
          <a:ln>
            <a:noFill/>
          </a:ln>
        </p:spPr>
        <p:txBody>
          <a:bodyPr vert="horz" wrap="square" lIns="91440" tIns="182880" rIns="91440" bIns="9144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45229220"/>
      </p:ext>
    </p:extLst>
  </p:cSld>
  <p:clrMap bg1="lt1" tx1="dk1" bg2="lt2" tx2="dk2" accent1="accent1" accent2="accent2" accent3="accent3" accent4="accent4" accent5="accent5" accent6="accent6" hlink="hlink" folHlink="folHlink"/>
  <p:sldLayoutIdLst>
    <p:sldLayoutId id="2147483792" r:id="rId1"/>
  </p:sldLayoutIdLst>
  <p:txStyles>
    <p:titleStyle>
      <a:lvl1pPr marL="0" marR="0" lvl="0" indent="0" algn="l" defTabSz="685800" rtl="0" fontAlgn="auto" hangingPunct="1">
        <a:lnSpc>
          <a:spcPct val="100000"/>
        </a:lnSpc>
        <a:spcBef>
          <a:spcPts val="0"/>
        </a:spcBef>
        <a:spcAft>
          <a:spcPts val="0"/>
        </a:spcAft>
        <a:buNone/>
        <a:tabLst/>
        <a:defRPr lang="en-US" sz="3600" b="0" i="1" u="none" strike="noStrike" kern="1200" cap="none" spc="0" baseline="0">
          <a:solidFill>
            <a:srgbClr val="221A48"/>
          </a:solidFill>
          <a:uFillTx/>
          <a:latin typeface="Georgia"/>
        </a:defRPr>
      </a:lvl1pPr>
    </p:titleStyle>
    <p:bodyStyle>
      <a:lvl1pPr marL="257175" marR="0" lvl="0" indent="-257175" algn="l" defTabSz="685800" rtl="0" fontAlgn="auto" hangingPunct="1">
        <a:lnSpc>
          <a:spcPct val="100000"/>
        </a:lnSpc>
        <a:spcBef>
          <a:spcPts val="525"/>
        </a:spcBef>
        <a:spcAft>
          <a:spcPts val="0"/>
        </a:spcAft>
        <a:buClr>
          <a:srgbClr val="221A48"/>
        </a:buClr>
        <a:buSzPct val="125000"/>
        <a:buFont typeface="Arial" pitchFamily="34"/>
        <a:buChar char="•"/>
        <a:tabLst/>
        <a:defRPr lang="en-US" sz="2250" b="0" i="0" u="none" strike="noStrike" kern="1200" cap="none" spc="0" baseline="0">
          <a:solidFill>
            <a:srgbClr val="302C1C"/>
          </a:solidFill>
          <a:uFillTx/>
          <a:latin typeface="Georgia"/>
        </a:defRPr>
      </a:lvl1pPr>
      <a:lvl2pPr marL="557213" marR="0" lvl="1" indent="-214313" algn="l" defTabSz="685800" rtl="0" fontAlgn="auto" hangingPunct="1">
        <a:lnSpc>
          <a:spcPct val="100000"/>
        </a:lnSpc>
        <a:spcBef>
          <a:spcPts val="450"/>
        </a:spcBef>
        <a:spcAft>
          <a:spcPts val="0"/>
        </a:spcAft>
        <a:buClr>
          <a:srgbClr val="5F5938"/>
        </a:buClr>
        <a:buSzPct val="100000"/>
        <a:buFont typeface="Arial"/>
        <a:buChar char="–"/>
        <a:tabLst/>
        <a:defRPr lang="en-US" sz="1950" b="0" i="0" u="none" strike="noStrike" kern="1200" cap="none" spc="0" baseline="0">
          <a:solidFill>
            <a:srgbClr val="302C1C"/>
          </a:solidFill>
          <a:uFillTx/>
          <a:latin typeface="Georgia"/>
        </a:defRPr>
      </a:lvl2pPr>
      <a:lvl3pPr marL="857250" marR="0" lvl="2" indent="-171450" algn="l" defTabSz="685800" rtl="0" fontAlgn="auto" hangingPunct="1">
        <a:lnSpc>
          <a:spcPct val="100000"/>
        </a:lnSpc>
        <a:spcBef>
          <a:spcPts val="450"/>
        </a:spcBef>
        <a:spcAft>
          <a:spcPts val="0"/>
        </a:spcAft>
        <a:buClr>
          <a:srgbClr val="E84784"/>
        </a:buClr>
        <a:buSzPct val="100000"/>
        <a:buFont typeface="Arial"/>
        <a:buChar char="•"/>
        <a:tabLst/>
        <a:defRPr lang="en-US" sz="1725" b="0" i="0" u="none" strike="noStrike" kern="1200" cap="none" spc="0" baseline="0">
          <a:solidFill>
            <a:srgbClr val="302C1C"/>
          </a:solidFill>
          <a:uFillTx/>
          <a:latin typeface="Georgia"/>
        </a:defRPr>
      </a:lvl3pPr>
      <a:lvl4pPr marL="1200150" marR="0" lvl="3" indent="-171450" algn="l" defTabSz="685800" rtl="0" fontAlgn="auto" hangingPunct="1">
        <a:lnSpc>
          <a:spcPct val="100000"/>
        </a:lnSpc>
        <a:spcBef>
          <a:spcPts val="375"/>
        </a:spcBef>
        <a:spcAft>
          <a:spcPts val="0"/>
        </a:spcAft>
        <a:buSzPct val="100000"/>
        <a:buFont typeface="Arial"/>
        <a:buChar char="–"/>
        <a:tabLst/>
        <a:defRPr lang="en-US" sz="1500" b="0" i="0" u="none" strike="noStrike" kern="1200" cap="none" spc="0" baseline="0">
          <a:solidFill>
            <a:srgbClr val="302C1C"/>
          </a:solidFill>
          <a:uFillTx/>
          <a:latin typeface="Georgia"/>
        </a:defRPr>
      </a:lvl4pPr>
      <a:lvl5pPr marL="1543050" marR="0" lvl="4" indent="-171450" algn="l" defTabSz="685800" rtl="0" fontAlgn="auto" hangingPunct="1">
        <a:lnSpc>
          <a:spcPct val="100000"/>
        </a:lnSpc>
        <a:spcBef>
          <a:spcPts val="375"/>
        </a:spcBef>
        <a:spcAft>
          <a:spcPts val="0"/>
        </a:spcAft>
        <a:buSzPct val="100000"/>
        <a:buFont typeface="Arial"/>
        <a:buChar char="»"/>
        <a:tabLst/>
        <a:defRPr lang="en-US" sz="1500" b="0" i="0" u="none" strike="noStrike" kern="1200" cap="none" spc="0" baseline="0">
          <a:solidFill>
            <a:srgbClr val="302C1C"/>
          </a:solidFill>
          <a:uFillTx/>
          <a:latin typeface="Georgia"/>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5" cstate="print">
            <a:extLst>
              <a:ext uri="{28A0092B-C50C-407E-A947-70E740481C1C}">
                <a14:useLocalDpi xmlns:a14="http://schemas.microsoft.com/office/drawing/2010/main" val="0"/>
              </a:ext>
            </a:extLst>
          </a:blip>
          <a:srcRect/>
          <a:stretch/>
        </p:blipFill>
        <p:spPr>
          <a:xfrm>
            <a:off x="2"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solidFill>
              </a:defRPr>
            </a:lvl1pPr>
          </a:lstStyle>
          <a:p>
            <a:fld id="{CD03EA6F-09DB-443B-B17A-76613FDF79B8}" type="datetimeFigureOut">
              <a:rPr lang="en-US" smtClean="0"/>
              <a:pPr/>
              <a:t>12/1/2020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solidFill>
              </a:defRPr>
            </a:lvl1pPr>
          </a:lstStyle>
          <a:p>
            <a:fld id="{E53BA949-CD2C-4590-B090-BB94B8C913C7}" type="slidenum">
              <a:rPr lang="en-US" smtClean="0"/>
              <a:pPr/>
              <a:t>‹#›</a:t>
            </a:fld>
            <a:endParaRPr lang="en-US"/>
          </a:p>
        </p:txBody>
      </p:sp>
      <p:pic>
        <p:nvPicPr>
          <p:cNvPr id="10" name="Picture 9">
            <a:extLst>
              <a:ext uri="{FF2B5EF4-FFF2-40B4-BE49-F238E27FC236}">
                <a16:creationId xmlns:a16="http://schemas.microsoft.com/office/drawing/2014/main" id="{AF467E07-BD8C-4389-A4A1-8C809599B395}"/>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8515351" y="5990883"/>
            <a:ext cx="540939" cy="812836"/>
          </a:xfrm>
          <a:prstGeom prst="rect">
            <a:avLst/>
          </a:prstGeom>
        </p:spPr>
      </p:pic>
    </p:spTree>
    <p:extLst>
      <p:ext uri="{BB962C8B-B14F-4D97-AF65-F5344CB8AC3E}">
        <p14:creationId xmlns:p14="http://schemas.microsoft.com/office/powerpoint/2010/main" val="2122656898"/>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b="1"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97D18EB-106F-49CE-A610-DC875C16AA46}" type="datetimeFigureOut">
              <a:rPr lang="en-US" smtClean="0"/>
              <a:t>12/1/2020</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387934068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 id="2147483826" r:id="rId12"/>
    <p:sldLayoutId id="2147483827"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5.xml"/><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hyperlink" Target="https://en.unesco.org/covid19/educationresponse/girlseducation" TargetMode="Externa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hyperlink" Target="https://data.worldbank.org/indicator/SL.UEM.1524.ZS"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https://osf.io/preprints/socarxiv/ve4z7/"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hyperlink" Target="https://www.blpmooc.org/" TargetMode="External"/><Relationship Id="rId4" Type="http://schemas.openxmlformats.org/officeDocument/2006/relationships/hyperlink" Target="http://www.telmooc.ca/"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hyperlink" Target="https://oer4covid.oeru.org/"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image" Target="../media/image39.svg"/><Relationship Id="rId2" Type="http://schemas.openxmlformats.org/officeDocument/2006/relationships/image" Target="../media/image38.png"/><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1.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s://opendoor.col.org/"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hyperlink" Target="https://unesdoc.unesco.org/ark:/48223/pf0000245752" TargetMode="External"/><Relationship Id="rId2" Type="http://schemas.openxmlformats.org/officeDocument/2006/relationships/image" Target="../media/image45.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60.xml"/><Relationship Id="rId4" Type="http://schemas.openxmlformats.org/officeDocument/2006/relationships/image" Target="../media/image47.svg"/></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hyperlink" Target="https://pxhere.com/en/photo/718602"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svg"/><Relationship Id="rId7" Type="http://schemas.openxmlformats.org/officeDocument/2006/relationships/image" Target="../media/image54.svg"/><Relationship Id="rId2" Type="http://schemas.openxmlformats.org/officeDocument/2006/relationships/image" Target="../media/image49.png"/><Relationship Id="rId1" Type="http://schemas.openxmlformats.org/officeDocument/2006/relationships/slideLayout" Target="../slideLayouts/slideLayout5.xml"/><Relationship Id="rId6" Type="http://schemas.openxmlformats.org/officeDocument/2006/relationships/image" Target="../media/image53.png"/><Relationship Id="rId5" Type="http://schemas.openxmlformats.org/officeDocument/2006/relationships/image" Target="../media/image52.svg"/><Relationship Id="rId4" Type="http://schemas.openxmlformats.org/officeDocument/2006/relationships/image" Target="../media/image51.png"/><Relationship Id="rId9" Type="http://schemas.openxmlformats.org/officeDocument/2006/relationships/image" Target="../media/image56.svg"/></Relationships>
</file>

<file path=ppt/slides/_rels/slide2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59.PNG"/><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_rels/slide3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61.png"/></Relationships>
</file>

<file path=ppt/slides/_rels/slide3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image" Target="../media/image64.tmp"/><Relationship Id="rId2" Type="http://schemas.openxmlformats.org/officeDocument/2006/relationships/notesSlide" Target="../notesSlides/notesSlide22.xml"/><Relationship Id="rId1" Type="http://schemas.openxmlformats.org/officeDocument/2006/relationships/slideLayout" Target="../slideLayouts/slideLayout62.xml"/><Relationship Id="rId4" Type="http://schemas.openxmlformats.org/officeDocument/2006/relationships/hyperlink" Target="https://unesdoc.unesco.org/ark:/48223/pf0000264428?posInSet=4&amp;queryId=N-e4559bf5-0bec-40c7-91a9-5cdea42e1ca4"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67.svg"/><Relationship Id="rId3" Type="http://schemas.openxmlformats.org/officeDocument/2006/relationships/image" Target="../media/image65.jpg"/><Relationship Id="rId7" Type="http://schemas.openxmlformats.org/officeDocument/2006/relationships/image" Target="../media/image66.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hyperlink" Target="https://creativecommons.org/licenses/by-sa/3.0/" TargetMode="External"/><Relationship Id="rId5" Type="http://schemas.openxmlformats.org/officeDocument/2006/relationships/hyperlink" Target="https://thecommonwealth.org/climate-change" TargetMode="External"/><Relationship Id="rId4" Type="http://schemas.openxmlformats.org/officeDocument/2006/relationships/hyperlink" Target="http://commons.wikimedia.org/wiki/File:Rain_ot_ocean_beach.jpg" TargetMode="External"/></Relationships>
</file>

<file path=ppt/slides/_rels/slide35.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hyperlink" Target="https://www.unicef.org/mozambique/en/cyclone-idai-and-kenneth" TargetMode="External"/><Relationship Id="rId3" Type="http://schemas.openxmlformats.org/officeDocument/2006/relationships/image" Target="../media/image68.png"/><Relationship Id="rId7" Type="http://schemas.openxmlformats.org/officeDocument/2006/relationships/image" Target="../media/image72.png"/><Relationship Id="rId12" Type="http://schemas.openxmlformats.org/officeDocument/2006/relationships/image" Target="../media/image76.jpg"/><Relationship Id="rId2" Type="http://schemas.openxmlformats.org/officeDocument/2006/relationships/notesSlide" Target="../notesSlides/notesSlide24.xml"/><Relationship Id="rId1" Type="http://schemas.openxmlformats.org/officeDocument/2006/relationships/slideLayout" Target="../slideLayouts/slideLayout5.xml"/><Relationship Id="rId6" Type="http://schemas.openxmlformats.org/officeDocument/2006/relationships/image" Target="../media/image71.svg"/><Relationship Id="rId11" Type="http://schemas.openxmlformats.org/officeDocument/2006/relationships/hyperlink" Target="https://www.care.org/emergencies/cyclone-idai" TargetMode="External"/><Relationship Id="rId5" Type="http://schemas.openxmlformats.org/officeDocument/2006/relationships/image" Target="../media/image70.png"/><Relationship Id="rId10" Type="http://schemas.openxmlformats.org/officeDocument/2006/relationships/image" Target="../media/image75.jpg"/><Relationship Id="rId4" Type="http://schemas.openxmlformats.org/officeDocument/2006/relationships/image" Target="../media/image69.jpeg"/><Relationship Id="rId9" Type="http://schemas.openxmlformats.org/officeDocument/2006/relationships/image" Target="../media/image74.svg"/></Relationships>
</file>

<file path=ppt/slides/_rels/slide36.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svg"/><Relationship Id="rId3" Type="http://schemas.openxmlformats.org/officeDocument/2006/relationships/image" Target="../media/image77.jpg"/><Relationship Id="rId7" Type="http://schemas.openxmlformats.org/officeDocument/2006/relationships/image" Target="../media/image81.svg"/><Relationship Id="rId12" Type="http://schemas.openxmlformats.org/officeDocument/2006/relationships/image" Target="../media/image86.png"/><Relationship Id="rId2" Type="http://schemas.openxmlformats.org/officeDocument/2006/relationships/notesSlide" Target="../notesSlides/notesSlide25.xml"/><Relationship Id="rId1" Type="http://schemas.openxmlformats.org/officeDocument/2006/relationships/slideLayout" Target="../slideLayouts/slideLayout65.xml"/><Relationship Id="rId6" Type="http://schemas.openxmlformats.org/officeDocument/2006/relationships/image" Target="../media/image80.png"/><Relationship Id="rId11" Type="http://schemas.openxmlformats.org/officeDocument/2006/relationships/image" Target="../media/image85.svg"/><Relationship Id="rId5" Type="http://schemas.openxmlformats.org/officeDocument/2006/relationships/image" Target="../media/image79.svg"/><Relationship Id="rId10" Type="http://schemas.openxmlformats.org/officeDocument/2006/relationships/image" Target="../media/image84.png"/><Relationship Id="rId4" Type="http://schemas.openxmlformats.org/officeDocument/2006/relationships/image" Target="../media/image78.png"/><Relationship Id="rId9" Type="http://schemas.openxmlformats.org/officeDocument/2006/relationships/image" Target="../media/image83.svg"/></Relationships>
</file>

<file path=ppt/slides/_rels/slide3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26.xml"/><Relationship Id="rId1" Type="http://schemas.openxmlformats.org/officeDocument/2006/relationships/slideLayout" Target="../slideLayouts/slideLayout67.xml"/><Relationship Id="rId6" Type="http://schemas.openxmlformats.org/officeDocument/2006/relationships/image" Target="../media/image91.svg"/><Relationship Id="rId5" Type="http://schemas.openxmlformats.org/officeDocument/2006/relationships/image" Target="../media/image90.png"/><Relationship Id="rId4" Type="http://schemas.openxmlformats.org/officeDocument/2006/relationships/image" Target="../media/image89.svg"/></Relationships>
</file>

<file path=ppt/slides/_rels/slide38.xml.rels><?xml version="1.0" encoding="UTF-8" standalone="yes"?>
<Relationships xmlns="http://schemas.openxmlformats.org/package/2006/relationships"><Relationship Id="rId8" Type="http://schemas.openxmlformats.org/officeDocument/2006/relationships/image" Target="../media/image97.svg"/><Relationship Id="rId13" Type="http://schemas.openxmlformats.org/officeDocument/2006/relationships/image" Target="../media/image102.png"/><Relationship Id="rId3" Type="http://schemas.openxmlformats.org/officeDocument/2006/relationships/image" Target="../media/image92.jpg"/><Relationship Id="rId7" Type="http://schemas.openxmlformats.org/officeDocument/2006/relationships/image" Target="../media/image96.png"/><Relationship Id="rId12" Type="http://schemas.openxmlformats.org/officeDocument/2006/relationships/image" Target="../media/image101.svg"/><Relationship Id="rId2" Type="http://schemas.openxmlformats.org/officeDocument/2006/relationships/notesSlide" Target="../notesSlides/notesSlide27.xml"/><Relationship Id="rId1" Type="http://schemas.openxmlformats.org/officeDocument/2006/relationships/slideLayout" Target="../slideLayouts/slideLayout65.xml"/><Relationship Id="rId6" Type="http://schemas.openxmlformats.org/officeDocument/2006/relationships/image" Target="../media/image95.svg"/><Relationship Id="rId11" Type="http://schemas.openxmlformats.org/officeDocument/2006/relationships/image" Target="../media/image100.png"/><Relationship Id="rId5" Type="http://schemas.openxmlformats.org/officeDocument/2006/relationships/image" Target="../media/image94.png"/><Relationship Id="rId15" Type="http://schemas.openxmlformats.org/officeDocument/2006/relationships/image" Target="../media/image104.png"/><Relationship Id="rId10" Type="http://schemas.openxmlformats.org/officeDocument/2006/relationships/image" Target="../media/image99.svg"/><Relationship Id="rId4" Type="http://schemas.openxmlformats.org/officeDocument/2006/relationships/image" Target="../media/image93.png"/><Relationship Id="rId9" Type="http://schemas.openxmlformats.org/officeDocument/2006/relationships/image" Target="../media/image98.png"/><Relationship Id="rId14" Type="http://schemas.openxmlformats.org/officeDocument/2006/relationships/image" Target="../media/image103.sv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hyperlink" Target="http://www.nyphotographic.com/" TargetMode="External"/><Relationship Id="rId2" Type="http://schemas.openxmlformats.org/officeDocument/2006/relationships/image" Target="../media/image106.png"/><Relationship Id="rId1" Type="http://schemas.openxmlformats.org/officeDocument/2006/relationships/slideLayout" Target="../slideLayouts/slideLayout5.xml"/><Relationship Id="rId5" Type="http://schemas.openxmlformats.org/officeDocument/2006/relationships/hyperlink" Target="http://alphastockimages.com/" TargetMode="External"/><Relationship Id="rId4" Type="http://schemas.openxmlformats.org/officeDocument/2006/relationships/hyperlink" Target="https://creativecommons.org/licenses/by-sa/3.0/"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classcentral.com/report/mooc-stats-pandemic/" TargetMode="External"/><Relationship Id="rId2" Type="http://schemas.openxmlformats.org/officeDocument/2006/relationships/image" Target="../media/image107.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notesSlide" Target="../notesSlides/notesSlide29.xml"/><Relationship Id="rId1" Type="http://schemas.openxmlformats.org/officeDocument/2006/relationships/slideLayout" Target="../slideLayouts/slideLayout65.xml"/></Relationships>
</file>

<file path=ppt/slides/_rels/slide44.xml.rels><?xml version="1.0" encoding="UTF-8" standalone="yes"?>
<Relationships xmlns="http://schemas.openxmlformats.org/package/2006/relationships"><Relationship Id="rId3" Type="http://schemas.openxmlformats.org/officeDocument/2006/relationships/image" Target="../media/image109.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8.xml"/></Relationships>
</file>

<file path=ppt/slides/_rels/slide4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tiff"/><Relationship Id="rId1" Type="http://schemas.openxmlformats.org/officeDocument/2006/relationships/slideLayout" Target="../slideLayouts/slideLayout6.xml"/><Relationship Id="rId4" Type="http://schemas.openxmlformats.org/officeDocument/2006/relationships/hyperlink" Target="https://creativecommons.org/licenses/by-sa/4.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tonybates.ca/2020/08/30/lessons-from-stanford-universitys-move-to-remote-learning/"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www.newindianexpress.com/cities/hyderabad/2020/apr/20/covid-19-lockdown-digital-divide-among-students-forces-university-of-hyderabad-to-drop-e-classes-2132571.html"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hyperlink" Target="https://www.oecd.org/education/the-impact-of-covid-19-on-education-insights-education-at-a-glance-2020.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BA87518-3AD9-4662-B78C-89794B536223}"/>
              </a:ext>
            </a:extLst>
          </p:cNvPr>
          <p:cNvSpPr/>
          <p:nvPr/>
        </p:nvSpPr>
        <p:spPr>
          <a:xfrm>
            <a:off x="0" y="2188056"/>
            <a:ext cx="9144000" cy="297805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 close up of a sign&#10;&#10;Description generated with very high confidence">
            <a:extLst>
              <a:ext uri="{FF2B5EF4-FFF2-40B4-BE49-F238E27FC236}">
                <a16:creationId xmlns:a16="http://schemas.microsoft.com/office/drawing/2014/main" id="{83D73AC8-A5D8-43CD-83EB-54FB9599EC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888" y="522248"/>
            <a:ext cx="3186680" cy="838227"/>
          </a:xfrm>
          <a:prstGeom prst="rect">
            <a:avLst/>
          </a:prstGeom>
        </p:spPr>
      </p:pic>
      <p:sp>
        <p:nvSpPr>
          <p:cNvPr id="5" name="Rectangle 4">
            <a:extLst>
              <a:ext uri="{FF2B5EF4-FFF2-40B4-BE49-F238E27FC236}">
                <a16:creationId xmlns:a16="http://schemas.microsoft.com/office/drawing/2014/main" id="{3739E5E9-A7D2-4C97-B37C-5CA3AF70513C}"/>
              </a:ext>
            </a:extLst>
          </p:cNvPr>
          <p:cNvSpPr/>
          <p:nvPr/>
        </p:nvSpPr>
        <p:spPr>
          <a:xfrm>
            <a:off x="5045" y="5294954"/>
            <a:ext cx="3016118" cy="1190172"/>
          </a:xfrm>
          <a:prstGeom prst="rect">
            <a:avLst/>
          </a:prstGeom>
          <a:solidFill>
            <a:srgbClr val="6FC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647DB32-1FFB-4DC8-8E34-65FC22AE59C0}"/>
              </a:ext>
            </a:extLst>
          </p:cNvPr>
          <p:cNvGrpSpPr/>
          <p:nvPr/>
        </p:nvGrpSpPr>
        <p:grpSpPr>
          <a:xfrm>
            <a:off x="-9158" y="2027247"/>
            <a:ext cx="3662430" cy="262056"/>
            <a:chOff x="-9158" y="2027247"/>
            <a:chExt cx="3662430" cy="262056"/>
          </a:xfrm>
        </p:grpSpPr>
        <p:sp>
          <p:nvSpPr>
            <p:cNvPr id="15" name="Rectangle 14">
              <a:extLst>
                <a:ext uri="{FF2B5EF4-FFF2-40B4-BE49-F238E27FC236}">
                  <a16:creationId xmlns:a16="http://schemas.microsoft.com/office/drawing/2014/main" id="{6C874994-9363-4D43-A8C5-5D54391CBA77}"/>
                </a:ext>
              </a:extLst>
            </p:cNvPr>
            <p:cNvSpPr/>
            <p:nvPr/>
          </p:nvSpPr>
          <p:spPr>
            <a:xfrm>
              <a:off x="-9158" y="2031611"/>
              <a:ext cx="257692" cy="257692"/>
            </a:xfrm>
            <a:prstGeom prst="rect">
              <a:avLst/>
            </a:prstGeom>
            <a:solidFill>
              <a:srgbClr val="96C6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AD7AD269-BA27-4A3D-8182-D3B4AA5A8CA8}"/>
                </a:ext>
              </a:extLst>
            </p:cNvPr>
            <p:cNvSpPr/>
            <p:nvPr/>
          </p:nvSpPr>
          <p:spPr>
            <a:xfrm>
              <a:off x="379462" y="2031611"/>
              <a:ext cx="257692" cy="257692"/>
            </a:xfrm>
            <a:prstGeom prst="rect">
              <a:avLst/>
            </a:prstGeom>
            <a:solidFill>
              <a:srgbClr val="10A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19C49B9-1627-4BC2-9E3F-CBA97E183034}"/>
                </a:ext>
              </a:extLst>
            </p:cNvPr>
            <p:cNvSpPr/>
            <p:nvPr/>
          </p:nvSpPr>
          <p:spPr>
            <a:xfrm>
              <a:off x="743668" y="2031611"/>
              <a:ext cx="257692" cy="257692"/>
            </a:xfrm>
            <a:prstGeom prst="rect">
              <a:avLst/>
            </a:prstGeom>
            <a:solidFill>
              <a:srgbClr val="302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E10C76C-39A9-4683-B235-C0BF328EB829}"/>
                </a:ext>
              </a:extLst>
            </p:cNvPr>
            <p:cNvSpPr/>
            <p:nvPr/>
          </p:nvSpPr>
          <p:spPr>
            <a:xfrm>
              <a:off x="1132288" y="2031611"/>
              <a:ext cx="257692" cy="257692"/>
            </a:xfrm>
            <a:prstGeom prst="rect">
              <a:avLst/>
            </a:prstGeom>
            <a:solidFill>
              <a:srgbClr val="D21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4EFC2A7-9DE3-4644-8C42-BD1C9A52A728}"/>
                </a:ext>
              </a:extLst>
            </p:cNvPr>
            <p:cNvSpPr/>
            <p:nvPr/>
          </p:nvSpPr>
          <p:spPr>
            <a:xfrm>
              <a:off x="1497356" y="2027247"/>
              <a:ext cx="257692" cy="257692"/>
            </a:xfrm>
            <a:prstGeom prst="rect">
              <a:avLst/>
            </a:prstGeom>
            <a:solidFill>
              <a:srgbClr val="F66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FD2DB1-D2BE-4054-B1B2-362B2CA7D64D}"/>
                </a:ext>
              </a:extLst>
            </p:cNvPr>
            <p:cNvSpPr/>
            <p:nvPr/>
          </p:nvSpPr>
          <p:spPr>
            <a:xfrm>
              <a:off x="1885976" y="2027247"/>
              <a:ext cx="257692" cy="257692"/>
            </a:xfrm>
            <a:prstGeom prst="rect">
              <a:avLst/>
            </a:prstGeom>
            <a:solidFill>
              <a:srgbClr val="F6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5B11138-A5BB-4090-82AD-9771F3FF90D2}"/>
                </a:ext>
              </a:extLst>
            </p:cNvPr>
            <p:cNvSpPr/>
            <p:nvPr/>
          </p:nvSpPr>
          <p:spPr>
            <a:xfrm>
              <a:off x="2250182" y="2027247"/>
              <a:ext cx="257692" cy="257692"/>
            </a:xfrm>
            <a:prstGeom prst="rect">
              <a:avLst/>
            </a:prstGeom>
            <a:solidFill>
              <a:srgbClr val="A3B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A059EC2-5FFA-425D-9203-CABC1D196033}"/>
                </a:ext>
              </a:extLst>
            </p:cNvPr>
            <p:cNvSpPr/>
            <p:nvPr/>
          </p:nvSpPr>
          <p:spPr>
            <a:xfrm>
              <a:off x="2638802" y="2027247"/>
              <a:ext cx="257692" cy="257692"/>
            </a:xfrm>
            <a:prstGeom prst="rect">
              <a:avLst/>
            </a:prstGeom>
            <a:solidFill>
              <a:srgbClr val="00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F7BC1F3-1E38-4239-94DB-D9E6CF294BE5}"/>
                </a:ext>
              </a:extLst>
            </p:cNvPr>
            <p:cNvSpPr/>
            <p:nvPr/>
          </p:nvSpPr>
          <p:spPr>
            <a:xfrm>
              <a:off x="3006960" y="2027247"/>
              <a:ext cx="257692" cy="257692"/>
            </a:xfrm>
            <a:prstGeom prst="rect">
              <a:avLst/>
            </a:prstGeom>
            <a:solidFill>
              <a:srgbClr val="DDC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B305E04F-F984-4C09-83DE-D5232DBF57E9}"/>
                </a:ext>
              </a:extLst>
            </p:cNvPr>
            <p:cNvSpPr/>
            <p:nvPr/>
          </p:nvSpPr>
          <p:spPr>
            <a:xfrm>
              <a:off x="3395580" y="2027247"/>
              <a:ext cx="257692" cy="257692"/>
            </a:xfrm>
            <a:prstGeom prst="rect">
              <a:avLst/>
            </a:prstGeom>
            <a:solidFill>
              <a:srgbClr val="CD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 name="Text Placeholder 7">
            <a:extLst>
              <a:ext uri="{FF2B5EF4-FFF2-40B4-BE49-F238E27FC236}">
                <a16:creationId xmlns:a16="http://schemas.microsoft.com/office/drawing/2014/main" id="{FC78C8E8-CBF4-44A4-8A37-4256B6ABAB5C}"/>
              </a:ext>
            </a:extLst>
          </p:cNvPr>
          <p:cNvSpPr txBox="1">
            <a:spLocks/>
          </p:cNvSpPr>
          <p:nvPr/>
        </p:nvSpPr>
        <p:spPr>
          <a:xfrm>
            <a:off x="186487" y="5448157"/>
            <a:ext cx="2879430" cy="6994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dirty="0">
                <a:solidFill>
                  <a:schemeClr val="tx1"/>
                </a:solidFill>
              </a:rPr>
              <a:t>December 1, 2020</a:t>
            </a:r>
            <a:br>
              <a:rPr lang="en-US" sz="2000" dirty="0">
                <a:solidFill>
                  <a:schemeClr val="tx1"/>
                </a:solidFill>
              </a:rPr>
            </a:br>
            <a:endParaRPr lang="en-US" sz="1600" dirty="0">
              <a:solidFill>
                <a:schemeClr val="tx1"/>
              </a:solidFill>
            </a:endParaRPr>
          </a:p>
        </p:txBody>
      </p:sp>
      <p:grpSp>
        <p:nvGrpSpPr>
          <p:cNvPr id="12" name="Group 11">
            <a:extLst>
              <a:ext uri="{FF2B5EF4-FFF2-40B4-BE49-F238E27FC236}">
                <a16:creationId xmlns:a16="http://schemas.microsoft.com/office/drawing/2014/main" id="{C252CC48-F605-4117-A18A-A60D6BB385C7}"/>
              </a:ext>
            </a:extLst>
          </p:cNvPr>
          <p:cNvGrpSpPr/>
          <p:nvPr/>
        </p:nvGrpSpPr>
        <p:grpSpPr>
          <a:xfrm>
            <a:off x="4765013" y="5037262"/>
            <a:ext cx="3662430" cy="262056"/>
            <a:chOff x="4765013" y="5037262"/>
            <a:chExt cx="3662430" cy="262056"/>
          </a:xfrm>
        </p:grpSpPr>
        <p:sp>
          <p:nvSpPr>
            <p:cNvPr id="26" name="Rectangle 25">
              <a:extLst>
                <a:ext uri="{FF2B5EF4-FFF2-40B4-BE49-F238E27FC236}">
                  <a16:creationId xmlns:a16="http://schemas.microsoft.com/office/drawing/2014/main" id="{AFF88149-80EC-4434-A14F-E57F99F9508C}"/>
                </a:ext>
              </a:extLst>
            </p:cNvPr>
            <p:cNvSpPr/>
            <p:nvPr/>
          </p:nvSpPr>
          <p:spPr>
            <a:xfrm>
              <a:off x="4765013" y="5041626"/>
              <a:ext cx="257692" cy="257692"/>
            </a:xfrm>
            <a:prstGeom prst="rect">
              <a:avLst/>
            </a:prstGeom>
            <a:solidFill>
              <a:srgbClr val="96C6E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23E2CD85-2B94-4592-B761-988EE6F7E9F5}"/>
                </a:ext>
              </a:extLst>
            </p:cNvPr>
            <p:cNvSpPr/>
            <p:nvPr/>
          </p:nvSpPr>
          <p:spPr>
            <a:xfrm>
              <a:off x="5153633" y="5041626"/>
              <a:ext cx="257692" cy="257692"/>
            </a:xfrm>
            <a:prstGeom prst="rect">
              <a:avLst/>
            </a:prstGeom>
            <a:solidFill>
              <a:srgbClr val="10A1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57AF2211-69DE-442E-86BE-4A00E46DA7A0}"/>
                </a:ext>
              </a:extLst>
            </p:cNvPr>
            <p:cNvSpPr/>
            <p:nvPr/>
          </p:nvSpPr>
          <p:spPr>
            <a:xfrm>
              <a:off x="5517839" y="5041626"/>
              <a:ext cx="257692" cy="257692"/>
            </a:xfrm>
            <a:prstGeom prst="rect">
              <a:avLst/>
            </a:prstGeom>
            <a:solidFill>
              <a:srgbClr val="302A7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580E1D63-99B1-4DC7-BABB-CDAEAA358498}"/>
                </a:ext>
              </a:extLst>
            </p:cNvPr>
            <p:cNvSpPr/>
            <p:nvPr/>
          </p:nvSpPr>
          <p:spPr>
            <a:xfrm>
              <a:off x="5906459" y="5041626"/>
              <a:ext cx="257692" cy="257692"/>
            </a:xfrm>
            <a:prstGeom prst="rect">
              <a:avLst/>
            </a:prstGeom>
            <a:solidFill>
              <a:srgbClr val="D21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B28F930-1CB5-44A7-A12A-304213491C45}"/>
                </a:ext>
              </a:extLst>
            </p:cNvPr>
            <p:cNvSpPr/>
            <p:nvPr/>
          </p:nvSpPr>
          <p:spPr>
            <a:xfrm>
              <a:off x="6271527" y="5037262"/>
              <a:ext cx="257692" cy="257692"/>
            </a:xfrm>
            <a:prstGeom prst="rect">
              <a:avLst/>
            </a:prstGeom>
            <a:solidFill>
              <a:srgbClr val="F66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6918EB63-0240-4261-9509-9199D558E675}"/>
                </a:ext>
              </a:extLst>
            </p:cNvPr>
            <p:cNvSpPr/>
            <p:nvPr/>
          </p:nvSpPr>
          <p:spPr>
            <a:xfrm>
              <a:off x="6660147" y="5037262"/>
              <a:ext cx="257692" cy="257692"/>
            </a:xfrm>
            <a:prstGeom prst="rect">
              <a:avLst/>
            </a:prstGeom>
            <a:solidFill>
              <a:srgbClr val="F6CB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42060845-A7CA-499E-A055-21BDE0CC1CE2}"/>
                </a:ext>
              </a:extLst>
            </p:cNvPr>
            <p:cNvSpPr/>
            <p:nvPr/>
          </p:nvSpPr>
          <p:spPr>
            <a:xfrm>
              <a:off x="7024353" y="5037262"/>
              <a:ext cx="257692" cy="257692"/>
            </a:xfrm>
            <a:prstGeom prst="rect">
              <a:avLst/>
            </a:prstGeom>
            <a:solidFill>
              <a:srgbClr val="A3BB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FFC3BE50-E4D6-45D1-A5CF-24AE5A0E180E}"/>
                </a:ext>
              </a:extLst>
            </p:cNvPr>
            <p:cNvSpPr/>
            <p:nvPr/>
          </p:nvSpPr>
          <p:spPr>
            <a:xfrm>
              <a:off x="7412973" y="5037262"/>
              <a:ext cx="257692" cy="257692"/>
            </a:xfrm>
            <a:prstGeom prst="rect">
              <a:avLst/>
            </a:prstGeom>
            <a:solidFill>
              <a:srgbClr val="0063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1AEE259D-26F4-457A-A9B5-ACD2DB84695B}"/>
                </a:ext>
              </a:extLst>
            </p:cNvPr>
            <p:cNvSpPr/>
            <p:nvPr/>
          </p:nvSpPr>
          <p:spPr>
            <a:xfrm>
              <a:off x="7781131" y="5037262"/>
              <a:ext cx="257692" cy="257692"/>
            </a:xfrm>
            <a:prstGeom prst="rect">
              <a:avLst/>
            </a:prstGeom>
            <a:solidFill>
              <a:srgbClr val="DDC7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B4FFDEF-B9B3-4E5F-A072-E61F44AB4922}"/>
                </a:ext>
              </a:extLst>
            </p:cNvPr>
            <p:cNvSpPr/>
            <p:nvPr/>
          </p:nvSpPr>
          <p:spPr>
            <a:xfrm>
              <a:off x="8169751" y="5037262"/>
              <a:ext cx="257692" cy="257692"/>
            </a:xfrm>
            <a:prstGeom prst="rect">
              <a:avLst/>
            </a:prstGeom>
            <a:solidFill>
              <a:srgbClr val="CD10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 name="Text Placeholder 7">
            <a:extLst>
              <a:ext uri="{FF2B5EF4-FFF2-40B4-BE49-F238E27FC236}">
                <a16:creationId xmlns:a16="http://schemas.microsoft.com/office/drawing/2014/main" id="{239D86C9-2F56-41D6-9331-4C79FB36C76E}"/>
              </a:ext>
            </a:extLst>
          </p:cNvPr>
          <p:cNvSpPr txBox="1">
            <a:spLocks/>
          </p:cNvSpPr>
          <p:nvPr/>
        </p:nvSpPr>
        <p:spPr>
          <a:xfrm>
            <a:off x="4681285" y="5689521"/>
            <a:ext cx="4448201" cy="6994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000" b="1" dirty="0">
                <a:solidFill>
                  <a:srgbClr val="302A7E"/>
                </a:solidFill>
              </a:rPr>
              <a:t>Professor Asha Kanwar</a:t>
            </a:r>
            <a:br>
              <a:rPr lang="en-US" sz="2000" b="1" dirty="0">
                <a:solidFill>
                  <a:srgbClr val="302A7E"/>
                </a:solidFill>
              </a:rPr>
            </a:br>
            <a:r>
              <a:rPr lang="en-US" sz="1600" b="1" dirty="0">
                <a:solidFill>
                  <a:srgbClr val="302A7E"/>
                </a:solidFill>
              </a:rPr>
              <a:t>President &amp; CEO, Commonwealth of Learning</a:t>
            </a:r>
          </a:p>
          <a:p>
            <a:pPr marL="0" indent="0">
              <a:buFont typeface="Arial" panose="020B0604020202020204" pitchFamily="34" charset="0"/>
              <a:buNone/>
            </a:pPr>
            <a:endParaRPr lang="en-US" sz="1600" dirty="0">
              <a:solidFill>
                <a:srgbClr val="302A7E"/>
              </a:solidFill>
            </a:endParaRPr>
          </a:p>
        </p:txBody>
      </p:sp>
      <p:sp>
        <p:nvSpPr>
          <p:cNvPr id="7" name="Title 3">
            <a:extLst>
              <a:ext uri="{FF2B5EF4-FFF2-40B4-BE49-F238E27FC236}">
                <a16:creationId xmlns:a16="http://schemas.microsoft.com/office/drawing/2014/main" id="{0629A0C9-D2B0-4C6A-89AF-614A5B2D17EC}"/>
              </a:ext>
            </a:extLst>
          </p:cNvPr>
          <p:cNvSpPr txBox="1">
            <a:spLocks/>
          </p:cNvSpPr>
          <p:nvPr/>
        </p:nvSpPr>
        <p:spPr>
          <a:xfrm>
            <a:off x="23672" y="2503802"/>
            <a:ext cx="9129486" cy="2138893"/>
          </a:xfrm>
          <a:prstGeom prst="rect">
            <a:avLst/>
          </a:prstGeom>
        </p:spPr>
        <p:txBody>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r>
              <a:rPr lang="en-US" sz="5400" dirty="0">
                <a:solidFill>
                  <a:schemeClr val="tx1"/>
                </a:solidFill>
              </a:rPr>
              <a:t>Brave New World </a:t>
            </a:r>
          </a:p>
          <a:p>
            <a:r>
              <a:rPr lang="en-US" sz="5400" dirty="0">
                <a:solidFill>
                  <a:schemeClr val="tx1"/>
                </a:solidFill>
              </a:rPr>
              <a:t>That Has Such Education Futures!</a:t>
            </a:r>
          </a:p>
        </p:txBody>
      </p:sp>
      <p:pic>
        <p:nvPicPr>
          <p:cNvPr id="4" name="Picture 3">
            <a:extLst>
              <a:ext uri="{FF2B5EF4-FFF2-40B4-BE49-F238E27FC236}">
                <a16:creationId xmlns:a16="http://schemas.microsoft.com/office/drawing/2014/main" id="{CF8A7ADC-4EA4-4894-A231-063649729E3B}"/>
              </a:ext>
            </a:extLst>
          </p:cNvPr>
          <p:cNvPicPr>
            <a:picLocks noChangeAspect="1"/>
          </p:cNvPicPr>
          <p:nvPr/>
        </p:nvPicPr>
        <p:blipFill>
          <a:blip r:embed="rId4"/>
          <a:stretch>
            <a:fillRect/>
          </a:stretch>
        </p:blipFill>
        <p:spPr>
          <a:xfrm>
            <a:off x="6660147" y="522249"/>
            <a:ext cx="1683753" cy="839022"/>
          </a:xfrm>
          <a:prstGeom prst="rect">
            <a:avLst/>
          </a:prstGeom>
        </p:spPr>
      </p:pic>
    </p:spTree>
    <p:extLst>
      <p:ext uri="{BB962C8B-B14F-4D97-AF65-F5344CB8AC3E}">
        <p14:creationId xmlns:p14="http://schemas.microsoft.com/office/powerpoint/2010/main" val="309553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D751A-8326-4D6D-8946-C8FB7C73CE59}"/>
              </a:ext>
            </a:extLst>
          </p:cNvPr>
          <p:cNvSpPr>
            <a:spLocks noGrp="1"/>
          </p:cNvSpPr>
          <p:nvPr>
            <p:ph type="title"/>
          </p:nvPr>
        </p:nvSpPr>
        <p:spPr/>
        <p:txBody>
          <a:bodyPr/>
          <a:lstStyle/>
          <a:p>
            <a:r>
              <a:rPr lang="en-US" dirty="0"/>
              <a:t>Teachers engaged in alternative teaching</a:t>
            </a:r>
            <a:endParaRPr lang="en-CA" dirty="0"/>
          </a:p>
        </p:txBody>
      </p:sp>
      <p:pic>
        <p:nvPicPr>
          <p:cNvPr id="5" name="Content Placeholder 4">
            <a:extLst>
              <a:ext uri="{FF2B5EF4-FFF2-40B4-BE49-F238E27FC236}">
                <a16:creationId xmlns:a16="http://schemas.microsoft.com/office/drawing/2014/main" id="{93703459-7470-454B-AF8F-1714E8CAD300}"/>
              </a:ext>
            </a:extLst>
          </p:cNvPr>
          <p:cNvPicPr>
            <a:picLocks noGrp="1" noChangeAspect="1"/>
          </p:cNvPicPr>
          <p:nvPr>
            <p:ph idx="1"/>
          </p:nvPr>
        </p:nvPicPr>
        <p:blipFill>
          <a:blip r:embed="rId3"/>
          <a:stretch>
            <a:fillRect/>
          </a:stretch>
        </p:blipFill>
        <p:spPr>
          <a:xfrm>
            <a:off x="660282" y="1825625"/>
            <a:ext cx="7823436" cy="4351338"/>
          </a:xfrm>
        </p:spPr>
      </p:pic>
    </p:spTree>
    <p:extLst>
      <p:ext uri="{BB962C8B-B14F-4D97-AF65-F5344CB8AC3E}">
        <p14:creationId xmlns:p14="http://schemas.microsoft.com/office/powerpoint/2010/main" val="2678810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p:txBody>
          <a:bodyPr/>
          <a:lstStyle/>
          <a:p>
            <a:pPr lvl="0"/>
            <a:r>
              <a:rPr lang="en-US" dirty="0"/>
              <a:t>3. Inequalities</a:t>
            </a:r>
            <a:endParaRPr lang="en-CA" dirty="0"/>
          </a:p>
        </p:txBody>
      </p:sp>
      <p:pic>
        <p:nvPicPr>
          <p:cNvPr id="9" name="Content Placeholder 5">
            <a:extLst>
              <a:ext uri="{FF2B5EF4-FFF2-40B4-BE49-F238E27FC236}">
                <a16:creationId xmlns:a16="http://schemas.microsoft.com/office/drawing/2014/main" id="{3EE1D460-18A3-4720-96FB-9792957D7A93}"/>
              </a:ext>
            </a:extLst>
          </p:cNvPr>
          <p:cNvPicPr>
            <a:picLocks noChangeAspect="1"/>
          </p:cNvPicPr>
          <p:nvPr/>
        </p:nvPicPr>
        <p:blipFill>
          <a:blip r:embed="rId3"/>
          <a:stretch>
            <a:fillRect/>
          </a:stretch>
        </p:blipFill>
        <p:spPr>
          <a:xfrm>
            <a:off x="674100" y="1585983"/>
            <a:ext cx="7795800" cy="4012383"/>
          </a:xfrm>
          <a:prstGeom prst="rect">
            <a:avLst/>
          </a:prstGeom>
        </p:spPr>
      </p:pic>
      <p:sp>
        <p:nvSpPr>
          <p:cNvPr id="10" name="TextBox 9">
            <a:extLst>
              <a:ext uri="{FF2B5EF4-FFF2-40B4-BE49-F238E27FC236}">
                <a16:creationId xmlns:a16="http://schemas.microsoft.com/office/drawing/2014/main" id="{404FB206-83BF-499C-B36C-39481810B45F}"/>
              </a:ext>
            </a:extLst>
          </p:cNvPr>
          <p:cNvSpPr txBox="1"/>
          <p:nvPr/>
        </p:nvSpPr>
        <p:spPr>
          <a:xfrm>
            <a:off x="628650" y="5598366"/>
            <a:ext cx="4572000" cy="230832"/>
          </a:xfrm>
          <a:prstGeom prst="rect">
            <a:avLst/>
          </a:prstGeom>
          <a:noFill/>
        </p:spPr>
        <p:txBody>
          <a:bodyPr wrap="square">
            <a:spAutoFit/>
          </a:bodyPr>
          <a:lstStyle/>
          <a:p>
            <a:r>
              <a:rPr lang="en-CA" sz="900" dirty="0"/>
              <a:t>Source: </a:t>
            </a:r>
            <a:r>
              <a:rPr lang="en-CA" sz="900" dirty="0">
                <a:hlinkClick r:id="rId4"/>
              </a:rPr>
              <a:t>https://en.unesco.org/covid19/educationresponse/girlseducation</a:t>
            </a:r>
            <a:r>
              <a:rPr lang="en-CA" sz="900" dirty="0"/>
              <a:t> </a:t>
            </a:r>
          </a:p>
        </p:txBody>
      </p:sp>
    </p:spTree>
    <p:extLst>
      <p:ext uri="{BB962C8B-B14F-4D97-AF65-F5344CB8AC3E}">
        <p14:creationId xmlns:p14="http://schemas.microsoft.com/office/powerpoint/2010/main" val="23192916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a:extLst>
              <a:ext uri="{FF2B5EF4-FFF2-40B4-BE49-F238E27FC236}">
                <a16:creationId xmlns:a16="http://schemas.microsoft.com/office/drawing/2014/main" id="{E46ECC7E-D241-4E4A-A580-3AD970832659}"/>
              </a:ext>
            </a:extLst>
          </p:cNvPr>
          <p:cNvGraphicFramePr>
            <a:graphicFrameLocks/>
          </p:cNvGraphicFramePr>
          <p:nvPr>
            <p:extLst>
              <p:ext uri="{D42A27DB-BD31-4B8C-83A1-F6EECF244321}">
                <p14:modId xmlns:p14="http://schemas.microsoft.com/office/powerpoint/2010/main" val="2520857086"/>
              </p:ext>
            </p:extLst>
          </p:nvPr>
        </p:nvGraphicFramePr>
        <p:xfrm>
          <a:off x="974956" y="1410962"/>
          <a:ext cx="6527969" cy="463255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a:extLst>
              <a:ext uri="{FF2B5EF4-FFF2-40B4-BE49-F238E27FC236}">
                <a16:creationId xmlns:a16="http://schemas.microsoft.com/office/drawing/2014/main" id="{E652D44C-F92C-4FC9-84E5-DD48134BA624}"/>
              </a:ext>
            </a:extLst>
          </p:cNvPr>
          <p:cNvSpPr txBox="1"/>
          <p:nvPr/>
        </p:nvSpPr>
        <p:spPr>
          <a:xfrm>
            <a:off x="1129835" y="6179017"/>
            <a:ext cx="5943600" cy="323165"/>
          </a:xfrm>
          <a:prstGeom prst="rect">
            <a:avLst/>
          </a:prstGeom>
          <a:noFill/>
        </p:spPr>
        <p:txBody>
          <a:bodyPr wrap="square" rtlCol="0">
            <a:spAutoFit/>
          </a:bodyPr>
          <a:lstStyle/>
          <a:p>
            <a:r>
              <a:rPr lang="en-CA" sz="750" dirty="0"/>
              <a:t>Source: </a:t>
            </a:r>
            <a:r>
              <a:rPr lang="en-CA" sz="750" dirty="0">
                <a:hlinkClick r:id="rId4"/>
              </a:rPr>
              <a:t>data.worldbank.org</a:t>
            </a:r>
            <a:r>
              <a:rPr lang="en-CA" sz="750" dirty="0"/>
              <a:t>, retrieved on 11 June 2020</a:t>
            </a:r>
          </a:p>
          <a:p>
            <a:r>
              <a:rPr lang="en-CA" sz="750" dirty="0"/>
              <a:t> </a:t>
            </a:r>
          </a:p>
        </p:txBody>
      </p:sp>
      <p:sp>
        <p:nvSpPr>
          <p:cNvPr id="6" name="Title 2">
            <a:extLst>
              <a:ext uri="{FF2B5EF4-FFF2-40B4-BE49-F238E27FC236}">
                <a16:creationId xmlns:a16="http://schemas.microsoft.com/office/drawing/2014/main" id="{AEB07CD6-5543-40EE-AF15-007E43FDC5D6}"/>
              </a:ext>
            </a:extLst>
          </p:cNvPr>
          <p:cNvSpPr>
            <a:spLocks noGrp="1"/>
          </p:cNvSpPr>
          <p:nvPr>
            <p:ph type="title"/>
          </p:nvPr>
        </p:nvSpPr>
        <p:spPr>
          <a:xfrm>
            <a:off x="628650" y="3741"/>
            <a:ext cx="7886700" cy="1325563"/>
          </a:xfrm>
        </p:spPr>
        <p:txBody>
          <a:bodyPr/>
          <a:lstStyle/>
          <a:p>
            <a:r>
              <a:rPr lang="en-CA" dirty="0"/>
              <a:t>Youth unemployment</a:t>
            </a:r>
          </a:p>
        </p:txBody>
      </p:sp>
    </p:spTree>
    <p:extLst>
      <p:ext uri="{BB962C8B-B14F-4D97-AF65-F5344CB8AC3E}">
        <p14:creationId xmlns:p14="http://schemas.microsoft.com/office/powerpoint/2010/main" val="1136443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83601-DCFC-4D1B-B999-79D2BF695D43}"/>
              </a:ext>
            </a:extLst>
          </p:cNvPr>
          <p:cNvSpPr>
            <a:spLocks noGrp="1"/>
          </p:cNvSpPr>
          <p:nvPr>
            <p:ph type="title"/>
          </p:nvPr>
        </p:nvSpPr>
        <p:spPr/>
        <p:txBody>
          <a:bodyPr/>
          <a:lstStyle/>
          <a:p>
            <a:r>
              <a:rPr lang="en-US" dirty="0"/>
              <a:t>Learning Inequality during COVID-19</a:t>
            </a:r>
            <a:endParaRPr lang="en-CA" dirty="0"/>
          </a:p>
        </p:txBody>
      </p:sp>
      <p:sp>
        <p:nvSpPr>
          <p:cNvPr id="3" name="Content Placeholder 2">
            <a:extLst>
              <a:ext uri="{FF2B5EF4-FFF2-40B4-BE49-F238E27FC236}">
                <a16:creationId xmlns:a16="http://schemas.microsoft.com/office/drawing/2014/main" id="{E0FD0BDC-D172-471D-98BD-0BE409473E4E}"/>
              </a:ext>
            </a:extLst>
          </p:cNvPr>
          <p:cNvSpPr>
            <a:spLocks noGrp="1"/>
          </p:cNvSpPr>
          <p:nvPr>
            <p:ph sz="half" idx="1"/>
          </p:nvPr>
        </p:nvSpPr>
        <p:spPr/>
        <p:txBody>
          <a:bodyPr>
            <a:normAutofit/>
          </a:bodyPr>
          <a:lstStyle/>
          <a:p>
            <a:r>
              <a:rPr lang="en-US" dirty="0"/>
              <a:t>Learning loss of about 3%</a:t>
            </a:r>
          </a:p>
          <a:p>
            <a:r>
              <a:rPr lang="en-US" dirty="0"/>
              <a:t>Learners from less educated home 55% more prone to learning loss</a:t>
            </a:r>
          </a:p>
          <a:p>
            <a:pPr marL="0" indent="0">
              <a:buNone/>
            </a:pPr>
            <a:endParaRPr lang="en-CA" dirty="0"/>
          </a:p>
        </p:txBody>
      </p:sp>
      <p:pic>
        <p:nvPicPr>
          <p:cNvPr id="6" name="Content Placeholder 5">
            <a:extLst>
              <a:ext uri="{FF2B5EF4-FFF2-40B4-BE49-F238E27FC236}">
                <a16:creationId xmlns:a16="http://schemas.microsoft.com/office/drawing/2014/main" id="{0029F0C4-4464-4F34-A5D5-A9C81241FA1F}"/>
              </a:ext>
            </a:extLst>
          </p:cNvPr>
          <p:cNvPicPr>
            <a:picLocks noGrp="1" noChangeAspect="1"/>
          </p:cNvPicPr>
          <p:nvPr>
            <p:ph sz="half" idx="2"/>
          </p:nvPr>
        </p:nvPicPr>
        <p:blipFill>
          <a:blip r:embed="rId3"/>
          <a:stretch>
            <a:fillRect/>
          </a:stretch>
        </p:blipFill>
        <p:spPr>
          <a:xfrm>
            <a:off x="4572000" y="2376526"/>
            <a:ext cx="4516874" cy="2568972"/>
          </a:xfrm>
          <a:prstGeom prst="rect">
            <a:avLst/>
          </a:prstGeom>
          <a:ln w="228600" cap="sq" cmpd="thickThin">
            <a:solidFill>
              <a:srgbClr val="000000"/>
            </a:solidFill>
            <a:prstDash val="solid"/>
            <a:miter lim="800000"/>
          </a:ln>
          <a:effectLst>
            <a:innerShdw blurRad="76200">
              <a:srgbClr val="000000"/>
            </a:innerShdw>
          </a:effectLst>
        </p:spPr>
      </p:pic>
      <p:sp>
        <p:nvSpPr>
          <p:cNvPr id="7" name="TextBox 6">
            <a:extLst>
              <a:ext uri="{FF2B5EF4-FFF2-40B4-BE49-F238E27FC236}">
                <a16:creationId xmlns:a16="http://schemas.microsoft.com/office/drawing/2014/main" id="{6BE841F7-FB78-4D61-881B-2F03EA93282C}"/>
              </a:ext>
            </a:extLst>
          </p:cNvPr>
          <p:cNvSpPr txBox="1"/>
          <p:nvPr/>
        </p:nvSpPr>
        <p:spPr>
          <a:xfrm>
            <a:off x="473069" y="6196483"/>
            <a:ext cx="2420856" cy="230832"/>
          </a:xfrm>
          <a:prstGeom prst="rect">
            <a:avLst/>
          </a:prstGeom>
          <a:noFill/>
        </p:spPr>
        <p:txBody>
          <a:bodyPr wrap="none" rtlCol="0">
            <a:spAutoFit/>
          </a:bodyPr>
          <a:lstStyle/>
          <a:p>
            <a:r>
              <a:rPr lang="en-US" sz="900" dirty="0"/>
              <a:t>Source: </a:t>
            </a:r>
            <a:r>
              <a:rPr lang="en-US" sz="900" dirty="0">
                <a:hlinkClick r:id="rId4"/>
              </a:rPr>
              <a:t>https://osf.io/</a:t>
            </a:r>
            <a:r>
              <a:rPr lang="en-US" sz="800" dirty="0">
                <a:hlinkClick r:id="rId4"/>
              </a:rPr>
              <a:t>preprints</a:t>
            </a:r>
            <a:r>
              <a:rPr lang="en-US" sz="900" dirty="0">
                <a:hlinkClick r:id="rId4"/>
              </a:rPr>
              <a:t>/socarxiv/ve4z7/</a:t>
            </a:r>
            <a:r>
              <a:rPr lang="en-US" sz="900" dirty="0"/>
              <a:t> </a:t>
            </a:r>
            <a:endParaRPr lang="en-CA" sz="900" dirty="0"/>
          </a:p>
        </p:txBody>
      </p:sp>
    </p:spTree>
    <p:extLst>
      <p:ext uri="{BB962C8B-B14F-4D97-AF65-F5344CB8AC3E}">
        <p14:creationId xmlns:p14="http://schemas.microsoft.com/office/powerpoint/2010/main" val="3649992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COL Response</a:t>
            </a:r>
          </a:p>
        </p:txBody>
      </p:sp>
    </p:spTree>
    <p:extLst>
      <p:ext uri="{BB962C8B-B14F-4D97-AF65-F5344CB8AC3E}">
        <p14:creationId xmlns:p14="http://schemas.microsoft.com/office/powerpoint/2010/main" val="44296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171CE-3F7F-4CD3-B988-9C0CD3EA4302}"/>
              </a:ext>
            </a:extLst>
          </p:cNvPr>
          <p:cNvSpPr>
            <a:spLocks noGrp="1"/>
          </p:cNvSpPr>
          <p:nvPr>
            <p:ph type="title"/>
          </p:nvPr>
        </p:nvSpPr>
        <p:spPr/>
        <p:txBody>
          <a:bodyPr/>
          <a:lstStyle/>
          <a:p>
            <a:r>
              <a:rPr lang="en-US" dirty="0"/>
              <a:t>COL’s multi-pronged Approach</a:t>
            </a:r>
            <a:endParaRPr lang="en-CA" dirty="0"/>
          </a:p>
        </p:txBody>
      </p:sp>
      <p:graphicFrame>
        <p:nvGraphicFramePr>
          <p:cNvPr id="4" name="Content Placeholder 3">
            <a:extLst>
              <a:ext uri="{FF2B5EF4-FFF2-40B4-BE49-F238E27FC236}">
                <a16:creationId xmlns:a16="http://schemas.microsoft.com/office/drawing/2014/main" id="{AEF0F25D-5263-4454-AE9E-35AD4612E80A}"/>
              </a:ext>
            </a:extLst>
          </p:cNvPr>
          <p:cNvGraphicFramePr>
            <a:graphicFrameLocks noGrp="1"/>
          </p:cNvGraphicFramePr>
          <p:nvPr>
            <p:ph idx="1"/>
          </p:nvPr>
        </p:nvGraphicFramePr>
        <p:xfrm>
          <a:off x="628650" y="1825625"/>
          <a:ext cx="78867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6815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A50E7-F2AB-4DCA-8A62-B80FA7312797}"/>
              </a:ext>
            </a:extLst>
          </p:cNvPr>
          <p:cNvSpPr>
            <a:spLocks noGrp="1"/>
          </p:cNvSpPr>
          <p:nvPr>
            <p:ph type="title"/>
          </p:nvPr>
        </p:nvSpPr>
        <p:spPr/>
        <p:txBody>
          <a:bodyPr/>
          <a:lstStyle/>
          <a:p>
            <a:r>
              <a:rPr lang="en-US" dirty="0"/>
              <a:t>Guidelines</a:t>
            </a:r>
            <a:endParaRPr lang="en-CA" dirty="0"/>
          </a:p>
        </p:txBody>
      </p:sp>
      <p:pic>
        <p:nvPicPr>
          <p:cNvPr id="5" name="Picture 4">
            <a:extLst>
              <a:ext uri="{FF2B5EF4-FFF2-40B4-BE49-F238E27FC236}">
                <a16:creationId xmlns:a16="http://schemas.microsoft.com/office/drawing/2014/main" id="{EF64FD43-05A2-42AE-A13E-CAB2F78AD11F}"/>
              </a:ext>
            </a:extLst>
          </p:cNvPr>
          <p:cNvPicPr>
            <a:picLocks noChangeAspect="1"/>
          </p:cNvPicPr>
          <p:nvPr/>
        </p:nvPicPr>
        <p:blipFill>
          <a:blip r:embed="rId2"/>
          <a:stretch>
            <a:fillRect/>
          </a:stretch>
        </p:blipFill>
        <p:spPr>
          <a:xfrm>
            <a:off x="645121" y="1879643"/>
            <a:ext cx="1926629" cy="25196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Content Placeholder 6">
            <a:extLst>
              <a:ext uri="{FF2B5EF4-FFF2-40B4-BE49-F238E27FC236}">
                <a16:creationId xmlns:a16="http://schemas.microsoft.com/office/drawing/2014/main" id="{75302E44-3524-4E90-B028-ECE0AA381B60}"/>
              </a:ext>
            </a:extLst>
          </p:cNvPr>
          <p:cNvPicPr>
            <a:picLocks noChangeAspect="1"/>
          </p:cNvPicPr>
          <p:nvPr/>
        </p:nvPicPr>
        <p:blipFill>
          <a:blip r:embed="rId3"/>
          <a:stretch>
            <a:fillRect/>
          </a:stretch>
        </p:blipFill>
        <p:spPr>
          <a:xfrm>
            <a:off x="4745817" y="1879643"/>
            <a:ext cx="1767134" cy="25196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7" name="Content Placeholder 4">
            <a:extLst>
              <a:ext uri="{FF2B5EF4-FFF2-40B4-BE49-F238E27FC236}">
                <a16:creationId xmlns:a16="http://schemas.microsoft.com/office/drawing/2014/main" id="{FBDA8C1C-3CE1-4069-9EB3-F97A33D2744F}"/>
              </a:ext>
            </a:extLst>
          </p:cNvPr>
          <p:cNvPicPr>
            <a:picLocks noChangeAspect="1"/>
          </p:cNvPicPr>
          <p:nvPr/>
        </p:nvPicPr>
        <p:blipFill>
          <a:blip r:embed="rId4"/>
          <a:stretch>
            <a:fillRect/>
          </a:stretch>
        </p:blipFill>
        <p:spPr>
          <a:xfrm>
            <a:off x="2688741" y="1879643"/>
            <a:ext cx="1942776" cy="25196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9" name="Picture 8">
            <a:extLst>
              <a:ext uri="{FF2B5EF4-FFF2-40B4-BE49-F238E27FC236}">
                <a16:creationId xmlns:a16="http://schemas.microsoft.com/office/drawing/2014/main" id="{08150FFF-76B0-48FC-8C6E-97E19438AB5C}"/>
              </a:ext>
            </a:extLst>
          </p:cNvPr>
          <p:cNvPicPr>
            <a:picLocks noChangeAspect="1"/>
          </p:cNvPicPr>
          <p:nvPr/>
        </p:nvPicPr>
        <p:blipFill>
          <a:blip r:embed="rId5"/>
          <a:stretch>
            <a:fillRect/>
          </a:stretch>
        </p:blipFill>
        <p:spPr>
          <a:xfrm>
            <a:off x="6586047" y="1880867"/>
            <a:ext cx="2043603" cy="25183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232952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75F9E-E0F5-44C2-ADFE-691D79410F46}"/>
              </a:ext>
            </a:extLst>
          </p:cNvPr>
          <p:cNvSpPr>
            <a:spLocks noGrp="1"/>
          </p:cNvSpPr>
          <p:nvPr>
            <p:ph type="title"/>
          </p:nvPr>
        </p:nvSpPr>
        <p:spPr>
          <a:xfrm>
            <a:off x="628650" y="36111"/>
            <a:ext cx="7886700" cy="1325563"/>
          </a:xfrm>
        </p:spPr>
        <p:txBody>
          <a:bodyPr>
            <a:normAutofit/>
          </a:bodyPr>
          <a:lstStyle/>
          <a:p>
            <a:r>
              <a:rPr lang="en-US" sz="4400" b="0" dirty="0"/>
              <a:t>Capacity Building of Teachers</a:t>
            </a:r>
            <a:endParaRPr lang="en-CA" sz="4400" b="0" dirty="0"/>
          </a:p>
        </p:txBody>
      </p:sp>
      <p:pic>
        <p:nvPicPr>
          <p:cNvPr id="7" name="Picture 2">
            <a:extLst>
              <a:ext uri="{FF2B5EF4-FFF2-40B4-BE49-F238E27FC236}">
                <a16:creationId xmlns:a16="http://schemas.microsoft.com/office/drawing/2014/main" id="{5B87147F-C24F-435E-B400-78FAB7A8F6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410" r="8506" b="1"/>
          <a:stretch/>
        </p:blipFill>
        <p:spPr bwMode="auto">
          <a:xfrm>
            <a:off x="3822609" y="3306946"/>
            <a:ext cx="4689474" cy="3194279"/>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D321F7F5-95E2-4A87-BDE8-6ECBAA7EF14E}"/>
              </a:ext>
            </a:extLst>
          </p:cNvPr>
          <p:cNvSpPr/>
          <p:nvPr/>
        </p:nvSpPr>
        <p:spPr>
          <a:xfrm>
            <a:off x="4466431" y="5357826"/>
            <a:ext cx="1821929" cy="276999"/>
          </a:xfrm>
          <a:prstGeom prst="rect">
            <a:avLst/>
          </a:prstGeom>
        </p:spPr>
        <p:txBody>
          <a:bodyPr wrap="square">
            <a:spAutoFit/>
          </a:bodyPr>
          <a:lstStyle/>
          <a:p>
            <a:r>
              <a:rPr lang="en-CA" sz="1200" b="1" dirty="0">
                <a:hlinkClick r:id="rId4"/>
              </a:rPr>
              <a:t>http://www.telmooc.ca/</a:t>
            </a:r>
            <a:endParaRPr lang="en-CA" sz="1200" b="1" dirty="0"/>
          </a:p>
        </p:txBody>
      </p:sp>
      <p:sp>
        <p:nvSpPr>
          <p:cNvPr id="11" name="Rectangle 10">
            <a:extLst>
              <a:ext uri="{FF2B5EF4-FFF2-40B4-BE49-F238E27FC236}">
                <a16:creationId xmlns:a16="http://schemas.microsoft.com/office/drawing/2014/main" id="{1D55220B-784A-4B6A-BC2F-D5CA1D7C15B1}"/>
              </a:ext>
            </a:extLst>
          </p:cNvPr>
          <p:cNvSpPr/>
          <p:nvPr/>
        </p:nvSpPr>
        <p:spPr>
          <a:xfrm>
            <a:off x="6288360" y="6030450"/>
            <a:ext cx="2039105" cy="276999"/>
          </a:xfrm>
          <a:prstGeom prst="rect">
            <a:avLst/>
          </a:prstGeom>
        </p:spPr>
        <p:txBody>
          <a:bodyPr wrap="square">
            <a:spAutoFit/>
          </a:bodyPr>
          <a:lstStyle/>
          <a:p>
            <a:r>
              <a:rPr lang="en-CA" sz="1200" b="1" dirty="0">
                <a:hlinkClick r:id="rId5"/>
              </a:rPr>
              <a:t>https://www.blpmooc.org/</a:t>
            </a:r>
            <a:endParaRPr lang="en-CA" sz="1200" b="1" dirty="0"/>
          </a:p>
        </p:txBody>
      </p:sp>
      <p:pic>
        <p:nvPicPr>
          <p:cNvPr id="12" name="Picture 11">
            <a:extLst>
              <a:ext uri="{FF2B5EF4-FFF2-40B4-BE49-F238E27FC236}">
                <a16:creationId xmlns:a16="http://schemas.microsoft.com/office/drawing/2014/main" id="{F9F6CCEA-A0A7-4927-AA17-9BA356850063}"/>
              </a:ext>
            </a:extLst>
          </p:cNvPr>
          <p:cNvPicPr>
            <a:picLocks noChangeAspect="1"/>
          </p:cNvPicPr>
          <p:nvPr/>
        </p:nvPicPr>
        <p:blipFill>
          <a:blip r:embed="rId6"/>
          <a:stretch>
            <a:fillRect/>
          </a:stretch>
        </p:blipFill>
        <p:spPr>
          <a:xfrm>
            <a:off x="1429498" y="1361674"/>
            <a:ext cx="7082585" cy="2216849"/>
          </a:xfrm>
          <a:prstGeom prst="rect">
            <a:avLst/>
          </a:prstGeom>
        </p:spPr>
      </p:pic>
      <p:sp>
        <p:nvSpPr>
          <p:cNvPr id="14" name="TextBox 13">
            <a:extLst>
              <a:ext uri="{FF2B5EF4-FFF2-40B4-BE49-F238E27FC236}">
                <a16:creationId xmlns:a16="http://schemas.microsoft.com/office/drawing/2014/main" id="{0AA1119C-5C5C-458D-8907-E51C125E3858}"/>
              </a:ext>
            </a:extLst>
          </p:cNvPr>
          <p:cNvSpPr txBox="1"/>
          <p:nvPr/>
        </p:nvSpPr>
        <p:spPr>
          <a:xfrm>
            <a:off x="3321844" y="3209191"/>
            <a:ext cx="5190240" cy="369332"/>
          </a:xfrm>
          <a:prstGeom prst="rect">
            <a:avLst/>
          </a:prstGeom>
          <a:noFill/>
        </p:spPr>
        <p:txBody>
          <a:bodyPr wrap="square">
            <a:spAutoFit/>
          </a:bodyPr>
          <a:lstStyle/>
          <a:p>
            <a:r>
              <a:rPr lang="en-CA" dirty="0">
                <a:solidFill>
                  <a:schemeClr val="bg1"/>
                </a:solidFill>
              </a:rPr>
              <a:t>https://www.mooc4dev.org/CyberSecurity4Teachers1</a:t>
            </a:r>
          </a:p>
        </p:txBody>
      </p:sp>
      <p:sp>
        <p:nvSpPr>
          <p:cNvPr id="18" name="TextBox 17">
            <a:extLst>
              <a:ext uri="{FF2B5EF4-FFF2-40B4-BE49-F238E27FC236}">
                <a16:creationId xmlns:a16="http://schemas.microsoft.com/office/drawing/2014/main" id="{4B9C32BD-ED58-41D3-A334-E1D6DB64C223}"/>
              </a:ext>
            </a:extLst>
          </p:cNvPr>
          <p:cNvSpPr txBox="1"/>
          <p:nvPr/>
        </p:nvSpPr>
        <p:spPr>
          <a:xfrm>
            <a:off x="1544609" y="6550223"/>
            <a:ext cx="2921822" cy="307777"/>
          </a:xfrm>
          <a:prstGeom prst="rect">
            <a:avLst/>
          </a:prstGeom>
          <a:noFill/>
        </p:spPr>
        <p:txBody>
          <a:bodyPr wrap="square">
            <a:spAutoFit/>
          </a:bodyPr>
          <a:lstStyle/>
          <a:p>
            <a:r>
              <a:rPr lang="en-CA" sz="1400" b="1" dirty="0">
                <a:solidFill>
                  <a:schemeClr val="bg1"/>
                </a:solidFill>
              </a:rPr>
              <a:t>https://www.mooc4dev.org/MLM_1</a:t>
            </a:r>
          </a:p>
        </p:txBody>
      </p:sp>
      <p:pic>
        <p:nvPicPr>
          <p:cNvPr id="16" name="Picture 15">
            <a:extLst>
              <a:ext uri="{FF2B5EF4-FFF2-40B4-BE49-F238E27FC236}">
                <a16:creationId xmlns:a16="http://schemas.microsoft.com/office/drawing/2014/main" id="{DC6DF784-27F7-47D6-9179-CF2E73DAF277}"/>
              </a:ext>
            </a:extLst>
          </p:cNvPr>
          <p:cNvPicPr>
            <a:picLocks noChangeAspect="1"/>
          </p:cNvPicPr>
          <p:nvPr/>
        </p:nvPicPr>
        <p:blipFill>
          <a:blip r:embed="rId7"/>
          <a:stretch>
            <a:fillRect/>
          </a:stretch>
        </p:blipFill>
        <p:spPr>
          <a:xfrm>
            <a:off x="0" y="4292710"/>
            <a:ext cx="4361501" cy="2529179"/>
          </a:xfrm>
          <a:prstGeom prst="rect">
            <a:avLst/>
          </a:prstGeom>
        </p:spPr>
      </p:pic>
    </p:spTree>
    <p:extLst>
      <p:ext uri="{BB962C8B-B14F-4D97-AF65-F5344CB8AC3E}">
        <p14:creationId xmlns:p14="http://schemas.microsoft.com/office/powerpoint/2010/main" val="1685395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81CB00-3B11-4339-8519-26120F5F371E}"/>
              </a:ext>
            </a:extLst>
          </p:cNvPr>
          <p:cNvSpPr>
            <a:spLocks noGrp="1"/>
          </p:cNvSpPr>
          <p:nvPr>
            <p:ph type="title"/>
          </p:nvPr>
        </p:nvSpPr>
        <p:spPr/>
        <p:txBody>
          <a:bodyPr/>
          <a:lstStyle/>
          <a:p>
            <a:r>
              <a:rPr lang="en-US" dirty="0"/>
              <a:t>Support during the Pandemic</a:t>
            </a:r>
            <a:endParaRPr lang="en-CA" dirty="0"/>
          </a:p>
        </p:txBody>
      </p:sp>
      <p:sp>
        <p:nvSpPr>
          <p:cNvPr id="3" name="Content Placeholder 2">
            <a:extLst>
              <a:ext uri="{FF2B5EF4-FFF2-40B4-BE49-F238E27FC236}">
                <a16:creationId xmlns:a16="http://schemas.microsoft.com/office/drawing/2014/main" id="{B335BD01-5062-4E3B-AB0F-32B471FEFC8F}"/>
              </a:ext>
            </a:extLst>
          </p:cNvPr>
          <p:cNvSpPr>
            <a:spLocks noGrp="1"/>
          </p:cNvSpPr>
          <p:nvPr>
            <p:ph idx="1"/>
          </p:nvPr>
        </p:nvSpPr>
        <p:spPr/>
        <p:txBody>
          <a:bodyPr>
            <a:normAutofit/>
          </a:bodyPr>
          <a:lstStyle/>
          <a:p>
            <a:r>
              <a:rPr lang="en-US" sz="3600" b="1" dirty="0"/>
              <a:t>Nigeria</a:t>
            </a:r>
            <a:r>
              <a:rPr lang="en-US" sz="3600" dirty="0"/>
              <a:t>: dual mode</a:t>
            </a:r>
          </a:p>
          <a:p>
            <a:r>
              <a:rPr lang="en-US" sz="3600" b="1" dirty="0"/>
              <a:t>Antigua and Barbuda, Kenya and Malaysia</a:t>
            </a:r>
            <a:r>
              <a:rPr lang="en-US" sz="3600" dirty="0"/>
              <a:t>: Integrating technology</a:t>
            </a:r>
          </a:p>
          <a:p>
            <a:r>
              <a:rPr lang="en-US" sz="3600" b="1" dirty="0"/>
              <a:t>Zambia</a:t>
            </a:r>
            <a:r>
              <a:rPr lang="en-US" sz="3600" dirty="0"/>
              <a:t>: Integrating employability skills</a:t>
            </a:r>
          </a:p>
          <a:p>
            <a:r>
              <a:rPr lang="en-US" sz="3600" b="1" dirty="0"/>
              <a:t>Rwanda</a:t>
            </a:r>
            <a:r>
              <a:rPr lang="en-US" sz="3600" dirty="0"/>
              <a:t>: Online safety and privacy policy</a:t>
            </a:r>
          </a:p>
          <a:p>
            <a:endParaRPr lang="en-CA" sz="3600" dirty="0"/>
          </a:p>
        </p:txBody>
      </p:sp>
    </p:spTree>
    <p:extLst>
      <p:ext uri="{BB962C8B-B14F-4D97-AF65-F5344CB8AC3E}">
        <p14:creationId xmlns:p14="http://schemas.microsoft.com/office/powerpoint/2010/main" val="4110787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1168B-5881-4606-A34F-EE1C626F868C}"/>
              </a:ext>
            </a:extLst>
          </p:cNvPr>
          <p:cNvSpPr>
            <a:spLocks noGrp="1"/>
          </p:cNvSpPr>
          <p:nvPr>
            <p:ph type="title"/>
          </p:nvPr>
        </p:nvSpPr>
        <p:spPr>
          <a:xfrm>
            <a:off x="393192" y="4767072"/>
            <a:ext cx="4945641" cy="1625210"/>
          </a:xfrm>
        </p:spPr>
        <p:txBody>
          <a:bodyPr vert="horz" lIns="91440" tIns="45720" rIns="91440" bIns="45720" rtlCol="0" anchor="ctr">
            <a:normAutofit/>
          </a:bodyPr>
          <a:lstStyle/>
          <a:p>
            <a:pPr algn="r" defTabSz="914400"/>
            <a:r>
              <a:rPr lang="en-US" sz="4100" dirty="0">
                <a:solidFill>
                  <a:schemeClr val="tx1"/>
                </a:solidFill>
              </a:rPr>
              <a:t>Promoting OER-based Online Learning</a:t>
            </a:r>
          </a:p>
        </p:txBody>
      </p:sp>
      <p:pic>
        <p:nvPicPr>
          <p:cNvPr id="2050" name="Picture 2">
            <a:extLst>
              <a:ext uri="{FF2B5EF4-FFF2-40B4-BE49-F238E27FC236}">
                <a16:creationId xmlns:a16="http://schemas.microsoft.com/office/drawing/2014/main" id="{52E2209E-1280-40DD-A07B-B88161F4D14B}"/>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10321" r="12348" b="-1"/>
          <a:stretch/>
        </p:blipFill>
        <p:spPr bwMode="auto">
          <a:xfrm>
            <a:off x="245660" y="321733"/>
            <a:ext cx="5293729" cy="4107392"/>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0A97D28-DB0D-4349-9380-2B9140BE62EE}"/>
              </a:ext>
            </a:extLst>
          </p:cNvPr>
          <p:cNvSpPr>
            <a:spLocks noGrp="1"/>
          </p:cNvSpPr>
          <p:nvPr>
            <p:ph sz="half" idx="1"/>
          </p:nvPr>
        </p:nvSpPr>
        <p:spPr>
          <a:xfrm>
            <a:off x="5686922" y="533400"/>
            <a:ext cx="3247349" cy="5698068"/>
          </a:xfrm>
        </p:spPr>
        <p:txBody>
          <a:bodyPr vert="horz" lIns="91440" tIns="45720" rIns="91440" bIns="45720" rtlCol="0" anchor="ctr">
            <a:normAutofit/>
          </a:bodyPr>
          <a:lstStyle/>
          <a:p>
            <a:pPr defTabSz="914400"/>
            <a:r>
              <a:rPr lang="en-US" b="1" dirty="0">
                <a:solidFill>
                  <a:schemeClr val="tx1"/>
                </a:solidFill>
              </a:rPr>
              <a:t>Support network</a:t>
            </a:r>
            <a:r>
              <a:rPr lang="en-US" dirty="0">
                <a:solidFill>
                  <a:schemeClr val="tx1"/>
                </a:solidFill>
              </a:rPr>
              <a:t> for educators </a:t>
            </a:r>
          </a:p>
          <a:p>
            <a:pPr defTabSz="914400"/>
            <a:r>
              <a:rPr lang="en-US" b="1" dirty="0">
                <a:solidFill>
                  <a:schemeClr val="tx1"/>
                </a:solidFill>
              </a:rPr>
              <a:t>Share online courses</a:t>
            </a:r>
            <a:r>
              <a:rPr lang="en-US" dirty="0">
                <a:solidFill>
                  <a:schemeClr val="tx1"/>
                </a:solidFill>
              </a:rPr>
              <a:t> </a:t>
            </a:r>
          </a:p>
          <a:p>
            <a:pPr defTabSz="914400"/>
            <a:r>
              <a:rPr lang="en-US" b="1" dirty="0">
                <a:solidFill>
                  <a:schemeClr val="tx1"/>
                </a:solidFill>
              </a:rPr>
              <a:t>Provide</a:t>
            </a:r>
            <a:r>
              <a:rPr lang="en-US" dirty="0">
                <a:solidFill>
                  <a:schemeClr val="tx1"/>
                </a:solidFill>
              </a:rPr>
              <a:t> </a:t>
            </a:r>
            <a:r>
              <a:rPr lang="en-US" b="1" dirty="0">
                <a:solidFill>
                  <a:schemeClr val="tx1"/>
                </a:solidFill>
              </a:rPr>
              <a:t>open technology tools </a:t>
            </a:r>
            <a:r>
              <a:rPr lang="en-US" dirty="0">
                <a:solidFill>
                  <a:schemeClr val="tx1"/>
                </a:solidFill>
              </a:rPr>
              <a:t> </a:t>
            </a:r>
          </a:p>
          <a:p>
            <a:pPr defTabSz="914400"/>
            <a:r>
              <a:rPr lang="en-US" b="1" dirty="0">
                <a:solidFill>
                  <a:schemeClr val="tx1"/>
                </a:solidFill>
              </a:rPr>
              <a:t>Build capacity</a:t>
            </a:r>
            <a:r>
              <a:rPr lang="en-US" dirty="0">
                <a:solidFill>
                  <a:schemeClr val="tx1"/>
                </a:solidFill>
              </a:rPr>
              <a:t> </a:t>
            </a:r>
            <a:endParaRPr lang="en-US" sz="1400" dirty="0">
              <a:solidFill>
                <a:schemeClr val="tx1"/>
              </a:solidFill>
            </a:endParaRPr>
          </a:p>
        </p:txBody>
      </p:sp>
      <p:sp>
        <p:nvSpPr>
          <p:cNvPr id="4" name="Rectangle 3">
            <a:extLst>
              <a:ext uri="{FF2B5EF4-FFF2-40B4-BE49-F238E27FC236}">
                <a16:creationId xmlns:a16="http://schemas.microsoft.com/office/drawing/2014/main" id="{1340C50F-3525-4153-AB62-2772539BBE19}"/>
              </a:ext>
            </a:extLst>
          </p:cNvPr>
          <p:cNvSpPr/>
          <p:nvPr/>
        </p:nvSpPr>
        <p:spPr>
          <a:xfrm>
            <a:off x="2606965" y="6094942"/>
            <a:ext cx="2864887" cy="369332"/>
          </a:xfrm>
          <a:prstGeom prst="rect">
            <a:avLst/>
          </a:prstGeom>
        </p:spPr>
        <p:txBody>
          <a:bodyPr wrap="none">
            <a:spAutoFit/>
          </a:bodyPr>
          <a:lstStyle/>
          <a:p>
            <a:r>
              <a:rPr lang="en-CA" dirty="0">
                <a:hlinkClick r:id="rId4">
                  <a:extLst>
                    <a:ext uri="{A12FA001-AC4F-418D-AE19-62706E023703}">
                      <ahyp:hlinkClr xmlns:ahyp="http://schemas.microsoft.com/office/drawing/2018/hyperlinkcolor" val="tx"/>
                    </a:ext>
                  </a:extLst>
                </a:hlinkClick>
              </a:rPr>
              <a:t>https://oer4covid.oeru.org/</a:t>
            </a:r>
            <a:endParaRPr lang="en-CA" dirty="0"/>
          </a:p>
        </p:txBody>
      </p:sp>
    </p:spTree>
    <p:extLst>
      <p:ext uri="{BB962C8B-B14F-4D97-AF65-F5344CB8AC3E}">
        <p14:creationId xmlns:p14="http://schemas.microsoft.com/office/powerpoint/2010/main" val="476090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EC6EFC9-4059-4BCE-BE7A-5932E24A3610}"/>
              </a:ext>
            </a:extLst>
          </p:cNvPr>
          <p:cNvSpPr txBox="1">
            <a:spLocks/>
          </p:cNvSpPr>
          <p:nvPr/>
        </p:nvSpPr>
        <p:spPr>
          <a:xfrm>
            <a:off x="494389" y="4722720"/>
            <a:ext cx="8155222" cy="140277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t>The Commonwealth</a:t>
            </a:r>
            <a:br>
              <a:rPr lang="en-US" sz="2800" dirty="0"/>
            </a:br>
            <a:r>
              <a:rPr lang="en-US" sz="2800" dirty="0"/>
              <a:t>54 developed and developing nations around the world </a:t>
            </a:r>
          </a:p>
        </p:txBody>
      </p:sp>
      <p:pic>
        <p:nvPicPr>
          <p:cNvPr id="3" name="Picture 2">
            <a:extLst>
              <a:ext uri="{FF2B5EF4-FFF2-40B4-BE49-F238E27FC236}">
                <a16:creationId xmlns:a16="http://schemas.microsoft.com/office/drawing/2014/main" id="{FD18F83D-9F5B-48F7-9E42-F748087CE0E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245"/>
          <a:stretch/>
        </p:blipFill>
        <p:spPr>
          <a:xfrm>
            <a:off x="-258410" y="179027"/>
            <a:ext cx="9402410" cy="4204287"/>
          </a:xfrm>
          <a:prstGeom prst="rect">
            <a:avLst/>
          </a:prstGeom>
        </p:spPr>
      </p:pic>
    </p:spTree>
    <p:extLst>
      <p:ext uri="{BB962C8B-B14F-4D97-AF65-F5344CB8AC3E}">
        <p14:creationId xmlns:p14="http://schemas.microsoft.com/office/powerpoint/2010/main" val="3159259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118EE-36D1-4F11-BDA6-351E43641086}"/>
              </a:ext>
            </a:extLst>
          </p:cNvPr>
          <p:cNvSpPr>
            <a:spLocks noGrp="1"/>
          </p:cNvSpPr>
          <p:nvPr>
            <p:ph type="title"/>
          </p:nvPr>
        </p:nvSpPr>
        <p:spPr/>
        <p:txBody>
          <a:bodyPr/>
          <a:lstStyle/>
          <a:p>
            <a:r>
              <a:rPr lang="en-US" dirty="0"/>
              <a:t>Content aligned to curriculum</a:t>
            </a:r>
            <a:endParaRPr lang="en-CA" dirty="0"/>
          </a:p>
        </p:txBody>
      </p:sp>
      <p:sp>
        <p:nvSpPr>
          <p:cNvPr id="3" name="Content Placeholder 2">
            <a:extLst>
              <a:ext uri="{FF2B5EF4-FFF2-40B4-BE49-F238E27FC236}">
                <a16:creationId xmlns:a16="http://schemas.microsoft.com/office/drawing/2014/main" id="{754AE7E2-850B-47AE-A452-EEADB646DF7F}"/>
              </a:ext>
            </a:extLst>
          </p:cNvPr>
          <p:cNvSpPr>
            <a:spLocks noGrp="1"/>
          </p:cNvSpPr>
          <p:nvPr>
            <p:ph idx="1"/>
          </p:nvPr>
        </p:nvSpPr>
        <p:spPr>
          <a:xfrm>
            <a:off x="628650" y="1825625"/>
            <a:ext cx="4834601" cy="4351338"/>
          </a:xfrm>
        </p:spPr>
        <p:txBody>
          <a:bodyPr>
            <a:normAutofit/>
          </a:bodyPr>
          <a:lstStyle/>
          <a:p>
            <a:r>
              <a:rPr lang="en-US" sz="4000" dirty="0"/>
              <a:t>Video-on-demand: </a:t>
            </a:r>
            <a:r>
              <a:rPr lang="en-US" sz="4000" b="1" dirty="0"/>
              <a:t>Fiji, Nauru, Samoa</a:t>
            </a:r>
          </a:p>
          <a:p>
            <a:r>
              <a:rPr lang="en-US" sz="4000" dirty="0"/>
              <a:t>STEM courses</a:t>
            </a:r>
          </a:p>
        </p:txBody>
      </p:sp>
      <p:grpSp>
        <p:nvGrpSpPr>
          <p:cNvPr id="9" name="Group 8">
            <a:extLst>
              <a:ext uri="{FF2B5EF4-FFF2-40B4-BE49-F238E27FC236}">
                <a16:creationId xmlns:a16="http://schemas.microsoft.com/office/drawing/2014/main" id="{60EE2CA2-C639-42BA-A037-6834D112B74B}"/>
              </a:ext>
            </a:extLst>
          </p:cNvPr>
          <p:cNvGrpSpPr/>
          <p:nvPr/>
        </p:nvGrpSpPr>
        <p:grpSpPr>
          <a:xfrm>
            <a:off x="4840980" y="2230357"/>
            <a:ext cx="3674370" cy="3541874"/>
            <a:chOff x="4388975" y="3370424"/>
            <a:chExt cx="2914650" cy="2914650"/>
          </a:xfrm>
        </p:grpSpPr>
        <p:pic>
          <p:nvPicPr>
            <p:cNvPr id="7" name="Graphic 6" descr="Television">
              <a:extLst>
                <a:ext uri="{FF2B5EF4-FFF2-40B4-BE49-F238E27FC236}">
                  <a16:creationId xmlns:a16="http://schemas.microsoft.com/office/drawing/2014/main" id="{63488877-BC0B-4578-BBF4-1CDED98D6A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88975" y="3370424"/>
              <a:ext cx="2914650" cy="2914650"/>
            </a:xfrm>
            <a:prstGeom prst="rect">
              <a:avLst/>
            </a:prstGeom>
          </p:spPr>
        </p:pic>
        <p:sp>
          <p:nvSpPr>
            <p:cNvPr id="8" name="Rectangle 7">
              <a:extLst>
                <a:ext uri="{FF2B5EF4-FFF2-40B4-BE49-F238E27FC236}">
                  <a16:creationId xmlns:a16="http://schemas.microsoft.com/office/drawing/2014/main" id="{A5134FD4-65AF-4FC6-9F42-AF950CB5801C}"/>
                </a:ext>
              </a:extLst>
            </p:cNvPr>
            <p:cNvSpPr/>
            <p:nvPr/>
          </p:nvSpPr>
          <p:spPr>
            <a:xfrm>
              <a:off x="4629151" y="3986213"/>
              <a:ext cx="2421730" cy="1400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VOD</a:t>
              </a:r>
              <a:endParaRPr lang="en-CA" dirty="0"/>
            </a:p>
          </p:txBody>
        </p:sp>
      </p:grpSp>
      <p:sp>
        <p:nvSpPr>
          <p:cNvPr id="10" name="TextBox 9">
            <a:extLst>
              <a:ext uri="{FF2B5EF4-FFF2-40B4-BE49-F238E27FC236}">
                <a16:creationId xmlns:a16="http://schemas.microsoft.com/office/drawing/2014/main" id="{380B7E7B-8784-4E5B-87C5-BD1D405FF7C1}"/>
              </a:ext>
            </a:extLst>
          </p:cNvPr>
          <p:cNvSpPr txBox="1"/>
          <p:nvPr/>
        </p:nvSpPr>
        <p:spPr>
          <a:xfrm>
            <a:off x="4431819" y="5037924"/>
            <a:ext cx="4572000" cy="276999"/>
          </a:xfrm>
          <a:prstGeom prst="rect">
            <a:avLst/>
          </a:prstGeom>
          <a:noFill/>
        </p:spPr>
        <p:txBody>
          <a:bodyPr wrap="square">
            <a:spAutoFit/>
          </a:bodyPr>
          <a:lstStyle/>
          <a:p>
            <a:pPr algn="ctr"/>
            <a:r>
              <a:rPr lang="en-CA" sz="1200" dirty="0">
                <a:solidFill>
                  <a:schemeClr val="bg1"/>
                </a:solidFill>
              </a:rPr>
              <a:t>https://pacificregionalchannel.org/</a:t>
            </a:r>
          </a:p>
        </p:txBody>
      </p:sp>
      <p:pic>
        <p:nvPicPr>
          <p:cNvPr id="6" name="Picture 5">
            <a:extLst>
              <a:ext uri="{FF2B5EF4-FFF2-40B4-BE49-F238E27FC236}">
                <a16:creationId xmlns:a16="http://schemas.microsoft.com/office/drawing/2014/main" id="{812358D5-3DF1-4458-B880-7FCF20A49E95}"/>
              </a:ext>
            </a:extLst>
          </p:cNvPr>
          <p:cNvPicPr>
            <a:picLocks noChangeAspect="1"/>
          </p:cNvPicPr>
          <p:nvPr/>
        </p:nvPicPr>
        <p:blipFill>
          <a:blip r:embed="rId4"/>
          <a:stretch>
            <a:fillRect/>
          </a:stretch>
        </p:blipFill>
        <p:spPr>
          <a:xfrm>
            <a:off x="5143759" y="2965521"/>
            <a:ext cx="3052968" cy="1764740"/>
          </a:xfrm>
          <a:prstGeom prst="rect">
            <a:avLst/>
          </a:prstGeom>
        </p:spPr>
      </p:pic>
    </p:spTree>
    <p:extLst>
      <p:ext uri="{BB962C8B-B14F-4D97-AF65-F5344CB8AC3E}">
        <p14:creationId xmlns:p14="http://schemas.microsoft.com/office/powerpoint/2010/main" val="26446866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64B669-7FFD-4962-AF0B-E5CC371DAE1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266" r="3067"/>
          <a:stretch/>
        </p:blipFill>
        <p:spPr>
          <a:xfrm>
            <a:off x="0" y="1714507"/>
            <a:ext cx="9143985" cy="5143493"/>
          </a:xfrm>
          <a:prstGeom prst="rect">
            <a:avLst/>
          </a:prstGeom>
        </p:spPr>
      </p:pic>
      <p:pic>
        <p:nvPicPr>
          <p:cNvPr id="4" name="Picture 3" descr="A picture containing drawing&#10;&#10;Description automatically generated">
            <a:extLst>
              <a:ext uri="{FF2B5EF4-FFF2-40B4-BE49-F238E27FC236}">
                <a16:creationId xmlns:a16="http://schemas.microsoft.com/office/drawing/2014/main" id="{3BFB3357-F185-40BA-A2D4-AB2CBDC185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9174" y="5817325"/>
            <a:ext cx="1123406" cy="748937"/>
          </a:xfrm>
          <a:prstGeom prst="rect">
            <a:avLst/>
          </a:prstGeom>
        </p:spPr>
      </p:pic>
      <p:sp>
        <p:nvSpPr>
          <p:cNvPr id="2" name="Title 1">
            <a:extLst>
              <a:ext uri="{FF2B5EF4-FFF2-40B4-BE49-F238E27FC236}">
                <a16:creationId xmlns:a16="http://schemas.microsoft.com/office/drawing/2014/main" id="{715DB3A6-5CC3-4D91-91A6-E4D0C7C670B4}"/>
              </a:ext>
            </a:extLst>
          </p:cNvPr>
          <p:cNvSpPr>
            <a:spLocks noGrp="1"/>
          </p:cNvSpPr>
          <p:nvPr>
            <p:ph type="title"/>
          </p:nvPr>
        </p:nvSpPr>
        <p:spPr/>
        <p:txBody>
          <a:bodyPr/>
          <a:lstStyle/>
          <a:p>
            <a:r>
              <a:rPr lang="en-US" dirty="0"/>
              <a:t>Skilling and re-skilling</a:t>
            </a:r>
            <a:endParaRPr lang="en-CA" dirty="0"/>
          </a:p>
        </p:txBody>
      </p:sp>
    </p:spTree>
    <p:extLst>
      <p:ext uri="{BB962C8B-B14F-4D97-AF65-F5344CB8AC3E}">
        <p14:creationId xmlns:p14="http://schemas.microsoft.com/office/powerpoint/2010/main" val="1690438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erson standing next to a cow&#10;&#10;Description automatically generated">
            <a:extLst>
              <a:ext uri="{FF2B5EF4-FFF2-40B4-BE49-F238E27FC236}">
                <a16:creationId xmlns:a16="http://schemas.microsoft.com/office/drawing/2014/main" id="{1293B2AF-9207-4600-8F9E-415A329AD2ED}"/>
              </a:ext>
            </a:extLst>
          </p:cNvPr>
          <p:cNvPicPr>
            <a:picLocks noGrp="1" noChangeAspect="1"/>
          </p:cNvPicPr>
          <p:nvPr>
            <p:ph idx="1"/>
          </p:nvPr>
        </p:nvPicPr>
        <p:blipFill rotWithShape="1">
          <a:blip r:embed="rId3" cstate="print">
            <a:alphaModFix/>
            <a:extLst>
              <a:ext uri="{28A0092B-C50C-407E-A947-70E740481C1C}">
                <a14:useLocalDpi xmlns:a14="http://schemas.microsoft.com/office/drawing/2010/main" val="0"/>
              </a:ext>
            </a:extLst>
          </a:blip>
          <a:srcRect l="3196"/>
          <a:stretch/>
        </p:blipFill>
        <p:spPr>
          <a:xfrm>
            <a:off x="0" y="1325519"/>
            <a:ext cx="5181600" cy="5532481"/>
          </a:xfrm>
          <a:prstGeom prst="rect">
            <a:avLst/>
          </a:prstGeom>
        </p:spPr>
      </p:pic>
      <p:pic>
        <p:nvPicPr>
          <p:cNvPr id="7" name="Picture 6" descr="A picture containing indoor, person, table, computer&#10;&#10;Description automatically generated">
            <a:extLst>
              <a:ext uri="{FF2B5EF4-FFF2-40B4-BE49-F238E27FC236}">
                <a16:creationId xmlns:a16="http://schemas.microsoft.com/office/drawing/2014/main" id="{630CC2B1-5546-4352-B8CF-70903DB49C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2519982"/>
            <a:ext cx="3961943" cy="2695264"/>
          </a:xfrm>
          <a:prstGeom prst="rect">
            <a:avLst/>
          </a:prstGeom>
        </p:spPr>
      </p:pic>
      <p:sp>
        <p:nvSpPr>
          <p:cNvPr id="9" name="Title 1">
            <a:extLst>
              <a:ext uri="{FF2B5EF4-FFF2-40B4-BE49-F238E27FC236}">
                <a16:creationId xmlns:a16="http://schemas.microsoft.com/office/drawing/2014/main" id="{62CD5741-B4E2-4236-9B0C-C2251531211F}"/>
              </a:ext>
            </a:extLst>
          </p:cNvPr>
          <p:cNvSpPr>
            <a:spLocks noGrp="1"/>
          </p:cNvSpPr>
          <p:nvPr>
            <p:ph type="title"/>
          </p:nvPr>
        </p:nvSpPr>
        <p:spPr>
          <a:xfrm>
            <a:off x="-227" y="0"/>
            <a:ext cx="9143770" cy="1325563"/>
          </a:xfrm>
          <a:solidFill>
            <a:schemeClr val="accent5">
              <a:lumMod val="75000"/>
              <a:alpha val="86000"/>
            </a:schemeClr>
          </a:solidFill>
        </p:spPr>
        <p:txBody>
          <a:bodyPr>
            <a:normAutofit/>
          </a:bodyPr>
          <a:lstStyle/>
          <a:p>
            <a:pPr defTabSz="171450"/>
            <a:r>
              <a:rPr lang="en-GB" sz="4700" dirty="0">
                <a:solidFill>
                  <a:schemeClr val="bg1"/>
                </a:solidFill>
                <a:latin typeface="+mj-lt"/>
              </a:rPr>
              <a:t>Audio-based </a:t>
            </a:r>
            <a:r>
              <a:rPr lang="en-GB" sz="4700" dirty="0" err="1">
                <a:solidFill>
                  <a:schemeClr val="bg1"/>
                </a:solidFill>
                <a:latin typeface="+mj-lt"/>
              </a:rPr>
              <a:t>mobiMOOCs</a:t>
            </a:r>
            <a:endParaRPr lang="en-GB" sz="4700" dirty="0">
              <a:solidFill>
                <a:schemeClr val="bg1"/>
              </a:solidFill>
              <a:latin typeface="+mj-lt"/>
            </a:endParaRPr>
          </a:p>
        </p:txBody>
      </p:sp>
    </p:spTree>
    <p:extLst>
      <p:ext uri="{BB962C8B-B14F-4D97-AF65-F5344CB8AC3E}">
        <p14:creationId xmlns:p14="http://schemas.microsoft.com/office/powerpoint/2010/main" val="412145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8FC56-222B-47CC-9A3F-6F5BB282ED0E}"/>
              </a:ext>
            </a:extLst>
          </p:cNvPr>
          <p:cNvSpPr>
            <a:spLocks noGrp="1"/>
          </p:cNvSpPr>
          <p:nvPr>
            <p:ph type="title"/>
          </p:nvPr>
        </p:nvSpPr>
        <p:spPr>
          <a:xfrm>
            <a:off x="-288579" y="4840111"/>
            <a:ext cx="2402736" cy="1615894"/>
          </a:xfrm>
        </p:spPr>
        <p:txBody>
          <a:bodyPr vert="horz" lIns="91440" tIns="45720" rIns="91440" bIns="45720" rtlCol="0" anchor="ctr">
            <a:normAutofit/>
          </a:bodyPr>
          <a:lstStyle/>
          <a:p>
            <a:pPr algn="r" defTabSz="914400"/>
            <a:r>
              <a:rPr lang="en-US" sz="9600" dirty="0"/>
              <a:t>60+</a:t>
            </a:r>
          </a:p>
        </p:txBody>
      </p:sp>
      <p:pic>
        <p:nvPicPr>
          <p:cNvPr id="6" name="Content Placeholder 5">
            <a:extLst>
              <a:ext uri="{FF2B5EF4-FFF2-40B4-BE49-F238E27FC236}">
                <a16:creationId xmlns:a16="http://schemas.microsoft.com/office/drawing/2014/main" id="{210681A4-8D4F-48B5-BFBE-016629499288}"/>
              </a:ext>
            </a:extLst>
          </p:cNvPr>
          <p:cNvPicPr>
            <a:picLocks noGrp="1" noChangeAspect="1"/>
          </p:cNvPicPr>
          <p:nvPr>
            <p:ph sz="half" idx="1"/>
          </p:nvPr>
        </p:nvPicPr>
        <p:blipFill rotWithShape="1">
          <a:blip r:embed="rId3"/>
          <a:srcRect t="1095" b="9152"/>
          <a:stretch/>
        </p:blipFill>
        <p:spPr>
          <a:xfrm>
            <a:off x="20" y="2872"/>
            <a:ext cx="9143980" cy="4595954"/>
          </a:xfrm>
          <a:custGeom>
            <a:avLst/>
            <a:gdLst/>
            <a:ahLst/>
            <a:cxnLst/>
            <a:rect l="l" t="t" r="r" b="b"/>
            <a:pathLst>
              <a:path w="12192000" h="4621300">
                <a:moveTo>
                  <a:pt x="0" y="0"/>
                </a:moveTo>
                <a:lnTo>
                  <a:pt x="12192000" y="0"/>
                </a:lnTo>
                <a:lnTo>
                  <a:pt x="12192000" y="3104412"/>
                </a:lnTo>
                <a:lnTo>
                  <a:pt x="12192000" y="3296537"/>
                </a:lnTo>
                <a:lnTo>
                  <a:pt x="12192000" y="4272355"/>
                </a:lnTo>
                <a:lnTo>
                  <a:pt x="12113803" y="4280638"/>
                </a:lnTo>
                <a:cubicBezTo>
                  <a:pt x="10139508" y="4478587"/>
                  <a:pt x="8237152" y="4571590"/>
                  <a:pt x="6753597" y="4604195"/>
                </a:cubicBezTo>
                <a:cubicBezTo>
                  <a:pt x="4940362" y="4644044"/>
                  <a:pt x="2657278" y="4624714"/>
                  <a:pt x="400746" y="4432852"/>
                </a:cubicBezTo>
                <a:lnTo>
                  <a:pt x="0" y="4395876"/>
                </a:lnTo>
                <a:lnTo>
                  <a:pt x="0" y="3296537"/>
                </a:lnTo>
                <a:lnTo>
                  <a:pt x="0" y="3104412"/>
                </a:lnTo>
                <a:close/>
              </a:path>
            </a:pathLst>
          </a:custGeom>
        </p:spPr>
      </p:pic>
      <p:sp>
        <p:nvSpPr>
          <p:cNvPr id="4" name="Content Placeholder 3">
            <a:extLst>
              <a:ext uri="{FF2B5EF4-FFF2-40B4-BE49-F238E27FC236}">
                <a16:creationId xmlns:a16="http://schemas.microsoft.com/office/drawing/2014/main" id="{29C4AC86-1690-4B79-896A-26F41C68D336}"/>
              </a:ext>
            </a:extLst>
          </p:cNvPr>
          <p:cNvSpPr>
            <a:spLocks noGrp="1"/>
          </p:cNvSpPr>
          <p:nvPr>
            <p:ph sz="half" idx="2"/>
          </p:nvPr>
        </p:nvSpPr>
        <p:spPr>
          <a:xfrm>
            <a:off x="1981200" y="4846531"/>
            <a:ext cx="7158430" cy="1770300"/>
          </a:xfrm>
        </p:spPr>
        <p:txBody>
          <a:bodyPr vert="horz" lIns="91440" tIns="45720" rIns="91440" bIns="45720" rtlCol="0" anchor="ctr">
            <a:noAutofit/>
          </a:bodyPr>
          <a:lstStyle/>
          <a:p>
            <a:pPr defTabSz="914400"/>
            <a:r>
              <a:rPr lang="en-US" sz="4000" dirty="0"/>
              <a:t>Intergovernmental </a:t>
            </a:r>
            <a:r>
              <a:rPr lang="en-US" sz="4000" dirty="0" err="1"/>
              <a:t>organisations</a:t>
            </a:r>
            <a:endParaRPr lang="en-US" sz="4000" dirty="0"/>
          </a:p>
          <a:p>
            <a:pPr defTabSz="914400"/>
            <a:r>
              <a:rPr lang="en-US" sz="4000" dirty="0"/>
              <a:t>Universities and educational institutions </a:t>
            </a:r>
          </a:p>
          <a:p>
            <a:pPr defTabSz="914400"/>
            <a:r>
              <a:rPr lang="en-US" sz="4000" dirty="0"/>
              <a:t>Associations and networks</a:t>
            </a:r>
          </a:p>
        </p:txBody>
      </p:sp>
      <p:sp>
        <p:nvSpPr>
          <p:cNvPr id="3" name="Rectangle 2">
            <a:extLst>
              <a:ext uri="{FF2B5EF4-FFF2-40B4-BE49-F238E27FC236}">
                <a16:creationId xmlns:a16="http://schemas.microsoft.com/office/drawing/2014/main" id="{5100C356-9ABF-4E65-B147-5CA05ACE85CA}"/>
              </a:ext>
            </a:extLst>
          </p:cNvPr>
          <p:cNvSpPr/>
          <p:nvPr/>
        </p:nvSpPr>
        <p:spPr>
          <a:xfrm>
            <a:off x="3158861" y="4116420"/>
            <a:ext cx="2659767"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CA" sz="1800" b="0" i="0" u="none" strike="noStrike" kern="1200" cap="none" spc="0" normalizeH="0" baseline="0" noProof="0" dirty="0">
                <a:ln>
                  <a:noFill/>
                </a:ln>
                <a:solidFill>
                  <a:prstClr val="white"/>
                </a:solidFill>
                <a:effectLst/>
                <a:uLnTx/>
                <a:uFillTx/>
                <a:latin typeface="Arial" charset="0"/>
                <a:ea typeface="+mn-ea"/>
                <a:cs typeface="+mn-cs"/>
                <a:hlinkClick r:id="rId4">
                  <a:extLst>
                    <a:ext uri="{A12FA001-AC4F-418D-AE19-62706E023703}">
                      <ahyp:hlinkClr xmlns:ahyp="http://schemas.microsoft.com/office/drawing/2018/hyperlinkcolor" val="tx"/>
                    </a:ext>
                  </a:extLst>
                </a:hlinkClick>
              </a:rPr>
              <a:t>https://opendoor.col.org/</a:t>
            </a:r>
            <a:endParaRPr kumimoji="0" lang="en-CA" sz="1800" b="0" i="0" u="none" strike="noStrike" kern="1200" cap="none" spc="0" normalizeH="0" baseline="0" noProof="0" dirty="0">
              <a:ln>
                <a:noFill/>
              </a:ln>
              <a:solidFill>
                <a:prstClr val="white"/>
              </a:solidFill>
              <a:effectLst/>
              <a:uLnTx/>
              <a:uFillTx/>
              <a:latin typeface="Arial" charset="0"/>
              <a:ea typeface="+mn-ea"/>
              <a:cs typeface="+mn-cs"/>
            </a:endParaRPr>
          </a:p>
        </p:txBody>
      </p:sp>
    </p:spTree>
    <p:extLst>
      <p:ext uri="{BB962C8B-B14F-4D97-AF65-F5344CB8AC3E}">
        <p14:creationId xmlns:p14="http://schemas.microsoft.com/office/powerpoint/2010/main" val="3431292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Futures of Learning</a:t>
            </a:r>
          </a:p>
        </p:txBody>
      </p:sp>
    </p:spTree>
    <p:extLst>
      <p:ext uri="{BB962C8B-B14F-4D97-AF65-F5344CB8AC3E}">
        <p14:creationId xmlns:p14="http://schemas.microsoft.com/office/powerpoint/2010/main" val="269498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A86D-78C4-42F9-81E7-C846FB1A6E4E}"/>
              </a:ext>
            </a:extLst>
          </p:cNvPr>
          <p:cNvSpPr>
            <a:spLocks noGrp="1"/>
          </p:cNvSpPr>
          <p:nvPr>
            <p:ph type="title"/>
          </p:nvPr>
        </p:nvSpPr>
        <p:spPr/>
        <p:txBody>
          <a:bodyPr/>
          <a:lstStyle/>
          <a:p>
            <a:r>
              <a:rPr lang="en-US" dirty="0"/>
              <a:t>1. Preferrable Future</a:t>
            </a:r>
            <a:endParaRPr lang="en-CA" dirty="0"/>
          </a:p>
        </p:txBody>
      </p:sp>
      <p:sp>
        <p:nvSpPr>
          <p:cNvPr id="4" name="Content Placeholder 3">
            <a:extLst>
              <a:ext uri="{FF2B5EF4-FFF2-40B4-BE49-F238E27FC236}">
                <a16:creationId xmlns:a16="http://schemas.microsoft.com/office/drawing/2014/main" id="{D927FAB1-E093-4319-B2C6-5F15F7F4575C}"/>
              </a:ext>
            </a:extLst>
          </p:cNvPr>
          <p:cNvSpPr>
            <a:spLocks noGrp="1"/>
          </p:cNvSpPr>
          <p:nvPr>
            <p:ph sz="half" idx="1"/>
          </p:nvPr>
        </p:nvSpPr>
        <p:spPr/>
        <p:txBody>
          <a:bodyPr>
            <a:normAutofit/>
          </a:bodyPr>
          <a:lstStyle/>
          <a:p>
            <a:r>
              <a:rPr lang="en-US" dirty="0"/>
              <a:t>Universal primary completion will be achieved in 2042</a:t>
            </a:r>
          </a:p>
          <a:p>
            <a:r>
              <a:rPr lang="en-US" dirty="0"/>
              <a:t>Universal lower secondary completion in 2059 </a:t>
            </a:r>
          </a:p>
          <a:p>
            <a:r>
              <a:rPr lang="en-US" dirty="0"/>
              <a:t>Universal upper secondary completion in 2084</a:t>
            </a:r>
          </a:p>
          <a:p>
            <a:endParaRPr lang="en-CA" dirty="0"/>
          </a:p>
        </p:txBody>
      </p:sp>
      <p:pic>
        <p:nvPicPr>
          <p:cNvPr id="6" name="Content Placeholder 3">
            <a:extLst>
              <a:ext uri="{FF2B5EF4-FFF2-40B4-BE49-F238E27FC236}">
                <a16:creationId xmlns:a16="http://schemas.microsoft.com/office/drawing/2014/main" id="{521698E2-1FE1-4CCE-9897-9CF224742255}"/>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29150" y="2502261"/>
            <a:ext cx="3886200" cy="2998065"/>
          </a:xfrm>
        </p:spPr>
      </p:pic>
      <p:sp>
        <p:nvSpPr>
          <p:cNvPr id="7" name="TextBox 6">
            <a:extLst>
              <a:ext uri="{FF2B5EF4-FFF2-40B4-BE49-F238E27FC236}">
                <a16:creationId xmlns:a16="http://schemas.microsoft.com/office/drawing/2014/main" id="{5FCAF11E-0E0F-4CBF-9857-BCCAF7A0FAF1}"/>
              </a:ext>
            </a:extLst>
          </p:cNvPr>
          <p:cNvSpPr txBox="1"/>
          <p:nvPr/>
        </p:nvSpPr>
        <p:spPr>
          <a:xfrm>
            <a:off x="628650" y="6262042"/>
            <a:ext cx="5695790" cy="230832"/>
          </a:xfrm>
          <a:prstGeom prst="rect">
            <a:avLst/>
          </a:prstGeom>
          <a:noFill/>
        </p:spPr>
        <p:txBody>
          <a:bodyPr wrap="none" rtlCol="0">
            <a:spAutoFit/>
          </a:bodyPr>
          <a:lstStyle/>
          <a:p>
            <a:r>
              <a:rPr lang="en-US" sz="900" dirty="0"/>
              <a:t>Source: UNESCO (2016). Global Education Monitoring Report. </a:t>
            </a:r>
            <a:r>
              <a:rPr lang="en-US" sz="900" dirty="0">
                <a:hlinkClick r:id="rId3"/>
              </a:rPr>
              <a:t>https://unesdoc.unesco.org/ark:/48223/pf0000245752</a:t>
            </a:r>
            <a:r>
              <a:rPr lang="en-US" sz="900" dirty="0"/>
              <a:t> </a:t>
            </a:r>
            <a:endParaRPr lang="en-CA" sz="900" dirty="0"/>
          </a:p>
        </p:txBody>
      </p:sp>
    </p:spTree>
    <p:extLst>
      <p:ext uri="{BB962C8B-B14F-4D97-AF65-F5344CB8AC3E}">
        <p14:creationId xmlns:p14="http://schemas.microsoft.com/office/powerpoint/2010/main" val="1199245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alpha val="0"/>
          </a:schemeClr>
        </a:solidFill>
        <a:effectLst/>
      </p:bgPr>
    </p:bg>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DB38A82A-799C-4950-8B2A-FE399D905C69}"/>
              </a:ext>
            </a:extLst>
          </p:cNvPr>
          <p:cNvSpPr txBox="1">
            <a:spLocks noGrp="1"/>
          </p:cNvSpPr>
          <p:nvPr>
            <p:ph type="body" idx="4294967295"/>
          </p:nvPr>
        </p:nvSpPr>
        <p:spPr>
          <a:xfrm>
            <a:off x="853440" y="2226470"/>
            <a:ext cx="4232912" cy="3945730"/>
          </a:xfrm>
          <a:solidFill>
            <a:srgbClr val="FFFFFF">
              <a:alpha val="69804"/>
            </a:srgbClr>
          </a:solidFill>
        </p:spPr>
        <p:txBody>
          <a:bodyPr/>
          <a:lstStyle/>
          <a:p>
            <a:pPr lvl="0"/>
            <a:r>
              <a:rPr lang="en-CA" sz="2800" dirty="0">
                <a:latin typeface="Times New Roman"/>
              </a:rPr>
              <a:t>Canada: 10.7%</a:t>
            </a:r>
          </a:p>
          <a:p>
            <a:pPr lvl="0"/>
            <a:r>
              <a:rPr lang="en-CA" sz="2800" dirty="0">
                <a:latin typeface="Times New Roman"/>
              </a:rPr>
              <a:t>India: .56%</a:t>
            </a:r>
          </a:p>
          <a:p>
            <a:pPr lvl="0"/>
            <a:r>
              <a:rPr lang="en-CA" sz="2800" dirty="0">
                <a:latin typeface="Times New Roman"/>
              </a:rPr>
              <a:t>South Africa: 1% . For example, in South Africa 80% of disabled people aged 20-24 are not in tertiary education. </a:t>
            </a:r>
          </a:p>
        </p:txBody>
      </p:sp>
      <p:sp>
        <p:nvSpPr>
          <p:cNvPr id="3" name="Rectangle 2">
            <a:extLst>
              <a:ext uri="{FF2B5EF4-FFF2-40B4-BE49-F238E27FC236}">
                <a16:creationId xmlns:a16="http://schemas.microsoft.com/office/drawing/2014/main" id="{06C7E96C-3BC3-4863-A1C0-6C4BDDE1D39F}"/>
              </a:ext>
            </a:extLst>
          </p:cNvPr>
          <p:cNvSpPr txBox="1"/>
          <p:nvPr/>
        </p:nvSpPr>
        <p:spPr>
          <a:xfrm>
            <a:off x="665822" y="994169"/>
            <a:ext cx="7163723" cy="948927"/>
          </a:xfrm>
          <a:prstGeom prst="rect">
            <a:avLst/>
          </a:prstGeom>
          <a:noFill/>
          <a:ln cap="flat">
            <a:noFill/>
          </a:ln>
        </p:spPr>
        <p:txBody>
          <a:bodyPr vert="horz" wrap="square" lIns="68580" tIns="34290" rIns="68580" bIns="34290" anchor="ctr" anchorCtr="0" compatLnSpc="1">
            <a:normAutofit/>
          </a:bodyPr>
          <a:lstStyle/>
          <a:p>
            <a:pPr defTabSz="685800">
              <a:lnSpc>
                <a:spcPct val="90000"/>
              </a:lnSpc>
              <a:defRPr sz="1800" b="0" i="0" u="none" strike="noStrike" kern="0" cap="none" spc="0" baseline="0">
                <a:solidFill>
                  <a:srgbClr val="000000"/>
                </a:solidFill>
                <a:uFillTx/>
              </a:defRPr>
            </a:pPr>
            <a:r>
              <a:rPr lang="en-US" sz="3000">
                <a:solidFill>
                  <a:srgbClr val="290088"/>
                </a:solidFill>
                <a:latin typeface="Georgia" pitchFamily="18"/>
              </a:rPr>
              <a:t>Inclusion</a:t>
            </a:r>
            <a:endParaRPr lang="en-CA" sz="3000">
              <a:solidFill>
                <a:srgbClr val="290088"/>
              </a:solidFill>
              <a:latin typeface="Georgia" pitchFamily="18"/>
            </a:endParaRPr>
          </a:p>
        </p:txBody>
      </p:sp>
      <p:sp>
        <p:nvSpPr>
          <p:cNvPr id="4" name="Rectangle 6">
            <a:extLst>
              <a:ext uri="{FF2B5EF4-FFF2-40B4-BE49-F238E27FC236}">
                <a16:creationId xmlns:a16="http://schemas.microsoft.com/office/drawing/2014/main" id="{A5E569EA-51A0-420C-B640-0E5AB774A903}"/>
              </a:ext>
            </a:extLst>
          </p:cNvPr>
          <p:cNvSpPr/>
          <p:nvPr/>
        </p:nvSpPr>
        <p:spPr>
          <a:xfrm>
            <a:off x="5086352" y="2018384"/>
            <a:ext cx="2914650" cy="577081"/>
          </a:xfrm>
          <a:prstGeom prst="rect">
            <a:avLst/>
          </a:prstGeom>
          <a:solidFill>
            <a:srgbClr val="A3BB6B"/>
          </a:solidFill>
          <a:ln cap="flat">
            <a:noFill/>
            <a:prstDash val="solid"/>
          </a:ln>
        </p:spPr>
        <p:txBody>
          <a:bodyPr vert="horz" wrap="square" lIns="68580" tIns="34290" rIns="68580" bIns="34290" anchor="t" anchorCtr="0" compatLnSpc="1">
            <a:spAutoFit/>
          </a:bodyPr>
          <a:lstStyle/>
          <a:p>
            <a:pPr defTabSz="685800">
              <a:defRPr sz="1800" b="0" i="0" u="none" strike="noStrike" kern="0" cap="none" spc="0" baseline="0">
                <a:solidFill>
                  <a:srgbClr val="000000"/>
                </a:solidFill>
                <a:uFillTx/>
              </a:defRPr>
            </a:pPr>
            <a:r>
              <a:rPr lang="en-US" sz="3300">
                <a:solidFill>
                  <a:srgbClr val="FFFFFF"/>
                </a:solidFill>
                <a:latin typeface="Calibri"/>
              </a:rPr>
              <a:t>Access to HE</a:t>
            </a:r>
          </a:p>
        </p:txBody>
      </p:sp>
      <p:pic>
        <p:nvPicPr>
          <p:cNvPr id="5" name="Graphic 8" descr="Wheelchair Access">
            <a:extLst>
              <a:ext uri="{FF2B5EF4-FFF2-40B4-BE49-F238E27FC236}">
                <a16:creationId xmlns:a16="http://schemas.microsoft.com/office/drawing/2014/main" id="{D935391E-AC58-4B10-AE41-1FB3283DB8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72050" y="2268544"/>
            <a:ext cx="3143247" cy="3143247"/>
          </a:xfrm>
          <a:prstGeom prst="rect">
            <a:avLst/>
          </a:prstGeom>
          <a:noFill/>
          <a:ln cap="flat">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5313D9-B297-44C7-A906-64A0B655695F}"/>
              </a:ext>
            </a:extLst>
          </p:cNvPr>
          <p:cNvSpPr>
            <a:spLocks noGrp="1"/>
          </p:cNvSpPr>
          <p:nvPr>
            <p:ph sz="half" idx="1"/>
          </p:nvPr>
        </p:nvSpPr>
        <p:spPr>
          <a:xfrm>
            <a:off x="443592" y="1967948"/>
            <a:ext cx="3976008" cy="4032802"/>
          </a:xfrm>
        </p:spPr>
        <p:txBody>
          <a:bodyPr>
            <a:normAutofit lnSpcReduction="10000"/>
          </a:bodyPr>
          <a:lstStyle/>
          <a:p>
            <a:r>
              <a:rPr lang="en-CA" dirty="0"/>
              <a:t>In West and Central Africa, less than 45% students in Grade 6 achieved competency level in maths and reading</a:t>
            </a:r>
          </a:p>
          <a:p>
            <a:r>
              <a:rPr lang="en-CA" dirty="0"/>
              <a:t>In South Africa, majority of Grade 4 students displayed the capacity of Grade 1 </a:t>
            </a:r>
            <a:br>
              <a:rPr lang="en-CA" dirty="0"/>
            </a:br>
            <a:r>
              <a:rPr lang="en-CA" sz="1425" dirty="0"/>
              <a:t>(World Bank, 2018)</a:t>
            </a:r>
          </a:p>
          <a:p>
            <a:endParaRPr lang="en-CA" dirty="0"/>
          </a:p>
        </p:txBody>
      </p:sp>
      <p:pic>
        <p:nvPicPr>
          <p:cNvPr id="12" name="Picture 11" descr="A child posing for the camera&#10;&#10;Description generated with high confidence">
            <a:extLst>
              <a:ext uri="{FF2B5EF4-FFF2-40B4-BE49-F238E27FC236}">
                <a16:creationId xmlns:a16="http://schemas.microsoft.com/office/drawing/2014/main" id="{9162E279-8973-41FA-9B00-6BB653659CC0}"/>
              </a:ext>
            </a:extLst>
          </p:cNvPr>
          <p:cNvPicPr>
            <a:picLocks noChangeAspect="1"/>
          </p:cNvPicPr>
          <p:nvPr/>
        </p:nvPicPr>
        <p:blipFill rotWithShape="1">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a:xfrm>
            <a:off x="4572000" y="1570264"/>
            <a:ext cx="4498674" cy="4430486"/>
          </a:xfrm>
          <a:prstGeom prst="rect">
            <a:avLst/>
          </a:prstGeom>
        </p:spPr>
      </p:pic>
      <p:sp>
        <p:nvSpPr>
          <p:cNvPr id="5" name="Title 2">
            <a:extLst>
              <a:ext uri="{FF2B5EF4-FFF2-40B4-BE49-F238E27FC236}">
                <a16:creationId xmlns:a16="http://schemas.microsoft.com/office/drawing/2014/main" id="{15A648E6-A346-473E-8CCC-B4E5FCA271B1}"/>
              </a:ext>
            </a:extLst>
          </p:cNvPr>
          <p:cNvSpPr txBox="1">
            <a:spLocks/>
          </p:cNvSpPr>
          <p:nvPr/>
        </p:nvSpPr>
        <p:spPr>
          <a:xfrm>
            <a:off x="628650" y="3741"/>
            <a:ext cx="788670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CA" sz="4000" b="0" i="0" u="none" strike="noStrike" kern="1200" cap="none" spc="0" normalizeH="0" baseline="0" noProof="0" dirty="0">
                <a:ln>
                  <a:noFill/>
                </a:ln>
                <a:solidFill>
                  <a:srgbClr val="290088"/>
                </a:solidFill>
                <a:effectLst/>
                <a:uLnTx/>
                <a:uFillTx/>
                <a:latin typeface="Calibri" panose="020F0502020204030204"/>
                <a:ea typeface="+mj-ea"/>
                <a:cs typeface="+mj-cs"/>
              </a:rPr>
              <a:t>The ‘Learning Crisis’</a:t>
            </a:r>
            <a:endParaRPr kumimoji="0" lang="en-US" sz="4000" b="0" i="0" u="none" strike="noStrike" kern="1200" cap="none" spc="0" normalizeH="0" baseline="0" noProof="0" dirty="0">
              <a:ln>
                <a:noFill/>
              </a:ln>
              <a:solidFill>
                <a:srgbClr val="290088"/>
              </a:solidFill>
              <a:effectLst/>
              <a:uLnTx/>
              <a:uFillTx/>
              <a:latin typeface="Calibri" panose="020F0502020204030204"/>
              <a:ea typeface="+mj-ea"/>
              <a:cs typeface="+mj-cs"/>
            </a:endParaRPr>
          </a:p>
        </p:txBody>
      </p:sp>
    </p:spTree>
    <p:extLst>
      <p:ext uri="{BB962C8B-B14F-4D97-AF65-F5344CB8AC3E}">
        <p14:creationId xmlns:p14="http://schemas.microsoft.com/office/powerpoint/2010/main" val="493356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F77337F-B2A1-45EA-BDE6-5FFE6F409A38}"/>
              </a:ext>
            </a:extLst>
          </p:cNvPr>
          <p:cNvSpPr>
            <a:spLocks noGrp="1"/>
          </p:cNvSpPr>
          <p:nvPr>
            <p:ph type="title"/>
          </p:nvPr>
        </p:nvSpPr>
        <p:spPr/>
        <p:txBody>
          <a:bodyPr/>
          <a:lstStyle/>
          <a:p>
            <a:r>
              <a:rPr lang="en-US" dirty="0"/>
              <a:t>Preferable Future of Education</a:t>
            </a:r>
            <a:endParaRPr lang="en-CA" dirty="0"/>
          </a:p>
        </p:txBody>
      </p:sp>
      <p:sp>
        <p:nvSpPr>
          <p:cNvPr id="6" name="Content Placeholder 5">
            <a:extLst>
              <a:ext uri="{FF2B5EF4-FFF2-40B4-BE49-F238E27FC236}">
                <a16:creationId xmlns:a16="http://schemas.microsoft.com/office/drawing/2014/main" id="{B7C4E556-6F9C-4F34-86EC-F69CB8E2DB1C}"/>
              </a:ext>
            </a:extLst>
          </p:cNvPr>
          <p:cNvSpPr>
            <a:spLocks noGrp="1"/>
          </p:cNvSpPr>
          <p:nvPr>
            <p:ph idx="1"/>
          </p:nvPr>
        </p:nvSpPr>
        <p:spPr/>
        <p:txBody>
          <a:bodyPr/>
          <a:lstStyle/>
          <a:p>
            <a:r>
              <a:rPr lang="en-US" sz="4000" dirty="0"/>
              <a:t>Equity</a:t>
            </a:r>
          </a:p>
          <a:p>
            <a:r>
              <a:rPr lang="en-US" sz="4000" dirty="0"/>
              <a:t>Inclusion</a:t>
            </a:r>
          </a:p>
          <a:p>
            <a:r>
              <a:rPr lang="en-US" sz="4000" dirty="0"/>
              <a:t>Quality</a:t>
            </a:r>
          </a:p>
          <a:p>
            <a:r>
              <a:rPr lang="en-US" sz="4000" dirty="0"/>
              <a:t>Lifelong</a:t>
            </a:r>
          </a:p>
          <a:p>
            <a:endParaRPr lang="en-US" dirty="0"/>
          </a:p>
          <a:p>
            <a:endParaRPr lang="en-CA" dirty="0"/>
          </a:p>
        </p:txBody>
      </p:sp>
      <p:grpSp>
        <p:nvGrpSpPr>
          <p:cNvPr id="16" name="Group 15">
            <a:extLst>
              <a:ext uri="{FF2B5EF4-FFF2-40B4-BE49-F238E27FC236}">
                <a16:creationId xmlns:a16="http://schemas.microsoft.com/office/drawing/2014/main" id="{24769EF4-09A4-44C8-92A7-FA669530788A}"/>
              </a:ext>
            </a:extLst>
          </p:cNvPr>
          <p:cNvGrpSpPr/>
          <p:nvPr/>
        </p:nvGrpSpPr>
        <p:grpSpPr>
          <a:xfrm>
            <a:off x="4821407" y="1947724"/>
            <a:ext cx="3597215" cy="3597215"/>
            <a:chOff x="4821407" y="1947724"/>
            <a:chExt cx="3597215" cy="3597215"/>
          </a:xfrm>
        </p:grpSpPr>
        <p:grpSp>
          <p:nvGrpSpPr>
            <p:cNvPr id="15" name="Group 14">
              <a:extLst>
                <a:ext uri="{FF2B5EF4-FFF2-40B4-BE49-F238E27FC236}">
                  <a16:creationId xmlns:a16="http://schemas.microsoft.com/office/drawing/2014/main" id="{9A67DE77-B19D-43FB-8C6E-518E75B5B0D7}"/>
                </a:ext>
              </a:extLst>
            </p:cNvPr>
            <p:cNvGrpSpPr/>
            <p:nvPr/>
          </p:nvGrpSpPr>
          <p:grpSpPr>
            <a:xfrm>
              <a:off x="4821407" y="1947724"/>
              <a:ext cx="3597215" cy="3597215"/>
              <a:chOff x="4821407" y="1947724"/>
              <a:chExt cx="3597215" cy="3597215"/>
            </a:xfrm>
          </p:grpSpPr>
          <p:pic>
            <p:nvPicPr>
              <p:cNvPr id="8" name="Graphic 7" descr="Gender">
                <a:extLst>
                  <a:ext uri="{FF2B5EF4-FFF2-40B4-BE49-F238E27FC236}">
                    <a16:creationId xmlns:a16="http://schemas.microsoft.com/office/drawing/2014/main" id="{254C0C23-7BB3-4C91-B2DC-8AF23AA6C8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162814" y="3289131"/>
                <a:ext cx="914400" cy="914400"/>
              </a:xfrm>
              <a:prstGeom prst="rect">
                <a:avLst/>
              </a:prstGeom>
            </p:spPr>
          </p:pic>
          <p:pic>
            <p:nvPicPr>
              <p:cNvPr id="14" name="Graphic 13" descr="Aperture">
                <a:extLst>
                  <a:ext uri="{FF2B5EF4-FFF2-40B4-BE49-F238E27FC236}">
                    <a16:creationId xmlns:a16="http://schemas.microsoft.com/office/drawing/2014/main" id="{109AA5F1-E556-4EA6-A71A-FC6BC45587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21407" y="1947724"/>
                <a:ext cx="3597215" cy="3597215"/>
              </a:xfrm>
              <a:prstGeom prst="rect">
                <a:avLst/>
              </a:prstGeom>
            </p:spPr>
          </p:pic>
        </p:grpSp>
        <p:pic>
          <p:nvPicPr>
            <p:cNvPr id="12" name="Graphic 11" descr="Clipboard Badge">
              <a:extLst>
                <a:ext uri="{FF2B5EF4-FFF2-40B4-BE49-F238E27FC236}">
                  <a16:creationId xmlns:a16="http://schemas.microsoft.com/office/drawing/2014/main" id="{8DF98382-6C1C-4975-A875-F94E7A3205D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44891" y="3429000"/>
              <a:ext cx="646436" cy="646436"/>
            </a:xfrm>
            <a:prstGeom prst="rect">
              <a:avLst/>
            </a:prstGeom>
          </p:spPr>
        </p:pic>
        <p:pic>
          <p:nvPicPr>
            <p:cNvPr id="10" name="Graphic 9" descr="Wheelchair access">
              <a:extLst>
                <a:ext uri="{FF2B5EF4-FFF2-40B4-BE49-F238E27FC236}">
                  <a16:creationId xmlns:a16="http://schemas.microsoft.com/office/drawing/2014/main" id="{CA4F2637-8D97-4ED5-A39E-C0CDACAE3EB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308262" y="3363597"/>
              <a:ext cx="579193" cy="579193"/>
            </a:xfrm>
            <a:prstGeom prst="rect">
              <a:avLst/>
            </a:prstGeom>
          </p:spPr>
        </p:pic>
      </p:grpSp>
    </p:spTree>
    <p:extLst>
      <p:ext uri="{BB962C8B-B14F-4D97-AF65-F5344CB8AC3E}">
        <p14:creationId xmlns:p14="http://schemas.microsoft.com/office/powerpoint/2010/main" val="8230138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A86D-78C4-42F9-81E7-C846FB1A6E4E}"/>
              </a:ext>
            </a:extLst>
          </p:cNvPr>
          <p:cNvSpPr>
            <a:spLocks noGrp="1"/>
          </p:cNvSpPr>
          <p:nvPr>
            <p:ph type="title"/>
          </p:nvPr>
        </p:nvSpPr>
        <p:spPr/>
        <p:txBody>
          <a:bodyPr/>
          <a:lstStyle/>
          <a:p>
            <a:r>
              <a:rPr lang="en-US" dirty="0"/>
              <a:t>2. Probable Future</a:t>
            </a:r>
            <a:endParaRPr lang="en-CA" dirty="0"/>
          </a:p>
        </p:txBody>
      </p:sp>
      <p:sp>
        <p:nvSpPr>
          <p:cNvPr id="4" name="Content Placeholder 3">
            <a:extLst>
              <a:ext uri="{FF2B5EF4-FFF2-40B4-BE49-F238E27FC236}">
                <a16:creationId xmlns:a16="http://schemas.microsoft.com/office/drawing/2014/main" id="{D927FAB1-E093-4319-B2C6-5F15F7F4575C}"/>
              </a:ext>
            </a:extLst>
          </p:cNvPr>
          <p:cNvSpPr>
            <a:spLocks noGrp="1"/>
          </p:cNvSpPr>
          <p:nvPr>
            <p:ph idx="1"/>
          </p:nvPr>
        </p:nvSpPr>
        <p:spPr/>
        <p:txBody>
          <a:bodyPr>
            <a:normAutofit/>
          </a:bodyPr>
          <a:lstStyle/>
          <a:p>
            <a:endParaRPr lang="en-CA" dirty="0"/>
          </a:p>
        </p:txBody>
      </p:sp>
      <p:grpSp>
        <p:nvGrpSpPr>
          <p:cNvPr id="8" name="Content Placeholder 4">
            <a:extLst>
              <a:ext uri="{FF2B5EF4-FFF2-40B4-BE49-F238E27FC236}">
                <a16:creationId xmlns:a16="http://schemas.microsoft.com/office/drawing/2014/main" id="{9ED1C601-0EDD-4C19-A714-9639D92BCD61}"/>
              </a:ext>
            </a:extLst>
          </p:cNvPr>
          <p:cNvGrpSpPr/>
          <p:nvPr/>
        </p:nvGrpSpPr>
        <p:grpSpPr>
          <a:xfrm>
            <a:off x="758426" y="1609635"/>
            <a:ext cx="7628750" cy="4034897"/>
            <a:chOff x="1011234" y="1003179"/>
            <a:chExt cx="10171667" cy="5379863"/>
          </a:xfrm>
        </p:grpSpPr>
        <p:sp>
          <p:nvSpPr>
            <p:cNvPr id="9" name="Freeform: Shape 8">
              <a:extLst>
                <a:ext uri="{FF2B5EF4-FFF2-40B4-BE49-F238E27FC236}">
                  <a16:creationId xmlns:a16="http://schemas.microsoft.com/office/drawing/2014/main" id="{D39B7AEC-E26B-46F6-B29B-40A8D71D997B}"/>
                </a:ext>
              </a:extLst>
            </p:cNvPr>
            <p:cNvSpPr/>
            <p:nvPr/>
          </p:nvSpPr>
          <p:spPr>
            <a:xfrm>
              <a:off x="1011234"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D7D31"/>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Face-to-Face Courses</a:t>
              </a:r>
            </a:p>
          </p:txBody>
        </p:sp>
        <p:sp>
          <p:nvSpPr>
            <p:cNvPr id="10" name="Freeform: Shape 9">
              <a:extLst>
                <a:ext uri="{FF2B5EF4-FFF2-40B4-BE49-F238E27FC236}">
                  <a16:creationId xmlns:a16="http://schemas.microsoft.com/office/drawing/2014/main" id="{938F0DDF-58CF-4E96-9C35-D9A116F8BF63}"/>
                </a:ext>
              </a:extLst>
            </p:cNvPr>
            <p:cNvSpPr/>
            <p:nvPr/>
          </p:nvSpPr>
          <p:spPr>
            <a:xfrm>
              <a:off x="1633758"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a:alphaModFix/>
              </a:blip>
              <a:stretch>
                <a:fillRect/>
              </a:stretch>
            </a:blipFill>
            <a:ln w="12701" cap="flat">
              <a:solidFill>
                <a:srgbClr val="FFFFFF"/>
              </a:solidFill>
              <a:prstDash val="solid"/>
              <a:miter/>
            </a:ln>
          </p:spPr>
          <p:txBody>
            <a:bodyPr lIns="0" tIns="0" rIns="0" bIns="0"/>
            <a:lstStyle/>
            <a:p>
              <a:endParaRPr lang="en-CA" sz="1350"/>
            </a:p>
          </p:txBody>
        </p:sp>
        <p:sp>
          <p:nvSpPr>
            <p:cNvPr id="11" name="Freeform: Shape 10">
              <a:extLst>
                <a:ext uri="{FF2B5EF4-FFF2-40B4-BE49-F238E27FC236}">
                  <a16:creationId xmlns:a16="http://schemas.microsoft.com/office/drawing/2014/main" id="{64E649BD-D4DF-4DC7-ACB5-BE1CADFBCDF4}"/>
                </a:ext>
              </a:extLst>
            </p:cNvPr>
            <p:cNvSpPr/>
            <p:nvPr/>
          </p:nvSpPr>
          <p:spPr>
            <a:xfrm>
              <a:off x="4428558"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A5A5A5"/>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Blended Courses</a:t>
              </a:r>
            </a:p>
          </p:txBody>
        </p:sp>
        <p:sp>
          <p:nvSpPr>
            <p:cNvPr id="12" name="Freeform: Shape 11">
              <a:extLst>
                <a:ext uri="{FF2B5EF4-FFF2-40B4-BE49-F238E27FC236}">
                  <a16:creationId xmlns:a16="http://schemas.microsoft.com/office/drawing/2014/main" id="{B173A311-0BD0-4D47-A249-FB4CF7019C22}"/>
                </a:ext>
              </a:extLst>
            </p:cNvPr>
            <p:cNvSpPr/>
            <p:nvPr/>
          </p:nvSpPr>
          <p:spPr>
            <a:xfrm>
              <a:off x="5056842"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4">
                <a:alphaModFix/>
              </a:blip>
              <a:stretch>
                <a:fillRect/>
              </a:stretch>
            </a:blipFill>
            <a:ln w="12701" cap="flat">
              <a:solidFill>
                <a:srgbClr val="FFFFFF"/>
              </a:solidFill>
              <a:prstDash val="solid"/>
              <a:miter/>
            </a:ln>
          </p:spPr>
          <p:txBody>
            <a:bodyPr lIns="0" tIns="0" rIns="0" bIns="0"/>
            <a:lstStyle/>
            <a:p>
              <a:endParaRPr lang="en-CA" sz="1350"/>
            </a:p>
          </p:txBody>
        </p:sp>
        <p:sp>
          <p:nvSpPr>
            <p:cNvPr id="13" name="Freeform: Shape 12">
              <a:extLst>
                <a:ext uri="{FF2B5EF4-FFF2-40B4-BE49-F238E27FC236}">
                  <a16:creationId xmlns:a16="http://schemas.microsoft.com/office/drawing/2014/main" id="{0EDB23FD-9AE3-4208-807B-EA277D2B91A0}"/>
                </a:ext>
              </a:extLst>
            </p:cNvPr>
            <p:cNvSpPr/>
            <p:nvPr/>
          </p:nvSpPr>
          <p:spPr>
            <a:xfrm>
              <a:off x="7825618"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A1A73"/>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Distance/Online Courses</a:t>
              </a:r>
            </a:p>
          </p:txBody>
        </p:sp>
        <p:sp>
          <p:nvSpPr>
            <p:cNvPr id="14" name="Freeform: Shape 13">
              <a:extLst>
                <a:ext uri="{FF2B5EF4-FFF2-40B4-BE49-F238E27FC236}">
                  <a16:creationId xmlns:a16="http://schemas.microsoft.com/office/drawing/2014/main" id="{09B822B1-5B89-45BA-952E-860A09887747}"/>
                </a:ext>
              </a:extLst>
            </p:cNvPr>
            <p:cNvSpPr/>
            <p:nvPr/>
          </p:nvSpPr>
          <p:spPr>
            <a:xfrm>
              <a:off x="8479926"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5">
                <a:alphaModFix/>
              </a:blip>
              <a:stretch>
                <a:fillRect/>
              </a:stretch>
            </a:blipFill>
            <a:ln w="12701" cap="flat">
              <a:solidFill>
                <a:srgbClr val="FFFFFF"/>
              </a:solidFill>
              <a:prstDash val="solid"/>
              <a:miter/>
            </a:ln>
          </p:spPr>
          <p:txBody>
            <a:bodyPr lIns="0" tIns="0" rIns="0" bIns="0"/>
            <a:lstStyle/>
            <a:p>
              <a:endParaRPr lang="en-CA" sz="1350"/>
            </a:p>
          </p:txBody>
        </p:sp>
        <p:sp>
          <p:nvSpPr>
            <p:cNvPr id="15" name="Freeform: Shape 14">
              <a:extLst>
                <a:ext uri="{FF2B5EF4-FFF2-40B4-BE49-F238E27FC236}">
                  <a16:creationId xmlns:a16="http://schemas.microsoft.com/office/drawing/2014/main" id="{1719127D-C8CC-40D1-B241-E53A2BE324BD}"/>
                </a:ext>
              </a:extLst>
            </p:cNvPr>
            <p:cNvSpPr/>
            <p:nvPr/>
          </p:nvSpPr>
          <p:spPr>
            <a:xfrm>
              <a:off x="4434602" y="5396733"/>
              <a:ext cx="6748299" cy="806976"/>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180"/>
                <a:gd name="f13" fmla="abs f5"/>
                <a:gd name="f14" fmla="abs f6"/>
                <a:gd name="f15" fmla="abs f7"/>
                <a:gd name="f16" fmla="val f8"/>
                <a:gd name="f17" fmla="val f9"/>
                <a:gd name="f18" fmla="val f10"/>
                <a:gd name="f19" fmla="*/ f11 f2 1"/>
                <a:gd name="f20" fmla="*/ f12 f2 1"/>
                <a:gd name="f21" fmla="?: f13 f5 1"/>
                <a:gd name="f22" fmla="?: f14 f6 1"/>
                <a:gd name="f23" fmla="?: f15 f7 1"/>
                <a:gd name="f24" fmla="*/ f19 1 f4"/>
                <a:gd name="f25" fmla="*/ f20 1 f4"/>
                <a:gd name="f26" fmla="*/ f21 1 21600"/>
                <a:gd name="f27" fmla="*/ f22 1 21600"/>
                <a:gd name="f28" fmla="*/ 21600 f21 1"/>
                <a:gd name="f29" fmla="*/ 21600 f22 1"/>
                <a:gd name="f30" fmla="+- f24 0 f3"/>
                <a:gd name="f31" fmla="+- f25 0 f3"/>
                <a:gd name="f32" fmla="min f27 f26"/>
                <a:gd name="f33" fmla="*/ f28 1 f23"/>
                <a:gd name="f34" fmla="*/ f29 1 f23"/>
                <a:gd name="f35" fmla="val f33"/>
                <a:gd name="f36" fmla="val f34"/>
                <a:gd name="f37" fmla="*/ f16 f32 1"/>
                <a:gd name="f38" fmla="+- f36 0 f16"/>
                <a:gd name="f39" fmla="+- f35 0 f16"/>
                <a:gd name="f40" fmla="*/ f35 f32 1"/>
                <a:gd name="f41" fmla="*/ f36 f32 1"/>
                <a:gd name="f42" fmla="*/ f38 1 2"/>
                <a:gd name="f43" fmla="*/ f39 1 2"/>
                <a:gd name="f44" fmla="min f39 f38"/>
                <a:gd name="f45" fmla="*/ f38 f17 1"/>
                <a:gd name="f46" fmla="+- f16 f42 0"/>
                <a:gd name="f47" fmla="+- f16 f43 0"/>
                <a:gd name="f48" fmla="*/ f44 f18 1"/>
                <a:gd name="f49" fmla="*/ f45 1 200000"/>
                <a:gd name="f50" fmla="*/ f48 1 100000"/>
                <a:gd name="f51" fmla="+- f46 0 f49"/>
                <a:gd name="f52" fmla="+- f46 f49 0"/>
                <a:gd name="f53" fmla="*/ f46 f32 1"/>
                <a:gd name="f54" fmla="*/ f47 f32 1"/>
                <a:gd name="f55" fmla="+- f35 0 f50"/>
                <a:gd name="f56" fmla="*/ f51 f50 1"/>
                <a:gd name="f57" fmla="*/ f51 f32 1"/>
                <a:gd name="f58" fmla="*/ f52 f32 1"/>
                <a:gd name="f59" fmla="*/ f50 f32 1"/>
                <a:gd name="f60" fmla="*/ f56 1 f42"/>
                <a:gd name="f61" fmla="*/ f55 f32 1"/>
                <a:gd name="f62" fmla="+- f50 0 f60"/>
                <a:gd name="f63" fmla="+- f55 f60 0"/>
                <a:gd name="f64" fmla="*/ f62 f32 1"/>
                <a:gd name="f65" fmla="*/ f63 f32 1"/>
              </a:gdLst>
              <a:ahLst/>
              <a:cxnLst>
                <a:cxn ang="3cd4">
                  <a:pos x="hc" y="t"/>
                </a:cxn>
                <a:cxn ang="0">
                  <a:pos x="r" y="vc"/>
                </a:cxn>
                <a:cxn ang="cd4">
                  <a:pos x="hc" y="b"/>
                </a:cxn>
                <a:cxn ang="cd2">
                  <a:pos x="l" y="vc"/>
                </a:cxn>
                <a:cxn ang="f30">
                  <a:pos x="f61" y="f37"/>
                </a:cxn>
                <a:cxn ang="f30">
                  <a:pos x="f54" y="f57"/>
                </a:cxn>
                <a:cxn ang="f30">
                  <a:pos x="f59" y="f37"/>
                </a:cxn>
                <a:cxn ang="f31">
                  <a:pos x="f59" y="f41"/>
                </a:cxn>
                <a:cxn ang="f31">
                  <a:pos x="f54" y="f58"/>
                </a:cxn>
                <a:cxn ang="f31">
                  <a:pos x="f61" y="f41"/>
                </a:cxn>
              </a:cxnLst>
              <a:rect l="f64" t="f57" r="f65" b="f58"/>
              <a:pathLst>
                <a:path>
                  <a:moveTo>
                    <a:pt x="f37" y="f53"/>
                  </a:moveTo>
                  <a:lnTo>
                    <a:pt x="f59" y="f37"/>
                  </a:lnTo>
                  <a:lnTo>
                    <a:pt x="f59" y="f57"/>
                  </a:lnTo>
                  <a:lnTo>
                    <a:pt x="f61" y="f57"/>
                  </a:lnTo>
                  <a:lnTo>
                    <a:pt x="f61" y="f37"/>
                  </a:lnTo>
                  <a:lnTo>
                    <a:pt x="f40" y="f53"/>
                  </a:lnTo>
                  <a:lnTo>
                    <a:pt x="f61" y="f41"/>
                  </a:lnTo>
                  <a:lnTo>
                    <a:pt x="f61" y="f58"/>
                  </a:lnTo>
                  <a:lnTo>
                    <a:pt x="f59" y="f58"/>
                  </a:lnTo>
                  <a:lnTo>
                    <a:pt x="f59" y="f41"/>
                  </a:lnTo>
                  <a:close/>
                </a:path>
              </a:pathLst>
            </a:custGeom>
            <a:solidFill>
              <a:srgbClr val="000000"/>
            </a:solidFill>
            <a:ln w="12701" cap="flat">
              <a:solidFill>
                <a:srgbClr val="FFFFFF"/>
              </a:solidFill>
              <a:prstDash val="solid"/>
              <a:miter/>
            </a:ln>
          </p:spPr>
          <p:txBody>
            <a:bodyPr lIns="0" tIns="0" rIns="0" bIns="0"/>
            <a:lstStyle/>
            <a:p>
              <a:endParaRPr lang="en-CA" sz="1350"/>
            </a:p>
          </p:txBody>
        </p:sp>
      </p:grpSp>
      <p:sp>
        <p:nvSpPr>
          <p:cNvPr id="16" name="Title 2">
            <a:extLst>
              <a:ext uri="{FF2B5EF4-FFF2-40B4-BE49-F238E27FC236}">
                <a16:creationId xmlns:a16="http://schemas.microsoft.com/office/drawing/2014/main" id="{67F43458-6E08-423E-8368-8BEB0215AC17}"/>
              </a:ext>
            </a:extLst>
          </p:cNvPr>
          <p:cNvSpPr txBox="1">
            <a:spLocks/>
          </p:cNvSpPr>
          <p:nvPr/>
        </p:nvSpPr>
        <p:spPr>
          <a:xfrm>
            <a:off x="1225319" y="5451311"/>
            <a:ext cx="6858000" cy="994169"/>
          </a:xfrm>
          <a:prstGeom prst="rect">
            <a:avLst/>
          </a:prstGeom>
          <a:noFill/>
          <a:ln>
            <a:noFill/>
          </a:ln>
        </p:spPr>
        <p:txBody>
          <a:bodyPr vert="horz" wrap="square" lIns="68580" tIns="34290" rIns="68580" bIns="34290" rtlCol="0" anchor="ctr" anchorCtr="1" compatLnSpc="1">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r>
              <a:rPr lang="en-US" sz="3600"/>
              <a:t>Blended Learning</a:t>
            </a:r>
            <a:endParaRPr lang="en-US" sz="3600" dirty="0"/>
          </a:p>
        </p:txBody>
      </p:sp>
      <p:sp>
        <p:nvSpPr>
          <p:cNvPr id="17" name="TextBox 5">
            <a:extLst>
              <a:ext uri="{FF2B5EF4-FFF2-40B4-BE49-F238E27FC236}">
                <a16:creationId xmlns:a16="http://schemas.microsoft.com/office/drawing/2014/main" id="{EA09ACF3-BEA0-4327-9729-32CE2F27B987}"/>
              </a:ext>
            </a:extLst>
          </p:cNvPr>
          <p:cNvSpPr txBox="1"/>
          <p:nvPr/>
        </p:nvSpPr>
        <p:spPr>
          <a:xfrm>
            <a:off x="4832113" y="5071594"/>
            <a:ext cx="2118209" cy="276999"/>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FFFFFF"/>
                </a:solidFill>
                <a:latin typeface="Calibri"/>
              </a:rPr>
              <a:t>Open and Distance Learning</a:t>
            </a:r>
          </a:p>
        </p:txBody>
      </p:sp>
      <p:grpSp>
        <p:nvGrpSpPr>
          <p:cNvPr id="18" name="Group 1">
            <a:extLst>
              <a:ext uri="{FF2B5EF4-FFF2-40B4-BE49-F238E27FC236}">
                <a16:creationId xmlns:a16="http://schemas.microsoft.com/office/drawing/2014/main" id="{D192676D-DFE5-403F-8642-5EA159EFC60B}"/>
              </a:ext>
            </a:extLst>
          </p:cNvPr>
          <p:cNvGrpSpPr/>
          <p:nvPr/>
        </p:nvGrpSpPr>
        <p:grpSpPr>
          <a:xfrm>
            <a:off x="1269505" y="4281278"/>
            <a:ext cx="4169842" cy="514350"/>
            <a:chOff x="1692673" y="4565370"/>
            <a:chExt cx="5559789" cy="685800"/>
          </a:xfrm>
        </p:grpSpPr>
        <p:sp>
          <p:nvSpPr>
            <p:cNvPr id="19" name="Arrow: Left-Right 7">
              <a:extLst>
                <a:ext uri="{FF2B5EF4-FFF2-40B4-BE49-F238E27FC236}">
                  <a16:creationId xmlns:a16="http://schemas.microsoft.com/office/drawing/2014/main" id="{0F276F34-6F3A-49C2-A18D-9E4223E3DDE7}"/>
                </a:ext>
              </a:extLst>
            </p:cNvPr>
            <p:cNvSpPr/>
            <p:nvPr/>
          </p:nvSpPr>
          <p:spPr>
            <a:xfrm>
              <a:off x="1692673" y="4565370"/>
              <a:ext cx="5559789" cy="685800"/>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180"/>
                <a:gd name="f13" fmla="abs f5"/>
                <a:gd name="f14" fmla="abs f6"/>
                <a:gd name="f15" fmla="abs f7"/>
                <a:gd name="f16" fmla="val f8"/>
                <a:gd name="f17" fmla="val f9"/>
                <a:gd name="f18" fmla="val f10"/>
                <a:gd name="f19" fmla="*/ f11 f2 1"/>
                <a:gd name="f20" fmla="*/ f12 f2 1"/>
                <a:gd name="f21" fmla="?: f13 f5 1"/>
                <a:gd name="f22" fmla="?: f14 f6 1"/>
                <a:gd name="f23" fmla="?: f15 f7 1"/>
                <a:gd name="f24" fmla="*/ f19 1 f4"/>
                <a:gd name="f25" fmla="*/ f20 1 f4"/>
                <a:gd name="f26" fmla="*/ f21 1 21600"/>
                <a:gd name="f27" fmla="*/ f22 1 21600"/>
                <a:gd name="f28" fmla="*/ 21600 f21 1"/>
                <a:gd name="f29" fmla="*/ 21600 f22 1"/>
                <a:gd name="f30" fmla="+- f24 0 f3"/>
                <a:gd name="f31" fmla="+- f25 0 f3"/>
                <a:gd name="f32" fmla="min f27 f26"/>
                <a:gd name="f33" fmla="*/ f28 1 f23"/>
                <a:gd name="f34" fmla="*/ f29 1 f23"/>
                <a:gd name="f35" fmla="val f33"/>
                <a:gd name="f36" fmla="val f34"/>
                <a:gd name="f37" fmla="*/ f16 f32 1"/>
                <a:gd name="f38" fmla="+- f36 0 f16"/>
                <a:gd name="f39" fmla="+- f35 0 f16"/>
                <a:gd name="f40" fmla="*/ f35 f32 1"/>
                <a:gd name="f41" fmla="*/ f36 f32 1"/>
                <a:gd name="f42" fmla="*/ f38 1 2"/>
                <a:gd name="f43" fmla="*/ f39 1 2"/>
                <a:gd name="f44" fmla="min f39 f38"/>
                <a:gd name="f45" fmla="*/ f38 f17 1"/>
                <a:gd name="f46" fmla="+- f16 f42 0"/>
                <a:gd name="f47" fmla="+- f16 f43 0"/>
                <a:gd name="f48" fmla="*/ f44 f18 1"/>
                <a:gd name="f49" fmla="*/ f45 1 200000"/>
                <a:gd name="f50" fmla="*/ f48 1 100000"/>
                <a:gd name="f51" fmla="+- f46 0 f49"/>
                <a:gd name="f52" fmla="+- f46 f49 0"/>
                <a:gd name="f53" fmla="*/ f46 f32 1"/>
                <a:gd name="f54" fmla="*/ f47 f32 1"/>
                <a:gd name="f55" fmla="+- f35 0 f50"/>
                <a:gd name="f56" fmla="*/ f51 f50 1"/>
                <a:gd name="f57" fmla="*/ f51 f32 1"/>
                <a:gd name="f58" fmla="*/ f52 f32 1"/>
                <a:gd name="f59" fmla="*/ f50 f32 1"/>
                <a:gd name="f60" fmla="*/ f56 1 f42"/>
                <a:gd name="f61" fmla="*/ f55 f32 1"/>
                <a:gd name="f62" fmla="+- f50 0 f60"/>
                <a:gd name="f63" fmla="+- f55 f60 0"/>
                <a:gd name="f64" fmla="*/ f62 f32 1"/>
                <a:gd name="f65" fmla="*/ f63 f32 1"/>
              </a:gdLst>
              <a:ahLst/>
              <a:cxnLst>
                <a:cxn ang="3cd4">
                  <a:pos x="hc" y="t"/>
                </a:cxn>
                <a:cxn ang="0">
                  <a:pos x="r" y="vc"/>
                </a:cxn>
                <a:cxn ang="cd4">
                  <a:pos x="hc" y="b"/>
                </a:cxn>
                <a:cxn ang="cd2">
                  <a:pos x="l" y="vc"/>
                </a:cxn>
                <a:cxn ang="f30">
                  <a:pos x="f61" y="f37"/>
                </a:cxn>
                <a:cxn ang="f30">
                  <a:pos x="f54" y="f57"/>
                </a:cxn>
                <a:cxn ang="f30">
                  <a:pos x="f59" y="f37"/>
                </a:cxn>
                <a:cxn ang="f31">
                  <a:pos x="f59" y="f41"/>
                </a:cxn>
                <a:cxn ang="f31">
                  <a:pos x="f54" y="f58"/>
                </a:cxn>
                <a:cxn ang="f31">
                  <a:pos x="f61" y="f41"/>
                </a:cxn>
              </a:cxnLst>
              <a:rect l="f64" t="f57" r="f65" b="f58"/>
              <a:pathLst>
                <a:path>
                  <a:moveTo>
                    <a:pt x="f37" y="f53"/>
                  </a:moveTo>
                  <a:lnTo>
                    <a:pt x="f59" y="f37"/>
                  </a:lnTo>
                  <a:lnTo>
                    <a:pt x="f59" y="f57"/>
                  </a:lnTo>
                  <a:lnTo>
                    <a:pt x="f61" y="f57"/>
                  </a:lnTo>
                  <a:lnTo>
                    <a:pt x="f61" y="f37"/>
                  </a:lnTo>
                  <a:lnTo>
                    <a:pt x="f40" y="f53"/>
                  </a:lnTo>
                  <a:lnTo>
                    <a:pt x="f61" y="f41"/>
                  </a:lnTo>
                  <a:lnTo>
                    <a:pt x="f61" y="f58"/>
                  </a:lnTo>
                  <a:lnTo>
                    <a:pt x="f59" y="f58"/>
                  </a:lnTo>
                  <a:lnTo>
                    <a:pt x="f59" y="f41"/>
                  </a:lnTo>
                  <a:close/>
                </a:path>
              </a:pathLst>
            </a:custGeom>
            <a:solidFill>
              <a:srgbClr val="000000"/>
            </a:solidFill>
            <a:ln w="12701" cap="flat">
              <a:solidFill>
                <a:srgbClr val="FFFFFF"/>
              </a:solidFill>
              <a:prstDash val="solid"/>
              <a:miter/>
            </a:ln>
          </p:spPr>
          <p:txBody>
            <a:bodyPr lIns="0" tIns="0" rIns="0" bIns="0"/>
            <a:lstStyle/>
            <a:p>
              <a:endParaRPr lang="en-CA" sz="1350"/>
            </a:p>
          </p:txBody>
        </p:sp>
        <p:sp>
          <p:nvSpPr>
            <p:cNvPr id="20" name="TextBox 8">
              <a:extLst>
                <a:ext uri="{FF2B5EF4-FFF2-40B4-BE49-F238E27FC236}">
                  <a16:creationId xmlns:a16="http://schemas.microsoft.com/office/drawing/2014/main" id="{FDF9C9F5-4C64-4BCD-B5F3-AED764F7663B}"/>
                </a:ext>
              </a:extLst>
            </p:cNvPr>
            <p:cNvSpPr txBox="1"/>
            <p:nvPr/>
          </p:nvSpPr>
          <p:spPr>
            <a:xfrm>
              <a:off x="2537578" y="4723607"/>
              <a:ext cx="3884397" cy="369332"/>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FFFFFF"/>
                  </a:solidFill>
                  <a:latin typeface="Calibri"/>
                </a:rPr>
                <a:t>ICT integration in teaching and learning</a:t>
              </a:r>
            </a:p>
          </p:txBody>
        </p:sp>
      </p:grpSp>
      <p:sp>
        <p:nvSpPr>
          <p:cNvPr id="22" name="TextBox 6">
            <a:extLst>
              <a:ext uri="{FF2B5EF4-FFF2-40B4-BE49-F238E27FC236}">
                <a16:creationId xmlns:a16="http://schemas.microsoft.com/office/drawing/2014/main" id="{2AE01FC2-1F66-48CE-A75F-ECFAE03368F9}"/>
              </a:ext>
            </a:extLst>
          </p:cNvPr>
          <p:cNvSpPr txBox="1"/>
          <p:nvPr/>
        </p:nvSpPr>
        <p:spPr>
          <a:xfrm>
            <a:off x="6005413" y="4399956"/>
            <a:ext cx="1466107" cy="484748"/>
          </a:xfrm>
          <a:prstGeom prst="rect">
            <a:avLst/>
          </a:prstGeom>
          <a:noFill/>
          <a:ln cap="flat">
            <a:noFill/>
          </a:ln>
        </p:spPr>
        <p:txBody>
          <a:bodyPr vert="horz" wrap="none" lIns="68580" tIns="34290" rIns="68580" bIns="34290" anchor="t" anchorCtr="0" compatLnSpc="1">
            <a:spAutoFit/>
          </a:bodyPr>
          <a:lstStyle/>
          <a:p>
            <a:pPr marL="214313" indent="-214313" defTabSz="685800">
              <a:buSzPct val="100000"/>
              <a:buChar char="-"/>
              <a:defRPr sz="1800" b="0" i="0" u="none" strike="noStrike" kern="0" cap="none" spc="0" baseline="0">
                <a:solidFill>
                  <a:srgbClr val="000000"/>
                </a:solidFill>
                <a:uFillTx/>
              </a:defRPr>
            </a:pPr>
            <a:r>
              <a:rPr lang="en-US" sz="1350" dirty="0">
                <a:solidFill>
                  <a:srgbClr val="000000"/>
                </a:solidFill>
                <a:latin typeface="Calibri"/>
              </a:rPr>
              <a:t>MOOC</a:t>
            </a:r>
          </a:p>
          <a:p>
            <a:pPr marL="214313" indent="-214313" defTabSz="685800">
              <a:buSzPct val="100000"/>
              <a:buChar char="-"/>
              <a:defRPr sz="1800" b="0" i="0" u="none" strike="noStrike" kern="0" cap="none" spc="0" baseline="0">
                <a:solidFill>
                  <a:srgbClr val="000000"/>
                </a:solidFill>
                <a:uFillTx/>
              </a:defRPr>
            </a:pPr>
            <a:r>
              <a:rPr lang="en-US" sz="1350" dirty="0">
                <a:solidFill>
                  <a:srgbClr val="000000"/>
                </a:solidFill>
                <a:latin typeface="Calibri"/>
              </a:rPr>
              <a:t>Mobile learning</a:t>
            </a:r>
          </a:p>
        </p:txBody>
      </p:sp>
    </p:spTree>
    <p:extLst>
      <p:ext uri="{BB962C8B-B14F-4D97-AF65-F5344CB8AC3E}">
        <p14:creationId xmlns:p14="http://schemas.microsoft.com/office/powerpoint/2010/main" val="3605372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3438604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5B34B-2253-462F-A8FD-FA798D2F8F7F}"/>
              </a:ext>
            </a:extLst>
          </p:cNvPr>
          <p:cNvSpPr>
            <a:spLocks noGrp="1"/>
          </p:cNvSpPr>
          <p:nvPr>
            <p:ph type="title"/>
          </p:nvPr>
        </p:nvSpPr>
        <p:spPr/>
        <p:txBody>
          <a:bodyPr/>
          <a:lstStyle/>
          <a:p>
            <a:pPr algn="l"/>
            <a:r>
              <a:rPr lang="en-US" dirty="0"/>
              <a:t>More Personalized Teaching: AI</a:t>
            </a:r>
            <a:endParaRPr lang="en-CA" dirty="0"/>
          </a:p>
        </p:txBody>
      </p:sp>
      <p:sp>
        <p:nvSpPr>
          <p:cNvPr id="3" name="Content Placeholder 2">
            <a:extLst>
              <a:ext uri="{FF2B5EF4-FFF2-40B4-BE49-F238E27FC236}">
                <a16:creationId xmlns:a16="http://schemas.microsoft.com/office/drawing/2014/main" id="{FC76EA3C-85F0-4A62-A5E9-A17C9B4F9C30}"/>
              </a:ext>
            </a:extLst>
          </p:cNvPr>
          <p:cNvSpPr>
            <a:spLocks noGrp="1"/>
          </p:cNvSpPr>
          <p:nvPr>
            <p:ph idx="1"/>
          </p:nvPr>
        </p:nvSpPr>
        <p:spPr>
          <a:xfrm>
            <a:off x="628650" y="2226469"/>
            <a:ext cx="4556300" cy="3263504"/>
          </a:xfrm>
        </p:spPr>
        <p:txBody>
          <a:bodyPr>
            <a:normAutofit lnSpcReduction="10000"/>
          </a:bodyPr>
          <a:lstStyle/>
          <a:p>
            <a:r>
              <a:rPr lang="en-US" dirty="0"/>
              <a:t>Can provide an intelligent, personal tutor for every learner</a:t>
            </a:r>
          </a:p>
          <a:p>
            <a:r>
              <a:rPr lang="en-US" dirty="0"/>
              <a:t>Encourage intelligent support for collaborative learning</a:t>
            </a:r>
          </a:p>
          <a:p>
            <a:r>
              <a:rPr lang="en-CA" dirty="0"/>
              <a:t>Adaptive group formation </a:t>
            </a:r>
          </a:p>
          <a:p>
            <a:r>
              <a:rPr lang="en-CA" dirty="0"/>
              <a:t>Expert facilitation</a:t>
            </a:r>
          </a:p>
        </p:txBody>
      </p:sp>
      <p:grpSp>
        <p:nvGrpSpPr>
          <p:cNvPr id="14" name="Group 13">
            <a:extLst>
              <a:ext uri="{FF2B5EF4-FFF2-40B4-BE49-F238E27FC236}">
                <a16:creationId xmlns:a16="http://schemas.microsoft.com/office/drawing/2014/main" id="{B09663ED-8CEE-4492-94A7-E25AF8AE5542}"/>
              </a:ext>
            </a:extLst>
          </p:cNvPr>
          <p:cNvGrpSpPr/>
          <p:nvPr/>
        </p:nvGrpSpPr>
        <p:grpSpPr>
          <a:xfrm>
            <a:off x="4171951" y="2744121"/>
            <a:ext cx="3589333" cy="2924175"/>
            <a:chOff x="1155700" y="330200"/>
            <a:chExt cx="3632201" cy="2959100"/>
          </a:xfrm>
        </p:grpSpPr>
        <p:sp>
          <p:nvSpPr>
            <p:cNvPr id="15" name="Rectangle 14">
              <a:extLst>
                <a:ext uri="{FF2B5EF4-FFF2-40B4-BE49-F238E27FC236}">
                  <a16:creationId xmlns:a16="http://schemas.microsoft.com/office/drawing/2014/main" id="{B3DE637C-EA27-4ADC-A2D0-0D676874529E}"/>
                </a:ext>
              </a:extLst>
            </p:cNvPr>
            <p:cNvSpPr/>
            <p:nvPr/>
          </p:nvSpPr>
          <p:spPr>
            <a:xfrm>
              <a:off x="2869407" y="520700"/>
              <a:ext cx="1816894" cy="1041400"/>
            </a:xfrm>
            <a:prstGeom prst="rect">
              <a:avLst/>
            </a:prstGeom>
            <a:solidFill>
              <a:schemeClr val="bg2"/>
            </a:solidFill>
            <a:ln w="476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cxnSp>
          <p:nvCxnSpPr>
            <p:cNvPr id="16" name="Straight Connector 15">
              <a:extLst>
                <a:ext uri="{FF2B5EF4-FFF2-40B4-BE49-F238E27FC236}">
                  <a16:creationId xmlns:a16="http://schemas.microsoft.com/office/drawing/2014/main" id="{D41F017C-36EC-4309-9341-940B5AF4DB29}"/>
                </a:ext>
              </a:extLst>
            </p:cNvPr>
            <p:cNvCxnSpPr>
              <a:cxnSpLocks/>
            </p:cNvCxnSpPr>
            <p:nvPr/>
          </p:nvCxnSpPr>
          <p:spPr>
            <a:xfrm>
              <a:off x="3430587" y="850900"/>
              <a:ext cx="277812" cy="4667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A5562ECA-6754-4DCE-B30C-E8B1F35635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0523" y="923925"/>
              <a:ext cx="1123948" cy="1123949"/>
            </a:xfrm>
            <a:prstGeom prst="rect">
              <a:avLst/>
            </a:prstGeom>
          </p:spPr>
        </p:pic>
        <p:pic>
          <p:nvPicPr>
            <p:cNvPr id="18" name="Picture 17">
              <a:extLst>
                <a:ext uri="{FF2B5EF4-FFF2-40B4-BE49-F238E27FC236}">
                  <a16:creationId xmlns:a16="http://schemas.microsoft.com/office/drawing/2014/main" id="{7683AE73-7597-453F-93E3-0D39B8901C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55700" y="1816100"/>
              <a:ext cx="1473199" cy="1473200"/>
            </a:xfrm>
            <a:prstGeom prst="rect">
              <a:avLst/>
            </a:prstGeom>
          </p:spPr>
        </p:pic>
        <p:sp>
          <p:nvSpPr>
            <p:cNvPr id="19" name="Callout: Line 18">
              <a:extLst>
                <a:ext uri="{FF2B5EF4-FFF2-40B4-BE49-F238E27FC236}">
                  <a16:creationId xmlns:a16="http://schemas.microsoft.com/office/drawing/2014/main" id="{E924069A-7EF0-46AD-8A6B-9E1A8241EEB9}"/>
                </a:ext>
              </a:extLst>
            </p:cNvPr>
            <p:cNvSpPr/>
            <p:nvPr/>
          </p:nvSpPr>
          <p:spPr>
            <a:xfrm>
              <a:off x="2655887" y="330200"/>
              <a:ext cx="2132014" cy="1600200"/>
            </a:xfrm>
            <a:prstGeom prst="borderCallout1">
              <a:avLst>
                <a:gd name="adj1" fmla="val 39385"/>
                <a:gd name="adj2" fmla="val -3404"/>
                <a:gd name="adj3" fmla="val 112500"/>
                <a:gd name="adj4" fmla="val -383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grpSp>
      <p:sp>
        <p:nvSpPr>
          <p:cNvPr id="4" name="Rectangle 3">
            <a:extLst>
              <a:ext uri="{FF2B5EF4-FFF2-40B4-BE49-F238E27FC236}">
                <a16:creationId xmlns:a16="http://schemas.microsoft.com/office/drawing/2014/main" id="{2FDBF0FF-1370-47E0-B7FA-6A1FE6CB7075}"/>
              </a:ext>
            </a:extLst>
          </p:cNvPr>
          <p:cNvSpPr/>
          <p:nvPr/>
        </p:nvSpPr>
        <p:spPr>
          <a:xfrm>
            <a:off x="1414632" y="5760320"/>
            <a:ext cx="3712907" cy="207749"/>
          </a:xfrm>
          <a:prstGeom prst="rect">
            <a:avLst/>
          </a:prstGeom>
        </p:spPr>
        <p:txBody>
          <a:bodyPr wrap="square">
            <a:spAutoFit/>
          </a:bodyPr>
          <a:lstStyle/>
          <a:p>
            <a:r>
              <a:rPr lang="en-US" sz="750" dirty="0"/>
              <a:t>Source: https://www.ibm.com/watson/advantage-reports/ai-social-good-education.html</a:t>
            </a:r>
            <a:endParaRPr lang="en-CA" sz="750" dirty="0"/>
          </a:p>
        </p:txBody>
      </p:sp>
    </p:spTree>
    <p:extLst>
      <p:ext uri="{BB962C8B-B14F-4D97-AF65-F5344CB8AC3E}">
        <p14:creationId xmlns:p14="http://schemas.microsoft.com/office/powerpoint/2010/main" val="1716232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419171-9A5A-4D23-A390-D673E16B4A68}"/>
              </a:ext>
            </a:extLst>
          </p:cNvPr>
          <p:cNvPicPr>
            <a:picLocks noChangeAspect="1"/>
          </p:cNvPicPr>
          <p:nvPr/>
        </p:nvPicPr>
        <p:blipFill>
          <a:blip r:embed="rId3"/>
          <a:stretch>
            <a:fillRect/>
          </a:stretch>
        </p:blipFill>
        <p:spPr>
          <a:xfrm>
            <a:off x="2143386" y="1725053"/>
            <a:ext cx="4857228" cy="4125143"/>
          </a:xfrm>
          <a:prstGeom prst="rect">
            <a:avLst/>
          </a:prstGeom>
        </p:spPr>
      </p:pic>
      <p:sp>
        <p:nvSpPr>
          <p:cNvPr id="3" name="Title 1">
            <a:extLst>
              <a:ext uri="{FF2B5EF4-FFF2-40B4-BE49-F238E27FC236}">
                <a16:creationId xmlns:a16="http://schemas.microsoft.com/office/drawing/2014/main" id="{A9B3213E-8109-44C8-9AB4-EF7FD021D1D1}"/>
              </a:ext>
            </a:extLst>
          </p:cNvPr>
          <p:cNvSpPr>
            <a:spLocks noGrp="1"/>
          </p:cNvSpPr>
          <p:nvPr>
            <p:ph type="title"/>
          </p:nvPr>
        </p:nvSpPr>
        <p:spPr>
          <a:xfrm>
            <a:off x="367754" y="581085"/>
            <a:ext cx="7886700" cy="994172"/>
          </a:xfrm>
        </p:spPr>
        <p:txBody>
          <a:bodyPr/>
          <a:lstStyle/>
          <a:p>
            <a:pPr algn="l"/>
            <a:r>
              <a:rPr lang="en-US" b="1" dirty="0"/>
              <a:t>Use of Chatbots</a:t>
            </a:r>
            <a:endParaRPr lang="en-CA" b="1" dirty="0"/>
          </a:p>
        </p:txBody>
      </p:sp>
      <p:sp>
        <p:nvSpPr>
          <p:cNvPr id="2" name="Rectangle 1">
            <a:extLst>
              <a:ext uri="{FF2B5EF4-FFF2-40B4-BE49-F238E27FC236}">
                <a16:creationId xmlns:a16="http://schemas.microsoft.com/office/drawing/2014/main" id="{F427DB27-D05D-4FF9-BFC0-ED782B6CEEB1}"/>
              </a:ext>
            </a:extLst>
          </p:cNvPr>
          <p:cNvSpPr/>
          <p:nvPr/>
        </p:nvSpPr>
        <p:spPr>
          <a:xfrm>
            <a:off x="1424940" y="169679"/>
            <a:ext cx="4038600" cy="523220"/>
          </a:xfrm>
          <a:prstGeom prst="rect">
            <a:avLst/>
          </a:prstGeom>
        </p:spPr>
        <p:txBody>
          <a:bodyPr wrap="square">
            <a:spAutoFit/>
          </a:bodyPr>
          <a:lstStyle/>
          <a:p>
            <a:pPr algn="r"/>
            <a:r>
              <a:rPr lang="en-US" sz="2800" b="1" dirty="0">
                <a:solidFill>
                  <a:srgbClr val="463691"/>
                </a:solidFill>
                <a:latin typeface="+mj-lt"/>
              </a:rPr>
              <a:t>Example of AI in Education</a:t>
            </a:r>
            <a:endParaRPr lang="en-CA" sz="2800" b="1" dirty="0">
              <a:solidFill>
                <a:srgbClr val="463691"/>
              </a:solidFill>
              <a:latin typeface="+mj-lt"/>
            </a:endParaRPr>
          </a:p>
        </p:txBody>
      </p:sp>
    </p:spTree>
    <p:extLst>
      <p:ext uri="{BB962C8B-B14F-4D97-AF65-F5344CB8AC3E}">
        <p14:creationId xmlns:p14="http://schemas.microsoft.com/office/powerpoint/2010/main" val="1635664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4B3887C-D25B-4508-918D-E129D54C518F}"/>
              </a:ext>
            </a:extLst>
          </p:cNvPr>
          <p:cNvPicPr>
            <a:picLocks noChangeAspect="1"/>
          </p:cNvPicPr>
          <p:nvPr/>
        </p:nvPicPr>
        <p:blipFill rotWithShape="1">
          <a:blip r:embed="rId3"/>
          <a:srcRect b="2397"/>
          <a:stretch/>
        </p:blipFill>
        <p:spPr>
          <a:xfrm>
            <a:off x="1234598" y="2283279"/>
            <a:ext cx="6548688" cy="3233057"/>
          </a:xfrm>
          <a:prstGeom prst="rect">
            <a:avLst/>
          </a:prstGeom>
        </p:spPr>
      </p:pic>
      <p:sp>
        <p:nvSpPr>
          <p:cNvPr id="6" name="Rectangle 5">
            <a:extLst>
              <a:ext uri="{FF2B5EF4-FFF2-40B4-BE49-F238E27FC236}">
                <a16:creationId xmlns:a16="http://schemas.microsoft.com/office/drawing/2014/main" id="{F8C15128-FA5E-4013-A4B0-3F57621B0EA1}"/>
              </a:ext>
            </a:extLst>
          </p:cNvPr>
          <p:cNvSpPr/>
          <p:nvPr/>
        </p:nvSpPr>
        <p:spPr>
          <a:xfrm>
            <a:off x="716280" y="459926"/>
            <a:ext cx="4038600" cy="523220"/>
          </a:xfrm>
          <a:prstGeom prst="rect">
            <a:avLst/>
          </a:prstGeom>
        </p:spPr>
        <p:txBody>
          <a:bodyPr wrap="square">
            <a:spAutoFit/>
          </a:bodyPr>
          <a:lstStyle/>
          <a:p>
            <a:pPr algn="r"/>
            <a:r>
              <a:rPr lang="en-US" sz="2800" b="1" dirty="0">
                <a:solidFill>
                  <a:srgbClr val="463691"/>
                </a:solidFill>
                <a:latin typeface="+mj-lt"/>
              </a:rPr>
              <a:t>Example of AI in Education</a:t>
            </a:r>
            <a:endParaRPr lang="en-CA" sz="2800" b="1" dirty="0">
              <a:solidFill>
                <a:srgbClr val="463691"/>
              </a:solidFill>
              <a:latin typeface="+mj-lt"/>
            </a:endParaRPr>
          </a:p>
        </p:txBody>
      </p:sp>
      <p:sp>
        <p:nvSpPr>
          <p:cNvPr id="10" name="Rectangle 9">
            <a:extLst>
              <a:ext uri="{FF2B5EF4-FFF2-40B4-BE49-F238E27FC236}">
                <a16:creationId xmlns:a16="http://schemas.microsoft.com/office/drawing/2014/main" id="{D9D7DEB3-5E26-4BDC-AD55-916AFD9E1F9D}"/>
              </a:ext>
            </a:extLst>
          </p:cNvPr>
          <p:cNvSpPr/>
          <p:nvPr/>
        </p:nvSpPr>
        <p:spPr>
          <a:xfrm>
            <a:off x="1143000" y="1890863"/>
            <a:ext cx="6858000" cy="415498"/>
          </a:xfrm>
          <a:prstGeom prst="rect">
            <a:avLst/>
          </a:prstGeom>
        </p:spPr>
        <p:txBody>
          <a:bodyPr wrap="square">
            <a:spAutoFit/>
          </a:bodyPr>
          <a:lstStyle/>
          <a:p>
            <a:pPr algn="ctr"/>
            <a:r>
              <a:rPr lang="en-US" sz="2100" dirty="0">
                <a:solidFill>
                  <a:srgbClr val="290088"/>
                </a:solidFill>
              </a:rPr>
              <a:t>Inquire: an intelligent textbook</a:t>
            </a:r>
          </a:p>
        </p:txBody>
      </p:sp>
      <p:sp>
        <p:nvSpPr>
          <p:cNvPr id="2" name="Rectangle 1">
            <a:extLst>
              <a:ext uri="{FF2B5EF4-FFF2-40B4-BE49-F238E27FC236}">
                <a16:creationId xmlns:a16="http://schemas.microsoft.com/office/drawing/2014/main" id="{573870E3-F845-4577-B844-3C1961F83CF7}"/>
              </a:ext>
            </a:extLst>
          </p:cNvPr>
          <p:cNvSpPr/>
          <p:nvPr/>
        </p:nvSpPr>
        <p:spPr>
          <a:xfrm>
            <a:off x="1330982" y="5688861"/>
            <a:ext cx="1466989" cy="323165"/>
          </a:xfrm>
          <a:prstGeom prst="rect">
            <a:avLst/>
          </a:prstGeom>
        </p:spPr>
        <p:txBody>
          <a:bodyPr wrap="square">
            <a:spAutoFit/>
          </a:bodyPr>
          <a:lstStyle/>
          <a:p>
            <a:r>
              <a:rPr lang="en-US" sz="750" dirty="0"/>
              <a:t>Source: http://inquireproject.com</a:t>
            </a:r>
            <a:endParaRPr lang="en-CA" sz="750" dirty="0"/>
          </a:p>
        </p:txBody>
      </p:sp>
      <p:sp>
        <p:nvSpPr>
          <p:cNvPr id="7" name="Rectangle 6">
            <a:extLst>
              <a:ext uri="{FF2B5EF4-FFF2-40B4-BE49-F238E27FC236}">
                <a16:creationId xmlns:a16="http://schemas.microsoft.com/office/drawing/2014/main" id="{15C1DD40-16DC-4000-821C-BA0121A62391}"/>
              </a:ext>
            </a:extLst>
          </p:cNvPr>
          <p:cNvSpPr/>
          <p:nvPr/>
        </p:nvSpPr>
        <p:spPr>
          <a:xfrm>
            <a:off x="1143000" y="1179354"/>
            <a:ext cx="6858000" cy="600164"/>
          </a:xfrm>
          <a:prstGeom prst="rect">
            <a:avLst/>
          </a:prstGeom>
        </p:spPr>
        <p:txBody>
          <a:bodyPr wrap="square">
            <a:spAutoFit/>
          </a:bodyPr>
          <a:lstStyle/>
          <a:p>
            <a:pPr algn="ctr"/>
            <a:r>
              <a:rPr lang="en-US" sz="3300" b="1" dirty="0">
                <a:latin typeface="+mj-lt"/>
              </a:rPr>
              <a:t>Live experience: AR/VR</a:t>
            </a:r>
          </a:p>
        </p:txBody>
      </p:sp>
    </p:spTree>
    <p:extLst>
      <p:ext uri="{BB962C8B-B14F-4D97-AF65-F5344CB8AC3E}">
        <p14:creationId xmlns:p14="http://schemas.microsoft.com/office/powerpoint/2010/main" val="3867488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B2DD48-3077-4B87-A077-FB07D37452AA}"/>
              </a:ext>
            </a:extLst>
          </p:cNvPr>
          <p:cNvSpPr>
            <a:spLocks noGrp="1"/>
          </p:cNvSpPr>
          <p:nvPr>
            <p:ph type="title"/>
          </p:nvPr>
        </p:nvSpPr>
        <p:spPr>
          <a:xfrm>
            <a:off x="4582124" y="1538508"/>
            <a:ext cx="3933226" cy="1153598"/>
          </a:xfrm>
        </p:spPr>
        <p:txBody>
          <a:bodyPr vert="horz" lIns="68580" tIns="34290" rIns="68580" bIns="34290" rtlCol="0" anchor="ctr">
            <a:normAutofit/>
          </a:bodyPr>
          <a:lstStyle/>
          <a:p>
            <a:r>
              <a:rPr lang="en-US" dirty="0"/>
              <a:t>Assessment</a:t>
            </a:r>
          </a:p>
        </p:txBody>
      </p:sp>
      <p:sp>
        <p:nvSpPr>
          <p:cNvPr id="13" name="Freeform 6">
            <a:extLst>
              <a:ext uri="{FF2B5EF4-FFF2-40B4-BE49-F238E27FC236}">
                <a16:creationId xmlns:a16="http://schemas.microsoft.com/office/drawing/2014/main" id="{B6C29DB0-17E9-42FF-986E-0B7F493F4D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649688" y="2121489"/>
            <a:ext cx="2456260" cy="3306366"/>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txBody>
          <a:bodyPr/>
          <a:lstStyle/>
          <a:p>
            <a:pPr defTabSz="685800">
              <a:defRPr/>
            </a:pPr>
            <a:endParaRPr lang="en-US" sz="1350">
              <a:solidFill>
                <a:prstClr val="black"/>
              </a:solidFill>
              <a:latin typeface="Calibri" panose="020F0502020204030204"/>
            </a:endParaRPr>
          </a:p>
        </p:txBody>
      </p:sp>
      <p:sp>
        <p:nvSpPr>
          <p:cNvPr id="15" name="Freeform 6">
            <a:extLst>
              <a:ext uri="{FF2B5EF4-FFF2-40B4-BE49-F238E27FC236}">
                <a16:creationId xmlns:a16="http://schemas.microsoft.com/office/drawing/2014/main" id="{115AD956-A5B6-4760-B8B2-11E2DF6B02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564644" y="1415602"/>
            <a:ext cx="2456751" cy="3306366"/>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pic>
        <p:nvPicPr>
          <p:cNvPr id="8" name="Content Placeholder 7">
            <a:extLst>
              <a:ext uri="{FF2B5EF4-FFF2-40B4-BE49-F238E27FC236}">
                <a16:creationId xmlns:a16="http://schemas.microsoft.com/office/drawing/2014/main" id="{38987C20-9EAD-40B2-96FB-949BD97ADCF5}"/>
              </a:ext>
            </a:extLst>
          </p:cNvPr>
          <p:cNvPicPr>
            <a:picLocks noGrp="1" noChangeAspect="1"/>
          </p:cNvPicPr>
          <p:nvPr>
            <p:ph sz="half" idx="4294967295"/>
          </p:nvPr>
        </p:nvPicPr>
        <p:blipFill rotWithShape="1">
          <a:blip r:embed="rId3">
            <a:extLst>
              <a:ext uri="{28A0092B-C50C-407E-A947-70E740481C1C}">
                <a14:useLocalDpi xmlns:a14="http://schemas.microsoft.com/office/drawing/2010/main" val="0"/>
              </a:ext>
            </a:extLst>
          </a:blip>
          <a:srcRect l="3330" t="5347" r="2950" b="-2975"/>
          <a:stretch/>
        </p:blipFill>
        <p:spPr>
          <a:xfrm>
            <a:off x="1249862" y="1859856"/>
            <a:ext cx="2791196" cy="4080868"/>
          </a:xfrm>
          <a:prstGeom prst="rect">
            <a:avLst/>
          </a:prstGeom>
        </p:spPr>
      </p:pic>
      <p:sp>
        <p:nvSpPr>
          <p:cNvPr id="3" name="Content Placeholder 2">
            <a:extLst>
              <a:ext uri="{FF2B5EF4-FFF2-40B4-BE49-F238E27FC236}">
                <a16:creationId xmlns:a16="http://schemas.microsoft.com/office/drawing/2014/main" id="{3783C2E7-57AE-4670-9542-75763BACC7EA}"/>
              </a:ext>
            </a:extLst>
          </p:cNvPr>
          <p:cNvSpPr>
            <a:spLocks noGrp="1"/>
          </p:cNvSpPr>
          <p:nvPr>
            <p:ph sz="half" idx="4294967295"/>
          </p:nvPr>
        </p:nvSpPr>
        <p:spPr>
          <a:xfrm>
            <a:off x="4440884" y="2473386"/>
            <a:ext cx="4037739" cy="2602573"/>
          </a:xfrm>
        </p:spPr>
        <p:txBody>
          <a:bodyPr vert="horz" lIns="68580" tIns="34290" rIns="68580" bIns="34290" rtlCol="0">
            <a:normAutofit/>
          </a:bodyPr>
          <a:lstStyle/>
          <a:p>
            <a:r>
              <a:rPr lang="en-US" sz="2100" dirty="0"/>
              <a:t>Badges &amp; micro-credentials</a:t>
            </a:r>
          </a:p>
          <a:p>
            <a:r>
              <a:rPr lang="en-US" sz="2100" dirty="0"/>
              <a:t>Recognition of prior learning</a:t>
            </a:r>
          </a:p>
          <a:p>
            <a:r>
              <a:rPr lang="en-US" sz="2100" dirty="0"/>
              <a:t>Transnational qualifications frameworks for mobility</a:t>
            </a:r>
          </a:p>
          <a:p>
            <a:r>
              <a:rPr lang="en-US" sz="2100" dirty="0"/>
              <a:t>On-demand examination</a:t>
            </a:r>
          </a:p>
          <a:p>
            <a:r>
              <a:rPr lang="en-US" sz="2100" dirty="0"/>
              <a:t>Authentic, project-based assessment</a:t>
            </a:r>
          </a:p>
          <a:p>
            <a:endParaRPr lang="en-US" sz="2100" dirty="0"/>
          </a:p>
        </p:txBody>
      </p:sp>
      <p:sp>
        <p:nvSpPr>
          <p:cNvPr id="4" name="Rectangle 3">
            <a:extLst>
              <a:ext uri="{FF2B5EF4-FFF2-40B4-BE49-F238E27FC236}">
                <a16:creationId xmlns:a16="http://schemas.microsoft.com/office/drawing/2014/main" id="{34D2CAEC-D725-4833-A579-D456A6B0EF04}"/>
              </a:ext>
            </a:extLst>
          </p:cNvPr>
          <p:cNvSpPr/>
          <p:nvPr/>
        </p:nvSpPr>
        <p:spPr>
          <a:xfrm>
            <a:off x="479278" y="5767600"/>
            <a:ext cx="4572000" cy="196208"/>
          </a:xfrm>
          <a:prstGeom prst="rect">
            <a:avLst/>
          </a:prstGeom>
        </p:spPr>
        <p:txBody>
          <a:bodyPr>
            <a:spAutoFit/>
          </a:bodyPr>
          <a:lstStyle/>
          <a:p>
            <a:pPr defTabSz="342900"/>
            <a:r>
              <a:rPr lang="en-CA" sz="675" dirty="0">
                <a:solidFill>
                  <a:prstClr val="black"/>
                </a:solidFill>
                <a:latin typeface="Calibri" panose="020F0502020204030204"/>
                <a:hlinkClick r:id="rId4"/>
              </a:rPr>
              <a:t>https://unesdoc.unesco.org/ark:/48223/pf0000264428?posInSet=4&amp;queryId=N-e4559bf5-0bec-40c7-91a9-5cdea42e1ca4</a:t>
            </a:r>
            <a:r>
              <a:rPr lang="en-CA" sz="675" dirty="0">
                <a:solidFill>
                  <a:prstClr val="black"/>
                </a:solidFill>
                <a:latin typeface="Calibri" panose="020F0502020204030204"/>
              </a:rPr>
              <a:t> </a:t>
            </a:r>
          </a:p>
        </p:txBody>
      </p:sp>
    </p:spTree>
    <p:extLst>
      <p:ext uri="{BB962C8B-B14F-4D97-AF65-F5344CB8AC3E}">
        <p14:creationId xmlns:p14="http://schemas.microsoft.com/office/powerpoint/2010/main" val="285714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6FC9EC"/>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25E27-9186-4F56-B631-B4DE8DE0B0F4}"/>
              </a:ext>
            </a:extLst>
          </p:cNvPr>
          <p:cNvSpPr>
            <a:spLocks noGrp="1"/>
          </p:cNvSpPr>
          <p:nvPr>
            <p:ph type="title"/>
          </p:nvPr>
        </p:nvSpPr>
        <p:spPr>
          <a:xfrm>
            <a:off x="628650" y="0"/>
            <a:ext cx="7886700" cy="1325563"/>
          </a:xfrm>
        </p:spPr>
        <p:txBody>
          <a:bodyPr/>
          <a:lstStyle/>
          <a:p>
            <a:r>
              <a:rPr lang="en-US" dirty="0"/>
              <a:t>3. Possible Future</a:t>
            </a:r>
            <a:endParaRPr lang="en-CA" dirty="0"/>
          </a:p>
        </p:txBody>
      </p:sp>
      <p:sp>
        <p:nvSpPr>
          <p:cNvPr id="3" name="Content Placeholder 2">
            <a:extLst>
              <a:ext uri="{FF2B5EF4-FFF2-40B4-BE49-F238E27FC236}">
                <a16:creationId xmlns:a16="http://schemas.microsoft.com/office/drawing/2014/main" id="{D1965048-B787-4F80-8367-1C7FA0B6A5B5}"/>
              </a:ext>
            </a:extLst>
          </p:cNvPr>
          <p:cNvSpPr>
            <a:spLocks noGrp="1"/>
          </p:cNvSpPr>
          <p:nvPr>
            <p:ph idx="1"/>
          </p:nvPr>
        </p:nvSpPr>
        <p:spPr/>
        <p:txBody>
          <a:bodyPr/>
          <a:lstStyle/>
          <a:p>
            <a:endParaRPr lang="en-CA"/>
          </a:p>
        </p:txBody>
      </p:sp>
      <p:pic>
        <p:nvPicPr>
          <p:cNvPr id="4" name="Picture 3">
            <a:extLst>
              <a:ext uri="{FF2B5EF4-FFF2-40B4-BE49-F238E27FC236}">
                <a16:creationId xmlns:a16="http://schemas.microsoft.com/office/drawing/2014/main" id="{FF914165-BF3E-4B57-AA42-A83C13BB76E5}"/>
              </a:ext>
            </a:extLst>
          </p:cNvPr>
          <p:cNvPicPr>
            <a:picLocks noChangeAspect="1"/>
          </p:cNvPicPr>
          <p:nvPr/>
        </p:nvPicPr>
        <p:blipFill rotWithShape="1">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t="23391" r="9091"/>
          <a:stretch/>
        </p:blipFill>
        <p:spPr>
          <a:xfrm>
            <a:off x="15" y="1033470"/>
            <a:ext cx="9143985" cy="5143493"/>
          </a:xfrm>
          <a:prstGeom prst="rect">
            <a:avLst/>
          </a:prstGeom>
        </p:spPr>
      </p:pic>
      <p:sp>
        <p:nvSpPr>
          <p:cNvPr id="5" name="Title 1">
            <a:extLst>
              <a:ext uri="{FF2B5EF4-FFF2-40B4-BE49-F238E27FC236}">
                <a16:creationId xmlns:a16="http://schemas.microsoft.com/office/drawing/2014/main" id="{01BFF652-FAF5-4FFE-8D22-DA53405696B5}"/>
              </a:ext>
            </a:extLst>
          </p:cNvPr>
          <p:cNvSpPr txBox="1">
            <a:spLocks/>
          </p:cNvSpPr>
          <p:nvPr/>
        </p:nvSpPr>
        <p:spPr>
          <a:xfrm>
            <a:off x="720687" y="1221061"/>
            <a:ext cx="2877540"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r>
              <a:rPr lang="en-US" sz="2700">
                <a:solidFill>
                  <a:schemeClr val="bg1"/>
                </a:solidFill>
                <a:latin typeface="Abadi" panose="020B0604020104020204" pitchFamily="34" charset="0"/>
              </a:rPr>
              <a:t>Trends</a:t>
            </a:r>
            <a:endParaRPr lang="en-US" sz="2700" dirty="0">
              <a:solidFill>
                <a:schemeClr val="bg1"/>
              </a:solidFill>
              <a:latin typeface="Abadi" panose="020B0604020104020204" pitchFamily="34" charset="0"/>
            </a:endParaRPr>
          </a:p>
        </p:txBody>
      </p:sp>
      <p:sp>
        <p:nvSpPr>
          <p:cNvPr id="6" name="Content Placeholder 2">
            <a:extLst>
              <a:ext uri="{FF2B5EF4-FFF2-40B4-BE49-F238E27FC236}">
                <a16:creationId xmlns:a16="http://schemas.microsoft.com/office/drawing/2014/main" id="{B8D09113-FBD1-41BE-9D8B-5BD386F3CAD8}"/>
              </a:ext>
            </a:extLst>
          </p:cNvPr>
          <p:cNvSpPr txBox="1">
            <a:spLocks/>
          </p:cNvSpPr>
          <p:nvPr/>
        </p:nvSpPr>
        <p:spPr>
          <a:xfrm>
            <a:off x="461327" y="2347293"/>
            <a:ext cx="3136900" cy="2071688"/>
          </a:xfrm>
          <a:prstGeom prst="rect">
            <a:avLst/>
          </a:prstGeom>
        </p:spPr>
        <p:txBody>
          <a:bodyPr vert="horz" lIns="91440" tIns="45720" rIns="91440" bIns="45720" rtlCol="0" anchor="t">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700">
                <a:solidFill>
                  <a:schemeClr val="bg1"/>
                </a:solidFill>
              </a:rPr>
              <a:t>At the current rate there will be larger and more frequent climate related disasters</a:t>
            </a:r>
          </a:p>
          <a:p>
            <a:pPr marL="0" indent="0">
              <a:buFont typeface="Arial" panose="020B0604020202020204" pitchFamily="34" charset="0"/>
              <a:buNone/>
            </a:pPr>
            <a:r>
              <a:rPr lang="en-US" sz="750">
                <a:solidFill>
                  <a:schemeClr val="bg1"/>
                </a:solidFill>
              </a:rPr>
              <a:t>Source: The Commonwealth Secretariat. 'Climate Change'. </a:t>
            </a:r>
            <a:r>
              <a:rPr lang="en-US" sz="750">
                <a:solidFill>
                  <a:schemeClr val="bg1"/>
                </a:solidFill>
                <a:latin typeface="Calibri Light"/>
                <a:ea typeface="+mn-lt"/>
                <a:cs typeface="+mn-lt"/>
                <a:hlinkClick r:id="rId5">
                  <a:extLst>
                    <a:ext uri="{A12FA001-AC4F-418D-AE19-62706E023703}">
                      <ahyp:hlinkClr xmlns:ahyp="http://schemas.microsoft.com/office/drawing/2018/hyperlinkcolor" val="tx"/>
                    </a:ext>
                  </a:extLst>
                </a:hlinkClick>
              </a:rPr>
              <a:t>https://thecommonwealth.org/climate-change</a:t>
            </a:r>
          </a:p>
          <a:p>
            <a:pPr marL="0" indent="0">
              <a:buFont typeface="Arial" panose="020B0604020202020204" pitchFamily="34" charset="0"/>
              <a:buNone/>
            </a:pPr>
            <a:endParaRPr lang="en-US" sz="750" dirty="0">
              <a:solidFill>
                <a:schemeClr val="bg1"/>
              </a:solidFill>
              <a:latin typeface="Calibri Light"/>
              <a:ea typeface="+mn-lt"/>
              <a:cs typeface="+mn-lt"/>
            </a:endParaRPr>
          </a:p>
        </p:txBody>
      </p:sp>
      <p:sp>
        <p:nvSpPr>
          <p:cNvPr id="7" name="TextBox 6">
            <a:extLst>
              <a:ext uri="{FF2B5EF4-FFF2-40B4-BE49-F238E27FC236}">
                <a16:creationId xmlns:a16="http://schemas.microsoft.com/office/drawing/2014/main" id="{613E60B8-F2C0-4A03-8810-200FF716261A}"/>
              </a:ext>
            </a:extLst>
          </p:cNvPr>
          <p:cNvSpPr txBox="1"/>
          <p:nvPr/>
        </p:nvSpPr>
        <p:spPr>
          <a:xfrm>
            <a:off x="7378773" y="6026922"/>
            <a:ext cx="1765227" cy="173124"/>
          </a:xfrm>
          <a:prstGeom prst="rect">
            <a:avLst/>
          </a:prstGeom>
          <a:solidFill>
            <a:srgbClr val="000000"/>
          </a:solidFill>
        </p:spPr>
        <p:txBody>
          <a:bodyPr wrap="none" rtlCol="0">
            <a:spAutoFit/>
          </a:bodyPr>
          <a:lstStyle/>
          <a:p>
            <a:pPr algn="r" defTabSz="685800">
              <a:spcAft>
                <a:spcPts val="450"/>
              </a:spcAft>
            </a:pPr>
            <a:r>
              <a:rPr lang="en-US" sz="525">
                <a:solidFill>
                  <a:srgbClr val="FFFFFF"/>
                </a:solidFill>
                <a:latin typeface="Calibri" panose="020F0502020204030204"/>
                <a:hlinkClick r:id="rId4" tooltip="http://commons.wikimedia.org/wiki/File:Rain_ot_ocean_beach.jpg">
                  <a:extLst>
                    <a:ext uri="{A12FA001-AC4F-418D-AE19-62706E023703}">
                      <ahyp:hlinkClr xmlns:ahyp="http://schemas.microsoft.com/office/drawing/2018/hyperlinkcolor" val="tx"/>
                    </a:ext>
                  </a:extLst>
                </a:hlinkClick>
              </a:rPr>
              <a:t>This Photo</a:t>
            </a:r>
            <a:r>
              <a:rPr lang="en-US" sz="525">
                <a:solidFill>
                  <a:srgbClr val="FFFFFF"/>
                </a:solidFill>
                <a:latin typeface="Calibri" panose="020F0502020204030204"/>
              </a:rPr>
              <a:t> by Unknown Author is licensed under </a:t>
            </a:r>
            <a:r>
              <a:rPr lang="en-US" sz="525">
                <a:solidFill>
                  <a:srgbClr val="FFFFFF"/>
                </a:solidFill>
                <a:latin typeface="Calibri" panose="020F0502020204030204"/>
                <a:hlinkClick r:id="rId6" tooltip="https://creativecommons.org/licenses/by-sa/3.0/">
                  <a:extLst>
                    <a:ext uri="{A12FA001-AC4F-418D-AE19-62706E023703}">
                      <ahyp:hlinkClr xmlns:ahyp="http://schemas.microsoft.com/office/drawing/2018/hyperlinkcolor" val="tx"/>
                    </a:ext>
                  </a:extLst>
                </a:hlinkClick>
              </a:rPr>
              <a:t>CC BY-SA</a:t>
            </a:r>
            <a:endParaRPr lang="en-US" sz="525">
              <a:solidFill>
                <a:srgbClr val="FFFFFF"/>
              </a:solidFill>
              <a:latin typeface="Calibri" panose="020F0502020204030204"/>
            </a:endParaRPr>
          </a:p>
        </p:txBody>
      </p:sp>
      <p:sp>
        <p:nvSpPr>
          <p:cNvPr id="8" name="TextBox 7">
            <a:extLst>
              <a:ext uri="{FF2B5EF4-FFF2-40B4-BE49-F238E27FC236}">
                <a16:creationId xmlns:a16="http://schemas.microsoft.com/office/drawing/2014/main" id="{979E933F-BD48-4323-80EF-2F53CB662F2A}"/>
              </a:ext>
            </a:extLst>
          </p:cNvPr>
          <p:cNvSpPr txBox="1"/>
          <p:nvPr/>
        </p:nvSpPr>
        <p:spPr>
          <a:xfrm>
            <a:off x="5302587" y="1213820"/>
            <a:ext cx="3221373" cy="2031325"/>
          </a:xfrm>
          <a:prstGeom prst="rect">
            <a:avLst/>
          </a:prstGeom>
          <a:noFill/>
        </p:spPr>
        <p:txBody>
          <a:bodyPr wrap="square" rtlCol="0">
            <a:spAutoFit/>
          </a:bodyPr>
          <a:lstStyle/>
          <a:p>
            <a:pPr defTabSz="685800"/>
            <a:r>
              <a:rPr lang="en-US" sz="2100" dirty="0">
                <a:solidFill>
                  <a:prstClr val="white"/>
                </a:solidFill>
                <a:latin typeface="Abadi" panose="020B0604020104020204" pitchFamily="34" charset="0"/>
              </a:rPr>
              <a:t>Globally, the number of climate disasters has tripled since 1980, while, hot weather in 2016 broke the historic record set in 2015</a:t>
            </a:r>
          </a:p>
        </p:txBody>
      </p:sp>
      <p:pic>
        <p:nvPicPr>
          <p:cNvPr id="9" name="Graphic 8" descr="Bar graph with upward trend">
            <a:extLst>
              <a:ext uri="{FF2B5EF4-FFF2-40B4-BE49-F238E27FC236}">
                <a16:creationId xmlns:a16="http://schemas.microsoft.com/office/drawing/2014/main" id="{53333900-5F76-4C25-9E62-6511411E9EF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1164" y="1540943"/>
            <a:ext cx="685800" cy="685800"/>
          </a:xfrm>
          <a:prstGeom prst="rect">
            <a:avLst/>
          </a:prstGeom>
        </p:spPr>
      </p:pic>
    </p:spTree>
    <p:extLst>
      <p:ext uri="{BB962C8B-B14F-4D97-AF65-F5344CB8AC3E}">
        <p14:creationId xmlns:p14="http://schemas.microsoft.com/office/powerpoint/2010/main" val="27082215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A1D331BB-6964-4735-8D47-1C122F33B5B6}"/>
              </a:ext>
            </a:extLst>
          </p:cNvPr>
          <p:cNvPicPr>
            <a:picLocks noChangeAspect="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281488" y="3431769"/>
            <a:ext cx="3586628" cy="2477089"/>
          </a:xfrm>
          <a:prstGeom prst="rect">
            <a:avLst/>
          </a:prstGeom>
        </p:spPr>
      </p:pic>
      <p:pic>
        <p:nvPicPr>
          <p:cNvPr id="11" name="Picture 10">
            <a:extLst>
              <a:ext uri="{FF2B5EF4-FFF2-40B4-BE49-F238E27FC236}">
                <a16:creationId xmlns:a16="http://schemas.microsoft.com/office/drawing/2014/main" id="{99100AC4-639A-489A-BE06-36AA9E24BB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8732" y="4982926"/>
            <a:ext cx="404990" cy="293289"/>
          </a:xfrm>
          <a:prstGeom prst="rect">
            <a:avLst/>
          </a:prstGeom>
        </p:spPr>
      </p:pic>
      <p:pic>
        <p:nvPicPr>
          <p:cNvPr id="6" name="Graphic 5" descr="Schoolhouse">
            <a:extLst>
              <a:ext uri="{FF2B5EF4-FFF2-40B4-BE49-F238E27FC236}">
                <a16:creationId xmlns:a16="http://schemas.microsoft.com/office/drawing/2014/main" id="{53A21C3B-1F60-4868-8F5A-5BB804BC50B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597706" y="2389239"/>
            <a:ext cx="445894" cy="445894"/>
          </a:xfrm>
          <a:prstGeom prst="rect">
            <a:avLst/>
          </a:prstGeom>
        </p:spPr>
      </p:pic>
      <p:pic>
        <p:nvPicPr>
          <p:cNvPr id="4" name="Picture 3">
            <a:extLst>
              <a:ext uri="{FF2B5EF4-FFF2-40B4-BE49-F238E27FC236}">
                <a16:creationId xmlns:a16="http://schemas.microsoft.com/office/drawing/2014/main" id="{19D8A713-C3CA-4C7D-BF0F-056E7A150C80}"/>
              </a:ext>
            </a:extLst>
          </p:cNvPr>
          <p:cNvPicPr>
            <a:picLocks noChangeAspect="1"/>
          </p:cNvPicPr>
          <p:nvPr/>
        </p:nvPicPr>
        <p:blipFill>
          <a:blip r:embed="rId7"/>
          <a:stretch>
            <a:fillRect/>
          </a:stretch>
        </p:blipFill>
        <p:spPr>
          <a:xfrm>
            <a:off x="2554685" y="2797860"/>
            <a:ext cx="370493" cy="370493"/>
          </a:xfrm>
          <a:prstGeom prst="rect">
            <a:avLst/>
          </a:prstGeom>
        </p:spPr>
      </p:pic>
      <p:pic>
        <p:nvPicPr>
          <p:cNvPr id="8" name="Graphic 7" descr="School boy">
            <a:extLst>
              <a:ext uri="{FF2B5EF4-FFF2-40B4-BE49-F238E27FC236}">
                <a16:creationId xmlns:a16="http://schemas.microsoft.com/office/drawing/2014/main" id="{1C5608C8-EA85-40BC-ACBF-B99621035E53}"/>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31853" y="2813251"/>
            <a:ext cx="370493" cy="370493"/>
          </a:xfrm>
          <a:prstGeom prst="rect">
            <a:avLst/>
          </a:prstGeom>
        </p:spPr>
      </p:pic>
      <p:pic>
        <p:nvPicPr>
          <p:cNvPr id="14" name="Picture 13">
            <a:extLst>
              <a:ext uri="{FF2B5EF4-FFF2-40B4-BE49-F238E27FC236}">
                <a16:creationId xmlns:a16="http://schemas.microsoft.com/office/drawing/2014/main" id="{B6FA2681-4D71-4A18-AF9C-D7FDF415A47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22958" y="1003391"/>
            <a:ext cx="3807619" cy="2143125"/>
          </a:xfrm>
          <a:prstGeom prst="rect">
            <a:avLst/>
          </a:prstGeom>
        </p:spPr>
      </p:pic>
      <p:sp>
        <p:nvSpPr>
          <p:cNvPr id="15" name="TextBox 14">
            <a:extLst>
              <a:ext uri="{FF2B5EF4-FFF2-40B4-BE49-F238E27FC236}">
                <a16:creationId xmlns:a16="http://schemas.microsoft.com/office/drawing/2014/main" id="{84E0D380-7C19-4687-935A-DE8000AC0C8C}"/>
              </a:ext>
            </a:extLst>
          </p:cNvPr>
          <p:cNvSpPr txBox="1"/>
          <p:nvPr/>
        </p:nvSpPr>
        <p:spPr>
          <a:xfrm>
            <a:off x="90492" y="3130165"/>
            <a:ext cx="4398886" cy="530915"/>
          </a:xfrm>
          <a:prstGeom prst="rect">
            <a:avLst/>
          </a:prstGeom>
          <a:noFill/>
        </p:spPr>
        <p:txBody>
          <a:bodyPr wrap="square" rtlCol="0" anchor="t">
            <a:spAutoFit/>
          </a:bodyPr>
          <a:lstStyle/>
          <a:p>
            <a:pPr defTabSz="685800"/>
            <a:r>
              <a:rPr lang="en-US" sz="750" dirty="0">
                <a:solidFill>
                  <a:prstClr val="black"/>
                </a:solidFill>
                <a:latin typeface="Calibri" panose="020F0502020204030204"/>
              </a:rPr>
              <a:t>Source: CARE; Retrieved from  </a:t>
            </a:r>
            <a:r>
              <a:rPr lang="en-US" sz="750" dirty="0">
                <a:solidFill>
                  <a:prstClr val="black"/>
                </a:solidFill>
                <a:latin typeface="Calibri" panose="020F0502020204030204"/>
                <a:hlinkClick r:id="rId11"/>
              </a:rPr>
              <a:t>https://www.care.org/emergencies/cyclone-idai</a:t>
            </a:r>
            <a:endParaRPr lang="en-US" sz="1350">
              <a:solidFill>
                <a:prstClr val="black"/>
              </a:solidFill>
              <a:latin typeface="Calibri" panose="020F0502020204030204"/>
            </a:endParaRPr>
          </a:p>
          <a:p>
            <a:pPr defTabSz="685800"/>
            <a:endParaRPr lang="en-US" sz="1350">
              <a:solidFill>
                <a:prstClr val="black"/>
              </a:solidFill>
              <a:latin typeface="Calibri" panose="020F0502020204030204"/>
              <a:cs typeface="Calibri"/>
            </a:endParaRPr>
          </a:p>
          <a:p>
            <a:pPr defTabSz="685800"/>
            <a:endParaRPr lang="en-US" sz="750" dirty="0">
              <a:solidFill>
                <a:prstClr val="black"/>
              </a:solidFill>
              <a:latin typeface="Calibri" panose="020F0502020204030204"/>
              <a:cs typeface="Calibri"/>
            </a:endParaRPr>
          </a:p>
        </p:txBody>
      </p:sp>
      <p:sp>
        <p:nvSpPr>
          <p:cNvPr id="16" name="Rectangle 15">
            <a:extLst>
              <a:ext uri="{FF2B5EF4-FFF2-40B4-BE49-F238E27FC236}">
                <a16:creationId xmlns:a16="http://schemas.microsoft.com/office/drawing/2014/main" id="{BF14D816-E098-46DB-A760-EF5E66C716C2}"/>
              </a:ext>
            </a:extLst>
          </p:cNvPr>
          <p:cNvSpPr/>
          <p:nvPr/>
        </p:nvSpPr>
        <p:spPr>
          <a:xfrm>
            <a:off x="5893722" y="4877012"/>
            <a:ext cx="4572000" cy="1015663"/>
          </a:xfrm>
          <a:prstGeom prst="rect">
            <a:avLst/>
          </a:prstGeom>
        </p:spPr>
        <p:txBody>
          <a:bodyPr>
            <a:spAutoFit/>
          </a:bodyPr>
          <a:lstStyle/>
          <a:p>
            <a:pPr defTabSz="685800"/>
            <a:r>
              <a:rPr lang="en-US" sz="3000">
                <a:solidFill>
                  <a:prstClr val="white"/>
                </a:solidFill>
                <a:latin typeface="Abadi" panose="020B0604020104020204" pitchFamily="34" charset="0"/>
              </a:rPr>
              <a:t>Hurricane Dorian</a:t>
            </a:r>
          </a:p>
          <a:p>
            <a:pPr defTabSz="685800"/>
            <a:r>
              <a:rPr lang="en-US" sz="3000">
                <a:solidFill>
                  <a:prstClr val="white"/>
                </a:solidFill>
                <a:latin typeface="Abadi" panose="020B0604020104020204" pitchFamily="34" charset="0"/>
              </a:rPr>
              <a:t>The Bahamas</a:t>
            </a:r>
          </a:p>
        </p:txBody>
      </p:sp>
      <p:sp>
        <p:nvSpPr>
          <p:cNvPr id="17" name="Rectangle 16">
            <a:extLst>
              <a:ext uri="{FF2B5EF4-FFF2-40B4-BE49-F238E27FC236}">
                <a16:creationId xmlns:a16="http://schemas.microsoft.com/office/drawing/2014/main" id="{DFEF7B01-B840-4A10-BB21-D4F3D0EAD6FA}"/>
              </a:ext>
            </a:extLst>
          </p:cNvPr>
          <p:cNvSpPr/>
          <p:nvPr/>
        </p:nvSpPr>
        <p:spPr>
          <a:xfrm>
            <a:off x="4431133" y="1003390"/>
            <a:ext cx="3586628" cy="3508653"/>
          </a:xfrm>
          <a:prstGeom prst="rect">
            <a:avLst/>
          </a:prstGeom>
        </p:spPr>
        <p:txBody>
          <a:bodyPr wrap="square" anchor="t">
            <a:spAutoFit/>
          </a:bodyPr>
          <a:lstStyle/>
          <a:p>
            <a:pPr defTabSz="685800"/>
            <a:r>
              <a:rPr lang="en-US" sz="2100" dirty="0">
                <a:solidFill>
                  <a:srgbClr val="002060"/>
                </a:solidFill>
                <a:latin typeface="Abadi"/>
              </a:rPr>
              <a:t>Classrooms affected: </a:t>
            </a:r>
            <a:r>
              <a:rPr lang="en-US" sz="4500" dirty="0">
                <a:solidFill>
                  <a:srgbClr val="002060"/>
                </a:solidFill>
                <a:latin typeface="Abadi"/>
              </a:rPr>
              <a:t>3,504</a:t>
            </a:r>
            <a:r>
              <a:rPr lang="en-US" sz="2100" dirty="0">
                <a:solidFill>
                  <a:srgbClr val="002060"/>
                </a:solidFill>
                <a:latin typeface="Abadi"/>
              </a:rPr>
              <a:t> </a:t>
            </a:r>
            <a:endParaRPr lang="en-US" sz="2100">
              <a:solidFill>
                <a:srgbClr val="002060"/>
              </a:solidFill>
              <a:latin typeface="Abadi" panose="020B0604020104020204" pitchFamily="34" charset="0"/>
            </a:endParaRPr>
          </a:p>
          <a:p>
            <a:pPr defTabSz="685800"/>
            <a:r>
              <a:rPr lang="en-US" sz="2100" dirty="0">
                <a:solidFill>
                  <a:srgbClr val="002060"/>
                </a:solidFill>
                <a:latin typeface="Abadi"/>
              </a:rPr>
              <a:t>Students affected: </a:t>
            </a:r>
            <a:r>
              <a:rPr lang="en-US" sz="4500" dirty="0">
                <a:solidFill>
                  <a:srgbClr val="002060"/>
                </a:solidFill>
                <a:latin typeface="Abadi"/>
              </a:rPr>
              <a:t>335,132</a:t>
            </a:r>
          </a:p>
          <a:p>
            <a:pPr defTabSz="685800"/>
            <a:endParaRPr lang="en-US" sz="4500" dirty="0">
              <a:solidFill>
                <a:prstClr val="black"/>
              </a:solidFill>
              <a:latin typeface="Calibri Light"/>
              <a:ea typeface="+mn-lt"/>
              <a:cs typeface="Calibri" panose="020F0502020204030204"/>
            </a:endParaRPr>
          </a:p>
          <a:p>
            <a:pPr defTabSz="685800"/>
            <a:endParaRPr lang="en-US" sz="4500" dirty="0">
              <a:solidFill>
                <a:prstClr val="black"/>
              </a:solidFill>
              <a:latin typeface="Calibri Light"/>
              <a:cs typeface="Calibri"/>
            </a:endParaRPr>
          </a:p>
        </p:txBody>
      </p:sp>
      <p:sp>
        <p:nvSpPr>
          <p:cNvPr id="3" name="Content Placeholder 2">
            <a:extLst>
              <a:ext uri="{FF2B5EF4-FFF2-40B4-BE49-F238E27FC236}">
                <a16:creationId xmlns:a16="http://schemas.microsoft.com/office/drawing/2014/main" id="{6A89EB79-3629-4112-A1A0-B6896797A3A5}"/>
              </a:ext>
            </a:extLst>
          </p:cNvPr>
          <p:cNvSpPr>
            <a:spLocks noGrp="1"/>
          </p:cNvSpPr>
          <p:nvPr>
            <p:ph idx="1"/>
          </p:nvPr>
        </p:nvSpPr>
        <p:spPr/>
        <p:txBody>
          <a:bodyPr>
            <a:normAutofit/>
          </a:bodyPr>
          <a:lstStyle/>
          <a:p>
            <a:pPr marL="0" indent="0">
              <a:buNone/>
            </a:pPr>
            <a:r>
              <a:rPr lang="en-US" sz="3000">
                <a:latin typeface="Abadi" panose="020B0604020104020204" pitchFamily="34" charset="0"/>
              </a:rPr>
              <a:t>	</a:t>
            </a:r>
            <a:r>
              <a:rPr lang="en-US" sz="3000">
                <a:solidFill>
                  <a:schemeClr val="bg1"/>
                </a:solidFill>
                <a:latin typeface="Abadi" panose="020B0604020104020204" pitchFamily="34" charset="0"/>
              </a:rPr>
              <a:t>Cyclone </a:t>
            </a:r>
            <a:r>
              <a:rPr lang="en-US" sz="3000" err="1">
                <a:solidFill>
                  <a:schemeClr val="bg1"/>
                </a:solidFill>
                <a:latin typeface="Abadi" panose="020B0604020104020204" pitchFamily="34" charset="0"/>
              </a:rPr>
              <a:t>Idai</a:t>
            </a:r>
            <a:endParaRPr lang="en-US" sz="3000">
              <a:solidFill>
                <a:schemeClr val="bg1"/>
              </a:solidFill>
              <a:latin typeface="Abadi" panose="020B0604020104020204" pitchFamily="34" charset="0"/>
            </a:endParaRPr>
          </a:p>
          <a:p>
            <a:pPr marL="0" indent="0">
              <a:buNone/>
            </a:pPr>
            <a:r>
              <a:rPr lang="en-US" sz="3000">
                <a:solidFill>
                  <a:schemeClr val="bg1"/>
                </a:solidFill>
                <a:latin typeface="Abadi" panose="020B0604020104020204" pitchFamily="34" charset="0"/>
              </a:rPr>
              <a:t>	Mozambique</a:t>
            </a:r>
          </a:p>
          <a:p>
            <a:pPr marL="0" indent="0">
              <a:buNone/>
            </a:pPr>
            <a:endParaRPr lang="en-US"/>
          </a:p>
        </p:txBody>
      </p:sp>
      <p:pic>
        <p:nvPicPr>
          <p:cNvPr id="9" name="Picture 8">
            <a:extLst>
              <a:ext uri="{FF2B5EF4-FFF2-40B4-BE49-F238E27FC236}">
                <a16:creationId xmlns:a16="http://schemas.microsoft.com/office/drawing/2014/main" id="{1EB3DC18-7253-49D2-AA56-33D14F3670C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7509" y="1148632"/>
            <a:ext cx="436045" cy="290943"/>
          </a:xfrm>
          <a:prstGeom prst="rect">
            <a:avLst/>
          </a:prstGeom>
        </p:spPr>
      </p:pic>
      <p:sp>
        <p:nvSpPr>
          <p:cNvPr id="18" name="Rectangle 17">
            <a:extLst>
              <a:ext uri="{FF2B5EF4-FFF2-40B4-BE49-F238E27FC236}">
                <a16:creationId xmlns:a16="http://schemas.microsoft.com/office/drawing/2014/main" id="{0039C5BB-5972-435C-9982-8E6D517D39BC}"/>
              </a:ext>
            </a:extLst>
          </p:cNvPr>
          <p:cNvSpPr/>
          <p:nvPr/>
        </p:nvSpPr>
        <p:spPr>
          <a:xfrm>
            <a:off x="453931" y="4267346"/>
            <a:ext cx="4572000" cy="738664"/>
          </a:xfrm>
          <a:prstGeom prst="rect">
            <a:avLst/>
          </a:prstGeom>
        </p:spPr>
        <p:txBody>
          <a:bodyPr>
            <a:spAutoFit/>
          </a:bodyPr>
          <a:lstStyle/>
          <a:p>
            <a:pPr defTabSz="685800"/>
            <a:r>
              <a:rPr lang="en-US" sz="2100">
                <a:solidFill>
                  <a:srgbClr val="002060"/>
                </a:solidFill>
                <a:latin typeface="Abadi" panose="020B0604020104020204" pitchFamily="34" charset="0"/>
              </a:rPr>
              <a:t>Devastated numerous schools on Grand Bahama and </a:t>
            </a:r>
            <a:r>
              <a:rPr lang="en-US" sz="2100" err="1">
                <a:solidFill>
                  <a:srgbClr val="002060"/>
                </a:solidFill>
                <a:latin typeface="Abadi" panose="020B0604020104020204" pitchFamily="34" charset="0"/>
              </a:rPr>
              <a:t>Abacos</a:t>
            </a:r>
            <a:r>
              <a:rPr lang="en-US" sz="2100">
                <a:solidFill>
                  <a:srgbClr val="002060"/>
                </a:solidFill>
                <a:latin typeface="Abadi" panose="020B0604020104020204" pitchFamily="34" charset="0"/>
              </a:rPr>
              <a:t> Islands</a:t>
            </a:r>
          </a:p>
        </p:txBody>
      </p:sp>
      <p:sp>
        <p:nvSpPr>
          <p:cNvPr id="19" name="TextBox 18">
            <a:extLst>
              <a:ext uri="{FF2B5EF4-FFF2-40B4-BE49-F238E27FC236}">
                <a16:creationId xmlns:a16="http://schemas.microsoft.com/office/drawing/2014/main" id="{8E729D89-E7A5-428B-A5B3-EADA8C1DC6AF}"/>
              </a:ext>
            </a:extLst>
          </p:cNvPr>
          <p:cNvSpPr txBox="1"/>
          <p:nvPr/>
        </p:nvSpPr>
        <p:spPr>
          <a:xfrm>
            <a:off x="4464054" y="3034914"/>
            <a:ext cx="4398886" cy="415498"/>
          </a:xfrm>
          <a:prstGeom prst="rect">
            <a:avLst/>
          </a:prstGeom>
          <a:noFill/>
        </p:spPr>
        <p:txBody>
          <a:bodyPr wrap="square" rtlCol="0" anchor="t">
            <a:spAutoFit/>
          </a:bodyPr>
          <a:lstStyle/>
          <a:p>
            <a:pPr defTabSz="685800"/>
            <a:r>
              <a:rPr lang="en-US" sz="750" dirty="0">
                <a:solidFill>
                  <a:prstClr val="black"/>
                </a:solidFill>
                <a:latin typeface="Calibri" panose="020F0502020204030204"/>
              </a:rPr>
              <a:t>Source: UNICEF, 2019. </a:t>
            </a:r>
            <a:r>
              <a:rPr lang="en-US" sz="750" dirty="0">
                <a:solidFill>
                  <a:prstClr val="black"/>
                </a:solidFill>
                <a:latin typeface="Calibri" panose="020F0502020204030204"/>
                <a:ea typeface="+mn-lt"/>
                <a:cs typeface="Calibri" panose="020F0502020204030204"/>
                <a:hlinkClick r:id="rId13"/>
              </a:rPr>
              <a:t>https://www.unicef.org/mozambique/en/cyclone-idai-and-kenneth</a:t>
            </a:r>
            <a:endParaRPr lang="en-US" sz="1350">
              <a:solidFill>
                <a:prstClr val="black"/>
              </a:solidFill>
              <a:latin typeface="Calibri" panose="020F0502020204030204"/>
            </a:endParaRPr>
          </a:p>
          <a:p>
            <a:pPr defTabSz="685800"/>
            <a:endParaRPr lang="en-US" sz="1350">
              <a:solidFill>
                <a:prstClr val="black"/>
              </a:solidFill>
              <a:latin typeface="Calibri" panose="020F0502020204030204"/>
            </a:endParaRPr>
          </a:p>
        </p:txBody>
      </p:sp>
    </p:spTree>
    <p:extLst>
      <p:ext uri="{BB962C8B-B14F-4D97-AF65-F5344CB8AC3E}">
        <p14:creationId xmlns:p14="http://schemas.microsoft.com/office/powerpoint/2010/main" val="27608206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42E6EAB1-9387-4A7E-AEFD-1CF46E3A7F85}"/>
              </a:ext>
            </a:extLst>
          </p:cNvPr>
          <p:cNvSpPr txBox="1">
            <a:spLocks/>
          </p:cNvSpPr>
          <p:nvPr/>
        </p:nvSpPr>
        <p:spPr bwMode="auto">
          <a:xfrm>
            <a:off x="0" y="853945"/>
            <a:ext cx="9144000" cy="1036136"/>
          </a:xfrm>
          <a:prstGeom prst="rect">
            <a:avLst/>
          </a:prstGeom>
          <a:blipFill>
            <a:blip r:embed="rId3">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68580" tIns="137160" rIns="68580" bIns="6858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100">
              <a:solidFill>
                <a:schemeClr val="bg1"/>
              </a:solidFill>
            </a:endParaRPr>
          </a:p>
        </p:txBody>
      </p:sp>
      <p:sp>
        <p:nvSpPr>
          <p:cNvPr id="2" name="Title 1">
            <a:extLst>
              <a:ext uri="{FF2B5EF4-FFF2-40B4-BE49-F238E27FC236}">
                <a16:creationId xmlns:a16="http://schemas.microsoft.com/office/drawing/2014/main" id="{88FF459C-430D-4C1F-AB63-6AC2C0FC25BD}"/>
              </a:ext>
            </a:extLst>
          </p:cNvPr>
          <p:cNvSpPr>
            <a:spLocks noGrp="1"/>
          </p:cNvSpPr>
          <p:nvPr>
            <p:ph type="title"/>
          </p:nvPr>
        </p:nvSpPr>
        <p:spPr>
          <a:xfrm>
            <a:off x="285750" y="998070"/>
            <a:ext cx="8223768" cy="994172"/>
          </a:xfrm>
        </p:spPr>
        <p:txBody>
          <a:bodyPr/>
          <a:lstStyle/>
          <a:p>
            <a:r>
              <a:rPr lang="en-US">
                <a:solidFill>
                  <a:schemeClr val="bg1"/>
                </a:solidFill>
                <a:latin typeface="Abadi"/>
              </a:rPr>
              <a:t>The impact of the climate crisis on education</a:t>
            </a:r>
          </a:p>
        </p:txBody>
      </p:sp>
      <p:sp>
        <p:nvSpPr>
          <p:cNvPr id="3" name="Content Placeholder 2">
            <a:extLst>
              <a:ext uri="{FF2B5EF4-FFF2-40B4-BE49-F238E27FC236}">
                <a16:creationId xmlns:a16="http://schemas.microsoft.com/office/drawing/2014/main" id="{C4E6A53E-8B71-4123-9A2E-59D6D78BA561}"/>
              </a:ext>
            </a:extLst>
          </p:cNvPr>
          <p:cNvSpPr>
            <a:spLocks noGrp="1"/>
          </p:cNvSpPr>
          <p:nvPr>
            <p:ph idx="1"/>
          </p:nvPr>
        </p:nvSpPr>
        <p:spPr>
          <a:xfrm>
            <a:off x="1818302" y="2619909"/>
            <a:ext cx="7886700" cy="3263504"/>
          </a:xfrm>
        </p:spPr>
        <p:txBody>
          <a:bodyPr>
            <a:normAutofit lnSpcReduction="10000"/>
          </a:bodyPr>
          <a:lstStyle/>
          <a:p>
            <a:pPr marL="0" indent="0">
              <a:buNone/>
            </a:pPr>
            <a:r>
              <a:rPr lang="en-US" sz="2700" dirty="0">
                <a:latin typeface="+mj-lt"/>
              </a:rPr>
              <a:t>Infrastructural damage</a:t>
            </a:r>
          </a:p>
          <a:p>
            <a:pPr marL="0" indent="0">
              <a:buNone/>
            </a:pPr>
            <a:endParaRPr lang="en-US" sz="2700" dirty="0">
              <a:latin typeface="+mj-lt"/>
            </a:endParaRPr>
          </a:p>
          <a:p>
            <a:pPr marL="0" indent="0">
              <a:buNone/>
            </a:pPr>
            <a:r>
              <a:rPr lang="en-US" sz="2700" dirty="0">
                <a:latin typeface="+mj-lt"/>
              </a:rPr>
              <a:t>Damage to resource and materials</a:t>
            </a:r>
          </a:p>
          <a:p>
            <a:pPr marL="0" indent="0">
              <a:buNone/>
            </a:pPr>
            <a:endParaRPr lang="en-US" sz="2700" dirty="0">
              <a:latin typeface="+mj-lt"/>
            </a:endParaRPr>
          </a:p>
          <a:p>
            <a:pPr marL="0" indent="0">
              <a:buNone/>
            </a:pPr>
            <a:r>
              <a:rPr lang="en-US" sz="2700" dirty="0">
                <a:latin typeface="+mj-lt"/>
              </a:rPr>
              <a:t>Loss of data and records</a:t>
            </a:r>
          </a:p>
          <a:p>
            <a:pPr marL="0" indent="0">
              <a:buNone/>
            </a:pPr>
            <a:endParaRPr lang="en-US" sz="2700" dirty="0">
              <a:latin typeface="+mj-lt"/>
            </a:endParaRPr>
          </a:p>
          <a:p>
            <a:pPr marL="0" indent="0">
              <a:buNone/>
            </a:pPr>
            <a:r>
              <a:rPr lang="en-US" sz="2700" dirty="0">
                <a:latin typeface="+mj-lt"/>
              </a:rPr>
              <a:t>Collapse of systems = Out of school youth</a:t>
            </a:r>
          </a:p>
          <a:p>
            <a:pPr marL="0" indent="0">
              <a:buNone/>
            </a:pPr>
            <a:endParaRPr lang="en-US" dirty="0"/>
          </a:p>
        </p:txBody>
      </p:sp>
      <p:pic>
        <p:nvPicPr>
          <p:cNvPr id="7" name="Graphic 6" descr="Blackboard">
            <a:extLst>
              <a:ext uri="{FF2B5EF4-FFF2-40B4-BE49-F238E27FC236}">
                <a16:creationId xmlns:a16="http://schemas.microsoft.com/office/drawing/2014/main" id="{F3860857-5188-4FE3-9B8A-0070CDFAF55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32504" y="3254786"/>
            <a:ext cx="685799" cy="685799"/>
          </a:xfrm>
          <a:prstGeom prst="rect">
            <a:avLst/>
          </a:prstGeom>
        </p:spPr>
      </p:pic>
      <p:pic>
        <p:nvPicPr>
          <p:cNvPr id="11" name="Graphic 10" descr="Server">
            <a:extLst>
              <a:ext uri="{FF2B5EF4-FFF2-40B4-BE49-F238E27FC236}">
                <a16:creationId xmlns:a16="http://schemas.microsoft.com/office/drawing/2014/main" id="{E97F003B-E64C-426F-89E7-4708A6F7A9C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132502" y="4055709"/>
            <a:ext cx="685800" cy="685800"/>
          </a:xfrm>
          <a:prstGeom prst="rect">
            <a:avLst/>
          </a:prstGeom>
        </p:spPr>
      </p:pic>
      <p:pic>
        <p:nvPicPr>
          <p:cNvPr id="13" name="Graphic 12" descr="Schoolhouse">
            <a:extLst>
              <a:ext uri="{FF2B5EF4-FFF2-40B4-BE49-F238E27FC236}">
                <a16:creationId xmlns:a16="http://schemas.microsoft.com/office/drawing/2014/main" id="{C2F2A417-E906-497E-BD9F-C05FBD2B104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32502" y="2445783"/>
            <a:ext cx="685800" cy="685800"/>
          </a:xfrm>
          <a:prstGeom prst="rect">
            <a:avLst/>
          </a:prstGeom>
        </p:spPr>
      </p:pic>
      <p:pic>
        <p:nvPicPr>
          <p:cNvPr id="15" name="Graphic 14" descr="School boy">
            <a:extLst>
              <a:ext uri="{FF2B5EF4-FFF2-40B4-BE49-F238E27FC236}">
                <a16:creationId xmlns:a16="http://schemas.microsoft.com/office/drawing/2014/main" id="{60EF4D9E-0404-417A-AC41-7CE66C042B8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38037" y="4980283"/>
            <a:ext cx="685800" cy="685800"/>
          </a:xfrm>
          <a:prstGeom prst="rect">
            <a:avLst/>
          </a:prstGeom>
        </p:spPr>
      </p:pic>
      <p:pic>
        <p:nvPicPr>
          <p:cNvPr id="17" name="Graphic 16" descr="School girl">
            <a:extLst>
              <a:ext uri="{FF2B5EF4-FFF2-40B4-BE49-F238E27FC236}">
                <a16:creationId xmlns:a16="http://schemas.microsoft.com/office/drawing/2014/main" id="{85152D10-1D19-4E3F-A79C-873ED2DE394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280937" y="4980283"/>
            <a:ext cx="685800" cy="685800"/>
          </a:xfrm>
          <a:prstGeom prst="rect">
            <a:avLst/>
          </a:prstGeom>
        </p:spPr>
      </p:pic>
    </p:spTree>
    <p:extLst>
      <p:ext uri="{BB962C8B-B14F-4D97-AF65-F5344CB8AC3E}">
        <p14:creationId xmlns:p14="http://schemas.microsoft.com/office/powerpoint/2010/main" val="15926292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20701107">
            <a:off x="-226413" y="3572126"/>
            <a:ext cx="2590616" cy="2590616"/>
          </a:xfrm>
          <a:prstGeom prst="rect">
            <a:avLst/>
          </a:prstGeom>
        </p:spPr>
      </p:pic>
      <p:pic>
        <p:nvPicPr>
          <p:cNvPr id="7" name="Graphic 6">
            <a:extLst>
              <a:ext uri="{FF2B5EF4-FFF2-40B4-BE49-F238E27FC236}">
                <a16:creationId xmlns:a16="http://schemas.microsoft.com/office/drawing/2014/main" id="{7AA1AE0F-6AA4-4E79-B5F0-B9C42698068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117" y="1359694"/>
            <a:ext cx="6482816" cy="855314"/>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a:xfrm>
            <a:off x="202522" y="1290265"/>
            <a:ext cx="7886700" cy="994172"/>
          </a:xfrm>
        </p:spPr>
        <p:txBody>
          <a:bodyPr/>
          <a:lstStyle/>
          <a:p>
            <a:r>
              <a:rPr lang="en-US">
                <a:solidFill>
                  <a:schemeClr val="bg1"/>
                </a:solidFill>
                <a:latin typeface="Abadi" panose="020B0604020104020204" pitchFamily="34" charset="0"/>
              </a:rPr>
              <a:t>Education and emissions</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614880" y="2932675"/>
            <a:ext cx="3886200" cy="3263504"/>
          </a:xfrm>
        </p:spPr>
        <p:txBody>
          <a:bodyPr vert="horz" lIns="68580" tIns="34290" rIns="68580" bIns="34290" rtlCol="0" anchor="t">
            <a:normAutofit/>
          </a:bodyPr>
          <a:lstStyle/>
          <a:p>
            <a:pPr marL="0" indent="0" algn="ctr">
              <a:buNone/>
            </a:pPr>
            <a:r>
              <a:rPr lang="en-US" sz="3000">
                <a:solidFill>
                  <a:srgbClr val="002060"/>
                </a:solidFill>
                <a:latin typeface="Abadi" panose="020B0604020104020204" pitchFamily="34" charset="0"/>
              </a:rPr>
              <a:t>Direct</a:t>
            </a:r>
          </a:p>
          <a:p>
            <a:r>
              <a:rPr lang="en-US">
                <a:latin typeface="+mj-lt"/>
              </a:rPr>
              <a:t>Emissions from construction of schools/infrastructure</a:t>
            </a:r>
            <a:endParaRPr lang="en-US">
              <a:latin typeface="+mj-lt"/>
              <a:cs typeface="Calibri Light"/>
            </a:endParaRPr>
          </a:p>
          <a:p>
            <a:r>
              <a:rPr lang="en-US">
                <a:latin typeface="+mj-lt"/>
              </a:rPr>
              <a:t>Emissions from energy use in schools </a:t>
            </a:r>
          </a:p>
          <a:p>
            <a:r>
              <a:rPr lang="en-US">
                <a:latin typeface="+mj-lt"/>
              </a:rPr>
              <a:t>Learner emissions </a:t>
            </a:r>
            <a:endParaRPr lang="en-US">
              <a:latin typeface="+mj-lt"/>
              <a:cs typeface="Calibri Light"/>
            </a:endParaRP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4629151" y="3063501"/>
            <a:ext cx="3886200" cy="3263504"/>
          </a:xfrm>
        </p:spPr>
        <p:txBody>
          <a:bodyPr/>
          <a:lstStyle/>
          <a:p>
            <a:pPr marL="0" indent="0" algn="ctr">
              <a:buNone/>
            </a:pPr>
            <a:r>
              <a:rPr lang="en-US" sz="3000">
                <a:solidFill>
                  <a:srgbClr val="002060"/>
                </a:solidFill>
                <a:latin typeface="Abadi" panose="020B0604020104020204" pitchFamily="34" charset="0"/>
              </a:rPr>
              <a:t>Indirect</a:t>
            </a:r>
          </a:p>
          <a:p>
            <a:r>
              <a:rPr lang="en-US">
                <a:latin typeface="+mj-lt"/>
              </a:rPr>
              <a:t>Emissions from ‘development’ and economic growth associated with higher levels of education in a country</a:t>
            </a:r>
          </a:p>
        </p:txBody>
      </p:sp>
    </p:spTree>
    <p:extLst>
      <p:ext uri="{BB962C8B-B14F-4D97-AF65-F5344CB8AC3E}">
        <p14:creationId xmlns:p14="http://schemas.microsoft.com/office/powerpoint/2010/main" val="29604219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8F2D3B3-9AED-4D61-827D-84133840A6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599" y="978492"/>
            <a:ext cx="1088951" cy="1643699"/>
          </a:xfrm>
          <a:prstGeom prst="rect">
            <a:avLst/>
          </a:prstGeom>
        </p:spPr>
      </p:pic>
      <p:pic>
        <p:nvPicPr>
          <p:cNvPr id="5" name="Picture 4">
            <a:extLst>
              <a:ext uri="{FF2B5EF4-FFF2-40B4-BE49-F238E27FC236}">
                <a16:creationId xmlns:a16="http://schemas.microsoft.com/office/drawing/2014/main" id="{506FD6F3-DABD-49C2-B1C9-10BCE31041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3161" y="1044781"/>
            <a:ext cx="1259007" cy="1236822"/>
          </a:xfrm>
          <a:prstGeom prst="rect">
            <a:avLst/>
          </a:prstGeom>
        </p:spPr>
      </p:pic>
      <p:sp>
        <p:nvSpPr>
          <p:cNvPr id="8" name="Oval 7">
            <a:extLst>
              <a:ext uri="{FF2B5EF4-FFF2-40B4-BE49-F238E27FC236}">
                <a16:creationId xmlns:a16="http://schemas.microsoft.com/office/drawing/2014/main" id="{52AE09B9-5C67-4159-A3D9-74B8542896BA}"/>
              </a:ext>
            </a:extLst>
          </p:cNvPr>
          <p:cNvSpPr/>
          <p:nvPr/>
        </p:nvSpPr>
        <p:spPr>
          <a:xfrm>
            <a:off x="863240" y="2854727"/>
            <a:ext cx="1794041" cy="1769230"/>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9" name="Graphic 8" descr="Footprints">
            <a:extLst>
              <a:ext uri="{FF2B5EF4-FFF2-40B4-BE49-F238E27FC236}">
                <a16:creationId xmlns:a16="http://schemas.microsoft.com/office/drawing/2014/main" id="{B639AA99-96A8-4F84-8BCC-494E2CA1D8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44374" y="3183038"/>
            <a:ext cx="1112607" cy="1112607"/>
          </a:xfrm>
          <a:prstGeom prst="rect">
            <a:avLst/>
          </a:prstGeom>
        </p:spPr>
      </p:pic>
      <p:sp>
        <p:nvSpPr>
          <p:cNvPr id="13" name="Oval 12">
            <a:extLst>
              <a:ext uri="{FF2B5EF4-FFF2-40B4-BE49-F238E27FC236}">
                <a16:creationId xmlns:a16="http://schemas.microsoft.com/office/drawing/2014/main" id="{FB16DE71-94C2-4129-9FC5-560C413E8EAB}"/>
              </a:ext>
            </a:extLst>
          </p:cNvPr>
          <p:cNvSpPr/>
          <p:nvPr/>
        </p:nvSpPr>
        <p:spPr>
          <a:xfrm>
            <a:off x="3762580" y="2854728"/>
            <a:ext cx="1794041" cy="1769230"/>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Graphic 13" descr="Car">
            <a:extLst>
              <a:ext uri="{FF2B5EF4-FFF2-40B4-BE49-F238E27FC236}">
                <a16:creationId xmlns:a16="http://schemas.microsoft.com/office/drawing/2014/main" id="{D457F2C8-BD73-4BDA-8A40-970D84270C1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070062" y="3218839"/>
            <a:ext cx="1179078" cy="1113201"/>
          </a:xfrm>
          <a:prstGeom prst="rect">
            <a:avLst/>
          </a:prstGeom>
        </p:spPr>
      </p:pic>
      <p:sp>
        <p:nvSpPr>
          <p:cNvPr id="15" name="Oval 14">
            <a:extLst>
              <a:ext uri="{FF2B5EF4-FFF2-40B4-BE49-F238E27FC236}">
                <a16:creationId xmlns:a16="http://schemas.microsoft.com/office/drawing/2014/main" id="{9ED96D6C-DE94-47FF-9833-1D98C3160F48}"/>
              </a:ext>
            </a:extLst>
          </p:cNvPr>
          <p:cNvSpPr/>
          <p:nvPr/>
        </p:nvSpPr>
        <p:spPr>
          <a:xfrm>
            <a:off x="6661920" y="2854726"/>
            <a:ext cx="1867651" cy="1858775"/>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Graphic 15" descr="Laptop">
            <a:extLst>
              <a:ext uri="{FF2B5EF4-FFF2-40B4-BE49-F238E27FC236}">
                <a16:creationId xmlns:a16="http://schemas.microsoft.com/office/drawing/2014/main" id="{301C9189-A018-46F9-B932-6E5F6C0330E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38815" y="3573831"/>
            <a:ext cx="768131" cy="744141"/>
          </a:xfrm>
          <a:prstGeom prst="rect">
            <a:avLst/>
          </a:prstGeom>
        </p:spPr>
      </p:pic>
      <p:pic>
        <p:nvPicPr>
          <p:cNvPr id="17" name="Graphic 16" descr="Optical disc">
            <a:extLst>
              <a:ext uri="{FF2B5EF4-FFF2-40B4-BE49-F238E27FC236}">
                <a16:creationId xmlns:a16="http://schemas.microsoft.com/office/drawing/2014/main" id="{3E3F6A42-2D32-4DDE-A627-05CC57099CC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38308" y="3308575"/>
            <a:ext cx="560373" cy="542872"/>
          </a:xfrm>
          <a:prstGeom prst="rect">
            <a:avLst/>
          </a:prstGeom>
        </p:spPr>
      </p:pic>
      <p:pic>
        <p:nvPicPr>
          <p:cNvPr id="18" name="Graphic 17" descr="Books">
            <a:extLst>
              <a:ext uri="{FF2B5EF4-FFF2-40B4-BE49-F238E27FC236}">
                <a16:creationId xmlns:a16="http://schemas.microsoft.com/office/drawing/2014/main" id="{3661F36C-F08B-4DD2-8CDC-CAD9B81F5334}"/>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687128" y="3674442"/>
            <a:ext cx="560397" cy="542895"/>
          </a:xfrm>
          <a:prstGeom prst="rect">
            <a:avLst/>
          </a:prstGeom>
        </p:spPr>
      </p:pic>
      <p:pic>
        <p:nvPicPr>
          <p:cNvPr id="19" name="Picture 18">
            <a:extLst>
              <a:ext uri="{FF2B5EF4-FFF2-40B4-BE49-F238E27FC236}">
                <a16:creationId xmlns:a16="http://schemas.microsoft.com/office/drawing/2014/main" id="{7106FCF4-94A9-430C-921C-699157D26771}"/>
              </a:ext>
            </a:extLst>
          </p:cNvPr>
          <p:cNvPicPr>
            <a:picLocks noChangeAspect="1"/>
          </p:cNvPicPr>
          <p:nvPr/>
        </p:nvPicPr>
        <p:blipFill>
          <a:blip r:embed="rId15"/>
          <a:stretch>
            <a:fillRect/>
          </a:stretch>
        </p:blipFill>
        <p:spPr>
          <a:xfrm>
            <a:off x="674175" y="4917810"/>
            <a:ext cx="2053006" cy="374936"/>
          </a:xfrm>
          <a:prstGeom prst="rect">
            <a:avLst/>
          </a:prstGeom>
        </p:spPr>
      </p:pic>
      <p:sp>
        <p:nvSpPr>
          <p:cNvPr id="20" name="TextBox 19">
            <a:extLst>
              <a:ext uri="{FF2B5EF4-FFF2-40B4-BE49-F238E27FC236}">
                <a16:creationId xmlns:a16="http://schemas.microsoft.com/office/drawing/2014/main" id="{4B49A2DD-0A3E-4417-91DD-A663C77B1507}"/>
              </a:ext>
            </a:extLst>
          </p:cNvPr>
          <p:cNvSpPr txBox="1"/>
          <p:nvPr/>
        </p:nvSpPr>
        <p:spPr>
          <a:xfrm>
            <a:off x="3502600" y="4917809"/>
            <a:ext cx="2314001" cy="300082"/>
          </a:xfrm>
          <a:prstGeom prst="rect">
            <a:avLst/>
          </a:prstGeom>
          <a:noFill/>
        </p:spPr>
        <p:txBody>
          <a:bodyPr wrap="square" rtlCol="0">
            <a:spAutoFit/>
          </a:bodyPr>
          <a:lstStyle/>
          <a:p>
            <a:r>
              <a:rPr lang="en-US" sz="1350">
                <a:solidFill>
                  <a:srgbClr val="002060"/>
                </a:solidFill>
                <a:latin typeface="Abadi" panose="020B0604020104020204" pitchFamily="34" charset="0"/>
              </a:rPr>
              <a:t>Travel – greatest contributor</a:t>
            </a:r>
          </a:p>
        </p:txBody>
      </p:sp>
      <p:sp>
        <p:nvSpPr>
          <p:cNvPr id="21" name="TextBox 20">
            <a:extLst>
              <a:ext uri="{FF2B5EF4-FFF2-40B4-BE49-F238E27FC236}">
                <a16:creationId xmlns:a16="http://schemas.microsoft.com/office/drawing/2014/main" id="{BA384CAC-85B1-4D96-ACE8-61619791637E}"/>
              </a:ext>
            </a:extLst>
          </p:cNvPr>
          <p:cNvSpPr txBox="1"/>
          <p:nvPr/>
        </p:nvSpPr>
        <p:spPr>
          <a:xfrm>
            <a:off x="6410766" y="4917809"/>
            <a:ext cx="2552724" cy="300082"/>
          </a:xfrm>
          <a:prstGeom prst="rect">
            <a:avLst/>
          </a:prstGeom>
          <a:noFill/>
        </p:spPr>
        <p:txBody>
          <a:bodyPr wrap="square" rtlCol="0">
            <a:spAutoFit/>
          </a:bodyPr>
          <a:lstStyle/>
          <a:p>
            <a:r>
              <a:rPr lang="en-US" sz="1350">
                <a:solidFill>
                  <a:srgbClr val="002060"/>
                </a:solidFill>
                <a:latin typeface="Abadi" panose="020B0604020104020204" pitchFamily="34" charset="0"/>
              </a:rPr>
              <a:t>Mode of delivery - determinant</a:t>
            </a:r>
          </a:p>
        </p:txBody>
      </p:sp>
      <p:sp>
        <p:nvSpPr>
          <p:cNvPr id="22" name="Title 1">
            <a:extLst>
              <a:ext uri="{FF2B5EF4-FFF2-40B4-BE49-F238E27FC236}">
                <a16:creationId xmlns:a16="http://schemas.microsoft.com/office/drawing/2014/main" id="{E2275CDD-B286-4E98-8C00-7880D1D3C099}"/>
              </a:ext>
            </a:extLst>
          </p:cNvPr>
          <p:cNvSpPr>
            <a:spLocks noGrp="1"/>
          </p:cNvSpPr>
          <p:nvPr>
            <p:ph type="title"/>
          </p:nvPr>
        </p:nvSpPr>
        <p:spPr>
          <a:xfrm>
            <a:off x="1698377" y="1416499"/>
            <a:ext cx="5651306" cy="994172"/>
          </a:xfrm>
        </p:spPr>
        <p:txBody>
          <a:bodyPr>
            <a:normAutofit fontScale="90000"/>
          </a:bodyPr>
          <a:lstStyle/>
          <a:p>
            <a:pPr algn="ctr"/>
            <a:r>
              <a:rPr lang="en-US">
                <a:solidFill>
                  <a:srgbClr val="002060"/>
                </a:solidFill>
                <a:latin typeface="Abadi"/>
              </a:rPr>
              <a:t>Research on Emissions and ODL</a:t>
            </a:r>
            <a:endParaRPr lang="en-US">
              <a:latin typeface="Abadi"/>
            </a:endParaRPr>
          </a:p>
        </p:txBody>
      </p:sp>
      <p:sp>
        <p:nvSpPr>
          <p:cNvPr id="2" name="TextBox 1">
            <a:extLst>
              <a:ext uri="{FF2B5EF4-FFF2-40B4-BE49-F238E27FC236}">
                <a16:creationId xmlns:a16="http://schemas.microsoft.com/office/drawing/2014/main" id="{9E5C8D8D-2227-4511-9C87-66F50D60E1E8}"/>
              </a:ext>
            </a:extLst>
          </p:cNvPr>
          <p:cNvSpPr txBox="1"/>
          <p:nvPr/>
        </p:nvSpPr>
        <p:spPr>
          <a:xfrm>
            <a:off x="114301" y="5557322"/>
            <a:ext cx="8619320" cy="39241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350" dirty="0"/>
              <a:t>                                                             </a:t>
            </a:r>
            <a:br>
              <a:rPr lang="en-US" sz="1350" dirty="0"/>
            </a:br>
            <a:r>
              <a:rPr lang="en-US" sz="750" dirty="0">
                <a:latin typeface="Calibri Light"/>
                <a:cs typeface="Calibri"/>
              </a:rPr>
              <a:t>Source: </a:t>
            </a:r>
            <a:r>
              <a:rPr lang="en-US" sz="750" dirty="0" err="1">
                <a:latin typeface="Calibri Light"/>
                <a:cs typeface="Calibri"/>
              </a:rPr>
              <a:t>Carr</a:t>
            </a:r>
            <a:r>
              <a:rPr lang="en-US" sz="750" dirty="0">
                <a:latin typeface="Calibri Light"/>
                <a:cs typeface="Calibri"/>
              </a:rPr>
              <a:t> et.al. </a:t>
            </a:r>
            <a:r>
              <a:rPr lang="en-US" sz="750" dirty="0">
                <a:latin typeface="Calibri Light"/>
                <a:ea typeface="+mn-lt"/>
                <a:cs typeface="+mn-lt"/>
              </a:rPr>
              <a:t>Delivery Mode and Learner Emissions: Comparative Study from Botswana. </a:t>
            </a:r>
            <a:r>
              <a:rPr lang="en-US" sz="750" dirty="0">
                <a:latin typeface="Calibri Light"/>
                <a:ea typeface="+mn-lt"/>
                <a:cs typeface="Calibri Light"/>
              </a:rPr>
              <a:t>W</a:t>
            </a:r>
            <a:r>
              <a:rPr lang="en-US" sz="750" dirty="0">
                <a:latin typeface="Calibri Light"/>
                <a:cs typeface="Calibri Light"/>
              </a:rPr>
              <a:t>.  Leal Filho and S. L. Hemstock (eds.), Climate Change and the Role of Education, Springer Nature. In Production.</a:t>
            </a:r>
            <a:endParaRPr lang="en-US" sz="750" dirty="0">
              <a:latin typeface="Calibri Light"/>
              <a:cs typeface="Calibri" panose="020F0502020204030204"/>
            </a:endParaRPr>
          </a:p>
        </p:txBody>
      </p:sp>
    </p:spTree>
    <p:extLst>
      <p:ext uri="{BB962C8B-B14F-4D97-AF65-F5344CB8AC3E}">
        <p14:creationId xmlns:p14="http://schemas.microsoft.com/office/powerpoint/2010/main" val="4750809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US" dirty="0"/>
              <a:t>The future we want</a:t>
            </a:r>
            <a:endParaRPr lang="en-CA" dirty="0"/>
          </a:p>
        </p:txBody>
      </p:sp>
    </p:spTree>
    <p:extLst>
      <p:ext uri="{BB962C8B-B14F-4D97-AF65-F5344CB8AC3E}">
        <p14:creationId xmlns:p14="http://schemas.microsoft.com/office/powerpoint/2010/main" val="1888333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2"/>
          <p:cNvSpPr>
            <a:spLocks noGrp="1"/>
          </p:cNvSpPr>
          <p:nvPr>
            <p:ph type="title"/>
          </p:nvPr>
        </p:nvSpPr>
        <p:spPr/>
        <p:txBody>
          <a:bodyPr/>
          <a:lstStyle/>
          <a:p>
            <a:r>
              <a:rPr lang="en-CA"/>
              <a:t>Plan</a:t>
            </a:r>
            <a:endParaRPr lang="en-CA" dirty="0"/>
          </a:p>
        </p:txBody>
      </p:sp>
      <p:sp>
        <p:nvSpPr>
          <p:cNvPr id="17413" name="Rectangle 3"/>
          <p:cNvSpPr>
            <a:spLocks noGrp="1"/>
          </p:cNvSpPr>
          <p:nvPr>
            <p:ph idx="1"/>
          </p:nvPr>
        </p:nvSpPr>
        <p:spPr/>
        <p:txBody>
          <a:bodyPr>
            <a:normAutofit/>
          </a:bodyPr>
          <a:lstStyle/>
          <a:p>
            <a:r>
              <a:rPr lang="en-US" sz="4400" dirty="0"/>
              <a:t>Issues during COVID-19</a:t>
            </a:r>
          </a:p>
          <a:p>
            <a:r>
              <a:rPr lang="en-US" sz="4400" dirty="0"/>
              <a:t>COL response</a:t>
            </a:r>
          </a:p>
          <a:p>
            <a:r>
              <a:rPr lang="en-US" sz="4400" dirty="0"/>
              <a:t>Futures of Learning</a:t>
            </a:r>
          </a:p>
          <a:p>
            <a:r>
              <a:rPr lang="en-US" sz="4400" dirty="0"/>
              <a:t>The Future we want</a:t>
            </a:r>
          </a:p>
        </p:txBody>
      </p:sp>
    </p:spTree>
    <p:extLst>
      <p:ext uri="{BB962C8B-B14F-4D97-AF65-F5344CB8AC3E}">
        <p14:creationId xmlns:p14="http://schemas.microsoft.com/office/powerpoint/2010/main" val="3057964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i="0" dirty="0">
                <a:solidFill>
                  <a:schemeClr val="bg1"/>
                </a:solidFill>
              </a:rPr>
              <a:t>1. </a:t>
            </a:r>
            <a:r>
              <a:rPr lang="en-US" sz="4400" dirty="0">
                <a:solidFill>
                  <a:schemeClr val="bg1"/>
                </a:solidFill>
              </a:rPr>
              <a:t>The future is blended</a:t>
            </a:r>
            <a:endParaRPr lang="en-US" i="0" dirty="0">
              <a:solidFill>
                <a:schemeClr val="bg1"/>
              </a:solidFill>
            </a:endParaRPr>
          </a:p>
        </p:txBody>
      </p:sp>
      <p:sp>
        <p:nvSpPr>
          <p:cNvPr id="9" name="Content Placeholder 1">
            <a:extLst>
              <a:ext uri="{FF2B5EF4-FFF2-40B4-BE49-F238E27FC236}">
                <a16:creationId xmlns:a16="http://schemas.microsoft.com/office/drawing/2014/main" id="{C3FFF0AE-E0BA-4E01-8461-AB05307ED5C4}"/>
              </a:ext>
            </a:extLst>
          </p:cNvPr>
          <p:cNvSpPr>
            <a:spLocks noGrp="1"/>
          </p:cNvSpPr>
          <p:nvPr>
            <p:ph idx="1"/>
          </p:nvPr>
        </p:nvSpPr>
        <p:spPr>
          <a:xfrm>
            <a:off x="480518" y="1901142"/>
            <a:ext cx="5447842" cy="4351338"/>
          </a:xfrm>
        </p:spPr>
        <p:txBody>
          <a:bodyPr>
            <a:normAutofit fontScale="92500" lnSpcReduction="10000"/>
          </a:bodyPr>
          <a:lstStyle/>
          <a:p>
            <a:r>
              <a:rPr lang="en-US" dirty="0"/>
              <a:t>Use of appropriate technologies to create more </a:t>
            </a:r>
            <a:r>
              <a:rPr lang="en-US" b="1" dirty="0">
                <a:solidFill>
                  <a:srgbClr val="C00000"/>
                </a:solidFill>
              </a:rPr>
              <a:t>blended learning </a:t>
            </a:r>
            <a:r>
              <a:rPr lang="en-US" dirty="0"/>
              <a:t>opportunities</a:t>
            </a:r>
          </a:p>
          <a:p>
            <a:r>
              <a:rPr lang="en-US" b="1" dirty="0">
                <a:solidFill>
                  <a:srgbClr val="C00000"/>
                </a:solidFill>
              </a:rPr>
              <a:t>Mobile Messaging</a:t>
            </a:r>
            <a:r>
              <a:rPr lang="en-US" dirty="0">
                <a:solidFill>
                  <a:srgbClr val="C00000"/>
                </a:solidFill>
              </a:rPr>
              <a:t> </a:t>
            </a:r>
            <a:r>
              <a:rPr lang="en-US" dirty="0"/>
              <a:t>can foster development of new genre of learning management systems that can integrate </a:t>
            </a:r>
            <a:r>
              <a:rPr lang="en-US" b="1" dirty="0">
                <a:solidFill>
                  <a:srgbClr val="C00000"/>
                </a:solidFill>
              </a:rPr>
              <a:t>social media </a:t>
            </a:r>
            <a:r>
              <a:rPr lang="en-US" dirty="0"/>
              <a:t>and </a:t>
            </a:r>
            <a:r>
              <a:rPr lang="en-US" b="1" dirty="0">
                <a:solidFill>
                  <a:srgbClr val="C00000"/>
                </a:solidFill>
              </a:rPr>
              <a:t>Chatbots</a:t>
            </a:r>
            <a:endParaRPr lang="en-US" dirty="0">
              <a:solidFill>
                <a:srgbClr val="C00000"/>
              </a:solidFill>
            </a:endParaRPr>
          </a:p>
          <a:p>
            <a:r>
              <a:rPr lang="en-US" dirty="0">
                <a:solidFill>
                  <a:srgbClr val="463691"/>
                </a:solidFill>
              </a:rPr>
              <a:t>Certification</a:t>
            </a:r>
            <a:r>
              <a:rPr lang="en-US" dirty="0">
                <a:solidFill>
                  <a:srgbClr val="C00000"/>
                </a:solidFill>
              </a:rPr>
              <a:t> </a:t>
            </a:r>
            <a:r>
              <a:rPr lang="en-US" dirty="0"/>
              <a:t>based on </a:t>
            </a:r>
            <a:r>
              <a:rPr lang="en-US" b="1" dirty="0">
                <a:solidFill>
                  <a:srgbClr val="C00000"/>
                </a:solidFill>
              </a:rPr>
              <a:t>Blockchains</a:t>
            </a:r>
            <a:r>
              <a:rPr lang="en-US" dirty="0"/>
              <a:t> and </a:t>
            </a:r>
            <a:r>
              <a:rPr lang="en-US" b="1" dirty="0">
                <a:solidFill>
                  <a:srgbClr val="C00000"/>
                </a:solidFill>
              </a:rPr>
              <a:t>Open Standards </a:t>
            </a:r>
            <a:r>
              <a:rPr lang="en-US" dirty="0"/>
              <a:t>will enable independent verification of learning to strengthen lifelong learning</a:t>
            </a:r>
          </a:p>
          <a:p>
            <a:endParaRPr lang="en-US" dirty="0"/>
          </a:p>
        </p:txBody>
      </p:sp>
      <p:pic>
        <p:nvPicPr>
          <p:cNvPr id="10" name="Picture 9">
            <a:extLst>
              <a:ext uri="{FF2B5EF4-FFF2-40B4-BE49-F238E27FC236}">
                <a16:creationId xmlns:a16="http://schemas.microsoft.com/office/drawing/2014/main" id="{316BAD25-CF9F-477C-9738-E9EDB25344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4262692">
            <a:off x="5356361" y="2912719"/>
            <a:ext cx="3726013" cy="121808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 name="TextBox 10">
            <a:extLst>
              <a:ext uri="{FF2B5EF4-FFF2-40B4-BE49-F238E27FC236}">
                <a16:creationId xmlns:a16="http://schemas.microsoft.com/office/drawing/2014/main" id="{C00C2B61-A168-46BC-BBA4-7C0496455A55}"/>
              </a:ext>
            </a:extLst>
          </p:cNvPr>
          <p:cNvSpPr txBox="1"/>
          <p:nvPr/>
        </p:nvSpPr>
        <p:spPr>
          <a:xfrm>
            <a:off x="6448115" y="5296056"/>
            <a:ext cx="2123080" cy="861774"/>
          </a:xfrm>
          <a:prstGeom prst="rect">
            <a:avLst/>
          </a:prstGeom>
          <a:noFill/>
        </p:spPr>
        <p:txBody>
          <a:bodyPr wrap="square" rtlCol="0">
            <a:spAutoFit/>
          </a:bodyPr>
          <a:lstStyle/>
          <a:p>
            <a:pPr algn="ctr"/>
            <a:r>
              <a:rPr lang="en-US" sz="1000" dirty="0">
                <a:solidFill>
                  <a:schemeClr val="bg1">
                    <a:lumMod val="65000"/>
                  </a:schemeClr>
                </a:solidFill>
              </a:rPr>
              <a:t>Source: https://commons.wikimedia.org/wiki/File:1K6F_Crystal_Structure_Of_The_Collagen_Triple_Helix_Model_Pro-_Pro-Gly103_04.png</a:t>
            </a:r>
          </a:p>
        </p:txBody>
      </p:sp>
    </p:spTree>
    <p:extLst>
      <p:ext uri="{BB962C8B-B14F-4D97-AF65-F5344CB8AC3E}">
        <p14:creationId xmlns:p14="http://schemas.microsoft.com/office/powerpoint/2010/main" val="3221969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i="0" dirty="0">
                <a:solidFill>
                  <a:schemeClr val="bg1"/>
                </a:solidFill>
              </a:rPr>
              <a:t>2. </a:t>
            </a:r>
            <a:r>
              <a:rPr lang="en-US" sz="4400" i="0">
                <a:solidFill>
                  <a:schemeClr val="bg1"/>
                </a:solidFill>
              </a:rPr>
              <a:t>Leaving </a:t>
            </a:r>
            <a:r>
              <a:rPr lang="en-US" sz="4400" i="0" dirty="0">
                <a:solidFill>
                  <a:schemeClr val="bg1"/>
                </a:solidFill>
              </a:rPr>
              <a:t>no one behind</a:t>
            </a:r>
          </a:p>
        </p:txBody>
      </p:sp>
      <p:sp>
        <p:nvSpPr>
          <p:cNvPr id="3" name="Content Placeholder 2"/>
          <p:cNvSpPr>
            <a:spLocks noGrp="1"/>
          </p:cNvSpPr>
          <p:nvPr>
            <p:ph idx="1"/>
          </p:nvPr>
        </p:nvSpPr>
        <p:spPr>
          <a:xfrm>
            <a:off x="628650" y="1825625"/>
            <a:ext cx="4236135" cy="4351338"/>
          </a:xfrm>
        </p:spPr>
        <p:txBody>
          <a:bodyPr>
            <a:normAutofit/>
          </a:bodyPr>
          <a:lstStyle/>
          <a:p>
            <a:r>
              <a:rPr lang="en-US" sz="3600" dirty="0"/>
              <a:t>For persons with disabilities</a:t>
            </a:r>
          </a:p>
          <a:p>
            <a:r>
              <a:rPr lang="en-US" sz="3600" dirty="0"/>
              <a:t>Women and disadvantaged groups</a:t>
            </a:r>
          </a:p>
          <a:p>
            <a:r>
              <a:rPr lang="en-US" sz="3600" dirty="0"/>
              <a:t>People in remote areas</a:t>
            </a:r>
          </a:p>
        </p:txBody>
      </p:sp>
      <p:pic>
        <p:nvPicPr>
          <p:cNvPr id="5" name="Picture 4">
            <a:extLst>
              <a:ext uri="{FF2B5EF4-FFF2-40B4-BE49-F238E27FC236}">
                <a16:creationId xmlns:a16="http://schemas.microsoft.com/office/drawing/2014/main" id="{496BB14A-C8CE-4674-9FCF-ACD3510F743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480560" y="2293607"/>
            <a:ext cx="4422038" cy="2948025"/>
          </a:xfrm>
          <a:prstGeom prst="rect">
            <a:avLst/>
          </a:prstGeom>
        </p:spPr>
      </p:pic>
      <p:sp>
        <p:nvSpPr>
          <p:cNvPr id="6" name="TextBox 5">
            <a:extLst>
              <a:ext uri="{FF2B5EF4-FFF2-40B4-BE49-F238E27FC236}">
                <a16:creationId xmlns:a16="http://schemas.microsoft.com/office/drawing/2014/main" id="{E092759A-7718-4AC9-98A6-9786DE5B7123}"/>
              </a:ext>
            </a:extLst>
          </p:cNvPr>
          <p:cNvSpPr txBox="1"/>
          <p:nvPr/>
        </p:nvSpPr>
        <p:spPr>
          <a:xfrm>
            <a:off x="5800954" y="5241632"/>
            <a:ext cx="4016045" cy="215444"/>
          </a:xfrm>
          <a:prstGeom prst="rect">
            <a:avLst/>
          </a:prstGeom>
          <a:noFill/>
        </p:spPr>
        <p:txBody>
          <a:bodyPr wrap="square">
            <a:spAutoFit/>
          </a:bodyPr>
          <a:lstStyle/>
          <a:p>
            <a:r>
              <a:rPr lang="en-US" sz="800" b="0" i="0" dirty="0">
                <a:solidFill>
                  <a:srgbClr val="959595"/>
                </a:solidFill>
                <a:effectLst/>
                <a:latin typeface="Arial" panose="020B0604020202020204" pitchFamily="34" charset="0"/>
              </a:rPr>
              <a:t>Policy by </a:t>
            </a:r>
            <a:r>
              <a:rPr lang="en-US" sz="800" b="0" i="0" u="none" strike="noStrike" dirty="0">
                <a:solidFill>
                  <a:srgbClr val="337AB7"/>
                </a:solidFill>
                <a:effectLst/>
                <a:latin typeface="Arial" panose="020B0604020202020204" pitchFamily="34" charset="0"/>
                <a:hlinkClick r:id="rId3"/>
              </a:rPr>
              <a:t>Nick </a:t>
            </a:r>
            <a:r>
              <a:rPr lang="en-US" sz="800" b="0" i="0" u="none" strike="noStrike" dirty="0" err="1">
                <a:solidFill>
                  <a:srgbClr val="337AB7"/>
                </a:solidFill>
                <a:effectLst/>
                <a:latin typeface="Arial" panose="020B0604020202020204" pitchFamily="34" charset="0"/>
                <a:hlinkClick r:id="rId3"/>
              </a:rPr>
              <a:t>Youngson</a:t>
            </a:r>
            <a:r>
              <a:rPr lang="en-US" sz="800" b="0" i="0" dirty="0">
                <a:solidFill>
                  <a:srgbClr val="959595"/>
                </a:solidFill>
                <a:effectLst/>
                <a:latin typeface="Arial" panose="020B0604020202020204" pitchFamily="34" charset="0"/>
              </a:rPr>
              <a:t> </a:t>
            </a:r>
            <a:r>
              <a:rPr lang="en-US" sz="800" b="0" i="0" u="none" strike="noStrike" dirty="0">
                <a:solidFill>
                  <a:srgbClr val="337AB7"/>
                </a:solidFill>
                <a:effectLst/>
                <a:latin typeface="Arial" panose="020B0604020202020204" pitchFamily="34" charset="0"/>
                <a:hlinkClick r:id="rId4"/>
              </a:rPr>
              <a:t>CC BY-SA 3.0</a:t>
            </a:r>
            <a:r>
              <a:rPr lang="en-US" sz="800" b="0" i="0" dirty="0">
                <a:solidFill>
                  <a:srgbClr val="959595"/>
                </a:solidFill>
                <a:effectLst/>
                <a:latin typeface="Arial" panose="020B0604020202020204" pitchFamily="34" charset="0"/>
              </a:rPr>
              <a:t> </a:t>
            </a:r>
            <a:r>
              <a:rPr lang="en-US" sz="800" b="0" i="0" u="none" strike="noStrike" dirty="0">
                <a:solidFill>
                  <a:srgbClr val="337AB7"/>
                </a:solidFill>
                <a:effectLst/>
                <a:latin typeface="Arial" panose="020B0604020202020204" pitchFamily="34" charset="0"/>
                <a:hlinkClick r:id="rId5"/>
              </a:rPr>
              <a:t>Alpha Stock Images</a:t>
            </a:r>
            <a:endParaRPr lang="en-CA" sz="800" dirty="0"/>
          </a:p>
        </p:txBody>
      </p:sp>
    </p:spTree>
    <p:extLst>
      <p:ext uri="{BB962C8B-B14F-4D97-AF65-F5344CB8AC3E}">
        <p14:creationId xmlns:p14="http://schemas.microsoft.com/office/powerpoint/2010/main" val="4200393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i="0" dirty="0">
                <a:solidFill>
                  <a:schemeClr val="bg1"/>
                </a:solidFill>
              </a:rPr>
              <a:t>3. Lifelong learning for all</a:t>
            </a:r>
          </a:p>
        </p:txBody>
      </p:sp>
      <p:sp>
        <p:nvSpPr>
          <p:cNvPr id="3" name="Content Placeholder 2"/>
          <p:cNvSpPr>
            <a:spLocks noGrp="1"/>
          </p:cNvSpPr>
          <p:nvPr>
            <p:ph idx="1"/>
          </p:nvPr>
        </p:nvSpPr>
        <p:spPr>
          <a:xfrm>
            <a:off x="628650" y="1825625"/>
            <a:ext cx="4236135" cy="4351338"/>
          </a:xfrm>
        </p:spPr>
        <p:txBody>
          <a:bodyPr>
            <a:normAutofit/>
          </a:bodyPr>
          <a:lstStyle/>
          <a:p>
            <a:r>
              <a:rPr lang="en-US" sz="3600" dirty="0"/>
              <a:t>Learning to learn online</a:t>
            </a:r>
          </a:p>
          <a:p>
            <a:r>
              <a:rPr lang="en-US" sz="3600" dirty="0"/>
              <a:t>Creating an ecosystem for lifelong learning</a:t>
            </a:r>
          </a:p>
          <a:p>
            <a:r>
              <a:rPr lang="en-US" sz="3600" dirty="0"/>
              <a:t>Providing just-in-time training for livelihoods</a:t>
            </a:r>
          </a:p>
        </p:txBody>
      </p:sp>
      <p:pic>
        <p:nvPicPr>
          <p:cNvPr id="4" name="Picture 3">
            <a:extLst>
              <a:ext uri="{FF2B5EF4-FFF2-40B4-BE49-F238E27FC236}">
                <a16:creationId xmlns:a16="http://schemas.microsoft.com/office/drawing/2014/main" id="{CE506DF6-F902-4937-BF18-E16584E657B8}"/>
              </a:ext>
            </a:extLst>
          </p:cNvPr>
          <p:cNvPicPr>
            <a:picLocks noChangeAspect="1"/>
          </p:cNvPicPr>
          <p:nvPr/>
        </p:nvPicPr>
        <p:blipFill>
          <a:blip r:embed="rId2"/>
          <a:stretch>
            <a:fillRect/>
          </a:stretch>
        </p:blipFill>
        <p:spPr>
          <a:xfrm>
            <a:off x="4572000" y="2643996"/>
            <a:ext cx="4572000" cy="2571750"/>
          </a:xfrm>
          <a:prstGeom prst="rect">
            <a:avLst/>
          </a:prstGeom>
        </p:spPr>
      </p:pic>
      <p:sp>
        <p:nvSpPr>
          <p:cNvPr id="8" name="TextBox 7">
            <a:extLst>
              <a:ext uri="{FF2B5EF4-FFF2-40B4-BE49-F238E27FC236}">
                <a16:creationId xmlns:a16="http://schemas.microsoft.com/office/drawing/2014/main" id="{E9277745-14C4-402E-A676-B379EB2D72CF}"/>
              </a:ext>
            </a:extLst>
          </p:cNvPr>
          <p:cNvSpPr txBox="1"/>
          <p:nvPr/>
        </p:nvSpPr>
        <p:spPr>
          <a:xfrm>
            <a:off x="4480560" y="5215746"/>
            <a:ext cx="4572000" cy="230832"/>
          </a:xfrm>
          <a:prstGeom prst="rect">
            <a:avLst/>
          </a:prstGeom>
          <a:noFill/>
        </p:spPr>
        <p:txBody>
          <a:bodyPr wrap="square">
            <a:spAutoFit/>
          </a:bodyPr>
          <a:lstStyle/>
          <a:p>
            <a:r>
              <a:rPr lang="en-CA" sz="900" dirty="0"/>
              <a:t>Source: </a:t>
            </a:r>
            <a:r>
              <a:rPr lang="en-CA" sz="900" dirty="0">
                <a:hlinkClick r:id="rId3"/>
              </a:rPr>
              <a:t>https://www.classcentral.com/report/mooc-stats-pandemic/</a:t>
            </a:r>
            <a:r>
              <a:rPr lang="en-CA" sz="900" dirty="0"/>
              <a:t> </a:t>
            </a:r>
          </a:p>
        </p:txBody>
      </p:sp>
    </p:spTree>
    <p:extLst>
      <p:ext uri="{BB962C8B-B14F-4D97-AF65-F5344CB8AC3E}">
        <p14:creationId xmlns:p14="http://schemas.microsoft.com/office/powerpoint/2010/main" val="2316834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466D7DE-4C49-4615-9E37-F877D25A5DD4}"/>
              </a:ext>
            </a:extLst>
          </p:cNvPr>
          <p:cNvSpPr>
            <a:spLocks noGrp="1"/>
          </p:cNvSpPr>
          <p:nvPr>
            <p:ph idx="1"/>
          </p:nvPr>
        </p:nvSpPr>
        <p:spPr>
          <a:xfrm>
            <a:off x="520118" y="2213611"/>
            <a:ext cx="7886700" cy="3263504"/>
          </a:xfrm>
        </p:spPr>
        <p:txBody>
          <a:bodyPr>
            <a:normAutofit/>
          </a:bodyPr>
          <a:lstStyle/>
          <a:p>
            <a:pPr marL="0" indent="0">
              <a:buNone/>
            </a:pPr>
            <a:endParaRPr lang="en-US"/>
          </a:p>
          <a:p>
            <a:pPr marL="0" indent="0">
              <a:buNone/>
            </a:pPr>
            <a:endParaRPr lang="en-US"/>
          </a:p>
          <a:p>
            <a:pPr marL="0" indent="0">
              <a:buNone/>
            </a:pPr>
            <a:endParaRPr lang="en-US"/>
          </a:p>
          <a:p>
            <a:pPr marL="0" indent="0">
              <a:buNone/>
            </a:pPr>
            <a:endParaRPr lang="en-US"/>
          </a:p>
        </p:txBody>
      </p:sp>
      <p:sp>
        <p:nvSpPr>
          <p:cNvPr id="2" name="TextBox 1">
            <a:extLst>
              <a:ext uri="{FF2B5EF4-FFF2-40B4-BE49-F238E27FC236}">
                <a16:creationId xmlns:a16="http://schemas.microsoft.com/office/drawing/2014/main" id="{D637B8A7-2B9F-402C-856F-5702B0B03847}"/>
              </a:ext>
            </a:extLst>
          </p:cNvPr>
          <p:cNvSpPr txBox="1"/>
          <p:nvPr/>
        </p:nvSpPr>
        <p:spPr>
          <a:xfrm>
            <a:off x="321681" y="1037135"/>
            <a:ext cx="7414300" cy="600164"/>
          </a:xfrm>
          <a:prstGeom prst="rect">
            <a:avLst/>
          </a:prstGeom>
          <a:noFill/>
        </p:spPr>
        <p:txBody>
          <a:bodyPr wrap="square" rtlCol="0" anchor="t">
            <a:spAutoFit/>
          </a:bodyPr>
          <a:lstStyle/>
          <a:p>
            <a:pPr defTabSz="685800"/>
            <a:r>
              <a:rPr lang="en-US" sz="3300" dirty="0">
                <a:solidFill>
                  <a:prstClr val="white"/>
                </a:solidFill>
                <a:latin typeface="Abadi"/>
              </a:rPr>
              <a:t>4. Respecting the planet</a:t>
            </a:r>
          </a:p>
        </p:txBody>
      </p:sp>
      <p:sp>
        <p:nvSpPr>
          <p:cNvPr id="8" name="Rectangle 7">
            <a:extLst>
              <a:ext uri="{FF2B5EF4-FFF2-40B4-BE49-F238E27FC236}">
                <a16:creationId xmlns:a16="http://schemas.microsoft.com/office/drawing/2014/main" id="{5CD4F0F8-6BBA-429B-850C-3B9750285C20}"/>
              </a:ext>
            </a:extLst>
          </p:cNvPr>
          <p:cNvSpPr/>
          <p:nvPr/>
        </p:nvSpPr>
        <p:spPr>
          <a:xfrm>
            <a:off x="321681" y="1885584"/>
            <a:ext cx="3196004" cy="4524315"/>
          </a:xfrm>
          <a:prstGeom prst="rect">
            <a:avLst/>
          </a:prstGeom>
        </p:spPr>
        <p:txBody>
          <a:bodyPr wrap="square" anchor="t">
            <a:spAutoFit/>
          </a:bodyPr>
          <a:lstStyle/>
          <a:p>
            <a:pPr defTabSz="685800"/>
            <a:r>
              <a:rPr lang="en-US" sz="3200" dirty="0">
                <a:solidFill>
                  <a:prstClr val="black"/>
                </a:solidFill>
                <a:latin typeface="Calibri Light"/>
                <a:cs typeface="Calibri Light"/>
              </a:rPr>
              <a:t>Community-based learning instills a sense of interdependence and responsibility which is crucial to behavioral change for environmental conservation.</a:t>
            </a:r>
          </a:p>
        </p:txBody>
      </p:sp>
      <p:pic>
        <p:nvPicPr>
          <p:cNvPr id="6" name="Picture 6" descr="A group of people sitting on a bed&#10;&#10;Description generated with very high confidence">
            <a:extLst>
              <a:ext uri="{FF2B5EF4-FFF2-40B4-BE49-F238E27FC236}">
                <a16:creationId xmlns:a16="http://schemas.microsoft.com/office/drawing/2014/main" id="{0F5E92B5-10C9-4165-A121-5AD76D13B884}"/>
              </a:ext>
            </a:extLst>
          </p:cNvPr>
          <p:cNvPicPr>
            <a:picLocks noChangeAspect="1"/>
          </p:cNvPicPr>
          <p:nvPr/>
        </p:nvPicPr>
        <p:blipFill>
          <a:blip r:embed="rId3"/>
          <a:stretch>
            <a:fillRect/>
          </a:stretch>
        </p:blipFill>
        <p:spPr>
          <a:xfrm>
            <a:off x="3716123" y="2395170"/>
            <a:ext cx="5427877" cy="3075933"/>
          </a:xfrm>
          <a:prstGeom prst="rect">
            <a:avLst/>
          </a:prstGeom>
        </p:spPr>
      </p:pic>
      <p:sp>
        <p:nvSpPr>
          <p:cNvPr id="7" name="Title 1">
            <a:extLst>
              <a:ext uri="{FF2B5EF4-FFF2-40B4-BE49-F238E27FC236}">
                <a16:creationId xmlns:a16="http://schemas.microsoft.com/office/drawing/2014/main" id="{F4B5C8C0-7AA3-4166-9E25-373BB1BC99D3}"/>
              </a:ext>
            </a:extLst>
          </p:cNvPr>
          <p:cNvSpPr>
            <a:spLocks noGrp="1"/>
          </p:cNvSpPr>
          <p:nvPr>
            <p:ph type="title"/>
          </p:nvPr>
        </p:nvSpPr>
        <p:spPr>
          <a:xfrm>
            <a:off x="0" y="0"/>
            <a:ext cx="9144000" cy="1265238"/>
          </a:xfrm>
          <a:solidFill>
            <a:srgbClr val="302A7E"/>
          </a:solidFill>
        </p:spPr>
        <p:txBody>
          <a:bodyPr>
            <a:normAutofit/>
          </a:bodyPr>
          <a:lstStyle/>
          <a:p>
            <a:pPr algn="ctr"/>
            <a:r>
              <a:rPr lang="en-US" sz="4400" i="0" dirty="0">
                <a:solidFill>
                  <a:schemeClr val="bg1"/>
                </a:solidFill>
              </a:rPr>
              <a:t>4. Respecting the planet</a:t>
            </a:r>
          </a:p>
        </p:txBody>
      </p:sp>
    </p:spTree>
    <p:extLst>
      <p:ext uri="{BB962C8B-B14F-4D97-AF65-F5344CB8AC3E}">
        <p14:creationId xmlns:p14="http://schemas.microsoft.com/office/powerpoint/2010/main" val="18426163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265238"/>
          </a:xfrm>
          <a:solidFill>
            <a:srgbClr val="302A7E"/>
          </a:solidFill>
        </p:spPr>
        <p:txBody>
          <a:bodyPr>
            <a:normAutofit/>
          </a:bodyPr>
          <a:lstStyle/>
          <a:p>
            <a:pPr algn="ctr"/>
            <a:r>
              <a:rPr lang="en-US" sz="4400" dirty="0">
                <a:solidFill>
                  <a:schemeClr val="bg1"/>
                </a:solidFill>
              </a:rPr>
              <a:t>5.</a:t>
            </a:r>
            <a:r>
              <a:rPr lang="en-US" sz="4400" i="0" dirty="0">
                <a:solidFill>
                  <a:schemeClr val="bg1"/>
                </a:solidFill>
              </a:rPr>
              <a:t> Learning to live </a:t>
            </a:r>
            <a:r>
              <a:rPr lang="en-US" sz="4400" dirty="0">
                <a:solidFill>
                  <a:schemeClr val="bg1"/>
                </a:solidFill>
              </a:rPr>
              <a:t>t</a:t>
            </a:r>
            <a:r>
              <a:rPr lang="en-US" sz="4400" i="0" dirty="0">
                <a:solidFill>
                  <a:schemeClr val="bg1"/>
                </a:solidFill>
              </a:rPr>
              <a:t>ogether </a:t>
            </a:r>
          </a:p>
        </p:txBody>
      </p:sp>
      <p:pic>
        <p:nvPicPr>
          <p:cNvPr id="6" name="Picture 5" descr="A person looking at the camera&#10;&#10;Description automatically generated">
            <a:extLst>
              <a:ext uri="{FF2B5EF4-FFF2-40B4-BE49-F238E27FC236}">
                <a16:creationId xmlns:a16="http://schemas.microsoft.com/office/drawing/2014/main" id="{DA665A4A-7EE8-42B4-8EB1-2DE490ADBD6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851" y="1486318"/>
            <a:ext cx="7844297" cy="5055214"/>
          </a:xfrm>
          <a:prstGeom prst="rect">
            <a:avLst/>
          </a:prstGeom>
        </p:spPr>
      </p:pic>
      <p:sp>
        <p:nvSpPr>
          <p:cNvPr id="8" name="TextBox 7">
            <a:extLst>
              <a:ext uri="{FF2B5EF4-FFF2-40B4-BE49-F238E27FC236}">
                <a16:creationId xmlns:a16="http://schemas.microsoft.com/office/drawing/2014/main" id="{5B3A70FB-D9F4-4EB2-A551-DE6D1F3D0235}"/>
              </a:ext>
            </a:extLst>
          </p:cNvPr>
          <p:cNvSpPr txBox="1"/>
          <p:nvPr/>
        </p:nvSpPr>
        <p:spPr>
          <a:xfrm>
            <a:off x="713232" y="1906511"/>
            <a:ext cx="4144061" cy="3323987"/>
          </a:xfrm>
          <a:prstGeom prst="rect">
            <a:avLst/>
          </a:prstGeom>
          <a:noFill/>
        </p:spPr>
        <p:txBody>
          <a:bodyPr wrap="square">
            <a:spAutoFit/>
          </a:bodyPr>
          <a:lstStyle/>
          <a:p>
            <a:r>
              <a:rPr lang="en-US" sz="3200" dirty="0"/>
              <a:t>“Relationships are based on four principles: respect, understanding, acceptance and appreciation.”</a:t>
            </a:r>
          </a:p>
          <a:p>
            <a:r>
              <a:rPr lang="en-US" dirty="0"/>
              <a:t>                                       — Mahatma Gandhi</a:t>
            </a:r>
            <a:endParaRPr lang="en-CA" dirty="0"/>
          </a:p>
        </p:txBody>
      </p:sp>
    </p:spTree>
    <p:extLst>
      <p:ext uri="{BB962C8B-B14F-4D97-AF65-F5344CB8AC3E}">
        <p14:creationId xmlns:p14="http://schemas.microsoft.com/office/powerpoint/2010/main" val="260381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1D14EA65-7E47-46AF-A215-E6E77704B8CB}"/>
              </a:ext>
            </a:extLst>
          </p:cNvPr>
          <p:cNvSpPr>
            <a:spLocks noGrp="1"/>
          </p:cNvSpPr>
          <p:nvPr>
            <p:ph type="body" idx="1"/>
          </p:nvPr>
        </p:nvSpPr>
        <p:spPr>
          <a:xfrm>
            <a:off x="530454" y="2453246"/>
            <a:ext cx="3868340" cy="823912"/>
          </a:xfrm>
        </p:spPr>
        <p:txBody>
          <a:bodyPr>
            <a:normAutofit/>
          </a:bodyPr>
          <a:lstStyle/>
          <a:p>
            <a:r>
              <a:rPr lang="en-US" sz="3200" dirty="0">
                <a:latin typeface="Abadi"/>
              </a:rPr>
              <a:t>Typical Approach:</a:t>
            </a:r>
          </a:p>
          <a:p>
            <a:endParaRPr lang="en-CA" dirty="0"/>
          </a:p>
        </p:txBody>
      </p:sp>
      <p:sp>
        <p:nvSpPr>
          <p:cNvPr id="3" name="Content Placeholder 2">
            <a:extLst>
              <a:ext uri="{FF2B5EF4-FFF2-40B4-BE49-F238E27FC236}">
                <a16:creationId xmlns:a16="http://schemas.microsoft.com/office/drawing/2014/main" id="{DAB1C7D7-EEAA-46B9-B7A7-6864F7102315}"/>
              </a:ext>
            </a:extLst>
          </p:cNvPr>
          <p:cNvSpPr>
            <a:spLocks noGrp="1"/>
          </p:cNvSpPr>
          <p:nvPr>
            <p:ph sz="half" idx="2"/>
          </p:nvPr>
        </p:nvSpPr>
        <p:spPr>
          <a:xfrm>
            <a:off x="212174" y="2515667"/>
            <a:ext cx="3868340" cy="3684588"/>
          </a:xfrm>
        </p:spPr>
        <p:txBody>
          <a:bodyPr vert="horz" lIns="68580" tIns="34290" rIns="68580" bIns="34290" rtlCol="0" anchor="t">
            <a:normAutofit/>
          </a:bodyPr>
          <a:lstStyle/>
          <a:p>
            <a:pPr marL="0" indent="0">
              <a:buNone/>
            </a:pPr>
            <a:endParaRPr lang="en-US" sz="2700" u="sng" dirty="0">
              <a:latin typeface="Abadi"/>
            </a:endParaRPr>
          </a:p>
          <a:p>
            <a:r>
              <a:rPr lang="en-US" sz="2700" dirty="0">
                <a:latin typeface="+mj-lt"/>
              </a:rPr>
              <a:t>Skills /Competencies</a:t>
            </a:r>
            <a:endParaRPr lang="en-US" sz="2700" dirty="0">
              <a:latin typeface="+mj-lt"/>
              <a:cs typeface="Calibri Light"/>
            </a:endParaRPr>
          </a:p>
          <a:p>
            <a:r>
              <a:rPr lang="en-US" sz="2700" dirty="0">
                <a:latin typeface="+mj-lt"/>
              </a:rPr>
              <a:t>Employability and Entrepreneurship</a:t>
            </a:r>
          </a:p>
          <a:p>
            <a:r>
              <a:rPr lang="en-US" sz="2700" dirty="0">
                <a:latin typeface="+mj-lt"/>
              </a:rPr>
              <a:t>Achievement</a:t>
            </a:r>
          </a:p>
        </p:txBody>
      </p:sp>
      <p:sp>
        <p:nvSpPr>
          <p:cNvPr id="14" name="Text Placeholder 13">
            <a:extLst>
              <a:ext uri="{FF2B5EF4-FFF2-40B4-BE49-F238E27FC236}">
                <a16:creationId xmlns:a16="http://schemas.microsoft.com/office/drawing/2014/main" id="{384BECD9-6ACD-4B61-B34B-74C9A00AC17B}"/>
              </a:ext>
            </a:extLst>
          </p:cNvPr>
          <p:cNvSpPr>
            <a:spLocks noGrp="1"/>
          </p:cNvSpPr>
          <p:nvPr>
            <p:ph type="body" sz="quarter" idx="3"/>
          </p:nvPr>
        </p:nvSpPr>
        <p:spPr>
          <a:xfrm>
            <a:off x="4188089" y="2453246"/>
            <a:ext cx="4769511" cy="823912"/>
          </a:xfrm>
        </p:spPr>
        <p:txBody>
          <a:bodyPr>
            <a:normAutofit/>
          </a:bodyPr>
          <a:lstStyle/>
          <a:p>
            <a:r>
              <a:rPr lang="en-US" sz="3000" dirty="0">
                <a:latin typeface="Abadi"/>
              </a:rPr>
              <a:t>Transformative Approach: </a:t>
            </a:r>
            <a:endParaRPr lang="en-US" sz="3000" dirty="0">
              <a:latin typeface="Abadi" panose="020B0604020104020204" pitchFamily="34" charset="0"/>
            </a:endParaRPr>
          </a:p>
          <a:p>
            <a:endParaRPr lang="en-CA" dirty="0"/>
          </a:p>
        </p:txBody>
      </p:sp>
      <p:sp>
        <p:nvSpPr>
          <p:cNvPr id="6" name="Content Placeholder 5">
            <a:extLst>
              <a:ext uri="{FF2B5EF4-FFF2-40B4-BE49-F238E27FC236}">
                <a16:creationId xmlns:a16="http://schemas.microsoft.com/office/drawing/2014/main" id="{2ADBC5A0-A856-4B69-9289-76F5077BD48A}"/>
              </a:ext>
            </a:extLst>
          </p:cNvPr>
          <p:cNvSpPr>
            <a:spLocks noGrp="1"/>
          </p:cNvSpPr>
          <p:nvPr>
            <p:ph sz="quarter" idx="4"/>
          </p:nvPr>
        </p:nvSpPr>
        <p:spPr>
          <a:xfrm>
            <a:off x="4812720" y="2514905"/>
            <a:ext cx="4328450" cy="3684588"/>
          </a:xfrm>
        </p:spPr>
        <p:txBody>
          <a:bodyPr vert="horz" lIns="68580" tIns="34290" rIns="68580" bIns="34290" rtlCol="0" anchor="t">
            <a:normAutofit/>
          </a:bodyPr>
          <a:lstStyle/>
          <a:p>
            <a:pPr marL="0" indent="0">
              <a:buNone/>
            </a:pPr>
            <a:endParaRPr lang="en-US" sz="2700" dirty="0">
              <a:latin typeface="Abadi"/>
            </a:endParaRPr>
          </a:p>
          <a:p>
            <a:r>
              <a:rPr lang="en-US" sz="2700" dirty="0">
                <a:latin typeface="+mj-lt"/>
              </a:rPr>
              <a:t>Empowerment for Change</a:t>
            </a:r>
            <a:endParaRPr lang="en-US" sz="2700" dirty="0">
              <a:latin typeface="+mj-lt"/>
              <a:cs typeface="Calibri Light"/>
            </a:endParaRPr>
          </a:p>
          <a:p>
            <a:r>
              <a:rPr lang="en-US" sz="2700" dirty="0">
                <a:latin typeface="+mj-lt"/>
              </a:rPr>
              <a:t>Environmental Conservation and Global Citizenship</a:t>
            </a:r>
            <a:endParaRPr lang="en-US" sz="2700" dirty="0">
              <a:latin typeface="+mj-lt"/>
              <a:cs typeface="Calibri Light"/>
            </a:endParaRPr>
          </a:p>
          <a:p>
            <a:r>
              <a:rPr lang="en-US" sz="2700" dirty="0">
                <a:latin typeface="+mj-lt"/>
              </a:rPr>
              <a:t>Accomplishment</a:t>
            </a:r>
            <a:endParaRPr lang="en-IN" sz="2700" dirty="0">
              <a:latin typeface="+mj-lt"/>
            </a:endParaRPr>
          </a:p>
        </p:txBody>
      </p:sp>
      <p:sp>
        <p:nvSpPr>
          <p:cNvPr id="5" name="Arrow: Right 4">
            <a:extLst>
              <a:ext uri="{FF2B5EF4-FFF2-40B4-BE49-F238E27FC236}">
                <a16:creationId xmlns:a16="http://schemas.microsoft.com/office/drawing/2014/main" id="{EE47870E-84EF-46B2-882E-F74435EED128}"/>
              </a:ext>
            </a:extLst>
          </p:cNvPr>
          <p:cNvSpPr/>
          <p:nvPr/>
        </p:nvSpPr>
        <p:spPr>
          <a:xfrm>
            <a:off x="3545085" y="3019529"/>
            <a:ext cx="1087916" cy="364934"/>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7" name="Arrow: Right 6">
            <a:extLst>
              <a:ext uri="{FF2B5EF4-FFF2-40B4-BE49-F238E27FC236}">
                <a16:creationId xmlns:a16="http://schemas.microsoft.com/office/drawing/2014/main" id="{DF740231-F1EB-40A4-977E-92FAC4FB0BCC}"/>
              </a:ext>
            </a:extLst>
          </p:cNvPr>
          <p:cNvSpPr/>
          <p:nvPr/>
        </p:nvSpPr>
        <p:spPr>
          <a:xfrm>
            <a:off x="3207694" y="3570464"/>
            <a:ext cx="1425307" cy="364934"/>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8" name="Arrow: Right 7">
            <a:extLst>
              <a:ext uri="{FF2B5EF4-FFF2-40B4-BE49-F238E27FC236}">
                <a16:creationId xmlns:a16="http://schemas.microsoft.com/office/drawing/2014/main" id="{20E466FF-300D-4281-A39A-03014F0937F2}"/>
              </a:ext>
            </a:extLst>
          </p:cNvPr>
          <p:cNvSpPr/>
          <p:nvPr/>
        </p:nvSpPr>
        <p:spPr>
          <a:xfrm>
            <a:off x="2691279" y="4357199"/>
            <a:ext cx="1941722" cy="364934"/>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9" name="Title 1">
            <a:extLst>
              <a:ext uri="{FF2B5EF4-FFF2-40B4-BE49-F238E27FC236}">
                <a16:creationId xmlns:a16="http://schemas.microsoft.com/office/drawing/2014/main" id="{B8632CB8-F9E9-4085-89CC-16FA66564D63}"/>
              </a:ext>
            </a:extLst>
          </p:cNvPr>
          <p:cNvSpPr txBox="1">
            <a:spLocks/>
          </p:cNvSpPr>
          <p:nvPr/>
        </p:nvSpPr>
        <p:spPr>
          <a:xfrm>
            <a:off x="0" y="0"/>
            <a:ext cx="9144000" cy="1265238"/>
          </a:xfrm>
          <a:prstGeom prst="rect">
            <a:avLst/>
          </a:prstGeom>
          <a:solidFill>
            <a:srgbClr val="302A7E"/>
          </a:solidFill>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400" dirty="0">
                <a:solidFill>
                  <a:schemeClr val="bg1"/>
                </a:solidFill>
              </a:rPr>
              <a:t>Transformation for a ‘brave new world’</a:t>
            </a:r>
          </a:p>
        </p:txBody>
      </p:sp>
    </p:spTree>
    <p:extLst>
      <p:ext uri="{BB962C8B-B14F-4D97-AF65-F5344CB8AC3E}">
        <p14:creationId xmlns:p14="http://schemas.microsoft.com/office/powerpoint/2010/main" val="26708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888" y="947739"/>
            <a:ext cx="7886700" cy="2852737"/>
          </a:xfrm>
        </p:spPr>
        <p:txBody>
          <a:bodyPr>
            <a:normAutofit/>
          </a:bodyPr>
          <a:lstStyle/>
          <a:p>
            <a:r>
              <a:rPr lang="en-US" sz="11500" dirty="0"/>
              <a:t>Thank you</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72627" y="3644210"/>
            <a:ext cx="989222" cy="1277620"/>
          </a:xfrm>
          <a:prstGeom prst="rect">
            <a:avLst/>
          </a:prstGeom>
        </p:spPr>
      </p:pic>
      <p:sp>
        <p:nvSpPr>
          <p:cNvPr id="3" name="TextBox 2">
            <a:extLst>
              <a:ext uri="{FF2B5EF4-FFF2-40B4-BE49-F238E27FC236}">
                <a16:creationId xmlns:a16="http://schemas.microsoft.com/office/drawing/2014/main" id="{A691070D-2381-40E2-9CA2-F28E0554A16C}"/>
              </a:ext>
            </a:extLst>
          </p:cNvPr>
          <p:cNvSpPr txBox="1"/>
          <p:nvPr/>
        </p:nvSpPr>
        <p:spPr>
          <a:xfrm>
            <a:off x="3271838" y="4994683"/>
            <a:ext cx="2590800" cy="584775"/>
          </a:xfrm>
          <a:prstGeom prst="rect">
            <a:avLst/>
          </a:prstGeom>
          <a:noFill/>
        </p:spPr>
        <p:txBody>
          <a:bodyPr wrap="square" rtlCol="0">
            <a:spAutoFit/>
          </a:bodyPr>
          <a:lstStyle/>
          <a:p>
            <a:pPr algn="ctr"/>
            <a:r>
              <a:rPr lang="en-US" sz="3200" dirty="0">
                <a:solidFill>
                  <a:schemeClr val="bg1"/>
                </a:solidFill>
              </a:rPr>
              <a:t>www.col.org</a:t>
            </a:r>
            <a:endParaRPr lang="en-CA" sz="3200" dirty="0">
              <a:solidFill>
                <a:schemeClr val="bg1"/>
              </a:solidFill>
            </a:endParaRPr>
          </a:p>
        </p:txBody>
      </p:sp>
      <p:pic>
        <p:nvPicPr>
          <p:cNvPr id="4" name="Picture 3" descr="A drawing of a face&#10;&#10;Description automatically generated">
            <a:extLst>
              <a:ext uri="{FF2B5EF4-FFF2-40B4-BE49-F238E27FC236}">
                <a16:creationId xmlns:a16="http://schemas.microsoft.com/office/drawing/2014/main" id="{E29EFE56-0EB4-4D4D-8D68-F022CAF5975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2714" y="6067505"/>
            <a:ext cx="1227411" cy="429442"/>
          </a:xfrm>
          <a:prstGeom prst="rect">
            <a:avLst/>
          </a:prstGeom>
        </p:spPr>
      </p:pic>
      <p:sp>
        <p:nvSpPr>
          <p:cNvPr id="8" name="TextBox 7">
            <a:extLst>
              <a:ext uri="{FF2B5EF4-FFF2-40B4-BE49-F238E27FC236}">
                <a16:creationId xmlns:a16="http://schemas.microsoft.com/office/drawing/2014/main" id="{DFD03428-3559-40D0-96D0-796D971AF7A8}"/>
              </a:ext>
            </a:extLst>
          </p:cNvPr>
          <p:cNvSpPr txBox="1"/>
          <p:nvPr/>
        </p:nvSpPr>
        <p:spPr>
          <a:xfrm>
            <a:off x="2075364" y="6067506"/>
            <a:ext cx="6858000" cy="430887"/>
          </a:xfrm>
          <a:prstGeom prst="rect">
            <a:avLst/>
          </a:prstGeom>
          <a:noFill/>
        </p:spPr>
        <p:txBody>
          <a:bodyPr wrap="square" rtlCol="0">
            <a:spAutoFit/>
          </a:bodyPr>
          <a:lstStyle/>
          <a:p>
            <a:pPr fontAlgn="base">
              <a:spcBef>
                <a:spcPct val="0"/>
              </a:spcBef>
              <a:spcAft>
                <a:spcPct val="0"/>
              </a:spcAft>
            </a:pPr>
            <a:r>
              <a:rPr lang="en-US" sz="1100" dirty="0">
                <a:solidFill>
                  <a:prstClr val="white"/>
                </a:solidFill>
                <a:latin typeface="Arial" charset="0"/>
              </a:rPr>
              <a:t>The contents of this presentation, except logos/ graphics which are property of the respective owners, is made available under </a:t>
            </a:r>
            <a:r>
              <a:rPr lang="en-US" sz="1100" dirty="0">
                <a:solidFill>
                  <a:prstClr val="white"/>
                </a:solidFill>
                <a:latin typeface="Arial" charset="0"/>
                <a:hlinkClick r:id="rId4">
                  <a:extLst>
                    <a:ext uri="{A12FA001-AC4F-418D-AE19-62706E023703}">
                      <ahyp:hlinkClr xmlns:ahyp="http://schemas.microsoft.com/office/drawing/2018/hyperlinkcolor" val="tx"/>
                    </a:ext>
                  </a:extLst>
                </a:hlinkClick>
              </a:rPr>
              <a:t>Attribution-</a:t>
            </a:r>
            <a:r>
              <a:rPr lang="en-US" sz="1100" dirty="0" err="1">
                <a:solidFill>
                  <a:prstClr val="white"/>
                </a:solidFill>
                <a:latin typeface="Arial" charset="0"/>
                <a:hlinkClick r:id="rId4">
                  <a:extLst>
                    <a:ext uri="{A12FA001-AC4F-418D-AE19-62706E023703}">
                      <ahyp:hlinkClr xmlns:ahyp="http://schemas.microsoft.com/office/drawing/2018/hyperlinkcolor" val="tx"/>
                    </a:ext>
                  </a:extLst>
                </a:hlinkClick>
              </a:rPr>
              <a:t>ShareAlike</a:t>
            </a:r>
            <a:r>
              <a:rPr lang="en-US" sz="1100" dirty="0">
                <a:solidFill>
                  <a:prstClr val="white"/>
                </a:solidFill>
                <a:latin typeface="Arial" charset="0"/>
                <a:hlinkClick r:id="rId4">
                  <a:extLst>
                    <a:ext uri="{A12FA001-AC4F-418D-AE19-62706E023703}">
                      <ahyp:hlinkClr xmlns:ahyp="http://schemas.microsoft.com/office/drawing/2018/hyperlinkcolor" val="tx"/>
                    </a:ext>
                  </a:extLst>
                </a:hlinkClick>
              </a:rPr>
              <a:t> 4.0 International (CC BY-SA 4.0)</a:t>
            </a:r>
            <a:r>
              <a:rPr lang="en-US" sz="1100" dirty="0">
                <a:solidFill>
                  <a:prstClr val="white"/>
                </a:solidFill>
                <a:latin typeface="Arial" charset="0"/>
              </a:rPr>
              <a:t>. </a:t>
            </a:r>
            <a:endParaRPr lang="en-CA" sz="1100" dirty="0">
              <a:solidFill>
                <a:prstClr val="white"/>
              </a:solidFill>
              <a:latin typeface="Arial" charset="0"/>
            </a:endParaRPr>
          </a:p>
        </p:txBody>
      </p:sp>
    </p:spTree>
    <p:extLst>
      <p:ext uri="{BB962C8B-B14F-4D97-AF65-F5344CB8AC3E}">
        <p14:creationId xmlns:p14="http://schemas.microsoft.com/office/powerpoint/2010/main" val="3166594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AAB08-C986-4CAA-B451-EC9FAA0FCCFB}"/>
              </a:ext>
            </a:extLst>
          </p:cNvPr>
          <p:cNvSpPr>
            <a:spLocks noGrp="1"/>
          </p:cNvSpPr>
          <p:nvPr>
            <p:ph type="title"/>
          </p:nvPr>
        </p:nvSpPr>
        <p:spPr/>
        <p:txBody>
          <a:bodyPr/>
          <a:lstStyle/>
          <a:p>
            <a:r>
              <a:rPr lang="en-CA" dirty="0"/>
              <a:t>Issues during COVID-19</a:t>
            </a:r>
          </a:p>
        </p:txBody>
      </p:sp>
    </p:spTree>
    <p:extLst>
      <p:ext uri="{BB962C8B-B14F-4D97-AF65-F5344CB8AC3E}">
        <p14:creationId xmlns:p14="http://schemas.microsoft.com/office/powerpoint/2010/main" val="4086372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a:xfrm>
            <a:off x="442170" y="856180"/>
            <a:ext cx="3420438" cy="1128068"/>
          </a:xfrm>
        </p:spPr>
        <p:txBody>
          <a:bodyPr anchor="ctr">
            <a:normAutofit/>
          </a:bodyPr>
          <a:lstStyle/>
          <a:p>
            <a:pPr lvl="0"/>
            <a:r>
              <a:rPr lang="en-US" sz="3500" dirty="0"/>
              <a:t>COVID-19 and Education</a:t>
            </a:r>
            <a:endParaRPr lang="en-CA" sz="3500" dirty="0"/>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2663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98813" y="2090569"/>
            <a:ext cx="32232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A4105EB-A8C8-4BC0-A189-F92DAE612982}"/>
              </a:ext>
            </a:extLst>
          </p:cNvPr>
          <p:cNvSpPr txBox="1">
            <a:spLocks noGrp="1"/>
          </p:cNvSpPr>
          <p:nvPr>
            <p:ph idx="1"/>
          </p:nvPr>
        </p:nvSpPr>
        <p:spPr>
          <a:xfrm>
            <a:off x="443039" y="2330505"/>
            <a:ext cx="3419569" cy="3979585"/>
          </a:xfrm>
        </p:spPr>
        <p:txBody>
          <a:bodyPr anchor="ctr">
            <a:normAutofit/>
          </a:bodyPr>
          <a:lstStyle/>
          <a:p>
            <a:pPr marL="355600" indent="-355600"/>
            <a:r>
              <a:rPr lang="en-US" dirty="0">
                <a:latin typeface="Georgia" panose="02040502050405020303" pitchFamily="18" charset="0"/>
              </a:rPr>
              <a:t>Technology (Connectivity, costs and electricity)</a:t>
            </a:r>
          </a:p>
          <a:p>
            <a:pPr marL="355600" indent="-355600"/>
            <a:r>
              <a:rPr lang="en-US" dirty="0">
                <a:latin typeface="Georgia" panose="02040502050405020303" pitchFamily="18" charset="0"/>
              </a:rPr>
              <a:t>Teacher Capacities</a:t>
            </a:r>
          </a:p>
          <a:p>
            <a:pPr marL="355600" indent="-355600"/>
            <a:r>
              <a:rPr lang="en-US" dirty="0">
                <a:latin typeface="Georgia" panose="02040502050405020303" pitchFamily="18" charset="0"/>
              </a:rPr>
              <a:t>Inequalities</a:t>
            </a:r>
          </a:p>
          <a:p>
            <a:pPr lvl="0"/>
            <a:endParaRPr lang="en-CA" sz="1700" dirty="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23252" y="0"/>
            <a:ext cx="112074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64357" y="513853"/>
            <a:ext cx="4507025"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6" descr="A close up of a flower&#10;&#10;Description automatically generated">
            <a:extLst>
              <a:ext uri="{FF2B5EF4-FFF2-40B4-BE49-F238E27FC236}">
                <a16:creationId xmlns:a16="http://schemas.microsoft.com/office/drawing/2014/main" id="{BF41E46E-7867-4B23-89D1-0C802BB1B137}"/>
              </a:ext>
            </a:extLst>
          </p:cNvPr>
          <p:cNvPicPr>
            <a:picLocks noChangeAspect="1"/>
          </p:cNvPicPr>
          <p:nvPr/>
        </p:nvPicPr>
        <p:blipFill rotWithShape="1">
          <a:blip r:embed="rId3"/>
          <a:srcRect l="29278" r="27203" b="2"/>
          <a:stretch/>
        </p:blipFill>
        <p:spPr>
          <a:xfrm>
            <a:off x="4483341" y="799352"/>
            <a:ext cx="4069057" cy="5259296"/>
          </a:xfrm>
          <a:prstGeom prst="rect">
            <a:avLst/>
          </a:prstGeom>
          <a:noFill/>
        </p:spPr>
      </p:pic>
    </p:spTree>
    <p:extLst>
      <p:ext uri="{BB962C8B-B14F-4D97-AF65-F5344CB8AC3E}">
        <p14:creationId xmlns:p14="http://schemas.microsoft.com/office/powerpoint/2010/main" val="1231700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70BBFA-D36B-4266-B1B9-13C6347FF866}"/>
              </a:ext>
            </a:extLst>
          </p:cNvPr>
          <p:cNvSpPr>
            <a:spLocks noGrp="1"/>
          </p:cNvSpPr>
          <p:nvPr>
            <p:ph idx="4294967295"/>
          </p:nvPr>
        </p:nvSpPr>
        <p:spPr>
          <a:xfrm>
            <a:off x="304797" y="2057400"/>
            <a:ext cx="4362454" cy="3429000"/>
          </a:xfrm>
        </p:spPr>
        <p:txBody>
          <a:bodyPr/>
          <a:lstStyle/>
          <a:p>
            <a:r>
              <a:rPr lang="en-US" dirty="0"/>
              <a:t>16% undergraduates did not have access to internet for half the time</a:t>
            </a:r>
          </a:p>
          <a:p>
            <a:r>
              <a:rPr lang="en-US" dirty="0"/>
              <a:t>60% of low-income students did not have a private place to study</a:t>
            </a:r>
          </a:p>
          <a:p>
            <a:endParaRPr lang="en-US" dirty="0"/>
          </a:p>
          <a:p>
            <a:endParaRPr lang="en-US" dirty="0"/>
          </a:p>
        </p:txBody>
      </p:sp>
      <p:sp>
        <p:nvSpPr>
          <p:cNvPr id="3" name="Title 2">
            <a:extLst>
              <a:ext uri="{FF2B5EF4-FFF2-40B4-BE49-F238E27FC236}">
                <a16:creationId xmlns:a16="http://schemas.microsoft.com/office/drawing/2014/main" id="{023C6520-778E-4FE5-B031-33F9B0005312}"/>
              </a:ext>
            </a:extLst>
          </p:cNvPr>
          <p:cNvSpPr>
            <a:spLocks noGrp="1"/>
          </p:cNvSpPr>
          <p:nvPr>
            <p:ph type="title"/>
          </p:nvPr>
        </p:nvSpPr>
        <p:spPr/>
        <p:txBody>
          <a:bodyPr/>
          <a:lstStyle/>
          <a:p>
            <a:r>
              <a:rPr lang="en-US" dirty="0"/>
              <a:t>1 Technology issues: Stanford University</a:t>
            </a:r>
            <a:endParaRPr lang="en-CA" dirty="0"/>
          </a:p>
        </p:txBody>
      </p:sp>
      <p:sp>
        <p:nvSpPr>
          <p:cNvPr id="5" name="TextBox 4">
            <a:extLst>
              <a:ext uri="{FF2B5EF4-FFF2-40B4-BE49-F238E27FC236}">
                <a16:creationId xmlns:a16="http://schemas.microsoft.com/office/drawing/2014/main" id="{C73201A0-CD33-42F2-9179-CE336D803C58}"/>
              </a:ext>
            </a:extLst>
          </p:cNvPr>
          <p:cNvSpPr txBox="1"/>
          <p:nvPr/>
        </p:nvSpPr>
        <p:spPr>
          <a:xfrm>
            <a:off x="473069" y="5611498"/>
            <a:ext cx="7394580" cy="219291"/>
          </a:xfrm>
          <a:prstGeom prst="rect">
            <a:avLst/>
          </a:prstGeom>
          <a:noFill/>
        </p:spPr>
        <p:txBody>
          <a:bodyPr wrap="square">
            <a:spAutoFit/>
          </a:bodyPr>
          <a:lstStyle/>
          <a:p>
            <a:pPr defTabSz="685800"/>
            <a:r>
              <a:rPr lang="en-CA" sz="825" dirty="0">
                <a:solidFill>
                  <a:prstClr val="black"/>
                </a:solidFill>
                <a:latin typeface="Calibri" panose="020F0502020204030204"/>
              </a:rPr>
              <a:t>Source: </a:t>
            </a:r>
            <a:r>
              <a:rPr lang="en-CA" sz="825" dirty="0">
                <a:solidFill>
                  <a:prstClr val="black"/>
                </a:solidFill>
                <a:latin typeface="Calibri" panose="020F0502020204030204"/>
                <a:hlinkClick r:id="rId2"/>
              </a:rPr>
              <a:t>https://www.tonybates.ca/2020/08/30/lessons-from-stanford-universitys-move-to-remote-learning/</a:t>
            </a:r>
            <a:r>
              <a:rPr lang="en-CA" sz="825" dirty="0">
                <a:solidFill>
                  <a:prstClr val="black"/>
                </a:solidFill>
                <a:latin typeface="Calibri" panose="020F0502020204030204"/>
              </a:rPr>
              <a:t> </a:t>
            </a:r>
          </a:p>
        </p:txBody>
      </p:sp>
      <p:pic>
        <p:nvPicPr>
          <p:cNvPr id="7" name="Picture 6" descr="A large lawn in front of a house&#10;&#10;Description automatically generated">
            <a:extLst>
              <a:ext uri="{FF2B5EF4-FFF2-40B4-BE49-F238E27FC236}">
                <a16:creationId xmlns:a16="http://schemas.microsoft.com/office/drawing/2014/main" id="{57816DE8-B20A-49B4-8528-1F1E51304B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1932302"/>
            <a:ext cx="4389120" cy="3291840"/>
          </a:xfrm>
          <a:prstGeom prst="rect">
            <a:avLst/>
          </a:prstGeom>
        </p:spPr>
      </p:pic>
    </p:spTree>
    <p:extLst>
      <p:ext uri="{BB962C8B-B14F-4D97-AF65-F5344CB8AC3E}">
        <p14:creationId xmlns:p14="http://schemas.microsoft.com/office/powerpoint/2010/main" val="3567408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70BBFA-D36B-4266-B1B9-13C6347FF866}"/>
              </a:ext>
            </a:extLst>
          </p:cNvPr>
          <p:cNvSpPr>
            <a:spLocks noGrp="1"/>
          </p:cNvSpPr>
          <p:nvPr>
            <p:ph idx="4294967295"/>
          </p:nvPr>
        </p:nvSpPr>
        <p:spPr>
          <a:xfrm>
            <a:off x="531568" y="1943977"/>
            <a:ext cx="3616150" cy="3429000"/>
          </a:xfrm>
        </p:spPr>
        <p:txBody>
          <a:bodyPr/>
          <a:lstStyle/>
          <a:p>
            <a:r>
              <a:rPr lang="en-US" dirty="0"/>
              <a:t>40% students indicated “unreliable connectivity</a:t>
            </a:r>
          </a:p>
          <a:p>
            <a:r>
              <a:rPr lang="en-US" dirty="0"/>
              <a:t>30% worried about cost of data</a:t>
            </a:r>
          </a:p>
          <a:p>
            <a:r>
              <a:rPr lang="en-US" dirty="0"/>
              <a:t>18% can’t access online classes at all.</a:t>
            </a:r>
          </a:p>
          <a:p>
            <a:endParaRPr lang="en-US" dirty="0"/>
          </a:p>
          <a:p>
            <a:endParaRPr lang="en-US" dirty="0"/>
          </a:p>
        </p:txBody>
      </p:sp>
      <p:sp>
        <p:nvSpPr>
          <p:cNvPr id="3" name="Title 2">
            <a:extLst>
              <a:ext uri="{FF2B5EF4-FFF2-40B4-BE49-F238E27FC236}">
                <a16:creationId xmlns:a16="http://schemas.microsoft.com/office/drawing/2014/main" id="{023C6520-778E-4FE5-B031-33F9B0005312}"/>
              </a:ext>
            </a:extLst>
          </p:cNvPr>
          <p:cNvSpPr>
            <a:spLocks noGrp="1"/>
          </p:cNvSpPr>
          <p:nvPr>
            <p:ph type="title"/>
          </p:nvPr>
        </p:nvSpPr>
        <p:spPr/>
        <p:txBody>
          <a:bodyPr/>
          <a:lstStyle/>
          <a:p>
            <a:r>
              <a:rPr lang="en-US" dirty="0"/>
              <a:t>University of Hyderabad</a:t>
            </a:r>
            <a:endParaRPr lang="en-CA" dirty="0"/>
          </a:p>
        </p:txBody>
      </p:sp>
      <p:sp>
        <p:nvSpPr>
          <p:cNvPr id="5" name="TextBox 4">
            <a:extLst>
              <a:ext uri="{FF2B5EF4-FFF2-40B4-BE49-F238E27FC236}">
                <a16:creationId xmlns:a16="http://schemas.microsoft.com/office/drawing/2014/main" id="{C73201A0-CD33-42F2-9179-CE336D803C58}"/>
              </a:ext>
            </a:extLst>
          </p:cNvPr>
          <p:cNvSpPr txBox="1"/>
          <p:nvPr/>
        </p:nvSpPr>
        <p:spPr>
          <a:xfrm>
            <a:off x="209720" y="6492874"/>
            <a:ext cx="8436846" cy="219291"/>
          </a:xfrm>
          <a:prstGeom prst="rect">
            <a:avLst/>
          </a:prstGeom>
          <a:noFill/>
        </p:spPr>
        <p:txBody>
          <a:bodyPr wrap="square">
            <a:spAutoFit/>
          </a:bodyPr>
          <a:lstStyle/>
          <a:p>
            <a:pPr defTabSz="685800"/>
            <a:r>
              <a:rPr lang="en-CA" sz="825" dirty="0">
                <a:solidFill>
                  <a:prstClr val="black"/>
                </a:solidFill>
                <a:latin typeface="Calibri" panose="020F0502020204030204"/>
              </a:rPr>
              <a:t>Source: </a:t>
            </a:r>
            <a:r>
              <a:rPr lang="en-CA" sz="825" dirty="0">
                <a:solidFill>
                  <a:prstClr val="black"/>
                </a:solidFill>
                <a:latin typeface="Calibri" panose="020F0502020204030204"/>
                <a:hlinkClick r:id="rId3"/>
              </a:rPr>
              <a:t>https://www.newindianexpress.com/cities/hyderabad/2020/apr/20/covid-19-lockdown-digital-divide-among-students-forces-university-of-hyderabad-to-drop-e-classes-2132571.html</a:t>
            </a:r>
            <a:r>
              <a:rPr lang="en-CA" sz="825" dirty="0">
                <a:solidFill>
                  <a:prstClr val="black"/>
                </a:solidFill>
                <a:latin typeface="Calibri" panose="020F0502020204030204"/>
              </a:rPr>
              <a:t> </a:t>
            </a:r>
          </a:p>
        </p:txBody>
      </p:sp>
      <p:pic>
        <p:nvPicPr>
          <p:cNvPr id="6" name="Picture 5">
            <a:extLst>
              <a:ext uri="{FF2B5EF4-FFF2-40B4-BE49-F238E27FC236}">
                <a16:creationId xmlns:a16="http://schemas.microsoft.com/office/drawing/2014/main" id="{BDD9EBBA-500F-4D59-85E7-3C225C0853D7}"/>
              </a:ext>
            </a:extLst>
          </p:cNvPr>
          <p:cNvPicPr>
            <a:picLocks noChangeAspect="1"/>
          </p:cNvPicPr>
          <p:nvPr/>
        </p:nvPicPr>
        <p:blipFill>
          <a:blip r:embed="rId4"/>
          <a:stretch>
            <a:fillRect/>
          </a:stretch>
        </p:blipFill>
        <p:spPr>
          <a:xfrm>
            <a:off x="4082150" y="1943977"/>
            <a:ext cx="5061850" cy="2891370"/>
          </a:xfrm>
          <a:prstGeom prst="rect">
            <a:avLst/>
          </a:prstGeom>
        </p:spPr>
      </p:pic>
    </p:spTree>
    <p:extLst>
      <p:ext uri="{BB962C8B-B14F-4D97-AF65-F5344CB8AC3E}">
        <p14:creationId xmlns:p14="http://schemas.microsoft.com/office/powerpoint/2010/main" val="36941275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5158DA-E1E3-4FFB-99CE-B031F0AA107B}"/>
              </a:ext>
            </a:extLst>
          </p:cNvPr>
          <p:cNvSpPr txBox="1">
            <a:spLocks noGrp="1"/>
          </p:cNvSpPr>
          <p:nvPr>
            <p:ph type="title"/>
          </p:nvPr>
        </p:nvSpPr>
        <p:spPr/>
        <p:txBody>
          <a:bodyPr/>
          <a:lstStyle/>
          <a:p>
            <a:pPr lvl="0"/>
            <a:r>
              <a:rPr lang="en-US" dirty="0"/>
              <a:t>2. Teacher Capacities</a:t>
            </a:r>
            <a:endParaRPr lang="en-CA" dirty="0"/>
          </a:p>
        </p:txBody>
      </p:sp>
      <p:sp>
        <p:nvSpPr>
          <p:cNvPr id="5" name="Content Placeholder 4">
            <a:extLst>
              <a:ext uri="{FF2B5EF4-FFF2-40B4-BE49-F238E27FC236}">
                <a16:creationId xmlns:a16="http://schemas.microsoft.com/office/drawing/2014/main" id="{92E1B712-1AFF-4131-91BE-CF0987C22701}"/>
              </a:ext>
            </a:extLst>
          </p:cNvPr>
          <p:cNvSpPr>
            <a:spLocks noGrp="1"/>
          </p:cNvSpPr>
          <p:nvPr>
            <p:ph idx="1"/>
          </p:nvPr>
        </p:nvSpPr>
        <p:spPr>
          <a:xfrm>
            <a:off x="628650" y="1825625"/>
            <a:ext cx="3358134" cy="4351338"/>
          </a:xfrm>
        </p:spPr>
        <p:txBody>
          <a:bodyPr/>
          <a:lstStyle/>
          <a:p>
            <a:r>
              <a:rPr lang="en-US" dirty="0"/>
              <a:t>ICT for teaching and learning</a:t>
            </a:r>
          </a:p>
          <a:p>
            <a:r>
              <a:rPr lang="en-US" dirty="0"/>
              <a:t>Assessment of learning outcomes</a:t>
            </a:r>
          </a:p>
          <a:p>
            <a:r>
              <a:rPr lang="en-US" dirty="0"/>
              <a:t>Access to technology</a:t>
            </a:r>
            <a:endParaRPr lang="en-CA" dirty="0"/>
          </a:p>
        </p:txBody>
      </p:sp>
      <p:pic>
        <p:nvPicPr>
          <p:cNvPr id="9" name="Picture 8">
            <a:extLst>
              <a:ext uri="{FF2B5EF4-FFF2-40B4-BE49-F238E27FC236}">
                <a16:creationId xmlns:a16="http://schemas.microsoft.com/office/drawing/2014/main" id="{80C23E3D-065E-45C8-A1D2-72E7AAA9C6DE}"/>
              </a:ext>
            </a:extLst>
          </p:cNvPr>
          <p:cNvPicPr>
            <a:picLocks noChangeAspect="1"/>
          </p:cNvPicPr>
          <p:nvPr/>
        </p:nvPicPr>
        <p:blipFill>
          <a:blip r:embed="rId3"/>
          <a:stretch>
            <a:fillRect/>
          </a:stretch>
        </p:blipFill>
        <p:spPr>
          <a:xfrm>
            <a:off x="4056837" y="2317533"/>
            <a:ext cx="5087163" cy="3637040"/>
          </a:xfrm>
          <a:prstGeom prst="rect">
            <a:avLst/>
          </a:prstGeom>
        </p:spPr>
      </p:pic>
      <p:sp>
        <p:nvSpPr>
          <p:cNvPr id="13" name="TextBox 12">
            <a:extLst>
              <a:ext uri="{FF2B5EF4-FFF2-40B4-BE49-F238E27FC236}">
                <a16:creationId xmlns:a16="http://schemas.microsoft.com/office/drawing/2014/main" id="{514C1E42-A213-4A65-87A5-7063160BBB96}"/>
              </a:ext>
            </a:extLst>
          </p:cNvPr>
          <p:cNvSpPr txBox="1"/>
          <p:nvPr/>
        </p:nvSpPr>
        <p:spPr>
          <a:xfrm>
            <a:off x="4100728" y="5954573"/>
            <a:ext cx="4572000" cy="369332"/>
          </a:xfrm>
          <a:prstGeom prst="rect">
            <a:avLst/>
          </a:prstGeom>
          <a:noFill/>
        </p:spPr>
        <p:txBody>
          <a:bodyPr wrap="square">
            <a:spAutoFit/>
          </a:bodyPr>
          <a:lstStyle/>
          <a:p>
            <a:r>
              <a:rPr lang="en-CA" sz="900" dirty="0"/>
              <a:t>Source: </a:t>
            </a:r>
            <a:r>
              <a:rPr lang="en-CA" sz="900" dirty="0">
                <a:hlinkClick r:id="rId4"/>
              </a:rPr>
              <a:t>https://www.oecd.org/education/the-impact-of-covid-19-on-education-insights-education-at-a-glance-2020.pdf</a:t>
            </a:r>
            <a:r>
              <a:rPr lang="en-CA" sz="900" dirty="0"/>
              <a:t> </a:t>
            </a:r>
          </a:p>
        </p:txBody>
      </p:sp>
    </p:spTree>
    <p:extLst>
      <p:ext uri="{BB962C8B-B14F-4D97-AF65-F5344CB8AC3E}">
        <p14:creationId xmlns:p14="http://schemas.microsoft.com/office/powerpoint/2010/main" val="10559001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L_Nov201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3" ma:contentTypeDescription="Create a new document." ma:contentTypeScope="" ma:versionID="cab395582464d0a5ebd0f0d427ae8e4c">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dbda147f8c04b7fe93dd143b3b313c9e"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B82178-B3AD-46D4-A9E6-B30748AC79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89af2f0-31a4-49b1-b200-1149bf6ecb54"/>
    <ds:schemaRef ds:uri="a19972c2-ecab-4751-a6bc-56b9bf065d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3F4483-5D0C-404D-B8AC-B01AB157DC4F}">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FD403DE-548A-4116-8CB3-61125B5536D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459</TotalTime>
  <Words>2999</Words>
  <Application>Microsoft Office PowerPoint</Application>
  <PresentationFormat>On-screen Show (4:3)</PresentationFormat>
  <Paragraphs>308</Paragraphs>
  <Slides>46</Slides>
  <Notes>31</Notes>
  <HiddenSlides>0</HiddenSlides>
  <MMClips>0</MMClips>
  <ScaleCrop>false</ScaleCrop>
  <HeadingPairs>
    <vt:vector size="6" baseType="variant">
      <vt:variant>
        <vt:lpstr>Fonts Used</vt:lpstr>
      </vt:variant>
      <vt:variant>
        <vt:i4>11</vt:i4>
      </vt:variant>
      <vt:variant>
        <vt:lpstr>Theme</vt:lpstr>
      </vt:variant>
      <vt:variant>
        <vt:i4>6</vt:i4>
      </vt:variant>
      <vt:variant>
        <vt:lpstr>Slide Titles</vt:lpstr>
      </vt:variant>
      <vt:variant>
        <vt:i4>46</vt:i4>
      </vt:variant>
    </vt:vector>
  </HeadingPairs>
  <TitlesOfParts>
    <vt:vector size="63" baseType="lpstr">
      <vt:lpstr>Abadi</vt:lpstr>
      <vt:lpstr>Arial</vt:lpstr>
      <vt:lpstr>Calibri</vt:lpstr>
      <vt:lpstr>Calibri Light</vt:lpstr>
      <vt:lpstr>Georgia</vt:lpstr>
      <vt:lpstr>HelveticaNeueLT Std Cn</vt:lpstr>
      <vt:lpstr>HelveticaNeueLT Std Lt</vt:lpstr>
      <vt:lpstr>HelveticaNeueLT Std Lt Cn</vt:lpstr>
      <vt:lpstr>Noto Sans</vt:lpstr>
      <vt:lpstr>Times New Roman</vt:lpstr>
      <vt:lpstr>Trebuchet MS</vt:lpstr>
      <vt:lpstr>Office Theme</vt:lpstr>
      <vt:lpstr>1_COL09-12 Powerpoint</vt:lpstr>
      <vt:lpstr>2_COL09-12 Powerpoint</vt:lpstr>
      <vt:lpstr>COL_Nov2015</vt:lpstr>
      <vt:lpstr>2_Office Theme</vt:lpstr>
      <vt:lpstr>3_Office Theme</vt:lpstr>
      <vt:lpstr>PowerPoint Presentation</vt:lpstr>
      <vt:lpstr>PowerPoint Presentation</vt:lpstr>
      <vt:lpstr>PowerPoint Presentation</vt:lpstr>
      <vt:lpstr>Plan</vt:lpstr>
      <vt:lpstr>Issues during COVID-19</vt:lpstr>
      <vt:lpstr>COVID-19 and Education</vt:lpstr>
      <vt:lpstr>1 Technology issues: Stanford University</vt:lpstr>
      <vt:lpstr>University of Hyderabad</vt:lpstr>
      <vt:lpstr>2. Teacher Capacities</vt:lpstr>
      <vt:lpstr>Teachers engaged in alternative teaching</vt:lpstr>
      <vt:lpstr>3. Inequalities</vt:lpstr>
      <vt:lpstr>Youth unemployment</vt:lpstr>
      <vt:lpstr>Learning Inequality during COVID-19</vt:lpstr>
      <vt:lpstr>COL Response</vt:lpstr>
      <vt:lpstr>COL’s multi-pronged Approach</vt:lpstr>
      <vt:lpstr>Guidelines</vt:lpstr>
      <vt:lpstr>Capacity Building of Teachers</vt:lpstr>
      <vt:lpstr>Support during the Pandemic</vt:lpstr>
      <vt:lpstr>Promoting OER-based Online Learning</vt:lpstr>
      <vt:lpstr>Content aligned to curriculum</vt:lpstr>
      <vt:lpstr>Skilling and re-skilling</vt:lpstr>
      <vt:lpstr>Audio-based mobiMOOCs</vt:lpstr>
      <vt:lpstr>60+</vt:lpstr>
      <vt:lpstr>Futures of Learning</vt:lpstr>
      <vt:lpstr>1. Preferrable Future</vt:lpstr>
      <vt:lpstr>PowerPoint Presentation</vt:lpstr>
      <vt:lpstr>PowerPoint Presentation</vt:lpstr>
      <vt:lpstr>Preferable Future of Education</vt:lpstr>
      <vt:lpstr>2. Probable Future</vt:lpstr>
      <vt:lpstr>More Personalized Teaching: AI</vt:lpstr>
      <vt:lpstr>Use of Chatbots</vt:lpstr>
      <vt:lpstr>PowerPoint Presentation</vt:lpstr>
      <vt:lpstr>Assessment</vt:lpstr>
      <vt:lpstr>3. Possible Future</vt:lpstr>
      <vt:lpstr>PowerPoint Presentation</vt:lpstr>
      <vt:lpstr>The impact of the climate crisis on education</vt:lpstr>
      <vt:lpstr>Education and emissions</vt:lpstr>
      <vt:lpstr>Research on Emissions and ODL</vt:lpstr>
      <vt:lpstr>The future we want</vt:lpstr>
      <vt:lpstr>1. The future is blended</vt:lpstr>
      <vt:lpstr>2. Leaving no one behind</vt:lpstr>
      <vt:lpstr>3. Lifelong learning for all</vt:lpstr>
      <vt:lpstr>4. Respecting the planet</vt:lpstr>
      <vt:lpstr>5. Learning to live together </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Sanjaya Mishra</dc:creator>
  <cp:lastModifiedBy>Rebecca Ferrie</cp:lastModifiedBy>
  <cp:revision>31</cp:revision>
  <dcterms:created xsi:type="dcterms:W3CDTF">2020-11-19T19:36:25Z</dcterms:created>
  <dcterms:modified xsi:type="dcterms:W3CDTF">2020-12-01T18:18:08Z</dcterms:modified>
</cp:coreProperties>
</file>