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15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5143500" type="screen16x9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3691"/>
    <a:srgbClr val="FFFFFF"/>
    <a:srgbClr val="F07F09"/>
    <a:srgbClr val="E8F0F1"/>
    <a:srgbClr val="B3AA7E"/>
    <a:srgbClr val="273691"/>
    <a:srgbClr val="000000"/>
    <a:srgbClr val="00B197"/>
    <a:srgbClr val="001154"/>
    <a:srgbClr val="286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95" autoAdjust="0"/>
    <p:restoredTop sz="94049" autoAdjust="0"/>
  </p:normalViewPr>
  <p:slideViewPr>
    <p:cSldViewPr>
      <p:cViewPr>
        <p:scale>
          <a:sx n="100" d="100"/>
          <a:sy n="100" d="100"/>
        </p:scale>
        <p:origin x="-1860" y="-7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20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20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92781BE-F4EC-46C3-B501-9CBB295F987C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451"/>
            <a:ext cx="3037840" cy="4620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451"/>
            <a:ext cx="3037840" cy="4620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D71581C-1E42-4635-BA0E-F4F7C8D153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14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20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20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2856A9-34A0-4D0E-96DB-E385793B1274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93738"/>
            <a:ext cx="61531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809"/>
            <a:ext cx="5608320" cy="4155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451"/>
            <a:ext cx="3037840" cy="4620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451"/>
            <a:ext cx="3037840" cy="4620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F6FFD71-0FC1-4B3B-A0F1-6A1FF688B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10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7038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FCABA-37F2-44E5-A1BB-806E90C062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69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8625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FCABA-37F2-44E5-A1BB-806E90C062D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6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7038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Skills as given by Thoughtful</a:t>
            </a:r>
            <a:r>
              <a:rPr lang="en-GB" baseline="0" dirty="0" smtClean="0"/>
              <a:t> learning http://www.thoughtfullearning.com/resources/what-are-21st-century-skills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D3A96-E493-48E5-A663-1EF72355B943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03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akkou\Documents\+++Dee\COL\COL logos New\PNG rgb\COL_Logo_Crest_rgb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33350"/>
            <a:ext cx="1371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 userDrawn="1"/>
        </p:nvSpPr>
        <p:spPr>
          <a:xfrm>
            <a:off x="2286000" y="2266950"/>
            <a:ext cx="7391400" cy="2057400"/>
          </a:xfrm>
          <a:prstGeom prst="round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4600" y="2495550"/>
            <a:ext cx="69342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562225" y="3638550"/>
            <a:ext cx="7010400" cy="4572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667000" y="4408487"/>
            <a:ext cx="6781800" cy="44926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>
                <a:solidFill>
                  <a:schemeClr val="bg1"/>
                </a:solidFill>
              </a:defRPr>
            </a:lvl2pPr>
            <a:lvl3pPr marL="914400" indent="0">
              <a:buNone/>
              <a:defRPr sz="2000" b="1">
                <a:solidFill>
                  <a:schemeClr val="bg1"/>
                </a:solidFill>
              </a:defRPr>
            </a:lvl3pPr>
            <a:lvl4pPr marL="1371600" indent="0">
              <a:buNone/>
              <a:defRPr sz="2000" b="1">
                <a:solidFill>
                  <a:schemeClr val="bg1"/>
                </a:solidFill>
              </a:defRPr>
            </a:lvl4pPr>
            <a:lvl5pPr marL="1828800" indent="0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58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504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145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47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2994"/>
            <a:ext cx="8229600" cy="1021556"/>
          </a:xfrm>
        </p:spPr>
        <p:txBody>
          <a:bodyPr anchor="t">
            <a:noAutofit/>
          </a:bodyPr>
          <a:lstStyle>
            <a:lvl1pPr algn="ctr">
              <a:defRPr sz="4800" b="1" cap="all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Wave 3"/>
          <p:cNvSpPr/>
          <p:nvPr userDrawn="1"/>
        </p:nvSpPr>
        <p:spPr>
          <a:xfrm>
            <a:off x="0" y="2822575"/>
            <a:ext cx="9372600" cy="3254375"/>
          </a:xfrm>
          <a:prstGeom prst="wave">
            <a:avLst/>
          </a:prstGeom>
          <a:gradFill>
            <a:gsLst>
              <a:gs pos="61000">
                <a:schemeClr val="tx1"/>
              </a:gs>
              <a:gs pos="0">
                <a:srgbClr val="FFFFF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hakkou\Documents\+++Dee\COL\COL logos New\PNG rgb\COL_Logo_Crest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867150"/>
            <a:ext cx="1371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257550"/>
            <a:ext cx="9144000" cy="1981200"/>
          </a:xfrm>
          <a:prstGeom prst="rect">
            <a:avLst/>
          </a:prstGeom>
          <a:gradFill>
            <a:gsLst>
              <a:gs pos="79000">
                <a:srgbClr val="463691"/>
              </a:gs>
              <a:gs pos="0">
                <a:srgbClr val="E8F0F1">
                  <a:lumMod val="0"/>
                  <a:lumOff val="10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2994"/>
            <a:ext cx="8229600" cy="1021556"/>
          </a:xfrm>
        </p:spPr>
        <p:txBody>
          <a:bodyPr anchor="t">
            <a:noAutofit/>
          </a:bodyPr>
          <a:lstStyle>
            <a:lvl1pPr algn="ctr">
              <a:defRPr sz="4800" b="1" cap="all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7" name="Picture 3" descr="C:\Users\hakkou\Desktop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265462" y="3970338"/>
            <a:ext cx="1954738" cy="134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akkou\Documents\+++Dee\COL\COL logos New\PNG rgb\COL_Logo_Crest_rgb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867150"/>
            <a:ext cx="1371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52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438151"/>
            <a:ext cx="76962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914400" y="1504950"/>
            <a:ext cx="76962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65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2" y="1735444"/>
            <a:ext cx="3442855" cy="30858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</a:t>
            </a:r>
            <a:r>
              <a:rPr lang="en-US" dirty="0" err="1" smtClean="0"/>
              <a:t>levelv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5257800" y="1733550"/>
            <a:ext cx="3442855" cy="30858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</a:t>
            </a:r>
            <a:r>
              <a:rPr lang="en-US" dirty="0" err="1" smtClean="0"/>
              <a:t>levelv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akkou\Documents\+++Dee\COL\COL logos New\PNG rgb\COL_Logo_Crest_rgb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33350"/>
            <a:ext cx="1371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1905000" y="2636462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</a:rPr>
              <a:t>Author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081" name="Picture 9" descr="P:\1_Projects\2_Communications\2_PR Materials\Staff PP template\2015\images\WH blend 100 percent transp lightest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9525"/>
            <a:ext cx="9296400" cy="515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828800" y="2114550"/>
            <a:ext cx="69342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876425" y="3257550"/>
            <a:ext cx="7010400" cy="4572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endParaRPr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1981200" y="4027487"/>
            <a:ext cx="6781800" cy="44926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>
                <a:solidFill>
                  <a:schemeClr val="bg1"/>
                </a:solidFill>
              </a:defRPr>
            </a:lvl2pPr>
            <a:lvl3pPr marL="914400" indent="0">
              <a:buNone/>
              <a:defRPr sz="2000" b="1">
                <a:solidFill>
                  <a:schemeClr val="bg1"/>
                </a:solidFill>
              </a:defRPr>
            </a:lvl3pPr>
            <a:lvl4pPr marL="1371600" indent="0">
              <a:buNone/>
              <a:defRPr sz="2000" b="1">
                <a:solidFill>
                  <a:schemeClr val="bg1"/>
                </a:solidFill>
              </a:defRPr>
            </a:lvl4pPr>
            <a:lvl5pPr marL="1828800" indent="0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008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939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48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07F0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13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1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571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742951"/>
            <a:ext cx="3810000" cy="2569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6255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6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2286000" y="2266950"/>
            <a:ext cx="7391400" cy="2057400"/>
          </a:xfrm>
          <a:prstGeom prst="round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2590800" y="34861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</a:rPr>
              <a:t>Author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2667000" y="4383286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000" dirty="0" smtClean="0"/>
              <a:t>Date</a:t>
            </a:r>
            <a:endParaRPr lang="en-US" sz="20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0" y="2735638"/>
            <a:ext cx="7010400" cy="52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4000" dirty="0" smtClean="0">
                <a:solidFill>
                  <a:schemeClr val="tx1"/>
                </a:solidFill>
              </a:rPr>
              <a:t>Title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56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2286000" y="2266950"/>
            <a:ext cx="7391400" cy="2057400"/>
          </a:xfrm>
          <a:prstGeom prst="round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2590800" y="34861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</a:rPr>
              <a:t>Author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2667000" y="4383286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</a:rPr>
              <a:t>Date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2514600" y="2735638"/>
            <a:ext cx="7010400" cy="52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4000" dirty="0" smtClean="0">
                <a:solidFill>
                  <a:schemeClr val="tx1"/>
                </a:solidFill>
              </a:rPr>
              <a:t>Title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294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297783"/>
            <a:ext cx="6629400" cy="1731169"/>
          </a:xfrm>
          <a:effectLst/>
        </p:spPr>
        <p:txBody>
          <a:bodyPr>
            <a:noAutofit/>
          </a:bodyPr>
          <a:lstStyle>
            <a:lvl1pPr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371850"/>
            <a:ext cx="6629400" cy="9525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2590800" y="36385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</a:rPr>
              <a:t>Author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1752600" y="44005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000" dirty="0" smtClean="0"/>
              <a:t>Date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5950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2286000" y="2266950"/>
            <a:ext cx="7391400" cy="2057400"/>
          </a:xfrm>
          <a:prstGeom prst="round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2514600" y="2495550"/>
            <a:ext cx="69342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562225" y="3638550"/>
            <a:ext cx="7010400" cy="4572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2667000" y="4408487"/>
            <a:ext cx="6781800" cy="44926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>
                <a:solidFill>
                  <a:schemeClr val="bg1"/>
                </a:solidFill>
              </a:defRPr>
            </a:lvl2pPr>
            <a:lvl3pPr marL="914400" indent="0">
              <a:buNone/>
              <a:defRPr sz="2000" b="1">
                <a:solidFill>
                  <a:schemeClr val="bg1"/>
                </a:solidFill>
              </a:defRPr>
            </a:lvl3pPr>
            <a:lvl4pPr marL="1371600" indent="0">
              <a:buNone/>
              <a:defRPr sz="2000" b="1">
                <a:solidFill>
                  <a:schemeClr val="bg1"/>
                </a:solidFill>
              </a:defRPr>
            </a:lvl4pPr>
            <a:lvl5pPr marL="1828800" indent="0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538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97783"/>
            <a:ext cx="6781800" cy="1731169"/>
          </a:xfrm>
          <a:effectLst/>
        </p:spPr>
        <p:txBody>
          <a:bodyPr>
            <a:noAutofit/>
          </a:bodyPr>
          <a:lstStyle>
            <a:lvl1pPr>
              <a:defRPr sz="5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71851"/>
            <a:ext cx="6781800" cy="108763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636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1600200" y="4459486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</a:rPr>
              <a:t>Date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71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885950"/>
            <a:ext cx="6934200" cy="762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2952750"/>
            <a:ext cx="6934200" cy="11430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636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1828800" y="44005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000" dirty="0" smtClean="0"/>
              <a:t>Date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99815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343024"/>
            <a:ext cx="6553200" cy="1685927"/>
          </a:xfrm>
          <a:effectLst/>
        </p:spPr>
        <p:txBody>
          <a:bodyPr>
            <a:noAutofit/>
          </a:bodyPr>
          <a:lstStyle>
            <a:lvl1pPr>
              <a:defRPr sz="44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314700"/>
            <a:ext cx="6553200" cy="933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636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1828800" y="43243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000" dirty="0" smtClean="0"/>
              <a:t>Date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771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343024"/>
            <a:ext cx="6553200" cy="1685927"/>
          </a:xfrm>
          <a:effectLst/>
        </p:spPr>
        <p:txBody>
          <a:bodyPr>
            <a:noAutofit/>
          </a:bodyPr>
          <a:lstStyle>
            <a:lvl1pPr>
              <a:defRPr sz="44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314700"/>
            <a:ext cx="6553200" cy="933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636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1752600" y="43243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000" dirty="0" smtClean="0"/>
              <a:t>Date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578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031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633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9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341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010400" cy="948929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828800" y="1504950"/>
            <a:ext cx="7010400" cy="3429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77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2994"/>
            <a:ext cx="8229600" cy="1021556"/>
          </a:xfrm>
        </p:spPr>
        <p:txBody>
          <a:bodyPr anchor="t">
            <a:noAutofit/>
          </a:bodyPr>
          <a:lstStyle>
            <a:lvl1pPr algn="ctr">
              <a:defRPr sz="4800" b="1" cap="all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Wave 3"/>
          <p:cNvSpPr/>
          <p:nvPr userDrawn="1"/>
        </p:nvSpPr>
        <p:spPr>
          <a:xfrm>
            <a:off x="0" y="2822575"/>
            <a:ext cx="9372600" cy="3254375"/>
          </a:xfrm>
          <a:prstGeom prst="wave">
            <a:avLst/>
          </a:prstGeom>
          <a:gradFill>
            <a:gsLst>
              <a:gs pos="61000">
                <a:schemeClr val="tx1"/>
              </a:gs>
              <a:gs pos="0">
                <a:srgbClr val="FFFFF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hakkou\Documents\+++Dee\COL\COL logos New\PNG rgb\COL_Logo_Crest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867150"/>
            <a:ext cx="1371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286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P:\1_Projects\2_Communications\2_PR Materials\Staff PP template\2015\images\WH blend 100 percent transp lightes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9525"/>
            <a:ext cx="9296400" cy="515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1828800" y="2114550"/>
            <a:ext cx="69342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876425" y="3257550"/>
            <a:ext cx="7010400" cy="4572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endParaRPr lang="en-US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1981200" y="4027487"/>
            <a:ext cx="6781800" cy="44926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>
                <a:solidFill>
                  <a:schemeClr val="bg1"/>
                </a:solidFill>
              </a:defRPr>
            </a:lvl2pPr>
            <a:lvl3pPr marL="914400" indent="0">
              <a:buNone/>
              <a:defRPr sz="2000" b="1">
                <a:solidFill>
                  <a:schemeClr val="bg1"/>
                </a:solidFill>
              </a:defRPr>
            </a:lvl3pPr>
            <a:lvl4pPr marL="1371600" indent="0">
              <a:buNone/>
              <a:defRPr sz="2000" b="1">
                <a:solidFill>
                  <a:schemeClr val="bg1"/>
                </a:solidFill>
              </a:defRPr>
            </a:lvl4pPr>
            <a:lvl5pPr marL="1828800" indent="0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64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257550"/>
            <a:ext cx="9144000" cy="1981200"/>
          </a:xfrm>
          <a:prstGeom prst="rect">
            <a:avLst/>
          </a:prstGeom>
          <a:gradFill>
            <a:gsLst>
              <a:gs pos="79000">
                <a:srgbClr val="463691"/>
              </a:gs>
              <a:gs pos="0">
                <a:srgbClr val="E8F0F1">
                  <a:lumMod val="0"/>
                  <a:lumOff val="10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2994"/>
            <a:ext cx="8229600" cy="1021556"/>
          </a:xfrm>
        </p:spPr>
        <p:txBody>
          <a:bodyPr anchor="t">
            <a:noAutofit/>
          </a:bodyPr>
          <a:lstStyle>
            <a:lvl1pPr algn="ctr">
              <a:defRPr sz="4800" b="1" cap="all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7" name="Picture 3" descr="C:\Users\hakkou\Desktop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265462" y="3970338"/>
            <a:ext cx="1954738" cy="134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akkou\Documents\+++Dee\COL\COL logos New\PNG rgb\COL_Logo_Crest_rgb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867150"/>
            <a:ext cx="1371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857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438151"/>
            <a:ext cx="7696200" cy="94892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914400" y="1504950"/>
            <a:ext cx="7696200" cy="3429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758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2" y="1735444"/>
            <a:ext cx="3442855" cy="30858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</a:t>
            </a:r>
            <a:r>
              <a:rPr lang="en-US" dirty="0" err="1" smtClean="0"/>
              <a:t>levelv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5257800" y="1733550"/>
            <a:ext cx="3442855" cy="30858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</a:t>
            </a:r>
            <a:r>
              <a:rPr lang="en-US" dirty="0" err="1" smtClean="0"/>
              <a:t>levelv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640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45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893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593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5497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07F0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3299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297783"/>
            <a:ext cx="6629400" cy="1731169"/>
          </a:xfrm>
          <a:effectLst/>
        </p:spPr>
        <p:txBody>
          <a:bodyPr>
            <a:noAutofit/>
          </a:bodyPr>
          <a:lstStyle>
            <a:lvl1pPr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371850"/>
            <a:ext cx="6629400" cy="9525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0" name="Picture 2" descr="C:\Users\hakkou\Documents\+++Dee\COL\COL logos New\PNG rgb\COL_Logo_Crest_rgb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33350"/>
            <a:ext cx="1371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2590800" y="36385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</a:rPr>
              <a:t>Author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1981200" y="4400550"/>
            <a:ext cx="6781800" cy="44926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>
                <a:solidFill>
                  <a:schemeClr val="bg1"/>
                </a:solidFill>
              </a:defRPr>
            </a:lvl2pPr>
            <a:lvl3pPr marL="914400" indent="0">
              <a:buNone/>
              <a:defRPr sz="2000" b="1">
                <a:solidFill>
                  <a:schemeClr val="bg1"/>
                </a:solidFill>
              </a:defRPr>
            </a:lvl3pPr>
            <a:lvl4pPr marL="1371600" indent="0">
              <a:buNone/>
              <a:defRPr sz="2000" b="1">
                <a:solidFill>
                  <a:schemeClr val="bg1"/>
                </a:solidFill>
              </a:defRPr>
            </a:lvl4pPr>
            <a:lvl5pPr marL="1828800" indent="0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494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97783"/>
            <a:ext cx="6781800" cy="1731169"/>
          </a:xfrm>
          <a:effectLst/>
        </p:spPr>
        <p:txBody>
          <a:bodyPr>
            <a:noAutofit/>
          </a:bodyPr>
          <a:lstStyle>
            <a:lvl1pPr>
              <a:defRPr sz="5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71851"/>
            <a:ext cx="6781800" cy="108763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636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1676400" y="4541837"/>
            <a:ext cx="6781800" cy="44926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>
                <a:solidFill>
                  <a:schemeClr val="bg1"/>
                </a:solidFill>
              </a:defRPr>
            </a:lvl2pPr>
            <a:lvl3pPr marL="914400" indent="0">
              <a:buNone/>
              <a:defRPr sz="2000" b="1">
                <a:solidFill>
                  <a:schemeClr val="bg1"/>
                </a:solidFill>
              </a:defRPr>
            </a:lvl3pPr>
            <a:lvl4pPr marL="1371600" indent="0">
              <a:buNone/>
              <a:defRPr sz="2000" b="1">
                <a:solidFill>
                  <a:schemeClr val="bg1"/>
                </a:solidFill>
              </a:defRPr>
            </a:lvl4pPr>
            <a:lvl5pPr marL="1828800" indent="0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780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885950"/>
            <a:ext cx="6934200" cy="762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2952750"/>
            <a:ext cx="6934200" cy="11430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636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1828800" y="4484687"/>
            <a:ext cx="6934200" cy="44926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>
                <a:solidFill>
                  <a:schemeClr val="bg1"/>
                </a:solidFill>
              </a:defRPr>
            </a:lvl2pPr>
            <a:lvl3pPr marL="914400" indent="0">
              <a:buNone/>
              <a:defRPr sz="2000" b="1">
                <a:solidFill>
                  <a:schemeClr val="bg1"/>
                </a:solidFill>
              </a:defRPr>
            </a:lvl3pPr>
            <a:lvl4pPr marL="1371600" indent="0">
              <a:buNone/>
              <a:defRPr sz="2000" b="1">
                <a:solidFill>
                  <a:schemeClr val="bg1"/>
                </a:solidFill>
              </a:defRPr>
            </a:lvl4pPr>
            <a:lvl5pPr marL="1828800" indent="0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041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343024"/>
            <a:ext cx="6553200" cy="1685927"/>
          </a:xfrm>
          <a:effectLst/>
        </p:spPr>
        <p:txBody>
          <a:bodyPr>
            <a:noAutofit/>
          </a:bodyPr>
          <a:lstStyle>
            <a:lvl1pPr>
              <a:defRPr sz="44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314700"/>
            <a:ext cx="6553200" cy="933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636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1828800" y="43243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000" dirty="0" smtClean="0"/>
              <a:t>Date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91312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343024"/>
            <a:ext cx="6553200" cy="1685927"/>
          </a:xfrm>
          <a:effectLst/>
        </p:spPr>
        <p:txBody>
          <a:bodyPr>
            <a:noAutofit/>
          </a:bodyPr>
          <a:lstStyle>
            <a:lvl1pPr>
              <a:defRPr sz="44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314700"/>
            <a:ext cx="6553200" cy="933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636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1752600" y="4324351"/>
            <a:ext cx="7010400" cy="4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2000" dirty="0" smtClean="0"/>
              <a:t>Date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0692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21" Type="http://schemas.openxmlformats.org/officeDocument/2006/relationships/slideLayout" Target="../slideLayouts/slideLayout47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23" Type="http://schemas.openxmlformats.org/officeDocument/2006/relationships/image" Target="../media/image13.png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752600" y="666750"/>
            <a:ext cx="6934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52600" y="1733550"/>
            <a:ext cx="69342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7" r:id="rId2"/>
    <p:sldLayoutId id="2147483714" r:id="rId3"/>
    <p:sldLayoutId id="2147483738" r:id="rId4"/>
    <p:sldLayoutId id="2147483713" r:id="rId5"/>
    <p:sldLayoutId id="2147483690" r:id="rId6"/>
    <p:sldLayoutId id="2147483691" r:id="rId7"/>
    <p:sldLayoutId id="2147483682" r:id="rId8"/>
    <p:sldLayoutId id="2147483710" r:id="rId9"/>
    <p:sldLayoutId id="2147483672" r:id="rId10"/>
    <p:sldLayoutId id="2147483686" r:id="rId11"/>
    <p:sldLayoutId id="2147483689" r:id="rId12"/>
    <p:sldLayoutId id="2147483711" r:id="rId13"/>
    <p:sldLayoutId id="2147483684" r:id="rId14"/>
    <p:sldLayoutId id="2147483673" r:id="rId15"/>
    <p:sldLayoutId id="2147483709" r:id="rId16"/>
    <p:sldLayoutId id="2147483687" r:id="rId17"/>
    <p:sldLayoutId id="2147483674" r:id="rId18"/>
    <p:sldLayoutId id="2147483676" r:id="rId19"/>
    <p:sldLayoutId id="2147483685" r:id="rId20"/>
    <p:sldLayoutId id="2147483677" r:id="rId21"/>
    <p:sldLayoutId id="2147483712" r:id="rId22"/>
    <p:sldLayoutId id="2147483692" r:id="rId23"/>
    <p:sldLayoutId id="2147483739" r:id="rId24"/>
    <p:sldLayoutId id="2147483740" r:id="rId25"/>
    <p:sldLayoutId id="2147483741" r:id="rId26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1" kern="1200">
          <a:solidFill>
            <a:srgbClr val="46369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63691"/>
        </a:buClr>
        <a:buSzPct val="125000"/>
        <a:buFont typeface="Wingdings" pitchFamily="2" charset="2"/>
        <a:buChar char="§"/>
        <a:defRPr sz="3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3AA7E"/>
        </a:buClr>
        <a:buFont typeface="Arial" charset="0"/>
        <a:buChar char="–"/>
        <a:defRPr sz="26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463691"/>
        </a:buClr>
        <a:buFont typeface="Arial" charset="0"/>
        <a:buChar char="•"/>
        <a:defRPr sz="23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3AA7E"/>
        </a:buClr>
        <a:buFont typeface="Arial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752600" y="666750"/>
            <a:ext cx="6934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52600" y="1733550"/>
            <a:ext cx="69342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789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  <p:sldLayoutId id="2147483732" r:id="rId17"/>
    <p:sldLayoutId id="2147483733" r:id="rId18"/>
    <p:sldLayoutId id="2147483734" r:id="rId19"/>
    <p:sldLayoutId id="2147483735" r:id="rId20"/>
    <p:sldLayoutId id="2147483736" r:id="rId2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1" kern="1200">
          <a:solidFill>
            <a:srgbClr val="46369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63691"/>
        </a:buClr>
        <a:buSzPct val="125000"/>
        <a:buFont typeface="Wingdings" pitchFamily="2" charset="2"/>
        <a:buChar char="§"/>
        <a:defRPr sz="3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3AA7E"/>
        </a:buClr>
        <a:buFont typeface="Arial" charset="0"/>
        <a:buChar char="–"/>
        <a:defRPr sz="26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463691"/>
        </a:buClr>
        <a:buFont typeface="Arial" charset="0"/>
        <a:buChar char="•"/>
        <a:defRPr sz="23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3AA7E"/>
        </a:buClr>
        <a:buFont typeface="Arial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6.xml"/><Relationship Id="rId4" Type="http://schemas.openxmlformats.org/officeDocument/2006/relationships/hyperlink" Target="http://bit.ly/V57C5P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bit.ly/1LWF1XB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02581"/>
            <a:ext cx="7467600" cy="1731169"/>
          </a:xfrm>
        </p:spPr>
        <p:txBody>
          <a:bodyPr/>
          <a:lstStyle/>
          <a:p>
            <a:r>
              <a:rPr lang="en-US" sz="4400" dirty="0"/>
              <a:t>What must we do to effectively prepare teachers for tomorrow?</a:t>
            </a:r>
            <a:endParaRPr lang="en-GB" sz="4400" dirty="0"/>
          </a:p>
        </p:txBody>
      </p:sp>
      <p:sp>
        <p:nvSpPr>
          <p:cNvPr id="6" name="Text Placeholder 5"/>
          <p:cNvSpPr>
            <a:spLocks noGrp="1"/>
          </p:cNvSpPr>
          <p:nvPr>
            <p:ph type="subTitle" idx="1"/>
          </p:nvPr>
        </p:nvSpPr>
        <p:spPr>
          <a:xfrm>
            <a:off x="2590800" y="3638550"/>
            <a:ext cx="6553200" cy="1087635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Dr. Jessica N. Aguti</a:t>
            </a:r>
            <a:br>
              <a:rPr lang="en-US" sz="2000" dirty="0">
                <a:solidFill>
                  <a:schemeClr val="tx2"/>
                </a:solidFill>
              </a:rPr>
            </a:br>
            <a:r>
              <a:rPr lang="en-US" sz="2000" i="1" dirty="0">
                <a:solidFill>
                  <a:schemeClr val="tx2"/>
                </a:solidFill>
              </a:rPr>
              <a:t>Education Specialist: Teacher </a:t>
            </a:r>
            <a:r>
              <a:rPr lang="en-US" sz="2000" i="1" dirty="0" smtClean="0">
                <a:solidFill>
                  <a:schemeClr val="tx2"/>
                </a:solidFill>
              </a:rPr>
              <a:t>Education</a:t>
            </a:r>
            <a:r>
              <a:rPr lang="en-US" sz="2000" i="1" dirty="0">
                <a:solidFill>
                  <a:schemeClr val="tx2"/>
                </a:solidFill>
              </a:rPr>
              <a:t/>
            </a:r>
            <a:br>
              <a:rPr lang="en-US" sz="2000" i="1" dirty="0">
                <a:solidFill>
                  <a:schemeClr val="tx2"/>
                </a:solidFill>
              </a:rPr>
            </a:br>
            <a:r>
              <a:rPr lang="en-US" sz="2000" i="1" dirty="0">
                <a:solidFill>
                  <a:schemeClr val="tx2"/>
                </a:solidFill>
              </a:rPr>
              <a:t/>
            </a:r>
            <a:br>
              <a:rPr lang="en-US" sz="2000" i="1" dirty="0">
                <a:solidFill>
                  <a:schemeClr val="tx2"/>
                </a:solidFill>
              </a:rPr>
            </a:br>
            <a:r>
              <a:rPr lang="en-US" sz="2000" b="1" dirty="0">
                <a:solidFill>
                  <a:schemeClr val="tx2"/>
                </a:solidFill>
              </a:rPr>
              <a:t>jaguti@col.org </a:t>
            </a:r>
            <a:r>
              <a:rPr lang="en-US" sz="2000" b="1" dirty="0" smtClean="0">
                <a:solidFill>
                  <a:schemeClr val="tx2"/>
                </a:solidFill>
              </a:rPr>
              <a:t>  |  www.col.org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sz="2000" dirty="0"/>
          </a:p>
        </p:txBody>
      </p:sp>
      <p:pic>
        <p:nvPicPr>
          <p:cNvPr id="2050" name="Picture 2" descr="Deta 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-6907"/>
            <a:ext cx="6648450" cy="74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9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How can teacher education prepare for changes in skills?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04950"/>
            <a:ext cx="3886200" cy="3429000"/>
          </a:xfrm>
        </p:spPr>
        <p:txBody>
          <a:bodyPr/>
          <a:lstStyle/>
          <a:p>
            <a:r>
              <a:rPr lang="en-GB" sz="2400" dirty="0" smtClean="0"/>
              <a:t>Foundation for skills laid in schools</a:t>
            </a:r>
          </a:p>
          <a:p>
            <a:r>
              <a:rPr lang="en-US" sz="2400" dirty="0" smtClean="0"/>
              <a:t>Need teacher educators with these skills</a:t>
            </a:r>
          </a:p>
          <a:p>
            <a:r>
              <a:rPr lang="en-US" sz="2400" dirty="0" smtClean="0"/>
              <a:t>Transform curricula</a:t>
            </a:r>
          </a:p>
          <a:p>
            <a:r>
              <a:rPr lang="en-US" sz="2400" dirty="0" smtClean="0"/>
              <a:t>Integrate technology</a:t>
            </a:r>
          </a:p>
          <a:p>
            <a:r>
              <a:rPr lang="en-US" sz="2400" dirty="0" smtClean="0"/>
              <a:t>Prepare teachers to be global citizens</a:t>
            </a:r>
            <a:endParaRPr lang="en-US" sz="2400" dirty="0"/>
          </a:p>
        </p:txBody>
      </p:sp>
      <p:pic>
        <p:nvPicPr>
          <p:cNvPr id="5" name="Picture 2" descr="https://lh6.googleusercontent.com/-1VBYPj0zoNI/TYwopsXbDdI/AAAAAAAAAAo/rstQl2TErnc/s1600/networked-teacher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07124"/>
            <a:ext cx="4212150" cy="3855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49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467600" cy="948929"/>
          </a:xfrm>
        </p:spPr>
        <p:txBody>
          <a:bodyPr/>
          <a:lstStyle/>
          <a:p>
            <a:r>
              <a:rPr lang="en-GB" sz="3600" dirty="0" smtClean="0">
                <a:solidFill>
                  <a:schemeClr val="bg1"/>
                </a:solidFill>
              </a:rPr>
              <a:t>COL Teacher Education Activities</a:t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> 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52550"/>
            <a:ext cx="7848600" cy="3429000"/>
          </a:xfrm>
        </p:spPr>
        <p:txBody>
          <a:bodyPr/>
          <a:lstStyle/>
          <a:p>
            <a:r>
              <a:rPr lang="en-US" sz="2600" dirty="0" smtClean="0"/>
              <a:t>Integration of ICTs in teaching and learning </a:t>
            </a:r>
          </a:p>
          <a:p>
            <a:r>
              <a:rPr lang="en-US" sz="2600" dirty="0" smtClean="0"/>
              <a:t>Supporting institutions to convert </a:t>
            </a:r>
            <a:r>
              <a:rPr lang="en-US" sz="2600" dirty="0" err="1" smtClean="0"/>
              <a:t>programmes</a:t>
            </a:r>
            <a:r>
              <a:rPr lang="en-US" sz="2600" dirty="0" smtClean="0"/>
              <a:t> into e learning </a:t>
            </a:r>
            <a:r>
              <a:rPr lang="en-US" sz="2600" dirty="0" err="1" smtClean="0"/>
              <a:t>programmes</a:t>
            </a:r>
            <a:endParaRPr lang="en-US" sz="2600" dirty="0" smtClean="0"/>
          </a:p>
          <a:p>
            <a:r>
              <a:rPr lang="en-US" sz="2600" dirty="0" smtClean="0"/>
              <a:t>Integration of OERs </a:t>
            </a:r>
          </a:p>
          <a:p>
            <a:r>
              <a:rPr lang="en-US" sz="2600" dirty="0" smtClean="0"/>
              <a:t>MOOCs for capacity building</a:t>
            </a:r>
          </a:p>
          <a:p>
            <a:r>
              <a:rPr lang="en-US" sz="2600" dirty="0" smtClean="0"/>
              <a:t>Revision of curricula; and </a:t>
            </a:r>
          </a:p>
          <a:p>
            <a:r>
              <a:rPr lang="en-US" sz="2600" dirty="0" smtClean="0"/>
              <a:t>Development of various policies and guidelines</a:t>
            </a:r>
          </a:p>
          <a:p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97072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38150"/>
            <a:ext cx="7010400" cy="948929"/>
          </a:xfrm>
        </p:spPr>
        <p:txBody>
          <a:bodyPr/>
          <a:lstStyle/>
          <a:p>
            <a:r>
              <a:rPr lang="en-GB" sz="3600" dirty="0" smtClean="0">
                <a:solidFill>
                  <a:schemeClr val="bg1"/>
                </a:solidFill>
              </a:rPr>
              <a:t>Conclusion</a:t>
            </a:r>
            <a:br>
              <a:rPr lang="en-GB" sz="3600" dirty="0" smtClean="0">
                <a:solidFill>
                  <a:schemeClr val="bg1"/>
                </a:solidFill>
              </a:rPr>
            </a:b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76350"/>
            <a:ext cx="7620000" cy="3429000"/>
          </a:xfrm>
        </p:spPr>
        <p:txBody>
          <a:bodyPr/>
          <a:lstStyle/>
          <a:p>
            <a:r>
              <a:rPr lang="en-GB" sz="2400" dirty="0" smtClean="0"/>
              <a:t>Teaching shifting from teaching to learning mode</a:t>
            </a:r>
          </a:p>
          <a:p>
            <a:r>
              <a:rPr lang="en-GB" sz="2400" dirty="0" smtClean="0"/>
              <a:t>Current programmes &amp; strategies will not prepare teachers effectively for tomorrow</a:t>
            </a:r>
          </a:p>
          <a:p>
            <a:r>
              <a:rPr lang="en-GB" sz="2400" dirty="0" smtClean="0"/>
              <a:t>Population in Africa is exploding, technology is here to stay; and the market place has new demands</a:t>
            </a:r>
          </a:p>
          <a:p>
            <a:r>
              <a:rPr lang="en-GB" sz="2400" dirty="0" smtClean="0"/>
              <a:t>Teacher education must change.</a:t>
            </a:r>
          </a:p>
          <a:p>
            <a:r>
              <a:rPr lang="en-GB" sz="2400" dirty="0" smtClean="0"/>
              <a:t>There are already many innovations, can we expand and institutionalize these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0743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1" y="90057"/>
            <a:ext cx="8839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1D0486"/>
                </a:solidFill>
                <a:latin typeface="Bookman Old Style" pitchFamily="18" charset="0"/>
                <a:ea typeface="+mj-ea"/>
                <a:cs typeface="+mj-cs"/>
              </a:rPr>
              <a:t>Food for </a:t>
            </a:r>
            <a:r>
              <a:rPr lang="en-GB" sz="3600" b="1" dirty="0" smtClean="0">
                <a:solidFill>
                  <a:srgbClr val="1D0486"/>
                </a:solidFill>
                <a:latin typeface="Bookman Old Style" pitchFamily="18" charset="0"/>
                <a:ea typeface="+mj-ea"/>
                <a:cs typeface="+mj-cs"/>
              </a:rPr>
              <a:t>thought… </a:t>
            </a:r>
            <a:endParaRPr lang="en-GB" sz="2000" dirty="0"/>
          </a:p>
        </p:txBody>
      </p:sp>
      <p:pic>
        <p:nvPicPr>
          <p:cNvPr id="4" name="Picture 2" descr="C:\Users\jaguti\AppData\Local\Microsoft\Windows\Temporary Internet Files\Content.Outlook\0S32NVA2\20140606_1058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01" y="736389"/>
            <a:ext cx="4752999" cy="267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304800" y="3371850"/>
            <a:ext cx="8534400" cy="17145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3429000"/>
            <a:ext cx="8382000" cy="131445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Tx/>
              <a:buBlip>
                <a:blip r:embed="rId3"/>
              </a:buBlip>
              <a:defRPr sz="3000" kern="120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Tx/>
              <a:buBlip>
                <a:blip r:embed="rId3"/>
              </a:buBlip>
              <a:defRPr sz="2600" kern="120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Tx/>
              <a:buBlip>
                <a:blip r:embed="rId3"/>
              </a:buBlip>
              <a:defRPr sz="2300" kern="120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2000" kern="120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2000" kern="120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“We need to prepare students for THEIR future not OUR past</a:t>
            </a:r>
          </a:p>
          <a:p>
            <a:pPr marL="0" indent="0" algn="ctr">
              <a:buFontTx/>
              <a:buNone/>
            </a:pPr>
            <a:r>
              <a:rPr lang="en-US" sz="1400" i="1" dirty="0" smtClean="0">
                <a:solidFill>
                  <a:srgbClr val="1D0486"/>
                </a:solidFill>
              </a:rPr>
              <a:t>Ian Jukes, educator and Futurist </a:t>
            </a:r>
            <a:r>
              <a:rPr lang="en-US" sz="1400" i="1" dirty="0" smtClean="0">
                <a:solidFill>
                  <a:srgbClr val="1D0486"/>
                </a:solidFill>
                <a:hlinkClick r:id="rId4"/>
              </a:rPr>
              <a:t>http://bit.ly/V57C5P</a:t>
            </a:r>
            <a:r>
              <a:rPr lang="en-US" sz="1400" i="1" dirty="0" smtClean="0">
                <a:solidFill>
                  <a:srgbClr val="1D0486"/>
                </a:solidFill>
              </a:rPr>
              <a:t>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80279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38151"/>
            <a:ext cx="7010400" cy="948929"/>
          </a:xfrm>
        </p:spPr>
        <p:txBody>
          <a:bodyPr/>
          <a:lstStyle/>
          <a:p>
            <a:r>
              <a:rPr lang="en-GB" sz="3600" dirty="0" smtClean="0">
                <a:solidFill>
                  <a:schemeClr val="bg1"/>
                </a:solidFill>
              </a:rPr>
              <a:t>Clicker Questions</a:t>
            </a:r>
            <a:br>
              <a:rPr lang="en-GB" sz="3600" dirty="0" smtClean="0">
                <a:solidFill>
                  <a:schemeClr val="bg1"/>
                </a:solidFill>
              </a:rPr>
            </a:b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123950"/>
            <a:ext cx="8077200" cy="3429000"/>
          </a:xfrm>
        </p:spPr>
        <p:txBody>
          <a:bodyPr/>
          <a:lstStyle/>
          <a:p>
            <a:pPr marL="0" indent="0">
              <a:buNone/>
            </a:pPr>
            <a:r>
              <a:rPr lang="en-GB" sz="2800" b="1" i="1" dirty="0" smtClean="0"/>
              <a:t>	The best way of covering soft skills in 	teacher education is to:</a:t>
            </a:r>
          </a:p>
          <a:p>
            <a:pPr marL="0" indent="0">
              <a:buNone/>
            </a:pP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a) </a:t>
            </a:r>
            <a:r>
              <a:rPr lang="en-GB" sz="2200" dirty="0" smtClean="0"/>
              <a:t>Integrate the skills in subject content  		YES 	NO</a:t>
            </a:r>
          </a:p>
          <a:p>
            <a:pPr marL="0" indent="0">
              <a:buNone/>
            </a:pPr>
            <a:r>
              <a:rPr lang="en-GB" sz="2200" dirty="0" smtClean="0"/>
              <a:t>b) Integrate the skills in methods of teaching     	YES 	NO</a:t>
            </a:r>
          </a:p>
          <a:p>
            <a:pPr marL="0" indent="0">
              <a:buNone/>
            </a:pPr>
            <a:r>
              <a:rPr lang="en-GB" sz="2200" dirty="0" smtClean="0"/>
              <a:t>c) Integrate the skills in assessment        		YES 	NO</a:t>
            </a:r>
          </a:p>
          <a:p>
            <a:pPr marL="0" indent="0">
              <a:buNone/>
            </a:pPr>
            <a:r>
              <a:rPr lang="en-GB" sz="2200" dirty="0" smtClean="0"/>
              <a:t>d) Create a new course for these soft skills  	YES 	NO</a:t>
            </a:r>
          </a:p>
        </p:txBody>
      </p:sp>
      <p:sp>
        <p:nvSpPr>
          <p:cNvPr id="6" name="Rectangle 5"/>
          <p:cNvSpPr/>
          <p:nvPr/>
        </p:nvSpPr>
        <p:spPr>
          <a:xfrm>
            <a:off x="7239000" y="2590800"/>
            <a:ext cx="152400" cy="152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153400" y="2590800"/>
            <a:ext cx="152400" cy="152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239000" y="3000375"/>
            <a:ext cx="152400" cy="152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153400" y="3000375"/>
            <a:ext cx="152400" cy="152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239000" y="3409950"/>
            <a:ext cx="152400" cy="152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153400" y="3409950"/>
            <a:ext cx="152400" cy="152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239000" y="3790950"/>
            <a:ext cx="152400" cy="152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153400" y="3790950"/>
            <a:ext cx="152400" cy="152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38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799" y="438151"/>
            <a:ext cx="7469065" cy="948929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Global Predictions on Populations</a:t>
            </a:r>
            <a:br>
              <a:rPr lang="en-GB" sz="3200" dirty="0" smtClean="0">
                <a:solidFill>
                  <a:schemeClr val="bg1"/>
                </a:solidFill>
              </a:rPr>
            </a:b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1030" name="Picture 6" descr="http://cdn2.theweek.co.uk/sites/theweek/files/styles/theweek_article_main_image/public/7/91/barclays5_0.jpg?itok=mR29xOm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62200"/>
            <a:ext cx="4954465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76350"/>
            <a:ext cx="6629400" cy="34290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Populations will grow from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7.2 billion to 8.3 billion</a:t>
            </a:r>
          </a:p>
          <a:p>
            <a:r>
              <a:rPr lang="en-GB" dirty="0" smtClean="0"/>
              <a:t>60% living in urban </a:t>
            </a:r>
            <a:br>
              <a:rPr lang="en-GB" dirty="0" smtClean="0"/>
            </a:br>
            <a:r>
              <a:rPr lang="en-GB" dirty="0" smtClean="0"/>
              <a:t>areas</a:t>
            </a:r>
          </a:p>
          <a:p>
            <a:r>
              <a:rPr lang="en-GB" dirty="0" smtClean="0"/>
              <a:t>Migration will </a:t>
            </a:r>
            <a:br>
              <a:rPr lang="en-GB" dirty="0" smtClean="0"/>
            </a:br>
            <a:r>
              <a:rPr lang="en-GB" dirty="0" smtClean="0"/>
              <a:t>also increase </a:t>
            </a:r>
            <a:br>
              <a:rPr lang="en-GB" dirty="0" smtClean="0"/>
            </a:br>
            <a:r>
              <a:rPr lang="en-GB" dirty="0" smtClean="0"/>
              <a:t>further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48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8151"/>
            <a:ext cx="7467600" cy="948929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Implications of a growing population</a:t>
            </a:r>
            <a:br>
              <a:rPr lang="en-GB" sz="3200" dirty="0" smtClean="0">
                <a:solidFill>
                  <a:schemeClr val="bg1"/>
                </a:solidFill>
              </a:rPr>
            </a:br>
            <a:r>
              <a:rPr lang="en-GB" sz="3200" dirty="0" smtClean="0"/>
              <a:t>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76350"/>
            <a:ext cx="7391400" cy="3200400"/>
          </a:xfrm>
        </p:spPr>
        <p:txBody>
          <a:bodyPr/>
          <a:lstStyle/>
          <a:p>
            <a:pPr lvl="0"/>
            <a:r>
              <a:rPr lang="en-GB" sz="2800" dirty="0" smtClean="0"/>
              <a:t>Increased demand for education</a:t>
            </a:r>
          </a:p>
          <a:p>
            <a:pPr lvl="0"/>
            <a:r>
              <a:rPr lang="en-GB" sz="2800" dirty="0" smtClean="0"/>
              <a:t>Need for increased investments </a:t>
            </a:r>
          </a:p>
          <a:p>
            <a:pPr lvl="0"/>
            <a:r>
              <a:rPr lang="en-GB" sz="2800" dirty="0" smtClean="0"/>
              <a:t>Need for more &amp; better quality teachers </a:t>
            </a:r>
          </a:p>
          <a:p>
            <a:pPr lvl="0"/>
            <a:r>
              <a:rPr lang="en-GB" sz="2800" dirty="0" smtClean="0"/>
              <a:t>Need for lifelong education for varied ages of the populations</a:t>
            </a:r>
          </a:p>
          <a:p>
            <a:pPr lvl="0"/>
            <a:r>
              <a:rPr lang="en-GB" sz="2800" dirty="0" smtClean="0"/>
              <a:t>Need to specifically address education for </a:t>
            </a:r>
            <a:r>
              <a:rPr lang="en-GB" sz="2800" dirty="0" err="1" smtClean="0"/>
              <a:t>peri</a:t>
            </a:r>
            <a:r>
              <a:rPr lang="en-GB" sz="2800" dirty="0" smtClean="0"/>
              <a:t>-urban and slum populations 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2695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1"/>
          <a:stretch/>
        </p:blipFill>
        <p:spPr bwMode="auto">
          <a:xfrm>
            <a:off x="4648200" y="836771"/>
            <a:ext cx="4488001" cy="417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61950"/>
            <a:ext cx="6553200" cy="948929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/>
            </a:r>
            <a:br>
              <a:rPr lang="en-GB" sz="3200" dirty="0" smtClean="0">
                <a:solidFill>
                  <a:schemeClr val="bg1"/>
                </a:solidFill>
              </a:rPr>
            </a:br>
            <a:r>
              <a:rPr lang="en-GB" sz="3200" dirty="0" smtClean="0">
                <a:solidFill>
                  <a:schemeClr val="bg1"/>
                </a:solidFill>
              </a:rPr>
              <a:t>Teachers needed by 2030 </a:t>
            </a:r>
            <a:br>
              <a:rPr lang="en-GB" sz="3200" dirty="0" smtClean="0">
                <a:solidFill>
                  <a:schemeClr val="bg1"/>
                </a:solidFill>
              </a:rPr>
            </a:b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52550"/>
            <a:ext cx="3237584" cy="3162300"/>
          </a:xfrm>
        </p:spPr>
        <p:txBody>
          <a:bodyPr/>
          <a:lstStyle/>
          <a:p>
            <a:r>
              <a:rPr lang="en-US" sz="2400" dirty="0" smtClean="0"/>
              <a:t>3.3m extra primary school teachers</a:t>
            </a:r>
          </a:p>
          <a:p>
            <a:r>
              <a:rPr lang="en-US" sz="2400" dirty="0" smtClean="0"/>
              <a:t>5.1m extra lower secondary teachers </a:t>
            </a:r>
          </a:p>
          <a:p>
            <a:r>
              <a:rPr lang="en-US" sz="2400" dirty="0" smtClean="0"/>
              <a:t>SSA will need 2.1m new teachers </a:t>
            </a:r>
          </a:p>
          <a:p>
            <a:r>
              <a:rPr lang="en-US" sz="2400" dirty="0" smtClean="0"/>
              <a:t>2.6m teachers to cater for attrition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4796135" y="1127115"/>
            <a:ext cx="461665" cy="3349635"/>
          </a:xfrm>
          <a:prstGeom prst="rect">
            <a:avLst/>
          </a:prstGeom>
          <a:solidFill>
            <a:schemeClr val="bg2"/>
          </a:solidFill>
        </p:spPr>
        <p:txBody>
          <a:bodyPr vert="vert270" wrap="none">
            <a:spAutoFit/>
          </a:bodyPr>
          <a:lstStyle/>
          <a:p>
            <a:r>
              <a:rPr lang="en-US" dirty="0"/>
              <a:t>New teaching posts needed (m)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892054" y="4916329"/>
            <a:ext cx="137730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i="1" dirty="0">
                <a:hlinkClick r:id="rId4"/>
              </a:rPr>
              <a:t>http://</a:t>
            </a:r>
            <a:r>
              <a:rPr lang="en-GB" sz="900" b="1" i="1" dirty="0" smtClean="0">
                <a:hlinkClick r:id="rId4"/>
              </a:rPr>
              <a:t>bit.ly/1LWF1XB</a:t>
            </a:r>
            <a:r>
              <a:rPr lang="en-GB" sz="900" b="1" i="1" dirty="0" smtClean="0"/>
              <a:t> </a:t>
            </a:r>
            <a:endParaRPr lang="en-GB" sz="900" b="1" i="1" dirty="0"/>
          </a:p>
        </p:txBody>
      </p:sp>
    </p:spTree>
    <p:extLst>
      <p:ext uri="{BB962C8B-B14F-4D97-AF65-F5344CB8AC3E}">
        <p14:creationId xmlns:p14="http://schemas.microsoft.com/office/powerpoint/2010/main" val="2981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79821"/>
            <a:ext cx="7162800" cy="948929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Re-train and train more teachers</a:t>
            </a:r>
            <a:br>
              <a:rPr lang="en-GB" sz="3200" dirty="0" smtClean="0">
                <a:solidFill>
                  <a:schemeClr val="bg1"/>
                </a:solidFill>
              </a:rPr>
            </a:br>
            <a:r>
              <a:rPr lang="en-GB" sz="3200" dirty="0" smtClean="0"/>
              <a:t>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52550"/>
            <a:ext cx="7543800" cy="3429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2700" dirty="0" smtClean="0"/>
              <a:t>Use of flexible methodologies</a:t>
            </a:r>
          </a:p>
          <a:p>
            <a:pPr>
              <a:spcBef>
                <a:spcPts val="0"/>
              </a:spcBef>
            </a:pPr>
            <a:r>
              <a:rPr lang="en-GB" sz="2700" dirty="0" smtClean="0"/>
              <a:t>Increase efficiencies in teacher education</a:t>
            </a:r>
          </a:p>
          <a:p>
            <a:pPr marL="854075" indent="-390525">
              <a:spcBef>
                <a:spcPts val="0"/>
              </a:spcBef>
              <a:buFontTx/>
              <a:buChar char="-"/>
            </a:pPr>
            <a:r>
              <a:rPr lang="en-GB" sz="2700" dirty="0" smtClean="0"/>
              <a:t>Completion rates in TEIs</a:t>
            </a:r>
          </a:p>
          <a:p>
            <a:pPr marL="854075" indent="-390525">
              <a:spcBef>
                <a:spcPts val="0"/>
              </a:spcBef>
              <a:buFontTx/>
              <a:buChar char="-"/>
            </a:pPr>
            <a:r>
              <a:rPr lang="en-GB" sz="2700" dirty="0" smtClean="0"/>
              <a:t>Teacher retention</a:t>
            </a:r>
          </a:p>
          <a:p>
            <a:pPr marL="854075" indent="-390525">
              <a:spcBef>
                <a:spcPts val="0"/>
              </a:spcBef>
              <a:buFontTx/>
              <a:buChar char="-"/>
            </a:pPr>
            <a:r>
              <a:rPr lang="en-GB" sz="2700" dirty="0" smtClean="0"/>
              <a:t>Teacher development and career paths</a:t>
            </a:r>
          </a:p>
          <a:p>
            <a:pPr>
              <a:spcBef>
                <a:spcPts val="0"/>
              </a:spcBef>
            </a:pPr>
            <a:r>
              <a:rPr lang="en-GB" sz="2700" dirty="0" smtClean="0"/>
              <a:t>Support and supervision of teachers </a:t>
            </a:r>
          </a:p>
          <a:p>
            <a:pPr>
              <a:spcBef>
                <a:spcPts val="0"/>
              </a:spcBef>
            </a:pPr>
            <a:r>
              <a:rPr lang="en-GB" sz="2700" dirty="0" smtClean="0"/>
              <a:t>Provision of adequate resources during training and after training 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82872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Global predictions on Technology</a:t>
            </a:r>
            <a:br>
              <a:rPr lang="en-GB" sz="3200" dirty="0" smtClean="0">
                <a:solidFill>
                  <a:schemeClr val="bg1"/>
                </a:solidFill>
              </a:rPr>
            </a:b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jaguti\AppData\Local\Microsoft\Windows\Temporary Internet Files\Content.IE5\SVGVIUOO\WordItOut-word-cloud-963480.png"/>
          <p:cNvPicPr>
            <a:picLocks noChangeAspect="1" noChangeArrowheads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23448" y="1581150"/>
            <a:ext cx="6463352" cy="353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www.clker.com/cliparts/D/4/U/8/J/5/smartboard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57350"/>
            <a:ext cx="1579619" cy="109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askounis\AppData\Local\Microsoft\Windows\Temporary Internet Files\Content.IE5\GDUJ5SXE\HP%20TouchSmart%20tm2,%20tablet%20PC,%20tablet%20open%20on%20white%20(1)[1]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/>
          <a:stretch/>
        </p:blipFill>
        <p:spPr bwMode="auto">
          <a:xfrm>
            <a:off x="7620001" y="2266950"/>
            <a:ext cx="2055826" cy="150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76375" y="1087093"/>
            <a:ext cx="6593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i="1" dirty="0" smtClean="0">
                <a:latin typeface="Trebuchet MS" panose="020B0603020202020204" pitchFamily="34" charset="0"/>
              </a:rPr>
              <a:t>Variety of technologies increasingly available </a:t>
            </a:r>
            <a:endParaRPr lang="en-GB" sz="2400" i="1" dirty="0">
              <a:latin typeface="Trebuchet MS" panose="020B0603020202020204" pitchFamily="34" charset="0"/>
            </a:endParaRPr>
          </a:p>
        </p:txBody>
      </p:sp>
      <p:pic>
        <p:nvPicPr>
          <p:cNvPr id="1027" name="Picture 3" descr="C:\Users\haskounis\AppData\Local\Microsoft\Windows\Temporary Internet Files\Content.IE5\GDUJ5SXE\El-smartphone-HTC-One-V-podria-llegar-a-Canada-500x348[1]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7" t="5210" r="31456" b="11495"/>
          <a:stretch/>
        </p:blipFill>
        <p:spPr bwMode="auto">
          <a:xfrm rot="19909455">
            <a:off x="1267841" y="1856204"/>
            <a:ext cx="1066632" cy="166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clipartlord.com/wp-content/uploads/2013/04/desktop-computer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21476"/>
            <a:ext cx="2206139" cy="124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2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Technology…</a:t>
            </a:r>
            <a:br>
              <a:rPr lang="en-GB" sz="3200" dirty="0" smtClean="0">
                <a:solidFill>
                  <a:schemeClr val="bg1"/>
                </a:solidFill>
              </a:rPr>
            </a:br>
            <a:r>
              <a:rPr lang="en-GB" sz="3200" dirty="0" smtClean="0">
                <a:solidFill>
                  <a:schemeClr val="bg1"/>
                </a:solidFill>
              </a:rPr>
              <a:t> 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71550"/>
            <a:ext cx="7162800" cy="2286000"/>
          </a:xfrm>
        </p:spPr>
        <p:txBody>
          <a:bodyPr/>
          <a:lstStyle/>
          <a:p>
            <a:r>
              <a:rPr lang="en-US" sz="2700" dirty="0" smtClean="0"/>
              <a:t>Education business as the largest Internet company</a:t>
            </a:r>
          </a:p>
          <a:p>
            <a:r>
              <a:rPr lang="en-US" sz="2700" dirty="0" smtClean="0"/>
              <a:t>Online education will flourish further</a:t>
            </a:r>
          </a:p>
          <a:p>
            <a:r>
              <a:rPr lang="en-US" sz="2700" dirty="0" smtClean="0"/>
              <a:t>But </a:t>
            </a:r>
            <a:r>
              <a:rPr lang="en-US" sz="2700" b="1" dirty="0" smtClean="0"/>
              <a:t>software will never replace teachers’ </a:t>
            </a:r>
          </a:p>
          <a:p>
            <a:endParaRPr lang="en-GB" sz="2700" dirty="0"/>
          </a:p>
        </p:txBody>
      </p:sp>
      <p:pic>
        <p:nvPicPr>
          <p:cNvPr id="2050" name="Picture 2" descr="C:\Users\jaguti\Pictures\Singapore May 15\Training\20150508_1406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25"/>
          <a:stretch/>
        </p:blipFill>
        <p:spPr bwMode="auto">
          <a:xfrm>
            <a:off x="3238500" y="3048000"/>
            <a:ext cx="5905499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14400" y="3257550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>
                <a:solidFill>
                  <a:schemeClr val="bg1"/>
                </a:solidFill>
              </a:rPr>
              <a:t>Teachers must be adept with </a:t>
            </a:r>
            <a:r>
              <a:rPr lang="en-US" sz="2400" b="1" i="1" dirty="0" smtClean="0">
                <a:solidFill>
                  <a:schemeClr val="bg1"/>
                </a:solidFill>
              </a:rPr>
              <a:t>technologies</a:t>
            </a:r>
            <a:endParaRPr lang="en-US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8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Global Predictions on Jobs</a:t>
            </a:r>
            <a:br>
              <a:rPr lang="en-GB" sz="3200" dirty="0" smtClean="0">
                <a:solidFill>
                  <a:schemeClr val="bg1"/>
                </a:solidFill>
              </a:rPr>
            </a:b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23950"/>
            <a:ext cx="7696200" cy="3429000"/>
          </a:xfrm>
        </p:spPr>
        <p:txBody>
          <a:bodyPr/>
          <a:lstStyle/>
          <a:p>
            <a:r>
              <a:rPr lang="en-US" sz="2800" dirty="0" smtClean="0"/>
              <a:t>2 billion jobs will disappear</a:t>
            </a:r>
          </a:p>
          <a:p>
            <a:r>
              <a:rPr lang="en-US" sz="2800" dirty="0" smtClean="0"/>
              <a:t>Most will come back in different forms</a:t>
            </a:r>
          </a:p>
          <a:p>
            <a:r>
              <a:rPr lang="en-US" sz="2800" dirty="0" smtClean="0"/>
              <a:t>Most jobs will be freelance projects rather than full-time jobs</a:t>
            </a:r>
          </a:p>
          <a:p>
            <a:r>
              <a:rPr lang="en-US" sz="2800" dirty="0" smtClean="0"/>
              <a:t>New skills and competences needed </a:t>
            </a:r>
          </a:p>
          <a:p>
            <a:pPr lvl="1"/>
            <a:r>
              <a:rPr lang="en-US" sz="2400" dirty="0" smtClean="0"/>
              <a:t>Learning and innovative skills </a:t>
            </a:r>
          </a:p>
          <a:p>
            <a:pPr lvl="1"/>
            <a:r>
              <a:rPr lang="en-US" sz="2400" dirty="0" smtClean="0"/>
              <a:t>Information media and technology skills </a:t>
            </a:r>
          </a:p>
          <a:p>
            <a:pPr lvl="1"/>
            <a:r>
              <a:rPr lang="en-US" sz="2400" dirty="0" smtClean="0"/>
              <a:t>Life and career skills 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380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-206375"/>
            <a:ext cx="7010400" cy="9493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21st Century </a:t>
            </a:r>
            <a:r>
              <a:rPr lang="en-GB" dirty="0" smtClean="0">
                <a:solidFill>
                  <a:schemeClr val="bg1"/>
                </a:solidFill>
              </a:rPr>
              <a:t>skills…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Isosceles Triangle 2"/>
          <p:cNvSpPr/>
          <p:nvPr/>
        </p:nvSpPr>
        <p:spPr>
          <a:xfrm>
            <a:off x="964701" y="730850"/>
            <a:ext cx="5943600" cy="3714750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788558"/>
            <a:ext cx="3506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D0486"/>
                </a:solidFill>
              </a:rPr>
              <a:t>Learning and Innovative Skills</a:t>
            </a:r>
          </a:p>
        </p:txBody>
      </p:sp>
      <p:sp>
        <p:nvSpPr>
          <p:cNvPr id="5" name="Rectangle 4"/>
          <p:cNvSpPr/>
          <p:nvPr/>
        </p:nvSpPr>
        <p:spPr>
          <a:xfrm>
            <a:off x="4167684" y="4471068"/>
            <a:ext cx="4784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D0486"/>
                </a:solidFill>
              </a:rPr>
              <a:t>Information, Media and Technology Skills </a:t>
            </a:r>
          </a:p>
        </p:txBody>
      </p:sp>
      <p:sp>
        <p:nvSpPr>
          <p:cNvPr id="6" name="Rectangle 5"/>
          <p:cNvSpPr/>
          <p:nvPr/>
        </p:nvSpPr>
        <p:spPr>
          <a:xfrm>
            <a:off x="76316" y="4488418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D0486"/>
                </a:solidFill>
              </a:rPr>
              <a:t>Life and Career Skills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02210" y="657820"/>
            <a:ext cx="444179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Creativity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and Innovation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Critical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Thinking and Problem Solving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Communication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and Collaboration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6629400" y="3324820"/>
            <a:ext cx="259080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>
                    <a:lumMod val="75000"/>
                  </a:schemeClr>
                </a:solidFill>
              </a:rPr>
              <a:t>Information Literacy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>
                    <a:lumMod val="75000"/>
                  </a:schemeClr>
                </a:solidFill>
              </a:rPr>
              <a:t>Media Literacy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>
                    <a:lumMod val="75000"/>
                  </a:schemeClr>
                </a:solidFill>
              </a:rPr>
              <a:t>ICT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Literacy </a:t>
            </a:r>
            <a:endParaRPr lang="pl-PL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526" y="2847022"/>
            <a:ext cx="3578074" cy="1477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Flexibility &amp; Adaptability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Initiative &amp; Self-Direction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Social &amp; Cross-Cultural Skills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Productivity &amp; Accountability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Leadership &amp; Responsibility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575330" y="1314450"/>
            <a:ext cx="2323143" cy="2761997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18474" y="1157890"/>
            <a:ext cx="2410527" cy="2918558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05000" y="4933950"/>
            <a:ext cx="3984297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loud Callout 6"/>
          <p:cNvSpPr/>
          <p:nvPr/>
        </p:nvSpPr>
        <p:spPr>
          <a:xfrm>
            <a:off x="6559781" y="1969469"/>
            <a:ext cx="2198699" cy="1295400"/>
          </a:xfrm>
          <a:prstGeom prst="cloudCallout">
            <a:avLst>
              <a:gd name="adj1" fmla="val -69893"/>
              <a:gd name="adj2" fmla="val 47446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HOW DO WE BALANCE?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1" name="Cloud Callout 10"/>
          <p:cNvSpPr/>
          <p:nvPr/>
        </p:nvSpPr>
        <p:spPr>
          <a:xfrm>
            <a:off x="2822386" y="1964814"/>
            <a:ext cx="2544166" cy="1176229"/>
          </a:xfrm>
          <a:prstGeom prst="cloudCallout">
            <a:avLst>
              <a:gd name="adj1" fmla="val 29932"/>
              <a:gd name="adj2" fmla="val 31758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C00000"/>
                </a:solidFill>
              </a:rPr>
              <a:t>SPECIFIC PROFESSIONAL SKILLS </a:t>
            </a:r>
            <a:endParaRPr lang="en-GB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26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09-12 Powerpoint">
  <a:themeElements>
    <a:clrScheme name="COL 2015">
      <a:dk1>
        <a:srgbClr val="463691"/>
      </a:dk1>
      <a:lt1>
        <a:srgbClr val="B3AA7E"/>
      </a:lt1>
      <a:dk2>
        <a:srgbClr val="323232"/>
      </a:dk2>
      <a:lt2>
        <a:srgbClr val="FFFFFF"/>
      </a:lt2>
      <a:accent1>
        <a:srgbClr val="E15829"/>
      </a:accent1>
      <a:accent2>
        <a:srgbClr val="A9103D"/>
      </a:accent2>
      <a:accent3>
        <a:srgbClr val="4679BD"/>
      </a:accent3>
      <a:accent4>
        <a:srgbClr val="BBBF11"/>
      </a:accent4>
      <a:accent5>
        <a:srgbClr val="45283B"/>
      </a:accent5>
      <a:accent6>
        <a:srgbClr val="CFA053"/>
      </a:accent6>
      <a:hlink>
        <a:srgbClr val="0070C0"/>
      </a:hlink>
      <a:folHlink>
        <a:srgbClr val="0070C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09-12 Powerpoint">
  <a:themeElements>
    <a:clrScheme name="COL 2015">
      <a:dk1>
        <a:srgbClr val="463691"/>
      </a:dk1>
      <a:lt1>
        <a:srgbClr val="B3AA7E"/>
      </a:lt1>
      <a:dk2>
        <a:srgbClr val="323232"/>
      </a:dk2>
      <a:lt2>
        <a:srgbClr val="FFFFFF"/>
      </a:lt2>
      <a:accent1>
        <a:srgbClr val="E15829"/>
      </a:accent1>
      <a:accent2>
        <a:srgbClr val="A9103D"/>
      </a:accent2>
      <a:accent3>
        <a:srgbClr val="4679BD"/>
      </a:accent3>
      <a:accent4>
        <a:srgbClr val="BBBF11"/>
      </a:accent4>
      <a:accent5>
        <a:srgbClr val="45283B"/>
      </a:accent5>
      <a:accent6>
        <a:srgbClr val="CFA053"/>
      </a:accent6>
      <a:hlink>
        <a:srgbClr val="0070C0"/>
      </a:hlink>
      <a:folHlink>
        <a:srgbClr val="0070C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13C66AF0C0864EB7FD267BDEDEE494" ma:contentTypeVersion="1" ma:contentTypeDescription="Create a new document." ma:contentTypeScope="" ma:versionID="7730f17ca72eb0d8f02e19d957b8fe4b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b42b2ff7b813b96aac5b6b1f56f24a1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06B919-EF8F-4176-9FEC-1778D68BCACA}">
  <ds:schemaRefs>
    <ds:schemaRef ds:uri="http://schemas.microsoft.com/office/2006/documentManagement/types"/>
    <ds:schemaRef ds:uri="http://schemas.microsoft.com/sharepoint/v3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19C6848-DB52-4223-95CA-CF78B84AC9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1B702B5-F830-40B0-813C-AFD3D474A78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4992</TotalTime>
  <Words>439</Words>
  <Application>Microsoft Office PowerPoint</Application>
  <PresentationFormat>On-screen Show (16:9)</PresentationFormat>
  <Paragraphs>91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COL09-12 Powerpoint</vt:lpstr>
      <vt:lpstr>1_COL09-12 Powerpoint</vt:lpstr>
      <vt:lpstr>What must we do to effectively prepare teachers for tomorrow?</vt:lpstr>
      <vt:lpstr>Global Predictions on Populations </vt:lpstr>
      <vt:lpstr>Implications of a growing population  </vt:lpstr>
      <vt:lpstr> Teachers needed by 2030  </vt:lpstr>
      <vt:lpstr>Re-train and train more teachers  </vt:lpstr>
      <vt:lpstr>Global predictions on Technology </vt:lpstr>
      <vt:lpstr>Technology…  </vt:lpstr>
      <vt:lpstr>Global Predictions on Jobs </vt:lpstr>
      <vt:lpstr>21st Century skills…</vt:lpstr>
      <vt:lpstr>How can teacher education prepare for changes in skills?</vt:lpstr>
      <vt:lpstr>COL Teacher Education Activities   </vt:lpstr>
      <vt:lpstr>Conclusion </vt:lpstr>
      <vt:lpstr>PowerPoint Presentation</vt:lpstr>
      <vt:lpstr>Clicker Questions </vt:lpstr>
    </vt:vector>
  </TitlesOfParts>
  <Company>Commonwealth of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2012-15</dc:title>
  <dc:creator>Denise Tremblay</dc:creator>
  <cp:lastModifiedBy>Helen Askounis</cp:lastModifiedBy>
  <cp:revision>381</cp:revision>
  <cp:lastPrinted>2012-08-17T23:08:46Z</cp:lastPrinted>
  <dcterms:created xsi:type="dcterms:W3CDTF">2011-03-25T22:35:22Z</dcterms:created>
  <dcterms:modified xsi:type="dcterms:W3CDTF">2015-09-11T23:23:35Z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0x0101003F13C66AF0C0864EB7FD267BDEDEE494</vt:lpwstr>
  </property>
</Properties>
</file>