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22"/>
  </p:notesMasterIdLst>
  <p:handoutMasterIdLst>
    <p:handoutMasterId r:id="rId23"/>
  </p:handoutMasterIdLst>
  <p:sldIdLst>
    <p:sldId id="264" r:id="rId3"/>
    <p:sldId id="265" r:id="rId4"/>
    <p:sldId id="266" r:id="rId5"/>
    <p:sldId id="288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7" r:id="rId21"/>
  </p:sldIdLst>
  <p:sldSz cx="12188825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336699"/>
    <a:srgbClr val="E3E2EA"/>
    <a:srgbClr val="DDD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102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1680" y="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04A8D02-4E65-4CCD-8312-4AB164C6C77D}" type="datetimeFigureOut">
              <a:rPr lang="en-US"/>
              <a:pPr/>
              <a:t>6/6/2017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C119DBA-4540-49B3-8FA9-6259387ECF9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A755D9-D361-47B8-9652-3B4EA9776CE5}" type="datetimeFigureOut">
              <a:rPr lang="en-US"/>
              <a:pPr/>
              <a:t>6/6/2017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3B36274-F2B9-4C45-BBB4-0EDF4CD651A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4953000"/>
            <a:ext cx="8229600" cy="1066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3505200"/>
          </a:xfrm>
        </p:spPr>
        <p:txBody>
          <a:bodyPr>
            <a:no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" name="Rectangle 6"/>
          <p:cNvSpPr/>
          <p:nvPr userDrawn="1"/>
        </p:nvSpPr>
        <p:spPr>
          <a:xfrm>
            <a:off x="684212" y="6172200"/>
            <a:ext cx="2057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501412"/>
      </p:ext>
    </p:extLst>
  </p:cSld>
  <p:clrMapOvr>
    <a:masterClrMapping/>
  </p:clrMapOvr>
  <p:transition spd="slow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73316079"/>
      </p:ext>
    </p:extLst>
  </p:cSld>
  <p:clrMapOvr>
    <a:masterClrMapping/>
  </p:clrMapOvr>
  <p:transition spd="slow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1" y="533400"/>
            <a:ext cx="8077201" cy="5592764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2012" y="533400"/>
            <a:ext cx="1371600" cy="5592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7540175"/>
      </p:ext>
    </p:extLst>
  </p:cSld>
  <p:clrMapOvr>
    <a:masterClrMapping/>
  </p:clrMapOvr>
  <p:transition spd="slow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accent2"/>
              </a:buClr>
              <a:defRPr/>
            </a:lvl2pPr>
            <a:lvl5pPr>
              <a:defRPr/>
            </a:lvl5pPr>
            <a:lvl6pPr>
              <a:buClr>
                <a:schemeClr val="accent2"/>
              </a:buClr>
              <a:defRPr baseline="0"/>
            </a:lvl6pPr>
            <a:lvl7pPr>
              <a:buClr>
                <a:schemeClr val="accent2"/>
              </a:buClr>
              <a:defRPr baseline="0"/>
            </a:lvl7pPr>
            <a:lvl8pPr>
              <a:buClr>
                <a:schemeClr val="accent2"/>
              </a:buClr>
              <a:defRPr baseline="0"/>
            </a:lvl8pPr>
            <a:lvl9pPr>
              <a:buClr>
                <a:schemeClr val="accent2"/>
              </a:buCl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36337372"/>
      </p:ext>
    </p:extLst>
  </p:cSld>
  <p:clrMapOvr>
    <a:masterClrMapping/>
  </p:clrMapOvr>
  <p:transition spd="slow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990600"/>
            <a:ext cx="8229600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514601"/>
            <a:ext cx="9144000" cy="2819400"/>
          </a:xfrm>
        </p:spPr>
        <p:txBody>
          <a:bodyPr anchor="b">
            <a:noAutofit/>
          </a:bodyPr>
          <a:lstStyle>
            <a:lvl1pPr algn="l">
              <a:defRPr sz="6600" b="0" i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91654344"/>
      </p:ext>
    </p:extLst>
  </p:cSld>
  <p:clrMapOvr>
    <a:masterClrMapping/>
  </p:clrMapOvr>
  <p:transition spd="slow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5412" y="1828800"/>
            <a:ext cx="4648201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4645152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3154339"/>
      </p:ext>
    </p:extLst>
  </p:cSld>
  <p:clrMapOvr>
    <a:masterClrMapping/>
  </p:clrMapOvr>
  <p:transition spd="slow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8462" y="2667000"/>
            <a:ext cx="4645152" cy="3352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8462" y="1828800"/>
            <a:ext cx="46451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4" y="2667000"/>
            <a:ext cx="4645152" cy="3352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46451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12924605"/>
      </p:ext>
    </p:extLst>
  </p:cSld>
  <p:clrMapOvr>
    <a:masterClrMapping/>
  </p:clrMapOvr>
  <p:transition spd="slow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36569486"/>
      </p:ext>
    </p:extLst>
  </p:cSld>
  <p:clrMapOvr>
    <a:masterClrMapping/>
  </p:clrMapOvr>
  <p:transition spd="slow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58481"/>
      </p:ext>
    </p:extLst>
  </p:cSld>
  <p:clrMapOvr>
    <a:masterClrMapping/>
  </p:clrMapOvr>
  <p:transition spd="slow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012" y="838200"/>
            <a:ext cx="6172201" cy="5181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13643261"/>
      </p:ext>
    </p:extLst>
  </p:cSld>
  <p:clrMapOvr>
    <a:masterClrMapping/>
  </p:clrMapOvr>
  <p:transition spd="slow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03812" y="457200"/>
            <a:ext cx="66294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4812" y="836610"/>
            <a:ext cx="5867401" cy="5183190"/>
          </a:xfr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73852702"/>
      </p:ext>
    </p:extLst>
  </p:cSld>
  <p:clrMapOvr>
    <a:masterClrMapping/>
  </p:clrMapOvr>
  <p:transition spd="slow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9012" y="6172200"/>
            <a:ext cx="132005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3829175-527E-46A3-863C-1BB1F163B84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7950" y="6172200"/>
            <a:ext cx="686246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2" y="6172200"/>
            <a:ext cx="9906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-1" y="0"/>
            <a:ext cx="12188825" cy="6858000"/>
            <a:chOff x="-1" y="0"/>
            <a:chExt cx="12188825" cy="6858000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4164514" y="6705600"/>
              <a:ext cx="8024310" cy="152400"/>
            </a:xfrm>
            <a:prstGeom prst="rect">
              <a:avLst/>
            </a:prstGeom>
            <a:gradFill rotWithShape="0">
              <a:gsLst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1680956" y="1981200"/>
              <a:ext cx="507868" cy="4267200"/>
            </a:xfrm>
            <a:prstGeom prst="rect">
              <a:avLst/>
            </a:prstGeom>
            <a:gradFill rotWithShape="0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-1" y="5257800"/>
              <a:ext cx="609441" cy="1524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-1" y="5410200"/>
              <a:ext cx="609441" cy="14478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1680956" y="0"/>
              <a:ext cx="507868" cy="198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618015" y="0"/>
              <a:ext cx="4062942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609440" y="304800"/>
              <a:ext cx="711015" cy="762000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-1" y="1066800"/>
              <a:ext cx="609441" cy="4191000"/>
            </a:xfrm>
            <a:prstGeom prst="rect">
              <a:avLst/>
            </a:prstGeom>
            <a:gradFill rotWithShape="0">
              <a:gsLst>
                <a:gs pos="0">
                  <a:schemeClr val="bg2">
                    <a:lumMod val="50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-1" y="304800"/>
              <a:ext cx="609441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-1" y="0"/>
              <a:ext cx="1320456" cy="3048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1320455" y="0"/>
              <a:ext cx="6297560" cy="304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V="1">
              <a:off x="609440" y="304800"/>
              <a:ext cx="0" cy="655320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609440" y="6705600"/>
              <a:ext cx="11579384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V="1">
              <a:off x="11680956" y="0"/>
              <a:ext cx="0" cy="670560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-1" y="304800"/>
              <a:ext cx="12188825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H="1">
              <a:off x="7618015" y="457200"/>
              <a:ext cx="4570809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V="1">
              <a:off x="7618015" y="0"/>
              <a:ext cx="0" cy="45720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11680956" y="1981200"/>
              <a:ext cx="5078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1320455" y="0"/>
              <a:ext cx="0" cy="106680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 flipH="1">
              <a:off x="-1" y="1066800"/>
              <a:ext cx="1320456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 flipH="1">
              <a:off x="-1" y="5257800"/>
              <a:ext cx="609441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 flipH="1">
              <a:off x="-1" y="5410200"/>
              <a:ext cx="609441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3" name="Footer Placeholder 4"/>
          <p:cNvSpPr txBox="1">
            <a:spLocks/>
          </p:cNvSpPr>
          <p:nvPr userDrawn="1">
            <p:custDataLst>
              <p:tags r:id="rId13"/>
            </p:custDataLst>
          </p:nvPr>
        </p:nvSpPr>
        <p:spPr>
          <a:xfrm>
            <a:off x="1065212" y="6269774"/>
            <a:ext cx="2895600" cy="3596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1050" dirty="0">
                <a:solidFill>
                  <a:prstClr val="black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Pauline Whiteman</a:t>
            </a:r>
          </a:p>
          <a:p>
            <a:pPr>
              <a:defRPr/>
            </a:pPr>
            <a:r>
              <a:rPr lang="en-US" sz="1050" dirty="0">
                <a:solidFill>
                  <a:prstClr val="black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Dr. Alison Mead Richardson</a:t>
            </a:r>
          </a:p>
        </p:txBody>
      </p:sp>
      <p:sp>
        <p:nvSpPr>
          <p:cNvPr id="34" name="Rektangel 13"/>
          <p:cNvSpPr>
            <a:spLocks noChangeArrowheads="1"/>
          </p:cNvSpPr>
          <p:nvPr userDrawn="1">
            <p:custDataLst>
              <p:tags r:id="rId14"/>
            </p:custDataLst>
          </p:nvPr>
        </p:nvSpPr>
        <p:spPr bwMode="auto">
          <a:xfrm rot="16200000">
            <a:off x="774196" y="6280516"/>
            <a:ext cx="276636" cy="35752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52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blinds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Clr>
          <a:schemeClr val="accent2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tags" Target="../tags/tag2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20" Type="http://schemas.openxmlformats.org/officeDocument/2006/relationships/image" Target="../media/image3.jpe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524000"/>
            <a:ext cx="8998155" cy="2057400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3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  of Open </a:t>
            </a:r>
            <a:r>
              <a:rPr lang="en-US" sz="3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Education </a:t>
            </a:r>
            <a:r>
              <a:rPr lang="en-US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Resources (OER) for the Caribbean Vocational Qualification (CVQ) </a:t>
            </a:r>
            <a:r>
              <a:rPr lang="en-US" sz="3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Assessor </a:t>
            </a:r>
            <a:r>
              <a:rPr lang="en-US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raining</a:t>
            </a:r>
            <a:endParaRPr lang="en-US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2" y="4797380"/>
            <a:ext cx="3582988" cy="14225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</a:rPr>
              <a:t>Pauline  Whiteman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</a:rPr>
              <a:t>NTATT</a:t>
            </a:r>
            <a:endParaRPr lang="en-US" sz="2000" i="1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</a:rPr>
              <a:t>Dr. Alison Mead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</a:rPr>
              <a:t>Richardson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</a:rPr>
              <a:t>Commonwealth of Learning</a:t>
            </a:r>
            <a:endParaRPr lang="en-US" sz="2000" i="1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812" y="4849064"/>
            <a:ext cx="1066800" cy="1374038"/>
          </a:xfrm>
          <a:prstGeom prst="rect">
            <a:avLst/>
          </a:prstGeom>
        </p:spPr>
      </p:pic>
      <p:pic>
        <p:nvPicPr>
          <p:cNvPr id="1026" name="Picture 2" descr="http://cantaonline.org/images/CANTA%20LOGO%20Update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12" y="4852115"/>
            <a:ext cx="2052638" cy="142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284411" y="457200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OER DESIGN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989011" y="1524000"/>
            <a:ext cx="10363199" cy="423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OER design adhered to important factors regarding the quality of OERs as suggested by the Software and Information Industry Association (SIIA) Report of 2013 such as</a:t>
            </a: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R="0" lvl="0" algn="just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800100" lvl="1" indent="-342900">
              <a:lnSpc>
                <a:spcPct val="150000"/>
              </a:lnSpc>
              <a:buBlip>
                <a:blip r:embed="rId2"/>
              </a:buBlip>
              <a:defRPr/>
            </a:pPr>
            <a:r>
              <a:rPr lang="en-US" sz="2600" kern="0" dirty="0" smtClean="0">
                <a:solidFill>
                  <a:prstClr val="black"/>
                </a:solidFill>
              </a:rPr>
              <a:t>Use </a:t>
            </a:r>
            <a:r>
              <a:rPr lang="en-US" sz="2600" kern="0" dirty="0">
                <a:solidFill>
                  <a:prstClr val="black"/>
                </a:solidFill>
              </a:rPr>
              <a:t>of appropriate </a:t>
            </a:r>
            <a:r>
              <a:rPr lang="en-US" sz="2600" kern="0" dirty="0" smtClean="0">
                <a:solidFill>
                  <a:prstClr val="black"/>
                </a:solidFill>
              </a:rPr>
              <a:t>metadata</a:t>
            </a:r>
          </a:p>
          <a:p>
            <a:pPr marL="800100" lvl="1" indent="-342900">
              <a:lnSpc>
                <a:spcPct val="150000"/>
              </a:lnSpc>
              <a:buBlip>
                <a:blip r:embed="rId2"/>
              </a:buBlip>
              <a:defRPr/>
            </a:pPr>
            <a:r>
              <a:rPr lang="en-US" sz="2600" kern="0" dirty="0" smtClean="0">
                <a:solidFill>
                  <a:prstClr val="black"/>
                </a:solidFill>
              </a:rPr>
              <a:t>Alignment </a:t>
            </a:r>
            <a:r>
              <a:rPr lang="en-US" sz="2600" kern="0" dirty="0">
                <a:solidFill>
                  <a:prstClr val="black"/>
                </a:solidFill>
              </a:rPr>
              <a:t>to competency standards and assessments</a:t>
            </a:r>
          </a:p>
          <a:p>
            <a:pPr marL="800100" lvl="1" indent="-342900">
              <a:lnSpc>
                <a:spcPct val="150000"/>
              </a:lnSpc>
              <a:buBlip>
                <a:blip r:embed="rId2"/>
              </a:buBlip>
              <a:defRPr/>
            </a:pPr>
            <a:r>
              <a:rPr lang="en-US" sz="2600" kern="0" dirty="0" smtClean="0">
                <a:solidFill>
                  <a:prstClr val="black"/>
                </a:solidFill>
              </a:rPr>
              <a:t>Ensuring </a:t>
            </a:r>
            <a:r>
              <a:rPr lang="en-US" sz="2600" kern="0" dirty="0">
                <a:solidFill>
                  <a:prstClr val="black"/>
                </a:solidFill>
              </a:rPr>
              <a:t>that the content is free from bias</a:t>
            </a:r>
          </a:p>
          <a:p>
            <a:pPr marL="800100" lvl="1" indent="-342900">
              <a:lnSpc>
                <a:spcPct val="150000"/>
              </a:lnSpc>
              <a:buBlip>
                <a:blip r:embed="rId2"/>
              </a:buBlip>
              <a:defRPr/>
            </a:pPr>
            <a:r>
              <a:rPr lang="en-US" sz="2600" kern="0" dirty="0" smtClean="0">
                <a:solidFill>
                  <a:prstClr val="black"/>
                </a:solidFill>
              </a:rPr>
              <a:t>Inclusion </a:t>
            </a:r>
            <a:r>
              <a:rPr lang="en-US" sz="2600" kern="0" dirty="0">
                <a:solidFill>
                  <a:prstClr val="black"/>
                </a:solidFill>
              </a:rPr>
              <a:t>of both formative and summative assessments</a:t>
            </a:r>
          </a:p>
        </p:txBody>
      </p:sp>
    </p:spTree>
    <p:extLst>
      <p:ext uri="{BB962C8B-B14F-4D97-AF65-F5344CB8AC3E}">
        <p14:creationId xmlns:p14="http://schemas.microsoft.com/office/powerpoint/2010/main" val="393746712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132012" y="628329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ASSESSOR TRAINING MODULES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836612" y="1371600"/>
            <a:ext cx="10363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8 </a:t>
            </a:r>
            <a:r>
              <a:rPr kumimoji="0" 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mandatory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units 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 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specified 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by CANTA 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quality assurance requirements</a:t>
            </a:r>
            <a:r>
              <a:rPr kumimoji="0" lang="en-US" sz="2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lang="en-US" sz="2200" kern="0" dirty="0">
              <a:solidFill>
                <a:prstClr val="black"/>
              </a:solidFill>
            </a:endParaRPr>
          </a:p>
          <a:p>
            <a:pPr marL="342900" marR="0" lvl="0" indent="-3429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300" kern="0" dirty="0">
                <a:solidFill>
                  <a:prstClr val="black"/>
                </a:solidFill>
              </a:rPr>
              <a:t>G</a:t>
            </a:r>
            <a:r>
              <a:rPr kumimoji="0" lang="en-US" sz="2300" b="0" i="0" u="none" strike="noStrike" kern="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rouped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into 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3 modules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300" kern="0" baseline="0" dirty="0" smtClean="0">
                <a:solidFill>
                  <a:schemeClr val="accent1">
                    <a:lumMod val="50000"/>
                  </a:schemeClr>
                </a:solidFill>
              </a:rPr>
              <a:t>Assessor</a:t>
            </a:r>
            <a:r>
              <a:rPr lang="en-US" sz="2300" kern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300" kern="0" dirty="0">
                <a:solidFill>
                  <a:schemeClr val="accent1">
                    <a:lumMod val="50000"/>
                  </a:schemeClr>
                </a:solidFill>
              </a:rPr>
              <a:t>Training Orientation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kumimoji="0" lang="en-US" sz="2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Assessment</a:t>
            </a:r>
            <a:r>
              <a:rPr kumimoji="0" lang="en-US" sz="23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 Procedures and Tools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300" kern="0" baseline="0" dirty="0">
                <a:solidFill>
                  <a:schemeClr val="accent1">
                    <a:lumMod val="50000"/>
                  </a:schemeClr>
                </a:solidFill>
              </a:rPr>
              <a:t>Conduct</a:t>
            </a:r>
            <a:r>
              <a:rPr lang="en-US" sz="2300" kern="0" dirty="0">
                <a:solidFill>
                  <a:schemeClr val="accent1">
                    <a:lumMod val="50000"/>
                  </a:schemeClr>
                </a:solidFill>
              </a:rPr>
              <a:t> Competency Based </a:t>
            </a:r>
            <a:r>
              <a:rPr lang="en-US" sz="2300" kern="0" dirty="0" smtClean="0">
                <a:solidFill>
                  <a:schemeClr val="accent1">
                    <a:lumMod val="50000"/>
                  </a:schemeClr>
                </a:solidFill>
              </a:rPr>
              <a:t>Assessment</a:t>
            </a:r>
            <a:endParaRPr lang="en-US" sz="2300" kern="0" dirty="0">
              <a:solidFill>
                <a:schemeClr val="accent1">
                  <a:lumMod val="50000"/>
                </a:schemeClr>
              </a:solidFill>
            </a:endParaRP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600" kern="0" dirty="0">
              <a:solidFill>
                <a:prstClr val="black"/>
              </a:solidFill>
            </a:endParaRPr>
          </a:p>
          <a:p>
            <a:pPr marL="342900" marR="0" lvl="0" indent="-3429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300" kern="0" dirty="0">
                <a:solidFill>
                  <a:prstClr val="black"/>
                </a:solidFill>
              </a:rPr>
              <a:t>Module 1 is currently being piloted in Barbados, Grenada and Trinidad and </a:t>
            </a:r>
            <a:r>
              <a:rPr lang="en-US" sz="2300" kern="0" dirty="0" smtClean="0">
                <a:solidFill>
                  <a:prstClr val="black"/>
                </a:solidFill>
              </a:rPr>
              <a:t>Tobago</a:t>
            </a:r>
            <a:endParaRPr lang="en-US" sz="2300" kern="0" dirty="0">
              <a:solidFill>
                <a:prstClr val="black"/>
              </a:solidFill>
            </a:endParaRP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  <a:defRPr/>
            </a:pPr>
            <a:r>
              <a:rPr lang="en-US" sz="2300" kern="0" dirty="0">
                <a:solidFill>
                  <a:prstClr val="black"/>
                </a:solidFill>
              </a:rPr>
              <a:t>Participants were recruited in each country and each enrolled </a:t>
            </a:r>
            <a:r>
              <a:rPr lang="en-US" sz="2300" kern="0" dirty="0" smtClean="0">
                <a:solidFill>
                  <a:prstClr val="black"/>
                </a:solidFill>
              </a:rPr>
              <a:t>online</a:t>
            </a:r>
            <a:endParaRPr lang="en-US" sz="2300" kern="0" dirty="0">
              <a:solidFill>
                <a:prstClr val="black"/>
              </a:solidFill>
            </a:endParaRPr>
          </a:p>
          <a:p>
            <a:pPr marL="342900" marR="0" lvl="0" indent="-3429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300" kern="0" dirty="0" smtClean="0">
                <a:solidFill>
                  <a:prstClr val="black"/>
                </a:solidFill>
              </a:rPr>
              <a:t>Course </a:t>
            </a:r>
            <a:r>
              <a:rPr lang="en-US" sz="2300" kern="0" dirty="0">
                <a:solidFill>
                  <a:prstClr val="black"/>
                </a:solidFill>
              </a:rPr>
              <a:t>is hosted on the COL Moodle learning management system to test </a:t>
            </a:r>
            <a:r>
              <a:rPr lang="en-US" sz="2300" kern="0" dirty="0" smtClean="0">
                <a:solidFill>
                  <a:prstClr val="black"/>
                </a:solidFill>
              </a:rPr>
              <a:t>delivery</a:t>
            </a:r>
            <a:endParaRPr lang="en-US" sz="2300" kern="0" dirty="0">
              <a:solidFill>
                <a:prstClr val="black"/>
              </a:solidFill>
            </a:endParaRPr>
          </a:p>
        </p:txBody>
      </p:sp>
      <p:pic>
        <p:nvPicPr>
          <p:cNvPr id="2050" name="Picture 2" descr="http://www.perins.net/wp-content/uploads/2014/08/Moodle-Logo-M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612" y="2606249"/>
            <a:ext cx="2196943" cy="159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47983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360612" y="609600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TARGET GROUP – ASSESSOR TRAINING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989012" y="1936157"/>
            <a:ext cx="56388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Intended CVQ or NVQ assessors</a:t>
            </a: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600" kern="0" dirty="0" smtClean="0">
                <a:solidFill>
                  <a:prstClr val="black"/>
                </a:solidFill>
              </a:rPr>
              <a:t>TVET </a:t>
            </a:r>
            <a:r>
              <a:rPr lang="en-US" sz="2600" kern="0" dirty="0">
                <a:solidFill>
                  <a:prstClr val="black"/>
                </a:solidFill>
              </a:rPr>
              <a:t>instructors who conduct competency-based assessments</a:t>
            </a: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Teachers </a:t>
            </a: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 the </a:t>
            </a: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CXC CSEC and</a:t>
            </a:r>
            <a:r>
              <a:rPr kumimoji="0" lang="en-US" sz="2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CAPE Technical subjects</a:t>
            </a:r>
            <a:endParaRPr kumimoji="0" lang="en-US" sz="2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600" kern="0" dirty="0">
                <a:solidFill>
                  <a:prstClr val="black"/>
                </a:solidFill>
              </a:rPr>
              <a:t>D</a:t>
            </a:r>
            <a:r>
              <a:rPr kumimoji="0" lang="en-US" sz="2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ual</a:t>
            </a: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certification</a:t>
            </a:r>
            <a:r>
              <a:rPr kumimoji="0" lang="en-US" sz="26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of candidates </a:t>
            </a:r>
            <a:r>
              <a:rPr kumimoji="0" lang="en-US" sz="2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CVQ </a:t>
            </a:r>
            <a:r>
              <a:rPr kumimoji="0" lang="en-US" sz="26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 well as CSEC or </a:t>
            </a:r>
            <a:r>
              <a:rPr kumimoji="0" lang="en-US" sz="2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CAPE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212" y="1990018"/>
            <a:ext cx="4381500" cy="292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0882859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712912" y="685800"/>
            <a:ext cx="8915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THE CAPACITY OF ASSESSOR TRAINERS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912812" y="1804973"/>
            <a:ext cx="105156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5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project offered an opportunity for assessor trainers</a:t>
            </a:r>
            <a:r>
              <a:rPr kumimoji="0" lang="en-US" sz="255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to build capacity in delivering online courses </a:t>
            </a:r>
            <a:endParaRPr kumimoji="0" lang="en-US" sz="2550" b="0" i="0" u="none" strike="noStrike" kern="0" cap="none" spc="0" normalizeH="0" noProof="0" dirty="0" smtClean="0">
              <a:ln>
                <a:noFill/>
              </a:ln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 smtClean="0"/>
              <a:t>COL </a:t>
            </a:r>
            <a:r>
              <a:rPr lang="en-US" sz="2550" kern="0" dirty="0"/>
              <a:t>developed an online course ‘</a:t>
            </a:r>
            <a:r>
              <a:rPr lang="en-US" sz="2550" i="1" kern="0" dirty="0"/>
              <a:t>Facilitating Online Courses</a:t>
            </a:r>
            <a:r>
              <a:rPr lang="en-US" sz="2550" kern="0" dirty="0"/>
              <a:t>’ (FOC) </a:t>
            </a:r>
            <a:endParaRPr lang="en-US" sz="2550" kern="0" dirty="0" smtClean="0"/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 smtClean="0"/>
              <a:t>made </a:t>
            </a:r>
            <a:r>
              <a:rPr lang="en-US" sz="2550" kern="0" dirty="0"/>
              <a:t>available to assessor trainers from Barbados, Grenada and Trinidad and </a:t>
            </a:r>
            <a:r>
              <a:rPr lang="en-US" sz="2550" kern="0" dirty="0" smtClean="0"/>
              <a:t>Tobago</a:t>
            </a:r>
            <a:endParaRPr lang="en-US" sz="2550" kern="0" dirty="0"/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/>
              <a:t>FOC focused on enabling Assessor Trainers to use the various technologies available to effectively deliver in an online environment.</a:t>
            </a:r>
            <a:endParaRPr kumimoji="0" lang="en-US" sz="255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/>
              <a:t>Nineteen </a:t>
            </a:r>
            <a:r>
              <a:rPr lang="en-US" sz="2550" kern="0" dirty="0" smtClean="0"/>
              <a:t>CVQ assessor trainers successfully </a:t>
            </a:r>
            <a:r>
              <a:rPr lang="en-US" sz="2550" kern="0" dirty="0"/>
              <a:t>completed the </a:t>
            </a:r>
            <a:r>
              <a:rPr lang="en-US" sz="2550" kern="0" dirty="0" smtClean="0"/>
              <a:t>training</a:t>
            </a:r>
            <a:endParaRPr lang="en-US" sz="2550" kern="0" dirty="0"/>
          </a:p>
        </p:txBody>
      </p:sp>
    </p:spTree>
    <p:extLst>
      <p:ext uri="{BB962C8B-B14F-4D97-AF65-F5344CB8AC3E}">
        <p14:creationId xmlns:p14="http://schemas.microsoft.com/office/powerpoint/2010/main" val="423017313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055812" y="598278"/>
            <a:ext cx="8300806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SUSTAINABILITY AND AFFORDABILITY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5256212" y="1439100"/>
            <a:ext cx="6400800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5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Sustainability is key</a:t>
            </a: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 smtClean="0">
                <a:solidFill>
                  <a:prstClr val="black"/>
                </a:solidFill>
              </a:rPr>
              <a:t>Development </a:t>
            </a:r>
            <a:r>
              <a:rPr lang="en-US" sz="2550" kern="0" dirty="0">
                <a:solidFill>
                  <a:prstClr val="black"/>
                </a:solidFill>
              </a:rPr>
              <a:t>team has had initial discussions on pricing strategies and policies for students which will be documented and presented to CANTA for approval.</a:t>
            </a: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>
                <a:solidFill>
                  <a:prstClr val="black"/>
                </a:solidFill>
              </a:rPr>
              <a:t>Documentation for the regional programme will be </a:t>
            </a:r>
            <a:r>
              <a:rPr lang="en-US" sz="2550" kern="0" dirty="0" smtClean="0">
                <a:solidFill>
                  <a:prstClr val="black"/>
                </a:solidFill>
              </a:rPr>
              <a:t>produced and </a:t>
            </a:r>
            <a:r>
              <a:rPr lang="en-US" sz="2550" kern="0" dirty="0">
                <a:solidFill>
                  <a:prstClr val="black"/>
                </a:solidFill>
              </a:rPr>
              <a:t>shared with CANTA members </a:t>
            </a:r>
            <a:endParaRPr lang="en-US" sz="2550" kern="0" dirty="0" smtClean="0">
              <a:solidFill>
                <a:prstClr val="black"/>
              </a:solidFill>
            </a:endParaRP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 smtClean="0">
                <a:solidFill>
                  <a:prstClr val="black"/>
                </a:solidFill>
              </a:rPr>
              <a:t>Plan to offer a </a:t>
            </a:r>
            <a:r>
              <a:rPr lang="en-US" sz="2550" kern="0" dirty="0">
                <a:solidFill>
                  <a:prstClr val="black"/>
                </a:solidFill>
              </a:rPr>
              <a:t>region-wide programme in </a:t>
            </a:r>
            <a:r>
              <a:rPr lang="en-US" sz="2550" kern="0" dirty="0" smtClean="0">
                <a:solidFill>
                  <a:prstClr val="black"/>
                </a:solidFill>
              </a:rPr>
              <a:t>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9"/>
          <a:stretch/>
        </p:blipFill>
        <p:spPr>
          <a:xfrm>
            <a:off x="912812" y="1676400"/>
            <a:ext cx="4189766" cy="3089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349919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398712" y="609600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SUSTAINABILITY AND AFFORDABILITY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760412" y="1828800"/>
            <a:ext cx="107442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5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COL will make the materials for the course available as OER, which means anyone can study the materials on their </a:t>
            </a:r>
            <a:r>
              <a:rPr kumimoji="0" lang="en-US" sz="25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own</a:t>
            </a:r>
            <a:endParaRPr kumimoji="0" lang="en-US" sz="25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>
                <a:solidFill>
                  <a:prstClr val="black"/>
                </a:solidFill>
              </a:rPr>
              <a:t>To obtain certification, course participants must register with one of the approved NTAs and pay the required certification </a:t>
            </a:r>
            <a:r>
              <a:rPr lang="en-US" sz="2550" kern="0" dirty="0" smtClean="0">
                <a:solidFill>
                  <a:prstClr val="black"/>
                </a:solidFill>
              </a:rPr>
              <a:t>fee</a:t>
            </a:r>
            <a:endParaRPr lang="en-US" sz="2550" kern="0" dirty="0">
              <a:solidFill>
                <a:prstClr val="black"/>
              </a:solidFill>
            </a:endParaRP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>
                <a:solidFill>
                  <a:prstClr val="black"/>
                </a:solidFill>
              </a:rPr>
              <a:t>The </a:t>
            </a:r>
            <a:r>
              <a:rPr lang="en-US" sz="2550" kern="0" dirty="0" smtClean="0">
                <a:solidFill>
                  <a:prstClr val="black"/>
                </a:solidFill>
              </a:rPr>
              <a:t>pilot </a:t>
            </a:r>
            <a:r>
              <a:rPr lang="en-US" sz="2550" kern="0" dirty="0">
                <a:solidFill>
                  <a:prstClr val="black"/>
                </a:solidFill>
              </a:rPr>
              <a:t>cohort is being hosted on the COL Moodle platform, subsequently, COL will help to build capacity in Moodle hosting once a decision is taken regarding which countries will be utilising the online </a:t>
            </a:r>
            <a:r>
              <a:rPr lang="en-US" sz="2550" kern="0" dirty="0" smtClean="0">
                <a:solidFill>
                  <a:prstClr val="black"/>
                </a:solidFill>
              </a:rPr>
              <a:t>training</a:t>
            </a:r>
            <a:endParaRPr lang="en-US" sz="2550" kern="0" dirty="0">
              <a:solidFill>
                <a:prstClr val="black"/>
              </a:solidFill>
            </a:endParaRPr>
          </a:p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>
                <a:solidFill>
                  <a:prstClr val="black"/>
                </a:solidFill>
              </a:rPr>
              <a:t>Countries will be </a:t>
            </a:r>
            <a:r>
              <a:rPr lang="en-US" sz="2550" kern="0" dirty="0" smtClean="0">
                <a:solidFill>
                  <a:prstClr val="black"/>
                </a:solidFill>
              </a:rPr>
              <a:t>able to </a:t>
            </a:r>
            <a:r>
              <a:rPr lang="en-US" sz="2550" kern="0" dirty="0">
                <a:solidFill>
                  <a:prstClr val="black"/>
                </a:solidFill>
              </a:rPr>
              <a:t>host their own platform if they </a:t>
            </a:r>
            <a:r>
              <a:rPr lang="en-US" sz="2550" kern="0" dirty="0" smtClean="0">
                <a:solidFill>
                  <a:prstClr val="black"/>
                </a:solidFill>
              </a:rPr>
              <a:t>prefer</a:t>
            </a:r>
            <a:endParaRPr lang="en-US" sz="255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44307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284412" y="522184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BENEFITS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 THE PROGRAMME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823052" y="1464488"/>
            <a:ext cx="10695120" cy="306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5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Has the potential to </a:t>
            </a:r>
            <a:r>
              <a:rPr kumimoji="0" lang="en-US" sz="25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standardise</a:t>
            </a:r>
            <a:r>
              <a:rPr kumimoji="0" lang="en-US" sz="25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and increase access to assessor training and </a:t>
            </a:r>
            <a:r>
              <a:rPr kumimoji="0" lang="en-US" sz="25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certification</a:t>
            </a:r>
            <a:endParaRPr kumimoji="0" lang="en-US" sz="25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 smtClean="0">
                <a:solidFill>
                  <a:prstClr val="black"/>
                </a:solidFill>
              </a:rPr>
              <a:t>Can </a:t>
            </a:r>
            <a:r>
              <a:rPr lang="en-US" sz="2550" kern="0" dirty="0">
                <a:solidFill>
                  <a:prstClr val="black"/>
                </a:solidFill>
              </a:rPr>
              <a:t>reduce costs associated with the implementation of the </a:t>
            </a:r>
            <a:r>
              <a:rPr lang="en-US" sz="2550" kern="0" dirty="0" smtClean="0">
                <a:solidFill>
                  <a:prstClr val="black"/>
                </a:solidFill>
              </a:rPr>
              <a:t>CVQ</a:t>
            </a:r>
            <a:endParaRPr lang="en-US" sz="2550" kern="0" dirty="0">
              <a:solidFill>
                <a:prstClr val="black"/>
              </a:solidFill>
            </a:endParaRPr>
          </a:p>
          <a:p>
            <a:pPr marL="342900" marR="0" lvl="0" indent="-3429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5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Provides </a:t>
            </a:r>
            <a:r>
              <a:rPr kumimoji="0" lang="en-US" sz="25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 level of </a:t>
            </a:r>
            <a:r>
              <a:rPr kumimoji="0" lang="en-US" sz="25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flexibility – people</a:t>
            </a:r>
            <a:r>
              <a:rPr kumimoji="0" lang="en-US" sz="255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can study at their convenience</a:t>
            </a:r>
            <a:endParaRPr kumimoji="0" lang="en-US" sz="25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5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Allows </a:t>
            </a:r>
            <a:r>
              <a:rPr kumimoji="0" lang="en-US" sz="25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for consistency in assessor training throughout the </a:t>
            </a:r>
            <a:r>
              <a:rPr kumimoji="0" lang="en-US" sz="25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region</a:t>
            </a:r>
            <a:endParaRPr kumimoji="0" lang="en-US" sz="25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 smtClean="0"/>
              <a:t>Facilitates </a:t>
            </a:r>
            <a:r>
              <a:rPr lang="en-US" sz="2550" kern="0" dirty="0"/>
              <a:t>progress </a:t>
            </a:r>
            <a:r>
              <a:rPr lang="en-US" sz="2550" kern="0" dirty="0" smtClean="0"/>
              <a:t>in </a:t>
            </a:r>
            <a:r>
              <a:rPr lang="en-US" sz="2550" kern="0" dirty="0" smtClean="0">
                <a:solidFill>
                  <a:prstClr val="black"/>
                </a:solidFill>
              </a:rPr>
              <a:t>the </a:t>
            </a:r>
            <a:r>
              <a:rPr lang="en-US" sz="2550" kern="0" dirty="0">
                <a:solidFill>
                  <a:prstClr val="black"/>
                </a:solidFill>
              </a:rPr>
              <a:t>implementation of the </a:t>
            </a:r>
            <a:r>
              <a:rPr lang="en-US" sz="2550" kern="0" dirty="0" smtClean="0">
                <a:solidFill>
                  <a:prstClr val="black"/>
                </a:solidFill>
              </a:rPr>
              <a:t>CVQ</a:t>
            </a:r>
            <a:endParaRPr lang="en-US" sz="2550" kern="0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073" y="4725898"/>
            <a:ext cx="5871078" cy="191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14669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055812" y="457200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BENEFITS OF THE PROGRAMME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836612" y="1521767"/>
            <a:ext cx="5943601" cy="423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5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Allows countries with the capacity</a:t>
            </a:r>
            <a:r>
              <a:rPr kumimoji="0" lang="en-US" sz="255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to do face to face training to set higher targets </a:t>
            </a:r>
            <a:r>
              <a:rPr kumimoji="0" lang="en-US" sz="255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for certification </a:t>
            </a:r>
            <a:r>
              <a:rPr kumimoji="0" lang="en-US" sz="255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of assessors and </a:t>
            </a:r>
            <a:r>
              <a:rPr kumimoji="0" lang="en-US" sz="255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verifiers</a:t>
            </a:r>
          </a:p>
          <a:p>
            <a:pPr marR="0" lvl="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1000" b="0" i="0" u="none" strike="noStrike" kern="0" cap="none" spc="0" normalizeH="0" noProof="0" dirty="0">
              <a:ln>
                <a:noFill/>
              </a:ln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 smtClean="0"/>
              <a:t>Provides </a:t>
            </a:r>
            <a:r>
              <a:rPr lang="en-US" sz="2550" kern="0" dirty="0"/>
              <a:t>easy access to information both before and after assessors have been </a:t>
            </a:r>
            <a:r>
              <a:rPr lang="en-US" sz="2550" kern="0" dirty="0" smtClean="0"/>
              <a:t>certified</a:t>
            </a:r>
          </a:p>
          <a:p>
            <a:pPr marR="0" lvl="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lang="en-US" sz="1000" kern="0" dirty="0"/>
          </a:p>
          <a:p>
            <a:pPr marL="342900" marR="0" lvl="0" indent="-342900" defTabSz="91440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 smtClean="0"/>
              <a:t>A</a:t>
            </a:r>
            <a:r>
              <a:rPr kumimoji="0" lang="en-US" sz="2550" b="0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</a:rPr>
              <a:t>ccessible</a:t>
            </a:r>
            <a:r>
              <a:rPr kumimoji="0" lang="en-US" sz="255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55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and relevant to all training institutions that </a:t>
            </a:r>
            <a:r>
              <a:rPr lang="en-US" sz="2550" kern="0" dirty="0"/>
              <a:t>utilize the </a:t>
            </a:r>
            <a:r>
              <a:rPr lang="en-US" sz="2550" kern="0" dirty="0" smtClean="0"/>
              <a:t>competency-based </a:t>
            </a:r>
            <a:r>
              <a:rPr lang="en-US" sz="2550" kern="0" dirty="0"/>
              <a:t>approach to </a:t>
            </a:r>
            <a:r>
              <a:rPr lang="en-US" sz="2550" kern="0" dirty="0" smtClean="0"/>
              <a:t>assessment</a:t>
            </a:r>
            <a:endParaRPr kumimoji="0" lang="en-US" sz="2550" b="0" i="0" u="none" strike="noStrike" kern="0" cap="none" spc="0" normalizeH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812" y="1981200"/>
            <a:ext cx="4152900" cy="276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5074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360612" y="381000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 CONCLUSION…</a:t>
            </a: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989012" y="1406351"/>
            <a:ext cx="10210800" cy="454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550" kern="0" dirty="0">
                <a:solidFill>
                  <a:prstClr val="black"/>
                </a:solidFill>
              </a:rPr>
              <a:t>Many success stories regarding the use of </a:t>
            </a:r>
            <a:r>
              <a:rPr lang="en-US" sz="2550" kern="0" dirty="0" smtClean="0">
                <a:solidFill>
                  <a:prstClr val="black"/>
                </a:solidFill>
              </a:rPr>
              <a:t>OER</a:t>
            </a:r>
          </a:p>
          <a:p>
            <a:pPr marR="0" lvl="0" defTabSz="91440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endParaRPr lang="en-US" sz="1000" kern="0" dirty="0">
              <a:solidFill>
                <a:prstClr val="black"/>
              </a:solidFill>
            </a:endParaRPr>
          </a:p>
          <a:p>
            <a:pPr marL="342900" marR="0" lvl="0" indent="-342900" algn="just" defTabSz="914400" eaLnBrk="1" fontAlgn="auto" latinLnBrk="0" hangingPunct="1"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55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OER can enable the achievement of the goal as stated in the CARICOM Regional TVET Strategy in</a:t>
            </a:r>
            <a:r>
              <a:rPr kumimoji="0" lang="en-US" sz="255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the very near future</a:t>
            </a:r>
            <a:r>
              <a:rPr kumimoji="0" lang="en-US" sz="255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– the continuous professional development of</a:t>
            </a:r>
            <a:r>
              <a:rPr kumimoji="0" lang="en-US" sz="255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255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instructors</a:t>
            </a:r>
          </a:p>
          <a:p>
            <a:pPr marR="0" lvl="0" algn="just" defTabSz="91440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endParaRPr kumimoji="0" lang="en-US" sz="1000" i="0" u="none" strike="noStrike" kern="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lvl="0" indent="-342900" algn="just">
              <a:spcAft>
                <a:spcPts val="600"/>
              </a:spcAft>
              <a:buBlip>
                <a:blip r:embed="rId2"/>
              </a:buBlip>
              <a:defRPr/>
            </a:pPr>
            <a:r>
              <a:rPr lang="en-US" sz="2550" kern="0" dirty="0">
                <a:solidFill>
                  <a:prstClr val="black"/>
                </a:solidFill>
              </a:rPr>
              <a:t>The CARICOM  Regional TVET Strategy focuses on the creation of a globally competitive region through a demand led education and training </a:t>
            </a:r>
            <a:r>
              <a:rPr lang="en-US" sz="2550" kern="0" dirty="0" smtClean="0">
                <a:solidFill>
                  <a:prstClr val="black"/>
                </a:solidFill>
              </a:rPr>
              <a:t>system</a:t>
            </a:r>
          </a:p>
          <a:p>
            <a:pPr lvl="0" algn="just">
              <a:spcAft>
                <a:spcPts val="600"/>
              </a:spcAft>
              <a:defRPr/>
            </a:pPr>
            <a:endParaRPr lang="en-US" sz="1000" kern="0" dirty="0">
              <a:solidFill>
                <a:prstClr val="black"/>
              </a:solidFill>
            </a:endParaRPr>
          </a:p>
          <a:p>
            <a:pPr marL="342900" lvl="0" indent="-342900" algn="just">
              <a:spcAft>
                <a:spcPts val="600"/>
              </a:spcAft>
              <a:buBlip>
                <a:blip r:embed="rId2"/>
              </a:buBlip>
              <a:defRPr/>
            </a:pPr>
            <a:r>
              <a:rPr lang="en-US" sz="2550" kern="0" dirty="0">
                <a:solidFill>
                  <a:prstClr val="black"/>
                </a:solidFill>
              </a:rPr>
              <a:t>The use of OER is one of the viable means that should be considered to this </a:t>
            </a:r>
            <a:r>
              <a:rPr lang="en-US" sz="2550" kern="0" dirty="0" smtClean="0">
                <a:solidFill>
                  <a:prstClr val="black"/>
                </a:solidFill>
              </a:rPr>
              <a:t>end</a:t>
            </a:r>
            <a:endParaRPr lang="en-US" sz="255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68200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3960812" y="3036113"/>
            <a:ext cx="3148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Market-Regular"/>
              </a:rPr>
              <a:t>Thank 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Market-Regular"/>
              </a:rPr>
              <a:t>You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Market-Regular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5779328" y="990600"/>
            <a:ext cx="1831110" cy="2034886"/>
            <a:chOff x="3771855" y="846097"/>
            <a:chExt cx="1831110" cy="2034886"/>
          </a:xfrm>
        </p:grpSpPr>
        <p:sp>
          <p:nvSpPr>
            <p:cNvPr id="79" name="Notched Right Arrow 10"/>
            <p:cNvSpPr/>
            <p:nvPr/>
          </p:nvSpPr>
          <p:spPr>
            <a:xfrm rot="16200000">
              <a:off x="3906175" y="1669181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771855" y="846097"/>
              <a:ext cx="18311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0" normalizeH="0" baseline="0" noProof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uLnTx/>
                <a:uFillTx/>
                <a:latin typeface="Calibri"/>
                <a:cs typeface="+mn-cs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846956" y="1664470"/>
            <a:ext cx="3760684" cy="1393745"/>
            <a:chOff x="4856084" y="1518131"/>
            <a:chExt cx="3760684" cy="1393745"/>
          </a:xfrm>
        </p:grpSpPr>
        <p:sp>
          <p:nvSpPr>
            <p:cNvPr id="82" name="Notched Right Arrow 14"/>
            <p:cNvSpPr/>
            <p:nvPr/>
          </p:nvSpPr>
          <p:spPr>
            <a:xfrm rot="-2700000">
              <a:off x="4856084" y="2050742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004506" y="1518131"/>
              <a:ext cx="26122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0" normalizeH="0" baseline="0" noProof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uLnTx/>
                <a:uFillTx/>
                <a:latin typeface="Calibri"/>
                <a:cs typeface="+mn-cs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7223102" y="3133676"/>
            <a:ext cx="3469696" cy="861134"/>
            <a:chOff x="5246703" y="3027286"/>
            <a:chExt cx="3469696" cy="861134"/>
          </a:xfrm>
        </p:grpSpPr>
        <p:sp>
          <p:nvSpPr>
            <p:cNvPr id="85" name="Notched Right Arrow 17"/>
            <p:cNvSpPr/>
            <p:nvPr/>
          </p:nvSpPr>
          <p:spPr>
            <a:xfrm>
              <a:off x="5246703" y="3027286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815748" y="3061546"/>
              <a:ext cx="19006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0" normalizeH="0" baseline="0" noProof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uLnTx/>
                <a:uFillTx/>
                <a:latin typeface="Calibri"/>
                <a:cs typeface="+mn-cs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7184739" y="3704772"/>
            <a:ext cx="2822665" cy="1761219"/>
            <a:chOff x="5206752" y="3653162"/>
            <a:chExt cx="2822665" cy="1761219"/>
          </a:xfrm>
        </p:grpSpPr>
        <p:sp>
          <p:nvSpPr>
            <p:cNvPr id="88" name="Notched Right Arrow 21"/>
            <p:cNvSpPr/>
            <p:nvPr/>
          </p:nvSpPr>
          <p:spPr>
            <a:xfrm rot="2700000" flipV="1">
              <a:off x="4856084" y="4003830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198307" y="4891161"/>
              <a:ext cx="18311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0" normalizeH="0" baseline="0" noProof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uLnTx/>
                <a:uFillTx/>
                <a:latin typeface="Calibri"/>
                <a:cs typeface="+mn-cs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5237623" y="4086356"/>
            <a:ext cx="2914519" cy="2085690"/>
            <a:chOff x="3228578" y="4036559"/>
            <a:chExt cx="2914519" cy="2085690"/>
          </a:xfrm>
        </p:grpSpPr>
        <p:sp>
          <p:nvSpPr>
            <p:cNvPr id="91" name="Notched Right Arrow 24"/>
            <p:cNvSpPr/>
            <p:nvPr/>
          </p:nvSpPr>
          <p:spPr>
            <a:xfrm rot="5400000" flipV="1">
              <a:off x="3906175" y="4387227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228578" y="5599029"/>
              <a:ext cx="29145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0" normalizeH="0" baseline="0" noProof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uLnTx/>
                <a:uFillTx/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52049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70012" y="533400"/>
            <a:ext cx="5054983" cy="498598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  <a:effectLst>
            <a:innerShdw blurRad="63500">
              <a:prstClr val="black">
                <a:alpha val="33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09728" tIns="109728" rIns="109728" bIns="109728" rtlCol="0" anchor="t">
            <a:spAutoFit/>
          </a:bodyPr>
          <a:lstStyle/>
          <a:p>
            <a:pPr marL="508000"/>
            <a:r>
              <a:rPr lang="en-US" b="1" dirty="0">
                <a:solidFill>
                  <a:schemeClr val="tx1"/>
                </a:solidFill>
              </a:rPr>
              <a:t>Contextual Framework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10097" y="516378"/>
            <a:ext cx="518790" cy="518788"/>
            <a:chOff x="349648" y="2204865"/>
            <a:chExt cx="518790" cy="518788"/>
          </a:xfrm>
        </p:grpSpPr>
        <p:sp>
          <p:nvSpPr>
            <p:cNvPr id="8" name="Oval 7"/>
            <p:cNvSpPr/>
            <p:nvPr>
              <p:custDataLst>
                <p:tags r:id="rId17"/>
              </p:custDataLst>
            </p:nvPr>
          </p:nvSpPr>
          <p:spPr>
            <a:xfrm>
              <a:off x="349648" y="2204865"/>
              <a:ext cx="518790" cy="518788"/>
            </a:xfrm>
            <a:prstGeom prst="ellipse">
              <a:avLst/>
            </a:prstGeom>
            <a:gradFill flip="none" rotWithShape="1">
              <a:gsLst>
                <a:gs pos="79000">
                  <a:schemeClr val="bg1">
                    <a:lumMod val="50000"/>
                  </a:schemeClr>
                </a:gs>
                <a:gs pos="19000">
                  <a:schemeClr val="bg1">
                    <a:lumMod val="80000"/>
                  </a:schemeClr>
                </a:gs>
                <a:gs pos="47000">
                  <a:schemeClr val="bg1">
                    <a:lumMod val="9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>
              <p:custDataLst>
                <p:tags r:id="rId18"/>
              </p:custDataLst>
            </p:nvPr>
          </p:nvSpPr>
          <p:spPr>
            <a:xfrm>
              <a:off x="391262" y="2246478"/>
              <a:ext cx="435563" cy="435563"/>
            </a:xfrm>
            <a:prstGeom prst="ellipse">
              <a:avLst/>
            </a:prstGeom>
            <a:solidFill>
              <a:srgbClr val="0D65AC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9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>
                  <a:solidFill>
                    <a:prstClr val="white"/>
                  </a:solidFill>
                </a:rPr>
                <a:t>1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1370012" y="1160768"/>
            <a:ext cx="5054983" cy="498598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  <a:effectLst>
            <a:innerShdw blurRad="63500">
              <a:prstClr val="black">
                <a:alpha val="33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09728" tIns="109728" rIns="109728" bIns="109728" rtlCol="0" anchor="t">
            <a:spAutoFit/>
          </a:bodyPr>
          <a:lstStyle/>
          <a:p>
            <a:pPr marL="508000"/>
            <a:r>
              <a:rPr lang="en-US" b="1" dirty="0">
                <a:solidFill>
                  <a:schemeClr val="tx1"/>
                </a:solidFill>
              </a:rPr>
              <a:t>Regional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TVET Strategy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70012" y="1802627"/>
            <a:ext cx="5054983" cy="498598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  <a:effectLst>
            <a:innerShdw blurRad="63500">
              <a:prstClr val="black">
                <a:alpha val="33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09728" tIns="109728" rIns="109728" bIns="109728" rtlCol="0" anchor="t">
            <a:spAutoFit/>
          </a:bodyPr>
          <a:lstStyle/>
          <a:p>
            <a:pPr marL="508000" lvl="0"/>
            <a:r>
              <a:rPr lang="en-US" b="1">
                <a:solidFill>
                  <a:prstClr val="black"/>
                </a:solidFill>
              </a:rPr>
              <a:t>Background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0012" y="2460475"/>
            <a:ext cx="5054983" cy="498598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  <a:effectLst>
            <a:innerShdw blurRad="63500">
              <a:prstClr val="black">
                <a:alpha val="33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09728" tIns="109728" rIns="109728" bIns="109728" rtlCol="0" anchor="t">
            <a:spAutoFit/>
          </a:bodyPr>
          <a:lstStyle/>
          <a:p>
            <a:pPr marL="508000" lvl="0"/>
            <a:r>
              <a:rPr lang="en-US" b="1">
                <a:solidFill>
                  <a:prstClr val="black"/>
                </a:solidFill>
              </a:rPr>
              <a:t>Challenges in the implementation of the CVQ</a:t>
            </a:r>
            <a:endParaRPr lang="en-US" b="1" dirty="0">
              <a:solidFill>
                <a:prstClr val="black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410097" y="1147943"/>
            <a:ext cx="518790" cy="518788"/>
            <a:chOff x="349648" y="2870068"/>
            <a:chExt cx="518790" cy="518788"/>
          </a:xfrm>
        </p:grpSpPr>
        <p:sp>
          <p:nvSpPr>
            <p:cNvPr id="16" name="Oval 15"/>
            <p:cNvSpPr/>
            <p:nvPr>
              <p:custDataLst>
                <p:tags r:id="rId15"/>
              </p:custDataLst>
            </p:nvPr>
          </p:nvSpPr>
          <p:spPr>
            <a:xfrm>
              <a:off x="349648" y="2870068"/>
              <a:ext cx="518790" cy="518788"/>
            </a:xfrm>
            <a:prstGeom prst="ellipse">
              <a:avLst/>
            </a:prstGeom>
            <a:gradFill flip="none" rotWithShape="1">
              <a:gsLst>
                <a:gs pos="79000">
                  <a:schemeClr val="bg1">
                    <a:lumMod val="50000"/>
                  </a:schemeClr>
                </a:gs>
                <a:gs pos="19000">
                  <a:schemeClr val="bg1">
                    <a:lumMod val="80000"/>
                  </a:schemeClr>
                </a:gs>
                <a:gs pos="47000">
                  <a:schemeClr val="bg1">
                    <a:lumMod val="9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Oval 16"/>
            <p:cNvSpPr/>
            <p:nvPr>
              <p:custDataLst>
                <p:tags r:id="rId16"/>
              </p:custDataLst>
            </p:nvPr>
          </p:nvSpPr>
          <p:spPr>
            <a:xfrm>
              <a:off x="391262" y="2911681"/>
              <a:ext cx="435563" cy="435563"/>
            </a:xfrm>
            <a:prstGeom prst="ellipse">
              <a:avLst/>
            </a:prstGeom>
            <a:solidFill>
              <a:srgbClr val="0D65AC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9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410097" y="1789285"/>
            <a:ext cx="518790" cy="518788"/>
            <a:chOff x="349648" y="3563248"/>
            <a:chExt cx="518790" cy="518788"/>
          </a:xfrm>
        </p:grpSpPr>
        <p:sp>
          <p:nvSpPr>
            <p:cNvPr id="19" name="Oval 18"/>
            <p:cNvSpPr/>
            <p:nvPr>
              <p:custDataLst>
                <p:tags r:id="rId13"/>
              </p:custDataLst>
            </p:nvPr>
          </p:nvSpPr>
          <p:spPr>
            <a:xfrm>
              <a:off x="349648" y="3563248"/>
              <a:ext cx="518790" cy="518788"/>
            </a:xfrm>
            <a:prstGeom prst="ellipse">
              <a:avLst/>
            </a:prstGeom>
            <a:gradFill flip="none" rotWithShape="1">
              <a:gsLst>
                <a:gs pos="79000">
                  <a:schemeClr val="bg1">
                    <a:lumMod val="50000"/>
                  </a:schemeClr>
                </a:gs>
                <a:gs pos="19000">
                  <a:schemeClr val="bg1">
                    <a:lumMod val="80000"/>
                  </a:schemeClr>
                </a:gs>
                <a:gs pos="47000">
                  <a:schemeClr val="bg1">
                    <a:lumMod val="9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Oval 19"/>
            <p:cNvSpPr/>
            <p:nvPr>
              <p:custDataLst>
                <p:tags r:id="rId14"/>
              </p:custDataLst>
            </p:nvPr>
          </p:nvSpPr>
          <p:spPr>
            <a:xfrm>
              <a:off x="391262" y="3604861"/>
              <a:ext cx="435563" cy="435563"/>
            </a:xfrm>
            <a:prstGeom prst="ellipse">
              <a:avLst/>
            </a:prstGeom>
            <a:solidFill>
              <a:srgbClr val="0D65AC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9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410097" y="2447560"/>
            <a:ext cx="518790" cy="518788"/>
            <a:chOff x="349648" y="4228449"/>
            <a:chExt cx="518790" cy="518788"/>
          </a:xfrm>
        </p:grpSpPr>
        <p:sp>
          <p:nvSpPr>
            <p:cNvPr id="22" name="Oval 21"/>
            <p:cNvSpPr/>
            <p:nvPr>
              <p:custDataLst>
                <p:tags r:id="rId11"/>
              </p:custDataLst>
            </p:nvPr>
          </p:nvSpPr>
          <p:spPr>
            <a:xfrm>
              <a:off x="349648" y="4228449"/>
              <a:ext cx="518790" cy="518788"/>
            </a:xfrm>
            <a:prstGeom prst="ellipse">
              <a:avLst/>
            </a:prstGeom>
            <a:gradFill flip="none" rotWithShape="1">
              <a:gsLst>
                <a:gs pos="79000">
                  <a:schemeClr val="bg1">
                    <a:lumMod val="50000"/>
                  </a:schemeClr>
                </a:gs>
                <a:gs pos="19000">
                  <a:schemeClr val="bg1">
                    <a:lumMod val="80000"/>
                  </a:schemeClr>
                </a:gs>
                <a:gs pos="47000">
                  <a:schemeClr val="bg1">
                    <a:lumMod val="9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Oval 22"/>
            <p:cNvSpPr/>
            <p:nvPr>
              <p:custDataLst>
                <p:tags r:id="rId12"/>
              </p:custDataLst>
            </p:nvPr>
          </p:nvSpPr>
          <p:spPr>
            <a:xfrm>
              <a:off x="391262" y="4270062"/>
              <a:ext cx="435563" cy="435563"/>
            </a:xfrm>
            <a:prstGeom prst="ellipse">
              <a:avLst/>
            </a:prstGeom>
            <a:solidFill>
              <a:srgbClr val="0B538F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9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1354677" y="3098337"/>
            <a:ext cx="5070318" cy="498598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  <a:effectLst>
            <a:innerShdw blurRad="63500">
              <a:prstClr val="black">
                <a:alpha val="33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09728" tIns="109728" rIns="109728" bIns="109728" rtlCol="0" anchor="t">
            <a:spAutoFit/>
          </a:bodyPr>
          <a:lstStyle/>
          <a:p>
            <a:pPr marL="508000" lvl="0"/>
            <a:r>
              <a:rPr lang="en-US" b="1">
                <a:solidFill>
                  <a:prstClr val="black"/>
                </a:solidFill>
              </a:rPr>
              <a:t>Programme Development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362627" y="3740985"/>
            <a:ext cx="5070319" cy="498598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  <a:effectLst>
            <a:innerShdw blurRad="63500">
              <a:prstClr val="black">
                <a:alpha val="33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09728" tIns="109728" rIns="109728" bIns="109728" rtlCol="0" anchor="t">
            <a:spAutoFit/>
          </a:bodyPr>
          <a:lstStyle/>
          <a:p>
            <a:pPr marL="508000" lvl="0"/>
            <a:r>
              <a:rPr lang="en-US" b="1">
                <a:solidFill>
                  <a:prstClr val="black"/>
                </a:solidFill>
              </a:rPr>
              <a:t>OER Design</a:t>
            </a:r>
            <a:endParaRPr lang="en-US" b="1" dirty="0">
              <a:solidFill>
                <a:prstClr val="black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394762" y="3086103"/>
            <a:ext cx="518790" cy="518788"/>
            <a:chOff x="349648" y="3563248"/>
            <a:chExt cx="518790" cy="518788"/>
          </a:xfrm>
        </p:grpSpPr>
        <p:sp>
          <p:nvSpPr>
            <p:cNvPr id="27" name="Oval 26"/>
            <p:cNvSpPr/>
            <p:nvPr>
              <p:custDataLst>
                <p:tags r:id="rId9"/>
              </p:custDataLst>
            </p:nvPr>
          </p:nvSpPr>
          <p:spPr>
            <a:xfrm>
              <a:off x="349648" y="3563248"/>
              <a:ext cx="518790" cy="518788"/>
            </a:xfrm>
            <a:prstGeom prst="ellipse">
              <a:avLst/>
            </a:prstGeom>
            <a:gradFill flip="none" rotWithShape="1">
              <a:gsLst>
                <a:gs pos="79000">
                  <a:schemeClr val="bg1">
                    <a:lumMod val="50000"/>
                  </a:schemeClr>
                </a:gs>
                <a:gs pos="19000">
                  <a:schemeClr val="bg1">
                    <a:lumMod val="80000"/>
                  </a:schemeClr>
                </a:gs>
                <a:gs pos="47000">
                  <a:schemeClr val="bg1">
                    <a:lumMod val="9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>
              <p:custDataLst>
                <p:tags r:id="rId10"/>
              </p:custDataLst>
            </p:nvPr>
          </p:nvSpPr>
          <p:spPr>
            <a:xfrm>
              <a:off x="391262" y="3604861"/>
              <a:ext cx="435563" cy="435563"/>
            </a:xfrm>
            <a:prstGeom prst="ellipse">
              <a:avLst/>
            </a:prstGeom>
            <a:solidFill>
              <a:srgbClr val="0D65AC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9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394762" y="3719410"/>
            <a:ext cx="518790" cy="518788"/>
            <a:chOff x="349648" y="4228449"/>
            <a:chExt cx="518790" cy="518788"/>
          </a:xfrm>
        </p:grpSpPr>
        <p:sp>
          <p:nvSpPr>
            <p:cNvPr id="30" name="Oval 29"/>
            <p:cNvSpPr/>
            <p:nvPr>
              <p:custDataLst>
                <p:tags r:id="rId7"/>
              </p:custDataLst>
            </p:nvPr>
          </p:nvSpPr>
          <p:spPr>
            <a:xfrm>
              <a:off x="349648" y="4228449"/>
              <a:ext cx="518790" cy="518788"/>
            </a:xfrm>
            <a:prstGeom prst="ellipse">
              <a:avLst/>
            </a:prstGeom>
            <a:gradFill flip="none" rotWithShape="1">
              <a:gsLst>
                <a:gs pos="79000">
                  <a:schemeClr val="bg1">
                    <a:lumMod val="50000"/>
                  </a:schemeClr>
                </a:gs>
                <a:gs pos="19000">
                  <a:schemeClr val="bg1">
                    <a:lumMod val="80000"/>
                  </a:schemeClr>
                </a:gs>
                <a:gs pos="47000">
                  <a:schemeClr val="bg1">
                    <a:lumMod val="9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>
              <p:custDataLst>
                <p:tags r:id="rId8"/>
              </p:custDataLst>
            </p:nvPr>
          </p:nvSpPr>
          <p:spPr>
            <a:xfrm>
              <a:off x="391262" y="4270062"/>
              <a:ext cx="435563" cy="435563"/>
            </a:xfrm>
            <a:prstGeom prst="ellipse">
              <a:avLst/>
            </a:prstGeom>
            <a:solidFill>
              <a:srgbClr val="0B538F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9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354676" y="4990051"/>
            <a:ext cx="5070319" cy="498598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  <a:effectLst>
            <a:innerShdw blurRad="63500">
              <a:prstClr val="black">
                <a:alpha val="33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09728" tIns="109728" rIns="109728" bIns="109728" rtlCol="0" anchor="t">
            <a:spAutoFit/>
          </a:bodyPr>
          <a:lstStyle/>
          <a:p>
            <a:pPr marL="508000" lvl="0"/>
            <a:r>
              <a:rPr lang="en-US" b="1">
                <a:solidFill>
                  <a:prstClr val="black"/>
                </a:solidFill>
              </a:rPr>
              <a:t>Benefits of the Programme</a:t>
            </a:r>
            <a:endParaRPr lang="en-US" b="1" dirty="0">
              <a:solidFill>
                <a:prstClr val="black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394761" y="4980478"/>
            <a:ext cx="518790" cy="518788"/>
            <a:chOff x="349648" y="2204865"/>
            <a:chExt cx="518790" cy="518788"/>
          </a:xfrm>
        </p:grpSpPr>
        <p:sp>
          <p:nvSpPr>
            <p:cNvPr id="34" name="Oval 33"/>
            <p:cNvSpPr/>
            <p:nvPr>
              <p:custDataLst>
                <p:tags r:id="rId5"/>
              </p:custDataLst>
            </p:nvPr>
          </p:nvSpPr>
          <p:spPr>
            <a:xfrm>
              <a:off x="349648" y="2204865"/>
              <a:ext cx="518790" cy="518788"/>
            </a:xfrm>
            <a:prstGeom prst="ellipse">
              <a:avLst/>
            </a:prstGeom>
            <a:gradFill flip="none" rotWithShape="1">
              <a:gsLst>
                <a:gs pos="79000">
                  <a:schemeClr val="bg1">
                    <a:lumMod val="50000"/>
                  </a:schemeClr>
                </a:gs>
                <a:gs pos="19000">
                  <a:schemeClr val="bg1">
                    <a:lumMod val="80000"/>
                  </a:schemeClr>
                </a:gs>
                <a:gs pos="47000">
                  <a:schemeClr val="bg1">
                    <a:lumMod val="9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>
              <p:custDataLst>
                <p:tags r:id="rId6"/>
              </p:custDataLst>
            </p:nvPr>
          </p:nvSpPr>
          <p:spPr>
            <a:xfrm>
              <a:off x="391262" y="2246478"/>
              <a:ext cx="435563" cy="435563"/>
            </a:xfrm>
            <a:prstGeom prst="ellipse">
              <a:avLst/>
            </a:prstGeom>
            <a:solidFill>
              <a:srgbClr val="0D65AC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9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>
                  <a:solidFill>
                    <a:prstClr val="white"/>
                  </a:solidFill>
                </a:rPr>
                <a:t>8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1354676" y="5586729"/>
            <a:ext cx="5070319" cy="498598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  <a:effectLst>
            <a:innerShdw blurRad="63500">
              <a:prstClr val="black">
                <a:alpha val="33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09728" tIns="109728" rIns="109728" bIns="109728" rtlCol="0" anchor="t">
            <a:spAutoFit/>
          </a:bodyPr>
          <a:lstStyle/>
          <a:p>
            <a:pPr marL="508000" lvl="0"/>
            <a:r>
              <a:rPr lang="en-US" b="1">
                <a:solidFill>
                  <a:prstClr val="black"/>
                </a:solidFill>
              </a:rPr>
              <a:t>Conclusion</a:t>
            </a:r>
            <a:endParaRPr lang="en-US" b="1" dirty="0">
              <a:solidFill>
                <a:prstClr val="black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392489" y="5574712"/>
            <a:ext cx="518790" cy="518788"/>
            <a:chOff x="349648" y="2870068"/>
            <a:chExt cx="518790" cy="518788"/>
          </a:xfrm>
        </p:grpSpPr>
        <p:sp>
          <p:nvSpPr>
            <p:cNvPr id="40" name="Oval 39"/>
            <p:cNvSpPr/>
            <p:nvPr>
              <p:custDataLst>
                <p:tags r:id="rId3"/>
              </p:custDataLst>
            </p:nvPr>
          </p:nvSpPr>
          <p:spPr>
            <a:xfrm>
              <a:off x="349648" y="2870068"/>
              <a:ext cx="518790" cy="518788"/>
            </a:xfrm>
            <a:prstGeom prst="ellipse">
              <a:avLst/>
            </a:prstGeom>
            <a:gradFill flip="none" rotWithShape="1">
              <a:gsLst>
                <a:gs pos="79000">
                  <a:schemeClr val="bg1">
                    <a:lumMod val="50000"/>
                  </a:schemeClr>
                </a:gs>
                <a:gs pos="19000">
                  <a:schemeClr val="bg1">
                    <a:lumMod val="80000"/>
                  </a:schemeClr>
                </a:gs>
                <a:gs pos="47000">
                  <a:schemeClr val="bg1">
                    <a:lumMod val="9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1" name="Oval 40"/>
            <p:cNvSpPr/>
            <p:nvPr>
              <p:custDataLst>
                <p:tags r:id="rId4"/>
              </p:custDataLst>
            </p:nvPr>
          </p:nvSpPr>
          <p:spPr>
            <a:xfrm>
              <a:off x="391262" y="2911681"/>
              <a:ext cx="435563" cy="435563"/>
            </a:xfrm>
            <a:prstGeom prst="ellipse">
              <a:avLst/>
            </a:prstGeom>
            <a:solidFill>
              <a:srgbClr val="0D65AC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9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6" name="Rectangle 55"/>
          <p:cNvSpPr/>
          <p:nvPr/>
        </p:nvSpPr>
        <p:spPr>
          <a:xfrm>
            <a:off x="1354676" y="4374292"/>
            <a:ext cx="5070319" cy="498598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  <a:effectLst>
            <a:innerShdw blurRad="63500">
              <a:prstClr val="black">
                <a:alpha val="33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09728" tIns="109728" rIns="109728" bIns="109728" rtlCol="0" anchor="t">
            <a:spAutoFit/>
          </a:bodyPr>
          <a:lstStyle/>
          <a:p>
            <a:pPr marL="508000" lvl="0"/>
            <a:r>
              <a:rPr lang="en-US" b="1">
                <a:solidFill>
                  <a:prstClr val="black"/>
                </a:solidFill>
              </a:rPr>
              <a:t>Sustainability &amp; Affordability</a:t>
            </a:r>
            <a:endParaRPr lang="en-US" sz="1400" dirty="0">
              <a:solidFill>
                <a:prstClr val="black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394761" y="4357270"/>
            <a:ext cx="518790" cy="518788"/>
            <a:chOff x="349648" y="2204865"/>
            <a:chExt cx="518790" cy="518788"/>
          </a:xfrm>
        </p:grpSpPr>
        <p:sp>
          <p:nvSpPr>
            <p:cNvPr id="58" name="Oval 57"/>
            <p:cNvSpPr/>
            <p:nvPr>
              <p:custDataLst>
                <p:tags r:id="rId1"/>
              </p:custDataLst>
            </p:nvPr>
          </p:nvSpPr>
          <p:spPr>
            <a:xfrm>
              <a:off x="349648" y="2204865"/>
              <a:ext cx="518790" cy="518788"/>
            </a:xfrm>
            <a:prstGeom prst="ellipse">
              <a:avLst/>
            </a:prstGeom>
            <a:gradFill flip="none" rotWithShape="1">
              <a:gsLst>
                <a:gs pos="79000">
                  <a:schemeClr val="bg1">
                    <a:lumMod val="50000"/>
                  </a:schemeClr>
                </a:gs>
                <a:gs pos="19000">
                  <a:schemeClr val="bg1">
                    <a:lumMod val="80000"/>
                  </a:schemeClr>
                </a:gs>
                <a:gs pos="47000">
                  <a:schemeClr val="bg1">
                    <a:lumMod val="9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Oval 58"/>
            <p:cNvSpPr/>
            <p:nvPr>
              <p:custDataLst>
                <p:tags r:id="rId2"/>
              </p:custDataLst>
            </p:nvPr>
          </p:nvSpPr>
          <p:spPr>
            <a:xfrm>
              <a:off x="391262" y="2246478"/>
              <a:ext cx="435563" cy="435563"/>
            </a:xfrm>
            <a:prstGeom prst="ellipse">
              <a:avLst/>
            </a:prstGeom>
            <a:solidFill>
              <a:srgbClr val="0D65AC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9000">
                    <a:schemeClr val="bg1">
                      <a:lumMod val="50000"/>
                    </a:schemeClr>
                  </a:gs>
                </a:gsLst>
                <a:lin ang="16200000" scaled="1"/>
                <a:tileRect/>
              </a:gradFill>
            </a:ln>
            <a:effectLst>
              <a:innerShdw blurRad="177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b="1" dirty="0">
                  <a:solidFill>
                    <a:prstClr val="white"/>
                  </a:solidFill>
                </a:rPr>
                <a:t>7</a:t>
              </a:r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812" y="1497342"/>
            <a:ext cx="4928414" cy="3696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25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25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2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2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25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25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>
            <a:spLocks/>
          </p:cNvSpPr>
          <p:nvPr/>
        </p:nvSpPr>
        <p:spPr bwMode="auto">
          <a:xfrm>
            <a:off x="2125815" y="366989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CONTEXTUAL FRAMEWORK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3248" y="3270603"/>
            <a:ext cx="4303361" cy="781236"/>
            <a:chOff x="628362" y="3067235"/>
            <a:chExt cx="4303361" cy="781236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7" name="Right Arrow 7"/>
            <p:cNvSpPr/>
            <p:nvPr/>
          </p:nvSpPr>
          <p:spPr>
            <a:xfrm>
              <a:off x="2188523" y="3067235"/>
              <a:ext cx="2743200" cy="781236"/>
            </a:xfrm>
            <a:prstGeom prst="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8362" y="3135858"/>
              <a:ext cx="1402671" cy="64633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+mn-cs"/>
                </a:rPr>
                <a:t>CSME</a:t>
              </a:r>
              <a:endParaRPr kumimoji="0" lang="en-US" sz="36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cs typeface="+mn-cs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43342" y="1093267"/>
            <a:ext cx="1831110" cy="2034886"/>
            <a:chOff x="3771855" y="846097"/>
            <a:chExt cx="1831110" cy="2034886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0" name="Notched Right Arrow 10"/>
            <p:cNvSpPr/>
            <p:nvPr/>
          </p:nvSpPr>
          <p:spPr>
            <a:xfrm rot="16200000">
              <a:off x="3906175" y="1669181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771855" y="846097"/>
              <a:ext cx="1831110" cy="523220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0" normalizeH="0" baseline="0" noProof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LnTx/>
                  <a:uFillTx/>
                  <a:latin typeface="Calibri"/>
                  <a:cs typeface="+mn-cs"/>
                </a:rPr>
                <a:t>CANTA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210970" y="1767137"/>
            <a:ext cx="3760684" cy="1393745"/>
            <a:chOff x="4856084" y="1518131"/>
            <a:chExt cx="3760684" cy="1393745"/>
          </a:xfrm>
        </p:grpSpPr>
        <p:sp>
          <p:nvSpPr>
            <p:cNvPr id="57" name="Notched Right Arrow 14"/>
            <p:cNvSpPr/>
            <p:nvPr/>
          </p:nvSpPr>
          <p:spPr>
            <a:xfrm rot="-2700000">
              <a:off x="4856084" y="2050742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004506" y="1518131"/>
              <a:ext cx="261226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0" normalizeH="0" baseline="0" noProof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LnTx/>
                  <a:uFillTx/>
                  <a:latin typeface="Calibri"/>
                  <a:cs typeface="+mn-cs"/>
                </a:rPr>
                <a:t>CARICOM Skills Certificate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587116" y="3236343"/>
            <a:ext cx="3469696" cy="988367"/>
            <a:chOff x="5246703" y="3027286"/>
            <a:chExt cx="3469696" cy="988367"/>
          </a:xfrm>
        </p:grpSpPr>
        <p:sp>
          <p:nvSpPr>
            <p:cNvPr id="76" name="Notched Right Arrow 17"/>
            <p:cNvSpPr/>
            <p:nvPr/>
          </p:nvSpPr>
          <p:spPr>
            <a:xfrm>
              <a:off x="5246703" y="3027286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815748" y="3061546"/>
              <a:ext cx="190065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0" normalizeH="0" noProof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LnTx/>
                  <a:uFillTx/>
                  <a:latin typeface="Calibri"/>
                  <a:cs typeface="+mn-cs"/>
                </a:rPr>
                <a:t>Freedom of Movement</a:t>
              </a:r>
              <a:endParaRPr kumimoji="0" lang="en-US" sz="2800" i="0" u="none" strike="noStrike" kern="0" normalizeH="0" baseline="0" noProof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/>
                <a:cs typeface="+mn-cs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548753" y="3807439"/>
            <a:ext cx="2822665" cy="1761219"/>
            <a:chOff x="5206752" y="3653162"/>
            <a:chExt cx="2822665" cy="1761219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79" name="Notched Right Arrow 21"/>
            <p:cNvSpPr/>
            <p:nvPr/>
          </p:nvSpPr>
          <p:spPr>
            <a:xfrm rot="2700000" flipV="1">
              <a:off x="4856084" y="4003830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198307" y="4891161"/>
              <a:ext cx="1831110" cy="523220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0" normalizeH="0" baseline="0" noProof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LnTx/>
                  <a:uFillTx/>
                  <a:latin typeface="Calibri"/>
                  <a:cs typeface="+mn-cs"/>
                </a:rPr>
                <a:t>CVQ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601637" y="4189023"/>
            <a:ext cx="2914519" cy="2516577"/>
            <a:chOff x="3228578" y="4036559"/>
            <a:chExt cx="2914519" cy="251657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2" name="Notched Right Arrow 24"/>
            <p:cNvSpPr/>
            <p:nvPr/>
          </p:nvSpPr>
          <p:spPr>
            <a:xfrm rot="5400000" flipV="1">
              <a:off x="3906175" y="4387227"/>
              <a:ext cx="1562470" cy="861134"/>
            </a:xfrm>
            <a:prstGeom prst="notched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28578" y="5599029"/>
              <a:ext cx="2914519" cy="95410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0" normalizeH="0" baseline="0" noProof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LnTx/>
                  <a:uFillTx/>
                  <a:latin typeface="Calibri"/>
                  <a:cs typeface="+mn-cs"/>
                </a:rPr>
                <a:t>National Training Authorities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900930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caribbean ma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0" y="549185"/>
            <a:ext cx="10884847" cy="589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7770812" y="2405709"/>
            <a:ext cx="3963988" cy="1961227"/>
            <a:chOff x="7770812" y="2134700"/>
            <a:chExt cx="3963988" cy="19612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" name="TextBox 3"/>
            <p:cNvSpPr txBox="1"/>
            <p:nvPr/>
          </p:nvSpPr>
          <p:spPr>
            <a:xfrm>
              <a:off x="8114506" y="2134700"/>
              <a:ext cx="3276600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31750"/>
            </a:effectLst>
            <a:sp3d>
              <a:bevelT w="190500" h="38100"/>
            </a:sp3d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REGIONAL RESPONSE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70812" y="2895598"/>
              <a:ext cx="3963988" cy="1200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31750"/>
            </a:effectLst>
            <a:sp3d>
              <a:bevelT w="190500" h="38100"/>
            </a:sp3d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REGIONAL TVET Strategy for Workforce Development and Economic Competitiveness 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84" y="2057400"/>
            <a:ext cx="3010320" cy="26578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27612" y="3478656"/>
            <a:ext cx="85318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1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indward</a:t>
            </a:r>
          </a:p>
        </p:txBody>
      </p:sp>
    </p:spTree>
    <p:extLst>
      <p:ext uri="{BB962C8B-B14F-4D97-AF65-F5344CB8AC3E}">
        <p14:creationId xmlns:p14="http://schemas.microsoft.com/office/powerpoint/2010/main" val="79379397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827212" y="381000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CVQ ASSESSOR TRAINING REQUIREMENTS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1370012" y="990600"/>
            <a:ext cx="9982200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sz="2200" kern="0" dirty="0"/>
              <a:t>Assessor training and certification based on the </a:t>
            </a:r>
            <a:r>
              <a:rPr lang="en-US" sz="2200" i="1" kern="0" dirty="0">
                <a:solidFill>
                  <a:schemeClr val="accent1">
                    <a:lumMod val="50000"/>
                  </a:schemeClr>
                </a:solidFill>
              </a:rPr>
              <a:t>Regional Competency Standard Assessment Level IV</a:t>
            </a:r>
            <a:r>
              <a:rPr lang="en-US" sz="2200" kern="0" dirty="0"/>
              <a:t>. </a:t>
            </a:r>
            <a:endParaRPr lang="en-US" sz="2200" kern="0" dirty="0" smtClean="0"/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sz="2200" i="1" kern="0" dirty="0" smtClean="0">
                <a:solidFill>
                  <a:schemeClr val="accent1">
                    <a:lumMod val="50000"/>
                  </a:schemeClr>
                </a:solidFill>
              </a:rPr>
              <a:t>5 mandatory </a:t>
            </a:r>
            <a:r>
              <a:rPr lang="en-US" sz="2200" i="1" kern="0" dirty="0">
                <a:solidFill>
                  <a:schemeClr val="accent1">
                    <a:lumMod val="50000"/>
                  </a:schemeClr>
                </a:solidFill>
              </a:rPr>
              <a:t>CVQ units of </a:t>
            </a:r>
            <a:r>
              <a:rPr lang="en-US" sz="2200" i="1" kern="0" dirty="0" smtClean="0">
                <a:solidFill>
                  <a:schemeClr val="accent1">
                    <a:lumMod val="50000"/>
                  </a:schemeClr>
                </a:solidFill>
              </a:rPr>
              <a:t>competency</a:t>
            </a:r>
            <a:endParaRPr lang="en-US" sz="700" kern="0" dirty="0"/>
          </a:p>
          <a:p>
            <a:pPr marL="1657350" lvl="3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CSETDA0014A</a:t>
            </a:r>
            <a:r>
              <a:rPr lang="en-GB" dirty="0"/>
              <a:t> 	</a:t>
            </a:r>
            <a:r>
              <a:rPr lang="en-GB" sz="2400" i="1" dirty="0"/>
              <a:t>Plan Assessment</a:t>
            </a:r>
            <a:endParaRPr lang="en-US" sz="2400" i="1" dirty="0"/>
          </a:p>
          <a:p>
            <a:pPr marL="1657350" lvl="3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CSETDA0044A </a:t>
            </a:r>
            <a:r>
              <a:rPr lang="en-GB" dirty="0"/>
              <a:t>	</a:t>
            </a:r>
            <a:r>
              <a:rPr lang="en-GB" sz="2400" i="1" dirty="0"/>
              <a:t>Conduct Assessment</a:t>
            </a:r>
            <a:endParaRPr lang="en-US" sz="2400" i="1" dirty="0"/>
          </a:p>
          <a:p>
            <a:pPr marL="1657350" lvl="3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CSETDA0054A</a:t>
            </a:r>
            <a:r>
              <a:rPr lang="en-GB" dirty="0"/>
              <a:t> 	</a:t>
            </a:r>
            <a:r>
              <a:rPr lang="en-GB" sz="2400" i="1" dirty="0"/>
              <a:t>Review Assessment</a:t>
            </a:r>
            <a:endParaRPr lang="en-US" sz="2400" i="1" dirty="0"/>
          </a:p>
          <a:p>
            <a:pPr marL="1657350" lvl="3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CSETDA0034A</a:t>
            </a:r>
            <a:r>
              <a:rPr lang="en-GB" dirty="0"/>
              <a:t> 	</a:t>
            </a:r>
            <a:r>
              <a:rPr lang="en-GB" sz="2400" i="1" dirty="0"/>
              <a:t>Develop Assessment Tools</a:t>
            </a:r>
            <a:endParaRPr lang="en-US" sz="2400" i="1" dirty="0"/>
          </a:p>
          <a:p>
            <a:pPr marL="1657350" lvl="3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CSETDA0024A</a:t>
            </a:r>
            <a:r>
              <a:rPr lang="en-GB" dirty="0"/>
              <a:t> 	</a:t>
            </a:r>
            <a:r>
              <a:rPr lang="en-GB" sz="2400" i="1" dirty="0"/>
              <a:t>Develop Assessment Procedures</a:t>
            </a:r>
            <a:endParaRPr lang="en-US" sz="2400" i="1" dirty="0"/>
          </a:p>
          <a:p>
            <a:pPr marR="0" lvl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900" dirty="0"/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30 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hour in-service training </a:t>
            </a:r>
            <a:r>
              <a:rPr lang="en-US" sz="2000" dirty="0" smtClean="0"/>
              <a:t>for </a:t>
            </a:r>
            <a:r>
              <a:rPr lang="en-US" sz="2000" dirty="0"/>
              <a:t>persons identified as assessors and verifiers for the CVQ are required to attend.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/>
              <a:t> </a:t>
            </a:r>
          </a:p>
          <a:p>
            <a:pPr marL="342900" marR="0" lvl="0" indent="-34290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000" dirty="0"/>
              <a:t>Certification within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6 months </a:t>
            </a:r>
            <a:r>
              <a:rPr lang="en-US" sz="2000" dirty="0"/>
              <a:t>of </a:t>
            </a:r>
            <a:r>
              <a:rPr lang="en-US" sz="2000" dirty="0" smtClean="0"/>
              <a:t>training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08742400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141412" y="609600"/>
            <a:ext cx="103632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ASSESSOR TRAINING AND CERTIFICATION IN THE REGION</a:t>
            </a:r>
          </a:p>
        </p:txBody>
      </p:sp>
      <p:sp>
        <p:nvSpPr>
          <p:cNvPr id="5" name="Rectangle 39"/>
          <p:cNvSpPr>
            <a:spLocks noChangeArrowheads="1"/>
          </p:cNvSpPr>
          <p:nvPr/>
        </p:nvSpPr>
        <p:spPr bwMode="auto">
          <a:xfrm>
            <a:off x="5865812" y="1828800"/>
            <a:ext cx="542640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400" dirty="0"/>
          </a:p>
          <a:p>
            <a:endParaRPr lang="en-US" sz="24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400" dirty="0"/>
              <a:t>Approved NTAs across the region have been engaging TVET centres in assessor training and certification </a:t>
            </a:r>
            <a:r>
              <a:rPr lang="en-US" sz="2400" dirty="0" smtClean="0"/>
              <a:t>activities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400" dirty="0"/>
              <a:t>NTAs not yet approved to award CVQs seek consultancies from the approved </a:t>
            </a:r>
            <a:r>
              <a:rPr lang="en-US" sz="2400" dirty="0" smtClean="0"/>
              <a:t>NTAs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2" y="2159526"/>
            <a:ext cx="416560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057606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975734" y="609600"/>
            <a:ext cx="101346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CHALLENGES IN CVQ ASSESSOR TRAINING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1394833" y="1616333"/>
            <a:ext cx="9296401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Face to face training is costly requiring payments </a:t>
            </a:r>
            <a:r>
              <a:rPr lang="en-US" sz="2800" dirty="0"/>
              <a:t>for </a:t>
            </a:r>
            <a:r>
              <a:rPr lang="en-US" sz="2800" dirty="0" smtClean="0"/>
              <a:t>training venue, tuition, travel, </a:t>
            </a:r>
            <a:r>
              <a:rPr lang="en-US" sz="2800" dirty="0"/>
              <a:t>meals and </a:t>
            </a:r>
            <a:r>
              <a:rPr lang="en-US" sz="2800" dirty="0" smtClean="0"/>
              <a:t>materials</a:t>
            </a:r>
          </a:p>
          <a:p>
            <a:pPr algn="just"/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/>
              <a:t>Costly for NTAs in countries not yet approved to award CVQs as they are required to seek consultancies from </a:t>
            </a:r>
            <a:r>
              <a:rPr lang="en-US" sz="2800" dirty="0" smtClean="0"/>
              <a:t>approved NTAs  </a:t>
            </a:r>
            <a:endParaRPr lang="en-US" sz="2800" dirty="0"/>
          </a:p>
          <a:p>
            <a:pPr algn="just"/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/>
              <a:t>Variation in methodology and content of Assessor Training programmes delivered by approved NTAs in the </a:t>
            </a:r>
            <a:r>
              <a:rPr lang="en-US" sz="2800" dirty="0" smtClean="0"/>
              <a:t>region</a:t>
            </a:r>
            <a:endParaRPr lang="en-US" sz="28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5829943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979612" y="609600"/>
            <a:ext cx="8382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ONLINE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CVQ ASSESSOR TRAINING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1065212" y="1752600"/>
            <a:ext cx="102108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Aim </a:t>
            </a: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is to </a:t>
            </a: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harness the potential of open education resources (OER) for CVQ assessor </a:t>
            </a: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training</a:t>
            </a:r>
            <a:endParaRPr kumimoji="0" lang="en-US" sz="2600" b="0" i="0" u="none" strike="sng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342900" indent="-342900" defTabSz="914400" fontAlgn="auto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  <a:defRPr/>
            </a:pPr>
            <a:r>
              <a:rPr lang="en-US" sz="2600" kern="0" dirty="0" smtClean="0"/>
              <a:t>Commonwealth </a:t>
            </a:r>
            <a:r>
              <a:rPr lang="en-US" sz="2600" kern="0" dirty="0"/>
              <a:t>of Learning (COL) and members of CANTA (Barbados, Grenada, Trinidad and Tobago)</a:t>
            </a:r>
          </a:p>
          <a:p>
            <a:pPr marL="342900" indent="-342900" defTabSz="914400" fontAlgn="auto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  <a:defRPr/>
            </a:pPr>
            <a:r>
              <a:rPr lang="en-US" sz="2600" kern="0" dirty="0">
                <a:solidFill>
                  <a:prstClr val="black"/>
                </a:solidFill>
              </a:rPr>
              <a:t>OER are learning resources published under a Creative Commons license </a:t>
            </a:r>
            <a:r>
              <a:rPr lang="en-US" sz="2600" kern="0" dirty="0" smtClean="0">
                <a:solidFill>
                  <a:prstClr val="black"/>
                </a:solidFill>
              </a:rPr>
              <a:t>to </a:t>
            </a:r>
            <a:r>
              <a:rPr lang="en-US" sz="2600" kern="0" dirty="0">
                <a:solidFill>
                  <a:prstClr val="black"/>
                </a:solidFill>
              </a:rPr>
              <a:t>be copied or </a:t>
            </a:r>
            <a:r>
              <a:rPr lang="en-US" sz="2600" kern="0" dirty="0" smtClean="0">
                <a:solidFill>
                  <a:prstClr val="black"/>
                </a:solidFill>
              </a:rPr>
              <a:t>adapted</a:t>
            </a:r>
            <a:endParaRPr lang="en-US" sz="2600" kern="0" dirty="0">
              <a:solidFill>
                <a:prstClr val="black"/>
              </a:solidFill>
            </a:endParaRPr>
          </a:p>
          <a:p>
            <a:pPr marL="342900" indent="-342900" defTabSz="914400" fontAlgn="auto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  <a:defRPr/>
            </a:pPr>
            <a:r>
              <a:rPr lang="en-US" sz="2600" kern="0" dirty="0" smtClean="0">
                <a:solidFill>
                  <a:prstClr val="black"/>
                </a:solidFill>
              </a:rPr>
              <a:t>Materials will </a:t>
            </a:r>
            <a:r>
              <a:rPr lang="en-US" sz="2600" kern="0" dirty="0">
                <a:solidFill>
                  <a:prstClr val="black"/>
                </a:solidFill>
              </a:rPr>
              <a:t>be freely available for use by any institution in the </a:t>
            </a:r>
            <a:r>
              <a:rPr lang="en-US" sz="2600" kern="0" dirty="0" smtClean="0">
                <a:solidFill>
                  <a:prstClr val="black"/>
                </a:solidFill>
              </a:rPr>
              <a:t>Caribbean</a:t>
            </a:r>
            <a:endParaRPr lang="en-US" sz="26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43686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284412" y="469763"/>
            <a:ext cx="7772400" cy="74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47500" lnSpcReduction="20000"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6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ONLINE PROGRAMME DEVELOPMENT</a:t>
            </a:r>
          </a:p>
          <a:p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722312" y="1459860"/>
            <a:ext cx="56769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eaLnBrk="1" fontAlgn="auto" latinLnBrk="0" hangingPunct="1">
              <a:spcBef>
                <a:spcPts val="0"/>
              </a:spcBef>
              <a:buClrTx/>
              <a:buSzTx/>
              <a:buBlip>
                <a:blip r:embed="rId2"/>
              </a:buBlip>
              <a:tabLst/>
              <a:defRPr/>
            </a:pPr>
            <a:r>
              <a:rPr lang="en-US" sz="2700" kern="0" dirty="0" smtClean="0"/>
              <a:t>A</a:t>
            </a:r>
            <a:r>
              <a:rPr kumimoji="0" lang="en-US" sz="27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</a:rPr>
              <a:t>daptation</a:t>
            </a:r>
            <a:r>
              <a:rPr kumimoji="0" lang="en-US" sz="27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of existing CVQ</a:t>
            </a:r>
            <a:r>
              <a:rPr kumimoji="0" lang="en-US" sz="27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assessor training materials to online OER materials</a:t>
            </a:r>
          </a:p>
          <a:p>
            <a:pPr marR="0" lvl="0" algn="just" defTabSz="914400" eaLnBrk="1" fontAlgn="auto" latinLnBrk="0" hangingPunct="1">
              <a:spcBef>
                <a:spcPts val="0"/>
              </a:spcBef>
              <a:buClrTx/>
              <a:buSzTx/>
              <a:tabLst/>
              <a:defRPr/>
            </a:pPr>
            <a:endParaRPr kumimoji="0" lang="en-US" sz="27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342900" marR="0" lvl="0" indent="-342900" algn="just" defTabSz="914400" eaLnBrk="1" fontAlgn="auto" latinLnBrk="0" hangingPunct="1">
              <a:spcBef>
                <a:spcPts val="0"/>
              </a:spcBef>
              <a:buClrTx/>
              <a:buSzTx/>
              <a:buBlip>
                <a:blip r:embed="rId2"/>
              </a:buBlip>
              <a:tabLst/>
              <a:defRPr/>
            </a:pPr>
            <a:r>
              <a:rPr lang="en-US" sz="2700" kern="0" dirty="0" smtClean="0"/>
              <a:t>Teams </a:t>
            </a:r>
            <a:r>
              <a:rPr lang="en-US" sz="2700" kern="0" dirty="0"/>
              <a:t>worked through workshops in Barbados and online </a:t>
            </a:r>
            <a:r>
              <a:rPr lang="en-US" sz="2700" kern="0" dirty="0" smtClean="0"/>
              <a:t>meetings </a:t>
            </a:r>
          </a:p>
          <a:p>
            <a:pPr marR="0" lvl="0" algn="just" defTabSz="914400" eaLnBrk="1" fontAlgn="auto" latinLnBrk="0" hangingPunct="1">
              <a:spcBef>
                <a:spcPts val="0"/>
              </a:spcBef>
              <a:buClrTx/>
              <a:buSzTx/>
              <a:tabLst/>
              <a:defRPr/>
            </a:pPr>
            <a:endParaRPr lang="en-US" sz="2700" kern="0" dirty="0"/>
          </a:p>
          <a:p>
            <a:pPr marL="342900" marR="0" lvl="0" indent="-342900" algn="just" defTabSz="914400" eaLnBrk="1" fontAlgn="auto" latinLnBrk="0" hangingPunct="1">
              <a:spcBef>
                <a:spcPts val="0"/>
              </a:spcBef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7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Technology </a:t>
            </a:r>
            <a:r>
              <a:rPr kumimoji="0" lang="en-US" sz="2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facilitated regular </a:t>
            </a:r>
            <a:r>
              <a:rPr kumimoji="0" lang="en-US" sz="27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                    communication between </a:t>
            </a:r>
            <a:r>
              <a:rPr kumimoji="0" lang="en-US" sz="2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</a:t>
            </a:r>
            <a:r>
              <a:rPr kumimoji="0" lang="en-US" sz="27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countries</a:t>
            </a:r>
            <a:r>
              <a:rPr kumimoji="0" lang="en-US" sz="27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7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and </a:t>
            </a:r>
            <a:r>
              <a:rPr kumimoji="0" lang="en-US" sz="2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advisors in </a:t>
            </a:r>
            <a:r>
              <a:rPr kumimoji="0" lang="en-US" sz="27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Canada</a:t>
            </a:r>
            <a:endParaRPr kumimoji="0" lang="en-US" sz="27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811" y="1676400"/>
            <a:ext cx="4052883" cy="232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394" y="4779028"/>
            <a:ext cx="1813718" cy="85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0385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lzoUt1AuUG3d8xCLkoA7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4rmtb1EQ0y.IURfEm0gP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eh3YDV7kikRTjdB9tqf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t8cxOPnkWmybjNfo15F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4Zj5_NH0SxnUXEFt1um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4rmtb1EQ0y.IURfEm0gP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eh3YDV7kikRTjdB9tqf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t8cxOPnkWmybjNfo15F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_tdK9m4XEaF4ylMw6yte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DWg9gv_7UKzPTcSoouGK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woD3omsBU.x.xuAdF1fN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o_MlhArrUC8qoZFzvTYQ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10gjctN0ugbaIuYknRt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woD3omsBU.x.xuAdF1fN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10gjctN0ugbaIuYknRt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_tdK9m4XEaF4ylMw6yte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DWg9gv_7UKzPTcSoouGK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woD3omsBU.x.xuAdF1fN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10gjctN0ugbaIuYknRt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4Zj5_NH0SxnUXEFt1umQ"/>
</p:tagLst>
</file>

<file path=ppt/theme/theme1.xml><?xml version="1.0" encoding="utf-8"?>
<a:theme xmlns:a="http://schemas.openxmlformats.org/drawingml/2006/main" name="Vertical and Horizontal design templat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ertical and Horizontal design template" id="{937EFE6A-8CE5-4A5C-8AD7-E2948927A036}" vid="{D6F8E6E7-0932-4929-AF45-A0C96E4D3BC0}"/>
    </a:ext>
  </a:extLst>
</a:theme>
</file>

<file path=ppt/theme/theme2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FA80C33-DBF0-414D-A0CF-0F4E51886A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Vertical and horizontal design slides</Template>
  <TotalTime>0</TotalTime>
  <Words>881</Words>
  <Application>Microsoft Office PowerPoint</Application>
  <PresentationFormat>Custom</PresentationFormat>
  <Paragraphs>130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굴림</vt:lpstr>
      <vt:lpstr>ＭＳ Ｐゴシック</vt:lpstr>
      <vt:lpstr>Arial</vt:lpstr>
      <vt:lpstr>Calibri</vt:lpstr>
      <vt:lpstr>Calibri Light</vt:lpstr>
      <vt:lpstr>Century Gothic</vt:lpstr>
      <vt:lpstr>Courier New</vt:lpstr>
      <vt:lpstr>Market-Regular</vt:lpstr>
      <vt:lpstr>Wingdings</vt:lpstr>
      <vt:lpstr>Vertical and Horizontal design template</vt:lpstr>
      <vt:lpstr>The Development  of Open Education Resources (OER) for the Caribbean Vocational Qualification (CVQ) Assessor Training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2017-03-30T19:12:28Z</dcterms:created>
  <dcterms:modified xsi:type="dcterms:W3CDTF">2017-06-06T22:36:50Z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TC034606069991</vt:lpwstr>
  </property>
</Properties>
</file>