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5"/>
  </p:sldMasterIdLst>
  <p:notesMasterIdLst>
    <p:notesMasterId r:id="rId23"/>
  </p:notesMasterIdLst>
  <p:sldIdLst>
    <p:sldId id="535" r:id="rId6"/>
    <p:sldId id="537" r:id="rId7"/>
    <p:sldId id="577" r:id="rId8"/>
    <p:sldId id="578" r:id="rId9"/>
    <p:sldId id="574" r:id="rId10"/>
    <p:sldId id="579" r:id="rId11"/>
    <p:sldId id="569" r:id="rId12"/>
    <p:sldId id="571" r:id="rId13"/>
    <p:sldId id="586" r:id="rId14"/>
    <p:sldId id="567" r:id="rId15"/>
    <p:sldId id="585" r:id="rId16"/>
    <p:sldId id="573" r:id="rId17"/>
    <p:sldId id="568" r:id="rId18"/>
    <p:sldId id="583" r:id="rId19"/>
    <p:sldId id="584" r:id="rId20"/>
    <p:sldId id="576" r:id="rId21"/>
    <p:sldId id="588" r:id="rId22"/>
  </p:sldIdLst>
  <p:sldSz cx="12192000" cy="6858000"/>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len Askounis" initials="HA" lastIdx="1" clrIdx="0">
    <p:extLst>
      <p:ext uri="{19B8F6BF-5375-455C-9EA6-DF929625EA0E}">
        <p15:presenceInfo xmlns:p15="http://schemas.microsoft.com/office/powerpoint/2012/main" userId="S-1-5-21-542264435-2126130483-1179000955-246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0088"/>
    <a:srgbClr val="B4B810"/>
    <a:srgbClr val="E3E676"/>
    <a:srgbClr val="F6F7D5"/>
    <a:srgbClr val="E9EB95"/>
    <a:srgbClr val="F5F7A7"/>
    <a:srgbClr val="F3F58F"/>
    <a:srgbClr val="BBBF11"/>
    <a:srgbClr val="473790"/>
    <a:srgbClr val="BA19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8F8009D-4249-48F8-B78D-7021D2159263}" v="1" dt="2020-12-01T21:55:38.17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0525" autoAdjust="0"/>
  </p:normalViewPr>
  <p:slideViewPr>
    <p:cSldViewPr snapToGrid="0">
      <p:cViewPr varScale="1">
        <p:scale>
          <a:sx n="65" d="100"/>
          <a:sy n="65" d="100"/>
        </p:scale>
        <p:origin x="900" y="72"/>
      </p:cViewPr>
      <p:guideLst/>
    </p:cSldViewPr>
  </p:slideViewPr>
  <p:notesTextViewPr>
    <p:cViewPr>
      <p:scale>
        <a:sx n="1" d="1"/>
        <a:sy n="1" d="1"/>
      </p:scale>
      <p:origin x="0" y="0"/>
    </p:cViewPr>
  </p:notesTextViewPr>
  <p:sorterViewPr>
    <p:cViewPr>
      <p:scale>
        <a:sx n="78" d="100"/>
        <a:sy n="78" d="100"/>
      </p:scale>
      <p:origin x="0" y="-5901"/>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commentAuthors" Target="commentAuthor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ebecca Ferrie" userId="3e06e0b0-3fe2-4a94-af38-cc5f447ecc23" providerId="ADAL" clId="{C8F8009D-4249-48F8-B78D-7021D2159263}"/>
    <pc:docChg chg="modSld">
      <pc:chgData name="Rebecca Ferrie" userId="3e06e0b0-3fe2-4a94-af38-cc5f447ecc23" providerId="ADAL" clId="{C8F8009D-4249-48F8-B78D-7021D2159263}" dt="2020-12-01T21:55:46.685" v="1" actId="1076"/>
      <pc:docMkLst>
        <pc:docMk/>
      </pc:docMkLst>
      <pc:sldChg chg="addSp modSp mod">
        <pc:chgData name="Rebecca Ferrie" userId="3e06e0b0-3fe2-4a94-af38-cc5f447ecc23" providerId="ADAL" clId="{C8F8009D-4249-48F8-B78D-7021D2159263}" dt="2020-12-01T21:55:46.685" v="1" actId="1076"/>
        <pc:sldMkLst>
          <pc:docMk/>
          <pc:sldMk cId="3476439432" sldId="588"/>
        </pc:sldMkLst>
        <pc:picChg chg="add mod">
          <ac:chgData name="Rebecca Ferrie" userId="3e06e0b0-3fe2-4a94-af38-cc5f447ecc23" providerId="ADAL" clId="{C8F8009D-4249-48F8-B78D-7021D2159263}" dt="2020-12-01T21:55:46.685" v="1" actId="1076"/>
          <ac:picMkLst>
            <pc:docMk/>
            <pc:sldMk cId="3476439432" sldId="588"/>
            <ac:picMk id="5" creationId="{E5C1D5B1-6598-4F27-A86B-C57487A5E4C1}"/>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4B9E61EF-D09D-412B-A36D-8667E3C62306}" type="datetimeFigureOut">
              <a:rPr lang="en-US" smtClean="0"/>
              <a:t>12/1/2020</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D4513173-708C-41F6-B918-200267073A83}" type="slidenum">
              <a:rPr lang="en-US" smtClean="0"/>
              <a:t>‹#›</a:t>
            </a:fld>
            <a:endParaRPr lang="en-US"/>
          </a:p>
        </p:txBody>
      </p:sp>
    </p:spTree>
    <p:extLst>
      <p:ext uri="{BB962C8B-B14F-4D97-AF65-F5344CB8AC3E}">
        <p14:creationId xmlns:p14="http://schemas.microsoft.com/office/powerpoint/2010/main" val="37705507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I am pleased to talk to you today about challenges in achieving and progress towards equal access to TVET for women.</a:t>
            </a:r>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a:t>
            </a:fld>
            <a:endParaRPr lang="en-US"/>
          </a:p>
        </p:txBody>
      </p:sp>
    </p:spTree>
    <p:extLst>
      <p:ext uri="{BB962C8B-B14F-4D97-AF65-F5344CB8AC3E}">
        <p14:creationId xmlns:p14="http://schemas.microsoft.com/office/powerpoint/2010/main" val="15859130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this inequity has been exacerbated by COVID. Gains that had been made in female participation in both the labour market and TVET have been set back for the four reasons outlined here – which link back to the different TVET choices women make, stereotypic views of women’s roles at home as well as in the workplace, and broader discrimination. </a:t>
            </a:r>
          </a:p>
        </p:txBody>
      </p:sp>
      <p:sp>
        <p:nvSpPr>
          <p:cNvPr id="4" name="Slide Number Placeholder 3"/>
          <p:cNvSpPr>
            <a:spLocks noGrp="1"/>
          </p:cNvSpPr>
          <p:nvPr>
            <p:ph type="sldNum" sz="quarter" idx="5"/>
          </p:nvPr>
        </p:nvSpPr>
        <p:spPr/>
        <p:txBody>
          <a:bodyPr/>
          <a:lstStyle/>
          <a:p>
            <a:fld id="{D4513173-708C-41F6-B918-200267073A83}" type="slidenum">
              <a:rPr lang="en-US" smtClean="0"/>
              <a:t>10</a:t>
            </a:fld>
            <a:endParaRPr lang="en-US"/>
          </a:p>
        </p:txBody>
      </p:sp>
    </p:spTree>
    <p:extLst>
      <p:ext uri="{BB962C8B-B14F-4D97-AF65-F5344CB8AC3E}">
        <p14:creationId xmlns:p14="http://schemas.microsoft.com/office/powerpoint/2010/main" val="35749730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Does this matter? Do we need women involved in jobs that men traditionally do? It matters at both the country and individual level. My answer is a resounding yes!</a:t>
            </a:r>
          </a:p>
          <a:p>
            <a:endParaRPr lang="en-US" dirty="0"/>
          </a:p>
          <a:p>
            <a:r>
              <a:rPr lang="en-US" dirty="0"/>
              <a:t>It matters at the country level - as we move in to the fourth industrial revolution and the internet of things, and increasingly rely on technology, countries, including Nigeria, need more STEM TVET graduates in engineering, construction and ICT to be internationally competitive. They cannot afford to only be recruiting from half the population. Also, the complex problems we need to solve to achieve the sustainable development goals require innovative solutions, and as a world we are learning that innovation is easier and better when we bring together diverse teams – and including both genders I sone way of achieving this diversity. </a:t>
            </a:r>
          </a:p>
          <a:p>
            <a:endParaRPr lang="en-US" dirty="0"/>
          </a:p>
          <a:p>
            <a:r>
              <a:rPr lang="en-US" dirty="0"/>
              <a:t>And it also matters at the individual level. Right now females are missing out on the more lucrative careers, The European Union estimates that on average, men earn 20% more because of these differences. I don’t know what the difference would be in Nigeria. This difference in careers is a big factor in why women earn less than men across the globe, which leads to an inequitable society. On top of this, STEM TVET careers are predicted to grow at four times the rate of other jobs, because of the importance I mention above, meaning that it will become harder than it already is for women to have decent work if they do not move into these types of roles.  </a:t>
            </a:r>
          </a:p>
        </p:txBody>
      </p:sp>
      <p:sp>
        <p:nvSpPr>
          <p:cNvPr id="4" name="Slide Number Placeholder 3"/>
          <p:cNvSpPr>
            <a:spLocks noGrp="1"/>
          </p:cNvSpPr>
          <p:nvPr>
            <p:ph type="sldNum" sz="quarter" idx="5"/>
          </p:nvPr>
        </p:nvSpPr>
        <p:spPr/>
        <p:txBody>
          <a:bodyPr/>
          <a:lstStyle/>
          <a:p>
            <a:fld id="{D4513173-708C-41F6-B918-200267073A83}" type="slidenum">
              <a:rPr lang="en-US" smtClean="0"/>
              <a:t>11</a:t>
            </a:fld>
            <a:endParaRPr lang="en-US"/>
          </a:p>
        </p:txBody>
      </p:sp>
    </p:spTree>
    <p:extLst>
      <p:ext uri="{BB962C8B-B14F-4D97-AF65-F5344CB8AC3E}">
        <p14:creationId xmlns:p14="http://schemas.microsoft.com/office/powerpoint/2010/main" val="271604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is driving these differences? This framework outlines factors influencing female participation in STEM related TVET – STEM TVET being where the majority of the high status, high income, high demand jobs sit - at three levels – personal, institutional and societal.</a:t>
            </a:r>
          </a:p>
        </p:txBody>
      </p:sp>
      <p:sp>
        <p:nvSpPr>
          <p:cNvPr id="4" name="Slide Number Placeholder 3"/>
          <p:cNvSpPr>
            <a:spLocks noGrp="1"/>
          </p:cNvSpPr>
          <p:nvPr>
            <p:ph type="sldNum" sz="quarter" idx="5"/>
          </p:nvPr>
        </p:nvSpPr>
        <p:spPr/>
        <p:txBody>
          <a:bodyPr/>
          <a:lstStyle/>
          <a:p>
            <a:fld id="{D4513173-708C-41F6-B918-200267073A83}" type="slidenum">
              <a:rPr lang="en-US" smtClean="0"/>
              <a:t>12</a:t>
            </a:fld>
            <a:endParaRPr lang="en-US"/>
          </a:p>
        </p:txBody>
      </p:sp>
    </p:spTree>
    <p:extLst>
      <p:ext uri="{BB962C8B-B14F-4D97-AF65-F5344CB8AC3E}">
        <p14:creationId xmlns:p14="http://schemas.microsoft.com/office/powerpoint/2010/main" val="34060502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the personal level, there is NO evidence that biological differences mean that women cannot do STEM TVET jobs as well as men can.</a:t>
            </a:r>
          </a:p>
          <a:p>
            <a:r>
              <a:rPr lang="en-US" dirty="0"/>
              <a:t>However, there are significant differences in psychological factors, linked to how girls and their families perceive themselves and perceive the suitability of certain jobs for women. Examples of interventions seeking to address these factors are giving girls, and sometimes their mothers, the chance to play and compete using technology in a female only environment, and seeking to raise parents’ awareness of the suitability of, and opportunities within, male dominated careers for their daughters.  </a:t>
            </a:r>
          </a:p>
        </p:txBody>
      </p:sp>
      <p:sp>
        <p:nvSpPr>
          <p:cNvPr id="4" name="Slide Number Placeholder 3"/>
          <p:cNvSpPr>
            <a:spLocks noGrp="1"/>
          </p:cNvSpPr>
          <p:nvPr>
            <p:ph type="sldNum" sz="quarter" idx="5"/>
          </p:nvPr>
        </p:nvSpPr>
        <p:spPr/>
        <p:txBody>
          <a:bodyPr/>
          <a:lstStyle/>
          <a:p>
            <a:fld id="{D4513173-708C-41F6-B918-200267073A83}" type="slidenum">
              <a:rPr lang="en-US" smtClean="0"/>
              <a:t>13</a:t>
            </a:fld>
            <a:endParaRPr lang="en-US"/>
          </a:p>
        </p:txBody>
      </p:sp>
    </p:spTree>
    <p:extLst>
      <p:ext uri="{BB962C8B-B14F-4D97-AF65-F5344CB8AC3E}">
        <p14:creationId xmlns:p14="http://schemas.microsoft.com/office/powerpoint/2010/main" val="34375702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Institutional factors influencing lower female participation are similar across educational institutions and workplaces – bias from those with influence across the recruitment, study and employment pathway, lack of female examples and support, inflexible training courses, and study and work environments that are physically unfriendly for females.</a:t>
            </a:r>
          </a:p>
          <a:p>
            <a:r>
              <a:rPr lang="en-US" dirty="0"/>
              <a:t>Examples of interventions being trialed to overcome these factors include training and sensitization to help teachers understand and change their bias, girl only environments for STEM TVET subjects, and TVET institutions using women friendly criteria to select which industries they will partner with. </a:t>
            </a:r>
          </a:p>
        </p:txBody>
      </p:sp>
      <p:sp>
        <p:nvSpPr>
          <p:cNvPr id="4" name="Slide Number Placeholder 3"/>
          <p:cNvSpPr>
            <a:spLocks noGrp="1"/>
          </p:cNvSpPr>
          <p:nvPr>
            <p:ph type="sldNum" sz="quarter" idx="5"/>
          </p:nvPr>
        </p:nvSpPr>
        <p:spPr/>
        <p:txBody>
          <a:bodyPr/>
          <a:lstStyle/>
          <a:p>
            <a:fld id="{D4513173-708C-41F6-B918-200267073A83}" type="slidenum">
              <a:rPr lang="en-US" smtClean="0"/>
              <a:t>14</a:t>
            </a:fld>
            <a:endParaRPr lang="en-US"/>
          </a:p>
        </p:txBody>
      </p:sp>
    </p:spTree>
    <p:extLst>
      <p:ext uri="{BB962C8B-B14F-4D97-AF65-F5344CB8AC3E}">
        <p14:creationId xmlns:p14="http://schemas.microsoft.com/office/powerpoint/2010/main" val="1854463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Societal factors include deeply embedded norms regarding roles of men and women, and governments not recognising the importance of leading efforts to change these perceptions at national level. Some countries are running national campaigns to try to change societies’ views and developing national strategies to try to increase female participation in STEM related TVET. </a:t>
            </a:r>
          </a:p>
        </p:txBody>
      </p:sp>
      <p:sp>
        <p:nvSpPr>
          <p:cNvPr id="4" name="Slide Number Placeholder 3"/>
          <p:cNvSpPr>
            <a:spLocks noGrp="1"/>
          </p:cNvSpPr>
          <p:nvPr>
            <p:ph type="sldNum" sz="quarter" idx="5"/>
          </p:nvPr>
        </p:nvSpPr>
        <p:spPr/>
        <p:txBody>
          <a:bodyPr/>
          <a:lstStyle/>
          <a:p>
            <a:fld id="{D4513173-708C-41F6-B918-200267073A83}" type="slidenum">
              <a:rPr lang="en-US" smtClean="0"/>
              <a:t>15</a:t>
            </a:fld>
            <a:endParaRPr lang="en-US"/>
          </a:p>
        </p:txBody>
      </p:sp>
    </p:spTree>
    <p:extLst>
      <p:ext uri="{BB962C8B-B14F-4D97-AF65-F5344CB8AC3E}">
        <p14:creationId xmlns:p14="http://schemas.microsoft.com/office/powerpoint/2010/main" val="42055724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closer to home - COL and CAPA have just agreed to work together on an intervention of our own which will involve you. We want to build on the great work that WITED chapters such as yours are doing and co-design and develop an online learning experience to build the capability of existing chapters to continually improve what they are doing at and help institutions set up new chapters.</a:t>
            </a:r>
          </a:p>
        </p:txBody>
      </p:sp>
      <p:sp>
        <p:nvSpPr>
          <p:cNvPr id="4" name="Slide Number Placeholder 3"/>
          <p:cNvSpPr>
            <a:spLocks noGrp="1"/>
          </p:cNvSpPr>
          <p:nvPr>
            <p:ph type="sldNum" sz="quarter" idx="5"/>
          </p:nvPr>
        </p:nvSpPr>
        <p:spPr/>
        <p:txBody>
          <a:bodyPr/>
          <a:lstStyle/>
          <a:p>
            <a:fld id="{D4513173-708C-41F6-B918-200267073A83}" type="slidenum">
              <a:rPr lang="en-US" smtClean="0"/>
              <a:t>16</a:t>
            </a:fld>
            <a:endParaRPr lang="en-US"/>
          </a:p>
        </p:txBody>
      </p:sp>
    </p:spTree>
    <p:extLst>
      <p:ext uri="{BB962C8B-B14F-4D97-AF65-F5344CB8AC3E}">
        <p14:creationId xmlns:p14="http://schemas.microsoft.com/office/powerpoint/2010/main" val="37706348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in conclusion, across the world, including Africa, we are making good progress in women’s participation in TVET. Our focus needs to be on increasing their involvement in STEM related TVET, and better supporting them into those workplaces. Our job has got harder since COVID but there are encouraging examples that I hope you feel inspired to imitate. And COL and CAPA are joining hands to support you to do this – so that together we can all help achieve the fourth target of the fourth SDG and see equal access for women across the different types of TVET, so that women become as well off as men and countries like yours become as well off as developed nations.</a:t>
            </a:r>
          </a:p>
        </p:txBody>
      </p:sp>
      <p:sp>
        <p:nvSpPr>
          <p:cNvPr id="4" name="Slide Number Placeholder 3"/>
          <p:cNvSpPr>
            <a:spLocks noGrp="1"/>
          </p:cNvSpPr>
          <p:nvPr>
            <p:ph type="sldNum" sz="quarter" idx="5"/>
          </p:nvPr>
        </p:nvSpPr>
        <p:spPr/>
        <p:txBody>
          <a:bodyPr/>
          <a:lstStyle/>
          <a:p>
            <a:fld id="{D4513173-708C-41F6-B918-200267073A83}" type="slidenum">
              <a:rPr lang="en-US" smtClean="0"/>
              <a:t>17</a:t>
            </a:fld>
            <a:endParaRPr lang="en-US"/>
          </a:p>
        </p:txBody>
      </p:sp>
    </p:spTree>
    <p:extLst>
      <p:ext uri="{BB962C8B-B14F-4D97-AF65-F5344CB8AC3E}">
        <p14:creationId xmlns:p14="http://schemas.microsoft.com/office/powerpoint/2010/main" val="36949330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11213" y="1220788"/>
            <a:ext cx="5854700" cy="3292475"/>
          </a:xfrm>
        </p:spPr>
      </p:sp>
      <p:sp>
        <p:nvSpPr>
          <p:cNvPr id="3" name="Notes Placeholder 2"/>
          <p:cNvSpPr>
            <a:spLocks noGrp="1"/>
          </p:cNvSpPr>
          <p:nvPr>
            <p:ph type="body" idx="1"/>
          </p:nvPr>
        </p:nvSpPr>
        <p:spPr/>
        <p:txBody>
          <a:bodyPr/>
          <a:lstStyle/>
          <a:p>
            <a:r>
              <a:rPr lang="en-CA" sz="1300" dirty="0"/>
              <a:t>I lead the technical and vocational skills development work at the Commonwealth of Learning. COL is an intergovernmental organisation created by Commonwealth Heads of Government in 1987. We work across 48 Commonwealth countries, representing approximately one third of the world’s population. We promote the development and sharing of open learning and distance education knowledge, resources and technologies for sustainable livelihoods. </a:t>
            </a:r>
          </a:p>
          <a:p>
            <a:endParaRPr lang="en-CA" sz="1300" dirty="0"/>
          </a:p>
          <a:p>
            <a:endParaRPr lang="en-CA" sz="1300" dirty="0"/>
          </a:p>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a:t>
            </a:fld>
            <a:endParaRPr lang="en-US"/>
          </a:p>
        </p:txBody>
      </p:sp>
    </p:spTree>
    <p:extLst>
      <p:ext uri="{BB962C8B-B14F-4D97-AF65-F5344CB8AC3E}">
        <p14:creationId xmlns:p14="http://schemas.microsoft.com/office/powerpoint/2010/main" val="21667179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you probably know, there are 17 SDGs. Today I will focus on SDG 4 – quality education </a:t>
            </a:r>
          </a:p>
        </p:txBody>
      </p:sp>
      <p:sp>
        <p:nvSpPr>
          <p:cNvPr id="4" name="Slide Number Placeholder 3"/>
          <p:cNvSpPr>
            <a:spLocks noGrp="1"/>
          </p:cNvSpPr>
          <p:nvPr>
            <p:ph type="sldNum" sz="quarter" idx="5"/>
          </p:nvPr>
        </p:nvSpPr>
        <p:spPr/>
        <p:txBody>
          <a:bodyPr/>
          <a:lstStyle/>
          <a:p>
            <a:fld id="{D4513173-708C-41F6-B918-200267073A83}" type="slidenum">
              <a:rPr lang="en-US" smtClean="0"/>
              <a:t>3</a:t>
            </a:fld>
            <a:endParaRPr lang="en-US"/>
          </a:p>
        </p:txBody>
      </p:sp>
    </p:spTree>
    <p:extLst>
      <p:ext uri="{BB962C8B-B14F-4D97-AF65-F5344CB8AC3E}">
        <p14:creationId xmlns:p14="http://schemas.microsoft.com/office/powerpoint/2010/main" val="17853804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solidFill>
                  <a:srgbClr val="333333"/>
                </a:solidFill>
                <a:latin typeface="myriad-pro"/>
              </a:rPr>
              <a:t>And within SDG 4, I am going to zero in on Target 4.3 – equal access to affordable technical, vocational and higher education - with an emphasis on TVET, which is my passion – for reasons that I trust will soon become apparent. </a:t>
            </a:r>
            <a:endParaRPr lang="en-US" dirty="0"/>
          </a:p>
        </p:txBody>
      </p:sp>
      <p:sp>
        <p:nvSpPr>
          <p:cNvPr id="4" name="Slide Number Placeholder 3"/>
          <p:cNvSpPr>
            <a:spLocks noGrp="1"/>
          </p:cNvSpPr>
          <p:nvPr>
            <p:ph type="sldNum" sz="quarter" idx="5"/>
          </p:nvPr>
        </p:nvSpPr>
        <p:spPr/>
        <p:txBody>
          <a:bodyPr/>
          <a:lstStyle/>
          <a:p>
            <a:fld id="{D4513173-708C-41F6-B918-200267073A83}" type="slidenum">
              <a:rPr lang="en-US" smtClean="0"/>
              <a:t>4</a:t>
            </a:fld>
            <a:endParaRPr lang="en-US"/>
          </a:p>
        </p:txBody>
      </p:sp>
    </p:spTree>
    <p:extLst>
      <p:ext uri="{BB962C8B-B14F-4D97-AF65-F5344CB8AC3E}">
        <p14:creationId xmlns:p14="http://schemas.microsoft.com/office/powerpoint/2010/main" val="38910853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My hope today is that I will both inform and inspire you. I want to inform you about the gender inequity within access to TVET and inspire you to act, or act even more, to change it. </a:t>
            </a:r>
          </a:p>
        </p:txBody>
      </p:sp>
      <p:sp>
        <p:nvSpPr>
          <p:cNvPr id="4" name="Slide Number Placeholder 3"/>
          <p:cNvSpPr>
            <a:spLocks noGrp="1"/>
          </p:cNvSpPr>
          <p:nvPr>
            <p:ph type="sldNum" sz="quarter" idx="5"/>
          </p:nvPr>
        </p:nvSpPr>
        <p:spPr/>
        <p:txBody>
          <a:bodyPr/>
          <a:lstStyle/>
          <a:p>
            <a:fld id="{D4513173-708C-41F6-B918-200267073A83}" type="slidenum">
              <a:rPr lang="en-US" smtClean="0"/>
              <a:t>5</a:t>
            </a:fld>
            <a:endParaRPr lang="en-US"/>
          </a:p>
        </p:txBody>
      </p:sp>
    </p:spTree>
    <p:extLst>
      <p:ext uri="{BB962C8B-B14F-4D97-AF65-F5344CB8AC3E}">
        <p14:creationId xmlns:p14="http://schemas.microsoft.com/office/powerpoint/2010/main" val="39200784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Most of what I am informing you about comes from these two publications – one from UNESCO_UNEVOC and one from the ILO -  both published this year. I have given the links here, so you can look at them later if you wish.</a:t>
            </a:r>
          </a:p>
        </p:txBody>
      </p:sp>
      <p:sp>
        <p:nvSpPr>
          <p:cNvPr id="4" name="Slide Number Placeholder 3"/>
          <p:cNvSpPr>
            <a:spLocks noGrp="1"/>
          </p:cNvSpPr>
          <p:nvPr>
            <p:ph type="sldNum" sz="quarter" idx="5"/>
          </p:nvPr>
        </p:nvSpPr>
        <p:spPr/>
        <p:txBody>
          <a:bodyPr/>
          <a:lstStyle/>
          <a:p>
            <a:fld id="{D4513173-708C-41F6-B918-200267073A83}" type="slidenum">
              <a:rPr lang="en-US" smtClean="0"/>
              <a:t>6</a:t>
            </a:fld>
            <a:endParaRPr lang="en-US"/>
          </a:p>
        </p:txBody>
      </p:sp>
    </p:spTree>
    <p:extLst>
      <p:ext uri="{BB962C8B-B14F-4D97-AF65-F5344CB8AC3E}">
        <p14:creationId xmlns:p14="http://schemas.microsoft.com/office/powerpoint/2010/main" val="42035586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Globally we have seen some success in equal participation in education, including TVET, between genders. Here you see that across different regions of the world, male and female participation is comparable. However, you can see that it is not equal between regions. For both genders the rate is significantly lower in Africa relative to developed countries. Yes, the rate for girls and women is slightly lower in some regions, but it is not here that the significant inequity exists. </a:t>
            </a:r>
          </a:p>
        </p:txBody>
      </p:sp>
      <p:sp>
        <p:nvSpPr>
          <p:cNvPr id="4" name="Slide Number Placeholder 3"/>
          <p:cNvSpPr>
            <a:spLocks noGrp="1"/>
          </p:cNvSpPr>
          <p:nvPr>
            <p:ph type="sldNum" sz="quarter" idx="5"/>
          </p:nvPr>
        </p:nvSpPr>
        <p:spPr/>
        <p:txBody>
          <a:bodyPr/>
          <a:lstStyle/>
          <a:p>
            <a:fld id="{D4513173-708C-41F6-B918-200267073A83}" type="slidenum">
              <a:rPr lang="en-US" smtClean="0"/>
              <a:t>7</a:t>
            </a:fld>
            <a:endParaRPr lang="en-US"/>
          </a:p>
        </p:txBody>
      </p:sp>
    </p:spTree>
    <p:extLst>
      <p:ext uri="{BB962C8B-B14F-4D97-AF65-F5344CB8AC3E}">
        <p14:creationId xmlns:p14="http://schemas.microsoft.com/office/powerpoint/2010/main" val="13595296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much greater difference is in what males and females choose to study, shown here by global average. Males dominate in engineering, manufacturing, construction and ICT, and to a lesser degree in plant and animal sciences. Females dominate in education, health and welfare, and social sciences. Those women who choose science, such as myself who studied biochemistry many years ago, are more likely to choose natural sciences or mathematics. </a:t>
            </a:r>
          </a:p>
        </p:txBody>
      </p:sp>
      <p:sp>
        <p:nvSpPr>
          <p:cNvPr id="4" name="Slide Number Placeholder 3"/>
          <p:cNvSpPr>
            <a:spLocks noGrp="1"/>
          </p:cNvSpPr>
          <p:nvPr>
            <p:ph type="sldNum" sz="quarter" idx="5"/>
          </p:nvPr>
        </p:nvSpPr>
        <p:spPr/>
        <p:txBody>
          <a:bodyPr/>
          <a:lstStyle/>
          <a:p>
            <a:fld id="{D4513173-708C-41F6-B918-200267073A83}" type="slidenum">
              <a:rPr lang="en-US" smtClean="0"/>
              <a:t>8</a:t>
            </a:fld>
            <a:endParaRPr lang="en-US"/>
          </a:p>
        </p:txBody>
      </p:sp>
    </p:spTree>
    <p:extLst>
      <p:ext uri="{BB962C8B-B14F-4D97-AF65-F5344CB8AC3E}">
        <p14:creationId xmlns:p14="http://schemas.microsoft.com/office/powerpoint/2010/main" val="36021153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However, the story does not stop there. Studying vocational courses is not enough. The aim in studying is to move into the workforce and find decent work.  Women are less likely than men to gain employment in the area in which they studied, particularly if they study STEM TVET. Of girls who study STEM TVET subjects in school, only 10% continue to the next level of study, compared to 60% of boys. Of those who choose to study STEM TVET after school, by 25 years old, 20% of the females, as compared to 40% of males are working in careers related to their study. Reasons for this difference include bias by employers, difficulty gaining experience, no jobs where they live combined with an unwillingness to travel, and no money to set up a workshop. </a:t>
            </a:r>
          </a:p>
        </p:txBody>
      </p:sp>
      <p:sp>
        <p:nvSpPr>
          <p:cNvPr id="4" name="Slide Number Placeholder 3"/>
          <p:cNvSpPr>
            <a:spLocks noGrp="1"/>
          </p:cNvSpPr>
          <p:nvPr>
            <p:ph type="sldNum" sz="quarter" idx="5"/>
          </p:nvPr>
        </p:nvSpPr>
        <p:spPr/>
        <p:txBody>
          <a:bodyPr/>
          <a:lstStyle/>
          <a:p>
            <a:fld id="{D4513173-708C-41F6-B918-200267073A83}" type="slidenum">
              <a:rPr lang="en-US" smtClean="0"/>
              <a:t>9</a:t>
            </a:fld>
            <a:endParaRPr lang="en-US"/>
          </a:p>
        </p:txBody>
      </p:sp>
    </p:spTree>
    <p:extLst>
      <p:ext uri="{BB962C8B-B14F-4D97-AF65-F5344CB8AC3E}">
        <p14:creationId xmlns:p14="http://schemas.microsoft.com/office/powerpoint/2010/main" val="12654618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2_Title Slide">
    <p:bg>
      <p:bgPr>
        <a:solidFill>
          <a:srgbClr val="B3AA7E">
            <a:alpha val="18000"/>
          </a:srgbClr>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3" y="0"/>
            <a:ext cx="12191999" cy="6894285"/>
          </a:xfrm>
          <a:prstGeom prst="rect">
            <a:avLst/>
          </a:prstGeom>
        </p:spPr>
      </p:pic>
      <p:sp>
        <p:nvSpPr>
          <p:cNvPr id="2" name="Title 1"/>
          <p:cNvSpPr>
            <a:spLocks noGrp="1"/>
          </p:cNvSpPr>
          <p:nvPr>
            <p:ph type="title"/>
          </p:nvPr>
        </p:nvSpPr>
        <p:spPr>
          <a:xfrm>
            <a:off x="455365" y="122467"/>
            <a:ext cx="11460864" cy="5178843"/>
          </a:xfrm>
        </p:spPr>
        <p:txBody>
          <a:bodyPr>
            <a:noAutofit/>
          </a:bodyPr>
          <a:lstStyle>
            <a:lvl1pPr algn="ctr">
              <a:defRPr lang="en-US" sz="6000" kern="1200" dirty="0">
                <a:solidFill>
                  <a:srgbClr val="290088"/>
                </a:solidFill>
                <a:latin typeface="+mn-lt"/>
                <a:ea typeface="+mj-ea"/>
                <a:cs typeface="+mj-cs"/>
              </a:defRPr>
            </a:lvl1pPr>
          </a:lstStyle>
          <a:p>
            <a:r>
              <a:rPr lang="en-US"/>
              <a:t>Click to edit Master title style</a:t>
            </a:r>
            <a:endParaRPr lang="en-US" dirty="0"/>
          </a:p>
        </p:txBody>
      </p:sp>
      <p:sp>
        <p:nvSpPr>
          <p:cNvPr id="14" name="Text Placeholder 13"/>
          <p:cNvSpPr>
            <a:spLocks noGrp="1"/>
          </p:cNvSpPr>
          <p:nvPr>
            <p:ph type="body" sz="quarter" idx="10"/>
          </p:nvPr>
        </p:nvSpPr>
        <p:spPr>
          <a:xfrm>
            <a:off x="5687786" y="5203334"/>
            <a:ext cx="6388100" cy="1538550"/>
          </a:xfrm>
        </p:spPr>
        <p:txBody>
          <a:bodyPr>
            <a:normAutofit/>
          </a:bodyPr>
          <a:lstStyle>
            <a:lvl1pPr marL="0" indent="0" algn="l">
              <a:buNone/>
              <a:defRPr sz="24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a:t>Edit Master text styles</a:t>
            </a:r>
          </a:p>
        </p:txBody>
      </p:sp>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205132"/>
            <a:ext cx="5376104" cy="892665"/>
          </a:xfrm>
          <a:prstGeom prst="rect">
            <a:avLst/>
          </a:prstGeom>
        </p:spPr>
      </p:pic>
    </p:spTree>
    <p:extLst>
      <p:ext uri="{BB962C8B-B14F-4D97-AF65-F5344CB8AC3E}">
        <p14:creationId xmlns:p14="http://schemas.microsoft.com/office/powerpoint/2010/main" val="36177139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D03EA6F-09DB-443B-B17A-76613FDF79B8}" type="datetimeFigureOut">
              <a:rPr lang="en-US" smtClean="0"/>
              <a:pPr/>
              <a:t>12/1/2020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3BA949-CD2C-4590-B090-BB94B8C913C7}" type="slidenum">
              <a:rPr lang="en-US" smtClean="0"/>
              <a:pPr/>
              <a:t>‹#›</a:t>
            </a:fld>
            <a:endParaRPr lang="en-US"/>
          </a:p>
        </p:txBody>
      </p:sp>
    </p:spTree>
    <p:extLst>
      <p:ext uri="{BB962C8B-B14F-4D97-AF65-F5344CB8AC3E}">
        <p14:creationId xmlns:p14="http://schemas.microsoft.com/office/powerpoint/2010/main" val="12041823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D03EA6F-09DB-443B-B17A-76613FDF79B8}" type="datetimeFigureOut">
              <a:rPr lang="en-US" smtClean="0"/>
              <a:pPr/>
              <a:t>12/1/2020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3BA949-CD2C-4590-B090-BB94B8C913C7}" type="slidenum">
              <a:rPr lang="en-US" smtClean="0"/>
              <a:pPr/>
              <a:t>‹#›</a:t>
            </a:fld>
            <a:endParaRPr lang="en-US"/>
          </a:p>
        </p:txBody>
      </p:sp>
    </p:spTree>
    <p:extLst>
      <p:ext uri="{BB962C8B-B14F-4D97-AF65-F5344CB8AC3E}">
        <p14:creationId xmlns:p14="http://schemas.microsoft.com/office/powerpoint/2010/main" val="14698398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831851" y="3"/>
            <a:ext cx="10515600" cy="6857999"/>
          </a:xfrm>
        </p:spPr>
        <p:txBody>
          <a:bodyPr anchor="ctr" anchorCtr="0">
            <a:normAutofit/>
          </a:bodyPr>
          <a:lstStyle>
            <a:lvl1pPr algn="ctr">
              <a:defRPr sz="9600">
                <a:solidFill>
                  <a:schemeClr val="bg1"/>
                </a:solidFill>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554073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2_Custom Layout">
    <p:bg>
      <p:bgPr>
        <a:solidFill>
          <a:srgbClr val="F6F4EF"/>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3ECD245-0481-414C-AD4C-E009E2C29EB9}"/>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1280249" y="6015831"/>
            <a:ext cx="604303" cy="681037"/>
          </a:xfrm>
          <a:prstGeom prst="rect">
            <a:avLst/>
          </a:prstGeom>
        </p:spPr>
      </p:pic>
    </p:spTree>
    <p:extLst>
      <p:ext uri="{BB962C8B-B14F-4D97-AF65-F5344CB8AC3E}">
        <p14:creationId xmlns:p14="http://schemas.microsoft.com/office/powerpoint/2010/main" val="138323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2_Title and Vertical Text">
    <p:bg>
      <p:bgPr>
        <a:solidFill>
          <a:srgbClr val="F3F2F7"/>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BF6E461-C688-473F-9C03-55D0626563F4}"/>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1280249" y="6015831"/>
            <a:ext cx="604303" cy="681037"/>
          </a:xfrm>
          <a:prstGeom prst="rect">
            <a:avLst/>
          </a:prstGeom>
        </p:spPr>
      </p:pic>
    </p:spTree>
    <p:extLst>
      <p:ext uri="{BB962C8B-B14F-4D97-AF65-F5344CB8AC3E}">
        <p14:creationId xmlns:p14="http://schemas.microsoft.com/office/powerpoint/2010/main" val="5594810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4019BB-40F5-4E27-AF33-C72AEC2A297A}"/>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D04D6CBF-C71A-4145-9863-CC7A16DA674C}"/>
              </a:ext>
            </a:extLst>
          </p:cNvPr>
          <p:cNvSpPr>
            <a:spLocks noGrp="1"/>
          </p:cNvSpPr>
          <p:nvPr>
            <p:ph type="dt" sz="half" idx="10"/>
          </p:nvPr>
        </p:nvSpPr>
        <p:spPr/>
        <p:txBody>
          <a:bodyPr/>
          <a:lstStyle/>
          <a:p>
            <a:fld id="{CD03EA6F-09DB-443B-B17A-76613FDF79B8}" type="datetimeFigureOut">
              <a:rPr lang="en-US" smtClean="0"/>
              <a:pPr/>
              <a:t>12/1/2020</a:t>
            </a:fld>
            <a:endParaRPr lang="en-US"/>
          </a:p>
        </p:txBody>
      </p:sp>
      <p:sp>
        <p:nvSpPr>
          <p:cNvPr id="4" name="Footer Placeholder 3">
            <a:extLst>
              <a:ext uri="{FF2B5EF4-FFF2-40B4-BE49-F238E27FC236}">
                <a16:creationId xmlns:a16="http://schemas.microsoft.com/office/drawing/2014/main" id="{D34E2F0E-7F28-4240-814E-0AA06CA3272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FCBA040-0BB7-465D-B7C3-893A4DEE3553}"/>
              </a:ext>
            </a:extLst>
          </p:cNvPr>
          <p:cNvSpPr>
            <a:spLocks noGrp="1"/>
          </p:cNvSpPr>
          <p:nvPr>
            <p:ph type="sldNum" sz="quarter" idx="12"/>
          </p:nvPr>
        </p:nvSpPr>
        <p:spPr/>
        <p:txBody>
          <a:bodyPr/>
          <a:lstStyle/>
          <a:p>
            <a:fld id="{E53BA949-CD2C-4590-B090-BB94B8C913C7}" type="slidenum">
              <a:rPr lang="en-US" smtClean="0"/>
              <a:pPr/>
              <a:t>‹#›</a:t>
            </a:fld>
            <a:endParaRPr lang="en-US"/>
          </a:p>
        </p:txBody>
      </p:sp>
      <p:pic>
        <p:nvPicPr>
          <p:cNvPr id="6" name="Picture 5">
            <a:extLst>
              <a:ext uri="{FF2B5EF4-FFF2-40B4-BE49-F238E27FC236}">
                <a16:creationId xmlns:a16="http://schemas.microsoft.com/office/drawing/2014/main" id="{D089DE07-5E6E-47CE-A7AF-E35C83DE9AD9}"/>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1280249" y="6015831"/>
            <a:ext cx="604303" cy="681037"/>
          </a:xfrm>
          <a:prstGeom prst="rect">
            <a:avLst/>
          </a:prstGeom>
        </p:spPr>
      </p:pic>
    </p:spTree>
    <p:extLst>
      <p:ext uri="{BB962C8B-B14F-4D97-AF65-F5344CB8AC3E}">
        <p14:creationId xmlns:p14="http://schemas.microsoft.com/office/powerpoint/2010/main" val="12810325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7621BA4-DBAF-4A2B-B85A-A8A4C0C496F8}"/>
              </a:ext>
            </a:extLst>
          </p:cNvPr>
          <p:cNvSpPr>
            <a:spLocks noGrp="1"/>
          </p:cNvSpPr>
          <p:nvPr>
            <p:ph type="dt" sz="half" idx="10"/>
          </p:nvPr>
        </p:nvSpPr>
        <p:spPr/>
        <p:txBody>
          <a:bodyPr/>
          <a:lstStyle/>
          <a:p>
            <a:fld id="{CD03EA6F-09DB-443B-B17A-76613FDF79B8}" type="datetimeFigureOut">
              <a:rPr lang="en-US" smtClean="0"/>
              <a:pPr/>
              <a:t>12/1/2020</a:t>
            </a:fld>
            <a:endParaRPr lang="en-US"/>
          </a:p>
        </p:txBody>
      </p:sp>
      <p:sp>
        <p:nvSpPr>
          <p:cNvPr id="4" name="Footer Placeholder 3">
            <a:extLst>
              <a:ext uri="{FF2B5EF4-FFF2-40B4-BE49-F238E27FC236}">
                <a16:creationId xmlns:a16="http://schemas.microsoft.com/office/drawing/2014/main" id="{7F63AE1B-1DFA-4688-9537-39CB9A4BE93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E1F954B-8314-4935-B65C-93C75E09C394}"/>
              </a:ext>
            </a:extLst>
          </p:cNvPr>
          <p:cNvSpPr>
            <a:spLocks noGrp="1"/>
          </p:cNvSpPr>
          <p:nvPr>
            <p:ph type="sldNum" sz="quarter" idx="12"/>
          </p:nvPr>
        </p:nvSpPr>
        <p:spPr/>
        <p:txBody>
          <a:bodyPr/>
          <a:lstStyle/>
          <a:p>
            <a:fld id="{E53BA949-CD2C-4590-B090-BB94B8C913C7}" type="slidenum">
              <a:rPr lang="en-US" smtClean="0"/>
              <a:pPr/>
              <a:t>‹#›</a:t>
            </a:fld>
            <a:endParaRPr lang="en-US"/>
          </a:p>
        </p:txBody>
      </p:sp>
      <p:pic>
        <p:nvPicPr>
          <p:cNvPr id="6" name="Picture 5">
            <a:extLst>
              <a:ext uri="{FF2B5EF4-FFF2-40B4-BE49-F238E27FC236}">
                <a16:creationId xmlns:a16="http://schemas.microsoft.com/office/drawing/2014/main" id="{3C3ABB79-15E8-460F-9CA8-DD5F0CF85C23}"/>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r="-2" b="11911"/>
          <a:stretch/>
        </p:blipFill>
        <p:spPr>
          <a:xfrm>
            <a:off x="-33866" y="-38101"/>
            <a:ext cx="4738068" cy="6896101"/>
          </a:xfrm>
          <a:prstGeom prst="rect">
            <a:avLst/>
          </a:prstGeom>
        </p:spPr>
      </p:pic>
    </p:spTree>
    <p:extLst>
      <p:ext uri="{BB962C8B-B14F-4D97-AF65-F5344CB8AC3E}">
        <p14:creationId xmlns:p14="http://schemas.microsoft.com/office/powerpoint/2010/main" val="4453722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ColTx">
  <p:cSld name="Title + 2 columns">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1841667" y="1230225"/>
            <a:ext cx="5171199" cy="580799"/>
          </a:xfrm>
          <a:prstGeom prst="rect">
            <a:avLst/>
          </a:prstGeom>
        </p:spPr>
        <p:txBody>
          <a:bodyPr lIns="91425" tIns="91425" rIns="91425" bIns="9142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r>
              <a:rPr lang="en-US"/>
              <a:t>Click to edit Master title style</a:t>
            </a:r>
            <a:endParaRPr/>
          </a:p>
        </p:txBody>
      </p:sp>
      <p:sp>
        <p:nvSpPr>
          <p:cNvPr id="31" name="Shape 31"/>
          <p:cNvSpPr txBox="1">
            <a:spLocks noGrp="1"/>
          </p:cNvSpPr>
          <p:nvPr>
            <p:ph type="body" idx="1"/>
          </p:nvPr>
        </p:nvSpPr>
        <p:spPr>
          <a:xfrm>
            <a:off x="1841667" y="2158267"/>
            <a:ext cx="4567200" cy="4308000"/>
          </a:xfrm>
          <a:prstGeom prst="rect">
            <a:avLst/>
          </a:prstGeom>
        </p:spPr>
        <p:txBody>
          <a:bodyPr lIns="91425" tIns="91425" rIns="91425" bIns="91425" anchor="t" anchorCtr="0"/>
          <a:lstStyle>
            <a:lvl1pPr lvl="0">
              <a:spcBef>
                <a:spcPts val="0"/>
              </a:spcBef>
              <a:buSzPct val="100000"/>
              <a:defRPr sz="2667"/>
            </a:lvl1pPr>
            <a:lvl2pPr lvl="1">
              <a:spcBef>
                <a:spcPts val="0"/>
              </a:spcBef>
              <a:defRPr/>
            </a:lvl2pPr>
            <a:lvl3pPr lvl="2">
              <a:spcBef>
                <a:spcPts val="0"/>
              </a:spcBef>
              <a:defRPr/>
            </a:lvl3pPr>
            <a:lvl4pPr lvl="3">
              <a:spcBef>
                <a:spcPts val="0"/>
              </a:spcBef>
              <a:buSzPct val="100000"/>
              <a:defRPr sz="2667"/>
            </a:lvl4pPr>
            <a:lvl5pPr lvl="4">
              <a:spcBef>
                <a:spcPts val="0"/>
              </a:spcBef>
              <a:buSzPct val="100000"/>
              <a:defRPr sz="2667"/>
            </a:lvl5pPr>
            <a:lvl6pPr lvl="5">
              <a:spcBef>
                <a:spcPts val="0"/>
              </a:spcBef>
              <a:buSzPct val="100000"/>
              <a:defRPr sz="2667"/>
            </a:lvl6pPr>
            <a:lvl7pPr lvl="6">
              <a:spcBef>
                <a:spcPts val="0"/>
              </a:spcBef>
              <a:buSzPct val="100000"/>
              <a:defRPr sz="2667"/>
            </a:lvl7pPr>
            <a:lvl8pPr lvl="7">
              <a:spcBef>
                <a:spcPts val="0"/>
              </a:spcBef>
              <a:buSzPct val="100000"/>
              <a:defRPr sz="2667"/>
            </a:lvl8pPr>
            <a:lvl9pPr lvl="8">
              <a:spcBef>
                <a:spcPts val="0"/>
              </a:spcBef>
              <a:buSzPct val="100000"/>
              <a:defRPr sz="2667"/>
            </a:lvl9pPr>
          </a:lstStyle>
          <a:p>
            <a:pPr lvl="0"/>
            <a:r>
              <a:rPr lang="en-US"/>
              <a:t>Edit Master text styles</a:t>
            </a:r>
          </a:p>
        </p:txBody>
      </p:sp>
      <p:sp>
        <p:nvSpPr>
          <p:cNvPr id="32" name="Shape 32"/>
          <p:cNvSpPr txBox="1">
            <a:spLocks noGrp="1"/>
          </p:cNvSpPr>
          <p:nvPr>
            <p:ph type="body" idx="2"/>
          </p:nvPr>
        </p:nvSpPr>
        <p:spPr>
          <a:xfrm>
            <a:off x="6683888" y="2158267"/>
            <a:ext cx="4567200" cy="4308000"/>
          </a:xfrm>
          <a:prstGeom prst="rect">
            <a:avLst/>
          </a:prstGeom>
        </p:spPr>
        <p:txBody>
          <a:bodyPr lIns="91425" tIns="91425" rIns="91425" bIns="91425" anchor="t" anchorCtr="0"/>
          <a:lstStyle>
            <a:lvl1pPr lvl="0">
              <a:spcBef>
                <a:spcPts val="0"/>
              </a:spcBef>
              <a:buSzPct val="100000"/>
              <a:defRPr sz="2667"/>
            </a:lvl1pPr>
            <a:lvl2pPr lvl="1">
              <a:spcBef>
                <a:spcPts val="0"/>
              </a:spcBef>
              <a:defRPr/>
            </a:lvl2pPr>
            <a:lvl3pPr lvl="2">
              <a:spcBef>
                <a:spcPts val="0"/>
              </a:spcBef>
              <a:defRPr/>
            </a:lvl3pPr>
            <a:lvl4pPr lvl="3">
              <a:spcBef>
                <a:spcPts val="0"/>
              </a:spcBef>
              <a:buSzPct val="100000"/>
              <a:defRPr sz="2667"/>
            </a:lvl4pPr>
            <a:lvl5pPr lvl="4">
              <a:spcBef>
                <a:spcPts val="0"/>
              </a:spcBef>
              <a:buSzPct val="100000"/>
              <a:defRPr sz="2667"/>
            </a:lvl5pPr>
            <a:lvl6pPr lvl="5">
              <a:spcBef>
                <a:spcPts val="0"/>
              </a:spcBef>
              <a:buSzPct val="100000"/>
              <a:defRPr sz="2667"/>
            </a:lvl6pPr>
            <a:lvl7pPr lvl="6">
              <a:spcBef>
                <a:spcPts val="0"/>
              </a:spcBef>
              <a:buSzPct val="100000"/>
              <a:defRPr sz="2667"/>
            </a:lvl7pPr>
            <a:lvl8pPr lvl="7">
              <a:spcBef>
                <a:spcPts val="0"/>
              </a:spcBef>
              <a:buSzPct val="100000"/>
              <a:defRPr sz="2667"/>
            </a:lvl8pPr>
            <a:lvl9pPr lvl="8">
              <a:spcBef>
                <a:spcPts val="0"/>
              </a:spcBef>
              <a:buSzPct val="100000"/>
              <a:defRPr sz="2667"/>
            </a:lvl9pPr>
          </a:lstStyle>
          <a:p>
            <a:pPr lvl="0"/>
            <a:r>
              <a:rPr lang="en-US"/>
              <a:t>Edit Master text styles</a:t>
            </a:r>
          </a:p>
        </p:txBody>
      </p:sp>
    </p:spTree>
    <p:extLst>
      <p:ext uri="{BB962C8B-B14F-4D97-AF65-F5344CB8AC3E}">
        <p14:creationId xmlns:p14="http://schemas.microsoft.com/office/powerpoint/2010/main" val="41214541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Completely blank">
    <p:spTree>
      <p:nvGrpSpPr>
        <p:cNvPr id="1" name="Shape 56"/>
        <p:cNvGrpSpPr/>
        <p:nvPr/>
      </p:nvGrpSpPr>
      <p:grpSpPr>
        <a:xfrm>
          <a:off x="0" y="0"/>
          <a:ext cx="0" cy="0"/>
          <a:chOff x="0" y="0"/>
          <a:chExt cx="0" cy="0"/>
        </a:xfrm>
      </p:grpSpPr>
    </p:spTree>
    <p:extLst>
      <p:ext uri="{BB962C8B-B14F-4D97-AF65-F5344CB8AC3E}">
        <p14:creationId xmlns:p14="http://schemas.microsoft.com/office/powerpoint/2010/main" val="40252321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Title + 1 column">
    <p:spTree>
      <p:nvGrpSpPr>
        <p:cNvPr id="1" name="Shape 23"/>
        <p:cNvGrpSpPr/>
        <p:nvPr/>
      </p:nvGrpSpPr>
      <p:grpSpPr>
        <a:xfrm>
          <a:off x="0" y="0"/>
          <a:ext cx="0" cy="0"/>
          <a:chOff x="0" y="0"/>
          <a:chExt cx="0" cy="0"/>
        </a:xfrm>
      </p:grpSpPr>
      <p:sp>
        <p:nvSpPr>
          <p:cNvPr id="26" name="Shape 26"/>
          <p:cNvSpPr txBox="1">
            <a:spLocks noGrp="1"/>
          </p:cNvSpPr>
          <p:nvPr>
            <p:ph type="title"/>
          </p:nvPr>
        </p:nvSpPr>
        <p:spPr>
          <a:xfrm>
            <a:off x="1841667" y="1230225"/>
            <a:ext cx="5171199" cy="580799"/>
          </a:xfrm>
          <a:prstGeom prst="rect">
            <a:avLst/>
          </a:prstGeom>
        </p:spPr>
        <p:txBody>
          <a:bodyPr lIns="91425" tIns="91425" rIns="91425" bIns="91425" anchor="ctr" anchorCtr="0"/>
          <a:lstStyle>
            <a:lvl1pPr lvl="0" rtl="0">
              <a:spcBef>
                <a:spcPts val="0"/>
              </a:spcBef>
              <a:buSzPct val="100000"/>
              <a:buFont typeface="Lora"/>
              <a:buNone/>
              <a:defRPr sz="2667" b="1">
                <a:latin typeface="Lora"/>
                <a:ea typeface="Lora"/>
                <a:cs typeface="Lora"/>
                <a:sym typeface="Lora"/>
              </a:defRPr>
            </a:lvl1pPr>
            <a:lvl2pPr lvl="1" rtl="0">
              <a:spcBef>
                <a:spcPts val="0"/>
              </a:spcBef>
              <a:buSzPct val="100000"/>
              <a:buFont typeface="Lora"/>
              <a:buNone/>
              <a:defRPr sz="2667" b="1">
                <a:highlight>
                  <a:srgbClr val="FFFFFF"/>
                </a:highlight>
                <a:latin typeface="Lora"/>
                <a:ea typeface="Lora"/>
                <a:cs typeface="Lora"/>
                <a:sym typeface="Lora"/>
              </a:defRPr>
            </a:lvl2pPr>
            <a:lvl3pPr lvl="2" rtl="0">
              <a:spcBef>
                <a:spcPts val="0"/>
              </a:spcBef>
              <a:buSzPct val="100000"/>
              <a:buFont typeface="Lora"/>
              <a:buNone/>
              <a:defRPr sz="2667" b="1">
                <a:highlight>
                  <a:srgbClr val="FFFFFF"/>
                </a:highlight>
                <a:latin typeface="Lora"/>
                <a:ea typeface="Lora"/>
                <a:cs typeface="Lora"/>
                <a:sym typeface="Lora"/>
              </a:defRPr>
            </a:lvl3pPr>
            <a:lvl4pPr lvl="3" rtl="0">
              <a:spcBef>
                <a:spcPts val="0"/>
              </a:spcBef>
              <a:buSzPct val="100000"/>
              <a:buFont typeface="Lora"/>
              <a:buNone/>
              <a:defRPr sz="2667" b="1">
                <a:highlight>
                  <a:srgbClr val="FFFFFF"/>
                </a:highlight>
                <a:latin typeface="Lora"/>
                <a:ea typeface="Lora"/>
                <a:cs typeface="Lora"/>
                <a:sym typeface="Lora"/>
              </a:defRPr>
            </a:lvl4pPr>
            <a:lvl5pPr lvl="4" rtl="0">
              <a:spcBef>
                <a:spcPts val="0"/>
              </a:spcBef>
              <a:buSzPct val="100000"/>
              <a:buFont typeface="Lora"/>
              <a:buNone/>
              <a:defRPr sz="2667" b="1">
                <a:highlight>
                  <a:srgbClr val="FFFFFF"/>
                </a:highlight>
                <a:latin typeface="Lora"/>
                <a:ea typeface="Lora"/>
                <a:cs typeface="Lora"/>
                <a:sym typeface="Lora"/>
              </a:defRPr>
            </a:lvl5pPr>
            <a:lvl6pPr lvl="5" rtl="0">
              <a:spcBef>
                <a:spcPts val="0"/>
              </a:spcBef>
              <a:buSzPct val="100000"/>
              <a:buFont typeface="Lora"/>
              <a:buNone/>
              <a:defRPr sz="2667" b="1">
                <a:highlight>
                  <a:srgbClr val="FFFFFF"/>
                </a:highlight>
                <a:latin typeface="Lora"/>
                <a:ea typeface="Lora"/>
                <a:cs typeface="Lora"/>
                <a:sym typeface="Lora"/>
              </a:defRPr>
            </a:lvl6pPr>
            <a:lvl7pPr lvl="6" rtl="0">
              <a:spcBef>
                <a:spcPts val="0"/>
              </a:spcBef>
              <a:buSzPct val="100000"/>
              <a:buFont typeface="Lora"/>
              <a:buNone/>
              <a:defRPr sz="2667" b="1">
                <a:highlight>
                  <a:srgbClr val="FFFFFF"/>
                </a:highlight>
                <a:latin typeface="Lora"/>
                <a:ea typeface="Lora"/>
                <a:cs typeface="Lora"/>
                <a:sym typeface="Lora"/>
              </a:defRPr>
            </a:lvl7pPr>
            <a:lvl8pPr lvl="7" rtl="0">
              <a:spcBef>
                <a:spcPts val="0"/>
              </a:spcBef>
              <a:buSzPct val="100000"/>
              <a:buFont typeface="Lora"/>
              <a:buNone/>
              <a:defRPr sz="2667" b="1">
                <a:highlight>
                  <a:srgbClr val="FFFFFF"/>
                </a:highlight>
                <a:latin typeface="Lora"/>
                <a:ea typeface="Lora"/>
                <a:cs typeface="Lora"/>
                <a:sym typeface="Lora"/>
              </a:defRPr>
            </a:lvl8pPr>
            <a:lvl9pPr lvl="8" rtl="0">
              <a:spcBef>
                <a:spcPts val="0"/>
              </a:spcBef>
              <a:buSzPct val="100000"/>
              <a:buFont typeface="Lora"/>
              <a:buNone/>
              <a:defRPr sz="2667" b="1">
                <a:highlight>
                  <a:srgbClr val="FFFFFF"/>
                </a:highlight>
                <a:latin typeface="Lora"/>
                <a:ea typeface="Lora"/>
                <a:cs typeface="Lora"/>
                <a:sym typeface="Lora"/>
              </a:defRPr>
            </a:lvl9pPr>
          </a:lstStyle>
          <a:p>
            <a:r>
              <a:rPr lang="en-US"/>
              <a:t>Click to edit Master title style</a:t>
            </a:r>
            <a:endParaRPr/>
          </a:p>
        </p:txBody>
      </p:sp>
      <p:sp>
        <p:nvSpPr>
          <p:cNvPr id="27" name="Shape 27"/>
          <p:cNvSpPr txBox="1">
            <a:spLocks noGrp="1"/>
          </p:cNvSpPr>
          <p:nvPr>
            <p:ph type="body" idx="1"/>
          </p:nvPr>
        </p:nvSpPr>
        <p:spPr>
          <a:xfrm>
            <a:off x="1841667" y="2155293"/>
            <a:ext cx="9079600" cy="4149600"/>
          </a:xfrm>
          <a:prstGeom prst="rect">
            <a:avLst/>
          </a:prstGeom>
        </p:spPr>
        <p:txBody>
          <a:bodyPr lIns="91425" tIns="91425" rIns="91425" bIns="91425" anchor="t" anchorCtr="0"/>
          <a:lstStyle>
            <a:lvl1pPr lvl="0" rtl="0">
              <a:spcBef>
                <a:spcPts val="800"/>
              </a:spcBef>
              <a:buClr>
                <a:srgbClr val="FFCD00"/>
              </a:buClr>
              <a:buSzPct val="100000"/>
              <a:buFont typeface="Quattrocento Sans"/>
              <a:buChar char="◉"/>
              <a:defRPr sz="3200">
                <a:latin typeface="Quattrocento Sans"/>
                <a:ea typeface="Quattrocento Sans"/>
                <a:cs typeface="Quattrocento Sans"/>
                <a:sym typeface="Quattrocento Sans"/>
              </a:defRPr>
            </a:lvl1pPr>
            <a:lvl2pPr lvl="1" rtl="0">
              <a:spcBef>
                <a:spcPts val="640"/>
              </a:spcBef>
              <a:buClr>
                <a:srgbClr val="FFCD00"/>
              </a:buClr>
              <a:buSzPct val="100000"/>
              <a:buFont typeface="Quattrocento Sans"/>
              <a:defRPr sz="2667">
                <a:latin typeface="Quattrocento Sans"/>
                <a:ea typeface="Quattrocento Sans"/>
                <a:cs typeface="Quattrocento Sans"/>
                <a:sym typeface="Quattrocento Sans"/>
              </a:defRPr>
            </a:lvl2pPr>
            <a:lvl3pPr lvl="2" rtl="0">
              <a:spcBef>
                <a:spcPts val="640"/>
              </a:spcBef>
              <a:buClr>
                <a:srgbClr val="FFCD00"/>
              </a:buClr>
              <a:buSzPct val="100000"/>
              <a:buFont typeface="Quattrocento Sans"/>
              <a:defRPr sz="2667">
                <a:latin typeface="Quattrocento Sans"/>
                <a:ea typeface="Quattrocento Sans"/>
                <a:cs typeface="Quattrocento Sans"/>
                <a:sym typeface="Quattrocento Sans"/>
              </a:defRPr>
            </a:lvl3pPr>
            <a:lvl4pPr lvl="3" rtl="0">
              <a:spcBef>
                <a:spcPts val="480"/>
              </a:spcBef>
              <a:buClr>
                <a:srgbClr val="FFCD00"/>
              </a:buClr>
              <a:buSzPct val="100000"/>
              <a:buFont typeface="Quattrocento Sans"/>
              <a:defRPr sz="2400">
                <a:latin typeface="Quattrocento Sans"/>
                <a:ea typeface="Quattrocento Sans"/>
                <a:cs typeface="Quattrocento Sans"/>
                <a:sym typeface="Quattrocento Sans"/>
              </a:defRPr>
            </a:lvl4pPr>
            <a:lvl5pPr lvl="4" rtl="0">
              <a:spcBef>
                <a:spcPts val="480"/>
              </a:spcBef>
              <a:buClr>
                <a:srgbClr val="FFCD00"/>
              </a:buClr>
              <a:buSzPct val="100000"/>
              <a:buFont typeface="Quattrocento Sans"/>
              <a:defRPr sz="2400">
                <a:latin typeface="Quattrocento Sans"/>
                <a:ea typeface="Quattrocento Sans"/>
                <a:cs typeface="Quattrocento Sans"/>
                <a:sym typeface="Quattrocento Sans"/>
              </a:defRPr>
            </a:lvl5pPr>
            <a:lvl6pPr lvl="5" rtl="0">
              <a:spcBef>
                <a:spcPts val="480"/>
              </a:spcBef>
              <a:buClr>
                <a:srgbClr val="FFCD00"/>
              </a:buClr>
              <a:buSzPct val="100000"/>
              <a:buFont typeface="Quattrocento Sans"/>
              <a:defRPr sz="2400">
                <a:latin typeface="Quattrocento Sans"/>
                <a:ea typeface="Quattrocento Sans"/>
                <a:cs typeface="Quattrocento Sans"/>
                <a:sym typeface="Quattrocento Sans"/>
              </a:defRPr>
            </a:lvl6pPr>
            <a:lvl7pPr lvl="6" rtl="0">
              <a:spcBef>
                <a:spcPts val="480"/>
              </a:spcBef>
              <a:buClr>
                <a:srgbClr val="FFCD00"/>
              </a:buClr>
              <a:buSzPct val="100000"/>
              <a:buFont typeface="Quattrocento Sans"/>
              <a:defRPr sz="2400">
                <a:latin typeface="Quattrocento Sans"/>
                <a:ea typeface="Quattrocento Sans"/>
                <a:cs typeface="Quattrocento Sans"/>
                <a:sym typeface="Quattrocento Sans"/>
              </a:defRPr>
            </a:lvl7pPr>
            <a:lvl8pPr lvl="7" rtl="0">
              <a:spcBef>
                <a:spcPts val="480"/>
              </a:spcBef>
              <a:buClr>
                <a:srgbClr val="FFCD00"/>
              </a:buClr>
              <a:buSzPct val="100000"/>
              <a:buFont typeface="Quattrocento Sans"/>
              <a:defRPr sz="2400">
                <a:latin typeface="Quattrocento Sans"/>
                <a:ea typeface="Quattrocento Sans"/>
                <a:cs typeface="Quattrocento Sans"/>
                <a:sym typeface="Quattrocento Sans"/>
              </a:defRPr>
            </a:lvl8pPr>
            <a:lvl9pPr lvl="8" rtl="0">
              <a:spcBef>
                <a:spcPts val="480"/>
              </a:spcBef>
              <a:buClr>
                <a:srgbClr val="FFCD00"/>
              </a:buClr>
              <a:buSzPct val="100000"/>
              <a:buFont typeface="Quattrocento Sans"/>
              <a:defRPr sz="2400">
                <a:latin typeface="Quattrocento Sans"/>
                <a:ea typeface="Quattrocento Sans"/>
                <a:cs typeface="Quattrocento Sans"/>
                <a:sym typeface="Quattrocento Sans"/>
              </a:defRPr>
            </a:lvl9pPr>
          </a:lstStyle>
          <a:p>
            <a:pPr lvl="0"/>
            <a:r>
              <a:rPr lang="en-US"/>
              <a:t>Edit Master text styles</a:t>
            </a:r>
          </a:p>
        </p:txBody>
      </p:sp>
    </p:spTree>
    <p:extLst>
      <p:ext uri="{BB962C8B-B14F-4D97-AF65-F5344CB8AC3E}">
        <p14:creationId xmlns:p14="http://schemas.microsoft.com/office/powerpoint/2010/main" val="14827557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046236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05358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D03EA6F-09DB-443B-B17A-76613FDF79B8}" type="datetimeFigureOut">
              <a:rPr lang="en-US" smtClean="0"/>
              <a:pPr/>
              <a:t>12/1/2020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3BA949-CD2C-4590-B090-BB94B8C913C7}" type="slidenum">
              <a:rPr lang="en-US" smtClean="0"/>
              <a:pPr/>
              <a:t>‹#›</a:t>
            </a:fld>
            <a:endParaRPr lang="en-US"/>
          </a:p>
        </p:txBody>
      </p:sp>
    </p:spTree>
    <p:extLst>
      <p:ext uri="{BB962C8B-B14F-4D97-AF65-F5344CB8AC3E}">
        <p14:creationId xmlns:p14="http://schemas.microsoft.com/office/powerpoint/2010/main" val="6734269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6533846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12/1/2020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4143557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12/1/2020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818766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03EA6F-09DB-443B-B17A-76613FDF79B8}" type="datetimeFigureOut">
              <a:rPr lang="en-US" smtClean="0"/>
              <a:t>12/1/2020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3BA949-CD2C-4590-B090-BB94B8C913C7}" type="slidenum">
              <a:rPr lang="en-US" smtClean="0"/>
              <a:t>‹#›</a:t>
            </a:fld>
            <a:endParaRPr lang="en-US"/>
          </a:p>
        </p:txBody>
      </p:sp>
    </p:spTree>
    <p:extLst>
      <p:ext uri="{BB962C8B-B14F-4D97-AF65-F5344CB8AC3E}">
        <p14:creationId xmlns:p14="http://schemas.microsoft.com/office/powerpoint/2010/main" val="2116132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D03EA6F-09DB-443B-B17A-76613FDF79B8}" type="datetimeFigureOut">
              <a:rPr lang="en-US" smtClean="0"/>
              <a:pPr/>
              <a:t>12/1/2020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3BA949-CD2C-4590-B090-BB94B8C913C7}" type="slidenum">
              <a:rPr lang="en-US" smtClean="0"/>
              <a:pPr/>
              <a:t>‹#›</a:t>
            </a:fld>
            <a:endParaRPr lang="en-US"/>
          </a:p>
        </p:txBody>
      </p:sp>
    </p:spTree>
    <p:extLst>
      <p:ext uri="{BB962C8B-B14F-4D97-AF65-F5344CB8AC3E}">
        <p14:creationId xmlns:p14="http://schemas.microsoft.com/office/powerpoint/2010/main" val="7775618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D03EA6F-09DB-443B-B17A-76613FDF79B8}" type="datetimeFigureOut">
              <a:rPr lang="en-US" smtClean="0"/>
              <a:pPr/>
              <a:t>12/1/2020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3BA949-CD2C-4590-B090-BB94B8C913C7}" type="slidenum">
              <a:rPr lang="en-US" smtClean="0"/>
              <a:pPr/>
              <a:t>‹#›</a:t>
            </a:fld>
            <a:endParaRPr lang="en-US"/>
          </a:p>
        </p:txBody>
      </p:sp>
    </p:spTree>
    <p:extLst>
      <p:ext uri="{BB962C8B-B14F-4D97-AF65-F5344CB8AC3E}">
        <p14:creationId xmlns:p14="http://schemas.microsoft.com/office/powerpoint/2010/main" val="21054617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F17B360-CB58-4577-B560-1A67FD772D50}"/>
              </a:ext>
            </a:extLst>
          </p:cNvPr>
          <p:cNvPicPr>
            <a:picLocks noChangeAspect="1"/>
          </p:cNvPicPr>
          <p:nvPr userDrawn="1"/>
        </p:nvPicPr>
        <p:blipFill rotWithShape="1">
          <a:blip r:embed="rId22" cstate="print">
            <a:extLst>
              <a:ext uri="{28A0092B-C50C-407E-A947-70E740481C1C}">
                <a14:useLocalDpi xmlns:a14="http://schemas.microsoft.com/office/drawing/2010/main" val="0"/>
              </a:ext>
            </a:extLst>
          </a:blip>
          <a:srcRect/>
          <a:stretch/>
        </p:blipFill>
        <p:spPr>
          <a:xfrm>
            <a:off x="2" y="-36285"/>
            <a:ext cx="12191999" cy="6894285"/>
          </a:xfrm>
          <a:prstGeom prst="rect">
            <a:avLst/>
          </a:prstGeom>
        </p:spPr>
      </p:pic>
      <p:pic>
        <p:nvPicPr>
          <p:cNvPr id="9" name="Picture 8">
            <a:extLst>
              <a:ext uri="{FF2B5EF4-FFF2-40B4-BE49-F238E27FC236}">
                <a16:creationId xmlns:a16="http://schemas.microsoft.com/office/drawing/2014/main" id="{8196368B-AEB8-4975-80C1-47E30510F47C}"/>
              </a:ext>
            </a:extLst>
          </p:cNvPr>
          <p:cNvPicPr>
            <a:picLocks noChangeAspect="1"/>
          </p:cNvPicPr>
          <p:nvPr userDrawn="1"/>
        </p:nvPicPr>
        <p:blipFill rotWithShape="1">
          <a:blip r:embed="rId23" cstate="print">
            <a:extLst>
              <a:ext uri="{28A0092B-C50C-407E-A947-70E740481C1C}">
                <a14:useLocalDpi xmlns:a14="http://schemas.microsoft.com/office/drawing/2010/main" val="0"/>
              </a:ext>
            </a:extLst>
          </a:blip>
          <a:srcRect/>
          <a:stretch/>
        </p:blipFill>
        <p:spPr>
          <a:xfrm>
            <a:off x="11280249" y="6015831"/>
            <a:ext cx="604303" cy="681037"/>
          </a:xfrm>
          <a:prstGeom prst="rect">
            <a:avLst/>
          </a:prstGeom>
        </p:spPr>
      </p:pic>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03EA6F-09DB-443B-B17A-76613FDF79B8}" type="datetimeFigureOut">
              <a:rPr lang="en-US" smtClean="0"/>
              <a:pPr/>
              <a:t>12/1/2020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3BA949-CD2C-4590-B090-BB94B8C913C7}" type="slidenum">
              <a:rPr lang="en-US" smtClean="0"/>
              <a:pPr/>
              <a:t>‹#›</a:t>
            </a:fld>
            <a:endParaRPr lang="en-US"/>
          </a:p>
        </p:txBody>
      </p:sp>
    </p:spTree>
    <p:extLst>
      <p:ext uri="{BB962C8B-B14F-4D97-AF65-F5344CB8AC3E}">
        <p14:creationId xmlns:p14="http://schemas.microsoft.com/office/powerpoint/2010/main" val="4098781964"/>
      </p:ext>
    </p:extLst>
  </p:cSld>
  <p:clrMap bg1="lt1" tx1="dk1" bg2="lt2" tx2="dk2" accent1="accent1" accent2="accent2" accent3="accent3" accent4="accent4" accent5="accent5" accent6="accent6" hlink="hlink" folHlink="folHlink"/>
  <p:sldLayoutIdLst>
    <p:sldLayoutId id="214748366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665" r:id="rId12"/>
    <p:sldLayoutId id="2147483683" r:id="rId13"/>
    <p:sldLayoutId id="2147483684" r:id="rId14"/>
    <p:sldLayoutId id="2147483727" r:id="rId15"/>
    <p:sldLayoutId id="2147483731" r:id="rId16"/>
    <p:sldLayoutId id="2147483733" r:id="rId17"/>
    <p:sldLayoutId id="2147483734" r:id="rId18"/>
    <p:sldLayoutId id="2147483735" r:id="rId19"/>
    <p:sldLayoutId id="2147483736"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0.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jpe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20.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0.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sosceles Triangle 4"/>
          <p:cNvSpPr/>
          <p:nvPr/>
        </p:nvSpPr>
        <p:spPr>
          <a:xfrm>
            <a:off x="2286000" y="3581400"/>
            <a:ext cx="8382000" cy="3276601"/>
          </a:xfrm>
          <a:prstGeom prst="triangle">
            <a:avLst>
              <a:gd name="adj" fmla="val 50774"/>
            </a:avLst>
          </a:prstGeom>
          <a:solidFill>
            <a:schemeClr val="bg1">
              <a:alpha val="2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3">
            <a:extLst>
              <a:ext uri="{FF2B5EF4-FFF2-40B4-BE49-F238E27FC236}">
                <a16:creationId xmlns:a16="http://schemas.microsoft.com/office/drawing/2014/main" id="{74871D83-E070-4DA0-B9F8-2A61AD11C564}"/>
              </a:ext>
            </a:extLst>
          </p:cNvPr>
          <p:cNvSpPr>
            <a:spLocks noGrp="1"/>
          </p:cNvSpPr>
          <p:nvPr>
            <p:ph type="title"/>
          </p:nvPr>
        </p:nvSpPr>
        <p:spPr>
          <a:xfrm>
            <a:off x="304676" y="2155117"/>
            <a:ext cx="5693035" cy="775506"/>
          </a:xfrm>
        </p:spPr>
        <p:txBody>
          <a:bodyPr/>
          <a:lstStyle/>
          <a:p>
            <a:pPr algn="l"/>
            <a:r>
              <a:rPr lang="en-US" sz="4400" dirty="0">
                <a:effectLst/>
                <a:latin typeface="Calibri" panose="020F0502020204030204" pitchFamily="34" charset="0"/>
                <a:ea typeface="Times New Roman" panose="02020603050405020304" pitchFamily="18" charset="0"/>
              </a:rPr>
              <a:t>Gender and access to TVET: Challenges and progress</a:t>
            </a:r>
            <a:br>
              <a:rPr lang="en-US" dirty="0"/>
            </a:br>
            <a:endParaRPr lang="en-CA" dirty="0">
              <a:solidFill>
                <a:schemeClr val="tx1"/>
              </a:solidFill>
            </a:endParaRPr>
          </a:p>
        </p:txBody>
      </p:sp>
      <p:sp>
        <p:nvSpPr>
          <p:cNvPr id="15" name="Text Placeholder 14">
            <a:extLst>
              <a:ext uri="{FF2B5EF4-FFF2-40B4-BE49-F238E27FC236}">
                <a16:creationId xmlns:a16="http://schemas.microsoft.com/office/drawing/2014/main" id="{0BE18172-2568-486E-BBCF-99CB76FFE929}"/>
              </a:ext>
            </a:extLst>
          </p:cNvPr>
          <p:cNvSpPr>
            <a:spLocks noGrp="1"/>
          </p:cNvSpPr>
          <p:nvPr>
            <p:ph type="body" sz="quarter" idx="10"/>
          </p:nvPr>
        </p:nvSpPr>
        <p:spPr>
          <a:xfrm>
            <a:off x="304676" y="3614872"/>
            <a:ext cx="4041062" cy="1362606"/>
          </a:xfrm>
        </p:spPr>
        <p:txBody>
          <a:bodyPr>
            <a:normAutofit fontScale="70000" lnSpcReduction="20000"/>
          </a:bodyPr>
          <a:lstStyle/>
          <a:p>
            <a:endParaRPr lang="en-US" sz="2800" dirty="0"/>
          </a:p>
          <a:p>
            <a:r>
              <a:rPr lang="en-US" sz="2800" dirty="0"/>
              <a:t>Terry Neal, Education Specialist Technical, Vocational and Skills Development</a:t>
            </a:r>
            <a:br>
              <a:rPr lang="en-US" dirty="0"/>
            </a:br>
            <a:endParaRPr lang="en-US" dirty="0"/>
          </a:p>
        </p:txBody>
      </p:sp>
      <p:pic>
        <p:nvPicPr>
          <p:cNvPr id="3" name="Picture 2" descr="A group of people standing in front of a cake&#10;&#10;Description generated with very high confidence">
            <a:extLst>
              <a:ext uri="{FF2B5EF4-FFF2-40B4-BE49-F238E27FC236}">
                <a16:creationId xmlns:a16="http://schemas.microsoft.com/office/drawing/2014/main" id="{5D0234D3-B459-4B7D-977B-21C56E74C4D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94289" y="687683"/>
            <a:ext cx="5551481" cy="4485879"/>
          </a:xfrm>
          <a:prstGeom prst="rect">
            <a:avLst/>
          </a:prstGeom>
        </p:spPr>
      </p:pic>
    </p:spTree>
    <p:extLst>
      <p:ext uri="{BB962C8B-B14F-4D97-AF65-F5344CB8AC3E}">
        <p14:creationId xmlns:p14="http://schemas.microsoft.com/office/powerpoint/2010/main" val="1914367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B74AA-9A4E-46BE-A26C-438DBD32ECAE}"/>
              </a:ext>
            </a:extLst>
          </p:cNvPr>
          <p:cNvSpPr>
            <a:spLocks noGrp="1"/>
          </p:cNvSpPr>
          <p:nvPr>
            <p:ph type="title"/>
          </p:nvPr>
        </p:nvSpPr>
        <p:spPr>
          <a:xfrm>
            <a:off x="838200" y="65479"/>
            <a:ext cx="10515600" cy="1325563"/>
          </a:xfrm>
        </p:spPr>
        <p:txBody>
          <a:bodyPr>
            <a:normAutofit/>
          </a:bodyPr>
          <a:lstStyle/>
          <a:p>
            <a:r>
              <a:rPr lang="en-US" sz="4800" dirty="0">
                <a:solidFill>
                  <a:srgbClr val="290088"/>
                </a:solidFill>
                <a:latin typeface="+mn-lt"/>
              </a:rPr>
              <a:t>SDG 8 and COVID</a:t>
            </a:r>
          </a:p>
        </p:txBody>
      </p:sp>
      <p:pic>
        <p:nvPicPr>
          <p:cNvPr id="4098" name="Picture 2" descr="Goal 8 | Department of Economic and Social Affairs">
            <a:extLst>
              <a:ext uri="{FF2B5EF4-FFF2-40B4-BE49-F238E27FC236}">
                <a16:creationId xmlns:a16="http://schemas.microsoft.com/office/drawing/2014/main" id="{D43875EB-210C-4FF1-B614-E8582D576E4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20332" y="-88711"/>
            <a:ext cx="5557369" cy="694671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5D291777-6D59-4243-9A78-EE425F4BC254}"/>
              </a:ext>
            </a:extLst>
          </p:cNvPr>
          <p:cNvSpPr txBox="1"/>
          <p:nvPr/>
        </p:nvSpPr>
        <p:spPr>
          <a:xfrm>
            <a:off x="7552332" y="6575825"/>
            <a:ext cx="6097136" cy="369332"/>
          </a:xfrm>
          <a:prstGeom prst="rect">
            <a:avLst/>
          </a:prstGeom>
          <a:noFill/>
        </p:spPr>
        <p:txBody>
          <a:bodyPr wrap="square">
            <a:spAutoFit/>
          </a:bodyPr>
          <a:lstStyle/>
          <a:p>
            <a:r>
              <a:rPr lang="en-US" dirty="0"/>
              <a:t>https://sdgs.un.org/goals/goal8</a:t>
            </a:r>
          </a:p>
        </p:txBody>
      </p:sp>
      <p:sp>
        <p:nvSpPr>
          <p:cNvPr id="7" name="Content Placeholder 6">
            <a:extLst>
              <a:ext uri="{FF2B5EF4-FFF2-40B4-BE49-F238E27FC236}">
                <a16:creationId xmlns:a16="http://schemas.microsoft.com/office/drawing/2014/main" id="{A3939E87-A3A3-4722-8456-98CBE1F053EA}"/>
              </a:ext>
            </a:extLst>
          </p:cNvPr>
          <p:cNvSpPr txBox="1">
            <a:spLocks noGrp="1"/>
          </p:cNvSpPr>
          <p:nvPr>
            <p:ph idx="1"/>
          </p:nvPr>
        </p:nvSpPr>
        <p:spPr>
          <a:xfrm>
            <a:off x="708546" y="1565355"/>
            <a:ext cx="5047967" cy="5591274"/>
          </a:xfrm>
          <a:prstGeom prst="rect">
            <a:avLst/>
          </a:prstGeom>
          <a:noFill/>
        </p:spPr>
        <p:txBody>
          <a:bodyPr wrap="square" rtlCol="0">
            <a:spAutoFit/>
          </a:bodyPr>
          <a:lstStyle/>
          <a:p>
            <a:pPr marL="0" indent="0">
              <a:buNone/>
            </a:pPr>
            <a:r>
              <a:rPr lang="en-US" sz="2400" dirty="0"/>
              <a:t>Rolling back gains in female participation in the labour market</a:t>
            </a:r>
          </a:p>
          <a:p>
            <a:pPr marL="457200" indent="-457200">
              <a:buFont typeface="+mj-lt"/>
              <a:buAutoNum type="arabicPeriod"/>
            </a:pPr>
            <a:r>
              <a:rPr lang="en-US" sz="2400" dirty="0"/>
              <a:t>Higher percentage in front line healthcare and social assistance roles, so more at risk of getting COVID</a:t>
            </a:r>
          </a:p>
          <a:p>
            <a:pPr marL="457200" indent="-457200">
              <a:buFont typeface="+mj-lt"/>
              <a:buAutoNum type="arabicPeriod"/>
            </a:pPr>
            <a:r>
              <a:rPr lang="en-US" sz="2400" dirty="0"/>
              <a:t>Higher percentage in jobs that are affected – retail, hospitality and tourism</a:t>
            </a:r>
          </a:p>
          <a:p>
            <a:pPr marL="457200" indent="-457200">
              <a:buFont typeface="+mj-lt"/>
              <a:buAutoNum type="arabicPeriod"/>
            </a:pPr>
            <a:r>
              <a:rPr lang="en-US" sz="2400" dirty="0"/>
              <a:t>More likely to be taking on extra responsibilities for childcare with educational institutions closed</a:t>
            </a:r>
          </a:p>
          <a:p>
            <a:pPr marL="457200" indent="-457200">
              <a:buFont typeface="+mj-lt"/>
              <a:buAutoNum type="arabicPeriod"/>
            </a:pPr>
            <a:r>
              <a:rPr lang="en-US" sz="2400" dirty="0"/>
              <a:t>Less likely to have access to digital devices and internet to study online</a:t>
            </a:r>
          </a:p>
        </p:txBody>
      </p:sp>
    </p:spTree>
    <p:extLst>
      <p:ext uri="{BB962C8B-B14F-4D97-AF65-F5344CB8AC3E}">
        <p14:creationId xmlns:p14="http://schemas.microsoft.com/office/powerpoint/2010/main" val="13839783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EC62832-920E-44DD-911D-7B9341396EA1}"/>
              </a:ext>
            </a:extLst>
          </p:cNvPr>
          <p:cNvSpPr txBox="1"/>
          <p:nvPr/>
        </p:nvSpPr>
        <p:spPr>
          <a:xfrm>
            <a:off x="991738" y="1876567"/>
            <a:ext cx="5090615" cy="646331"/>
          </a:xfrm>
          <a:prstGeom prst="rect">
            <a:avLst/>
          </a:prstGeom>
          <a:noFill/>
        </p:spPr>
        <p:txBody>
          <a:bodyPr wrap="square" rtlCol="0">
            <a:spAutoFit/>
          </a:bodyPr>
          <a:lstStyle/>
          <a:p>
            <a:pPr marL="285750" indent="-285750">
              <a:buFontTx/>
              <a:buChar char="-"/>
            </a:pPr>
            <a:endParaRPr lang="en-US" dirty="0"/>
          </a:p>
          <a:p>
            <a:pPr marL="285750" indent="-285750">
              <a:buFontTx/>
              <a:buChar char="-"/>
            </a:pPr>
            <a:endParaRPr lang="en-US" dirty="0"/>
          </a:p>
        </p:txBody>
      </p:sp>
      <p:sp>
        <p:nvSpPr>
          <p:cNvPr id="9" name="Title 1">
            <a:extLst>
              <a:ext uri="{FF2B5EF4-FFF2-40B4-BE49-F238E27FC236}">
                <a16:creationId xmlns:a16="http://schemas.microsoft.com/office/drawing/2014/main" id="{2835ABA6-AE21-4B1E-A3DB-5469213760FF}"/>
              </a:ext>
            </a:extLst>
          </p:cNvPr>
          <p:cNvSpPr txBox="1">
            <a:spLocks/>
          </p:cNvSpPr>
          <p:nvPr/>
        </p:nvSpPr>
        <p:spPr>
          <a:xfrm>
            <a:off x="990600" y="5175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800" dirty="0">
                <a:solidFill>
                  <a:srgbClr val="290088"/>
                </a:solidFill>
                <a:latin typeface="+mn-lt"/>
              </a:rPr>
              <a:t>Why does this matter?</a:t>
            </a:r>
          </a:p>
        </p:txBody>
      </p:sp>
      <p:sp>
        <p:nvSpPr>
          <p:cNvPr id="7" name="TextBox 6">
            <a:extLst>
              <a:ext uri="{FF2B5EF4-FFF2-40B4-BE49-F238E27FC236}">
                <a16:creationId xmlns:a16="http://schemas.microsoft.com/office/drawing/2014/main" id="{708BEDE4-0004-4027-B28F-4A7B70B5C6B5}"/>
              </a:ext>
            </a:extLst>
          </p:cNvPr>
          <p:cNvSpPr txBox="1"/>
          <p:nvPr/>
        </p:nvSpPr>
        <p:spPr>
          <a:xfrm>
            <a:off x="991738" y="1876567"/>
            <a:ext cx="5340823" cy="4401205"/>
          </a:xfrm>
          <a:prstGeom prst="rect">
            <a:avLst/>
          </a:prstGeom>
          <a:noFill/>
        </p:spPr>
        <p:txBody>
          <a:bodyPr wrap="square" rtlCol="0">
            <a:spAutoFit/>
          </a:bodyPr>
          <a:lstStyle/>
          <a:p>
            <a:r>
              <a:rPr lang="en-US" sz="2000" b="1" dirty="0"/>
              <a:t>Country level</a:t>
            </a:r>
          </a:p>
          <a:p>
            <a:pPr marL="342900" indent="-342900">
              <a:buFontTx/>
              <a:buChar char="-"/>
            </a:pPr>
            <a:r>
              <a:rPr lang="en-US" sz="2000" dirty="0"/>
              <a:t>Achieve the sustainable development goals</a:t>
            </a:r>
          </a:p>
          <a:p>
            <a:pPr marL="342900" indent="-342900">
              <a:buFontTx/>
              <a:buChar char="-"/>
            </a:pPr>
            <a:r>
              <a:rPr lang="en-US" sz="2000" dirty="0"/>
              <a:t>TVET, especially STEM TVET contribute to innovation and productivity</a:t>
            </a:r>
          </a:p>
          <a:p>
            <a:pPr marL="342900" indent="-342900">
              <a:buFontTx/>
              <a:buChar char="-"/>
            </a:pPr>
            <a:r>
              <a:rPr lang="en-US" sz="2000" dirty="0"/>
              <a:t>Economic success and innovation linked to diversity </a:t>
            </a:r>
          </a:p>
          <a:p>
            <a:pPr marL="285750" indent="-285750">
              <a:buFontTx/>
              <a:buChar char="-"/>
            </a:pPr>
            <a:r>
              <a:rPr lang="en-US" sz="2000" dirty="0"/>
              <a:t>Inclusive and sustainable societies</a:t>
            </a:r>
          </a:p>
          <a:p>
            <a:endParaRPr lang="en-US" sz="2000" dirty="0"/>
          </a:p>
          <a:p>
            <a:r>
              <a:rPr lang="en-US" sz="2000" b="1" dirty="0"/>
              <a:t>Individual level</a:t>
            </a:r>
          </a:p>
          <a:p>
            <a:pPr marL="342900" indent="-342900">
              <a:buFontTx/>
              <a:buChar char="-"/>
            </a:pPr>
            <a:r>
              <a:rPr lang="en-US" sz="2000" dirty="0"/>
              <a:t>Women missing out on </a:t>
            </a:r>
          </a:p>
          <a:p>
            <a:pPr marL="800100" lvl="1" indent="-342900">
              <a:buFontTx/>
              <a:buChar char="-"/>
            </a:pPr>
            <a:r>
              <a:rPr lang="en-US" sz="2000" dirty="0"/>
              <a:t>existing lucrative careers (EU – average almost 20% higher income )</a:t>
            </a:r>
          </a:p>
          <a:p>
            <a:pPr marL="800100" lvl="1" indent="-342900">
              <a:buFontTx/>
              <a:buChar char="-"/>
            </a:pPr>
            <a:r>
              <a:rPr lang="en-US" sz="2000" dirty="0"/>
              <a:t>predicted emerging careers  - 12% versus 3% growth predicted</a:t>
            </a:r>
          </a:p>
        </p:txBody>
      </p:sp>
      <p:pic>
        <p:nvPicPr>
          <p:cNvPr id="8" name="Content Placeholder 7" descr="A picture containing person, indoor&#10;&#10;Description automatically generated">
            <a:extLst>
              <a:ext uri="{FF2B5EF4-FFF2-40B4-BE49-F238E27FC236}">
                <a16:creationId xmlns:a16="http://schemas.microsoft.com/office/drawing/2014/main" id="{EFA45640-251B-449F-B1F1-EA6C5848381E}"/>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7080966" y="1843088"/>
            <a:ext cx="4502003" cy="3402055"/>
          </a:xfrm>
        </p:spPr>
      </p:pic>
    </p:spTree>
    <p:extLst>
      <p:ext uri="{BB962C8B-B14F-4D97-AF65-F5344CB8AC3E}">
        <p14:creationId xmlns:p14="http://schemas.microsoft.com/office/powerpoint/2010/main" val="11879155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11451-1EEE-4CBC-88AF-49C92EF896A5}"/>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4643838A-0FCD-4E75-B966-C8C87445A542}"/>
              </a:ext>
            </a:extLst>
          </p:cNvPr>
          <p:cNvSpPr>
            <a:spLocks noGrp="1"/>
          </p:cNvSpPr>
          <p:nvPr>
            <p:ph idx="1"/>
          </p:nvPr>
        </p:nvSpPr>
        <p:spPr/>
        <p:txBody>
          <a:bodyPr/>
          <a:lstStyle/>
          <a:p>
            <a:endParaRPr lang="en-US" dirty="0"/>
          </a:p>
        </p:txBody>
      </p:sp>
      <p:sp>
        <p:nvSpPr>
          <p:cNvPr id="5" name="TextBox 4">
            <a:extLst>
              <a:ext uri="{FF2B5EF4-FFF2-40B4-BE49-F238E27FC236}">
                <a16:creationId xmlns:a16="http://schemas.microsoft.com/office/drawing/2014/main" id="{3C002AF8-6320-4D4C-98F6-7EF2F398B0F7}"/>
              </a:ext>
            </a:extLst>
          </p:cNvPr>
          <p:cNvSpPr txBox="1"/>
          <p:nvPr/>
        </p:nvSpPr>
        <p:spPr>
          <a:xfrm>
            <a:off x="1752990" y="6323598"/>
            <a:ext cx="7949821" cy="338554"/>
          </a:xfrm>
          <a:prstGeom prst="rect">
            <a:avLst/>
          </a:prstGeom>
          <a:noFill/>
        </p:spPr>
        <p:txBody>
          <a:bodyPr wrap="square">
            <a:spAutoFit/>
          </a:bodyPr>
          <a:lstStyle/>
          <a:p>
            <a:r>
              <a:rPr lang="en-US" sz="1600" dirty="0"/>
              <a:t>https://unevoc.unesco.org/pub/boosting_gender_equality_in_science_and_technology.pdf</a:t>
            </a:r>
          </a:p>
        </p:txBody>
      </p:sp>
      <p:pic>
        <p:nvPicPr>
          <p:cNvPr id="7" name="Picture 6">
            <a:extLst>
              <a:ext uri="{FF2B5EF4-FFF2-40B4-BE49-F238E27FC236}">
                <a16:creationId xmlns:a16="http://schemas.microsoft.com/office/drawing/2014/main" id="{AA184F8C-3D84-4804-821C-4B153524797B}"/>
              </a:ext>
            </a:extLst>
          </p:cNvPr>
          <p:cNvPicPr>
            <a:picLocks noChangeAspect="1"/>
          </p:cNvPicPr>
          <p:nvPr/>
        </p:nvPicPr>
        <p:blipFill>
          <a:blip r:embed="rId3"/>
          <a:stretch>
            <a:fillRect/>
          </a:stretch>
        </p:blipFill>
        <p:spPr>
          <a:xfrm>
            <a:off x="1494039" y="162581"/>
            <a:ext cx="9203922" cy="6087700"/>
          </a:xfrm>
          <a:prstGeom prst="rect">
            <a:avLst/>
          </a:prstGeom>
        </p:spPr>
      </p:pic>
    </p:spTree>
    <p:extLst>
      <p:ext uri="{BB962C8B-B14F-4D97-AF65-F5344CB8AC3E}">
        <p14:creationId xmlns:p14="http://schemas.microsoft.com/office/powerpoint/2010/main" val="7504223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picture containing ground, sky, person, outdoor&#10;&#10;Description automatically generated">
            <a:extLst>
              <a:ext uri="{FF2B5EF4-FFF2-40B4-BE49-F238E27FC236}">
                <a16:creationId xmlns:a16="http://schemas.microsoft.com/office/drawing/2014/main" id="{B485E3F4-E5EF-4C37-815D-BE8E8A3E1437}"/>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813344" y="436583"/>
            <a:ext cx="4144938" cy="6196229"/>
          </a:xfrm>
        </p:spPr>
      </p:pic>
      <p:sp>
        <p:nvSpPr>
          <p:cNvPr id="6" name="TextBox 5">
            <a:extLst>
              <a:ext uri="{FF2B5EF4-FFF2-40B4-BE49-F238E27FC236}">
                <a16:creationId xmlns:a16="http://schemas.microsoft.com/office/drawing/2014/main" id="{8EC62832-920E-44DD-911D-7B9341396EA1}"/>
              </a:ext>
            </a:extLst>
          </p:cNvPr>
          <p:cNvSpPr txBox="1"/>
          <p:nvPr/>
        </p:nvSpPr>
        <p:spPr>
          <a:xfrm>
            <a:off x="991738" y="1876567"/>
            <a:ext cx="5090615" cy="646331"/>
          </a:xfrm>
          <a:prstGeom prst="rect">
            <a:avLst/>
          </a:prstGeom>
          <a:noFill/>
        </p:spPr>
        <p:txBody>
          <a:bodyPr wrap="square" rtlCol="0">
            <a:spAutoFit/>
          </a:bodyPr>
          <a:lstStyle/>
          <a:p>
            <a:pPr marL="285750" indent="-285750">
              <a:buFontTx/>
              <a:buChar char="-"/>
            </a:pPr>
            <a:endParaRPr lang="en-US" dirty="0"/>
          </a:p>
          <a:p>
            <a:pPr marL="285750" indent="-285750">
              <a:buFontTx/>
              <a:buChar char="-"/>
            </a:pPr>
            <a:endParaRPr lang="en-US" dirty="0"/>
          </a:p>
        </p:txBody>
      </p:sp>
      <p:sp>
        <p:nvSpPr>
          <p:cNvPr id="9" name="Title 1">
            <a:extLst>
              <a:ext uri="{FF2B5EF4-FFF2-40B4-BE49-F238E27FC236}">
                <a16:creationId xmlns:a16="http://schemas.microsoft.com/office/drawing/2014/main" id="{2835ABA6-AE21-4B1E-A3DB-5469213760FF}"/>
              </a:ext>
            </a:extLst>
          </p:cNvPr>
          <p:cNvSpPr txBox="1">
            <a:spLocks/>
          </p:cNvSpPr>
          <p:nvPr/>
        </p:nvSpPr>
        <p:spPr>
          <a:xfrm>
            <a:off x="990600" y="5175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800">
                <a:solidFill>
                  <a:srgbClr val="290088"/>
                </a:solidFill>
                <a:latin typeface="+mn-lt"/>
              </a:rPr>
              <a:t>Personal level</a:t>
            </a:r>
            <a:endParaRPr lang="en-US" sz="4800" dirty="0">
              <a:solidFill>
                <a:srgbClr val="290088"/>
              </a:solidFill>
              <a:latin typeface="+mn-lt"/>
            </a:endParaRPr>
          </a:p>
        </p:txBody>
      </p:sp>
      <p:sp>
        <p:nvSpPr>
          <p:cNvPr id="10" name="TextBox 9">
            <a:extLst>
              <a:ext uri="{FF2B5EF4-FFF2-40B4-BE49-F238E27FC236}">
                <a16:creationId xmlns:a16="http://schemas.microsoft.com/office/drawing/2014/main" id="{F584F4BD-B22D-4F5F-A8B3-ADBB1F346BEB}"/>
              </a:ext>
            </a:extLst>
          </p:cNvPr>
          <p:cNvSpPr txBox="1"/>
          <p:nvPr/>
        </p:nvSpPr>
        <p:spPr>
          <a:xfrm>
            <a:off x="990600" y="4667533"/>
            <a:ext cx="5090615" cy="2585323"/>
          </a:xfrm>
          <a:prstGeom prst="rect">
            <a:avLst/>
          </a:prstGeom>
          <a:noFill/>
        </p:spPr>
        <p:txBody>
          <a:bodyPr wrap="square" rtlCol="0">
            <a:spAutoFit/>
          </a:bodyPr>
          <a:lstStyle/>
          <a:p>
            <a:r>
              <a:rPr lang="en-US" dirty="0"/>
              <a:t>Examples of personal interventions</a:t>
            </a:r>
          </a:p>
          <a:p>
            <a:pPr marL="285750" indent="-285750">
              <a:buFontTx/>
              <a:buChar char="-"/>
            </a:pPr>
            <a:r>
              <a:rPr lang="en-US" dirty="0"/>
              <a:t>Hackathon ‘Girls in ICT’ (Jamaica)</a:t>
            </a:r>
          </a:p>
          <a:p>
            <a:pPr marL="285750" indent="-285750">
              <a:buFontTx/>
              <a:buChar char="-"/>
            </a:pPr>
            <a:r>
              <a:rPr lang="en-US" dirty="0"/>
              <a:t>Digital storytelling for mothers and daughters (Costa Rica)</a:t>
            </a:r>
          </a:p>
          <a:p>
            <a:pPr marL="285750" indent="-285750">
              <a:buFontTx/>
              <a:buChar char="-"/>
            </a:pPr>
            <a:r>
              <a:rPr lang="en-US" dirty="0" err="1"/>
              <a:t>Ms</a:t>
            </a:r>
            <a:r>
              <a:rPr lang="en-US" dirty="0"/>
              <a:t> Geek competition (Rwanda)</a:t>
            </a:r>
          </a:p>
          <a:p>
            <a:pPr marL="285750" indent="-285750">
              <a:buFontTx/>
              <a:buChar char="-"/>
            </a:pPr>
            <a:r>
              <a:rPr lang="en-US" dirty="0"/>
              <a:t>Awareness raising with parents (Netherlands)</a:t>
            </a:r>
          </a:p>
          <a:p>
            <a:endParaRPr lang="en-US" dirty="0"/>
          </a:p>
          <a:p>
            <a:pPr marL="285750" indent="-285750">
              <a:buFontTx/>
              <a:buChar char="-"/>
            </a:pPr>
            <a:endParaRPr lang="en-US" dirty="0"/>
          </a:p>
          <a:p>
            <a:pPr marL="285750" indent="-285750">
              <a:buFontTx/>
              <a:buChar char="-"/>
            </a:pPr>
            <a:endParaRPr lang="en-US" dirty="0"/>
          </a:p>
        </p:txBody>
      </p:sp>
      <p:sp>
        <p:nvSpPr>
          <p:cNvPr id="11" name="TextBox 10">
            <a:extLst>
              <a:ext uri="{FF2B5EF4-FFF2-40B4-BE49-F238E27FC236}">
                <a16:creationId xmlns:a16="http://schemas.microsoft.com/office/drawing/2014/main" id="{C390FB82-7B98-4495-8144-35D50281C263}"/>
              </a:ext>
            </a:extLst>
          </p:cNvPr>
          <p:cNvSpPr txBox="1"/>
          <p:nvPr/>
        </p:nvSpPr>
        <p:spPr>
          <a:xfrm>
            <a:off x="990600" y="1558890"/>
            <a:ext cx="5995915" cy="2585323"/>
          </a:xfrm>
          <a:prstGeom prst="rect">
            <a:avLst/>
          </a:prstGeom>
          <a:noFill/>
        </p:spPr>
        <p:txBody>
          <a:bodyPr wrap="square" rtlCol="0">
            <a:spAutoFit/>
          </a:bodyPr>
          <a:lstStyle/>
          <a:p>
            <a:r>
              <a:rPr lang="en-US" dirty="0"/>
              <a:t>No evidence of biological differences affecting ability</a:t>
            </a:r>
          </a:p>
          <a:p>
            <a:endParaRPr lang="en-US" dirty="0"/>
          </a:p>
          <a:p>
            <a:r>
              <a:rPr lang="en-US" dirty="0"/>
              <a:t>Psychological factors </a:t>
            </a:r>
          </a:p>
          <a:p>
            <a:pPr marL="285750" indent="-285750">
              <a:buFontTx/>
              <a:buChar char="-"/>
            </a:pPr>
            <a:r>
              <a:rPr lang="en-US" dirty="0"/>
              <a:t>Fewer female role models in TVET</a:t>
            </a:r>
          </a:p>
          <a:p>
            <a:pPr marL="285750" indent="-285750">
              <a:buFontTx/>
              <a:buChar char="-"/>
            </a:pPr>
            <a:r>
              <a:rPr lang="en-US" dirty="0"/>
              <a:t>Perception that TVET STEM roles are female unfriendly – dirty, physical, outdoors</a:t>
            </a:r>
          </a:p>
          <a:p>
            <a:pPr marL="285750" indent="-285750">
              <a:buFontTx/>
              <a:buChar char="-"/>
            </a:pPr>
            <a:r>
              <a:rPr lang="en-US" dirty="0"/>
              <a:t>General negative attitude to TVET</a:t>
            </a:r>
          </a:p>
          <a:p>
            <a:pPr marL="285750" indent="-285750">
              <a:buFontTx/>
              <a:buChar char="-"/>
            </a:pPr>
            <a:r>
              <a:rPr lang="en-US" dirty="0"/>
              <a:t>Girls’ sense of belonging</a:t>
            </a:r>
          </a:p>
          <a:p>
            <a:pPr marL="285750" indent="-285750">
              <a:buFontTx/>
              <a:buChar char="-"/>
            </a:pPr>
            <a:r>
              <a:rPr lang="en-US" dirty="0"/>
              <a:t>Family expectations</a:t>
            </a:r>
          </a:p>
        </p:txBody>
      </p:sp>
    </p:spTree>
    <p:extLst>
      <p:ext uri="{BB962C8B-B14F-4D97-AF65-F5344CB8AC3E}">
        <p14:creationId xmlns:p14="http://schemas.microsoft.com/office/powerpoint/2010/main" val="3620439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4B6B05-F24F-436D-A256-24AFDD7CE357}"/>
              </a:ext>
            </a:extLst>
          </p:cNvPr>
          <p:cNvSpPr>
            <a:spLocks noGrp="1"/>
          </p:cNvSpPr>
          <p:nvPr>
            <p:ph type="title"/>
          </p:nvPr>
        </p:nvSpPr>
        <p:spPr/>
        <p:txBody>
          <a:bodyPr>
            <a:normAutofit/>
          </a:bodyPr>
          <a:lstStyle/>
          <a:p>
            <a:r>
              <a:rPr lang="en-US" sz="4800" dirty="0">
                <a:solidFill>
                  <a:srgbClr val="290088"/>
                </a:solidFill>
                <a:latin typeface="+mn-lt"/>
              </a:rPr>
              <a:t>Institutional level</a:t>
            </a:r>
          </a:p>
        </p:txBody>
      </p:sp>
      <p:pic>
        <p:nvPicPr>
          <p:cNvPr id="7" name="Content Placeholder 6">
            <a:extLst>
              <a:ext uri="{FF2B5EF4-FFF2-40B4-BE49-F238E27FC236}">
                <a16:creationId xmlns:a16="http://schemas.microsoft.com/office/drawing/2014/main" id="{5A79D1A4-7F24-496B-B4F1-EFD6AE6A0812}"/>
              </a:ext>
            </a:extLst>
          </p:cNvPr>
          <p:cNvPicPr>
            <a:picLocks noGrp="1" noChangeAspect="1"/>
          </p:cNvPicPr>
          <p:nvPr>
            <p:ph idx="1"/>
          </p:nvPr>
        </p:nvPicPr>
        <p:blipFill rotWithShape="1">
          <a:blip r:embed="rId3"/>
          <a:srcRect l="14185" r="-14185"/>
          <a:stretch/>
        </p:blipFill>
        <p:spPr>
          <a:xfrm>
            <a:off x="7874758" y="3324512"/>
            <a:ext cx="4743587" cy="2668267"/>
          </a:xfrm>
          <a:prstGeom prst="rect">
            <a:avLst/>
          </a:prstGeom>
        </p:spPr>
      </p:pic>
      <p:pic>
        <p:nvPicPr>
          <p:cNvPr id="6" name="Picture 5">
            <a:extLst>
              <a:ext uri="{FF2B5EF4-FFF2-40B4-BE49-F238E27FC236}">
                <a16:creationId xmlns:a16="http://schemas.microsoft.com/office/drawing/2014/main" id="{27B3EFC9-02A3-4583-844F-90AEC7D59CAE}"/>
              </a:ext>
            </a:extLst>
          </p:cNvPr>
          <p:cNvPicPr>
            <a:picLocks noChangeAspect="1"/>
          </p:cNvPicPr>
          <p:nvPr/>
        </p:nvPicPr>
        <p:blipFill>
          <a:blip r:embed="rId4"/>
          <a:stretch>
            <a:fillRect/>
          </a:stretch>
        </p:blipFill>
        <p:spPr>
          <a:xfrm>
            <a:off x="7874758" y="440926"/>
            <a:ext cx="4072631" cy="2500167"/>
          </a:xfrm>
          <a:prstGeom prst="rect">
            <a:avLst/>
          </a:prstGeom>
        </p:spPr>
      </p:pic>
      <p:sp>
        <p:nvSpPr>
          <p:cNvPr id="8" name="TextBox 7">
            <a:extLst>
              <a:ext uri="{FF2B5EF4-FFF2-40B4-BE49-F238E27FC236}">
                <a16:creationId xmlns:a16="http://schemas.microsoft.com/office/drawing/2014/main" id="{C0B2EF42-AD25-4FDC-BD0B-4EA328F0E85C}"/>
              </a:ext>
            </a:extLst>
          </p:cNvPr>
          <p:cNvSpPr txBox="1"/>
          <p:nvPr/>
        </p:nvSpPr>
        <p:spPr>
          <a:xfrm>
            <a:off x="779628" y="1577227"/>
            <a:ext cx="6644753" cy="5355312"/>
          </a:xfrm>
          <a:prstGeom prst="rect">
            <a:avLst/>
          </a:prstGeom>
          <a:noFill/>
        </p:spPr>
        <p:txBody>
          <a:bodyPr wrap="square">
            <a:spAutoFit/>
          </a:bodyPr>
          <a:lstStyle/>
          <a:p>
            <a:pPr marL="285750" indent="-285750">
              <a:buFontTx/>
              <a:buChar char="-"/>
            </a:pPr>
            <a:r>
              <a:rPr lang="en-US" dirty="0"/>
              <a:t>Employer, principal and teacher bias -where men and women ‘belong’</a:t>
            </a:r>
          </a:p>
          <a:p>
            <a:pPr marL="285750" indent="-285750">
              <a:buFontTx/>
              <a:buChar char="-"/>
            </a:pPr>
            <a:r>
              <a:rPr lang="en-US" dirty="0"/>
              <a:t>Lack of career advice for females, or discouraging advice</a:t>
            </a:r>
          </a:p>
          <a:p>
            <a:pPr marL="285750" indent="-285750">
              <a:buFontTx/>
              <a:buChar char="-"/>
            </a:pPr>
            <a:r>
              <a:rPr lang="en-US" dirty="0"/>
              <a:t>Few female teachers or supervisors as role models </a:t>
            </a:r>
          </a:p>
          <a:p>
            <a:pPr marL="285750" indent="-285750">
              <a:buFontTx/>
              <a:buChar char="-"/>
            </a:pPr>
            <a:r>
              <a:rPr lang="en-US" dirty="0"/>
              <a:t>Lack of female colleagues or peers</a:t>
            </a:r>
          </a:p>
          <a:p>
            <a:pPr marL="285750" indent="-285750">
              <a:buFontTx/>
              <a:buChar char="-"/>
            </a:pPr>
            <a:r>
              <a:rPr lang="en-US" dirty="0"/>
              <a:t>Limited flexibility -  long modules, campus based, full time</a:t>
            </a:r>
          </a:p>
          <a:p>
            <a:pPr marL="285750" indent="-285750">
              <a:buFontTx/>
              <a:buChar char="-"/>
            </a:pPr>
            <a:r>
              <a:rPr lang="en-US" dirty="0"/>
              <a:t>Lack of second chance learning</a:t>
            </a:r>
          </a:p>
          <a:p>
            <a:pPr marL="285750" indent="-285750">
              <a:buFontTx/>
              <a:buChar char="-"/>
            </a:pPr>
            <a:r>
              <a:rPr lang="en-US" dirty="0"/>
              <a:t>Unsafe environment - sexist culture, including sexual harassment, bullying</a:t>
            </a:r>
          </a:p>
          <a:p>
            <a:pPr marL="285750" indent="-285750">
              <a:buFontTx/>
              <a:buChar char="-"/>
            </a:pPr>
            <a:r>
              <a:rPr lang="en-US" dirty="0"/>
              <a:t>Female unfriendly infrastructure </a:t>
            </a:r>
            <a:r>
              <a:rPr lang="en-US" dirty="0" err="1"/>
              <a:t>eg</a:t>
            </a:r>
            <a:r>
              <a:rPr lang="en-US" dirty="0"/>
              <a:t> learning materials, machines</a:t>
            </a:r>
          </a:p>
          <a:p>
            <a:pPr marL="285750" indent="-285750">
              <a:buFontTx/>
              <a:buChar char="-"/>
            </a:pPr>
            <a:r>
              <a:rPr lang="en-US" dirty="0"/>
              <a:t>Lack of quality sanitary facilities and childcare options</a:t>
            </a:r>
          </a:p>
          <a:p>
            <a:pPr marL="285750" indent="-285750">
              <a:buFontTx/>
              <a:buChar char="-"/>
            </a:pPr>
            <a:endParaRPr lang="en-US" dirty="0"/>
          </a:p>
          <a:p>
            <a:r>
              <a:rPr lang="en-US" dirty="0"/>
              <a:t>Examples of institutional interventions</a:t>
            </a:r>
          </a:p>
          <a:p>
            <a:pPr marL="285750" indent="-285750">
              <a:buFontTx/>
              <a:buChar char="-"/>
            </a:pPr>
            <a:r>
              <a:rPr lang="en-US" dirty="0"/>
              <a:t>Teacher training in gender awareness, including engineering and ICT specific module (Mozambique)</a:t>
            </a:r>
          </a:p>
          <a:p>
            <a:pPr marL="285750" indent="-285750">
              <a:buFontTx/>
              <a:buChar char="-"/>
            </a:pPr>
            <a:r>
              <a:rPr lang="en-US" dirty="0"/>
              <a:t>Electronic labs in girls only school (Ghana) </a:t>
            </a:r>
          </a:p>
          <a:p>
            <a:pPr marL="285750" indent="-285750">
              <a:buFontTx/>
              <a:buChar char="-"/>
            </a:pPr>
            <a:r>
              <a:rPr lang="en-US" dirty="0"/>
              <a:t>TVET institution facilitate internship to ensure fit and safety, monitor and blacklist unsuitable companies (Netherlands) </a:t>
            </a:r>
          </a:p>
          <a:p>
            <a:pPr marL="285750" indent="-285750">
              <a:buFontTx/>
              <a:buChar char="-"/>
            </a:pPr>
            <a:endParaRPr lang="en-US" dirty="0"/>
          </a:p>
        </p:txBody>
      </p:sp>
    </p:spTree>
    <p:extLst>
      <p:ext uri="{BB962C8B-B14F-4D97-AF65-F5344CB8AC3E}">
        <p14:creationId xmlns:p14="http://schemas.microsoft.com/office/powerpoint/2010/main" val="34857169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4B6B05-F24F-436D-A256-24AFDD7CE357}"/>
              </a:ext>
            </a:extLst>
          </p:cNvPr>
          <p:cNvSpPr>
            <a:spLocks noGrp="1"/>
          </p:cNvSpPr>
          <p:nvPr>
            <p:ph type="title"/>
          </p:nvPr>
        </p:nvSpPr>
        <p:spPr/>
        <p:txBody>
          <a:bodyPr>
            <a:normAutofit/>
          </a:bodyPr>
          <a:lstStyle/>
          <a:p>
            <a:r>
              <a:rPr lang="en-US" sz="4800" dirty="0">
                <a:solidFill>
                  <a:srgbClr val="290088"/>
                </a:solidFill>
                <a:latin typeface="+mn-lt"/>
              </a:rPr>
              <a:t>Societal level</a:t>
            </a:r>
          </a:p>
        </p:txBody>
      </p:sp>
      <p:sp>
        <p:nvSpPr>
          <p:cNvPr id="8" name="TextBox 7">
            <a:extLst>
              <a:ext uri="{FF2B5EF4-FFF2-40B4-BE49-F238E27FC236}">
                <a16:creationId xmlns:a16="http://schemas.microsoft.com/office/drawing/2014/main" id="{C0B2EF42-AD25-4FDC-BD0B-4EA328F0E85C}"/>
              </a:ext>
            </a:extLst>
          </p:cNvPr>
          <p:cNvSpPr txBox="1"/>
          <p:nvPr/>
        </p:nvSpPr>
        <p:spPr>
          <a:xfrm>
            <a:off x="838200" y="1690688"/>
            <a:ext cx="6308676" cy="3970318"/>
          </a:xfrm>
          <a:prstGeom prst="rect">
            <a:avLst/>
          </a:prstGeom>
          <a:noFill/>
        </p:spPr>
        <p:txBody>
          <a:bodyPr wrap="square">
            <a:spAutoFit/>
          </a:bodyPr>
          <a:lstStyle/>
          <a:p>
            <a:pPr marL="285750" indent="-285750">
              <a:buFontTx/>
              <a:buChar char="-"/>
            </a:pPr>
            <a:r>
              <a:rPr lang="en-US" dirty="0"/>
              <a:t>Relationship between gender equality and wider societal norms and culture</a:t>
            </a:r>
          </a:p>
          <a:p>
            <a:pPr marL="285750" indent="-285750">
              <a:buFontTx/>
              <a:buChar char="-"/>
            </a:pPr>
            <a:r>
              <a:rPr lang="en-US" dirty="0"/>
              <a:t>Effects of mass and social media</a:t>
            </a:r>
          </a:p>
          <a:p>
            <a:pPr marL="285750" indent="-285750">
              <a:buFontTx/>
              <a:buChar char="-"/>
            </a:pPr>
            <a:r>
              <a:rPr lang="en-US" dirty="0"/>
              <a:t>Polices and legislation</a:t>
            </a:r>
          </a:p>
          <a:p>
            <a:pPr marL="285750" indent="-285750">
              <a:buFontTx/>
              <a:buChar char="-"/>
            </a:pPr>
            <a:endParaRPr lang="en-US" dirty="0"/>
          </a:p>
          <a:p>
            <a:pPr marL="285750" indent="-285750">
              <a:buFontTx/>
              <a:buChar char="-"/>
            </a:pPr>
            <a:endParaRPr lang="en-US" dirty="0"/>
          </a:p>
          <a:p>
            <a:r>
              <a:rPr lang="en-US" dirty="0"/>
              <a:t>Examples of societal interventions</a:t>
            </a:r>
          </a:p>
          <a:p>
            <a:pPr marL="285750" indent="-285750">
              <a:buFontTx/>
              <a:buChar char="-"/>
            </a:pPr>
            <a:r>
              <a:rPr lang="en-US" dirty="0"/>
              <a:t>Public campaign targeting women and companies (Costa Rica)</a:t>
            </a:r>
          </a:p>
          <a:p>
            <a:pPr marL="285750" indent="-285750">
              <a:buFontTx/>
              <a:buChar char="-"/>
            </a:pPr>
            <a:r>
              <a:rPr lang="en-US" dirty="0"/>
              <a:t>My TVET campaign, with activities targeting females (Ghana)</a:t>
            </a:r>
          </a:p>
          <a:p>
            <a:pPr marL="285750" indent="-285750">
              <a:buFontTx/>
              <a:buChar char="-"/>
            </a:pPr>
            <a:r>
              <a:rPr lang="en-US" dirty="0"/>
              <a:t>National strategies to increase female participation in STEM TVET</a:t>
            </a:r>
          </a:p>
          <a:p>
            <a:pPr marL="285750" indent="-285750">
              <a:buFontTx/>
              <a:buChar char="-"/>
            </a:pPr>
            <a:r>
              <a:rPr lang="en-US" dirty="0"/>
              <a:t>Specific organisations, scholarships, mentoring schemes, targeted career advice, promoting female images, awareness raising for male leaders</a:t>
            </a:r>
          </a:p>
        </p:txBody>
      </p:sp>
      <p:pic>
        <p:nvPicPr>
          <p:cNvPr id="5" name="Content Placeholder 4">
            <a:extLst>
              <a:ext uri="{FF2B5EF4-FFF2-40B4-BE49-F238E27FC236}">
                <a16:creationId xmlns:a16="http://schemas.microsoft.com/office/drawing/2014/main" id="{9B7F7343-AA5F-450D-AD71-E3A1014A78C4}"/>
              </a:ext>
            </a:extLst>
          </p:cNvPr>
          <p:cNvPicPr>
            <a:picLocks noGrp="1" noChangeAspect="1"/>
          </p:cNvPicPr>
          <p:nvPr>
            <p:ph idx="1"/>
          </p:nvPr>
        </p:nvPicPr>
        <p:blipFill>
          <a:blip r:embed="rId3"/>
          <a:stretch>
            <a:fillRect/>
          </a:stretch>
        </p:blipFill>
        <p:spPr>
          <a:xfrm>
            <a:off x="7146876" y="2004680"/>
            <a:ext cx="4743948" cy="3162632"/>
          </a:xfrm>
          <a:prstGeom prst="rect">
            <a:avLst/>
          </a:prstGeom>
        </p:spPr>
      </p:pic>
      <p:sp>
        <p:nvSpPr>
          <p:cNvPr id="10" name="TextBox 9">
            <a:extLst>
              <a:ext uri="{FF2B5EF4-FFF2-40B4-BE49-F238E27FC236}">
                <a16:creationId xmlns:a16="http://schemas.microsoft.com/office/drawing/2014/main" id="{59048CA3-C9D1-4DF1-9B20-C8B92954927E}"/>
              </a:ext>
            </a:extLst>
          </p:cNvPr>
          <p:cNvSpPr txBox="1"/>
          <p:nvPr/>
        </p:nvSpPr>
        <p:spPr>
          <a:xfrm>
            <a:off x="7146876" y="5188916"/>
            <a:ext cx="4743948" cy="584775"/>
          </a:xfrm>
          <a:prstGeom prst="rect">
            <a:avLst/>
          </a:prstGeom>
          <a:noFill/>
        </p:spPr>
        <p:txBody>
          <a:bodyPr wrap="square">
            <a:spAutoFit/>
          </a:bodyPr>
          <a:lstStyle/>
          <a:p>
            <a:r>
              <a:rPr lang="en-US" sz="1600" dirty="0"/>
              <a:t>https://www.thebluediamondgallery.com/wooden-tile/p/policy.html</a:t>
            </a:r>
          </a:p>
        </p:txBody>
      </p:sp>
    </p:spTree>
    <p:extLst>
      <p:ext uri="{BB962C8B-B14F-4D97-AF65-F5344CB8AC3E}">
        <p14:creationId xmlns:p14="http://schemas.microsoft.com/office/powerpoint/2010/main" val="18873554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9C7AC5-7C42-486F-B56E-E31666F278D5}"/>
              </a:ext>
            </a:extLst>
          </p:cNvPr>
          <p:cNvSpPr>
            <a:spLocks noGrp="1"/>
          </p:cNvSpPr>
          <p:nvPr>
            <p:ph type="title"/>
          </p:nvPr>
        </p:nvSpPr>
        <p:spPr/>
        <p:txBody>
          <a:bodyPr/>
          <a:lstStyle/>
          <a:p>
            <a:r>
              <a:rPr lang="en-US" dirty="0">
                <a:solidFill>
                  <a:srgbClr val="290088"/>
                </a:solidFill>
                <a:latin typeface="+mn-lt"/>
              </a:rPr>
              <a:t>CAPA WITED COL project</a:t>
            </a:r>
          </a:p>
        </p:txBody>
      </p:sp>
      <p:sp>
        <p:nvSpPr>
          <p:cNvPr id="6" name="TextBox 5">
            <a:extLst>
              <a:ext uri="{FF2B5EF4-FFF2-40B4-BE49-F238E27FC236}">
                <a16:creationId xmlns:a16="http://schemas.microsoft.com/office/drawing/2014/main" id="{8EC62832-920E-44DD-911D-7B9341396EA1}"/>
              </a:ext>
            </a:extLst>
          </p:cNvPr>
          <p:cNvSpPr txBox="1"/>
          <p:nvPr/>
        </p:nvSpPr>
        <p:spPr>
          <a:xfrm>
            <a:off x="991738" y="1876567"/>
            <a:ext cx="5090615" cy="3416320"/>
          </a:xfrm>
          <a:prstGeom prst="rect">
            <a:avLst/>
          </a:prstGeom>
          <a:noFill/>
        </p:spPr>
        <p:txBody>
          <a:bodyPr wrap="square" rtlCol="0">
            <a:spAutoFit/>
          </a:bodyPr>
          <a:lstStyle/>
          <a:p>
            <a:r>
              <a:rPr lang="en-US" dirty="0"/>
              <a:t>Assumptions</a:t>
            </a:r>
          </a:p>
          <a:p>
            <a:pPr marL="285750" indent="-285750">
              <a:buFontTx/>
              <a:buChar char="-"/>
            </a:pPr>
            <a:r>
              <a:rPr lang="en-US" dirty="0"/>
              <a:t>WITED Chapters are a key strategy to increasing female involvement in TVET, including STEM TVET</a:t>
            </a:r>
          </a:p>
          <a:p>
            <a:pPr marL="285750" indent="-285750">
              <a:buFontTx/>
              <a:buChar char="-"/>
            </a:pPr>
            <a:r>
              <a:rPr lang="en-US" dirty="0"/>
              <a:t>Want to start new chapters</a:t>
            </a:r>
          </a:p>
          <a:p>
            <a:pPr marL="285750" indent="-285750">
              <a:buFontTx/>
              <a:buChar char="-"/>
            </a:pPr>
            <a:r>
              <a:rPr lang="en-US" dirty="0"/>
              <a:t>Want to improve existing chapters</a:t>
            </a:r>
          </a:p>
          <a:p>
            <a:pPr marL="285750" indent="-285750">
              <a:buFontTx/>
              <a:buChar char="-"/>
            </a:pPr>
            <a:r>
              <a:rPr lang="en-US" dirty="0"/>
              <a:t>Share experience of chapters and others</a:t>
            </a:r>
          </a:p>
          <a:p>
            <a:endParaRPr lang="en-US" dirty="0"/>
          </a:p>
          <a:p>
            <a:r>
              <a:rPr lang="en-US" dirty="0"/>
              <a:t>Method</a:t>
            </a:r>
          </a:p>
          <a:p>
            <a:pPr marL="285750" indent="-285750">
              <a:buFontTx/>
              <a:buChar char="-"/>
            </a:pPr>
            <a:r>
              <a:rPr lang="en-US" dirty="0"/>
              <a:t>Online capacity building </a:t>
            </a:r>
          </a:p>
          <a:p>
            <a:pPr marL="285750" indent="-285750">
              <a:buFontTx/>
              <a:buChar char="-"/>
            </a:pPr>
            <a:r>
              <a:rPr lang="en-US" dirty="0"/>
              <a:t>COL consultant work with CAPA advisory group</a:t>
            </a:r>
          </a:p>
          <a:p>
            <a:pPr marL="285750" indent="-285750">
              <a:buFontTx/>
              <a:buChar char="-"/>
            </a:pPr>
            <a:r>
              <a:rPr lang="en-US" dirty="0"/>
              <a:t>Monitoring and evaluation </a:t>
            </a:r>
          </a:p>
          <a:p>
            <a:pPr marL="285750" indent="-285750">
              <a:buFontTx/>
              <a:buChar char="-"/>
            </a:pPr>
            <a:endParaRPr lang="en-US" dirty="0"/>
          </a:p>
        </p:txBody>
      </p:sp>
      <p:pic>
        <p:nvPicPr>
          <p:cNvPr id="8" name="Content Placeholder 7">
            <a:extLst>
              <a:ext uri="{FF2B5EF4-FFF2-40B4-BE49-F238E27FC236}">
                <a16:creationId xmlns:a16="http://schemas.microsoft.com/office/drawing/2014/main" id="{FAD99D98-AB35-4FF7-904D-B7E7EFE3DFBD}"/>
              </a:ext>
            </a:extLst>
          </p:cNvPr>
          <p:cNvPicPr>
            <a:picLocks noGrp="1" noChangeAspect="1"/>
          </p:cNvPicPr>
          <p:nvPr>
            <p:ph idx="1"/>
          </p:nvPr>
        </p:nvPicPr>
        <p:blipFill>
          <a:blip r:embed="rId3"/>
          <a:stretch>
            <a:fillRect/>
          </a:stretch>
        </p:blipFill>
        <p:spPr>
          <a:xfrm>
            <a:off x="7281081" y="1465077"/>
            <a:ext cx="4782402" cy="1060123"/>
          </a:xfrm>
        </p:spPr>
      </p:pic>
      <p:pic>
        <p:nvPicPr>
          <p:cNvPr id="10" name="Picture 9">
            <a:extLst>
              <a:ext uri="{FF2B5EF4-FFF2-40B4-BE49-F238E27FC236}">
                <a16:creationId xmlns:a16="http://schemas.microsoft.com/office/drawing/2014/main" id="{A88BE4AF-97F5-462E-9E29-AF41835F6DF0}"/>
              </a:ext>
            </a:extLst>
          </p:cNvPr>
          <p:cNvPicPr>
            <a:picLocks noChangeAspect="1"/>
          </p:cNvPicPr>
          <p:nvPr/>
        </p:nvPicPr>
        <p:blipFill>
          <a:blip r:embed="rId4"/>
          <a:stretch>
            <a:fillRect/>
          </a:stretch>
        </p:blipFill>
        <p:spPr>
          <a:xfrm>
            <a:off x="7281081" y="3026818"/>
            <a:ext cx="4782402" cy="1079897"/>
          </a:xfrm>
          <a:prstGeom prst="rect">
            <a:avLst/>
          </a:prstGeom>
        </p:spPr>
      </p:pic>
      <p:pic>
        <p:nvPicPr>
          <p:cNvPr id="11" name="Picture 10">
            <a:extLst>
              <a:ext uri="{FF2B5EF4-FFF2-40B4-BE49-F238E27FC236}">
                <a16:creationId xmlns:a16="http://schemas.microsoft.com/office/drawing/2014/main" id="{588538A4-6E45-4BFF-85D6-F24C430CCC41}"/>
              </a:ext>
            </a:extLst>
          </p:cNvPr>
          <p:cNvPicPr>
            <a:picLocks noChangeAspect="1"/>
          </p:cNvPicPr>
          <p:nvPr/>
        </p:nvPicPr>
        <p:blipFill>
          <a:blip r:embed="rId5"/>
          <a:stretch>
            <a:fillRect/>
          </a:stretch>
        </p:blipFill>
        <p:spPr>
          <a:xfrm>
            <a:off x="8727744" y="4349750"/>
            <a:ext cx="2133600" cy="2143125"/>
          </a:xfrm>
          <a:prstGeom prst="rect">
            <a:avLst/>
          </a:prstGeom>
        </p:spPr>
      </p:pic>
    </p:spTree>
    <p:extLst>
      <p:ext uri="{BB962C8B-B14F-4D97-AF65-F5344CB8AC3E}">
        <p14:creationId xmlns:p14="http://schemas.microsoft.com/office/powerpoint/2010/main" val="24385025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17A366-86D6-491C-8A63-D3B7EA4251FB}"/>
              </a:ext>
            </a:extLst>
          </p:cNvPr>
          <p:cNvSpPr>
            <a:spLocks noGrp="1"/>
          </p:cNvSpPr>
          <p:nvPr>
            <p:ph type="title"/>
          </p:nvPr>
        </p:nvSpPr>
        <p:spPr/>
        <p:txBody>
          <a:bodyPr/>
          <a:lstStyle/>
          <a:p>
            <a:r>
              <a:rPr lang="en-US" dirty="0">
                <a:solidFill>
                  <a:srgbClr val="290088"/>
                </a:solidFill>
                <a:latin typeface="+mn-lt"/>
              </a:rPr>
              <a:t>Conclusion</a:t>
            </a:r>
          </a:p>
        </p:txBody>
      </p:sp>
      <p:sp>
        <p:nvSpPr>
          <p:cNvPr id="3" name="Content Placeholder 2">
            <a:extLst>
              <a:ext uri="{FF2B5EF4-FFF2-40B4-BE49-F238E27FC236}">
                <a16:creationId xmlns:a16="http://schemas.microsoft.com/office/drawing/2014/main" id="{BC45AFD8-6206-4FBE-8730-6FAC9B979BC6}"/>
              </a:ext>
            </a:extLst>
          </p:cNvPr>
          <p:cNvSpPr>
            <a:spLocks noGrp="1"/>
          </p:cNvSpPr>
          <p:nvPr>
            <p:ph idx="1"/>
          </p:nvPr>
        </p:nvSpPr>
        <p:spPr>
          <a:xfrm>
            <a:off x="838200" y="1757385"/>
            <a:ext cx="7507406" cy="4351338"/>
          </a:xfrm>
        </p:spPr>
        <p:txBody>
          <a:bodyPr>
            <a:normAutofit fontScale="92500" lnSpcReduction="20000"/>
          </a:bodyPr>
          <a:lstStyle/>
          <a:p>
            <a:pPr marL="0" indent="0">
              <a:buNone/>
            </a:pPr>
            <a:r>
              <a:rPr lang="en-US" dirty="0"/>
              <a:t>Globally, including Africa, we are making progress in women’s participation in TVET, but</a:t>
            </a:r>
          </a:p>
          <a:p>
            <a:pPr>
              <a:buFontTx/>
              <a:buChar char="-"/>
            </a:pPr>
            <a:r>
              <a:rPr lang="en-US" dirty="0"/>
              <a:t>Female participation is low in higher status, higher paid, higher demand STEM TVET</a:t>
            </a:r>
          </a:p>
          <a:p>
            <a:pPr>
              <a:buFontTx/>
              <a:buChar char="-"/>
            </a:pPr>
            <a:r>
              <a:rPr lang="en-US" dirty="0"/>
              <a:t>Female participation in STEM TVET related jobs is low, even for those who study those areas</a:t>
            </a:r>
          </a:p>
          <a:p>
            <a:pPr>
              <a:buFontTx/>
              <a:buChar char="-"/>
            </a:pPr>
            <a:r>
              <a:rPr lang="en-US" dirty="0"/>
              <a:t>COVID has more adversely affected females </a:t>
            </a:r>
          </a:p>
          <a:p>
            <a:pPr>
              <a:buFontTx/>
              <a:buChar char="-"/>
            </a:pPr>
            <a:r>
              <a:rPr lang="en-US" dirty="0"/>
              <a:t>There are encouraging examples from around the world at personal, institutional, labour market agency and societal levels</a:t>
            </a:r>
          </a:p>
          <a:p>
            <a:pPr>
              <a:buFontTx/>
              <a:buChar char="-"/>
            </a:pPr>
            <a:r>
              <a:rPr lang="en-US" dirty="0"/>
              <a:t>COL and CAPA are working together to make a difference in Africa.</a:t>
            </a:r>
          </a:p>
          <a:p>
            <a:pPr>
              <a:buFontTx/>
              <a:buChar char="-"/>
            </a:pPr>
            <a:endParaRPr lang="en-US" dirty="0"/>
          </a:p>
          <a:p>
            <a:endParaRPr lang="en-US" dirty="0"/>
          </a:p>
        </p:txBody>
      </p:sp>
      <p:pic>
        <p:nvPicPr>
          <p:cNvPr id="6" name="Picture 5">
            <a:extLst>
              <a:ext uri="{FF2B5EF4-FFF2-40B4-BE49-F238E27FC236}">
                <a16:creationId xmlns:a16="http://schemas.microsoft.com/office/drawing/2014/main" id="{CD13669A-A189-4978-BB2B-41B53F2E795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8000" r="-28000"/>
          <a:stretch/>
        </p:blipFill>
        <p:spPr>
          <a:xfrm>
            <a:off x="8345606" y="1757385"/>
            <a:ext cx="5058833" cy="3794125"/>
          </a:xfrm>
          <a:prstGeom prst="rect">
            <a:avLst/>
          </a:prstGeom>
        </p:spPr>
      </p:pic>
      <p:pic>
        <p:nvPicPr>
          <p:cNvPr id="5" name="Picture 4">
            <a:extLst>
              <a:ext uri="{FF2B5EF4-FFF2-40B4-BE49-F238E27FC236}">
                <a16:creationId xmlns:a16="http://schemas.microsoft.com/office/drawing/2014/main" id="{E5C1D5B1-6598-4F27-A86B-C57487A5E4C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200" y="6258158"/>
            <a:ext cx="8102286" cy="469433"/>
          </a:xfrm>
          <a:prstGeom prst="rect">
            <a:avLst/>
          </a:prstGeom>
        </p:spPr>
      </p:pic>
    </p:spTree>
    <p:extLst>
      <p:ext uri="{BB962C8B-B14F-4D97-AF65-F5344CB8AC3E}">
        <p14:creationId xmlns:p14="http://schemas.microsoft.com/office/powerpoint/2010/main" val="34764394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7642602" y="1906295"/>
            <a:ext cx="2976553" cy="2478419"/>
          </a:xfrm>
          <a:prstGeom prst="roundRect">
            <a:avLst>
              <a:gd name="adj" fmla="val 8594"/>
            </a:avLst>
          </a:prstGeom>
          <a:solidFill>
            <a:srgbClr val="FFFFFF">
              <a:shade val="85000"/>
            </a:srgbClr>
          </a:solidFill>
          <a:ln>
            <a:noFill/>
          </a:ln>
          <a:effectLst/>
        </p:spPr>
      </p:pic>
      <p:pic>
        <p:nvPicPr>
          <p:cNvPr id="8" name="Picture 7"/>
          <p:cNvPicPr>
            <a:picLocks noChangeAspect="1"/>
          </p:cNvPicPr>
          <p:nvPr/>
        </p:nvPicPr>
        <p:blipFill rotWithShape="1">
          <a:blip r:embed="rId4" cstate="print">
            <a:extLst>
              <a:ext uri="{28A0092B-C50C-407E-A947-70E740481C1C}">
                <a14:useLocalDpi xmlns:a14="http://schemas.microsoft.com/office/drawing/2010/main" val="0"/>
              </a:ext>
            </a:extLst>
          </a:blip>
          <a:srcRect t="-255"/>
          <a:stretch/>
        </p:blipFill>
        <p:spPr>
          <a:xfrm>
            <a:off x="1524001" y="1901520"/>
            <a:ext cx="2984889" cy="2490792"/>
          </a:xfrm>
          <a:prstGeom prst="roundRect">
            <a:avLst>
              <a:gd name="adj" fmla="val 8594"/>
            </a:avLst>
          </a:prstGeom>
          <a:solidFill>
            <a:srgbClr val="FFFFFF">
              <a:shade val="85000"/>
            </a:srgbClr>
          </a:solidFill>
          <a:ln>
            <a:noFill/>
          </a:ln>
          <a:effectLst/>
        </p:spPr>
      </p:pic>
      <p:pic>
        <p:nvPicPr>
          <p:cNvPr id="12" name="Picture 11"/>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571275" y="1906295"/>
            <a:ext cx="3008448" cy="2486117"/>
          </a:xfrm>
          <a:prstGeom prst="roundRect">
            <a:avLst>
              <a:gd name="adj" fmla="val 8594"/>
            </a:avLst>
          </a:prstGeom>
          <a:solidFill>
            <a:srgbClr val="FFFFFF">
              <a:shade val="85000"/>
            </a:srgbClr>
          </a:solidFill>
          <a:ln>
            <a:noFill/>
          </a:ln>
          <a:effectLst/>
        </p:spPr>
      </p:pic>
      <p:sp>
        <p:nvSpPr>
          <p:cNvPr id="16" name="Rectangle 15"/>
          <p:cNvSpPr/>
          <p:nvPr/>
        </p:nvSpPr>
        <p:spPr>
          <a:xfrm>
            <a:off x="1966738" y="4522562"/>
            <a:ext cx="8257427" cy="1569660"/>
          </a:xfrm>
          <a:prstGeom prst="rect">
            <a:avLst/>
          </a:prstGeom>
          <a:effectLst/>
        </p:spPr>
        <p:txBody>
          <a:bodyPr wrap="square">
            <a:spAutoFit/>
          </a:bodyPr>
          <a:lstStyle/>
          <a:p>
            <a:pPr algn="ctr"/>
            <a:r>
              <a:rPr lang="en-US" sz="3200" dirty="0">
                <a:latin typeface="Gisha" panose="020B0502040204020203" pitchFamily="34" charset="-79"/>
                <a:cs typeface="Gisha" panose="020B0502040204020203" pitchFamily="34" charset="-79"/>
              </a:rPr>
              <a:t>To help Commonwealth governments and institutions use distance and open learning for sustainable livelihoods</a:t>
            </a:r>
          </a:p>
        </p:txBody>
      </p:sp>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524000" y="55660"/>
            <a:ext cx="9144000" cy="1845860"/>
          </a:xfrm>
          <a:prstGeom prst="rect">
            <a:avLst/>
          </a:prstGeom>
        </p:spPr>
      </p:pic>
    </p:spTree>
    <p:extLst>
      <p:ext uri="{BB962C8B-B14F-4D97-AF65-F5344CB8AC3E}">
        <p14:creationId xmlns:p14="http://schemas.microsoft.com/office/powerpoint/2010/main" val="3956919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A21DA1F-DDD2-490A-8338-B5C2130087C5}"/>
              </a:ext>
            </a:extLst>
          </p:cNvPr>
          <p:cNvSpPr txBox="1"/>
          <p:nvPr/>
        </p:nvSpPr>
        <p:spPr>
          <a:xfrm>
            <a:off x="996285" y="6350590"/>
            <a:ext cx="11238932" cy="338554"/>
          </a:xfrm>
          <a:prstGeom prst="rect">
            <a:avLst/>
          </a:prstGeom>
          <a:noFill/>
        </p:spPr>
        <p:txBody>
          <a:bodyPr wrap="square">
            <a:spAutoFit/>
          </a:bodyPr>
          <a:lstStyle/>
          <a:p>
            <a:r>
              <a:rPr lang="en-US" sz="1600" dirty="0"/>
              <a:t>https://www.un.org/sustainabledevelopment/blog/2015/12/sustainable-development-goals-kick-off-with-start-of-new-year/</a:t>
            </a:r>
          </a:p>
        </p:txBody>
      </p:sp>
      <p:pic>
        <p:nvPicPr>
          <p:cNvPr id="7170" name="Picture 2" descr="Sustainable Development Goals kick off with start of new year – United  Nations Sustainable Development">
            <a:extLst>
              <a:ext uri="{FF2B5EF4-FFF2-40B4-BE49-F238E27FC236}">
                <a16:creationId xmlns:a16="http://schemas.microsoft.com/office/drawing/2014/main" id="{66B7F4B9-1BE4-46AD-84A5-FCBCC464D1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7716" y="168856"/>
            <a:ext cx="9785445" cy="60621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62111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mishrapawan | Just another WordPress.com site">
            <a:extLst>
              <a:ext uri="{FF2B5EF4-FFF2-40B4-BE49-F238E27FC236}">
                <a16:creationId xmlns:a16="http://schemas.microsoft.com/office/drawing/2014/main" id="{9FA88699-F1D2-42EF-80EB-12FE2894EF0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556" y="144814"/>
            <a:ext cx="10943760" cy="619904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7EEE1E9D-4E61-4CCE-9D47-B7FDFFC0D2E5}"/>
              </a:ext>
            </a:extLst>
          </p:cNvPr>
          <p:cNvSpPr txBox="1"/>
          <p:nvPr/>
        </p:nvSpPr>
        <p:spPr>
          <a:xfrm>
            <a:off x="4255259" y="6343854"/>
            <a:ext cx="6131256" cy="369332"/>
          </a:xfrm>
          <a:prstGeom prst="rect">
            <a:avLst/>
          </a:prstGeom>
          <a:noFill/>
        </p:spPr>
        <p:txBody>
          <a:bodyPr wrap="square">
            <a:spAutoFit/>
          </a:bodyPr>
          <a:lstStyle/>
          <a:p>
            <a:r>
              <a:rPr lang="en-US" dirty="0"/>
              <a:t>https://mishrapawan.wordpress.com/</a:t>
            </a:r>
          </a:p>
        </p:txBody>
      </p:sp>
    </p:spTree>
    <p:extLst>
      <p:ext uri="{BB962C8B-B14F-4D97-AF65-F5344CB8AC3E}">
        <p14:creationId xmlns:p14="http://schemas.microsoft.com/office/powerpoint/2010/main" val="26003494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1,000+ Free Inspire &amp; Inspiration Photos - Pixabay">
            <a:extLst>
              <a:ext uri="{FF2B5EF4-FFF2-40B4-BE49-F238E27FC236}">
                <a16:creationId xmlns:a16="http://schemas.microsoft.com/office/drawing/2014/main" id="{57ED8A3D-D8D2-43E5-8807-5F128BA4A0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9664" y="1565972"/>
            <a:ext cx="4964820" cy="330386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365E01A4-76CE-4F17-A194-A1303A000EA8}"/>
              </a:ext>
            </a:extLst>
          </p:cNvPr>
          <p:cNvSpPr txBox="1"/>
          <p:nvPr/>
        </p:nvSpPr>
        <p:spPr>
          <a:xfrm>
            <a:off x="6552715" y="4905929"/>
            <a:ext cx="6097136" cy="338554"/>
          </a:xfrm>
          <a:prstGeom prst="rect">
            <a:avLst/>
          </a:prstGeom>
          <a:noFill/>
        </p:spPr>
        <p:txBody>
          <a:bodyPr wrap="square">
            <a:spAutoFit/>
          </a:bodyPr>
          <a:lstStyle/>
          <a:p>
            <a:r>
              <a:rPr lang="en-US" sz="1600" dirty="0"/>
              <a:t>https://pixabay.com/photos/inspire-window-inspiration-2580579/</a:t>
            </a:r>
          </a:p>
        </p:txBody>
      </p:sp>
      <p:sp>
        <p:nvSpPr>
          <p:cNvPr id="8" name="TextBox 7">
            <a:extLst>
              <a:ext uri="{FF2B5EF4-FFF2-40B4-BE49-F238E27FC236}">
                <a16:creationId xmlns:a16="http://schemas.microsoft.com/office/drawing/2014/main" id="{DDB78FDB-6CC1-4B25-A747-9506C329B0D4}"/>
              </a:ext>
            </a:extLst>
          </p:cNvPr>
          <p:cNvSpPr txBox="1"/>
          <p:nvPr/>
        </p:nvSpPr>
        <p:spPr>
          <a:xfrm>
            <a:off x="639742" y="4903777"/>
            <a:ext cx="6680578" cy="584775"/>
          </a:xfrm>
          <a:prstGeom prst="rect">
            <a:avLst/>
          </a:prstGeom>
          <a:noFill/>
        </p:spPr>
        <p:txBody>
          <a:bodyPr wrap="square">
            <a:spAutoFit/>
          </a:bodyPr>
          <a:lstStyle/>
          <a:p>
            <a:r>
              <a:rPr lang="en-US" sz="1600" dirty="0"/>
              <a:t>By Marcelllo55 - Own work, CC BY-SA 4.0, https://commons.wikimedia.org/w/index.php?curid=83659777</a:t>
            </a:r>
          </a:p>
        </p:txBody>
      </p:sp>
      <p:pic>
        <p:nvPicPr>
          <p:cNvPr id="7" name="Picture 6">
            <a:extLst>
              <a:ext uri="{FF2B5EF4-FFF2-40B4-BE49-F238E27FC236}">
                <a16:creationId xmlns:a16="http://schemas.microsoft.com/office/drawing/2014/main" id="{EC18AE98-A42C-4363-B09C-2B1087444B96}"/>
              </a:ext>
            </a:extLst>
          </p:cNvPr>
          <p:cNvPicPr>
            <a:picLocks noChangeAspect="1"/>
          </p:cNvPicPr>
          <p:nvPr/>
        </p:nvPicPr>
        <p:blipFill>
          <a:blip r:embed="rId4"/>
          <a:stretch>
            <a:fillRect/>
          </a:stretch>
        </p:blipFill>
        <p:spPr>
          <a:xfrm>
            <a:off x="725891" y="1565972"/>
            <a:ext cx="5260927" cy="3303862"/>
          </a:xfrm>
          <a:prstGeom prst="rect">
            <a:avLst/>
          </a:prstGeom>
        </p:spPr>
      </p:pic>
    </p:spTree>
    <p:extLst>
      <p:ext uri="{BB962C8B-B14F-4D97-AF65-F5344CB8AC3E}">
        <p14:creationId xmlns:p14="http://schemas.microsoft.com/office/powerpoint/2010/main" val="35074325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0DAB5AE-E31E-4259-9EAE-B62EBDD9DC93}"/>
              </a:ext>
            </a:extLst>
          </p:cNvPr>
          <p:cNvPicPr>
            <a:picLocks noChangeAspect="1"/>
          </p:cNvPicPr>
          <p:nvPr/>
        </p:nvPicPr>
        <p:blipFill>
          <a:blip r:embed="rId3"/>
          <a:stretch>
            <a:fillRect/>
          </a:stretch>
        </p:blipFill>
        <p:spPr>
          <a:xfrm>
            <a:off x="664927" y="41185"/>
            <a:ext cx="4289211" cy="6048537"/>
          </a:xfrm>
          <a:prstGeom prst="rect">
            <a:avLst/>
          </a:prstGeom>
        </p:spPr>
      </p:pic>
      <p:pic>
        <p:nvPicPr>
          <p:cNvPr id="5" name="Picture 4">
            <a:extLst>
              <a:ext uri="{FF2B5EF4-FFF2-40B4-BE49-F238E27FC236}">
                <a16:creationId xmlns:a16="http://schemas.microsoft.com/office/drawing/2014/main" id="{30E2B970-1D12-4063-A490-0A43062278FC}"/>
              </a:ext>
            </a:extLst>
          </p:cNvPr>
          <p:cNvPicPr>
            <a:picLocks noChangeAspect="1"/>
          </p:cNvPicPr>
          <p:nvPr/>
        </p:nvPicPr>
        <p:blipFill>
          <a:blip r:embed="rId4"/>
          <a:stretch>
            <a:fillRect/>
          </a:stretch>
        </p:blipFill>
        <p:spPr>
          <a:xfrm>
            <a:off x="6096000" y="1602616"/>
            <a:ext cx="5775345" cy="3202390"/>
          </a:xfrm>
          <a:prstGeom prst="rect">
            <a:avLst/>
          </a:prstGeom>
        </p:spPr>
      </p:pic>
      <p:sp>
        <p:nvSpPr>
          <p:cNvPr id="7" name="TextBox 6">
            <a:extLst>
              <a:ext uri="{FF2B5EF4-FFF2-40B4-BE49-F238E27FC236}">
                <a16:creationId xmlns:a16="http://schemas.microsoft.com/office/drawing/2014/main" id="{0B22A5C0-9621-4263-B8F4-C1B9179DC85A}"/>
              </a:ext>
            </a:extLst>
          </p:cNvPr>
          <p:cNvSpPr txBox="1"/>
          <p:nvPr/>
        </p:nvSpPr>
        <p:spPr>
          <a:xfrm>
            <a:off x="6094864" y="4932218"/>
            <a:ext cx="6097136" cy="646331"/>
          </a:xfrm>
          <a:prstGeom prst="rect">
            <a:avLst/>
          </a:prstGeom>
          <a:noFill/>
        </p:spPr>
        <p:txBody>
          <a:bodyPr wrap="square">
            <a:spAutoFit/>
          </a:bodyPr>
          <a:lstStyle/>
          <a:p>
            <a:r>
              <a:rPr lang="en-US" dirty="0"/>
              <a:t>https://www.ilo.org/skills/pubs/WCMS_244380/lang--en/index.htm</a:t>
            </a:r>
          </a:p>
        </p:txBody>
      </p:sp>
      <p:sp>
        <p:nvSpPr>
          <p:cNvPr id="9" name="TextBox 8">
            <a:extLst>
              <a:ext uri="{FF2B5EF4-FFF2-40B4-BE49-F238E27FC236}">
                <a16:creationId xmlns:a16="http://schemas.microsoft.com/office/drawing/2014/main" id="{AA9A07E0-3F86-46BB-8420-65BE5669F698}"/>
              </a:ext>
            </a:extLst>
          </p:cNvPr>
          <p:cNvSpPr txBox="1"/>
          <p:nvPr/>
        </p:nvSpPr>
        <p:spPr>
          <a:xfrm>
            <a:off x="561155" y="6089722"/>
            <a:ext cx="4959363" cy="646331"/>
          </a:xfrm>
          <a:prstGeom prst="rect">
            <a:avLst/>
          </a:prstGeom>
          <a:noFill/>
        </p:spPr>
        <p:txBody>
          <a:bodyPr wrap="square">
            <a:spAutoFit/>
          </a:bodyPr>
          <a:lstStyle/>
          <a:p>
            <a:r>
              <a:rPr lang="en-US" dirty="0"/>
              <a:t>https://unevoc.unesco.org/pub/boosting_gender_equality_in_science_and_technology.pdf</a:t>
            </a:r>
          </a:p>
        </p:txBody>
      </p:sp>
    </p:spTree>
    <p:extLst>
      <p:ext uri="{BB962C8B-B14F-4D97-AF65-F5344CB8AC3E}">
        <p14:creationId xmlns:p14="http://schemas.microsoft.com/office/powerpoint/2010/main" val="15345551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E8B06-0C5B-4179-A63F-EC51D0349386}"/>
              </a:ext>
            </a:extLst>
          </p:cNvPr>
          <p:cNvSpPr>
            <a:spLocks noGrp="1"/>
          </p:cNvSpPr>
          <p:nvPr>
            <p:ph type="title"/>
          </p:nvPr>
        </p:nvSpPr>
        <p:spPr>
          <a:xfrm>
            <a:off x="760293" y="119466"/>
            <a:ext cx="10515600" cy="1325563"/>
          </a:xfrm>
        </p:spPr>
        <p:txBody>
          <a:bodyPr/>
          <a:lstStyle/>
          <a:p>
            <a:r>
              <a:rPr lang="en-US" dirty="0">
                <a:solidFill>
                  <a:srgbClr val="290088"/>
                </a:solidFill>
              </a:rPr>
              <a:t>TVET participation comparable</a:t>
            </a:r>
          </a:p>
        </p:txBody>
      </p:sp>
      <p:sp>
        <p:nvSpPr>
          <p:cNvPr id="3" name="Content Placeholder 2">
            <a:extLst>
              <a:ext uri="{FF2B5EF4-FFF2-40B4-BE49-F238E27FC236}">
                <a16:creationId xmlns:a16="http://schemas.microsoft.com/office/drawing/2014/main" id="{CBB7D5B7-DA04-4681-B4B4-249A2BCEDB34}"/>
              </a:ext>
            </a:extLst>
          </p:cNvPr>
          <p:cNvSpPr>
            <a:spLocks noGrp="1"/>
          </p:cNvSpPr>
          <p:nvPr>
            <p:ph idx="1"/>
          </p:nvPr>
        </p:nvSpPr>
        <p:spPr/>
        <p:txBody>
          <a:bodyPr/>
          <a:lstStyle/>
          <a:p>
            <a:endParaRPr lang="en-US"/>
          </a:p>
        </p:txBody>
      </p:sp>
      <p:pic>
        <p:nvPicPr>
          <p:cNvPr id="5" name="Picture 4">
            <a:extLst>
              <a:ext uri="{FF2B5EF4-FFF2-40B4-BE49-F238E27FC236}">
                <a16:creationId xmlns:a16="http://schemas.microsoft.com/office/drawing/2014/main" id="{E05F785D-B59E-4ED0-9C7C-9FAA931966F3}"/>
              </a:ext>
            </a:extLst>
          </p:cNvPr>
          <p:cNvPicPr>
            <a:picLocks noChangeAspect="1"/>
          </p:cNvPicPr>
          <p:nvPr/>
        </p:nvPicPr>
        <p:blipFill>
          <a:blip r:embed="rId3"/>
          <a:stretch>
            <a:fillRect/>
          </a:stretch>
        </p:blipFill>
        <p:spPr>
          <a:xfrm>
            <a:off x="1799651" y="1091820"/>
            <a:ext cx="8592698" cy="5271939"/>
          </a:xfrm>
          <a:prstGeom prst="rect">
            <a:avLst/>
          </a:prstGeom>
        </p:spPr>
      </p:pic>
      <p:sp>
        <p:nvSpPr>
          <p:cNvPr id="7" name="TextBox 6">
            <a:extLst>
              <a:ext uri="{FF2B5EF4-FFF2-40B4-BE49-F238E27FC236}">
                <a16:creationId xmlns:a16="http://schemas.microsoft.com/office/drawing/2014/main" id="{58A5F293-2571-46B6-8618-CEE33093CC80}"/>
              </a:ext>
            </a:extLst>
          </p:cNvPr>
          <p:cNvSpPr txBox="1"/>
          <p:nvPr/>
        </p:nvSpPr>
        <p:spPr>
          <a:xfrm>
            <a:off x="2471951" y="6428643"/>
            <a:ext cx="8803942" cy="369332"/>
          </a:xfrm>
          <a:prstGeom prst="rect">
            <a:avLst/>
          </a:prstGeom>
          <a:noFill/>
        </p:spPr>
        <p:txBody>
          <a:bodyPr wrap="square">
            <a:spAutoFit/>
          </a:bodyPr>
          <a:lstStyle/>
          <a:p>
            <a:r>
              <a:rPr lang="en-US" dirty="0"/>
              <a:t>https://www.ilo.org/skills/pubs/WCMS_244380/lang--en/index.htm</a:t>
            </a:r>
          </a:p>
        </p:txBody>
      </p:sp>
    </p:spTree>
    <p:extLst>
      <p:ext uri="{BB962C8B-B14F-4D97-AF65-F5344CB8AC3E}">
        <p14:creationId xmlns:p14="http://schemas.microsoft.com/office/powerpoint/2010/main" val="39288133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3DB92-B560-442A-A516-26DBDA9790CE}"/>
              </a:ext>
            </a:extLst>
          </p:cNvPr>
          <p:cNvSpPr>
            <a:spLocks noGrp="1"/>
          </p:cNvSpPr>
          <p:nvPr>
            <p:ph type="title"/>
          </p:nvPr>
        </p:nvSpPr>
        <p:spPr>
          <a:xfrm>
            <a:off x="838200" y="244792"/>
            <a:ext cx="10515600" cy="1325563"/>
          </a:xfrm>
        </p:spPr>
        <p:txBody>
          <a:bodyPr/>
          <a:lstStyle/>
          <a:p>
            <a:r>
              <a:rPr lang="en-US" dirty="0">
                <a:solidFill>
                  <a:srgbClr val="290088"/>
                </a:solidFill>
              </a:rPr>
              <a:t>TVET study choices different</a:t>
            </a:r>
          </a:p>
        </p:txBody>
      </p:sp>
      <p:pic>
        <p:nvPicPr>
          <p:cNvPr id="8" name="Content Placeholder 7">
            <a:extLst>
              <a:ext uri="{FF2B5EF4-FFF2-40B4-BE49-F238E27FC236}">
                <a16:creationId xmlns:a16="http://schemas.microsoft.com/office/drawing/2014/main" id="{6497BFA7-7011-496F-BDF2-F1CECD420097}"/>
              </a:ext>
            </a:extLst>
          </p:cNvPr>
          <p:cNvPicPr>
            <a:picLocks noGrp="1" noChangeAspect="1"/>
          </p:cNvPicPr>
          <p:nvPr>
            <p:ph idx="1"/>
          </p:nvPr>
        </p:nvPicPr>
        <p:blipFill>
          <a:blip r:embed="rId3"/>
          <a:stretch>
            <a:fillRect/>
          </a:stretch>
        </p:blipFill>
        <p:spPr>
          <a:xfrm>
            <a:off x="546188" y="1131437"/>
            <a:ext cx="11099624" cy="5228420"/>
          </a:xfrm>
        </p:spPr>
      </p:pic>
      <p:sp>
        <p:nvSpPr>
          <p:cNvPr id="9" name="TextBox 8">
            <a:extLst>
              <a:ext uri="{FF2B5EF4-FFF2-40B4-BE49-F238E27FC236}">
                <a16:creationId xmlns:a16="http://schemas.microsoft.com/office/drawing/2014/main" id="{2F80E8B9-65C4-47A0-95DA-D590F9FACBCC}"/>
              </a:ext>
            </a:extLst>
          </p:cNvPr>
          <p:cNvSpPr txBox="1"/>
          <p:nvPr/>
        </p:nvSpPr>
        <p:spPr>
          <a:xfrm>
            <a:off x="1773461" y="6443931"/>
            <a:ext cx="7949821" cy="338554"/>
          </a:xfrm>
          <a:prstGeom prst="rect">
            <a:avLst/>
          </a:prstGeom>
          <a:noFill/>
        </p:spPr>
        <p:txBody>
          <a:bodyPr wrap="square">
            <a:spAutoFit/>
          </a:bodyPr>
          <a:lstStyle/>
          <a:p>
            <a:r>
              <a:rPr lang="en-US" sz="1600" dirty="0"/>
              <a:t>https://unevoc.unesco.org/pub/boosting_gender_equality_in_science_and_technology.pdf</a:t>
            </a:r>
          </a:p>
        </p:txBody>
      </p:sp>
    </p:spTree>
    <p:extLst>
      <p:ext uri="{BB962C8B-B14F-4D97-AF65-F5344CB8AC3E}">
        <p14:creationId xmlns:p14="http://schemas.microsoft.com/office/powerpoint/2010/main" val="31639615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CA4C00-C5AE-4198-AE07-541C2F3D8BDE}"/>
              </a:ext>
            </a:extLst>
          </p:cNvPr>
          <p:cNvSpPr>
            <a:spLocks noGrp="1"/>
          </p:cNvSpPr>
          <p:nvPr>
            <p:ph type="title"/>
          </p:nvPr>
        </p:nvSpPr>
        <p:spPr/>
        <p:txBody>
          <a:bodyPr/>
          <a:lstStyle/>
          <a:p>
            <a:r>
              <a:rPr lang="en-US" dirty="0">
                <a:solidFill>
                  <a:srgbClr val="290088"/>
                </a:solidFill>
                <a:latin typeface="+mn-lt"/>
              </a:rPr>
              <a:t>Leaky pipeline</a:t>
            </a:r>
          </a:p>
        </p:txBody>
      </p:sp>
      <p:pic>
        <p:nvPicPr>
          <p:cNvPr id="4" name="Content Placeholder 3">
            <a:extLst>
              <a:ext uri="{FF2B5EF4-FFF2-40B4-BE49-F238E27FC236}">
                <a16:creationId xmlns:a16="http://schemas.microsoft.com/office/drawing/2014/main" id="{524728E1-70F0-42C1-8000-2AEBDA97C449}"/>
              </a:ext>
            </a:extLst>
          </p:cNvPr>
          <p:cNvPicPr>
            <a:picLocks noGrp="1" noChangeAspect="1"/>
          </p:cNvPicPr>
          <p:nvPr>
            <p:ph idx="1"/>
          </p:nvPr>
        </p:nvPicPr>
        <p:blipFill rotWithShape="1">
          <a:blip r:embed="rId3"/>
          <a:srcRect l="29055" r="-29055"/>
          <a:stretch/>
        </p:blipFill>
        <p:spPr>
          <a:xfrm>
            <a:off x="7675160" y="522263"/>
            <a:ext cx="5718096" cy="4288572"/>
          </a:xfrm>
          <a:prstGeom prst="rect">
            <a:avLst/>
          </a:prstGeom>
        </p:spPr>
      </p:pic>
      <p:sp>
        <p:nvSpPr>
          <p:cNvPr id="6" name="TextBox 5">
            <a:extLst>
              <a:ext uri="{FF2B5EF4-FFF2-40B4-BE49-F238E27FC236}">
                <a16:creationId xmlns:a16="http://schemas.microsoft.com/office/drawing/2014/main" id="{54330961-DC39-4E89-A8CC-D937A447A544}"/>
              </a:ext>
            </a:extLst>
          </p:cNvPr>
          <p:cNvSpPr txBox="1"/>
          <p:nvPr/>
        </p:nvSpPr>
        <p:spPr>
          <a:xfrm>
            <a:off x="7675160" y="5023075"/>
            <a:ext cx="6097136" cy="338554"/>
          </a:xfrm>
          <a:prstGeom prst="rect">
            <a:avLst/>
          </a:prstGeom>
          <a:noFill/>
        </p:spPr>
        <p:txBody>
          <a:bodyPr wrap="square">
            <a:spAutoFit/>
          </a:bodyPr>
          <a:lstStyle/>
          <a:p>
            <a:r>
              <a:rPr lang="en-US" sz="1600" dirty="0"/>
              <a:t>https://www.geograph.org.uk/photo/3248091</a:t>
            </a:r>
          </a:p>
        </p:txBody>
      </p:sp>
      <p:sp>
        <p:nvSpPr>
          <p:cNvPr id="7" name="TextBox 6">
            <a:extLst>
              <a:ext uri="{FF2B5EF4-FFF2-40B4-BE49-F238E27FC236}">
                <a16:creationId xmlns:a16="http://schemas.microsoft.com/office/drawing/2014/main" id="{01021F2A-213B-48AD-9245-4CEF4E2AC8AD}"/>
              </a:ext>
            </a:extLst>
          </p:cNvPr>
          <p:cNvSpPr txBox="1"/>
          <p:nvPr/>
        </p:nvSpPr>
        <p:spPr>
          <a:xfrm>
            <a:off x="780197" y="1845449"/>
            <a:ext cx="6097136" cy="4924425"/>
          </a:xfrm>
          <a:prstGeom prst="rect">
            <a:avLst/>
          </a:prstGeom>
          <a:noFill/>
        </p:spPr>
        <p:txBody>
          <a:bodyPr wrap="square" rtlCol="0">
            <a:spAutoFit/>
          </a:bodyPr>
          <a:lstStyle/>
          <a:p>
            <a:pPr algn="l"/>
            <a:r>
              <a:rPr lang="en-US" sz="3200" b="0" i="1" u="none" strike="noStrike" baseline="0" dirty="0">
                <a:latin typeface="MyriadPro-Light"/>
              </a:rPr>
              <a:t>Despite a very modest increase in recent years in female participation in STEM-related TVET, we can still see a strong leaky pipeline between STEM-related TVET and STEM-related occupations or STEM-related higher levels of education.</a:t>
            </a:r>
          </a:p>
          <a:p>
            <a:pPr algn="l"/>
            <a:endParaRPr lang="en-US" i="1" dirty="0">
              <a:latin typeface="MyriadPro-Light"/>
            </a:endParaRPr>
          </a:p>
          <a:p>
            <a:pPr algn="l"/>
            <a:r>
              <a:rPr lang="en-US" dirty="0">
                <a:latin typeface="MyriadPro-Light"/>
              </a:rPr>
              <a:t>Boosting gender equality in science and technology: A challenge for TVET programmes and careers. UNESCO-UNEVOC (2020)</a:t>
            </a:r>
            <a:endParaRPr lang="en-US" dirty="0"/>
          </a:p>
          <a:p>
            <a:pPr marL="285750" indent="-285750">
              <a:buFontTx/>
              <a:buChar char="-"/>
            </a:pPr>
            <a:endParaRPr lang="en-US" dirty="0"/>
          </a:p>
        </p:txBody>
      </p:sp>
    </p:spTree>
    <p:extLst>
      <p:ext uri="{BB962C8B-B14F-4D97-AF65-F5344CB8AC3E}">
        <p14:creationId xmlns:p14="http://schemas.microsoft.com/office/powerpoint/2010/main" val="157104758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rends in Higher Education_Final" id="{618D65D5-5F44-4A9A-ABDD-A390DE052799}" vid="{B16146B8-CB8D-4F0B-BC61-F9A7326C6C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d7f63a0c-3387-4091-80af-370ec6ca6610"/>
    <TaxKeywordTaxHTField xmlns="d7f63a0c-3387-4091-80af-370ec6ca6610">
      <Terms xmlns="http://schemas.microsoft.com/office/infopath/2007/PartnerControls"/>
    </TaxKeywordTaxHTField>
    <_dlc_DocId xmlns="d7f63a0c-3387-4091-80af-370ec6ca6610">QKDJTPZ2MZUH-490-18631</_dlc_DocId>
    <_dlc_DocIdUrl xmlns="d7f63a0c-3387-4091-80af-370ec6ca6610">
      <Url>http://connect.col.org/programmes/tvsd/tvsdadmin/_layouts/DocIdRedir.aspx?ID=QKDJTPZ2MZUH-490-18631</Url>
      <Description>QKDJTPZ2MZUH-490-18631</Description>
    </_dlc_DocIdUrl>
    <Description0 xmlns="53245fad-316b-427a-acbe-f3f20bad3789" xsi:nil="true"/>
    <Publication_x0020_Date xmlns="53245fad-316b-427a-acbe-f3f20bad3789">2017-08-31T07:00:00+00:00</Publication_x0020_Date>
    <ndf83bfe015e4a2dbac889f5fc78007d xmlns="53245fad-316b-427a-acbe-f3f20bad3789">
      <Terms xmlns="http://schemas.microsoft.com/office/infopath/2007/PartnerControls"/>
    </ndf83bfe015e4a2dbac889f5fc78007d>
    <d271177f43ce4e8d84435ec985ecd9da xmlns="53245fad-316b-427a-acbe-f3f20bad3789">
      <Terms xmlns="http://schemas.microsoft.com/office/infopath/2007/PartnerControls"/>
    </d271177f43ce4e8d84435ec985ecd9da>
    <dbb372c753504159b9cc242c062d9720 xmlns="53245fad-316b-427a-acbe-f3f20bad3789">
      <Terms xmlns="http://schemas.microsoft.com/office/infopath/2007/PartnerControls"/>
    </dbb372c753504159b9cc242c062d9720>
    <o42befcc5924432392145a0ea8c42195 xmlns="53245fad-316b-427a-acbe-f3f20bad3789">
      <Terms xmlns="http://schemas.microsoft.com/office/infopath/2007/PartnerControls"/>
    </o42befcc5924432392145a0ea8c42195>
  </documentManagement>
</p:properties>
</file>

<file path=customXml/item4.xml><?xml version="1.0" encoding="utf-8"?>
<ct:contentTypeSchema xmlns:ct="http://schemas.microsoft.com/office/2006/metadata/contentType" xmlns:ma="http://schemas.microsoft.com/office/2006/metadata/properties/metaAttributes" ct:_="" ma:_="" ma:contentTypeName="Document" ma:contentTypeID="0x010100F0D35E48BEF8C540B62BCBF3A9505D85" ma:contentTypeVersion="19" ma:contentTypeDescription="Create a new document." ma:contentTypeScope="" ma:versionID="2ab94eb50abd2b5833485738cdf499ef">
  <xsd:schema xmlns:xsd="http://www.w3.org/2001/XMLSchema" xmlns:xs="http://www.w3.org/2001/XMLSchema" xmlns:p="http://schemas.microsoft.com/office/2006/metadata/properties" xmlns:ns2="d7f63a0c-3387-4091-80af-370ec6ca6610" xmlns:ns3="53245fad-316b-427a-acbe-f3f20bad3789" targetNamespace="http://schemas.microsoft.com/office/2006/metadata/properties" ma:root="true" ma:fieldsID="70cfb7d2773c37053f0715cbb1a8ed18" ns2:_="" ns3:_="">
    <xsd:import namespace="d7f63a0c-3387-4091-80af-370ec6ca6610"/>
    <xsd:import namespace="53245fad-316b-427a-acbe-f3f20bad3789"/>
    <xsd:element name="properties">
      <xsd:complexType>
        <xsd:sequence>
          <xsd:element name="documentManagement">
            <xsd:complexType>
              <xsd:all>
                <xsd:element ref="ns2:_dlc_DocId" minOccurs="0"/>
                <xsd:element ref="ns2:_dlc_DocIdUrl" minOccurs="0"/>
                <xsd:element ref="ns2:_dlc_DocIdPersistId" minOccurs="0"/>
                <xsd:element ref="ns3:Publication_x0020_Date" minOccurs="0"/>
                <xsd:element ref="ns3:Description0" minOccurs="0"/>
                <xsd:element ref="ns3:d271177f43ce4e8d84435ec985ecd9da" minOccurs="0"/>
                <xsd:element ref="ns2:TaxCatchAll" minOccurs="0"/>
                <xsd:element ref="ns3:o42befcc5924432392145a0ea8c42195" minOccurs="0"/>
                <xsd:element ref="ns3:ndf83bfe015e4a2dbac889f5fc78007d" minOccurs="0"/>
                <xsd:element ref="ns3:dbb372c753504159b9cc242c062d9720" minOccurs="0"/>
                <xsd:element ref="ns2:TaxKeywordTaxHTFiel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7f63a0c-3387-4091-80af-370ec6ca6610"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TaxCatchAll" ma:index="19" nillable="true" ma:displayName="Taxonomy Catch All Column" ma:description="" ma:hidden="true" ma:list="{f0e02da1-f936-4633-8c0b-cc5fae9aa1e3}" ma:internalName="TaxCatchAll" ma:showField="CatchAllData" ma:web="d7f63a0c-3387-4091-80af-370ec6ca6610">
      <xsd:complexType>
        <xsd:complexContent>
          <xsd:extension base="dms:MultiChoiceLookup">
            <xsd:sequence>
              <xsd:element name="Value" type="dms:Lookup" maxOccurs="unbounded" minOccurs="0" nillable="true"/>
            </xsd:sequence>
          </xsd:extension>
        </xsd:complexContent>
      </xsd:complexType>
    </xsd:element>
    <xsd:element name="TaxKeywordTaxHTField" ma:index="23" nillable="true" ma:taxonomy="true" ma:internalName="TaxKeywordTaxHTField" ma:taxonomyFieldName="TaxKeyword" ma:displayName="Enterprise Keywords" ma:fieldId="{23f27201-bee3-471e-b2e7-b64fd8b7ca38}" ma:taxonomyMulti="true" ma:sspId="358487c2-ea03-4029-b5bc-4ed1f8385f1b" ma:termSetId="00000000-0000-0000-0000-000000000000" ma:anchorId="00000000-0000-0000-0000-000000000000" ma:open="true" ma:isKeyword="tru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53245fad-316b-427a-acbe-f3f20bad3789" elementFormDefault="qualified">
    <xsd:import namespace="http://schemas.microsoft.com/office/2006/documentManagement/types"/>
    <xsd:import namespace="http://schemas.microsoft.com/office/infopath/2007/PartnerControls"/>
    <xsd:element name="Publication_x0020_Date" ma:index="11" nillable="true" ma:displayName="Publication Date" ma:default="[today]" ma:format="DateOnly" ma:internalName="Publication_x0020_Date">
      <xsd:simpleType>
        <xsd:restriction base="dms:DateTime"/>
      </xsd:simpleType>
    </xsd:element>
    <xsd:element name="Description0" ma:index="17" nillable="true" ma:displayName="Description" ma:internalName="Description0">
      <xsd:simpleType>
        <xsd:restriction base="dms:Note">
          <xsd:maxLength value="255"/>
        </xsd:restriction>
      </xsd:simpleType>
    </xsd:element>
    <xsd:element name="d271177f43ce4e8d84435ec985ecd9da" ma:index="18" nillable="true" ma:taxonomy="true" ma:internalName="d271177f43ce4e8d84435ec985ecd9da" ma:taxonomyFieldName="Author_x002f_Source" ma:displayName="Author/Source" ma:readOnly="false" ma:default="" ma:fieldId="{d271177f-43ce-4e8d-8443-5ec985ecd9da}" ma:taxonomyMulti="true" ma:sspId="358487c2-ea03-4029-b5bc-4ed1f8385f1b" ma:termSetId="7a5a9770-ee53-40ed-97e9-84eb0cea756f" ma:anchorId="00000000-0000-0000-0000-000000000000" ma:open="false" ma:isKeyword="false">
      <xsd:complexType>
        <xsd:sequence>
          <xsd:element ref="pc:Terms" minOccurs="0" maxOccurs="1"/>
        </xsd:sequence>
      </xsd:complexType>
    </xsd:element>
    <xsd:element name="o42befcc5924432392145a0ea8c42195" ma:index="20" nillable="true" ma:taxonomy="true" ma:internalName="o42befcc5924432392145a0ea8c42195" ma:taxonomyFieldName="Organisational_x0020_Activity" ma:displayName="Organisational Activity" ma:readOnly="false" ma:default="" ma:fieldId="{842befcc-5924-4323-9214-5a0ea8c42195}" ma:taxonomyMulti="true" ma:sspId="358487c2-ea03-4029-b5bc-4ed1f8385f1b" ma:termSetId="5268b499-4897-4367-89a7-ad7bb1ed12bd" ma:anchorId="00000000-0000-0000-0000-000000000000" ma:open="false" ma:isKeyword="false">
      <xsd:complexType>
        <xsd:sequence>
          <xsd:element ref="pc:Terms" minOccurs="0" maxOccurs="1"/>
        </xsd:sequence>
      </xsd:complexType>
    </xsd:element>
    <xsd:element name="ndf83bfe015e4a2dbac889f5fc78007d" ma:index="21" nillable="true" ma:taxonomy="true" ma:internalName="ndf83bfe015e4a2dbac889f5fc78007d" ma:taxonomyFieldName="Document_x0020_Type" ma:displayName="Document Type" ma:readOnly="false" ma:default="" ma:fieldId="{7df83bfe-015e-4a2d-bac8-89f5fc78007d}" ma:taxonomyMulti="true" ma:sspId="358487c2-ea03-4029-b5bc-4ed1f8385f1b" ma:termSetId="cc730250-f0a1-4d64-a0f4-3c61e9fb9f6d" ma:anchorId="00000000-0000-0000-0000-000000000000" ma:open="false" ma:isKeyword="false">
      <xsd:complexType>
        <xsd:sequence>
          <xsd:element ref="pc:Terms" minOccurs="0" maxOccurs="1"/>
        </xsd:sequence>
      </xsd:complexType>
    </xsd:element>
    <xsd:element name="dbb372c753504159b9cc242c062d9720" ma:index="22" nillable="true" ma:taxonomy="true" ma:internalName="dbb372c753504159b9cc242c062d9720" ma:taxonomyFieldName="Region_x002f_Country" ma:displayName="Region/Country" ma:readOnly="false" ma:default="" ma:fieldId="{dbb372c7-5350-4159-b9cc-242c062d9720}" ma:taxonomyMulti="true" ma:sspId="358487c2-ea03-4029-b5bc-4ed1f8385f1b" ma:termSetId="f7888d64-2ce2-43c0-b93f-a783c573d531"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5422305-2CEE-4C11-BD7F-4E563D95E538}">
  <ds:schemaRefs>
    <ds:schemaRef ds:uri="http://schemas.microsoft.com/sharepoint/events"/>
  </ds:schemaRefs>
</ds:datastoreItem>
</file>

<file path=customXml/itemProps2.xml><?xml version="1.0" encoding="utf-8"?>
<ds:datastoreItem xmlns:ds="http://schemas.openxmlformats.org/officeDocument/2006/customXml" ds:itemID="{BFD403DE-548A-4116-8CB3-61125B5536D9}">
  <ds:schemaRefs>
    <ds:schemaRef ds:uri="http://schemas.microsoft.com/sharepoint/v3/contenttype/forms"/>
  </ds:schemaRefs>
</ds:datastoreItem>
</file>

<file path=customXml/itemProps3.xml><?xml version="1.0" encoding="utf-8"?>
<ds:datastoreItem xmlns:ds="http://schemas.openxmlformats.org/officeDocument/2006/customXml" ds:itemID="{A76AEBA3-32B0-47BA-96F8-0A9021F2E158}">
  <ds:schemaRefs>
    <ds:schemaRef ds:uri="http://schemas.microsoft.com/office/2006/metadata/properties"/>
    <ds:schemaRef ds:uri="http://schemas.microsoft.com/office/infopath/2007/PartnerControls"/>
    <ds:schemaRef ds:uri="d7f63a0c-3387-4091-80af-370ec6ca6610"/>
    <ds:schemaRef ds:uri="53245fad-316b-427a-acbe-f3f20bad3789"/>
  </ds:schemaRefs>
</ds:datastoreItem>
</file>

<file path=customXml/itemProps4.xml><?xml version="1.0" encoding="utf-8"?>
<ds:datastoreItem xmlns:ds="http://schemas.openxmlformats.org/officeDocument/2006/customXml" ds:itemID="{41957393-C28A-4BD2-B83C-DB8206317D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7f63a0c-3387-4091-80af-370ec6ca6610"/>
    <ds:schemaRef ds:uri="53245fad-316b-427a-acbe-f3f20bad378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4949</TotalTime>
  <Words>2318</Words>
  <Application>Microsoft Office PowerPoint</Application>
  <PresentationFormat>Widescreen</PresentationFormat>
  <Paragraphs>139</Paragraphs>
  <Slides>17</Slides>
  <Notes>17</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17</vt:i4>
      </vt:variant>
    </vt:vector>
  </HeadingPairs>
  <TitlesOfParts>
    <vt:vector size="27" baseType="lpstr">
      <vt:lpstr>Arial</vt:lpstr>
      <vt:lpstr>Calibri</vt:lpstr>
      <vt:lpstr>Calibri Light</vt:lpstr>
      <vt:lpstr>Gisha</vt:lpstr>
      <vt:lpstr>HelveticaNeueLT Std Cn</vt:lpstr>
      <vt:lpstr>Lora</vt:lpstr>
      <vt:lpstr>myriad-pro</vt:lpstr>
      <vt:lpstr>MyriadPro-Light</vt:lpstr>
      <vt:lpstr>Quattrocento Sans</vt:lpstr>
      <vt:lpstr>Office Theme</vt:lpstr>
      <vt:lpstr>Gender and access to TVET: Challenges and progress </vt:lpstr>
      <vt:lpstr>PowerPoint Presentation</vt:lpstr>
      <vt:lpstr>PowerPoint Presentation</vt:lpstr>
      <vt:lpstr>PowerPoint Presentation</vt:lpstr>
      <vt:lpstr>PowerPoint Presentation</vt:lpstr>
      <vt:lpstr>PowerPoint Presentation</vt:lpstr>
      <vt:lpstr>TVET participation comparable</vt:lpstr>
      <vt:lpstr>TVET study choices different</vt:lpstr>
      <vt:lpstr>Leaky pipeline</vt:lpstr>
      <vt:lpstr>SDG 8 and COVID</vt:lpstr>
      <vt:lpstr>PowerPoint Presentation</vt:lpstr>
      <vt:lpstr>PowerPoint Presentation</vt:lpstr>
      <vt:lpstr>PowerPoint Presentation</vt:lpstr>
      <vt:lpstr>Institutional level</vt:lpstr>
      <vt:lpstr>Societal level</vt:lpstr>
      <vt:lpstr>CAPA WITED COL project</vt:lpstr>
      <vt:lpstr>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Distance plus workplace learning: Solution to global skills development</dc:title>
  <dc:creator>Terry Neal</dc:creator>
  <cp:lastModifiedBy>Rebecca Ferrie</cp:lastModifiedBy>
  <cp:revision>101</cp:revision>
  <dcterms:created xsi:type="dcterms:W3CDTF">2020-11-05T23:29:06Z</dcterms:created>
  <dcterms:modified xsi:type="dcterms:W3CDTF">2020-12-01T21:55:53Z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ument Type">
    <vt:lpwstr/>
  </property>
  <property fmtid="{D5CDD505-2E9C-101B-9397-08002B2CF9AE}" pid="3" name="_dlc_DocIdItemGuid">
    <vt:lpwstr>10e5bf83-92ca-437d-a067-1147e7327572</vt:lpwstr>
  </property>
  <property fmtid="{D5CDD505-2E9C-101B-9397-08002B2CF9AE}" pid="4" name="TaxKeyword">
    <vt:lpwstr/>
  </property>
  <property fmtid="{D5CDD505-2E9C-101B-9397-08002B2CF9AE}" pid="5" name="Author/Source">
    <vt:lpwstr/>
  </property>
  <property fmtid="{D5CDD505-2E9C-101B-9397-08002B2CF9AE}" pid="6" name="Region/Country">
    <vt:lpwstr/>
  </property>
  <property fmtid="{D5CDD505-2E9C-101B-9397-08002B2CF9AE}" pid="7" name="Organisational Activity">
    <vt:lpwstr/>
  </property>
  <property fmtid="{D5CDD505-2E9C-101B-9397-08002B2CF9AE}" pid="8" name="ContentTypeId">
    <vt:lpwstr>0x010100F0D35E48BEF8C540B62BCBF3A9505D85</vt:lpwstr>
  </property>
</Properties>
</file>