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5"/>
  </p:sldMasterIdLst>
  <p:notesMasterIdLst>
    <p:notesMasterId r:id="rId47"/>
  </p:notesMasterIdLst>
  <p:handoutMasterIdLst>
    <p:handoutMasterId r:id="rId48"/>
  </p:handoutMasterIdLst>
  <p:sldIdLst>
    <p:sldId id="259" r:id="rId6"/>
    <p:sldId id="261" r:id="rId7"/>
    <p:sldId id="262" r:id="rId8"/>
    <p:sldId id="288" r:id="rId9"/>
    <p:sldId id="265" r:id="rId10"/>
    <p:sldId id="266" r:id="rId11"/>
    <p:sldId id="267" r:id="rId12"/>
    <p:sldId id="276" r:id="rId13"/>
    <p:sldId id="277" r:id="rId14"/>
    <p:sldId id="304" r:id="rId15"/>
    <p:sldId id="305" r:id="rId16"/>
    <p:sldId id="306" r:id="rId17"/>
    <p:sldId id="307" r:id="rId18"/>
    <p:sldId id="308" r:id="rId19"/>
    <p:sldId id="270" r:id="rId20"/>
    <p:sldId id="278" r:id="rId21"/>
    <p:sldId id="303" r:id="rId22"/>
    <p:sldId id="302" r:id="rId23"/>
    <p:sldId id="279" r:id="rId24"/>
    <p:sldId id="280" r:id="rId25"/>
    <p:sldId id="301" r:id="rId26"/>
    <p:sldId id="281" r:id="rId27"/>
    <p:sldId id="282" r:id="rId28"/>
    <p:sldId id="300" r:id="rId29"/>
    <p:sldId id="283" r:id="rId30"/>
    <p:sldId id="284" r:id="rId31"/>
    <p:sldId id="295" r:id="rId32"/>
    <p:sldId id="296" r:id="rId33"/>
    <p:sldId id="297" r:id="rId34"/>
    <p:sldId id="298" r:id="rId35"/>
    <p:sldId id="299" r:id="rId36"/>
    <p:sldId id="285" r:id="rId37"/>
    <p:sldId id="286" r:id="rId38"/>
    <p:sldId id="294" r:id="rId39"/>
    <p:sldId id="287" r:id="rId40"/>
    <p:sldId id="289" r:id="rId41"/>
    <p:sldId id="290" r:id="rId42"/>
    <p:sldId id="291" r:id="rId43"/>
    <p:sldId id="292" r:id="rId44"/>
    <p:sldId id="293" r:id="rId45"/>
    <p:sldId id="275" r:id="rId46"/>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F0F1"/>
    <a:srgbClr val="4C7458"/>
    <a:srgbClr val="AF11AB"/>
    <a:srgbClr val="BC1104"/>
    <a:srgbClr val="00B197"/>
    <a:srgbClr val="FFFFFF"/>
    <a:srgbClr val="F07F09"/>
    <a:srgbClr val="463691"/>
    <a:srgbClr val="B3AA7E"/>
    <a:srgbClr val="2736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59" autoAdjust="0"/>
    <p:restoredTop sz="81749" autoAdjust="0"/>
  </p:normalViewPr>
  <p:slideViewPr>
    <p:cSldViewPr>
      <p:cViewPr varScale="1">
        <p:scale>
          <a:sx n="58" d="100"/>
          <a:sy n="58" d="100"/>
        </p:scale>
        <p:origin x="906" y="60"/>
      </p:cViewPr>
      <p:guideLst>
        <p:guide orient="horz" pos="2160"/>
        <p:guide pos="2880"/>
      </p:guideLst>
    </p:cSldViewPr>
  </p:slideViewPr>
  <p:outlineViewPr>
    <p:cViewPr>
      <p:scale>
        <a:sx n="33" d="100"/>
        <a:sy n="33" d="100"/>
      </p:scale>
      <p:origin x="0" y="-49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7" d="100"/>
          <a:sy n="97" d="100"/>
        </p:scale>
        <p:origin x="-3624" y="-9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204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938" y="0"/>
            <a:ext cx="3037840" cy="462041"/>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92781BE-F4EC-46C3-B501-9CBB295F987C}" type="datetimeFigureOut">
              <a:rPr lang="en-US"/>
              <a:pPr>
                <a:defRPr/>
              </a:pPr>
              <a:t>2/3/2017</a:t>
            </a:fld>
            <a:endParaRPr lang="en-US"/>
          </a:p>
        </p:txBody>
      </p:sp>
      <p:sp>
        <p:nvSpPr>
          <p:cNvPr id="4" name="Footer Placeholder 3"/>
          <p:cNvSpPr>
            <a:spLocks noGrp="1"/>
          </p:cNvSpPr>
          <p:nvPr>
            <p:ph type="ftr" sz="quarter" idx="2"/>
          </p:nvPr>
        </p:nvSpPr>
        <p:spPr>
          <a:xfrm>
            <a:off x="0" y="8772451"/>
            <a:ext cx="3037840" cy="46204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938" y="8772451"/>
            <a:ext cx="3037840" cy="462041"/>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D71581C-1E42-4635-BA0E-F4F7C8D15388}" type="slidenum">
              <a:rPr lang="en-US"/>
              <a:pPr>
                <a:defRPr/>
              </a:pPr>
              <a:t>‹#›</a:t>
            </a:fld>
            <a:endParaRPr lang="en-US"/>
          </a:p>
        </p:txBody>
      </p:sp>
    </p:spTree>
    <p:extLst>
      <p:ext uri="{BB962C8B-B14F-4D97-AF65-F5344CB8AC3E}">
        <p14:creationId xmlns:p14="http://schemas.microsoft.com/office/powerpoint/2010/main" val="1690814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204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2041"/>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72856A9-34A0-4D0E-96DB-E385793B1274}" type="datetimeFigureOut">
              <a:rPr lang="en-US"/>
              <a:pPr>
                <a:defRPr/>
              </a:pPr>
              <a:t>2/3/2017</a:t>
            </a:fld>
            <a:endParaRPr lang="en-US"/>
          </a:p>
        </p:txBody>
      </p:sp>
      <p:sp>
        <p:nvSpPr>
          <p:cNvPr id="4" name="Slide Image Placeholder 3"/>
          <p:cNvSpPr>
            <a:spLocks noGrp="1" noRot="1" noChangeAspect="1"/>
          </p:cNvSpPr>
          <p:nvPr>
            <p:ph type="sldImg" idx="2"/>
          </p:nvPr>
        </p:nvSpPr>
        <p:spPr>
          <a:xfrm>
            <a:off x="1196975" y="693738"/>
            <a:ext cx="4616450" cy="34623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387809"/>
            <a:ext cx="5608320" cy="415520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72451"/>
            <a:ext cx="3037840" cy="46204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772451"/>
            <a:ext cx="3037840" cy="462041"/>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F6FFD71-0FC1-4B3B-A0F1-6A1FF688BBE5}" type="slidenum">
              <a:rPr lang="en-US"/>
              <a:pPr>
                <a:defRPr/>
              </a:pPr>
              <a:t>‹#›</a:t>
            </a:fld>
            <a:endParaRPr lang="en-US"/>
          </a:p>
        </p:txBody>
      </p:sp>
    </p:spTree>
    <p:extLst>
      <p:ext uri="{BB962C8B-B14F-4D97-AF65-F5344CB8AC3E}">
        <p14:creationId xmlns:p14="http://schemas.microsoft.com/office/powerpoint/2010/main" val="638210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2717573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Both altruistic and practical motivations</a:t>
            </a:r>
            <a:r>
              <a:rPr lang="en-CA" baseline="0" dirty="0" smtClean="0"/>
              <a:t> shape positive attitudes. However, two non-important quality that can be attributed as characteristics of OER have influence on attitudes towards OER.</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3727161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third-generation Activity Theory (AT) framework (</a:t>
            </a:r>
            <a:r>
              <a:rPr lang="en-CA" dirty="0" err="1" smtClean="0"/>
              <a:t>Engeström</a:t>
            </a:r>
            <a:r>
              <a:rPr lang="en-CA" dirty="0" smtClean="0"/>
              <a:t>, 1987) can be used to discuss the whole process from OER creation to consumption, as it includes the four dominant aspects of human activity — production, distribution, exchange and consumption. Figure 2.1 presents an overview of the issues within this approach. To complement the AT framework, we also use Vygotsky’s (1978) idea of a mediating tool. Along with subject and object these are: the rules — the “norms, conventions and values” that “represent a way of minimizing conflicts in an activity system” and “affect how the subjects move towards the object and how they interact within a community”; the community, “a larger group including the subject,” where “learning is situated” and participants “share the same objects, are governed by rules and divide tasks”; and the division of labour, which “is related to the organisation of the community,” “comprises roles, tasks and power relationships in an activity system” and “mediates between the objects and the community” (</a:t>
            </a:r>
            <a:r>
              <a:rPr lang="en-CA" dirty="0" err="1" smtClean="0"/>
              <a:t>Buchem</a:t>
            </a:r>
            <a:r>
              <a:rPr lang="en-CA" dirty="0" smtClean="0"/>
              <a:t>, </a:t>
            </a:r>
            <a:r>
              <a:rPr lang="en-CA" dirty="0" err="1" smtClean="0"/>
              <a:t>Attwell</a:t>
            </a:r>
            <a:r>
              <a:rPr lang="en-CA" dirty="0" smtClean="0"/>
              <a:t>, &amp; Torres, 2011, p. 8). In this study, a broad view of AT is applied with respect to OER creation, distribution, exchange and consumption, as it is relevant in the context of OER to incorporate the different perspectives of user, non-user, contributor and non-contributor. </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3469088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Workshop as a modified FGD</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a:t>
            </a:fld>
            <a:endParaRPr lang="en-US"/>
          </a:p>
        </p:txBody>
      </p:sp>
    </p:spTree>
    <p:extLst>
      <p:ext uri="{BB962C8B-B14F-4D97-AF65-F5344CB8AC3E}">
        <p14:creationId xmlns:p14="http://schemas.microsoft.com/office/powerpoint/2010/main" val="3576131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CA" sz="1200" dirty="0" smtClean="0"/>
              <a:t>They thought sharing would increase their sphere of influence and their network, leading to recognition at a global level. Sharing would thereby help them be part of a larger community and provide opportunities for improving their professional standing and their individual and institutional reputations. </a:t>
            </a:r>
          </a:p>
          <a:p>
            <a:pPr marL="228600" indent="-228600">
              <a:buAutoNum type="arabicPeriod"/>
            </a:pPr>
            <a:r>
              <a:rPr lang="en-CA" sz="1200" dirty="0" smtClean="0"/>
              <a:t>This was probably due to the sample, most of whom were users and had never contributed OER. It is also possible that these teachers wanted to share their expertise but did not want to adapt materials developed by others for other reasons, or due to the “not-invented-here” syndrome.</a:t>
            </a:r>
          </a:p>
          <a:p>
            <a:pPr marL="228600" indent="-228600">
              <a:buAutoNum type="arabicPeriod"/>
            </a:pPr>
            <a:r>
              <a:rPr lang="en-CA" sz="1200" dirty="0" smtClean="0"/>
              <a:t>However, they believed that knowledge of and competency in OER, understanding intellectual property rights and Creative Commons licensing, and proficiency in ICT skills would help with the adaptation of OER that would fulfil the academic requirements of their learners.</a:t>
            </a:r>
          </a:p>
          <a:p>
            <a:endParaRPr lang="en-US" sz="1200" dirty="0" smtClean="0"/>
          </a:p>
          <a:p>
            <a:pPr marL="228600" indent="-228600">
              <a:buAutoNum type="arabicPeriod"/>
            </a:pP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923442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Higher qualified</a:t>
            </a:r>
            <a:r>
              <a:rPr lang="en-CA" baseline="0" dirty="0" smtClean="0"/>
              <a:t> respondents had stronger motivation to use OER; Respondents in the age group of 36-50 had stronger motivation to sue OER.</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20</a:t>
            </a:fld>
            <a:endParaRPr lang="en-US"/>
          </a:p>
        </p:txBody>
      </p:sp>
    </p:spTree>
    <p:extLst>
      <p:ext uri="{BB962C8B-B14F-4D97-AF65-F5344CB8AC3E}">
        <p14:creationId xmlns:p14="http://schemas.microsoft.com/office/powerpoint/2010/main" val="1833638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sz="1200" dirty="0" smtClean="0"/>
              <a:t>We found that younger teachers were more motivated than older teachers, and PhD holders were more motivated than those holding simply a master’s degree.</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2046654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indicates that non-contributors were more concerned about OER quality than contributors, although both groups largely agreed on quality concerns.</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a:p>
        </p:txBody>
      </p:sp>
    </p:spTree>
    <p:extLst>
      <p:ext uri="{BB962C8B-B14F-4D97-AF65-F5344CB8AC3E}">
        <p14:creationId xmlns:p14="http://schemas.microsoft.com/office/powerpoint/2010/main" val="800972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Those who use</a:t>
            </a:r>
            <a:r>
              <a:rPr lang="en-CA" baseline="0" dirty="0" smtClean="0"/>
              <a:t> OER know that it takes time to use OER effectively.</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29</a:t>
            </a:fld>
            <a:endParaRPr lang="en-US"/>
          </a:p>
        </p:txBody>
      </p:sp>
    </p:spTree>
    <p:extLst>
      <p:ext uri="{BB962C8B-B14F-4D97-AF65-F5344CB8AC3E}">
        <p14:creationId xmlns:p14="http://schemas.microsoft.com/office/powerpoint/2010/main" val="1790204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Those who contribute know</a:t>
            </a:r>
            <a:r>
              <a:rPr lang="en-CA" baseline="0" dirty="0" smtClean="0"/>
              <a:t> well that OER work takes time</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14992961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730378"/>
            <a:ext cx="7467600" cy="2308225"/>
          </a:xfrm>
          <a:effectLst/>
        </p:spPr>
        <p:txBody>
          <a:bodyPr>
            <a:noAutofit/>
          </a:bodyPr>
          <a:lstStyle>
            <a:lvl1pPr>
              <a:defRPr sz="4000">
                <a:solidFill>
                  <a:schemeClr val="bg1"/>
                </a:solidFill>
                <a:latin typeface="Georgia" panose="02040502050405020303"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76400" y="4572000"/>
            <a:ext cx="7467600" cy="1320800"/>
          </a:xfrm>
        </p:spPr>
        <p:txBody>
          <a:bodyPr>
            <a:normAutofit/>
          </a:bodyPr>
          <a:lstStyle>
            <a:lvl1pPr marL="0" indent="0" algn="l">
              <a:buNone/>
              <a:defRPr sz="2800">
                <a:solidFill>
                  <a:schemeClr val="bg1"/>
                </a:solidFill>
                <a:latin typeface="Georgia" panose="02040502050405020303"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152400"/>
            <a:ext cx="1600200" cy="1066800"/>
          </a:xfrm>
          <a:prstGeom prst="rect">
            <a:avLst/>
          </a:prstGeom>
        </p:spPr>
      </p:pic>
    </p:spTree>
    <p:extLst>
      <p:ext uri="{BB962C8B-B14F-4D97-AF65-F5344CB8AC3E}">
        <p14:creationId xmlns:p14="http://schemas.microsoft.com/office/powerpoint/2010/main" val="24595098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5">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Tree>
    <p:extLst>
      <p:ext uri="{BB962C8B-B14F-4D97-AF65-F5344CB8AC3E}">
        <p14:creationId xmlns:p14="http://schemas.microsoft.com/office/powerpoint/2010/main" val="140664017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Content6">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b="42264"/>
          <a:stretch/>
        </p:blipFill>
        <p:spPr>
          <a:xfrm>
            <a:off x="0" y="3124200"/>
            <a:ext cx="9144000" cy="3733800"/>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7700" y="6019800"/>
            <a:ext cx="800100" cy="533400"/>
          </a:xfrm>
          <a:prstGeom prst="rect">
            <a:avLst/>
          </a:prstGeom>
        </p:spPr>
      </p:pic>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7370564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4495800" y="5292116"/>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3400" y="6019800"/>
            <a:ext cx="1028700" cy="685800"/>
          </a:xfrm>
          <a:prstGeom prst="rect">
            <a:avLst/>
          </a:prstGeom>
        </p:spPr>
      </p:pic>
      <p:sp>
        <p:nvSpPr>
          <p:cNvPr id="5" name="Title 1"/>
          <p:cNvSpPr>
            <a:spLocks noGrp="1"/>
          </p:cNvSpPr>
          <p:nvPr>
            <p:ph type="title"/>
          </p:nvPr>
        </p:nvSpPr>
        <p:spPr>
          <a:xfrm>
            <a:off x="381000" y="584202"/>
            <a:ext cx="8458200" cy="1265239"/>
          </a:xfr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2469336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1">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smtClean="0"/>
              <a:t>Click to edit Master title style</a:t>
            </a:r>
            <a:endParaRPr lang="en-US" dirty="0"/>
          </a:p>
        </p:txBody>
      </p:sp>
      <p:sp>
        <p:nvSpPr>
          <p:cNvPr id="4" name="Wave 3"/>
          <p:cNvSpPr/>
          <p:nvPr userDrawn="1"/>
        </p:nvSpPr>
        <p:spPr>
          <a:xfrm>
            <a:off x="0" y="3763434"/>
            <a:ext cx="9372600" cy="4339167"/>
          </a:xfrm>
          <a:prstGeom prst="wave">
            <a:avLst/>
          </a:prstGeom>
          <a:gradFill>
            <a:gsLst>
              <a:gs pos="61000">
                <a:schemeClr val="tx1"/>
              </a:gs>
              <a:gs pos="0">
                <a:srgbClr val="FFFFFF"/>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365328649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smtClean="0"/>
              <a:t>Click to edit Master title style</a:t>
            </a:r>
            <a:endParaRPr lang="en-US" dirty="0"/>
          </a:p>
        </p:txBody>
      </p:sp>
      <p:pic>
        <p:nvPicPr>
          <p:cNvPr id="1027" name="Picture 3" descr="C:\Users\hakkou\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flipV="1">
            <a:off x="7265462" y="5293784"/>
            <a:ext cx="1954738" cy="17928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18248573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3">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2133600" y="0"/>
            <a:ext cx="7010400" cy="6858000"/>
          </a:xfrm>
          <a:effectLst/>
        </p:spPr>
        <p:txBody>
          <a:bodyPr anchor="ctr" anchorCtr="0">
            <a:noAutofit/>
          </a:bodyPr>
          <a:lstStyle>
            <a:lvl1pPr algn="ctr">
              <a:defRPr sz="5400">
                <a:solidFill>
                  <a:schemeClr val="tx1"/>
                </a:solidFill>
                <a:latin typeface="Georgia" panose="02040502050405020303" pitchFamily="18" charset="0"/>
              </a:defRPr>
            </a:lvl1pPr>
          </a:lstStyle>
          <a:p>
            <a:r>
              <a:rPr lang="en-US" dirty="0" smtClean="0"/>
              <a:t>Click to edit</a:t>
            </a:r>
            <a:endParaRPr lang="en-US" dirty="0"/>
          </a:p>
        </p:txBody>
      </p:sp>
    </p:spTree>
    <p:extLst>
      <p:ext uri="{BB962C8B-B14F-4D97-AF65-F5344CB8AC3E}">
        <p14:creationId xmlns:p14="http://schemas.microsoft.com/office/powerpoint/2010/main" val="49771533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314555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59301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3">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9454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ustom Layou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54973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981200" y="1730378"/>
            <a:ext cx="7239000" cy="2308225"/>
          </a:xfrm>
          <a:effectLst/>
        </p:spPr>
        <p:txBody>
          <a:bodyPr>
            <a:noAutofit/>
          </a:bodyPr>
          <a:lstStyle>
            <a:lvl1pPr>
              <a:defRPr sz="4000">
                <a:solidFill>
                  <a:schemeClr val="tx1"/>
                </a:solidFill>
                <a:latin typeface="Georgia" panose="02040502050405020303" pitchFamily="18" charset="0"/>
              </a:defRPr>
            </a:lvl1pPr>
          </a:lstStyle>
          <a:p>
            <a:r>
              <a:rPr lang="en-US" dirty="0" smtClean="0"/>
              <a:t>Click to edit Master title style</a:t>
            </a:r>
            <a:endParaRPr lang="en-US" dirty="0"/>
          </a:p>
        </p:txBody>
      </p:sp>
      <p:sp>
        <p:nvSpPr>
          <p:cNvPr id="6" name="Subtitle 2"/>
          <p:cNvSpPr>
            <a:spLocks noGrp="1"/>
          </p:cNvSpPr>
          <p:nvPr>
            <p:ph type="subTitle" idx="1"/>
          </p:nvPr>
        </p:nvSpPr>
        <p:spPr>
          <a:xfrm>
            <a:off x="1981200" y="4495800"/>
            <a:ext cx="7467600" cy="1270000"/>
          </a:xfrm>
        </p:spPr>
        <p:txBody>
          <a:bodyPr>
            <a:normAutofit/>
          </a:bodyPr>
          <a:lstStyle>
            <a:lvl1pPr marL="0" indent="0" algn="l">
              <a:buNone/>
              <a:defRPr sz="2800">
                <a:solidFill>
                  <a:schemeClr val="tx1"/>
                </a:solidFill>
                <a:latin typeface="Georgia" panose="02040502050405020303"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152400"/>
            <a:ext cx="1600200" cy="1066800"/>
          </a:xfrm>
          <a:prstGeom prst="rect">
            <a:avLst/>
          </a:prstGeom>
        </p:spPr>
      </p:pic>
    </p:spTree>
    <p:extLst>
      <p:ext uri="{BB962C8B-B14F-4D97-AF65-F5344CB8AC3E}">
        <p14:creationId xmlns:p14="http://schemas.microsoft.com/office/powerpoint/2010/main" val="232657151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ustom Layou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8597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ustom Layout 5">
    <p:bg>
      <p:bgRef idx="1003">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937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152400"/>
            <a:ext cx="1600200" cy="1066800"/>
          </a:xfrm>
          <a:prstGeom prst="rect">
            <a:avLst/>
          </a:prstGeom>
        </p:spPr>
      </p:pic>
      <p:sp>
        <p:nvSpPr>
          <p:cNvPr id="6" name="Title 1"/>
          <p:cNvSpPr>
            <a:spLocks noGrp="1"/>
          </p:cNvSpPr>
          <p:nvPr>
            <p:ph type="ctrTitle"/>
          </p:nvPr>
        </p:nvSpPr>
        <p:spPr>
          <a:xfrm>
            <a:off x="1676400" y="1730378"/>
            <a:ext cx="7772400" cy="2308225"/>
          </a:xfrm>
          <a:effectLst/>
        </p:spPr>
        <p:txBody>
          <a:bodyPr>
            <a:noAutofit/>
          </a:bodyPr>
          <a:lstStyle>
            <a:lvl1pPr>
              <a:defRPr sz="5400">
                <a:solidFill>
                  <a:schemeClr val="tx1"/>
                </a:solidFill>
                <a:latin typeface="Georgia" panose="02040502050405020303" pitchFamily="18" charset="0"/>
              </a:defRPr>
            </a:lvl1pPr>
          </a:lstStyle>
          <a:p>
            <a:r>
              <a:rPr lang="en-US" dirty="0" smtClean="0"/>
              <a:t>Click to edit Master title style</a:t>
            </a:r>
            <a:endParaRPr lang="en-US" dirty="0"/>
          </a:p>
        </p:txBody>
      </p:sp>
      <p:sp>
        <p:nvSpPr>
          <p:cNvPr id="7" name="Subtitle 2"/>
          <p:cNvSpPr>
            <a:spLocks noGrp="1"/>
          </p:cNvSpPr>
          <p:nvPr>
            <p:ph type="subTitle" idx="1"/>
          </p:nvPr>
        </p:nvSpPr>
        <p:spPr>
          <a:xfrm>
            <a:off x="1676400" y="4495800"/>
            <a:ext cx="7772400" cy="1270000"/>
          </a:xfrm>
        </p:spPr>
        <p:txBody>
          <a:bodyPr>
            <a:normAutofit/>
          </a:bodyPr>
          <a:lstStyle>
            <a:lvl1pPr marL="0" indent="0" algn="l">
              <a:buNone/>
              <a:defRPr sz="2800">
                <a:solidFill>
                  <a:schemeClr val="tx1"/>
                </a:solidFill>
                <a:latin typeface="Georgia" panose="02040502050405020303"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5998155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4">
    <p:bg>
      <p:bgPr>
        <a:solidFill>
          <a:schemeClr val="bg2"/>
        </a:solidFill>
        <a:effectLst/>
      </p:bgPr>
    </p:bg>
    <p:spTree>
      <p:nvGrpSpPr>
        <p:cNvPr id="1" name=""/>
        <p:cNvGrpSpPr/>
        <p:nvPr/>
      </p:nvGrpSpPr>
      <p:grpSpPr>
        <a:xfrm>
          <a:off x="0" y="0"/>
          <a:ext cx="0" cy="0"/>
          <a:chOff x="0" y="0"/>
          <a:chExt cx="0" cy="0"/>
        </a:xfrm>
      </p:grpSpPr>
      <p:pic>
        <p:nvPicPr>
          <p:cNvPr id="24" name="Picture 23"/>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50"/>
          <a:stretch/>
        </p:blipFill>
        <p:spPr>
          <a:xfrm>
            <a:off x="1" y="0"/>
            <a:ext cx="9144000" cy="6858000"/>
          </a:xfrm>
          <a:prstGeom prst="rect">
            <a:avLst/>
          </a:prstGeom>
        </p:spPr>
      </p:pic>
      <p:sp>
        <p:nvSpPr>
          <p:cNvPr id="17" name="Title 16"/>
          <p:cNvSpPr>
            <a:spLocks noGrp="1"/>
          </p:cNvSpPr>
          <p:nvPr>
            <p:ph type="title"/>
          </p:nvPr>
        </p:nvSpPr>
        <p:spPr>
          <a:xfrm>
            <a:off x="685800" y="4800600"/>
            <a:ext cx="6781800" cy="1219200"/>
          </a:xfrm>
        </p:spPr>
        <p:txBody>
          <a:bodyPr/>
          <a:lstStyle>
            <a:lvl1pPr>
              <a:defRPr>
                <a:solidFill>
                  <a:schemeClr val="tx1"/>
                </a:solidFill>
              </a:defRPr>
            </a:lvl1pPr>
          </a:lstStyle>
          <a:p>
            <a:r>
              <a:rPr lang="en-US" dirty="0" smtClean="0"/>
              <a:t>Click to edit Master title style</a:t>
            </a:r>
            <a:endParaRPr lang="en-US" dirty="0"/>
          </a:p>
        </p:txBody>
      </p:sp>
      <p:sp>
        <p:nvSpPr>
          <p:cNvPr id="20" name="Text Placeholder 18"/>
          <p:cNvSpPr>
            <a:spLocks noGrp="1"/>
          </p:cNvSpPr>
          <p:nvPr>
            <p:ph type="body" sz="quarter" idx="11"/>
          </p:nvPr>
        </p:nvSpPr>
        <p:spPr>
          <a:xfrm>
            <a:off x="685800" y="6172200"/>
            <a:ext cx="7010400" cy="609600"/>
          </a:xfrm>
        </p:spPr>
        <p:txBody>
          <a:bodyPr/>
          <a:lstStyle>
            <a:lvl1pPr marL="0" indent="0">
              <a:buNone/>
              <a:defRPr sz="2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Click to edit Master text styles</a:t>
            </a:r>
          </a:p>
        </p:txBody>
      </p:sp>
      <p:sp>
        <p:nvSpPr>
          <p:cNvPr id="6" name="TextBox 5"/>
          <p:cNvSpPr txBox="1"/>
          <p:nvPr userDrawn="1"/>
        </p:nvSpPr>
        <p:spPr>
          <a:xfrm>
            <a:off x="1066800" y="1143000"/>
            <a:ext cx="4495800" cy="646331"/>
          </a:xfrm>
          <a:prstGeom prst="rect">
            <a:avLst/>
          </a:prstGeom>
          <a:noFill/>
        </p:spPr>
        <p:txBody>
          <a:bodyPr wrap="square" rtlCol="0">
            <a:spAutoFit/>
          </a:bodyPr>
          <a:lstStyle/>
          <a:p>
            <a:r>
              <a:rPr lang="en-IN" b="0" dirty="0" smtClean="0">
                <a:solidFill>
                  <a:srgbClr val="273691"/>
                </a:solidFill>
              </a:rPr>
              <a:t>Commonwealth</a:t>
            </a:r>
            <a:r>
              <a:rPr lang="en-IN" b="0" baseline="0" dirty="0" smtClean="0">
                <a:solidFill>
                  <a:srgbClr val="273691"/>
                </a:solidFill>
              </a:rPr>
              <a:t> Educational </a:t>
            </a:r>
          </a:p>
          <a:p>
            <a:r>
              <a:rPr lang="en-IN" b="0" baseline="0" dirty="0" smtClean="0">
                <a:solidFill>
                  <a:srgbClr val="273691"/>
                </a:solidFill>
              </a:rPr>
              <a:t>Media Centre for Asia</a:t>
            </a:r>
            <a:endParaRPr lang="en-IN" b="0" dirty="0">
              <a:solidFill>
                <a:srgbClr val="273691"/>
              </a:solidFill>
            </a:endParaRPr>
          </a:p>
        </p:txBody>
      </p:sp>
      <p:cxnSp>
        <p:nvCxnSpPr>
          <p:cNvPr id="7" name="Straight Connector 6"/>
          <p:cNvCxnSpPr/>
          <p:nvPr userDrawn="1"/>
        </p:nvCxnSpPr>
        <p:spPr>
          <a:xfrm>
            <a:off x="914400" y="1143000"/>
            <a:ext cx="4419600" cy="0"/>
          </a:xfrm>
          <a:prstGeom prst="line">
            <a:avLst/>
          </a:prstGeom>
          <a:ln>
            <a:solidFill>
              <a:srgbClr val="2736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2562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5">
    <p:bg>
      <p:bgPr>
        <a:solidFill>
          <a:schemeClr val="bg2"/>
        </a:solidFill>
        <a:effectLst/>
      </p:bgPr>
    </p:bg>
    <p:spTree>
      <p:nvGrpSpPr>
        <p:cNvPr id="1" name=""/>
        <p:cNvGrpSpPr/>
        <p:nvPr/>
      </p:nvGrpSpPr>
      <p:grpSpPr>
        <a:xfrm>
          <a:off x="0" y="0"/>
          <a:ext cx="0" cy="0"/>
          <a:chOff x="0" y="0"/>
          <a:chExt cx="0" cy="0"/>
        </a:xfrm>
      </p:grpSpPr>
      <p:grpSp>
        <p:nvGrpSpPr>
          <p:cNvPr id="21" name="Group 20"/>
          <p:cNvGrpSpPr/>
          <p:nvPr userDrawn="1"/>
        </p:nvGrpSpPr>
        <p:grpSpPr>
          <a:xfrm rot="398724">
            <a:off x="-1471593" y="-590904"/>
            <a:ext cx="13287081" cy="8461179"/>
            <a:chOff x="-2117768" y="2201884"/>
            <a:chExt cx="13287081" cy="8461179"/>
          </a:xfrm>
        </p:grpSpPr>
        <p:sp>
          <p:nvSpPr>
            <p:cNvPr id="22" name="Rectangle 21"/>
            <p:cNvSpPr/>
            <p:nvPr userDrawn="1"/>
          </p:nvSpPr>
          <p:spPr>
            <a:xfrm rot="2405920">
              <a:off x="3854113" y="2785454"/>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1759">
              <a:off x="-2117768" y="3638169"/>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2030392">
              <a:off x="90556" y="2201884"/>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5" name="Picture 24"/>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669645" y="1066800"/>
            <a:ext cx="1143000" cy="1143000"/>
          </a:xfrm>
          <a:prstGeom prst="rect">
            <a:avLst/>
          </a:prstGeom>
        </p:spPr>
      </p:pic>
      <p:sp>
        <p:nvSpPr>
          <p:cNvPr id="13" name="Text Placeholder 10"/>
          <p:cNvSpPr>
            <a:spLocks noGrp="1"/>
          </p:cNvSpPr>
          <p:nvPr>
            <p:ph type="body" sz="quarter" idx="11"/>
          </p:nvPr>
        </p:nvSpPr>
        <p:spPr>
          <a:xfrm>
            <a:off x="1066800" y="5715000"/>
            <a:ext cx="6477000" cy="431800"/>
          </a:xfrm>
        </p:spPr>
        <p:txBody>
          <a:bodyPr/>
          <a:lstStyle>
            <a:lvl1pPr marL="0" indent="0">
              <a:buNone/>
              <a:defRPr sz="2000">
                <a:latin typeface="Georgia" panose="02040502050405020303" pitchFamily="18" charset="0"/>
              </a:defRPr>
            </a:lvl1pPr>
          </a:lstStyle>
          <a:p>
            <a:pPr lvl="0"/>
            <a:r>
              <a:rPr lang="en-US" dirty="0" smtClean="0"/>
              <a:t>Click to edit Master text styles</a:t>
            </a:r>
            <a:endParaRPr lang="en-US" dirty="0"/>
          </a:p>
        </p:txBody>
      </p:sp>
      <p:sp>
        <p:nvSpPr>
          <p:cNvPr id="14" name="Title 3"/>
          <p:cNvSpPr>
            <a:spLocks noGrp="1"/>
          </p:cNvSpPr>
          <p:nvPr>
            <p:ph type="title"/>
          </p:nvPr>
        </p:nvSpPr>
        <p:spPr>
          <a:xfrm>
            <a:off x="1066800" y="2514600"/>
            <a:ext cx="8305800" cy="1905000"/>
          </a:xfrm>
        </p:spPr>
        <p:txBody>
          <a:bodyPr anchor="t" anchorCtr="0"/>
          <a:lstStyle>
            <a:lvl1pPr>
              <a:defRPr sz="4000">
                <a:latin typeface="Georgia" panose="02040502050405020303" pitchFamily="18" charset="0"/>
              </a:defRPr>
            </a:lvl1pPr>
          </a:lstStyle>
          <a:p>
            <a:r>
              <a:rPr lang="en-US" dirty="0" smtClean="0"/>
              <a:t>Click to edit Master title style</a:t>
            </a:r>
            <a:endParaRPr lang="en-US" dirty="0"/>
          </a:p>
        </p:txBody>
      </p:sp>
      <p:sp>
        <p:nvSpPr>
          <p:cNvPr id="15" name="Text Placeholder 10"/>
          <p:cNvSpPr>
            <a:spLocks noGrp="1"/>
          </p:cNvSpPr>
          <p:nvPr>
            <p:ph type="body" sz="quarter" idx="10"/>
          </p:nvPr>
        </p:nvSpPr>
        <p:spPr>
          <a:xfrm>
            <a:off x="1066800" y="4724400"/>
            <a:ext cx="6477000" cy="431800"/>
          </a:xfrm>
        </p:spPr>
        <p:txBody>
          <a:bodyPr/>
          <a:lstStyle>
            <a:lvl1pPr marL="0" indent="0">
              <a:buNone/>
              <a:defRPr sz="3200" i="1">
                <a:latin typeface="Georgia" panose="02040502050405020303" pitchFamily="18" charset="0"/>
              </a:defRPr>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24092947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1752600" y="2209800"/>
            <a:ext cx="76962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19064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1828800" y="2006600"/>
            <a:ext cx="73152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6786338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1828800" y="584202"/>
            <a:ext cx="7315200" cy="1265239"/>
          </a:xfrm>
        </p:spPr>
        <p:txBody>
          <a:bodyPr/>
          <a:lstStyle>
            <a:lvl1pPr>
              <a:defRPr b="1">
                <a:solidFill>
                  <a:schemeClr val="bg1"/>
                </a:solidFill>
              </a:defRPr>
            </a:lvl1pPr>
          </a:lstStyle>
          <a:p>
            <a:r>
              <a:rPr lang="en-US" dirty="0" smtClean="0"/>
              <a:t>Click to edit Master title style</a:t>
            </a:r>
            <a:endParaRPr lang="en-US" dirty="0"/>
          </a:p>
        </p:txBody>
      </p:sp>
      <p:sp>
        <p:nvSpPr>
          <p:cNvPr id="11" name="Content Placeholder 2"/>
          <p:cNvSpPr>
            <a:spLocks noGrp="1"/>
          </p:cNvSpPr>
          <p:nvPr>
            <p:ph idx="1"/>
          </p:nvPr>
        </p:nvSpPr>
        <p:spPr>
          <a:xfrm>
            <a:off x="1828800" y="2209800"/>
            <a:ext cx="7315200" cy="4368800"/>
          </a:xfrm>
        </p:spPr>
        <p:txBody>
          <a:bodyPr/>
          <a:lstStyle>
            <a:lvl1pPr>
              <a:buClr>
                <a:schemeClr val="bg1"/>
              </a:buCl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354877700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828800" y="584202"/>
            <a:ext cx="70104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6" name="Content Placeholder 2"/>
          <p:cNvSpPr>
            <a:spLocks noGrp="1"/>
          </p:cNvSpPr>
          <p:nvPr>
            <p:ph idx="1"/>
          </p:nvPr>
        </p:nvSpPr>
        <p:spPr>
          <a:xfrm>
            <a:off x="1828800" y="2006600"/>
            <a:ext cx="70104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300" y="5905500"/>
            <a:ext cx="1028700" cy="685800"/>
          </a:xfrm>
          <a:prstGeom prst="rect">
            <a:avLst/>
          </a:prstGeom>
        </p:spPr>
      </p:pic>
    </p:spTree>
    <p:extLst>
      <p:ext uri="{BB962C8B-B14F-4D97-AF65-F5344CB8AC3E}">
        <p14:creationId xmlns:p14="http://schemas.microsoft.com/office/powerpoint/2010/main" val="18563418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lum/>
          </a:blip>
          <a:srcRect/>
          <a:stretch>
            <a:fillRect l="-1000" r="-1000"/>
          </a:stretch>
        </a:blip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2133600" y="889000"/>
            <a:ext cx="7239000" cy="1016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1524000" y="2311400"/>
            <a:ext cx="7848600" cy="401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807893957"/>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16" r:id="rId4"/>
    <p:sldLayoutId id="2147483717" r:id="rId5"/>
    <p:sldLayoutId id="2147483736" r:id="rId6"/>
    <p:sldLayoutId id="2147483724" r:id="rId7"/>
    <p:sldLayoutId id="2147483727" r:id="rId8"/>
    <p:sldLayoutId id="2147483726" r:id="rId9"/>
    <p:sldLayoutId id="2147483731" r:id="rId10"/>
    <p:sldLayoutId id="2147483737" r:id="rId11"/>
    <p:sldLayoutId id="2147483725" r:id="rId12"/>
    <p:sldLayoutId id="2147483728" r:id="rId13"/>
    <p:sldLayoutId id="2147483729" r:id="rId14"/>
    <p:sldLayoutId id="2147483721" r:id="rId15"/>
    <p:sldLayoutId id="2147483732" r:id="rId16"/>
    <p:sldLayoutId id="2147483734" r:id="rId17"/>
    <p:sldLayoutId id="2147483738" r:id="rId18"/>
    <p:sldLayoutId id="2147483735" r:id="rId19"/>
    <p:sldLayoutId id="2147483739" r:id="rId20"/>
    <p:sldLayoutId id="2147483733" r:id="rId21"/>
  </p:sldLayoutIdLst>
  <p:timing>
    <p:tnLst>
      <p:par>
        <p:cTn id="1" dur="indefinite" restart="never" nodeType="tmRoot"/>
      </p:par>
    </p:tnLst>
  </p:timing>
  <p:txStyles>
    <p:titleStyle>
      <a:lvl1pPr algn="l" rtl="0" eaLnBrk="1" fontAlgn="base" hangingPunct="1">
        <a:spcBef>
          <a:spcPct val="0"/>
        </a:spcBef>
        <a:spcAft>
          <a:spcPct val="0"/>
        </a:spcAft>
        <a:defRPr sz="3600" b="1" kern="1200">
          <a:solidFill>
            <a:srgbClr val="463691"/>
          </a:solidFill>
          <a:latin typeface="Georgia" panose="02040502050405020303" pitchFamily="18" charset="0"/>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463691"/>
        </a:buClr>
        <a:buSzPct val="125000"/>
        <a:buFont typeface="Wingdings" pitchFamily="2" charset="2"/>
        <a:buChar char="§"/>
        <a:defRPr sz="3000" kern="1200">
          <a:solidFill>
            <a:schemeClr val="tx1"/>
          </a:solidFill>
          <a:latin typeface="Georgia" panose="02040502050405020303" pitchFamily="18" charset="0"/>
          <a:ea typeface="+mn-ea"/>
          <a:cs typeface="+mn-cs"/>
        </a:defRPr>
      </a:lvl1pPr>
      <a:lvl2pPr marL="742950" indent="-285750" algn="l" rtl="0" eaLnBrk="1" fontAlgn="base" hangingPunct="1">
        <a:spcBef>
          <a:spcPct val="20000"/>
        </a:spcBef>
        <a:spcAft>
          <a:spcPct val="0"/>
        </a:spcAft>
        <a:buClr>
          <a:srgbClr val="B3AA7E"/>
        </a:buClr>
        <a:buFont typeface="Arial" charset="0"/>
        <a:buChar char="–"/>
        <a:defRPr sz="2600" kern="1200">
          <a:solidFill>
            <a:schemeClr val="tx1"/>
          </a:solidFill>
          <a:latin typeface="Georgia" panose="02040502050405020303" pitchFamily="18" charset="0"/>
          <a:ea typeface="+mn-ea"/>
          <a:cs typeface="+mn-cs"/>
        </a:defRPr>
      </a:lvl2pPr>
      <a:lvl3pPr marL="1143000" indent="-228600" algn="l" rtl="0" eaLnBrk="1" fontAlgn="base" hangingPunct="1">
        <a:spcBef>
          <a:spcPct val="20000"/>
        </a:spcBef>
        <a:spcAft>
          <a:spcPct val="0"/>
        </a:spcAft>
        <a:buClr>
          <a:srgbClr val="463691"/>
        </a:buClr>
        <a:buFont typeface="Arial" charset="0"/>
        <a:buChar char="•"/>
        <a:defRPr sz="2300" kern="1200">
          <a:solidFill>
            <a:schemeClr val="tx1"/>
          </a:solidFill>
          <a:latin typeface="Georgia" panose="02040502050405020303" pitchFamily="18"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Georgia" panose="02040502050405020303" pitchFamily="18" charset="0"/>
          <a:ea typeface="+mn-ea"/>
          <a:cs typeface="+mn-cs"/>
        </a:defRPr>
      </a:lvl4pPr>
      <a:lvl5pPr marL="2057400" indent="-228600" algn="l" rtl="0" eaLnBrk="1" fontAlgn="base" hangingPunct="1">
        <a:spcBef>
          <a:spcPct val="20000"/>
        </a:spcBef>
        <a:spcAft>
          <a:spcPct val="0"/>
        </a:spcAft>
        <a:buClr>
          <a:srgbClr val="B3AA7E"/>
        </a:buClr>
        <a:buFont typeface="Arial" charset="0"/>
        <a:buChar char="»"/>
        <a:defRPr sz="20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8.t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3810000"/>
            <a:ext cx="5029200" cy="1219200"/>
          </a:xfrm>
        </p:spPr>
        <p:txBody>
          <a:bodyPr/>
          <a:lstStyle/>
          <a:p>
            <a:r>
              <a:rPr lang="en-US" dirty="0" smtClean="0">
                <a:solidFill>
                  <a:schemeClr val="bg1">
                    <a:lumMod val="20000"/>
                    <a:lumOff val="80000"/>
                  </a:schemeClr>
                </a:solidFill>
                <a:latin typeface="Times New Roman" pitchFamily="18" charset="0"/>
                <a:cs typeface="Times New Roman" panose="02020603050405020304" pitchFamily="18" charset="0"/>
              </a:rPr>
              <a:t>Indian Higher Education Teachers and Open Educational Resources</a:t>
            </a:r>
            <a:r>
              <a:rPr lang="en-US" dirty="0">
                <a:solidFill>
                  <a:schemeClr val="bg1">
                    <a:lumMod val="20000"/>
                    <a:lumOff val="80000"/>
                  </a:schemeClr>
                </a:solidFill>
                <a:latin typeface="Times New Roman" pitchFamily="18" charset="0"/>
                <a:cs typeface="Times New Roman" panose="02020603050405020304" pitchFamily="18" charset="0"/>
              </a:rPr>
              <a:t/>
            </a:r>
            <a:br>
              <a:rPr lang="en-US" dirty="0">
                <a:solidFill>
                  <a:schemeClr val="bg1">
                    <a:lumMod val="20000"/>
                    <a:lumOff val="80000"/>
                  </a:schemeClr>
                </a:solidFill>
                <a:latin typeface="Times New Roman" pitchFamily="18" charset="0"/>
                <a:cs typeface="Times New Roman" panose="02020603050405020304" pitchFamily="18" charset="0"/>
              </a:rPr>
            </a:br>
            <a:endParaRPr lang="en-US" dirty="0">
              <a:solidFill>
                <a:schemeClr val="bg1">
                  <a:lumMod val="20000"/>
                  <a:lumOff val="80000"/>
                </a:schemeClr>
              </a:solidFill>
            </a:endParaRPr>
          </a:p>
        </p:txBody>
      </p:sp>
      <p:sp>
        <p:nvSpPr>
          <p:cNvPr id="3" name="Text Placeholder 2"/>
          <p:cNvSpPr>
            <a:spLocks noGrp="1"/>
          </p:cNvSpPr>
          <p:nvPr>
            <p:ph type="body" sz="quarter" idx="11"/>
          </p:nvPr>
        </p:nvSpPr>
        <p:spPr>
          <a:xfrm>
            <a:off x="1066800" y="5105400"/>
            <a:ext cx="7010400" cy="609600"/>
          </a:xfrm>
        </p:spPr>
        <p:txBody>
          <a:bodyPr/>
          <a:lstStyle/>
          <a:p>
            <a:r>
              <a:rPr lang="en-US" dirty="0" smtClean="0">
                <a:solidFill>
                  <a:schemeClr val="tx1">
                    <a:lumMod val="60000"/>
                    <a:lumOff val="40000"/>
                  </a:schemeClr>
                </a:solidFill>
              </a:rPr>
              <a:t>Sanjaya Mishra, </a:t>
            </a:r>
            <a:r>
              <a:rPr lang="en-US" sz="1800" i="1" dirty="0" smtClean="0">
                <a:solidFill>
                  <a:schemeClr val="tx1">
                    <a:lumMod val="60000"/>
                    <a:lumOff val="40000"/>
                  </a:schemeClr>
                </a:solidFill>
              </a:rPr>
              <a:t>PhD</a:t>
            </a:r>
            <a:endParaRPr lang="en-US" sz="1800" i="1" dirty="0">
              <a:solidFill>
                <a:schemeClr val="tx1">
                  <a:lumMod val="60000"/>
                  <a:lumOff val="40000"/>
                </a:schemeClr>
              </a:solidFill>
            </a:endParaRPr>
          </a:p>
          <a:p>
            <a:r>
              <a:rPr lang="en-US" sz="1800" i="1" dirty="0" smtClean="0">
                <a:solidFill>
                  <a:schemeClr val="tx1">
                    <a:lumMod val="60000"/>
                    <a:lumOff val="40000"/>
                  </a:schemeClr>
                </a:solidFill>
              </a:rPr>
              <a:t>Education Specialist, eLearning</a:t>
            </a:r>
          </a:p>
          <a:p>
            <a:r>
              <a:rPr lang="en-US" sz="2000" dirty="0" smtClean="0">
                <a:solidFill>
                  <a:schemeClr val="tx1">
                    <a:lumMod val="60000"/>
                    <a:lumOff val="40000"/>
                  </a:schemeClr>
                </a:solidFill>
              </a:rPr>
              <a:t>Commonwealth of Learning, Canada</a:t>
            </a:r>
            <a:endParaRPr lang="en-US" sz="2800" dirty="0">
              <a:solidFill>
                <a:schemeClr val="tx1">
                  <a:lumMod val="60000"/>
                  <a:lumOff val="40000"/>
                </a:schemeClr>
              </a:solidFill>
            </a:endParaRPr>
          </a:p>
        </p:txBody>
      </p:sp>
    </p:spTree>
    <p:extLst>
      <p:ext uri="{BB962C8B-B14F-4D97-AF65-F5344CB8AC3E}">
        <p14:creationId xmlns:p14="http://schemas.microsoft.com/office/powerpoint/2010/main" val="9704501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65239"/>
          </a:xfrm>
        </p:spPr>
        <p:txBody>
          <a:bodyPr/>
          <a:lstStyle/>
          <a:p>
            <a:r>
              <a:rPr lang="en-US" dirty="0" smtClean="0"/>
              <a:t>Workshop strategies</a:t>
            </a:r>
            <a:endParaRPr lang="en-US" dirty="0"/>
          </a:p>
        </p:txBody>
      </p:sp>
      <p:sp>
        <p:nvSpPr>
          <p:cNvPr id="5" name="Content Placeholder 2"/>
          <p:cNvSpPr>
            <a:spLocks noGrp="1"/>
          </p:cNvSpPr>
          <p:nvPr>
            <p:ph sz="half" idx="1"/>
          </p:nvPr>
        </p:nvSpPr>
        <p:spPr>
          <a:xfrm>
            <a:off x="457200" y="1600200"/>
            <a:ext cx="4038600" cy="4525963"/>
          </a:xfrm>
        </p:spPr>
        <p:txBody>
          <a:bodyPr/>
          <a:lstStyle/>
          <a:p>
            <a:r>
              <a:rPr lang="en-IN" dirty="0"/>
              <a:t>Interactive Q &amp; A session on Motivations</a:t>
            </a:r>
          </a:p>
        </p:txBody>
      </p:sp>
      <p:pic>
        <p:nvPicPr>
          <p:cNvPr id="7" name="Picture 2" descr="D:\Photo-Machilipatnam-Day1\DSC_084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8824" y="2522005"/>
            <a:ext cx="4577976" cy="3040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6183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65239"/>
          </a:xfrm>
        </p:spPr>
        <p:txBody>
          <a:bodyPr/>
          <a:lstStyle/>
          <a:p>
            <a:r>
              <a:rPr lang="en-US" dirty="0" smtClean="0"/>
              <a:t>Workshop strategies</a:t>
            </a:r>
            <a:endParaRPr lang="en-US" dirty="0"/>
          </a:p>
        </p:txBody>
      </p:sp>
      <p:sp>
        <p:nvSpPr>
          <p:cNvPr id="5" name="Content Placeholder 2"/>
          <p:cNvSpPr>
            <a:spLocks noGrp="1"/>
          </p:cNvSpPr>
          <p:nvPr>
            <p:ph sz="half" idx="1"/>
          </p:nvPr>
        </p:nvSpPr>
        <p:spPr>
          <a:xfrm>
            <a:off x="990600" y="1905000"/>
            <a:ext cx="7010400" cy="4525963"/>
          </a:xfrm>
        </p:spPr>
        <p:txBody>
          <a:bodyPr/>
          <a:lstStyle/>
          <a:p>
            <a:r>
              <a:rPr lang="en-CA" dirty="0"/>
              <a:t>Group Discussion on Barriers to OER</a:t>
            </a:r>
          </a:p>
        </p:txBody>
      </p:sp>
      <p:pic>
        <p:nvPicPr>
          <p:cNvPr id="11" name="Picture 2" descr="D:\Photo-Machilipatnam-Day3\DSC_044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743200"/>
            <a:ext cx="4038600" cy="268523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9120" y="2743200"/>
            <a:ext cx="3937148" cy="2631565"/>
          </a:xfrm>
          <a:prstGeom prst="rect">
            <a:avLst/>
          </a:prstGeom>
        </p:spPr>
      </p:pic>
    </p:spTree>
    <p:extLst>
      <p:ext uri="{BB962C8B-B14F-4D97-AF65-F5344CB8AC3E}">
        <p14:creationId xmlns:p14="http://schemas.microsoft.com/office/powerpoint/2010/main" val="1222397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65239"/>
          </a:xfrm>
        </p:spPr>
        <p:txBody>
          <a:bodyPr/>
          <a:lstStyle/>
          <a:p>
            <a:r>
              <a:rPr lang="en-US" dirty="0" smtClean="0"/>
              <a:t>Workshop strategies</a:t>
            </a:r>
            <a:endParaRPr lang="en-US" dirty="0"/>
          </a:p>
        </p:txBody>
      </p:sp>
      <p:sp>
        <p:nvSpPr>
          <p:cNvPr id="7" name="Content Placeholder 3"/>
          <p:cNvSpPr>
            <a:spLocks noGrp="1"/>
          </p:cNvSpPr>
          <p:nvPr>
            <p:ph sz="half" idx="4294967295"/>
          </p:nvPr>
        </p:nvSpPr>
        <p:spPr>
          <a:xfrm>
            <a:off x="4776186" y="2133600"/>
            <a:ext cx="4038600" cy="4525963"/>
          </a:xfrm>
          <a:prstGeom prst="rect">
            <a:avLst/>
          </a:prstGeom>
        </p:spPr>
        <p:txBody>
          <a:bodyPr/>
          <a:lstStyle/>
          <a:p>
            <a:r>
              <a:rPr lang="en-IN" dirty="0" smtClean="0"/>
              <a:t>Debate on Quality </a:t>
            </a:r>
          </a:p>
          <a:p>
            <a:r>
              <a:rPr lang="en-IN" dirty="0" smtClean="0"/>
              <a:t>Audio recording of views of participants</a:t>
            </a:r>
          </a:p>
          <a:p>
            <a:pPr marL="0" indent="0">
              <a:buNone/>
            </a:pPr>
            <a:endParaRPr lang="en-IN" dirty="0"/>
          </a:p>
          <a:p>
            <a:pPr>
              <a:buFont typeface="Wingdings" panose="05000000000000000000" pitchFamily="2" charset="2"/>
              <a:buChar char="ü"/>
            </a:pPr>
            <a:endParaRPr lang="en-IN" dirty="0" smtClean="0"/>
          </a:p>
        </p:txBody>
      </p:sp>
      <p:pic>
        <p:nvPicPr>
          <p:cNvPr id="8" name="Picture 3" descr="D:\Photo-BBSR-Day3\IMG_9302.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516981"/>
            <a:ext cx="4038600" cy="269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976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65239"/>
          </a:xfrm>
        </p:spPr>
        <p:txBody>
          <a:bodyPr/>
          <a:lstStyle/>
          <a:p>
            <a:r>
              <a:rPr lang="en-US" dirty="0" smtClean="0"/>
              <a:t>Data Sample</a:t>
            </a:r>
            <a:endParaRPr lang="en-CA" dirty="0"/>
          </a:p>
        </p:txBody>
      </p:sp>
      <p:sp>
        <p:nvSpPr>
          <p:cNvPr id="3" name="Content Placeholder 2"/>
          <p:cNvSpPr>
            <a:spLocks noGrp="1"/>
          </p:cNvSpPr>
          <p:nvPr>
            <p:ph idx="1"/>
          </p:nvPr>
        </p:nvSpPr>
        <p:spPr>
          <a:xfrm>
            <a:off x="356586" y="1752600"/>
            <a:ext cx="5618825" cy="4572000"/>
          </a:xfrm>
        </p:spPr>
        <p:txBody>
          <a:bodyPr/>
          <a:lstStyle/>
          <a:p>
            <a:r>
              <a:rPr lang="en-CA" dirty="0" smtClean="0"/>
              <a:t>28 Participant interviews recorded post workshop</a:t>
            </a:r>
          </a:p>
          <a:p>
            <a:r>
              <a:rPr lang="en-CA" dirty="0" smtClean="0"/>
              <a:t>Survey of 227 teachers including 107 </a:t>
            </a:r>
            <a:r>
              <a:rPr lang="en-CA" dirty="0" err="1" smtClean="0"/>
              <a:t>WikiEducator</a:t>
            </a:r>
            <a:r>
              <a:rPr lang="en-CA" dirty="0" smtClean="0"/>
              <a:t> India members; with 117 usable responses</a:t>
            </a:r>
          </a:p>
          <a:p>
            <a:r>
              <a:rPr lang="en-CA" dirty="0"/>
              <a:t> 42.7% were female respondents and 57.2% male</a:t>
            </a:r>
          </a:p>
        </p:txBody>
      </p:sp>
      <p:pic>
        <p:nvPicPr>
          <p:cNvPr id="5" name="Picture 4"/>
          <p:cNvPicPr>
            <a:picLocks noChangeAspect="1"/>
          </p:cNvPicPr>
          <p:nvPr/>
        </p:nvPicPr>
        <p:blipFill>
          <a:blip r:embed="rId2"/>
          <a:stretch>
            <a:fillRect/>
          </a:stretch>
        </p:blipFill>
        <p:spPr>
          <a:xfrm>
            <a:off x="5682736" y="1752600"/>
            <a:ext cx="3156464" cy="2376488"/>
          </a:xfrm>
          <a:prstGeom prst="rect">
            <a:avLst/>
          </a:prstGeom>
        </p:spPr>
      </p:pic>
    </p:spTree>
    <p:extLst>
      <p:ext uri="{BB962C8B-B14F-4D97-AF65-F5344CB8AC3E}">
        <p14:creationId xmlns:p14="http://schemas.microsoft.com/office/powerpoint/2010/main" val="11264669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ANALYSES and RESULTS</a:t>
            </a:r>
            <a:endParaRPr lang="en-CA" dirty="0"/>
          </a:p>
        </p:txBody>
      </p:sp>
    </p:spTree>
    <p:extLst>
      <p:ext uri="{BB962C8B-B14F-4D97-AF65-F5344CB8AC3E}">
        <p14:creationId xmlns:p14="http://schemas.microsoft.com/office/powerpoint/2010/main" val="1450090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CA" dirty="0"/>
              <a:t>How are teachers’ attitudes towards OER situated in the context of teaching and learning?</a:t>
            </a:r>
            <a:br>
              <a:rPr lang="en-CA" dirty="0"/>
            </a:br>
            <a:endParaRPr lang="en-US" dirty="0"/>
          </a:p>
        </p:txBody>
      </p:sp>
    </p:spTree>
    <p:extLst>
      <p:ext uri="{BB962C8B-B14F-4D97-AF65-F5344CB8AC3E}">
        <p14:creationId xmlns:p14="http://schemas.microsoft.com/office/powerpoint/2010/main" val="34366755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03239"/>
            <a:ext cx="8458200" cy="1265239"/>
          </a:xfrm>
        </p:spPr>
        <p:txBody>
          <a:bodyPr/>
          <a:lstStyle/>
          <a:p>
            <a:r>
              <a:rPr lang="en-US" dirty="0" smtClean="0"/>
              <a:t>Attitudes towards OER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58740065"/>
              </p:ext>
            </p:extLst>
          </p:nvPr>
        </p:nvGraphicFramePr>
        <p:xfrm>
          <a:off x="533400" y="914400"/>
          <a:ext cx="7848600" cy="5331460"/>
        </p:xfrm>
        <a:graphic>
          <a:graphicData uri="http://schemas.openxmlformats.org/drawingml/2006/table">
            <a:tbl>
              <a:tblPr>
                <a:tableStyleId>{5C22544A-7EE6-4342-B048-85BDC9FD1C3A}</a:tableStyleId>
              </a:tblPr>
              <a:tblGrid>
                <a:gridCol w="7010400"/>
                <a:gridCol w="838200"/>
              </a:tblGrid>
              <a:tr h="190500">
                <a:tc>
                  <a:txBody>
                    <a:bodyPr/>
                    <a:lstStyle/>
                    <a:p>
                      <a:pPr algn="l" fontAlgn="b"/>
                      <a:r>
                        <a:rPr lang="en-CA" sz="2000" b="1" u="none" strike="noStrike" dirty="0" smtClean="0">
                          <a:effectLst/>
                        </a:rPr>
                        <a:t>Sharing Attitudes</a:t>
                      </a:r>
                      <a:endParaRPr lang="en-CA" sz="20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ctr"/>
                      <a:r>
                        <a:rPr lang="en-GB" sz="2000" b="1" u="none" strike="noStrike" dirty="0">
                          <a:effectLst/>
                        </a:rPr>
                        <a:t>Mean</a:t>
                      </a:r>
                      <a:endParaRPr lang="en-GB" sz="1800" b="1" i="0" u="none" strike="noStrike" dirty="0">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It gives me pleasure if someone adopts/adapts my educational resources.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4.65</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dirty="0">
                          <a:effectLst/>
                        </a:rPr>
                        <a:t>Sharing helps me to get feedback.</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4.58</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Sharing of educational resources improves my professional respect.</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4.54</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Sharing enhances my personal and organizational reputation.</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4.5</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Sharing enhances my confidence, as I see myself as part of a larger community.</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4.46</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increase my network and sphere of influence.</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4.42</a:t>
                      </a:r>
                      <a:endParaRPr lang="en-GB" sz="1800" b="0" i="0" u="none" strike="noStrike">
                        <a:solidFill>
                          <a:srgbClr val="000000"/>
                        </a:solidFill>
                        <a:effectLst/>
                        <a:latin typeface="Arial" panose="020B0604020202020204" pitchFamily="34" charset="0"/>
                      </a:endParaRPr>
                    </a:p>
                  </a:txBody>
                  <a:tcPr marL="6350" marR="6350" marT="6350" marB="0" anchor="ctr"/>
                </a:tc>
              </a:tr>
              <a:tr h="254000">
                <a:tc>
                  <a:txBody>
                    <a:bodyPr/>
                    <a:lstStyle/>
                    <a:p>
                      <a:pPr algn="l" fontAlgn="ctr"/>
                      <a:r>
                        <a:rPr lang="en-CA" sz="1800" u="none" strike="noStrike">
                          <a:effectLst/>
                        </a:rPr>
                        <a:t>OER improve my chance of recognition at a global level.</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4.41</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When others use my OER, it improves my sense of achievement.</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a:t>
                      </a:r>
                      <a:endParaRPr lang="en-GB" sz="1800" b="0" i="0" u="none" strike="noStrike">
                        <a:solidFill>
                          <a:srgbClr val="000000"/>
                        </a:solidFill>
                        <a:effectLst/>
                        <a:latin typeface="Arial" panose="020B0604020202020204" pitchFamily="34" charset="0"/>
                      </a:endParaRPr>
                    </a:p>
                  </a:txBody>
                  <a:tcPr marL="6350" marR="6350" marT="6350" marB="0" anchor="ctr"/>
                </a:tc>
              </a:tr>
              <a:tr h="254000">
                <a:tc>
                  <a:txBody>
                    <a:bodyPr/>
                    <a:lstStyle/>
                    <a:p>
                      <a:pPr algn="l" fontAlgn="ctr"/>
                      <a:r>
                        <a:rPr lang="en-CA" sz="1800" u="none" strike="noStrike">
                          <a:effectLst/>
                        </a:rPr>
                        <a:t>Sharing of educational resources increases my profile amongst peers and others.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4.33</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help to disseminate my ideas.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4.29</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I believe that sharing educational materials as OER will encourage others to do so as well.</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4.27</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u="none" strike="noStrike">
                          <a:effectLst/>
                        </a:rPr>
                        <a:t>OER promote collaboration and consortia.</a:t>
                      </a:r>
                      <a:endParaRPr lang="en-GB"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4.25</a:t>
                      </a:r>
                      <a:endParaRPr lang="en-GB" sz="1800" b="0" i="0" u="none" strike="noStrike">
                        <a:solidFill>
                          <a:srgbClr val="000000"/>
                        </a:solidFill>
                        <a:effectLst/>
                        <a:latin typeface="Arial" panose="020B0604020202020204" pitchFamily="34" charset="0"/>
                      </a:endParaRPr>
                    </a:p>
                  </a:txBody>
                  <a:tcPr marL="6350" marR="6350" marT="6350" marB="0" anchor="ctr"/>
                </a:tc>
              </a:tr>
              <a:tr h="190500">
                <a:tc>
                  <a:txBody>
                    <a:bodyPr/>
                    <a:lstStyle/>
                    <a:p>
                      <a:pPr algn="l" fontAlgn="ctr"/>
                      <a:r>
                        <a:rPr lang="en-CA" sz="1800" u="none" strike="noStrike">
                          <a:effectLst/>
                        </a:rPr>
                        <a:t>As a teacher, it is my responsibility to share all educational resources created by me.</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dirty="0">
                          <a:effectLst/>
                        </a:rPr>
                        <a:t>4.06</a:t>
                      </a:r>
                      <a:endParaRPr lang="en-GB" sz="1800" b="0" i="0" u="none" strike="noStrike" dirty="0">
                        <a:solidFill>
                          <a:srgbClr val="000000"/>
                        </a:solidFill>
                        <a:effectLst/>
                        <a:latin typeface="Arial" panose="020B0604020202020204" pitchFamily="34" charset="0"/>
                      </a:endParaRPr>
                    </a:p>
                  </a:txBody>
                  <a:tcPr marL="6350" marR="6350" marT="6350" marB="0" anchor="ctr"/>
                </a:tc>
              </a:tr>
            </a:tbl>
          </a:graphicData>
        </a:graphic>
      </p:graphicFrame>
    </p:spTree>
    <p:extLst>
      <p:ext uri="{BB962C8B-B14F-4D97-AF65-F5344CB8AC3E}">
        <p14:creationId xmlns:p14="http://schemas.microsoft.com/office/powerpoint/2010/main" val="5963954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1265239"/>
          </a:xfrm>
        </p:spPr>
        <p:txBody>
          <a:bodyPr/>
          <a:lstStyle/>
          <a:p>
            <a:r>
              <a:rPr lang="en-US" dirty="0" smtClean="0"/>
              <a:t>Attitudes towards OER</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011946830"/>
              </p:ext>
            </p:extLst>
          </p:nvPr>
        </p:nvGraphicFramePr>
        <p:xfrm>
          <a:off x="762000" y="1905000"/>
          <a:ext cx="7239000" cy="2835910"/>
        </p:xfrm>
        <a:graphic>
          <a:graphicData uri="http://schemas.openxmlformats.org/drawingml/2006/table">
            <a:tbl>
              <a:tblPr>
                <a:tableStyleId>{5C22544A-7EE6-4342-B048-85BDC9FD1C3A}</a:tableStyleId>
              </a:tblPr>
              <a:tblGrid>
                <a:gridCol w="6080760"/>
                <a:gridCol w="1158240"/>
              </a:tblGrid>
              <a:tr h="215900">
                <a:tc>
                  <a:txBody>
                    <a:bodyPr/>
                    <a:lstStyle/>
                    <a:p>
                      <a:pPr algn="l" fontAlgn="b"/>
                      <a:r>
                        <a:rPr lang="en-CA" sz="2400" b="1" u="none" strike="noStrike" dirty="0" smtClean="0">
                          <a:effectLst/>
                        </a:rPr>
                        <a:t>Adaptation attitudes</a:t>
                      </a:r>
                      <a:endParaRPr lang="en-CA" sz="24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A" sz="2400" b="1" u="none" strike="noStrike" dirty="0">
                          <a:effectLst/>
                        </a:rPr>
                        <a:t>Mean</a:t>
                      </a:r>
                      <a:endParaRPr lang="en-CA" sz="2400" b="1" i="0" u="none" strike="noStrike" dirty="0">
                        <a:solidFill>
                          <a:srgbClr val="000000"/>
                        </a:solidFill>
                        <a:effectLst/>
                        <a:latin typeface="Calibri" panose="020F0502020204030204" pitchFamily="34" charset="0"/>
                      </a:endParaRPr>
                    </a:p>
                  </a:txBody>
                  <a:tcPr marL="6350" marR="6350" marT="6350" marB="0" anchor="b"/>
                </a:tc>
              </a:tr>
              <a:tr h="266700">
                <a:tc>
                  <a:txBody>
                    <a:bodyPr/>
                    <a:lstStyle/>
                    <a:p>
                      <a:pPr algn="l" fontAlgn="ctr"/>
                      <a:r>
                        <a:rPr lang="en-CA" sz="2000" u="none" strike="noStrike" dirty="0">
                          <a:effectLst/>
                        </a:rPr>
                        <a:t>My own competencies and knowledge towards OER help me to participate or adopt OER.</a:t>
                      </a:r>
                      <a:endParaRPr lang="en-CA" sz="2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b"/>
                      <a:r>
                        <a:rPr lang="en-CA" sz="2000" u="none" strike="noStrike">
                          <a:effectLst/>
                        </a:rPr>
                        <a:t>4.19</a:t>
                      </a:r>
                      <a:endParaRPr lang="en-CA" sz="2000" b="0" i="0" u="none" strike="noStrike">
                        <a:solidFill>
                          <a:srgbClr val="000000"/>
                        </a:solidFill>
                        <a:effectLst/>
                        <a:latin typeface="Calibri" panose="020F0502020204030204" pitchFamily="34" charset="0"/>
                      </a:endParaRPr>
                    </a:p>
                  </a:txBody>
                  <a:tcPr marL="6350" marR="6350" marT="6350" marB="0" anchor="b"/>
                </a:tc>
              </a:tr>
              <a:tr h="266700">
                <a:tc>
                  <a:txBody>
                    <a:bodyPr/>
                    <a:lstStyle/>
                    <a:p>
                      <a:pPr algn="l" fontAlgn="ctr"/>
                      <a:r>
                        <a:rPr lang="en-CA" sz="2000" u="none" strike="noStrike">
                          <a:effectLst/>
                        </a:rPr>
                        <a:t>I adopt OER for my teaching as they fulfil academic requirement of my students.</a:t>
                      </a:r>
                      <a:endParaRPr lang="en-CA" sz="20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CA" sz="2000" u="none" strike="noStrike">
                          <a:effectLst/>
                        </a:rPr>
                        <a:t>4.12</a:t>
                      </a:r>
                      <a:endParaRPr lang="en-CA" sz="2000" b="0" i="0" u="none" strike="noStrike">
                        <a:solidFill>
                          <a:srgbClr val="000000"/>
                        </a:solidFill>
                        <a:effectLst/>
                        <a:latin typeface="Calibri" panose="020F0502020204030204" pitchFamily="34" charset="0"/>
                      </a:endParaRPr>
                    </a:p>
                  </a:txBody>
                  <a:tcPr marL="6350" marR="6350" marT="6350" marB="0" anchor="b"/>
                </a:tc>
              </a:tr>
              <a:tr h="266700">
                <a:tc>
                  <a:txBody>
                    <a:bodyPr/>
                    <a:lstStyle/>
                    <a:p>
                      <a:pPr algn="l" fontAlgn="ctr"/>
                      <a:r>
                        <a:rPr lang="en-CA" sz="2000" u="none" strike="noStrike">
                          <a:effectLst/>
                        </a:rPr>
                        <a:t>I am efficient in information communication technology (ICT) skills to adopt and use OER.</a:t>
                      </a:r>
                      <a:endParaRPr lang="en-CA" sz="20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CA" sz="2000" u="none" strike="noStrike">
                          <a:effectLst/>
                        </a:rPr>
                        <a:t>4.09</a:t>
                      </a:r>
                      <a:endParaRPr lang="en-CA" sz="2000" b="0" i="0" u="none" strike="noStrike">
                        <a:solidFill>
                          <a:srgbClr val="000000"/>
                        </a:solidFill>
                        <a:effectLst/>
                        <a:latin typeface="Calibri" panose="020F0502020204030204" pitchFamily="34" charset="0"/>
                      </a:endParaRPr>
                    </a:p>
                  </a:txBody>
                  <a:tcPr marL="6350" marR="6350" marT="6350" marB="0" anchor="b"/>
                </a:tc>
              </a:tr>
              <a:tr h="184150">
                <a:tc>
                  <a:txBody>
                    <a:bodyPr/>
                    <a:lstStyle/>
                    <a:p>
                      <a:pPr algn="l" fontAlgn="ctr"/>
                      <a:r>
                        <a:rPr lang="en-CA" sz="2000" u="none" strike="noStrike">
                          <a:effectLst/>
                        </a:rPr>
                        <a:t>I have knowledge of intellectual property rights to understand OER.</a:t>
                      </a:r>
                      <a:endParaRPr lang="en-CA" sz="2000" b="0"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b"/>
                      <a:r>
                        <a:rPr lang="en-CA" sz="2000" u="none" strike="noStrike" dirty="0">
                          <a:effectLst/>
                        </a:rPr>
                        <a:t>3.72</a:t>
                      </a:r>
                      <a:endParaRPr lang="en-CA" sz="2000" b="0" i="0" u="none" strike="noStrike" dirty="0">
                        <a:solidFill>
                          <a:srgbClr val="000000"/>
                        </a:solidFill>
                        <a:effectLst/>
                        <a:latin typeface="Calibri" panose="020F0502020204030204" pitchFamily="34" charset="0"/>
                      </a:endParaRPr>
                    </a:p>
                  </a:txBody>
                  <a:tcPr marL="6350" marR="6350" marT="6350" marB="0" anchor="b"/>
                </a:tc>
              </a:tr>
            </a:tbl>
          </a:graphicData>
        </a:graphic>
      </p:graphicFrame>
    </p:spTree>
    <p:extLst>
      <p:ext uri="{BB962C8B-B14F-4D97-AF65-F5344CB8AC3E}">
        <p14:creationId xmlns:p14="http://schemas.microsoft.com/office/powerpoint/2010/main" val="29252465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1265239"/>
          </a:xfrm>
        </p:spPr>
        <p:txBody>
          <a:bodyPr/>
          <a:lstStyle/>
          <a:p>
            <a:r>
              <a:rPr lang="en-US" dirty="0" smtClean="0"/>
              <a:t>Key Findings on Attitudes</a:t>
            </a:r>
            <a:endParaRPr lang="en-US" dirty="0"/>
          </a:p>
        </p:txBody>
      </p:sp>
      <p:sp>
        <p:nvSpPr>
          <p:cNvPr id="3" name="Content Placeholder 2"/>
          <p:cNvSpPr>
            <a:spLocks noGrp="1"/>
          </p:cNvSpPr>
          <p:nvPr>
            <p:ph idx="1"/>
          </p:nvPr>
        </p:nvSpPr>
        <p:spPr>
          <a:xfrm>
            <a:off x="381000" y="1447800"/>
            <a:ext cx="8458200" cy="4572000"/>
          </a:xfrm>
        </p:spPr>
        <p:txBody>
          <a:bodyPr/>
          <a:lstStyle/>
          <a:p>
            <a:r>
              <a:rPr lang="en-CA" sz="2400" dirty="0" smtClean="0"/>
              <a:t>Teachers </a:t>
            </a:r>
            <a:r>
              <a:rPr lang="en-CA" sz="2400" dirty="0"/>
              <a:t>had positive attitudes towards OER, and their attitudes did not differ significantly across demographic </a:t>
            </a:r>
            <a:r>
              <a:rPr lang="en-CA" sz="2400" dirty="0" smtClean="0"/>
              <a:t>variables</a:t>
            </a:r>
          </a:p>
          <a:p>
            <a:r>
              <a:rPr lang="en-CA" sz="2400" dirty="0" smtClean="0"/>
              <a:t>Attitude </a:t>
            </a:r>
            <a:r>
              <a:rPr lang="en-CA" sz="2400" dirty="0"/>
              <a:t>towards </a:t>
            </a:r>
            <a:r>
              <a:rPr lang="en-CA" sz="2400" b="1" dirty="0"/>
              <a:t>sharing</a:t>
            </a:r>
            <a:r>
              <a:rPr lang="en-CA" sz="2400" dirty="0"/>
              <a:t> was stronger than towards </a:t>
            </a:r>
            <a:r>
              <a:rPr lang="en-CA" sz="2400" b="1" dirty="0"/>
              <a:t>adapting</a:t>
            </a:r>
            <a:r>
              <a:rPr lang="en-CA" sz="2400" dirty="0"/>
              <a:t> materials developed by </a:t>
            </a:r>
            <a:r>
              <a:rPr lang="en-CA" sz="2400" dirty="0" smtClean="0"/>
              <a:t>others </a:t>
            </a:r>
          </a:p>
          <a:p>
            <a:r>
              <a:rPr lang="en-CA" sz="2400" dirty="0" smtClean="0"/>
              <a:t>Share </a:t>
            </a:r>
            <a:r>
              <a:rPr lang="en-CA" sz="2400" dirty="0"/>
              <a:t>for the pleasure of sharing and to disseminate their ideas to others. </a:t>
            </a:r>
            <a:endParaRPr lang="en-CA" sz="2400" dirty="0" smtClean="0"/>
          </a:p>
          <a:p>
            <a:r>
              <a:rPr lang="en-CA" sz="2400" dirty="0" smtClean="0"/>
              <a:t>Sharing is a responsibility for teachers, and they felt happy to share their work and receive feedback from others </a:t>
            </a:r>
          </a:p>
          <a:p>
            <a:r>
              <a:rPr lang="en-CA" sz="2400" dirty="0" smtClean="0"/>
              <a:t>Sharing would lead to reciprocal behaviour</a:t>
            </a:r>
          </a:p>
          <a:p>
            <a:r>
              <a:rPr lang="en-CA" sz="2400" dirty="0" smtClean="0"/>
              <a:t>Teachers were not strongly positive towards adaptation of OER</a:t>
            </a:r>
          </a:p>
        </p:txBody>
      </p:sp>
    </p:spTree>
    <p:extLst>
      <p:ext uri="{BB962C8B-B14F-4D97-AF65-F5344CB8AC3E}">
        <p14:creationId xmlns:p14="http://schemas.microsoft.com/office/powerpoint/2010/main" val="4176582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CA" dirty="0"/>
              <a:t>What are teachers’ motivations for using OER and sharing their work as OER?</a:t>
            </a:r>
            <a:br>
              <a:rPr lang="en-CA" dirty="0"/>
            </a:br>
            <a:endParaRPr lang="en-US" dirty="0"/>
          </a:p>
        </p:txBody>
      </p:sp>
    </p:spTree>
    <p:extLst>
      <p:ext uri="{BB962C8B-B14F-4D97-AF65-F5344CB8AC3E}">
        <p14:creationId xmlns:p14="http://schemas.microsoft.com/office/powerpoint/2010/main" val="3749504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Background</a:t>
            </a:r>
            <a:endParaRPr lang="en-US" dirty="0"/>
          </a:p>
        </p:txBody>
      </p:sp>
      <p:sp>
        <p:nvSpPr>
          <p:cNvPr id="3" name="Content Placeholder 2"/>
          <p:cNvSpPr>
            <a:spLocks noGrp="1"/>
          </p:cNvSpPr>
          <p:nvPr>
            <p:ph sz="quarter" idx="10"/>
          </p:nvPr>
        </p:nvSpPr>
        <p:spPr>
          <a:xfrm>
            <a:off x="1371600" y="2057400"/>
            <a:ext cx="7696200" cy="4343400"/>
          </a:xfrm>
        </p:spPr>
        <p:txBody>
          <a:bodyPr/>
          <a:lstStyle/>
          <a:p>
            <a:r>
              <a:rPr lang="en-IN" dirty="0"/>
              <a:t>Access to quality educational materials</a:t>
            </a:r>
          </a:p>
          <a:p>
            <a:r>
              <a:rPr lang="en-IN" dirty="0"/>
              <a:t>Prohibitive costs of </a:t>
            </a:r>
            <a:r>
              <a:rPr lang="en-IN" dirty="0" smtClean="0"/>
              <a:t>textbooks</a:t>
            </a:r>
            <a:endParaRPr lang="en-IN" dirty="0"/>
          </a:p>
          <a:p>
            <a:r>
              <a:rPr lang="en-IN" dirty="0" smtClean="0"/>
              <a:t>Slow adoption  </a:t>
            </a:r>
            <a:r>
              <a:rPr lang="en-IN" dirty="0"/>
              <a:t>of OER</a:t>
            </a:r>
          </a:p>
          <a:p>
            <a:r>
              <a:rPr lang="en-IN" dirty="0"/>
              <a:t>Teachers as producers of educational materials</a:t>
            </a:r>
          </a:p>
          <a:p>
            <a:r>
              <a:rPr lang="en-IN" dirty="0"/>
              <a:t>Why many </a:t>
            </a:r>
            <a:r>
              <a:rPr lang="en-IN" dirty="0" smtClean="0"/>
              <a:t>teachers do </a:t>
            </a:r>
            <a:r>
              <a:rPr lang="en-IN" dirty="0"/>
              <a:t>not share with others?</a:t>
            </a:r>
          </a:p>
          <a:p>
            <a:endParaRPr lang="en-US" dirty="0"/>
          </a:p>
        </p:txBody>
      </p:sp>
      <p:pic>
        <p:nvPicPr>
          <p:cNvPr id="4" name="Picture 2" descr="D:\Conference-Banff-ROER4D-2015\o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381000"/>
            <a:ext cx="2514600" cy="167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4501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1265239"/>
          </a:xfrm>
        </p:spPr>
        <p:txBody>
          <a:bodyPr/>
          <a:lstStyle/>
          <a:p>
            <a:r>
              <a:rPr lang="en-US" dirty="0" smtClean="0"/>
              <a:t>Motivation for OER</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67783129"/>
              </p:ext>
            </p:extLst>
          </p:nvPr>
        </p:nvGraphicFramePr>
        <p:xfrm>
          <a:off x="533400" y="762000"/>
          <a:ext cx="7543800" cy="5631180"/>
        </p:xfrm>
        <a:graphic>
          <a:graphicData uri="http://schemas.openxmlformats.org/drawingml/2006/table">
            <a:tbl>
              <a:tblPr>
                <a:tableStyleId>{5C22544A-7EE6-4342-B048-85BDC9FD1C3A}</a:tableStyleId>
              </a:tblPr>
              <a:tblGrid>
                <a:gridCol w="6526658"/>
                <a:gridCol w="1017142"/>
              </a:tblGrid>
              <a:tr h="184150">
                <a:tc>
                  <a:txBody>
                    <a:bodyPr/>
                    <a:lstStyle/>
                    <a:p>
                      <a:pPr algn="l" fontAlgn="ctr"/>
                      <a:r>
                        <a:rPr lang="en-CA" sz="2000" b="1" u="none" strike="noStrike" dirty="0">
                          <a:effectLst/>
                        </a:rPr>
                        <a:t>Statements (Motivation to Use and Adapt OER)</a:t>
                      </a:r>
                      <a:endParaRPr lang="en-CA" sz="2000" b="1"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2000" b="1" u="none" strike="noStrike" dirty="0">
                          <a:effectLst/>
                        </a:rPr>
                        <a:t>Mean</a:t>
                      </a:r>
                      <a:endParaRPr lang="en-GB" sz="2000" b="1" i="0" u="none" strike="noStrike" dirty="0">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b="1" u="none" strike="noStrike" dirty="0">
                          <a:effectLst/>
                        </a:rPr>
                        <a:t>Social/Altruistic</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fontAlgn="ctr"/>
                      <a:r>
                        <a:rPr lang="en-CA" sz="1800" u="none" strike="noStrike">
                          <a:effectLst/>
                        </a:rPr>
                        <a:t> </a:t>
                      </a:r>
                      <a:endParaRPr lang="en-CA" sz="1800" b="1"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Sharing knowledge is a basic academic value.</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4.7</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will help developing countries increase access to education.</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4.55</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b="1" u="none" strike="noStrike" dirty="0">
                          <a:effectLst/>
                        </a:rPr>
                        <a:t>Learning</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fontAlgn="ctr"/>
                      <a:r>
                        <a:rPr lang="en-CA" sz="1800" u="none" strike="noStrike">
                          <a:effectLst/>
                        </a:rPr>
                        <a:t> </a:t>
                      </a:r>
                      <a:endParaRPr lang="en-CA" sz="1800" b="1"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give me opportunities to learn new things.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4.51</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cater to the innate desire to learn, improve and progress.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4.48</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b="1" u="none" strike="noStrike" dirty="0">
                          <a:effectLst/>
                        </a:rPr>
                        <a:t>Access, Cost and Time</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fontAlgn="ctr"/>
                      <a:r>
                        <a:rPr lang="en-CA" sz="1800" u="none" strike="noStrike">
                          <a:effectLst/>
                        </a:rPr>
                        <a:t> </a:t>
                      </a:r>
                      <a:endParaRPr lang="en-CA" sz="1800" b="1"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provide access to the best materials and teachers.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3.9</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u="none" strike="noStrike">
                          <a:effectLst/>
                        </a:rPr>
                        <a:t>OER are less expensive.</a:t>
                      </a:r>
                      <a:endParaRPr lang="en-GB"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u="none" strike="noStrike">
                          <a:effectLst/>
                        </a:rPr>
                        <a:t>OER save my time.</a:t>
                      </a:r>
                      <a:endParaRPr lang="en-GB"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4.27</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b="1" u="none" strike="noStrike" dirty="0">
                          <a:effectLst/>
                        </a:rPr>
                        <a:t>Collaboration</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fontAlgn="ctr"/>
                      <a:r>
                        <a:rPr lang="en-CA" sz="1800" u="none" strike="noStrike">
                          <a:effectLst/>
                        </a:rPr>
                        <a:t> </a:t>
                      </a:r>
                      <a:endParaRPr lang="en-CA" sz="1800" b="1"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OER provide us with opportunities to establish new partnerships.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4.25</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I like to be involved in peer production of OER.</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4.22</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b="1" u="none" strike="noStrike" dirty="0">
                          <a:effectLst/>
                        </a:rPr>
                        <a:t>Individual Benefits</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fontAlgn="ctr"/>
                      <a:r>
                        <a:rPr lang="en-CA" sz="1800" u="none" strike="noStrike">
                          <a:effectLst/>
                        </a:rPr>
                        <a:t> </a:t>
                      </a:r>
                      <a:endParaRPr lang="en-CA" sz="1800" b="1"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u="none" strike="noStrike">
                          <a:effectLst/>
                        </a:rPr>
                        <a:t>OER improve professional image.</a:t>
                      </a:r>
                      <a:endParaRPr lang="en-GB"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4.18</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GB" sz="1800" u="none" strike="noStrike">
                          <a:effectLst/>
                        </a:rPr>
                        <a:t>OER increase my self-confidence.</a:t>
                      </a:r>
                      <a:endParaRPr lang="en-GB"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4.11</a:t>
                      </a:r>
                      <a:endParaRPr lang="en-GB" sz="1800" b="0" i="0" u="none" strike="noStrike">
                        <a:solidFill>
                          <a:srgbClr val="000000"/>
                        </a:solidFill>
                        <a:effectLst/>
                        <a:latin typeface="Arial" panose="020B0604020202020204" pitchFamily="34" charset="0"/>
                      </a:endParaRPr>
                    </a:p>
                  </a:txBody>
                  <a:tcPr marL="6350" marR="6350" marT="6350" marB="0" anchor="ctr"/>
                </a:tc>
              </a:tr>
              <a:tr h="184150">
                <a:tc>
                  <a:txBody>
                    <a:bodyPr/>
                    <a:lstStyle/>
                    <a:p>
                      <a:pPr algn="l" fontAlgn="ctr"/>
                      <a:r>
                        <a:rPr lang="en-CA" sz="1800" u="none" strike="noStrike">
                          <a:effectLst/>
                        </a:rPr>
                        <a:t>Involvement in OER will bring me recognition.</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dirty="0">
                          <a:effectLst/>
                        </a:rPr>
                        <a:t>4.05</a:t>
                      </a:r>
                      <a:endParaRPr lang="en-GB" sz="1800" b="0" i="0" u="none" strike="noStrike" dirty="0">
                        <a:solidFill>
                          <a:srgbClr val="000000"/>
                        </a:solidFill>
                        <a:effectLst/>
                        <a:latin typeface="Arial" panose="020B0604020202020204" pitchFamily="34" charset="0"/>
                      </a:endParaRPr>
                    </a:p>
                  </a:txBody>
                  <a:tcPr marL="6350" marR="6350" marT="6350" marB="0" anchor="ctr"/>
                </a:tc>
              </a:tr>
            </a:tbl>
          </a:graphicData>
        </a:graphic>
      </p:graphicFrame>
      <p:sp>
        <p:nvSpPr>
          <p:cNvPr id="6" name="TextBox 5"/>
          <p:cNvSpPr txBox="1"/>
          <p:nvPr/>
        </p:nvSpPr>
        <p:spPr>
          <a:xfrm>
            <a:off x="533400" y="6334780"/>
            <a:ext cx="7772400" cy="523220"/>
          </a:xfrm>
          <a:prstGeom prst="rect">
            <a:avLst/>
          </a:prstGeom>
          <a:noFill/>
        </p:spPr>
        <p:txBody>
          <a:bodyPr wrap="square" rtlCol="0">
            <a:spAutoFit/>
          </a:bodyPr>
          <a:lstStyle/>
          <a:p>
            <a:r>
              <a:rPr lang="en-CA" sz="1400" b="1" i="1" dirty="0" smtClean="0"/>
              <a:t>Significant difference in motivation found amongst different age groups, and qualifications.</a:t>
            </a:r>
            <a:endParaRPr lang="en-CA" sz="1400" b="1" i="1" dirty="0"/>
          </a:p>
        </p:txBody>
      </p:sp>
    </p:spTree>
    <p:extLst>
      <p:ext uri="{BB962C8B-B14F-4D97-AF65-F5344CB8AC3E}">
        <p14:creationId xmlns:p14="http://schemas.microsoft.com/office/powerpoint/2010/main" val="3402331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458200" cy="1265239"/>
          </a:xfrm>
        </p:spPr>
        <p:txBody>
          <a:bodyPr/>
          <a:lstStyle/>
          <a:p>
            <a:r>
              <a:rPr lang="en-US" dirty="0" smtClean="0"/>
              <a:t>Key Findings on Motivation </a:t>
            </a:r>
            <a:endParaRPr lang="en-US" dirty="0"/>
          </a:p>
        </p:txBody>
      </p:sp>
      <p:sp>
        <p:nvSpPr>
          <p:cNvPr id="3" name="Content Placeholder 2"/>
          <p:cNvSpPr>
            <a:spLocks noGrp="1"/>
          </p:cNvSpPr>
          <p:nvPr>
            <p:ph idx="1"/>
          </p:nvPr>
        </p:nvSpPr>
        <p:spPr>
          <a:xfrm>
            <a:off x="381000" y="838200"/>
            <a:ext cx="8458200" cy="5715000"/>
          </a:xfrm>
        </p:spPr>
        <p:txBody>
          <a:bodyPr/>
          <a:lstStyle/>
          <a:p>
            <a:r>
              <a:rPr lang="en-CA" sz="2400" dirty="0"/>
              <a:t>Teachers </a:t>
            </a:r>
            <a:r>
              <a:rPr lang="en-CA" sz="2400" dirty="0" smtClean="0"/>
              <a:t>are </a:t>
            </a:r>
            <a:r>
              <a:rPr lang="en-CA" sz="2400" dirty="0"/>
              <a:t>highly motivated to share </a:t>
            </a:r>
            <a:r>
              <a:rPr lang="en-CA" sz="2400" dirty="0" smtClean="0"/>
              <a:t>educational materials as OER</a:t>
            </a:r>
          </a:p>
          <a:p>
            <a:r>
              <a:rPr lang="en-CA" sz="2400" dirty="0" smtClean="0"/>
              <a:t>Largely motivated </a:t>
            </a:r>
            <a:r>
              <a:rPr lang="en-CA" sz="2400" dirty="0"/>
              <a:t>to use and share for altruistic </a:t>
            </a:r>
            <a:r>
              <a:rPr lang="en-CA" sz="2400" dirty="0" smtClean="0"/>
              <a:t>reasons</a:t>
            </a:r>
          </a:p>
          <a:p>
            <a:r>
              <a:rPr lang="en-CA" sz="2400" dirty="0" smtClean="0"/>
              <a:t>Motivated to use OER due to the </a:t>
            </a:r>
            <a:r>
              <a:rPr lang="en-CA" sz="2400" dirty="0"/>
              <a:t>learning opportunities offered by OER, and the possibility of saving money and </a:t>
            </a:r>
            <a:r>
              <a:rPr lang="en-CA" sz="2400" dirty="0" smtClean="0"/>
              <a:t>time </a:t>
            </a:r>
          </a:p>
          <a:p>
            <a:r>
              <a:rPr lang="en-CA" sz="2400" dirty="0" smtClean="0"/>
              <a:t>Collaboration opportunities for OER work is also a motivating factor</a:t>
            </a:r>
          </a:p>
          <a:p>
            <a:r>
              <a:rPr lang="en-CA" sz="2400" dirty="0" smtClean="0"/>
              <a:t>Other motivating factors include: opportunities </a:t>
            </a:r>
            <a:r>
              <a:rPr lang="en-CA" sz="2400" dirty="0"/>
              <a:t>for improving self-confidence, recognition and professional image. </a:t>
            </a:r>
            <a:endParaRPr lang="en-CA" sz="2400" dirty="0" smtClean="0"/>
          </a:p>
          <a:p>
            <a:r>
              <a:rPr lang="en-CA" sz="2400" dirty="0" smtClean="0"/>
              <a:t>Motivations not </a:t>
            </a:r>
            <a:r>
              <a:rPr lang="en-CA" sz="2400" dirty="0"/>
              <a:t>significantly different across different groups of variables, except for age and highest qualification. </a:t>
            </a:r>
            <a:endParaRPr lang="en-US" sz="2400" dirty="0"/>
          </a:p>
        </p:txBody>
      </p:sp>
    </p:spTree>
    <p:extLst>
      <p:ext uri="{BB962C8B-B14F-4D97-AF65-F5344CB8AC3E}">
        <p14:creationId xmlns:p14="http://schemas.microsoft.com/office/powerpoint/2010/main" val="42328147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CA" dirty="0"/>
              <a:t>How do teachers perceive OER quality?</a:t>
            </a:r>
            <a:endParaRPr lang="en-US" dirty="0"/>
          </a:p>
        </p:txBody>
      </p:sp>
    </p:spTree>
    <p:extLst>
      <p:ext uri="{BB962C8B-B14F-4D97-AF65-F5344CB8AC3E}">
        <p14:creationId xmlns:p14="http://schemas.microsoft.com/office/powerpoint/2010/main" val="25761890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55639"/>
            <a:ext cx="8458200" cy="1265239"/>
          </a:xfrm>
        </p:spPr>
        <p:txBody>
          <a:bodyPr/>
          <a:lstStyle/>
          <a:p>
            <a:r>
              <a:rPr lang="en-US" dirty="0" smtClean="0"/>
              <a:t>Perceptions of Quality OER</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74472714"/>
              </p:ext>
            </p:extLst>
          </p:nvPr>
        </p:nvGraphicFramePr>
        <p:xfrm>
          <a:off x="457200" y="762000"/>
          <a:ext cx="7848600" cy="5324413"/>
        </p:xfrm>
        <a:graphic>
          <a:graphicData uri="http://schemas.openxmlformats.org/drawingml/2006/table">
            <a:tbl>
              <a:tblPr>
                <a:tableStyleId>{5C22544A-7EE6-4342-B048-85BDC9FD1C3A}</a:tableStyleId>
              </a:tblPr>
              <a:tblGrid>
                <a:gridCol w="6797570"/>
                <a:gridCol w="1051030"/>
              </a:tblGrid>
              <a:tr h="280472">
                <a:tc>
                  <a:txBody>
                    <a:bodyPr/>
                    <a:lstStyle/>
                    <a:p>
                      <a:pPr algn="l" fontAlgn="ctr"/>
                      <a:r>
                        <a:rPr lang="en-GB" sz="2000" b="1" u="none" strike="noStrike">
                          <a:effectLst/>
                        </a:rPr>
                        <a:t>Statements</a:t>
                      </a:r>
                      <a:endParaRPr lang="en-CA" sz="2000" b="1"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2000" b="1" u="none" strike="noStrike" dirty="0">
                          <a:effectLst/>
                        </a:rPr>
                        <a:t>Mean</a:t>
                      </a:r>
                      <a:endParaRPr lang="en-CA" sz="2000" b="1" i="0" u="none" strike="noStrike" dirty="0">
                        <a:solidFill>
                          <a:srgbClr val="000000"/>
                        </a:solidFill>
                        <a:effectLst/>
                        <a:latin typeface="Arial" panose="020B0604020202020204" pitchFamily="34" charset="0"/>
                      </a:endParaRPr>
                    </a:p>
                  </a:txBody>
                  <a:tcPr marL="6350" marR="6350" marT="6350" marB="0" anchor="ctr"/>
                </a:tc>
              </a:tr>
              <a:tr h="396529">
                <a:tc>
                  <a:txBody>
                    <a:bodyPr/>
                    <a:lstStyle/>
                    <a:p>
                      <a:pPr algn="l" fontAlgn="ctr"/>
                      <a:r>
                        <a:rPr lang="en-GB" sz="1800" u="none" strike="noStrike" dirty="0">
                          <a:effectLst/>
                        </a:rPr>
                        <a:t>If OER are </a:t>
                      </a:r>
                      <a:r>
                        <a:rPr lang="en-GB" sz="2000" b="1" u="none" strike="noStrike" dirty="0">
                          <a:effectLst/>
                        </a:rPr>
                        <a:t>appropriate</a:t>
                      </a:r>
                      <a:r>
                        <a:rPr lang="en-GB" sz="2000" u="none" strike="noStrike" dirty="0">
                          <a:effectLst/>
                        </a:rPr>
                        <a:t> </a:t>
                      </a:r>
                      <a:r>
                        <a:rPr lang="en-GB" sz="1800" u="none" strike="noStrike" dirty="0">
                          <a:effectLst/>
                        </a:rPr>
                        <a:t>in their content, I prefer to use them.</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4.46</a:t>
                      </a:r>
                      <a:endParaRPr lang="en-CA" sz="1800" b="0" i="0" u="none" strike="noStrike">
                        <a:solidFill>
                          <a:srgbClr val="000000"/>
                        </a:solidFill>
                        <a:effectLst/>
                        <a:latin typeface="Arial" panose="020B0604020202020204" pitchFamily="34" charset="0"/>
                      </a:endParaRPr>
                    </a:p>
                  </a:txBody>
                  <a:tcPr marL="6350" marR="6350" marT="6350" marB="0" anchor="ctr"/>
                </a:tc>
              </a:tr>
              <a:tr h="386857">
                <a:tc>
                  <a:txBody>
                    <a:bodyPr/>
                    <a:lstStyle/>
                    <a:p>
                      <a:pPr algn="l" fontAlgn="ctr"/>
                      <a:r>
                        <a:rPr lang="en-GB" sz="1800" u="none" strike="noStrike">
                          <a:effectLst/>
                        </a:rPr>
                        <a:t>OER are free resources available through open licences.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4.41</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a:effectLst/>
                        </a:rPr>
                        <a:t>OER bring down the cost of learning materials.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4.37</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dirty="0">
                          <a:effectLst/>
                        </a:rPr>
                        <a:t>I prefer to use OER from </a:t>
                      </a:r>
                      <a:r>
                        <a:rPr lang="en-GB" sz="2000" b="1" u="none" strike="noStrike" dirty="0">
                          <a:effectLst/>
                        </a:rPr>
                        <a:t>trustworthy</a:t>
                      </a:r>
                      <a:r>
                        <a:rPr lang="en-GB" sz="2000" u="none" strike="noStrike" dirty="0">
                          <a:effectLst/>
                        </a:rPr>
                        <a:t> </a:t>
                      </a:r>
                      <a:r>
                        <a:rPr lang="en-GB" sz="1800" u="none" strike="noStrike" dirty="0">
                          <a:effectLst/>
                        </a:rPr>
                        <a:t>sources.</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4.37</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a:effectLst/>
                        </a:rPr>
                        <a:t>OER saves teachers’ time.</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4.23</a:t>
                      </a:r>
                      <a:endParaRPr lang="en-CA" sz="1800" b="0" i="0" u="none" strike="noStrike">
                        <a:solidFill>
                          <a:srgbClr val="000000"/>
                        </a:solidFill>
                        <a:effectLst/>
                        <a:latin typeface="Arial" panose="020B0604020202020204" pitchFamily="34" charset="0"/>
                      </a:endParaRPr>
                    </a:p>
                  </a:txBody>
                  <a:tcPr marL="6350" marR="6350" marT="6350" marB="0" anchor="ctr"/>
                </a:tc>
              </a:tr>
              <a:tr h="406200">
                <a:tc>
                  <a:txBody>
                    <a:bodyPr/>
                    <a:lstStyle/>
                    <a:p>
                      <a:pPr algn="l" fontAlgn="ctr"/>
                      <a:r>
                        <a:rPr lang="en-GB" sz="1800" u="none" strike="noStrike" dirty="0">
                          <a:effectLst/>
                        </a:rPr>
                        <a:t>Open licensing of OER enables </a:t>
                      </a:r>
                      <a:r>
                        <a:rPr lang="en-GB" sz="2000" b="1" u="none" strike="noStrike" dirty="0">
                          <a:effectLst/>
                        </a:rPr>
                        <a:t>continuous quality improvements</a:t>
                      </a:r>
                      <a:r>
                        <a:rPr lang="en-GB" sz="1800" u="none" strike="noStrike" dirty="0">
                          <a:effectLst/>
                        </a:rPr>
                        <a:t>.</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4.17</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dirty="0">
                          <a:effectLst/>
                        </a:rPr>
                        <a:t>I use trustworthy OER from </a:t>
                      </a:r>
                      <a:r>
                        <a:rPr lang="en-GB" sz="2000" b="1" u="none" strike="noStrike" dirty="0">
                          <a:effectLst/>
                        </a:rPr>
                        <a:t>reputed institutions</a:t>
                      </a:r>
                      <a:r>
                        <a:rPr lang="en-GB" sz="1800" u="none" strike="noStrike" dirty="0">
                          <a:effectLst/>
                        </a:rPr>
                        <a:t>.</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4.09</a:t>
                      </a:r>
                      <a:endParaRPr lang="en-CA" sz="1800" b="0" i="0" u="none" strike="noStrike">
                        <a:solidFill>
                          <a:srgbClr val="000000"/>
                        </a:solidFill>
                        <a:effectLst/>
                        <a:latin typeface="Arial" panose="020B0604020202020204" pitchFamily="34" charset="0"/>
                      </a:endParaRPr>
                    </a:p>
                  </a:txBody>
                  <a:tcPr marL="6350" marR="6350" marT="6350" marB="0" anchor="ctr"/>
                </a:tc>
              </a:tr>
              <a:tr h="396529">
                <a:tc>
                  <a:txBody>
                    <a:bodyPr/>
                    <a:lstStyle/>
                    <a:p>
                      <a:pPr algn="l" fontAlgn="ctr"/>
                      <a:r>
                        <a:rPr lang="en-GB" sz="1800" u="none" strike="noStrike" dirty="0">
                          <a:effectLst/>
                        </a:rPr>
                        <a:t>I often use OER, which </a:t>
                      </a:r>
                      <a:r>
                        <a:rPr lang="en-GB" sz="2000" b="1" u="none" strike="noStrike" dirty="0">
                          <a:effectLst/>
                        </a:rPr>
                        <a:t>fulfil the pedagogical needs </a:t>
                      </a:r>
                      <a:r>
                        <a:rPr lang="en-GB" sz="1800" u="none" strike="noStrike" dirty="0">
                          <a:effectLst/>
                        </a:rPr>
                        <a:t>of the teaching–learning process.</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4.07</a:t>
                      </a:r>
                      <a:endParaRPr lang="en-CA" sz="1800" b="0" i="0" u="none" strike="noStrike">
                        <a:solidFill>
                          <a:srgbClr val="000000"/>
                        </a:solidFill>
                        <a:effectLst/>
                        <a:latin typeface="Arial" panose="020B0604020202020204" pitchFamily="34" charset="0"/>
                      </a:endParaRPr>
                    </a:p>
                  </a:txBody>
                  <a:tcPr marL="6350" marR="6350" marT="6350" marB="0" anchor="ctr"/>
                </a:tc>
              </a:tr>
              <a:tr h="386857">
                <a:tc>
                  <a:txBody>
                    <a:bodyPr/>
                    <a:lstStyle/>
                    <a:p>
                      <a:pPr algn="l" fontAlgn="ctr"/>
                      <a:r>
                        <a:rPr lang="en-GB" sz="1800" u="none" strike="noStrike">
                          <a:effectLst/>
                        </a:rPr>
                        <a:t>OER help developing countries obtain quality materials.</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4.05</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dirty="0">
                          <a:effectLst/>
                        </a:rPr>
                        <a:t>OER </a:t>
                      </a:r>
                      <a:r>
                        <a:rPr lang="en-GB" sz="2000" b="1" u="none" strike="noStrike" dirty="0">
                          <a:effectLst/>
                        </a:rPr>
                        <a:t>need localisation</a:t>
                      </a:r>
                      <a:r>
                        <a:rPr lang="en-GB" sz="1800" u="none" strike="noStrike" dirty="0">
                          <a:effectLst/>
                        </a:rPr>
                        <a:t>.</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3.97</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a:effectLst/>
                        </a:rPr>
                        <a:t>I don’t need permission to reuse OER.</a:t>
                      </a:r>
                      <a:endParaRPr lang="en-CA" sz="1800" b="0" i="0" u="none" strike="noStrike">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3.76</a:t>
                      </a:r>
                      <a:endParaRPr lang="en-CA" sz="1800" b="0" i="0" u="none" strike="noStrike">
                        <a:solidFill>
                          <a:srgbClr val="000000"/>
                        </a:solidFill>
                        <a:effectLst/>
                        <a:latin typeface="Arial" panose="020B0604020202020204" pitchFamily="34" charset="0"/>
                      </a:endParaRPr>
                    </a:p>
                  </a:txBody>
                  <a:tcPr marL="6350" marR="6350" marT="6350" marB="0" anchor="ctr"/>
                </a:tc>
              </a:tr>
              <a:tr h="396529">
                <a:tc>
                  <a:txBody>
                    <a:bodyPr/>
                    <a:lstStyle/>
                    <a:p>
                      <a:pPr algn="l" fontAlgn="ctr"/>
                      <a:r>
                        <a:rPr lang="en-GB" sz="1800" u="none" strike="noStrike" dirty="0">
                          <a:effectLst/>
                        </a:rPr>
                        <a:t>Lack of </a:t>
                      </a:r>
                      <a:r>
                        <a:rPr lang="en-GB" sz="2000" b="1" u="none" strike="noStrike" dirty="0">
                          <a:effectLst/>
                        </a:rPr>
                        <a:t>peer review </a:t>
                      </a:r>
                      <a:r>
                        <a:rPr lang="en-GB" sz="1800" u="none" strike="noStrike" dirty="0">
                          <a:effectLst/>
                        </a:rPr>
                        <a:t>of OER makes them susceptible to poor quality.</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a:effectLst/>
                        </a:rPr>
                        <a:t>3.74</a:t>
                      </a:r>
                      <a:endParaRPr lang="en-CA" sz="1800" b="0" i="0" u="none" strike="noStrike">
                        <a:solidFill>
                          <a:srgbClr val="000000"/>
                        </a:solidFill>
                        <a:effectLst/>
                        <a:latin typeface="Arial" panose="020B0604020202020204" pitchFamily="34" charset="0"/>
                      </a:endParaRPr>
                    </a:p>
                  </a:txBody>
                  <a:tcPr marL="6350" marR="6350" marT="6350" marB="0" anchor="ctr"/>
                </a:tc>
              </a:tr>
              <a:tr h="280472">
                <a:tc>
                  <a:txBody>
                    <a:bodyPr/>
                    <a:lstStyle/>
                    <a:p>
                      <a:pPr algn="l" fontAlgn="ctr"/>
                      <a:r>
                        <a:rPr lang="en-GB" sz="1800" u="none" strike="noStrike" dirty="0">
                          <a:effectLst/>
                        </a:rPr>
                        <a:t>The quality of OER is questionable.</a:t>
                      </a:r>
                      <a:endParaRPr lang="en-CA"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fontAlgn="ctr"/>
                      <a:r>
                        <a:rPr lang="en-GB" sz="1800" u="none" strike="noStrike" dirty="0">
                          <a:effectLst/>
                        </a:rPr>
                        <a:t>3.49</a:t>
                      </a:r>
                      <a:endParaRPr lang="en-CA" sz="1800" b="0" i="0" u="none" strike="noStrike" dirty="0">
                        <a:solidFill>
                          <a:srgbClr val="000000"/>
                        </a:solidFill>
                        <a:effectLst/>
                        <a:latin typeface="Arial" panose="020B0604020202020204" pitchFamily="34" charset="0"/>
                      </a:endParaRPr>
                    </a:p>
                  </a:txBody>
                  <a:tcPr marL="6350" marR="6350" marT="6350" marB="0" anchor="ctr"/>
                </a:tc>
              </a:tr>
            </a:tbl>
          </a:graphicData>
        </a:graphic>
      </p:graphicFrame>
      <p:sp>
        <p:nvSpPr>
          <p:cNvPr id="7" name="TextBox 6"/>
          <p:cNvSpPr txBox="1"/>
          <p:nvPr/>
        </p:nvSpPr>
        <p:spPr>
          <a:xfrm>
            <a:off x="391357" y="6208511"/>
            <a:ext cx="7772400" cy="307777"/>
          </a:xfrm>
          <a:prstGeom prst="rect">
            <a:avLst/>
          </a:prstGeom>
          <a:noFill/>
        </p:spPr>
        <p:txBody>
          <a:bodyPr wrap="square" rtlCol="0">
            <a:spAutoFit/>
          </a:bodyPr>
          <a:lstStyle/>
          <a:p>
            <a:r>
              <a:rPr lang="en-CA" sz="1400" b="1" i="1" dirty="0" smtClean="0"/>
              <a:t>Significant difference in perceptions of quality between contributors and non-contributors</a:t>
            </a:r>
            <a:endParaRPr lang="en-CA" sz="1400" b="1" i="1" dirty="0"/>
          </a:p>
        </p:txBody>
      </p:sp>
    </p:spTree>
    <p:extLst>
      <p:ext uri="{BB962C8B-B14F-4D97-AF65-F5344CB8AC3E}">
        <p14:creationId xmlns:p14="http://schemas.microsoft.com/office/powerpoint/2010/main" val="33483185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458200" cy="1265239"/>
          </a:xfrm>
        </p:spPr>
        <p:txBody>
          <a:bodyPr/>
          <a:lstStyle/>
          <a:p>
            <a:r>
              <a:rPr lang="en-CA" dirty="0" smtClean="0"/>
              <a:t>Key Findings on Quality</a:t>
            </a:r>
            <a:endParaRPr lang="en-CA" dirty="0"/>
          </a:p>
        </p:txBody>
      </p:sp>
      <p:sp>
        <p:nvSpPr>
          <p:cNvPr id="3" name="Content Placeholder 2"/>
          <p:cNvSpPr>
            <a:spLocks noGrp="1"/>
          </p:cNvSpPr>
          <p:nvPr>
            <p:ph idx="1"/>
          </p:nvPr>
        </p:nvSpPr>
        <p:spPr>
          <a:xfrm>
            <a:off x="228600" y="1295400"/>
            <a:ext cx="8458200" cy="4572000"/>
          </a:xfrm>
        </p:spPr>
        <p:txBody>
          <a:bodyPr/>
          <a:lstStyle/>
          <a:p>
            <a:r>
              <a:rPr lang="en-CA" sz="2200" dirty="0" smtClean="0"/>
              <a:t>Personal criteria </a:t>
            </a:r>
            <a:r>
              <a:rPr lang="en-CA" sz="2200" dirty="0"/>
              <a:t>of appropriateness to measure OER </a:t>
            </a:r>
            <a:r>
              <a:rPr lang="en-CA" sz="2200" dirty="0" smtClean="0"/>
              <a:t>quality </a:t>
            </a:r>
          </a:p>
          <a:p>
            <a:r>
              <a:rPr lang="en-CA" sz="2200" dirty="0" smtClean="0"/>
              <a:t>Trustworthiness </a:t>
            </a:r>
            <a:r>
              <a:rPr lang="en-CA" sz="2200" dirty="0"/>
              <a:t>of OER sources </a:t>
            </a:r>
            <a:r>
              <a:rPr lang="en-CA" sz="2200" dirty="0" smtClean="0"/>
              <a:t>and reputation of the source are important consideration when </a:t>
            </a:r>
            <a:r>
              <a:rPr lang="en-CA" sz="2200" dirty="0"/>
              <a:t>deciding about </a:t>
            </a:r>
            <a:r>
              <a:rPr lang="en-CA" sz="2200" dirty="0" smtClean="0"/>
              <a:t>quality </a:t>
            </a:r>
          </a:p>
          <a:p>
            <a:r>
              <a:rPr lang="en-CA" sz="2200" dirty="0" smtClean="0"/>
              <a:t>To </a:t>
            </a:r>
            <a:r>
              <a:rPr lang="en-CA" sz="2200" dirty="0"/>
              <a:t>be considered quality materials, OER should support the pedagogical needs of the teaching and learning </a:t>
            </a:r>
            <a:r>
              <a:rPr lang="en-CA" sz="2200" dirty="0" smtClean="0"/>
              <a:t>processes</a:t>
            </a:r>
          </a:p>
          <a:p>
            <a:r>
              <a:rPr lang="en-CA" sz="2200" dirty="0"/>
              <a:t>An open </a:t>
            </a:r>
            <a:r>
              <a:rPr lang="en-CA" sz="2200"/>
              <a:t>licence </a:t>
            </a:r>
            <a:r>
              <a:rPr lang="en-CA" sz="2200" smtClean="0"/>
              <a:t>is </a:t>
            </a:r>
            <a:r>
              <a:rPr lang="en-CA" sz="2200" dirty="0"/>
              <a:t>itself an indicator of quality, as it provides the opportunity for continuous improvement of the </a:t>
            </a:r>
            <a:r>
              <a:rPr lang="en-CA" sz="2200" dirty="0" smtClean="0"/>
              <a:t>resource </a:t>
            </a:r>
          </a:p>
          <a:p>
            <a:r>
              <a:rPr lang="en-CA" sz="2200" dirty="0" smtClean="0"/>
              <a:t>OER </a:t>
            </a:r>
            <a:r>
              <a:rPr lang="en-CA" sz="2200" dirty="0"/>
              <a:t>need to be localised and adapted to specific contexts to be fit for </a:t>
            </a:r>
            <a:r>
              <a:rPr lang="en-CA" sz="2200" dirty="0" smtClean="0"/>
              <a:t>purpose </a:t>
            </a:r>
          </a:p>
          <a:p>
            <a:r>
              <a:rPr lang="en-CA" sz="2200" dirty="0" smtClean="0"/>
              <a:t>OER </a:t>
            </a:r>
            <a:r>
              <a:rPr lang="en-CA" sz="2200" dirty="0"/>
              <a:t>should undergo the rigour of peer review to be considered quality </a:t>
            </a:r>
            <a:r>
              <a:rPr lang="en-CA" sz="2200" dirty="0" smtClean="0"/>
              <a:t>materials </a:t>
            </a:r>
          </a:p>
          <a:p>
            <a:r>
              <a:rPr lang="en-CA" sz="2200" dirty="0" smtClean="0"/>
              <a:t>Quality </a:t>
            </a:r>
            <a:r>
              <a:rPr lang="en-CA" sz="2200" dirty="0"/>
              <a:t>assurance of OER should be the responsibility of those who prepare the materials, and institutions should create mechanisms to assure </a:t>
            </a:r>
            <a:r>
              <a:rPr lang="en-CA" sz="2200" dirty="0" smtClean="0"/>
              <a:t>quality</a:t>
            </a:r>
            <a:endParaRPr lang="en-CA" sz="2200" dirty="0"/>
          </a:p>
          <a:p>
            <a:endParaRPr lang="en-CA" sz="2000" b="1" dirty="0"/>
          </a:p>
        </p:txBody>
      </p:sp>
    </p:spTree>
    <p:extLst>
      <p:ext uri="{BB962C8B-B14F-4D97-AF65-F5344CB8AC3E}">
        <p14:creationId xmlns:p14="http://schemas.microsoft.com/office/powerpoint/2010/main" val="34716736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CA" dirty="0" smtClean="0"/>
              <a:t>What </a:t>
            </a:r>
            <a:r>
              <a:rPr lang="en-CA" dirty="0"/>
              <a:t>barriers to using OER do teachers perceive? </a:t>
            </a:r>
            <a:endParaRPr lang="en-US" dirty="0"/>
          </a:p>
        </p:txBody>
      </p:sp>
    </p:spTree>
    <p:extLst>
      <p:ext uri="{BB962C8B-B14F-4D97-AF65-F5344CB8AC3E}">
        <p14:creationId xmlns:p14="http://schemas.microsoft.com/office/powerpoint/2010/main" val="773722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265239"/>
          </a:xfrm>
        </p:spPr>
        <p:txBody>
          <a:bodyPr/>
          <a:lstStyle/>
          <a:p>
            <a:r>
              <a:rPr lang="en-US" dirty="0" smtClean="0"/>
              <a:t>Top 5 Barriers</a:t>
            </a:r>
            <a:endParaRPr lang="en-US" dirty="0"/>
          </a:p>
        </p:txBody>
      </p:sp>
      <p:sp>
        <p:nvSpPr>
          <p:cNvPr id="3" name="Content Placeholder 2"/>
          <p:cNvSpPr>
            <a:spLocks noGrp="1"/>
          </p:cNvSpPr>
          <p:nvPr>
            <p:ph idx="1"/>
          </p:nvPr>
        </p:nvSpPr>
        <p:spPr>
          <a:xfrm>
            <a:off x="304800" y="1219200"/>
            <a:ext cx="8458200" cy="4572000"/>
          </a:xfrm>
        </p:spPr>
        <p:txBody>
          <a:bodyPr/>
          <a:lstStyle/>
          <a:p>
            <a:r>
              <a:rPr lang="en-CA" dirty="0"/>
              <a:t>Lack of understanding of intellectual property licences, copyright and Creative Commons licences</a:t>
            </a:r>
            <a:r>
              <a:rPr lang="en-CA" dirty="0" smtClean="0"/>
              <a:t>. (47%)</a:t>
            </a:r>
          </a:p>
          <a:p>
            <a:r>
              <a:rPr lang="en-CA" dirty="0"/>
              <a:t>Current workload</a:t>
            </a:r>
            <a:r>
              <a:rPr lang="en-CA" dirty="0" smtClean="0"/>
              <a:t>. (43.59%)</a:t>
            </a:r>
          </a:p>
          <a:p>
            <a:r>
              <a:rPr lang="en-CA" dirty="0"/>
              <a:t>Lack of recognition and rewards system for developing OER</a:t>
            </a:r>
            <a:r>
              <a:rPr lang="en-CA" dirty="0" smtClean="0"/>
              <a:t>. (40.17%)</a:t>
            </a:r>
            <a:endParaRPr lang="en-CA" dirty="0"/>
          </a:p>
          <a:p>
            <a:r>
              <a:rPr lang="en-CA" dirty="0"/>
              <a:t>Lack of technological support to resolve my problems</a:t>
            </a:r>
            <a:r>
              <a:rPr lang="en-CA" dirty="0" smtClean="0"/>
              <a:t>. (32.48%)</a:t>
            </a:r>
            <a:endParaRPr lang="en-CA" dirty="0"/>
          </a:p>
          <a:p>
            <a:r>
              <a:rPr lang="en-CA" dirty="0"/>
              <a:t>Lack of financial resources at the institution to invest in OER</a:t>
            </a:r>
            <a:r>
              <a:rPr lang="en-CA" dirty="0" smtClean="0"/>
              <a:t>. (29.91%)</a:t>
            </a:r>
            <a:endParaRPr lang="en-CA" dirty="0"/>
          </a:p>
          <a:p>
            <a:endParaRPr lang="en-CA" dirty="0"/>
          </a:p>
          <a:p>
            <a:endParaRPr lang="en-US" dirty="0"/>
          </a:p>
        </p:txBody>
      </p:sp>
    </p:spTree>
    <p:extLst>
      <p:ext uri="{BB962C8B-B14F-4D97-AF65-F5344CB8AC3E}">
        <p14:creationId xmlns:p14="http://schemas.microsoft.com/office/powerpoint/2010/main" val="35011929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265239"/>
          </a:xfrm>
        </p:spPr>
        <p:txBody>
          <a:bodyPr/>
          <a:lstStyle/>
          <a:p>
            <a:r>
              <a:rPr lang="en-US" dirty="0" smtClean="0"/>
              <a:t>Barriers and Gender</a:t>
            </a:r>
            <a:endParaRPr lang="en-US" dirty="0"/>
          </a:p>
        </p:txBody>
      </p:sp>
      <p:sp>
        <p:nvSpPr>
          <p:cNvPr id="3" name="Content Placeholder 2"/>
          <p:cNvSpPr>
            <a:spLocks noGrp="1"/>
          </p:cNvSpPr>
          <p:nvPr>
            <p:ph idx="1"/>
          </p:nvPr>
        </p:nvSpPr>
        <p:spPr/>
        <p:txBody>
          <a:bodyPr/>
          <a:lstStyle/>
          <a:p>
            <a:endParaRPr lang="en-CA"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06845295"/>
              </p:ext>
            </p:extLst>
          </p:nvPr>
        </p:nvGraphicFramePr>
        <p:xfrm>
          <a:off x="533398" y="1219200"/>
          <a:ext cx="7772401" cy="4632960"/>
        </p:xfrm>
        <a:graphic>
          <a:graphicData uri="http://schemas.openxmlformats.org/drawingml/2006/table">
            <a:tbl>
              <a:tblPr firstRow="1" bandRow="1">
                <a:tableStyleId>{5C22544A-7EE6-4342-B048-85BDC9FD1C3A}</a:tableStyleId>
              </a:tblPr>
              <a:tblGrid>
                <a:gridCol w="1068706"/>
                <a:gridCol w="3206116"/>
                <a:gridCol w="3497579"/>
              </a:tblGrid>
              <a:tr h="370840">
                <a:tc>
                  <a:txBody>
                    <a:bodyPr/>
                    <a:lstStyle/>
                    <a:p>
                      <a:r>
                        <a:rPr lang="en-CA" sz="2800" dirty="0" smtClean="0"/>
                        <a:t>Rank</a:t>
                      </a:r>
                      <a:endParaRPr lang="en-CA" sz="2800" dirty="0"/>
                    </a:p>
                  </a:txBody>
                  <a:tcPr/>
                </a:tc>
                <a:tc>
                  <a:txBody>
                    <a:bodyPr/>
                    <a:lstStyle/>
                    <a:p>
                      <a:r>
                        <a:rPr lang="en-CA" sz="2800" dirty="0" smtClean="0"/>
                        <a:t>Male</a:t>
                      </a:r>
                      <a:endParaRPr lang="en-CA" sz="2800" dirty="0"/>
                    </a:p>
                  </a:txBody>
                  <a:tcPr/>
                </a:tc>
                <a:tc>
                  <a:txBody>
                    <a:bodyPr/>
                    <a:lstStyle/>
                    <a:p>
                      <a:r>
                        <a:rPr lang="en-CA" sz="2800" dirty="0" smtClean="0"/>
                        <a:t>Female</a:t>
                      </a:r>
                      <a:endParaRPr lang="en-CA" sz="2800" dirty="0"/>
                    </a:p>
                  </a:txBody>
                  <a:tcPr/>
                </a:tc>
              </a:tr>
              <a:tr h="370840">
                <a:tc>
                  <a:txBody>
                    <a:bodyPr/>
                    <a:lstStyle/>
                    <a:p>
                      <a:r>
                        <a:rPr lang="en-CA" sz="2800" dirty="0" smtClean="0"/>
                        <a:t>1</a:t>
                      </a:r>
                      <a:endParaRPr lang="en-CA" sz="2800" dirty="0"/>
                    </a:p>
                  </a:txBody>
                  <a:tcPr/>
                </a:tc>
                <a:tc>
                  <a:txBody>
                    <a:bodyPr/>
                    <a:lstStyle/>
                    <a:p>
                      <a:r>
                        <a:rPr lang="en-CA" sz="2800" dirty="0" smtClean="0"/>
                        <a:t>Lack of recognition and reward (43.28%) </a:t>
                      </a:r>
                      <a:endParaRPr lang="en-CA" sz="2800" dirty="0"/>
                    </a:p>
                  </a:txBody>
                  <a:tcPr/>
                </a:tc>
                <a:tc>
                  <a:txBody>
                    <a:bodyPr/>
                    <a:lstStyle/>
                    <a:p>
                      <a:r>
                        <a:rPr lang="en-CA" sz="2800" dirty="0" smtClean="0"/>
                        <a:t>Lack of knowledge of copyright and licensing issues (54%)</a:t>
                      </a:r>
                      <a:endParaRPr lang="en-CA" sz="2800" dirty="0"/>
                    </a:p>
                  </a:txBody>
                  <a:tcPr/>
                </a:tc>
              </a:tr>
              <a:tr h="370840">
                <a:tc>
                  <a:txBody>
                    <a:bodyPr/>
                    <a:lstStyle/>
                    <a:p>
                      <a:r>
                        <a:rPr lang="en-CA" sz="2800" dirty="0" smtClean="0"/>
                        <a:t>2</a:t>
                      </a:r>
                      <a:endParaRPr lang="en-CA" sz="2800" dirty="0"/>
                    </a:p>
                  </a:txBody>
                  <a:tcPr/>
                </a:tc>
                <a:tc>
                  <a:txBody>
                    <a:bodyPr/>
                    <a:lstStyle/>
                    <a:p>
                      <a:r>
                        <a:rPr lang="en-CA" sz="2800" dirty="0" smtClean="0"/>
                        <a:t>Lack of time (41.7%)</a:t>
                      </a:r>
                      <a:endParaRPr lang="en-CA" sz="2800" dirty="0"/>
                    </a:p>
                  </a:txBody>
                  <a:tcPr/>
                </a:tc>
                <a:tc>
                  <a:txBody>
                    <a:bodyPr/>
                    <a:lstStyle/>
                    <a:p>
                      <a:r>
                        <a:rPr lang="en-CA" sz="2800" dirty="0" smtClean="0"/>
                        <a:t>Lack of time (46%)</a:t>
                      </a:r>
                      <a:endParaRPr lang="en-CA" sz="2800" dirty="0"/>
                    </a:p>
                  </a:txBody>
                  <a:tcPr/>
                </a:tc>
              </a:tr>
              <a:tr h="370840">
                <a:tc>
                  <a:txBody>
                    <a:bodyPr/>
                    <a:lstStyle/>
                    <a:p>
                      <a:endParaRPr lang="en-CA" sz="2800" dirty="0"/>
                    </a:p>
                  </a:txBody>
                  <a:tcPr/>
                </a:tc>
                <a:tc>
                  <a:txBody>
                    <a:bodyPr/>
                    <a:lstStyle/>
                    <a:p>
                      <a:r>
                        <a:rPr lang="en-CA" sz="2800" dirty="0" smtClean="0"/>
                        <a:t>Lack of knowledge of copyright and licensing (41.7%)</a:t>
                      </a:r>
                      <a:endParaRPr lang="en-CA" sz="2800" dirty="0"/>
                    </a:p>
                  </a:txBody>
                  <a:tcPr/>
                </a:tc>
                <a:tc>
                  <a:txBody>
                    <a:bodyPr/>
                    <a:lstStyle/>
                    <a:p>
                      <a:endParaRPr lang="en-CA" sz="2800" dirty="0"/>
                    </a:p>
                  </a:txBody>
                  <a:tcPr/>
                </a:tc>
              </a:tr>
            </a:tbl>
          </a:graphicData>
        </a:graphic>
      </p:graphicFrame>
      <p:sp>
        <p:nvSpPr>
          <p:cNvPr id="6" name="TextBox 5"/>
          <p:cNvSpPr txBox="1"/>
          <p:nvPr/>
        </p:nvSpPr>
        <p:spPr>
          <a:xfrm>
            <a:off x="533398" y="5852160"/>
            <a:ext cx="3012363" cy="307777"/>
          </a:xfrm>
          <a:prstGeom prst="rect">
            <a:avLst/>
          </a:prstGeom>
          <a:noFill/>
        </p:spPr>
        <p:txBody>
          <a:bodyPr wrap="none" rtlCol="0">
            <a:spAutoFit/>
          </a:bodyPr>
          <a:lstStyle/>
          <a:p>
            <a:r>
              <a:rPr lang="en-CA" sz="1400" i="1" dirty="0" smtClean="0"/>
              <a:t>No significant difference statistically</a:t>
            </a:r>
            <a:endParaRPr lang="en-CA" sz="1400" i="1" dirty="0"/>
          </a:p>
        </p:txBody>
      </p:sp>
    </p:spTree>
    <p:extLst>
      <p:ext uri="{BB962C8B-B14F-4D97-AF65-F5344CB8AC3E}">
        <p14:creationId xmlns:p14="http://schemas.microsoft.com/office/powerpoint/2010/main" val="13949964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265239"/>
          </a:xfrm>
        </p:spPr>
        <p:txBody>
          <a:bodyPr/>
          <a:lstStyle/>
          <a:p>
            <a:r>
              <a:rPr lang="en-US" dirty="0" smtClean="0"/>
              <a:t>Barriers and Age</a:t>
            </a:r>
            <a:endParaRPr lang="en-US" dirty="0"/>
          </a:p>
        </p:txBody>
      </p:sp>
      <p:sp>
        <p:nvSpPr>
          <p:cNvPr id="3" name="Content Placeholder 2"/>
          <p:cNvSpPr>
            <a:spLocks noGrp="1"/>
          </p:cNvSpPr>
          <p:nvPr>
            <p:ph idx="1"/>
          </p:nvPr>
        </p:nvSpPr>
        <p:spPr/>
        <p:txBody>
          <a:bodyPr/>
          <a:lstStyle/>
          <a:p>
            <a:endParaRPr lang="en-CA"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82453547"/>
              </p:ext>
            </p:extLst>
          </p:nvPr>
        </p:nvGraphicFramePr>
        <p:xfrm>
          <a:off x="497759" y="1371600"/>
          <a:ext cx="7579440" cy="4236720"/>
        </p:xfrm>
        <a:graphic>
          <a:graphicData uri="http://schemas.openxmlformats.org/drawingml/2006/table">
            <a:tbl>
              <a:tblPr firstRow="1" bandRow="1">
                <a:tableStyleId>{5C22544A-7EE6-4342-B048-85BDC9FD1C3A}</a:tableStyleId>
              </a:tblPr>
              <a:tblGrid>
                <a:gridCol w="873841"/>
                <a:gridCol w="2209800"/>
                <a:gridCol w="2209800"/>
                <a:gridCol w="2285999"/>
              </a:tblGrid>
              <a:tr h="370840">
                <a:tc>
                  <a:txBody>
                    <a:bodyPr/>
                    <a:lstStyle/>
                    <a:p>
                      <a:pPr algn="ctr"/>
                      <a:r>
                        <a:rPr lang="en-CA" sz="2000" dirty="0" smtClean="0"/>
                        <a:t>Rank</a:t>
                      </a:r>
                      <a:endParaRPr lang="en-CA" sz="2000" dirty="0"/>
                    </a:p>
                  </a:txBody>
                  <a:tcPr/>
                </a:tc>
                <a:tc>
                  <a:txBody>
                    <a:bodyPr/>
                    <a:lstStyle/>
                    <a:p>
                      <a:pPr algn="ctr"/>
                      <a:r>
                        <a:rPr lang="en-CA" sz="2000" dirty="0" smtClean="0"/>
                        <a:t>&lt;35 Years</a:t>
                      </a:r>
                      <a:endParaRPr lang="en-CA" sz="2000" dirty="0"/>
                    </a:p>
                  </a:txBody>
                  <a:tcPr/>
                </a:tc>
                <a:tc>
                  <a:txBody>
                    <a:bodyPr/>
                    <a:lstStyle/>
                    <a:p>
                      <a:pPr algn="ctr"/>
                      <a:r>
                        <a:rPr lang="en-CA" sz="2000" dirty="0" smtClean="0"/>
                        <a:t>36-50 Years</a:t>
                      </a:r>
                      <a:endParaRPr lang="en-CA" sz="2000" dirty="0"/>
                    </a:p>
                  </a:txBody>
                  <a:tcPr/>
                </a:tc>
                <a:tc>
                  <a:txBody>
                    <a:bodyPr/>
                    <a:lstStyle/>
                    <a:p>
                      <a:pPr algn="ctr"/>
                      <a:r>
                        <a:rPr lang="en-CA" sz="2000" dirty="0" smtClean="0"/>
                        <a:t>51and above</a:t>
                      </a:r>
                      <a:r>
                        <a:rPr lang="en-CA" sz="2000" baseline="0" dirty="0" smtClean="0"/>
                        <a:t> Years</a:t>
                      </a:r>
                      <a:endParaRPr lang="en-CA" sz="2000" dirty="0"/>
                    </a:p>
                  </a:txBody>
                  <a:tcPr/>
                </a:tc>
              </a:tr>
              <a:tr h="370840">
                <a:tc>
                  <a:txBody>
                    <a:bodyPr/>
                    <a:lstStyle/>
                    <a:p>
                      <a:r>
                        <a:rPr lang="en-CA" sz="2000" dirty="0" smtClean="0"/>
                        <a:t>1</a:t>
                      </a:r>
                      <a:endParaRPr lang="en-CA" sz="2000" dirty="0"/>
                    </a:p>
                  </a:txBody>
                  <a:tcPr/>
                </a:tc>
                <a:tc>
                  <a:txBody>
                    <a:bodyPr/>
                    <a:lstStyle/>
                    <a:p>
                      <a:r>
                        <a:rPr lang="en-CA" sz="2000" dirty="0" smtClean="0"/>
                        <a:t>Lack of knowledge of copyright and licensing to be the top barrier (58.33%)</a:t>
                      </a:r>
                      <a:endParaRPr lang="en-CA" sz="2000" dirty="0"/>
                    </a:p>
                  </a:txBody>
                  <a:tcPr/>
                </a:tc>
                <a:tc>
                  <a:txBody>
                    <a:bodyPr/>
                    <a:lstStyle/>
                    <a:p>
                      <a:r>
                        <a:rPr lang="en-CA" sz="2000" dirty="0" smtClean="0"/>
                        <a:t>Bandwidth issues (50%)</a:t>
                      </a:r>
                      <a:endParaRPr lang="en-CA"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000" dirty="0" smtClean="0"/>
                        <a:t>Current workload (90%) </a:t>
                      </a:r>
                    </a:p>
                    <a:p>
                      <a:endParaRPr lang="en-CA" sz="2000" dirty="0"/>
                    </a:p>
                  </a:txBody>
                  <a:tcPr/>
                </a:tc>
              </a:tr>
              <a:tr h="741680">
                <a:tc>
                  <a:txBody>
                    <a:bodyPr/>
                    <a:lstStyle/>
                    <a:p>
                      <a:r>
                        <a:rPr lang="en-CA" sz="2000" dirty="0" smtClean="0"/>
                        <a:t>2</a:t>
                      </a:r>
                      <a:endParaRPr lang="en-CA" sz="2000" dirty="0"/>
                    </a:p>
                  </a:txBody>
                  <a:tcPr/>
                </a:tc>
                <a:tc>
                  <a:txBody>
                    <a:bodyPr/>
                    <a:lstStyle/>
                    <a:p>
                      <a:r>
                        <a:rPr lang="en-CA" sz="2000" dirty="0" smtClean="0"/>
                        <a:t>lack of recognition and reward (48.33%)</a:t>
                      </a:r>
                      <a:endParaRPr lang="en-CA" sz="2000" dirty="0"/>
                    </a:p>
                  </a:txBody>
                  <a:tcPr/>
                </a:tc>
                <a:tc>
                  <a:txBody>
                    <a:bodyPr/>
                    <a:lstStyle/>
                    <a:p>
                      <a:r>
                        <a:rPr lang="en-CA" sz="2000" dirty="0" smtClean="0"/>
                        <a:t>Lack of ICT Skills (36.36%)</a:t>
                      </a:r>
                      <a:endParaRPr lang="en-CA" sz="2000" dirty="0"/>
                    </a:p>
                  </a:txBody>
                  <a:tcPr/>
                </a:tc>
                <a:tc>
                  <a:txBody>
                    <a:bodyPr/>
                    <a:lstStyle/>
                    <a:p>
                      <a:r>
                        <a:rPr lang="en-CA" sz="2000" dirty="0" smtClean="0"/>
                        <a:t>Lack of knowledge about using OER for teaching and learning (60%)</a:t>
                      </a:r>
                      <a:endParaRPr lang="en-CA" sz="2000" dirty="0"/>
                    </a:p>
                  </a:txBody>
                  <a:tcPr/>
                </a:tc>
              </a:tr>
            </a:tbl>
          </a:graphicData>
        </a:graphic>
      </p:graphicFrame>
    </p:spTree>
    <p:extLst>
      <p:ext uri="{BB962C8B-B14F-4D97-AF65-F5344CB8AC3E}">
        <p14:creationId xmlns:p14="http://schemas.microsoft.com/office/powerpoint/2010/main" val="3979220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1265239"/>
          </a:xfrm>
        </p:spPr>
        <p:txBody>
          <a:bodyPr/>
          <a:lstStyle/>
          <a:p>
            <a:r>
              <a:rPr lang="en-CA" dirty="0" smtClean="0"/>
              <a:t>Barriers and Users</a:t>
            </a:r>
            <a:endParaRPr lang="en-CA" dirty="0"/>
          </a:p>
        </p:txBody>
      </p:sp>
      <p:pic>
        <p:nvPicPr>
          <p:cNvPr id="4" name="Picture 3"/>
          <p:cNvPicPr>
            <a:picLocks noChangeAspect="1"/>
          </p:cNvPicPr>
          <p:nvPr/>
        </p:nvPicPr>
        <p:blipFill>
          <a:blip r:embed="rId3"/>
          <a:stretch>
            <a:fillRect/>
          </a:stretch>
        </p:blipFill>
        <p:spPr>
          <a:xfrm>
            <a:off x="228601" y="533400"/>
            <a:ext cx="8183022" cy="5867400"/>
          </a:xfrm>
          <a:prstGeom prst="rect">
            <a:avLst/>
          </a:prstGeom>
        </p:spPr>
      </p:pic>
    </p:spTree>
    <p:extLst>
      <p:ext uri="{BB962C8B-B14F-4D97-AF65-F5344CB8AC3E}">
        <p14:creationId xmlns:p14="http://schemas.microsoft.com/office/powerpoint/2010/main" val="398653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7315200" cy="1265239"/>
          </a:xfrm>
        </p:spPr>
        <p:txBody>
          <a:bodyPr/>
          <a:lstStyle/>
          <a:p>
            <a:r>
              <a:rPr lang="en-US" dirty="0" smtClean="0"/>
              <a:t>Conceptual Framework</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036639"/>
            <a:ext cx="5589858" cy="5413801"/>
          </a:xfrm>
          <a:prstGeom prst="rect">
            <a:avLst/>
          </a:prstGeom>
        </p:spPr>
      </p:pic>
      <p:sp>
        <p:nvSpPr>
          <p:cNvPr id="6" name="Title 1"/>
          <p:cNvSpPr txBox="1">
            <a:spLocks/>
          </p:cNvSpPr>
          <p:nvPr/>
        </p:nvSpPr>
        <p:spPr bwMode="auto">
          <a:xfrm rot="16200000">
            <a:off x="-2349500" y="2631296"/>
            <a:ext cx="6781800" cy="1016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600" b="1" kern="1200">
                <a:solidFill>
                  <a:srgbClr val="463691"/>
                </a:solidFill>
                <a:latin typeface="Georgia" panose="02040502050405020303" pitchFamily="18" charset="0"/>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IN" dirty="0" smtClean="0">
                <a:solidFill>
                  <a:srgbClr val="E8F0F1"/>
                </a:solidFill>
              </a:rPr>
              <a:t>Background</a:t>
            </a:r>
            <a:endParaRPr lang="en-US" dirty="0">
              <a:solidFill>
                <a:srgbClr val="E8F0F1"/>
              </a:solidFill>
            </a:endParaRPr>
          </a:p>
        </p:txBody>
      </p:sp>
    </p:spTree>
    <p:extLst>
      <p:ext uri="{BB962C8B-B14F-4D97-AF65-F5344CB8AC3E}">
        <p14:creationId xmlns:p14="http://schemas.microsoft.com/office/powerpoint/2010/main" val="9704501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1265239"/>
          </a:xfrm>
        </p:spPr>
        <p:txBody>
          <a:bodyPr/>
          <a:lstStyle/>
          <a:p>
            <a:r>
              <a:rPr lang="en-CA" dirty="0" smtClean="0"/>
              <a:t>Barriers and Contributors</a:t>
            </a:r>
            <a:endParaRPr lang="en-CA" dirty="0"/>
          </a:p>
        </p:txBody>
      </p:sp>
      <p:pic>
        <p:nvPicPr>
          <p:cNvPr id="3" name="Picture 2"/>
          <p:cNvPicPr>
            <a:picLocks noChangeAspect="1"/>
          </p:cNvPicPr>
          <p:nvPr/>
        </p:nvPicPr>
        <p:blipFill>
          <a:blip r:embed="rId3"/>
          <a:stretch>
            <a:fillRect/>
          </a:stretch>
        </p:blipFill>
        <p:spPr>
          <a:xfrm>
            <a:off x="457200" y="651003"/>
            <a:ext cx="7924800" cy="6206997"/>
          </a:xfrm>
          <a:prstGeom prst="rect">
            <a:avLst/>
          </a:prstGeom>
        </p:spPr>
      </p:pic>
    </p:spTree>
    <p:extLst>
      <p:ext uri="{BB962C8B-B14F-4D97-AF65-F5344CB8AC3E}">
        <p14:creationId xmlns:p14="http://schemas.microsoft.com/office/powerpoint/2010/main" val="36990723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1265239"/>
          </a:xfrm>
        </p:spPr>
        <p:txBody>
          <a:bodyPr/>
          <a:lstStyle/>
          <a:p>
            <a:r>
              <a:rPr lang="en-CA" dirty="0" smtClean="0"/>
              <a:t>Key Findings on Barriers</a:t>
            </a:r>
            <a:endParaRPr lang="en-CA" dirty="0"/>
          </a:p>
        </p:txBody>
      </p:sp>
      <p:sp>
        <p:nvSpPr>
          <p:cNvPr id="3" name="Content Placeholder 2"/>
          <p:cNvSpPr>
            <a:spLocks noGrp="1"/>
          </p:cNvSpPr>
          <p:nvPr>
            <p:ph idx="1"/>
          </p:nvPr>
        </p:nvSpPr>
        <p:spPr>
          <a:xfrm>
            <a:off x="381000" y="1066800"/>
            <a:ext cx="8458200" cy="4572000"/>
          </a:xfrm>
        </p:spPr>
        <p:txBody>
          <a:bodyPr/>
          <a:lstStyle/>
          <a:p>
            <a:r>
              <a:rPr lang="en-CA" dirty="0" smtClean="0"/>
              <a:t>Poor understanding </a:t>
            </a:r>
            <a:r>
              <a:rPr lang="en-CA" dirty="0"/>
              <a:t>about licensing and copyright </a:t>
            </a:r>
            <a:r>
              <a:rPr lang="en-CA" dirty="0" smtClean="0"/>
              <a:t>issues</a:t>
            </a:r>
          </a:p>
          <a:p>
            <a:r>
              <a:rPr lang="en-CA" dirty="0" smtClean="0"/>
              <a:t>Current workload</a:t>
            </a:r>
          </a:p>
          <a:p>
            <a:r>
              <a:rPr lang="en-CA" dirty="0" smtClean="0"/>
              <a:t>OER not integrated into work practice and seen as additional burden</a:t>
            </a:r>
          </a:p>
          <a:p>
            <a:r>
              <a:rPr lang="en-CA" dirty="0" smtClean="0"/>
              <a:t>Lack of recognition and reward system for OER</a:t>
            </a:r>
          </a:p>
          <a:p>
            <a:r>
              <a:rPr lang="en-CA" dirty="0" smtClean="0"/>
              <a:t>No OER policy in institutions</a:t>
            </a:r>
          </a:p>
          <a:p>
            <a:r>
              <a:rPr lang="en-CA" dirty="0" smtClean="0"/>
              <a:t>Poor technical support and bandwidth</a:t>
            </a:r>
            <a:endParaRPr lang="en-CA" dirty="0"/>
          </a:p>
        </p:txBody>
      </p:sp>
    </p:spTree>
    <p:extLst>
      <p:ext uri="{BB962C8B-B14F-4D97-AF65-F5344CB8AC3E}">
        <p14:creationId xmlns:p14="http://schemas.microsoft.com/office/powerpoint/2010/main" val="121342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CA" dirty="0"/>
              <a:t> Are there relationships amongst teachers’ attitudes, motivations and perceptions of OER quality? </a:t>
            </a:r>
            <a:endParaRPr lang="en-US" dirty="0"/>
          </a:p>
        </p:txBody>
      </p:sp>
    </p:spTree>
    <p:extLst>
      <p:ext uri="{BB962C8B-B14F-4D97-AF65-F5344CB8AC3E}">
        <p14:creationId xmlns:p14="http://schemas.microsoft.com/office/powerpoint/2010/main" val="25255681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Findings</a:t>
            </a:r>
            <a:endParaRPr lang="en-US" dirty="0"/>
          </a:p>
        </p:txBody>
      </p:sp>
      <p:sp>
        <p:nvSpPr>
          <p:cNvPr id="3" name="Content Placeholder 2"/>
          <p:cNvSpPr>
            <a:spLocks noGrp="1"/>
          </p:cNvSpPr>
          <p:nvPr>
            <p:ph idx="1"/>
          </p:nvPr>
        </p:nvSpPr>
        <p:spPr/>
        <p:txBody>
          <a:bodyPr/>
          <a:lstStyle/>
          <a:p>
            <a:r>
              <a:rPr lang="en-CA" dirty="0"/>
              <a:t>Only motivation and attitudes are moderately correlated (r = 0.45</a:t>
            </a:r>
            <a:r>
              <a:rPr lang="en-CA" dirty="0" smtClean="0"/>
              <a:t>), not significant at 0.05 level</a:t>
            </a:r>
          </a:p>
          <a:p>
            <a:r>
              <a:rPr lang="en-CA" dirty="0" smtClean="0"/>
              <a:t> Multiple and step-wise regression indicated several items of motivations and quality correlated to attitudes towards OER</a:t>
            </a:r>
            <a:endParaRPr lang="en-US" dirty="0"/>
          </a:p>
        </p:txBody>
      </p:sp>
    </p:spTree>
    <p:extLst>
      <p:ext uri="{BB962C8B-B14F-4D97-AF65-F5344CB8AC3E}">
        <p14:creationId xmlns:p14="http://schemas.microsoft.com/office/powerpoint/2010/main" val="950194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1265239"/>
          </a:xfrm>
        </p:spPr>
        <p:txBody>
          <a:bodyPr/>
          <a:lstStyle/>
          <a:p>
            <a:r>
              <a:rPr lang="en-US" dirty="0" smtClean="0"/>
              <a:t>Items related to positive attitudes</a:t>
            </a:r>
            <a:endParaRPr lang="en-US" dirty="0"/>
          </a:p>
        </p:txBody>
      </p:sp>
      <p:sp>
        <p:nvSpPr>
          <p:cNvPr id="3" name="Content Placeholder 2"/>
          <p:cNvSpPr>
            <a:spLocks noGrp="1"/>
          </p:cNvSpPr>
          <p:nvPr>
            <p:ph idx="1"/>
          </p:nvPr>
        </p:nvSpPr>
        <p:spPr>
          <a:xfrm>
            <a:off x="228600" y="1219200"/>
            <a:ext cx="8458200" cy="4572000"/>
          </a:xfrm>
        </p:spPr>
        <p:txBody>
          <a:bodyPr/>
          <a:lstStyle/>
          <a:p>
            <a:r>
              <a:rPr lang="en-CA" sz="2800" dirty="0"/>
              <a:t>Motivation Items: </a:t>
            </a:r>
            <a:endParaRPr lang="en-CA" sz="2800" dirty="0" smtClean="0"/>
          </a:p>
          <a:p>
            <a:pPr lvl="1"/>
            <a:r>
              <a:rPr lang="en-CA" sz="2000" dirty="0" smtClean="0"/>
              <a:t>OER </a:t>
            </a:r>
            <a:r>
              <a:rPr lang="en-CA" sz="2000" dirty="0"/>
              <a:t>provides us with opportunities for establishing new partnerships. </a:t>
            </a:r>
            <a:endParaRPr lang="en-CA" sz="2000" dirty="0" smtClean="0"/>
          </a:p>
          <a:p>
            <a:pPr lvl="1"/>
            <a:r>
              <a:rPr lang="en-CA" sz="2000" dirty="0" smtClean="0"/>
              <a:t>OER </a:t>
            </a:r>
            <a:r>
              <a:rPr lang="en-CA" sz="2000" dirty="0"/>
              <a:t>gives me opportunities to learn new things. </a:t>
            </a:r>
            <a:endParaRPr lang="en-CA" sz="2000" dirty="0" smtClean="0"/>
          </a:p>
          <a:p>
            <a:pPr lvl="1"/>
            <a:r>
              <a:rPr lang="en-CA" sz="2000" dirty="0" smtClean="0"/>
              <a:t>Involvement </a:t>
            </a:r>
            <a:r>
              <a:rPr lang="en-CA" sz="2000" dirty="0"/>
              <a:t>in OER will bring me recognition. </a:t>
            </a:r>
            <a:endParaRPr lang="en-CA" sz="2000" dirty="0" smtClean="0"/>
          </a:p>
          <a:p>
            <a:pPr lvl="1"/>
            <a:r>
              <a:rPr lang="en-CA" sz="2000" dirty="0" smtClean="0"/>
              <a:t>I </a:t>
            </a:r>
            <a:r>
              <a:rPr lang="en-CA" sz="2000" dirty="0"/>
              <a:t>like receiving comments and feedback from experts and senior colleagues on OER I have created. </a:t>
            </a:r>
          </a:p>
          <a:p>
            <a:pPr lvl="1"/>
            <a:r>
              <a:rPr lang="en-CA" sz="2000" dirty="0" smtClean="0"/>
              <a:t>I </a:t>
            </a:r>
            <a:r>
              <a:rPr lang="en-CA" sz="2000" dirty="0"/>
              <a:t>know about my intellectual property rights under Creative Commons licences. </a:t>
            </a:r>
            <a:endParaRPr lang="en-CA" sz="2000" dirty="0" smtClean="0"/>
          </a:p>
          <a:p>
            <a:pPr lvl="1"/>
            <a:r>
              <a:rPr lang="en-CA" sz="2000" dirty="0" smtClean="0"/>
              <a:t>Through </a:t>
            </a:r>
            <a:r>
              <a:rPr lang="en-CA" sz="2000" dirty="0"/>
              <a:t>OER, I can reach disadvantaged communities. </a:t>
            </a:r>
            <a:endParaRPr lang="en-CA" sz="2000" dirty="0" smtClean="0"/>
          </a:p>
          <a:p>
            <a:pPr lvl="1"/>
            <a:r>
              <a:rPr lang="en-CA" sz="2000" dirty="0" smtClean="0"/>
              <a:t>OER </a:t>
            </a:r>
            <a:r>
              <a:rPr lang="en-CA" sz="2000" dirty="0"/>
              <a:t>will help developing countries increase access to education. </a:t>
            </a:r>
            <a:endParaRPr lang="en-CA" sz="2000" dirty="0" smtClean="0"/>
          </a:p>
          <a:p>
            <a:r>
              <a:rPr lang="en-CA" sz="2800" dirty="0" smtClean="0"/>
              <a:t>Quality Items: </a:t>
            </a:r>
          </a:p>
          <a:p>
            <a:pPr lvl="1"/>
            <a:r>
              <a:rPr lang="en-CA" sz="2000" dirty="0" smtClean="0"/>
              <a:t>OER </a:t>
            </a:r>
            <a:r>
              <a:rPr lang="en-CA" sz="2000" dirty="0"/>
              <a:t>saves teachers’ time</a:t>
            </a:r>
            <a:r>
              <a:rPr lang="en-CA" sz="2000" dirty="0" smtClean="0"/>
              <a:t>.</a:t>
            </a:r>
          </a:p>
          <a:p>
            <a:pPr lvl="1"/>
            <a:r>
              <a:rPr lang="en-CA" sz="2000" dirty="0" smtClean="0"/>
              <a:t>I </a:t>
            </a:r>
            <a:r>
              <a:rPr lang="en-CA" sz="2000" dirty="0"/>
              <a:t>do not need permission to use OER. </a:t>
            </a:r>
          </a:p>
        </p:txBody>
      </p:sp>
    </p:spTree>
    <p:extLst>
      <p:ext uri="{BB962C8B-B14F-4D97-AF65-F5344CB8AC3E}">
        <p14:creationId xmlns:p14="http://schemas.microsoft.com/office/powerpoint/2010/main" val="25407944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Activity Theory</a:t>
            </a:r>
            <a:endParaRPr lang="en-US" dirty="0"/>
          </a:p>
        </p:txBody>
      </p:sp>
    </p:spTree>
    <p:extLst>
      <p:ext uri="{BB962C8B-B14F-4D97-AF65-F5344CB8AC3E}">
        <p14:creationId xmlns:p14="http://schemas.microsoft.com/office/powerpoint/2010/main" val="29320848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752600"/>
            <a:ext cx="5451397" cy="4962525"/>
          </a:xfrm>
          <a:prstGeom prst="rect">
            <a:avLst/>
          </a:prstGeom>
        </p:spPr>
      </p:pic>
      <p:sp>
        <p:nvSpPr>
          <p:cNvPr id="10" name="Isosceles Triangle 9"/>
          <p:cNvSpPr/>
          <p:nvPr/>
        </p:nvSpPr>
        <p:spPr>
          <a:xfrm>
            <a:off x="3956304" y="3907536"/>
            <a:ext cx="1862328" cy="1609344"/>
          </a:xfrm>
          <a:custGeom>
            <a:avLst/>
            <a:gdLst>
              <a:gd name="connsiteX0" fmla="*/ 0 w 1752600"/>
              <a:gd name="connsiteY0" fmla="*/ 1828800 h 1828800"/>
              <a:gd name="connsiteX1" fmla="*/ 876300 w 1752600"/>
              <a:gd name="connsiteY1" fmla="*/ 0 h 1828800"/>
              <a:gd name="connsiteX2" fmla="*/ 1752600 w 1752600"/>
              <a:gd name="connsiteY2" fmla="*/ 1828800 h 1828800"/>
              <a:gd name="connsiteX3" fmla="*/ 0 w 1752600"/>
              <a:gd name="connsiteY3" fmla="*/ 1828800 h 1828800"/>
              <a:gd name="connsiteX0" fmla="*/ 138684 w 1891284"/>
              <a:gd name="connsiteY0" fmla="*/ 1655064 h 1655064"/>
              <a:gd name="connsiteX1" fmla="*/ 0 w 1891284"/>
              <a:gd name="connsiteY1" fmla="*/ 0 h 1655064"/>
              <a:gd name="connsiteX2" fmla="*/ 1891284 w 1891284"/>
              <a:gd name="connsiteY2" fmla="*/ 1655064 h 1655064"/>
              <a:gd name="connsiteX3" fmla="*/ 138684 w 1891284"/>
              <a:gd name="connsiteY3" fmla="*/ 1655064 h 1655064"/>
              <a:gd name="connsiteX0" fmla="*/ 0 w 2749296"/>
              <a:gd name="connsiteY0" fmla="*/ 1609344 h 1655064"/>
              <a:gd name="connsiteX1" fmla="*/ 858012 w 2749296"/>
              <a:gd name="connsiteY1" fmla="*/ 0 h 1655064"/>
              <a:gd name="connsiteX2" fmla="*/ 2749296 w 2749296"/>
              <a:gd name="connsiteY2" fmla="*/ 1655064 h 1655064"/>
              <a:gd name="connsiteX3" fmla="*/ 0 w 2749296"/>
              <a:gd name="connsiteY3" fmla="*/ 1609344 h 1655064"/>
              <a:gd name="connsiteX0" fmla="*/ 0 w 2749296"/>
              <a:gd name="connsiteY0" fmla="*/ 1609344 h 1655064"/>
              <a:gd name="connsiteX1" fmla="*/ 858012 w 2749296"/>
              <a:gd name="connsiteY1" fmla="*/ 0 h 1655064"/>
              <a:gd name="connsiteX2" fmla="*/ 2749296 w 2749296"/>
              <a:gd name="connsiteY2" fmla="*/ 1655064 h 1655064"/>
              <a:gd name="connsiteX3" fmla="*/ 0 w 2749296"/>
              <a:gd name="connsiteY3" fmla="*/ 1609344 h 1655064"/>
              <a:gd name="connsiteX0" fmla="*/ 0 w 1962912"/>
              <a:gd name="connsiteY0" fmla="*/ 1609344 h 1609344"/>
              <a:gd name="connsiteX1" fmla="*/ 858012 w 1962912"/>
              <a:gd name="connsiteY1" fmla="*/ 0 h 1609344"/>
              <a:gd name="connsiteX2" fmla="*/ 1962912 w 1962912"/>
              <a:gd name="connsiteY2" fmla="*/ 1591056 h 1609344"/>
              <a:gd name="connsiteX3" fmla="*/ 0 w 1962912"/>
              <a:gd name="connsiteY3" fmla="*/ 1609344 h 1609344"/>
              <a:gd name="connsiteX0" fmla="*/ 0 w 1908048"/>
              <a:gd name="connsiteY0" fmla="*/ 1609344 h 1609344"/>
              <a:gd name="connsiteX1" fmla="*/ 858012 w 1908048"/>
              <a:gd name="connsiteY1" fmla="*/ 0 h 1609344"/>
              <a:gd name="connsiteX2" fmla="*/ 1908048 w 1908048"/>
              <a:gd name="connsiteY2" fmla="*/ 1609344 h 1609344"/>
              <a:gd name="connsiteX3" fmla="*/ 0 w 1908048"/>
              <a:gd name="connsiteY3" fmla="*/ 1609344 h 1609344"/>
              <a:gd name="connsiteX0" fmla="*/ 0 w 1752600"/>
              <a:gd name="connsiteY0" fmla="*/ 1609344 h 1609344"/>
              <a:gd name="connsiteX1" fmla="*/ 858012 w 1752600"/>
              <a:gd name="connsiteY1" fmla="*/ 0 h 1609344"/>
              <a:gd name="connsiteX2" fmla="*/ 1752600 w 1752600"/>
              <a:gd name="connsiteY2" fmla="*/ 1591056 h 1609344"/>
              <a:gd name="connsiteX3" fmla="*/ 0 w 1752600"/>
              <a:gd name="connsiteY3" fmla="*/ 1609344 h 1609344"/>
              <a:gd name="connsiteX0" fmla="*/ 0 w 1862328"/>
              <a:gd name="connsiteY0" fmla="*/ 1609344 h 1609344"/>
              <a:gd name="connsiteX1" fmla="*/ 858012 w 1862328"/>
              <a:gd name="connsiteY1" fmla="*/ 0 h 1609344"/>
              <a:gd name="connsiteX2" fmla="*/ 1862328 w 1862328"/>
              <a:gd name="connsiteY2" fmla="*/ 1609344 h 1609344"/>
              <a:gd name="connsiteX3" fmla="*/ 0 w 1862328"/>
              <a:gd name="connsiteY3" fmla="*/ 1609344 h 1609344"/>
            </a:gdLst>
            <a:ahLst/>
            <a:cxnLst>
              <a:cxn ang="0">
                <a:pos x="connsiteX0" y="connsiteY0"/>
              </a:cxn>
              <a:cxn ang="0">
                <a:pos x="connsiteX1" y="connsiteY1"/>
              </a:cxn>
              <a:cxn ang="0">
                <a:pos x="connsiteX2" y="connsiteY2"/>
              </a:cxn>
              <a:cxn ang="0">
                <a:pos x="connsiteX3" y="connsiteY3"/>
              </a:cxn>
            </a:cxnLst>
            <a:rect l="l" t="t" r="r" b="b"/>
            <a:pathLst>
              <a:path w="1862328" h="1609344">
                <a:moveTo>
                  <a:pt x="0" y="1609344"/>
                </a:moveTo>
                <a:lnTo>
                  <a:pt x="858012" y="0"/>
                </a:lnTo>
                <a:lnTo>
                  <a:pt x="1862328" y="1609344"/>
                </a:lnTo>
                <a:lnTo>
                  <a:pt x="0" y="1609344"/>
                </a:lnTo>
                <a:close/>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Isosceles Triangle 7"/>
          <p:cNvSpPr/>
          <p:nvPr/>
        </p:nvSpPr>
        <p:spPr>
          <a:xfrm>
            <a:off x="2185416" y="3919728"/>
            <a:ext cx="3596640" cy="1578864"/>
          </a:xfrm>
          <a:custGeom>
            <a:avLst/>
            <a:gdLst>
              <a:gd name="connsiteX0" fmla="*/ 0 w 2590800"/>
              <a:gd name="connsiteY0" fmla="*/ 1670304 h 1670304"/>
              <a:gd name="connsiteX1" fmla="*/ 1295400 w 2590800"/>
              <a:gd name="connsiteY1" fmla="*/ 0 h 1670304"/>
              <a:gd name="connsiteX2" fmla="*/ 2590800 w 2590800"/>
              <a:gd name="connsiteY2" fmla="*/ 1670304 h 1670304"/>
              <a:gd name="connsiteX3" fmla="*/ 0 w 2590800"/>
              <a:gd name="connsiteY3" fmla="*/ 1670304 h 1670304"/>
              <a:gd name="connsiteX0" fmla="*/ 0 w 2590800"/>
              <a:gd name="connsiteY0" fmla="*/ 1642872 h 1642872"/>
              <a:gd name="connsiteX1" fmla="*/ 198120 w 2590800"/>
              <a:gd name="connsiteY1" fmla="*/ 0 h 1642872"/>
              <a:gd name="connsiteX2" fmla="*/ 2590800 w 2590800"/>
              <a:gd name="connsiteY2" fmla="*/ 1642872 h 1642872"/>
              <a:gd name="connsiteX3" fmla="*/ 0 w 2590800"/>
              <a:gd name="connsiteY3" fmla="*/ 1642872 h 1642872"/>
              <a:gd name="connsiteX0" fmla="*/ 0 w 3377184"/>
              <a:gd name="connsiteY0" fmla="*/ 1578864 h 1642872"/>
              <a:gd name="connsiteX1" fmla="*/ 984504 w 3377184"/>
              <a:gd name="connsiteY1" fmla="*/ 0 h 1642872"/>
              <a:gd name="connsiteX2" fmla="*/ 3377184 w 3377184"/>
              <a:gd name="connsiteY2" fmla="*/ 1642872 h 1642872"/>
              <a:gd name="connsiteX3" fmla="*/ 0 w 3377184"/>
              <a:gd name="connsiteY3" fmla="*/ 1578864 h 1642872"/>
              <a:gd name="connsiteX0" fmla="*/ 0 w 3596640"/>
              <a:gd name="connsiteY0" fmla="*/ 1578864 h 1578864"/>
              <a:gd name="connsiteX1" fmla="*/ 984504 w 3596640"/>
              <a:gd name="connsiteY1" fmla="*/ 0 h 1578864"/>
              <a:gd name="connsiteX2" fmla="*/ 3596640 w 3596640"/>
              <a:gd name="connsiteY2" fmla="*/ 1578864 h 1578864"/>
              <a:gd name="connsiteX3" fmla="*/ 0 w 3596640"/>
              <a:gd name="connsiteY3" fmla="*/ 1578864 h 1578864"/>
            </a:gdLst>
            <a:ahLst/>
            <a:cxnLst>
              <a:cxn ang="0">
                <a:pos x="connsiteX0" y="connsiteY0"/>
              </a:cxn>
              <a:cxn ang="0">
                <a:pos x="connsiteX1" y="connsiteY1"/>
              </a:cxn>
              <a:cxn ang="0">
                <a:pos x="connsiteX2" y="connsiteY2"/>
              </a:cxn>
              <a:cxn ang="0">
                <a:pos x="connsiteX3" y="connsiteY3"/>
              </a:cxn>
            </a:cxnLst>
            <a:rect l="l" t="t" r="r" b="b"/>
            <a:pathLst>
              <a:path w="3596640" h="1578864">
                <a:moveTo>
                  <a:pt x="0" y="1578864"/>
                </a:moveTo>
                <a:lnTo>
                  <a:pt x="984504" y="0"/>
                </a:lnTo>
                <a:lnTo>
                  <a:pt x="3596640" y="1578864"/>
                </a:lnTo>
                <a:lnTo>
                  <a:pt x="0" y="1578864"/>
                </a:lnTo>
                <a:close/>
              </a:path>
            </a:pathLst>
          </a:cu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Isosceles Triangle 8"/>
          <p:cNvSpPr/>
          <p:nvPr/>
        </p:nvSpPr>
        <p:spPr>
          <a:xfrm>
            <a:off x="2145792" y="3910584"/>
            <a:ext cx="2718816" cy="1591056"/>
          </a:xfrm>
          <a:custGeom>
            <a:avLst/>
            <a:gdLst>
              <a:gd name="connsiteX0" fmla="*/ 0 w 1905000"/>
              <a:gd name="connsiteY0" fmla="*/ 1828800 h 1828800"/>
              <a:gd name="connsiteX1" fmla="*/ 952500 w 1905000"/>
              <a:gd name="connsiteY1" fmla="*/ 0 h 1828800"/>
              <a:gd name="connsiteX2" fmla="*/ 1905000 w 1905000"/>
              <a:gd name="connsiteY2" fmla="*/ 1828800 h 1828800"/>
              <a:gd name="connsiteX3" fmla="*/ 0 w 1905000"/>
              <a:gd name="connsiteY3" fmla="*/ 1828800 h 1828800"/>
              <a:gd name="connsiteX0" fmla="*/ 0 w 1905000"/>
              <a:gd name="connsiteY0" fmla="*/ 1490472 h 1490472"/>
              <a:gd name="connsiteX1" fmla="*/ 257556 w 1905000"/>
              <a:gd name="connsiteY1" fmla="*/ 0 h 1490472"/>
              <a:gd name="connsiteX2" fmla="*/ 1905000 w 1905000"/>
              <a:gd name="connsiteY2" fmla="*/ 1490472 h 1490472"/>
              <a:gd name="connsiteX3" fmla="*/ 0 w 1905000"/>
              <a:gd name="connsiteY3" fmla="*/ 1490472 h 1490472"/>
              <a:gd name="connsiteX0" fmla="*/ 0 w 2654808"/>
              <a:gd name="connsiteY0" fmla="*/ 1581912 h 1581912"/>
              <a:gd name="connsiteX1" fmla="*/ 1007364 w 2654808"/>
              <a:gd name="connsiteY1" fmla="*/ 0 h 1581912"/>
              <a:gd name="connsiteX2" fmla="*/ 2654808 w 2654808"/>
              <a:gd name="connsiteY2" fmla="*/ 1490472 h 1581912"/>
              <a:gd name="connsiteX3" fmla="*/ 0 w 2654808"/>
              <a:gd name="connsiteY3" fmla="*/ 1581912 h 1581912"/>
              <a:gd name="connsiteX0" fmla="*/ 0 w 2718816"/>
              <a:gd name="connsiteY0" fmla="*/ 1591056 h 1591056"/>
              <a:gd name="connsiteX1" fmla="*/ 1007364 w 2718816"/>
              <a:gd name="connsiteY1" fmla="*/ 9144 h 1591056"/>
              <a:gd name="connsiteX2" fmla="*/ 2718816 w 2718816"/>
              <a:gd name="connsiteY2" fmla="*/ 0 h 1591056"/>
              <a:gd name="connsiteX3" fmla="*/ 0 w 2718816"/>
              <a:gd name="connsiteY3" fmla="*/ 1591056 h 1591056"/>
            </a:gdLst>
            <a:ahLst/>
            <a:cxnLst>
              <a:cxn ang="0">
                <a:pos x="connsiteX0" y="connsiteY0"/>
              </a:cxn>
              <a:cxn ang="0">
                <a:pos x="connsiteX1" y="connsiteY1"/>
              </a:cxn>
              <a:cxn ang="0">
                <a:pos x="connsiteX2" y="connsiteY2"/>
              </a:cxn>
              <a:cxn ang="0">
                <a:pos x="connsiteX3" y="connsiteY3"/>
              </a:cxn>
            </a:cxnLst>
            <a:rect l="l" t="t" r="r" b="b"/>
            <a:pathLst>
              <a:path w="2718816" h="1591056">
                <a:moveTo>
                  <a:pt x="0" y="1591056"/>
                </a:moveTo>
                <a:lnTo>
                  <a:pt x="1007364" y="9144"/>
                </a:lnTo>
                <a:lnTo>
                  <a:pt x="2718816" y="0"/>
                </a:lnTo>
                <a:lnTo>
                  <a:pt x="0" y="1591056"/>
                </a:lnTo>
                <a:close/>
              </a:path>
            </a:pathLst>
          </a:cu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Isosceles Triangle 11"/>
          <p:cNvSpPr/>
          <p:nvPr/>
        </p:nvSpPr>
        <p:spPr>
          <a:xfrm>
            <a:off x="2124456" y="3883152"/>
            <a:ext cx="1874805" cy="1609344"/>
          </a:xfrm>
          <a:custGeom>
            <a:avLst/>
            <a:gdLst>
              <a:gd name="connsiteX0" fmla="*/ 0 w 1435893"/>
              <a:gd name="connsiteY0" fmla="*/ 1591056 h 1591056"/>
              <a:gd name="connsiteX1" fmla="*/ 717947 w 1435893"/>
              <a:gd name="connsiteY1" fmla="*/ 0 h 1591056"/>
              <a:gd name="connsiteX2" fmla="*/ 1435893 w 1435893"/>
              <a:gd name="connsiteY2" fmla="*/ 1591056 h 1591056"/>
              <a:gd name="connsiteX3" fmla="*/ 0 w 1435893"/>
              <a:gd name="connsiteY3" fmla="*/ 1591056 h 1591056"/>
              <a:gd name="connsiteX0" fmla="*/ 0 w 1513475"/>
              <a:gd name="connsiteY0" fmla="*/ 1627632 h 1627632"/>
              <a:gd name="connsiteX1" fmla="*/ 1513475 w 1513475"/>
              <a:gd name="connsiteY1" fmla="*/ 0 h 1627632"/>
              <a:gd name="connsiteX2" fmla="*/ 1435893 w 1513475"/>
              <a:gd name="connsiteY2" fmla="*/ 1627632 h 1627632"/>
              <a:gd name="connsiteX3" fmla="*/ 0 w 1513475"/>
              <a:gd name="connsiteY3" fmla="*/ 1627632 h 1627632"/>
              <a:gd name="connsiteX0" fmla="*/ 0 w 2322861"/>
              <a:gd name="connsiteY0" fmla="*/ 1627632 h 1627632"/>
              <a:gd name="connsiteX1" fmla="*/ 1513475 w 2322861"/>
              <a:gd name="connsiteY1" fmla="*/ 0 h 1627632"/>
              <a:gd name="connsiteX2" fmla="*/ 2322861 w 2322861"/>
              <a:gd name="connsiteY2" fmla="*/ 1591056 h 1627632"/>
              <a:gd name="connsiteX3" fmla="*/ 0 w 2322861"/>
              <a:gd name="connsiteY3" fmla="*/ 1627632 h 1627632"/>
              <a:gd name="connsiteX0" fmla="*/ 0 w 1746789"/>
              <a:gd name="connsiteY0" fmla="*/ 1609344 h 1609344"/>
              <a:gd name="connsiteX1" fmla="*/ 937403 w 1746789"/>
              <a:gd name="connsiteY1" fmla="*/ 0 h 1609344"/>
              <a:gd name="connsiteX2" fmla="*/ 1746789 w 1746789"/>
              <a:gd name="connsiteY2" fmla="*/ 1591056 h 1609344"/>
              <a:gd name="connsiteX3" fmla="*/ 0 w 1746789"/>
              <a:gd name="connsiteY3" fmla="*/ 1609344 h 1609344"/>
              <a:gd name="connsiteX0" fmla="*/ 0 w 1874805"/>
              <a:gd name="connsiteY0" fmla="*/ 1609344 h 1609344"/>
              <a:gd name="connsiteX1" fmla="*/ 1065419 w 1874805"/>
              <a:gd name="connsiteY1" fmla="*/ 0 h 1609344"/>
              <a:gd name="connsiteX2" fmla="*/ 1874805 w 1874805"/>
              <a:gd name="connsiteY2" fmla="*/ 1591056 h 1609344"/>
              <a:gd name="connsiteX3" fmla="*/ 0 w 1874805"/>
              <a:gd name="connsiteY3" fmla="*/ 1609344 h 1609344"/>
            </a:gdLst>
            <a:ahLst/>
            <a:cxnLst>
              <a:cxn ang="0">
                <a:pos x="connsiteX0" y="connsiteY0"/>
              </a:cxn>
              <a:cxn ang="0">
                <a:pos x="connsiteX1" y="connsiteY1"/>
              </a:cxn>
              <a:cxn ang="0">
                <a:pos x="connsiteX2" y="connsiteY2"/>
              </a:cxn>
              <a:cxn ang="0">
                <a:pos x="connsiteX3" y="connsiteY3"/>
              </a:cxn>
            </a:cxnLst>
            <a:rect l="l" t="t" r="r" b="b"/>
            <a:pathLst>
              <a:path w="1874805" h="1609344">
                <a:moveTo>
                  <a:pt x="0" y="1609344"/>
                </a:moveTo>
                <a:lnTo>
                  <a:pt x="1065419" y="0"/>
                </a:lnTo>
                <a:lnTo>
                  <a:pt x="1874805" y="1591056"/>
                </a:lnTo>
                <a:lnTo>
                  <a:pt x="0" y="1609344"/>
                </a:lnTo>
                <a:close/>
              </a:path>
            </a:pathLst>
          </a:custGeom>
          <a:noFill/>
          <a:ln w="38100">
            <a:solidFill>
              <a:srgbClr val="BC11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Isosceles Triangle 5"/>
          <p:cNvSpPr/>
          <p:nvPr/>
        </p:nvSpPr>
        <p:spPr>
          <a:xfrm>
            <a:off x="2209800" y="2511408"/>
            <a:ext cx="1804987" cy="2993231"/>
          </a:xfrm>
          <a:custGeom>
            <a:avLst/>
            <a:gdLst>
              <a:gd name="connsiteX0" fmla="*/ 0 w 1752600"/>
              <a:gd name="connsiteY0" fmla="*/ 2971800 h 2971800"/>
              <a:gd name="connsiteX1" fmla="*/ 876300 w 1752600"/>
              <a:gd name="connsiteY1" fmla="*/ 0 h 2971800"/>
              <a:gd name="connsiteX2" fmla="*/ 1752600 w 1752600"/>
              <a:gd name="connsiteY2" fmla="*/ 2971800 h 2971800"/>
              <a:gd name="connsiteX3" fmla="*/ 0 w 1752600"/>
              <a:gd name="connsiteY3" fmla="*/ 2971800 h 2971800"/>
              <a:gd name="connsiteX0" fmla="*/ 0 w 1804987"/>
              <a:gd name="connsiteY0" fmla="*/ 2993231 h 2993231"/>
              <a:gd name="connsiteX1" fmla="*/ 1804987 w 1804987"/>
              <a:gd name="connsiteY1" fmla="*/ 0 h 2993231"/>
              <a:gd name="connsiteX2" fmla="*/ 1752600 w 1804987"/>
              <a:gd name="connsiteY2" fmla="*/ 2993231 h 2993231"/>
              <a:gd name="connsiteX3" fmla="*/ 0 w 1804987"/>
              <a:gd name="connsiteY3" fmla="*/ 2993231 h 2993231"/>
              <a:gd name="connsiteX0" fmla="*/ 0 w 1804987"/>
              <a:gd name="connsiteY0" fmla="*/ 2993231 h 2993231"/>
              <a:gd name="connsiteX1" fmla="*/ 1804987 w 1804987"/>
              <a:gd name="connsiteY1" fmla="*/ 0 h 2993231"/>
              <a:gd name="connsiteX2" fmla="*/ 1802606 w 1804987"/>
              <a:gd name="connsiteY2" fmla="*/ 2993231 h 2993231"/>
              <a:gd name="connsiteX3" fmla="*/ 0 w 1804987"/>
              <a:gd name="connsiteY3" fmla="*/ 2993231 h 2993231"/>
            </a:gdLst>
            <a:ahLst/>
            <a:cxnLst>
              <a:cxn ang="0">
                <a:pos x="connsiteX0" y="connsiteY0"/>
              </a:cxn>
              <a:cxn ang="0">
                <a:pos x="connsiteX1" y="connsiteY1"/>
              </a:cxn>
              <a:cxn ang="0">
                <a:pos x="connsiteX2" y="connsiteY2"/>
              </a:cxn>
              <a:cxn ang="0">
                <a:pos x="connsiteX3" y="connsiteY3"/>
              </a:cxn>
            </a:cxnLst>
            <a:rect l="l" t="t" r="r" b="b"/>
            <a:pathLst>
              <a:path w="1804987" h="2993231">
                <a:moveTo>
                  <a:pt x="0" y="2993231"/>
                </a:moveTo>
                <a:lnTo>
                  <a:pt x="1804987" y="0"/>
                </a:lnTo>
                <a:cubicBezTo>
                  <a:pt x="1804193" y="997744"/>
                  <a:pt x="1803400" y="1995487"/>
                  <a:pt x="1802606" y="2993231"/>
                </a:cubicBezTo>
                <a:lnTo>
                  <a:pt x="0" y="2993231"/>
                </a:lnTo>
                <a:close/>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Isosceles Triangle 12"/>
          <p:cNvSpPr/>
          <p:nvPr/>
        </p:nvSpPr>
        <p:spPr>
          <a:xfrm>
            <a:off x="2124456" y="2474832"/>
            <a:ext cx="1912620" cy="3017664"/>
          </a:xfrm>
          <a:custGeom>
            <a:avLst/>
            <a:gdLst>
              <a:gd name="connsiteX0" fmla="*/ 0 w 1831848"/>
              <a:gd name="connsiteY0" fmla="*/ 2981088 h 2981088"/>
              <a:gd name="connsiteX1" fmla="*/ 915924 w 1831848"/>
              <a:gd name="connsiteY1" fmla="*/ 0 h 2981088"/>
              <a:gd name="connsiteX2" fmla="*/ 1831848 w 1831848"/>
              <a:gd name="connsiteY2" fmla="*/ 2981088 h 2981088"/>
              <a:gd name="connsiteX3" fmla="*/ 0 w 1831848"/>
              <a:gd name="connsiteY3" fmla="*/ 2981088 h 2981088"/>
              <a:gd name="connsiteX0" fmla="*/ 0 w 1912620"/>
              <a:gd name="connsiteY0" fmla="*/ 3017664 h 3017664"/>
              <a:gd name="connsiteX1" fmla="*/ 1912620 w 1912620"/>
              <a:gd name="connsiteY1" fmla="*/ 0 h 3017664"/>
              <a:gd name="connsiteX2" fmla="*/ 1831848 w 1912620"/>
              <a:gd name="connsiteY2" fmla="*/ 3017664 h 3017664"/>
              <a:gd name="connsiteX3" fmla="*/ 0 w 1912620"/>
              <a:gd name="connsiteY3" fmla="*/ 3017664 h 3017664"/>
            </a:gdLst>
            <a:ahLst/>
            <a:cxnLst>
              <a:cxn ang="0">
                <a:pos x="connsiteX0" y="connsiteY0"/>
              </a:cxn>
              <a:cxn ang="0">
                <a:pos x="connsiteX1" y="connsiteY1"/>
              </a:cxn>
              <a:cxn ang="0">
                <a:pos x="connsiteX2" y="connsiteY2"/>
              </a:cxn>
              <a:cxn ang="0">
                <a:pos x="connsiteX3" y="connsiteY3"/>
              </a:cxn>
            </a:cxnLst>
            <a:rect l="l" t="t" r="r" b="b"/>
            <a:pathLst>
              <a:path w="1912620" h="3017664">
                <a:moveTo>
                  <a:pt x="0" y="3017664"/>
                </a:moveTo>
                <a:lnTo>
                  <a:pt x="1912620" y="0"/>
                </a:lnTo>
                <a:lnTo>
                  <a:pt x="1831848" y="3017664"/>
                </a:lnTo>
                <a:lnTo>
                  <a:pt x="0" y="3017664"/>
                </a:lnTo>
                <a:close/>
              </a:path>
            </a:pathLst>
          </a:custGeom>
          <a:noFill/>
          <a:ln w="38100">
            <a:solidFill>
              <a:srgbClr val="AF11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Isosceles Triangle 13"/>
          <p:cNvSpPr/>
          <p:nvPr/>
        </p:nvSpPr>
        <p:spPr>
          <a:xfrm>
            <a:off x="3157728" y="2483976"/>
            <a:ext cx="1688592" cy="1386984"/>
          </a:xfrm>
          <a:custGeom>
            <a:avLst/>
            <a:gdLst>
              <a:gd name="connsiteX0" fmla="*/ 0 w 1240536"/>
              <a:gd name="connsiteY0" fmla="*/ 1405272 h 1405272"/>
              <a:gd name="connsiteX1" fmla="*/ 620268 w 1240536"/>
              <a:gd name="connsiteY1" fmla="*/ 0 h 1405272"/>
              <a:gd name="connsiteX2" fmla="*/ 1240536 w 1240536"/>
              <a:gd name="connsiteY2" fmla="*/ 1405272 h 1405272"/>
              <a:gd name="connsiteX3" fmla="*/ 0 w 1240536"/>
              <a:gd name="connsiteY3" fmla="*/ 1405272 h 1405272"/>
              <a:gd name="connsiteX0" fmla="*/ 0 w 1551432"/>
              <a:gd name="connsiteY0" fmla="*/ 1469280 h 1469280"/>
              <a:gd name="connsiteX1" fmla="*/ 931164 w 1551432"/>
              <a:gd name="connsiteY1" fmla="*/ 0 h 1469280"/>
              <a:gd name="connsiteX2" fmla="*/ 1551432 w 1551432"/>
              <a:gd name="connsiteY2" fmla="*/ 1405272 h 1469280"/>
              <a:gd name="connsiteX3" fmla="*/ 0 w 1551432"/>
              <a:gd name="connsiteY3" fmla="*/ 1469280 h 1469280"/>
              <a:gd name="connsiteX0" fmla="*/ 0 w 1734312"/>
              <a:gd name="connsiteY0" fmla="*/ 1469280 h 1469280"/>
              <a:gd name="connsiteX1" fmla="*/ 931164 w 1734312"/>
              <a:gd name="connsiteY1" fmla="*/ 0 h 1469280"/>
              <a:gd name="connsiteX2" fmla="*/ 1734312 w 1734312"/>
              <a:gd name="connsiteY2" fmla="*/ 1377840 h 1469280"/>
              <a:gd name="connsiteX3" fmla="*/ 0 w 1734312"/>
              <a:gd name="connsiteY3" fmla="*/ 1469280 h 1469280"/>
              <a:gd name="connsiteX0" fmla="*/ 0 w 1688592"/>
              <a:gd name="connsiteY0" fmla="*/ 1386984 h 1386984"/>
              <a:gd name="connsiteX1" fmla="*/ 885444 w 1688592"/>
              <a:gd name="connsiteY1" fmla="*/ 0 h 1386984"/>
              <a:gd name="connsiteX2" fmla="*/ 1688592 w 1688592"/>
              <a:gd name="connsiteY2" fmla="*/ 1377840 h 1386984"/>
              <a:gd name="connsiteX3" fmla="*/ 0 w 1688592"/>
              <a:gd name="connsiteY3" fmla="*/ 1386984 h 1386984"/>
            </a:gdLst>
            <a:ahLst/>
            <a:cxnLst>
              <a:cxn ang="0">
                <a:pos x="connsiteX0" y="connsiteY0"/>
              </a:cxn>
              <a:cxn ang="0">
                <a:pos x="connsiteX1" y="connsiteY1"/>
              </a:cxn>
              <a:cxn ang="0">
                <a:pos x="connsiteX2" y="connsiteY2"/>
              </a:cxn>
              <a:cxn ang="0">
                <a:pos x="connsiteX3" y="connsiteY3"/>
              </a:cxn>
            </a:cxnLst>
            <a:rect l="l" t="t" r="r" b="b"/>
            <a:pathLst>
              <a:path w="1688592" h="1386984">
                <a:moveTo>
                  <a:pt x="0" y="1386984"/>
                </a:moveTo>
                <a:lnTo>
                  <a:pt x="885444" y="0"/>
                </a:lnTo>
                <a:lnTo>
                  <a:pt x="1688592" y="1377840"/>
                </a:lnTo>
                <a:lnTo>
                  <a:pt x="0" y="1386984"/>
                </a:lnTo>
                <a:close/>
              </a:path>
            </a:pathLst>
          </a:custGeom>
          <a:noFill/>
          <a:ln w="38100">
            <a:solidFill>
              <a:srgbClr val="4C74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381000" y="228600"/>
            <a:ext cx="8458200" cy="1265239"/>
          </a:xfrm>
        </p:spPr>
        <p:txBody>
          <a:bodyPr/>
          <a:lstStyle/>
          <a:p>
            <a:r>
              <a:rPr lang="en-US" dirty="0" smtClean="0"/>
              <a:t>Analysis of Triads</a:t>
            </a:r>
            <a:endParaRPr lang="en-US" dirty="0"/>
          </a:p>
        </p:txBody>
      </p:sp>
      <p:sp>
        <p:nvSpPr>
          <p:cNvPr id="7" name="Isosceles Triangle 6"/>
          <p:cNvSpPr/>
          <p:nvPr/>
        </p:nvSpPr>
        <p:spPr>
          <a:xfrm>
            <a:off x="3176803" y="3892296"/>
            <a:ext cx="2606826" cy="1618488"/>
          </a:xfrm>
          <a:custGeom>
            <a:avLst/>
            <a:gdLst>
              <a:gd name="connsiteX0" fmla="*/ 0 w 1793797"/>
              <a:gd name="connsiteY0" fmla="*/ 1752600 h 1752600"/>
              <a:gd name="connsiteX1" fmla="*/ 896899 w 1793797"/>
              <a:gd name="connsiteY1" fmla="*/ 0 h 1752600"/>
              <a:gd name="connsiteX2" fmla="*/ 1793797 w 1793797"/>
              <a:gd name="connsiteY2" fmla="*/ 1752600 h 1752600"/>
              <a:gd name="connsiteX3" fmla="*/ 0 w 1793797"/>
              <a:gd name="connsiteY3" fmla="*/ 1752600 h 1752600"/>
              <a:gd name="connsiteX0" fmla="*/ 1928597 w 3722394"/>
              <a:gd name="connsiteY0" fmla="*/ 1652016 h 1652016"/>
              <a:gd name="connsiteX1" fmla="*/ 0 w 3722394"/>
              <a:gd name="connsiteY1" fmla="*/ 0 h 1652016"/>
              <a:gd name="connsiteX2" fmla="*/ 3722394 w 3722394"/>
              <a:gd name="connsiteY2" fmla="*/ 1652016 h 1652016"/>
              <a:gd name="connsiteX3" fmla="*/ 1928597 w 3722394"/>
              <a:gd name="connsiteY3" fmla="*/ 1652016 h 1652016"/>
              <a:gd name="connsiteX0" fmla="*/ 1645133 w 3722394"/>
              <a:gd name="connsiteY0" fmla="*/ 0 h 1746504"/>
              <a:gd name="connsiteX1" fmla="*/ 0 w 3722394"/>
              <a:gd name="connsiteY1" fmla="*/ 94488 h 1746504"/>
              <a:gd name="connsiteX2" fmla="*/ 3722394 w 3722394"/>
              <a:gd name="connsiteY2" fmla="*/ 1746504 h 1746504"/>
              <a:gd name="connsiteX3" fmla="*/ 1645133 w 3722394"/>
              <a:gd name="connsiteY3" fmla="*/ 0 h 1746504"/>
              <a:gd name="connsiteX0" fmla="*/ 1645133 w 2606826"/>
              <a:gd name="connsiteY0" fmla="*/ 0 h 1618488"/>
              <a:gd name="connsiteX1" fmla="*/ 0 w 2606826"/>
              <a:gd name="connsiteY1" fmla="*/ 94488 h 1618488"/>
              <a:gd name="connsiteX2" fmla="*/ 2606826 w 2606826"/>
              <a:gd name="connsiteY2" fmla="*/ 1618488 h 1618488"/>
              <a:gd name="connsiteX3" fmla="*/ 1645133 w 2606826"/>
              <a:gd name="connsiteY3" fmla="*/ 0 h 1618488"/>
              <a:gd name="connsiteX0" fmla="*/ 1645133 w 2606826"/>
              <a:gd name="connsiteY0" fmla="*/ 0 h 1618488"/>
              <a:gd name="connsiteX1" fmla="*/ 0 w 2606826"/>
              <a:gd name="connsiteY1" fmla="*/ 39624 h 1618488"/>
              <a:gd name="connsiteX2" fmla="*/ 2606826 w 2606826"/>
              <a:gd name="connsiteY2" fmla="*/ 1618488 h 1618488"/>
              <a:gd name="connsiteX3" fmla="*/ 1645133 w 2606826"/>
              <a:gd name="connsiteY3" fmla="*/ 0 h 1618488"/>
            </a:gdLst>
            <a:ahLst/>
            <a:cxnLst>
              <a:cxn ang="0">
                <a:pos x="connsiteX0" y="connsiteY0"/>
              </a:cxn>
              <a:cxn ang="0">
                <a:pos x="connsiteX1" y="connsiteY1"/>
              </a:cxn>
              <a:cxn ang="0">
                <a:pos x="connsiteX2" y="connsiteY2"/>
              </a:cxn>
              <a:cxn ang="0">
                <a:pos x="connsiteX3" y="connsiteY3"/>
              </a:cxn>
            </a:cxnLst>
            <a:rect l="l" t="t" r="r" b="b"/>
            <a:pathLst>
              <a:path w="2606826" h="1618488">
                <a:moveTo>
                  <a:pt x="1645133" y="0"/>
                </a:moveTo>
                <a:lnTo>
                  <a:pt x="0" y="39624"/>
                </a:lnTo>
                <a:lnTo>
                  <a:pt x="2606826" y="1618488"/>
                </a:lnTo>
                <a:lnTo>
                  <a:pt x="1645133" y="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Isosceles Triangle 10"/>
          <p:cNvSpPr/>
          <p:nvPr/>
        </p:nvSpPr>
        <p:spPr>
          <a:xfrm>
            <a:off x="3196223" y="3880104"/>
            <a:ext cx="1656194" cy="1600200"/>
          </a:xfrm>
          <a:custGeom>
            <a:avLst/>
            <a:gdLst>
              <a:gd name="connsiteX0" fmla="*/ 0 w 1776197"/>
              <a:gd name="connsiteY0" fmla="*/ 1612392 h 1612392"/>
              <a:gd name="connsiteX1" fmla="*/ 888099 w 1776197"/>
              <a:gd name="connsiteY1" fmla="*/ 0 h 1612392"/>
              <a:gd name="connsiteX2" fmla="*/ 1776197 w 1776197"/>
              <a:gd name="connsiteY2" fmla="*/ 1612392 h 1612392"/>
              <a:gd name="connsiteX3" fmla="*/ 0 w 1776197"/>
              <a:gd name="connsiteY3" fmla="*/ 1612392 h 1612392"/>
              <a:gd name="connsiteX0" fmla="*/ 0 w 1776197"/>
              <a:gd name="connsiteY0" fmla="*/ 1584960 h 1584960"/>
              <a:gd name="connsiteX1" fmla="*/ 19419 w 1776197"/>
              <a:gd name="connsiteY1" fmla="*/ 0 h 1584960"/>
              <a:gd name="connsiteX2" fmla="*/ 1776197 w 1776197"/>
              <a:gd name="connsiteY2" fmla="*/ 1584960 h 1584960"/>
              <a:gd name="connsiteX3" fmla="*/ 0 w 1776197"/>
              <a:gd name="connsiteY3" fmla="*/ 1584960 h 1584960"/>
              <a:gd name="connsiteX0" fmla="*/ 794397 w 1756778"/>
              <a:gd name="connsiteY0" fmla="*/ 1566672 h 1584960"/>
              <a:gd name="connsiteX1" fmla="*/ 0 w 1756778"/>
              <a:gd name="connsiteY1" fmla="*/ 0 h 1584960"/>
              <a:gd name="connsiteX2" fmla="*/ 1756778 w 1756778"/>
              <a:gd name="connsiteY2" fmla="*/ 1584960 h 1584960"/>
              <a:gd name="connsiteX3" fmla="*/ 794397 w 1756778"/>
              <a:gd name="connsiteY3" fmla="*/ 1566672 h 1584960"/>
              <a:gd name="connsiteX0" fmla="*/ 794397 w 1656194"/>
              <a:gd name="connsiteY0" fmla="*/ 1600200 h 1600200"/>
              <a:gd name="connsiteX1" fmla="*/ 0 w 1656194"/>
              <a:gd name="connsiteY1" fmla="*/ 33528 h 1600200"/>
              <a:gd name="connsiteX2" fmla="*/ 1656194 w 1656194"/>
              <a:gd name="connsiteY2" fmla="*/ 0 h 1600200"/>
              <a:gd name="connsiteX3" fmla="*/ 794397 w 1656194"/>
              <a:gd name="connsiteY3" fmla="*/ 1600200 h 1600200"/>
            </a:gdLst>
            <a:ahLst/>
            <a:cxnLst>
              <a:cxn ang="0">
                <a:pos x="connsiteX0" y="connsiteY0"/>
              </a:cxn>
              <a:cxn ang="0">
                <a:pos x="connsiteX1" y="connsiteY1"/>
              </a:cxn>
              <a:cxn ang="0">
                <a:pos x="connsiteX2" y="connsiteY2"/>
              </a:cxn>
              <a:cxn ang="0">
                <a:pos x="connsiteX3" y="connsiteY3"/>
              </a:cxn>
            </a:cxnLst>
            <a:rect l="l" t="t" r="r" b="b"/>
            <a:pathLst>
              <a:path w="1656194" h="1600200">
                <a:moveTo>
                  <a:pt x="794397" y="1600200"/>
                </a:moveTo>
                <a:lnTo>
                  <a:pt x="0" y="33528"/>
                </a:lnTo>
                <a:lnTo>
                  <a:pt x="1656194" y="0"/>
                </a:lnTo>
                <a:lnTo>
                  <a:pt x="794397" y="1600200"/>
                </a:lnTo>
                <a:close/>
              </a:path>
            </a:pathLst>
          </a:custGeom>
          <a:noFill/>
          <a:ln w="38100">
            <a:solidFill>
              <a:srgbClr val="00B1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606503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animBg="1"/>
      <p:bldP spid="12" grpId="0" animBg="1"/>
      <p:bldP spid="6" grpId="0" animBg="1"/>
      <p:bldP spid="13" grpId="0" animBg="1"/>
      <p:bldP spid="14" grpId="0" animBg="1"/>
      <p:bldP spid="7"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Model for OER Adoption</a:t>
            </a:r>
            <a:endParaRPr lang="en-US" dirty="0"/>
          </a:p>
        </p:txBody>
      </p:sp>
    </p:spTree>
    <p:extLst>
      <p:ext uri="{BB962C8B-B14F-4D97-AF65-F5344CB8AC3E}">
        <p14:creationId xmlns:p14="http://schemas.microsoft.com/office/powerpoint/2010/main" val="2818434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1265239"/>
          </a:xfrm>
        </p:spPr>
        <p:txBody>
          <a:bodyPr/>
          <a:lstStyle/>
          <a:p>
            <a:r>
              <a:rPr lang="en-US" dirty="0" smtClean="0"/>
              <a:t>Proposed Model</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295400"/>
            <a:ext cx="7514097" cy="4693167"/>
          </a:xfrm>
          <a:prstGeom prst="rect">
            <a:avLst/>
          </a:prstGeom>
        </p:spPr>
      </p:pic>
    </p:spTree>
    <p:extLst>
      <p:ext uri="{BB962C8B-B14F-4D97-AF65-F5344CB8AC3E}">
        <p14:creationId xmlns:p14="http://schemas.microsoft.com/office/powerpoint/2010/main" val="24817906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Recommendations</a:t>
            </a:r>
            <a:endParaRPr lang="en-US" dirty="0"/>
          </a:p>
        </p:txBody>
      </p:sp>
    </p:spTree>
    <p:extLst>
      <p:ext uri="{BB962C8B-B14F-4D97-AF65-F5344CB8AC3E}">
        <p14:creationId xmlns:p14="http://schemas.microsoft.com/office/powerpoint/2010/main" val="2500294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457200"/>
            <a:ext cx="7315200" cy="1265239"/>
          </a:xfrm>
        </p:spPr>
        <p:txBody>
          <a:bodyPr/>
          <a:lstStyle/>
          <a:p>
            <a:r>
              <a:rPr lang="en-US" dirty="0" smtClean="0"/>
              <a:t>Activity Theory</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219200"/>
            <a:ext cx="6652676" cy="5057806"/>
          </a:xfrm>
          <a:prstGeom prst="rect">
            <a:avLst/>
          </a:prstGeom>
        </p:spPr>
      </p:pic>
      <p:sp>
        <p:nvSpPr>
          <p:cNvPr id="6" name="Title 1"/>
          <p:cNvSpPr txBox="1">
            <a:spLocks/>
          </p:cNvSpPr>
          <p:nvPr/>
        </p:nvSpPr>
        <p:spPr bwMode="auto">
          <a:xfrm rot="16200000">
            <a:off x="-2349500" y="2631296"/>
            <a:ext cx="6781800" cy="1016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600" b="1" kern="1200">
                <a:solidFill>
                  <a:srgbClr val="463691"/>
                </a:solidFill>
                <a:latin typeface="Georgia" panose="02040502050405020303" pitchFamily="18" charset="0"/>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IN" dirty="0" smtClean="0">
                <a:solidFill>
                  <a:srgbClr val="E8F0F1"/>
                </a:solidFill>
              </a:rPr>
              <a:t>Background</a:t>
            </a:r>
            <a:endParaRPr lang="en-US" dirty="0">
              <a:solidFill>
                <a:srgbClr val="E8F0F1"/>
              </a:solidFill>
            </a:endParaRPr>
          </a:p>
        </p:txBody>
      </p:sp>
    </p:spTree>
    <p:extLst>
      <p:ext uri="{BB962C8B-B14F-4D97-AF65-F5344CB8AC3E}">
        <p14:creationId xmlns:p14="http://schemas.microsoft.com/office/powerpoint/2010/main" val="3073306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Action Points</a:t>
            </a:r>
            <a:endParaRPr lang="en-US" dirty="0"/>
          </a:p>
        </p:txBody>
      </p:sp>
      <p:sp>
        <p:nvSpPr>
          <p:cNvPr id="3" name="Content Placeholder 2"/>
          <p:cNvSpPr>
            <a:spLocks noGrp="1"/>
          </p:cNvSpPr>
          <p:nvPr>
            <p:ph idx="1"/>
          </p:nvPr>
        </p:nvSpPr>
        <p:spPr/>
        <p:txBody>
          <a:bodyPr/>
          <a:lstStyle/>
          <a:p>
            <a:r>
              <a:rPr lang="en-CA" dirty="0" smtClean="0"/>
              <a:t>Advocacy </a:t>
            </a:r>
            <a:r>
              <a:rPr lang="en-CA" dirty="0"/>
              <a:t>and </a:t>
            </a:r>
            <a:r>
              <a:rPr lang="en-CA" dirty="0" smtClean="0"/>
              <a:t>awareness</a:t>
            </a:r>
          </a:p>
          <a:p>
            <a:r>
              <a:rPr lang="en-CA" dirty="0" smtClean="0"/>
              <a:t>Adopt policies</a:t>
            </a:r>
          </a:p>
          <a:p>
            <a:r>
              <a:rPr lang="en-CA" dirty="0" smtClean="0"/>
              <a:t>Provide incentives </a:t>
            </a:r>
            <a:r>
              <a:rPr lang="en-CA" dirty="0"/>
              <a:t>and </a:t>
            </a:r>
            <a:r>
              <a:rPr lang="en-CA" dirty="0" smtClean="0"/>
              <a:t>release time </a:t>
            </a:r>
          </a:p>
          <a:p>
            <a:r>
              <a:rPr lang="en-CA" dirty="0" smtClean="0"/>
              <a:t>Create </a:t>
            </a:r>
            <a:r>
              <a:rPr lang="en-CA" dirty="0"/>
              <a:t>QA </a:t>
            </a:r>
            <a:r>
              <a:rPr lang="en-CA" dirty="0" smtClean="0"/>
              <a:t>mechanism</a:t>
            </a:r>
          </a:p>
          <a:p>
            <a:r>
              <a:rPr lang="en-CA" dirty="0" smtClean="0"/>
              <a:t>Provide continuous professional development opportunities</a:t>
            </a:r>
            <a:endParaRPr lang="en-CA" dirty="0"/>
          </a:p>
        </p:txBody>
      </p:sp>
    </p:spTree>
    <p:extLst>
      <p:ext uri="{BB962C8B-B14F-4D97-AF65-F5344CB8AC3E}">
        <p14:creationId xmlns:p14="http://schemas.microsoft.com/office/powerpoint/2010/main" val="10027070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3048000" y="3124200"/>
            <a:ext cx="3124200" cy="646331"/>
          </a:xfrm>
          <a:prstGeom prst="rect">
            <a:avLst/>
          </a:prstGeom>
          <a:noFill/>
        </p:spPr>
        <p:txBody>
          <a:bodyPr wrap="square" rtlCol="0">
            <a:spAutoFit/>
          </a:bodyPr>
          <a:lstStyle/>
          <a:p>
            <a:r>
              <a:rPr lang="en-CA" sz="3600" b="1" dirty="0" smtClean="0"/>
              <a:t>THANK YOU</a:t>
            </a:r>
            <a:endParaRPr lang="en-CA" sz="3600" b="1" dirty="0"/>
          </a:p>
        </p:txBody>
      </p:sp>
    </p:spTree>
    <p:extLst>
      <p:ext uri="{BB962C8B-B14F-4D97-AF65-F5344CB8AC3E}">
        <p14:creationId xmlns:p14="http://schemas.microsoft.com/office/powerpoint/2010/main" val="1270994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7010400" cy="1265239"/>
          </a:xfrm>
        </p:spPr>
        <p:txBody>
          <a:bodyPr/>
          <a:lstStyle/>
          <a:p>
            <a:r>
              <a:rPr lang="en-US" dirty="0" smtClean="0"/>
              <a:t>Research Questions</a:t>
            </a:r>
            <a:endParaRPr lang="en-US" dirty="0"/>
          </a:p>
        </p:txBody>
      </p:sp>
      <p:sp>
        <p:nvSpPr>
          <p:cNvPr id="3" name="Content Placeholder 2"/>
          <p:cNvSpPr>
            <a:spLocks noGrp="1"/>
          </p:cNvSpPr>
          <p:nvPr>
            <p:ph idx="1"/>
          </p:nvPr>
        </p:nvSpPr>
        <p:spPr>
          <a:xfrm>
            <a:off x="1752600" y="609600"/>
            <a:ext cx="7010400" cy="4572000"/>
          </a:xfrm>
        </p:spPr>
        <p:txBody>
          <a:bodyPr/>
          <a:lstStyle/>
          <a:p>
            <a:pPr marL="457200" indent="-457200">
              <a:buFont typeface="+mj-lt"/>
              <a:buAutoNum type="arabicPeriod"/>
            </a:pPr>
            <a:endParaRPr lang="en-CA" sz="2200" dirty="0" smtClean="0"/>
          </a:p>
          <a:p>
            <a:pPr marL="457200" indent="-457200">
              <a:buFont typeface="+mj-lt"/>
              <a:buAutoNum type="arabicPeriod"/>
            </a:pPr>
            <a:r>
              <a:rPr lang="en-CA" sz="2200" dirty="0" smtClean="0"/>
              <a:t>How </a:t>
            </a:r>
            <a:r>
              <a:rPr lang="en-CA" sz="2200" dirty="0"/>
              <a:t>are teachers’ attitudes towards OER situated in the context of teaching and learning? </a:t>
            </a:r>
            <a:endParaRPr lang="en-CA" sz="2200" dirty="0" smtClean="0"/>
          </a:p>
          <a:p>
            <a:pPr marL="457200" indent="-457200">
              <a:buFont typeface="+mj-lt"/>
              <a:buAutoNum type="arabicPeriod"/>
            </a:pPr>
            <a:r>
              <a:rPr lang="en-CA" sz="2200" dirty="0" smtClean="0"/>
              <a:t>Is </a:t>
            </a:r>
            <a:r>
              <a:rPr lang="en-CA" sz="2200" dirty="0"/>
              <a:t>there any difference in attitude towards OER between teachers according to different demographic variables? </a:t>
            </a:r>
            <a:endParaRPr lang="en-CA" sz="2200" dirty="0" smtClean="0"/>
          </a:p>
          <a:p>
            <a:pPr marL="457200" indent="-457200">
              <a:buFont typeface="+mj-lt"/>
              <a:buAutoNum type="arabicPeriod"/>
            </a:pPr>
            <a:r>
              <a:rPr lang="en-CA" sz="2200" dirty="0" smtClean="0"/>
              <a:t>What </a:t>
            </a:r>
            <a:r>
              <a:rPr lang="en-CA" sz="2200" dirty="0"/>
              <a:t>are teachers’ motivations for using OER and sharing their work as OER? </a:t>
            </a:r>
            <a:endParaRPr lang="en-CA" sz="2200" dirty="0" smtClean="0"/>
          </a:p>
          <a:p>
            <a:pPr marL="457200" indent="-457200">
              <a:buFont typeface="+mj-lt"/>
              <a:buAutoNum type="arabicPeriod"/>
            </a:pPr>
            <a:r>
              <a:rPr lang="en-CA" sz="2200" dirty="0" smtClean="0"/>
              <a:t>Is </a:t>
            </a:r>
            <a:r>
              <a:rPr lang="en-CA" sz="2200" dirty="0"/>
              <a:t>there any difference in motivations between groups of </a:t>
            </a:r>
            <a:r>
              <a:rPr lang="en-CA" sz="2200" dirty="0" smtClean="0"/>
              <a:t>teachers? </a:t>
            </a:r>
          </a:p>
          <a:p>
            <a:pPr marL="457200" indent="-457200">
              <a:buFont typeface="+mj-lt"/>
              <a:buAutoNum type="arabicPeriod"/>
            </a:pPr>
            <a:r>
              <a:rPr lang="en-CA" sz="2200" dirty="0" smtClean="0"/>
              <a:t>What </a:t>
            </a:r>
            <a:r>
              <a:rPr lang="en-CA" sz="2200" dirty="0"/>
              <a:t>barriers to using OER do teachers perceive? </a:t>
            </a:r>
            <a:endParaRPr lang="en-CA" sz="2200" dirty="0" smtClean="0"/>
          </a:p>
          <a:p>
            <a:pPr marL="457200" indent="-457200">
              <a:buFont typeface="+mj-lt"/>
              <a:buAutoNum type="arabicPeriod"/>
            </a:pPr>
            <a:r>
              <a:rPr lang="en-CA" sz="2200" dirty="0" smtClean="0"/>
              <a:t>How </a:t>
            </a:r>
            <a:r>
              <a:rPr lang="en-CA" sz="2200" dirty="0"/>
              <a:t>do teachers perceive the quality of OER? </a:t>
            </a:r>
            <a:endParaRPr lang="en-CA" sz="2200" dirty="0" smtClean="0"/>
          </a:p>
          <a:p>
            <a:pPr marL="457200" indent="-457200">
              <a:buFont typeface="+mj-lt"/>
              <a:buAutoNum type="arabicPeriod"/>
            </a:pPr>
            <a:r>
              <a:rPr lang="en-CA" sz="2200" dirty="0" smtClean="0"/>
              <a:t>Are </a:t>
            </a:r>
            <a:r>
              <a:rPr lang="en-CA" sz="2200" dirty="0"/>
              <a:t>there relationships between teachers’ attitudes, motivations and perceptions of quality when it comes to them using and adapting OER?</a:t>
            </a:r>
            <a:endParaRPr lang="en-US" sz="2200" dirty="0"/>
          </a:p>
        </p:txBody>
      </p:sp>
    </p:spTree>
    <p:extLst>
      <p:ext uri="{BB962C8B-B14F-4D97-AF65-F5344CB8AC3E}">
        <p14:creationId xmlns:p14="http://schemas.microsoft.com/office/powerpoint/2010/main" val="970450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65239"/>
          </a:xfrm>
        </p:spPr>
        <p:txBody>
          <a:bodyPr/>
          <a:lstStyle/>
          <a:p>
            <a:r>
              <a:rPr lang="en-US" dirty="0" smtClean="0"/>
              <a:t>Methods, Instruments and Data Sources</a:t>
            </a:r>
            <a:endParaRPr lang="en-US" dirty="0"/>
          </a:p>
        </p:txBody>
      </p:sp>
      <p:sp>
        <p:nvSpPr>
          <p:cNvPr id="3" name="Content Placeholder 2"/>
          <p:cNvSpPr>
            <a:spLocks noGrp="1"/>
          </p:cNvSpPr>
          <p:nvPr>
            <p:ph idx="1"/>
          </p:nvPr>
        </p:nvSpPr>
        <p:spPr>
          <a:xfrm>
            <a:off x="381000" y="1676400"/>
            <a:ext cx="8458200" cy="4572000"/>
          </a:xfrm>
        </p:spPr>
        <p:txBody>
          <a:bodyPr/>
          <a:lstStyle/>
          <a:p>
            <a:r>
              <a:rPr lang="en-US" dirty="0" smtClean="0"/>
              <a:t>Qualitative and quantitative</a:t>
            </a:r>
          </a:p>
          <a:p>
            <a:r>
              <a:rPr lang="en-US" dirty="0" smtClean="0"/>
              <a:t>Survey, interviews and workshops</a:t>
            </a:r>
          </a:p>
          <a:p>
            <a:r>
              <a:rPr lang="en-US" dirty="0" smtClean="0"/>
              <a:t>Questionnaire</a:t>
            </a:r>
          </a:p>
          <a:p>
            <a:r>
              <a:rPr lang="en-US" dirty="0"/>
              <a:t>ATOER Scale (0.897 reliability coefficient Cronbach’s </a:t>
            </a:r>
            <a:r>
              <a:rPr lang="el-GR" dirty="0" smtClean="0"/>
              <a:t>α</a:t>
            </a:r>
            <a:r>
              <a:rPr lang="en-CA" dirty="0" smtClean="0"/>
              <a:t>)</a:t>
            </a:r>
            <a:endParaRPr lang="en-US" dirty="0" smtClean="0"/>
          </a:p>
          <a:p>
            <a:r>
              <a:rPr lang="en-US" dirty="0" smtClean="0"/>
              <a:t>Interview schedule (Activity theory based)</a:t>
            </a:r>
          </a:p>
          <a:p>
            <a:r>
              <a:rPr lang="en-US" dirty="0" err="1" smtClean="0"/>
              <a:t>WikiEducator</a:t>
            </a:r>
            <a:r>
              <a:rPr lang="en-US" dirty="0" smtClean="0"/>
              <a:t> India group and </a:t>
            </a:r>
            <a:r>
              <a:rPr lang="en-US" dirty="0"/>
              <a:t>participants in 4 </a:t>
            </a:r>
            <a:r>
              <a:rPr lang="en-US" dirty="0" smtClean="0"/>
              <a:t>workshops</a:t>
            </a:r>
            <a:endParaRPr lang="en-US" dirty="0"/>
          </a:p>
        </p:txBody>
      </p:sp>
    </p:spTree>
    <p:extLst>
      <p:ext uri="{BB962C8B-B14F-4D97-AF65-F5344CB8AC3E}">
        <p14:creationId xmlns:p14="http://schemas.microsoft.com/office/powerpoint/2010/main" val="4104946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458200" cy="1265239"/>
          </a:xfrm>
        </p:spPr>
        <p:txBody>
          <a:bodyPr/>
          <a:lstStyle/>
          <a:p>
            <a:r>
              <a:rPr lang="en-US" dirty="0" smtClean="0"/>
              <a:t>Workshop at Institutions</a:t>
            </a:r>
            <a:endParaRPr 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822" t="15350" r="14433" b="20615"/>
          <a:stretch/>
        </p:blipFill>
        <p:spPr bwMode="auto">
          <a:xfrm>
            <a:off x="609600" y="4241800"/>
            <a:ext cx="3746501" cy="185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916" t="10813" r="14340" b="69593"/>
          <a:stretch/>
        </p:blipFill>
        <p:spPr bwMode="auto">
          <a:xfrm>
            <a:off x="2139950" y="3365500"/>
            <a:ext cx="4864100" cy="73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893" t="11302" r="14151" b="22698"/>
          <a:stretch/>
        </p:blipFill>
        <p:spPr bwMode="auto">
          <a:xfrm>
            <a:off x="1066800" y="1524000"/>
            <a:ext cx="2946400" cy="14986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0743" r="26101" b="10393"/>
          <a:stretch/>
        </p:blipFill>
        <p:spPr bwMode="auto">
          <a:xfrm>
            <a:off x="4660900" y="1295400"/>
            <a:ext cx="29845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800600" y="4180344"/>
            <a:ext cx="3505200" cy="2246769"/>
          </a:xfrm>
          <a:prstGeom prst="rect">
            <a:avLst/>
          </a:prstGeom>
          <a:noFill/>
        </p:spPr>
        <p:txBody>
          <a:bodyPr wrap="square" rtlCol="0">
            <a:spAutoFit/>
          </a:bodyPr>
          <a:lstStyle/>
          <a:p>
            <a:pPr marL="342900" indent="-342900">
              <a:buFont typeface="Arial" panose="020B0604020202020204" pitchFamily="34" charset="0"/>
              <a:buChar char="•"/>
            </a:pPr>
            <a:r>
              <a:rPr lang="en-IN" sz="2000" b="1" dirty="0" smtClean="0"/>
              <a:t>Dual-mode University</a:t>
            </a:r>
          </a:p>
          <a:p>
            <a:pPr marL="342900" indent="-342900">
              <a:buFont typeface="Arial" panose="020B0604020202020204" pitchFamily="34" charset="0"/>
              <a:buChar char="•"/>
            </a:pPr>
            <a:r>
              <a:rPr lang="en-IN" sz="2000" b="1" dirty="0" smtClean="0"/>
              <a:t>Single-mode Open University</a:t>
            </a:r>
          </a:p>
          <a:p>
            <a:pPr marL="342900" indent="-342900">
              <a:buFont typeface="Arial" panose="020B0604020202020204" pitchFamily="34" charset="0"/>
              <a:buChar char="•"/>
            </a:pPr>
            <a:r>
              <a:rPr lang="en-IN" sz="2000" b="1" dirty="0" smtClean="0"/>
              <a:t>University in rural setting</a:t>
            </a:r>
          </a:p>
          <a:p>
            <a:pPr marL="342900" indent="-342900">
              <a:buFont typeface="Arial" panose="020B0604020202020204" pitchFamily="34" charset="0"/>
              <a:buChar char="•"/>
            </a:pPr>
            <a:r>
              <a:rPr lang="en-IN" sz="2000" b="1" dirty="0" smtClean="0"/>
              <a:t>Private, multi-campus University</a:t>
            </a:r>
            <a:endParaRPr lang="en-IN" sz="2000" b="1" dirty="0"/>
          </a:p>
        </p:txBody>
      </p:sp>
    </p:spTree>
    <p:extLst>
      <p:ext uri="{BB962C8B-B14F-4D97-AF65-F5344CB8AC3E}">
        <p14:creationId xmlns:p14="http://schemas.microsoft.com/office/powerpoint/2010/main" val="1902402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6934200" cy="1016000"/>
          </a:xfrm>
        </p:spPr>
        <p:txBody>
          <a:bodyPr/>
          <a:lstStyle/>
          <a:p>
            <a:r>
              <a:rPr lang="en-US" dirty="0" smtClean="0"/>
              <a:t>Workshop Objectives</a:t>
            </a:r>
            <a:endParaRPr lang="en-US" dirty="0"/>
          </a:p>
        </p:txBody>
      </p:sp>
      <p:sp>
        <p:nvSpPr>
          <p:cNvPr id="3" name="Content Placeholder 2"/>
          <p:cNvSpPr>
            <a:spLocks noGrp="1"/>
          </p:cNvSpPr>
          <p:nvPr>
            <p:ph sz="half" idx="1"/>
          </p:nvPr>
        </p:nvSpPr>
        <p:spPr>
          <a:xfrm>
            <a:off x="1967345" y="990600"/>
            <a:ext cx="3442855" cy="4114512"/>
          </a:xfrm>
        </p:spPr>
        <p:txBody>
          <a:bodyPr/>
          <a:lstStyle/>
          <a:p>
            <a:r>
              <a:rPr lang="en-IN" sz="2200" dirty="0" smtClean="0"/>
              <a:t>Assist </a:t>
            </a:r>
            <a:r>
              <a:rPr lang="en-IN" sz="2200" dirty="0"/>
              <a:t>the participants to understand history and development of OER;</a:t>
            </a:r>
          </a:p>
          <a:p>
            <a:r>
              <a:rPr lang="en-IN" sz="2200" dirty="0" smtClean="0"/>
              <a:t>Enable </a:t>
            </a:r>
            <a:r>
              <a:rPr lang="en-IN" sz="2200" dirty="0"/>
              <a:t>them to relate the need of OER in their work environment;</a:t>
            </a:r>
          </a:p>
          <a:p>
            <a:r>
              <a:rPr lang="en-IN" sz="2200" dirty="0" smtClean="0"/>
              <a:t>Facilitate </a:t>
            </a:r>
            <a:r>
              <a:rPr lang="en-IN" sz="2200" dirty="0"/>
              <a:t>appreciation of the importance of open license in educational </a:t>
            </a:r>
            <a:r>
              <a:rPr lang="en-IN" sz="2200" dirty="0" smtClean="0"/>
              <a:t>materials; and</a:t>
            </a:r>
          </a:p>
          <a:p>
            <a:r>
              <a:rPr lang="en-IN" sz="2200" dirty="0" smtClean="0"/>
              <a:t>Collect data on the research.</a:t>
            </a:r>
            <a:endParaRPr lang="en-IN" sz="2200" dirty="0"/>
          </a:p>
          <a:p>
            <a:endParaRPr lang="en-US" sz="2200" dirty="0"/>
          </a:p>
        </p:txBody>
      </p:sp>
      <p:pic>
        <p:nvPicPr>
          <p:cNvPr id="6" name="Content Placeholder 5"/>
          <p:cNvPicPr>
            <a:picLocks noGrp="1" noChangeAspect="1"/>
          </p:cNvPicPr>
          <p:nvPr>
            <p:ph sz="half" idx="10"/>
          </p:nvPr>
        </p:nvPicPr>
        <p:blipFill>
          <a:blip r:embed="rId2"/>
          <a:stretch>
            <a:fillRect/>
          </a:stretch>
        </p:blipFill>
        <p:spPr>
          <a:xfrm>
            <a:off x="5410200" y="2209800"/>
            <a:ext cx="3443288" cy="2349650"/>
          </a:xfrm>
          <a:prstGeom prst="rect">
            <a:avLst/>
          </a:prstGeom>
        </p:spPr>
      </p:pic>
    </p:spTree>
    <p:extLst>
      <p:ext uri="{BB962C8B-B14F-4D97-AF65-F5344CB8AC3E}">
        <p14:creationId xmlns:p14="http://schemas.microsoft.com/office/powerpoint/2010/main" val="40467264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1265239"/>
          </a:xfrm>
        </p:spPr>
        <p:txBody>
          <a:bodyPr/>
          <a:lstStyle/>
          <a:p>
            <a:r>
              <a:rPr lang="en-US" dirty="0" smtClean="0"/>
              <a:t>Workshop strategies</a:t>
            </a:r>
            <a:endParaRPr lang="en-US" dirty="0"/>
          </a:p>
        </p:txBody>
      </p:sp>
      <p:sp>
        <p:nvSpPr>
          <p:cNvPr id="5" name="Content Placeholder 2"/>
          <p:cNvSpPr>
            <a:spLocks noGrp="1"/>
          </p:cNvSpPr>
          <p:nvPr>
            <p:ph sz="half" idx="1"/>
          </p:nvPr>
        </p:nvSpPr>
        <p:spPr>
          <a:xfrm>
            <a:off x="457200" y="1600200"/>
            <a:ext cx="4038600" cy="4525963"/>
          </a:xfrm>
        </p:spPr>
        <p:txBody>
          <a:bodyPr/>
          <a:lstStyle/>
          <a:p>
            <a:r>
              <a:rPr lang="en-IN" dirty="0" smtClean="0"/>
              <a:t>Just a minute (JAM) Session</a:t>
            </a:r>
            <a:endParaRPr lang="en-IN" dirty="0"/>
          </a:p>
        </p:txBody>
      </p:sp>
      <p:pic>
        <p:nvPicPr>
          <p:cNvPr id="6" name="Picture 2" descr="D:\Photo-Machilipatnam-Day1\DSC_08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6500" y="2743200"/>
            <a:ext cx="4038600" cy="2682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514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OL09-12 Powerpoint">
  <a:themeElements>
    <a:clrScheme name="COL 2015">
      <a:dk1>
        <a:srgbClr val="463691"/>
      </a:dk1>
      <a:lt1>
        <a:srgbClr val="B3AA7E"/>
      </a:lt1>
      <a:dk2>
        <a:srgbClr val="323232"/>
      </a:dk2>
      <a:lt2>
        <a:srgbClr val="FFFFFF"/>
      </a:lt2>
      <a:accent1>
        <a:srgbClr val="E15829"/>
      </a:accent1>
      <a:accent2>
        <a:srgbClr val="A9103D"/>
      </a:accent2>
      <a:accent3>
        <a:srgbClr val="4679BD"/>
      </a:accent3>
      <a:accent4>
        <a:srgbClr val="BBBF11"/>
      </a:accent4>
      <a:accent5>
        <a:srgbClr val="45283B"/>
      </a:accent5>
      <a:accent6>
        <a:srgbClr val="CFA053"/>
      </a:accent6>
      <a:hlink>
        <a:srgbClr val="0070C0"/>
      </a:hlink>
      <a:folHlink>
        <a:srgbClr val="0070C0"/>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axCatchAll xmlns="d7f63a0c-3387-4091-80af-370ec6ca6610">
      <Value>318</Value>
      <Value>339</Value>
      <Value>338</Value>
      <Value>314</Value>
      <Value>323</Value>
      <Value>288</Value>
    </TaxCatchAll>
    <d225654933bc4eae91104c0dc2c25127 xmlns="8f89d06d-d4ec-4e64-a157-37747344c90e">
      <Terms xmlns="http://schemas.microsoft.com/office/infopath/2007/PartnerControls">
        <TermInfo xmlns="http://schemas.microsoft.com/office/infopath/2007/PartnerControls">
          <TermName xmlns="http://schemas.microsoft.com/office/infopath/2007/PartnerControls">Local</TermName>
          <TermId xmlns="http://schemas.microsoft.com/office/infopath/2007/PartnerControls">217671d8-80e6-40af-939e-07fa6c8320f0</TermId>
        </TermInfo>
      </Terms>
    </d225654933bc4eae91104c0dc2c25127>
    <Description0 xmlns="f10d4b91-f67c-4c9d-99a2-7e1788ba4b26" xsi:nil="true"/>
    <Category xmlns="f10d4b91-f67c-4c9d-99a2-7e1788ba4b26">Corporate</Category>
    <of88eff9cb334256803b5fdc1080fcc0 xmlns="8f89d06d-d4ec-4e64-a157-37747344c90e">
      <Terms xmlns="http://schemas.microsoft.com/office/infopath/2007/PartnerControls">
        <TermInfo xmlns="http://schemas.microsoft.com/office/infopath/2007/PartnerControls">
          <TermName xmlns="http://schemas.microsoft.com/office/infopath/2007/PartnerControls">COL Staff</TermName>
          <TermId xmlns="http://schemas.microsoft.com/office/infopath/2007/PartnerControls">8aca960a-b4bb-4160-a552-0c344c375d8f</TermId>
        </TermInfo>
        <TermInfo xmlns="http://schemas.microsoft.com/office/infopath/2007/PartnerControls">
          <TermName xmlns="http://schemas.microsoft.com/office/infopath/2007/PartnerControls">COL</TermName>
          <TermId xmlns="http://schemas.microsoft.com/office/infopath/2007/PartnerControls">5cc2263f-2986-49b9-81e8-8153ae725e65</TermId>
        </TermInfo>
      </Terms>
    </of88eff9cb334256803b5fdc1080fcc0>
    <Publication_x0020_Date xmlns="f10d4b91-f67c-4c9d-99a2-7e1788ba4b26">2015-06-09T07:00:00+00:00</Publication_x0020_Date>
    <TaxKeywordTaxHTField xmlns="d7f63a0c-3387-4091-80af-370ec6ca6610">
      <Terms xmlns="http://schemas.microsoft.com/office/infopath/2007/PartnerControls"/>
    </TaxKeywordTaxHTField>
    <gd37bf50347b43b28a635475fbcfbd0f xmlns="8f89d06d-d4ec-4e64-a157-37747344c90e">
      <Terms xmlns="http://schemas.microsoft.com/office/infopath/2007/PartnerControls">
        <TermInfo xmlns="http://schemas.microsoft.com/office/infopath/2007/PartnerControls">
          <TermName xmlns="http://schemas.microsoft.com/office/infopath/2007/PartnerControls">Corporate Template/Form</TermName>
          <TermId xmlns="http://schemas.microsoft.com/office/infopath/2007/PartnerControls">2180b2a2-aaae-48c6-b99d-6e4c647cd2b3</TermId>
        </TermInfo>
      </Terms>
    </gd37bf50347b43b28a635475fbcfbd0f>
    <c6ded15b026848738649c123f94c2b37 xmlns="8f89d06d-d4ec-4e64-a157-37747344c90e">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d8815308-2d69-4654-b70e-dbaf6e533bda</TermId>
        </TermInfo>
        <TermInfo xmlns="http://schemas.microsoft.com/office/infopath/2007/PartnerControls">
          <TermName xmlns="http://schemas.microsoft.com/office/infopath/2007/PartnerControls">Meetings and Events</TermName>
          <TermId xmlns="http://schemas.microsoft.com/office/infopath/2007/PartnerControls">63594d30-bdc0-4de8-91b8-db290ac2b501</TermId>
        </TermInfo>
      </Terms>
    </c6ded15b026848738649c123f94c2b37>
    <_dlc_DocId xmlns="d7f63a0c-3387-4091-80af-370ec6ca6610">QKDJTPZ2MZUH-145-48</_dlc_DocId>
    <_dlc_DocIdUrl xmlns="d7f63a0c-3387-4091-80af-370ec6ca6610">
      <Url>http://staging.col.org/_layouts/DocIdRedir.aspx?ID=QKDJTPZ2MZUH-145-48</Url>
      <Description>QKDJTPZ2MZUH-145-48</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1B1B993D657BD42B16571A6A7AAE2A9" ma:contentTypeVersion="30" ma:contentTypeDescription="Create a new document." ma:contentTypeScope="" ma:versionID="41975f9d27a220bcd806a2a274ebb024">
  <xsd:schema xmlns:xsd="http://www.w3.org/2001/XMLSchema" xmlns:xs="http://www.w3.org/2001/XMLSchema" xmlns:p="http://schemas.microsoft.com/office/2006/metadata/properties" xmlns:ns2="f10d4b91-f67c-4c9d-99a2-7e1788ba4b26" xmlns:ns3="8f89d06d-d4ec-4e64-a157-37747344c90e" xmlns:ns4="d7f63a0c-3387-4091-80af-370ec6ca6610" targetNamespace="http://schemas.microsoft.com/office/2006/metadata/properties" ma:root="true" ma:fieldsID="17bcd94237993bc23c0b129d90b56f94" ns2:_="" ns3:_="" ns4:_="">
    <xsd:import namespace="f10d4b91-f67c-4c9d-99a2-7e1788ba4b26"/>
    <xsd:import namespace="8f89d06d-d4ec-4e64-a157-37747344c90e"/>
    <xsd:import namespace="d7f63a0c-3387-4091-80af-370ec6ca6610"/>
    <xsd:element name="properties">
      <xsd:complexType>
        <xsd:sequence>
          <xsd:element name="documentManagement">
            <xsd:complexType>
              <xsd:all>
                <xsd:element ref="ns2:Publication_x0020_Date" minOccurs="0"/>
                <xsd:element ref="ns2:Description0" minOccurs="0"/>
                <xsd:element ref="ns4:_dlc_DocId" minOccurs="0"/>
                <xsd:element ref="ns4:_dlc_DocIdUrl" minOccurs="0"/>
                <xsd:element ref="ns4:_dlc_DocIdPersistId" minOccurs="0"/>
                <xsd:element ref="ns3:of88eff9cb334256803b5fdc1080fcc0" minOccurs="0"/>
                <xsd:element ref="ns4:TaxCatchAll" minOccurs="0"/>
                <xsd:element ref="ns3:c6ded15b026848738649c123f94c2b37" minOccurs="0"/>
                <xsd:element ref="ns3:d225654933bc4eae91104c0dc2c25127" minOccurs="0"/>
                <xsd:element ref="ns3:gd37bf50347b43b28a635475fbcfbd0f" minOccurs="0"/>
                <xsd:element ref="ns4:TaxKeywordTaxHTField" minOccurs="0"/>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0d4b91-f67c-4c9d-99a2-7e1788ba4b26"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Category" ma:index="24" nillable="true" ma:displayName="Category" ma:default="Corporate" ma:format="Dropdown" ma:internalName="Category">
      <xsd:simpleType>
        <xsd:restriction base="dms:Choice">
          <xsd:enumeration value="Corporate"/>
          <xsd:enumeration value="Finance, Admin &amp; HR"/>
          <xsd:enumeration value="Mail"/>
          <xsd:enumeration value="Programme"/>
          <xsd:enumeration value="Reporting"/>
          <xsd:enumeration value="Travel"/>
          <xsd:enumeration value="Contracts"/>
        </xsd:restriction>
      </xsd:simpleType>
    </xsd:element>
  </xsd:schema>
  <xsd:schema xmlns:xsd="http://www.w3.org/2001/XMLSchema" xmlns:xs="http://www.w3.org/2001/XMLSchema" xmlns:dms="http://schemas.microsoft.com/office/2006/documentManagement/types" xmlns:pc="http://schemas.microsoft.com/office/infopath/2007/PartnerControls" targetNamespace="8f89d06d-d4ec-4e64-a157-37747344c90e" elementFormDefault="qualified">
    <xsd:import namespace="http://schemas.microsoft.com/office/2006/documentManagement/types"/>
    <xsd:import namespace="http://schemas.microsoft.com/office/infopath/2007/PartnerControls"/>
    <xsd:element name="of88eff9cb334256803b5fdc1080fcc0" ma:index="14" nillable="true" ma:taxonomy="true" ma:internalName="of88eff9cb334256803b5fdc1080fcc0" ma:taxonomyFieldName="Authour_x002f_Source" ma:displayName="Author/Source" ma:readOnly="false" ma:default="" ma:fieldId="{8f88eff9-cb33-4256-803b-5fdc1080fcc0}"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c6ded15b026848738649c123f94c2b37" ma:index="16" nillable="true" ma:taxonomy="true" ma:internalName="c6ded15b026848738649c123f94c2b37" ma:taxonomyFieldName="Organisational_x0020_Activity" ma:displayName="Organisational Activity" ma:readOnly="false" ma:default="" ma:fieldId="{c6ded15b-0268-4873-8649-c123f94c2b37}"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d225654933bc4eae91104c0dc2c25127" ma:index="17" nillable="true" ma:taxonomy="true" ma:internalName="d225654933bc4eae91104c0dc2c25127" ma:taxonomyFieldName="Region_x002f_Country" ma:displayName="Region/Country" ma:readOnly="false" ma:default="" ma:fieldId="{d2256549-33bc-4eae-9110-4c0dc2c25127}"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element name="gd37bf50347b43b28a635475fbcfbd0f" ma:index="18" nillable="true" ma:taxonomy="true" ma:internalName="gd37bf50347b43b28a635475fbcfbd0f" ma:taxonomyFieldName="COL_x0020_Document_x0020_Type" ma:displayName="Document Type" ma:readOnly="false" ma:default="" ma:fieldId="{0d37bf50-347b-43b2-8a63-5475fbcfbd0f}"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readOnly="false"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F1B702B5-F830-40B0-813C-AFD3D474A78E}">
  <ds:schemaRefs>
    <ds:schemaRef ds:uri="http://schemas.microsoft.com/sharepoint/v3/contenttype/forms"/>
  </ds:schemaRefs>
</ds:datastoreItem>
</file>

<file path=customXml/itemProps2.xml><?xml version="1.0" encoding="utf-8"?>
<ds:datastoreItem xmlns:ds="http://schemas.openxmlformats.org/officeDocument/2006/customXml" ds:itemID="{C506B919-EF8F-4176-9FEC-1778D68BCACA}">
  <ds:schemaRefs>
    <ds:schemaRef ds:uri="http://purl.org/dc/terms/"/>
    <ds:schemaRef ds:uri="http://purl.org/dc/elements/1.1/"/>
    <ds:schemaRef ds:uri="http://schemas.openxmlformats.org/package/2006/metadata/core-properties"/>
    <ds:schemaRef ds:uri="d7f63a0c-3387-4091-80af-370ec6ca6610"/>
    <ds:schemaRef ds:uri="http://schemas.microsoft.com/office/infopath/2007/PartnerControls"/>
    <ds:schemaRef ds:uri="http://schemas.microsoft.com/office/2006/documentManagement/types"/>
    <ds:schemaRef ds:uri="http://purl.org/dc/dcmitype/"/>
    <ds:schemaRef ds:uri="http://www.w3.org/XML/1998/namespace"/>
    <ds:schemaRef ds:uri="f10d4b91-f67c-4c9d-99a2-7e1788ba4b26"/>
    <ds:schemaRef ds:uri="8f89d06d-d4ec-4e64-a157-37747344c90e"/>
    <ds:schemaRef ds:uri="http://schemas.microsoft.com/office/2006/metadata/properties"/>
  </ds:schemaRefs>
</ds:datastoreItem>
</file>

<file path=customXml/itemProps3.xml><?xml version="1.0" encoding="utf-8"?>
<ds:datastoreItem xmlns:ds="http://schemas.openxmlformats.org/officeDocument/2006/customXml" ds:itemID="{8BE5D107-F571-42E5-8349-7C4C1A89FA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0d4b91-f67c-4c9d-99a2-7e1788ba4b26"/>
    <ds:schemaRef ds:uri="8f89d06d-d4ec-4e64-a157-37747344c90e"/>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48329F5C-66FE-478A-84DD-50950987C05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5476</TotalTime>
  <Words>2153</Words>
  <Application>Microsoft Office PowerPoint</Application>
  <PresentationFormat>On-screen Show (4:3)</PresentationFormat>
  <Paragraphs>277</Paragraphs>
  <Slides>41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Georgia</vt:lpstr>
      <vt:lpstr>Times New Roman</vt:lpstr>
      <vt:lpstr>Trebuchet MS</vt:lpstr>
      <vt:lpstr>Wingdings</vt:lpstr>
      <vt:lpstr>1_COL09-12 Powerpoint</vt:lpstr>
      <vt:lpstr>Indian Higher Education Teachers and Open Educational Resources </vt:lpstr>
      <vt:lpstr>Background</vt:lpstr>
      <vt:lpstr>Conceptual Framework</vt:lpstr>
      <vt:lpstr>Activity Theory</vt:lpstr>
      <vt:lpstr>Research Questions</vt:lpstr>
      <vt:lpstr>Methods, Instruments and Data Sources</vt:lpstr>
      <vt:lpstr>Workshop at Institutions</vt:lpstr>
      <vt:lpstr>Workshop Objectives</vt:lpstr>
      <vt:lpstr>Workshop strategies</vt:lpstr>
      <vt:lpstr>Workshop strategies</vt:lpstr>
      <vt:lpstr>Workshop strategies</vt:lpstr>
      <vt:lpstr>Workshop strategies</vt:lpstr>
      <vt:lpstr>Data Sample</vt:lpstr>
      <vt:lpstr>ANALYSES and RESULTS</vt:lpstr>
      <vt:lpstr>How are teachers’ attitudes towards OER situated in the context of teaching and learning? </vt:lpstr>
      <vt:lpstr>Attitudes towards OER</vt:lpstr>
      <vt:lpstr>Attitudes towards OER</vt:lpstr>
      <vt:lpstr>Key Findings on Attitudes</vt:lpstr>
      <vt:lpstr>What are teachers’ motivations for using OER and sharing their work as OER? </vt:lpstr>
      <vt:lpstr>Motivation for OER</vt:lpstr>
      <vt:lpstr>Key Findings on Motivation </vt:lpstr>
      <vt:lpstr>How do teachers perceive OER quality?</vt:lpstr>
      <vt:lpstr>Perceptions of Quality OER</vt:lpstr>
      <vt:lpstr>Key Findings on Quality</vt:lpstr>
      <vt:lpstr>What barriers to using OER do teachers perceive? </vt:lpstr>
      <vt:lpstr>Top 5 Barriers</vt:lpstr>
      <vt:lpstr>Barriers and Gender</vt:lpstr>
      <vt:lpstr>Barriers and Age</vt:lpstr>
      <vt:lpstr>Barriers and Users</vt:lpstr>
      <vt:lpstr>Barriers and Contributors</vt:lpstr>
      <vt:lpstr>Key Findings on Barriers</vt:lpstr>
      <vt:lpstr> Are there relationships amongst teachers’ attitudes, motivations and perceptions of OER quality? </vt:lpstr>
      <vt:lpstr>Regression Findings</vt:lpstr>
      <vt:lpstr>Items related to positive attitudes</vt:lpstr>
      <vt:lpstr>Activity Theory</vt:lpstr>
      <vt:lpstr>Analysis of Triads</vt:lpstr>
      <vt:lpstr>Model for OER Adoption</vt:lpstr>
      <vt:lpstr>Proposed Model</vt:lpstr>
      <vt:lpstr>Recommendations</vt:lpstr>
      <vt:lpstr>Five Action Points</vt:lpstr>
      <vt:lpstr>PowerPoint Presentation</vt:lpstr>
    </vt:vector>
  </TitlesOfParts>
  <Company>Commonwealth of 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Powerpoint 2015-2021 - STANDARD</dc:title>
  <dc:creator>Denise Tremblay</dc:creator>
  <cp:lastModifiedBy>Jennifer Lam</cp:lastModifiedBy>
  <cp:revision>419</cp:revision>
  <cp:lastPrinted>2012-08-17T23:08:46Z</cp:lastPrinted>
  <dcterms:created xsi:type="dcterms:W3CDTF">2011-03-25T22:35:22Z</dcterms:created>
  <dcterms:modified xsi:type="dcterms:W3CDTF">2017-02-03T20:44:37Z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0x01010091B1B993D657BD42B16571A6A7AAE2A9</vt:lpwstr>
  </property>
  <property fmtid="{D5CDD505-2E9C-101B-9397-08002B2CF9AE}" pid="3" name="TaxKeyword">
    <vt:lpwstr/>
  </property>
  <property fmtid="{D5CDD505-2E9C-101B-9397-08002B2CF9AE}" pid="4" name="Order">
    <vt:r8>4800</vt:r8>
  </property>
  <property fmtid="{D5CDD505-2E9C-101B-9397-08002B2CF9AE}" pid="5" name="COL Document Type">
    <vt:lpwstr>339;#Corporate Template/Form|2180b2a2-aaae-48c6-b99d-6e4c647cd2b3</vt:lpwstr>
  </property>
  <property fmtid="{D5CDD505-2E9C-101B-9397-08002B2CF9AE}" pid="6" name="_dlc_DocIdItemGuid">
    <vt:lpwstr>dda7fe09-83c4-4dc9-9335-74e6f6dd0f57</vt:lpwstr>
  </property>
  <property fmtid="{D5CDD505-2E9C-101B-9397-08002B2CF9AE}" pid="7" name="Authour/Source">
    <vt:lpwstr>288;#COL Staff|8aca960a-b4bb-4160-a552-0c344c375d8f;#323;#COL|5cc2263f-2986-49b9-81e8-8153ae725e65</vt:lpwstr>
  </property>
  <property fmtid="{D5CDD505-2E9C-101B-9397-08002B2CF9AE}" pid="8" name="Region/Country">
    <vt:lpwstr>314;#Local|217671d8-80e6-40af-939e-07fa6c8320f0</vt:lpwstr>
  </property>
  <property fmtid="{D5CDD505-2E9C-101B-9397-08002B2CF9AE}" pid="9" name="Organisational Activity">
    <vt:lpwstr>318;#Communications|d8815308-2d69-4654-b70e-dbaf6e533bda;#338;#Meetings and Events|63594d30-bdc0-4de8-91b8-db290ac2b501</vt:lpwstr>
  </property>
</Properties>
</file>