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tags/tag3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61" r:id="rId1"/>
  </p:sldMasterIdLst>
  <p:notesMasterIdLst>
    <p:notesMasterId r:id="rId28"/>
  </p:notesMasterIdLst>
  <p:sldIdLst>
    <p:sldId id="256" r:id="rId2"/>
    <p:sldId id="258" r:id="rId3"/>
    <p:sldId id="281" r:id="rId4"/>
    <p:sldId id="259" r:id="rId5"/>
    <p:sldId id="282" r:id="rId6"/>
    <p:sldId id="260" r:id="rId7"/>
    <p:sldId id="283" r:id="rId8"/>
    <p:sldId id="261" r:id="rId9"/>
    <p:sldId id="265" r:id="rId10"/>
    <p:sldId id="279" r:id="rId11"/>
    <p:sldId id="278" r:id="rId12"/>
    <p:sldId id="297" r:id="rId13"/>
    <p:sldId id="298" r:id="rId14"/>
    <p:sldId id="299" r:id="rId15"/>
    <p:sldId id="286" r:id="rId16"/>
    <p:sldId id="277" r:id="rId17"/>
    <p:sldId id="289" r:id="rId18"/>
    <p:sldId id="290" r:id="rId19"/>
    <p:sldId id="291" r:id="rId20"/>
    <p:sldId id="292" r:id="rId21"/>
    <p:sldId id="293" r:id="rId22"/>
    <p:sldId id="294" r:id="rId23"/>
    <p:sldId id="295" r:id="rId24"/>
    <p:sldId id="300" r:id="rId25"/>
    <p:sldId id="301" r:id="rId26"/>
    <p:sldId id="288" r:id="rId27"/>
  </p:sldIdLst>
  <p:sldSz cx="9144000" cy="6858000" type="screen4x3"/>
  <p:notesSz cx="6796088" cy="9925050"/>
  <p:custDataLst>
    <p:tags r:id="rId29"/>
  </p:custDataLst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1pPr>
    <a:lvl2pPr marL="4572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2pPr>
    <a:lvl3pPr marL="9144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3pPr>
    <a:lvl4pPr marL="1371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4pPr>
    <a:lvl5pPr marL="18288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Arial" charset="0"/>
      <a:defRPr kern="1200">
        <a:solidFill>
          <a:schemeClr val="bg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AE098C1D-74F2-4DD8-9647-A979704D1AF5}" v="3" dt="2020-06-02T23:48:51.33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1704" y="102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microsoft.com/office/2016/11/relationships/changesInfo" Target="changesInfos/changesInfo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35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Rebecca Ferrie" userId="3e06e0b0-3fe2-4a94-af38-cc5f447ecc23" providerId="ADAL" clId="{AE098C1D-74F2-4DD8-9647-A979704D1AF5}"/>
    <pc:docChg chg="custSel modSld">
      <pc:chgData name="Rebecca Ferrie" userId="3e06e0b0-3fe2-4a94-af38-cc5f447ecc23" providerId="ADAL" clId="{AE098C1D-74F2-4DD8-9647-A979704D1AF5}" dt="2020-06-02T23:49:17.004" v="54" actId="1037"/>
      <pc:docMkLst>
        <pc:docMk/>
      </pc:docMkLst>
      <pc:sldChg chg="addSp delSp modSp mod">
        <pc:chgData name="Rebecca Ferrie" userId="3e06e0b0-3fe2-4a94-af38-cc5f447ecc23" providerId="ADAL" clId="{AE098C1D-74F2-4DD8-9647-A979704D1AF5}" dt="2020-06-02T23:49:17.004" v="54" actId="1037"/>
        <pc:sldMkLst>
          <pc:docMk/>
          <pc:sldMk cId="1087308053" sldId="288"/>
        </pc:sldMkLst>
        <pc:spChg chg="add mod">
          <ac:chgData name="Rebecca Ferrie" userId="3e06e0b0-3fe2-4a94-af38-cc5f447ecc23" providerId="ADAL" clId="{AE098C1D-74F2-4DD8-9647-A979704D1AF5}" dt="2020-06-02T23:48:51.330" v="7"/>
          <ac:spMkLst>
            <pc:docMk/>
            <pc:sldMk cId="1087308053" sldId="288"/>
            <ac:spMk id="9" creationId="{DC5BFF6A-8528-499B-97D1-DFCE5C2C8BB0}"/>
          </ac:spMkLst>
        </pc:spChg>
        <pc:grpChg chg="add mod">
          <ac:chgData name="Rebecca Ferrie" userId="3e06e0b0-3fe2-4a94-af38-cc5f447ecc23" providerId="ADAL" clId="{AE098C1D-74F2-4DD8-9647-A979704D1AF5}" dt="2020-06-02T23:49:17.004" v="54" actId="1037"/>
          <ac:grpSpMkLst>
            <pc:docMk/>
            <pc:sldMk cId="1087308053" sldId="288"/>
            <ac:grpSpMk id="8" creationId="{D5A3365F-8BA0-4EF3-ABA6-94D45BB2108B}"/>
          </ac:grpSpMkLst>
        </pc:grpChg>
        <pc:picChg chg="add del mod">
          <ac:chgData name="Rebecca Ferrie" userId="3e06e0b0-3fe2-4a94-af38-cc5f447ecc23" providerId="ADAL" clId="{AE098C1D-74F2-4DD8-9647-A979704D1AF5}" dt="2020-06-02T23:48:54.685" v="8" actId="478"/>
          <ac:picMkLst>
            <pc:docMk/>
            <pc:sldMk cId="1087308053" sldId="288"/>
            <ac:picMk id="4" creationId="{F54828B0-8750-46E1-9BA9-5F7FC3891DBC}"/>
          </ac:picMkLst>
        </pc:picChg>
        <pc:picChg chg="add del mod">
          <ac:chgData name="Rebecca Ferrie" userId="3e06e0b0-3fe2-4a94-af38-cc5f447ecc23" providerId="ADAL" clId="{AE098C1D-74F2-4DD8-9647-A979704D1AF5}" dt="2020-06-02T23:48:39.828" v="5" actId="478"/>
          <ac:picMkLst>
            <pc:docMk/>
            <pc:sldMk cId="1087308053" sldId="288"/>
            <ac:picMk id="6" creationId="{66555A10-9456-4294-9580-278F27425836}"/>
          </ac:picMkLst>
        </pc:picChg>
        <pc:picChg chg="add mod">
          <ac:chgData name="Rebecca Ferrie" userId="3e06e0b0-3fe2-4a94-af38-cc5f447ecc23" providerId="ADAL" clId="{AE098C1D-74F2-4DD8-9647-A979704D1AF5}" dt="2020-06-02T23:48:51.330" v="7"/>
          <ac:picMkLst>
            <pc:docMk/>
            <pc:sldMk cId="1087308053" sldId="288"/>
            <ac:picMk id="10" creationId="{ED95F6A9-4DFC-4B40-8F0F-F9CC07E2F05E}"/>
          </ac:picMkLst>
        </pc:pic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AutoShape 1"/>
          <p:cNvSpPr>
            <a:spLocks noChangeArrowheads="1"/>
          </p:cNvSpPr>
          <p:nvPr/>
        </p:nvSpPr>
        <p:spPr bwMode="auto">
          <a:xfrm>
            <a:off x="0" y="0"/>
            <a:ext cx="6796088" cy="99250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0" name="AutoShape 2"/>
          <p:cNvSpPr>
            <a:spLocks noChangeArrowheads="1"/>
          </p:cNvSpPr>
          <p:nvPr/>
        </p:nvSpPr>
        <p:spPr bwMode="auto">
          <a:xfrm>
            <a:off x="0" y="0"/>
            <a:ext cx="6796088" cy="992505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hdr"/>
          </p:nvPr>
        </p:nvSpPr>
        <p:spPr bwMode="auto">
          <a:xfrm>
            <a:off x="0" y="0"/>
            <a:ext cx="294322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80" tIns="45360" rIns="91080" bIns="45360" numCol="1" anchor="t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dt"/>
          </p:nvPr>
        </p:nvSpPr>
        <p:spPr bwMode="auto">
          <a:xfrm>
            <a:off x="3849688" y="0"/>
            <a:ext cx="294322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80" tIns="45360" rIns="91080" bIns="45360" numCol="1" anchor="t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3" name="Rectangle 5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917575" y="746125"/>
            <a:ext cx="4960938" cy="3719513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2054" name="Rectangle 6"/>
          <p:cNvSpPr>
            <a:spLocks noGrp="1" noChangeArrowheads="1"/>
          </p:cNvSpPr>
          <p:nvPr>
            <p:ph type="body"/>
          </p:nvPr>
        </p:nvSpPr>
        <p:spPr bwMode="auto">
          <a:xfrm>
            <a:off x="681038" y="4716463"/>
            <a:ext cx="5432425" cy="446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80" tIns="45360" rIns="91080" bIns="4536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ftr"/>
          </p:nvPr>
        </p:nvSpPr>
        <p:spPr bwMode="auto">
          <a:xfrm>
            <a:off x="0" y="9429750"/>
            <a:ext cx="294322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80" tIns="45360" rIns="91080" bIns="45360" numCol="1" anchor="b" anchorCtr="0" compatLnSpc="1">
            <a:prstTxWarp prst="textNoShape">
              <a:avLst/>
            </a:prstTxWarp>
          </a:bodyPr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endParaRPr lang="en-US"/>
          </a:p>
        </p:txBody>
      </p:sp>
      <p:sp>
        <p:nvSpPr>
          <p:cNvPr id="2056" name="Rectangle 8"/>
          <p:cNvSpPr>
            <a:spLocks noGrp="1" noChangeArrowheads="1"/>
          </p:cNvSpPr>
          <p:nvPr>
            <p:ph type="sldNum"/>
          </p:nvPr>
        </p:nvSpPr>
        <p:spPr bwMode="auto">
          <a:xfrm>
            <a:off x="3849688" y="9429750"/>
            <a:ext cx="2943225" cy="492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080" tIns="45360" rIns="91080" bIns="45360" numCol="1" anchor="b" anchorCtr="0" compatLnSpc="1">
            <a:prstTxWarp prst="textNoShape">
              <a:avLst/>
            </a:prstTxWarp>
          </a:bodyPr>
          <a:lstStyle>
            <a:lvl1pPr algn="r"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 sz="1200">
                <a:solidFill>
                  <a:srgbClr val="000000"/>
                </a:solidFill>
              </a:defRPr>
            </a:lvl1pPr>
          </a:lstStyle>
          <a:p>
            <a:fld id="{23AB3ACF-FC78-4243-8AAC-D0872B047FAE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096404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8" charset="0"/>
      <a:defRPr sz="1200" kern="1200">
        <a:solidFill>
          <a:srgbClr val="000000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975CA66E-172F-43A9-B461-FB917EACDB9D}" type="slidenum">
              <a:rPr lang="en-US"/>
              <a:pPr/>
              <a:t>1</a:t>
            </a:fld>
            <a:endParaRPr lang="en-US"/>
          </a:p>
        </p:txBody>
      </p:sp>
      <p:sp>
        <p:nvSpPr>
          <p:cNvPr id="25601" name="Text Box 1"/>
          <p:cNvSpPr txBox="1">
            <a:spLocks noChangeArrowheads="1"/>
          </p:cNvSpPr>
          <p:nvPr/>
        </p:nvSpPr>
        <p:spPr bwMode="auto">
          <a:xfrm>
            <a:off x="917575" y="746125"/>
            <a:ext cx="4964113" cy="37226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560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1038" y="4716463"/>
            <a:ext cx="5434012" cy="44640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53321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9486865-0DA8-49D6-BB42-5503D41D3A2B}" type="slidenum">
              <a:rPr lang="en-US"/>
              <a:pPr/>
              <a:t>16</a:t>
            </a:fld>
            <a:endParaRPr lang="en-US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917575" y="746125"/>
            <a:ext cx="4964113" cy="37226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1038" y="4716463"/>
            <a:ext cx="5434012" cy="44640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419036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9486865-0DA8-49D6-BB42-5503D41D3A2B}" type="slidenum">
              <a:rPr lang="en-US"/>
              <a:pPr/>
              <a:t>17</a:t>
            </a:fld>
            <a:endParaRPr lang="en-US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917575" y="746125"/>
            <a:ext cx="4964113" cy="37226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1038" y="4716463"/>
            <a:ext cx="5434012" cy="44640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5728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9486865-0DA8-49D6-BB42-5503D41D3A2B}" type="slidenum">
              <a:rPr lang="en-US"/>
              <a:pPr/>
              <a:t>26</a:t>
            </a:fld>
            <a:endParaRPr lang="en-US"/>
          </a:p>
        </p:txBody>
      </p:sp>
      <p:sp>
        <p:nvSpPr>
          <p:cNvPr id="47105" name="Text Box 1"/>
          <p:cNvSpPr txBox="1">
            <a:spLocks noChangeArrowheads="1"/>
          </p:cNvSpPr>
          <p:nvPr/>
        </p:nvSpPr>
        <p:spPr bwMode="auto">
          <a:xfrm>
            <a:off x="917575" y="746125"/>
            <a:ext cx="4964113" cy="37226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47106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1038" y="4716463"/>
            <a:ext cx="5434012" cy="44640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7938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D5C54591-9AA5-412D-998C-E9ABBCCC5E02}" type="slidenum">
              <a:rPr lang="en-US"/>
              <a:pPr/>
              <a:t>2</a:t>
            </a:fld>
            <a:endParaRPr lang="en-US"/>
          </a:p>
        </p:txBody>
      </p:sp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917575" y="746125"/>
            <a:ext cx="4964113" cy="3722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765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1038" y="4716463"/>
            <a:ext cx="5434012" cy="44640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2212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2B088864-1877-40D6-99B9-C7205351A682}" type="slidenum">
              <a:rPr lang="en-US"/>
              <a:pPr/>
              <a:t>4</a:t>
            </a:fld>
            <a:endParaRPr lang="en-US"/>
          </a:p>
        </p:txBody>
      </p:sp>
      <p:sp>
        <p:nvSpPr>
          <p:cNvPr id="28673" name="Text Box 1"/>
          <p:cNvSpPr txBox="1">
            <a:spLocks noChangeArrowheads="1"/>
          </p:cNvSpPr>
          <p:nvPr/>
        </p:nvSpPr>
        <p:spPr bwMode="auto">
          <a:xfrm>
            <a:off x="917575" y="746125"/>
            <a:ext cx="4964113" cy="3722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8674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1038" y="4716463"/>
            <a:ext cx="5434012" cy="44640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219365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CC5614D-43CB-4483-88AA-4A9A6F405047}" type="slidenum">
              <a:rPr lang="en-US"/>
              <a:pPr/>
              <a:t>6</a:t>
            </a:fld>
            <a:endParaRPr lang="en-US"/>
          </a:p>
        </p:txBody>
      </p:sp>
      <p:sp>
        <p:nvSpPr>
          <p:cNvPr id="29697" name="Text Box 1"/>
          <p:cNvSpPr txBox="1">
            <a:spLocks noChangeArrowheads="1"/>
          </p:cNvSpPr>
          <p:nvPr/>
        </p:nvSpPr>
        <p:spPr bwMode="auto">
          <a:xfrm>
            <a:off x="917575" y="746125"/>
            <a:ext cx="4964113" cy="3722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2969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1038" y="4716463"/>
            <a:ext cx="5434012" cy="44640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8641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61CBD276-9C37-4E64-AC11-B445085356D0}" type="slidenum">
              <a:rPr lang="en-US"/>
              <a:pPr/>
              <a:t>8</a:t>
            </a:fld>
            <a:endParaRPr lang="en-US"/>
          </a:p>
        </p:txBody>
      </p:sp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917575" y="746125"/>
            <a:ext cx="4964113" cy="37226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072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1038" y="4716463"/>
            <a:ext cx="5434012" cy="44640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5886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EE63645-2E0A-47BD-9981-7392184C539C}" type="slidenum">
              <a:rPr lang="en-US"/>
              <a:pPr/>
              <a:t>9</a:t>
            </a:fld>
            <a:endParaRPr lang="en-US"/>
          </a:p>
        </p:txBody>
      </p:sp>
      <p:sp>
        <p:nvSpPr>
          <p:cNvPr id="34817" name="Text Box 1"/>
          <p:cNvSpPr txBox="1">
            <a:spLocks noChangeArrowheads="1"/>
          </p:cNvSpPr>
          <p:nvPr/>
        </p:nvSpPr>
        <p:spPr bwMode="auto">
          <a:xfrm>
            <a:off x="917575" y="746125"/>
            <a:ext cx="4964113" cy="37226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481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1038" y="4716463"/>
            <a:ext cx="5434012" cy="44640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431453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017F10AA-915F-4728-8327-0972796BAF8A}" type="slidenum">
              <a:rPr lang="en-US"/>
              <a:pPr/>
              <a:t>12</a:t>
            </a:fld>
            <a:endParaRPr lang="en-US"/>
          </a:p>
        </p:txBody>
      </p:sp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917575" y="746125"/>
            <a:ext cx="4964113" cy="37226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5842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1038" y="4716463"/>
            <a:ext cx="5434012" cy="44640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769100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0BFEC34-8FD8-4600-AB97-E44C7B630194}" type="slidenum">
              <a:rPr lang="en-US"/>
              <a:pPr/>
              <a:t>13</a:t>
            </a:fld>
            <a:endParaRPr lang="en-US"/>
          </a:p>
        </p:txBody>
      </p:sp>
      <p:sp>
        <p:nvSpPr>
          <p:cNvPr id="37889" name="Text Box 1"/>
          <p:cNvSpPr txBox="1">
            <a:spLocks noChangeArrowheads="1"/>
          </p:cNvSpPr>
          <p:nvPr/>
        </p:nvSpPr>
        <p:spPr bwMode="auto">
          <a:xfrm>
            <a:off x="917575" y="746125"/>
            <a:ext cx="4964113" cy="37226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7890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1038" y="4716463"/>
            <a:ext cx="5434012" cy="44640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071167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8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8A31B1E5-F6EF-4E44-A83C-6E6AEF21540B}" type="slidenum">
              <a:rPr lang="en-US"/>
              <a:pPr/>
              <a:t>14</a:t>
            </a:fld>
            <a:endParaRPr lang="en-US"/>
          </a:p>
        </p:txBody>
      </p:sp>
      <p:sp>
        <p:nvSpPr>
          <p:cNvPr id="39937" name="Text Box 1"/>
          <p:cNvSpPr txBox="1">
            <a:spLocks noChangeArrowheads="1"/>
          </p:cNvSpPr>
          <p:nvPr/>
        </p:nvSpPr>
        <p:spPr bwMode="auto">
          <a:xfrm>
            <a:off x="917575" y="746125"/>
            <a:ext cx="4964113" cy="3722688"/>
          </a:xfrm>
          <a:prstGeom prst="rect">
            <a:avLst/>
          </a:prstGeom>
          <a:solidFill>
            <a:srgbClr val="FFFFFF"/>
          </a:solidFill>
          <a:ln w="9360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39938" name="Rectangle 2"/>
          <p:cNvSpPr txBox="1">
            <a:spLocks noGrp="1" noChangeArrowheads="1"/>
          </p:cNvSpPr>
          <p:nvPr>
            <p:ph type="body"/>
          </p:nvPr>
        </p:nvSpPr>
        <p:spPr bwMode="auto">
          <a:xfrm>
            <a:off x="681038" y="4716463"/>
            <a:ext cx="5434012" cy="446405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2269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/>
              <a:t>Click to edit Master subtitle style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/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r>
              <a:rPr lang="en-GB"/>
              <a:t>August 15, 2009</a:t>
            </a:r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7AB5FFD-6190-4A4C-B471-8D6AA705BC6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August 15, 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00380D-7D75-47B6-BE58-87A0E2D7FEDF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August 15, 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25DB34-35F4-493C-A351-45CE87712E7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6425" cy="11398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idx="11"/>
          </p:nvPr>
        </p:nvSpPr>
        <p:spPr>
          <a:xfrm>
            <a:off x="6553200" y="6245225"/>
            <a:ext cx="2130425" cy="473075"/>
          </a:xfrm>
        </p:spPr>
        <p:txBody>
          <a:bodyPr/>
          <a:lstStyle>
            <a:lvl1pPr>
              <a:defRPr/>
            </a:lvl1pPr>
          </a:lstStyle>
          <a:p>
            <a:fld id="{9D784FAA-6D90-46CF-988F-0A153E6BF8B3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610777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  <p:pic>
        <p:nvPicPr>
          <p:cNvPr id="8" name="Picture 7" descr="LOGO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8153400" y="6235700"/>
            <a:ext cx="990600" cy="622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233160" y="6363970"/>
            <a:ext cx="1920240" cy="365760"/>
          </a:xfrm>
        </p:spPr>
        <p:txBody>
          <a:bodyPr/>
          <a:lstStyle/>
          <a:p>
            <a:fld id="{A08A5B21-893D-41B5-AE22-260CDEB048AA}" type="datetime3">
              <a:rPr lang="en-GB" smtClean="0"/>
              <a:t>2 June, 2020</a:t>
            </a:fld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B2432C-81C6-4384-B49B-3E2F10BA651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August 15, 2009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00E252-DBCB-4140-9F08-2BED8E6251DA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August 15, 2009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D8E4A3-BDA5-4C33-9872-D8371D68438F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August 15, 2009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8C03B2-7A32-478D-AF76-2112CFF88B93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August 15, 2009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25EC78-E4FE-4127-8B28-CB198A0BB787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kumimoji="0" lang="en-US"/>
              <a:t>Click to edit Master title style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GB"/>
              <a:t>August 15, 2009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884F4EB-455E-4A74-84FC-26DFA30D659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/>
          <a:p>
            <a:r>
              <a:rPr lang="en-GB"/>
              <a:t>August 15, 2009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33385B-B32C-4E0C-98A0-3F728DCEDB31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F08EE43-8C31-4AA5-9A35-27A3ABF03425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074697"/>
            <a:ext cx="4940624" cy="179131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4579088"/>
            <a:ext cx="4273242" cy="2366820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/>
              <a:t>Click to edit Master text styles</a:t>
            </a:r>
          </a:p>
          <a:p>
            <a:pPr lvl="1" eaLnBrk="1" latinLnBrk="0" hangingPunct="1"/>
            <a:r>
              <a:rPr kumimoji="0" lang="en-US"/>
              <a:t>Second level</a:t>
            </a:r>
          </a:p>
          <a:p>
            <a:pPr lvl="2" eaLnBrk="1" latinLnBrk="0" hangingPunct="1"/>
            <a:r>
              <a:rPr kumimoji="0" lang="en-US"/>
              <a:t>Third level</a:t>
            </a:r>
          </a:p>
          <a:p>
            <a:pPr lvl="3" eaLnBrk="1" latinLnBrk="0" hangingPunct="1"/>
            <a:r>
              <a:rPr kumimoji="0" lang="en-US"/>
              <a:t>Fourth level</a:t>
            </a:r>
          </a:p>
          <a:p>
            <a:pPr lvl="4" eaLnBrk="1" latinLnBrk="0" hangingPunct="1"/>
            <a:r>
              <a:rPr kumimoji="0" 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r>
              <a:rPr lang="en-GB"/>
              <a:t>August 15, 2009</a:t>
            </a:r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30B2432C-81C6-4384-B49B-3E2F10BA651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sldNum="0" hdr="0" ftr="0"/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4" Type="http://schemas.openxmlformats.org/officeDocument/2006/relationships/image" Target="../media/image15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cpl.vu.edu.pk/" TargetMode="External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5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6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7.xml"/><Relationship Id="rId5" Type="http://schemas.openxmlformats.org/officeDocument/2006/relationships/image" Target="../media/image29.png"/><Relationship Id="rId4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 descr="C:\Users\javed\AppData\Roaming\Skype\javedyounis\media_messaging\media_cache_v3\^AFF8FBF0D1743695C493B1389E8FAE673AD48EAAA8C282068E^pimgpsh_fullsize_distr.png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045"/>
          <a:stretch/>
        </p:blipFill>
        <p:spPr bwMode="auto">
          <a:xfrm>
            <a:off x="-18946" y="0"/>
            <a:ext cx="9162946" cy="2743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228600" y="3048000"/>
            <a:ext cx="8900746" cy="614319"/>
          </a:xfrm>
          <a:prstGeom prst="rect">
            <a:avLst/>
          </a:prstGeom>
        </p:spPr>
        <p:txBody>
          <a:bodyPr vert="horz" anchor="ctr">
            <a:no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100" b="1" kern="1200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  <a:extLst/>
          </a:lstStyle>
          <a:p>
            <a:pPr algn="ctr" defTabSz="914400" fontAlgn="auto">
              <a:spcAft>
                <a:spcPts val="0"/>
              </a:spcAft>
              <a:buClrTx/>
              <a:buSzTx/>
              <a:buFontTx/>
            </a:pPr>
            <a:r>
              <a:rPr lang="en-US" sz="4800" dirty="0"/>
              <a:t>Virtual University of Pakistan</a:t>
            </a:r>
          </a:p>
        </p:txBody>
      </p:sp>
      <p:pic>
        <p:nvPicPr>
          <p:cNvPr id="4" name="Picture 4" descr="E:\Images\VU\logo.bmp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022" y="5486400"/>
            <a:ext cx="1609850" cy="1005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6172200" y="3567979"/>
            <a:ext cx="2725057" cy="551540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6000" kern="1200" cap="none">
                <a:ln w="3175" cmpd="sng">
                  <a:noFill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en-US" sz="2800" b="1" i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Lucida Handwriting" panose="03010101010101010101" pitchFamily="66" charset="0"/>
              </a:rPr>
              <a:t>An Overview</a:t>
            </a:r>
          </a:p>
        </p:txBody>
      </p:sp>
      <p:pic>
        <p:nvPicPr>
          <p:cNvPr id="4098" name="Picture 2" descr="http://www.vu.edu.pk/images/logo_govt_of_pakistan.pn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5486400"/>
            <a:ext cx="1252460" cy="100584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97F76A3D-B0AB-4191-96E7-D4902214A4A3}"/>
              </a:ext>
            </a:extLst>
          </p:cNvPr>
          <p:cNvSpPr/>
          <p:nvPr/>
        </p:nvSpPr>
        <p:spPr>
          <a:xfrm>
            <a:off x="3733800" y="4406205"/>
            <a:ext cx="5180472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400" b="1" dirty="0">
                <a:solidFill>
                  <a:schemeClr val="tx1"/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Professor Naveed Malik</a:t>
            </a:r>
            <a:br>
              <a:rPr lang="en-US" sz="1400" dirty="0">
                <a:solidFill>
                  <a:schemeClr val="tx1"/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</a:br>
            <a:r>
              <a:rPr lang="en-US" sz="1400" dirty="0">
                <a:solidFill>
                  <a:schemeClr val="tx1"/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Special Adviser: Technology &amp; Innovation, Commonwealth of Learning</a:t>
            </a:r>
          </a:p>
          <a:p>
            <a:pPr algn="r"/>
            <a:r>
              <a:rPr lang="en-US" sz="1400" dirty="0">
                <a:solidFill>
                  <a:schemeClr val="tx1"/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Founder/ Former Rector, VUP</a:t>
            </a:r>
          </a:p>
          <a:p>
            <a:pPr algn="r"/>
            <a:endParaRPr lang="en-US" sz="1400" dirty="0">
              <a:latin typeface="Calibri Light" panose="020F0302020204030204" pitchFamily="34" charset="0"/>
              <a:ea typeface="Calibri" panose="020F0502020204030204" pitchFamily="34" charset="0"/>
              <a:cs typeface="Calibri Light" panose="020F0302020204030204" pitchFamily="34" charset="0"/>
            </a:endParaRPr>
          </a:p>
          <a:p>
            <a:pPr algn="r"/>
            <a:r>
              <a:rPr lang="en-US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Institute of Distance Education (IDE)</a:t>
            </a:r>
          </a:p>
          <a:p>
            <a:pPr algn="r"/>
            <a:r>
              <a:rPr lang="en-US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University of Eswatini</a:t>
            </a:r>
            <a:br>
              <a:rPr lang="en-US" sz="1400" dirty="0">
                <a:latin typeface="Calibri Light" panose="020F0302020204030204" pitchFamily="34" charset="0"/>
                <a:cs typeface="Calibri Light" panose="020F0302020204030204" pitchFamily="34" charset="0"/>
              </a:rPr>
            </a:br>
            <a:r>
              <a:rPr lang="en-US" sz="1400" dirty="0">
                <a:latin typeface="Calibri Light" panose="020F0302020204030204" pitchFamily="34" charset="0"/>
                <a:cs typeface="Calibri Light" panose="020F0302020204030204" pitchFamily="34" charset="0"/>
              </a:rPr>
              <a:t>4 March 2020</a:t>
            </a:r>
          </a:p>
        </p:txBody>
      </p:sp>
    </p:spTree>
    <p:custDataLst>
      <p:tags r:id="rId1"/>
    </p:custData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72348705"/>
              </p:ext>
            </p:extLst>
          </p:nvPr>
        </p:nvGraphicFramePr>
        <p:xfrm>
          <a:off x="152400" y="1011596"/>
          <a:ext cx="8686801" cy="4778979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706031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2648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6110">
                <a:tc>
                  <a:txBody>
                    <a:bodyPr/>
                    <a:lstStyle/>
                    <a:p>
                      <a:r>
                        <a:rPr lang="en-US" sz="1800" dirty="0"/>
                        <a:t>Milestone</a:t>
                      </a:r>
                    </a:p>
                  </a:txBody>
                  <a:tcPr marL="91475" marR="91475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Date</a:t>
                      </a:r>
                    </a:p>
                  </a:txBody>
                  <a:tcPr marL="91475" marR="91475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756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Inauguration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Mar-02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b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4756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Selected to Lead Asia-Wide DE Research Projects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Mar-05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551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VU goes global - All Video Lectures placed on YouTube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Jun-08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b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0611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Launch of Unique Examination System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Oct-08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b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06110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Launch of VU Open Courseware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Oct-11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6551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VU Open Course Ware Site wins International Award for being the best site of the year in the world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Apr-12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655175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20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National University of Sciences &amp; Technology (NUST) opts VU’s examination system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20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Jul-12</a:t>
                      </a:r>
                      <a:endParaRPr lang="en-US" sz="20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1" y="34212"/>
            <a:ext cx="8229600" cy="1143000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Milestones</a:t>
            </a:r>
          </a:p>
        </p:txBody>
      </p:sp>
    </p:spTree>
    <p:extLst>
      <p:ext uri="{BB962C8B-B14F-4D97-AF65-F5344CB8AC3E}">
        <p14:creationId xmlns:p14="http://schemas.microsoft.com/office/powerpoint/2010/main" val="21127000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7620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304800"/>
            <a:ext cx="8229600" cy="838200"/>
          </a:xfrm>
        </p:spPr>
        <p:txBody>
          <a:bodyPr/>
          <a:lstStyle/>
          <a:p>
            <a:r>
              <a:rPr lang="en-US" dirty="0">
                <a:solidFill>
                  <a:srgbClr val="002060"/>
                </a:solidFill>
              </a:rPr>
              <a:t>Milestones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650531"/>
              </p:ext>
            </p:extLst>
          </p:nvPr>
        </p:nvGraphicFramePr>
        <p:xfrm>
          <a:off x="152400" y="1219200"/>
          <a:ext cx="8839200" cy="4154985"/>
        </p:xfrm>
        <a:graphic>
          <a:graphicData uri="http://schemas.openxmlformats.org/drawingml/2006/table">
            <a:tbl>
              <a:tblPr firstRow="1" bandRow="1">
                <a:tableStyleId>{69CF1AB2-1976-4502-BF36-3FF5EA218861}</a:tableStyleId>
              </a:tblPr>
              <a:tblGrid>
                <a:gridCol w="690299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620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40382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</a:rPr>
                        <a:t>Milestone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52" marR="9052" marT="9052" marB="0" anchor="ctr"/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>
                          <a:effectLst/>
                        </a:rPr>
                        <a:t>Date</a:t>
                      </a:r>
                      <a:endParaRPr lang="en-US" sz="1600" b="1" i="0" u="none" strike="noStrike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9052" marR="9052" marT="9052" marB="0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23762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The Quality Assurance Agency (QAA) of HEC, ranked VU Quality Enhancement Cell rated "W" category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Mar-13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b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80765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VU partners with University of the Punjab and Technical University Kaiserslautern, Germany to launch B.Ed. in Technical Education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Sep-14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b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0817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University of Education Lahore opts VU’s University Management System Software 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Sep-16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b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80765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MoU with National Information Technology Board (NITB) to conduct Basic IT Training Test of Federal Government Employees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Mar-17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b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00084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Awarded DigiSkills Training Project to train One million students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Dec-17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b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403827">
                <a:tc>
                  <a:txBody>
                    <a:bodyPr/>
                    <a:lstStyle/>
                    <a:p>
                      <a:pPr algn="l" rtl="0" fontAlgn="ctr"/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Pakistan Ordinance Factory opts VU’s Recruitment &amp; Testing Software</a:t>
                      </a:r>
                      <a:endParaRPr lang="en-US" sz="1600" b="0" i="0" u="none" strike="noStrike" dirty="0">
                        <a:solidFill>
                          <a:schemeClr val="tx1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u="none" strike="noStrike" dirty="0">
                          <a:effectLst/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Sep-18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 marL="6980" marR="6980" marT="6980" marB="0" anchor="b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7904995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3314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476415"/>
          </a:xfrm>
          <a:ln/>
        </p:spPr>
        <p:txBody>
          <a:bodyPr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2400" dirty="0"/>
              <a:t>4-year BS programs:			19	</a:t>
            </a:r>
          </a:p>
          <a:p>
            <a:pPr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sz="2400" dirty="0"/>
              <a:t>2-year BA/BSc programs		22</a:t>
            </a:r>
          </a:p>
          <a:p>
            <a:pPr marL="109728" indent="0">
              <a:lnSpc>
                <a:spcPct val="90000"/>
              </a:lnSpc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sz="2400" dirty="0"/>
              <a:t> </a:t>
            </a:r>
          </a:p>
          <a:p>
            <a:pPr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sz="2400" dirty="0"/>
              <a:t>Masters programs:				23</a:t>
            </a:r>
          </a:p>
          <a:p>
            <a:pPr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sz="2400" dirty="0"/>
              <a:t>MS programs:					10</a:t>
            </a:r>
          </a:p>
          <a:p>
            <a:pPr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2400" dirty="0"/>
          </a:p>
          <a:p>
            <a:pPr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sz="2400" dirty="0"/>
              <a:t>Ph.D.								02</a:t>
            </a:r>
          </a:p>
          <a:p>
            <a:pPr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US" sz="2400" dirty="0"/>
          </a:p>
          <a:p>
            <a:pPr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sz="2400" dirty="0"/>
              <a:t>Diplomas							17</a:t>
            </a:r>
          </a:p>
          <a:p>
            <a:pPr>
              <a:lnSpc>
                <a:spcPct val="9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US" sz="2400" dirty="0"/>
              <a:t>Certificates						174</a:t>
            </a:r>
          </a:p>
        </p:txBody>
      </p:sp>
      <p:sp>
        <p:nvSpPr>
          <p:cNvPr id="13313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>
                <a:solidFill>
                  <a:srgbClr val="002060"/>
                </a:solidFill>
              </a:rPr>
              <a:t>PROGRAMS OFFERED</a:t>
            </a:r>
          </a:p>
        </p:txBody>
      </p:sp>
    </p:spTree>
    <p:extLst>
      <p:ext uri="{BB962C8B-B14F-4D97-AF65-F5344CB8AC3E}">
        <p14:creationId xmlns:p14="http://schemas.microsoft.com/office/powerpoint/2010/main" val="248871130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36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990600"/>
            <a:ext cx="8229600" cy="5088573"/>
          </a:xfrm>
          <a:ln/>
        </p:spPr>
        <p:txBody>
          <a:bodyPr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Computer Science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Business Management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Bio-Technology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Humanities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Education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Mathematics 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/>
          </a:p>
          <a:p>
            <a:pPr>
              <a:buFont typeface="Arial" charset="0"/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/>
          </a:p>
        </p:txBody>
      </p:sp>
      <p:sp>
        <p:nvSpPr>
          <p:cNvPr id="15361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868362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>
                <a:solidFill>
                  <a:srgbClr val="002060"/>
                </a:solidFill>
              </a:rPr>
              <a:t>Major Disciplines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666218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7410" name="Rectangle 2"/>
          <p:cNvSpPr>
            <a:spLocks noGrp="1" noChangeArrowheads="1"/>
          </p:cNvSpPr>
          <p:nvPr>
            <p:ph idx="1"/>
          </p:nvPr>
        </p:nvSpPr>
        <p:spPr>
          <a:xfrm>
            <a:off x="1447800" y="1150937"/>
            <a:ext cx="7086600" cy="4556125"/>
          </a:xfrm>
          <a:ln/>
        </p:spPr>
        <p:txBody>
          <a:bodyPr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Over 100 cities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200+ active Virtual campuses</a:t>
            </a:r>
          </a:p>
          <a:p>
            <a:pPr lvl="2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VU Operated:					28</a:t>
            </a:r>
          </a:p>
          <a:p>
            <a:pPr lvl="2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Public-private partnership:</a:t>
            </a:r>
            <a:r>
              <a:rPr lang="en-GB"/>
              <a:t>	175+</a:t>
            </a:r>
            <a:endParaRPr lang="en-GB" dirty="0"/>
          </a:p>
          <a:p>
            <a:pPr lvl="2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Overseas Countries:			50+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Overall Enrolment 			74,600+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Overseas Enrolment		16,00+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Graduates to date			63,500+</a:t>
            </a:r>
          </a:p>
        </p:txBody>
      </p:sp>
      <p:sp>
        <p:nvSpPr>
          <p:cNvPr id="17409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>
                <a:solidFill>
                  <a:srgbClr val="002060"/>
                </a:solidFill>
              </a:rPr>
              <a:t>CURRENT OUTREACH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99073035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5B21-893D-41B5-AE22-260CDEB048AA}" type="datetime3">
              <a:rPr lang="en-GB" smtClean="0"/>
              <a:t>2 June, 2020</a:t>
            </a:fld>
            <a:endParaRPr lang="en-GB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9331"/>
            <a:ext cx="9144000" cy="6858000"/>
          </a:xfrm>
          <a:prstGeom prst="rect">
            <a:avLst/>
          </a:prstGeom>
        </p:spPr>
      </p:pic>
      <p:sp>
        <p:nvSpPr>
          <p:cNvPr id="7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>
            <a:norm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>
                <a:solidFill>
                  <a:srgbClr val="002060"/>
                </a:solidFill>
              </a:rPr>
              <a:t>Content Development</a:t>
            </a: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1072" t="1899" r="-86" b="-1899"/>
          <a:stretch/>
        </p:blipFill>
        <p:spPr>
          <a:xfrm>
            <a:off x="10133" y="2514600"/>
            <a:ext cx="9143198" cy="4419600"/>
          </a:xfrm>
          <a:prstGeom prst="rect">
            <a:avLst/>
          </a:prstGeom>
        </p:spPr>
      </p:pic>
      <p:sp>
        <p:nvSpPr>
          <p:cNvPr id="9" name="Content Placeholder 2"/>
          <p:cNvSpPr>
            <a:spLocks noGrp="1"/>
          </p:cNvSpPr>
          <p:nvPr>
            <p:ph idx="1"/>
          </p:nvPr>
        </p:nvSpPr>
        <p:spPr>
          <a:xfrm>
            <a:off x="381000" y="1371600"/>
            <a:ext cx="8077200" cy="2594849"/>
          </a:xfrm>
        </p:spPr>
        <p:txBody>
          <a:bodyPr>
            <a:normAutofit fontScale="92500"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</a:pPr>
            <a:r>
              <a:rPr lang="en-US" dirty="0">
                <a:ea typeface="Calibri"/>
                <a:cs typeface="Times New Roman"/>
              </a:rPr>
              <a:t>Educational Content development Powerhouse</a:t>
            </a:r>
            <a:endParaRPr lang="en-US" dirty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</a:pPr>
            <a:r>
              <a:rPr lang="en-US" dirty="0">
                <a:ea typeface="Calibri"/>
                <a:cs typeface="Times New Roman"/>
              </a:rPr>
              <a:t>State of the art latest production facility</a:t>
            </a:r>
            <a:endParaRPr lang="en-US" dirty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</a:pPr>
            <a:r>
              <a:rPr lang="en-US" dirty="0"/>
              <a:t>All facilitates available under one roof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191114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9143999" cy="6858000"/>
          </a:xfrm>
          <a:prstGeom prst="rect">
            <a:avLst/>
          </a:prstGeom>
        </p:spPr>
      </p:pic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792162"/>
          </a:xfrm>
          <a:ln/>
        </p:spPr>
        <p:txBody>
          <a:bodyPr>
            <a:norm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>
                <a:solidFill>
                  <a:srgbClr val="002060"/>
                </a:solidFill>
              </a:rPr>
              <a:t>University Software Solutions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533400" y="1066800"/>
            <a:ext cx="8153400" cy="31242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</a:pPr>
            <a:r>
              <a:rPr lang="en-US" sz="2000" dirty="0">
                <a:ea typeface="Calibri"/>
                <a:cs typeface="Times New Roman"/>
              </a:rPr>
              <a:t>Comprehensive University &amp; Learning Management Systems developed by in-house IT Team</a:t>
            </a:r>
            <a:endParaRPr lang="en-US" sz="2000" dirty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</a:pPr>
            <a:r>
              <a:rPr lang="en-US" sz="2000" dirty="0">
                <a:ea typeface="Times New Roman"/>
                <a:cs typeface="Times New Roman"/>
              </a:rPr>
              <a:t>Providing software solutions to other institutions</a:t>
            </a:r>
            <a:endParaRPr lang="en-US" sz="2000" dirty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</a:pPr>
            <a:r>
              <a:rPr lang="en-US" sz="2000" dirty="0">
                <a:ea typeface="Calibri"/>
                <a:cs typeface="Times New Roman"/>
              </a:rPr>
              <a:t> Highly trained and capable team to manage large scale software systems </a:t>
            </a:r>
            <a:endParaRPr lang="en-US" sz="2000" dirty="0"/>
          </a:p>
        </p:txBody>
      </p:sp>
      <p:pic>
        <p:nvPicPr>
          <p:cNvPr id="7" name="Picture 2" descr="Image result for software systems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6727" y="4590081"/>
            <a:ext cx="2743200" cy="226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https://png2.kisspng.com/sh/47fa8b89c95d476f498678291879a078/L0KzQYm3WcI4N6p9eZH0aYP2gLBuTf9zbJZ3Rd9qbnHqdb7sjwQue6p4jNd2LYD1f7T8kvVubZ95ReVqbHX2PbF5hPVzNZN6RdZqbnmweLL2TcVjaZU7Sdc9NEO2cYWATsA1Pmo8Tas8MUW2SIGBWcQ1PGM8TaY3cH7q/kisspng-order-management-system-procurement-sales-order-bu-dani-hao-5bad61e4433a47.0469759315380894442754.pn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1200" y="3047999"/>
            <a:ext cx="3429000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Related image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295160"/>
            <a:ext cx="1652025" cy="12293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1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ln/>
        </p:spPr>
        <p:txBody>
          <a:bodyPr>
            <a:normAutofit/>
          </a:bodyPr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>
                <a:solidFill>
                  <a:srgbClr val="002060"/>
                </a:solidFill>
              </a:rPr>
              <a:t>Unique Examination System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5" t="29037"/>
          <a:stretch/>
        </p:blipFill>
        <p:spPr>
          <a:xfrm>
            <a:off x="0" y="2590800"/>
            <a:ext cx="9144000" cy="4300025"/>
          </a:xfrm>
          <a:prstGeom prst="rect">
            <a:avLst/>
          </a:prstGeom>
        </p:spPr>
      </p:pic>
      <p:sp>
        <p:nvSpPr>
          <p:cNvPr id="6" name="Content Placeholder 2"/>
          <p:cNvSpPr>
            <a:spLocks noGrp="1"/>
          </p:cNvSpPr>
          <p:nvPr>
            <p:ph idx="1"/>
          </p:nvPr>
        </p:nvSpPr>
        <p:spPr>
          <a:xfrm>
            <a:off x="609600" y="1371600"/>
            <a:ext cx="6259981" cy="2594849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</a:pPr>
            <a:r>
              <a:rPr lang="en-US" dirty="0">
                <a:ea typeface="Calibri"/>
                <a:cs typeface="Times New Roman"/>
              </a:rPr>
              <a:t>IT enabled most sophisticated system</a:t>
            </a:r>
            <a:endParaRPr lang="en-US" dirty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</a:pPr>
            <a:r>
              <a:rPr lang="en-US" dirty="0">
                <a:ea typeface="Calibri"/>
                <a:cs typeface="Times New Roman"/>
              </a:rPr>
              <a:t>Unique paper for every student</a:t>
            </a:r>
            <a:endParaRPr lang="en-US" dirty="0">
              <a:latin typeface="Times New Roman"/>
              <a:ea typeface="Times New Roman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1500"/>
              </a:spcAft>
            </a:pPr>
            <a:r>
              <a:rPr lang="en-US" dirty="0">
                <a:ea typeface="Calibri"/>
                <a:cs typeface="Times New Roman"/>
              </a:rPr>
              <a:t>Question bank approach</a:t>
            </a: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09154954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0CA75EC-2297-4707-9D8C-C0215E309E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VU-Computer Proficiency License</a:t>
            </a:r>
          </a:p>
          <a:p>
            <a:pPr lvl="1"/>
            <a:r>
              <a:rPr lang="en-US" dirty="0"/>
              <a:t>Basic IT training in Microsoft Office</a:t>
            </a:r>
          </a:p>
          <a:p>
            <a:pPr lvl="1"/>
            <a:r>
              <a:rPr lang="en-US" dirty="0"/>
              <a:t>Self-paced, self-teaching structure – no need for a teacher</a:t>
            </a:r>
          </a:p>
          <a:p>
            <a:pPr lvl="1"/>
            <a:r>
              <a:rPr lang="en-US" dirty="0">
                <a:hlinkClick r:id="rId3"/>
              </a:rPr>
              <a:t>http://cpl.vu.edu.pk</a:t>
            </a:r>
            <a:endParaRPr lang="en-US" dirty="0"/>
          </a:p>
          <a:p>
            <a:pPr lvl="1"/>
            <a:endParaRPr lang="en-US" dirty="0"/>
          </a:p>
          <a:p>
            <a:pPr marL="392113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 – VU-CPL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</p:spPr>
        <p:txBody>
          <a:bodyPr/>
          <a:lstStyle/>
          <a:p>
            <a:pPr>
              <a:defRPr/>
            </a:pPr>
            <a:fld id="{955FE5DF-BAE9-4E7E-84F8-8783F03950EC}" type="datetime4">
              <a:rPr lang="en-US" smtClean="0"/>
              <a:t>June 2, 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500821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DFAED4E-CC85-47AB-9451-BF7B549497B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VU has Biology wet laboratories at:</a:t>
            </a:r>
          </a:p>
          <a:p>
            <a:pPr lvl="2"/>
            <a:r>
              <a:rPr lang="en-US" dirty="0"/>
              <a:t>Peshawar, Rawalpindi, Lahore, Faisalabad</a:t>
            </a:r>
          </a:p>
          <a:p>
            <a:pPr lvl="2"/>
            <a:r>
              <a:rPr lang="en-US" dirty="0"/>
              <a:t>Multan, Karachi</a:t>
            </a:r>
          </a:p>
          <a:p>
            <a:pPr marL="392113" lvl="1" indent="0">
              <a:buNone/>
            </a:pPr>
            <a:r>
              <a:rPr lang="en-US" dirty="0"/>
              <a:t>In order to facilitate students from smaller towns a concept of a “Lab on wheels” has been launched</a:t>
            </a:r>
          </a:p>
          <a:p>
            <a:pPr marL="392113" lvl="1" indent="0">
              <a:buNone/>
            </a:pP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 – Mobile Laboratory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</p:spPr>
        <p:txBody>
          <a:bodyPr/>
          <a:lstStyle/>
          <a:p>
            <a:pPr>
              <a:defRPr/>
            </a:pPr>
            <a:fld id="{955FE5DF-BAE9-4E7E-84F8-8783F03950EC}" type="datetime4">
              <a:rPr lang="en-US" smtClean="0"/>
              <a:t>June 2, 2020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385538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122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3"/>
          </a:xfrm>
          <a:ln/>
        </p:spPr>
        <p:txBody>
          <a:bodyPr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Lack of Capacity in traditional Institutions 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Pakistan:	population: 200 million 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Only 9.5% of 18-25 years age group in HE</a:t>
            </a:r>
          </a:p>
        </p:txBody>
      </p:sp>
      <p:sp>
        <p:nvSpPr>
          <p:cNvPr id="5121" name="Rectangle 1"/>
          <p:cNvSpPr>
            <a:spLocks noGrp="1" noChangeArrowheads="1"/>
          </p:cNvSpPr>
          <p:nvPr>
            <p:ph type="title"/>
          </p:nvPr>
        </p:nvSpPr>
        <p:spPr>
          <a:xfrm>
            <a:off x="665162" y="228600"/>
            <a:ext cx="7813675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>
                <a:solidFill>
                  <a:srgbClr val="002060"/>
                </a:solidFill>
              </a:rPr>
              <a:t>WHY A VIRTUAL UNIVERSITY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BCD63E2-9608-46FE-A7EC-6541A5ADE2B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 – Mobile Laboratory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</p:spPr>
        <p:txBody>
          <a:bodyPr/>
          <a:lstStyle/>
          <a:p>
            <a:pPr>
              <a:defRPr/>
            </a:pPr>
            <a:fld id="{955FE5DF-BAE9-4E7E-84F8-8783F03950EC}" type="datetime4">
              <a:rPr lang="en-US" smtClean="0"/>
              <a:t>June 2, 2020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D0B4016-D839-4DF3-B822-56366E248D19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299" y="1244600"/>
            <a:ext cx="7746207" cy="51641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25057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F69E5C9-5735-4E48-8B66-BC9A1DCFE64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 – Mobile Laboratory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</p:spPr>
        <p:txBody>
          <a:bodyPr/>
          <a:lstStyle/>
          <a:p>
            <a:pPr>
              <a:defRPr/>
            </a:pPr>
            <a:fld id="{955FE5DF-BAE9-4E7E-84F8-8783F03950EC}" type="datetime4">
              <a:rPr lang="en-US" smtClean="0"/>
              <a:t>June 2, 2020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2ECB116-D1ED-45A3-AB7F-DD58BFA8B6DA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219200"/>
            <a:ext cx="73152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67106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D1CFC6A0-EA09-45FF-8668-E63895C782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 – Mobile Laboratory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</p:spPr>
        <p:txBody>
          <a:bodyPr/>
          <a:lstStyle/>
          <a:p>
            <a:pPr>
              <a:defRPr/>
            </a:pPr>
            <a:fld id="{955FE5DF-BAE9-4E7E-84F8-8783F03950EC}" type="datetime4">
              <a:rPr lang="en-US" smtClean="0"/>
              <a:t>June 2, 2020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82E97BDB-AB01-415C-9D73-EB07BCE8FA4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4400" y="1143000"/>
            <a:ext cx="7315200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49546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CD79AFA-D12F-454A-9B21-5763ECF3365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/>
            <a:r>
              <a:rPr lang="en-US" dirty="0"/>
              <a:t>Concept of Smart Lab has been developed</a:t>
            </a:r>
          </a:p>
          <a:p>
            <a:pPr lvl="1"/>
            <a:endParaRPr lang="en-US" dirty="0"/>
          </a:p>
          <a:p>
            <a:pPr lvl="2"/>
            <a:r>
              <a:rPr lang="en-US" dirty="0"/>
              <a:t>Transport instruments to location and set up</a:t>
            </a:r>
          </a:p>
          <a:p>
            <a:pPr lvl="2"/>
            <a:r>
              <a:rPr lang="en-US" dirty="0"/>
              <a:t>Train and examine students</a:t>
            </a:r>
          </a:p>
          <a:p>
            <a:pPr lvl="2"/>
            <a:r>
              <a:rPr lang="en-US" dirty="0"/>
              <a:t>Pack up and move to next location</a:t>
            </a:r>
          </a:p>
          <a:p>
            <a:pPr lvl="2"/>
            <a:r>
              <a:rPr lang="en-US" dirty="0"/>
              <a:t>Optimum utilization!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Highlights – Mobile Laboratory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</p:spPr>
        <p:txBody>
          <a:bodyPr/>
          <a:lstStyle/>
          <a:p>
            <a:pPr>
              <a:defRPr/>
            </a:pPr>
            <a:fld id="{955FE5DF-BAE9-4E7E-84F8-8783F03950EC}" type="datetime4">
              <a:rPr lang="en-US" smtClean="0"/>
              <a:t>June 2, 2020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779474884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DC13C60-AC12-4B59-8E54-609E0B3F59A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27825" y="6408738"/>
            <a:ext cx="1919288" cy="365125"/>
          </a:xfrm>
        </p:spPr>
        <p:txBody>
          <a:bodyPr/>
          <a:lstStyle/>
          <a:p>
            <a:pPr>
              <a:defRPr/>
            </a:pPr>
            <a:fld id="{955FE5DF-BAE9-4E7E-84F8-8783F03950EC}" type="datetime4">
              <a:rPr lang="en-US" smtClean="0"/>
              <a:t>June 2, 2020</a:t>
            </a:fld>
            <a:endParaRPr lang="en-US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4"/>
          <a:stretch>
            <a:fillRect/>
          </a:stretch>
        </p:blipFill>
        <p:spPr>
          <a:xfrm>
            <a:off x="0" y="228600"/>
            <a:ext cx="9144000" cy="6629399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70599821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76200" y="71845"/>
            <a:ext cx="3352800" cy="1143000"/>
          </a:xfrm>
        </p:spPr>
        <p:txBody>
          <a:bodyPr/>
          <a:lstStyle/>
          <a:p>
            <a:r>
              <a:rPr lang="en-US" dirty="0"/>
              <a:t>DigiSkills.pk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43800" y="6484166"/>
            <a:ext cx="1919288" cy="365125"/>
          </a:xfrm>
        </p:spPr>
        <p:txBody>
          <a:bodyPr/>
          <a:lstStyle/>
          <a:p>
            <a:pPr>
              <a:defRPr/>
            </a:pPr>
            <a:fld id="{955FE5DF-BAE9-4E7E-84F8-8783F03950EC}" type="datetime4">
              <a:rPr lang="en-US" smtClean="0"/>
              <a:t>June 2, 2020</a:t>
            </a:fld>
            <a:endParaRPr lang="en-US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65469" y="472381"/>
            <a:ext cx="4572000" cy="4861619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02731" y="457200"/>
            <a:ext cx="1441269" cy="1600200"/>
          </a:xfrm>
          <a:prstGeom prst="rect">
            <a:avLst/>
          </a:prstGeom>
        </p:spPr>
      </p:pic>
      <p:sp>
        <p:nvSpPr>
          <p:cNvPr id="14" name="Content Placeholder 1"/>
          <p:cNvSpPr>
            <a:spLocks noGrp="1"/>
          </p:cNvSpPr>
          <p:nvPr>
            <p:ph idx="1"/>
          </p:nvPr>
        </p:nvSpPr>
        <p:spPr>
          <a:xfrm>
            <a:off x="381000" y="2286000"/>
            <a:ext cx="3886200" cy="1566672"/>
          </a:xfrm>
        </p:spPr>
        <p:txBody>
          <a:bodyPr/>
          <a:lstStyle/>
          <a:p>
            <a:r>
              <a:rPr lang="en-US" dirty="0"/>
              <a:t>Courses Offered</a:t>
            </a:r>
          </a:p>
          <a:p>
            <a:r>
              <a:rPr lang="en-US" dirty="0"/>
              <a:t>Enrolments</a:t>
            </a:r>
          </a:p>
          <a:p>
            <a:pPr marL="109728" indent="0">
              <a:buNone/>
            </a:pPr>
            <a:endParaRPr lang="en-US" dirty="0"/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ABE7DE07-653A-4AF5-821E-767470382509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19805"/>
            <a:ext cx="9144000" cy="1444634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86747074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4577" name="Rectangle 1"/>
          <p:cNvSpPr>
            <a:spLocks noGrp="1" noChangeArrowheads="1"/>
          </p:cNvSpPr>
          <p:nvPr>
            <p:ph idx="1"/>
          </p:nvPr>
        </p:nvSpPr>
        <p:spPr>
          <a:xfrm>
            <a:off x="76200" y="457200"/>
            <a:ext cx="8229600" cy="4525963"/>
          </a:xfrm>
          <a:ln/>
        </p:spPr>
        <p:txBody>
          <a:bodyPr anchor="t">
            <a:normAutofit/>
          </a:bodyPr>
          <a:lstStyle/>
          <a:p>
            <a:pPr marL="339725" indent="-339725">
              <a:spcBef>
                <a:spcPts val="8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4800" dirty="0">
              <a:latin typeface="Segoe Print" pitchFamily="2" charset="0"/>
            </a:endParaRPr>
          </a:p>
          <a:p>
            <a:pPr marL="339725" indent="-339725">
              <a:spcBef>
                <a:spcPts val="800"/>
              </a:spcBef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4800" dirty="0">
              <a:latin typeface="Segoe Print" pitchFamily="2" charset="0"/>
            </a:endParaRPr>
          </a:p>
          <a:p>
            <a:pPr marL="0" indent="0" algn="ctr">
              <a:spcBef>
                <a:spcPts val="800"/>
              </a:spcBef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sz="5500" dirty="0">
                <a:solidFill>
                  <a:srgbClr val="C00000"/>
                </a:solidFill>
                <a:latin typeface="Segoe Print" pitchFamily="2" charset="0"/>
              </a:rPr>
              <a:t>Thank You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5A3365F-8BA0-4EF3-ABA6-94D45BB2108B}"/>
              </a:ext>
            </a:extLst>
          </p:cNvPr>
          <p:cNvGrpSpPr/>
          <p:nvPr/>
        </p:nvGrpSpPr>
        <p:grpSpPr>
          <a:xfrm>
            <a:off x="457200" y="6096000"/>
            <a:ext cx="8300236" cy="633744"/>
            <a:chOff x="1846907" y="6038661"/>
            <a:chExt cx="8300236" cy="633744"/>
          </a:xfrm>
        </p:grpSpPr>
        <p:sp>
          <p:nvSpPr>
            <p:cNvPr id="9" name="Round Diagonal Corner Rectangle 22">
              <a:extLst>
                <a:ext uri="{FF2B5EF4-FFF2-40B4-BE49-F238E27FC236}">
                  <a16:creationId xmlns:a16="http://schemas.microsoft.com/office/drawing/2014/main" id="{DC5BFF6A-8528-499B-97D1-DFCE5C2C8BB0}"/>
                </a:ext>
              </a:extLst>
            </p:cNvPr>
            <p:cNvSpPr/>
            <p:nvPr/>
          </p:nvSpPr>
          <p:spPr>
            <a:xfrm>
              <a:off x="1846907" y="6038661"/>
              <a:ext cx="8102286" cy="633744"/>
            </a:xfrm>
            <a:prstGeom prst="round2DiagRect">
              <a:avLst/>
            </a:prstGeom>
            <a:solidFill>
              <a:srgbClr val="FFFFFF">
                <a:alpha val="89804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US" sz="4400" i="1" dirty="0">
                <a:solidFill>
                  <a:schemeClr val="tx1"/>
                </a:solidFill>
                <a:latin typeface="+mj-lt"/>
              </a:endParaRPr>
            </a:p>
          </p:txBody>
        </p:sp>
        <p:pic>
          <p:nvPicPr>
            <p:cNvPr id="10" name="Picture 9">
              <a:extLst>
                <a:ext uri="{FF2B5EF4-FFF2-40B4-BE49-F238E27FC236}">
                  <a16:creationId xmlns:a16="http://schemas.microsoft.com/office/drawing/2014/main" id="{ED95F6A9-4DFC-4B40-8F0F-F9CC07E2F05E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44857" y="6127900"/>
              <a:ext cx="8102286" cy="469433"/>
            </a:xfrm>
            <a:prstGeom prst="rect">
              <a:avLst/>
            </a:prstGeom>
          </p:spPr>
        </p:pic>
      </p:grpSp>
    </p:spTree>
    <p:custDataLst>
      <p:tags r:id="rId1"/>
    </p:custDataLst>
    <p:extLst>
      <p:ext uri="{BB962C8B-B14F-4D97-AF65-F5344CB8AC3E}">
        <p14:creationId xmlns:p14="http://schemas.microsoft.com/office/powerpoint/2010/main" val="1087308053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371600"/>
            <a:ext cx="8229600" cy="4525963"/>
          </a:xfrm>
          <a:ln/>
        </p:spPr>
        <p:txBody>
          <a:bodyPr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Dearth of Qualified Faculty 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Institutions have very few “quality” Professors </a:t>
            </a:r>
          </a:p>
          <a:p>
            <a:pPr lvl="1"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The deficiency leads to poor quality output</a:t>
            </a:r>
          </a:p>
        </p:txBody>
      </p:sp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>
          <a:xfrm>
            <a:off x="665162" y="228600"/>
            <a:ext cx="7813675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>
                <a:solidFill>
                  <a:srgbClr val="002060"/>
                </a:solidFill>
              </a:rPr>
              <a:t>WHY A VIRTUAL UNIVERSITY</a:t>
            </a:r>
          </a:p>
        </p:txBody>
      </p:sp>
    </p:spTree>
    <p:extLst>
      <p:ext uri="{BB962C8B-B14F-4D97-AF65-F5344CB8AC3E}">
        <p14:creationId xmlns:p14="http://schemas.microsoft.com/office/powerpoint/2010/main" val="1052516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146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978559"/>
          </a:xfrm>
          <a:ln/>
        </p:spPr>
        <p:txBody>
          <a:bodyPr/>
          <a:lstStyle/>
          <a:p>
            <a:pPr>
              <a:lnSpc>
                <a:spcPct val="15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Barriers to entry into Higher Education</a:t>
            </a:r>
          </a:p>
          <a:p>
            <a:pPr lvl="1">
              <a:lnSpc>
                <a:spcPct val="15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High cost of conventional education </a:t>
            </a:r>
          </a:p>
          <a:p>
            <a:pPr lvl="1">
              <a:lnSpc>
                <a:spcPct val="15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Concentrated in major cities only </a:t>
            </a:r>
          </a:p>
          <a:p>
            <a:pPr lvl="1">
              <a:lnSpc>
                <a:spcPct val="15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Limited enrolment capacity</a:t>
            </a:r>
          </a:p>
        </p:txBody>
      </p:sp>
      <p:sp>
        <p:nvSpPr>
          <p:cNvPr id="6145" name="Rectangle 1"/>
          <p:cNvSpPr>
            <a:spLocks noGrp="1" noChangeArrowheads="1"/>
          </p:cNvSpPr>
          <p:nvPr>
            <p:ph type="title"/>
          </p:nvPr>
        </p:nvSpPr>
        <p:spPr>
          <a:xfrm>
            <a:off x="773113" y="274638"/>
            <a:ext cx="7686675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>
                <a:solidFill>
                  <a:srgbClr val="002060"/>
                </a:solidFill>
              </a:rPr>
              <a:t>WHY A VIRTUAL UNIVERSITY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5B21-893D-41B5-AE22-260CDEB048AA}" type="datetime3">
              <a:rPr lang="en-GB" smtClean="0"/>
              <a:t>2 June, 2020</a:t>
            </a:fld>
            <a:endParaRPr lang="en-GB" dirty="0"/>
          </a:p>
        </p:txBody>
      </p:sp>
      <p:sp>
        <p:nvSpPr>
          <p:cNvPr id="7" name="Rectangle 2"/>
          <p:cNvSpPr>
            <a:spLocks noGrp="1" noChangeArrowheads="1"/>
          </p:cNvSpPr>
          <p:nvPr>
            <p:ph idx="1"/>
          </p:nvPr>
        </p:nvSpPr>
        <p:spPr>
          <a:xfrm>
            <a:off x="457200" y="1295400"/>
            <a:ext cx="8229600" cy="4978559"/>
          </a:xfrm>
          <a:ln/>
        </p:spPr>
        <p:txBody>
          <a:bodyPr/>
          <a:lstStyle/>
          <a:p>
            <a:pPr>
              <a:lnSpc>
                <a:spcPct val="15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Collectively, Pakistani Universities have excellent faculty; why not use them to teach all aspirants?</a:t>
            </a:r>
          </a:p>
          <a:p>
            <a:pPr marL="109728" indent="0"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/>
          </a:p>
        </p:txBody>
      </p:sp>
      <p:sp>
        <p:nvSpPr>
          <p:cNvPr id="8" name="Rectangle 1"/>
          <p:cNvSpPr>
            <a:spLocks noGrp="1" noChangeArrowheads="1"/>
          </p:cNvSpPr>
          <p:nvPr>
            <p:ph type="title"/>
          </p:nvPr>
        </p:nvSpPr>
        <p:spPr>
          <a:xfrm>
            <a:off x="773113" y="274638"/>
            <a:ext cx="7686675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dirty="0">
                <a:solidFill>
                  <a:srgbClr val="002060"/>
                </a:solidFill>
              </a:rPr>
              <a:t>THE APROACH</a:t>
            </a:r>
            <a:endParaRPr lang="en-GB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51427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170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328547"/>
            <a:ext cx="8153400" cy="4886706"/>
          </a:xfrm>
          <a:ln/>
        </p:spPr>
        <p:txBody>
          <a:bodyPr/>
          <a:lstStyle/>
          <a:p>
            <a:pPr>
              <a:lnSpc>
                <a:spcPct val="15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To target Highly qualified faculty with established credentials to:</a:t>
            </a:r>
          </a:p>
          <a:p>
            <a:pPr lvl="1">
              <a:lnSpc>
                <a:spcPct val="15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Drive the content development process</a:t>
            </a:r>
          </a:p>
          <a:p>
            <a:pPr lvl="1">
              <a:lnSpc>
                <a:spcPct val="15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Develop content locally</a:t>
            </a:r>
          </a:p>
        </p:txBody>
      </p:sp>
      <p:sp>
        <p:nvSpPr>
          <p:cNvPr id="7169" name="Rectangle 1"/>
          <p:cNvSpPr>
            <a:spLocks noGrp="1" noChangeArrowheads="1"/>
          </p:cNvSpPr>
          <p:nvPr>
            <p:ph type="title"/>
          </p:nvPr>
        </p:nvSpPr>
        <p:spPr>
          <a:xfrm>
            <a:off x="773113" y="274638"/>
            <a:ext cx="7686675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>
                <a:solidFill>
                  <a:srgbClr val="002060"/>
                </a:solidFill>
              </a:rPr>
              <a:t>THE MODEL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8A5B21-893D-41B5-AE22-260CDEB048AA}" type="datetime3">
              <a:rPr lang="en-GB" smtClean="0"/>
              <a:t>2 June, 2020</a:t>
            </a:fld>
            <a:endParaRPr lang="en-GB" dirty="0"/>
          </a:p>
        </p:txBody>
      </p:sp>
      <p:sp>
        <p:nvSpPr>
          <p:cNvPr id="5" name="Rectangle 2"/>
          <p:cNvSpPr>
            <a:spLocks noGrp="1" noChangeArrowheads="1"/>
          </p:cNvSpPr>
          <p:nvPr>
            <p:ph idx="1"/>
          </p:nvPr>
        </p:nvSpPr>
        <p:spPr>
          <a:xfrm>
            <a:off x="685800" y="1209294"/>
            <a:ext cx="8305800" cy="4886706"/>
          </a:xfrm>
          <a:ln/>
        </p:spPr>
        <p:txBody>
          <a:bodyPr/>
          <a:lstStyle/>
          <a:p>
            <a:pPr>
              <a:lnSpc>
                <a:spcPct val="15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To use Technology as a force multiplier</a:t>
            </a:r>
          </a:p>
          <a:p>
            <a:pPr>
              <a:lnSpc>
                <a:spcPct val="15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To Deliver/interact via Television and Internet</a:t>
            </a:r>
          </a:p>
          <a:p>
            <a:pPr>
              <a:lnSpc>
                <a:spcPct val="150000"/>
              </a:lnSpc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To provide uniform education across Pakistan</a:t>
            </a:r>
          </a:p>
        </p:txBody>
      </p:sp>
      <p:sp>
        <p:nvSpPr>
          <p:cNvPr id="6" name="Rectangle 1"/>
          <p:cNvSpPr>
            <a:spLocks noGrp="1" noChangeArrowheads="1"/>
          </p:cNvSpPr>
          <p:nvPr>
            <p:ph type="title"/>
          </p:nvPr>
        </p:nvSpPr>
        <p:spPr>
          <a:xfrm>
            <a:off x="773113" y="274638"/>
            <a:ext cx="7686675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>
                <a:solidFill>
                  <a:srgbClr val="002060"/>
                </a:solidFill>
              </a:rPr>
              <a:t>THE MODEL</a:t>
            </a:r>
          </a:p>
        </p:txBody>
      </p:sp>
    </p:spTree>
    <p:extLst>
      <p:ext uri="{BB962C8B-B14F-4D97-AF65-F5344CB8AC3E}">
        <p14:creationId xmlns:p14="http://schemas.microsoft.com/office/powerpoint/2010/main" val="158097828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8194" name="Rectangle 2"/>
          <p:cNvSpPr>
            <a:spLocks noGrp="1" noChangeArrowheads="1"/>
          </p:cNvSpPr>
          <p:nvPr>
            <p:ph idx="1"/>
          </p:nvPr>
        </p:nvSpPr>
        <p:spPr>
          <a:xfrm>
            <a:off x="609600" y="1219200"/>
            <a:ext cx="8229600" cy="4978559"/>
          </a:xfrm>
          <a:ln/>
        </p:spPr>
        <p:txBody>
          <a:bodyPr/>
          <a:lstStyle/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r>
              <a:rPr lang="en-GB" dirty="0"/>
              <a:t>To provide extremely affordable world-class education to aspiring students all over the country being the only Pakistani university based purely on modern information communication technologies (ICTs)</a:t>
            </a:r>
          </a:p>
          <a:p>
            <a:pPr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dirty="0"/>
          </a:p>
          <a:p>
            <a:pPr marL="109728" indent="0">
              <a:buNone/>
              <a:tabLst>
                <a:tab pos="446088" algn="l"/>
                <a:tab pos="895350" algn="l"/>
                <a:tab pos="1344613" algn="l"/>
                <a:tab pos="1793875" algn="l"/>
                <a:tab pos="2243138" algn="l"/>
                <a:tab pos="2692400" algn="l"/>
                <a:tab pos="3141663" algn="l"/>
                <a:tab pos="3590925" algn="l"/>
                <a:tab pos="4040188" algn="l"/>
                <a:tab pos="4489450" algn="l"/>
                <a:tab pos="4938713" algn="l"/>
                <a:tab pos="5387975" algn="l"/>
                <a:tab pos="5837238" algn="l"/>
                <a:tab pos="6286500" algn="l"/>
                <a:tab pos="6735763" algn="l"/>
                <a:tab pos="7185025" algn="l"/>
                <a:tab pos="7634288" algn="l"/>
                <a:tab pos="8083550" algn="l"/>
                <a:tab pos="8532813" algn="l"/>
                <a:tab pos="8982075" algn="l"/>
              </a:tabLst>
            </a:pPr>
            <a:endParaRPr lang="en-GB" sz="1000" dirty="0"/>
          </a:p>
        </p:txBody>
      </p:sp>
      <p:sp>
        <p:nvSpPr>
          <p:cNvPr id="8193" name="Rectangle 1"/>
          <p:cNvSpPr>
            <a:spLocks noGrp="1" noChangeArrowheads="1"/>
          </p:cNvSpPr>
          <p:nvPr>
            <p:ph type="title"/>
          </p:nvPr>
        </p:nvSpPr>
        <p:spPr>
          <a:xfrm>
            <a:off x="685800" y="274638"/>
            <a:ext cx="8229600" cy="1143000"/>
          </a:xfrm>
          <a:ln/>
        </p:spPr>
        <p:txBody>
          <a:bodyPr/>
          <a:lstStyle/>
          <a:p>
            <a: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GB" dirty="0">
                <a:solidFill>
                  <a:srgbClr val="002060"/>
                </a:solidFill>
              </a:rPr>
              <a:t>Mission Statement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COUNT" val="26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598</TotalTime>
  <Words>718</Words>
  <Application>Microsoft Office PowerPoint</Application>
  <PresentationFormat>On-screen Show (4:3)</PresentationFormat>
  <Paragraphs>152</Paragraphs>
  <Slides>26</Slides>
  <Notes>12</Notes>
  <HiddenSlides>2</HiddenSlides>
  <MMClips>0</MMClips>
  <ScaleCrop>false</ScaleCrop>
  <HeadingPairs>
    <vt:vector size="6" baseType="variant">
      <vt:variant>
        <vt:lpstr>Fonts Used</vt:lpstr>
      </vt:variant>
      <vt:variant>
        <vt:i4>10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7" baseType="lpstr">
      <vt:lpstr>Arial</vt:lpstr>
      <vt:lpstr>Calibri</vt:lpstr>
      <vt:lpstr>Calibri Light</vt:lpstr>
      <vt:lpstr>Lucida Handwriting</vt:lpstr>
      <vt:lpstr>Lucida Sans Unicode</vt:lpstr>
      <vt:lpstr>Segoe Print</vt:lpstr>
      <vt:lpstr>Times New Roman</vt:lpstr>
      <vt:lpstr>Verdana</vt:lpstr>
      <vt:lpstr>Wingdings 2</vt:lpstr>
      <vt:lpstr>Wingdings 3</vt:lpstr>
      <vt:lpstr>Concourse</vt:lpstr>
      <vt:lpstr>PowerPoint Presentation</vt:lpstr>
      <vt:lpstr>WHY A VIRTUAL UNIVERSITY</vt:lpstr>
      <vt:lpstr>WHY A VIRTUAL UNIVERSITY</vt:lpstr>
      <vt:lpstr>WHY A VIRTUAL UNIVERSITY</vt:lpstr>
      <vt:lpstr>THE APROACH</vt:lpstr>
      <vt:lpstr>THE MODEL</vt:lpstr>
      <vt:lpstr>THE MODEL</vt:lpstr>
      <vt:lpstr>Mission Statement</vt:lpstr>
      <vt:lpstr>PowerPoint Presentation</vt:lpstr>
      <vt:lpstr>Milestones</vt:lpstr>
      <vt:lpstr>Milestones</vt:lpstr>
      <vt:lpstr>PROGRAMS OFFERED</vt:lpstr>
      <vt:lpstr>Major Disciplines</vt:lpstr>
      <vt:lpstr>CURRENT OUTREACH</vt:lpstr>
      <vt:lpstr>Content Development</vt:lpstr>
      <vt:lpstr>University Software Solutions</vt:lpstr>
      <vt:lpstr>Unique Examination System</vt:lpstr>
      <vt:lpstr>Highlights – VU-CPL</vt:lpstr>
      <vt:lpstr>Highlights – Mobile Laboratory</vt:lpstr>
      <vt:lpstr>Highlights – Mobile Laboratory</vt:lpstr>
      <vt:lpstr>Highlights – Mobile Laboratory</vt:lpstr>
      <vt:lpstr>Highlights – Mobile Laboratory</vt:lpstr>
      <vt:lpstr>Highlights – Mobile Laboratory</vt:lpstr>
      <vt:lpstr>PowerPoint Presentation</vt:lpstr>
      <vt:lpstr>DigiSkills.pk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VIRTUAL UNIVERSITY OF PAKISTAN</dc:title>
  <dc:creator>Dr. Naveed A. Malik</dc:creator>
  <cp:lastModifiedBy>Rebecca Ferrie</cp:lastModifiedBy>
  <cp:revision>154</cp:revision>
  <dcterms:modified xsi:type="dcterms:W3CDTF">2020-06-02T23:49:23Z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0D949FE6-1247-4837-BC4D-CC5B518F6DE7</vt:lpwstr>
  </property>
  <property fmtid="{D5CDD505-2E9C-101B-9397-08002B2CF9AE}" pid="3" name="ArticulatePath">
    <vt:lpwstr>VU_version_04_June_2019</vt:lpwstr>
  </property>
</Properties>
</file>